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Lst>
  <p:notesMasterIdLst>
    <p:notesMasterId r:id="rId15"/>
  </p:notesMasterIdLst>
  <p:handoutMasterIdLst>
    <p:handoutMasterId r:id="rId16"/>
  </p:handoutMasterIdLst>
  <p:sldIdLst>
    <p:sldId id="285" r:id="rId2"/>
    <p:sldId id="304" r:id="rId3"/>
    <p:sldId id="272" r:id="rId4"/>
    <p:sldId id="302" r:id="rId5"/>
    <p:sldId id="303" r:id="rId6"/>
    <p:sldId id="257" r:id="rId7"/>
    <p:sldId id="300" r:id="rId8"/>
    <p:sldId id="260" r:id="rId9"/>
    <p:sldId id="284" r:id="rId10"/>
    <p:sldId id="263" r:id="rId11"/>
    <p:sldId id="289" r:id="rId12"/>
    <p:sldId id="296" r:id="rId13"/>
    <p:sldId id="273" r:id="rId14"/>
  </p:sldIdLst>
  <p:sldSz cx="9144000" cy="6858000" type="screen4x3"/>
  <p:notesSz cx="6742113" cy="9872663"/>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CC99FF"/>
    <a:srgbClr val="FFCC66"/>
    <a:srgbClr val="66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86510" autoAdjust="0"/>
  </p:normalViewPr>
  <p:slideViewPr>
    <p:cSldViewPr>
      <p:cViewPr varScale="1">
        <p:scale>
          <a:sx n="76" d="100"/>
          <a:sy n="76" d="100"/>
        </p:scale>
        <p:origin x="-1498" y="-77"/>
      </p:cViewPr>
      <p:guideLst>
        <p:guide orient="horz" pos="2160"/>
        <p:guide pos="2880"/>
      </p:guideLst>
    </p:cSldViewPr>
  </p:slideViewPr>
  <p:outlineViewPr>
    <p:cViewPr>
      <p:scale>
        <a:sx n="33" d="100"/>
        <a:sy n="33" d="100"/>
      </p:scale>
      <p:origin x="43" y="1214"/>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21582" cy="493633"/>
          </a:xfrm>
          <a:prstGeom prst="rect">
            <a:avLst/>
          </a:prstGeom>
        </p:spPr>
        <p:txBody>
          <a:bodyPr vert="horz" lIns="90836" tIns="45418" rIns="90836" bIns="45418" rtlCol="0"/>
          <a:lstStyle>
            <a:lvl1pPr algn="l">
              <a:defRPr sz="1200"/>
            </a:lvl1pPr>
          </a:lstStyle>
          <a:p>
            <a:endParaRPr lang="en-US"/>
          </a:p>
        </p:txBody>
      </p:sp>
      <p:sp>
        <p:nvSpPr>
          <p:cNvPr id="3" name="Date Placeholder 2"/>
          <p:cNvSpPr>
            <a:spLocks noGrp="1"/>
          </p:cNvSpPr>
          <p:nvPr>
            <p:ph type="dt" sz="quarter" idx="1"/>
          </p:nvPr>
        </p:nvSpPr>
        <p:spPr>
          <a:xfrm>
            <a:off x="3818971" y="0"/>
            <a:ext cx="2921582" cy="493633"/>
          </a:xfrm>
          <a:prstGeom prst="rect">
            <a:avLst/>
          </a:prstGeom>
        </p:spPr>
        <p:txBody>
          <a:bodyPr vert="horz" lIns="90836" tIns="45418" rIns="90836" bIns="45418" rtlCol="0"/>
          <a:lstStyle>
            <a:lvl1pPr algn="r">
              <a:defRPr sz="1200"/>
            </a:lvl1pPr>
          </a:lstStyle>
          <a:p>
            <a:fld id="{44A7B1F6-2AEA-4A79-84D1-5E1329C2D63B}" type="datetimeFigureOut">
              <a:rPr lang="en-US" smtClean="0"/>
              <a:t>1/21/2020</a:t>
            </a:fld>
            <a:endParaRPr lang="en-US"/>
          </a:p>
        </p:txBody>
      </p:sp>
      <p:sp>
        <p:nvSpPr>
          <p:cNvPr id="4" name="Footer Placeholder 3"/>
          <p:cNvSpPr>
            <a:spLocks noGrp="1"/>
          </p:cNvSpPr>
          <p:nvPr>
            <p:ph type="ftr" sz="quarter" idx="2"/>
          </p:nvPr>
        </p:nvSpPr>
        <p:spPr>
          <a:xfrm>
            <a:off x="1" y="9377316"/>
            <a:ext cx="2921582" cy="493633"/>
          </a:xfrm>
          <a:prstGeom prst="rect">
            <a:avLst/>
          </a:prstGeom>
        </p:spPr>
        <p:txBody>
          <a:bodyPr vert="horz" lIns="90836" tIns="45418" rIns="90836" bIns="45418" rtlCol="0" anchor="b"/>
          <a:lstStyle>
            <a:lvl1pPr algn="l">
              <a:defRPr sz="1200"/>
            </a:lvl1pPr>
          </a:lstStyle>
          <a:p>
            <a:endParaRPr lang="en-US"/>
          </a:p>
        </p:txBody>
      </p:sp>
      <p:sp>
        <p:nvSpPr>
          <p:cNvPr id="5" name="Slide Number Placeholder 4"/>
          <p:cNvSpPr>
            <a:spLocks noGrp="1"/>
          </p:cNvSpPr>
          <p:nvPr>
            <p:ph type="sldNum" sz="quarter" idx="3"/>
          </p:nvPr>
        </p:nvSpPr>
        <p:spPr>
          <a:xfrm>
            <a:off x="3818971" y="9377316"/>
            <a:ext cx="2921582" cy="493633"/>
          </a:xfrm>
          <a:prstGeom prst="rect">
            <a:avLst/>
          </a:prstGeom>
        </p:spPr>
        <p:txBody>
          <a:bodyPr vert="horz" lIns="90836" tIns="45418" rIns="90836" bIns="45418" rtlCol="0" anchor="b"/>
          <a:lstStyle>
            <a:lvl1pPr algn="r">
              <a:defRPr sz="1200"/>
            </a:lvl1pPr>
          </a:lstStyle>
          <a:p>
            <a:fld id="{964FC337-AB92-4839-BE73-BAA70E9EDC51}" type="slidenum">
              <a:rPr lang="en-US" smtClean="0"/>
              <a:t>‹#›</a:t>
            </a:fld>
            <a:endParaRPr lang="en-US"/>
          </a:p>
        </p:txBody>
      </p:sp>
    </p:spTree>
    <p:extLst>
      <p:ext uri="{BB962C8B-B14F-4D97-AF65-F5344CB8AC3E}">
        <p14:creationId xmlns:p14="http://schemas.microsoft.com/office/powerpoint/2010/main" val="38418671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2317" cy="494186"/>
          </a:xfrm>
          <a:prstGeom prst="rect">
            <a:avLst/>
          </a:prstGeom>
        </p:spPr>
        <p:txBody>
          <a:bodyPr vert="horz" lIns="90836" tIns="45418" rIns="90836" bIns="45418" rtlCol="0"/>
          <a:lstStyle>
            <a:lvl1pPr algn="l">
              <a:defRPr sz="1200"/>
            </a:lvl1pPr>
          </a:lstStyle>
          <a:p>
            <a:endParaRPr lang="en-US"/>
          </a:p>
        </p:txBody>
      </p:sp>
      <p:sp>
        <p:nvSpPr>
          <p:cNvPr id="3" name="Date Placeholder 2"/>
          <p:cNvSpPr>
            <a:spLocks noGrp="1"/>
          </p:cNvSpPr>
          <p:nvPr>
            <p:ph type="dt" idx="1"/>
          </p:nvPr>
        </p:nvSpPr>
        <p:spPr>
          <a:xfrm>
            <a:off x="3818222" y="0"/>
            <a:ext cx="2922317" cy="494186"/>
          </a:xfrm>
          <a:prstGeom prst="rect">
            <a:avLst/>
          </a:prstGeom>
        </p:spPr>
        <p:txBody>
          <a:bodyPr vert="horz" lIns="90836" tIns="45418" rIns="90836" bIns="45418" rtlCol="0"/>
          <a:lstStyle>
            <a:lvl1pPr algn="r">
              <a:defRPr sz="1200"/>
            </a:lvl1pPr>
          </a:lstStyle>
          <a:p>
            <a:fld id="{7F1FF162-F386-4A8B-8AA5-2955216BD19D}" type="datetimeFigureOut">
              <a:rPr lang="en-US" smtClean="0"/>
              <a:t>1/21/2020</a:t>
            </a:fld>
            <a:endParaRPr lang="en-US"/>
          </a:p>
        </p:txBody>
      </p:sp>
      <p:sp>
        <p:nvSpPr>
          <p:cNvPr id="4" name="Slide Image Placeholder 3"/>
          <p:cNvSpPr>
            <a:spLocks noGrp="1" noRot="1" noChangeAspect="1"/>
          </p:cNvSpPr>
          <p:nvPr>
            <p:ph type="sldImg" idx="2"/>
          </p:nvPr>
        </p:nvSpPr>
        <p:spPr>
          <a:xfrm>
            <a:off x="903288" y="739775"/>
            <a:ext cx="4935537" cy="3703638"/>
          </a:xfrm>
          <a:prstGeom prst="rect">
            <a:avLst/>
          </a:prstGeom>
          <a:noFill/>
          <a:ln w="12700">
            <a:solidFill>
              <a:prstClr val="black"/>
            </a:solidFill>
          </a:ln>
        </p:spPr>
        <p:txBody>
          <a:bodyPr vert="horz" lIns="90836" tIns="45418" rIns="90836" bIns="45418" rtlCol="0" anchor="ctr"/>
          <a:lstStyle/>
          <a:p>
            <a:endParaRPr lang="en-US"/>
          </a:p>
        </p:txBody>
      </p:sp>
      <p:sp>
        <p:nvSpPr>
          <p:cNvPr id="5" name="Notes Placeholder 4"/>
          <p:cNvSpPr>
            <a:spLocks noGrp="1"/>
          </p:cNvSpPr>
          <p:nvPr>
            <p:ph type="body" sz="quarter" idx="3"/>
          </p:nvPr>
        </p:nvSpPr>
        <p:spPr>
          <a:xfrm>
            <a:off x="673897" y="4689239"/>
            <a:ext cx="5394320" cy="4442935"/>
          </a:xfrm>
          <a:prstGeom prst="rect">
            <a:avLst/>
          </a:prstGeom>
        </p:spPr>
        <p:txBody>
          <a:bodyPr vert="horz" lIns="90836" tIns="45418" rIns="90836" bIns="4541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6899"/>
            <a:ext cx="2922317" cy="494185"/>
          </a:xfrm>
          <a:prstGeom prst="rect">
            <a:avLst/>
          </a:prstGeom>
        </p:spPr>
        <p:txBody>
          <a:bodyPr vert="horz" lIns="90836" tIns="45418" rIns="90836" bIns="45418" rtlCol="0" anchor="b"/>
          <a:lstStyle>
            <a:lvl1pPr algn="l">
              <a:defRPr sz="1200"/>
            </a:lvl1pPr>
          </a:lstStyle>
          <a:p>
            <a:endParaRPr lang="en-US"/>
          </a:p>
        </p:txBody>
      </p:sp>
      <p:sp>
        <p:nvSpPr>
          <p:cNvPr id="7" name="Slide Number Placeholder 6"/>
          <p:cNvSpPr>
            <a:spLocks noGrp="1"/>
          </p:cNvSpPr>
          <p:nvPr>
            <p:ph type="sldNum" sz="quarter" idx="5"/>
          </p:nvPr>
        </p:nvSpPr>
        <p:spPr>
          <a:xfrm>
            <a:off x="3818222" y="9376899"/>
            <a:ext cx="2922317" cy="494185"/>
          </a:xfrm>
          <a:prstGeom prst="rect">
            <a:avLst/>
          </a:prstGeom>
        </p:spPr>
        <p:txBody>
          <a:bodyPr vert="horz" lIns="90836" tIns="45418" rIns="90836" bIns="45418" rtlCol="0" anchor="b"/>
          <a:lstStyle>
            <a:lvl1pPr algn="r">
              <a:defRPr sz="1200"/>
            </a:lvl1pPr>
          </a:lstStyle>
          <a:p>
            <a:fld id="{2C4554E6-121D-4553-9C3A-2719DBB7C912}" type="slidenum">
              <a:rPr lang="en-US" smtClean="0"/>
              <a:t>‹#›</a:t>
            </a:fld>
            <a:endParaRPr lang="en-US"/>
          </a:p>
        </p:txBody>
      </p:sp>
    </p:spTree>
    <p:extLst>
      <p:ext uri="{BB962C8B-B14F-4D97-AF65-F5344CB8AC3E}">
        <p14:creationId xmlns:p14="http://schemas.microsoft.com/office/powerpoint/2010/main" val="13612958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Leerlingen</a:t>
            </a:r>
            <a:r>
              <a:rPr lang="nl-NL" baseline="0" dirty="0" smtClean="0"/>
              <a:t> hebben een redelijk beeld over de bewegingen die moleculen maken vanuit natuurkunde. Transfer moet expliciet gemaakt worden.</a:t>
            </a:r>
          </a:p>
          <a:p>
            <a:r>
              <a:rPr lang="nl-NL" baseline="0" dirty="0" smtClean="0"/>
              <a:t>Valkuilen: leerlingen zien nog geen bewegende beelden zoals biologen dat zien in 2d afbeeldingen. Visualisatievermogen van leerlingen vergroten door oefening als visualisatie.</a:t>
            </a:r>
          </a:p>
          <a:p>
            <a:r>
              <a:rPr lang="nl-NL" baseline="0" dirty="0" smtClean="0"/>
              <a:t>Je hoeft niet alles te snappen wat je ziet in de filmpjes, het gaat er om de bewegingspatronen te herkennen die ze ook uit natuurkunde kennen.</a:t>
            </a:r>
            <a:endParaRPr lang="en-US" dirty="0"/>
          </a:p>
        </p:txBody>
      </p:sp>
      <p:sp>
        <p:nvSpPr>
          <p:cNvPr id="4" name="Slide Number Placeholder 3"/>
          <p:cNvSpPr>
            <a:spLocks noGrp="1"/>
          </p:cNvSpPr>
          <p:nvPr>
            <p:ph type="sldNum" sz="quarter" idx="10"/>
          </p:nvPr>
        </p:nvSpPr>
        <p:spPr/>
        <p:txBody>
          <a:bodyPr/>
          <a:lstStyle/>
          <a:p>
            <a:fld id="{2C4554E6-121D-4553-9C3A-2719DBB7C912}" type="slidenum">
              <a:rPr lang="en-US" smtClean="0"/>
              <a:t>10</a:t>
            </a:fld>
            <a:endParaRPr lang="en-US"/>
          </a:p>
        </p:txBody>
      </p:sp>
    </p:spTree>
    <p:extLst>
      <p:ext uri="{BB962C8B-B14F-4D97-AF65-F5344CB8AC3E}">
        <p14:creationId xmlns:p14="http://schemas.microsoft.com/office/powerpoint/2010/main" val="38199556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C4554E6-121D-4553-9C3A-2719DBB7C912}" type="slidenum">
              <a:rPr lang="en-US" smtClean="0"/>
              <a:t>13</a:t>
            </a:fld>
            <a:endParaRPr lang="en-US"/>
          </a:p>
        </p:txBody>
      </p:sp>
    </p:spTree>
    <p:extLst>
      <p:ext uri="{BB962C8B-B14F-4D97-AF65-F5344CB8AC3E}">
        <p14:creationId xmlns:p14="http://schemas.microsoft.com/office/powerpoint/2010/main" val="242550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E059531-C3B0-4D7E-A813-F92BF835226E}" type="datetimeFigureOut">
              <a:rPr lang="nl-NL" smtClean="0"/>
              <a:t>21-1-2020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04B862F-1AC4-4861-B646-DE4A897475FA}" type="slidenum">
              <a:rPr lang="nl-NL" smtClean="0"/>
              <a:t>‹#›</a:t>
            </a:fld>
            <a:endParaRPr lang="nl-NL"/>
          </a:p>
        </p:txBody>
      </p:sp>
    </p:spTree>
    <p:extLst>
      <p:ext uri="{BB962C8B-B14F-4D97-AF65-F5344CB8AC3E}">
        <p14:creationId xmlns:p14="http://schemas.microsoft.com/office/powerpoint/2010/main" val="3454423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059531-C3B0-4D7E-A813-F92BF835226E}" type="datetimeFigureOut">
              <a:rPr lang="nl-NL" smtClean="0"/>
              <a:t>21-1-2020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04B862F-1AC4-4861-B646-DE4A897475FA}" type="slidenum">
              <a:rPr lang="nl-NL" smtClean="0"/>
              <a:t>‹#›</a:t>
            </a:fld>
            <a:endParaRPr lang="nl-NL"/>
          </a:p>
        </p:txBody>
      </p:sp>
    </p:spTree>
    <p:extLst>
      <p:ext uri="{BB962C8B-B14F-4D97-AF65-F5344CB8AC3E}">
        <p14:creationId xmlns:p14="http://schemas.microsoft.com/office/powerpoint/2010/main" val="2725890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059531-C3B0-4D7E-A813-F92BF835226E}" type="datetimeFigureOut">
              <a:rPr lang="nl-NL" smtClean="0"/>
              <a:t>21-1-2020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04B862F-1AC4-4861-B646-DE4A897475FA}" type="slidenum">
              <a:rPr lang="nl-NL" smtClean="0"/>
              <a:t>‹#›</a:t>
            </a:fld>
            <a:endParaRPr lang="nl-NL"/>
          </a:p>
        </p:txBody>
      </p:sp>
    </p:spTree>
    <p:extLst>
      <p:ext uri="{BB962C8B-B14F-4D97-AF65-F5344CB8AC3E}">
        <p14:creationId xmlns:p14="http://schemas.microsoft.com/office/powerpoint/2010/main" val="2771204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059531-C3B0-4D7E-A813-F92BF835226E}" type="datetimeFigureOut">
              <a:rPr lang="nl-NL" smtClean="0"/>
              <a:t>21-1-2020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04B862F-1AC4-4861-B646-DE4A897475FA}" type="slidenum">
              <a:rPr lang="nl-NL" smtClean="0"/>
              <a:t>‹#›</a:t>
            </a:fld>
            <a:endParaRPr lang="nl-NL"/>
          </a:p>
        </p:txBody>
      </p:sp>
    </p:spTree>
    <p:extLst>
      <p:ext uri="{BB962C8B-B14F-4D97-AF65-F5344CB8AC3E}">
        <p14:creationId xmlns:p14="http://schemas.microsoft.com/office/powerpoint/2010/main" val="2795830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059531-C3B0-4D7E-A813-F92BF835226E}" type="datetimeFigureOut">
              <a:rPr lang="nl-NL" smtClean="0"/>
              <a:t>21-1-2020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504B862F-1AC4-4861-B646-DE4A897475FA}" type="slidenum">
              <a:rPr lang="nl-NL" smtClean="0"/>
              <a:t>‹#›</a:t>
            </a:fld>
            <a:endParaRPr lang="nl-NL"/>
          </a:p>
        </p:txBody>
      </p:sp>
    </p:spTree>
    <p:extLst>
      <p:ext uri="{BB962C8B-B14F-4D97-AF65-F5344CB8AC3E}">
        <p14:creationId xmlns:p14="http://schemas.microsoft.com/office/powerpoint/2010/main" val="7264445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059531-C3B0-4D7E-A813-F92BF835226E}" type="datetimeFigureOut">
              <a:rPr lang="nl-NL" smtClean="0"/>
              <a:t>21-1-2020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04B862F-1AC4-4861-B646-DE4A897475FA}" type="slidenum">
              <a:rPr lang="nl-NL" smtClean="0"/>
              <a:t>‹#›</a:t>
            </a:fld>
            <a:endParaRPr lang="nl-NL"/>
          </a:p>
        </p:txBody>
      </p:sp>
    </p:spTree>
    <p:extLst>
      <p:ext uri="{BB962C8B-B14F-4D97-AF65-F5344CB8AC3E}">
        <p14:creationId xmlns:p14="http://schemas.microsoft.com/office/powerpoint/2010/main" val="3674135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E059531-C3B0-4D7E-A813-F92BF835226E}" type="datetimeFigureOut">
              <a:rPr lang="nl-NL" smtClean="0"/>
              <a:t>21-1-2020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504B862F-1AC4-4861-B646-DE4A897475FA}" type="slidenum">
              <a:rPr lang="nl-NL" smtClean="0"/>
              <a:t>‹#›</a:t>
            </a:fld>
            <a:endParaRPr lang="nl-NL"/>
          </a:p>
        </p:txBody>
      </p:sp>
    </p:spTree>
    <p:extLst>
      <p:ext uri="{BB962C8B-B14F-4D97-AF65-F5344CB8AC3E}">
        <p14:creationId xmlns:p14="http://schemas.microsoft.com/office/powerpoint/2010/main" val="1042971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059531-C3B0-4D7E-A813-F92BF835226E}" type="datetimeFigureOut">
              <a:rPr lang="nl-NL" smtClean="0"/>
              <a:t>21-1-2020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504B862F-1AC4-4861-B646-DE4A897475FA}" type="slidenum">
              <a:rPr lang="nl-NL" smtClean="0"/>
              <a:t>‹#›</a:t>
            </a:fld>
            <a:endParaRPr lang="nl-NL"/>
          </a:p>
        </p:txBody>
      </p:sp>
    </p:spTree>
    <p:extLst>
      <p:ext uri="{BB962C8B-B14F-4D97-AF65-F5344CB8AC3E}">
        <p14:creationId xmlns:p14="http://schemas.microsoft.com/office/powerpoint/2010/main" val="1940826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059531-C3B0-4D7E-A813-F92BF835226E}" type="datetimeFigureOut">
              <a:rPr lang="nl-NL" smtClean="0"/>
              <a:t>21-1-2020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504B862F-1AC4-4861-B646-DE4A897475FA}" type="slidenum">
              <a:rPr lang="nl-NL" smtClean="0"/>
              <a:t>‹#›</a:t>
            </a:fld>
            <a:endParaRPr lang="nl-NL"/>
          </a:p>
        </p:txBody>
      </p:sp>
    </p:spTree>
    <p:extLst>
      <p:ext uri="{BB962C8B-B14F-4D97-AF65-F5344CB8AC3E}">
        <p14:creationId xmlns:p14="http://schemas.microsoft.com/office/powerpoint/2010/main" val="369219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059531-C3B0-4D7E-A813-F92BF835226E}" type="datetimeFigureOut">
              <a:rPr lang="nl-NL" smtClean="0"/>
              <a:t>21-1-2020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04B862F-1AC4-4861-B646-DE4A897475FA}" type="slidenum">
              <a:rPr lang="nl-NL" smtClean="0"/>
              <a:t>‹#›</a:t>
            </a:fld>
            <a:endParaRPr lang="nl-NL"/>
          </a:p>
        </p:txBody>
      </p:sp>
    </p:spTree>
    <p:extLst>
      <p:ext uri="{BB962C8B-B14F-4D97-AF65-F5344CB8AC3E}">
        <p14:creationId xmlns:p14="http://schemas.microsoft.com/office/powerpoint/2010/main" val="1725996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059531-C3B0-4D7E-A813-F92BF835226E}" type="datetimeFigureOut">
              <a:rPr lang="nl-NL" smtClean="0"/>
              <a:t>21-1-2020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504B862F-1AC4-4861-B646-DE4A897475FA}" type="slidenum">
              <a:rPr lang="nl-NL" smtClean="0"/>
              <a:t>‹#›</a:t>
            </a:fld>
            <a:endParaRPr lang="nl-NL"/>
          </a:p>
        </p:txBody>
      </p:sp>
    </p:spTree>
    <p:extLst>
      <p:ext uri="{BB962C8B-B14F-4D97-AF65-F5344CB8AC3E}">
        <p14:creationId xmlns:p14="http://schemas.microsoft.com/office/powerpoint/2010/main" val="3850841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059531-C3B0-4D7E-A813-F92BF835226E}" type="datetimeFigureOut">
              <a:rPr lang="nl-NL" smtClean="0"/>
              <a:t>21-1-2020</a:t>
            </a:fld>
            <a:endParaRPr lang="nl-NL"/>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4B862F-1AC4-4861-B646-DE4A897475FA}" type="slidenum">
              <a:rPr lang="nl-NL" smtClean="0"/>
              <a:t>‹#›</a:t>
            </a:fld>
            <a:endParaRPr lang="nl-NL"/>
          </a:p>
        </p:txBody>
      </p:sp>
    </p:spTree>
    <p:extLst>
      <p:ext uri="{BB962C8B-B14F-4D97-AF65-F5344CB8AC3E}">
        <p14:creationId xmlns:p14="http://schemas.microsoft.com/office/powerpoint/2010/main" val="2040017686"/>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hyperlink" Target="http://wqd.nl/p46B"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hyperlink" Target="https://elbd.sites.uu.nl/2017/07/17/moleculaire-interacties-als-basis-voor-celactiviteiten/"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hyperlink" Target="http://www.rcsb.org/pdb/101/motm.do?momID=41"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323528" y="5733256"/>
            <a:ext cx="7772400" cy="864096"/>
          </a:xfrm>
        </p:spPr>
        <p:txBody>
          <a:bodyPr>
            <a:normAutofit fontScale="90000"/>
          </a:bodyPr>
          <a:lstStyle/>
          <a:p>
            <a:r>
              <a:rPr lang="nl-NL" sz="2400" dirty="0" smtClean="0">
                <a:latin typeface="Calibri" panose="020F0502020204030204" pitchFamily="34" charset="0"/>
              </a:rPr>
              <a:t/>
            </a:r>
            <a:br>
              <a:rPr lang="nl-NL" sz="2400" dirty="0" smtClean="0">
                <a:latin typeface="Calibri" panose="020F0502020204030204" pitchFamily="34" charset="0"/>
              </a:rPr>
            </a:br>
            <a:r>
              <a:rPr lang="nl-NL" sz="2400" dirty="0" smtClean="0">
                <a:solidFill>
                  <a:schemeClr val="bg1">
                    <a:lumMod val="50000"/>
                  </a:schemeClr>
                </a:solidFill>
                <a:latin typeface="Calibri" panose="020F0502020204030204" pitchFamily="34" charset="0"/>
              </a:rPr>
              <a:t>Michiel Dam en </a:t>
            </a:r>
            <a:r>
              <a:rPr lang="nl-NL" sz="2400" dirty="0" err="1" smtClean="0">
                <a:solidFill>
                  <a:schemeClr val="bg1">
                    <a:lumMod val="50000"/>
                  </a:schemeClr>
                </a:solidFill>
                <a:latin typeface="Calibri" panose="020F0502020204030204" pitchFamily="34" charset="0"/>
              </a:rPr>
              <a:t>evie</a:t>
            </a:r>
            <a:r>
              <a:rPr lang="nl-NL" sz="2400" dirty="0" smtClean="0">
                <a:solidFill>
                  <a:schemeClr val="bg1">
                    <a:lumMod val="50000"/>
                  </a:schemeClr>
                </a:solidFill>
                <a:latin typeface="Calibri" panose="020F0502020204030204" pitchFamily="34" charset="0"/>
              </a:rPr>
              <a:t> </a:t>
            </a:r>
            <a:r>
              <a:rPr lang="nl-NL" sz="2400" dirty="0" smtClean="0">
                <a:solidFill>
                  <a:schemeClr val="bg1">
                    <a:lumMod val="50000"/>
                  </a:schemeClr>
                </a:solidFill>
                <a:latin typeface="Calibri" panose="020F0502020204030204" pitchFamily="34" charset="0"/>
              </a:rPr>
              <a:t>Goossen</a:t>
            </a:r>
            <a:r>
              <a:rPr lang="nl-NL" sz="2400" dirty="0">
                <a:latin typeface="Calibri" panose="020F0502020204030204" pitchFamily="34" charset="0"/>
              </a:rPr>
              <a:t/>
            </a:r>
            <a:br>
              <a:rPr lang="nl-NL" sz="2400" dirty="0">
                <a:latin typeface="Calibri" panose="020F0502020204030204" pitchFamily="34" charset="0"/>
              </a:rPr>
            </a:br>
            <a:endParaRPr lang="nl-NL" sz="2400" dirty="0">
              <a:latin typeface="Calibri" panose="020F0502020204030204" pitchFamily="34" charset="0"/>
            </a:endParaRPr>
          </a:p>
        </p:txBody>
      </p:sp>
      <p:sp>
        <p:nvSpPr>
          <p:cNvPr id="5" name="Tijdelijke aanduiding voor tekst 4"/>
          <p:cNvSpPr>
            <a:spLocks noGrp="1"/>
          </p:cNvSpPr>
          <p:nvPr>
            <p:ph type="body" idx="1"/>
          </p:nvPr>
        </p:nvSpPr>
        <p:spPr>
          <a:xfrm>
            <a:off x="683568" y="3573016"/>
            <a:ext cx="8064896" cy="2232248"/>
          </a:xfrm>
        </p:spPr>
        <p:txBody>
          <a:bodyPr>
            <a:noAutofit/>
          </a:bodyPr>
          <a:lstStyle/>
          <a:p>
            <a:r>
              <a:rPr lang="nl-NL" sz="3600" dirty="0" smtClean="0">
                <a:solidFill>
                  <a:schemeClr val="bg1">
                    <a:lumMod val="50000"/>
                  </a:schemeClr>
                </a:solidFill>
                <a:latin typeface="Calibri" panose="020F0502020204030204" pitchFamily="34" charset="0"/>
              </a:rPr>
              <a:t>Workshop W48</a:t>
            </a:r>
          </a:p>
          <a:p>
            <a:r>
              <a:rPr lang="nl-NL" sz="2400" b="1" dirty="0">
                <a:solidFill>
                  <a:schemeClr val="bg1">
                    <a:lumMod val="50000"/>
                  </a:schemeClr>
                </a:solidFill>
              </a:rPr>
              <a:t>“Samenhang tussen Bio en Scheikunde beter begrijpen”</a:t>
            </a:r>
            <a:r>
              <a:rPr lang="nl-NL" sz="2400" dirty="0">
                <a:solidFill>
                  <a:schemeClr val="bg1">
                    <a:lumMod val="50000"/>
                  </a:schemeClr>
                </a:solidFill>
              </a:rPr>
              <a:t> </a:t>
            </a:r>
            <a:endParaRPr lang="nl-NL" sz="2400" dirty="0" smtClean="0">
              <a:solidFill>
                <a:schemeClr val="bg1">
                  <a:lumMod val="50000"/>
                </a:schemeClr>
              </a:solidFill>
            </a:endParaRPr>
          </a:p>
          <a:p>
            <a:endParaRPr lang="nl-NL" sz="4400" b="1" dirty="0" smtClean="0">
              <a:solidFill>
                <a:schemeClr val="bg1">
                  <a:lumMod val="50000"/>
                </a:schemeClr>
              </a:solidFill>
            </a:endParaRPr>
          </a:p>
          <a:p>
            <a:r>
              <a:rPr lang="nl-NL" sz="4400" b="1" dirty="0" smtClean="0">
                <a:solidFill>
                  <a:schemeClr val="tx1"/>
                </a:solidFill>
              </a:rPr>
              <a:t>Onderdeel</a:t>
            </a:r>
            <a:r>
              <a:rPr lang="nl-NL" sz="4400" b="1" dirty="0">
                <a:solidFill>
                  <a:schemeClr val="tx1"/>
                </a:solidFill>
              </a:rPr>
              <a:t>: Moleculair </a:t>
            </a:r>
            <a:r>
              <a:rPr lang="nl-NL" sz="4400" b="1" dirty="0" smtClean="0">
                <a:solidFill>
                  <a:schemeClr val="tx1"/>
                </a:solidFill>
              </a:rPr>
              <a:t>mechanistische afbeeldingen ‘lezen’</a:t>
            </a:r>
            <a:endParaRPr lang="nl-NL" sz="4400" b="1" dirty="0">
              <a:solidFill>
                <a:schemeClr val="tx1"/>
              </a:solidFill>
              <a:latin typeface="Calibri" panose="020F0502020204030204" pitchFamily="34" charset="0"/>
            </a:endParaRPr>
          </a:p>
        </p:txBody>
      </p:sp>
    </p:spTree>
    <p:extLst>
      <p:ext uri="{BB962C8B-B14F-4D97-AF65-F5344CB8AC3E}">
        <p14:creationId xmlns:p14="http://schemas.microsoft.com/office/powerpoint/2010/main" val="42004123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3200" dirty="0" smtClean="0"/>
              <a:t>EXTRA: geschrapt in de workshop</a:t>
            </a:r>
            <a:br>
              <a:rPr lang="nl-NL" sz="3200" dirty="0" smtClean="0"/>
            </a:br>
            <a:r>
              <a:rPr lang="nl-NL" sz="3200" dirty="0" smtClean="0"/>
              <a:t>Vervolg </a:t>
            </a:r>
            <a:r>
              <a:rPr lang="nl-NL" sz="3200" dirty="0" smtClean="0"/>
              <a:t>opdracht </a:t>
            </a:r>
            <a:r>
              <a:rPr lang="nl-NL" sz="3200" dirty="0"/>
              <a:t>‘eiwitten kunnen…’</a:t>
            </a:r>
          </a:p>
        </p:txBody>
      </p:sp>
      <p:sp>
        <p:nvSpPr>
          <p:cNvPr id="3" name="Tijdelijke aanduiding voor inhoud 2"/>
          <p:cNvSpPr>
            <a:spLocks noGrp="1"/>
          </p:cNvSpPr>
          <p:nvPr>
            <p:ph idx="1"/>
          </p:nvPr>
        </p:nvSpPr>
        <p:spPr/>
        <p:txBody>
          <a:bodyPr/>
          <a:lstStyle/>
          <a:p>
            <a:pPr marL="0" indent="0">
              <a:buNone/>
            </a:pPr>
            <a:r>
              <a:rPr lang="nl-NL" sz="2400" dirty="0"/>
              <a:t>Om een beeld te krijgen bij de eiwitactiviteiten kun je de beschrijvingen koppelen aan animaties en filmpjes. </a:t>
            </a:r>
          </a:p>
          <a:p>
            <a:endParaRPr lang="nl-NL" sz="2400" dirty="0" smtClean="0"/>
          </a:p>
          <a:p>
            <a:r>
              <a:rPr lang="nl-NL" sz="2400" dirty="0" smtClean="0"/>
              <a:t>Werk in </a:t>
            </a:r>
            <a:r>
              <a:rPr lang="nl-NL" sz="2400" dirty="0"/>
              <a:t>duo’s (wijs aan en benoem wat je ziet</a:t>
            </a:r>
            <a:r>
              <a:rPr lang="nl-NL" sz="2400" dirty="0" smtClean="0"/>
              <a:t>)</a:t>
            </a:r>
          </a:p>
          <a:p>
            <a:pPr lvl="0"/>
            <a:r>
              <a:rPr lang="nl-NL" sz="2400" b="1" dirty="0" smtClean="0"/>
              <a:t>Bekijk een animatie (</a:t>
            </a:r>
            <a:r>
              <a:rPr lang="nl-NL" sz="2400" dirty="0">
                <a:hlinkClick r:id="rId3"/>
              </a:rPr>
              <a:t>http://</a:t>
            </a:r>
            <a:r>
              <a:rPr lang="nl-NL" sz="2400" dirty="0" smtClean="0">
                <a:hlinkClick r:id="rId3"/>
              </a:rPr>
              <a:t>wqd.nl/p46B</a:t>
            </a:r>
            <a:r>
              <a:rPr lang="nl-NL" sz="2400" dirty="0" smtClean="0"/>
              <a:t>)</a:t>
            </a:r>
            <a:r>
              <a:rPr lang="nl-NL" sz="2400" b="1" dirty="0" smtClean="0"/>
              <a:t>  </a:t>
            </a:r>
            <a:r>
              <a:rPr lang="nl-NL" sz="2400" b="1" dirty="0"/>
              <a:t>en probeer daarin de activiteiten van één of meer eiwitten te beschrijven met behulp van de </a:t>
            </a:r>
            <a:r>
              <a:rPr lang="nl-NL" sz="2400" b="1" dirty="0" err="1" smtClean="0"/>
              <a:t>eiwitactiviteitenlijst</a:t>
            </a:r>
            <a:endParaRPr lang="en-US" sz="2400" dirty="0"/>
          </a:p>
          <a:p>
            <a:endParaRPr lang="nl-NL" sz="2400" dirty="0"/>
          </a:p>
          <a:p>
            <a:pPr marL="0" indent="0">
              <a:buNone/>
            </a:pPr>
            <a:endParaRPr lang="nl-NL" sz="2800" dirty="0" smtClean="0"/>
          </a:p>
        </p:txBody>
      </p:sp>
    </p:spTree>
    <p:extLst>
      <p:ext uri="{BB962C8B-B14F-4D97-AF65-F5344CB8AC3E}">
        <p14:creationId xmlns:p14="http://schemas.microsoft.com/office/powerpoint/2010/main" val="35844689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3568" y="908720"/>
            <a:ext cx="7920880" cy="838200"/>
          </a:xfrm>
        </p:spPr>
        <p:txBody>
          <a:bodyPr>
            <a:normAutofit fontScale="90000"/>
          </a:bodyPr>
          <a:lstStyle/>
          <a:p>
            <a:r>
              <a:rPr lang="nl-NL" dirty="0" smtClean="0"/>
              <a:t>Opdracht  ‘lezen</a:t>
            </a:r>
            <a:r>
              <a:rPr lang="nl-NL" dirty="0" smtClean="0"/>
              <a:t>’ van </a:t>
            </a:r>
            <a:r>
              <a:rPr lang="nl-NL" dirty="0" smtClean="0"/>
              <a:t>een moleculair mechanistische afbeelding</a:t>
            </a:r>
          </a:p>
        </p:txBody>
      </p:sp>
      <p:sp>
        <p:nvSpPr>
          <p:cNvPr id="3" name="Tijdelijke aanduiding voor inhoud 2"/>
          <p:cNvSpPr>
            <a:spLocks noGrp="1"/>
          </p:cNvSpPr>
          <p:nvPr>
            <p:ph sz="half" idx="1"/>
          </p:nvPr>
        </p:nvSpPr>
        <p:spPr>
          <a:xfrm>
            <a:off x="685800" y="2132856"/>
            <a:ext cx="5830416" cy="4176464"/>
          </a:xfrm>
        </p:spPr>
        <p:txBody>
          <a:bodyPr>
            <a:normAutofit fontScale="92500" lnSpcReduction="20000"/>
          </a:bodyPr>
          <a:lstStyle/>
          <a:p>
            <a:r>
              <a:rPr lang="nl-NL" dirty="0" smtClean="0"/>
              <a:t>In duo’s of trio’s</a:t>
            </a:r>
          </a:p>
          <a:p>
            <a:r>
              <a:rPr lang="nl-NL" dirty="0" smtClean="0"/>
              <a:t>10 min</a:t>
            </a:r>
          </a:p>
          <a:p>
            <a:r>
              <a:rPr lang="nl-NL" dirty="0" smtClean="0"/>
              <a:t>Maak een nieuw bijschrift voor de afbeelding op het </a:t>
            </a:r>
            <a:r>
              <a:rPr lang="nl-NL" dirty="0" smtClean="0"/>
              <a:t>werkblad (én pas de afbeelding aan).</a:t>
            </a:r>
            <a:endParaRPr lang="nl-NL" dirty="0" smtClean="0"/>
          </a:p>
          <a:p>
            <a:endParaRPr lang="nl-NL" dirty="0"/>
          </a:p>
          <a:p>
            <a:r>
              <a:rPr lang="nl-NL" dirty="0" smtClean="0"/>
              <a:t>Klaar? </a:t>
            </a:r>
          </a:p>
          <a:p>
            <a:pPr lvl="1"/>
            <a:r>
              <a:rPr lang="nl-NL" dirty="0" smtClean="0"/>
              <a:t>Vergelijk dit bijschrift met het echte bijschrift. Welke meer scheikundige elementen hebben jullie toegevoegd? </a:t>
            </a:r>
          </a:p>
          <a:p>
            <a:pPr lvl="1"/>
            <a:r>
              <a:rPr lang="nl-NL" dirty="0" smtClean="0"/>
              <a:t>Wat zou je van deze workshop willen gebruiken in je lessen?</a:t>
            </a:r>
          </a:p>
          <a:p>
            <a:pPr marL="0" indent="0">
              <a:buNone/>
            </a:pPr>
            <a:endParaRPr lang="nl-NL" dirty="0" smtClean="0"/>
          </a:p>
          <a:p>
            <a:pPr marL="457200" lvl="1" indent="0">
              <a:buNone/>
            </a:pPr>
            <a:endParaRPr lang="nl-NL" dirty="0" smtClean="0"/>
          </a:p>
          <a:p>
            <a:pPr lvl="1"/>
            <a:endParaRPr lang="nl-NL" dirty="0" smtClean="0"/>
          </a:p>
          <a:p>
            <a:pPr marL="0" indent="0">
              <a:buNone/>
            </a:pPr>
            <a:endParaRPr lang="nl-NL" dirty="0" smtClean="0"/>
          </a:p>
          <a:p>
            <a:pPr marL="457200" lvl="1" indent="0">
              <a:buNone/>
            </a:pPr>
            <a:endParaRPr lang="nl-NL" dirty="0" smtClean="0"/>
          </a:p>
        </p:txBody>
      </p:sp>
    </p:spTree>
    <p:extLst>
      <p:ext uri="{BB962C8B-B14F-4D97-AF65-F5344CB8AC3E}">
        <p14:creationId xmlns:p14="http://schemas.microsoft.com/office/powerpoint/2010/main" val="41330726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95536" y="1124744"/>
            <a:ext cx="4248472" cy="864097"/>
          </a:xfrm>
          <a:solidFill>
            <a:srgbClr val="00B050"/>
          </a:solidFill>
        </p:spPr>
        <p:txBody>
          <a:bodyPr>
            <a:normAutofit lnSpcReduction="10000"/>
          </a:bodyPr>
          <a:lstStyle/>
          <a:p>
            <a:r>
              <a:rPr lang="en-US" dirty="0" smtClean="0"/>
              <a:t> </a:t>
            </a:r>
            <a:r>
              <a:rPr lang="en-US" dirty="0" err="1" smtClean="0"/>
              <a:t>Stappenplan</a:t>
            </a:r>
            <a:r>
              <a:rPr lang="en-US" dirty="0" smtClean="0"/>
              <a:t> </a:t>
            </a:r>
          </a:p>
          <a:p>
            <a:r>
              <a:rPr lang="en-US" dirty="0" smtClean="0"/>
              <a:t> ‘</a:t>
            </a:r>
            <a:r>
              <a:rPr lang="en-US" dirty="0" err="1" smtClean="0"/>
              <a:t>afbeelding</a:t>
            </a:r>
            <a:r>
              <a:rPr lang="en-US" dirty="0" smtClean="0"/>
              <a:t> </a:t>
            </a:r>
            <a:r>
              <a:rPr lang="en-US" dirty="0" err="1" smtClean="0"/>
              <a:t>lezen</a:t>
            </a:r>
            <a:r>
              <a:rPr lang="en-US" dirty="0" smtClean="0"/>
              <a:t>’</a:t>
            </a:r>
            <a:endParaRPr lang="en-US" dirty="0"/>
          </a:p>
        </p:txBody>
      </p:sp>
      <p:sp>
        <p:nvSpPr>
          <p:cNvPr id="4" name="Content Placeholder 3"/>
          <p:cNvSpPr>
            <a:spLocks noGrp="1"/>
          </p:cNvSpPr>
          <p:nvPr>
            <p:ph sz="half" idx="2"/>
          </p:nvPr>
        </p:nvSpPr>
        <p:spPr>
          <a:xfrm>
            <a:off x="395536" y="2420887"/>
            <a:ext cx="4248472" cy="3705275"/>
          </a:xfrm>
          <a:solidFill>
            <a:srgbClr val="92D050"/>
          </a:solidFill>
        </p:spPr>
        <p:txBody>
          <a:bodyPr/>
          <a:lstStyle/>
          <a:p>
            <a:pPr marL="514350" indent="-514350">
              <a:buFont typeface="+mj-lt"/>
              <a:buAutoNum type="arabicPeriod"/>
            </a:pPr>
            <a:r>
              <a:rPr lang="nl-NL" sz="2600" dirty="0"/>
              <a:t>Richting geven </a:t>
            </a:r>
          </a:p>
          <a:p>
            <a:pPr marL="514350" indent="-514350">
              <a:buFont typeface="+mj-lt"/>
              <a:buAutoNum type="arabicPeriod"/>
            </a:pPr>
            <a:r>
              <a:rPr lang="nl-NL" sz="2600" dirty="0"/>
              <a:t>Begin vinden</a:t>
            </a:r>
          </a:p>
          <a:p>
            <a:pPr marL="514350" indent="-514350">
              <a:buFont typeface="+mj-lt"/>
              <a:buAutoNum type="arabicPeriod"/>
            </a:pPr>
            <a:r>
              <a:rPr lang="nl-NL" sz="2600" dirty="0"/>
              <a:t>Mechanistisch redeneren</a:t>
            </a:r>
          </a:p>
          <a:p>
            <a:pPr marL="514350" indent="-514350">
              <a:buFont typeface="+mj-lt"/>
              <a:buAutoNum type="arabicPeriod"/>
            </a:pPr>
            <a:r>
              <a:rPr lang="nl-NL" sz="2600" dirty="0"/>
              <a:t>Vragen naar onbekende</a:t>
            </a:r>
          </a:p>
          <a:p>
            <a:endParaRPr lang="en-US" sz="2600" dirty="0"/>
          </a:p>
        </p:txBody>
      </p:sp>
      <p:sp>
        <p:nvSpPr>
          <p:cNvPr id="7" name="Text Placeholder 2"/>
          <p:cNvSpPr>
            <a:spLocks noGrp="1"/>
          </p:cNvSpPr>
          <p:nvPr>
            <p:ph type="body" sz="quarter" idx="3"/>
          </p:nvPr>
        </p:nvSpPr>
        <p:spPr>
          <a:xfrm>
            <a:off x="5148064" y="1124744"/>
            <a:ext cx="3610744" cy="864097"/>
          </a:xfrm>
          <a:solidFill>
            <a:srgbClr val="FFC000"/>
          </a:solidFill>
        </p:spPr>
        <p:txBody>
          <a:bodyPr anchor="ctr"/>
          <a:lstStyle/>
          <a:p>
            <a:r>
              <a:rPr lang="en-US" dirty="0" smtClean="0"/>
              <a:t> </a:t>
            </a:r>
            <a:r>
              <a:rPr lang="en-US" dirty="0" err="1" smtClean="0"/>
              <a:t>Voorbeeld</a:t>
            </a:r>
            <a:r>
              <a:rPr lang="en-US" dirty="0" smtClean="0"/>
              <a:t> </a:t>
            </a:r>
            <a:r>
              <a:rPr lang="en-US" dirty="0" err="1" smtClean="0"/>
              <a:t>bij</a:t>
            </a:r>
            <a:r>
              <a:rPr lang="en-US" dirty="0" smtClean="0"/>
              <a:t> </a:t>
            </a:r>
            <a:r>
              <a:rPr lang="en-US" dirty="0" err="1" smtClean="0"/>
              <a:t>stap</a:t>
            </a:r>
            <a:r>
              <a:rPr lang="en-US" dirty="0" smtClean="0"/>
              <a:t> 3</a:t>
            </a:r>
            <a:endParaRPr lang="en-US" dirty="0"/>
          </a:p>
        </p:txBody>
      </p:sp>
      <p:sp>
        <p:nvSpPr>
          <p:cNvPr id="10" name="Rectangular Callout 9"/>
          <p:cNvSpPr/>
          <p:nvPr/>
        </p:nvSpPr>
        <p:spPr>
          <a:xfrm>
            <a:off x="5148064" y="2420888"/>
            <a:ext cx="3600400" cy="3672408"/>
          </a:xfrm>
          <a:prstGeom prst="wedgeRectCallout">
            <a:avLst>
              <a:gd name="adj1" fmla="val -64828"/>
              <a:gd name="adj2" fmla="val -18765"/>
            </a:avLst>
          </a:prstGeom>
          <a:solidFill>
            <a:srgbClr val="FFFF66"/>
          </a:solidFill>
        </p:spPr>
        <p:style>
          <a:lnRef idx="1">
            <a:schemeClr val="accent1"/>
          </a:lnRef>
          <a:fillRef idx="3">
            <a:schemeClr val="accent1"/>
          </a:fillRef>
          <a:effectRef idx="2">
            <a:schemeClr val="accent1"/>
          </a:effectRef>
          <a:fontRef idx="minor">
            <a:schemeClr val="lt1"/>
          </a:fontRef>
        </p:style>
        <p:txBody>
          <a:bodyPr rtlCol="0" anchor="ctr"/>
          <a:lstStyle/>
          <a:p>
            <a:r>
              <a:rPr lang="nl-NL" sz="2400" dirty="0">
                <a:solidFill>
                  <a:schemeClr val="tx1"/>
                </a:solidFill>
              </a:rPr>
              <a:t>Bijv. “</a:t>
            </a:r>
            <a:r>
              <a:rPr lang="nl-NL" sz="2400" b="1" dirty="0">
                <a:solidFill>
                  <a:schemeClr val="tx1"/>
                </a:solidFill>
              </a:rPr>
              <a:t>als</a:t>
            </a:r>
            <a:r>
              <a:rPr lang="nl-NL" sz="2400" dirty="0">
                <a:solidFill>
                  <a:schemeClr val="tx1"/>
                </a:solidFill>
              </a:rPr>
              <a:t> x </a:t>
            </a:r>
            <a:r>
              <a:rPr lang="nl-NL" sz="2400" u="sng" dirty="0">
                <a:solidFill>
                  <a:schemeClr val="tx1"/>
                </a:solidFill>
              </a:rPr>
              <a:t>bindt</a:t>
            </a:r>
            <a:r>
              <a:rPr lang="nl-NL" sz="2400" dirty="0">
                <a:solidFill>
                  <a:schemeClr val="tx1"/>
                </a:solidFill>
              </a:rPr>
              <a:t> aan y, </a:t>
            </a:r>
            <a:r>
              <a:rPr lang="nl-NL" sz="2400" b="1" dirty="0">
                <a:solidFill>
                  <a:schemeClr val="tx1"/>
                </a:solidFill>
              </a:rPr>
              <a:t>dan </a:t>
            </a:r>
            <a:r>
              <a:rPr lang="nl-NL" sz="2400" u="sng" dirty="0">
                <a:solidFill>
                  <a:schemeClr val="tx1"/>
                </a:solidFill>
              </a:rPr>
              <a:t>verandert</a:t>
            </a:r>
            <a:r>
              <a:rPr lang="nl-NL" sz="2400" dirty="0">
                <a:solidFill>
                  <a:schemeClr val="tx1"/>
                </a:solidFill>
              </a:rPr>
              <a:t> y </a:t>
            </a:r>
            <a:r>
              <a:rPr lang="nl-NL" sz="2400" u="sng" dirty="0">
                <a:solidFill>
                  <a:schemeClr val="tx1"/>
                </a:solidFill>
              </a:rPr>
              <a:t>van vorm</a:t>
            </a:r>
            <a:r>
              <a:rPr lang="nl-NL" sz="2400" dirty="0">
                <a:solidFill>
                  <a:schemeClr val="tx1"/>
                </a:solidFill>
              </a:rPr>
              <a:t>, en </a:t>
            </a:r>
            <a:r>
              <a:rPr lang="nl-NL" sz="2400" b="1" dirty="0">
                <a:solidFill>
                  <a:schemeClr val="tx1"/>
                </a:solidFill>
              </a:rPr>
              <a:t>daardoor</a:t>
            </a:r>
            <a:r>
              <a:rPr lang="nl-NL" sz="2400" dirty="0">
                <a:solidFill>
                  <a:schemeClr val="tx1"/>
                </a:solidFill>
              </a:rPr>
              <a:t> </a:t>
            </a:r>
            <a:r>
              <a:rPr lang="nl-NL" sz="2400" u="sng" dirty="0">
                <a:solidFill>
                  <a:schemeClr val="tx1"/>
                </a:solidFill>
              </a:rPr>
              <a:t>bindt</a:t>
            </a:r>
            <a:r>
              <a:rPr lang="nl-NL" sz="2400" dirty="0">
                <a:solidFill>
                  <a:schemeClr val="tx1"/>
                </a:solidFill>
              </a:rPr>
              <a:t> y aan </a:t>
            </a:r>
            <a:r>
              <a:rPr lang="nl-NL" sz="2400" dirty="0" err="1">
                <a:solidFill>
                  <a:schemeClr val="tx1"/>
                </a:solidFill>
              </a:rPr>
              <a:t>z</a:t>
            </a:r>
            <a:r>
              <a:rPr lang="nl-NL" sz="2400" dirty="0">
                <a:solidFill>
                  <a:schemeClr val="tx1"/>
                </a:solidFill>
              </a:rPr>
              <a:t>….”</a:t>
            </a:r>
          </a:p>
          <a:p>
            <a:endParaRPr lang="nl-NL" sz="2400" dirty="0">
              <a:solidFill>
                <a:schemeClr val="tx1"/>
              </a:solidFill>
            </a:endParaRPr>
          </a:p>
          <a:p>
            <a:r>
              <a:rPr lang="nl-NL" sz="2400" i="1" dirty="0" smtClean="0">
                <a:solidFill>
                  <a:srgbClr val="0070C0"/>
                </a:solidFill>
              </a:rPr>
              <a:t>“</a:t>
            </a:r>
            <a:r>
              <a:rPr lang="nl-NL" sz="2400" i="1" dirty="0">
                <a:solidFill>
                  <a:srgbClr val="0070C0"/>
                </a:solidFill>
              </a:rPr>
              <a:t>gebruik je lijst met eiwitactiviteiten om in het specifieke voorbeeld de activiteit te beschrijven.”</a:t>
            </a:r>
          </a:p>
        </p:txBody>
      </p:sp>
    </p:spTree>
    <p:extLst>
      <p:ext uri="{BB962C8B-B14F-4D97-AF65-F5344CB8AC3E}">
        <p14:creationId xmlns:p14="http://schemas.microsoft.com/office/powerpoint/2010/main" val="7719909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3568" y="908720"/>
            <a:ext cx="8136904" cy="838200"/>
          </a:xfrm>
        </p:spPr>
        <p:txBody>
          <a:bodyPr>
            <a:normAutofit fontScale="90000"/>
          </a:bodyPr>
          <a:lstStyle/>
          <a:p>
            <a:r>
              <a:rPr lang="nl-NL" dirty="0" smtClean="0"/>
              <a:t>Meer weten?</a:t>
            </a:r>
            <a:r>
              <a:rPr lang="nl-NL" sz="1200" dirty="0" smtClean="0"/>
              <a:t/>
            </a:r>
            <a:br>
              <a:rPr lang="nl-NL" sz="1200" dirty="0" smtClean="0"/>
            </a:br>
            <a:r>
              <a:rPr lang="nl-NL" sz="1200" dirty="0" smtClean="0"/>
              <a:t/>
            </a:r>
            <a:br>
              <a:rPr lang="nl-NL" sz="1200" dirty="0" smtClean="0"/>
            </a:br>
            <a:r>
              <a:rPr lang="nl-NL" sz="1400" dirty="0"/>
              <a:t>Op eerdere conferenties (2016 en 2017) is een workshop gegeven over moleculair mechanistische redeneren. Wie meer ideeën wil over het visualiseren van eiwitactiviteiten of over een stappenplan om afbeeldingen te lezen kan de materialen van deze workshop op de site van de NIBI </a:t>
            </a:r>
            <a:r>
              <a:rPr lang="nl-NL" sz="1400" dirty="0" smtClean="0"/>
              <a:t>downloaden.</a:t>
            </a:r>
            <a:br>
              <a:rPr lang="nl-NL" sz="1400" dirty="0" smtClean="0"/>
            </a:br>
            <a:r>
              <a:rPr lang="nl-NL" dirty="0" smtClean="0"/>
              <a:t> </a:t>
            </a:r>
            <a:endParaRPr lang="nl-NL" dirty="0"/>
          </a:p>
        </p:txBody>
      </p:sp>
      <p:sp>
        <p:nvSpPr>
          <p:cNvPr id="3" name="Tijdelijke aanduiding voor inhoud 2"/>
          <p:cNvSpPr>
            <a:spLocks noGrp="1"/>
          </p:cNvSpPr>
          <p:nvPr>
            <p:ph idx="1"/>
          </p:nvPr>
        </p:nvSpPr>
        <p:spPr>
          <a:xfrm>
            <a:off x="683568" y="2070720"/>
            <a:ext cx="7391400" cy="3734544"/>
          </a:xfrm>
        </p:spPr>
        <p:txBody>
          <a:bodyPr>
            <a:normAutofit/>
          </a:bodyPr>
          <a:lstStyle/>
          <a:p>
            <a:pPr marL="0" indent="0">
              <a:buNone/>
            </a:pPr>
            <a:r>
              <a:rPr lang="nl-NL" sz="1800" b="1" dirty="0" smtClean="0"/>
              <a:t>Bronnen</a:t>
            </a:r>
          </a:p>
          <a:p>
            <a:pPr>
              <a:buFont typeface="+mj-lt"/>
              <a:buAutoNum type="arabicPeriod"/>
            </a:pPr>
            <a:r>
              <a:rPr lang="en-US" sz="1600" dirty="0" smtClean="0"/>
              <a:t>Van </a:t>
            </a:r>
            <a:r>
              <a:rPr lang="en-US" sz="1600" dirty="0"/>
              <a:t>Mil, M. et al. (2011) Modelling Molecular Mechanisms: A Framework of Scientific Reasoning to Construct Molecular-Level </a:t>
            </a:r>
            <a:r>
              <a:rPr lang="nl-NL" sz="1600" dirty="0" err="1"/>
              <a:t>Explanations</a:t>
            </a:r>
            <a:r>
              <a:rPr lang="nl-NL" sz="1600" dirty="0"/>
              <a:t> </a:t>
            </a:r>
            <a:r>
              <a:rPr lang="nl-NL" sz="1600" dirty="0" err="1"/>
              <a:t>for</a:t>
            </a:r>
            <a:r>
              <a:rPr lang="nl-NL" sz="1600" dirty="0"/>
              <a:t> Cellular </a:t>
            </a:r>
            <a:r>
              <a:rPr lang="nl-NL" sz="1600" dirty="0" err="1"/>
              <a:t>Behaviour</a:t>
            </a:r>
            <a:endParaRPr lang="nl-NL" sz="1600" dirty="0"/>
          </a:p>
          <a:p>
            <a:pPr>
              <a:buFont typeface="+mj-lt"/>
              <a:buAutoNum type="arabicPeriod"/>
            </a:pPr>
            <a:r>
              <a:rPr lang="nl-NL" sz="1600" dirty="0" smtClean="0"/>
              <a:t>Van </a:t>
            </a:r>
            <a:r>
              <a:rPr lang="nl-NL" sz="1600" dirty="0"/>
              <a:t>Mil, M. (2013) </a:t>
            </a:r>
            <a:r>
              <a:rPr lang="en-US" sz="1600" dirty="0"/>
              <a:t>Learning and Teaching the Molecular Basis of </a:t>
            </a:r>
            <a:r>
              <a:rPr lang="en-US" sz="1600" dirty="0" smtClean="0"/>
              <a:t>Life (</a:t>
            </a:r>
            <a:r>
              <a:rPr lang="en-US" sz="1600" dirty="0" err="1" smtClean="0"/>
              <a:t>proefschrift</a:t>
            </a:r>
            <a:r>
              <a:rPr lang="en-US" sz="1600" dirty="0" smtClean="0"/>
              <a:t>)</a:t>
            </a:r>
          </a:p>
          <a:p>
            <a:pPr>
              <a:buFont typeface="+mj-lt"/>
              <a:buAutoNum type="arabicPeriod"/>
            </a:pPr>
            <a:r>
              <a:rPr lang="en-US" sz="1600" dirty="0"/>
              <a:t>Van Mil, M.H.W., </a:t>
            </a:r>
            <a:r>
              <a:rPr lang="en-US" sz="1600" dirty="0" err="1"/>
              <a:t>Postma</a:t>
            </a:r>
            <a:r>
              <a:rPr lang="en-US" sz="1600" dirty="0"/>
              <a:t>, P.A., </a:t>
            </a:r>
            <a:r>
              <a:rPr lang="en-US" sz="1600" dirty="0" err="1"/>
              <a:t>Boerwinkel</a:t>
            </a:r>
            <a:r>
              <a:rPr lang="en-US" sz="1600" dirty="0"/>
              <a:t>, D. J., </a:t>
            </a:r>
            <a:r>
              <a:rPr lang="en-US" sz="1600" dirty="0" err="1"/>
              <a:t>Klaassen</a:t>
            </a:r>
            <a:r>
              <a:rPr lang="en-US" sz="1600" dirty="0"/>
              <a:t>, C.W.J.M., </a:t>
            </a:r>
            <a:r>
              <a:rPr lang="en-US" sz="1600" dirty="0" err="1"/>
              <a:t>Waarlo</a:t>
            </a:r>
            <a:r>
              <a:rPr lang="en-US" sz="1600" dirty="0"/>
              <a:t>, A.J. </a:t>
            </a:r>
            <a:r>
              <a:rPr lang="en-US" sz="1600" dirty="0" smtClean="0"/>
              <a:t>Molecular </a:t>
            </a:r>
            <a:r>
              <a:rPr lang="en-US" sz="1600" dirty="0"/>
              <a:t>mechanistic reasoning: towards bridging the gap between the molecular and cellular levels in life science education, Science Education, </a:t>
            </a:r>
            <a:r>
              <a:rPr lang="en-US" sz="1600" dirty="0" smtClean="0"/>
              <a:t>2016.</a:t>
            </a:r>
          </a:p>
          <a:p>
            <a:r>
              <a:rPr lang="nl-NL" sz="1600" dirty="0"/>
              <a:t>Moleculaire interacties als basis voor </a:t>
            </a:r>
            <a:r>
              <a:rPr lang="nl-NL" sz="1600" dirty="0" err="1"/>
              <a:t>celactiviteiten</a:t>
            </a:r>
            <a:r>
              <a:rPr lang="nl-NL" sz="1600" dirty="0"/>
              <a:t> (</a:t>
            </a:r>
            <a:r>
              <a:rPr lang="nl-NL" sz="1600" u="sng" dirty="0">
                <a:hlinkClick r:id="rId3"/>
              </a:rPr>
              <a:t>https://elbd.sites.uu.nl/2017/07/17/moleculaire-interacties-als-basis-voor-celactiviteiten/</a:t>
            </a:r>
            <a:endParaRPr lang="en-US" sz="1600" dirty="0"/>
          </a:p>
          <a:p>
            <a:pPr marL="0" indent="0">
              <a:buNone/>
            </a:pPr>
            <a:r>
              <a:rPr lang="nl-NL" sz="1600" dirty="0" smtClean="0"/>
              <a:t>Ander </a:t>
            </a:r>
            <a:r>
              <a:rPr lang="nl-NL" sz="1600" dirty="0" smtClean="0"/>
              <a:t>artikel over het lezen van procesdiagrammen:</a:t>
            </a:r>
          </a:p>
          <a:p>
            <a:r>
              <a:rPr lang="nl-NL" sz="1600" dirty="0" err="1"/>
              <a:t>Kragten</a:t>
            </a:r>
            <a:r>
              <a:rPr lang="nl-NL" sz="1600" dirty="0"/>
              <a:t>, M. et al. (2013) Geletterdheid in diagrammen in de bètavakken</a:t>
            </a:r>
          </a:p>
          <a:p>
            <a:endParaRPr lang="nl-NL" sz="1800" dirty="0"/>
          </a:p>
        </p:txBody>
      </p:sp>
    </p:spTree>
    <p:extLst>
      <p:ext uri="{BB962C8B-B14F-4D97-AF65-F5344CB8AC3E}">
        <p14:creationId xmlns:p14="http://schemas.microsoft.com/office/powerpoint/2010/main" val="12213447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295400"/>
            <a:ext cx="2736304" cy="3645768"/>
          </a:xfrm>
        </p:spPr>
        <p:txBody>
          <a:bodyPr>
            <a:normAutofit/>
          </a:bodyPr>
          <a:lstStyle/>
          <a:p>
            <a:r>
              <a:rPr lang="en-US" dirty="0" err="1" smtClean="0"/>
              <a:t>Beschrijf</a:t>
            </a:r>
            <a:r>
              <a:rPr lang="en-US" dirty="0" smtClean="0"/>
              <a:t> het </a:t>
            </a:r>
            <a:r>
              <a:rPr lang="en-US" dirty="0" err="1" smtClean="0"/>
              <a:t>afgebeelde</a:t>
            </a:r>
            <a:r>
              <a:rPr lang="en-US" dirty="0" smtClean="0"/>
              <a:t> </a:t>
            </a:r>
            <a:r>
              <a:rPr lang="en-US" dirty="0" err="1" smtClean="0"/>
              <a:t>proces</a:t>
            </a:r>
            <a:r>
              <a:rPr lang="en-US" dirty="0" smtClean="0"/>
              <a:t> ….</a:t>
            </a:r>
            <a:endParaRPr lang="en-US" dirty="0"/>
          </a:p>
        </p:txBody>
      </p:sp>
      <p:sp>
        <p:nvSpPr>
          <p:cNvPr id="3" name="Content Placeholder 2"/>
          <p:cNvSpPr>
            <a:spLocks noGrp="1"/>
          </p:cNvSpPr>
          <p:nvPr>
            <p:ph idx="1"/>
          </p:nvPr>
        </p:nvSpPr>
        <p:spPr>
          <a:xfrm>
            <a:off x="4067944" y="1600200"/>
            <a:ext cx="4618856" cy="4525963"/>
          </a:xfrm>
        </p:spPr>
        <p:txBody>
          <a:bodyPr/>
          <a:lstStyle/>
          <a:p>
            <a:r>
              <a:rPr lang="en-US" dirty="0" smtClean="0"/>
              <a:t>(</a:t>
            </a:r>
            <a:r>
              <a:rPr lang="en-US" dirty="0" err="1" smtClean="0"/>
              <a:t>Afbeelding</a:t>
            </a:r>
            <a:r>
              <a:rPr lang="en-US" dirty="0" smtClean="0"/>
              <a:t> </a:t>
            </a:r>
            <a:r>
              <a:rPr lang="en-US" dirty="0" err="1" smtClean="0"/>
              <a:t>verwijderd</a:t>
            </a:r>
            <a:r>
              <a:rPr lang="en-US" dirty="0" smtClean="0"/>
              <a:t> </a:t>
            </a:r>
            <a:r>
              <a:rPr lang="en-US" dirty="0" err="1" smtClean="0"/>
              <a:t>i.v.m</a:t>
            </a:r>
            <a:r>
              <a:rPr lang="en-US" dirty="0" smtClean="0"/>
              <a:t>. copyrights. </a:t>
            </a:r>
            <a:r>
              <a:rPr lang="en-US" dirty="0" err="1" smtClean="0"/>
              <a:t>Hier</a:t>
            </a:r>
            <a:r>
              <a:rPr lang="en-US" dirty="0" smtClean="0"/>
              <a:t> </a:t>
            </a:r>
            <a:r>
              <a:rPr lang="en-US" dirty="0" err="1" smtClean="0"/>
              <a:t>stond</a:t>
            </a:r>
            <a:r>
              <a:rPr lang="en-US" dirty="0" smtClean="0"/>
              <a:t> </a:t>
            </a:r>
            <a:r>
              <a:rPr lang="en-US" dirty="0" err="1" smtClean="0"/>
              <a:t>een</a:t>
            </a:r>
            <a:r>
              <a:rPr lang="en-US" dirty="0" smtClean="0"/>
              <a:t> </a:t>
            </a:r>
            <a:r>
              <a:rPr lang="en-US" dirty="0" err="1" smtClean="0"/>
              <a:t>moleculair</a:t>
            </a:r>
            <a:r>
              <a:rPr lang="en-US" dirty="0" smtClean="0"/>
              <a:t> </a:t>
            </a:r>
            <a:r>
              <a:rPr lang="en-US" dirty="0" err="1" smtClean="0"/>
              <a:t>mechanistische</a:t>
            </a:r>
            <a:r>
              <a:rPr lang="en-US" dirty="0" smtClean="0"/>
              <a:t> </a:t>
            </a:r>
            <a:r>
              <a:rPr lang="en-US" dirty="0" err="1" smtClean="0"/>
              <a:t>weergave</a:t>
            </a:r>
            <a:r>
              <a:rPr lang="en-US" dirty="0" smtClean="0"/>
              <a:t> van </a:t>
            </a:r>
            <a:r>
              <a:rPr lang="en-US" dirty="0" err="1" smtClean="0"/>
              <a:t>hormoon</a:t>
            </a:r>
            <a:r>
              <a:rPr lang="en-US" dirty="0" smtClean="0"/>
              <a:t> </a:t>
            </a:r>
            <a:r>
              <a:rPr lang="en-US" dirty="0" err="1" smtClean="0"/>
              <a:t>werking</a:t>
            </a:r>
            <a:r>
              <a:rPr lang="en-US" dirty="0" smtClean="0"/>
              <a:t> </a:t>
            </a:r>
            <a:r>
              <a:rPr lang="en-US" dirty="0" err="1" smtClean="0"/>
              <a:t>uit</a:t>
            </a:r>
            <a:r>
              <a:rPr lang="en-US" dirty="0" smtClean="0"/>
              <a:t> Nectar </a:t>
            </a:r>
            <a:r>
              <a:rPr lang="en-US" dirty="0" err="1" smtClean="0"/>
              <a:t>vwo</a:t>
            </a:r>
            <a:r>
              <a:rPr lang="en-US" dirty="0" smtClean="0"/>
              <a:t> 5.)</a:t>
            </a:r>
            <a:endParaRPr lang="en-US" dirty="0"/>
          </a:p>
        </p:txBody>
      </p:sp>
    </p:spTree>
    <p:extLst>
      <p:ext uri="{BB962C8B-B14F-4D97-AF65-F5344CB8AC3E}">
        <p14:creationId xmlns:p14="http://schemas.microsoft.com/office/powerpoint/2010/main" val="4165368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0" y="969721"/>
            <a:ext cx="4402832" cy="3298378"/>
          </a:xfrm>
        </p:spPr>
        <p:txBody>
          <a:bodyPr>
            <a:normAutofit fontScale="90000"/>
          </a:bodyPr>
          <a:lstStyle/>
          <a:p>
            <a:r>
              <a:rPr lang="nl-NL" b="1" dirty="0" smtClean="0"/>
              <a:t>Afbeeldingen met eiwit-interacties</a:t>
            </a:r>
            <a:br>
              <a:rPr lang="nl-NL" b="1" dirty="0" smtClean="0"/>
            </a:br>
            <a:r>
              <a:rPr lang="nl-NL" b="1" dirty="0" smtClean="0"/>
              <a:t/>
            </a:r>
            <a:br>
              <a:rPr lang="nl-NL" b="1" dirty="0" smtClean="0"/>
            </a:br>
            <a:r>
              <a:rPr lang="nl-NL" sz="3200" b="0" dirty="0"/>
              <a:t>Mechanistisch </a:t>
            </a:r>
            <a:r>
              <a:rPr lang="nl-NL" sz="3200" b="0" dirty="0" smtClean="0"/>
              <a:t>weergave ≈ </a:t>
            </a:r>
            <a:br>
              <a:rPr lang="nl-NL" sz="3200" b="0" dirty="0" smtClean="0"/>
            </a:br>
            <a:r>
              <a:rPr lang="nl-NL" sz="3200" b="0" dirty="0" smtClean="0"/>
              <a:t>‘</a:t>
            </a:r>
            <a:r>
              <a:rPr lang="nl-NL" sz="3200" b="0" dirty="0"/>
              <a:t>expliciete weergave van hoe een proces verloopt’</a:t>
            </a:r>
            <a:br>
              <a:rPr lang="nl-NL" sz="3200" b="0" dirty="0"/>
            </a:br>
            <a:r>
              <a:rPr lang="nl-NL" b="1" dirty="0" smtClean="0"/>
              <a:t/>
            </a:r>
            <a:br>
              <a:rPr lang="nl-NL" b="1" dirty="0" smtClean="0"/>
            </a:br>
            <a:r>
              <a:rPr lang="nl-NL" b="1" dirty="0" smtClean="0"/>
              <a:t/>
            </a:r>
            <a:br>
              <a:rPr lang="nl-NL" b="1" dirty="0" smtClean="0"/>
            </a:br>
            <a:endParaRPr lang="nl-NL" sz="2800" b="0" i="1" dirty="0"/>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5220" y="1052736"/>
            <a:ext cx="4332763" cy="5334633"/>
          </a:xfrm>
        </p:spPr>
      </p:pic>
    </p:spTree>
    <p:extLst>
      <p:ext uri="{BB962C8B-B14F-4D97-AF65-F5344CB8AC3E}">
        <p14:creationId xmlns:p14="http://schemas.microsoft.com/office/powerpoint/2010/main" val="19979446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7" y="332656"/>
            <a:ext cx="8428458" cy="838200"/>
          </a:xfrm>
        </p:spPr>
        <p:txBody>
          <a:bodyPr>
            <a:normAutofit fontScale="90000"/>
          </a:bodyPr>
          <a:lstStyle/>
          <a:p>
            <a:r>
              <a:rPr lang="nl-NL" dirty="0" smtClean="0"/>
              <a:t>Achtergronden bij mechanistische weergaven</a:t>
            </a:r>
            <a:endParaRPr lang="nl-NL" dirty="0"/>
          </a:p>
        </p:txBody>
      </p:sp>
      <p:sp>
        <p:nvSpPr>
          <p:cNvPr id="3" name="Tijdelijke aanduiding voor inhoud 2"/>
          <p:cNvSpPr>
            <a:spLocks noGrp="1"/>
          </p:cNvSpPr>
          <p:nvPr>
            <p:ph idx="1"/>
          </p:nvPr>
        </p:nvSpPr>
        <p:spPr>
          <a:xfrm>
            <a:off x="457200" y="1340768"/>
            <a:ext cx="5266928" cy="4785395"/>
          </a:xfrm>
        </p:spPr>
        <p:txBody>
          <a:bodyPr>
            <a:normAutofit fontScale="92500" lnSpcReduction="10000"/>
          </a:bodyPr>
          <a:lstStyle/>
          <a:p>
            <a:endParaRPr lang="nl-NL" sz="2400" dirty="0" smtClean="0"/>
          </a:p>
          <a:p>
            <a:r>
              <a:rPr lang="nl-NL" sz="3000" dirty="0" smtClean="0"/>
              <a:t>Wetenschappers (en docenten) gebruiken mechanistische verklaringen om </a:t>
            </a:r>
            <a:r>
              <a:rPr lang="nl-NL" sz="3000" dirty="0" err="1" smtClean="0"/>
              <a:t>celprocessen</a:t>
            </a:r>
            <a:r>
              <a:rPr lang="nl-NL" sz="3000" dirty="0" smtClean="0"/>
              <a:t> te beschrijven</a:t>
            </a:r>
          </a:p>
          <a:p>
            <a:endParaRPr lang="nl-NL" sz="3000" dirty="0"/>
          </a:p>
          <a:p>
            <a:r>
              <a:rPr lang="nl-NL" sz="3000" dirty="0" smtClean="0"/>
              <a:t>Moleculair mechanistische weergaven (animatie of afbeelding)</a:t>
            </a:r>
          </a:p>
          <a:p>
            <a:pPr marL="0" indent="0">
              <a:buNone/>
            </a:pPr>
            <a:endParaRPr lang="nl-NL" sz="2400" dirty="0"/>
          </a:p>
          <a:p>
            <a:r>
              <a:rPr lang="nl-NL" sz="2400" i="1" dirty="0" smtClean="0"/>
              <a:t>In schoolboeken, BINAS, eindexamens</a:t>
            </a:r>
          </a:p>
          <a:p>
            <a:endParaRPr lang="nl-NL" dirty="0"/>
          </a:p>
        </p:txBody>
      </p:sp>
      <p:pic>
        <p:nvPicPr>
          <p:cNvPr id="5" name="Tijdelijke aanduiding voor inhoud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6931" y="1988840"/>
            <a:ext cx="3567557" cy="4392488"/>
          </a:xfrm>
          <a:prstGeom prst="rect">
            <a:avLst/>
          </a:prstGeom>
        </p:spPr>
      </p:pic>
    </p:spTree>
    <p:extLst>
      <p:ext uri="{BB962C8B-B14F-4D97-AF65-F5344CB8AC3E}">
        <p14:creationId xmlns:p14="http://schemas.microsoft.com/office/powerpoint/2010/main" val="16297892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11560" y="836712"/>
            <a:ext cx="8208912" cy="838200"/>
          </a:xfrm>
        </p:spPr>
        <p:txBody>
          <a:bodyPr>
            <a:normAutofit fontScale="90000"/>
          </a:bodyPr>
          <a:lstStyle/>
          <a:p>
            <a:r>
              <a:rPr lang="nl-NL" dirty="0" smtClean="0"/>
              <a:t>In hoeverre leren leerlingen deze afbeeldingen te interpreteren?   </a:t>
            </a:r>
            <a:endParaRPr lang="nl-NL" dirty="0"/>
          </a:p>
        </p:txBody>
      </p:sp>
      <p:sp>
        <p:nvSpPr>
          <p:cNvPr id="4" name="Tijdelijke aanduiding voor inhoud 3"/>
          <p:cNvSpPr>
            <a:spLocks noGrp="1"/>
          </p:cNvSpPr>
          <p:nvPr>
            <p:ph sz="half" idx="1"/>
          </p:nvPr>
        </p:nvSpPr>
        <p:spPr>
          <a:xfrm>
            <a:off x="899592" y="1988840"/>
            <a:ext cx="7920880" cy="4536504"/>
          </a:xfrm>
        </p:spPr>
        <p:txBody>
          <a:bodyPr>
            <a:normAutofit fontScale="55000" lnSpcReduction="20000"/>
          </a:bodyPr>
          <a:lstStyle/>
          <a:p>
            <a:pPr marL="0" indent="0">
              <a:buNone/>
            </a:pPr>
            <a:r>
              <a:rPr lang="nl-NL" i="1" dirty="0" smtClean="0"/>
              <a:t>Uit promotieonderzoek Marc van Mil (2013)</a:t>
            </a:r>
          </a:p>
          <a:p>
            <a:pPr marL="0" indent="0">
              <a:buNone/>
            </a:pPr>
            <a:endParaRPr lang="nl-NL" dirty="0"/>
          </a:p>
          <a:p>
            <a:pPr marL="0" indent="0">
              <a:buNone/>
            </a:pPr>
            <a:endParaRPr lang="nl-NL" dirty="0" smtClean="0"/>
          </a:p>
          <a:p>
            <a:pPr marL="0" indent="0">
              <a:buNone/>
            </a:pPr>
            <a:endParaRPr lang="nl-NL" dirty="0"/>
          </a:p>
          <a:p>
            <a:pPr marL="0" indent="0">
              <a:buNone/>
            </a:pPr>
            <a:endParaRPr lang="nl-NL" dirty="0" smtClean="0"/>
          </a:p>
          <a:p>
            <a:pPr marL="0" indent="0">
              <a:buNone/>
            </a:pPr>
            <a:endParaRPr lang="nl-NL" dirty="0"/>
          </a:p>
          <a:p>
            <a:pPr marL="0" indent="0">
              <a:buNone/>
            </a:pPr>
            <a:endParaRPr lang="nl-NL" dirty="0" smtClean="0"/>
          </a:p>
          <a:p>
            <a:pPr indent="-360000">
              <a:lnSpc>
                <a:spcPct val="120000"/>
              </a:lnSpc>
            </a:pPr>
            <a:endParaRPr lang="nl-NL" sz="2400" dirty="0" smtClean="0"/>
          </a:p>
          <a:p>
            <a:pPr indent="-360000">
              <a:lnSpc>
                <a:spcPct val="120000"/>
              </a:lnSpc>
            </a:pPr>
            <a:endParaRPr lang="nl-NL" sz="2400" dirty="0"/>
          </a:p>
          <a:p>
            <a:pPr marL="0" indent="0">
              <a:lnSpc>
                <a:spcPct val="120000"/>
              </a:lnSpc>
              <a:buNone/>
            </a:pPr>
            <a:r>
              <a:rPr lang="nl-NL" sz="3200" dirty="0" smtClean="0"/>
              <a:t>++ Jojoën tussen organisatieniveaus </a:t>
            </a:r>
          </a:p>
          <a:p>
            <a:pPr marL="0" indent="0">
              <a:lnSpc>
                <a:spcPct val="120000"/>
              </a:lnSpc>
              <a:buNone/>
            </a:pPr>
            <a:r>
              <a:rPr lang="nl-NL" sz="3200" dirty="0" smtClean="0"/>
              <a:t>++ Organellen krijgen een functie toebedeeld </a:t>
            </a:r>
            <a:br>
              <a:rPr lang="nl-NL" sz="3200" dirty="0" smtClean="0"/>
            </a:br>
            <a:r>
              <a:rPr lang="nl-NL" sz="3200" dirty="0" smtClean="0">
                <a:solidFill>
                  <a:srgbClr val="FF0000"/>
                </a:solidFill>
                <a:sym typeface="Wingdings" panose="05000000000000000000" pitchFamily="2" charset="2"/>
              </a:rPr>
              <a:t>-</a:t>
            </a:r>
            <a:r>
              <a:rPr lang="nl-NL" sz="3200" dirty="0" smtClean="0">
                <a:solidFill>
                  <a:srgbClr val="FF0000"/>
                </a:solidFill>
              </a:rPr>
              <a:t> beperkt denken over organellen (interacties)</a:t>
            </a:r>
          </a:p>
          <a:p>
            <a:pPr marL="0" indent="0">
              <a:lnSpc>
                <a:spcPct val="120000"/>
              </a:lnSpc>
              <a:buNone/>
            </a:pPr>
            <a:r>
              <a:rPr lang="nl-NL" sz="3200" dirty="0" smtClean="0"/>
              <a:t>+ Specifieke voorbeelden zoals de werking van insuline (geen transfer bij leerlingen)</a:t>
            </a:r>
          </a:p>
          <a:p>
            <a:pPr marL="0" indent="0">
              <a:lnSpc>
                <a:spcPct val="120000"/>
              </a:lnSpc>
              <a:buNone/>
            </a:pPr>
            <a:endParaRPr lang="nl-NL" sz="2400" dirty="0" smtClean="0"/>
          </a:p>
          <a:p>
            <a:pPr marL="0" indent="0">
              <a:lnSpc>
                <a:spcPct val="120000"/>
              </a:lnSpc>
              <a:buNone/>
            </a:pPr>
            <a:r>
              <a:rPr lang="nl-NL" sz="3600" b="1" dirty="0" smtClean="0">
                <a:solidFill>
                  <a:srgbClr val="FF0000"/>
                </a:solidFill>
              </a:rPr>
              <a:t>Vaardigheid </a:t>
            </a:r>
            <a:r>
              <a:rPr lang="nl-NL" sz="3600" b="1" dirty="0">
                <a:solidFill>
                  <a:srgbClr val="FF0000"/>
                </a:solidFill>
              </a:rPr>
              <a:t>“mechanistische schema’s lezen” </a:t>
            </a:r>
            <a:r>
              <a:rPr lang="nl-NL" sz="3600" b="1" dirty="0" smtClean="0">
                <a:solidFill>
                  <a:srgbClr val="FF0000"/>
                </a:solidFill>
              </a:rPr>
              <a:t>ontbreekt vaak</a:t>
            </a:r>
          </a:p>
        </p:txBody>
      </p:sp>
      <p:sp>
        <p:nvSpPr>
          <p:cNvPr id="5" name="Tekstvak 4"/>
          <p:cNvSpPr txBox="1"/>
          <p:nvPr/>
        </p:nvSpPr>
        <p:spPr>
          <a:xfrm>
            <a:off x="899592" y="2852936"/>
            <a:ext cx="825867" cy="369332"/>
          </a:xfrm>
          <a:prstGeom prst="rect">
            <a:avLst/>
          </a:prstGeom>
          <a:noFill/>
        </p:spPr>
        <p:txBody>
          <a:bodyPr wrap="none" rtlCol="0">
            <a:spAutoFit/>
          </a:bodyPr>
          <a:lstStyle/>
          <a:p>
            <a:r>
              <a:rPr lang="nl-NL" dirty="0" smtClean="0"/>
              <a:t>genen</a:t>
            </a:r>
            <a:endParaRPr lang="nl-NL" dirty="0"/>
          </a:p>
        </p:txBody>
      </p:sp>
      <p:sp>
        <p:nvSpPr>
          <p:cNvPr id="9" name="Tekstvak 8"/>
          <p:cNvSpPr txBox="1"/>
          <p:nvPr/>
        </p:nvSpPr>
        <p:spPr>
          <a:xfrm>
            <a:off x="2197877" y="2852936"/>
            <a:ext cx="966931" cy="369332"/>
          </a:xfrm>
          <a:prstGeom prst="rect">
            <a:avLst/>
          </a:prstGeom>
          <a:noFill/>
        </p:spPr>
        <p:txBody>
          <a:bodyPr wrap="none" rtlCol="0">
            <a:spAutoFit/>
          </a:bodyPr>
          <a:lstStyle/>
          <a:p>
            <a:r>
              <a:rPr lang="nl-NL" dirty="0" smtClean="0"/>
              <a:t>eiwitten</a:t>
            </a:r>
            <a:endParaRPr lang="nl-NL" dirty="0"/>
          </a:p>
        </p:txBody>
      </p:sp>
      <p:sp>
        <p:nvSpPr>
          <p:cNvPr id="10" name="Tekstvak 9"/>
          <p:cNvSpPr txBox="1"/>
          <p:nvPr/>
        </p:nvSpPr>
        <p:spPr>
          <a:xfrm>
            <a:off x="3779912" y="2852936"/>
            <a:ext cx="1569660" cy="369332"/>
          </a:xfrm>
          <a:prstGeom prst="rect">
            <a:avLst/>
          </a:prstGeom>
          <a:noFill/>
        </p:spPr>
        <p:txBody>
          <a:bodyPr wrap="none" rtlCol="0">
            <a:spAutoFit/>
          </a:bodyPr>
          <a:lstStyle/>
          <a:p>
            <a:r>
              <a:rPr lang="nl-NL" dirty="0" err="1" smtClean="0"/>
              <a:t>celactiviteiten</a:t>
            </a:r>
            <a:endParaRPr lang="nl-NL" dirty="0"/>
          </a:p>
        </p:txBody>
      </p:sp>
      <p:sp>
        <p:nvSpPr>
          <p:cNvPr id="11" name="Tekstvak 10"/>
          <p:cNvSpPr txBox="1"/>
          <p:nvPr/>
        </p:nvSpPr>
        <p:spPr>
          <a:xfrm>
            <a:off x="5796136" y="2852936"/>
            <a:ext cx="2608406" cy="369332"/>
          </a:xfrm>
          <a:prstGeom prst="rect">
            <a:avLst/>
          </a:prstGeom>
          <a:noFill/>
        </p:spPr>
        <p:txBody>
          <a:bodyPr wrap="none" rtlCol="0">
            <a:spAutoFit/>
          </a:bodyPr>
          <a:lstStyle/>
          <a:p>
            <a:r>
              <a:rPr lang="nl-NL" dirty="0"/>
              <a:t>e</a:t>
            </a:r>
            <a:r>
              <a:rPr lang="nl-NL" dirty="0" smtClean="0"/>
              <a:t>rfelijke eigenschappen</a:t>
            </a:r>
            <a:endParaRPr lang="nl-NL" dirty="0"/>
          </a:p>
        </p:txBody>
      </p:sp>
      <p:sp>
        <p:nvSpPr>
          <p:cNvPr id="6" name="PIJL-LINKS en -RECHTS 5"/>
          <p:cNvSpPr/>
          <p:nvPr/>
        </p:nvSpPr>
        <p:spPr>
          <a:xfrm>
            <a:off x="1691680" y="2934236"/>
            <a:ext cx="489059" cy="206732"/>
          </a:xfrm>
          <a:prstGeom prst="leftRightArrow">
            <a:avLst/>
          </a:prstGeom>
          <a:solidFill>
            <a:srgbClr val="92D050"/>
          </a:solidFill>
          <a:ln>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13" name="Tekstvak 12"/>
          <p:cNvSpPr txBox="1"/>
          <p:nvPr/>
        </p:nvSpPr>
        <p:spPr>
          <a:xfrm>
            <a:off x="1642125" y="2555612"/>
            <a:ext cx="697627" cy="369332"/>
          </a:xfrm>
          <a:prstGeom prst="rect">
            <a:avLst/>
          </a:prstGeom>
          <a:noFill/>
        </p:spPr>
        <p:txBody>
          <a:bodyPr wrap="none" rtlCol="0">
            <a:spAutoFit/>
          </a:bodyPr>
          <a:lstStyle/>
          <a:p>
            <a:r>
              <a:rPr lang="nl-NL" i="1" dirty="0"/>
              <a:t>h</a:t>
            </a:r>
            <a:r>
              <a:rPr lang="nl-NL" i="1" dirty="0" smtClean="0"/>
              <a:t>oe?</a:t>
            </a:r>
            <a:endParaRPr lang="nl-NL" i="1" dirty="0"/>
          </a:p>
        </p:txBody>
      </p:sp>
      <p:sp>
        <p:nvSpPr>
          <p:cNvPr id="14" name="PIJL-LINKS en -RECHTS 13"/>
          <p:cNvSpPr/>
          <p:nvPr/>
        </p:nvSpPr>
        <p:spPr>
          <a:xfrm>
            <a:off x="5307077" y="2934236"/>
            <a:ext cx="489059" cy="206732"/>
          </a:xfrm>
          <a:prstGeom prst="leftRightArrow">
            <a:avLst/>
          </a:prstGeom>
          <a:solidFill>
            <a:srgbClr val="92D050"/>
          </a:solidFill>
          <a:ln>
            <a:solidFill>
              <a:srgbClr val="92D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15" name="Tekstvak 14"/>
          <p:cNvSpPr txBox="1"/>
          <p:nvPr/>
        </p:nvSpPr>
        <p:spPr>
          <a:xfrm>
            <a:off x="5242525" y="2492896"/>
            <a:ext cx="697627" cy="369332"/>
          </a:xfrm>
          <a:prstGeom prst="rect">
            <a:avLst/>
          </a:prstGeom>
          <a:noFill/>
        </p:spPr>
        <p:txBody>
          <a:bodyPr wrap="none" rtlCol="0">
            <a:spAutoFit/>
          </a:bodyPr>
          <a:lstStyle/>
          <a:p>
            <a:r>
              <a:rPr lang="nl-NL" i="1" dirty="0"/>
              <a:t>h</a:t>
            </a:r>
            <a:r>
              <a:rPr lang="nl-NL" i="1" dirty="0" smtClean="0"/>
              <a:t>oe?</a:t>
            </a:r>
            <a:endParaRPr lang="nl-NL" i="1" dirty="0"/>
          </a:p>
        </p:txBody>
      </p:sp>
      <p:sp>
        <p:nvSpPr>
          <p:cNvPr id="16" name="PIJL-LINKS en -RECHTS 15"/>
          <p:cNvSpPr/>
          <p:nvPr/>
        </p:nvSpPr>
        <p:spPr>
          <a:xfrm>
            <a:off x="3218845" y="2934236"/>
            <a:ext cx="489059" cy="206732"/>
          </a:xfrm>
          <a:prstGeom prst="leftRightArrow">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17" name="Tekstvak 16"/>
          <p:cNvSpPr txBox="1"/>
          <p:nvPr/>
        </p:nvSpPr>
        <p:spPr>
          <a:xfrm>
            <a:off x="3154293" y="2555612"/>
            <a:ext cx="736099" cy="369332"/>
          </a:xfrm>
          <a:prstGeom prst="rect">
            <a:avLst/>
          </a:prstGeom>
          <a:noFill/>
        </p:spPr>
        <p:txBody>
          <a:bodyPr wrap="none" rtlCol="0">
            <a:spAutoFit/>
          </a:bodyPr>
          <a:lstStyle/>
          <a:p>
            <a:r>
              <a:rPr lang="nl-NL" b="1" i="1" dirty="0"/>
              <a:t>h</a:t>
            </a:r>
            <a:r>
              <a:rPr lang="nl-NL" b="1" i="1" dirty="0" smtClean="0"/>
              <a:t>oe?</a:t>
            </a:r>
            <a:endParaRPr lang="nl-NL" b="1" i="1" dirty="0"/>
          </a:p>
        </p:txBody>
      </p:sp>
      <p:cxnSp>
        <p:nvCxnSpPr>
          <p:cNvPr id="12" name="Elbow Connector 11"/>
          <p:cNvCxnSpPr>
            <a:endCxn id="10" idx="2"/>
          </p:cNvCxnSpPr>
          <p:nvPr/>
        </p:nvCxnSpPr>
        <p:spPr>
          <a:xfrm>
            <a:off x="1475656" y="3222268"/>
            <a:ext cx="3089086" cy="12700"/>
          </a:xfrm>
          <a:prstGeom prst="bentConnector4">
            <a:avLst>
              <a:gd name="adj1" fmla="val -1798"/>
              <a:gd name="adj2" fmla="val 3869811"/>
            </a:avLst>
          </a:prstGeom>
          <a:ln w="63500">
            <a:solidFill>
              <a:srgbClr val="92D050"/>
            </a:solidFill>
            <a:tailEnd type="triangle"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509596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Opzet deze ronde</a:t>
            </a:r>
            <a:endParaRPr lang="nl-NL" dirty="0"/>
          </a:p>
        </p:txBody>
      </p:sp>
      <p:sp>
        <p:nvSpPr>
          <p:cNvPr id="3" name="Tijdelijke aanduiding voor inhoud 2"/>
          <p:cNvSpPr>
            <a:spLocks noGrp="1"/>
          </p:cNvSpPr>
          <p:nvPr>
            <p:ph idx="1"/>
          </p:nvPr>
        </p:nvSpPr>
        <p:spPr>
          <a:xfrm>
            <a:off x="457200" y="2564904"/>
            <a:ext cx="8229600" cy="3561259"/>
          </a:xfrm>
        </p:spPr>
        <p:txBody>
          <a:bodyPr/>
          <a:lstStyle/>
          <a:p>
            <a:pPr marL="457200" indent="-457200">
              <a:buSzPct val="100000"/>
              <a:buFont typeface="+mj-lt"/>
              <a:buAutoNum type="arabicPeriod"/>
            </a:pPr>
            <a:r>
              <a:rPr lang="nl-NL" dirty="0" smtClean="0">
                <a:latin typeface="Calibri" panose="020F0502020204030204" pitchFamily="34" charset="0"/>
              </a:rPr>
              <a:t>Aandacht voor eiwitactiviteiten</a:t>
            </a:r>
          </a:p>
          <a:p>
            <a:pPr marL="457200" indent="-457200">
              <a:buSzPct val="100000"/>
              <a:buFont typeface="+mj-lt"/>
              <a:buAutoNum type="arabicPeriod"/>
            </a:pPr>
            <a:r>
              <a:rPr lang="nl-NL" sz="3200" dirty="0" smtClean="0">
                <a:latin typeface="Calibri" panose="020F0502020204030204" pitchFamily="34" charset="0"/>
              </a:rPr>
              <a:t>‘lezen’ van een moleculair mechanistische afbeelding</a:t>
            </a:r>
          </a:p>
        </p:txBody>
      </p:sp>
    </p:spTree>
    <p:extLst>
      <p:ext uri="{BB962C8B-B14F-4D97-AF65-F5344CB8AC3E}">
        <p14:creationId xmlns:p14="http://schemas.microsoft.com/office/powerpoint/2010/main" val="25200679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Cel-activiteiten</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743630042"/>
              </p:ext>
            </p:extLst>
          </p:nvPr>
        </p:nvGraphicFramePr>
        <p:xfrm>
          <a:off x="683568" y="2060848"/>
          <a:ext cx="7992888" cy="2682240"/>
        </p:xfrm>
        <a:graphic>
          <a:graphicData uri="http://schemas.openxmlformats.org/drawingml/2006/table">
            <a:tbl>
              <a:tblPr firstRow="1" bandRow="1">
                <a:tableStyleId>{5C22544A-7EE6-4342-B048-85BDC9FD1C3A}</a:tableStyleId>
              </a:tblPr>
              <a:tblGrid>
                <a:gridCol w="4544976"/>
                <a:gridCol w="3447912"/>
              </a:tblGrid>
              <a:tr h="370840">
                <a:tc>
                  <a:txBody>
                    <a:bodyPr/>
                    <a:lstStyle/>
                    <a:p>
                      <a:r>
                        <a:rPr lang="nl-NL" sz="2000" dirty="0" smtClean="0">
                          <a:solidFill>
                            <a:schemeClr val="tx1"/>
                          </a:solidFill>
                        </a:rPr>
                        <a:t>Specifiek</a:t>
                      </a:r>
                      <a:r>
                        <a:rPr lang="nl-NL" sz="2000" baseline="0" dirty="0" smtClean="0">
                          <a:solidFill>
                            <a:schemeClr val="tx1"/>
                          </a:solidFill>
                        </a:rPr>
                        <a:t> voorbeeld</a:t>
                      </a:r>
                      <a:endParaRPr lang="nl-NL" sz="2000" dirty="0">
                        <a:solidFill>
                          <a:schemeClr val="tx1"/>
                        </a:solidFill>
                      </a:endParaRPr>
                    </a:p>
                  </a:txBody>
                  <a:tcPr marL="82127" marR="82127"/>
                </a:tc>
                <a:tc>
                  <a:txBody>
                    <a:bodyPr/>
                    <a:lstStyle/>
                    <a:p>
                      <a:r>
                        <a:rPr lang="nl-NL" sz="2000" dirty="0" smtClean="0">
                          <a:solidFill>
                            <a:schemeClr val="tx1"/>
                          </a:solidFill>
                        </a:rPr>
                        <a:t>Cellen kunnen….</a:t>
                      </a:r>
                      <a:endParaRPr lang="nl-NL" sz="2000" dirty="0">
                        <a:solidFill>
                          <a:schemeClr val="tx1"/>
                        </a:solidFill>
                      </a:endParaRPr>
                    </a:p>
                  </a:txBody>
                  <a:tcPr marL="82127" marR="82127"/>
                </a:tc>
              </a:tr>
              <a:tr h="370840">
                <a:tc>
                  <a:txBody>
                    <a:bodyPr/>
                    <a:lstStyle/>
                    <a:p>
                      <a:r>
                        <a:rPr lang="nl-NL" sz="2000" dirty="0" smtClean="0"/>
                        <a:t>Een witte bloedcel</a:t>
                      </a:r>
                      <a:r>
                        <a:rPr lang="nl-NL" sz="2000" baseline="0" dirty="0" smtClean="0"/>
                        <a:t> herkent een bacterie</a:t>
                      </a:r>
                      <a:endParaRPr lang="nl-NL" sz="2000" dirty="0"/>
                    </a:p>
                  </a:txBody>
                  <a:tcPr marL="82127" marR="82127"/>
                </a:tc>
                <a:tc>
                  <a:txBody>
                    <a:bodyPr/>
                    <a:lstStyle/>
                    <a:p>
                      <a:r>
                        <a:rPr lang="nl-NL" sz="2000" dirty="0" smtClean="0"/>
                        <a:t>..</a:t>
                      </a:r>
                      <a:r>
                        <a:rPr lang="nl-NL" sz="2000" baseline="0" dirty="0" smtClean="0"/>
                        <a:t> herkennen</a:t>
                      </a:r>
                      <a:endParaRPr lang="nl-NL" sz="2000" dirty="0"/>
                    </a:p>
                  </a:txBody>
                  <a:tcPr marL="82127" marR="82127"/>
                </a:tc>
              </a:tr>
              <a:tr h="370840">
                <a:tc>
                  <a:txBody>
                    <a:bodyPr/>
                    <a:lstStyle/>
                    <a:p>
                      <a:r>
                        <a:rPr lang="nl-NL" sz="2000" dirty="0" smtClean="0"/>
                        <a:t>Een</a:t>
                      </a:r>
                      <a:r>
                        <a:rPr lang="nl-NL" sz="2000" baseline="0" dirty="0" smtClean="0"/>
                        <a:t> cel produceert verteringsenzymen</a:t>
                      </a:r>
                      <a:endParaRPr lang="nl-NL" sz="2000" dirty="0"/>
                    </a:p>
                  </a:txBody>
                  <a:tcPr marL="82127" marR="82127"/>
                </a:tc>
                <a:tc>
                  <a:txBody>
                    <a:bodyPr/>
                    <a:lstStyle/>
                    <a:p>
                      <a:r>
                        <a:rPr lang="nl-NL" sz="2000" baseline="0" dirty="0" smtClean="0"/>
                        <a:t>.. produceren</a:t>
                      </a:r>
                      <a:endParaRPr lang="nl-NL" sz="2000" dirty="0"/>
                    </a:p>
                  </a:txBody>
                  <a:tcPr marL="82127" marR="82127"/>
                </a:tc>
              </a:tr>
              <a:tr h="370840">
                <a:tc>
                  <a:txBody>
                    <a:bodyPr/>
                    <a:lstStyle/>
                    <a:p>
                      <a:r>
                        <a:rPr lang="nl-NL" sz="2000" dirty="0" smtClean="0"/>
                        <a:t>Huidcellen</a:t>
                      </a:r>
                      <a:r>
                        <a:rPr lang="nl-NL" sz="2000" baseline="0" dirty="0" smtClean="0"/>
                        <a:t> delen</a:t>
                      </a:r>
                      <a:endParaRPr lang="nl-NL" sz="2000" dirty="0"/>
                    </a:p>
                  </a:txBody>
                  <a:tcPr marL="82127" marR="82127"/>
                </a:tc>
                <a:tc>
                  <a:txBody>
                    <a:bodyPr/>
                    <a:lstStyle/>
                    <a:p>
                      <a:r>
                        <a:rPr lang="nl-NL" sz="2000" baseline="0" dirty="0" smtClean="0"/>
                        <a:t>.. delen</a:t>
                      </a:r>
                      <a:endParaRPr lang="nl-NL" sz="2000" dirty="0"/>
                    </a:p>
                  </a:txBody>
                  <a:tcPr marL="82127" marR="82127"/>
                </a:tc>
              </a:tr>
              <a:tr h="370840">
                <a:tc>
                  <a:txBody>
                    <a:bodyPr/>
                    <a:lstStyle/>
                    <a:p>
                      <a:r>
                        <a:rPr lang="nl-NL" sz="2000" dirty="0" smtClean="0"/>
                        <a:t>Witte bloedcellen bewegen</a:t>
                      </a:r>
                      <a:r>
                        <a:rPr lang="nl-NL" sz="2000" baseline="0" dirty="0" smtClean="0"/>
                        <a:t> zich door weefsel</a:t>
                      </a:r>
                      <a:endParaRPr lang="nl-NL" sz="2000" dirty="0"/>
                    </a:p>
                  </a:txBody>
                  <a:tcPr marL="82127" marR="82127"/>
                </a:tc>
                <a:tc>
                  <a:txBody>
                    <a:bodyPr/>
                    <a:lstStyle/>
                    <a:p>
                      <a:r>
                        <a:rPr lang="nl-NL" sz="2000" dirty="0" smtClean="0"/>
                        <a:t>.. bewegen</a:t>
                      </a:r>
                      <a:endParaRPr lang="nl-NL" sz="2000" dirty="0"/>
                    </a:p>
                  </a:txBody>
                  <a:tcPr marL="82127" marR="82127"/>
                </a:tc>
              </a:tr>
              <a:tr h="370840">
                <a:tc>
                  <a:txBody>
                    <a:bodyPr/>
                    <a:lstStyle/>
                    <a:p>
                      <a:r>
                        <a:rPr lang="nl-NL" sz="2000" dirty="0" smtClean="0"/>
                        <a:t>Etc.</a:t>
                      </a:r>
                      <a:endParaRPr lang="nl-NL" sz="2000" dirty="0"/>
                    </a:p>
                  </a:txBody>
                  <a:tcPr marL="82127" marR="82127"/>
                </a:tc>
                <a:tc>
                  <a:txBody>
                    <a:bodyPr/>
                    <a:lstStyle/>
                    <a:p>
                      <a:r>
                        <a:rPr lang="nl-NL" sz="2000" dirty="0" smtClean="0"/>
                        <a:t>…</a:t>
                      </a:r>
                      <a:endParaRPr lang="nl-NL" sz="2000" dirty="0"/>
                    </a:p>
                  </a:txBody>
                  <a:tcPr marL="82127" marR="82127"/>
                </a:tc>
              </a:tr>
            </a:tbl>
          </a:graphicData>
        </a:graphic>
      </p:graphicFrame>
    </p:spTree>
    <p:extLst>
      <p:ext uri="{BB962C8B-B14F-4D97-AF65-F5344CB8AC3E}">
        <p14:creationId xmlns:p14="http://schemas.microsoft.com/office/powerpoint/2010/main" val="28575170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12626" y="404664"/>
            <a:ext cx="8229600" cy="1143000"/>
          </a:xfrm>
        </p:spPr>
        <p:txBody>
          <a:bodyPr/>
          <a:lstStyle/>
          <a:p>
            <a:r>
              <a:rPr lang="nl-NL" dirty="0" smtClean="0"/>
              <a:t>Eiwit-activiteiten</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373851304"/>
              </p:ext>
            </p:extLst>
          </p:nvPr>
        </p:nvGraphicFramePr>
        <p:xfrm>
          <a:off x="461375" y="1600200"/>
          <a:ext cx="8287089" cy="2515334"/>
        </p:xfrm>
        <a:graphic>
          <a:graphicData uri="http://schemas.openxmlformats.org/drawingml/2006/table">
            <a:tbl>
              <a:tblPr firstRow="1" bandRow="1">
                <a:tableStyleId>{5C22544A-7EE6-4342-B048-85BDC9FD1C3A}</a:tableStyleId>
              </a:tblPr>
              <a:tblGrid>
                <a:gridCol w="5396762"/>
                <a:gridCol w="2890327"/>
              </a:tblGrid>
              <a:tr h="625574">
                <a:tc>
                  <a:txBody>
                    <a:bodyPr/>
                    <a:lstStyle/>
                    <a:p>
                      <a:r>
                        <a:rPr lang="nl-NL" sz="2000" dirty="0" smtClean="0">
                          <a:solidFill>
                            <a:schemeClr val="tx1"/>
                          </a:solidFill>
                        </a:rPr>
                        <a:t>Specifiek voorbeeld</a:t>
                      </a:r>
                      <a:endParaRPr lang="nl-NL" sz="2000" dirty="0">
                        <a:solidFill>
                          <a:schemeClr val="tx1"/>
                        </a:solidFill>
                      </a:endParaRPr>
                    </a:p>
                  </a:txBody>
                  <a:tcPr/>
                </a:tc>
                <a:tc>
                  <a:txBody>
                    <a:bodyPr/>
                    <a:lstStyle/>
                    <a:p>
                      <a:r>
                        <a:rPr lang="nl-NL" sz="2000" dirty="0" smtClean="0">
                          <a:solidFill>
                            <a:schemeClr val="tx1"/>
                          </a:solidFill>
                        </a:rPr>
                        <a:t>Eiwitten kunnen …..</a:t>
                      </a:r>
                      <a:endParaRPr lang="nl-NL" sz="2000" dirty="0">
                        <a:solidFill>
                          <a:schemeClr val="tx1"/>
                        </a:solidFill>
                      </a:endParaRPr>
                    </a:p>
                  </a:txBody>
                  <a:tcPr/>
                </a:tc>
              </a:tr>
              <a:tr h="253705">
                <a:tc>
                  <a:txBody>
                    <a:bodyPr/>
                    <a:lstStyle/>
                    <a:p>
                      <a:r>
                        <a:rPr lang="nl-NL" sz="2000" dirty="0" smtClean="0">
                          <a:solidFill>
                            <a:schemeClr val="tx1"/>
                          </a:solidFill>
                        </a:rPr>
                        <a:t>Een</a:t>
                      </a:r>
                      <a:r>
                        <a:rPr lang="nl-NL" sz="2000" baseline="0" dirty="0" smtClean="0">
                          <a:solidFill>
                            <a:schemeClr val="tx1"/>
                          </a:solidFill>
                        </a:rPr>
                        <a:t> LDL-receptor (eiwit) bindt LDL</a:t>
                      </a:r>
                      <a:endParaRPr lang="nl-NL" sz="2000" dirty="0">
                        <a:solidFill>
                          <a:schemeClr val="tx1"/>
                        </a:solidFill>
                      </a:endParaRPr>
                    </a:p>
                  </a:txBody>
                  <a:tcPr/>
                </a:tc>
                <a:tc>
                  <a:txBody>
                    <a:bodyPr/>
                    <a:lstStyle/>
                    <a:p>
                      <a:r>
                        <a:rPr lang="nl-NL" sz="2000" dirty="0" smtClean="0">
                          <a:solidFill>
                            <a:schemeClr val="tx1"/>
                          </a:solidFill>
                        </a:rPr>
                        <a:t>…(zich)</a:t>
                      </a:r>
                      <a:r>
                        <a:rPr lang="nl-NL" sz="2000" baseline="0" dirty="0" smtClean="0">
                          <a:solidFill>
                            <a:schemeClr val="tx1"/>
                          </a:solidFill>
                        </a:rPr>
                        <a:t> </a:t>
                      </a:r>
                      <a:r>
                        <a:rPr lang="nl-NL" sz="2000" dirty="0" smtClean="0">
                          <a:solidFill>
                            <a:schemeClr val="tx1"/>
                          </a:solidFill>
                        </a:rPr>
                        <a:t>binden aan</a:t>
                      </a:r>
                      <a:endParaRPr lang="nl-NL" sz="2000" dirty="0">
                        <a:solidFill>
                          <a:schemeClr val="tx1"/>
                        </a:solidFill>
                      </a:endParaRPr>
                    </a:p>
                  </a:txBody>
                  <a:tcPr/>
                </a:tc>
              </a:tr>
              <a:tr h="25370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nl-NL" sz="2000" dirty="0" smtClean="0">
                          <a:solidFill>
                            <a:schemeClr val="tx1"/>
                          </a:solidFill>
                          <a:hlinkClick r:id="rId2"/>
                        </a:rPr>
                        <a:t>Hemoglobine (eiwit)</a:t>
                      </a:r>
                      <a:r>
                        <a:rPr lang="nl-NL" sz="2000" baseline="0" dirty="0" smtClean="0">
                          <a:solidFill>
                            <a:schemeClr val="tx1"/>
                          </a:solidFill>
                          <a:hlinkClick r:id="rId2"/>
                        </a:rPr>
                        <a:t> </a:t>
                      </a:r>
                      <a:r>
                        <a:rPr lang="nl-NL" sz="2000" baseline="0" dirty="0" smtClean="0">
                          <a:solidFill>
                            <a:schemeClr val="tx1"/>
                          </a:solidFill>
                        </a:rPr>
                        <a:t>bindt aan zuurstof</a:t>
                      </a:r>
                      <a:endParaRPr lang="nl-NL" sz="2000" dirty="0" smtClean="0">
                        <a:solidFill>
                          <a:schemeClr val="tx1"/>
                        </a:solidFil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nl-NL" sz="2000" dirty="0" smtClean="0">
                          <a:solidFill>
                            <a:schemeClr val="tx1"/>
                          </a:solidFill>
                        </a:rPr>
                        <a:t>…</a:t>
                      </a:r>
                      <a:r>
                        <a:rPr lang="nl-NL" sz="2000" baseline="0" dirty="0" smtClean="0">
                          <a:solidFill>
                            <a:schemeClr val="tx1"/>
                          </a:solidFill>
                        </a:rPr>
                        <a:t>binden aan</a:t>
                      </a:r>
                      <a:endParaRPr lang="nl-NL" sz="2000" dirty="0" smtClean="0">
                        <a:solidFill>
                          <a:schemeClr val="tx1"/>
                        </a:solidFill>
                      </a:endParaRPr>
                    </a:p>
                  </a:txBody>
                  <a:tcPr/>
                </a:tc>
              </a:tr>
              <a:tr h="25370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nl-NL" sz="2000" dirty="0" smtClean="0">
                          <a:solidFill>
                            <a:schemeClr val="tx1"/>
                          </a:solidFill>
                        </a:rPr>
                        <a:t>Hemoglobine</a:t>
                      </a:r>
                      <a:r>
                        <a:rPr lang="nl-NL" sz="2000" baseline="0" dirty="0" smtClean="0">
                          <a:solidFill>
                            <a:schemeClr val="tx1"/>
                          </a:solidFill>
                        </a:rPr>
                        <a:t> (eiwit) laat zuurstof los</a:t>
                      </a:r>
                      <a:endParaRPr lang="nl-NL" sz="2000" dirty="0" smtClean="0">
                        <a:solidFill>
                          <a:schemeClr val="tx1"/>
                        </a:solidFill>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nl-NL" sz="2000" dirty="0" smtClean="0">
                          <a:solidFill>
                            <a:schemeClr val="tx1"/>
                          </a:solidFill>
                        </a:rPr>
                        <a:t>…loslaten</a:t>
                      </a:r>
                    </a:p>
                  </a:txBody>
                  <a:tcPr/>
                </a:tc>
              </a:tr>
              <a:tr h="25370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nl-NL" sz="2000" dirty="0" smtClean="0">
                          <a:solidFill>
                            <a:schemeClr val="tx1"/>
                          </a:solidFill>
                        </a:rPr>
                        <a:t>Hemoglobine </a:t>
                      </a:r>
                      <a:r>
                        <a:rPr lang="nl-NL" sz="2000" baseline="0" dirty="0" smtClean="0">
                          <a:solidFill>
                            <a:schemeClr val="tx1"/>
                          </a:solidFill>
                        </a:rPr>
                        <a:t>(eiwit) verandert van vorm</a:t>
                      </a:r>
                      <a:endParaRPr lang="nl-NL" sz="2000" dirty="0" smtClean="0">
                        <a:solidFill>
                          <a:schemeClr val="tx1"/>
                        </a:solidFill>
                      </a:endParaRPr>
                    </a:p>
                    <a:p>
                      <a:r>
                        <a:rPr lang="nl-NL" sz="2000" dirty="0" smtClean="0">
                          <a:solidFill>
                            <a:schemeClr val="tx1"/>
                          </a:solidFill>
                        </a:rPr>
                        <a:t>….</a:t>
                      </a:r>
                      <a:endParaRPr lang="nl-NL" sz="2000" dirty="0">
                        <a:solidFill>
                          <a:schemeClr val="tx1"/>
                        </a:solidFill>
                      </a:endParaRPr>
                    </a:p>
                  </a:txBody>
                  <a:tcPr/>
                </a:tc>
                <a:tc>
                  <a:txBody>
                    <a:bodyPr/>
                    <a:lstStyle/>
                    <a:p>
                      <a:r>
                        <a:rPr lang="nl-NL" sz="2000" dirty="0" smtClean="0">
                          <a:solidFill>
                            <a:schemeClr val="tx1"/>
                          </a:solidFill>
                        </a:rPr>
                        <a:t>…van vorm veranderen</a:t>
                      </a:r>
                      <a:endParaRPr lang="nl-NL" sz="2000" dirty="0">
                        <a:solidFill>
                          <a:schemeClr val="tx1"/>
                        </a:solidFill>
                      </a:endParaRPr>
                    </a:p>
                  </a:txBody>
                  <a:tcPr/>
                </a:tc>
              </a:tr>
            </a:tbl>
          </a:graphicData>
        </a:graphic>
      </p:graphicFrame>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68144" y="3789040"/>
            <a:ext cx="2774082" cy="2774082"/>
          </a:xfrm>
          <a:prstGeom prst="rect">
            <a:avLst/>
          </a:prstGeom>
        </p:spPr>
      </p:pic>
    </p:spTree>
    <p:extLst>
      <p:ext uri="{BB962C8B-B14F-4D97-AF65-F5344CB8AC3E}">
        <p14:creationId xmlns:p14="http://schemas.microsoft.com/office/powerpoint/2010/main" val="10798129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 1 “eiwitten kunnen”</a:t>
            </a:r>
            <a:endParaRPr lang="nl-NL" dirty="0"/>
          </a:p>
        </p:txBody>
      </p:sp>
      <p:sp>
        <p:nvSpPr>
          <p:cNvPr id="6" name="Tijdelijke aanduiding voor inhoud 5"/>
          <p:cNvSpPr>
            <a:spLocks noGrp="1"/>
          </p:cNvSpPr>
          <p:nvPr>
            <p:ph idx="1"/>
          </p:nvPr>
        </p:nvSpPr>
        <p:spPr>
          <a:xfrm>
            <a:off x="685800" y="1916832"/>
            <a:ext cx="7391400" cy="4680520"/>
          </a:xfrm>
        </p:spPr>
        <p:txBody>
          <a:bodyPr>
            <a:normAutofit fontScale="92500" lnSpcReduction="20000"/>
          </a:bodyPr>
          <a:lstStyle/>
          <a:p>
            <a:pPr marL="0" indent="0">
              <a:buNone/>
            </a:pPr>
            <a:r>
              <a:rPr lang="nl-NL" sz="2400" dirty="0" smtClean="0"/>
              <a:t>Doel: kennis over moleculen koppelen aan eiwitten.</a:t>
            </a:r>
          </a:p>
          <a:p>
            <a:r>
              <a:rPr lang="nl-NL" sz="2400" dirty="0"/>
              <a:t>6</a:t>
            </a:r>
            <a:r>
              <a:rPr lang="nl-NL" sz="2400" dirty="0" smtClean="0"/>
              <a:t> minuten</a:t>
            </a:r>
          </a:p>
          <a:p>
            <a:pPr marL="0" indent="0">
              <a:buNone/>
            </a:pPr>
            <a:endParaRPr lang="nl-NL" sz="2400" dirty="0" smtClean="0"/>
          </a:p>
          <a:p>
            <a:r>
              <a:rPr lang="nl-NL" sz="2400" dirty="0" smtClean="0"/>
              <a:t>Bekijk </a:t>
            </a:r>
            <a:r>
              <a:rPr lang="nl-NL" sz="2400" dirty="0"/>
              <a:t>het gekaderde blokje van </a:t>
            </a:r>
            <a:r>
              <a:rPr lang="nl-NL" sz="2400" b="1" dirty="0"/>
              <a:t>eiwitten kunnen …</a:t>
            </a:r>
            <a:endParaRPr lang="en-US" sz="2400" dirty="0"/>
          </a:p>
          <a:p>
            <a:r>
              <a:rPr lang="nl-NL" sz="2400" dirty="0"/>
              <a:t>Lees daarna één van de genoemde </a:t>
            </a:r>
            <a:r>
              <a:rPr lang="nl-NL" sz="2400" dirty="0" smtClean="0"/>
              <a:t>eiwitactiviteiten; </a:t>
            </a:r>
            <a:r>
              <a:rPr lang="nl-NL" sz="2400" b="1" dirty="0"/>
              <a:t>koppelen van … aan … </a:t>
            </a:r>
            <a:r>
              <a:rPr lang="nl-NL" sz="2400" dirty="0"/>
              <a:t>door</a:t>
            </a:r>
            <a:r>
              <a:rPr lang="nl-NL" sz="2400" dirty="0" smtClean="0"/>
              <a:t>.</a:t>
            </a:r>
          </a:p>
          <a:p>
            <a:r>
              <a:rPr lang="nl-NL" sz="2400" dirty="0" smtClean="0"/>
              <a:t>Welke scheikundige kennis wordt opgeroepen door deze beschrijving?</a:t>
            </a:r>
          </a:p>
          <a:p>
            <a:pPr marL="0" indent="0">
              <a:buNone/>
            </a:pPr>
            <a:endParaRPr lang="en-US" sz="2400" dirty="0"/>
          </a:p>
          <a:p>
            <a:r>
              <a:rPr lang="nl-NL" sz="2400" dirty="0"/>
              <a:t>Waar in de afbeelding kom je dit tegen? Vul eventueel de afbeelding aan als er dingen ontbreken die je nodig hebt</a:t>
            </a:r>
            <a:r>
              <a:rPr lang="nl-NL" sz="2400" dirty="0" smtClean="0"/>
              <a:t>.</a:t>
            </a:r>
          </a:p>
          <a:p>
            <a:pPr marL="0" indent="0">
              <a:buNone/>
            </a:pPr>
            <a:endParaRPr lang="nl-NL" sz="2400" dirty="0" smtClean="0"/>
          </a:p>
          <a:p>
            <a:pPr marL="0" indent="0">
              <a:buNone/>
            </a:pPr>
            <a:r>
              <a:rPr lang="nl-NL" sz="2400" dirty="0" smtClean="0"/>
              <a:t>(Snel klaar? Welke scheikundige kennis wordt opgeroepen door de afbeelding?)</a:t>
            </a:r>
            <a:r>
              <a:rPr lang="nl-NL" sz="2400" b="1" dirty="0" smtClean="0"/>
              <a:t> </a:t>
            </a:r>
            <a:endParaRPr lang="en-US" sz="2400" dirty="0"/>
          </a:p>
          <a:p>
            <a:endParaRPr lang="nl-NL" sz="2800" dirty="0"/>
          </a:p>
          <a:p>
            <a:endParaRPr lang="nl-NL" dirty="0"/>
          </a:p>
        </p:txBody>
      </p:sp>
      <p:sp>
        <p:nvSpPr>
          <p:cNvPr id="8" name="Rectangle 1"/>
          <p:cNvSpPr>
            <a:spLocks noChangeArrowheads="1"/>
          </p:cNvSpPr>
          <p:nvPr/>
        </p:nvSpPr>
        <p:spPr bwMode="auto">
          <a:xfrm>
            <a:off x="1376363" y="3033713"/>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altLang="nl-NL"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9079887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1055</TotalTime>
  <Words>688</Words>
  <Application>Microsoft Office PowerPoint</Application>
  <PresentationFormat>On-screen Show (4:3)</PresentationFormat>
  <Paragraphs>115</Paragraphs>
  <Slides>13</Slides>
  <Notes>2</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 Michiel Dam en evie Goossen </vt:lpstr>
      <vt:lpstr>Beschrijf het afgebeelde proces ….</vt:lpstr>
      <vt:lpstr>Afbeeldingen met eiwit-interacties  Mechanistisch weergave ≈  ‘expliciete weergave van hoe een proces verloopt’   </vt:lpstr>
      <vt:lpstr>Achtergronden bij mechanistische weergaven</vt:lpstr>
      <vt:lpstr>In hoeverre leren leerlingen deze afbeeldingen te interpreteren?   </vt:lpstr>
      <vt:lpstr>Opzet deze ronde</vt:lpstr>
      <vt:lpstr>Cel-activiteiten</vt:lpstr>
      <vt:lpstr>Eiwit-activiteiten</vt:lpstr>
      <vt:lpstr>Opdracht 1 “eiwitten kunnen”</vt:lpstr>
      <vt:lpstr>EXTRA: geschrapt in de workshop Vervolg opdracht ‘eiwitten kunnen…’</vt:lpstr>
      <vt:lpstr>Opdracht  ‘lezen’ van een moleculair mechanistische afbeelding</vt:lpstr>
      <vt:lpstr>PowerPoint Presentation</vt:lpstr>
      <vt:lpstr>Meer weten?  Op eerdere conferenties (2016 en 2017) is een workshop gegeven over moleculair mechanistische redeneren. Wie meer ideeën wil over het visualiseren van eiwitactiviteiten of over een stappenplan om afbeeldingen te lezen kan de materialen van deze workshop op de site van de NIBI downloaden.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Evie</dc:creator>
  <cp:lastModifiedBy>Goossen</cp:lastModifiedBy>
  <cp:revision>146</cp:revision>
  <cp:lastPrinted>2020-01-16T14:32:24Z</cp:lastPrinted>
  <dcterms:created xsi:type="dcterms:W3CDTF">2015-11-17T19:43:09Z</dcterms:created>
  <dcterms:modified xsi:type="dcterms:W3CDTF">2020-01-21T08:25:47Z</dcterms:modified>
</cp:coreProperties>
</file>