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drawings/drawing1.xml" ContentType="application/vnd.openxmlformats-officedocument.drawingml.chartshapes+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57" r:id="rId3"/>
    <p:sldId id="258" r:id="rId4"/>
    <p:sldId id="263" r:id="rId5"/>
    <p:sldId id="262" r:id="rId6"/>
    <p:sldId id="264" r:id="rId7"/>
    <p:sldId id="265" r:id="rId8"/>
    <p:sldId id="321" r:id="rId9"/>
    <p:sldId id="322" r:id="rId10"/>
    <p:sldId id="323" r:id="rId11"/>
    <p:sldId id="313" r:id="rId12"/>
    <p:sldId id="314" r:id="rId13"/>
    <p:sldId id="315" r:id="rId14"/>
    <p:sldId id="324" r:id="rId15"/>
    <p:sldId id="340" r:id="rId16"/>
    <p:sldId id="325" r:id="rId17"/>
    <p:sldId id="326" r:id="rId18"/>
    <p:sldId id="327" r:id="rId19"/>
    <p:sldId id="328" r:id="rId20"/>
    <p:sldId id="337" r:id="rId21"/>
    <p:sldId id="329" r:id="rId22"/>
    <p:sldId id="268" r:id="rId23"/>
    <p:sldId id="269" r:id="rId24"/>
    <p:sldId id="341" r:id="rId25"/>
    <p:sldId id="330" r:id="rId26"/>
    <p:sldId id="275" r:id="rId27"/>
    <p:sldId id="274" r:id="rId28"/>
    <p:sldId id="342" r:id="rId29"/>
    <p:sldId id="343" r:id="rId30"/>
    <p:sldId id="331" r:id="rId31"/>
    <p:sldId id="292" r:id="rId32"/>
    <p:sldId id="293" r:id="rId33"/>
    <p:sldId id="334" r:id="rId34"/>
    <p:sldId id="335" r:id="rId35"/>
    <p:sldId id="294" r:id="rId36"/>
    <p:sldId id="338" r:id="rId37"/>
    <p:sldId id="296" r:id="rId38"/>
    <p:sldId id="297" r:id="rId39"/>
    <p:sldId id="346" r:id="rId40"/>
    <p:sldId id="347" r:id="rId41"/>
    <p:sldId id="348" r:id="rId42"/>
    <p:sldId id="283" r:id="rId43"/>
    <p:sldId id="284" r:id="rId44"/>
    <p:sldId id="285" r:id="rId45"/>
    <p:sldId id="287" r:id="rId46"/>
    <p:sldId id="345" r:id="rId47"/>
    <p:sldId id="299" r:id="rId48"/>
    <p:sldId id="308" r:id="rId49"/>
    <p:sldId id="304" r:id="rId50"/>
    <p:sldId id="349" r:id="rId51"/>
    <p:sldId id="351" r:id="rId52"/>
    <p:sldId id="352" r:id="rId53"/>
    <p:sldId id="360" r:id="rId54"/>
    <p:sldId id="359" r:id="rId55"/>
    <p:sldId id="357" r:id="rId56"/>
    <p:sldId id="358" r:id="rId57"/>
    <p:sldId id="355" r:id="rId58"/>
    <p:sldId id="259" r:id="rId5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73770" autoAdjust="0"/>
  </p:normalViewPr>
  <p:slideViewPr>
    <p:cSldViewPr snapToGrid="0">
      <p:cViewPr varScale="1">
        <p:scale>
          <a:sx n="81" d="100"/>
          <a:sy n="81" d="100"/>
        </p:scale>
        <p:origin x="1038" y="90"/>
      </p:cViewPr>
      <p:guideLst>
        <p:guide orient="horz" pos="2160"/>
        <p:guide pos="3840"/>
      </p:guideLst>
    </p:cSldViewPr>
  </p:slideViewPr>
  <p:notesTextViewPr>
    <p:cViewPr>
      <p:scale>
        <a:sx n="1" d="1"/>
        <a:sy n="1" d="1"/>
      </p:scale>
      <p:origin x="0" y="0"/>
    </p:cViewPr>
  </p:notesTextViewPr>
  <p:notesViewPr>
    <p:cSldViewPr snapToGrid="0">
      <p:cViewPr varScale="1">
        <p:scale>
          <a:sx n="87" d="100"/>
          <a:sy n="87" d="100"/>
        </p:scale>
        <p:origin x="2988"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chartUserShapes" Target="../drawings/drawing1.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204780534651606E-2"/>
          <c:y val="5.1315802045210794E-2"/>
          <c:w val="0.93831551686136216"/>
          <c:h val="0.73835656986425791"/>
        </c:manualLayout>
      </c:layout>
      <c:lineChart>
        <c:grouping val="standard"/>
        <c:varyColors val="0"/>
        <c:ser>
          <c:idx val="0"/>
          <c:order val="0"/>
          <c:tx>
            <c:strRef>
              <c:f>Blad1!$B$1</c:f>
              <c:strCache>
                <c:ptCount val="1"/>
                <c:pt idx="0">
                  <c:v>2012</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Blad1!$A$2:$A$6</c:f>
              <c:strCache>
                <c:ptCount val="5"/>
                <c:pt idx="0">
                  <c:v>tongzoenen</c:v>
                </c:pt>
                <c:pt idx="1">
                  <c:v>voelen en strelen</c:v>
                </c:pt>
                <c:pt idx="2">
                  <c:v>aftrekken en vingeren</c:v>
                </c:pt>
                <c:pt idx="3">
                  <c:v>orale seks</c:v>
                </c:pt>
                <c:pt idx="4">
                  <c:v>geslachtsgemeenschap</c:v>
                </c:pt>
              </c:strCache>
            </c:strRef>
          </c:cat>
          <c:val>
            <c:numRef>
              <c:f>Blad1!$B$2:$B$6</c:f>
              <c:numCache>
                <c:formatCode>0.0</c:formatCode>
                <c:ptCount val="5"/>
                <c:pt idx="0">
                  <c:v>14.6</c:v>
                </c:pt>
                <c:pt idx="1">
                  <c:v>15.3</c:v>
                </c:pt>
                <c:pt idx="2">
                  <c:v>16.100000000000001</c:v>
                </c:pt>
                <c:pt idx="3">
                  <c:v>16.899999999999999</c:v>
                </c:pt>
                <c:pt idx="4">
                  <c:v>17</c:v>
                </c:pt>
              </c:numCache>
            </c:numRef>
          </c:val>
          <c:smooth val="0"/>
          <c:extLst>
            <c:ext xmlns:c16="http://schemas.microsoft.com/office/drawing/2014/chart" uri="{C3380CC4-5D6E-409C-BE32-E72D297353CC}">
              <c16:uniqueId val="{00000000-1AFA-4852-B98D-FCA27D104D2C}"/>
            </c:ext>
          </c:extLst>
        </c:ser>
        <c:ser>
          <c:idx val="1"/>
          <c:order val="1"/>
          <c:tx>
            <c:strRef>
              <c:f>Blad1!$C$1</c:f>
              <c:strCache>
                <c:ptCount val="1"/>
                <c:pt idx="0">
                  <c:v>2017</c:v>
                </c:pt>
              </c:strCache>
            </c:strRef>
          </c:tx>
          <c:spPr>
            <a:ln w="19050" cap="rnd" cmpd="sng" algn="ctr">
              <a:solidFill>
                <a:schemeClr val="accent2">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Blad1!$A$2:$A$6</c:f>
              <c:strCache>
                <c:ptCount val="5"/>
                <c:pt idx="0">
                  <c:v>tongzoenen</c:v>
                </c:pt>
                <c:pt idx="1">
                  <c:v>voelen en strelen</c:v>
                </c:pt>
                <c:pt idx="2">
                  <c:v>aftrekken en vingeren</c:v>
                </c:pt>
                <c:pt idx="3">
                  <c:v>orale seks</c:v>
                </c:pt>
                <c:pt idx="4">
                  <c:v>geslachtsgemeenschap</c:v>
                </c:pt>
              </c:strCache>
            </c:strRef>
          </c:cat>
          <c:val>
            <c:numRef>
              <c:f>Blad1!$C$2:$C$6</c:f>
              <c:numCache>
                <c:formatCode>0.0</c:formatCode>
                <c:ptCount val="5"/>
                <c:pt idx="0">
                  <c:v>15.4</c:v>
                </c:pt>
                <c:pt idx="1">
                  <c:v>16.2</c:v>
                </c:pt>
                <c:pt idx="2">
                  <c:v>17.2</c:v>
                </c:pt>
                <c:pt idx="3">
                  <c:v>17.899999999999999</c:v>
                </c:pt>
                <c:pt idx="4">
                  <c:v>18</c:v>
                </c:pt>
              </c:numCache>
            </c:numRef>
          </c:val>
          <c:smooth val="0"/>
          <c:extLst>
            <c:ext xmlns:c16="http://schemas.microsoft.com/office/drawing/2014/chart" uri="{C3380CC4-5D6E-409C-BE32-E72D297353CC}">
              <c16:uniqueId val="{00000001-1AFA-4852-B98D-FCA27D104D2C}"/>
            </c:ext>
          </c:extLst>
        </c:ser>
        <c:dLbls>
          <c:dLblPos val="ctr"/>
          <c:showLegendKey val="0"/>
          <c:showVal val="1"/>
          <c:showCatName val="0"/>
          <c:showSerName val="0"/>
          <c:showPercent val="0"/>
          <c:showBubbleSize val="0"/>
        </c:dLbls>
        <c:marker val="1"/>
        <c:smooth val="0"/>
        <c:axId val="303239576"/>
        <c:axId val="303239968"/>
      </c:lineChart>
      <c:catAx>
        <c:axId val="303239576"/>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30" b="0" i="0" u="none" strike="noStrike" kern="1200" baseline="0">
                <a:solidFill>
                  <a:schemeClr val="dk1">
                    <a:lumMod val="65000"/>
                    <a:lumOff val="35000"/>
                  </a:schemeClr>
                </a:solidFill>
                <a:latin typeface="+mn-lt"/>
                <a:ea typeface="+mn-ea"/>
                <a:cs typeface="+mn-cs"/>
              </a:defRPr>
            </a:pPr>
            <a:endParaRPr lang="nl-NL"/>
          </a:p>
        </c:txPr>
        <c:crossAx val="303239968"/>
        <c:crosses val="autoZero"/>
        <c:auto val="1"/>
        <c:lblAlgn val="ctr"/>
        <c:lblOffset val="100"/>
        <c:noMultiLvlLbl val="0"/>
      </c:catAx>
      <c:valAx>
        <c:axId val="303239968"/>
        <c:scaling>
          <c:orientation val="minMax"/>
          <c:min val="14"/>
        </c:scaling>
        <c:delete val="1"/>
        <c:axPos val="l"/>
        <c:numFmt formatCode="#,##0.0" sourceLinked="0"/>
        <c:majorTickMark val="none"/>
        <c:minorTickMark val="none"/>
        <c:tickLblPos val="nextTo"/>
        <c:crossAx val="303239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nl-NL"/>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nl-N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Blad1!$B$1</c:f>
              <c:strCache>
                <c:ptCount val="1"/>
                <c:pt idx="0">
                  <c:v>anticonceptie eerste keer</c:v>
                </c:pt>
              </c:strCache>
            </c:strRef>
          </c:tx>
          <c:spPr>
            <a:ln w="28575" cap="rnd">
              <a:solidFill>
                <a:schemeClr val="accent1"/>
              </a:solidFill>
              <a:round/>
            </a:ln>
            <a:effectLst/>
          </c:spPr>
          <c:marker>
            <c:symbol val="none"/>
          </c:marker>
          <c:cat>
            <c:numRef>
              <c:f>Blad1!$A$2:$A$3</c:f>
              <c:numCache>
                <c:formatCode>General</c:formatCode>
                <c:ptCount val="2"/>
                <c:pt idx="0">
                  <c:v>2012</c:v>
                </c:pt>
                <c:pt idx="1">
                  <c:v>2017</c:v>
                </c:pt>
              </c:numCache>
            </c:numRef>
          </c:cat>
          <c:val>
            <c:numRef>
              <c:f>Blad1!$B$2:$B$3</c:f>
              <c:numCache>
                <c:formatCode>General</c:formatCode>
                <c:ptCount val="2"/>
                <c:pt idx="0">
                  <c:v>87</c:v>
                </c:pt>
                <c:pt idx="1">
                  <c:v>92</c:v>
                </c:pt>
              </c:numCache>
            </c:numRef>
          </c:val>
          <c:smooth val="0"/>
          <c:extLst>
            <c:ext xmlns:c16="http://schemas.microsoft.com/office/drawing/2014/chart" uri="{C3380CC4-5D6E-409C-BE32-E72D297353CC}">
              <c16:uniqueId val="{00000000-15FE-40D6-9AC2-BB7310894826}"/>
            </c:ext>
          </c:extLst>
        </c:ser>
        <c:ser>
          <c:idx val="1"/>
          <c:order val="1"/>
          <c:tx>
            <c:strRef>
              <c:f>Blad1!$C$1</c:f>
              <c:strCache>
                <c:ptCount val="1"/>
                <c:pt idx="0">
                  <c:v>anticonceptie laatste partner</c:v>
                </c:pt>
              </c:strCache>
            </c:strRef>
          </c:tx>
          <c:spPr>
            <a:ln w="28575" cap="rnd">
              <a:solidFill>
                <a:schemeClr val="accent2"/>
              </a:solidFill>
              <a:round/>
            </a:ln>
            <a:effectLst/>
          </c:spPr>
          <c:marker>
            <c:symbol val="none"/>
          </c:marker>
          <c:cat>
            <c:numRef>
              <c:f>Blad1!$A$2:$A$3</c:f>
              <c:numCache>
                <c:formatCode>General</c:formatCode>
                <c:ptCount val="2"/>
                <c:pt idx="0">
                  <c:v>2012</c:v>
                </c:pt>
                <c:pt idx="1">
                  <c:v>2017</c:v>
                </c:pt>
              </c:numCache>
            </c:numRef>
          </c:cat>
          <c:val>
            <c:numRef>
              <c:f>Blad1!$C$2:$C$3</c:f>
              <c:numCache>
                <c:formatCode>General</c:formatCode>
                <c:ptCount val="2"/>
                <c:pt idx="0">
                  <c:v>78</c:v>
                </c:pt>
                <c:pt idx="1">
                  <c:v>79</c:v>
                </c:pt>
              </c:numCache>
            </c:numRef>
          </c:val>
          <c:smooth val="0"/>
          <c:extLst>
            <c:ext xmlns:c16="http://schemas.microsoft.com/office/drawing/2014/chart" uri="{C3380CC4-5D6E-409C-BE32-E72D297353CC}">
              <c16:uniqueId val="{00000001-15FE-40D6-9AC2-BB7310894826}"/>
            </c:ext>
          </c:extLst>
        </c:ser>
        <c:dLbls>
          <c:showLegendKey val="0"/>
          <c:showVal val="0"/>
          <c:showCatName val="0"/>
          <c:showSerName val="0"/>
          <c:showPercent val="0"/>
          <c:showBubbleSize val="0"/>
        </c:dLbls>
        <c:smooth val="0"/>
        <c:axId val="356530544"/>
        <c:axId val="356525840"/>
      </c:lineChart>
      <c:catAx>
        <c:axId val="356530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356525840"/>
        <c:crosses val="autoZero"/>
        <c:auto val="1"/>
        <c:lblAlgn val="ctr"/>
        <c:lblOffset val="100"/>
        <c:noMultiLvlLbl val="0"/>
      </c:catAx>
      <c:valAx>
        <c:axId val="356525840"/>
        <c:scaling>
          <c:orientation val="minMax"/>
          <c:max val="100"/>
          <c:min val="7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6530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46340206066228E-2"/>
          <c:y val="2.5178934524022766E-2"/>
          <c:w val="0.88533292637658523"/>
          <c:h val="0.76414322325284312"/>
        </c:manualLayout>
      </c:layout>
      <c:lineChart>
        <c:grouping val="standard"/>
        <c:varyColors val="0"/>
        <c:ser>
          <c:idx val="0"/>
          <c:order val="0"/>
          <c:tx>
            <c:strRef>
              <c:f>Blad1!$B$1</c:f>
              <c:strCache>
                <c:ptCount val="1"/>
                <c:pt idx="0">
                  <c:v>anticonceptie eerste keer</c:v>
                </c:pt>
              </c:strCache>
            </c:strRef>
          </c:tx>
          <c:spPr>
            <a:ln w="28575" cap="rnd">
              <a:solidFill>
                <a:schemeClr val="accent1"/>
              </a:solidFill>
              <a:round/>
            </a:ln>
            <a:effectLst/>
          </c:spPr>
          <c:marker>
            <c:symbol val="none"/>
          </c:marker>
          <c:cat>
            <c:numRef>
              <c:f>Blad1!$A$2:$A$3</c:f>
              <c:numCache>
                <c:formatCode>General</c:formatCode>
                <c:ptCount val="2"/>
                <c:pt idx="0">
                  <c:v>2012</c:v>
                </c:pt>
                <c:pt idx="1">
                  <c:v>2017</c:v>
                </c:pt>
              </c:numCache>
            </c:numRef>
          </c:cat>
          <c:val>
            <c:numRef>
              <c:f>Blad1!$B$2:$B$3</c:f>
              <c:numCache>
                <c:formatCode>General</c:formatCode>
                <c:ptCount val="2"/>
                <c:pt idx="0">
                  <c:v>91</c:v>
                </c:pt>
                <c:pt idx="1">
                  <c:v>94</c:v>
                </c:pt>
              </c:numCache>
            </c:numRef>
          </c:val>
          <c:smooth val="0"/>
          <c:extLst>
            <c:ext xmlns:c16="http://schemas.microsoft.com/office/drawing/2014/chart" uri="{C3380CC4-5D6E-409C-BE32-E72D297353CC}">
              <c16:uniqueId val="{00000000-A5CD-4C64-A6F4-8EC8556B70D8}"/>
            </c:ext>
          </c:extLst>
        </c:ser>
        <c:ser>
          <c:idx val="1"/>
          <c:order val="1"/>
          <c:tx>
            <c:strRef>
              <c:f>Blad1!$C$1</c:f>
              <c:strCache>
                <c:ptCount val="1"/>
                <c:pt idx="0">
                  <c:v>anticonceptie laatste partner</c:v>
                </c:pt>
              </c:strCache>
            </c:strRef>
          </c:tx>
          <c:spPr>
            <a:ln w="28575" cap="rnd">
              <a:solidFill>
                <a:schemeClr val="accent2"/>
              </a:solidFill>
              <a:round/>
            </a:ln>
            <a:effectLst/>
          </c:spPr>
          <c:marker>
            <c:symbol val="none"/>
          </c:marker>
          <c:cat>
            <c:numRef>
              <c:f>Blad1!$A$2:$A$3</c:f>
              <c:numCache>
                <c:formatCode>General</c:formatCode>
                <c:ptCount val="2"/>
                <c:pt idx="0">
                  <c:v>2012</c:v>
                </c:pt>
                <c:pt idx="1">
                  <c:v>2017</c:v>
                </c:pt>
              </c:numCache>
            </c:numRef>
          </c:cat>
          <c:val>
            <c:numRef>
              <c:f>Blad1!$C$2:$C$3</c:f>
              <c:numCache>
                <c:formatCode>General</c:formatCode>
                <c:ptCount val="2"/>
                <c:pt idx="0">
                  <c:v>81</c:v>
                </c:pt>
                <c:pt idx="1">
                  <c:v>84</c:v>
                </c:pt>
              </c:numCache>
            </c:numRef>
          </c:val>
          <c:smooth val="0"/>
          <c:extLst>
            <c:ext xmlns:c16="http://schemas.microsoft.com/office/drawing/2014/chart" uri="{C3380CC4-5D6E-409C-BE32-E72D297353CC}">
              <c16:uniqueId val="{00000001-A5CD-4C64-A6F4-8EC8556B70D8}"/>
            </c:ext>
          </c:extLst>
        </c:ser>
        <c:dLbls>
          <c:showLegendKey val="0"/>
          <c:showVal val="0"/>
          <c:showCatName val="0"/>
          <c:showSerName val="0"/>
          <c:showPercent val="0"/>
          <c:showBubbleSize val="0"/>
        </c:dLbls>
        <c:smooth val="0"/>
        <c:axId val="356530544"/>
        <c:axId val="356525840"/>
      </c:lineChart>
      <c:catAx>
        <c:axId val="356530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356525840"/>
        <c:crosses val="autoZero"/>
        <c:auto val="1"/>
        <c:lblAlgn val="ctr"/>
        <c:lblOffset val="100"/>
        <c:noMultiLvlLbl val="0"/>
      </c:catAx>
      <c:valAx>
        <c:axId val="356525840"/>
        <c:scaling>
          <c:orientation val="minMax"/>
          <c:min val="7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6530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2012</c:v>
                </c:pt>
              </c:strCache>
            </c:strRef>
          </c:tx>
          <c:spPr>
            <a:solidFill>
              <a:schemeClr val="accent1"/>
            </a:solidFill>
            <a:ln>
              <a:noFill/>
            </a:ln>
            <a:effectLst/>
          </c:spPr>
          <c:invertIfNegative val="0"/>
          <c:cat>
            <c:strRef>
              <c:f>Blad1!$A$2:$A$7</c:f>
              <c:strCache>
                <c:ptCount val="6"/>
                <c:pt idx="0">
                  <c:v>Geen anticonceptie</c:v>
                </c:pt>
                <c:pt idx="1">
                  <c:v>De pil</c:v>
                </c:pt>
                <c:pt idx="2">
                  <c:v>Condooms</c:v>
                </c:pt>
                <c:pt idx="3">
                  <c:v>Pil en condooms</c:v>
                </c:pt>
                <c:pt idx="4">
                  <c:v>Spiraaltje</c:v>
                </c:pt>
                <c:pt idx="5">
                  <c:v>Overig</c:v>
                </c:pt>
              </c:strCache>
            </c:strRef>
          </c:cat>
          <c:val>
            <c:numRef>
              <c:f>Blad1!$B$2:$B$7</c:f>
              <c:numCache>
                <c:formatCode>0.0</c:formatCode>
                <c:ptCount val="6"/>
                <c:pt idx="0">
                  <c:v>10.5</c:v>
                </c:pt>
                <c:pt idx="1">
                  <c:v>60.9</c:v>
                </c:pt>
                <c:pt idx="2">
                  <c:v>7.1</c:v>
                </c:pt>
                <c:pt idx="3">
                  <c:v>13.2</c:v>
                </c:pt>
                <c:pt idx="4">
                  <c:v>5.2</c:v>
                </c:pt>
                <c:pt idx="5">
                  <c:v>2.9</c:v>
                </c:pt>
              </c:numCache>
            </c:numRef>
          </c:val>
          <c:extLst>
            <c:ext xmlns:c16="http://schemas.microsoft.com/office/drawing/2014/chart" uri="{C3380CC4-5D6E-409C-BE32-E72D297353CC}">
              <c16:uniqueId val="{00000000-1E6B-4D33-9493-6A253C25F26C}"/>
            </c:ext>
          </c:extLst>
        </c:ser>
        <c:ser>
          <c:idx val="1"/>
          <c:order val="1"/>
          <c:tx>
            <c:strRef>
              <c:f>Blad1!$C$1</c:f>
              <c:strCache>
                <c:ptCount val="1"/>
                <c:pt idx="0">
                  <c:v>2017</c:v>
                </c:pt>
              </c:strCache>
            </c:strRef>
          </c:tx>
          <c:spPr>
            <a:solidFill>
              <a:schemeClr val="accent2"/>
            </a:solidFill>
            <a:ln>
              <a:noFill/>
            </a:ln>
            <a:effectLst/>
          </c:spPr>
          <c:invertIfNegative val="0"/>
          <c:cat>
            <c:strRef>
              <c:f>Blad1!$A$2:$A$7</c:f>
              <c:strCache>
                <c:ptCount val="6"/>
                <c:pt idx="0">
                  <c:v>Geen anticonceptie</c:v>
                </c:pt>
                <c:pt idx="1">
                  <c:v>De pil</c:v>
                </c:pt>
                <c:pt idx="2">
                  <c:v>Condooms</c:v>
                </c:pt>
                <c:pt idx="3">
                  <c:v>Pil en condooms</c:v>
                </c:pt>
                <c:pt idx="4">
                  <c:v>Spiraaltje</c:v>
                </c:pt>
                <c:pt idx="5">
                  <c:v>Overig</c:v>
                </c:pt>
              </c:strCache>
            </c:strRef>
          </c:cat>
          <c:val>
            <c:numRef>
              <c:f>Blad1!$C$2:$C$7</c:f>
              <c:numCache>
                <c:formatCode>0.0</c:formatCode>
                <c:ptCount val="6"/>
                <c:pt idx="0">
                  <c:v>12.8</c:v>
                </c:pt>
                <c:pt idx="1">
                  <c:v>50.351124750985598</c:v>
                </c:pt>
                <c:pt idx="2">
                  <c:v>8.7930731596678626</c:v>
                </c:pt>
                <c:pt idx="3">
                  <c:v>13.60792942556801</c:v>
                </c:pt>
                <c:pt idx="4">
                  <c:v>11.4</c:v>
                </c:pt>
                <c:pt idx="5">
                  <c:v>3.1</c:v>
                </c:pt>
              </c:numCache>
            </c:numRef>
          </c:val>
          <c:extLst>
            <c:ext xmlns:c16="http://schemas.microsoft.com/office/drawing/2014/chart" uri="{C3380CC4-5D6E-409C-BE32-E72D297353CC}">
              <c16:uniqueId val="{00000001-1E6B-4D33-9493-6A253C25F26C}"/>
            </c:ext>
          </c:extLst>
        </c:ser>
        <c:dLbls>
          <c:showLegendKey val="0"/>
          <c:showVal val="0"/>
          <c:showCatName val="0"/>
          <c:showSerName val="0"/>
          <c:showPercent val="0"/>
          <c:showBubbleSize val="0"/>
        </c:dLbls>
        <c:gapWidth val="219"/>
        <c:axId val="356649896"/>
        <c:axId val="356645584"/>
      </c:barChart>
      <c:catAx>
        <c:axId val="356649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6645584"/>
        <c:crosses val="autoZero"/>
        <c:auto val="1"/>
        <c:lblAlgn val="ctr"/>
        <c:lblOffset val="100"/>
        <c:noMultiLvlLbl val="0"/>
      </c:catAx>
      <c:valAx>
        <c:axId val="3566455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6649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Zwanger</c:v>
                </c:pt>
              </c:strCache>
            </c:strRef>
          </c:tx>
          <c:spPr>
            <a:solidFill>
              <a:schemeClr val="accent1"/>
            </a:solidFill>
            <a:ln>
              <a:noFill/>
            </a:ln>
            <a:effectLst/>
          </c:spPr>
          <c:invertIfNegative val="0"/>
          <c:cat>
            <c:strRef>
              <c:f>Blad1!$A$2:$A$3</c:f>
              <c:strCache>
                <c:ptCount val="2"/>
                <c:pt idx="0">
                  <c:v>Jongens</c:v>
                </c:pt>
                <c:pt idx="1">
                  <c:v>Meisjes</c:v>
                </c:pt>
              </c:strCache>
            </c:strRef>
          </c:cat>
          <c:val>
            <c:numRef>
              <c:f>Blad1!$B$2:$B$3</c:f>
              <c:numCache>
                <c:formatCode>0.0</c:formatCode>
                <c:ptCount val="2"/>
                <c:pt idx="0">
                  <c:v>17</c:v>
                </c:pt>
                <c:pt idx="1">
                  <c:v>34</c:v>
                </c:pt>
              </c:numCache>
            </c:numRef>
          </c:val>
          <c:extLst>
            <c:ext xmlns:c16="http://schemas.microsoft.com/office/drawing/2014/chart" uri="{C3380CC4-5D6E-409C-BE32-E72D297353CC}">
              <c16:uniqueId val="{00000000-03F9-47A5-8E79-B07FB68FAA0F}"/>
            </c:ext>
          </c:extLst>
        </c:ser>
        <c:ser>
          <c:idx val="1"/>
          <c:order val="1"/>
          <c:tx>
            <c:strRef>
              <c:f>Blad1!$C$1</c:f>
              <c:strCache>
                <c:ptCount val="1"/>
                <c:pt idx="0">
                  <c:v>Ongepland zwanger</c:v>
                </c:pt>
              </c:strCache>
            </c:strRef>
          </c:tx>
          <c:spPr>
            <a:solidFill>
              <a:schemeClr val="accent2"/>
            </a:solidFill>
            <a:ln>
              <a:noFill/>
            </a:ln>
            <a:effectLst/>
          </c:spPr>
          <c:invertIfNegative val="0"/>
          <c:cat>
            <c:strRef>
              <c:f>Blad1!$A$2:$A$3</c:f>
              <c:strCache>
                <c:ptCount val="2"/>
                <c:pt idx="0">
                  <c:v>Jongens</c:v>
                </c:pt>
                <c:pt idx="1">
                  <c:v>Meisjes</c:v>
                </c:pt>
              </c:strCache>
            </c:strRef>
          </c:cat>
          <c:val>
            <c:numRef>
              <c:f>Blad1!$C$2:$C$3</c:f>
              <c:numCache>
                <c:formatCode>0.0</c:formatCode>
                <c:ptCount val="2"/>
                <c:pt idx="0">
                  <c:v>16</c:v>
                </c:pt>
                <c:pt idx="1">
                  <c:v>24</c:v>
                </c:pt>
              </c:numCache>
            </c:numRef>
          </c:val>
          <c:extLst>
            <c:ext xmlns:c16="http://schemas.microsoft.com/office/drawing/2014/chart" uri="{C3380CC4-5D6E-409C-BE32-E72D297353CC}">
              <c16:uniqueId val="{00000001-03F9-47A5-8E79-B07FB68FAA0F}"/>
            </c:ext>
          </c:extLst>
        </c:ser>
        <c:ser>
          <c:idx val="2"/>
          <c:order val="2"/>
          <c:tx>
            <c:strRef>
              <c:f>Blad1!$D$1</c:f>
              <c:strCache>
                <c:ptCount val="1"/>
                <c:pt idx="0">
                  <c:v>Ongewenst zwanger</c:v>
                </c:pt>
              </c:strCache>
            </c:strRef>
          </c:tx>
          <c:spPr>
            <a:solidFill>
              <a:schemeClr val="accent3"/>
            </a:solidFill>
            <a:ln>
              <a:noFill/>
            </a:ln>
            <a:effectLst/>
          </c:spPr>
          <c:invertIfNegative val="0"/>
          <c:cat>
            <c:strRef>
              <c:f>Blad1!$A$2:$A$3</c:f>
              <c:strCache>
                <c:ptCount val="2"/>
                <c:pt idx="0">
                  <c:v>Jongens</c:v>
                </c:pt>
                <c:pt idx="1">
                  <c:v>Meisjes</c:v>
                </c:pt>
              </c:strCache>
            </c:strRef>
          </c:cat>
          <c:val>
            <c:numRef>
              <c:f>Blad1!$D$2:$D$3</c:f>
              <c:numCache>
                <c:formatCode>General</c:formatCode>
                <c:ptCount val="2"/>
                <c:pt idx="0">
                  <c:v>12</c:v>
                </c:pt>
                <c:pt idx="1">
                  <c:v>14</c:v>
                </c:pt>
              </c:numCache>
            </c:numRef>
          </c:val>
          <c:extLst>
            <c:ext xmlns:c16="http://schemas.microsoft.com/office/drawing/2014/chart" uri="{C3380CC4-5D6E-409C-BE32-E72D297353CC}">
              <c16:uniqueId val="{00000002-03F9-47A5-8E79-B07FB68FAA0F}"/>
            </c:ext>
          </c:extLst>
        </c:ser>
        <c:ser>
          <c:idx val="3"/>
          <c:order val="3"/>
          <c:tx>
            <c:strRef>
              <c:f>Blad1!$E$1</c:f>
              <c:strCache>
                <c:ptCount val="1"/>
                <c:pt idx="0">
                  <c:v>Abortus</c:v>
                </c:pt>
              </c:strCache>
            </c:strRef>
          </c:tx>
          <c:spPr>
            <a:solidFill>
              <a:schemeClr val="accent4"/>
            </a:solidFill>
            <a:ln>
              <a:noFill/>
            </a:ln>
            <a:effectLst/>
          </c:spPr>
          <c:invertIfNegative val="0"/>
          <c:cat>
            <c:strRef>
              <c:f>Blad1!$A$2:$A$3</c:f>
              <c:strCache>
                <c:ptCount val="2"/>
                <c:pt idx="0">
                  <c:v>Jongens</c:v>
                </c:pt>
                <c:pt idx="1">
                  <c:v>Meisjes</c:v>
                </c:pt>
              </c:strCache>
            </c:strRef>
          </c:cat>
          <c:val>
            <c:numRef>
              <c:f>Blad1!$E$2:$E$3</c:f>
              <c:numCache>
                <c:formatCode>General</c:formatCode>
                <c:ptCount val="2"/>
                <c:pt idx="0">
                  <c:v>9</c:v>
                </c:pt>
                <c:pt idx="1">
                  <c:v>11</c:v>
                </c:pt>
              </c:numCache>
            </c:numRef>
          </c:val>
          <c:extLst>
            <c:ext xmlns:c16="http://schemas.microsoft.com/office/drawing/2014/chart" uri="{C3380CC4-5D6E-409C-BE32-E72D297353CC}">
              <c16:uniqueId val="{00000003-03F9-47A5-8E79-B07FB68FAA0F}"/>
            </c:ext>
          </c:extLst>
        </c:ser>
        <c:dLbls>
          <c:showLegendKey val="0"/>
          <c:showVal val="0"/>
          <c:showCatName val="0"/>
          <c:showSerName val="0"/>
          <c:showPercent val="0"/>
          <c:showBubbleSize val="0"/>
        </c:dLbls>
        <c:gapWidth val="219"/>
        <c:axId val="359100376"/>
        <c:axId val="359100768"/>
      </c:barChart>
      <c:catAx>
        <c:axId val="359100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100768"/>
        <c:crosses val="autoZero"/>
        <c:auto val="1"/>
        <c:lblAlgn val="ctr"/>
        <c:lblOffset val="100"/>
        <c:noMultiLvlLbl val="0"/>
      </c:catAx>
      <c:valAx>
        <c:axId val="3591007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100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Blad1!$B$1</c:f>
              <c:strCache>
                <c:ptCount val="1"/>
                <c:pt idx="0">
                  <c:v>(Helemaal) eens</c:v>
                </c:pt>
              </c:strCache>
            </c:strRef>
          </c:tx>
          <c:spPr>
            <a:solidFill>
              <a:schemeClr val="accent1"/>
            </a:solidFill>
            <a:ln>
              <a:noFill/>
            </a:ln>
            <a:effectLst/>
          </c:spPr>
          <c:invertIfNegative val="0"/>
          <c:cat>
            <c:strRef>
              <c:f>Blad1!$A$2:$A$4</c:f>
              <c:strCache>
                <c:ptCount val="3"/>
                <c:pt idx="0">
                  <c:v>Ik praat makkelijk over mijn abortus ervaring</c:v>
                </c:pt>
                <c:pt idx="1">
                  <c:v>Ik schaam me dat ik een abortus heb ondergaan</c:v>
                </c:pt>
                <c:pt idx="2">
                  <c:v>Ik sta achter mijn keuze voor een abortus</c:v>
                </c:pt>
              </c:strCache>
            </c:strRef>
          </c:cat>
          <c:val>
            <c:numRef>
              <c:f>Blad1!$B$2:$B$4</c:f>
              <c:numCache>
                <c:formatCode>General</c:formatCode>
                <c:ptCount val="3"/>
                <c:pt idx="0">
                  <c:v>19</c:v>
                </c:pt>
                <c:pt idx="1">
                  <c:v>47</c:v>
                </c:pt>
                <c:pt idx="2">
                  <c:v>65</c:v>
                </c:pt>
              </c:numCache>
            </c:numRef>
          </c:val>
          <c:extLst>
            <c:ext xmlns:c16="http://schemas.microsoft.com/office/drawing/2014/chart" uri="{C3380CC4-5D6E-409C-BE32-E72D297353CC}">
              <c16:uniqueId val="{00000000-EC2B-4551-A285-3C8BF404A3E5}"/>
            </c:ext>
          </c:extLst>
        </c:ser>
        <c:ser>
          <c:idx val="1"/>
          <c:order val="1"/>
          <c:tx>
            <c:strRef>
              <c:f>Blad1!$C$1</c:f>
              <c:strCache>
                <c:ptCount val="1"/>
                <c:pt idx="0">
                  <c:v>Neutraal</c:v>
                </c:pt>
              </c:strCache>
            </c:strRef>
          </c:tx>
          <c:spPr>
            <a:solidFill>
              <a:schemeClr val="accent2"/>
            </a:solidFill>
            <a:ln>
              <a:noFill/>
            </a:ln>
            <a:effectLst/>
          </c:spPr>
          <c:invertIfNegative val="0"/>
          <c:cat>
            <c:strRef>
              <c:f>Blad1!$A$2:$A$4</c:f>
              <c:strCache>
                <c:ptCount val="3"/>
                <c:pt idx="0">
                  <c:v>Ik praat makkelijk over mijn abortus ervaring</c:v>
                </c:pt>
                <c:pt idx="1">
                  <c:v>Ik schaam me dat ik een abortus heb ondergaan</c:v>
                </c:pt>
                <c:pt idx="2">
                  <c:v>Ik sta achter mijn keuze voor een abortus</c:v>
                </c:pt>
              </c:strCache>
            </c:strRef>
          </c:cat>
          <c:val>
            <c:numRef>
              <c:f>Blad1!$C$2:$C$4</c:f>
              <c:numCache>
                <c:formatCode>General</c:formatCode>
                <c:ptCount val="3"/>
                <c:pt idx="0">
                  <c:v>23</c:v>
                </c:pt>
                <c:pt idx="1">
                  <c:v>18</c:v>
                </c:pt>
                <c:pt idx="2">
                  <c:v>23</c:v>
                </c:pt>
              </c:numCache>
            </c:numRef>
          </c:val>
          <c:extLst>
            <c:ext xmlns:c16="http://schemas.microsoft.com/office/drawing/2014/chart" uri="{C3380CC4-5D6E-409C-BE32-E72D297353CC}">
              <c16:uniqueId val="{00000001-EC2B-4551-A285-3C8BF404A3E5}"/>
            </c:ext>
          </c:extLst>
        </c:ser>
        <c:ser>
          <c:idx val="2"/>
          <c:order val="2"/>
          <c:tx>
            <c:strRef>
              <c:f>Blad1!$D$1</c:f>
              <c:strCache>
                <c:ptCount val="1"/>
                <c:pt idx="0">
                  <c:v>(Helemaal) oneens</c:v>
                </c:pt>
              </c:strCache>
            </c:strRef>
          </c:tx>
          <c:spPr>
            <a:solidFill>
              <a:schemeClr val="accent3"/>
            </a:solidFill>
            <a:ln>
              <a:noFill/>
            </a:ln>
            <a:effectLst/>
          </c:spPr>
          <c:invertIfNegative val="0"/>
          <c:cat>
            <c:strRef>
              <c:f>Blad1!$A$2:$A$4</c:f>
              <c:strCache>
                <c:ptCount val="3"/>
                <c:pt idx="0">
                  <c:v>Ik praat makkelijk over mijn abortus ervaring</c:v>
                </c:pt>
                <c:pt idx="1">
                  <c:v>Ik schaam me dat ik een abortus heb ondergaan</c:v>
                </c:pt>
                <c:pt idx="2">
                  <c:v>Ik sta achter mijn keuze voor een abortus</c:v>
                </c:pt>
              </c:strCache>
            </c:strRef>
          </c:cat>
          <c:val>
            <c:numRef>
              <c:f>Blad1!$D$2:$D$4</c:f>
              <c:numCache>
                <c:formatCode>General</c:formatCode>
                <c:ptCount val="3"/>
                <c:pt idx="0">
                  <c:v>59</c:v>
                </c:pt>
                <c:pt idx="1">
                  <c:v>35</c:v>
                </c:pt>
                <c:pt idx="2">
                  <c:v>12</c:v>
                </c:pt>
              </c:numCache>
            </c:numRef>
          </c:val>
          <c:extLst>
            <c:ext xmlns:c16="http://schemas.microsoft.com/office/drawing/2014/chart" uri="{C3380CC4-5D6E-409C-BE32-E72D297353CC}">
              <c16:uniqueId val="{00000002-EC2B-4551-A285-3C8BF404A3E5}"/>
            </c:ext>
          </c:extLst>
        </c:ser>
        <c:dLbls>
          <c:showLegendKey val="0"/>
          <c:showVal val="0"/>
          <c:showCatName val="0"/>
          <c:showSerName val="0"/>
          <c:showPercent val="0"/>
          <c:showBubbleSize val="0"/>
        </c:dLbls>
        <c:gapWidth val="182"/>
        <c:overlap val="100"/>
        <c:axId val="359099200"/>
        <c:axId val="359102336"/>
      </c:barChart>
      <c:catAx>
        <c:axId val="359099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102336"/>
        <c:crosses val="autoZero"/>
        <c:auto val="1"/>
        <c:lblAlgn val="ctr"/>
        <c:lblOffset val="100"/>
        <c:noMultiLvlLbl val="0"/>
      </c:catAx>
      <c:valAx>
        <c:axId val="35910233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099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Meisjes</c:v>
                </c:pt>
              </c:strCache>
            </c:strRef>
          </c:tx>
          <c:spPr>
            <a:solidFill>
              <a:schemeClr val="accent1"/>
            </a:solidFill>
            <a:ln>
              <a:noFill/>
            </a:ln>
            <a:effectLst/>
          </c:spPr>
          <c:invertIfNegative val="0"/>
          <c:cat>
            <c:strRef>
              <c:f>Blad1!$A$2:$A$5</c:f>
              <c:strCache>
                <c:ptCount val="4"/>
                <c:pt idx="0">
                  <c:v>Geen anticonceptie</c:v>
                </c:pt>
                <c:pt idx="1">
                  <c:v>Condooms</c:v>
                </c:pt>
                <c:pt idx="2">
                  <c:v>De Pil</c:v>
                </c:pt>
                <c:pt idx="3">
                  <c:v>Double Dutch</c:v>
                </c:pt>
              </c:strCache>
            </c:strRef>
          </c:cat>
          <c:val>
            <c:numRef>
              <c:f>Blad1!$B$2:$B$5</c:f>
              <c:numCache>
                <c:formatCode>0.0</c:formatCode>
                <c:ptCount val="4"/>
                <c:pt idx="0">
                  <c:v>6</c:v>
                </c:pt>
                <c:pt idx="1">
                  <c:v>74</c:v>
                </c:pt>
                <c:pt idx="2">
                  <c:v>62</c:v>
                </c:pt>
                <c:pt idx="3">
                  <c:v>42</c:v>
                </c:pt>
              </c:numCache>
            </c:numRef>
          </c:val>
          <c:extLst>
            <c:ext xmlns:c16="http://schemas.microsoft.com/office/drawing/2014/chart" uri="{C3380CC4-5D6E-409C-BE32-E72D297353CC}">
              <c16:uniqueId val="{00000000-38BC-4A50-8F81-C66BF1069D81}"/>
            </c:ext>
          </c:extLst>
        </c:ser>
        <c:ser>
          <c:idx val="1"/>
          <c:order val="1"/>
          <c:tx>
            <c:strRef>
              <c:f>Blad1!$C$1</c:f>
              <c:strCache>
                <c:ptCount val="1"/>
                <c:pt idx="0">
                  <c:v>Jongens</c:v>
                </c:pt>
              </c:strCache>
            </c:strRef>
          </c:tx>
          <c:spPr>
            <a:solidFill>
              <a:schemeClr val="accent2"/>
            </a:solidFill>
            <a:ln>
              <a:noFill/>
            </a:ln>
            <a:effectLst/>
          </c:spPr>
          <c:invertIfNegative val="0"/>
          <c:cat>
            <c:strRef>
              <c:f>Blad1!$A$2:$A$5</c:f>
              <c:strCache>
                <c:ptCount val="4"/>
                <c:pt idx="0">
                  <c:v>Geen anticonceptie</c:v>
                </c:pt>
                <c:pt idx="1">
                  <c:v>Condooms</c:v>
                </c:pt>
                <c:pt idx="2">
                  <c:v>De Pil</c:v>
                </c:pt>
                <c:pt idx="3">
                  <c:v>Double Dutch</c:v>
                </c:pt>
              </c:strCache>
            </c:strRef>
          </c:cat>
          <c:val>
            <c:numRef>
              <c:f>Blad1!$C$2:$C$5</c:f>
              <c:numCache>
                <c:formatCode>0.0</c:formatCode>
                <c:ptCount val="4"/>
                <c:pt idx="0">
                  <c:v>8</c:v>
                </c:pt>
                <c:pt idx="1">
                  <c:v>71</c:v>
                </c:pt>
                <c:pt idx="2">
                  <c:v>57</c:v>
                </c:pt>
                <c:pt idx="3">
                  <c:v>36</c:v>
                </c:pt>
              </c:numCache>
            </c:numRef>
          </c:val>
          <c:extLst>
            <c:ext xmlns:c16="http://schemas.microsoft.com/office/drawing/2014/chart" uri="{C3380CC4-5D6E-409C-BE32-E72D297353CC}">
              <c16:uniqueId val="{00000001-38BC-4A50-8F81-C66BF1069D81}"/>
            </c:ext>
          </c:extLst>
        </c:ser>
        <c:dLbls>
          <c:showLegendKey val="0"/>
          <c:showVal val="0"/>
          <c:showCatName val="0"/>
          <c:showSerName val="0"/>
          <c:showPercent val="0"/>
          <c:showBubbleSize val="0"/>
        </c:dLbls>
        <c:gapWidth val="219"/>
        <c:axId val="356529368"/>
        <c:axId val="356526232"/>
      </c:barChart>
      <c:catAx>
        <c:axId val="356529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6526232"/>
        <c:crosses val="autoZero"/>
        <c:auto val="1"/>
        <c:lblAlgn val="ctr"/>
        <c:lblOffset val="100"/>
        <c:noMultiLvlLbl val="0"/>
      </c:catAx>
      <c:valAx>
        <c:axId val="3565262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6529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Meisjes</c:v>
                </c:pt>
              </c:strCache>
            </c:strRef>
          </c:tx>
          <c:spPr>
            <a:solidFill>
              <a:schemeClr val="accent1"/>
            </a:solidFill>
            <a:ln>
              <a:noFill/>
            </a:ln>
            <a:effectLst/>
          </c:spPr>
          <c:invertIfNegative val="0"/>
          <c:cat>
            <c:strRef>
              <c:f>Blad1!$A$2:$A$5</c:f>
              <c:strCache>
                <c:ptCount val="4"/>
                <c:pt idx="0">
                  <c:v>Altijd</c:v>
                </c:pt>
                <c:pt idx="1">
                  <c:v>Soms</c:v>
                </c:pt>
                <c:pt idx="2">
                  <c:v>Alleen in het begin</c:v>
                </c:pt>
                <c:pt idx="3">
                  <c:v>Nooit</c:v>
                </c:pt>
              </c:strCache>
            </c:strRef>
          </c:cat>
          <c:val>
            <c:numRef>
              <c:f>Blad1!$B$2:$B$5</c:f>
              <c:numCache>
                <c:formatCode>0.0</c:formatCode>
                <c:ptCount val="4"/>
                <c:pt idx="0">
                  <c:v>19</c:v>
                </c:pt>
                <c:pt idx="1">
                  <c:v>19</c:v>
                </c:pt>
                <c:pt idx="2">
                  <c:v>33</c:v>
                </c:pt>
                <c:pt idx="3">
                  <c:v>28</c:v>
                </c:pt>
              </c:numCache>
            </c:numRef>
          </c:val>
          <c:extLst>
            <c:ext xmlns:c16="http://schemas.microsoft.com/office/drawing/2014/chart" uri="{C3380CC4-5D6E-409C-BE32-E72D297353CC}">
              <c16:uniqueId val="{00000000-E6F8-4041-AC26-18D838ACD800}"/>
            </c:ext>
          </c:extLst>
        </c:ser>
        <c:ser>
          <c:idx val="1"/>
          <c:order val="1"/>
          <c:tx>
            <c:strRef>
              <c:f>Blad1!$C$1</c:f>
              <c:strCache>
                <c:ptCount val="1"/>
                <c:pt idx="0">
                  <c:v>Jongens</c:v>
                </c:pt>
              </c:strCache>
            </c:strRef>
          </c:tx>
          <c:spPr>
            <a:solidFill>
              <a:schemeClr val="accent2"/>
            </a:solidFill>
            <a:ln>
              <a:noFill/>
            </a:ln>
            <a:effectLst/>
          </c:spPr>
          <c:invertIfNegative val="0"/>
          <c:cat>
            <c:strRef>
              <c:f>Blad1!$A$2:$A$5</c:f>
              <c:strCache>
                <c:ptCount val="4"/>
                <c:pt idx="0">
                  <c:v>Altijd</c:v>
                </c:pt>
                <c:pt idx="1">
                  <c:v>Soms</c:v>
                </c:pt>
                <c:pt idx="2">
                  <c:v>Alleen in het begin</c:v>
                </c:pt>
                <c:pt idx="3">
                  <c:v>Nooit</c:v>
                </c:pt>
              </c:strCache>
            </c:strRef>
          </c:cat>
          <c:val>
            <c:numRef>
              <c:f>Blad1!$C$2:$C$5</c:f>
              <c:numCache>
                <c:formatCode>0.0</c:formatCode>
                <c:ptCount val="4"/>
                <c:pt idx="0">
                  <c:v>29</c:v>
                </c:pt>
                <c:pt idx="1">
                  <c:v>19</c:v>
                </c:pt>
                <c:pt idx="2">
                  <c:v>29</c:v>
                </c:pt>
                <c:pt idx="3">
                  <c:v>23</c:v>
                </c:pt>
              </c:numCache>
            </c:numRef>
          </c:val>
          <c:extLst>
            <c:ext xmlns:c16="http://schemas.microsoft.com/office/drawing/2014/chart" uri="{C3380CC4-5D6E-409C-BE32-E72D297353CC}">
              <c16:uniqueId val="{00000001-E6F8-4041-AC26-18D838ACD800}"/>
            </c:ext>
          </c:extLst>
        </c:ser>
        <c:dLbls>
          <c:showLegendKey val="0"/>
          <c:showVal val="0"/>
          <c:showCatName val="0"/>
          <c:showSerName val="0"/>
          <c:showPercent val="0"/>
          <c:showBubbleSize val="0"/>
        </c:dLbls>
        <c:gapWidth val="219"/>
        <c:axId val="356525056"/>
        <c:axId val="356525448"/>
      </c:barChart>
      <c:catAx>
        <c:axId val="356525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6525448"/>
        <c:crosses val="autoZero"/>
        <c:auto val="1"/>
        <c:lblAlgn val="ctr"/>
        <c:lblOffset val="100"/>
        <c:noMultiLvlLbl val="0"/>
      </c:catAx>
      <c:valAx>
        <c:axId val="3565254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6525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Blad1!$B$1</c:f>
              <c:strCache>
                <c:ptCount val="1"/>
                <c:pt idx="0">
                  <c:v>Meisjes</c:v>
                </c:pt>
              </c:strCache>
            </c:strRef>
          </c:tx>
          <c:spPr>
            <a:ln w="28575" cap="rnd">
              <a:solidFill>
                <a:schemeClr val="accent1"/>
              </a:solidFill>
              <a:round/>
            </a:ln>
            <a:effectLst/>
          </c:spPr>
          <c:marker>
            <c:symbol val="none"/>
          </c:marker>
          <c:cat>
            <c:numRef>
              <c:f>Blad1!$A$2:$A$3</c:f>
              <c:numCache>
                <c:formatCode>General</c:formatCode>
                <c:ptCount val="2"/>
                <c:pt idx="0">
                  <c:v>2012</c:v>
                </c:pt>
                <c:pt idx="1">
                  <c:v>2017</c:v>
                </c:pt>
              </c:numCache>
            </c:numRef>
          </c:cat>
          <c:val>
            <c:numRef>
              <c:f>Blad1!$B$2:$B$3</c:f>
              <c:numCache>
                <c:formatCode>General</c:formatCode>
                <c:ptCount val="2"/>
                <c:pt idx="0">
                  <c:v>34</c:v>
                </c:pt>
                <c:pt idx="1">
                  <c:v>39</c:v>
                </c:pt>
              </c:numCache>
            </c:numRef>
          </c:val>
          <c:smooth val="0"/>
          <c:extLst>
            <c:ext xmlns:c16="http://schemas.microsoft.com/office/drawing/2014/chart" uri="{C3380CC4-5D6E-409C-BE32-E72D297353CC}">
              <c16:uniqueId val="{00000000-091E-45C8-8EFF-309AC3AFAB2E}"/>
            </c:ext>
          </c:extLst>
        </c:ser>
        <c:ser>
          <c:idx val="1"/>
          <c:order val="1"/>
          <c:tx>
            <c:strRef>
              <c:f>Blad1!$C$1</c:f>
              <c:strCache>
                <c:ptCount val="1"/>
                <c:pt idx="0">
                  <c:v>Jongens</c:v>
                </c:pt>
              </c:strCache>
            </c:strRef>
          </c:tx>
          <c:spPr>
            <a:ln w="28575" cap="rnd">
              <a:solidFill>
                <a:schemeClr val="accent2"/>
              </a:solidFill>
              <a:round/>
            </a:ln>
            <a:effectLst/>
          </c:spPr>
          <c:marker>
            <c:symbol val="none"/>
          </c:marker>
          <c:cat>
            <c:numRef>
              <c:f>Blad1!$A$2:$A$3</c:f>
              <c:numCache>
                <c:formatCode>General</c:formatCode>
                <c:ptCount val="2"/>
                <c:pt idx="0">
                  <c:v>2012</c:v>
                </c:pt>
                <c:pt idx="1">
                  <c:v>2017</c:v>
                </c:pt>
              </c:numCache>
            </c:numRef>
          </c:cat>
          <c:val>
            <c:numRef>
              <c:f>Blad1!$C$2:$C$3</c:f>
              <c:numCache>
                <c:formatCode>General</c:formatCode>
                <c:ptCount val="2"/>
                <c:pt idx="0">
                  <c:v>38</c:v>
                </c:pt>
                <c:pt idx="1">
                  <c:v>42</c:v>
                </c:pt>
              </c:numCache>
            </c:numRef>
          </c:val>
          <c:smooth val="0"/>
          <c:extLst>
            <c:ext xmlns:c16="http://schemas.microsoft.com/office/drawing/2014/chart" uri="{C3380CC4-5D6E-409C-BE32-E72D297353CC}">
              <c16:uniqueId val="{00000001-091E-45C8-8EFF-309AC3AFAB2E}"/>
            </c:ext>
          </c:extLst>
        </c:ser>
        <c:dLbls>
          <c:showLegendKey val="0"/>
          <c:showVal val="0"/>
          <c:showCatName val="0"/>
          <c:showSerName val="0"/>
          <c:showPercent val="0"/>
          <c:showBubbleSize val="0"/>
        </c:dLbls>
        <c:smooth val="0"/>
        <c:axId val="359614264"/>
        <c:axId val="359614656"/>
      </c:lineChart>
      <c:catAx>
        <c:axId val="359614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614656"/>
        <c:crosses val="autoZero"/>
        <c:auto val="1"/>
        <c:lblAlgn val="ctr"/>
        <c:lblOffset val="100"/>
        <c:noMultiLvlLbl val="0"/>
      </c:catAx>
      <c:valAx>
        <c:axId val="35961465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614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Blad1!$B$1</c:f>
              <c:strCache>
                <c:ptCount val="1"/>
                <c:pt idx="0">
                  <c:v>one-night stand</c:v>
                </c:pt>
              </c:strCache>
            </c:strRef>
          </c:tx>
          <c:spPr>
            <a:solidFill>
              <a:schemeClr val="accent1"/>
            </a:solidFill>
            <a:ln>
              <a:noFill/>
            </a:ln>
            <a:effectLst/>
          </c:spPr>
          <c:invertIfNegative val="0"/>
          <c:cat>
            <c:numRef>
              <c:f>Blad1!$A$2:$A$3</c:f>
              <c:numCache>
                <c:formatCode>General</c:formatCode>
                <c:ptCount val="2"/>
                <c:pt idx="0">
                  <c:v>2017</c:v>
                </c:pt>
                <c:pt idx="1">
                  <c:v>2012</c:v>
                </c:pt>
              </c:numCache>
            </c:numRef>
          </c:cat>
          <c:val>
            <c:numRef>
              <c:f>Blad1!$B$2:$B$3</c:f>
              <c:numCache>
                <c:formatCode>General</c:formatCode>
                <c:ptCount val="2"/>
                <c:pt idx="0">
                  <c:v>18</c:v>
                </c:pt>
                <c:pt idx="1">
                  <c:v>16</c:v>
                </c:pt>
              </c:numCache>
            </c:numRef>
          </c:val>
          <c:extLst>
            <c:ext xmlns:c16="http://schemas.microsoft.com/office/drawing/2014/chart" uri="{C3380CC4-5D6E-409C-BE32-E72D297353CC}">
              <c16:uniqueId val="{00000000-AD77-46B0-974A-9FC6C4BFE482}"/>
            </c:ext>
          </c:extLst>
        </c:ser>
        <c:ser>
          <c:idx val="1"/>
          <c:order val="1"/>
          <c:tx>
            <c:strRef>
              <c:f>Blad1!$C$1</c:f>
              <c:strCache>
                <c:ptCount val="1"/>
                <c:pt idx="0">
                  <c:v>losse partner, vaker seks</c:v>
                </c:pt>
              </c:strCache>
            </c:strRef>
          </c:tx>
          <c:spPr>
            <a:solidFill>
              <a:schemeClr val="accent2"/>
            </a:solidFill>
            <a:ln>
              <a:noFill/>
            </a:ln>
            <a:effectLst/>
          </c:spPr>
          <c:invertIfNegative val="0"/>
          <c:cat>
            <c:numRef>
              <c:f>Blad1!$A$2:$A$3</c:f>
              <c:numCache>
                <c:formatCode>General</c:formatCode>
                <c:ptCount val="2"/>
                <c:pt idx="0">
                  <c:v>2017</c:v>
                </c:pt>
                <c:pt idx="1">
                  <c:v>2012</c:v>
                </c:pt>
              </c:numCache>
            </c:numRef>
          </c:cat>
          <c:val>
            <c:numRef>
              <c:f>Blad1!$C$2:$C$3</c:f>
              <c:numCache>
                <c:formatCode>General</c:formatCode>
                <c:ptCount val="2"/>
                <c:pt idx="0">
                  <c:v>17</c:v>
                </c:pt>
                <c:pt idx="1">
                  <c:v>10</c:v>
                </c:pt>
              </c:numCache>
            </c:numRef>
          </c:val>
          <c:extLst>
            <c:ext xmlns:c16="http://schemas.microsoft.com/office/drawing/2014/chart" uri="{C3380CC4-5D6E-409C-BE32-E72D297353CC}">
              <c16:uniqueId val="{00000001-AD77-46B0-974A-9FC6C4BFE482}"/>
            </c:ext>
          </c:extLst>
        </c:ser>
        <c:ser>
          <c:idx val="2"/>
          <c:order val="2"/>
          <c:tx>
            <c:strRef>
              <c:f>Blad1!$D$1</c:f>
              <c:strCache>
                <c:ptCount val="1"/>
                <c:pt idx="0">
                  <c:v>vaste partner, niet monogaam</c:v>
                </c:pt>
              </c:strCache>
            </c:strRef>
          </c:tx>
          <c:spPr>
            <a:solidFill>
              <a:schemeClr val="accent3"/>
            </a:solidFill>
            <a:ln>
              <a:noFill/>
            </a:ln>
            <a:effectLst/>
          </c:spPr>
          <c:invertIfNegative val="0"/>
          <c:cat>
            <c:numRef>
              <c:f>Blad1!$A$2:$A$3</c:f>
              <c:numCache>
                <c:formatCode>General</c:formatCode>
                <c:ptCount val="2"/>
                <c:pt idx="0">
                  <c:v>2017</c:v>
                </c:pt>
                <c:pt idx="1">
                  <c:v>2012</c:v>
                </c:pt>
              </c:numCache>
            </c:numRef>
          </c:cat>
          <c:val>
            <c:numRef>
              <c:f>Blad1!$D$2:$D$3</c:f>
              <c:numCache>
                <c:formatCode>General</c:formatCode>
                <c:ptCount val="2"/>
                <c:pt idx="0">
                  <c:v>10</c:v>
                </c:pt>
                <c:pt idx="1">
                  <c:v>7</c:v>
                </c:pt>
              </c:numCache>
            </c:numRef>
          </c:val>
          <c:extLst>
            <c:ext xmlns:c16="http://schemas.microsoft.com/office/drawing/2014/chart" uri="{C3380CC4-5D6E-409C-BE32-E72D297353CC}">
              <c16:uniqueId val="{00000002-AD77-46B0-974A-9FC6C4BFE482}"/>
            </c:ext>
          </c:extLst>
        </c:ser>
        <c:ser>
          <c:idx val="3"/>
          <c:order val="3"/>
          <c:tx>
            <c:strRef>
              <c:f>Blad1!$E$1</c:f>
              <c:strCache>
                <c:ptCount val="1"/>
                <c:pt idx="0">
                  <c:v>vaste partner, monogaam</c:v>
                </c:pt>
              </c:strCache>
            </c:strRef>
          </c:tx>
          <c:spPr>
            <a:solidFill>
              <a:schemeClr val="accent4"/>
            </a:solidFill>
            <a:ln>
              <a:noFill/>
            </a:ln>
            <a:effectLst/>
          </c:spPr>
          <c:invertIfNegative val="0"/>
          <c:cat>
            <c:numRef>
              <c:f>Blad1!$A$2:$A$3</c:f>
              <c:numCache>
                <c:formatCode>General</c:formatCode>
                <c:ptCount val="2"/>
                <c:pt idx="0">
                  <c:v>2017</c:v>
                </c:pt>
                <c:pt idx="1">
                  <c:v>2012</c:v>
                </c:pt>
              </c:numCache>
            </c:numRef>
          </c:cat>
          <c:val>
            <c:numRef>
              <c:f>Blad1!$E$2:$E$3</c:f>
              <c:numCache>
                <c:formatCode>General</c:formatCode>
                <c:ptCount val="2"/>
                <c:pt idx="0">
                  <c:v>55</c:v>
                </c:pt>
                <c:pt idx="1">
                  <c:v>67</c:v>
                </c:pt>
              </c:numCache>
            </c:numRef>
          </c:val>
          <c:extLst>
            <c:ext xmlns:c16="http://schemas.microsoft.com/office/drawing/2014/chart" uri="{C3380CC4-5D6E-409C-BE32-E72D297353CC}">
              <c16:uniqueId val="{00000003-AD77-46B0-974A-9FC6C4BFE482}"/>
            </c:ext>
          </c:extLst>
        </c:ser>
        <c:dLbls>
          <c:showLegendKey val="0"/>
          <c:showVal val="0"/>
          <c:showCatName val="0"/>
          <c:showSerName val="0"/>
          <c:showPercent val="0"/>
          <c:showBubbleSize val="0"/>
        </c:dLbls>
        <c:gapWidth val="182"/>
        <c:overlap val="100"/>
        <c:axId val="359611912"/>
        <c:axId val="359609168"/>
      </c:barChart>
      <c:catAx>
        <c:axId val="359611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609168"/>
        <c:crosses val="autoZero"/>
        <c:auto val="1"/>
        <c:lblAlgn val="ctr"/>
        <c:lblOffset val="100"/>
        <c:noMultiLvlLbl val="0"/>
      </c:catAx>
      <c:valAx>
        <c:axId val="359609168"/>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611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Blad1!$B$1</c:f>
              <c:strCache>
                <c:ptCount val="1"/>
                <c:pt idx="0">
                  <c:v>one-night stand</c:v>
                </c:pt>
              </c:strCache>
            </c:strRef>
          </c:tx>
          <c:spPr>
            <a:solidFill>
              <a:schemeClr val="accent1"/>
            </a:solidFill>
            <a:ln>
              <a:noFill/>
            </a:ln>
            <a:effectLst/>
          </c:spPr>
          <c:invertIfNegative val="0"/>
          <c:cat>
            <c:numRef>
              <c:f>Blad1!$A$2:$A$3</c:f>
              <c:numCache>
                <c:formatCode>General</c:formatCode>
                <c:ptCount val="2"/>
                <c:pt idx="0">
                  <c:v>2017</c:v>
                </c:pt>
                <c:pt idx="1">
                  <c:v>2012</c:v>
                </c:pt>
              </c:numCache>
            </c:numRef>
          </c:cat>
          <c:val>
            <c:numRef>
              <c:f>Blad1!$B$2:$B$3</c:f>
              <c:numCache>
                <c:formatCode>General</c:formatCode>
                <c:ptCount val="2"/>
                <c:pt idx="0">
                  <c:v>11</c:v>
                </c:pt>
                <c:pt idx="1">
                  <c:v>8</c:v>
                </c:pt>
              </c:numCache>
            </c:numRef>
          </c:val>
          <c:extLst>
            <c:ext xmlns:c16="http://schemas.microsoft.com/office/drawing/2014/chart" uri="{C3380CC4-5D6E-409C-BE32-E72D297353CC}">
              <c16:uniqueId val="{00000000-6FCF-4C8B-8485-CDF58A325859}"/>
            </c:ext>
          </c:extLst>
        </c:ser>
        <c:ser>
          <c:idx val="1"/>
          <c:order val="1"/>
          <c:tx>
            <c:strRef>
              <c:f>Blad1!$C$1</c:f>
              <c:strCache>
                <c:ptCount val="1"/>
                <c:pt idx="0">
                  <c:v>losse partner, vaker seks</c:v>
                </c:pt>
              </c:strCache>
            </c:strRef>
          </c:tx>
          <c:spPr>
            <a:solidFill>
              <a:schemeClr val="accent2"/>
            </a:solidFill>
            <a:ln>
              <a:noFill/>
            </a:ln>
            <a:effectLst/>
          </c:spPr>
          <c:invertIfNegative val="0"/>
          <c:cat>
            <c:numRef>
              <c:f>Blad1!$A$2:$A$3</c:f>
              <c:numCache>
                <c:formatCode>General</c:formatCode>
                <c:ptCount val="2"/>
                <c:pt idx="0">
                  <c:v>2017</c:v>
                </c:pt>
                <c:pt idx="1">
                  <c:v>2012</c:v>
                </c:pt>
              </c:numCache>
            </c:numRef>
          </c:cat>
          <c:val>
            <c:numRef>
              <c:f>Blad1!$C$2:$C$3</c:f>
              <c:numCache>
                <c:formatCode>General</c:formatCode>
                <c:ptCount val="2"/>
                <c:pt idx="0">
                  <c:v>13</c:v>
                </c:pt>
                <c:pt idx="1">
                  <c:v>7</c:v>
                </c:pt>
              </c:numCache>
            </c:numRef>
          </c:val>
          <c:extLst>
            <c:ext xmlns:c16="http://schemas.microsoft.com/office/drawing/2014/chart" uri="{C3380CC4-5D6E-409C-BE32-E72D297353CC}">
              <c16:uniqueId val="{00000001-6FCF-4C8B-8485-CDF58A325859}"/>
            </c:ext>
          </c:extLst>
        </c:ser>
        <c:ser>
          <c:idx val="2"/>
          <c:order val="2"/>
          <c:tx>
            <c:strRef>
              <c:f>Blad1!$D$1</c:f>
              <c:strCache>
                <c:ptCount val="1"/>
                <c:pt idx="0">
                  <c:v>vaste partner, niet monogaam</c:v>
                </c:pt>
              </c:strCache>
            </c:strRef>
          </c:tx>
          <c:spPr>
            <a:solidFill>
              <a:schemeClr val="accent3"/>
            </a:solidFill>
            <a:ln>
              <a:noFill/>
            </a:ln>
            <a:effectLst/>
          </c:spPr>
          <c:invertIfNegative val="0"/>
          <c:cat>
            <c:numRef>
              <c:f>Blad1!$A$2:$A$3</c:f>
              <c:numCache>
                <c:formatCode>General</c:formatCode>
                <c:ptCount val="2"/>
                <c:pt idx="0">
                  <c:v>2017</c:v>
                </c:pt>
                <c:pt idx="1">
                  <c:v>2012</c:v>
                </c:pt>
              </c:numCache>
            </c:numRef>
          </c:cat>
          <c:val>
            <c:numRef>
              <c:f>Blad1!$D$2:$D$3</c:f>
              <c:numCache>
                <c:formatCode>General</c:formatCode>
                <c:ptCount val="2"/>
                <c:pt idx="0">
                  <c:v>11</c:v>
                </c:pt>
                <c:pt idx="1">
                  <c:v>5</c:v>
                </c:pt>
              </c:numCache>
            </c:numRef>
          </c:val>
          <c:extLst>
            <c:ext xmlns:c16="http://schemas.microsoft.com/office/drawing/2014/chart" uri="{C3380CC4-5D6E-409C-BE32-E72D297353CC}">
              <c16:uniqueId val="{00000002-6FCF-4C8B-8485-CDF58A325859}"/>
            </c:ext>
          </c:extLst>
        </c:ser>
        <c:ser>
          <c:idx val="3"/>
          <c:order val="3"/>
          <c:tx>
            <c:strRef>
              <c:f>Blad1!$E$1</c:f>
              <c:strCache>
                <c:ptCount val="1"/>
                <c:pt idx="0">
                  <c:v>vaste partner, monogaam</c:v>
                </c:pt>
              </c:strCache>
            </c:strRef>
          </c:tx>
          <c:spPr>
            <a:solidFill>
              <a:schemeClr val="accent4"/>
            </a:solidFill>
            <a:ln>
              <a:noFill/>
            </a:ln>
            <a:effectLst/>
          </c:spPr>
          <c:invertIfNegative val="0"/>
          <c:cat>
            <c:numRef>
              <c:f>Blad1!$A$2:$A$3</c:f>
              <c:numCache>
                <c:formatCode>General</c:formatCode>
                <c:ptCount val="2"/>
                <c:pt idx="0">
                  <c:v>2017</c:v>
                </c:pt>
                <c:pt idx="1">
                  <c:v>2012</c:v>
                </c:pt>
              </c:numCache>
            </c:numRef>
          </c:cat>
          <c:val>
            <c:numRef>
              <c:f>Blad1!$E$2:$E$3</c:f>
              <c:numCache>
                <c:formatCode>General</c:formatCode>
                <c:ptCount val="2"/>
                <c:pt idx="0">
                  <c:v>65</c:v>
                </c:pt>
                <c:pt idx="1">
                  <c:v>81</c:v>
                </c:pt>
              </c:numCache>
            </c:numRef>
          </c:val>
          <c:extLst>
            <c:ext xmlns:c16="http://schemas.microsoft.com/office/drawing/2014/chart" uri="{C3380CC4-5D6E-409C-BE32-E72D297353CC}">
              <c16:uniqueId val="{00000003-6FCF-4C8B-8485-CDF58A325859}"/>
            </c:ext>
          </c:extLst>
        </c:ser>
        <c:dLbls>
          <c:showLegendKey val="0"/>
          <c:showVal val="0"/>
          <c:showCatName val="0"/>
          <c:showSerName val="0"/>
          <c:showPercent val="0"/>
          <c:showBubbleSize val="0"/>
        </c:dLbls>
        <c:gapWidth val="182"/>
        <c:overlap val="100"/>
        <c:axId val="359611912"/>
        <c:axId val="359609168"/>
      </c:barChart>
      <c:catAx>
        <c:axId val="359611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609168"/>
        <c:crosses val="autoZero"/>
        <c:auto val="1"/>
        <c:lblAlgn val="ctr"/>
        <c:lblOffset val="100"/>
        <c:noMultiLvlLbl val="0"/>
      </c:catAx>
      <c:valAx>
        <c:axId val="359609168"/>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611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190646423292001E-2"/>
          <c:y val="5.1315802045210794E-2"/>
          <c:w val="0.88832972316931613"/>
          <c:h val="0.81131627309738807"/>
        </c:manualLayout>
      </c:layout>
      <c:lineChart>
        <c:grouping val="standard"/>
        <c:varyColors val="0"/>
        <c:ser>
          <c:idx val="0"/>
          <c:order val="0"/>
          <c:tx>
            <c:strRef>
              <c:f>Blad1!$B$1</c:f>
              <c:strCache>
                <c:ptCount val="1"/>
                <c:pt idx="0">
                  <c:v>2012</c:v>
                </c:pt>
              </c:strCache>
            </c:strRef>
          </c:tx>
          <c:spPr>
            <a:ln w="28575" cap="rnd">
              <a:solidFill>
                <a:schemeClr val="accent1"/>
              </a:solidFill>
              <a:round/>
            </a:ln>
            <a:effectLst/>
          </c:spPr>
          <c:marker>
            <c:symbol val="none"/>
          </c:marker>
          <c:cat>
            <c:numRef>
              <c:f>Blad1!$A$2:$A$14</c:f>
              <c:numCache>
                <c:formatCode>General</c:formatCode>
                <c:ptCount val="13"/>
                <c:pt idx="0">
                  <c:v>12</c:v>
                </c:pt>
                <c:pt idx="1">
                  <c:v>13</c:v>
                </c:pt>
                <c:pt idx="2">
                  <c:v>14</c:v>
                </c:pt>
                <c:pt idx="3">
                  <c:v>15</c:v>
                </c:pt>
                <c:pt idx="4">
                  <c:v>16</c:v>
                </c:pt>
                <c:pt idx="5">
                  <c:v>17</c:v>
                </c:pt>
                <c:pt idx="6">
                  <c:v>18</c:v>
                </c:pt>
                <c:pt idx="7">
                  <c:v>19</c:v>
                </c:pt>
                <c:pt idx="8">
                  <c:v>20</c:v>
                </c:pt>
                <c:pt idx="9">
                  <c:v>21</c:v>
                </c:pt>
                <c:pt idx="10">
                  <c:v>22</c:v>
                </c:pt>
                <c:pt idx="11">
                  <c:v>23</c:v>
                </c:pt>
                <c:pt idx="12">
                  <c:v>24</c:v>
                </c:pt>
              </c:numCache>
            </c:numRef>
          </c:cat>
          <c:val>
            <c:numRef>
              <c:f>Blad1!$B$2:$B$14</c:f>
              <c:numCache>
                <c:formatCode>###0.0%</c:formatCode>
                <c:ptCount val="13"/>
                <c:pt idx="0">
                  <c:v>1.5625E-2</c:v>
                </c:pt>
                <c:pt idx="1">
                  <c:v>3.4755134281200632E-2</c:v>
                </c:pt>
                <c:pt idx="2">
                  <c:v>0.10386965376782077</c:v>
                </c:pt>
                <c:pt idx="3">
                  <c:v>0.22500000000000001</c:v>
                </c:pt>
                <c:pt idx="4">
                  <c:v>0.43153526970954359</c:v>
                </c:pt>
                <c:pt idx="5">
                  <c:v>0.55540355677154585</c:v>
                </c:pt>
                <c:pt idx="6">
                  <c:v>0.69278033794162819</c:v>
                </c:pt>
                <c:pt idx="7">
                  <c:v>0.78807947019867552</c:v>
                </c:pt>
                <c:pt idx="8">
                  <c:v>0.82926829268292679</c:v>
                </c:pt>
                <c:pt idx="9">
                  <c:v>0.84519572953736655</c:v>
                </c:pt>
                <c:pt idx="10">
                  <c:v>0.88120567375886527</c:v>
                </c:pt>
                <c:pt idx="11">
                  <c:v>0.88826815642458101</c:v>
                </c:pt>
                <c:pt idx="12">
                  <c:v>0.89583333333333348</c:v>
                </c:pt>
              </c:numCache>
            </c:numRef>
          </c:val>
          <c:smooth val="0"/>
          <c:extLst>
            <c:ext xmlns:c16="http://schemas.microsoft.com/office/drawing/2014/chart" uri="{C3380CC4-5D6E-409C-BE32-E72D297353CC}">
              <c16:uniqueId val="{00000000-EAA9-451B-91D9-77F96C2A8EEB}"/>
            </c:ext>
          </c:extLst>
        </c:ser>
        <c:ser>
          <c:idx val="1"/>
          <c:order val="1"/>
          <c:tx>
            <c:strRef>
              <c:f>Blad1!$C$1</c:f>
              <c:strCache>
                <c:ptCount val="1"/>
                <c:pt idx="0">
                  <c:v>2017</c:v>
                </c:pt>
              </c:strCache>
            </c:strRef>
          </c:tx>
          <c:spPr>
            <a:ln w="28575" cap="rnd">
              <a:solidFill>
                <a:schemeClr val="accent2"/>
              </a:solidFill>
              <a:round/>
            </a:ln>
            <a:effectLst/>
          </c:spPr>
          <c:marker>
            <c:symbol val="none"/>
          </c:marker>
          <c:cat>
            <c:numRef>
              <c:f>Blad1!$A$2:$A$14</c:f>
              <c:numCache>
                <c:formatCode>General</c:formatCode>
                <c:ptCount val="13"/>
                <c:pt idx="0">
                  <c:v>12</c:v>
                </c:pt>
                <c:pt idx="1">
                  <c:v>13</c:v>
                </c:pt>
                <c:pt idx="2">
                  <c:v>14</c:v>
                </c:pt>
                <c:pt idx="3">
                  <c:v>15</c:v>
                </c:pt>
                <c:pt idx="4">
                  <c:v>16</c:v>
                </c:pt>
                <c:pt idx="5">
                  <c:v>17</c:v>
                </c:pt>
                <c:pt idx="6">
                  <c:v>18</c:v>
                </c:pt>
                <c:pt idx="7">
                  <c:v>19</c:v>
                </c:pt>
                <c:pt idx="8">
                  <c:v>20</c:v>
                </c:pt>
                <c:pt idx="9">
                  <c:v>21</c:v>
                </c:pt>
                <c:pt idx="10">
                  <c:v>22</c:v>
                </c:pt>
                <c:pt idx="11">
                  <c:v>23</c:v>
                </c:pt>
                <c:pt idx="12">
                  <c:v>24</c:v>
                </c:pt>
              </c:numCache>
            </c:numRef>
          </c:cat>
          <c:val>
            <c:numRef>
              <c:f>Blad1!$C$2:$C$14</c:f>
              <c:numCache>
                <c:formatCode>0.0%</c:formatCode>
                <c:ptCount val="13"/>
                <c:pt idx="0">
                  <c:v>1.0999999999999999E-2</c:v>
                </c:pt>
                <c:pt idx="1">
                  <c:v>1.7999999999999999E-2</c:v>
                </c:pt>
                <c:pt idx="2">
                  <c:v>4.9000000000000002E-2</c:v>
                </c:pt>
                <c:pt idx="3">
                  <c:v>0.10299999999999999</c:v>
                </c:pt>
                <c:pt idx="4">
                  <c:v>0.26100000000000001</c:v>
                </c:pt>
                <c:pt idx="5">
                  <c:v>0.38900000000000001</c:v>
                </c:pt>
                <c:pt idx="6">
                  <c:v>0.47899999999999998</c:v>
                </c:pt>
                <c:pt idx="7">
                  <c:v>0.63100000000000001</c:v>
                </c:pt>
                <c:pt idx="8">
                  <c:v>0.73199999999999998</c:v>
                </c:pt>
                <c:pt idx="9">
                  <c:v>0.76100000000000001</c:v>
                </c:pt>
                <c:pt idx="10">
                  <c:v>0.79900000000000004</c:v>
                </c:pt>
                <c:pt idx="11">
                  <c:v>0.83699999999999997</c:v>
                </c:pt>
                <c:pt idx="12">
                  <c:v>0.84499999999999997</c:v>
                </c:pt>
              </c:numCache>
            </c:numRef>
          </c:val>
          <c:smooth val="0"/>
          <c:extLst>
            <c:ext xmlns:c16="http://schemas.microsoft.com/office/drawing/2014/chart" uri="{C3380CC4-5D6E-409C-BE32-E72D297353CC}">
              <c16:uniqueId val="{00000001-EAA9-451B-91D9-77F96C2A8EEB}"/>
            </c:ext>
          </c:extLst>
        </c:ser>
        <c:dLbls>
          <c:showLegendKey val="0"/>
          <c:showVal val="0"/>
          <c:showCatName val="0"/>
          <c:showSerName val="0"/>
          <c:showPercent val="0"/>
          <c:showBubbleSize val="0"/>
        </c:dLbls>
        <c:smooth val="0"/>
        <c:axId val="356646368"/>
        <c:axId val="356648328"/>
      </c:lineChart>
      <c:catAx>
        <c:axId val="35664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6648328"/>
        <c:crosses val="autoZero"/>
        <c:auto val="1"/>
        <c:lblAlgn val="ctr"/>
        <c:lblOffset val="100"/>
        <c:noMultiLvlLbl val="0"/>
      </c:catAx>
      <c:valAx>
        <c:axId val="3566483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66463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2012</c:v>
                </c:pt>
              </c:strCache>
            </c:strRef>
          </c:tx>
          <c:spPr>
            <a:solidFill>
              <a:schemeClr val="accent1"/>
            </a:solidFill>
            <a:ln>
              <a:noFill/>
            </a:ln>
            <a:effectLst/>
          </c:spPr>
          <c:invertIfNegative val="0"/>
          <c:cat>
            <c:strRef>
              <c:f>Blad1!$A$2:$A$3</c:f>
              <c:strCache>
                <c:ptCount val="2"/>
                <c:pt idx="0">
                  <c:v>Jongens</c:v>
                </c:pt>
                <c:pt idx="1">
                  <c:v>Meisjes</c:v>
                </c:pt>
              </c:strCache>
            </c:strRef>
          </c:cat>
          <c:val>
            <c:numRef>
              <c:f>Blad1!$B$2:$B$3</c:f>
              <c:numCache>
                <c:formatCode>0.0</c:formatCode>
                <c:ptCount val="2"/>
                <c:pt idx="0">
                  <c:v>24</c:v>
                </c:pt>
                <c:pt idx="1">
                  <c:v>37</c:v>
                </c:pt>
              </c:numCache>
            </c:numRef>
          </c:val>
          <c:extLst>
            <c:ext xmlns:c16="http://schemas.microsoft.com/office/drawing/2014/chart" uri="{C3380CC4-5D6E-409C-BE32-E72D297353CC}">
              <c16:uniqueId val="{00000000-1CC3-4C64-840F-77E71E58B8A6}"/>
            </c:ext>
          </c:extLst>
        </c:ser>
        <c:ser>
          <c:idx val="1"/>
          <c:order val="1"/>
          <c:tx>
            <c:strRef>
              <c:f>Blad1!$C$1</c:f>
              <c:strCache>
                <c:ptCount val="1"/>
                <c:pt idx="0">
                  <c:v>2017</c:v>
                </c:pt>
              </c:strCache>
            </c:strRef>
          </c:tx>
          <c:spPr>
            <a:solidFill>
              <a:schemeClr val="accent2"/>
            </a:solidFill>
            <a:ln>
              <a:noFill/>
            </a:ln>
            <a:effectLst/>
          </c:spPr>
          <c:invertIfNegative val="0"/>
          <c:cat>
            <c:strRef>
              <c:f>Blad1!$A$2:$A$3</c:f>
              <c:strCache>
                <c:ptCount val="2"/>
                <c:pt idx="0">
                  <c:v>Jongens</c:v>
                </c:pt>
                <c:pt idx="1">
                  <c:v>Meisjes</c:v>
                </c:pt>
              </c:strCache>
            </c:strRef>
          </c:cat>
          <c:val>
            <c:numRef>
              <c:f>Blad1!$C$2:$C$3</c:f>
              <c:numCache>
                <c:formatCode>0.0</c:formatCode>
                <c:ptCount val="2"/>
                <c:pt idx="0">
                  <c:v>39</c:v>
                </c:pt>
                <c:pt idx="1">
                  <c:v>45</c:v>
                </c:pt>
              </c:numCache>
            </c:numRef>
          </c:val>
          <c:extLst>
            <c:ext xmlns:c16="http://schemas.microsoft.com/office/drawing/2014/chart" uri="{C3380CC4-5D6E-409C-BE32-E72D297353CC}">
              <c16:uniqueId val="{00000001-1CC3-4C64-840F-77E71E58B8A6}"/>
            </c:ext>
          </c:extLst>
        </c:ser>
        <c:dLbls>
          <c:showLegendKey val="0"/>
          <c:showVal val="0"/>
          <c:showCatName val="0"/>
          <c:showSerName val="0"/>
          <c:showPercent val="0"/>
          <c:showBubbleSize val="0"/>
        </c:dLbls>
        <c:gapWidth val="219"/>
        <c:axId val="356528192"/>
        <c:axId val="356524272"/>
      </c:barChart>
      <c:catAx>
        <c:axId val="356528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6524272"/>
        <c:crosses val="autoZero"/>
        <c:auto val="1"/>
        <c:lblAlgn val="ctr"/>
        <c:lblOffset val="100"/>
        <c:noMultiLvlLbl val="0"/>
      </c:catAx>
      <c:valAx>
        <c:axId val="3565242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6528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Blad1!$B$1</c:f>
              <c:strCache>
                <c:ptCount val="1"/>
                <c:pt idx="0">
                  <c:v>overhalen eerste keer</c:v>
                </c:pt>
              </c:strCache>
            </c:strRef>
          </c:tx>
          <c:spPr>
            <a:ln w="28575" cap="rnd">
              <a:solidFill>
                <a:schemeClr val="accent1"/>
              </a:solidFill>
              <a:round/>
            </a:ln>
            <a:effectLst/>
          </c:spPr>
          <c:marker>
            <c:symbol val="none"/>
          </c:marker>
          <c:cat>
            <c:numRef>
              <c:f>Blad1!$A$2:$A$3</c:f>
              <c:numCache>
                <c:formatCode>General</c:formatCode>
                <c:ptCount val="2"/>
                <c:pt idx="0">
                  <c:v>2012</c:v>
                </c:pt>
                <c:pt idx="1">
                  <c:v>2017</c:v>
                </c:pt>
              </c:numCache>
            </c:numRef>
          </c:cat>
          <c:val>
            <c:numRef>
              <c:f>Blad1!$B$2:$B$3</c:f>
              <c:numCache>
                <c:formatCode>General</c:formatCode>
                <c:ptCount val="2"/>
                <c:pt idx="0">
                  <c:v>5</c:v>
                </c:pt>
                <c:pt idx="1">
                  <c:v>3</c:v>
                </c:pt>
              </c:numCache>
            </c:numRef>
          </c:val>
          <c:smooth val="0"/>
          <c:extLst>
            <c:ext xmlns:c16="http://schemas.microsoft.com/office/drawing/2014/chart" uri="{C3380CC4-5D6E-409C-BE32-E72D297353CC}">
              <c16:uniqueId val="{00000000-BC2C-40E7-A275-6BAFEDD0F8F7}"/>
            </c:ext>
          </c:extLst>
        </c:ser>
        <c:ser>
          <c:idx val="1"/>
          <c:order val="1"/>
          <c:tx>
            <c:strRef>
              <c:f>Blad1!$C$1</c:f>
              <c:strCache>
                <c:ptCount val="1"/>
                <c:pt idx="0">
                  <c:v>ooit gedwongen</c:v>
                </c:pt>
              </c:strCache>
            </c:strRef>
          </c:tx>
          <c:spPr>
            <a:ln w="28575" cap="rnd">
              <a:solidFill>
                <a:schemeClr val="accent2"/>
              </a:solidFill>
              <a:round/>
            </a:ln>
            <a:effectLst/>
          </c:spPr>
          <c:marker>
            <c:symbol val="none"/>
          </c:marker>
          <c:cat>
            <c:numRef>
              <c:f>Blad1!$A$2:$A$3</c:f>
              <c:numCache>
                <c:formatCode>General</c:formatCode>
                <c:ptCount val="2"/>
                <c:pt idx="0">
                  <c:v>2012</c:v>
                </c:pt>
                <c:pt idx="1">
                  <c:v>2017</c:v>
                </c:pt>
              </c:numCache>
            </c:numRef>
          </c:cat>
          <c:val>
            <c:numRef>
              <c:f>Blad1!$C$2:$C$3</c:f>
              <c:numCache>
                <c:formatCode>General</c:formatCode>
                <c:ptCount val="2"/>
                <c:pt idx="0">
                  <c:v>4</c:v>
                </c:pt>
                <c:pt idx="1">
                  <c:v>2</c:v>
                </c:pt>
              </c:numCache>
            </c:numRef>
          </c:val>
          <c:smooth val="0"/>
          <c:extLst>
            <c:ext xmlns:c16="http://schemas.microsoft.com/office/drawing/2014/chart" uri="{C3380CC4-5D6E-409C-BE32-E72D297353CC}">
              <c16:uniqueId val="{00000001-BC2C-40E7-A275-6BAFEDD0F8F7}"/>
            </c:ext>
          </c:extLst>
        </c:ser>
        <c:dLbls>
          <c:showLegendKey val="0"/>
          <c:showVal val="0"/>
          <c:showCatName val="0"/>
          <c:showSerName val="0"/>
          <c:showPercent val="0"/>
          <c:showBubbleSize val="0"/>
        </c:dLbls>
        <c:smooth val="0"/>
        <c:axId val="356528976"/>
        <c:axId val="356644408"/>
      </c:lineChart>
      <c:catAx>
        <c:axId val="35652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356644408"/>
        <c:crosses val="autoZero"/>
        <c:auto val="1"/>
        <c:lblAlgn val="ctr"/>
        <c:lblOffset val="100"/>
        <c:noMultiLvlLbl val="0"/>
      </c:catAx>
      <c:valAx>
        <c:axId val="356644408"/>
        <c:scaling>
          <c:orientation val="minMax"/>
          <c:max val="1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6528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Blad1!$B$1</c:f>
              <c:strCache>
                <c:ptCount val="1"/>
                <c:pt idx="0">
                  <c:v>overhalen eerste keer</c:v>
                </c:pt>
              </c:strCache>
            </c:strRef>
          </c:tx>
          <c:spPr>
            <a:ln w="28575" cap="rnd">
              <a:solidFill>
                <a:schemeClr val="accent1"/>
              </a:solidFill>
              <a:round/>
            </a:ln>
            <a:effectLst/>
          </c:spPr>
          <c:marker>
            <c:symbol val="none"/>
          </c:marker>
          <c:cat>
            <c:numRef>
              <c:f>Blad1!$A$2:$A$3</c:f>
              <c:numCache>
                <c:formatCode>General</c:formatCode>
                <c:ptCount val="2"/>
                <c:pt idx="0">
                  <c:v>2012</c:v>
                </c:pt>
                <c:pt idx="1">
                  <c:v>2017</c:v>
                </c:pt>
              </c:numCache>
            </c:numRef>
          </c:cat>
          <c:val>
            <c:numRef>
              <c:f>Blad1!$B$2:$B$3</c:f>
              <c:numCache>
                <c:formatCode>General</c:formatCode>
                <c:ptCount val="2"/>
                <c:pt idx="0">
                  <c:v>17</c:v>
                </c:pt>
                <c:pt idx="1">
                  <c:v>14</c:v>
                </c:pt>
              </c:numCache>
            </c:numRef>
          </c:val>
          <c:smooth val="0"/>
          <c:extLst>
            <c:ext xmlns:c16="http://schemas.microsoft.com/office/drawing/2014/chart" uri="{C3380CC4-5D6E-409C-BE32-E72D297353CC}">
              <c16:uniqueId val="{00000000-59CD-4708-9A4F-D10CB47600ED}"/>
            </c:ext>
          </c:extLst>
        </c:ser>
        <c:ser>
          <c:idx val="1"/>
          <c:order val="1"/>
          <c:tx>
            <c:strRef>
              <c:f>Blad1!$C$1</c:f>
              <c:strCache>
                <c:ptCount val="1"/>
                <c:pt idx="0">
                  <c:v>ooit gedwongen</c:v>
                </c:pt>
              </c:strCache>
            </c:strRef>
          </c:tx>
          <c:spPr>
            <a:ln w="28575" cap="rnd">
              <a:solidFill>
                <a:schemeClr val="accent2"/>
              </a:solidFill>
              <a:round/>
            </a:ln>
            <a:effectLst/>
          </c:spPr>
          <c:marker>
            <c:symbol val="none"/>
          </c:marker>
          <c:cat>
            <c:numRef>
              <c:f>Blad1!$A$2:$A$3</c:f>
              <c:numCache>
                <c:formatCode>General</c:formatCode>
                <c:ptCount val="2"/>
                <c:pt idx="0">
                  <c:v>2012</c:v>
                </c:pt>
                <c:pt idx="1">
                  <c:v>2017</c:v>
                </c:pt>
              </c:numCache>
            </c:numRef>
          </c:cat>
          <c:val>
            <c:numRef>
              <c:f>Blad1!$C$2:$C$3</c:f>
              <c:numCache>
                <c:formatCode>General</c:formatCode>
                <c:ptCount val="2"/>
                <c:pt idx="0">
                  <c:v>17</c:v>
                </c:pt>
                <c:pt idx="1">
                  <c:v>11</c:v>
                </c:pt>
              </c:numCache>
            </c:numRef>
          </c:val>
          <c:smooth val="0"/>
          <c:extLst>
            <c:ext xmlns:c16="http://schemas.microsoft.com/office/drawing/2014/chart" uri="{C3380CC4-5D6E-409C-BE32-E72D297353CC}">
              <c16:uniqueId val="{00000001-59CD-4708-9A4F-D10CB47600ED}"/>
            </c:ext>
          </c:extLst>
        </c:ser>
        <c:dLbls>
          <c:showLegendKey val="0"/>
          <c:showVal val="0"/>
          <c:showCatName val="0"/>
          <c:showSerName val="0"/>
          <c:showPercent val="0"/>
          <c:showBubbleSize val="0"/>
        </c:dLbls>
        <c:smooth val="0"/>
        <c:axId val="356528976"/>
        <c:axId val="356644408"/>
      </c:lineChart>
      <c:catAx>
        <c:axId val="35652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356644408"/>
        <c:crosses val="autoZero"/>
        <c:auto val="1"/>
        <c:lblAlgn val="ctr"/>
        <c:lblOffset val="100"/>
        <c:noMultiLvlLbl val="0"/>
      </c:catAx>
      <c:valAx>
        <c:axId val="356644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6528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946745787211386"/>
          <c:y val="3.4957029378167748E-2"/>
          <c:w val="0.75992268629464799"/>
          <c:h val="0.78971532666805966"/>
        </c:manualLayout>
      </c:layout>
      <c:barChart>
        <c:barDir val="bar"/>
        <c:grouping val="clustered"/>
        <c:varyColors val="0"/>
        <c:ser>
          <c:idx val="0"/>
          <c:order val="0"/>
          <c:tx>
            <c:strRef>
              <c:f>Blad1!$B$1</c:f>
              <c:strCache>
                <c:ptCount val="1"/>
                <c:pt idx="0">
                  <c:v>Meisjes</c:v>
                </c:pt>
              </c:strCache>
            </c:strRef>
          </c:tx>
          <c:spPr>
            <a:solidFill>
              <a:schemeClr val="accent1"/>
            </a:solidFill>
            <a:ln>
              <a:noFill/>
            </a:ln>
            <a:effectLst/>
          </c:spPr>
          <c:invertIfNegative val="0"/>
          <c:cat>
            <c:strRef>
              <c:f>Blad1!$A$2:$A$7</c:f>
              <c:strCache>
                <c:ptCount val="6"/>
                <c:pt idx="0">
                  <c:v>Tongzoen tegen wil </c:v>
                </c:pt>
                <c:pt idx="1">
                  <c:v>Aanraking tegen wil </c:v>
                </c:pt>
                <c:pt idx="2">
                  <c:v>Manuele seks tegen wil </c:v>
                </c:pt>
                <c:pt idx="3">
                  <c:v>Geslachtsgemeenschap tegen wil </c:v>
                </c:pt>
                <c:pt idx="4">
                  <c:v>Orale seks tegen wil </c:v>
                </c:pt>
                <c:pt idx="5">
                  <c:v>Anale seks tegen wil </c:v>
                </c:pt>
              </c:strCache>
            </c:strRef>
          </c:cat>
          <c:val>
            <c:numRef>
              <c:f>Blad1!$B$2:$B$7</c:f>
              <c:numCache>
                <c:formatCode>General</c:formatCode>
                <c:ptCount val="6"/>
                <c:pt idx="0">
                  <c:v>20</c:v>
                </c:pt>
                <c:pt idx="1">
                  <c:v>38</c:v>
                </c:pt>
                <c:pt idx="2" formatCode="0">
                  <c:v>6</c:v>
                </c:pt>
                <c:pt idx="3" formatCode="0">
                  <c:v>4</c:v>
                </c:pt>
                <c:pt idx="4" formatCode="0">
                  <c:v>0.70833333333333337</c:v>
                </c:pt>
                <c:pt idx="5">
                  <c:v>1</c:v>
                </c:pt>
              </c:numCache>
            </c:numRef>
          </c:val>
          <c:extLst>
            <c:ext xmlns:c16="http://schemas.microsoft.com/office/drawing/2014/chart" uri="{C3380CC4-5D6E-409C-BE32-E72D297353CC}">
              <c16:uniqueId val="{00000000-FE8C-4224-ACB4-DEA4AC8D7E8B}"/>
            </c:ext>
          </c:extLst>
        </c:ser>
        <c:ser>
          <c:idx val="1"/>
          <c:order val="1"/>
          <c:tx>
            <c:strRef>
              <c:f>Blad1!$C$1</c:f>
              <c:strCache>
                <c:ptCount val="1"/>
                <c:pt idx="0">
                  <c:v>Jongens</c:v>
                </c:pt>
              </c:strCache>
            </c:strRef>
          </c:tx>
          <c:spPr>
            <a:solidFill>
              <a:schemeClr val="accent2"/>
            </a:solidFill>
            <a:ln>
              <a:noFill/>
            </a:ln>
            <a:effectLst/>
          </c:spPr>
          <c:invertIfNegative val="0"/>
          <c:cat>
            <c:strRef>
              <c:f>Blad1!$A$2:$A$7</c:f>
              <c:strCache>
                <c:ptCount val="6"/>
                <c:pt idx="0">
                  <c:v>Tongzoen tegen wil </c:v>
                </c:pt>
                <c:pt idx="1">
                  <c:v>Aanraking tegen wil </c:v>
                </c:pt>
                <c:pt idx="2">
                  <c:v>Manuele seks tegen wil </c:v>
                </c:pt>
                <c:pt idx="3">
                  <c:v>Geslachtsgemeenschap tegen wil </c:v>
                </c:pt>
                <c:pt idx="4">
                  <c:v>Orale seks tegen wil </c:v>
                </c:pt>
                <c:pt idx="5">
                  <c:v>Anale seks tegen wil </c:v>
                </c:pt>
              </c:strCache>
            </c:strRef>
          </c:cat>
          <c:val>
            <c:numRef>
              <c:f>Blad1!$C$2:$C$7</c:f>
              <c:numCache>
                <c:formatCode>General</c:formatCode>
                <c:ptCount val="6"/>
                <c:pt idx="0">
                  <c:v>10</c:v>
                </c:pt>
                <c:pt idx="1">
                  <c:v>11</c:v>
                </c:pt>
                <c:pt idx="2">
                  <c:v>1</c:v>
                </c:pt>
                <c:pt idx="3">
                  <c:v>1</c:v>
                </c:pt>
                <c:pt idx="4">
                  <c:v>1</c:v>
                </c:pt>
                <c:pt idx="5">
                  <c:v>1</c:v>
                </c:pt>
              </c:numCache>
            </c:numRef>
          </c:val>
          <c:extLst>
            <c:ext xmlns:c16="http://schemas.microsoft.com/office/drawing/2014/chart" uri="{C3380CC4-5D6E-409C-BE32-E72D297353CC}">
              <c16:uniqueId val="{00000001-FE8C-4224-ACB4-DEA4AC8D7E8B}"/>
            </c:ext>
          </c:extLst>
        </c:ser>
        <c:dLbls>
          <c:showLegendKey val="0"/>
          <c:showVal val="0"/>
          <c:showCatName val="0"/>
          <c:showSerName val="0"/>
          <c:showPercent val="0"/>
          <c:showBubbleSize val="0"/>
        </c:dLbls>
        <c:gapWidth val="182"/>
        <c:axId val="356647936"/>
        <c:axId val="356648720"/>
      </c:barChart>
      <c:catAx>
        <c:axId val="356647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6648720"/>
        <c:crosses val="autoZero"/>
        <c:auto val="1"/>
        <c:lblAlgn val="ctr"/>
        <c:lblOffset val="100"/>
        <c:noMultiLvlLbl val="0"/>
      </c:catAx>
      <c:valAx>
        <c:axId val="3566487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6647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Blad1!$B$1</c:f>
              <c:strCache>
                <c:ptCount val="1"/>
                <c:pt idx="0">
                  <c:v>meisjes</c:v>
                </c:pt>
              </c:strCache>
            </c:strRef>
          </c:tx>
          <c:spPr>
            <a:ln w="28575" cap="rnd">
              <a:solidFill>
                <a:schemeClr val="accent1"/>
              </a:solidFill>
              <a:round/>
            </a:ln>
            <a:effectLst/>
          </c:spPr>
          <c:marker>
            <c:symbol val="none"/>
          </c:marker>
          <c:cat>
            <c:numRef>
              <c:f>Blad1!$A$2:$A$3</c:f>
              <c:numCache>
                <c:formatCode>General</c:formatCode>
                <c:ptCount val="2"/>
                <c:pt idx="0">
                  <c:v>2012</c:v>
                </c:pt>
                <c:pt idx="1">
                  <c:v>2017</c:v>
                </c:pt>
              </c:numCache>
            </c:numRef>
          </c:cat>
          <c:val>
            <c:numRef>
              <c:f>Blad1!$B$2:$B$3</c:f>
              <c:numCache>
                <c:formatCode>General</c:formatCode>
                <c:ptCount val="2"/>
                <c:pt idx="0">
                  <c:v>25</c:v>
                </c:pt>
                <c:pt idx="1">
                  <c:v>13</c:v>
                </c:pt>
              </c:numCache>
            </c:numRef>
          </c:val>
          <c:smooth val="0"/>
          <c:extLst>
            <c:ext xmlns:c16="http://schemas.microsoft.com/office/drawing/2014/chart" uri="{C3380CC4-5D6E-409C-BE32-E72D297353CC}">
              <c16:uniqueId val="{00000000-6445-425F-BAB2-D37CDCFDDF58}"/>
            </c:ext>
          </c:extLst>
        </c:ser>
        <c:ser>
          <c:idx val="1"/>
          <c:order val="1"/>
          <c:tx>
            <c:strRef>
              <c:f>Blad1!$C$1</c:f>
              <c:strCache>
                <c:ptCount val="1"/>
                <c:pt idx="0">
                  <c:v>jongens</c:v>
                </c:pt>
              </c:strCache>
            </c:strRef>
          </c:tx>
          <c:spPr>
            <a:ln w="28575" cap="rnd">
              <a:solidFill>
                <a:schemeClr val="accent2"/>
              </a:solidFill>
              <a:round/>
            </a:ln>
            <a:effectLst/>
          </c:spPr>
          <c:marker>
            <c:symbol val="none"/>
          </c:marker>
          <c:cat>
            <c:numRef>
              <c:f>Blad1!$A$2:$A$3</c:f>
              <c:numCache>
                <c:formatCode>General</c:formatCode>
                <c:ptCount val="2"/>
                <c:pt idx="0">
                  <c:v>2012</c:v>
                </c:pt>
                <c:pt idx="1">
                  <c:v>2017</c:v>
                </c:pt>
              </c:numCache>
            </c:numRef>
          </c:cat>
          <c:val>
            <c:numRef>
              <c:f>Blad1!$C$2:$C$3</c:f>
              <c:numCache>
                <c:formatCode>General</c:formatCode>
                <c:ptCount val="2"/>
                <c:pt idx="0">
                  <c:v>51</c:v>
                </c:pt>
                <c:pt idx="1">
                  <c:v>27</c:v>
                </c:pt>
              </c:numCache>
            </c:numRef>
          </c:val>
          <c:smooth val="0"/>
          <c:extLst>
            <c:ext xmlns:c16="http://schemas.microsoft.com/office/drawing/2014/chart" uri="{C3380CC4-5D6E-409C-BE32-E72D297353CC}">
              <c16:uniqueId val="{00000001-6445-425F-BAB2-D37CDCFDDF58}"/>
            </c:ext>
          </c:extLst>
        </c:ser>
        <c:dLbls>
          <c:showLegendKey val="0"/>
          <c:showVal val="0"/>
          <c:showCatName val="0"/>
          <c:showSerName val="0"/>
          <c:showPercent val="0"/>
          <c:showBubbleSize val="0"/>
        </c:dLbls>
        <c:smooth val="0"/>
        <c:axId val="359610344"/>
        <c:axId val="359612696"/>
      </c:lineChart>
      <c:catAx>
        <c:axId val="359610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612696"/>
        <c:crosses val="autoZero"/>
        <c:auto val="1"/>
        <c:lblAlgn val="ctr"/>
        <c:lblOffset val="100"/>
        <c:noMultiLvlLbl val="0"/>
      </c:catAx>
      <c:valAx>
        <c:axId val="359612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610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Blad1!$B$1</c:f>
              <c:strCache>
                <c:ptCount val="1"/>
                <c:pt idx="0">
                  <c:v>meisjes</c:v>
                </c:pt>
              </c:strCache>
            </c:strRef>
          </c:tx>
          <c:spPr>
            <a:ln w="28575" cap="rnd">
              <a:solidFill>
                <a:schemeClr val="accent1"/>
              </a:solidFill>
              <a:round/>
            </a:ln>
            <a:effectLst/>
          </c:spPr>
          <c:marker>
            <c:symbol val="none"/>
          </c:marker>
          <c:cat>
            <c:numRef>
              <c:f>Blad1!$A$2:$A$3</c:f>
              <c:numCache>
                <c:formatCode>General</c:formatCode>
                <c:ptCount val="2"/>
                <c:pt idx="0">
                  <c:v>2012</c:v>
                </c:pt>
                <c:pt idx="1">
                  <c:v>2017</c:v>
                </c:pt>
              </c:numCache>
            </c:numRef>
          </c:cat>
          <c:val>
            <c:numRef>
              <c:f>Blad1!$B$2:$B$3</c:f>
              <c:numCache>
                <c:formatCode>General</c:formatCode>
                <c:ptCount val="2"/>
                <c:pt idx="0">
                  <c:v>24</c:v>
                </c:pt>
                <c:pt idx="1">
                  <c:v>12</c:v>
                </c:pt>
              </c:numCache>
            </c:numRef>
          </c:val>
          <c:smooth val="0"/>
          <c:extLst>
            <c:ext xmlns:c16="http://schemas.microsoft.com/office/drawing/2014/chart" uri="{C3380CC4-5D6E-409C-BE32-E72D297353CC}">
              <c16:uniqueId val="{00000000-4827-4175-BA67-99732ED710D4}"/>
            </c:ext>
          </c:extLst>
        </c:ser>
        <c:ser>
          <c:idx val="1"/>
          <c:order val="1"/>
          <c:tx>
            <c:strRef>
              <c:f>Blad1!$C$1</c:f>
              <c:strCache>
                <c:ptCount val="1"/>
                <c:pt idx="0">
                  <c:v>jongens</c:v>
                </c:pt>
              </c:strCache>
            </c:strRef>
          </c:tx>
          <c:spPr>
            <a:ln w="28575" cap="rnd">
              <a:solidFill>
                <a:schemeClr val="accent2"/>
              </a:solidFill>
              <a:round/>
            </a:ln>
            <a:effectLst/>
          </c:spPr>
          <c:marker>
            <c:symbol val="none"/>
          </c:marker>
          <c:cat>
            <c:numRef>
              <c:f>Blad1!$A$2:$A$3</c:f>
              <c:numCache>
                <c:formatCode>General</c:formatCode>
                <c:ptCount val="2"/>
                <c:pt idx="0">
                  <c:v>2012</c:v>
                </c:pt>
                <c:pt idx="1">
                  <c:v>2017</c:v>
                </c:pt>
              </c:numCache>
            </c:numRef>
          </c:cat>
          <c:val>
            <c:numRef>
              <c:f>Blad1!$C$2:$C$3</c:f>
              <c:numCache>
                <c:formatCode>General</c:formatCode>
                <c:ptCount val="2"/>
                <c:pt idx="0">
                  <c:v>16</c:v>
                </c:pt>
                <c:pt idx="1">
                  <c:v>12</c:v>
                </c:pt>
              </c:numCache>
            </c:numRef>
          </c:val>
          <c:smooth val="0"/>
          <c:extLst>
            <c:ext xmlns:c16="http://schemas.microsoft.com/office/drawing/2014/chart" uri="{C3380CC4-5D6E-409C-BE32-E72D297353CC}">
              <c16:uniqueId val="{00000001-4827-4175-BA67-99732ED710D4}"/>
            </c:ext>
          </c:extLst>
        </c:ser>
        <c:dLbls>
          <c:showLegendKey val="0"/>
          <c:showVal val="0"/>
          <c:showCatName val="0"/>
          <c:showSerName val="0"/>
          <c:showPercent val="0"/>
          <c:showBubbleSize val="0"/>
        </c:dLbls>
        <c:smooth val="0"/>
        <c:axId val="359610344"/>
        <c:axId val="359612696"/>
      </c:lineChart>
      <c:catAx>
        <c:axId val="359610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612696"/>
        <c:crosses val="autoZero"/>
        <c:auto val="1"/>
        <c:lblAlgn val="ctr"/>
        <c:lblOffset val="100"/>
        <c:noMultiLvlLbl val="0"/>
      </c:catAx>
      <c:valAx>
        <c:axId val="359612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610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Meisjes</c:v>
                </c:pt>
              </c:strCache>
            </c:strRef>
          </c:tx>
          <c:spPr>
            <a:solidFill>
              <a:schemeClr val="accent1"/>
            </a:solidFill>
            <a:ln>
              <a:noFill/>
            </a:ln>
            <a:effectLst/>
          </c:spPr>
          <c:invertIfNegative val="0"/>
          <c:cat>
            <c:strRef>
              <c:f>Blad1!$A$2:$A$7</c:f>
              <c:strCache>
                <c:ptCount val="6"/>
                <c:pt idx="0">
                  <c:v>Uitgescholden</c:v>
                </c:pt>
                <c:pt idx="1">
                  <c:v>Buitengesloten</c:v>
                </c:pt>
                <c:pt idx="2">
                  <c:v>Gepest</c:v>
                </c:pt>
                <c:pt idx="3">
                  <c:v>Er werden vervelende dingen geroepen</c:v>
                </c:pt>
                <c:pt idx="4">
                  <c:v>Bedreigd</c:v>
                </c:pt>
                <c:pt idx="5">
                  <c:v>Geschopt of geslagen</c:v>
                </c:pt>
              </c:strCache>
            </c:strRef>
          </c:cat>
          <c:val>
            <c:numRef>
              <c:f>Blad1!$B$2:$B$7</c:f>
              <c:numCache>
                <c:formatCode>General</c:formatCode>
                <c:ptCount val="6"/>
                <c:pt idx="0">
                  <c:v>17</c:v>
                </c:pt>
                <c:pt idx="1">
                  <c:v>13</c:v>
                </c:pt>
                <c:pt idx="2">
                  <c:v>11</c:v>
                </c:pt>
                <c:pt idx="3">
                  <c:v>20</c:v>
                </c:pt>
                <c:pt idx="4">
                  <c:v>3</c:v>
                </c:pt>
                <c:pt idx="5">
                  <c:v>2</c:v>
                </c:pt>
              </c:numCache>
            </c:numRef>
          </c:val>
          <c:extLst>
            <c:ext xmlns:c16="http://schemas.microsoft.com/office/drawing/2014/chart" uri="{C3380CC4-5D6E-409C-BE32-E72D297353CC}">
              <c16:uniqueId val="{00000000-F620-41DB-A7DD-2D1A01D974EA}"/>
            </c:ext>
          </c:extLst>
        </c:ser>
        <c:ser>
          <c:idx val="1"/>
          <c:order val="1"/>
          <c:tx>
            <c:strRef>
              <c:f>Blad1!$C$1</c:f>
              <c:strCache>
                <c:ptCount val="1"/>
                <c:pt idx="0">
                  <c:v>Jongens</c:v>
                </c:pt>
              </c:strCache>
            </c:strRef>
          </c:tx>
          <c:spPr>
            <a:solidFill>
              <a:schemeClr val="accent2"/>
            </a:solidFill>
            <a:ln>
              <a:noFill/>
            </a:ln>
            <a:effectLst/>
          </c:spPr>
          <c:invertIfNegative val="0"/>
          <c:cat>
            <c:strRef>
              <c:f>Blad1!$A$2:$A$7</c:f>
              <c:strCache>
                <c:ptCount val="6"/>
                <c:pt idx="0">
                  <c:v>Uitgescholden</c:v>
                </c:pt>
                <c:pt idx="1">
                  <c:v>Buitengesloten</c:v>
                </c:pt>
                <c:pt idx="2">
                  <c:v>Gepest</c:v>
                </c:pt>
                <c:pt idx="3">
                  <c:v>Er werden vervelende dingen geroepen</c:v>
                </c:pt>
                <c:pt idx="4">
                  <c:v>Bedreigd</c:v>
                </c:pt>
                <c:pt idx="5">
                  <c:v>Geschopt of geslagen</c:v>
                </c:pt>
              </c:strCache>
            </c:strRef>
          </c:cat>
          <c:val>
            <c:numRef>
              <c:f>Blad1!$C$2:$C$7</c:f>
              <c:numCache>
                <c:formatCode>General</c:formatCode>
                <c:ptCount val="6"/>
                <c:pt idx="0">
                  <c:v>41</c:v>
                </c:pt>
                <c:pt idx="1">
                  <c:v>27</c:v>
                </c:pt>
                <c:pt idx="2">
                  <c:v>26</c:v>
                </c:pt>
                <c:pt idx="3">
                  <c:v>44</c:v>
                </c:pt>
                <c:pt idx="4">
                  <c:v>16</c:v>
                </c:pt>
                <c:pt idx="5">
                  <c:v>11</c:v>
                </c:pt>
              </c:numCache>
            </c:numRef>
          </c:val>
          <c:extLst>
            <c:ext xmlns:c16="http://schemas.microsoft.com/office/drawing/2014/chart" uri="{C3380CC4-5D6E-409C-BE32-E72D297353CC}">
              <c16:uniqueId val="{00000001-F620-41DB-A7DD-2D1A01D974EA}"/>
            </c:ext>
          </c:extLst>
        </c:ser>
        <c:dLbls>
          <c:showLegendKey val="0"/>
          <c:showVal val="0"/>
          <c:showCatName val="0"/>
          <c:showSerName val="0"/>
          <c:showPercent val="0"/>
          <c:showBubbleSize val="0"/>
        </c:dLbls>
        <c:gapWidth val="182"/>
        <c:axId val="359611520"/>
        <c:axId val="359612304"/>
      </c:barChart>
      <c:catAx>
        <c:axId val="35961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612304"/>
        <c:crosses val="autoZero"/>
        <c:auto val="1"/>
        <c:lblAlgn val="ctr"/>
        <c:lblOffset val="100"/>
        <c:noMultiLvlLbl val="0"/>
      </c:catAx>
      <c:valAx>
        <c:axId val="3596123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611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Meisjes</c:v>
                </c:pt>
              </c:strCache>
            </c:strRef>
          </c:tx>
          <c:spPr>
            <a:solidFill>
              <a:schemeClr val="accent1"/>
            </a:solidFill>
            <a:ln>
              <a:noFill/>
            </a:ln>
            <a:effectLst/>
          </c:spPr>
          <c:invertIfNegative val="0"/>
          <c:cat>
            <c:strRef>
              <c:f>Blad1!$A$2:$A$10</c:f>
              <c:strCache>
                <c:ptCount val="9"/>
                <c:pt idx="0">
                  <c:v>via school</c:v>
                </c:pt>
                <c:pt idx="1">
                  <c:v>via vrienden</c:v>
                </c:pt>
                <c:pt idx="2">
                  <c:v>via een feestje of uitgaan</c:v>
                </c:pt>
                <c:pt idx="3">
                  <c:v>via werk</c:v>
                </c:pt>
                <c:pt idx="4">
                  <c:v>via een datingapp</c:v>
                </c:pt>
                <c:pt idx="5">
                  <c:v>via social media</c:v>
                </c:pt>
                <c:pt idx="6">
                  <c:v>via een datingsite</c:v>
                </c:pt>
                <c:pt idx="7">
                  <c:v>via iets anders online</c:v>
                </c:pt>
                <c:pt idx="8">
                  <c:v>van vakantie</c:v>
                </c:pt>
              </c:strCache>
            </c:strRef>
          </c:cat>
          <c:val>
            <c:numRef>
              <c:f>Blad1!$B$2:$B$10</c:f>
              <c:numCache>
                <c:formatCode>General</c:formatCode>
                <c:ptCount val="9"/>
                <c:pt idx="0">
                  <c:v>21</c:v>
                </c:pt>
                <c:pt idx="1">
                  <c:v>24</c:v>
                </c:pt>
                <c:pt idx="2">
                  <c:v>17</c:v>
                </c:pt>
                <c:pt idx="3">
                  <c:v>8</c:v>
                </c:pt>
                <c:pt idx="4">
                  <c:v>9</c:v>
                </c:pt>
                <c:pt idx="5">
                  <c:v>4</c:v>
                </c:pt>
                <c:pt idx="6">
                  <c:v>1</c:v>
                </c:pt>
                <c:pt idx="7">
                  <c:v>1</c:v>
                </c:pt>
                <c:pt idx="8">
                  <c:v>4</c:v>
                </c:pt>
              </c:numCache>
            </c:numRef>
          </c:val>
          <c:extLst>
            <c:ext xmlns:c16="http://schemas.microsoft.com/office/drawing/2014/chart" uri="{C3380CC4-5D6E-409C-BE32-E72D297353CC}">
              <c16:uniqueId val="{00000000-C7F1-41BE-8588-0FCA86DD246B}"/>
            </c:ext>
          </c:extLst>
        </c:ser>
        <c:ser>
          <c:idx val="1"/>
          <c:order val="1"/>
          <c:tx>
            <c:strRef>
              <c:f>Blad1!$C$1</c:f>
              <c:strCache>
                <c:ptCount val="1"/>
                <c:pt idx="0">
                  <c:v>Jongens</c:v>
                </c:pt>
              </c:strCache>
            </c:strRef>
          </c:tx>
          <c:spPr>
            <a:solidFill>
              <a:schemeClr val="accent2"/>
            </a:solidFill>
            <a:ln>
              <a:noFill/>
            </a:ln>
            <a:effectLst/>
          </c:spPr>
          <c:invertIfNegative val="0"/>
          <c:cat>
            <c:strRef>
              <c:f>Blad1!$A$2:$A$10</c:f>
              <c:strCache>
                <c:ptCount val="9"/>
                <c:pt idx="0">
                  <c:v>via school</c:v>
                </c:pt>
                <c:pt idx="1">
                  <c:v>via vrienden</c:v>
                </c:pt>
                <c:pt idx="2">
                  <c:v>via een feestje of uitgaan</c:v>
                </c:pt>
                <c:pt idx="3">
                  <c:v>via werk</c:v>
                </c:pt>
                <c:pt idx="4">
                  <c:v>via een datingapp</c:v>
                </c:pt>
                <c:pt idx="5">
                  <c:v>via social media</c:v>
                </c:pt>
                <c:pt idx="6">
                  <c:v>via een datingsite</c:v>
                </c:pt>
                <c:pt idx="7">
                  <c:v>via iets anders online</c:v>
                </c:pt>
                <c:pt idx="8">
                  <c:v>van vakantie</c:v>
                </c:pt>
              </c:strCache>
            </c:strRef>
          </c:cat>
          <c:val>
            <c:numRef>
              <c:f>Blad1!$C$2:$C$10</c:f>
              <c:numCache>
                <c:formatCode>General</c:formatCode>
                <c:ptCount val="9"/>
                <c:pt idx="0">
                  <c:v>24</c:v>
                </c:pt>
                <c:pt idx="1">
                  <c:v>20</c:v>
                </c:pt>
                <c:pt idx="2">
                  <c:v>20</c:v>
                </c:pt>
                <c:pt idx="3">
                  <c:v>7</c:v>
                </c:pt>
                <c:pt idx="4">
                  <c:v>10</c:v>
                </c:pt>
                <c:pt idx="5">
                  <c:v>3</c:v>
                </c:pt>
                <c:pt idx="6">
                  <c:v>1</c:v>
                </c:pt>
                <c:pt idx="7">
                  <c:v>2</c:v>
                </c:pt>
                <c:pt idx="8">
                  <c:v>4</c:v>
                </c:pt>
              </c:numCache>
            </c:numRef>
          </c:val>
          <c:extLst>
            <c:ext xmlns:c16="http://schemas.microsoft.com/office/drawing/2014/chart" uri="{C3380CC4-5D6E-409C-BE32-E72D297353CC}">
              <c16:uniqueId val="{00000001-C7F1-41BE-8588-0FCA86DD246B}"/>
            </c:ext>
          </c:extLst>
        </c:ser>
        <c:dLbls>
          <c:showLegendKey val="0"/>
          <c:showVal val="0"/>
          <c:showCatName val="0"/>
          <c:showSerName val="0"/>
          <c:showPercent val="0"/>
          <c:showBubbleSize val="0"/>
        </c:dLbls>
        <c:gapWidth val="182"/>
        <c:axId val="359103120"/>
        <c:axId val="359101552"/>
      </c:barChart>
      <c:catAx>
        <c:axId val="359103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101552"/>
        <c:crosses val="autoZero"/>
        <c:auto val="1"/>
        <c:lblAlgn val="ctr"/>
        <c:lblOffset val="100"/>
        <c:noMultiLvlLbl val="0"/>
      </c:catAx>
      <c:valAx>
        <c:axId val="3591015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103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Datingapp gebruikt</c:v>
                </c:pt>
              </c:strCache>
            </c:strRef>
          </c:tx>
          <c:spPr>
            <a:solidFill>
              <a:schemeClr val="accent1"/>
            </a:solidFill>
            <a:ln>
              <a:noFill/>
            </a:ln>
            <a:effectLst/>
          </c:spPr>
          <c:invertIfNegative val="0"/>
          <c:cat>
            <c:strRef>
              <c:f>Blad1!$A$2:$A$3</c:f>
              <c:strCache>
                <c:ptCount val="2"/>
                <c:pt idx="0">
                  <c:v>Jongens</c:v>
                </c:pt>
                <c:pt idx="1">
                  <c:v>Meisjes</c:v>
                </c:pt>
              </c:strCache>
            </c:strRef>
          </c:cat>
          <c:val>
            <c:numRef>
              <c:f>Blad1!$B$2:$B$3</c:f>
              <c:numCache>
                <c:formatCode>0.0</c:formatCode>
                <c:ptCount val="2"/>
                <c:pt idx="0">
                  <c:v>11</c:v>
                </c:pt>
                <c:pt idx="1">
                  <c:v>15</c:v>
                </c:pt>
              </c:numCache>
            </c:numRef>
          </c:val>
          <c:extLst>
            <c:ext xmlns:c16="http://schemas.microsoft.com/office/drawing/2014/chart" uri="{C3380CC4-5D6E-409C-BE32-E72D297353CC}">
              <c16:uniqueId val="{00000000-9BB4-47EC-A9CF-51FD4F4FA1F0}"/>
            </c:ext>
          </c:extLst>
        </c:ser>
        <c:ser>
          <c:idx val="1"/>
          <c:order val="1"/>
          <c:tx>
            <c:strRef>
              <c:f>Blad1!$C$1</c:f>
              <c:strCache>
                <c:ptCount val="1"/>
                <c:pt idx="0">
                  <c:v>Afspraak via datingapp</c:v>
                </c:pt>
              </c:strCache>
            </c:strRef>
          </c:tx>
          <c:spPr>
            <a:solidFill>
              <a:schemeClr val="accent2"/>
            </a:solidFill>
            <a:ln>
              <a:noFill/>
            </a:ln>
            <a:effectLst/>
          </c:spPr>
          <c:invertIfNegative val="0"/>
          <c:cat>
            <c:strRef>
              <c:f>Blad1!$A$2:$A$3</c:f>
              <c:strCache>
                <c:ptCount val="2"/>
                <c:pt idx="0">
                  <c:v>Jongens</c:v>
                </c:pt>
                <c:pt idx="1">
                  <c:v>Meisjes</c:v>
                </c:pt>
              </c:strCache>
            </c:strRef>
          </c:cat>
          <c:val>
            <c:numRef>
              <c:f>Blad1!$C$2:$C$3</c:f>
              <c:numCache>
                <c:formatCode>0.0</c:formatCode>
                <c:ptCount val="2"/>
                <c:pt idx="0">
                  <c:v>1.9</c:v>
                </c:pt>
                <c:pt idx="1">
                  <c:v>1.4</c:v>
                </c:pt>
              </c:numCache>
            </c:numRef>
          </c:val>
          <c:extLst>
            <c:ext xmlns:c16="http://schemas.microsoft.com/office/drawing/2014/chart" uri="{C3380CC4-5D6E-409C-BE32-E72D297353CC}">
              <c16:uniqueId val="{00000001-9BB4-47EC-A9CF-51FD4F4FA1F0}"/>
            </c:ext>
          </c:extLst>
        </c:ser>
        <c:ser>
          <c:idx val="2"/>
          <c:order val="2"/>
          <c:tx>
            <c:strRef>
              <c:f>Blad1!$D$1</c:f>
              <c:strCache>
                <c:ptCount val="1"/>
                <c:pt idx="0">
                  <c:v>Seks via datingapp</c:v>
                </c:pt>
              </c:strCache>
            </c:strRef>
          </c:tx>
          <c:spPr>
            <a:solidFill>
              <a:schemeClr val="accent3"/>
            </a:solidFill>
            <a:ln>
              <a:noFill/>
            </a:ln>
            <a:effectLst/>
          </c:spPr>
          <c:invertIfNegative val="0"/>
          <c:cat>
            <c:strRef>
              <c:f>Blad1!$A$2:$A$3</c:f>
              <c:strCache>
                <c:ptCount val="2"/>
                <c:pt idx="0">
                  <c:v>Jongens</c:v>
                </c:pt>
                <c:pt idx="1">
                  <c:v>Meisjes</c:v>
                </c:pt>
              </c:strCache>
            </c:strRef>
          </c:cat>
          <c:val>
            <c:numRef>
              <c:f>Blad1!$D$2:$D$3</c:f>
              <c:numCache>
                <c:formatCode>General</c:formatCode>
                <c:ptCount val="2"/>
                <c:pt idx="0">
                  <c:v>0.8</c:v>
                </c:pt>
                <c:pt idx="1">
                  <c:v>0.2</c:v>
                </c:pt>
              </c:numCache>
            </c:numRef>
          </c:val>
          <c:extLst>
            <c:ext xmlns:c16="http://schemas.microsoft.com/office/drawing/2014/chart" uri="{C3380CC4-5D6E-409C-BE32-E72D297353CC}">
              <c16:uniqueId val="{00000002-9BB4-47EC-A9CF-51FD4F4FA1F0}"/>
            </c:ext>
          </c:extLst>
        </c:ser>
        <c:dLbls>
          <c:showLegendKey val="0"/>
          <c:showVal val="0"/>
          <c:showCatName val="0"/>
          <c:showSerName val="0"/>
          <c:showPercent val="0"/>
          <c:showBubbleSize val="0"/>
        </c:dLbls>
        <c:gapWidth val="219"/>
        <c:axId val="359099592"/>
        <c:axId val="359104296"/>
      </c:barChart>
      <c:catAx>
        <c:axId val="359099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104296"/>
        <c:crosses val="autoZero"/>
        <c:auto val="1"/>
        <c:lblAlgn val="ctr"/>
        <c:lblOffset val="100"/>
        <c:noMultiLvlLbl val="0"/>
      </c:catAx>
      <c:valAx>
        <c:axId val="359104296"/>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099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Datingapp gebruikt</c:v>
                </c:pt>
              </c:strCache>
            </c:strRef>
          </c:tx>
          <c:spPr>
            <a:solidFill>
              <a:schemeClr val="accent1"/>
            </a:solidFill>
            <a:ln>
              <a:noFill/>
            </a:ln>
            <a:effectLst/>
          </c:spPr>
          <c:invertIfNegative val="0"/>
          <c:cat>
            <c:strRef>
              <c:f>Blad1!$A$2:$A$3</c:f>
              <c:strCache>
                <c:ptCount val="2"/>
                <c:pt idx="0">
                  <c:v>Jongens</c:v>
                </c:pt>
                <c:pt idx="1">
                  <c:v>Meisjes</c:v>
                </c:pt>
              </c:strCache>
            </c:strRef>
          </c:cat>
          <c:val>
            <c:numRef>
              <c:f>Blad1!$B$2:$B$3</c:f>
              <c:numCache>
                <c:formatCode>0.0</c:formatCode>
                <c:ptCount val="2"/>
                <c:pt idx="0">
                  <c:v>52</c:v>
                </c:pt>
                <c:pt idx="1">
                  <c:v>46</c:v>
                </c:pt>
              </c:numCache>
            </c:numRef>
          </c:val>
          <c:extLst>
            <c:ext xmlns:c16="http://schemas.microsoft.com/office/drawing/2014/chart" uri="{C3380CC4-5D6E-409C-BE32-E72D297353CC}">
              <c16:uniqueId val="{00000000-1C14-484D-A7E3-D86584B1FCA6}"/>
            </c:ext>
          </c:extLst>
        </c:ser>
        <c:ser>
          <c:idx val="1"/>
          <c:order val="1"/>
          <c:tx>
            <c:strRef>
              <c:f>Blad1!$C$1</c:f>
              <c:strCache>
                <c:ptCount val="1"/>
                <c:pt idx="0">
                  <c:v>Afspraak via datingapp</c:v>
                </c:pt>
              </c:strCache>
            </c:strRef>
          </c:tx>
          <c:spPr>
            <a:solidFill>
              <a:schemeClr val="accent2"/>
            </a:solidFill>
            <a:ln>
              <a:noFill/>
            </a:ln>
            <a:effectLst/>
          </c:spPr>
          <c:invertIfNegative val="0"/>
          <c:cat>
            <c:strRef>
              <c:f>Blad1!$A$2:$A$3</c:f>
              <c:strCache>
                <c:ptCount val="2"/>
                <c:pt idx="0">
                  <c:v>Jongens</c:v>
                </c:pt>
                <c:pt idx="1">
                  <c:v>Meisjes</c:v>
                </c:pt>
              </c:strCache>
            </c:strRef>
          </c:cat>
          <c:val>
            <c:numRef>
              <c:f>Blad1!$C$2:$C$3</c:f>
              <c:numCache>
                <c:formatCode>0.0</c:formatCode>
                <c:ptCount val="2"/>
                <c:pt idx="0">
                  <c:v>15</c:v>
                </c:pt>
                <c:pt idx="1">
                  <c:v>12</c:v>
                </c:pt>
              </c:numCache>
            </c:numRef>
          </c:val>
          <c:extLst>
            <c:ext xmlns:c16="http://schemas.microsoft.com/office/drawing/2014/chart" uri="{C3380CC4-5D6E-409C-BE32-E72D297353CC}">
              <c16:uniqueId val="{00000001-1C14-484D-A7E3-D86584B1FCA6}"/>
            </c:ext>
          </c:extLst>
        </c:ser>
        <c:ser>
          <c:idx val="2"/>
          <c:order val="2"/>
          <c:tx>
            <c:strRef>
              <c:f>Blad1!$D$1</c:f>
              <c:strCache>
                <c:ptCount val="1"/>
                <c:pt idx="0">
                  <c:v>Seks via datingapp</c:v>
                </c:pt>
              </c:strCache>
            </c:strRef>
          </c:tx>
          <c:spPr>
            <a:solidFill>
              <a:schemeClr val="accent3"/>
            </a:solidFill>
            <a:ln>
              <a:noFill/>
            </a:ln>
            <a:effectLst/>
          </c:spPr>
          <c:invertIfNegative val="0"/>
          <c:cat>
            <c:strRef>
              <c:f>Blad1!$A$2:$A$3</c:f>
              <c:strCache>
                <c:ptCount val="2"/>
                <c:pt idx="0">
                  <c:v>Jongens</c:v>
                </c:pt>
                <c:pt idx="1">
                  <c:v>Meisjes</c:v>
                </c:pt>
              </c:strCache>
            </c:strRef>
          </c:cat>
          <c:val>
            <c:numRef>
              <c:f>Blad1!$D$2:$D$3</c:f>
              <c:numCache>
                <c:formatCode>General</c:formatCode>
                <c:ptCount val="2"/>
                <c:pt idx="0">
                  <c:v>10</c:v>
                </c:pt>
                <c:pt idx="1">
                  <c:v>7</c:v>
                </c:pt>
              </c:numCache>
            </c:numRef>
          </c:val>
          <c:extLst>
            <c:ext xmlns:c16="http://schemas.microsoft.com/office/drawing/2014/chart" uri="{C3380CC4-5D6E-409C-BE32-E72D297353CC}">
              <c16:uniqueId val="{00000002-1C14-484D-A7E3-D86584B1FCA6}"/>
            </c:ext>
          </c:extLst>
        </c:ser>
        <c:dLbls>
          <c:showLegendKey val="0"/>
          <c:showVal val="0"/>
          <c:showCatName val="0"/>
          <c:showSerName val="0"/>
          <c:showPercent val="0"/>
          <c:showBubbleSize val="0"/>
        </c:dLbls>
        <c:gapWidth val="219"/>
        <c:axId val="359099592"/>
        <c:axId val="359104296"/>
      </c:barChart>
      <c:catAx>
        <c:axId val="359099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104296"/>
        <c:crosses val="autoZero"/>
        <c:auto val="1"/>
        <c:lblAlgn val="ctr"/>
        <c:lblOffset val="100"/>
        <c:noMultiLvlLbl val="0"/>
      </c:catAx>
      <c:valAx>
        <c:axId val="3591042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099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190646423292001E-2"/>
          <c:y val="5.1315802045210794E-2"/>
          <c:w val="0.88832972316931613"/>
          <c:h val="0.72652907536455202"/>
        </c:manualLayout>
      </c:layout>
      <c:lineChart>
        <c:grouping val="standard"/>
        <c:varyColors val="0"/>
        <c:ser>
          <c:idx val="0"/>
          <c:order val="0"/>
          <c:tx>
            <c:strRef>
              <c:f>Blad1!$B$1</c:f>
              <c:strCache>
                <c:ptCount val="1"/>
                <c:pt idx="0">
                  <c:v>% 12-16 jarigen met ervaring met geslachtsgemeenschap</c:v>
                </c:pt>
              </c:strCache>
            </c:strRef>
          </c:tx>
          <c:spPr>
            <a:ln w="28575" cap="rnd">
              <a:solidFill>
                <a:schemeClr val="accent1"/>
              </a:solidFill>
              <a:round/>
            </a:ln>
            <a:effectLst/>
          </c:spPr>
          <c:marker>
            <c:symbol val="none"/>
          </c:marker>
          <c:cat>
            <c:numRef>
              <c:f>Blad1!$A$2:$A$5</c:f>
              <c:numCache>
                <c:formatCode>General</c:formatCode>
                <c:ptCount val="4"/>
                <c:pt idx="0">
                  <c:v>2001</c:v>
                </c:pt>
                <c:pt idx="1">
                  <c:v>2005</c:v>
                </c:pt>
                <c:pt idx="2">
                  <c:v>2009</c:v>
                </c:pt>
                <c:pt idx="3">
                  <c:v>2013</c:v>
                </c:pt>
              </c:numCache>
            </c:numRef>
          </c:cat>
          <c:val>
            <c:numRef>
              <c:f>Blad1!$B$2:$B$5</c:f>
              <c:numCache>
                <c:formatCode>###0.0%</c:formatCode>
                <c:ptCount val="4"/>
                <c:pt idx="0">
                  <c:v>0.16400000000000001</c:v>
                </c:pt>
                <c:pt idx="1">
                  <c:v>0.151</c:v>
                </c:pt>
                <c:pt idx="2">
                  <c:v>0.11700000000000001</c:v>
                </c:pt>
                <c:pt idx="3">
                  <c:v>9.8000000000000004E-2</c:v>
                </c:pt>
              </c:numCache>
            </c:numRef>
          </c:val>
          <c:smooth val="0"/>
          <c:extLst>
            <c:ext xmlns:c16="http://schemas.microsoft.com/office/drawing/2014/chart" uri="{C3380CC4-5D6E-409C-BE32-E72D297353CC}">
              <c16:uniqueId val="{00000000-EAA9-451B-91D9-77F96C2A8EEB}"/>
            </c:ext>
          </c:extLst>
        </c:ser>
        <c:dLbls>
          <c:showLegendKey val="0"/>
          <c:showVal val="0"/>
          <c:showCatName val="0"/>
          <c:showSerName val="0"/>
          <c:showPercent val="0"/>
          <c:showBubbleSize val="0"/>
        </c:dLbls>
        <c:smooth val="0"/>
        <c:axId val="356646368"/>
        <c:axId val="356648328"/>
      </c:lineChart>
      <c:catAx>
        <c:axId val="35664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6648328"/>
        <c:crosses val="autoZero"/>
        <c:auto val="1"/>
        <c:lblAlgn val="ctr"/>
        <c:lblOffset val="100"/>
        <c:noMultiLvlLbl val="0"/>
      </c:catAx>
      <c:valAx>
        <c:axId val="3566483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6646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Meisjes</c:v>
                </c:pt>
              </c:strCache>
            </c:strRef>
          </c:tx>
          <c:spPr>
            <a:solidFill>
              <a:schemeClr val="accent1"/>
            </a:solidFill>
            <a:ln>
              <a:noFill/>
            </a:ln>
            <a:effectLst/>
          </c:spPr>
          <c:invertIfNegative val="0"/>
          <c:cat>
            <c:strRef>
              <c:f>Blad1!$A$2:$A$8</c:f>
              <c:strCache>
                <c:ptCount val="7"/>
                <c:pt idx="0">
                  <c:v>Iemand stuurde mij een naaktfoto of seksfilmpje van zichzelf</c:v>
                </c:pt>
                <c:pt idx="1">
                  <c:v>Iemand vroeg mij om een naaktfoto of seksfilmpje van mezelf</c:v>
                </c:pt>
                <c:pt idx="2">
                  <c:v>Eigen naaktfoto of seksfilmpje aan iemand gestuurd</c:v>
                </c:pt>
                <c:pt idx="3">
                  <c:v>Een naaktfoto of seksfilmpje van iemand anders verstuurd</c:v>
                </c:pt>
                <c:pt idx="4">
                  <c:v>Iemand maakte een naaktfoto of seksfilmpje van mij</c:v>
                </c:pt>
                <c:pt idx="5">
                  <c:v>Iemand liet een naaktfoto of seksfilmpje van mij aan anderen zien</c:v>
                </c:pt>
                <c:pt idx="6">
                  <c:v>Iemand deelde een naaktfoto of seksfilmpje van mij met anderen</c:v>
                </c:pt>
              </c:strCache>
            </c:strRef>
          </c:cat>
          <c:val>
            <c:numRef>
              <c:f>Blad1!$B$2:$B$8</c:f>
              <c:numCache>
                <c:formatCode>General</c:formatCode>
                <c:ptCount val="7"/>
                <c:pt idx="0">
                  <c:v>19</c:v>
                </c:pt>
                <c:pt idx="1">
                  <c:v>18</c:v>
                </c:pt>
                <c:pt idx="2">
                  <c:v>12</c:v>
                </c:pt>
                <c:pt idx="3">
                  <c:v>2</c:v>
                </c:pt>
                <c:pt idx="4">
                  <c:v>3</c:v>
                </c:pt>
                <c:pt idx="5">
                  <c:v>3</c:v>
                </c:pt>
                <c:pt idx="6">
                  <c:v>1</c:v>
                </c:pt>
              </c:numCache>
            </c:numRef>
          </c:val>
          <c:extLst>
            <c:ext xmlns:c16="http://schemas.microsoft.com/office/drawing/2014/chart" uri="{C3380CC4-5D6E-409C-BE32-E72D297353CC}">
              <c16:uniqueId val="{00000000-2733-4DEA-B5EF-21F103C77CB7}"/>
            </c:ext>
          </c:extLst>
        </c:ser>
        <c:ser>
          <c:idx val="1"/>
          <c:order val="1"/>
          <c:tx>
            <c:strRef>
              <c:f>Blad1!$C$1</c:f>
              <c:strCache>
                <c:ptCount val="1"/>
                <c:pt idx="0">
                  <c:v>Jongens</c:v>
                </c:pt>
              </c:strCache>
            </c:strRef>
          </c:tx>
          <c:spPr>
            <a:solidFill>
              <a:schemeClr val="accent2"/>
            </a:solidFill>
            <a:ln>
              <a:noFill/>
            </a:ln>
            <a:effectLst/>
          </c:spPr>
          <c:invertIfNegative val="0"/>
          <c:cat>
            <c:strRef>
              <c:f>Blad1!$A$2:$A$8</c:f>
              <c:strCache>
                <c:ptCount val="7"/>
                <c:pt idx="0">
                  <c:v>Iemand stuurde mij een naaktfoto of seksfilmpje van zichzelf</c:v>
                </c:pt>
                <c:pt idx="1">
                  <c:v>Iemand vroeg mij om een naaktfoto of seksfilmpje van mezelf</c:v>
                </c:pt>
                <c:pt idx="2">
                  <c:v>Eigen naaktfoto of seksfilmpje aan iemand gestuurd</c:v>
                </c:pt>
                <c:pt idx="3">
                  <c:v>Een naaktfoto of seksfilmpje van iemand anders verstuurd</c:v>
                </c:pt>
                <c:pt idx="4">
                  <c:v>Iemand maakte een naaktfoto of seksfilmpje van mij</c:v>
                </c:pt>
                <c:pt idx="5">
                  <c:v>Iemand liet een naaktfoto of seksfilmpje van mij aan anderen zien</c:v>
                </c:pt>
                <c:pt idx="6">
                  <c:v>Iemand deelde een naaktfoto of seksfilmpje van mij met anderen</c:v>
                </c:pt>
              </c:strCache>
            </c:strRef>
          </c:cat>
          <c:val>
            <c:numRef>
              <c:f>Blad1!$C$2:$C$8</c:f>
              <c:numCache>
                <c:formatCode>General</c:formatCode>
                <c:ptCount val="7"/>
                <c:pt idx="0">
                  <c:v>24</c:v>
                </c:pt>
                <c:pt idx="1">
                  <c:v>12</c:v>
                </c:pt>
                <c:pt idx="2">
                  <c:v>13</c:v>
                </c:pt>
                <c:pt idx="3">
                  <c:v>6</c:v>
                </c:pt>
                <c:pt idx="4">
                  <c:v>2</c:v>
                </c:pt>
                <c:pt idx="5">
                  <c:v>4</c:v>
                </c:pt>
                <c:pt idx="6">
                  <c:v>2</c:v>
                </c:pt>
              </c:numCache>
            </c:numRef>
          </c:val>
          <c:extLst>
            <c:ext xmlns:c16="http://schemas.microsoft.com/office/drawing/2014/chart" uri="{C3380CC4-5D6E-409C-BE32-E72D297353CC}">
              <c16:uniqueId val="{00000001-2733-4DEA-B5EF-21F103C77CB7}"/>
            </c:ext>
          </c:extLst>
        </c:ser>
        <c:dLbls>
          <c:showLegendKey val="0"/>
          <c:showVal val="0"/>
          <c:showCatName val="0"/>
          <c:showSerName val="0"/>
          <c:showPercent val="0"/>
          <c:showBubbleSize val="0"/>
        </c:dLbls>
        <c:gapWidth val="182"/>
        <c:axId val="359105864"/>
        <c:axId val="359106256"/>
      </c:barChart>
      <c:catAx>
        <c:axId val="3591058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106256"/>
        <c:crosses val="autoZero"/>
        <c:auto val="1"/>
        <c:lblAlgn val="ctr"/>
        <c:lblOffset val="100"/>
        <c:noMultiLvlLbl val="0"/>
      </c:catAx>
      <c:valAx>
        <c:axId val="3591062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105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userShapes r:id="rId4"/>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Zelf beelden gemaakt/getoond</c:v>
                </c:pt>
              </c:strCache>
            </c:strRef>
          </c:tx>
          <c:spPr>
            <a:solidFill>
              <a:schemeClr val="accent1"/>
            </a:solidFill>
            <a:ln>
              <a:noFill/>
            </a:ln>
            <a:effectLst/>
          </c:spPr>
          <c:invertIfNegative val="0"/>
          <c:cat>
            <c:strRef>
              <c:f>Blad1!$A$2:$A$3</c:f>
              <c:strCache>
                <c:ptCount val="2"/>
                <c:pt idx="0">
                  <c:v>12-17 jaar</c:v>
                </c:pt>
                <c:pt idx="1">
                  <c:v>18-24 jaar</c:v>
                </c:pt>
              </c:strCache>
            </c:strRef>
          </c:cat>
          <c:val>
            <c:numRef>
              <c:f>Blad1!$B$2:$B$3</c:f>
              <c:numCache>
                <c:formatCode>0.0</c:formatCode>
                <c:ptCount val="2"/>
                <c:pt idx="0">
                  <c:v>6.9</c:v>
                </c:pt>
                <c:pt idx="1">
                  <c:v>21.1</c:v>
                </c:pt>
              </c:numCache>
            </c:numRef>
          </c:val>
          <c:extLst>
            <c:ext xmlns:c16="http://schemas.microsoft.com/office/drawing/2014/chart" uri="{C3380CC4-5D6E-409C-BE32-E72D297353CC}">
              <c16:uniqueId val="{00000000-03F9-47A5-8E79-B07FB68FAA0F}"/>
            </c:ext>
          </c:extLst>
        </c:ser>
        <c:ser>
          <c:idx val="1"/>
          <c:order val="1"/>
          <c:tx>
            <c:strRef>
              <c:f>Blad1!$C$1</c:f>
              <c:strCache>
                <c:ptCount val="1"/>
                <c:pt idx="0">
                  <c:v>Beelden zijn gedeeld</c:v>
                </c:pt>
              </c:strCache>
            </c:strRef>
          </c:tx>
          <c:spPr>
            <a:solidFill>
              <a:schemeClr val="accent2"/>
            </a:solidFill>
            <a:ln>
              <a:noFill/>
            </a:ln>
            <a:effectLst/>
          </c:spPr>
          <c:invertIfNegative val="0"/>
          <c:cat>
            <c:strRef>
              <c:f>Blad1!$A$2:$A$3</c:f>
              <c:strCache>
                <c:ptCount val="2"/>
                <c:pt idx="0">
                  <c:v>12-17 jaar</c:v>
                </c:pt>
                <c:pt idx="1">
                  <c:v>18-24 jaar</c:v>
                </c:pt>
              </c:strCache>
            </c:strRef>
          </c:cat>
          <c:val>
            <c:numRef>
              <c:f>Blad1!$C$2:$C$3</c:f>
              <c:numCache>
                <c:formatCode>0.0</c:formatCode>
                <c:ptCount val="2"/>
                <c:pt idx="0">
                  <c:v>5.4</c:v>
                </c:pt>
                <c:pt idx="1">
                  <c:v>3</c:v>
                </c:pt>
              </c:numCache>
            </c:numRef>
          </c:val>
          <c:extLst>
            <c:ext xmlns:c16="http://schemas.microsoft.com/office/drawing/2014/chart" uri="{C3380CC4-5D6E-409C-BE32-E72D297353CC}">
              <c16:uniqueId val="{00000001-03F9-47A5-8E79-B07FB68FAA0F}"/>
            </c:ext>
          </c:extLst>
        </c:ser>
        <c:ser>
          <c:idx val="2"/>
          <c:order val="2"/>
          <c:tx>
            <c:strRef>
              <c:f>Blad1!$D$1</c:f>
              <c:strCache>
                <c:ptCount val="1"/>
                <c:pt idx="0">
                  <c:v>Beelden gedeeld &amp; vervelend</c:v>
                </c:pt>
              </c:strCache>
            </c:strRef>
          </c:tx>
          <c:spPr>
            <a:solidFill>
              <a:schemeClr val="accent3"/>
            </a:solidFill>
            <a:ln>
              <a:noFill/>
            </a:ln>
            <a:effectLst/>
          </c:spPr>
          <c:invertIfNegative val="0"/>
          <c:cat>
            <c:strRef>
              <c:f>Blad1!$A$2:$A$3</c:f>
              <c:strCache>
                <c:ptCount val="2"/>
                <c:pt idx="0">
                  <c:v>12-17 jaar</c:v>
                </c:pt>
                <c:pt idx="1">
                  <c:v>18-24 jaar</c:v>
                </c:pt>
              </c:strCache>
            </c:strRef>
          </c:cat>
          <c:val>
            <c:numRef>
              <c:f>Blad1!$D$2:$D$3</c:f>
              <c:numCache>
                <c:formatCode>General</c:formatCode>
                <c:ptCount val="2"/>
                <c:pt idx="0">
                  <c:v>3.1</c:v>
                </c:pt>
                <c:pt idx="1">
                  <c:v>1.3</c:v>
                </c:pt>
              </c:numCache>
            </c:numRef>
          </c:val>
          <c:extLst>
            <c:ext xmlns:c16="http://schemas.microsoft.com/office/drawing/2014/chart" uri="{C3380CC4-5D6E-409C-BE32-E72D297353CC}">
              <c16:uniqueId val="{00000002-03F9-47A5-8E79-B07FB68FAA0F}"/>
            </c:ext>
          </c:extLst>
        </c:ser>
        <c:dLbls>
          <c:showLegendKey val="0"/>
          <c:showVal val="0"/>
          <c:showCatName val="0"/>
          <c:showSerName val="0"/>
          <c:showPercent val="0"/>
          <c:showBubbleSize val="0"/>
        </c:dLbls>
        <c:gapWidth val="219"/>
        <c:axId val="359100376"/>
        <c:axId val="359100768"/>
      </c:barChart>
      <c:catAx>
        <c:axId val="359100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100768"/>
        <c:crosses val="autoZero"/>
        <c:auto val="1"/>
        <c:lblAlgn val="ctr"/>
        <c:lblOffset val="100"/>
        <c:noMultiLvlLbl val="0"/>
      </c:catAx>
      <c:valAx>
        <c:axId val="3591007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100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2017</c:v>
                </c:pt>
              </c:strCache>
            </c:strRef>
          </c:tx>
          <c:spPr>
            <a:solidFill>
              <a:schemeClr val="accent1"/>
            </a:solidFill>
            <a:ln>
              <a:noFill/>
            </a:ln>
            <a:effectLst/>
          </c:spPr>
          <c:invertIfNegative val="0"/>
          <c:cat>
            <c:strRef>
              <c:f>Blad1!$A$2:$A$8</c:f>
              <c:strCache>
                <c:ptCount val="7"/>
                <c:pt idx="0">
                  <c:v>De pil verkleint de kans dat je een soa oploopt</c:v>
                </c:pt>
                <c:pt idx="1">
                  <c:v>Als je je na seks goed wast, loop je minder snel een soa op</c:v>
                </c:pt>
                <c:pt idx="2">
                  <c:v>Als je geen lichamelijke klachten hebt, kun je toch een soa hebben</c:v>
                </c:pt>
                <c:pt idx="3">
                  <c:v>Er zijn soa's waarvan meisjes later geen kinderen meer kunnen krijgen</c:v>
                </c:pt>
                <c:pt idx="4">
                  <c:v>Als je de pil slikt, kun je later geen kinderen meer krijgen</c:v>
                </c:pt>
                <c:pt idx="5">
                  <c:v>Bij de eerste geslachtsgemeenschap bloedt een meisje altijd</c:v>
                </c:pt>
                <c:pt idx="6">
                  <c:v>De meeste soa's gaan vanzelf over</c:v>
                </c:pt>
              </c:strCache>
            </c:strRef>
          </c:cat>
          <c:val>
            <c:numRef>
              <c:f>Blad1!$B$2:$B$8</c:f>
              <c:numCache>
                <c:formatCode>General</c:formatCode>
                <c:ptCount val="7"/>
                <c:pt idx="0">
                  <c:v>23</c:v>
                </c:pt>
                <c:pt idx="1">
                  <c:v>39</c:v>
                </c:pt>
                <c:pt idx="2">
                  <c:v>24</c:v>
                </c:pt>
                <c:pt idx="3">
                  <c:v>37</c:v>
                </c:pt>
                <c:pt idx="4">
                  <c:v>11</c:v>
                </c:pt>
                <c:pt idx="5">
                  <c:v>33</c:v>
                </c:pt>
                <c:pt idx="6">
                  <c:v>27</c:v>
                </c:pt>
              </c:numCache>
            </c:numRef>
          </c:val>
          <c:extLst>
            <c:ext xmlns:c16="http://schemas.microsoft.com/office/drawing/2014/chart" uri="{C3380CC4-5D6E-409C-BE32-E72D297353CC}">
              <c16:uniqueId val="{00000000-B1C4-41E0-884B-DD2B5CF251AB}"/>
            </c:ext>
          </c:extLst>
        </c:ser>
        <c:ser>
          <c:idx val="1"/>
          <c:order val="1"/>
          <c:tx>
            <c:strRef>
              <c:f>Blad1!$C$1</c:f>
              <c:strCache>
                <c:ptCount val="1"/>
                <c:pt idx="0">
                  <c:v>2012</c:v>
                </c:pt>
              </c:strCache>
            </c:strRef>
          </c:tx>
          <c:spPr>
            <a:solidFill>
              <a:schemeClr val="accent2"/>
            </a:solidFill>
            <a:ln>
              <a:noFill/>
            </a:ln>
            <a:effectLst/>
          </c:spPr>
          <c:invertIfNegative val="0"/>
          <c:cat>
            <c:strRef>
              <c:f>Blad1!$A$2:$A$8</c:f>
              <c:strCache>
                <c:ptCount val="7"/>
                <c:pt idx="0">
                  <c:v>De pil verkleint de kans dat je een soa oploopt</c:v>
                </c:pt>
                <c:pt idx="1">
                  <c:v>Als je je na seks goed wast, loop je minder snel een soa op</c:v>
                </c:pt>
                <c:pt idx="2">
                  <c:v>Als je geen lichamelijke klachten hebt, kun je toch een soa hebben</c:v>
                </c:pt>
                <c:pt idx="3">
                  <c:v>Er zijn soa's waarvan meisjes later geen kinderen meer kunnen krijgen</c:v>
                </c:pt>
                <c:pt idx="4">
                  <c:v>Als je de pil slikt, kun je later geen kinderen meer krijgen</c:v>
                </c:pt>
                <c:pt idx="5">
                  <c:v>Bij de eerste geslachtsgemeenschap bloedt een meisje altijd</c:v>
                </c:pt>
                <c:pt idx="6">
                  <c:v>De meeste soa's gaan vanzelf over</c:v>
                </c:pt>
              </c:strCache>
            </c:strRef>
          </c:cat>
          <c:val>
            <c:numRef>
              <c:f>Blad1!$C$2:$C$8</c:f>
              <c:numCache>
                <c:formatCode>General</c:formatCode>
                <c:ptCount val="7"/>
                <c:pt idx="0">
                  <c:v>14</c:v>
                </c:pt>
                <c:pt idx="1">
                  <c:v>33</c:v>
                </c:pt>
                <c:pt idx="2">
                  <c:v>21</c:v>
                </c:pt>
                <c:pt idx="3">
                  <c:v>28</c:v>
                </c:pt>
                <c:pt idx="4">
                  <c:v>6</c:v>
                </c:pt>
                <c:pt idx="5">
                  <c:v>29</c:v>
                </c:pt>
                <c:pt idx="6">
                  <c:v>19</c:v>
                </c:pt>
              </c:numCache>
            </c:numRef>
          </c:val>
          <c:extLst>
            <c:ext xmlns:c16="http://schemas.microsoft.com/office/drawing/2014/chart" uri="{C3380CC4-5D6E-409C-BE32-E72D297353CC}">
              <c16:uniqueId val="{00000001-B1C4-41E0-884B-DD2B5CF251AB}"/>
            </c:ext>
          </c:extLst>
        </c:ser>
        <c:dLbls>
          <c:showLegendKey val="0"/>
          <c:showVal val="0"/>
          <c:showCatName val="0"/>
          <c:showSerName val="0"/>
          <c:showPercent val="0"/>
          <c:showBubbleSize val="0"/>
        </c:dLbls>
        <c:gapWidth val="182"/>
        <c:axId val="404894344"/>
        <c:axId val="404891992"/>
      </c:barChart>
      <c:catAx>
        <c:axId val="404894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404891992"/>
        <c:crosses val="autoZero"/>
        <c:auto val="1"/>
        <c:lblAlgn val="ctr"/>
        <c:lblOffset val="100"/>
        <c:noMultiLvlLbl val="0"/>
      </c:catAx>
      <c:valAx>
        <c:axId val="4048919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404894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Meisjes</c:v>
                </c:pt>
              </c:strCache>
            </c:strRef>
          </c:tx>
          <c:spPr>
            <a:solidFill>
              <a:schemeClr val="accent1"/>
            </a:solidFill>
            <a:ln>
              <a:noFill/>
            </a:ln>
            <a:effectLst/>
          </c:spPr>
          <c:invertIfNegative val="0"/>
          <c:cat>
            <c:strRef>
              <c:f>Blad1!$A$2:$A$10</c:f>
              <c:strCache>
                <c:ptCount val="9"/>
                <c:pt idx="0">
                  <c:v>De pil, condooms en andere voorbehoedmiddelen</c:v>
                </c:pt>
                <c:pt idx="1">
                  <c:v>Zwangerschap, kinderen krijgen en abortus</c:v>
                </c:pt>
                <c:pt idx="2">
                  <c:v>Soa's, hiv en aids</c:v>
                </c:pt>
                <c:pt idx="3">
                  <c:v>Verliefdheid en relaties (verkering)</c:v>
                </c:pt>
                <c:pt idx="4">
                  <c:v>Homoseksualiteit</c:v>
                </c:pt>
                <c:pt idx="5">
                  <c:v>Seks tegen je wil</c:v>
                </c:pt>
                <c:pt idx="6">
                  <c:v>Het versturen van naaktfoto’s en seksfilmpjes</c:v>
                </c:pt>
                <c:pt idx="7">
                  <c:v>De leuke kanten van seks</c:v>
                </c:pt>
                <c:pt idx="8">
                  <c:v>Seks op televisie of online</c:v>
                </c:pt>
              </c:strCache>
            </c:strRef>
          </c:cat>
          <c:val>
            <c:numRef>
              <c:f>Blad1!$B$2:$B$10</c:f>
              <c:numCache>
                <c:formatCode>General</c:formatCode>
                <c:ptCount val="9"/>
                <c:pt idx="0">
                  <c:v>65</c:v>
                </c:pt>
                <c:pt idx="1">
                  <c:v>55</c:v>
                </c:pt>
                <c:pt idx="2">
                  <c:v>53</c:v>
                </c:pt>
                <c:pt idx="3">
                  <c:v>47</c:v>
                </c:pt>
                <c:pt idx="4">
                  <c:v>40</c:v>
                </c:pt>
                <c:pt idx="5">
                  <c:v>31</c:v>
                </c:pt>
                <c:pt idx="6">
                  <c:v>27</c:v>
                </c:pt>
                <c:pt idx="7">
                  <c:v>18</c:v>
                </c:pt>
                <c:pt idx="8">
                  <c:v>15</c:v>
                </c:pt>
              </c:numCache>
            </c:numRef>
          </c:val>
          <c:extLst>
            <c:ext xmlns:c16="http://schemas.microsoft.com/office/drawing/2014/chart" uri="{C3380CC4-5D6E-409C-BE32-E72D297353CC}">
              <c16:uniqueId val="{00000000-77FC-4D99-BDC1-8E6DF7AA54EF}"/>
            </c:ext>
          </c:extLst>
        </c:ser>
        <c:ser>
          <c:idx val="1"/>
          <c:order val="1"/>
          <c:tx>
            <c:strRef>
              <c:f>Blad1!$C$1</c:f>
              <c:strCache>
                <c:ptCount val="1"/>
                <c:pt idx="0">
                  <c:v>Jongens</c:v>
                </c:pt>
              </c:strCache>
            </c:strRef>
          </c:tx>
          <c:spPr>
            <a:solidFill>
              <a:schemeClr val="accent2"/>
            </a:solidFill>
            <a:ln>
              <a:noFill/>
            </a:ln>
            <a:effectLst/>
          </c:spPr>
          <c:invertIfNegative val="0"/>
          <c:cat>
            <c:strRef>
              <c:f>Blad1!$A$2:$A$10</c:f>
              <c:strCache>
                <c:ptCount val="9"/>
                <c:pt idx="0">
                  <c:v>De pil, condooms en andere voorbehoedmiddelen</c:v>
                </c:pt>
                <c:pt idx="1">
                  <c:v>Zwangerschap, kinderen krijgen en abortus</c:v>
                </c:pt>
                <c:pt idx="2">
                  <c:v>Soa's, hiv en aids</c:v>
                </c:pt>
                <c:pt idx="3">
                  <c:v>Verliefdheid en relaties (verkering)</c:v>
                </c:pt>
                <c:pt idx="4">
                  <c:v>Homoseksualiteit</c:v>
                </c:pt>
                <c:pt idx="5">
                  <c:v>Seks tegen je wil</c:v>
                </c:pt>
                <c:pt idx="6">
                  <c:v>Het versturen van naaktfoto’s en seksfilmpjes</c:v>
                </c:pt>
                <c:pt idx="7">
                  <c:v>De leuke kanten van seks</c:v>
                </c:pt>
                <c:pt idx="8">
                  <c:v>Seks op televisie of online</c:v>
                </c:pt>
              </c:strCache>
            </c:strRef>
          </c:cat>
          <c:val>
            <c:numRef>
              <c:f>Blad1!$C$2:$C$10</c:f>
              <c:numCache>
                <c:formatCode>General</c:formatCode>
                <c:ptCount val="9"/>
                <c:pt idx="0">
                  <c:v>64</c:v>
                </c:pt>
                <c:pt idx="1">
                  <c:v>56</c:v>
                </c:pt>
                <c:pt idx="2">
                  <c:v>57</c:v>
                </c:pt>
                <c:pt idx="3">
                  <c:v>45</c:v>
                </c:pt>
                <c:pt idx="4">
                  <c:v>39</c:v>
                </c:pt>
                <c:pt idx="5">
                  <c:v>31</c:v>
                </c:pt>
                <c:pt idx="6">
                  <c:v>29</c:v>
                </c:pt>
                <c:pt idx="7">
                  <c:v>28</c:v>
                </c:pt>
                <c:pt idx="8">
                  <c:v>21</c:v>
                </c:pt>
              </c:numCache>
            </c:numRef>
          </c:val>
          <c:extLst>
            <c:ext xmlns:c16="http://schemas.microsoft.com/office/drawing/2014/chart" uri="{C3380CC4-5D6E-409C-BE32-E72D297353CC}">
              <c16:uniqueId val="{00000001-77FC-4D99-BDC1-8E6DF7AA54EF}"/>
            </c:ext>
          </c:extLst>
        </c:ser>
        <c:dLbls>
          <c:showLegendKey val="0"/>
          <c:showVal val="0"/>
          <c:showCatName val="0"/>
          <c:showSerName val="0"/>
          <c:showPercent val="0"/>
          <c:showBubbleSize val="0"/>
        </c:dLbls>
        <c:gapWidth val="182"/>
        <c:axId val="356527016"/>
        <c:axId val="252617528"/>
      </c:barChart>
      <c:catAx>
        <c:axId val="3565270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252617528"/>
        <c:crosses val="autoZero"/>
        <c:auto val="1"/>
        <c:lblAlgn val="ctr"/>
        <c:lblOffset val="100"/>
        <c:noMultiLvlLbl val="0"/>
      </c:catAx>
      <c:valAx>
        <c:axId val="2526175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6527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Meisjes</c:v>
                </c:pt>
              </c:strCache>
            </c:strRef>
          </c:tx>
          <c:spPr>
            <a:solidFill>
              <a:schemeClr val="accent1"/>
            </a:solidFill>
            <a:ln>
              <a:noFill/>
            </a:ln>
            <a:effectLst/>
          </c:spPr>
          <c:invertIfNegative val="0"/>
          <c:cat>
            <c:strRef>
              <c:f>Blad1!$A$2:$A$7</c:f>
              <c:strCache>
                <c:ptCount val="6"/>
                <c:pt idx="0">
                  <c:v>Gezicht</c:v>
                </c:pt>
                <c:pt idx="1">
                  <c:v>Billen</c:v>
                </c:pt>
                <c:pt idx="2">
                  <c:v>Buik</c:v>
                </c:pt>
                <c:pt idx="3">
                  <c:v>Borsten/borstkas</c:v>
                </c:pt>
                <c:pt idx="4">
                  <c:v>Geslachtsdelen</c:v>
                </c:pt>
                <c:pt idx="5">
                  <c:v>Figuur</c:v>
                </c:pt>
              </c:strCache>
            </c:strRef>
          </c:cat>
          <c:val>
            <c:numRef>
              <c:f>Blad1!$B$2:$B$7</c:f>
              <c:numCache>
                <c:formatCode>General</c:formatCode>
                <c:ptCount val="6"/>
                <c:pt idx="0">
                  <c:v>8</c:v>
                </c:pt>
                <c:pt idx="1">
                  <c:v>13</c:v>
                </c:pt>
                <c:pt idx="2">
                  <c:v>35</c:v>
                </c:pt>
                <c:pt idx="3">
                  <c:v>19</c:v>
                </c:pt>
                <c:pt idx="4">
                  <c:v>12</c:v>
                </c:pt>
                <c:pt idx="5">
                  <c:v>21</c:v>
                </c:pt>
              </c:numCache>
            </c:numRef>
          </c:val>
          <c:extLst>
            <c:ext xmlns:c16="http://schemas.microsoft.com/office/drawing/2014/chart" uri="{C3380CC4-5D6E-409C-BE32-E72D297353CC}">
              <c16:uniqueId val="{00000000-4357-4E0C-85C9-05B095C44A36}"/>
            </c:ext>
          </c:extLst>
        </c:ser>
        <c:ser>
          <c:idx val="1"/>
          <c:order val="1"/>
          <c:tx>
            <c:strRef>
              <c:f>Blad1!$C$1</c:f>
              <c:strCache>
                <c:ptCount val="1"/>
                <c:pt idx="0">
                  <c:v>Jongens</c:v>
                </c:pt>
              </c:strCache>
            </c:strRef>
          </c:tx>
          <c:spPr>
            <a:solidFill>
              <a:schemeClr val="accent2"/>
            </a:solidFill>
            <a:ln>
              <a:noFill/>
            </a:ln>
            <a:effectLst/>
          </c:spPr>
          <c:invertIfNegative val="0"/>
          <c:cat>
            <c:strRef>
              <c:f>Blad1!$A$2:$A$7</c:f>
              <c:strCache>
                <c:ptCount val="6"/>
                <c:pt idx="0">
                  <c:v>Gezicht</c:v>
                </c:pt>
                <c:pt idx="1">
                  <c:v>Billen</c:v>
                </c:pt>
                <c:pt idx="2">
                  <c:v>Buik</c:v>
                </c:pt>
                <c:pt idx="3">
                  <c:v>Borsten/borstkas</c:v>
                </c:pt>
                <c:pt idx="4">
                  <c:v>Geslachtsdelen</c:v>
                </c:pt>
                <c:pt idx="5">
                  <c:v>Figuur</c:v>
                </c:pt>
              </c:strCache>
            </c:strRef>
          </c:cat>
          <c:val>
            <c:numRef>
              <c:f>Blad1!$C$2:$C$7</c:f>
              <c:numCache>
                <c:formatCode>General</c:formatCode>
                <c:ptCount val="6"/>
                <c:pt idx="0">
                  <c:v>6</c:v>
                </c:pt>
                <c:pt idx="1">
                  <c:v>7</c:v>
                </c:pt>
                <c:pt idx="2">
                  <c:v>20</c:v>
                </c:pt>
                <c:pt idx="3">
                  <c:v>13</c:v>
                </c:pt>
                <c:pt idx="4">
                  <c:v>8</c:v>
                </c:pt>
                <c:pt idx="5">
                  <c:v>11</c:v>
                </c:pt>
              </c:numCache>
            </c:numRef>
          </c:val>
          <c:extLst>
            <c:ext xmlns:c16="http://schemas.microsoft.com/office/drawing/2014/chart" uri="{C3380CC4-5D6E-409C-BE32-E72D297353CC}">
              <c16:uniqueId val="{00000001-4357-4E0C-85C9-05B095C44A36}"/>
            </c:ext>
          </c:extLst>
        </c:ser>
        <c:dLbls>
          <c:showLegendKey val="0"/>
          <c:showVal val="0"/>
          <c:showCatName val="0"/>
          <c:showSerName val="0"/>
          <c:showPercent val="0"/>
          <c:showBubbleSize val="0"/>
        </c:dLbls>
        <c:gapWidth val="182"/>
        <c:axId val="359101944"/>
        <c:axId val="359099984"/>
      </c:barChart>
      <c:catAx>
        <c:axId val="359101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099984"/>
        <c:crosses val="autoZero"/>
        <c:auto val="1"/>
        <c:lblAlgn val="ctr"/>
        <c:lblOffset val="100"/>
        <c:noMultiLvlLbl val="0"/>
      </c:catAx>
      <c:valAx>
        <c:axId val="3590999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101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Hoog opgeleid</c:v>
                </c:pt>
              </c:strCache>
            </c:strRef>
          </c:tx>
          <c:spPr>
            <a:solidFill>
              <a:schemeClr val="accent1"/>
            </a:solidFill>
            <a:ln>
              <a:noFill/>
            </a:ln>
            <a:effectLst/>
          </c:spPr>
          <c:invertIfNegative val="0"/>
          <c:cat>
            <c:strRef>
              <c:f>Blad1!$A$2:$A$9</c:f>
              <c:strCache>
                <c:ptCount val="8"/>
                <c:pt idx="0">
                  <c:v>Anale seks</c:v>
                </c:pt>
                <c:pt idx="1">
                  <c:v>Orale seks</c:v>
                </c:pt>
                <c:pt idx="2">
                  <c:v>Geslachtsgemeenschap</c:v>
                </c:pt>
                <c:pt idx="3">
                  <c:v>Aftrekken en vingeren</c:v>
                </c:pt>
                <c:pt idx="4">
                  <c:v>Voelen en strelen</c:v>
                </c:pt>
                <c:pt idx="5">
                  <c:v>Tongzoenen</c:v>
                </c:pt>
                <c:pt idx="6">
                  <c:v>Masturberen</c:v>
                </c:pt>
                <c:pt idx="7">
                  <c:v>Verkering</c:v>
                </c:pt>
              </c:strCache>
            </c:strRef>
          </c:cat>
          <c:val>
            <c:numRef>
              <c:f>Blad1!$B$2:$B$9</c:f>
              <c:numCache>
                <c:formatCode>General</c:formatCode>
                <c:ptCount val="8"/>
                <c:pt idx="0">
                  <c:v>4</c:v>
                </c:pt>
                <c:pt idx="1">
                  <c:v>27</c:v>
                </c:pt>
                <c:pt idx="2">
                  <c:v>24</c:v>
                </c:pt>
                <c:pt idx="3">
                  <c:v>33</c:v>
                </c:pt>
                <c:pt idx="4">
                  <c:v>52</c:v>
                </c:pt>
                <c:pt idx="5">
                  <c:v>54</c:v>
                </c:pt>
                <c:pt idx="6">
                  <c:v>90</c:v>
                </c:pt>
                <c:pt idx="7">
                  <c:v>57</c:v>
                </c:pt>
              </c:numCache>
            </c:numRef>
          </c:val>
          <c:extLst>
            <c:ext xmlns:c16="http://schemas.microsoft.com/office/drawing/2014/chart" uri="{C3380CC4-5D6E-409C-BE32-E72D297353CC}">
              <c16:uniqueId val="{00000000-3CA8-429D-BE60-30244BCC60E5}"/>
            </c:ext>
          </c:extLst>
        </c:ser>
        <c:ser>
          <c:idx val="1"/>
          <c:order val="1"/>
          <c:tx>
            <c:strRef>
              <c:f>Blad1!$C$1</c:f>
              <c:strCache>
                <c:ptCount val="1"/>
                <c:pt idx="0">
                  <c:v>Laag opgeleid</c:v>
                </c:pt>
              </c:strCache>
            </c:strRef>
          </c:tx>
          <c:spPr>
            <a:solidFill>
              <a:schemeClr val="accent2"/>
            </a:solidFill>
            <a:ln>
              <a:noFill/>
            </a:ln>
            <a:effectLst/>
          </c:spPr>
          <c:invertIfNegative val="0"/>
          <c:cat>
            <c:strRef>
              <c:f>Blad1!$A$2:$A$9</c:f>
              <c:strCache>
                <c:ptCount val="8"/>
                <c:pt idx="0">
                  <c:v>Anale seks</c:v>
                </c:pt>
                <c:pt idx="1">
                  <c:v>Orale seks</c:v>
                </c:pt>
                <c:pt idx="2">
                  <c:v>Geslachtsgemeenschap</c:v>
                </c:pt>
                <c:pt idx="3">
                  <c:v>Aftrekken en vingeren</c:v>
                </c:pt>
                <c:pt idx="4">
                  <c:v>Voelen en strelen</c:v>
                </c:pt>
                <c:pt idx="5">
                  <c:v>Tongzoenen</c:v>
                </c:pt>
                <c:pt idx="6">
                  <c:v>Masturberen</c:v>
                </c:pt>
                <c:pt idx="7">
                  <c:v>Verkering</c:v>
                </c:pt>
              </c:strCache>
            </c:strRef>
          </c:cat>
          <c:val>
            <c:numRef>
              <c:f>Blad1!$C$2:$C$9</c:f>
              <c:numCache>
                <c:formatCode>General</c:formatCode>
                <c:ptCount val="8"/>
                <c:pt idx="0">
                  <c:v>5</c:v>
                </c:pt>
                <c:pt idx="1">
                  <c:v>40</c:v>
                </c:pt>
                <c:pt idx="2">
                  <c:v>38</c:v>
                </c:pt>
                <c:pt idx="3">
                  <c:v>46</c:v>
                </c:pt>
                <c:pt idx="4">
                  <c:v>61</c:v>
                </c:pt>
                <c:pt idx="5">
                  <c:v>67</c:v>
                </c:pt>
                <c:pt idx="6">
                  <c:v>89</c:v>
                </c:pt>
                <c:pt idx="7">
                  <c:v>72</c:v>
                </c:pt>
              </c:numCache>
            </c:numRef>
          </c:val>
          <c:extLst>
            <c:ext xmlns:c16="http://schemas.microsoft.com/office/drawing/2014/chart" uri="{C3380CC4-5D6E-409C-BE32-E72D297353CC}">
              <c16:uniqueId val="{00000001-3CA8-429D-BE60-30244BCC60E5}"/>
            </c:ext>
          </c:extLst>
        </c:ser>
        <c:dLbls>
          <c:showLegendKey val="0"/>
          <c:showVal val="0"/>
          <c:showCatName val="0"/>
          <c:showSerName val="0"/>
          <c:showPercent val="0"/>
          <c:showBubbleSize val="0"/>
        </c:dLbls>
        <c:gapWidth val="182"/>
        <c:axId val="343811328"/>
        <c:axId val="343810344"/>
      </c:barChart>
      <c:catAx>
        <c:axId val="343811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l-NL"/>
          </a:p>
        </c:txPr>
        <c:crossAx val="343810344"/>
        <c:crosses val="autoZero"/>
        <c:auto val="1"/>
        <c:lblAlgn val="ctr"/>
        <c:lblOffset val="100"/>
        <c:noMultiLvlLbl val="0"/>
      </c:catAx>
      <c:valAx>
        <c:axId val="3438103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l-NL"/>
          </a:p>
        </c:txPr>
        <c:crossAx val="343811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Hoog opgeleid</c:v>
                </c:pt>
              </c:strCache>
            </c:strRef>
          </c:tx>
          <c:spPr>
            <a:solidFill>
              <a:schemeClr val="accent1"/>
            </a:solidFill>
            <a:ln>
              <a:noFill/>
            </a:ln>
            <a:effectLst/>
          </c:spPr>
          <c:invertIfNegative val="0"/>
          <c:cat>
            <c:strRef>
              <c:f>Blad1!$A$2:$A$9</c:f>
              <c:strCache>
                <c:ptCount val="8"/>
                <c:pt idx="0">
                  <c:v>Anale seks</c:v>
                </c:pt>
                <c:pt idx="1">
                  <c:v>Orale seks</c:v>
                </c:pt>
                <c:pt idx="2">
                  <c:v>Geslachtsgemeenschap</c:v>
                </c:pt>
                <c:pt idx="3">
                  <c:v>Aftrekken en vingeren</c:v>
                </c:pt>
                <c:pt idx="4">
                  <c:v>Voelen en strelen</c:v>
                </c:pt>
                <c:pt idx="5">
                  <c:v>Tongzoenen</c:v>
                </c:pt>
                <c:pt idx="6">
                  <c:v>Masturberen</c:v>
                </c:pt>
                <c:pt idx="7">
                  <c:v>Verkering</c:v>
                </c:pt>
              </c:strCache>
            </c:strRef>
          </c:cat>
          <c:val>
            <c:numRef>
              <c:f>Blad1!$B$2:$B$9</c:f>
              <c:numCache>
                <c:formatCode>General</c:formatCode>
                <c:ptCount val="8"/>
                <c:pt idx="0">
                  <c:v>4</c:v>
                </c:pt>
                <c:pt idx="1">
                  <c:v>35</c:v>
                </c:pt>
                <c:pt idx="2">
                  <c:v>31</c:v>
                </c:pt>
                <c:pt idx="3">
                  <c:v>44</c:v>
                </c:pt>
                <c:pt idx="4">
                  <c:v>54</c:v>
                </c:pt>
                <c:pt idx="5">
                  <c:v>66</c:v>
                </c:pt>
                <c:pt idx="6">
                  <c:v>55</c:v>
                </c:pt>
                <c:pt idx="7">
                  <c:v>59</c:v>
                </c:pt>
              </c:numCache>
            </c:numRef>
          </c:val>
          <c:extLst>
            <c:ext xmlns:c16="http://schemas.microsoft.com/office/drawing/2014/chart" uri="{C3380CC4-5D6E-409C-BE32-E72D297353CC}">
              <c16:uniqueId val="{00000000-C927-42C0-B9BA-FA29BAC398B7}"/>
            </c:ext>
          </c:extLst>
        </c:ser>
        <c:ser>
          <c:idx val="1"/>
          <c:order val="1"/>
          <c:tx>
            <c:strRef>
              <c:f>Blad1!$C$1</c:f>
              <c:strCache>
                <c:ptCount val="1"/>
                <c:pt idx="0">
                  <c:v>Laag opgeleid</c:v>
                </c:pt>
              </c:strCache>
            </c:strRef>
          </c:tx>
          <c:spPr>
            <a:solidFill>
              <a:schemeClr val="accent2"/>
            </a:solidFill>
            <a:ln>
              <a:noFill/>
            </a:ln>
            <a:effectLst/>
          </c:spPr>
          <c:invertIfNegative val="0"/>
          <c:cat>
            <c:strRef>
              <c:f>Blad1!$A$2:$A$9</c:f>
              <c:strCache>
                <c:ptCount val="8"/>
                <c:pt idx="0">
                  <c:v>Anale seks</c:v>
                </c:pt>
                <c:pt idx="1">
                  <c:v>Orale seks</c:v>
                </c:pt>
                <c:pt idx="2">
                  <c:v>Geslachtsgemeenschap</c:v>
                </c:pt>
                <c:pt idx="3">
                  <c:v>Aftrekken en vingeren</c:v>
                </c:pt>
                <c:pt idx="4">
                  <c:v>Voelen en strelen</c:v>
                </c:pt>
                <c:pt idx="5">
                  <c:v>Tongzoenen</c:v>
                </c:pt>
                <c:pt idx="6">
                  <c:v>Masturberen</c:v>
                </c:pt>
                <c:pt idx="7">
                  <c:v>Verkering</c:v>
                </c:pt>
              </c:strCache>
            </c:strRef>
          </c:cat>
          <c:val>
            <c:numRef>
              <c:f>Blad1!$C$2:$C$9</c:f>
              <c:numCache>
                <c:formatCode>General</c:formatCode>
                <c:ptCount val="8"/>
                <c:pt idx="0">
                  <c:v>7</c:v>
                </c:pt>
                <c:pt idx="1">
                  <c:v>42</c:v>
                </c:pt>
                <c:pt idx="2">
                  <c:v>43</c:v>
                </c:pt>
                <c:pt idx="3">
                  <c:v>49</c:v>
                </c:pt>
                <c:pt idx="4">
                  <c:v>60</c:v>
                </c:pt>
                <c:pt idx="5">
                  <c:v>78</c:v>
                </c:pt>
                <c:pt idx="6">
                  <c:v>38</c:v>
                </c:pt>
                <c:pt idx="7">
                  <c:v>74</c:v>
                </c:pt>
              </c:numCache>
            </c:numRef>
          </c:val>
          <c:extLst>
            <c:ext xmlns:c16="http://schemas.microsoft.com/office/drawing/2014/chart" uri="{C3380CC4-5D6E-409C-BE32-E72D297353CC}">
              <c16:uniqueId val="{00000001-C927-42C0-B9BA-FA29BAC398B7}"/>
            </c:ext>
          </c:extLst>
        </c:ser>
        <c:dLbls>
          <c:showLegendKey val="0"/>
          <c:showVal val="0"/>
          <c:showCatName val="0"/>
          <c:showSerName val="0"/>
          <c:showPercent val="0"/>
          <c:showBubbleSize val="0"/>
        </c:dLbls>
        <c:gapWidth val="182"/>
        <c:axId val="343811328"/>
        <c:axId val="343810344"/>
      </c:barChart>
      <c:catAx>
        <c:axId val="343811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l-NL"/>
          </a:p>
        </c:txPr>
        <c:crossAx val="343810344"/>
        <c:crosses val="autoZero"/>
        <c:auto val="1"/>
        <c:lblAlgn val="ctr"/>
        <c:lblOffset val="100"/>
        <c:noMultiLvlLbl val="0"/>
      </c:catAx>
      <c:valAx>
        <c:axId val="3438103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l-NL"/>
          </a:p>
        </c:txPr>
        <c:crossAx val="343811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Meisjes</c:v>
                </c:pt>
              </c:strCache>
            </c:strRef>
          </c:tx>
          <c:spPr>
            <a:solidFill>
              <a:schemeClr val="accent1"/>
            </a:solidFill>
            <a:ln>
              <a:noFill/>
            </a:ln>
            <a:effectLst/>
          </c:spPr>
          <c:invertIfNegative val="0"/>
          <c:cat>
            <c:strRef>
              <c:f>Blad1!$A$2:$A$6</c:f>
              <c:strCache>
                <c:ptCount val="5"/>
                <c:pt idx="0">
                  <c:v>ik vind seks fijn</c:v>
                </c:pt>
                <c:pt idx="1">
                  <c:v>ik weet wat ik lekker vind op het gebied van seks</c:v>
                </c:pt>
                <c:pt idx="2">
                  <c:v>ik vind seks belangrijk</c:v>
                </c:pt>
                <c:pt idx="3">
                  <c:v>ik vind het belangrijk dat ik goed ben in seks</c:v>
                </c:pt>
                <c:pt idx="4">
                  <c:v>ik vind het belangrijk dat de ander altijd klaarkomt</c:v>
                </c:pt>
              </c:strCache>
            </c:strRef>
          </c:cat>
          <c:val>
            <c:numRef>
              <c:f>Blad1!$B$2:$B$6</c:f>
              <c:numCache>
                <c:formatCode>General</c:formatCode>
                <c:ptCount val="5"/>
                <c:pt idx="0">
                  <c:v>90</c:v>
                </c:pt>
                <c:pt idx="1">
                  <c:v>78</c:v>
                </c:pt>
                <c:pt idx="2">
                  <c:v>76</c:v>
                </c:pt>
                <c:pt idx="3">
                  <c:v>62</c:v>
                </c:pt>
                <c:pt idx="4">
                  <c:v>59</c:v>
                </c:pt>
              </c:numCache>
            </c:numRef>
          </c:val>
          <c:extLst>
            <c:ext xmlns:c16="http://schemas.microsoft.com/office/drawing/2014/chart" uri="{C3380CC4-5D6E-409C-BE32-E72D297353CC}">
              <c16:uniqueId val="{00000000-A188-4B0E-B3E7-4AEFF5662B0C}"/>
            </c:ext>
          </c:extLst>
        </c:ser>
        <c:ser>
          <c:idx val="1"/>
          <c:order val="1"/>
          <c:tx>
            <c:strRef>
              <c:f>Blad1!$C$1</c:f>
              <c:strCache>
                <c:ptCount val="1"/>
                <c:pt idx="0">
                  <c:v>Jongens</c:v>
                </c:pt>
              </c:strCache>
            </c:strRef>
          </c:tx>
          <c:spPr>
            <a:solidFill>
              <a:schemeClr val="accent2"/>
            </a:solidFill>
            <a:ln>
              <a:noFill/>
            </a:ln>
            <a:effectLst/>
          </c:spPr>
          <c:invertIfNegative val="0"/>
          <c:cat>
            <c:strRef>
              <c:f>Blad1!$A$2:$A$6</c:f>
              <c:strCache>
                <c:ptCount val="5"/>
                <c:pt idx="0">
                  <c:v>ik vind seks fijn</c:v>
                </c:pt>
                <c:pt idx="1">
                  <c:v>ik weet wat ik lekker vind op het gebied van seks</c:v>
                </c:pt>
                <c:pt idx="2">
                  <c:v>ik vind seks belangrijk</c:v>
                </c:pt>
                <c:pt idx="3">
                  <c:v>ik vind het belangrijk dat ik goed ben in seks</c:v>
                </c:pt>
                <c:pt idx="4">
                  <c:v>ik vind het belangrijk dat de ander altijd klaarkomt</c:v>
                </c:pt>
              </c:strCache>
            </c:strRef>
          </c:cat>
          <c:val>
            <c:numRef>
              <c:f>Blad1!$C$2:$C$6</c:f>
              <c:numCache>
                <c:formatCode>General</c:formatCode>
                <c:ptCount val="5"/>
                <c:pt idx="0">
                  <c:v>94</c:v>
                </c:pt>
                <c:pt idx="1">
                  <c:v>84</c:v>
                </c:pt>
                <c:pt idx="2">
                  <c:v>81</c:v>
                </c:pt>
                <c:pt idx="3">
                  <c:v>74</c:v>
                </c:pt>
                <c:pt idx="4">
                  <c:v>66</c:v>
                </c:pt>
              </c:numCache>
            </c:numRef>
          </c:val>
          <c:extLst>
            <c:ext xmlns:c16="http://schemas.microsoft.com/office/drawing/2014/chart" uri="{C3380CC4-5D6E-409C-BE32-E72D297353CC}">
              <c16:uniqueId val="{00000001-A188-4B0E-B3E7-4AEFF5662B0C}"/>
            </c:ext>
          </c:extLst>
        </c:ser>
        <c:dLbls>
          <c:showLegendKey val="0"/>
          <c:showVal val="0"/>
          <c:showCatName val="0"/>
          <c:showSerName val="0"/>
          <c:showPercent val="0"/>
          <c:showBubbleSize val="0"/>
        </c:dLbls>
        <c:gapWidth val="182"/>
        <c:axId val="356644800"/>
        <c:axId val="356651856"/>
      </c:barChart>
      <c:catAx>
        <c:axId val="356644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6651856"/>
        <c:crosses val="autoZero"/>
        <c:auto val="1"/>
        <c:lblAlgn val="ctr"/>
        <c:lblOffset val="100"/>
        <c:noMultiLvlLbl val="0"/>
      </c:catAx>
      <c:valAx>
        <c:axId val="3566518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356644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Meisjes</c:v>
                </c:pt>
              </c:strCache>
            </c:strRef>
          </c:tx>
          <c:spPr>
            <a:solidFill>
              <a:schemeClr val="accent1"/>
            </a:solidFill>
            <a:ln>
              <a:noFill/>
            </a:ln>
            <a:effectLst/>
          </c:spPr>
          <c:invertIfNegative val="0"/>
          <c:cat>
            <c:strRef>
              <c:f>Blad1!$A$2:$A$5</c:f>
              <c:strCache>
                <c:ptCount val="4"/>
                <c:pt idx="0">
                  <c:v>Ik voelde me fijn</c:v>
                </c:pt>
                <c:pt idx="1">
                  <c:v>Ik voelde me opgewonden</c:v>
                </c:pt>
                <c:pt idx="2">
                  <c:v>Ik liet weten wat ik lekker vond</c:v>
                </c:pt>
                <c:pt idx="3">
                  <c:v>Ik vroeg de ander wat hij/zij lekker vond</c:v>
                </c:pt>
              </c:strCache>
            </c:strRef>
          </c:cat>
          <c:val>
            <c:numRef>
              <c:f>Blad1!$B$2:$B$5</c:f>
              <c:numCache>
                <c:formatCode>General</c:formatCode>
                <c:ptCount val="4"/>
                <c:pt idx="0">
                  <c:v>91</c:v>
                </c:pt>
                <c:pt idx="1">
                  <c:v>89</c:v>
                </c:pt>
                <c:pt idx="2">
                  <c:v>77</c:v>
                </c:pt>
                <c:pt idx="3">
                  <c:v>60</c:v>
                </c:pt>
              </c:numCache>
            </c:numRef>
          </c:val>
          <c:extLst>
            <c:ext xmlns:c16="http://schemas.microsoft.com/office/drawing/2014/chart" uri="{C3380CC4-5D6E-409C-BE32-E72D297353CC}">
              <c16:uniqueId val="{00000000-FA8A-4B1F-9E7B-2A160F19F614}"/>
            </c:ext>
          </c:extLst>
        </c:ser>
        <c:ser>
          <c:idx val="1"/>
          <c:order val="1"/>
          <c:tx>
            <c:strRef>
              <c:f>Blad1!$C$1</c:f>
              <c:strCache>
                <c:ptCount val="1"/>
                <c:pt idx="0">
                  <c:v>Jongens</c:v>
                </c:pt>
              </c:strCache>
            </c:strRef>
          </c:tx>
          <c:spPr>
            <a:solidFill>
              <a:schemeClr val="accent2"/>
            </a:solidFill>
            <a:ln>
              <a:noFill/>
            </a:ln>
            <a:effectLst/>
          </c:spPr>
          <c:invertIfNegative val="0"/>
          <c:cat>
            <c:strRef>
              <c:f>Blad1!$A$2:$A$5</c:f>
              <c:strCache>
                <c:ptCount val="4"/>
                <c:pt idx="0">
                  <c:v>Ik voelde me fijn</c:v>
                </c:pt>
                <c:pt idx="1">
                  <c:v>Ik voelde me opgewonden</c:v>
                </c:pt>
                <c:pt idx="2">
                  <c:v>Ik liet weten wat ik lekker vond</c:v>
                </c:pt>
                <c:pt idx="3">
                  <c:v>Ik vroeg de ander wat hij/zij lekker vond</c:v>
                </c:pt>
              </c:strCache>
            </c:strRef>
          </c:cat>
          <c:val>
            <c:numRef>
              <c:f>Blad1!$C$2:$C$5</c:f>
              <c:numCache>
                <c:formatCode>General</c:formatCode>
                <c:ptCount val="4"/>
                <c:pt idx="0">
                  <c:v>91</c:v>
                </c:pt>
                <c:pt idx="1">
                  <c:v>90</c:v>
                </c:pt>
                <c:pt idx="2">
                  <c:v>75</c:v>
                </c:pt>
                <c:pt idx="3">
                  <c:v>67</c:v>
                </c:pt>
              </c:numCache>
            </c:numRef>
          </c:val>
          <c:extLst>
            <c:ext xmlns:c16="http://schemas.microsoft.com/office/drawing/2014/chart" uri="{C3380CC4-5D6E-409C-BE32-E72D297353CC}">
              <c16:uniqueId val="{00000001-FA8A-4B1F-9E7B-2A160F19F614}"/>
            </c:ext>
          </c:extLst>
        </c:ser>
        <c:dLbls>
          <c:showLegendKey val="0"/>
          <c:showVal val="0"/>
          <c:showCatName val="0"/>
          <c:showSerName val="0"/>
          <c:showPercent val="0"/>
          <c:showBubbleSize val="0"/>
        </c:dLbls>
        <c:gapWidth val="182"/>
        <c:axId val="356647544"/>
        <c:axId val="356649112"/>
      </c:barChart>
      <c:catAx>
        <c:axId val="356647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6649112"/>
        <c:crosses val="autoZero"/>
        <c:auto val="1"/>
        <c:lblAlgn val="ctr"/>
        <c:lblOffset val="100"/>
        <c:noMultiLvlLbl val="0"/>
      </c:catAx>
      <c:valAx>
        <c:axId val="3566491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356647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Meisjes</c:v>
                </c:pt>
              </c:strCache>
            </c:strRef>
          </c:tx>
          <c:spPr>
            <a:solidFill>
              <a:schemeClr val="accent1"/>
            </a:solidFill>
            <a:ln>
              <a:noFill/>
            </a:ln>
            <a:effectLst/>
          </c:spPr>
          <c:invertIfNegative val="0"/>
          <c:cat>
            <c:strRef>
              <c:f>Blad1!$A$2:$A$7</c:f>
              <c:strCache>
                <c:ptCount val="6"/>
                <c:pt idx="0">
                  <c:v>Weinig/geen zin</c:v>
                </c:pt>
                <c:pt idx="1">
                  <c:v>Moeilijk opgewonden</c:v>
                </c:pt>
                <c:pt idx="2">
                  <c:v>Geen orgasme</c:v>
                </c:pt>
                <c:pt idx="3">
                  <c:v>Vroegtijdig orgasme</c:v>
                </c:pt>
                <c:pt idx="4">
                  <c:v>Lubricatie/ Erectieprobleem</c:v>
                </c:pt>
                <c:pt idx="5">
                  <c:v>Pijn tijdens seks</c:v>
                </c:pt>
              </c:strCache>
            </c:strRef>
          </c:cat>
          <c:val>
            <c:numRef>
              <c:f>Blad1!$B$2:$B$7</c:f>
              <c:numCache>
                <c:formatCode>General</c:formatCode>
                <c:ptCount val="6"/>
                <c:pt idx="0">
                  <c:v>6</c:v>
                </c:pt>
                <c:pt idx="1">
                  <c:v>3</c:v>
                </c:pt>
                <c:pt idx="2">
                  <c:v>10</c:v>
                </c:pt>
                <c:pt idx="3">
                  <c:v>0</c:v>
                </c:pt>
                <c:pt idx="4">
                  <c:v>5</c:v>
                </c:pt>
                <c:pt idx="5">
                  <c:v>5</c:v>
                </c:pt>
              </c:numCache>
            </c:numRef>
          </c:val>
          <c:extLst>
            <c:ext xmlns:c16="http://schemas.microsoft.com/office/drawing/2014/chart" uri="{C3380CC4-5D6E-409C-BE32-E72D297353CC}">
              <c16:uniqueId val="{00000000-5679-4D43-8FC5-2BA33FF83075}"/>
            </c:ext>
          </c:extLst>
        </c:ser>
        <c:ser>
          <c:idx val="1"/>
          <c:order val="1"/>
          <c:tx>
            <c:strRef>
              <c:f>Blad1!$C$1</c:f>
              <c:strCache>
                <c:ptCount val="1"/>
                <c:pt idx="0">
                  <c:v>Jongens</c:v>
                </c:pt>
              </c:strCache>
            </c:strRef>
          </c:tx>
          <c:spPr>
            <a:solidFill>
              <a:schemeClr val="accent2"/>
            </a:solidFill>
            <a:ln>
              <a:noFill/>
            </a:ln>
            <a:effectLst/>
          </c:spPr>
          <c:invertIfNegative val="0"/>
          <c:cat>
            <c:strRef>
              <c:f>Blad1!$A$2:$A$7</c:f>
              <c:strCache>
                <c:ptCount val="6"/>
                <c:pt idx="0">
                  <c:v>Weinig/geen zin</c:v>
                </c:pt>
                <c:pt idx="1">
                  <c:v>Moeilijk opgewonden</c:v>
                </c:pt>
                <c:pt idx="2">
                  <c:v>Geen orgasme</c:v>
                </c:pt>
                <c:pt idx="3">
                  <c:v>Vroegtijdig orgasme</c:v>
                </c:pt>
                <c:pt idx="4">
                  <c:v>Lubricatie/ Erectieprobleem</c:v>
                </c:pt>
                <c:pt idx="5">
                  <c:v>Pijn tijdens seks</c:v>
                </c:pt>
              </c:strCache>
            </c:strRef>
          </c:cat>
          <c:val>
            <c:numRef>
              <c:f>Blad1!$C$2:$C$7</c:f>
              <c:numCache>
                <c:formatCode>General</c:formatCode>
                <c:ptCount val="6"/>
                <c:pt idx="0">
                  <c:v>1</c:v>
                </c:pt>
                <c:pt idx="1">
                  <c:v>1</c:v>
                </c:pt>
                <c:pt idx="2">
                  <c:v>2</c:v>
                </c:pt>
                <c:pt idx="3">
                  <c:v>5</c:v>
                </c:pt>
                <c:pt idx="4">
                  <c:v>2</c:v>
                </c:pt>
                <c:pt idx="5">
                  <c:v>0</c:v>
                </c:pt>
              </c:numCache>
            </c:numRef>
          </c:val>
          <c:extLst>
            <c:ext xmlns:c16="http://schemas.microsoft.com/office/drawing/2014/chart" uri="{C3380CC4-5D6E-409C-BE32-E72D297353CC}">
              <c16:uniqueId val="{00000001-5679-4D43-8FC5-2BA33FF83075}"/>
            </c:ext>
          </c:extLst>
        </c:ser>
        <c:dLbls>
          <c:showLegendKey val="0"/>
          <c:showVal val="0"/>
          <c:showCatName val="0"/>
          <c:showSerName val="0"/>
          <c:showPercent val="0"/>
          <c:showBubbleSize val="0"/>
        </c:dLbls>
        <c:gapWidth val="182"/>
        <c:axId val="359105472"/>
        <c:axId val="359102728"/>
      </c:barChart>
      <c:catAx>
        <c:axId val="359105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102728"/>
        <c:crosses val="autoZero"/>
        <c:auto val="1"/>
        <c:lblAlgn val="ctr"/>
        <c:lblOffset val="100"/>
        <c:noMultiLvlLbl val="0"/>
      </c:catAx>
      <c:valAx>
        <c:axId val="3591027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crossAx val="359105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0.61093</cdr:x>
      <cdr:y>0.24583</cdr:y>
    </cdr:from>
    <cdr:to>
      <cdr:x>0.76158</cdr:x>
      <cdr:y>0.48057</cdr:y>
    </cdr:to>
    <cdr:sp macro="" textlink="">
      <cdr:nvSpPr>
        <cdr:cNvPr id="2" name="Tekstballon: ovaal 1"/>
        <cdr:cNvSpPr/>
      </cdr:nvSpPr>
      <cdr:spPr>
        <a:xfrm xmlns:a="http://schemas.openxmlformats.org/drawingml/2006/main">
          <a:off x="6424296" y="937049"/>
          <a:ext cx="1584175" cy="894777"/>
        </a:xfrm>
        <a:prstGeom xmlns:a="http://schemas.openxmlformats.org/drawingml/2006/main" prst="wedgeEllipseCallou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lvl="0">
            <a:defRPr lang="nl-NL"/>
          </a:defPPr>
          <a:lvl1pPr marL="0" lvl="1" algn="l" defTabSz="914400" rtl="0" eaLnBrk="1" latinLnBrk="0" hangingPunct="1">
            <a:defRPr sz="1800" kern="1200">
              <a:solidFill>
                <a:schemeClr val="lt1"/>
              </a:solidFill>
              <a:latin typeface="+mn-lt"/>
              <a:ea typeface="+mn-ea"/>
              <a:cs typeface="+mn-cs"/>
            </a:defRPr>
          </a:lvl1pPr>
          <a:lvl2pPr marL="457200" lvl="2" algn="l" defTabSz="914400" rtl="0" eaLnBrk="1" latinLnBrk="0" hangingPunct="1">
            <a:defRPr sz="1800" kern="1200">
              <a:solidFill>
                <a:schemeClr val="lt1"/>
              </a:solidFill>
              <a:latin typeface="+mn-lt"/>
              <a:ea typeface="+mn-ea"/>
              <a:cs typeface="+mn-cs"/>
            </a:defRPr>
          </a:lvl2pPr>
          <a:lvl3pPr marL="914400" lvl="3" algn="l" defTabSz="914400" rtl="0" eaLnBrk="1" latinLnBrk="0" hangingPunct="1">
            <a:defRPr sz="1800" kern="1200">
              <a:solidFill>
                <a:schemeClr val="lt1"/>
              </a:solidFill>
              <a:latin typeface="+mn-lt"/>
              <a:ea typeface="+mn-ea"/>
              <a:cs typeface="+mn-cs"/>
            </a:defRPr>
          </a:lvl3pPr>
          <a:lvl4pPr marL="1371600" lvl="4"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nl-NL" sz="1100" dirty="0"/>
            <a:t>Was 6% van de jongens en 4% van de meisjes in 2012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6080BF-5273-43C1-903D-E4F00306710A}" type="datetimeFigureOut">
              <a:rPr lang="nl-NL" smtClean="0"/>
              <a:t>4-6-2018</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B3CA7-E626-41D9-8FF1-83326254371D}" type="slidenum">
              <a:rPr lang="nl-NL" smtClean="0"/>
              <a:t>‹nr.›</a:t>
            </a:fld>
            <a:endParaRPr lang="nl-NL"/>
          </a:p>
        </p:txBody>
      </p:sp>
    </p:spTree>
    <p:extLst>
      <p:ext uri="{BB962C8B-B14F-4D97-AF65-F5344CB8AC3E}">
        <p14:creationId xmlns:p14="http://schemas.microsoft.com/office/powerpoint/2010/main" val="253813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Denk bij het kiezen van doelen na over wat van wat belang is voor een gezonde seksuele ontwikkeling. Hiervoor is het ook goed om na te denken over uw eigen waarden, normen en opvattingen. Deze zijn ondergeschikt aan het professionele handelen.</a:t>
            </a:r>
          </a:p>
        </p:txBody>
      </p:sp>
      <p:sp>
        <p:nvSpPr>
          <p:cNvPr id="4" name="Tijdelijke aanduiding voor dianummer 3"/>
          <p:cNvSpPr>
            <a:spLocks noGrp="1"/>
          </p:cNvSpPr>
          <p:nvPr>
            <p:ph type="sldNum" sz="quarter" idx="10"/>
          </p:nvPr>
        </p:nvSpPr>
        <p:spPr/>
        <p:txBody>
          <a:bodyPr/>
          <a:lstStyle/>
          <a:p>
            <a:fld id="{311B3CA7-E626-41D9-8FF1-83326254371D}" type="slidenum">
              <a:rPr lang="nl-NL" smtClean="0"/>
              <a:t>51</a:t>
            </a:fld>
            <a:endParaRPr lang="nl-NL"/>
          </a:p>
        </p:txBody>
      </p:sp>
    </p:spTree>
    <p:extLst>
      <p:ext uri="{BB962C8B-B14F-4D97-AF65-F5344CB8AC3E}">
        <p14:creationId xmlns:p14="http://schemas.microsoft.com/office/powerpoint/2010/main" val="3927089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is al heel veel materiaal beschikbaar. Lang Leve de Liefde bijvoorbeeld. Maar je kunt ook een spel gebruiken, zoals rondje seksualiteit (eventueel zelf vragen selecteren). Of je collega Nederlands vragen om ‘Verhalen voor onder je kussen’ op te geven als leesvoer. Er is ook demonstratie materiaal beschikbaar, zoals de anticonceptiekoffer.</a:t>
            </a:r>
          </a:p>
        </p:txBody>
      </p:sp>
      <p:sp>
        <p:nvSpPr>
          <p:cNvPr id="4" name="Tijdelijke aanduiding voor dianummer 3"/>
          <p:cNvSpPr>
            <a:spLocks noGrp="1"/>
          </p:cNvSpPr>
          <p:nvPr>
            <p:ph type="sldNum" sz="quarter" idx="10"/>
          </p:nvPr>
        </p:nvSpPr>
        <p:spPr/>
        <p:txBody>
          <a:bodyPr/>
          <a:lstStyle/>
          <a:p>
            <a:fld id="{311B3CA7-E626-41D9-8FF1-83326254371D}" type="slidenum">
              <a:rPr lang="nl-NL" smtClean="0"/>
              <a:t>52</a:t>
            </a:fld>
            <a:endParaRPr lang="nl-NL"/>
          </a:p>
        </p:txBody>
      </p:sp>
    </p:spTree>
    <p:extLst>
      <p:ext uri="{BB962C8B-B14F-4D97-AF65-F5344CB8AC3E}">
        <p14:creationId xmlns:p14="http://schemas.microsoft.com/office/powerpoint/2010/main" val="1669883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11B3CA7-E626-41D9-8FF1-83326254371D}" type="slidenum">
              <a:rPr lang="nl-NL" smtClean="0"/>
              <a:t>53</a:t>
            </a:fld>
            <a:endParaRPr lang="nl-NL"/>
          </a:p>
        </p:txBody>
      </p:sp>
    </p:spTree>
    <p:extLst>
      <p:ext uri="{BB962C8B-B14F-4D97-AF65-F5344CB8AC3E}">
        <p14:creationId xmlns:p14="http://schemas.microsoft.com/office/powerpoint/2010/main" val="2910824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Discussiëren biedt de kans om standpunten uit te kunnen wisselen, respect voor meningsverschillen te bevorderen en een mening te vormen. Je kunt argumenten van assertieve leerlingen gebruiken om een discussie te starten, maar probeer ook de stillere leerlingen te betrekken. En vraag de leerlingen aan het eind van de lessen om feedback, zodat je het de volgende keer nóg beter kan doen.</a:t>
            </a:r>
          </a:p>
        </p:txBody>
      </p:sp>
      <p:sp>
        <p:nvSpPr>
          <p:cNvPr id="4" name="Tijdelijke aanduiding voor dianummer 3"/>
          <p:cNvSpPr>
            <a:spLocks noGrp="1"/>
          </p:cNvSpPr>
          <p:nvPr>
            <p:ph type="sldNum" sz="quarter" idx="10"/>
          </p:nvPr>
        </p:nvSpPr>
        <p:spPr/>
        <p:txBody>
          <a:bodyPr/>
          <a:lstStyle/>
          <a:p>
            <a:fld id="{311B3CA7-E626-41D9-8FF1-83326254371D}" type="slidenum">
              <a:rPr lang="nl-NL" smtClean="0"/>
              <a:t>56</a:t>
            </a:fld>
            <a:endParaRPr lang="nl-NL"/>
          </a:p>
        </p:txBody>
      </p:sp>
    </p:spTree>
    <p:extLst>
      <p:ext uri="{BB962C8B-B14F-4D97-AF65-F5344CB8AC3E}">
        <p14:creationId xmlns:p14="http://schemas.microsoft.com/office/powerpoint/2010/main" val="3924542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F614BDD5-29B1-4A55-BCD7-E383B255122D}" type="datetime1">
              <a:rPr lang="nl-NL" smtClean="0"/>
              <a:t>4-6-2018</a:t>
            </a:fld>
            <a:endParaRPr lang="nl-NL"/>
          </a:p>
        </p:txBody>
      </p:sp>
      <p:sp>
        <p:nvSpPr>
          <p:cNvPr id="5" name="Tijdelijke aanduiding voor voettekst 4"/>
          <p:cNvSpPr>
            <a:spLocks noGrp="1"/>
          </p:cNvSpPr>
          <p:nvPr>
            <p:ph type="ftr" sz="quarter" idx="11"/>
          </p:nvPr>
        </p:nvSpPr>
        <p:spPr/>
        <p:txBody>
          <a:bodyPr/>
          <a:lstStyle/>
          <a:p>
            <a:r>
              <a:rPr lang="nl-NL"/>
              <a:t>Hanneke de Graaf / Rutgers</a:t>
            </a:r>
          </a:p>
        </p:txBody>
      </p:sp>
      <p:sp>
        <p:nvSpPr>
          <p:cNvPr id="6" name="Tijdelijke aanduiding voor dianummer 5"/>
          <p:cNvSpPr>
            <a:spLocks noGrp="1"/>
          </p:cNvSpPr>
          <p:nvPr>
            <p:ph type="sldNum" sz="quarter" idx="12"/>
          </p:nvPr>
        </p:nvSpPr>
        <p:spPr/>
        <p:txBody>
          <a:bodyPr/>
          <a:lstStyle/>
          <a:p>
            <a:fld id="{3A925BDC-21CA-470A-BD5E-3CA42C38AC1D}" type="slidenum">
              <a:rPr lang="nl-NL" smtClean="0"/>
              <a:t>‹nr.›</a:t>
            </a:fld>
            <a:endParaRPr lang="nl-NL"/>
          </a:p>
        </p:txBody>
      </p:sp>
    </p:spTree>
    <p:extLst>
      <p:ext uri="{BB962C8B-B14F-4D97-AF65-F5344CB8AC3E}">
        <p14:creationId xmlns:p14="http://schemas.microsoft.com/office/powerpoint/2010/main" val="2656636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27B8970-2D56-4D91-8207-49FD0CDC50A1}" type="datetime1">
              <a:rPr lang="nl-NL" smtClean="0"/>
              <a:t>4-6-2018</a:t>
            </a:fld>
            <a:endParaRPr lang="nl-NL"/>
          </a:p>
        </p:txBody>
      </p:sp>
      <p:sp>
        <p:nvSpPr>
          <p:cNvPr id="5" name="Tijdelijke aanduiding voor voettekst 4"/>
          <p:cNvSpPr>
            <a:spLocks noGrp="1"/>
          </p:cNvSpPr>
          <p:nvPr>
            <p:ph type="ftr" sz="quarter" idx="11"/>
          </p:nvPr>
        </p:nvSpPr>
        <p:spPr/>
        <p:txBody>
          <a:bodyPr/>
          <a:lstStyle/>
          <a:p>
            <a:r>
              <a:rPr lang="nl-NL"/>
              <a:t>Hanneke de Graaf / Rutgers</a:t>
            </a:r>
          </a:p>
        </p:txBody>
      </p:sp>
      <p:sp>
        <p:nvSpPr>
          <p:cNvPr id="6" name="Tijdelijke aanduiding voor dianummer 5"/>
          <p:cNvSpPr>
            <a:spLocks noGrp="1"/>
          </p:cNvSpPr>
          <p:nvPr>
            <p:ph type="sldNum" sz="quarter" idx="12"/>
          </p:nvPr>
        </p:nvSpPr>
        <p:spPr/>
        <p:txBody>
          <a:bodyPr/>
          <a:lstStyle/>
          <a:p>
            <a:fld id="{3A925BDC-21CA-470A-BD5E-3CA42C38AC1D}" type="slidenum">
              <a:rPr lang="nl-NL" smtClean="0"/>
              <a:t>‹nr.›</a:t>
            </a:fld>
            <a:endParaRPr lang="nl-NL"/>
          </a:p>
        </p:txBody>
      </p:sp>
    </p:spTree>
    <p:extLst>
      <p:ext uri="{BB962C8B-B14F-4D97-AF65-F5344CB8AC3E}">
        <p14:creationId xmlns:p14="http://schemas.microsoft.com/office/powerpoint/2010/main" val="3642722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E16F480-B74B-41FE-85DC-13F24AB1DB83}" type="datetime1">
              <a:rPr lang="nl-NL" smtClean="0"/>
              <a:t>4-6-2018</a:t>
            </a:fld>
            <a:endParaRPr lang="nl-NL"/>
          </a:p>
        </p:txBody>
      </p:sp>
      <p:sp>
        <p:nvSpPr>
          <p:cNvPr id="5" name="Tijdelijke aanduiding voor voettekst 4"/>
          <p:cNvSpPr>
            <a:spLocks noGrp="1"/>
          </p:cNvSpPr>
          <p:nvPr>
            <p:ph type="ftr" sz="quarter" idx="11"/>
          </p:nvPr>
        </p:nvSpPr>
        <p:spPr/>
        <p:txBody>
          <a:bodyPr/>
          <a:lstStyle/>
          <a:p>
            <a:r>
              <a:rPr lang="nl-NL"/>
              <a:t>Hanneke de Graaf / Rutgers</a:t>
            </a:r>
          </a:p>
        </p:txBody>
      </p:sp>
      <p:sp>
        <p:nvSpPr>
          <p:cNvPr id="6" name="Tijdelijke aanduiding voor dianummer 5"/>
          <p:cNvSpPr>
            <a:spLocks noGrp="1"/>
          </p:cNvSpPr>
          <p:nvPr>
            <p:ph type="sldNum" sz="quarter" idx="12"/>
          </p:nvPr>
        </p:nvSpPr>
        <p:spPr/>
        <p:txBody>
          <a:bodyPr/>
          <a:lstStyle/>
          <a:p>
            <a:fld id="{3A925BDC-21CA-470A-BD5E-3CA42C38AC1D}" type="slidenum">
              <a:rPr lang="nl-NL" smtClean="0"/>
              <a:t>‹nr.›</a:t>
            </a:fld>
            <a:endParaRPr lang="nl-NL"/>
          </a:p>
        </p:txBody>
      </p:sp>
    </p:spTree>
    <p:extLst>
      <p:ext uri="{BB962C8B-B14F-4D97-AF65-F5344CB8AC3E}">
        <p14:creationId xmlns:p14="http://schemas.microsoft.com/office/powerpoint/2010/main" val="2231373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D9B38B0-0931-46DB-BC2E-6D4ED3FFB9A1}" type="datetime1">
              <a:rPr lang="nl-NL" smtClean="0"/>
              <a:t>4-6-2018</a:t>
            </a:fld>
            <a:endParaRPr lang="nl-NL"/>
          </a:p>
        </p:txBody>
      </p:sp>
      <p:sp>
        <p:nvSpPr>
          <p:cNvPr id="5" name="Tijdelijke aanduiding voor voettekst 4"/>
          <p:cNvSpPr>
            <a:spLocks noGrp="1"/>
          </p:cNvSpPr>
          <p:nvPr>
            <p:ph type="ftr" sz="quarter" idx="11"/>
          </p:nvPr>
        </p:nvSpPr>
        <p:spPr/>
        <p:txBody>
          <a:bodyPr/>
          <a:lstStyle/>
          <a:p>
            <a:r>
              <a:rPr lang="nl-NL"/>
              <a:t>Hanneke de Graaf / Rutgers</a:t>
            </a:r>
          </a:p>
        </p:txBody>
      </p:sp>
      <p:sp>
        <p:nvSpPr>
          <p:cNvPr id="6" name="Tijdelijke aanduiding voor dianummer 5"/>
          <p:cNvSpPr>
            <a:spLocks noGrp="1"/>
          </p:cNvSpPr>
          <p:nvPr>
            <p:ph type="sldNum" sz="quarter" idx="12"/>
          </p:nvPr>
        </p:nvSpPr>
        <p:spPr/>
        <p:txBody>
          <a:bodyPr/>
          <a:lstStyle/>
          <a:p>
            <a:fld id="{3A925BDC-21CA-470A-BD5E-3CA42C38AC1D}" type="slidenum">
              <a:rPr lang="nl-NL" smtClean="0"/>
              <a:t>‹nr.›</a:t>
            </a:fld>
            <a:endParaRPr lang="nl-NL"/>
          </a:p>
        </p:txBody>
      </p:sp>
    </p:spTree>
    <p:extLst>
      <p:ext uri="{BB962C8B-B14F-4D97-AF65-F5344CB8AC3E}">
        <p14:creationId xmlns:p14="http://schemas.microsoft.com/office/powerpoint/2010/main" val="2089335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878C0E5A-2819-407D-85D6-E5499B369926}" type="datetime1">
              <a:rPr lang="nl-NL" smtClean="0"/>
              <a:t>4-6-2018</a:t>
            </a:fld>
            <a:endParaRPr lang="nl-NL"/>
          </a:p>
        </p:txBody>
      </p:sp>
      <p:sp>
        <p:nvSpPr>
          <p:cNvPr id="5" name="Tijdelijke aanduiding voor voettekst 4"/>
          <p:cNvSpPr>
            <a:spLocks noGrp="1"/>
          </p:cNvSpPr>
          <p:nvPr>
            <p:ph type="ftr" sz="quarter" idx="11"/>
          </p:nvPr>
        </p:nvSpPr>
        <p:spPr/>
        <p:txBody>
          <a:bodyPr/>
          <a:lstStyle/>
          <a:p>
            <a:r>
              <a:rPr lang="nl-NL"/>
              <a:t>Hanneke de Graaf / Rutgers</a:t>
            </a:r>
          </a:p>
        </p:txBody>
      </p:sp>
      <p:sp>
        <p:nvSpPr>
          <p:cNvPr id="6" name="Tijdelijke aanduiding voor dianummer 5"/>
          <p:cNvSpPr>
            <a:spLocks noGrp="1"/>
          </p:cNvSpPr>
          <p:nvPr>
            <p:ph type="sldNum" sz="quarter" idx="12"/>
          </p:nvPr>
        </p:nvSpPr>
        <p:spPr/>
        <p:txBody>
          <a:bodyPr/>
          <a:lstStyle/>
          <a:p>
            <a:fld id="{3A925BDC-21CA-470A-BD5E-3CA42C38AC1D}" type="slidenum">
              <a:rPr lang="nl-NL" smtClean="0"/>
              <a:t>‹nr.›</a:t>
            </a:fld>
            <a:endParaRPr lang="nl-NL"/>
          </a:p>
        </p:txBody>
      </p:sp>
    </p:spTree>
    <p:extLst>
      <p:ext uri="{BB962C8B-B14F-4D97-AF65-F5344CB8AC3E}">
        <p14:creationId xmlns:p14="http://schemas.microsoft.com/office/powerpoint/2010/main" val="67226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1F06270D-CE6A-4C97-9982-5E588A358CB3}" type="datetime1">
              <a:rPr lang="nl-NL" smtClean="0"/>
              <a:t>4-6-2018</a:t>
            </a:fld>
            <a:endParaRPr lang="nl-NL"/>
          </a:p>
        </p:txBody>
      </p:sp>
      <p:sp>
        <p:nvSpPr>
          <p:cNvPr id="6" name="Tijdelijke aanduiding voor voettekst 5"/>
          <p:cNvSpPr>
            <a:spLocks noGrp="1"/>
          </p:cNvSpPr>
          <p:nvPr>
            <p:ph type="ftr" sz="quarter" idx="11"/>
          </p:nvPr>
        </p:nvSpPr>
        <p:spPr/>
        <p:txBody>
          <a:bodyPr/>
          <a:lstStyle/>
          <a:p>
            <a:r>
              <a:rPr lang="nl-NL"/>
              <a:t>Hanneke de Graaf / Rutgers</a:t>
            </a:r>
          </a:p>
        </p:txBody>
      </p:sp>
      <p:sp>
        <p:nvSpPr>
          <p:cNvPr id="7" name="Tijdelijke aanduiding voor dianummer 6"/>
          <p:cNvSpPr>
            <a:spLocks noGrp="1"/>
          </p:cNvSpPr>
          <p:nvPr>
            <p:ph type="sldNum" sz="quarter" idx="12"/>
          </p:nvPr>
        </p:nvSpPr>
        <p:spPr/>
        <p:txBody>
          <a:bodyPr/>
          <a:lstStyle/>
          <a:p>
            <a:fld id="{3A925BDC-21CA-470A-BD5E-3CA42C38AC1D}" type="slidenum">
              <a:rPr lang="nl-NL" smtClean="0"/>
              <a:t>‹nr.›</a:t>
            </a:fld>
            <a:endParaRPr lang="nl-NL"/>
          </a:p>
        </p:txBody>
      </p:sp>
    </p:spTree>
    <p:extLst>
      <p:ext uri="{BB962C8B-B14F-4D97-AF65-F5344CB8AC3E}">
        <p14:creationId xmlns:p14="http://schemas.microsoft.com/office/powerpoint/2010/main" val="1890932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EFF3CCE5-BBDE-4F7E-9AF4-85B407D994A0}" type="datetime1">
              <a:rPr lang="nl-NL" smtClean="0"/>
              <a:t>4-6-2018</a:t>
            </a:fld>
            <a:endParaRPr lang="nl-NL"/>
          </a:p>
        </p:txBody>
      </p:sp>
      <p:sp>
        <p:nvSpPr>
          <p:cNvPr id="8" name="Tijdelijke aanduiding voor voettekst 7"/>
          <p:cNvSpPr>
            <a:spLocks noGrp="1"/>
          </p:cNvSpPr>
          <p:nvPr>
            <p:ph type="ftr" sz="quarter" idx="11"/>
          </p:nvPr>
        </p:nvSpPr>
        <p:spPr/>
        <p:txBody>
          <a:bodyPr/>
          <a:lstStyle/>
          <a:p>
            <a:r>
              <a:rPr lang="nl-NL"/>
              <a:t>Hanneke de Graaf / Rutgers</a:t>
            </a:r>
          </a:p>
        </p:txBody>
      </p:sp>
      <p:sp>
        <p:nvSpPr>
          <p:cNvPr id="9" name="Tijdelijke aanduiding voor dianummer 8"/>
          <p:cNvSpPr>
            <a:spLocks noGrp="1"/>
          </p:cNvSpPr>
          <p:nvPr>
            <p:ph type="sldNum" sz="quarter" idx="12"/>
          </p:nvPr>
        </p:nvSpPr>
        <p:spPr/>
        <p:txBody>
          <a:bodyPr/>
          <a:lstStyle/>
          <a:p>
            <a:fld id="{3A925BDC-21CA-470A-BD5E-3CA42C38AC1D}" type="slidenum">
              <a:rPr lang="nl-NL" smtClean="0"/>
              <a:t>‹nr.›</a:t>
            </a:fld>
            <a:endParaRPr lang="nl-NL"/>
          </a:p>
        </p:txBody>
      </p:sp>
    </p:spTree>
    <p:extLst>
      <p:ext uri="{BB962C8B-B14F-4D97-AF65-F5344CB8AC3E}">
        <p14:creationId xmlns:p14="http://schemas.microsoft.com/office/powerpoint/2010/main" val="2348765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5045ED53-4CFC-46E3-9AF0-293A05B783E9}" type="datetime1">
              <a:rPr lang="nl-NL" smtClean="0"/>
              <a:t>4-6-2018</a:t>
            </a:fld>
            <a:endParaRPr lang="nl-NL"/>
          </a:p>
        </p:txBody>
      </p:sp>
      <p:sp>
        <p:nvSpPr>
          <p:cNvPr id="4" name="Tijdelijke aanduiding voor voettekst 3"/>
          <p:cNvSpPr>
            <a:spLocks noGrp="1"/>
          </p:cNvSpPr>
          <p:nvPr>
            <p:ph type="ftr" sz="quarter" idx="11"/>
          </p:nvPr>
        </p:nvSpPr>
        <p:spPr/>
        <p:txBody>
          <a:bodyPr/>
          <a:lstStyle/>
          <a:p>
            <a:r>
              <a:rPr lang="nl-NL"/>
              <a:t>Hanneke de Graaf / Rutgers</a:t>
            </a:r>
          </a:p>
        </p:txBody>
      </p:sp>
      <p:sp>
        <p:nvSpPr>
          <p:cNvPr id="5" name="Tijdelijke aanduiding voor dianummer 4"/>
          <p:cNvSpPr>
            <a:spLocks noGrp="1"/>
          </p:cNvSpPr>
          <p:nvPr>
            <p:ph type="sldNum" sz="quarter" idx="12"/>
          </p:nvPr>
        </p:nvSpPr>
        <p:spPr/>
        <p:txBody>
          <a:bodyPr/>
          <a:lstStyle/>
          <a:p>
            <a:fld id="{3A925BDC-21CA-470A-BD5E-3CA42C38AC1D}" type="slidenum">
              <a:rPr lang="nl-NL" smtClean="0"/>
              <a:t>‹nr.›</a:t>
            </a:fld>
            <a:endParaRPr lang="nl-NL"/>
          </a:p>
        </p:txBody>
      </p:sp>
    </p:spTree>
    <p:extLst>
      <p:ext uri="{BB962C8B-B14F-4D97-AF65-F5344CB8AC3E}">
        <p14:creationId xmlns:p14="http://schemas.microsoft.com/office/powerpoint/2010/main" val="2682057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D4BCB70-2620-412B-B13B-03F324CB54DF}" type="datetime1">
              <a:rPr lang="nl-NL" smtClean="0"/>
              <a:t>4-6-2018</a:t>
            </a:fld>
            <a:endParaRPr lang="nl-NL"/>
          </a:p>
        </p:txBody>
      </p:sp>
      <p:sp>
        <p:nvSpPr>
          <p:cNvPr id="3" name="Tijdelijke aanduiding voor voettekst 2"/>
          <p:cNvSpPr>
            <a:spLocks noGrp="1"/>
          </p:cNvSpPr>
          <p:nvPr>
            <p:ph type="ftr" sz="quarter" idx="11"/>
          </p:nvPr>
        </p:nvSpPr>
        <p:spPr/>
        <p:txBody>
          <a:bodyPr/>
          <a:lstStyle/>
          <a:p>
            <a:r>
              <a:rPr lang="nl-NL"/>
              <a:t>Hanneke de Graaf / Rutgers</a:t>
            </a:r>
          </a:p>
        </p:txBody>
      </p:sp>
      <p:sp>
        <p:nvSpPr>
          <p:cNvPr id="4" name="Tijdelijke aanduiding voor dianummer 3"/>
          <p:cNvSpPr>
            <a:spLocks noGrp="1"/>
          </p:cNvSpPr>
          <p:nvPr>
            <p:ph type="sldNum" sz="quarter" idx="12"/>
          </p:nvPr>
        </p:nvSpPr>
        <p:spPr/>
        <p:txBody>
          <a:bodyPr/>
          <a:lstStyle/>
          <a:p>
            <a:fld id="{3A925BDC-21CA-470A-BD5E-3CA42C38AC1D}" type="slidenum">
              <a:rPr lang="nl-NL" smtClean="0"/>
              <a:t>‹nr.›</a:t>
            </a:fld>
            <a:endParaRPr lang="nl-NL"/>
          </a:p>
        </p:txBody>
      </p:sp>
    </p:spTree>
    <p:extLst>
      <p:ext uri="{BB962C8B-B14F-4D97-AF65-F5344CB8AC3E}">
        <p14:creationId xmlns:p14="http://schemas.microsoft.com/office/powerpoint/2010/main" val="1749646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4955E18B-70C2-4F60-9422-391403812793}" type="datetime1">
              <a:rPr lang="nl-NL" smtClean="0"/>
              <a:t>4-6-2018</a:t>
            </a:fld>
            <a:endParaRPr lang="nl-NL"/>
          </a:p>
        </p:txBody>
      </p:sp>
      <p:sp>
        <p:nvSpPr>
          <p:cNvPr id="6" name="Tijdelijke aanduiding voor voettekst 5"/>
          <p:cNvSpPr>
            <a:spLocks noGrp="1"/>
          </p:cNvSpPr>
          <p:nvPr>
            <p:ph type="ftr" sz="quarter" idx="11"/>
          </p:nvPr>
        </p:nvSpPr>
        <p:spPr/>
        <p:txBody>
          <a:bodyPr/>
          <a:lstStyle/>
          <a:p>
            <a:r>
              <a:rPr lang="nl-NL"/>
              <a:t>Hanneke de Graaf / Rutgers</a:t>
            </a:r>
          </a:p>
        </p:txBody>
      </p:sp>
      <p:sp>
        <p:nvSpPr>
          <p:cNvPr id="7" name="Tijdelijke aanduiding voor dianummer 6"/>
          <p:cNvSpPr>
            <a:spLocks noGrp="1"/>
          </p:cNvSpPr>
          <p:nvPr>
            <p:ph type="sldNum" sz="quarter" idx="12"/>
          </p:nvPr>
        </p:nvSpPr>
        <p:spPr/>
        <p:txBody>
          <a:bodyPr/>
          <a:lstStyle/>
          <a:p>
            <a:fld id="{3A925BDC-21CA-470A-BD5E-3CA42C38AC1D}" type="slidenum">
              <a:rPr lang="nl-NL" smtClean="0"/>
              <a:t>‹nr.›</a:t>
            </a:fld>
            <a:endParaRPr lang="nl-NL"/>
          </a:p>
        </p:txBody>
      </p:sp>
    </p:spTree>
    <p:extLst>
      <p:ext uri="{BB962C8B-B14F-4D97-AF65-F5344CB8AC3E}">
        <p14:creationId xmlns:p14="http://schemas.microsoft.com/office/powerpoint/2010/main" val="50890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2CBE358E-73B6-4F70-924D-F8A8AEE40010}" type="datetime1">
              <a:rPr lang="nl-NL" smtClean="0"/>
              <a:t>4-6-2018</a:t>
            </a:fld>
            <a:endParaRPr lang="nl-NL"/>
          </a:p>
        </p:txBody>
      </p:sp>
      <p:sp>
        <p:nvSpPr>
          <p:cNvPr id="6" name="Tijdelijke aanduiding voor voettekst 5"/>
          <p:cNvSpPr>
            <a:spLocks noGrp="1"/>
          </p:cNvSpPr>
          <p:nvPr>
            <p:ph type="ftr" sz="quarter" idx="11"/>
          </p:nvPr>
        </p:nvSpPr>
        <p:spPr/>
        <p:txBody>
          <a:bodyPr/>
          <a:lstStyle/>
          <a:p>
            <a:r>
              <a:rPr lang="nl-NL"/>
              <a:t>Hanneke de Graaf / Rutgers</a:t>
            </a:r>
          </a:p>
        </p:txBody>
      </p:sp>
      <p:sp>
        <p:nvSpPr>
          <p:cNvPr id="7" name="Tijdelijke aanduiding voor dianummer 6"/>
          <p:cNvSpPr>
            <a:spLocks noGrp="1"/>
          </p:cNvSpPr>
          <p:nvPr>
            <p:ph type="sldNum" sz="quarter" idx="12"/>
          </p:nvPr>
        </p:nvSpPr>
        <p:spPr/>
        <p:txBody>
          <a:bodyPr/>
          <a:lstStyle/>
          <a:p>
            <a:fld id="{3A925BDC-21CA-470A-BD5E-3CA42C38AC1D}" type="slidenum">
              <a:rPr lang="nl-NL" smtClean="0"/>
              <a:t>‹nr.›</a:t>
            </a:fld>
            <a:endParaRPr lang="nl-NL"/>
          </a:p>
        </p:txBody>
      </p:sp>
    </p:spTree>
    <p:extLst>
      <p:ext uri="{BB962C8B-B14F-4D97-AF65-F5344CB8AC3E}">
        <p14:creationId xmlns:p14="http://schemas.microsoft.com/office/powerpoint/2010/main" val="7163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E69FBA-CA9D-4E1E-8B12-B73F3E8C477D}" type="datetime1">
              <a:rPr lang="nl-NL" smtClean="0"/>
              <a:t>4-6-2018</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Hanneke de Graaf / Rutgers</a:t>
            </a: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5BDC-21CA-470A-BD5E-3CA42C38AC1D}" type="slidenum">
              <a:rPr lang="nl-NL" smtClean="0"/>
              <a:t>‹nr.›</a:t>
            </a:fld>
            <a:endParaRPr lang="nl-NL"/>
          </a:p>
        </p:txBody>
      </p:sp>
    </p:spTree>
    <p:extLst>
      <p:ext uri="{BB962C8B-B14F-4D97-AF65-F5344CB8AC3E}">
        <p14:creationId xmlns:p14="http://schemas.microsoft.com/office/powerpoint/2010/main" val="2051887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chart" Target="../charts/chart11.xml"/></Relationships>
</file>

<file path=ppt/slides/_rels/slide2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chart" Target="../charts/chart19.xml"/></Relationships>
</file>

<file path=ppt/slides/_rels/slide3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chart" Target="../charts/chart22.xml"/></Relationships>
</file>

<file path=ppt/slides/_rels/slide38.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chart" Target="../charts/chart25.xml"/></Relationships>
</file>

<file path=ppt/slides/_rels/slide4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chart" Target="../charts/chart29.xml"/></Relationships>
</file>

<file path=ppt/slides/_rels/slide45.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seksuelevorming.nl/" TargetMode="External"/><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hyperlink" Target="http://www.sense.info/" TargetMode="External"/><Relationship Id="rId4" Type="http://schemas.openxmlformats.org/officeDocument/2006/relationships/hyperlink" Target="http://www.langlevedeliefde.nl/docenten/lesgeven-in-de-liefde"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064606" y="4979189"/>
            <a:ext cx="10259735" cy="800826"/>
          </a:xfrm>
        </p:spPr>
        <p:txBody>
          <a:bodyPr>
            <a:noAutofit/>
          </a:bodyPr>
          <a:lstStyle/>
          <a:p>
            <a:r>
              <a:rPr lang="nl-NL" sz="4000" b="1" dirty="0">
                <a:solidFill>
                  <a:schemeClr val="bg1"/>
                </a:solidFill>
              </a:rPr>
              <a:t>Tips en tricks voor de lessen seksuele vorming</a:t>
            </a:r>
          </a:p>
        </p:txBody>
      </p:sp>
      <p:sp>
        <p:nvSpPr>
          <p:cNvPr id="3" name="Ondertitel 2"/>
          <p:cNvSpPr>
            <a:spLocks noGrp="1"/>
          </p:cNvSpPr>
          <p:nvPr>
            <p:ph type="subTitle" idx="1"/>
          </p:nvPr>
        </p:nvSpPr>
        <p:spPr>
          <a:xfrm>
            <a:off x="1622474" y="5936566"/>
            <a:ext cx="9144000" cy="770206"/>
          </a:xfrm>
        </p:spPr>
        <p:txBody>
          <a:bodyPr>
            <a:normAutofit fontScale="92500" lnSpcReduction="10000"/>
          </a:bodyPr>
          <a:lstStyle/>
          <a:p>
            <a:r>
              <a:rPr lang="nl-NL" dirty="0">
                <a:solidFill>
                  <a:schemeClr val="bg1"/>
                </a:solidFill>
              </a:rPr>
              <a:t>Hanneke de Graaf, Sanne Nikkelen, Denise Twisk </a:t>
            </a:r>
            <a:r>
              <a:rPr lang="nl-NL" dirty="0">
                <a:solidFill>
                  <a:schemeClr val="bg2">
                    <a:lumMod val="75000"/>
                  </a:schemeClr>
                </a:solidFill>
              </a:rPr>
              <a:t>/ </a:t>
            </a:r>
            <a:r>
              <a:rPr lang="nl-NL" dirty="0">
                <a:solidFill>
                  <a:schemeClr val="bg1"/>
                </a:solidFill>
              </a:rPr>
              <a:t>Rutgers</a:t>
            </a:r>
          </a:p>
          <a:p>
            <a:r>
              <a:rPr lang="nl-NL" dirty="0">
                <a:solidFill>
                  <a:schemeClr val="bg1"/>
                </a:solidFill>
              </a:rPr>
              <a:t>Marieke van den Borne, Suzanne Meijer / Soa Aids Nederland</a:t>
            </a:r>
          </a:p>
        </p:txBody>
      </p:sp>
    </p:spTree>
    <p:extLst>
      <p:ext uri="{BB962C8B-B14F-4D97-AF65-F5344CB8AC3E}">
        <p14:creationId xmlns:p14="http://schemas.microsoft.com/office/powerpoint/2010/main" val="67262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442AD84-06A9-4C39-98F4-CF044DB46C1D}"/>
              </a:ext>
            </a:extLst>
          </p:cNvPr>
          <p:cNvPicPr>
            <a:picLocks noChangeAspect="1"/>
          </p:cNvPicPr>
          <p:nvPr/>
        </p:nvPicPr>
        <p:blipFill rotWithShape="1">
          <a:blip r:embed="rId2"/>
          <a:srcRect l="14198" r="2339" b="-2"/>
          <a:stretch/>
        </p:blipFill>
        <p:spPr>
          <a:xfrm>
            <a:off x="7556408" y="10"/>
            <a:ext cx="4635591" cy="6857990"/>
          </a:xfrm>
          <a:prstGeom prst="rect">
            <a:avLst/>
          </a:prstGeom>
          <a:effectLst/>
        </p:spPr>
      </p:pic>
      <p:sp>
        <p:nvSpPr>
          <p:cNvPr id="3" name="Tijdelijke aanduiding voor inhoud 2"/>
          <p:cNvSpPr>
            <a:spLocks noGrp="1"/>
          </p:cNvSpPr>
          <p:nvPr>
            <p:ph idx="1"/>
          </p:nvPr>
        </p:nvSpPr>
        <p:spPr>
          <a:xfrm>
            <a:off x="648930" y="2801923"/>
            <a:ext cx="6586489" cy="3421896"/>
          </a:xfrm>
        </p:spPr>
        <p:txBody>
          <a:bodyPr vert="horz" lIns="91440" tIns="45720" rIns="91440" bIns="45720" rtlCol="0">
            <a:normAutofit/>
          </a:bodyPr>
          <a:lstStyle/>
          <a:p>
            <a:r>
              <a:rPr lang="en-US" sz="2400" dirty="0"/>
              <a:t>Elf </a:t>
            </a:r>
            <a:r>
              <a:rPr lang="en-US" sz="2400" dirty="0" err="1"/>
              <a:t>focusgroepen</a:t>
            </a:r>
            <a:r>
              <a:rPr lang="en-US" sz="2400" dirty="0"/>
              <a:t>, 47 </a:t>
            </a:r>
            <a:r>
              <a:rPr lang="en-US" sz="2400" dirty="0" err="1"/>
              <a:t>jongeren</a:t>
            </a:r>
            <a:r>
              <a:rPr lang="en-US" sz="2400" dirty="0"/>
              <a:t> (24 m/ 23 v)</a:t>
            </a:r>
          </a:p>
          <a:p>
            <a:r>
              <a:rPr lang="en-US" sz="2400" dirty="0" err="1"/>
              <a:t>Exploreren</a:t>
            </a:r>
            <a:r>
              <a:rPr lang="en-US" sz="2400" dirty="0"/>
              <a:t> </a:t>
            </a:r>
            <a:r>
              <a:rPr lang="en-US" sz="2400" dirty="0" err="1"/>
              <a:t>seksuele</a:t>
            </a:r>
            <a:r>
              <a:rPr lang="en-US" sz="2400" dirty="0"/>
              <a:t> scripts </a:t>
            </a:r>
            <a:r>
              <a:rPr lang="en-US" sz="2400" dirty="0" err="1"/>
              <a:t>en</a:t>
            </a:r>
            <a:r>
              <a:rPr lang="en-US" sz="2400" dirty="0"/>
              <a:t> </a:t>
            </a:r>
            <a:r>
              <a:rPr lang="en-US" sz="2400" dirty="0" err="1"/>
              <a:t>seksuele</a:t>
            </a:r>
            <a:r>
              <a:rPr lang="en-US" sz="2400" dirty="0"/>
              <a:t> </a:t>
            </a:r>
            <a:r>
              <a:rPr lang="en-US" sz="2400" dirty="0" err="1"/>
              <a:t>normen</a:t>
            </a:r>
            <a:endParaRPr lang="en-US" sz="2400" dirty="0"/>
          </a:p>
          <a:p>
            <a:r>
              <a:rPr lang="en-US" sz="2400" dirty="0" err="1"/>
              <a:t>Exploreren</a:t>
            </a:r>
            <a:r>
              <a:rPr lang="en-US" sz="2400" dirty="0"/>
              <a:t> </a:t>
            </a:r>
            <a:r>
              <a:rPr lang="en-US" sz="2400" dirty="0" err="1"/>
              <a:t>verklaringen</a:t>
            </a:r>
            <a:r>
              <a:rPr lang="en-US" sz="2400" dirty="0"/>
              <a:t> voor de </a:t>
            </a:r>
            <a:r>
              <a:rPr lang="en-US" sz="2400" dirty="0" err="1"/>
              <a:t>latere</a:t>
            </a:r>
            <a:r>
              <a:rPr lang="en-US" sz="2400" dirty="0"/>
              <a:t> start</a:t>
            </a:r>
          </a:p>
          <a:p>
            <a:r>
              <a:rPr lang="en-US" sz="2400" dirty="0" err="1"/>
              <a:t>Toetsen</a:t>
            </a:r>
            <a:r>
              <a:rPr lang="en-US" sz="2400" dirty="0"/>
              <a:t> </a:t>
            </a:r>
            <a:r>
              <a:rPr lang="en-US" sz="2400" dirty="0" err="1"/>
              <a:t>en</a:t>
            </a:r>
            <a:r>
              <a:rPr lang="en-US" sz="2400" dirty="0"/>
              <a:t> </a:t>
            </a:r>
            <a:r>
              <a:rPr lang="en-US" sz="2400" dirty="0" err="1"/>
              <a:t>ranken</a:t>
            </a:r>
            <a:r>
              <a:rPr lang="en-US" sz="2400" dirty="0"/>
              <a:t> 8 </a:t>
            </a:r>
            <a:r>
              <a:rPr lang="en-US" sz="2400" dirty="0" err="1"/>
              <a:t>hypothesen</a:t>
            </a:r>
            <a:endParaRPr lang="en-US" sz="2400" dirty="0"/>
          </a:p>
        </p:txBody>
      </p:sp>
      <p:sp>
        <p:nvSpPr>
          <p:cNvPr id="7" name="Titel 1"/>
          <p:cNvSpPr txBox="1">
            <a:spLocks/>
          </p:cNvSpPr>
          <p:nvPr/>
        </p:nvSpPr>
        <p:spPr>
          <a:xfrm>
            <a:off x="648929" y="629266"/>
            <a:ext cx="6586491" cy="1676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spcAft>
                <a:spcPts val="600"/>
              </a:spcAft>
            </a:pPr>
            <a:r>
              <a:rPr lang="en-US" b="1" cap="all" dirty="0" err="1"/>
              <a:t>Kwalitatief</a:t>
            </a:r>
            <a:r>
              <a:rPr lang="en-US" b="1" cap="all" dirty="0"/>
              <a:t> </a:t>
            </a:r>
            <a:r>
              <a:rPr lang="en-US" b="1" cap="all" dirty="0" err="1"/>
              <a:t>onderzoek</a:t>
            </a:r>
            <a:r>
              <a:rPr lang="en-US" b="1" cap="all" dirty="0"/>
              <a:t> </a:t>
            </a:r>
            <a:r>
              <a:rPr lang="en-US" b="1" cap="all" dirty="0" err="1"/>
              <a:t>naar</a:t>
            </a:r>
            <a:r>
              <a:rPr lang="en-US" b="1" cap="all" dirty="0"/>
              <a:t> de </a:t>
            </a:r>
            <a:r>
              <a:rPr lang="en-US" b="1" cap="all" dirty="0" err="1"/>
              <a:t>latere</a:t>
            </a:r>
            <a:r>
              <a:rPr lang="en-US" b="1" cap="all" dirty="0"/>
              <a:t> start</a:t>
            </a:r>
          </a:p>
        </p:txBody>
      </p:sp>
      <p:sp>
        <p:nvSpPr>
          <p:cNvPr id="2" name="Tijdelijke aanduiding voor voettekst 1">
            <a:extLst>
              <a:ext uri="{FF2B5EF4-FFF2-40B4-BE49-F238E27FC236}">
                <a16:creationId xmlns:a16="http://schemas.microsoft.com/office/drawing/2014/main" id="{6E3D6FE5-4D3B-401A-85B6-FBB03F92F8CF}"/>
              </a:ext>
            </a:extLst>
          </p:cNvPr>
          <p:cNvSpPr>
            <a:spLocks noGrp="1"/>
          </p:cNvSpPr>
          <p:nvPr>
            <p:ph type="ftr" sz="quarter" idx="11"/>
          </p:nvPr>
        </p:nvSpPr>
        <p:spPr>
          <a:xfrm>
            <a:off x="648929" y="6223819"/>
            <a:ext cx="4114800" cy="365125"/>
          </a:xfrm>
        </p:spPr>
        <p:txBody>
          <a:bodyPr/>
          <a:lstStyle/>
          <a:p>
            <a:pPr algn="l"/>
            <a:r>
              <a:rPr lang="nl-NL" dirty="0"/>
              <a:t>Bron: </a:t>
            </a:r>
            <a:r>
              <a:rPr lang="nl-NL" dirty="0" err="1"/>
              <a:t>Cense</a:t>
            </a:r>
            <a:r>
              <a:rPr lang="nl-NL" dirty="0"/>
              <a:t>, M. (2018)</a:t>
            </a:r>
          </a:p>
        </p:txBody>
      </p:sp>
    </p:spTree>
    <p:extLst>
      <p:ext uri="{BB962C8B-B14F-4D97-AF65-F5344CB8AC3E}">
        <p14:creationId xmlns:p14="http://schemas.microsoft.com/office/powerpoint/2010/main" val="3172456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F73FCEB7-CD02-4399-BA74-12D9191D6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1507" name="Content Placeholder 4">
            <a:extLst>
              <a:ext uri="{FF2B5EF4-FFF2-40B4-BE49-F238E27FC236}">
                <a16:creationId xmlns:a16="http://schemas.microsoft.com/office/drawing/2014/main" id="{6189A600-45C1-4A32-AEB1-3B52092BFE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90196" y="492573"/>
            <a:ext cx="5880796" cy="5880796"/>
          </a:xfrm>
          <a:prstGeom prst="rect">
            <a:avLst/>
          </a:prstGeom>
        </p:spPr>
      </p:pic>
      <p:sp>
        <p:nvSpPr>
          <p:cNvPr id="21506" name="Title 1">
            <a:extLst>
              <a:ext uri="{FF2B5EF4-FFF2-40B4-BE49-F238E27FC236}">
                <a16:creationId xmlns:a16="http://schemas.microsoft.com/office/drawing/2014/main" id="{0295B071-D1BF-46D4-95CE-847F6E98692C}"/>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altLang="nl-NL" sz="4800" kern="1200">
                <a:solidFill>
                  <a:srgbClr val="FFFFFF"/>
                </a:solidFill>
                <a:latin typeface="+mj-lt"/>
                <a:ea typeface="+mj-ea"/>
                <a:cs typeface="+mj-cs"/>
              </a:rPr>
              <a:t>Maak een succes van je leven, maak goede keuzes</a:t>
            </a:r>
          </a:p>
        </p:txBody>
      </p:sp>
    </p:spTree>
    <p:extLst>
      <p:ext uri="{BB962C8B-B14F-4D97-AF65-F5344CB8AC3E}">
        <p14:creationId xmlns:p14="http://schemas.microsoft.com/office/powerpoint/2010/main" val="339491856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D5A31B10-4DDC-4D0D-9A42-F49EFDD4D52E}"/>
              </a:ext>
            </a:extLst>
          </p:cNvPr>
          <p:cNvPicPr>
            <a:picLocks noChangeAspect="1"/>
          </p:cNvPicPr>
          <p:nvPr/>
        </p:nvPicPr>
        <p:blipFill rotWithShape="1">
          <a:blip r:embed="rId2">
            <a:extLst>
              <a:ext uri="{28A0092B-C50C-407E-A947-70E740481C1C}">
                <a14:useLocalDpi xmlns:a14="http://schemas.microsoft.com/office/drawing/2010/main" val="0"/>
              </a:ext>
            </a:extLst>
          </a:blip>
          <a:srcRect l="1369" r="716" b="3"/>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E1E1D713-413B-4E76-9EDD-44567E136770}"/>
              </a:ext>
            </a:extLst>
          </p:cNvPr>
          <p:cNvSpPr>
            <a:spLocks noGrp="1"/>
          </p:cNvSpPr>
          <p:nvPr>
            <p:ph idx="1"/>
          </p:nvPr>
        </p:nvSpPr>
        <p:spPr bwMode="auto">
          <a:xfrm>
            <a:off x="648930" y="2438400"/>
            <a:ext cx="5127029" cy="3785419"/>
          </a:xfrm>
        </p:spPr>
        <p:txBody>
          <a:bodyPr numCol="1" anchorCtr="0" compatLnSpc="1">
            <a:prstTxWarp prst="textNoShape">
              <a:avLst/>
            </a:prstTxWarp>
            <a:normAutofit/>
          </a:bodyPr>
          <a:lstStyle/>
          <a:p>
            <a:pPr marL="0" indent="0">
              <a:buNone/>
              <a:defRPr/>
            </a:pPr>
            <a:r>
              <a:rPr lang="nl-NL" sz="2600" i="1"/>
              <a:t>Want op het moment dat je van iedereen hoort van: o ja, je moet er honderd procent achterstaan, je moet er echt helemaal zelf voor kiezen en je moet het echt doen met iemand die je echt heel erg lief vindt, ik denk dat je daardoor de lat best wel hoog legt om iets te gaan doen. (meisjes, 20-25, hoogopgeleid)</a:t>
            </a:r>
            <a:endParaRPr lang="nl-NL" sz="2600"/>
          </a:p>
          <a:p>
            <a:pPr marL="0" indent="0">
              <a:buNone/>
              <a:defRPr/>
            </a:pPr>
            <a:endParaRPr lang="nl-NL" altLang="nl-NL" sz="2600"/>
          </a:p>
        </p:txBody>
      </p:sp>
    </p:spTree>
    <p:extLst>
      <p:ext uri="{BB962C8B-B14F-4D97-AF65-F5344CB8AC3E}">
        <p14:creationId xmlns:p14="http://schemas.microsoft.com/office/powerpoint/2010/main" val="1186867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F73FCEB7-CD02-4399-BA74-12D9191D6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3555" name="Content Placeholder 4">
            <a:extLst>
              <a:ext uri="{FF2B5EF4-FFF2-40B4-BE49-F238E27FC236}">
                <a16:creationId xmlns:a16="http://schemas.microsoft.com/office/drawing/2014/main" id="{E63C70AC-87BF-4146-9EA7-84D85CE8B8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53822" y="975392"/>
            <a:ext cx="6553545" cy="4915158"/>
          </a:xfrm>
          <a:prstGeom prst="rect">
            <a:avLst/>
          </a:prstGeom>
        </p:spPr>
      </p:pic>
      <p:sp>
        <p:nvSpPr>
          <p:cNvPr id="23554" name="Title 1">
            <a:extLst>
              <a:ext uri="{FF2B5EF4-FFF2-40B4-BE49-F238E27FC236}">
                <a16:creationId xmlns:a16="http://schemas.microsoft.com/office/drawing/2014/main" id="{8FBF6962-98A9-4BA6-9C0A-C15DCDEE5CF7}"/>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altLang="nl-NL" sz="3400" kern="1200">
                <a:solidFill>
                  <a:srgbClr val="FFFFFF"/>
                </a:solidFill>
                <a:latin typeface="+mj-lt"/>
                <a:ea typeface="+mj-ea"/>
                <a:cs typeface="+mj-cs"/>
              </a:rPr>
              <a:t>Onzeker door gendernormen / schoonheidsidealen</a:t>
            </a:r>
          </a:p>
        </p:txBody>
      </p:sp>
    </p:spTree>
    <p:extLst>
      <p:ext uri="{BB962C8B-B14F-4D97-AF65-F5344CB8AC3E}">
        <p14:creationId xmlns:p14="http://schemas.microsoft.com/office/powerpoint/2010/main" val="85767677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1E1D713-413B-4E76-9EDD-44567E136770}"/>
              </a:ext>
            </a:extLst>
          </p:cNvPr>
          <p:cNvSpPr>
            <a:spLocks noGrp="1"/>
          </p:cNvSpPr>
          <p:nvPr>
            <p:ph idx="1"/>
          </p:nvPr>
        </p:nvSpPr>
        <p:spPr bwMode="auto">
          <a:xfrm>
            <a:off x="658357" y="1261062"/>
            <a:ext cx="5127029" cy="4461007"/>
          </a:xfrm>
        </p:spPr>
        <p:txBody>
          <a:bodyPr numCol="1" anchorCtr="0" compatLnSpc="1">
            <a:prstTxWarp prst="textNoShape">
              <a:avLst/>
            </a:prstTxWarp>
            <a:normAutofit/>
          </a:bodyPr>
          <a:lstStyle/>
          <a:p>
            <a:pPr marL="0" lvl="0" indent="0">
              <a:buNone/>
            </a:pPr>
            <a:r>
              <a:rPr lang="nl-NL" altLang="nl-NL" sz="2000" i="1" dirty="0">
                <a:solidFill>
                  <a:prstClr val="black"/>
                </a:solidFill>
              </a:rPr>
              <a:t>Ja, wat ik net benoem, dat de normen en waarden in de maatschappij over jongens en meisjes en vooral hoe je er uitziet en hoe je moet zijn, dat dat ook allemaal zo vastgesteld is. Je kunt bijna niet jezelf zijn of je moet…</a:t>
            </a:r>
            <a:endParaRPr lang="nl-NL" altLang="nl-NL" sz="2000" dirty="0">
              <a:solidFill>
                <a:prstClr val="black"/>
              </a:solidFill>
            </a:endParaRPr>
          </a:p>
          <a:p>
            <a:pPr marL="0" lvl="0" indent="0">
              <a:buNone/>
            </a:pPr>
            <a:r>
              <a:rPr lang="nl-NL" altLang="nl-NL" sz="2000" i="1" dirty="0">
                <a:solidFill>
                  <a:prstClr val="black"/>
                </a:solidFill>
              </a:rPr>
              <a:t>…je moet aan een bepaald iets voldoen wil je dan, check, goed zijn of wil je dan leuk zijn, want als je dit of dat niet hebt, dan ben je het net niet. Dat soort dingen.</a:t>
            </a:r>
            <a:endParaRPr lang="nl-NL" altLang="nl-NL" sz="2000" dirty="0">
              <a:solidFill>
                <a:prstClr val="black"/>
              </a:solidFill>
            </a:endParaRPr>
          </a:p>
          <a:p>
            <a:pPr marL="0" lvl="0" indent="0">
              <a:buNone/>
            </a:pPr>
            <a:r>
              <a:rPr lang="nl-NL" altLang="nl-NL" sz="2000" i="1" dirty="0">
                <a:solidFill>
                  <a:prstClr val="black"/>
                </a:solidFill>
              </a:rPr>
              <a:t>Of ze is mooi, maar ze heeft geen billen. O, ze is mooi, maar ze heeft geen borsten. </a:t>
            </a:r>
            <a:endParaRPr lang="nl-NL" altLang="nl-NL" sz="2000" dirty="0">
              <a:solidFill>
                <a:prstClr val="black"/>
              </a:solidFill>
            </a:endParaRPr>
          </a:p>
          <a:p>
            <a:pPr marL="0" lvl="0" indent="0">
              <a:buNone/>
            </a:pPr>
            <a:r>
              <a:rPr lang="nl-NL" altLang="nl-NL" sz="2000" i="1" dirty="0">
                <a:solidFill>
                  <a:prstClr val="black"/>
                </a:solidFill>
              </a:rPr>
              <a:t>Ja, je bent best wel naakt, weet je, als je seks hebt.</a:t>
            </a:r>
            <a:endParaRPr lang="nl-NL" altLang="nl-NL" sz="2000" dirty="0">
              <a:solidFill>
                <a:prstClr val="black"/>
              </a:solidFill>
            </a:endParaRPr>
          </a:p>
          <a:p>
            <a:pPr marL="0" lvl="0" indent="0">
              <a:buNone/>
            </a:pPr>
            <a:r>
              <a:rPr lang="nl-NL" altLang="nl-NL" sz="2000" i="1" dirty="0">
                <a:solidFill>
                  <a:prstClr val="black"/>
                </a:solidFill>
              </a:rPr>
              <a:t>Juist. (meisjes 16-18 laagopgeleid)</a:t>
            </a:r>
            <a:endParaRPr lang="nl-NL" altLang="nl-NL" sz="2000" dirty="0">
              <a:solidFill>
                <a:prstClr val="black"/>
              </a:solidFill>
            </a:endParaRPr>
          </a:p>
          <a:p>
            <a:pPr marL="0" indent="0">
              <a:buNone/>
              <a:defRPr/>
            </a:pPr>
            <a:endParaRPr lang="nl-NL" altLang="nl-NL" sz="2600" dirty="0"/>
          </a:p>
        </p:txBody>
      </p:sp>
      <p:pic>
        <p:nvPicPr>
          <p:cNvPr id="3" name="Afbeelding 2">
            <a:extLst>
              <a:ext uri="{FF2B5EF4-FFF2-40B4-BE49-F238E27FC236}">
                <a16:creationId xmlns:a16="http://schemas.microsoft.com/office/drawing/2014/main" id="{911B8CEB-C72B-4105-B8AF-5A73DB4EB514}"/>
              </a:ext>
            </a:extLst>
          </p:cNvPr>
          <p:cNvPicPr>
            <a:picLocks noChangeAspect="1"/>
          </p:cNvPicPr>
          <p:nvPr/>
        </p:nvPicPr>
        <p:blipFill rotWithShape="1">
          <a:blip r:embed="rId2"/>
          <a:srcRect r="13057"/>
          <a:stretch/>
        </p:blipFill>
        <p:spPr>
          <a:xfrm>
            <a:off x="6752226" y="895546"/>
            <a:ext cx="4644781" cy="4826523"/>
          </a:xfrm>
          <a:prstGeom prst="rect">
            <a:avLst/>
          </a:prstGeom>
        </p:spPr>
      </p:pic>
    </p:spTree>
    <p:extLst>
      <p:ext uri="{BB962C8B-B14F-4D97-AF65-F5344CB8AC3E}">
        <p14:creationId xmlns:p14="http://schemas.microsoft.com/office/powerpoint/2010/main" val="325538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654341"/>
            <a:ext cx="10515600" cy="1171284"/>
          </a:xfrm>
        </p:spPr>
        <p:txBody>
          <a:bodyPr>
            <a:normAutofit fontScale="90000"/>
          </a:bodyPr>
          <a:lstStyle/>
          <a:p>
            <a:r>
              <a:rPr lang="nl-NL" sz="4000" b="1" cap="all" dirty="0"/>
              <a:t>lichaamsbeeld</a:t>
            </a:r>
            <a:br>
              <a:rPr lang="nl-NL" sz="3600" b="1" cap="all" dirty="0"/>
            </a:br>
            <a:br>
              <a:rPr lang="nl-NL" sz="1300" b="1" cap="all" dirty="0"/>
            </a:br>
            <a:r>
              <a:rPr lang="nl-NL" sz="1800" b="1" cap="all" dirty="0"/>
              <a:t>(% jongeren dat (heel) ontevreden is over dit lichaamsdeel)</a:t>
            </a:r>
            <a:br>
              <a:rPr lang="nl-NL" sz="1800" b="1" cap="all" dirty="0"/>
            </a:br>
            <a:br>
              <a:rPr lang="nl-NL" sz="1800" b="1" cap="all" dirty="0"/>
            </a:br>
            <a:r>
              <a:rPr lang="nl-NL" sz="3600" b="1" cap="all" dirty="0"/>
              <a:t> </a:t>
            </a:r>
          </a:p>
        </p:txBody>
      </p:sp>
      <p:graphicFrame>
        <p:nvGraphicFramePr>
          <p:cNvPr id="5" name="Tijdelijke aanduiding voor inhoud 6"/>
          <p:cNvGraphicFramePr>
            <a:graphicFrameLocks noGrp="1"/>
          </p:cNvGraphicFramePr>
          <p:nvPr>
            <p:ph idx="1"/>
            <p:extLst/>
          </p:nvPr>
        </p:nvGraphicFramePr>
        <p:xfrm>
          <a:off x="838200" y="1825625"/>
          <a:ext cx="10515600" cy="37949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13058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F73FCEB7-CD02-4399-BA74-12D9191D6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Tijdelijke aanduiding voor inhoud 3">
            <a:extLst>
              <a:ext uri="{FF2B5EF4-FFF2-40B4-BE49-F238E27FC236}">
                <a16:creationId xmlns:a16="http://schemas.microsoft.com/office/drawing/2014/main" id="{6368B207-C9AD-4143-8814-E6AA1ED162CC}"/>
              </a:ext>
            </a:extLst>
          </p:cNvPr>
          <p:cNvPicPr>
            <a:picLocks noGrp="1" noChangeAspect="1"/>
          </p:cNvPicPr>
          <p:nvPr>
            <p:ph idx="1"/>
          </p:nvPr>
        </p:nvPicPr>
        <p:blipFill>
          <a:blip r:embed="rId2"/>
          <a:stretch>
            <a:fillRect/>
          </a:stretch>
        </p:blipFill>
        <p:spPr>
          <a:xfrm>
            <a:off x="5153822" y="975391"/>
            <a:ext cx="6553545" cy="4915160"/>
          </a:xfrm>
          <a:prstGeom prst="rect">
            <a:avLst/>
          </a:prstGeom>
        </p:spPr>
      </p:pic>
      <p:sp>
        <p:nvSpPr>
          <p:cNvPr id="21506" name="Title 1">
            <a:extLst>
              <a:ext uri="{FF2B5EF4-FFF2-40B4-BE49-F238E27FC236}">
                <a16:creationId xmlns:a16="http://schemas.microsoft.com/office/drawing/2014/main" id="{0295B071-D1BF-46D4-95CE-847F6E98692C}"/>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altLang="nl-NL" sz="4800" kern="1200">
                <a:solidFill>
                  <a:srgbClr val="FFFFFF"/>
                </a:solidFill>
                <a:latin typeface="+mj-lt"/>
                <a:ea typeface="+mj-ea"/>
                <a:cs typeface="+mj-cs"/>
              </a:rPr>
              <a:t>Liever appen dan afspreken</a:t>
            </a:r>
          </a:p>
        </p:txBody>
      </p:sp>
    </p:spTree>
    <p:extLst>
      <p:ext uri="{BB962C8B-B14F-4D97-AF65-F5344CB8AC3E}">
        <p14:creationId xmlns:p14="http://schemas.microsoft.com/office/powerpoint/2010/main" val="18755029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Tijdelijke aanduiding voor inhoud 3">
            <a:extLst>
              <a:ext uri="{FF2B5EF4-FFF2-40B4-BE49-F238E27FC236}">
                <a16:creationId xmlns:a16="http://schemas.microsoft.com/office/drawing/2014/main" id="{792FF3AF-4BA0-4B59-87D7-91222036E15D}"/>
              </a:ext>
            </a:extLst>
          </p:cNvPr>
          <p:cNvPicPr>
            <a:picLocks noChangeAspect="1"/>
          </p:cNvPicPr>
          <p:nvPr/>
        </p:nvPicPr>
        <p:blipFill rotWithShape="1">
          <a:blip r:embed="rId2"/>
          <a:srcRect l="10933" r="-2" b="-2"/>
          <a:stretch/>
        </p:blipFill>
        <p:spPr>
          <a:xfrm>
            <a:off x="6338316" y="1904281"/>
            <a:ext cx="5074070" cy="4272681"/>
          </a:xfrm>
          <a:prstGeom prst="rect">
            <a:avLst/>
          </a:prstGeom>
        </p:spPr>
      </p:pic>
      <p:sp>
        <p:nvSpPr>
          <p:cNvPr id="2" name="Content Placeholder 2">
            <a:extLst>
              <a:ext uri="{FF2B5EF4-FFF2-40B4-BE49-F238E27FC236}">
                <a16:creationId xmlns:a16="http://schemas.microsoft.com/office/drawing/2014/main" id="{E1E1D713-413B-4E76-9EDD-44567E136770}"/>
              </a:ext>
            </a:extLst>
          </p:cNvPr>
          <p:cNvSpPr>
            <a:spLocks noGrp="1"/>
          </p:cNvSpPr>
          <p:nvPr>
            <p:ph idx="1"/>
          </p:nvPr>
        </p:nvSpPr>
        <p:spPr bwMode="auto">
          <a:xfrm>
            <a:off x="838200" y="1825625"/>
            <a:ext cx="5015484" cy="4351338"/>
          </a:xfrm>
        </p:spPr>
        <p:txBody>
          <a:bodyPr numCol="1" anchorCtr="0" compatLnSpc="1">
            <a:prstTxWarp prst="textNoShape">
              <a:avLst/>
            </a:prstTxWarp>
            <a:normAutofit/>
          </a:bodyPr>
          <a:lstStyle/>
          <a:p>
            <a:pPr marL="0" indent="0">
              <a:buNone/>
            </a:pPr>
            <a:r>
              <a:rPr lang="nl-NL" altLang="nl-NL" sz="2000" i="1" dirty="0"/>
              <a:t>Het is allemaal via WhatsApp, allemaal via Facebook, allemaal via Instagram. Dus via een beeldscherm kan je allerlei dingen zeggen met allerlei </a:t>
            </a:r>
            <a:r>
              <a:rPr lang="nl-NL" altLang="nl-NL" sz="2000" i="1" dirty="0" err="1"/>
              <a:t>emoji’s</a:t>
            </a:r>
            <a:r>
              <a:rPr lang="nl-NL" altLang="nl-NL" sz="2000" i="1" dirty="0"/>
              <a:t>, maar wanneer het er in het echt op aan komt, dan kan ik me voorstellen dat het voor heel veel mensen heel </a:t>
            </a:r>
            <a:r>
              <a:rPr lang="nl-NL" altLang="nl-NL" sz="2000" i="1" dirty="0" err="1"/>
              <a:t>awkward</a:t>
            </a:r>
            <a:r>
              <a:rPr lang="nl-NL" altLang="nl-NL" sz="2000" i="1" dirty="0"/>
              <a:t> is of ze weten niet wat ze moeten zeggen, maar ze weten wel wat ze moeten typen. En als het daar al begint, bij je weet niet eens hoe te communiceren of je weet niet eens hoe je normaal tegen elkaar moet doen, dan ja, laat staan als je seks wilt hebben. (meisjes 16-18 laagopgeleid)</a:t>
            </a:r>
            <a:endParaRPr lang="nl-NL" altLang="nl-NL" sz="2000" dirty="0"/>
          </a:p>
          <a:p>
            <a:pPr marL="0" indent="0">
              <a:buNone/>
              <a:defRPr/>
            </a:pPr>
            <a:endParaRPr lang="nl-NL" altLang="nl-NL" sz="2000" dirty="0"/>
          </a:p>
        </p:txBody>
      </p:sp>
    </p:spTree>
    <p:extLst>
      <p:ext uri="{BB962C8B-B14F-4D97-AF65-F5344CB8AC3E}">
        <p14:creationId xmlns:p14="http://schemas.microsoft.com/office/powerpoint/2010/main" val="3830261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F73FCEB7-CD02-4399-BA74-12D9191D6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3557" name="Content Placeholder 4">
            <a:extLst>
              <a:ext uri="{FF2B5EF4-FFF2-40B4-BE49-F238E27FC236}">
                <a16:creationId xmlns:a16="http://schemas.microsoft.com/office/drawing/2014/main" id="{B91C7672-CA83-4F7D-9754-49E839EB3A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53822" y="1245725"/>
            <a:ext cx="6553545" cy="4374491"/>
          </a:xfrm>
          <a:prstGeom prst="rect">
            <a:avLst/>
          </a:prstGeom>
        </p:spPr>
      </p:pic>
      <p:sp>
        <p:nvSpPr>
          <p:cNvPr id="23554" name="Title 1">
            <a:extLst>
              <a:ext uri="{FF2B5EF4-FFF2-40B4-BE49-F238E27FC236}">
                <a16:creationId xmlns:a16="http://schemas.microsoft.com/office/drawing/2014/main" id="{8FBF6962-98A9-4BA6-9C0A-C15DCDEE5CF7}"/>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altLang="nl-NL" sz="3400" kern="1200" dirty="0">
                <a:solidFill>
                  <a:srgbClr val="FFFFFF"/>
                </a:solidFill>
                <a:latin typeface="+mj-lt"/>
                <a:ea typeface="+mj-ea"/>
                <a:cs typeface="+mj-cs"/>
              </a:rPr>
              <a:t>Later </a:t>
            </a:r>
            <a:r>
              <a:rPr lang="en-US" altLang="nl-NL" sz="3400" kern="1200" dirty="0" err="1">
                <a:solidFill>
                  <a:srgbClr val="FFFFFF"/>
                </a:solidFill>
                <a:latin typeface="+mj-lt"/>
                <a:ea typeface="+mj-ea"/>
                <a:cs typeface="+mj-cs"/>
              </a:rPr>
              <a:t>uitgaan</a:t>
            </a:r>
            <a:r>
              <a:rPr lang="en-US" altLang="nl-NL" sz="3400" kern="1200" dirty="0">
                <a:solidFill>
                  <a:srgbClr val="FFFFFF"/>
                </a:solidFill>
                <a:latin typeface="+mj-lt"/>
                <a:ea typeface="+mj-ea"/>
                <a:cs typeface="+mj-cs"/>
              </a:rPr>
              <a:t> </a:t>
            </a:r>
            <a:br>
              <a:rPr lang="en-US" altLang="nl-NL" sz="3400" kern="1200" dirty="0">
                <a:solidFill>
                  <a:srgbClr val="FFFFFF"/>
                </a:solidFill>
                <a:latin typeface="+mj-lt"/>
                <a:ea typeface="+mj-ea"/>
                <a:cs typeface="+mj-cs"/>
              </a:rPr>
            </a:br>
            <a:r>
              <a:rPr lang="en-US" altLang="nl-NL" sz="3400" kern="1200" dirty="0">
                <a:solidFill>
                  <a:srgbClr val="FFFFFF"/>
                </a:solidFill>
                <a:latin typeface="+mj-lt"/>
                <a:ea typeface="+mj-ea"/>
                <a:cs typeface="+mj-cs"/>
              </a:rPr>
              <a:t>= </a:t>
            </a:r>
            <a:br>
              <a:rPr lang="en-US" altLang="nl-NL" sz="3400" kern="1200" dirty="0">
                <a:solidFill>
                  <a:srgbClr val="FFFFFF"/>
                </a:solidFill>
                <a:latin typeface="+mj-lt"/>
                <a:ea typeface="+mj-ea"/>
                <a:cs typeface="+mj-cs"/>
              </a:rPr>
            </a:br>
            <a:r>
              <a:rPr lang="en-US" altLang="nl-NL" sz="3400" kern="1200" dirty="0">
                <a:solidFill>
                  <a:srgbClr val="FFFFFF"/>
                </a:solidFill>
                <a:latin typeface="+mj-lt"/>
                <a:ea typeface="+mj-ea"/>
                <a:cs typeface="+mj-cs"/>
              </a:rPr>
              <a:t>later </a:t>
            </a:r>
            <a:r>
              <a:rPr lang="en-US" altLang="nl-NL" sz="3400" kern="1200" dirty="0" err="1">
                <a:solidFill>
                  <a:srgbClr val="FFFFFF"/>
                </a:solidFill>
                <a:latin typeface="+mj-lt"/>
                <a:ea typeface="+mj-ea"/>
                <a:cs typeface="+mj-cs"/>
              </a:rPr>
              <a:t>zoenen</a:t>
            </a:r>
            <a:endParaRPr lang="en-US" altLang="nl-NL" sz="3400" kern="1200" dirty="0">
              <a:solidFill>
                <a:srgbClr val="FFFFFF"/>
              </a:solidFill>
              <a:latin typeface="+mj-lt"/>
              <a:ea typeface="+mj-ea"/>
              <a:cs typeface="+mj-cs"/>
            </a:endParaRPr>
          </a:p>
        </p:txBody>
      </p:sp>
    </p:spTree>
    <p:extLst>
      <p:ext uri="{BB962C8B-B14F-4D97-AF65-F5344CB8AC3E}">
        <p14:creationId xmlns:p14="http://schemas.microsoft.com/office/powerpoint/2010/main" val="395448668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5BAF5D3D-DAAE-4675-AD8B-ABB936B3B2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625" b="3"/>
          <a:stretch/>
        </p:blipFill>
        <p:spPr bwMode="auto">
          <a:xfrm>
            <a:off x="5120640" y="1904281"/>
            <a:ext cx="6233160" cy="4272681"/>
          </a:xfrm>
          <a:prstGeom prst="rect">
            <a:avLst/>
          </a:prstGeom>
        </p:spPr>
      </p:pic>
      <p:sp>
        <p:nvSpPr>
          <p:cNvPr id="2" name="Content Placeholder 2">
            <a:extLst>
              <a:ext uri="{FF2B5EF4-FFF2-40B4-BE49-F238E27FC236}">
                <a16:creationId xmlns:a16="http://schemas.microsoft.com/office/drawing/2014/main" id="{E1E1D713-413B-4E76-9EDD-44567E136770}"/>
              </a:ext>
            </a:extLst>
          </p:cNvPr>
          <p:cNvSpPr>
            <a:spLocks noGrp="1"/>
          </p:cNvSpPr>
          <p:nvPr>
            <p:ph idx="1"/>
          </p:nvPr>
        </p:nvSpPr>
        <p:spPr bwMode="auto">
          <a:xfrm>
            <a:off x="838200" y="1825625"/>
            <a:ext cx="3797807" cy="4351338"/>
          </a:xfrm>
        </p:spPr>
        <p:txBody>
          <a:bodyPr numCol="1" anchorCtr="0" compatLnSpc="1">
            <a:prstTxWarp prst="textNoShape">
              <a:avLst/>
            </a:prstTxWarp>
            <a:normAutofit/>
          </a:bodyPr>
          <a:lstStyle/>
          <a:p>
            <a:pPr marL="0" indent="0">
              <a:buNone/>
            </a:pPr>
            <a:r>
              <a:rPr lang="nl-NL" altLang="nl-NL" sz="2000" i="1" dirty="0"/>
              <a:t>Ja, ik denk dat het daar echt mee te maken heeft, dat je gewoon als jongere veel minder snel in de sferen komt van uitgaan en drinken en dat daar gewoon heel veel van die seksuele spanningen ontstaan. (meisjes, 18-23,  hoogopgeleid)</a:t>
            </a:r>
            <a:endParaRPr lang="nl-NL" altLang="nl-NL" sz="2000" dirty="0"/>
          </a:p>
        </p:txBody>
      </p:sp>
    </p:spTree>
    <p:extLst>
      <p:ext uri="{BB962C8B-B14F-4D97-AF65-F5344CB8AC3E}">
        <p14:creationId xmlns:p14="http://schemas.microsoft.com/office/powerpoint/2010/main" val="449331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r>
              <a:rPr lang="nl-NL" dirty="0"/>
              <a:t>Beginnen jongeren eerder met seks of zijn ze conservatiever geworden? </a:t>
            </a:r>
          </a:p>
          <a:p>
            <a:r>
              <a:rPr lang="nl-NL" dirty="0"/>
              <a:t>Hoe denken jongeren over homoseksualiteit? </a:t>
            </a:r>
          </a:p>
          <a:p>
            <a:r>
              <a:rPr lang="nl-NL" dirty="0"/>
              <a:t>Hebben ze vaker een onenightstand en vrijen ze dan wel veilig? </a:t>
            </a:r>
          </a:p>
          <a:p>
            <a:r>
              <a:rPr lang="nl-NL" dirty="0"/>
              <a:t>Hoeveel jongeren maken seksuele grensoverschrijding mee? </a:t>
            </a:r>
          </a:p>
          <a:p>
            <a:r>
              <a:rPr lang="nl-NL" dirty="0"/>
              <a:t>Wordt een naaktfoto vaak doorgestuurd?</a:t>
            </a:r>
          </a:p>
          <a:p>
            <a:r>
              <a:rPr lang="nl-NL" dirty="0"/>
              <a:t>En wat vinden ze zelf van de informatie over seksualiteit en relaties die zij krijgen op school? </a:t>
            </a:r>
          </a:p>
        </p:txBody>
      </p:sp>
      <p:sp>
        <p:nvSpPr>
          <p:cNvPr id="7" name="Titel 1"/>
          <p:cNvSpPr txBox="1">
            <a:spLocks/>
          </p:cNvSpPr>
          <p:nvPr/>
        </p:nvSpPr>
        <p:spPr>
          <a:xfrm>
            <a:off x="838200" y="0"/>
            <a:ext cx="10515600" cy="1055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cap="all" dirty="0"/>
              <a:t>veelvoorkomende vragen</a:t>
            </a:r>
          </a:p>
        </p:txBody>
      </p:sp>
    </p:spTree>
    <p:extLst>
      <p:ext uri="{BB962C8B-B14F-4D97-AF65-F5344CB8AC3E}">
        <p14:creationId xmlns:p14="http://schemas.microsoft.com/office/powerpoint/2010/main" val="3847925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9788" y="801278"/>
            <a:ext cx="10515600" cy="889410"/>
          </a:xfrm>
        </p:spPr>
        <p:txBody>
          <a:bodyPr>
            <a:normAutofit fontScale="90000"/>
          </a:bodyPr>
          <a:lstStyle/>
          <a:p>
            <a:r>
              <a:rPr lang="nl-NL" sz="4000" b="1" cap="all" dirty="0"/>
              <a:t>ervaring naar opleidingsniveau</a:t>
            </a:r>
            <a:br>
              <a:rPr lang="nl-NL" sz="3600" b="1" cap="all" dirty="0"/>
            </a:br>
            <a:br>
              <a:rPr lang="nl-NL" sz="1300" b="1" cap="all" dirty="0"/>
            </a:br>
            <a:r>
              <a:rPr lang="nl-NL" sz="1800" b="1" cap="all" dirty="0"/>
              <a:t>(% onder 16-17 jarigen)</a:t>
            </a:r>
            <a:br>
              <a:rPr lang="nl-NL" sz="1800" b="1" cap="all" dirty="0"/>
            </a:br>
            <a:br>
              <a:rPr lang="nl-NL" sz="1800" b="1" cap="all" dirty="0"/>
            </a:br>
            <a:r>
              <a:rPr lang="nl-NL" sz="3600" b="1" cap="all" dirty="0"/>
              <a:t> </a:t>
            </a:r>
          </a:p>
        </p:txBody>
      </p:sp>
      <p:sp>
        <p:nvSpPr>
          <p:cNvPr id="3" name="Tijdelijke aanduiding voor tekst 2">
            <a:extLst>
              <a:ext uri="{FF2B5EF4-FFF2-40B4-BE49-F238E27FC236}">
                <a16:creationId xmlns:a16="http://schemas.microsoft.com/office/drawing/2014/main" id="{BF711EB7-B5F8-4B59-9C76-928CB00C3C31}"/>
              </a:ext>
            </a:extLst>
          </p:cNvPr>
          <p:cNvSpPr>
            <a:spLocks noGrp="1"/>
          </p:cNvSpPr>
          <p:nvPr>
            <p:ph type="body" idx="1"/>
          </p:nvPr>
        </p:nvSpPr>
        <p:spPr>
          <a:xfrm>
            <a:off x="839788" y="1681163"/>
            <a:ext cx="5157787" cy="458722"/>
          </a:xfrm>
        </p:spPr>
        <p:txBody>
          <a:bodyPr/>
          <a:lstStyle/>
          <a:p>
            <a:r>
              <a:rPr lang="nl-NL" dirty="0"/>
              <a:t>Jongens</a:t>
            </a:r>
          </a:p>
        </p:txBody>
      </p:sp>
      <p:sp>
        <p:nvSpPr>
          <p:cNvPr id="4" name="Tijdelijke aanduiding voor tekst 3">
            <a:extLst>
              <a:ext uri="{FF2B5EF4-FFF2-40B4-BE49-F238E27FC236}">
                <a16:creationId xmlns:a16="http://schemas.microsoft.com/office/drawing/2014/main" id="{499A0BBB-3F73-418E-AB80-96FFDD526D0D}"/>
              </a:ext>
            </a:extLst>
          </p:cNvPr>
          <p:cNvSpPr>
            <a:spLocks noGrp="1"/>
          </p:cNvSpPr>
          <p:nvPr>
            <p:ph type="body" sz="quarter" idx="3"/>
          </p:nvPr>
        </p:nvSpPr>
        <p:spPr>
          <a:xfrm>
            <a:off x="6172200" y="1681163"/>
            <a:ext cx="5183188" cy="458722"/>
          </a:xfrm>
        </p:spPr>
        <p:txBody>
          <a:bodyPr/>
          <a:lstStyle/>
          <a:p>
            <a:r>
              <a:rPr lang="nl-NL" dirty="0"/>
              <a:t>Meisjes</a:t>
            </a:r>
          </a:p>
        </p:txBody>
      </p:sp>
      <p:graphicFrame>
        <p:nvGraphicFramePr>
          <p:cNvPr id="10" name="Tijdelijke aanduiding voor inhoud 6">
            <a:extLst>
              <a:ext uri="{FF2B5EF4-FFF2-40B4-BE49-F238E27FC236}">
                <a16:creationId xmlns:a16="http://schemas.microsoft.com/office/drawing/2014/main" id="{4451193C-B339-445A-A6D5-6FD4ABBB399B}"/>
              </a:ext>
            </a:extLst>
          </p:cNvPr>
          <p:cNvGraphicFramePr>
            <a:graphicFrameLocks noGrp="1"/>
          </p:cNvGraphicFramePr>
          <p:nvPr>
            <p:ph sz="half" idx="2"/>
            <p:extLst>
              <p:ext uri="{D42A27DB-BD31-4B8C-83A1-F6EECF244321}">
                <p14:modId xmlns:p14="http://schemas.microsoft.com/office/powerpoint/2010/main" val="3859707869"/>
              </p:ext>
            </p:extLst>
          </p:nvPr>
        </p:nvGraphicFramePr>
        <p:xfrm>
          <a:off x="839788" y="2139885"/>
          <a:ext cx="5157787" cy="36670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ijdelijke aanduiding voor inhoud 6">
            <a:extLst>
              <a:ext uri="{FF2B5EF4-FFF2-40B4-BE49-F238E27FC236}">
                <a16:creationId xmlns:a16="http://schemas.microsoft.com/office/drawing/2014/main" id="{09D685D4-6FD5-42D4-A29D-083200B16D23}"/>
              </a:ext>
            </a:extLst>
          </p:cNvPr>
          <p:cNvGraphicFramePr>
            <a:graphicFrameLocks noGrp="1"/>
          </p:cNvGraphicFramePr>
          <p:nvPr>
            <p:ph sz="quarter" idx="4"/>
            <p:extLst>
              <p:ext uri="{D42A27DB-BD31-4B8C-83A1-F6EECF244321}">
                <p14:modId xmlns:p14="http://schemas.microsoft.com/office/powerpoint/2010/main" val="3043992084"/>
              </p:ext>
            </p:extLst>
          </p:nvPr>
        </p:nvGraphicFramePr>
        <p:xfrm>
          <a:off x="6172200" y="2139885"/>
          <a:ext cx="5183188" cy="36670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74341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357459" y="2300140"/>
            <a:ext cx="4864231" cy="1423448"/>
          </a:xfrm>
        </p:spPr>
        <p:txBody>
          <a:bodyPr>
            <a:normAutofit/>
          </a:bodyPr>
          <a:lstStyle/>
          <a:p>
            <a:pPr algn="ctr"/>
            <a:r>
              <a:rPr lang="nl-NL" b="1" dirty="0"/>
              <a:t>Jongens én meisjes genieten van seks</a:t>
            </a:r>
          </a:p>
        </p:txBody>
      </p:sp>
      <p:pic>
        <p:nvPicPr>
          <p:cNvPr id="3" name="Afbeelding 2">
            <a:extLst>
              <a:ext uri="{FF2B5EF4-FFF2-40B4-BE49-F238E27FC236}">
                <a16:creationId xmlns:a16="http://schemas.microsoft.com/office/drawing/2014/main" id="{E5A4F1B3-5E7C-41C2-9502-75B9B9253E42}"/>
              </a:ext>
            </a:extLst>
          </p:cNvPr>
          <p:cNvPicPr>
            <a:picLocks noChangeAspect="1"/>
          </p:cNvPicPr>
          <p:nvPr/>
        </p:nvPicPr>
        <p:blipFill>
          <a:blip r:embed="rId2"/>
          <a:stretch>
            <a:fillRect/>
          </a:stretch>
        </p:blipFill>
        <p:spPr>
          <a:xfrm>
            <a:off x="7202924" y="0"/>
            <a:ext cx="4989076" cy="6858000"/>
          </a:xfrm>
          <a:prstGeom prst="rect">
            <a:avLst/>
          </a:prstGeom>
        </p:spPr>
      </p:pic>
    </p:spTree>
    <p:extLst>
      <p:ext uri="{BB962C8B-B14F-4D97-AF65-F5344CB8AC3E}">
        <p14:creationId xmlns:p14="http://schemas.microsoft.com/office/powerpoint/2010/main" val="3589160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654341"/>
            <a:ext cx="10515600" cy="914400"/>
          </a:xfrm>
        </p:spPr>
        <p:txBody>
          <a:bodyPr>
            <a:normAutofit fontScale="90000"/>
          </a:bodyPr>
          <a:lstStyle/>
          <a:p>
            <a:r>
              <a:rPr lang="nl-NL" sz="4000" b="1" cap="all" dirty="0"/>
              <a:t>Gevoelens over seks</a:t>
            </a:r>
            <a:br>
              <a:rPr lang="nl-NL" sz="3600" b="1" cap="all" dirty="0"/>
            </a:br>
            <a:br>
              <a:rPr lang="nl-NL" sz="1300" b="1" cap="all" dirty="0"/>
            </a:br>
            <a:r>
              <a:rPr lang="nl-NL" sz="1800" b="1" cap="all" dirty="0"/>
              <a:t>(% (helemaal) eens, onder seksueel ervaren jongeren)</a:t>
            </a:r>
            <a:br>
              <a:rPr lang="nl-NL" sz="1800" b="1" cap="all" dirty="0"/>
            </a:br>
            <a:r>
              <a:rPr lang="nl-NL" sz="3600" b="1" cap="all" dirty="0"/>
              <a:t> </a:t>
            </a:r>
          </a:p>
        </p:txBody>
      </p:sp>
      <p:graphicFrame>
        <p:nvGraphicFramePr>
          <p:cNvPr id="5" name="Tijdelijke aanduiding voor inhoud 6"/>
          <p:cNvGraphicFramePr>
            <a:graphicFrameLocks noGrp="1"/>
          </p:cNvGraphicFramePr>
          <p:nvPr>
            <p:ph idx="1"/>
            <p:extLst>
              <p:ext uri="{D42A27DB-BD31-4B8C-83A1-F6EECF244321}">
                <p14:modId xmlns:p14="http://schemas.microsoft.com/office/powerpoint/2010/main" val="758192468"/>
              </p:ext>
            </p:extLst>
          </p:nvPr>
        </p:nvGraphicFramePr>
        <p:xfrm>
          <a:off x="838200" y="1825626"/>
          <a:ext cx="10515600" cy="38033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61988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654341"/>
            <a:ext cx="10515600" cy="1171284"/>
          </a:xfrm>
        </p:spPr>
        <p:txBody>
          <a:bodyPr>
            <a:normAutofit fontScale="90000"/>
          </a:bodyPr>
          <a:lstStyle/>
          <a:p>
            <a:r>
              <a:rPr lang="nl-NL" sz="4000" b="1" cap="all" dirty="0"/>
              <a:t>seksuele beleving</a:t>
            </a:r>
            <a:br>
              <a:rPr lang="nl-NL" sz="1300" b="1" cap="all" dirty="0"/>
            </a:br>
            <a:br>
              <a:rPr lang="nl-NL" sz="1300" b="1" cap="all" dirty="0"/>
            </a:br>
            <a:r>
              <a:rPr lang="nl-NL" sz="1800" b="1" cap="all" dirty="0"/>
              <a:t>(% minstens regelmatig, onder jongeren die tenminste gevoeld en gestreeld hebben)</a:t>
            </a:r>
            <a:br>
              <a:rPr lang="nl-NL" sz="1800" b="1" cap="all" dirty="0"/>
            </a:br>
            <a:br>
              <a:rPr lang="nl-NL" sz="1800" b="1" cap="all" dirty="0"/>
            </a:br>
            <a:r>
              <a:rPr lang="nl-NL" sz="3600" b="1" cap="all" dirty="0"/>
              <a:t> </a:t>
            </a:r>
          </a:p>
        </p:txBody>
      </p:sp>
      <p:graphicFrame>
        <p:nvGraphicFramePr>
          <p:cNvPr id="6" name="Tijdelijke aanduiding voor inhoud 6"/>
          <p:cNvGraphicFramePr>
            <a:graphicFrameLocks noGrp="1"/>
          </p:cNvGraphicFramePr>
          <p:nvPr>
            <p:ph idx="1"/>
            <p:extLst>
              <p:ext uri="{D42A27DB-BD31-4B8C-83A1-F6EECF244321}">
                <p14:modId xmlns:p14="http://schemas.microsoft.com/office/powerpoint/2010/main" val="3249726338"/>
              </p:ext>
            </p:extLst>
          </p:nvPr>
        </p:nvGraphicFramePr>
        <p:xfrm>
          <a:off x="838200" y="1825625"/>
          <a:ext cx="10515600" cy="37866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90114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654341"/>
            <a:ext cx="10515600" cy="1171284"/>
          </a:xfrm>
        </p:spPr>
        <p:txBody>
          <a:bodyPr>
            <a:normAutofit fontScale="90000"/>
          </a:bodyPr>
          <a:lstStyle/>
          <a:p>
            <a:r>
              <a:rPr lang="nl-NL" sz="4000" b="1" cap="all" dirty="0"/>
              <a:t>seksuele problemen</a:t>
            </a:r>
            <a:br>
              <a:rPr lang="nl-NL" sz="3600" b="1" cap="all" dirty="0"/>
            </a:br>
            <a:br>
              <a:rPr lang="nl-NL" sz="1300" b="1" cap="all" dirty="0"/>
            </a:br>
            <a:r>
              <a:rPr lang="nl-NL" sz="1800" b="1" cap="all" dirty="0"/>
              <a:t>(% jongeren die dit vaak/altijd heeft en die hier behoorlijk of erg veel last van heeft)</a:t>
            </a:r>
            <a:br>
              <a:rPr lang="nl-NL" sz="1800" b="1" cap="all" dirty="0"/>
            </a:br>
            <a:br>
              <a:rPr lang="nl-NL" sz="1800" b="1" cap="all" dirty="0"/>
            </a:br>
            <a:r>
              <a:rPr lang="nl-NL" sz="3600" b="1" cap="all" dirty="0"/>
              <a:t> </a:t>
            </a:r>
          </a:p>
        </p:txBody>
      </p:sp>
      <p:graphicFrame>
        <p:nvGraphicFramePr>
          <p:cNvPr id="5" name="Tijdelijke aanduiding voor inhoud 6"/>
          <p:cNvGraphicFramePr>
            <a:graphicFrameLocks noGrp="1"/>
          </p:cNvGraphicFramePr>
          <p:nvPr>
            <p:ph idx="1"/>
            <p:extLst/>
          </p:nvPr>
        </p:nvGraphicFramePr>
        <p:xfrm>
          <a:off x="838200" y="1825626"/>
          <a:ext cx="10515600" cy="37782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8909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357459" y="2300140"/>
            <a:ext cx="4864231" cy="1423448"/>
          </a:xfrm>
        </p:spPr>
        <p:txBody>
          <a:bodyPr>
            <a:normAutofit fontScale="90000"/>
          </a:bodyPr>
          <a:lstStyle/>
          <a:p>
            <a:pPr algn="ctr"/>
            <a:r>
              <a:rPr lang="nl-NL" b="1" dirty="0"/>
              <a:t>Jongeren beschermen zichzelf goed tegen zwangerschap</a:t>
            </a:r>
          </a:p>
        </p:txBody>
      </p:sp>
      <p:pic>
        <p:nvPicPr>
          <p:cNvPr id="5" name="Afbeelding 4">
            <a:extLst>
              <a:ext uri="{FF2B5EF4-FFF2-40B4-BE49-F238E27FC236}">
                <a16:creationId xmlns:a16="http://schemas.microsoft.com/office/drawing/2014/main" id="{5BE5FAD4-9D6F-47A7-BB5A-F724F2DC3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2924" y="0"/>
            <a:ext cx="4989076" cy="6858000"/>
          </a:xfrm>
          <a:prstGeom prst="rect">
            <a:avLst/>
          </a:prstGeom>
        </p:spPr>
      </p:pic>
    </p:spTree>
    <p:extLst>
      <p:ext uri="{BB962C8B-B14F-4D97-AF65-F5344CB8AC3E}">
        <p14:creationId xmlns:p14="http://schemas.microsoft.com/office/powerpoint/2010/main" val="1922774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1"/>
          <p:cNvSpPr>
            <a:spLocks noGrp="1"/>
          </p:cNvSpPr>
          <p:nvPr>
            <p:ph type="title"/>
          </p:nvPr>
        </p:nvSpPr>
        <p:spPr>
          <a:xfrm>
            <a:off x="839788" y="835205"/>
            <a:ext cx="10515600" cy="490194"/>
          </a:xfrm>
        </p:spPr>
        <p:txBody>
          <a:bodyPr>
            <a:normAutofit fontScale="90000"/>
          </a:bodyPr>
          <a:lstStyle/>
          <a:p>
            <a:r>
              <a:rPr lang="nl-NL" sz="4000" b="1" cap="all" dirty="0"/>
              <a:t>Lichte toename in anticonceptiegebruik</a:t>
            </a:r>
            <a:br>
              <a:rPr lang="nl-NL" sz="3600" b="1" cap="all" dirty="0"/>
            </a:br>
            <a:br>
              <a:rPr lang="nl-NL" sz="1300" b="1" cap="all" dirty="0"/>
            </a:br>
            <a:r>
              <a:rPr lang="nl-NL" sz="1800" b="1" cap="all" dirty="0"/>
              <a:t>(% seksueel ervaren jongeren)</a:t>
            </a:r>
            <a:br>
              <a:rPr lang="nl-NL" sz="1800" b="1" cap="all" dirty="0"/>
            </a:br>
            <a:r>
              <a:rPr lang="nl-NL" sz="3600" b="1" cap="all" dirty="0"/>
              <a:t> </a:t>
            </a:r>
          </a:p>
        </p:txBody>
      </p:sp>
      <p:sp>
        <p:nvSpPr>
          <p:cNvPr id="2" name="Tijdelijke aanduiding voor tekst 1">
            <a:extLst>
              <a:ext uri="{FF2B5EF4-FFF2-40B4-BE49-F238E27FC236}">
                <a16:creationId xmlns:a16="http://schemas.microsoft.com/office/drawing/2014/main" id="{05FDE21D-5A0C-4B74-9A39-C975A6DA6CED}"/>
              </a:ext>
            </a:extLst>
          </p:cNvPr>
          <p:cNvSpPr>
            <a:spLocks noGrp="1"/>
          </p:cNvSpPr>
          <p:nvPr>
            <p:ph type="body" idx="1"/>
          </p:nvPr>
        </p:nvSpPr>
        <p:spPr>
          <a:xfrm>
            <a:off x="839788" y="1681163"/>
            <a:ext cx="5157787" cy="468148"/>
          </a:xfrm>
        </p:spPr>
        <p:txBody>
          <a:bodyPr/>
          <a:lstStyle/>
          <a:p>
            <a:r>
              <a:rPr lang="nl-NL" dirty="0"/>
              <a:t>Jongens</a:t>
            </a:r>
          </a:p>
        </p:txBody>
      </p:sp>
      <p:graphicFrame>
        <p:nvGraphicFramePr>
          <p:cNvPr id="6" name="Tijdelijke aanduiding voor inhoud 6"/>
          <p:cNvGraphicFramePr>
            <a:graphicFrameLocks noGrp="1"/>
          </p:cNvGraphicFramePr>
          <p:nvPr>
            <p:ph sz="half" idx="2"/>
            <p:extLst>
              <p:ext uri="{D42A27DB-BD31-4B8C-83A1-F6EECF244321}">
                <p14:modId xmlns:p14="http://schemas.microsoft.com/office/powerpoint/2010/main" val="851542520"/>
              </p:ext>
            </p:extLst>
          </p:nvPr>
        </p:nvGraphicFramePr>
        <p:xfrm>
          <a:off x="839788" y="2149311"/>
          <a:ext cx="5157787" cy="3563332"/>
        </p:xfrm>
        <a:graphic>
          <a:graphicData uri="http://schemas.openxmlformats.org/drawingml/2006/chart">
            <c:chart xmlns:c="http://schemas.openxmlformats.org/drawingml/2006/chart" xmlns:r="http://schemas.openxmlformats.org/officeDocument/2006/relationships" r:id="rId3"/>
          </a:graphicData>
        </a:graphic>
      </p:graphicFrame>
      <p:sp>
        <p:nvSpPr>
          <p:cNvPr id="3" name="Tijdelijke aanduiding voor tekst 2">
            <a:extLst>
              <a:ext uri="{FF2B5EF4-FFF2-40B4-BE49-F238E27FC236}">
                <a16:creationId xmlns:a16="http://schemas.microsoft.com/office/drawing/2014/main" id="{2DCB8967-335E-4F12-BE1E-E9682F9AAC1A}"/>
              </a:ext>
            </a:extLst>
          </p:cNvPr>
          <p:cNvSpPr>
            <a:spLocks noGrp="1"/>
          </p:cNvSpPr>
          <p:nvPr>
            <p:ph type="body" sz="quarter" idx="3"/>
          </p:nvPr>
        </p:nvSpPr>
        <p:spPr>
          <a:xfrm>
            <a:off x="6172200" y="1681163"/>
            <a:ext cx="5183188" cy="468148"/>
          </a:xfrm>
        </p:spPr>
        <p:txBody>
          <a:bodyPr/>
          <a:lstStyle/>
          <a:p>
            <a:r>
              <a:rPr lang="nl-NL" dirty="0"/>
              <a:t>Meisjes</a:t>
            </a:r>
          </a:p>
        </p:txBody>
      </p:sp>
      <p:graphicFrame>
        <p:nvGraphicFramePr>
          <p:cNvPr id="7" name="Tijdelijke aanduiding voor inhoud 6">
            <a:extLst>
              <a:ext uri="{FF2B5EF4-FFF2-40B4-BE49-F238E27FC236}">
                <a16:creationId xmlns:a16="http://schemas.microsoft.com/office/drawing/2014/main" id="{732FF16A-A993-4074-B5FB-92F7EEB119B0}"/>
              </a:ext>
            </a:extLst>
          </p:cNvPr>
          <p:cNvGraphicFramePr>
            <a:graphicFrameLocks noGrp="1"/>
          </p:cNvGraphicFramePr>
          <p:nvPr>
            <p:ph sz="quarter" idx="4"/>
            <p:extLst>
              <p:ext uri="{D42A27DB-BD31-4B8C-83A1-F6EECF244321}">
                <p14:modId xmlns:p14="http://schemas.microsoft.com/office/powerpoint/2010/main" val="498707372"/>
              </p:ext>
            </p:extLst>
          </p:nvPr>
        </p:nvGraphicFramePr>
        <p:xfrm>
          <a:off x="6172200" y="2149311"/>
          <a:ext cx="5183188" cy="35633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16500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654341"/>
            <a:ext cx="10515600" cy="1171284"/>
          </a:xfrm>
        </p:spPr>
        <p:txBody>
          <a:bodyPr>
            <a:normAutofit fontScale="90000"/>
          </a:bodyPr>
          <a:lstStyle/>
          <a:p>
            <a:r>
              <a:rPr lang="nl-NL" sz="4000" b="1" cap="all" dirty="0"/>
              <a:t>huidige anticonceptiemethode</a:t>
            </a:r>
            <a:br>
              <a:rPr lang="nl-NL" sz="3600" b="1" cap="all" dirty="0"/>
            </a:br>
            <a:br>
              <a:rPr lang="nl-NL" sz="1300" b="1" cap="all" dirty="0"/>
            </a:br>
            <a:r>
              <a:rPr lang="nl-NL" sz="1800" b="1" cap="all" dirty="0"/>
              <a:t>(% meisjes met ervaring met geslachtsgemeenschap)</a:t>
            </a:r>
            <a:br>
              <a:rPr lang="nl-NL" sz="1800" b="1" cap="all" dirty="0"/>
            </a:br>
            <a:br>
              <a:rPr lang="nl-NL" sz="1800" b="1" cap="all" dirty="0"/>
            </a:br>
            <a:r>
              <a:rPr lang="nl-NL" sz="3600" b="1" cap="all" dirty="0"/>
              <a:t> </a:t>
            </a:r>
          </a:p>
        </p:txBody>
      </p:sp>
      <p:graphicFrame>
        <p:nvGraphicFramePr>
          <p:cNvPr id="6" name="Tijdelijke aanduiding voor inhoud 7"/>
          <p:cNvGraphicFramePr>
            <a:graphicFrameLocks noGrp="1"/>
          </p:cNvGraphicFramePr>
          <p:nvPr>
            <p:ph idx="1"/>
            <p:extLst>
              <p:ext uri="{D42A27DB-BD31-4B8C-83A1-F6EECF244321}">
                <p14:modId xmlns:p14="http://schemas.microsoft.com/office/powerpoint/2010/main" val="2666415318"/>
              </p:ext>
            </p:extLst>
          </p:nvPr>
        </p:nvGraphicFramePr>
        <p:xfrm>
          <a:off x="838200" y="1825625"/>
          <a:ext cx="10515600" cy="39812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0238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654341"/>
            <a:ext cx="10515600" cy="1171284"/>
          </a:xfrm>
        </p:spPr>
        <p:txBody>
          <a:bodyPr>
            <a:normAutofit fontScale="90000"/>
          </a:bodyPr>
          <a:lstStyle/>
          <a:p>
            <a:r>
              <a:rPr lang="nl-NL" sz="4000" b="1" cap="all" dirty="0"/>
              <a:t>ervaring met zwangerschap en abortus</a:t>
            </a:r>
            <a:br>
              <a:rPr lang="nl-NL" sz="3600" b="1" cap="all" dirty="0"/>
            </a:br>
            <a:br>
              <a:rPr lang="nl-NL" sz="1800" b="1" cap="all" dirty="0"/>
            </a:br>
            <a:r>
              <a:rPr lang="nl-NL" sz="1800" b="1" cap="all" dirty="0"/>
              <a:t>(ooit meegemaakt per 1000 jongeren) </a:t>
            </a:r>
            <a:br>
              <a:rPr lang="nl-NL" sz="1800" b="1" cap="all" dirty="0"/>
            </a:br>
            <a:br>
              <a:rPr lang="nl-NL" sz="1800" b="1" cap="all" dirty="0"/>
            </a:br>
            <a:r>
              <a:rPr lang="nl-NL" sz="3600" b="1" cap="all" dirty="0"/>
              <a:t> </a:t>
            </a:r>
          </a:p>
        </p:txBody>
      </p:sp>
      <p:graphicFrame>
        <p:nvGraphicFramePr>
          <p:cNvPr id="5" name="Tijdelijke aanduiding voor inhoud 7"/>
          <p:cNvGraphicFramePr>
            <a:graphicFrameLocks noGrp="1"/>
          </p:cNvGraphicFramePr>
          <p:nvPr>
            <p:ph idx="1"/>
            <p:extLst/>
          </p:nvPr>
        </p:nvGraphicFramePr>
        <p:xfrm>
          <a:off x="838200" y="1825625"/>
          <a:ext cx="10515600" cy="40047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86274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654341"/>
            <a:ext cx="10515600" cy="1171284"/>
          </a:xfrm>
        </p:spPr>
        <p:txBody>
          <a:bodyPr>
            <a:normAutofit fontScale="90000"/>
          </a:bodyPr>
          <a:lstStyle/>
          <a:p>
            <a:r>
              <a:rPr lang="nl-NL" sz="4000" b="1" cap="all" dirty="0"/>
              <a:t>Abortusstigma</a:t>
            </a:r>
            <a:br>
              <a:rPr lang="nl-NL" sz="3600" b="1" cap="all" dirty="0"/>
            </a:br>
            <a:br>
              <a:rPr lang="nl-NL" sz="1300" b="1" cap="all" dirty="0"/>
            </a:br>
            <a:r>
              <a:rPr lang="nl-NL" sz="1800" b="1" cap="all" dirty="0"/>
              <a:t>(% meisjes met een abortuservaring)</a:t>
            </a:r>
            <a:br>
              <a:rPr lang="nl-NL" sz="1800" b="1" cap="all" dirty="0"/>
            </a:br>
            <a:br>
              <a:rPr lang="nl-NL" sz="1800" b="1" cap="all" dirty="0"/>
            </a:br>
            <a:r>
              <a:rPr lang="nl-NL" sz="3600" b="1" cap="all" dirty="0"/>
              <a:t> </a:t>
            </a:r>
          </a:p>
        </p:txBody>
      </p:sp>
      <p:graphicFrame>
        <p:nvGraphicFramePr>
          <p:cNvPr id="6" name="Tijdelijke aanduiding voor inhoud 6"/>
          <p:cNvGraphicFramePr>
            <a:graphicFrameLocks noGrp="1"/>
          </p:cNvGraphicFramePr>
          <p:nvPr>
            <p:ph idx="1"/>
            <p:extLst/>
          </p:nvPr>
        </p:nvGraphicFramePr>
        <p:xfrm>
          <a:off x="838200" y="1825625"/>
          <a:ext cx="10515600" cy="40047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9560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838200" y="1825625"/>
            <a:ext cx="5181600" cy="3157436"/>
          </a:xfrm>
        </p:spPr>
        <p:txBody>
          <a:bodyPr>
            <a:normAutofit lnSpcReduction="10000"/>
          </a:bodyPr>
          <a:lstStyle/>
          <a:p>
            <a:r>
              <a:rPr lang="nl-NL" dirty="0"/>
              <a:t>8.054 jongens en 12.446 meisjes vulden een online vragenlijst in</a:t>
            </a:r>
          </a:p>
          <a:p>
            <a:r>
              <a:rPr lang="nl-NL" dirty="0"/>
              <a:t>Geworven via scholen en GBA steekproef (getrokken en gewogen door het CBS)</a:t>
            </a:r>
          </a:p>
          <a:p>
            <a:r>
              <a:rPr lang="nl-NL" dirty="0"/>
              <a:t>Ophoging in 15 GGD regio’s</a:t>
            </a:r>
          </a:p>
          <a:p>
            <a:r>
              <a:rPr lang="nl-NL" dirty="0"/>
              <a:t>Representatief door weging</a:t>
            </a:r>
          </a:p>
          <a:p>
            <a:endParaRPr lang="nl-NL" dirty="0"/>
          </a:p>
        </p:txBody>
      </p:sp>
      <p:sp>
        <p:nvSpPr>
          <p:cNvPr id="15" name="Titel 1"/>
          <p:cNvSpPr txBox="1">
            <a:spLocks/>
          </p:cNvSpPr>
          <p:nvPr/>
        </p:nvSpPr>
        <p:spPr>
          <a:xfrm>
            <a:off x="838200" y="0"/>
            <a:ext cx="10515600" cy="1055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cap="all" dirty="0"/>
              <a:t>seks onder je 25</a:t>
            </a:r>
            <a:r>
              <a:rPr lang="nl-NL" sz="3600" b="1" cap="all" baseline="30000" dirty="0"/>
              <a:t>e</a:t>
            </a:r>
            <a:r>
              <a:rPr lang="nl-NL" sz="3600" b="1" cap="all" dirty="0"/>
              <a:t> beantwoordt deze vragen</a:t>
            </a:r>
          </a:p>
        </p:txBody>
      </p:sp>
      <p:pic>
        <p:nvPicPr>
          <p:cNvPr id="6" name="Tijdelijke aanduiding voor inhoud 5">
            <a:extLst>
              <a:ext uri="{FF2B5EF4-FFF2-40B4-BE49-F238E27FC236}">
                <a16:creationId xmlns:a16="http://schemas.microsoft.com/office/drawing/2014/main" id="{D01B8242-3630-4A71-BCD1-49A4FF175C6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27971" y="1825625"/>
            <a:ext cx="4423794" cy="2932438"/>
          </a:xfrm>
        </p:spPr>
      </p:pic>
    </p:spTree>
    <p:extLst>
      <p:ext uri="{BB962C8B-B14F-4D97-AF65-F5344CB8AC3E}">
        <p14:creationId xmlns:p14="http://schemas.microsoft.com/office/powerpoint/2010/main" val="1580268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357459" y="2300140"/>
            <a:ext cx="4864231" cy="1423448"/>
          </a:xfrm>
        </p:spPr>
        <p:txBody>
          <a:bodyPr>
            <a:normAutofit fontScale="90000"/>
          </a:bodyPr>
          <a:lstStyle/>
          <a:p>
            <a:pPr algn="ctr"/>
            <a:r>
              <a:rPr lang="nl-NL" b="1" dirty="0"/>
              <a:t>Condoomgebruik eerste keer nog hoog, later niet meer</a:t>
            </a:r>
          </a:p>
        </p:txBody>
      </p:sp>
      <p:pic>
        <p:nvPicPr>
          <p:cNvPr id="4" name="Afbeelding 3">
            <a:extLst>
              <a:ext uri="{FF2B5EF4-FFF2-40B4-BE49-F238E27FC236}">
                <a16:creationId xmlns:a16="http://schemas.microsoft.com/office/drawing/2014/main" id="{7D498FAA-DC8C-4FA9-A156-7DDF1C7D1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2924" y="0"/>
            <a:ext cx="4989076" cy="6858000"/>
          </a:xfrm>
          <a:prstGeom prst="rect">
            <a:avLst/>
          </a:prstGeom>
        </p:spPr>
      </p:pic>
    </p:spTree>
    <p:extLst>
      <p:ext uri="{BB962C8B-B14F-4D97-AF65-F5344CB8AC3E}">
        <p14:creationId xmlns:p14="http://schemas.microsoft.com/office/powerpoint/2010/main" val="516525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654341"/>
            <a:ext cx="10515600" cy="1171284"/>
          </a:xfrm>
        </p:spPr>
        <p:txBody>
          <a:bodyPr>
            <a:normAutofit fontScale="90000"/>
          </a:bodyPr>
          <a:lstStyle/>
          <a:p>
            <a:r>
              <a:rPr lang="nl-NL" sz="4000" b="1" cap="all" dirty="0"/>
              <a:t>beschermingsgedrag bij de eerste keer</a:t>
            </a:r>
            <a:br>
              <a:rPr lang="nl-NL" sz="3600" b="1" cap="all" dirty="0"/>
            </a:br>
            <a:br>
              <a:rPr lang="nl-NL" sz="1800" b="1" cap="all" dirty="0"/>
            </a:br>
            <a:r>
              <a:rPr lang="nl-NL" sz="1800" b="1" cap="all" dirty="0"/>
              <a:t>(% jongeren met ervaring met geslachtsgemeenschap) </a:t>
            </a:r>
            <a:br>
              <a:rPr lang="nl-NL" sz="1800" b="1" cap="all" dirty="0"/>
            </a:br>
            <a:br>
              <a:rPr lang="nl-NL" sz="1800" b="1" cap="all" dirty="0"/>
            </a:br>
            <a:r>
              <a:rPr lang="nl-NL" sz="3600" b="1" cap="all" dirty="0"/>
              <a:t> </a:t>
            </a:r>
          </a:p>
        </p:txBody>
      </p:sp>
      <p:graphicFrame>
        <p:nvGraphicFramePr>
          <p:cNvPr id="6" name="Tijdelijke aanduiding voor inhoud 7"/>
          <p:cNvGraphicFramePr>
            <a:graphicFrameLocks noGrp="1"/>
          </p:cNvGraphicFramePr>
          <p:nvPr>
            <p:ph idx="1"/>
            <p:extLst>
              <p:ext uri="{D42A27DB-BD31-4B8C-83A1-F6EECF244321}">
                <p14:modId xmlns:p14="http://schemas.microsoft.com/office/powerpoint/2010/main" val="3931961136"/>
              </p:ext>
            </p:extLst>
          </p:nvPr>
        </p:nvGraphicFramePr>
        <p:xfrm>
          <a:off x="838200" y="1825625"/>
          <a:ext cx="10515600" cy="39879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43062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654341"/>
            <a:ext cx="10515600" cy="1171284"/>
          </a:xfrm>
        </p:spPr>
        <p:txBody>
          <a:bodyPr>
            <a:normAutofit fontScale="90000"/>
          </a:bodyPr>
          <a:lstStyle/>
          <a:p>
            <a:r>
              <a:rPr lang="nl-NL" sz="4000" b="1" cap="all" dirty="0"/>
              <a:t>condoomgebruik met laatste sekspartner</a:t>
            </a:r>
            <a:br>
              <a:rPr lang="nl-NL" sz="3600" b="1" cap="all" dirty="0"/>
            </a:br>
            <a:br>
              <a:rPr lang="nl-NL" sz="1800" b="1" cap="all" dirty="0"/>
            </a:br>
            <a:r>
              <a:rPr lang="nl-NL" sz="1800" b="1" cap="all" dirty="0"/>
              <a:t>(% seksueel ervaren jongeren) </a:t>
            </a:r>
            <a:br>
              <a:rPr lang="nl-NL" sz="1800" b="1" cap="all" dirty="0"/>
            </a:br>
            <a:br>
              <a:rPr lang="nl-NL" sz="1800" b="1" cap="all" dirty="0"/>
            </a:br>
            <a:r>
              <a:rPr lang="nl-NL" sz="3600" b="1" cap="all" dirty="0"/>
              <a:t> </a:t>
            </a:r>
          </a:p>
        </p:txBody>
      </p:sp>
      <p:graphicFrame>
        <p:nvGraphicFramePr>
          <p:cNvPr id="6" name="Tijdelijke aanduiding voor inhoud 7"/>
          <p:cNvGraphicFramePr>
            <a:graphicFrameLocks noGrp="1"/>
          </p:cNvGraphicFramePr>
          <p:nvPr>
            <p:ph idx="1"/>
            <p:extLst>
              <p:ext uri="{D42A27DB-BD31-4B8C-83A1-F6EECF244321}">
                <p14:modId xmlns:p14="http://schemas.microsoft.com/office/powerpoint/2010/main" val="1806493534"/>
              </p:ext>
            </p:extLst>
          </p:nvPr>
        </p:nvGraphicFramePr>
        <p:xfrm>
          <a:off x="838200" y="1825625"/>
          <a:ext cx="10515600" cy="3987946"/>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ballon: ovaal 6"/>
          <p:cNvSpPr/>
          <p:nvPr/>
        </p:nvSpPr>
        <p:spPr>
          <a:xfrm>
            <a:off x="7172551" y="1177553"/>
            <a:ext cx="1652668" cy="133914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lt1"/>
                </a:solidFill>
                <a:effectLst/>
                <a:uLnTx/>
                <a:uFillTx/>
                <a:latin typeface="+mn-lt"/>
                <a:ea typeface="+mn-ea"/>
                <a:cs typeface="+mn-cs"/>
              </a:rPr>
              <a:t>Bij 75% van de jongens en 63% van de meisjes die stoppen, zijn beide partners niet getest</a:t>
            </a:r>
          </a:p>
        </p:txBody>
      </p:sp>
      <p:sp>
        <p:nvSpPr>
          <p:cNvPr id="8" name="Tekstballon: ovaal 7"/>
          <p:cNvSpPr/>
          <p:nvPr/>
        </p:nvSpPr>
        <p:spPr>
          <a:xfrm>
            <a:off x="2459335" y="1619207"/>
            <a:ext cx="1617714" cy="106090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chemeClr val="lt1"/>
                </a:solidFill>
                <a:effectLst/>
                <a:uLnTx/>
                <a:uFillTx/>
                <a:latin typeface="+mn-lt"/>
                <a:ea typeface="+mn-ea"/>
                <a:cs typeface="+mn-cs"/>
              </a:rPr>
              <a:t>Was in 2012 nog 21% van de meisjes en 37% van de jongens</a:t>
            </a:r>
          </a:p>
        </p:txBody>
      </p:sp>
    </p:spTree>
    <p:extLst>
      <p:ext uri="{BB962C8B-B14F-4D97-AF65-F5344CB8AC3E}">
        <p14:creationId xmlns:p14="http://schemas.microsoft.com/office/powerpoint/2010/main" val="403504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1"/>
          <p:cNvSpPr>
            <a:spLocks noGrp="1"/>
          </p:cNvSpPr>
          <p:nvPr>
            <p:ph type="title"/>
          </p:nvPr>
        </p:nvSpPr>
        <p:spPr>
          <a:xfrm>
            <a:off x="838200" y="574850"/>
            <a:ext cx="10515600" cy="1144894"/>
          </a:xfrm>
        </p:spPr>
        <p:txBody>
          <a:bodyPr>
            <a:normAutofit fontScale="90000"/>
          </a:bodyPr>
          <a:lstStyle/>
          <a:p>
            <a:r>
              <a:rPr lang="nl-NL" sz="4000" b="1" cap="all" dirty="0"/>
              <a:t>≥ Vier verschillende sekspartners gehad (%)</a:t>
            </a:r>
            <a:br>
              <a:rPr lang="nl-NL" sz="3600" b="1" cap="all" dirty="0"/>
            </a:br>
            <a:br>
              <a:rPr lang="nl-NL" sz="1300" b="1" cap="all" dirty="0"/>
            </a:br>
            <a:r>
              <a:rPr lang="nl-NL" sz="1800" b="1" cap="all" dirty="0"/>
              <a:t>(% jongeren die dit (helemaal) goed vindt)</a:t>
            </a:r>
            <a:br>
              <a:rPr lang="nl-NL" sz="1800" b="1" cap="all" dirty="0"/>
            </a:br>
            <a:r>
              <a:rPr lang="nl-NL" sz="3600" b="1" cap="all" dirty="0"/>
              <a:t> </a:t>
            </a:r>
          </a:p>
        </p:txBody>
      </p:sp>
      <p:graphicFrame>
        <p:nvGraphicFramePr>
          <p:cNvPr id="7" name="Tijdelijke aanduiding voor inhoud 6"/>
          <p:cNvGraphicFramePr>
            <a:graphicFrameLocks noGrp="1"/>
          </p:cNvGraphicFramePr>
          <p:nvPr>
            <p:ph idx="1"/>
            <p:extLst>
              <p:ext uri="{D42A27DB-BD31-4B8C-83A1-F6EECF244321}">
                <p14:modId xmlns:p14="http://schemas.microsoft.com/office/powerpoint/2010/main" val="3785178329"/>
              </p:ext>
            </p:extLst>
          </p:nvPr>
        </p:nvGraphicFramePr>
        <p:xfrm>
          <a:off x="838200" y="1825625"/>
          <a:ext cx="10515600" cy="38621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544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9788" y="801278"/>
            <a:ext cx="10515600" cy="889410"/>
          </a:xfrm>
        </p:spPr>
        <p:txBody>
          <a:bodyPr>
            <a:normAutofit fontScale="90000"/>
          </a:bodyPr>
          <a:lstStyle/>
          <a:p>
            <a:r>
              <a:rPr lang="nl-NL" sz="4000" b="1" cap="all" dirty="0"/>
              <a:t>type laatste sekspartner</a:t>
            </a:r>
            <a:br>
              <a:rPr lang="nl-NL" sz="3600" b="1" cap="all" dirty="0"/>
            </a:br>
            <a:br>
              <a:rPr lang="nl-NL" sz="1300" b="1" cap="all" dirty="0"/>
            </a:br>
            <a:r>
              <a:rPr lang="nl-NL" sz="1800" b="1" cap="all" dirty="0"/>
              <a:t>(% seksueel ervaren jongeren)</a:t>
            </a:r>
            <a:br>
              <a:rPr lang="nl-NL" sz="1800" b="1" cap="all" dirty="0"/>
            </a:br>
            <a:br>
              <a:rPr lang="nl-NL" sz="1800" b="1" cap="all" dirty="0"/>
            </a:br>
            <a:r>
              <a:rPr lang="nl-NL" sz="3600" b="1" cap="all" dirty="0"/>
              <a:t> </a:t>
            </a:r>
          </a:p>
        </p:txBody>
      </p:sp>
      <p:sp>
        <p:nvSpPr>
          <p:cNvPr id="3" name="Tijdelijke aanduiding voor tekst 2">
            <a:extLst>
              <a:ext uri="{FF2B5EF4-FFF2-40B4-BE49-F238E27FC236}">
                <a16:creationId xmlns:a16="http://schemas.microsoft.com/office/drawing/2014/main" id="{BF711EB7-B5F8-4B59-9C76-928CB00C3C31}"/>
              </a:ext>
            </a:extLst>
          </p:cNvPr>
          <p:cNvSpPr>
            <a:spLocks noGrp="1"/>
          </p:cNvSpPr>
          <p:nvPr>
            <p:ph type="body" idx="1"/>
          </p:nvPr>
        </p:nvSpPr>
        <p:spPr>
          <a:xfrm>
            <a:off x="839788" y="1681163"/>
            <a:ext cx="5157787" cy="458722"/>
          </a:xfrm>
        </p:spPr>
        <p:txBody>
          <a:bodyPr/>
          <a:lstStyle/>
          <a:p>
            <a:r>
              <a:rPr lang="nl-NL" dirty="0"/>
              <a:t>Jongens</a:t>
            </a:r>
          </a:p>
        </p:txBody>
      </p:sp>
      <p:graphicFrame>
        <p:nvGraphicFramePr>
          <p:cNvPr id="5" name="Tijdelijke aanduiding voor inhoud 6"/>
          <p:cNvGraphicFramePr>
            <a:graphicFrameLocks noGrp="1"/>
          </p:cNvGraphicFramePr>
          <p:nvPr>
            <p:ph sz="half" idx="2"/>
            <p:extLst>
              <p:ext uri="{D42A27DB-BD31-4B8C-83A1-F6EECF244321}">
                <p14:modId xmlns:p14="http://schemas.microsoft.com/office/powerpoint/2010/main" val="3808304115"/>
              </p:ext>
            </p:extLst>
          </p:nvPr>
        </p:nvGraphicFramePr>
        <p:xfrm>
          <a:off x="839788" y="2139885"/>
          <a:ext cx="5157787" cy="3648173"/>
        </p:xfrm>
        <a:graphic>
          <a:graphicData uri="http://schemas.openxmlformats.org/drawingml/2006/chart">
            <c:chart xmlns:c="http://schemas.openxmlformats.org/drawingml/2006/chart" xmlns:r="http://schemas.openxmlformats.org/officeDocument/2006/relationships" r:id="rId3"/>
          </a:graphicData>
        </a:graphic>
      </p:graphicFrame>
      <p:sp>
        <p:nvSpPr>
          <p:cNvPr id="4" name="Tijdelijke aanduiding voor tekst 3">
            <a:extLst>
              <a:ext uri="{FF2B5EF4-FFF2-40B4-BE49-F238E27FC236}">
                <a16:creationId xmlns:a16="http://schemas.microsoft.com/office/drawing/2014/main" id="{499A0BBB-3F73-418E-AB80-96FFDD526D0D}"/>
              </a:ext>
            </a:extLst>
          </p:cNvPr>
          <p:cNvSpPr>
            <a:spLocks noGrp="1"/>
          </p:cNvSpPr>
          <p:nvPr>
            <p:ph type="body" sz="quarter" idx="3"/>
          </p:nvPr>
        </p:nvSpPr>
        <p:spPr>
          <a:xfrm>
            <a:off x="6172200" y="1681163"/>
            <a:ext cx="5183188" cy="458722"/>
          </a:xfrm>
        </p:spPr>
        <p:txBody>
          <a:bodyPr/>
          <a:lstStyle/>
          <a:p>
            <a:r>
              <a:rPr lang="nl-NL" dirty="0"/>
              <a:t>Meisjes</a:t>
            </a:r>
          </a:p>
        </p:txBody>
      </p:sp>
      <p:graphicFrame>
        <p:nvGraphicFramePr>
          <p:cNvPr id="7" name="Tijdelijke aanduiding voor inhoud 6">
            <a:extLst>
              <a:ext uri="{FF2B5EF4-FFF2-40B4-BE49-F238E27FC236}">
                <a16:creationId xmlns:a16="http://schemas.microsoft.com/office/drawing/2014/main" id="{B42A7CAA-0488-474D-BDB3-23FB505BC8BB}"/>
              </a:ext>
            </a:extLst>
          </p:cNvPr>
          <p:cNvGraphicFramePr>
            <a:graphicFrameLocks noGrp="1"/>
          </p:cNvGraphicFramePr>
          <p:nvPr>
            <p:ph sz="quarter" idx="4"/>
            <p:extLst>
              <p:ext uri="{D42A27DB-BD31-4B8C-83A1-F6EECF244321}">
                <p14:modId xmlns:p14="http://schemas.microsoft.com/office/powerpoint/2010/main" val="2871140400"/>
              </p:ext>
            </p:extLst>
          </p:nvPr>
        </p:nvGraphicFramePr>
        <p:xfrm>
          <a:off x="6172200" y="2139885"/>
          <a:ext cx="5183188" cy="364817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445205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527902"/>
            <a:ext cx="10515600" cy="772998"/>
          </a:xfrm>
        </p:spPr>
        <p:txBody>
          <a:bodyPr>
            <a:normAutofit fontScale="90000"/>
          </a:bodyPr>
          <a:lstStyle/>
          <a:p>
            <a:pPr>
              <a:spcAft>
                <a:spcPts val="2000"/>
              </a:spcAft>
            </a:pPr>
            <a:r>
              <a:rPr lang="nl-NL" sz="4000" b="1" cap="all" dirty="0"/>
              <a:t>Geen condooms gebruikt bij onenightstand</a:t>
            </a:r>
            <a:br>
              <a:rPr lang="nl-NL" sz="4000" b="1" cap="all" dirty="0"/>
            </a:br>
            <a:r>
              <a:rPr lang="nl-NL" sz="1800" b="1" cap="all" dirty="0"/>
              <a:t>(% seksueel ervaren jongeren) </a:t>
            </a:r>
            <a:endParaRPr lang="nl-NL" sz="4000" b="1" cap="all" dirty="0"/>
          </a:p>
        </p:txBody>
      </p:sp>
      <p:graphicFrame>
        <p:nvGraphicFramePr>
          <p:cNvPr id="5" name="Tijdelijke aanduiding voor inhoud 7"/>
          <p:cNvGraphicFramePr>
            <a:graphicFrameLocks noGrp="1"/>
          </p:cNvGraphicFramePr>
          <p:nvPr>
            <p:ph idx="1"/>
            <p:extLst>
              <p:ext uri="{D42A27DB-BD31-4B8C-83A1-F6EECF244321}">
                <p14:modId xmlns:p14="http://schemas.microsoft.com/office/powerpoint/2010/main" val="2747315455"/>
              </p:ext>
            </p:extLst>
          </p:nvPr>
        </p:nvGraphicFramePr>
        <p:xfrm>
          <a:off x="838200" y="1825625"/>
          <a:ext cx="10515600" cy="39963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4553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368420B-6646-4721-8B81-82EA328E3749}"/>
              </a:ext>
            </a:extLst>
          </p:cNvPr>
          <p:cNvPicPr>
            <a:picLocks noChangeAspect="1"/>
          </p:cNvPicPr>
          <p:nvPr/>
        </p:nvPicPr>
        <p:blipFill rotWithShape="1">
          <a:blip r:embed="rId2">
            <a:extLst>
              <a:ext uri="{28A0092B-C50C-407E-A947-70E740481C1C}">
                <a14:useLocalDpi xmlns:a14="http://schemas.microsoft.com/office/drawing/2010/main" val="0"/>
              </a:ext>
            </a:extLst>
          </a:blip>
          <a:srcRect r="7079"/>
          <a:stretch/>
        </p:blipFill>
        <p:spPr>
          <a:xfrm>
            <a:off x="7552944" y="10"/>
            <a:ext cx="4636008" cy="6857990"/>
          </a:xfrm>
          <a:prstGeom prst="rect">
            <a:avLst/>
          </a:prstGeom>
        </p:spPr>
      </p:pic>
      <p:sp>
        <p:nvSpPr>
          <p:cNvPr id="2" name="Titel 1"/>
          <p:cNvSpPr>
            <a:spLocks noGrp="1"/>
          </p:cNvSpPr>
          <p:nvPr>
            <p:ph type="title"/>
          </p:nvPr>
        </p:nvSpPr>
        <p:spPr>
          <a:xfrm>
            <a:off x="633446" y="2718033"/>
            <a:ext cx="6274590" cy="1771292"/>
          </a:xfrm>
          <a:noFill/>
        </p:spPr>
        <p:txBody>
          <a:bodyPr vert="horz" lIns="91440" tIns="45720" rIns="91440" bIns="45720" rtlCol="0" anchor="b">
            <a:normAutofit/>
          </a:bodyPr>
          <a:lstStyle/>
          <a:p>
            <a:pPr algn="ctr"/>
            <a:r>
              <a:rPr lang="en-US" sz="4000" b="1" dirty="0" err="1"/>
              <a:t>Seksueel</a:t>
            </a:r>
            <a:r>
              <a:rPr lang="en-US" sz="4000" b="1" dirty="0"/>
              <a:t> </a:t>
            </a:r>
            <a:r>
              <a:rPr lang="en-US" sz="4000" b="1" dirty="0" err="1"/>
              <a:t>geweld</a:t>
            </a:r>
            <a:r>
              <a:rPr lang="en-US" sz="4000" b="1" dirty="0"/>
              <a:t> </a:t>
            </a:r>
            <a:br>
              <a:rPr lang="en-US" sz="4000" b="1" dirty="0"/>
            </a:br>
            <a:r>
              <a:rPr lang="en-US" sz="4000" b="1" dirty="0" err="1"/>
              <a:t>komt</a:t>
            </a:r>
            <a:r>
              <a:rPr lang="en-US" sz="4000" b="1" dirty="0"/>
              <a:t> </a:t>
            </a:r>
            <a:r>
              <a:rPr lang="en-US" sz="4000" b="1" dirty="0" err="1"/>
              <a:t>nog</a:t>
            </a:r>
            <a:r>
              <a:rPr lang="en-US" sz="4000" b="1" dirty="0"/>
              <a:t> </a:t>
            </a:r>
            <a:br>
              <a:rPr lang="en-US" sz="4000" b="1" dirty="0"/>
            </a:br>
            <a:r>
              <a:rPr lang="en-US" sz="4000" b="1" dirty="0" err="1"/>
              <a:t>te</a:t>
            </a:r>
            <a:r>
              <a:rPr lang="en-US" sz="4000" b="1" dirty="0"/>
              <a:t> </a:t>
            </a:r>
            <a:r>
              <a:rPr lang="en-US" sz="4000" b="1" dirty="0" err="1"/>
              <a:t>vaak</a:t>
            </a:r>
            <a:r>
              <a:rPr lang="en-US" sz="4000" b="1" dirty="0"/>
              <a:t> voor</a:t>
            </a:r>
          </a:p>
        </p:txBody>
      </p:sp>
    </p:spTree>
    <p:extLst>
      <p:ext uri="{BB962C8B-B14F-4D97-AF65-F5344CB8AC3E}">
        <p14:creationId xmlns:p14="http://schemas.microsoft.com/office/powerpoint/2010/main" val="3586349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1"/>
          <p:cNvSpPr>
            <a:spLocks noGrp="1"/>
          </p:cNvSpPr>
          <p:nvPr>
            <p:ph type="title"/>
          </p:nvPr>
        </p:nvSpPr>
        <p:spPr>
          <a:xfrm>
            <a:off x="839788" y="546755"/>
            <a:ext cx="10515600" cy="1143933"/>
          </a:xfrm>
        </p:spPr>
        <p:txBody>
          <a:bodyPr>
            <a:normAutofit fontScale="90000"/>
          </a:bodyPr>
          <a:lstStyle/>
          <a:p>
            <a:r>
              <a:rPr lang="nl-NL" sz="4000" b="1" cap="all" dirty="0"/>
              <a:t>ervaring met grensoverschrijding</a:t>
            </a:r>
            <a:br>
              <a:rPr lang="nl-NL" sz="3600" b="1" cap="all" dirty="0"/>
            </a:br>
            <a:br>
              <a:rPr lang="nl-NL" sz="1300" b="1" cap="all" dirty="0"/>
            </a:br>
            <a:r>
              <a:rPr lang="nl-NL" sz="1800" b="1" cap="all" dirty="0"/>
              <a:t>(overhalen eerste keer: % seksueel ervaren jongeren; grensoverschrijding ooit: %)</a:t>
            </a:r>
            <a:br>
              <a:rPr lang="nl-NL" sz="1800" b="1" cap="all" dirty="0"/>
            </a:br>
            <a:r>
              <a:rPr lang="nl-NL" sz="3600" b="1" cap="all" dirty="0"/>
              <a:t> </a:t>
            </a:r>
          </a:p>
        </p:txBody>
      </p:sp>
      <p:sp>
        <p:nvSpPr>
          <p:cNvPr id="2" name="Tijdelijke aanduiding voor tekst 1">
            <a:extLst>
              <a:ext uri="{FF2B5EF4-FFF2-40B4-BE49-F238E27FC236}">
                <a16:creationId xmlns:a16="http://schemas.microsoft.com/office/drawing/2014/main" id="{445B0058-E9FE-4620-B146-2A03AE8A640F}"/>
              </a:ext>
            </a:extLst>
          </p:cNvPr>
          <p:cNvSpPr>
            <a:spLocks noGrp="1"/>
          </p:cNvSpPr>
          <p:nvPr>
            <p:ph type="body" idx="1"/>
          </p:nvPr>
        </p:nvSpPr>
        <p:spPr>
          <a:xfrm>
            <a:off x="839788" y="1681163"/>
            <a:ext cx="5157787" cy="449641"/>
          </a:xfrm>
        </p:spPr>
        <p:txBody>
          <a:bodyPr/>
          <a:lstStyle/>
          <a:p>
            <a:r>
              <a:rPr lang="nl-NL" dirty="0"/>
              <a:t>Jongens</a:t>
            </a:r>
          </a:p>
        </p:txBody>
      </p:sp>
      <p:graphicFrame>
        <p:nvGraphicFramePr>
          <p:cNvPr id="6" name="Tijdelijke aanduiding voor inhoud 6"/>
          <p:cNvGraphicFramePr>
            <a:graphicFrameLocks noGrp="1"/>
          </p:cNvGraphicFramePr>
          <p:nvPr>
            <p:ph sz="half" idx="2"/>
            <p:extLst>
              <p:ext uri="{D42A27DB-BD31-4B8C-83A1-F6EECF244321}">
                <p14:modId xmlns:p14="http://schemas.microsoft.com/office/powerpoint/2010/main" val="1387321564"/>
              </p:ext>
            </p:extLst>
          </p:nvPr>
        </p:nvGraphicFramePr>
        <p:xfrm>
          <a:off x="839788" y="2215299"/>
          <a:ext cx="5157787" cy="3619893"/>
        </p:xfrm>
        <a:graphic>
          <a:graphicData uri="http://schemas.openxmlformats.org/drawingml/2006/chart">
            <c:chart xmlns:c="http://schemas.openxmlformats.org/drawingml/2006/chart" xmlns:r="http://schemas.openxmlformats.org/officeDocument/2006/relationships" r:id="rId3"/>
          </a:graphicData>
        </a:graphic>
      </p:graphicFrame>
      <p:sp>
        <p:nvSpPr>
          <p:cNvPr id="3" name="Tijdelijke aanduiding voor tekst 2">
            <a:extLst>
              <a:ext uri="{FF2B5EF4-FFF2-40B4-BE49-F238E27FC236}">
                <a16:creationId xmlns:a16="http://schemas.microsoft.com/office/drawing/2014/main" id="{571F8877-E36C-40FC-8EC6-A0C180910326}"/>
              </a:ext>
            </a:extLst>
          </p:cNvPr>
          <p:cNvSpPr>
            <a:spLocks noGrp="1"/>
          </p:cNvSpPr>
          <p:nvPr>
            <p:ph type="body" sz="quarter" idx="3"/>
          </p:nvPr>
        </p:nvSpPr>
        <p:spPr>
          <a:xfrm>
            <a:off x="6172200" y="1681163"/>
            <a:ext cx="5183188" cy="449641"/>
          </a:xfrm>
        </p:spPr>
        <p:txBody>
          <a:bodyPr/>
          <a:lstStyle/>
          <a:p>
            <a:r>
              <a:rPr lang="nl-NL" dirty="0"/>
              <a:t>Meisjes</a:t>
            </a:r>
          </a:p>
        </p:txBody>
      </p:sp>
      <p:graphicFrame>
        <p:nvGraphicFramePr>
          <p:cNvPr id="7" name="Tijdelijke aanduiding voor inhoud 6">
            <a:extLst>
              <a:ext uri="{FF2B5EF4-FFF2-40B4-BE49-F238E27FC236}">
                <a16:creationId xmlns:a16="http://schemas.microsoft.com/office/drawing/2014/main" id="{CD734944-2945-4286-B36D-F88B4383D922}"/>
              </a:ext>
            </a:extLst>
          </p:cNvPr>
          <p:cNvGraphicFramePr>
            <a:graphicFrameLocks noGrp="1"/>
          </p:cNvGraphicFramePr>
          <p:nvPr>
            <p:ph sz="quarter" idx="4"/>
            <p:extLst>
              <p:ext uri="{D42A27DB-BD31-4B8C-83A1-F6EECF244321}">
                <p14:modId xmlns:p14="http://schemas.microsoft.com/office/powerpoint/2010/main" val="2690931610"/>
              </p:ext>
            </p:extLst>
          </p:nvPr>
        </p:nvGraphicFramePr>
        <p:xfrm>
          <a:off x="6172200" y="2215299"/>
          <a:ext cx="5183188" cy="361989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70781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897621"/>
            <a:ext cx="10515600" cy="478173"/>
          </a:xfrm>
        </p:spPr>
        <p:txBody>
          <a:bodyPr>
            <a:normAutofit fontScale="90000"/>
          </a:bodyPr>
          <a:lstStyle/>
          <a:p>
            <a:r>
              <a:rPr lang="nl-NL" sz="4000" b="1" cap="all" dirty="0"/>
              <a:t>Seksuele ervaringen tegen de wil</a:t>
            </a:r>
            <a:br>
              <a:rPr lang="nl-NL" sz="3600" b="1" cap="all" dirty="0"/>
            </a:br>
            <a:br>
              <a:rPr lang="nl-NL" sz="1300" b="1" cap="all" dirty="0"/>
            </a:br>
            <a:r>
              <a:rPr lang="nl-NL" sz="1300" b="1" cap="all" dirty="0"/>
              <a:t>(</a:t>
            </a:r>
            <a:r>
              <a:rPr lang="nl-NL" sz="1800" b="1" cap="all" dirty="0"/>
              <a:t>% jongeren die dit wel eens heeft meegemaakt)</a:t>
            </a:r>
            <a:br>
              <a:rPr lang="nl-NL" sz="1800" b="1" cap="all" dirty="0"/>
            </a:br>
            <a:r>
              <a:rPr lang="nl-NL" sz="3600" b="1" cap="all" dirty="0"/>
              <a:t> </a:t>
            </a:r>
          </a:p>
        </p:txBody>
      </p:sp>
      <p:graphicFrame>
        <p:nvGraphicFramePr>
          <p:cNvPr id="7" name="Tijdelijke aanduiding voor inhoud 6"/>
          <p:cNvGraphicFramePr>
            <a:graphicFrameLocks noGrp="1"/>
          </p:cNvGraphicFramePr>
          <p:nvPr>
            <p:ph idx="1"/>
            <p:extLst>
              <p:ext uri="{D42A27DB-BD31-4B8C-83A1-F6EECF244321}">
                <p14:modId xmlns:p14="http://schemas.microsoft.com/office/powerpoint/2010/main" val="3766309040"/>
              </p:ext>
            </p:extLst>
          </p:nvPr>
        </p:nvGraphicFramePr>
        <p:xfrm>
          <a:off x="838200" y="1825626"/>
          <a:ext cx="10515600" cy="3753053"/>
        </p:xfrm>
        <a:graphic>
          <a:graphicData uri="http://schemas.openxmlformats.org/drawingml/2006/chart">
            <c:chart xmlns:c="http://schemas.openxmlformats.org/drawingml/2006/chart" xmlns:r="http://schemas.openxmlformats.org/officeDocument/2006/relationships" r:id="rId3"/>
          </a:graphicData>
        </a:graphic>
      </p:graphicFrame>
      <p:sp>
        <p:nvSpPr>
          <p:cNvPr id="8" name="Tekstballon: ovaal 7"/>
          <p:cNvSpPr/>
          <p:nvPr/>
        </p:nvSpPr>
        <p:spPr>
          <a:xfrm>
            <a:off x="5189989" y="2147216"/>
            <a:ext cx="2111955" cy="936104"/>
          </a:xfrm>
          <a:prstGeom prst="wedgeEllipseCallout">
            <a:avLst>
              <a:gd name="adj1" fmla="val -76046"/>
              <a:gd name="adj2" fmla="val 185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nl-NL" sz="1100" dirty="0"/>
              <a:t>Bij 15% van de jongens en 24% van de meisjes die dit meemaakten werd geweld gebruikt</a:t>
            </a:r>
          </a:p>
        </p:txBody>
      </p:sp>
      <p:sp>
        <p:nvSpPr>
          <p:cNvPr id="9" name="Ovaal 8"/>
          <p:cNvSpPr/>
          <p:nvPr/>
        </p:nvSpPr>
        <p:spPr>
          <a:xfrm>
            <a:off x="2824294" y="1991365"/>
            <a:ext cx="1812022" cy="188752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nl-NL"/>
          </a:p>
        </p:txBody>
      </p:sp>
    </p:spTree>
    <p:extLst>
      <p:ext uri="{BB962C8B-B14F-4D97-AF65-F5344CB8AC3E}">
        <p14:creationId xmlns:p14="http://schemas.microsoft.com/office/powerpoint/2010/main" val="3468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0CDAE1E-E568-43A7-BAB7-004A8C5B7E6A}"/>
              </a:ext>
            </a:extLst>
          </p:cNvPr>
          <p:cNvPicPr>
            <a:picLocks noChangeAspect="1"/>
          </p:cNvPicPr>
          <p:nvPr/>
        </p:nvPicPr>
        <p:blipFill rotWithShape="1">
          <a:blip r:embed="rId2"/>
          <a:srcRect r="7079"/>
          <a:stretch/>
        </p:blipFill>
        <p:spPr>
          <a:xfrm>
            <a:off x="7552944" y="10"/>
            <a:ext cx="4636008" cy="6857990"/>
          </a:xfrm>
          <a:prstGeom prst="rect">
            <a:avLst/>
          </a:prstGeom>
        </p:spPr>
      </p:pic>
      <p:sp>
        <p:nvSpPr>
          <p:cNvPr id="2" name="Titel 1"/>
          <p:cNvSpPr>
            <a:spLocks noGrp="1"/>
          </p:cNvSpPr>
          <p:nvPr>
            <p:ph type="ctrTitle"/>
          </p:nvPr>
        </p:nvSpPr>
        <p:spPr>
          <a:xfrm>
            <a:off x="1611984" y="2705492"/>
            <a:ext cx="4185501" cy="1614150"/>
          </a:xfrm>
          <a:noFill/>
        </p:spPr>
        <p:txBody>
          <a:bodyPr>
            <a:normAutofit fontScale="90000"/>
          </a:bodyPr>
          <a:lstStyle/>
          <a:p>
            <a:r>
              <a:rPr lang="nl-NL" sz="4000" b="1" dirty="0"/>
              <a:t>Veel homonegatief geweld, ondanks meer tolerantie</a:t>
            </a:r>
          </a:p>
        </p:txBody>
      </p:sp>
    </p:spTree>
    <p:extLst>
      <p:ext uri="{BB962C8B-B14F-4D97-AF65-F5344CB8AC3E}">
        <p14:creationId xmlns:p14="http://schemas.microsoft.com/office/powerpoint/2010/main" val="104623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b="1" dirty="0"/>
              <a:t>Wat kwam hier uit?</a:t>
            </a:r>
          </a:p>
        </p:txBody>
      </p:sp>
      <p:sp>
        <p:nvSpPr>
          <p:cNvPr id="5" name="Ondertitel 4"/>
          <p:cNvSpPr>
            <a:spLocks noGrp="1"/>
          </p:cNvSpPr>
          <p:nvPr>
            <p:ph type="subTitle" idx="1"/>
          </p:nvPr>
        </p:nvSpPr>
        <p:spPr/>
        <p:txBody>
          <a:bodyPr/>
          <a:lstStyle/>
          <a:p>
            <a:endParaRPr lang="nl-NL" dirty="0"/>
          </a:p>
        </p:txBody>
      </p:sp>
    </p:spTree>
    <p:extLst>
      <p:ext uri="{BB962C8B-B14F-4D97-AF65-F5344CB8AC3E}">
        <p14:creationId xmlns:p14="http://schemas.microsoft.com/office/powerpoint/2010/main" val="294394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1"/>
          <p:cNvSpPr>
            <a:spLocks noGrp="1"/>
          </p:cNvSpPr>
          <p:nvPr>
            <p:ph type="title"/>
          </p:nvPr>
        </p:nvSpPr>
        <p:spPr>
          <a:xfrm>
            <a:off x="839788" y="518474"/>
            <a:ext cx="10515600" cy="1172214"/>
          </a:xfrm>
        </p:spPr>
        <p:txBody>
          <a:bodyPr>
            <a:normAutofit fontScale="90000"/>
          </a:bodyPr>
          <a:lstStyle/>
          <a:p>
            <a:r>
              <a:rPr lang="nl-NL" sz="4000" b="1" cap="all" dirty="0"/>
              <a:t>Afkeuren van uitingen van homoseksualiteit</a:t>
            </a:r>
            <a:br>
              <a:rPr lang="nl-NL" sz="3600" b="1" cap="all" dirty="0"/>
            </a:br>
            <a:br>
              <a:rPr lang="nl-NL" sz="1300" b="1" cap="all" dirty="0"/>
            </a:br>
            <a:r>
              <a:rPr lang="nl-NL" sz="1800" b="1" cap="all" dirty="0"/>
              <a:t>(% jongeren die dit (helemaal) niet goed vindt)</a:t>
            </a:r>
            <a:br>
              <a:rPr lang="nl-NL" sz="1800" b="1" cap="all" dirty="0"/>
            </a:br>
            <a:r>
              <a:rPr lang="nl-NL" sz="3600" b="1" cap="all" dirty="0"/>
              <a:t> </a:t>
            </a:r>
          </a:p>
        </p:txBody>
      </p:sp>
      <p:sp>
        <p:nvSpPr>
          <p:cNvPr id="2" name="Tijdelijke aanduiding voor tekst 1">
            <a:extLst>
              <a:ext uri="{FF2B5EF4-FFF2-40B4-BE49-F238E27FC236}">
                <a16:creationId xmlns:a16="http://schemas.microsoft.com/office/drawing/2014/main" id="{F46552A2-E84C-4052-AF31-4880A69BA8F3}"/>
              </a:ext>
            </a:extLst>
          </p:cNvPr>
          <p:cNvSpPr>
            <a:spLocks noGrp="1"/>
          </p:cNvSpPr>
          <p:nvPr>
            <p:ph type="body" idx="1"/>
          </p:nvPr>
        </p:nvSpPr>
        <p:spPr>
          <a:xfrm>
            <a:off x="839788" y="1681163"/>
            <a:ext cx="5157787" cy="411588"/>
          </a:xfrm>
        </p:spPr>
        <p:txBody>
          <a:bodyPr>
            <a:normAutofit lnSpcReduction="10000"/>
          </a:bodyPr>
          <a:lstStyle/>
          <a:p>
            <a:r>
              <a:rPr lang="nl-NL" dirty="0"/>
              <a:t>Afkeuren zoenende jongens</a:t>
            </a:r>
          </a:p>
        </p:txBody>
      </p:sp>
      <p:graphicFrame>
        <p:nvGraphicFramePr>
          <p:cNvPr id="6" name="Tijdelijke aanduiding voor inhoud 6"/>
          <p:cNvGraphicFramePr>
            <a:graphicFrameLocks noGrp="1"/>
          </p:cNvGraphicFramePr>
          <p:nvPr>
            <p:ph sz="half" idx="2"/>
            <p:extLst>
              <p:ext uri="{D42A27DB-BD31-4B8C-83A1-F6EECF244321}">
                <p14:modId xmlns:p14="http://schemas.microsoft.com/office/powerpoint/2010/main" val="1042464406"/>
              </p:ext>
            </p:extLst>
          </p:nvPr>
        </p:nvGraphicFramePr>
        <p:xfrm>
          <a:off x="839788" y="2092751"/>
          <a:ext cx="5157787" cy="3695307"/>
        </p:xfrm>
        <a:graphic>
          <a:graphicData uri="http://schemas.openxmlformats.org/drawingml/2006/chart">
            <c:chart xmlns:c="http://schemas.openxmlformats.org/drawingml/2006/chart" xmlns:r="http://schemas.openxmlformats.org/officeDocument/2006/relationships" r:id="rId3"/>
          </a:graphicData>
        </a:graphic>
      </p:graphicFrame>
      <p:sp>
        <p:nvSpPr>
          <p:cNvPr id="3" name="Tijdelijke aanduiding voor tekst 2">
            <a:extLst>
              <a:ext uri="{FF2B5EF4-FFF2-40B4-BE49-F238E27FC236}">
                <a16:creationId xmlns:a16="http://schemas.microsoft.com/office/drawing/2014/main" id="{DB9AF2A1-21FE-4EBA-9A9A-17FC58D4E38F}"/>
              </a:ext>
            </a:extLst>
          </p:cNvPr>
          <p:cNvSpPr>
            <a:spLocks noGrp="1"/>
          </p:cNvSpPr>
          <p:nvPr>
            <p:ph type="body" sz="quarter" idx="3"/>
          </p:nvPr>
        </p:nvSpPr>
        <p:spPr>
          <a:xfrm>
            <a:off x="6172200" y="1681163"/>
            <a:ext cx="5183188" cy="411588"/>
          </a:xfrm>
        </p:spPr>
        <p:txBody>
          <a:bodyPr>
            <a:normAutofit lnSpcReduction="10000"/>
          </a:bodyPr>
          <a:lstStyle/>
          <a:p>
            <a:r>
              <a:rPr lang="nl-NL" dirty="0"/>
              <a:t>Afkeuren zoenende meisjes</a:t>
            </a:r>
          </a:p>
        </p:txBody>
      </p:sp>
      <p:graphicFrame>
        <p:nvGraphicFramePr>
          <p:cNvPr id="7" name="Tijdelijke aanduiding voor inhoud 6">
            <a:extLst>
              <a:ext uri="{FF2B5EF4-FFF2-40B4-BE49-F238E27FC236}">
                <a16:creationId xmlns:a16="http://schemas.microsoft.com/office/drawing/2014/main" id="{25C6EC41-53E4-4BE7-948C-735DE15B033C}"/>
              </a:ext>
            </a:extLst>
          </p:cNvPr>
          <p:cNvGraphicFramePr>
            <a:graphicFrameLocks noGrp="1"/>
          </p:cNvGraphicFramePr>
          <p:nvPr>
            <p:ph sz="quarter" idx="4"/>
            <p:extLst>
              <p:ext uri="{D42A27DB-BD31-4B8C-83A1-F6EECF244321}">
                <p14:modId xmlns:p14="http://schemas.microsoft.com/office/powerpoint/2010/main" val="1507031029"/>
              </p:ext>
            </p:extLst>
          </p:nvPr>
        </p:nvGraphicFramePr>
        <p:xfrm>
          <a:off x="6172200" y="2092751"/>
          <a:ext cx="5183188" cy="369530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93235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654341"/>
            <a:ext cx="10515600" cy="1171284"/>
          </a:xfrm>
        </p:spPr>
        <p:txBody>
          <a:bodyPr>
            <a:normAutofit fontScale="90000"/>
          </a:bodyPr>
          <a:lstStyle/>
          <a:p>
            <a:r>
              <a:rPr lang="nl-NL" sz="4000" b="1" cap="all" dirty="0"/>
              <a:t>Ervaringen met discriminatie en geweld</a:t>
            </a:r>
            <a:br>
              <a:rPr lang="nl-NL" sz="3600" b="1" cap="all" dirty="0"/>
            </a:br>
            <a:br>
              <a:rPr lang="nl-NL" sz="1300" b="1" cap="all" dirty="0"/>
            </a:br>
            <a:r>
              <a:rPr lang="nl-NL" sz="1800" b="1" cap="all" dirty="0"/>
              <a:t>(% homo- en biseksuele jongeren)</a:t>
            </a:r>
            <a:br>
              <a:rPr lang="nl-NL" sz="1800" b="1" cap="all" dirty="0"/>
            </a:br>
            <a:br>
              <a:rPr lang="nl-NL" sz="1800" b="1" cap="all" dirty="0"/>
            </a:br>
            <a:r>
              <a:rPr lang="nl-NL" sz="3600" b="1" cap="all" dirty="0"/>
              <a:t> </a:t>
            </a:r>
          </a:p>
        </p:txBody>
      </p:sp>
      <p:graphicFrame>
        <p:nvGraphicFramePr>
          <p:cNvPr id="6" name="Tijdelijke aanduiding voor inhoud 6"/>
          <p:cNvGraphicFramePr>
            <a:graphicFrameLocks noGrp="1"/>
          </p:cNvGraphicFramePr>
          <p:nvPr>
            <p:ph idx="1"/>
            <p:extLst/>
          </p:nvPr>
        </p:nvGraphicFramePr>
        <p:xfrm>
          <a:off x="838200" y="1825626"/>
          <a:ext cx="10515600" cy="37866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305849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94A2FC1-8267-41CB-9F9B-AA7130F04BF4}"/>
              </a:ext>
            </a:extLst>
          </p:cNvPr>
          <p:cNvPicPr>
            <a:picLocks noChangeAspect="1"/>
          </p:cNvPicPr>
          <p:nvPr/>
        </p:nvPicPr>
        <p:blipFill rotWithShape="1">
          <a:blip r:embed="rId2"/>
          <a:srcRect l="3426" r="3653"/>
          <a:stretch/>
        </p:blipFill>
        <p:spPr>
          <a:xfrm>
            <a:off x="7552944" y="10"/>
            <a:ext cx="4636008" cy="6857990"/>
          </a:xfrm>
          <a:prstGeom prst="rect">
            <a:avLst/>
          </a:prstGeom>
        </p:spPr>
      </p:pic>
      <p:sp>
        <p:nvSpPr>
          <p:cNvPr id="2" name="Titel 1"/>
          <p:cNvSpPr>
            <a:spLocks noGrp="1"/>
          </p:cNvSpPr>
          <p:nvPr>
            <p:ph type="ctrTitle"/>
          </p:nvPr>
        </p:nvSpPr>
        <p:spPr>
          <a:xfrm>
            <a:off x="1858238" y="2374832"/>
            <a:ext cx="3762385" cy="2108346"/>
          </a:xfrm>
          <a:noFill/>
        </p:spPr>
        <p:txBody>
          <a:bodyPr>
            <a:normAutofit fontScale="90000"/>
          </a:bodyPr>
          <a:lstStyle/>
          <a:p>
            <a:r>
              <a:rPr lang="nl-NL" sz="4000" b="1" dirty="0"/>
              <a:t>Nieuwe ontwikkelingen in gebruik van online media</a:t>
            </a:r>
          </a:p>
        </p:txBody>
      </p:sp>
    </p:spTree>
    <p:extLst>
      <p:ext uri="{BB962C8B-B14F-4D97-AF65-F5344CB8AC3E}">
        <p14:creationId xmlns:p14="http://schemas.microsoft.com/office/powerpoint/2010/main" val="1948721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654341"/>
            <a:ext cx="10515600" cy="1171284"/>
          </a:xfrm>
        </p:spPr>
        <p:txBody>
          <a:bodyPr>
            <a:normAutofit fontScale="90000"/>
          </a:bodyPr>
          <a:lstStyle/>
          <a:p>
            <a:r>
              <a:rPr lang="nl-NL" sz="4000" b="1" cap="all" dirty="0"/>
              <a:t>Waar kende je je laatste sekspartner van?</a:t>
            </a:r>
            <a:br>
              <a:rPr lang="nl-NL" sz="3600" b="1" cap="all" dirty="0"/>
            </a:br>
            <a:br>
              <a:rPr lang="nl-NL" sz="1300" b="1" cap="all" dirty="0"/>
            </a:br>
            <a:r>
              <a:rPr lang="nl-NL" sz="1800" b="1" cap="all" dirty="0"/>
              <a:t>(% seksueel ervaren jongeren)</a:t>
            </a:r>
            <a:br>
              <a:rPr lang="nl-NL" sz="1800" b="1" cap="all" dirty="0"/>
            </a:br>
            <a:br>
              <a:rPr lang="nl-NL" sz="1800" b="1" cap="all" dirty="0"/>
            </a:br>
            <a:r>
              <a:rPr lang="nl-NL" sz="3600" b="1" cap="all" dirty="0"/>
              <a:t> </a:t>
            </a:r>
          </a:p>
        </p:txBody>
      </p:sp>
      <p:graphicFrame>
        <p:nvGraphicFramePr>
          <p:cNvPr id="5" name="Tijdelijke aanduiding voor inhoud 6"/>
          <p:cNvGraphicFramePr>
            <a:graphicFrameLocks noGrp="1"/>
          </p:cNvGraphicFramePr>
          <p:nvPr>
            <p:ph idx="1"/>
            <p:extLst>
              <p:ext uri="{D42A27DB-BD31-4B8C-83A1-F6EECF244321}">
                <p14:modId xmlns:p14="http://schemas.microsoft.com/office/powerpoint/2010/main" val="1095366697"/>
              </p:ext>
            </p:extLst>
          </p:nvPr>
        </p:nvGraphicFramePr>
        <p:xfrm>
          <a:off x="838200" y="1825625"/>
          <a:ext cx="10515600" cy="3786610"/>
        </p:xfrm>
        <a:graphic>
          <a:graphicData uri="http://schemas.openxmlformats.org/drawingml/2006/chart">
            <c:chart xmlns:c="http://schemas.openxmlformats.org/drawingml/2006/chart" xmlns:r="http://schemas.openxmlformats.org/officeDocument/2006/relationships" r:id="rId3"/>
          </a:graphicData>
        </a:graphic>
      </p:graphicFrame>
      <p:sp>
        <p:nvSpPr>
          <p:cNvPr id="4" name="Ovaal 3"/>
          <p:cNvSpPr/>
          <p:nvPr/>
        </p:nvSpPr>
        <p:spPr>
          <a:xfrm>
            <a:off x="1040235" y="2290195"/>
            <a:ext cx="1711354" cy="1317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4640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9788" y="796954"/>
            <a:ext cx="10515600" cy="893734"/>
          </a:xfrm>
        </p:spPr>
        <p:txBody>
          <a:bodyPr>
            <a:normAutofit fontScale="90000"/>
          </a:bodyPr>
          <a:lstStyle/>
          <a:p>
            <a:r>
              <a:rPr lang="nl-NL" sz="4000" b="1" cap="all" dirty="0"/>
              <a:t>Gebruik van datingapps</a:t>
            </a:r>
            <a:br>
              <a:rPr lang="nl-NL" sz="3600" b="1" cap="all" dirty="0"/>
            </a:br>
            <a:br>
              <a:rPr lang="nl-NL" sz="1800" b="1" cap="all" dirty="0"/>
            </a:br>
            <a:r>
              <a:rPr lang="nl-NL" sz="1800" b="1" cap="all" dirty="0"/>
              <a:t>(% totale groep) </a:t>
            </a:r>
            <a:br>
              <a:rPr lang="nl-NL" sz="1800" b="1" cap="all" dirty="0"/>
            </a:br>
            <a:br>
              <a:rPr lang="nl-NL" sz="1800" b="1" cap="all" dirty="0"/>
            </a:br>
            <a:r>
              <a:rPr lang="nl-NL" sz="3600" b="1" cap="all" dirty="0"/>
              <a:t> </a:t>
            </a:r>
          </a:p>
        </p:txBody>
      </p:sp>
      <p:sp>
        <p:nvSpPr>
          <p:cNvPr id="3" name="Tijdelijke aanduiding voor tekst 2">
            <a:extLst>
              <a:ext uri="{FF2B5EF4-FFF2-40B4-BE49-F238E27FC236}">
                <a16:creationId xmlns:a16="http://schemas.microsoft.com/office/drawing/2014/main" id="{C9F560B9-D546-4273-8CEE-B245D79D6C6D}"/>
              </a:ext>
            </a:extLst>
          </p:cNvPr>
          <p:cNvSpPr>
            <a:spLocks noGrp="1"/>
          </p:cNvSpPr>
          <p:nvPr>
            <p:ph type="body" idx="1"/>
          </p:nvPr>
        </p:nvSpPr>
        <p:spPr>
          <a:xfrm>
            <a:off x="839788" y="1681163"/>
            <a:ext cx="5157787" cy="441252"/>
          </a:xfrm>
        </p:spPr>
        <p:txBody>
          <a:bodyPr/>
          <a:lstStyle/>
          <a:p>
            <a:r>
              <a:rPr lang="nl-NL" dirty="0"/>
              <a:t>12-17 jarigen</a:t>
            </a:r>
          </a:p>
        </p:txBody>
      </p:sp>
      <p:graphicFrame>
        <p:nvGraphicFramePr>
          <p:cNvPr id="5" name="Tijdelijke aanduiding voor inhoud 7"/>
          <p:cNvGraphicFramePr>
            <a:graphicFrameLocks noGrp="1"/>
          </p:cNvGraphicFramePr>
          <p:nvPr>
            <p:ph sz="half" idx="2"/>
            <p:extLst>
              <p:ext uri="{D42A27DB-BD31-4B8C-83A1-F6EECF244321}">
                <p14:modId xmlns:p14="http://schemas.microsoft.com/office/powerpoint/2010/main" val="4055288264"/>
              </p:ext>
            </p:extLst>
          </p:nvPr>
        </p:nvGraphicFramePr>
        <p:xfrm>
          <a:off x="839788" y="2202425"/>
          <a:ext cx="5157787" cy="3546865"/>
        </p:xfrm>
        <a:graphic>
          <a:graphicData uri="http://schemas.openxmlformats.org/drawingml/2006/chart">
            <c:chart xmlns:c="http://schemas.openxmlformats.org/drawingml/2006/chart" xmlns:r="http://schemas.openxmlformats.org/officeDocument/2006/relationships" r:id="rId3"/>
          </a:graphicData>
        </a:graphic>
      </p:graphicFrame>
      <p:sp>
        <p:nvSpPr>
          <p:cNvPr id="4" name="Tijdelijke aanduiding voor tekst 3">
            <a:extLst>
              <a:ext uri="{FF2B5EF4-FFF2-40B4-BE49-F238E27FC236}">
                <a16:creationId xmlns:a16="http://schemas.microsoft.com/office/drawing/2014/main" id="{44B48DA1-5123-4C9A-AEFA-79D1E59BEB24}"/>
              </a:ext>
            </a:extLst>
          </p:cNvPr>
          <p:cNvSpPr>
            <a:spLocks noGrp="1"/>
          </p:cNvSpPr>
          <p:nvPr>
            <p:ph type="body" sz="quarter" idx="3"/>
          </p:nvPr>
        </p:nvSpPr>
        <p:spPr>
          <a:xfrm>
            <a:off x="6172200" y="1681163"/>
            <a:ext cx="5183188" cy="441252"/>
          </a:xfrm>
        </p:spPr>
        <p:txBody>
          <a:bodyPr/>
          <a:lstStyle/>
          <a:p>
            <a:r>
              <a:rPr lang="nl-NL" dirty="0"/>
              <a:t>18-24 jarigen</a:t>
            </a:r>
          </a:p>
        </p:txBody>
      </p:sp>
      <p:graphicFrame>
        <p:nvGraphicFramePr>
          <p:cNvPr id="7" name="Tijdelijke aanduiding voor inhoud 7">
            <a:extLst>
              <a:ext uri="{FF2B5EF4-FFF2-40B4-BE49-F238E27FC236}">
                <a16:creationId xmlns:a16="http://schemas.microsoft.com/office/drawing/2014/main" id="{1F93B916-1338-4DEC-AFFC-CB825E463D42}"/>
              </a:ext>
            </a:extLst>
          </p:cNvPr>
          <p:cNvGraphicFramePr>
            <a:graphicFrameLocks noGrp="1"/>
          </p:cNvGraphicFramePr>
          <p:nvPr>
            <p:ph sz="quarter" idx="4"/>
            <p:extLst>
              <p:ext uri="{D42A27DB-BD31-4B8C-83A1-F6EECF244321}">
                <p14:modId xmlns:p14="http://schemas.microsoft.com/office/powerpoint/2010/main" val="1389215853"/>
              </p:ext>
            </p:extLst>
          </p:nvPr>
        </p:nvGraphicFramePr>
        <p:xfrm>
          <a:off x="6172200" y="2122415"/>
          <a:ext cx="5183188" cy="36268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955756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654341"/>
            <a:ext cx="10515600" cy="1171284"/>
          </a:xfrm>
        </p:spPr>
        <p:txBody>
          <a:bodyPr>
            <a:normAutofit fontScale="90000"/>
          </a:bodyPr>
          <a:lstStyle/>
          <a:p>
            <a:r>
              <a:rPr lang="nl-NL" sz="4000" b="1" cap="all" dirty="0"/>
              <a:t>Ervaring met sexting</a:t>
            </a:r>
            <a:br>
              <a:rPr lang="nl-NL" sz="3600" b="1" cap="all" dirty="0"/>
            </a:br>
            <a:br>
              <a:rPr lang="nl-NL" sz="1300" b="1" cap="all" dirty="0"/>
            </a:br>
            <a:r>
              <a:rPr lang="nl-NL" sz="1800" b="1" cap="all" dirty="0"/>
              <a:t>(% jongeren die dit in de afgelopen 6 maanden meemaakte)</a:t>
            </a:r>
            <a:br>
              <a:rPr lang="nl-NL" sz="1800" b="1" cap="all" dirty="0"/>
            </a:br>
            <a:br>
              <a:rPr lang="nl-NL" sz="1800" b="1" cap="all" dirty="0"/>
            </a:br>
            <a:r>
              <a:rPr lang="nl-NL" sz="3600" b="1" cap="all" dirty="0"/>
              <a:t> </a:t>
            </a:r>
          </a:p>
        </p:txBody>
      </p:sp>
      <p:graphicFrame>
        <p:nvGraphicFramePr>
          <p:cNvPr id="6" name="Tijdelijke aanduiding voor inhoud 6"/>
          <p:cNvGraphicFramePr>
            <a:graphicFrameLocks noGrp="1"/>
          </p:cNvGraphicFramePr>
          <p:nvPr>
            <p:ph idx="1"/>
            <p:extLst>
              <p:ext uri="{D42A27DB-BD31-4B8C-83A1-F6EECF244321}">
                <p14:modId xmlns:p14="http://schemas.microsoft.com/office/powerpoint/2010/main" val="1787501212"/>
              </p:ext>
            </p:extLst>
          </p:nvPr>
        </p:nvGraphicFramePr>
        <p:xfrm>
          <a:off x="838200" y="1825625"/>
          <a:ext cx="10515600" cy="38117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09233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654341"/>
            <a:ext cx="10515600" cy="1171284"/>
          </a:xfrm>
        </p:spPr>
        <p:txBody>
          <a:bodyPr>
            <a:normAutofit fontScale="90000"/>
          </a:bodyPr>
          <a:lstStyle/>
          <a:p>
            <a:r>
              <a:rPr lang="nl-NL" sz="4000" b="1" cap="all" dirty="0"/>
              <a:t>Sexting en de beleving ervan</a:t>
            </a:r>
            <a:br>
              <a:rPr lang="nl-NL" sz="3600" b="1" cap="all" dirty="0"/>
            </a:br>
            <a:br>
              <a:rPr lang="nl-NL" sz="1800" b="1" cap="all" dirty="0"/>
            </a:br>
            <a:r>
              <a:rPr lang="nl-NL" sz="1800" b="1" cap="all" dirty="0"/>
              <a:t>(% onder 12-17 en 18-24 jarigen) </a:t>
            </a:r>
            <a:br>
              <a:rPr lang="nl-NL" sz="1800" b="1" cap="all" dirty="0"/>
            </a:br>
            <a:br>
              <a:rPr lang="nl-NL" sz="1800" b="1" cap="all" dirty="0"/>
            </a:br>
            <a:r>
              <a:rPr lang="nl-NL" sz="3600" b="1" cap="all" dirty="0"/>
              <a:t> </a:t>
            </a:r>
          </a:p>
        </p:txBody>
      </p:sp>
      <p:graphicFrame>
        <p:nvGraphicFramePr>
          <p:cNvPr id="5" name="Tijdelijke aanduiding voor inhoud 7"/>
          <p:cNvGraphicFramePr>
            <a:graphicFrameLocks noGrp="1"/>
          </p:cNvGraphicFramePr>
          <p:nvPr>
            <p:ph idx="1"/>
            <p:extLst>
              <p:ext uri="{D42A27DB-BD31-4B8C-83A1-F6EECF244321}">
                <p14:modId xmlns:p14="http://schemas.microsoft.com/office/powerpoint/2010/main" val="2849010664"/>
              </p:ext>
            </p:extLst>
          </p:nvPr>
        </p:nvGraphicFramePr>
        <p:xfrm>
          <a:off x="838200" y="1825625"/>
          <a:ext cx="10515600" cy="40047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897966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33446" y="640081"/>
            <a:ext cx="6274590" cy="3849244"/>
          </a:xfrm>
          <a:noFill/>
        </p:spPr>
        <p:txBody>
          <a:bodyPr>
            <a:normAutofit/>
          </a:bodyPr>
          <a:lstStyle/>
          <a:p>
            <a:r>
              <a:rPr lang="nl-NL" b="1" dirty="0"/>
              <a:t>Kennis en informatie van school matig</a:t>
            </a:r>
          </a:p>
        </p:txBody>
      </p:sp>
      <p:pic>
        <p:nvPicPr>
          <p:cNvPr id="9" name="Afbeelding 8">
            <a:extLst>
              <a:ext uri="{FF2B5EF4-FFF2-40B4-BE49-F238E27FC236}">
                <a16:creationId xmlns:a16="http://schemas.microsoft.com/office/drawing/2014/main" id="{777E9247-F5B5-443D-8167-3B097708FC3B}"/>
              </a:ext>
            </a:extLst>
          </p:cNvPr>
          <p:cNvPicPr>
            <a:picLocks noChangeAspect="1"/>
          </p:cNvPicPr>
          <p:nvPr/>
        </p:nvPicPr>
        <p:blipFill>
          <a:blip r:embed="rId2"/>
          <a:stretch>
            <a:fillRect/>
          </a:stretch>
        </p:blipFill>
        <p:spPr>
          <a:xfrm>
            <a:off x="7645529" y="0"/>
            <a:ext cx="4546471" cy="6858000"/>
          </a:xfrm>
          <a:prstGeom prst="rect">
            <a:avLst/>
          </a:prstGeom>
        </p:spPr>
      </p:pic>
    </p:spTree>
    <p:extLst>
      <p:ext uri="{BB962C8B-B14F-4D97-AF65-F5344CB8AC3E}">
        <p14:creationId xmlns:p14="http://schemas.microsoft.com/office/powerpoint/2010/main" val="491213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654341"/>
            <a:ext cx="10515600" cy="1171284"/>
          </a:xfrm>
        </p:spPr>
        <p:txBody>
          <a:bodyPr>
            <a:normAutofit fontScale="90000"/>
          </a:bodyPr>
          <a:lstStyle/>
          <a:p>
            <a:r>
              <a:rPr lang="nl-NL" sz="4000" b="1" cap="all" dirty="0"/>
              <a:t>Kennis</a:t>
            </a:r>
            <a:br>
              <a:rPr lang="nl-NL" sz="3600" b="1" cap="all" dirty="0"/>
            </a:br>
            <a:br>
              <a:rPr lang="nl-NL" sz="1300" b="1" cap="all" dirty="0"/>
            </a:br>
            <a:r>
              <a:rPr lang="nl-NL" sz="1800" b="1" cap="all" dirty="0"/>
              <a:t>(% jongeren die dit niet juist beantwoordde)</a:t>
            </a:r>
            <a:br>
              <a:rPr lang="nl-NL" sz="1800" b="1" cap="all" dirty="0"/>
            </a:br>
            <a:br>
              <a:rPr lang="nl-NL" sz="1800" b="1" cap="all" dirty="0"/>
            </a:br>
            <a:r>
              <a:rPr lang="nl-NL" sz="3600" b="1" cap="all" dirty="0"/>
              <a:t> </a:t>
            </a:r>
          </a:p>
        </p:txBody>
      </p:sp>
      <p:graphicFrame>
        <p:nvGraphicFramePr>
          <p:cNvPr id="5" name="Tijdelijke aanduiding voor inhoud 6"/>
          <p:cNvGraphicFramePr>
            <a:graphicFrameLocks noGrp="1"/>
          </p:cNvGraphicFramePr>
          <p:nvPr>
            <p:ph idx="1"/>
            <p:extLst>
              <p:ext uri="{D42A27DB-BD31-4B8C-83A1-F6EECF244321}">
                <p14:modId xmlns:p14="http://schemas.microsoft.com/office/powerpoint/2010/main" val="3736736776"/>
              </p:ext>
            </p:extLst>
          </p:nvPr>
        </p:nvGraphicFramePr>
        <p:xfrm>
          <a:off x="838200" y="1825625"/>
          <a:ext cx="10515600" cy="38117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540470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654341"/>
            <a:ext cx="10515600" cy="1171284"/>
          </a:xfrm>
        </p:spPr>
        <p:txBody>
          <a:bodyPr>
            <a:normAutofit fontScale="90000"/>
          </a:bodyPr>
          <a:lstStyle/>
          <a:p>
            <a:r>
              <a:rPr lang="nl-NL" sz="4000" b="1" cap="all" dirty="0"/>
              <a:t>informatie over liefde en seks op school</a:t>
            </a:r>
            <a:br>
              <a:rPr lang="nl-NL" sz="3600" b="1" cap="all" dirty="0"/>
            </a:br>
            <a:br>
              <a:rPr lang="nl-NL" sz="1300" b="1" cap="all" dirty="0"/>
            </a:br>
            <a:r>
              <a:rPr lang="nl-NL" sz="1800" b="1" cap="all" dirty="0"/>
              <a:t>(% jongeren die vindt dat ze hier voldoende informatie over hebben gekregen)</a:t>
            </a:r>
            <a:br>
              <a:rPr lang="nl-NL" sz="1800" b="1" cap="all" dirty="0"/>
            </a:br>
            <a:br>
              <a:rPr lang="nl-NL" sz="1800" b="1" cap="all" dirty="0"/>
            </a:br>
            <a:r>
              <a:rPr lang="nl-NL" sz="3600" b="1" cap="all" dirty="0"/>
              <a:t> </a:t>
            </a:r>
          </a:p>
        </p:txBody>
      </p:sp>
      <p:graphicFrame>
        <p:nvGraphicFramePr>
          <p:cNvPr id="6" name="Tijdelijke aanduiding voor inhoud 6"/>
          <p:cNvGraphicFramePr>
            <a:graphicFrameLocks noGrp="1"/>
          </p:cNvGraphicFramePr>
          <p:nvPr>
            <p:ph idx="1"/>
            <p:extLst>
              <p:ext uri="{D42A27DB-BD31-4B8C-83A1-F6EECF244321}">
                <p14:modId xmlns:p14="http://schemas.microsoft.com/office/powerpoint/2010/main" val="972796983"/>
              </p:ext>
            </p:extLst>
          </p:nvPr>
        </p:nvGraphicFramePr>
        <p:xfrm>
          <a:off x="838200" y="1825624"/>
          <a:ext cx="10515600" cy="3769833"/>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vak 1"/>
          <p:cNvSpPr txBox="1"/>
          <p:nvPr/>
        </p:nvSpPr>
        <p:spPr>
          <a:xfrm>
            <a:off x="9551590" y="1700808"/>
            <a:ext cx="936104" cy="1231106"/>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nl-NL" sz="8000" b="1" dirty="0">
                <a:solidFill>
                  <a:srgbClr val="000000"/>
                </a:solidFill>
                <a:latin typeface="Freestyle Script" panose="030804020302050B0404" pitchFamily="66" charset="0"/>
              </a:rPr>
              <a:t>5,8</a:t>
            </a:r>
          </a:p>
        </p:txBody>
      </p:sp>
    </p:spTree>
    <p:extLst>
      <p:ext uri="{BB962C8B-B14F-4D97-AF65-F5344CB8AC3E}">
        <p14:creationId xmlns:p14="http://schemas.microsoft.com/office/powerpoint/2010/main" val="226283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Tijdelijke aanduiding voor inhoud 9">
            <a:extLst>
              <a:ext uri="{FF2B5EF4-FFF2-40B4-BE49-F238E27FC236}">
                <a16:creationId xmlns:a16="http://schemas.microsoft.com/office/drawing/2014/main" id="{93844766-10D1-49D0-95A8-B3C1DAC7F553}"/>
              </a:ext>
            </a:extLst>
          </p:cNvPr>
          <p:cNvPicPr>
            <a:picLocks noChangeAspect="1"/>
          </p:cNvPicPr>
          <p:nvPr/>
        </p:nvPicPr>
        <p:blipFill rotWithShape="1">
          <a:blip r:embed="rId2">
            <a:extLst>
              <a:ext uri="{28A0092B-C50C-407E-A947-70E740481C1C}">
                <a14:useLocalDpi xmlns:a14="http://schemas.microsoft.com/office/drawing/2010/main" val="0"/>
              </a:ext>
            </a:extLst>
          </a:blip>
          <a:srcRect l="2932" r="4155"/>
          <a:stretch/>
        </p:blipFill>
        <p:spPr>
          <a:xfrm>
            <a:off x="7556408" y="10"/>
            <a:ext cx="4635591" cy="6857990"/>
          </a:xfrm>
          <a:prstGeom prst="rect">
            <a:avLst/>
          </a:prstGeom>
          <a:effectLst/>
        </p:spPr>
      </p:pic>
      <p:sp>
        <p:nvSpPr>
          <p:cNvPr id="2" name="Titel 1"/>
          <p:cNvSpPr>
            <a:spLocks noGrp="1"/>
          </p:cNvSpPr>
          <p:nvPr>
            <p:ph type="title"/>
          </p:nvPr>
        </p:nvSpPr>
        <p:spPr>
          <a:xfrm>
            <a:off x="1357459" y="2300140"/>
            <a:ext cx="4864231" cy="1423448"/>
          </a:xfrm>
        </p:spPr>
        <p:txBody>
          <a:bodyPr>
            <a:normAutofit/>
          </a:bodyPr>
          <a:lstStyle/>
          <a:p>
            <a:pPr algn="ctr"/>
            <a:r>
              <a:rPr lang="nl-NL" b="1" dirty="0"/>
              <a:t>Jongeren beginnen later aan seks</a:t>
            </a:r>
          </a:p>
        </p:txBody>
      </p:sp>
    </p:spTree>
    <p:extLst>
      <p:ext uri="{BB962C8B-B14F-4D97-AF65-F5344CB8AC3E}">
        <p14:creationId xmlns:p14="http://schemas.microsoft.com/office/powerpoint/2010/main" val="25991975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b="1" dirty="0"/>
              <a:t>Wat kunt u doen tijdens de biologielessen?</a:t>
            </a:r>
          </a:p>
        </p:txBody>
      </p:sp>
      <p:sp>
        <p:nvSpPr>
          <p:cNvPr id="5" name="Ondertitel 4"/>
          <p:cNvSpPr>
            <a:spLocks noGrp="1"/>
          </p:cNvSpPr>
          <p:nvPr>
            <p:ph type="subTitle" idx="1"/>
          </p:nvPr>
        </p:nvSpPr>
        <p:spPr/>
        <p:txBody>
          <a:bodyPr/>
          <a:lstStyle/>
          <a:p>
            <a:endParaRPr lang="nl-NL" dirty="0"/>
          </a:p>
        </p:txBody>
      </p:sp>
    </p:spTree>
    <p:extLst>
      <p:ext uri="{BB962C8B-B14F-4D97-AF65-F5344CB8AC3E}">
        <p14:creationId xmlns:p14="http://schemas.microsoft.com/office/powerpoint/2010/main" val="35578645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1148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655320" y="2671011"/>
            <a:ext cx="5257803" cy="2427120"/>
          </a:xfrm>
        </p:spPr>
        <p:txBody>
          <a:bodyPr anchor="t">
            <a:normAutofit/>
          </a:bodyPr>
          <a:lstStyle/>
          <a:p>
            <a:pPr algn="l"/>
            <a:r>
              <a:rPr lang="nl-NL" sz="4400" b="1" dirty="0"/>
              <a:t>Bepaal de doelen van de lessen (en maak seks niet te smal)</a:t>
            </a:r>
            <a:endParaRPr lang="nl-NL" sz="4200" b="1" dirty="0"/>
          </a:p>
        </p:txBody>
      </p:sp>
      <p:sp>
        <p:nvSpPr>
          <p:cNvPr id="3" name="Tekstvak 2">
            <a:extLst>
              <a:ext uri="{FF2B5EF4-FFF2-40B4-BE49-F238E27FC236}">
                <a16:creationId xmlns:a16="http://schemas.microsoft.com/office/drawing/2014/main" id="{DEB97AAC-E07F-40C1-A93B-B04A62C0E60E}"/>
              </a:ext>
            </a:extLst>
          </p:cNvPr>
          <p:cNvSpPr txBox="1"/>
          <p:nvPr/>
        </p:nvSpPr>
        <p:spPr>
          <a:xfrm>
            <a:off x="941892" y="1400551"/>
            <a:ext cx="402934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200" b="0" i="0" u="none" strike="noStrike" kern="1200" cap="none" spc="0" normalizeH="0" baseline="0" noProof="0" dirty="0">
                <a:ln>
                  <a:noFill/>
                </a:ln>
                <a:solidFill>
                  <a:prstClr val="black"/>
                </a:solidFill>
                <a:effectLst/>
                <a:uLnTx/>
                <a:uFillTx/>
                <a:latin typeface="Calibri" panose="020F0502020204030204"/>
                <a:ea typeface="+mn-ea"/>
                <a:cs typeface="+mn-cs"/>
              </a:rPr>
              <a:t>Tip 1</a:t>
            </a:r>
          </a:p>
        </p:txBody>
      </p:sp>
      <p:pic>
        <p:nvPicPr>
          <p:cNvPr id="6" name="Afbeelding 5">
            <a:extLst>
              <a:ext uri="{FF2B5EF4-FFF2-40B4-BE49-F238E27FC236}">
                <a16:creationId xmlns:a16="http://schemas.microsoft.com/office/drawing/2014/main" id="{C441DA67-805A-4C97-B480-D360E996C85B}"/>
              </a:ext>
            </a:extLst>
          </p:cNvPr>
          <p:cNvPicPr>
            <a:picLocks noChangeAspect="1"/>
          </p:cNvPicPr>
          <p:nvPr/>
        </p:nvPicPr>
        <p:blipFill>
          <a:blip r:embed="rId3"/>
          <a:stretch>
            <a:fillRect/>
          </a:stretch>
        </p:blipFill>
        <p:spPr>
          <a:xfrm>
            <a:off x="5532125" y="471456"/>
            <a:ext cx="6291525" cy="6123654"/>
          </a:xfrm>
          <a:prstGeom prst="rect">
            <a:avLst/>
          </a:prstGeom>
        </p:spPr>
      </p:pic>
    </p:spTree>
    <p:extLst>
      <p:ext uri="{BB962C8B-B14F-4D97-AF65-F5344CB8AC3E}">
        <p14:creationId xmlns:p14="http://schemas.microsoft.com/office/powerpoint/2010/main" val="8895271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1148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655320" y="2671011"/>
            <a:ext cx="5257803" cy="2427120"/>
          </a:xfrm>
        </p:spPr>
        <p:txBody>
          <a:bodyPr anchor="t">
            <a:normAutofit/>
          </a:bodyPr>
          <a:lstStyle/>
          <a:p>
            <a:pPr algn="l"/>
            <a:r>
              <a:rPr lang="nl-NL" sz="4200" b="1" dirty="0"/>
              <a:t>Maak gebruik van (liefst erkende) lesmaterialen</a:t>
            </a:r>
          </a:p>
        </p:txBody>
      </p:sp>
      <p:sp>
        <p:nvSpPr>
          <p:cNvPr id="3" name="Tekstvak 2">
            <a:extLst>
              <a:ext uri="{FF2B5EF4-FFF2-40B4-BE49-F238E27FC236}">
                <a16:creationId xmlns:a16="http://schemas.microsoft.com/office/drawing/2014/main" id="{DEB97AAC-E07F-40C1-A93B-B04A62C0E60E}"/>
              </a:ext>
            </a:extLst>
          </p:cNvPr>
          <p:cNvSpPr txBox="1"/>
          <p:nvPr/>
        </p:nvSpPr>
        <p:spPr>
          <a:xfrm>
            <a:off x="941892" y="1400551"/>
            <a:ext cx="402934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200" b="0" i="0" u="none" strike="noStrike" kern="1200" cap="none" spc="0" normalizeH="0" baseline="0" noProof="0" dirty="0">
                <a:ln>
                  <a:noFill/>
                </a:ln>
                <a:solidFill>
                  <a:prstClr val="black"/>
                </a:solidFill>
                <a:effectLst/>
                <a:uLnTx/>
                <a:uFillTx/>
                <a:latin typeface="Calibri" panose="020F0502020204030204"/>
                <a:ea typeface="+mn-ea"/>
                <a:cs typeface="+mn-cs"/>
              </a:rPr>
              <a:t>Tip 2</a:t>
            </a:r>
          </a:p>
        </p:txBody>
      </p:sp>
      <p:sp>
        <p:nvSpPr>
          <p:cNvPr id="8" name="AutoShape 2" descr="Afbeeldingsresultaat voor lang leve de liefde">
            <a:extLst>
              <a:ext uri="{FF2B5EF4-FFF2-40B4-BE49-F238E27FC236}">
                <a16:creationId xmlns:a16="http://schemas.microsoft.com/office/drawing/2014/main" id="{26D5ED57-D063-42BD-B45C-5A9B7BFEB2E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8" name="Afbeelding 17">
            <a:extLst>
              <a:ext uri="{FF2B5EF4-FFF2-40B4-BE49-F238E27FC236}">
                <a16:creationId xmlns:a16="http://schemas.microsoft.com/office/drawing/2014/main" id="{12B64EAD-FB3F-4B13-AB62-F13BC66DE7AD}"/>
              </a:ext>
            </a:extLst>
          </p:cNvPr>
          <p:cNvPicPr>
            <a:picLocks noChangeAspect="1"/>
          </p:cNvPicPr>
          <p:nvPr/>
        </p:nvPicPr>
        <p:blipFill>
          <a:blip r:embed="rId3"/>
          <a:stretch>
            <a:fillRect/>
          </a:stretch>
        </p:blipFill>
        <p:spPr>
          <a:xfrm>
            <a:off x="7345789" y="0"/>
            <a:ext cx="4846211" cy="6858000"/>
          </a:xfrm>
          <a:prstGeom prst="rect">
            <a:avLst/>
          </a:prstGeom>
        </p:spPr>
      </p:pic>
      <p:pic>
        <p:nvPicPr>
          <p:cNvPr id="23" name="Afbeelding 22">
            <a:extLst>
              <a:ext uri="{FF2B5EF4-FFF2-40B4-BE49-F238E27FC236}">
                <a16:creationId xmlns:a16="http://schemas.microsoft.com/office/drawing/2014/main" id="{1FFFE1C7-864D-40B3-A2B6-76AE801CDC3D}"/>
              </a:ext>
            </a:extLst>
          </p:cNvPr>
          <p:cNvPicPr>
            <a:picLocks noChangeAspect="1"/>
          </p:cNvPicPr>
          <p:nvPr/>
        </p:nvPicPr>
        <p:blipFill>
          <a:blip r:embed="rId4"/>
          <a:stretch>
            <a:fillRect/>
          </a:stretch>
        </p:blipFill>
        <p:spPr>
          <a:xfrm>
            <a:off x="6001363" y="59240"/>
            <a:ext cx="2289766" cy="3421285"/>
          </a:xfrm>
          <a:prstGeom prst="rect">
            <a:avLst/>
          </a:prstGeom>
        </p:spPr>
      </p:pic>
      <p:pic>
        <p:nvPicPr>
          <p:cNvPr id="20" name="Afbeelding 19">
            <a:extLst>
              <a:ext uri="{FF2B5EF4-FFF2-40B4-BE49-F238E27FC236}">
                <a16:creationId xmlns:a16="http://schemas.microsoft.com/office/drawing/2014/main" id="{4A87C5EB-6B1B-49EC-8DE9-F5FBDEBE9F84}"/>
              </a:ext>
            </a:extLst>
          </p:cNvPr>
          <p:cNvPicPr>
            <a:picLocks noChangeAspect="1"/>
          </p:cNvPicPr>
          <p:nvPr/>
        </p:nvPicPr>
        <p:blipFill>
          <a:blip r:embed="rId5"/>
          <a:stretch>
            <a:fillRect/>
          </a:stretch>
        </p:blipFill>
        <p:spPr>
          <a:xfrm>
            <a:off x="6760257" y="1593501"/>
            <a:ext cx="2383743" cy="3432345"/>
          </a:xfrm>
          <a:prstGeom prst="rect">
            <a:avLst/>
          </a:prstGeom>
        </p:spPr>
      </p:pic>
      <p:pic>
        <p:nvPicPr>
          <p:cNvPr id="25" name="Afbeelding 24">
            <a:extLst>
              <a:ext uri="{FF2B5EF4-FFF2-40B4-BE49-F238E27FC236}">
                <a16:creationId xmlns:a16="http://schemas.microsoft.com/office/drawing/2014/main" id="{73DAC750-4D56-4681-AF3F-77A858E686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7549" y="4149090"/>
            <a:ext cx="3474720" cy="2606040"/>
          </a:xfrm>
          <a:prstGeom prst="rect">
            <a:avLst/>
          </a:prstGeom>
        </p:spPr>
      </p:pic>
    </p:spTree>
    <p:extLst>
      <p:ext uri="{BB962C8B-B14F-4D97-AF65-F5344CB8AC3E}">
        <p14:creationId xmlns:p14="http://schemas.microsoft.com/office/powerpoint/2010/main" val="278444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2" name="Straight Arrow Connector 3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66661095-230F-4A28-BE25-36C3C71A8994}"/>
              </a:ext>
            </a:extLst>
          </p:cNvPr>
          <p:cNvPicPr>
            <a:picLocks noChangeAspect="1"/>
          </p:cNvPicPr>
          <p:nvPr/>
        </p:nvPicPr>
        <p:blipFill rotWithShape="1">
          <a:blip r:embed="rId3"/>
          <a:srcRect t="19473" r="1" b="8017"/>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Tijdelijke aanduiding voor inhoud 2"/>
          <p:cNvSpPr>
            <a:spLocks noGrp="1"/>
          </p:cNvSpPr>
          <p:nvPr>
            <p:ph idx="1"/>
          </p:nvPr>
        </p:nvSpPr>
        <p:spPr>
          <a:xfrm>
            <a:off x="655321" y="2575034"/>
            <a:ext cx="5120113" cy="3462228"/>
          </a:xfrm>
        </p:spPr>
        <p:txBody>
          <a:bodyPr vert="horz" lIns="91440" tIns="45720" rIns="91440" bIns="45720" rtlCol="0">
            <a:normAutofit/>
          </a:bodyPr>
          <a:lstStyle/>
          <a:p>
            <a:pPr marL="0" indent="0">
              <a:buNone/>
            </a:pPr>
            <a:r>
              <a:rPr lang="nl-NL" sz="4200" b="1" dirty="0">
                <a:solidFill>
                  <a:prstClr val="black"/>
                </a:solidFill>
                <a:latin typeface="Calibri Light" panose="020F0302020204030204"/>
                <a:ea typeface="+mj-ea"/>
                <a:cs typeface="+mj-cs"/>
              </a:rPr>
              <a:t>Sluit aan bij de leefwereld en interesses van de leerlingen</a:t>
            </a:r>
            <a:endParaRPr lang="en-US" sz="1800" dirty="0"/>
          </a:p>
          <a:p>
            <a:pPr marL="0"/>
            <a:endParaRPr lang="en-US" sz="1800" dirty="0"/>
          </a:p>
          <a:p>
            <a:pPr marL="0"/>
            <a:endParaRPr lang="en-US" sz="1800" dirty="0"/>
          </a:p>
          <a:p>
            <a:pPr marL="0"/>
            <a:endParaRPr lang="en-US" sz="1800" dirty="0"/>
          </a:p>
        </p:txBody>
      </p:sp>
      <p:sp>
        <p:nvSpPr>
          <p:cNvPr id="8" name="Tekstvak 7">
            <a:extLst>
              <a:ext uri="{FF2B5EF4-FFF2-40B4-BE49-F238E27FC236}">
                <a16:creationId xmlns:a16="http://schemas.microsoft.com/office/drawing/2014/main" id="{F73711A7-AEAE-4E24-88DE-D5DB0478C90F}"/>
              </a:ext>
            </a:extLst>
          </p:cNvPr>
          <p:cNvSpPr txBox="1"/>
          <p:nvPr/>
        </p:nvSpPr>
        <p:spPr>
          <a:xfrm>
            <a:off x="965041" y="1435275"/>
            <a:ext cx="4029340" cy="738664"/>
          </a:xfrm>
          <a:prstGeom prst="rect">
            <a:avLst/>
          </a:prstGeom>
          <a:noFill/>
        </p:spPr>
        <p:txBody>
          <a:bodyPr wrap="square" rtlCol="0">
            <a:spAutoFit/>
          </a:bodyPr>
          <a:lstStyle/>
          <a:p>
            <a:r>
              <a:rPr lang="nl-NL" sz="4200" dirty="0"/>
              <a:t>Tip 3</a:t>
            </a:r>
          </a:p>
        </p:txBody>
      </p:sp>
    </p:spTree>
    <p:extLst>
      <p:ext uri="{BB962C8B-B14F-4D97-AF65-F5344CB8AC3E}">
        <p14:creationId xmlns:p14="http://schemas.microsoft.com/office/powerpoint/2010/main" val="22161542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7" name="Straight Arrow Connector 26">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2" name="Afbeelding 1">
            <a:extLst>
              <a:ext uri="{FF2B5EF4-FFF2-40B4-BE49-F238E27FC236}">
                <a16:creationId xmlns:a16="http://schemas.microsoft.com/office/drawing/2014/main" id="{F3868DCC-79D3-4E6F-8CC3-D94DB6863B5A}"/>
              </a:ext>
            </a:extLst>
          </p:cNvPr>
          <p:cNvPicPr>
            <a:picLocks noChangeAspect="1"/>
          </p:cNvPicPr>
          <p:nvPr/>
        </p:nvPicPr>
        <p:blipFill rotWithShape="1">
          <a:blip r:embed="rId2"/>
          <a:srcRect t="11371" r="6" b="1621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Tijdelijke aanduiding voor inhoud 2"/>
          <p:cNvSpPr>
            <a:spLocks noGrp="1"/>
          </p:cNvSpPr>
          <p:nvPr>
            <p:ph idx="1"/>
          </p:nvPr>
        </p:nvSpPr>
        <p:spPr>
          <a:xfrm>
            <a:off x="655321" y="2575034"/>
            <a:ext cx="5120113" cy="3462228"/>
          </a:xfrm>
        </p:spPr>
        <p:txBody>
          <a:bodyPr vert="horz" lIns="91440" tIns="45720" rIns="91440" bIns="45720" rtlCol="0">
            <a:normAutofit/>
          </a:bodyPr>
          <a:lstStyle/>
          <a:p>
            <a:pPr marL="0" indent="0">
              <a:buNone/>
            </a:pPr>
            <a:r>
              <a:rPr lang="nl-NL" sz="4200" b="1" dirty="0">
                <a:solidFill>
                  <a:prstClr val="black"/>
                </a:solidFill>
                <a:latin typeface="Calibri Light" panose="020F0302020204030204"/>
                <a:ea typeface="+mj-ea"/>
                <a:cs typeface="+mj-cs"/>
              </a:rPr>
              <a:t>Zorg voor een veilige sfeer</a:t>
            </a:r>
            <a:endParaRPr lang="en-US" sz="1800" dirty="0"/>
          </a:p>
          <a:p>
            <a:pPr marL="0"/>
            <a:endParaRPr lang="en-US" sz="1800" dirty="0"/>
          </a:p>
          <a:p>
            <a:pPr marL="0"/>
            <a:endParaRPr lang="en-US" sz="1800" dirty="0"/>
          </a:p>
          <a:p>
            <a:pPr marL="0"/>
            <a:endParaRPr lang="en-US" sz="1800" dirty="0"/>
          </a:p>
          <a:p>
            <a:pPr marL="0"/>
            <a:endParaRPr lang="en-US" sz="1800" dirty="0"/>
          </a:p>
        </p:txBody>
      </p:sp>
      <p:sp>
        <p:nvSpPr>
          <p:cNvPr id="9" name="Tekstvak 8">
            <a:extLst>
              <a:ext uri="{FF2B5EF4-FFF2-40B4-BE49-F238E27FC236}">
                <a16:creationId xmlns:a16="http://schemas.microsoft.com/office/drawing/2014/main" id="{5415D52D-A8C0-4FE8-BD3D-53DB325867B4}"/>
              </a:ext>
            </a:extLst>
          </p:cNvPr>
          <p:cNvSpPr txBox="1"/>
          <p:nvPr/>
        </p:nvSpPr>
        <p:spPr>
          <a:xfrm>
            <a:off x="941892" y="1400551"/>
            <a:ext cx="402934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200" b="0" i="0" u="none" strike="noStrike" kern="1200" cap="none" spc="0" normalizeH="0" baseline="0" noProof="0" dirty="0">
                <a:ln>
                  <a:noFill/>
                </a:ln>
                <a:solidFill>
                  <a:prstClr val="black"/>
                </a:solidFill>
                <a:effectLst/>
                <a:uLnTx/>
                <a:uFillTx/>
                <a:latin typeface="Calibri" panose="020F0502020204030204"/>
                <a:ea typeface="+mn-ea"/>
                <a:cs typeface="+mn-cs"/>
              </a:rPr>
              <a:t>Tip 4</a:t>
            </a:r>
          </a:p>
        </p:txBody>
      </p:sp>
    </p:spTree>
    <p:extLst>
      <p:ext uri="{BB962C8B-B14F-4D97-AF65-F5344CB8AC3E}">
        <p14:creationId xmlns:p14="http://schemas.microsoft.com/office/powerpoint/2010/main" val="41674217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Arrow Connector 2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6" name="Afbeelding 5">
            <a:extLst>
              <a:ext uri="{FF2B5EF4-FFF2-40B4-BE49-F238E27FC236}">
                <a16:creationId xmlns:a16="http://schemas.microsoft.com/office/drawing/2014/main" id="{92085C63-3616-4522-913D-D16B5B0EB9EE}"/>
              </a:ext>
            </a:extLst>
          </p:cNvPr>
          <p:cNvPicPr>
            <a:picLocks noChangeAspect="1"/>
          </p:cNvPicPr>
          <p:nvPr/>
        </p:nvPicPr>
        <p:blipFill rotWithShape="1">
          <a:blip r:embed="rId2"/>
          <a:srcRect l="21912" r="16640"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Tijdelijke aanduiding voor inhoud 2"/>
          <p:cNvSpPr>
            <a:spLocks noGrp="1"/>
          </p:cNvSpPr>
          <p:nvPr>
            <p:ph idx="1"/>
          </p:nvPr>
        </p:nvSpPr>
        <p:spPr>
          <a:xfrm>
            <a:off x="655321" y="2575034"/>
            <a:ext cx="5120113" cy="3462228"/>
          </a:xfrm>
        </p:spPr>
        <p:txBody>
          <a:bodyPr vert="horz" lIns="91440" tIns="45720" rIns="91440" bIns="45720" rtlCol="0">
            <a:normAutofit/>
          </a:bodyPr>
          <a:lstStyle/>
          <a:p>
            <a:pPr marL="0" indent="0">
              <a:buNone/>
            </a:pPr>
            <a:r>
              <a:rPr lang="nl-NL" sz="4200" b="1" dirty="0">
                <a:solidFill>
                  <a:prstClr val="black"/>
                </a:solidFill>
                <a:latin typeface="Calibri Light" panose="020F0302020204030204"/>
                <a:ea typeface="+mj-ea"/>
                <a:cs typeface="+mj-cs"/>
              </a:rPr>
              <a:t>Ken uzelf (en uw grenzen)</a:t>
            </a:r>
            <a:endParaRPr lang="en-US" sz="1800" dirty="0"/>
          </a:p>
          <a:p>
            <a:pPr marL="0"/>
            <a:endParaRPr lang="en-US" sz="1800" dirty="0"/>
          </a:p>
          <a:p>
            <a:pPr marL="0"/>
            <a:endParaRPr lang="en-US" sz="1800" dirty="0"/>
          </a:p>
          <a:p>
            <a:pPr marL="0"/>
            <a:endParaRPr lang="en-US" sz="1800" dirty="0"/>
          </a:p>
          <a:p>
            <a:pPr marL="0"/>
            <a:endParaRPr lang="en-US" sz="1800" dirty="0"/>
          </a:p>
          <a:p>
            <a:pPr marL="0"/>
            <a:endParaRPr lang="en-US" sz="1800" dirty="0"/>
          </a:p>
        </p:txBody>
      </p:sp>
      <p:sp>
        <p:nvSpPr>
          <p:cNvPr id="8" name="Tekstvak 7">
            <a:extLst>
              <a:ext uri="{FF2B5EF4-FFF2-40B4-BE49-F238E27FC236}">
                <a16:creationId xmlns:a16="http://schemas.microsoft.com/office/drawing/2014/main" id="{33B9DD29-2461-4604-8297-17BFF2AAF731}"/>
              </a:ext>
            </a:extLst>
          </p:cNvPr>
          <p:cNvSpPr txBox="1"/>
          <p:nvPr/>
        </p:nvSpPr>
        <p:spPr>
          <a:xfrm>
            <a:off x="941892" y="1400551"/>
            <a:ext cx="402934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200" b="0" i="0" u="none" strike="noStrike" kern="1200" cap="none" spc="0" normalizeH="0" baseline="0" noProof="0" dirty="0">
                <a:ln>
                  <a:noFill/>
                </a:ln>
                <a:solidFill>
                  <a:prstClr val="black"/>
                </a:solidFill>
                <a:effectLst/>
                <a:uLnTx/>
                <a:uFillTx/>
                <a:latin typeface="Calibri" panose="020F0502020204030204"/>
                <a:ea typeface="+mn-ea"/>
                <a:cs typeface="+mn-cs"/>
              </a:rPr>
              <a:t>Tip 5</a:t>
            </a:r>
          </a:p>
        </p:txBody>
      </p:sp>
    </p:spTree>
    <p:extLst>
      <p:ext uri="{BB962C8B-B14F-4D97-AF65-F5344CB8AC3E}">
        <p14:creationId xmlns:p14="http://schemas.microsoft.com/office/powerpoint/2010/main" val="35180109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Arrow Connector 2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655321" y="2575034"/>
            <a:ext cx="5120113" cy="3462228"/>
          </a:xfrm>
        </p:spPr>
        <p:txBody>
          <a:bodyPr vert="horz" lIns="91440" tIns="45720" rIns="91440" bIns="45720" rtlCol="0">
            <a:normAutofit/>
          </a:bodyPr>
          <a:lstStyle/>
          <a:p>
            <a:pPr marL="0" indent="0">
              <a:buNone/>
            </a:pPr>
            <a:r>
              <a:rPr lang="nl-NL" sz="4200" b="1" dirty="0">
                <a:solidFill>
                  <a:prstClr val="black"/>
                </a:solidFill>
                <a:latin typeface="Calibri Light" panose="020F0302020204030204"/>
                <a:ea typeface="+mj-ea"/>
                <a:cs typeface="+mj-cs"/>
              </a:rPr>
              <a:t>Maak het interactief</a:t>
            </a:r>
            <a:endParaRPr lang="en-US" sz="1800" dirty="0"/>
          </a:p>
          <a:p>
            <a:pPr marL="0"/>
            <a:endParaRPr lang="en-US" sz="1800" dirty="0"/>
          </a:p>
          <a:p>
            <a:pPr marL="0"/>
            <a:endParaRPr lang="en-US" sz="1800" dirty="0"/>
          </a:p>
          <a:p>
            <a:pPr marL="0"/>
            <a:endParaRPr lang="en-US" sz="1800" dirty="0"/>
          </a:p>
          <a:p>
            <a:pPr marL="0"/>
            <a:endParaRPr lang="en-US" sz="1800" dirty="0"/>
          </a:p>
          <a:p>
            <a:pPr marL="0"/>
            <a:endParaRPr lang="en-US" sz="1800" dirty="0"/>
          </a:p>
        </p:txBody>
      </p:sp>
      <p:sp>
        <p:nvSpPr>
          <p:cNvPr id="8" name="Tekstvak 7">
            <a:extLst>
              <a:ext uri="{FF2B5EF4-FFF2-40B4-BE49-F238E27FC236}">
                <a16:creationId xmlns:a16="http://schemas.microsoft.com/office/drawing/2014/main" id="{33B9DD29-2461-4604-8297-17BFF2AAF731}"/>
              </a:ext>
            </a:extLst>
          </p:cNvPr>
          <p:cNvSpPr txBox="1"/>
          <p:nvPr/>
        </p:nvSpPr>
        <p:spPr>
          <a:xfrm>
            <a:off x="941892" y="1400551"/>
            <a:ext cx="402934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200" b="0" i="0" u="none" strike="noStrike" kern="1200" cap="none" spc="0" normalizeH="0" baseline="0" noProof="0" dirty="0">
                <a:ln>
                  <a:noFill/>
                </a:ln>
                <a:solidFill>
                  <a:prstClr val="black"/>
                </a:solidFill>
                <a:effectLst/>
                <a:uLnTx/>
                <a:uFillTx/>
                <a:latin typeface="Calibri" panose="020F0502020204030204"/>
                <a:ea typeface="+mn-ea"/>
                <a:cs typeface="+mn-cs"/>
              </a:rPr>
              <a:t>Tip 6</a:t>
            </a:r>
          </a:p>
        </p:txBody>
      </p:sp>
      <p:pic>
        <p:nvPicPr>
          <p:cNvPr id="2" name="Afbeelding 1">
            <a:extLst>
              <a:ext uri="{FF2B5EF4-FFF2-40B4-BE49-F238E27FC236}">
                <a16:creationId xmlns:a16="http://schemas.microsoft.com/office/drawing/2014/main" id="{0D004F6A-D045-4BB1-BD81-9AB8B5F01C79}"/>
              </a:ext>
            </a:extLst>
          </p:cNvPr>
          <p:cNvPicPr>
            <a:picLocks noChangeAspect="1"/>
          </p:cNvPicPr>
          <p:nvPr/>
        </p:nvPicPr>
        <p:blipFill>
          <a:blip r:embed="rId3"/>
          <a:stretch>
            <a:fillRect/>
          </a:stretch>
        </p:blipFill>
        <p:spPr>
          <a:xfrm>
            <a:off x="5876544" y="0"/>
            <a:ext cx="6315456" cy="6858000"/>
          </a:xfrm>
          <a:prstGeom prst="rect">
            <a:avLst/>
          </a:prstGeom>
        </p:spPr>
      </p:pic>
    </p:spTree>
    <p:extLst>
      <p:ext uri="{BB962C8B-B14F-4D97-AF65-F5344CB8AC3E}">
        <p14:creationId xmlns:p14="http://schemas.microsoft.com/office/powerpoint/2010/main" val="801932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6E613B65-F213-40DE-9FF2-0A92374D6F84}"/>
              </a:ext>
            </a:extLst>
          </p:cNvPr>
          <p:cNvPicPr>
            <a:picLocks noChangeAspect="1"/>
          </p:cNvPicPr>
          <p:nvPr/>
        </p:nvPicPr>
        <p:blipFill rotWithShape="1">
          <a:blip r:embed="rId2"/>
          <a:srcRect l="2129" r="36423"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Tijdelijke aanduiding voor inhoud 2"/>
          <p:cNvSpPr>
            <a:spLocks noGrp="1"/>
          </p:cNvSpPr>
          <p:nvPr>
            <p:ph idx="1"/>
          </p:nvPr>
        </p:nvSpPr>
        <p:spPr>
          <a:xfrm>
            <a:off x="655320" y="3395772"/>
            <a:ext cx="6034847" cy="3462228"/>
          </a:xfrm>
        </p:spPr>
        <p:txBody>
          <a:bodyPr vert="horz" lIns="91440" tIns="45720" rIns="91440" bIns="45720" rtlCol="0">
            <a:normAutofit/>
          </a:bodyPr>
          <a:lstStyle/>
          <a:p>
            <a:pPr marL="0"/>
            <a:r>
              <a:rPr lang="en-US" sz="1800" dirty="0">
                <a:hlinkClick r:id="rId3"/>
              </a:rPr>
              <a:t>www.seksuelevorming.nl</a:t>
            </a:r>
            <a:endParaRPr lang="en-US" sz="1800" dirty="0"/>
          </a:p>
          <a:p>
            <a:pPr marL="0"/>
            <a:endParaRPr lang="en-US" sz="1800" dirty="0"/>
          </a:p>
          <a:p>
            <a:pPr marL="0"/>
            <a:r>
              <a:rPr lang="en-US" sz="1800" dirty="0">
                <a:hlinkClick r:id="rId4"/>
              </a:rPr>
              <a:t>www.langlevedeliefde.nl/docenten/lesgeven-in-de-liefde</a:t>
            </a:r>
            <a:endParaRPr lang="en-US" sz="1800" dirty="0"/>
          </a:p>
          <a:p>
            <a:pPr marL="0"/>
            <a:endParaRPr lang="en-US" sz="1800" dirty="0"/>
          </a:p>
          <a:p>
            <a:pPr marL="0"/>
            <a:r>
              <a:rPr lang="en-US" sz="1800" dirty="0"/>
              <a:t>Of </a:t>
            </a:r>
            <a:r>
              <a:rPr lang="en-US" sz="1800" dirty="0" err="1"/>
              <a:t>wijs</a:t>
            </a:r>
            <a:r>
              <a:rPr lang="en-US" sz="1800" dirty="0"/>
              <a:t> de </a:t>
            </a:r>
            <a:r>
              <a:rPr lang="en-US" sz="1800" dirty="0" err="1"/>
              <a:t>leerlingen</a:t>
            </a:r>
            <a:r>
              <a:rPr lang="en-US" sz="1800" dirty="0"/>
              <a:t> op </a:t>
            </a:r>
            <a:r>
              <a:rPr lang="en-US" sz="1800" dirty="0">
                <a:hlinkClick r:id="rId5"/>
              </a:rPr>
              <a:t>www.sense.info</a:t>
            </a:r>
            <a:endParaRPr lang="en-US" sz="1800" dirty="0"/>
          </a:p>
          <a:p>
            <a:pPr marL="0"/>
            <a:endParaRPr lang="en-US" sz="1800" dirty="0"/>
          </a:p>
          <a:p>
            <a:pPr marL="0"/>
            <a:endParaRPr lang="en-US" sz="1800" dirty="0"/>
          </a:p>
          <a:p>
            <a:pPr marL="0"/>
            <a:endParaRPr lang="en-US" sz="1800" dirty="0"/>
          </a:p>
          <a:p>
            <a:pPr marL="0"/>
            <a:endParaRPr lang="en-US" sz="1800" dirty="0"/>
          </a:p>
          <a:p>
            <a:pPr marL="0"/>
            <a:endParaRPr lang="en-US" sz="1800" dirty="0"/>
          </a:p>
          <a:p>
            <a:pPr marL="0"/>
            <a:endParaRPr lang="en-US" sz="1800" dirty="0"/>
          </a:p>
        </p:txBody>
      </p:sp>
      <p:sp>
        <p:nvSpPr>
          <p:cNvPr id="7" name="Titel 1"/>
          <p:cNvSpPr txBox="1">
            <a:spLocks/>
          </p:cNvSpPr>
          <p:nvPr/>
        </p:nvSpPr>
        <p:spPr>
          <a:xfrm>
            <a:off x="655320" y="567356"/>
            <a:ext cx="5120114" cy="15045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b="1" i="0" u="none" strike="noStrike" cap="all" spc="0" normalizeH="0" baseline="0" noProof="0" dirty="0" err="1">
                <a:ln>
                  <a:noFill/>
                </a:ln>
                <a:effectLst/>
                <a:uLnTx/>
                <a:uFillTx/>
              </a:rPr>
              <a:t>kijk</a:t>
            </a:r>
            <a:r>
              <a:rPr kumimoji="0" lang="en-US" b="1" i="0" u="none" strike="noStrike" cap="all" spc="0" normalizeH="0" baseline="0" noProof="0" dirty="0">
                <a:ln>
                  <a:noFill/>
                </a:ln>
                <a:effectLst/>
                <a:uLnTx/>
                <a:uFillTx/>
              </a:rPr>
              <a:t> voor </a:t>
            </a:r>
            <a:r>
              <a:rPr kumimoji="0" lang="en-US" b="1" i="0" u="none" strike="noStrike" cap="all" spc="0" normalizeH="0" baseline="0" noProof="0" dirty="0" err="1">
                <a:ln>
                  <a:noFill/>
                </a:ln>
                <a:effectLst/>
                <a:uLnTx/>
                <a:uFillTx/>
              </a:rPr>
              <a:t>meer</a:t>
            </a:r>
            <a:r>
              <a:rPr kumimoji="0" lang="en-US" b="1" i="0" u="none" strike="noStrike" cap="all" spc="0" normalizeH="0" baseline="0" noProof="0" dirty="0">
                <a:ln>
                  <a:noFill/>
                </a:ln>
                <a:effectLst/>
                <a:uLnTx/>
                <a:uFillTx/>
              </a:rPr>
              <a:t> tips </a:t>
            </a:r>
            <a:r>
              <a:rPr kumimoji="0" lang="en-US" b="1" i="0" u="none" strike="noStrike" cap="all" spc="0" normalizeH="0" baseline="0" noProof="0" dirty="0" err="1">
                <a:ln>
                  <a:noFill/>
                </a:ln>
                <a:effectLst/>
                <a:uLnTx/>
                <a:uFillTx/>
              </a:rPr>
              <a:t>en</a:t>
            </a:r>
            <a:r>
              <a:rPr kumimoji="0" lang="en-US" b="1" i="0" u="none" strike="noStrike" cap="all" spc="0" normalizeH="0" baseline="0" noProof="0" dirty="0">
                <a:ln>
                  <a:noFill/>
                </a:ln>
                <a:effectLst/>
                <a:uLnTx/>
                <a:uFillTx/>
              </a:rPr>
              <a:t> </a:t>
            </a:r>
            <a:r>
              <a:rPr kumimoji="0" lang="en-US" b="1" i="0" u="none" strike="noStrike" cap="all" spc="0" normalizeH="0" baseline="0" noProof="0" dirty="0" err="1">
                <a:ln>
                  <a:noFill/>
                </a:ln>
                <a:effectLst/>
                <a:uLnTx/>
                <a:uFillTx/>
              </a:rPr>
              <a:t>trics</a:t>
            </a:r>
            <a:r>
              <a:rPr kumimoji="0" lang="en-US" b="1" i="0" u="none" strike="noStrike" cap="all" spc="0" normalizeH="0" baseline="0" noProof="0" dirty="0">
                <a:ln>
                  <a:noFill/>
                </a:ln>
                <a:effectLst/>
                <a:uLnTx/>
                <a:uFillTx/>
              </a:rPr>
              <a:t> op</a:t>
            </a:r>
          </a:p>
        </p:txBody>
      </p:sp>
    </p:spTree>
    <p:extLst>
      <p:ext uri="{BB962C8B-B14F-4D97-AF65-F5344CB8AC3E}">
        <p14:creationId xmlns:p14="http://schemas.microsoft.com/office/powerpoint/2010/main" val="14439182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629507" y="5563772"/>
            <a:ext cx="9144000" cy="1083212"/>
          </a:xfrm>
        </p:spPr>
        <p:txBody>
          <a:bodyPr>
            <a:normAutofit/>
          </a:bodyPr>
          <a:lstStyle/>
          <a:p>
            <a:r>
              <a:rPr lang="nl-NL" sz="7200" b="1" dirty="0">
                <a:solidFill>
                  <a:schemeClr val="bg1"/>
                </a:solidFill>
              </a:rPr>
              <a:t>www.seksonderje25e.nl</a:t>
            </a:r>
          </a:p>
        </p:txBody>
      </p:sp>
      <p:sp>
        <p:nvSpPr>
          <p:cNvPr id="3" name="Ondertitel 2"/>
          <p:cNvSpPr>
            <a:spLocks noGrp="1"/>
          </p:cNvSpPr>
          <p:nvPr>
            <p:ph type="subTitle" idx="1"/>
          </p:nvPr>
        </p:nvSpPr>
        <p:spPr>
          <a:xfrm>
            <a:off x="1509931" y="5078436"/>
            <a:ext cx="9144000" cy="770206"/>
          </a:xfrm>
        </p:spPr>
        <p:txBody>
          <a:bodyPr/>
          <a:lstStyle/>
          <a:p>
            <a:r>
              <a:rPr lang="nl-NL" dirty="0">
                <a:solidFill>
                  <a:schemeClr val="bg1"/>
                </a:solidFill>
              </a:rPr>
              <a:t>Dank voor je aandacht</a:t>
            </a:r>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634767">
            <a:off x="1460290" y="5267367"/>
            <a:ext cx="528351" cy="856785"/>
          </a:xfrm>
          <a:prstGeom prst="rect">
            <a:avLst/>
          </a:prstGeom>
        </p:spPr>
      </p:pic>
    </p:spTree>
    <p:extLst>
      <p:ext uri="{BB962C8B-B14F-4D97-AF65-F5344CB8AC3E}">
        <p14:creationId xmlns:p14="http://schemas.microsoft.com/office/powerpoint/2010/main" val="1181340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5" name="Tijdelijke aanduiding voor inhoud 8"/>
          <p:cNvGraphicFramePr>
            <a:graphicFrameLocks noGrp="1"/>
          </p:cNvGraphicFramePr>
          <p:nvPr>
            <p:ph idx="1"/>
            <p:extLst>
              <p:ext uri="{D42A27DB-BD31-4B8C-83A1-F6EECF244321}">
                <p14:modId xmlns:p14="http://schemas.microsoft.com/office/powerpoint/2010/main" val="3464698513"/>
              </p:ext>
            </p:extLst>
          </p:nvPr>
        </p:nvGraphicFramePr>
        <p:xfrm>
          <a:off x="838199" y="1250590"/>
          <a:ext cx="9983771"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p:cNvSpPr>
            <a:spLocks noGrp="1"/>
          </p:cNvSpPr>
          <p:nvPr>
            <p:ph type="title"/>
          </p:nvPr>
        </p:nvSpPr>
        <p:spPr>
          <a:xfrm>
            <a:off x="838200" y="0"/>
            <a:ext cx="10515600" cy="1055077"/>
          </a:xfrm>
        </p:spPr>
        <p:txBody>
          <a:bodyPr>
            <a:normAutofit fontScale="90000"/>
          </a:bodyPr>
          <a:lstStyle/>
          <a:p>
            <a:r>
              <a:rPr lang="nl-NL" sz="3600" b="1" cap="all" dirty="0"/>
              <a:t>leeftijd waarop 50% van de jongeren ervaring heeft</a:t>
            </a:r>
          </a:p>
        </p:txBody>
      </p:sp>
    </p:spTree>
    <p:extLst>
      <p:ext uri="{BB962C8B-B14F-4D97-AF65-F5344CB8AC3E}">
        <p14:creationId xmlns:p14="http://schemas.microsoft.com/office/powerpoint/2010/main" val="1108877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0"/>
            <a:ext cx="10515600" cy="1055077"/>
          </a:xfrm>
        </p:spPr>
        <p:txBody>
          <a:bodyPr>
            <a:normAutofit/>
          </a:bodyPr>
          <a:lstStyle/>
          <a:p>
            <a:r>
              <a:rPr lang="nl-NL" sz="3600" b="1" cap="all" dirty="0"/>
              <a:t>geslachtsgemeenschap per leeftijdsgroep (%)</a:t>
            </a:r>
          </a:p>
        </p:txBody>
      </p:sp>
      <p:graphicFrame>
        <p:nvGraphicFramePr>
          <p:cNvPr id="6" name="Tijdelijke aanduiding voor inhoud 8"/>
          <p:cNvGraphicFramePr>
            <a:graphicFrameLocks noGrp="1"/>
          </p:cNvGraphicFramePr>
          <p:nvPr>
            <p:ph idx="1"/>
            <p:extLst>
              <p:ext uri="{D42A27DB-BD31-4B8C-83A1-F6EECF244321}">
                <p14:modId xmlns:p14="http://schemas.microsoft.com/office/powerpoint/2010/main" val="2705820307"/>
              </p:ext>
            </p:extLst>
          </p:nvPr>
        </p:nvGraphicFramePr>
        <p:xfrm>
          <a:off x="838200" y="1825625"/>
          <a:ext cx="10515600" cy="3744665"/>
        </p:xfrm>
        <a:graphic>
          <a:graphicData uri="http://schemas.openxmlformats.org/drawingml/2006/chart">
            <c:chart xmlns:c="http://schemas.openxmlformats.org/drawingml/2006/chart" xmlns:r="http://schemas.openxmlformats.org/officeDocument/2006/relationships" r:id="rId3"/>
          </a:graphicData>
        </a:graphic>
      </p:graphicFrame>
      <p:sp>
        <p:nvSpPr>
          <p:cNvPr id="4" name="Ovaal 3">
            <a:extLst>
              <a:ext uri="{FF2B5EF4-FFF2-40B4-BE49-F238E27FC236}">
                <a16:creationId xmlns:a16="http://schemas.microsoft.com/office/drawing/2014/main" id="{40543900-2FB6-4903-87B3-384D35D418C1}"/>
              </a:ext>
            </a:extLst>
          </p:cNvPr>
          <p:cNvSpPr/>
          <p:nvPr/>
        </p:nvSpPr>
        <p:spPr>
          <a:xfrm>
            <a:off x="2092751" y="4223208"/>
            <a:ext cx="1809946" cy="13470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8463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DE8C353-0393-409A-A67D-4345EC5A464B}"/>
              </a:ext>
            </a:extLst>
          </p:cNvPr>
          <p:cNvPicPr>
            <a:picLocks noChangeAspect="1"/>
          </p:cNvPicPr>
          <p:nvPr/>
        </p:nvPicPr>
        <p:blipFill rotWithShape="1">
          <a:blip r:embed="rId2"/>
          <a:srcRect l="16941" r="37940" b="-1"/>
          <a:stretch/>
        </p:blipFill>
        <p:spPr>
          <a:xfrm>
            <a:off x="7556408" y="10"/>
            <a:ext cx="4635591" cy="6857990"/>
          </a:xfrm>
          <a:prstGeom prst="rect">
            <a:avLst/>
          </a:prstGeom>
          <a:effectLst/>
        </p:spPr>
      </p:pic>
      <p:sp>
        <p:nvSpPr>
          <p:cNvPr id="3" name="Tijdelijke aanduiding voor inhoud 2"/>
          <p:cNvSpPr>
            <a:spLocks noGrp="1"/>
          </p:cNvSpPr>
          <p:nvPr>
            <p:ph idx="1"/>
          </p:nvPr>
        </p:nvSpPr>
        <p:spPr>
          <a:xfrm>
            <a:off x="648930" y="2438400"/>
            <a:ext cx="6586489" cy="3785419"/>
          </a:xfrm>
        </p:spPr>
        <p:txBody>
          <a:bodyPr vert="horz" lIns="91440" tIns="45720" rIns="91440" bIns="45720" rtlCol="0">
            <a:normAutofit/>
          </a:bodyPr>
          <a:lstStyle/>
          <a:p>
            <a:r>
              <a:rPr lang="en-US" sz="2400" dirty="0"/>
              <a:t>Minder </a:t>
            </a:r>
            <a:r>
              <a:rPr lang="en-US" sz="2400" dirty="0" err="1"/>
              <a:t>kennis</a:t>
            </a:r>
            <a:r>
              <a:rPr lang="en-US" sz="2400" dirty="0"/>
              <a:t> van </a:t>
            </a:r>
            <a:r>
              <a:rPr lang="en-US" sz="2400" dirty="0" err="1"/>
              <a:t>seks</a:t>
            </a:r>
            <a:r>
              <a:rPr lang="en-US" sz="2400" dirty="0"/>
              <a:t>, </a:t>
            </a:r>
            <a:r>
              <a:rPr lang="en-US" sz="2400" dirty="0" err="1"/>
              <a:t>soa’s</a:t>
            </a:r>
            <a:r>
              <a:rPr lang="en-US" sz="2400" dirty="0"/>
              <a:t> </a:t>
            </a:r>
            <a:r>
              <a:rPr lang="en-US" sz="2400" dirty="0" err="1"/>
              <a:t>en</a:t>
            </a:r>
            <a:r>
              <a:rPr lang="en-US" sz="2400" dirty="0"/>
              <a:t> </a:t>
            </a:r>
            <a:r>
              <a:rPr lang="en-US" sz="2400" dirty="0" err="1"/>
              <a:t>anticonceptie</a:t>
            </a:r>
            <a:endParaRPr lang="en-US" sz="2400" dirty="0"/>
          </a:p>
          <a:p>
            <a:r>
              <a:rPr lang="en-US" sz="2400" dirty="0"/>
              <a:t>Minder </a:t>
            </a:r>
            <a:r>
              <a:rPr lang="en-US" sz="2400" dirty="0" err="1"/>
              <a:t>toegang</a:t>
            </a:r>
            <a:r>
              <a:rPr lang="en-US" sz="2400" dirty="0"/>
              <a:t> tot </a:t>
            </a:r>
            <a:r>
              <a:rPr lang="en-US" sz="2400" dirty="0" err="1"/>
              <a:t>informatie</a:t>
            </a:r>
            <a:endParaRPr lang="en-US" sz="2400" dirty="0"/>
          </a:p>
          <a:p>
            <a:r>
              <a:rPr lang="en-US" sz="2400" dirty="0" err="1"/>
              <a:t>Vinden</a:t>
            </a:r>
            <a:r>
              <a:rPr lang="en-US" sz="2400" dirty="0"/>
              <a:t> </a:t>
            </a:r>
            <a:r>
              <a:rPr lang="en-US" sz="2400" dirty="0" err="1"/>
              <a:t>pornobeelden</a:t>
            </a:r>
            <a:r>
              <a:rPr lang="en-US" sz="2400" dirty="0"/>
              <a:t> </a:t>
            </a:r>
            <a:r>
              <a:rPr lang="en-US" sz="2400" dirty="0" err="1"/>
              <a:t>realistischer</a:t>
            </a:r>
            <a:endParaRPr lang="en-US" sz="2400" dirty="0"/>
          </a:p>
          <a:p>
            <a:r>
              <a:rPr lang="en-US" sz="2400" dirty="0" err="1"/>
              <a:t>Beschermen</a:t>
            </a:r>
            <a:r>
              <a:rPr lang="en-US" sz="2400" dirty="0"/>
              <a:t> </a:t>
            </a:r>
            <a:r>
              <a:rPr lang="en-US" sz="2400" dirty="0" err="1"/>
              <a:t>zich</a:t>
            </a:r>
            <a:r>
              <a:rPr lang="en-US" sz="2400" dirty="0"/>
              <a:t> </a:t>
            </a:r>
            <a:r>
              <a:rPr lang="en-US" sz="2400" dirty="0" err="1"/>
              <a:t>slechter</a:t>
            </a:r>
            <a:r>
              <a:rPr lang="en-US" sz="2400" dirty="0"/>
              <a:t> </a:t>
            </a:r>
            <a:r>
              <a:rPr lang="en-US" sz="2400" dirty="0" err="1"/>
              <a:t>tegen</a:t>
            </a:r>
            <a:r>
              <a:rPr lang="en-US" sz="2400" dirty="0"/>
              <a:t> </a:t>
            </a:r>
            <a:r>
              <a:rPr lang="en-US" sz="2400" dirty="0" err="1"/>
              <a:t>zwangerschap</a:t>
            </a:r>
            <a:r>
              <a:rPr lang="en-US" sz="2400" dirty="0"/>
              <a:t> </a:t>
            </a:r>
            <a:r>
              <a:rPr lang="en-US" sz="2400" dirty="0" err="1"/>
              <a:t>en</a:t>
            </a:r>
            <a:r>
              <a:rPr lang="en-US" sz="2400" dirty="0"/>
              <a:t> </a:t>
            </a:r>
            <a:r>
              <a:rPr lang="en-US" sz="2400" dirty="0" err="1"/>
              <a:t>soa</a:t>
            </a:r>
            <a:r>
              <a:rPr lang="en-US" sz="2400" dirty="0"/>
              <a:t> </a:t>
            </a:r>
            <a:r>
              <a:rPr lang="en-US" sz="2400" dirty="0" err="1"/>
              <a:t>bij</a:t>
            </a:r>
            <a:r>
              <a:rPr lang="en-US" sz="2400" dirty="0"/>
              <a:t> de </a:t>
            </a:r>
            <a:r>
              <a:rPr lang="en-US" sz="2400" dirty="0" err="1"/>
              <a:t>eerste</a:t>
            </a:r>
            <a:r>
              <a:rPr lang="en-US" sz="2400" dirty="0"/>
              <a:t> </a:t>
            </a:r>
            <a:r>
              <a:rPr lang="en-US" sz="2400" dirty="0" err="1"/>
              <a:t>keer</a:t>
            </a:r>
            <a:endParaRPr lang="en-US" sz="2400" dirty="0"/>
          </a:p>
          <a:p>
            <a:r>
              <a:rPr lang="en-US" sz="2400" dirty="0"/>
              <a:t>Worden </a:t>
            </a:r>
            <a:r>
              <a:rPr lang="en-US" sz="2400" dirty="0" err="1"/>
              <a:t>bij</a:t>
            </a:r>
            <a:r>
              <a:rPr lang="en-US" sz="2400" dirty="0"/>
              <a:t> de </a:t>
            </a:r>
            <a:r>
              <a:rPr lang="en-US" sz="2400" dirty="0" err="1"/>
              <a:t>eerste</a:t>
            </a:r>
            <a:r>
              <a:rPr lang="en-US" sz="2400" dirty="0"/>
              <a:t> </a:t>
            </a:r>
            <a:r>
              <a:rPr lang="en-US" sz="2400" dirty="0" err="1"/>
              <a:t>keer</a:t>
            </a:r>
            <a:r>
              <a:rPr lang="en-US" sz="2400" dirty="0"/>
              <a:t> </a:t>
            </a:r>
            <a:r>
              <a:rPr lang="en-US" sz="2400" dirty="0" err="1"/>
              <a:t>vaker</a:t>
            </a:r>
            <a:r>
              <a:rPr lang="en-US" sz="2400" dirty="0"/>
              <a:t> </a:t>
            </a:r>
            <a:r>
              <a:rPr lang="en-US" sz="2400" dirty="0" err="1"/>
              <a:t>overgehaald</a:t>
            </a:r>
            <a:r>
              <a:rPr lang="en-US" sz="2400" dirty="0"/>
              <a:t> of </a:t>
            </a:r>
            <a:r>
              <a:rPr lang="en-US" sz="2400" dirty="0" err="1"/>
              <a:t>gedwongen</a:t>
            </a:r>
            <a:endParaRPr lang="en-US" sz="2400" dirty="0"/>
          </a:p>
        </p:txBody>
      </p:sp>
      <p:sp>
        <p:nvSpPr>
          <p:cNvPr id="7" name="Titel 1"/>
          <p:cNvSpPr txBox="1">
            <a:spLocks/>
          </p:cNvSpPr>
          <p:nvPr/>
        </p:nvSpPr>
        <p:spPr>
          <a:xfrm>
            <a:off x="648929" y="629266"/>
            <a:ext cx="6586491" cy="1676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spcAft>
                <a:spcPts val="600"/>
              </a:spcAft>
            </a:pPr>
            <a:r>
              <a:rPr lang="en-US" b="1" cap="all"/>
              <a:t>Jonge starters lopen meer risico</a:t>
            </a:r>
            <a:endParaRPr kumimoji="0" lang="en-US" b="1" i="0" u="none" strike="noStrike" cap="all" spc="0" normalizeH="0" baseline="0" noProof="0">
              <a:ln>
                <a:noFill/>
              </a:ln>
              <a:effectLst/>
              <a:uLnTx/>
              <a:uFillTx/>
            </a:endParaRPr>
          </a:p>
        </p:txBody>
      </p:sp>
    </p:spTree>
    <p:extLst>
      <p:ext uri="{BB962C8B-B14F-4D97-AF65-F5344CB8AC3E}">
        <p14:creationId xmlns:p14="http://schemas.microsoft.com/office/powerpoint/2010/main" val="3896153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0"/>
            <a:ext cx="10515600" cy="1055077"/>
          </a:xfrm>
        </p:spPr>
        <p:txBody>
          <a:bodyPr>
            <a:normAutofit/>
          </a:bodyPr>
          <a:lstStyle/>
          <a:p>
            <a:r>
              <a:rPr lang="en-US" sz="3600" b="1" cap="all" dirty="0" err="1"/>
              <a:t>Resultaten</a:t>
            </a:r>
            <a:r>
              <a:rPr lang="en-US" sz="3600" b="1" cap="all" dirty="0"/>
              <a:t> </a:t>
            </a:r>
            <a:r>
              <a:rPr lang="en-US" sz="3600" b="1" cap="all" dirty="0" err="1"/>
              <a:t>uit</a:t>
            </a:r>
            <a:r>
              <a:rPr lang="en-US" sz="3600" b="1" cap="all" dirty="0"/>
              <a:t> HBSC </a:t>
            </a:r>
            <a:r>
              <a:rPr lang="en-US" sz="3600" b="1" cap="all" dirty="0" err="1"/>
              <a:t>ONDERzoek</a:t>
            </a:r>
            <a:endParaRPr lang="nl-NL" sz="3600" b="1" cap="all" dirty="0"/>
          </a:p>
        </p:txBody>
      </p:sp>
      <p:graphicFrame>
        <p:nvGraphicFramePr>
          <p:cNvPr id="6" name="Tijdelijke aanduiding voor inhoud 8"/>
          <p:cNvGraphicFramePr>
            <a:graphicFrameLocks noGrp="1"/>
          </p:cNvGraphicFramePr>
          <p:nvPr>
            <p:ph idx="1"/>
            <p:extLst>
              <p:ext uri="{D42A27DB-BD31-4B8C-83A1-F6EECF244321}">
                <p14:modId xmlns:p14="http://schemas.microsoft.com/office/powerpoint/2010/main" val="3241216423"/>
              </p:ext>
            </p:extLst>
          </p:nvPr>
        </p:nvGraphicFramePr>
        <p:xfrm>
          <a:off x="677945" y="1825625"/>
          <a:ext cx="10515600" cy="3744665"/>
        </p:xfrm>
        <a:graphic>
          <a:graphicData uri="http://schemas.openxmlformats.org/drawingml/2006/chart">
            <c:chart xmlns:c="http://schemas.openxmlformats.org/drawingml/2006/chart" xmlns:r="http://schemas.openxmlformats.org/officeDocument/2006/relationships" r:id="rId3"/>
          </a:graphicData>
        </a:graphic>
      </p:graphicFrame>
      <p:sp>
        <p:nvSpPr>
          <p:cNvPr id="7" name="Tijdelijke aanduiding voor voettekst 2">
            <a:extLst>
              <a:ext uri="{FF2B5EF4-FFF2-40B4-BE49-F238E27FC236}">
                <a16:creationId xmlns:a16="http://schemas.microsoft.com/office/drawing/2014/main" id="{52761953-F37A-4CCB-9B77-5BEF3AE0424E}"/>
              </a:ext>
            </a:extLst>
          </p:cNvPr>
          <p:cNvSpPr>
            <a:spLocks noGrp="1"/>
          </p:cNvSpPr>
          <p:nvPr>
            <p:ph type="ftr" sz="quarter" idx="11"/>
          </p:nvPr>
        </p:nvSpPr>
        <p:spPr>
          <a:xfrm>
            <a:off x="838201" y="5920034"/>
            <a:ext cx="4582211" cy="801442"/>
          </a:xfrm>
        </p:spPr>
        <p:txBody>
          <a:bodyPr/>
          <a:lstStyle/>
          <a:p>
            <a:r>
              <a:rPr lang="nl-NL" dirty="0">
                <a:solidFill>
                  <a:schemeClr val="bg2"/>
                </a:solidFill>
              </a:rPr>
              <a:t>HBSC = Health </a:t>
            </a:r>
            <a:r>
              <a:rPr lang="nl-NL" dirty="0" err="1">
                <a:solidFill>
                  <a:schemeClr val="bg2"/>
                </a:solidFill>
              </a:rPr>
              <a:t>Behavior</a:t>
            </a:r>
            <a:r>
              <a:rPr lang="nl-NL" dirty="0">
                <a:solidFill>
                  <a:schemeClr val="bg2"/>
                </a:solidFill>
              </a:rPr>
              <a:t> of </a:t>
            </a:r>
            <a:r>
              <a:rPr lang="nl-NL" dirty="0" err="1">
                <a:solidFill>
                  <a:schemeClr val="bg2"/>
                </a:solidFill>
              </a:rPr>
              <a:t>Schoolaged</a:t>
            </a:r>
            <a:r>
              <a:rPr lang="nl-NL" dirty="0">
                <a:solidFill>
                  <a:schemeClr val="bg2"/>
                </a:solidFill>
              </a:rPr>
              <a:t> </a:t>
            </a:r>
            <a:r>
              <a:rPr lang="nl-NL" dirty="0" err="1">
                <a:solidFill>
                  <a:schemeClr val="bg2"/>
                </a:solidFill>
              </a:rPr>
              <a:t>Children</a:t>
            </a:r>
            <a:r>
              <a:rPr lang="nl-NL" dirty="0">
                <a:solidFill>
                  <a:schemeClr val="bg2"/>
                </a:solidFill>
              </a:rPr>
              <a:t> (De Looze et al., 2015)</a:t>
            </a:r>
          </a:p>
        </p:txBody>
      </p:sp>
    </p:spTree>
    <p:extLst>
      <p:ext uri="{BB962C8B-B14F-4D97-AF65-F5344CB8AC3E}">
        <p14:creationId xmlns:p14="http://schemas.microsoft.com/office/powerpoint/2010/main" val="3716381178"/>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1226</TotalTime>
  <Words>1152</Words>
  <Application>Microsoft Office PowerPoint</Application>
  <PresentationFormat>Breedbeeld</PresentationFormat>
  <Paragraphs>134</Paragraphs>
  <Slides>58</Slides>
  <Notes>4</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58</vt:i4>
      </vt:variant>
    </vt:vector>
  </HeadingPairs>
  <TitlesOfParts>
    <vt:vector size="63" baseType="lpstr">
      <vt:lpstr>Arial</vt:lpstr>
      <vt:lpstr>Calibri</vt:lpstr>
      <vt:lpstr>Calibri Light</vt:lpstr>
      <vt:lpstr>Freestyle Script</vt:lpstr>
      <vt:lpstr>Kantoorthema</vt:lpstr>
      <vt:lpstr>Tips en tricks voor de lessen seksuele vorming</vt:lpstr>
      <vt:lpstr>PowerPoint-presentatie</vt:lpstr>
      <vt:lpstr>PowerPoint-presentatie</vt:lpstr>
      <vt:lpstr>Wat kwam hier uit?</vt:lpstr>
      <vt:lpstr>Jongeren beginnen later aan seks</vt:lpstr>
      <vt:lpstr>leeftijd waarop 50% van de jongeren ervaring heeft</vt:lpstr>
      <vt:lpstr>geslachtsgemeenschap per leeftijdsgroep (%)</vt:lpstr>
      <vt:lpstr>PowerPoint-presentatie</vt:lpstr>
      <vt:lpstr>Resultaten uit HBSC ONDERzoek</vt:lpstr>
      <vt:lpstr>PowerPoint-presentatie</vt:lpstr>
      <vt:lpstr>Maak een succes van je leven, maak goede keuzes</vt:lpstr>
      <vt:lpstr>PowerPoint-presentatie</vt:lpstr>
      <vt:lpstr>Onzeker door gendernormen / schoonheidsidealen</vt:lpstr>
      <vt:lpstr>PowerPoint-presentatie</vt:lpstr>
      <vt:lpstr>lichaamsbeeld  (% jongeren dat (heel) ontevreden is over dit lichaamsdeel)   </vt:lpstr>
      <vt:lpstr>Liever appen dan afspreken</vt:lpstr>
      <vt:lpstr>PowerPoint-presentatie</vt:lpstr>
      <vt:lpstr>Later uitgaan  =  later zoenen</vt:lpstr>
      <vt:lpstr>PowerPoint-presentatie</vt:lpstr>
      <vt:lpstr>ervaring naar opleidingsniveau  (% onder 16-17 jarigen)   </vt:lpstr>
      <vt:lpstr>Jongens én meisjes genieten van seks</vt:lpstr>
      <vt:lpstr>Gevoelens over seks  (% (helemaal) eens, onder seksueel ervaren jongeren)  </vt:lpstr>
      <vt:lpstr>seksuele beleving  (% minstens regelmatig, onder jongeren die tenminste gevoeld en gestreeld hebben)   </vt:lpstr>
      <vt:lpstr>seksuele problemen  (% jongeren die dit vaak/altijd heeft en die hier behoorlijk of erg veel last van heeft)   </vt:lpstr>
      <vt:lpstr>Jongeren beschermen zichzelf goed tegen zwangerschap</vt:lpstr>
      <vt:lpstr>Lichte toename in anticonceptiegebruik  (% seksueel ervaren jongeren)  </vt:lpstr>
      <vt:lpstr>huidige anticonceptiemethode  (% meisjes met ervaring met geslachtsgemeenschap)   </vt:lpstr>
      <vt:lpstr>ervaring met zwangerschap en abortus  (ooit meegemaakt per 1000 jongeren)    </vt:lpstr>
      <vt:lpstr>Abortusstigma  (% meisjes met een abortuservaring)   </vt:lpstr>
      <vt:lpstr>Condoomgebruik eerste keer nog hoog, later niet meer</vt:lpstr>
      <vt:lpstr>beschermingsgedrag bij de eerste keer  (% jongeren met ervaring met geslachtsgemeenschap)    </vt:lpstr>
      <vt:lpstr>condoomgebruik met laatste sekspartner  (% seksueel ervaren jongeren)    </vt:lpstr>
      <vt:lpstr>≥ Vier verschillende sekspartners gehad (%)  (% jongeren die dit (helemaal) goed vindt)  </vt:lpstr>
      <vt:lpstr>type laatste sekspartner  (% seksueel ervaren jongeren)   </vt:lpstr>
      <vt:lpstr>Geen condooms gebruikt bij onenightstand (% seksueel ervaren jongeren) </vt:lpstr>
      <vt:lpstr>Seksueel geweld  komt nog  te vaak voor</vt:lpstr>
      <vt:lpstr>ervaring met grensoverschrijding  (overhalen eerste keer: % seksueel ervaren jongeren; grensoverschrijding ooit: %)  </vt:lpstr>
      <vt:lpstr>Seksuele ervaringen tegen de wil  (% jongeren die dit wel eens heeft meegemaakt)  </vt:lpstr>
      <vt:lpstr>Veel homonegatief geweld, ondanks meer tolerantie</vt:lpstr>
      <vt:lpstr>Afkeuren van uitingen van homoseksualiteit  (% jongeren die dit (helemaal) niet goed vindt)  </vt:lpstr>
      <vt:lpstr>Ervaringen met discriminatie en geweld  (% homo- en biseksuele jongeren)   </vt:lpstr>
      <vt:lpstr>Nieuwe ontwikkelingen in gebruik van online media</vt:lpstr>
      <vt:lpstr>Waar kende je je laatste sekspartner van?  (% seksueel ervaren jongeren)   </vt:lpstr>
      <vt:lpstr>Gebruik van datingapps  (% totale groep)    </vt:lpstr>
      <vt:lpstr>Ervaring met sexting  (% jongeren die dit in de afgelopen 6 maanden meemaakte)   </vt:lpstr>
      <vt:lpstr>Sexting en de beleving ervan  (% onder 12-17 en 18-24 jarigen)    </vt:lpstr>
      <vt:lpstr>Kennis en informatie van school matig</vt:lpstr>
      <vt:lpstr>Kennis  (% jongeren die dit niet juist beantwoordde)   </vt:lpstr>
      <vt:lpstr>informatie over liefde en seks op school  (% jongeren die vindt dat ze hier voldoende informatie over hebben gekregen)   </vt:lpstr>
      <vt:lpstr>Wat kunt u doen tijdens de biologielessen?</vt:lpstr>
      <vt:lpstr>Bepaal de doelen van de lessen (en maak seks niet te smal)</vt:lpstr>
      <vt:lpstr>Maak gebruik van (liefst erkende) lesmaterialen</vt:lpstr>
      <vt:lpstr>PowerPoint-presentatie</vt:lpstr>
      <vt:lpstr>PowerPoint-presentatie</vt:lpstr>
      <vt:lpstr>PowerPoint-presentatie</vt:lpstr>
      <vt:lpstr>PowerPoint-presentatie</vt:lpstr>
      <vt:lpstr>PowerPoint-presentatie</vt:lpstr>
      <vt:lpstr>www.seksonderje25e.nl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Erwin Fisser</dc:creator>
  <cp:lastModifiedBy>Tycho Malmberg</cp:lastModifiedBy>
  <cp:revision>79</cp:revision>
  <dcterms:created xsi:type="dcterms:W3CDTF">2017-06-12T10:27:58Z</dcterms:created>
  <dcterms:modified xsi:type="dcterms:W3CDTF">2018-06-04T13:26:59Z</dcterms:modified>
</cp:coreProperties>
</file>