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09" r:id="rId2"/>
    <p:sldMasterId id="2147483882" r:id="rId3"/>
  </p:sldMasterIdLst>
  <p:notesMasterIdLst>
    <p:notesMasterId r:id="rId45"/>
  </p:notesMasterIdLst>
  <p:handoutMasterIdLst>
    <p:handoutMasterId r:id="rId46"/>
  </p:handoutMasterIdLst>
  <p:sldIdLst>
    <p:sldId id="717" r:id="rId4"/>
    <p:sldId id="467" r:id="rId5"/>
    <p:sldId id="911" r:id="rId6"/>
    <p:sldId id="912" r:id="rId7"/>
    <p:sldId id="941" r:id="rId8"/>
    <p:sldId id="976" r:id="rId9"/>
    <p:sldId id="978" r:id="rId10"/>
    <p:sldId id="918" r:id="rId11"/>
    <p:sldId id="857" r:id="rId12"/>
    <p:sldId id="946" r:id="rId13"/>
    <p:sldId id="914" r:id="rId14"/>
    <p:sldId id="977" r:id="rId15"/>
    <p:sldId id="964" r:id="rId16"/>
    <p:sldId id="969" r:id="rId17"/>
    <p:sldId id="909" r:id="rId18"/>
    <p:sldId id="915" r:id="rId19"/>
    <p:sldId id="916" r:id="rId20"/>
    <p:sldId id="917" r:id="rId21"/>
    <p:sldId id="942" r:id="rId22"/>
    <p:sldId id="981" r:id="rId23"/>
    <p:sldId id="980" r:id="rId24"/>
    <p:sldId id="854" r:id="rId25"/>
    <p:sldId id="960" r:id="rId26"/>
    <p:sldId id="881" r:id="rId27"/>
    <p:sldId id="937" r:id="rId28"/>
    <p:sldId id="972" r:id="rId29"/>
    <p:sldId id="973" r:id="rId30"/>
    <p:sldId id="989" r:id="rId31"/>
    <p:sldId id="932" r:id="rId32"/>
    <p:sldId id="950" r:id="rId33"/>
    <p:sldId id="934" r:id="rId34"/>
    <p:sldId id="930" r:id="rId35"/>
    <p:sldId id="569" r:id="rId36"/>
    <p:sldId id="340" r:id="rId37"/>
    <p:sldId id="300" r:id="rId38"/>
    <p:sldId id="314" r:id="rId39"/>
    <p:sldId id="974" r:id="rId40"/>
    <p:sldId id="341" r:id="rId41"/>
    <p:sldId id="692" r:id="rId42"/>
    <p:sldId id="275" r:id="rId43"/>
    <p:sldId id="274" r:id="rId44"/>
  </p:sldIdLst>
  <p:sldSz cx="9144000" cy="6858000" type="screen4x3"/>
  <p:notesSz cx="6797675" cy="9928225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054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11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162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215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5265" algn="l" defTabSz="91411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2323" algn="l" defTabSz="91411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199375" algn="l" defTabSz="91411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6430" algn="l" defTabSz="91411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ABF8"/>
    <a:srgbClr val="3399FF"/>
    <a:srgbClr val="3D9DF5"/>
    <a:srgbClr val="CCECFF"/>
    <a:srgbClr val="990000"/>
    <a:srgbClr val="FF9900"/>
    <a:srgbClr val="333399"/>
    <a:srgbClr val="FF0000"/>
    <a:srgbClr val="0000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A96BF-3CA5-40D1-8783-E958961CC261}" v="497" dt="2021-11-11T21:56:07.269"/>
    <p1510:client id="{F4BA8DAB-9572-48F3-AD5A-3FDCCEBB78CA}" v="1" dt="2021-11-11T22:07:01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447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werkblad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53756561679793"/>
          <c:y val="9.0109498031496066E-2"/>
          <c:w val="0.55034366797900258"/>
          <c:h val="0.825515501968503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990000"/>
              </a:solidFill>
            </c:spPr>
            <c:extLst>
              <c:ext xmlns:c16="http://schemas.microsoft.com/office/drawing/2014/chart" uri="{C3380CC4-5D6E-409C-BE32-E72D297353CC}">
                <c16:uniqueId val="{00000001-0FE8-41BF-80C1-19DB8EF366AB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3-0FE8-41BF-80C1-19DB8EF366A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0FE8-41BF-80C1-19DB8EF366AB}"/>
              </c:ext>
            </c:extLst>
          </c:dPt>
          <c:cat>
            <c:strRef>
              <c:f>Sheet1!$A$2:$A$4</c:f>
              <c:strCache>
                <c:ptCount val="3"/>
                <c:pt idx="0">
                  <c:v>Agriculture</c:v>
                </c:pt>
                <c:pt idx="1">
                  <c:v>Industry</c:v>
                </c:pt>
                <c:pt idx="2">
                  <c:v>Domestic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22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E8-41BF-80C1-19DB8EF36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0.53156</cdr:x>
      <cdr:y>0.37209</cdr:y>
    </cdr:from>
    <cdr:to>
      <cdr:x>0.86231</cdr:x>
      <cdr:y>0.55813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0360" y="1512168"/>
          <a:ext cx="2016252" cy="75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nl-NL" sz="2000" dirty="0">
              <a:solidFill>
                <a:schemeClr val="accent6"/>
              </a:solidFill>
            </a:rPr>
            <a:t>70% </a:t>
          </a:r>
        </a:p>
        <a:p xmlns:a="http://schemas.openxmlformats.org/drawingml/2006/main">
          <a:pPr algn="ctr"/>
          <a:r>
            <a:rPr lang="nl-NL" sz="2000" dirty="0">
              <a:solidFill>
                <a:schemeClr val="accent6"/>
              </a:solidFill>
            </a:rPr>
            <a:t>Landbouw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6401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2"/>
            <a:ext cx="2946401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338"/>
            <a:ext cx="2946401" cy="4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338"/>
            <a:ext cx="2946401" cy="4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98805A-F323-4E6F-B9E9-DDE39EEB81A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99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6401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2"/>
            <a:ext cx="2946401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3" y="4715469"/>
            <a:ext cx="5438775" cy="446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38"/>
            <a:ext cx="2946401" cy="4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338"/>
            <a:ext cx="2946401" cy="4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1" tIns="45910" rIns="91821" bIns="4591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F333AD-3308-4CE7-841F-8C4F2252DA4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96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1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16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21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265" algn="l" defTabSz="914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3" algn="l" defTabSz="914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5" algn="l" defTabSz="914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05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>
                <a:solidFill>
                  <a:prstClr val="black"/>
                </a:solidFill>
              </a:rPr>
              <a:pPr/>
              <a:t>29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1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3AD-3308-4CE7-841F-8C4F2252DA4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71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289E5-F163-4109-9BBB-2E03B9ADB93F}" type="slidenum">
              <a:rPr lang="nl-NL" altLang="nl-NL"/>
              <a:pPr/>
              <a:t>35</a:t>
            </a:fld>
            <a:endParaRPr lang="nl-NL" altLang="nl-NL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3975" y="849313"/>
            <a:ext cx="4137025" cy="3103562"/>
          </a:xfrm>
          <a:ln w="12700" cap="flat"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330" y="4313173"/>
            <a:ext cx="4641696" cy="4382944"/>
          </a:xfrm>
          <a:ln/>
        </p:spPr>
        <p:txBody>
          <a:bodyPr lIns="92029" tIns="46015" rIns="92029" bIns="46015"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445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Hoogtepunt</a:t>
            </a:r>
            <a:r>
              <a:rPr lang="nl-NL" baseline="0" dirty="0"/>
              <a:t> tussen 300 en 800 </a:t>
            </a:r>
            <a:r>
              <a:rPr lang="nl-NL" baseline="0" dirty="0" err="1"/>
              <a:t>nC</a:t>
            </a:r>
            <a:endParaRPr lang="nl-NL" baseline="0" dirty="0"/>
          </a:p>
          <a:p>
            <a:r>
              <a:rPr lang="nl-NL" baseline="0" dirty="0"/>
              <a:t>In hoogtijdagen ca 200.000 mensen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33AD-3308-4CE7-841F-8C4F2252DA4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4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7376B-57A8-42E0-8801-A605D88A6F98}" type="slidenum">
              <a:rPr lang="en-GB"/>
              <a:pPr/>
              <a:t>11</a:t>
            </a:fld>
            <a:endParaRPr lang="en-GB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8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1A9DD-865C-41BF-B5EB-DB858E71B5DB}" type="slidenum">
              <a:rPr lang="en-GB"/>
              <a:pPr/>
              <a:t>15</a:t>
            </a:fld>
            <a:endParaRPr lang="en-GB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6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>
                <a:solidFill>
                  <a:prstClr val="black"/>
                </a:solidFill>
              </a:rPr>
              <a:pPr/>
              <a:t>19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86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>
                <a:solidFill>
                  <a:prstClr val="black"/>
                </a:solidFill>
              </a:rPr>
              <a:pPr/>
              <a:t>20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3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7573" lvl="1" indent="-342445"/>
            <a:endParaRPr lang="nl-NL" sz="1000" dirty="0">
              <a:solidFill>
                <a:srgbClr val="00206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>
                <a:solidFill>
                  <a:prstClr val="black"/>
                </a:solidFill>
              </a:rPr>
              <a:pPr/>
              <a:t>21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43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7573" lvl="1" indent="-342445"/>
            <a:endParaRPr lang="nl-NL" sz="1000" dirty="0">
              <a:solidFill>
                <a:srgbClr val="00206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76EDA-9724-4BB8-BCE3-E65EB8892181}" type="slidenum">
              <a:rPr lang="nl-NL" smtClean="0">
                <a:solidFill>
                  <a:prstClr val="black"/>
                </a:solidFill>
              </a:rPr>
              <a:pPr/>
              <a:t>22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4225"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28963" indent="-280369" defTabSz="844225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21480" indent="-224296" defTabSz="844225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570072" indent="-224296" defTabSz="844225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18664" indent="-224296" defTabSz="844225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467256" indent="-224296" defTabSz="8442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15847" indent="-224296" defTabSz="8442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364440" indent="-224296" defTabSz="8442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13032" indent="-224296" defTabSz="8442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fld id="{B5751F7B-E744-4C8E-9B83-BC72AA087CBB}" type="slidenum">
              <a:rPr lang="nl-NL" altLang="nl-NL" sz="1100" b="0" i="0">
                <a:latin typeface="Verdana" pitchFamily="34" charset="0"/>
              </a:rPr>
              <a:pPr/>
              <a:t>27</a:t>
            </a:fld>
            <a:endParaRPr lang="nl-NL" altLang="nl-NL" sz="1100" b="0" i="0">
              <a:latin typeface="Verdana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4" y="4716587"/>
            <a:ext cx="5436909" cy="4467362"/>
          </a:xfrm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43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6313" y="2997200"/>
            <a:ext cx="7772400" cy="603250"/>
          </a:xfrm>
        </p:spPr>
        <p:txBody>
          <a:bodyPr lIns="0" tIns="0" rIns="0" bIns="0"/>
          <a:lstStyle>
            <a:lvl1pPr algn="l">
              <a:defRPr sz="2000">
                <a:solidFill>
                  <a:srgbClr val="F8F8F8"/>
                </a:solidFill>
              </a:defRPr>
            </a:lvl1pPr>
          </a:lstStyle>
          <a:p>
            <a:r>
              <a:rPr lang="en-US"/>
              <a:t>Building the World’s Favourite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2" y="3573463"/>
            <a:ext cx="7016750" cy="1752600"/>
          </a:xfr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80274E-A0C0-42B9-ABFE-85184227846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F7672-143B-46F9-8E0F-12A47CD443D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78C0A-F513-4914-93E9-61AF9B9C9EF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8456-F67F-45F2-8D4F-4AF4284304B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F3F1A-8410-4E75-9A4B-D6E6617E0323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E31FDC-B452-194E-99AD-2AB884298A0A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2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159428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7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7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5967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8" y="2262395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5967" rIns="8992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83880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7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489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54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640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79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7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6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1970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6" y="1933580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9887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4782C-FE70-4597-BC35-9A907AC4713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9" y="1828805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890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705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7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3" y="230191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7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5967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8" y="2262395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5967" rIns="8992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7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6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6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741148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9"/>
            <a:ext cx="3276000" cy="13527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7"/>
            <a:ext cx="3276600" cy="4122638"/>
          </a:xfrm>
        </p:spPr>
        <p:txBody>
          <a:bodyPr lIns="35967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7400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1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21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3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7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6"/>
            <a:ext cx="2752725" cy="360000"/>
          </a:xfrm>
        </p:spPr>
        <p:txBody>
          <a:bodyPr wrap="none" lIns="35967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6"/>
            <a:ext cx="2752725" cy="360000"/>
          </a:xfrm>
        </p:spPr>
        <p:txBody>
          <a:bodyPr wrap="none" lIns="35967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6"/>
            <a:ext cx="2752725" cy="360000"/>
          </a:xfrm>
        </p:spPr>
        <p:txBody>
          <a:bodyPr wrap="none" lIns="35967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24"/>
            <a:ext cx="2752725" cy="360000"/>
          </a:xfrm>
        </p:spPr>
        <p:txBody>
          <a:bodyPr wrap="square" lIns="35967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24"/>
            <a:ext cx="2752725" cy="360000"/>
          </a:xfrm>
        </p:spPr>
        <p:txBody>
          <a:bodyPr wrap="square" lIns="35967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24"/>
            <a:ext cx="2752725" cy="360000"/>
          </a:xfrm>
        </p:spPr>
        <p:txBody>
          <a:bodyPr wrap="square" lIns="35967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690" indent="0">
              <a:buFontTx/>
              <a:buNone/>
              <a:defRPr sz="1800"/>
            </a:lvl2pPr>
            <a:lvl3pPr marL="1560012" indent="0">
              <a:buFontTx/>
              <a:buNone/>
              <a:defRPr sz="1800"/>
            </a:lvl3pPr>
            <a:lvl4pPr marL="2331291" indent="0">
              <a:buFontTx/>
              <a:buNone/>
              <a:defRPr sz="1800"/>
            </a:lvl4pPr>
            <a:lvl5pPr marL="3051788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5122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1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4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861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1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083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7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70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8041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5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3" y="230197"/>
            <a:ext cx="8442796" cy="8398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4701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529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4" indent="0">
              <a:buNone/>
              <a:defRPr sz="1800"/>
            </a:lvl2pPr>
            <a:lvl3pPr marL="914110" indent="0">
              <a:buNone/>
              <a:defRPr sz="1600"/>
            </a:lvl3pPr>
            <a:lvl4pPr marL="1371162" indent="0">
              <a:buNone/>
              <a:defRPr sz="1400"/>
            </a:lvl4pPr>
            <a:lvl5pPr marL="1828215" indent="0">
              <a:buNone/>
              <a:defRPr sz="1400"/>
            </a:lvl5pPr>
            <a:lvl6pPr marL="2285265" indent="0">
              <a:buNone/>
              <a:defRPr sz="1400"/>
            </a:lvl6pPr>
            <a:lvl7pPr marL="2742323" indent="0">
              <a:buNone/>
              <a:defRPr sz="1400"/>
            </a:lvl7pPr>
            <a:lvl8pPr marL="3199375" indent="0">
              <a:buNone/>
              <a:defRPr sz="1400"/>
            </a:lvl8pPr>
            <a:lvl9pPr marL="36564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A9CB9-498A-4F7D-B205-8A53431B6D7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7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7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8625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91"/>
            <a:ext cx="8442796" cy="839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80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529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1" y="230189"/>
            <a:ext cx="3276000" cy="13527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82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35250"/>
            <a:ext cx="3276600" cy="4127400"/>
          </a:xfrm>
        </p:spPr>
        <p:txBody>
          <a:bodyPr lIns="35967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9222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1" y="230189"/>
            <a:ext cx="3276000" cy="13527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35255"/>
            <a:ext cx="3276600" cy="3657600"/>
          </a:xfrm>
        </p:spPr>
        <p:txBody>
          <a:bodyPr lIns="35967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7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7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6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6" y="6126574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82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257816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860550" y="6475951"/>
            <a:ext cx="1511300" cy="365125"/>
          </a:xfrm>
          <a:prstGeom prst="rect">
            <a:avLst/>
          </a:prstGeom>
        </p:spPr>
        <p:txBody>
          <a:bodyPr lIns="91358" tIns="45680" rIns="91358" bIns="45680"/>
          <a:lstStyle/>
          <a:p>
            <a:pPr algn="l"/>
            <a:fld id="{E13F3F1A-8410-4E75-9A4B-D6E6617E0323}" type="datetime4">
              <a:rPr lang="nl-NL" sz="1800" smtClean="0">
                <a:solidFill>
                  <a:srgbClr val="005172"/>
                </a:solidFill>
                <a:latin typeface="Calibri" pitchFamily="34" charset="0"/>
              </a:rPr>
              <a:pPr algn="l"/>
              <a:t>12 november 2021</a:t>
            </a:fld>
            <a:endParaRPr lang="nl-NL" sz="1800">
              <a:solidFill>
                <a:srgbClr val="005172"/>
              </a:solidFill>
              <a:latin typeface="Calibri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>
                <a:solidFill>
                  <a:srgbClr val="005172"/>
                </a:solidFill>
              </a:rPr>
              <a:pPr/>
              <a:t>‹nr.›</a:t>
            </a:fld>
            <a:endParaRPr>
              <a:solidFill>
                <a:srgbClr val="005172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0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48637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918655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1081779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5640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1649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425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DC863-B471-47A1-850B-A830D603E9A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0323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8553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670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739388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860550" y="6475942"/>
            <a:ext cx="1511300" cy="365125"/>
          </a:xfrm>
          <a:prstGeom prst="rect">
            <a:avLst/>
          </a:prstGeom>
        </p:spPr>
        <p:txBody>
          <a:bodyPr/>
          <a:lstStyle/>
          <a:p>
            <a:pPr algn="l"/>
            <a:fld id="{E13F3F1A-8410-4E75-9A4B-D6E6617E0323}" type="datetime4">
              <a:rPr lang="nl-NL" sz="1800" smtClean="0">
                <a:solidFill>
                  <a:srgbClr val="005172"/>
                </a:solidFill>
                <a:latin typeface="Calibri" pitchFamily="34" charset="0"/>
              </a:rPr>
              <a:pPr algn="l"/>
              <a:t>12 november 2021</a:t>
            </a:fld>
            <a:endParaRPr lang="nl-NL" sz="1800">
              <a:solidFill>
                <a:srgbClr val="005172"/>
              </a:solidFill>
              <a:latin typeface="Calibri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>
                <a:solidFill>
                  <a:srgbClr val="005172"/>
                </a:solidFill>
              </a:rPr>
              <a:pPr/>
              <a:t>‹nr.›</a:t>
            </a:fld>
            <a:endParaRPr>
              <a:solidFill>
                <a:srgbClr val="005172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0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0933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F7B-115C-4064-A01E-722E6A31FB35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tel 17"/>
          <p:cNvSpPr>
            <a:spLocks noGrp="1"/>
          </p:cNvSpPr>
          <p:nvPr>
            <p:ph type="title"/>
          </p:nvPr>
        </p:nvSpPr>
        <p:spPr>
          <a:xfrm>
            <a:off x="531866" y="536320"/>
            <a:ext cx="7385321" cy="51514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23800" y="1353600"/>
            <a:ext cx="8081100" cy="4413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8884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F3F1A-8410-4E75-9A4B-D6E6617E0323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0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18054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1" y="1352939"/>
            <a:ext cx="5452424" cy="4422916"/>
          </a:xfrm>
        </p:spPr>
        <p:txBody>
          <a:bodyPr vert="horz" lIns="0" tIns="0" rIns="0" bIns="0"/>
          <a:lstStyle>
            <a:lvl1pPr>
              <a:lnSpc>
                <a:spcPct val="100000"/>
              </a:lnSpc>
              <a:defRPr/>
            </a:lvl1pPr>
            <a:lvl3pPr marL="541165" indent="-187265">
              <a:defRPr/>
            </a:lvl3pPr>
            <a:lvl4pPr marL="718908" indent="-177745">
              <a:defRPr/>
            </a:lvl4pPr>
            <a:lvl5pPr marL="895065" indent="-176158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BFC-3BCF-49BF-9AE4-C650E3CD8C12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245672" y="1352642"/>
            <a:ext cx="2359470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vert="horz" lIns="0" tIns="0" rIns="0" bIns="0" rtlCol="0">
            <a:normAutofit/>
          </a:bodyPr>
          <a:lstStyle>
            <a:lvl1pPr>
              <a:defRPr lang="nl-NL" sz="3200">
                <a:noFill/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248861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2" y="1352939"/>
            <a:ext cx="3912946" cy="4422916"/>
          </a:xfrm>
        </p:spPr>
        <p:txBody>
          <a:bodyPr vert="horz" lIns="0" tIns="0" rIns="0" bIns="0"/>
          <a:lstStyle>
            <a:lvl3pPr marL="541165" indent="-187265">
              <a:defRPr/>
            </a:lvl3pPr>
            <a:lvl4pPr marL="718908" indent="-177745">
              <a:defRPr/>
            </a:lvl4pPr>
            <a:lvl5pPr marL="895065" indent="-176158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D42A-1624-4A1C-B2E9-537F9AF84FA0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706194" y="1352642"/>
            <a:ext cx="3898948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lIns="0" tIns="0" rIns="0" bIns="0"/>
          <a:lstStyle>
            <a:lvl1pPr marL="0" indent="0">
              <a:buNone/>
              <a:defRPr sz="3200">
                <a:noFill/>
              </a:defRPr>
            </a:lvl1pPr>
            <a:lvl2pPr marL="457054" indent="0">
              <a:buNone/>
              <a:defRPr sz="2800"/>
            </a:lvl2pPr>
            <a:lvl3pPr marL="914110" indent="0">
              <a:buNone/>
              <a:defRPr sz="2400"/>
            </a:lvl3pPr>
            <a:lvl4pPr marL="1371162" indent="0">
              <a:buNone/>
              <a:defRPr sz="2000"/>
            </a:lvl4pPr>
            <a:lvl5pPr marL="1828215" indent="0">
              <a:buNone/>
              <a:defRPr sz="2000"/>
            </a:lvl5pPr>
            <a:lvl6pPr marL="2285265" indent="0">
              <a:buNone/>
              <a:defRPr sz="2000"/>
            </a:lvl6pPr>
            <a:lvl7pPr marL="2742323" indent="0">
              <a:buNone/>
              <a:defRPr sz="2000"/>
            </a:lvl7pPr>
            <a:lvl8pPr marL="3199375" indent="0">
              <a:buNone/>
              <a:defRPr sz="2000"/>
            </a:lvl8pPr>
            <a:lvl9pPr marL="365643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85349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2" y="1352939"/>
            <a:ext cx="2400852" cy="4422916"/>
          </a:xfrm>
        </p:spPr>
        <p:txBody>
          <a:bodyPr vert="horz" lIns="0" tIns="0" rIns="0" bIns="0"/>
          <a:lstStyle>
            <a:lvl3pPr marL="541165" indent="-187265">
              <a:defRPr/>
            </a:lvl3pPr>
            <a:lvl4pPr marL="718908" indent="-177745">
              <a:defRPr/>
            </a:lvl4pPr>
            <a:lvl5pPr marL="895065" indent="-176158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35C6-B5B8-43B7-BE84-6030123D5F7C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3200405" y="1352642"/>
            <a:ext cx="5404742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vert="horz" lIns="0" tIns="0" rIns="0" bIns="0" rtlCol="0">
            <a:normAutofit/>
          </a:bodyPr>
          <a:lstStyle>
            <a:lvl1pPr>
              <a:defRPr lang="nl-NL" sz="3200">
                <a:noFill/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555357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23" indent="0">
              <a:buNone/>
              <a:defRPr sz="1600" b="1"/>
            </a:lvl7pPr>
            <a:lvl8pPr marL="3199375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23" indent="0">
              <a:buNone/>
              <a:defRPr sz="1600" b="1"/>
            </a:lvl7pPr>
            <a:lvl8pPr marL="3199375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1271-A00D-465F-9A3C-28FA99FE7D6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5303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205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54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368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1"/>
            <a:ext cx="8442796" cy="8398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8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>
                <a:solidFill>
                  <a:srgbClr val="005172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en-GB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664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F7B-115C-4064-A01E-722E6A31FB35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tel 17"/>
          <p:cNvSpPr>
            <a:spLocks noGrp="1"/>
          </p:cNvSpPr>
          <p:nvPr>
            <p:ph type="title"/>
          </p:nvPr>
        </p:nvSpPr>
        <p:spPr>
          <a:xfrm>
            <a:off x="531862" y="536314"/>
            <a:ext cx="7385321" cy="51514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23800" y="1353600"/>
            <a:ext cx="8081100" cy="4413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8852732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1" y="1352939"/>
            <a:ext cx="5452424" cy="4422916"/>
          </a:xfrm>
        </p:spPr>
        <p:txBody>
          <a:bodyPr vert="horz" lIns="0" tIns="0" rIns="0" bIns="0"/>
          <a:lstStyle>
            <a:lvl1pPr>
              <a:lnSpc>
                <a:spcPct val="100000"/>
              </a:lnSpc>
              <a:defRPr/>
            </a:lvl1pPr>
            <a:lvl3pPr marL="541235" indent="-187289">
              <a:defRPr/>
            </a:lvl3pPr>
            <a:lvl4pPr marL="719000" indent="-177767">
              <a:defRPr/>
            </a:lvl4pPr>
            <a:lvl5pPr marL="895179" indent="-17618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BFC-3BCF-49BF-9AE4-C650E3CD8C12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245672" y="1352639"/>
            <a:ext cx="2359470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vert="horz" lIns="0" tIns="0" rIns="0" bIns="0" rtlCol="0">
            <a:normAutofit/>
          </a:bodyPr>
          <a:lstStyle>
            <a:lvl1pPr>
              <a:defRPr lang="nl-NL" sz="3200">
                <a:noFill/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479486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1" y="1352939"/>
            <a:ext cx="3912946" cy="4422916"/>
          </a:xfrm>
        </p:spPr>
        <p:txBody>
          <a:bodyPr vert="horz" lIns="0" tIns="0" rIns="0" bIns="0"/>
          <a:lstStyle>
            <a:lvl3pPr marL="541235" indent="-187289">
              <a:defRPr/>
            </a:lvl3pPr>
            <a:lvl4pPr marL="719000" indent="-177767">
              <a:defRPr/>
            </a:lvl4pPr>
            <a:lvl5pPr marL="895179" indent="-17618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D42A-1624-4A1C-B2E9-537F9AF84FA0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706194" y="1352639"/>
            <a:ext cx="3898948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lIns="0" tIns="0" rIns="0" bIns="0"/>
          <a:lstStyle>
            <a:lvl1pPr marL="0" indent="0">
              <a:buNone/>
              <a:defRPr sz="3200">
                <a:noFill/>
              </a:defRPr>
            </a:lvl1pPr>
            <a:lvl2pPr marL="457112" indent="0">
              <a:buNone/>
              <a:defRPr sz="2800"/>
            </a:lvl2pPr>
            <a:lvl3pPr marL="914226" indent="0">
              <a:buNone/>
              <a:defRPr sz="2400"/>
            </a:lvl3pPr>
            <a:lvl4pPr marL="1371337" indent="0">
              <a:buNone/>
              <a:defRPr sz="2000"/>
            </a:lvl4pPr>
            <a:lvl5pPr marL="1828449" indent="0">
              <a:buNone/>
              <a:defRPr sz="2000"/>
            </a:lvl5pPr>
            <a:lvl6pPr marL="2285559" indent="0">
              <a:buNone/>
              <a:defRPr sz="2000"/>
            </a:lvl6pPr>
            <a:lvl7pPr marL="2742673" indent="0">
              <a:buNone/>
              <a:defRPr sz="2000"/>
            </a:lvl7pPr>
            <a:lvl8pPr marL="3199785" indent="0">
              <a:buNone/>
              <a:defRPr sz="2000"/>
            </a:lvl8pPr>
            <a:lvl9pPr marL="3656898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44094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kst en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4862" y="1352939"/>
            <a:ext cx="2400852" cy="4422916"/>
          </a:xfrm>
        </p:spPr>
        <p:txBody>
          <a:bodyPr vert="horz" lIns="0" tIns="0" rIns="0" bIns="0"/>
          <a:lstStyle>
            <a:lvl3pPr marL="541235" indent="-187289">
              <a:defRPr/>
            </a:lvl3pPr>
            <a:lvl4pPr marL="719000" indent="-177767">
              <a:defRPr/>
            </a:lvl4pPr>
            <a:lvl5pPr marL="895179" indent="-17618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35C6-B5B8-43B7-BE84-6030123D5F7C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3200400" y="1352639"/>
            <a:ext cx="5404742" cy="4441675"/>
          </a:xfrm>
          <a:solidFill>
            <a:srgbClr val="4EBED4"/>
          </a:solidFill>
          <a:effectLst>
            <a:innerShdw blurRad="127000">
              <a:prstClr val="black">
                <a:alpha val="25000"/>
              </a:prstClr>
            </a:innerShdw>
          </a:effectLst>
        </p:spPr>
        <p:txBody>
          <a:bodyPr vert="horz" lIns="0" tIns="0" rIns="0" bIns="0" rtlCol="0">
            <a:normAutofit/>
          </a:bodyPr>
          <a:lstStyle>
            <a:lvl1pPr>
              <a:defRPr lang="nl-NL" sz="3200">
                <a:noFill/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230648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6313" y="2997200"/>
            <a:ext cx="7772400" cy="603250"/>
          </a:xfrm>
        </p:spPr>
        <p:txBody>
          <a:bodyPr lIns="0" tIns="0" rIns="0" bIns="0"/>
          <a:lstStyle>
            <a:lvl1pPr algn="l">
              <a:defRPr sz="2000">
                <a:solidFill>
                  <a:srgbClr val="F8F8F8"/>
                </a:solidFill>
              </a:defRPr>
            </a:lvl1pPr>
          </a:lstStyle>
          <a:p>
            <a:r>
              <a:rPr lang="en-US"/>
              <a:t>Building the World’s Favourite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2" y="3573463"/>
            <a:ext cx="7016750" cy="1752600"/>
          </a:xfr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80274E-A0C0-42B9-ABFE-85184227846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066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4782C-FE70-4597-BC35-9A907AC4713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6978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4" indent="0">
              <a:buNone/>
              <a:defRPr sz="1800"/>
            </a:lvl2pPr>
            <a:lvl3pPr marL="914110" indent="0">
              <a:buNone/>
              <a:defRPr sz="1600"/>
            </a:lvl3pPr>
            <a:lvl4pPr marL="1371162" indent="0">
              <a:buNone/>
              <a:defRPr sz="1400"/>
            </a:lvl4pPr>
            <a:lvl5pPr marL="1828215" indent="0">
              <a:buNone/>
              <a:defRPr sz="1400"/>
            </a:lvl5pPr>
            <a:lvl6pPr marL="2285265" indent="0">
              <a:buNone/>
              <a:defRPr sz="1400"/>
            </a:lvl6pPr>
            <a:lvl7pPr marL="2742323" indent="0">
              <a:buNone/>
              <a:defRPr sz="1400"/>
            </a:lvl7pPr>
            <a:lvl8pPr marL="3199375" indent="0">
              <a:buNone/>
              <a:defRPr sz="1400"/>
            </a:lvl8pPr>
            <a:lvl9pPr marL="36564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A9CB9-498A-4F7D-B205-8A53431B6D7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4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99981-A27D-4C1C-ABDE-FBB67082376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DC863-B471-47A1-850B-A830D603E9A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057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23" indent="0">
              <a:buNone/>
              <a:defRPr sz="1600" b="1"/>
            </a:lvl7pPr>
            <a:lvl8pPr marL="3199375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23" indent="0">
              <a:buNone/>
              <a:defRPr sz="1600" b="1"/>
            </a:lvl7pPr>
            <a:lvl8pPr marL="3199375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1271-A00D-465F-9A3C-28FA99FE7D6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8171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99981-A27D-4C1C-ABDE-FBB67082376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665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BF3F5-FBAB-427A-83F3-29DE7E33F2C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9095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10" indent="0">
              <a:buNone/>
              <a:defRPr sz="1000"/>
            </a:lvl3pPr>
            <a:lvl4pPr marL="1371162" indent="0">
              <a:buNone/>
              <a:defRPr sz="900"/>
            </a:lvl4pPr>
            <a:lvl5pPr marL="1828215" indent="0">
              <a:buNone/>
              <a:defRPr sz="900"/>
            </a:lvl5pPr>
            <a:lvl6pPr marL="2285265" indent="0">
              <a:buNone/>
              <a:defRPr sz="900"/>
            </a:lvl6pPr>
            <a:lvl7pPr marL="2742323" indent="0">
              <a:buNone/>
              <a:defRPr sz="900"/>
            </a:lvl7pPr>
            <a:lvl8pPr marL="3199375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EB105-B8E1-4511-9181-63A8B730A92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1375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4" indent="0">
              <a:buNone/>
              <a:defRPr sz="2800"/>
            </a:lvl2pPr>
            <a:lvl3pPr marL="914110" indent="0">
              <a:buNone/>
              <a:defRPr sz="2400"/>
            </a:lvl3pPr>
            <a:lvl4pPr marL="1371162" indent="0">
              <a:buNone/>
              <a:defRPr sz="2000"/>
            </a:lvl4pPr>
            <a:lvl5pPr marL="1828215" indent="0">
              <a:buNone/>
              <a:defRPr sz="2000"/>
            </a:lvl5pPr>
            <a:lvl6pPr marL="2285265" indent="0">
              <a:buNone/>
              <a:defRPr sz="2000"/>
            </a:lvl6pPr>
            <a:lvl7pPr marL="2742323" indent="0">
              <a:buNone/>
              <a:defRPr sz="2000"/>
            </a:lvl7pPr>
            <a:lvl8pPr marL="3199375" indent="0">
              <a:buNone/>
              <a:defRPr sz="2000"/>
            </a:lvl8pPr>
            <a:lvl9pPr marL="36564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10" indent="0">
              <a:buNone/>
              <a:defRPr sz="1000"/>
            </a:lvl3pPr>
            <a:lvl4pPr marL="1371162" indent="0">
              <a:buNone/>
              <a:defRPr sz="900"/>
            </a:lvl4pPr>
            <a:lvl5pPr marL="1828215" indent="0">
              <a:buNone/>
              <a:defRPr sz="900"/>
            </a:lvl5pPr>
            <a:lvl6pPr marL="2285265" indent="0">
              <a:buNone/>
              <a:defRPr sz="900"/>
            </a:lvl6pPr>
            <a:lvl7pPr marL="2742323" indent="0">
              <a:buNone/>
              <a:defRPr sz="900"/>
            </a:lvl7pPr>
            <a:lvl8pPr marL="3199375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BEB68-D37C-4761-9E87-E6B46A40494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2030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F7672-143B-46F9-8E0F-12A47CD443D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716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78C0A-F513-4914-93E9-61AF9B9C9EF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8056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8456-F67F-45F2-8D4F-4AF4284304B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3855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743" y="835906"/>
            <a:ext cx="5445919" cy="41795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2D506B"/>
                </a:solidFill>
              </a:defRPr>
            </a:lvl1pPr>
            <a:lvl2pPr marL="457054" indent="0">
              <a:buNone/>
              <a:defRPr sz="1200"/>
            </a:lvl2pPr>
            <a:lvl3pPr marL="914110" indent="0">
              <a:buNone/>
              <a:defRPr sz="1000"/>
            </a:lvl3pPr>
            <a:lvl4pPr marL="1371162" indent="0">
              <a:buNone/>
              <a:defRPr sz="900"/>
            </a:lvl4pPr>
            <a:lvl5pPr marL="1828215" indent="0">
              <a:buNone/>
              <a:defRPr sz="900"/>
            </a:lvl5pPr>
            <a:lvl6pPr marL="2285265" indent="0">
              <a:buNone/>
              <a:defRPr sz="900"/>
            </a:lvl6pPr>
            <a:lvl7pPr marL="2742323" indent="0">
              <a:buNone/>
              <a:defRPr sz="900"/>
            </a:lvl7pPr>
            <a:lvl8pPr marL="3199375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30C2-A7D9-B541-AFBF-78DBDD98DD22}" type="datetime6">
              <a:rPr lang="en-US" smtClean="0">
                <a:solidFill>
                  <a:srgbClr val="000000"/>
                </a:solidFill>
              </a:rPr>
              <a:pPr/>
              <a:t>November 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2" y="224118"/>
            <a:ext cx="5445919" cy="611782"/>
          </a:xfrm>
          <a:prstGeom prst="rect">
            <a:avLst/>
          </a:prstGeom>
        </p:spPr>
        <p:txBody>
          <a:bodyPr vert="horz" lIns="91358" tIns="45680" rIns="91358" bIns="4568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1527126"/>
            <a:ext cx="8407400" cy="4599037"/>
          </a:xfrm>
          <a:ln>
            <a:solidFill>
              <a:srgbClr val="94B6D2"/>
            </a:solidFill>
          </a:ln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828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BF3F5-FBAB-427A-83F3-29DE7E33F2C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204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64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64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12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5967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45" y="2262405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5967" rIns="8992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6376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F3F1A-8410-4E75-9A4B-D6E6617E0323}" type="datetime4">
              <a:rPr lang="nl-NL" smtClean="0">
                <a:solidFill>
                  <a:prstClr val="white"/>
                </a:solidFill>
              </a:rPr>
              <a:pPr/>
              <a:t>12 november 2021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E31FDC-B452-194E-99AD-2AB884298A0A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2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6514710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6313" y="2997200"/>
            <a:ext cx="7772400" cy="603250"/>
          </a:xfrm>
        </p:spPr>
        <p:txBody>
          <a:bodyPr lIns="0" tIns="0" rIns="0" bIns="0"/>
          <a:lstStyle>
            <a:lvl1pPr algn="l">
              <a:defRPr sz="2000">
                <a:solidFill>
                  <a:srgbClr val="F8F8F8"/>
                </a:solidFill>
              </a:defRPr>
            </a:lvl1pPr>
          </a:lstStyle>
          <a:p>
            <a:r>
              <a:rPr lang="en-US"/>
              <a:t>Building the World’s Favourite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3573463"/>
            <a:ext cx="7016750" cy="1752600"/>
          </a:xfr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80274E-A0C0-42B9-ABFE-85184227846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9847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4782C-FE70-4597-BC35-9A907AC4713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103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1" indent="0">
              <a:buNone/>
              <a:defRPr sz="1800"/>
            </a:lvl2pPr>
            <a:lvl3pPr marL="914284" indent="0">
              <a:buNone/>
              <a:defRPr sz="1600"/>
            </a:lvl3pPr>
            <a:lvl4pPr marL="1371425" indent="0">
              <a:buNone/>
              <a:defRPr sz="1400"/>
            </a:lvl4pPr>
            <a:lvl5pPr marL="1828566" indent="0">
              <a:buNone/>
              <a:defRPr sz="1400"/>
            </a:lvl5pPr>
            <a:lvl6pPr marL="2285706" indent="0">
              <a:buNone/>
              <a:defRPr sz="1400"/>
            </a:lvl6pPr>
            <a:lvl7pPr marL="2742849" indent="0">
              <a:buNone/>
              <a:defRPr sz="1400"/>
            </a:lvl7pPr>
            <a:lvl8pPr marL="3199990" indent="0">
              <a:buNone/>
              <a:defRPr sz="1400"/>
            </a:lvl8pPr>
            <a:lvl9pPr marL="365713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A9CB9-498A-4F7D-B205-8A53431B6D7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9191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DC863-B471-47A1-850B-A830D603E9A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527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1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5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6" indent="0">
              <a:buNone/>
              <a:defRPr sz="1600" b="1"/>
            </a:lvl6pPr>
            <a:lvl7pPr marL="2742849" indent="0">
              <a:buNone/>
              <a:defRPr sz="1600" b="1"/>
            </a:lvl7pPr>
            <a:lvl8pPr marL="3199990" indent="0">
              <a:buNone/>
              <a:defRPr sz="1600" b="1"/>
            </a:lvl8pPr>
            <a:lvl9pPr marL="36571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1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5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6" indent="0">
              <a:buNone/>
              <a:defRPr sz="1600" b="1"/>
            </a:lvl6pPr>
            <a:lvl7pPr marL="2742849" indent="0">
              <a:buNone/>
              <a:defRPr sz="1600" b="1"/>
            </a:lvl7pPr>
            <a:lvl8pPr marL="3199990" indent="0">
              <a:buNone/>
              <a:defRPr sz="1600" b="1"/>
            </a:lvl8pPr>
            <a:lvl9pPr marL="36571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1271-A00D-465F-9A3C-28FA99FE7D6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6754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99981-A27D-4C1C-ABDE-FBB67082376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922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BF3F5-FBAB-427A-83F3-29DE7E33F2C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4161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1" indent="0">
              <a:buNone/>
              <a:defRPr sz="1200"/>
            </a:lvl2pPr>
            <a:lvl3pPr marL="914284" indent="0">
              <a:buNone/>
              <a:defRPr sz="1000"/>
            </a:lvl3pPr>
            <a:lvl4pPr marL="1371425" indent="0">
              <a:buNone/>
              <a:defRPr sz="900"/>
            </a:lvl4pPr>
            <a:lvl5pPr marL="1828566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EB105-B8E1-4511-9181-63A8B730A92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855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10" indent="0">
              <a:buNone/>
              <a:defRPr sz="1000"/>
            </a:lvl3pPr>
            <a:lvl4pPr marL="1371162" indent="0">
              <a:buNone/>
              <a:defRPr sz="900"/>
            </a:lvl4pPr>
            <a:lvl5pPr marL="1828215" indent="0">
              <a:buNone/>
              <a:defRPr sz="900"/>
            </a:lvl5pPr>
            <a:lvl6pPr marL="2285265" indent="0">
              <a:buNone/>
              <a:defRPr sz="900"/>
            </a:lvl6pPr>
            <a:lvl7pPr marL="2742323" indent="0">
              <a:buNone/>
              <a:defRPr sz="900"/>
            </a:lvl7pPr>
            <a:lvl8pPr marL="3199375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EB105-B8E1-4511-9181-63A8B730A92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1" indent="0">
              <a:buNone/>
              <a:defRPr sz="2800"/>
            </a:lvl2pPr>
            <a:lvl3pPr marL="914284" indent="0">
              <a:buNone/>
              <a:defRPr sz="2400"/>
            </a:lvl3pPr>
            <a:lvl4pPr marL="1371425" indent="0">
              <a:buNone/>
              <a:defRPr sz="2000"/>
            </a:lvl4pPr>
            <a:lvl5pPr marL="1828566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1" indent="0">
              <a:buNone/>
              <a:defRPr sz="1200"/>
            </a:lvl2pPr>
            <a:lvl3pPr marL="914284" indent="0">
              <a:buNone/>
              <a:defRPr sz="1000"/>
            </a:lvl3pPr>
            <a:lvl4pPr marL="1371425" indent="0">
              <a:buNone/>
              <a:defRPr sz="900"/>
            </a:lvl4pPr>
            <a:lvl5pPr marL="1828566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BEB68-D37C-4761-9E87-E6B46A40494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2033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F7672-143B-46F9-8E0F-12A47CD443D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5973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78C0A-F513-4914-93E9-61AF9B9C9EF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8195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8456-F67F-45F2-8D4F-4AF4284304B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2922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1" y="358784"/>
            <a:ext cx="8274050" cy="8401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762001" y="1828800"/>
            <a:ext cx="3810000" cy="3778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24400" y="1828812"/>
            <a:ext cx="3810000" cy="18129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24400" y="3794137"/>
            <a:ext cx="3810000" cy="18129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747713" y="5837238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>
          <a:xfrm>
            <a:off x="6477000" y="583724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494C6CF5-4FEB-4152-8BC5-F044FC98D90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7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860550" y="6475943"/>
            <a:ext cx="1511300" cy="365125"/>
          </a:xfrm>
          <a:prstGeom prst="rect">
            <a:avLst/>
          </a:prstGeom>
        </p:spPr>
        <p:txBody>
          <a:bodyPr/>
          <a:lstStyle/>
          <a:p>
            <a:fld id="{E13F3F1A-8410-4E75-9A4B-D6E6617E0323}" type="datetime4">
              <a:rPr lang="nl-NL" smtClean="0">
                <a:solidFill>
                  <a:srgbClr val="005172"/>
                </a:solidFill>
                <a:latin typeface="Calibri" pitchFamily="34" charset="0"/>
              </a:rPr>
              <a:pPr/>
              <a:t>12 november 2021</a:t>
            </a:fld>
            <a:endParaRPr lang="nl-NL">
              <a:solidFill>
                <a:srgbClr val="005172"/>
              </a:solidFill>
              <a:latin typeface="Calibri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>
                <a:solidFill>
                  <a:srgbClr val="005172"/>
                </a:solidFill>
              </a:rPr>
              <a:pPr/>
              <a:t>‹nr.›</a:t>
            </a:fld>
            <a:endParaRPr>
              <a:solidFill>
                <a:srgbClr val="005172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23800" y="1321200"/>
            <a:ext cx="8081100" cy="4413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458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4" indent="0">
              <a:buNone/>
              <a:defRPr sz="2800"/>
            </a:lvl2pPr>
            <a:lvl3pPr marL="914110" indent="0">
              <a:buNone/>
              <a:defRPr sz="2400"/>
            </a:lvl3pPr>
            <a:lvl4pPr marL="1371162" indent="0">
              <a:buNone/>
              <a:defRPr sz="2000"/>
            </a:lvl4pPr>
            <a:lvl5pPr marL="1828215" indent="0">
              <a:buNone/>
              <a:defRPr sz="2000"/>
            </a:lvl5pPr>
            <a:lvl6pPr marL="2285265" indent="0">
              <a:buNone/>
              <a:defRPr sz="2000"/>
            </a:lvl6pPr>
            <a:lvl7pPr marL="2742323" indent="0">
              <a:buNone/>
              <a:defRPr sz="2000"/>
            </a:lvl7pPr>
            <a:lvl8pPr marL="3199375" indent="0">
              <a:buNone/>
              <a:defRPr sz="2000"/>
            </a:lvl8pPr>
            <a:lvl9pPr marL="36564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10" indent="0">
              <a:buNone/>
              <a:defRPr sz="1000"/>
            </a:lvl3pPr>
            <a:lvl4pPr marL="1371162" indent="0">
              <a:buNone/>
              <a:defRPr sz="900"/>
            </a:lvl4pPr>
            <a:lvl5pPr marL="1828215" indent="0">
              <a:buNone/>
              <a:defRPr sz="900"/>
            </a:lvl5pPr>
            <a:lvl6pPr marL="2285265" indent="0">
              <a:buNone/>
              <a:defRPr sz="900"/>
            </a:lvl6pPr>
            <a:lvl7pPr marL="2742323" indent="0">
              <a:buNone/>
              <a:defRPr sz="900"/>
            </a:lvl7pPr>
            <a:lvl8pPr marL="3199375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BEB68-D37C-4761-9E87-E6B46A40494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6699FF"/>
            </a:gs>
            <a:gs pos="50000">
              <a:schemeClr val="bg1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B90E6922-F2B2-424E-8746-281A4DB1C522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79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9" r:id="rId34"/>
    <p:sldLayoutId id="2147483899" r:id="rId35"/>
    <p:sldLayoutId id="2147483907" r:id="rId36"/>
    <p:sldLayoutId id="2147483908" r:id="rId37"/>
    <p:sldLayoutId id="2147483909" r:id="rId38"/>
    <p:sldLayoutId id="2147483910" r:id="rId39"/>
    <p:sldLayoutId id="2147483911" r:id="rId40"/>
    <p:sldLayoutId id="2147483916" r:id="rId41"/>
    <p:sldLayoutId id="2147483917" r:id="rId42"/>
    <p:sldLayoutId id="2147483918" r:id="rId43"/>
    <p:sldLayoutId id="2147483921" r:id="rId44"/>
    <p:sldLayoutId id="2147483926" r:id="rId45"/>
    <p:sldLayoutId id="2147483799" r:id="rId46"/>
    <p:sldLayoutId id="2147483801" r:id="rId47"/>
    <p:sldLayoutId id="2147483802" r:id="rId48"/>
    <p:sldLayoutId id="2147483803" r:id="rId49"/>
    <p:sldLayoutId id="2147483806" r:id="rId50"/>
    <p:sldLayoutId id="2147483925" r:id="rId51"/>
    <p:sldLayoutId id="2147483839" r:id="rId52"/>
    <p:sldLayoutId id="2147483856" r:id="rId53"/>
    <p:sldLayoutId id="2147483857" r:id="rId54"/>
    <p:sldLayoutId id="2147483858" r:id="rId55"/>
    <p:sldLayoutId id="2147483859" r:id="rId56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054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11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162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215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790" indent="-34279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5" indent="-28565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635" indent="-22852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688" indent="-22852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743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795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850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902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956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4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2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3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6699FF"/>
            </a:gs>
            <a:gs pos="50000">
              <a:schemeClr val="bg1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B90E6922-F2B2-424E-8746-281A4DB1C52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5" r:id="rId14"/>
    <p:sldLayoutId id="2147483826" r:id="rId15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054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11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162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215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790" indent="-34279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5" indent="-28565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635" indent="-22852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688" indent="-22852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743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795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850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902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956" indent="-22852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4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2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3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5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0" algn="l" defTabSz="914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6699FF"/>
            </a:gs>
            <a:gs pos="50000">
              <a:schemeClr val="bg1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4" rIns="91406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4" rIns="91406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4" rIns="91406" bIns="45704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defTabSz="768046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4" rIns="91406" bIns="4570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768046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4" rIns="91406" bIns="45704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defTabSz="768046"/>
            <a:fld id="{B90E6922-F2B2-424E-8746-281A4DB1C522}" type="slidenum">
              <a:rPr lang="en-US" smtClean="0">
                <a:solidFill>
                  <a:srgbClr val="000000"/>
                </a:solidFill>
                <a:latin typeface="Arial"/>
              </a:rPr>
              <a:pPr defTabSz="768046"/>
              <a:t>‹nr.›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61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7" r:id="rId14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141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284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425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566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856" indent="-34285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4" indent="-22857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96" indent="-228571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36" indent="-2285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78" indent="-2285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20" indent="-2285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62" indent="-2285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02" indent="-2285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1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4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5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hyperlink" Target="http://onh.nl/nl-NL/media/onh_image_5001" TargetMode="Externa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022" y="2412723"/>
            <a:ext cx="4404044" cy="4062570"/>
          </a:xfrm>
          <a:prstGeom prst="rect">
            <a:avLst/>
          </a:prstGeom>
          <a:noFill/>
        </p:spPr>
        <p:txBody>
          <a:bodyPr wrap="square" lIns="91358" tIns="45680" rIns="91358" bIns="45680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accent2"/>
                </a:solidFill>
              </a:rPr>
              <a:t>Prof. Dr. Ir. A. (Bert) van der Wal</a:t>
            </a:r>
          </a:p>
          <a:p>
            <a:pPr algn="just"/>
            <a:endParaRPr lang="nl-NL" sz="1800" dirty="0">
              <a:solidFill>
                <a:schemeClr val="accent2"/>
              </a:solidFill>
            </a:endParaRPr>
          </a:p>
          <a:p>
            <a:r>
              <a:rPr lang="nl-NL" sz="2000" i="1" dirty="0">
                <a:solidFill>
                  <a:schemeClr val="accent2"/>
                </a:solidFill>
              </a:rPr>
              <a:t>Hoofd R&amp;D Watertechnologie</a:t>
            </a:r>
          </a:p>
          <a:p>
            <a:r>
              <a:rPr lang="nl-NL" sz="2000" i="1" dirty="0">
                <a:solidFill>
                  <a:schemeClr val="accent2"/>
                </a:solidFill>
              </a:rPr>
              <a:t>Evides Waterbedrijf</a:t>
            </a:r>
            <a:endParaRPr lang="nl-NL" sz="2000" dirty="0">
              <a:solidFill>
                <a:schemeClr val="accent2"/>
              </a:solidFill>
            </a:endParaRPr>
          </a:p>
          <a:p>
            <a:endParaRPr lang="nl-NL" sz="2000" dirty="0">
              <a:solidFill>
                <a:schemeClr val="accent2"/>
              </a:solidFill>
            </a:endParaRPr>
          </a:p>
          <a:p>
            <a:endParaRPr lang="nl-NL" sz="2000" dirty="0">
              <a:solidFill>
                <a:schemeClr val="accent2"/>
              </a:solidFill>
            </a:endParaRPr>
          </a:p>
          <a:p>
            <a:endParaRPr lang="nl-NL" sz="2000" dirty="0">
              <a:solidFill>
                <a:schemeClr val="accent2"/>
              </a:solidFill>
            </a:endParaRPr>
          </a:p>
          <a:p>
            <a:r>
              <a:rPr lang="nl-NL" sz="2000" dirty="0">
                <a:solidFill>
                  <a:schemeClr val="accent2"/>
                </a:solidFill>
              </a:rPr>
              <a:t>Leerstoel</a:t>
            </a:r>
          </a:p>
          <a:p>
            <a:r>
              <a:rPr lang="nl-NL" sz="2000" i="1" dirty="0">
                <a:solidFill>
                  <a:schemeClr val="accent2"/>
                </a:solidFill>
              </a:rPr>
              <a:t>Electrochemische Watertechnologie</a:t>
            </a:r>
            <a:br>
              <a:rPr lang="nl-NL" sz="2000" i="1" dirty="0">
                <a:solidFill>
                  <a:schemeClr val="accent2"/>
                </a:solidFill>
              </a:rPr>
            </a:br>
            <a:endParaRPr lang="nl-NL" sz="2000" i="1" dirty="0">
              <a:solidFill>
                <a:schemeClr val="accent2"/>
              </a:solidFill>
            </a:endParaRPr>
          </a:p>
          <a:p>
            <a:endParaRPr lang="nl-NL" sz="2000" i="1" dirty="0">
              <a:solidFill>
                <a:schemeClr val="accent2"/>
              </a:solidFill>
            </a:endParaRPr>
          </a:p>
          <a:p>
            <a:endParaRPr lang="nl-NL" sz="2000" i="1" dirty="0">
              <a:solidFill>
                <a:schemeClr val="accent2"/>
              </a:solidFill>
            </a:endParaRPr>
          </a:p>
          <a:p>
            <a:endParaRPr lang="nl-NL" sz="2000" i="1" dirty="0">
              <a:solidFill>
                <a:schemeClr val="accent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93" y="4581128"/>
            <a:ext cx="3409307" cy="77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37" y="2480255"/>
            <a:ext cx="2253630" cy="12169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86" y="2780933"/>
            <a:ext cx="184565" cy="307696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endParaRPr lang="nl-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914" y="274638"/>
            <a:ext cx="8964488" cy="1354162"/>
          </a:xfrm>
          <a:prstGeom prst="rect">
            <a:avLst/>
          </a:prstGeom>
        </p:spPr>
        <p:txBody>
          <a:bodyPr lIns="91358" tIns="45680" rIns="91358" bIns="4568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endParaRPr lang="en-GB" sz="2800" kern="0" dirty="0">
              <a:solidFill>
                <a:schemeClr val="accent6"/>
              </a:solidFill>
            </a:endParaRPr>
          </a:p>
          <a:p>
            <a:r>
              <a:rPr lang="nl-NL" sz="2800" b="1" kern="0" dirty="0">
                <a:solidFill>
                  <a:schemeClr val="accent6"/>
                </a:solidFill>
              </a:rPr>
              <a:t>Hoe veilig is ons drinkwater?</a:t>
            </a:r>
            <a:endParaRPr lang="nl-NL" sz="2800" b="1" dirty="0">
              <a:solidFill>
                <a:schemeClr val="accent6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70235" y="5903248"/>
            <a:ext cx="2321304" cy="70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8" tIns="45680" rIns="91358" bIns="4568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</a:rPr>
              <a:t>NIBI </a:t>
            </a:r>
            <a:r>
              <a:rPr lang="en-GB" sz="2000" dirty="0" err="1">
                <a:solidFill>
                  <a:schemeClr val="accent2"/>
                </a:solidFill>
              </a:rPr>
              <a:t>conferentie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</a:p>
          <a:p>
            <a:r>
              <a:rPr lang="en-GB" sz="2000" dirty="0">
                <a:solidFill>
                  <a:schemeClr val="accent2"/>
                </a:solidFill>
              </a:rPr>
              <a:t>12 </a:t>
            </a:r>
            <a:r>
              <a:rPr lang="en-GB" sz="2000" dirty="0" err="1">
                <a:solidFill>
                  <a:schemeClr val="accent2"/>
                </a:solidFill>
              </a:rPr>
              <a:t>november</a:t>
            </a:r>
            <a:r>
              <a:rPr lang="en-GB" sz="2000" dirty="0">
                <a:solidFill>
                  <a:schemeClr val="accent2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14268501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2"/>
                </a:solidFill>
              </a:rPr>
              <a:t>Nieuwe verontreinigingen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Vervuiling van de bron – lozingen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Maar ook…</a:t>
            </a:r>
          </a:p>
          <a:p>
            <a:endParaRPr lang="nl-NL" dirty="0">
              <a:solidFill>
                <a:schemeClr val="accent2"/>
              </a:solidFill>
            </a:endParaRPr>
          </a:p>
          <a:p>
            <a:r>
              <a:rPr lang="nl-NL" sz="2800" dirty="0">
                <a:solidFill>
                  <a:schemeClr val="accent2"/>
                </a:solidFill>
              </a:rPr>
              <a:t>We kunnen steeds meer stoffen meten</a:t>
            </a:r>
          </a:p>
          <a:p>
            <a:endParaRPr lang="nl-NL" sz="2800" dirty="0">
              <a:solidFill>
                <a:schemeClr val="accent2"/>
              </a:solidFill>
            </a:endParaRPr>
          </a:p>
          <a:p>
            <a:r>
              <a:rPr lang="nl-NL" sz="2800" dirty="0">
                <a:solidFill>
                  <a:schemeClr val="accent2"/>
                </a:solidFill>
              </a:rPr>
              <a:t>We kunnen steeds nauwkeuriger meten</a:t>
            </a:r>
          </a:p>
        </p:txBody>
      </p:sp>
    </p:spTree>
    <p:extLst>
      <p:ext uri="{BB962C8B-B14F-4D97-AF65-F5344CB8AC3E}">
        <p14:creationId xmlns:p14="http://schemas.microsoft.com/office/powerpoint/2010/main" val="25232324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-18257"/>
            <a:ext cx="8229600" cy="1143001"/>
          </a:xfrm>
        </p:spPr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Waterschaarste in 2040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6118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25410" y="5517232"/>
            <a:ext cx="8893175" cy="177323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2000" dirty="0" err="1">
                <a:solidFill>
                  <a:schemeClr val="accent6"/>
                </a:solidFill>
              </a:rPr>
              <a:t>Vandaag</a:t>
            </a:r>
            <a:r>
              <a:rPr lang="en-GB" sz="2000" dirty="0">
                <a:solidFill>
                  <a:schemeClr val="accent6"/>
                </a:solidFill>
              </a:rPr>
              <a:t> de </a:t>
            </a:r>
            <a:r>
              <a:rPr lang="en-GB" sz="2000" dirty="0" err="1">
                <a:solidFill>
                  <a:schemeClr val="accent6"/>
                </a:solidFill>
              </a:rPr>
              <a:t>dag</a:t>
            </a:r>
            <a:endParaRPr lang="en-GB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solidFill>
                  <a:schemeClr val="accent6"/>
                </a:solidFill>
              </a:rPr>
              <a:t>1.5 </a:t>
            </a:r>
            <a:r>
              <a:rPr lang="en-GB" sz="2000" dirty="0" err="1">
                <a:solidFill>
                  <a:schemeClr val="accent6"/>
                </a:solidFill>
              </a:rPr>
              <a:t>miljard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mensen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hebben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te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maken</a:t>
            </a:r>
            <a:r>
              <a:rPr lang="en-GB" sz="2000" dirty="0">
                <a:solidFill>
                  <a:schemeClr val="accent6"/>
                </a:solidFill>
              </a:rPr>
              <a:t> met </a:t>
            </a:r>
            <a:r>
              <a:rPr lang="en-GB" sz="2000" dirty="0" err="1">
                <a:solidFill>
                  <a:schemeClr val="accent6"/>
                </a:solidFill>
              </a:rPr>
              <a:t>ernstige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fysische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watertekorten</a:t>
            </a:r>
            <a:r>
              <a:rPr lang="en-GB" sz="2000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solidFill>
                  <a:schemeClr val="accent6"/>
                </a:solidFill>
              </a:rPr>
              <a:t>1.6 </a:t>
            </a:r>
            <a:r>
              <a:rPr lang="en-GB" sz="2000" dirty="0" err="1">
                <a:solidFill>
                  <a:schemeClr val="accent6"/>
                </a:solidFill>
              </a:rPr>
              <a:t>miljard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mensen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hebben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te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maken</a:t>
            </a:r>
            <a:r>
              <a:rPr lang="en-GB" sz="2000" dirty="0">
                <a:solidFill>
                  <a:schemeClr val="accent6"/>
                </a:solidFill>
              </a:rPr>
              <a:t> met </a:t>
            </a:r>
            <a:r>
              <a:rPr lang="en-GB" sz="2000" dirty="0" err="1">
                <a:solidFill>
                  <a:schemeClr val="accent6"/>
                </a:solidFill>
              </a:rPr>
              <a:t>economische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watertekorten</a:t>
            </a:r>
            <a:r>
              <a:rPr lang="en-GB" sz="2000" dirty="0">
                <a:solidFill>
                  <a:schemeClr val="accent6"/>
                </a:solidFill>
              </a:rPr>
              <a:t> (</a:t>
            </a:r>
            <a:r>
              <a:rPr lang="en-GB" sz="2000" dirty="0" err="1">
                <a:solidFill>
                  <a:schemeClr val="accent6"/>
                </a:solidFill>
              </a:rPr>
              <a:t>geen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infrastructuur</a:t>
            </a:r>
            <a:r>
              <a:rPr lang="en-GB" sz="2000" dirty="0">
                <a:solidFill>
                  <a:schemeClr val="accent6"/>
                </a:solidFill>
              </a:rPr>
              <a:t>, </a:t>
            </a:r>
            <a:r>
              <a:rPr lang="en-GB" sz="2000" dirty="0" err="1">
                <a:solidFill>
                  <a:schemeClr val="accent6"/>
                </a:solidFill>
              </a:rPr>
              <a:t>geen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toegang</a:t>
            </a:r>
            <a:r>
              <a:rPr lang="en-GB" sz="2000" dirty="0">
                <a:solidFill>
                  <a:schemeClr val="accent6"/>
                </a:solidFill>
              </a:rPr>
              <a:t> tot </a:t>
            </a:r>
            <a:r>
              <a:rPr lang="en-GB" sz="2000" dirty="0" err="1">
                <a:solidFill>
                  <a:schemeClr val="accent6"/>
                </a:solidFill>
              </a:rPr>
              <a:t>veilig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gezond</a:t>
            </a:r>
            <a:r>
              <a:rPr lang="en-GB" sz="2000" dirty="0">
                <a:solidFill>
                  <a:schemeClr val="accent6"/>
                </a:solidFill>
              </a:rPr>
              <a:t> water) </a:t>
            </a:r>
          </a:p>
        </p:txBody>
      </p:sp>
      <p:pic>
        <p:nvPicPr>
          <p:cNvPr id="1026" name="Picture 2" descr="water scarcity | Description, Mechanisms, Effects, &amp;amp; Solutions | Britannica">
            <a:extLst>
              <a:ext uri="{FF2B5EF4-FFF2-40B4-BE49-F238E27FC236}">
                <a16:creationId xmlns:a16="http://schemas.microsoft.com/office/drawing/2014/main" id="{858BD56D-A1F6-4EC2-B498-4D8C2E29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6" y="836712"/>
            <a:ext cx="8083684" cy="46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331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E35D9-4290-49D3-8015-DEBB0859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/>
                </a:solidFill>
              </a:rPr>
              <a:t>Bosbranden in </a:t>
            </a:r>
            <a:r>
              <a:rPr lang="nl-NL" dirty="0" err="1">
                <a:solidFill>
                  <a:schemeClr val="accent6"/>
                </a:solidFill>
              </a:rPr>
              <a:t>Californie</a:t>
            </a:r>
            <a:r>
              <a:rPr lang="nl-NL" dirty="0">
                <a:solidFill>
                  <a:schemeClr val="accent6"/>
                </a:solidFill>
              </a:rPr>
              <a:t> (2021)</a:t>
            </a:r>
          </a:p>
        </p:txBody>
      </p:sp>
      <p:pic>
        <p:nvPicPr>
          <p:cNvPr id="5122" name="Picture 2" descr="California Wildfires: Latest news on Dixie, Caldor fires | The Sacramento  Bee">
            <a:extLst>
              <a:ext uri="{FF2B5EF4-FFF2-40B4-BE49-F238E27FC236}">
                <a16:creationId xmlns:a16="http://schemas.microsoft.com/office/drawing/2014/main" id="{A53843A8-0C8A-4C96-B9B0-47AD652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1" y="1443350"/>
            <a:ext cx="7998738" cy="53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4844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12D62-D63A-4A53-B37C-E67F424D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853"/>
            <a:ext cx="8229600" cy="1143000"/>
          </a:xfrm>
        </p:spPr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Watercrisis in </a:t>
            </a:r>
            <a:r>
              <a:rPr lang="nl-NL" b="1" dirty="0" err="1">
                <a:solidFill>
                  <a:schemeClr val="accent6"/>
                </a:solidFill>
              </a:rPr>
              <a:t>Africa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A2D6B2-CF8A-450F-BD9E-DFF48F0F4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33200" r="42912" b="5491"/>
          <a:stretch/>
        </p:blipFill>
        <p:spPr>
          <a:xfrm>
            <a:off x="13255" y="1322538"/>
            <a:ext cx="4946346" cy="49231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41AA7B-2719-4F77-A058-103E5E30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7" t="9400" r="40001" b="11684"/>
          <a:stretch/>
        </p:blipFill>
        <p:spPr>
          <a:xfrm>
            <a:off x="4959601" y="1322538"/>
            <a:ext cx="4132710" cy="49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984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6BC9AA-57ED-4418-B6A5-44E92520A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10895" r="29526" b="12200"/>
          <a:stretch/>
        </p:blipFill>
        <p:spPr>
          <a:xfrm>
            <a:off x="30332" y="1484784"/>
            <a:ext cx="5686263" cy="42210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90D0EB-622D-4C02-B56E-D66249F4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Water crisis in </a:t>
            </a:r>
            <a:r>
              <a:rPr lang="nl-NL" b="1" dirty="0" err="1">
                <a:solidFill>
                  <a:schemeClr val="accent6"/>
                </a:solidFill>
              </a:rPr>
              <a:t>Chenai</a:t>
            </a:r>
            <a:r>
              <a:rPr lang="nl-NL" b="1" dirty="0">
                <a:solidFill>
                  <a:schemeClr val="accent6"/>
                </a:solidFill>
              </a:rPr>
              <a:t> , India</a:t>
            </a:r>
          </a:p>
        </p:txBody>
      </p:sp>
      <p:pic>
        <p:nvPicPr>
          <p:cNvPr id="6148" name="Picture 4" descr="Gerelateerde afbeelding">
            <a:extLst>
              <a:ext uri="{FF2B5EF4-FFF2-40B4-BE49-F238E27FC236}">
                <a16:creationId xmlns:a16="http://schemas.microsoft.com/office/drawing/2014/main" id="{6A9ED2D6-2DAA-4D7A-880A-59024612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8" y="3717032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786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0099"/>
                </a:solidFill>
              </a:rPr>
              <a:t>Watertekort in dicht bevolkte landen</a:t>
            </a:r>
            <a:br>
              <a:rPr lang="nl-NL" b="1" dirty="0">
                <a:solidFill>
                  <a:srgbClr val="000099"/>
                </a:solidFill>
              </a:rPr>
            </a:br>
            <a:r>
              <a:rPr lang="nl-NL" sz="2800" dirty="0">
                <a:solidFill>
                  <a:srgbClr val="000099"/>
                </a:solidFill>
              </a:rPr>
              <a:t>(India)</a:t>
            </a:r>
            <a:endParaRPr lang="en-GB" sz="1600" dirty="0">
              <a:solidFill>
                <a:srgbClr val="000099"/>
              </a:solidFill>
            </a:endParaRP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5661248"/>
            <a:ext cx="9036496" cy="86409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>
                <a:solidFill>
                  <a:schemeClr val="accent6"/>
                </a:solidFill>
              </a:rPr>
              <a:t>Grote water </a:t>
            </a:r>
            <a:r>
              <a:rPr lang="en-GB" sz="2000" dirty="0" err="1">
                <a:solidFill>
                  <a:schemeClr val="accent6"/>
                </a:solidFill>
              </a:rPr>
              <a:t>tekorten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chemeClr val="accent6"/>
                </a:solidFill>
              </a:rPr>
              <a:t>Water is van </a:t>
            </a:r>
            <a:r>
              <a:rPr lang="en-GB" sz="2000" dirty="0" err="1">
                <a:solidFill>
                  <a:schemeClr val="accent6"/>
                </a:solidFill>
              </a:rPr>
              <a:t>slechte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kwaliteit</a:t>
            </a:r>
            <a:endParaRPr lang="en-GB" sz="2000" dirty="0">
              <a:solidFill>
                <a:schemeClr val="accent6"/>
              </a:solidFill>
            </a:endParaRPr>
          </a:p>
        </p:txBody>
      </p:sp>
      <p:pic>
        <p:nvPicPr>
          <p:cNvPr id="850950" name="Picture 6"/>
          <p:cNvPicPr>
            <a:picLocks noChangeAspect="1" noChangeArrowheads="1"/>
          </p:cNvPicPr>
          <p:nvPr/>
        </p:nvPicPr>
        <p:blipFill>
          <a:blip r:embed="rId3" cstate="print"/>
          <a:srcRect t="10829" b="6564"/>
          <a:stretch>
            <a:fillRect/>
          </a:stretch>
        </p:blipFill>
        <p:spPr bwMode="auto">
          <a:xfrm>
            <a:off x="4455533" y="1484240"/>
            <a:ext cx="3212811" cy="397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 descr="Z:\Laundry\CONSUMER\CAME\indiawo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515839"/>
            <a:ext cx="3024336" cy="3937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3094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accent6"/>
                </a:solidFill>
              </a:rPr>
              <a:t>De </a:t>
            </a:r>
            <a:r>
              <a:rPr lang="en-GB" b="1" dirty="0" err="1">
                <a:solidFill>
                  <a:schemeClr val="accent6"/>
                </a:solidFill>
              </a:rPr>
              <a:t>wereldwijde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watervoorraden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37667" name="Text Box 35"/>
          <p:cNvSpPr txBox="1">
            <a:spLocks noChangeArrowheads="1"/>
          </p:cNvSpPr>
          <p:nvPr/>
        </p:nvSpPr>
        <p:spPr bwMode="auto">
          <a:xfrm>
            <a:off x="1043608" y="6334784"/>
            <a:ext cx="2680120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8" tIns="45680" rIns="91358" bIns="45680">
            <a:spAutoFit/>
          </a:bodyPr>
          <a:lstStyle/>
          <a:p>
            <a:pPr algn="l"/>
            <a:r>
              <a:rPr lang="en-GB" dirty="0">
                <a:solidFill>
                  <a:schemeClr val="accent6"/>
                </a:solidFill>
              </a:rPr>
              <a:t>&lt;0.1% in </a:t>
            </a:r>
            <a:r>
              <a:rPr lang="en-GB" dirty="0" err="1">
                <a:solidFill>
                  <a:schemeClr val="accent6"/>
                </a:solidFill>
              </a:rPr>
              <a:t>rivieren</a:t>
            </a:r>
            <a:r>
              <a:rPr lang="en-GB" dirty="0">
                <a:solidFill>
                  <a:schemeClr val="accent6"/>
                </a:solidFill>
              </a:rPr>
              <a:t>, </a:t>
            </a:r>
            <a:r>
              <a:rPr lang="en-GB" dirty="0" err="1">
                <a:solidFill>
                  <a:schemeClr val="accent6"/>
                </a:solidFill>
              </a:rPr>
              <a:t>meren</a:t>
            </a:r>
            <a:endParaRPr lang="en-GB" dirty="0">
              <a:solidFill>
                <a:schemeClr val="accent6"/>
              </a:solidFill>
            </a:endParaRPr>
          </a:p>
          <a:p>
            <a:pPr algn="l"/>
            <a:r>
              <a:rPr lang="en-GB" dirty="0" err="1">
                <a:solidFill>
                  <a:schemeClr val="accent6"/>
                </a:solidFill>
              </a:rPr>
              <a:t>atmosfeer</a:t>
            </a:r>
            <a:r>
              <a:rPr lang="en-GB" dirty="0">
                <a:solidFill>
                  <a:schemeClr val="accent6"/>
                </a:solidFill>
              </a:rPr>
              <a:t>, </a:t>
            </a:r>
            <a:r>
              <a:rPr lang="en-GB" dirty="0" err="1">
                <a:solidFill>
                  <a:schemeClr val="accent6"/>
                </a:solidFill>
              </a:rPr>
              <a:t>levende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dirty="0" err="1">
                <a:solidFill>
                  <a:schemeClr val="accent6"/>
                </a:solidFill>
              </a:rPr>
              <a:t>organismen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837668" name="Text Box 36"/>
          <p:cNvSpPr txBox="1">
            <a:spLocks noChangeArrowheads="1"/>
          </p:cNvSpPr>
          <p:nvPr/>
        </p:nvSpPr>
        <p:spPr bwMode="auto">
          <a:xfrm>
            <a:off x="3707904" y="6367463"/>
            <a:ext cx="1667279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8" tIns="45680" rIns="91358" bIns="45680">
            <a:spAutoFit/>
          </a:bodyPr>
          <a:lstStyle/>
          <a:p>
            <a:r>
              <a:rPr lang="en-GB" dirty="0" err="1">
                <a:solidFill>
                  <a:schemeClr val="accent6"/>
                </a:solidFill>
              </a:rPr>
              <a:t>Ca</a:t>
            </a:r>
            <a:r>
              <a:rPr lang="en-GB" dirty="0">
                <a:solidFill>
                  <a:schemeClr val="accent6"/>
                </a:solidFill>
              </a:rPr>
              <a:t> 2% 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dirty="0" err="1">
                <a:solidFill>
                  <a:schemeClr val="accent6"/>
                </a:solidFill>
              </a:rPr>
              <a:t>ijskappen</a:t>
            </a:r>
            <a:r>
              <a:rPr lang="en-GB" dirty="0">
                <a:solidFill>
                  <a:schemeClr val="accent6"/>
                </a:solidFill>
              </a:rPr>
              <a:t>, </a:t>
            </a:r>
            <a:r>
              <a:rPr lang="en-GB" dirty="0" err="1">
                <a:solidFill>
                  <a:schemeClr val="accent6"/>
                </a:solidFill>
              </a:rPr>
              <a:t>gletsers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837669" name="Text Box 37"/>
          <p:cNvSpPr txBox="1">
            <a:spLocks noChangeArrowheads="1"/>
          </p:cNvSpPr>
          <p:nvPr/>
        </p:nvSpPr>
        <p:spPr bwMode="auto">
          <a:xfrm>
            <a:off x="6228184" y="6367463"/>
            <a:ext cx="1078976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8" tIns="45680" rIns="91358" bIns="45680">
            <a:spAutoFit/>
          </a:bodyPr>
          <a:lstStyle/>
          <a:p>
            <a:r>
              <a:rPr lang="en-GB" dirty="0" err="1">
                <a:solidFill>
                  <a:schemeClr val="accent6"/>
                </a:solidFill>
              </a:rPr>
              <a:t>Ca</a:t>
            </a:r>
            <a:r>
              <a:rPr lang="en-GB" dirty="0">
                <a:solidFill>
                  <a:schemeClr val="accent6"/>
                </a:solidFill>
              </a:rPr>
              <a:t> 2% 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dirty="0" err="1">
                <a:solidFill>
                  <a:schemeClr val="accent6"/>
                </a:solidFill>
              </a:rPr>
              <a:t>grondwater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7E1CA27-D0D8-456D-A035-CFF93DD5ED14}"/>
              </a:ext>
            </a:extLst>
          </p:cNvPr>
          <p:cNvGrpSpPr/>
          <p:nvPr/>
        </p:nvGrpSpPr>
        <p:grpSpPr>
          <a:xfrm>
            <a:off x="1115616" y="589352"/>
            <a:ext cx="6697662" cy="5805488"/>
            <a:chOff x="683568" y="526256"/>
            <a:chExt cx="6697662" cy="5805488"/>
          </a:xfrm>
        </p:grpSpPr>
        <p:pic>
          <p:nvPicPr>
            <p:cNvPr id="837636" name="Picture 4" descr="img_globalsource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927" b="11629"/>
            <a:stretch>
              <a:fillRect/>
            </a:stretch>
          </p:blipFill>
          <p:spPr bwMode="auto">
            <a:xfrm>
              <a:off x="683568" y="526256"/>
              <a:ext cx="6697662" cy="5805488"/>
            </a:xfrm>
            <a:prstGeom prst="rect">
              <a:avLst/>
            </a:prstGeom>
            <a:noFill/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6CC610B7-1846-4693-9186-81DA1175E11B}"/>
                </a:ext>
              </a:extLst>
            </p:cNvPr>
            <p:cNvSpPr/>
            <p:nvPr/>
          </p:nvSpPr>
          <p:spPr bwMode="auto">
            <a:xfrm>
              <a:off x="4621321" y="2695620"/>
              <a:ext cx="2723949" cy="2732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37670" name="Text Box 38"/>
          <p:cNvSpPr txBox="1">
            <a:spLocks noChangeArrowheads="1"/>
          </p:cNvSpPr>
          <p:nvPr/>
        </p:nvSpPr>
        <p:spPr bwMode="auto">
          <a:xfrm>
            <a:off x="5165880" y="2758716"/>
            <a:ext cx="2647950" cy="3076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358" tIns="45680" rIns="91358" bIns="45680">
            <a:spAutoFit/>
          </a:bodyPr>
          <a:lstStyle/>
          <a:p>
            <a:r>
              <a:rPr lang="en-GB" dirty="0" err="1">
                <a:solidFill>
                  <a:schemeClr val="accent6"/>
                </a:solidFill>
              </a:rPr>
              <a:t>Ca</a:t>
            </a:r>
            <a:r>
              <a:rPr lang="en-GB" dirty="0">
                <a:solidFill>
                  <a:schemeClr val="accent6"/>
                </a:solidFill>
              </a:rPr>
              <a:t> 96% in </a:t>
            </a:r>
            <a:r>
              <a:rPr lang="en-GB" dirty="0" err="1">
                <a:solidFill>
                  <a:schemeClr val="accent6"/>
                </a:solidFill>
              </a:rPr>
              <a:t>zeeën</a:t>
            </a:r>
            <a:r>
              <a:rPr lang="en-GB" dirty="0">
                <a:solidFill>
                  <a:schemeClr val="accent6"/>
                </a:solidFill>
              </a:rPr>
              <a:t>, </a:t>
            </a:r>
            <a:r>
              <a:rPr lang="en-GB" dirty="0" err="1">
                <a:solidFill>
                  <a:schemeClr val="accent6"/>
                </a:solidFill>
              </a:rPr>
              <a:t>oceanen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6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67" grpId="0"/>
      <p:bldP spid="837668" grpId="0"/>
      <p:bldP spid="837669" grpId="0"/>
      <p:bldP spid="8376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/>
          <a:lstStyle/>
          <a:p>
            <a:r>
              <a:rPr lang="nl-NL" b="1" dirty="0">
                <a:solidFill>
                  <a:schemeClr val="accent2"/>
                </a:solidFill>
              </a:rPr>
              <a:t>Gebruik van zoetwatervoorraden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907704" y="148478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1907705" y="4221088"/>
            <a:ext cx="1872208" cy="504056"/>
          </a:xfrm>
          <a:prstGeom prst="rect">
            <a:avLst/>
          </a:prstGeom>
        </p:spPr>
        <p:txBody>
          <a:bodyPr wrap="none" lIns="91358" tIns="45680" rIns="91358" bIns="4568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accent6"/>
                </a:solidFill>
              </a:rPr>
              <a:t>22% Industrie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691682" y="2276872"/>
            <a:ext cx="1872208" cy="504056"/>
          </a:xfrm>
          <a:prstGeom prst="rect">
            <a:avLst/>
          </a:prstGeom>
        </p:spPr>
        <p:txBody>
          <a:bodyPr wrap="none" lIns="91358" tIns="45680" rIns="91358" bIns="4568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accent6"/>
                </a:solidFill>
              </a:rPr>
              <a:t>8% Huishoudelijk</a:t>
            </a:r>
          </a:p>
        </p:txBody>
      </p:sp>
    </p:spTree>
    <p:extLst>
      <p:ext uri="{BB962C8B-B14F-4D97-AF65-F5344CB8AC3E}">
        <p14:creationId xmlns:p14="http://schemas.microsoft.com/office/powerpoint/2010/main" val="3015910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altLang="nl-NL" b="1" dirty="0">
                <a:solidFill>
                  <a:schemeClr val="accent6"/>
                </a:solidFill>
              </a:rPr>
              <a:t>Watergebruik in huishoudens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/>
          <a:stretch/>
        </p:blipFill>
        <p:spPr bwMode="auto">
          <a:xfrm>
            <a:off x="879680" y="1628805"/>
            <a:ext cx="7724775" cy="43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464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18562" y="231862"/>
            <a:ext cx="8442796" cy="1352786"/>
          </a:xfrm>
        </p:spPr>
        <p:txBody>
          <a:bodyPr anchor="ctr"/>
          <a:lstStyle/>
          <a:p>
            <a:pPr algn="ctr"/>
            <a:r>
              <a:rPr lang="nl-NL" sz="2800" b="1" dirty="0">
                <a:solidFill>
                  <a:schemeClr val="accent6"/>
                </a:solidFill>
              </a:rPr>
              <a:t>Drinkwaterkwaliteit, </a:t>
            </a:r>
            <a:br>
              <a:rPr lang="nl-NL" sz="2800" b="1" dirty="0">
                <a:solidFill>
                  <a:schemeClr val="accent6"/>
                </a:solidFill>
              </a:rPr>
            </a:br>
            <a:r>
              <a:rPr lang="nl-NL" sz="2800" b="1" dirty="0">
                <a:solidFill>
                  <a:schemeClr val="accent6"/>
                </a:solidFill>
              </a:rPr>
              <a:t>wat verwachten onze klanten?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689725" y="6492886"/>
            <a:ext cx="2520950" cy="365125"/>
          </a:xfrm>
        </p:spPr>
        <p:txBody>
          <a:bodyPr/>
          <a:lstStyle/>
          <a:p>
            <a:fld id="{E13F3F1A-8410-4E75-9A4B-D6E6617E0323}" type="datetime4">
              <a:rPr lang="nl-NL" smtClean="0">
                <a:solidFill>
                  <a:schemeClr val="accent6"/>
                </a:solidFill>
              </a:rPr>
              <a:pPr/>
              <a:t>12 november 2021</a:t>
            </a:fld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>
                <a:solidFill>
                  <a:schemeClr val="accent6"/>
                </a:solidFill>
              </a:rPr>
              <a:pPr/>
              <a:t>19</a:t>
            </a:fld>
            <a:endParaRPr>
              <a:solidFill>
                <a:schemeClr val="accent6"/>
              </a:solidFill>
            </a:endParaRPr>
          </a:p>
        </p:txBody>
      </p:sp>
      <p:pic>
        <p:nvPicPr>
          <p:cNvPr id="2052" name="Picture 4" descr="http://www.ze.nl/image.php?img=/ckfinder/userfiles/images/Ze/2013%20Artikelen/Maart/87809857.jpg&amp;h=334&amp;w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4" y="4309042"/>
            <a:ext cx="2451675" cy="21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74" y="4309037"/>
            <a:ext cx="2439679" cy="21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51332" y="1827910"/>
            <a:ext cx="5292089" cy="1217808"/>
          </a:xfrm>
          <a:prstGeom prst="rect">
            <a:avLst/>
          </a:prstGeom>
          <a:noFill/>
        </p:spPr>
        <p:txBody>
          <a:bodyPr wrap="square" lIns="108750" tIns="54375" rIns="108750" bIns="54375" rtlCol="0">
            <a:spAutoFit/>
          </a:bodyPr>
          <a:lstStyle/>
          <a:p>
            <a:pPr marL="457054" indent="-457054" algn="l">
              <a:buFont typeface="Arial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  <a:cs typeface="Calibri" pitchFamily="34" charset="0"/>
              </a:rPr>
              <a:t>Geen nare reuk en smaak</a:t>
            </a:r>
          </a:p>
          <a:p>
            <a:pPr marL="457054" indent="-457054" algn="l">
              <a:buFont typeface="Arial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  <a:cs typeface="Calibri" pitchFamily="34" charset="0"/>
              </a:rPr>
              <a:t>Geen kleur en troebeling </a:t>
            </a:r>
          </a:p>
          <a:p>
            <a:pPr marL="457054" indent="-457054" algn="l">
              <a:buFont typeface="Arial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  <a:cs typeface="Calibri" pitchFamily="34" charset="0"/>
              </a:rPr>
              <a:t>Geen hogere organismen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4283968" y="1484784"/>
            <a:ext cx="4860032" cy="1492508"/>
            <a:chOff x="6253665" y="2523524"/>
            <a:chExt cx="5379962" cy="288109"/>
          </a:xfrm>
        </p:grpSpPr>
        <p:sp>
          <p:nvSpPr>
            <p:cNvPr id="6" name="Ovaal 5"/>
            <p:cNvSpPr/>
            <p:nvPr/>
          </p:nvSpPr>
          <p:spPr>
            <a:xfrm>
              <a:off x="6253665" y="2582060"/>
              <a:ext cx="5379962" cy="2295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850" tIns="54425" rIns="108850" bIns="85709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nl-NL" dirty="0">
                <a:solidFill>
                  <a:schemeClr val="accent6"/>
                </a:solidFill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567526" y="2523524"/>
              <a:ext cx="2839428" cy="226361"/>
            </a:xfrm>
            <a:prstGeom prst="rect">
              <a:avLst/>
            </a:prstGeom>
            <a:noFill/>
          </p:spPr>
          <p:txBody>
            <a:bodyPr wrap="none" lIns="108850" tIns="54425" rIns="108850" bIns="54425" rtlCol="0">
              <a:spAutoFit/>
            </a:bodyPr>
            <a:lstStyle/>
            <a:p>
              <a:pPr algn="l"/>
              <a:endParaRPr lang="nl-NL" sz="2400" dirty="0">
                <a:solidFill>
                  <a:schemeClr val="accent6"/>
                </a:solidFill>
              </a:endParaRPr>
            </a:p>
            <a:p>
              <a:pPr algn="l"/>
              <a:r>
                <a:rPr lang="nl-NL" sz="2400" dirty="0">
                  <a:solidFill>
                    <a:schemeClr val="accent6"/>
                  </a:solidFill>
                </a:rPr>
                <a:t>Geen besmetting</a:t>
              </a:r>
            </a:p>
            <a:p>
              <a:pPr algn="l"/>
              <a:r>
                <a:rPr lang="nl-NL" sz="2400" dirty="0">
                  <a:solidFill>
                    <a:schemeClr val="accent6"/>
                  </a:solidFill>
                </a:rPr>
                <a:t>Gezond blijven</a:t>
              </a:r>
            </a:p>
          </p:txBody>
        </p:sp>
      </p:grpSp>
      <p:pic>
        <p:nvPicPr>
          <p:cNvPr id="1028" name="Picture 4" descr="Afbeeld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2" r="5546" b="2872"/>
          <a:stretch/>
        </p:blipFill>
        <p:spPr bwMode="auto">
          <a:xfrm>
            <a:off x="4628840" y="4280467"/>
            <a:ext cx="1961183" cy="21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6590019" y="4314054"/>
            <a:ext cx="2339340" cy="2228849"/>
            <a:chOff x="7775520" y="4029075"/>
            <a:chExt cx="4030400" cy="2404993"/>
          </a:xfrm>
        </p:grpSpPr>
        <p:pic>
          <p:nvPicPr>
            <p:cNvPr id="5122" name="Picture 2" descr="benicarcasepag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3" r="-18113"/>
            <a:stretch/>
          </p:blipFill>
          <p:spPr bwMode="auto">
            <a:xfrm>
              <a:off x="7775520" y="4029076"/>
              <a:ext cx="3607488" cy="2404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://web.mst.edu/~microbio/BIO221_2007/A_hydrophila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" t="3590" r="62603"/>
            <a:stretch/>
          </p:blipFill>
          <p:spPr bwMode="auto">
            <a:xfrm>
              <a:off x="10261600" y="4029075"/>
              <a:ext cx="1544320" cy="239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12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392113"/>
            <a:ext cx="9361040" cy="791650"/>
          </a:xfrm>
        </p:spPr>
        <p:txBody>
          <a:bodyPr/>
          <a:lstStyle/>
          <a:p>
            <a:r>
              <a:rPr lang="nl-NL" sz="3200" b="1" dirty="0">
                <a:solidFill>
                  <a:schemeClr val="accent6"/>
                </a:solidFill>
              </a:rPr>
              <a:t>Hygiëne en drinkwater in de middeleeuwen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schemeClr val="accent5"/>
                </a:solidFill>
              </a:rPr>
              <a:pPr/>
              <a:t>2</a:t>
            </a:fld>
            <a:endParaRPr lang="nl-NL">
              <a:solidFill>
                <a:schemeClr val="accent5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-105070" y="1772817"/>
            <a:ext cx="5129336" cy="5882265"/>
            <a:chOff x="3261360" y="1627523"/>
            <a:chExt cx="5704960" cy="4908317"/>
          </a:xfrm>
        </p:grpSpPr>
        <p:grpSp>
          <p:nvGrpSpPr>
            <p:cNvPr id="8" name="Groep 7"/>
            <p:cNvGrpSpPr/>
            <p:nvPr/>
          </p:nvGrpSpPr>
          <p:grpSpPr>
            <a:xfrm>
              <a:off x="3261360" y="1627523"/>
              <a:ext cx="3616960" cy="4272639"/>
              <a:chOff x="3261360" y="1627523"/>
              <a:chExt cx="3616960" cy="4272639"/>
            </a:xfrm>
          </p:grpSpPr>
          <p:pic>
            <p:nvPicPr>
              <p:cNvPr id="6" name="Picture 2" descr="http://www.johannesvermeer.info/verm/house/images/h-af-terborch-poep165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7" t="5649" r="5459" b="19388"/>
              <a:stretch/>
            </p:blipFill>
            <p:spPr bwMode="auto">
              <a:xfrm>
                <a:off x="3261360" y="3799839"/>
                <a:ext cx="3616960" cy="2100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onh.nl/data/uploads/thumbnails/201503101554fefcffc2d1b.jpg">
                <a:hlinkClick r:id="rId4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" t="4464" r="3641" b="5145"/>
              <a:stretch/>
            </p:blipFill>
            <p:spPr bwMode="auto">
              <a:xfrm>
                <a:off x="3261360" y="1627523"/>
                <a:ext cx="3616960" cy="2172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Rembrandt 163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" t="5648" r="2755" b="-1395"/>
            <a:stretch/>
          </p:blipFill>
          <p:spPr bwMode="auto">
            <a:xfrm>
              <a:off x="6878320" y="3799840"/>
              <a:ext cx="2088000" cy="27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Plee, Gemak of Kakstoel">
            <a:extLst>
              <a:ext uri="{FF2B5EF4-FFF2-40B4-BE49-F238E27FC236}">
                <a16:creationId xmlns:a16="http://schemas.microsoft.com/office/drawing/2014/main" id="{1D917C59-0F40-42A5-8D37-38C57893E8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4" descr="Plee, Gemak of Kakstoel">
            <a:extLst>
              <a:ext uri="{FF2B5EF4-FFF2-40B4-BE49-F238E27FC236}">
                <a16:creationId xmlns:a16="http://schemas.microsoft.com/office/drawing/2014/main" id="{E24D8C6B-81C5-4A73-8A95-09AB9C6BC7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74" name="Picture 6" descr="Plee, Gemak of Kakstoel">
            <a:extLst>
              <a:ext uri="{FF2B5EF4-FFF2-40B4-BE49-F238E27FC236}">
                <a16:creationId xmlns:a16="http://schemas.microsoft.com/office/drawing/2014/main" id="{0350CFCB-BBC9-4D3D-BE0B-D55F2D45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78" y="1463737"/>
            <a:ext cx="2203283" cy="30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tekst, plaats&#10;&#10;Automatisch gegenereerde beschrijving">
            <a:extLst>
              <a:ext uri="{FF2B5EF4-FFF2-40B4-BE49-F238E27FC236}">
                <a16:creationId xmlns:a16="http://schemas.microsoft.com/office/drawing/2014/main" id="{C5F8FD19-AAAA-43E6-85F9-B7E935771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31" y="4325537"/>
            <a:ext cx="3261506" cy="2532463"/>
          </a:xfrm>
          <a:prstGeom prst="rect">
            <a:avLst/>
          </a:prstGeom>
        </p:spPr>
      </p:pic>
      <p:pic>
        <p:nvPicPr>
          <p:cNvPr id="7176" name="Picture 8" descr="Ziektes door de eeuwen heen (2)">
            <a:extLst>
              <a:ext uri="{FF2B5EF4-FFF2-40B4-BE49-F238E27FC236}">
                <a16:creationId xmlns:a16="http://schemas.microsoft.com/office/drawing/2014/main" id="{6F9A93F4-CFD3-4E31-9692-7BF2C011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62" y="1843718"/>
            <a:ext cx="4010690" cy="25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rcheoloog en historica Roos van Oosten onderzocht de geschiedenis van de  beerput in de het Nederlandse stadsbeeld - NEMO Kennislink">
            <a:extLst>
              <a:ext uri="{FF2B5EF4-FFF2-40B4-BE49-F238E27FC236}">
                <a16:creationId xmlns:a16="http://schemas.microsoft.com/office/drawing/2014/main" id="{F6E1E6D9-25B5-4C89-AF71-164286E4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92" y="4376181"/>
            <a:ext cx="3506062" cy="24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18562" y="231862"/>
            <a:ext cx="8442796" cy="1352786"/>
          </a:xfrm>
        </p:spPr>
        <p:txBody>
          <a:bodyPr anchor="ctr"/>
          <a:lstStyle/>
          <a:p>
            <a:pPr algn="ctr"/>
            <a:r>
              <a:rPr lang="nl-NL" sz="2800" b="1" dirty="0">
                <a:solidFill>
                  <a:schemeClr val="accent6"/>
                </a:solidFill>
              </a:rPr>
              <a:t>Drinkwaterkwaliteit</a:t>
            </a:r>
            <a:br>
              <a:rPr lang="nl-NL" sz="2800" b="1" dirty="0">
                <a:solidFill>
                  <a:schemeClr val="accent6"/>
                </a:solidFill>
              </a:rPr>
            </a:br>
            <a:r>
              <a:rPr lang="nl-NL" sz="2800" b="1" dirty="0">
                <a:solidFill>
                  <a:schemeClr val="accent6"/>
                </a:solidFill>
              </a:rPr>
              <a:t>in de 21</a:t>
            </a:r>
            <a:r>
              <a:rPr lang="nl-NL" sz="2800" b="1" baseline="30000" dirty="0">
                <a:solidFill>
                  <a:schemeClr val="accent6"/>
                </a:solidFill>
              </a:rPr>
              <a:t>e</a:t>
            </a:r>
            <a:r>
              <a:rPr lang="nl-NL" sz="2800" b="1" dirty="0">
                <a:solidFill>
                  <a:schemeClr val="accent6"/>
                </a:solidFill>
              </a:rPr>
              <a:t> eeuw</a:t>
            </a:r>
            <a:br>
              <a:rPr lang="nl-NL" sz="2800" b="1" dirty="0">
                <a:solidFill>
                  <a:schemeClr val="accent6"/>
                </a:solidFill>
              </a:rPr>
            </a:br>
            <a:endParaRPr lang="nl-NL" sz="2800" b="1" dirty="0">
              <a:solidFill>
                <a:schemeClr val="accent6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689725" y="6492886"/>
            <a:ext cx="2520950" cy="365125"/>
          </a:xfrm>
        </p:spPr>
        <p:txBody>
          <a:bodyPr/>
          <a:lstStyle/>
          <a:p>
            <a:fld id="{E13F3F1A-8410-4E75-9A4B-D6E6617E0323}" type="datetime4">
              <a:rPr lang="nl-NL" smtClean="0">
                <a:solidFill>
                  <a:schemeClr val="accent6"/>
                </a:solidFill>
              </a:rPr>
              <a:pPr/>
              <a:t>12 november 2021</a:t>
            </a:fld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>
                <a:solidFill>
                  <a:schemeClr val="accent6"/>
                </a:solidFill>
              </a:rPr>
              <a:pPr/>
              <a:t>20</a:t>
            </a:fld>
            <a:endParaRPr>
              <a:solidFill>
                <a:schemeClr val="accent6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51332" y="1827910"/>
            <a:ext cx="8810026" cy="2695135"/>
          </a:xfrm>
          <a:prstGeom prst="rect">
            <a:avLst/>
          </a:prstGeom>
          <a:noFill/>
        </p:spPr>
        <p:txBody>
          <a:bodyPr wrap="square" lIns="108750" tIns="54375" rIns="108750" bIns="54375" rtlCol="0">
            <a:spAutoFit/>
          </a:bodyPr>
          <a:lstStyle/>
          <a:p>
            <a:pPr algn="l"/>
            <a:r>
              <a:rPr lang="nl-NL" sz="2400" b="1" dirty="0">
                <a:solidFill>
                  <a:schemeClr val="accent6"/>
                </a:solidFill>
              </a:rPr>
              <a:t>Het gaat om de bescherming van de volksgezondheid</a:t>
            </a:r>
            <a:endParaRPr lang="nl-NL" sz="2400" dirty="0">
              <a:solidFill>
                <a:schemeClr val="accent6"/>
              </a:solidFill>
              <a:cs typeface="Calibri" pitchFamily="34" charset="0"/>
            </a:endParaRPr>
          </a:p>
          <a:p>
            <a:pPr algn="l"/>
            <a:endParaRPr lang="nl-NL" sz="2400" dirty="0">
              <a:solidFill>
                <a:schemeClr val="accent6"/>
              </a:solidFill>
              <a:cs typeface="Calibri" pitchFamily="34" charset="0"/>
            </a:endParaRPr>
          </a:p>
          <a:p>
            <a:pPr marL="457054" indent="-457054" algn="l">
              <a:buFont typeface="Arial" pitchFamily="34" charset="0"/>
              <a:buChar char="•"/>
            </a:pPr>
            <a:endParaRPr lang="nl-NL" sz="2400" dirty="0">
              <a:solidFill>
                <a:schemeClr val="accent6"/>
              </a:solidFill>
              <a:cs typeface="Calibri" pitchFamily="34" charset="0"/>
            </a:endParaRPr>
          </a:p>
          <a:p>
            <a:pPr marL="457054" indent="-457054" algn="l">
              <a:buFont typeface="Arial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  <a:cs typeface="Calibri" pitchFamily="34" charset="0"/>
              </a:rPr>
              <a:t>Biologische Veiligheid -  geen schadelijke micro-organismen</a:t>
            </a:r>
          </a:p>
          <a:p>
            <a:pPr marL="457054" indent="-457054" algn="l">
              <a:buFont typeface="Arial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  <a:cs typeface="Calibri" pitchFamily="34" charset="0"/>
              </a:rPr>
              <a:t>Chemische Veiligheid – geen toxische stoffen</a:t>
            </a:r>
          </a:p>
          <a:p>
            <a:pPr marL="457054" indent="-457054" algn="l">
              <a:buFont typeface="Arial" pitchFamily="34" charset="0"/>
              <a:buChar char="•"/>
            </a:pPr>
            <a:endParaRPr lang="nl-NL" sz="2400" dirty="0">
              <a:solidFill>
                <a:schemeClr val="accent6"/>
              </a:solidFill>
              <a:cs typeface="Calibri" pitchFamily="34" charset="0"/>
            </a:endParaRPr>
          </a:p>
          <a:p>
            <a:pPr marL="457054" indent="-457054" algn="l">
              <a:buFont typeface="Arial" pitchFamily="34" charset="0"/>
              <a:buChar char="•"/>
            </a:pPr>
            <a:endParaRPr lang="nl-NL" sz="2400" dirty="0">
              <a:solidFill>
                <a:schemeClr val="accent6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4716687" y="1134420"/>
            <a:ext cx="4180516" cy="5033042"/>
            <a:chOff x="8896970" y="1134415"/>
            <a:chExt cx="2919933" cy="5033042"/>
          </a:xfrm>
          <a:solidFill>
            <a:srgbClr val="3AABF8"/>
          </a:solidFill>
        </p:grpSpPr>
        <p:sp>
          <p:nvSpPr>
            <p:cNvPr id="25" name="Rechthoek 24"/>
            <p:cNvSpPr/>
            <p:nvPr/>
          </p:nvSpPr>
          <p:spPr>
            <a:xfrm>
              <a:off x="8896970" y="1134415"/>
              <a:ext cx="2919933" cy="503304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nl-NL" sz="1800">
                <a:solidFill>
                  <a:schemeClr val="accent6"/>
                </a:solidFill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9654720" y="5524349"/>
              <a:ext cx="206877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1800" dirty="0" err="1">
                  <a:solidFill>
                    <a:schemeClr val="accent6"/>
                  </a:solidFill>
                  <a:latin typeface="Verdana"/>
                </a:rPr>
                <a:t>Nazuivering</a:t>
              </a:r>
              <a:endParaRPr lang="nl-NL" sz="1800" dirty="0">
                <a:solidFill>
                  <a:schemeClr val="accent6"/>
                </a:solidFill>
                <a:latin typeface="Verdana"/>
              </a:endParaRPr>
            </a:p>
          </p:txBody>
        </p:sp>
      </p:grpSp>
      <p:sp>
        <p:nvSpPr>
          <p:cNvPr id="3" name="Rechthoek 2"/>
          <p:cNvSpPr/>
          <p:nvPr/>
        </p:nvSpPr>
        <p:spPr>
          <a:xfrm>
            <a:off x="302839" y="1134420"/>
            <a:ext cx="4379900" cy="5033042"/>
          </a:xfrm>
          <a:prstGeom prst="rect">
            <a:avLst/>
          </a:prstGeom>
          <a:solidFill>
            <a:srgbClr val="3AA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0" rIns="91358" bIns="4568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800">
              <a:solidFill>
                <a:schemeClr val="accent6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234" y="479172"/>
            <a:ext cx="8149023" cy="515143"/>
          </a:xfrm>
        </p:spPr>
        <p:txBody>
          <a:bodyPr>
            <a:noAutofit/>
          </a:bodyPr>
          <a:lstStyle/>
          <a:p>
            <a:r>
              <a:rPr lang="nl-NL" sz="2400" b="1" dirty="0">
                <a:solidFill>
                  <a:schemeClr val="accent6"/>
                </a:solidFill>
              </a:rPr>
              <a:t>Zuiveringsstappen voor behandeling grondwater</a:t>
            </a:r>
            <a:endParaRPr lang="nl-NL" sz="700" b="1" dirty="0">
              <a:solidFill>
                <a:schemeClr val="accent6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011987" y="3923845"/>
            <a:ext cx="1062113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Filtratie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420578" y="3451173"/>
            <a:ext cx="509910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UV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48528" y="4461000"/>
            <a:ext cx="2226341" cy="89247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Verwijdering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Gassen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accent6"/>
                </a:solidFill>
                <a:latin typeface="Verdana"/>
              </a:rPr>
              <a:t>(Methaan/koolzuur)</a:t>
            </a:r>
          </a:p>
        </p:txBody>
      </p:sp>
      <p:pic>
        <p:nvPicPr>
          <p:cNvPr id="32" name="Afbeelding 31" descr="Afbeelding met binnen&#10;&#10;Automatisch gegenereerde beschrijving">
            <a:extLst>
              <a:ext uri="{FF2B5EF4-FFF2-40B4-BE49-F238E27FC236}">
                <a16:creationId xmlns:a16="http://schemas.microsoft.com/office/drawing/2014/main" id="{EC7D136B-7796-42DC-BC36-79AE6B894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69" y="1512599"/>
            <a:ext cx="1503173" cy="2190107"/>
          </a:xfrm>
          <a:prstGeom prst="rect">
            <a:avLst/>
          </a:prstGeom>
        </p:spPr>
      </p:pic>
      <p:pic>
        <p:nvPicPr>
          <p:cNvPr id="33" name="Afbeelding 32" descr="Afbeelding met binnen, toonbank&#10;&#10;Automatisch gegenereerde beschrijving">
            <a:extLst>
              <a:ext uri="{FF2B5EF4-FFF2-40B4-BE49-F238E27FC236}">
                <a16:creationId xmlns:a16="http://schemas.microsoft.com/office/drawing/2014/main" id="{979290C2-CA12-43C6-8EBF-8713A7175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19" y="1507294"/>
            <a:ext cx="1682596" cy="2243461"/>
          </a:xfrm>
          <a:prstGeom prst="rect">
            <a:avLst/>
          </a:prstGeom>
        </p:spPr>
      </p:pic>
      <p:pic>
        <p:nvPicPr>
          <p:cNvPr id="34" name="Afbeelding 33" descr="Afbeelding met binnen, keuken, keukengerei, toonbank&#10;&#10;Automatisch gegenereerde beschrijving">
            <a:extLst>
              <a:ext uri="{FF2B5EF4-FFF2-40B4-BE49-F238E27FC236}">
                <a16:creationId xmlns:a16="http://schemas.microsoft.com/office/drawing/2014/main" id="{2EADF6E0-AD32-4558-884D-B75DC6ACB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0" y="1472610"/>
            <a:ext cx="1260905" cy="224161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966C7D4-6AA6-461B-9C8B-54B2C7080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741" y="2307794"/>
            <a:ext cx="719905" cy="403147"/>
          </a:xfrm>
          <a:prstGeom prst="rect">
            <a:avLst/>
          </a:prstGeom>
        </p:spPr>
      </p:pic>
      <p:pic>
        <p:nvPicPr>
          <p:cNvPr id="35" name="Afbeelding 34" descr="Afbeelding met binnen, toonbank&#10;&#10;Automatisch gegenereerde beschrijving">
            <a:extLst>
              <a:ext uri="{FF2B5EF4-FFF2-40B4-BE49-F238E27FC236}">
                <a16:creationId xmlns:a16="http://schemas.microsoft.com/office/drawing/2014/main" id="{192BE6D8-4AD3-4396-B8F5-48B39AA7C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5" y="1617070"/>
            <a:ext cx="1614435" cy="215258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5AE9A9CF-7B24-4B04-869E-76D7D9798FA3}"/>
              </a:ext>
            </a:extLst>
          </p:cNvPr>
          <p:cNvSpPr txBox="1"/>
          <p:nvPr/>
        </p:nvSpPr>
        <p:spPr>
          <a:xfrm>
            <a:off x="351896" y="3923845"/>
            <a:ext cx="1402783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Beluchting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4E623DB6-4F47-45C6-85D2-EF1E55AF0C08}"/>
              </a:ext>
            </a:extLst>
          </p:cNvPr>
          <p:cNvSpPr txBox="1"/>
          <p:nvPr/>
        </p:nvSpPr>
        <p:spPr>
          <a:xfrm>
            <a:off x="2645524" y="4461000"/>
            <a:ext cx="1944854" cy="1200248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Verwijdering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metalen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ijzer/ mangaan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F8C51B0-57F8-4CD6-B5B5-2BA9E60EDB27}"/>
              </a:ext>
            </a:extLst>
          </p:cNvPr>
          <p:cNvSpPr txBox="1"/>
          <p:nvPr/>
        </p:nvSpPr>
        <p:spPr>
          <a:xfrm>
            <a:off x="7161550" y="3923845"/>
            <a:ext cx="1062113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Filtratie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696B26C3-1B77-4ECA-8E99-D43BA7325AFD}"/>
              </a:ext>
            </a:extLst>
          </p:cNvPr>
          <p:cNvSpPr txBox="1"/>
          <p:nvPr/>
        </p:nvSpPr>
        <p:spPr>
          <a:xfrm>
            <a:off x="5039601" y="3923845"/>
            <a:ext cx="1482933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Ontharding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25D9189F-11CA-483E-94DB-C443F8A4A83D}"/>
              </a:ext>
            </a:extLst>
          </p:cNvPr>
          <p:cNvSpPr txBox="1"/>
          <p:nvPr/>
        </p:nvSpPr>
        <p:spPr>
          <a:xfrm>
            <a:off x="1526693" y="5538914"/>
            <a:ext cx="1918667" cy="369332"/>
          </a:xfrm>
          <a:prstGeom prst="rect">
            <a:avLst/>
          </a:prstGeom>
          <a:solidFill>
            <a:srgbClr val="3AABF8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Hoofdzuivering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775641B-F129-4303-94DB-94C9A79FB15E}"/>
              </a:ext>
            </a:extLst>
          </p:cNvPr>
          <p:cNvSpPr txBox="1"/>
          <p:nvPr/>
        </p:nvSpPr>
        <p:spPr>
          <a:xfrm>
            <a:off x="4920493" y="4461000"/>
            <a:ext cx="2633889" cy="923249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Verwijdering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 err="1">
                <a:solidFill>
                  <a:schemeClr val="accent6"/>
                </a:solidFill>
                <a:latin typeface="Verdana"/>
              </a:rPr>
              <a:t>Calicum</a:t>
            </a:r>
            <a:r>
              <a:rPr lang="nl-NL" sz="1800" dirty="0">
                <a:solidFill>
                  <a:schemeClr val="accent6"/>
                </a:solidFill>
                <a:latin typeface="Verdana"/>
              </a:rPr>
              <a:t>/ magnesium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444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7" grpId="0"/>
      <p:bldP spid="36" grpId="0"/>
      <p:bldP spid="38" grpId="0"/>
      <p:bldP spid="41" grpId="0"/>
      <p:bldP spid="42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/>
          <p:cNvSpPr/>
          <p:nvPr/>
        </p:nvSpPr>
        <p:spPr>
          <a:xfrm>
            <a:off x="178415" y="6252059"/>
            <a:ext cx="8666736" cy="538081"/>
          </a:xfrm>
          <a:prstGeom prst="rect">
            <a:avLst/>
          </a:prstGeom>
          <a:solidFill>
            <a:srgbClr val="3AA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0" rIns="91358" bIns="4568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800">
              <a:solidFill>
                <a:schemeClr val="accent6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6672729" y="1134420"/>
            <a:ext cx="2189950" cy="5033042"/>
            <a:chOff x="8896970" y="1134415"/>
            <a:chExt cx="2919933" cy="5033042"/>
          </a:xfrm>
          <a:solidFill>
            <a:srgbClr val="3AABF8"/>
          </a:solidFill>
        </p:grpSpPr>
        <p:sp>
          <p:nvSpPr>
            <p:cNvPr id="25" name="Rechthoek 24"/>
            <p:cNvSpPr/>
            <p:nvPr/>
          </p:nvSpPr>
          <p:spPr>
            <a:xfrm>
              <a:off x="8896970" y="1134415"/>
              <a:ext cx="2919933" cy="503304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nl-NL" sz="1800">
                <a:solidFill>
                  <a:schemeClr val="accent6"/>
                </a:solidFill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9360361" y="5261885"/>
              <a:ext cx="206877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1800" dirty="0" err="1">
                  <a:solidFill>
                    <a:schemeClr val="accent6"/>
                  </a:solidFill>
                  <a:latin typeface="Verdana"/>
                </a:rPr>
                <a:t>Nazuivering</a:t>
              </a:r>
              <a:endParaRPr lang="nl-NL" sz="1800" dirty="0">
                <a:solidFill>
                  <a:schemeClr val="accent6"/>
                </a:solidFill>
                <a:latin typeface="Verdana"/>
              </a:endParaRPr>
            </a:p>
          </p:txBody>
        </p:sp>
      </p:grpSp>
      <p:grpSp>
        <p:nvGrpSpPr>
          <p:cNvPr id="4" name="Groep 3"/>
          <p:cNvGrpSpPr/>
          <p:nvPr/>
        </p:nvGrpSpPr>
        <p:grpSpPr>
          <a:xfrm>
            <a:off x="4642158" y="1152605"/>
            <a:ext cx="1906536" cy="5033042"/>
            <a:chOff x="6189544" y="1152605"/>
            <a:chExt cx="2542048" cy="5033042"/>
          </a:xfrm>
          <a:solidFill>
            <a:srgbClr val="3AABF8"/>
          </a:solidFill>
        </p:grpSpPr>
        <p:sp>
          <p:nvSpPr>
            <p:cNvPr id="28" name="Rechthoek 27"/>
            <p:cNvSpPr/>
            <p:nvPr/>
          </p:nvSpPr>
          <p:spPr>
            <a:xfrm>
              <a:off x="6189544" y="1152605"/>
              <a:ext cx="2542048" cy="503304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nl-NL" sz="1800">
                <a:solidFill>
                  <a:schemeClr val="accent6"/>
                </a:solidFill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750536" y="5261885"/>
              <a:ext cx="195181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sz="1800" dirty="0">
                  <a:solidFill>
                    <a:schemeClr val="accent6"/>
                  </a:solidFill>
                  <a:latin typeface="Verdana"/>
                </a:rPr>
                <a:t>Desinfectie</a:t>
              </a:r>
            </a:p>
          </p:txBody>
        </p:sp>
      </p:grpSp>
      <p:sp>
        <p:nvSpPr>
          <p:cNvPr id="3" name="Rechthoek 2"/>
          <p:cNvSpPr/>
          <p:nvPr/>
        </p:nvSpPr>
        <p:spPr>
          <a:xfrm>
            <a:off x="195943" y="1152605"/>
            <a:ext cx="4379900" cy="5033042"/>
          </a:xfrm>
          <a:prstGeom prst="rect">
            <a:avLst/>
          </a:prstGeom>
          <a:solidFill>
            <a:srgbClr val="3AA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0" rIns="91358" bIns="4568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800">
              <a:solidFill>
                <a:schemeClr val="accent6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234" y="479172"/>
            <a:ext cx="8149023" cy="515143"/>
          </a:xfrm>
        </p:spPr>
        <p:txBody>
          <a:bodyPr>
            <a:noAutofit/>
          </a:bodyPr>
          <a:lstStyle/>
          <a:p>
            <a:r>
              <a:rPr lang="nl-NL" sz="2400" b="1" dirty="0">
                <a:solidFill>
                  <a:schemeClr val="accent6"/>
                </a:solidFill>
              </a:rPr>
              <a:t>Zuiveringsstappen voor behandeling oppervlaktewater</a:t>
            </a:r>
            <a:endParaRPr lang="nl-NL" sz="700" b="1" dirty="0">
              <a:solidFill>
                <a:schemeClr val="accent6"/>
              </a:solidFill>
            </a:endParaRPr>
          </a:p>
        </p:txBody>
      </p:sp>
      <p:pic>
        <p:nvPicPr>
          <p:cNvPr id="12" name="Picture 13" descr="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6" y="1460493"/>
            <a:ext cx="1568733" cy="15643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IMG_0010"/>
          <p:cNvPicPr>
            <a:picLocks noChangeAspect="1" noChangeArrowheads="1"/>
          </p:cNvPicPr>
          <p:nvPr/>
        </p:nvPicPr>
        <p:blipFill>
          <a:blip r:embed="rId4">
            <a:lum bright="2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5" y="1460493"/>
            <a:ext cx="1508324" cy="15643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UV_strang_3000_m3_u_influentzijde_dn400%2E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44" y="1420202"/>
            <a:ext cx="1530427" cy="16046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aamlo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60" y="1340794"/>
            <a:ext cx="1537097" cy="1639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2123743" y="3458654"/>
            <a:ext cx="2339706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Coagulatie/filtratie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420578" y="3451173"/>
            <a:ext cx="509910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UV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87226" y="3443689"/>
            <a:ext cx="1476329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Microzeven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94997" y="4233864"/>
            <a:ext cx="1825975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Grote deeltjes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337255" y="4233864"/>
            <a:ext cx="1890095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Kleine deeltjes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588230" y="3449621"/>
            <a:ext cx="2291744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 err="1">
                <a:solidFill>
                  <a:schemeClr val="accent6"/>
                </a:solidFill>
                <a:latin typeface="Verdana"/>
              </a:rPr>
              <a:t>ActiefKool</a:t>
            </a:r>
            <a:r>
              <a:rPr lang="nl-NL" sz="1800" dirty="0">
                <a:solidFill>
                  <a:schemeClr val="accent6"/>
                </a:solidFill>
                <a:latin typeface="Verdana"/>
              </a:rPr>
              <a:t> Filtratie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092285" y="4305526"/>
            <a:ext cx="1280954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Adsorptie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494601" y="5261882"/>
            <a:ext cx="1762946" cy="369251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chemeClr val="accent6"/>
                </a:solidFill>
                <a:latin typeface="Verdana"/>
              </a:rPr>
              <a:t>Voorzuivering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78415" y="6338051"/>
            <a:ext cx="8539809" cy="400029"/>
          </a:xfrm>
          <a:prstGeom prst="rect">
            <a:avLst/>
          </a:prstGeom>
          <a:noFill/>
        </p:spPr>
        <p:txBody>
          <a:bodyPr wrap="square" lIns="91358" tIns="45680" rIns="91358" bIns="45680" rtlCol="0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Inbouwen van meerdere barrières in de zuivering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63795" y="4698002"/>
            <a:ext cx="1004269" cy="4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14" grpId="0"/>
      <p:bldP spid="15" grpId="0"/>
      <p:bldP spid="17" grpId="0"/>
      <p:bldP spid="18" grpId="0"/>
      <p:bldP spid="19" grpId="0"/>
      <p:bldP spid="20" grpId="0"/>
      <p:bldP spid="22" grpId="0"/>
      <p:bldP spid="26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8"/>
            <a:ext cx="8442796" cy="791650"/>
          </a:xfrm>
        </p:spPr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Waarom zijn kleine (colloïdale) deeltjes lastig te verwijderen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23</a:t>
            </a:fld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8" b="9180"/>
          <a:stretch/>
        </p:blipFill>
        <p:spPr>
          <a:xfrm>
            <a:off x="5008842" y="2011271"/>
            <a:ext cx="3884245" cy="20623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328"/>
          <a:stretch/>
        </p:blipFill>
        <p:spPr>
          <a:xfrm>
            <a:off x="351408" y="2023859"/>
            <a:ext cx="4657434" cy="186842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51408" y="5011024"/>
            <a:ext cx="7668253" cy="1297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>
                <a:solidFill>
                  <a:schemeClr val="accent6"/>
                </a:solidFill>
                <a:latin typeface="Verdana" pitchFamily="34" charset="0"/>
              </a:rPr>
              <a:t>Deze deeltjes zijn gedispergeerd in water</a:t>
            </a:r>
          </a:p>
          <a:p>
            <a:pPr algn="l">
              <a:lnSpc>
                <a:spcPct val="150000"/>
              </a:lnSpc>
            </a:pPr>
            <a:r>
              <a:rPr lang="nl-NL" sz="2800" dirty="0">
                <a:solidFill>
                  <a:schemeClr val="accent6"/>
                </a:solidFill>
                <a:latin typeface="Verdana" pitchFamily="34" charset="0"/>
              </a:rPr>
              <a:t>Ze zijn een beetje opgelost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7DF6A6-33D6-4329-B9DA-D1276619E569}"/>
              </a:ext>
            </a:extLst>
          </p:cNvPr>
          <p:cNvSpPr txBox="1"/>
          <p:nvPr/>
        </p:nvSpPr>
        <p:spPr>
          <a:xfrm>
            <a:off x="579539" y="4297764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Elektrostatische stabilisatie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529E00-FE1E-45B1-9DE3-1376724B0ED4}"/>
              </a:ext>
            </a:extLst>
          </p:cNvPr>
          <p:cNvSpPr txBox="1"/>
          <p:nvPr/>
        </p:nvSpPr>
        <p:spPr>
          <a:xfrm>
            <a:off x="5648952" y="4297764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Sterische stabilisatie</a:t>
            </a:r>
          </a:p>
        </p:txBody>
      </p:sp>
    </p:spTree>
    <p:extLst>
      <p:ext uri="{BB962C8B-B14F-4D97-AF65-F5344CB8AC3E}">
        <p14:creationId xmlns:p14="http://schemas.microsoft.com/office/powerpoint/2010/main" val="123059927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442796" cy="840125"/>
          </a:xfrm>
        </p:spPr>
        <p:txBody>
          <a:bodyPr>
            <a:noAutofit/>
          </a:bodyPr>
          <a:lstStyle/>
          <a:p>
            <a:r>
              <a:rPr lang="nl-NL" sz="2400" b="1" dirty="0">
                <a:solidFill>
                  <a:schemeClr val="accent6"/>
                </a:solidFill>
              </a:rPr>
              <a:t>Internationale aandacht voor chloorvrij drinkwater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200"/>
              </a:lnSpc>
            </a:pPr>
            <a:fld id="{F25965E0-7062-474C-8671-DB3A3CE669B0}" type="slidenum">
              <a:rPr lang="en-GB">
                <a:solidFill>
                  <a:schemeClr val="accent6"/>
                </a:solidFill>
              </a:rPr>
              <a:pPr>
                <a:lnSpc>
                  <a:spcPts val="1200"/>
                </a:lnSpc>
              </a:pPr>
              <a:t>24</a:t>
            </a:fld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8230" r="2191" b="17491"/>
          <a:stretch/>
        </p:blipFill>
        <p:spPr bwMode="auto">
          <a:xfrm>
            <a:off x="697523" y="756798"/>
            <a:ext cx="7098324" cy="61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955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6"/>
                </a:solidFill>
              </a:rPr>
              <a:t>Verschillende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mogelijkheden</a:t>
            </a:r>
            <a:r>
              <a:rPr lang="en-US" b="1" dirty="0">
                <a:solidFill>
                  <a:schemeClr val="accent6"/>
                </a:solidFill>
              </a:rPr>
              <a:t> om </a:t>
            </a:r>
            <a:r>
              <a:rPr lang="en-US" b="1" dirty="0" err="1">
                <a:solidFill>
                  <a:schemeClr val="accent6"/>
                </a:solidFill>
              </a:rPr>
              <a:t>te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desinfecteren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idx="1"/>
          </p:nvPr>
        </p:nvSpPr>
        <p:spPr>
          <a:xfrm>
            <a:off x="485775" y="1828800"/>
            <a:ext cx="4818063" cy="485028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UV </a:t>
            </a:r>
            <a:r>
              <a:rPr lang="en-US" sz="2800" b="1" dirty="0" err="1">
                <a:solidFill>
                  <a:schemeClr val="accent6"/>
                </a:solidFill>
              </a:rPr>
              <a:t>desinfectie</a:t>
            </a:r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800" dirty="0" err="1">
                <a:solidFill>
                  <a:schemeClr val="accent6"/>
                </a:solidFill>
              </a:rPr>
              <a:t>Maakt</a:t>
            </a:r>
            <a:r>
              <a:rPr lang="en-US" sz="2800" dirty="0">
                <a:solidFill>
                  <a:schemeClr val="accent6"/>
                </a:solidFill>
              </a:rPr>
              <a:t> DNA/RNA </a:t>
            </a:r>
            <a:r>
              <a:rPr lang="en-US" sz="2800" dirty="0" err="1">
                <a:solidFill>
                  <a:schemeClr val="accent6"/>
                </a:solidFill>
              </a:rPr>
              <a:t>kapot</a:t>
            </a:r>
            <a:endParaRPr lang="en-US" sz="2800" dirty="0">
              <a:solidFill>
                <a:schemeClr val="accent6"/>
              </a:solidFill>
            </a:endParaRPr>
          </a:p>
          <a:p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800" dirty="0" err="1">
                <a:solidFill>
                  <a:schemeClr val="accent6"/>
                </a:solidFill>
              </a:rPr>
              <a:t>Reproductie</a:t>
            </a:r>
            <a:r>
              <a:rPr lang="en-US" sz="2800" dirty="0">
                <a:solidFill>
                  <a:schemeClr val="accent6"/>
                </a:solidFill>
              </a:rPr>
              <a:t> van micro-</a:t>
            </a:r>
            <a:r>
              <a:rPr lang="en-US" sz="2800" dirty="0" err="1">
                <a:solidFill>
                  <a:schemeClr val="accent6"/>
                </a:solidFill>
              </a:rPr>
              <a:t>orgamismen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kan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niet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meer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plaatsvinden</a:t>
            </a:r>
            <a:r>
              <a:rPr lang="en-US" sz="2800" dirty="0">
                <a:solidFill>
                  <a:schemeClr val="accent6"/>
                </a:solidFill>
              </a:rPr>
              <a:t/>
            </a:r>
            <a:br>
              <a:rPr lang="en-US" sz="2800" dirty="0">
                <a:solidFill>
                  <a:schemeClr val="accent6"/>
                </a:solidFill>
              </a:rPr>
            </a:b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B531-685B-41B6-906B-74E57ACA1F9F}" type="slidenum">
              <a:rPr lang="en-US">
                <a:solidFill>
                  <a:srgbClr val="005172"/>
                </a:solidFill>
              </a:rPr>
              <a:pPr/>
              <a:t>25</a:t>
            </a:fld>
            <a:endParaRPr lang="en-US">
              <a:solidFill>
                <a:srgbClr val="005172"/>
              </a:solidFill>
            </a:endParaRPr>
          </a:p>
        </p:txBody>
      </p:sp>
      <p:pic>
        <p:nvPicPr>
          <p:cNvPr id="398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13477" r="56470" b="63428"/>
          <a:stretch>
            <a:fillRect/>
          </a:stretch>
        </p:blipFill>
        <p:spPr bwMode="auto">
          <a:xfrm>
            <a:off x="5651500" y="1484784"/>
            <a:ext cx="3313113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8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11800" r="53333" b="62354"/>
          <a:stretch>
            <a:fillRect/>
          </a:stretch>
        </p:blipFill>
        <p:spPr bwMode="auto">
          <a:xfrm>
            <a:off x="5654675" y="4088284"/>
            <a:ext cx="34559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1615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D88FB-39E2-453D-81A8-AE967107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Tekort aan zoet water in kustgebieden</a:t>
            </a:r>
            <a:br>
              <a:rPr lang="nl-NL" b="1" dirty="0">
                <a:solidFill>
                  <a:schemeClr val="accent6"/>
                </a:solidFill>
              </a:rPr>
            </a:br>
            <a:r>
              <a:rPr lang="nl-NL" b="1" dirty="0">
                <a:solidFill>
                  <a:schemeClr val="accent6"/>
                </a:solidFill>
              </a:rPr>
              <a:t>Wat kun je doen?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5E07801-AF20-4D08-9F0B-D05968F4B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E31FDC-B452-194E-99AD-2AB884298A0A}" type="slidenum">
              <a:rPr lang="nl-NL" smtClean="0">
                <a:solidFill>
                  <a:prstClr val="white"/>
                </a:solidFill>
              </a:rPr>
              <a:pPr/>
              <a:t>26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E2CDCB-9DE5-4260-9038-8F5A34DF77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772816"/>
            <a:ext cx="8363272" cy="4413600"/>
          </a:xfrm>
        </p:spPr>
        <p:txBody>
          <a:bodyPr/>
          <a:lstStyle/>
          <a:p>
            <a:r>
              <a:rPr lang="nl-NL" dirty="0">
                <a:solidFill>
                  <a:schemeClr val="accent6"/>
                </a:solidFill>
              </a:rPr>
              <a:t>Water opslaan in bekkens en transporteren</a:t>
            </a:r>
          </a:p>
          <a:p>
            <a:r>
              <a:rPr lang="nl-NL" dirty="0">
                <a:solidFill>
                  <a:schemeClr val="accent6"/>
                </a:solidFill>
              </a:rPr>
              <a:t>Ontzilting van brak grondwater </a:t>
            </a:r>
          </a:p>
          <a:p>
            <a:r>
              <a:rPr lang="nl-NL" dirty="0">
                <a:solidFill>
                  <a:schemeClr val="accent6"/>
                </a:solidFill>
              </a:rPr>
              <a:t>Ontzilting van zeewater</a:t>
            </a:r>
          </a:p>
          <a:p>
            <a:r>
              <a:rPr lang="nl-NL" dirty="0">
                <a:solidFill>
                  <a:schemeClr val="accent6"/>
                </a:solidFill>
              </a:rPr>
              <a:t>Infiltratie van oppervlaktewater in de bodem (bijv. duinen)</a:t>
            </a:r>
          </a:p>
          <a:p>
            <a:r>
              <a:rPr lang="nl-NL" dirty="0">
                <a:solidFill>
                  <a:schemeClr val="accent6"/>
                </a:solidFill>
              </a:rPr>
              <a:t>Hergebruik van (afval)water</a:t>
            </a:r>
          </a:p>
          <a:p>
            <a:pPr lvl="1"/>
            <a:r>
              <a:rPr lang="nl-NL" dirty="0">
                <a:solidFill>
                  <a:schemeClr val="accent6"/>
                </a:solidFill>
              </a:rPr>
              <a:t>huishoudelijk/industrieel </a:t>
            </a:r>
          </a:p>
        </p:txBody>
      </p:sp>
    </p:spTree>
    <p:extLst>
      <p:ext uri="{BB962C8B-B14F-4D97-AF65-F5344CB8AC3E}">
        <p14:creationId xmlns:p14="http://schemas.microsoft.com/office/powerpoint/2010/main" val="22437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11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lIns="76730" tIns="38365" rIns="76730" bIns="38365"/>
          <a:lstStyle/>
          <a:p>
            <a:pPr>
              <a:defRPr/>
            </a:pPr>
            <a:fld id="{7CDC5A79-B4D1-48EC-948D-F09803DE6FB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14341" name="Picture 4" descr="D0809-602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" y="-69850"/>
            <a:ext cx="9144001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3911495" y="3716344"/>
            <a:ext cx="1352888" cy="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8" tIns="45629" rIns="91258" bIns="45629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42950" indent="-285750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430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6002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574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1800" b="0" i="0" dirty="0">
                <a:solidFill>
                  <a:schemeClr val="bg1"/>
                </a:solidFill>
                <a:latin typeface="Verdana" pitchFamily="34" charset="0"/>
              </a:rPr>
              <a:t>De Gijster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2411178" y="1557341"/>
            <a:ext cx="2327514" cy="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8" tIns="45629" rIns="91258" bIns="45629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42950" indent="-285750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430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6002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574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1800" b="0" i="0">
                <a:solidFill>
                  <a:schemeClr val="bg1"/>
                </a:solidFill>
                <a:latin typeface="Verdana" pitchFamily="34" charset="0"/>
              </a:rPr>
              <a:t>Honderd en Dertig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6641484" y="908062"/>
            <a:ext cx="1486707" cy="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8" tIns="45629" rIns="91258" bIns="45629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42950" indent="-285750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430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6002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574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1800" b="0" i="0">
                <a:solidFill>
                  <a:schemeClr val="bg1"/>
                </a:solidFill>
                <a:latin typeface="Verdana" pitchFamily="34" charset="0"/>
              </a:rPr>
              <a:t>Petrusplaat</a:t>
            </a:r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180201" y="1700215"/>
            <a:ext cx="1171749" cy="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8" tIns="45629" rIns="91258" bIns="45629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42950" indent="-285750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430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6002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574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1800" b="0" i="0" dirty="0">
                <a:solidFill>
                  <a:schemeClr val="bg1"/>
                </a:solidFill>
                <a:latin typeface="Verdana" pitchFamily="34" charset="0"/>
              </a:rPr>
              <a:t>De Maas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7532166" y="188922"/>
            <a:ext cx="1032287" cy="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8" tIns="45629" rIns="91258" bIns="45629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GillSans" pitchFamily="50" charset="0"/>
              </a:defRPr>
            </a:lvl1pPr>
            <a:lvl2pPr marL="742950" indent="-285750">
              <a:defRPr sz="1200" b="1" i="1">
                <a:solidFill>
                  <a:schemeClr val="tx1"/>
                </a:solidFill>
                <a:latin typeface="GillSans" pitchFamily="50" charset="0"/>
              </a:defRPr>
            </a:lvl2pPr>
            <a:lvl3pPr marL="11430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3pPr>
            <a:lvl4pPr marL="16002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4pPr>
            <a:lvl5pPr marL="2057400" indent="-228600">
              <a:defRPr sz="1200" b="1" i="1">
                <a:solidFill>
                  <a:schemeClr val="tx1"/>
                </a:solidFill>
                <a:latin typeface="GillSans" pitchFamily="50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GillSans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nl-NL" altLang="nl-NL" sz="1800" b="0" i="0" dirty="0">
                <a:solidFill>
                  <a:schemeClr val="bg1"/>
                </a:solidFill>
                <a:latin typeface="Verdana" pitchFamily="34" charset="0"/>
              </a:rPr>
              <a:t>De Rijn</a:t>
            </a:r>
          </a:p>
        </p:txBody>
      </p:sp>
      <p:pic>
        <p:nvPicPr>
          <p:cNvPr id="13" name="Picture 13" descr="Maas (copyright Marianne Ulrich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2" y="4725988"/>
            <a:ext cx="27749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79390" y="188913"/>
            <a:ext cx="684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8" tIns="45629" rIns="91258" bIns="45629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US" sz="3400" kern="0" dirty="0">
                <a:solidFill>
                  <a:schemeClr val="accent6"/>
                </a:solidFill>
              </a:rPr>
              <a:t>De Biesboschbekkens</a:t>
            </a:r>
            <a:endParaRPr lang="nl-NL" sz="3400" kern="0" dirty="0">
              <a:solidFill>
                <a:schemeClr val="accent6"/>
              </a:solidFill>
            </a:endParaRPr>
          </a:p>
        </p:txBody>
      </p:sp>
      <p:graphicFrame>
        <p:nvGraphicFramePr>
          <p:cNvPr id="15" name="Group 45"/>
          <p:cNvGraphicFramePr>
            <a:graphicFrameLocks/>
          </p:cNvGraphicFramePr>
          <p:nvPr/>
        </p:nvGraphicFramePr>
        <p:xfrm>
          <a:off x="179388" y="4724400"/>
          <a:ext cx="5761036" cy="2082800"/>
        </p:xfrm>
        <a:graphic>
          <a:graphicData uri="http://schemas.openxmlformats.org/drawingml/2006/table">
            <a:tbl>
              <a:tblPr/>
              <a:tblGrid>
                <a:gridCol w="263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9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Spaarbekken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Gijster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Honderd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Dertig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Petrus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plaat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Oppervlakte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(hectares)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305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210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100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Volume (Mm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33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Diepte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(m) (gem-max)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13-27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15-27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13-15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Retentietijd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weken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51" marR="91451" marT="45747" marB="457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09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1759" y="322969"/>
            <a:ext cx="7843474" cy="1323961"/>
          </a:xfrm>
        </p:spPr>
        <p:txBody>
          <a:bodyPr>
            <a:noAutofit/>
          </a:bodyPr>
          <a:lstStyle/>
          <a:p>
            <a:r>
              <a:rPr lang="nl-NL" sz="2400" b="1" dirty="0">
                <a:solidFill>
                  <a:schemeClr val="accent5"/>
                </a:solidFill>
              </a:rPr>
              <a:t/>
            </a:r>
            <a:br>
              <a:rPr lang="nl-NL" sz="2400" b="1" dirty="0">
                <a:solidFill>
                  <a:schemeClr val="accent5"/>
                </a:solidFill>
              </a:rPr>
            </a:br>
            <a:r>
              <a:rPr lang="nl-NL" sz="2400" b="1" dirty="0">
                <a:solidFill>
                  <a:schemeClr val="accent5"/>
                </a:solidFill>
              </a:rPr>
              <a:t/>
            </a:r>
            <a:br>
              <a:rPr lang="nl-NL" sz="2400" b="1" dirty="0">
                <a:solidFill>
                  <a:schemeClr val="accent5"/>
                </a:solidFill>
              </a:rPr>
            </a:br>
            <a:r>
              <a:rPr lang="nl-NL" sz="2800" b="1" dirty="0">
                <a:solidFill>
                  <a:schemeClr val="accent2"/>
                </a:solidFill>
              </a:rPr>
              <a:t>Bronnen voor drinkwaterproductie</a:t>
            </a:r>
            <a:r>
              <a:rPr lang="nl-NL" sz="2400" dirty="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nl-NL" sz="2400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nl-NL" sz="2400" dirty="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nl-NL" sz="2400" dirty="0">
                <a:solidFill>
                  <a:srgbClr val="FFFFFF"/>
                </a:solidFill>
                <a:latin typeface="Calibri" pitchFamily="34" charset="0"/>
              </a:rPr>
            </a:br>
            <a:endParaRPr lang="nl-NL" sz="24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lnSpc>
                <a:spcPts val="900"/>
              </a:lnSpc>
            </a:pPr>
            <a:fld id="{F25965E0-7062-474C-8671-DB3A3CE669B0}" type="slidenum">
              <a:rPr lang="en-GB">
                <a:solidFill>
                  <a:srgbClr val="005172"/>
                </a:solidFill>
              </a:rPr>
              <a:pPr>
                <a:lnSpc>
                  <a:spcPts val="900"/>
                </a:lnSpc>
              </a:pPr>
              <a:t>28</a:t>
            </a:fld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" name="Tijdelijke aanduiding voor datum 3"/>
          <p:cNvSpPr txBox="1">
            <a:spLocks/>
          </p:cNvSpPr>
          <p:nvPr/>
        </p:nvSpPr>
        <p:spPr>
          <a:xfrm>
            <a:off x="2123551" y="5423957"/>
            <a:ext cx="1439723" cy="216024"/>
          </a:xfrm>
          <a:prstGeom prst="rect">
            <a:avLst/>
          </a:prstGeom>
          <a:noFill/>
        </p:spPr>
        <p:txBody>
          <a:bodyPr wrap="square" tIns="0" rIns="27000" bIns="0" rtlCol="0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nl-NL" sz="900" kern="120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45028D0-90EE-4E41-BC0A-648653AEE803}" type="datetime4">
              <a:rPr lang="nl-NL" sz="675">
                <a:solidFill>
                  <a:srgbClr val="005172"/>
                </a:solidFill>
              </a:rPr>
              <a:pPr>
                <a:defRPr/>
              </a:pPr>
              <a:t>12 november 2021</a:t>
            </a:fld>
            <a:endParaRPr sz="675">
              <a:solidFill>
                <a:srgbClr val="005172"/>
              </a:solidFill>
            </a:endParaRPr>
          </a:p>
        </p:txBody>
      </p:sp>
      <p:pic>
        <p:nvPicPr>
          <p:cNvPr id="6" name="Picture 3" descr="evides_winning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b="8030"/>
          <a:stretch/>
        </p:blipFill>
        <p:spPr bwMode="auto">
          <a:xfrm>
            <a:off x="381366" y="1805583"/>
            <a:ext cx="5589698" cy="389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 rot="681721">
            <a:off x="2145419" y="3094973"/>
            <a:ext cx="1870126" cy="40803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005172"/>
              </a:solidFill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 rot="1584602">
            <a:off x="2670520" y="2384704"/>
            <a:ext cx="2084351" cy="408034"/>
          </a:xfrm>
          <a:prstGeom prst="ellipse">
            <a:avLst/>
          </a:prstGeom>
          <a:noFill/>
          <a:ln w="57150" algn="ctr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005172"/>
              </a:solidFill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582892">
            <a:off x="1020254" y="4063001"/>
            <a:ext cx="3363134" cy="408034"/>
          </a:xfrm>
          <a:prstGeom prst="ellipse">
            <a:avLst/>
          </a:prstGeom>
          <a:noFill/>
          <a:ln w="57150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005172"/>
              </a:solidFill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 rot="582892">
            <a:off x="2769708" y="4882548"/>
            <a:ext cx="621547" cy="408034"/>
          </a:xfrm>
          <a:prstGeom prst="ellipse">
            <a:avLst/>
          </a:prstGeom>
          <a:noFill/>
          <a:ln w="57150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005172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 rot="582892">
            <a:off x="891796" y="4794227"/>
            <a:ext cx="1889361" cy="408034"/>
          </a:xfrm>
          <a:prstGeom prst="ellipse">
            <a:avLst/>
          </a:prstGeom>
          <a:noFill/>
          <a:ln w="57150" algn="ctr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 dirty="0">
              <a:solidFill>
                <a:srgbClr val="005172"/>
              </a:solidFill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 rot="582892">
            <a:off x="4373664" y="2772699"/>
            <a:ext cx="588290" cy="408034"/>
          </a:xfrm>
          <a:prstGeom prst="ellipse">
            <a:avLst/>
          </a:prstGeom>
          <a:noFill/>
          <a:ln w="57150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23" tIns="40812" rIns="81623" bIns="408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005172"/>
              </a:solidFill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923566" y="3320724"/>
            <a:ext cx="275241" cy="170002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3" tIns="40812" rIns="81623" bIns="4081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A59D95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1365" y="2520507"/>
            <a:ext cx="1881881" cy="98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3" tIns="40812" rIns="81623" bIns="40812">
            <a:spAutoFit/>
          </a:bodyPr>
          <a:lstStyle/>
          <a:p>
            <a:pPr algn="l" eaLnBrk="0" fontAlgn="auto" hangingPunct="0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srgbClr val="FF0000"/>
                </a:solidFill>
                <a:latin typeface="Calibri" pitchFamily="34" charset="0"/>
              </a:rPr>
              <a:t>Infiltratie</a:t>
            </a:r>
            <a:r>
              <a:rPr lang="en-US" sz="1500" dirty="0">
                <a:solidFill>
                  <a:srgbClr val="FF0000"/>
                </a:solidFill>
                <a:latin typeface="Calibri" pitchFamily="34" charset="0"/>
              </a:rPr>
              <a:t> van </a:t>
            </a:r>
            <a:r>
              <a:rPr lang="en-US" sz="1500" dirty="0" err="1">
                <a:solidFill>
                  <a:srgbClr val="FF0000"/>
                </a:solidFill>
                <a:latin typeface="Calibri" pitchFamily="34" charset="0"/>
              </a:rPr>
              <a:t>oppervlaktewater</a:t>
            </a:r>
            <a:r>
              <a:rPr lang="en-US" sz="1500" dirty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sz="1500" dirty="0" err="1">
                <a:solidFill>
                  <a:srgbClr val="FF0000"/>
                </a:solidFill>
                <a:latin typeface="Calibri" pitchFamily="34" charset="0"/>
              </a:rPr>
              <a:t>Haringvliet</a:t>
            </a:r>
            <a:r>
              <a:rPr lang="en-US" sz="1500" dirty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nl-NL" sz="15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24436" y="2077988"/>
            <a:ext cx="2171608" cy="4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3" tIns="40812" rIns="81623" bIns="40812">
            <a:spAutoFit/>
          </a:bodyPr>
          <a:lstStyle/>
          <a:p>
            <a:pPr algn="l" eaLnBrk="0" fontAlgn="auto" hangingPunct="0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srgbClr val="33CC33"/>
                </a:solidFill>
                <a:latin typeface="Calibri" pitchFamily="34" charset="0"/>
              </a:rPr>
              <a:t>Oppervlaktewater</a:t>
            </a:r>
            <a:r>
              <a:rPr lang="en-US" sz="1500" dirty="0">
                <a:solidFill>
                  <a:srgbClr val="33CC33"/>
                </a:solidFill>
                <a:latin typeface="Calibri" pitchFamily="34" charset="0"/>
              </a:rPr>
              <a:t> (Maas</a:t>
            </a:r>
            <a:r>
              <a:rPr lang="en-US" sz="1800" dirty="0">
                <a:solidFill>
                  <a:srgbClr val="33CC33"/>
                </a:solidFill>
                <a:latin typeface="Calibri" pitchFamily="34" charset="0"/>
              </a:rPr>
              <a:t>)</a:t>
            </a:r>
            <a:endParaRPr lang="nl-NL" sz="1800" dirty="0">
              <a:solidFill>
                <a:srgbClr val="33CC33"/>
              </a:solidFill>
              <a:latin typeface="Calibri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6718" y="3540478"/>
            <a:ext cx="1104713" cy="35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3" tIns="40812" rIns="81623" bIns="40812">
            <a:spAutoFit/>
          </a:bodyPr>
          <a:lstStyle/>
          <a:p>
            <a:pPr algn="l" eaLnBrk="0" fontAlgn="auto" hangingPunct="0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srgbClr val="FFCC00"/>
                </a:solidFill>
                <a:latin typeface="Calibri" pitchFamily="34" charset="0"/>
              </a:rPr>
              <a:t>Grondwater</a:t>
            </a:r>
            <a:endParaRPr lang="nl-NL" sz="150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2570724" y="2771404"/>
            <a:ext cx="272688" cy="15118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3" tIns="40812" rIns="81623" bIns="4081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altLang="nl-NL" sz="1350">
              <a:solidFill>
                <a:srgbClr val="A59D95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89" b="35321"/>
          <a:stretch/>
        </p:blipFill>
        <p:spPr bwMode="auto">
          <a:xfrm>
            <a:off x="5983869" y="3782170"/>
            <a:ext cx="3160131" cy="12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r="50000"/>
          <a:stretch/>
        </p:blipFill>
        <p:spPr bwMode="auto">
          <a:xfrm>
            <a:off x="6271594" y="1811691"/>
            <a:ext cx="2164556" cy="18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4458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b="1" dirty="0">
                <a:solidFill>
                  <a:schemeClr val="accent6"/>
                </a:solidFill>
              </a:rPr>
              <a:t>Membraanfiltratie voor ontzilting</a:t>
            </a:r>
            <a:endParaRPr lang="nl-NL" sz="600" b="1" dirty="0">
              <a:solidFill>
                <a:schemeClr val="accent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>
                <a:solidFill>
                  <a:schemeClr val="accent6"/>
                </a:solidFill>
              </a:rPr>
              <a:pPr/>
              <a:t>29</a:t>
            </a:fld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222158" y="1475662"/>
            <a:ext cx="8921842" cy="2790202"/>
          </a:xfrm>
        </p:spPr>
        <p:txBody>
          <a:bodyPr>
            <a:noAutofit/>
          </a:bodyPr>
          <a:lstStyle/>
          <a:p>
            <a:pPr marL="342790" indent="-34279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accent6"/>
                </a:solidFill>
              </a:rPr>
              <a:t>Filtratie van water door een laag met poriën</a:t>
            </a:r>
          </a:p>
          <a:p>
            <a:pPr marL="342790" indent="-34279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accent6"/>
                </a:solidFill>
              </a:rPr>
              <a:t>Fysisch principe: “zeefwerking”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2800" dirty="0">
                <a:solidFill>
                  <a:schemeClr val="accent6"/>
                </a:solidFill>
              </a:rPr>
              <a:t>micro &gt; ultra &gt; </a:t>
            </a:r>
            <a:r>
              <a:rPr lang="nl-NL" sz="2800" dirty="0" err="1">
                <a:solidFill>
                  <a:schemeClr val="accent6"/>
                </a:solidFill>
              </a:rPr>
              <a:t>nano</a:t>
            </a:r>
            <a:r>
              <a:rPr lang="nl-NL" sz="2800" dirty="0">
                <a:solidFill>
                  <a:schemeClr val="accent6"/>
                </a:solidFill>
              </a:rPr>
              <a:t> &gt; omgekeerde osmose</a:t>
            </a:r>
          </a:p>
          <a:p>
            <a:pPr marL="342790" indent="-342790">
              <a:lnSpc>
                <a:spcPct val="150000"/>
              </a:lnSpc>
              <a:spcBef>
                <a:spcPts val="0"/>
              </a:spcBef>
            </a:pPr>
            <a:r>
              <a:rPr lang="nl-NL" sz="1600" dirty="0">
                <a:solidFill>
                  <a:schemeClr val="accent6"/>
                </a:solidFill>
                <a:sym typeface="Wingdings" panose="05000000000000000000" pitchFamily="2" charset="2"/>
              </a:rPr>
              <a:t></a:t>
            </a:r>
            <a:r>
              <a:rPr lang="nl-NL" sz="1600" dirty="0">
                <a:solidFill>
                  <a:schemeClr val="accent6"/>
                </a:solidFill>
              </a:rPr>
              <a:t> verdergaande verwijdering van opgeloste stoffen</a:t>
            </a:r>
          </a:p>
          <a:p>
            <a:pPr marL="698276" lvl="1" indent="-342790">
              <a:lnSpc>
                <a:spcPct val="150000"/>
              </a:lnSpc>
              <a:spcBef>
                <a:spcPts val="0"/>
              </a:spcBef>
            </a:pPr>
            <a:endParaRPr lang="nl-NL" sz="1800" dirty="0">
              <a:solidFill>
                <a:schemeClr val="accent6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74484"/>
            <a:ext cx="2449201" cy="2144837"/>
          </a:xfrm>
          <a:prstGeom prst="rect">
            <a:avLst/>
          </a:prstGeom>
        </p:spPr>
      </p:pic>
      <p:pic>
        <p:nvPicPr>
          <p:cNvPr id="8" name="Picture 2" descr="D:\DCIM\101OLYMP\P513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39221"/>
            <a:ext cx="1997058" cy="19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docis\DavWWWRoot\webdav\nodes\69345672\P513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44" y="4657527"/>
            <a:ext cx="1978752" cy="1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7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2"/>
                </a:solidFill>
              </a:rPr>
              <a:t>Water in het Romeinse rijk</a:t>
            </a:r>
            <a:endParaRPr lang="nl-NL" sz="2800" dirty="0">
              <a:solidFill>
                <a:schemeClr val="accent2"/>
              </a:solidFill>
            </a:endParaRPr>
          </a:p>
        </p:txBody>
      </p:sp>
      <p:pic>
        <p:nvPicPr>
          <p:cNvPr id="5" name="Picture 4" descr="Aquaduct Segovia.jpg"/>
          <p:cNvPicPr>
            <a:picLocks noChangeAspect="1"/>
          </p:cNvPicPr>
          <p:nvPr/>
        </p:nvPicPr>
        <p:blipFill rotWithShape="1">
          <a:blip r:embed="rId2" cstate="print"/>
          <a:srcRect l="11342" r="6225"/>
          <a:stretch/>
        </p:blipFill>
        <p:spPr>
          <a:xfrm>
            <a:off x="251527" y="1916837"/>
            <a:ext cx="4221019" cy="2880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1612" y="4994020"/>
            <a:ext cx="3135629" cy="400029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Aquaduct, Segovia, Spain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7398" y="4994020"/>
            <a:ext cx="2864722" cy="400029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Badhuis, Bath, England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1"/>
          <a:stretch/>
        </p:blipFill>
        <p:spPr>
          <a:xfrm>
            <a:off x="4716018" y="1916838"/>
            <a:ext cx="421509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191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Ontzilting met omgekeerde osmose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56792"/>
            <a:ext cx="832092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6486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4204" y="21749"/>
            <a:ext cx="8229600" cy="1143000"/>
          </a:xfrm>
        </p:spPr>
        <p:txBody>
          <a:bodyPr/>
          <a:lstStyle/>
          <a:p>
            <a:r>
              <a:rPr lang="en-GB" sz="2800" dirty="0" err="1">
                <a:solidFill>
                  <a:schemeClr val="accent2"/>
                </a:solidFill>
              </a:rPr>
              <a:t>Omgekeerde</a:t>
            </a:r>
            <a:r>
              <a:rPr lang="en-GB" sz="2800" dirty="0">
                <a:solidFill>
                  <a:schemeClr val="accent2"/>
                </a:solidFill>
              </a:rPr>
              <a:t> </a:t>
            </a:r>
            <a:r>
              <a:rPr lang="en-GB" sz="2800" dirty="0" err="1">
                <a:solidFill>
                  <a:schemeClr val="accent2"/>
                </a:solidFill>
              </a:rPr>
              <a:t>osmose</a:t>
            </a:r>
            <a:r>
              <a:rPr lang="en-GB" sz="2800" dirty="0">
                <a:solidFill>
                  <a:schemeClr val="accent2"/>
                </a:solidFill>
              </a:rPr>
              <a:t> </a:t>
            </a:r>
            <a:r>
              <a:rPr lang="en-GB" sz="2800" dirty="0" err="1">
                <a:solidFill>
                  <a:schemeClr val="accent2"/>
                </a:solidFill>
              </a:rPr>
              <a:t>voor</a:t>
            </a:r>
            <a:r>
              <a:rPr lang="en-GB" sz="2800" dirty="0">
                <a:solidFill>
                  <a:schemeClr val="accent2"/>
                </a:solidFill>
              </a:rPr>
              <a:t> </a:t>
            </a:r>
            <a:r>
              <a:rPr lang="en-GB" sz="2800" dirty="0" err="1">
                <a:solidFill>
                  <a:schemeClr val="accent2"/>
                </a:solidFill>
              </a:rPr>
              <a:t>behandeling</a:t>
            </a:r>
            <a:r>
              <a:rPr lang="en-GB" sz="2800" dirty="0">
                <a:solidFill>
                  <a:schemeClr val="accent2"/>
                </a:solidFill>
              </a:rPr>
              <a:t> </a:t>
            </a:r>
            <a:r>
              <a:rPr lang="en-GB" sz="2800" dirty="0" err="1">
                <a:solidFill>
                  <a:schemeClr val="accent2"/>
                </a:solidFill>
              </a:rPr>
              <a:t>oppervlaktewater</a:t>
            </a:r>
            <a:r>
              <a:rPr lang="en-GB" sz="2800" dirty="0">
                <a:solidFill>
                  <a:schemeClr val="accent2"/>
                </a:solidFill>
              </a:rPr>
              <a:t> (</a:t>
            </a:r>
            <a:r>
              <a:rPr lang="en-GB" sz="2800" dirty="0" err="1">
                <a:solidFill>
                  <a:schemeClr val="accent2"/>
                </a:solidFill>
              </a:rPr>
              <a:t>Heemskerk</a:t>
            </a:r>
            <a:r>
              <a:rPr lang="en-GB" sz="2800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0359"/>
            <a:ext cx="7428917" cy="55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425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274638"/>
            <a:ext cx="9143998" cy="1143000"/>
          </a:xfrm>
        </p:spPr>
        <p:txBody>
          <a:bodyPr/>
          <a:lstStyle/>
          <a:p>
            <a:r>
              <a:rPr lang="en-GB" sz="3200" b="1" dirty="0" err="1">
                <a:solidFill>
                  <a:schemeClr val="accent2"/>
                </a:solidFill>
              </a:rPr>
              <a:t>Ontzilting</a:t>
            </a:r>
            <a:r>
              <a:rPr lang="en-GB" sz="3200" b="1" dirty="0">
                <a:solidFill>
                  <a:schemeClr val="accent2"/>
                </a:solidFill>
              </a:rPr>
              <a:t> van </a:t>
            </a:r>
            <a:r>
              <a:rPr lang="en-GB" sz="3200" b="1" dirty="0" err="1">
                <a:solidFill>
                  <a:schemeClr val="accent2"/>
                </a:solidFill>
              </a:rPr>
              <a:t>brak</a:t>
            </a:r>
            <a:r>
              <a:rPr lang="en-GB" sz="3200" b="1" dirty="0">
                <a:solidFill>
                  <a:schemeClr val="accent2"/>
                </a:solidFill>
              </a:rPr>
              <a:t> water</a:t>
            </a:r>
            <a:r>
              <a:rPr lang="en-GB" b="1" dirty="0">
                <a:solidFill>
                  <a:schemeClr val="accent2"/>
                </a:solidFill>
              </a:rPr>
              <a:t/>
            </a:r>
            <a:br>
              <a:rPr lang="en-GB" b="1" dirty="0">
                <a:solidFill>
                  <a:schemeClr val="accent2"/>
                </a:solidFill>
              </a:rPr>
            </a:br>
            <a:r>
              <a:rPr lang="en-GB" sz="2800" dirty="0">
                <a:solidFill>
                  <a:schemeClr val="accent2"/>
                </a:solidFill>
              </a:rPr>
              <a:t>El </a:t>
            </a:r>
            <a:r>
              <a:rPr lang="en-GB" sz="2800" dirty="0" err="1">
                <a:solidFill>
                  <a:schemeClr val="accent2"/>
                </a:solidFill>
              </a:rPr>
              <a:t>Atabal</a:t>
            </a:r>
            <a:r>
              <a:rPr lang="en-GB" sz="2800" dirty="0">
                <a:solidFill>
                  <a:schemeClr val="accent2"/>
                </a:solidFill>
              </a:rPr>
              <a:t> (Malaga, Spain)</a:t>
            </a:r>
          </a:p>
        </p:txBody>
      </p:sp>
      <p:pic>
        <p:nvPicPr>
          <p:cNvPr id="1007620" name="Picture 4" descr="09-01-2008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719286"/>
            <a:ext cx="3323812" cy="4984831"/>
          </a:xfrm>
          <a:prstGeom prst="rect">
            <a:avLst/>
          </a:prstGeom>
          <a:noFill/>
        </p:spPr>
      </p:pic>
      <p:pic>
        <p:nvPicPr>
          <p:cNvPr id="1007621" name="Picture 5" descr="09-01-2008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7" y="1772823"/>
            <a:ext cx="2592387" cy="1728787"/>
          </a:xfrm>
          <a:prstGeom prst="rect">
            <a:avLst/>
          </a:prstGeom>
          <a:noFill/>
        </p:spPr>
      </p:pic>
      <p:pic>
        <p:nvPicPr>
          <p:cNvPr id="1007622" name="Picture 6" descr="09-01-2008 058"/>
          <p:cNvPicPr>
            <a:picLocks noChangeAspect="1" noChangeArrowheads="1"/>
          </p:cNvPicPr>
          <p:nvPr/>
        </p:nvPicPr>
        <p:blipFill>
          <a:blip r:embed="rId4" cstate="print"/>
          <a:srcRect l="4778" b="7166"/>
          <a:stretch>
            <a:fillRect/>
          </a:stretch>
        </p:blipFill>
        <p:spPr bwMode="auto">
          <a:xfrm>
            <a:off x="3419480" y="1772821"/>
            <a:ext cx="2665413" cy="1731962"/>
          </a:xfrm>
          <a:prstGeom prst="rect">
            <a:avLst/>
          </a:prstGeom>
          <a:noFill/>
        </p:spPr>
      </p:pic>
      <p:pic>
        <p:nvPicPr>
          <p:cNvPr id="1007623" name="Picture 7" descr="09-01-2008 040"/>
          <p:cNvPicPr>
            <a:picLocks noChangeAspect="1" noChangeArrowheads="1"/>
          </p:cNvPicPr>
          <p:nvPr/>
        </p:nvPicPr>
        <p:blipFill>
          <a:blip r:embed="rId5" cstate="print"/>
          <a:srcRect r="25000" b="15576"/>
          <a:stretch>
            <a:fillRect/>
          </a:stretch>
        </p:blipFill>
        <p:spPr bwMode="auto">
          <a:xfrm>
            <a:off x="2124078" y="4364047"/>
            <a:ext cx="1152525" cy="194468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92" y="3717037"/>
            <a:ext cx="4273502" cy="3068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6146" y="6478216"/>
            <a:ext cx="1827579" cy="307696"/>
          </a:xfrm>
          <a:prstGeom prst="rect">
            <a:avLst/>
          </a:prstGeom>
        </p:spPr>
        <p:txBody>
          <a:bodyPr wrap="none" lIns="91358" tIns="45680" rIns="91358" bIns="45680">
            <a:spAutoFit/>
          </a:bodyPr>
          <a:lstStyle/>
          <a:p>
            <a:r>
              <a:rPr lang="nl-NL" dirty="0">
                <a:solidFill>
                  <a:srgbClr val="333399"/>
                </a:solidFill>
              </a:rPr>
              <a:t>Pacific institute 2006</a:t>
            </a:r>
          </a:p>
        </p:txBody>
      </p:sp>
    </p:spTree>
    <p:extLst>
      <p:ext uri="{BB962C8B-B14F-4D97-AF65-F5344CB8AC3E}">
        <p14:creationId xmlns:p14="http://schemas.microsoft.com/office/powerpoint/2010/main" val="44338424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6"/>
                </a:solidFill>
              </a:rPr>
              <a:t>Zeewaterontzilting aan de Gold Coast (Brisbane, Australië)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77134F-CD7E-4F8F-ABED-FEDA7985EF5B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457200" y="4812957"/>
            <a:ext cx="8964488" cy="2045043"/>
          </a:xfrm>
        </p:spPr>
        <p:txBody>
          <a:bodyPr>
            <a:normAutofit fontScale="92500"/>
          </a:bodyPr>
          <a:lstStyle/>
          <a:p>
            <a:r>
              <a:rPr lang="en-US" sz="2200" dirty="0" err="1">
                <a:solidFill>
                  <a:schemeClr val="accent6"/>
                </a:solidFill>
              </a:rPr>
              <a:t>Aanleiding</a:t>
            </a:r>
            <a:r>
              <a:rPr lang="en-US" sz="2200" dirty="0">
                <a:solidFill>
                  <a:schemeClr val="accent6"/>
                </a:solidFill>
              </a:rPr>
              <a:t>: </a:t>
            </a:r>
            <a:r>
              <a:rPr lang="en-US" sz="2200" dirty="0" err="1">
                <a:solidFill>
                  <a:schemeClr val="accent6"/>
                </a:solidFill>
              </a:rPr>
              <a:t>gebrek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aan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zoet</a:t>
            </a:r>
            <a:r>
              <a:rPr lang="en-US" sz="2200" dirty="0">
                <a:solidFill>
                  <a:schemeClr val="accent6"/>
                </a:solidFill>
              </a:rPr>
              <a:t> water </a:t>
            </a:r>
            <a:r>
              <a:rPr lang="en-US" sz="2200" dirty="0" err="1">
                <a:solidFill>
                  <a:schemeClr val="accent6"/>
                </a:solidFill>
              </a:rPr>
              <a:t>tijdens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jarenlange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droogte</a:t>
            </a:r>
            <a:r>
              <a:rPr lang="en-US" sz="2200" dirty="0">
                <a:solidFill>
                  <a:schemeClr val="accent6"/>
                </a:solidFill>
              </a:rPr>
              <a:t> (2000-2010)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Doel: </a:t>
            </a:r>
            <a:r>
              <a:rPr lang="en-US" sz="2200" dirty="0" err="1">
                <a:solidFill>
                  <a:schemeClr val="accent6"/>
                </a:solidFill>
              </a:rPr>
              <a:t>leveringszekerheid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tijdens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perioden</a:t>
            </a:r>
            <a:r>
              <a:rPr lang="en-US" sz="2200" dirty="0">
                <a:solidFill>
                  <a:schemeClr val="accent6"/>
                </a:solidFill>
              </a:rPr>
              <a:t> van </a:t>
            </a:r>
            <a:r>
              <a:rPr lang="en-US" sz="2200" dirty="0" err="1">
                <a:solidFill>
                  <a:schemeClr val="accent6"/>
                </a:solidFill>
              </a:rPr>
              <a:t>landurige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droogte</a:t>
            </a:r>
            <a:r>
              <a:rPr lang="en-US" sz="2200" dirty="0">
                <a:solidFill>
                  <a:schemeClr val="accent6"/>
                </a:solidFill>
              </a:rPr>
              <a:t>, minder </a:t>
            </a:r>
            <a:r>
              <a:rPr lang="en-US" sz="2200" dirty="0" err="1">
                <a:solidFill>
                  <a:schemeClr val="accent6"/>
                </a:solidFill>
              </a:rPr>
              <a:t>afhankelijk</a:t>
            </a:r>
            <a:r>
              <a:rPr lang="en-US" sz="2200" dirty="0">
                <a:solidFill>
                  <a:schemeClr val="accent6"/>
                </a:solidFill>
              </a:rPr>
              <a:t> van </a:t>
            </a:r>
            <a:r>
              <a:rPr lang="en-US" sz="2200" dirty="0" err="1">
                <a:solidFill>
                  <a:schemeClr val="accent6"/>
                </a:solidFill>
              </a:rPr>
              <a:t>oppervlaktewater</a:t>
            </a:r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200" dirty="0">
                <a:solidFill>
                  <a:schemeClr val="accent6"/>
                </a:solidFill>
              </a:rPr>
              <a:t>2008: RO </a:t>
            </a:r>
            <a:r>
              <a:rPr lang="en-US" sz="2200" dirty="0" err="1">
                <a:solidFill>
                  <a:schemeClr val="accent6"/>
                </a:solidFill>
              </a:rPr>
              <a:t>installatie</a:t>
            </a:r>
            <a:r>
              <a:rPr lang="en-US" sz="2200" dirty="0">
                <a:solidFill>
                  <a:schemeClr val="accent6"/>
                </a:solidFill>
              </a:rPr>
              <a:t> in </a:t>
            </a:r>
            <a:r>
              <a:rPr lang="en-US" sz="2200" dirty="0" err="1">
                <a:solidFill>
                  <a:schemeClr val="accent6"/>
                </a:solidFill>
              </a:rPr>
              <a:t>bedrijf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genomen</a:t>
            </a:r>
            <a:r>
              <a:rPr lang="en-US" sz="2200" dirty="0">
                <a:solidFill>
                  <a:schemeClr val="accent6"/>
                </a:solidFill>
              </a:rPr>
              <a:t>, </a:t>
            </a:r>
            <a:r>
              <a:rPr lang="en-US" sz="2200" dirty="0" err="1">
                <a:solidFill>
                  <a:schemeClr val="accent6"/>
                </a:solidFill>
              </a:rPr>
              <a:t>capaciteit</a:t>
            </a:r>
            <a:r>
              <a:rPr lang="en-US" sz="2200" dirty="0">
                <a:solidFill>
                  <a:schemeClr val="accent6"/>
                </a:solidFill>
              </a:rPr>
              <a:t> ca 50 Mm3</a:t>
            </a:r>
          </a:p>
          <a:p>
            <a:r>
              <a:rPr lang="en-US" sz="2200" dirty="0" err="1">
                <a:solidFill>
                  <a:schemeClr val="accent6"/>
                </a:solidFill>
              </a:rPr>
              <a:t>Totale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kosten</a:t>
            </a:r>
            <a:r>
              <a:rPr lang="en-US" sz="2200" dirty="0">
                <a:solidFill>
                  <a:schemeClr val="accent6"/>
                </a:solidFill>
              </a:rPr>
              <a:t> 1,2M AUD (ca 800M Euro)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3208"/>
            <a:ext cx="4173238" cy="31299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21656"/>
            <a:ext cx="4114131" cy="30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38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5632" y="274638"/>
            <a:ext cx="8932248" cy="1143000"/>
          </a:xfrm>
        </p:spPr>
        <p:txBody>
          <a:bodyPr/>
          <a:lstStyle/>
          <a:p>
            <a:r>
              <a:rPr lang="en-US" altLang="nl-NL" b="1" dirty="0" err="1">
                <a:solidFill>
                  <a:schemeClr val="accent6"/>
                </a:solidFill>
              </a:rPr>
              <a:t>Kunstmatige</a:t>
            </a:r>
            <a:r>
              <a:rPr lang="en-US" altLang="nl-NL" b="1" dirty="0">
                <a:solidFill>
                  <a:schemeClr val="accent6"/>
                </a:solidFill>
              </a:rPr>
              <a:t> </a:t>
            </a:r>
            <a:r>
              <a:rPr lang="en-US" altLang="nl-NL" b="1" dirty="0" err="1">
                <a:solidFill>
                  <a:schemeClr val="accent6"/>
                </a:solidFill>
              </a:rPr>
              <a:t>infiltratie</a:t>
            </a:r>
            <a:r>
              <a:rPr lang="en-US" altLang="nl-NL" b="1" dirty="0">
                <a:solidFill>
                  <a:schemeClr val="accent6"/>
                </a:solidFill>
              </a:rPr>
              <a:t> in </a:t>
            </a:r>
            <a:r>
              <a:rPr lang="en-US" altLang="nl-NL" b="1" dirty="0" err="1">
                <a:solidFill>
                  <a:schemeClr val="accent6"/>
                </a:solidFill>
              </a:rPr>
              <a:t>duingebieden</a:t>
            </a:r>
            <a:endParaRPr lang="en-US" altLang="nl-NL" b="1" dirty="0">
              <a:solidFill>
                <a:schemeClr val="accent6"/>
              </a:solidFill>
            </a:endParaRPr>
          </a:p>
        </p:txBody>
      </p:sp>
      <p:grpSp>
        <p:nvGrpSpPr>
          <p:cNvPr id="143564" name="Group 1228"/>
          <p:cNvGrpSpPr>
            <a:grpSpLocks/>
          </p:cNvGrpSpPr>
          <p:nvPr/>
        </p:nvGrpSpPr>
        <p:grpSpPr bwMode="auto">
          <a:xfrm>
            <a:off x="1320312" y="2573216"/>
            <a:ext cx="6264519" cy="1393581"/>
            <a:chOff x="901" y="1576"/>
            <a:chExt cx="4275" cy="951"/>
          </a:xfrm>
        </p:grpSpPr>
        <p:sp>
          <p:nvSpPr>
            <p:cNvPr id="143364" name="Rectangle 1028"/>
            <p:cNvSpPr>
              <a:spLocks noChangeArrowheads="1"/>
            </p:cNvSpPr>
            <p:nvPr/>
          </p:nvSpPr>
          <p:spPr bwMode="auto">
            <a:xfrm>
              <a:off x="901" y="2524"/>
              <a:ext cx="4275" cy="3"/>
            </a:xfrm>
            <a:prstGeom prst="rect">
              <a:avLst/>
            </a:pr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65" name="Rectangle 1029"/>
            <p:cNvSpPr>
              <a:spLocks noChangeArrowheads="1"/>
            </p:cNvSpPr>
            <p:nvPr/>
          </p:nvSpPr>
          <p:spPr bwMode="auto">
            <a:xfrm>
              <a:off x="901" y="2518"/>
              <a:ext cx="4275" cy="9"/>
            </a:xfrm>
            <a:prstGeom prst="rect">
              <a:avLst/>
            </a:pr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66" name="Rectangle 1030"/>
            <p:cNvSpPr>
              <a:spLocks noChangeArrowheads="1"/>
            </p:cNvSpPr>
            <p:nvPr/>
          </p:nvSpPr>
          <p:spPr bwMode="auto">
            <a:xfrm>
              <a:off x="901" y="2513"/>
              <a:ext cx="4275" cy="11"/>
            </a:xfrm>
            <a:prstGeom prst="rect">
              <a:avLst/>
            </a:pr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67" name="Rectangle 1031"/>
            <p:cNvSpPr>
              <a:spLocks noChangeArrowheads="1"/>
            </p:cNvSpPr>
            <p:nvPr/>
          </p:nvSpPr>
          <p:spPr bwMode="auto">
            <a:xfrm>
              <a:off x="901" y="2509"/>
              <a:ext cx="4275" cy="9"/>
            </a:xfrm>
            <a:prstGeom prst="rect">
              <a:avLst/>
            </a:pr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68" name="Rectangle 1032"/>
            <p:cNvSpPr>
              <a:spLocks noChangeArrowheads="1"/>
            </p:cNvSpPr>
            <p:nvPr/>
          </p:nvSpPr>
          <p:spPr bwMode="auto">
            <a:xfrm>
              <a:off x="901" y="2504"/>
              <a:ext cx="4275" cy="9"/>
            </a:xfrm>
            <a:prstGeom prst="rect">
              <a:avLst/>
            </a:prstGeom>
            <a:solidFill>
              <a:srgbClr val="76C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69" name="Rectangle 1033"/>
            <p:cNvSpPr>
              <a:spLocks noChangeArrowheads="1"/>
            </p:cNvSpPr>
            <p:nvPr/>
          </p:nvSpPr>
          <p:spPr bwMode="auto">
            <a:xfrm>
              <a:off x="901" y="2499"/>
              <a:ext cx="4275" cy="10"/>
            </a:xfrm>
            <a:prstGeom prst="rect">
              <a:avLst/>
            </a:prstGeom>
            <a:solidFill>
              <a:srgbClr val="76C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0" name="Rectangle 1034"/>
            <p:cNvSpPr>
              <a:spLocks noChangeArrowheads="1"/>
            </p:cNvSpPr>
            <p:nvPr/>
          </p:nvSpPr>
          <p:spPr bwMode="auto">
            <a:xfrm>
              <a:off x="901" y="2494"/>
              <a:ext cx="4275" cy="10"/>
            </a:xfrm>
            <a:prstGeom prst="rect">
              <a:avLst/>
            </a:prstGeom>
            <a:solidFill>
              <a:srgbClr val="78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1" name="Rectangle 1035"/>
            <p:cNvSpPr>
              <a:spLocks noChangeArrowheads="1"/>
            </p:cNvSpPr>
            <p:nvPr/>
          </p:nvSpPr>
          <p:spPr bwMode="auto">
            <a:xfrm>
              <a:off x="901" y="2490"/>
              <a:ext cx="4275" cy="9"/>
            </a:xfrm>
            <a:prstGeom prst="rect">
              <a:avLst/>
            </a:prstGeom>
            <a:solidFill>
              <a:srgbClr val="78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2" name="Rectangle 1036"/>
            <p:cNvSpPr>
              <a:spLocks noChangeArrowheads="1"/>
            </p:cNvSpPr>
            <p:nvPr/>
          </p:nvSpPr>
          <p:spPr bwMode="auto">
            <a:xfrm>
              <a:off x="901" y="2485"/>
              <a:ext cx="4275" cy="9"/>
            </a:xfrm>
            <a:prstGeom prst="rect">
              <a:avLst/>
            </a:prstGeom>
            <a:solidFill>
              <a:srgbClr val="78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3" name="Rectangle 1037"/>
            <p:cNvSpPr>
              <a:spLocks noChangeArrowheads="1"/>
            </p:cNvSpPr>
            <p:nvPr/>
          </p:nvSpPr>
          <p:spPr bwMode="auto">
            <a:xfrm>
              <a:off x="901" y="2480"/>
              <a:ext cx="4275" cy="10"/>
            </a:xfrm>
            <a:prstGeom prst="rect">
              <a:avLst/>
            </a:prstGeom>
            <a:solidFill>
              <a:srgbClr val="79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4" name="Rectangle 1038"/>
            <p:cNvSpPr>
              <a:spLocks noChangeArrowheads="1"/>
            </p:cNvSpPr>
            <p:nvPr/>
          </p:nvSpPr>
          <p:spPr bwMode="auto">
            <a:xfrm>
              <a:off x="901" y="2476"/>
              <a:ext cx="4275" cy="9"/>
            </a:xfrm>
            <a:prstGeom prst="rect">
              <a:avLst/>
            </a:prstGeom>
            <a:solidFill>
              <a:srgbClr val="79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5" name="Rectangle 1039"/>
            <p:cNvSpPr>
              <a:spLocks noChangeArrowheads="1"/>
            </p:cNvSpPr>
            <p:nvPr/>
          </p:nvSpPr>
          <p:spPr bwMode="auto">
            <a:xfrm>
              <a:off x="901" y="2471"/>
              <a:ext cx="4275" cy="9"/>
            </a:xfrm>
            <a:prstGeom prst="rect">
              <a:avLst/>
            </a:prstGeom>
            <a:solidFill>
              <a:srgbClr val="7A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6" name="Rectangle 1040"/>
            <p:cNvSpPr>
              <a:spLocks noChangeArrowheads="1"/>
            </p:cNvSpPr>
            <p:nvPr/>
          </p:nvSpPr>
          <p:spPr bwMode="auto">
            <a:xfrm>
              <a:off x="901" y="2465"/>
              <a:ext cx="4275" cy="11"/>
            </a:xfrm>
            <a:prstGeom prst="rect">
              <a:avLst/>
            </a:prstGeom>
            <a:solidFill>
              <a:srgbClr val="7A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7" name="Rectangle 1041"/>
            <p:cNvSpPr>
              <a:spLocks noChangeArrowheads="1"/>
            </p:cNvSpPr>
            <p:nvPr/>
          </p:nvSpPr>
          <p:spPr bwMode="auto">
            <a:xfrm>
              <a:off x="901" y="2462"/>
              <a:ext cx="4275" cy="9"/>
            </a:xfrm>
            <a:prstGeom prst="rect">
              <a:avLst/>
            </a:prstGeom>
            <a:solidFill>
              <a:srgbClr val="7A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8" name="Rectangle 1042"/>
            <p:cNvSpPr>
              <a:spLocks noChangeArrowheads="1"/>
            </p:cNvSpPr>
            <p:nvPr/>
          </p:nvSpPr>
          <p:spPr bwMode="auto">
            <a:xfrm>
              <a:off x="901" y="2457"/>
              <a:ext cx="4275" cy="8"/>
            </a:xfrm>
            <a:prstGeom prst="rect">
              <a:avLst/>
            </a:prstGeom>
            <a:solidFill>
              <a:srgbClr val="7C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79" name="Rectangle 1043"/>
            <p:cNvSpPr>
              <a:spLocks noChangeArrowheads="1"/>
            </p:cNvSpPr>
            <p:nvPr/>
          </p:nvSpPr>
          <p:spPr bwMode="auto">
            <a:xfrm>
              <a:off x="901" y="2451"/>
              <a:ext cx="4275" cy="11"/>
            </a:xfrm>
            <a:prstGeom prst="rect">
              <a:avLst/>
            </a:prstGeom>
            <a:solidFill>
              <a:srgbClr val="7C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0" name="Rectangle 1044"/>
            <p:cNvSpPr>
              <a:spLocks noChangeArrowheads="1"/>
            </p:cNvSpPr>
            <p:nvPr/>
          </p:nvSpPr>
          <p:spPr bwMode="auto">
            <a:xfrm>
              <a:off x="901" y="2446"/>
              <a:ext cx="4275" cy="11"/>
            </a:xfrm>
            <a:prstGeom prst="rect">
              <a:avLst/>
            </a:prstGeom>
            <a:solidFill>
              <a:srgbClr val="7D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1" name="Rectangle 1045"/>
            <p:cNvSpPr>
              <a:spLocks noChangeArrowheads="1"/>
            </p:cNvSpPr>
            <p:nvPr/>
          </p:nvSpPr>
          <p:spPr bwMode="auto">
            <a:xfrm>
              <a:off x="901" y="2443"/>
              <a:ext cx="4275" cy="8"/>
            </a:xfrm>
            <a:prstGeom prst="rect">
              <a:avLst/>
            </a:prstGeom>
            <a:solidFill>
              <a:srgbClr val="7D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2" name="Rectangle 1046"/>
            <p:cNvSpPr>
              <a:spLocks noChangeArrowheads="1"/>
            </p:cNvSpPr>
            <p:nvPr/>
          </p:nvSpPr>
          <p:spPr bwMode="auto">
            <a:xfrm>
              <a:off x="901" y="2437"/>
              <a:ext cx="4275" cy="9"/>
            </a:xfrm>
            <a:prstGeom prst="rect">
              <a:avLst/>
            </a:prstGeom>
            <a:solidFill>
              <a:srgbClr val="7D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3" name="Rectangle 1047"/>
            <p:cNvSpPr>
              <a:spLocks noChangeArrowheads="1"/>
            </p:cNvSpPr>
            <p:nvPr/>
          </p:nvSpPr>
          <p:spPr bwMode="auto">
            <a:xfrm>
              <a:off x="901" y="2432"/>
              <a:ext cx="4275" cy="11"/>
            </a:xfrm>
            <a:prstGeom prst="rect">
              <a:avLst/>
            </a:prstGeom>
            <a:solidFill>
              <a:srgbClr val="7EC8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4" name="Rectangle 1048"/>
            <p:cNvSpPr>
              <a:spLocks noChangeArrowheads="1"/>
            </p:cNvSpPr>
            <p:nvPr/>
          </p:nvSpPr>
          <p:spPr bwMode="auto">
            <a:xfrm>
              <a:off x="901" y="2428"/>
              <a:ext cx="4275" cy="9"/>
            </a:xfrm>
            <a:prstGeom prst="rect">
              <a:avLst/>
            </a:prstGeom>
            <a:solidFill>
              <a:srgbClr val="7EC8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5" name="Rectangle 1049"/>
            <p:cNvSpPr>
              <a:spLocks noChangeArrowheads="1"/>
            </p:cNvSpPr>
            <p:nvPr/>
          </p:nvSpPr>
          <p:spPr bwMode="auto">
            <a:xfrm>
              <a:off x="901" y="2423"/>
              <a:ext cx="4275" cy="9"/>
            </a:xfrm>
            <a:prstGeom prst="rect">
              <a:avLst/>
            </a:prstGeom>
            <a:solidFill>
              <a:srgbClr val="7FC8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6" name="Rectangle 1050"/>
            <p:cNvSpPr>
              <a:spLocks noChangeArrowheads="1"/>
            </p:cNvSpPr>
            <p:nvPr/>
          </p:nvSpPr>
          <p:spPr bwMode="auto">
            <a:xfrm>
              <a:off x="901" y="2418"/>
              <a:ext cx="4275" cy="10"/>
            </a:xfrm>
            <a:prstGeom prst="rect">
              <a:avLst/>
            </a:prstGeom>
            <a:solidFill>
              <a:srgbClr val="7FC8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7" name="Rectangle 1051"/>
            <p:cNvSpPr>
              <a:spLocks noChangeArrowheads="1"/>
            </p:cNvSpPr>
            <p:nvPr/>
          </p:nvSpPr>
          <p:spPr bwMode="auto">
            <a:xfrm>
              <a:off x="901" y="2413"/>
              <a:ext cx="4275" cy="10"/>
            </a:xfrm>
            <a:prstGeom prst="rect">
              <a:avLst/>
            </a:prstGeom>
            <a:solidFill>
              <a:srgbClr val="7FC8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8" name="Rectangle 1052"/>
            <p:cNvSpPr>
              <a:spLocks noChangeArrowheads="1"/>
            </p:cNvSpPr>
            <p:nvPr/>
          </p:nvSpPr>
          <p:spPr bwMode="auto">
            <a:xfrm>
              <a:off x="901" y="2409"/>
              <a:ext cx="4275" cy="9"/>
            </a:xfrm>
            <a:prstGeom prst="rect">
              <a:avLst/>
            </a:prstGeom>
            <a:solidFill>
              <a:srgbClr val="81C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89" name="Rectangle 1053"/>
            <p:cNvSpPr>
              <a:spLocks noChangeArrowheads="1"/>
            </p:cNvSpPr>
            <p:nvPr/>
          </p:nvSpPr>
          <p:spPr bwMode="auto">
            <a:xfrm>
              <a:off x="901" y="2404"/>
              <a:ext cx="4275" cy="9"/>
            </a:xfrm>
            <a:prstGeom prst="rect">
              <a:avLst/>
            </a:prstGeom>
            <a:solidFill>
              <a:srgbClr val="81C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0" name="Rectangle 1054"/>
            <p:cNvSpPr>
              <a:spLocks noChangeArrowheads="1"/>
            </p:cNvSpPr>
            <p:nvPr/>
          </p:nvSpPr>
          <p:spPr bwMode="auto">
            <a:xfrm>
              <a:off x="901" y="2399"/>
              <a:ext cx="4275" cy="10"/>
            </a:xfrm>
            <a:prstGeom prst="rect">
              <a:avLst/>
            </a:prstGeom>
            <a:solidFill>
              <a:srgbClr val="82C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1" name="Rectangle 1055"/>
            <p:cNvSpPr>
              <a:spLocks noChangeArrowheads="1"/>
            </p:cNvSpPr>
            <p:nvPr/>
          </p:nvSpPr>
          <p:spPr bwMode="auto">
            <a:xfrm>
              <a:off x="901" y="2395"/>
              <a:ext cx="4275" cy="9"/>
            </a:xfrm>
            <a:prstGeom prst="rect">
              <a:avLst/>
            </a:prstGeom>
            <a:solidFill>
              <a:srgbClr val="82C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2" name="Rectangle 1056"/>
            <p:cNvSpPr>
              <a:spLocks noChangeArrowheads="1"/>
            </p:cNvSpPr>
            <p:nvPr/>
          </p:nvSpPr>
          <p:spPr bwMode="auto">
            <a:xfrm>
              <a:off x="901" y="2390"/>
              <a:ext cx="4275" cy="9"/>
            </a:xfrm>
            <a:prstGeom prst="rect">
              <a:avLst/>
            </a:prstGeom>
            <a:solidFill>
              <a:srgbClr val="82C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3" name="Rectangle 1057"/>
            <p:cNvSpPr>
              <a:spLocks noChangeArrowheads="1"/>
            </p:cNvSpPr>
            <p:nvPr/>
          </p:nvSpPr>
          <p:spPr bwMode="auto">
            <a:xfrm>
              <a:off x="901" y="2384"/>
              <a:ext cx="4275" cy="11"/>
            </a:xfrm>
            <a:prstGeom prst="rect">
              <a:avLst/>
            </a:prstGeom>
            <a:solidFill>
              <a:srgbClr val="83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4" name="Rectangle 1058"/>
            <p:cNvSpPr>
              <a:spLocks noChangeArrowheads="1"/>
            </p:cNvSpPr>
            <p:nvPr/>
          </p:nvSpPr>
          <p:spPr bwMode="auto">
            <a:xfrm>
              <a:off x="901" y="2381"/>
              <a:ext cx="4275" cy="9"/>
            </a:xfrm>
            <a:prstGeom prst="rect">
              <a:avLst/>
            </a:prstGeom>
            <a:solidFill>
              <a:srgbClr val="83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5" name="Rectangle 1059"/>
            <p:cNvSpPr>
              <a:spLocks noChangeArrowheads="1"/>
            </p:cNvSpPr>
            <p:nvPr/>
          </p:nvSpPr>
          <p:spPr bwMode="auto">
            <a:xfrm>
              <a:off x="901" y="2376"/>
              <a:ext cx="4275" cy="8"/>
            </a:xfrm>
            <a:prstGeom prst="rect">
              <a:avLst/>
            </a:prstGeom>
            <a:solidFill>
              <a:srgbClr val="84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6" name="Rectangle 1060"/>
            <p:cNvSpPr>
              <a:spLocks noChangeArrowheads="1"/>
            </p:cNvSpPr>
            <p:nvPr/>
          </p:nvSpPr>
          <p:spPr bwMode="auto">
            <a:xfrm>
              <a:off x="901" y="2370"/>
              <a:ext cx="4275" cy="11"/>
            </a:xfrm>
            <a:prstGeom prst="rect">
              <a:avLst/>
            </a:prstGeom>
            <a:solidFill>
              <a:srgbClr val="84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7" name="Rectangle 1061"/>
            <p:cNvSpPr>
              <a:spLocks noChangeArrowheads="1"/>
            </p:cNvSpPr>
            <p:nvPr/>
          </p:nvSpPr>
          <p:spPr bwMode="auto">
            <a:xfrm>
              <a:off x="901" y="2365"/>
              <a:ext cx="4275" cy="11"/>
            </a:xfrm>
            <a:prstGeom prst="rect">
              <a:avLst/>
            </a:prstGeom>
            <a:solidFill>
              <a:srgbClr val="84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8" name="Rectangle 1062"/>
            <p:cNvSpPr>
              <a:spLocks noChangeArrowheads="1"/>
            </p:cNvSpPr>
            <p:nvPr/>
          </p:nvSpPr>
          <p:spPr bwMode="auto">
            <a:xfrm>
              <a:off x="901" y="2362"/>
              <a:ext cx="4275" cy="8"/>
            </a:xfrm>
            <a:prstGeom prst="rect">
              <a:avLst/>
            </a:prstGeom>
            <a:solidFill>
              <a:srgbClr val="85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399" name="Rectangle 1063"/>
            <p:cNvSpPr>
              <a:spLocks noChangeArrowheads="1"/>
            </p:cNvSpPr>
            <p:nvPr/>
          </p:nvSpPr>
          <p:spPr bwMode="auto">
            <a:xfrm>
              <a:off x="901" y="2356"/>
              <a:ext cx="4275" cy="9"/>
            </a:xfrm>
            <a:prstGeom prst="rect">
              <a:avLst/>
            </a:prstGeom>
            <a:solidFill>
              <a:srgbClr val="85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0" name="Rectangle 1064"/>
            <p:cNvSpPr>
              <a:spLocks noChangeArrowheads="1"/>
            </p:cNvSpPr>
            <p:nvPr/>
          </p:nvSpPr>
          <p:spPr bwMode="auto">
            <a:xfrm>
              <a:off x="901" y="2351"/>
              <a:ext cx="4275" cy="11"/>
            </a:xfrm>
            <a:prstGeom prst="rect">
              <a:avLst/>
            </a:prstGeom>
            <a:solidFill>
              <a:srgbClr val="87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1" name="Rectangle 1065"/>
            <p:cNvSpPr>
              <a:spLocks noChangeArrowheads="1"/>
            </p:cNvSpPr>
            <p:nvPr/>
          </p:nvSpPr>
          <p:spPr bwMode="auto">
            <a:xfrm>
              <a:off x="901" y="2347"/>
              <a:ext cx="4275" cy="9"/>
            </a:xfrm>
            <a:prstGeom prst="rect">
              <a:avLst/>
            </a:prstGeom>
            <a:solidFill>
              <a:srgbClr val="87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2" name="Rectangle 1066"/>
            <p:cNvSpPr>
              <a:spLocks noChangeArrowheads="1"/>
            </p:cNvSpPr>
            <p:nvPr/>
          </p:nvSpPr>
          <p:spPr bwMode="auto">
            <a:xfrm>
              <a:off x="901" y="2342"/>
              <a:ext cx="4275" cy="9"/>
            </a:xfrm>
            <a:prstGeom prst="rect">
              <a:avLst/>
            </a:prstGeom>
            <a:solidFill>
              <a:srgbClr val="87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3" name="Rectangle 1067"/>
            <p:cNvSpPr>
              <a:spLocks noChangeArrowheads="1"/>
            </p:cNvSpPr>
            <p:nvPr/>
          </p:nvSpPr>
          <p:spPr bwMode="auto">
            <a:xfrm>
              <a:off x="901" y="2337"/>
              <a:ext cx="4275" cy="10"/>
            </a:xfrm>
            <a:prstGeom prst="rect">
              <a:avLst/>
            </a:prstGeom>
            <a:solidFill>
              <a:srgbClr val="88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4" name="Rectangle 1068"/>
            <p:cNvSpPr>
              <a:spLocks noChangeArrowheads="1"/>
            </p:cNvSpPr>
            <p:nvPr/>
          </p:nvSpPr>
          <p:spPr bwMode="auto">
            <a:xfrm>
              <a:off x="901" y="2333"/>
              <a:ext cx="4275" cy="9"/>
            </a:xfrm>
            <a:prstGeom prst="rect">
              <a:avLst/>
            </a:prstGeom>
            <a:solidFill>
              <a:srgbClr val="88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5" name="Rectangle 1069"/>
            <p:cNvSpPr>
              <a:spLocks noChangeArrowheads="1"/>
            </p:cNvSpPr>
            <p:nvPr/>
          </p:nvSpPr>
          <p:spPr bwMode="auto">
            <a:xfrm>
              <a:off x="901" y="2328"/>
              <a:ext cx="4275" cy="9"/>
            </a:xfrm>
            <a:prstGeom prst="rect">
              <a:avLst/>
            </a:prstGeom>
            <a:solidFill>
              <a:srgbClr val="89C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6" name="Rectangle 1070"/>
            <p:cNvSpPr>
              <a:spLocks noChangeArrowheads="1"/>
            </p:cNvSpPr>
            <p:nvPr/>
          </p:nvSpPr>
          <p:spPr bwMode="auto">
            <a:xfrm>
              <a:off x="901" y="2323"/>
              <a:ext cx="4275" cy="10"/>
            </a:xfrm>
            <a:prstGeom prst="rect">
              <a:avLst/>
            </a:prstGeom>
            <a:solidFill>
              <a:srgbClr val="89C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7" name="Rectangle 1071"/>
            <p:cNvSpPr>
              <a:spLocks noChangeArrowheads="1"/>
            </p:cNvSpPr>
            <p:nvPr/>
          </p:nvSpPr>
          <p:spPr bwMode="auto">
            <a:xfrm>
              <a:off x="901" y="2317"/>
              <a:ext cx="4275" cy="11"/>
            </a:xfrm>
            <a:prstGeom prst="rect">
              <a:avLst/>
            </a:prstGeom>
            <a:solidFill>
              <a:srgbClr val="89C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8" name="Rectangle 1072"/>
            <p:cNvSpPr>
              <a:spLocks noChangeArrowheads="1"/>
            </p:cNvSpPr>
            <p:nvPr/>
          </p:nvSpPr>
          <p:spPr bwMode="auto">
            <a:xfrm>
              <a:off x="901" y="2314"/>
              <a:ext cx="4275" cy="9"/>
            </a:xfrm>
            <a:prstGeom prst="rect">
              <a:avLst/>
            </a:prstGeom>
            <a:solidFill>
              <a:srgbClr val="8AC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09" name="Rectangle 1073"/>
            <p:cNvSpPr>
              <a:spLocks noChangeArrowheads="1"/>
            </p:cNvSpPr>
            <p:nvPr/>
          </p:nvSpPr>
          <p:spPr bwMode="auto">
            <a:xfrm>
              <a:off x="901" y="2309"/>
              <a:ext cx="4275" cy="8"/>
            </a:xfrm>
            <a:prstGeom prst="rect">
              <a:avLst/>
            </a:prstGeom>
            <a:solidFill>
              <a:srgbClr val="8AC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0" name="Rectangle 1074"/>
            <p:cNvSpPr>
              <a:spLocks noChangeArrowheads="1"/>
            </p:cNvSpPr>
            <p:nvPr/>
          </p:nvSpPr>
          <p:spPr bwMode="auto">
            <a:xfrm>
              <a:off x="901" y="2303"/>
              <a:ext cx="4275" cy="11"/>
            </a:xfrm>
            <a:prstGeom prst="rect">
              <a:avLst/>
            </a:prstGeom>
            <a:solidFill>
              <a:srgbClr val="8BC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1" name="Rectangle 1075"/>
            <p:cNvSpPr>
              <a:spLocks noChangeArrowheads="1"/>
            </p:cNvSpPr>
            <p:nvPr/>
          </p:nvSpPr>
          <p:spPr bwMode="auto">
            <a:xfrm>
              <a:off x="901" y="2300"/>
              <a:ext cx="4275" cy="9"/>
            </a:xfrm>
            <a:prstGeom prst="rect">
              <a:avLst/>
            </a:prstGeom>
            <a:solidFill>
              <a:srgbClr val="8BC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2" name="Rectangle 1076"/>
            <p:cNvSpPr>
              <a:spLocks noChangeArrowheads="1"/>
            </p:cNvSpPr>
            <p:nvPr/>
          </p:nvSpPr>
          <p:spPr bwMode="auto">
            <a:xfrm>
              <a:off x="901" y="2295"/>
              <a:ext cx="4275" cy="8"/>
            </a:xfrm>
            <a:prstGeom prst="rect">
              <a:avLst/>
            </a:prstGeom>
            <a:solidFill>
              <a:srgbClr val="8BC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3" name="Rectangle 1077"/>
            <p:cNvSpPr>
              <a:spLocks noChangeArrowheads="1"/>
            </p:cNvSpPr>
            <p:nvPr/>
          </p:nvSpPr>
          <p:spPr bwMode="auto">
            <a:xfrm>
              <a:off x="901" y="2289"/>
              <a:ext cx="4275" cy="11"/>
            </a:xfrm>
            <a:prstGeom prst="rect">
              <a:avLst/>
            </a:prstGeom>
            <a:solidFill>
              <a:srgbClr val="8CC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4" name="Rectangle 1078"/>
            <p:cNvSpPr>
              <a:spLocks noChangeArrowheads="1"/>
            </p:cNvSpPr>
            <p:nvPr/>
          </p:nvSpPr>
          <p:spPr bwMode="auto">
            <a:xfrm>
              <a:off x="901" y="2286"/>
              <a:ext cx="4275" cy="9"/>
            </a:xfrm>
            <a:prstGeom prst="rect">
              <a:avLst/>
            </a:prstGeom>
            <a:solidFill>
              <a:srgbClr val="8CC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5" name="Rectangle 1079"/>
            <p:cNvSpPr>
              <a:spLocks noChangeArrowheads="1"/>
            </p:cNvSpPr>
            <p:nvPr/>
          </p:nvSpPr>
          <p:spPr bwMode="auto">
            <a:xfrm>
              <a:off x="901" y="2281"/>
              <a:ext cx="4275" cy="8"/>
            </a:xfrm>
            <a:prstGeom prst="rect">
              <a:avLst/>
            </a:prstGeom>
            <a:solidFill>
              <a:srgbClr val="8D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6" name="Rectangle 1080"/>
            <p:cNvSpPr>
              <a:spLocks noChangeArrowheads="1"/>
            </p:cNvSpPr>
            <p:nvPr/>
          </p:nvSpPr>
          <p:spPr bwMode="auto">
            <a:xfrm>
              <a:off x="901" y="2275"/>
              <a:ext cx="4275" cy="11"/>
            </a:xfrm>
            <a:prstGeom prst="rect">
              <a:avLst/>
            </a:prstGeom>
            <a:solidFill>
              <a:srgbClr val="8D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7" name="Rectangle 1081"/>
            <p:cNvSpPr>
              <a:spLocks noChangeArrowheads="1"/>
            </p:cNvSpPr>
            <p:nvPr/>
          </p:nvSpPr>
          <p:spPr bwMode="auto">
            <a:xfrm>
              <a:off x="901" y="2270"/>
              <a:ext cx="4275" cy="11"/>
            </a:xfrm>
            <a:prstGeom prst="rect">
              <a:avLst/>
            </a:prstGeom>
            <a:solidFill>
              <a:srgbClr val="8D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8" name="Rectangle 1082"/>
            <p:cNvSpPr>
              <a:spLocks noChangeArrowheads="1"/>
            </p:cNvSpPr>
            <p:nvPr/>
          </p:nvSpPr>
          <p:spPr bwMode="auto">
            <a:xfrm>
              <a:off x="901" y="2266"/>
              <a:ext cx="4275" cy="9"/>
            </a:xfrm>
            <a:prstGeom prst="rect">
              <a:avLst/>
            </a:prstGeom>
            <a:solidFill>
              <a:srgbClr val="8E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19" name="Rectangle 1083"/>
            <p:cNvSpPr>
              <a:spLocks noChangeArrowheads="1"/>
            </p:cNvSpPr>
            <p:nvPr/>
          </p:nvSpPr>
          <p:spPr bwMode="auto">
            <a:xfrm>
              <a:off x="901" y="2261"/>
              <a:ext cx="4275" cy="9"/>
            </a:xfrm>
            <a:prstGeom prst="rect">
              <a:avLst/>
            </a:prstGeom>
            <a:solidFill>
              <a:srgbClr val="8E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0" name="Rectangle 1084"/>
            <p:cNvSpPr>
              <a:spLocks noChangeArrowheads="1"/>
            </p:cNvSpPr>
            <p:nvPr/>
          </p:nvSpPr>
          <p:spPr bwMode="auto">
            <a:xfrm>
              <a:off x="901" y="2256"/>
              <a:ext cx="4275" cy="10"/>
            </a:xfrm>
            <a:prstGeom prst="rect">
              <a:avLst/>
            </a:prstGeom>
            <a:solidFill>
              <a:srgbClr val="8F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1" name="Rectangle 1085"/>
            <p:cNvSpPr>
              <a:spLocks noChangeArrowheads="1"/>
            </p:cNvSpPr>
            <p:nvPr/>
          </p:nvSpPr>
          <p:spPr bwMode="auto">
            <a:xfrm>
              <a:off x="901" y="2252"/>
              <a:ext cx="4275" cy="9"/>
            </a:xfrm>
            <a:prstGeom prst="rect">
              <a:avLst/>
            </a:prstGeom>
            <a:solidFill>
              <a:srgbClr val="8F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2" name="Rectangle 1086"/>
            <p:cNvSpPr>
              <a:spLocks noChangeArrowheads="1"/>
            </p:cNvSpPr>
            <p:nvPr/>
          </p:nvSpPr>
          <p:spPr bwMode="auto">
            <a:xfrm>
              <a:off x="901" y="2247"/>
              <a:ext cx="4275" cy="9"/>
            </a:xfrm>
            <a:prstGeom prst="rect">
              <a:avLst/>
            </a:prstGeom>
            <a:solidFill>
              <a:srgbClr val="8FCE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3" name="Rectangle 1087"/>
            <p:cNvSpPr>
              <a:spLocks noChangeArrowheads="1"/>
            </p:cNvSpPr>
            <p:nvPr/>
          </p:nvSpPr>
          <p:spPr bwMode="auto">
            <a:xfrm>
              <a:off x="901" y="2242"/>
              <a:ext cx="4275" cy="10"/>
            </a:xfrm>
            <a:prstGeom prst="rect">
              <a:avLst/>
            </a:prstGeom>
            <a:solidFill>
              <a:srgbClr val="90C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4" name="Rectangle 1088"/>
            <p:cNvSpPr>
              <a:spLocks noChangeArrowheads="1"/>
            </p:cNvSpPr>
            <p:nvPr/>
          </p:nvSpPr>
          <p:spPr bwMode="auto">
            <a:xfrm>
              <a:off x="901" y="2236"/>
              <a:ext cx="4275" cy="11"/>
            </a:xfrm>
            <a:prstGeom prst="rect">
              <a:avLst/>
            </a:prstGeom>
            <a:solidFill>
              <a:srgbClr val="90C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5" name="Rectangle 1089"/>
            <p:cNvSpPr>
              <a:spLocks noChangeArrowheads="1"/>
            </p:cNvSpPr>
            <p:nvPr/>
          </p:nvSpPr>
          <p:spPr bwMode="auto">
            <a:xfrm>
              <a:off x="901" y="2233"/>
              <a:ext cx="4275" cy="9"/>
            </a:xfrm>
            <a:prstGeom prst="rect">
              <a:avLst/>
            </a:prstGeom>
            <a:solidFill>
              <a:srgbClr val="91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6" name="Rectangle 1090"/>
            <p:cNvSpPr>
              <a:spLocks noChangeArrowheads="1"/>
            </p:cNvSpPr>
            <p:nvPr/>
          </p:nvSpPr>
          <p:spPr bwMode="auto">
            <a:xfrm>
              <a:off x="901" y="2228"/>
              <a:ext cx="4275" cy="8"/>
            </a:xfrm>
            <a:prstGeom prst="rect">
              <a:avLst/>
            </a:prstGeom>
            <a:solidFill>
              <a:srgbClr val="91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7" name="Rectangle 1091"/>
            <p:cNvSpPr>
              <a:spLocks noChangeArrowheads="1"/>
            </p:cNvSpPr>
            <p:nvPr/>
          </p:nvSpPr>
          <p:spPr bwMode="auto">
            <a:xfrm>
              <a:off x="901" y="2222"/>
              <a:ext cx="4275" cy="11"/>
            </a:xfrm>
            <a:prstGeom prst="rect">
              <a:avLst/>
            </a:prstGeom>
            <a:solidFill>
              <a:srgbClr val="91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8" name="Rectangle 1092"/>
            <p:cNvSpPr>
              <a:spLocks noChangeArrowheads="1"/>
            </p:cNvSpPr>
            <p:nvPr/>
          </p:nvSpPr>
          <p:spPr bwMode="auto">
            <a:xfrm>
              <a:off x="901" y="2219"/>
              <a:ext cx="4275" cy="9"/>
            </a:xfrm>
            <a:prstGeom prst="rect">
              <a:avLst/>
            </a:prstGeom>
            <a:solidFill>
              <a:srgbClr val="92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29" name="Rectangle 1093"/>
            <p:cNvSpPr>
              <a:spLocks noChangeArrowheads="1"/>
            </p:cNvSpPr>
            <p:nvPr/>
          </p:nvSpPr>
          <p:spPr bwMode="auto">
            <a:xfrm>
              <a:off x="901" y="2214"/>
              <a:ext cx="4275" cy="8"/>
            </a:xfrm>
            <a:prstGeom prst="rect">
              <a:avLst/>
            </a:prstGeom>
            <a:solidFill>
              <a:srgbClr val="92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0" name="Rectangle 1094"/>
            <p:cNvSpPr>
              <a:spLocks noChangeArrowheads="1"/>
            </p:cNvSpPr>
            <p:nvPr/>
          </p:nvSpPr>
          <p:spPr bwMode="auto">
            <a:xfrm>
              <a:off x="901" y="2208"/>
              <a:ext cx="4275" cy="11"/>
            </a:xfrm>
            <a:prstGeom prst="rect">
              <a:avLst/>
            </a:prstGeom>
            <a:solidFill>
              <a:srgbClr val="93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1" name="Rectangle 1095"/>
            <p:cNvSpPr>
              <a:spLocks noChangeArrowheads="1"/>
            </p:cNvSpPr>
            <p:nvPr/>
          </p:nvSpPr>
          <p:spPr bwMode="auto">
            <a:xfrm>
              <a:off x="901" y="2205"/>
              <a:ext cx="4275" cy="9"/>
            </a:xfrm>
            <a:prstGeom prst="rect">
              <a:avLst/>
            </a:prstGeom>
            <a:solidFill>
              <a:srgbClr val="93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2" name="Rectangle 1096"/>
            <p:cNvSpPr>
              <a:spLocks noChangeArrowheads="1"/>
            </p:cNvSpPr>
            <p:nvPr/>
          </p:nvSpPr>
          <p:spPr bwMode="auto">
            <a:xfrm>
              <a:off x="901" y="2199"/>
              <a:ext cx="4275" cy="9"/>
            </a:xfrm>
            <a:prstGeom prst="rect">
              <a:avLst/>
            </a:prstGeom>
            <a:solidFill>
              <a:srgbClr val="93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3" name="Rectangle 1097"/>
            <p:cNvSpPr>
              <a:spLocks noChangeArrowheads="1"/>
            </p:cNvSpPr>
            <p:nvPr/>
          </p:nvSpPr>
          <p:spPr bwMode="auto">
            <a:xfrm>
              <a:off x="901" y="2194"/>
              <a:ext cx="4275" cy="11"/>
            </a:xfrm>
            <a:prstGeom prst="rect">
              <a:avLst/>
            </a:prstGeom>
            <a:solidFill>
              <a:srgbClr val="94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4" name="Rectangle 1098"/>
            <p:cNvSpPr>
              <a:spLocks noChangeArrowheads="1"/>
            </p:cNvSpPr>
            <p:nvPr/>
          </p:nvSpPr>
          <p:spPr bwMode="auto">
            <a:xfrm>
              <a:off x="901" y="2189"/>
              <a:ext cx="4275" cy="10"/>
            </a:xfrm>
            <a:prstGeom prst="rect">
              <a:avLst/>
            </a:prstGeom>
            <a:solidFill>
              <a:srgbClr val="94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5" name="Rectangle 1099"/>
            <p:cNvSpPr>
              <a:spLocks noChangeArrowheads="1"/>
            </p:cNvSpPr>
            <p:nvPr/>
          </p:nvSpPr>
          <p:spPr bwMode="auto">
            <a:xfrm>
              <a:off x="901" y="2185"/>
              <a:ext cx="4275" cy="9"/>
            </a:xfrm>
            <a:prstGeom prst="rect">
              <a:avLst/>
            </a:prstGeom>
            <a:solidFill>
              <a:srgbClr val="95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6" name="Rectangle 1100"/>
            <p:cNvSpPr>
              <a:spLocks noChangeArrowheads="1"/>
            </p:cNvSpPr>
            <p:nvPr/>
          </p:nvSpPr>
          <p:spPr bwMode="auto">
            <a:xfrm>
              <a:off x="901" y="2180"/>
              <a:ext cx="4275" cy="9"/>
            </a:xfrm>
            <a:prstGeom prst="rect">
              <a:avLst/>
            </a:prstGeom>
            <a:solidFill>
              <a:srgbClr val="95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7" name="Rectangle 1101"/>
            <p:cNvSpPr>
              <a:spLocks noChangeArrowheads="1"/>
            </p:cNvSpPr>
            <p:nvPr/>
          </p:nvSpPr>
          <p:spPr bwMode="auto">
            <a:xfrm>
              <a:off x="901" y="2175"/>
              <a:ext cx="4275" cy="10"/>
            </a:xfrm>
            <a:prstGeom prst="rect">
              <a:avLst/>
            </a:prstGeom>
            <a:solidFill>
              <a:srgbClr val="95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8" name="Rectangle 1102"/>
            <p:cNvSpPr>
              <a:spLocks noChangeArrowheads="1"/>
            </p:cNvSpPr>
            <p:nvPr/>
          </p:nvSpPr>
          <p:spPr bwMode="auto">
            <a:xfrm>
              <a:off x="901" y="2171"/>
              <a:ext cx="4275" cy="9"/>
            </a:xfrm>
            <a:prstGeom prst="rect">
              <a:avLst/>
            </a:prstGeom>
            <a:solidFill>
              <a:srgbClr val="96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39" name="Rectangle 1103"/>
            <p:cNvSpPr>
              <a:spLocks noChangeArrowheads="1"/>
            </p:cNvSpPr>
            <p:nvPr/>
          </p:nvSpPr>
          <p:spPr bwMode="auto">
            <a:xfrm>
              <a:off x="901" y="2166"/>
              <a:ext cx="4275" cy="9"/>
            </a:xfrm>
            <a:prstGeom prst="rect">
              <a:avLst/>
            </a:prstGeom>
            <a:solidFill>
              <a:srgbClr val="96D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0" name="Rectangle 1104"/>
            <p:cNvSpPr>
              <a:spLocks noChangeArrowheads="1"/>
            </p:cNvSpPr>
            <p:nvPr/>
          </p:nvSpPr>
          <p:spPr bwMode="auto">
            <a:xfrm>
              <a:off x="901" y="2161"/>
              <a:ext cx="4275" cy="10"/>
            </a:xfrm>
            <a:prstGeom prst="rect">
              <a:avLst/>
            </a:prstGeom>
            <a:solidFill>
              <a:srgbClr val="98D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1" name="Rectangle 1105"/>
            <p:cNvSpPr>
              <a:spLocks noChangeArrowheads="1"/>
            </p:cNvSpPr>
            <p:nvPr/>
          </p:nvSpPr>
          <p:spPr bwMode="auto">
            <a:xfrm>
              <a:off x="901" y="2157"/>
              <a:ext cx="4275" cy="9"/>
            </a:xfrm>
            <a:prstGeom prst="rect">
              <a:avLst/>
            </a:prstGeom>
            <a:solidFill>
              <a:srgbClr val="98D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2" name="Rectangle 1106"/>
            <p:cNvSpPr>
              <a:spLocks noChangeArrowheads="1"/>
            </p:cNvSpPr>
            <p:nvPr/>
          </p:nvSpPr>
          <p:spPr bwMode="auto">
            <a:xfrm>
              <a:off x="901" y="2152"/>
              <a:ext cx="4275" cy="9"/>
            </a:xfrm>
            <a:prstGeom prst="rect">
              <a:avLst/>
            </a:prstGeom>
            <a:solidFill>
              <a:srgbClr val="98D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3" name="Rectangle 1107"/>
            <p:cNvSpPr>
              <a:spLocks noChangeArrowheads="1"/>
            </p:cNvSpPr>
            <p:nvPr/>
          </p:nvSpPr>
          <p:spPr bwMode="auto">
            <a:xfrm>
              <a:off x="901" y="2147"/>
              <a:ext cx="4275" cy="10"/>
            </a:xfrm>
            <a:prstGeom prst="rect">
              <a:avLst/>
            </a:prstGeom>
            <a:solidFill>
              <a:srgbClr val="9AD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4" name="Rectangle 1108"/>
            <p:cNvSpPr>
              <a:spLocks noChangeArrowheads="1"/>
            </p:cNvSpPr>
            <p:nvPr/>
          </p:nvSpPr>
          <p:spPr bwMode="auto">
            <a:xfrm>
              <a:off x="901" y="2141"/>
              <a:ext cx="4275" cy="11"/>
            </a:xfrm>
            <a:prstGeom prst="rect">
              <a:avLst/>
            </a:prstGeom>
            <a:solidFill>
              <a:srgbClr val="9AD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5" name="Rectangle 1109"/>
            <p:cNvSpPr>
              <a:spLocks noChangeArrowheads="1"/>
            </p:cNvSpPr>
            <p:nvPr/>
          </p:nvSpPr>
          <p:spPr bwMode="auto">
            <a:xfrm>
              <a:off x="901" y="2138"/>
              <a:ext cx="4275" cy="9"/>
            </a:xfrm>
            <a:prstGeom prst="rect">
              <a:avLst/>
            </a:prstGeom>
            <a:solidFill>
              <a:srgbClr val="9BD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6" name="Rectangle 1110"/>
            <p:cNvSpPr>
              <a:spLocks noChangeArrowheads="1"/>
            </p:cNvSpPr>
            <p:nvPr/>
          </p:nvSpPr>
          <p:spPr bwMode="auto">
            <a:xfrm>
              <a:off x="901" y="2133"/>
              <a:ext cx="4275" cy="8"/>
            </a:xfrm>
            <a:prstGeom prst="rect">
              <a:avLst/>
            </a:prstGeom>
            <a:solidFill>
              <a:srgbClr val="9BD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7" name="Rectangle 1111"/>
            <p:cNvSpPr>
              <a:spLocks noChangeArrowheads="1"/>
            </p:cNvSpPr>
            <p:nvPr/>
          </p:nvSpPr>
          <p:spPr bwMode="auto">
            <a:xfrm>
              <a:off x="901" y="2127"/>
              <a:ext cx="4275" cy="11"/>
            </a:xfrm>
            <a:prstGeom prst="rect">
              <a:avLst/>
            </a:prstGeom>
            <a:solidFill>
              <a:srgbClr val="9BD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8" name="Rectangle 1112"/>
            <p:cNvSpPr>
              <a:spLocks noChangeArrowheads="1"/>
            </p:cNvSpPr>
            <p:nvPr/>
          </p:nvSpPr>
          <p:spPr bwMode="auto">
            <a:xfrm>
              <a:off x="901" y="2124"/>
              <a:ext cx="4275" cy="9"/>
            </a:xfrm>
            <a:prstGeom prst="rect">
              <a:avLst/>
            </a:prstGeom>
            <a:solidFill>
              <a:srgbClr val="9D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49" name="Rectangle 1113"/>
            <p:cNvSpPr>
              <a:spLocks noChangeArrowheads="1"/>
            </p:cNvSpPr>
            <p:nvPr/>
          </p:nvSpPr>
          <p:spPr bwMode="auto">
            <a:xfrm>
              <a:off x="901" y="2118"/>
              <a:ext cx="4275" cy="9"/>
            </a:xfrm>
            <a:prstGeom prst="rect">
              <a:avLst/>
            </a:prstGeom>
            <a:solidFill>
              <a:srgbClr val="9D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0" name="Rectangle 1114"/>
            <p:cNvSpPr>
              <a:spLocks noChangeArrowheads="1"/>
            </p:cNvSpPr>
            <p:nvPr/>
          </p:nvSpPr>
          <p:spPr bwMode="auto">
            <a:xfrm>
              <a:off x="901" y="2113"/>
              <a:ext cx="4275" cy="11"/>
            </a:xfrm>
            <a:prstGeom prst="rect">
              <a:avLst/>
            </a:prstGeom>
            <a:solidFill>
              <a:srgbClr val="9E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1" name="Rectangle 1115"/>
            <p:cNvSpPr>
              <a:spLocks noChangeArrowheads="1"/>
            </p:cNvSpPr>
            <p:nvPr/>
          </p:nvSpPr>
          <p:spPr bwMode="auto">
            <a:xfrm>
              <a:off x="901" y="2110"/>
              <a:ext cx="4275" cy="8"/>
            </a:xfrm>
            <a:prstGeom prst="rect">
              <a:avLst/>
            </a:prstGeom>
            <a:solidFill>
              <a:srgbClr val="9E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2" name="Rectangle 1116"/>
            <p:cNvSpPr>
              <a:spLocks noChangeArrowheads="1"/>
            </p:cNvSpPr>
            <p:nvPr/>
          </p:nvSpPr>
          <p:spPr bwMode="auto">
            <a:xfrm>
              <a:off x="901" y="2104"/>
              <a:ext cx="4275" cy="9"/>
            </a:xfrm>
            <a:prstGeom prst="rect">
              <a:avLst/>
            </a:prstGeom>
            <a:solidFill>
              <a:srgbClr val="9E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3" name="Rectangle 1117"/>
            <p:cNvSpPr>
              <a:spLocks noChangeArrowheads="1"/>
            </p:cNvSpPr>
            <p:nvPr/>
          </p:nvSpPr>
          <p:spPr bwMode="auto">
            <a:xfrm>
              <a:off x="901" y="2099"/>
              <a:ext cx="4275" cy="11"/>
            </a:xfrm>
            <a:prstGeom prst="rect">
              <a:avLst/>
            </a:prstGeom>
            <a:solidFill>
              <a:srgbClr val="9FD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4" name="Rectangle 1118"/>
            <p:cNvSpPr>
              <a:spLocks noChangeArrowheads="1"/>
            </p:cNvSpPr>
            <p:nvPr/>
          </p:nvSpPr>
          <p:spPr bwMode="auto">
            <a:xfrm>
              <a:off x="901" y="2094"/>
              <a:ext cx="4275" cy="10"/>
            </a:xfrm>
            <a:prstGeom prst="rect">
              <a:avLst/>
            </a:prstGeom>
            <a:solidFill>
              <a:srgbClr val="9FD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5" name="Rectangle 1119"/>
            <p:cNvSpPr>
              <a:spLocks noChangeArrowheads="1"/>
            </p:cNvSpPr>
            <p:nvPr/>
          </p:nvSpPr>
          <p:spPr bwMode="auto">
            <a:xfrm>
              <a:off x="901" y="2090"/>
              <a:ext cx="4275" cy="9"/>
            </a:xfrm>
            <a:prstGeom prst="rect">
              <a:avLst/>
            </a:prstGeom>
            <a:solidFill>
              <a:srgbClr val="A1D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6" name="Rectangle 1120"/>
            <p:cNvSpPr>
              <a:spLocks noChangeArrowheads="1"/>
            </p:cNvSpPr>
            <p:nvPr/>
          </p:nvSpPr>
          <p:spPr bwMode="auto">
            <a:xfrm>
              <a:off x="901" y="2085"/>
              <a:ext cx="4275" cy="9"/>
            </a:xfrm>
            <a:prstGeom prst="rect">
              <a:avLst/>
            </a:prstGeom>
            <a:solidFill>
              <a:srgbClr val="A1D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7" name="Rectangle 1121"/>
            <p:cNvSpPr>
              <a:spLocks noChangeArrowheads="1"/>
            </p:cNvSpPr>
            <p:nvPr/>
          </p:nvSpPr>
          <p:spPr bwMode="auto">
            <a:xfrm>
              <a:off x="901" y="2080"/>
              <a:ext cx="4275" cy="10"/>
            </a:xfrm>
            <a:prstGeom prst="rect">
              <a:avLst/>
            </a:prstGeom>
            <a:solidFill>
              <a:srgbClr val="A1D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8" name="Rectangle 1122"/>
            <p:cNvSpPr>
              <a:spLocks noChangeArrowheads="1"/>
            </p:cNvSpPr>
            <p:nvPr/>
          </p:nvSpPr>
          <p:spPr bwMode="auto">
            <a:xfrm>
              <a:off x="901" y="2076"/>
              <a:ext cx="4275" cy="9"/>
            </a:xfrm>
            <a:prstGeom prst="rect">
              <a:avLst/>
            </a:prstGeom>
            <a:solidFill>
              <a:srgbClr val="A2D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59" name="Rectangle 1123"/>
            <p:cNvSpPr>
              <a:spLocks noChangeArrowheads="1"/>
            </p:cNvSpPr>
            <p:nvPr/>
          </p:nvSpPr>
          <p:spPr bwMode="auto">
            <a:xfrm>
              <a:off x="901" y="2071"/>
              <a:ext cx="4275" cy="9"/>
            </a:xfrm>
            <a:prstGeom prst="rect">
              <a:avLst/>
            </a:prstGeom>
            <a:solidFill>
              <a:srgbClr val="A2D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0" name="Rectangle 1124"/>
            <p:cNvSpPr>
              <a:spLocks noChangeArrowheads="1"/>
            </p:cNvSpPr>
            <p:nvPr/>
          </p:nvSpPr>
          <p:spPr bwMode="auto">
            <a:xfrm>
              <a:off x="901" y="2066"/>
              <a:ext cx="4275" cy="10"/>
            </a:xfrm>
            <a:prstGeom prst="rect">
              <a:avLst/>
            </a:prstGeom>
            <a:solidFill>
              <a:srgbClr val="A4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1" name="Rectangle 1125"/>
            <p:cNvSpPr>
              <a:spLocks noChangeArrowheads="1"/>
            </p:cNvSpPr>
            <p:nvPr/>
          </p:nvSpPr>
          <p:spPr bwMode="auto">
            <a:xfrm>
              <a:off x="901" y="2062"/>
              <a:ext cx="4275" cy="9"/>
            </a:xfrm>
            <a:prstGeom prst="rect">
              <a:avLst/>
            </a:prstGeom>
            <a:solidFill>
              <a:srgbClr val="A4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2" name="Rectangle 1126"/>
            <p:cNvSpPr>
              <a:spLocks noChangeArrowheads="1"/>
            </p:cNvSpPr>
            <p:nvPr/>
          </p:nvSpPr>
          <p:spPr bwMode="auto">
            <a:xfrm>
              <a:off x="901" y="2057"/>
              <a:ext cx="4275" cy="9"/>
            </a:xfrm>
            <a:prstGeom prst="rect">
              <a:avLst/>
            </a:prstGeom>
            <a:solidFill>
              <a:srgbClr val="A4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3" name="Rectangle 1127"/>
            <p:cNvSpPr>
              <a:spLocks noChangeArrowheads="1"/>
            </p:cNvSpPr>
            <p:nvPr/>
          </p:nvSpPr>
          <p:spPr bwMode="auto">
            <a:xfrm>
              <a:off x="901" y="2052"/>
              <a:ext cx="4275" cy="10"/>
            </a:xfrm>
            <a:prstGeom prst="rect">
              <a:avLst/>
            </a:prstGeom>
            <a:solidFill>
              <a:srgbClr val="A5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4" name="Rectangle 1128"/>
            <p:cNvSpPr>
              <a:spLocks noChangeArrowheads="1"/>
            </p:cNvSpPr>
            <p:nvPr/>
          </p:nvSpPr>
          <p:spPr bwMode="auto">
            <a:xfrm>
              <a:off x="901" y="2046"/>
              <a:ext cx="4275" cy="11"/>
            </a:xfrm>
            <a:prstGeom prst="rect">
              <a:avLst/>
            </a:prstGeom>
            <a:solidFill>
              <a:srgbClr val="A5D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5" name="Rectangle 1129"/>
            <p:cNvSpPr>
              <a:spLocks noChangeArrowheads="1"/>
            </p:cNvSpPr>
            <p:nvPr/>
          </p:nvSpPr>
          <p:spPr bwMode="auto">
            <a:xfrm>
              <a:off x="901" y="2043"/>
              <a:ext cx="4275" cy="9"/>
            </a:xfrm>
            <a:prstGeom prst="rect">
              <a:avLst/>
            </a:prstGeom>
            <a:solidFill>
              <a:srgbClr val="A6D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6" name="Rectangle 1130"/>
            <p:cNvSpPr>
              <a:spLocks noChangeArrowheads="1"/>
            </p:cNvSpPr>
            <p:nvPr/>
          </p:nvSpPr>
          <p:spPr bwMode="auto">
            <a:xfrm>
              <a:off x="901" y="2037"/>
              <a:ext cx="4275" cy="9"/>
            </a:xfrm>
            <a:prstGeom prst="rect">
              <a:avLst/>
            </a:prstGeom>
            <a:solidFill>
              <a:srgbClr val="A6D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7" name="Rectangle 1131"/>
            <p:cNvSpPr>
              <a:spLocks noChangeArrowheads="1"/>
            </p:cNvSpPr>
            <p:nvPr/>
          </p:nvSpPr>
          <p:spPr bwMode="auto">
            <a:xfrm>
              <a:off x="901" y="2032"/>
              <a:ext cx="4275" cy="11"/>
            </a:xfrm>
            <a:prstGeom prst="rect">
              <a:avLst/>
            </a:prstGeom>
            <a:solidFill>
              <a:srgbClr val="A6D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8" name="Rectangle 1132"/>
            <p:cNvSpPr>
              <a:spLocks noChangeArrowheads="1"/>
            </p:cNvSpPr>
            <p:nvPr/>
          </p:nvSpPr>
          <p:spPr bwMode="auto">
            <a:xfrm>
              <a:off x="901" y="2029"/>
              <a:ext cx="4275" cy="8"/>
            </a:xfrm>
            <a:prstGeom prst="rect">
              <a:avLst/>
            </a:prstGeom>
            <a:solidFill>
              <a:srgbClr val="A8D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69" name="Rectangle 1133"/>
            <p:cNvSpPr>
              <a:spLocks noChangeArrowheads="1"/>
            </p:cNvSpPr>
            <p:nvPr/>
          </p:nvSpPr>
          <p:spPr bwMode="auto">
            <a:xfrm>
              <a:off x="901" y="2023"/>
              <a:ext cx="4275" cy="9"/>
            </a:xfrm>
            <a:prstGeom prst="rect">
              <a:avLst/>
            </a:prstGeom>
            <a:solidFill>
              <a:srgbClr val="A8D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0" name="Rectangle 1134"/>
            <p:cNvSpPr>
              <a:spLocks noChangeArrowheads="1"/>
            </p:cNvSpPr>
            <p:nvPr/>
          </p:nvSpPr>
          <p:spPr bwMode="auto">
            <a:xfrm>
              <a:off x="901" y="2018"/>
              <a:ext cx="4275" cy="11"/>
            </a:xfrm>
            <a:prstGeom prst="rect">
              <a:avLst/>
            </a:prstGeom>
            <a:solidFill>
              <a:srgbClr val="A9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1" name="Rectangle 1135"/>
            <p:cNvSpPr>
              <a:spLocks noChangeArrowheads="1"/>
            </p:cNvSpPr>
            <p:nvPr/>
          </p:nvSpPr>
          <p:spPr bwMode="auto">
            <a:xfrm>
              <a:off x="901" y="2013"/>
              <a:ext cx="4275" cy="10"/>
            </a:xfrm>
            <a:prstGeom prst="rect">
              <a:avLst/>
            </a:prstGeom>
            <a:solidFill>
              <a:srgbClr val="A9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2" name="Rectangle 1136"/>
            <p:cNvSpPr>
              <a:spLocks noChangeArrowheads="1"/>
            </p:cNvSpPr>
            <p:nvPr/>
          </p:nvSpPr>
          <p:spPr bwMode="auto">
            <a:xfrm>
              <a:off x="901" y="2009"/>
              <a:ext cx="4275" cy="9"/>
            </a:xfrm>
            <a:prstGeom prst="rect">
              <a:avLst/>
            </a:prstGeom>
            <a:solidFill>
              <a:srgbClr val="A9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3" name="Rectangle 1137"/>
            <p:cNvSpPr>
              <a:spLocks noChangeArrowheads="1"/>
            </p:cNvSpPr>
            <p:nvPr/>
          </p:nvSpPr>
          <p:spPr bwMode="auto">
            <a:xfrm>
              <a:off x="901" y="2004"/>
              <a:ext cx="4275" cy="9"/>
            </a:xfrm>
            <a:prstGeom prst="rect">
              <a:avLst/>
            </a:prstGeom>
            <a:solidFill>
              <a:srgbClr val="AB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4" name="Rectangle 1138"/>
            <p:cNvSpPr>
              <a:spLocks noChangeArrowheads="1"/>
            </p:cNvSpPr>
            <p:nvPr/>
          </p:nvSpPr>
          <p:spPr bwMode="auto">
            <a:xfrm>
              <a:off x="901" y="1999"/>
              <a:ext cx="4275" cy="10"/>
            </a:xfrm>
            <a:prstGeom prst="rect">
              <a:avLst/>
            </a:prstGeom>
            <a:solidFill>
              <a:srgbClr val="AB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5" name="Rectangle 1139"/>
            <p:cNvSpPr>
              <a:spLocks noChangeArrowheads="1"/>
            </p:cNvSpPr>
            <p:nvPr/>
          </p:nvSpPr>
          <p:spPr bwMode="auto">
            <a:xfrm>
              <a:off x="901" y="1995"/>
              <a:ext cx="4275" cy="9"/>
            </a:xfrm>
            <a:prstGeom prst="rect">
              <a:avLst/>
            </a:prstGeom>
            <a:solidFill>
              <a:srgbClr val="ACDA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6" name="Rectangle 1140"/>
            <p:cNvSpPr>
              <a:spLocks noChangeArrowheads="1"/>
            </p:cNvSpPr>
            <p:nvPr/>
          </p:nvSpPr>
          <p:spPr bwMode="auto">
            <a:xfrm>
              <a:off x="901" y="1990"/>
              <a:ext cx="4275" cy="9"/>
            </a:xfrm>
            <a:prstGeom prst="rect">
              <a:avLst/>
            </a:prstGeom>
            <a:solidFill>
              <a:srgbClr val="ACDA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7" name="Rectangle 1141"/>
            <p:cNvSpPr>
              <a:spLocks noChangeArrowheads="1"/>
            </p:cNvSpPr>
            <p:nvPr/>
          </p:nvSpPr>
          <p:spPr bwMode="auto">
            <a:xfrm>
              <a:off x="901" y="1985"/>
              <a:ext cx="4275" cy="10"/>
            </a:xfrm>
            <a:prstGeom prst="rect">
              <a:avLst/>
            </a:prstGeom>
            <a:solidFill>
              <a:srgbClr val="ACDA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8" name="Rectangle 1142"/>
            <p:cNvSpPr>
              <a:spLocks noChangeArrowheads="1"/>
            </p:cNvSpPr>
            <p:nvPr/>
          </p:nvSpPr>
          <p:spPr bwMode="auto">
            <a:xfrm>
              <a:off x="901" y="1981"/>
              <a:ext cx="4275" cy="9"/>
            </a:xfrm>
            <a:prstGeom prst="rect">
              <a:avLst/>
            </a:prstGeom>
            <a:solidFill>
              <a:srgbClr val="ADD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79" name="Rectangle 1143"/>
            <p:cNvSpPr>
              <a:spLocks noChangeArrowheads="1"/>
            </p:cNvSpPr>
            <p:nvPr/>
          </p:nvSpPr>
          <p:spPr bwMode="auto">
            <a:xfrm>
              <a:off x="901" y="1976"/>
              <a:ext cx="4275" cy="9"/>
            </a:xfrm>
            <a:prstGeom prst="rect">
              <a:avLst/>
            </a:prstGeom>
            <a:solidFill>
              <a:srgbClr val="ADD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0" name="Rectangle 1144"/>
            <p:cNvSpPr>
              <a:spLocks noChangeArrowheads="1"/>
            </p:cNvSpPr>
            <p:nvPr/>
          </p:nvSpPr>
          <p:spPr bwMode="auto">
            <a:xfrm>
              <a:off x="901" y="1971"/>
              <a:ext cx="4275" cy="10"/>
            </a:xfrm>
            <a:prstGeom prst="rect">
              <a:avLst/>
            </a:prstGeom>
            <a:solidFill>
              <a:srgbClr val="AED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1" name="Rectangle 1145"/>
            <p:cNvSpPr>
              <a:spLocks noChangeArrowheads="1"/>
            </p:cNvSpPr>
            <p:nvPr/>
          </p:nvSpPr>
          <p:spPr bwMode="auto">
            <a:xfrm>
              <a:off x="901" y="1965"/>
              <a:ext cx="4275" cy="11"/>
            </a:xfrm>
            <a:prstGeom prst="rect">
              <a:avLst/>
            </a:prstGeom>
            <a:solidFill>
              <a:srgbClr val="AED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2" name="Rectangle 1146"/>
            <p:cNvSpPr>
              <a:spLocks noChangeArrowheads="1"/>
            </p:cNvSpPr>
            <p:nvPr/>
          </p:nvSpPr>
          <p:spPr bwMode="auto">
            <a:xfrm>
              <a:off x="901" y="1962"/>
              <a:ext cx="4275" cy="9"/>
            </a:xfrm>
            <a:prstGeom prst="rect">
              <a:avLst/>
            </a:prstGeom>
            <a:solidFill>
              <a:srgbClr val="AED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3" name="Rectangle 1147"/>
            <p:cNvSpPr>
              <a:spLocks noChangeArrowheads="1"/>
            </p:cNvSpPr>
            <p:nvPr/>
          </p:nvSpPr>
          <p:spPr bwMode="auto">
            <a:xfrm>
              <a:off x="901" y="1956"/>
              <a:ext cx="4275" cy="9"/>
            </a:xfrm>
            <a:prstGeom prst="rect">
              <a:avLst/>
            </a:prstGeom>
            <a:solidFill>
              <a:srgbClr val="B0D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4" name="Rectangle 1148"/>
            <p:cNvSpPr>
              <a:spLocks noChangeArrowheads="1"/>
            </p:cNvSpPr>
            <p:nvPr/>
          </p:nvSpPr>
          <p:spPr bwMode="auto">
            <a:xfrm>
              <a:off x="901" y="1951"/>
              <a:ext cx="4275" cy="11"/>
            </a:xfrm>
            <a:prstGeom prst="rect">
              <a:avLst/>
            </a:prstGeom>
            <a:solidFill>
              <a:srgbClr val="B0D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5" name="Rectangle 1149"/>
            <p:cNvSpPr>
              <a:spLocks noChangeArrowheads="1"/>
            </p:cNvSpPr>
            <p:nvPr/>
          </p:nvSpPr>
          <p:spPr bwMode="auto">
            <a:xfrm>
              <a:off x="901" y="1948"/>
              <a:ext cx="4275" cy="8"/>
            </a:xfrm>
            <a:prstGeom prst="rect">
              <a:avLst/>
            </a:prstGeom>
            <a:solidFill>
              <a:srgbClr val="B1D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6" name="Rectangle 1150"/>
            <p:cNvSpPr>
              <a:spLocks noChangeArrowheads="1"/>
            </p:cNvSpPr>
            <p:nvPr/>
          </p:nvSpPr>
          <p:spPr bwMode="auto">
            <a:xfrm>
              <a:off x="901" y="1942"/>
              <a:ext cx="4275" cy="9"/>
            </a:xfrm>
            <a:prstGeom prst="rect">
              <a:avLst/>
            </a:prstGeom>
            <a:solidFill>
              <a:srgbClr val="B1D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7" name="Rectangle 1151"/>
            <p:cNvSpPr>
              <a:spLocks noChangeArrowheads="1"/>
            </p:cNvSpPr>
            <p:nvPr/>
          </p:nvSpPr>
          <p:spPr bwMode="auto">
            <a:xfrm>
              <a:off x="901" y="1937"/>
              <a:ext cx="4275" cy="11"/>
            </a:xfrm>
            <a:prstGeom prst="rect">
              <a:avLst/>
            </a:prstGeom>
            <a:solidFill>
              <a:srgbClr val="B1D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8" name="Rectangle 1152"/>
            <p:cNvSpPr>
              <a:spLocks noChangeArrowheads="1"/>
            </p:cNvSpPr>
            <p:nvPr/>
          </p:nvSpPr>
          <p:spPr bwMode="auto">
            <a:xfrm>
              <a:off x="901" y="1934"/>
              <a:ext cx="4275" cy="8"/>
            </a:xfrm>
            <a:prstGeom prst="rect">
              <a:avLst/>
            </a:prstGeom>
            <a:solidFill>
              <a:srgbClr val="B2D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89" name="Rectangle 1153"/>
            <p:cNvSpPr>
              <a:spLocks noChangeArrowheads="1"/>
            </p:cNvSpPr>
            <p:nvPr/>
          </p:nvSpPr>
          <p:spPr bwMode="auto">
            <a:xfrm>
              <a:off x="901" y="1928"/>
              <a:ext cx="4275" cy="9"/>
            </a:xfrm>
            <a:prstGeom prst="rect">
              <a:avLst/>
            </a:prstGeom>
            <a:solidFill>
              <a:srgbClr val="B2D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0" name="Rectangle 1154"/>
            <p:cNvSpPr>
              <a:spLocks noChangeArrowheads="1"/>
            </p:cNvSpPr>
            <p:nvPr/>
          </p:nvSpPr>
          <p:spPr bwMode="auto">
            <a:xfrm>
              <a:off x="901" y="1923"/>
              <a:ext cx="4275" cy="11"/>
            </a:xfrm>
            <a:prstGeom prst="rect">
              <a:avLst/>
            </a:prstGeom>
            <a:solidFill>
              <a:srgbClr val="B4D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1" name="Rectangle 1155"/>
            <p:cNvSpPr>
              <a:spLocks noChangeArrowheads="1"/>
            </p:cNvSpPr>
            <p:nvPr/>
          </p:nvSpPr>
          <p:spPr bwMode="auto">
            <a:xfrm>
              <a:off x="901" y="1918"/>
              <a:ext cx="4275" cy="10"/>
            </a:xfrm>
            <a:prstGeom prst="rect">
              <a:avLst/>
            </a:prstGeom>
            <a:solidFill>
              <a:srgbClr val="B4D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2" name="Rectangle 1156"/>
            <p:cNvSpPr>
              <a:spLocks noChangeArrowheads="1"/>
            </p:cNvSpPr>
            <p:nvPr/>
          </p:nvSpPr>
          <p:spPr bwMode="auto">
            <a:xfrm>
              <a:off x="901" y="1914"/>
              <a:ext cx="4275" cy="9"/>
            </a:xfrm>
            <a:prstGeom prst="rect">
              <a:avLst/>
            </a:prstGeom>
            <a:solidFill>
              <a:srgbClr val="B4D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3" name="Rectangle 1157"/>
            <p:cNvSpPr>
              <a:spLocks noChangeArrowheads="1"/>
            </p:cNvSpPr>
            <p:nvPr/>
          </p:nvSpPr>
          <p:spPr bwMode="auto">
            <a:xfrm>
              <a:off x="901" y="1909"/>
              <a:ext cx="4275" cy="9"/>
            </a:xfrm>
            <a:prstGeom prst="rect">
              <a:avLst/>
            </a:prstGeom>
            <a:solidFill>
              <a:srgbClr val="B5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4" name="Rectangle 1158"/>
            <p:cNvSpPr>
              <a:spLocks noChangeArrowheads="1"/>
            </p:cNvSpPr>
            <p:nvPr/>
          </p:nvSpPr>
          <p:spPr bwMode="auto">
            <a:xfrm>
              <a:off x="901" y="1904"/>
              <a:ext cx="4275" cy="10"/>
            </a:xfrm>
            <a:prstGeom prst="rect">
              <a:avLst/>
            </a:prstGeom>
            <a:solidFill>
              <a:srgbClr val="B5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5" name="Rectangle 1159"/>
            <p:cNvSpPr>
              <a:spLocks noChangeArrowheads="1"/>
            </p:cNvSpPr>
            <p:nvPr/>
          </p:nvSpPr>
          <p:spPr bwMode="auto">
            <a:xfrm>
              <a:off x="901" y="1900"/>
              <a:ext cx="4275" cy="9"/>
            </a:xfrm>
            <a:prstGeom prst="rect">
              <a:avLst/>
            </a:prstGeom>
            <a:solidFill>
              <a:srgbClr val="B6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6" name="Rectangle 1160"/>
            <p:cNvSpPr>
              <a:spLocks noChangeArrowheads="1"/>
            </p:cNvSpPr>
            <p:nvPr/>
          </p:nvSpPr>
          <p:spPr bwMode="auto">
            <a:xfrm>
              <a:off x="901" y="1895"/>
              <a:ext cx="4275" cy="9"/>
            </a:xfrm>
            <a:prstGeom prst="rect">
              <a:avLst/>
            </a:prstGeom>
            <a:solidFill>
              <a:srgbClr val="B6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7" name="Rectangle 1161"/>
            <p:cNvSpPr>
              <a:spLocks noChangeArrowheads="1"/>
            </p:cNvSpPr>
            <p:nvPr/>
          </p:nvSpPr>
          <p:spPr bwMode="auto">
            <a:xfrm>
              <a:off x="901" y="1890"/>
              <a:ext cx="4275" cy="10"/>
            </a:xfrm>
            <a:prstGeom prst="rect">
              <a:avLst/>
            </a:prstGeom>
            <a:solidFill>
              <a:srgbClr val="B6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8" name="Rectangle 1162"/>
            <p:cNvSpPr>
              <a:spLocks noChangeArrowheads="1"/>
            </p:cNvSpPr>
            <p:nvPr/>
          </p:nvSpPr>
          <p:spPr bwMode="auto">
            <a:xfrm>
              <a:off x="901" y="1886"/>
              <a:ext cx="4275" cy="9"/>
            </a:xfrm>
            <a:prstGeom prst="rect">
              <a:avLst/>
            </a:prstGeom>
            <a:solidFill>
              <a:srgbClr val="B7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499" name="Rectangle 1163"/>
            <p:cNvSpPr>
              <a:spLocks noChangeArrowheads="1"/>
            </p:cNvSpPr>
            <p:nvPr/>
          </p:nvSpPr>
          <p:spPr bwMode="auto">
            <a:xfrm>
              <a:off x="901" y="1881"/>
              <a:ext cx="4275" cy="9"/>
            </a:xfrm>
            <a:prstGeom prst="rect">
              <a:avLst/>
            </a:prstGeom>
            <a:solidFill>
              <a:srgbClr val="B7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0" name="Rectangle 1164"/>
            <p:cNvSpPr>
              <a:spLocks noChangeArrowheads="1"/>
            </p:cNvSpPr>
            <p:nvPr/>
          </p:nvSpPr>
          <p:spPr bwMode="auto">
            <a:xfrm>
              <a:off x="901" y="1875"/>
              <a:ext cx="4275" cy="11"/>
            </a:xfrm>
            <a:prstGeom prst="rect">
              <a:avLst/>
            </a:prstGeom>
            <a:solidFill>
              <a:srgbClr val="B8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1" name="Rectangle 1165"/>
            <p:cNvSpPr>
              <a:spLocks noChangeArrowheads="1"/>
            </p:cNvSpPr>
            <p:nvPr/>
          </p:nvSpPr>
          <p:spPr bwMode="auto">
            <a:xfrm>
              <a:off x="901" y="1870"/>
              <a:ext cx="4275" cy="11"/>
            </a:xfrm>
            <a:prstGeom prst="rect">
              <a:avLst/>
            </a:prstGeom>
            <a:solidFill>
              <a:srgbClr val="B8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2" name="Rectangle 1166"/>
            <p:cNvSpPr>
              <a:spLocks noChangeArrowheads="1"/>
            </p:cNvSpPr>
            <p:nvPr/>
          </p:nvSpPr>
          <p:spPr bwMode="auto">
            <a:xfrm>
              <a:off x="901" y="1867"/>
              <a:ext cx="4275" cy="8"/>
            </a:xfrm>
            <a:prstGeom prst="rect">
              <a:avLst/>
            </a:prstGeom>
            <a:solidFill>
              <a:srgbClr val="B8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3" name="Rectangle 1167"/>
            <p:cNvSpPr>
              <a:spLocks noChangeArrowheads="1"/>
            </p:cNvSpPr>
            <p:nvPr/>
          </p:nvSpPr>
          <p:spPr bwMode="auto">
            <a:xfrm>
              <a:off x="901" y="1861"/>
              <a:ext cx="4275" cy="9"/>
            </a:xfrm>
            <a:prstGeom prst="rect">
              <a:avLst/>
            </a:prstGeom>
            <a:solidFill>
              <a:srgbClr val="BA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4" name="Rectangle 1168"/>
            <p:cNvSpPr>
              <a:spLocks noChangeArrowheads="1"/>
            </p:cNvSpPr>
            <p:nvPr/>
          </p:nvSpPr>
          <p:spPr bwMode="auto">
            <a:xfrm>
              <a:off x="901" y="1856"/>
              <a:ext cx="4275" cy="11"/>
            </a:xfrm>
            <a:prstGeom prst="rect">
              <a:avLst/>
            </a:prstGeom>
            <a:solidFill>
              <a:srgbClr val="BA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5" name="Rectangle 1169"/>
            <p:cNvSpPr>
              <a:spLocks noChangeArrowheads="1"/>
            </p:cNvSpPr>
            <p:nvPr/>
          </p:nvSpPr>
          <p:spPr bwMode="auto">
            <a:xfrm>
              <a:off x="901" y="1853"/>
              <a:ext cx="4275" cy="8"/>
            </a:xfrm>
            <a:prstGeom prst="rect">
              <a:avLst/>
            </a:prstGeom>
            <a:solidFill>
              <a:srgbClr val="BBE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6" name="Rectangle 1170"/>
            <p:cNvSpPr>
              <a:spLocks noChangeArrowheads="1"/>
            </p:cNvSpPr>
            <p:nvPr/>
          </p:nvSpPr>
          <p:spPr bwMode="auto">
            <a:xfrm>
              <a:off x="901" y="1847"/>
              <a:ext cx="4275" cy="9"/>
            </a:xfrm>
            <a:prstGeom prst="rect">
              <a:avLst/>
            </a:prstGeom>
            <a:solidFill>
              <a:srgbClr val="BBE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7" name="Rectangle 1171"/>
            <p:cNvSpPr>
              <a:spLocks noChangeArrowheads="1"/>
            </p:cNvSpPr>
            <p:nvPr/>
          </p:nvSpPr>
          <p:spPr bwMode="auto">
            <a:xfrm>
              <a:off x="901" y="1842"/>
              <a:ext cx="4275" cy="11"/>
            </a:xfrm>
            <a:prstGeom prst="rect">
              <a:avLst/>
            </a:prstGeom>
            <a:solidFill>
              <a:srgbClr val="BBE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8" name="Rectangle 1172"/>
            <p:cNvSpPr>
              <a:spLocks noChangeArrowheads="1"/>
            </p:cNvSpPr>
            <p:nvPr/>
          </p:nvSpPr>
          <p:spPr bwMode="auto">
            <a:xfrm>
              <a:off x="901" y="1837"/>
              <a:ext cx="4275" cy="10"/>
            </a:xfrm>
            <a:prstGeom prst="rect">
              <a:avLst/>
            </a:prstGeom>
            <a:solidFill>
              <a:srgbClr val="BCE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09" name="Rectangle 1173"/>
            <p:cNvSpPr>
              <a:spLocks noChangeArrowheads="1"/>
            </p:cNvSpPr>
            <p:nvPr/>
          </p:nvSpPr>
          <p:spPr bwMode="auto">
            <a:xfrm>
              <a:off x="901" y="1833"/>
              <a:ext cx="4275" cy="9"/>
            </a:xfrm>
            <a:prstGeom prst="rect">
              <a:avLst/>
            </a:prstGeom>
            <a:solidFill>
              <a:srgbClr val="BCE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0" name="Rectangle 1174"/>
            <p:cNvSpPr>
              <a:spLocks noChangeArrowheads="1"/>
            </p:cNvSpPr>
            <p:nvPr/>
          </p:nvSpPr>
          <p:spPr bwMode="auto">
            <a:xfrm>
              <a:off x="901" y="1828"/>
              <a:ext cx="4275" cy="9"/>
            </a:xfrm>
            <a:prstGeom prst="rect">
              <a:avLst/>
            </a:prstGeom>
            <a:solidFill>
              <a:srgbClr val="BDE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1" name="Rectangle 1175"/>
            <p:cNvSpPr>
              <a:spLocks noChangeArrowheads="1"/>
            </p:cNvSpPr>
            <p:nvPr/>
          </p:nvSpPr>
          <p:spPr bwMode="auto">
            <a:xfrm>
              <a:off x="901" y="1823"/>
              <a:ext cx="4275" cy="10"/>
            </a:xfrm>
            <a:prstGeom prst="rect">
              <a:avLst/>
            </a:prstGeom>
            <a:solidFill>
              <a:srgbClr val="BDE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2" name="Rectangle 1176"/>
            <p:cNvSpPr>
              <a:spLocks noChangeArrowheads="1"/>
            </p:cNvSpPr>
            <p:nvPr/>
          </p:nvSpPr>
          <p:spPr bwMode="auto">
            <a:xfrm>
              <a:off x="901" y="1819"/>
              <a:ext cx="4275" cy="9"/>
            </a:xfrm>
            <a:prstGeom prst="rect">
              <a:avLst/>
            </a:prstGeom>
            <a:solidFill>
              <a:srgbClr val="BDE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3" name="Rectangle 1177"/>
            <p:cNvSpPr>
              <a:spLocks noChangeArrowheads="1"/>
            </p:cNvSpPr>
            <p:nvPr/>
          </p:nvSpPr>
          <p:spPr bwMode="auto">
            <a:xfrm>
              <a:off x="901" y="1814"/>
              <a:ext cx="4275" cy="9"/>
            </a:xfrm>
            <a:prstGeom prst="rect">
              <a:avLst/>
            </a:prstGeom>
            <a:solidFill>
              <a:srgbClr val="BEE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4" name="Rectangle 1178"/>
            <p:cNvSpPr>
              <a:spLocks noChangeArrowheads="1"/>
            </p:cNvSpPr>
            <p:nvPr/>
          </p:nvSpPr>
          <p:spPr bwMode="auto">
            <a:xfrm>
              <a:off x="901" y="1809"/>
              <a:ext cx="4275" cy="10"/>
            </a:xfrm>
            <a:prstGeom prst="rect">
              <a:avLst/>
            </a:prstGeom>
            <a:solidFill>
              <a:srgbClr val="BEE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5" name="Rectangle 1179"/>
            <p:cNvSpPr>
              <a:spLocks noChangeArrowheads="1"/>
            </p:cNvSpPr>
            <p:nvPr/>
          </p:nvSpPr>
          <p:spPr bwMode="auto">
            <a:xfrm>
              <a:off x="901" y="1805"/>
              <a:ext cx="4275" cy="9"/>
            </a:xfrm>
            <a:prstGeom prst="rect">
              <a:avLst/>
            </a:prstGeom>
            <a:solidFill>
              <a:srgbClr val="BFE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6" name="Rectangle 1180"/>
            <p:cNvSpPr>
              <a:spLocks noChangeArrowheads="1"/>
            </p:cNvSpPr>
            <p:nvPr/>
          </p:nvSpPr>
          <p:spPr bwMode="auto">
            <a:xfrm>
              <a:off x="901" y="1800"/>
              <a:ext cx="4275" cy="9"/>
            </a:xfrm>
            <a:prstGeom prst="rect">
              <a:avLst/>
            </a:prstGeom>
            <a:solidFill>
              <a:srgbClr val="BFE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7" name="Rectangle 1181"/>
            <p:cNvSpPr>
              <a:spLocks noChangeArrowheads="1"/>
            </p:cNvSpPr>
            <p:nvPr/>
          </p:nvSpPr>
          <p:spPr bwMode="auto">
            <a:xfrm>
              <a:off x="901" y="1794"/>
              <a:ext cx="4275" cy="11"/>
            </a:xfrm>
            <a:prstGeom prst="rect">
              <a:avLst/>
            </a:prstGeom>
            <a:solidFill>
              <a:srgbClr val="BFE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8" name="Rectangle 1182"/>
            <p:cNvSpPr>
              <a:spLocks noChangeArrowheads="1"/>
            </p:cNvSpPr>
            <p:nvPr/>
          </p:nvSpPr>
          <p:spPr bwMode="auto">
            <a:xfrm>
              <a:off x="901" y="1789"/>
              <a:ext cx="4275" cy="11"/>
            </a:xfrm>
            <a:prstGeom prst="rect">
              <a:avLst/>
            </a:prstGeom>
            <a:solidFill>
              <a:srgbClr val="C0E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19" name="Rectangle 1183"/>
            <p:cNvSpPr>
              <a:spLocks noChangeArrowheads="1"/>
            </p:cNvSpPr>
            <p:nvPr/>
          </p:nvSpPr>
          <p:spPr bwMode="auto">
            <a:xfrm>
              <a:off x="901" y="1786"/>
              <a:ext cx="4275" cy="8"/>
            </a:xfrm>
            <a:prstGeom prst="rect">
              <a:avLst/>
            </a:prstGeom>
            <a:solidFill>
              <a:srgbClr val="C0E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0" name="Rectangle 1184"/>
            <p:cNvSpPr>
              <a:spLocks noChangeArrowheads="1"/>
            </p:cNvSpPr>
            <p:nvPr/>
          </p:nvSpPr>
          <p:spPr bwMode="auto">
            <a:xfrm>
              <a:off x="901" y="1780"/>
              <a:ext cx="4275" cy="9"/>
            </a:xfrm>
            <a:prstGeom prst="rect">
              <a:avLst/>
            </a:prstGeom>
            <a:solidFill>
              <a:srgbClr val="C2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1" name="Rectangle 1185"/>
            <p:cNvSpPr>
              <a:spLocks noChangeArrowheads="1"/>
            </p:cNvSpPr>
            <p:nvPr/>
          </p:nvSpPr>
          <p:spPr bwMode="auto">
            <a:xfrm>
              <a:off x="901" y="1775"/>
              <a:ext cx="4275" cy="11"/>
            </a:xfrm>
            <a:prstGeom prst="rect">
              <a:avLst/>
            </a:prstGeom>
            <a:solidFill>
              <a:srgbClr val="C2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2" name="Rectangle 1186"/>
            <p:cNvSpPr>
              <a:spLocks noChangeArrowheads="1"/>
            </p:cNvSpPr>
            <p:nvPr/>
          </p:nvSpPr>
          <p:spPr bwMode="auto">
            <a:xfrm>
              <a:off x="901" y="1772"/>
              <a:ext cx="4275" cy="8"/>
            </a:xfrm>
            <a:prstGeom prst="rect">
              <a:avLst/>
            </a:prstGeom>
            <a:solidFill>
              <a:srgbClr val="C2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3" name="Rectangle 1187"/>
            <p:cNvSpPr>
              <a:spLocks noChangeArrowheads="1"/>
            </p:cNvSpPr>
            <p:nvPr/>
          </p:nvSpPr>
          <p:spPr bwMode="auto">
            <a:xfrm>
              <a:off x="901" y="1766"/>
              <a:ext cx="4275" cy="9"/>
            </a:xfrm>
            <a:prstGeom prst="rect">
              <a:avLst/>
            </a:prstGeom>
            <a:solidFill>
              <a:srgbClr val="C3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4" name="Rectangle 1188"/>
            <p:cNvSpPr>
              <a:spLocks noChangeArrowheads="1"/>
            </p:cNvSpPr>
            <p:nvPr/>
          </p:nvSpPr>
          <p:spPr bwMode="auto">
            <a:xfrm>
              <a:off x="901" y="1761"/>
              <a:ext cx="4275" cy="11"/>
            </a:xfrm>
            <a:prstGeom prst="rect">
              <a:avLst/>
            </a:prstGeom>
            <a:solidFill>
              <a:srgbClr val="C3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5" name="Rectangle 1189"/>
            <p:cNvSpPr>
              <a:spLocks noChangeArrowheads="1"/>
            </p:cNvSpPr>
            <p:nvPr/>
          </p:nvSpPr>
          <p:spPr bwMode="auto">
            <a:xfrm>
              <a:off x="901" y="1757"/>
              <a:ext cx="4275" cy="9"/>
            </a:xfrm>
            <a:prstGeom prst="rect">
              <a:avLst/>
            </a:prstGeom>
            <a:solidFill>
              <a:srgbClr val="C4E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6" name="Rectangle 1190"/>
            <p:cNvSpPr>
              <a:spLocks noChangeArrowheads="1"/>
            </p:cNvSpPr>
            <p:nvPr/>
          </p:nvSpPr>
          <p:spPr bwMode="auto">
            <a:xfrm>
              <a:off x="901" y="1752"/>
              <a:ext cx="4275" cy="9"/>
            </a:xfrm>
            <a:prstGeom prst="rect">
              <a:avLst/>
            </a:prstGeom>
            <a:solidFill>
              <a:srgbClr val="C4E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7" name="Rectangle 1191"/>
            <p:cNvSpPr>
              <a:spLocks noChangeArrowheads="1"/>
            </p:cNvSpPr>
            <p:nvPr/>
          </p:nvSpPr>
          <p:spPr bwMode="auto">
            <a:xfrm>
              <a:off x="901" y="1747"/>
              <a:ext cx="4275" cy="10"/>
            </a:xfrm>
            <a:prstGeom prst="rect">
              <a:avLst/>
            </a:prstGeom>
            <a:solidFill>
              <a:srgbClr val="C4E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8" name="Rectangle 1192"/>
            <p:cNvSpPr>
              <a:spLocks noChangeArrowheads="1"/>
            </p:cNvSpPr>
            <p:nvPr/>
          </p:nvSpPr>
          <p:spPr bwMode="auto">
            <a:xfrm>
              <a:off x="901" y="1742"/>
              <a:ext cx="4275" cy="10"/>
            </a:xfrm>
            <a:prstGeom prst="rect">
              <a:avLst/>
            </a:prstGeom>
            <a:solidFill>
              <a:srgbClr val="C5E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29" name="Rectangle 1193"/>
            <p:cNvSpPr>
              <a:spLocks noChangeArrowheads="1"/>
            </p:cNvSpPr>
            <p:nvPr/>
          </p:nvSpPr>
          <p:spPr bwMode="auto">
            <a:xfrm>
              <a:off x="901" y="1738"/>
              <a:ext cx="4275" cy="9"/>
            </a:xfrm>
            <a:prstGeom prst="rect">
              <a:avLst/>
            </a:prstGeom>
            <a:solidFill>
              <a:srgbClr val="C5E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0" name="Rectangle 1194"/>
            <p:cNvSpPr>
              <a:spLocks noChangeArrowheads="1"/>
            </p:cNvSpPr>
            <p:nvPr/>
          </p:nvSpPr>
          <p:spPr bwMode="auto">
            <a:xfrm>
              <a:off x="901" y="1733"/>
              <a:ext cx="4275" cy="9"/>
            </a:xfrm>
            <a:prstGeom prst="rect">
              <a:avLst/>
            </a:prstGeom>
            <a:solidFill>
              <a:srgbClr val="C6E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1" name="Rectangle 1195"/>
            <p:cNvSpPr>
              <a:spLocks noChangeArrowheads="1"/>
            </p:cNvSpPr>
            <p:nvPr/>
          </p:nvSpPr>
          <p:spPr bwMode="auto">
            <a:xfrm>
              <a:off x="901" y="1727"/>
              <a:ext cx="4275" cy="11"/>
            </a:xfrm>
            <a:prstGeom prst="rect">
              <a:avLst/>
            </a:prstGeom>
            <a:solidFill>
              <a:srgbClr val="C6E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2" name="Rectangle 1196"/>
            <p:cNvSpPr>
              <a:spLocks noChangeArrowheads="1"/>
            </p:cNvSpPr>
            <p:nvPr/>
          </p:nvSpPr>
          <p:spPr bwMode="auto">
            <a:xfrm>
              <a:off x="901" y="1724"/>
              <a:ext cx="4275" cy="9"/>
            </a:xfrm>
            <a:prstGeom prst="rect">
              <a:avLst/>
            </a:prstGeom>
            <a:solidFill>
              <a:srgbClr val="C6E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3" name="Rectangle 1197"/>
            <p:cNvSpPr>
              <a:spLocks noChangeArrowheads="1"/>
            </p:cNvSpPr>
            <p:nvPr/>
          </p:nvSpPr>
          <p:spPr bwMode="auto">
            <a:xfrm>
              <a:off x="901" y="1719"/>
              <a:ext cx="4275" cy="8"/>
            </a:xfrm>
            <a:prstGeom prst="rect">
              <a:avLst/>
            </a:prstGeom>
            <a:solidFill>
              <a:srgbClr val="C8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4" name="Rectangle 1198"/>
            <p:cNvSpPr>
              <a:spLocks noChangeArrowheads="1"/>
            </p:cNvSpPr>
            <p:nvPr/>
          </p:nvSpPr>
          <p:spPr bwMode="auto">
            <a:xfrm>
              <a:off x="901" y="1713"/>
              <a:ext cx="4275" cy="11"/>
            </a:xfrm>
            <a:prstGeom prst="rect">
              <a:avLst/>
            </a:prstGeom>
            <a:solidFill>
              <a:srgbClr val="C8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5" name="Rectangle 1199"/>
            <p:cNvSpPr>
              <a:spLocks noChangeArrowheads="1"/>
            </p:cNvSpPr>
            <p:nvPr/>
          </p:nvSpPr>
          <p:spPr bwMode="auto">
            <a:xfrm>
              <a:off x="901" y="1710"/>
              <a:ext cx="4275" cy="9"/>
            </a:xfrm>
            <a:prstGeom prst="rect">
              <a:avLst/>
            </a:prstGeom>
            <a:solidFill>
              <a:srgbClr val="CAE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6" name="Rectangle 1200"/>
            <p:cNvSpPr>
              <a:spLocks noChangeArrowheads="1"/>
            </p:cNvSpPr>
            <p:nvPr/>
          </p:nvSpPr>
          <p:spPr bwMode="auto">
            <a:xfrm>
              <a:off x="901" y="1705"/>
              <a:ext cx="4275" cy="8"/>
            </a:xfrm>
            <a:prstGeom prst="rect">
              <a:avLst/>
            </a:prstGeom>
            <a:solidFill>
              <a:srgbClr val="CAE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7" name="Rectangle 1201"/>
            <p:cNvSpPr>
              <a:spLocks noChangeArrowheads="1"/>
            </p:cNvSpPr>
            <p:nvPr/>
          </p:nvSpPr>
          <p:spPr bwMode="auto">
            <a:xfrm>
              <a:off x="901" y="1699"/>
              <a:ext cx="4275" cy="11"/>
            </a:xfrm>
            <a:prstGeom prst="rect">
              <a:avLst/>
            </a:prstGeom>
            <a:solidFill>
              <a:srgbClr val="CAE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8" name="Rectangle 1202"/>
            <p:cNvSpPr>
              <a:spLocks noChangeArrowheads="1"/>
            </p:cNvSpPr>
            <p:nvPr/>
          </p:nvSpPr>
          <p:spPr bwMode="auto">
            <a:xfrm>
              <a:off x="901" y="1694"/>
              <a:ext cx="4275" cy="11"/>
            </a:xfrm>
            <a:prstGeom prst="rect">
              <a:avLst/>
            </a:prstGeom>
            <a:solidFill>
              <a:srgbClr val="CCE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39" name="Rectangle 1203"/>
            <p:cNvSpPr>
              <a:spLocks noChangeArrowheads="1"/>
            </p:cNvSpPr>
            <p:nvPr/>
          </p:nvSpPr>
          <p:spPr bwMode="auto">
            <a:xfrm>
              <a:off x="901" y="1691"/>
              <a:ext cx="4275" cy="8"/>
            </a:xfrm>
            <a:prstGeom prst="rect">
              <a:avLst/>
            </a:prstGeom>
            <a:solidFill>
              <a:srgbClr val="CCE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0" name="Rectangle 1204"/>
            <p:cNvSpPr>
              <a:spLocks noChangeArrowheads="1"/>
            </p:cNvSpPr>
            <p:nvPr/>
          </p:nvSpPr>
          <p:spPr bwMode="auto">
            <a:xfrm>
              <a:off x="901" y="1685"/>
              <a:ext cx="4275" cy="9"/>
            </a:xfrm>
            <a:prstGeom prst="rect">
              <a:avLst/>
            </a:prstGeom>
            <a:solidFill>
              <a:srgbClr val="CEE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1" name="Rectangle 1205"/>
            <p:cNvSpPr>
              <a:spLocks noChangeArrowheads="1"/>
            </p:cNvSpPr>
            <p:nvPr/>
          </p:nvSpPr>
          <p:spPr bwMode="auto">
            <a:xfrm>
              <a:off x="901" y="1680"/>
              <a:ext cx="4275" cy="11"/>
            </a:xfrm>
            <a:prstGeom prst="rect">
              <a:avLst/>
            </a:prstGeom>
            <a:solidFill>
              <a:srgbClr val="CEE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2" name="Rectangle 1206"/>
            <p:cNvSpPr>
              <a:spLocks noChangeArrowheads="1"/>
            </p:cNvSpPr>
            <p:nvPr/>
          </p:nvSpPr>
          <p:spPr bwMode="auto">
            <a:xfrm>
              <a:off x="901" y="1676"/>
              <a:ext cx="4275" cy="9"/>
            </a:xfrm>
            <a:prstGeom prst="rect">
              <a:avLst/>
            </a:prstGeom>
            <a:solidFill>
              <a:srgbClr val="CEE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3" name="Rectangle 1207"/>
            <p:cNvSpPr>
              <a:spLocks noChangeArrowheads="1"/>
            </p:cNvSpPr>
            <p:nvPr/>
          </p:nvSpPr>
          <p:spPr bwMode="auto">
            <a:xfrm>
              <a:off x="901" y="1671"/>
              <a:ext cx="4275" cy="9"/>
            </a:xfrm>
            <a:prstGeom prst="rect">
              <a:avLst/>
            </a:prstGeom>
            <a:solidFill>
              <a:srgbClr val="D0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4" name="Rectangle 1208"/>
            <p:cNvSpPr>
              <a:spLocks noChangeArrowheads="1"/>
            </p:cNvSpPr>
            <p:nvPr/>
          </p:nvSpPr>
          <p:spPr bwMode="auto">
            <a:xfrm>
              <a:off x="901" y="1666"/>
              <a:ext cx="4275" cy="10"/>
            </a:xfrm>
            <a:prstGeom prst="rect">
              <a:avLst/>
            </a:prstGeom>
            <a:solidFill>
              <a:srgbClr val="D0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5" name="Rectangle 1209"/>
            <p:cNvSpPr>
              <a:spLocks noChangeArrowheads="1"/>
            </p:cNvSpPr>
            <p:nvPr/>
          </p:nvSpPr>
          <p:spPr bwMode="auto">
            <a:xfrm>
              <a:off x="901" y="1661"/>
              <a:ext cx="4275" cy="10"/>
            </a:xfrm>
            <a:prstGeom prst="rect">
              <a:avLst/>
            </a:prstGeom>
            <a:solidFill>
              <a:srgbClr val="D1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6" name="Rectangle 1210"/>
            <p:cNvSpPr>
              <a:spLocks noChangeArrowheads="1"/>
            </p:cNvSpPr>
            <p:nvPr/>
          </p:nvSpPr>
          <p:spPr bwMode="auto">
            <a:xfrm>
              <a:off x="901" y="1657"/>
              <a:ext cx="4275" cy="9"/>
            </a:xfrm>
            <a:prstGeom prst="rect">
              <a:avLst/>
            </a:prstGeom>
            <a:solidFill>
              <a:srgbClr val="D1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7" name="Rectangle 1211"/>
            <p:cNvSpPr>
              <a:spLocks noChangeArrowheads="1"/>
            </p:cNvSpPr>
            <p:nvPr/>
          </p:nvSpPr>
          <p:spPr bwMode="auto">
            <a:xfrm>
              <a:off x="901" y="1652"/>
              <a:ext cx="4275" cy="9"/>
            </a:xfrm>
            <a:prstGeom prst="rect">
              <a:avLst/>
            </a:prstGeom>
            <a:solidFill>
              <a:srgbClr val="D1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8" name="Rectangle 1212"/>
            <p:cNvSpPr>
              <a:spLocks noChangeArrowheads="1"/>
            </p:cNvSpPr>
            <p:nvPr/>
          </p:nvSpPr>
          <p:spPr bwMode="auto">
            <a:xfrm>
              <a:off x="901" y="1646"/>
              <a:ext cx="4275" cy="11"/>
            </a:xfrm>
            <a:prstGeom prst="rect">
              <a:avLst/>
            </a:prstGeom>
            <a:solidFill>
              <a:srgbClr val="D3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49" name="Rectangle 1213"/>
            <p:cNvSpPr>
              <a:spLocks noChangeArrowheads="1"/>
            </p:cNvSpPr>
            <p:nvPr/>
          </p:nvSpPr>
          <p:spPr bwMode="auto">
            <a:xfrm>
              <a:off x="901" y="1643"/>
              <a:ext cx="4275" cy="9"/>
            </a:xfrm>
            <a:prstGeom prst="rect">
              <a:avLst/>
            </a:prstGeom>
            <a:solidFill>
              <a:srgbClr val="D3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0" name="Rectangle 1214"/>
            <p:cNvSpPr>
              <a:spLocks noChangeArrowheads="1"/>
            </p:cNvSpPr>
            <p:nvPr/>
          </p:nvSpPr>
          <p:spPr bwMode="auto">
            <a:xfrm>
              <a:off x="901" y="1638"/>
              <a:ext cx="4275" cy="8"/>
            </a:xfrm>
            <a:prstGeom prst="rect">
              <a:avLst/>
            </a:prstGeom>
            <a:solidFill>
              <a:srgbClr val="D5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1" name="Rectangle 1215"/>
            <p:cNvSpPr>
              <a:spLocks noChangeArrowheads="1"/>
            </p:cNvSpPr>
            <p:nvPr/>
          </p:nvSpPr>
          <p:spPr bwMode="auto">
            <a:xfrm>
              <a:off x="901" y="1632"/>
              <a:ext cx="4275" cy="11"/>
            </a:xfrm>
            <a:prstGeom prst="rect">
              <a:avLst/>
            </a:prstGeom>
            <a:solidFill>
              <a:srgbClr val="D5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2" name="Rectangle 1216"/>
            <p:cNvSpPr>
              <a:spLocks noChangeArrowheads="1"/>
            </p:cNvSpPr>
            <p:nvPr/>
          </p:nvSpPr>
          <p:spPr bwMode="auto">
            <a:xfrm>
              <a:off x="901" y="1629"/>
              <a:ext cx="4275" cy="9"/>
            </a:xfrm>
            <a:prstGeom prst="rect">
              <a:avLst/>
            </a:prstGeom>
            <a:solidFill>
              <a:srgbClr val="D5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3" name="Rectangle 1217"/>
            <p:cNvSpPr>
              <a:spLocks noChangeArrowheads="1"/>
            </p:cNvSpPr>
            <p:nvPr/>
          </p:nvSpPr>
          <p:spPr bwMode="auto">
            <a:xfrm>
              <a:off x="901" y="1624"/>
              <a:ext cx="4275" cy="8"/>
            </a:xfrm>
            <a:prstGeom prst="rect">
              <a:avLst/>
            </a:prstGeom>
            <a:solidFill>
              <a:srgbClr val="D6E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4" name="Rectangle 1218"/>
            <p:cNvSpPr>
              <a:spLocks noChangeArrowheads="1"/>
            </p:cNvSpPr>
            <p:nvPr/>
          </p:nvSpPr>
          <p:spPr bwMode="auto">
            <a:xfrm>
              <a:off x="901" y="1618"/>
              <a:ext cx="4275" cy="11"/>
            </a:xfrm>
            <a:prstGeom prst="rect">
              <a:avLst/>
            </a:prstGeom>
            <a:solidFill>
              <a:srgbClr val="D6E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5" name="Rectangle 1219"/>
            <p:cNvSpPr>
              <a:spLocks noChangeArrowheads="1"/>
            </p:cNvSpPr>
            <p:nvPr/>
          </p:nvSpPr>
          <p:spPr bwMode="auto">
            <a:xfrm>
              <a:off x="901" y="1613"/>
              <a:ext cx="4275" cy="11"/>
            </a:xfrm>
            <a:prstGeom prst="rect">
              <a:avLst/>
            </a:prstGeom>
            <a:solidFill>
              <a:srgbClr val="D8E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6" name="Rectangle 1220"/>
            <p:cNvSpPr>
              <a:spLocks noChangeArrowheads="1"/>
            </p:cNvSpPr>
            <p:nvPr/>
          </p:nvSpPr>
          <p:spPr bwMode="auto">
            <a:xfrm>
              <a:off x="901" y="1609"/>
              <a:ext cx="4275" cy="9"/>
            </a:xfrm>
            <a:prstGeom prst="rect">
              <a:avLst/>
            </a:prstGeom>
            <a:solidFill>
              <a:srgbClr val="D8E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7" name="Rectangle 1221"/>
            <p:cNvSpPr>
              <a:spLocks noChangeArrowheads="1"/>
            </p:cNvSpPr>
            <p:nvPr/>
          </p:nvSpPr>
          <p:spPr bwMode="auto">
            <a:xfrm>
              <a:off x="901" y="1604"/>
              <a:ext cx="4275" cy="9"/>
            </a:xfrm>
            <a:prstGeom prst="rect">
              <a:avLst/>
            </a:prstGeom>
            <a:solidFill>
              <a:srgbClr val="D8E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8" name="Rectangle 1222"/>
            <p:cNvSpPr>
              <a:spLocks noChangeArrowheads="1"/>
            </p:cNvSpPr>
            <p:nvPr/>
          </p:nvSpPr>
          <p:spPr bwMode="auto">
            <a:xfrm>
              <a:off x="901" y="1599"/>
              <a:ext cx="4275" cy="10"/>
            </a:xfrm>
            <a:prstGeom prst="rect">
              <a:avLst/>
            </a:prstGeom>
            <a:solidFill>
              <a:srgbClr val="DA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59" name="Rectangle 1223"/>
            <p:cNvSpPr>
              <a:spLocks noChangeArrowheads="1"/>
            </p:cNvSpPr>
            <p:nvPr/>
          </p:nvSpPr>
          <p:spPr bwMode="auto">
            <a:xfrm>
              <a:off x="901" y="1595"/>
              <a:ext cx="4275" cy="9"/>
            </a:xfrm>
            <a:prstGeom prst="rect">
              <a:avLst/>
            </a:prstGeom>
            <a:solidFill>
              <a:srgbClr val="DA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0" name="Rectangle 1224"/>
            <p:cNvSpPr>
              <a:spLocks noChangeArrowheads="1"/>
            </p:cNvSpPr>
            <p:nvPr/>
          </p:nvSpPr>
          <p:spPr bwMode="auto">
            <a:xfrm>
              <a:off x="901" y="1590"/>
              <a:ext cx="4275" cy="9"/>
            </a:xfrm>
            <a:prstGeom prst="rect">
              <a:avLst/>
            </a:prstGeom>
            <a:solidFill>
              <a:srgbClr val="DB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1" name="Rectangle 1225"/>
            <p:cNvSpPr>
              <a:spLocks noChangeArrowheads="1"/>
            </p:cNvSpPr>
            <p:nvPr/>
          </p:nvSpPr>
          <p:spPr bwMode="auto">
            <a:xfrm>
              <a:off x="901" y="1585"/>
              <a:ext cx="4275" cy="10"/>
            </a:xfrm>
            <a:prstGeom prst="rect">
              <a:avLst/>
            </a:prstGeom>
            <a:solidFill>
              <a:srgbClr val="DB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2" name="Rectangle 1226"/>
            <p:cNvSpPr>
              <a:spLocks noChangeArrowheads="1"/>
            </p:cNvSpPr>
            <p:nvPr/>
          </p:nvSpPr>
          <p:spPr bwMode="auto">
            <a:xfrm>
              <a:off x="901" y="1581"/>
              <a:ext cx="4275" cy="9"/>
            </a:xfrm>
            <a:prstGeom prst="rect">
              <a:avLst/>
            </a:prstGeom>
            <a:solidFill>
              <a:srgbClr val="DB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3" name="Rectangle 1227"/>
            <p:cNvSpPr>
              <a:spLocks noChangeArrowheads="1"/>
            </p:cNvSpPr>
            <p:nvPr/>
          </p:nvSpPr>
          <p:spPr bwMode="auto">
            <a:xfrm>
              <a:off x="901" y="1576"/>
              <a:ext cx="4275" cy="9"/>
            </a:xfrm>
            <a:prstGeom prst="rect">
              <a:avLst/>
            </a:prstGeom>
            <a:solidFill>
              <a:srgbClr val="DD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</p:grpSp>
      <p:grpSp>
        <p:nvGrpSpPr>
          <p:cNvPr id="143765" name="Group 1429"/>
          <p:cNvGrpSpPr>
            <a:grpSpLocks/>
          </p:cNvGrpSpPr>
          <p:nvPr/>
        </p:nvGrpSpPr>
        <p:grpSpPr bwMode="auto">
          <a:xfrm>
            <a:off x="1317381" y="2183424"/>
            <a:ext cx="6270380" cy="3386504"/>
            <a:chOff x="899" y="1310"/>
            <a:chExt cx="4279" cy="2311"/>
          </a:xfrm>
        </p:grpSpPr>
        <p:sp>
          <p:nvSpPr>
            <p:cNvPr id="143565" name="Rectangle 1229"/>
            <p:cNvSpPr>
              <a:spLocks noChangeArrowheads="1"/>
            </p:cNvSpPr>
            <p:nvPr/>
          </p:nvSpPr>
          <p:spPr bwMode="auto">
            <a:xfrm>
              <a:off x="901" y="1571"/>
              <a:ext cx="4275" cy="10"/>
            </a:xfrm>
            <a:prstGeom prst="rect">
              <a:avLst/>
            </a:prstGeom>
            <a:solidFill>
              <a:srgbClr val="DD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6" name="Rectangle 1230"/>
            <p:cNvSpPr>
              <a:spLocks noChangeArrowheads="1"/>
            </p:cNvSpPr>
            <p:nvPr/>
          </p:nvSpPr>
          <p:spPr bwMode="auto">
            <a:xfrm>
              <a:off x="901" y="1565"/>
              <a:ext cx="4275" cy="11"/>
            </a:xfrm>
            <a:prstGeom prst="rect">
              <a:avLst/>
            </a:prstGeom>
            <a:solidFill>
              <a:srgbClr val="DFF0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7" name="Rectangle 1231"/>
            <p:cNvSpPr>
              <a:spLocks noChangeArrowheads="1"/>
            </p:cNvSpPr>
            <p:nvPr/>
          </p:nvSpPr>
          <p:spPr bwMode="auto">
            <a:xfrm>
              <a:off x="901" y="1562"/>
              <a:ext cx="4275" cy="9"/>
            </a:xfrm>
            <a:prstGeom prst="rect">
              <a:avLst/>
            </a:prstGeom>
            <a:solidFill>
              <a:srgbClr val="DFF0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8" name="Rectangle 1232"/>
            <p:cNvSpPr>
              <a:spLocks noChangeArrowheads="1"/>
            </p:cNvSpPr>
            <p:nvPr/>
          </p:nvSpPr>
          <p:spPr bwMode="auto">
            <a:xfrm>
              <a:off x="901" y="1557"/>
              <a:ext cx="4275" cy="8"/>
            </a:xfrm>
            <a:prstGeom prst="rect">
              <a:avLst/>
            </a:prstGeom>
            <a:solidFill>
              <a:srgbClr val="DFF0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69" name="Rectangle 1233"/>
            <p:cNvSpPr>
              <a:spLocks noChangeArrowheads="1"/>
            </p:cNvSpPr>
            <p:nvPr/>
          </p:nvSpPr>
          <p:spPr bwMode="auto">
            <a:xfrm>
              <a:off x="901" y="1551"/>
              <a:ext cx="4275" cy="11"/>
            </a:xfrm>
            <a:prstGeom prst="rect">
              <a:avLst/>
            </a:prstGeom>
            <a:solidFill>
              <a:srgbClr val="E0F1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0" name="Rectangle 1234"/>
            <p:cNvSpPr>
              <a:spLocks noChangeArrowheads="1"/>
            </p:cNvSpPr>
            <p:nvPr/>
          </p:nvSpPr>
          <p:spPr bwMode="auto">
            <a:xfrm>
              <a:off x="901" y="1548"/>
              <a:ext cx="4275" cy="9"/>
            </a:xfrm>
            <a:prstGeom prst="rect">
              <a:avLst/>
            </a:prstGeom>
            <a:solidFill>
              <a:srgbClr val="E0F1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1" name="Rectangle 1235"/>
            <p:cNvSpPr>
              <a:spLocks noChangeArrowheads="1"/>
            </p:cNvSpPr>
            <p:nvPr/>
          </p:nvSpPr>
          <p:spPr bwMode="auto">
            <a:xfrm>
              <a:off x="901" y="1543"/>
              <a:ext cx="4275" cy="8"/>
            </a:xfrm>
            <a:prstGeom prst="rect">
              <a:avLst/>
            </a:prstGeom>
            <a:solidFill>
              <a:srgbClr val="E2F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2" name="Rectangle 1236"/>
            <p:cNvSpPr>
              <a:spLocks noChangeArrowheads="1"/>
            </p:cNvSpPr>
            <p:nvPr/>
          </p:nvSpPr>
          <p:spPr bwMode="auto">
            <a:xfrm>
              <a:off x="901" y="1537"/>
              <a:ext cx="4275" cy="11"/>
            </a:xfrm>
            <a:prstGeom prst="rect">
              <a:avLst/>
            </a:prstGeom>
            <a:solidFill>
              <a:srgbClr val="E2F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3" name="Rectangle 1237"/>
            <p:cNvSpPr>
              <a:spLocks noChangeArrowheads="1"/>
            </p:cNvSpPr>
            <p:nvPr/>
          </p:nvSpPr>
          <p:spPr bwMode="auto">
            <a:xfrm>
              <a:off x="901" y="1534"/>
              <a:ext cx="4275" cy="9"/>
            </a:xfrm>
            <a:prstGeom prst="rect">
              <a:avLst/>
            </a:prstGeom>
            <a:solidFill>
              <a:srgbClr val="E2F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4" name="Rectangle 1238"/>
            <p:cNvSpPr>
              <a:spLocks noChangeArrowheads="1"/>
            </p:cNvSpPr>
            <p:nvPr/>
          </p:nvSpPr>
          <p:spPr bwMode="auto">
            <a:xfrm>
              <a:off x="901" y="1528"/>
              <a:ext cx="4275" cy="9"/>
            </a:xfrm>
            <a:prstGeom prst="rect">
              <a:avLst/>
            </a:prstGeom>
            <a:solidFill>
              <a:srgbClr val="E3F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5" name="Rectangle 1239"/>
            <p:cNvSpPr>
              <a:spLocks noChangeArrowheads="1"/>
            </p:cNvSpPr>
            <p:nvPr/>
          </p:nvSpPr>
          <p:spPr bwMode="auto">
            <a:xfrm>
              <a:off x="901" y="1523"/>
              <a:ext cx="4275" cy="11"/>
            </a:xfrm>
            <a:prstGeom prst="rect">
              <a:avLst/>
            </a:prstGeom>
            <a:solidFill>
              <a:srgbClr val="E3F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6" name="Rectangle 1240"/>
            <p:cNvSpPr>
              <a:spLocks noChangeArrowheads="1"/>
            </p:cNvSpPr>
            <p:nvPr/>
          </p:nvSpPr>
          <p:spPr bwMode="auto">
            <a:xfrm>
              <a:off x="901" y="1518"/>
              <a:ext cx="4275" cy="10"/>
            </a:xfrm>
            <a:prstGeom prst="rect">
              <a:avLst/>
            </a:prstGeom>
            <a:solidFill>
              <a:srgbClr val="E5F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7" name="Rectangle 1241"/>
            <p:cNvSpPr>
              <a:spLocks noChangeArrowheads="1"/>
            </p:cNvSpPr>
            <p:nvPr/>
          </p:nvSpPr>
          <p:spPr bwMode="auto">
            <a:xfrm>
              <a:off x="901" y="1514"/>
              <a:ext cx="4275" cy="9"/>
            </a:xfrm>
            <a:prstGeom prst="rect">
              <a:avLst/>
            </a:prstGeom>
            <a:solidFill>
              <a:srgbClr val="E5F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8" name="Rectangle 1242"/>
            <p:cNvSpPr>
              <a:spLocks noChangeArrowheads="1"/>
            </p:cNvSpPr>
            <p:nvPr/>
          </p:nvSpPr>
          <p:spPr bwMode="auto">
            <a:xfrm>
              <a:off x="901" y="1509"/>
              <a:ext cx="4275" cy="9"/>
            </a:xfrm>
            <a:prstGeom prst="rect">
              <a:avLst/>
            </a:prstGeom>
            <a:solidFill>
              <a:srgbClr val="E5F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79" name="Rectangle 1243"/>
            <p:cNvSpPr>
              <a:spLocks noChangeArrowheads="1"/>
            </p:cNvSpPr>
            <p:nvPr/>
          </p:nvSpPr>
          <p:spPr bwMode="auto">
            <a:xfrm>
              <a:off x="901" y="1504"/>
              <a:ext cx="4275" cy="10"/>
            </a:xfrm>
            <a:prstGeom prst="rect">
              <a:avLst/>
            </a:prstGeom>
            <a:solidFill>
              <a:srgbClr val="E7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0" name="Rectangle 1244"/>
            <p:cNvSpPr>
              <a:spLocks noChangeArrowheads="1"/>
            </p:cNvSpPr>
            <p:nvPr/>
          </p:nvSpPr>
          <p:spPr bwMode="auto">
            <a:xfrm>
              <a:off x="901" y="1500"/>
              <a:ext cx="4275" cy="9"/>
            </a:xfrm>
            <a:prstGeom prst="rect">
              <a:avLst/>
            </a:prstGeom>
            <a:solidFill>
              <a:srgbClr val="E7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1" name="Rectangle 1245"/>
            <p:cNvSpPr>
              <a:spLocks noChangeArrowheads="1"/>
            </p:cNvSpPr>
            <p:nvPr/>
          </p:nvSpPr>
          <p:spPr bwMode="auto">
            <a:xfrm>
              <a:off x="901" y="1495"/>
              <a:ext cx="4275" cy="9"/>
            </a:xfrm>
            <a:prstGeom prst="rect">
              <a:avLst/>
            </a:prstGeom>
            <a:solidFill>
              <a:srgbClr val="E8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2" name="Rectangle 1246"/>
            <p:cNvSpPr>
              <a:spLocks noChangeArrowheads="1"/>
            </p:cNvSpPr>
            <p:nvPr/>
          </p:nvSpPr>
          <p:spPr bwMode="auto">
            <a:xfrm>
              <a:off x="901" y="1490"/>
              <a:ext cx="4275" cy="10"/>
            </a:xfrm>
            <a:prstGeom prst="rect">
              <a:avLst/>
            </a:prstGeom>
            <a:solidFill>
              <a:srgbClr val="E8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3" name="Rectangle 1247"/>
            <p:cNvSpPr>
              <a:spLocks noChangeArrowheads="1"/>
            </p:cNvSpPr>
            <p:nvPr/>
          </p:nvSpPr>
          <p:spPr bwMode="auto">
            <a:xfrm>
              <a:off x="901" y="1486"/>
              <a:ext cx="4275" cy="9"/>
            </a:xfrm>
            <a:prstGeom prst="rect">
              <a:avLst/>
            </a:prstGeom>
            <a:solidFill>
              <a:srgbClr val="E8F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4" name="Rectangle 1248"/>
            <p:cNvSpPr>
              <a:spLocks noChangeArrowheads="1"/>
            </p:cNvSpPr>
            <p:nvPr/>
          </p:nvSpPr>
          <p:spPr bwMode="auto">
            <a:xfrm>
              <a:off x="901" y="1481"/>
              <a:ext cx="4275" cy="9"/>
            </a:xfrm>
            <a:prstGeom prst="rect">
              <a:avLst/>
            </a:prstGeom>
            <a:solidFill>
              <a:srgbClr val="EA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5" name="Rectangle 1249"/>
            <p:cNvSpPr>
              <a:spLocks noChangeArrowheads="1"/>
            </p:cNvSpPr>
            <p:nvPr/>
          </p:nvSpPr>
          <p:spPr bwMode="auto">
            <a:xfrm>
              <a:off x="901" y="1476"/>
              <a:ext cx="4275" cy="10"/>
            </a:xfrm>
            <a:prstGeom prst="rect">
              <a:avLst/>
            </a:prstGeom>
            <a:solidFill>
              <a:srgbClr val="EA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6" name="Rectangle 1250"/>
            <p:cNvSpPr>
              <a:spLocks noChangeArrowheads="1"/>
            </p:cNvSpPr>
            <p:nvPr/>
          </p:nvSpPr>
          <p:spPr bwMode="auto">
            <a:xfrm>
              <a:off x="901" y="1470"/>
              <a:ext cx="4275" cy="11"/>
            </a:xfrm>
            <a:prstGeom prst="rect">
              <a:avLst/>
            </a:prstGeom>
            <a:solidFill>
              <a:srgbClr val="EB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7" name="Rectangle 1251"/>
            <p:cNvSpPr>
              <a:spLocks noChangeArrowheads="1"/>
            </p:cNvSpPr>
            <p:nvPr/>
          </p:nvSpPr>
          <p:spPr bwMode="auto">
            <a:xfrm>
              <a:off x="901" y="1467"/>
              <a:ext cx="4275" cy="9"/>
            </a:xfrm>
            <a:prstGeom prst="rect">
              <a:avLst/>
            </a:prstGeom>
            <a:solidFill>
              <a:srgbClr val="EB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8" name="Rectangle 1252"/>
            <p:cNvSpPr>
              <a:spLocks noChangeArrowheads="1"/>
            </p:cNvSpPr>
            <p:nvPr/>
          </p:nvSpPr>
          <p:spPr bwMode="auto">
            <a:xfrm>
              <a:off x="901" y="1462"/>
              <a:ext cx="4275" cy="8"/>
            </a:xfrm>
            <a:prstGeom prst="rect">
              <a:avLst/>
            </a:prstGeom>
            <a:solidFill>
              <a:srgbClr val="EB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89" name="Rectangle 1253"/>
            <p:cNvSpPr>
              <a:spLocks noChangeArrowheads="1"/>
            </p:cNvSpPr>
            <p:nvPr/>
          </p:nvSpPr>
          <p:spPr bwMode="auto">
            <a:xfrm>
              <a:off x="901" y="1456"/>
              <a:ext cx="4275" cy="11"/>
            </a:xfrm>
            <a:prstGeom prst="rect">
              <a:avLst/>
            </a:prstGeom>
            <a:solidFill>
              <a:srgbClr val="ED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0" name="Rectangle 1254"/>
            <p:cNvSpPr>
              <a:spLocks noChangeArrowheads="1"/>
            </p:cNvSpPr>
            <p:nvPr/>
          </p:nvSpPr>
          <p:spPr bwMode="auto">
            <a:xfrm>
              <a:off x="901" y="1453"/>
              <a:ext cx="4275" cy="9"/>
            </a:xfrm>
            <a:prstGeom prst="rect">
              <a:avLst/>
            </a:prstGeom>
            <a:solidFill>
              <a:srgbClr val="ED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1" name="Rectangle 1255"/>
            <p:cNvSpPr>
              <a:spLocks noChangeArrowheads="1"/>
            </p:cNvSpPr>
            <p:nvPr/>
          </p:nvSpPr>
          <p:spPr bwMode="auto">
            <a:xfrm>
              <a:off x="901" y="1447"/>
              <a:ext cx="4275" cy="9"/>
            </a:xfrm>
            <a:prstGeom prst="rect">
              <a:avLst/>
            </a:prstGeom>
            <a:solidFill>
              <a:srgbClr val="EE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2" name="Rectangle 1256"/>
            <p:cNvSpPr>
              <a:spLocks noChangeArrowheads="1"/>
            </p:cNvSpPr>
            <p:nvPr/>
          </p:nvSpPr>
          <p:spPr bwMode="auto">
            <a:xfrm>
              <a:off x="901" y="1442"/>
              <a:ext cx="4275" cy="11"/>
            </a:xfrm>
            <a:prstGeom prst="rect">
              <a:avLst/>
            </a:prstGeom>
            <a:solidFill>
              <a:srgbClr val="EE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3" name="Rectangle 1257"/>
            <p:cNvSpPr>
              <a:spLocks noChangeArrowheads="1"/>
            </p:cNvSpPr>
            <p:nvPr/>
          </p:nvSpPr>
          <p:spPr bwMode="auto">
            <a:xfrm>
              <a:off x="901" y="1437"/>
              <a:ext cx="4275" cy="10"/>
            </a:xfrm>
            <a:prstGeom prst="rect">
              <a:avLst/>
            </a:prstGeom>
            <a:solidFill>
              <a:srgbClr val="EE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4" name="Rectangle 1258"/>
            <p:cNvSpPr>
              <a:spLocks noChangeArrowheads="1"/>
            </p:cNvSpPr>
            <p:nvPr/>
          </p:nvSpPr>
          <p:spPr bwMode="auto">
            <a:xfrm>
              <a:off x="901" y="1433"/>
              <a:ext cx="4275" cy="9"/>
            </a:xfrm>
            <a:prstGeom prst="rect">
              <a:avLst/>
            </a:prstGeom>
            <a:solidFill>
              <a:srgbClr val="F0F8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5" name="Rectangle 1259"/>
            <p:cNvSpPr>
              <a:spLocks noChangeArrowheads="1"/>
            </p:cNvSpPr>
            <p:nvPr/>
          </p:nvSpPr>
          <p:spPr bwMode="auto">
            <a:xfrm>
              <a:off x="901" y="1428"/>
              <a:ext cx="4275" cy="9"/>
            </a:xfrm>
            <a:prstGeom prst="rect">
              <a:avLst/>
            </a:prstGeom>
            <a:solidFill>
              <a:srgbClr val="F0F8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6" name="Rectangle 1260"/>
            <p:cNvSpPr>
              <a:spLocks noChangeArrowheads="1"/>
            </p:cNvSpPr>
            <p:nvPr/>
          </p:nvSpPr>
          <p:spPr bwMode="auto">
            <a:xfrm>
              <a:off x="901" y="1423"/>
              <a:ext cx="4275" cy="10"/>
            </a:xfrm>
            <a:prstGeom prst="rect">
              <a:avLst/>
            </a:prstGeom>
            <a:solidFill>
              <a:srgbClr val="F1F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7" name="Rectangle 1261"/>
            <p:cNvSpPr>
              <a:spLocks noChangeArrowheads="1"/>
            </p:cNvSpPr>
            <p:nvPr/>
          </p:nvSpPr>
          <p:spPr bwMode="auto">
            <a:xfrm>
              <a:off x="901" y="1419"/>
              <a:ext cx="4275" cy="9"/>
            </a:xfrm>
            <a:prstGeom prst="rect">
              <a:avLst/>
            </a:prstGeom>
            <a:solidFill>
              <a:srgbClr val="F1F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8" name="Rectangle 1262"/>
            <p:cNvSpPr>
              <a:spLocks noChangeArrowheads="1"/>
            </p:cNvSpPr>
            <p:nvPr/>
          </p:nvSpPr>
          <p:spPr bwMode="auto">
            <a:xfrm>
              <a:off x="901" y="1414"/>
              <a:ext cx="4275" cy="9"/>
            </a:xfrm>
            <a:prstGeom prst="rect">
              <a:avLst/>
            </a:prstGeom>
            <a:solidFill>
              <a:srgbClr val="F1F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599" name="Rectangle 1263"/>
            <p:cNvSpPr>
              <a:spLocks noChangeArrowheads="1"/>
            </p:cNvSpPr>
            <p:nvPr/>
          </p:nvSpPr>
          <p:spPr bwMode="auto">
            <a:xfrm>
              <a:off x="901" y="1409"/>
              <a:ext cx="4275" cy="10"/>
            </a:xfrm>
            <a:prstGeom prst="rect">
              <a:avLst/>
            </a:prstGeom>
            <a:solidFill>
              <a:srgbClr val="F2F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0" name="Rectangle 1264"/>
            <p:cNvSpPr>
              <a:spLocks noChangeArrowheads="1"/>
            </p:cNvSpPr>
            <p:nvPr/>
          </p:nvSpPr>
          <p:spPr bwMode="auto">
            <a:xfrm>
              <a:off x="901" y="1405"/>
              <a:ext cx="4275" cy="9"/>
            </a:xfrm>
            <a:prstGeom prst="rect">
              <a:avLst/>
            </a:prstGeom>
            <a:solidFill>
              <a:srgbClr val="F2F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1" name="Rectangle 1265"/>
            <p:cNvSpPr>
              <a:spLocks noChangeArrowheads="1"/>
            </p:cNvSpPr>
            <p:nvPr/>
          </p:nvSpPr>
          <p:spPr bwMode="auto">
            <a:xfrm>
              <a:off x="901" y="1400"/>
              <a:ext cx="4275" cy="9"/>
            </a:xfrm>
            <a:prstGeom prst="rect">
              <a:avLst/>
            </a:prstGeom>
            <a:solidFill>
              <a:srgbClr val="F4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2" name="Rectangle 1266"/>
            <p:cNvSpPr>
              <a:spLocks noChangeArrowheads="1"/>
            </p:cNvSpPr>
            <p:nvPr/>
          </p:nvSpPr>
          <p:spPr bwMode="auto">
            <a:xfrm>
              <a:off x="901" y="1395"/>
              <a:ext cx="4275" cy="10"/>
            </a:xfrm>
            <a:prstGeom prst="rect">
              <a:avLst/>
            </a:prstGeom>
            <a:solidFill>
              <a:srgbClr val="F4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3" name="Rectangle 1267"/>
            <p:cNvSpPr>
              <a:spLocks noChangeArrowheads="1"/>
            </p:cNvSpPr>
            <p:nvPr/>
          </p:nvSpPr>
          <p:spPr bwMode="auto">
            <a:xfrm>
              <a:off x="901" y="1389"/>
              <a:ext cx="4275" cy="11"/>
            </a:xfrm>
            <a:prstGeom prst="rect">
              <a:avLst/>
            </a:prstGeom>
            <a:solidFill>
              <a:srgbClr val="F4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4" name="Rectangle 1268"/>
            <p:cNvSpPr>
              <a:spLocks noChangeArrowheads="1"/>
            </p:cNvSpPr>
            <p:nvPr/>
          </p:nvSpPr>
          <p:spPr bwMode="auto">
            <a:xfrm>
              <a:off x="901" y="1386"/>
              <a:ext cx="4275" cy="9"/>
            </a:xfrm>
            <a:prstGeom prst="rect">
              <a:avLst/>
            </a:prstGeom>
            <a:solidFill>
              <a:srgbClr val="F5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5" name="Rectangle 1269"/>
            <p:cNvSpPr>
              <a:spLocks noChangeArrowheads="1"/>
            </p:cNvSpPr>
            <p:nvPr/>
          </p:nvSpPr>
          <p:spPr bwMode="auto">
            <a:xfrm>
              <a:off x="901" y="1381"/>
              <a:ext cx="4275" cy="8"/>
            </a:xfrm>
            <a:prstGeom prst="rect">
              <a:avLst/>
            </a:prstGeom>
            <a:solidFill>
              <a:srgbClr val="F5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6" name="Rectangle 1270"/>
            <p:cNvSpPr>
              <a:spLocks noChangeArrowheads="1"/>
            </p:cNvSpPr>
            <p:nvPr/>
          </p:nvSpPr>
          <p:spPr bwMode="auto">
            <a:xfrm>
              <a:off x="901" y="1375"/>
              <a:ext cx="4275" cy="11"/>
            </a:xfrm>
            <a:prstGeom prst="rect">
              <a:avLst/>
            </a:prstGeom>
            <a:solidFill>
              <a:srgbClr val="F7FB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7" name="Rectangle 1271"/>
            <p:cNvSpPr>
              <a:spLocks noChangeArrowheads="1"/>
            </p:cNvSpPr>
            <p:nvPr/>
          </p:nvSpPr>
          <p:spPr bwMode="auto">
            <a:xfrm>
              <a:off x="901" y="1372"/>
              <a:ext cx="4275" cy="9"/>
            </a:xfrm>
            <a:prstGeom prst="rect">
              <a:avLst/>
            </a:prstGeom>
            <a:solidFill>
              <a:srgbClr val="F7FB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8" name="Rectangle 1272"/>
            <p:cNvSpPr>
              <a:spLocks noChangeArrowheads="1"/>
            </p:cNvSpPr>
            <p:nvPr/>
          </p:nvSpPr>
          <p:spPr bwMode="auto">
            <a:xfrm>
              <a:off x="901" y="1366"/>
              <a:ext cx="4275" cy="9"/>
            </a:xfrm>
            <a:prstGeom prst="rect">
              <a:avLst/>
            </a:prstGeom>
            <a:solidFill>
              <a:srgbClr val="F7FB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09" name="Rectangle 1273"/>
            <p:cNvSpPr>
              <a:spLocks noChangeArrowheads="1"/>
            </p:cNvSpPr>
            <p:nvPr/>
          </p:nvSpPr>
          <p:spPr bwMode="auto">
            <a:xfrm>
              <a:off x="901" y="1361"/>
              <a:ext cx="4275" cy="11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0" name="Rectangle 1274"/>
            <p:cNvSpPr>
              <a:spLocks noChangeArrowheads="1"/>
            </p:cNvSpPr>
            <p:nvPr/>
          </p:nvSpPr>
          <p:spPr bwMode="auto">
            <a:xfrm>
              <a:off x="901" y="1358"/>
              <a:ext cx="4275" cy="8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1" name="Rectangle 1275"/>
            <p:cNvSpPr>
              <a:spLocks noChangeArrowheads="1"/>
            </p:cNvSpPr>
            <p:nvPr/>
          </p:nvSpPr>
          <p:spPr bwMode="auto">
            <a:xfrm>
              <a:off x="901" y="1352"/>
              <a:ext cx="4275" cy="9"/>
            </a:xfrm>
            <a:prstGeom prst="rect">
              <a:avLst/>
            </a:prstGeom>
            <a:solidFill>
              <a:srgbClr val="FA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2" name="Rectangle 1276"/>
            <p:cNvSpPr>
              <a:spLocks noChangeArrowheads="1"/>
            </p:cNvSpPr>
            <p:nvPr/>
          </p:nvSpPr>
          <p:spPr bwMode="auto">
            <a:xfrm>
              <a:off x="901" y="1347"/>
              <a:ext cx="4275" cy="11"/>
            </a:xfrm>
            <a:prstGeom prst="rect">
              <a:avLst/>
            </a:prstGeom>
            <a:solidFill>
              <a:srgbClr val="FA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3" name="Rectangle 1277"/>
            <p:cNvSpPr>
              <a:spLocks noChangeArrowheads="1"/>
            </p:cNvSpPr>
            <p:nvPr/>
          </p:nvSpPr>
          <p:spPr bwMode="auto">
            <a:xfrm>
              <a:off x="901" y="1342"/>
              <a:ext cx="4275" cy="10"/>
            </a:xfrm>
            <a:prstGeom prst="rect">
              <a:avLst/>
            </a:prstGeom>
            <a:solidFill>
              <a:srgbClr val="FA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4" name="Rectangle 1278"/>
            <p:cNvSpPr>
              <a:spLocks noChangeArrowheads="1"/>
            </p:cNvSpPr>
            <p:nvPr/>
          </p:nvSpPr>
          <p:spPr bwMode="auto">
            <a:xfrm>
              <a:off x="901" y="1338"/>
              <a:ext cx="4275" cy="9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5" name="Rectangle 1279"/>
            <p:cNvSpPr>
              <a:spLocks noChangeArrowheads="1"/>
            </p:cNvSpPr>
            <p:nvPr/>
          </p:nvSpPr>
          <p:spPr bwMode="auto">
            <a:xfrm>
              <a:off x="901" y="1333"/>
              <a:ext cx="4275" cy="9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6" name="Rectangle 1280"/>
            <p:cNvSpPr>
              <a:spLocks noChangeArrowheads="1"/>
            </p:cNvSpPr>
            <p:nvPr/>
          </p:nvSpPr>
          <p:spPr bwMode="auto">
            <a:xfrm>
              <a:off x="901" y="1328"/>
              <a:ext cx="4275" cy="10"/>
            </a:xfrm>
            <a:prstGeom prst="rect">
              <a:avLst/>
            </a:pr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7" name="Rectangle 1281"/>
            <p:cNvSpPr>
              <a:spLocks noChangeArrowheads="1"/>
            </p:cNvSpPr>
            <p:nvPr/>
          </p:nvSpPr>
          <p:spPr bwMode="auto">
            <a:xfrm>
              <a:off x="901" y="1324"/>
              <a:ext cx="4275" cy="9"/>
            </a:xfrm>
            <a:prstGeom prst="rect">
              <a:avLst/>
            </a:pr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8" name="Rectangle 1282"/>
            <p:cNvSpPr>
              <a:spLocks noChangeArrowheads="1"/>
            </p:cNvSpPr>
            <p:nvPr/>
          </p:nvSpPr>
          <p:spPr bwMode="auto">
            <a:xfrm>
              <a:off x="901" y="1319"/>
              <a:ext cx="4275" cy="9"/>
            </a:xfrm>
            <a:prstGeom prst="rect">
              <a:avLst/>
            </a:pr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19" name="Rectangle 1283"/>
            <p:cNvSpPr>
              <a:spLocks noChangeArrowheads="1"/>
            </p:cNvSpPr>
            <p:nvPr/>
          </p:nvSpPr>
          <p:spPr bwMode="auto">
            <a:xfrm>
              <a:off x="901" y="1314"/>
              <a:ext cx="4275" cy="10"/>
            </a:xfrm>
            <a:prstGeom prst="rect">
              <a:avLst/>
            </a:prstGeom>
            <a:solidFill>
              <a:srgbClr val="FE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0" name="Rectangle 1284"/>
            <p:cNvSpPr>
              <a:spLocks noChangeArrowheads="1"/>
            </p:cNvSpPr>
            <p:nvPr/>
          </p:nvSpPr>
          <p:spPr bwMode="auto">
            <a:xfrm>
              <a:off x="901" y="1310"/>
              <a:ext cx="4275" cy="9"/>
            </a:xfrm>
            <a:prstGeom prst="rect">
              <a:avLst/>
            </a:prstGeom>
            <a:solidFill>
              <a:srgbClr val="FE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1" name="Rectangle 1285"/>
            <p:cNvSpPr>
              <a:spLocks noChangeArrowheads="1"/>
            </p:cNvSpPr>
            <p:nvPr/>
          </p:nvSpPr>
          <p:spPr bwMode="auto">
            <a:xfrm>
              <a:off x="901" y="1310"/>
              <a:ext cx="4275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2" name="Rectangle 1286"/>
            <p:cNvSpPr>
              <a:spLocks noChangeArrowheads="1"/>
            </p:cNvSpPr>
            <p:nvPr/>
          </p:nvSpPr>
          <p:spPr bwMode="auto">
            <a:xfrm>
              <a:off x="901" y="1310"/>
              <a:ext cx="4275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3" name="Freeform 1287"/>
            <p:cNvSpPr>
              <a:spLocks/>
            </p:cNvSpPr>
            <p:nvPr/>
          </p:nvSpPr>
          <p:spPr bwMode="auto">
            <a:xfrm>
              <a:off x="1550" y="1958"/>
              <a:ext cx="76" cy="197"/>
            </a:xfrm>
            <a:custGeom>
              <a:avLst/>
              <a:gdLst>
                <a:gd name="T0" fmla="*/ 2 w 76"/>
                <a:gd name="T1" fmla="*/ 0 h 197"/>
                <a:gd name="T2" fmla="*/ 9 w 76"/>
                <a:gd name="T3" fmla="*/ 5 h 197"/>
                <a:gd name="T4" fmla="*/ 21 w 76"/>
                <a:gd name="T5" fmla="*/ 16 h 197"/>
                <a:gd name="T6" fmla="*/ 34 w 76"/>
                <a:gd name="T7" fmla="*/ 30 h 197"/>
                <a:gd name="T8" fmla="*/ 47 w 76"/>
                <a:gd name="T9" fmla="*/ 48 h 197"/>
                <a:gd name="T10" fmla="*/ 59 w 76"/>
                <a:gd name="T11" fmla="*/ 65 h 197"/>
                <a:gd name="T12" fmla="*/ 68 w 76"/>
                <a:gd name="T13" fmla="*/ 85 h 197"/>
                <a:gd name="T14" fmla="*/ 72 w 76"/>
                <a:gd name="T15" fmla="*/ 94 h 197"/>
                <a:gd name="T16" fmla="*/ 76 w 76"/>
                <a:gd name="T17" fmla="*/ 102 h 197"/>
                <a:gd name="T18" fmla="*/ 76 w 76"/>
                <a:gd name="T19" fmla="*/ 111 h 197"/>
                <a:gd name="T20" fmla="*/ 76 w 76"/>
                <a:gd name="T21" fmla="*/ 120 h 197"/>
                <a:gd name="T22" fmla="*/ 74 w 76"/>
                <a:gd name="T23" fmla="*/ 148 h 197"/>
                <a:gd name="T24" fmla="*/ 76 w 76"/>
                <a:gd name="T25" fmla="*/ 173 h 197"/>
                <a:gd name="T26" fmla="*/ 74 w 76"/>
                <a:gd name="T27" fmla="*/ 183 h 197"/>
                <a:gd name="T28" fmla="*/ 74 w 76"/>
                <a:gd name="T29" fmla="*/ 190 h 197"/>
                <a:gd name="T30" fmla="*/ 72 w 76"/>
                <a:gd name="T31" fmla="*/ 196 h 197"/>
                <a:gd name="T32" fmla="*/ 68 w 76"/>
                <a:gd name="T33" fmla="*/ 197 h 197"/>
                <a:gd name="T34" fmla="*/ 66 w 76"/>
                <a:gd name="T35" fmla="*/ 196 h 197"/>
                <a:gd name="T36" fmla="*/ 63 w 76"/>
                <a:gd name="T37" fmla="*/ 192 h 197"/>
                <a:gd name="T38" fmla="*/ 61 w 76"/>
                <a:gd name="T39" fmla="*/ 185 h 197"/>
                <a:gd name="T40" fmla="*/ 61 w 76"/>
                <a:gd name="T41" fmla="*/ 175 h 197"/>
                <a:gd name="T42" fmla="*/ 59 w 76"/>
                <a:gd name="T43" fmla="*/ 150 h 197"/>
                <a:gd name="T44" fmla="*/ 59 w 76"/>
                <a:gd name="T45" fmla="*/ 122 h 197"/>
                <a:gd name="T46" fmla="*/ 59 w 76"/>
                <a:gd name="T47" fmla="*/ 113 h 197"/>
                <a:gd name="T48" fmla="*/ 55 w 76"/>
                <a:gd name="T49" fmla="*/ 104 h 197"/>
                <a:gd name="T50" fmla="*/ 53 w 76"/>
                <a:gd name="T51" fmla="*/ 94 h 197"/>
                <a:gd name="T52" fmla="*/ 47 w 76"/>
                <a:gd name="T53" fmla="*/ 85 h 197"/>
                <a:gd name="T54" fmla="*/ 36 w 76"/>
                <a:gd name="T55" fmla="*/ 64 h 197"/>
                <a:gd name="T56" fmla="*/ 24 w 76"/>
                <a:gd name="T57" fmla="*/ 42 h 197"/>
                <a:gd name="T58" fmla="*/ 11 w 76"/>
                <a:gd name="T59" fmla="*/ 25 h 197"/>
                <a:gd name="T60" fmla="*/ 4 w 76"/>
                <a:gd name="T61" fmla="*/ 11 h 197"/>
                <a:gd name="T62" fmla="*/ 0 w 76"/>
                <a:gd name="T63" fmla="*/ 5 h 197"/>
                <a:gd name="T64" fmla="*/ 0 w 76"/>
                <a:gd name="T65" fmla="*/ 2 h 197"/>
                <a:gd name="T66" fmla="*/ 0 w 76"/>
                <a:gd name="T67" fmla="*/ 0 h 197"/>
                <a:gd name="T68" fmla="*/ 2 w 76"/>
                <a:gd name="T6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197">
                  <a:moveTo>
                    <a:pt x="2" y="0"/>
                  </a:moveTo>
                  <a:lnTo>
                    <a:pt x="9" y="5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7" y="48"/>
                  </a:lnTo>
                  <a:lnTo>
                    <a:pt x="59" y="65"/>
                  </a:lnTo>
                  <a:lnTo>
                    <a:pt x="68" y="85"/>
                  </a:lnTo>
                  <a:lnTo>
                    <a:pt x="72" y="94"/>
                  </a:lnTo>
                  <a:lnTo>
                    <a:pt x="76" y="102"/>
                  </a:lnTo>
                  <a:lnTo>
                    <a:pt x="76" y="111"/>
                  </a:lnTo>
                  <a:lnTo>
                    <a:pt x="76" y="120"/>
                  </a:lnTo>
                  <a:lnTo>
                    <a:pt x="74" y="148"/>
                  </a:lnTo>
                  <a:lnTo>
                    <a:pt x="76" y="173"/>
                  </a:lnTo>
                  <a:lnTo>
                    <a:pt x="74" y="183"/>
                  </a:lnTo>
                  <a:lnTo>
                    <a:pt x="74" y="190"/>
                  </a:lnTo>
                  <a:lnTo>
                    <a:pt x="72" y="196"/>
                  </a:lnTo>
                  <a:lnTo>
                    <a:pt x="68" y="197"/>
                  </a:lnTo>
                  <a:lnTo>
                    <a:pt x="66" y="196"/>
                  </a:lnTo>
                  <a:lnTo>
                    <a:pt x="63" y="192"/>
                  </a:lnTo>
                  <a:lnTo>
                    <a:pt x="61" y="185"/>
                  </a:lnTo>
                  <a:lnTo>
                    <a:pt x="61" y="175"/>
                  </a:lnTo>
                  <a:lnTo>
                    <a:pt x="59" y="150"/>
                  </a:lnTo>
                  <a:lnTo>
                    <a:pt x="59" y="122"/>
                  </a:lnTo>
                  <a:lnTo>
                    <a:pt x="59" y="113"/>
                  </a:lnTo>
                  <a:lnTo>
                    <a:pt x="55" y="104"/>
                  </a:lnTo>
                  <a:lnTo>
                    <a:pt x="53" y="94"/>
                  </a:lnTo>
                  <a:lnTo>
                    <a:pt x="47" y="85"/>
                  </a:lnTo>
                  <a:lnTo>
                    <a:pt x="36" y="64"/>
                  </a:lnTo>
                  <a:lnTo>
                    <a:pt x="24" y="42"/>
                  </a:lnTo>
                  <a:lnTo>
                    <a:pt x="11" y="25"/>
                  </a:lnTo>
                  <a:lnTo>
                    <a:pt x="4" y="11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4" name="Freeform 1288"/>
            <p:cNvSpPr>
              <a:spLocks/>
            </p:cNvSpPr>
            <p:nvPr/>
          </p:nvSpPr>
          <p:spPr bwMode="auto">
            <a:xfrm>
              <a:off x="1607" y="1902"/>
              <a:ext cx="67" cy="250"/>
            </a:xfrm>
            <a:custGeom>
              <a:avLst/>
              <a:gdLst>
                <a:gd name="T0" fmla="*/ 67 w 67"/>
                <a:gd name="T1" fmla="*/ 0 h 250"/>
                <a:gd name="T2" fmla="*/ 51 w 67"/>
                <a:gd name="T3" fmla="*/ 25 h 250"/>
                <a:gd name="T4" fmla="*/ 27 w 67"/>
                <a:gd name="T5" fmla="*/ 72 h 250"/>
                <a:gd name="T6" fmla="*/ 13 w 67"/>
                <a:gd name="T7" fmla="*/ 98 h 250"/>
                <a:gd name="T8" fmla="*/ 6 w 67"/>
                <a:gd name="T9" fmla="*/ 125 h 250"/>
                <a:gd name="T10" fmla="*/ 2 w 67"/>
                <a:gd name="T11" fmla="*/ 137 h 250"/>
                <a:gd name="T12" fmla="*/ 0 w 67"/>
                <a:gd name="T13" fmla="*/ 148 h 250"/>
                <a:gd name="T14" fmla="*/ 0 w 67"/>
                <a:gd name="T15" fmla="*/ 158 h 250"/>
                <a:gd name="T16" fmla="*/ 2 w 67"/>
                <a:gd name="T17" fmla="*/ 167 h 250"/>
                <a:gd name="T18" fmla="*/ 6 w 67"/>
                <a:gd name="T19" fmla="*/ 183 h 250"/>
                <a:gd name="T20" fmla="*/ 8 w 67"/>
                <a:gd name="T21" fmla="*/ 199 h 250"/>
                <a:gd name="T22" fmla="*/ 8 w 67"/>
                <a:gd name="T23" fmla="*/ 213 h 250"/>
                <a:gd name="T24" fmla="*/ 8 w 67"/>
                <a:gd name="T25" fmla="*/ 225 h 250"/>
                <a:gd name="T26" fmla="*/ 8 w 67"/>
                <a:gd name="T27" fmla="*/ 236 h 250"/>
                <a:gd name="T28" fmla="*/ 8 w 67"/>
                <a:gd name="T29" fmla="*/ 245 h 250"/>
                <a:gd name="T30" fmla="*/ 8 w 67"/>
                <a:gd name="T31" fmla="*/ 246 h 250"/>
                <a:gd name="T32" fmla="*/ 9 w 67"/>
                <a:gd name="T33" fmla="*/ 250 h 250"/>
                <a:gd name="T34" fmla="*/ 11 w 67"/>
                <a:gd name="T35" fmla="*/ 250 h 250"/>
                <a:gd name="T36" fmla="*/ 13 w 67"/>
                <a:gd name="T37" fmla="*/ 250 h 250"/>
                <a:gd name="T38" fmla="*/ 17 w 67"/>
                <a:gd name="T39" fmla="*/ 248 h 250"/>
                <a:gd name="T40" fmla="*/ 21 w 67"/>
                <a:gd name="T41" fmla="*/ 243 h 250"/>
                <a:gd name="T42" fmla="*/ 23 w 67"/>
                <a:gd name="T43" fmla="*/ 236 h 250"/>
                <a:gd name="T44" fmla="*/ 25 w 67"/>
                <a:gd name="T45" fmla="*/ 225 h 250"/>
                <a:gd name="T46" fmla="*/ 25 w 67"/>
                <a:gd name="T47" fmla="*/ 199 h 250"/>
                <a:gd name="T48" fmla="*/ 23 w 67"/>
                <a:gd name="T49" fmla="*/ 164 h 250"/>
                <a:gd name="T50" fmla="*/ 25 w 67"/>
                <a:gd name="T51" fmla="*/ 143 h 250"/>
                <a:gd name="T52" fmla="*/ 30 w 67"/>
                <a:gd name="T53" fmla="*/ 116 h 250"/>
                <a:gd name="T54" fmla="*/ 38 w 67"/>
                <a:gd name="T55" fmla="*/ 88 h 250"/>
                <a:gd name="T56" fmla="*/ 48 w 67"/>
                <a:gd name="T57" fmla="*/ 60 h 250"/>
                <a:gd name="T58" fmla="*/ 63 w 67"/>
                <a:gd name="T59" fmla="*/ 14 h 250"/>
                <a:gd name="T60" fmla="*/ 67 w 67"/>
                <a:gd name="T6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250">
                  <a:moveTo>
                    <a:pt x="67" y="0"/>
                  </a:moveTo>
                  <a:lnTo>
                    <a:pt x="51" y="25"/>
                  </a:lnTo>
                  <a:lnTo>
                    <a:pt x="27" y="72"/>
                  </a:lnTo>
                  <a:lnTo>
                    <a:pt x="13" y="98"/>
                  </a:lnTo>
                  <a:lnTo>
                    <a:pt x="6" y="125"/>
                  </a:lnTo>
                  <a:lnTo>
                    <a:pt x="2" y="137"/>
                  </a:lnTo>
                  <a:lnTo>
                    <a:pt x="0" y="148"/>
                  </a:lnTo>
                  <a:lnTo>
                    <a:pt x="0" y="158"/>
                  </a:lnTo>
                  <a:lnTo>
                    <a:pt x="2" y="167"/>
                  </a:lnTo>
                  <a:lnTo>
                    <a:pt x="6" y="183"/>
                  </a:lnTo>
                  <a:lnTo>
                    <a:pt x="8" y="199"/>
                  </a:lnTo>
                  <a:lnTo>
                    <a:pt x="8" y="213"/>
                  </a:lnTo>
                  <a:lnTo>
                    <a:pt x="8" y="225"/>
                  </a:lnTo>
                  <a:lnTo>
                    <a:pt x="8" y="236"/>
                  </a:lnTo>
                  <a:lnTo>
                    <a:pt x="8" y="245"/>
                  </a:lnTo>
                  <a:lnTo>
                    <a:pt x="8" y="246"/>
                  </a:lnTo>
                  <a:lnTo>
                    <a:pt x="9" y="250"/>
                  </a:lnTo>
                  <a:lnTo>
                    <a:pt x="11" y="250"/>
                  </a:lnTo>
                  <a:lnTo>
                    <a:pt x="13" y="250"/>
                  </a:lnTo>
                  <a:lnTo>
                    <a:pt x="17" y="248"/>
                  </a:lnTo>
                  <a:lnTo>
                    <a:pt x="21" y="243"/>
                  </a:lnTo>
                  <a:lnTo>
                    <a:pt x="23" y="236"/>
                  </a:lnTo>
                  <a:lnTo>
                    <a:pt x="25" y="225"/>
                  </a:lnTo>
                  <a:lnTo>
                    <a:pt x="25" y="199"/>
                  </a:lnTo>
                  <a:lnTo>
                    <a:pt x="23" y="164"/>
                  </a:lnTo>
                  <a:lnTo>
                    <a:pt x="25" y="143"/>
                  </a:lnTo>
                  <a:lnTo>
                    <a:pt x="30" y="116"/>
                  </a:lnTo>
                  <a:lnTo>
                    <a:pt x="38" y="88"/>
                  </a:lnTo>
                  <a:lnTo>
                    <a:pt x="48" y="60"/>
                  </a:lnTo>
                  <a:lnTo>
                    <a:pt x="63" y="1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5" name="Freeform 1289"/>
            <p:cNvSpPr>
              <a:spLocks/>
            </p:cNvSpPr>
            <p:nvPr/>
          </p:nvSpPr>
          <p:spPr bwMode="auto">
            <a:xfrm>
              <a:off x="1605" y="1895"/>
              <a:ext cx="29" cy="301"/>
            </a:xfrm>
            <a:custGeom>
              <a:avLst/>
              <a:gdLst>
                <a:gd name="T0" fmla="*/ 11 w 29"/>
                <a:gd name="T1" fmla="*/ 0 h 301"/>
                <a:gd name="T2" fmla="*/ 6 w 29"/>
                <a:gd name="T3" fmla="*/ 30 h 301"/>
                <a:gd name="T4" fmla="*/ 2 w 29"/>
                <a:gd name="T5" fmla="*/ 88 h 301"/>
                <a:gd name="T6" fmla="*/ 0 w 29"/>
                <a:gd name="T7" fmla="*/ 120 h 301"/>
                <a:gd name="T8" fmla="*/ 0 w 29"/>
                <a:gd name="T9" fmla="*/ 151 h 301"/>
                <a:gd name="T10" fmla="*/ 2 w 29"/>
                <a:gd name="T11" fmla="*/ 179 h 301"/>
                <a:gd name="T12" fmla="*/ 4 w 29"/>
                <a:gd name="T13" fmla="*/ 202 h 301"/>
                <a:gd name="T14" fmla="*/ 8 w 29"/>
                <a:gd name="T15" fmla="*/ 239 h 301"/>
                <a:gd name="T16" fmla="*/ 8 w 29"/>
                <a:gd name="T17" fmla="*/ 271 h 301"/>
                <a:gd name="T18" fmla="*/ 8 w 29"/>
                <a:gd name="T19" fmla="*/ 283 h 301"/>
                <a:gd name="T20" fmla="*/ 8 w 29"/>
                <a:gd name="T21" fmla="*/ 292 h 301"/>
                <a:gd name="T22" fmla="*/ 10 w 29"/>
                <a:gd name="T23" fmla="*/ 297 h 301"/>
                <a:gd name="T24" fmla="*/ 13 w 29"/>
                <a:gd name="T25" fmla="*/ 301 h 301"/>
                <a:gd name="T26" fmla="*/ 17 w 29"/>
                <a:gd name="T27" fmla="*/ 297 h 301"/>
                <a:gd name="T28" fmla="*/ 21 w 29"/>
                <a:gd name="T29" fmla="*/ 292 h 301"/>
                <a:gd name="T30" fmla="*/ 25 w 29"/>
                <a:gd name="T31" fmla="*/ 282 h 301"/>
                <a:gd name="T32" fmla="*/ 27 w 29"/>
                <a:gd name="T33" fmla="*/ 269 h 301"/>
                <a:gd name="T34" fmla="*/ 29 w 29"/>
                <a:gd name="T35" fmla="*/ 255 h 301"/>
                <a:gd name="T36" fmla="*/ 29 w 29"/>
                <a:gd name="T37" fmla="*/ 238 h 301"/>
                <a:gd name="T38" fmla="*/ 27 w 29"/>
                <a:gd name="T39" fmla="*/ 220 h 301"/>
                <a:gd name="T40" fmla="*/ 21 w 29"/>
                <a:gd name="T41" fmla="*/ 202 h 301"/>
                <a:gd name="T42" fmla="*/ 17 w 29"/>
                <a:gd name="T43" fmla="*/ 179 h 301"/>
                <a:gd name="T44" fmla="*/ 13 w 29"/>
                <a:gd name="T45" fmla="*/ 148 h 301"/>
                <a:gd name="T46" fmla="*/ 13 w 29"/>
                <a:gd name="T47" fmla="*/ 113 h 301"/>
                <a:gd name="T48" fmla="*/ 13 w 29"/>
                <a:gd name="T49" fmla="*/ 77 h 301"/>
                <a:gd name="T50" fmla="*/ 13 w 29"/>
                <a:gd name="T51" fmla="*/ 19 h 301"/>
                <a:gd name="T52" fmla="*/ 11 w 29"/>
                <a:gd name="T5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01">
                  <a:moveTo>
                    <a:pt x="11" y="0"/>
                  </a:moveTo>
                  <a:lnTo>
                    <a:pt x="6" y="30"/>
                  </a:lnTo>
                  <a:lnTo>
                    <a:pt x="2" y="88"/>
                  </a:lnTo>
                  <a:lnTo>
                    <a:pt x="0" y="120"/>
                  </a:lnTo>
                  <a:lnTo>
                    <a:pt x="0" y="151"/>
                  </a:lnTo>
                  <a:lnTo>
                    <a:pt x="2" y="179"/>
                  </a:lnTo>
                  <a:lnTo>
                    <a:pt x="4" y="202"/>
                  </a:lnTo>
                  <a:lnTo>
                    <a:pt x="8" y="239"/>
                  </a:lnTo>
                  <a:lnTo>
                    <a:pt x="8" y="271"/>
                  </a:lnTo>
                  <a:lnTo>
                    <a:pt x="8" y="283"/>
                  </a:lnTo>
                  <a:lnTo>
                    <a:pt x="8" y="292"/>
                  </a:lnTo>
                  <a:lnTo>
                    <a:pt x="10" y="297"/>
                  </a:lnTo>
                  <a:lnTo>
                    <a:pt x="13" y="301"/>
                  </a:lnTo>
                  <a:lnTo>
                    <a:pt x="17" y="297"/>
                  </a:lnTo>
                  <a:lnTo>
                    <a:pt x="21" y="292"/>
                  </a:lnTo>
                  <a:lnTo>
                    <a:pt x="25" y="282"/>
                  </a:lnTo>
                  <a:lnTo>
                    <a:pt x="27" y="269"/>
                  </a:lnTo>
                  <a:lnTo>
                    <a:pt x="29" y="255"/>
                  </a:lnTo>
                  <a:lnTo>
                    <a:pt x="29" y="238"/>
                  </a:lnTo>
                  <a:lnTo>
                    <a:pt x="27" y="220"/>
                  </a:lnTo>
                  <a:lnTo>
                    <a:pt x="21" y="202"/>
                  </a:lnTo>
                  <a:lnTo>
                    <a:pt x="17" y="179"/>
                  </a:lnTo>
                  <a:lnTo>
                    <a:pt x="13" y="148"/>
                  </a:lnTo>
                  <a:lnTo>
                    <a:pt x="13" y="113"/>
                  </a:lnTo>
                  <a:lnTo>
                    <a:pt x="13" y="77"/>
                  </a:lnTo>
                  <a:lnTo>
                    <a:pt x="13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6" name="Freeform 1290"/>
            <p:cNvSpPr>
              <a:spLocks/>
            </p:cNvSpPr>
            <p:nvPr/>
          </p:nvSpPr>
          <p:spPr bwMode="auto">
            <a:xfrm>
              <a:off x="1796" y="1821"/>
              <a:ext cx="76" cy="197"/>
            </a:xfrm>
            <a:custGeom>
              <a:avLst/>
              <a:gdLst>
                <a:gd name="T0" fmla="*/ 2 w 76"/>
                <a:gd name="T1" fmla="*/ 0 h 197"/>
                <a:gd name="T2" fmla="*/ 11 w 76"/>
                <a:gd name="T3" fmla="*/ 5 h 197"/>
                <a:gd name="T4" fmla="*/ 23 w 76"/>
                <a:gd name="T5" fmla="*/ 16 h 197"/>
                <a:gd name="T6" fmla="*/ 34 w 76"/>
                <a:gd name="T7" fmla="*/ 30 h 197"/>
                <a:gd name="T8" fmla="*/ 47 w 76"/>
                <a:gd name="T9" fmla="*/ 47 h 197"/>
                <a:gd name="T10" fmla="*/ 61 w 76"/>
                <a:gd name="T11" fmla="*/ 65 h 197"/>
                <a:gd name="T12" fmla="*/ 70 w 76"/>
                <a:gd name="T13" fmla="*/ 84 h 197"/>
                <a:gd name="T14" fmla="*/ 72 w 76"/>
                <a:gd name="T15" fmla="*/ 93 h 197"/>
                <a:gd name="T16" fmla="*/ 76 w 76"/>
                <a:gd name="T17" fmla="*/ 102 h 197"/>
                <a:gd name="T18" fmla="*/ 76 w 76"/>
                <a:gd name="T19" fmla="*/ 111 h 197"/>
                <a:gd name="T20" fmla="*/ 76 w 76"/>
                <a:gd name="T21" fmla="*/ 120 h 197"/>
                <a:gd name="T22" fmla="*/ 76 w 76"/>
                <a:gd name="T23" fmla="*/ 148 h 197"/>
                <a:gd name="T24" fmla="*/ 76 w 76"/>
                <a:gd name="T25" fmla="*/ 172 h 197"/>
                <a:gd name="T26" fmla="*/ 76 w 76"/>
                <a:gd name="T27" fmla="*/ 183 h 197"/>
                <a:gd name="T28" fmla="*/ 74 w 76"/>
                <a:gd name="T29" fmla="*/ 190 h 197"/>
                <a:gd name="T30" fmla="*/ 72 w 76"/>
                <a:gd name="T31" fmla="*/ 195 h 197"/>
                <a:gd name="T32" fmla="*/ 70 w 76"/>
                <a:gd name="T33" fmla="*/ 197 h 197"/>
                <a:gd name="T34" fmla="*/ 67 w 76"/>
                <a:gd name="T35" fmla="*/ 195 h 197"/>
                <a:gd name="T36" fmla="*/ 65 w 76"/>
                <a:gd name="T37" fmla="*/ 192 h 197"/>
                <a:gd name="T38" fmla="*/ 63 w 76"/>
                <a:gd name="T39" fmla="*/ 185 h 197"/>
                <a:gd name="T40" fmla="*/ 61 w 76"/>
                <a:gd name="T41" fmla="*/ 174 h 197"/>
                <a:gd name="T42" fmla="*/ 59 w 76"/>
                <a:gd name="T43" fmla="*/ 150 h 197"/>
                <a:gd name="T44" fmla="*/ 59 w 76"/>
                <a:gd name="T45" fmla="*/ 121 h 197"/>
                <a:gd name="T46" fmla="*/ 59 w 76"/>
                <a:gd name="T47" fmla="*/ 113 h 197"/>
                <a:gd name="T48" fmla="*/ 57 w 76"/>
                <a:gd name="T49" fmla="*/ 104 h 197"/>
                <a:gd name="T50" fmla="*/ 53 w 76"/>
                <a:gd name="T51" fmla="*/ 93 h 197"/>
                <a:gd name="T52" fmla="*/ 47 w 76"/>
                <a:gd name="T53" fmla="*/ 84 h 197"/>
                <a:gd name="T54" fmla="*/ 36 w 76"/>
                <a:gd name="T55" fmla="*/ 63 h 197"/>
                <a:gd name="T56" fmla="*/ 25 w 76"/>
                <a:gd name="T57" fmla="*/ 42 h 197"/>
                <a:gd name="T58" fmla="*/ 13 w 76"/>
                <a:gd name="T59" fmla="*/ 24 h 197"/>
                <a:gd name="T60" fmla="*/ 4 w 76"/>
                <a:gd name="T61" fmla="*/ 10 h 197"/>
                <a:gd name="T62" fmla="*/ 0 w 76"/>
                <a:gd name="T63" fmla="*/ 5 h 197"/>
                <a:gd name="T64" fmla="*/ 0 w 76"/>
                <a:gd name="T65" fmla="*/ 2 h 197"/>
                <a:gd name="T66" fmla="*/ 0 w 76"/>
                <a:gd name="T67" fmla="*/ 0 h 197"/>
                <a:gd name="T68" fmla="*/ 2 w 76"/>
                <a:gd name="T6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197">
                  <a:moveTo>
                    <a:pt x="2" y="0"/>
                  </a:moveTo>
                  <a:lnTo>
                    <a:pt x="11" y="5"/>
                  </a:lnTo>
                  <a:lnTo>
                    <a:pt x="23" y="16"/>
                  </a:lnTo>
                  <a:lnTo>
                    <a:pt x="34" y="30"/>
                  </a:lnTo>
                  <a:lnTo>
                    <a:pt x="47" y="47"/>
                  </a:lnTo>
                  <a:lnTo>
                    <a:pt x="61" y="65"/>
                  </a:lnTo>
                  <a:lnTo>
                    <a:pt x="70" y="84"/>
                  </a:lnTo>
                  <a:lnTo>
                    <a:pt x="72" y="93"/>
                  </a:lnTo>
                  <a:lnTo>
                    <a:pt x="76" y="102"/>
                  </a:lnTo>
                  <a:lnTo>
                    <a:pt x="76" y="111"/>
                  </a:lnTo>
                  <a:lnTo>
                    <a:pt x="76" y="120"/>
                  </a:lnTo>
                  <a:lnTo>
                    <a:pt x="76" y="148"/>
                  </a:lnTo>
                  <a:lnTo>
                    <a:pt x="76" y="172"/>
                  </a:lnTo>
                  <a:lnTo>
                    <a:pt x="76" y="183"/>
                  </a:lnTo>
                  <a:lnTo>
                    <a:pt x="74" y="190"/>
                  </a:lnTo>
                  <a:lnTo>
                    <a:pt x="72" y="195"/>
                  </a:lnTo>
                  <a:lnTo>
                    <a:pt x="70" y="197"/>
                  </a:lnTo>
                  <a:lnTo>
                    <a:pt x="67" y="195"/>
                  </a:lnTo>
                  <a:lnTo>
                    <a:pt x="65" y="192"/>
                  </a:lnTo>
                  <a:lnTo>
                    <a:pt x="63" y="185"/>
                  </a:lnTo>
                  <a:lnTo>
                    <a:pt x="61" y="174"/>
                  </a:lnTo>
                  <a:lnTo>
                    <a:pt x="59" y="150"/>
                  </a:lnTo>
                  <a:lnTo>
                    <a:pt x="59" y="121"/>
                  </a:lnTo>
                  <a:lnTo>
                    <a:pt x="59" y="113"/>
                  </a:lnTo>
                  <a:lnTo>
                    <a:pt x="57" y="104"/>
                  </a:lnTo>
                  <a:lnTo>
                    <a:pt x="53" y="93"/>
                  </a:lnTo>
                  <a:lnTo>
                    <a:pt x="47" y="84"/>
                  </a:lnTo>
                  <a:lnTo>
                    <a:pt x="36" y="63"/>
                  </a:lnTo>
                  <a:lnTo>
                    <a:pt x="25" y="42"/>
                  </a:lnTo>
                  <a:lnTo>
                    <a:pt x="13" y="24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7" name="Freeform 1291"/>
            <p:cNvSpPr>
              <a:spLocks/>
            </p:cNvSpPr>
            <p:nvPr/>
          </p:nvSpPr>
          <p:spPr bwMode="auto">
            <a:xfrm>
              <a:off x="1853" y="1764"/>
              <a:ext cx="67" cy="251"/>
            </a:xfrm>
            <a:custGeom>
              <a:avLst/>
              <a:gdLst>
                <a:gd name="T0" fmla="*/ 67 w 67"/>
                <a:gd name="T1" fmla="*/ 0 h 251"/>
                <a:gd name="T2" fmla="*/ 51 w 67"/>
                <a:gd name="T3" fmla="*/ 25 h 251"/>
                <a:gd name="T4" fmla="*/ 27 w 67"/>
                <a:gd name="T5" fmla="*/ 73 h 251"/>
                <a:gd name="T6" fmla="*/ 15 w 67"/>
                <a:gd name="T7" fmla="*/ 99 h 251"/>
                <a:gd name="T8" fmla="*/ 6 w 67"/>
                <a:gd name="T9" fmla="*/ 126 h 251"/>
                <a:gd name="T10" fmla="*/ 2 w 67"/>
                <a:gd name="T11" fmla="*/ 138 h 251"/>
                <a:gd name="T12" fmla="*/ 0 w 67"/>
                <a:gd name="T13" fmla="*/ 148 h 251"/>
                <a:gd name="T14" fmla="*/ 0 w 67"/>
                <a:gd name="T15" fmla="*/ 159 h 251"/>
                <a:gd name="T16" fmla="*/ 2 w 67"/>
                <a:gd name="T17" fmla="*/ 168 h 251"/>
                <a:gd name="T18" fmla="*/ 6 w 67"/>
                <a:gd name="T19" fmla="*/ 184 h 251"/>
                <a:gd name="T20" fmla="*/ 8 w 67"/>
                <a:gd name="T21" fmla="*/ 199 h 251"/>
                <a:gd name="T22" fmla="*/ 8 w 67"/>
                <a:gd name="T23" fmla="*/ 214 h 251"/>
                <a:gd name="T24" fmla="*/ 8 w 67"/>
                <a:gd name="T25" fmla="*/ 226 h 251"/>
                <a:gd name="T26" fmla="*/ 8 w 67"/>
                <a:gd name="T27" fmla="*/ 236 h 251"/>
                <a:gd name="T28" fmla="*/ 8 w 67"/>
                <a:gd name="T29" fmla="*/ 245 h 251"/>
                <a:gd name="T30" fmla="*/ 8 w 67"/>
                <a:gd name="T31" fmla="*/ 247 h 251"/>
                <a:gd name="T32" fmla="*/ 10 w 67"/>
                <a:gd name="T33" fmla="*/ 251 h 251"/>
                <a:gd name="T34" fmla="*/ 11 w 67"/>
                <a:gd name="T35" fmla="*/ 251 h 251"/>
                <a:gd name="T36" fmla="*/ 13 w 67"/>
                <a:gd name="T37" fmla="*/ 251 h 251"/>
                <a:gd name="T38" fmla="*/ 17 w 67"/>
                <a:gd name="T39" fmla="*/ 249 h 251"/>
                <a:gd name="T40" fmla="*/ 21 w 67"/>
                <a:gd name="T41" fmla="*/ 244 h 251"/>
                <a:gd name="T42" fmla="*/ 23 w 67"/>
                <a:gd name="T43" fmla="*/ 236 h 251"/>
                <a:gd name="T44" fmla="*/ 25 w 67"/>
                <a:gd name="T45" fmla="*/ 226 h 251"/>
                <a:gd name="T46" fmla="*/ 25 w 67"/>
                <a:gd name="T47" fmla="*/ 199 h 251"/>
                <a:gd name="T48" fmla="*/ 23 w 67"/>
                <a:gd name="T49" fmla="*/ 164 h 251"/>
                <a:gd name="T50" fmla="*/ 25 w 67"/>
                <a:gd name="T51" fmla="*/ 143 h 251"/>
                <a:gd name="T52" fmla="*/ 30 w 67"/>
                <a:gd name="T53" fmla="*/ 117 h 251"/>
                <a:gd name="T54" fmla="*/ 38 w 67"/>
                <a:gd name="T55" fmla="*/ 89 h 251"/>
                <a:gd name="T56" fmla="*/ 48 w 67"/>
                <a:gd name="T57" fmla="*/ 60 h 251"/>
                <a:gd name="T58" fmla="*/ 63 w 67"/>
                <a:gd name="T59" fmla="*/ 15 h 251"/>
                <a:gd name="T60" fmla="*/ 67 w 67"/>
                <a:gd name="T6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251">
                  <a:moveTo>
                    <a:pt x="67" y="0"/>
                  </a:moveTo>
                  <a:lnTo>
                    <a:pt x="51" y="25"/>
                  </a:lnTo>
                  <a:lnTo>
                    <a:pt x="27" y="73"/>
                  </a:lnTo>
                  <a:lnTo>
                    <a:pt x="15" y="99"/>
                  </a:lnTo>
                  <a:lnTo>
                    <a:pt x="6" y="126"/>
                  </a:lnTo>
                  <a:lnTo>
                    <a:pt x="2" y="138"/>
                  </a:lnTo>
                  <a:lnTo>
                    <a:pt x="0" y="148"/>
                  </a:lnTo>
                  <a:lnTo>
                    <a:pt x="0" y="159"/>
                  </a:lnTo>
                  <a:lnTo>
                    <a:pt x="2" y="168"/>
                  </a:lnTo>
                  <a:lnTo>
                    <a:pt x="6" y="184"/>
                  </a:lnTo>
                  <a:lnTo>
                    <a:pt x="8" y="199"/>
                  </a:lnTo>
                  <a:lnTo>
                    <a:pt x="8" y="214"/>
                  </a:lnTo>
                  <a:lnTo>
                    <a:pt x="8" y="226"/>
                  </a:lnTo>
                  <a:lnTo>
                    <a:pt x="8" y="236"/>
                  </a:lnTo>
                  <a:lnTo>
                    <a:pt x="8" y="245"/>
                  </a:lnTo>
                  <a:lnTo>
                    <a:pt x="8" y="247"/>
                  </a:lnTo>
                  <a:lnTo>
                    <a:pt x="10" y="251"/>
                  </a:lnTo>
                  <a:lnTo>
                    <a:pt x="11" y="251"/>
                  </a:lnTo>
                  <a:lnTo>
                    <a:pt x="13" y="251"/>
                  </a:lnTo>
                  <a:lnTo>
                    <a:pt x="17" y="249"/>
                  </a:lnTo>
                  <a:lnTo>
                    <a:pt x="21" y="244"/>
                  </a:lnTo>
                  <a:lnTo>
                    <a:pt x="23" y="236"/>
                  </a:lnTo>
                  <a:lnTo>
                    <a:pt x="25" y="226"/>
                  </a:lnTo>
                  <a:lnTo>
                    <a:pt x="25" y="199"/>
                  </a:lnTo>
                  <a:lnTo>
                    <a:pt x="23" y="164"/>
                  </a:lnTo>
                  <a:lnTo>
                    <a:pt x="25" y="143"/>
                  </a:lnTo>
                  <a:lnTo>
                    <a:pt x="30" y="117"/>
                  </a:lnTo>
                  <a:lnTo>
                    <a:pt x="38" y="89"/>
                  </a:lnTo>
                  <a:lnTo>
                    <a:pt x="48" y="60"/>
                  </a:lnTo>
                  <a:lnTo>
                    <a:pt x="63" y="1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8" name="Freeform 1292"/>
            <p:cNvSpPr>
              <a:spLocks/>
            </p:cNvSpPr>
            <p:nvPr/>
          </p:nvSpPr>
          <p:spPr bwMode="auto">
            <a:xfrm>
              <a:off x="1851" y="1757"/>
              <a:ext cx="29" cy="300"/>
            </a:xfrm>
            <a:custGeom>
              <a:avLst/>
              <a:gdLst>
                <a:gd name="T0" fmla="*/ 12 w 29"/>
                <a:gd name="T1" fmla="*/ 0 h 300"/>
                <a:gd name="T2" fmla="*/ 8 w 29"/>
                <a:gd name="T3" fmla="*/ 30 h 300"/>
                <a:gd name="T4" fmla="*/ 2 w 29"/>
                <a:gd name="T5" fmla="*/ 88 h 300"/>
                <a:gd name="T6" fmla="*/ 0 w 29"/>
                <a:gd name="T7" fmla="*/ 120 h 300"/>
                <a:gd name="T8" fmla="*/ 0 w 29"/>
                <a:gd name="T9" fmla="*/ 152 h 300"/>
                <a:gd name="T10" fmla="*/ 2 w 29"/>
                <a:gd name="T11" fmla="*/ 180 h 300"/>
                <a:gd name="T12" fmla="*/ 4 w 29"/>
                <a:gd name="T13" fmla="*/ 203 h 300"/>
                <a:gd name="T14" fmla="*/ 8 w 29"/>
                <a:gd name="T15" fmla="*/ 240 h 300"/>
                <a:gd name="T16" fmla="*/ 8 w 29"/>
                <a:gd name="T17" fmla="*/ 272 h 300"/>
                <a:gd name="T18" fmla="*/ 8 w 29"/>
                <a:gd name="T19" fmla="*/ 284 h 300"/>
                <a:gd name="T20" fmla="*/ 8 w 29"/>
                <a:gd name="T21" fmla="*/ 293 h 300"/>
                <a:gd name="T22" fmla="*/ 10 w 29"/>
                <a:gd name="T23" fmla="*/ 298 h 300"/>
                <a:gd name="T24" fmla="*/ 13 w 29"/>
                <a:gd name="T25" fmla="*/ 300 h 300"/>
                <a:gd name="T26" fmla="*/ 17 w 29"/>
                <a:gd name="T27" fmla="*/ 298 h 300"/>
                <a:gd name="T28" fmla="*/ 21 w 29"/>
                <a:gd name="T29" fmla="*/ 293 h 300"/>
                <a:gd name="T30" fmla="*/ 25 w 29"/>
                <a:gd name="T31" fmla="*/ 282 h 300"/>
                <a:gd name="T32" fmla="*/ 29 w 29"/>
                <a:gd name="T33" fmla="*/ 270 h 300"/>
                <a:gd name="T34" fmla="*/ 29 w 29"/>
                <a:gd name="T35" fmla="*/ 256 h 300"/>
                <a:gd name="T36" fmla="*/ 29 w 29"/>
                <a:gd name="T37" fmla="*/ 238 h 300"/>
                <a:gd name="T38" fmla="*/ 27 w 29"/>
                <a:gd name="T39" fmla="*/ 221 h 300"/>
                <a:gd name="T40" fmla="*/ 23 w 29"/>
                <a:gd name="T41" fmla="*/ 203 h 300"/>
                <a:gd name="T42" fmla="*/ 17 w 29"/>
                <a:gd name="T43" fmla="*/ 180 h 300"/>
                <a:gd name="T44" fmla="*/ 13 w 29"/>
                <a:gd name="T45" fmla="*/ 148 h 300"/>
                <a:gd name="T46" fmla="*/ 13 w 29"/>
                <a:gd name="T47" fmla="*/ 113 h 300"/>
                <a:gd name="T48" fmla="*/ 13 w 29"/>
                <a:gd name="T49" fmla="*/ 78 h 300"/>
                <a:gd name="T50" fmla="*/ 13 w 29"/>
                <a:gd name="T51" fmla="*/ 20 h 300"/>
                <a:gd name="T52" fmla="*/ 12 w 29"/>
                <a:gd name="T5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00">
                  <a:moveTo>
                    <a:pt x="12" y="0"/>
                  </a:moveTo>
                  <a:lnTo>
                    <a:pt x="8" y="30"/>
                  </a:lnTo>
                  <a:lnTo>
                    <a:pt x="2" y="88"/>
                  </a:lnTo>
                  <a:lnTo>
                    <a:pt x="0" y="120"/>
                  </a:lnTo>
                  <a:lnTo>
                    <a:pt x="0" y="152"/>
                  </a:lnTo>
                  <a:lnTo>
                    <a:pt x="2" y="180"/>
                  </a:lnTo>
                  <a:lnTo>
                    <a:pt x="4" y="203"/>
                  </a:lnTo>
                  <a:lnTo>
                    <a:pt x="8" y="240"/>
                  </a:lnTo>
                  <a:lnTo>
                    <a:pt x="8" y="272"/>
                  </a:lnTo>
                  <a:lnTo>
                    <a:pt x="8" y="284"/>
                  </a:lnTo>
                  <a:lnTo>
                    <a:pt x="8" y="293"/>
                  </a:lnTo>
                  <a:lnTo>
                    <a:pt x="10" y="298"/>
                  </a:lnTo>
                  <a:lnTo>
                    <a:pt x="13" y="300"/>
                  </a:lnTo>
                  <a:lnTo>
                    <a:pt x="17" y="298"/>
                  </a:lnTo>
                  <a:lnTo>
                    <a:pt x="21" y="293"/>
                  </a:lnTo>
                  <a:lnTo>
                    <a:pt x="25" y="282"/>
                  </a:lnTo>
                  <a:lnTo>
                    <a:pt x="29" y="270"/>
                  </a:lnTo>
                  <a:lnTo>
                    <a:pt x="29" y="256"/>
                  </a:lnTo>
                  <a:lnTo>
                    <a:pt x="29" y="238"/>
                  </a:lnTo>
                  <a:lnTo>
                    <a:pt x="27" y="221"/>
                  </a:lnTo>
                  <a:lnTo>
                    <a:pt x="23" y="203"/>
                  </a:lnTo>
                  <a:lnTo>
                    <a:pt x="17" y="180"/>
                  </a:lnTo>
                  <a:lnTo>
                    <a:pt x="13" y="148"/>
                  </a:lnTo>
                  <a:lnTo>
                    <a:pt x="13" y="113"/>
                  </a:lnTo>
                  <a:lnTo>
                    <a:pt x="13" y="78"/>
                  </a:lnTo>
                  <a:lnTo>
                    <a:pt x="13" y="2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29" name="Freeform 1293"/>
            <p:cNvSpPr>
              <a:spLocks/>
            </p:cNvSpPr>
            <p:nvPr/>
          </p:nvSpPr>
          <p:spPr bwMode="auto">
            <a:xfrm>
              <a:off x="1996" y="1882"/>
              <a:ext cx="50" cy="207"/>
            </a:xfrm>
            <a:custGeom>
              <a:avLst/>
              <a:gdLst>
                <a:gd name="T0" fmla="*/ 4 w 50"/>
                <a:gd name="T1" fmla="*/ 0 h 207"/>
                <a:gd name="T2" fmla="*/ 11 w 50"/>
                <a:gd name="T3" fmla="*/ 8 h 207"/>
                <a:gd name="T4" fmla="*/ 19 w 50"/>
                <a:gd name="T5" fmla="*/ 20 h 207"/>
                <a:gd name="T6" fmla="*/ 29 w 50"/>
                <a:gd name="T7" fmla="*/ 37 h 207"/>
                <a:gd name="T8" fmla="*/ 36 w 50"/>
                <a:gd name="T9" fmla="*/ 57 h 207"/>
                <a:gd name="T10" fmla="*/ 44 w 50"/>
                <a:gd name="T11" fmla="*/ 76 h 207"/>
                <a:gd name="T12" fmla="*/ 48 w 50"/>
                <a:gd name="T13" fmla="*/ 97 h 207"/>
                <a:gd name="T14" fmla="*/ 50 w 50"/>
                <a:gd name="T15" fmla="*/ 106 h 207"/>
                <a:gd name="T16" fmla="*/ 50 w 50"/>
                <a:gd name="T17" fmla="*/ 117 h 207"/>
                <a:gd name="T18" fmla="*/ 50 w 50"/>
                <a:gd name="T19" fmla="*/ 126 h 207"/>
                <a:gd name="T20" fmla="*/ 48 w 50"/>
                <a:gd name="T21" fmla="*/ 133 h 207"/>
                <a:gd name="T22" fmla="*/ 38 w 50"/>
                <a:gd name="T23" fmla="*/ 161 h 207"/>
                <a:gd name="T24" fmla="*/ 32 w 50"/>
                <a:gd name="T25" fmla="*/ 185 h 207"/>
                <a:gd name="T26" fmla="*/ 31 w 50"/>
                <a:gd name="T27" fmla="*/ 194 h 207"/>
                <a:gd name="T28" fmla="*/ 27 w 50"/>
                <a:gd name="T29" fmla="*/ 201 h 207"/>
                <a:gd name="T30" fmla="*/ 25 w 50"/>
                <a:gd name="T31" fmla="*/ 205 h 207"/>
                <a:gd name="T32" fmla="*/ 21 w 50"/>
                <a:gd name="T33" fmla="*/ 207 h 207"/>
                <a:gd name="T34" fmla="*/ 17 w 50"/>
                <a:gd name="T35" fmla="*/ 205 h 207"/>
                <a:gd name="T36" fmla="*/ 15 w 50"/>
                <a:gd name="T37" fmla="*/ 199 h 207"/>
                <a:gd name="T38" fmla="*/ 15 w 50"/>
                <a:gd name="T39" fmla="*/ 192 h 207"/>
                <a:gd name="T40" fmla="*/ 17 w 50"/>
                <a:gd name="T41" fmla="*/ 184 h 207"/>
                <a:gd name="T42" fmla="*/ 23 w 50"/>
                <a:gd name="T43" fmla="*/ 159 h 207"/>
                <a:gd name="T44" fmla="*/ 31 w 50"/>
                <a:gd name="T45" fmla="*/ 131 h 207"/>
                <a:gd name="T46" fmla="*/ 31 w 50"/>
                <a:gd name="T47" fmla="*/ 122 h 207"/>
                <a:gd name="T48" fmla="*/ 31 w 50"/>
                <a:gd name="T49" fmla="*/ 113 h 207"/>
                <a:gd name="T50" fmla="*/ 31 w 50"/>
                <a:gd name="T51" fmla="*/ 103 h 207"/>
                <a:gd name="T52" fmla="*/ 27 w 50"/>
                <a:gd name="T53" fmla="*/ 92 h 207"/>
                <a:gd name="T54" fmla="*/ 21 w 50"/>
                <a:gd name="T55" fmla="*/ 69 h 207"/>
                <a:gd name="T56" fmla="*/ 15 w 50"/>
                <a:gd name="T57" fmla="*/ 46 h 207"/>
                <a:gd name="T58" fmla="*/ 8 w 50"/>
                <a:gd name="T59" fmla="*/ 27 h 207"/>
                <a:gd name="T60" fmla="*/ 2 w 50"/>
                <a:gd name="T61" fmla="*/ 11 h 207"/>
                <a:gd name="T62" fmla="*/ 2 w 50"/>
                <a:gd name="T63" fmla="*/ 6 h 207"/>
                <a:gd name="T64" fmla="*/ 0 w 50"/>
                <a:gd name="T65" fmla="*/ 2 h 207"/>
                <a:gd name="T66" fmla="*/ 2 w 50"/>
                <a:gd name="T67" fmla="*/ 0 h 207"/>
                <a:gd name="T68" fmla="*/ 4 w 50"/>
                <a:gd name="T6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" h="207">
                  <a:moveTo>
                    <a:pt x="4" y="0"/>
                  </a:moveTo>
                  <a:lnTo>
                    <a:pt x="11" y="8"/>
                  </a:lnTo>
                  <a:lnTo>
                    <a:pt x="19" y="20"/>
                  </a:lnTo>
                  <a:lnTo>
                    <a:pt x="29" y="37"/>
                  </a:lnTo>
                  <a:lnTo>
                    <a:pt x="36" y="57"/>
                  </a:lnTo>
                  <a:lnTo>
                    <a:pt x="44" y="76"/>
                  </a:lnTo>
                  <a:lnTo>
                    <a:pt x="48" y="97"/>
                  </a:lnTo>
                  <a:lnTo>
                    <a:pt x="50" y="106"/>
                  </a:lnTo>
                  <a:lnTo>
                    <a:pt x="50" y="117"/>
                  </a:lnTo>
                  <a:lnTo>
                    <a:pt x="50" y="126"/>
                  </a:lnTo>
                  <a:lnTo>
                    <a:pt x="48" y="133"/>
                  </a:lnTo>
                  <a:lnTo>
                    <a:pt x="38" y="161"/>
                  </a:lnTo>
                  <a:lnTo>
                    <a:pt x="32" y="185"/>
                  </a:lnTo>
                  <a:lnTo>
                    <a:pt x="31" y="194"/>
                  </a:lnTo>
                  <a:lnTo>
                    <a:pt x="27" y="201"/>
                  </a:lnTo>
                  <a:lnTo>
                    <a:pt x="25" y="205"/>
                  </a:lnTo>
                  <a:lnTo>
                    <a:pt x="21" y="207"/>
                  </a:lnTo>
                  <a:lnTo>
                    <a:pt x="17" y="205"/>
                  </a:lnTo>
                  <a:lnTo>
                    <a:pt x="15" y="199"/>
                  </a:lnTo>
                  <a:lnTo>
                    <a:pt x="15" y="192"/>
                  </a:lnTo>
                  <a:lnTo>
                    <a:pt x="17" y="184"/>
                  </a:lnTo>
                  <a:lnTo>
                    <a:pt x="23" y="159"/>
                  </a:lnTo>
                  <a:lnTo>
                    <a:pt x="31" y="131"/>
                  </a:lnTo>
                  <a:lnTo>
                    <a:pt x="31" y="122"/>
                  </a:lnTo>
                  <a:lnTo>
                    <a:pt x="31" y="113"/>
                  </a:lnTo>
                  <a:lnTo>
                    <a:pt x="31" y="103"/>
                  </a:lnTo>
                  <a:lnTo>
                    <a:pt x="27" y="92"/>
                  </a:lnTo>
                  <a:lnTo>
                    <a:pt x="21" y="69"/>
                  </a:lnTo>
                  <a:lnTo>
                    <a:pt x="15" y="46"/>
                  </a:lnTo>
                  <a:lnTo>
                    <a:pt x="8" y="27"/>
                  </a:lnTo>
                  <a:lnTo>
                    <a:pt x="2" y="11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0" name="Freeform 1294"/>
            <p:cNvSpPr>
              <a:spLocks/>
            </p:cNvSpPr>
            <p:nvPr/>
          </p:nvSpPr>
          <p:spPr bwMode="auto">
            <a:xfrm>
              <a:off x="2013" y="1854"/>
              <a:ext cx="120" cy="233"/>
            </a:xfrm>
            <a:custGeom>
              <a:avLst/>
              <a:gdLst>
                <a:gd name="T0" fmla="*/ 120 w 120"/>
                <a:gd name="T1" fmla="*/ 0 h 233"/>
                <a:gd name="T2" fmla="*/ 97 w 120"/>
                <a:gd name="T3" fmla="*/ 21 h 233"/>
                <a:gd name="T4" fmla="*/ 61 w 120"/>
                <a:gd name="T5" fmla="*/ 62 h 233"/>
                <a:gd name="T6" fmla="*/ 44 w 120"/>
                <a:gd name="T7" fmla="*/ 85 h 233"/>
                <a:gd name="T8" fmla="*/ 29 w 120"/>
                <a:gd name="T9" fmla="*/ 108 h 233"/>
                <a:gd name="T10" fmla="*/ 23 w 120"/>
                <a:gd name="T11" fmla="*/ 120 h 233"/>
                <a:gd name="T12" fmla="*/ 17 w 120"/>
                <a:gd name="T13" fmla="*/ 131 h 233"/>
                <a:gd name="T14" fmla="*/ 15 w 120"/>
                <a:gd name="T15" fmla="*/ 139 h 233"/>
                <a:gd name="T16" fmla="*/ 14 w 120"/>
                <a:gd name="T17" fmla="*/ 148 h 233"/>
                <a:gd name="T18" fmla="*/ 14 w 120"/>
                <a:gd name="T19" fmla="*/ 164 h 233"/>
                <a:gd name="T20" fmla="*/ 12 w 120"/>
                <a:gd name="T21" fmla="*/ 180 h 233"/>
                <a:gd name="T22" fmla="*/ 8 w 120"/>
                <a:gd name="T23" fmla="*/ 194 h 233"/>
                <a:gd name="T24" fmla="*/ 6 w 120"/>
                <a:gd name="T25" fmla="*/ 206 h 233"/>
                <a:gd name="T26" fmla="*/ 2 w 120"/>
                <a:gd name="T27" fmla="*/ 217 h 233"/>
                <a:gd name="T28" fmla="*/ 0 w 120"/>
                <a:gd name="T29" fmla="*/ 224 h 233"/>
                <a:gd name="T30" fmla="*/ 0 w 120"/>
                <a:gd name="T31" fmla="*/ 227 h 233"/>
                <a:gd name="T32" fmla="*/ 2 w 120"/>
                <a:gd name="T33" fmla="*/ 229 h 233"/>
                <a:gd name="T34" fmla="*/ 2 w 120"/>
                <a:gd name="T35" fmla="*/ 231 h 233"/>
                <a:gd name="T36" fmla="*/ 4 w 120"/>
                <a:gd name="T37" fmla="*/ 233 h 233"/>
                <a:gd name="T38" fmla="*/ 10 w 120"/>
                <a:gd name="T39" fmla="*/ 231 h 233"/>
                <a:gd name="T40" fmla="*/ 14 w 120"/>
                <a:gd name="T41" fmla="*/ 227 h 233"/>
                <a:gd name="T42" fmla="*/ 17 w 120"/>
                <a:gd name="T43" fmla="*/ 219 h 233"/>
                <a:gd name="T44" fmla="*/ 21 w 120"/>
                <a:gd name="T45" fmla="*/ 210 h 233"/>
                <a:gd name="T46" fmla="*/ 29 w 120"/>
                <a:gd name="T47" fmla="*/ 183 h 233"/>
                <a:gd name="T48" fmla="*/ 36 w 120"/>
                <a:gd name="T49" fmla="*/ 150 h 233"/>
                <a:gd name="T50" fmla="*/ 44 w 120"/>
                <a:gd name="T51" fmla="*/ 129 h 233"/>
                <a:gd name="T52" fmla="*/ 56 w 120"/>
                <a:gd name="T53" fmla="*/ 104 h 233"/>
                <a:gd name="T54" fmla="*/ 69 w 120"/>
                <a:gd name="T55" fmla="*/ 78 h 233"/>
                <a:gd name="T56" fmla="*/ 86 w 120"/>
                <a:gd name="T57" fmla="*/ 53 h 233"/>
                <a:gd name="T58" fmla="*/ 113 w 120"/>
                <a:gd name="T59" fmla="*/ 13 h 233"/>
                <a:gd name="T60" fmla="*/ 120 w 120"/>
                <a:gd name="T6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" h="233">
                  <a:moveTo>
                    <a:pt x="120" y="0"/>
                  </a:moveTo>
                  <a:lnTo>
                    <a:pt x="97" y="21"/>
                  </a:lnTo>
                  <a:lnTo>
                    <a:pt x="61" y="62"/>
                  </a:lnTo>
                  <a:lnTo>
                    <a:pt x="44" y="85"/>
                  </a:lnTo>
                  <a:lnTo>
                    <a:pt x="29" y="108"/>
                  </a:lnTo>
                  <a:lnTo>
                    <a:pt x="23" y="120"/>
                  </a:lnTo>
                  <a:lnTo>
                    <a:pt x="17" y="131"/>
                  </a:lnTo>
                  <a:lnTo>
                    <a:pt x="15" y="139"/>
                  </a:lnTo>
                  <a:lnTo>
                    <a:pt x="14" y="148"/>
                  </a:lnTo>
                  <a:lnTo>
                    <a:pt x="14" y="164"/>
                  </a:lnTo>
                  <a:lnTo>
                    <a:pt x="12" y="180"/>
                  </a:lnTo>
                  <a:lnTo>
                    <a:pt x="8" y="194"/>
                  </a:lnTo>
                  <a:lnTo>
                    <a:pt x="6" y="206"/>
                  </a:lnTo>
                  <a:lnTo>
                    <a:pt x="2" y="217"/>
                  </a:lnTo>
                  <a:lnTo>
                    <a:pt x="0" y="224"/>
                  </a:lnTo>
                  <a:lnTo>
                    <a:pt x="0" y="227"/>
                  </a:lnTo>
                  <a:lnTo>
                    <a:pt x="2" y="229"/>
                  </a:lnTo>
                  <a:lnTo>
                    <a:pt x="2" y="231"/>
                  </a:lnTo>
                  <a:lnTo>
                    <a:pt x="4" y="233"/>
                  </a:lnTo>
                  <a:lnTo>
                    <a:pt x="10" y="231"/>
                  </a:lnTo>
                  <a:lnTo>
                    <a:pt x="14" y="227"/>
                  </a:lnTo>
                  <a:lnTo>
                    <a:pt x="17" y="219"/>
                  </a:lnTo>
                  <a:lnTo>
                    <a:pt x="21" y="210"/>
                  </a:lnTo>
                  <a:lnTo>
                    <a:pt x="29" y="183"/>
                  </a:lnTo>
                  <a:lnTo>
                    <a:pt x="36" y="150"/>
                  </a:lnTo>
                  <a:lnTo>
                    <a:pt x="44" y="129"/>
                  </a:lnTo>
                  <a:lnTo>
                    <a:pt x="56" y="104"/>
                  </a:lnTo>
                  <a:lnTo>
                    <a:pt x="69" y="78"/>
                  </a:lnTo>
                  <a:lnTo>
                    <a:pt x="86" y="53"/>
                  </a:lnTo>
                  <a:lnTo>
                    <a:pt x="113" y="1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1" name="Freeform 1295"/>
            <p:cNvSpPr>
              <a:spLocks/>
            </p:cNvSpPr>
            <p:nvPr/>
          </p:nvSpPr>
          <p:spPr bwMode="auto">
            <a:xfrm>
              <a:off x="2002" y="1835"/>
              <a:ext cx="78" cy="292"/>
            </a:xfrm>
            <a:custGeom>
              <a:avLst/>
              <a:gdLst>
                <a:gd name="T0" fmla="*/ 78 w 78"/>
                <a:gd name="T1" fmla="*/ 0 h 292"/>
                <a:gd name="T2" fmla="*/ 65 w 78"/>
                <a:gd name="T3" fmla="*/ 28 h 292"/>
                <a:gd name="T4" fmla="*/ 46 w 78"/>
                <a:gd name="T5" fmla="*/ 83 h 292"/>
                <a:gd name="T6" fmla="*/ 36 w 78"/>
                <a:gd name="T7" fmla="*/ 114 h 292"/>
                <a:gd name="T8" fmla="*/ 28 w 78"/>
                <a:gd name="T9" fmla="*/ 144 h 292"/>
                <a:gd name="T10" fmla="*/ 23 w 78"/>
                <a:gd name="T11" fmla="*/ 173 h 292"/>
                <a:gd name="T12" fmla="*/ 19 w 78"/>
                <a:gd name="T13" fmla="*/ 195 h 292"/>
                <a:gd name="T14" fmla="*/ 13 w 78"/>
                <a:gd name="T15" fmla="*/ 232 h 292"/>
                <a:gd name="T16" fmla="*/ 5 w 78"/>
                <a:gd name="T17" fmla="*/ 262 h 292"/>
                <a:gd name="T18" fmla="*/ 4 w 78"/>
                <a:gd name="T19" fmla="*/ 275 h 292"/>
                <a:gd name="T20" fmla="*/ 2 w 78"/>
                <a:gd name="T21" fmla="*/ 283 h 292"/>
                <a:gd name="T22" fmla="*/ 0 w 78"/>
                <a:gd name="T23" fmla="*/ 289 h 292"/>
                <a:gd name="T24" fmla="*/ 4 w 78"/>
                <a:gd name="T25" fmla="*/ 292 h 292"/>
                <a:gd name="T26" fmla="*/ 7 w 78"/>
                <a:gd name="T27" fmla="*/ 291 h 292"/>
                <a:gd name="T28" fmla="*/ 13 w 78"/>
                <a:gd name="T29" fmla="*/ 285 h 292"/>
                <a:gd name="T30" fmla="*/ 19 w 78"/>
                <a:gd name="T31" fmla="*/ 276 h 292"/>
                <a:gd name="T32" fmla="*/ 25 w 78"/>
                <a:gd name="T33" fmla="*/ 266 h 292"/>
                <a:gd name="T34" fmla="*/ 30 w 78"/>
                <a:gd name="T35" fmla="*/ 252 h 292"/>
                <a:gd name="T36" fmla="*/ 34 w 78"/>
                <a:gd name="T37" fmla="*/ 236 h 292"/>
                <a:gd name="T38" fmla="*/ 36 w 78"/>
                <a:gd name="T39" fmla="*/ 218 h 292"/>
                <a:gd name="T40" fmla="*/ 36 w 78"/>
                <a:gd name="T41" fmla="*/ 199 h 292"/>
                <a:gd name="T42" fmla="*/ 38 w 78"/>
                <a:gd name="T43" fmla="*/ 174 h 292"/>
                <a:gd name="T44" fmla="*/ 42 w 78"/>
                <a:gd name="T45" fmla="*/ 144 h 292"/>
                <a:gd name="T46" fmla="*/ 49 w 78"/>
                <a:gd name="T47" fmla="*/ 109 h 292"/>
                <a:gd name="T48" fmla="*/ 59 w 78"/>
                <a:gd name="T49" fmla="*/ 76 h 292"/>
                <a:gd name="T50" fmla="*/ 74 w 78"/>
                <a:gd name="T51" fmla="*/ 18 h 292"/>
                <a:gd name="T52" fmla="*/ 78 w 78"/>
                <a:gd name="T5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292">
                  <a:moveTo>
                    <a:pt x="78" y="0"/>
                  </a:moveTo>
                  <a:lnTo>
                    <a:pt x="65" y="28"/>
                  </a:lnTo>
                  <a:lnTo>
                    <a:pt x="46" y="83"/>
                  </a:lnTo>
                  <a:lnTo>
                    <a:pt x="36" y="114"/>
                  </a:lnTo>
                  <a:lnTo>
                    <a:pt x="28" y="144"/>
                  </a:lnTo>
                  <a:lnTo>
                    <a:pt x="23" y="173"/>
                  </a:lnTo>
                  <a:lnTo>
                    <a:pt x="19" y="195"/>
                  </a:lnTo>
                  <a:lnTo>
                    <a:pt x="13" y="232"/>
                  </a:lnTo>
                  <a:lnTo>
                    <a:pt x="5" y="262"/>
                  </a:lnTo>
                  <a:lnTo>
                    <a:pt x="4" y="275"/>
                  </a:lnTo>
                  <a:lnTo>
                    <a:pt x="2" y="283"/>
                  </a:lnTo>
                  <a:lnTo>
                    <a:pt x="0" y="289"/>
                  </a:lnTo>
                  <a:lnTo>
                    <a:pt x="4" y="292"/>
                  </a:lnTo>
                  <a:lnTo>
                    <a:pt x="7" y="291"/>
                  </a:lnTo>
                  <a:lnTo>
                    <a:pt x="13" y="285"/>
                  </a:lnTo>
                  <a:lnTo>
                    <a:pt x="19" y="276"/>
                  </a:lnTo>
                  <a:lnTo>
                    <a:pt x="25" y="266"/>
                  </a:lnTo>
                  <a:lnTo>
                    <a:pt x="30" y="252"/>
                  </a:lnTo>
                  <a:lnTo>
                    <a:pt x="34" y="236"/>
                  </a:lnTo>
                  <a:lnTo>
                    <a:pt x="36" y="218"/>
                  </a:lnTo>
                  <a:lnTo>
                    <a:pt x="36" y="199"/>
                  </a:lnTo>
                  <a:lnTo>
                    <a:pt x="38" y="174"/>
                  </a:lnTo>
                  <a:lnTo>
                    <a:pt x="42" y="144"/>
                  </a:lnTo>
                  <a:lnTo>
                    <a:pt x="49" y="109"/>
                  </a:lnTo>
                  <a:lnTo>
                    <a:pt x="59" y="76"/>
                  </a:lnTo>
                  <a:lnTo>
                    <a:pt x="74" y="18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2" name="Freeform 1296"/>
            <p:cNvSpPr>
              <a:spLocks/>
            </p:cNvSpPr>
            <p:nvPr/>
          </p:nvSpPr>
          <p:spPr bwMode="auto">
            <a:xfrm>
              <a:off x="2011" y="1879"/>
              <a:ext cx="79" cy="197"/>
            </a:xfrm>
            <a:custGeom>
              <a:avLst/>
              <a:gdLst>
                <a:gd name="T0" fmla="*/ 4 w 79"/>
                <a:gd name="T1" fmla="*/ 0 h 197"/>
                <a:gd name="T2" fmla="*/ 12 w 79"/>
                <a:gd name="T3" fmla="*/ 5 h 197"/>
                <a:gd name="T4" fmla="*/ 23 w 79"/>
                <a:gd name="T5" fmla="*/ 16 h 197"/>
                <a:gd name="T6" fmla="*/ 37 w 79"/>
                <a:gd name="T7" fmla="*/ 30 h 197"/>
                <a:gd name="T8" fmla="*/ 50 w 79"/>
                <a:gd name="T9" fmla="*/ 48 h 197"/>
                <a:gd name="T10" fmla="*/ 61 w 79"/>
                <a:gd name="T11" fmla="*/ 65 h 197"/>
                <a:gd name="T12" fmla="*/ 71 w 79"/>
                <a:gd name="T13" fmla="*/ 84 h 197"/>
                <a:gd name="T14" fmla="*/ 75 w 79"/>
                <a:gd name="T15" fmla="*/ 93 h 197"/>
                <a:gd name="T16" fmla="*/ 77 w 79"/>
                <a:gd name="T17" fmla="*/ 102 h 197"/>
                <a:gd name="T18" fmla="*/ 79 w 79"/>
                <a:gd name="T19" fmla="*/ 111 h 197"/>
                <a:gd name="T20" fmla="*/ 79 w 79"/>
                <a:gd name="T21" fmla="*/ 120 h 197"/>
                <a:gd name="T22" fmla="*/ 77 w 79"/>
                <a:gd name="T23" fmla="*/ 148 h 197"/>
                <a:gd name="T24" fmla="*/ 77 w 79"/>
                <a:gd name="T25" fmla="*/ 173 h 197"/>
                <a:gd name="T26" fmla="*/ 77 w 79"/>
                <a:gd name="T27" fmla="*/ 183 h 197"/>
                <a:gd name="T28" fmla="*/ 77 w 79"/>
                <a:gd name="T29" fmla="*/ 190 h 197"/>
                <a:gd name="T30" fmla="*/ 75 w 79"/>
                <a:gd name="T31" fmla="*/ 195 h 197"/>
                <a:gd name="T32" fmla="*/ 71 w 79"/>
                <a:gd name="T33" fmla="*/ 197 h 197"/>
                <a:gd name="T34" fmla="*/ 67 w 79"/>
                <a:gd name="T35" fmla="*/ 195 h 197"/>
                <a:gd name="T36" fmla="*/ 65 w 79"/>
                <a:gd name="T37" fmla="*/ 192 h 197"/>
                <a:gd name="T38" fmla="*/ 63 w 79"/>
                <a:gd name="T39" fmla="*/ 185 h 197"/>
                <a:gd name="T40" fmla="*/ 63 w 79"/>
                <a:gd name="T41" fmla="*/ 174 h 197"/>
                <a:gd name="T42" fmla="*/ 61 w 79"/>
                <a:gd name="T43" fmla="*/ 150 h 197"/>
                <a:gd name="T44" fmla="*/ 61 w 79"/>
                <a:gd name="T45" fmla="*/ 121 h 197"/>
                <a:gd name="T46" fmla="*/ 59 w 79"/>
                <a:gd name="T47" fmla="*/ 113 h 197"/>
                <a:gd name="T48" fmla="*/ 58 w 79"/>
                <a:gd name="T49" fmla="*/ 104 h 197"/>
                <a:gd name="T50" fmla="*/ 54 w 79"/>
                <a:gd name="T51" fmla="*/ 93 h 197"/>
                <a:gd name="T52" fmla="*/ 50 w 79"/>
                <a:gd name="T53" fmla="*/ 84 h 197"/>
                <a:gd name="T54" fmla="*/ 38 w 79"/>
                <a:gd name="T55" fmla="*/ 63 h 197"/>
                <a:gd name="T56" fmla="*/ 25 w 79"/>
                <a:gd name="T57" fmla="*/ 42 h 197"/>
                <a:gd name="T58" fmla="*/ 14 w 79"/>
                <a:gd name="T59" fmla="*/ 25 h 197"/>
                <a:gd name="T60" fmla="*/ 4 w 79"/>
                <a:gd name="T61" fmla="*/ 11 h 197"/>
                <a:gd name="T62" fmla="*/ 2 w 79"/>
                <a:gd name="T63" fmla="*/ 5 h 197"/>
                <a:gd name="T64" fmla="*/ 0 w 79"/>
                <a:gd name="T65" fmla="*/ 2 h 197"/>
                <a:gd name="T66" fmla="*/ 0 w 79"/>
                <a:gd name="T67" fmla="*/ 0 h 197"/>
                <a:gd name="T68" fmla="*/ 4 w 79"/>
                <a:gd name="T6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197">
                  <a:moveTo>
                    <a:pt x="4" y="0"/>
                  </a:moveTo>
                  <a:lnTo>
                    <a:pt x="12" y="5"/>
                  </a:lnTo>
                  <a:lnTo>
                    <a:pt x="23" y="16"/>
                  </a:lnTo>
                  <a:lnTo>
                    <a:pt x="37" y="30"/>
                  </a:lnTo>
                  <a:lnTo>
                    <a:pt x="50" y="48"/>
                  </a:lnTo>
                  <a:lnTo>
                    <a:pt x="61" y="65"/>
                  </a:lnTo>
                  <a:lnTo>
                    <a:pt x="71" y="84"/>
                  </a:lnTo>
                  <a:lnTo>
                    <a:pt x="75" y="93"/>
                  </a:lnTo>
                  <a:lnTo>
                    <a:pt x="77" y="102"/>
                  </a:lnTo>
                  <a:lnTo>
                    <a:pt x="79" y="111"/>
                  </a:lnTo>
                  <a:lnTo>
                    <a:pt x="79" y="120"/>
                  </a:lnTo>
                  <a:lnTo>
                    <a:pt x="77" y="148"/>
                  </a:lnTo>
                  <a:lnTo>
                    <a:pt x="77" y="173"/>
                  </a:lnTo>
                  <a:lnTo>
                    <a:pt x="77" y="183"/>
                  </a:lnTo>
                  <a:lnTo>
                    <a:pt x="77" y="190"/>
                  </a:lnTo>
                  <a:lnTo>
                    <a:pt x="75" y="195"/>
                  </a:lnTo>
                  <a:lnTo>
                    <a:pt x="71" y="197"/>
                  </a:lnTo>
                  <a:lnTo>
                    <a:pt x="67" y="195"/>
                  </a:lnTo>
                  <a:lnTo>
                    <a:pt x="65" y="192"/>
                  </a:lnTo>
                  <a:lnTo>
                    <a:pt x="63" y="185"/>
                  </a:lnTo>
                  <a:lnTo>
                    <a:pt x="63" y="174"/>
                  </a:lnTo>
                  <a:lnTo>
                    <a:pt x="61" y="150"/>
                  </a:lnTo>
                  <a:lnTo>
                    <a:pt x="61" y="121"/>
                  </a:lnTo>
                  <a:lnTo>
                    <a:pt x="59" y="113"/>
                  </a:lnTo>
                  <a:lnTo>
                    <a:pt x="58" y="104"/>
                  </a:lnTo>
                  <a:lnTo>
                    <a:pt x="54" y="93"/>
                  </a:lnTo>
                  <a:lnTo>
                    <a:pt x="50" y="84"/>
                  </a:lnTo>
                  <a:lnTo>
                    <a:pt x="38" y="63"/>
                  </a:lnTo>
                  <a:lnTo>
                    <a:pt x="25" y="42"/>
                  </a:lnTo>
                  <a:lnTo>
                    <a:pt x="14" y="25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3" name="Freeform 1297"/>
            <p:cNvSpPr>
              <a:spLocks/>
            </p:cNvSpPr>
            <p:nvPr/>
          </p:nvSpPr>
          <p:spPr bwMode="auto">
            <a:xfrm>
              <a:off x="2070" y="1823"/>
              <a:ext cx="67" cy="250"/>
            </a:xfrm>
            <a:custGeom>
              <a:avLst/>
              <a:gdLst>
                <a:gd name="T0" fmla="*/ 67 w 67"/>
                <a:gd name="T1" fmla="*/ 0 h 250"/>
                <a:gd name="T2" fmla="*/ 52 w 67"/>
                <a:gd name="T3" fmla="*/ 24 h 250"/>
                <a:gd name="T4" fmla="*/ 25 w 67"/>
                <a:gd name="T5" fmla="*/ 72 h 250"/>
                <a:gd name="T6" fmla="*/ 14 w 67"/>
                <a:gd name="T7" fmla="*/ 98 h 250"/>
                <a:gd name="T8" fmla="*/ 4 w 67"/>
                <a:gd name="T9" fmla="*/ 125 h 250"/>
                <a:gd name="T10" fmla="*/ 2 w 67"/>
                <a:gd name="T11" fmla="*/ 137 h 250"/>
                <a:gd name="T12" fmla="*/ 0 w 67"/>
                <a:gd name="T13" fmla="*/ 148 h 250"/>
                <a:gd name="T14" fmla="*/ 0 w 67"/>
                <a:gd name="T15" fmla="*/ 158 h 250"/>
                <a:gd name="T16" fmla="*/ 0 w 67"/>
                <a:gd name="T17" fmla="*/ 167 h 250"/>
                <a:gd name="T18" fmla="*/ 4 w 67"/>
                <a:gd name="T19" fmla="*/ 183 h 250"/>
                <a:gd name="T20" fmla="*/ 6 w 67"/>
                <a:gd name="T21" fmla="*/ 199 h 250"/>
                <a:gd name="T22" fmla="*/ 8 w 67"/>
                <a:gd name="T23" fmla="*/ 213 h 250"/>
                <a:gd name="T24" fmla="*/ 6 w 67"/>
                <a:gd name="T25" fmla="*/ 225 h 250"/>
                <a:gd name="T26" fmla="*/ 6 w 67"/>
                <a:gd name="T27" fmla="*/ 236 h 250"/>
                <a:gd name="T28" fmla="*/ 8 w 67"/>
                <a:gd name="T29" fmla="*/ 244 h 250"/>
                <a:gd name="T30" fmla="*/ 8 w 67"/>
                <a:gd name="T31" fmla="*/ 246 h 250"/>
                <a:gd name="T32" fmla="*/ 10 w 67"/>
                <a:gd name="T33" fmla="*/ 250 h 250"/>
                <a:gd name="T34" fmla="*/ 10 w 67"/>
                <a:gd name="T35" fmla="*/ 250 h 250"/>
                <a:gd name="T36" fmla="*/ 14 w 67"/>
                <a:gd name="T37" fmla="*/ 250 h 250"/>
                <a:gd name="T38" fmla="*/ 18 w 67"/>
                <a:gd name="T39" fmla="*/ 248 h 250"/>
                <a:gd name="T40" fmla="*/ 21 w 67"/>
                <a:gd name="T41" fmla="*/ 243 h 250"/>
                <a:gd name="T42" fmla="*/ 23 w 67"/>
                <a:gd name="T43" fmla="*/ 236 h 250"/>
                <a:gd name="T44" fmla="*/ 23 w 67"/>
                <a:gd name="T45" fmla="*/ 225 h 250"/>
                <a:gd name="T46" fmla="*/ 25 w 67"/>
                <a:gd name="T47" fmla="*/ 199 h 250"/>
                <a:gd name="T48" fmla="*/ 23 w 67"/>
                <a:gd name="T49" fmla="*/ 163 h 250"/>
                <a:gd name="T50" fmla="*/ 25 w 67"/>
                <a:gd name="T51" fmla="*/ 142 h 250"/>
                <a:gd name="T52" fmla="*/ 29 w 67"/>
                <a:gd name="T53" fmla="*/ 116 h 250"/>
                <a:gd name="T54" fmla="*/ 39 w 67"/>
                <a:gd name="T55" fmla="*/ 88 h 250"/>
                <a:gd name="T56" fmla="*/ 46 w 67"/>
                <a:gd name="T57" fmla="*/ 59 h 250"/>
                <a:gd name="T58" fmla="*/ 63 w 67"/>
                <a:gd name="T59" fmla="*/ 14 h 250"/>
                <a:gd name="T60" fmla="*/ 67 w 67"/>
                <a:gd name="T6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250">
                  <a:moveTo>
                    <a:pt x="67" y="0"/>
                  </a:moveTo>
                  <a:lnTo>
                    <a:pt x="52" y="24"/>
                  </a:lnTo>
                  <a:lnTo>
                    <a:pt x="25" y="72"/>
                  </a:lnTo>
                  <a:lnTo>
                    <a:pt x="14" y="98"/>
                  </a:lnTo>
                  <a:lnTo>
                    <a:pt x="4" y="125"/>
                  </a:lnTo>
                  <a:lnTo>
                    <a:pt x="2" y="137"/>
                  </a:lnTo>
                  <a:lnTo>
                    <a:pt x="0" y="148"/>
                  </a:lnTo>
                  <a:lnTo>
                    <a:pt x="0" y="158"/>
                  </a:lnTo>
                  <a:lnTo>
                    <a:pt x="0" y="167"/>
                  </a:lnTo>
                  <a:lnTo>
                    <a:pt x="4" y="183"/>
                  </a:lnTo>
                  <a:lnTo>
                    <a:pt x="6" y="199"/>
                  </a:lnTo>
                  <a:lnTo>
                    <a:pt x="8" y="213"/>
                  </a:lnTo>
                  <a:lnTo>
                    <a:pt x="6" y="225"/>
                  </a:lnTo>
                  <a:lnTo>
                    <a:pt x="6" y="236"/>
                  </a:lnTo>
                  <a:lnTo>
                    <a:pt x="8" y="244"/>
                  </a:lnTo>
                  <a:lnTo>
                    <a:pt x="8" y="246"/>
                  </a:lnTo>
                  <a:lnTo>
                    <a:pt x="10" y="250"/>
                  </a:lnTo>
                  <a:lnTo>
                    <a:pt x="10" y="250"/>
                  </a:lnTo>
                  <a:lnTo>
                    <a:pt x="14" y="250"/>
                  </a:lnTo>
                  <a:lnTo>
                    <a:pt x="18" y="248"/>
                  </a:lnTo>
                  <a:lnTo>
                    <a:pt x="21" y="243"/>
                  </a:lnTo>
                  <a:lnTo>
                    <a:pt x="23" y="236"/>
                  </a:lnTo>
                  <a:lnTo>
                    <a:pt x="23" y="225"/>
                  </a:lnTo>
                  <a:lnTo>
                    <a:pt x="25" y="199"/>
                  </a:lnTo>
                  <a:lnTo>
                    <a:pt x="23" y="163"/>
                  </a:lnTo>
                  <a:lnTo>
                    <a:pt x="25" y="142"/>
                  </a:lnTo>
                  <a:lnTo>
                    <a:pt x="29" y="116"/>
                  </a:lnTo>
                  <a:lnTo>
                    <a:pt x="39" y="88"/>
                  </a:lnTo>
                  <a:lnTo>
                    <a:pt x="46" y="59"/>
                  </a:lnTo>
                  <a:lnTo>
                    <a:pt x="63" y="1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4" name="Freeform 1298"/>
            <p:cNvSpPr>
              <a:spLocks/>
            </p:cNvSpPr>
            <p:nvPr/>
          </p:nvSpPr>
          <p:spPr bwMode="auto">
            <a:xfrm>
              <a:off x="2069" y="1816"/>
              <a:ext cx="28" cy="301"/>
            </a:xfrm>
            <a:custGeom>
              <a:avLst/>
              <a:gdLst>
                <a:gd name="T0" fmla="*/ 11 w 28"/>
                <a:gd name="T1" fmla="*/ 0 h 301"/>
                <a:gd name="T2" fmla="*/ 5 w 28"/>
                <a:gd name="T3" fmla="*/ 29 h 301"/>
                <a:gd name="T4" fmla="*/ 1 w 28"/>
                <a:gd name="T5" fmla="*/ 88 h 301"/>
                <a:gd name="T6" fmla="*/ 0 w 28"/>
                <a:gd name="T7" fmla="*/ 119 h 301"/>
                <a:gd name="T8" fmla="*/ 0 w 28"/>
                <a:gd name="T9" fmla="*/ 151 h 301"/>
                <a:gd name="T10" fmla="*/ 0 w 28"/>
                <a:gd name="T11" fmla="*/ 179 h 301"/>
                <a:gd name="T12" fmla="*/ 3 w 28"/>
                <a:gd name="T13" fmla="*/ 202 h 301"/>
                <a:gd name="T14" fmla="*/ 7 w 28"/>
                <a:gd name="T15" fmla="*/ 239 h 301"/>
                <a:gd name="T16" fmla="*/ 7 w 28"/>
                <a:gd name="T17" fmla="*/ 271 h 301"/>
                <a:gd name="T18" fmla="*/ 7 w 28"/>
                <a:gd name="T19" fmla="*/ 283 h 301"/>
                <a:gd name="T20" fmla="*/ 7 w 28"/>
                <a:gd name="T21" fmla="*/ 292 h 301"/>
                <a:gd name="T22" fmla="*/ 9 w 28"/>
                <a:gd name="T23" fmla="*/ 297 h 301"/>
                <a:gd name="T24" fmla="*/ 11 w 28"/>
                <a:gd name="T25" fmla="*/ 301 h 301"/>
                <a:gd name="T26" fmla="*/ 15 w 28"/>
                <a:gd name="T27" fmla="*/ 297 h 301"/>
                <a:gd name="T28" fmla="*/ 21 w 28"/>
                <a:gd name="T29" fmla="*/ 292 h 301"/>
                <a:gd name="T30" fmla="*/ 24 w 28"/>
                <a:gd name="T31" fmla="*/ 281 h 301"/>
                <a:gd name="T32" fmla="*/ 26 w 28"/>
                <a:gd name="T33" fmla="*/ 269 h 301"/>
                <a:gd name="T34" fmla="*/ 28 w 28"/>
                <a:gd name="T35" fmla="*/ 255 h 301"/>
                <a:gd name="T36" fmla="*/ 28 w 28"/>
                <a:gd name="T37" fmla="*/ 237 h 301"/>
                <a:gd name="T38" fmla="*/ 26 w 28"/>
                <a:gd name="T39" fmla="*/ 220 h 301"/>
                <a:gd name="T40" fmla="*/ 21 w 28"/>
                <a:gd name="T41" fmla="*/ 202 h 301"/>
                <a:gd name="T42" fmla="*/ 15 w 28"/>
                <a:gd name="T43" fmla="*/ 179 h 301"/>
                <a:gd name="T44" fmla="*/ 13 w 28"/>
                <a:gd name="T45" fmla="*/ 147 h 301"/>
                <a:gd name="T46" fmla="*/ 11 w 28"/>
                <a:gd name="T47" fmla="*/ 112 h 301"/>
                <a:gd name="T48" fmla="*/ 11 w 28"/>
                <a:gd name="T49" fmla="*/ 77 h 301"/>
                <a:gd name="T50" fmla="*/ 13 w 28"/>
                <a:gd name="T51" fmla="*/ 19 h 301"/>
                <a:gd name="T52" fmla="*/ 11 w 28"/>
                <a:gd name="T5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01">
                  <a:moveTo>
                    <a:pt x="11" y="0"/>
                  </a:moveTo>
                  <a:lnTo>
                    <a:pt x="5" y="29"/>
                  </a:lnTo>
                  <a:lnTo>
                    <a:pt x="1" y="88"/>
                  </a:lnTo>
                  <a:lnTo>
                    <a:pt x="0" y="119"/>
                  </a:lnTo>
                  <a:lnTo>
                    <a:pt x="0" y="151"/>
                  </a:lnTo>
                  <a:lnTo>
                    <a:pt x="0" y="179"/>
                  </a:lnTo>
                  <a:lnTo>
                    <a:pt x="3" y="202"/>
                  </a:lnTo>
                  <a:lnTo>
                    <a:pt x="7" y="239"/>
                  </a:lnTo>
                  <a:lnTo>
                    <a:pt x="7" y="271"/>
                  </a:lnTo>
                  <a:lnTo>
                    <a:pt x="7" y="283"/>
                  </a:lnTo>
                  <a:lnTo>
                    <a:pt x="7" y="292"/>
                  </a:lnTo>
                  <a:lnTo>
                    <a:pt x="9" y="297"/>
                  </a:lnTo>
                  <a:lnTo>
                    <a:pt x="11" y="301"/>
                  </a:lnTo>
                  <a:lnTo>
                    <a:pt x="15" y="297"/>
                  </a:lnTo>
                  <a:lnTo>
                    <a:pt x="21" y="292"/>
                  </a:lnTo>
                  <a:lnTo>
                    <a:pt x="24" y="281"/>
                  </a:lnTo>
                  <a:lnTo>
                    <a:pt x="26" y="269"/>
                  </a:lnTo>
                  <a:lnTo>
                    <a:pt x="28" y="255"/>
                  </a:lnTo>
                  <a:lnTo>
                    <a:pt x="28" y="237"/>
                  </a:lnTo>
                  <a:lnTo>
                    <a:pt x="26" y="220"/>
                  </a:lnTo>
                  <a:lnTo>
                    <a:pt x="21" y="202"/>
                  </a:lnTo>
                  <a:lnTo>
                    <a:pt x="15" y="179"/>
                  </a:lnTo>
                  <a:lnTo>
                    <a:pt x="13" y="147"/>
                  </a:lnTo>
                  <a:lnTo>
                    <a:pt x="11" y="112"/>
                  </a:lnTo>
                  <a:lnTo>
                    <a:pt x="11" y="77"/>
                  </a:lnTo>
                  <a:lnTo>
                    <a:pt x="13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5" name="Freeform 1299"/>
            <p:cNvSpPr>
              <a:spLocks/>
            </p:cNvSpPr>
            <p:nvPr/>
          </p:nvSpPr>
          <p:spPr bwMode="auto">
            <a:xfrm>
              <a:off x="3409" y="2050"/>
              <a:ext cx="56" cy="206"/>
            </a:xfrm>
            <a:custGeom>
              <a:avLst/>
              <a:gdLst>
                <a:gd name="T0" fmla="*/ 4 w 56"/>
                <a:gd name="T1" fmla="*/ 2 h 206"/>
                <a:gd name="T2" fmla="*/ 10 w 56"/>
                <a:gd name="T3" fmla="*/ 9 h 206"/>
                <a:gd name="T4" fmla="*/ 20 w 56"/>
                <a:gd name="T5" fmla="*/ 21 h 206"/>
                <a:gd name="T6" fmla="*/ 29 w 56"/>
                <a:gd name="T7" fmla="*/ 37 h 206"/>
                <a:gd name="T8" fmla="*/ 39 w 56"/>
                <a:gd name="T9" fmla="*/ 56 h 206"/>
                <a:gd name="T10" fmla="*/ 46 w 56"/>
                <a:gd name="T11" fmla="*/ 76 h 206"/>
                <a:gd name="T12" fmla="*/ 52 w 56"/>
                <a:gd name="T13" fmla="*/ 95 h 206"/>
                <a:gd name="T14" fmla="*/ 54 w 56"/>
                <a:gd name="T15" fmla="*/ 105 h 206"/>
                <a:gd name="T16" fmla="*/ 56 w 56"/>
                <a:gd name="T17" fmla="*/ 114 h 206"/>
                <a:gd name="T18" fmla="*/ 54 w 56"/>
                <a:gd name="T19" fmla="*/ 123 h 206"/>
                <a:gd name="T20" fmla="*/ 54 w 56"/>
                <a:gd name="T21" fmla="*/ 132 h 206"/>
                <a:gd name="T22" fmla="*/ 46 w 56"/>
                <a:gd name="T23" fmla="*/ 160 h 206"/>
                <a:gd name="T24" fmla="*/ 41 w 56"/>
                <a:gd name="T25" fmla="*/ 185 h 206"/>
                <a:gd name="T26" fmla="*/ 39 w 56"/>
                <a:gd name="T27" fmla="*/ 194 h 206"/>
                <a:gd name="T28" fmla="*/ 37 w 56"/>
                <a:gd name="T29" fmla="*/ 201 h 206"/>
                <a:gd name="T30" fmla="*/ 33 w 56"/>
                <a:gd name="T31" fmla="*/ 204 h 206"/>
                <a:gd name="T32" fmla="*/ 31 w 56"/>
                <a:gd name="T33" fmla="*/ 206 h 206"/>
                <a:gd name="T34" fmla="*/ 27 w 56"/>
                <a:gd name="T35" fmla="*/ 204 h 206"/>
                <a:gd name="T36" fmla="*/ 25 w 56"/>
                <a:gd name="T37" fmla="*/ 201 h 206"/>
                <a:gd name="T38" fmla="*/ 25 w 56"/>
                <a:gd name="T39" fmla="*/ 194 h 206"/>
                <a:gd name="T40" fmla="*/ 25 w 56"/>
                <a:gd name="T41" fmla="*/ 183 h 206"/>
                <a:gd name="T42" fmla="*/ 29 w 56"/>
                <a:gd name="T43" fmla="*/ 158 h 206"/>
                <a:gd name="T44" fmla="*/ 35 w 56"/>
                <a:gd name="T45" fmla="*/ 130 h 206"/>
                <a:gd name="T46" fmla="*/ 37 w 56"/>
                <a:gd name="T47" fmla="*/ 121 h 206"/>
                <a:gd name="T48" fmla="*/ 37 w 56"/>
                <a:gd name="T49" fmla="*/ 113 h 206"/>
                <a:gd name="T50" fmla="*/ 35 w 56"/>
                <a:gd name="T51" fmla="*/ 102 h 206"/>
                <a:gd name="T52" fmla="*/ 31 w 56"/>
                <a:gd name="T53" fmla="*/ 91 h 206"/>
                <a:gd name="T54" fmla="*/ 25 w 56"/>
                <a:gd name="T55" fmla="*/ 68 h 206"/>
                <a:gd name="T56" fmla="*/ 16 w 56"/>
                <a:gd name="T57" fmla="*/ 47 h 206"/>
                <a:gd name="T58" fmla="*/ 8 w 56"/>
                <a:gd name="T59" fmla="*/ 26 h 206"/>
                <a:gd name="T60" fmla="*/ 2 w 56"/>
                <a:gd name="T61" fmla="*/ 12 h 206"/>
                <a:gd name="T62" fmla="*/ 0 w 56"/>
                <a:gd name="T63" fmla="*/ 5 h 206"/>
                <a:gd name="T64" fmla="*/ 0 w 56"/>
                <a:gd name="T65" fmla="*/ 2 h 206"/>
                <a:gd name="T66" fmla="*/ 0 w 56"/>
                <a:gd name="T67" fmla="*/ 0 h 206"/>
                <a:gd name="T68" fmla="*/ 4 w 56"/>
                <a:gd name="T69" fmla="*/ 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06">
                  <a:moveTo>
                    <a:pt x="4" y="2"/>
                  </a:moveTo>
                  <a:lnTo>
                    <a:pt x="10" y="9"/>
                  </a:lnTo>
                  <a:lnTo>
                    <a:pt x="20" y="21"/>
                  </a:lnTo>
                  <a:lnTo>
                    <a:pt x="29" y="37"/>
                  </a:lnTo>
                  <a:lnTo>
                    <a:pt x="39" y="56"/>
                  </a:lnTo>
                  <a:lnTo>
                    <a:pt x="46" y="76"/>
                  </a:lnTo>
                  <a:lnTo>
                    <a:pt x="52" y="95"/>
                  </a:lnTo>
                  <a:lnTo>
                    <a:pt x="54" y="105"/>
                  </a:lnTo>
                  <a:lnTo>
                    <a:pt x="56" y="114"/>
                  </a:lnTo>
                  <a:lnTo>
                    <a:pt x="54" y="123"/>
                  </a:lnTo>
                  <a:lnTo>
                    <a:pt x="54" y="132"/>
                  </a:lnTo>
                  <a:lnTo>
                    <a:pt x="46" y="160"/>
                  </a:lnTo>
                  <a:lnTo>
                    <a:pt x="41" y="185"/>
                  </a:lnTo>
                  <a:lnTo>
                    <a:pt x="39" y="194"/>
                  </a:lnTo>
                  <a:lnTo>
                    <a:pt x="37" y="201"/>
                  </a:lnTo>
                  <a:lnTo>
                    <a:pt x="33" y="204"/>
                  </a:lnTo>
                  <a:lnTo>
                    <a:pt x="31" y="206"/>
                  </a:lnTo>
                  <a:lnTo>
                    <a:pt x="27" y="204"/>
                  </a:lnTo>
                  <a:lnTo>
                    <a:pt x="25" y="201"/>
                  </a:lnTo>
                  <a:lnTo>
                    <a:pt x="25" y="194"/>
                  </a:lnTo>
                  <a:lnTo>
                    <a:pt x="25" y="183"/>
                  </a:lnTo>
                  <a:lnTo>
                    <a:pt x="29" y="158"/>
                  </a:lnTo>
                  <a:lnTo>
                    <a:pt x="35" y="130"/>
                  </a:lnTo>
                  <a:lnTo>
                    <a:pt x="37" y="121"/>
                  </a:lnTo>
                  <a:lnTo>
                    <a:pt x="37" y="113"/>
                  </a:lnTo>
                  <a:lnTo>
                    <a:pt x="35" y="102"/>
                  </a:lnTo>
                  <a:lnTo>
                    <a:pt x="31" y="91"/>
                  </a:lnTo>
                  <a:lnTo>
                    <a:pt x="25" y="68"/>
                  </a:lnTo>
                  <a:lnTo>
                    <a:pt x="16" y="47"/>
                  </a:lnTo>
                  <a:lnTo>
                    <a:pt x="8" y="26"/>
                  </a:lnTo>
                  <a:lnTo>
                    <a:pt x="2" y="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6" name="Freeform 1300"/>
            <p:cNvSpPr>
              <a:spLocks/>
            </p:cNvSpPr>
            <p:nvPr/>
          </p:nvSpPr>
          <p:spPr bwMode="auto">
            <a:xfrm>
              <a:off x="3436" y="2016"/>
              <a:ext cx="107" cy="238"/>
            </a:xfrm>
            <a:custGeom>
              <a:avLst/>
              <a:gdLst>
                <a:gd name="T0" fmla="*/ 107 w 107"/>
                <a:gd name="T1" fmla="*/ 0 h 238"/>
                <a:gd name="T2" fmla="*/ 88 w 107"/>
                <a:gd name="T3" fmla="*/ 23 h 238"/>
                <a:gd name="T4" fmla="*/ 54 w 107"/>
                <a:gd name="T5" fmla="*/ 65 h 238"/>
                <a:gd name="T6" fmla="*/ 36 w 107"/>
                <a:gd name="T7" fmla="*/ 88 h 238"/>
                <a:gd name="T8" fmla="*/ 21 w 107"/>
                <a:gd name="T9" fmla="*/ 113 h 238"/>
                <a:gd name="T10" fmla="*/ 15 w 107"/>
                <a:gd name="T11" fmla="*/ 125 h 238"/>
                <a:gd name="T12" fmla="*/ 12 w 107"/>
                <a:gd name="T13" fmla="*/ 136 h 238"/>
                <a:gd name="T14" fmla="*/ 10 w 107"/>
                <a:gd name="T15" fmla="*/ 145 h 238"/>
                <a:gd name="T16" fmla="*/ 10 w 107"/>
                <a:gd name="T17" fmla="*/ 154 h 238"/>
                <a:gd name="T18" fmla="*/ 10 w 107"/>
                <a:gd name="T19" fmla="*/ 171 h 238"/>
                <a:gd name="T20" fmla="*/ 10 w 107"/>
                <a:gd name="T21" fmla="*/ 185 h 238"/>
                <a:gd name="T22" fmla="*/ 6 w 107"/>
                <a:gd name="T23" fmla="*/ 199 h 238"/>
                <a:gd name="T24" fmla="*/ 4 w 107"/>
                <a:gd name="T25" fmla="*/ 212 h 238"/>
                <a:gd name="T26" fmla="*/ 2 w 107"/>
                <a:gd name="T27" fmla="*/ 222 h 238"/>
                <a:gd name="T28" fmla="*/ 0 w 107"/>
                <a:gd name="T29" fmla="*/ 231 h 238"/>
                <a:gd name="T30" fmla="*/ 0 w 107"/>
                <a:gd name="T31" fmla="*/ 235 h 238"/>
                <a:gd name="T32" fmla="*/ 0 w 107"/>
                <a:gd name="T33" fmla="*/ 236 h 238"/>
                <a:gd name="T34" fmla="*/ 2 w 107"/>
                <a:gd name="T35" fmla="*/ 238 h 238"/>
                <a:gd name="T36" fmla="*/ 4 w 107"/>
                <a:gd name="T37" fmla="*/ 238 h 238"/>
                <a:gd name="T38" fmla="*/ 10 w 107"/>
                <a:gd name="T39" fmla="*/ 236 h 238"/>
                <a:gd name="T40" fmla="*/ 14 w 107"/>
                <a:gd name="T41" fmla="*/ 233 h 238"/>
                <a:gd name="T42" fmla="*/ 17 w 107"/>
                <a:gd name="T43" fmla="*/ 224 h 238"/>
                <a:gd name="T44" fmla="*/ 21 w 107"/>
                <a:gd name="T45" fmla="*/ 215 h 238"/>
                <a:gd name="T46" fmla="*/ 27 w 107"/>
                <a:gd name="T47" fmla="*/ 189 h 238"/>
                <a:gd name="T48" fmla="*/ 33 w 107"/>
                <a:gd name="T49" fmla="*/ 155 h 238"/>
                <a:gd name="T50" fmla="*/ 38 w 107"/>
                <a:gd name="T51" fmla="*/ 134 h 238"/>
                <a:gd name="T52" fmla="*/ 48 w 107"/>
                <a:gd name="T53" fmla="*/ 110 h 238"/>
                <a:gd name="T54" fmla="*/ 61 w 107"/>
                <a:gd name="T55" fmla="*/ 81 h 238"/>
                <a:gd name="T56" fmla="*/ 76 w 107"/>
                <a:gd name="T57" fmla="*/ 55 h 238"/>
                <a:gd name="T58" fmla="*/ 101 w 107"/>
                <a:gd name="T59" fmla="*/ 13 h 238"/>
                <a:gd name="T60" fmla="*/ 107 w 107"/>
                <a:gd name="T6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" h="238">
                  <a:moveTo>
                    <a:pt x="107" y="0"/>
                  </a:moveTo>
                  <a:lnTo>
                    <a:pt x="88" y="23"/>
                  </a:lnTo>
                  <a:lnTo>
                    <a:pt x="54" y="65"/>
                  </a:lnTo>
                  <a:lnTo>
                    <a:pt x="36" y="88"/>
                  </a:lnTo>
                  <a:lnTo>
                    <a:pt x="21" y="113"/>
                  </a:lnTo>
                  <a:lnTo>
                    <a:pt x="15" y="125"/>
                  </a:lnTo>
                  <a:lnTo>
                    <a:pt x="12" y="136"/>
                  </a:lnTo>
                  <a:lnTo>
                    <a:pt x="10" y="145"/>
                  </a:lnTo>
                  <a:lnTo>
                    <a:pt x="10" y="154"/>
                  </a:lnTo>
                  <a:lnTo>
                    <a:pt x="10" y="171"/>
                  </a:lnTo>
                  <a:lnTo>
                    <a:pt x="10" y="185"/>
                  </a:lnTo>
                  <a:lnTo>
                    <a:pt x="6" y="199"/>
                  </a:lnTo>
                  <a:lnTo>
                    <a:pt x="4" y="212"/>
                  </a:lnTo>
                  <a:lnTo>
                    <a:pt x="2" y="222"/>
                  </a:lnTo>
                  <a:lnTo>
                    <a:pt x="0" y="231"/>
                  </a:lnTo>
                  <a:lnTo>
                    <a:pt x="0" y="235"/>
                  </a:lnTo>
                  <a:lnTo>
                    <a:pt x="0" y="236"/>
                  </a:lnTo>
                  <a:lnTo>
                    <a:pt x="2" y="238"/>
                  </a:lnTo>
                  <a:lnTo>
                    <a:pt x="4" y="238"/>
                  </a:lnTo>
                  <a:lnTo>
                    <a:pt x="10" y="236"/>
                  </a:lnTo>
                  <a:lnTo>
                    <a:pt x="14" y="233"/>
                  </a:lnTo>
                  <a:lnTo>
                    <a:pt x="17" y="224"/>
                  </a:lnTo>
                  <a:lnTo>
                    <a:pt x="21" y="215"/>
                  </a:lnTo>
                  <a:lnTo>
                    <a:pt x="27" y="189"/>
                  </a:lnTo>
                  <a:lnTo>
                    <a:pt x="33" y="155"/>
                  </a:lnTo>
                  <a:lnTo>
                    <a:pt x="38" y="134"/>
                  </a:lnTo>
                  <a:lnTo>
                    <a:pt x="48" y="110"/>
                  </a:lnTo>
                  <a:lnTo>
                    <a:pt x="61" y="81"/>
                  </a:lnTo>
                  <a:lnTo>
                    <a:pt x="76" y="55"/>
                  </a:lnTo>
                  <a:lnTo>
                    <a:pt x="101" y="1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7" name="Freeform 1301"/>
            <p:cNvSpPr>
              <a:spLocks/>
            </p:cNvSpPr>
            <p:nvPr/>
          </p:nvSpPr>
          <p:spPr bwMode="auto">
            <a:xfrm>
              <a:off x="3427" y="2000"/>
              <a:ext cx="63" cy="295"/>
            </a:xfrm>
            <a:custGeom>
              <a:avLst/>
              <a:gdLst>
                <a:gd name="T0" fmla="*/ 63 w 63"/>
                <a:gd name="T1" fmla="*/ 0 h 295"/>
                <a:gd name="T2" fmla="*/ 51 w 63"/>
                <a:gd name="T3" fmla="*/ 29 h 295"/>
                <a:gd name="T4" fmla="*/ 36 w 63"/>
                <a:gd name="T5" fmla="*/ 85 h 295"/>
                <a:gd name="T6" fmla="*/ 26 w 63"/>
                <a:gd name="T7" fmla="*/ 117 h 295"/>
                <a:gd name="T8" fmla="*/ 21 w 63"/>
                <a:gd name="T9" fmla="*/ 147 h 295"/>
                <a:gd name="T10" fmla="*/ 15 w 63"/>
                <a:gd name="T11" fmla="*/ 175 h 295"/>
                <a:gd name="T12" fmla="*/ 13 w 63"/>
                <a:gd name="T13" fmla="*/ 198 h 295"/>
                <a:gd name="T14" fmla="*/ 11 w 63"/>
                <a:gd name="T15" fmla="*/ 235 h 295"/>
                <a:gd name="T16" fmla="*/ 3 w 63"/>
                <a:gd name="T17" fmla="*/ 265 h 295"/>
                <a:gd name="T18" fmla="*/ 2 w 63"/>
                <a:gd name="T19" fmla="*/ 277 h 295"/>
                <a:gd name="T20" fmla="*/ 0 w 63"/>
                <a:gd name="T21" fmla="*/ 286 h 295"/>
                <a:gd name="T22" fmla="*/ 0 w 63"/>
                <a:gd name="T23" fmla="*/ 293 h 295"/>
                <a:gd name="T24" fmla="*/ 2 w 63"/>
                <a:gd name="T25" fmla="*/ 295 h 295"/>
                <a:gd name="T26" fmla="*/ 7 w 63"/>
                <a:gd name="T27" fmla="*/ 295 h 295"/>
                <a:gd name="T28" fmla="*/ 13 w 63"/>
                <a:gd name="T29" fmla="*/ 289 h 295"/>
                <a:gd name="T30" fmla="*/ 19 w 63"/>
                <a:gd name="T31" fmla="*/ 281 h 295"/>
                <a:gd name="T32" fmla="*/ 23 w 63"/>
                <a:gd name="T33" fmla="*/ 268 h 295"/>
                <a:gd name="T34" fmla="*/ 28 w 63"/>
                <a:gd name="T35" fmla="*/ 254 h 295"/>
                <a:gd name="T36" fmla="*/ 30 w 63"/>
                <a:gd name="T37" fmla="*/ 238 h 295"/>
                <a:gd name="T38" fmla="*/ 32 w 63"/>
                <a:gd name="T39" fmla="*/ 219 h 295"/>
                <a:gd name="T40" fmla="*/ 32 w 63"/>
                <a:gd name="T41" fmla="*/ 201 h 295"/>
                <a:gd name="T42" fmla="*/ 30 w 63"/>
                <a:gd name="T43" fmla="*/ 177 h 295"/>
                <a:gd name="T44" fmla="*/ 34 w 63"/>
                <a:gd name="T45" fmla="*/ 147 h 295"/>
                <a:gd name="T46" fmla="*/ 40 w 63"/>
                <a:gd name="T47" fmla="*/ 111 h 295"/>
                <a:gd name="T48" fmla="*/ 47 w 63"/>
                <a:gd name="T49" fmla="*/ 76 h 295"/>
                <a:gd name="T50" fmla="*/ 61 w 63"/>
                <a:gd name="T51" fmla="*/ 18 h 295"/>
                <a:gd name="T52" fmla="*/ 63 w 63"/>
                <a:gd name="T5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" h="295">
                  <a:moveTo>
                    <a:pt x="63" y="0"/>
                  </a:moveTo>
                  <a:lnTo>
                    <a:pt x="51" y="29"/>
                  </a:lnTo>
                  <a:lnTo>
                    <a:pt x="36" y="85"/>
                  </a:lnTo>
                  <a:lnTo>
                    <a:pt x="26" y="117"/>
                  </a:lnTo>
                  <a:lnTo>
                    <a:pt x="21" y="147"/>
                  </a:lnTo>
                  <a:lnTo>
                    <a:pt x="15" y="175"/>
                  </a:lnTo>
                  <a:lnTo>
                    <a:pt x="13" y="198"/>
                  </a:lnTo>
                  <a:lnTo>
                    <a:pt x="11" y="235"/>
                  </a:lnTo>
                  <a:lnTo>
                    <a:pt x="3" y="265"/>
                  </a:lnTo>
                  <a:lnTo>
                    <a:pt x="2" y="277"/>
                  </a:lnTo>
                  <a:lnTo>
                    <a:pt x="0" y="286"/>
                  </a:lnTo>
                  <a:lnTo>
                    <a:pt x="0" y="293"/>
                  </a:lnTo>
                  <a:lnTo>
                    <a:pt x="2" y="295"/>
                  </a:lnTo>
                  <a:lnTo>
                    <a:pt x="7" y="295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68"/>
                  </a:lnTo>
                  <a:lnTo>
                    <a:pt x="28" y="254"/>
                  </a:lnTo>
                  <a:lnTo>
                    <a:pt x="30" y="238"/>
                  </a:lnTo>
                  <a:lnTo>
                    <a:pt x="32" y="219"/>
                  </a:lnTo>
                  <a:lnTo>
                    <a:pt x="32" y="201"/>
                  </a:lnTo>
                  <a:lnTo>
                    <a:pt x="30" y="177"/>
                  </a:lnTo>
                  <a:lnTo>
                    <a:pt x="34" y="147"/>
                  </a:lnTo>
                  <a:lnTo>
                    <a:pt x="40" y="111"/>
                  </a:lnTo>
                  <a:lnTo>
                    <a:pt x="47" y="76"/>
                  </a:lnTo>
                  <a:lnTo>
                    <a:pt x="61" y="1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8" name="Freeform 1302"/>
            <p:cNvSpPr>
              <a:spLocks/>
            </p:cNvSpPr>
            <p:nvPr/>
          </p:nvSpPr>
          <p:spPr bwMode="auto">
            <a:xfrm>
              <a:off x="3825" y="2036"/>
              <a:ext cx="134" cy="169"/>
            </a:xfrm>
            <a:custGeom>
              <a:avLst/>
              <a:gdLst>
                <a:gd name="T0" fmla="*/ 2 w 134"/>
                <a:gd name="T1" fmla="*/ 0 h 169"/>
                <a:gd name="T2" fmla="*/ 14 w 134"/>
                <a:gd name="T3" fmla="*/ 3 h 169"/>
                <a:gd name="T4" fmla="*/ 27 w 134"/>
                <a:gd name="T5" fmla="*/ 10 h 169"/>
                <a:gd name="T6" fmla="*/ 44 w 134"/>
                <a:gd name="T7" fmla="*/ 21 h 169"/>
                <a:gd name="T8" fmla="*/ 61 w 134"/>
                <a:gd name="T9" fmla="*/ 33 h 169"/>
                <a:gd name="T10" fmla="*/ 78 w 134"/>
                <a:gd name="T11" fmla="*/ 47 h 169"/>
                <a:gd name="T12" fmla="*/ 96 w 134"/>
                <a:gd name="T13" fmla="*/ 61 h 169"/>
                <a:gd name="T14" fmla="*/ 101 w 134"/>
                <a:gd name="T15" fmla="*/ 70 h 169"/>
                <a:gd name="T16" fmla="*/ 107 w 134"/>
                <a:gd name="T17" fmla="*/ 77 h 169"/>
                <a:gd name="T18" fmla="*/ 111 w 134"/>
                <a:gd name="T19" fmla="*/ 86 h 169"/>
                <a:gd name="T20" fmla="*/ 113 w 134"/>
                <a:gd name="T21" fmla="*/ 93 h 169"/>
                <a:gd name="T22" fmla="*/ 120 w 134"/>
                <a:gd name="T23" fmla="*/ 121 h 169"/>
                <a:gd name="T24" fmla="*/ 130 w 134"/>
                <a:gd name="T25" fmla="*/ 146 h 169"/>
                <a:gd name="T26" fmla="*/ 132 w 134"/>
                <a:gd name="T27" fmla="*/ 155 h 169"/>
                <a:gd name="T28" fmla="*/ 134 w 134"/>
                <a:gd name="T29" fmla="*/ 162 h 169"/>
                <a:gd name="T30" fmla="*/ 134 w 134"/>
                <a:gd name="T31" fmla="*/ 167 h 169"/>
                <a:gd name="T32" fmla="*/ 132 w 134"/>
                <a:gd name="T33" fmla="*/ 169 h 169"/>
                <a:gd name="T34" fmla="*/ 128 w 134"/>
                <a:gd name="T35" fmla="*/ 169 h 169"/>
                <a:gd name="T36" fmla="*/ 124 w 134"/>
                <a:gd name="T37" fmla="*/ 165 h 169"/>
                <a:gd name="T38" fmla="*/ 120 w 134"/>
                <a:gd name="T39" fmla="*/ 160 h 169"/>
                <a:gd name="T40" fmla="*/ 117 w 134"/>
                <a:gd name="T41" fmla="*/ 151 h 169"/>
                <a:gd name="T42" fmla="*/ 107 w 134"/>
                <a:gd name="T43" fmla="*/ 128 h 169"/>
                <a:gd name="T44" fmla="*/ 98 w 134"/>
                <a:gd name="T45" fmla="*/ 100 h 169"/>
                <a:gd name="T46" fmla="*/ 94 w 134"/>
                <a:gd name="T47" fmla="*/ 93 h 169"/>
                <a:gd name="T48" fmla="*/ 88 w 134"/>
                <a:gd name="T49" fmla="*/ 84 h 169"/>
                <a:gd name="T50" fmla="*/ 82 w 134"/>
                <a:gd name="T51" fmla="*/ 75 h 169"/>
                <a:gd name="T52" fmla="*/ 75 w 134"/>
                <a:gd name="T53" fmla="*/ 67 h 169"/>
                <a:gd name="T54" fmla="*/ 56 w 134"/>
                <a:gd name="T55" fmla="*/ 51 h 169"/>
                <a:gd name="T56" fmla="*/ 38 w 134"/>
                <a:gd name="T57" fmla="*/ 35 h 169"/>
                <a:gd name="T58" fmla="*/ 21 w 134"/>
                <a:gd name="T59" fmla="*/ 21 h 169"/>
                <a:gd name="T60" fmla="*/ 8 w 134"/>
                <a:gd name="T61" fmla="*/ 10 h 169"/>
                <a:gd name="T62" fmla="*/ 4 w 134"/>
                <a:gd name="T63" fmla="*/ 5 h 169"/>
                <a:gd name="T64" fmla="*/ 0 w 134"/>
                <a:gd name="T65" fmla="*/ 3 h 169"/>
                <a:gd name="T66" fmla="*/ 0 w 134"/>
                <a:gd name="T67" fmla="*/ 1 h 169"/>
                <a:gd name="T68" fmla="*/ 2 w 134"/>
                <a:gd name="T6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169">
                  <a:moveTo>
                    <a:pt x="2" y="0"/>
                  </a:moveTo>
                  <a:lnTo>
                    <a:pt x="14" y="3"/>
                  </a:lnTo>
                  <a:lnTo>
                    <a:pt x="27" y="10"/>
                  </a:lnTo>
                  <a:lnTo>
                    <a:pt x="44" y="21"/>
                  </a:lnTo>
                  <a:lnTo>
                    <a:pt x="61" y="33"/>
                  </a:lnTo>
                  <a:lnTo>
                    <a:pt x="78" y="47"/>
                  </a:lnTo>
                  <a:lnTo>
                    <a:pt x="96" y="61"/>
                  </a:lnTo>
                  <a:lnTo>
                    <a:pt x="101" y="70"/>
                  </a:lnTo>
                  <a:lnTo>
                    <a:pt x="107" y="77"/>
                  </a:lnTo>
                  <a:lnTo>
                    <a:pt x="111" y="86"/>
                  </a:lnTo>
                  <a:lnTo>
                    <a:pt x="113" y="93"/>
                  </a:lnTo>
                  <a:lnTo>
                    <a:pt x="120" y="121"/>
                  </a:lnTo>
                  <a:lnTo>
                    <a:pt x="130" y="146"/>
                  </a:lnTo>
                  <a:lnTo>
                    <a:pt x="132" y="155"/>
                  </a:lnTo>
                  <a:lnTo>
                    <a:pt x="134" y="162"/>
                  </a:lnTo>
                  <a:lnTo>
                    <a:pt x="134" y="167"/>
                  </a:lnTo>
                  <a:lnTo>
                    <a:pt x="132" y="169"/>
                  </a:lnTo>
                  <a:lnTo>
                    <a:pt x="128" y="169"/>
                  </a:lnTo>
                  <a:lnTo>
                    <a:pt x="124" y="165"/>
                  </a:lnTo>
                  <a:lnTo>
                    <a:pt x="120" y="160"/>
                  </a:lnTo>
                  <a:lnTo>
                    <a:pt x="117" y="151"/>
                  </a:lnTo>
                  <a:lnTo>
                    <a:pt x="107" y="128"/>
                  </a:lnTo>
                  <a:lnTo>
                    <a:pt x="98" y="100"/>
                  </a:lnTo>
                  <a:lnTo>
                    <a:pt x="94" y="93"/>
                  </a:lnTo>
                  <a:lnTo>
                    <a:pt x="88" y="84"/>
                  </a:lnTo>
                  <a:lnTo>
                    <a:pt x="82" y="75"/>
                  </a:lnTo>
                  <a:lnTo>
                    <a:pt x="75" y="67"/>
                  </a:lnTo>
                  <a:lnTo>
                    <a:pt x="56" y="51"/>
                  </a:lnTo>
                  <a:lnTo>
                    <a:pt x="38" y="35"/>
                  </a:lnTo>
                  <a:lnTo>
                    <a:pt x="21" y="21"/>
                  </a:lnTo>
                  <a:lnTo>
                    <a:pt x="8" y="10"/>
                  </a:lnTo>
                  <a:lnTo>
                    <a:pt x="4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39" name="Freeform 1303"/>
            <p:cNvSpPr>
              <a:spLocks/>
            </p:cNvSpPr>
            <p:nvPr/>
          </p:nvSpPr>
          <p:spPr bwMode="auto">
            <a:xfrm>
              <a:off x="3907" y="1949"/>
              <a:ext cx="54" cy="254"/>
            </a:xfrm>
            <a:custGeom>
              <a:avLst/>
              <a:gdLst>
                <a:gd name="T0" fmla="*/ 19 w 54"/>
                <a:gd name="T1" fmla="*/ 0 h 254"/>
                <a:gd name="T2" fmla="*/ 12 w 54"/>
                <a:gd name="T3" fmla="*/ 29 h 254"/>
                <a:gd name="T4" fmla="*/ 4 w 54"/>
                <a:gd name="T5" fmla="*/ 80 h 254"/>
                <a:gd name="T6" fmla="*/ 0 w 54"/>
                <a:gd name="T7" fmla="*/ 110 h 254"/>
                <a:gd name="T8" fmla="*/ 0 w 54"/>
                <a:gd name="T9" fmla="*/ 136 h 254"/>
                <a:gd name="T10" fmla="*/ 2 w 54"/>
                <a:gd name="T11" fmla="*/ 148 h 254"/>
                <a:gd name="T12" fmla="*/ 4 w 54"/>
                <a:gd name="T13" fmla="*/ 161 h 254"/>
                <a:gd name="T14" fmla="*/ 6 w 54"/>
                <a:gd name="T15" fmla="*/ 169 h 254"/>
                <a:gd name="T16" fmla="*/ 12 w 54"/>
                <a:gd name="T17" fmla="*/ 178 h 254"/>
                <a:gd name="T18" fmla="*/ 19 w 54"/>
                <a:gd name="T19" fmla="*/ 192 h 254"/>
                <a:gd name="T20" fmla="*/ 27 w 54"/>
                <a:gd name="T21" fmla="*/ 206 h 254"/>
                <a:gd name="T22" fmla="*/ 31 w 54"/>
                <a:gd name="T23" fmla="*/ 219 h 254"/>
                <a:gd name="T24" fmla="*/ 35 w 54"/>
                <a:gd name="T25" fmla="*/ 231 h 254"/>
                <a:gd name="T26" fmla="*/ 38 w 54"/>
                <a:gd name="T27" fmla="*/ 242 h 254"/>
                <a:gd name="T28" fmla="*/ 42 w 54"/>
                <a:gd name="T29" fmla="*/ 249 h 254"/>
                <a:gd name="T30" fmla="*/ 44 w 54"/>
                <a:gd name="T31" fmla="*/ 252 h 254"/>
                <a:gd name="T32" fmla="*/ 44 w 54"/>
                <a:gd name="T33" fmla="*/ 254 h 254"/>
                <a:gd name="T34" fmla="*/ 46 w 54"/>
                <a:gd name="T35" fmla="*/ 254 h 254"/>
                <a:gd name="T36" fmla="*/ 50 w 54"/>
                <a:gd name="T37" fmla="*/ 254 h 254"/>
                <a:gd name="T38" fmla="*/ 52 w 54"/>
                <a:gd name="T39" fmla="*/ 250 h 254"/>
                <a:gd name="T40" fmla="*/ 54 w 54"/>
                <a:gd name="T41" fmla="*/ 245 h 254"/>
                <a:gd name="T42" fmla="*/ 54 w 54"/>
                <a:gd name="T43" fmla="*/ 236 h 254"/>
                <a:gd name="T44" fmla="*/ 52 w 54"/>
                <a:gd name="T45" fmla="*/ 226 h 254"/>
                <a:gd name="T46" fmla="*/ 44 w 54"/>
                <a:gd name="T47" fmla="*/ 201 h 254"/>
                <a:gd name="T48" fmla="*/ 31 w 54"/>
                <a:gd name="T49" fmla="*/ 168 h 254"/>
                <a:gd name="T50" fmla="*/ 25 w 54"/>
                <a:gd name="T51" fmla="*/ 148 h 254"/>
                <a:gd name="T52" fmla="*/ 21 w 54"/>
                <a:gd name="T53" fmla="*/ 120 h 254"/>
                <a:gd name="T54" fmla="*/ 19 w 54"/>
                <a:gd name="T55" fmla="*/ 92 h 254"/>
                <a:gd name="T56" fmla="*/ 19 w 54"/>
                <a:gd name="T57" fmla="*/ 62 h 254"/>
                <a:gd name="T58" fmla="*/ 19 w 54"/>
                <a:gd name="T59" fmla="*/ 13 h 254"/>
                <a:gd name="T60" fmla="*/ 19 w 54"/>
                <a:gd name="T6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" h="254">
                  <a:moveTo>
                    <a:pt x="19" y="0"/>
                  </a:moveTo>
                  <a:lnTo>
                    <a:pt x="12" y="29"/>
                  </a:lnTo>
                  <a:lnTo>
                    <a:pt x="4" y="80"/>
                  </a:lnTo>
                  <a:lnTo>
                    <a:pt x="0" y="110"/>
                  </a:lnTo>
                  <a:lnTo>
                    <a:pt x="0" y="136"/>
                  </a:lnTo>
                  <a:lnTo>
                    <a:pt x="2" y="148"/>
                  </a:lnTo>
                  <a:lnTo>
                    <a:pt x="4" y="161"/>
                  </a:lnTo>
                  <a:lnTo>
                    <a:pt x="6" y="169"/>
                  </a:lnTo>
                  <a:lnTo>
                    <a:pt x="12" y="178"/>
                  </a:lnTo>
                  <a:lnTo>
                    <a:pt x="19" y="192"/>
                  </a:lnTo>
                  <a:lnTo>
                    <a:pt x="27" y="206"/>
                  </a:lnTo>
                  <a:lnTo>
                    <a:pt x="31" y="219"/>
                  </a:lnTo>
                  <a:lnTo>
                    <a:pt x="35" y="231"/>
                  </a:lnTo>
                  <a:lnTo>
                    <a:pt x="38" y="242"/>
                  </a:lnTo>
                  <a:lnTo>
                    <a:pt x="42" y="249"/>
                  </a:lnTo>
                  <a:lnTo>
                    <a:pt x="44" y="252"/>
                  </a:lnTo>
                  <a:lnTo>
                    <a:pt x="44" y="254"/>
                  </a:lnTo>
                  <a:lnTo>
                    <a:pt x="46" y="254"/>
                  </a:lnTo>
                  <a:lnTo>
                    <a:pt x="50" y="254"/>
                  </a:lnTo>
                  <a:lnTo>
                    <a:pt x="52" y="250"/>
                  </a:lnTo>
                  <a:lnTo>
                    <a:pt x="54" y="245"/>
                  </a:lnTo>
                  <a:lnTo>
                    <a:pt x="54" y="236"/>
                  </a:lnTo>
                  <a:lnTo>
                    <a:pt x="52" y="226"/>
                  </a:lnTo>
                  <a:lnTo>
                    <a:pt x="44" y="201"/>
                  </a:lnTo>
                  <a:lnTo>
                    <a:pt x="31" y="168"/>
                  </a:lnTo>
                  <a:lnTo>
                    <a:pt x="25" y="148"/>
                  </a:lnTo>
                  <a:lnTo>
                    <a:pt x="21" y="120"/>
                  </a:lnTo>
                  <a:lnTo>
                    <a:pt x="19" y="92"/>
                  </a:lnTo>
                  <a:lnTo>
                    <a:pt x="19" y="62"/>
                  </a:lnTo>
                  <a:lnTo>
                    <a:pt x="19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0" name="Freeform 1304"/>
            <p:cNvSpPr>
              <a:spLocks/>
            </p:cNvSpPr>
            <p:nvPr/>
          </p:nvSpPr>
          <p:spPr bwMode="auto">
            <a:xfrm>
              <a:off x="3869" y="1958"/>
              <a:ext cx="105" cy="286"/>
            </a:xfrm>
            <a:custGeom>
              <a:avLst/>
              <a:gdLst>
                <a:gd name="T0" fmla="*/ 0 w 105"/>
                <a:gd name="T1" fmla="*/ 0 h 286"/>
                <a:gd name="T2" fmla="*/ 6 w 105"/>
                <a:gd name="T3" fmla="*/ 30 h 286"/>
                <a:gd name="T4" fmla="*/ 19 w 105"/>
                <a:gd name="T5" fmla="*/ 87 h 286"/>
                <a:gd name="T6" fmla="*/ 29 w 105"/>
                <a:gd name="T7" fmla="*/ 116 h 286"/>
                <a:gd name="T8" fmla="*/ 38 w 105"/>
                <a:gd name="T9" fmla="*/ 148 h 286"/>
                <a:gd name="T10" fmla="*/ 50 w 105"/>
                <a:gd name="T11" fmla="*/ 175 h 286"/>
                <a:gd name="T12" fmla="*/ 59 w 105"/>
                <a:gd name="T13" fmla="*/ 196 h 286"/>
                <a:gd name="T14" fmla="*/ 75 w 105"/>
                <a:gd name="T15" fmla="*/ 229 h 286"/>
                <a:gd name="T16" fmla="*/ 84 w 105"/>
                <a:gd name="T17" fmla="*/ 259 h 286"/>
                <a:gd name="T18" fmla="*/ 88 w 105"/>
                <a:gd name="T19" fmla="*/ 271 h 286"/>
                <a:gd name="T20" fmla="*/ 92 w 105"/>
                <a:gd name="T21" fmla="*/ 280 h 286"/>
                <a:gd name="T22" fmla="*/ 96 w 105"/>
                <a:gd name="T23" fmla="*/ 286 h 286"/>
                <a:gd name="T24" fmla="*/ 99 w 105"/>
                <a:gd name="T25" fmla="*/ 286 h 286"/>
                <a:gd name="T26" fmla="*/ 101 w 105"/>
                <a:gd name="T27" fmla="*/ 282 h 286"/>
                <a:gd name="T28" fmla="*/ 103 w 105"/>
                <a:gd name="T29" fmla="*/ 275 h 286"/>
                <a:gd name="T30" fmla="*/ 105 w 105"/>
                <a:gd name="T31" fmla="*/ 266 h 286"/>
                <a:gd name="T32" fmla="*/ 103 w 105"/>
                <a:gd name="T33" fmla="*/ 252 h 286"/>
                <a:gd name="T34" fmla="*/ 99 w 105"/>
                <a:gd name="T35" fmla="*/ 238 h 286"/>
                <a:gd name="T36" fmla="*/ 94 w 105"/>
                <a:gd name="T37" fmla="*/ 222 h 286"/>
                <a:gd name="T38" fmla="*/ 86 w 105"/>
                <a:gd name="T39" fmla="*/ 206 h 286"/>
                <a:gd name="T40" fmla="*/ 76 w 105"/>
                <a:gd name="T41" fmla="*/ 190 h 286"/>
                <a:gd name="T42" fmla="*/ 63 w 105"/>
                <a:gd name="T43" fmla="*/ 169 h 286"/>
                <a:gd name="T44" fmla="*/ 50 w 105"/>
                <a:gd name="T45" fmla="*/ 141 h 286"/>
                <a:gd name="T46" fmla="*/ 38 w 105"/>
                <a:gd name="T47" fmla="*/ 108 h 286"/>
                <a:gd name="T48" fmla="*/ 27 w 105"/>
                <a:gd name="T49" fmla="*/ 74 h 286"/>
                <a:gd name="T50" fmla="*/ 8 w 105"/>
                <a:gd name="T51" fmla="*/ 18 h 286"/>
                <a:gd name="T52" fmla="*/ 0 w 105"/>
                <a:gd name="T53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5" h="286">
                  <a:moveTo>
                    <a:pt x="0" y="0"/>
                  </a:moveTo>
                  <a:lnTo>
                    <a:pt x="6" y="30"/>
                  </a:lnTo>
                  <a:lnTo>
                    <a:pt x="19" y="87"/>
                  </a:lnTo>
                  <a:lnTo>
                    <a:pt x="29" y="116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59" y="196"/>
                  </a:lnTo>
                  <a:lnTo>
                    <a:pt x="75" y="229"/>
                  </a:lnTo>
                  <a:lnTo>
                    <a:pt x="84" y="259"/>
                  </a:lnTo>
                  <a:lnTo>
                    <a:pt x="88" y="271"/>
                  </a:lnTo>
                  <a:lnTo>
                    <a:pt x="92" y="280"/>
                  </a:lnTo>
                  <a:lnTo>
                    <a:pt x="96" y="286"/>
                  </a:lnTo>
                  <a:lnTo>
                    <a:pt x="99" y="286"/>
                  </a:lnTo>
                  <a:lnTo>
                    <a:pt x="101" y="282"/>
                  </a:lnTo>
                  <a:lnTo>
                    <a:pt x="103" y="275"/>
                  </a:lnTo>
                  <a:lnTo>
                    <a:pt x="105" y="266"/>
                  </a:lnTo>
                  <a:lnTo>
                    <a:pt x="103" y="252"/>
                  </a:lnTo>
                  <a:lnTo>
                    <a:pt x="99" y="238"/>
                  </a:lnTo>
                  <a:lnTo>
                    <a:pt x="94" y="222"/>
                  </a:lnTo>
                  <a:lnTo>
                    <a:pt x="86" y="206"/>
                  </a:lnTo>
                  <a:lnTo>
                    <a:pt x="76" y="190"/>
                  </a:lnTo>
                  <a:lnTo>
                    <a:pt x="63" y="169"/>
                  </a:lnTo>
                  <a:lnTo>
                    <a:pt x="50" y="141"/>
                  </a:lnTo>
                  <a:lnTo>
                    <a:pt x="38" y="108"/>
                  </a:lnTo>
                  <a:lnTo>
                    <a:pt x="27" y="74"/>
                  </a:lnTo>
                  <a:lnTo>
                    <a:pt x="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9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1" name="Freeform 1305"/>
            <p:cNvSpPr>
              <a:spLocks/>
            </p:cNvSpPr>
            <p:nvPr/>
          </p:nvSpPr>
          <p:spPr bwMode="auto">
            <a:xfrm>
              <a:off x="3282" y="1983"/>
              <a:ext cx="78" cy="197"/>
            </a:xfrm>
            <a:custGeom>
              <a:avLst/>
              <a:gdLst>
                <a:gd name="T0" fmla="*/ 76 w 78"/>
                <a:gd name="T1" fmla="*/ 0 h 197"/>
                <a:gd name="T2" fmla="*/ 66 w 78"/>
                <a:gd name="T3" fmla="*/ 5 h 197"/>
                <a:gd name="T4" fmla="*/ 55 w 78"/>
                <a:gd name="T5" fmla="*/ 16 h 197"/>
                <a:gd name="T6" fmla="*/ 42 w 78"/>
                <a:gd name="T7" fmla="*/ 30 h 197"/>
                <a:gd name="T8" fmla="*/ 30 w 78"/>
                <a:gd name="T9" fmla="*/ 47 h 197"/>
                <a:gd name="T10" fmla="*/ 17 w 78"/>
                <a:gd name="T11" fmla="*/ 65 h 197"/>
                <a:gd name="T12" fmla="*/ 7 w 78"/>
                <a:gd name="T13" fmla="*/ 84 h 197"/>
                <a:gd name="T14" fmla="*/ 3 w 78"/>
                <a:gd name="T15" fmla="*/ 93 h 197"/>
                <a:gd name="T16" fmla="*/ 2 w 78"/>
                <a:gd name="T17" fmla="*/ 104 h 197"/>
                <a:gd name="T18" fmla="*/ 0 w 78"/>
                <a:gd name="T19" fmla="*/ 111 h 197"/>
                <a:gd name="T20" fmla="*/ 0 w 78"/>
                <a:gd name="T21" fmla="*/ 120 h 197"/>
                <a:gd name="T22" fmla="*/ 2 w 78"/>
                <a:gd name="T23" fmla="*/ 150 h 197"/>
                <a:gd name="T24" fmla="*/ 2 w 78"/>
                <a:gd name="T25" fmla="*/ 172 h 197"/>
                <a:gd name="T26" fmla="*/ 2 w 78"/>
                <a:gd name="T27" fmla="*/ 183 h 197"/>
                <a:gd name="T28" fmla="*/ 3 w 78"/>
                <a:gd name="T29" fmla="*/ 190 h 197"/>
                <a:gd name="T30" fmla="*/ 5 w 78"/>
                <a:gd name="T31" fmla="*/ 195 h 197"/>
                <a:gd name="T32" fmla="*/ 7 w 78"/>
                <a:gd name="T33" fmla="*/ 197 h 197"/>
                <a:gd name="T34" fmla="*/ 11 w 78"/>
                <a:gd name="T35" fmla="*/ 195 h 197"/>
                <a:gd name="T36" fmla="*/ 13 w 78"/>
                <a:gd name="T37" fmla="*/ 192 h 197"/>
                <a:gd name="T38" fmla="*/ 15 w 78"/>
                <a:gd name="T39" fmla="*/ 185 h 197"/>
                <a:gd name="T40" fmla="*/ 17 w 78"/>
                <a:gd name="T41" fmla="*/ 176 h 197"/>
                <a:gd name="T42" fmla="*/ 17 w 78"/>
                <a:gd name="T43" fmla="*/ 151 h 197"/>
                <a:gd name="T44" fmla="*/ 17 w 78"/>
                <a:gd name="T45" fmla="*/ 121 h 197"/>
                <a:gd name="T46" fmla="*/ 19 w 78"/>
                <a:gd name="T47" fmla="*/ 113 h 197"/>
                <a:gd name="T48" fmla="*/ 21 w 78"/>
                <a:gd name="T49" fmla="*/ 104 h 197"/>
                <a:gd name="T50" fmla="*/ 24 w 78"/>
                <a:gd name="T51" fmla="*/ 95 h 197"/>
                <a:gd name="T52" fmla="*/ 30 w 78"/>
                <a:gd name="T53" fmla="*/ 84 h 197"/>
                <a:gd name="T54" fmla="*/ 42 w 78"/>
                <a:gd name="T55" fmla="*/ 63 h 197"/>
                <a:gd name="T56" fmla="*/ 53 w 78"/>
                <a:gd name="T57" fmla="*/ 42 h 197"/>
                <a:gd name="T58" fmla="*/ 65 w 78"/>
                <a:gd name="T59" fmla="*/ 25 h 197"/>
                <a:gd name="T60" fmla="*/ 74 w 78"/>
                <a:gd name="T61" fmla="*/ 10 h 197"/>
                <a:gd name="T62" fmla="*/ 76 w 78"/>
                <a:gd name="T63" fmla="*/ 5 h 197"/>
                <a:gd name="T64" fmla="*/ 78 w 78"/>
                <a:gd name="T65" fmla="*/ 2 h 197"/>
                <a:gd name="T66" fmla="*/ 78 w 78"/>
                <a:gd name="T67" fmla="*/ 0 h 197"/>
                <a:gd name="T68" fmla="*/ 76 w 78"/>
                <a:gd name="T6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97">
                  <a:moveTo>
                    <a:pt x="76" y="0"/>
                  </a:moveTo>
                  <a:lnTo>
                    <a:pt x="66" y="5"/>
                  </a:lnTo>
                  <a:lnTo>
                    <a:pt x="55" y="16"/>
                  </a:lnTo>
                  <a:lnTo>
                    <a:pt x="42" y="30"/>
                  </a:lnTo>
                  <a:lnTo>
                    <a:pt x="30" y="47"/>
                  </a:lnTo>
                  <a:lnTo>
                    <a:pt x="17" y="65"/>
                  </a:lnTo>
                  <a:lnTo>
                    <a:pt x="7" y="84"/>
                  </a:lnTo>
                  <a:lnTo>
                    <a:pt x="3" y="93"/>
                  </a:lnTo>
                  <a:lnTo>
                    <a:pt x="2" y="104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50"/>
                  </a:lnTo>
                  <a:lnTo>
                    <a:pt x="2" y="172"/>
                  </a:lnTo>
                  <a:lnTo>
                    <a:pt x="2" y="183"/>
                  </a:lnTo>
                  <a:lnTo>
                    <a:pt x="3" y="190"/>
                  </a:lnTo>
                  <a:lnTo>
                    <a:pt x="5" y="195"/>
                  </a:lnTo>
                  <a:lnTo>
                    <a:pt x="7" y="197"/>
                  </a:lnTo>
                  <a:lnTo>
                    <a:pt x="11" y="195"/>
                  </a:lnTo>
                  <a:lnTo>
                    <a:pt x="13" y="192"/>
                  </a:lnTo>
                  <a:lnTo>
                    <a:pt x="15" y="185"/>
                  </a:lnTo>
                  <a:lnTo>
                    <a:pt x="17" y="176"/>
                  </a:lnTo>
                  <a:lnTo>
                    <a:pt x="17" y="151"/>
                  </a:lnTo>
                  <a:lnTo>
                    <a:pt x="17" y="121"/>
                  </a:lnTo>
                  <a:lnTo>
                    <a:pt x="19" y="113"/>
                  </a:lnTo>
                  <a:lnTo>
                    <a:pt x="21" y="104"/>
                  </a:lnTo>
                  <a:lnTo>
                    <a:pt x="24" y="95"/>
                  </a:lnTo>
                  <a:lnTo>
                    <a:pt x="30" y="84"/>
                  </a:lnTo>
                  <a:lnTo>
                    <a:pt x="42" y="63"/>
                  </a:lnTo>
                  <a:lnTo>
                    <a:pt x="53" y="42"/>
                  </a:lnTo>
                  <a:lnTo>
                    <a:pt x="65" y="25"/>
                  </a:lnTo>
                  <a:lnTo>
                    <a:pt x="74" y="10"/>
                  </a:lnTo>
                  <a:lnTo>
                    <a:pt x="76" y="5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2" name="Freeform 1306"/>
            <p:cNvSpPr>
              <a:spLocks/>
            </p:cNvSpPr>
            <p:nvPr/>
          </p:nvSpPr>
          <p:spPr bwMode="auto">
            <a:xfrm>
              <a:off x="3236" y="1927"/>
              <a:ext cx="67" cy="251"/>
            </a:xfrm>
            <a:custGeom>
              <a:avLst/>
              <a:gdLst>
                <a:gd name="T0" fmla="*/ 0 w 67"/>
                <a:gd name="T1" fmla="*/ 0 h 251"/>
                <a:gd name="T2" fmla="*/ 15 w 67"/>
                <a:gd name="T3" fmla="*/ 26 h 251"/>
                <a:gd name="T4" fmla="*/ 40 w 67"/>
                <a:gd name="T5" fmla="*/ 72 h 251"/>
                <a:gd name="T6" fmla="*/ 51 w 67"/>
                <a:gd name="T7" fmla="*/ 100 h 251"/>
                <a:gd name="T8" fmla="*/ 61 w 67"/>
                <a:gd name="T9" fmla="*/ 125 h 251"/>
                <a:gd name="T10" fmla="*/ 65 w 67"/>
                <a:gd name="T11" fmla="*/ 137 h 251"/>
                <a:gd name="T12" fmla="*/ 67 w 67"/>
                <a:gd name="T13" fmla="*/ 149 h 251"/>
                <a:gd name="T14" fmla="*/ 67 w 67"/>
                <a:gd name="T15" fmla="*/ 158 h 251"/>
                <a:gd name="T16" fmla="*/ 65 w 67"/>
                <a:gd name="T17" fmla="*/ 167 h 251"/>
                <a:gd name="T18" fmla="*/ 61 w 67"/>
                <a:gd name="T19" fmla="*/ 183 h 251"/>
                <a:gd name="T20" fmla="*/ 59 w 67"/>
                <a:gd name="T21" fmla="*/ 199 h 251"/>
                <a:gd name="T22" fmla="*/ 59 w 67"/>
                <a:gd name="T23" fmla="*/ 213 h 251"/>
                <a:gd name="T24" fmla="*/ 59 w 67"/>
                <a:gd name="T25" fmla="*/ 225 h 251"/>
                <a:gd name="T26" fmla="*/ 59 w 67"/>
                <a:gd name="T27" fmla="*/ 236 h 251"/>
                <a:gd name="T28" fmla="*/ 59 w 67"/>
                <a:gd name="T29" fmla="*/ 244 h 251"/>
                <a:gd name="T30" fmla="*/ 57 w 67"/>
                <a:gd name="T31" fmla="*/ 248 h 251"/>
                <a:gd name="T32" fmla="*/ 57 w 67"/>
                <a:gd name="T33" fmla="*/ 250 h 251"/>
                <a:gd name="T34" fmla="*/ 55 w 67"/>
                <a:gd name="T35" fmla="*/ 250 h 251"/>
                <a:gd name="T36" fmla="*/ 53 w 67"/>
                <a:gd name="T37" fmla="*/ 251 h 251"/>
                <a:gd name="T38" fmla="*/ 48 w 67"/>
                <a:gd name="T39" fmla="*/ 248 h 251"/>
                <a:gd name="T40" fmla="*/ 46 w 67"/>
                <a:gd name="T41" fmla="*/ 243 h 251"/>
                <a:gd name="T42" fmla="*/ 44 w 67"/>
                <a:gd name="T43" fmla="*/ 236 h 251"/>
                <a:gd name="T44" fmla="*/ 42 w 67"/>
                <a:gd name="T45" fmla="*/ 225 h 251"/>
                <a:gd name="T46" fmla="*/ 42 w 67"/>
                <a:gd name="T47" fmla="*/ 199 h 251"/>
                <a:gd name="T48" fmla="*/ 42 w 67"/>
                <a:gd name="T49" fmla="*/ 165 h 251"/>
                <a:gd name="T50" fmla="*/ 42 w 67"/>
                <a:gd name="T51" fmla="*/ 142 h 251"/>
                <a:gd name="T52" fmla="*/ 36 w 67"/>
                <a:gd name="T53" fmla="*/ 116 h 251"/>
                <a:gd name="T54" fmla="*/ 28 w 67"/>
                <a:gd name="T55" fmla="*/ 88 h 251"/>
                <a:gd name="T56" fmla="*/ 19 w 67"/>
                <a:gd name="T57" fmla="*/ 59 h 251"/>
                <a:gd name="T58" fmla="*/ 4 w 67"/>
                <a:gd name="T59" fmla="*/ 14 h 251"/>
                <a:gd name="T60" fmla="*/ 0 w 67"/>
                <a:gd name="T6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251">
                  <a:moveTo>
                    <a:pt x="0" y="0"/>
                  </a:moveTo>
                  <a:lnTo>
                    <a:pt x="15" y="26"/>
                  </a:lnTo>
                  <a:lnTo>
                    <a:pt x="40" y="72"/>
                  </a:lnTo>
                  <a:lnTo>
                    <a:pt x="51" y="100"/>
                  </a:lnTo>
                  <a:lnTo>
                    <a:pt x="61" y="125"/>
                  </a:lnTo>
                  <a:lnTo>
                    <a:pt x="65" y="137"/>
                  </a:lnTo>
                  <a:lnTo>
                    <a:pt x="67" y="149"/>
                  </a:lnTo>
                  <a:lnTo>
                    <a:pt x="67" y="158"/>
                  </a:lnTo>
                  <a:lnTo>
                    <a:pt x="65" y="167"/>
                  </a:lnTo>
                  <a:lnTo>
                    <a:pt x="61" y="183"/>
                  </a:lnTo>
                  <a:lnTo>
                    <a:pt x="59" y="199"/>
                  </a:lnTo>
                  <a:lnTo>
                    <a:pt x="59" y="213"/>
                  </a:lnTo>
                  <a:lnTo>
                    <a:pt x="59" y="225"/>
                  </a:lnTo>
                  <a:lnTo>
                    <a:pt x="59" y="236"/>
                  </a:lnTo>
                  <a:lnTo>
                    <a:pt x="59" y="244"/>
                  </a:lnTo>
                  <a:lnTo>
                    <a:pt x="57" y="248"/>
                  </a:lnTo>
                  <a:lnTo>
                    <a:pt x="57" y="250"/>
                  </a:lnTo>
                  <a:lnTo>
                    <a:pt x="55" y="250"/>
                  </a:lnTo>
                  <a:lnTo>
                    <a:pt x="53" y="251"/>
                  </a:lnTo>
                  <a:lnTo>
                    <a:pt x="48" y="248"/>
                  </a:lnTo>
                  <a:lnTo>
                    <a:pt x="46" y="243"/>
                  </a:lnTo>
                  <a:lnTo>
                    <a:pt x="44" y="236"/>
                  </a:lnTo>
                  <a:lnTo>
                    <a:pt x="42" y="225"/>
                  </a:lnTo>
                  <a:lnTo>
                    <a:pt x="42" y="199"/>
                  </a:lnTo>
                  <a:lnTo>
                    <a:pt x="42" y="165"/>
                  </a:lnTo>
                  <a:lnTo>
                    <a:pt x="42" y="142"/>
                  </a:lnTo>
                  <a:lnTo>
                    <a:pt x="36" y="116"/>
                  </a:lnTo>
                  <a:lnTo>
                    <a:pt x="28" y="88"/>
                  </a:lnTo>
                  <a:lnTo>
                    <a:pt x="19" y="59"/>
                  </a:lnTo>
                  <a:lnTo>
                    <a:pt x="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3" name="Freeform 1307"/>
            <p:cNvSpPr>
              <a:spLocks/>
            </p:cNvSpPr>
            <p:nvPr/>
          </p:nvSpPr>
          <p:spPr bwMode="auto">
            <a:xfrm>
              <a:off x="3274" y="1919"/>
              <a:ext cx="29" cy="302"/>
            </a:xfrm>
            <a:custGeom>
              <a:avLst/>
              <a:gdLst>
                <a:gd name="T0" fmla="*/ 17 w 29"/>
                <a:gd name="T1" fmla="*/ 0 h 302"/>
                <a:gd name="T2" fmla="*/ 23 w 29"/>
                <a:gd name="T3" fmla="*/ 30 h 302"/>
                <a:gd name="T4" fmla="*/ 29 w 29"/>
                <a:gd name="T5" fmla="*/ 89 h 302"/>
                <a:gd name="T6" fmla="*/ 29 w 29"/>
                <a:gd name="T7" fmla="*/ 120 h 302"/>
                <a:gd name="T8" fmla="*/ 29 w 29"/>
                <a:gd name="T9" fmla="*/ 152 h 302"/>
                <a:gd name="T10" fmla="*/ 29 w 29"/>
                <a:gd name="T11" fmla="*/ 180 h 302"/>
                <a:gd name="T12" fmla="*/ 25 w 29"/>
                <a:gd name="T13" fmla="*/ 203 h 302"/>
                <a:gd name="T14" fmla="*/ 21 w 29"/>
                <a:gd name="T15" fmla="*/ 240 h 302"/>
                <a:gd name="T16" fmla="*/ 21 w 29"/>
                <a:gd name="T17" fmla="*/ 272 h 302"/>
                <a:gd name="T18" fmla="*/ 21 w 29"/>
                <a:gd name="T19" fmla="*/ 284 h 302"/>
                <a:gd name="T20" fmla="*/ 21 w 29"/>
                <a:gd name="T21" fmla="*/ 293 h 302"/>
                <a:gd name="T22" fmla="*/ 21 w 29"/>
                <a:gd name="T23" fmla="*/ 298 h 302"/>
                <a:gd name="T24" fmla="*/ 17 w 29"/>
                <a:gd name="T25" fmla="*/ 302 h 302"/>
                <a:gd name="T26" fmla="*/ 13 w 29"/>
                <a:gd name="T27" fmla="*/ 298 h 302"/>
                <a:gd name="T28" fmla="*/ 10 w 29"/>
                <a:gd name="T29" fmla="*/ 293 h 302"/>
                <a:gd name="T30" fmla="*/ 6 w 29"/>
                <a:gd name="T31" fmla="*/ 284 h 302"/>
                <a:gd name="T32" fmla="*/ 2 w 29"/>
                <a:gd name="T33" fmla="*/ 270 h 302"/>
                <a:gd name="T34" fmla="*/ 0 w 29"/>
                <a:gd name="T35" fmla="*/ 256 h 302"/>
                <a:gd name="T36" fmla="*/ 0 w 29"/>
                <a:gd name="T37" fmla="*/ 240 h 302"/>
                <a:gd name="T38" fmla="*/ 4 w 29"/>
                <a:gd name="T39" fmla="*/ 222 h 302"/>
                <a:gd name="T40" fmla="*/ 8 w 29"/>
                <a:gd name="T41" fmla="*/ 203 h 302"/>
                <a:gd name="T42" fmla="*/ 13 w 29"/>
                <a:gd name="T43" fmla="*/ 180 h 302"/>
                <a:gd name="T44" fmla="*/ 15 w 29"/>
                <a:gd name="T45" fmla="*/ 148 h 302"/>
                <a:gd name="T46" fmla="*/ 17 w 29"/>
                <a:gd name="T47" fmla="*/ 113 h 302"/>
                <a:gd name="T48" fmla="*/ 17 w 29"/>
                <a:gd name="T49" fmla="*/ 78 h 302"/>
                <a:gd name="T50" fmla="*/ 17 w 29"/>
                <a:gd name="T51" fmla="*/ 20 h 302"/>
                <a:gd name="T52" fmla="*/ 17 w 29"/>
                <a:gd name="T5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02">
                  <a:moveTo>
                    <a:pt x="17" y="0"/>
                  </a:moveTo>
                  <a:lnTo>
                    <a:pt x="23" y="30"/>
                  </a:lnTo>
                  <a:lnTo>
                    <a:pt x="29" y="89"/>
                  </a:lnTo>
                  <a:lnTo>
                    <a:pt x="29" y="120"/>
                  </a:lnTo>
                  <a:lnTo>
                    <a:pt x="29" y="152"/>
                  </a:lnTo>
                  <a:lnTo>
                    <a:pt x="29" y="180"/>
                  </a:lnTo>
                  <a:lnTo>
                    <a:pt x="25" y="203"/>
                  </a:lnTo>
                  <a:lnTo>
                    <a:pt x="21" y="240"/>
                  </a:lnTo>
                  <a:lnTo>
                    <a:pt x="21" y="272"/>
                  </a:lnTo>
                  <a:lnTo>
                    <a:pt x="21" y="284"/>
                  </a:lnTo>
                  <a:lnTo>
                    <a:pt x="21" y="293"/>
                  </a:lnTo>
                  <a:lnTo>
                    <a:pt x="21" y="298"/>
                  </a:lnTo>
                  <a:lnTo>
                    <a:pt x="17" y="302"/>
                  </a:lnTo>
                  <a:lnTo>
                    <a:pt x="13" y="298"/>
                  </a:lnTo>
                  <a:lnTo>
                    <a:pt x="10" y="293"/>
                  </a:lnTo>
                  <a:lnTo>
                    <a:pt x="6" y="284"/>
                  </a:lnTo>
                  <a:lnTo>
                    <a:pt x="2" y="270"/>
                  </a:lnTo>
                  <a:lnTo>
                    <a:pt x="0" y="256"/>
                  </a:lnTo>
                  <a:lnTo>
                    <a:pt x="0" y="240"/>
                  </a:lnTo>
                  <a:lnTo>
                    <a:pt x="4" y="222"/>
                  </a:lnTo>
                  <a:lnTo>
                    <a:pt x="8" y="203"/>
                  </a:lnTo>
                  <a:lnTo>
                    <a:pt x="13" y="180"/>
                  </a:lnTo>
                  <a:lnTo>
                    <a:pt x="15" y="148"/>
                  </a:lnTo>
                  <a:lnTo>
                    <a:pt x="17" y="113"/>
                  </a:lnTo>
                  <a:lnTo>
                    <a:pt x="17" y="78"/>
                  </a:lnTo>
                  <a:lnTo>
                    <a:pt x="17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4" name="Freeform 1308"/>
            <p:cNvSpPr>
              <a:spLocks/>
            </p:cNvSpPr>
            <p:nvPr/>
          </p:nvSpPr>
          <p:spPr bwMode="auto">
            <a:xfrm>
              <a:off x="4205" y="1962"/>
              <a:ext cx="59" cy="204"/>
            </a:xfrm>
            <a:custGeom>
              <a:avLst/>
              <a:gdLst>
                <a:gd name="T0" fmla="*/ 4 w 59"/>
                <a:gd name="T1" fmla="*/ 0 h 204"/>
                <a:gd name="T2" fmla="*/ 11 w 59"/>
                <a:gd name="T3" fmla="*/ 7 h 204"/>
                <a:gd name="T4" fmla="*/ 21 w 59"/>
                <a:gd name="T5" fmla="*/ 19 h 204"/>
                <a:gd name="T6" fmla="*/ 30 w 59"/>
                <a:gd name="T7" fmla="*/ 35 h 204"/>
                <a:gd name="T8" fmla="*/ 42 w 59"/>
                <a:gd name="T9" fmla="*/ 53 h 204"/>
                <a:gd name="T10" fmla="*/ 49 w 59"/>
                <a:gd name="T11" fmla="*/ 72 h 204"/>
                <a:gd name="T12" fmla="*/ 55 w 59"/>
                <a:gd name="T13" fmla="*/ 93 h 204"/>
                <a:gd name="T14" fmla="*/ 57 w 59"/>
                <a:gd name="T15" fmla="*/ 102 h 204"/>
                <a:gd name="T16" fmla="*/ 59 w 59"/>
                <a:gd name="T17" fmla="*/ 112 h 204"/>
                <a:gd name="T18" fmla="*/ 59 w 59"/>
                <a:gd name="T19" fmla="*/ 121 h 204"/>
                <a:gd name="T20" fmla="*/ 57 w 59"/>
                <a:gd name="T21" fmla="*/ 128 h 204"/>
                <a:gd name="T22" fmla="*/ 51 w 59"/>
                <a:gd name="T23" fmla="*/ 156 h 204"/>
                <a:gd name="T24" fmla="*/ 48 w 59"/>
                <a:gd name="T25" fmla="*/ 181 h 204"/>
                <a:gd name="T26" fmla="*/ 46 w 59"/>
                <a:gd name="T27" fmla="*/ 190 h 204"/>
                <a:gd name="T28" fmla="*/ 44 w 59"/>
                <a:gd name="T29" fmla="*/ 199 h 204"/>
                <a:gd name="T30" fmla="*/ 40 w 59"/>
                <a:gd name="T31" fmla="*/ 202 h 204"/>
                <a:gd name="T32" fmla="*/ 36 w 59"/>
                <a:gd name="T33" fmla="*/ 204 h 204"/>
                <a:gd name="T34" fmla="*/ 34 w 59"/>
                <a:gd name="T35" fmla="*/ 202 h 204"/>
                <a:gd name="T36" fmla="*/ 32 w 59"/>
                <a:gd name="T37" fmla="*/ 197 h 204"/>
                <a:gd name="T38" fmla="*/ 32 w 59"/>
                <a:gd name="T39" fmla="*/ 190 h 204"/>
                <a:gd name="T40" fmla="*/ 32 w 59"/>
                <a:gd name="T41" fmla="*/ 181 h 204"/>
                <a:gd name="T42" fmla="*/ 34 w 59"/>
                <a:gd name="T43" fmla="*/ 156 h 204"/>
                <a:gd name="T44" fmla="*/ 40 w 59"/>
                <a:gd name="T45" fmla="*/ 128 h 204"/>
                <a:gd name="T46" fmla="*/ 40 w 59"/>
                <a:gd name="T47" fmla="*/ 119 h 204"/>
                <a:gd name="T48" fmla="*/ 40 w 59"/>
                <a:gd name="T49" fmla="*/ 111 h 204"/>
                <a:gd name="T50" fmla="*/ 38 w 59"/>
                <a:gd name="T51" fmla="*/ 100 h 204"/>
                <a:gd name="T52" fmla="*/ 34 w 59"/>
                <a:gd name="T53" fmla="*/ 90 h 204"/>
                <a:gd name="T54" fmla="*/ 27 w 59"/>
                <a:gd name="T55" fmla="*/ 67 h 204"/>
                <a:gd name="T56" fmla="*/ 19 w 59"/>
                <a:gd name="T57" fmla="*/ 44 h 204"/>
                <a:gd name="T58" fmla="*/ 9 w 59"/>
                <a:gd name="T59" fmla="*/ 24 h 204"/>
                <a:gd name="T60" fmla="*/ 4 w 59"/>
                <a:gd name="T61" fmla="*/ 10 h 204"/>
                <a:gd name="T62" fmla="*/ 2 w 59"/>
                <a:gd name="T63" fmla="*/ 5 h 204"/>
                <a:gd name="T64" fmla="*/ 0 w 59"/>
                <a:gd name="T65" fmla="*/ 1 h 204"/>
                <a:gd name="T66" fmla="*/ 2 w 59"/>
                <a:gd name="T67" fmla="*/ 0 h 204"/>
                <a:gd name="T68" fmla="*/ 4 w 59"/>
                <a:gd name="T6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204">
                  <a:moveTo>
                    <a:pt x="4" y="0"/>
                  </a:moveTo>
                  <a:lnTo>
                    <a:pt x="11" y="7"/>
                  </a:lnTo>
                  <a:lnTo>
                    <a:pt x="21" y="19"/>
                  </a:lnTo>
                  <a:lnTo>
                    <a:pt x="30" y="35"/>
                  </a:lnTo>
                  <a:lnTo>
                    <a:pt x="42" y="53"/>
                  </a:lnTo>
                  <a:lnTo>
                    <a:pt x="49" y="72"/>
                  </a:lnTo>
                  <a:lnTo>
                    <a:pt x="55" y="93"/>
                  </a:lnTo>
                  <a:lnTo>
                    <a:pt x="57" y="102"/>
                  </a:lnTo>
                  <a:lnTo>
                    <a:pt x="59" y="112"/>
                  </a:lnTo>
                  <a:lnTo>
                    <a:pt x="59" y="121"/>
                  </a:lnTo>
                  <a:lnTo>
                    <a:pt x="57" y="128"/>
                  </a:lnTo>
                  <a:lnTo>
                    <a:pt x="51" y="156"/>
                  </a:lnTo>
                  <a:lnTo>
                    <a:pt x="48" y="181"/>
                  </a:lnTo>
                  <a:lnTo>
                    <a:pt x="46" y="190"/>
                  </a:lnTo>
                  <a:lnTo>
                    <a:pt x="44" y="199"/>
                  </a:lnTo>
                  <a:lnTo>
                    <a:pt x="40" y="202"/>
                  </a:lnTo>
                  <a:lnTo>
                    <a:pt x="36" y="204"/>
                  </a:lnTo>
                  <a:lnTo>
                    <a:pt x="34" y="202"/>
                  </a:lnTo>
                  <a:lnTo>
                    <a:pt x="32" y="197"/>
                  </a:lnTo>
                  <a:lnTo>
                    <a:pt x="32" y="190"/>
                  </a:lnTo>
                  <a:lnTo>
                    <a:pt x="32" y="181"/>
                  </a:lnTo>
                  <a:lnTo>
                    <a:pt x="34" y="156"/>
                  </a:lnTo>
                  <a:lnTo>
                    <a:pt x="40" y="128"/>
                  </a:lnTo>
                  <a:lnTo>
                    <a:pt x="40" y="119"/>
                  </a:lnTo>
                  <a:lnTo>
                    <a:pt x="40" y="111"/>
                  </a:lnTo>
                  <a:lnTo>
                    <a:pt x="38" y="100"/>
                  </a:lnTo>
                  <a:lnTo>
                    <a:pt x="34" y="90"/>
                  </a:lnTo>
                  <a:lnTo>
                    <a:pt x="27" y="67"/>
                  </a:lnTo>
                  <a:lnTo>
                    <a:pt x="19" y="44"/>
                  </a:lnTo>
                  <a:lnTo>
                    <a:pt x="9" y="24"/>
                  </a:lnTo>
                  <a:lnTo>
                    <a:pt x="4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5" name="Freeform 1309"/>
            <p:cNvSpPr>
              <a:spLocks/>
            </p:cNvSpPr>
            <p:nvPr/>
          </p:nvSpPr>
          <p:spPr bwMode="auto">
            <a:xfrm>
              <a:off x="4239" y="1923"/>
              <a:ext cx="99" cy="241"/>
            </a:xfrm>
            <a:custGeom>
              <a:avLst/>
              <a:gdLst>
                <a:gd name="T0" fmla="*/ 99 w 99"/>
                <a:gd name="T1" fmla="*/ 0 h 241"/>
                <a:gd name="T2" fmla="*/ 80 w 99"/>
                <a:gd name="T3" fmla="*/ 23 h 241"/>
                <a:gd name="T4" fmla="*/ 48 w 99"/>
                <a:gd name="T5" fmla="*/ 67 h 241"/>
                <a:gd name="T6" fmla="*/ 31 w 99"/>
                <a:gd name="T7" fmla="*/ 92 h 241"/>
                <a:gd name="T8" fmla="*/ 17 w 99"/>
                <a:gd name="T9" fmla="*/ 116 h 241"/>
                <a:gd name="T10" fmla="*/ 12 w 99"/>
                <a:gd name="T11" fmla="*/ 127 h 241"/>
                <a:gd name="T12" fmla="*/ 8 w 99"/>
                <a:gd name="T13" fmla="*/ 137 h 241"/>
                <a:gd name="T14" fmla="*/ 6 w 99"/>
                <a:gd name="T15" fmla="*/ 148 h 241"/>
                <a:gd name="T16" fmla="*/ 6 w 99"/>
                <a:gd name="T17" fmla="*/ 157 h 241"/>
                <a:gd name="T18" fmla="*/ 8 w 99"/>
                <a:gd name="T19" fmla="*/ 173 h 241"/>
                <a:gd name="T20" fmla="*/ 6 w 99"/>
                <a:gd name="T21" fmla="*/ 188 h 241"/>
                <a:gd name="T22" fmla="*/ 4 w 99"/>
                <a:gd name="T23" fmla="*/ 203 h 241"/>
                <a:gd name="T24" fmla="*/ 2 w 99"/>
                <a:gd name="T25" fmla="*/ 215 h 241"/>
                <a:gd name="T26" fmla="*/ 0 w 99"/>
                <a:gd name="T27" fmla="*/ 225 h 241"/>
                <a:gd name="T28" fmla="*/ 0 w 99"/>
                <a:gd name="T29" fmla="*/ 234 h 241"/>
                <a:gd name="T30" fmla="*/ 0 w 99"/>
                <a:gd name="T31" fmla="*/ 236 h 241"/>
                <a:gd name="T32" fmla="*/ 0 w 99"/>
                <a:gd name="T33" fmla="*/ 238 h 241"/>
                <a:gd name="T34" fmla="*/ 2 w 99"/>
                <a:gd name="T35" fmla="*/ 240 h 241"/>
                <a:gd name="T36" fmla="*/ 4 w 99"/>
                <a:gd name="T37" fmla="*/ 241 h 241"/>
                <a:gd name="T38" fmla="*/ 8 w 99"/>
                <a:gd name="T39" fmla="*/ 240 h 241"/>
                <a:gd name="T40" fmla="*/ 14 w 99"/>
                <a:gd name="T41" fmla="*/ 234 h 241"/>
                <a:gd name="T42" fmla="*/ 15 w 99"/>
                <a:gd name="T43" fmla="*/ 227 h 241"/>
                <a:gd name="T44" fmla="*/ 19 w 99"/>
                <a:gd name="T45" fmla="*/ 217 h 241"/>
                <a:gd name="T46" fmla="*/ 25 w 99"/>
                <a:gd name="T47" fmla="*/ 190 h 241"/>
                <a:gd name="T48" fmla="*/ 29 w 99"/>
                <a:gd name="T49" fmla="*/ 157 h 241"/>
                <a:gd name="T50" fmla="*/ 35 w 99"/>
                <a:gd name="T51" fmla="*/ 136 h 241"/>
                <a:gd name="T52" fmla="*/ 44 w 99"/>
                <a:gd name="T53" fmla="*/ 111 h 241"/>
                <a:gd name="T54" fmla="*/ 57 w 99"/>
                <a:gd name="T55" fmla="*/ 83 h 241"/>
                <a:gd name="T56" fmla="*/ 71 w 99"/>
                <a:gd name="T57" fmla="*/ 56 h 241"/>
                <a:gd name="T58" fmla="*/ 94 w 99"/>
                <a:gd name="T59" fmla="*/ 14 h 241"/>
                <a:gd name="T60" fmla="*/ 99 w 99"/>
                <a:gd name="T6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9" h="241">
                  <a:moveTo>
                    <a:pt x="99" y="0"/>
                  </a:moveTo>
                  <a:lnTo>
                    <a:pt x="80" y="23"/>
                  </a:lnTo>
                  <a:lnTo>
                    <a:pt x="48" y="67"/>
                  </a:lnTo>
                  <a:lnTo>
                    <a:pt x="31" y="92"/>
                  </a:lnTo>
                  <a:lnTo>
                    <a:pt x="17" y="116"/>
                  </a:lnTo>
                  <a:lnTo>
                    <a:pt x="12" y="127"/>
                  </a:lnTo>
                  <a:lnTo>
                    <a:pt x="8" y="137"/>
                  </a:lnTo>
                  <a:lnTo>
                    <a:pt x="6" y="148"/>
                  </a:lnTo>
                  <a:lnTo>
                    <a:pt x="6" y="157"/>
                  </a:lnTo>
                  <a:lnTo>
                    <a:pt x="8" y="173"/>
                  </a:lnTo>
                  <a:lnTo>
                    <a:pt x="6" y="188"/>
                  </a:lnTo>
                  <a:lnTo>
                    <a:pt x="4" y="203"/>
                  </a:lnTo>
                  <a:lnTo>
                    <a:pt x="2" y="215"/>
                  </a:lnTo>
                  <a:lnTo>
                    <a:pt x="0" y="225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0" y="238"/>
                  </a:lnTo>
                  <a:lnTo>
                    <a:pt x="2" y="240"/>
                  </a:lnTo>
                  <a:lnTo>
                    <a:pt x="4" y="241"/>
                  </a:lnTo>
                  <a:lnTo>
                    <a:pt x="8" y="240"/>
                  </a:lnTo>
                  <a:lnTo>
                    <a:pt x="14" y="234"/>
                  </a:lnTo>
                  <a:lnTo>
                    <a:pt x="15" y="227"/>
                  </a:lnTo>
                  <a:lnTo>
                    <a:pt x="19" y="217"/>
                  </a:lnTo>
                  <a:lnTo>
                    <a:pt x="25" y="190"/>
                  </a:lnTo>
                  <a:lnTo>
                    <a:pt x="29" y="157"/>
                  </a:lnTo>
                  <a:lnTo>
                    <a:pt x="35" y="136"/>
                  </a:lnTo>
                  <a:lnTo>
                    <a:pt x="44" y="111"/>
                  </a:lnTo>
                  <a:lnTo>
                    <a:pt x="57" y="83"/>
                  </a:lnTo>
                  <a:lnTo>
                    <a:pt x="71" y="56"/>
                  </a:lnTo>
                  <a:lnTo>
                    <a:pt x="94" y="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6" name="Freeform 1310"/>
            <p:cNvSpPr>
              <a:spLocks/>
            </p:cNvSpPr>
            <p:nvPr/>
          </p:nvSpPr>
          <p:spPr bwMode="auto">
            <a:xfrm>
              <a:off x="4230" y="1909"/>
              <a:ext cx="53" cy="296"/>
            </a:xfrm>
            <a:custGeom>
              <a:avLst/>
              <a:gdLst>
                <a:gd name="T0" fmla="*/ 53 w 53"/>
                <a:gd name="T1" fmla="*/ 0 h 296"/>
                <a:gd name="T2" fmla="*/ 44 w 53"/>
                <a:gd name="T3" fmla="*/ 28 h 296"/>
                <a:gd name="T4" fmla="*/ 30 w 53"/>
                <a:gd name="T5" fmla="*/ 84 h 296"/>
                <a:gd name="T6" fmla="*/ 23 w 53"/>
                <a:gd name="T7" fmla="*/ 116 h 296"/>
                <a:gd name="T8" fmla="*/ 17 w 53"/>
                <a:gd name="T9" fmla="*/ 148 h 296"/>
                <a:gd name="T10" fmla="*/ 13 w 53"/>
                <a:gd name="T11" fmla="*/ 176 h 296"/>
                <a:gd name="T12" fmla="*/ 11 w 53"/>
                <a:gd name="T13" fmla="*/ 199 h 296"/>
                <a:gd name="T14" fmla="*/ 9 w 53"/>
                <a:gd name="T15" fmla="*/ 236 h 296"/>
                <a:gd name="T16" fmla="*/ 3 w 53"/>
                <a:gd name="T17" fmla="*/ 266 h 296"/>
                <a:gd name="T18" fmla="*/ 2 w 53"/>
                <a:gd name="T19" fmla="*/ 278 h 296"/>
                <a:gd name="T20" fmla="*/ 0 w 53"/>
                <a:gd name="T21" fmla="*/ 287 h 296"/>
                <a:gd name="T22" fmla="*/ 2 w 53"/>
                <a:gd name="T23" fmla="*/ 294 h 296"/>
                <a:gd name="T24" fmla="*/ 3 w 53"/>
                <a:gd name="T25" fmla="*/ 296 h 296"/>
                <a:gd name="T26" fmla="*/ 7 w 53"/>
                <a:gd name="T27" fmla="*/ 294 h 296"/>
                <a:gd name="T28" fmla="*/ 13 w 53"/>
                <a:gd name="T29" fmla="*/ 289 h 296"/>
                <a:gd name="T30" fmla="*/ 19 w 53"/>
                <a:gd name="T31" fmla="*/ 280 h 296"/>
                <a:gd name="T32" fmla="*/ 23 w 53"/>
                <a:gd name="T33" fmla="*/ 268 h 296"/>
                <a:gd name="T34" fmla="*/ 28 w 53"/>
                <a:gd name="T35" fmla="*/ 254 h 296"/>
                <a:gd name="T36" fmla="*/ 30 w 53"/>
                <a:gd name="T37" fmla="*/ 238 h 296"/>
                <a:gd name="T38" fmla="*/ 30 w 53"/>
                <a:gd name="T39" fmla="*/ 220 h 296"/>
                <a:gd name="T40" fmla="*/ 28 w 53"/>
                <a:gd name="T41" fmla="*/ 201 h 296"/>
                <a:gd name="T42" fmla="*/ 28 w 53"/>
                <a:gd name="T43" fmla="*/ 176 h 296"/>
                <a:gd name="T44" fmla="*/ 30 w 53"/>
                <a:gd name="T45" fmla="*/ 146 h 296"/>
                <a:gd name="T46" fmla="*/ 36 w 53"/>
                <a:gd name="T47" fmla="*/ 111 h 296"/>
                <a:gd name="T48" fmla="*/ 42 w 53"/>
                <a:gd name="T49" fmla="*/ 76 h 296"/>
                <a:gd name="T50" fmla="*/ 53 w 53"/>
                <a:gd name="T51" fmla="*/ 18 h 296"/>
                <a:gd name="T52" fmla="*/ 53 w 53"/>
                <a:gd name="T53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296">
                  <a:moveTo>
                    <a:pt x="53" y="0"/>
                  </a:moveTo>
                  <a:lnTo>
                    <a:pt x="44" y="28"/>
                  </a:lnTo>
                  <a:lnTo>
                    <a:pt x="30" y="84"/>
                  </a:lnTo>
                  <a:lnTo>
                    <a:pt x="23" y="116"/>
                  </a:lnTo>
                  <a:lnTo>
                    <a:pt x="17" y="148"/>
                  </a:lnTo>
                  <a:lnTo>
                    <a:pt x="13" y="176"/>
                  </a:lnTo>
                  <a:lnTo>
                    <a:pt x="11" y="199"/>
                  </a:lnTo>
                  <a:lnTo>
                    <a:pt x="9" y="236"/>
                  </a:lnTo>
                  <a:lnTo>
                    <a:pt x="3" y="266"/>
                  </a:lnTo>
                  <a:lnTo>
                    <a:pt x="2" y="278"/>
                  </a:lnTo>
                  <a:lnTo>
                    <a:pt x="0" y="287"/>
                  </a:lnTo>
                  <a:lnTo>
                    <a:pt x="2" y="294"/>
                  </a:lnTo>
                  <a:lnTo>
                    <a:pt x="3" y="296"/>
                  </a:lnTo>
                  <a:lnTo>
                    <a:pt x="7" y="294"/>
                  </a:lnTo>
                  <a:lnTo>
                    <a:pt x="13" y="289"/>
                  </a:lnTo>
                  <a:lnTo>
                    <a:pt x="19" y="280"/>
                  </a:lnTo>
                  <a:lnTo>
                    <a:pt x="23" y="268"/>
                  </a:lnTo>
                  <a:lnTo>
                    <a:pt x="28" y="254"/>
                  </a:lnTo>
                  <a:lnTo>
                    <a:pt x="30" y="238"/>
                  </a:lnTo>
                  <a:lnTo>
                    <a:pt x="30" y="220"/>
                  </a:lnTo>
                  <a:lnTo>
                    <a:pt x="28" y="201"/>
                  </a:lnTo>
                  <a:lnTo>
                    <a:pt x="28" y="176"/>
                  </a:lnTo>
                  <a:lnTo>
                    <a:pt x="30" y="146"/>
                  </a:lnTo>
                  <a:lnTo>
                    <a:pt x="36" y="111"/>
                  </a:lnTo>
                  <a:lnTo>
                    <a:pt x="42" y="76"/>
                  </a:lnTo>
                  <a:lnTo>
                    <a:pt x="53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7" name="Freeform 1311"/>
            <p:cNvSpPr>
              <a:spLocks/>
            </p:cNvSpPr>
            <p:nvPr/>
          </p:nvSpPr>
          <p:spPr bwMode="auto">
            <a:xfrm>
              <a:off x="5044" y="1993"/>
              <a:ext cx="57" cy="205"/>
            </a:xfrm>
            <a:custGeom>
              <a:avLst/>
              <a:gdLst>
                <a:gd name="T0" fmla="*/ 2 w 57"/>
                <a:gd name="T1" fmla="*/ 0 h 205"/>
                <a:gd name="T2" fmla="*/ 10 w 57"/>
                <a:gd name="T3" fmla="*/ 7 h 205"/>
                <a:gd name="T4" fmla="*/ 19 w 57"/>
                <a:gd name="T5" fmla="*/ 20 h 205"/>
                <a:gd name="T6" fmla="*/ 31 w 57"/>
                <a:gd name="T7" fmla="*/ 36 h 205"/>
                <a:gd name="T8" fmla="*/ 40 w 57"/>
                <a:gd name="T9" fmla="*/ 53 h 205"/>
                <a:gd name="T10" fmla="*/ 50 w 57"/>
                <a:gd name="T11" fmla="*/ 73 h 205"/>
                <a:gd name="T12" fmla="*/ 55 w 57"/>
                <a:gd name="T13" fmla="*/ 94 h 205"/>
                <a:gd name="T14" fmla="*/ 57 w 57"/>
                <a:gd name="T15" fmla="*/ 103 h 205"/>
                <a:gd name="T16" fmla="*/ 57 w 57"/>
                <a:gd name="T17" fmla="*/ 113 h 205"/>
                <a:gd name="T18" fmla="*/ 57 w 57"/>
                <a:gd name="T19" fmla="*/ 120 h 205"/>
                <a:gd name="T20" fmla="*/ 57 w 57"/>
                <a:gd name="T21" fmla="*/ 129 h 205"/>
                <a:gd name="T22" fmla="*/ 50 w 57"/>
                <a:gd name="T23" fmla="*/ 157 h 205"/>
                <a:gd name="T24" fmla="*/ 46 w 57"/>
                <a:gd name="T25" fmla="*/ 182 h 205"/>
                <a:gd name="T26" fmla="*/ 44 w 57"/>
                <a:gd name="T27" fmla="*/ 191 h 205"/>
                <a:gd name="T28" fmla="*/ 42 w 57"/>
                <a:gd name="T29" fmla="*/ 199 h 205"/>
                <a:gd name="T30" fmla="*/ 40 w 57"/>
                <a:gd name="T31" fmla="*/ 203 h 205"/>
                <a:gd name="T32" fmla="*/ 36 w 57"/>
                <a:gd name="T33" fmla="*/ 205 h 205"/>
                <a:gd name="T34" fmla="*/ 33 w 57"/>
                <a:gd name="T35" fmla="*/ 203 h 205"/>
                <a:gd name="T36" fmla="*/ 31 w 57"/>
                <a:gd name="T37" fmla="*/ 198 h 205"/>
                <a:gd name="T38" fmla="*/ 31 w 57"/>
                <a:gd name="T39" fmla="*/ 191 h 205"/>
                <a:gd name="T40" fmla="*/ 31 w 57"/>
                <a:gd name="T41" fmla="*/ 182 h 205"/>
                <a:gd name="T42" fmla="*/ 34 w 57"/>
                <a:gd name="T43" fmla="*/ 157 h 205"/>
                <a:gd name="T44" fmla="*/ 38 w 57"/>
                <a:gd name="T45" fmla="*/ 129 h 205"/>
                <a:gd name="T46" fmla="*/ 40 w 57"/>
                <a:gd name="T47" fmla="*/ 120 h 205"/>
                <a:gd name="T48" fmla="*/ 38 w 57"/>
                <a:gd name="T49" fmla="*/ 111 h 205"/>
                <a:gd name="T50" fmla="*/ 36 w 57"/>
                <a:gd name="T51" fmla="*/ 101 h 205"/>
                <a:gd name="T52" fmla="*/ 34 w 57"/>
                <a:gd name="T53" fmla="*/ 90 h 205"/>
                <a:gd name="T54" fmla="*/ 27 w 57"/>
                <a:gd name="T55" fmla="*/ 67 h 205"/>
                <a:gd name="T56" fmla="*/ 17 w 57"/>
                <a:gd name="T57" fmla="*/ 44 h 205"/>
                <a:gd name="T58" fmla="*/ 10 w 57"/>
                <a:gd name="T59" fmla="*/ 25 h 205"/>
                <a:gd name="T60" fmla="*/ 2 w 57"/>
                <a:gd name="T61" fmla="*/ 11 h 205"/>
                <a:gd name="T62" fmla="*/ 0 w 57"/>
                <a:gd name="T63" fmla="*/ 6 h 205"/>
                <a:gd name="T64" fmla="*/ 0 w 57"/>
                <a:gd name="T65" fmla="*/ 2 h 205"/>
                <a:gd name="T66" fmla="*/ 0 w 57"/>
                <a:gd name="T67" fmla="*/ 0 h 205"/>
                <a:gd name="T68" fmla="*/ 2 w 57"/>
                <a:gd name="T6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205">
                  <a:moveTo>
                    <a:pt x="2" y="0"/>
                  </a:moveTo>
                  <a:lnTo>
                    <a:pt x="10" y="7"/>
                  </a:lnTo>
                  <a:lnTo>
                    <a:pt x="19" y="20"/>
                  </a:lnTo>
                  <a:lnTo>
                    <a:pt x="31" y="36"/>
                  </a:lnTo>
                  <a:lnTo>
                    <a:pt x="40" y="53"/>
                  </a:lnTo>
                  <a:lnTo>
                    <a:pt x="50" y="73"/>
                  </a:lnTo>
                  <a:lnTo>
                    <a:pt x="55" y="94"/>
                  </a:lnTo>
                  <a:lnTo>
                    <a:pt x="57" y="103"/>
                  </a:lnTo>
                  <a:lnTo>
                    <a:pt x="57" y="113"/>
                  </a:lnTo>
                  <a:lnTo>
                    <a:pt x="57" y="120"/>
                  </a:lnTo>
                  <a:lnTo>
                    <a:pt x="57" y="129"/>
                  </a:lnTo>
                  <a:lnTo>
                    <a:pt x="50" y="157"/>
                  </a:lnTo>
                  <a:lnTo>
                    <a:pt x="46" y="182"/>
                  </a:lnTo>
                  <a:lnTo>
                    <a:pt x="44" y="191"/>
                  </a:lnTo>
                  <a:lnTo>
                    <a:pt x="42" y="199"/>
                  </a:lnTo>
                  <a:lnTo>
                    <a:pt x="40" y="203"/>
                  </a:lnTo>
                  <a:lnTo>
                    <a:pt x="36" y="205"/>
                  </a:lnTo>
                  <a:lnTo>
                    <a:pt x="33" y="203"/>
                  </a:lnTo>
                  <a:lnTo>
                    <a:pt x="31" y="198"/>
                  </a:lnTo>
                  <a:lnTo>
                    <a:pt x="31" y="191"/>
                  </a:lnTo>
                  <a:lnTo>
                    <a:pt x="31" y="182"/>
                  </a:lnTo>
                  <a:lnTo>
                    <a:pt x="34" y="157"/>
                  </a:lnTo>
                  <a:lnTo>
                    <a:pt x="38" y="129"/>
                  </a:lnTo>
                  <a:lnTo>
                    <a:pt x="40" y="120"/>
                  </a:lnTo>
                  <a:lnTo>
                    <a:pt x="38" y="111"/>
                  </a:lnTo>
                  <a:lnTo>
                    <a:pt x="36" y="101"/>
                  </a:lnTo>
                  <a:lnTo>
                    <a:pt x="34" y="90"/>
                  </a:lnTo>
                  <a:lnTo>
                    <a:pt x="27" y="67"/>
                  </a:lnTo>
                  <a:lnTo>
                    <a:pt x="17" y="44"/>
                  </a:lnTo>
                  <a:lnTo>
                    <a:pt x="10" y="2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8" name="Freeform 1312"/>
            <p:cNvSpPr>
              <a:spLocks/>
            </p:cNvSpPr>
            <p:nvPr/>
          </p:nvSpPr>
          <p:spPr bwMode="auto">
            <a:xfrm>
              <a:off x="5077" y="1955"/>
              <a:ext cx="101" cy="241"/>
            </a:xfrm>
            <a:custGeom>
              <a:avLst/>
              <a:gdLst>
                <a:gd name="T0" fmla="*/ 101 w 101"/>
                <a:gd name="T1" fmla="*/ 0 h 241"/>
                <a:gd name="T2" fmla="*/ 82 w 101"/>
                <a:gd name="T3" fmla="*/ 23 h 241"/>
                <a:gd name="T4" fmla="*/ 47 w 101"/>
                <a:gd name="T5" fmla="*/ 67 h 241"/>
                <a:gd name="T6" fmla="*/ 32 w 101"/>
                <a:gd name="T7" fmla="*/ 91 h 241"/>
                <a:gd name="T8" fmla="*/ 19 w 101"/>
                <a:gd name="T9" fmla="*/ 116 h 241"/>
                <a:gd name="T10" fmla="*/ 13 w 101"/>
                <a:gd name="T11" fmla="*/ 126 h 241"/>
                <a:gd name="T12" fmla="*/ 9 w 101"/>
                <a:gd name="T13" fmla="*/ 137 h 241"/>
                <a:gd name="T14" fmla="*/ 7 w 101"/>
                <a:gd name="T15" fmla="*/ 148 h 241"/>
                <a:gd name="T16" fmla="*/ 7 w 101"/>
                <a:gd name="T17" fmla="*/ 156 h 241"/>
                <a:gd name="T18" fmla="*/ 7 w 101"/>
                <a:gd name="T19" fmla="*/ 172 h 241"/>
                <a:gd name="T20" fmla="*/ 7 w 101"/>
                <a:gd name="T21" fmla="*/ 188 h 241"/>
                <a:gd name="T22" fmla="*/ 5 w 101"/>
                <a:gd name="T23" fmla="*/ 202 h 241"/>
                <a:gd name="T24" fmla="*/ 3 w 101"/>
                <a:gd name="T25" fmla="*/ 215 h 241"/>
                <a:gd name="T26" fmla="*/ 1 w 101"/>
                <a:gd name="T27" fmla="*/ 225 h 241"/>
                <a:gd name="T28" fmla="*/ 0 w 101"/>
                <a:gd name="T29" fmla="*/ 234 h 241"/>
                <a:gd name="T30" fmla="*/ 0 w 101"/>
                <a:gd name="T31" fmla="*/ 236 h 241"/>
                <a:gd name="T32" fmla="*/ 1 w 101"/>
                <a:gd name="T33" fmla="*/ 237 h 241"/>
                <a:gd name="T34" fmla="*/ 1 w 101"/>
                <a:gd name="T35" fmla="*/ 239 h 241"/>
                <a:gd name="T36" fmla="*/ 3 w 101"/>
                <a:gd name="T37" fmla="*/ 241 h 241"/>
                <a:gd name="T38" fmla="*/ 9 w 101"/>
                <a:gd name="T39" fmla="*/ 239 h 241"/>
                <a:gd name="T40" fmla="*/ 13 w 101"/>
                <a:gd name="T41" fmla="*/ 234 h 241"/>
                <a:gd name="T42" fmla="*/ 17 w 101"/>
                <a:gd name="T43" fmla="*/ 227 h 241"/>
                <a:gd name="T44" fmla="*/ 21 w 101"/>
                <a:gd name="T45" fmla="*/ 216 h 241"/>
                <a:gd name="T46" fmla="*/ 24 w 101"/>
                <a:gd name="T47" fmla="*/ 190 h 241"/>
                <a:gd name="T48" fmla="*/ 30 w 101"/>
                <a:gd name="T49" fmla="*/ 156 h 241"/>
                <a:gd name="T50" fmla="*/ 34 w 101"/>
                <a:gd name="T51" fmla="*/ 135 h 241"/>
                <a:gd name="T52" fmla="*/ 43 w 101"/>
                <a:gd name="T53" fmla="*/ 111 h 241"/>
                <a:gd name="T54" fmla="*/ 57 w 101"/>
                <a:gd name="T55" fmla="*/ 82 h 241"/>
                <a:gd name="T56" fmla="*/ 70 w 101"/>
                <a:gd name="T57" fmla="*/ 56 h 241"/>
                <a:gd name="T58" fmla="*/ 95 w 101"/>
                <a:gd name="T59" fmla="*/ 14 h 241"/>
                <a:gd name="T60" fmla="*/ 101 w 101"/>
                <a:gd name="T6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241">
                  <a:moveTo>
                    <a:pt x="101" y="0"/>
                  </a:moveTo>
                  <a:lnTo>
                    <a:pt x="82" y="23"/>
                  </a:lnTo>
                  <a:lnTo>
                    <a:pt x="47" y="67"/>
                  </a:lnTo>
                  <a:lnTo>
                    <a:pt x="32" y="91"/>
                  </a:lnTo>
                  <a:lnTo>
                    <a:pt x="19" y="116"/>
                  </a:lnTo>
                  <a:lnTo>
                    <a:pt x="13" y="126"/>
                  </a:lnTo>
                  <a:lnTo>
                    <a:pt x="9" y="137"/>
                  </a:lnTo>
                  <a:lnTo>
                    <a:pt x="7" y="148"/>
                  </a:lnTo>
                  <a:lnTo>
                    <a:pt x="7" y="156"/>
                  </a:lnTo>
                  <a:lnTo>
                    <a:pt x="7" y="172"/>
                  </a:lnTo>
                  <a:lnTo>
                    <a:pt x="7" y="188"/>
                  </a:lnTo>
                  <a:lnTo>
                    <a:pt x="5" y="202"/>
                  </a:lnTo>
                  <a:lnTo>
                    <a:pt x="3" y="215"/>
                  </a:lnTo>
                  <a:lnTo>
                    <a:pt x="1" y="225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1" y="237"/>
                  </a:lnTo>
                  <a:lnTo>
                    <a:pt x="1" y="239"/>
                  </a:lnTo>
                  <a:lnTo>
                    <a:pt x="3" y="241"/>
                  </a:lnTo>
                  <a:lnTo>
                    <a:pt x="9" y="239"/>
                  </a:lnTo>
                  <a:lnTo>
                    <a:pt x="13" y="234"/>
                  </a:lnTo>
                  <a:lnTo>
                    <a:pt x="17" y="227"/>
                  </a:lnTo>
                  <a:lnTo>
                    <a:pt x="21" y="216"/>
                  </a:lnTo>
                  <a:lnTo>
                    <a:pt x="24" y="190"/>
                  </a:lnTo>
                  <a:lnTo>
                    <a:pt x="30" y="156"/>
                  </a:lnTo>
                  <a:lnTo>
                    <a:pt x="34" y="135"/>
                  </a:lnTo>
                  <a:lnTo>
                    <a:pt x="43" y="111"/>
                  </a:lnTo>
                  <a:lnTo>
                    <a:pt x="57" y="82"/>
                  </a:lnTo>
                  <a:lnTo>
                    <a:pt x="70" y="56"/>
                  </a:lnTo>
                  <a:lnTo>
                    <a:pt x="95" y="1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49" name="Freeform 1313"/>
            <p:cNvSpPr>
              <a:spLocks/>
            </p:cNvSpPr>
            <p:nvPr/>
          </p:nvSpPr>
          <p:spPr bwMode="auto">
            <a:xfrm>
              <a:off x="5069" y="1941"/>
              <a:ext cx="53" cy="295"/>
            </a:xfrm>
            <a:custGeom>
              <a:avLst/>
              <a:gdLst>
                <a:gd name="T0" fmla="*/ 53 w 53"/>
                <a:gd name="T1" fmla="*/ 0 h 295"/>
                <a:gd name="T2" fmla="*/ 44 w 53"/>
                <a:gd name="T3" fmla="*/ 28 h 295"/>
                <a:gd name="T4" fmla="*/ 29 w 53"/>
                <a:gd name="T5" fmla="*/ 84 h 295"/>
                <a:gd name="T6" fmla="*/ 21 w 53"/>
                <a:gd name="T7" fmla="*/ 116 h 295"/>
                <a:gd name="T8" fmla="*/ 15 w 53"/>
                <a:gd name="T9" fmla="*/ 148 h 295"/>
                <a:gd name="T10" fmla="*/ 11 w 53"/>
                <a:gd name="T11" fmla="*/ 176 h 295"/>
                <a:gd name="T12" fmla="*/ 11 w 53"/>
                <a:gd name="T13" fmla="*/ 199 h 295"/>
                <a:gd name="T14" fmla="*/ 9 w 53"/>
                <a:gd name="T15" fmla="*/ 236 h 295"/>
                <a:gd name="T16" fmla="*/ 4 w 53"/>
                <a:gd name="T17" fmla="*/ 266 h 295"/>
                <a:gd name="T18" fmla="*/ 2 w 53"/>
                <a:gd name="T19" fmla="*/ 278 h 295"/>
                <a:gd name="T20" fmla="*/ 0 w 53"/>
                <a:gd name="T21" fmla="*/ 287 h 295"/>
                <a:gd name="T22" fmla="*/ 0 w 53"/>
                <a:gd name="T23" fmla="*/ 294 h 295"/>
                <a:gd name="T24" fmla="*/ 2 w 53"/>
                <a:gd name="T25" fmla="*/ 295 h 295"/>
                <a:gd name="T26" fmla="*/ 8 w 53"/>
                <a:gd name="T27" fmla="*/ 294 h 295"/>
                <a:gd name="T28" fmla="*/ 11 w 53"/>
                <a:gd name="T29" fmla="*/ 288 h 295"/>
                <a:gd name="T30" fmla="*/ 17 w 53"/>
                <a:gd name="T31" fmla="*/ 280 h 295"/>
                <a:gd name="T32" fmla="*/ 23 w 53"/>
                <a:gd name="T33" fmla="*/ 267 h 295"/>
                <a:gd name="T34" fmla="*/ 27 w 53"/>
                <a:gd name="T35" fmla="*/ 253 h 295"/>
                <a:gd name="T36" fmla="*/ 30 w 53"/>
                <a:gd name="T37" fmla="*/ 237 h 295"/>
                <a:gd name="T38" fmla="*/ 30 w 53"/>
                <a:gd name="T39" fmla="*/ 220 h 295"/>
                <a:gd name="T40" fmla="*/ 29 w 53"/>
                <a:gd name="T41" fmla="*/ 200 h 295"/>
                <a:gd name="T42" fmla="*/ 27 w 53"/>
                <a:gd name="T43" fmla="*/ 176 h 295"/>
                <a:gd name="T44" fmla="*/ 30 w 53"/>
                <a:gd name="T45" fmla="*/ 146 h 295"/>
                <a:gd name="T46" fmla="*/ 34 w 53"/>
                <a:gd name="T47" fmla="*/ 111 h 295"/>
                <a:gd name="T48" fmla="*/ 40 w 53"/>
                <a:gd name="T49" fmla="*/ 75 h 295"/>
                <a:gd name="T50" fmla="*/ 51 w 53"/>
                <a:gd name="T51" fmla="*/ 17 h 295"/>
                <a:gd name="T52" fmla="*/ 53 w 53"/>
                <a:gd name="T5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295">
                  <a:moveTo>
                    <a:pt x="53" y="0"/>
                  </a:moveTo>
                  <a:lnTo>
                    <a:pt x="44" y="28"/>
                  </a:lnTo>
                  <a:lnTo>
                    <a:pt x="29" y="84"/>
                  </a:lnTo>
                  <a:lnTo>
                    <a:pt x="21" y="116"/>
                  </a:lnTo>
                  <a:lnTo>
                    <a:pt x="15" y="148"/>
                  </a:lnTo>
                  <a:lnTo>
                    <a:pt x="11" y="176"/>
                  </a:lnTo>
                  <a:lnTo>
                    <a:pt x="11" y="199"/>
                  </a:lnTo>
                  <a:lnTo>
                    <a:pt x="9" y="236"/>
                  </a:lnTo>
                  <a:lnTo>
                    <a:pt x="4" y="266"/>
                  </a:lnTo>
                  <a:lnTo>
                    <a:pt x="2" y="278"/>
                  </a:lnTo>
                  <a:lnTo>
                    <a:pt x="0" y="287"/>
                  </a:lnTo>
                  <a:lnTo>
                    <a:pt x="0" y="294"/>
                  </a:lnTo>
                  <a:lnTo>
                    <a:pt x="2" y="295"/>
                  </a:lnTo>
                  <a:lnTo>
                    <a:pt x="8" y="294"/>
                  </a:lnTo>
                  <a:lnTo>
                    <a:pt x="11" y="288"/>
                  </a:lnTo>
                  <a:lnTo>
                    <a:pt x="17" y="280"/>
                  </a:lnTo>
                  <a:lnTo>
                    <a:pt x="23" y="267"/>
                  </a:lnTo>
                  <a:lnTo>
                    <a:pt x="27" y="253"/>
                  </a:lnTo>
                  <a:lnTo>
                    <a:pt x="30" y="237"/>
                  </a:lnTo>
                  <a:lnTo>
                    <a:pt x="30" y="220"/>
                  </a:lnTo>
                  <a:lnTo>
                    <a:pt x="29" y="200"/>
                  </a:lnTo>
                  <a:lnTo>
                    <a:pt x="27" y="176"/>
                  </a:lnTo>
                  <a:lnTo>
                    <a:pt x="30" y="146"/>
                  </a:lnTo>
                  <a:lnTo>
                    <a:pt x="34" y="111"/>
                  </a:lnTo>
                  <a:lnTo>
                    <a:pt x="40" y="75"/>
                  </a:lnTo>
                  <a:lnTo>
                    <a:pt x="51" y="1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0" name="Freeform 1314"/>
            <p:cNvSpPr>
              <a:spLocks/>
            </p:cNvSpPr>
            <p:nvPr/>
          </p:nvSpPr>
          <p:spPr bwMode="auto">
            <a:xfrm>
              <a:off x="2992" y="1905"/>
              <a:ext cx="57" cy="206"/>
            </a:xfrm>
            <a:custGeom>
              <a:avLst/>
              <a:gdLst>
                <a:gd name="T0" fmla="*/ 2 w 57"/>
                <a:gd name="T1" fmla="*/ 2 h 206"/>
                <a:gd name="T2" fmla="*/ 9 w 57"/>
                <a:gd name="T3" fmla="*/ 9 h 206"/>
                <a:gd name="T4" fmla="*/ 19 w 57"/>
                <a:gd name="T5" fmla="*/ 20 h 206"/>
                <a:gd name="T6" fmla="*/ 30 w 57"/>
                <a:gd name="T7" fmla="*/ 36 h 206"/>
                <a:gd name="T8" fmla="*/ 40 w 57"/>
                <a:gd name="T9" fmla="*/ 55 h 206"/>
                <a:gd name="T10" fmla="*/ 49 w 57"/>
                <a:gd name="T11" fmla="*/ 74 h 206"/>
                <a:gd name="T12" fmla="*/ 55 w 57"/>
                <a:gd name="T13" fmla="*/ 95 h 206"/>
                <a:gd name="T14" fmla="*/ 57 w 57"/>
                <a:gd name="T15" fmla="*/ 104 h 206"/>
                <a:gd name="T16" fmla="*/ 57 w 57"/>
                <a:gd name="T17" fmla="*/ 113 h 206"/>
                <a:gd name="T18" fmla="*/ 57 w 57"/>
                <a:gd name="T19" fmla="*/ 122 h 206"/>
                <a:gd name="T20" fmla="*/ 57 w 57"/>
                <a:gd name="T21" fmla="*/ 131 h 206"/>
                <a:gd name="T22" fmla="*/ 49 w 57"/>
                <a:gd name="T23" fmla="*/ 159 h 206"/>
                <a:gd name="T24" fmla="*/ 46 w 57"/>
                <a:gd name="T25" fmla="*/ 184 h 206"/>
                <a:gd name="T26" fmla="*/ 44 w 57"/>
                <a:gd name="T27" fmla="*/ 192 h 206"/>
                <a:gd name="T28" fmla="*/ 42 w 57"/>
                <a:gd name="T29" fmla="*/ 199 h 206"/>
                <a:gd name="T30" fmla="*/ 40 w 57"/>
                <a:gd name="T31" fmla="*/ 205 h 206"/>
                <a:gd name="T32" fmla="*/ 36 w 57"/>
                <a:gd name="T33" fmla="*/ 206 h 206"/>
                <a:gd name="T34" fmla="*/ 32 w 57"/>
                <a:gd name="T35" fmla="*/ 205 h 206"/>
                <a:gd name="T36" fmla="*/ 30 w 57"/>
                <a:gd name="T37" fmla="*/ 199 h 206"/>
                <a:gd name="T38" fmla="*/ 30 w 57"/>
                <a:gd name="T39" fmla="*/ 192 h 206"/>
                <a:gd name="T40" fmla="*/ 30 w 57"/>
                <a:gd name="T41" fmla="*/ 184 h 206"/>
                <a:gd name="T42" fmla="*/ 34 w 57"/>
                <a:gd name="T43" fmla="*/ 159 h 206"/>
                <a:gd name="T44" fmla="*/ 38 w 57"/>
                <a:gd name="T45" fmla="*/ 129 h 206"/>
                <a:gd name="T46" fmla="*/ 40 w 57"/>
                <a:gd name="T47" fmla="*/ 122 h 206"/>
                <a:gd name="T48" fmla="*/ 38 w 57"/>
                <a:gd name="T49" fmla="*/ 111 h 206"/>
                <a:gd name="T50" fmla="*/ 36 w 57"/>
                <a:gd name="T51" fmla="*/ 103 h 206"/>
                <a:gd name="T52" fmla="*/ 34 w 57"/>
                <a:gd name="T53" fmla="*/ 90 h 206"/>
                <a:gd name="T54" fmla="*/ 26 w 57"/>
                <a:gd name="T55" fmla="*/ 69 h 206"/>
                <a:gd name="T56" fmla="*/ 17 w 57"/>
                <a:gd name="T57" fmla="*/ 46 h 206"/>
                <a:gd name="T58" fmla="*/ 9 w 57"/>
                <a:gd name="T59" fmla="*/ 27 h 206"/>
                <a:gd name="T60" fmla="*/ 2 w 57"/>
                <a:gd name="T61" fmla="*/ 11 h 206"/>
                <a:gd name="T62" fmla="*/ 0 w 57"/>
                <a:gd name="T63" fmla="*/ 6 h 206"/>
                <a:gd name="T64" fmla="*/ 0 w 57"/>
                <a:gd name="T65" fmla="*/ 2 h 206"/>
                <a:gd name="T66" fmla="*/ 0 w 57"/>
                <a:gd name="T67" fmla="*/ 0 h 206"/>
                <a:gd name="T68" fmla="*/ 2 w 57"/>
                <a:gd name="T69" fmla="*/ 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206">
                  <a:moveTo>
                    <a:pt x="2" y="2"/>
                  </a:moveTo>
                  <a:lnTo>
                    <a:pt x="9" y="9"/>
                  </a:lnTo>
                  <a:lnTo>
                    <a:pt x="19" y="20"/>
                  </a:lnTo>
                  <a:lnTo>
                    <a:pt x="30" y="36"/>
                  </a:lnTo>
                  <a:lnTo>
                    <a:pt x="40" y="55"/>
                  </a:lnTo>
                  <a:lnTo>
                    <a:pt x="49" y="74"/>
                  </a:lnTo>
                  <a:lnTo>
                    <a:pt x="55" y="95"/>
                  </a:lnTo>
                  <a:lnTo>
                    <a:pt x="57" y="104"/>
                  </a:lnTo>
                  <a:lnTo>
                    <a:pt x="57" y="113"/>
                  </a:lnTo>
                  <a:lnTo>
                    <a:pt x="57" y="122"/>
                  </a:lnTo>
                  <a:lnTo>
                    <a:pt x="57" y="131"/>
                  </a:lnTo>
                  <a:lnTo>
                    <a:pt x="49" y="159"/>
                  </a:lnTo>
                  <a:lnTo>
                    <a:pt x="46" y="184"/>
                  </a:lnTo>
                  <a:lnTo>
                    <a:pt x="44" y="192"/>
                  </a:lnTo>
                  <a:lnTo>
                    <a:pt x="42" y="199"/>
                  </a:lnTo>
                  <a:lnTo>
                    <a:pt x="40" y="205"/>
                  </a:lnTo>
                  <a:lnTo>
                    <a:pt x="36" y="206"/>
                  </a:lnTo>
                  <a:lnTo>
                    <a:pt x="32" y="205"/>
                  </a:lnTo>
                  <a:lnTo>
                    <a:pt x="30" y="199"/>
                  </a:lnTo>
                  <a:lnTo>
                    <a:pt x="30" y="192"/>
                  </a:lnTo>
                  <a:lnTo>
                    <a:pt x="30" y="184"/>
                  </a:lnTo>
                  <a:lnTo>
                    <a:pt x="34" y="159"/>
                  </a:lnTo>
                  <a:lnTo>
                    <a:pt x="38" y="129"/>
                  </a:lnTo>
                  <a:lnTo>
                    <a:pt x="40" y="122"/>
                  </a:lnTo>
                  <a:lnTo>
                    <a:pt x="38" y="111"/>
                  </a:lnTo>
                  <a:lnTo>
                    <a:pt x="36" y="103"/>
                  </a:lnTo>
                  <a:lnTo>
                    <a:pt x="34" y="90"/>
                  </a:lnTo>
                  <a:lnTo>
                    <a:pt x="26" y="69"/>
                  </a:lnTo>
                  <a:lnTo>
                    <a:pt x="17" y="46"/>
                  </a:lnTo>
                  <a:lnTo>
                    <a:pt x="9" y="27"/>
                  </a:lnTo>
                  <a:lnTo>
                    <a:pt x="2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1" name="Freeform 1315"/>
            <p:cNvSpPr>
              <a:spLocks/>
            </p:cNvSpPr>
            <p:nvPr/>
          </p:nvSpPr>
          <p:spPr bwMode="auto">
            <a:xfrm>
              <a:off x="3024" y="1868"/>
              <a:ext cx="101" cy="240"/>
            </a:xfrm>
            <a:custGeom>
              <a:avLst/>
              <a:gdLst>
                <a:gd name="T0" fmla="*/ 101 w 101"/>
                <a:gd name="T1" fmla="*/ 0 h 240"/>
                <a:gd name="T2" fmla="*/ 80 w 101"/>
                <a:gd name="T3" fmla="*/ 23 h 240"/>
                <a:gd name="T4" fmla="*/ 48 w 101"/>
                <a:gd name="T5" fmla="*/ 66 h 240"/>
                <a:gd name="T6" fmla="*/ 33 w 101"/>
                <a:gd name="T7" fmla="*/ 90 h 240"/>
                <a:gd name="T8" fmla="*/ 17 w 101"/>
                <a:gd name="T9" fmla="*/ 115 h 240"/>
                <a:gd name="T10" fmla="*/ 14 w 101"/>
                <a:gd name="T11" fmla="*/ 127 h 240"/>
                <a:gd name="T12" fmla="*/ 10 w 101"/>
                <a:gd name="T13" fmla="*/ 138 h 240"/>
                <a:gd name="T14" fmla="*/ 8 w 101"/>
                <a:gd name="T15" fmla="*/ 148 h 240"/>
                <a:gd name="T16" fmla="*/ 8 w 101"/>
                <a:gd name="T17" fmla="*/ 157 h 240"/>
                <a:gd name="T18" fmla="*/ 8 w 101"/>
                <a:gd name="T19" fmla="*/ 173 h 240"/>
                <a:gd name="T20" fmla="*/ 8 w 101"/>
                <a:gd name="T21" fmla="*/ 189 h 240"/>
                <a:gd name="T22" fmla="*/ 6 w 101"/>
                <a:gd name="T23" fmla="*/ 203 h 240"/>
                <a:gd name="T24" fmla="*/ 4 w 101"/>
                <a:gd name="T25" fmla="*/ 215 h 240"/>
                <a:gd name="T26" fmla="*/ 2 w 101"/>
                <a:gd name="T27" fmla="*/ 226 h 240"/>
                <a:gd name="T28" fmla="*/ 0 w 101"/>
                <a:gd name="T29" fmla="*/ 233 h 240"/>
                <a:gd name="T30" fmla="*/ 0 w 101"/>
                <a:gd name="T31" fmla="*/ 236 h 240"/>
                <a:gd name="T32" fmla="*/ 2 w 101"/>
                <a:gd name="T33" fmla="*/ 238 h 240"/>
                <a:gd name="T34" fmla="*/ 2 w 101"/>
                <a:gd name="T35" fmla="*/ 240 h 240"/>
                <a:gd name="T36" fmla="*/ 4 w 101"/>
                <a:gd name="T37" fmla="*/ 240 h 240"/>
                <a:gd name="T38" fmla="*/ 10 w 101"/>
                <a:gd name="T39" fmla="*/ 238 h 240"/>
                <a:gd name="T40" fmla="*/ 14 w 101"/>
                <a:gd name="T41" fmla="*/ 235 h 240"/>
                <a:gd name="T42" fmla="*/ 17 w 101"/>
                <a:gd name="T43" fmla="*/ 228 h 240"/>
                <a:gd name="T44" fmla="*/ 19 w 101"/>
                <a:gd name="T45" fmla="*/ 217 h 240"/>
                <a:gd name="T46" fmla="*/ 25 w 101"/>
                <a:gd name="T47" fmla="*/ 191 h 240"/>
                <a:gd name="T48" fmla="*/ 31 w 101"/>
                <a:gd name="T49" fmla="*/ 157 h 240"/>
                <a:gd name="T50" fmla="*/ 34 w 101"/>
                <a:gd name="T51" fmla="*/ 136 h 240"/>
                <a:gd name="T52" fmla="*/ 44 w 101"/>
                <a:gd name="T53" fmla="*/ 110 h 240"/>
                <a:gd name="T54" fmla="*/ 57 w 101"/>
                <a:gd name="T55" fmla="*/ 83 h 240"/>
                <a:gd name="T56" fmla="*/ 71 w 101"/>
                <a:gd name="T57" fmla="*/ 57 h 240"/>
                <a:gd name="T58" fmla="*/ 94 w 101"/>
                <a:gd name="T59" fmla="*/ 13 h 240"/>
                <a:gd name="T60" fmla="*/ 101 w 10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240">
                  <a:moveTo>
                    <a:pt x="101" y="0"/>
                  </a:moveTo>
                  <a:lnTo>
                    <a:pt x="80" y="23"/>
                  </a:lnTo>
                  <a:lnTo>
                    <a:pt x="48" y="66"/>
                  </a:lnTo>
                  <a:lnTo>
                    <a:pt x="33" y="90"/>
                  </a:lnTo>
                  <a:lnTo>
                    <a:pt x="17" y="115"/>
                  </a:lnTo>
                  <a:lnTo>
                    <a:pt x="14" y="127"/>
                  </a:lnTo>
                  <a:lnTo>
                    <a:pt x="10" y="138"/>
                  </a:lnTo>
                  <a:lnTo>
                    <a:pt x="8" y="148"/>
                  </a:lnTo>
                  <a:lnTo>
                    <a:pt x="8" y="157"/>
                  </a:lnTo>
                  <a:lnTo>
                    <a:pt x="8" y="173"/>
                  </a:lnTo>
                  <a:lnTo>
                    <a:pt x="8" y="189"/>
                  </a:lnTo>
                  <a:lnTo>
                    <a:pt x="6" y="203"/>
                  </a:lnTo>
                  <a:lnTo>
                    <a:pt x="4" y="215"/>
                  </a:lnTo>
                  <a:lnTo>
                    <a:pt x="2" y="226"/>
                  </a:lnTo>
                  <a:lnTo>
                    <a:pt x="0" y="233"/>
                  </a:lnTo>
                  <a:lnTo>
                    <a:pt x="0" y="236"/>
                  </a:lnTo>
                  <a:lnTo>
                    <a:pt x="2" y="238"/>
                  </a:lnTo>
                  <a:lnTo>
                    <a:pt x="2" y="240"/>
                  </a:lnTo>
                  <a:lnTo>
                    <a:pt x="4" y="240"/>
                  </a:lnTo>
                  <a:lnTo>
                    <a:pt x="10" y="238"/>
                  </a:lnTo>
                  <a:lnTo>
                    <a:pt x="14" y="235"/>
                  </a:lnTo>
                  <a:lnTo>
                    <a:pt x="17" y="228"/>
                  </a:lnTo>
                  <a:lnTo>
                    <a:pt x="19" y="217"/>
                  </a:lnTo>
                  <a:lnTo>
                    <a:pt x="25" y="191"/>
                  </a:lnTo>
                  <a:lnTo>
                    <a:pt x="31" y="157"/>
                  </a:lnTo>
                  <a:lnTo>
                    <a:pt x="34" y="136"/>
                  </a:lnTo>
                  <a:lnTo>
                    <a:pt x="44" y="110"/>
                  </a:lnTo>
                  <a:lnTo>
                    <a:pt x="57" y="83"/>
                  </a:lnTo>
                  <a:lnTo>
                    <a:pt x="71" y="57"/>
                  </a:lnTo>
                  <a:lnTo>
                    <a:pt x="94" y="1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2" name="Freeform 1316"/>
            <p:cNvSpPr>
              <a:spLocks/>
            </p:cNvSpPr>
            <p:nvPr/>
          </p:nvSpPr>
          <p:spPr bwMode="auto">
            <a:xfrm>
              <a:off x="3017" y="1853"/>
              <a:ext cx="53" cy="297"/>
            </a:xfrm>
            <a:custGeom>
              <a:avLst/>
              <a:gdLst>
                <a:gd name="T0" fmla="*/ 53 w 53"/>
                <a:gd name="T1" fmla="*/ 0 h 297"/>
                <a:gd name="T2" fmla="*/ 41 w 53"/>
                <a:gd name="T3" fmla="*/ 29 h 297"/>
                <a:gd name="T4" fmla="*/ 28 w 53"/>
                <a:gd name="T5" fmla="*/ 86 h 297"/>
                <a:gd name="T6" fmla="*/ 21 w 53"/>
                <a:gd name="T7" fmla="*/ 118 h 297"/>
                <a:gd name="T8" fmla="*/ 15 w 53"/>
                <a:gd name="T9" fmla="*/ 149 h 297"/>
                <a:gd name="T10" fmla="*/ 11 w 53"/>
                <a:gd name="T11" fmla="*/ 177 h 297"/>
                <a:gd name="T12" fmla="*/ 11 w 53"/>
                <a:gd name="T13" fmla="*/ 200 h 297"/>
                <a:gd name="T14" fmla="*/ 9 w 53"/>
                <a:gd name="T15" fmla="*/ 236 h 297"/>
                <a:gd name="T16" fmla="*/ 3 w 53"/>
                <a:gd name="T17" fmla="*/ 267 h 297"/>
                <a:gd name="T18" fmla="*/ 1 w 53"/>
                <a:gd name="T19" fmla="*/ 280 h 297"/>
                <a:gd name="T20" fmla="*/ 0 w 53"/>
                <a:gd name="T21" fmla="*/ 288 h 297"/>
                <a:gd name="T22" fmla="*/ 0 w 53"/>
                <a:gd name="T23" fmla="*/ 294 h 297"/>
                <a:gd name="T24" fmla="*/ 1 w 53"/>
                <a:gd name="T25" fmla="*/ 297 h 297"/>
                <a:gd name="T26" fmla="*/ 7 w 53"/>
                <a:gd name="T27" fmla="*/ 295 h 297"/>
                <a:gd name="T28" fmla="*/ 11 w 53"/>
                <a:gd name="T29" fmla="*/ 290 h 297"/>
                <a:gd name="T30" fmla="*/ 17 w 53"/>
                <a:gd name="T31" fmla="*/ 281 h 297"/>
                <a:gd name="T32" fmla="*/ 22 w 53"/>
                <a:gd name="T33" fmla="*/ 269 h 297"/>
                <a:gd name="T34" fmla="*/ 26 w 53"/>
                <a:gd name="T35" fmla="*/ 255 h 297"/>
                <a:gd name="T36" fmla="*/ 28 w 53"/>
                <a:gd name="T37" fmla="*/ 239 h 297"/>
                <a:gd name="T38" fmla="*/ 30 w 53"/>
                <a:gd name="T39" fmla="*/ 220 h 297"/>
                <a:gd name="T40" fmla="*/ 28 w 53"/>
                <a:gd name="T41" fmla="*/ 202 h 297"/>
                <a:gd name="T42" fmla="*/ 26 w 53"/>
                <a:gd name="T43" fmla="*/ 177 h 297"/>
                <a:gd name="T44" fmla="*/ 30 w 53"/>
                <a:gd name="T45" fmla="*/ 147 h 297"/>
                <a:gd name="T46" fmla="*/ 34 w 53"/>
                <a:gd name="T47" fmla="*/ 112 h 297"/>
                <a:gd name="T48" fmla="*/ 40 w 53"/>
                <a:gd name="T49" fmla="*/ 77 h 297"/>
                <a:gd name="T50" fmla="*/ 51 w 53"/>
                <a:gd name="T51" fmla="*/ 19 h 297"/>
                <a:gd name="T52" fmla="*/ 53 w 53"/>
                <a:gd name="T53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297">
                  <a:moveTo>
                    <a:pt x="53" y="0"/>
                  </a:moveTo>
                  <a:lnTo>
                    <a:pt x="41" y="29"/>
                  </a:lnTo>
                  <a:lnTo>
                    <a:pt x="28" y="86"/>
                  </a:lnTo>
                  <a:lnTo>
                    <a:pt x="21" y="118"/>
                  </a:lnTo>
                  <a:lnTo>
                    <a:pt x="15" y="149"/>
                  </a:lnTo>
                  <a:lnTo>
                    <a:pt x="11" y="177"/>
                  </a:lnTo>
                  <a:lnTo>
                    <a:pt x="11" y="200"/>
                  </a:lnTo>
                  <a:lnTo>
                    <a:pt x="9" y="236"/>
                  </a:lnTo>
                  <a:lnTo>
                    <a:pt x="3" y="267"/>
                  </a:lnTo>
                  <a:lnTo>
                    <a:pt x="1" y="280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1" y="297"/>
                  </a:lnTo>
                  <a:lnTo>
                    <a:pt x="7" y="295"/>
                  </a:lnTo>
                  <a:lnTo>
                    <a:pt x="11" y="290"/>
                  </a:lnTo>
                  <a:lnTo>
                    <a:pt x="17" y="281"/>
                  </a:lnTo>
                  <a:lnTo>
                    <a:pt x="22" y="269"/>
                  </a:lnTo>
                  <a:lnTo>
                    <a:pt x="26" y="255"/>
                  </a:lnTo>
                  <a:lnTo>
                    <a:pt x="28" y="239"/>
                  </a:lnTo>
                  <a:lnTo>
                    <a:pt x="30" y="220"/>
                  </a:lnTo>
                  <a:lnTo>
                    <a:pt x="28" y="202"/>
                  </a:lnTo>
                  <a:lnTo>
                    <a:pt x="26" y="177"/>
                  </a:lnTo>
                  <a:lnTo>
                    <a:pt x="30" y="147"/>
                  </a:lnTo>
                  <a:lnTo>
                    <a:pt x="34" y="112"/>
                  </a:lnTo>
                  <a:lnTo>
                    <a:pt x="40" y="77"/>
                  </a:lnTo>
                  <a:lnTo>
                    <a:pt x="51" y="1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8B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3" name="Rectangle 1317"/>
            <p:cNvSpPr>
              <a:spLocks noChangeArrowheads="1"/>
            </p:cNvSpPr>
            <p:nvPr/>
          </p:nvSpPr>
          <p:spPr bwMode="auto">
            <a:xfrm>
              <a:off x="899" y="2231"/>
              <a:ext cx="511" cy="171"/>
            </a:xfrm>
            <a:prstGeom prst="rect">
              <a:avLst/>
            </a:pr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4" name="Freeform 1318"/>
            <p:cNvSpPr>
              <a:spLocks/>
            </p:cNvSpPr>
            <p:nvPr/>
          </p:nvSpPr>
          <p:spPr bwMode="auto">
            <a:xfrm>
              <a:off x="1384" y="1893"/>
              <a:ext cx="3788" cy="470"/>
            </a:xfrm>
            <a:custGeom>
              <a:avLst/>
              <a:gdLst>
                <a:gd name="T0" fmla="*/ 34 w 3788"/>
                <a:gd name="T1" fmla="*/ 315 h 470"/>
                <a:gd name="T2" fmla="*/ 51 w 3788"/>
                <a:gd name="T3" fmla="*/ 291 h 470"/>
                <a:gd name="T4" fmla="*/ 86 w 3788"/>
                <a:gd name="T5" fmla="*/ 252 h 470"/>
                <a:gd name="T6" fmla="*/ 143 w 3788"/>
                <a:gd name="T7" fmla="*/ 204 h 470"/>
                <a:gd name="T8" fmla="*/ 208 w 3788"/>
                <a:gd name="T9" fmla="*/ 159 h 470"/>
                <a:gd name="T10" fmla="*/ 314 w 3788"/>
                <a:gd name="T11" fmla="*/ 97 h 470"/>
                <a:gd name="T12" fmla="*/ 446 w 3788"/>
                <a:gd name="T13" fmla="*/ 28 h 470"/>
                <a:gd name="T14" fmla="*/ 528 w 3788"/>
                <a:gd name="T15" fmla="*/ 0 h 470"/>
                <a:gd name="T16" fmla="*/ 585 w 3788"/>
                <a:gd name="T17" fmla="*/ 4 h 470"/>
                <a:gd name="T18" fmla="*/ 635 w 3788"/>
                <a:gd name="T19" fmla="*/ 11 h 470"/>
                <a:gd name="T20" fmla="*/ 679 w 3788"/>
                <a:gd name="T21" fmla="*/ 25 h 470"/>
                <a:gd name="T22" fmla="*/ 717 w 3788"/>
                <a:gd name="T23" fmla="*/ 42 h 470"/>
                <a:gd name="T24" fmla="*/ 751 w 3788"/>
                <a:gd name="T25" fmla="*/ 63 h 470"/>
                <a:gd name="T26" fmla="*/ 795 w 3788"/>
                <a:gd name="T27" fmla="*/ 100 h 470"/>
                <a:gd name="T28" fmla="*/ 866 w 3788"/>
                <a:gd name="T29" fmla="*/ 183 h 470"/>
                <a:gd name="T30" fmla="*/ 929 w 3788"/>
                <a:gd name="T31" fmla="*/ 264 h 470"/>
                <a:gd name="T32" fmla="*/ 965 w 3788"/>
                <a:gd name="T33" fmla="*/ 298 h 470"/>
                <a:gd name="T34" fmla="*/ 992 w 3788"/>
                <a:gd name="T35" fmla="*/ 317 h 470"/>
                <a:gd name="T36" fmla="*/ 1051 w 3788"/>
                <a:gd name="T37" fmla="*/ 321 h 470"/>
                <a:gd name="T38" fmla="*/ 1158 w 3788"/>
                <a:gd name="T39" fmla="*/ 315 h 470"/>
                <a:gd name="T40" fmla="*/ 1236 w 3788"/>
                <a:gd name="T41" fmla="*/ 299 h 470"/>
                <a:gd name="T42" fmla="*/ 1270 w 3788"/>
                <a:gd name="T43" fmla="*/ 268 h 470"/>
                <a:gd name="T44" fmla="*/ 1316 w 3788"/>
                <a:gd name="T45" fmla="*/ 238 h 470"/>
                <a:gd name="T46" fmla="*/ 1369 w 3788"/>
                <a:gd name="T47" fmla="*/ 208 h 470"/>
                <a:gd name="T48" fmla="*/ 1453 w 3788"/>
                <a:gd name="T49" fmla="*/ 169 h 470"/>
                <a:gd name="T50" fmla="*/ 1550 w 3788"/>
                <a:gd name="T51" fmla="*/ 134 h 470"/>
                <a:gd name="T52" fmla="*/ 1602 w 3788"/>
                <a:gd name="T53" fmla="*/ 115 h 470"/>
                <a:gd name="T54" fmla="*/ 1634 w 3788"/>
                <a:gd name="T55" fmla="*/ 100 h 470"/>
                <a:gd name="T56" fmla="*/ 1671 w 3788"/>
                <a:gd name="T57" fmla="*/ 92 h 470"/>
                <a:gd name="T58" fmla="*/ 1707 w 3788"/>
                <a:gd name="T59" fmla="*/ 92 h 470"/>
                <a:gd name="T60" fmla="*/ 1743 w 3788"/>
                <a:gd name="T61" fmla="*/ 97 h 470"/>
                <a:gd name="T62" fmla="*/ 1781 w 3788"/>
                <a:gd name="T63" fmla="*/ 106 h 470"/>
                <a:gd name="T64" fmla="*/ 1840 w 3788"/>
                <a:gd name="T65" fmla="*/ 127 h 470"/>
                <a:gd name="T66" fmla="*/ 1924 w 3788"/>
                <a:gd name="T67" fmla="*/ 162 h 470"/>
                <a:gd name="T68" fmla="*/ 2014 w 3788"/>
                <a:gd name="T69" fmla="*/ 199 h 470"/>
                <a:gd name="T70" fmla="*/ 2083 w 3788"/>
                <a:gd name="T71" fmla="*/ 224 h 470"/>
                <a:gd name="T72" fmla="*/ 2130 w 3788"/>
                <a:gd name="T73" fmla="*/ 236 h 470"/>
                <a:gd name="T74" fmla="*/ 2180 w 3788"/>
                <a:gd name="T75" fmla="*/ 247 h 470"/>
                <a:gd name="T76" fmla="*/ 2230 w 3788"/>
                <a:gd name="T77" fmla="*/ 250 h 470"/>
                <a:gd name="T78" fmla="*/ 2298 w 3788"/>
                <a:gd name="T79" fmla="*/ 248 h 470"/>
                <a:gd name="T80" fmla="*/ 2375 w 3788"/>
                <a:gd name="T81" fmla="*/ 241 h 470"/>
                <a:gd name="T82" fmla="*/ 2481 w 3788"/>
                <a:gd name="T83" fmla="*/ 227 h 470"/>
                <a:gd name="T84" fmla="*/ 2603 w 3788"/>
                <a:gd name="T85" fmla="*/ 199 h 470"/>
                <a:gd name="T86" fmla="*/ 2704 w 3788"/>
                <a:gd name="T87" fmla="*/ 167 h 470"/>
                <a:gd name="T88" fmla="*/ 2788 w 3788"/>
                <a:gd name="T89" fmla="*/ 139 h 470"/>
                <a:gd name="T90" fmla="*/ 2857 w 3788"/>
                <a:gd name="T91" fmla="*/ 120 h 470"/>
                <a:gd name="T92" fmla="*/ 2899 w 3788"/>
                <a:gd name="T93" fmla="*/ 115 h 470"/>
                <a:gd name="T94" fmla="*/ 2922 w 3788"/>
                <a:gd name="T95" fmla="*/ 115 h 470"/>
                <a:gd name="T96" fmla="*/ 2945 w 3788"/>
                <a:gd name="T97" fmla="*/ 122 h 470"/>
                <a:gd name="T98" fmla="*/ 2964 w 3788"/>
                <a:gd name="T99" fmla="*/ 134 h 470"/>
                <a:gd name="T100" fmla="*/ 3033 w 3788"/>
                <a:gd name="T101" fmla="*/ 196 h 470"/>
                <a:gd name="T102" fmla="*/ 3082 w 3788"/>
                <a:gd name="T103" fmla="*/ 236 h 470"/>
                <a:gd name="T104" fmla="*/ 3109 w 3788"/>
                <a:gd name="T105" fmla="*/ 275 h 470"/>
                <a:gd name="T106" fmla="*/ 3618 w 3788"/>
                <a:gd name="T107" fmla="*/ 206 h 470"/>
                <a:gd name="T108" fmla="*/ 3649 w 3788"/>
                <a:gd name="T109" fmla="*/ 174 h 470"/>
                <a:gd name="T110" fmla="*/ 3689 w 3788"/>
                <a:gd name="T111" fmla="*/ 141 h 470"/>
                <a:gd name="T112" fmla="*/ 3712 w 3788"/>
                <a:gd name="T113" fmla="*/ 130 h 470"/>
                <a:gd name="T114" fmla="*/ 3736 w 3788"/>
                <a:gd name="T115" fmla="*/ 125 h 470"/>
                <a:gd name="T116" fmla="*/ 3761 w 3788"/>
                <a:gd name="T117" fmla="*/ 129 h 470"/>
                <a:gd name="T118" fmla="*/ 3788 w 3788"/>
                <a:gd name="T119" fmla="*/ 141 h 470"/>
                <a:gd name="T120" fmla="*/ 3719 w 3788"/>
                <a:gd name="T121" fmla="*/ 470 h 470"/>
                <a:gd name="T122" fmla="*/ 5 w 3788"/>
                <a:gd name="T123" fmla="*/ 428 h 470"/>
                <a:gd name="T124" fmla="*/ 23 w 3788"/>
                <a:gd name="T125" fmla="*/ 36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88" h="470">
                  <a:moveTo>
                    <a:pt x="26" y="329"/>
                  </a:moveTo>
                  <a:lnTo>
                    <a:pt x="34" y="315"/>
                  </a:lnTo>
                  <a:lnTo>
                    <a:pt x="42" y="303"/>
                  </a:lnTo>
                  <a:lnTo>
                    <a:pt x="51" y="291"/>
                  </a:lnTo>
                  <a:lnTo>
                    <a:pt x="63" y="278"/>
                  </a:lnTo>
                  <a:lnTo>
                    <a:pt x="86" y="252"/>
                  </a:lnTo>
                  <a:lnTo>
                    <a:pt x="112" y="229"/>
                  </a:lnTo>
                  <a:lnTo>
                    <a:pt x="143" y="204"/>
                  </a:lnTo>
                  <a:lnTo>
                    <a:pt x="175" y="181"/>
                  </a:lnTo>
                  <a:lnTo>
                    <a:pt x="208" y="159"/>
                  </a:lnTo>
                  <a:lnTo>
                    <a:pt x="244" y="137"/>
                  </a:lnTo>
                  <a:lnTo>
                    <a:pt x="314" y="97"/>
                  </a:lnTo>
                  <a:lnTo>
                    <a:pt x="383" y="60"/>
                  </a:lnTo>
                  <a:lnTo>
                    <a:pt x="446" y="28"/>
                  </a:lnTo>
                  <a:lnTo>
                    <a:pt x="498" y="2"/>
                  </a:lnTo>
                  <a:lnTo>
                    <a:pt x="528" y="0"/>
                  </a:lnTo>
                  <a:lnTo>
                    <a:pt x="557" y="2"/>
                  </a:lnTo>
                  <a:lnTo>
                    <a:pt x="585" y="4"/>
                  </a:lnTo>
                  <a:lnTo>
                    <a:pt x="610" y="7"/>
                  </a:lnTo>
                  <a:lnTo>
                    <a:pt x="635" y="11"/>
                  </a:lnTo>
                  <a:lnTo>
                    <a:pt x="658" y="18"/>
                  </a:lnTo>
                  <a:lnTo>
                    <a:pt x="679" y="25"/>
                  </a:lnTo>
                  <a:lnTo>
                    <a:pt x="698" y="34"/>
                  </a:lnTo>
                  <a:lnTo>
                    <a:pt x="717" y="42"/>
                  </a:lnTo>
                  <a:lnTo>
                    <a:pt x="734" y="53"/>
                  </a:lnTo>
                  <a:lnTo>
                    <a:pt x="751" y="63"/>
                  </a:lnTo>
                  <a:lnTo>
                    <a:pt x="767" y="74"/>
                  </a:lnTo>
                  <a:lnTo>
                    <a:pt x="795" y="100"/>
                  </a:lnTo>
                  <a:lnTo>
                    <a:pt x="820" y="127"/>
                  </a:lnTo>
                  <a:lnTo>
                    <a:pt x="866" y="183"/>
                  </a:lnTo>
                  <a:lnTo>
                    <a:pt x="908" y="240"/>
                  </a:lnTo>
                  <a:lnTo>
                    <a:pt x="929" y="264"/>
                  </a:lnTo>
                  <a:lnTo>
                    <a:pt x="952" y="287"/>
                  </a:lnTo>
                  <a:lnTo>
                    <a:pt x="965" y="298"/>
                  </a:lnTo>
                  <a:lnTo>
                    <a:pt x="978" y="308"/>
                  </a:lnTo>
                  <a:lnTo>
                    <a:pt x="992" y="317"/>
                  </a:lnTo>
                  <a:lnTo>
                    <a:pt x="1005" y="324"/>
                  </a:lnTo>
                  <a:lnTo>
                    <a:pt x="1051" y="321"/>
                  </a:lnTo>
                  <a:lnTo>
                    <a:pt x="1100" y="317"/>
                  </a:lnTo>
                  <a:lnTo>
                    <a:pt x="1158" y="315"/>
                  </a:lnTo>
                  <a:lnTo>
                    <a:pt x="1224" y="315"/>
                  </a:lnTo>
                  <a:lnTo>
                    <a:pt x="1236" y="299"/>
                  </a:lnTo>
                  <a:lnTo>
                    <a:pt x="1251" y="284"/>
                  </a:lnTo>
                  <a:lnTo>
                    <a:pt x="1270" y="268"/>
                  </a:lnTo>
                  <a:lnTo>
                    <a:pt x="1291" y="252"/>
                  </a:lnTo>
                  <a:lnTo>
                    <a:pt x="1316" y="238"/>
                  </a:lnTo>
                  <a:lnTo>
                    <a:pt x="1341" y="222"/>
                  </a:lnTo>
                  <a:lnTo>
                    <a:pt x="1369" y="208"/>
                  </a:lnTo>
                  <a:lnTo>
                    <a:pt x="1396" y="194"/>
                  </a:lnTo>
                  <a:lnTo>
                    <a:pt x="1453" y="169"/>
                  </a:lnTo>
                  <a:lnTo>
                    <a:pt x="1505" y="150"/>
                  </a:lnTo>
                  <a:lnTo>
                    <a:pt x="1550" y="134"/>
                  </a:lnTo>
                  <a:lnTo>
                    <a:pt x="1585" y="125"/>
                  </a:lnTo>
                  <a:lnTo>
                    <a:pt x="1602" y="115"/>
                  </a:lnTo>
                  <a:lnTo>
                    <a:pt x="1617" y="106"/>
                  </a:lnTo>
                  <a:lnTo>
                    <a:pt x="1634" y="100"/>
                  </a:lnTo>
                  <a:lnTo>
                    <a:pt x="1652" y="95"/>
                  </a:lnTo>
                  <a:lnTo>
                    <a:pt x="1671" y="92"/>
                  </a:lnTo>
                  <a:lnTo>
                    <a:pt x="1688" y="92"/>
                  </a:lnTo>
                  <a:lnTo>
                    <a:pt x="1707" y="92"/>
                  </a:lnTo>
                  <a:lnTo>
                    <a:pt x="1724" y="93"/>
                  </a:lnTo>
                  <a:lnTo>
                    <a:pt x="1743" y="97"/>
                  </a:lnTo>
                  <a:lnTo>
                    <a:pt x="1762" y="100"/>
                  </a:lnTo>
                  <a:lnTo>
                    <a:pt x="1781" y="106"/>
                  </a:lnTo>
                  <a:lnTo>
                    <a:pt x="1800" y="113"/>
                  </a:lnTo>
                  <a:lnTo>
                    <a:pt x="1840" y="127"/>
                  </a:lnTo>
                  <a:lnTo>
                    <a:pt x="1882" y="144"/>
                  </a:lnTo>
                  <a:lnTo>
                    <a:pt x="1924" y="162"/>
                  </a:lnTo>
                  <a:lnTo>
                    <a:pt x="1968" y="181"/>
                  </a:lnTo>
                  <a:lnTo>
                    <a:pt x="2014" y="199"/>
                  </a:lnTo>
                  <a:lnTo>
                    <a:pt x="2060" y="217"/>
                  </a:lnTo>
                  <a:lnTo>
                    <a:pt x="2083" y="224"/>
                  </a:lnTo>
                  <a:lnTo>
                    <a:pt x="2106" y="231"/>
                  </a:lnTo>
                  <a:lnTo>
                    <a:pt x="2130" y="236"/>
                  </a:lnTo>
                  <a:lnTo>
                    <a:pt x="2155" y="241"/>
                  </a:lnTo>
                  <a:lnTo>
                    <a:pt x="2180" y="247"/>
                  </a:lnTo>
                  <a:lnTo>
                    <a:pt x="2205" y="248"/>
                  </a:lnTo>
                  <a:lnTo>
                    <a:pt x="2230" y="250"/>
                  </a:lnTo>
                  <a:lnTo>
                    <a:pt x="2256" y="250"/>
                  </a:lnTo>
                  <a:lnTo>
                    <a:pt x="2298" y="248"/>
                  </a:lnTo>
                  <a:lnTo>
                    <a:pt x="2336" y="245"/>
                  </a:lnTo>
                  <a:lnTo>
                    <a:pt x="2375" y="241"/>
                  </a:lnTo>
                  <a:lnTo>
                    <a:pt x="2413" y="238"/>
                  </a:lnTo>
                  <a:lnTo>
                    <a:pt x="2481" y="227"/>
                  </a:lnTo>
                  <a:lnTo>
                    <a:pt x="2544" y="213"/>
                  </a:lnTo>
                  <a:lnTo>
                    <a:pt x="2603" y="199"/>
                  </a:lnTo>
                  <a:lnTo>
                    <a:pt x="2655" y="183"/>
                  </a:lnTo>
                  <a:lnTo>
                    <a:pt x="2704" y="167"/>
                  </a:lnTo>
                  <a:lnTo>
                    <a:pt x="2748" y="153"/>
                  </a:lnTo>
                  <a:lnTo>
                    <a:pt x="2788" y="139"/>
                  </a:lnTo>
                  <a:lnTo>
                    <a:pt x="2825" y="129"/>
                  </a:lnTo>
                  <a:lnTo>
                    <a:pt x="2857" y="120"/>
                  </a:lnTo>
                  <a:lnTo>
                    <a:pt x="2886" y="115"/>
                  </a:lnTo>
                  <a:lnTo>
                    <a:pt x="2899" y="115"/>
                  </a:lnTo>
                  <a:lnTo>
                    <a:pt x="2911" y="115"/>
                  </a:lnTo>
                  <a:lnTo>
                    <a:pt x="2922" y="115"/>
                  </a:lnTo>
                  <a:lnTo>
                    <a:pt x="2933" y="118"/>
                  </a:lnTo>
                  <a:lnTo>
                    <a:pt x="2945" y="122"/>
                  </a:lnTo>
                  <a:lnTo>
                    <a:pt x="2954" y="127"/>
                  </a:lnTo>
                  <a:lnTo>
                    <a:pt x="2964" y="134"/>
                  </a:lnTo>
                  <a:lnTo>
                    <a:pt x="2972" y="143"/>
                  </a:lnTo>
                  <a:lnTo>
                    <a:pt x="3033" y="196"/>
                  </a:lnTo>
                  <a:lnTo>
                    <a:pt x="3069" y="224"/>
                  </a:lnTo>
                  <a:lnTo>
                    <a:pt x="3082" y="236"/>
                  </a:lnTo>
                  <a:lnTo>
                    <a:pt x="3094" y="254"/>
                  </a:lnTo>
                  <a:lnTo>
                    <a:pt x="3109" y="275"/>
                  </a:lnTo>
                  <a:lnTo>
                    <a:pt x="3128" y="308"/>
                  </a:lnTo>
                  <a:lnTo>
                    <a:pt x="3618" y="206"/>
                  </a:lnTo>
                  <a:lnTo>
                    <a:pt x="3632" y="190"/>
                  </a:lnTo>
                  <a:lnTo>
                    <a:pt x="3649" y="174"/>
                  </a:lnTo>
                  <a:lnTo>
                    <a:pt x="3668" y="157"/>
                  </a:lnTo>
                  <a:lnTo>
                    <a:pt x="3689" y="141"/>
                  </a:lnTo>
                  <a:lnTo>
                    <a:pt x="3700" y="136"/>
                  </a:lnTo>
                  <a:lnTo>
                    <a:pt x="3712" y="130"/>
                  </a:lnTo>
                  <a:lnTo>
                    <a:pt x="3725" y="127"/>
                  </a:lnTo>
                  <a:lnTo>
                    <a:pt x="3736" y="125"/>
                  </a:lnTo>
                  <a:lnTo>
                    <a:pt x="3750" y="125"/>
                  </a:lnTo>
                  <a:lnTo>
                    <a:pt x="3761" y="129"/>
                  </a:lnTo>
                  <a:lnTo>
                    <a:pt x="3775" y="134"/>
                  </a:lnTo>
                  <a:lnTo>
                    <a:pt x="3788" y="141"/>
                  </a:lnTo>
                  <a:lnTo>
                    <a:pt x="3788" y="437"/>
                  </a:lnTo>
                  <a:lnTo>
                    <a:pt x="3719" y="470"/>
                  </a:lnTo>
                  <a:lnTo>
                    <a:pt x="0" y="463"/>
                  </a:lnTo>
                  <a:lnTo>
                    <a:pt x="5" y="428"/>
                  </a:lnTo>
                  <a:lnTo>
                    <a:pt x="13" y="396"/>
                  </a:lnTo>
                  <a:lnTo>
                    <a:pt x="23" y="363"/>
                  </a:lnTo>
                  <a:lnTo>
                    <a:pt x="26" y="329"/>
                  </a:lnTo>
                  <a:close/>
                </a:path>
              </a:pathLst>
            </a:custGeom>
            <a:solidFill>
              <a:srgbClr val="FFF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5" name="Rectangle 1319"/>
            <p:cNvSpPr>
              <a:spLocks noChangeArrowheads="1"/>
            </p:cNvSpPr>
            <p:nvPr/>
          </p:nvSpPr>
          <p:spPr bwMode="auto">
            <a:xfrm>
              <a:off x="2233" y="2052"/>
              <a:ext cx="635" cy="183"/>
            </a:xfrm>
            <a:prstGeom prst="rect">
              <a:avLst/>
            </a:pr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6" name="Rectangle 1320"/>
            <p:cNvSpPr>
              <a:spLocks noChangeArrowheads="1"/>
            </p:cNvSpPr>
            <p:nvPr/>
          </p:nvSpPr>
          <p:spPr bwMode="auto">
            <a:xfrm>
              <a:off x="4413" y="2094"/>
              <a:ext cx="599" cy="132"/>
            </a:xfrm>
            <a:prstGeom prst="rect">
              <a:avLst/>
            </a:pr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7" name="Freeform 1321"/>
            <p:cNvSpPr>
              <a:spLocks/>
            </p:cNvSpPr>
            <p:nvPr/>
          </p:nvSpPr>
          <p:spPr bwMode="auto">
            <a:xfrm>
              <a:off x="5063" y="3616"/>
              <a:ext cx="115" cy="5"/>
            </a:xfrm>
            <a:custGeom>
              <a:avLst/>
              <a:gdLst>
                <a:gd name="T0" fmla="*/ 0 w 115"/>
                <a:gd name="T1" fmla="*/ 0 h 5"/>
                <a:gd name="T2" fmla="*/ 115 w 115"/>
                <a:gd name="T3" fmla="*/ 0 h 5"/>
                <a:gd name="T4" fmla="*/ 115 w 115"/>
                <a:gd name="T5" fmla="*/ 5 h 5"/>
                <a:gd name="T6" fmla="*/ 0 w 11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5">
                  <a:moveTo>
                    <a:pt x="0" y="0"/>
                  </a:moveTo>
                  <a:lnTo>
                    <a:pt x="115" y="0"/>
                  </a:lnTo>
                  <a:lnTo>
                    <a:pt x="11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8" name="Freeform 1322"/>
            <p:cNvSpPr>
              <a:spLocks/>
            </p:cNvSpPr>
            <p:nvPr/>
          </p:nvSpPr>
          <p:spPr bwMode="auto">
            <a:xfrm>
              <a:off x="4949" y="3608"/>
              <a:ext cx="229" cy="13"/>
            </a:xfrm>
            <a:custGeom>
              <a:avLst/>
              <a:gdLst>
                <a:gd name="T0" fmla="*/ 0 w 229"/>
                <a:gd name="T1" fmla="*/ 0 h 13"/>
                <a:gd name="T2" fmla="*/ 229 w 229"/>
                <a:gd name="T3" fmla="*/ 0 h 13"/>
                <a:gd name="T4" fmla="*/ 229 w 229"/>
                <a:gd name="T5" fmla="*/ 13 h 13"/>
                <a:gd name="T6" fmla="*/ 0 w 229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9" h="13">
                  <a:moveTo>
                    <a:pt x="0" y="0"/>
                  </a:moveTo>
                  <a:lnTo>
                    <a:pt x="229" y="0"/>
                  </a:lnTo>
                  <a:lnTo>
                    <a:pt x="22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59" name="Freeform 1323"/>
            <p:cNvSpPr>
              <a:spLocks/>
            </p:cNvSpPr>
            <p:nvPr/>
          </p:nvSpPr>
          <p:spPr bwMode="auto">
            <a:xfrm>
              <a:off x="4832" y="3603"/>
              <a:ext cx="346" cy="13"/>
            </a:xfrm>
            <a:custGeom>
              <a:avLst/>
              <a:gdLst>
                <a:gd name="T0" fmla="*/ 346 w 346"/>
                <a:gd name="T1" fmla="*/ 13 h 13"/>
                <a:gd name="T2" fmla="*/ 231 w 346"/>
                <a:gd name="T3" fmla="*/ 13 h 13"/>
                <a:gd name="T4" fmla="*/ 0 w 346"/>
                <a:gd name="T5" fmla="*/ 0 h 13"/>
                <a:gd name="T6" fmla="*/ 346 w 346"/>
                <a:gd name="T7" fmla="*/ 0 h 13"/>
                <a:gd name="T8" fmla="*/ 346 w 34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13">
                  <a:moveTo>
                    <a:pt x="346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346" y="0"/>
                  </a:lnTo>
                  <a:lnTo>
                    <a:pt x="346" y="13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0" name="Freeform 1324"/>
            <p:cNvSpPr>
              <a:spLocks/>
            </p:cNvSpPr>
            <p:nvPr/>
          </p:nvSpPr>
          <p:spPr bwMode="auto">
            <a:xfrm>
              <a:off x="4718" y="3596"/>
              <a:ext cx="460" cy="12"/>
            </a:xfrm>
            <a:custGeom>
              <a:avLst/>
              <a:gdLst>
                <a:gd name="T0" fmla="*/ 460 w 460"/>
                <a:gd name="T1" fmla="*/ 12 h 12"/>
                <a:gd name="T2" fmla="*/ 231 w 460"/>
                <a:gd name="T3" fmla="*/ 12 h 12"/>
                <a:gd name="T4" fmla="*/ 0 w 460"/>
                <a:gd name="T5" fmla="*/ 0 h 12"/>
                <a:gd name="T6" fmla="*/ 460 w 460"/>
                <a:gd name="T7" fmla="*/ 0 h 12"/>
                <a:gd name="T8" fmla="*/ 460 w 46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12">
                  <a:moveTo>
                    <a:pt x="460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460" y="0"/>
                  </a:lnTo>
                  <a:lnTo>
                    <a:pt x="460" y="12"/>
                  </a:lnTo>
                  <a:close/>
                </a:path>
              </a:pathLst>
            </a:custGeom>
            <a:solidFill>
              <a:srgbClr val="007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1" name="Freeform 1325"/>
            <p:cNvSpPr>
              <a:spLocks/>
            </p:cNvSpPr>
            <p:nvPr/>
          </p:nvSpPr>
          <p:spPr bwMode="auto">
            <a:xfrm>
              <a:off x="4604" y="3591"/>
              <a:ext cx="574" cy="12"/>
            </a:xfrm>
            <a:custGeom>
              <a:avLst/>
              <a:gdLst>
                <a:gd name="T0" fmla="*/ 574 w 574"/>
                <a:gd name="T1" fmla="*/ 12 h 12"/>
                <a:gd name="T2" fmla="*/ 228 w 574"/>
                <a:gd name="T3" fmla="*/ 12 h 12"/>
                <a:gd name="T4" fmla="*/ 0 w 574"/>
                <a:gd name="T5" fmla="*/ 0 h 12"/>
                <a:gd name="T6" fmla="*/ 574 w 574"/>
                <a:gd name="T7" fmla="*/ 0 h 12"/>
                <a:gd name="T8" fmla="*/ 574 w 57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" h="12">
                  <a:moveTo>
                    <a:pt x="574" y="12"/>
                  </a:moveTo>
                  <a:lnTo>
                    <a:pt x="228" y="12"/>
                  </a:lnTo>
                  <a:lnTo>
                    <a:pt x="0" y="0"/>
                  </a:lnTo>
                  <a:lnTo>
                    <a:pt x="574" y="0"/>
                  </a:lnTo>
                  <a:lnTo>
                    <a:pt x="574" y="12"/>
                  </a:lnTo>
                  <a:close/>
                </a:path>
              </a:pathLst>
            </a:custGeom>
            <a:solidFill>
              <a:srgbClr val="007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2" name="Freeform 1326"/>
            <p:cNvSpPr>
              <a:spLocks/>
            </p:cNvSpPr>
            <p:nvPr/>
          </p:nvSpPr>
          <p:spPr bwMode="auto">
            <a:xfrm>
              <a:off x="4487" y="3584"/>
              <a:ext cx="691" cy="12"/>
            </a:xfrm>
            <a:custGeom>
              <a:avLst/>
              <a:gdLst>
                <a:gd name="T0" fmla="*/ 691 w 691"/>
                <a:gd name="T1" fmla="*/ 12 h 12"/>
                <a:gd name="T2" fmla="*/ 231 w 691"/>
                <a:gd name="T3" fmla="*/ 12 h 12"/>
                <a:gd name="T4" fmla="*/ 0 w 691"/>
                <a:gd name="T5" fmla="*/ 0 h 12"/>
                <a:gd name="T6" fmla="*/ 691 w 691"/>
                <a:gd name="T7" fmla="*/ 0 h 12"/>
                <a:gd name="T8" fmla="*/ 691 w 69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12">
                  <a:moveTo>
                    <a:pt x="69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691" y="0"/>
                  </a:lnTo>
                  <a:lnTo>
                    <a:pt x="691" y="12"/>
                  </a:lnTo>
                  <a:close/>
                </a:path>
              </a:pathLst>
            </a:custGeom>
            <a:solidFill>
              <a:srgbClr val="007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3" name="Freeform 1327"/>
            <p:cNvSpPr>
              <a:spLocks/>
            </p:cNvSpPr>
            <p:nvPr/>
          </p:nvSpPr>
          <p:spPr bwMode="auto">
            <a:xfrm>
              <a:off x="4373" y="3579"/>
              <a:ext cx="805" cy="12"/>
            </a:xfrm>
            <a:custGeom>
              <a:avLst/>
              <a:gdLst>
                <a:gd name="T0" fmla="*/ 805 w 805"/>
                <a:gd name="T1" fmla="*/ 12 h 12"/>
                <a:gd name="T2" fmla="*/ 231 w 805"/>
                <a:gd name="T3" fmla="*/ 12 h 12"/>
                <a:gd name="T4" fmla="*/ 0 w 805"/>
                <a:gd name="T5" fmla="*/ 0 h 12"/>
                <a:gd name="T6" fmla="*/ 805 w 805"/>
                <a:gd name="T7" fmla="*/ 0 h 12"/>
                <a:gd name="T8" fmla="*/ 805 w 80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">
                  <a:moveTo>
                    <a:pt x="805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805" y="0"/>
                  </a:lnTo>
                  <a:lnTo>
                    <a:pt x="805" y="12"/>
                  </a:lnTo>
                  <a:close/>
                </a:path>
              </a:pathLst>
            </a:custGeom>
            <a:solidFill>
              <a:srgbClr val="007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4" name="Freeform 1328"/>
            <p:cNvSpPr>
              <a:spLocks/>
            </p:cNvSpPr>
            <p:nvPr/>
          </p:nvSpPr>
          <p:spPr bwMode="auto">
            <a:xfrm>
              <a:off x="4258" y="3571"/>
              <a:ext cx="920" cy="13"/>
            </a:xfrm>
            <a:custGeom>
              <a:avLst/>
              <a:gdLst>
                <a:gd name="T0" fmla="*/ 920 w 920"/>
                <a:gd name="T1" fmla="*/ 13 h 13"/>
                <a:gd name="T2" fmla="*/ 229 w 920"/>
                <a:gd name="T3" fmla="*/ 13 h 13"/>
                <a:gd name="T4" fmla="*/ 0 w 920"/>
                <a:gd name="T5" fmla="*/ 0 h 13"/>
                <a:gd name="T6" fmla="*/ 920 w 920"/>
                <a:gd name="T7" fmla="*/ 0 h 13"/>
                <a:gd name="T8" fmla="*/ 920 w 9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" h="13">
                  <a:moveTo>
                    <a:pt x="920" y="13"/>
                  </a:moveTo>
                  <a:lnTo>
                    <a:pt x="229" y="13"/>
                  </a:lnTo>
                  <a:lnTo>
                    <a:pt x="0" y="0"/>
                  </a:lnTo>
                  <a:lnTo>
                    <a:pt x="920" y="0"/>
                  </a:lnTo>
                  <a:lnTo>
                    <a:pt x="920" y="13"/>
                  </a:lnTo>
                  <a:close/>
                </a:path>
              </a:pathLst>
            </a:custGeom>
            <a:solidFill>
              <a:srgbClr val="007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5" name="Freeform 1329"/>
            <p:cNvSpPr>
              <a:spLocks/>
            </p:cNvSpPr>
            <p:nvPr/>
          </p:nvSpPr>
          <p:spPr bwMode="auto">
            <a:xfrm>
              <a:off x="4144" y="3566"/>
              <a:ext cx="1034" cy="13"/>
            </a:xfrm>
            <a:custGeom>
              <a:avLst/>
              <a:gdLst>
                <a:gd name="T0" fmla="*/ 1034 w 1034"/>
                <a:gd name="T1" fmla="*/ 13 h 13"/>
                <a:gd name="T2" fmla="*/ 229 w 1034"/>
                <a:gd name="T3" fmla="*/ 13 h 13"/>
                <a:gd name="T4" fmla="*/ 0 w 1034"/>
                <a:gd name="T5" fmla="*/ 0 h 13"/>
                <a:gd name="T6" fmla="*/ 1034 w 1034"/>
                <a:gd name="T7" fmla="*/ 0 h 13"/>
                <a:gd name="T8" fmla="*/ 1034 w 103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4" h="13">
                  <a:moveTo>
                    <a:pt x="1034" y="13"/>
                  </a:moveTo>
                  <a:lnTo>
                    <a:pt x="229" y="13"/>
                  </a:lnTo>
                  <a:lnTo>
                    <a:pt x="0" y="0"/>
                  </a:lnTo>
                  <a:lnTo>
                    <a:pt x="1034" y="0"/>
                  </a:lnTo>
                  <a:lnTo>
                    <a:pt x="1034" y="13"/>
                  </a:lnTo>
                  <a:close/>
                </a:path>
              </a:pathLst>
            </a:custGeom>
            <a:solidFill>
              <a:srgbClr val="007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6" name="Freeform 1330"/>
            <p:cNvSpPr>
              <a:spLocks/>
            </p:cNvSpPr>
            <p:nvPr/>
          </p:nvSpPr>
          <p:spPr bwMode="auto">
            <a:xfrm>
              <a:off x="4027" y="3559"/>
              <a:ext cx="1151" cy="12"/>
            </a:xfrm>
            <a:custGeom>
              <a:avLst/>
              <a:gdLst>
                <a:gd name="T0" fmla="*/ 1151 w 1151"/>
                <a:gd name="T1" fmla="*/ 12 h 12"/>
                <a:gd name="T2" fmla="*/ 231 w 1151"/>
                <a:gd name="T3" fmla="*/ 12 h 12"/>
                <a:gd name="T4" fmla="*/ 0 w 1151"/>
                <a:gd name="T5" fmla="*/ 0 h 12"/>
                <a:gd name="T6" fmla="*/ 1151 w 1151"/>
                <a:gd name="T7" fmla="*/ 0 h 12"/>
                <a:gd name="T8" fmla="*/ 1151 w 115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" h="12">
                  <a:moveTo>
                    <a:pt x="115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1151" y="0"/>
                  </a:lnTo>
                  <a:lnTo>
                    <a:pt x="1151" y="12"/>
                  </a:lnTo>
                  <a:close/>
                </a:path>
              </a:pathLst>
            </a:custGeom>
            <a:solidFill>
              <a:srgbClr val="007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7" name="Freeform 1331"/>
            <p:cNvSpPr>
              <a:spLocks/>
            </p:cNvSpPr>
            <p:nvPr/>
          </p:nvSpPr>
          <p:spPr bwMode="auto">
            <a:xfrm>
              <a:off x="3913" y="3554"/>
              <a:ext cx="1265" cy="12"/>
            </a:xfrm>
            <a:custGeom>
              <a:avLst/>
              <a:gdLst>
                <a:gd name="T0" fmla="*/ 1265 w 1265"/>
                <a:gd name="T1" fmla="*/ 12 h 12"/>
                <a:gd name="T2" fmla="*/ 231 w 1265"/>
                <a:gd name="T3" fmla="*/ 12 h 12"/>
                <a:gd name="T4" fmla="*/ 0 w 1265"/>
                <a:gd name="T5" fmla="*/ 0 h 12"/>
                <a:gd name="T6" fmla="*/ 1265 w 1265"/>
                <a:gd name="T7" fmla="*/ 0 h 12"/>
                <a:gd name="T8" fmla="*/ 1265 w 126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5" h="12">
                  <a:moveTo>
                    <a:pt x="1265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1265" y="0"/>
                  </a:lnTo>
                  <a:lnTo>
                    <a:pt x="1265" y="12"/>
                  </a:lnTo>
                  <a:close/>
                </a:path>
              </a:pathLst>
            </a:custGeom>
            <a:solidFill>
              <a:srgbClr val="007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8" name="Freeform 1332"/>
            <p:cNvSpPr>
              <a:spLocks/>
            </p:cNvSpPr>
            <p:nvPr/>
          </p:nvSpPr>
          <p:spPr bwMode="auto">
            <a:xfrm>
              <a:off x="3799" y="3547"/>
              <a:ext cx="1379" cy="12"/>
            </a:xfrm>
            <a:custGeom>
              <a:avLst/>
              <a:gdLst>
                <a:gd name="T0" fmla="*/ 1379 w 1379"/>
                <a:gd name="T1" fmla="*/ 12 h 12"/>
                <a:gd name="T2" fmla="*/ 228 w 1379"/>
                <a:gd name="T3" fmla="*/ 12 h 12"/>
                <a:gd name="T4" fmla="*/ 0 w 1379"/>
                <a:gd name="T5" fmla="*/ 0 h 12"/>
                <a:gd name="T6" fmla="*/ 1379 w 1379"/>
                <a:gd name="T7" fmla="*/ 0 h 12"/>
                <a:gd name="T8" fmla="*/ 1379 w 137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9" h="12">
                  <a:moveTo>
                    <a:pt x="1379" y="12"/>
                  </a:moveTo>
                  <a:lnTo>
                    <a:pt x="228" y="12"/>
                  </a:lnTo>
                  <a:lnTo>
                    <a:pt x="0" y="0"/>
                  </a:lnTo>
                  <a:lnTo>
                    <a:pt x="1379" y="0"/>
                  </a:lnTo>
                  <a:lnTo>
                    <a:pt x="1379" y="12"/>
                  </a:lnTo>
                  <a:close/>
                </a:path>
              </a:pathLst>
            </a:custGeom>
            <a:solidFill>
              <a:srgbClr val="007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69" name="Freeform 1333"/>
            <p:cNvSpPr>
              <a:spLocks/>
            </p:cNvSpPr>
            <p:nvPr/>
          </p:nvSpPr>
          <p:spPr bwMode="auto">
            <a:xfrm>
              <a:off x="3682" y="3542"/>
              <a:ext cx="1496" cy="12"/>
            </a:xfrm>
            <a:custGeom>
              <a:avLst/>
              <a:gdLst>
                <a:gd name="T0" fmla="*/ 1496 w 1496"/>
                <a:gd name="T1" fmla="*/ 12 h 12"/>
                <a:gd name="T2" fmla="*/ 231 w 1496"/>
                <a:gd name="T3" fmla="*/ 12 h 12"/>
                <a:gd name="T4" fmla="*/ 0 w 1496"/>
                <a:gd name="T5" fmla="*/ 0 h 12"/>
                <a:gd name="T6" fmla="*/ 1496 w 1496"/>
                <a:gd name="T7" fmla="*/ 0 h 12"/>
                <a:gd name="T8" fmla="*/ 1496 w 149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6" h="12">
                  <a:moveTo>
                    <a:pt x="1496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1496" y="0"/>
                  </a:lnTo>
                  <a:lnTo>
                    <a:pt x="1496" y="12"/>
                  </a:lnTo>
                  <a:close/>
                </a:path>
              </a:pathLst>
            </a:custGeom>
            <a:solidFill>
              <a:srgbClr val="007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0" name="Freeform 1334"/>
            <p:cNvSpPr>
              <a:spLocks/>
            </p:cNvSpPr>
            <p:nvPr/>
          </p:nvSpPr>
          <p:spPr bwMode="auto">
            <a:xfrm>
              <a:off x="3568" y="3534"/>
              <a:ext cx="1610" cy="13"/>
            </a:xfrm>
            <a:custGeom>
              <a:avLst/>
              <a:gdLst>
                <a:gd name="T0" fmla="*/ 1610 w 1610"/>
                <a:gd name="T1" fmla="*/ 13 h 13"/>
                <a:gd name="T2" fmla="*/ 231 w 1610"/>
                <a:gd name="T3" fmla="*/ 13 h 13"/>
                <a:gd name="T4" fmla="*/ 0 w 1610"/>
                <a:gd name="T5" fmla="*/ 0 h 13"/>
                <a:gd name="T6" fmla="*/ 1610 w 1610"/>
                <a:gd name="T7" fmla="*/ 0 h 13"/>
                <a:gd name="T8" fmla="*/ 1610 w 161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0" h="13">
                  <a:moveTo>
                    <a:pt x="1610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1610" y="0"/>
                  </a:lnTo>
                  <a:lnTo>
                    <a:pt x="1610" y="13"/>
                  </a:lnTo>
                  <a:close/>
                </a:path>
              </a:pathLst>
            </a:custGeom>
            <a:solidFill>
              <a:srgbClr val="007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1" name="Freeform 1335"/>
            <p:cNvSpPr>
              <a:spLocks/>
            </p:cNvSpPr>
            <p:nvPr/>
          </p:nvSpPr>
          <p:spPr bwMode="auto">
            <a:xfrm>
              <a:off x="3453" y="3529"/>
              <a:ext cx="1725" cy="13"/>
            </a:xfrm>
            <a:custGeom>
              <a:avLst/>
              <a:gdLst>
                <a:gd name="T0" fmla="*/ 1725 w 1725"/>
                <a:gd name="T1" fmla="*/ 13 h 13"/>
                <a:gd name="T2" fmla="*/ 229 w 1725"/>
                <a:gd name="T3" fmla="*/ 13 h 13"/>
                <a:gd name="T4" fmla="*/ 0 w 1725"/>
                <a:gd name="T5" fmla="*/ 0 h 13"/>
                <a:gd name="T6" fmla="*/ 1725 w 1725"/>
                <a:gd name="T7" fmla="*/ 0 h 13"/>
                <a:gd name="T8" fmla="*/ 1725 w 1725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5" h="13">
                  <a:moveTo>
                    <a:pt x="1725" y="13"/>
                  </a:moveTo>
                  <a:lnTo>
                    <a:pt x="229" y="13"/>
                  </a:lnTo>
                  <a:lnTo>
                    <a:pt x="0" y="0"/>
                  </a:lnTo>
                  <a:lnTo>
                    <a:pt x="1725" y="0"/>
                  </a:lnTo>
                  <a:lnTo>
                    <a:pt x="1725" y="13"/>
                  </a:lnTo>
                  <a:close/>
                </a:path>
              </a:pathLst>
            </a:custGeom>
            <a:solidFill>
              <a:srgbClr val="007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2" name="Freeform 1336"/>
            <p:cNvSpPr>
              <a:spLocks/>
            </p:cNvSpPr>
            <p:nvPr/>
          </p:nvSpPr>
          <p:spPr bwMode="auto">
            <a:xfrm>
              <a:off x="3337" y="3522"/>
              <a:ext cx="1841" cy="12"/>
            </a:xfrm>
            <a:custGeom>
              <a:avLst/>
              <a:gdLst>
                <a:gd name="T0" fmla="*/ 1841 w 1841"/>
                <a:gd name="T1" fmla="*/ 12 h 12"/>
                <a:gd name="T2" fmla="*/ 231 w 1841"/>
                <a:gd name="T3" fmla="*/ 12 h 12"/>
                <a:gd name="T4" fmla="*/ 0 w 1841"/>
                <a:gd name="T5" fmla="*/ 0 h 12"/>
                <a:gd name="T6" fmla="*/ 1841 w 1841"/>
                <a:gd name="T7" fmla="*/ 0 h 12"/>
                <a:gd name="T8" fmla="*/ 1841 w 184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1" h="12">
                  <a:moveTo>
                    <a:pt x="184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1841" y="0"/>
                  </a:lnTo>
                  <a:lnTo>
                    <a:pt x="1841" y="12"/>
                  </a:lnTo>
                  <a:close/>
                </a:path>
              </a:pathLst>
            </a:custGeom>
            <a:solidFill>
              <a:srgbClr val="008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3" name="Freeform 1337"/>
            <p:cNvSpPr>
              <a:spLocks/>
            </p:cNvSpPr>
            <p:nvPr/>
          </p:nvSpPr>
          <p:spPr bwMode="auto">
            <a:xfrm>
              <a:off x="3223" y="3517"/>
              <a:ext cx="1955" cy="12"/>
            </a:xfrm>
            <a:custGeom>
              <a:avLst/>
              <a:gdLst>
                <a:gd name="T0" fmla="*/ 1955 w 1955"/>
                <a:gd name="T1" fmla="*/ 12 h 12"/>
                <a:gd name="T2" fmla="*/ 230 w 1955"/>
                <a:gd name="T3" fmla="*/ 12 h 12"/>
                <a:gd name="T4" fmla="*/ 0 w 1955"/>
                <a:gd name="T5" fmla="*/ 0 h 12"/>
                <a:gd name="T6" fmla="*/ 1955 w 1955"/>
                <a:gd name="T7" fmla="*/ 0 h 12"/>
                <a:gd name="T8" fmla="*/ 1955 w 195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5" h="12">
                  <a:moveTo>
                    <a:pt x="1955" y="12"/>
                  </a:moveTo>
                  <a:lnTo>
                    <a:pt x="230" y="12"/>
                  </a:lnTo>
                  <a:lnTo>
                    <a:pt x="0" y="0"/>
                  </a:lnTo>
                  <a:lnTo>
                    <a:pt x="1955" y="0"/>
                  </a:lnTo>
                  <a:lnTo>
                    <a:pt x="1955" y="12"/>
                  </a:lnTo>
                  <a:close/>
                </a:path>
              </a:pathLst>
            </a:custGeom>
            <a:solidFill>
              <a:srgbClr val="008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4" name="Freeform 1338"/>
            <p:cNvSpPr>
              <a:spLocks/>
            </p:cNvSpPr>
            <p:nvPr/>
          </p:nvSpPr>
          <p:spPr bwMode="auto">
            <a:xfrm>
              <a:off x="3108" y="3510"/>
              <a:ext cx="2070" cy="12"/>
            </a:xfrm>
            <a:custGeom>
              <a:avLst/>
              <a:gdLst>
                <a:gd name="T0" fmla="*/ 2070 w 2070"/>
                <a:gd name="T1" fmla="*/ 12 h 12"/>
                <a:gd name="T2" fmla="*/ 229 w 2070"/>
                <a:gd name="T3" fmla="*/ 12 h 12"/>
                <a:gd name="T4" fmla="*/ 0 w 2070"/>
                <a:gd name="T5" fmla="*/ 0 h 12"/>
                <a:gd name="T6" fmla="*/ 2070 w 2070"/>
                <a:gd name="T7" fmla="*/ 0 h 12"/>
                <a:gd name="T8" fmla="*/ 2070 w 207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0" h="12">
                  <a:moveTo>
                    <a:pt x="2070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2070" y="0"/>
                  </a:lnTo>
                  <a:lnTo>
                    <a:pt x="2070" y="12"/>
                  </a:lnTo>
                  <a:close/>
                </a:path>
              </a:pathLst>
            </a:custGeom>
            <a:solidFill>
              <a:srgbClr val="008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5" name="Freeform 1339"/>
            <p:cNvSpPr>
              <a:spLocks/>
            </p:cNvSpPr>
            <p:nvPr/>
          </p:nvSpPr>
          <p:spPr bwMode="auto">
            <a:xfrm>
              <a:off x="2994" y="3505"/>
              <a:ext cx="2184" cy="12"/>
            </a:xfrm>
            <a:custGeom>
              <a:avLst/>
              <a:gdLst>
                <a:gd name="T0" fmla="*/ 2184 w 2184"/>
                <a:gd name="T1" fmla="*/ 12 h 12"/>
                <a:gd name="T2" fmla="*/ 229 w 2184"/>
                <a:gd name="T3" fmla="*/ 12 h 12"/>
                <a:gd name="T4" fmla="*/ 0 w 2184"/>
                <a:gd name="T5" fmla="*/ 0 h 12"/>
                <a:gd name="T6" fmla="*/ 2184 w 2184"/>
                <a:gd name="T7" fmla="*/ 0 h 12"/>
                <a:gd name="T8" fmla="*/ 2184 w 218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4" h="12">
                  <a:moveTo>
                    <a:pt x="2184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2184" y="0"/>
                  </a:lnTo>
                  <a:lnTo>
                    <a:pt x="2184" y="12"/>
                  </a:lnTo>
                  <a:close/>
                </a:path>
              </a:pathLst>
            </a:custGeom>
            <a:solidFill>
              <a:srgbClr val="008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6" name="Freeform 1340"/>
            <p:cNvSpPr>
              <a:spLocks/>
            </p:cNvSpPr>
            <p:nvPr/>
          </p:nvSpPr>
          <p:spPr bwMode="auto">
            <a:xfrm>
              <a:off x="2877" y="3498"/>
              <a:ext cx="2301" cy="12"/>
            </a:xfrm>
            <a:custGeom>
              <a:avLst/>
              <a:gdLst>
                <a:gd name="T0" fmla="*/ 2301 w 2301"/>
                <a:gd name="T1" fmla="*/ 12 h 12"/>
                <a:gd name="T2" fmla="*/ 231 w 2301"/>
                <a:gd name="T3" fmla="*/ 12 h 12"/>
                <a:gd name="T4" fmla="*/ 0 w 2301"/>
                <a:gd name="T5" fmla="*/ 0 h 12"/>
                <a:gd name="T6" fmla="*/ 2301 w 2301"/>
                <a:gd name="T7" fmla="*/ 0 h 12"/>
                <a:gd name="T8" fmla="*/ 2301 w 230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1" h="12">
                  <a:moveTo>
                    <a:pt x="230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2301" y="0"/>
                  </a:lnTo>
                  <a:lnTo>
                    <a:pt x="2301" y="12"/>
                  </a:lnTo>
                  <a:close/>
                </a:path>
              </a:pathLst>
            </a:custGeom>
            <a:solidFill>
              <a:srgbClr val="008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7" name="Freeform 1341"/>
            <p:cNvSpPr>
              <a:spLocks/>
            </p:cNvSpPr>
            <p:nvPr/>
          </p:nvSpPr>
          <p:spPr bwMode="auto">
            <a:xfrm>
              <a:off x="2763" y="3492"/>
              <a:ext cx="2415" cy="13"/>
            </a:xfrm>
            <a:custGeom>
              <a:avLst/>
              <a:gdLst>
                <a:gd name="T0" fmla="*/ 2415 w 2415"/>
                <a:gd name="T1" fmla="*/ 13 h 13"/>
                <a:gd name="T2" fmla="*/ 231 w 2415"/>
                <a:gd name="T3" fmla="*/ 13 h 13"/>
                <a:gd name="T4" fmla="*/ 0 w 2415"/>
                <a:gd name="T5" fmla="*/ 0 h 13"/>
                <a:gd name="T6" fmla="*/ 2415 w 2415"/>
                <a:gd name="T7" fmla="*/ 0 h 13"/>
                <a:gd name="T8" fmla="*/ 2415 w 2415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5" h="13">
                  <a:moveTo>
                    <a:pt x="2415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2415" y="0"/>
                  </a:lnTo>
                  <a:lnTo>
                    <a:pt x="2415" y="13"/>
                  </a:lnTo>
                  <a:close/>
                </a:path>
              </a:pathLst>
            </a:custGeom>
            <a:solidFill>
              <a:srgbClr val="008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8" name="Freeform 1342"/>
            <p:cNvSpPr>
              <a:spLocks/>
            </p:cNvSpPr>
            <p:nvPr/>
          </p:nvSpPr>
          <p:spPr bwMode="auto">
            <a:xfrm>
              <a:off x="2648" y="3487"/>
              <a:ext cx="2530" cy="11"/>
            </a:xfrm>
            <a:custGeom>
              <a:avLst/>
              <a:gdLst>
                <a:gd name="T0" fmla="*/ 2530 w 2530"/>
                <a:gd name="T1" fmla="*/ 11 h 11"/>
                <a:gd name="T2" fmla="*/ 229 w 2530"/>
                <a:gd name="T3" fmla="*/ 11 h 11"/>
                <a:gd name="T4" fmla="*/ 0 w 2530"/>
                <a:gd name="T5" fmla="*/ 0 h 11"/>
                <a:gd name="T6" fmla="*/ 2530 w 2530"/>
                <a:gd name="T7" fmla="*/ 0 h 11"/>
                <a:gd name="T8" fmla="*/ 2530 w 253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0" h="11">
                  <a:moveTo>
                    <a:pt x="2530" y="11"/>
                  </a:moveTo>
                  <a:lnTo>
                    <a:pt x="229" y="11"/>
                  </a:lnTo>
                  <a:lnTo>
                    <a:pt x="0" y="0"/>
                  </a:lnTo>
                  <a:lnTo>
                    <a:pt x="2530" y="0"/>
                  </a:lnTo>
                  <a:lnTo>
                    <a:pt x="2530" y="11"/>
                  </a:lnTo>
                  <a:close/>
                </a:path>
              </a:pathLst>
            </a:custGeom>
            <a:solidFill>
              <a:srgbClr val="008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79" name="Freeform 1343"/>
            <p:cNvSpPr>
              <a:spLocks/>
            </p:cNvSpPr>
            <p:nvPr/>
          </p:nvSpPr>
          <p:spPr bwMode="auto">
            <a:xfrm>
              <a:off x="2532" y="3480"/>
              <a:ext cx="2646" cy="12"/>
            </a:xfrm>
            <a:custGeom>
              <a:avLst/>
              <a:gdLst>
                <a:gd name="T0" fmla="*/ 2646 w 2646"/>
                <a:gd name="T1" fmla="*/ 12 h 12"/>
                <a:gd name="T2" fmla="*/ 231 w 2646"/>
                <a:gd name="T3" fmla="*/ 12 h 12"/>
                <a:gd name="T4" fmla="*/ 0 w 2646"/>
                <a:gd name="T5" fmla="*/ 0 h 12"/>
                <a:gd name="T6" fmla="*/ 2646 w 2646"/>
                <a:gd name="T7" fmla="*/ 0 h 12"/>
                <a:gd name="T8" fmla="*/ 2646 w 264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6" h="12">
                  <a:moveTo>
                    <a:pt x="2646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2646" y="0"/>
                  </a:lnTo>
                  <a:lnTo>
                    <a:pt x="2646" y="12"/>
                  </a:lnTo>
                  <a:close/>
                </a:path>
              </a:pathLst>
            </a:custGeom>
            <a:solidFill>
              <a:srgbClr val="008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0" name="Freeform 1344"/>
            <p:cNvSpPr>
              <a:spLocks/>
            </p:cNvSpPr>
            <p:nvPr/>
          </p:nvSpPr>
          <p:spPr bwMode="auto">
            <a:xfrm>
              <a:off x="2418" y="3475"/>
              <a:ext cx="2760" cy="12"/>
            </a:xfrm>
            <a:custGeom>
              <a:avLst/>
              <a:gdLst>
                <a:gd name="T0" fmla="*/ 2760 w 2760"/>
                <a:gd name="T1" fmla="*/ 12 h 12"/>
                <a:gd name="T2" fmla="*/ 230 w 2760"/>
                <a:gd name="T3" fmla="*/ 12 h 12"/>
                <a:gd name="T4" fmla="*/ 0 w 2760"/>
                <a:gd name="T5" fmla="*/ 0 h 12"/>
                <a:gd name="T6" fmla="*/ 2760 w 2760"/>
                <a:gd name="T7" fmla="*/ 0 h 12"/>
                <a:gd name="T8" fmla="*/ 2760 w 276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12">
                  <a:moveTo>
                    <a:pt x="2760" y="12"/>
                  </a:moveTo>
                  <a:lnTo>
                    <a:pt x="230" y="12"/>
                  </a:lnTo>
                  <a:lnTo>
                    <a:pt x="0" y="0"/>
                  </a:lnTo>
                  <a:lnTo>
                    <a:pt x="2760" y="0"/>
                  </a:lnTo>
                  <a:lnTo>
                    <a:pt x="2760" y="12"/>
                  </a:lnTo>
                  <a:close/>
                </a:path>
              </a:pathLst>
            </a:custGeom>
            <a:solidFill>
              <a:srgbClr val="008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1" name="Freeform 1345"/>
            <p:cNvSpPr>
              <a:spLocks/>
            </p:cNvSpPr>
            <p:nvPr/>
          </p:nvSpPr>
          <p:spPr bwMode="auto">
            <a:xfrm>
              <a:off x="2303" y="3468"/>
              <a:ext cx="2875" cy="12"/>
            </a:xfrm>
            <a:custGeom>
              <a:avLst/>
              <a:gdLst>
                <a:gd name="T0" fmla="*/ 2875 w 2875"/>
                <a:gd name="T1" fmla="*/ 12 h 12"/>
                <a:gd name="T2" fmla="*/ 229 w 2875"/>
                <a:gd name="T3" fmla="*/ 12 h 12"/>
                <a:gd name="T4" fmla="*/ 0 w 2875"/>
                <a:gd name="T5" fmla="*/ 0 h 12"/>
                <a:gd name="T6" fmla="*/ 2875 w 2875"/>
                <a:gd name="T7" fmla="*/ 0 h 12"/>
                <a:gd name="T8" fmla="*/ 2875 w 287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5" h="12">
                  <a:moveTo>
                    <a:pt x="2875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2875" y="0"/>
                  </a:lnTo>
                  <a:lnTo>
                    <a:pt x="2875" y="12"/>
                  </a:lnTo>
                  <a:close/>
                </a:path>
              </a:pathLst>
            </a:custGeom>
            <a:solidFill>
              <a:srgbClr val="008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2" name="Freeform 1346"/>
            <p:cNvSpPr>
              <a:spLocks/>
            </p:cNvSpPr>
            <p:nvPr/>
          </p:nvSpPr>
          <p:spPr bwMode="auto">
            <a:xfrm>
              <a:off x="2187" y="3462"/>
              <a:ext cx="2991" cy="13"/>
            </a:xfrm>
            <a:custGeom>
              <a:avLst/>
              <a:gdLst>
                <a:gd name="T0" fmla="*/ 2991 w 2991"/>
                <a:gd name="T1" fmla="*/ 13 h 13"/>
                <a:gd name="T2" fmla="*/ 231 w 2991"/>
                <a:gd name="T3" fmla="*/ 13 h 13"/>
                <a:gd name="T4" fmla="*/ 0 w 2991"/>
                <a:gd name="T5" fmla="*/ 0 h 13"/>
                <a:gd name="T6" fmla="*/ 2991 w 2991"/>
                <a:gd name="T7" fmla="*/ 0 h 13"/>
                <a:gd name="T8" fmla="*/ 2991 w 299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1" h="13">
                  <a:moveTo>
                    <a:pt x="2991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2991" y="0"/>
                  </a:lnTo>
                  <a:lnTo>
                    <a:pt x="2991" y="13"/>
                  </a:lnTo>
                  <a:close/>
                </a:path>
              </a:pathLst>
            </a:custGeom>
            <a:solidFill>
              <a:srgbClr val="008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3" name="Freeform 1347"/>
            <p:cNvSpPr>
              <a:spLocks/>
            </p:cNvSpPr>
            <p:nvPr/>
          </p:nvSpPr>
          <p:spPr bwMode="auto">
            <a:xfrm>
              <a:off x="2072" y="3455"/>
              <a:ext cx="3106" cy="13"/>
            </a:xfrm>
            <a:custGeom>
              <a:avLst/>
              <a:gdLst>
                <a:gd name="T0" fmla="*/ 3106 w 3106"/>
                <a:gd name="T1" fmla="*/ 13 h 13"/>
                <a:gd name="T2" fmla="*/ 231 w 3106"/>
                <a:gd name="T3" fmla="*/ 13 h 13"/>
                <a:gd name="T4" fmla="*/ 0 w 3106"/>
                <a:gd name="T5" fmla="*/ 0 h 13"/>
                <a:gd name="T6" fmla="*/ 3106 w 3106"/>
                <a:gd name="T7" fmla="*/ 0 h 13"/>
                <a:gd name="T8" fmla="*/ 3106 w 310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6" h="13">
                  <a:moveTo>
                    <a:pt x="3106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3106" y="0"/>
                  </a:lnTo>
                  <a:lnTo>
                    <a:pt x="3106" y="13"/>
                  </a:lnTo>
                  <a:close/>
                </a:path>
              </a:pathLst>
            </a:custGeom>
            <a:solidFill>
              <a:srgbClr val="008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4" name="Freeform 1348"/>
            <p:cNvSpPr>
              <a:spLocks/>
            </p:cNvSpPr>
            <p:nvPr/>
          </p:nvSpPr>
          <p:spPr bwMode="auto">
            <a:xfrm>
              <a:off x="1958" y="3450"/>
              <a:ext cx="3220" cy="12"/>
            </a:xfrm>
            <a:custGeom>
              <a:avLst/>
              <a:gdLst>
                <a:gd name="T0" fmla="*/ 3220 w 3220"/>
                <a:gd name="T1" fmla="*/ 12 h 12"/>
                <a:gd name="T2" fmla="*/ 229 w 3220"/>
                <a:gd name="T3" fmla="*/ 12 h 12"/>
                <a:gd name="T4" fmla="*/ 0 w 3220"/>
                <a:gd name="T5" fmla="*/ 0 h 12"/>
                <a:gd name="T6" fmla="*/ 3220 w 3220"/>
                <a:gd name="T7" fmla="*/ 0 h 12"/>
                <a:gd name="T8" fmla="*/ 3220 w 322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0" h="12">
                  <a:moveTo>
                    <a:pt x="3220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3220" y="0"/>
                  </a:lnTo>
                  <a:lnTo>
                    <a:pt x="3220" y="12"/>
                  </a:lnTo>
                  <a:close/>
                </a:path>
              </a:pathLst>
            </a:custGeom>
            <a:solidFill>
              <a:srgbClr val="008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5" name="Freeform 1349"/>
            <p:cNvSpPr>
              <a:spLocks/>
            </p:cNvSpPr>
            <p:nvPr/>
          </p:nvSpPr>
          <p:spPr bwMode="auto">
            <a:xfrm>
              <a:off x="1843" y="3443"/>
              <a:ext cx="3335" cy="12"/>
            </a:xfrm>
            <a:custGeom>
              <a:avLst/>
              <a:gdLst>
                <a:gd name="T0" fmla="*/ 3335 w 3335"/>
                <a:gd name="T1" fmla="*/ 12 h 12"/>
                <a:gd name="T2" fmla="*/ 229 w 3335"/>
                <a:gd name="T3" fmla="*/ 12 h 12"/>
                <a:gd name="T4" fmla="*/ 0 w 3335"/>
                <a:gd name="T5" fmla="*/ 0 h 12"/>
                <a:gd name="T6" fmla="*/ 3335 w 3335"/>
                <a:gd name="T7" fmla="*/ 0 h 12"/>
                <a:gd name="T8" fmla="*/ 3335 w 333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5" h="12">
                  <a:moveTo>
                    <a:pt x="3335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3335" y="0"/>
                  </a:lnTo>
                  <a:lnTo>
                    <a:pt x="3335" y="12"/>
                  </a:lnTo>
                  <a:close/>
                </a:path>
              </a:pathLst>
            </a:custGeom>
            <a:solidFill>
              <a:srgbClr val="008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6" name="Freeform 1350"/>
            <p:cNvSpPr>
              <a:spLocks/>
            </p:cNvSpPr>
            <p:nvPr/>
          </p:nvSpPr>
          <p:spPr bwMode="auto">
            <a:xfrm>
              <a:off x="1727" y="3438"/>
              <a:ext cx="3451" cy="12"/>
            </a:xfrm>
            <a:custGeom>
              <a:avLst/>
              <a:gdLst>
                <a:gd name="T0" fmla="*/ 3451 w 3451"/>
                <a:gd name="T1" fmla="*/ 12 h 12"/>
                <a:gd name="T2" fmla="*/ 231 w 3451"/>
                <a:gd name="T3" fmla="*/ 12 h 12"/>
                <a:gd name="T4" fmla="*/ 0 w 3451"/>
                <a:gd name="T5" fmla="*/ 0 h 12"/>
                <a:gd name="T6" fmla="*/ 3451 w 3451"/>
                <a:gd name="T7" fmla="*/ 0 h 12"/>
                <a:gd name="T8" fmla="*/ 3451 w 345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1" h="12">
                  <a:moveTo>
                    <a:pt x="345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3451" y="0"/>
                  </a:lnTo>
                  <a:lnTo>
                    <a:pt x="3451" y="12"/>
                  </a:lnTo>
                  <a:close/>
                </a:path>
              </a:pathLst>
            </a:custGeom>
            <a:solidFill>
              <a:srgbClr val="008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7" name="Freeform 1351"/>
            <p:cNvSpPr>
              <a:spLocks/>
            </p:cNvSpPr>
            <p:nvPr/>
          </p:nvSpPr>
          <p:spPr bwMode="auto">
            <a:xfrm>
              <a:off x="1613" y="3431"/>
              <a:ext cx="3565" cy="12"/>
            </a:xfrm>
            <a:custGeom>
              <a:avLst/>
              <a:gdLst>
                <a:gd name="T0" fmla="*/ 3565 w 3565"/>
                <a:gd name="T1" fmla="*/ 12 h 12"/>
                <a:gd name="T2" fmla="*/ 230 w 3565"/>
                <a:gd name="T3" fmla="*/ 12 h 12"/>
                <a:gd name="T4" fmla="*/ 0 w 3565"/>
                <a:gd name="T5" fmla="*/ 0 h 12"/>
                <a:gd name="T6" fmla="*/ 3565 w 3565"/>
                <a:gd name="T7" fmla="*/ 0 h 12"/>
                <a:gd name="T8" fmla="*/ 3565 w 356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5" h="12">
                  <a:moveTo>
                    <a:pt x="3565" y="12"/>
                  </a:moveTo>
                  <a:lnTo>
                    <a:pt x="230" y="12"/>
                  </a:lnTo>
                  <a:lnTo>
                    <a:pt x="0" y="0"/>
                  </a:lnTo>
                  <a:lnTo>
                    <a:pt x="3565" y="0"/>
                  </a:lnTo>
                  <a:lnTo>
                    <a:pt x="3565" y="12"/>
                  </a:lnTo>
                  <a:close/>
                </a:path>
              </a:pathLst>
            </a:custGeom>
            <a:solidFill>
              <a:srgbClr val="008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8" name="Freeform 1352"/>
            <p:cNvSpPr>
              <a:spLocks/>
            </p:cNvSpPr>
            <p:nvPr/>
          </p:nvSpPr>
          <p:spPr bwMode="auto">
            <a:xfrm>
              <a:off x="1498" y="3425"/>
              <a:ext cx="3680" cy="13"/>
            </a:xfrm>
            <a:custGeom>
              <a:avLst/>
              <a:gdLst>
                <a:gd name="T0" fmla="*/ 3680 w 3680"/>
                <a:gd name="T1" fmla="*/ 13 h 13"/>
                <a:gd name="T2" fmla="*/ 229 w 3680"/>
                <a:gd name="T3" fmla="*/ 13 h 13"/>
                <a:gd name="T4" fmla="*/ 0 w 3680"/>
                <a:gd name="T5" fmla="*/ 0 h 13"/>
                <a:gd name="T6" fmla="*/ 3680 w 3680"/>
                <a:gd name="T7" fmla="*/ 0 h 13"/>
                <a:gd name="T8" fmla="*/ 3680 w 368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0" h="13">
                  <a:moveTo>
                    <a:pt x="3680" y="13"/>
                  </a:moveTo>
                  <a:lnTo>
                    <a:pt x="229" y="13"/>
                  </a:lnTo>
                  <a:lnTo>
                    <a:pt x="0" y="0"/>
                  </a:lnTo>
                  <a:lnTo>
                    <a:pt x="3680" y="0"/>
                  </a:lnTo>
                  <a:lnTo>
                    <a:pt x="3680" y="13"/>
                  </a:lnTo>
                  <a:close/>
                </a:path>
              </a:pathLst>
            </a:custGeom>
            <a:solidFill>
              <a:srgbClr val="0084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89" name="Freeform 1353"/>
            <p:cNvSpPr>
              <a:spLocks/>
            </p:cNvSpPr>
            <p:nvPr/>
          </p:nvSpPr>
          <p:spPr bwMode="auto">
            <a:xfrm>
              <a:off x="1382" y="3418"/>
              <a:ext cx="3796" cy="13"/>
            </a:xfrm>
            <a:custGeom>
              <a:avLst/>
              <a:gdLst>
                <a:gd name="T0" fmla="*/ 3796 w 3796"/>
                <a:gd name="T1" fmla="*/ 13 h 13"/>
                <a:gd name="T2" fmla="*/ 231 w 3796"/>
                <a:gd name="T3" fmla="*/ 13 h 13"/>
                <a:gd name="T4" fmla="*/ 0 w 3796"/>
                <a:gd name="T5" fmla="*/ 0 h 13"/>
                <a:gd name="T6" fmla="*/ 3796 w 3796"/>
                <a:gd name="T7" fmla="*/ 0 h 13"/>
                <a:gd name="T8" fmla="*/ 3796 w 379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6" h="13">
                  <a:moveTo>
                    <a:pt x="3796" y="13"/>
                  </a:moveTo>
                  <a:lnTo>
                    <a:pt x="231" y="13"/>
                  </a:lnTo>
                  <a:lnTo>
                    <a:pt x="0" y="0"/>
                  </a:lnTo>
                  <a:lnTo>
                    <a:pt x="3796" y="0"/>
                  </a:lnTo>
                  <a:lnTo>
                    <a:pt x="3796" y="13"/>
                  </a:lnTo>
                  <a:close/>
                </a:path>
              </a:pathLst>
            </a:custGeom>
            <a:solidFill>
              <a:srgbClr val="0084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0" name="Freeform 1354"/>
            <p:cNvSpPr>
              <a:spLocks/>
            </p:cNvSpPr>
            <p:nvPr/>
          </p:nvSpPr>
          <p:spPr bwMode="auto">
            <a:xfrm>
              <a:off x="1267" y="3413"/>
              <a:ext cx="3911" cy="12"/>
            </a:xfrm>
            <a:custGeom>
              <a:avLst/>
              <a:gdLst>
                <a:gd name="T0" fmla="*/ 3911 w 3911"/>
                <a:gd name="T1" fmla="*/ 12 h 12"/>
                <a:gd name="T2" fmla="*/ 231 w 3911"/>
                <a:gd name="T3" fmla="*/ 12 h 12"/>
                <a:gd name="T4" fmla="*/ 0 w 3911"/>
                <a:gd name="T5" fmla="*/ 0 h 12"/>
                <a:gd name="T6" fmla="*/ 3911 w 3911"/>
                <a:gd name="T7" fmla="*/ 0 h 12"/>
                <a:gd name="T8" fmla="*/ 3911 w 39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12">
                  <a:moveTo>
                    <a:pt x="3911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3911" y="0"/>
                  </a:lnTo>
                  <a:lnTo>
                    <a:pt x="3911" y="12"/>
                  </a:lnTo>
                  <a:close/>
                </a:path>
              </a:pathLst>
            </a:custGeom>
            <a:solidFill>
              <a:srgbClr val="008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1" name="Freeform 1355"/>
            <p:cNvSpPr>
              <a:spLocks/>
            </p:cNvSpPr>
            <p:nvPr/>
          </p:nvSpPr>
          <p:spPr bwMode="auto">
            <a:xfrm>
              <a:off x="1153" y="3406"/>
              <a:ext cx="4025" cy="12"/>
            </a:xfrm>
            <a:custGeom>
              <a:avLst/>
              <a:gdLst>
                <a:gd name="T0" fmla="*/ 4025 w 4025"/>
                <a:gd name="T1" fmla="*/ 12 h 12"/>
                <a:gd name="T2" fmla="*/ 229 w 4025"/>
                <a:gd name="T3" fmla="*/ 12 h 12"/>
                <a:gd name="T4" fmla="*/ 0 w 4025"/>
                <a:gd name="T5" fmla="*/ 0 h 12"/>
                <a:gd name="T6" fmla="*/ 4025 w 4025"/>
                <a:gd name="T7" fmla="*/ 0 h 12"/>
                <a:gd name="T8" fmla="*/ 4025 w 402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5" h="12">
                  <a:moveTo>
                    <a:pt x="4025" y="12"/>
                  </a:moveTo>
                  <a:lnTo>
                    <a:pt x="229" y="12"/>
                  </a:lnTo>
                  <a:lnTo>
                    <a:pt x="0" y="0"/>
                  </a:lnTo>
                  <a:lnTo>
                    <a:pt x="4025" y="0"/>
                  </a:lnTo>
                  <a:lnTo>
                    <a:pt x="4025" y="12"/>
                  </a:lnTo>
                  <a:close/>
                </a:path>
              </a:pathLst>
            </a:custGeom>
            <a:solidFill>
              <a:srgbClr val="008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2" name="Freeform 1356"/>
            <p:cNvSpPr>
              <a:spLocks/>
            </p:cNvSpPr>
            <p:nvPr/>
          </p:nvSpPr>
          <p:spPr bwMode="auto">
            <a:xfrm>
              <a:off x="1037" y="3401"/>
              <a:ext cx="4141" cy="12"/>
            </a:xfrm>
            <a:custGeom>
              <a:avLst/>
              <a:gdLst>
                <a:gd name="T0" fmla="*/ 4141 w 4141"/>
                <a:gd name="T1" fmla="*/ 12 h 12"/>
                <a:gd name="T2" fmla="*/ 230 w 4141"/>
                <a:gd name="T3" fmla="*/ 12 h 12"/>
                <a:gd name="T4" fmla="*/ 0 w 4141"/>
                <a:gd name="T5" fmla="*/ 0 h 12"/>
                <a:gd name="T6" fmla="*/ 4141 w 4141"/>
                <a:gd name="T7" fmla="*/ 0 h 12"/>
                <a:gd name="T8" fmla="*/ 4141 w 414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1" h="12">
                  <a:moveTo>
                    <a:pt x="4141" y="12"/>
                  </a:moveTo>
                  <a:lnTo>
                    <a:pt x="230" y="12"/>
                  </a:lnTo>
                  <a:lnTo>
                    <a:pt x="0" y="0"/>
                  </a:lnTo>
                  <a:lnTo>
                    <a:pt x="4141" y="0"/>
                  </a:lnTo>
                  <a:lnTo>
                    <a:pt x="4141" y="12"/>
                  </a:lnTo>
                  <a:close/>
                </a:path>
              </a:pathLst>
            </a:custGeom>
            <a:solidFill>
              <a:srgbClr val="008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3" name="Freeform 1357"/>
            <p:cNvSpPr>
              <a:spLocks/>
            </p:cNvSpPr>
            <p:nvPr/>
          </p:nvSpPr>
          <p:spPr bwMode="auto">
            <a:xfrm>
              <a:off x="922" y="3394"/>
              <a:ext cx="4256" cy="12"/>
            </a:xfrm>
            <a:custGeom>
              <a:avLst/>
              <a:gdLst>
                <a:gd name="T0" fmla="*/ 4256 w 4256"/>
                <a:gd name="T1" fmla="*/ 12 h 12"/>
                <a:gd name="T2" fmla="*/ 231 w 4256"/>
                <a:gd name="T3" fmla="*/ 12 h 12"/>
                <a:gd name="T4" fmla="*/ 0 w 4256"/>
                <a:gd name="T5" fmla="*/ 0 h 12"/>
                <a:gd name="T6" fmla="*/ 4256 w 4256"/>
                <a:gd name="T7" fmla="*/ 0 h 12"/>
                <a:gd name="T8" fmla="*/ 4256 w 425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6" h="12">
                  <a:moveTo>
                    <a:pt x="4256" y="12"/>
                  </a:moveTo>
                  <a:lnTo>
                    <a:pt x="231" y="12"/>
                  </a:lnTo>
                  <a:lnTo>
                    <a:pt x="0" y="0"/>
                  </a:lnTo>
                  <a:lnTo>
                    <a:pt x="4256" y="0"/>
                  </a:lnTo>
                  <a:lnTo>
                    <a:pt x="4256" y="12"/>
                  </a:lnTo>
                  <a:close/>
                </a:path>
              </a:pathLst>
            </a:custGeom>
            <a:solidFill>
              <a:srgbClr val="008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4" name="Freeform 1358"/>
            <p:cNvSpPr>
              <a:spLocks/>
            </p:cNvSpPr>
            <p:nvPr/>
          </p:nvSpPr>
          <p:spPr bwMode="auto">
            <a:xfrm>
              <a:off x="918" y="3388"/>
              <a:ext cx="4260" cy="13"/>
            </a:xfrm>
            <a:custGeom>
              <a:avLst/>
              <a:gdLst>
                <a:gd name="T0" fmla="*/ 4260 w 4260"/>
                <a:gd name="T1" fmla="*/ 13 h 13"/>
                <a:gd name="T2" fmla="*/ 119 w 4260"/>
                <a:gd name="T3" fmla="*/ 13 h 13"/>
                <a:gd name="T4" fmla="*/ 0 w 4260"/>
                <a:gd name="T5" fmla="*/ 6 h 13"/>
                <a:gd name="T6" fmla="*/ 0 w 4260"/>
                <a:gd name="T7" fmla="*/ 0 h 13"/>
                <a:gd name="T8" fmla="*/ 4260 w 4260"/>
                <a:gd name="T9" fmla="*/ 0 h 13"/>
                <a:gd name="T10" fmla="*/ 4260 w 426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0" h="13">
                  <a:moveTo>
                    <a:pt x="4260" y="13"/>
                  </a:moveTo>
                  <a:lnTo>
                    <a:pt x="119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4260" y="0"/>
                  </a:lnTo>
                  <a:lnTo>
                    <a:pt x="4260" y="13"/>
                  </a:lnTo>
                  <a:close/>
                </a:path>
              </a:pathLst>
            </a:custGeom>
            <a:solidFill>
              <a:srgbClr val="008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5" name="Freeform 1359"/>
            <p:cNvSpPr>
              <a:spLocks/>
            </p:cNvSpPr>
            <p:nvPr/>
          </p:nvSpPr>
          <p:spPr bwMode="auto">
            <a:xfrm>
              <a:off x="918" y="3381"/>
              <a:ext cx="4260" cy="13"/>
            </a:xfrm>
            <a:custGeom>
              <a:avLst/>
              <a:gdLst>
                <a:gd name="T0" fmla="*/ 4260 w 4260"/>
                <a:gd name="T1" fmla="*/ 13 h 13"/>
                <a:gd name="T2" fmla="*/ 4 w 4260"/>
                <a:gd name="T3" fmla="*/ 13 h 13"/>
                <a:gd name="T4" fmla="*/ 0 w 4260"/>
                <a:gd name="T5" fmla="*/ 13 h 13"/>
                <a:gd name="T6" fmla="*/ 0 w 4260"/>
                <a:gd name="T7" fmla="*/ 0 h 13"/>
                <a:gd name="T8" fmla="*/ 4260 w 4260"/>
                <a:gd name="T9" fmla="*/ 0 h 13"/>
                <a:gd name="T10" fmla="*/ 4260 w 426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0" h="13">
                  <a:moveTo>
                    <a:pt x="4260" y="13"/>
                  </a:moveTo>
                  <a:lnTo>
                    <a:pt x="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260" y="0"/>
                  </a:lnTo>
                  <a:lnTo>
                    <a:pt x="4260" y="13"/>
                  </a:lnTo>
                  <a:close/>
                </a:path>
              </a:pathLst>
            </a:custGeom>
            <a:solidFill>
              <a:srgbClr val="008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6" name="Rectangle 1360"/>
            <p:cNvSpPr>
              <a:spLocks noChangeArrowheads="1"/>
            </p:cNvSpPr>
            <p:nvPr/>
          </p:nvSpPr>
          <p:spPr bwMode="auto">
            <a:xfrm>
              <a:off x="918" y="3376"/>
              <a:ext cx="4260" cy="12"/>
            </a:xfrm>
            <a:prstGeom prst="rect">
              <a:avLst/>
            </a:prstGeom>
            <a:solidFill>
              <a:srgbClr val="008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7" name="Rectangle 1361"/>
            <p:cNvSpPr>
              <a:spLocks noChangeArrowheads="1"/>
            </p:cNvSpPr>
            <p:nvPr/>
          </p:nvSpPr>
          <p:spPr bwMode="auto">
            <a:xfrm>
              <a:off x="918" y="3369"/>
              <a:ext cx="4260" cy="12"/>
            </a:xfrm>
            <a:prstGeom prst="rect">
              <a:avLst/>
            </a:prstGeom>
            <a:solidFill>
              <a:srgbClr val="008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8" name="Rectangle 1362"/>
            <p:cNvSpPr>
              <a:spLocks noChangeArrowheads="1"/>
            </p:cNvSpPr>
            <p:nvPr/>
          </p:nvSpPr>
          <p:spPr bwMode="auto">
            <a:xfrm>
              <a:off x="918" y="3364"/>
              <a:ext cx="4260" cy="12"/>
            </a:xfrm>
            <a:prstGeom prst="rect">
              <a:avLst/>
            </a:prstGeom>
            <a:solidFill>
              <a:srgbClr val="008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699" name="Rectangle 1363"/>
            <p:cNvSpPr>
              <a:spLocks noChangeArrowheads="1"/>
            </p:cNvSpPr>
            <p:nvPr/>
          </p:nvSpPr>
          <p:spPr bwMode="auto">
            <a:xfrm>
              <a:off x="918" y="3357"/>
              <a:ext cx="4260" cy="12"/>
            </a:xfrm>
            <a:prstGeom prst="rect">
              <a:avLst/>
            </a:prstGeom>
            <a:solidFill>
              <a:srgbClr val="008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0" name="Rectangle 1364"/>
            <p:cNvSpPr>
              <a:spLocks noChangeArrowheads="1"/>
            </p:cNvSpPr>
            <p:nvPr/>
          </p:nvSpPr>
          <p:spPr bwMode="auto">
            <a:xfrm>
              <a:off x="918" y="3351"/>
              <a:ext cx="4260" cy="13"/>
            </a:xfrm>
            <a:prstGeom prst="rect">
              <a:avLst/>
            </a:prstGeom>
            <a:solidFill>
              <a:srgbClr val="008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1" name="Rectangle 1365"/>
            <p:cNvSpPr>
              <a:spLocks noChangeArrowheads="1"/>
            </p:cNvSpPr>
            <p:nvPr/>
          </p:nvSpPr>
          <p:spPr bwMode="auto">
            <a:xfrm>
              <a:off x="918" y="3344"/>
              <a:ext cx="4260" cy="13"/>
            </a:xfrm>
            <a:prstGeom prst="rect">
              <a:avLst/>
            </a:prstGeom>
            <a:solidFill>
              <a:srgbClr val="008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2" name="Rectangle 1366"/>
            <p:cNvSpPr>
              <a:spLocks noChangeArrowheads="1"/>
            </p:cNvSpPr>
            <p:nvPr/>
          </p:nvSpPr>
          <p:spPr bwMode="auto">
            <a:xfrm>
              <a:off x="918" y="3339"/>
              <a:ext cx="4260" cy="12"/>
            </a:xfrm>
            <a:prstGeom prst="rect">
              <a:avLst/>
            </a:prstGeom>
            <a:solidFill>
              <a:srgbClr val="008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3" name="Rectangle 1367"/>
            <p:cNvSpPr>
              <a:spLocks noChangeArrowheads="1"/>
            </p:cNvSpPr>
            <p:nvPr/>
          </p:nvSpPr>
          <p:spPr bwMode="auto">
            <a:xfrm>
              <a:off x="918" y="3334"/>
              <a:ext cx="4260" cy="10"/>
            </a:xfrm>
            <a:prstGeom prst="rect">
              <a:avLst/>
            </a:prstGeom>
            <a:solidFill>
              <a:srgbClr val="008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4" name="Rectangle 1368"/>
            <p:cNvSpPr>
              <a:spLocks noChangeArrowheads="1"/>
            </p:cNvSpPr>
            <p:nvPr/>
          </p:nvSpPr>
          <p:spPr bwMode="auto">
            <a:xfrm>
              <a:off x="918" y="3327"/>
              <a:ext cx="4260" cy="12"/>
            </a:xfrm>
            <a:prstGeom prst="rect">
              <a:avLst/>
            </a:prstGeom>
            <a:solidFill>
              <a:srgbClr val="008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5" name="Rectangle 1369"/>
            <p:cNvSpPr>
              <a:spLocks noChangeArrowheads="1"/>
            </p:cNvSpPr>
            <p:nvPr/>
          </p:nvSpPr>
          <p:spPr bwMode="auto">
            <a:xfrm>
              <a:off x="918" y="3321"/>
              <a:ext cx="4260" cy="13"/>
            </a:xfrm>
            <a:prstGeom prst="rect">
              <a:avLst/>
            </a:prstGeom>
            <a:solidFill>
              <a:srgbClr val="008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6" name="Rectangle 1370"/>
            <p:cNvSpPr>
              <a:spLocks noChangeArrowheads="1"/>
            </p:cNvSpPr>
            <p:nvPr/>
          </p:nvSpPr>
          <p:spPr bwMode="auto">
            <a:xfrm>
              <a:off x="918" y="3314"/>
              <a:ext cx="4260" cy="13"/>
            </a:xfrm>
            <a:prstGeom prst="rect">
              <a:avLst/>
            </a:prstGeom>
            <a:solidFill>
              <a:srgbClr val="008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7" name="Rectangle 1371"/>
            <p:cNvSpPr>
              <a:spLocks noChangeArrowheads="1"/>
            </p:cNvSpPr>
            <p:nvPr/>
          </p:nvSpPr>
          <p:spPr bwMode="auto">
            <a:xfrm>
              <a:off x="918" y="3309"/>
              <a:ext cx="4260" cy="12"/>
            </a:xfrm>
            <a:prstGeom prst="rect">
              <a:avLst/>
            </a:prstGeom>
            <a:solidFill>
              <a:srgbClr val="008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8" name="Rectangle 1372"/>
            <p:cNvSpPr>
              <a:spLocks noChangeArrowheads="1"/>
            </p:cNvSpPr>
            <p:nvPr/>
          </p:nvSpPr>
          <p:spPr bwMode="auto">
            <a:xfrm>
              <a:off x="918" y="3302"/>
              <a:ext cx="4260" cy="12"/>
            </a:xfrm>
            <a:prstGeom prst="rect">
              <a:avLst/>
            </a:prstGeom>
            <a:solidFill>
              <a:srgbClr val="008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09" name="Rectangle 1373"/>
            <p:cNvSpPr>
              <a:spLocks noChangeArrowheads="1"/>
            </p:cNvSpPr>
            <p:nvPr/>
          </p:nvSpPr>
          <p:spPr bwMode="auto">
            <a:xfrm>
              <a:off x="918" y="3297"/>
              <a:ext cx="4260" cy="12"/>
            </a:xfrm>
            <a:prstGeom prst="rect">
              <a:avLst/>
            </a:prstGeom>
            <a:solidFill>
              <a:srgbClr val="008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0" name="Rectangle 1374"/>
            <p:cNvSpPr>
              <a:spLocks noChangeArrowheads="1"/>
            </p:cNvSpPr>
            <p:nvPr/>
          </p:nvSpPr>
          <p:spPr bwMode="auto">
            <a:xfrm>
              <a:off x="918" y="3290"/>
              <a:ext cx="4260" cy="12"/>
            </a:xfrm>
            <a:prstGeom prst="rect">
              <a:avLst/>
            </a:prstGeom>
            <a:solidFill>
              <a:srgbClr val="008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1" name="Rectangle 1375"/>
            <p:cNvSpPr>
              <a:spLocks noChangeArrowheads="1"/>
            </p:cNvSpPr>
            <p:nvPr/>
          </p:nvSpPr>
          <p:spPr bwMode="auto">
            <a:xfrm>
              <a:off x="918" y="3284"/>
              <a:ext cx="4260" cy="13"/>
            </a:xfrm>
            <a:prstGeom prst="rect">
              <a:avLst/>
            </a:prstGeom>
            <a:solidFill>
              <a:srgbClr val="008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2" name="Rectangle 1376"/>
            <p:cNvSpPr>
              <a:spLocks noChangeArrowheads="1"/>
            </p:cNvSpPr>
            <p:nvPr/>
          </p:nvSpPr>
          <p:spPr bwMode="auto">
            <a:xfrm>
              <a:off x="918" y="3277"/>
              <a:ext cx="4260" cy="13"/>
            </a:xfrm>
            <a:prstGeom prst="rect">
              <a:avLst/>
            </a:prstGeom>
            <a:solidFill>
              <a:srgbClr val="008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3" name="Rectangle 1377"/>
            <p:cNvSpPr>
              <a:spLocks noChangeArrowheads="1"/>
            </p:cNvSpPr>
            <p:nvPr/>
          </p:nvSpPr>
          <p:spPr bwMode="auto">
            <a:xfrm>
              <a:off x="918" y="3272"/>
              <a:ext cx="4260" cy="12"/>
            </a:xfrm>
            <a:prstGeom prst="rect">
              <a:avLst/>
            </a:prstGeom>
            <a:solidFill>
              <a:srgbClr val="008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4" name="Rectangle 1378"/>
            <p:cNvSpPr>
              <a:spLocks noChangeArrowheads="1"/>
            </p:cNvSpPr>
            <p:nvPr/>
          </p:nvSpPr>
          <p:spPr bwMode="auto">
            <a:xfrm>
              <a:off x="918" y="3265"/>
              <a:ext cx="4260" cy="12"/>
            </a:xfrm>
            <a:prstGeom prst="rect">
              <a:avLst/>
            </a:prstGeom>
            <a:solidFill>
              <a:srgbClr val="008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5" name="Rectangle 1379"/>
            <p:cNvSpPr>
              <a:spLocks noChangeArrowheads="1"/>
            </p:cNvSpPr>
            <p:nvPr/>
          </p:nvSpPr>
          <p:spPr bwMode="auto">
            <a:xfrm>
              <a:off x="918" y="3260"/>
              <a:ext cx="4260" cy="12"/>
            </a:xfrm>
            <a:prstGeom prst="rect">
              <a:avLst/>
            </a:prstGeom>
            <a:solidFill>
              <a:srgbClr val="008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6" name="Rectangle 1380"/>
            <p:cNvSpPr>
              <a:spLocks noChangeArrowheads="1"/>
            </p:cNvSpPr>
            <p:nvPr/>
          </p:nvSpPr>
          <p:spPr bwMode="auto">
            <a:xfrm>
              <a:off x="918" y="3253"/>
              <a:ext cx="4260" cy="12"/>
            </a:xfrm>
            <a:prstGeom prst="rect">
              <a:avLst/>
            </a:prstGeom>
            <a:solidFill>
              <a:srgbClr val="008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7" name="Rectangle 1381"/>
            <p:cNvSpPr>
              <a:spLocks noChangeArrowheads="1"/>
            </p:cNvSpPr>
            <p:nvPr/>
          </p:nvSpPr>
          <p:spPr bwMode="auto">
            <a:xfrm>
              <a:off x="918" y="3247"/>
              <a:ext cx="4260" cy="13"/>
            </a:xfrm>
            <a:prstGeom prst="rect">
              <a:avLst/>
            </a:prstGeom>
            <a:solidFill>
              <a:srgbClr val="008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8" name="Rectangle 1382"/>
            <p:cNvSpPr>
              <a:spLocks noChangeArrowheads="1"/>
            </p:cNvSpPr>
            <p:nvPr/>
          </p:nvSpPr>
          <p:spPr bwMode="auto">
            <a:xfrm>
              <a:off x="918" y="3240"/>
              <a:ext cx="4260" cy="13"/>
            </a:xfrm>
            <a:prstGeom prst="rect">
              <a:avLst/>
            </a:prstGeom>
            <a:solidFill>
              <a:srgbClr val="008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19" name="Rectangle 1383"/>
            <p:cNvSpPr>
              <a:spLocks noChangeArrowheads="1"/>
            </p:cNvSpPr>
            <p:nvPr/>
          </p:nvSpPr>
          <p:spPr bwMode="auto">
            <a:xfrm>
              <a:off x="918" y="3235"/>
              <a:ext cx="4260" cy="12"/>
            </a:xfrm>
            <a:prstGeom prst="rect">
              <a:avLst/>
            </a:prstGeom>
            <a:solidFill>
              <a:srgbClr val="008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0" name="Rectangle 1384"/>
            <p:cNvSpPr>
              <a:spLocks noChangeArrowheads="1"/>
            </p:cNvSpPr>
            <p:nvPr/>
          </p:nvSpPr>
          <p:spPr bwMode="auto">
            <a:xfrm>
              <a:off x="918" y="3228"/>
              <a:ext cx="4260" cy="12"/>
            </a:xfrm>
            <a:prstGeom prst="rect">
              <a:avLst/>
            </a:prstGeom>
            <a:solidFill>
              <a:srgbClr val="008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1" name="Rectangle 1385"/>
            <p:cNvSpPr>
              <a:spLocks noChangeArrowheads="1"/>
            </p:cNvSpPr>
            <p:nvPr/>
          </p:nvSpPr>
          <p:spPr bwMode="auto">
            <a:xfrm>
              <a:off x="918" y="3223"/>
              <a:ext cx="4260" cy="12"/>
            </a:xfrm>
            <a:prstGeom prst="rect">
              <a:avLst/>
            </a:prstGeom>
            <a:solidFill>
              <a:srgbClr val="008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2" name="Rectangle 1386"/>
            <p:cNvSpPr>
              <a:spLocks noChangeArrowheads="1"/>
            </p:cNvSpPr>
            <p:nvPr/>
          </p:nvSpPr>
          <p:spPr bwMode="auto">
            <a:xfrm>
              <a:off x="918" y="3216"/>
              <a:ext cx="4260" cy="12"/>
            </a:xfrm>
            <a:prstGeom prst="rect">
              <a:avLst/>
            </a:prstGeom>
            <a:solidFill>
              <a:srgbClr val="008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3" name="Rectangle 1387"/>
            <p:cNvSpPr>
              <a:spLocks noChangeArrowheads="1"/>
            </p:cNvSpPr>
            <p:nvPr/>
          </p:nvSpPr>
          <p:spPr bwMode="auto">
            <a:xfrm>
              <a:off x="918" y="3210"/>
              <a:ext cx="4260" cy="13"/>
            </a:xfrm>
            <a:prstGeom prst="rect">
              <a:avLst/>
            </a:prstGeom>
            <a:solidFill>
              <a:srgbClr val="00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4" name="Rectangle 1388"/>
            <p:cNvSpPr>
              <a:spLocks noChangeArrowheads="1"/>
            </p:cNvSpPr>
            <p:nvPr/>
          </p:nvSpPr>
          <p:spPr bwMode="auto">
            <a:xfrm>
              <a:off x="918" y="3203"/>
              <a:ext cx="4260" cy="13"/>
            </a:xfrm>
            <a:prstGeom prst="rect">
              <a:avLst/>
            </a:prstGeom>
            <a:solidFill>
              <a:srgbClr val="00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5" name="Rectangle 1389"/>
            <p:cNvSpPr>
              <a:spLocks noChangeArrowheads="1"/>
            </p:cNvSpPr>
            <p:nvPr/>
          </p:nvSpPr>
          <p:spPr bwMode="auto">
            <a:xfrm>
              <a:off x="918" y="3198"/>
              <a:ext cx="4260" cy="12"/>
            </a:xfrm>
            <a:prstGeom prst="rect">
              <a:avLst/>
            </a:prstGeom>
            <a:solidFill>
              <a:srgbClr val="00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6" name="Rectangle 1390"/>
            <p:cNvSpPr>
              <a:spLocks noChangeArrowheads="1"/>
            </p:cNvSpPr>
            <p:nvPr/>
          </p:nvSpPr>
          <p:spPr bwMode="auto">
            <a:xfrm>
              <a:off x="918" y="3193"/>
              <a:ext cx="4260" cy="10"/>
            </a:xfrm>
            <a:prstGeom prst="rect">
              <a:avLst/>
            </a:prstGeom>
            <a:solidFill>
              <a:srgbClr val="00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7" name="Rectangle 1391"/>
            <p:cNvSpPr>
              <a:spLocks noChangeArrowheads="1"/>
            </p:cNvSpPr>
            <p:nvPr/>
          </p:nvSpPr>
          <p:spPr bwMode="auto">
            <a:xfrm>
              <a:off x="918" y="3186"/>
              <a:ext cx="4260" cy="12"/>
            </a:xfrm>
            <a:prstGeom prst="rect">
              <a:avLst/>
            </a:prstGeom>
            <a:solidFill>
              <a:srgbClr val="008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8" name="Rectangle 1392"/>
            <p:cNvSpPr>
              <a:spLocks noChangeArrowheads="1"/>
            </p:cNvSpPr>
            <p:nvPr/>
          </p:nvSpPr>
          <p:spPr bwMode="auto">
            <a:xfrm>
              <a:off x="918" y="3180"/>
              <a:ext cx="4260" cy="13"/>
            </a:xfrm>
            <a:prstGeom prst="rect">
              <a:avLst/>
            </a:prstGeom>
            <a:solidFill>
              <a:srgbClr val="008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29" name="Rectangle 1393"/>
            <p:cNvSpPr>
              <a:spLocks noChangeArrowheads="1"/>
            </p:cNvSpPr>
            <p:nvPr/>
          </p:nvSpPr>
          <p:spPr bwMode="auto">
            <a:xfrm>
              <a:off x="918" y="3173"/>
              <a:ext cx="4260" cy="13"/>
            </a:xfrm>
            <a:prstGeom prst="rect">
              <a:avLst/>
            </a:prstGeom>
            <a:solidFill>
              <a:srgbClr val="008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0" name="Rectangle 1394"/>
            <p:cNvSpPr>
              <a:spLocks noChangeArrowheads="1"/>
            </p:cNvSpPr>
            <p:nvPr/>
          </p:nvSpPr>
          <p:spPr bwMode="auto">
            <a:xfrm>
              <a:off x="918" y="3168"/>
              <a:ext cx="4260" cy="12"/>
            </a:xfrm>
            <a:prstGeom prst="rect">
              <a:avLst/>
            </a:prstGeom>
            <a:solidFill>
              <a:srgbClr val="008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1" name="Freeform 1395"/>
            <p:cNvSpPr>
              <a:spLocks/>
            </p:cNvSpPr>
            <p:nvPr/>
          </p:nvSpPr>
          <p:spPr bwMode="auto">
            <a:xfrm>
              <a:off x="918" y="3161"/>
              <a:ext cx="4260" cy="12"/>
            </a:xfrm>
            <a:custGeom>
              <a:avLst/>
              <a:gdLst>
                <a:gd name="T0" fmla="*/ 4260 w 4260"/>
                <a:gd name="T1" fmla="*/ 12 h 12"/>
                <a:gd name="T2" fmla="*/ 0 w 4260"/>
                <a:gd name="T3" fmla="*/ 12 h 12"/>
                <a:gd name="T4" fmla="*/ 2 w 4260"/>
                <a:gd name="T5" fmla="*/ 0 h 12"/>
                <a:gd name="T6" fmla="*/ 4260 w 4260"/>
                <a:gd name="T7" fmla="*/ 0 h 12"/>
                <a:gd name="T8" fmla="*/ 4260 w 426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0" h="12">
                  <a:moveTo>
                    <a:pt x="4260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60" y="0"/>
                  </a:lnTo>
                  <a:lnTo>
                    <a:pt x="4260" y="12"/>
                  </a:lnTo>
                  <a:close/>
                </a:path>
              </a:pathLst>
            </a:custGeom>
            <a:solidFill>
              <a:srgbClr val="008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2" name="Freeform 1396"/>
            <p:cNvSpPr>
              <a:spLocks/>
            </p:cNvSpPr>
            <p:nvPr/>
          </p:nvSpPr>
          <p:spPr bwMode="auto">
            <a:xfrm>
              <a:off x="918" y="3156"/>
              <a:ext cx="4260" cy="12"/>
            </a:xfrm>
            <a:custGeom>
              <a:avLst/>
              <a:gdLst>
                <a:gd name="T0" fmla="*/ 4260 w 4260"/>
                <a:gd name="T1" fmla="*/ 12 h 12"/>
                <a:gd name="T2" fmla="*/ 0 w 4260"/>
                <a:gd name="T3" fmla="*/ 12 h 12"/>
                <a:gd name="T4" fmla="*/ 2 w 4260"/>
                <a:gd name="T5" fmla="*/ 0 h 12"/>
                <a:gd name="T6" fmla="*/ 4260 w 4260"/>
                <a:gd name="T7" fmla="*/ 0 h 12"/>
                <a:gd name="T8" fmla="*/ 4260 w 426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0" h="12">
                  <a:moveTo>
                    <a:pt x="4260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60" y="0"/>
                  </a:lnTo>
                  <a:lnTo>
                    <a:pt x="4260" y="12"/>
                  </a:lnTo>
                  <a:close/>
                </a:path>
              </a:pathLst>
            </a:custGeom>
            <a:solidFill>
              <a:srgbClr val="008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3" name="Rectangle 1397"/>
            <p:cNvSpPr>
              <a:spLocks noChangeArrowheads="1"/>
            </p:cNvSpPr>
            <p:nvPr/>
          </p:nvSpPr>
          <p:spPr bwMode="auto">
            <a:xfrm>
              <a:off x="920" y="3149"/>
              <a:ext cx="4258" cy="12"/>
            </a:xfrm>
            <a:prstGeom prst="rect">
              <a:avLst/>
            </a:prstGeom>
            <a:solidFill>
              <a:srgbClr val="008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4" name="Rectangle 1398"/>
            <p:cNvSpPr>
              <a:spLocks noChangeArrowheads="1"/>
            </p:cNvSpPr>
            <p:nvPr/>
          </p:nvSpPr>
          <p:spPr bwMode="auto">
            <a:xfrm>
              <a:off x="920" y="3144"/>
              <a:ext cx="4258" cy="12"/>
            </a:xfrm>
            <a:prstGeom prst="rect">
              <a:avLst/>
            </a:prstGeom>
            <a:solidFill>
              <a:srgbClr val="008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5" name="Rectangle 1399"/>
            <p:cNvSpPr>
              <a:spLocks noChangeArrowheads="1"/>
            </p:cNvSpPr>
            <p:nvPr/>
          </p:nvSpPr>
          <p:spPr bwMode="auto">
            <a:xfrm>
              <a:off x="920" y="3136"/>
              <a:ext cx="4258" cy="13"/>
            </a:xfrm>
            <a:prstGeom prst="rect">
              <a:avLst/>
            </a:prstGeom>
            <a:solidFill>
              <a:srgbClr val="008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6" name="Rectangle 1400"/>
            <p:cNvSpPr>
              <a:spLocks noChangeArrowheads="1"/>
            </p:cNvSpPr>
            <p:nvPr/>
          </p:nvSpPr>
          <p:spPr bwMode="auto">
            <a:xfrm>
              <a:off x="920" y="3131"/>
              <a:ext cx="4258" cy="13"/>
            </a:xfrm>
            <a:prstGeom prst="rect">
              <a:avLst/>
            </a:prstGeom>
            <a:solidFill>
              <a:srgbClr val="008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7" name="Rectangle 1401"/>
            <p:cNvSpPr>
              <a:spLocks noChangeArrowheads="1"/>
            </p:cNvSpPr>
            <p:nvPr/>
          </p:nvSpPr>
          <p:spPr bwMode="auto">
            <a:xfrm>
              <a:off x="920" y="3124"/>
              <a:ext cx="4258" cy="12"/>
            </a:xfrm>
            <a:prstGeom prst="rect">
              <a:avLst/>
            </a:prstGeom>
            <a:solidFill>
              <a:srgbClr val="008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8" name="Rectangle 1402"/>
            <p:cNvSpPr>
              <a:spLocks noChangeArrowheads="1"/>
            </p:cNvSpPr>
            <p:nvPr/>
          </p:nvSpPr>
          <p:spPr bwMode="auto">
            <a:xfrm>
              <a:off x="920" y="3119"/>
              <a:ext cx="4258" cy="12"/>
            </a:xfrm>
            <a:prstGeom prst="rect">
              <a:avLst/>
            </a:prstGeom>
            <a:solidFill>
              <a:srgbClr val="00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39" name="Rectangle 1403"/>
            <p:cNvSpPr>
              <a:spLocks noChangeArrowheads="1"/>
            </p:cNvSpPr>
            <p:nvPr/>
          </p:nvSpPr>
          <p:spPr bwMode="auto">
            <a:xfrm>
              <a:off x="920" y="3112"/>
              <a:ext cx="4258" cy="12"/>
            </a:xfrm>
            <a:prstGeom prst="rect">
              <a:avLst/>
            </a:prstGeom>
            <a:solidFill>
              <a:srgbClr val="00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0" name="Rectangle 1404"/>
            <p:cNvSpPr>
              <a:spLocks noChangeArrowheads="1"/>
            </p:cNvSpPr>
            <p:nvPr/>
          </p:nvSpPr>
          <p:spPr bwMode="auto">
            <a:xfrm>
              <a:off x="920" y="3107"/>
              <a:ext cx="4258" cy="12"/>
            </a:xfrm>
            <a:prstGeom prst="rect">
              <a:avLst/>
            </a:prstGeom>
            <a:solidFill>
              <a:srgbClr val="00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1" name="Rectangle 1405"/>
            <p:cNvSpPr>
              <a:spLocks noChangeArrowheads="1"/>
            </p:cNvSpPr>
            <p:nvPr/>
          </p:nvSpPr>
          <p:spPr bwMode="auto">
            <a:xfrm>
              <a:off x="920" y="3099"/>
              <a:ext cx="4258" cy="13"/>
            </a:xfrm>
            <a:prstGeom prst="rect">
              <a:avLst/>
            </a:prstGeom>
            <a:solidFill>
              <a:srgbClr val="00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2" name="Rectangle 1406"/>
            <p:cNvSpPr>
              <a:spLocks noChangeArrowheads="1"/>
            </p:cNvSpPr>
            <p:nvPr/>
          </p:nvSpPr>
          <p:spPr bwMode="auto">
            <a:xfrm>
              <a:off x="920" y="3094"/>
              <a:ext cx="4258" cy="13"/>
            </a:xfrm>
            <a:prstGeom prst="rect">
              <a:avLst/>
            </a:prstGeom>
            <a:solidFill>
              <a:srgbClr val="009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3" name="Rectangle 1407"/>
            <p:cNvSpPr>
              <a:spLocks noChangeArrowheads="1"/>
            </p:cNvSpPr>
            <p:nvPr/>
          </p:nvSpPr>
          <p:spPr bwMode="auto">
            <a:xfrm>
              <a:off x="920" y="3087"/>
              <a:ext cx="4258" cy="12"/>
            </a:xfrm>
            <a:prstGeom prst="rect">
              <a:avLst/>
            </a:prstGeom>
            <a:solidFill>
              <a:srgbClr val="009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4" name="Rectangle 1408"/>
            <p:cNvSpPr>
              <a:spLocks noChangeArrowheads="1"/>
            </p:cNvSpPr>
            <p:nvPr/>
          </p:nvSpPr>
          <p:spPr bwMode="auto">
            <a:xfrm>
              <a:off x="920" y="3082"/>
              <a:ext cx="4258" cy="12"/>
            </a:xfrm>
            <a:prstGeom prst="rect">
              <a:avLst/>
            </a:prstGeom>
            <a:solidFill>
              <a:srgbClr val="009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5" name="Rectangle 1409"/>
            <p:cNvSpPr>
              <a:spLocks noChangeArrowheads="1"/>
            </p:cNvSpPr>
            <p:nvPr/>
          </p:nvSpPr>
          <p:spPr bwMode="auto">
            <a:xfrm>
              <a:off x="920" y="3075"/>
              <a:ext cx="4258" cy="12"/>
            </a:xfrm>
            <a:prstGeom prst="rect">
              <a:avLst/>
            </a:prstGeom>
            <a:solidFill>
              <a:srgbClr val="0092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6" name="Rectangle 1410"/>
            <p:cNvSpPr>
              <a:spLocks noChangeArrowheads="1"/>
            </p:cNvSpPr>
            <p:nvPr/>
          </p:nvSpPr>
          <p:spPr bwMode="auto">
            <a:xfrm>
              <a:off x="920" y="3070"/>
              <a:ext cx="4258" cy="12"/>
            </a:xfrm>
            <a:prstGeom prst="rect">
              <a:avLst/>
            </a:prstGeom>
            <a:solidFill>
              <a:srgbClr val="0092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7" name="Rectangle 1411"/>
            <p:cNvSpPr>
              <a:spLocks noChangeArrowheads="1"/>
            </p:cNvSpPr>
            <p:nvPr/>
          </p:nvSpPr>
          <p:spPr bwMode="auto">
            <a:xfrm>
              <a:off x="920" y="3062"/>
              <a:ext cx="4258" cy="13"/>
            </a:xfrm>
            <a:prstGeom prst="rect">
              <a:avLst/>
            </a:prstGeom>
            <a:solidFill>
              <a:srgbClr val="0092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8" name="Rectangle 1412"/>
            <p:cNvSpPr>
              <a:spLocks noChangeArrowheads="1"/>
            </p:cNvSpPr>
            <p:nvPr/>
          </p:nvSpPr>
          <p:spPr bwMode="auto">
            <a:xfrm>
              <a:off x="920" y="3057"/>
              <a:ext cx="4258" cy="13"/>
            </a:xfrm>
            <a:prstGeom prst="rect">
              <a:avLst/>
            </a:prstGeom>
            <a:solidFill>
              <a:srgbClr val="009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49" name="Rectangle 1413"/>
            <p:cNvSpPr>
              <a:spLocks noChangeArrowheads="1"/>
            </p:cNvSpPr>
            <p:nvPr/>
          </p:nvSpPr>
          <p:spPr bwMode="auto">
            <a:xfrm>
              <a:off x="920" y="3052"/>
              <a:ext cx="4258" cy="10"/>
            </a:xfrm>
            <a:prstGeom prst="rect">
              <a:avLst/>
            </a:prstGeom>
            <a:solidFill>
              <a:srgbClr val="009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0" name="Rectangle 1414"/>
            <p:cNvSpPr>
              <a:spLocks noChangeArrowheads="1"/>
            </p:cNvSpPr>
            <p:nvPr/>
          </p:nvSpPr>
          <p:spPr bwMode="auto">
            <a:xfrm>
              <a:off x="920" y="3045"/>
              <a:ext cx="4258" cy="12"/>
            </a:xfrm>
            <a:prstGeom prst="rect">
              <a:avLst/>
            </a:prstGeom>
            <a:solidFill>
              <a:srgbClr val="009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1" name="Rectangle 1415"/>
            <p:cNvSpPr>
              <a:spLocks noChangeArrowheads="1"/>
            </p:cNvSpPr>
            <p:nvPr/>
          </p:nvSpPr>
          <p:spPr bwMode="auto">
            <a:xfrm>
              <a:off x="920" y="3040"/>
              <a:ext cx="4258" cy="12"/>
            </a:xfrm>
            <a:prstGeom prst="rect">
              <a:avLst/>
            </a:prstGeom>
            <a:solidFill>
              <a:srgbClr val="009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2" name="Rectangle 1416"/>
            <p:cNvSpPr>
              <a:spLocks noChangeArrowheads="1"/>
            </p:cNvSpPr>
            <p:nvPr/>
          </p:nvSpPr>
          <p:spPr bwMode="auto">
            <a:xfrm>
              <a:off x="920" y="3033"/>
              <a:ext cx="4258" cy="12"/>
            </a:xfrm>
            <a:prstGeom prst="rect">
              <a:avLst/>
            </a:prstGeom>
            <a:solidFill>
              <a:srgbClr val="009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3" name="Rectangle 1417"/>
            <p:cNvSpPr>
              <a:spLocks noChangeArrowheads="1"/>
            </p:cNvSpPr>
            <p:nvPr/>
          </p:nvSpPr>
          <p:spPr bwMode="auto">
            <a:xfrm>
              <a:off x="920" y="3027"/>
              <a:ext cx="4258" cy="13"/>
            </a:xfrm>
            <a:prstGeom prst="rect">
              <a:avLst/>
            </a:prstGeom>
            <a:solidFill>
              <a:srgbClr val="00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4" name="Rectangle 1418"/>
            <p:cNvSpPr>
              <a:spLocks noChangeArrowheads="1"/>
            </p:cNvSpPr>
            <p:nvPr/>
          </p:nvSpPr>
          <p:spPr bwMode="auto">
            <a:xfrm>
              <a:off x="920" y="3020"/>
              <a:ext cx="4258" cy="13"/>
            </a:xfrm>
            <a:prstGeom prst="rect">
              <a:avLst/>
            </a:prstGeom>
            <a:solidFill>
              <a:srgbClr val="00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5" name="Rectangle 1419"/>
            <p:cNvSpPr>
              <a:spLocks noChangeArrowheads="1"/>
            </p:cNvSpPr>
            <p:nvPr/>
          </p:nvSpPr>
          <p:spPr bwMode="auto">
            <a:xfrm>
              <a:off x="920" y="3015"/>
              <a:ext cx="4258" cy="12"/>
            </a:xfrm>
            <a:prstGeom prst="rect">
              <a:avLst/>
            </a:prstGeom>
            <a:solidFill>
              <a:srgbClr val="00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6" name="Rectangle 1420"/>
            <p:cNvSpPr>
              <a:spLocks noChangeArrowheads="1"/>
            </p:cNvSpPr>
            <p:nvPr/>
          </p:nvSpPr>
          <p:spPr bwMode="auto">
            <a:xfrm>
              <a:off x="920" y="3008"/>
              <a:ext cx="4258" cy="12"/>
            </a:xfrm>
            <a:prstGeom prst="rect">
              <a:avLst/>
            </a:prstGeom>
            <a:solidFill>
              <a:srgbClr val="00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7" name="Rectangle 1421"/>
            <p:cNvSpPr>
              <a:spLocks noChangeArrowheads="1"/>
            </p:cNvSpPr>
            <p:nvPr/>
          </p:nvSpPr>
          <p:spPr bwMode="auto">
            <a:xfrm>
              <a:off x="920" y="3003"/>
              <a:ext cx="4258" cy="12"/>
            </a:xfrm>
            <a:prstGeom prst="rect">
              <a:avLst/>
            </a:prstGeom>
            <a:solidFill>
              <a:srgbClr val="0094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8" name="Rectangle 1422"/>
            <p:cNvSpPr>
              <a:spLocks noChangeArrowheads="1"/>
            </p:cNvSpPr>
            <p:nvPr/>
          </p:nvSpPr>
          <p:spPr bwMode="auto">
            <a:xfrm>
              <a:off x="920" y="2996"/>
              <a:ext cx="4258" cy="12"/>
            </a:xfrm>
            <a:prstGeom prst="rect">
              <a:avLst/>
            </a:prstGeom>
            <a:solidFill>
              <a:srgbClr val="00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59" name="Rectangle 1423"/>
            <p:cNvSpPr>
              <a:spLocks noChangeArrowheads="1"/>
            </p:cNvSpPr>
            <p:nvPr/>
          </p:nvSpPr>
          <p:spPr bwMode="auto">
            <a:xfrm>
              <a:off x="920" y="2990"/>
              <a:ext cx="4258" cy="13"/>
            </a:xfrm>
            <a:prstGeom prst="rect">
              <a:avLst/>
            </a:prstGeom>
            <a:solidFill>
              <a:srgbClr val="00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0" name="Rectangle 1424"/>
            <p:cNvSpPr>
              <a:spLocks noChangeArrowheads="1"/>
            </p:cNvSpPr>
            <p:nvPr/>
          </p:nvSpPr>
          <p:spPr bwMode="auto">
            <a:xfrm>
              <a:off x="920" y="2983"/>
              <a:ext cx="4258" cy="13"/>
            </a:xfrm>
            <a:prstGeom prst="rect">
              <a:avLst/>
            </a:prstGeom>
            <a:solidFill>
              <a:srgbClr val="00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1" name="Rectangle 1425"/>
            <p:cNvSpPr>
              <a:spLocks noChangeArrowheads="1"/>
            </p:cNvSpPr>
            <p:nvPr/>
          </p:nvSpPr>
          <p:spPr bwMode="auto">
            <a:xfrm>
              <a:off x="920" y="2978"/>
              <a:ext cx="4258" cy="12"/>
            </a:xfrm>
            <a:prstGeom prst="rect">
              <a:avLst/>
            </a:prstGeom>
            <a:solidFill>
              <a:srgbClr val="00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2" name="Rectangle 1426"/>
            <p:cNvSpPr>
              <a:spLocks noChangeArrowheads="1"/>
            </p:cNvSpPr>
            <p:nvPr/>
          </p:nvSpPr>
          <p:spPr bwMode="auto">
            <a:xfrm>
              <a:off x="920" y="2971"/>
              <a:ext cx="4258" cy="12"/>
            </a:xfrm>
            <a:prstGeom prst="rect">
              <a:avLst/>
            </a:prstGeom>
            <a:solidFill>
              <a:srgbClr val="009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3" name="Rectangle 1427"/>
            <p:cNvSpPr>
              <a:spLocks noChangeArrowheads="1"/>
            </p:cNvSpPr>
            <p:nvPr/>
          </p:nvSpPr>
          <p:spPr bwMode="auto">
            <a:xfrm>
              <a:off x="920" y="2966"/>
              <a:ext cx="4258" cy="12"/>
            </a:xfrm>
            <a:prstGeom prst="rect">
              <a:avLst/>
            </a:prstGeom>
            <a:solidFill>
              <a:srgbClr val="009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4" name="Rectangle 1428"/>
            <p:cNvSpPr>
              <a:spLocks noChangeArrowheads="1"/>
            </p:cNvSpPr>
            <p:nvPr/>
          </p:nvSpPr>
          <p:spPr bwMode="auto">
            <a:xfrm>
              <a:off x="920" y="2959"/>
              <a:ext cx="4258" cy="12"/>
            </a:xfrm>
            <a:prstGeom prst="rect">
              <a:avLst/>
            </a:prstGeom>
            <a:solidFill>
              <a:srgbClr val="009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</p:grpSp>
      <p:grpSp>
        <p:nvGrpSpPr>
          <p:cNvPr id="143966" name="Group 1630"/>
          <p:cNvGrpSpPr>
            <a:grpSpLocks/>
          </p:cNvGrpSpPr>
          <p:nvPr/>
        </p:nvGrpSpPr>
        <p:grpSpPr bwMode="auto">
          <a:xfrm>
            <a:off x="1323243" y="3270738"/>
            <a:ext cx="6264519" cy="2387112"/>
            <a:chOff x="903" y="2052"/>
            <a:chExt cx="4275" cy="1629"/>
          </a:xfrm>
        </p:grpSpPr>
        <p:sp>
          <p:nvSpPr>
            <p:cNvPr id="143766" name="Rectangle 1430"/>
            <p:cNvSpPr>
              <a:spLocks noChangeArrowheads="1"/>
            </p:cNvSpPr>
            <p:nvPr/>
          </p:nvSpPr>
          <p:spPr bwMode="auto">
            <a:xfrm>
              <a:off x="920" y="2953"/>
              <a:ext cx="4258" cy="13"/>
            </a:xfrm>
            <a:prstGeom prst="rect">
              <a:avLst/>
            </a:prstGeom>
            <a:solidFill>
              <a:srgbClr val="009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7" name="Rectangle 1431"/>
            <p:cNvSpPr>
              <a:spLocks noChangeArrowheads="1"/>
            </p:cNvSpPr>
            <p:nvPr/>
          </p:nvSpPr>
          <p:spPr bwMode="auto">
            <a:xfrm>
              <a:off x="920" y="2946"/>
              <a:ext cx="4258" cy="13"/>
            </a:xfrm>
            <a:prstGeom prst="rect">
              <a:avLst/>
            </a:prstGeom>
            <a:solidFill>
              <a:srgbClr val="009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8" name="Rectangle 1432"/>
            <p:cNvSpPr>
              <a:spLocks noChangeArrowheads="1"/>
            </p:cNvSpPr>
            <p:nvPr/>
          </p:nvSpPr>
          <p:spPr bwMode="auto">
            <a:xfrm>
              <a:off x="920" y="2941"/>
              <a:ext cx="4258" cy="12"/>
            </a:xfrm>
            <a:prstGeom prst="rect">
              <a:avLst/>
            </a:prstGeom>
            <a:solidFill>
              <a:srgbClr val="029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69" name="Rectangle 1433"/>
            <p:cNvSpPr>
              <a:spLocks noChangeArrowheads="1"/>
            </p:cNvSpPr>
            <p:nvPr/>
          </p:nvSpPr>
          <p:spPr bwMode="auto">
            <a:xfrm>
              <a:off x="920" y="2934"/>
              <a:ext cx="4258" cy="12"/>
            </a:xfrm>
            <a:prstGeom prst="rect">
              <a:avLst/>
            </a:prstGeom>
            <a:solidFill>
              <a:srgbClr val="029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0" name="Rectangle 1434"/>
            <p:cNvSpPr>
              <a:spLocks noChangeArrowheads="1"/>
            </p:cNvSpPr>
            <p:nvPr/>
          </p:nvSpPr>
          <p:spPr bwMode="auto">
            <a:xfrm>
              <a:off x="920" y="2929"/>
              <a:ext cx="4258" cy="12"/>
            </a:xfrm>
            <a:prstGeom prst="rect">
              <a:avLst/>
            </a:prstGeom>
            <a:solidFill>
              <a:srgbClr val="029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1" name="Freeform 1435"/>
            <p:cNvSpPr>
              <a:spLocks/>
            </p:cNvSpPr>
            <p:nvPr/>
          </p:nvSpPr>
          <p:spPr bwMode="auto">
            <a:xfrm>
              <a:off x="920" y="2922"/>
              <a:ext cx="4258" cy="12"/>
            </a:xfrm>
            <a:custGeom>
              <a:avLst/>
              <a:gdLst>
                <a:gd name="T0" fmla="*/ 4258 w 4258"/>
                <a:gd name="T1" fmla="*/ 12 h 12"/>
                <a:gd name="T2" fmla="*/ 0 w 4258"/>
                <a:gd name="T3" fmla="*/ 12 h 12"/>
                <a:gd name="T4" fmla="*/ 2 w 4258"/>
                <a:gd name="T5" fmla="*/ 0 h 12"/>
                <a:gd name="T6" fmla="*/ 4258 w 4258"/>
                <a:gd name="T7" fmla="*/ 0 h 12"/>
                <a:gd name="T8" fmla="*/ 4258 w 425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8" h="12">
                  <a:moveTo>
                    <a:pt x="4258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58" y="0"/>
                  </a:lnTo>
                  <a:lnTo>
                    <a:pt x="4258" y="12"/>
                  </a:lnTo>
                  <a:close/>
                </a:path>
              </a:pathLst>
            </a:custGeom>
            <a:solidFill>
              <a:srgbClr val="0A9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2" name="Freeform 1436"/>
            <p:cNvSpPr>
              <a:spLocks/>
            </p:cNvSpPr>
            <p:nvPr/>
          </p:nvSpPr>
          <p:spPr bwMode="auto">
            <a:xfrm>
              <a:off x="920" y="2916"/>
              <a:ext cx="4258" cy="13"/>
            </a:xfrm>
            <a:custGeom>
              <a:avLst/>
              <a:gdLst>
                <a:gd name="T0" fmla="*/ 4258 w 4258"/>
                <a:gd name="T1" fmla="*/ 13 h 13"/>
                <a:gd name="T2" fmla="*/ 0 w 4258"/>
                <a:gd name="T3" fmla="*/ 13 h 13"/>
                <a:gd name="T4" fmla="*/ 2 w 4258"/>
                <a:gd name="T5" fmla="*/ 0 h 13"/>
                <a:gd name="T6" fmla="*/ 4258 w 4258"/>
                <a:gd name="T7" fmla="*/ 0 h 13"/>
                <a:gd name="T8" fmla="*/ 4258 w 425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8" h="13">
                  <a:moveTo>
                    <a:pt x="4258" y="13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4258" y="0"/>
                  </a:lnTo>
                  <a:lnTo>
                    <a:pt x="4258" y="13"/>
                  </a:lnTo>
                  <a:close/>
                </a:path>
              </a:pathLst>
            </a:custGeom>
            <a:solidFill>
              <a:srgbClr val="0A9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3" name="Rectangle 1437"/>
            <p:cNvSpPr>
              <a:spLocks noChangeArrowheads="1"/>
            </p:cNvSpPr>
            <p:nvPr/>
          </p:nvSpPr>
          <p:spPr bwMode="auto">
            <a:xfrm>
              <a:off x="922" y="2911"/>
              <a:ext cx="4256" cy="11"/>
            </a:xfrm>
            <a:prstGeom prst="rect">
              <a:avLst/>
            </a:prstGeom>
            <a:solidFill>
              <a:srgbClr val="0E9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4" name="Rectangle 1438"/>
            <p:cNvSpPr>
              <a:spLocks noChangeArrowheads="1"/>
            </p:cNvSpPr>
            <p:nvPr/>
          </p:nvSpPr>
          <p:spPr bwMode="auto">
            <a:xfrm>
              <a:off x="922" y="2904"/>
              <a:ext cx="4256" cy="12"/>
            </a:xfrm>
            <a:prstGeom prst="rect">
              <a:avLst/>
            </a:prstGeom>
            <a:solidFill>
              <a:srgbClr val="109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5" name="Rectangle 1439"/>
            <p:cNvSpPr>
              <a:spLocks noChangeArrowheads="1"/>
            </p:cNvSpPr>
            <p:nvPr/>
          </p:nvSpPr>
          <p:spPr bwMode="auto">
            <a:xfrm>
              <a:off x="922" y="2899"/>
              <a:ext cx="4256" cy="12"/>
            </a:xfrm>
            <a:prstGeom prst="rect">
              <a:avLst/>
            </a:prstGeom>
            <a:solidFill>
              <a:srgbClr val="109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6" name="Rectangle 1440"/>
            <p:cNvSpPr>
              <a:spLocks noChangeArrowheads="1"/>
            </p:cNvSpPr>
            <p:nvPr/>
          </p:nvSpPr>
          <p:spPr bwMode="auto">
            <a:xfrm>
              <a:off x="922" y="2892"/>
              <a:ext cx="4256" cy="12"/>
            </a:xfrm>
            <a:prstGeom prst="rect">
              <a:avLst/>
            </a:prstGeom>
            <a:solidFill>
              <a:srgbClr val="139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7" name="Rectangle 1441"/>
            <p:cNvSpPr>
              <a:spLocks noChangeArrowheads="1"/>
            </p:cNvSpPr>
            <p:nvPr/>
          </p:nvSpPr>
          <p:spPr bwMode="auto">
            <a:xfrm>
              <a:off x="922" y="2886"/>
              <a:ext cx="4256" cy="13"/>
            </a:xfrm>
            <a:prstGeom prst="rect">
              <a:avLst/>
            </a:prstGeom>
            <a:solidFill>
              <a:srgbClr val="139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8" name="Rectangle 1442"/>
            <p:cNvSpPr>
              <a:spLocks noChangeArrowheads="1"/>
            </p:cNvSpPr>
            <p:nvPr/>
          </p:nvSpPr>
          <p:spPr bwMode="auto">
            <a:xfrm>
              <a:off x="922" y="2879"/>
              <a:ext cx="4256" cy="13"/>
            </a:xfrm>
            <a:prstGeom prst="rect">
              <a:avLst/>
            </a:prstGeom>
            <a:solidFill>
              <a:srgbClr val="169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79" name="Rectangle 1443"/>
            <p:cNvSpPr>
              <a:spLocks noChangeArrowheads="1"/>
            </p:cNvSpPr>
            <p:nvPr/>
          </p:nvSpPr>
          <p:spPr bwMode="auto">
            <a:xfrm>
              <a:off x="922" y="2874"/>
              <a:ext cx="4256" cy="12"/>
            </a:xfrm>
            <a:prstGeom prst="rect">
              <a:avLst/>
            </a:prstGeom>
            <a:solidFill>
              <a:srgbClr val="17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0" name="Rectangle 1444"/>
            <p:cNvSpPr>
              <a:spLocks noChangeArrowheads="1"/>
            </p:cNvSpPr>
            <p:nvPr/>
          </p:nvSpPr>
          <p:spPr bwMode="auto">
            <a:xfrm>
              <a:off x="922" y="2867"/>
              <a:ext cx="4256" cy="12"/>
            </a:xfrm>
            <a:prstGeom prst="rect">
              <a:avLst/>
            </a:prstGeom>
            <a:solidFill>
              <a:srgbClr val="17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1" name="Rectangle 1445"/>
            <p:cNvSpPr>
              <a:spLocks noChangeArrowheads="1"/>
            </p:cNvSpPr>
            <p:nvPr/>
          </p:nvSpPr>
          <p:spPr bwMode="auto">
            <a:xfrm>
              <a:off x="922" y="2862"/>
              <a:ext cx="4256" cy="12"/>
            </a:xfrm>
            <a:prstGeom prst="rect">
              <a:avLst/>
            </a:prstGeom>
            <a:solidFill>
              <a:srgbClr val="1A9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2" name="Rectangle 1446"/>
            <p:cNvSpPr>
              <a:spLocks noChangeArrowheads="1"/>
            </p:cNvSpPr>
            <p:nvPr/>
          </p:nvSpPr>
          <p:spPr bwMode="auto">
            <a:xfrm>
              <a:off x="922" y="2855"/>
              <a:ext cx="4256" cy="12"/>
            </a:xfrm>
            <a:prstGeom prst="rect">
              <a:avLst/>
            </a:prstGeom>
            <a:solidFill>
              <a:srgbClr val="1A9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3" name="Rectangle 1447"/>
            <p:cNvSpPr>
              <a:spLocks noChangeArrowheads="1"/>
            </p:cNvSpPr>
            <p:nvPr/>
          </p:nvSpPr>
          <p:spPr bwMode="auto">
            <a:xfrm>
              <a:off x="922" y="2849"/>
              <a:ext cx="4256" cy="13"/>
            </a:xfrm>
            <a:prstGeom prst="rect">
              <a:avLst/>
            </a:prstGeom>
            <a:solidFill>
              <a:srgbClr val="1D9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4" name="Rectangle 1448"/>
            <p:cNvSpPr>
              <a:spLocks noChangeArrowheads="1"/>
            </p:cNvSpPr>
            <p:nvPr/>
          </p:nvSpPr>
          <p:spPr bwMode="auto">
            <a:xfrm>
              <a:off x="922" y="2842"/>
              <a:ext cx="4256" cy="13"/>
            </a:xfrm>
            <a:prstGeom prst="rect">
              <a:avLst/>
            </a:prstGeom>
            <a:solidFill>
              <a:srgbClr val="1E9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5" name="Rectangle 1449"/>
            <p:cNvSpPr>
              <a:spLocks noChangeArrowheads="1"/>
            </p:cNvSpPr>
            <p:nvPr/>
          </p:nvSpPr>
          <p:spPr bwMode="auto">
            <a:xfrm>
              <a:off x="922" y="2837"/>
              <a:ext cx="4256" cy="12"/>
            </a:xfrm>
            <a:prstGeom prst="rect">
              <a:avLst/>
            </a:prstGeom>
            <a:solidFill>
              <a:srgbClr val="1E9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6" name="Rectangle 1450"/>
            <p:cNvSpPr>
              <a:spLocks noChangeArrowheads="1"/>
            </p:cNvSpPr>
            <p:nvPr/>
          </p:nvSpPr>
          <p:spPr bwMode="auto">
            <a:xfrm>
              <a:off x="922" y="2830"/>
              <a:ext cx="4256" cy="12"/>
            </a:xfrm>
            <a:prstGeom prst="rect">
              <a:avLst/>
            </a:prstGeom>
            <a:solidFill>
              <a:srgbClr val="209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7" name="Rectangle 1451"/>
            <p:cNvSpPr>
              <a:spLocks noChangeArrowheads="1"/>
            </p:cNvSpPr>
            <p:nvPr/>
          </p:nvSpPr>
          <p:spPr bwMode="auto">
            <a:xfrm>
              <a:off x="922" y="2825"/>
              <a:ext cx="4256" cy="12"/>
            </a:xfrm>
            <a:prstGeom prst="rect">
              <a:avLst/>
            </a:prstGeom>
            <a:solidFill>
              <a:srgbClr val="209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8" name="Rectangle 1452"/>
            <p:cNvSpPr>
              <a:spLocks noChangeArrowheads="1"/>
            </p:cNvSpPr>
            <p:nvPr/>
          </p:nvSpPr>
          <p:spPr bwMode="auto">
            <a:xfrm>
              <a:off x="922" y="2818"/>
              <a:ext cx="4256" cy="12"/>
            </a:xfrm>
            <a:prstGeom prst="rect">
              <a:avLst/>
            </a:prstGeom>
            <a:solidFill>
              <a:srgbClr val="239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89" name="Rectangle 1453"/>
            <p:cNvSpPr>
              <a:spLocks noChangeArrowheads="1"/>
            </p:cNvSpPr>
            <p:nvPr/>
          </p:nvSpPr>
          <p:spPr bwMode="auto">
            <a:xfrm>
              <a:off x="922" y="2812"/>
              <a:ext cx="4256" cy="13"/>
            </a:xfrm>
            <a:prstGeom prst="rect">
              <a:avLst/>
            </a:prstGeom>
            <a:solidFill>
              <a:srgbClr val="249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0" name="Rectangle 1454"/>
            <p:cNvSpPr>
              <a:spLocks noChangeArrowheads="1"/>
            </p:cNvSpPr>
            <p:nvPr/>
          </p:nvSpPr>
          <p:spPr bwMode="auto">
            <a:xfrm>
              <a:off x="922" y="2805"/>
              <a:ext cx="4256" cy="13"/>
            </a:xfrm>
            <a:prstGeom prst="rect">
              <a:avLst/>
            </a:prstGeom>
            <a:solidFill>
              <a:srgbClr val="249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1" name="Rectangle 1455"/>
            <p:cNvSpPr>
              <a:spLocks noChangeArrowheads="1"/>
            </p:cNvSpPr>
            <p:nvPr/>
          </p:nvSpPr>
          <p:spPr bwMode="auto">
            <a:xfrm>
              <a:off x="922" y="2800"/>
              <a:ext cx="4256" cy="12"/>
            </a:xfrm>
            <a:prstGeom prst="rect">
              <a:avLst/>
            </a:prstGeom>
            <a:solidFill>
              <a:srgbClr val="269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2" name="Rectangle 1456"/>
            <p:cNvSpPr>
              <a:spLocks noChangeArrowheads="1"/>
            </p:cNvSpPr>
            <p:nvPr/>
          </p:nvSpPr>
          <p:spPr bwMode="auto">
            <a:xfrm>
              <a:off x="922" y="2793"/>
              <a:ext cx="4256" cy="12"/>
            </a:xfrm>
            <a:prstGeom prst="rect">
              <a:avLst/>
            </a:prstGeom>
            <a:solidFill>
              <a:srgbClr val="269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3" name="Rectangle 1457"/>
            <p:cNvSpPr>
              <a:spLocks noChangeArrowheads="1"/>
            </p:cNvSpPr>
            <p:nvPr/>
          </p:nvSpPr>
          <p:spPr bwMode="auto">
            <a:xfrm>
              <a:off x="922" y="2788"/>
              <a:ext cx="4256" cy="12"/>
            </a:xfrm>
            <a:prstGeom prst="rect">
              <a:avLst/>
            </a:prstGeom>
            <a:solidFill>
              <a:srgbClr val="289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4" name="Rectangle 1458"/>
            <p:cNvSpPr>
              <a:spLocks noChangeArrowheads="1"/>
            </p:cNvSpPr>
            <p:nvPr/>
          </p:nvSpPr>
          <p:spPr bwMode="auto">
            <a:xfrm>
              <a:off x="922" y="2781"/>
              <a:ext cx="4256" cy="12"/>
            </a:xfrm>
            <a:prstGeom prst="rect">
              <a:avLst/>
            </a:prstGeom>
            <a:solidFill>
              <a:srgbClr val="299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5" name="Rectangle 1459"/>
            <p:cNvSpPr>
              <a:spLocks noChangeArrowheads="1"/>
            </p:cNvSpPr>
            <p:nvPr/>
          </p:nvSpPr>
          <p:spPr bwMode="auto">
            <a:xfrm>
              <a:off x="922" y="2775"/>
              <a:ext cx="4256" cy="13"/>
            </a:xfrm>
            <a:prstGeom prst="rect">
              <a:avLst/>
            </a:prstGeom>
            <a:solidFill>
              <a:srgbClr val="299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6" name="Rectangle 1460"/>
            <p:cNvSpPr>
              <a:spLocks noChangeArrowheads="1"/>
            </p:cNvSpPr>
            <p:nvPr/>
          </p:nvSpPr>
          <p:spPr bwMode="auto">
            <a:xfrm>
              <a:off x="922" y="2768"/>
              <a:ext cx="4256" cy="13"/>
            </a:xfrm>
            <a:prstGeom prst="rect">
              <a:avLst/>
            </a:prstGeom>
            <a:solidFill>
              <a:srgbClr val="2A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7" name="Rectangle 1461"/>
            <p:cNvSpPr>
              <a:spLocks noChangeArrowheads="1"/>
            </p:cNvSpPr>
            <p:nvPr/>
          </p:nvSpPr>
          <p:spPr bwMode="auto">
            <a:xfrm>
              <a:off x="922" y="2763"/>
              <a:ext cx="4256" cy="12"/>
            </a:xfrm>
            <a:prstGeom prst="rect">
              <a:avLst/>
            </a:prstGeom>
            <a:solidFill>
              <a:srgbClr val="2A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8" name="Rectangle 1462"/>
            <p:cNvSpPr>
              <a:spLocks noChangeArrowheads="1"/>
            </p:cNvSpPr>
            <p:nvPr/>
          </p:nvSpPr>
          <p:spPr bwMode="auto">
            <a:xfrm>
              <a:off x="922" y="2758"/>
              <a:ext cx="4256" cy="10"/>
            </a:xfrm>
            <a:prstGeom prst="rect">
              <a:avLst/>
            </a:prstGeom>
            <a:solidFill>
              <a:srgbClr val="2C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799" name="Rectangle 1463"/>
            <p:cNvSpPr>
              <a:spLocks noChangeArrowheads="1"/>
            </p:cNvSpPr>
            <p:nvPr/>
          </p:nvSpPr>
          <p:spPr bwMode="auto">
            <a:xfrm>
              <a:off x="922" y="2751"/>
              <a:ext cx="4256" cy="12"/>
            </a:xfrm>
            <a:prstGeom prst="rect">
              <a:avLst/>
            </a:prstGeom>
            <a:solidFill>
              <a:srgbClr val="2DA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0" name="Rectangle 1464"/>
            <p:cNvSpPr>
              <a:spLocks noChangeArrowheads="1"/>
            </p:cNvSpPr>
            <p:nvPr/>
          </p:nvSpPr>
          <p:spPr bwMode="auto">
            <a:xfrm>
              <a:off x="922" y="2745"/>
              <a:ext cx="4256" cy="13"/>
            </a:xfrm>
            <a:prstGeom prst="rect">
              <a:avLst/>
            </a:prstGeom>
            <a:solidFill>
              <a:srgbClr val="2DA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1" name="Rectangle 1465"/>
            <p:cNvSpPr>
              <a:spLocks noChangeArrowheads="1"/>
            </p:cNvSpPr>
            <p:nvPr/>
          </p:nvSpPr>
          <p:spPr bwMode="auto">
            <a:xfrm>
              <a:off x="922" y="2738"/>
              <a:ext cx="4256" cy="13"/>
            </a:xfrm>
            <a:prstGeom prst="rect">
              <a:avLst/>
            </a:prstGeom>
            <a:solidFill>
              <a:srgbClr val="2EA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2" name="Rectangle 1466"/>
            <p:cNvSpPr>
              <a:spLocks noChangeArrowheads="1"/>
            </p:cNvSpPr>
            <p:nvPr/>
          </p:nvSpPr>
          <p:spPr bwMode="auto">
            <a:xfrm>
              <a:off x="922" y="2733"/>
              <a:ext cx="4256" cy="12"/>
            </a:xfrm>
            <a:prstGeom prst="rect">
              <a:avLst/>
            </a:prstGeom>
            <a:solidFill>
              <a:srgbClr val="2EA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3" name="Rectangle 1467"/>
            <p:cNvSpPr>
              <a:spLocks noChangeArrowheads="1"/>
            </p:cNvSpPr>
            <p:nvPr/>
          </p:nvSpPr>
          <p:spPr bwMode="auto">
            <a:xfrm>
              <a:off x="922" y="2726"/>
              <a:ext cx="4256" cy="12"/>
            </a:xfrm>
            <a:prstGeom prst="rect">
              <a:avLst/>
            </a:prstGeom>
            <a:solidFill>
              <a:srgbClr val="30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4" name="Rectangle 1468"/>
            <p:cNvSpPr>
              <a:spLocks noChangeArrowheads="1"/>
            </p:cNvSpPr>
            <p:nvPr/>
          </p:nvSpPr>
          <p:spPr bwMode="auto">
            <a:xfrm>
              <a:off x="922" y="2721"/>
              <a:ext cx="4256" cy="12"/>
            </a:xfrm>
            <a:prstGeom prst="rect">
              <a:avLst/>
            </a:prstGeom>
            <a:solidFill>
              <a:srgbClr val="31A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5" name="Rectangle 1469"/>
            <p:cNvSpPr>
              <a:spLocks noChangeArrowheads="1"/>
            </p:cNvSpPr>
            <p:nvPr/>
          </p:nvSpPr>
          <p:spPr bwMode="auto">
            <a:xfrm>
              <a:off x="922" y="2714"/>
              <a:ext cx="4256" cy="12"/>
            </a:xfrm>
            <a:prstGeom prst="rect">
              <a:avLst/>
            </a:prstGeom>
            <a:solidFill>
              <a:srgbClr val="31A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6" name="Rectangle 1470"/>
            <p:cNvSpPr>
              <a:spLocks noChangeArrowheads="1"/>
            </p:cNvSpPr>
            <p:nvPr/>
          </p:nvSpPr>
          <p:spPr bwMode="auto">
            <a:xfrm>
              <a:off x="922" y="2708"/>
              <a:ext cx="4256" cy="13"/>
            </a:xfrm>
            <a:prstGeom prst="rect">
              <a:avLst/>
            </a:prstGeom>
            <a:solidFill>
              <a:srgbClr val="32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7" name="Rectangle 1471"/>
            <p:cNvSpPr>
              <a:spLocks noChangeArrowheads="1"/>
            </p:cNvSpPr>
            <p:nvPr/>
          </p:nvSpPr>
          <p:spPr bwMode="auto">
            <a:xfrm>
              <a:off x="922" y="2701"/>
              <a:ext cx="4256" cy="13"/>
            </a:xfrm>
            <a:prstGeom prst="rect">
              <a:avLst/>
            </a:prstGeom>
            <a:solidFill>
              <a:srgbClr val="32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8" name="Rectangle 1472"/>
            <p:cNvSpPr>
              <a:spLocks noChangeArrowheads="1"/>
            </p:cNvSpPr>
            <p:nvPr/>
          </p:nvSpPr>
          <p:spPr bwMode="auto">
            <a:xfrm>
              <a:off x="922" y="2696"/>
              <a:ext cx="4256" cy="12"/>
            </a:xfrm>
            <a:prstGeom prst="rect">
              <a:avLst/>
            </a:prstGeom>
            <a:solidFill>
              <a:srgbClr val="34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09" name="Rectangle 1473"/>
            <p:cNvSpPr>
              <a:spLocks noChangeArrowheads="1"/>
            </p:cNvSpPr>
            <p:nvPr/>
          </p:nvSpPr>
          <p:spPr bwMode="auto">
            <a:xfrm>
              <a:off x="922" y="2689"/>
              <a:ext cx="4256" cy="12"/>
            </a:xfrm>
            <a:prstGeom prst="rect">
              <a:avLst/>
            </a:prstGeom>
            <a:solidFill>
              <a:srgbClr val="35A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0" name="Freeform 1474"/>
            <p:cNvSpPr>
              <a:spLocks/>
            </p:cNvSpPr>
            <p:nvPr/>
          </p:nvSpPr>
          <p:spPr bwMode="auto">
            <a:xfrm>
              <a:off x="922" y="2684"/>
              <a:ext cx="4256" cy="12"/>
            </a:xfrm>
            <a:custGeom>
              <a:avLst/>
              <a:gdLst>
                <a:gd name="T0" fmla="*/ 4256 w 4256"/>
                <a:gd name="T1" fmla="*/ 12 h 12"/>
                <a:gd name="T2" fmla="*/ 0 w 4256"/>
                <a:gd name="T3" fmla="*/ 12 h 12"/>
                <a:gd name="T4" fmla="*/ 2 w 4256"/>
                <a:gd name="T5" fmla="*/ 0 h 12"/>
                <a:gd name="T6" fmla="*/ 4256 w 4256"/>
                <a:gd name="T7" fmla="*/ 0 h 12"/>
                <a:gd name="T8" fmla="*/ 4256 w 425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6" h="12">
                  <a:moveTo>
                    <a:pt x="4256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56" y="0"/>
                  </a:lnTo>
                  <a:lnTo>
                    <a:pt x="4256" y="12"/>
                  </a:lnTo>
                  <a:close/>
                </a:path>
              </a:pathLst>
            </a:custGeom>
            <a:solidFill>
              <a:srgbClr val="35A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1" name="Freeform 1475"/>
            <p:cNvSpPr>
              <a:spLocks/>
            </p:cNvSpPr>
            <p:nvPr/>
          </p:nvSpPr>
          <p:spPr bwMode="auto">
            <a:xfrm>
              <a:off x="922" y="2677"/>
              <a:ext cx="4256" cy="12"/>
            </a:xfrm>
            <a:custGeom>
              <a:avLst/>
              <a:gdLst>
                <a:gd name="T0" fmla="*/ 4256 w 4256"/>
                <a:gd name="T1" fmla="*/ 12 h 12"/>
                <a:gd name="T2" fmla="*/ 0 w 4256"/>
                <a:gd name="T3" fmla="*/ 12 h 12"/>
                <a:gd name="T4" fmla="*/ 2 w 4256"/>
                <a:gd name="T5" fmla="*/ 0 h 12"/>
                <a:gd name="T6" fmla="*/ 4256 w 4256"/>
                <a:gd name="T7" fmla="*/ 0 h 12"/>
                <a:gd name="T8" fmla="*/ 4256 w 425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6" h="12">
                  <a:moveTo>
                    <a:pt x="4256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56" y="0"/>
                  </a:lnTo>
                  <a:lnTo>
                    <a:pt x="4256" y="12"/>
                  </a:lnTo>
                  <a:close/>
                </a:path>
              </a:pathLst>
            </a:custGeom>
            <a:solidFill>
              <a:srgbClr val="36A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2" name="Rectangle 1476"/>
            <p:cNvSpPr>
              <a:spLocks noChangeArrowheads="1"/>
            </p:cNvSpPr>
            <p:nvPr/>
          </p:nvSpPr>
          <p:spPr bwMode="auto">
            <a:xfrm>
              <a:off x="924" y="2672"/>
              <a:ext cx="4254" cy="12"/>
            </a:xfrm>
            <a:prstGeom prst="rect">
              <a:avLst/>
            </a:prstGeom>
            <a:solidFill>
              <a:srgbClr val="36A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3" name="Rectangle 1477"/>
            <p:cNvSpPr>
              <a:spLocks noChangeArrowheads="1"/>
            </p:cNvSpPr>
            <p:nvPr/>
          </p:nvSpPr>
          <p:spPr bwMode="auto">
            <a:xfrm>
              <a:off x="924" y="2664"/>
              <a:ext cx="4254" cy="13"/>
            </a:xfrm>
            <a:prstGeom prst="rect">
              <a:avLst/>
            </a:prstGeom>
            <a:solidFill>
              <a:srgbClr val="37A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4" name="Rectangle 1478"/>
            <p:cNvSpPr>
              <a:spLocks noChangeArrowheads="1"/>
            </p:cNvSpPr>
            <p:nvPr/>
          </p:nvSpPr>
          <p:spPr bwMode="auto">
            <a:xfrm>
              <a:off x="924" y="2659"/>
              <a:ext cx="4254" cy="13"/>
            </a:xfrm>
            <a:prstGeom prst="rect">
              <a:avLst/>
            </a:prstGeom>
            <a:solidFill>
              <a:srgbClr val="38A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5" name="Rectangle 1479"/>
            <p:cNvSpPr>
              <a:spLocks noChangeArrowheads="1"/>
            </p:cNvSpPr>
            <p:nvPr/>
          </p:nvSpPr>
          <p:spPr bwMode="auto">
            <a:xfrm>
              <a:off x="924" y="2652"/>
              <a:ext cx="4254" cy="12"/>
            </a:xfrm>
            <a:prstGeom prst="rect">
              <a:avLst/>
            </a:prstGeom>
            <a:solidFill>
              <a:srgbClr val="38A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6" name="Rectangle 1480"/>
            <p:cNvSpPr>
              <a:spLocks noChangeArrowheads="1"/>
            </p:cNvSpPr>
            <p:nvPr/>
          </p:nvSpPr>
          <p:spPr bwMode="auto">
            <a:xfrm>
              <a:off x="924" y="2647"/>
              <a:ext cx="4254" cy="12"/>
            </a:xfrm>
            <a:prstGeom prst="rect">
              <a:avLst/>
            </a:prstGeom>
            <a:solidFill>
              <a:srgbClr val="3AA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7" name="Rectangle 1481"/>
            <p:cNvSpPr>
              <a:spLocks noChangeArrowheads="1"/>
            </p:cNvSpPr>
            <p:nvPr/>
          </p:nvSpPr>
          <p:spPr bwMode="auto">
            <a:xfrm>
              <a:off x="924" y="2640"/>
              <a:ext cx="4254" cy="12"/>
            </a:xfrm>
            <a:prstGeom prst="rect">
              <a:avLst/>
            </a:prstGeom>
            <a:solidFill>
              <a:srgbClr val="3AA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8" name="Rectangle 1482"/>
            <p:cNvSpPr>
              <a:spLocks noChangeArrowheads="1"/>
            </p:cNvSpPr>
            <p:nvPr/>
          </p:nvSpPr>
          <p:spPr bwMode="auto">
            <a:xfrm>
              <a:off x="924" y="2635"/>
              <a:ext cx="4254" cy="12"/>
            </a:xfrm>
            <a:prstGeom prst="rect">
              <a:avLst/>
            </a:prstGeom>
            <a:solidFill>
              <a:srgbClr val="3BA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19" name="Rectangle 1483"/>
            <p:cNvSpPr>
              <a:spLocks noChangeArrowheads="1"/>
            </p:cNvSpPr>
            <p:nvPr/>
          </p:nvSpPr>
          <p:spPr bwMode="auto">
            <a:xfrm>
              <a:off x="924" y="2627"/>
              <a:ext cx="4254" cy="13"/>
            </a:xfrm>
            <a:prstGeom prst="rect">
              <a:avLst/>
            </a:prstGeom>
            <a:solidFill>
              <a:srgbClr val="3CA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0" name="Rectangle 1484"/>
            <p:cNvSpPr>
              <a:spLocks noChangeArrowheads="1"/>
            </p:cNvSpPr>
            <p:nvPr/>
          </p:nvSpPr>
          <p:spPr bwMode="auto">
            <a:xfrm>
              <a:off x="924" y="2622"/>
              <a:ext cx="4254" cy="13"/>
            </a:xfrm>
            <a:prstGeom prst="rect">
              <a:avLst/>
            </a:prstGeom>
            <a:solidFill>
              <a:srgbClr val="3CA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1" name="Rectangle 1485"/>
            <p:cNvSpPr>
              <a:spLocks noChangeArrowheads="1"/>
            </p:cNvSpPr>
            <p:nvPr/>
          </p:nvSpPr>
          <p:spPr bwMode="auto">
            <a:xfrm>
              <a:off x="924" y="2617"/>
              <a:ext cx="4254" cy="10"/>
            </a:xfrm>
            <a:prstGeom prst="rect">
              <a:avLst/>
            </a:prstGeom>
            <a:solidFill>
              <a:srgbClr val="3DA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2" name="Rectangle 1486"/>
            <p:cNvSpPr>
              <a:spLocks noChangeArrowheads="1"/>
            </p:cNvSpPr>
            <p:nvPr/>
          </p:nvSpPr>
          <p:spPr bwMode="auto">
            <a:xfrm>
              <a:off x="924" y="2610"/>
              <a:ext cx="4254" cy="12"/>
            </a:xfrm>
            <a:prstGeom prst="rect">
              <a:avLst/>
            </a:prstGeom>
            <a:solidFill>
              <a:srgbClr val="3DA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3" name="Rectangle 1487"/>
            <p:cNvSpPr>
              <a:spLocks noChangeArrowheads="1"/>
            </p:cNvSpPr>
            <p:nvPr/>
          </p:nvSpPr>
          <p:spPr bwMode="auto">
            <a:xfrm>
              <a:off x="924" y="2605"/>
              <a:ext cx="4254" cy="12"/>
            </a:xfrm>
            <a:prstGeom prst="rect">
              <a:avLst/>
            </a:prstGeom>
            <a:solidFill>
              <a:srgbClr val="3EA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4" name="Rectangle 1488"/>
            <p:cNvSpPr>
              <a:spLocks noChangeArrowheads="1"/>
            </p:cNvSpPr>
            <p:nvPr/>
          </p:nvSpPr>
          <p:spPr bwMode="auto">
            <a:xfrm>
              <a:off x="924" y="2598"/>
              <a:ext cx="4254" cy="12"/>
            </a:xfrm>
            <a:prstGeom prst="rect">
              <a:avLst/>
            </a:prstGeom>
            <a:solidFill>
              <a:srgbClr val="3FA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5" name="Rectangle 1489"/>
            <p:cNvSpPr>
              <a:spLocks noChangeArrowheads="1"/>
            </p:cNvSpPr>
            <p:nvPr/>
          </p:nvSpPr>
          <p:spPr bwMode="auto">
            <a:xfrm>
              <a:off x="924" y="2592"/>
              <a:ext cx="4254" cy="13"/>
            </a:xfrm>
            <a:prstGeom prst="rect">
              <a:avLst/>
            </a:prstGeom>
            <a:solidFill>
              <a:srgbClr val="3FA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6" name="Rectangle 1490"/>
            <p:cNvSpPr>
              <a:spLocks noChangeArrowheads="1"/>
            </p:cNvSpPr>
            <p:nvPr/>
          </p:nvSpPr>
          <p:spPr bwMode="auto">
            <a:xfrm>
              <a:off x="924" y="2585"/>
              <a:ext cx="4254" cy="13"/>
            </a:xfrm>
            <a:prstGeom prst="rect">
              <a:avLst/>
            </a:prstGeom>
            <a:solidFill>
              <a:srgbClr val="40A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7" name="Rectangle 1491"/>
            <p:cNvSpPr>
              <a:spLocks noChangeArrowheads="1"/>
            </p:cNvSpPr>
            <p:nvPr/>
          </p:nvSpPr>
          <p:spPr bwMode="auto">
            <a:xfrm>
              <a:off x="924" y="2580"/>
              <a:ext cx="4254" cy="12"/>
            </a:xfrm>
            <a:prstGeom prst="rect">
              <a:avLst/>
            </a:prstGeom>
            <a:solidFill>
              <a:srgbClr val="40A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8" name="Rectangle 1492"/>
            <p:cNvSpPr>
              <a:spLocks noChangeArrowheads="1"/>
            </p:cNvSpPr>
            <p:nvPr/>
          </p:nvSpPr>
          <p:spPr bwMode="auto">
            <a:xfrm>
              <a:off x="924" y="2573"/>
              <a:ext cx="4254" cy="12"/>
            </a:xfrm>
            <a:prstGeom prst="rect">
              <a:avLst/>
            </a:prstGeom>
            <a:solidFill>
              <a:srgbClr val="41A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29" name="Rectangle 1493"/>
            <p:cNvSpPr>
              <a:spLocks noChangeArrowheads="1"/>
            </p:cNvSpPr>
            <p:nvPr/>
          </p:nvSpPr>
          <p:spPr bwMode="auto">
            <a:xfrm>
              <a:off x="924" y="2568"/>
              <a:ext cx="4254" cy="12"/>
            </a:xfrm>
            <a:prstGeom prst="rect">
              <a:avLst/>
            </a:prstGeom>
            <a:solidFill>
              <a:srgbClr val="41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0" name="Rectangle 1494"/>
            <p:cNvSpPr>
              <a:spLocks noChangeArrowheads="1"/>
            </p:cNvSpPr>
            <p:nvPr/>
          </p:nvSpPr>
          <p:spPr bwMode="auto">
            <a:xfrm>
              <a:off x="924" y="2561"/>
              <a:ext cx="4254" cy="12"/>
            </a:xfrm>
            <a:prstGeom prst="rect">
              <a:avLst/>
            </a:prstGeom>
            <a:solidFill>
              <a:srgbClr val="41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1" name="Rectangle 1495"/>
            <p:cNvSpPr>
              <a:spLocks noChangeArrowheads="1"/>
            </p:cNvSpPr>
            <p:nvPr/>
          </p:nvSpPr>
          <p:spPr bwMode="auto">
            <a:xfrm>
              <a:off x="924" y="2555"/>
              <a:ext cx="4254" cy="13"/>
            </a:xfrm>
            <a:prstGeom prst="rect">
              <a:avLst/>
            </a:prstGeom>
            <a:solidFill>
              <a:srgbClr val="43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2" name="Rectangle 1496"/>
            <p:cNvSpPr>
              <a:spLocks noChangeArrowheads="1"/>
            </p:cNvSpPr>
            <p:nvPr/>
          </p:nvSpPr>
          <p:spPr bwMode="auto">
            <a:xfrm>
              <a:off x="924" y="2548"/>
              <a:ext cx="4254" cy="13"/>
            </a:xfrm>
            <a:prstGeom prst="rect">
              <a:avLst/>
            </a:prstGeom>
            <a:solidFill>
              <a:srgbClr val="43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3" name="Rectangle 1497"/>
            <p:cNvSpPr>
              <a:spLocks noChangeArrowheads="1"/>
            </p:cNvSpPr>
            <p:nvPr/>
          </p:nvSpPr>
          <p:spPr bwMode="auto">
            <a:xfrm>
              <a:off x="924" y="2543"/>
              <a:ext cx="4254" cy="12"/>
            </a:xfrm>
            <a:prstGeom prst="rect">
              <a:avLst/>
            </a:prstGeom>
            <a:solidFill>
              <a:srgbClr val="44AA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4" name="Rectangle 1498"/>
            <p:cNvSpPr>
              <a:spLocks noChangeArrowheads="1"/>
            </p:cNvSpPr>
            <p:nvPr/>
          </p:nvSpPr>
          <p:spPr bwMode="auto">
            <a:xfrm>
              <a:off x="924" y="2536"/>
              <a:ext cx="4254" cy="12"/>
            </a:xfrm>
            <a:prstGeom prst="rect">
              <a:avLst/>
            </a:prstGeom>
            <a:solidFill>
              <a:srgbClr val="44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5" name="Rectangle 1499"/>
            <p:cNvSpPr>
              <a:spLocks noChangeArrowheads="1"/>
            </p:cNvSpPr>
            <p:nvPr/>
          </p:nvSpPr>
          <p:spPr bwMode="auto">
            <a:xfrm>
              <a:off x="924" y="2531"/>
              <a:ext cx="4254" cy="12"/>
            </a:xfrm>
            <a:prstGeom prst="rect">
              <a:avLst/>
            </a:prstGeom>
            <a:solidFill>
              <a:srgbClr val="44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6" name="Rectangle 1500"/>
            <p:cNvSpPr>
              <a:spLocks noChangeArrowheads="1"/>
            </p:cNvSpPr>
            <p:nvPr/>
          </p:nvSpPr>
          <p:spPr bwMode="auto">
            <a:xfrm>
              <a:off x="924" y="2524"/>
              <a:ext cx="4254" cy="12"/>
            </a:xfrm>
            <a:prstGeom prst="rect">
              <a:avLst/>
            </a:prstGeom>
            <a:solidFill>
              <a:srgbClr val="45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7" name="Rectangle 1501"/>
            <p:cNvSpPr>
              <a:spLocks noChangeArrowheads="1"/>
            </p:cNvSpPr>
            <p:nvPr/>
          </p:nvSpPr>
          <p:spPr bwMode="auto">
            <a:xfrm>
              <a:off x="924" y="2518"/>
              <a:ext cx="4254" cy="13"/>
            </a:xfrm>
            <a:prstGeom prst="rect">
              <a:avLst/>
            </a:prstGeom>
            <a:solidFill>
              <a:srgbClr val="45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8" name="Rectangle 1502"/>
            <p:cNvSpPr>
              <a:spLocks noChangeArrowheads="1"/>
            </p:cNvSpPr>
            <p:nvPr/>
          </p:nvSpPr>
          <p:spPr bwMode="auto">
            <a:xfrm>
              <a:off x="924" y="2511"/>
              <a:ext cx="4254" cy="13"/>
            </a:xfrm>
            <a:prstGeom prst="rect">
              <a:avLst/>
            </a:prstGeom>
            <a:solidFill>
              <a:srgbClr val="47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39" name="Rectangle 1503"/>
            <p:cNvSpPr>
              <a:spLocks noChangeArrowheads="1"/>
            </p:cNvSpPr>
            <p:nvPr/>
          </p:nvSpPr>
          <p:spPr bwMode="auto">
            <a:xfrm>
              <a:off x="924" y="2506"/>
              <a:ext cx="4254" cy="12"/>
            </a:xfrm>
            <a:prstGeom prst="rect">
              <a:avLst/>
            </a:prstGeom>
            <a:solidFill>
              <a:srgbClr val="47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0" name="Rectangle 1504"/>
            <p:cNvSpPr>
              <a:spLocks noChangeArrowheads="1"/>
            </p:cNvSpPr>
            <p:nvPr/>
          </p:nvSpPr>
          <p:spPr bwMode="auto">
            <a:xfrm>
              <a:off x="924" y="2499"/>
              <a:ext cx="4254" cy="12"/>
            </a:xfrm>
            <a:prstGeom prst="rect">
              <a:avLst/>
            </a:prstGeom>
            <a:solidFill>
              <a:srgbClr val="47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1" name="Rectangle 1505"/>
            <p:cNvSpPr>
              <a:spLocks noChangeArrowheads="1"/>
            </p:cNvSpPr>
            <p:nvPr/>
          </p:nvSpPr>
          <p:spPr bwMode="auto">
            <a:xfrm>
              <a:off x="924" y="2494"/>
              <a:ext cx="4254" cy="12"/>
            </a:xfrm>
            <a:prstGeom prst="rect">
              <a:avLst/>
            </a:prstGeom>
            <a:solidFill>
              <a:srgbClr val="48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2" name="Rectangle 1506"/>
            <p:cNvSpPr>
              <a:spLocks noChangeArrowheads="1"/>
            </p:cNvSpPr>
            <p:nvPr/>
          </p:nvSpPr>
          <p:spPr bwMode="auto">
            <a:xfrm>
              <a:off x="924" y="2487"/>
              <a:ext cx="4254" cy="12"/>
            </a:xfrm>
            <a:prstGeom prst="rect">
              <a:avLst/>
            </a:prstGeom>
            <a:solidFill>
              <a:srgbClr val="48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3" name="Rectangle 1507"/>
            <p:cNvSpPr>
              <a:spLocks noChangeArrowheads="1"/>
            </p:cNvSpPr>
            <p:nvPr/>
          </p:nvSpPr>
          <p:spPr bwMode="auto">
            <a:xfrm>
              <a:off x="924" y="2481"/>
              <a:ext cx="4254" cy="13"/>
            </a:xfrm>
            <a:prstGeom prst="rect">
              <a:avLst/>
            </a:prstGeom>
            <a:solidFill>
              <a:srgbClr val="49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4" name="Rectangle 1508"/>
            <p:cNvSpPr>
              <a:spLocks noChangeArrowheads="1"/>
            </p:cNvSpPr>
            <p:nvPr/>
          </p:nvSpPr>
          <p:spPr bwMode="auto">
            <a:xfrm>
              <a:off x="924" y="2476"/>
              <a:ext cx="4254" cy="11"/>
            </a:xfrm>
            <a:prstGeom prst="rect">
              <a:avLst/>
            </a:prstGeom>
            <a:solidFill>
              <a:srgbClr val="4AA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5" name="Rectangle 1509"/>
            <p:cNvSpPr>
              <a:spLocks noChangeArrowheads="1"/>
            </p:cNvSpPr>
            <p:nvPr/>
          </p:nvSpPr>
          <p:spPr bwMode="auto">
            <a:xfrm>
              <a:off x="924" y="2469"/>
              <a:ext cx="4254" cy="12"/>
            </a:xfrm>
            <a:prstGeom prst="rect">
              <a:avLst/>
            </a:prstGeom>
            <a:solidFill>
              <a:srgbClr val="4AA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6" name="Rectangle 1510"/>
            <p:cNvSpPr>
              <a:spLocks noChangeArrowheads="1"/>
            </p:cNvSpPr>
            <p:nvPr/>
          </p:nvSpPr>
          <p:spPr bwMode="auto">
            <a:xfrm>
              <a:off x="924" y="2464"/>
              <a:ext cx="4254" cy="12"/>
            </a:xfrm>
            <a:prstGeom prst="rect">
              <a:avLst/>
            </a:prstGeom>
            <a:solidFill>
              <a:srgbClr val="4CAE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7" name="Rectangle 1511"/>
            <p:cNvSpPr>
              <a:spLocks noChangeArrowheads="1"/>
            </p:cNvSpPr>
            <p:nvPr/>
          </p:nvSpPr>
          <p:spPr bwMode="auto">
            <a:xfrm>
              <a:off x="924" y="2457"/>
              <a:ext cx="4254" cy="12"/>
            </a:xfrm>
            <a:prstGeom prst="rect">
              <a:avLst/>
            </a:prstGeom>
            <a:solidFill>
              <a:srgbClr val="4CAE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8" name="Rectangle 1512"/>
            <p:cNvSpPr>
              <a:spLocks noChangeArrowheads="1"/>
            </p:cNvSpPr>
            <p:nvPr/>
          </p:nvSpPr>
          <p:spPr bwMode="auto">
            <a:xfrm>
              <a:off x="924" y="2451"/>
              <a:ext cx="4254" cy="13"/>
            </a:xfrm>
            <a:prstGeom prst="rect">
              <a:avLst/>
            </a:prstGeom>
            <a:solidFill>
              <a:srgbClr val="4DAE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49" name="Freeform 1513"/>
            <p:cNvSpPr>
              <a:spLocks/>
            </p:cNvSpPr>
            <p:nvPr/>
          </p:nvSpPr>
          <p:spPr bwMode="auto">
            <a:xfrm>
              <a:off x="924" y="2444"/>
              <a:ext cx="4254" cy="13"/>
            </a:xfrm>
            <a:custGeom>
              <a:avLst/>
              <a:gdLst>
                <a:gd name="T0" fmla="*/ 4254 w 4254"/>
                <a:gd name="T1" fmla="*/ 13 h 13"/>
                <a:gd name="T2" fmla="*/ 0 w 4254"/>
                <a:gd name="T3" fmla="*/ 13 h 13"/>
                <a:gd name="T4" fmla="*/ 2 w 4254"/>
                <a:gd name="T5" fmla="*/ 0 h 13"/>
                <a:gd name="T6" fmla="*/ 4254 w 4254"/>
                <a:gd name="T7" fmla="*/ 0 h 13"/>
                <a:gd name="T8" fmla="*/ 4254 w 425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4" h="13">
                  <a:moveTo>
                    <a:pt x="4254" y="13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4254" y="0"/>
                  </a:lnTo>
                  <a:lnTo>
                    <a:pt x="4254" y="13"/>
                  </a:lnTo>
                  <a:close/>
                </a:path>
              </a:pathLst>
            </a:custGeom>
            <a:solidFill>
              <a:srgbClr val="4EA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0" name="Freeform 1514"/>
            <p:cNvSpPr>
              <a:spLocks/>
            </p:cNvSpPr>
            <p:nvPr/>
          </p:nvSpPr>
          <p:spPr bwMode="auto">
            <a:xfrm>
              <a:off x="924" y="2439"/>
              <a:ext cx="4254" cy="12"/>
            </a:xfrm>
            <a:custGeom>
              <a:avLst/>
              <a:gdLst>
                <a:gd name="T0" fmla="*/ 4254 w 4254"/>
                <a:gd name="T1" fmla="*/ 12 h 12"/>
                <a:gd name="T2" fmla="*/ 0 w 4254"/>
                <a:gd name="T3" fmla="*/ 12 h 12"/>
                <a:gd name="T4" fmla="*/ 2 w 4254"/>
                <a:gd name="T5" fmla="*/ 0 h 12"/>
                <a:gd name="T6" fmla="*/ 4254 w 4254"/>
                <a:gd name="T7" fmla="*/ 0 h 12"/>
                <a:gd name="T8" fmla="*/ 4254 w 425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4" h="12">
                  <a:moveTo>
                    <a:pt x="4254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4254" y="0"/>
                  </a:lnTo>
                  <a:lnTo>
                    <a:pt x="4254" y="12"/>
                  </a:lnTo>
                  <a:close/>
                </a:path>
              </a:pathLst>
            </a:custGeom>
            <a:solidFill>
              <a:srgbClr val="4EA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1" name="Rectangle 1515"/>
            <p:cNvSpPr>
              <a:spLocks noChangeArrowheads="1"/>
            </p:cNvSpPr>
            <p:nvPr/>
          </p:nvSpPr>
          <p:spPr bwMode="auto">
            <a:xfrm>
              <a:off x="926" y="2432"/>
              <a:ext cx="4252" cy="12"/>
            </a:xfrm>
            <a:prstGeom prst="rect">
              <a:avLst/>
            </a:prstGeom>
            <a:solidFill>
              <a:srgbClr val="4FA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2" name="Rectangle 1516"/>
            <p:cNvSpPr>
              <a:spLocks noChangeArrowheads="1"/>
            </p:cNvSpPr>
            <p:nvPr/>
          </p:nvSpPr>
          <p:spPr bwMode="auto">
            <a:xfrm>
              <a:off x="926" y="2427"/>
              <a:ext cx="4252" cy="12"/>
            </a:xfrm>
            <a:prstGeom prst="rect">
              <a:avLst/>
            </a:prstGeom>
            <a:solidFill>
              <a:srgbClr val="4FA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3" name="Rectangle 1517"/>
            <p:cNvSpPr>
              <a:spLocks noChangeArrowheads="1"/>
            </p:cNvSpPr>
            <p:nvPr/>
          </p:nvSpPr>
          <p:spPr bwMode="auto">
            <a:xfrm>
              <a:off x="926" y="2420"/>
              <a:ext cx="4252" cy="12"/>
            </a:xfrm>
            <a:prstGeom prst="rect">
              <a:avLst/>
            </a:prstGeom>
            <a:solidFill>
              <a:srgbClr val="51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4" name="Rectangle 1518"/>
            <p:cNvSpPr>
              <a:spLocks noChangeArrowheads="1"/>
            </p:cNvSpPr>
            <p:nvPr/>
          </p:nvSpPr>
          <p:spPr bwMode="auto">
            <a:xfrm>
              <a:off x="926" y="2414"/>
              <a:ext cx="4252" cy="13"/>
            </a:xfrm>
            <a:prstGeom prst="rect">
              <a:avLst/>
            </a:prstGeom>
            <a:solidFill>
              <a:srgbClr val="51B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5" name="Rectangle 1519"/>
            <p:cNvSpPr>
              <a:spLocks noChangeArrowheads="1"/>
            </p:cNvSpPr>
            <p:nvPr/>
          </p:nvSpPr>
          <p:spPr bwMode="auto">
            <a:xfrm>
              <a:off x="926" y="2407"/>
              <a:ext cx="4252" cy="13"/>
            </a:xfrm>
            <a:prstGeom prst="rect">
              <a:avLst/>
            </a:prstGeom>
            <a:solidFill>
              <a:srgbClr val="51B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6" name="Rectangle 1520"/>
            <p:cNvSpPr>
              <a:spLocks noChangeArrowheads="1"/>
            </p:cNvSpPr>
            <p:nvPr/>
          </p:nvSpPr>
          <p:spPr bwMode="auto">
            <a:xfrm>
              <a:off x="926" y="2402"/>
              <a:ext cx="4252" cy="12"/>
            </a:xfrm>
            <a:prstGeom prst="rect">
              <a:avLst/>
            </a:prstGeom>
            <a:solidFill>
              <a:srgbClr val="53B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7" name="Rectangle 1521"/>
            <p:cNvSpPr>
              <a:spLocks noChangeArrowheads="1"/>
            </p:cNvSpPr>
            <p:nvPr/>
          </p:nvSpPr>
          <p:spPr bwMode="auto">
            <a:xfrm>
              <a:off x="926" y="2395"/>
              <a:ext cx="4252" cy="12"/>
            </a:xfrm>
            <a:prstGeom prst="rect">
              <a:avLst/>
            </a:prstGeom>
            <a:solidFill>
              <a:srgbClr val="53B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8" name="Freeform 1522"/>
            <p:cNvSpPr>
              <a:spLocks/>
            </p:cNvSpPr>
            <p:nvPr/>
          </p:nvSpPr>
          <p:spPr bwMode="auto">
            <a:xfrm>
              <a:off x="926" y="2390"/>
              <a:ext cx="4252" cy="12"/>
            </a:xfrm>
            <a:custGeom>
              <a:avLst/>
              <a:gdLst>
                <a:gd name="T0" fmla="*/ 4252 w 4252"/>
                <a:gd name="T1" fmla="*/ 12 h 12"/>
                <a:gd name="T2" fmla="*/ 0 w 4252"/>
                <a:gd name="T3" fmla="*/ 12 h 12"/>
                <a:gd name="T4" fmla="*/ 0 w 4252"/>
                <a:gd name="T5" fmla="*/ 1 h 12"/>
                <a:gd name="T6" fmla="*/ 17 w 4252"/>
                <a:gd name="T7" fmla="*/ 1 h 12"/>
                <a:gd name="T8" fmla="*/ 34 w 4252"/>
                <a:gd name="T9" fmla="*/ 0 h 12"/>
                <a:gd name="T10" fmla="*/ 4252 w 4252"/>
                <a:gd name="T11" fmla="*/ 0 h 12"/>
                <a:gd name="T12" fmla="*/ 4252 w 425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2" h="12">
                  <a:moveTo>
                    <a:pt x="4252" y="12"/>
                  </a:moveTo>
                  <a:lnTo>
                    <a:pt x="0" y="12"/>
                  </a:lnTo>
                  <a:lnTo>
                    <a:pt x="0" y="1"/>
                  </a:lnTo>
                  <a:lnTo>
                    <a:pt x="17" y="1"/>
                  </a:lnTo>
                  <a:lnTo>
                    <a:pt x="34" y="0"/>
                  </a:lnTo>
                  <a:lnTo>
                    <a:pt x="4252" y="0"/>
                  </a:lnTo>
                  <a:lnTo>
                    <a:pt x="4252" y="12"/>
                  </a:lnTo>
                  <a:close/>
                </a:path>
              </a:pathLst>
            </a:custGeom>
            <a:solidFill>
              <a:srgbClr val="54B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59" name="Freeform 1523"/>
            <p:cNvSpPr>
              <a:spLocks/>
            </p:cNvSpPr>
            <p:nvPr/>
          </p:nvSpPr>
          <p:spPr bwMode="auto">
            <a:xfrm>
              <a:off x="926" y="2383"/>
              <a:ext cx="4252" cy="12"/>
            </a:xfrm>
            <a:custGeom>
              <a:avLst/>
              <a:gdLst>
                <a:gd name="T0" fmla="*/ 4252 w 4252"/>
                <a:gd name="T1" fmla="*/ 12 h 12"/>
                <a:gd name="T2" fmla="*/ 0 w 4252"/>
                <a:gd name="T3" fmla="*/ 12 h 12"/>
                <a:gd name="T4" fmla="*/ 0 w 4252"/>
                <a:gd name="T5" fmla="*/ 8 h 12"/>
                <a:gd name="T6" fmla="*/ 21 w 4252"/>
                <a:gd name="T7" fmla="*/ 7 h 12"/>
                <a:gd name="T8" fmla="*/ 44 w 4252"/>
                <a:gd name="T9" fmla="*/ 5 h 12"/>
                <a:gd name="T10" fmla="*/ 65 w 4252"/>
                <a:gd name="T11" fmla="*/ 3 h 12"/>
                <a:gd name="T12" fmla="*/ 88 w 4252"/>
                <a:gd name="T13" fmla="*/ 0 h 12"/>
                <a:gd name="T14" fmla="*/ 4252 w 4252"/>
                <a:gd name="T15" fmla="*/ 0 h 12"/>
                <a:gd name="T16" fmla="*/ 4252 w 425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2" h="12">
                  <a:moveTo>
                    <a:pt x="4252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21" y="7"/>
                  </a:lnTo>
                  <a:lnTo>
                    <a:pt x="44" y="5"/>
                  </a:lnTo>
                  <a:lnTo>
                    <a:pt x="65" y="3"/>
                  </a:lnTo>
                  <a:lnTo>
                    <a:pt x="88" y="0"/>
                  </a:lnTo>
                  <a:lnTo>
                    <a:pt x="4252" y="0"/>
                  </a:lnTo>
                  <a:lnTo>
                    <a:pt x="4252" y="12"/>
                  </a:lnTo>
                  <a:close/>
                </a:path>
              </a:pathLst>
            </a:custGeom>
            <a:solidFill>
              <a:srgbClr val="54B2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0" name="Freeform 1524"/>
            <p:cNvSpPr>
              <a:spLocks/>
            </p:cNvSpPr>
            <p:nvPr/>
          </p:nvSpPr>
          <p:spPr bwMode="auto">
            <a:xfrm>
              <a:off x="960" y="2377"/>
              <a:ext cx="4218" cy="13"/>
            </a:xfrm>
            <a:custGeom>
              <a:avLst/>
              <a:gdLst>
                <a:gd name="T0" fmla="*/ 4218 w 4218"/>
                <a:gd name="T1" fmla="*/ 13 h 13"/>
                <a:gd name="T2" fmla="*/ 0 w 4218"/>
                <a:gd name="T3" fmla="*/ 13 h 13"/>
                <a:gd name="T4" fmla="*/ 23 w 4218"/>
                <a:gd name="T5" fmla="*/ 9 h 13"/>
                <a:gd name="T6" fmla="*/ 46 w 4218"/>
                <a:gd name="T7" fmla="*/ 7 h 13"/>
                <a:gd name="T8" fmla="*/ 71 w 4218"/>
                <a:gd name="T9" fmla="*/ 4 h 13"/>
                <a:gd name="T10" fmla="*/ 94 w 4218"/>
                <a:gd name="T11" fmla="*/ 0 h 13"/>
                <a:gd name="T12" fmla="*/ 4218 w 4218"/>
                <a:gd name="T13" fmla="*/ 0 h 13"/>
                <a:gd name="T14" fmla="*/ 4218 w 421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18" h="13">
                  <a:moveTo>
                    <a:pt x="4218" y="13"/>
                  </a:moveTo>
                  <a:lnTo>
                    <a:pt x="0" y="13"/>
                  </a:lnTo>
                  <a:lnTo>
                    <a:pt x="23" y="9"/>
                  </a:lnTo>
                  <a:lnTo>
                    <a:pt x="46" y="7"/>
                  </a:lnTo>
                  <a:lnTo>
                    <a:pt x="71" y="4"/>
                  </a:lnTo>
                  <a:lnTo>
                    <a:pt x="94" y="0"/>
                  </a:lnTo>
                  <a:lnTo>
                    <a:pt x="4218" y="0"/>
                  </a:lnTo>
                  <a:lnTo>
                    <a:pt x="4218" y="13"/>
                  </a:lnTo>
                  <a:close/>
                </a:path>
              </a:pathLst>
            </a:custGeom>
            <a:solidFill>
              <a:srgbClr val="54B2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1" name="Freeform 1525"/>
            <p:cNvSpPr>
              <a:spLocks/>
            </p:cNvSpPr>
            <p:nvPr/>
          </p:nvSpPr>
          <p:spPr bwMode="auto">
            <a:xfrm>
              <a:off x="1014" y="2370"/>
              <a:ext cx="4164" cy="13"/>
            </a:xfrm>
            <a:custGeom>
              <a:avLst/>
              <a:gdLst>
                <a:gd name="T0" fmla="*/ 4164 w 4164"/>
                <a:gd name="T1" fmla="*/ 13 h 13"/>
                <a:gd name="T2" fmla="*/ 0 w 4164"/>
                <a:gd name="T3" fmla="*/ 13 h 13"/>
                <a:gd name="T4" fmla="*/ 17 w 4164"/>
                <a:gd name="T5" fmla="*/ 11 h 13"/>
                <a:gd name="T6" fmla="*/ 36 w 4164"/>
                <a:gd name="T7" fmla="*/ 7 h 13"/>
                <a:gd name="T8" fmla="*/ 53 w 4164"/>
                <a:gd name="T9" fmla="*/ 4 h 13"/>
                <a:gd name="T10" fmla="*/ 72 w 4164"/>
                <a:gd name="T11" fmla="*/ 0 h 13"/>
                <a:gd name="T12" fmla="*/ 4164 w 4164"/>
                <a:gd name="T13" fmla="*/ 0 h 13"/>
                <a:gd name="T14" fmla="*/ 4164 w 416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64" h="13">
                  <a:moveTo>
                    <a:pt x="4164" y="13"/>
                  </a:moveTo>
                  <a:lnTo>
                    <a:pt x="0" y="13"/>
                  </a:lnTo>
                  <a:lnTo>
                    <a:pt x="17" y="11"/>
                  </a:lnTo>
                  <a:lnTo>
                    <a:pt x="36" y="7"/>
                  </a:lnTo>
                  <a:lnTo>
                    <a:pt x="53" y="4"/>
                  </a:lnTo>
                  <a:lnTo>
                    <a:pt x="72" y="0"/>
                  </a:lnTo>
                  <a:lnTo>
                    <a:pt x="4164" y="0"/>
                  </a:lnTo>
                  <a:lnTo>
                    <a:pt x="4164" y="13"/>
                  </a:lnTo>
                  <a:close/>
                </a:path>
              </a:pathLst>
            </a:custGeom>
            <a:solidFill>
              <a:srgbClr val="56B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2" name="Freeform 1526"/>
            <p:cNvSpPr>
              <a:spLocks/>
            </p:cNvSpPr>
            <p:nvPr/>
          </p:nvSpPr>
          <p:spPr bwMode="auto">
            <a:xfrm>
              <a:off x="1054" y="2365"/>
              <a:ext cx="4124" cy="12"/>
            </a:xfrm>
            <a:custGeom>
              <a:avLst/>
              <a:gdLst>
                <a:gd name="T0" fmla="*/ 4124 w 4124"/>
                <a:gd name="T1" fmla="*/ 12 h 12"/>
                <a:gd name="T2" fmla="*/ 0 w 4124"/>
                <a:gd name="T3" fmla="*/ 12 h 12"/>
                <a:gd name="T4" fmla="*/ 15 w 4124"/>
                <a:gd name="T5" fmla="*/ 9 h 12"/>
                <a:gd name="T6" fmla="*/ 28 w 4124"/>
                <a:gd name="T7" fmla="*/ 7 h 12"/>
                <a:gd name="T8" fmla="*/ 44 w 4124"/>
                <a:gd name="T9" fmla="*/ 4 h 12"/>
                <a:gd name="T10" fmla="*/ 59 w 4124"/>
                <a:gd name="T11" fmla="*/ 0 h 12"/>
                <a:gd name="T12" fmla="*/ 4124 w 4124"/>
                <a:gd name="T13" fmla="*/ 0 h 12"/>
                <a:gd name="T14" fmla="*/ 4124 w 4124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24" h="12">
                  <a:moveTo>
                    <a:pt x="4124" y="12"/>
                  </a:moveTo>
                  <a:lnTo>
                    <a:pt x="0" y="12"/>
                  </a:lnTo>
                  <a:lnTo>
                    <a:pt x="15" y="9"/>
                  </a:lnTo>
                  <a:lnTo>
                    <a:pt x="28" y="7"/>
                  </a:lnTo>
                  <a:lnTo>
                    <a:pt x="44" y="4"/>
                  </a:lnTo>
                  <a:lnTo>
                    <a:pt x="59" y="0"/>
                  </a:lnTo>
                  <a:lnTo>
                    <a:pt x="4124" y="0"/>
                  </a:lnTo>
                  <a:lnTo>
                    <a:pt x="4124" y="12"/>
                  </a:lnTo>
                  <a:close/>
                </a:path>
              </a:pathLst>
            </a:custGeom>
            <a:solidFill>
              <a:srgbClr val="56B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3" name="Freeform 1527"/>
            <p:cNvSpPr>
              <a:spLocks/>
            </p:cNvSpPr>
            <p:nvPr/>
          </p:nvSpPr>
          <p:spPr bwMode="auto">
            <a:xfrm>
              <a:off x="1086" y="2358"/>
              <a:ext cx="4092" cy="12"/>
            </a:xfrm>
            <a:custGeom>
              <a:avLst/>
              <a:gdLst>
                <a:gd name="T0" fmla="*/ 4092 w 4092"/>
                <a:gd name="T1" fmla="*/ 12 h 12"/>
                <a:gd name="T2" fmla="*/ 0 w 4092"/>
                <a:gd name="T3" fmla="*/ 12 h 12"/>
                <a:gd name="T4" fmla="*/ 25 w 4092"/>
                <a:gd name="T5" fmla="*/ 7 h 12"/>
                <a:gd name="T6" fmla="*/ 50 w 4092"/>
                <a:gd name="T7" fmla="*/ 0 h 12"/>
                <a:gd name="T8" fmla="*/ 4092 w 4092"/>
                <a:gd name="T9" fmla="*/ 0 h 12"/>
                <a:gd name="T10" fmla="*/ 4092 w 409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2" h="12">
                  <a:moveTo>
                    <a:pt x="4092" y="12"/>
                  </a:moveTo>
                  <a:lnTo>
                    <a:pt x="0" y="12"/>
                  </a:lnTo>
                  <a:lnTo>
                    <a:pt x="25" y="7"/>
                  </a:lnTo>
                  <a:lnTo>
                    <a:pt x="50" y="0"/>
                  </a:lnTo>
                  <a:lnTo>
                    <a:pt x="4092" y="0"/>
                  </a:lnTo>
                  <a:lnTo>
                    <a:pt x="4092" y="12"/>
                  </a:lnTo>
                  <a:close/>
                </a:path>
              </a:pathLst>
            </a:custGeom>
            <a:solidFill>
              <a:srgbClr val="57B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4" name="Freeform 1528"/>
            <p:cNvSpPr>
              <a:spLocks/>
            </p:cNvSpPr>
            <p:nvPr/>
          </p:nvSpPr>
          <p:spPr bwMode="auto">
            <a:xfrm>
              <a:off x="1113" y="2353"/>
              <a:ext cx="4065" cy="12"/>
            </a:xfrm>
            <a:custGeom>
              <a:avLst/>
              <a:gdLst>
                <a:gd name="T0" fmla="*/ 4065 w 4065"/>
                <a:gd name="T1" fmla="*/ 12 h 12"/>
                <a:gd name="T2" fmla="*/ 0 w 4065"/>
                <a:gd name="T3" fmla="*/ 12 h 12"/>
                <a:gd name="T4" fmla="*/ 23 w 4065"/>
                <a:gd name="T5" fmla="*/ 7 h 12"/>
                <a:gd name="T6" fmla="*/ 46 w 4065"/>
                <a:gd name="T7" fmla="*/ 0 h 12"/>
                <a:gd name="T8" fmla="*/ 2466 w 4065"/>
                <a:gd name="T9" fmla="*/ 0 h 12"/>
                <a:gd name="T10" fmla="*/ 2489 w 4065"/>
                <a:gd name="T11" fmla="*/ 3 h 12"/>
                <a:gd name="T12" fmla="*/ 2506 w 4065"/>
                <a:gd name="T13" fmla="*/ 5 h 12"/>
                <a:gd name="T14" fmla="*/ 2525 w 4065"/>
                <a:gd name="T15" fmla="*/ 3 h 12"/>
                <a:gd name="T16" fmla="*/ 2554 w 4065"/>
                <a:gd name="T17" fmla="*/ 0 h 12"/>
                <a:gd name="T18" fmla="*/ 4065 w 4065"/>
                <a:gd name="T19" fmla="*/ 0 h 12"/>
                <a:gd name="T20" fmla="*/ 4065 w 4065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65" h="12">
                  <a:moveTo>
                    <a:pt x="4065" y="12"/>
                  </a:moveTo>
                  <a:lnTo>
                    <a:pt x="0" y="12"/>
                  </a:lnTo>
                  <a:lnTo>
                    <a:pt x="23" y="7"/>
                  </a:lnTo>
                  <a:lnTo>
                    <a:pt x="46" y="0"/>
                  </a:lnTo>
                  <a:lnTo>
                    <a:pt x="2466" y="0"/>
                  </a:lnTo>
                  <a:lnTo>
                    <a:pt x="2489" y="3"/>
                  </a:lnTo>
                  <a:lnTo>
                    <a:pt x="2506" y="5"/>
                  </a:lnTo>
                  <a:lnTo>
                    <a:pt x="2525" y="3"/>
                  </a:lnTo>
                  <a:lnTo>
                    <a:pt x="2554" y="0"/>
                  </a:lnTo>
                  <a:lnTo>
                    <a:pt x="4065" y="0"/>
                  </a:lnTo>
                  <a:lnTo>
                    <a:pt x="4065" y="12"/>
                  </a:lnTo>
                  <a:close/>
                </a:path>
              </a:pathLst>
            </a:custGeom>
            <a:solidFill>
              <a:srgbClr val="58B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5" name="Freeform 1529"/>
            <p:cNvSpPr>
              <a:spLocks/>
            </p:cNvSpPr>
            <p:nvPr/>
          </p:nvSpPr>
          <p:spPr bwMode="auto">
            <a:xfrm>
              <a:off x="1136" y="2346"/>
              <a:ext cx="4042" cy="12"/>
            </a:xfrm>
            <a:custGeom>
              <a:avLst/>
              <a:gdLst>
                <a:gd name="T0" fmla="*/ 4042 w 4042"/>
                <a:gd name="T1" fmla="*/ 12 h 12"/>
                <a:gd name="T2" fmla="*/ 0 w 4042"/>
                <a:gd name="T3" fmla="*/ 12 h 12"/>
                <a:gd name="T4" fmla="*/ 21 w 4042"/>
                <a:gd name="T5" fmla="*/ 7 h 12"/>
                <a:gd name="T6" fmla="*/ 42 w 4042"/>
                <a:gd name="T7" fmla="*/ 0 h 12"/>
                <a:gd name="T8" fmla="*/ 2415 w 4042"/>
                <a:gd name="T9" fmla="*/ 0 h 12"/>
                <a:gd name="T10" fmla="*/ 2436 w 4042"/>
                <a:gd name="T11" fmla="*/ 5 h 12"/>
                <a:gd name="T12" fmla="*/ 2455 w 4042"/>
                <a:gd name="T13" fmla="*/ 8 h 12"/>
                <a:gd name="T14" fmla="*/ 2470 w 4042"/>
                <a:gd name="T15" fmla="*/ 10 h 12"/>
                <a:gd name="T16" fmla="*/ 2483 w 4042"/>
                <a:gd name="T17" fmla="*/ 12 h 12"/>
                <a:gd name="T18" fmla="*/ 2497 w 4042"/>
                <a:gd name="T19" fmla="*/ 12 h 12"/>
                <a:gd name="T20" fmla="*/ 2516 w 4042"/>
                <a:gd name="T21" fmla="*/ 8 h 12"/>
                <a:gd name="T22" fmla="*/ 2539 w 4042"/>
                <a:gd name="T23" fmla="*/ 5 h 12"/>
                <a:gd name="T24" fmla="*/ 2563 w 4042"/>
                <a:gd name="T25" fmla="*/ 0 h 12"/>
                <a:gd name="T26" fmla="*/ 4042 w 4042"/>
                <a:gd name="T27" fmla="*/ 0 h 12"/>
                <a:gd name="T28" fmla="*/ 4042 w 4042"/>
                <a:gd name="T2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42" h="12">
                  <a:moveTo>
                    <a:pt x="4042" y="12"/>
                  </a:moveTo>
                  <a:lnTo>
                    <a:pt x="0" y="12"/>
                  </a:lnTo>
                  <a:lnTo>
                    <a:pt x="21" y="7"/>
                  </a:lnTo>
                  <a:lnTo>
                    <a:pt x="42" y="0"/>
                  </a:lnTo>
                  <a:lnTo>
                    <a:pt x="2415" y="0"/>
                  </a:lnTo>
                  <a:lnTo>
                    <a:pt x="2436" y="5"/>
                  </a:lnTo>
                  <a:lnTo>
                    <a:pt x="2455" y="8"/>
                  </a:lnTo>
                  <a:lnTo>
                    <a:pt x="2470" y="10"/>
                  </a:lnTo>
                  <a:lnTo>
                    <a:pt x="2483" y="12"/>
                  </a:lnTo>
                  <a:lnTo>
                    <a:pt x="2497" y="12"/>
                  </a:lnTo>
                  <a:lnTo>
                    <a:pt x="2516" y="8"/>
                  </a:lnTo>
                  <a:lnTo>
                    <a:pt x="2539" y="5"/>
                  </a:lnTo>
                  <a:lnTo>
                    <a:pt x="2563" y="0"/>
                  </a:lnTo>
                  <a:lnTo>
                    <a:pt x="4042" y="0"/>
                  </a:lnTo>
                  <a:lnTo>
                    <a:pt x="4042" y="12"/>
                  </a:lnTo>
                  <a:close/>
                </a:path>
              </a:pathLst>
            </a:custGeom>
            <a:solidFill>
              <a:srgbClr val="58B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6" name="Freeform 1530"/>
            <p:cNvSpPr>
              <a:spLocks noEditPoints="1"/>
            </p:cNvSpPr>
            <p:nvPr/>
          </p:nvSpPr>
          <p:spPr bwMode="auto">
            <a:xfrm>
              <a:off x="1159" y="2340"/>
              <a:ext cx="4019" cy="13"/>
            </a:xfrm>
            <a:custGeom>
              <a:avLst/>
              <a:gdLst>
                <a:gd name="T0" fmla="*/ 4019 w 4019"/>
                <a:gd name="T1" fmla="*/ 13 h 13"/>
                <a:gd name="T2" fmla="*/ 2508 w 4019"/>
                <a:gd name="T3" fmla="*/ 13 h 13"/>
                <a:gd name="T4" fmla="*/ 2521 w 4019"/>
                <a:gd name="T5" fmla="*/ 11 h 13"/>
                <a:gd name="T6" fmla="*/ 2537 w 4019"/>
                <a:gd name="T7" fmla="*/ 7 h 13"/>
                <a:gd name="T8" fmla="*/ 2554 w 4019"/>
                <a:gd name="T9" fmla="*/ 4 h 13"/>
                <a:gd name="T10" fmla="*/ 2569 w 4019"/>
                <a:gd name="T11" fmla="*/ 0 h 13"/>
                <a:gd name="T12" fmla="*/ 4019 w 4019"/>
                <a:gd name="T13" fmla="*/ 0 h 13"/>
                <a:gd name="T14" fmla="*/ 4019 w 4019"/>
                <a:gd name="T15" fmla="*/ 13 h 13"/>
                <a:gd name="T16" fmla="*/ 2420 w 4019"/>
                <a:gd name="T17" fmla="*/ 13 h 13"/>
                <a:gd name="T18" fmla="*/ 0 w 4019"/>
                <a:gd name="T19" fmla="*/ 13 h 13"/>
                <a:gd name="T20" fmla="*/ 17 w 4019"/>
                <a:gd name="T21" fmla="*/ 7 h 13"/>
                <a:gd name="T22" fmla="*/ 36 w 4019"/>
                <a:gd name="T23" fmla="*/ 0 h 13"/>
                <a:gd name="T24" fmla="*/ 2365 w 4019"/>
                <a:gd name="T25" fmla="*/ 0 h 13"/>
                <a:gd name="T26" fmla="*/ 2395 w 4019"/>
                <a:gd name="T27" fmla="*/ 7 h 13"/>
                <a:gd name="T28" fmla="*/ 2420 w 4019"/>
                <a:gd name="T2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19" h="13">
                  <a:moveTo>
                    <a:pt x="4019" y="13"/>
                  </a:moveTo>
                  <a:lnTo>
                    <a:pt x="2508" y="13"/>
                  </a:lnTo>
                  <a:lnTo>
                    <a:pt x="2521" y="11"/>
                  </a:lnTo>
                  <a:lnTo>
                    <a:pt x="2537" y="7"/>
                  </a:lnTo>
                  <a:lnTo>
                    <a:pt x="2554" y="4"/>
                  </a:lnTo>
                  <a:lnTo>
                    <a:pt x="2569" y="0"/>
                  </a:lnTo>
                  <a:lnTo>
                    <a:pt x="4019" y="0"/>
                  </a:lnTo>
                  <a:lnTo>
                    <a:pt x="4019" y="13"/>
                  </a:lnTo>
                  <a:close/>
                  <a:moveTo>
                    <a:pt x="2420" y="13"/>
                  </a:moveTo>
                  <a:lnTo>
                    <a:pt x="0" y="13"/>
                  </a:lnTo>
                  <a:lnTo>
                    <a:pt x="17" y="7"/>
                  </a:lnTo>
                  <a:lnTo>
                    <a:pt x="36" y="0"/>
                  </a:lnTo>
                  <a:lnTo>
                    <a:pt x="2365" y="0"/>
                  </a:lnTo>
                  <a:lnTo>
                    <a:pt x="2395" y="7"/>
                  </a:lnTo>
                  <a:lnTo>
                    <a:pt x="2420" y="13"/>
                  </a:lnTo>
                  <a:close/>
                </a:path>
              </a:pathLst>
            </a:custGeom>
            <a:solidFill>
              <a:srgbClr val="59B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7" name="Freeform 1531"/>
            <p:cNvSpPr>
              <a:spLocks noEditPoints="1"/>
            </p:cNvSpPr>
            <p:nvPr/>
          </p:nvSpPr>
          <p:spPr bwMode="auto">
            <a:xfrm>
              <a:off x="1178" y="2335"/>
              <a:ext cx="4000" cy="11"/>
            </a:xfrm>
            <a:custGeom>
              <a:avLst/>
              <a:gdLst>
                <a:gd name="T0" fmla="*/ 4000 w 4000"/>
                <a:gd name="T1" fmla="*/ 11 h 11"/>
                <a:gd name="T2" fmla="*/ 2521 w 4000"/>
                <a:gd name="T3" fmla="*/ 11 h 11"/>
                <a:gd name="T4" fmla="*/ 2548 w 4000"/>
                <a:gd name="T5" fmla="*/ 5 h 11"/>
                <a:gd name="T6" fmla="*/ 2577 w 4000"/>
                <a:gd name="T7" fmla="*/ 0 h 11"/>
                <a:gd name="T8" fmla="*/ 4000 w 4000"/>
                <a:gd name="T9" fmla="*/ 0 h 11"/>
                <a:gd name="T10" fmla="*/ 4000 w 4000"/>
                <a:gd name="T11" fmla="*/ 11 h 11"/>
                <a:gd name="T12" fmla="*/ 2373 w 4000"/>
                <a:gd name="T13" fmla="*/ 11 h 11"/>
                <a:gd name="T14" fmla="*/ 0 w 4000"/>
                <a:gd name="T15" fmla="*/ 11 h 11"/>
                <a:gd name="T16" fmla="*/ 17 w 4000"/>
                <a:gd name="T17" fmla="*/ 5 h 11"/>
                <a:gd name="T18" fmla="*/ 34 w 4000"/>
                <a:gd name="T19" fmla="*/ 0 h 11"/>
                <a:gd name="T20" fmla="*/ 2321 w 4000"/>
                <a:gd name="T21" fmla="*/ 0 h 11"/>
                <a:gd name="T22" fmla="*/ 2348 w 4000"/>
                <a:gd name="T23" fmla="*/ 5 h 11"/>
                <a:gd name="T24" fmla="*/ 2373 w 4000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00" h="11">
                  <a:moveTo>
                    <a:pt x="4000" y="11"/>
                  </a:moveTo>
                  <a:lnTo>
                    <a:pt x="2521" y="11"/>
                  </a:lnTo>
                  <a:lnTo>
                    <a:pt x="2548" y="5"/>
                  </a:lnTo>
                  <a:lnTo>
                    <a:pt x="2577" y="0"/>
                  </a:lnTo>
                  <a:lnTo>
                    <a:pt x="4000" y="0"/>
                  </a:lnTo>
                  <a:lnTo>
                    <a:pt x="4000" y="11"/>
                  </a:lnTo>
                  <a:close/>
                  <a:moveTo>
                    <a:pt x="2373" y="11"/>
                  </a:moveTo>
                  <a:lnTo>
                    <a:pt x="0" y="11"/>
                  </a:lnTo>
                  <a:lnTo>
                    <a:pt x="17" y="5"/>
                  </a:lnTo>
                  <a:lnTo>
                    <a:pt x="34" y="0"/>
                  </a:lnTo>
                  <a:lnTo>
                    <a:pt x="2321" y="0"/>
                  </a:lnTo>
                  <a:lnTo>
                    <a:pt x="2348" y="5"/>
                  </a:lnTo>
                  <a:lnTo>
                    <a:pt x="2373" y="11"/>
                  </a:lnTo>
                  <a:close/>
                </a:path>
              </a:pathLst>
            </a:custGeom>
            <a:solidFill>
              <a:srgbClr val="59B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8" name="Freeform 1532"/>
            <p:cNvSpPr>
              <a:spLocks noEditPoints="1"/>
            </p:cNvSpPr>
            <p:nvPr/>
          </p:nvSpPr>
          <p:spPr bwMode="auto">
            <a:xfrm>
              <a:off x="1195" y="2328"/>
              <a:ext cx="3983" cy="12"/>
            </a:xfrm>
            <a:custGeom>
              <a:avLst/>
              <a:gdLst>
                <a:gd name="T0" fmla="*/ 3983 w 3983"/>
                <a:gd name="T1" fmla="*/ 12 h 12"/>
                <a:gd name="T2" fmla="*/ 2533 w 3983"/>
                <a:gd name="T3" fmla="*/ 12 h 12"/>
                <a:gd name="T4" fmla="*/ 2560 w 3983"/>
                <a:gd name="T5" fmla="*/ 7 h 12"/>
                <a:gd name="T6" fmla="*/ 2586 w 3983"/>
                <a:gd name="T7" fmla="*/ 0 h 12"/>
                <a:gd name="T8" fmla="*/ 3983 w 3983"/>
                <a:gd name="T9" fmla="*/ 0 h 12"/>
                <a:gd name="T10" fmla="*/ 3983 w 3983"/>
                <a:gd name="T11" fmla="*/ 5 h 12"/>
                <a:gd name="T12" fmla="*/ 3983 w 3983"/>
                <a:gd name="T13" fmla="*/ 12 h 12"/>
                <a:gd name="T14" fmla="*/ 2329 w 3983"/>
                <a:gd name="T15" fmla="*/ 12 h 12"/>
                <a:gd name="T16" fmla="*/ 0 w 3983"/>
                <a:gd name="T17" fmla="*/ 12 h 12"/>
                <a:gd name="T18" fmla="*/ 15 w 3983"/>
                <a:gd name="T19" fmla="*/ 7 h 12"/>
                <a:gd name="T20" fmla="*/ 30 w 3983"/>
                <a:gd name="T21" fmla="*/ 0 h 12"/>
                <a:gd name="T22" fmla="*/ 2281 w 3983"/>
                <a:gd name="T23" fmla="*/ 0 h 12"/>
                <a:gd name="T24" fmla="*/ 2306 w 3983"/>
                <a:gd name="T25" fmla="*/ 7 h 12"/>
                <a:gd name="T26" fmla="*/ 2329 w 3983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83" h="12">
                  <a:moveTo>
                    <a:pt x="3983" y="12"/>
                  </a:moveTo>
                  <a:lnTo>
                    <a:pt x="2533" y="12"/>
                  </a:lnTo>
                  <a:lnTo>
                    <a:pt x="2560" y="7"/>
                  </a:lnTo>
                  <a:lnTo>
                    <a:pt x="2586" y="0"/>
                  </a:lnTo>
                  <a:lnTo>
                    <a:pt x="3983" y="0"/>
                  </a:lnTo>
                  <a:lnTo>
                    <a:pt x="3983" y="5"/>
                  </a:lnTo>
                  <a:lnTo>
                    <a:pt x="3983" y="12"/>
                  </a:lnTo>
                  <a:close/>
                  <a:moveTo>
                    <a:pt x="2329" y="12"/>
                  </a:moveTo>
                  <a:lnTo>
                    <a:pt x="0" y="12"/>
                  </a:lnTo>
                  <a:lnTo>
                    <a:pt x="15" y="7"/>
                  </a:lnTo>
                  <a:lnTo>
                    <a:pt x="30" y="0"/>
                  </a:lnTo>
                  <a:lnTo>
                    <a:pt x="2281" y="0"/>
                  </a:lnTo>
                  <a:lnTo>
                    <a:pt x="2306" y="7"/>
                  </a:lnTo>
                  <a:lnTo>
                    <a:pt x="2329" y="12"/>
                  </a:lnTo>
                  <a:close/>
                </a:path>
              </a:pathLst>
            </a:custGeom>
            <a:solidFill>
              <a:srgbClr val="5AB5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69" name="Freeform 1533"/>
            <p:cNvSpPr>
              <a:spLocks noEditPoints="1"/>
            </p:cNvSpPr>
            <p:nvPr/>
          </p:nvSpPr>
          <p:spPr bwMode="auto">
            <a:xfrm>
              <a:off x="1212" y="2323"/>
              <a:ext cx="3966" cy="12"/>
            </a:xfrm>
            <a:custGeom>
              <a:avLst/>
              <a:gdLst>
                <a:gd name="T0" fmla="*/ 3966 w 3966"/>
                <a:gd name="T1" fmla="*/ 12 h 12"/>
                <a:gd name="T2" fmla="*/ 2543 w 3966"/>
                <a:gd name="T3" fmla="*/ 12 h 12"/>
                <a:gd name="T4" fmla="*/ 2567 w 3966"/>
                <a:gd name="T5" fmla="*/ 5 h 12"/>
                <a:gd name="T6" fmla="*/ 2592 w 3966"/>
                <a:gd name="T7" fmla="*/ 0 h 12"/>
                <a:gd name="T8" fmla="*/ 3966 w 3966"/>
                <a:gd name="T9" fmla="*/ 0 h 12"/>
                <a:gd name="T10" fmla="*/ 3966 w 3966"/>
                <a:gd name="T11" fmla="*/ 10 h 12"/>
                <a:gd name="T12" fmla="*/ 3966 w 3966"/>
                <a:gd name="T13" fmla="*/ 12 h 12"/>
                <a:gd name="T14" fmla="*/ 2287 w 3966"/>
                <a:gd name="T15" fmla="*/ 12 h 12"/>
                <a:gd name="T16" fmla="*/ 0 w 3966"/>
                <a:gd name="T17" fmla="*/ 12 h 12"/>
                <a:gd name="T18" fmla="*/ 13 w 3966"/>
                <a:gd name="T19" fmla="*/ 5 h 12"/>
                <a:gd name="T20" fmla="*/ 29 w 3966"/>
                <a:gd name="T21" fmla="*/ 0 h 12"/>
                <a:gd name="T22" fmla="*/ 2241 w 3966"/>
                <a:gd name="T23" fmla="*/ 0 h 12"/>
                <a:gd name="T24" fmla="*/ 2264 w 3966"/>
                <a:gd name="T25" fmla="*/ 5 h 12"/>
                <a:gd name="T26" fmla="*/ 2287 w 3966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6" h="12">
                  <a:moveTo>
                    <a:pt x="3966" y="12"/>
                  </a:moveTo>
                  <a:lnTo>
                    <a:pt x="2543" y="12"/>
                  </a:lnTo>
                  <a:lnTo>
                    <a:pt x="2567" y="5"/>
                  </a:lnTo>
                  <a:lnTo>
                    <a:pt x="2592" y="0"/>
                  </a:lnTo>
                  <a:lnTo>
                    <a:pt x="3966" y="0"/>
                  </a:lnTo>
                  <a:lnTo>
                    <a:pt x="3966" y="10"/>
                  </a:lnTo>
                  <a:lnTo>
                    <a:pt x="3966" y="12"/>
                  </a:lnTo>
                  <a:close/>
                  <a:moveTo>
                    <a:pt x="2287" y="12"/>
                  </a:moveTo>
                  <a:lnTo>
                    <a:pt x="0" y="12"/>
                  </a:lnTo>
                  <a:lnTo>
                    <a:pt x="13" y="5"/>
                  </a:lnTo>
                  <a:lnTo>
                    <a:pt x="29" y="0"/>
                  </a:lnTo>
                  <a:lnTo>
                    <a:pt x="2241" y="0"/>
                  </a:lnTo>
                  <a:lnTo>
                    <a:pt x="2264" y="5"/>
                  </a:lnTo>
                  <a:lnTo>
                    <a:pt x="2287" y="12"/>
                  </a:lnTo>
                  <a:close/>
                </a:path>
              </a:pathLst>
            </a:custGeom>
            <a:solidFill>
              <a:srgbClr val="5AB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0" name="Freeform 1534"/>
            <p:cNvSpPr>
              <a:spLocks noEditPoints="1"/>
            </p:cNvSpPr>
            <p:nvPr/>
          </p:nvSpPr>
          <p:spPr bwMode="auto">
            <a:xfrm>
              <a:off x="1225" y="2316"/>
              <a:ext cx="3953" cy="12"/>
            </a:xfrm>
            <a:custGeom>
              <a:avLst/>
              <a:gdLst>
                <a:gd name="T0" fmla="*/ 3953 w 3953"/>
                <a:gd name="T1" fmla="*/ 12 h 12"/>
                <a:gd name="T2" fmla="*/ 2556 w 3953"/>
                <a:gd name="T3" fmla="*/ 12 h 12"/>
                <a:gd name="T4" fmla="*/ 2579 w 3953"/>
                <a:gd name="T5" fmla="*/ 7 h 12"/>
                <a:gd name="T6" fmla="*/ 2604 w 3953"/>
                <a:gd name="T7" fmla="*/ 0 h 12"/>
                <a:gd name="T8" fmla="*/ 3951 w 3953"/>
                <a:gd name="T9" fmla="*/ 0 h 12"/>
                <a:gd name="T10" fmla="*/ 3953 w 3953"/>
                <a:gd name="T11" fmla="*/ 12 h 12"/>
                <a:gd name="T12" fmla="*/ 2251 w 3953"/>
                <a:gd name="T13" fmla="*/ 12 h 12"/>
                <a:gd name="T14" fmla="*/ 0 w 3953"/>
                <a:gd name="T15" fmla="*/ 12 h 12"/>
                <a:gd name="T16" fmla="*/ 16 w 3953"/>
                <a:gd name="T17" fmla="*/ 7 h 12"/>
                <a:gd name="T18" fmla="*/ 29 w 3953"/>
                <a:gd name="T19" fmla="*/ 0 h 12"/>
                <a:gd name="T20" fmla="*/ 2207 w 3953"/>
                <a:gd name="T21" fmla="*/ 0 h 12"/>
                <a:gd name="T22" fmla="*/ 2230 w 3953"/>
                <a:gd name="T23" fmla="*/ 7 h 12"/>
                <a:gd name="T24" fmla="*/ 2251 w 3953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53" h="12">
                  <a:moveTo>
                    <a:pt x="3953" y="12"/>
                  </a:moveTo>
                  <a:lnTo>
                    <a:pt x="2556" y="12"/>
                  </a:lnTo>
                  <a:lnTo>
                    <a:pt x="2579" y="7"/>
                  </a:lnTo>
                  <a:lnTo>
                    <a:pt x="2604" y="0"/>
                  </a:lnTo>
                  <a:lnTo>
                    <a:pt x="3951" y="0"/>
                  </a:lnTo>
                  <a:lnTo>
                    <a:pt x="3953" y="12"/>
                  </a:lnTo>
                  <a:close/>
                  <a:moveTo>
                    <a:pt x="2251" y="12"/>
                  </a:moveTo>
                  <a:lnTo>
                    <a:pt x="0" y="12"/>
                  </a:lnTo>
                  <a:lnTo>
                    <a:pt x="16" y="7"/>
                  </a:lnTo>
                  <a:lnTo>
                    <a:pt x="29" y="0"/>
                  </a:lnTo>
                  <a:lnTo>
                    <a:pt x="2207" y="0"/>
                  </a:lnTo>
                  <a:lnTo>
                    <a:pt x="2230" y="7"/>
                  </a:lnTo>
                  <a:lnTo>
                    <a:pt x="2251" y="12"/>
                  </a:lnTo>
                  <a:close/>
                </a:path>
              </a:pathLst>
            </a:custGeom>
            <a:solidFill>
              <a:srgbClr val="5AB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1" name="Freeform 1535"/>
            <p:cNvSpPr>
              <a:spLocks noEditPoints="1"/>
            </p:cNvSpPr>
            <p:nvPr/>
          </p:nvSpPr>
          <p:spPr bwMode="auto">
            <a:xfrm>
              <a:off x="1241" y="2310"/>
              <a:ext cx="3937" cy="13"/>
            </a:xfrm>
            <a:custGeom>
              <a:avLst/>
              <a:gdLst>
                <a:gd name="T0" fmla="*/ 3937 w 3937"/>
                <a:gd name="T1" fmla="*/ 13 h 13"/>
                <a:gd name="T2" fmla="*/ 2563 w 3937"/>
                <a:gd name="T3" fmla="*/ 13 h 13"/>
                <a:gd name="T4" fmla="*/ 2586 w 3937"/>
                <a:gd name="T5" fmla="*/ 6 h 13"/>
                <a:gd name="T6" fmla="*/ 2611 w 3937"/>
                <a:gd name="T7" fmla="*/ 0 h 13"/>
                <a:gd name="T8" fmla="*/ 3935 w 3937"/>
                <a:gd name="T9" fmla="*/ 0 h 13"/>
                <a:gd name="T10" fmla="*/ 3937 w 3937"/>
                <a:gd name="T11" fmla="*/ 13 h 13"/>
                <a:gd name="T12" fmla="*/ 2212 w 3937"/>
                <a:gd name="T13" fmla="*/ 13 h 13"/>
                <a:gd name="T14" fmla="*/ 0 w 3937"/>
                <a:gd name="T15" fmla="*/ 13 h 13"/>
                <a:gd name="T16" fmla="*/ 13 w 3937"/>
                <a:gd name="T17" fmla="*/ 6 h 13"/>
                <a:gd name="T18" fmla="*/ 26 w 3937"/>
                <a:gd name="T19" fmla="*/ 0 h 13"/>
                <a:gd name="T20" fmla="*/ 2170 w 3937"/>
                <a:gd name="T21" fmla="*/ 0 h 13"/>
                <a:gd name="T22" fmla="*/ 2191 w 3937"/>
                <a:gd name="T23" fmla="*/ 6 h 13"/>
                <a:gd name="T24" fmla="*/ 2212 w 3937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7" h="13">
                  <a:moveTo>
                    <a:pt x="3937" y="13"/>
                  </a:moveTo>
                  <a:lnTo>
                    <a:pt x="2563" y="13"/>
                  </a:lnTo>
                  <a:lnTo>
                    <a:pt x="2586" y="6"/>
                  </a:lnTo>
                  <a:lnTo>
                    <a:pt x="2611" y="0"/>
                  </a:lnTo>
                  <a:lnTo>
                    <a:pt x="3935" y="0"/>
                  </a:lnTo>
                  <a:lnTo>
                    <a:pt x="3937" y="13"/>
                  </a:lnTo>
                  <a:close/>
                  <a:moveTo>
                    <a:pt x="2212" y="13"/>
                  </a:moveTo>
                  <a:lnTo>
                    <a:pt x="0" y="13"/>
                  </a:lnTo>
                  <a:lnTo>
                    <a:pt x="13" y="6"/>
                  </a:lnTo>
                  <a:lnTo>
                    <a:pt x="26" y="0"/>
                  </a:lnTo>
                  <a:lnTo>
                    <a:pt x="2170" y="0"/>
                  </a:lnTo>
                  <a:lnTo>
                    <a:pt x="2191" y="6"/>
                  </a:lnTo>
                  <a:lnTo>
                    <a:pt x="2212" y="13"/>
                  </a:lnTo>
                  <a:close/>
                </a:path>
              </a:pathLst>
            </a:custGeom>
            <a:solidFill>
              <a:srgbClr val="5CB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2" name="Freeform 1536"/>
            <p:cNvSpPr>
              <a:spLocks noEditPoints="1"/>
            </p:cNvSpPr>
            <p:nvPr/>
          </p:nvSpPr>
          <p:spPr bwMode="auto">
            <a:xfrm>
              <a:off x="1254" y="2303"/>
              <a:ext cx="3922" cy="13"/>
            </a:xfrm>
            <a:custGeom>
              <a:avLst/>
              <a:gdLst>
                <a:gd name="T0" fmla="*/ 3922 w 3922"/>
                <a:gd name="T1" fmla="*/ 13 h 13"/>
                <a:gd name="T2" fmla="*/ 2575 w 3922"/>
                <a:gd name="T3" fmla="*/ 13 h 13"/>
                <a:gd name="T4" fmla="*/ 2598 w 3922"/>
                <a:gd name="T5" fmla="*/ 7 h 13"/>
                <a:gd name="T6" fmla="*/ 2621 w 3922"/>
                <a:gd name="T7" fmla="*/ 0 h 13"/>
                <a:gd name="T8" fmla="*/ 3922 w 3922"/>
                <a:gd name="T9" fmla="*/ 0 h 13"/>
                <a:gd name="T10" fmla="*/ 3922 w 3922"/>
                <a:gd name="T11" fmla="*/ 13 h 13"/>
                <a:gd name="T12" fmla="*/ 2178 w 3922"/>
                <a:gd name="T13" fmla="*/ 13 h 13"/>
                <a:gd name="T14" fmla="*/ 0 w 3922"/>
                <a:gd name="T15" fmla="*/ 13 h 13"/>
                <a:gd name="T16" fmla="*/ 11 w 3922"/>
                <a:gd name="T17" fmla="*/ 7 h 13"/>
                <a:gd name="T18" fmla="*/ 25 w 3922"/>
                <a:gd name="T19" fmla="*/ 0 h 13"/>
                <a:gd name="T20" fmla="*/ 2136 w 3922"/>
                <a:gd name="T21" fmla="*/ 0 h 13"/>
                <a:gd name="T22" fmla="*/ 2157 w 3922"/>
                <a:gd name="T23" fmla="*/ 7 h 13"/>
                <a:gd name="T24" fmla="*/ 2178 w 3922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22" h="13">
                  <a:moveTo>
                    <a:pt x="3922" y="13"/>
                  </a:moveTo>
                  <a:lnTo>
                    <a:pt x="2575" y="13"/>
                  </a:lnTo>
                  <a:lnTo>
                    <a:pt x="2598" y="7"/>
                  </a:lnTo>
                  <a:lnTo>
                    <a:pt x="2621" y="0"/>
                  </a:lnTo>
                  <a:lnTo>
                    <a:pt x="3922" y="0"/>
                  </a:lnTo>
                  <a:lnTo>
                    <a:pt x="3922" y="13"/>
                  </a:lnTo>
                  <a:close/>
                  <a:moveTo>
                    <a:pt x="2178" y="13"/>
                  </a:moveTo>
                  <a:lnTo>
                    <a:pt x="0" y="13"/>
                  </a:lnTo>
                  <a:lnTo>
                    <a:pt x="11" y="7"/>
                  </a:lnTo>
                  <a:lnTo>
                    <a:pt x="25" y="0"/>
                  </a:lnTo>
                  <a:lnTo>
                    <a:pt x="2136" y="0"/>
                  </a:lnTo>
                  <a:lnTo>
                    <a:pt x="2157" y="7"/>
                  </a:lnTo>
                  <a:lnTo>
                    <a:pt x="2178" y="13"/>
                  </a:lnTo>
                  <a:close/>
                </a:path>
              </a:pathLst>
            </a:custGeom>
            <a:solidFill>
              <a:srgbClr val="5CB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3" name="Freeform 1537"/>
            <p:cNvSpPr>
              <a:spLocks noEditPoints="1"/>
            </p:cNvSpPr>
            <p:nvPr/>
          </p:nvSpPr>
          <p:spPr bwMode="auto">
            <a:xfrm>
              <a:off x="1267" y="2298"/>
              <a:ext cx="3909" cy="12"/>
            </a:xfrm>
            <a:custGeom>
              <a:avLst/>
              <a:gdLst>
                <a:gd name="T0" fmla="*/ 3909 w 3909"/>
                <a:gd name="T1" fmla="*/ 12 h 12"/>
                <a:gd name="T2" fmla="*/ 2585 w 3909"/>
                <a:gd name="T3" fmla="*/ 12 h 12"/>
                <a:gd name="T4" fmla="*/ 2606 w 3909"/>
                <a:gd name="T5" fmla="*/ 5 h 12"/>
                <a:gd name="T6" fmla="*/ 2629 w 3909"/>
                <a:gd name="T7" fmla="*/ 0 h 12"/>
                <a:gd name="T8" fmla="*/ 3909 w 3909"/>
                <a:gd name="T9" fmla="*/ 0 h 12"/>
                <a:gd name="T10" fmla="*/ 3909 w 3909"/>
                <a:gd name="T11" fmla="*/ 12 h 12"/>
                <a:gd name="T12" fmla="*/ 2144 w 3909"/>
                <a:gd name="T13" fmla="*/ 12 h 12"/>
                <a:gd name="T14" fmla="*/ 0 w 3909"/>
                <a:gd name="T15" fmla="*/ 12 h 12"/>
                <a:gd name="T16" fmla="*/ 12 w 3909"/>
                <a:gd name="T17" fmla="*/ 5 h 12"/>
                <a:gd name="T18" fmla="*/ 23 w 3909"/>
                <a:gd name="T19" fmla="*/ 0 h 12"/>
                <a:gd name="T20" fmla="*/ 2104 w 3909"/>
                <a:gd name="T21" fmla="*/ 0 h 12"/>
                <a:gd name="T22" fmla="*/ 2125 w 3909"/>
                <a:gd name="T23" fmla="*/ 5 h 12"/>
                <a:gd name="T24" fmla="*/ 2144 w 3909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9" h="12">
                  <a:moveTo>
                    <a:pt x="3909" y="12"/>
                  </a:moveTo>
                  <a:lnTo>
                    <a:pt x="2585" y="12"/>
                  </a:lnTo>
                  <a:lnTo>
                    <a:pt x="2606" y="5"/>
                  </a:lnTo>
                  <a:lnTo>
                    <a:pt x="2629" y="0"/>
                  </a:lnTo>
                  <a:lnTo>
                    <a:pt x="3909" y="0"/>
                  </a:lnTo>
                  <a:lnTo>
                    <a:pt x="3909" y="12"/>
                  </a:lnTo>
                  <a:close/>
                  <a:moveTo>
                    <a:pt x="2144" y="12"/>
                  </a:moveTo>
                  <a:lnTo>
                    <a:pt x="0" y="12"/>
                  </a:lnTo>
                  <a:lnTo>
                    <a:pt x="12" y="5"/>
                  </a:lnTo>
                  <a:lnTo>
                    <a:pt x="23" y="0"/>
                  </a:lnTo>
                  <a:lnTo>
                    <a:pt x="2104" y="0"/>
                  </a:lnTo>
                  <a:lnTo>
                    <a:pt x="2125" y="5"/>
                  </a:lnTo>
                  <a:lnTo>
                    <a:pt x="2144" y="12"/>
                  </a:lnTo>
                  <a:close/>
                </a:path>
              </a:pathLst>
            </a:custGeom>
            <a:solidFill>
              <a:srgbClr val="5DB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4" name="Freeform 1538"/>
            <p:cNvSpPr>
              <a:spLocks noEditPoints="1"/>
            </p:cNvSpPr>
            <p:nvPr/>
          </p:nvSpPr>
          <p:spPr bwMode="auto">
            <a:xfrm>
              <a:off x="1279" y="2291"/>
              <a:ext cx="3897" cy="12"/>
            </a:xfrm>
            <a:custGeom>
              <a:avLst/>
              <a:gdLst>
                <a:gd name="T0" fmla="*/ 3897 w 3897"/>
                <a:gd name="T1" fmla="*/ 12 h 12"/>
                <a:gd name="T2" fmla="*/ 2596 w 3897"/>
                <a:gd name="T3" fmla="*/ 12 h 12"/>
                <a:gd name="T4" fmla="*/ 2617 w 3897"/>
                <a:gd name="T5" fmla="*/ 7 h 12"/>
                <a:gd name="T6" fmla="*/ 2638 w 3897"/>
                <a:gd name="T7" fmla="*/ 0 h 12"/>
                <a:gd name="T8" fmla="*/ 3897 w 3897"/>
                <a:gd name="T9" fmla="*/ 0 h 12"/>
                <a:gd name="T10" fmla="*/ 3897 w 3897"/>
                <a:gd name="T11" fmla="*/ 12 h 12"/>
                <a:gd name="T12" fmla="*/ 2111 w 3897"/>
                <a:gd name="T13" fmla="*/ 12 h 12"/>
                <a:gd name="T14" fmla="*/ 0 w 3897"/>
                <a:gd name="T15" fmla="*/ 12 h 12"/>
                <a:gd name="T16" fmla="*/ 11 w 3897"/>
                <a:gd name="T17" fmla="*/ 7 h 12"/>
                <a:gd name="T18" fmla="*/ 23 w 3897"/>
                <a:gd name="T19" fmla="*/ 0 h 12"/>
                <a:gd name="T20" fmla="*/ 2073 w 3897"/>
                <a:gd name="T21" fmla="*/ 0 h 12"/>
                <a:gd name="T22" fmla="*/ 2092 w 3897"/>
                <a:gd name="T23" fmla="*/ 7 h 12"/>
                <a:gd name="T24" fmla="*/ 2111 w 3897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7" h="12">
                  <a:moveTo>
                    <a:pt x="3897" y="12"/>
                  </a:moveTo>
                  <a:lnTo>
                    <a:pt x="2596" y="12"/>
                  </a:lnTo>
                  <a:lnTo>
                    <a:pt x="2617" y="7"/>
                  </a:lnTo>
                  <a:lnTo>
                    <a:pt x="2638" y="0"/>
                  </a:lnTo>
                  <a:lnTo>
                    <a:pt x="3897" y="0"/>
                  </a:lnTo>
                  <a:lnTo>
                    <a:pt x="3897" y="12"/>
                  </a:lnTo>
                  <a:close/>
                  <a:moveTo>
                    <a:pt x="2111" y="12"/>
                  </a:moveTo>
                  <a:lnTo>
                    <a:pt x="0" y="12"/>
                  </a:lnTo>
                  <a:lnTo>
                    <a:pt x="11" y="7"/>
                  </a:lnTo>
                  <a:lnTo>
                    <a:pt x="23" y="0"/>
                  </a:lnTo>
                  <a:lnTo>
                    <a:pt x="2073" y="0"/>
                  </a:lnTo>
                  <a:lnTo>
                    <a:pt x="2092" y="7"/>
                  </a:lnTo>
                  <a:lnTo>
                    <a:pt x="2111" y="12"/>
                  </a:lnTo>
                  <a:close/>
                </a:path>
              </a:pathLst>
            </a:custGeom>
            <a:solidFill>
              <a:srgbClr val="5DB7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5" name="Freeform 1539"/>
            <p:cNvSpPr>
              <a:spLocks noEditPoints="1"/>
            </p:cNvSpPr>
            <p:nvPr/>
          </p:nvSpPr>
          <p:spPr bwMode="auto">
            <a:xfrm>
              <a:off x="1290" y="2286"/>
              <a:ext cx="3886" cy="12"/>
            </a:xfrm>
            <a:custGeom>
              <a:avLst/>
              <a:gdLst>
                <a:gd name="T0" fmla="*/ 3886 w 3886"/>
                <a:gd name="T1" fmla="*/ 12 h 12"/>
                <a:gd name="T2" fmla="*/ 2606 w 3886"/>
                <a:gd name="T3" fmla="*/ 12 h 12"/>
                <a:gd name="T4" fmla="*/ 2627 w 3886"/>
                <a:gd name="T5" fmla="*/ 5 h 12"/>
                <a:gd name="T6" fmla="*/ 2648 w 3886"/>
                <a:gd name="T7" fmla="*/ 0 h 12"/>
                <a:gd name="T8" fmla="*/ 3886 w 3886"/>
                <a:gd name="T9" fmla="*/ 0 h 12"/>
                <a:gd name="T10" fmla="*/ 3886 w 3886"/>
                <a:gd name="T11" fmla="*/ 12 h 12"/>
                <a:gd name="T12" fmla="*/ 2081 w 3886"/>
                <a:gd name="T13" fmla="*/ 12 h 12"/>
                <a:gd name="T14" fmla="*/ 0 w 3886"/>
                <a:gd name="T15" fmla="*/ 12 h 12"/>
                <a:gd name="T16" fmla="*/ 12 w 3886"/>
                <a:gd name="T17" fmla="*/ 5 h 12"/>
                <a:gd name="T18" fmla="*/ 21 w 3886"/>
                <a:gd name="T19" fmla="*/ 0 h 12"/>
                <a:gd name="T20" fmla="*/ 2043 w 3886"/>
                <a:gd name="T21" fmla="*/ 0 h 12"/>
                <a:gd name="T22" fmla="*/ 2062 w 3886"/>
                <a:gd name="T23" fmla="*/ 5 h 12"/>
                <a:gd name="T24" fmla="*/ 2081 w 3886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6" h="12">
                  <a:moveTo>
                    <a:pt x="3886" y="12"/>
                  </a:moveTo>
                  <a:lnTo>
                    <a:pt x="2606" y="12"/>
                  </a:lnTo>
                  <a:lnTo>
                    <a:pt x="2627" y="5"/>
                  </a:lnTo>
                  <a:lnTo>
                    <a:pt x="2648" y="0"/>
                  </a:lnTo>
                  <a:lnTo>
                    <a:pt x="3886" y="0"/>
                  </a:lnTo>
                  <a:lnTo>
                    <a:pt x="3886" y="12"/>
                  </a:lnTo>
                  <a:close/>
                  <a:moveTo>
                    <a:pt x="2081" y="12"/>
                  </a:moveTo>
                  <a:lnTo>
                    <a:pt x="0" y="12"/>
                  </a:lnTo>
                  <a:lnTo>
                    <a:pt x="12" y="5"/>
                  </a:lnTo>
                  <a:lnTo>
                    <a:pt x="21" y="0"/>
                  </a:lnTo>
                  <a:lnTo>
                    <a:pt x="2043" y="0"/>
                  </a:lnTo>
                  <a:lnTo>
                    <a:pt x="2062" y="5"/>
                  </a:lnTo>
                  <a:lnTo>
                    <a:pt x="2081" y="12"/>
                  </a:lnTo>
                  <a:close/>
                </a:path>
              </a:pathLst>
            </a:custGeom>
            <a:solidFill>
              <a:srgbClr val="5DB7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6" name="Freeform 1540"/>
            <p:cNvSpPr>
              <a:spLocks noEditPoints="1"/>
            </p:cNvSpPr>
            <p:nvPr/>
          </p:nvSpPr>
          <p:spPr bwMode="auto">
            <a:xfrm>
              <a:off x="1302" y="2279"/>
              <a:ext cx="3874" cy="12"/>
            </a:xfrm>
            <a:custGeom>
              <a:avLst/>
              <a:gdLst>
                <a:gd name="T0" fmla="*/ 3874 w 3874"/>
                <a:gd name="T1" fmla="*/ 12 h 12"/>
                <a:gd name="T2" fmla="*/ 2615 w 3874"/>
                <a:gd name="T3" fmla="*/ 12 h 12"/>
                <a:gd name="T4" fmla="*/ 2636 w 3874"/>
                <a:gd name="T5" fmla="*/ 7 h 12"/>
                <a:gd name="T6" fmla="*/ 2657 w 3874"/>
                <a:gd name="T7" fmla="*/ 0 h 12"/>
                <a:gd name="T8" fmla="*/ 3874 w 3874"/>
                <a:gd name="T9" fmla="*/ 0 h 12"/>
                <a:gd name="T10" fmla="*/ 3874 w 3874"/>
                <a:gd name="T11" fmla="*/ 12 h 12"/>
                <a:gd name="T12" fmla="*/ 2050 w 3874"/>
                <a:gd name="T13" fmla="*/ 12 h 12"/>
                <a:gd name="T14" fmla="*/ 0 w 3874"/>
                <a:gd name="T15" fmla="*/ 12 h 12"/>
                <a:gd name="T16" fmla="*/ 9 w 3874"/>
                <a:gd name="T17" fmla="*/ 7 h 12"/>
                <a:gd name="T18" fmla="*/ 19 w 3874"/>
                <a:gd name="T19" fmla="*/ 0 h 12"/>
                <a:gd name="T20" fmla="*/ 2012 w 3874"/>
                <a:gd name="T21" fmla="*/ 0 h 12"/>
                <a:gd name="T22" fmla="*/ 2031 w 3874"/>
                <a:gd name="T23" fmla="*/ 7 h 12"/>
                <a:gd name="T24" fmla="*/ 2050 w 3874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4" h="12">
                  <a:moveTo>
                    <a:pt x="3874" y="12"/>
                  </a:moveTo>
                  <a:lnTo>
                    <a:pt x="2615" y="12"/>
                  </a:lnTo>
                  <a:lnTo>
                    <a:pt x="2636" y="7"/>
                  </a:lnTo>
                  <a:lnTo>
                    <a:pt x="2657" y="0"/>
                  </a:lnTo>
                  <a:lnTo>
                    <a:pt x="3874" y="0"/>
                  </a:lnTo>
                  <a:lnTo>
                    <a:pt x="3874" y="12"/>
                  </a:lnTo>
                  <a:close/>
                  <a:moveTo>
                    <a:pt x="2050" y="12"/>
                  </a:moveTo>
                  <a:lnTo>
                    <a:pt x="0" y="12"/>
                  </a:lnTo>
                  <a:lnTo>
                    <a:pt x="9" y="7"/>
                  </a:lnTo>
                  <a:lnTo>
                    <a:pt x="19" y="0"/>
                  </a:lnTo>
                  <a:lnTo>
                    <a:pt x="2012" y="0"/>
                  </a:lnTo>
                  <a:lnTo>
                    <a:pt x="2031" y="7"/>
                  </a:lnTo>
                  <a:lnTo>
                    <a:pt x="2050" y="12"/>
                  </a:lnTo>
                  <a:close/>
                </a:path>
              </a:pathLst>
            </a:custGeom>
            <a:solidFill>
              <a:srgbClr val="5F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7" name="Freeform 1541"/>
            <p:cNvSpPr>
              <a:spLocks noEditPoints="1"/>
            </p:cNvSpPr>
            <p:nvPr/>
          </p:nvSpPr>
          <p:spPr bwMode="auto">
            <a:xfrm>
              <a:off x="1311" y="2273"/>
              <a:ext cx="3865" cy="13"/>
            </a:xfrm>
            <a:custGeom>
              <a:avLst/>
              <a:gdLst>
                <a:gd name="T0" fmla="*/ 3865 w 3865"/>
                <a:gd name="T1" fmla="*/ 13 h 13"/>
                <a:gd name="T2" fmla="*/ 2627 w 3865"/>
                <a:gd name="T3" fmla="*/ 13 h 13"/>
                <a:gd name="T4" fmla="*/ 2648 w 3865"/>
                <a:gd name="T5" fmla="*/ 6 h 13"/>
                <a:gd name="T6" fmla="*/ 2669 w 3865"/>
                <a:gd name="T7" fmla="*/ 0 h 13"/>
                <a:gd name="T8" fmla="*/ 3865 w 3865"/>
                <a:gd name="T9" fmla="*/ 0 h 13"/>
                <a:gd name="T10" fmla="*/ 3865 w 3865"/>
                <a:gd name="T11" fmla="*/ 13 h 13"/>
                <a:gd name="T12" fmla="*/ 2022 w 3865"/>
                <a:gd name="T13" fmla="*/ 13 h 13"/>
                <a:gd name="T14" fmla="*/ 0 w 3865"/>
                <a:gd name="T15" fmla="*/ 13 h 13"/>
                <a:gd name="T16" fmla="*/ 10 w 3865"/>
                <a:gd name="T17" fmla="*/ 6 h 13"/>
                <a:gd name="T18" fmla="*/ 19 w 3865"/>
                <a:gd name="T19" fmla="*/ 0 h 13"/>
                <a:gd name="T20" fmla="*/ 1986 w 3865"/>
                <a:gd name="T21" fmla="*/ 0 h 13"/>
                <a:gd name="T22" fmla="*/ 2003 w 3865"/>
                <a:gd name="T23" fmla="*/ 6 h 13"/>
                <a:gd name="T24" fmla="*/ 2022 w 3865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5" h="13">
                  <a:moveTo>
                    <a:pt x="3865" y="13"/>
                  </a:moveTo>
                  <a:lnTo>
                    <a:pt x="2627" y="13"/>
                  </a:lnTo>
                  <a:lnTo>
                    <a:pt x="2648" y="6"/>
                  </a:lnTo>
                  <a:lnTo>
                    <a:pt x="2669" y="0"/>
                  </a:lnTo>
                  <a:lnTo>
                    <a:pt x="3865" y="0"/>
                  </a:lnTo>
                  <a:lnTo>
                    <a:pt x="3865" y="13"/>
                  </a:lnTo>
                  <a:close/>
                  <a:moveTo>
                    <a:pt x="2022" y="13"/>
                  </a:moveTo>
                  <a:lnTo>
                    <a:pt x="0" y="13"/>
                  </a:lnTo>
                  <a:lnTo>
                    <a:pt x="10" y="6"/>
                  </a:lnTo>
                  <a:lnTo>
                    <a:pt x="19" y="0"/>
                  </a:lnTo>
                  <a:lnTo>
                    <a:pt x="1986" y="0"/>
                  </a:lnTo>
                  <a:lnTo>
                    <a:pt x="2003" y="6"/>
                  </a:lnTo>
                  <a:lnTo>
                    <a:pt x="2022" y="13"/>
                  </a:lnTo>
                  <a:close/>
                </a:path>
              </a:pathLst>
            </a:custGeom>
            <a:solidFill>
              <a:srgbClr val="5F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8" name="Freeform 1542"/>
            <p:cNvSpPr>
              <a:spLocks noEditPoints="1"/>
            </p:cNvSpPr>
            <p:nvPr/>
          </p:nvSpPr>
          <p:spPr bwMode="auto">
            <a:xfrm>
              <a:off x="1321" y="2266"/>
              <a:ext cx="3855" cy="13"/>
            </a:xfrm>
            <a:custGeom>
              <a:avLst/>
              <a:gdLst>
                <a:gd name="T0" fmla="*/ 3855 w 3855"/>
                <a:gd name="T1" fmla="*/ 13 h 13"/>
                <a:gd name="T2" fmla="*/ 2638 w 3855"/>
                <a:gd name="T3" fmla="*/ 13 h 13"/>
                <a:gd name="T4" fmla="*/ 2659 w 3855"/>
                <a:gd name="T5" fmla="*/ 7 h 13"/>
                <a:gd name="T6" fmla="*/ 2678 w 3855"/>
                <a:gd name="T7" fmla="*/ 0 h 13"/>
                <a:gd name="T8" fmla="*/ 3855 w 3855"/>
                <a:gd name="T9" fmla="*/ 0 h 13"/>
                <a:gd name="T10" fmla="*/ 3855 w 3855"/>
                <a:gd name="T11" fmla="*/ 13 h 13"/>
                <a:gd name="T12" fmla="*/ 1993 w 3855"/>
                <a:gd name="T13" fmla="*/ 13 h 13"/>
                <a:gd name="T14" fmla="*/ 0 w 3855"/>
                <a:gd name="T15" fmla="*/ 13 h 13"/>
                <a:gd name="T16" fmla="*/ 9 w 3855"/>
                <a:gd name="T17" fmla="*/ 7 h 13"/>
                <a:gd name="T18" fmla="*/ 19 w 3855"/>
                <a:gd name="T19" fmla="*/ 0 h 13"/>
                <a:gd name="T20" fmla="*/ 1959 w 3855"/>
                <a:gd name="T21" fmla="*/ 0 h 13"/>
                <a:gd name="T22" fmla="*/ 1976 w 3855"/>
                <a:gd name="T23" fmla="*/ 7 h 13"/>
                <a:gd name="T24" fmla="*/ 1993 w 3855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5" h="13">
                  <a:moveTo>
                    <a:pt x="3855" y="13"/>
                  </a:moveTo>
                  <a:lnTo>
                    <a:pt x="2638" y="13"/>
                  </a:lnTo>
                  <a:lnTo>
                    <a:pt x="2659" y="7"/>
                  </a:lnTo>
                  <a:lnTo>
                    <a:pt x="2678" y="0"/>
                  </a:lnTo>
                  <a:lnTo>
                    <a:pt x="3855" y="0"/>
                  </a:lnTo>
                  <a:lnTo>
                    <a:pt x="3855" y="13"/>
                  </a:lnTo>
                  <a:close/>
                  <a:moveTo>
                    <a:pt x="1993" y="13"/>
                  </a:moveTo>
                  <a:lnTo>
                    <a:pt x="0" y="13"/>
                  </a:lnTo>
                  <a:lnTo>
                    <a:pt x="9" y="7"/>
                  </a:lnTo>
                  <a:lnTo>
                    <a:pt x="19" y="0"/>
                  </a:lnTo>
                  <a:lnTo>
                    <a:pt x="1959" y="0"/>
                  </a:lnTo>
                  <a:lnTo>
                    <a:pt x="1976" y="7"/>
                  </a:lnTo>
                  <a:lnTo>
                    <a:pt x="1993" y="13"/>
                  </a:lnTo>
                  <a:close/>
                </a:path>
              </a:pathLst>
            </a:custGeom>
            <a:solidFill>
              <a:srgbClr val="60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79" name="Freeform 1543"/>
            <p:cNvSpPr>
              <a:spLocks noEditPoints="1"/>
            </p:cNvSpPr>
            <p:nvPr/>
          </p:nvSpPr>
          <p:spPr bwMode="auto">
            <a:xfrm>
              <a:off x="1330" y="2261"/>
              <a:ext cx="3846" cy="12"/>
            </a:xfrm>
            <a:custGeom>
              <a:avLst/>
              <a:gdLst>
                <a:gd name="T0" fmla="*/ 3846 w 3846"/>
                <a:gd name="T1" fmla="*/ 12 h 12"/>
                <a:gd name="T2" fmla="*/ 2650 w 3846"/>
                <a:gd name="T3" fmla="*/ 12 h 12"/>
                <a:gd name="T4" fmla="*/ 2669 w 3846"/>
                <a:gd name="T5" fmla="*/ 5 h 12"/>
                <a:gd name="T6" fmla="*/ 2690 w 3846"/>
                <a:gd name="T7" fmla="*/ 0 h 12"/>
                <a:gd name="T8" fmla="*/ 3846 w 3846"/>
                <a:gd name="T9" fmla="*/ 0 h 12"/>
                <a:gd name="T10" fmla="*/ 3846 w 3846"/>
                <a:gd name="T11" fmla="*/ 12 h 12"/>
                <a:gd name="T12" fmla="*/ 1967 w 3846"/>
                <a:gd name="T13" fmla="*/ 12 h 12"/>
                <a:gd name="T14" fmla="*/ 0 w 3846"/>
                <a:gd name="T15" fmla="*/ 12 h 12"/>
                <a:gd name="T16" fmla="*/ 10 w 3846"/>
                <a:gd name="T17" fmla="*/ 5 h 12"/>
                <a:gd name="T18" fmla="*/ 19 w 3846"/>
                <a:gd name="T19" fmla="*/ 0 h 12"/>
                <a:gd name="T20" fmla="*/ 1931 w 3846"/>
                <a:gd name="T21" fmla="*/ 0 h 12"/>
                <a:gd name="T22" fmla="*/ 1950 w 3846"/>
                <a:gd name="T23" fmla="*/ 5 h 12"/>
                <a:gd name="T24" fmla="*/ 1967 w 3846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6" h="12">
                  <a:moveTo>
                    <a:pt x="3846" y="12"/>
                  </a:moveTo>
                  <a:lnTo>
                    <a:pt x="2650" y="12"/>
                  </a:lnTo>
                  <a:lnTo>
                    <a:pt x="2669" y="5"/>
                  </a:lnTo>
                  <a:lnTo>
                    <a:pt x="2690" y="0"/>
                  </a:lnTo>
                  <a:lnTo>
                    <a:pt x="3846" y="0"/>
                  </a:lnTo>
                  <a:lnTo>
                    <a:pt x="3846" y="12"/>
                  </a:lnTo>
                  <a:close/>
                  <a:moveTo>
                    <a:pt x="1967" y="12"/>
                  </a:moveTo>
                  <a:lnTo>
                    <a:pt x="0" y="12"/>
                  </a:lnTo>
                  <a:lnTo>
                    <a:pt x="10" y="5"/>
                  </a:lnTo>
                  <a:lnTo>
                    <a:pt x="19" y="0"/>
                  </a:lnTo>
                  <a:lnTo>
                    <a:pt x="1931" y="0"/>
                  </a:lnTo>
                  <a:lnTo>
                    <a:pt x="1950" y="5"/>
                  </a:lnTo>
                  <a:lnTo>
                    <a:pt x="1967" y="12"/>
                  </a:lnTo>
                  <a:close/>
                </a:path>
              </a:pathLst>
            </a:custGeom>
            <a:solidFill>
              <a:srgbClr val="6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0" name="Freeform 1544"/>
            <p:cNvSpPr>
              <a:spLocks noEditPoints="1"/>
            </p:cNvSpPr>
            <p:nvPr/>
          </p:nvSpPr>
          <p:spPr bwMode="auto">
            <a:xfrm>
              <a:off x="1340" y="2254"/>
              <a:ext cx="3836" cy="12"/>
            </a:xfrm>
            <a:custGeom>
              <a:avLst/>
              <a:gdLst>
                <a:gd name="T0" fmla="*/ 3836 w 3836"/>
                <a:gd name="T1" fmla="*/ 12 h 12"/>
                <a:gd name="T2" fmla="*/ 2659 w 3836"/>
                <a:gd name="T3" fmla="*/ 12 h 12"/>
                <a:gd name="T4" fmla="*/ 2680 w 3836"/>
                <a:gd name="T5" fmla="*/ 7 h 12"/>
                <a:gd name="T6" fmla="*/ 2699 w 3836"/>
                <a:gd name="T7" fmla="*/ 0 h 12"/>
                <a:gd name="T8" fmla="*/ 3834 w 3836"/>
                <a:gd name="T9" fmla="*/ 0 h 12"/>
                <a:gd name="T10" fmla="*/ 3836 w 3836"/>
                <a:gd name="T11" fmla="*/ 12 h 12"/>
                <a:gd name="T12" fmla="*/ 1940 w 3836"/>
                <a:gd name="T13" fmla="*/ 12 h 12"/>
                <a:gd name="T14" fmla="*/ 0 w 3836"/>
                <a:gd name="T15" fmla="*/ 12 h 12"/>
                <a:gd name="T16" fmla="*/ 9 w 3836"/>
                <a:gd name="T17" fmla="*/ 7 h 12"/>
                <a:gd name="T18" fmla="*/ 17 w 3836"/>
                <a:gd name="T19" fmla="*/ 0 h 12"/>
                <a:gd name="T20" fmla="*/ 1904 w 3836"/>
                <a:gd name="T21" fmla="*/ 0 h 12"/>
                <a:gd name="T22" fmla="*/ 1921 w 3836"/>
                <a:gd name="T23" fmla="*/ 7 h 12"/>
                <a:gd name="T24" fmla="*/ 1940 w 3836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6" h="12">
                  <a:moveTo>
                    <a:pt x="3836" y="12"/>
                  </a:moveTo>
                  <a:lnTo>
                    <a:pt x="2659" y="12"/>
                  </a:lnTo>
                  <a:lnTo>
                    <a:pt x="2680" y="7"/>
                  </a:lnTo>
                  <a:lnTo>
                    <a:pt x="2699" y="0"/>
                  </a:lnTo>
                  <a:lnTo>
                    <a:pt x="3834" y="0"/>
                  </a:lnTo>
                  <a:lnTo>
                    <a:pt x="3836" y="12"/>
                  </a:lnTo>
                  <a:close/>
                  <a:moveTo>
                    <a:pt x="1940" y="12"/>
                  </a:moveTo>
                  <a:lnTo>
                    <a:pt x="0" y="12"/>
                  </a:lnTo>
                  <a:lnTo>
                    <a:pt x="9" y="7"/>
                  </a:lnTo>
                  <a:lnTo>
                    <a:pt x="17" y="0"/>
                  </a:lnTo>
                  <a:lnTo>
                    <a:pt x="1904" y="0"/>
                  </a:lnTo>
                  <a:lnTo>
                    <a:pt x="1921" y="7"/>
                  </a:lnTo>
                  <a:lnTo>
                    <a:pt x="1940" y="12"/>
                  </a:lnTo>
                  <a:close/>
                </a:path>
              </a:pathLst>
            </a:custGeom>
            <a:solidFill>
              <a:srgbClr val="6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1" name="Freeform 1545"/>
            <p:cNvSpPr>
              <a:spLocks noEditPoints="1"/>
            </p:cNvSpPr>
            <p:nvPr/>
          </p:nvSpPr>
          <p:spPr bwMode="auto">
            <a:xfrm>
              <a:off x="1349" y="2249"/>
              <a:ext cx="3827" cy="12"/>
            </a:xfrm>
            <a:custGeom>
              <a:avLst/>
              <a:gdLst>
                <a:gd name="T0" fmla="*/ 3827 w 3827"/>
                <a:gd name="T1" fmla="*/ 12 h 12"/>
                <a:gd name="T2" fmla="*/ 2671 w 3827"/>
                <a:gd name="T3" fmla="*/ 12 h 12"/>
                <a:gd name="T4" fmla="*/ 2690 w 3827"/>
                <a:gd name="T5" fmla="*/ 5 h 12"/>
                <a:gd name="T6" fmla="*/ 2709 w 3827"/>
                <a:gd name="T7" fmla="*/ 0 h 12"/>
                <a:gd name="T8" fmla="*/ 3825 w 3827"/>
                <a:gd name="T9" fmla="*/ 0 h 12"/>
                <a:gd name="T10" fmla="*/ 3827 w 3827"/>
                <a:gd name="T11" fmla="*/ 12 h 12"/>
                <a:gd name="T12" fmla="*/ 1912 w 3827"/>
                <a:gd name="T13" fmla="*/ 12 h 12"/>
                <a:gd name="T14" fmla="*/ 0 w 3827"/>
                <a:gd name="T15" fmla="*/ 12 h 12"/>
                <a:gd name="T16" fmla="*/ 8 w 3827"/>
                <a:gd name="T17" fmla="*/ 5 h 12"/>
                <a:gd name="T18" fmla="*/ 18 w 3827"/>
                <a:gd name="T19" fmla="*/ 0 h 12"/>
                <a:gd name="T20" fmla="*/ 1879 w 3827"/>
                <a:gd name="T21" fmla="*/ 0 h 12"/>
                <a:gd name="T22" fmla="*/ 1896 w 3827"/>
                <a:gd name="T23" fmla="*/ 5 h 12"/>
                <a:gd name="T24" fmla="*/ 1912 w 3827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7" h="12">
                  <a:moveTo>
                    <a:pt x="3827" y="12"/>
                  </a:moveTo>
                  <a:lnTo>
                    <a:pt x="2671" y="12"/>
                  </a:lnTo>
                  <a:lnTo>
                    <a:pt x="2690" y="5"/>
                  </a:lnTo>
                  <a:lnTo>
                    <a:pt x="2709" y="0"/>
                  </a:lnTo>
                  <a:lnTo>
                    <a:pt x="3825" y="0"/>
                  </a:lnTo>
                  <a:lnTo>
                    <a:pt x="3827" y="12"/>
                  </a:lnTo>
                  <a:close/>
                  <a:moveTo>
                    <a:pt x="1912" y="12"/>
                  </a:moveTo>
                  <a:lnTo>
                    <a:pt x="0" y="12"/>
                  </a:lnTo>
                  <a:lnTo>
                    <a:pt x="8" y="5"/>
                  </a:lnTo>
                  <a:lnTo>
                    <a:pt x="18" y="0"/>
                  </a:lnTo>
                  <a:lnTo>
                    <a:pt x="1879" y="0"/>
                  </a:lnTo>
                  <a:lnTo>
                    <a:pt x="1896" y="5"/>
                  </a:lnTo>
                  <a:lnTo>
                    <a:pt x="1912" y="12"/>
                  </a:lnTo>
                  <a:close/>
                </a:path>
              </a:pathLst>
            </a:custGeom>
            <a:solidFill>
              <a:srgbClr val="61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2" name="Freeform 1546"/>
            <p:cNvSpPr>
              <a:spLocks noEditPoints="1"/>
            </p:cNvSpPr>
            <p:nvPr/>
          </p:nvSpPr>
          <p:spPr bwMode="auto">
            <a:xfrm>
              <a:off x="1357" y="2242"/>
              <a:ext cx="3817" cy="12"/>
            </a:xfrm>
            <a:custGeom>
              <a:avLst/>
              <a:gdLst>
                <a:gd name="T0" fmla="*/ 3817 w 3817"/>
                <a:gd name="T1" fmla="*/ 12 h 12"/>
                <a:gd name="T2" fmla="*/ 2682 w 3817"/>
                <a:gd name="T3" fmla="*/ 12 h 12"/>
                <a:gd name="T4" fmla="*/ 2701 w 3817"/>
                <a:gd name="T5" fmla="*/ 7 h 12"/>
                <a:gd name="T6" fmla="*/ 2718 w 3817"/>
                <a:gd name="T7" fmla="*/ 0 h 12"/>
                <a:gd name="T8" fmla="*/ 3817 w 3817"/>
                <a:gd name="T9" fmla="*/ 0 h 12"/>
                <a:gd name="T10" fmla="*/ 3817 w 3817"/>
                <a:gd name="T11" fmla="*/ 12 h 12"/>
                <a:gd name="T12" fmla="*/ 1887 w 3817"/>
                <a:gd name="T13" fmla="*/ 12 h 12"/>
                <a:gd name="T14" fmla="*/ 0 w 3817"/>
                <a:gd name="T15" fmla="*/ 12 h 12"/>
                <a:gd name="T16" fmla="*/ 10 w 3817"/>
                <a:gd name="T17" fmla="*/ 7 h 12"/>
                <a:gd name="T18" fmla="*/ 17 w 3817"/>
                <a:gd name="T19" fmla="*/ 0 h 12"/>
                <a:gd name="T20" fmla="*/ 1854 w 3817"/>
                <a:gd name="T21" fmla="*/ 0 h 12"/>
                <a:gd name="T22" fmla="*/ 1871 w 3817"/>
                <a:gd name="T23" fmla="*/ 7 h 12"/>
                <a:gd name="T24" fmla="*/ 1887 w 3817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7" h="12">
                  <a:moveTo>
                    <a:pt x="3817" y="12"/>
                  </a:moveTo>
                  <a:lnTo>
                    <a:pt x="2682" y="12"/>
                  </a:lnTo>
                  <a:lnTo>
                    <a:pt x="2701" y="7"/>
                  </a:lnTo>
                  <a:lnTo>
                    <a:pt x="2718" y="0"/>
                  </a:lnTo>
                  <a:lnTo>
                    <a:pt x="3817" y="0"/>
                  </a:lnTo>
                  <a:lnTo>
                    <a:pt x="3817" y="12"/>
                  </a:lnTo>
                  <a:close/>
                  <a:moveTo>
                    <a:pt x="1887" y="12"/>
                  </a:moveTo>
                  <a:lnTo>
                    <a:pt x="0" y="12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854" y="0"/>
                  </a:lnTo>
                  <a:lnTo>
                    <a:pt x="1871" y="7"/>
                  </a:lnTo>
                  <a:lnTo>
                    <a:pt x="1887" y="12"/>
                  </a:lnTo>
                  <a:close/>
                </a:path>
              </a:pathLst>
            </a:custGeom>
            <a:solidFill>
              <a:srgbClr val="61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3" name="Freeform 1547"/>
            <p:cNvSpPr>
              <a:spLocks noEditPoints="1"/>
            </p:cNvSpPr>
            <p:nvPr/>
          </p:nvSpPr>
          <p:spPr bwMode="auto">
            <a:xfrm>
              <a:off x="1367" y="2236"/>
              <a:ext cx="3807" cy="13"/>
            </a:xfrm>
            <a:custGeom>
              <a:avLst/>
              <a:gdLst>
                <a:gd name="T0" fmla="*/ 3807 w 3807"/>
                <a:gd name="T1" fmla="*/ 13 h 13"/>
                <a:gd name="T2" fmla="*/ 2691 w 3807"/>
                <a:gd name="T3" fmla="*/ 13 h 13"/>
                <a:gd name="T4" fmla="*/ 2708 w 3807"/>
                <a:gd name="T5" fmla="*/ 6 h 13"/>
                <a:gd name="T6" fmla="*/ 2727 w 3807"/>
                <a:gd name="T7" fmla="*/ 0 h 13"/>
                <a:gd name="T8" fmla="*/ 3807 w 3807"/>
                <a:gd name="T9" fmla="*/ 0 h 13"/>
                <a:gd name="T10" fmla="*/ 3807 w 3807"/>
                <a:gd name="T11" fmla="*/ 13 h 13"/>
                <a:gd name="T12" fmla="*/ 1861 w 3807"/>
                <a:gd name="T13" fmla="*/ 13 h 13"/>
                <a:gd name="T14" fmla="*/ 0 w 3807"/>
                <a:gd name="T15" fmla="*/ 13 h 13"/>
                <a:gd name="T16" fmla="*/ 7 w 3807"/>
                <a:gd name="T17" fmla="*/ 6 h 13"/>
                <a:gd name="T18" fmla="*/ 15 w 3807"/>
                <a:gd name="T19" fmla="*/ 0 h 13"/>
                <a:gd name="T20" fmla="*/ 1829 w 3807"/>
                <a:gd name="T21" fmla="*/ 0 h 13"/>
                <a:gd name="T22" fmla="*/ 1844 w 3807"/>
                <a:gd name="T23" fmla="*/ 6 h 13"/>
                <a:gd name="T24" fmla="*/ 1861 w 3807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7" h="13">
                  <a:moveTo>
                    <a:pt x="3807" y="13"/>
                  </a:moveTo>
                  <a:lnTo>
                    <a:pt x="2691" y="13"/>
                  </a:lnTo>
                  <a:lnTo>
                    <a:pt x="2708" y="6"/>
                  </a:lnTo>
                  <a:lnTo>
                    <a:pt x="2727" y="0"/>
                  </a:lnTo>
                  <a:lnTo>
                    <a:pt x="3807" y="0"/>
                  </a:lnTo>
                  <a:lnTo>
                    <a:pt x="3807" y="13"/>
                  </a:lnTo>
                  <a:close/>
                  <a:moveTo>
                    <a:pt x="1861" y="13"/>
                  </a:moveTo>
                  <a:lnTo>
                    <a:pt x="0" y="13"/>
                  </a:lnTo>
                  <a:lnTo>
                    <a:pt x="7" y="6"/>
                  </a:lnTo>
                  <a:lnTo>
                    <a:pt x="15" y="0"/>
                  </a:lnTo>
                  <a:lnTo>
                    <a:pt x="1829" y="0"/>
                  </a:lnTo>
                  <a:lnTo>
                    <a:pt x="1844" y="6"/>
                  </a:lnTo>
                  <a:lnTo>
                    <a:pt x="1861" y="13"/>
                  </a:lnTo>
                  <a:close/>
                </a:path>
              </a:pathLst>
            </a:custGeom>
            <a:solidFill>
              <a:srgbClr val="62B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4" name="Freeform 1548"/>
            <p:cNvSpPr>
              <a:spLocks noEditPoints="1"/>
            </p:cNvSpPr>
            <p:nvPr/>
          </p:nvSpPr>
          <p:spPr bwMode="auto">
            <a:xfrm>
              <a:off x="1374" y="2229"/>
              <a:ext cx="3800" cy="13"/>
            </a:xfrm>
            <a:custGeom>
              <a:avLst/>
              <a:gdLst>
                <a:gd name="T0" fmla="*/ 3800 w 3800"/>
                <a:gd name="T1" fmla="*/ 13 h 13"/>
                <a:gd name="T2" fmla="*/ 2701 w 3800"/>
                <a:gd name="T3" fmla="*/ 13 h 13"/>
                <a:gd name="T4" fmla="*/ 2720 w 3800"/>
                <a:gd name="T5" fmla="*/ 7 h 13"/>
                <a:gd name="T6" fmla="*/ 2737 w 3800"/>
                <a:gd name="T7" fmla="*/ 0 h 13"/>
                <a:gd name="T8" fmla="*/ 3800 w 3800"/>
                <a:gd name="T9" fmla="*/ 0 h 13"/>
                <a:gd name="T10" fmla="*/ 3800 w 3800"/>
                <a:gd name="T11" fmla="*/ 13 h 13"/>
                <a:gd name="T12" fmla="*/ 1837 w 3800"/>
                <a:gd name="T13" fmla="*/ 13 h 13"/>
                <a:gd name="T14" fmla="*/ 0 w 3800"/>
                <a:gd name="T15" fmla="*/ 13 h 13"/>
                <a:gd name="T16" fmla="*/ 8 w 3800"/>
                <a:gd name="T17" fmla="*/ 7 h 13"/>
                <a:gd name="T18" fmla="*/ 15 w 3800"/>
                <a:gd name="T19" fmla="*/ 0 h 13"/>
                <a:gd name="T20" fmla="*/ 1805 w 3800"/>
                <a:gd name="T21" fmla="*/ 0 h 13"/>
                <a:gd name="T22" fmla="*/ 1822 w 3800"/>
                <a:gd name="T23" fmla="*/ 7 h 13"/>
                <a:gd name="T24" fmla="*/ 1837 w 3800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0" h="13">
                  <a:moveTo>
                    <a:pt x="3800" y="13"/>
                  </a:moveTo>
                  <a:lnTo>
                    <a:pt x="2701" y="13"/>
                  </a:lnTo>
                  <a:lnTo>
                    <a:pt x="2720" y="7"/>
                  </a:lnTo>
                  <a:lnTo>
                    <a:pt x="2737" y="0"/>
                  </a:lnTo>
                  <a:lnTo>
                    <a:pt x="3800" y="0"/>
                  </a:lnTo>
                  <a:lnTo>
                    <a:pt x="3800" y="13"/>
                  </a:lnTo>
                  <a:close/>
                  <a:moveTo>
                    <a:pt x="1837" y="13"/>
                  </a:moveTo>
                  <a:lnTo>
                    <a:pt x="0" y="13"/>
                  </a:lnTo>
                  <a:lnTo>
                    <a:pt x="8" y="7"/>
                  </a:lnTo>
                  <a:lnTo>
                    <a:pt x="15" y="0"/>
                  </a:lnTo>
                  <a:lnTo>
                    <a:pt x="1805" y="0"/>
                  </a:lnTo>
                  <a:lnTo>
                    <a:pt x="1822" y="7"/>
                  </a:lnTo>
                  <a:lnTo>
                    <a:pt x="1837" y="13"/>
                  </a:lnTo>
                  <a:close/>
                </a:path>
              </a:pathLst>
            </a:custGeom>
            <a:solidFill>
              <a:srgbClr val="63B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5" name="Freeform 1549"/>
            <p:cNvSpPr>
              <a:spLocks noEditPoints="1"/>
            </p:cNvSpPr>
            <p:nvPr/>
          </p:nvSpPr>
          <p:spPr bwMode="auto">
            <a:xfrm>
              <a:off x="1382" y="2224"/>
              <a:ext cx="3792" cy="12"/>
            </a:xfrm>
            <a:custGeom>
              <a:avLst/>
              <a:gdLst>
                <a:gd name="T0" fmla="*/ 3792 w 3792"/>
                <a:gd name="T1" fmla="*/ 12 h 12"/>
                <a:gd name="T2" fmla="*/ 2712 w 3792"/>
                <a:gd name="T3" fmla="*/ 12 h 12"/>
                <a:gd name="T4" fmla="*/ 2729 w 3792"/>
                <a:gd name="T5" fmla="*/ 5 h 12"/>
                <a:gd name="T6" fmla="*/ 2748 w 3792"/>
                <a:gd name="T7" fmla="*/ 0 h 12"/>
                <a:gd name="T8" fmla="*/ 3792 w 3792"/>
                <a:gd name="T9" fmla="*/ 0 h 12"/>
                <a:gd name="T10" fmla="*/ 3792 w 3792"/>
                <a:gd name="T11" fmla="*/ 12 h 12"/>
                <a:gd name="T12" fmla="*/ 1814 w 3792"/>
                <a:gd name="T13" fmla="*/ 12 h 12"/>
                <a:gd name="T14" fmla="*/ 0 w 3792"/>
                <a:gd name="T15" fmla="*/ 12 h 12"/>
                <a:gd name="T16" fmla="*/ 7 w 3792"/>
                <a:gd name="T17" fmla="*/ 5 h 12"/>
                <a:gd name="T18" fmla="*/ 15 w 3792"/>
                <a:gd name="T19" fmla="*/ 0 h 12"/>
                <a:gd name="T20" fmla="*/ 1781 w 3792"/>
                <a:gd name="T21" fmla="*/ 0 h 12"/>
                <a:gd name="T22" fmla="*/ 1797 w 3792"/>
                <a:gd name="T23" fmla="*/ 5 h 12"/>
                <a:gd name="T24" fmla="*/ 1814 w 3792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92" h="12">
                  <a:moveTo>
                    <a:pt x="3792" y="12"/>
                  </a:moveTo>
                  <a:lnTo>
                    <a:pt x="2712" y="12"/>
                  </a:lnTo>
                  <a:lnTo>
                    <a:pt x="2729" y="5"/>
                  </a:lnTo>
                  <a:lnTo>
                    <a:pt x="2748" y="0"/>
                  </a:lnTo>
                  <a:lnTo>
                    <a:pt x="3792" y="0"/>
                  </a:lnTo>
                  <a:lnTo>
                    <a:pt x="3792" y="12"/>
                  </a:lnTo>
                  <a:close/>
                  <a:moveTo>
                    <a:pt x="1814" y="12"/>
                  </a:moveTo>
                  <a:lnTo>
                    <a:pt x="0" y="12"/>
                  </a:lnTo>
                  <a:lnTo>
                    <a:pt x="7" y="5"/>
                  </a:lnTo>
                  <a:lnTo>
                    <a:pt x="15" y="0"/>
                  </a:lnTo>
                  <a:lnTo>
                    <a:pt x="1781" y="0"/>
                  </a:lnTo>
                  <a:lnTo>
                    <a:pt x="1797" y="5"/>
                  </a:lnTo>
                  <a:lnTo>
                    <a:pt x="1814" y="12"/>
                  </a:lnTo>
                  <a:close/>
                </a:path>
              </a:pathLst>
            </a:custGeom>
            <a:solidFill>
              <a:srgbClr val="63B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6" name="Freeform 1550"/>
            <p:cNvSpPr>
              <a:spLocks noEditPoints="1"/>
            </p:cNvSpPr>
            <p:nvPr/>
          </p:nvSpPr>
          <p:spPr bwMode="auto">
            <a:xfrm>
              <a:off x="1389" y="2217"/>
              <a:ext cx="3785" cy="12"/>
            </a:xfrm>
            <a:custGeom>
              <a:avLst/>
              <a:gdLst>
                <a:gd name="T0" fmla="*/ 3785 w 3785"/>
                <a:gd name="T1" fmla="*/ 12 h 12"/>
                <a:gd name="T2" fmla="*/ 2722 w 3785"/>
                <a:gd name="T3" fmla="*/ 12 h 12"/>
                <a:gd name="T4" fmla="*/ 2741 w 3785"/>
                <a:gd name="T5" fmla="*/ 7 h 12"/>
                <a:gd name="T6" fmla="*/ 2759 w 3785"/>
                <a:gd name="T7" fmla="*/ 0 h 12"/>
                <a:gd name="T8" fmla="*/ 3785 w 3785"/>
                <a:gd name="T9" fmla="*/ 0 h 12"/>
                <a:gd name="T10" fmla="*/ 3785 w 3785"/>
                <a:gd name="T11" fmla="*/ 12 h 12"/>
                <a:gd name="T12" fmla="*/ 1790 w 3785"/>
                <a:gd name="T13" fmla="*/ 12 h 12"/>
                <a:gd name="T14" fmla="*/ 0 w 3785"/>
                <a:gd name="T15" fmla="*/ 12 h 12"/>
                <a:gd name="T16" fmla="*/ 6 w 3785"/>
                <a:gd name="T17" fmla="*/ 9 h 12"/>
                <a:gd name="T18" fmla="*/ 12 w 3785"/>
                <a:gd name="T19" fmla="*/ 4 h 12"/>
                <a:gd name="T20" fmla="*/ 14 w 3785"/>
                <a:gd name="T21" fmla="*/ 2 h 12"/>
                <a:gd name="T22" fmla="*/ 14 w 3785"/>
                <a:gd name="T23" fmla="*/ 0 h 12"/>
                <a:gd name="T24" fmla="*/ 1759 w 3785"/>
                <a:gd name="T25" fmla="*/ 0 h 12"/>
                <a:gd name="T26" fmla="*/ 1774 w 3785"/>
                <a:gd name="T27" fmla="*/ 7 h 12"/>
                <a:gd name="T28" fmla="*/ 1790 w 3785"/>
                <a:gd name="T2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85" h="12">
                  <a:moveTo>
                    <a:pt x="3785" y="12"/>
                  </a:moveTo>
                  <a:lnTo>
                    <a:pt x="2722" y="12"/>
                  </a:lnTo>
                  <a:lnTo>
                    <a:pt x="2741" y="7"/>
                  </a:lnTo>
                  <a:lnTo>
                    <a:pt x="2759" y="0"/>
                  </a:lnTo>
                  <a:lnTo>
                    <a:pt x="3785" y="0"/>
                  </a:lnTo>
                  <a:lnTo>
                    <a:pt x="3785" y="12"/>
                  </a:lnTo>
                  <a:close/>
                  <a:moveTo>
                    <a:pt x="1790" y="12"/>
                  </a:moveTo>
                  <a:lnTo>
                    <a:pt x="0" y="12"/>
                  </a:lnTo>
                  <a:lnTo>
                    <a:pt x="6" y="9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759" y="0"/>
                  </a:lnTo>
                  <a:lnTo>
                    <a:pt x="1774" y="7"/>
                  </a:lnTo>
                  <a:lnTo>
                    <a:pt x="1790" y="12"/>
                  </a:lnTo>
                  <a:close/>
                </a:path>
              </a:pathLst>
            </a:custGeom>
            <a:solidFill>
              <a:srgbClr val="64B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7" name="Freeform 1551"/>
            <p:cNvSpPr>
              <a:spLocks noEditPoints="1"/>
            </p:cNvSpPr>
            <p:nvPr/>
          </p:nvSpPr>
          <p:spPr bwMode="auto">
            <a:xfrm>
              <a:off x="1397" y="2212"/>
              <a:ext cx="3777" cy="12"/>
            </a:xfrm>
            <a:custGeom>
              <a:avLst/>
              <a:gdLst>
                <a:gd name="T0" fmla="*/ 3777 w 3777"/>
                <a:gd name="T1" fmla="*/ 12 h 12"/>
                <a:gd name="T2" fmla="*/ 2733 w 3777"/>
                <a:gd name="T3" fmla="*/ 12 h 12"/>
                <a:gd name="T4" fmla="*/ 2751 w 3777"/>
                <a:gd name="T5" fmla="*/ 5 h 12"/>
                <a:gd name="T6" fmla="*/ 2768 w 3777"/>
                <a:gd name="T7" fmla="*/ 0 h 12"/>
                <a:gd name="T8" fmla="*/ 3777 w 3777"/>
                <a:gd name="T9" fmla="*/ 0 h 12"/>
                <a:gd name="T10" fmla="*/ 3777 w 3777"/>
                <a:gd name="T11" fmla="*/ 12 h 12"/>
                <a:gd name="T12" fmla="*/ 1766 w 3777"/>
                <a:gd name="T13" fmla="*/ 12 h 12"/>
                <a:gd name="T14" fmla="*/ 0 w 3777"/>
                <a:gd name="T15" fmla="*/ 12 h 12"/>
                <a:gd name="T16" fmla="*/ 2 w 3777"/>
                <a:gd name="T17" fmla="*/ 10 h 12"/>
                <a:gd name="T18" fmla="*/ 4 w 3777"/>
                <a:gd name="T19" fmla="*/ 9 h 12"/>
                <a:gd name="T20" fmla="*/ 10 w 3777"/>
                <a:gd name="T21" fmla="*/ 3 h 12"/>
                <a:gd name="T22" fmla="*/ 15 w 3777"/>
                <a:gd name="T23" fmla="*/ 0 h 12"/>
                <a:gd name="T24" fmla="*/ 1736 w 3777"/>
                <a:gd name="T25" fmla="*/ 0 h 12"/>
                <a:gd name="T26" fmla="*/ 1751 w 3777"/>
                <a:gd name="T27" fmla="*/ 5 h 12"/>
                <a:gd name="T28" fmla="*/ 1766 w 3777"/>
                <a:gd name="T2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77" h="12">
                  <a:moveTo>
                    <a:pt x="3777" y="12"/>
                  </a:moveTo>
                  <a:lnTo>
                    <a:pt x="2733" y="12"/>
                  </a:lnTo>
                  <a:lnTo>
                    <a:pt x="2751" y="5"/>
                  </a:lnTo>
                  <a:lnTo>
                    <a:pt x="2768" y="0"/>
                  </a:lnTo>
                  <a:lnTo>
                    <a:pt x="3777" y="0"/>
                  </a:lnTo>
                  <a:lnTo>
                    <a:pt x="3777" y="12"/>
                  </a:lnTo>
                  <a:close/>
                  <a:moveTo>
                    <a:pt x="1766" y="12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1736" y="0"/>
                  </a:lnTo>
                  <a:lnTo>
                    <a:pt x="1751" y="5"/>
                  </a:lnTo>
                  <a:lnTo>
                    <a:pt x="1766" y="12"/>
                  </a:lnTo>
                  <a:close/>
                </a:path>
              </a:pathLst>
            </a:custGeom>
            <a:solidFill>
              <a:srgbClr val="64B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8" name="Freeform 1552"/>
            <p:cNvSpPr>
              <a:spLocks noEditPoints="1"/>
            </p:cNvSpPr>
            <p:nvPr/>
          </p:nvSpPr>
          <p:spPr bwMode="auto">
            <a:xfrm>
              <a:off x="1403" y="2205"/>
              <a:ext cx="3771" cy="12"/>
            </a:xfrm>
            <a:custGeom>
              <a:avLst/>
              <a:gdLst>
                <a:gd name="T0" fmla="*/ 3771 w 3771"/>
                <a:gd name="T1" fmla="*/ 12 h 12"/>
                <a:gd name="T2" fmla="*/ 2745 w 3771"/>
                <a:gd name="T3" fmla="*/ 12 h 12"/>
                <a:gd name="T4" fmla="*/ 2762 w 3771"/>
                <a:gd name="T5" fmla="*/ 7 h 12"/>
                <a:gd name="T6" fmla="*/ 2777 w 3771"/>
                <a:gd name="T7" fmla="*/ 0 h 12"/>
                <a:gd name="T8" fmla="*/ 3771 w 3771"/>
                <a:gd name="T9" fmla="*/ 0 h 12"/>
                <a:gd name="T10" fmla="*/ 3771 w 3771"/>
                <a:gd name="T11" fmla="*/ 12 h 12"/>
                <a:gd name="T12" fmla="*/ 1745 w 3771"/>
                <a:gd name="T13" fmla="*/ 12 h 12"/>
                <a:gd name="T14" fmla="*/ 0 w 3771"/>
                <a:gd name="T15" fmla="*/ 12 h 12"/>
                <a:gd name="T16" fmla="*/ 9 w 3771"/>
                <a:gd name="T17" fmla="*/ 7 h 12"/>
                <a:gd name="T18" fmla="*/ 19 w 3771"/>
                <a:gd name="T19" fmla="*/ 0 h 12"/>
                <a:gd name="T20" fmla="*/ 1717 w 3771"/>
                <a:gd name="T21" fmla="*/ 0 h 12"/>
                <a:gd name="T22" fmla="*/ 1730 w 3771"/>
                <a:gd name="T23" fmla="*/ 7 h 12"/>
                <a:gd name="T24" fmla="*/ 1745 w 3771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71" h="12">
                  <a:moveTo>
                    <a:pt x="3771" y="12"/>
                  </a:moveTo>
                  <a:lnTo>
                    <a:pt x="2745" y="12"/>
                  </a:lnTo>
                  <a:lnTo>
                    <a:pt x="2762" y="7"/>
                  </a:lnTo>
                  <a:lnTo>
                    <a:pt x="2777" y="0"/>
                  </a:lnTo>
                  <a:lnTo>
                    <a:pt x="3771" y="0"/>
                  </a:lnTo>
                  <a:lnTo>
                    <a:pt x="3771" y="12"/>
                  </a:lnTo>
                  <a:close/>
                  <a:moveTo>
                    <a:pt x="1745" y="12"/>
                  </a:moveTo>
                  <a:lnTo>
                    <a:pt x="0" y="12"/>
                  </a:lnTo>
                  <a:lnTo>
                    <a:pt x="9" y="7"/>
                  </a:lnTo>
                  <a:lnTo>
                    <a:pt x="19" y="0"/>
                  </a:lnTo>
                  <a:lnTo>
                    <a:pt x="1717" y="0"/>
                  </a:lnTo>
                  <a:lnTo>
                    <a:pt x="1730" y="7"/>
                  </a:lnTo>
                  <a:lnTo>
                    <a:pt x="1745" y="12"/>
                  </a:lnTo>
                  <a:close/>
                </a:path>
              </a:pathLst>
            </a:custGeom>
            <a:solidFill>
              <a:srgbClr val="65B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89" name="Freeform 1553"/>
            <p:cNvSpPr>
              <a:spLocks noEditPoints="1"/>
            </p:cNvSpPr>
            <p:nvPr/>
          </p:nvSpPr>
          <p:spPr bwMode="auto">
            <a:xfrm>
              <a:off x="1412" y="2199"/>
              <a:ext cx="3762" cy="13"/>
            </a:xfrm>
            <a:custGeom>
              <a:avLst/>
              <a:gdLst>
                <a:gd name="T0" fmla="*/ 3762 w 3762"/>
                <a:gd name="T1" fmla="*/ 13 h 13"/>
                <a:gd name="T2" fmla="*/ 2753 w 3762"/>
                <a:gd name="T3" fmla="*/ 13 h 13"/>
                <a:gd name="T4" fmla="*/ 2768 w 3762"/>
                <a:gd name="T5" fmla="*/ 6 h 13"/>
                <a:gd name="T6" fmla="*/ 2785 w 3762"/>
                <a:gd name="T7" fmla="*/ 0 h 13"/>
                <a:gd name="T8" fmla="*/ 3760 w 3762"/>
                <a:gd name="T9" fmla="*/ 0 h 13"/>
                <a:gd name="T10" fmla="*/ 3762 w 3762"/>
                <a:gd name="T11" fmla="*/ 13 h 13"/>
                <a:gd name="T12" fmla="*/ 1721 w 3762"/>
                <a:gd name="T13" fmla="*/ 13 h 13"/>
                <a:gd name="T14" fmla="*/ 0 w 3762"/>
                <a:gd name="T15" fmla="*/ 13 h 13"/>
                <a:gd name="T16" fmla="*/ 10 w 3762"/>
                <a:gd name="T17" fmla="*/ 6 h 13"/>
                <a:gd name="T18" fmla="*/ 21 w 3762"/>
                <a:gd name="T19" fmla="*/ 0 h 13"/>
                <a:gd name="T20" fmla="*/ 1692 w 3762"/>
                <a:gd name="T21" fmla="*/ 0 h 13"/>
                <a:gd name="T22" fmla="*/ 1708 w 3762"/>
                <a:gd name="T23" fmla="*/ 6 h 13"/>
                <a:gd name="T24" fmla="*/ 1721 w 3762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62" h="13">
                  <a:moveTo>
                    <a:pt x="3762" y="13"/>
                  </a:moveTo>
                  <a:lnTo>
                    <a:pt x="2753" y="13"/>
                  </a:lnTo>
                  <a:lnTo>
                    <a:pt x="2768" y="6"/>
                  </a:lnTo>
                  <a:lnTo>
                    <a:pt x="2785" y="0"/>
                  </a:lnTo>
                  <a:lnTo>
                    <a:pt x="3760" y="0"/>
                  </a:lnTo>
                  <a:lnTo>
                    <a:pt x="3762" y="13"/>
                  </a:lnTo>
                  <a:close/>
                  <a:moveTo>
                    <a:pt x="1721" y="13"/>
                  </a:moveTo>
                  <a:lnTo>
                    <a:pt x="0" y="13"/>
                  </a:lnTo>
                  <a:lnTo>
                    <a:pt x="10" y="6"/>
                  </a:lnTo>
                  <a:lnTo>
                    <a:pt x="21" y="0"/>
                  </a:lnTo>
                  <a:lnTo>
                    <a:pt x="1692" y="0"/>
                  </a:lnTo>
                  <a:lnTo>
                    <a:pt x="1708" y="6"/>
                  </a:lnTo>
                  <a:lnTo>
                    <a:pt x="1721" y="13"/>
                  </a:lnTo>
                  <a:close/>
                </a:path>
              </a:pathLst>
            </a:custGeom>
            <a:solidFill>
              <a:srgbClr val="65B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0" name="Freeform 1554"/>
            <p:cNvSpPr>
              <a:spLocks noEditPoints="1"/>
            </p:cNvSpPr>
            <p:nvPr/>
          </p:nvSpPr>
          <p:spPr bwMode="auto">
            <a:xfrm>
              <a:off x="1422" y="2194"/>
              <a:ext cx="3752" cy="11"/>
            </a:xfrm>
            <a:custGeom>
              <a:avLst/>
              <a:gdLst>
                <a:gd name="T0" fmla="*/ 3752 w 3752"/>
                <a:gd name="T1" fmla="*/ 11 h 11"/>
                <a:gd name="T2" fmla="*/ 2758 w 3752"/>
                <a:gd name="T3" fmla="*/ 11 h 11"/>
                <a:gd name="T4" fmla="*/ 2775 w 3752"/>
                <a:gd name="T5" fmla="*/ 5 h 11"/>
                <a:gd name="T6" fmla="*/ 2790 w 3752"/>
                <a:gd name="T7" fmla="*/ 0 h 11"/>
                <a:gd name="T8" fmla="*/ 3750 w 3752"/>
                <a:gd name="T9" fmla="*/ 0 h 11"/>
                <a:gd name="T10" fmla="*/ 3752 w 3752"/>
                <a:gd name="T11" fmla="*/ 11 h 11"/>
                <a:gd name="T12" fmla="*/ 1698 w 3752"/>
                <a:gd name="T13" fmla="*/ 11 h 11"/>
                <a:gd name="T14" fmla="*/ 0 w 3752"/>
                <a:gd name="T15" fmla="*/ 11 h 11"/>
                <a:gd name="T16" fmla="*/ 11 w 3752"/>
                <a:gd name="T17" fmla="*/ 5 h 11"/>
                <a:gd name="T18" fmla="*/ 27 w 3752"/>
                <a:gd name="T19" fmla="*/ 0 h 11"/>
                <a:gd name="T20" fmla="*/ 1669 w 3752"/>
                <a:gd name="T21" fmla="*/ 0 h 11"/>
                <a:gd name="T22" fmla="*/ 1682 w 3752"/>
                <a:gd name="T23" fmla="*/ 5 h 11"/>
                <a:gd name="T24" fmla="*/ 1698 w 3752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52" h="11">
                  <a:moveTo>
                    <a:pt x="3752" y="11"/>
                  </a:moveTo>
                  <a:lnTo>
                    <a:pt x="2758" y="11"/>
                  </a:lnTo>
                  <a:lnTo>
                    <a:pt x="2775" y="5"/>
                  </a:lnTo>
                  <a:lnTo>
                    <a:pt x="2790" y="0"/>
                  </a:lnTo>
                  <a:lnTo>
                    <a:pt x="3750" y="0"/>
                  </a:lnTo>
                  <a:lnTo>
                    <a:pt x="3752" y="11"/>
                  </a:lnTo>
                  <a:close/>
                  <a:moveTo>
                    <a:pt x="1698" y="11"/>
                  </a:moveTo>
                  <a:lnTo>
                    <a:pt x="0" y="11"/>
                  </a:lnTo>
                  <a:lnTo>
                    <a:pt x="11" y="5"/>
                  </a:lnTo>
                  <a:lnTo>
                    <a:pt x="27" y="0"/>
                  </a:lnTo>
                  <a:lnTo>
                    <a:pt x="1669" y="0"/>
                  </a:lnTo>
                  <a:lnTo>
                    <a:pt x="1682" y="5"/>
                  </a:lnTo>
                  <a:lnTo>
                    <a:pt x="1698" y="11"/>
                  </a:lnTo>
                  <a:close/>
                </a:path>
              </a:pathLst>
            </a:custGeom>
            <a:solidFill>
              <a:srgbClr val="65B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1" name="Freeform 1555"/>
            <p:cNvSpPr>
              <a:spLocks noEditPoints="1"/>
            </p:cNvSpPr>
            <p:nvPr/>
          </p:nvSpPr>
          <p:spPr bwMode="auto">
            <a:xfrm>
              <a:off x="1433" y="2187"/>
              <a:ext cx="3739" cy="12"/>
            </a:xfrm>
            <a:custGeom>
              <a:avLst/>
              <a:gdLst>
                <a:gd name="T0" fmla="*/ 3739 w 3739"/>
                <a:gd name="T1" fmla="*/ 12 h 12"/>
                <a:gd name="T2" fmla="*/ 2764 w 3739"/>
                <a:gd name="T3" fmla="*/ 12 h 12"/>
                <a:gd name="T4" fmla="*/ 2779 w 3739"/>
                <a:gd name="T5" fmla="*/ 5 h 12"/>
                <a:gd name="T6" fmla="*/ 2797 w 3739"/>
                <a:gd name="T7" fmla="*/ 0 h 12"/>
                <a:gd name="T8" fmla="*/ 3739 w 3739"/>
                <a:gd name="T9" fmla="*/ 0 h 12"/>
                <a:gd name="T10" fmla="*/ 3739 w 3739"/>
                <a:gd name="T11" fmla="*/ 12 h 12"/>
                <a:gd name="T12" fmla="*/ 1671 w 3739"/>
                <a:gd name="T13" fmla="*/ 12 h 12"/>
                <a:gd name="T14" fmla="*/ 0 w 3739"/>
                <a:gd name="T15" fmla="*/ 12 h 12"/>
                <a:gd name="T16" fmla="*/ 16 w 3739"/>
                <a:gd name="T17" fmla="*/ 5 h 12"/>
                <a:gd name="T18" fmla="*/ 31 w 3739"/>
                <a:gd name="T19" fmla="*/ 0 h 12"/>
                <a:gd name="T20" fmla="*/ 1645 w 3739"/>
                <a:gd name="T21" fmla="*/ 0 h 12"/>
                <a:gd name="T22" fmla="*/ 1658 w 3739"/>
                <a:gd name="T23" fmla="*/ 7 h 12"/>
                <a:gd name="T24" fmla="*/ 1671 w 3739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9" h="12">
                  <a:moveTo>
                    <a:pt x="3739" y="12"/>
                  </a:moveTo>
                  <a:lnTo>
                    <a:pt x="2764" y="12"/>
                  </a:lnTo>
                  <a:lnTo>
                    <a:pt x="2779" y="5"/>
                  </a:lnTo>
                  <a:lnTo>
                    <a:pt x="2797" y="0"/>
                  </a:lnTo>
                  <a:lnTo>
                    <a:pt x="3739" y="0"/>
                  </a:lnTo>
                  <a:lnTo>
                    <a:pt x="3739" y="12"/>
                  </a:lnTo>
                  <a:close/>
                  <a:moveTo>
                    <a:pt x="1671" y="12"/>
                  </a:moveTo>
                  <a:lnTo>
                    <a:pt x="0" y="12"/>
                  </a:lnTo>
                  <a:lnTo>
                    <a:pt x="16" y="5"/>
                  </a:lnTo>
                  <a:lnTo>
                    <a:pt x="31" y="0"/>
                  </a:lnTo>
                  <a:lnTo>
                    <a:pt x="1645" y="0"/>
                  </a:lnTo>
                  <a:lnTo>
                    <a:pt x="1658" y="7"/>
                  </a:lnTo>
                  <a:lnTo>
                    <a:pt x="1671" y="12"/>
                  </a:lnTo>
                  <a:close/>
                </a:path>
              </a:pathLst>
            </a:custGeom>
            <a:solidFill>
              <a:srgbClr val="66B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2" name="Freeform 1556"/>
            <p:cNvSpPr>
              <a:spLocks noEditPoints="1"/>
            </p:cNvSpPr>
            <p:nvPr/>
          </p:nvSpPr>
          <p:spPr bwMode="auto">
            <a:xfrm>
              <a:off x="1449" y="2182"/>
              <a:ext cx="3723" cy="12"/>
            </a:xfrm>
            <a:custGeom>
              <a:avLst/>
              <a:gdLst>
                <a:gd name="T0" fmla="*/ 3723 w 3723"/>
                <a:gd name="T1" fmla="*/ 12 h 12"/>
                <a:gd name="T2" fmla="*/ 2763 w 3723"/>
                <a:gd name="T3" fmla="*/ 12 h 12"/>
                <a:gd name="T4" fmla="*/ 2781 w 3723"/>
                <a:gd name="T5" fmla="*/ 5 h 12"/>
                <a:gd name="T6" fmla="*/ 2796 w 3723"/>
                <a:gd name="T7" fmla="*/ 0 h 12"/>
                <a:gd name="T8" fmla="*/ 3191 w 3723"/>
                <a:gd name="T9" fmla="*/ 0 h 12"/>
                <a:gd name="T10" fmla="*/ 3214 w 3723"/>
                <a:gd name="T11" fmla="*/ 0 h 12"/>
                <a:gd name="T12" fmla="*/ 3237 w 3723"/>
                <a:gd name="T13" fmla="*/ 0 h 12"/>
                <a:gd name="T14" fmla="*/ 3242 w 3723"/>
                <a:gd name="T15" fmla="*/ 0 h 12"/>
                <a:gd name="T16" fmla="*/ 3248 w 3723"/>
                <a:gd name="T17" fmla="*/ 0 h 12"/>
                <a:gd name="T18" fmla="*/ 3723 w 3723"/>
                <a:gd name="T19" fmla="*/ 0 h 12"/>
                <a:gd name="T20" fmla="*/ 3723 w 3723"/>
                <a:gd name="T21" fmla="*/ 12 h 12"/>
                <a:gd name="T22" fmla="*/ 1642 w 3723"/>
                <a:gd name="T23" fmla="*/ 12 h 12"/>
                <a:gd name="T24" fmla="*/ 0 w 3723"/>
                <a:gd name="T25" fmla="*/ 12 h 12"/>
                <a:gd name="T26" fmla="*/ 15 w 3723"/>
                <a:gd name="T27" fmla="*/ 5 h 12"/>
                <a:gd name="T28" fmla="*/ 34 w 3723"/>
                <a:gd name="T29" fmla="*/ 0 h 12"/>
                <a:gd name="T30" fmla="*/ 1615 w 3723"/>
                <a:gd name="T31" fmla="*/ 0 h 12"/>
                <a:gd name="T32" fmla="*/ 1629 w 3723"/>
                <a:gd name="T33" fmla="*/ 5 h 12"/>
                <a:gd name="T34" fmla="*/ 1642 w 3723"/>
                <a:gd name="T3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23" h="12">
                  <a:moveTo>
                    <a:pt x="3723" y="12"/>
                  </a:moveTo>
                  <a:lnTo>
                    <a:pt x="2763" y="12"/>
                  </a:lnTo>
                  <a:lnTo>
                    <a:pt x="2781" y="5"/>
                  </a:lnTo>
                  <a:lnTo>
                    <a:pt x="2796" y="0"/>
                  </a:lnTo>
                  <a:lnTo>
                    <a:pt x="3191" y="0"/>
                  </a:lnTo>
                  <a:lnTo>
                    <a:pt x="3214" y="0"/>
                  </a:lnTo>
                  <a:lnTo>
                    <a:pt x="3237" y="0"/>
                  </a:lnTo>
                  <a:lnTo>
                    <a:pt x="3242" y="0"/>
                  </a:lnTo>
                  <a:lnTo>
                    <a:pt x="3248" y="0"/>
                  </a:lnTo>
                  <a:lnTo>
                    <a:pt x="3723" y="0"/>
                  </a:lnTo>
                  <a:lnTo>
                    <a:pt x="3723" y="12"/>
                  </a:lnTo>
                  <a:close/>
                  <a:moveTo>
                    <a:pt x="1642" y="12"/>
                  </a:moveTo>
                  <a:lnTo>
                    <a:pt x="0" y="12"/>
                  </a:lnTo>
                  <a:lnTo>
                    <a:pt x="15" y="5"/>
                  </a:lnTo>
                  <a:lnTo>
                    <a:pt x="34" y="0"/>
                  </a:lnTo>
                  <a:lnTo>
                    <a:pt x="1615" y="0"/>
                  </a:lnTo>
                  <a:lnTo>
                    <a:pt x="1629" y="5"/>
                  </a:lnTo>
                  <a:lnTo>
                    <a:pt x="1642" y="12"/>
                  </a:lnTo>
                  <a:close/>
                </a:path>
              </a:pathLst>
            </a:custGeom>
            <a:solidFill>
              <a:srgbClr val="66B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3" name="Freeform 1557"/>
            <p:cNvSpPr>
              <a:spLocks noEditPoints="1"/>
            </p:cNvSpPr>
            <p:nvPr/>
          </p:nvSpPr>
          <p:spPr bwMode="auto">
            <a:xfrm>
              <a:off x="1464" y="2175"/>
              <a:ext cx="3708" cy="12"/>
            </a:xfrm>
            <a:custGeom>
              <a:avLst/>
              <a:gdLst>
                <a:gd name="T0" fmla="*/ 3708 w 3708"/>
                <a:gd name="T1" fmla="*/ 12 h 12"/>
                <a:gd name="T2" fmla="*/ 2766 w 3708"/>
                <a:gd name="T3" fmla="*/ 12 h 12"/>
                <a:gd name="T4" fmla="*/ 2781 w 3708"/>
                <a:gd name="T5" fmla="*/ 7 h 12"/>
                <a:gd name="T6" fmla="*/ 2794 w 3708"/>
                <a:gd name="T7" fmla="*/ 0 h 12"/>
                <a:gd name="T8" fmla="*/ 3113 w 3708"/>
                <a:gd name="T9" fmla="*/ 0 h 12"/>
                <a:gd name="T10" fmla="*/ 3136 w 3708"/>
                <a:gd name="T11" fmla="*/ 3 h 12"/>
                <a:gd name="T12" fmla="*/ 3162 w 3708"/>
                <a:gd name="T13" fmla="*/ 5 h 12"/>
                <a:gd name="T14" fmla="*/ 3191 w 3708"/>
                <a:gd name="T15" fmla="*/ 7 h 12"/>
                <a:gd name="T16" fmla="*/ 3222 w 3708"/>
                <a:gd name="T17" fmla="*/ 7 h 12"/>
                <a:gd name="T18" fmla="*/ 3273 w 3708"/>
                <a:gd name="T19" fmla="*/ 5 h 12"/>
                <a:gd name="T20" fmla="*/ 3313 w 3708"/>
                <a:gd name="T21" fmla="*/ 5 h 12"/>
                <a:gd name="T22" fmla="*/ 3344 w 3708"/>
                <a:gd name="T23" fmla="*/ 3 h 12"/>
                <a:gd name="T24" fmla="*/ 3370 w 3708"/>
                <a:gd name="T25" fmla="*/ 0 h 12"/>
                <a:gd name="T26" fmla="*/ 3708 w 3708"/>
                <a:gd name="T27" fmla="*/ 0 h 12"/>
                <a:gd name="T28" fmla="*/ 3708 w 3708"/>
                <a:gd name="T29" fmla="*/ 12 h 12"/>
                <a:gd name="T30" fmla="*/ 1614 w 3708"/>
                <a:gd name="T31" fmla="*/ 12 h 12"/>
                <a:gd name="T32" fmla="*/ 0 w 3708"/>
                <a:gd name="T33" fmla="*/ 12 h 12"/>
                <a:gd name="T34" fmla="*/ 19 w 3708"/>
                <a:gd name="T35" fmla="*/ 5 h 12"/>
                <a:gd name="T36" fmla="*/ 40 w 3708"/>
                <a:gd name="T37" fmla="*/ 0 h 12"/>
                <a:gd name="T38" fmla="*/ 1587 w 3708"/>
                <a:gd name="T39" fmla="*/ 0 h 12"/>
                <a:gd name="T40" fmla="*/ 1600 w 3708"/>
                <a:gd name="T41" fmla="*/ 7 h 12"/>
                <a:gd name="T42" fmla="*/ 1614 w 3708"/>
                <a:gd name="T4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08" h="12">
                  <a:moveTo>
                    <a:pt x="3708" y="12"/>
                  </a:moveTo>
                  <a:lnTo>
                    <a:pt x="2766" y="12"/>
                  </a:lnTo>
                  <a:lnTo>
                    <a:pt x="2781" y="7"/>
                  </a:lnTo>
                  <a:lnTo>
                    <a:pt x="2794" y="0"/>
                  </a:lnTo>
                  <a:lnTo>
                    <a:pt x="3113" y="0"/>
                  </a:lnTo>
                  <a:lnTo>
                    <a:pt x="3136" y="3"/>
                  </a:lnTo>
                  <a:lnTo>
                    <a:pt x="3162" y="5"/>
                  </a:lnTo>
                  <a:lnTo>
                    <a:pt x="3191" y="7"/>
                  </a:lnTo>
                  <a:lnTo>
                    <a:pt x="3222" y="7"/>
                  </a:lnTo>
                  <a:lnTo>
                    <a:pt x="3273" y="5"/>
                  </a:lnTo>
                  <a:lnTo>
                    <a:pt x="3313" y="5"/>
                  </a:lnTo>
                  <a:lnTo>
                    <a:pt x="3344" y="3"/>
                  </a:lnTo>
                  <a:lnTo>
                    <a:pt x="3370" y="0"/>
                  </a:lnTo>
                  <a:lnTo>
                    <a:pt x="3708" y="0"/>
                  </a:lnTo>
                  <a:lnTo>
                    <a:pt x="3708" y="12"/>
                  </a:lnTo>
                  <a:close/>
                  <a:moveTo>
                    <a:pt x="1614" y="12"/>
                  </a:moveTo>
                  <a:lnTo>
                    <a:pt x="0" y="12"/>
                  </a:lnTo>
                  <a:lnTo>
                    <a:pt x="19" y="5"/>
                  </a:lnTo>
                  <a:lnTo>
                    <a:pt x="40" y="0"/>
                  </a:lnTo>
                  <a:lnTo>
                    <a:pt x="1587" y="0"/>
                  </a:lnTo>
                  <a:lnTo>
                    <a:pt x="1600" y="7"/>
                  </a:lnTo>
                  <a:lnTo>
                    <a:pt x="1614" y="12"/>
                  </a:lnTo>
                  <a:close/>
                </a:path>
              </a:pathLst>
            </a:custGeom>
            <a:solidFill>
              <a:srgbClr val="68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4" name="Freeform 1558"/>
            <p:cNvSpPr>
              <a:spLocks noEditPoints="1"/>
            </p:cNvSpPr>
            <p:nvPr/>
          </p:nvSpPr>
          <p:spPr bwMode="auto">
            <a:xfrm>
              <a:off x="1483" y="2170"/>
              <a:ext cx="3689" cy="12"/>
            </a:xfrm>
            <a:custGeom>
              <a:avLst/>
              <a:gdLst>
                <a:gd name="T0" fmla="*/ 3689 w 3689"/>
                <a:gd name="T1" fmla="*/ 12 h 12"/>
                <a:gd name="T2" fmla="*/ 3214 w 3689"/>
                <a:gd name="T3" fmla="*/ 12 h 12"/>
                <a:gd name="T4" fmla="*/ 3271 w 3689"/>
                <a:gd name="T5" fmla="*/ 10 h 12"/>
                <a:gd name="T6" fmla="*/ 3317 w 3689"/>
                <a:gd name="T7" fmla="*/ 8 h 12"/>
                <a:gd name="T8" fmla="*/ 3334 w 3689"/>
                <a:gd name="T9" fmla="*/ 7 h 12"/>
                <a:gd name="T10" fmla="*/ 3351 w 3689"/>
                <a:gd name="T11" fmla="*/ 5 h 12"/>
                <a:gd name="T12" fmla="*/ 3365 w 3689"/>
                <a:gd name="T13" fmla="*/ 3 h 12"/>
                <a:gd name="T14" fmla="*/ 3380 w 3689"/>
                <a:gd name="T15" fmla="*/ 0 h 12"/>
                <a:gd name="T16" fmla="*/ 3689 w 3689"/>
                <a:gd name="T17" fmla="*/ 0 h 12"/>
                <a:gd name="T18" fmla="*/ 3689 w 3689"/>
                <a:gd name="T19" fmla="*/ 12 h 12"/>
                <a:gd name="T20" fmla="*/ 3157 w 3689"/>
                <a:gd name="T21" fmla="*/ 12 h 12"/>
                <a:gd name="T22" fmla="*/ 2762 w 3689"/>
                <a:gd name="T23" fmla="*/ 12 h 12"/>
                <a:gd name="T24" fmla="*/ 2775 w 3689"/>
                <a:gd name="T25" fmla="*/ 5 h 12"/>
                <a:gd name="T26" fmla="*/ 2791 w 3689"/>
                <a:gd name="T27" fmla="*/ 0 h 12"/>
                <a:gd name="T28" fmla="*/ 3067 w 3689"/>
                <a:gd name="T29" fmla="*/ 0 h 12"/>
                <a:gd name="T30" fmla="*/ 3086 w 3689"/>
                <a:gd name="T31" fmla="*/ 3 h 12"/>
                <a:gd name="T32" fmla="*/ 3107 w 3689"/>
                <a:gd name="T33" fmla="*/ 7 h 12"/>
                <a:gd name="T34" fmla="*/ 3130 w 3689"/>
                <a:gd name="T35" fmla="*/ 10 h 12"/>
                <a:gd name="T36" fmla="*/ 3157 w 3689"/>
                <a:gd name="T37" fmla="*/ 12 h 12"/>
                <a:gd name="T38" fmla="*/ 1581 w 3689"/>
                <a:gd name="T39" fmla="*/ 12 h 12"/>
                <a:gd name="T40" fmla="*/ 0 w 3689"/>
                <a:gd name="T41" fmla="*/ 12 h 12"/>
                <a:gd name="T42" fmla="*/ 21 w 3689"/>
                <a:gd name="T43" fmla="*/ 5 h 12"/>
                <a:gd name="T44" fmla="*/ 46 w 3689"/>
                <a:gd name="T45" fmla="*/ 0 h 12"/>
                <a:gd name="T46" fmla="*/ 1555 w 3689"/>
                <a:gd name="T47" fmla="*/ 0 h 12"/>
                <a:gd name="T48" fmla="*/ 1568 w 3689"/>
                <a:gd name="T49" fmla="*/ 5 h 12"/>
                <a:gd name="T50" fmla="*/ 1581 w 3689"/>
                <a:gd name="T5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89" h="12">
                  <a:moveTo>
                    <a:pt x="3689" y="12"/>
                  </a:moveTo>
                  <a:lnTo>
                    <a:pt x="3214" y="12"/>
                  </a:lnTo>
                  <a:lnTo>
                    <a:pt x="3271" y="10"/>
                  </a:lnTo>
                  <a:lnTo>
                    <a:pt x="3317" y="8"/>
                  </a:lnTo>
                  <a:lnTo>
                    <a:pt x="3334" y="7"/>
                  </a:lnTo>
                  <a:lnTo>
                    <a:pt x="3351" y="5"/>
                  </a:lnTo>
                  <a:lnTo>
                    <a:pt x="3365" y="3"/>
                  </a:lnTo>
                  <a:lnTo>
                    <a:pt x="3380" y="0"/>
                  </a:lnTo>
                  <a:lnTo>
                    <a:pt x="3689" y="0"/>
                  </a:lnTo>
                  <a:lnTo>
                    <a:pt x="3689" y="12"/>
                  </a:lnTo>
                  <a:close/>
                  <a:moveTo>
                    <a:pt x="3157" y="12"/>
                  </a:moveTo>
                  <a:lnTo>
                    <a:pt x="2762" y="12"/>
                  </a:lnTo>
                  <a:lnTo>
                    <a:pt x="2775" y="5"/>
                  </a:lnTo>
                  <a:lnTo>
                    <a:pt x="2791" y="0"/>
                  </a:lnTo>
                  <a:lnTo>
                    <a:pt x="3067" y="0"/>
                  </a:lnTo>
                  <a:lnTo>
                    <a:pt x="3086" y="3"/>
                  </a:lnTo>
                  <a:lnTo>
                    <a:pt x="3107" y="7"/>
                  </a:lnTo>
                  <a:lnTo>
                    <a:pt x="3130" y="10"/>
                  </a:lnTo>
                  <a:lnTo>
                    <a:pt x="3157" y="12"/>
                  </a:lnTo>
                  <a:close/>
                  <a:moveTo>
                    <a:pt x="1581" y="12"/>
                  </a:moveTo>
                  <a:lnTo>
                    <a:pt x="0" y="12"/>
                  </a:lnTo>
                  <a:lnTo>
                    <a:pt x="21" y="5"/>
                  </a:lnTo>
                  <a:lnTo>
                    <a:pt x="46" y="0"/>
                  </a:lnTo>
                  <a:lnTo>
                    <a:pt x="1555" y="0"/>
                  </a:lnTo>
                  <a:lnTo>
                    <a:pt x="1568" y="5"/>
                  </a:lnTo>
                  <a:lnTo>
                    <a:pt x="1581" y="12"/>
                  </a:lnTo>
                  <a:close/>
                </a:path>
              </a:pathLst>
            </a:custGeom>
            <a:solidFill>
              <a:srgbClr val="68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5" name="Freeform 1559"/>
            <p:cNvSpPr>
              <a:spLocks noEditPoints="1"/>
            </p:cNvSpPr>
            <p:nvPr/>
          </p:nvSpPr>
          <p:spPr bwMode="auto">
            <a:xfrm>
              <a:off x="1504" y="2163"/>
              <a:ext cx="3668" cy="12"/>
            </a:xfrm>
            <a:custGeom>
              <a:avLst/>
              <a:gdLst>
                <a:gd name="T0" fmla="*/ 3668 w 3668"/>
                <a:gd name="T1" fmla="*/ 12 h 12"/>
                <a:gd name="T2" fmla="*/ 3330 w 3668"/>
                <a:gd name="T3" fmla="*/ 12 h 12"/>
                <a:gd name="T4" fmla="*/ 3353 w 3668"/>
                <a:gd name="T5" fmla="*/ 7 h 12"/>
                <a:gd name="T6" fmla="*/ 3376 w 3668"/>
                <a:gd name="T7" fmla="*/ 0 h 12"/>
                <a:gd name="T8" fmla="*/ 3668 w 3668"/>
                <a:gd name="T9" fmla="*/ 0 h 12"/>
                <a:gd name="T10" fmla="*/ 3668 w 3668"/>
                <a:gd name="T11" fmla="*/ 12 h 12"/>
                <a:gd name="T12" fmla="*/ 3073 w 3668"/>
                <a:gd name="T13" fmla="*/ 12 h 12"/>
                <a:gd name="T14" fmla="*/ 2754 w 3668"/>
                <a:gd name="T15" fmla="*/ 12 h 12"/>
                <a:gd name="T16" fmla="*/ 2770 w 3668"/>
                <a:gd name="T17" fmla="*/ 7 h 12"/>
                <a:gd name="T18" fmla="*/ 2783 w 3668"/>
                <a:gd name="T19" fmla="*/ 0 h 12"/>
                <a:gd name="T20" fmla="*/ 3025 w 3668"/>
                <a:gd name="T21" fmla="*/ 0 h 12"/>
                <a:gd name="T22" fmla="*/ 3048 w 3668"/>
                <a:gd name="T23" fmla="*/ 7 h 12"/>
                <a:gd name="T24" fmla="*/ 3073 w 3668"/>
                <a:gd name="T25" fmla="*/ 12 h 12"/>
                <a:gd name="T26" fmla="*/ 1547 w 3668"/>
                <a:gd name="T27" fmla="*/ 12 h 12"/>
                <a:gd name="T28" fmla="*/ 0 w 3668"/>
                <a:gd name="T29" fmla="*/ 12 h 12"/>
                <a:gd name="T30" fmla="*/ 25 w 3668"/>
                <a:gd name="T31" fmla="*/ 5 h 12"/>
                <a:gd name="T32" fmla="*/ 51 w 3668"/>
                <a:gd name="T33" fmla="*/ 0 h 12"/>
                <a:gd name="T34" fmla="*/ 1522 w 3668"/>
                <a:gd name="T35" fmla="*/ 0 h 12"/>
                <a:gd name="T36" fmla="*/ 1534 w 3668"/>
                <a:gd name="T37" fmla="*/ 7 h 12"/>
                <a:gd name="T38" fmla="*/ 1547 w 3668"/>
                <a:gd name="T3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68" h="12">
                  <a:moveTo>
                    <a:pt x="3668" y="12"/>
                  </a:moveTo>
                  <a:lnTo>
                    <a:pt x="3330" y="12"/>
                  </a:lnTo>
                  <a:lnTo>
                    <a:pt x="3353" y="7"/>
                  </a:lnTo>
                  <a:lnTo>
                    <a:pt x="3376" y="0"/>
                  </a:lnTo>
                  <a:lnTo>
                    <a:pt x="3668" y="0"/>
                  </a:lnTo>
                  <a:lnTo>
                    <a:pt x="3668" y="12"/>
                  </a:lnTo>
                  <a:close/>
                  <a:moveTo>
                    <a:pt x="3073" y="12"/>
                  </a:moveTo>
                  <a:lnTo>
                    <a:pt x="2754" y="12"/>
                  </a:lnTo>
                  <a:lnTo>
                    <a:pt x="2770" y="7"/>
                  </a:lnTo>
                  <a:lnTo>
                    <a:pt x="2783" y="0"/>
                  </a:lnTo>
                  <a:lnTo>
                    <a:pt x="3025" y="0"/>
                  </a:lnTo>
                  <a:lnTo>
                    <a:pt x="3048" y="7"/>
                  </a:lnTo>
                  <a:lnTo>
                    <a:pt x="3073" y="12"/>
                  </a:lnTo>
                  <a:close/>
                  <a:moveTo>
                    <a:pt x="1547" y="12"/>
                  </a:moveTo>
                  <a:lnTo>
                    <a:pt x="0" y="12"/>
                  </a:lnTo>
                  <a:lnTo>
                    <a:pt x="25" y="5"/>
                  </a:lnTo>
                  <a:lnTo>
                    <a:pt x="51" y="0"/>
                  </a:lnTo>
                  <a:lnTo>
                    <a:pt x="1522" y="0"/>
                  </a:lnTo>
                  <a:lnTo>
                    <a:pt x="1534" y="7"/>
                  </a:lnTo>
                  <a:lnTo>
                    <a:pt x="1547" y="12"/>
                  </a:lnTo>
                  <a:close/>
                </a:path>
              </a:pathLst>
            </a:custGeom>
            <a:solidFill>
              <a:srgbClr val="68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6" name="Freeform 1560"/>
            <p:cNvSpPr>
              <a:spLocks noEditPoints="1"/>
            </p:cNvSpPr>
            <p:nvPr/>
          </p:nvSpPr>
          <p:spPr bwMode="auto">
            <a:xfrm>
              <a:off x="1529" y="2157"/>
              <a:ext cx="3643" cy="13"/>
            </a:xfrm>
            <a:custGeom>
              <a:avLst/>
              <a:gdLst>
                <a:gd name="T0" fmla="*/ 3643 w 3643"/>
                <a:gd name="T1" fmla="*/ 13 h 13"/>
                <a:gd name="T2" fmla="*/ 3334 w 3643"/>
                <a:gd name="T3" fmla="*/ 13 h 13"/>
                <a:gd name="T4" fmla="*/ 3349 w 3643"/>
                <a:gd name="T5" fmla="*/ 7 h 13"/>
                <a:gd name="T6" fmla="*/ 3366 w 3643"/>
                <a:gd name="T7" fmla="*/ 0 h 13"/>
                <a:gd name="T8" fmla="*/ 3635 w 3643"/>
                <a:gd name="T9" fmla="*/ 0 h 13"/>
                <a:gd name="T10" fmla="*/ 3639 w 3643"/>
                <a:gd name="T11" fmla="*/ 0 h 13"/>
                <a:gd name="T12" fmla="*/ 3643 w 3643"/>
                <a:gd name="T13" fmla="*/ 0 h 13"/>
                <a:gd name="T14" fmla="*/ 3643 w 3643"/>
                <a:gd name="T15" fmla="*/ 13 h 13"/>
                <a:gd name="T16" fmla="*/ 3021 w 3643"/>
                <a:gd name="T17" fmla="*/ 13 h 13"/>
                <a:gd name="T18" fmla="*/ 2745 w 3643"/>
                <a:gd name="T19" fmla="*/ 13 h 13"/>
                <a:gd name="T20" fmla="*/ 2758 w 3643"/>
                <a:gd name="T21" fmla="*/ 6 h 13"/>
                <a:gd name="T22" fmla="*/ 2771 w 3643"/>
                <a:gd name="T23" fmla="*/ 0 h 13"/>
                <a:gd name="T24" fmla="*/ 2985 w 3643"/>
                <a:gd name="T25" fmla="*/ 0 h 13"/>
                <a:gd name="T26" fmla="*/ 3002 w 3643"/>
                <a:gd name="T27" fmla="*/ 6 h 13"/>
                <a:gd name="T28" fmla="*/ 3021 w 3643"/>
                <a:gd name="T29" fmla="*/ 13 h 13"/>
                <a:gd name="T30" fmla="*/ 1509 w 3643"/>
                <a:gd name="T31" fmla="*/ 13 h 13"/>
                <a:gd name="T32" fmla="*/ 0 w 3643"/>
                <a:gd name="T33" fmla="*/ 13 h 13"/>
                <a:gd name="T34" fmla="*/ 13 w 3643"/>
                <a:gd name="T35" fmla="*/ 9 h 13"/>
                <a:gd name="T36" fmla="*/ 28 w 3643"/>
                <a:gd name="T37" fmla="*/ 6 h 13"/>
                <a:gd name="T38" fmla="*/ 42 w 3643"/>
                <a:gd name="T39" fmla="*/ 2 h 13"/>
                <a:gd name="T40" fmla="*/ 57 w 3643"/>
                <a:gd name="T41" fmla="*/ 0 h 13"/>
                <a:gd name="T42" fmla="*/ 1486 w 3643"/>
                <a:gd name="T43" fmla="*/ 0 h 13"/>
                <a:gd name="T44" fmla="*/ 1497 w 3643"/>
                <a:gd name="T45" fmla="*/ 6 h 13"/>
                <a:gd name="T46" fmla="*/ 1509 w 3643"/>
                <a:gd name="T4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43" h="13">
                  <a:moveTo>
                    <a:pt x="3643" y="13"/>
                  </a:moveTo>
                  <a:lnTo>
                    <a:pt x="3334" y="13"/>
                  </a:lnTo>
                  <a:lnTo>
                    <a:pt x="3349" y="7"/>
                  </a:lnTo>
                  <a:lnTo>
                    <a:pt x="3366" y="0"/>
                  </a:lnTo>
                  <a:lnTo>
                    <a:pt x="3635" y="0"/>
                  </a:lnTo>
                  <a:lnTo>
                    <a:pt x="3639" y="0"/>
                  </a:lnTo>
                  <a:lnTo>
                    <a:pt x="3643" y="0"/>
                  </a:lnTo>
                  <a:lnTo>
                    <a:pt x="3643" y="13"/>
                  </a:lnTo>
                  <a:close/>
                  <a:moveTo>
                    <a:pt x="3021" y="13"/>
                  </a:moveTo>
                  <a:lnTo>
                    <a:pt x="2745" y="13"/>
                  </a:lnTo>
                  <a:lnTo>
                    <a:pt x="2758" y="6"/>
                  </a:lnTo>
                  <a:lnTo>
                    <a:pt x="2771" y="0"/>
                  </a:lnTo>
                  <a:lnTo>
                    <a:pt x="2985" y="0"/>
                  </a:lnTo>
                  <a:lnTo>
                    <a:pt x="3002" y="6"/>
                  </a:lnTo>
                  <a:lnTo>
                    <a:pt x="3021" y="13"/>
                  </a:lnTo>
                  <a:close/>
                  <a:moveTo>
                    <a:pt x="1509" y="13"/>
                  </a:moveTo>
                  <a:lnTo>
                    <a:pt x="0" y="13"/>
                  </a:lnTo>
                  <a:lnTo>
                    <a:pt x="13" y="9"/>
                  </a:lnTo>
                  <a:lnTo>
                    <a:pt x="28" y="6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1486" y="0"/>
                  </a:lnTo>
                  <a:lnTo>
                    <a:pt x="1497" y="6"/>
                  </a:lnTo>
                  <a:lnTo>
                    <a:pt x="1509" y="13"/>
                  </a:lnTo>
                  <a:close/>
                </a:path>
              </a:pathLst>
            </a:custGeom>
            <a:solidFill>
              <a:srgbClr val="69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7" name="Freeform 1561"/>
            <p:cNvSpPr>
              <a:spLocks noEditPoints="1"/>
            </p:cNvSpPr>
            <p:nvPr/>
          </p:nvSpPr>
          <p:spPr bwMode="auto">
            <a:xfrm>
              <a:off x="1555" y="2150"/>
              <a:ext cx="3617" cy="13"/>
            </a:xfrm>
            <a:custGeom>
              <a:avLst/>
              <a:gdLst>
                <a:gd name="T0" fmla="*/ 3617 w 3617"/>
                <a:gd name="T1" fmla="*/ 13 h 13"/>
                <a:gd name="T2" fmla="*/ 3325 w 3617"/>
                <a:gd name="T3" fmla="*/ 13 h 13"/>
                <a:gd name="T4" fmla="*/ 3338 w 3617"/>
                <a:gd name="T5" fmla="*/ 7 h 13"/>
                <a:gd name="T6" fmla="*/ 3352 w 3617"/>
                <a:gd name="T7" fmla="*/ 0 h 13"/>
                <a:gd name="T8" fmla="*/ 3586 w 3617"/>
                <a:gd name="T9" fmla="*/ 0 h 13"/>
                <a:gd name="T10" fmla="*/ 3600 w 3617"/>
                <a:gd name="T11" fmla="*/ 5 h 13"/>
                <a:gd name="T12" fmla="*/ 3617 w 3617"/>
                <a:gd name="T13" fmla="*/ 7 h 13"/>
                <a:gd name="T14" fmla="*/ 3617 w 3617"/>
                <a:gd name="T15" fmla="*/ 13 h 13"/>
                <a:gd name="T16" fmla="*/ 2974 w 3617"/>
                <a:gd name="T17" fmla="*/ 13 h 13"/>
                <a:gd name="T18" fmla="*/ 2732 w 3617"/>
                <a:gd name="T19" fmla="*/ 13 h 13"/>
                <a:gd name="T20" fmla="*/ 2745 w 3617"/>
                <a:gd name="T21" fmla="*/ 7 h 13"/>
                <a:gd name="T22" fmla="*/ 2759 w 3617"/>
                <a:gd name="T23" fmla="*/ 0 h 13"/>
                <a:gd name="T24" fmla="*/ 2946 w 3617"/>
                <a:gd name="T25" fmla="*/ 0 h 13"/>
                <a:gd name="T26" fmla="*/ 2959 w 3617"/>
                <a:gd name="T27" fmla="*/ 7 h 13"/>
                <a:gd name="T28" fmla="*/ 2974 w 3617"/>
                <a:gd name="T29" fmla="*/ 13 h 13"/>
                <a:gd name="T30" fmla="*/ 1471 w 3617"/>
                <a:gd name="T31" fmla="*/ 13 h 13"/>
                <a:gd name="T32" fmla="*/ 0 w 3617"/>
                <a:gd name="T33" fmla="*/ 13 h 13"/>
                <a:gd name="T34" fmla="*/ 16 w 3617"/>
                <a:gd name="T35" fmla="*/ 9 h 13"/>
                <a:gd name="T36" fmla="*/ 33 w 3617"/>
                <a:gd name="T37" fmla="*/ 7 h 13"/>
                <a:gd name="T38" fmla="*/ 48 w 3617"/>
                <a:gd name="T39" fmla="*/ 4 h 13"/>
                <a:gd name="T40" fmla="*/ 65 w 3617"/>
                <a:gd name="T41" fmla="*/ 0 h 13"/>
                <a:gd name="T42" fmla="*/ 1446 w 3617"/>
                <a:gd name="T43" fmla="*/ 0 h 13"/>
                <a:gd name="T44" fmla="*/ 1460 w 3617"/>
                <a:gd name="T45" fmla="*/ 7 h 13"/>
                <a:gd name="T46" fmla="*/ 1471 w 3617"/>
                <a:gd name="T4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17" h="13">
                  <a:moveTo>
                    <a:pt x="3617" y="13"/>
                  </a:moveTo>
                  <a:lnTo>
                    <a:pt x="3325" y="13"/>
                  </a:lnTo>
                  <a:lnTo>
                    <a:pt x="3338" y="7"/>
                  </a:lnTo>
                  <a:lnTo>
                    <a:pt x="3352" y="0"/>
                  </a:lnTo>
                  <a:lnTo>
                    <a:pt x="3586" y="0"/>
                  </a:lnTo>
                  <a:lnTo>
                    <a:pt x="3600" y="5"/>
                  </a:lnTo>
                  <a:lnTo>
                    <a:pt x="3617" y="7"/>
                  </a:lnTo>
                  <a:lnTo>
                    <a:pt x="3617" y="13"/>
                  </a:lnTo>
                  <a:close/>
                  <a:moveTo>
                    <a:pt x="2974" y="13"/>
                  </a:moveTo>
                  <a:lnTo>
                    <a:pt x="2732" y="13"/>
                  </a:lnTo>
                  <a:lnTo>
                    <a:pt x="2745" y="7"/>
                  </a:lnTo>
                  <a:lnTo>
                    <a:pt x="2759" y="0"/>
                  </a:lnTo>
                  <a:lnTo>
                    <a:pt x="2946" y="0"/>
                  </a:lnTo>
                  <a:lnTo>
                    <a:pt x="2959" y="7"/>
                  </a:lnTo>
                  <a:lnTo>
                    <a:pt x="2974" y="13"/>
                  </a:lnTo>
                  <a:close/>
                  <a:moveTo>
                    <a:pt x="1471" y="13"/>
                  </a:moveTo>
                  <a:lnTo>
                    <a:pt x="0" y="13"/>
                  </a:lnTo>
                  <a:lnTo>
                    <a:pt x="16" y="9"/>
                  </a:lnTo>
                  <a:lnTo>
                    <a:pt x="33" y="7"/>
                  </a:lnTo>
                  <a:lnTo>
                    <a:pt x="48" y="4"/>
                  </a:lnTo>
                  <a:lnTo>
                    <a:pt x="65" y="0"/>
                  </a:lnTo>
                  <a:lnTo>
                    <a:pt x="1446" y="0"/>
                  </a:lnTo>
                  <a:lnTo>
                    <a:pt x="1460" y="7"/>
                  </a:lnTo>
                  <a:lnTo>
                    <a:pt x="1471" y="13"/>
                  </a:lnTo>
                  <a:close/>
                </a:path>
              </a:pathLst>
            </a:custGeom>
            <a:solidFill>
              <a:srgbClr val="69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8" name="Freeform 1562"/>
            <p:cNvSpPr>
              <a:spLocks noEditPoints="1"/>
            </p:cNvSpPr>
            <p:nvPr/>
          </p:nvSpPr>
          <p:spPr bwMode="auto">
            <a:xfrm>
              <a:off x="1586" y="2145"/>
              <a:ext cx="3578" cy="12"/>
            </a:xfrm>
            <a:custGeom>
              <a:avLst/>
              <a:gdLst>
                <a:gd name="T0" fmla="*/ 3578 w 3578"/>
                <a:gd name="T1" fmla="*/ 12 h 12"/>
                <a:gd name="T2" fmla="*/ 3309 w 3578"/>
                <a:gd name="T3" fmla="*/ 12 h 12"/>
                <a:gd name="T4" fmla="*/ 3321 w 3578"/>
                <a:gd name="T5" fmla="*/ 5 h 12"/>
                <a:gd name="T6" fmla="*/ 3334 w 3578"/>
                <a:gd name="T7" fmla="*/ 0 h 12"/>
                <a:gd name="T8" fmla="*/ 3536 w 3578"/>
                <a:gd name="T9" fmla="*/ 0 h 12"/>
                <a:gd name="T10" fmla="*/ 3557 w 3578"/>
                <a:gd name="T11" fmla="*/ 5 h 12"/>
                <a:gd name="T12" fmla="*/ 3578 w 3578"/>
                <a:gd name="T13" fmla="*/ 12 h 12"/>
                <a:gd name="T14" fmla="*/ 2928 w 3578"/>
                <a:gd name="T15" fmla="*/ 12 h 12"/>
                <a:gd name="T16" fmla="*/ 2714 w 3578"/>
                <a:gd name="T17" fmla="*/ 12 h 12"/>
                <a:gd name="T18" fmla="*/ 2728 w 3578"/>
                <a:gd name="T19" fmla="*/ 5 h 12"/>
                <a:gd name="T20" fmla="*/ 2739 w 3578"/>
                <a:gd name="T21" fmla="*/ 0 h 12"/>
                <a:gd name="T22" fmla="*/ 2905 w 3578"/>
                <a:gd name="T23" fmla="*/ 0 h 12"/>
                <a:gd name="T24" fmla="*/ 2916 w 3578"/>
                <a:gd name="T25" fmla="*/ 5 h 12"/>
                <a:gd name="T26" fmla="*/ 2928 w 3578"/>
                <a:gd name="T27" fmla="*/ 12 h 12"/>
                <a:gd name="T28" fmla="*/ 1429 w 3578"/>
                <a:gd name="T29" fmla="*/ 12 h 12"/>
                <a:gd name="T30" fmla="*/ 0 w 3578"/>
                <a:gd name="T31" fmla="*/ 12 h 12"/>
                <a:gd name="T32" fmla="*/ 17 w 3578"/>
                <a:gd name="T33" fmla="*/ 9 h 12"/>
                <a:gd name="T34" fmla="*/ 36 w 3578"/>
                <a:gd name="T35" fmla="*/ 5 h 12"/>
                <a:gd name="T36" fmla="*/ 53 w 3578"/>
                <a:gd name="T37" fmla="*/ 2 h 12"/>
                <a:gd name="T38" fmla="*/ 72 w 3578"/>
                <a:gd name="T39" fmla="*/ 0 h 12"/>
                <a:gd name="T40" fmla="*/ 929 w 3578"/>
                <a:gd name="T41" fmla="*/ 0 h 12"/>
                <a:gd name="T42" fmla="*/ 944 w 3578"/>
                <a:gd name="T43" fmla="*/ 2 h 12"/>
                <a:gd name="T44" fmla="*/ 954 w 3578"/>
                <a:gd name="T45" fmla="*/ 2 h 12"/>
                <a:gd name="T46" fmla="*/ 977 w 3578"/>
                <a:gd name="T47" fmla="*/ 3 h 12"/>
                <a:gd name="T48" fmla="*/ 998 w 3578"/>
                <a:gd name="T49" fmla="*/ 3 h 12"/>
                <a:gd name="T50" fmla="*/ 1019 w 3578"/>
                <a:gd name="T51" fmla="*/ 2 h 12"/>
                <a:gd name="T52" fmla="*/ 1039 w 3578"/>
                <a:gd name="T53" fmla="*/ 0 h 12"/>
                <a:gd name="T54" fmla="*/ 1406 w 3578"/>
                <a:gd name="T55" fmla="*/ 0 h 12"/>
                <a:gd name="T56" fmla="*/ 1415 w 3578"/>
                <a:gd name="T57" fmla="*/ 5 h 12"/>
                <a:gd name="T58" fmla="*/ 1429 w 3578"/>
                <a:gd name="T5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8" h="12">
                  <a:moveTo>
                    <a:pt x="3578" y="12"/>
                  </a:moveTo>
                  <a:lnTo>
                    <a:pt x="3309" y="12"/>
                  </a:lnTo>
                  <a:lnTo>
                    <a:pt x="3321" y="5"/>
                  </a:lnTo>
                  <a:lnTo>
                    <a:pt x="3334" y="0"/>
                  </a:lnTo>
                  <a:lnTo>
                    <a:pt x="3536" y="0"/>
                  </a:lnTo>
                  <a:lnTo>
                    <a:pt x="3557" y="5"/>
                  </a:lnTo>
                  <a:lnTo>
                    <a:pt x="3578" y="12"/>
                  </a:lnTo>
                  <a:close/>
                  <a:moveTo>
                    <a:pt x="2928" y="12"/>
                  </a:moveTo>
                  <a:lnTo>
                    <a:pt x="2714" y="12"/>
                  </a:lnTo>
                  <a:lnTo>
                    <a:pt x="2728" y="5"/>
                  </a:lnTo>
                  <a:lnTo>
                    <a:pt x="2739" y="0"/>
                  </a:lnTo>
                  <a:lnTo>
                    <a:pt x="2905" y="0"/>
                  </a:lnTo>
                  <a:lnTo>
                    <a:pt x="2916" y="5"/>
                  </a:lnTo>
                  <a:lnTo>
                    <a:pt x="2928" y="12"/>
                  </a:lnTo>
                  <a:close/>
                  <a:moveTo>
                    <a:pt x="1429" y="12"/>
                  </a:moveTo>
                  <a:lnTo>
                    <a:pt x="0" y="12"/>
                  </a:lnTo>
                  <a:lnTo>
                    <a:pt x="17" y="9"/>
                  </a:lnTo>
                  <a:lnTo>
                    <a:pt x="36" y="5"/>
                  </a:lnTo>
                  <a:lnTo>
                    <a:pt x="53" y="2"/>
                  </a:lnTo>
                  <a:lnTo>
                    <a:pt x="72" y="0"/>
                  </a:lnTo>
                  <a:lnTo>
                    <a:pt x="929" y="0"/>
                  </a:lnTo>
                  <a:lnTo>
                    <a:pt x="944" y="2"/>
                  </a:lnTo>
                  <a:lnTo>
                    <a:pt x="954" y="2"/>
                  </a:lnTo>
                  <a:lnTo>
                    <a:pt x="977" y="3"/>
                  </a:lnTo>
                  <a:lnTo>
                    <a:pt x="998" y="3"/>
                  </a:lnTo>
                  <a:lnTo>
                    <a:pt x="1019" y="2"/>
                  </a:lnTo>
                  <a:lnTo>
                    <a:pt x="1039" y="0"/>
                  </a:lnTo>
                  <a:lnTo>
                    <a:pt x="1406" y="0"/>
                  </a:lnTo>
                  <a:lnTo>
                    <a:pt x="1415" y="5"/>
                  </a:lnTo>
                  <a:lnTo>
                    <a:pt x="1429" y="12"/>
                  </a:lnTo>
                  <a:close/>
                </a:path>
              </a:pathLst>
            </a:custGeom>
            <a:solidFill>
              <a:srgbClr val="6A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899" name="Freeform 1563"/>
            <p:cNvSpPr>
              <a:spLocks noEditPoints="1"/>
            </p:cNvSpPr>
            <p:nvPr/>
          </p:nvSpPr>
          <p:spPr bwMode="auto">
            <a:xfrm>
              <a:off x="1620" y="2138"/>
              <a:ext cx="3521" cy="12"/>
            </a:xfrm>
            <a:custGeom>
              <a:avLst/>
              <a:gdLst>
                <a:gd name="T0" fmla="*/ 3521 w 3521"/>
                <a:gd name="T1" fmla="*/ 12 h 12"/>
                <a:gd name="T2" fmla="*/ 3287 w 3521"/>
                <a:gd name="T3" fmla="*/ 12 h 12"/>
                <a:gd name="T4" fmla="*/ 3298 w 3521"/>
                <a:gd name="T5" fmla="*/ 7 h 12"/>
                <a:gd name="T6" fmla="*/ 3310 w 3521"/>
                <a:gd name="T7" fmla="*/ 0 h 12"/>
                <a:gd name="T8" fmla="*/ 3489 w 3521"/>
                <a:gd name="T9" fmla="*/ 0 h 12"/>
                <a:gd name="T10" fmla="*/ 3504 w 3521"/>
                <a:gd name="T11" fmla="*/ 7 h 12"/>
                <a:gd name="T12" fmla="*/ 3521 w 3521"/>
                <a:gd name="T13" fmla="*/ 12 h 12"/>
                <a:gd name="T14" fmla="*/ 2881 w 3521"/>
                <a:gd name="T15" fmla="*/ 12 h 12"/>
                <a:gd name="T16" fmla="*/ 2694 w 3521"/>
                <a:gd name="T17" fmla="*/ 12 h 12"/>
                <a:gd name="T18" fmla="*/ 2705 w 3521"/>
                <a:gd name="T19" fmla="*/ 7 h 12"/>
                <a:gd name="T20" fmla="*/ 2718 w 3521"/>
                <a:gd name="T21" fmla="*/ 0 h 12"/>
                <a:gd name="T22" fmla="*/ 2860 w 3521"/>
                <a:gd name="T23" fmla="*/ 0 h 12"/>
                <a:gd name="T24" fmla="*/ 2871 w 3521"/>
                <a:gd name="T25" fmla="*/ 7 h 12"/>
                <a:gd name="T26" fmla="*/ 2881 w 3521"/>
                <a:gd name="T27" fmla="*/ 12 h 12"/>
                <a:gd name="T28" fmla="*/ 1381 w 3521"/>
                <a:gd name="T29" fmla="*/ 12 h 12"/>
                <a:gd name="T30" fmla="*/ 0 w 3521"/>
                <a:gd name="T31" fmla="*/ 12 h 12"/>
                <a:gd name="T32" fmla="*/ 19 w 3521"/>
                <a:gd name="T33" fmla="*/ 9 h 12"/>
                <a:gd name="T34" fmla="*/ 38 w 3521"/>
                <a:gd name="T35" fmla="*/ 7 h 12"/>
                <a:gd name="T36" fmla="*/ 59 w 3521"/>
                <a:gd name="T37" fmla="*/ 3 h 12"/>
                <a:gd name="T38" fmla="*/ 78 w 3521"/>
                <a:gd name="T39" fmla="*/ 0 h 12"/>
                <a:gd name="T40" fmla="*/ 855 w 3521"/>
                <a:gd name="T41" fmla="*/ 0 h 12"/>
                <a:gd name="T42" fmla="*/ 874 w 3521"/>
                <a:gd name="T43" fmla="*/ 3 h 12"/>
                <a:gd name="T44" fmla="*/ 893 w 3521"/>
                <a:gd name="T45" fmla="*/ 5 h 12"/>
                <a:gd name="T46" fmla="*/ 908 w 3521"/>
                <a:gd name="T47" fmla="*/ 9 h 12"/>
                <a:gd name="T48" fmla="*/ 920 w 3521"/>
                <a:gd name="T49" fmla="*/ 9 h 12"/>
                <a:gd name="T50" fmla="*/ 954 w 3521"/>
                <a:gd name="T51" fmla="*/ 10 h 12"/>
                <a:gd name="T52" fmla="*/ 985 w 3521"/>
                <a:gd name="T53" fmla="*/ 9 h 12"/>
                <a:gd name="T54" fmla="*/ 1013 w 3521"/>
                <a:gd name="T55" fmla="*/ 5 h 12"/>
                <a:gd name="T56" fmla="*/ 1042 w 3521"/>
                <a:gd name="T57" fmla="*/ 0 h 12"/>
                <a:gd name="T58" fmla="*/ 1360 w 3521"/>
                <a:gd name="T59" fmla="*/ 0 h 12"/>
                <a:gd name="T60" fmla="*/ 1372 w 3521"/>
                <a:gd name="T61" fmla="*/ 7 h 12"/>
                <a:gd name="T62" fmla="*/ 1381 w 3521"/>
                <a:gd name="T6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21" h="12">
                  <a:moveTo>
                    <a:pt x="3521" y="12"/>
                  </a:moveTo>
                  <a:lnTo>
                    <a:pt x="3287" y="12"/>
                  </a:lnTo>
                  <a:lnTo>
                    <a:pt x="3298" y="7"/>
                  </a:lnTo>
                  <a:lnTo>
                    <a:pt x="3310" y="0"/>
                  </a:lnTo>
                  <a:lnTo>
                    <a:pt x="3489" y="0"/>
                  </a:lnTo>
                  <a:lnTo>
                    <a:pt x="3504" y="7"/>
                  </a:lnTo>
                  <a:lnTo>
                    <a:pt x="3521" y="12"/>
                  </a:lnTo>
                  <a:close/>
                  <a:moveTo>
                    <a:pt x="2881" y="12"/>
                  </a:moveTo>
                  <a:lnTo>
                    <a:pt x="2694" y="12"/>
                  </a:lnTo>
                  <a:lnTo>
                    <a:pt x="2705" y="7"/>
                  </a:lnTo>
                  <a:lnTo>
                    <a:pt x="2718" y="0"/>
                  </a:lnTo>
                  <a:lnTo>
                    <a:pt x="2860" y="0"/>
                  </a:lnTo>
                  <a:lnTo>
                    <a:pt x="2871" y="7"/>
                  </a:lnTo>
                  <a:lnTo>
                    <a:pt x="2881" y="12"/>
                  </a:lnTo>
                  <a:close/>
                  <a:moveTo>
                    <a:pt x="1381" y="12"/>
                  </a:moveTo>
                  <a:lnTo>
                    <a:pt x="0" y="12"/>
                  </a:lnTo>
                  <a:lnTo>
                    <a:pt x="19" y="9"/>
                  </a:lnTo>
                  <a:lnTo>
                    <a:pt x="38" y="7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855" y="0"/>
                  </a:lnTo>
                  <a:lnTo>
                    <a:pt x="874" y="3"/>
                  </a:lnTo>
                  <a:lnTo>
                    <a:pt x="893" y="5"/>
                  </a:lnTo>
                  <a:lnTo>
                    <a:pt x="908" y="9"/>
                  </a:lnTo>
                  <a:lnTo>
                    <a:pt x="920" y="9"/>
                  </a:lnTo>
                  <a:lnTo>
                    <a:pt x="954" y="10"/>
                  </a:lnTo>
                  <a:lnTo>
                    <a:pt x="985" y="9"/>
                  </a:lnTo>
                  <a:lnTo>
                    <a:pt x="1013" y="5"/>
                  </a:lnTo>
                  <a:lnTo>
                    <a:pt x="1042" y="0"/>
                  </a:lnTo>
                  <a:lnTo>
                    <a:pt x="1360" y="0"/>
                  </a:lnTo>
                  <a:lnTo>
                    <a:pt x="1372" y="7"/>
                  </a:lnTo>
                  <a:lnTo>
                    <a:pt x="1381" y="12"/>
                  </a:lnTo>
                  <a:close/>
                </a:path>
              </a:pathLst>
            </a:custGeom>
            <a:solidFill>
              <a:srgbClr val="6AB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0" name="Freeform 1564"/>
            <p:cNvSpPr>
              <a:spLocks noEditPoints="1"/>
            </p:cNvSpPr>
            <p:nvPr/>
          </p:nvSpPr>
          <p:spPr bwMode="auto">
            <a:xfrm>
              <a:off x="1658" y="2133"/>
              <a:ext cx="3464" cy="12"/>
            </a:xfrm>
            <a:custGeom>
              <a:avLst/>
              <a:gdLst>
                <a:gd name="T0" fmla="*/ 3464 w 3464"/>
                <a:gd name="T1" fmla="*/ 12 h 12"/>
                <a:gd name="T2" fmla="*/ 3262 w 3464"/>
                <a:gd name="T3" fmla="*/ 12 h 12"/>
                <a:gd name="T4" fmla="*/ 3272 w 3464"/>
                <a:gd name="T5" fmla="*/ 5 h 12"/>
                <a:gd name="T6" fmla="*/ 3283 w 3464"/>
                <a:gd name="T7" fmla="*/ 0 h 12"/>
                <a:gd name="T8" fmla="*/ 3438 w 3464"/>
                <a:gd name="T9" fmla="*/ 0 h 12"/>
                <a:gd name="T10" fmla="*/ 3451 w 3464"/>
                <a:gd name="T11" fmla="*/ 5 h 12"/>
                <a:gd name="T12" fmla="*/ 3464 w 3464"/>
                <a:gd name="T13" fmla="*/ 12 h 12"/>
                <a:gd name="T14" fmla="*/ 2833 w 3464"/>
                <a:gd name="T15" fmla="*/ 12 h 12"/>
                <a:gd name="T16" fmla="*/ 2667 w 3464"/>
                <a:gd name="T17" fmla="*/ 12 h 12"/>
                <a:gd name="T18" fmla="*/ 2680 w 3464"/>
                <a:gd name="T19" fmla="*/ 5 h 12"/>
                <a:gd name="T20" fmla="*/ 2690 w 3464"/>
                <a:gd name="T21" fmla="*/ 0 h 12"/>
                <a:gd name="T22" fmla="*/ 2814 w 3464"/>
                <a:gd name="T23" fmla="*/ 0 h 12"/>
                <a:gd name="T24" fmla="*/ 2823 w 3464"/>
                <a:gd name="T25" fmla="*/ 5 h 12"/>
                <a:gd name="T26" fmla="*/ 2833 w 3464"/>
                <a:gd name="T27" fmla="*/ 12 h 12"/>
                <a:gd name="T28" fmla="*/ 1334 w 3464"/>
                <a:gd name="T29" fmla="*/ 12 h 12"/>
                <a:gd name="T30" fmla="*/ 967 w 3464"/>
                <a:gd name="T31" fmla="*/ 12 h 12"/>
                <a:gd name="T32" fmla="*/ 983 w 3464"/>
                <a:gd name="T33" fmla="*/ 8 h 12"/>
                <a:gd name="T34" fmla="*/ 998 w 3464"/>
                <a:gd name="T35" fmla="*/ 7 h 12"/>
                <a:gd name="T36" fmla="*/ 1013 w 3464"/>
                <a:gd name="T37" fmla="*/ 3 h 12"/>
                <a:gd name="T38" fmla="*/ 1029 w 3464"/>
                <a:gd name="T39" fmla="*/ 0 h 12"/>
                <a:gd name="T40" fmla="*/ 1311 w 3464"/>
                <a:gd name="T41" fmla="*/ 0 h 12"/>
                <a:gd name="T42" fmla="*/ 1322 w 3464"/>
                <a:gd name="T43" fmla="*/ 5 h 12"/>
                <a:gd name="T44" fmla="*/ 1334 w 3464"/>
                <a:gd name="T45" fmla="*/ 12 h 12"/>
                <a:gd name="T46" fmla="*/ 857 w 3464"/>
                <a:gd name="T47" fmla="*/ 12 h 12"/>
                <a:gd name="T48" fmla="*/ 0 w 3464"/>
                <a:gd name="T49" fmla="*/ 12 h 12"/>
                <a:gd name="T50" fmla="*/ 21 w 3464"/>
                <a:gd name="T51" fmla="*/ 8 h 12"/>
                <a:gd name="T52" fmla="*/ 42 w 3464"/>
                <a:gd name="T53" fmla="*/ 5 h 12"/>
                <a:gd name="T54" fmla="*/ 63 w 3464"/>
                <a:gd name="T55" fmla="*/ 1 h 12"/>
                <a:gd name="T56" fmla="*/ 84 w 3464"/>
                <a:gd name="T57" fmla="*/ 0 h 12"/>
                <a:gd name="T58" fmla="*/ 782 w 3464"/>
                <a:gd name="T59" fmla="*/ 0 h 12"/>
                <a:gd name="T60" fmla="*/ 803 w 3464"/>
                <a:gd name="T61" fmla="*/ 3 h 12"/>
                <a:gd name="T62" fmla="*/ 823 w 3464"/>
                <a:gd name="T63" fmla="*/ 7 h 12"/>
                <a:gd name="T64" fmla="*/ 842 w 3464"/>
                <a:gd name="T65" fmla="*/ 8 h 12"/>
                <a:gd name="T66" fmla="*/ 857 w 3464"/>
                <a:gd name="T6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64" h="12">
                  <a:moveTo>
                    <a:pt x="3464" y="12"/>
                  </a:moveTo>
                  <a:lnTo>
                    <a:pt x="3262" y="12"/>
                  </a:lnTo>
                  <a:lnTo>
                    <a:pt x="3272" y="5"/>
                  </a:lnTo>
                  <a:lnTo>
                    <a:pt x="3283" y="0"/>
                  </a:lnTo>
                  <a:lnTo>
                    <a:pt x="3438" y="0"/>
                  </a:lnTo>
                  <a:lnTo>
                    <a:pt x="3451" y="5"/>
                  </a:lnTo>
                  <a:lnTo>
                    <a:pt x="3464" y="12"/>
                  </a:lnTo>
                  <a:close/>
                  <a:moveTo>
                    <a:pt x="2833" y="12"/>
                  </a:moveTo>
                  <a:lnTo>
                    <a:pt x="2667" y="12"/>
                  </a:lnTo>
                  <a:lnTo>
                    <a:pt x="2680" y="5"/>
                  </a:lnTo>
                  <a:lnTo>
                    <a:pt x="2690" y="0"/>
                  </a:lnTo>
                  <a:lnTo>
                    <a:pt x="2814" y="0"/>
                  </a:lnTo>
                  <a:lnTo>
                    <a:pt x="2823" y="5"/>
                  </a:lnTo>
                  <a:lnTo>
                    <a:pt x="2833" y="12"/>
                  </a:lnTo>
                  <a:close/>
                  <a:moveTo>
                    <a:pt x="1334" y="12"/>
                  </a:moveTo>
                  <a:lnTo>
                    <a:pt x="967" y="12"/>
                  </a:lnTo>
                  <a:lnTo>
                    <a:pt x="983" y="8"/>
                  </a:lnTo>
                  <a:lnTo>
                    <a:pt x="998" y="7"/>
                  </a:lnTo>
                  <a:lnTo>
                    <a:pt x="1013" y="3"/>
                  </a:lnTo>
                  <a:lnTo>
                    <a:pt x="1029" y="0"/>
                  </a:lnTo>
                  <a:lnTo>
                    <a:pt x="1311" y="0"/>
                  </a:lnTo>
                  <a:lnTo>
                    <a:pt x="1322" y="5"/>
                  </a:lnTo>
                  <a:lnTo>
                    <a:pt x="1334" y="12"/>
                  </a:lnTo>
                  <a:close/>
                  <a:moveTo>
                    <a:pt x="857" y="12"/>
                  </a:moveTo>
                  <a:lnTo>
                    <a:pt x="0" y="12"/>
                  </a:lnTo>
                  <a:lnTo>
                    <a:pt x="21" y="8"/>
                  </a:lnTo>
                  <a:lnTo>
                    <a:pt x="42" y="5"/>
                  </a:lnTo>
                  <a:lnTo>
                    <a:pt x="63" y="1"/>
                  </a:lnTo>
                  <a:lnTo>
                    <a:pt x="84" y="0"/>
                  </a:lnTo>
                  <a:lnTo>
                    <a:pt x="782" y="0"/>
                  </a:lnTo>
                  <a:lnTo>
                    <a:pt x="803" y="3"/>
                  </a:lnTo>
                  <a:lnTo>
                    <a:pt x="823" y="7"/>
                  </a:lnTo>
                  <a:lnTo>
                    <a:pt x="842" y="8"/>
                  </a:lnTo>
                  <a:lnTo>
                    <a:pt x="857" y="12"/>
                  </a:lnTo>
                  <a:close/>
                </a:path>
              </a:pathLst>
            </a:custGeom>
            <a:solidFill>
              <a:srgbClr val="6AB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1" name="Freeform 1565"/>
            <p:cNvSpPr>
              <a:spLocks noEditPoints="1"/>
            </p:cNvSpPr>
            <p:nvPr/>
          </p:nvSpPr>
          <p:spPr bwMode="auto">
            <a:xfrm>
              <a:off x="1698" y="2126"/>
              <a:ext cx="3411" cy="12"/>
            </a:xfrm>
            <a:custGeom>
              <a:avLst/>
              <a:gdLst>
                <a:gd name="T0" fmla="*/ 3411 w 3411"/>
                <a:gd name="T1" fmla="*/ 12 h 12"/>
                <a:gd name="T2" fmla="*/ 3232 w 3411"/>
                <a:gd name="T3" fmla="*/ 12 h 12"/>
                <a:gd name="T4" fmla="*/ 3243 w 3411"/>
                <a:gd name="T5" fmla="*/ 7 h 12"/>
                <a:gd name="T6" fmla="*/ 3255 w 3411"/>
                <a:gd name="T7" fmla="*/ 0 h 12"/>
                <a:gd name="T8" fmla="*/ 3384 w 3411"/>
                <a:gd name="T9" fmla="*/ 0 h 12"/>
                <a:gd name="T10" fmla="*/ 3398 w 3411"/>
                <a:gd name="T11" fmla="*/ 7 h 12"/>
                <a:gd name="T12" fmla="*/ 3411 w 3411"/>
                <a:gd name="T13" fmla="*/ 12 h 12"/>
                <a:gd name="T14" fmla="*/ 2782 w 3411"/>
                <a:gd name="T15" fmla="*/ 12 h 12"/>
                <a:gd name="T16" fmla="*/ 2640 w 3411"/>
                <a:gd name="T17" fmla="*/ 12 h 12"/>
                <a:gd name="T18" fmla="*/ 2650 w 3411"/>
                <a:gd name="T19" fmla="*/ 7 h 12"/>
                <a:gd name="T20" fmla="*/ 2661 w 3411"/>
                <a:gd name="T21" fmla="*/ 0 h 12"/>
                <a:gd name="T22" fmla="*/ 2764 w 3411"/>
                <a:gd name="T23" fmla="*/ 0 h 12"/>
                <a:gd name="T24" fmla="*/ 2774 w 3411"/>
                <a:gd name="T25" fmla="*/ 7 h 12"/>
                <a:gd name="T26" fmla="*/ 2782 w 3411"/>
                <a:gd name="T27" fmla="*/ 12 h 12"/>
                <a:gd name="T28" fmla="*/ 1282 w 3411"/>
                <a:gd name="T29" fmla="*/ 12 h 12"/>
                <a:gd name="T30" fmla="*/ 964 w 3411"/>
                <a:gd name="T31" fmla="*/ 12 h 12"/>
                <a:gd name="T32" fmla="*/ 987 w 3411"/>
                <a:gd name="T33" fmla="*/ 7 h 12"/>
                <a:gd name="T34" fmla="*/ 1010 w 3411"/>
                <a:gd name="T35" fmla="*/ 0 h 12"/>
                <a:gd name="T36" fmla="*/ 1261 w 3411"/>
                <a:gd name="T37" fmla="*/ 0 h 12"/>
                <a:gd name="T38" fmla="*/ 1271 w 3411"/>
                <a:gd name="T39" fmla="*/ 7 h 12"/>
                <a:gd name="T40" fmla="*/ 1282 w 3411"/>
                <a:gd name="T41" fmla="*/ 12 h 12"/>
                <a:gd name="T42" fmla="*/ 777 w 3411"/>
                <a:gd name="T43" fmla="*/ 12 h 12"/>
                <a:gd name="T44" fmla="*/ 0 w 3411"/>
                <a:gd name="T45" fmla="*/ 12 h 12"/>
                <a:gd name="T46" fmla="*/ 23 w 3411"/>
                <a:gd name="T47" fmla="*/ 8 h 12"/>
                <a:gd name="T48" fmla="*/ 44 w 3411"/>
                <a:gd name="T49" fmla="*/ 7 h 12"/>
                <a:gd name="T50" fmla="*/ 67 w 3411"/>
                <a:gd name="T51" fmla="*/ 3 h 12"/>
                <a:gd name="T52" fmla="*/ 90 w 3411"/>
                <a:gd name="T53" fmla="*/ 0 h 12"/>
                <a:gd name="T54" fmla="*/ 714 w 3411"/>
                <a:gd name="T55" fmla="*/ 0 h 12"/>
                <a:gd name="T56" fmla="*/ 731 w 3411"/>
                <a:gd name="T57" fmla="*/ 3 h 12"/>
                <a:gd name="T58" fmla="*/ 746 w 3411"/>
                <a:gd name="T59" fmla="*/ 7 h 12"/>
                <a:gd name="T60" fmla="*/ 762 w 3411"/>
                <a:gd name="T61" fmla="*/ 10 h 12"/>
                <a:gd name="T62" fmla="*/ 777 w 3411"/>
                <a:gd name="T6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1" h="12">
                  <a:moveTo>
                    <a:pt x="3411" y="12"/>
                  </a:moveTo>
                  <a:lnTo>
                    <a:pt x="3232" y="12"/>
                  </a:lnTo>
                  <a:lnTo>
                    <a:pt x="3243" y="7"/>
                  </a:lnTo>
                  <a:lnTo>
                    <a:pt x="3255" y="0"/>
                  </a:lnTo>
                  <a:lnTo>
                    <a:pt x="3384" y="0"/>
                  </a:lnTo>
                  <a:lnTo>
                    <a:pt x="3398" y="7"/>
                  </a:lnTo>
                  <a:lnTo>
                    <a:pt x="3411" y="12"/>
                  </a:lnTo>
                  <a:close/>
                  <a:moveTo>
                    <a:pt x="2782" y="12"/>
                  </a:moveTo>
                  <a:lnTo>
                    <a:pt x="2640" y="12"/>
                  </a:lnTo>
                  <a:lnTo>
                    <a:pt x="2650" y="7"/>
                  </a:lnTo>
                  <a:lnTo>
                    <a:pt x="2661" y="0"/>
                  </a:lnTo>
                  <a:lnTo>
                    <a:pt x="2764" y="0"/>
                  </a:lnTo>
                  <a:lnTo>
                    <a:pt x="2774" y="7"/>
                  </a:lnTo>
                  <a:lnTo>
                    <a:pt x="2782" y="12"/>
                  </a:lnTo>
                  <a:close/>
                  <a:moveTo>
                    <a:pt x="1282" y="12"/>
                  </a:moveTo>
                  <a:lnTo>
                    <a:pt x="964" y="12"/>
                  </a:lnTo>
                  <a:lnTo>
                    <a:pt x="987" y="7"/>
                  </a:lnTo>
                  <a:lnTo>
                    <a:pt x="1010" y="0"/>
                  </a:lnTo>
                  <a:lnTo>
                    <a:pt x="1261" y="0"/>
                  </a:lnTo>
                  <a:lnTo>
                    <a:pt x="1271" y="7"/>
                  </a:lnTo>
                  <a:lnTo>
                    <a:pt x="1282" y="12"/>
                  </a:lnTo>
                  <a:close/>
                  <a:moveTo>
                    <a:pt x="777" y="12"/>
                  </a:moveTo>
                  <a:lnTo>
                    <a:pt x="0" y="12"/>
                  </a:lnTo>
                  <a:lnTo>
                    <a:pt x="23" y="8"/>
                  </a:lnTo>
                  <a:lnTo>
                    <a:pt x="44" y="7"/>
                  </a:lnTo>
                  <a:lnTo>
                    <a:pt x="67" y="3"/>
                  </a:lnTo>
                  <a:lnTo>
                    <a:pt x="90" y="0"/>
                  </a:lnTo>
                  <a:lnTo>
                    <a:pt x="714" y="0"/>
                  </a:lnTo>
                  <a:lnTo>
                    <a:pt x="731" y="3"/>
                  </a:lnTo>
                  <a:lnTo>
                    <a:pt x="746" y="7"/>
                  </a:lnTo>
                  <a:lnTo>
                    <a:pt x="762" y="10"/>
                  </a:lnTo>
                  <a:lnTo>
                    <a:pt x="777" y="12"/>
                  </a:lnTo>
                  <a:close/>
                </a:path>
              </a:pathLst>
            </a:custGeom>
            <a:solidFill>
              <a:srgbClr val="6BB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2" name="Freeform 1566"/>
            <p:cNvSpPr>
              <a:spLocks noEditPoints="1"/>
            </p:cNvSpPr>
            <p:nvPr/>
          </p:nvSpPr>
          <p:spPr bwMode="auto">
            <a:xfrm>
              <a:off x="1742" y="2120"/>
              <a:ext cx="3354" cy="13"/>
            </a:xfrm>
            <a:custGeom>
              <a:avLst/>
              <a:gdLst>
                <a:gd name="T0" fmla="*/ 3354 w 3354"/>
                <a:gd name="T1" fmla="*/ 13 h 13"/>
                <a:gd name="T2" fmla="*/ 3199 w 3354"/>
                <a:gd name="T3" fmla="*/ 13 h 13"/>
                <a:gd name="T4" fmla="*/ 3211 w 3354"/>
                <a:gd name="T5" fmla="*/ 6 h 13"/>
                <a:gd name="T6" fmla="*/ 3220 w 3354"/>
                <a:gd name="T7" fmla="*/ 0 h 13"/>
                <a:gd name="T8" fmla="*/ 3329 w 3354"/>
                <a:gd name="T9" fmla="*/ 0 h 13"/>
                <a:gd name="T10" fmla="*/ 3340 w 3354"/>
                <a:gd name="T11" fmla="*/ 6 h 13"/>
                <a:gd name="T12" fmla="*/ 3354 w 3354"/>
                <a:gd name="T13" fmla="*/ 13 h 13"/>
                <a:gd name="T14" fmla="*/ 2730 w 3354"/>
                <a:gd name="T15" fmla="*/ 13 h 13"/>
                <a:gd name="T16" fmla="*/ 2606 w 3354"/>
                <a:gd name="T17" fmla="*/ 13 h 13"/>
                <a:gd name="T18" fmla="*/ 2617 w 3354"/>
                <a:gd name="T19" fmla="*/ 6 h 13"/>
                <a:gd name="T20" fmla="*/ 2627 w 3354"/>
                <a:gd name="T21" fmla="*/ 0 h 13"/>
                <a:gd name="T22" fmla="*/ 2713 w 3354"/>
                <a:gd name="T23" fmla="*/ 0 h 13"/>
                <a:gd name="T24" fmla="*/ 2720 w 3354"/>
                <a:gd name="T25" fmla="*/ 6 h 13"/>
                <a:gd name="T26" fmla="*/ 2730 w 3354"/>
                <a:gd name="T27" fmla="*/ 13 h 13"/>
                <a:gd name="T28" fmla="*/ 1227 w 3354"/>
                <a:gd name="T29" fmla="*/ 13 h 13"/>
                <a:gd name="T30" fmla="*/ 945 w 3354"/>
                <a:gd name="T31" fmla="*/ 13 h 13"/>
                <a:gd name="T32" fmla="*/ 964 w 3354"/>
                <a:gd name="T33" fmla="*/ 6 h 13"/>
                <a:gd name="T34" fmla="*/ 983 w 3354"/>
                <a:gd name="T35" fmla="*/ 0 h 13"/>
                <a:gd name="T36" fmla="*/ 1208 w 3354"/>
                <a:gd name="T37" fmla="*/ 0 h 13"/>
                <a:gd name="T38" fmla="*/ 1217 w 3354"/>
                <a:gd name="T39" fmla="*/ 6 h 13"/>
                <a:gd name="T40" fmla="*/ 1227 w 3354"/>
                <a:gd name="T41" fmla="*/ 13 h 13"/>
                <a:gd name="T42" fmla="*/ 698 w 3354"/>
                <a:gd name="T43" fmla="*/ 13 h 13"/>
                <a:gd name="T44" fmla="*/ 0 w 3354"/>
                <a:gd name="T45" fmla="*/ 13 h 13"/>
                <a:gd name="T46" fmla="*/ 23 w 3354"/>
                <a:gd name="T47" fmla="*/ 9 h 13"/>
                <a:gd name="T48" fmla="*/ 46 w 3354"/>
                <a:gd name="T49" fmla="*/ 6 h 13"/>
                <a:gd name="T50" fmla="*/ 71 w 3354"/>
                <a:gd name="T51" fmla="*/ 2 h 13"/>
                <a:gd name="T52" fmla="*/ 94 w 3354"/>
                <a:gd name="T53" fmla="*/ 0 h 13"/>
                <a:gd name="T54" fmla="*/ 643 w 3354"/>
                <a:gd name="T55" fmla="*/ 0 h 13"/>
                <a:gd name="T56" fmla="*/ 672 w 3354"/>
                <a:gd name="T57" fmla="*/ 6 h 13"/>
                <a:gd name="T58" fmla="*/ 698 w 3354"/>
                <a:gd name="T5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54" h="13">
                  <a:moveTo>
                    <a:pt x="3354" y="13"/>
                  </a:moveTo>
                  <a:lnTo>
                    <a:pt x="3199" y="13"/>
                  </a:lnTo>
                  <a:lnTo>
                    <a:pt x="3211" y="6"/>
                  </a:lnTo>
                  <a:lnTo>
                    <a:pt x="3220" y="0"/>
                  </a:lnTo>
                  <a:lnTo>
                    <a:pt x="3329" y="0"/>
                  </a:lnTo>
                  <a:lnTo>
                    <a:pt x="3340" y="6"/>
                  </a:lnTo>
                  <a:lnTo>
                    <a:pt x="3354" y="13"/>
                  </a:lnTo>
                  <a:close/>
                  <a:moveTo>
                    <a:pt x="2730" y="13"/>
                  </a:moveTo>
                  <a:lnTo>
                    <a:pt x="2606" y="13"/>
                  </a:lnTo>
                  <a:lnTo>
                    <a:pt x="2617" y="6"/>
                  </a:lnTo>
                  <a:lnTo>
                    <a:pt x="2627" y="0"/>
                  </a:lnTo>
                  <a:lnTo>
                    <a:pt x="2713" y="0"/>
                  </a:lnTo>
                  <a:lnTo>
                    <a:pt x="2720" y="6"/>
                  </a:lnTo>
                  <a:lnTo>
                    <a:pt x="2730" y="13"/>
                  </a:lnTo>
                  <a:close/>
                  <a:moveTo>
                    <a:pt x="1227" y="13"/>
                  </a:moveTo>
                  <a:lnTo>
                    <a:pt x="945" y="13"/>
                  </a:lnTo>
                  <a:lnTo>
                    <a:pt x="964" y="6"/>
                  </a:lnTo>
                  <a:lnTo>
                    <a:pt x="983" y="0"/>
                  </a:lnTo>
                  <a:lnTo>
                    <a:pt x="1208" y="0"/>
                  </a:lnTo>
                  <a:lnTo>
                    <a:pt x="1217" y="6"/>
                  </a:lnTo>
                  <a:lnTo>
                    <a:pt x="1227" y="13"/>
                  </a:lnTo>
                  <a:close/>
                  <a:moveTo>
                    <a:pt x="698" y="13"/>
                  </a:moveTo>
                  <a:lnTo>
                    <a:pt x="0" y="13"/>
                  </a:lnTo>
                  <a:lnTo>
                    <a:pt x="23" y="9"/>
                  </a:lnTo>
                  <a:lnTo>
                    <a:pt x="46" y="6"/>
                  </a:lnTo>
                  <a:lnTo>
                    <a:pt x="71" y="2"/>
                  </a:lnTo>
                  <a:lnTo>
                    <a:pt x="94" y="0"/>
                  </a:lnTo>
                  <a:lnTo>
                    <a:pt x="643" y="0"/>
                  </a:lnTo>
                  <a:lnTo>
                    <a:pt x="672" y="6"/>
                  </a:lnTo>
                  <a:lnTo>
                    <a:pt x="698" y="13"/>
                  </a:lnTo>
                  <a:close/>
                </a:path>
              </a:pathLst>
            </a:custGeom>
            <a:solidFill>
              <a:srgbClr val="6BB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3" name="Freeform 1567"/>
            <p:cNvSpPr>
              <a:spLocks noEditPoints="1"/>
            </p:cNvSpPr>
            <p:nvPr/>
          </p:nvSpPr>
          <p:spPr bwMode="auto">
            <a:xfrm>
              <a:off x="1788" y="2113"/>
              <a:ext cx="3294" cy="13"/>
            </a:xfrm>
            <a:custGeom>
              <a:avLst/>
              <a:gdLst>
                <a:gd name="T0" fmla="*/ 3294 w 3294"/>
                <a:gd name="T1" fmla="*/ 13 h 13"/>
                <a:gd name="T2" fmla="*/ 3165 w 3294"/>
                <a:gd name="T3" fmla="*/ 13 h 13"/>
                <a:gd name="T4" fmla="*/ 3174 w 3294"/>
                <a:gd name="T5" fmla="*/ 7 h 13"/>
                <a:gd name="T6" fmla="*/ 3186 w 3294"/>
                <a:gd name="T7" fmla="*/ 0 h 13"/>
                <a:gd name="T8" fmla="*/ 3273 w 3294"/>
                <a:gd name="T9" fmla="*/ 0 h 13"/>
                <a:gd name="T10" fmla="*/ 3283 w 3294"/>
                <a:gd name="T11" fmla="*/ 7 h 13"/>
                <a:gd name="T12" fmla="*/ 3294 w 3294"/>
                <a:gd name="T13" fmla="*/ 13 h 13"/>
                <a:gd name="T14" fmla="*/ 2674 w 3294"/>
                <a:gd name="T15" fmla="*/ 13 h 13"/>
                <a:gd name="T16" fmla="*/ 2571 w 3294"/>
                <a:gd name="T17" fmla="*/ 13 h 13"/>
                <a:gd name="T18" fmla="*/ 2581 w 3294"/>
                <a:gd name="T19" fmla="*/ 7 h 13"/>
                <a:gd name="T20" fmla="*/ 2590 w 3294"/>
                <a:gd name="T21" fmla="*/ 0 h 13"/>
                <a:gd name="T22" fmla="*/ 2659 w 3294"/>
                <a:gd name="T23" fmla="*/ 0 h 13"/>
                <a:gd name="T24" fmla="*/ 2667 w 3294"/>
                <a:gd name="T25" fmla="*/ 7 h 13"/>
                <a:gd name="T26" fmla="*/ 2674 w 3294"/>
                <a:gd name="T27" fmla="*/ 13 h 13"/>
                <a:gd name="T28" fmla="*/ 1171 w 3294"/>
                <a:gd name="T29" fmla="*/ 13 h 13"/>
                <a:gd name="T30" fmla="*/ 920 w 3294"/>
                <a:gd name="T31" fmla="*/ 13 h 13"/>
                <a:gd name="T32" fmla="*/ 937 w 3294"/>
                <a:gd name="T33" fmla="*/ 7 h 13"/>
                <a:gd name="T34" fmla="*/ 954 w 3294"/>
                <a:gd name="T35" fmla="*/ 0 h 13"/>
                <a:gd name="T36" fmla="*/ 1152 w 3294"/>
                <a:gd name="T37" fmla="*/ 0 h 13"/>
                <a:gd name="T38" fmla="*/ 1162 w 3294"/>
                <a:gd name="T39" fmla="*/ 7 h 13"/>
                <a:gd name="T40" fmla="*/ 1171 w 3294"/>
                <a:gd name="T41" fmla="*/ 13 h 13"/>
                <a:gd name="T42" fmla="*/ 624 w 3294"/>
                <a:gd name="T43" fmla="*/ 13 h 13"/>
                <a:gd name="T44" fmla="*/ 0 w 3294"/>
                <a:gd name="T45" fmla="*/ 13 h 13"/>
                <a:gd name="T46" fmla="*/ 25 w 3294"/>
                <a:gd name="T47" fmla="*/ 9 h 13"/>
                <a:gd name="T48" fmla="*/ 48 w 3294"/>
                <a:gd name="T49" fmla="*/ 7 h 13"/>
                <a:gd name="T50" fmla="*/ 73 w 3294"/>
                <a:gd name="T51" fmla="*/ 4 h 13"/>
                <a:gd name="T52" fmla="*/ 95 w 3294"/>
                <a:gd name="T53" fmla="*/ 0 h 13"/>
                <a:gd name="T54" fmla="*/ 574 w 3294"/>
                <a:gd name="T55" fmla="*/ 0 h 13"/>
                <a:gd name="T56" fmla="*/ 599 w 3294"/>
                <a:gd name="T57" fmla="*/ 7 h 13"/>
                <a:gd name="T58" fmla="*/ 624 w 3294"/>
                <a:gd name="T5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94" h="13">
                  <a:moveTo>
                    <a:pt x="3294" y="13"/>
                  </a:moveTo>
                  <a:lnTo>
                    <a:pt x="3165" y="13"/>
                  </a:lnTo>
                  <a:lnTo>
                    <a:pt x="3174" y="7"/>
                  </a:lnTo>
                  <a:lnTo>
                    <a:pt x="3186" y="0"/>
                  </a:lnTo>
                  <a:lnTo>
                    <a:pt x="3273" y="0"/>
                  </a:lnTo>
                  <a:lnTo>
                    <a:pt x="3283" y="7"/>
                  </a:lnTo>
                  <a:lnTo>
                    <a:pt x="3294" y="13"/>
                  </a:lnTo>
                  <a:close/>
                  <a:moveTo>
                    <a:pt x="2674" y="13"/>
                  </a:moveTo>
                  <a:lnTo>
                    <a:pt x="2571" y="13"/>
                  </a:lnTo>
                  <a:lnTo>
                    <a:pt x="2581" y="7"/>
                  </a:lnTo>
                  <a:lnTo>
                    <a:pt x="2590" y="0"/>
                  </a:lnTo>
                  <a:lnTo>
                    <a:pt x="2659" y="0"/>
                  </a:lnTo>
                  <a:lnTo>
                    <a:pt x="2667" y="7"/>
                  </a:lnTo>
                  <a:lnTo>
                    <a:pt x="2674" y="13"/>
                  </a:lnTo>
                  <a:close/>
                  <a:moveTo>
                    <a:pt x="1171" y="13"/>
                  </a:moveTo>
                  <a:lnTo>
                    <a:pt x="920" y="13"/>
                  </a:lnTo>
                  <a:lnTo>
                    <a:pt x="937" y="7"/>
                  </a:lnTo>
                  <a:lnTo>
                    <a:pt x="954" y="0"/>
                  </a:lnTo>
                  <a:lnTo>
                    <a:pt x="1152" y="0"/>
                  </a:lnTo>
                  <a:lnTo>
                    <a:pt x="1162" y="7"/>
                  </a:lnTo>
                  <a:lnTo>
                    <a:pt x="1171" y="13"/>
                  </a:lnTo>
                  <a:close/>
                  <a:moveTo>
                    <a:pt x="624" y="13"/>
                  </a:moveTo>
                  <a:lnTo>
                    <a:pt x="0" y="13"/>
                  </a:lnTo>
                  <a:lnTo>
                    <a:pt x="25" y="9"/>
                  </a:lnTo>
                  <a:lnTo>
                    <a:pt x="48" y="7"/>
                  </a:lnTo>
                  <a:lnTo>
                    <a:pt x="73" y="4"/>
                  </a:lnTo>
                  <a:lnTo>
                    <a:pt x="95" y="0"/>
                  </a:lnTo>
                  <a:lnTo>
                    <a:pt x="574" y="0"/>
                  </a:lnTo>
                  <a:lnTo>
                    <a:pt x="599" y="7"/>
                  </a:lnTo>
                  <a:lnTo>
                    <a:pt x="624" y="13"/>
                  </a:lnTo>
                  <a:close/>
                </a:path>
              </a:pathLst>
            </a:custGeom>
            <a:solidFill>
              <a:srgbClr val="6DC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4" name="Freeform 1568"/>
            <p:cNvSpPr>
              <a:spLocks noEditPoints="1"/>
            </p:cNvSpPr>
            <p:nvPr/>
          </p:nvSpPr>
          <p:spPr bwMode="auto">
            <a:xfrm>
              <a:off x="1836" y="2108"/>
              <a:ext cx="3235" cy="12"/>
            </a:xfrm>
            <a:custGeom>
              <a:avLst/>
              <a:gdLst>
                <a:gd name="T0" fmla="*/ 3235 w 3235"/>
                <a:gd name="T1" fmla="*/ 12 h 12"/>
                <a:gd name="T2" fmla="*/ 3126 w 3235"/>
                <a:gd name="T3" fmla="*/ 12 h 12"/>
                <a:gd name="T4" fmla="*/ 3138 w 3235"/>
                <a:gd name="T5" fmla="*/ 5 h 12"/>
                <a:gd name="T6" fmla="*/ 3149 w 3235"/>
                <a:gd name="T7" fmla="*/ 0 h 12"/>
                <a:gd name="T8" fmla="*/ 3214 w 3235"/>
                <a:gd name="T9" fmla="*/ 0 h 12"/>
                <a:gd name="T10" fmla="*/ 3223 w 3235"/>
                <a:gd name="T11" fmla="*/ 5 h 12"/>
                <a:gd name="T12" fmla="*/ 3235 w 3235"/>
                <a:gd name="T13" fmla="*/ 12 h 12"/>
                <a:gd name="T14" fmla="*/ 2619 w 3235"/>
                <a:gd name="T15" fmla="*/ 12 h 12"/>
                <a:gd name="T16" fmla="*/ 2533 w 3235"/>
                <a:gd name="T17" fmla="*/ 12 h 12"/>
                <a:gd name="T18" fmla="*/ 2542 w 3235"/>
                <a:gd name="T19" fmla="*/ 5 h 12"/>
                <a:gd name="T20" fmla="*/ 2550 w 3235"/>
                <a:gd name="T21" fmla="*/ 0 h 12"/>
                <a:gd name="T22" fmla="*/ 2603 w 3235"/>
                <a:gd name="T23" fmla="*/ 0 h 12"/>
                <a:gd name="T24" fmla="*/ 2611 w 3235"/>
                <a:gd name="T25" fmla="*/ 5 h 12"/>
                <a:gd name="T26" fmla="*/ 2619 w 3235"/>
                <a:gd name="T27" fmla="*/ 12 h 12"/>
                <a:gd name="T28" fmla="*/ 1114 w 3235"/>
                <a:gd name="T29" fmla="*/ 12 h 12"/>
                <a:gd name="T30" fmla="*/ 889 w 3235"/>
                <a:gd name="T31" fmla="*/ 12 h 12"/>
                <a:gd name="T32" fmla="*/ 904 w 3235"/>
                <a:gd name="T33" fmla="*/ 5 h 12"/>
                <a:gd name="T34" fmla="*/ 919 w 3235"/>
                <a:gd name="T35" fmla="*/ 0 h 12"/>
                <a:gd name="T36" fmla="*/ 1097 w 3235"/>
                <a:gd name="T37" fmla="*/ 0 h 12"/>
                <a:gd name="T38" fmla="*/ 1104 w 3235"/>
                <a:gd name="T39" fmla="*/ 5 h 12"/>
                <a:gd name="T40" fmla="*/ 1114 w 3235"/>
                <a:gd name="T41" fmla="*/ 12 h 12"/>
                <a:gd name="T42" fmla="*/ 549 w 3235"/>
                <a:gd name="T43" fmla="*/ 12 h 12"/>
                <a:gd name="T44" fmla="*/ 0 w 3235"/>
                <a:gd name="T45" fmla="*/ 12 h 12"/>
                <a:gd name="T46" fmla="*/ 25 w 3235"/>
                <a:gd name="T47" fmla="*/ 9 h 12"/>
                <a:gd name="T48" fmla="*/ 47 w 3235"/>
                <a:gd name="T49" fmla="*/ 5 h 12"/>
                <a:gd name="T50" fmla="*/ 72 w 3235"/>
                <a:gd name="T51" fmla="*/ 3 h 12"/>
                <a:gd name="T52" fmla="*/ 95 w 3235"/>
                <a:gd name="T53" fmla="*/ 0 h 12"/>
                <a:gd name="T54" fmla="*/ 503 w 3235"/>
                <a:gd name="T55" fmla="*/ 0 h 12"/>
                <a:gd name="T56" fmla="*/ 526 w 3235"/>
                <a:gd name="T57" fmla="*/ 5 h 12"/>
                <a:gd name="T58" fmla="*/ 549 w 3235"/>
                <a:gd name="T5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35" h="12">
                  <a:moveTo>
                    <a:pt x="3235" y="12"/>
                  </a:moveTo>
                  <a:lnTo>
                    <a:pt x="3126" y="12"/>
                  </a:lnTo>
                  <a:lnTo>
                    <a:pt x="3138" y="5"/>
                  </a:lnTo>
                  <a:lnTo>
                    <a:pt x="3149" y="0"/>
                  </a:lnTo>
                  <a:lnTo>
                    <a:pt x="3214" y="0"/>
                  </a:lnTo>
                  <a:lnTo>
                    <a:pt x="3223" y="5"/>
                  </a:lnTo>
                  <a:lnTo>
                    <a:pt x="3235" y="12"/>
                  </a:lnTo>
                  <a:close/>
                  <a:moveTo>
                    <a:pt x="2619" y="12"/>
                  </a:moveTo>
                  <a:lnTo>
                    <a:pt x="2533" y="12"/>
                  </a:lnTo>
                  <a:lnTo>
                    <a:pt x="2542" y="5"/>
                  </a:lnTo>
                  <a:lnTo>
                    <a:pt x="2550" y="0"/>
                  </a:lnTo>
                  <a:lnTo>
                    <a:pt x="2603" y="0"/>
                  </a:lnTo>
                  <a:lnTo>
                    <a:pt x="2611" y="5"/>
                  </a:lnTo>
                  <a:lnTo>
                    <a:pt x="2619" y="12"/>
                  </a:lnTo>
                  <a:close/>
                  <a:moveTo>
                    <a:pt x="1114" y="12"/>
                  </a:moveTo>
                  <a:lnTo>
                    <a:pt x="889" y="12"/>
                  </a:lnTo>
                  <a:lnTo>
                    <a:pt x="904" y="5"/>
                  </a:lnTo>
                  <a:lnTo>
                    <a:pt x="919" y="0"/>
                  </a:lnTo>
                  <a:lnTo>
                    <a:pt x="1097" y="0"/>
                  </a:lnTo>
                  <a:lnTo>
                    <a:pt x="1104" y="5"/>
                  </a:lnTo>
                  <a:lnTo>
                    <a:pt x="1114" y="12"/>
                  </a:lnTo>
                  <a:close/>
                  <a:moveTo>
                    <a:pt x="549" y="12"/>
                  </a:moveTo>
                  <a:lnTo>
                    <a:pt x="0" y="12"/>
                  </a:lnTo>
                  <a:lnTo>
                    <a:pt x="25" y="9"/>
                  </a:lnTo>
                  <a:lnTo>
                    <a:pt x="47" y="5"/>
                  </a:lnTo>
                  <a:lnTo>
                    <a:pt x="72" y="3"/>
                  </a:lnTo>
                  <a:lnTo>
                    <a:pt x="95" y="0"/>
                  </a:lnTo>
                  <a:lnTo>
                    <a:pt x="503" y="0"/>
                  </a:lnTo>
                  <a:lnTo>
                    <a:pt x="526" y="5"/>
                  </a:lnTo>
                  <a:lnTo>
                    <a:pt x="549" y="12"/>
                  </a:lnTo>
                  <a:close/>
                </a:path>
              </a:pathLst>
            </a:custGeom>
            <a:solidFill>
              <a:srgbClr val="6EC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5" name="Freeform 1569"/>
            <p:cNvSpPr>
              <a:spLocks noEditPoints="1"/>
            </p:cNvSpPr>
            <p:nvPr/>
          </p:nvSpPr>
          <p:spPr bwMode="auto">
            <a:xfrm>
              <a:off x="1883" y="2101"/>
              <a:ext cx="3178" cy="12"/>
            </a:xfrm>
            <a:custGeom>
              <a:avLst/>
              <a:gdLst>
                <a:gd name="T0" fmla="*/ 3178 w 3178"/>
                <a:gd name="T1" fmla="*/ 12 h 12"/>
                <a:gd name="T2" fmla="*/ 3091 w 3178"/>
                <a:gd name="T3" fmla="*/ 12 h 12"/>
                <a:gd name="T4" fmla="*/ 3100 w 3178"/>
                <a:gd name="T5" fmla="*/ 7 h 12"/>
                <a:gd name="T6" fmla="*/ 3112 w 3178"/>
                <a:gd name="T7" fmla="*/ 0 h 12"/>
                <a:gd name="T8" fmla="*/ 3153 w 3178"/>
                <a:gd name="T9" fmla="*/ 0 h 12"/>
                <a:gd name="T10" fmla="*/ 3165 w 3178"/>
                <a:gd name="T11" fmla="*/ 7 h 12"/>
                <a:gd name="T12" fmla="*/ 3178 w 3178"/>
                <a:gd name="T13" fmla="*/ 12 h 12"/>
                <a:gd name="T14" fmla="*/ 2564 w 3178"/>
                <a:gd name="T15" fmla="*/ 12 h 12"/>
                <a:gd name="T16" fmla="*/ 2495 w 3178"/>
                <a:gd name="T17" fmla="*/ 12 h 12"/>
                <a:gd name="T18" fmla="*/ 2503 w 3178"/>
                <a:gd name="T19" fmla="*/ 7 h 12"/>
                <a:gd name="T20" fmla="*/ 2511 w 3178"/>
                <a:gd name="T21" fmla="*/ 0 h 12"/>
                <a:gd name="T22" fmla="*/ 2547 w 3178"/>
                <a:gd name="T23" fmla="*/ 0 h 12"/>
                <a:gd name="T24" fmla="*/ 2556 w 3178"/>
                <a:gd name="T25" fmla="*/ 7 h 12"/>
                <a:gd name="T26" fmla="*/ 2564 w 3178"/>
                <a:gd name="T27" fmla="*/ 12 h 12"/>
                <a:gd name="T28" fmla="*/ 1057 w 3178"/>
                <a:gd name="T29" fmla="*/ 12 h 12"/>
                <a:gd name="T30" fmla="*/ 859 w 3178"/>
                <a:gd name="T31" fmla="*/ 12 h 12"/>
                <a:gd name="T32" fmla="*/ 872 w 3178"/>
                <a:gd name="T33" fmla="*/ 7 h 12"/>
                <a:gd name="T34" fmla="*/ 887 w 3178"/>
                <a:gd name="T35" fmla="*/ 0 h 12"/>
                <a:gd name="T36" fmla="*/ 1040 w 3178"/>
                <a:gd name="T37" fmla="*/ 0 h 12"/>
                <a:gd name="T38" fmla="*/ 1050 w 3178"/>
                <a:gd name="T39" fmla="*/ 7 h 12"/>
                <a:gd name="T40" fmla="*/ 1057 w 3178"/>
                <a:gd name="T41" fmla="*/ 12 h 12"/>
                <a:gd name="T42" fmla="*/ 479 w 3178"/>
                <a:gd name="T43" fmla="*/ 12 h 12"/>
                <a:gd name="T44" fmla="*/ 0 w 3178"/>
                <a:gd name="T45" fmla="*/ 12 h 12"/>
                <a:gd name="T46" fmla="*/ 25 w 3178"/>
                <a:gd name="T47" fmla="*/ 10 h 12"/>
                <a:gd name="T48" fmla="*/ 48 w 3178"/>
                <a:gd name="T49" fmla="*/ 7 h 12"/>
                <a:gd name="T50" fmla="*/ 71 w 3178"/>
                <a:gd name="T51" fmla="*/ 3 h 12"/>
                <a:gd name="T52" fmla="*/ 94 w 3178"/>
                <a:gd name="T53" fmla="*/ 0 h 12"/>
                <a:gd name="T54" fmla="*/ 437 w 3178"/>
                <a:gd name="T55" fmla="*/ 0 h 12"/>
                <a:gd name="T56" fmla="*/ 458 w 3178"/>
                <a:gd name="T57" fmla="*/ 7 h 12"/>
                <a:gd name="T58" fmla="*/ 479 w 3178"/>
                <a:gd name="T5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78" h="12">
                  <a:moveTo>
                    <a:pt x="3178" y="12"/>
                  </a:moveTo>
                  <a:lnTo>
                    <a:pt x="3091" y="12"/>
                  </a:lnTo>
                  <a:lnTo>
                    <a:pt x="3100" y="7"/>
                  </a:lnTo>
                  <a:lnTo>
                    <a:pt x="3112" y="0"/>
                  </a:lnTo>
                  <a:lnTo>
                    <a:pt x="3153" y="0"/>
                  </a:lnTo>
                  <a:lnTo>
                    <a:pt x="3165" y="7"/>
                  </a:lnTo>
                  <a:lnTo>
                    <a:pt x="3178" y="12"/>
                  </a:lnTo>
                  <a:close/>
                  <a:moveTo>
                    <a:pt x="2564" y="12"/>
                  </a:moveTo>
                  <a:lnTo>
                    <a:pt x="2495" y="12"/>
                  </a:lnTo>
                  <a:lnTo>
                    <a:pt x="2503" y="7"/>
                  </a:lnTo>
                  <a:lnTo>
                    <a:pt x="2511" y="0"/>
                  </a:lnTo>
                  <a:lnTo>
                    <a:pt x="2547" y="0"/>
                  </a:lnTo>
                  <a:lnTo>
                    <a:pt x="2556" y="7"/>
                  </a:lnTo>
                  <a:lnTo>
                    <a:pt x="2564" y="12"/>
                  </a:lnTo>
                  <a:close/>
                  <a:moveTo>
                    <a:pt x="1057" y="12"/>
                  </a:moveTo>
                  <a:lnTo>
                    <a:pt x="859" y="12"/>
                  </a:lnTo>
                  <a:lnTo>
                    <a:pt x="872" y="7"/>
                  </a:lnTo>
                  <a:lnTo>
                    <a:pt x="887" y="0"/>
                  </a:lnTo>
                  <a:lnTo>
                    <a:pt x="1040" y="0"/>
                  </a:lnTo>
                  <a:lnTo>
                    <a:pt x="1050" y="7"/>
                  </a:lnTo>
                  <a:lnTo>
                    <a:pt x="1057" y="12"/>
                  </a:lnTo>
                  <a:close/>
                  <a:moveTo>
                    <a:pt x="479" y="12"/>
                  </a:moveTo>
                  <a:lnTo>
                    <a:pt x="0" y="12"/>
                  </a:lnTo>
                  <a:lnTo>
                    <a:pt x="25" y="10"/>
                  </a:lnTo>
                  <a:lnTo>
                    <a:pt x="48" y="7"/>
                  </a:lnTo>
                  <a:lnTo>
                    <a:pt x="71" y="3"/>
                  </a:lnTo>
                  <a:lnTo>
                    <a:pt x="94" y="0"/>
                  </a:lnTo>
                  <a:lnTo>
                    <a:pt x="437" y="0"/>
                  </a:lnTo>
                  <a:lnTo>
                    <a:pt x="458" y="7"/>
                  </a:lnTo>
                  <a:lnTo>
                    <a:pt x="479" y="12"/>
                  </a:lnTo>
                  <a:close/>
                </a:path>
              </a:pathLst>
            </a:custGeom>
            <a:solidFill>
              <a:srgbClr val="6EC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6" name="Freeform 1570"/>
            <p:cNvSpPr>
              <a:spLocks noEditPoints="1"/>
            </p:cNvSpPr>
            <p:nvPr/>
          </p:nvSpPr>
          <p:spPr bwMode="auto">
            <a:xfrm>
              <a:off x="1931" y="2096"/>
              <a:ext cx="3119" cy="12"/>
            </a:xfrm>
            <a:custGeom>
              <a:avLst/>
              <a:gdLst>
                <a:gd name="T0" fmla="*/ 3119 w 3119"/>
                <a:gd name="T1" fmla="*/ 12 h 12"/>
                <a:gd name="T2" fmla="*/ 3054 w 3119"/>
                <a:gd name="T3" fmla="*/ 12 h 12"/>
                <a:gd name="T4" fmla="*/ 3064 w 3119"/>
                <a:gd name="T5" fmla="*/ 5 h 12"/>
                <a:gd name="T6" fmla="*/ 3075 w 3119"/>
                <a:gd name="T7" fmla="*/ 0 h 12"/>
                <a:gd name="T8" fmla="*/ 3092 w 3119"/>
                <a:gd name="T9" fmla="*/ 0 h 12"/>
                <a:gd name="T10" fmla="*/ 3105 w 3119"/>
                <a:gd name="T11" fmla="*/ 5 h 12"/>
                <a:gd name="T12" fmla="*/ 3119 w 3119"/>
                <a:gd name="T13" fmla="*/ 12 h 12"/>
                <a:gd name="T14" fmla="*/ 2508 w 3119"/>
                <a:gd name="T15" fmla="*/ 12 h 12"/>
                <a:gd name="T16" fmla="*/ 2455 w 3119"/>
                <a:gd name="T17" fmla="*/ 12 h 12"/>
                <a:gd name="T18" fmla="*/ 2463 w 3119"/>
                <a:gd name="T19" fmla="*/ 5 h 12"/>
                <a:gd name="T20" fmla="*/ 2468 w 3119"/>
                <a:gd name="T21" fmla="*/ 0 h 12"/>
                <a:gd name="T22" fmla="*/ 2491 w 3119"/>
                <a:gd name="T23" fmla="*/ 0 h 12"/>
                <a:gd name="T24" fmla="*/ 2499 w 3119"/>
                <a:gd name="T25" fmla="*/ 5 h 12"/>
                <a:gd name="T26" fmla="*/ 2508 w 3119"/>
                <a:gd name="T27" fmla="*/ 12 h 12"/>
                <a:gd name="T28" fmla="*/ 1002 w 3119"/>
                <a:gd name="T29" fmla="*/ 12 h 12"/>
                <a:gd name="T30" fmla="*/ 824 w 3119"/>
                <a:gd name="T31" fmla="*/ 12 h 12"/>
                <a:gd name="T32" fmla="*/ 839 w 3119"/>
                <a:gd name="T33" fmla="*/ 5 h 12"/>
                <a:gd name="T34" fmla="*/ 851 w 3119"/>
                <a:gd name="T35" fmla="*/ 0 h 12"/>
                <a:gd name="T36" fmla="*/ 984 w 3119"/>
                <a:gd name="T37" fmla="*/ 0 h 12"/>
                <a:gd name="T38" fmla="*/ 992 w 3119"/>
                <a:gd name="T39" fmla="*/ 5 h 12"/>
                <a:gd name="T40" fmla="*/ 1002 w 3119"/>
                <a:gd name="T41" fmla="*/ 12 h 12"/>
                <a:gd name="T42" fmla="*/ 408 w 3119"/>
                <a:gd name="T43" fmla="*/ 12 h 12"/>
                <a:gd name="T44" fmla="*/ 0 w 3119"/>
                <a:gd name="T45" fmla="*/ 12 h 12"/>
                <a:gd name="T46" fmla="*/ 23 w 3119"/>
                <a:gd name="T47" fmla="*/ 8 h 12"/>
                <a:gd name="T48" fmla="*/ 46 w 3119"/>
                <a:gd name="T49" fmla="*/ 5 h 12"/>
                <a:gd name="T50" fmla="*/ 67 w 3119"/>
                <a:gd name="T51" fmla="*/ 3 h 12"/>
                <a:gd name="T52" fmla="*/ 90 w 3119"/>
                <a:gd name="T53" fmla="*/ 0 h 12"/>
                <a:gd name="T54" fmla="*/ 372 w 3119"/>
                <a:gd name="T55" fmla="*/ 0 h 12"/>
                <a:gd name="T56" fmla="*/ 389 w 3119"/>
                <a:gd name="T57" fmla="*/ 5 h 12"/>
                <a:gd name="T58" fmla="*/ 408 w 3119"/>
                <a:gd name="T5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19" h="12">
                  <a:moveTo>
                    <a:pt x="3119" y="12"/>
                  </a:moveTo>
                  <a:lnTo>
                    <a:pt x="3054" y="12"/>
                  </a:lnTo>
                  <a:lnTo>
                    <a:pt x="3064" y="5"/>
                  </a:lnTo>
                  <a:lnTo>
                    <a:pt x="3075" y="0"/>
                  </a:lnTo>
                  <a:lnTo>
                    <a:pt x="3092" y="0"/>
                  </a:lnTo>
                  <a:lnTo>
                    <a:pt x="3105" y="5"/>
                  </a:lnTo>
                  <a:lnTo>
                    <a:pt x="3119" y="12"/>
                  </a:lnTo>
                  <a:close/>
                  <a:moveTo>
                    <a:pt x="2508" y="12"/>
                  </a:moveTo>
                  <a:lnTo>
                    <a:pt x="2455" y="12"/>
                  </a:lnTo>
                  <a:lnTo>
                    <a:pt x="2463" y="5"/>
                  </a:lnTo>
                  <a:lnTo>
                    <a:pt x="2468" y="0"/>
                  </a:lnTo>
                  <a:lnTo>
                    <a:pt x="2491" y="0"/>
                  </a:lnTo>
                  <a:lnTo>
                    <a:pt x="2499" y="5"/>
                  </a:lnTo>
                  <a:lnTo>
                    <a:pt x="2508" y="12"/>
                  </a:lnTo>
                  <a:close/>
                  <a:moveTo>
                    <a:pt x="1002" y="12"/>
                  </a:moveTo>
                  <a:lnTo>
                    <a:pt x="824" y="12"/>
                  </a:lnTo>
                  <a:lnTo>
                    <a:pt x="839" y="5"/>
                  </a:lnTo>
                  <a:lnTo>
                    <a:pt x="851" y="0"/>
                  </a:lnTo>
                  <a:lnTo>
                    <a:pt x="984" y="0"/>
                  </a:lnTo>
                  <a:lnTo>
                    <a:pt x="992" y="5"/>
                  </a:lnTo>
                  <a:lnTo>
                    <a:pt x="1002" y="12"/>
                  </a:lnTo>
                  <a:close/>
                  <a:moveTo>
                    <a:pt x="408" y="12"/>
                  </a:moveTo>
                  <a:lnTo>
                    <a:pt x="0" y="12"/>
                  </a:lnTo>
                  <a:lnTo>
                    <a:pt x="23" y="8"/>
                  </a:lnTo>
                  <a:lnTo>
                    <a:pt x="46" y="5"/>
                  </a:lnTo>
                  <a:lnTo>
                    <a:pt x="67" y="3"/>
                  </a:lnTo>
                  <a:lnTo>
                    <a:pt x="90" y="0"/>
                  </a:lnTo>
                  <a:lnTo>
                    <a:pt x="372" y="0"/>
                  </a:lnTo>
                  <a:lnTo>
                    <a:pt x="389" y="5"/>
                  </a:lnTo>
                  <a:lnTo>
                    <a:pt x="408" y="12"/>
                  </a:lnTo>
                  <a:close/>
                </a:path>
              </a:pathLst>
            </a:custGeom>
            <a:solidFill>
              <a:srgbClr val="6FC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7" name="Freeform 1571"/>
            <p:cNvSpPr>
              <a:spLocks noEditPoints="1"/>
            </p:cNvSpPr>
            <p:nvPr/>
          </p:nvSpPr>
          <p:spPr bwMode="auto">
            <a:xfrm>
              <a:off x="1977" y="2089"/>
              <a:ext cx="3059" cy="12"/>
            </a:xfrm>
            <a:custGeom>
              <a:avLst/>
              <a:gdLst>
                <a:gd name="T0" fmla="*/ 3059 w 3059"/>
                <a:gd name="T1" fmla="*/ 12 h 12"/>
                <a:gd name="T2" fmla="*/ 3018 w 3059"/>
                <a:gd name="T3" fmla="*/ 12 h 12"/>
                <a:gd name="T4" fmla="*/ 3025 w 3059"/>
                <a:gd name="T5" fmla="*/ 8 h 12"/>
                <a:gd name="T6" fmla="*/ 3035 w 3059"/>
                <a:gd name="T7" fmla="*/ 3 h 12"/>
                <a:gd name="T8" fmla="*/ 3048 w 3059"/>
                <a:gd name="T9" fmla="*/ 7 h 12"/>
                <a:gd name="T10" fmla="*/ 3059 w 3059"/>
                <a:gd name="T11" fmla="*/ 12 h 12"/>
                <a:gd name="T12" fmla="*/ 2453 w 3059"/>
                <a:gd name="T13" fmla="*/ 12 h 12"/>
                <a:gd name="T14" fmla="*/ 2417 w 3059"/>
                <a:gd name="T15" fmla="*/ 12 h 12"/>
                <a:gd name="T16" fmla="*/ 2422 w 3059"/>
                <a:gd name="T17" fmla="*/ 7 h 12"/>
                <a:gd name="T18" fmla="*/ 2426 w 3059"/>
                <a:gd name="T19" fmla="*/ 0 h 12"/>
                <a:gd name="T20" fmla="*/ 2436 w 3059"/>
                <a:gd name="T21" fmla="*/ 0 h 12"/>
                <a:gd name="T22" fmla="*/ 2445 w 3059"/>
                <a:gd name="T23" fmla="*/ 7 h 12"/>
                <a:gd name="T24" fmla="*/ 2453 w 3059"/>
                <a:gd name="T25" fmla="*/ 12 h 12"/>
                <a:gd name="T26" fmla="*/ 946 w 3059"/>
                <a:gd name="T27" fmla="*/ 12 h 12"/>
                <a:gd name="T28" fmla="*/ 793 w 3059"/>
                <a:gd name="T29" fmla="*/ 12 h 12"/>
                <a:gd name="T30" fmla="*/ 805 w 3059"/>
                <a:gd name="T31" fmla="*/ 7 h 12"/>
                <a:gd name="T32" fmla="*/ 818 w 3059"/>
                <a:gd name="T33" fmla="*/ 0 h 12"/>
                <a:gd name="T34" fmla="*/ 933 w 3059"/>
                <a:gd name="T35" fmla="*/ 0 h 12"/>
                <a:gd name="T36" fmla="*/ 938 w 3059"/>
                <a:gd name="T37" fmla="*/ 7 h 12"/>
                <a:gd name="T38" fmla="*/ 946 w 3059"/>
                <a:gd name="T39" fmla="*/ 12 h 12"/>
                <a:gd name="T40" fmla="*/ 343 w 3059"/>
                <a:gd name="T41" fmla="*/ 12 h 12"/>
                <a:gd name="T42" fmla="*/ 0 w 3059"/>
                <a:gd name="T43" fmla="*/ 12 h 12"/>
                <a:gd name="T44" fmla="*/ 21 w 3059"/>
                <a:gd name="T45" fmla="*/ 10 h 12"/>
                <a:gd name="T46" fmla="*/ 42 w 3059"/>
                <a:gd name="T47" fmla="*/ 7 h 12"/>
                <a:gd name="T48" fmla="*/ 63 w 3059"/>
                <a:gd name="T49" fmla="*/ 3 h 12"/>
                <a:gd name="T50" fmla="*/ 84 w 3059"/>
                <a:gd name="T51" fmla="*/ 0 h 12"/>
                <a:gd name="T52" fmla="*/ 311 w 3059"/>
                <a:gd name="T53" fmla="*/ 0 h 12"/>
                <a:gd name="T54" fmla="*/ 326 w 3059"/>
                <a:gd name="T55" fmla="*/ 7 h 12"/>
                <a:gd name="T56" fmla="*/ 343 w 3059"/>
                <a:gd name="T5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59" h="12">
                  <a:moveTo>
                    <a:pt x="3059" y="12"/>
                  </a:moveTo>
                  <a:lnTo>
                    <a:pt x="3018" y="12"/>
                  </a:lnTo>
                  <a:lnTo>
                    <a:pt x="3025" y="8"/>
                  </a:lnTo>
                  <a:lnTo>
                    <a:pt x="3035" y="3"/>
                  </a:lnTo>
                  <a:lnTo>
                    <a:pt x="3048" y="7"/>
                  </a:lnTo>
                  <a:lnTo>
                    <a:pt x="3059" y="12"/>
                  </a:lnTo>
                  <a:close/>
                  <a:moveTo>
                    <a:pt x="2453" y="12"/>
                  </a:moveTo>
                  <a:lnTo>
                    <a:pt x="2417" y="12"/>
                  </a:lnTo>
                  <a:lnTo>
                    <a:pt x="2422" y="7"/>
                  </a:lnTo>
                  <a:lnTo>
                    <a:pt x="2426" y="0"/>
                  </a:lnTo>
                  <a:lnTo>
                    <a:pt x="2436" y="0"/>
                  </a:lnTo>
                  <a:lnTo>
                    <a:pt x="2445" y="7"/>
                  </a:lnTo>
                  <a:lnTo>
                    <a:pt x="2453" y="12"/>
                  </a:lnTo>
                  <a:close/>
                  <a:moveTo>
                    <a:pt x="946" y="12"/>
                  </a:moveTo>
                  <a:lnTo>
                    <a:pt x="793" y="12"/>
                  </a:lnTo>
                  <a:lnTo>
                    <a:pt x="805" y="7"/>
                  </a:lnTo>
                  <a:lnTo>
                    <a:pt x="818" y="0"/>
                  </a:lnTo>
                  <a:lnTo>
                    <a:pt x="933" y="0"/>
                  </a:lnTo>
                  <a:lnTo>
                    <a:pt x="938" y="7"/>
                  </a:lnTo>
                  <a:lnTo>
                    <a:pt x="946" y="12"/>
                  </a:lnTo>
                  <a:close/>
                  <a:moveTo>
                    <a:pt x="343" y="12"/>
                  </a:moveTo>
                  <a:lnTo>
                    <a:pt x="0" y="12"/>
                  </a:lnTo>
                  <a:lnTo>
                    <a:pt x="21" y="10"/>
                  </a:lnTo>
                  <a:lnTo>
                    <a:pt x="42" y="7"/>
                  </a:lnTo>
                  <a:lnTo>
                    <a:pt x="63" y="3"/>
                  </a:lnTo>
                  <a:lnTo>
                    <a:pt x="84" y="0"/>
                  </a:lnTo>
                  <a:lnTo>
                    <a:pt x="311" y="0"/>
                  </a:lnTo>
                  <a:lnTo>
                    <a:pt x="326" y="7"/>
                  </a:lnTo>
                  <a:lnTo>
                    <a:pt x="343" y="12"/>
                  </a:lnTo>
                  <a:close/>
                </a:path>
              </a:pathLst>
            </a:custGeom>
            <a:solidFill>
              <a:srgbClr val="6FC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8" name="Freeform 1572"/>
            <p:cNvSpPr>
              <a:spLocks noEditPoints="1"/>
            </p:cNvSpPr>
            <p:nvPr/>
          </p:nvSpPr>
          <p:spPr bwMode="auto">
            <a:xfrm>
              <a:off x="2021" y="2083"/>
              <a:ext cx="3002" cy="13"/>
            </a:xfrm>
            <a:custGeom>
              <a:avLst/>
              <a:gdLst>
                <a:gd name="T0" fmla="*/ 3002 w 3002"/>
                <a:gd name="T1" fmla="*/ 13 h 13"/>
                <a:gd name="T2" fmla="*/ 2985 w 3002"/>
                <a:gd name="T3" fmla="*/ 13 h 13"/>
                <a:gd name="T4" fmla="*/ 2987 w 3002"/>
                <a:gd name="T5" fmla="*/ 11 h 13"/>
                <a:gd name="T6" fmla="*/ 2991 w 3002"/>
                <a:gd name="T7" fmla="*/ 9 h 13"/>
                <a:gd name="T8" fmla="*/ 2996 w 3002"/>
                <a:gd name="T9" fmla="*/ 11 h 13"/>
                <a:gd name="T10" fmla="*/ 3002 w 3002"/>
                <a:gd name="T11" fmla="*/ 13 h 13"/>
                <a:gd name="T12" fmla="*/ 2401 w 3002"/>
                <a:gd name="T13" fmla="*/ 13 h 13"/>
                <a:gd name="T14" fmla="*/ 2378 w 3002"/>
                <a:gd name="T15" fmla="*/ 13 h 13"/>
                <a:gd name="T16" fmla="*/ 2382 w 3002"/>
                <a:gd name="T17" fmla="*/ 7 h 13"/>
                <a:gd name="T18" fmla="*/ 2384 w 3002"/>
                <a:gd name="T19" fmla="*/ 2 h 13"/>
                <a:gd name="T20" fmla="*/ 2394 w 3002"/>
                <a:gd name="T21" fmla="*/ 7 h 13"/>
                <a:gd name="T22" fmla="*/ 2401 w 3002"/>
                <a:gd name="T23" fmla="*/ 13 h 13"/>
                <a:gd name="T24" fmla="*/ 894 w 3002"/>
                <a:gd name="T25" fmla="*/ 13 h 13"/>
                <a:gd name="T26" fmla="*/ 761 w 3002"/>
                <a:gd name="T27" fmla="*/ 13 h 13"/>
                <a:gd name="T28" fmla="*/ 774 w 3002"/>
                <a:gd name="T29" fmla="*/ 6 h 13"/>
                <a:gd name="T30" fmla="*/ 786 w 3002"/>
                <a:gd name="T31" fmla="*/ 0 h 13"/>
                <a:gd name="T32" fmla="*/ 881 w 3002"/>
                <a:gd name="T33" fmla="*/ 0 h 13"/>
                <a:gd name="T34" fmla="*/ 889 w 3002"/>
                <a:gd name="T35" fmla="*/ 6 h 13"/>
                <a:gd name="T36" fmla="*/ 894 w 3002"/>
                <a:gd name="T37" fmla="*/ 13 h 13"/>
                <a:gd name="T38" fmla="*/ 282 w 3002"/>
                <a:gd name="T39" fmla="*/ 13 h 13"/>
                <a:gd name="T40" fmla="*/ 0 w 3002"/>
                <a:gd name="T41" fmla="*/ 13 h 13"/>
                <a:gd name="T42" fmla="*/ 19 w 3002"/>
                <a:gd name="T43" fmla="*/ 9 h 13"/>
                <a:gd name="T44" fmla="*/ 38 w 3002"/>
                <a:gd name="T45" fmla="*/ 6 h 13"/>
                <a:gd name="T46" fmla="*/ 57 w 3002"/>
                <a:gd name="T47" fmla="*/ 4 h 13"/>
                <a:gd name="T48" fmla="*/ 76 w 3002"/>
                <a:gd name="T49" fmla="*/ 0 h 13"/>
                <a:gd name="T50" fmla="*/ 252 w 3002"/>
                <a:gd name="T51" fmla="*/ 0 h 13"/>
                <a:gd name="T52" fmla="*/ 267 w 3002"/>
                <a:gd name="T53" fmla="*/ 6 h 13"/>
                <a:gd name="T54" fmla="*/ 282 w 3002"/>
                <a:gd name="T5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02" h="13">
                  <a:moveTo>
                    <a:pt x="3002" y="13"/>
                  </a:moveTo>
                  <a:lnTo>
                    <a:pt x="2985" y="13"/>
                  </a:lnTo>
                  <a:lnTo>
                    <a:pt x="2987" y="11"/>
                  </a:lnTo>
                  <a:lnTo>
                    <a:pt x="2991" y="9"/>
                  </a:lnTo>
                  <a:lnTo>
                    <a:pt x="2996" y="11"/>
                  </a:lnTo>
                  <a:lnTo>
                    <a:pt x="3002" y="13"/>
                  </a:lnTo>
                  <a:close/>
                  <a:moveTo>
                    <a:pt x="2401" y="13"/>
                  </a:moveTo>
                  <a:lnTo>
                    <a:pt x="2378" y="13"/>
                  </a:lnTo>
                  <a:lnTo>
                    <a:pt x="2382" y="7"/>
                  </a:lnTo>
                  <a:lnTo>
                    <a:pt x="2384" y="2"/>
                  </a:lnTo>
                  <a:lnTo>
                    <a:pt x="2394" y="7"/>
                  </a:lnTo>
                  <a:lnTo>
                    <a:pt x="2401" y="13"/>
                  </a:lnTo>
                  <a:close/>
                  <a:moveTo>
                    <a:pt x="894" y="13"/>
                  </a:moveTo>
                  <a:lnTo>
                    <a:pt x="761" y="13"/>
                  </a:lnTo>
                  <a:lnTo>
                    <a:pt x="774" y="6"/>
                  </a:lnTo>
                  <a:lnTo>
                    <a:pt x="786" y="0"/>
                  </a:lnTo>
                  <a:lnTo>
                    <a:pt x="881" y="0"/>
                  </a:lnTo>
                  <a:lnTo>
                    <a:pt x="889" y="6"/>
                  </a:lnTo>
                  <a:lnTo>
                    <a:pt x="894" y="13"/>
                  </a:lnTo>
                  <a:close/>
                  <a:moveTo>
                    <a:pt x="282" y="13"/>
                  </a:moveTo>
                  <a:lnTo>
                    <a:pt x="0" y="13"/>
                  </a:lnTo>
                  <a:lnTo>
                    <a:pt x="19" y="9"/>
                  </a:lnTo>
                  <a:lnTo>
                    <a:pt x="38" y="6"/>
                  </a:lnTo>
                  <a:lnTo>
                    <a:pt x="57" y="4"/>
                  </a:lnTo>
                  <a:lnTo>
                    <a:pt x="76" y="0"/>
                  </a:lnTo>
                  <a:lnTo>
                    <a:pt x="252" y="0"/>
                  </a:lnTo>
                  <a:lnTo>
                    <a:pt x="267" y="6"/>
                  </a:lnTo>
                  <a:lnTo>
                    <a:pt x="282" y="13"/>
                  </a:lnTo>
                  <a:close/>
                </a:path>
              </a:pathLst>
            </a:custGeom>
            <a:solidFill>
              <a:srgbClr val="70C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09" name="Freeform 1573"/>
            <p:cNvSpPr>
              <a:spLocks noEditPoints="1"/>
            </p:cNvSpPr>
            <p:nvPr/>
          </p:nvSpPr>
          <p:spPr bwMode="auto">
            <a:xfrm>
              <a:off x="2061" y="2076"/>
              <a:ext cx="2352" cy="13"/>
            </a:xfrm>
            <a:custGeom>
              <a:avLst/>
              <a:gdLst>
                <a:gd name="T0" fmla="*/ 2352 w 2352"/>
                <a:gd name="T1" fmla="*/ 13 h 13"/>
                <a:gd name="T2" fmla="*/ 2342 w 2352"/>
                <a:gd name="T3" fmla="*/ 13 h 13"/>
                <a:gd name="T4" fmla="*/ 2344 w 2352"/>
                <a:gd name="T5" fmla="*/ 11 h 13"/>
                <a:gd name="T6" fmla="*/ 2344 w 2352"/>
                <a:gd name="T7" fmla="*/ 9 h 13"/>
                <a:gd name="T8" fmla="*/ 2348 w 2352"/>
                <a:gd name="T9" fmla="*/ 11 h 13"/>
                <a:gd name="T10" fmla="*/ 2352 w 2352"/>
                <a:gd name="T11" fmla="*/ 13 h 13"/>
                <a:gd name="T12" fmla="*/ 849 w 2352"/>
                <a:gd name="T13" fmla="*/ 13 h 13"/>
                <a:gd name="T14" fmla="*/ 734 w 2352"/>
                <a:gd name="T15" fmla="*/ 13 h 13"/>
                <a:gd name="T16" fmla="*/ 748 w 2352"/>
                <a:gd name="T17" fmla="*/ 7 h 13"/>
                <a:gd name="T18" fmla="*/ 759 w 2352"/>
                <a:gd name="T19" fmla="*/ 0 h 13"/>
                <a:gd name="T20" fmla="*/ 835 w 2352"/>
                <a:gd name="T21" fmla="*/ 0 h 13"/>
                <a:gd name="T22" fmla="*/ 841 w 2352"/>
                <a:gd name="T23" fmla="*/ 7 h 13"/>
                <a:gd name="T24" fmla="*/ 849 w 2352"/>
                <a:gd name="T25" fmla="*/ 13 h 13"/>
                <a:gd name="T26" fmla="*/ 227 w 2352"/>
                <a:gd name="T27" fmla="*/ 13 h 13"/>
                <a:gd name="T28" fmla="*/ 0 w 2352"/>
                <a:gd name="T29" fmla="*/ 13 h 13"/>
                <a:gd name="T30" fmla="*/ 17 w 2352"/>
                <a:gd name="T31" fmla="*/ 11 h 13"/>
                <a:gd name="T32" fmla="*/ 36 w 2352"/>
                <a:gd name="T33" fmla="*/ 7 h 13"/>
                <a:gd name="T34" fmla="*/ 53 w 2352"/>
                <a:gd name="T35" fmla="*/ 4 h 13"/>
                <a:gd name="T36" fmla="*/ 70 w 2352"/>
                <a:gd name="T37" fmla="*/ 0 h 13"/>
                <a:gd name="T38" fmla="*/ 200 w 2352"/>
                <a:gd name="T39" fmla="*/ 0 h 13"/>
                <a:gd name="T40" fmla="*/ 212 w 2352"/>
                <a:gd name="T41" fmla="*/ 7 h 13"/>
                <a:gd name="T42" fmla="*/ 227 w 2352"/>
                <a:gd name="T4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3">
                  <a:moveTo>
                    <a:pt x="2352" y="13"/>
                  </a:moveTo>
                  <a:lnTo>
                    <a:pt x="2342" y="13"/>
                  </a:lnTo>
                  <a:lnTo>
                    <a:pt x="2344" y="11"/>
                  </a:lnTo>
                  <a:lnTo>
                    <a:pt x="2344" y="9"/>
                  </a:lnTo>
                  <a:lnTo>
                    <a:pt x="2348" y="11"/>
                  </a:lnTo>
                  <a:lnTo>
                    <a:pt x="2352" y="13"/>
                  </a:lnTo>
                  <a:close/>
                  <a:moveTo>
                    <a:pt x="849" y="13"/>
                  </a:moveTo>
                  <a:lnTo>
                    <a:pt x="734" y="13"/>
                  </a:lnTo>
                  <a:lnTo>
                    <a:pt x="748" y="7"/>
                  </a:lnTo>
                  <a:lnTo>
                    <a:pt x="759" y="0"/>
                  </a:lnTo>
                  <a:lnTo>
                    <a:pt x="835" y="0"/>
                  </a:lnTo>
                  <a:lnTo>
                    <a:pt x="841" y="7"/>
                  </a:lnTo>
                  <a:lnTo>
                    <a:pt x="849" y="13"/>
                  </a:lnTo>
                  <a:close/>
                  <a:moveTo>
                    <a:pt x="227" y="13"/>
                  </a:moveTo>
                  <a:lnTo>
                    <a:pt x="0" y="13"/>
                  </a:lnTo>
                  <a:lnTo>
                    <a:pt x="17" y="11"/>
                  </a:lnTo>
                  <a:lnTo>
                    <a:pt x="36" y="7"/>
                  </a:lnTo>
                  <a:lnTo>
                    <a:pt x="53" y="4"/>
                  </a:lnTo>
                  <a:lnTo>
                    <a:pt x="70" y="0"/>
                  </a:lnTo>
                  <a:lnTo>
                    <a:pt x="200" y="0"/>
                  </a:lnTo>
                  <a:lnTo>
                    <a:pt x="212" y="7"/>
                  </a:lnTo>
                  <a:lnTo>
                    <a:pt x="227" y="13"/>
                  </a:lnTo>
                  <a:close/>
                </a:path>
              </a:pathLst>
            </a:custGeom>
            <a:solidFill>
              <a:srgbClr val="71C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0" name="Freeform 1574"/>
            <p:cNvSpPr>
              <a:spLocks noEditPoints="1"/>
            </p:cNvSpPr>
            <p:nvPr/>
          </p:nvSpPr>
          <p:spPr bwMode="auto">
            <a:xfrm>
              <a:off x="2097" y="2071"/>
              <a:ext cx="805" cy="12"/>
            </a:xfrm>
            <a:custGeom>
              <a:avLst/>
              <a:gdLst>
                <a:gd name="T0" fmla="*/ 805 w 805"/>
                <a:gd name="T1" fmla="*/ 12 h 12"/>
                <a:gd name="T2" fmla="*/ 710 w 805"/>
                <a:gd name="T3" fmla="*/ 12 h 12"/>
                <a:gd name="T4" fmla="*/ 723 w 805"/>
                <a:gd name="T5" fmla="*/ 5 h 12"/>
                <a:gd name="T6" fmla="*/ 734 w 805"/>
                <a:gd name="T7" fmla="*/ 0 h 12"/>
                <a:gd name="T8" fmla="*/ 794 w 805"/>
                <a:gd name="T9" fmla="*/ 0 h 12"/>
                <a:gd name="T10" fmla="*/ 799 w 805"/>
                <a:gd name="T11" fmla="*/ 5 h 12"/>
                <a:gd name="T12" fmla="*/ 805 w 805"/>
                <a:gd name="T13" fmla="*/ 12 h 12"/>
                <a:gd name="T14" fmla="*/ 176 w 805"/>
                <a:gd name="T15" fmla="*/ 12 h 12"/>
                <a:gd name="T16" fmla="*/ 0 w 805"/>
                <a:gd name="T17" fmla="*/ 12 h 12"/>
                <a:gd name="T18" fmla="*/ 17 w 805"/>
                <a:gd name="T19" fmla="*/ 9 h 12"/>
                <a:gd name="T20" fmla="*/ 33 w 805"/>
                <a:gd name="T21" fmla="*/ 5 h 12"/>
                <a:gd name="T22" fmla="*/ 48 w 805"/>
                <a:gd name="T23" fmla="*/ 3 h 12"/>
                <a:gd name="T24" fmla="*/ 63 w 805"/>
                <a:gd name="T25" fmla="*/ 0 h 12"/>
                <a:gd name="T26" fmla="*/ 155 w 805"/>
                <a:gd name="T27" fmla="*/ 0 h 12"/>
                <a:gd name="T28" fmla="*/ 164 w 805"/>
                <a:gd name="T29" fmla="*/ 5 h 12"/>
                <a:gd name="T30" fmla="*/ 176 w 805"/>
                <a:gd name="T3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5" h="12">
                  <a:moveTo>
                    <a:pt x="805" y="12"/>
                  </a:moveTo>
                  <a:lnTo>
                    <a:pt x="710" y="12"/>
                  </a:lnTo>
                  <a:lnTo>
                    <a:pt x="723" y="5"/>
                  </a:lnTo>
                  <a:lnTo>
                    <a:pt x="734" y="0"/>
                  </a:lnTo>
                  <a:lnTo>
                    <a:pt x="794" y="0"/>
                  </a:lnTo>
                  <a:lnTo>
                    <a:pt x="799" y="5"/>
                  </a:lnTo>
                  <a:lnTo>
                    <a:pt x="805" y="12"/>
                  </a:lnTo>
                  <a:close/>
                  <a:moveTo>
                    <a:pt x="176" y="12"/>
                  </a:moveTo>
                  <a:lnTo>
                    <a:pt x="0" y="12"/>
                  </a:lnTo>
                  <a:lnTo>
                    <a:pt x="17" y="9"/>
                  </a:lnTo>
                  <a:lnTo>
                    <a:pt x="33" y="5"/>
                  </a:lnTo>
                  <a:lnTo>
                    <a:pt x="48" y="3"/>
                  </a:lnTo>
                  <a:lnTo>
                    <a:pt x="63" y="0"/>
                  </a:lnTo>
                  <a:lnTo>
                    <a:pt x="155" y="0"/>
                  </a:lnTo>
                  <a:lnTo>
                    <a:pt x="164" y="5"/>
                  </a:lnTo>
                  <a:lnTo>
                    <a:pt x="176" y="12"/>
                  </a:lnTo>
                  <a:close/>
                </a:path>
              </a:pathLst>
            </a:custGeom>
            <a:solidFill>
              <a:srgbClr val="71C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1" name="Freeform 1575"/>
            <p:cNvSpPr>
              <a:spLocks noEditPoints="1"/>
            </p:cNvSpPr>
            <p:nvPr/>
          </p:nvSpPr>
          <p:spPr bwMode="auto">
            <a:xfrm>
              <a:off x="2131" y="2064"/>
              <a:ext cx="765" cy="12"/>
            </a:xfrm>
            <a:custGeom>
              <a:avLst/>
              <a:gdLst>
                <a:gd name="T0" fmla="*/ 765 w 765"/>
                <a:gd name="T1" fmla="*/ 12 h 12"/>
                <a:gd name="T2" fmla="*/ 689 w 765"/>
                <a:gd name="T3" fmla="*/ 12 h 12"/>
                <a:gd name="T4" fmla="*/ 700 w 765"/>
                <a:gd name="T5" fmla="*/ 7 h 12"/>
                <a:gd name="T6" fmla="*/ 714 w 765"/>
                <a:gd name="T7" fmla="*/ 0 h 12"/>
                <a:gd name="T8" fmla="*/ 756 w 765"/>
                <a:gd name="T9" fmla="*/ 0 h 12"/>
                <a:gd name="T10" fmla="*/ 760 w 765"/>
                <a:gd name="T11" fmla="*/ 7 h 12"/>
                <a:gd name="T12" fmla="*/ 765 w 765"/>
                <a:gd name="T13" fmla="*/ 12 h 12"/>
                <a:gd name="T14" fmla="*/ 130 w 765"/>
                <a:gd name="T15" fmla="*/ 12 h 12"/>
                <a:gd name="T16" fmla="*/ 0 w 765"/>
                <a:gd name="T17" fmla="*/ 12 h 12"/>
                <a:gd name="T18" fmla="*/ 14 w 765"/>
                <a:gd name="T19" fmla="*/ 10 h 12"/>
                <a:gd name="T20" fmla="*/ 29 w 765"/>
                <a:gd name="T21" fmla="*/ 7 h 12"/>
                <a:gd name="T22" fmla="*/ 42 w 765"/>
                <a:gd name="T23" fmla="*/ 3 h 12"/>
                <a:gd name="T24" fmla="*/ 58 w 765"/>
                <a:gd name="T25" fmla="*/ 0 h 12"/>
                <a:gd name="T26" fmla="*/ 111 w 765"/>
                <a:gd name="T27" fmla="*/ 0 h 12"/>
                <a:gd name="T28" fmla="*/ 121 w 765"/>
                <a:gd name="T29" fmla="*/ 7 h 12"/>
                <a:gd name="T30" fmla="*/ 130 w 765"/>
                <a:gd name="T3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5" h="12">
                  <a:moveTo>
                    <a:pt x="765" y="12"/>
                  </a:moveTo>
                  <a:lnTo>
                    <a:pt x="689" y="12"/>
                  </a:lnTo>
                  <a:lnTo>
                    <a:pt x="700" y="7"/>
                  </a:lnTo>
                  <a:lnTo>
                    <a:pt x="714" y="0"/>
                  </a:lnTo>
                  <a:lnTo>
                    <a:pt x="756" y="0"/>
                  </a:lnTo>
                  <a:lnTo>
                    <a:pt x="760" y="7"/>
                  </a:lnTo>
                  <a:lnTo>
                    <a:pt x="765" y="12"/>
                  </a:lnTo>
                  <a:close/>
                  <a:moveTo>
                    <a:pt x="130" y="12"/>
                  </a:moveTo>
                  <a:lnTo>
                    <a:pt x="0" y="12"/>
                  </a:lnTo>
                  <a:lnTo>
                    <a:pt x="14" y="10"/>
                  </a:lnTo>
                  <a:lnTo>
                    <a:pt x="29" y="7"/>
                  </a:lnTo>
                  <a:lnTo>
                    <a:pt x="42" y="3"/>
                  </a:lnTo>
                  <a:lnTo>
                    <a:pt x="58" y="0"/>
                  </a:lnTo>
                  <a:lnTo>
                    <a:pt x="111" y="0"/>
                  </a:lnTo>
                  <a:lnTo>
                    <a:pt x="121" y="7"/>
                  </a:lnTo>
                  <a:lnTo>
                    <a:pt x="130" y="12"/>
                  </a:lnTo>
                  <a:close/>
                </a:path>
              </a:pathLst>
            </a:custGeom>
            <a:solidFill>
              <a:srgbClr val="73C3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2" name="Freeform 1576"/>
            <p:cNvSpPr>
              <a:spLocks noEditPoints="1"/>
            </p:cNvSpPr>
            <p:nvPr/>
          </p:nvSpPr>
          <p:spPr bwMode="auto">
            <a:xfrm>
              <a:off x="2160" y="2059"/>
              <a:ext cx="731" cy="12"/>
            </a:xfrm>
            <a:custGeom>
              <a:avLst/>
              <a:gdLst>
                <a:gd name="T0" fmla="*/ 731 w 731"/>
                <a:gd name="T1" fmla="*/ 12 h 12"/>
                <a:gd name="T2" fmla="*/ 671 w 731"/>
                <a:gd name="T3" fmla="*/ 12 h 12"/>
                <a:gd name="T4" fmla="*/ 685 w 731"/>
                <a:gd name="T5" fmla="*/ 5 h 12"/>
                <a:gd name="T6" fmla="*/ 698 w 731"/>
                <a:gd name="T7" fmla="*/ 0 h 12"/>
                <a:gd name="T8" fmla="*/ 721 w 731"/>
                <a:gd name="T9" fmla="*/ 0 h 12"/>
                <a:gd name="T10" fmla="*/ 727 w 731"/>
                <a:gd name="T11" fmla="*/ 5 h 12"/>
                <a:gd name="T12" fmla="*/ 731 w 731"/>
                <a:gd name="T13" fmla="*/ 12 h 12"/>
                <a:gd name="T14" fmla="*/ 92 w 731"/>
                <a:gd name="T15" fmla="*/ 12 h 12"/>
                <a:gd name="T16" fmla="*/ 0 w 731"/>
                <a:gd name="T17" fmla="*/ 12 h 12"/>
                <a:gd name="T18" fmla="*/ 27 w 731"/>
                <a:gd name="T19" fmla="*/ 7 h 12"/>
                <a:gd name="T20" fmla="*/ 52 w 731"/>
                <a:gd name="T21" fmla="*/ 0 h 12"/>
                <a:gd name="T22" fmla="*/ 76 w 731"/>
                <a:gd name="T23" fmla="*/ 0 h 12"/>
                <a:gd name="T24" fmla="*/ 82 w 731"/>
                <a:gd name="T25" fmla="*/ 5 h 12"/>
                <a:gd name="T26" fmla="*/ 92 w 731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1" h="12">
                  <a:moveTo>
                    <a:pt x="731" y="12"/>
                  </a:moveTo>
                  <a:lnTo>
                    <a:pt x="671" y="12"/>
                  </a:lnTo>
                  <a:lnTo>
                    <a:pt x="685" y="5"/>
                  </a:lnTo>
                  <a:lnTo>
                    <a:pt x="698" y="0"/>
                  </a:lnTo>
                  <a:lnTo>
                    <a:pt x="721" y="0"/>
                  </a:lnTo>
                  <a:lnTo>
                    <a:pt x="727" y="5"/>
                  </a:lnTo>
                  <a:lnTo>
                    <a:pt x="731" y="12"/>
                  </a:lnTo>
                  <a:close/>
                  <a:moveTo>
                    <a:pt x="92" y="12"/>
                  </a:moveTo>
                  <a:lnTo>
                    <a:pt x="0" y="12"/>
                  </a:lnTo>
                  <a:lnTo>
                    <a:pt x="27" y="7"/>
                  </a:lnTo>
                  <a:lnTo>
                    <a:pt x="52" y="0"/>
                  </a:lnTo>
                  <a:lnTo>
                    <a:pt x="76" y="0"/>
                  </a:lnTo>
                  <a:lnTo>
                    <a:pt x="82" y="5"/>
                  </a:lnTo>
                  <a:lnTo>
                    <a:pt x="92" y="12"/>
                  </a:lnTo>
                  <a:close/>
                </a:path>
              </a:pathLst>
            </a:custGeom>
            <a:solidFill>
              <a:srgbClr val="73C3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3" name="Freeform 1577"/>
            <p:cNvSpPr>
              <a:spLocks noEditPoints="1"/>
            </p:cNvSpPr>
            <p:nvPr/>
          </p:nvSpPr>
          <p:spPr bwMode="auto">
            <a:xfrm>
              <a:off x="2189" y="2052"/>
              <a:ext cx="698" cy="12"/>
            </a:xfrm>
            <a:custGeom>
              <a:avLst/>
              <a:gdLst>
                <a:gd name="T0" fmla="*/ 698 w 698"/>
                <a:gd name="T1" fmla="*/ 12 h 12"/>
                <a:gd name="T2" fmla="*/ 656 w 698"/>
                <a:gd name="T3" fmla="*/ 12 h 12"/>
                <a:gd name="T4" fmla="*/ 673 w 698"/>
                <a:gd name="T5" fmla="*/ 5 h 12"/>
                <a:gd name="T6" fmla="*/ 690 w 698"/>
                <a:gd name="T7" fmla="*/ 0 h 12"/>
                <a:gd name="T8" fmla="*/ 692 w 698"/>
                <a:gd name="T9" fmla="*/ 7 h 12"/>
                <a:gd name="T10" fmla="*/ 698 w 698"/>
                <a:gd name="T11" fmla="*/ 12 h 12"/>
                <a:gd name="T12" fmla="*/ 53 w 698"/>
                <a:gd name="T13" fmla="*/ 12 h 12"/>
                <a:gd name="T14" fmla="*/ 0 w 698"/>
                <a:gd name="T15" fmla="*/ 12 h 12"/>
                <a:gd name="T16" fmla="*/ 21 w 698"/>
                <a:gd name="T17" fmla="*/ 7 h 12"/>
                <a:gd name="T18" fmla="*/ 42 w 698"/>
                <a:gd name="T19" fmla="*/ 1 h 12"/>
                <a:gd name="T20" fmla="*/ 47 w 698"/>
                <a:gd name="T21" fmla="*/ 7 h 12"/>
                <a:gd name="T22" fmla="*/ 53 w 698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8" h="12">
                  <a:moveTo>
                    <a:pt x="698" y="12"/>
                  </a:moveTo>
                  <a:lnTo>
                    <a:pt x="656" y="12"/>
                  </a:lnTo>
                  <a:lnTo>
                    <a:pt x="673" y="5"/>
                  </a:lnTo>
                  <a:lnTo>
                    <a:pt x="690" y="0"/>
                  </a:lnTo>
                  <a:lnTo>
                    <a:pt x="692" y="7"/>
                  </a:lnTo>
                  <a:lnTo>
                    <a:pt x="698" y="12"/>
                  </a:lnTo>
                  <a:close/>
                  <a:moveTo>
                    <a:pt x="53" y="12"/>
                  </a:moveTo>
                  <a:lnTo>
                    <a:pt x="0" y="12"/>
                  </a:lnTo>
                  <a:lnTo>
                    <a:pt x="21" y="7"/>
                  </a:lnTo>
                  <a:lnTo>
                    <a:pt x="42" y="1"/>
                  </a:lnTo>
                  <a:lnTo>
                    <a:pt x="47" y="7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74C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4" name="Freeform 1578"/>
            <p:cNvSpPr>
              <a:spLocks noEditPoints="1"/>
            </p:cNvSpPr>
            <p:nvPr/>
          </p:nvSpPr>
          <p:spPr bwMode="auto">
            <a:xfrm>
              <a:off x="2212" y="2052"/>
              <a:ext cx="669" cy="7"/>
            </a:xfrm>
            <a:custGeom>
              <a:avLst/>
              <a:gdLst>
                <a:gd name="T0" fmla="*/ 669 w 669"/>
                <a:gd name="T1" fmla="*/ 7 h 7"/>
                <a:gd name="T2" fmla="*/ 646 w 669"/>
                <a:gd name="T3" fmla="*/ 7 h 7"/>
                <a:gd name="T4" fmla="*/ 658 w 669"/>
                <a:gd name="T5" fmla="*/ 3 h 7"/>
                <a:gd name="T6" fmla="*/ 667 w 669"/>
                <a:gd name="T7" fmla="*/ 0 h 7"/>
                <a:gd name="T8" fmla="*/ 667 w 669"/>
                <a:gd name="T9" fmla="*/ 3 h 7"/>
                <a:gd name="T10" fmla="*/ 669 w 669"/>
                <a:gd name="T11" fmla="*/ 7 h 7"/>
                <a:gd name="T12" fmla="*/ 24 w 669"/>
                <a:gd name="T13" fmla="*/ 7 h 7"/>
                <a:gd name="T14" fmla="*/ 0 w 669"/>
                <a:gd name="T15" fmla="*/ 7 h 7"/>
                <a:gd name="T16" fmla="*/ 9 w 669"/>
                <a:gd name="T17" fmla="*/ 3 h 7"/>
                <a:gd name="T18" fmla="*/ 19 w 669"/>
                <a:gd name="T19" fmla="*/ 1 h 7"/>
                <a:gd name="T20" fmla="*/ 21 w 669"/>
                <a:gd name="T21" fmla="*/ 3 h 7"/>
                <a:gd name="T22" fmla="*/ 24 w 669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9" h="7">
                  <a:moveTo>
                    <a:pt x="669" y="7"/>
                  </a:moveTo>
                  <a:lnTo>
                    <a:pt x="646" y="7"/>
                  </a:lnTo>
                  <a:lnTo>
                    <a:pt x="658" y="3"/>
                  </a:lnTo>
                  <a:lnTo>
                    <a:pt x="667" y="0"/>
                  </a:lnTo>
                  <a:lnTo>
                    <a:pt x="667" y="3"/>
                  </a:lnTo>
                  <a:lnTo>
                    <a:pt x="669" y="7"/>
                  </a:lnTo>
                  <a:close/>
                  <a:moveTo>
                    <a:pt x="24" y="7"/>
                  </a:moveTo>
                  <a:lnTo>
                    <a:pt x="0" y="7"/>
                  </a:lnTo>
                  <a:lnTo>
                    <a:pt x="9" y="3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5" name="Freeform 1579"/>
            <p:cNvSpPr>
              <a:spLocks/>
            </p:cNvSpPr>
            <p:nvPr/>
          </p:nvSpPr>
          <p:spPr bwMode="auto">
            <a:xfrm>
              <a:off x="903" y="3677"/>
              <a:ext cx="4273" cy="4"/>
            </a:xfrm>
            <a:custGeom>
              <a:avLst/>
              <a:gdLst>
                <a:gd name="T0" fmla="*/ 0 w 4273"/>
                <a:gd name="T1" fmla="*/ 0 h 4"/>
                <a:gd name="T2" fmla="*/ 0 w 4273"/>
                <a:gd name="T3" fmla="*/ 0 h 4"/>
                <a:gd name="T4" fmla="*/ 4273 w 4273"/>
                <a:gd name="T5" fmla="*/ 0 h 4"/>
                <a:gd name="T6" fmla="*/ 4273 w 4273"/>
                <a:gd name="T7" fmla="*/ 4 h 4"/>
                <a:gd name="T8" fmla="*/ 0 w 427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3" h="4">
                  <a:moveTo>
                    <a:pt x="0" y="0"/>
                  </a:moveTo>
                  <a:lnTo>
                    <a:pt x="0" y="0"/>
                  </a:lnTo>
                  <a:lnTo>
                    <a:pt x="4273" y="0"/>
                  </a:lnTo>
                  <a:lnTo>
                    <a:pt x="427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6" name="Freeform 1580"/>
            <p:cNvSpPr>
              <a:spLocks/>
            </p:cNvSpPr>
            <p:nvPr/>
          </p:nvSpPr>
          <p:spPr bwMode="auto">
            <a:xfrm>
              <a:off x="903" y="3672"/>
              <a:ext cx="4273" cy="9"/>
            </a:xfrm>
            <a:custGeom>
              <a:avLst/>
              <a:gdLst>
                <a:gd name="T0" fmla="*/ 0 w 4273"/>
                <a:gd name="T1" fmla="*/ 5 h 9"/>
                <a:gd name="T2" fmla="*/ 0 w 4273"/>
                <a:gd name="T3" fmla="*/ 0 h 9"/>
                <a:gd name="T4" fmla="*/ 4273 w 4273"/>
                <a:gd name="T5" fmla="*/ 0 h 9"/>
                <a:gd name="T6" fmla="*/ 4273 w 4273"/>
                <a:gd name="T7" fmla="*/ 9 h 9"/>
                <a:gd name="T8" fmla="*/ 0 w 4273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3" h="9">
                  <a:moveTo>
                    <a:pt x="0" y="5"/>
                  </a:moveTo>
                  <a:lnTo>
                    <a:pt x="0" y="0"/>
                  </a:lnTo>
                  <a:lnTo>
                    <a:pt x="4273" y="0"/>
                  </a:lnTo>
                  <a:lnTo>
                    <a:pt x="4273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7" name="Rectangle 1581"/>
            <p:cNvSpPr>
              <a:spLocks noChangeArrowheads="1"/>
            </p:cNvSpPr>
            <p:nvPr/>
          </p:nvSpPr>
          <p:spPr bwMode="auto">
            <a:xfrm>
              <a:off x="903" y="3667"/>
              <a:ext cx="4273" cy="10"/>
            </a:xfrm>
            <a:prstGeom prst="rect">
              <a:avLst/>
            </a:pr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8" name="Rectangle 1582"/>
            <p:cNvSpPr>
              <a:spLocks noChangeArrowheads="1"/>
            </p:cNvSpPr>
            <p:nvPr/>
          </p:nvSpPr>
          <p:spPr bwMode="auto">
            <a:xfrm>
              <a:off x="903" y="3661"/>
              <a:ext cx="4273" cy="11"/>
            </a:xfrm>
            <a:prstGeom prst="rect">
              <a:avLst/>
            </a:pr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19" name="Rectangle 1583"/>
            <p:cNvSpPr>
              <a:spLocks noChangeArrowheads="1"/>
            </p:cNvSpPr>
            <p:nvPr/>
          </p:nvSpPr>
          <p:spPr bwMode="auto">
            <a:xfrm>
              <a:off x="903" y="3656"/>
              <a:ext cx="4273" cy="11"/>
            </a:xfrm>
            <a:prstGeom prst="rect">
              <a:avLst/>
            </a:pr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0" name="Rectangle 1584"/>
            <p:cNvSpPr>
              <a:spLocks noChangeArrowheads="1"/>
            </p:cNvSpPr>
            <p:nvPr/>
          </p:nvSpPr>
          <p:spPr bwMode="auto">
            <a:xfrm>
              <a:off x="903" y="3651"/>
              <a:ext cx="4273" cy="10"/>
            </a:xfrm>
            <a:prstGeom prst="rect">
              <a:avLst/>
            </a:prstGeom>
            <a:solidFill>
              <a:srgbClr val="8F5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1" name="Rectangle 1585"/>
            <p:cNvSpPr>
              <a:spLocks noChangeArrowheads="1"/>
            </p:cNvSpPr>
            <p:nvPr/>
          </p:nvSpPr>
          <p:spPr bwMode="auto">
            <a:xfrm>
              <a:off x="903" y="3645"/>
              <a:ext cx="4273" cy="11"/>
            </a:xfrm>
            <a:prstGeom prst="rect">
              <a:avLst/>
            </a:prstGeom>
            <a:solidFill>
              <a:srgbClr val="90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2" name="Rectangle 1586"/>
            <p:cNvSpPr>
              <a:spLocks noChangeArrowheads="1"/>
            </p:cNvSpPr>
            <p:nvPr/>
          </p:nvSpPr>
          <p:spPr bwMode="auto">
            <a:xfrm>
              <a:off x="903" y="3640"/>
              <a:ext cx="4273" cy="11"/>
            </a:xfrm>
            <a:prstGeom prst="rect">
              <a:avLst/>
            </a:prstGeom>
            <a:solidFill>
              <a:srgbClr val="90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3" name="Rectangle 1587"/>
            <p:cNvSpPr>
              <a:spLocks noChangeArrowheads="1"/>
            </p:cNvSpPr>
            <p:nvPr/>
          </p:nvSpPr>
          <p:spPr bwMode="auto">
            <a:xfrm>
              <a:off x="903" y="3635"/>
              <a:ext cx="4273" cy="10"/>
            </a:xfrm>
            <a:prstGeom prst="rect">
              <a:avLst/>
            </a:prstGeom>
            <a:solidFill>
              <a:srgbClr val="90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4" name="Rectangle 1588"/>
            <p:cNvSpPr>
              <a:spLocks noChangeArrowheads="1"/>
            </p:cNvSpPr>
            <p:nvPr/>
          </p:nvSpPr>
          <p:spPr bwMode="auto">
            <a:xfrm>
              <a:off x="903" y="3631"/>
              <a:ext cx="4273" cy="9"/>
            </a:xfrm>
            <a:prstGeom prst="rect">
              <a:avLst/>
            </a:prstGeom>
            <a:solidFill>
              <a:srgbClr val="90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5" name="Rectangle 1589"/>
            <p:cNvSpPr>
              <a:spLocks noChangeArrowheads="1"/>
            </p:cNvSpPr>
            <p:nvPr/>
          </p:nvSpPr>
          <p:spPr bwMode="auto">
            <a:xfrm>
              <a:off x="903" y="3626"/>
              <a:ext cx="4273" cy="9"/>
            </a:xfrm>
            <a:prstGeom prst="rect">
              <a:avLst/>
            </a:prstGeom>
            <a:solidFill>
              <a:srgbClr val="90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6" name="Rectangle 1590"/>
            <p:cNvSpPr>
              <a:spLocks noChangeArrowheads="1"/>
            </p:cNvSpPr>
            <p:nvPr/>
          </p:nvSpPr>
          <p:spPr bwMode="auto">
            <a:xfrm>
              <a:off x="903" y="3621"/>
              <a:ext cx="4273" cy="10"/>
            </a:xfrm>
            <a:prstGeom prst="rect">
              <a:avLst/>
            </a:prstGeom>
            <a:solidFill>
              <a:srgbClr val="91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7" name="Rectangle 1591"/>
            <p:cNvSpPr>
              <a:spLocks noChangeArrowheads="1"/>
            </p:cNvSpPr>
            <p:nvPr/>
          </p:nvSpPr>
          <p:spPr bwMode="auto">
            <a:xfrm>
              <a:off x="903" y="3616"/>
              <a:ext cx="4273" cy="10"/>
            </a:xfrm>
            <a:prstGeom prst="rect">
              <a:avLst/>
            </a:prstGeom>
            <a:solidFill>
              <a:srgbClr val="91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8" name="Rectangle 1592"/>
            <p:cNvSpPr>
              <a:spLocks noChangeArrowheads="1"/>
            </p:cNvSpPr>
            <p:nvPr/>
          </p:nvSpPr>
          <p:spPr bwMode="auto">
            <a:xfrm>
              <a:off x="903" y="3610"/>
              <a:ext cx="4273" cy="11"/>
            </a:xfrm>
            <a:prstGeom prst="rect">
              <a:avLst/>
            </a:prstGeom>
            <a:solidFill>
              <a:srgbClr val="91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29" name="Rectangle 1593"/>
            <p:cNvSpPr>
              <a:spLocks noChangeArrowheads="1"/>
            </p:cNvSpPr>
            <p:nvPr/>
          </p:nvSpPr>
          <p:spPr bwMode="auto">
            <a:xfrm>
              <a:off x="903" y="3605"/>
              <a:ext cx="4273" cy="11"/>
            </a:xfrm>
            <a:prstGeom prst="rect">
              <a:avLst/>
            </a:prstGeom>
            <a:solidFill>
              <a:srgbClr val="91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0" name="Rectangle 1594"/>
            <p:cNvSpPr>
              <a:spLocks noChangeArrowheads="1"/>
            </p:cNvSpPr>
            <p:nvPr/>
          </p:nvSpPr>
          <p:spPr bwMode="auto">
            <a:xfrm>
              <a:off x="903" y="3600"/>
              <a:ext cx="4273" cy="10"/>
            </a:xfrm>
            <a:prstGeom prst="rect">
              <a:avLst/>
            </a:prstGeom>
            <a:solidFill>
              <a:srgbClr val="91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1" name="Rectangle 1595"/>
            <p:cNvSpPr>
              <a:spLocks noChangeArrowheads="1"/>
            </p:cNvSpPr>
            <p:nvPr/>
          </p:nvSpPr>
          <p:spPr bwMode="auto">
            <a:xfrm>
              <a:off x="903" y="3594"/>
              <a:ext cx="4273" cy="11"/>
            </a:xfrm>
            <a:prstGeom prst="rect">
              <a:avLst/>
            </a:prstGeom>
            <a:solidFill>
              <a:srgbClr val="92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2" name="Rectangle 1596"/>
            <p:cNvSpPr>
              <a:spLocks noChangeArrowheads="1"/>
            </p:cNvSpPr>
            <p:nvPr/>
          </p:nvSpPr>
          <p:spPr bwMode="auto">
            <a:xfrm>
              <a:off x="903" y="3589"/>
              <a:ext cx="4273" cy="11"/>
            </a:xfrm>
            <a:prstGeom prst="rect">
              <a:avLst/>
            </a:prstGeom>
            <a:solidFill>
              <a:srgbClr val="92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3" name="Rectangle 1597"/>
            <p:cNvSpPr>
              <a:spLocks noChangeArrowheads="1"/>
            </p:cNvSpPr>
            <p:nvPr/>
          </p:nvSpPr>
          <p:spPr bwMode="auto">
            <a:xfrm>
              <a:off x="903" y="3586"/>
              <a:ext cx="4273" cy="8"/>
            </a:xfrm>
            <a:prstGeom prst="rect">
              <a:avLst/>
            </a:prstGeom>
            <a:solidFill>
              <a:srgbClr val="92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4" name="Rectangle 1598"/>
            <p:cNvSpPr>
              <a:spLocks noChangeArrowheads="1"/>
            </p:cNvSpPr>
            <p:nvPr/>
          </p:nvSpPr>
          <p:spPr bwMode="auto">
            <a:xfrm>
              <a:off x="903" y="3580"/>
              <a:ext cx="4273" cy="9"/>
            </a:xfrm>
            <a:prstGeom prst="rect">
              <a:avLst/>
            </a:prstGeom>
            <a:solidFill>
              <a:srgbClr val="92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5" name="Rectangle 1599"/>
            <p:cNvSpPr>
              <a:spLocks noChangeArrowheads="1"/>
            </p:cNvSpPr>
            <p:nvPr/>
          </p:nvSpPr>
          <p:spPr bwMode="auto">
            <a:xfrm>
              <a:off x="903" y="3575"/>
              <a:ext cx="4273" cy="11"/>
            </a:xfrm>
            <a:prstGeom prst="rect">
              <a:avLst/>
            </a:prstGeom>
            <a:solidFill>
              <a:srgbClr val="925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6" name="Rectangle 1600"/>
            <p:cNvSpPr>
              <a:spLocks noChangeArrowheads="1"/>
            </p:cNvSpPr>
            <p:nvPr/>
          </p:nvSpPr>
          <p:spPr bwMode="auto">
            <a:xfrm>
              <a:off x="903" y="3570"/>
              <a:ext cx="4273" cy="10"/>
            </a:xfrm>
            <a:prstGeom prst="rect">
              <a:avLst/>
            </a:prstGeom>
            <a:solidFill>
              <a:srgbClr val="92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7" name="Rectangle 1601"/>
            <p:cNvSpPr>
              <a:spLocks noChangeArrowheads="1"/>
            </p:cNvSpPr>
            <p:nvPr/>
          </p:nvSpPr>
          <p:spPr bwMode="auto">
            <a:xfrm>
              <a:off x="903" y="3564"/>
              <a:ext cx="4273" cy="11"/>
            </a:xfrm>
            <a:prstGeom prst="rect">
              <a:avLst/>
            </a:prstGeom>
            <a:solidFill>
              <a:srgbClr val="92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8" name="Rectangle 1602"/>
            <p:cNvSpPr>
              <a:spLocks noChangeArrowheads="1"/>
            </p:cNvSpPr>
            <p:nvPr/>
          </p:nvSpPr>
          <p:spPr bwMode="auto">
            <a:xfrm>
              <a:off x="903" y="3559"/>
              <a:ext cx="4273" cy="11"/>
            </a:xfrm>
            <a:prstGeom prst="rect">
              <a:avLst/>
            </a:prstGeom>
            <a:solidFill>
              <a:srgbClr val="92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39" name="Rectangle 1603"/>
            <p:cNvSpPr>
              <a:spLocks noChangeArrowheads="1"/>
            </p:cNvSpPr>
            <p:nvPr/>
          </p:nvSpPr>
          <p:spPr bwMode="auto">
            <a:xfrm>
              <a:off x="903" y="3554"/>
              <a:ext cx="4273" cy="10"/>
            </a:xfrm>
            <a:prstGeom prst="rect">
              <a:avLst/>
            </a:prstGeom>
            <a:solidFill>
              <a:srgbClr val="92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0" name="Rectangle 1604"/>
            <p:cNvSpPr>
              <a:spLocks noChangeArrowheads="1"/>
            </p:cNvSpPr>
            <p:nvPr/>
          </p:nvSpPr>
          <p:spPr bwMode="auto">
            <a:xfrm>
              <a:off x="903" y="3549"/>
              <a:ext cx="4273" cy="10"/>
            </a:xfrm>
            <a:prstGeom prst="rect">
              <a:avLst/>
            </a:prstGeom>
            <a:solidFill>
              <a:srgbClr val="92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1" name="Rectangle 1605"/>
            <p:cNvSpPr>
              <a:spLocks noChangeArrowheads="1"/>
            </p:cNvSpPr>
            <p:nvPr/>
          </p:nvSpPr>
          <p:spPr bwMode="auto">
            <a:xfrm>
              <a:off x="903" y="3543"/>
              <a:ext cx="4273" cy="11"/>
            </a:xfrm>
            <a:prstGeom prst="rect">
              <a:avLst/>
            </a:prstGeom>
            <a:solidFill>
              <a:srgbClr val="93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2" name="Rectangle 1606"/>
            <p:cNvSpPr>
              <a:spLocks noChangeArrowheads="1"/>
            </p:cNvSpPr>
            <p:nvPr/>
          </p:nvSpPr>
          <p:spPr bwMode="auto">
            <a:xfrm>
              <a:off x="903" y="3540"/>
              <a:ext cx="4273" cy="9"/>
            </a:xfrm>
            <a:prstGeom prst="rect">
              <a:avLst/>
            </a:prstGeom>
            <a:solidFill>
              <a:srgbClr val="93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3" name="Rectangle 1607"/>
            <p:cNvSpPr>
              <a:spLocks noChangeArrowheads="1"/>
            </p:cNvSpPr>
            <p:nvPr/>
          </p:nvSpPr>
          <p:spPr bwMode="auto">
            <a:xfrm>
              <a:off x="903" y="3534"/>
              <a:ext cx="4273" cy="9"/>
            </a:xfrm>
            <a:prstGeom prst="rect">
              <a:avLst/>
            </a:prstGeom>
            <a:solidFill>
              <a:srgbClr val="93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4" name="Rectangle 1608"/>
            <p:cNvSpPr>
              <a:spLocks noChangeArrowheads="1"/>
            </p:cNvSpPr>
            <p:nvPr/>
          </p:nvSpPr>
          <p:spPr bwMode="auto">
            <a:xfrm>
              <a:off x="903" y="3529"/>
              <a:ext cx="4273" cy="11"/>
            </a:xfrm>
            <a:prstGeom prst="rect">
              <a:avLst/>
            </a:prstGeom>
            <a:solidFill>
              <a:srgbClr val="93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5" name="Rectangle 1609"/>
            <p:cNvSpPr>
              <a:spLocks noChangeArrowheads="1"/>
            </p:cNvSpPr>
            <p:nvPr/>
          </p:nvSpPr>
          <p:spPr bwMode="auto">
            <a:xfrm>
              <a:off x="903" y="3524"/>
              <a:ext cx="4273" cy="10"/>
            </a:xfrm>
            <a:prstGeom prst="rect">
              <a:avLst/>
            </a:prstGeom>
            <a:solidFill>
              <a:srgbClr val="9357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6" name="Rectangle 1610"/>
            <p:cNvSpPr>
              <a:spLocks noChangeArrowheads="1"/>
            </p:cNvSpPr>
            <p:nvPr/>
          </p:nvSpPr>
          <p:spPr bwMode="auto">
            <a:xfrm>
              <a:off x="903" y="3519"/>
              <a:ext cx="4273" cy="10"/>
            </a:xfrm>
            <a:prstGeom prst="rect">
              <a:avLst/>
            </a:prstGeom>
            <a:solidFill>
              <a:srgbClr val="94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7" name="Freeform 1611"/>
            <p:cNvSpPr>
              <a:spLocks/>
            </p:cNvSpPr>
            <p:nvPr/>
          </p:nvSpPr>
          <p:spPr bwMode="auto">
            <a:xfrm>
              <a:off x="903" y="3513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0 w 4273"/>
                <a:gd name="T3" fmla="*/ 11 h 11"/>
                <a:gd name="T4" fmla="*/ 0 w 4273"/>
                <a:gd name="T5" fmla="*/ 0 h 11"/>
                <a:gd name="T6" fmla="*/ 2747 w 4273"/>
                <a:gd name="T7" fmla="*/ 0 h 11"/>
                <a:gd name="T8" fmla="*/ 2787 w 4273"/>
                <a:gd name="T9" fmla="*/ 2 h 11"/>
                <a:gd name="T10" fmla="*/ 2829 w 4273"/>
                <a:gd name="T11" fmla="*/ 2 h 11"/>
                <a:gd name="T12" fmla="*/ 2869 w 4273"/>
                <a:gd name="T13" fmla="*/ 2 h 11"/>
                <a:gd name="T14" fmla="*/ 2909 w 4273"/>
                <a:gd name="T15" fmla="*/ 2 h 11"/>
                <a:gd name="T16" fmla="*/ 2949 w 4273"/>
                <a:gd name="T17" fmla="*/ 2 h 11"/>
                <a:gd name="T18" fmla="*/ 2989 w 4273"/>
                <a:gd name="T19" fmla="*/ 2 h 11"/>
                <a:gd name="T20" fmla="*/ 3029 w 4273"/>
                <a:gd name="T21" fmla="*/ 2 h 11"/>
                <a:gd name="T22" fmla="*/ 3069 w 4273"/>
                <a:gd name="T23" fmla="*/ 0 h 11"/>
                <a:gd name="T24" fmla="*/ 4273 w 4273"/>
                <a:gd name="T25" fmla="*/ 0 h 11"/>
                <a:gd name="T26" fmla="*/ 4273 w 4273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747" y="0"/>
                  </a:lnTo>
                  <a:lnTo>
                    <a:pt x="2787" y="2"/>
                  </a:lnTo>
                  <a:lnTo>
                    <a:pt x="2829" y="2"/>
                  </a:lnTo>
                  <a:lnTo>
                    <a:pt x="2869" y="2"/>
                  </a:lnTo>
                  <a:lnTo>
                    <a:pt x="2909" y="2"/>
                  </a:lnTo>
                  <a:lnTo>
                    <a:pt x="2949" y="2"/>
                  </a:lnTo>
                  <a:lnTo>
                    <a:pt x="2989" y="2"/>
                  </a:lnTo>
                  <a:lnTo>
                    <a:pt x="3029" y="2"/>
                  </a:lnTo>
                  <a:lnTo>
                    <a:pt x="3069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</a:path>
              </a:pathLst>
            </a:custGeom>
            <a:solidFill>
              <a:srgbClr val="94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8" name="Freeform 1612"/>
            <p:cNvSpPr>
              <a:spLocks/>
            </p:cNvSpPr>
            <p:nvPr/>
          </p:nvSpPr>
          <p:spPr bwMode="auto">
            <a:xfrm>
              <a:off x="903" y="3508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0 w 4273"/>
                <a:gd name="T3" fmla="*/ 11 h 11"/>
                <a:gd name="T4" fmla="*/ 0 w 4273"/>
                <a:gd name="T5" fmla="*/ 0 h 11"/>
                <a:gd name="T6" fmla="*/ 2619 w 4273"/>
                <a:gd name="T7" fmla="*/ 0 h 11"/>
                <a:gd name="T8" fmla="*/ 2693 w 4273"/>
                <a:gd name="T9" fmla="*/ 4 h 11"/>
                <a:gd name="T10" fmla="*/ 2766 w 4273"/>
                <a:gd name="T11" fmla="*/ 5 h 11"/>
                <a:gd name="T12" fmla="*/ 2840 w 4273"/>
                <a:gd name="T13" fmla="*/ 7 h 11"/>
                <a:gd name="T14" fmla="*/ 2913 w 4273"/>
                <a:gd name="T15" fmla="*/ 7 h 11"/>
                <a:gd name="T16" fmla="*/ 2985 w 4273"/>
                <a:gd name="T17" fmla="*/ 7 h 11"/>
                <a:gd name="T18" fmla="*/ 3058 w 4273"/>
                <a:gd name="T19" fmla="*/ 5 h 11"/>
                <a:gd name="T20" fmla="*/ 3130 w 4273"/>
                <a:gd name="T21" fmla="*/ 4 h 11"/>
                <a:gd name="T22" fmla="*/ 3201 w 4273"/>
                <a:gd name="T23" fmla="*/ 0 h 11"/>
                <a:gd name="T24" fmla="*/ 4273 w 4273"/>
                <a:gd name="T25" fmla="*/ 0 h 11"/>
                <a:gd name="T26" fmla="*/ 4273 w 4273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619" y="0"/>
                  </a:lnTo>
                  <a:lnTo>
                    <a:pt x="2693" y="4"/>
                  </a:lnTo>
                  <a:lnTo>
                    <a:pt x="2766" y="5"/>
                  </a:lnTo>
                  <a:lnTo>
                    <a:pt x="2840" y="7"/>
                  </a:lnTo>
                  <a:lnTo>
                    <a:pt x="2913" y="7"/>
                  </a:lnTo>
                  <a:lnTo>
                    <a:pt x="2985" y="7"/>
                  </a:lnTo>
                  <a:lnTo>
                    <a:pt x="3058" y="5"/>
                  </a:lnTo>
                  <a:lnTo>
                    <a:pt x="3130" y="4"/>
                  </a:lnTo>
                  <a:lnTo>
                    <a:pt x="3201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</a:path>
              </a:pathLst>
            </a:custGeom>
            <a:solidFill>
              <a:srgbClr val="94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49" name="Freeform 1613"/>
            <p:cNvSpPr>
              <a:spLocks noEditPoints="1"/>
            </p:cNvSpPr>
            <p:nvPr/>
          </p:nvSpPr>
          <p:spPr bwMode="auto">
            <a:xfrm>
              <a:off x="903" y="3503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069 w 4273"/>
                <a:gd name="T3" fmla="*/ 10 h 10"/>
                <a:gd name="T4" fmla="*/ 3124 w 4273"/>
                <a:gd name="T5" fmla="*/ 9 h 10"/>
                <a:gd name="T6" fmla="*/ 3180 w 4273"/>
                <a:gd name="T7" fmla="*/ 7 h 10"/>
                <a:gd name="T8" fmla="*/ 3235 w 4273"/>
                <a:gd name="T9" fmla="*/ 3 h 10"/>
                <a:gd name="T10" fmla="*/ 3290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747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2533 w 4273"/>
                <a:gd name="T23" fmla="*/ 0 h 10"/>
                <a:gd name="T24" fmla="*/ 2562 w 4273"/>
                <a:gd name="T25" fmla="*/ 2 h 10"/>
                <a:gd name="T26" fmla="*/ 2588 w 4273"/>
                <a:gd name="T27" fmla="*/ 3 h 10"/>
                <a:gd name="T28" fmla="*/ 2629 w 4273"/>
                <a:gd name="T29" fmla="*/ 7 h 10"/>
                <a:gd name="T30" fmla="*/ 2667 w 4273"/>
                <a:gd name="T31" fmla="*/ 9 h 10"/>
                <a:gd name="T32" fmla="*/ 2707 w 4273"/>
                <a:gd name="T33" fmla="*/ 9 h 10"/>
                <a:gd name="T34" fmla="*/ 2747 w 4273"/>
                <a:gd name="T3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069" y="10"/>
                  </a:lnTo>
                  <a:lnTo>
                    <a:pt x="3124" y="9"/>
                  </a:lnTo>
                  <a:lnTo>
                    <a:pt x="3180" y="7"/>
                  </a:lnTo>
                  <a:lnTo>
                    <a:pt x="3235" y="3"/>
                  </a:lnTo>
                  <a:lnTo>
                    <a:pt x="3290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74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33" y="0"/>
                  </a:lnTo>
                  <a:lnTo>
                    <a:pt x="2562" y="2"/>
                  </a:lnTo>
                  <a:lnTo>
                    <a:pt x="2588" y="3"/>
                  </a:lnTo>
                  <a:lnTo>
                    <a:pt x="2629" y="7"/>
                  </a:lnTo>
                  <a:lnTo>
                    <a:pt x="2667" y="9"/>
                  </a:lnTo>
                  <a:lnTo>
                    <a:pt x="2707" y="9"/>
                  </a:lnTo>
                  <a:lnTo>
                    <a:pt x="2747" y="10"/>
                  </a:lnTo>
                  <a:close/>
                </a:path>
              </a:pathLst>
            </a:custGeom>
            <a:solidFill>
              <a:srgbClr val="94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0" name="Freeform 1614"/>
            <p:cNvSpPr>
              <a:spLocks noEditPoints="1"/>
            </p:cNvSpPr>
            <p:nvPr/>
          </p:nvSpPr>
          <p:spPr bwMode="auto">
            <a:xfrm>
              <a:off x="903" y="3498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201 w 4273"/>
                <a:gd name="T3" fmla="*/ 10 h 10"/>
                <a:gd name="T4" fmla="*/ 3241 w 4273"/>
                <a:gd name="T5" fmla="*/ 8 h 10"/>
                <a:gd name="T6" fmla="*/ 3281 w 4273"/>
                <a:gd name="T7" fmla="*/ 7 h 10"/>
                <a:gd name="T8" fmla="*/ 3321 w 4273"/>
                <a:gd name="T9" fmla="*/ 3 h 10"/>
                <a:gd name="T10" fmla="*/ 3361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619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2461 w 4273"/>
                <a:gd name="T23" fmla="*/ 0 h 10"/>
                <a:gd name="T24" fmla="*/ 2493 w 4273"/>
                <a:gd name="T25" fmla="*/ 3 h 10"/>
                <a:gd name="T26" fmla="*/ 2526 w 4273"/>
                <a:gd name="T27" fmla="*/ 5 h 10"/>
                <a:gd name="T28" fmla="*/ 2556 w 4273"/>
                <a:gd name="T29" fmla="*/ 7 h 10"/>
                <a:gd name="T30" fmla="*/ 2588 w 4273"/>
                <a:gd name="T31" fmla="*/ 8 h 10"/>
                <a:gd name="T32" fmla="*/ 2604 w 4273"/>
                <a:gd name="T33" fmla="*/ 10 h 10"/>
                <a:gd name="T34" fmla="*/ 2619 w 4273"/>
                <a:gd name="T3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201" y="10"/>
                  </a:lnTo>
                  <a:lnTo>
                    <a:pt x="3241" y="8"/>
                  </a:lnTo>
                  <a:lnTo>
                    <a:pt x="3281" y="7"/>
                  </a:lnTo>
                  <a:lnTo>
                    <a:pt x="3321" y="3"/>
                  </a:lnTo>
                  <a:lnTo>
                    <a:pt x="3361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61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61" y="0"/>
                  </a:lnTo>
                  <a:lnTo>
                    <a:pt x="2493" y="3"/>
                  </a:lnTo>
                  <a:lnTo>
                    <a:pt x="2526" y="5"/>
                  </a:lnTo>
                  <a:lnTo>
                    <a:pt x="2556" y="7"/>
                  </a:lnTo>
                  <a:lnTo>
                    <a:pt x="2588" y="8"/>
                  </a:lnTo>
                  <a:lnTo>
                    <a:pt x="2604" y="10"/>
                  </a:lnTo>
                  <a:lnTo>
                    <a:pt x="2619" y="10"/>
                  </a:lnTo>
                  <a:close/>
                </a:path>
              </a:pathLst>
            </a:custGeom>
            <a:solidFill>
              <a:srgbClr val="94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1" name="Freeform 1615"/>
            <p:cNvSpPr>
              <a:spLocks noEditPoints="1"/>
            </p:cNvSpPr>
            <p:nvPr/>
          </p:nvSpPr>
          <p:spPr bwMode="auto">
            <a:xfrm>
              <a:off x="903" y="3494"/>
              <a:ext cx="4273" cy="9"/>
            </a:xfrm>
            <a:custGeom>
              <a:avLst/>
              <a:gdLst>
                <a:gd name="T0" fmla="*/ 4273 w 4273"/>
                <a:gd name="T1" fmla="*/ 9 h 9"/>
                <a:gd name="T2" fmla="*/ 3290 w 4273"/>
                <a:gd name="T3" fmla="*/ 9 h 9"/>
                <a:gd name="T4" fmla="*/ 3323 w 4273"/>
                <a:gd name="T5" fmla="*/ 7 h 9"/>
                <a:gd name="T6" fmla="*/ 3357 w 4273"/>
                <a:gd name="T7" fmla="*/ 5 h 9"/>
                <a:gd name="T8" fmla="*/ 3390 w 4273"/>
                <a:gd name="T9" fmla="*/ 2 h 9"/>
                <a:gd name="T10" fmla="*/ 3424 w 4273"/>
                <a:gd name="T11" fmla="*/ 0 h 9"/>
                <a:gd name="T12" fmla="*/ 4273 w 4273"/>
                <a:gd name="T13" fmla="*/ 0 h 9"/>
                <a:gd name="T14" fmla="*/ 4273 w 4273"/>
                <a:gd name="T15" fmla="*/ 9 h 9"/>
                <a:gd name="T16" fmla="*/ 2533 w 4273"/>
                <a:gd name="T17" fmla="*/ 9 h 9"/>
                <a:gd name="T18" fmla="*/ 0 w 4273"/>
                <a:gd name="T19" fmla="*/ 9 h 9"/>
                <a:gd name="T20" fmla="*/ 0 w 4273"/>
                <a:gd name="T21" fmla="*/ 0 h 9"/>
                <a:gd name="T22" fmla="*/ 2398 w 4273"/>
                <a:gd name="T23" fmla="*/ 0 h 9"/>
                <a:gd name="T24" fmla="*/ 2432 w 4273"/>
                <a:gd name="T25" fmla="*/ 2 h 9"/>
                <a:gd name="T26" fmla="*/ 2466 w 4273"/>
                <a:gd name="T27" fmla="*/ 5 h 9"/>
                <a:gd name="T28" fmla="*/ 2501 w 4273"/>
                <a:gd name="T29" fmla="*/ 7 h 9"/>
                <a:gd name="T30" fmla="*/ 2533 w 4273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9">
                  <a:moveTo>
                    <a:pt x="4273" y="9"/>
                  </a:moveTo>
                  <a:lnTo>
                    <a:pt x="3290" y="9"/>
                  </a:lnTo>
                  <a:lnTo>
                    <a:pt x="3323" y="7"/>
                  </a:lnTo>
                  <a:lnTo>
                    <a:pt x="3357" y="5"/>
                  </a:lnTo>
                  <a:lnTo>
                    <a:pt x="3390" y="2"/>
                  </a:lnTo>
                  <a:lnTo>
                    <a:pt x="3424" y="0"/>
                  </a:lnTo>
                  <a:lnTo>
                    <a:pt x="4273" y="0"/>
                  </a:lnTo>
                  <a:lnTo>
                    <a:pt x="4273" y="9"/>
                  </a:lnTo>
                  <a:close/>
                  <a:moveTo>
                    <a:pt x="253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398" y="0"/>
                  </a:lnTo>
                  <a:lnTo>
                    <a:pt x="2432" y="2"/>
                  </a:lnTo>
                  <a:lnTo>
                    <a:pt x="2466" y="5"/>
                  </a:lnTo>
                  <a:lnTo>
                    <a:pt x="2501" y="7"/>
                  </a:lnTo>
                  <a:lnTo>
                    <a:pt x="2533" y="9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2" name="Freeform 1616"/>
            <p:cNvSpPr>
              <a:spLocks noEditPoints="1"/>
            </p:cNvSpPr>
            <p:nvPr/>
          </p:nvSpPr>
          <p:spPr bwMode="auto">
            <a:xfrm>
              <a:off x="903" y="3489"/>
              <a:ext cx="4273" cy="9"/>
            </a:xfrm>
            <a:custGeom>
              <a:avLst/>
              <a:gdLst>
                <a:gd name="T0" fmla="*/ 4273 w 4273"/>
                <a:gd name="T1" fmla="*/ 9 h 9"/>
                <a:gd name="T2" fmla="*/ 3361 w 4273"/>
                <a:gd name="T3" fmla="*/ 9 h 9"/>
                <a:gd name="T4" fmla="*/ 3392 w 4273"/>
                <a:gd name="T5" fmla="*/ 7 h 9"/>
                <a:gd name="T6" fmla="*/ 3420 w 4273"/>
                <a:gd name="T7" fmla="*/ 5 h 9"/>
                <a:gd name="T8" fmla="*/ 3449 w 4273"/>
                <a:gd name="T9" fmla="*/ 1 h 9"/>
                <a:gd name="T10" fmla="*/ 3477 w 4273"/>
                <a:gd name="T11" fmla="*/ 0 h 9"/>
                <a:gd name="T12" fmla="*/ 4273 w 4273"/>
                <a:gd name="T13" fmla="*/ 0 h 9"/>
                <a:gd name="T14" fmla="*/ 4273 w 4273"/>
                <a:gd name="T15" fmla="*/ 9 h 9"/>
                <a:gd name="T16" fmla="*/ 2461 w 4273"/>
                <a:gd name="T17" fmla="*/ 9 h 9"/>
                <a:gd name="T18" fmla="*/ 0 w 4273"/>
                <a:gd name="T19" fmla="*/ 9 h 9"/>
                <a:gd name="T20" fmla="*/ 0 w 4273"/>
                <a:gd name="T21" fmla="*/ 0 h 9"/>
                <a:gd name="T22" fmla="*/ 2341 w 4273"/>
                <a:gd name="T23" fmla="*/ 0 h 9"/>
                <a:gd name="T24" fmla="*/ 2371 w 4273"/>
                <a:gd name="T25" fmla="*/ 1 h 9"/>
                <a:gd name="T26" fmla="*/ 2402 w 4273"/>
                <a:gd name="T27" fmla="*/ 5 h 9"/>
                <a:gd name="T28" fmla="*/ 2432 w 4273"/>
                <a:gd name="T29" fmla="*/ 7 h 9"/>
                <a:gd name="T30" fmla="*/ 2461 w 4273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9">
                  <a:moveTo>
                    <a:pt x="4273" y="9"/>
                  </a:moveTo>
                  <a:lnTo>
                    <a:pt x="3361" y="9"/>
                  </a:lnTo>
                  <a:lnTo>
                    <a:pt x="3392" y="7"/>
                  </a:lnTo>
                  <a:lnTo>
                    <a:pt x="3420" y="5"/>
                  </a:lnTo>
                  <a:lnTo>
                    <a:pt x="3449" y="1"/>
                  </a:lnTo>
                  <a:lnTo>
                    <a:pt x="3477" y="0"/>
                  </a:lnTo>
                  <a:lnTo>
                    <a:pt x="4273" y="0"/>
                  </a:lnTo>
                  <a:lnTo>
                    <a:pt x="4273" y="9"/>
                  </a:lnTo>
                  <a:close/>
                  <a:moveTo>
                    <a:pt x="2461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341" y="0"/>
                  </a:lnTo>
                  <a:lnTo>
                    <a:pt x="2371" y="1"/>
                  </a:lnTo>
                  <a:lnTo>
                    <a:pt x="2402" y="5"/>
                  </a:lnTo>
                  <a:lnTo>
                    <a:pt x="2432" y="7"/>
                  </a:lnTo>
                  <a:lnTo>
                    <a:pt x="2461" y="9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3" name="Freeform 1617"/>
            <p:cNvSpPr>
              <a:spLocks noEditPoints="1"/>
            </p:cNvSpPr>
            <p:nvPr/>
          </p:nvSpPr>
          <p:spPr bwMode="auto">
            <a:xfrm>
              <a:off x="903" y="3483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424 w 4273"/>
                <a:gd name="T3" fmla="*/ 11 h 11"/>
                <a:gd name="T4" fmla="*/ 3449 w 4273"/>
                <a:gd name="T5" fmla="*/ 7 h 11"/>
                <a:gd name="T6" fmla="*/ 3475 w 4273"/>
                <a:gd name="T7" fmla="*/ 6 h 11"/>
                <a:gd name="T8" fmla="*/ 3502 w 4273"/>
                <a:gd name="T9" fmla="*/ 2 h 11"/>
                <a:gd name="T10" fmla="*/ 3527 w 4273"/>
                <a:gd name="T11" fmla="*/ 0 h 11"/>
                <a:gd name="T12" fmla="*/ 4273 w 4273"/>
                <a:gd name="T13" fmla="*/ 0 h 11"/>
                <a:gd name="T14" fmla="*/ 4273 w 4273"/>
                <a:gd name="T15" fmla="*/ 11 h 11"/>
                <a:gd name="T16" fmla="*/ 2398 w 4273"/>
                <a:gd name="T17" fmla="*/ 11 h 11"/>
                <a:gd name="T18" fmla="*/ 0 w 4273"/>
                <a:gd name="T19" fmla="*/ 11 h 11"/>
                <a:gd name="T20" fmla="*/ 0 w 4273"/>
                <a:gd name="T21" fmla="*/ 0 h 11"/>
                <a:gd name="T22" fmla="*/ 2287 w 4273"/>
                <a:gd name="T23" fmla="*/ 0 h 11"/>
                <a:gd name="T24" fmla="*/ 2316 w 4273"/>
                <a:gd name="T25" fmla="*/ 2 h 11"/>
                <a:gd name="T26" fmla="*/ 2342 w 4273"/>
                <a:gd name="T27" fmla="*/ 6 h 11"/>
                <a:gd name="T28" fmla="*/ 2371 w 4273"/>
                <a:gd name="T29" fmla="*/ 7 h 11"/>
                <a:gd name="T30" fmla="*/ 2398 w 4273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424" y="11"/>
                  </a:lnTo>
                  <a:lnTo>
                    <a:pt x="3449" y="7"/>
                  </a:lnTo>
                  <a:lnTo>
                    <a:pt x="3475" y="6"/>
                  </a:lnTo>
                  <a:lnTo>
                    <a:pt x="3502" y="2"/>
                  </a:lnTo>
                  <a:lnTo>
                    <a:pt x="3527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239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287" y="0"/>
                  </a:lnTo>
                  <a:lnTo>
                    <a:pt x="2316" y="2"/>
                  </a:lnTo>
                  <a:lnTo>
                    <a:pt x="2342" y="6"/>
                  </a:lnTo>
                  <a:lnTo>
                    <a:pt x="2371" y="7"/>
                  </a:lnTo>
                  <a:lnTo>
                    <a:pt x="2398" y="11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4" name="Freeform 1618"/>
            <p:cNvSpPr>
              <a:spLocks noEditPoints="1"/>
            </p:cNvSpPr>
            <p:nvPr/>
          </p:nvSpPr>
          <p:spPr bwMode="auto">
            <a:xfrm>
              <a:off x="903" y="3478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477 w 4273"/>
                <a:gd name="T3" fmla="*/ 11 h 11"/>
                <a:gd name="T4" fmla="*/ 3502 w 4273"/>
                <a:gd name="T5" fmla="*/ 7 h 11"/>
                <a:gd name="T6" fmla="*/ 3525 w 4273"/>
                <a:gd name="T7" fmla="*/ 5 h 11"/>
                <a:gd name="T8" fmla="*/ 3550 w 4273"/>
                <a:gd name="T9" fmla="*/ 2 h 11"/>
                <a:gd name="T10" fmla="*/ 3573 w 4273"/>
                <a:gd name="T11" fmla="*/ 0 h 11"/>
                <a:gd name="T12" fmla="*/ 4273 w 4273"/>
                <a:gd name="T13" fmla="*/ 0 h 11"/>
                <a:gd name="T14" fmla="*/ 4273 w 4273"/>
                <a:gd name="T15" fmla="*/ 11 h 11"/>
                <a:gd name="T16" fmla="*/ 2341 w 4273"/>
                <a:gd name="T17" fmla="*/ 11 h 11"/>
                <a:gd name="T18" fmla="*/ 0 w 4273"/>
                <a:gd name="T19" fmla="*/ 11 h 11"/>
                <a:gd name="T20" fmla="*/ 0 w 4273"/>
                <a:gd name="T21" fmla="*/ 0 h 11"/>
                <a:gd name="T22" fmla="*/ 2239 w 4273"/>
                <a:gd name="T23" fmla="*/ 0 h 11"/>
                <a:gd name="T24" fmla="*/ 2264 w 4273"/>
                <a:gd name="T25" fmla="*/ 2 h 11"/>
                <a:gd name="T26" fmla="*/ 2289 w 4273"/>
                <a:gd name="T27" fmla="*/ 5 h 11"/>
                <a:gd name="T28" fmla="*/ 2316 w 4273"/>
                <a:gd name="T29" fmla="*/ 7 h 11"/>
                <a:gd name="T30" fmla="*/ 2341 w 4273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477" y="11"/>
                  </a:lnTo>
                  <a:lnTo>
                    <a:pt x="3502" y="7"/>
                  </a:lnTo>
                  <a:lnTo>
                    <a:pt x="3525" y="5"/>
                  </a:lnTo>
                  <a:lnTo>
                    <a:pt x="3550" y="2"/>
                  </a:lnTo>
                  <a:lnTo>
                    <a:pt x="3573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234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239" y="0"/>
                  </a:lnTo>
                  <a:lnTo>
                    <a:pt x="2264" y="2"/>
                  </a:lnTo>
                  <a:lnTo>
                    <a:pt x="2289" y="5"/>
                  </a:lnTo>
                  <a:lnTo>
                    <a:pt x="2316" y="7"/>
                  </a:lnTo>
                  <a:lnTo>
                    <a:pt x="2341" y="11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5" name="Freeform 1619"/>
            <p:cNvSpPr>
              <a:spLocks noEditPoints="1"/>
            </p:cNvSpPr>
            <p:nvPr/>
          </p:nvSpPr>
          <p:spPr bwMode="auto">
            <a:xfrm>
              <a:off x="903" y="3473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527 w 4273"/>
                <a:gd name="T3" fmla="*/ 10 h 10"/>
                <a:gd name="T4" fmla="*/ 3550 w 4273"/>
                <a:gd name="T5" fmla="*/ 7 h 10"/>
                <a:gd name="T6" fmla="*/ 3571 w 4273"/>
                <a:gd name="T7" fmla="*/ 5 h 10"/>
                <a:gd name="T8" fmla="*/ 3594 w 4273"/>
                <a:gd name="T9" fmla="*/ 3 h 10"/>
                <a:gd name="T10" fmla="*/ 3615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287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2194 w 4273"/>
                <a:gd name="T23" fmla="*/ 0 h 10"/>
                <a:gd name="T24" fmla="*/ 2217 w 4273"/>
                <a:gd name="T25" fmla="*/ 3 h 10"/>
                <a:gd name="T26" fmla="*/ 2241 w 4273"/>
                <a:gd name="T27" fmla="*/ 5 h 10"/>
                <a:gd name="T28" fmla="*/ 2264 w 4273"/>
                <a:gd name="T29" fmla="*/ 7 h 10"/>
                <a:gd name="T30" fmla="*/ 2287 w 427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527" y="10"/>
                  </a:lnTo>
                  <a:lnTo>
                    <a:pt x="3550" y="7"/>
                  </a:lnTo>
                  <a:lnTo>
                    <a:pt x="3571" y="5"/>
                  </a:lnTo>
                  <a:lnTo>
                    <a:pt x="3594" y="3"/>
                  </a:lnTo>
                  <a:lnTo>
                    <a:pt x="3615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28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94" y="0"/>
                  </a:lnTo>
                  <a:lnTo>
                    <a:pt x="2217" y="3"/>
                  </a:lnTo>
                  <a:lnTo>
                    <a:pt x="2241" y="5"/>
                  </a:lnTo>
                  <a:lnTo>
                    <a:pt x="2264" y="7"/>
                  </a:lnTo>
                  <a:lnTo>
                    <a:pt x="2287" y="10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6" name="Freeform 1620"/>
            <p:cNvSpPr>
              <a:spLocks noEditPoints="1"/>
            </p:cNvSpPr>
            <p:nvPr/>
          </p:nvSpPr>
          <p:spPr bwMode="auto">
            <a:xfrm>
              <a:off x="903" y="3468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573 w 4273"/>
                <a:gd name="T3" fmla="*/ 10 h 10"/>
                <a:gd name="T4" fmla="*/ 3594 w 4273"/>
                <a:gd name="T5" fmla="*/ 8 h 10"/>
                <a:gd name="T6" fmla="*/ 3613 w 4273"/>
                <a:gd name="T7" fmla="*/ 5 h 10"/>
                <a:gd name="T8" fmla="*/ 3634 w 4273"/>
                <a:gd name="T9" fmla="*/ 3 h 10"/>
                <a:gd name="T10" fmla="*/ 3653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239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2152 w 4273"/>
                <a:gd name="T23" fmla="*/ 0 h 10"/>
                <a:gd name="T24" fmla="*/ 2173 w 4273"/>
                <a:gd name="T25" fmla="*/ 3 h 10"/>
                <a:gd name="T26" fmla="*/ 2196 w 4273"/>
                <a:gd name="T27" fmla="*/ 5 h 10"/>
                <a:gd name="T28" fmla="*/ 2217 w 4273"/>
                <a:gd name="T29" fmla="*/ 8 h 10"/>
                <a:gd name="T30" fmla="*/ 2239 w 427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573" y="10"/>
                  </a:lnTo>
                  <a:lnTo>
                    <a:pt x="3594" y="8"/>
                  </a:lnTo>
                  <a:lnTo>
                    <a:pt x="3613" y="5"/>
                  </a:lnTo>
                  <a:lnTo>
                    <a:pt x="3634" y="3"/>
                  </a:lnTo>
                  <a:lnTo>
                    <a:pt x="3653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23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52" y="0"/>
                  </a:lnTo>
                  <a:lnTo>
                    <a:pt x="2173" y="3"/>
                  </a:lnTo>
                  <a:lnTo>
                    <a:pt x="2196" y="5"/>
                  </a:lnTo>
                  <a:lnTo>
                    <a:pt x="2217" y="8"/>
                  </a:lnTo>
                  <a:lnTo>
                    <a:pt x="2239" y="10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7" name="Freeform 1621"/>
            <p:cNvSpPr>
              <a:spLocks noEditPoints="1"/>
            </p:cNvSpPr>
            <p:nvPr/>
          </p:nvSpPr>
          <p:spPr bwMode="auto">
            <a:xfrm>
              <a:off x="903" y="3462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615 w 4273"/>
                <a:gd name="T3" fmla="*/ 11 h 11"/>
                <a:gd name="T4" fmla="*/ 3634 w 4273"/>
                <a:gd name="T5" fmla="*/ 9 h 11"/>
                <a:gd name="T6" fmla="*/ 3653 w 4273"/>
                <a:gd name="T7" fmla="*/ 6 h 11"/>
                <a:gd name="T8" fmla="*/ 3672 w 4273"/>
                <a:gd name="T9" fmla="*/ 4 h 11"/>
                <a:gd name="T10" fmla="*/ 3691 w 4273"/>
                <a:gd name="T11" fmla="*/ 0 h 11"/>
                <a:gd name="T12" fmla="*/ 4273 w 4273"/>
                <a:gd name="T13" fmla="*/ 0 h 11"/>
                <a:gd name="T14" fmla="*/ 4273 w 4273"/>
                <a:gd name="T15" fmla="*/ 11 h 11"/>
                <a:gd name="T16" fmla="*/ 2194 w 4273"/>
                <a:gd name="T17" fmla="*/ 11 h 11"/>
                <a:gd name="T18" fmla="*/ 0 w 4273"/>
                <a:gd name="T19" fmla="*/ 11 h 11"/>
                <a:gd name="T20" fmla="*/ 0 w 4273"/>
                <a:gd name="T21" fmla="*/ 0 h 11"/>
                <a:gd name="T22" fmla="*/ 2110 w 4273"/>
                <a:gd name="T23" fmla="*/ 0 h 11"/>
                <a:gd name="T24" fmla="*/ 2131 w 4273"/>
                <a:gd name="T25" fmla="*/ 4 h 11"/>
                <a:gd name="T26" fmla="*/ 2152 w 4273"/>
                <a:gd name="T27" fmla="*/ 6 h 11"/>
                <a:gd name="T28" fmla="*/ 2173 w 4273"/>
                <a:gd name="T29" fmla="*/ 9 h 11"/>
                <a:gd name="T30" fmla="*/ 2194 w 4273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615" y="11"/>
                  </a:lnTo>
                  <a:lnTo>
                    <a:pt x="3634" y="9"/>
                  </a:lnTo>
                  <a:lnTo>
                    <a:pt x="3653" y="6"/>
                  </a:lnTo>
                  <a:lnTo>
                    <a:pt x="3672" y="4"/>
                  </a:lnTo>
                  <a:lnTo>
                    <a:pt x="3691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219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10" y="0"/>
                  </a:lnTo>
                  <a:lnTo>
                    <a:pt x="2131" y="4"/>
                  </a:lnTo>
                  <a:lnTo>
                    <a:pt x="2152" y="6"/>
                  </a:lnTo>
                  <a:lnTo>
                    <a:pt x="2173" y="9"/>
                  </a:lnTo>
                  <a:lnTo>
                    <a:pt x="2194" y="11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8" name="Freeform 1622"/>
            <p:cNvSpPr>
              <a:spLocks noEditPoints="1"/>
            </p:cNvSpPr>
            <p:nvPr/>
          </p:nvSpPr>
          <p:spPr bwMode="auto">
            <a:xfrm>
              <a:off x="903" y="3457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653 w 4273"/>
                <a:gd name="T3" fmla="*/ 11 h 11"/>
                <a:gd name="T4" fmla="*/ 3672 w 4273"/>
                <a:gd name="T5" fmla="*/ 9 h 11"/>
                <a:gd name="T6" fmla="*/ 3689 w 4273"/>
                <a:gd name="T7" fmla="*/ 5 h 11"/>
                <a:gd name="T8" fmla="*/ 3708 w 4273"/>
                <a:gd name="T9" fmla="*/ 4 h 11"/>
                <a:gd name="T10" fmla="*/ 3725 w 4273"/>
                <a:gd name="T11" fmla="*/ 0 h 11"/>
                <a:gd name="T12" fmla="*/ 4273 w 4273"/>
                <a:gd name="T13" fmla="*/ 0 h 11"/>
                <a:gd name="T14" fmla="*/ 4273 w 4273"/>
                <a:gd name="T15" fmla="*/ 11 h 11"/>
                <a:gd name="T16" fmla="*/ 2152 w 4273"/>
                <a:gd name="T17" fmla="*/ 11 h 11"/>
                <a:gd name="T18" fmla="*/ 0 w 4273"/>
                <a:gd name="T19" fmla="*/ 11 h 11"/>
                <a:gd name="T20" fmla="*/ 0 w 4273"/>
                <a:gd name="T21" fmla="*/ 0 h 11"/>
                <a:gd name="T22" fmla="*/ 2072 w 4273"/>
                <a:gd name="T23" fmla="*/ 0 h 11"/>
                <a:gd name="T24" fmla="*/ 2093 w 4273"/>
                <a:gd name="T25" fmla="*/ 4 h 11"/>
                <a:gd name="T26" fmla="*/ 2112 w 4273"/>
                <a:gd name="T27" fmla="*/ 5 h 11"/>
                <a:gd name="T28" fmla="*/ 2131 w 4273"/>
                <a:gd name="T29" fmla="*/ 9 h 11"/>
                <a:gd name="T30" fmla="*/ 2152 w 4273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653" y="11"/>
                  </a:lnTo>
                  <a:lnTo>
                    <a:pt x="3672" y="9"/>
                  </a:lnTo>
                  <a:lnTo>
                    <a:pt x="3689" y="5"/>
                  </a:lnTo>
                  <a:lnTo>
                    <a:pt x="3708" y="4"/>
                  </a:lnTo>
                  <a:lnTo>
                    <a:pt x="3725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215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072" y="0"/>
                  </a:lnTo>
                  <a:lnTo>
                    <a:pt x="2093" y="4"/>
                  </a:lnTo>
                  <a:lnTo>
                    <a:pt x="2112" y="5"/>
                  </a:lnTo>
                  <a:lnTo>
                    <a:pt x="2131" y="9"/>
                  </a:lnTo>
                  <a:lnTo>
                    <a:pt x="2152" y="11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59" name="Freeform 1623"/>
            <p:cNvSpPr>
              <a:spLocks noEditPoints="1"/>
            </p:cNvSpPr>
            <p:nvPr/>
          </p:nvSpPr>
          <p:spPr bwMode="auto">
            <a:xfrm>
              <a:off x="903" y="3452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691 w 4273"/>
                <a:gd name="T3" fmla="*/ 10 h 10"/>
                <a:gd name="T4" fmla="*/ 3708 w 4273"/>
                <a:gd name="T5" fmla="*/ 9 h 10"/>
                <a:gd name="T6" fmla="*/ 3725 w 4273"/>
                <a:gd name="T7" fmla="*/ 5 h 10"/>
                <a:gd name="T8" fmla="*/ 3742 w 4273"/>
                <a:gd name="T9" fmla="*/ 3 h 10"/>
                <a:gd name="T10" fmla="*/ 3758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110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2035 w 4273"/>
                <a:gd name="T23" fmla="*/ 0 h 10"/>
                <a:gd name="T24" fmla="*/ 2054 w 4273"/>
                <a:gd name="T25" fmla="*/ 3 h 10"/>
                <a:gd name="T26" fmla="*/ 2073 w 4273"/>
                <a:gd name="T27" fmla="*/ 5 h 10"/>
                <a:gd name="T28" fmla="*/ 2093 w 4273"/>
                <a:gd name="T29" fmla="*/ 9 h 10"/>
                <a:gd name="T30" fmla="*/ 2110 w 427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691" y="10"/>
                  </a:lnTo>
                  <a:lnTo>
                    <a:pt x="3708" y="9"/>
                  </a:lnTo>
                  <a:lnTo>
                    <a:pt x="3725" y="5"/>
                  </a:lnTo>
                  <a:lnTo>
                    <a:pt x="3742" y="3"/>
                  </a:lnTo>
                  <a:lnTo>
                    <a:pt x="3758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11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035" y="0"/>
                  </a:lnTo>
                  <a:lnTo>
                    <a:pt x="2054" y="3"/>
                  </a:lnTo>
                  <a:lnTo>
                    <a:pt x="2073" y="5"/>
                  </a:lnTo>
                  <a:lnTo>
                    <a:pt x="2093" y="9"/>
                  </a:lnTo>
                  <a:lnTo>
                    <a:pt x="2110" y="10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0" name="Freeform 1624"/>
            <p:cNvSpPr>
              <a:spLocks noEditPoints="1"/>
            </p:cNvSpPr>
            <p:nvPr/>
          </p:nvSpPr>
          <p:spPr bwMode="auto">
            <a:xfrm>
              <a:off x="903" y="3448"/>
              <a:ext cx="4273" cy="9"/>
            </a:xfrm>
            <a:custGeom>
              <a:avLst/>
              <a:gdLst>
                <a:gd name="T0" fmla="*/ 4273 w 4273"/>
                <a:gd name="T1" fmla="*/ 9 h 9"/>
                <a:gd name="T2" fmla="*/ 3725 w 4273"/>
                <a:gd name="T3" fmla="*/ 9 h 9"/>
                <a:gd name="T4" fmla="*/ 3742 w 4273"/>
                <a:gd name="T5" fmla="*/ 7 h 9"/>
                <a:gd name="T6" fmla="*/ 3758 w 4273"/>
                <a:gd name="T7" fmla="*/ 5 h 9"/>
                <a:gd name="T8" fmla="*/ 3773 w 4273"/>
                <a:gd name="T9" fmla="*/ 2 h 9"/>
                <a:gd name="T10" fmla="*/ 3790 w 4273"/>
                <a:gd name="T11" fmla="*/ 0 h 9"/>
                <a:gd name="T12" fmla="*/ 4273 w 4273"/>
                <a:gd name="T13" fmla="*/ 0 h 9"/>
                <a:gd name="T14" fmla="*/ 4273 w 4273"/>
                <a:gd name="T15" fmla="*/ 9 h 9"/>
                <a:gd name="T16" fmla="*/ 2072 w 4273"/>
                <a:gd name="T17" fmla="*/ 9 h 9"/>
                <a:gd name="T18" fmla="*/ 0 w 4273"/>
                <a:gd name="T19" fmla="*/ 9 h 9"/>
                <a:gd name="T20" fmla="*/ 0 w 4273"/>
                <a:gd name="T21" fmla="*/ 0 h 9"/>
                <a:gd name="T22" fmla="*/ 2001 w 4273"/>
                <a:gd name="T23" fmla="*/ 0 h 9"/>
                <a:gd name="T24" fmla="*/ 2018 w 4273"/>
                <a:gd name="T25" fmla="*/ 2 h 9"/>
                <a:gd name="T26" fmla="*/ 2037 w 4273"/>
                <a:gd name="T27" fmla="*/ 5 h 9"/>
                <a:gd name="T28" fmla="*/ 2054 w 4273"/>
                <a:gd name="T29" fmla="*/ 7 h 9"/>
                <a:gd name="T30" fmla="*/ 2072 w 4273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9">
                  <a:moveTo>
                    <a:pt x="4273" y="9"/>
                  </a:moveTo>
                  <a:lnTo>
                    <a:pt x="3725" y="9"/>
                  </a:lnTo>
                  <a:lnTo>
                    <a:pt x="3742" y="7"/>
                  </a:lnTo>
                  <a:lnTo>
                    <a:pt x="3758" y="5"/>
                  </a:lnTo>
                  <a:lnTo>
                    <a:pt x="3773" y="2"/>
                  </a:lnTo>
                  <a:lnTo>
                    <a:pt x="3790" y="0"/>
                  </a:lnTo>
                  <a:lnTo>
                    <a:pt x="4273" y="0"/>
                  </a:lnTo>
                  <a:lnTo>
                    <a:pt x="4273" y="9"/>
                  </a:lnTo>
                  <a:close/>
                  <a:moveTo>
                    <a:pt x="2072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001" y="0"/>
                  </a:lnTo>
                  <a:lnTo>
                    <a:pt x="2018" y="2"/>
                  </a:lnTo>
                  <a:lnTo>
                    <a:pt x="2037" y="5"/>
                  </a:lnTo>
                  <a:lnTo>
                    <a:pt x="2054" y="7"/>
                  </a:lnTo>
                  <a:lnTo>
                    <a:pt x="2072" y="9"/>
                  </a:lnTo>
                  <a:close/>
                </a:path>
              </a:pathLst>
            </a:custGeom>
            <a:solidFill>
              <a:srgbClr val="9558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1" name="Freeform 1625"/>
            <p:cNvSpPr>
              <a:spLocks noEditPoints="1"/>
            </p:cNvSpPr>
            <p:nvPr/>
          </p:nvSpPr>
          <p:spPr bwMode="auto">
            <a:xfrm>
              <a:off x="903" y="3443"/>
              <a:ext cx="4273" cy="9"/>
            </a:xfrm>
            <a:custGeom>
              <a:avLst/>
              <a:gdLst>
                <a:gd name="T0" fmla="*/ 4273 w 4273"/>
                <a:gd name="T1" fmla="*/ 9 h 9"/>
                <a:gd name="T2" fmla="*/ 3758 w 4273"/>
                <a:gd name="T3" fmla="*/ 9 h 9"/>
                <a:gd name="T4" fmla="*/ 3773 w 4273"/>
                <a:gd name="T5" fmla="*/ 7 h 9"/>
                <a:gd name="T6" fmla="*/ 3788 w 4273"/>
                <a:gd name="T7" fmla="*/ 5 h 9"/>
                <a:gd name="T8" fmla="*/ 3804 w 4273"/>
                <a:gd name="T9" fmla="*/ 2 h 9"/>
                <a:gd name="T10" fmla="*/ 3819 w 4273"/>
                <a:gd name="T11" fmla="*/ 0 h 9"/>
                <a:gd name="T12" fmla="*/ 4273 w 4273"/>
                <a:gd name="T13" fmla="*/ 0 h 9"/>
                <a:gd name="T14" fmla="*/ 4273 w 4273"/>
                <a:gd name="T15" fmla="*/ 9 h 9"/>
                <a:gd name="T16" fmla="*/ 2035 w 4273"/>
                <a:gd name="T17" fmla="*/ 9 h 9"/>
                <a:gd name="T18" fmla="*/ 0 w 4273"/>
                <a:gd name="T19" fmla="*/ 9 h 9"/>
                <a:gd name="T20" fmla="*/ 0 w 4273"/>
                <a:gd name="T21" fmla="*/ 0 h 9"/>
                <a:gd name="T22" fmla="*/ 1969 w 4273"/>
                <a:gd name="T23" fmla="*/ 0 h 9"/>
                <a:gd name="T24" fmla="*/ 1984 w 4273"/>
                <a:gd name="T25" fmla="*/ 2 h 9"/>
                <a:gd name="T26" fmla="*/ 2001 w 4273"/>
                <a:gd name="T27" fmla="*/ 5 h 9"/>
                <a:gd name="T28" fmla="*/ 2018 w 4273"/>
                <a:gd name="T29" fmla="*/ 7 h 9"/>
                <a:gd name="T30" fmla="*/ 2035 w 4273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9">
                  <a:moveTo>
                    <a:pt x="4273" y="9"/>
                  </a:moveTo>
                  <a:lnTo>
                    <a:pt x="3758" y="9"/>
                  </a:lnTo>
                  <a:lnTo>
                    <a:pt x="3773" y="7"/>
                  </a:lnTo>
                  <a:lnTo>
                    <a:pt x="3788" y="5"/>
                  </a:lnTo>
                  <a:lnTo>
                    <a:pt x="3804" y="2"/>
                  </a:lnTo>
                  <a:lnTo>
                    <a:pt x="3819" y="0"/>
                  </a:lnTo>
                  <a:lnTo>
                    <a:pt x="4273" y="0"/>
                  </a:lnTo>
                  <a:lnTo>
                    <a:pt x="4273" y="9"/>
                  </a:lnTo>
                  <a:close/>
                  <a:moveTo>
                    <a:pt x="2035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969" y="0"/>
                  </a:lnTo>
                  <a:lnTo>
                    <a:pt x="1984" y="2"/>
                  </a:lnTo>
                  <a:lnTo>
                    <a:pt x="2001" y="5"/>
                  </a:lnTo>
                  <a:lnTo>
                    <a:pt x="2018" y="7"/>
                  </a:lnTo>
                  <a:lnTo>
                    <a:pt x="2035" y="9"/>
                  </a:lnTo>
                  <a:close/>
                </a:path>
              </a:pathLst>
            </a:custGeom>
            <a:solidFill>
              <a:srgbClr val="96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2" name="Freeform 1626"/>
            <p:cNvSpPr>
              <a:spLocks noEditPoints="1"/>
            </p:cNvSpPr>
            <p:nvPr/>
          </p:nvSpPr>
          <p:spPr bwMode="auto">
            <a:xfrm>
              <a:off x="903" y="3438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790 w 4273"/>
                <a:gd name="T3" fmla="*/ 10 h 10"/>
                <a:gd name="T4" fmla="*/ 3804 w 4273"/>
                <a:gd name="T5" fmla="*/ 7 h 10"/>
                <a:gd name="T6" fmla="*/ 3819 w 4273"/>
                <a:gd name="T7" fmla="*/ 5 h 10"/>
                <a:gd name="T8" fmla="*/ 3834 w 4273"/>
                <a:gd name="T9" fmla="*/ 1 h 10"/>
                <a:gd name="T10" fmla="*/ 3847 w 4273"/>
                <a:gd name="T11" fmla="*/ 0 h 10"/>
                <a:gd name="T12" fmla="*/ 4273 w 4273"/>
                <a:gd name="T13" fmla="*/ 0 h 10"/>
                <a:gd name="T14" fmla="*/ 4273 w 4273"/>
                <a:gd name="T15" fmla="*/ 10 h 10"/>
                <a:gd name="T16" fmla="*/ 2001 w 4273"/>
                <a:gd name="T17" fmla="*/ 10 h 10"/>
                <a:gd name="T18" fmla="*/ 0 w 4273"/>
                <a:gd name="T19" fmla="*/ 10 h 10"/>
                <a:gd name="T20" fmla="*/ 0 w 4273"/>
                <a:gd name="T21" fmla="*/ 0 h 10"/>
                <a:gd name="T22" fmla="*/ 1936 w 4273"/>
                <a:gd name="T23" fmla="*/ 0 h 10"/>
                <a:gd name="T24" fmla="*/ 1951 w 4273"/>
                <a:gd name="T25" fmla="*/ 1 h 10"/>
                <a:gd name="T26" fmla="*/ 1969 w 4273"/>
                <a:gd name="T27" fmla="*/ 5 h 10"/>
                <a:gd name="T28" fmla="*/ 1984 w 4273"/>
                <a:gd name="T29" fmla="*/ 7 h 10"/>
                <a:gd name="T30" fmla="*/ 2001 w 427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790" y="10"/>
                  </a:lnTo>
                  <a:lnTo>
                    <a:pt x="3804" y="7"/>
                  </a:lnTo>
                  <a:lnTo>
                    <a:pt x="3819" y="5"/>
                  </a:lnTo>
                  <a:lnTo>
                    <a:pt x="3834" y="1"/>
                  </a:lnTo>
                  <a:lnTo>
                    <a:pt x="3847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200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936" y="0"/>
                  </a:lnTo>
                  <a:lnTo>
                    <a:pt x="1951" y="1"/>
                  </a:lnTo>
                  <a:lnTo>
                    <a:pt x="1969" y="5"/>
                  </a:lnTo>
                  <a:lnTo>
                    <a:pt x="1984" y="7"/>
                  </a:lnTo>
                  <a:lnTo>
                    <a:pt x="2001" y="10"/>
                  </a:lnTo>
                  <a:close/>
                </a:path>
              </a:pathLst>
            </a:custGeom>
            <a:solidFill>
              <a:srgbClr val="96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3" name="Freeform 1627"/>
            <p:cNvSpPr>
              <a:spLocks noEditPoints="1"/>
            </p:cNvSpPr>
            <p:nvPr/>
          </p:nvSpPr>
          <p:spPr bwMode="auto">
            <a:xfrm>
              <a:off x="903" y="3432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819 w 4273"/>
                <a:gd name="T3" fmla="*/ 11 h 11"/>
                <a:gd name="T4" fmla="*/ 3847 w 4273"/>
                <a:gd name="T5" fmla="*/ 6 h 11"/>
                <a:gd name="T6" fmla="*/ 3874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969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906 w 4273"/>
                <a:gd name="T19" fmla="*/ 0 h 11"/>
                <a:gd name="T20" fmla="*/ 1921 w 4273"/>
                <a:gd name="T21" fmla="*/ 2 h 11"/>
                <a:gd name="T22" fmla="*/ 1936 w 4273"/>
                <a:gd name="T23" fmla="*/ 6 h 11"/>
                <a:gd name="T24" fmla="*/ 1951 w 4273"/>
                <a:gd name="T25" fmla="*/ 7 h 11"/>
                <a:gd name="T26" fmla="*/ 1969 w 4273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819" y="11"/>
                  </a:lnTo>
                  <a:lnTo>
                    <a:pt x="3847" y="6"/>
                  </a:lnTo>
                  <a:lnTo>
                    <a:pt x="3874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96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906" y="0"/>
                  </a:lnTo>
                  <a:lnTo>
                    <a:pt x="1921" y="2"/>
                  </a:lnTo>
                  <a:lnTo>
                    <a:pt x="1936" y="6"/>
                  </a:lnTo>
                  <a:lnTo>
                    <a:pt x="1951" y="7"/>
                  </a:lnTo>
                  <a:lnTo>
                    <a:pt x="1969" y="11"/>
                  </a:lnTo>
                  <a:close/>
                </a:path>
              </a:pathLst>
            </a:custGeom>
            <a:solidFill>
              <a:srgbClr val="96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4" name="Freeform 1628"/>
            <p:cNvSpPr>
              <a:spLocks noEditPoints="1"/>
            </p:cNvSpPr>
            <p:nvPr/>
          </p:nvSpPr>
          <p:spPr bwMode="auto">
            <a:xfrm>
              <a:off x="903" y="3427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847 w 4273"/>
                <a:gd name="T3" fmla="*/ 11 h 11"/>
                <a:gd name="T4" fmla="*/ 3874 w 4273"/>
                <a:gd name="T5" fmla="*/ 5 h 11"/>
                <a:gd name="T6" fmla="*/ 3901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936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875 w 4273"/>
                <a:gd name="T19" fmla="*/ 0 h 11"/>
                <a:gd name="T20" fmla="*/ 1890 w 4273"/>
                <a:gd name="T21" fmla="*/ 4 h 11"/>
                <a:gd name="T22" fmla="*/ 1906 w 4273"/>
                <a:gd name="T23" fmla="*/ 5 h 11"/>
                <a:gd name="T24" fmla="*/ 1921 w 4273"/>
                <a:gd name="T25" fmla="*/ 7 h 11"/>
                <a:gd name="T26" fmla="*/ 1936 w 4273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847" y="11"/>
                  </a:lnTo>
                  <a:lnTo>
                    <a:pt x="3874" y="5"/>
                  </a:lnTo>
                  <a:lnTo>
                    <a:pt x="3901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93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875" y="0"/>
                  </a:lnTo>
                  <a:lnTo>
                    <a:pt x="1890" y="4"/>
                  </a:lnTo>
                  <a:lnTo>
                    <a:pt x="1906" y="5"/>
                  </a:lnTo>
                  <a:lnTo>
                    <a:pt x="1921" y="7"/>
                  </a:lnTo>
                  <a:lnTo>
                    <a:pt x="1936" y="11"/>
                  </a:lnTo>
                  <a:close/>
                </a:path>
              </a:pathLst>
            </a:custGeom>
            <a:solidFill>
              <a:srgbClr val="96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5" name="Freeform 1629"/>
            <p:cNvSpPr>
              <a:spLocks noEditPoints="1"/>
            </p:cNvSpPr>
            <p:nvPr/>
          </p:nvSpPr>
          <p:spPr bwMode="auto">
            <a:xfrm>
              <a:off x="903" y="3422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3874 w 4273"/>
                <a:gd name="T3" fmla="*/ 10 h 10"/>
                <a:gd name="T4" fmla="*/ 3901 w 4273"/>
                <a:gd name="T5" fmla="*/ 5 h 10"/>
                <a:gd name="T6" fmla="*/ 3926 w 4273"/>
                <a:gd name="T7" fmla="*/ 0 h 10"/>
                <a:gd name="T8" fmla="*/ 4273 w 4273"/>
                <a:gd name="T9" fmla="*/ 0 h 10"/>
                <a:gd name="T10" fmla="*/ 4273 w 4273"/>
                <a:gd name="T11" fmla="*/ 10 h 10"/>
                <a:gd name="T12" fmla="*/ 1906 w 4273"/>
                <a:gd name="T13" fmla="*/ 10 h 10"/>
                <a:gd name="T14" fmla="*/ 0 w 4273"/>
                <a:gd name="T15" fmla="*/ 10 h 10"/>
                <a:gd name="T16" fmla="*/ 0 w 4273"/>
                <a:gd name="T17" fmla="*/ 0 h 10"/>
                <a:gd name="T18" fmla="*/ 1846 w 4273"/>
                <a:gd name="T19" fmla="*/ 0 h 10"/>
                <a:gd name="T20" fmla="*/ 1862 w 4273"/>
                <a:gd name="T21" fmla="*/ 3 h 10"/>
                <a:gd name="T22" fmla="*/ 1875 w 4273"/>
                <a:gd name="T23" fmla="*/ 5 h 10"/>
                <a:gd name="T24" fmla="*/ 1890 w 4273"/>
                <a:gd name="T25" fmla="*/ 9 h 10"/>
                <a:gd name="T26" fmla="*/ 1906 w 4273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3874" y="10"/>
                  </a:lnTo>
                  <a:lnTo>
                    <a:pt x="3901" y="5"/>
                  </a:lnTo>
                  <a:lnTo>
                    <a:pt x="3926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190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846" y="0"/>
                  </a:lnTo>
                  <a:lnTo>
                    <a:pt x="1862" y="3"/>
                  </a:lnTo>
                  <a:lnTo>
                    <a:pt x="1875" y="5"/>
                  </a:lnTo>
                  <a:lnTo>
                    <a:pt x="1890" y="9"/>
                  </a:lnTo>
                  <a:lnTo>
                    <a:pt x="1906" y="10"/>
                  </a:lnTo>
                  <a:close/>
                </a:path>
              </a:pathLst>
            </a:custGeom>
            <a:solidFill>
              <a:srgbClr val="96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</p:grpSp>
      <p:grpSp>
        <p:nvGrpSpPr>
          <p:cNvPr id="144167" name="Group 1831"/>
          <p:cNvGrpSpPr>
            <a:grpSpLocks/>
          </p:cNvGrpSpPr>
          <p:nvPr/>
        </p:nvGrpSpPr>
        <p:grpSpPr bwMode="auto">
          <a:xfrm>
            <a:off x="1323243" y="3786554"/>
            <a:ext cx="6261588" cy="1499089"/>
            <a:chOff x="903" y="2404"/>
            <a:chExt cx="4273" cy="1023"/>
          </a:xfrm>
        </p:grpSpPr>
        <p:sp>
          <p:nvSpPr>
            <p:cNvPr id="143967" name="Freeform 1631"/>
            <p:cNvSpPr>
              <a:spLocks noEditPoints="1"/>
            </p:cNvSpPr>
            <p:nvPr/>
          </p:nvSpPr>
          <p:spPr bwMode="auto">
            <a:xfrm>
              <a:off x="903" y="3416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901 w 4273"/>
                <a:gd name="T3" fmla="*/ 11 h 11"/>
                <a:gd name="T4" fmla="*/ 3926 w 4273"/>
                <a:gd name="T5" fmla="*/ 6 h 11"/>
                <a:gd name="T6" fmla="*/ 3950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875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820 w 4273"/>
                <a:gd name="T19" fmla="*/ 0 h 11"/>
                <a:gd name="T20" fmla="*/ 1846 w 4273"/>
                <a:gd name="T21" fmla="*/ 6 h 11"/>
                <a:gd name="T22" fmla="*/ 1875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901" y="11"/>
                  </a:lnTo>
                  <a:lnTo>
                    <a:pt x="3926" y="6"/>
                  </a:lnTo>
                  <a:lnTo>
                    <a:pt x="3950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87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820" y="0"/>
                  </a:lnTo>
                  <a:lnTo>
                    <a:pt x="1846" y="6"/>
                  </a:lnTo>
                  <a:lnTo>
                    <a:pt x="1875" y="11"/>
                  </a:lnTo>
                  <a:close/>
                </a:path>
              </a:pathLst>
            </a:custGeom>
            <a:solidFill>
              <a:srgbClr val="97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8" name="Freeform 1632"/>
            <p:cNvSpPr>
              <a:spLocks noEditPoints="1"/>
            </p:cNvSpPr>
            <p:nvPr/>
          </p:nvSpPr>
          <p:spPr bwMode="auto">
            <a:xfrm>
              <a:off x="903" y="3411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926 w 4273"/>
                <a:gd name="T3" fmla="*/ 11 h 11"/>
                <a:gd name="T4" fmla="*/ 3948 w 4273"/>
                <a:gd name="T5" fmla="*/ 5 h 11"/>
                <a:gd name="T6" fmla="*/ 3973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846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791 w 4273"/>
                <a:gd name="T19" fmla="*/ 0 h 11"/>
                <a:gd name="T20" fmla="*/ 1820 w 4273"/>
                <a:gd name="T21" fmla="*/ 5 h 11"/>
                <a:gd name="T22" fmla="*/ 1846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926" y="11"/>
                  </a:lnTo>
                  <a:lnTo>
                    <a:pt x="3948" y="5"/>
                  </a:lnTo>
                  <a:lnTo>
                    <a:pt x="3973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84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791" y="0"/>
                  </a:lnTo>
                  <a:lnTo>
                    <a:pt x="1820" y="5"/>
                  </a:lnTo>
                  <a:lnTo>
                    <a:pt x="1846" y="11"/>
                  </a:lnTo>
                  <a:close/>
                </a:path>
              </a:pathLst>
            </a:custGeom>
            <a:solidFill>
              <a:srgbClr val="97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69" name="Freeform 1633"/>
            <p:cNvSpPr>
              <a:spLocks noEditPoints="1"/>
            </p:cNvSpPr>
            <p:nvPr/>
          </p:nvSpPr>
          <p:spPr bwMode="auto">
            <a:xfrm>
              <a:off x="903" y="3408"/>
              <a:ext cx="4273" cy="8"/>
            </a:xfrm>
            <a:custGeom>
              <a:avLst/>
              <a:gdLst>
                <a:gd name="T0" fmla="*/ 4273 w 4273"/>
                <a:gd name="T1" fmla="*/ 8 h 8"/>
                <a:gd name="T2" fmla="*/ 3950 w 4273"/>
                <a:gd name="T3" fmla="*/ 8 h 8"/>
                <a:gd name="T4" fmla="*/ 3971 w 4273"/>
                <a:gd name="T5" fmla="*/ 3 h 8"/>
                <a:gd name="T6" fmla="*/ 3994 w 4273"/>
                <a:gd name="T7" fmla="*/ 0 h 8"/>
                <a:gd name="T8" fmla="*/ 4273 w 4273"/>
                <a:gd name="T9" fmla="*/ 0 h 8"/>
                <a:gd name="T10" fmla="*/ 4273 w 4273"/>
                <a:gd name="T11" fmla="*/ 8 h 8"/>
                <a:gd name="T12" fmla="*/ 1820 w 4273"/>
                <a:gd name="T13" fmla="*/ 8 h 8"/>
                <a:gd name="T14" fmla="*/ 0 w 4273"/>
                <a:gd name="T15" fmla="*/ 8 h 8"/>
                <a:gd name="T16" fmla="*/ 0 w 4273"/>
                <a:gd name="T17" fmla="*/ 0 h 8"/>
                <a:gd name="T18" fmla="*/ 1766 w 4273"/>
                <a:gd name="T19" fmla="*/ 0 h 8"/>
                <a:gd name="T20" fmla="*/ 1793 w 4273"/>
                <a:gd name="T21" fmla="*/ 3 h 8"/>
                <a:gd name="T22" fmla="*/ 1820 w 427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8">
                  <a:moveTo>
                    <a:pt x="4273" y="8"/>
                  </a:moveTo>
                  <a:lnTo>
                    <a:pt x="3950" y="8"/>
                  </a:lnTo>
                  <a:lnTo>
                    <a:pt x="3971" y="3"/>
                  </a:lnTo>
                  <a:lnTo>
                    <a:pt x="3994" y="0"/>
                  </a:lnTo>
                  <a:lnTo>
                    <a:pt x="4273" y="0"/>
                  </a:lnTo>
                  <a:lnTo>
                    <a:pt x="4273" y="8"/>
                  </a:lnTo>
                  <a:close/>
                  <a:moveTo>
                    <a:pt x="182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766" y="0"/>
                  </a:lnTo>
                  <a:lnTo>
                    <a:pt x="1793" y="3"/>
                  </a:lnTo>
                  <a:lnTo>
                    <a:pt x="1820" y="8"/>
                  </a:lnTo>
                  <a:close/>
                </a:path>
              </a:pathLst>
            </a:custGeom>
            <a:solidFill>
              <a:srgbClr val="97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0" name="Freeform 1634"/>
            <p:cNvSpPr>
              <a:spLocks noEditPoints="1"/>
            </p:cNvSpPr>
            <p:nvPr/>
          </p:nvSpPr>
          <p:spPr bwMode="auto">
            <a:xfrm>
              <a:off x="903" y="3402"/>
              <a:ext cx="4273" cy="9"/>
            </a:xfrm>
            <a:custGeom>
              <a:avLst/>
              <a:gdLst>
                <a:gd name="T0" fmla="*/ 4273 w 4273"/>
                <a:gd name="T1" fmla="*/ 9 h 9"/>
                <a:gd name="T2" fmla="*/ 3973 w 4273"/>
                <a:gd name="T3" fmla="*/ 9 h 9"/>
                <a:gd name="T4" fmla="*/ 3994 w 4273"/>
                <a:gd name="T5" fmla="*/ 6 h 9"/>
                <a:gd name="T6" fmla="*/ 4015 w 4273"/>
                <a:gd name="T7" fmla="*/ 0 h 9"/>
                <a:gd name="T8" fmla="*/ 4273 w 4273"/>
                <a:gd name="T9" fmla="*/ 0 h 9"/>
                <a:gd name="T10" fmla="*/ 4273 w 4273"/>
                <a:gd name="T11" fmla="*/ 9 h 9"/>
                <a:gd name="T12" fmla="*/ 1791 w 4273"/>
                <a:gd name="T13" fmla="*/ 9 h 9"/>
                <a:gd name="T14" fmla="*/ 0 w 4273"/>
                <a:gd name="T15" fmla="*/ 9 h 9"/>
                <a:gd name="T16" fmla="*/ 0 w 4273"/>
                <a:gd name="T17" fmla="*/ 0 h 9"/>
                <a:gd name="T18" fmla="*/ 1742 w 4273"/>
                <a:gd name="T19" fmla="*/ 0 h 9"/>
                <a:gd name="T20" fmla="*/ 1766 w 4273"/>
                <a:gd name="T21" fmla="*/ 6 h 9"/>
                <a:gd name="T22" fmla="*/ 1791 w 4273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9">
                  <a:moveTo>
                    <a:pt x="4273" y="9"/>
                  </a:moveTo>
                  <a:lnTo>
                    <a:pt x="3973" y="9"/>
                  </a:lnTo>
                  <a:lnTo>
                    <a:pt x="3994" y="6"/>
                  </a:lnTo>
                  <a:lnTo>
                    <a:pt x="4015" y="0"/>
                  </a:lnTo>
                  <a:lnTo>
                    <a:pt x="4273" y="0"/>
                  </a:lnTo>
                  <a:lnTo>
                    <a:pt x="4273" y="9"/>
                  </a:lnTo>
                  <a:close/>
                  <a:moveTo>
                    <a:pt x="1791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742" y="0"/>
                  </a:lnTo>
                  <a:lnTo>
                    <a:pt x="1766" y="6"/>
                  </a:lnTo>
                  <a:lnTo>
                    <a:pt x="1791" y="9"/>
                  </a:lnTo>
                  <a:close/>
                </a:path>
              </a:pathLst>
            </a:custGeom>
            <a:solidFill>
              <a:srgbClr val="97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1" name="Freeform 1635"/>
            <p:cNvSpPr>
              <a:spLocks noEditPoints="1"/>
            </p:cNvSpPr>
            <p:nvPr/>
          </p:nvSpPr>
          <p:spPr bwMode="auto">
            <a:xfrm>
              <a:off x="903" y="3397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3994 w 4273"/>
                <a:gd name="T3" fmla="*/ 11 h 11"/>
                <a:gd name="T4" fmla="*/ 4015 w 4273"/>
                <a:gd name="T5" fmla="*/ 5 h 11"/>
                <a:gd name="T6" fmla="*/ 4036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766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717 w 4273"/>
                <a:gd name="T19" fmla="*/ 0 h 11"/>
                <a:gd name="T20" fmla="*/ 1742 w 4273"/>
                <a:gd name="T21" fmla="*/ 5 h 11"/>
                <a:gd name="T22" fmla="*/ 1766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3994" y="11"/>
                  </a:lnTo>
                  <a:lnTo>
                    <a:pt x="4015" y="5"/>
                  </a:lnTo>
                  <a:lnTo>
                    <a:pt x="4036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76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717" y="0"/>
                  </a:lnTo>
                  <a:lnTo>
                    <a:pt x="1742" y="5"/>
                  </a:lnTo>
                  <a:lnTo>
                    <a:pt x="1766" y="11"/>
                  </a:lnTo>
                  <a:close/>
                </a:path>
              </a:pathLst>
            </a:custGeom>
            <a:solidFill>
              <a:srgbClr val="975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2" name="Freeform 1636"/>
            <p:cNvSpPr>
              <a:spLocks noEditPoints="1"/>
            </p:cNvSpPr>
            <p:nvPr/>
          </p:nvSpPr>
          <p:spPr bwMode="auto">
            <a:xfrm>
              <a:off x="903" y="3392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4015 w 4273"/>
                <a:gd name="T3" fmla="*/ 10 h 10"/>
                <a:gd name="T4" fmla="*/ 4036 w 4273"/>
                <a:gd name="T5" fmla="*/ 5 h 10"/>
                <a:gd name="T6" fmla="*/ 4055 w 4273"/>
                <a:gd name="T7" fmla="*/ 0 h 10"/>
                <a:gd name="T8" fmla="*/ 4273 w 4273"/>
                <a:gd name="T9" fmla="*/ 0 h 10"/>
                <a:gd name="T10" fmla="*/ 4273 w 4273"/>
                <a:gd name="T11" fmla="*/ 10 h 10"/>
                <a:gd name="T12" fmla="*/ 1742 w 4273"/>
                <a:gd name="T13" fmla="*/ 10 h 10"/>
                <a:gd name="T14" fmla="*/ 0 w 4273"/>
                <a:gd name="T15" fmla="*/ 10 h 10"/>
                <a:gd name="T16" fmla="*/ 0 w 4273"/>
                <a:gd name="T17" fmla="*/ 0 h 10"/>
                <a:gd name="T18" fmla="*/ 1692 w 4273"/>
                <a:gd name="T19" fmla="*/ 0 h 10"/>
                <a:gd name="T20" fmla="*/ 1717 w 4273"/>
                <a:gd name="T21" fmla="*/ 5 h 10"/>
                <a:gd name="T22" fmla="*/ 1742 w 4273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4015" y="10"/>
                  </a:lnTo>
                  <a:lnTo>
                    <a:pt x="4036" y="5"/>
                  </a:lnTo>
                  <a:lnTo>
                    <a:pt x="4055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174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692" y="0"/>
                  </a:lnTo>
                  <a:lnTo>
                    <a:pt x="1717" y="5"/>
                  </a:lnTo>
                  <a:lnTo>
                    <a:pt x="1742" y="10"/>
                  </a:lnTo>
                  <a:close/>
                </a:path>
              </a:pathLst>
            </a:custGeom>
            <a:solidFill>
              <a:srgbClr val="98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3" name="Freeform 1637"/>
            <p:cNvSpPr>
              <a:spLocks noEditPoints="1"/>
            </p:cNvSpPr>
            <p:nvPr/>
          </p:nvSpPr>
          <p:spPr bwMode="auto">
            <a:xfrm>
              <a:off x="903" y="3387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4036 w 4273"/>
                <a:gd name="T3" fmla="*/ 10 h 10"/>
                <a:gd name="T4" fmla="*/ 4055 w 4273"/>
                <a:gd name="T5" fmla="*/ 5 h 10"/>
                <a:gd name="T6" fmla="*/ 4074 w 4273"/>
                <a:gd name="T7" fmla="*/ 0 h 10"/>
                <a:gd name="T8" fmla="*/ 4273 w 4273"/>
                <a:gd name="T9" fmla="*/ 0 h 10"/>
                <a:gd name="T10" fmla="*/ 4273 w 4273"/>
                <a:gd name="T11" fmla="*/ 10 h 10"/>
                <a:gd name="T12" fmla="*/ 1717 w 4273"/>
                <a:gd name="T13" fmla="*/ 10 h 10"/>
                <a:gd name="T14" fmla="*/ 0 w 4273"/>
                <a:gd name="T15" fmla="*/ 10 h 10"/>
                <a:gd name="T16" fmla="*/ 0 w 4273"/>
                <a:gd name="T17" fmla="*/ 0 h 10"/>
                <a:gd name="T18" fmla="*/ 1669 w 4273"/>
                <a:gd name="T19" fmla="*/ 0 h 10"/>
                <a:gd name="T20" fmla="*/ 1692 w 4273"/>
                <a:gd name="T21" fmla="*/ 5 h 10"/>
                <a:gd name="T22" fmla="*/ 1717 w 4273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4036" y="10"/>
                  </a:lnTo>
                  <a:lnTo>
                    <a:pt x="4055" y="5"/>
                  </a:lnTo>
                  <a:lnTo>
                    <a:pt x="4074" y="0"/>
                  </a:lnTo>
                  <a:lnTo>
                    <a:pt x="4273" y="0"/>
                  </a:lnTo>
                  <a:lnTo>
                    <a:pt x="4273" y="10"/>
                  </a:lnTo>
                  <a:close/>
                  <a:moveTo>
                    <a:pt x="171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669" y="0"/>
                  </a:lnTo>
                  <a:lnTo>
                    <a:pt x="1692" y="5"/>
                  </a:lnTo>
                  <a:lnTo>
                    <a:pt x="1717" y="10"/>
                  </a:lnTo>
                  <a:close/>
                </a:path>
              </a:pathLst>
            </a:custGeom>
            <a:solidFill>
              <a:srgbClr val="98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4" name="Freeform 1638"/>
            <p:cNvSpPr>
              <a:spLocks noEditPoints="1"/>
            </p:cNvSpPr>
            <p:nvPr/>
          </p:nvSpPr>
          <p:spPr bwMode="auto">
            <a:xfrm>
              <a:off x="903" y="3381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4055 w 4273"/>
                <a:gd name="T3" fmla="*/ 11 h 11"/>
                <a:gd name="T4" fmla="*/ 4074 w 4273"/>
                <a:gd name="T5" fmla="*/ 6 h 11"/>
                <a:gd name="T6" fmla="*/ 4092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692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646 w 4273"/>
                <a:gd name="T19" fmla="*/ 0 h 11"/>
                <a:gd name="T20" fmla="*/ 1669 w 4273"/>
                <a:gd name="T21" fmla="*/ 6 h 11"/>
                <a:gd name="T22" fmla="*/ 1692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4055" y="11"/>
                  </a:lnTo>
                  <a:lnTo>
                    <a:pt x="4074" y="6"/>
                  </a:lnTo>
                  <a:lnTo>
                    <a:pt x="4092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69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646" y="0"/>
                  </a:lnTo>
                  <a:lnTo>
                    <a:pt x="1669" y="6"/>
                  </a:lnTo>
                  <a:lnTo>
                    <a:pt x="1692" y="11"/>
                  </a:lnTo>
                  <a:close/>
                </a:path>
              </a:pathLst>
            </a:custGeom>
            <a:solidFill>
              <a:srgbClr val="98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5" name="Freeform 1639"/>
            <p:cNvSpPr>
              <a:spLocks noEditPoints="1"/>
            </p:cNvSpPr>
            <p:nvPr/>
          </p:nvSpPr>
          <p:spPr bwMode="auto">
            <a:xfrm>
              <a:off x="903" y="3376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4074 w 4273"/>
                <a:gd name="T3" fmla="*/ 11 h 11"/>
                <a:gd name="T4" fmla="*/ 4092 w 4273"/>
                <a:gd name="T5" fmla="*/ 5 h 11"/>
                <a:gd name="T6" fmla="*/ 4109 w 4273"/>
                <a:gd name="T7" fmla="*/ 0 h 11"/>
                <a:gd name="T8" fmla="*/ 4273 w 4273"/>
                <a:gd name="T9" fmla="*/ 0 h 11"/>
                <a:gd name="T10" fmla="*/ 4273 w 4273"/>
                <a:gd name="T11" fmla="*/ 11 h 11"/>
                <a:gd name="T12" fmla="*/ 1669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625 w 4273"/>
                <a:gd name="T19" fmla="*/ 0 h 11"/>
                <a:gd name="T20" fmla="*/ 1646 w 4273"/>
                <a:gd name="T21" fmla="*/ 5 h 11"/>
                <a:gd name="T22" fmla="*/ 1669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4074" y="11"/>
                  </a:lnTo>
                  <a:lnTo>
                    <a:pt x="4092" y="5"/>
                  </a:lnTo>
                  <a:lnTo>
                    <a:pt x="4109" y="0"/>
                  </a:lnTo>
                  <a:lnTo>
                    <a:pt x="4273" y="0"/>
                  </a:lnTo>
                  <a:lnTo>
                    <a:pt x="4273" y="11"/>
                  </a:lnTo>
                  <a:close/>
                  <a:moveTo>
                    <a:pt x="166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625" y="0"/>
                  </a:lnTo>
                  <a:lnTo>
                    <a:pt x="1646" y="5"/>
                  </a:lnTo>
                  <a:lnTo>
                    <a:pt x="1669" y="11"/>
                  </a:lnTo>
                  <a:close/>
                </a:path>
              </a:pathLst>
            </a:custGeom>
            <a:solidFill>
              <a:srgbClr val="98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6" name="Freeform 1640"/>
            <p:cNvSpPr>
              <a:spLocks noEditPoints="1"/>
            </p:cNvSpPr>
            <p:nvPr/>
          </p:nvSpPr>
          <p:spPr bwMode="auto">
            <a:xfrm>
              <a:off x="903" y="3371"/>
              <a:ext cx="4273" cy="10"/>
            </a:xfrm>
            <a:custGeom>
              <a:avLst/>
              <a:gdLst>
                <a:gd name="T0" fmla="*/ 4273 w 4273"/>
                <a:gd name="T1" fmla="*/ 10 h 10"/>
                <a:gd name="T2" fmla="*/ 4092 w 4273"/>
                <a:gd name="T3" fmla="*/ 10 h 10"/>
                <a:gd name="T4" fmla="*/ 4109 w 4273"/>
                <a:gd name="T5" fmla="*/ 5 h 10"/>
                <a:gd name="T6" fmla="*/ 4126 w 4273"/>
                <a:gd name="T7" fmla="*/ 0 h 10"/>
                <a:gd name="T8" fmla="*/ 4271 w 4273"/>
                <a:gd name="T9" fmla="*/ 0 h 10"/>
                <a:gd name="T10" fmla="*/ 4273 w 4273"/>
                <a:gd name="T11" fmla="*/ 10 h 10"/>
                <a:gd name="T12" fmla="*/ 1646 w 4273"/>
                <a:gd name="T13" fmla="*/ 10 h 10"/>
                <a:gd name="T14" fmla="*/ 0 w 4273"/>
                <a:gd name="T15" fmla="*/ 10 h 10"/>
                <a:gd name="T16" fmla="*/ 0 w 4273"/>
                <a:gd name="T17" fmla="*/ 0 h 10"/>
                <a:gd name="T18" fmla="*/ 1602 w 4273"/>
                <a:gd name="T19" fmla="*/ 0 h 10"/>
                <a:gd name="T20" fmla="*/ 1625 w 4273"/>
                <a:gd name="T21" fmla="*/ 5 h 10"/>
                <a:gd name="T22" fmla="*/ 1646 w 4273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0">
                  <a:moveTo>
                    <a:pt x="4273" y="10"/>
                  </a:moveTo>
                  <a:lnTo>
                    <a:pt x="4092" y="10"/>
                  </a:lnTo>
                  <a:lnTo>
                    <a:pt x="4109" y="5"/>
                  </a:lnTo>
                  <a:lnTo>
                    <a:pt x="4126" y="0"/>
                  </a:lnTo>
                  <a:lnTo>
                    <a:pt x="4271" y="0"/>
                  </a:lnTo>
                  <a:lnTo>
                    <a:pt x="4273" y="10"/>
                  </a:lnTo>
                  <a:close/>
                  <a:moveTo>
                    <a:pt x="164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602" y="0"/>
                  </a:lnTo>
                  <a:lnTo>
                    <a:pt x="1625" y="5"/>
                  </a:lnTo>
                  <a:lnTo>
                    <a:pt x="1646" y="10"/>
                  </a:lnTo>
                  <a:close/>
                </a:path>
              </a:pathLst>
            </a:custGeom>
            <a:solidFill>
              <a:srgbClr val="98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7" name="Freeform 1641"/>
            <p:cNvSpPr>
              <a:spLocks noEditPoints="1"/>
            </p:cNvSpPr>
            <p:nvPr/>
          </p:nvSpPr>
          <p:spPr bwMode="auto">
            <a:xfrm>
              <a:off x="903" y="3365"/>
              <a:ext cx="4273" cy="11"/>
            </a:xfrm>
            <a:custGeom>
              <a:avLst/>
              <a:gdLst>
                <a:gd name="T0" fmla="*/ 4273 w 4273"/>
                <a:gd name="T1" fmla="*/ 11 h 11"/>
                <a:gd name="T2" fmla="*/ 4109 w 4273"/>
                <a:gd name="T3" fmla="*/ 11 h 11"/>
                <a:gd name="T4" fmla="*/ 4126 w 4273"/>
                <a:gd name="T5" fmla="*/ 6 h 11"/>
                <a:gd name="T6" fmla="*/ 4141 w 4273"/>
                <a:gd name="T7" fmla="*/ 0 h 11"/>
                <a:gd name="T8" fmla="*/ 4271 w 4273"/>
                <a:gd name="T9" fmla="*/ 0 h 11"/>
                <a:gd name="T10" fmla="*/ 4273 w 4273"/>
                <a:gd name="T11" fmla="*/ 11 h 11"/>
                <a:gd name="T12" fmla="*/ 1625 w 4273"/>
                <a:gd name="T13" fmla="*/ 11 h 11"/>
                <a:gd name="T14" fmla="*/ 0 w 4273"/>
                <a:gd name="T15" fmla="*/ 11 h 11"/>
                <a:gd name="T16" fmla="*/ 0 w 4273"/>
                <a:gd name="T17" fmla="*/ 0 h 11"/>
                <a:gd name="T18" fmla="*/ 1581 w 4273"/>
                <a:gd name="T19" fmla="*/ 0 h 11"/>
                <a:gd name="T20" fmla="*/ 1602 w 4273"/>
                <a:gd name="T21" fmla="*/ 6 h 11"/>
                <a:gd name="T22" fmla="*/ 1625 w 4273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3" h="11">
                  <a:moveTo>
                    <a:pt x="4273" y="11"/>
                  </a:moveTo>
                  <a:lnTo>
                    <a:pt x="4109" y="11"/>
                  </a:lnTo>
                  <a:lnTo>
                    <a:pt x="4126" y="6"/>
                  </a:lnTo>
                  <a:lnTo>
                    <a:pt x="4141" y="0"/>
                  </a:lnTo>
                  <a:lnTo>
                    <a:pt x="4271" y="0"/>
                  </a:lnTo>
                  <a:lnTo>
                    <a:pt x="4273" y="11"/>
                  </a:lnTo>
                  <a:close/>
                  <a:moveTo>
                    <a:pt x="162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81" y="0"/>
                  </a:lnTo>
                  <a:lnTo>
                    <a:pt x="1602" y="6"/>
                  </a:lnTo>
                  <a:lnTo>
                    <a:pt x="1625" y="11"/>
                  </a:lnTo>
                  <a:close/>
                </a:path>
              </a:pathLst>
            </a:custGeom>
            <a:solidFill>
              <a:srgbClr val="98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8" name="Freeform 1642"/>
            <p:cNvSpPr>
              <a:spLocks noEditPoints="1"/>
            </p:cNvSpPr>
            <p:nvPr/>
          </p:nvSpPr>
          <p:spPr bwMode="auto">
            <a:xfrm>
              <a:off x="903" y="3362"/>
              <a:ext cx="4271" cy="9"/>
            </a:xfrm>
            <a:custGeom>
              <a:avLst/>
              <a:gdLst>
                <a:gd name="T0" fmla="*/ 4271 w 4271"/>
                <a:gd name="T1" fmla="*/ 9 h 9"/>
                <a:gd name="T2" fmla="*/ 4126 w 4271"/>
                <a:gd name="T3" fmla="*/ 9 h 9"/>
                <a:gd name="T4" fmla="*/ 4141 w 4271"/>
                <a:gd name="T5" fmla="*/ 3 h 9"/>
                <a:gd name="T6" fmla="*/ 4156 w 4271"/>
                <a:gd name="T7" fmla="*/ 0 h 9"/>
                <a:gd name="T8" fmla="*/ 4271 w 4271"/>
                <a:gd name="T9" fmla="*/ 0 h 9"/>
                <a:gd name="T10" fmla="*/ 4271 w 4271"/>
                <a:gd name="T11" fmla="*/ 9 h 9"/>
                <a:gd name="T12" fmla="*/ 1602 w 4271"/>
                <a:gd name="T13" fmla="*/ 9 h 9"/>
                <a:gd name="T14" fmla="*/ 0 w 4271"/>
                <a:gd name="T15" fmla="*/ 9 h 9"/>
                <a:gd name="T16" fmla="*/ 0 w 4271"/>
                <a:gd name="T17" fmla="*/ 0 h 9"/>
                <a:gd name="T18" fmla="*/ 1562 w 4271"/>
                <a:gd name="T19" fmla="*/ 0 h 9"/>
                <a:gd name="T20" fmla="*/ 1581 w 4271"/>
                <a:gd name="T21" fmla="*/ 3 h 9"/>
                <a:gd name="T22" fmla="*/ 1602 w 4271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9">
                  <a:moveTo>
                    <a:pt x="4271" y="9"/>
                  </a:moveTo>
                  <a:lnTo>
                    <a:pt x="4126" y="9"/>
                  </a:lnTo>
                  <a:lnTo>
                    <a:pt x="4141" y="3"/>
                  </a:lnTo>
                  <a:lnTo>
                    <a:pt x="4156" y="0"/>
                  </a:lnTo>
                  <a:lnTo>
                    <a:pt x="4271" y="0"/>
                  </a:lnTo>
                  <a:lnTo>
                    <a:pt x="4271" y="9"/>
                  </a:lnTo>
                  <a:close/>
                  <a:moveTo>
                    <a:pt x="1602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562" y="0"/>
                  </a:lnTo>
                  <a:lnTo>
                    <a:pt x="1581" y="3"/>
                  </a:lnTo>
                  <a:lnTo>
                    <a:pt x="1602" y="9"/>
                  </a:lnTo>
                  <a:close/>
                </a:path>
              </a:pathLst>
            </a:custGeom>
            <a:solidFill>
              <a:srgbClr val="98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79" name="Freeform 1643"/>
            <p:cNvSpPr>
              <a:spLocks noEditPoints="1"/>
            </p:cNvSpPr>
            <p:nvPr/>
          </p:nvSpPr>
          <p:spPr bwMode="auto">
            <a:xfrm>
              <a:off x="903" y="3357"/>
              <a:ext cx="4271" cy="8"/>
            </a:xfrm>
            <a:custGeom>
              <a:avLst/>
              <a:gdLst>
                <a:gd name="T0" fmla="*/ 4271 w 4271"/>
                <a:gd name="T1" fmla="*/ 8 h 8"/>
                <a:gd name="T2" fmla="*/ 4141 w 4271"/>
                <a:gd name="T3" fmla="*/ 8 h 8"/>
                <a:gd name="T4" fmla="*/ 4156 w 4271"/>
                <a:gd name="T5" fmla="*/ 5 h 8"/>
                <a:gd name="T6" fmla="*/ 4170 w 4271"/>
                <a:gd name="T7" fmla="*/ 0 h 8"/>
                <a:gd name="T8" fmla="*/ 4271 w 4271"/>
                <a:gd name="T9" fmla="*/ 0 h 8"/>
                <a:gd name="T10" fmla="*/ 4271 w 4271"/>
                <a:gd name="T11" fmla="*/ 8 h 8"/>
                <a:gd name="T12" fmla="*/ 1581 w 4271"/>
                <a:gd name="T13" fmla="*/ 8 h 8"/>
                <a:gd name="T14" fmla="*/ 0 w 4271"/>
                <a:gd name="T15" fmla="*/ 8 h 8"/>
                <a:gd name="T16" fmla="*/ 0 w 4271"/>
                <a:gd name="T17" fmla="*/ 0 h 8"/>
                <a:gd name="T18" fmla="*/ 1541 w 4271"/>
                <a:gd name="T19" fmla="*/ 0 h 8"/>
                <a:gd name="T20" fmla="*/ 1562 w 4271"/>
                <a:gd name="T21" fmla="*/ 5 h 8"/>
                <a:gd name="T22" fmla="*/ 1581 w 4271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8">
                  <a:moveTo>
                    <a:pt x="4271" y="8"/>
                  </a:moveTo>
                  <a:lnTo>
                    <a:pt x="4141" y="8"/>
                  </a:lnTo>
                  <a:lnTo>
                    <a:pt x="4156" y="5"/>
                  </a:lnTo>
                  <a:lnTo>
                    <a:pt x="4170" y="0"/>
                  </a:lnTo>
                  <a:lnTo>
                    <a:pt x="4271" y="0"/>
                  </a:lnTo>
                  <a:lnTo>
                    <a:pt x="4271" y="8"/>
                  </a:lnTo>
                  <a:close/>
                  <a:moveTo>
                    <a:pt x="1581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541" y="0"/>
                  </a:lnTo>
                  <a:lnTo>
                    <a:pt x="1562" y="5"/>
                  </a:lnTo>
                  <a:lnTo>
                    <a:pt x="1581" y="8"/>
                  </a:lnTo>
                  <a:close/>
                </a:path>
              </a:pathLst>
            </a:custGeom>
            <a:solidFill>
              <a:srgbClr val="98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0" name="Freeform 1644"/>
            <p:cNvSpPr>
              <a:spLocks noEditPoints="1"/>
            </p:cNvSpPr>
            <p:nvPr/>
          </p:nvSpPr>
          <p:spPr bwMode="auto">
            <a:xfrm>
              <a:off x="903" y="3351"/>
              <a:ext cx="4271" cy="11"/>
            </a:xfrm>
            <a:custGeom>
              <a:avLst/>
              <a:gdLst>
                <a:gd name="T0" fmla="*/ 4271 w 4271"/>
                <a:gd name="T1" fmla="*/ 11 h 11"/>
                <a:gd name="T2" fmla="*/ 4156 w 4271"/>
                <a:gd name="T3" fmla="*/ 11 h 11"/>
                <a:gd name="T4" fmla="*/ 4170 w 4271"/>
                <a:gd name="T5" fmla="*/ 6 h 11"/>
                <a:gd name="T6" fmla="*/ 4185 w 4271"/>
                <a:gd name="T7" fmla="*/ 0 h 11"/>
                <a:gd name="T8" fmla="*/ 4271 w 4271"/>
                <a:gd name="T9" fmla="*/ 0 h 11"/>
                <a:gd name="T10" fmla="*/ 4271 w 4271"/>
                <a:gd name="T11" fmla="*/ 11 h 11"/>
                <a:gd name="T12" fmla="*/ 1562 w 4271"/>
                <a:gd name="T13" fmla="*/ 11 h 11"/>
                <a:gd name="T14" fmla="*/ 0 w 4271"/>
                <a:gd name="T15" fmla="*/ 11 h 11"/>
                <a:gd name="T16" fmla="*/ 0 w 4271"/>
                <a:gd name="T17" fmla="*/ 0 h 11"/>
                <a:gd name="T18" fmla="*/ 1522 w 4271"/>
                <a:gd name="T19" fmla="*/ 0 h 11"/>
                <a:gd name="T20" fmla="*/ 1541 w 4271"/>
                <a:gd name="T21" fmla="*/ 6 h 11"/>
                <a:gd name="T22" fmla="*/ 1562 w 4271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1">
                  <a:moveTo>
                    <a:pt x="4271" y="11"/>
                  </a:moveTo>
                  <a:lnTo>
                    <a:pt x="4156" y="11"/>
                  </a:lnTo>
                  <a:lnTo>
                    <a:pt x="4170" y="6"/>
                  </a:lnTo>
                  <a:lnTo>
                    <a:pt x="4185" y="0"/>
                  </a:lnTo>
                  <a:lnTo>
                    <a:pt x="4271" y="0"/>
                  </a:lnTo>
                  <a:lnTo>
                    <a:pt x="4271" y="11"/>
                  </a:lnTo>
                  <a:close/>
                  <a:moveTo>
                    <a:pt x="156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22" y="0"/>
                  </a:lnTo>
                  <a:lnTo>
                    <a:pt x="1541" y="6"/>
                  </a:lnTo>
                  <a:lnTo>
                    <a:pt x="1562" y="11"/>
                  </a:lnTo>
                  <a:close/>
                </a:path>
              </a:pathLst>
            </a:custGeom>
            <a:solidFill>
              <a:srgbClr val="98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1" name="Freeform 1645"/>
            <p:cNvSpPr>
              <a:spLocks noEditPoints="1"/>
            </p:cNvSpPr>
            <p:nvPr/>
          </p:nvSpPr>
          <p:spPr bwMode="auto">
            <a:xfrm>
              <a:off x="903" y="3346"/>
              <a:ext cx="4271" cy="11"/>
            </a:xfrm>
            <a:custGeom>
              <a:avLst/>
              <a:gdLst>
                <a:gd name="T0" fmla="*/ 4271 w 4271"/>
                <a:gd name="T1" fmla="*/ 11 h 11"/>
                <a:gd name="T2" fmla="*/ 4170 w 4271"/>
                <a:gd name="T3" fmla="*/ 11 h 11"/>
                <a:gd name="T4" fmla="*/ 4185 w 4271"/>
                <a:gd name="T5" fmla="*/ 5 h 11"/>
                <a:gd name="T6" fmla="*/ 4198 w 4271"/>
                <a:gd name="T7" fmla="*/ 0 h 11"/>
                <a:gd name="T8" fmla="*/ 4271 w 4271"/>
                <a:gd name="T9" fmla="*/ 0 h 11"/>
                <a:gd name="T10" fmla="*/ 4271 w 4271"/>
                <a:gd name="T11" fmla="*/ 11 h 11"/>
                <a:gd name="T12" fmla="*/ 1541 w 4271"/>
                <a:gd name="T13" fmla="*/ 11 h 11"/>
                <a:gd name="T14" fmla="*/ 0 w 4271"/>
                <a:gd name="T15" fmla="*/ 11 h 11"/>
                <a:gd name="T16" fmla="*/ 0 w 4271"/>
                <a:gd name="T17" fmla="*/ 0 h 11"/>
                <a:gd name="T18" fmla="*/ 1503 w 4271"/>
                <a:gd name="T19" fmla="*/ 0 h 11"/>
                <a:gd name="T20" fmla="*/ 1522 w 4271"/>
                <a:gd name="T21" fmla="*/ 5 h 11"/>
                <a:gd name="T22" fmla="*/ 1541 w 4271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1">
                  <a:moveTo>
                    <a:pt x="4271" y="11"/>
                  </a:moveTo>
                  <a:lnTo>
                    <a:pt x="4170" y="11"/>
                  </a:lnTo>
                  <a:lnTo>
                    <a:pt x="4185" y="5"/>
                  </a:lnTo>
                  <a:lnTo>
                    <a:pt x="4198" y="0"/>
                  </a:lnTo>
                  <a:lnTo>
                    <a:pt x="4271" y="0"/>
                  </a:lnTo>
                  <a:lnTo>
                    <a:pt x="4271" y="11"/>
                  </a:lnTo>
                  <a:close/>
                  <a:moveTo>
                    <a:pt x="154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03" y="0"/>
                  </a:lnTo>
                  <a:lnTo>
                    <a:pt x="1522" y="5"/>
                  </a:lnTo>
                  <a:lnTo>
                    <a:pt x="1541" y="11"/>
                  </a:lnTo>
                  <a:close/>
                </a:path>
              </a:pathLst>
            </a:custGeom>
            <a:solidFill>
              <a:srgbClr val="98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2" name="Freeform 1646"/>
            <p:cNvSpPr>
              <a:spLocks noEditPoints="1"/>
            </p:cNvSpPr>
            <p:nvPr/>
          </p:nvSpPr>
          <p:spPr bwMode="auto">
            <a:xfrm>
              <a:off x="903" y="3341"/>
              <a:ext cx="4271" cy="10"/>
            </a:xfrm>
            <a:custGeom>
              <a:avLst/>
              <a:gdLst>
                <a:gd name="T0" fmla="*/ 4271 w 4271"/>
                <a:gd name="T1" fmla="*/ 10 h 10"/>
                <a:gd name="T2" fmla="*/ 4185 w 4271"/>
                <a:gd name="T3" fmla="*/ 10 h 10"/>
                <a:gd name="T4" fmla="*/ 4198 w 4271"/>
                <a:gd name="T5" fmla="*/ 5 h 10"/>
                <a:gd name="T6" fmla="*/ 4210 w 4271"/>
                <a:gd name="T7" fmla="*/ 0 h 10"/>
                <a:gd name="T8" fmla="*/ 4271 w 4271"/>
                <a:gd name="T9" fmla="*/ 0 h 10"/>
                <a:gd name="T10" fmla="*/ 4271 w 4271"/>
                <a:gd name="T11" fmla="*/ 10 h 10"/>
                <a:gd name="T12" fmla="*/ 1522 w 4271"/>
                <a:gd name="T13" fmla="*/ 10 h 10"/>
                <a:gd name="T14" fmla="*/ 0 w 4271"/>
                <a:gd name="T15" fmla="*/ 10 h 10"/>
                <a:gd name="T16" fmla="*/ 0 w 4271"/>
                <a:gd name="T17" fmla="*/ 0 h 10"/>
                <a:gd name="T18" fmla="*/ 1484 w 4271"/>
                <a:gd name="T19" fmla="*/ 0 h 10"/>
                <a:gd name="T20" fmla="*/ 1503 w 4271"/>
                <a:gd name="T21" fmla="*/ 5 h 10"/>
                <a:gd name="T22" fmla="*/ 1522 w 4271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0">
                  <a:moveTo>
                    <a:pt x="4271" y="10"/>
                  </a:moveTo>
                  <a:lnTo>
                    <a:pt x="4185" y="10"/>
                  </a:lnTo>
                  <a:lnTo>
                    <a:pt x="4198" y="5"/>
                  </a:lnTo>
                  <a:lnTo>
                    <a:pt x="4210" y="0"/>
                  </a:lnTo>
                  <a:lnTo>
                    <a:pt x="4271" y="0"/>
                  </a:lnTo>
                  <a:lnTo>
                    <a:pt x="4271" y="10"/>
                  </a:lnTo>
                  <a:close/>
                  <a:moveTo>
                    <a:pt x="152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484" y="0"/>
                  </a:lnTo>
                  <a:lnTo>
                    <a:pt x="1503" y="5"/>
                  </a:lnTo>
                  <a:lnTo>
                    <a:pt x="1522" y="10"/>
                  </a:lnTo>
                  <a:close/>
                </a:path>
              </a:pathLst>
            </a:custGeom>
            <a:solidFill>
              <a:srgbClr val="99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3" name="Freeform 1647"/>
            <p:cNvSpPr>
              <a:spLocks noEditPoints="1"/>
            </p:cNvSpPr>
            <p:nvPr/>
          </p:nvSpPr>
          <p:spPr bwMode="auto">
            <a:xfrm>
              <a:off x="903" y="3335"/>
              <a:ext cx="4271" cy="11"/>
            </a:xfrm>
            <a:custGeom>
              <a:avLst/>
              <a:gdLst>
                <a:gd name="T0" fmla="*/ 4271 w 4271"/>
                <a:gd name="T1" fmla="*/ 11 h 11"/>
                <a:gd name="T2" fmla="*/ 4198 w 4271"/>
                <a:gd name="T3" fmla="*/ 11 h 11"/>
                <a:gd name="T4" fmla="*/ 4210 w 4271"/>
                <a:gd name="T5" fmla="*/ 6 h 11"/>
                <a:gd name="T6" fmla="*/ 4223 w 4271"/>
                <a:gd name="T7" fmla="*/ 0 h 11"/>
                <a:gd name="T8" fmla="*/ 4271 w 4271"/>
                <a:gd name="T9" fmla="*/ 0 h 11"/>
                <a:gd name="T10" fmla="*/ 4271 w 4271"/>
                <a:gd name="T11" fmla="*/ 11 h 11"/>
                <a:gd name="T12" fmla="*/ 1503 w 4271"/>
                <a:gd name="T13" fmla="*/ 11 h 11"/>
                <a:gd name="T14" fmla="*/ 0 w 4271"/>
                <a:gd name="T15" fmla="*/ 11 h 11"/>
                <a:gd name="T16" fmla="*/ 0 w 4271"/>
                <a:gd name="T17" fmla="*/ 0 h 11"/>
                <a:gd name="T18" fmla="*/ 1465 w 4271"/>
                <a:gd name="T19" fmla="*/ 0 h 11"/>
                <a:gd name="T20" fmla="*/ 1484 w 4271"/>
                <a:gd name="T21" fmla="*/ 6 h 11"/>
                <a:gd name="T22" fmla="*/ 1503 w 4271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1">
                  <a:moveTo>
                    <a:pt x="4271" y="11"/>
                  </a:moveTo>
                  <a:lnTo>
                    <a:pt x="4198" y="11"/>
                  </a:lnTo>
                  <a:lnTo>
                    <a:pt x="4210" y="6"/>
                  </a:lnTo>
                  <a:lnTo>
                    <a:pt x="4223" y="0"/>
                  </a:lnTo>
                  <a:lnTo>
                    <a:pt x="4271" y="0"/>
                  </a:lnTo>
                  <a:lnTo>
                    <a:pt x="4271" y="11"/>
                  </a:lnTo>
                  <a:close/>
                  <a:moveTo>
                    <a:pt x="150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465" y="0"/>
                  </a:lnTo>
                  <a:lnTo>
                    <a:pt x="1484" y="6"/>
                  </a:lnTo>
                  <a:lnTo>
                    <a:pt x="1503" y="11"/>
                  </a:lnTo>
                  <a:close/>
                </a:path>
              </a:pathLst>
            </a:custGeom>
            <a:solidFill>
              <a:srgbClr val="99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4" name="Freeform 1648"/>
            <p:cNvSpPr>
              <a:spLocks noEditPoints="1"/>
            </p:cNvSpPr>
            <p:nvPr/>
          </p:nvSpPr>
          <p:spPr bwMode="auto">
            <a:xfrm>
              <a:off x="903" y="3330"/>
              <a:ext cx="4271" cy="11"/>
            </a:xfrm>
            <a:custGeom>
              <a:avLst/>
              <a:gdLst>
                <a:gd name="T0" fmla="*/ 4271 w 4271"/>
                <a:gd name="T1" fmla="*/ 11 h 11"/>
                <a:gd name="T2" fmla="*/ 4210 w 4271"/>
                <a:gd name="T3" fmla="*/ 11 h 11"/>
                <a:gd name="T4" fmla="*/ 4223 w 4271"/>
                <a:gd name="T5" fmla="*/ 5 h 11"/>
                <a:gd name="T6" fmla="*/ 4235 w 4271"/>
                <a:gd name="T7" fmla="*/ 0 h 11"/>
                <a:gd name="T8" fmla="*/ 4271 w 4271"/>
                <a:gd name="T9" fmla="*/ 0 h 11"/>
                <a:gd name="T10" fmla="*/ 4271 w 4271"/>
                <a:gd name="T11" fmla="*/ 11 h 11"/>
                <a:gd name="T12" fmla="*/ 1484 w 4271"/>
                <a:gd name="T13" fmla="*/ 11 h 11"/>
                <a:gd name="T14" fmla="*/ 0 w 4271"/>
                <a:gd name="T15" fmla="*/ 11 h 11"/>
                <a:gd name="T16" fmla="*/ 0 w 4271"/>
                <a:gd name="T17" fmla="*/ 0 h 11"/>
                <a:gd name="T18" fmla="*/ 1448 w 4271"/>
                <a:gd name="T19" fmla="*/ 0 h 11"/>
                <a:gd name="T20" fmla="*/ 1465 w 4271"/>
                <a:gd name="T21" fmla="*/ 5 h 11"/>
                <a:gd name="T22" fmla="*/ 1484 w 4271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1">
                  <a:moveTo>
                    <a:pt x="4271" y="11"/>
                  </a:moveTo>
                  <a:lnTo>
                    <a:pt x="4210" y="11"/>
                  </a:lnTo>
                  <a:lnTo>
                    <a:pt x="4223" y="5"/>
                  </a:lnTo>
                  <a:lnTo>
                    <a:pt x="4235" y="0"/>
                  </a:lnTo>
                  <a:lnTo>
                    <a:pt x="4271" y="0"/>
                  </a:lnTo>
                  <a:lnTo>
                    <a:pt x="4271" y="11"/>
                  </a:lnTo>
                  <a:close/>
                  <a:moveTo>
                    <a:pt x="148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448" y="0"/>
                  </a:lnTo>
                  <a:lnTo>
                    <a:pt x="1465" y="5"/>
                  </a:lnTo>
                  <a:lnTo>
                    <a:pt x="1484" y="11"/>
                  </a:lnTo>
                  <a:close/>
                </a:path>
              </a:pathLst>
            </a:custGeom>
            <a:solidFill>
              <a:srgbClr val="99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5" name="Freeform 1649"/>
            <p:cNvSpPr>
              <a:spLocks noEditPoints="1"/>
            </p:cNvSpPr>
            <p:nvPr/>
          </p:nvSpPr>
          <p:spPr bwMode="auto">
            <a:xfrm>
              <a:off x="903" y="3325"/>
              <a:ext cx="4271" cy="10"/>
            </a:xfrm>
            <a:custGeom>
              <a:avLst/>
              <a:gdLst>
                <a:gd name="T0" fmla="*/ 4271 w 4271"/>
                <a:gd name="T1" fmla="*/ 10 h 10"/>
                <a:gd name="T2" fmla="*/ 4223 w 4271"/>
                <a:gd name="T3" fmla="*/ 10 h 10"/>
                <a:gd name="T4" fmla="*/ 4235 w 4271"/>
                <a:gd name="T5" fmla="*/ 5 h 10"/>
                <a:gd name="T6" fmla="*/ 4244 w 4271"/>
                <a:gd name="T7" fmla="*/ 0 h 10"/>
                <a:gd name="T8" fmla="*/ 4271 w 4271"/>
                <a:gd name="T9" fmla="*/ 0 h 10"/>
                <a:gd name="T10" fmla="*/ 4271 w 4271"/>
                <a:gd name="T11" fmla="*/ 10 h 10"/>
                <a:gd name="T12" fmla="*/ 1465 w 4271"/>
                <a:gd name="T13" fmla="*/ 10 h 10"/>
                <a:gd name="T14" fmla="*/ 0 w 4271"/>
                <a:gd name="T15" fmla="*/ 10 h 10"/>
                <a:gd name="T16" fmla="*/ 0 w 4271"/>
                <a:gd name="T17" fmla="*/ 0 h 10"/>
                <a:gd name="T18" fmla="*/ 1431 w 4271"/>
                <a:gd name="T19" fmla="*/ 0 h 10"/>
                <a:gd name="T20" fmla="*/ 1448 w 4271"/>
                <a:gd name="T21" fmla="*/ 5 h 10"/>
                <a:gd name="T22" fmla="*/ 1465 w 4271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0">
                  <a:moveTo>
                    <a:pt x="4271" y="10"/>
                  </a:moveTo>
                  <a:lnTo>
                    <a:pt x="4223" y="10"/>
                  </a:lnTo>
                  <a:lnTo>
                    <a:pt x="4235" y="5"/>
                  </a:lnTo>
                  <a:lnTo>
                    <a:pt x="4244" y="0"/>
                  </a:lnTo>
                  <a:lnTo>
                    <a:pt x="4271" y="0"/>
                  </a:lnTo>
                  <a:lnTo>
                    <a:pt x="4271" y="10"/>
                  </a:lnTo>
                  <a:close/>
                  <a:moveTo>
                    <a:pt x="1465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431" y="0"/>
                  </a:lnTo>
                  <a:lnTo>
                    <a:pt x="1448" y="5"/>
                  </a:lnTo>
                  <a:lnTo>
                    <a:pt x="1465" y="10"/>
                  </a:lnTo>
                  <a:close/>
                </a:path>
              </a:pathLst>
            </a:custGeom>
            <a:solidFill>
              <a:srgbClr val="99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6" name="Freeform 1650"/>
            <p:cNvSpPr>
              <a:spLocks noEditPoints="1"/>
            </p:cNvSpPr>
            <p:nvPr/>
          </p:nvSpPr>
          <p:spPr bwMode="auto">
            <a:xfrm>
              <a:off x="903" y="3320"/>
              <a:ext cx="4271" cy="10"/>
            </a:xfrm>
            <a:custGeom>
              <a:avLst/>
              <a:gdLst>
                <a:gd name="T0" fmla="*/ 4271 w 4271"/>
                <a:gd name="T1" fmla="*/ 10 h 10"/>
                <a:gd name="T2" fmla="*/ 4235 w 4271"/>
                <a:gd name="T3" fmla="*/ 10 h 10"/>
                <a:gd name="T4" fmla="*/ 4244 w 4271"/>
                <a:gd name="T5" fmla="*/ 5 h 10"/>
                <a:gd name="T6" fmla="*/ 4256 w 4271"/>
                <a:gd name="T7" fmla="*/ 0 h 10"/>
                <a:gd name="T8" fmla="*/ 4271 w 4271"/>
                <a:gd name="T9" fmla="*/ 0 h 10"/>
                <a:gd name="T10" fmla="*/ 4271 w 4271"/>
                <a:gd name="T11" fmla="*/ 10 h 10"/>
                <a:gd name="T12" fmla="*/ 1448 w 4271"/>
                <a:gd name="T13" fmla="*/ 10 h 10"/>
                <a:gd name="T14" fmla="*/ 0 w 4271"/>
                <a:gd name="T15" fmla="*/ 10 h 10"/>
                <a:gd name="T16" fmla="*/ 0 w 4271"/>
                <a:gd name="T17" fmla="*/ 0 h 10"/>
                <a:gd name="T18" fmla="*/ 1413 w 4271"/>
                <a:gd name="T19" fmla="*/ 0 h 10"/>
                <a:gd name="T20" fmla="*/ 1431 w 4271"/>
                <a:gd name="T21" fmla="*/ 5 h 10"/>
                <a:gd name="T22" fmla="*/ 1448 w 4271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10">
                  <a:moveTo>
                    <a:pt x="4271" y="10"/>
                  </a:moveTo>
                  <a:lnTo>
                    <a:pt x="4235" y="10"/>
                  </a:lnTo>
                  <a:lnTo>
                    <a:pt x="4244" y="5"/>
                  </a:lnTo>
                  <a:lnTo>
                    <a:pt x="4256" y="0"/>
                  </a:lnTo>
                  <a:lnTo>
                    <a:pt x="4271" y="0"/>
                  </a:lnTo>
                  <a:lnTo>
                    <a:pt x="4271" y="10"/>
                  </a:lnTo>
                  <a:close/>
                  <a:moveTo>
                    <a:pt x="144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413" y="0"/>
                  </a:lnTo>
                  <a:lnTo>
                    <a:pt x="1431" y="5"/>
                  </a:lnTo>
                  <a:lnTo>
                    <a:pt x="1448" y="10"/>
                  </a:lnTo>
                  <a:close/>
                </a:path>
              </a:pathLst>
            </a:custGeom>
            <a:solidFill>
              <a:srgbClr val="995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7" name="Freeform 1651"/>
            <p:cNvSpPr>
              <a:spLocks noEditPoints="1"/>
            </p:cNvSpPr>
            <p:nvPr/>
          </p:nvSpPr>
          <p:spPr bwMode="auto">
            <a:xfrm>
              <a:off x="903" y="3316"/>
              <a:ext cx="4271" cy="9"/>
            </a:xfrm>
            <a:custGeom>
              <a:avLst/>
              <a:gdLst>
                <a:gd name="T0" fmla="*/ 4271 w 4271"/>
                <a:gd name="T1" fmla="*/ 9 h 9"/>
                <a:gd name="T2" fmla="*/ 4244 w 4271"/>
                <a:gd name="T3" fmla="*/ 9 h 9"/>
                <a:gd name="T4" fmla="*/ 4256 w 4271"/>
                <a:gd name="T5" fmla="*/ 4 h 9"/>
                <a:gd name="T6" fmla="*/ 4265 w 4271"/>
                <a:gd name="T7" fmla="*/ 0 h 9"/>
                <a:gd name="T8" fmla="*/ 4271 w 4271"/>
                <a:gd name="T9" fmla="*/ 0 h 9"/>
                <a:gd name="T10" fmla="*/ 4271 w 4271"/>
                <a:gd name="T11" fmla="*/ 9 h 9"/>
                <a:gd name="T12" fmla="*/ 1431 w 4271"/>
                <a:gd name="T13" fmla="*/ 9 h 9"/>
                <a:gd name="T14" fmla="*/ 0 w 4271"/>
                <a:gd name="T15" fmla="*/ 9 h 9"/>
                <a:gd name="T16" fmla="*/ 0 w 4271"/>
                <a:gd name="T17" fmla="*/ 0 h 9"/>
                <a:gd name="T18" fmla="*/ 1396 w 4271"/>
                <a:gd name="T19" fmla="*/ 0 h 9"/>
                <a:gd name="T20" fmla="*/ 1413 w 4271"/>
                <a:gd name="T21" fmla="*/ 4 h 9"/>
                <a:gd name="T22" fmla="*/ 1431 w 4271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1" h="9">
                  <a:moveTo>
                    <a:pt x="4271" y="9"/>
                  </a:moveTo>
                  <a:lnTo>
                    <a:pt x="4244" y="9"/>
                  </a:lnTo>
                  <a:lnTo>
                    <a:pt x="4256" y="4"/>
                  </a:lnTo>
                  <a:lnTo>
                    <a:pt x="4265" y="0"/>
                  </a:lnTo>
                  <a:lnTo>
                    <a:pt x="4271" y="0"/>
                  </a:lnTo>
                  <a:lnTo>
                    <a:pt x="4271" y="9"/>
                  </a:lnTo>
                  <a:close/>
                  <a:moveTo>
                    <a:pt x="1431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396" y="0"/>
                  </a:lnTo>
                  <a:lnTo>
                    <a:pt x="1413" y="4"/>
                  </a:lnTo>
                  <a:lnTo>
                    <a:pt x="1431" y="9"/>
                  </a:lnTo>
                  <a:close/>
                </a:path>
              </a:pathLst>
            </a:custGeom>
            <a:solidFill>
              <a:srgbClr val="9A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8" name="Freeform 1652"/>
            <p:cNvSpPr>
              <a:spLocks noEditPoints="1"/>
            </p:cNvSpPr>
            <p:nvPr/>
          </p:nvSpPr>
          <p:spPr bwMode="auto">
            <a:xfrm>
              <a:off x="903" y="3311"/>
              <a:ext cx="4271" cy="9"/>
            </a:xfrm>
            <a:custGeom>
              <a:avLst/>
              <a:gdLst>
                <a:gd name="T0" fmla="*/ 4271 w 4271"/>
                <a:gd name="T1" fmla="*/ 9 h 9"/>
                <a:gd name="T2" fmla="*/ 4256 w 4271"/>
                <a:gd name="T3" fmla="*/ 9 h 9"/>
                <a:gd name="T4" fmla="*/ 4263 w 4271"/>
                <a:gd name="T5" fmla="*/ 5 h 9"/>
                <a:gd name="T6" fmla="*/ 4271 w 4271"/>
                <a:gd name="T7" fmla="*/ 0 h 9"/>
                <a:gd name="T8" fmla="*/ 4271 w 4271"/>
                <a:gd name="T9" fmla="*/ 9 h 9"/>
                <a:gd name="T10" fmla="*/ 1413 w 4271"/>
                <a:gd name="T11" fmla="*/ 9 h 9"/>
                <a:gd name="T12" fmla="*/ 0 w 4271"/>
                <a:gd name="T13" fmla="*/ 9 h 9"/>
                <a:gd name="T14" fmla="*/ 0 w 4271"/>
                <a:gd name="T15" fmla="*/ 0 h 9"/>
                <a:gd name="T16" fmla="*/ 1379 w 4271"/>
                <a:gd name="T17" fmla="*/ 0 h 9"/>
                <a:gd name="T18" fmla="*/ 1396 w 4271"/>
                <a:gd name="T19" fmla="*/ 5 h 9"/>
                <a:gd name="T20" fmla="*/ 1413 w 4271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1" h="9">
                  <a:moveTo>
                    <a:pt x="4271" y="9"/>
                  </a:moveTo>
                  <a:lnTo>
                    <a:pt x="4256" y="9"/>
                  </a:lnTo>
                  <a:lnTo>
                    <a:pt x="4263" y="5"/>
                  </a:lnTo>
                  <a:lnTo>
                    <a:pt x="4271" y="0"/>
                  </a:lnTo>
                  <a:lnTo>
                    <a:pt x="4271" y="9"/>
                  </a:lnTo>
                  <a:close/>
                  <a:moveTo>
                    <a:pt x="141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379" y="0"/>
                  </a:lnTo>
                  <a:lnTo>
                    <a:pt x="1396" y="5"/>
                  </a:lnTo>
                  <a:lnTo>
                    <a:pt x="1413" y="9"/>
                  </a:lnTo>
                  <a:close/>
                </a:path>
              </a:pathLst>
            </a:custGeom>
            <a:solidFill>
              <a:srgbClr val="9A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89" name="Freeform 1653"/>
            <p:cNvSpPr>
              <a:spLocks noEditPoints="1"/>
            </p:cNvSpPr>
            <p:nvPr/>
          </p:nvSpPr>
          <p:spPr bwMode="auto">
            <a:xfrm>
              <a:off x="903" y="3306"/>
              <a:ext cx="4271" cy="10"/>
            </a:xfrm>
            <a:custGeom>
              <a:avLst/>
              <a:gdLst>
                <a:gd name="T0" fmla="*/ 4271 w 4271"/>
                <a:gd name="T1" fmla="*/ 10 h 10"/>
                <a:gd name="T2" fmla="*/ 4265 w 4271"/>
                <a:gd name="T3" fmla="*/ 10 h 10"/>
                <a:gd name="T4" fmla="*/ 4269 w 4271"/>
                <a:gd name="T5" fmla="*/ 7 h 10"/>
                <a:gd name="T6" fmla="*/ 4271 w 4271"/>
                <a:gd name="T7" fmla="*/ 5 h 10"/>
                <a:gd name="T8" fmla="*/ 4271 w 4271"/>
                <a:gd name="T9" fmla="*/ 10 h 10"/>
                <a:gd name="T10" fmla="*/ 1396 w 4271"/>
                <a:gd name="T11" fmla="*/ 10 h 10"/>
                <a:gd name="T12" fmla="*/ 0 w 4271"/>
                <a:gd name="T13" fmla="*/ 10 h 10"/>
                <a:gd name="T14" fmla="*/ 0 w 4271"/>
                <a:gd name="T15" fmla="*/ 0 h 10"/>
                <a:gd name="T16" fmla="*/ 1362 w 4271"/>
                <a:gd name="T17" fmla="*/ 0 h 10"/>
                <a:gd name="T18" fmla="*/ 1379 w 4271"/>
                <a:gd name="T19" fmla="*/ 5 h 10"/>
                <a:gd name="T20" fmla="*/ 1396 w 4271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1" h="10">
                  <a:moveTo>
                    <a:pt x="4271" y="10"/>
                  </a:moveTo>
                  <a:lnTo>
                    <a:pt x="4265" y="10"/>
                  </a:lnTo>
                  <a:lnTo>
                    <a:pt x="4269" y="7"/>
                  </a:lnTo>
                  <a:lnTo>
                    <a:pt x="4271" y="5"/>
                  </a:lnTo>
                  <a:lnTo>
                    <a:pt x="4271" y="10"/>
                  </a:lnTo>
                  <a:close/>
                  <a:moveTo>
                    <a:pt x="139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362" y="0"/>
                  </a:lnTo>
                  <a:lnTo>
                    <a:pt x="1379" y="5"/>
                  </a:lnTo>
                  <a:lnTo>
                    <a:pt x="1396" y="10"/>
                  </a:lnTo>
                  <a:close/>
                </a:path>
              </a:pathLst>
            </a:custGeom>
            <a:solidFill>
              <a:srgbClr val="9A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0" name="Freeform 1654"/>
            <p:cNvSpPr>
              <a:spLocks/>
            </p:cNvSpPr>
            <p:nvPr/>
          </p:nvSpPr>
          <p:spPr bwMode="auto">
            <a:xfrm>
              <a:off x="903" y="3300"/>
              <a:ext cx="1379" cy="11"/>
            </a:xfrm>
            <a:custGeom>
              <a:avLst/>
              <a:gdLst>
                <a:gd name="T0" fmla="*/ 1379 w 1379"/>
                <a:gd name="T1" fmla="*/ 11 h 11"/>
                <a:gd name="T2" fmla="*/ 0 w 1379"/>
                <a:gd name="T3" fmla="*/ 11 h 11"/>
                <a:gd name="T4" fmla="*/ 0 w 1379"/>
                <a:gd name="T5" fmla="*/ 0 h 11"/>
                <a:gd name="T6" fmla="*/ 1347 w 1379"/>
                <a:gd name="T7" fmla="*/ 0 h 11"/>
                <a:gd name="T8" fmla="*/ 1362 w 1379"/>
                <a:gd name="T9" fmla="*/ 6 h 11"/>
                <a:gd name="T10" fmla="*/ 1379 w 1379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9" h="11">
                  <a:moveTo>
                    <a:pt x="137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47" y="0"/>
                  </a:lnTo>
                  <a:lnTo>
                    <a:pt x="1362" y="6"/>
                  </a:lnTo>
                  <a:lnTo>
                    <a:pt x="1379" y="11"/>
                  </a:lnTo>
                  <a:close/>
                </a:path>
              </a:pathLst>
            </a:custGeom>
            <a:solidFill>
              <a:srgbClr val="9A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1" name="Freeform 1655"/>
            <p:cNvSpPr>
              <a:spLocks/>
            </p:cNvSpPr>
            <p:nvPr/>
          </p:nvSpPr>
          <p:spPr bwMode="auto">
            <a:xfrm>
              <a:off x="903" y="3295"/>
              <a:ext cx="1362" cy="11"/>
            </a:xfrm>
            <a:custGeom>
              <a:avLst/>
              <a:gdLst>
                <a:gd name="T0" fmla="*/ 1362 w 1362"/>
                <a:gd name="T1" fmla="*/ 11 h 11"/>
                <a:gd name="T2" fmla="*/ 0 w 1362"/>
                <a:gd name="T3" fmla="*/ 11 h 11"/>
                <a:gd name="T4" fmla="*/ 0 w 1362"/>
                <a:gd name="T5" fmla="*/ 0 h 11"/>
                <a:gd name="T6" fmla="*/ 1331 w 1362"/>
                <a:gd name="T7" fmla="*/ 0 h 11"/>
                <a:gd name="T8" fmla="*/ 1347 w 1362"/>
                <a:gd name="T9" fmla="*/ 5 h 11"/>
                <a:gd name="T10" fmla="*/ 1362 w 136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2" h="11">
                  <a:moveTo>
                    <a:pt x="136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31" y="0"/>
                  </a:lnTo>
                  <a:lnTo>
                    <a:pt x="1347" y="5"/>
                  </a:lnTo>
                  <a:lnTo>
                    <a:pt x="1362" y="11"/>
                  </a:lnTo>
                  <a:close/>
                </a:path>
              </a:pathLst>
            </a:custGeom>
            <a:solidFill>
              <a:srgbClr val="9A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2" name="Freeform 1656"/>
            <p:cNvSpPr>
              <a:spLocks/>
            </p:cNvSpPr>
            <p:nvPr/>
          </p:nvSpPr>
          <p:spPr bwMode="auto">
            <a:xfrm>
              <a:off x="903" y="3290"/>
              <a:ext cx="1347" cy="10"/>
            </a:xfrm>
            <a:custGeom>
              <a:avLst/>
              <a:gdLst>
                <a:gd name="T0" fmla="*/ 1347 w 1347"/>
                <a:gd name="T1" fmla="*/ 10 h 10"/>
                <a:gd name="T2" fmla="*/ 0 w 1347"/>
                <a:gd name="T3" fmla="*/ 10 h 10"/>
                <a:gd name="T4" fmla="*/ 0 w 1347"/>
                <a:gd name="T5" fmla="*/ 0 h 10"/>
                <a:gd name="T6" fmla="*/ 1316 w 1347"/>
                <a:gd name="T7" fmla="*/ 0 h 10"/>
                <a:gd name="T8" fmla="*/ 1331 w 1347"/>
                <a:gd name="T9" fmla="*/ 5 h 10"/>
                <a:gd name="T10" fmla="*/ 1347 w 134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7" h="10">
                  <a:moveTo>
                    <a:pt x="134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316" y="0"/>
                  </a:lnTo>
                  <a:lnTo>
                    <a:pt x="1331" y="5"/>
                  </a:lnTo>
                  <a:lnTo>
                    <a:pt x="1347" y="10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3" name="Freeform 1657"/>
            <p:cNvSpPr>
              <a:spLocks/>
            </p:cNvSpPr>
            <p:nvPr/>
          </p:nvSpPr>
          <p:spPr bwMode="auto">
            <a:xfrm>
              <a:off x="903" y="3284"/>
              <a:ext cx="1331" cy="11"/>
            </a:xfrm>
            <a:custGeom>
              <a:avLst/>
              <a:gdLst>
                <a:gd name="T0" fmla="*/ 1331 w 1331"/>
                <a:gd name="T1" fmla="*/ 11 h 11"/>
                <a:gd name="T2" fmla="*/ 0 w 1331"/>
                <a:gd name="T3" fmla="*/ 11 h 11"/>
                <a:gd name="T4" fmla="*/ 0 w 1331"/>
                <a:gd name="T5" fmla="*/ 0 h 11"/>
                <a:gd name="T6" fmla="*/ 1301 w 1331"/>
                <a:gd name="T7" fmla="*/ 0 h 11"/>
                <a:gd name="T8" fmla="*/ 1316 w 1331"/>
                <a:gd name="T9" fmla="*/ 6 h 11"/>
                <a:gd name="T10" fmla="*/ 1331 w 133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1" h="11">
                  <a:moveTo>
                    <a:pt x="133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01" y="0"/>
                  </a:lnTo>
                  <a:lnTo>
                    <a:pt x="1316" y="6"/>
                  </a:lnTo>
                  <a:lnTo>
                    <a:pt x="1331" y="11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4" name="Freeform 1658"/>
            <p:cNvSpPr>
              <a:spLocks/>
            </p:cNvSpPr>
            <p:nvPr/>
          </p:nvSpPr>
          <p:spPr bwMode="auto">
            <a:xfrm>
              <a:off x="903" y="3279"/>
              <a:ext cx="1316" cy="11"/>
            </a:xfrm>
            <a:custGeom>
              <a:avLst/>
              <a:gdLst>
                <a:gd name="T0" fmla="*/ 1316 w 1316"/>
                <a:gd name="T1" fmla="*/ 11 h 11"/>
                <a:gd name="T2" fmla="*/ 0 w 1316"/>
                <a:gd name="T3" fmla="*/ 11 h 11"/>
                <a:gd name="T4" fmla="*/ 0 w 1316"/>
                <a:gd name="T5" fmla="*/ 0 h 11"/>
                <a:gd name="T6" fmla="*/ 1286 w 1316"/>
                <a:gd name="T7" fmla="*/ 0 h 11"/>
                <a:gd name="T8" fmla="*/ 1301 w 1316"/>
                <a:gd name="T9" fmla="*/ 5 h 11"/>
                <a:gd name="T10" fmla="*/ 1316 w 131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6" h="11">
                  <a:moveTo>
                    <a:pt x="131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286" y="0"/>
                  </a:lnTo>
                  <a:lnTo>
                    <a:pt x="1301" y="5"/>
                  </a:lnTo>
                  <a:lnTo>
                    <a:pt x="1316" y="11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5" name="Freeform 1659"/>
            <p:cNvSpPr>
              <a:spLocks/>
            </p:cNvSpPr>
            <p:nvPr/>
          </p:nvSpPr>
          <p:spPr bwMode="auto">
            <a:xfrm>
              <a:off x="903" y="3274"/>
              <a:ext cx="1301" cy="10"/>
            </a:xfrm>
            <a:custGeom>
              <a:avLst/>
              <a:gdLst>
                <a:gd name="T0" fmla="*/ 1301 w 1301"/>
                <a:gd name="T1" fmla="*/ 10 h 10"/>
                <a:gd name="T2" fmla="*/ 0 w 1301"/>
                <a:gd name="T3" fmla="*/ 10 h 10"/>
                <a:gd name="T4" fmla="*/ 0 w 1301"/>
                <a:gd name="T5" fmla="*/ 0 h 10"/>
                <a:gd name="T6" fmla="*/ 1270 w 1301"/>
                <a:gd name="T7" fmla="*/ 0 h 10"/>
                <a:gd name="T8" fmla="*/ 1286 w 1301"/>
                <a:gd name="T9" fmla="*/ 5 h 10"/>
                <a:gd name="T10" fmla="*/ 1301 w 130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1" h="10">
                  <a:moveTo>
                    <a:pt x="130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270" y="0"/>
                  </a:lnTo>
                  <a:lnTo>
                    <a:pt x="1286" y="5"/>
                  </a:lnTo>
                  <a:lnTo>
                    <a:pt x="1301" y="10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6" name="Freeform 1660"/>
            <p:cNvSpPr>
              <a:spLocks/>
            </p:cNvSpPr>
            <p:nvPr/>
          </p:nvSpPr>
          <p:spPr bwMode="auto">
            <a:xfrm>
              <a:off x="903" y="3270"/>
              <a:ext cx="1286" cy="9"/>
            </a:xfrm>
            <a:custGeom>
              <a:avLst/>
              <a:gdLst>
                <a:gd name="T0" fmla="*/ 1286 w 1286"/>
                <a:gd name="T1" fmla="*/ 9 h 9"/>
                <a:gd name="T2" fmla="*/ 0 w 1286"/>
                <a:gd name="T3" fmla="*/ 9 h 9"/>
                <a:gd name="T4" fmla="*/ 0 w 1286"/>
                <a:gd name="T5" fmla="*/ 0 h 9"/>
                <a:gd name="T6" fmla="*/ 1257 w 1286"/>
                <a:gd name="T7" fmla="*/ 0 h 9"/>
                <a:gd name="T8" fmla="*/ 1270 w 1286"/>
                <a:gd name="T9" fmla="*/ 4 h 9"/>
                <a:gd name="T10" fmla="*/ 1286 w 1286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6" h="9">
                  <a:moveTo>
                    <a:pt x="1286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257" y="0"/>
                  </a:lnTo>
                  <a:lnTo>
                    <a:pt x="1270" y="4"/>
                  </a:lnTo>
                  <a:lnTo>
                    <a:pt x="1286" y="9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7" name="Freeform 1661"/>
            <p:cNvSpPr>
              <a:spLocks/>
            </p:cNvSpPr>
            <p:nvPr/>
          </p:nvSpPr>
          <p:spPr bwMode="auto">
            <a:xfrm>
              <a:off x="903" y="3265"/>
              <a:ext cx="1270" cy="9"/>
            </a:xfrm>
            <a:custGeom>
              <a:avLst/>
              <a:gdLst>
                <a:gd name="T0" fmla="*/ 1270 w 1270"/>
                <a:gd name="T1" fmla="*/ 9 h 9"/>
                <a:gd name="T2" fmla="*/ 0 w 1270"/>
                <a:gd name="T3" fmla="*/ 9 h 9"/>
                <a:gd name="T4" fmla="*/ 0 w 1270"/>
                <a:gd name="T5" fmla="*/ 0 h 9"/>
                <a:gd name="T6" fmla="*/ 1242 w 1270"/>
                <a:gd name="T7" fmla="*/ 0 h 9"/>
                <a:gd name="T8" fmla="*/ 1257 w 1270"/>
                <a:gd name="T9" fmla="*/ 5 h 9"/>
                <a:gd name="T10" fmla="*/ 1270 w 1270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0" h="9">
                  <a:moveTo>
                    <a:pt x="127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242" y="0"/>
                  </a:lnTo>
                  <a:lnTo>
                    <a:pt x="1257" y="5"/>
                  </a:lnTo>
                  <a:lnTo>
                    <a:pt x="1270" y="9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8" name="Freeform 1662"/>
            <p:cNvSpPr>
              <a:spLocks/>
            </p:cNvSpPr>
            <p:nvPr/>
          </p:nvSpPr>
          <p:spPr bwMode="auto">
            <a:xfrm>
              <a:off x="903" y="3260"/>
              <a:ext cx="1257" cy="10"/>
            </a:xfrm>
            <a:custGeom>
              <a:avLst/>
              <a:gdLst>
                <a:gd name="T0" fmla="*/ 1257 w 1257"/>
                <a:gd name="T1" fmla="*/ 10 h 10"/>
                <a:gd name="T2" fmla="*/ 0 w 1257"/>
                <a:gd name="T3" fmla="*/ 10 h 10"/>
                <a:gd name="T4" fmla="*/ 0 w 1257"/>
                <a:gd name="T5" fmla="*/ 0 h 10"/>
                <a:gd name="T6" fmla="*/ 1228 w 1257"/>
                <a:gd name="T7" fmla="*/ 0 h 10"/>
                <a:gd name="T8" fmla="*/ 1242 w 1257"/>
                <a:gd name="T9" fmla="*/ 5 h 10"/>
                <a:gd name="T10" fmla="*/ 1257 w 125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7" h="10">
                  <a:moveTo>
                    <a:pt x="125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228" y="0"/>
                  </a:lnTo>
                  <a:lnTo>
                    <a:pt x="1242" y="5"/>
                  </a:lnTo>
                  <a:lnTo>
                    <a:pt x="1257" y="10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3999" name="Freeform 1663"/>
            <p:cNvSpPr>
              <a:spLocks/>
            </p:cNvSpPr>
            <p:nvPr/>
          </p:nvSpPr>
          <p:spPr bwMode="auto">
            <a:xfrm>
              <a:off x="903" y="3254"/>
              <a:ext cx="1242" cy="11"/>
            </a:xfrm>
            <a:custGeom>
              <a:avLst/>
              <a:gdLst>
                <a:gd name="T0" fmla="*/ 1242 w 1242"/>
                <a:gd name="T1" fmla="*/ 11 h 11"/>
                <a:gd name="T2" fmla="*/ 0 w 1242"/>
                <a:gd name="T3" fmla="*/ 11 h 11"/>
                <a:gd name="T4" fmla="*/ 0 w 1242"/>
                <a:gd name="T5" fmla="*/ 0 h 11"/>
                <a:gd name="T6" fmla="*/ 1215 w 1242"/>
                <a:gd name="T7" fmla="*/ 0 h 11"/>
                <a:gd name="T8" fmla="*/ 1228 w 1242"/>
                <a:gd name="T9" fmla="*/ 6 h 11"/>
                <a:gd name="T10" fmla="*/ 1242 w 124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2" h="11">
                  <a:moveTo>
                    <a:pt x="124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215" y="0"/>
                  </a:lnTo>
                  <a:lnTo>
                    <a:pt x="1228" y="6"/>
                  </a:lnTo>
                  <a:lnTo>
                    <a:pt x="1242" y="11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0" name="Freeform 1664"/>
            <p:cNvSpPr>
              <a:spLocks/>
            </p:cNvSpPr>
            <p:nvPr/>
          </p:nvSpPr>
          <p:spPr bwMode="auto">
            <a:xfrm>
              <a:off x="903" y="3249"/>
              <a:ext cx="1228" cy="11"/>
            </a:xfrm>
            <a:custGeom>
              <a:avLst/>
              <a:gdLst>
                <a:gd name="T0" fmla="*/ 1228 w 1228"/>
                <a:gd name="T1" fmla="*/ 11 h 11"/>
                <a:gd name="T2" fmla="*/ 0 w 1228"/>
                <a:gd name="T3" fmla="*/ 11 h 11"/>
                <a:gd name="T4" fmla="*/ 0 w 1228"/>
                <a:gd name="T5" fmla="*/ 0 h 11"/>
                <a:gd name="T6" fmla="*/ 1202 w 1228"/>
                <a:gd name="T7" fmla="*/ 0 h 11"/>
                <a:gd name="T8" fmla="*/ 1215 w 1228"/>
                <a:gd name="T9" fmla="*/ 5 h 11"/>
                <a:gd name="T10" fmla="*/ 1228 w 122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8" h="11">
                  <a:moveTo>
                    <a:pt x="122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202" y="0"/>
                  </a:lnTo>
                  <a:lnTo>
                    <a:pt x="1215" y="5"/>
                  </a:lnTo>
                  <a:lnTo>
                    <a:pt x="1228" y="11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1" name="Freeform 1665"/>
            <p:cNvSpPr>
              <a:spLocks/>
            </p:cNvSpPr>
            <p:nvPr/>
          </p:nvSpPr>
          <p:spPr bwMode="auto">
            <a:xfrm>
              <a:off x="903" y="3244"/>
              <a:ext cx="1215" cy="10"/>
            </a:xfrm>
            <a:custGeom>
              <a:avLst/>
              <a:gdLst>
                <a:gd name="T0" fmla="*/ 1215 w 1215"/>
                <a:gd name="T1" fmla="*/ 10 h 10"/>
                <a:gd name="T2" fmla="*/ 0 w 1215"/>
                <a:gd name="T3" fmla="*/ 10 h 10"/>
                <a:gd name="T4" fmla="*/ 0 w 1215"/>
                <a:gd name="T5" fmla="*/ 0 h 10"/>
                <a:gd name="T6" fmla="*/ 1188 w 1215"/>
                <a:gd name="T7" fmla="*/ 0 h 10"/>
                <a:gd name="T8" fmla="*/ 1202 w 1215"/>
                <a:gd name="T9" fmla="*/ 5 h 10"/>
                <a:gd name="T10" fmla="*/ 1215 w 1215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5" h="10">
                  <a:moveTo>
                    <a:pt x="1215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88" y="0"/>
                  </a:lnTo>
                  <a:lnTo>
                    <a:pt x="1202" y="5"/>
                  </a:lnTo>
                  <a:lnTo>
                    <a:pt x="1215" y="10"/>
                  </a:lnTo>
                  <a:close/>
                </a:path>
              </a:pathLst>
            </a:custGeom>
            <a:solidFill>
              <a:srgbClr val="9B5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2" name="Freeform 1666"/>
            <p:cNvSpPr>
              <a:spLocks/>
            </p:cNvSpPr>
            <p:nvPr/>
          </p:nvSpPr>
          <p:spPr bwMode="auto">
            <a:xfrm>
              <a:off x="903" y="3239"/>
              <a:ext cx="1202" cy="10"/>
            </a:xfrm>
            <a:custGeom>
              <a:avLst/>
              <a:gdLst>
                <a:gd name="T0" fmla="*/ 1202 w 1202"/>
                <a:gd name="T1" fmla="*/ 10 h 10"/>
                <a:gd name="T2" fmla="*/ 0 w 1202"/>
                <a:gd name="T3" fmla="*/ 10 h 10"/>
                <a:gd name="T4" fmla="*/ 0 w 1202"/>
                <a:gd name="T5" fmla="*/ 0 h 10"/>
                <a:gd name="T6" fmla="*/ 1175 w 1202"/>
                <a:gd name="T7" fmla="*/ 0 h 10"/>
                <a:gd name="T8" fmla="*/ 1188 w 1202"/>
                <a:gd name="T9" fmla="*/ 5 h 10"/>
                <a:gd name="T10" fmla="*/ 1202 w 120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2" h="10">
                  <a:moveTo>
                    <a:pt x="120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75" y="0"/>
                  </a:lnTo>
                  <a:lnTo>
                    <a:pt x="1188" y="5"/>
                  </a:lnTo>
                  <a:lnTo>
                    <a:pt x="1202" y="10"/>
                  </a:lnTo>
                  <a:close/>
                </a:path>
              </a:pathLst>
            </a:custGeom>
            <a:solidFill>
              <a:srgbClr val="9C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3" name="Freeform 1667"/>
            <p:cNvSpPr>
              <a:spLocks/>
            </p:cNvSpPr>
            <p:nvPr/>
          </p:nvSpPr>
          <p:spPr bwMode="auto">
            <a:xfrm>
              <a:off x="903" y="3233"/>
              <a:ext cx="1188" cy="11"/>
            </a:xfrm>
            <a:custGeom>
              <a:avLst/>
              <a:gdLst>
                <a:gd name="T0" fmla="*/ 1188 w 1188"/>
                <a:gd name="T1" fmla="*/ 11 h 11"/>
                <a:gd name="T2" fmla="*/ 0 w 1188"/>
                <a:gd name="T3" fmla="*/ 11 h 11"/>
                <a:gd name="T4" fmla="*/ 0 w 1188"/>
                <a:gd name="T5" fmla="*/ 0 h 11"/>
                <a:gd name="T6" fmla="*/ 1162 w 1188"/>
                <a:gd name="T7" fmla="*/ 0 h 11"/>
                <a:gd name="T8" fmla="*/ 1175 w 1188"/>
                <a:gd name="T9" fmla="*/ 6 h 11"/>
                <a:gd name="T10" fmla="*/ 1188 w 118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8" h="11">
                  <a:moveTo>
                    <a:pt x="11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62" y="0"/>
                  </a:lnTo>
                  <a:lnTo>
                    <a:pt x="1175" y="6"/>
                  </a:lnTo>
                  <a:lnTo>
                    <a:pt x="1188" y="11"/>
                  </a:lnTo>
                  <a:close/>
                </a:path>
              </a:pathLst>
            </a:custGeom>
            <a:solidFill>
              <a:srgbClr val="9C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4" name="Freeform 1668"/>
            <p:cNvSpPr>
              <a:spLocks/>
            </p:cNvSpPr>
            <p:nvPr/>
          </p:nvSpPr>
          <p:spPr bwMode="auto">
            <a:xfrm>
              <a:off x="903" y="3228"/>
              <a:ext cx="1175" cy="11"/>
            </a:xfrm>
            <a:custGeom>
              <a:avLst/>
              <a:gdLst>
                <a:gd name="T0" fmla="*/ 1175 w 1175"/>
                <a:gd name="T1" fmla="*/ 11 h 11"/>
                <a:gd name="T2" fmla="*/ 0 w 1175"/>
                <a:gd name="T3" fmla="*/ 11 h 11"/>
                <a:gd name="T4" fmla="*/ 0 w 1175"/>
                <a:gd name="T5" fmla="*/ 0 h 11"/>
                <a:gd name="T6" fmla="*/ 1148 w 1175"/>
                <a:gd name="T7" fmla="*/ 0 h 11"/>
                <a:gd name="T8" fmla="*/ 1162 w 1175"/>
                <a:gd name="T9" fmla="*/ 5 h 11"/>
                <a:gd name="T10" fmla="*/ 1175 w 117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5" h="11">
                  <a:moveTo>
                    <a:pt x="117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48" y="0"/>
                  </a:lnTo>
                  <a:lnTo>
                    <a:pt x="1162" y="5"/>
                  </a:lnTo>
                  <a:lnTo>
                    <a:pt x="1175" y="11"/>
                  </a:lnTo>
                  <a:close/>
                </a:path>
              </a:pathLst>
            </a:custGeom>
            <a:solidFill>
              <a:srgbClr val="9C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5" name="Freeform 1669"/>
            <p:cNvSpPr>
              <a:spLocks/>
            </p:cNvSpPr>
            <p:nvPr/>
          </p:nvSpPr>
          <p:spPr bwMode="auto">
            <a:xfrm>
              <a:off x="903" y="3225"/>
              <a:ext cx="1162" cy="8"/>
            </a:xfrm>
            <a:custGeom>
              <a:avLst/>
              <a:gdLst>
                <a:gd name="T0" fmla="*/ 1162 w 1162"/>
                <a:gd name="T1" fmla="*/ 8 h 8"/>
                <a:gd name="T2" fmla="*/ 0 w 1162"/>
                <a:gd name="T3" fmla="*/ 8 h 8"/>
                <a:gd name="T4" fmla="*/ 0 w 1162"/>
                <a:gd name="T5" fmla="*/ 0 h 8"/>
                <a:gd name="T6" fmla="*/ 1137 w 1162"/>
                <a:gd name="T7" fmla="*/ 0 h 8"/>
                <a:gd name="T8" fmla="*/ 1148 w 1162"/>
                <a:gd name="T9" fmla="*/ 3 h 8"/>
                <a:gd name="T10" fmla="*/ 1162 w 1162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2" h="8">
                  <a:moveTo>
                    <a:pt x="1162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137" y="0"/>
                  </a:lnTo>
                  <a:lnTo>
                    <a:pt x="1148" y="3"/>
                  </a:lnTo>
                  <a:lnTo>
                    <a:pt x="1162" y="8"/>
                  </a:lnTo>
                  <a:close/>
                </a:path>
              </a:pathLst>
            </a:custGeom>
            <a:solidFill>
              <a:srgbClr val="9C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6" name="Freeform 1670"/>
            <p:cNvSpPr>
              <a:spLocks/>
            </p:cNvSpPr>
            <p:nvPr/>
          </p:nvSpPr>
          <p:spPr bwMode="auto">
            <a:xfrm>
              <a:off x="903" y="3219"/>
              <a:ext cx="1148" cy="9"/>
            </a:xfrm>
            <a:custGeom>
              <a:avLst/>
              <a:gdLst>
                <a:gd name="T0" fmla="*/ 1148 w 1148"/>
                <a:gd name="T1" fmla="*/ 9 h 9"/>
                <a:gd name="T2" fmla="*/ 0 w 1148"/>
                <a:gd name="T3" fmla="*/ 9 h 9"/>
                <a:gd name="T4" fmla="*/ 0 w 1148"/>
                <a:gd name="T5" fmla="*/ 0 h 9"/>
                <a:gd name="T6" fmla="*/ 1124 w 1148"/>
                <a:gd name="T7" fmla="*/ 0 h 9"/>
                <a:gd name="T8" fmla="*/ 1137 w 1148"/>
                <a:gd name="T9" fmla="*/ 6 h 9"/>
                <a:gd name="T10" fmla="*/ 1148 w 114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8" h="9">
                  <a:moveTo>
                    <a:pt x="1148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124" y="0"/>
                  </a:lnTo>
                  <a:lnTo>
                    <a:pt x="1137" y="6"/>
                  </a:lnTo>
                  <a:lnTo>
                    <a:pt x="1148" y="9"/>
                  </a:lnTo>
                  <a:close/>
                </a:path>
              </a:pathLst>
            </a:custGeom>
            <a:solidFill>
              <a:srgbClr val="9C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7" name="Freeform 1671"/>
            <p:cNvSpPr>
              <a:spLocks/>
            </p:cNvSpPr>
            <p:nvPr/>
          </p:nvSpPr>
          <p:spPr bwMode="auto">
            <a:xfrm>
              <a:off x="903" y="3214"/>
              <a:ext cx="1137" cy="11"/>
            </a:xfrm>
            <a:custGeom>
              <a:avLst/>
              <a:gdLst>
                <a:gd name="T0" fmla="*/ 1137 w 1137"/>
                <a:gd name="T1" fmla="*/ 11 h 11"/>
                <a:gd name="T2" fmla="*/ 0 w 1137"/>
                <a:gd name="T3" fmla="*/ 11 h 11"/>
                <a:gd name="T4" fmla="*/ 0 w 1137"/>
                <a:gd name="T5" fmla="*/ 0 h 11"/>
                <a:gd name="T6" fmla="*/ 1112 w 1137"/>
                <a:gd name="T7" fmla="*/ 0 h 11"/>
                <a:gd name="T8" fmla="*/ 1124 w 1137"/>
                <a:gd name="T9" fmla="*/ 5 h 11"/>
                <a:gd name="T10" fmla="*/ 1137 w 113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7" h="11">
                  <a:moveTo>
                    <a:pt x="113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12" y="0"/>
                  </a:lnTo>
                  <a:lnTo>
                    <a:pt x="1124" y="5"/>
                  </a:lnTo>
                  <a:lnTo>
                    <a:pt x="1137" y="11"/>
                  </a:lnTo>
                  <a:close/>
                </a:path>
              </a:pathLst>
            </a:custGeom>
            <a:solidFill>
              <a:srgbClr val="9D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8" name="Freeform 1672"/>
            <p:cNvSpPr>
              <a:spLocks/>
            </p:cNvSpPr>
            <p:nvPr/>
          </p:nvSpPr>
          <p:spPr bwMode="auto">
            <a:xfrm>
              <a:off x="903" y="3209"/>
              <a:ext cx="1124" cy="10"/>
            </a:xfrm>
            <a:custGeom>
              <a:avLst/>
              <a:gdLst>
                <a:gd name="T0" fmla="*/ 1124 w 1124"/>
                <a:gd name="T1" fmla="*/ 10 h 10"/>
                <a:gd name="T2" fmla="*/ 0 w 1124"/>
                <a:gd name="T3" fmla="*/ 10 h 10"/>
                <a:gd name="T4" fmla="*/ 0 w 1124"/>
                <a:gd name="T5" fmla="*/ 0 h 10"/>
                <a:gd name="T6" fmla="*/ 1101 w 1124"/>
                <a:gd name="T7" fmla="*/ 0 h 10"/>
                <a:gd name="T8" fmla="*/ 1112 w 1124"/>
                <a:gd name="T9" fmla="*/ 5 h 10"/>
                <a:gd name="T10" fmla="*/ 1124 w 112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4" h="10">
                  <a:moveTo>
                    <a:pt x="112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01" y="0"/>
                  </a:lnTo>
                  <a:lnTo>
                    <a:pt x="1112" y="5"/>
                  </a:lnTo>
                  <a:lnTo>
                    <a:pt x="1124" y="10"/>
                  </a:lnTo>
                  <a:close/>
                </a:path>
              </a:pathLst>
            </a:custGeom>
            <a:solidFill>
              <a:srgbClr val="9D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09" name="Freeform 1673"/>
            <p:cNvSpPr>
              <a:spLocks/>
            </p:cNvSpPr>
            <p:nvPr/>
          </p:nvSpPr>
          <p:spPr bwMode="auto">
            <a:xfrm>
              <a:off x="903" y="3203"/>
              <a:ext cx="1112" cy="11"/>
            </a:xfrm>
            <a:custGeom>
              <a:avLst/>
              <a:gdLst>
                <a:gd name="T0" fmla="*/ 1112 w 1112"/>
                <a:gd name="T1" fmla="*/ 11 h 11"/>
                <a:gd name="T2" fmla="*/ 0 w 1112"/>
                <a:gd name="T3" fmla="*/ 11 h 11"/>
                <a:gd name="T4" fmla="*/ 0 w 1112"/>
                <a:gd name="T5" fmla="*/ 0 h 11"/>
                <a:gd name="T6" fmla="*/ 1089 w 1112"/>
                <a:gd name="T7" fmla="*/ 0 h 11"/>
                <a:gd name="T8" fmla="*/ 1101 w 1112"/>
                <a:gd name="T9" fmla="*/ 6 h 11"/>
                <a:gd name="T10" fmla="*/ 1112 w 111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2" h="11">
                  <a:moveTo>
                    <a:pt x="111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9" y="0"/>
                  </a:lnTo>
                  <a:lnTo>
                    <a:pt x="1101" y="6"/>
                  </a:lnTo>
                  <a:lnTo>
                    <a:pt x="1112" y="11"/>
                  </a:lnTo>
                  <a:close/>
                </a:path>
              </a:pathLst>
            </a:custGeom>
            <a:solidFill>
              <a:srgbClr val="9D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0" name="Freeform 1674"/>
            <p:cNvSpPr>
              <a:spLocks/>
            </p:cNvSpPr>
            <p:nvPr/>
          </p:nvSpPr>
          <p:spPr bwMode="auto">
            <a:xfrm>
              <a:off x="903" y="3198"/>
              <a:ext cx="1101" cy="11"/>
            </a:xfrm>
            <a:custGeom>
              <a:avLst/>
              <a:gdLst>
                <a:gd name="T0" fmla="*/ 1101 w 1101"/>
                <a:gd name="T1" fmla="*/ 11 h 11"/>
                <a:gd name="T2" fmla="*/ 0 w 1101"/>
                <a:gd name="T3" fmla="*/ 11 h 11"/>
                <a:gd name="T4" fmla="*/ 0 w 1101"/>
                <a:gd name="T5" fmla="*/ 0 h 11"/>
                <a:gd name="T6" fmla="*/ 1076 w 1101"/>
                <a:gd name="T7" fmla="*/ 0 h 11"/>
                <a:gd name="T8" fmla="*/ 1089 w 1101"/>
                <a:gd name="T9" fmla="*/ 5 h 11"/>
                <a:gd name="T10" fmla="*/ 1101 w 110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1" h="11">
                  <a:moveTo>
                    <a:pt x="110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76" y="0"/>
                  </a:lnTo>
                  <a:lnTo>
                    <a:pt x="1089" y="5"/>
                  </a:lnTo>
                  <a:lnTo>
                    <a:pt x="1101" y="11"/>
                  </a:lnTo>
                  <a:close/>
                </a:path>
              </a:pathLst>
            </a:custGeom>
            <a:solidFill>
              <a:srgbClr val="9D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1" name="Freeform 1675"/>
            <p:cNvSpPr>
              <a:spLocks/>
            </p:cNvSpPr>
            <p:nvPr/>
          </p:nvSpPr>
          <p:spPr bwMode="auto">
            <a:xfrm>
              <a:off x="903" y="3193"/>
              <a:ext cx="1089" cy="10"/>
            </a:xfrm>
            <a:custGeom>
              <a:avLst/>
              <a:gdLst>
                <a:gd name="T0" fmla="*/ 1089 w 1089"/>
                <a:gd name="T1" fmla="*/ 10 h 10"/>
                <a:gd name="T2" fmla="*/ 0 w 1089"/>
                <a:gd name="T3" fmla="*/ 10 h 10"/>
                <a:gd name="T4" fmla="*/ 0 w 1089"/>
                <a:gd name="T5" fmla="*/ 0 h 10"/>
                <a:gd name="T6" fmla="*/ 1066 w 1089"/>
                <a:gd name="T7" fmla="*/ 0 h 10"/>
                <a:gd name="T8" fmla="*/ 1078 w 1089"/>
                <a:gd name="T9" fmla="*/ 5 h 10"/>
                <a:gd name="T10" fmla="*/ 1089 w 108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9" h="10">
                  <a:moveTo>
                    <a:pt x="108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66" y="0"/>
                  </a:lnTo>
                  <a:lnTo>
                    <a:pt x="1078" y="5"/>
                  </a:lnTo>
                  <a:lnTo>
                    <a:pt x="1089" y="10"/>
                  </a:lnTo>
                  <a:close/>
                </a:path>
              </a:pathLst>
            </a:custGeom>
            <a:solidFill>
              <a:srgbClr val="9D5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2" name="Freeform 1676"/>
            <p:cNvSpPr>
              <a:spLocks/>
            </p:cNvSpPr>
            <p:nvPr/>
          </p:nvSpPr>
          <p:spPr bwMode="auto">
            <a:xfrm>
              <a:off x="903" y="3188"/>
              <a:ext cx="1076" cy="10"/>
            </a:xfrm>
            <a:custGeom>
              <a:avLst/>
              <a:gdLst>
                <a:gd name="T0" fmla="*/ 1076 w 1076"/>
                <a:gd name="T1" fmla="*/ 10 h 10"/>
                <a:gd name="T2" fmla="*/ 0 w 1076"/>
                <a:gd name="T3" fmla="*/ 10 h 10"/>
                <a:gd name="T4" fmla="*/ 0 w 1076"/>
                <a:gd name="T5" fmla="*/ 0 h 10"/>
                <a:gd name="T6" fmla="*/ 1055 w 1076"/>
                <a:gd name="T7" fmla="*/ 0 h 10"/>
                <a:gd name="T8" fmla="*/ 1066 w 1076"/>
                <a:gd name="T9" fmla="*/ 5 h 10"/>
                <a:gd name="T10" fmla="*/ 1076 w 107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6" h="10">
                  <a:moveTo>
                    <a:pt x="107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55" y="0"/>
                  </a:lnTo>
                  <a:lnTo>
                    <a:pt x="1066" y="5"/>
                  </a:lnTo>
                  <a:lnTo>
                    <a:pt x="1076" y="10"/>
                  </a:lnTo>
                  <a:close/>
                </a:path>
              </a:pathLst>
            </a:custGeom>
            <a:solidFill>
              <a:srgbClr val="9D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3" name="Freeform 1677"/>
            <p:cNvSpPr>
              <a:spLocks/>
            </p:cNvSpPr>
            <p:nvPr/>
          </p:nvSpPr>
          <p:spPr bwMode="auto">
            <a:xfrm>
              <a:off x="903" y="3182"/>
              <a:ext cx="1066" cy="11"/>
            </a:xfrm>
            <a:custGeom>
              <a:avLst/>
              <a:gdLst>
                <a:gd name="T0" fmla="*/ 1066 w 1066"/>
                <a:gd name="T1" fmla="*/ 11 h 11"/>
                <a:gd name="T2" fmla="*/ 0 w 1066"/>
                <a:gd name="T3" fmla="*/ 11 h 11"/>
                <a:gd name="T4" fmla="*/ 0 w 1066"/>
                <a:gd name="T5" fmla="*/ 0 h 11"/>
                <a:gd name="T6" fmla="*/ 1043 w 1066"/>
                <a:gd name="T7" fmla="*/ 0 h 11"/>
                <a:gd name="T8" fmla="*/ 1055 w 1066"/>
                <a:gd name="T9" fmla="*/ 6 h 11"/>
                <a:gd name="T10" fmla="*/ 1066 w 106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6" h="11">
                  <a:moveTo>
                    <a:pt x="106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43" y="0"/>
                  </a:lnTo>
                  <a:lnTo>
                    <a:pt x="1055" y="6"/>
                  </a:lnTo>
                  <a:lnTo>
                    <a:pt x="1066" y="11"/>
                  </a:lnTo>
                  <a:close/>
                </a:path>
              </a:pathLst>
            </a:custGeom>
            <a:solidFill>
              <a:srgbClr val="9D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4" name="Freeform 1678"/>
            <p:cNvSpPr>
              <a:spLocks/>
            </p:cNvSpPr>
            <p:nvPr/>
          </p:nvSpPr>
          <p:spPr bwMode="auto">
            <a:xfrm>
              <a:off x="903" y="3179"/>
              <a:ext cx="1055" cy="9"/>
            </a:xfrm>
            <a:custGeom>
              <a:avLst/>
              <a:gdLst>
                <a:gd name="T0" fmla="*/ 1055 w 1055"/>
                <a:gd name="T1" fmla="*/ 9 h 9"/>
                <a:gd name="T2" fmla="*/ 0 w 1055"/>
                <a:gd name="T3" fmla="*/ 9 h 9"/>
                <a:gd name="T4" fmla="*/ 0 w 1055"/>
                <a:gd name="T5" fmla="*/ 0 h 9"/>
                <a:gd name="T6" fmla="*/ 1032 w 1055"/>
                <a:gd name="T7" fmla="*/ 0 h 9"/>
                <a:gd name="T8" fmla="*/ 1043 w 1055"/>
                <a:gd name="T9" fmla="*/ 3 h 9"/>
                <a:gd name="T10" fmla="*/ 1055 w 105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5" h="9">
                  <a:moveTo>
                    <a:pt x="1055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032" y="0"/>
                  </a:lnTo>
                  <a:lnTo>
                    <a:pt x="1043" y="3"/>
                  </a:lnTo>
                  <a:lnTo>
                    <a:pt x="1055" y="9"/>
                  </a:lnTo>
                  <a:close/>
                </a:path>
              </a:pathLst>
            </a:custGeom>
            <a:solidFill>
              <a:srgbClr val="9D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5" name="Freeform 1679"/>
            <p:cNvSpPr>
              <a:spLocks/>
            </p:cNvSpPr>
            <p:nvPr/>
          </p:nvSpPr>
          <p:spPr bwMode="auto">
            <a:xfrm>
              <a:off x="903" y="3173"/>
              <a:ext cx="1043" cy="9"/>
            </a:xfrm>
            <a:custGeom>
              <a:avLst/>
              <a:gdLst>
                <a:gd name="T0" fmla="*/ 1043 w 1043"/>
                <a:gd name="T1" fmla="*/ 9 h 9"/>
                <a:gd name="T2" fmla="*/ 0 w 1043"/>
                <a:gd name="T3" fmla="*/ 9 h 9"/>
                <a:gd name="T4" fmla="*/ 0 w 1043"/>
                <a:gd name="T5" fmla="*/ 0 h 9"/>
                <a:gd name="T6" fmla="*/ 1021 w 1043"/>
                <a:gd name="T7" fmla="*/ 0 h 9"/>
                <a:gd name="T8" fmla="*/ 1032 w 1043"/>
                <a:gd name="T9" fmla="*/ 6 h 9"/>
                <a:gd name="T10" fmla="*/ 1043 w 104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3" h="9">
                  <a:moveTo>
                    <a:pt x="104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021" y="0"/>
                  </a:lnTo>
                  <a:lnTo>
                    <a:pt x="1032" y="6"/>
                  </a:lnTo>
                  <a:lnTo>
                    <a:pt x="1043" y="9"/>
                  </a:lnTo>
                  <a:close/>
                </a:path>
              </a:pathLst>
            </a:custGeom>
            <a:solidFill>
              <a:srgbClr val="9D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6" name="Freeform 1680"/>
            <p:cNvSpPr>
              <a:spLocks/>
            </p:cNvSpPr>
            <p:nvPr/>
          </p:nvSpPr>
          <p:spPr bwMode="auto">
            <a:xfrm>
              <a:off x="903" y="3168"/>
              <a:ext cx="1032" cy="11"/>
            </a:xfrm>
            <a:custGeom>
              <a:avLst/>
              <a:gdLst>
                <a:gd name="T0" fmla="*/ 1032 w 1032"/>
                <a:gd name="T1" fmla="*/ 11 h 11"/>
                <a:gd name="T2" fmla="*/ 0 w 1032"/>
                <a:gd name="T3" fmla="*/ 11 h 11"/>
                <a:gd name="T4" fmla="*/ 0 w 1032"/>
                <a:gd name="T5" fmla="*/ 0 h 11"/>
                <a:gd name="T6" fmla="*/ 1011 w 1032"/>
                <a:gd name="T7" fmla="*/ 0 h 11"/>
                <a:gd name="T8" fmla="*/ 1021 w 1032"/>
                <a:gd name="T9" fmla="*/ 5 h 11"/>
                <a:gd name="T10" fmla="*/ 1032 w 103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2" h="11">
                  <a:moveTo>
                    <a:pt x="103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11" y="0"/>
                  </a:lnTo>
                  <a:lnTo>
                    <a:pt x="1021" y="5"/>
                  </a:lnTo>
                  <a:lnTo>
                    <a:pt x="1032" y="11"/>
                  </a:lnTo>
                  <a:close/>
                </a:path>
              </a:pathLst>
            </a:custGeom>
            <a:solidFill>
              <a:srgbClr val="9D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7" name="Freeform 1681"/>
            <p:cNvSpPr>
              <a:spLocks/>
            </p:cNvSpPr>
            <p:nvPr/>
          </p:nvSpPr>
          <p:spPr bwMode="auto">
            <a:xfrm>
              <a:off x="903" y="3163"/>
              <a:ext cx="1021" cy="10"/>
            </a:xfrm>
            <a:custGeom>
              <a:avLst/>
              <a:gdLst>
                <a:gd name="T0" fmla="*/ 1021 w 1021"/>
                <a:gd name="T1" fmla="*/ 10 h 10"/>
                <a:gd name="T2" fmla="*/ 0 w 1021"/>
                <a:gd name="T3" fmla="*/ 10 h 10"/>
                <a:gd name="T4" fmla="*/ 0 w 1021"/>
                <a:gd name="T5" fmla="*/ 0 h 10"/>
                <a:gd name="T6" fmla="*/ 1000 w 1021"/>
                <a:gd name="T7" fmla="*/ 0 h 10"/>
                <a:gd name="T8" fmla="*/ 1011 w 1021"/>
                <a:gd name="T9" fmla="*/ 5 h 10"/>
                <a:gd name="T10" fmla="*/ 1021 w 102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1" h="10">
                  <a:moveTo>
                    <a:pt x="102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00" y="0"/>
                  </a:lnTo>
                  <a:lnTo>
                    <a:pt x="1011" y="5"/>
                  </a:lnTo>
                  <a:lnTo>
                    <a:pt x="1021" y="10"/>
                  </a:lnTo>
                  <a:close/>
                </a:path>
              </a:pathLst>
            </a:custGeom>
            <a:solidFill>
              <a:srgbClr val="9E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8" name="Freeform 1682"/>
            <p:cNvSpPr>
              <a:spLocks/>
            </p:cNvSpPr>
            <p:nvPr/>
          </p:nvSpPr>
          <p:spPr bwMode="auto">
            <a:xfrm>
              <a:off x="903" y="3158"/>
              <a:ext cx="1011" cy="10"/>
            </a:xfrm>
            <a:custGeom>
              <a:avLst/>
              <a:gdLst>
                <a:gd name="T0" fmla="*/ 1011 w 1011"/>
                <a:gd name="T1" fmla="*/ 10 h 10"/>
                <a:gd name="T2" fmla="*/ 0 w 1011"/>
                <a:gd name="T3" fmla="*/ 10 h 10"/>
                <a:gd name="T4" fmla="*/ 0 w 1011"/>
                <a:gd name="T5" fmla="*/ 0 h 10"/>
                <a:gd name="T6" fmla="*/ 990 w 1011"/>
                <a:gd name="T7" fmla="*/ 0 h 10"/>
                <a:gd name="T8" fmla="*/ 1000 w 1011"/>
                <a:gd name="T9" fmla="*/ 5 h 10"/>
                <a:gd name="T10" fmla="*/ 1011 w 101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1" h="10">
                  <a:moveTo>
                    <a:pt x="101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990" y="0"/>
                  </a:lnTo>
                  <a:lnTo>
                    <a:pt x="1000" y="5"/>
                  </a:lnTo>
                  <a:lnTo>
                    <a:pt x="1011" y="10"/>
                  </a:lnTo>
                  <a:close/>
                </a:path>
              </a:pathLst>
            </a:custGeom>
            <a:solidFill>
              <a:srgbClr val="9E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19" name="Freeform 1683"/>
            <p:cNvSpPr>
              <a:spLocks/>
            </p:cNvSpPr>
            <p:nvPr/>
          </p:nvSpPr>
          <p:spPr bwMode="auto">
            <a:xfrm>
              <a:off x="903" y="3152"/>
              <a:ext cx="1000" cy="11"/>
            </a:xfrm>
            <a:custGeom>
              <a:avLst/>
              <a:gdLst>
                <a:gd name="T0" fmla="*/ 1000 w 1000"/>
                <a:gd name="T1" fmla="*/ 11 h 11"/>
                <a:gd name="T2" fmla="*/ 0 w 1000"/>
                <a:gd name="T3" fmla="*/ 11 h 11"/>
                <a:gd name="T4" fmla="*/ 0 w 1000"/>
                <a:gd name="T5" fmla="*/ 0 h 11"/>
                <a:gd name="T6" fmla="*/ 980 w 1000"/>
                <a:gd name="T7" fmla="*/ 0 h 11"/>
                <a:gd name="T8" fmla="*/ 990 w 1000"/>
                <a:gd name="T9" fmla="*/ 6 h 11"/>
                <a:gd name="T10" fmla="*/ 1000 w 100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0" h="11">
                  <a:moveTo>
                    <a:pt x="1000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80" y="0"/>
                  </a:lnTo>
                  <a:lnTo>
                    <a:pt x="990" y="6"/>
                  </a:lnTo>
                  <a:lnTo>
                    <a:pt x="1000" y="11"/>
                  </a:lnTo>
                  <a:close/>
                </a:path>
              </a:pathLst>
            </a:custGeom>
            <a:solidFill>
              <a:srgbClr val="9E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0" name="Freeform 1684"/>
            <p:cNvSpPr>
              <a:spLocks/>
            </p:cNvSpPr>
            <p:nvPr/>
          </p:nvSpPr>
          <p:spPr bwMode="auto">
            <a:xfrm>
              <a:off x="903" y="3147"/>
              <a:ext cx="990" cy="11"/>
            </a:xfrm>
            <a:custGeom>
              <a:avLst/>
              <a:gdLst>
                <a:gd name="T0" fmla="*/ 990 w 990"/>
                <a:gd name="T1" fmla="*/ 11 h 11"/>
                <a:gd name="T2" fmla="*/ 0 w 990"/>
                <a:gd name="T3" fmla="*/ 11 h 11"/>
                <a:gd name="T4" fmla="*/ 0 w 990"/>
                <a:gd name="T5" fmla="*/ 0 h 11"/>
                <a:gd name="T6" fmla="*/ 969 w 990"/>
                <a:gd name="T7" fmla="*/ 0 h 11"/>
                <a:gd name="T8" fmla="*/ 980 w 990"/>
                <a:gd name="T9" fmla="*/ 5 h 11"/>
                <a:gd name="T10" fmla="*/ 990 w 99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0" h="11">
                  <a:moveTo>
                    <a:pt x="990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69" y="0"/>
                  </a:lnTo>
                  <a:lnTo>
                    <a:pt x="980" y="5"/>
                  </a:lnTo>
                  <a:lnTo>
                    <a:pt x="990" y="11"/>
                  </a:lnTo>
                  <a:close/>
                </a:path>
              </a:pathLst>
            </a:custGeom>
            <a:solidFill>
              <a:srgbClr val="9E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1" name="Freeform 1685"/>
            <p:cNvSpPr>
              <a:spLocks/>
            </p:cNvSpPr>
            <p:nvPr/>
          </p:nvSpPr>
          <p:spPr bwMode="auto">
            <a:xfrm>
              <a:off x="903" y="3142"/>
              <a:ext cx="980" cy="10"/>
            </a:xfrm>
            <a:custGeom>
              <a:avLst/>
              <a:gdLst>
                <a:gd name="T0" fmla="*/ 980 w 980"/>
                <a:gd name="T1" fmla="*/ 10 h 10"/>
                <a:gd name="T2" fmla="*/ 0 w 980"/>
                <a:gd name="T3" fmla="*/ 10 h 10"/>
                <a:gd name="T4" fmla="*/ 0 w 980"/>
                <a:gd name="T5" fmla="*/ 0 h 10"/>
                <a:gd name="T6" fmla="*/ 960 w 980"/>
                <a:gd name="T7" fmla="*/ 0 h 10"/>
                <a:gd name="T8" fmla="*/ 969 w 980"/>
                <a:gd name="T9" fmla="*/ 5 h 10"/>
                <a:gd name="T10" fmla="*/ 980 w 980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0" h="10">
                  <a:moveTo>
                    <a:pt x="98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960" y="0"/>
                  </a:lnTo>
                  <a:lnTo>
                    <a:pt x="969" y="5"/>
                  </a:lnTo>
                  <a:lnTo>
                    <a:pt x="980" y="10"/>
                  </a:lnTo>
                  <a:close/>
                </a:path>
              </a:pathLst>
            </a:custGeom>
            <a:solidFill>
              <a:srgbClr val="9E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2" name="Freeform 1686"/>
            <p:cNvSpPr>
              <a:spLocks/>
            </p:cNvSpPr>
            <p:nvPr/>
          </p:nvSpPr>
          <p:spPr bwMode="auto">
            <a:xfrm>
              <a:off x="903" y="3136"/>
              <a:ext cx="969" cy="11"/>
            </a:xfrm>
            <a:custGeom>
              <a:avLst/>
              <a:gdLst>
                <a:gd name="T0" fmla="*/ 969 w 969"/>
                <a:gd name="T1" fmla="*/ 11 h 11"/>
                <a:gd name="T2" fmla="*/ 0 w 969"/>
                <a:gd name="T3" fmla="*/ 11 h 11"/>
                <a:gd name="T4" fmla="*/ 0 w 969"/>
                <a:gd name="T5" fmla="*/ 0 h 11"/>
                <a:gd name="T6" fmla="*/ 950 w 969"/>
                <a:gd name="T7" fmla="*/ 0 h 11"/>
                <a:gd name="T8" fmla="*/ 960 w 969"/>
                <a:gd name="T9" fmla="*/ 6 h 11"/>
                <a:gd name="T10" fmla="*/ 969 w 969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9" h="11">
                  <a:moveTo>
                    <a:pt x="96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50" y="0"/>
                  </a:lnTo>
                  <a:lnTo>
                    <a:pt x="960" y="6"/>
                  </a:lnTo>
                  <a:lnTo>
                    <a:pt x="969" y="11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3" name="Freeform 1687"/>
            <p:cNvSpPr>
              <a:spLocks/>
            </p:cNvSpPr>
            <p:nvPr/>
          </p:nvSpPr>
          <p:spPr bwMode="auto">
            <a:xfrm>
              <a:off x="903" y="3133"/>
              <a:ext cx="960" cy="9"/>
            </a:xfrm>
            <a:custGeom>
              <a:avLst/>
              <a:gdLst>
                <a:gd name="T0" fmla="*/ 960 w 960"/>
                <a:gd name="T1" fmla="*/ 9 h 9"/>
                <a:gd name="T2" fmla="*/ 0 w 960"/>
                <a:gd name="T3" fmla="*/ 9 h 9"/>
                <a:gd name="T4" fmla="*/ 0 w 960"/>
                <a:gd name="T5" fmla="*/ 0 h 9"/>
                <a:gd name="T6" fmla="*/ 940 w 960"/>
                <a:gd name="T7" fmla="*/ 0 h 9"/>
                <a:gd name="T8" fmla="*/ 950 w 960"/>
                <a:gd name="T9" fmla="*/ 3 h 9"/>
                <a:gd name="T10" fmla="*/ 960 w 960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">
                  <a:moveTo>
                    <a:pt x="96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940" y="0"/>
                  </a:lnTo>
                  <a:lnTo>
                    <a:pt x="950" y="3"/>
                  </a:lnTo>
                  <a:lnTo>
                    <a:pt x="960" y="9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4" name="Freeform 1688"/>
            <p:cNvSpPr>
              <a:spLocks/>
            </p:cNvSpPr>
            <p:nvPr/>
          </p:nvSpPr>
          <p:spPr bwMode="auto">
            <a:xfrm>
              <a:off x="903" y="3128"/>
              <a:ext cx="950" cy="8"/>
            </a:xfrm>
            <a:custGeom>
              <a:avLst/>
              <a:gdLst>
                <a:gd name="T0" fmla="*/ 950 w 950"/>
                <a:gd name="T1" fmla="*/ 8 h 8"/>
                <a:gd name="T2" fmla="*/ 0 w 950"/>
                <a:gd name="T3" fmla="*/ 8 h 8"/>
                <a:gd name="T4" fmla="*/ 0 w 950"/>
                <a:gd name="T5" fmla="*/ 0 h 8"/>
                <a:gd name="T6" fmla="*/ 931 w 950"/>
                <a:gd name="T7" fmla="*/ 0 h 8"/>
                <a:gd name="T8" fmla="*/ 940 w 950"/>
                <a:gd name="T9" fmla="*/ 5 h 8"/>
                <a:gd name="T10" fmla="*/ 950 w 950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0" h="8">
                  <a:moveTo>
                    <a:pt x="95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931" y="0"/>
                  </a:lnTo>
                  <a:lnTo>
                    <a:pt x="940" y="5"/>
                  </a:lnTo>
                  <a:lnTo>
                    <a:pt x="950" y="8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5" name="Freeform 1689"/>
            <p:cNvSpPr>
              <a:spLocks/>
            </p:cNvSpPr>
            <p:nvPr/>
          </p:nvSpPr>
          <p:spPr bwMode="auto">
            <a:xfrm>
              <a:off x="903" y="3122"/>
              <a:ext cx="940" cy="11"/>
            </a:xfrm>
            <a:custGeom>
              <a:avLst/>
              <a:gdLst>
                <a:gd name="T0" fmla="*/ 940 w 940"/>
                <a:gd name="T1" fmla="*/ 11 h 11"/>
                <a:gd name="T2" fmla="*/ 0 w 940"/>
                <a:gd name="T3" fmla="*/ 11 h 11"/>
                <a:gd name="T4" fmla="*/ 0 w 940"/>
                <a:gd name="T5" fmla="*/ 0 h 11"/>
                <a:gd name="T6" fmla="*/ 921 w 940"/>
                <a:gd name="T7" fmla="*/ 0 h 11"/>
                <a:gd name="T8" fmla="*/ 931 w 940"/>
                <a:gd name="T9" fmla="*/ 6 h 11"/>
                <a:gd name="T10" fmla="*/ 940 w 94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0" h="11">
                  <a:moveTo>
                    <a:pt x="940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21" y="0"/>
                  </a:lnTo>
                  <a:lnTo>
                    <a:pt x="931" y="6"/>
                  </a:lnTo>
                  <a:lnTo>
                    <a:pt x="940" y="11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6" name="Freeform 1690"/>
            <p:cNvSpPr>
              <a:spLocks/>
            </p:cNvSpPr>
            <p:nvPr/>
          </p:nvSpPr>
          <p:spPr bwMode="auto">
            <a:xfrm>
              <a:off x="903" y="3117"/>
              <a:ext cx="931" cy="11"/>
            </a:xfrm>
            <a:custGeom>
              <a:avLst/>
              <a:gdLst>
                <a:gd name="T0" fmla="*/ 931 w 931"/>
                <a:gd name="T1" fmla="*/ 11 h 11"/>
                <a:gd name="T2" fmla="*/ 0 w 931"/>
                <a:gd name="T3" fmla="*/ 11 h 11"/>
                <a:gd name="T4" fmla="*/ 0 w 931"/>
                <a:gd name="T5" fmla="*/ 0 h 11"/>
                <a:gd name="T6" fmla="*/ 912 w 931"/>
                <a:gd name="T7" fmla="*/ 0 h 11"/>
                <a:gd name="T8" fmla="*/ 921 w 931"/>
                <a:gd name="T9" fmla="*/ 5 h 11"/>
                <a:gd name="T10" fmla="*/ 931 w 93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1" h="11">
                  <a:moveTo>
                    <a:pt x="93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12" y="0"/>
                  </a:lnTo>
                  <a:lnTo>
                    <a:pt x="921" y="5"/>
                  </a:lnTo>
                  <a:lnTo>
                    <a:pt x="931" y="11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7" name="Freeform 1691"/>
            <p:cNvSpPr>
              <a:spLocks/>
            </p:cNvSpPr>
            <p:nvPr/>
          </p:nvSpPr>
          <p:spPr bwMode="auto">
            <a:xfrm>
              <a:off x="903" y="3112"/>
              <a:ext cx="921" cy="10"/>
            </a:xfrm>
            <a:custGeom>
              <a:avLst/>
              <a:gdLst>
                <a:gd name="T0" fmla="*/ 921 w 921"/>
                <a:gd name="T1" fmla="*/ 10 h 10"/>
                <a:gd name="T2" fmla="*/ 0 w 921"/>
                <a:gd name="T3" fmla="*/ 10 h 10"/>
                <a:gd name="T4" fmla="*/ 0 w 921"/>
                <a:gd name="T5" fmla="*/ 0 h 10"/>
                <a:gd name="T6" fmla="*/ 902 w 921"/>
                <a:gd name="T7" fmla="*/ 0 h 10"/>
                <a:gd name="T8" fmla="*/ 912 w 921"/>
                <a:gd name="T9" fmla="*/ 5 h 10"/>
                <a:gd name="T10" fmla="*/ 921 w 92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1" h="10">
                  <a:moveTo>
                    <a:pt x="92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902" y="0"/>
                  </a:lnTo>
                  <a:lnTo>
                    <a:pt x="912" y="5"/>
                  </a:lnTo>
                  <a:lnTo>
                    <a:pt x="921" y="10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8" name="Freeform 1692"/>
            <p:cNvSpPr>
              <a:spLocks/>
            </p:cNvSpPr>
            <p:nvPr/>
          </p:nvSpPr>
          <p:spPr bwMode="auto">
            <a:xfrm>
              <a:off x="903" y="3107"/>
              <a:ext cx="912" cy="10"/>
            </a:xfrm>
            <a:custGeom>
              <a:avLst/>
              <a:gdLst>
                <a:gd name="T0" fmla="*/ 912 w 912"/>
                <a:gd name="T1" fmla="*/ 10 h 10"/>
                <a:gd name="T2" fmla="*/ 0 w 912"/>
                <a:gd name="T3" fmla="*/ 10 h 10"/>
                <a:gd name="T4" fmla="*/ 0 w 912"/>
                <a:gd name="T5" fmla="*/ 0 h 10"/>
                <a:gd name="T6" fmla="*/ 893 w 912"/>
                <a:gd name="T7" fmla="*/ 0 h 10"/>
                <a:gd name="T8" fmla="*/ 902 w 912"/>
                <a:gd name="T9" fmla="*/ 5 h 10"/>
                <a:gd name="T10" fmla="*/ 912 w 91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2" h="10">
                  <a:moveTo>
                    <a:pt x="91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93" y="0"/>
                  </a:lnTo>
                  <a:lnTo>
                    <a:pt x="902" y="5"/>
                  </a:lnTo>
                  <a:lnTo>
                    <a:pt x="912" y="10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29" name="Freeform 1693"/>
            <p:cNvSpPr>
              <a:spLocks/>
            </p:cNvSpPr>
            <p:nvPr/>
          </p:nvSpPr>
          <p:spPr bwMode="auto">
            <a:xfrm>
              <a:off x="903" y="3101"/>
              <a:ext cx="902" cy="11"/>
            </a:xfrm>
            <a:custGeom>
              <a:avLst/>
              <a:gdLst>
                <a:gd name="T0" fmla="*/ 902 w 902"/>
                <a:gd name="T1" fmla="*/ 11 h 11"/>
                <a:gd name="T2" fmla="*/ 0 w 902"/>
                <a:gd name="T3" fmla="*/ 11 h 11"/>
                <a:gd name="T4" fmla="*/ 0 w 902"/>
                <a:gd name="T5" fmla="*/ 0 h 11"/>
                <a:gd name="T6" fmla="*/ 885 w 902"/>
                <a:gd name="T7" fmla="*/ 0 h 11"/>
                <a:gd name="T8" fmla="*/ 893 w 902"/>
                <a:gd name="T9" fmla="*/ 6 h 11"/>
                <a:gd name="T10" fmla="*/ 902 w 90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2" h="11">
                  <a:moveTo>
                    <a:pt x="90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85" y="0"/>
                  </a:lnTo>
                  <a:lnTo>
                    <a:pt x="893" y="6"/>
                  </a:lnTo>
                  <a:lnTo>
                    <a:pt x="902" y="11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0" name="Freeform 1694"/>
            <p:cNvSpPr>
              <a:spLocks/>
            </p:cNvSpPr>
            <p:nvPr/>
          </p:nvSpPr>
          <p:spPr bwMode="auto">
            <a:xfrm>
              <a:off x="903" y="3096"/>
              <a:ext cx="893" cy="11"/>
            </a:xfrm>
            <a:custGeom>
              <a:avLst/>
              <a:gdLst>
                <a:gd name="T0" fmla="*/ 893 w 893"/>
                <a:gd name="T1" fmla="*/ 11 h 11"/>
                <a:gd name="T2" fmla="*/ 0 w 893"/>
                <a:gd name="T3" fmla="*/ 11 h 11"/>
                <a:gd name="T4" fmla="*/ 0 w 893"/>
                <a:gd name="T5" fmla="*/ 0 h 11"/>
                <a:gd name="T6" fmla="*/ 876 w 893"/>
                <a:gd name="T7" fmla="*/ 0 h 11"/>
                <a:gd name="T8" fmla="*/ 885 w 893"/>
                <a:gd name="T9" fmla="*/ 5 h 11"/>
                <a:gd name="T10" fmla="*/ 893 w 89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3" h="11">
                  <a:moveTo>
                    <a:pt x="89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76" y="0"/>
                  </a:lnTo>
                  <a:lnTo>
                    <a:pt x="885" y="5"/>
                  </a:lnTo>
                  <a:lnTo>
                    <a:pt x="893" y="11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1" name="Freeform 1695"/>
            <p:cNvSpPr>
              <a:spLocks/>
            </p:cNvSpPr>
            <p:nvPr/>
          </p:nvSpPr>
          <p:spPr bwMode="auto">
            <a:xfrm>
              <a:off x="903" y="3091"/>
              <a:ext cx="885" cy="10"/>
            </a:xfrm>
            <a:custGeom>
              <a:avLst/>
              <a:gdLst>
                <a:gd name="T0" fmla="*/ 885 w 885"/>
                <a:gd name="T1" fmla="*/ 10 h 10"/>
                <a:gd name="T2" fmla="*/ 0 w 885"/>
                <a:gd name="T3" fmla="*/ 10 h 10"/>
                <a:gd name="T4" fmla="*/ 0 w 885"/>
                <a:gd name="T5" fmla="*/ 0 h 10"/>
                <a:gd name="T6" fmla="*/ 868 w 885"/>
                <a:gd name="T7" fmla="*/ 0 h 10"/>
                <a:gd name="T8" fmla="*/ 876 w 885"/>
                <a:gd name="T9" fmla="*/ 5 h 10"/>
                <a:gd name="T10" fmla="*/ 885 w 885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10">
                  <a:moveTo>
                    <a:pt x="885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876" y="5"/>
                  </a:lnTo>
                  <a:lnTo>
                    <a:pt x="885" y="10"/>
                  </a:lnTo>
                  <a:close/>
                </a:path>
              </a:pathLst>
            </a:custGeom>
            <a:solidFill>
              <a:srgbClr val="9F5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2" name="Freeform 1696"/>
            <p:cNvSpPr>
              <a:spLocks/>
            </p:cNvSpPr>
            <p:nvPr/>
          </p:nvSpPr>
          <p:spPr bwMode="auto">
            <a:xfrm>
              <a:off x="903" y="3087"/>
              <a:ext cx="876" cy="9"/>
            </a:xfrm>
            <a:custGeom>
              <a:avLst/>
              <a:gdLst>
                <a:gd name="T0" fmla="*/ 876 w 876"/>
                <a:gd name="T1" fmla="*/ 9 h 9"/>
                <a:gd name="T2" fmla="*/ 0 w 876"/>
                <a:gd name="T3" fmla="*/ 9 h 9"/>
                <a:gd name="T4" fmla="*/ 0 w 876"/>
                <a:gd name="T5" fmla="*/ 0 h 9"/>
                <a:gd name="T6" fmla="*/ 858 w 876"/>
                <a:gd name="T7" fmla="*/ 0 h 9"/>
                <a:gd name="T8" fmla="*/ 868 w 876"/>
                <a:gd name="T9" fmla="*/ 4 h 9"/>
                <a:gd name="T10" fmla="*/ 876 w 876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6" h="9">
                  <a:moveTo>
                    <a:pt x="876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858" y="0"/>
                  </a:lnTo>
                  <a:lnTo>
                    <a:pt x="868" y="4"/>
                  </a:lnTo>
                  <a:lnTo>
                    <a:pt x="876" y="9"/>
                  </a:lnTo>
                  <a:close/>
                </a:path>
              </a:pathLst>
            </a:custGeom>
            <a:solidFill>
              <a:srgbClr val="A0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3" name="Freeform 1697"/>
            <p:cNvSpPr>
              <a:spLocks/>
            </p:cNvSpPr>
            <p:nvPr/>
          </p:nvSpPr>
          <p:spPr bwMode="auto">
            <a:xfrm>
              <a:off x="903" y="3082"/>
              <a:ext cx="868" cy="9"/>
            </a:xfrm>
            <a:custGeom>
              <a:avLst/>
              <a:gdLst>
                <a:gd name="T0" fmla="*/ 868 w 868"/>
                <a:gd name="T1" fmla="*/ 9 h 9"/>
                <a:gd name="T2" fmla="*/ 0 w 868"/>
                <a:gd name="T3" fmla="*/ 9 h 9"/>
                <a:gd name="T4" fmla="*/ 0 w 868"/>
                <a:gd name="T5" fmla="*/ 0 h 9"/>
                <a:gd name="T6" fmla="*/ 851 w 868"/>
                <a:gd name="T7" fmla="*/ 0 h 9"/>
                <a:gd name="T8" fmla="*/ 858 w 868"/>
                <a:gd name="T9" fmla="*/ 5 h 9"/>
                <a:gd name="T10" fmla="*/ 868 w 86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8" h="9">
                  <a:moveTo>
                    <a:pt x="868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851" y="0"/>
                  </a:lnTo>
                  <a:lnTo>
                    <a:pt x="858" y="5"/>
                  </a:lnTo>
                  <a:lnTo>
                    <a:pt x="868" y="9"/>
                  </a:lnTo>
                  <a:close/>
                </a:path>
              </a:pathLst>
            </a:custGeom>
            <a:solidFill>
              <a:srgbClr val="A0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4" name="Freeform 1698"/>
            <p:cNvSpPr>
              <a:spLocks/>
            </p:cNvSpPr>
            <p:nvPr/>
          </p:nvSpPr>
          <p:spPr bwMode="auto">
            <a:xfrm>
              <a:off x="903" y="3077"/>
              <a:ext cx="858" cy="10"/>
            </a:xfrm>
            <a:custGeom>
              <a:avLst/>
              <a:gdLst>
                <a:gd name="T0" fmla="*/ 858 w 858"/>
                <a:gd name="T1" fmla="*/ 10 h 10"/>
                <a:gd name="T2" fmla="*/ 0 w 858"/>
                <a:gd name="T3" fmla="*/ 10 h 10"/>
                <a:gd name="T4" fmla="*/ 0 w 858"/>
                <a:gd name="T5" fmla="*/ 0 h 10"/>
                <a:gd name="T6" fmla="*/ 841 w 858"/>
                <a:gd name="T7" fmla="*/ 0 h 10"/>
                <a:gd name="T8" fmla="*/ 851 w 858"/>
                <a:gd name="T9" fmla="*/ 5 h 10"/>
                <a:gd name="T10" fmla="*/ 858 w 85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0">
                  <a:moveTo>
                    <a:pt x="85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41" y="0"/>
                  </a:lnTo>
                  <a:lnTo>
                    <a:pt x="851" y="5"/>
                  </a:lnTo>
                  <a:lnTo>
                    <a:pt x="858" y="10"/>
                  </a:lnTo>
                  <a:close/>
                </a:path>
              </a:pathLst>
            </a:custGeom>
            <a:solidFill>
              <a:srgbClr val="A0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5" name="Freeform 1699"/>
            <p:cNvSpPr>
              <a:spLocks/>
            </p:cNvSpPr>
            <p:nvPr/>
          </p:nvSpPr>
          <p:spPr bwMode="auto">
            <a:xfrm>
              <a:off x="903" y="3071"/>
              <a:ext cx="851" cy="11"/>
            </a:xfrm>
            <a:custGeom>
              <a:avLst/>
              <a:gdLst>
                <a:gd name="T0" fmla="*/ 851 w 851"/>
                <a:gd name="T1" fmla="*/ 11 h 11"/>
                <a:gd name="T2" fmla="*/ 0 w 851"/>
                <a:gd name="T3" fmla="*/ 11 h 11"/>
                <a:gd name="T4" fmla="*/ 0 w 851"/>
                <a:gd name="T5" fmla="*/ 0 h 11"/>
                <a:gd name="T6" fmla="*/ 834 w 851"/>
                <a:gd name="T7" fmla="*/ 0 h 11"/>
                <a:gd name="T8" fmla="*/ 841 w 851"/>
                <a:gd name="T9" fmla="*/ 6 h 11"/>
                <a:gd name="T10" fmla="*/ 851 w 85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1" h="11">
                  <a:moveTo>
                    <a:pt x="85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34" y="0"/>
                  </a:lnTo>
                  <a:lnTo>
                    <a:pt x="841" y="6"/>
                  </a:lnTo>
                  <a:lnTo>
                    <a:pt x="851" y="11"/>
                  </a:lnTo>
                  <a:close/>
                </a:path>
              </a:pathLst>
            </a:custGeom>
            <a:solidFill>
              <a:srgbClr val="A0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6" name="Freeform 1700"/>
            <p:cNvSpPr>
              <a:spLocks/>
            </p:cNvSpPr>
            <p:nvPr/>
          </p:nvSpPr>
          <p:spPr bwMode="auto">
            <a:xfrm>
              <a:off x="903" y="3066"/>
              <a:ext cx="841" cy="11"/>
            </a:xfrm>
            <a:custGeom>
              <a:avLst/>
              <a:gdLst>
                <a:gd name="T0" fmla="*/ 841 w 841"/>
                <a:gd name="T1" fmla="*/ 11 h 11"/>
                <a:gd name="T2" fmla="*/ 0 w 841"/>
                <a:gd name="T3" fmla="*/ 11 h 11"/>
                <a:gd name="T4" fmla="*/ 0 w 841"/>
                <a:gd name="T5" fmla="*/ 0 h 11"/>
                <a:gd name="T6" fmla="*/ 826 w 841"/>
                <a:gd name="T7" fmla="*/ 0 h 11"/>
                <a:gd name="T8" fmla="*/ 834 w 841"/>
                <a:gd name="T9" fmla="*/ 5 h 11"/>
                <a:gd name="T10" fmla="*/ 841 w 84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1" h="11">
                  <a:moveTo>
                    <a:pt x="84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834" y="5"/>
                  </a:lnTo>
                  <a:lnTo>
                    <a:pt x="841" y="11"/>
                  </a:lnTo>
                  <a:close/>
                </a:path>
              </a:pathLst>
            </a:custGeom>
            <a:solidFill>
              <a:srgbClr val="A0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7" name="Freeform 1701"/>
            <p:cNvSpPr>
              <a:spLocks/>
            </p:cNvSpPr>
            <p:nvPr/>
          </p:nvSpPr>
          <p:spPr bwMode="auto">
            <a:xfrm>
              <a:off x="903" y="3061"/>
              <a:ext cx="834" cy="10"/>
            </a:xfrm>
            <a:custGeom>
              <a:avLst/>
              <a:gdLst>
                <a:gd name="T0" fmla="*/ 834 w 834"/>
                <a:gd name="T1" fmla="*/ 10 h 10"/>
                <a:gd name="T2" fmla="*/ 0 w 834"/>
                <a:gd name="T3" fmla="*/ 10 h 10"/>
                <a:gd name="T4" fmla="*/ 0 w 834"/>
                <a:gd name="T5" fmla="*/ 0 h 10"/>
                <a:gd name="T6" fmla="*/ 816 w 834"/>
                <a:gd name="T7" fmla="*/ 0 h 10"/>
                <a:gd name="T8" fmla="*/ 826 w 834"/>
                <a:gd name="T9" fmla="*/ 5 h 10"/>
                <a:gd name="T10" fmla="*/ 834 w 83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4" h="10">
                  <a:moveTo>
                    <a:pt x="83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16" y="0"/>
                  </a:lnTo>
                  <a:lnTo>
                    <a:pt x="826" y="5"/>
                  </a:lnTo>
                  <a:lnTo>
                    <a:pt x="834" y="10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8" name="Freeform 1702"/>
            <p:cNvSpPr>
              <a:spLocks/>
            </p:cNvSpPr>
            <p:nvPr/>
          </p:nvSpPr>
          <p:spPr bwMode="auto">
            <a:xfrm>
              <a:off x="903" y="3055"/>
              <a:ext cx="826" cy="11"/>
            </a:xfrm>
            <a:custGeom>
              <a:avLst/>
              <a:gdLst>
                <a:gd name="T0" fmla="*/ 826 w 826"/>
                <a:gd name="T1" fmla="*/ 11 h 11"/>
                <a:gd name="T2" fmla="*/ 0 w 826"/>
                <a:gd name="T3" fmla="*/ 11 h 11"/>
                <a:gd name="T4" fmla="*/ 0 w 826"/>
                <a:gd name="T5" fmla="*/ 0 h 11"/>
                <a:gd name="T6" fmla="*/ 809 w 826"/>
                <a:gd name="T7" fmla="*/ 0 h 11"/>
                <a:gd name="T8" fmla="*/ 816 w 826"/>
                <a:gd name="T9" fmla="*/ 6 h 11"/>
                <a:gd name="T10" fmla="*/ 826 w 82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6" h="11">
                  <a:moveTo>
                    <a:pt x="82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09" y="0"/>
                  </a:lnTo>
                  <a:lnTo>
                    <a:pt x="816" y="6"/>
                  </a:lnTo>
                  <a:lnTo>
                    <a:pt x="826" y="11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39" name="Freeform 1703"/>
            <p:cNvSpPr>
              <a:spLocks/>
            </p:cNvSpPr>
            <p:nvPr/>
          </p:nvSpPr>
          <p:spPr bwMode="auto">
            <a:xfrm>
              <a:off x="903" y="3050"/>
              <a:ext cx="816" cy="11"/>
            </a:xfrm>
            <a:custGeom>
              <a:avLst/>
              <a:gdLst>
                <a:gd name="T0" fmla="*/ 816 w 816"/>
                <a:gd name="T1" fmla="*/ 11 h 11"/>
                <a:gd name="T2" fmla="*/ 0 w 816"/>
                <a:gd name="T3" fmla="*/ 11 h 11"/>
                <a:gd name="T4" fmla="*/ 0 w 816"/>
                <a:gd name="T5" fmla="*/ 0 h 11"/>
                <a:gd name="T6" fmla="*/ 801 w 816"/>
                <a:gd name="T7" fmla="*/ 0 h 11"/>
                <a:gd name="T8" fmla="*/ 809 w 816"/>
                <a:gd name="T9" fmla="*/ 5 h 11"/>
                <a:gd name="T10" fmla="*/ 816 w 81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1">
                  <a:moveTo>
                    <a:pt x="81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01" y="0"/>
                  </a:lnTo>
                  <a:lnTo>
                    <a:pt x="809" y="5"/>
                  </a:lnTo>
                  <a:lnTo>
                    <a:pt x="816" y="11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0" name="Freeform 1704"/>
            <p:cNvSpPr>
              <a:spLocks/>
            </p:cNvSpPr>
            <p:nvPr/>
          </p:nvSpPr>
          <p:spPr bwMode="auto">
            <a:xfrm>
              <a:off x="903" y="3045"/>
              <a:ext cx="809" cy="10"/>
            </a:xfrm>
            <a:custGeom>
              <a:avLst/>
              <a:gdLst>
                <a:gd name="T0" fmla="*/ 809 w 809"/>
                <a:gd name="T1" fmla="*/ 10 h 10"/>
                <a:gd name="T2" fmla="*/ 0 w 809"/>
                <a:gd name="T3" fmla="*/ 10 h 10"/>
                <a:gd name="T4" fmla="*/ 0 w 809"/>
                <a:gd name="T5" fmla="*/ 0 h 10"/>
                <a:gd name="T6" fmla="*/ 794 w 809"/>
                <a:gd name="T7" fmla="*/ 0 h 10"/>
                <a:gd name="T8" fmla="*/ 801 w 809"/>
                <a:gd name="T9" fmla="*/ 5 h 10"/>
                <a:gd name="T10" fmla="*/ 809 w 80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9" h="10">
                  <a:moveTo>
                    <a:pt x="80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94" y="0"/>
                  </a:lnTo>
                  <a:lnTo>
                    <a:pt x="801" y="5"/>
                  </a:lnTo>
                  <a:lnTo>
                    <a:pt x="809" y="10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1" name="Freeform 1705"/>
            <p:cNvSpPr>
              <a:spLocks/>
            </p:cNvSpPr>
            <p:nvPr/>
          </p:nvSpPr>
          <p:spPr bwMode="auto">
            <a:xfrm>
              <a:off x="903" y="3041"/>
              <a:ext cx="801" cy="9"/>
            </a:xfrm>
            <a:custGeom>
              <a:avLst/>
              <a:gdLst>
                <a:gd name="T0" fmla="*/ 801 w 801"/>
                <a:gd name="T1" fmla="*/ 9 h 9"/>
                <a:gd name="T2" fmla="*/ 0 w 801"/>
                <a:gd name="T3" fmla="*/ 9 h 9"/>
                <a:gd name="T4" fmla="*/ 0 w 801"/>
                <a:gd name="T5" fmla="*/ 0 h 9"/>
                <a:gd name="T6" fmla="*/ 786 w 801"/>
                <a:gd name="T7" fmla="*/ 0 h 9"/>
                <a:gd name="T8" fmla="*/ 794 w 801"/>
                <a:gd name="T9" fmla="*/ 4 h 9"/>
                <a:gd name="T10" fmla="*/ 801 w 80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1" h="9">
                  <a:moveTo>
                    <a:pt x="801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86" y="0"/>
                  </a:lnTo>
                  <a:lnTo>
                    <a:pt x="794" y="4"/>
                  </a:lnTo>
                  <a:lnTo>
                    <a:pt x="801" y="9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2" name="Freeform 1706"/>
            <p:cNvSpPr>
              <a:spLocks/>
            </p:cNvSpPr>
            <p:nvPr/>
          </p:nvSpPr>
          <p:spPr bwMode="auto">
            <a:xfrm>
              <a:off x="903" y="3036"/>
              <a:ext cx="794" cy="9"/>
            </a:xfrm>
            <a:custGeom>
              <a:avLst/>
              <a:gdLst>
                <a:gd name="T0" fmla="*/ 794 w 794"/>
                <a:gd name="T1" fmla="*/ 9 h 9"/>
                <a:gd name="T2" fmla="*/ 0 w 794"/>
                <a:gd name="T3" fmla="*/ 9 h 9"/>
                <a:gd name="T4" fmla="*/ 0 w 794"/>
                <a:gd name="T5" fmla="*/ 0 h 9"/>
                <a:gd name="T6" fmla="*/ 778 w 794"/>
                <a:gd name="T7" fmla="*/ 0 h 9"/>
                <a:gd name="T8" fmla="*/ 786 w 794"/>
                <a:gd name="T9" fmla="*/ 5 h 9"/>
                <a:gd name="T10" fmla="*/ 794 w 794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4" h="9">
                  <a:moveTo>
                    <a:pt x="794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78" y="0"/>
                  </a:lnTo>
                  <a:lnTo>
                    <a:pt x="786" y="5"/>
                  </a:lnTo>
                  <a:lnTo>
                    <a:pt x="794" y="9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3" name="Freeform 1707"/>
            <p:cNvSpPr>
              <a:spLocks/>
            </p:cNvSpPr>
            <p:nvPr/>
          </p:nvSpPr>
          <p:spPr bwMode="auto">
            <a:xfrm>
              <a:off x="903" y="3031"/>
              <a:ext cx="786" cy="10"/>
            </a:xfrm>
            <a:custGeom>
              <a:avLst/>
              <a:gdLst>
                <a:gd name="T0" fmla="*/ 786 w 786"/>
                <a:gd name="T1" fmla="*/ 10 h 10"/>
                <a:gd name="T2" fmla="*/ 0 w 786"/>
                <a:gd name="T3" fmla="*/ 10 h 10"/>
                <a:gd name="T4" fmla="*/ 0 w 786"/>
                <a:gd name="T5" fmla="*/ 0 h 10"/>
                <a:gd name="T6" fmla="*/ 771 w 786"/>
                <a:gd name="T7" fmla="*/ 0 h 10"/>
                <a:gd name="T8" fmla="*/ 778 w 786"/>
                <a:gd name="T9" fmla="*/ 5 h 10"/>
                <a:gd name="T10" fmla="*/ 786 w 78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6" h="10">
                  <a:moveTo>
                    <a:pt x="78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71" y="0"/>
                  </a:lnTo>
                  <a:lnTo>
                    <a:pt x="778" y="5"/>
                  </a:lnTo>
                  <a:lnTo>
                    <a:pt x="786" y="10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4" name="Freeform 1708"/>
            <p:cNvSpPr>
              <a:spLocks/>
            </p:cNvSpPr>
            <p:nvPr/>
          </p:nvSpPr>
          <p:spPr bwMode="auto">
            <a:xfrm>
              <a:off x="903" y="3026"/>
              <a:ext cx="778" cy="10"/>
            </a:xfrm>
            <a:custGeom>
              <a:avLst/>
              <a:gdLst>
                <a:gd name="T0" fmla="*/ 778 w 778"/>
                <a:gd name="T1" fmla="*/ 10 h 10"/>
                <a:gd name="T2" fmla="*/ 0 w 778"/>
                <a:gd name="T3" fmla="*/ 10 h 10"/>
                <a:gd name="T4" fmla="*/ 0 w 778"/>
                <a:gd name="T5" fmla="*/ 0 h 10"/>
                <a:gd name="T6" fmla="*/ 763 w 778"/>
                <a:gd name="T7" fmla="*/ 0 h 10"/>
                <a:gd name="T8" fmla="*/ 771 w 778"/>
                <a:gd name="T9" fmla="*/ 5 h 10"/>
                <a:gd name="T10" fmla="*/ 778 w 77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8" h="10">
                  <a:moveTo>
                    <a:pt x="77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63" y="0"/>
                  </a:lnTo>
                  <a:lnTo>
                    <a:pt x="771" y="5"/>
                  </a:lnTo>
                  <a:lnTo>
                    <a:pt x="778" y="10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5" name="Freeform 1709"/>
            <p:cNvSpPr>
              <a:spLocks/>
            </p:cNvSpPr>
            <p:nvPr/>
          </p:nvSpPr>
          <p:spPr bwMode="auto">
            <a:xfrm>
              <a:off x="903" y="3020"/>
              <a:ext cx="771" cy="11"/>
            </a:xfrm>
            <a:custGeom>
              <a:avLst/>
              <a:gdLst>
                <a:gd name="T0" fmla="*/ 771 w 771"/>
                <a:gd name="T1" fmla="*/ 11 h 11"/>
                <a:gd name="T2" fmla="*/ 0 w 771"/>
                <a:gd name="T3" fmla="*/ 11 h 11"/>
                <a:gd name="T4" fmla="*/ 0 w 771"/>
                <a:gd name="T5" fmla="*/ 0 h 11"/>
                <a:gd name="T6" fmla="*/ 755 w 771"/>
                <a:gd name="T7" fmla="*/ 0 h 11"/>
                <a:gd name="T8" fmla="*/ 763 w 771"/>
                <a:gd name="T9" fmla="*/ 6 h 11"/>
                <a:gd name="T10" fmla="*/ 771 w 77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1">
                  <a:moveTo>
                    <a:pt x="77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755" y="0"/>
                  </a:lnTo>
                  <a:lnTo>
                    <a:pt x="763" y="6"/>
                  </a:lnTo>
                  <a:lnTo>
                    <a:pt x="771" y="11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6" name="Freeform 1710"/>
            <p:cNvSpPr>
              <a:spLocks/>
            </p:cNvSpPr>
            <p:nvPr/>
          </p:nvSpPr>
          <p:spPr bwMode="auto">
            <a:xfrm>
              <a:off x="903" y="3015"/>
              <a:ext cx="763" cy="11"/>
            </a:xfrm>
            <a:custGeom>
              <a:avLst/>
              <a:gdLst>
                <a:gd name="T0" fmla="*/ 763 w 763"/>
                <a:gd name="T1" fmla="*/ 11 h 11"/>
                <a:gd name="T2" fmla="*/ 0 w 763"/>
                <a:gd name="T3" fmla="*/ 11 h 11"/>
                <a:gd name="T4" fmla="*/ 0 w 763"/>
                <a:gd name="T5" fmla="*/ 0 h 11"/>
                <a:gd name="T6" fmla="*/ 748 w 763"/>
                <a:gd name="T7" fmla="*/ 0 h 11"/>
                <a:gd name="T8" fmla="*/ 755 w 763"/>
                <a:gd name="T9" fmla="*/ 5 h 11"/>
                <a:gd name="T10" fmla="*/ 763 w 76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3" h="11">
                  <a:moveTo>
                    <a:pt x="76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748" y="0"/>
                  </a:lnTo>
                  <a:lnTo>
                    <a:pt x="755" y="5"/>
                  </a:lnTo>
                  <a:lnTo>
                    <a:pt x="763" y="11"/>
                  </a:lnTo>
                  <a:close/>
                </a:path>
              </a:pathLst>
            </a:custGeom>
            <a:solidFill>
              <a:srgbClr val="A1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7" name="Freeform 1711"/>
            <p:cNvSpPr>
              <a:spLocks/>
            </p:cNvSpPr>
            <p:nvPr/>
          </p:nvSpPr>
          <p:spPr bwMode="auto">
            <a:xfrm>
              <a:off x="903" y="3010"/>
              <a:ext cx="755" cy="10"/>
            </a:xfrm>
            <a:custGeom>
              <a:avLst/>
              <a:gdLst>
                <a:gd name="T0" fmla="*/ 755 w 755"/>
                <a:gd name="T1" fmla="*/ 10 h 10"/>
                <a:gd name="T2" fmla="*/ 0 w 755"/>
                <a:gd name="T3" fmla="*/ 10 h 10"/>
                <a:gd name="T4" fmla="*/ 0 w 755"/>
                <a:gd name="T5" fmla="*/ 0 h 10"/>
                <a:gd name="T6" fmla="*/ 742 w 755"/>
                <a:gd name="T7" fmla="*/ 0 h 10"/>
                <a:gd name="T8" fmla="*/ 750 w 755"/>
                <a:gd name="T9" fmla="*/ 5 h 10"/>
                <a:gd name="T10" fmla="*/ 755 w 755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5" h="10">
                  <a:moveTo>
                    <a:pt x="755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42" y="0"/>
                  </a:lnTo>
                  <a:lnTo>
                    <a:pt x="750" y="5"/>
                  </a:lnTo>
                  <a:lnTo>
                    <a:pt x="755" y="10"/>
                  </a:lnTo>
                  <a:close/>
                </a:path>
              </a:pathLst>
            </a:custGeom>
            <a:solidFill>
              <a:srgbClr val="A2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8" name="Freeform 1712"/>
            <p:cNvSpPr>
              <a:spLocks/>
            </p:cNvSpPr>
            <p:nvPr/>
          </p:nvSpPr>
          <p:spPr bwMode="auto">
            <a:xfrm>
              <a:off x="903" y="3004"/>
              <a:ext cx="748" cy="11"/>
            </a:xfrm>
            <a:custGeom>
              <a:avLst/>
              <a:gdLst>
                <a:gd name="T0" fmla="*/ 748 w 748"/>
                <a:gd name="T1" fmla="*/ 11 h 11"/>
                <a:gd name="T2" fmla="*/ 0 w 748"/>
                <a:gd name="T3" fmla="*/ 11 h 11"/>
                <a:gd name="T4" fmla="*/ 0 w 748"/>
                <a:gd name="T5" fmla="*/ 0 h 11"/>
                <a:gd name="T6" fmla="*/ 734 w 748"/>
                <a:gd name="T7" fmla="*/ 0 h 11"/>
                <a:gd name="T8" fmla="*/ 742 w 748"/>
                <a:gd name="T9" fmla="*/ 6 h 11"/>
                <a:gd name="T10" fmla="*/ 748 w 74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8" h="11">
                  <a:moveTo>
                    <a:pt x="7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734" y="0"/>
                  </a:lnTo>
                  <a:lnTo>
                    <a:pt x="742" y="6"/>
                  </a:lnTo>
                  <a:lnTo>
                    <a:pt x="748" y="11"/>
                  </a:lnTo>
                  <a:close/>
                </a:path>
              </a:pathLst>
            </a:custGeom>
            <a:solidFill>
              <a:srgbClr val="A2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49" name="Freeform 1713"/>
            <p:cNvSpPr>
              <a:spLocks/>
            </p:cNvSpPr>
            <p:nvPr/>
          </p:nvSpPr>
          <p:spPr bwMode="auto">
            <a:xfrm>
              <a:off x="903" y="2999"/>
              <a:ext cx="742" cy="11"/>
            </a:xfrm>
            <a:custGeom>
              <a:avLst/>
              <a:gdLst>
                <a:gd name="T0" fmla="*/ 742 w 742"/>
                <a:gd name="T1" fmla="*/ 11 h 11"/>
                <a:gd name="T2" fmla="*/ 0 w 742"/>
                <a:gd name="T3" fmla="*/ 11 h 11"/>
                <a:gd name="T4" fmla="*/ 0 w 742"/>
                <a:gd name="T5" fmla="*/ 0 h 11"/>
                <a:gd name="T6" fmla="*/ 727 w 742"/>
                <a:gd name="T7" fmla="*/ 0 h 11"/>
                <a:gd name="T8" fmla="*/ 734 w 742"/>
                <a:gd name="T9" fmla="*/ 5 h 11"/>
                <a:gd name="T10" fmla="*/ 742 w 74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11">
                  <a:moveTo>
                    <a:pt x="74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727" y="0"/>
                  </a:lnTo>
                  <a:lnTo>
                    <a:pt x="734" y="5"/>
                  </a:lnTo>
                  <a:lnTo>
                    <a:pt x="742" y="11"/>
                  </a:lnTo>
                  <a:close/>
                </a:path>
              </a:pathLst>
            </a:custGeom>
            <a:solidFill>
              <a:srgbClr val="A2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0" name="Freeform 1714"/>
            <p:cNvSpPr>
              <a:spLocks/>
            </p:cNvSpPr>
            <p:nvPr/>
          </p:nvSpPr>
          <p:spPr bwMode="auto">
            <a:xfrm>
              <a:off x="903" y="2996"/>
              <a:ext cx="734" cy="8"/>
            </a:xfrm>
            <a:custGeom>
              <a:avLst/>
              <a:gdLst>
                <a:gd name="T0" fmla="*/ 734 w 734"/>
                <a:gd name="T1" fmla="*/ 8 h 8"/>
                <a:gd name="T2" fmla="*/ 0 w 734"/>
                <a:gd name="T3" fmla="*/ 8 h 8"/>
                <a:gd name="T4" fmla="*/ 0 w 734"/>
                <a:gd name="T5" fmla="*/ 0 h 8"/>
                <a:gd name="T6" fmla="*/ 721 w 734"/>
                <a:gd name="T7" fmla="*/ 0 h 8"/>
                <a:gd name="T8" fmla="*/ 727 w 734"/>
                <a:gd name="T9" fmla="*/ 3 h 8"/>
                <a:gd name="T10" fmla="*/ 734 w 734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4" h="8">
                  <a:moveTo>
                    <a:pt x="7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21" y="0"/>
                  </a:lnTo>
                  <a:lnTo>
                    <a:pt x="727" y="3"/>
                  </a:lnTo>
                  <a:lnTo>
                    <a:pt x="734" y="8"/>
                  </a:lnTo>
                  <a:close/>
                </a:path>
              </a:pathLst>
            </a:custGeom>
            <a:solidFill>
              <a:srgbClr val="A2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1" name="Freeform 1715"/>
            <p:cNvSpPr>
              <a:spLocks/>
            </p:cNvSpPr>
            <p:nvPr/>
          </p:nvSpPr>
          <p:spPr bwMode="auto">
            <a:xfrm>
              <a:off x="903" y="2990"/>
              <a:ext cx="727" cy="9"/>
            </a:xfrm>
            <a:custGeom>
              <a:avLst/>
              <a:gdLst>
                <a:gd name="T0" fmla="*/ 727 w 727"/>
                <a:gd name="T1" fmla="*/ 9 h 9"/>
                <a:gd name="T2" fmla="*/ 0 w 727"/>
                <a:gd name="T3" fmla="*/ 9 h 9"/>
                <a:gd name="T4" fmla="*/ 0 w 727"/>
                <a:gd name="T5" fmla="*/ 0 h 9"/>
                <a:gd name="T6" fmla="*/ 713 w 727"/>
                <a:gd name="T7" fmla="*/ 0 h 9"/>
                <a:gd name="T8" fmla="*/ 721 w 727"/>
                <a:gd name="T9" fmla="*/ 6 h 9"/>
                <a:gd name="T10" fmla="*/ 727 w 727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7" h="9">
                  <a:moveTo>
                    <a:pt x="727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13" y="0"/>
                  </a:lnTo>
                  <a:lnTo>
                    <a:pt x="721" y="6"/>
                  </a:lnTo>
                  <a:lnTo>
                    <a:pt x="727" y="9"/>
                  </a:lnTo>
                  <a:close/>
                </a:path>
              </a:pathLst>
            </a:custGeom>
            <a:solidFill>
              <a:srgbClr val="A25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2" name="Freeform 1716"/>
            <p:cNvSpPr>
              <a:spLocks/>
            </p:cNvSpPr>
            <p:nvPr/>
          </p:nvSpPr>
          <p:spPr bwMode="auto">
            <a:xfrm>
              <a:off x="903" y="2985"/>
              <a:ext cx="721" cy="11"/>
            </a:xfrm>
            <a:custGeom>
              <a:avLst/>
              <a:gdLst>
                <a:gd name="T0" fmla="*/ 721 w 721"/>
                <a:gd name="T1" fmla="*/ 11 h 11"/>
                <a:gd name="T2" fmla="*/ 0 w 721"/>
                <a:gd name="T3" fmla="*/ 11 h 11"/>
                <a:gd name="T4" fmla="*/ 0 w 721"/>
                <a:gd name="T5" fmla="*/ 0 h 11"/>
                <a:gd name="T6" fmla="*/ 708 w 721"/>
                <a:gd name="T7" fmla="*/ 0 h 11"/>
                <a:gd name="T8" fmla="*/ 713 w 721"/>
                <a:gd name="T9" fmla="*/ 5 h 11"/>
                <a:gd name="T10" fmla="*/ 721 w 72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1" h="11">
                  <a:moveTo>
                    <a:pt x="72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708" y="0"/>
                  </a:lnTo>
                  <a:lnTo>
                    <a:pt x="713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3" name="Freeform 1717"/>
            <p:cNvSpPr>
              <a:spLocks/>
            </p:cNvSpPr>
            <p:nvPr/>
          </p:nvSpPr>
          <p:spPr bwMode="auto">
            <a:xfrm>
              <a:off x="903" y="2980"/>
              <a:ext cx="713" cy="10"/>
            </a:xfrm>
            <a:custGeom>
              <a:avLst/>
              <a:gdLst>
                <a:gd name="T0" fmla="*/ 713 w 713"/>
                <a:gd name="T1" fmla="*/ 10 h 10"/>
                <a:gd name="T2" fmla="*/ 0 w 713"/>
                <a:gd name="T3" fmla="*/ 10 h 10"/>
                <a:gd name="T4" fmla="*/ 0 w 713"/>
                <a:gd name="T5" fmla="*/ 0 h 10"/>
                <a:gd name="T6" fmla="*/ 700 w 713"/>
                <a:gd name="T7" fmla="*/ 0 h 10"/>
                <a:gd name="T8" fmla="*/ 708 w 713"/>
                <a:gd name="T9" fmla="*/ 5 h 10"/>
                <a:gd name="T10" fmla="*/ 713 w 71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3" h="10">
                  <a:moveTo>
                    <a:pt x="71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00" y="0"/>
                  </a:lnTo>
                  <a:lnTo>
                    <a:pt x="708" y="5"/>
                  </a:lnTo>
                  <a:lnTo>
                    <a:pt x="713" y="10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4" name="Freeform 1718"/>
            <p:cNvSpPr>
              <a:spLocks/>
            </p:cNvSpPr>
            <p:nvPr/>
          </p:nvSpPr>
          <p:spPr bwMode="auto">
            <a:xfrm>
              <a:off x="903" y="2974"/>
              <a:ext cx="708" cy="11"/>
            </a:xfrm>
            <a:custGeom>
              <a:avLst/>
              <a:gdLst>
                <a:gd name="T0" fmla="*/ 708 w 708"/>
                <a:gd name="T1" fmla="*/ 11 h 11"/>
                <a:gd name="T2" fmla="*/ 0 w 708"/>
                <a:gd name="T3" fmla="*/ 11 h 11"/>
                <a:gd name="T4" fmla="*/ 0 w 708"/>
                <a:gd name="T5" fmla="*/ 0 h 11"/>
                <a:gd name="T6" fmla="*/ 694 w 708"/>
                <a:gd name="T7" fmla="*/ 0 h 11"/>
                <a:gd name="T8" fmla="*/ 700 w 708"/>
                <a:gd name="T9" fmla="*/ 6 h 11"/>
                <a:gd name="T10" fmla="*/ 708 w 70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8" h="11">
                  <a:moveTo>
                    <a:pt x="70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94" y="0"/>
                  </a:lnTo>
                  <a:lnTo>
                    <a:pt x="700" y="6"/>
                  </a:lnTo>
                  <a:lnTo>
                    <a:pt x="708" y="11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5" name="Freeform 1719"/>
            <p:cNvSpPr>
              <a:spLocks/>
            </p:cNvSpPr>
            <p:nvPr/>
          </p:nvSpPr>
          <p:spPr bwMode="auto">
            <a:xfrm>
              <a:off x="903" y="2969"/>
              <a:ext cx="700" cy="11"/>
            </a:xfrm>
            <a:custGeom>
              <a:avLst/>
              <a:gdLst>
                <a:gd name="T0" fmla="*/ 700 w 700"/>
                <a:gd name="T1" fmla="*/ 11 h 11"/>
                <a:gd name="T2" fmla="*/ 0 w 700"/>
                <a:gd name="T3" fmla="*/ 11 h 11"/>
                <a:gd name="T4" fmla="*/ 0 w 700"/>
                <a:gd name="T5" fmla="*/ 0 h 11"/>
                <a:gd name="T6" fmla="*/ 687 w 700"/>
                <a:gd name="T7" fmla="*/ 0 h 11"/>
                <a:gd name="T8" fmla="*/ 694 w 700"/>
                <a:gd name="T9" fmla="*/ 5 h 11"/>
                <a:gd name="T10" fmla="*/ 700 w 70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0" h="11">
                  <a:moveTo>
                    <a:pt x="700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87" y="0"/>
                  </a:lnTo>
                  <a:lnTo>
                    <a:pt x="694" y="5"/>
                  </a:lnTo>
                  <a:lnTo>
                    <a:pt x="700" y="11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6" name="Freeform 1720"/>
            <p:cNvSpPr>
              <a:spLocks/>
            </p:cNvSpPr>
            <p:nvPr/>
          </p:nvSpPr>
          <p:spPr bwMode="auto">
            <a:xfrm>
              <a:off x="903" y="2964"/>
              <a:ext cx="694" cy="10"/>
            </a:xfrm>
            <a:custGeom>
              <a:avLst/>
              <a:gdLst>
                <a:gd name="T0" fmla="*/ 694 w 694"/>
                <a:gd name="T1" fmla="*/ 10 h 10"/>
                <a:gd name="T2" fmla="*/ 0 w 694"/>
                <a:gd name="T3" fmla="*/ 10 h 10"/>
                <a:gd name="T4" fmla="*/ 0 w 694"/>
                <a:gd name="T5" fmla="*/ 0 h 10"/>
                <a:gd name="T6" fmla="*/ 681 w 694"/>
                <a:gd name="T7" fmla="*/ 0 h 10"/>
                <a:gd name="T8" fmla="*/ 687 w 694"/>
                <a:gd name="T9" fmla="*/ 5 h 10"/>
                <a:gd name="T10" fmla="*/ 694 w 69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4" h="10">
                  <a:moveTo>
                    <a:pt x="69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81" y="0"/>
                  </a:lnTo>
                  <a:lnTo>
                    <a:pt x="687" y="5"/>
                  </a:lnTo>
                  <a:lnTo>
                    <a:pt x="694" y="10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7" name="Freeform 1721"/>
            <p:cNvSpPr>
              <a:spLocks/>
            </p:cNvSpPr>
            <p:nvPr/>
          </p:nvSpPr>
          <p:spPr bwMode="auto">
            <a:xfrm>
              <a:off x="903" y="2959"/>
              <a:ext cx="687" cy="10"/>
            </a:xfrm>
            <a:custGeom>
              <a:avLst/>
              <a:gdLst>
                <a:gd name="T0" fmla="*/ 687 w 687"/>
                <a:gd name="T1" fmla="*/ 10 h 10"/>
                <a:gd name="T2" fmla="*/ 0 w 687"/>
                <a:gd name="T3" fmla="*/ 10 h 10"/>
                <a:gd name="T4" fmla="*/ 0 w 687"/>
                <a:gd name="T5" fmla="*/ 0 h 10"/>
                <a:gd name="T6" fmla="*/ 675 w 687"/>
                <a:gd name="T7" fmla="*/ 0 h 10"/>
                <a:gd name="T8" fmla="*/ 681 w 687"/>
                <a:gd name="T9" fmla="*/ 5 h 10"/>
                <a:gd name="T10" fmla="*/ 687 w 68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7" h="10">
                  <a:moveTo>
                    <a:pt x="68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75" y="0"/>
                  </a:lnTo>
                  <a:lnTo>
                    <a:pt x="681" y="5"/>
                  </a:lnTo>
                  <a:lnTo>
                    <a:pt x="687" y="10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8" name="Freeform 1722"/>
            <p:cNvSpPr>
              <a:spLocks/>
            </p:cNvSpPr>
            <p:nvPr/>
          </p:nvSpPr>
          <p:spPr bwMode="auto">
            <a:xfrm>
              <a:off x="903" y="2953"/>
              <a:ext cx="681" cy="11"/>
            </a:xfrm>
            <a:custGeom>
              <a:avLst/>
              <a:gdLst>
                <a:gd name="T0" fmla="*/ 681 w 681"/>
                <a:gd name="T1" fmla="*/ 11 h 11"/>
                <a:gd name="T2" fmla="*/ 0 w 681"/>
                <a:gd name="T3" fmla="*/ 11 h 11"/>
                <a:gd name="T4" fmla="*/ 0 w 681"/>
                <a:gd name="T5" fmla="*/ 0 h 11"/>
                <a:gd name="T6" fmla="*/ 668 w 681"/>
                <a:gd name="T7" fmla="*/ 0 h 11"/>
                <a:gd name="T8" fmla="*/ 675 w 681"/>
                <a:gd name="T9" fmla="*/ 6 h 11"/>
                <a:gd name="T10" fmla="*/ 681 w 68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1" h="11">
                  <a:moveTo>
                    <a:pt x="68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68" y="0"/>
                  </a:lnTo>
                  <a:lnTo>
                    <a:pt x="675" y="6"/>
                  </a:lnTo>
                  <a:lnTo>
                    <a:pt x="681" y="11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59" name="Freeform 1723"/>
            <p:cNvSpPr>
              <a:spLocks/>
            </p:cNvSpPr>
            <p:nvPr/>
          </p:nvSpPr>
          <p:spPr bwMode="auto">
            <a:xfrm>
              <a:off x="903" y="2950"/>
              <a:ext cx="675" cy="9"/>
            </a:xfrm>
            <a:custGeom>
              <a:avLst/>
              <a:gdLst>
                <a:gd name="T0" fmla="*/ 675 w 675"/>
                <a:gd name="T1" fmla="*/ 9 h 9"/>
                <a:gd name="T2" fmla="*/ 0 w 675"/>
                <a:gd name="T3" fmla="*/ 9 h 9"/>
                <a:gd name="T4" fmla="*/ 0 w 675"/>
                <a:gd name="T5" fmla="*/ 0 h 9"/>
                <a:gd name="T6" fmla="*/ 662 w 675"/>
                <a:gd name="T7" fmla="*/ 0 h 9"/>
                <a:gd name="T8" fmla="*/ 668 w 675"/>
                <a:gd name="T9" fmla="*/ 3 h 9"/>
                <a:gd name="T10" fmla="*/ 675 w 67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9">
                  <a:moveTo>
                    <a:pt x="675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662" y="0"/>
                  </a:lnTo>
                  <a:lnTo>
                    <a:pt x="668" y="3"/>
                  </a:lnTo>
                  <a:lnTo>
                    <a:pt x="675" y="9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0" name="Freeform 1724"/>
            <p:cNvSpPr>
              <a:spLocks/>
            </p:cNvSpPr>
            <p:nvPr/>
          </p:nvSpPr>
          <p:spPr bwMode="auto">
            <a:xfrm>
              <a:off x="903" y="2944"/>
              <a:ext cx="668" cy="9"/>
            </a:xfrm>
            <a:custGeom>
              <a:avLst/>
              <a:gdLst>
                <a:gd name="T0" fmla="*/ 668 w 668"/>
                <a:gd name="T1" fmla="*/ 9 h 9"/>
                <a:gd name="T2" fmla="*/ 0 w 668"/>
                <a:gd name="T3" fmla="*/ 9 h 9"/>
                <a:gd name="T4" fmla="*/ 0 w 668"/>
                <a:gd name="T5" fmla="*/ 0 h 9"/>
                <a:gd name="T6" fmla="*/ 656 w 668"/>
                <a:gd name="T7" fmla="*/ 0 h 9"/>
                <a:gd name="T8" fmla="*/ 662 w 668"/>
                <a:gd name="T9" fmla="*/ 6 h 9"/>
                <a:gd name="T10" fmla="*/ 668 w 66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8" h="9">
                  <a:moveTo>
                    <a:pt x="668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656" y="0"/>
                  </a:lnTo>
                  <a:lnTo>
                    <a:pt x="662" y="6"/>
                  </a:lnTo>
                  <a:lnTo>
                    <a:pt x="668" y="9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1" name="Freeform 1725"/>
            <p:cNvSpPr>
              <a:spLocks/>
            </p:cNvSpPr>
            <p:nvPr/>
          </p:nvSpPr>
          <p:spPr bwMode="auto">
            <a:xfrm>
              <a:off x="903" y="2939"/>
              <a:ext cx="662" cy="11"/>
            </a:xfrm>
            <a:custGeom>
              <a:avLst/>
              <a:gdLst>
                <a:gd name="T0" fmla="*/ 662 w 662"/>
                <a:gd name="T1" fmla="*/ 11 h 11"/>
                <a:gd name="T2" fmla="*/ 0 w 662"/>
                <a:gd name="T3" fmla="*/ 11 h 11"/>
                <a:gd name="T4" fmla="*/ 0 w 662"/>
                <a:gd name="T5" fmla="*/ 0 h 11"/>
                <a:gd name="T6" fmla="*/ 651 w 662"/>
                <a:gd name="T7" fmla="*/ 0 h 11"/>
                <a:gd name="T8" fmla="*/ 656 w 662"/>
                <a:gd name="T9" fmla="*/ 5 h 11"/>
                <a:gd name="T10" fmla="*/ 662 w 66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2" h="11">
                  <a:moveTo>
                    <a:pt x="66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51" y="0"/>
                  </a:lnTo>
                  <a:lnTo>
                    <a:pt x="656" y="5"/>
                  </a:lnTo>
                  <a:lnTo>
                    <a:pt x="662" y="11"/>
                  </a:lnTo>
                  <a:close/>
                </a:path>
              </a:pathLst>
            </a:custGeom>
            <a:solidFill>
              <a:srgbClr val="A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2" name="Freeform 1726"/>
            <p:cNvSpPr>
              <a:spLocks/>
            </p:cNvSpPr>
            <p:nvPr/>
          </p:nvSpPr>
          <p:spPr bwMode="auto">
            <a:xfrm>
              <a:off x="903" y="2934"/>
              <a:ext cx="656" cy="10"/>
            </a:xfrm>
            <a:custGeom>
              <a:avLst/>
              <a:gdLst>
                <a:gd name="T0" fmla="*/ 656 w 656"/>
                <a:gd name="T1" fmla="*/ 10 h 10"/>
                <a:gd name="T2" fmla="*/ 0 w 656"/>
                <a:gd name="T3" fmla="*/ 10 h 10"/>
                <a:gd name="T4" fmla="*/ 0 w 656"/>
                <a:gd name="T5" fmla="*/ 0 h 10"/>
                <a:gd name="T6" fmla="*/ 645 w 656"/>
                <a:gd name="T7" fmla="*/ 0 h 10"/>
                <a:gd name="T8" fmla="*/ 651 w 656"/>
                <a:gd name="T9" fmla="*/ 5 h 10"/>
                <a:gd name="T10" fmla="*/ 656 w 65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6" h="10">
                  <a:moveTo>
                    <a:pt x="65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45" y="0"/>
                  </a:lnTo>
                  <a:lnTo>
                    <a:pt x="651" y="5"/>
                  </a:lnTo>
                  <a:lnTo>
                    <a:pt x="656" y="10"/>
                  </a:lnTo>
                  <a:close/>
                </a:path>
              </a:pathLst>
            </a:custGeom>
            <a:solidFill>
              <a:srgbClr val="A4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3" name="Freeform 1727"/>
            <p:cNvSpPr>
              <a:spLocks/>
            </p:cNvSpPr>
            <p:nvPr/>
          </p:nvSpPr>
          <p:spPr bwMode="auto">
            <a:xfrm>
              <a:off x="903" y="2929"/>
              <a:ext cx="651" cy="10"/>
            </a:xfrm>
            <a:custGeom>
              <a:avLst/>
              <a:gdLst>
                <a:gd name="T0" fmla="*/ 651 w 651"/>
                <a:gd name="T1" fmla="*/ 10 h 10"/>
                <a:gd name="T2" fmla="*/ 0 w 651"/>
                <a:gd name="T3" fmla="*/ 10 h 10"/>
                <a:gd name="T4" fmla="*/ 0 w 651"/>
                <a:gd name="T5" fmla="*/ 0 h 10"/>
                <a:gd name="T6" fmla="*/ 637 w 651"/>
                <a:gd name="T7" fmla="*/ 0 h 10"/>
                <a:gd name="T8" fmla="*/ 645 w 651"/>
                <a:gd name="T9" fmla="*/ 5 h 10"/>
                <a:gd name="T10" fmla="*/ 651 w 65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10">
                  <a:moveTo>
                    <a:pt x="65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37" y="0"/>
                  </a:lnTo>
                  <a:lnTo>
                    <a:pt x="645" y="5"/>
                  </a:lnTo>
                  <a:lnTo>
                    <a:pt x="651" y="10"/>
                  </a:lnTo>
                  <a:close/>
                </a:path>
              </a:pathLst>
            </a:custGeom>
            <a:solidFill>
              <a:srgbClr val="A4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4" name="Freeform 1728"/>
            <p:cNvSpPr>
              <a:spLocks/>
            </p:cNvSpPr>
            <p:nvPr/>
          </p:nvSpPr>
          <p:spPr bwMode="auto">
            <a:xfrm>
              <a:off x="903" y="2923"/>
              <a:ext cx="645" cy="11"/>
            </a:xfrm>
            <a:custGeom>
              <a:avLst/>
              <a:gdLst>
                <a:gd name="T0" fmla="*/ 645 w 645"/>
                <a:gd name="T1" fmla="*/ 11 h 11"/>
                <a:gd name="T2" fmla="*/ 0 w 645"/>
                <a:gd name="T3" fmla="*/ 11 h 11"/>
                <a:gd name="T4" fmla="*/ 0 w 645"/>
                <a:gd name="T5" fmla="*/ 0 h 11"/>
                <a:gd name="T6" fmla="*/ 631 w 645"/>
                <a:gd name="T7" fmla="*/ 0 h 11"/>
                <a:gd name="T8" fmla="*/ 637 w 645"/>
                <a:gd name="T9" fmla="*/ 6 h 11"/>
                <a:gd name="T10" fmla="*/ 645 w 64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5" h="11">
                  <a:moveTo>
                    <a:pt x="64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31" y="0"/>
                  </a:lnTo>
                  <a:lnTo>
                    <a:pt x="637" y="6"/>
                  </a:lnTo>
                  <a:lnTo>
                    <a:pt x="645" y="11"/>
                  </a:lnTo>
                  <a:close/>
                </a:path>
              </a:pathLst>
            </a:custGeom>
            <a:solidFill>
              <a:srgbClr val="A4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5" name="Freeform 1729"/>
            <p:cNvSpPr>
              <a:spLocks/>
            </p:cNvSpPr>
            <p:nvPr/>
          </p:nvSpPr>
          <p:spPr bwMode="auto">
            <a:xfrm>
              <a:off x="903" y="2918"/>
              <a:ext cx="637" cy="11"/>
            </a:xfrm>
            <a:custGeom>
              <a:avLst/>
              <a:gdLst>
                <a:gd name="T0" fmla="*/ 637 w 637"/>
                <a:gd name="T1" fmla="*/ 11 h 11"/>
                <a:gd name="T2" fmla="*/ 0 w 637"/>
                <a:gd name="T3" fmla="*/ 11 h 11"/>
                <a:gd name="T4" fmla="*/ 0 w 637"/>
                <a:gd name="T5" fmla="*/ 0 h 11"/>
                <a:gd name="T6" fmla="*/ 626 w 637"/>
                <a:gd name="T7" fmla="*/ 0 h 11"/>
                <a:gd name="T8" fmla="*/ 631 w 637"/>
                <a:gd name="T9" fmla="*/ 5 h 11"/>
                <a:gd name="T10" fmla="*/ 637 w 63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7" h="11">
                  <a:moveTo>
                    <a:pt x="63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26" y="0"/>
                  </a:lnTo>
                  <a:lnTo>
                    <a:pt x="631" y="5"/>
                  </a:lnTo>
                  <a:lnTo>
                    <a:pt x="637" y="11"/>
                  </a:lnTo>
                  <a:close/>
                </a:path>
              </a:pathLst>
            </a:custGeom>
            <a:solidFill>
              <a:srgbClr val="A4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6" name="Freeform 1730"/>
            <p:cNvSpPr>
              <a:spLocks/>
            </p:cNvSpPr>
            <p:nvPr/>
          </p:nvSpPr>
          <p:spPr bwMode="auto">
            <a:xfrm>
              <a:off x="903" y="2913"/>
              <a:ext cx="631" cy="10"/>
            </a:xfrm>
            <a:custGeom>
              <a:avLst/>
              <a:gdLst>
                <a:gd name="T0" fmla="*/ 631 w 631"/>
                <a:gd name="T1" fmla="*/ 10 h 10"/>
                <a:gd name="T2" fmla="*/ 0 w 631"/>
                <a:gd name="T3" fmla="*/ 10 h 10"/>
                <a:gd name="T4" fmla="*/ 0 w 631"/>
                <a:gd name="T5" fmla="*/ 0 h 10"/>
                <a:gd name="T6" fmla="*/ 620 w 631"/>
                <a:gd name="T7" fmla="*/ 0 h 10"/>
                <a:gd name="T8" fmla="*/ 626 w 631"/>
                <a:gd name="T9" fmla="*/ 5 h 10"/>
                <a:gd name="T10" fmla="*/ 631 w 63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1" h="10">
                  <a:moveTo>
                    <a:pt x="63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20" y="0"/>
                  </a:lnTo>
                  <a:lnTo>
                    <a:pt x="626" y="5"/>
                  </a:lnTo>
                  <a:lnTo>
                    <a:pt x="631" y="10"/>
                  </a:lnTo>
                  <a:close/>
                </a:path>
              </a:pathLst>
            </a:custGeom>
            <a:solidFill>
              <a:srgbClr val="A4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7" name="Freeform 1731"/>
            <p:cNvSpPr>
              <a:spLocks/>
            </p:cNvSpPr>
            <p:nvPr/>
          </p:nvSpPr>
          <p:spPr bwMode="auto">
            <a:xfrm>
              <a:off x="903" y="2908"/>
              <a:ext cx="626" cy="10"/>
            </a:xfrm>
            <a:custGeom>
              <a:avLst/>
              <a:gdLst>
                <a:gd name="T0" fmla="*/ 626 w 626"/>
                <a:gd name="T1" fmla="*/ 10 h 10"/>
                <a:gd name="T2" fmla="*/ 0 w 626"/>
                <a:gd name="T3" fmla="*/ 10 h 10"/>
                <a:gd name="T4" fmla="*/ 0 w 626"/>
                <a:gd name="T5" fmla="*/ 0 h 10"/>
                <a:gd name="T6" fmla="*/ 614 w 626"/>
                <a:gd name="T7" fmla="*/ 0 h 10"/>
                <a:gd name="T8" fmla="*/ 620 w 626"/>
                <a:gd name="T9" fmla="*/ 5 h 10"/>
                <a:gd name="T10" fmla="*/ 626 w 62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6" h="10">
                  <a:moveTo>
                    <a:pt x="62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14" y="0"/>
                  </a:lnTo>
                  <a:lnTo>
                    <a:pt x="620" y="5"/>
                  </a:lnTo>
                  <a:lnTo>
                    <a:pt x="626" y="10"/>
                  </a:lnTo>
                  <a:close/>
                </a:path>
              </a:pathLst>
            </a:custGeom>
            <a:solidFill>
              <a:srgbClr val="A5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8" name="Freeform 1732"/>
            <p:cNvSpPr>
              <a:spLocks/>
            </p:cNvSpPr>
            <p:nvPr/>
          </p:nvSpPr>
          <p:spPr bwMode="auto">
            <a:xfrm>
              <a:off x="903" y="2904"/>
              <a:ext cx="620" cy="9"/>
            </a:xfrm>
            <a:custGeom>
              <a:avLst/>
              <a:gdLst>
                <a:gd name="T0" fmla="*/ 620 w 620"/>
                <a:gd name="T1" fmla="*/ 9 h 9"/>
                <a:gd name="T2" fmla="*/ 0 w 620"/>
                <a:gd name="T3" fmla="*/ 9 h 9"/>
                <a:gd name="T4" fmla="*/ 0 w 620"/>
                <a:gd name="T5" fmla="*/ 0 h 9"/>
                <a:gd name="T6" fmla="*/ 609 w 620"/>
                <a:gd name="T7" fmla="*/ 0 h 9"/>
                <a:gd name="T8" fmla="*/ 614 w 620"/>
                <a:gd name="T9" fmla="*/ 4 h 9"/>
                <a:gd name="T10" fmla="*/ 620 w 620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0" h="9">
                  <a:moveTo>
                    <a:pt x="62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609" y="0"/>
                  </a:lnTo>
                  <a:lnTo>
                    <a:pt x="614" y="4"/>
                  </a:lnTo>
                  <a:lnTo>
                    <a:pt x="620" y="9"/>
                  </a:lnTo>
                  <a:close/>
                </a:path>
              </a:pathLst>
            </a:custGeom>
            <a:solidFill>
              <a:srgbClr val="A5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69" name="Freeform 1733"/>
            <p:cNvSpPr>
              <a:spLocks/>
            </p:cNvSpPr>
            <p:nvPr/>
          </p:nvSpPr>
          <p:spPr bwMode="auto">
            <a:xfrm>
              <a:off x="903" y="2899"/>
              <a:ext cx="614" cy="9"/>
            </a:xfrm>
            <a:custGeom>
              <a:avLst/>
              <a:gdLst>
                <a:gd name="T0" fmla="*/ 614 w 614"/>
                <a:gd name="T1" fmla="*/ 9 h 9"/>
                <a:gd name="T2" fmla="*/ 0 w 614"/>
                <a:gd name="T3" fmla="*/ 9 h 9"/>
                <a:gd name="T4" fmla="*/ 0 w 614"/>
                <a:gd name="T5" fmla="*/ 0 h 9"/>
                <a:gd name="T6" fmla="*/ 605 w 614"/>
                <a:gd name="T7" fmla="*/ 0 h 9"/>
                <a:gd name="T8" fmla="*/ 610 w 614"/>
                <a:gd name="T9" fmla="*/ 5 h 9"/>
                <a:gd name="T10" fmla="*/ 614 w 614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9">
                  <a:moveTo>
                    <a:pt x="614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605" y="0"/>
                  </a:lnTo>
                  <a:lnTo>
                    <a:pt x="610" y="5"/>
                  </a:lnTo>
                  <a:lnTo>
                    <a:pt x="614" y="9"/>
                  </a:lnTo>
                  <a:close/>
                </a:path>
              </a:pathLst>
            </a:custGeom>
            <a:solidFill>
              <a:srgbClr val="A5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0" name="Freeform 1734"/>
            <p:cNvSpPr>
              <a:spLocks/>
            </p:cNvSpPr>
            <p:nvPr/>
          </p:nvSpPr>
          <p:spPr bwMode="auto">
            <a:xfrm>
              <a:off x="903" y="2893"/>
              <a:ext cx="609" cy="11"/>
            </a:xfrm>
            <a:custGeom>
              <a:avLst/>
              <a:gdLst>
                <a:gd name="T0" fmla="*/ 609 w 609"/>
                <a:gd name="T1" fmla="*/ 11 h 11"/>
                <a:gd name="T2" fmla="*/ 0 w 609"/>
                <a:gd name="T3" fmla="*/ 11 h 11"/>
                <a:gd name="T4" fmla="*/ 0 w 609"/>
                <a:gd name="T5" fmla="*/ 0 h 11"/>
                <a:gd name="T6" fmla="*/ 599 w 609"/>
                <a:gd name="T7" fmla="*/ 0 h 11"/>
                <a:gd name="T8" fmla="*/ 605 w 609"/>
                <a:gd name="T9" fmla="*/ 6 h 11"/>
                <a:gd name="T10" fmla="*/ 609 w 609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11">
                  <a:moveTo>
                    <a:pt x="60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99" y="0"/>
                  </a:lnTo>
                  <a:lnTo>
                    <a:pt x="605" y="6"/>
                  </a:lnTo>
                  <a:lnTo>
                    <a:pt x="609" y="11"/>
                  </a:lnTo>
                  <a:close/>
                </a:path>
              </a:pathLst>
            </a:custGeom>
            <a:solidFill>
              <a:srgbClr val="A5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1" name="Freeform 1735"/>
            <p:cNvSpPr>
              <a:spLocks/>
            </p:cNvSpPr>
            <p:nvPr/>
          </p:nvSpPr>
          <p:spPr bwMode="auto">
            <a:xfrm>
              <a:off x="903" y="2888"/>
              <a:ext cx="605" cy="11"/>
            </a:xfrm>
            <a:custGeom>
              <a:avLst/>
              <a:gdLst>
                <a:gd name="T0" fmla="*/ 605 w 605"/>
                <a:gd name="T1" fmla="*/ 11 h 11"/>
                <a:gd name="T2" fmla="*/ 0 w 605"/>
                <a:gd name="T3" fmla="*/ 11 h 11"/>
                <a:gd name="T4" fmla="*/ 0 w 605"/>
                <a:gd name="T5" fmla="*/ 0 h 11"/>
                <a:gd name="T6" fmla="*/ 593 w 605"/>
                <a:gd name="T7" fmla="*/ 0 h 11"/>
                <a:gd name="T8" fmla="*/ 599 w 605"/>
                <a:gd name="T9" fmla="*/ 5 h 11"/>
                <a:gd name="T10" fmla="*/ 605 w 60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11">
                  <a:moveTo>
                    <a:pt x="60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93" y="0"/>
                  </a:lnTo>
                  <a:lnTo>
                    <a:pt x="599" y="5"/>
                  </a:lnTo>
                  <a:lnTo>
                    <a:pt x="605" y="11"/>
                  </a:lnTo>
                  <a:close/>
                </a:path>
              </a:pathLst>
            </a:custGeom>
            <a:solidFill>
              <a:srgbClr val="A5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2" name="Freeform 1736"/>
            <p:cNvSpPr>
              <a:spLocks/>
            </p:cNvSpPr>
            <p:nvPr/>
          </p:nvSpPr>
          <p:spPr bwMode="auto">
            <a:xfrm>
              <a:off x="903" y="2883"/>
              <a:ext cx="599" cy="10"/>
            </a:xfrm>
            <a:custGeom>
              <a:avLst/>
              <a:gdLst>
                <a:gd name="T0" fmla="*/ 599 w 599"/>
                <a:gd name="T1" fmla="*/ 10 h 10"/>
                <a:gd name="T2" fmla="*/ 0 w 599"/>
                <a:gd name="T3" fmla="*/ 10 h 10"/>
                <a:gd name="T4" fmla="*/ 0 w 599"/>
                <a:gd name="T5" fmla="*/ 0 h 10"/>
                <a:gd name="T6" fmla="*/ 588 w 599"/>
                <a:gd name="T7" fmla="*/ 0 h 10"/>
                <a:gd name="T8" fmla="*/ 593 w 599"/>
                <a:gd name="T9" fmla="*/ 5 h 10"/>
                <a:gd name="T10" fmla="*/ 599 w 59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10">
                  <a:moveTo>
                    <a:pt x="59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93" y="5"/>
                  </a:lnTo>
                  <a:lnTo>
                    <a:pt x="599" y="10"/>
                  </a:lnTo>
                  <a:close/>
                </a:path>
              </a:pathLst>
            </a:custGeom>
            <a:solidFill>
              <a:srgbClr val="A6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3" name="Freeform 1737"/>
            <p:cNvSpPr>
              <a:spLocks/>
            </p:cNvSpPr>
            <p:nvPr/>
          </p:nvSpPr>
          <p:spPr bwMode="auto">
            <a:xfrm>
              <a:off x="903" y="2878"/>
              <a:ext cx="593" cy="10"/>
            </a:xfrm>
            <a:custGeom>
              <a:avLst/>
              <a:gdLst>
                <a:gd name="T0" fmla="*/ 593 w 593"/>
                <a:gd name="T1" fmla="*/ 10 h 10"/>
                <a:gd name="T2" fmla="*/ 0 w 593"/>
                <a:gd name="T3" fmla="*/ 10 h 10"/>
                <a:gd name="T4" fmla="*/ 0 w 593"/>
                <a:gd name="T5" fmla="*/ 0 h 10"/>
                <a:gd name="T6" fmla="*/ 582 w 593"/>
                <a:gd name="T7" fmla="*/ 0 h 10"/>
                <a:gd name="T8" fmla="*/ 588 w 593"/>
                <a:gd name="T9" fmla="*/ 5 h 10"/>
                <a:gd name="T10" fmla="*/ 593 w 59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" h="10">
                  <a:moveTo>
                    <a:pt x="59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82" y="0"/>
                  </a:lnTo>
                  <a:lnTo>
                    <a:pt x="588" y="5"/>
                  </a:lnTo>
                  <a:lnTo>
                    <a:pt x="593" y="10"/>
                  </a:lnTo>
                  <a:close/>
                </a:path>
              </a:pathLst>
            </a:custGeom>
            <a:solidFill>
              <a:srgbClr val="A6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4" name="Freeform 1738"/>
            <p:cNvSpPr>
              <a:spLocks/>
            </p:cNvSpPr>
            <p:nvPr/>
          </p:nvSpPr>
          <p:spPr bwMode="auto">
            <a:xfrm>
              <a:off x="903" y="2872"/>
              <a:ext cx="588" cy="11"/>
            </a:xfrm>
            <a:custGeom>
              <a:avLst/>
              <a:gdLst>
                <a:gd name="T0" fmla="*/ 588 w 588"/>
                <a:gd name="T1" fmla="*/ 11 h 11"/>
                <a:gd name="T2" fmla="*/ 0 w 588"/>
                <a:gd name="T3" fmla="*/ 11 h 11"/>
                <a:gd name="T4" fmla="*/ 0 w 588"/>
                <a:gd name="T5" fmla="*/ 0 h 11"/>
                <a:gd name="T6" fmla="*/ 578 w 588"/>
                <a:gd name="T7" fmla="*/ 0 h 11"/>
                <a:gd name="T8" fmla="*/ 582 w 588"/>
                <a:gd name="T9" fmla="*/ 6 h 11"/>
                <a:gd name="T10" fmla="*/ 588 w 58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8" h="11">
                  <a:moveTo>
                    <a:pt x="5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82" y="6"/>
                  </a:lnTo>
                  <a:lnTo>
                    <a:pt x="588" y="11"/>
                  </a:lnTo>
                  <a:close/>
                </a:path>
              </a:pathLst>
            </a:custGeom>
            <a:solidFill>
              <a:srgbClr val="A6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5" name="Freeform 1739"/>
            <p:cNvSpPr>
              <a:spLocks/>
            </p:cNvSpPr>
            <p:nvPr/>
          </p:nvSpPr>
          <p:spPr bwMode="auto">
            <a:xfrm>
              <a:off x="903" y="2867"/>
              <a:ext cx="582" cy="11"/>
            </a:xfrm>
            <a:custGeom>
              <a:avLst/>
              <a:gdLst>
                <a:gd name="T0" fmla="*/ 582 w 582"/>
                <a:gd name="T1" fmla="*/ 11 h 11"/>
                <a:gd name="T2" fmla="*/ 0 w 582"/>
                <a:gd name="T3" fmla="*/ 11 h 11"/>
                <a:gd name="T4" fmla="*/ 0 w 582"/>
                <a:gd name="T5" fmla="*/ 0 h 11"/>
                <a:gd name="T6" fmla="*/ 572 w 582"/>
                <a:gd name="T7" fmla="*/ 0 h 11"/>
                <a:gd name="T8" fmla="*/ 578 w 582"/>
                <a:gd name="T9" fmla="*/ 5 h 11"/>
                <a:gd name="T10" fmla="*/ 582 w 58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2" h="11">
                  <a:moveTo>
                    <a:pt x="58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72" y="0"/>
                  </a:lnTo>
                  <a:lnTo>
                    <a:pt x="578" y="5"/>
                  </a:lnTo>
                  <a:lnTo>
                    <a:pt x="582" y="11"/>
                  </a:lnTo>
                  <a:close/>
                </a:path>
              </a:pathLst>
            </a:custGeom>
            <a:solidFill>
              <a:srgbClr val="A6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6" name="Freeform 1740"/>
            <p:cNvSpPr>
              <a:spLocks/>
            </p:cNvSpPr>
            <p:nvPr/>
          </p:nvSpPr>
          <p:spPr bwMode="auto">
            <a:xfrm>
              <a:off x="903" y="2862"/>
              <a:ext cx="578" cy="10"/>
            </a:xfrm>
            <a:custGeom>
              <a:avLst/>
              <a:gdLst>
                <a:gd name="T0" fmla="*/ 578 w 578"/>
                <a:gd name="T1" fmla="*/ 10 h 10"/>
                <a:gd name="T2" fmla="*/ 0 w 578"/>
                <a:gd name="T3" fmla="*/ 10 h 10"/>
                <a:gd name="T4" fmla="*/ 0 w 578"/>
                <a:gd name="T5" fmla="*/ 0 h 10"/>
                <a:gd name="T6" fmla="*/ 567 w 578"/>
                <a:gd name="T7" fmla="*/ 0 h 10"/>
                <a:gd name="T8" fmla="*/ 572 w 578"/>
                <a:gd name="T9" fmla="*/ 5 h 10"/>
                <a:gd name="T10" fmla="*/ 578 w 57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10">
                  <a:moveTo>
                    <a:pt x="57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72" y="5"/>
                  </a:lnTo>
                  <a:lnTo>
                    <a:pt x="578" y="10"/>
                  </a:lnTo>
                  <a:close/>
                </a:path>
              </a:pathLst>
            </a:custGeom>
            <a:solidFill>
              <a:srgbClr val="A6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7" name="Freeform 1741"/>
            <p:cNvSpPr>
              <a:spLocks/>
            </p:cNvSpPr>
            <p:nvPr/>
          </p:nvSpPr>
          <p:spPr bwMode="auto">
            <a:xfrm>
              <a:off x="903" y="2858"/>
              <a:ext cx="572" cy="9"/>
            </a:xfrm>
            <a:custGeom>
              <a:avLst/>
              <a:gdLst>
                <a:gd name="T0" fmla="*/ 572 w 572"/>
                <a:gd name="T1" fmla="*/ 9 h 9"/>
                <a:gd name="T2" fmla="*/ 0 w 572"/>
                <a:gd name="T3" fmla="*/ 9 h 9"/>
                <a:gd name="T4" fmla="*/ 0 w 572"/>
                <a:gd name="T5" fmla="*/ 0 h 9"/>
                <a:gd name="T6" fmla="*/ 563 w 572"/>
                <a:gd name="T7" fmla="*/ 0 h 9"/>
                <a:gd name="T8" fmla="*/ 565 w 572"/>
                <a:gd name="T9" fmla="*/ 2 h 9"/>
                <a:gd name="T10" fmla="*/ 567 w 572"/>
                <a:gd name="T11" fmla="*/ 4 h 9"/>
                <a:gd name="T12" fmla="*/ 568 w 572"/>
                <a:gd name="T13" fmla="*/ 7 h 9"/>
                <a:gd name="T14" fmla="*/ 572 w 57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2" h="9">
                  <a:moveTo>
                    <a:pt x="572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563" y="0"/>
                  </a:lnTo>
                  <a:lnTo>
                    <a:pt x="565" y="2"/>
                  </a:lnTo>
                  <a:lnTo>
                    <a:pt x="567" y="4"/>
                  </a:lnTo>
                  <a:lnTo>
                    <a:pt x="568" y="7"/>
                  </a:lnTo>
                  <a:lnTo>
                    <a:pt x="572" y="9"/>
                  </a:lnTo>
                  <a:close/>
                </a:path>
              </a:pathLst>
            </a:custGeom>
            <a:solidFill>
              <a:srgbClr val="A7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8" name="Freeform 1742"/>
            <p:cNvSpPr>
              <a:spLocks/>
            </p:cNvSpPr>
            <p:nvPr/>
          </p:nvSpPr>
          <p:spPr bwMode="auto">
            <a:xfrm>
              <a:off x="903" y="2853"/>
              <a:ext cx="567" cy="9"/>
            </a:xfrm>
            <a:custGeom>
              <a:avLst/>
              <a:gdLst>
                <a:gd name="T0" fmla="*/ 567 w 567"/>
                <a:gd name="T1" fmla="*/ 9 h 9"/>
                <a:gd name="T2" fmla="*/ 0 w 567"/>
                <a:gd name="T3" fmla="*/ 9 h 9"/>
                <a:gd name="T4" fmla="*/ 0 w 567"/>
                <a:gd name="T5" fmla="*/ 0 h 9"/>
                <a:gd name="T6" fmla="*/ 557 w 567"/>
                <a:gd name="T7" fmla="*/ 0 h 9"/>
                <a:gd name="T8" fmla="*/ 561 w 567"/>
                <a:gd name="T9" fmla="*/ 3 h 9"/>
                <a:gd name="T10" fmla="*/ 567 w 567"/>
                <a:gd name="T11" fmla="*/ 9 h 9"/>
                <a:gd name="T12" fmla="*/ 567 w 567"/>
                <a:gd name="T13" fmla="*/ 9 h 9"/>
                <a:gd name="T14" fmla="*/ 567 w 567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7" h="9">
                  <a:moveTo>
                    <a:pt x="567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557" y="0"/>
                  </a:lnTo>
                  <a:lnTo>
                    <a:pt x="561" y="3"/>
                  </a:lnTo>
                  <a:lnTo>
                    <a:pt x="567" y="9"/>
                  </a:lnTo>
                  <a:lnTo>
                    <a:pt x="567" y="9"/>
                  </a:lnTo>
                  <a:lnTo>
                    <a:pt x="567" y="9"/>
                  </a:lnTo>
                  <a:close/>
                </a:path>
              </a:pathLst>
            </a:custGeom>
            <a:solidFill>
              <a:srgbClr val="A7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79" name="Freeform 1743"/>
            <p:cNvSpPr>
              <a:spLocks/>
            </p:cNvSpPr>
            <p:nvPr/>
          </p:nvSpPr>
          <p:spPr bwMode="auto">
            <a:xfrm>
              <a:off x="903" y="2848"/>
              <a:ext cx="563" cy="10"/>
            </a:xfrm>
            <a:custGeom>
              <a:avLst/>
              <a:gdLst>
                <a:gd name="T0" fmla="*/ 563 w 563"/>
                <a:gd name="T1" fmla="*/ 10 h 10"/>
                <a:gd name="T2" fmla="*/ 0 w 563"/>
                <a:gd name="T3" fmla="*/ 10 h 10"/>
                <a:gd name="T4" fmla="*/ 0 w 563"/>
                <a:gd name="T5" fmla="*/ 0 h 10"/>
                <a:gd name="T6" fmla="*/ 551 w 563"/>
                <a:gd name="T7" fmla="*/ 0 h 10"/>
                <a:gd name="T8" fmla="*/ 557 w 563"/>
                <a:gd name="T9" fmla="*/ 5 h 10"/>
                <a:gd name="T10" fmla="*/ 563 w 56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3" h="10">
                  <a:moveTo>
                    <a:pt x="56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51" y="0"/>
                  </a:lnTo>
                  <a:lnTo>
                    <a:pt x="557" y="5"/>
                  </a:lnTo>
                  <a:lnTo>
                    <a:pt x="563" y="10"/>
                  </a:lnTo>
                  <a:close/>
                </a:path>
              </a:pathLst>
            </a:custGeom>
            <a:solidFill>
              <a:srgbClr val="A7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0" name="Freeform 1744"/>
            <p:cNvSpPr>
              <a:spLocks/>
            </p:cNvSpPr>
            <p:nvPr/>
          </p:nvSpPr>
          <p:spPr bwMode="auto">
            <a:xfrm>
              <a:off x="903" y="2842"/>
              <a:ext cx="557" cy="11"/>
            </a:xfrm>
            <a:custGeom>
              <a:avLst/>
              <a:gdLst>
                <a:gd name="T0" fmla="*/ 557 w 557"/>
                <a:gd name="T1" fmla="*/ 11 h 11"/>
                <a:gd name="T2" fmla="*/ 0 w 557"/>
                <a:gd name="T3" fmla="*/ 11 h 11"/>
                <a:gd name="T4" fmla="*/ 0 w 557"/>
                <a:gd name="T5" fmla="*/ 0 h 11"/>
                <a:gd name="T6" fmla="*/ 548 w 557"/>
                <a:gd name="T7" fmla="*/ 0 h 11"/>
                <a:gd name="T8" fmla="*/ 551 w 557"/>
                <a:gd name="T9" fmla="*/ 6 h 11"/>
                <a:gd name="T10" fmla="*/ 557 w 55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" h="11">
                  <a:moveTo>
                    <a:pt x="55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48" y="0"/>
                  </a:lnTo>
                  <a:lnTo>
                    <a:pt x="551" y="6"/>
                  </a:lnTo>
                  <a:lnTo>
                    <a:pt x="557" y="11"/>
                  </a:lnTo>
                  <a:close/>
                </a:path>
              </a:pathLst>
            </a:custGeom>
            <a:solidFill>
              <a:srgbClr val="A7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1" name="Freeform 1745"/>
            <p:cNvSpPr>
              <a:spLocks/>
            </p:cNvSpPr>
            <p:nvPr/>
          </p:nvSpPr>
          <p:spPr bwMode="auto">
            <a:xfrm>
              <a:off x="903" y="2837"/>
              <a:ext cx="551" cy="11"/>
            </a:xfrm>
            <a:custGeom>
              <a:avLst/>
              <a:gdLst>
                <a:gd name="T0" fmla="*/ 551 w 551"/>
                <a:gd name="T1" fmla="*/ 11 h 11"/>
                <a:gd name="T2" fmla="*/ 0 w 551"/>
                <a:gd name="T3" fmla="*/ 11 h 11"/>
                <a:gd name="T4" fmla="*/ 0 w 551"/>
                <a:gd name="T5" fmla="*/ 0 h 11"/>
                <a:gd name="T6" fmla="*/ 542 w 551"/>
                <a:gd name="T7" fmla="*/ 0 h 11"/>
                <a:gd name="T8" fmla="*/ 548 w 551"/>
                <a:gd name="T9" fmla="*/ 5 h 11"/>
                <a:gd name="T10" fmla="*/ 551 w 55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1" h="11">
                  <a:moveTo>
                    <a:pt x="55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42" y="0"/>
                  </a:lnTo>
                  <a:lnTo>
                    <a:pt x="548" y="5"/>
                  </a:lnTo>
                  <a:lnTo>
                    <a:pt x="551" y="11"/>
                  </a:lnTo>
                  <a:close/>
                </a:path>
              </a:pathLst>
            </a:custGeom>
            <a:solidFill>
              <a:srgbClr val="A76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2" name="Freeform 1746"/>
            <p:cNvSpPr>
              <a:spLocks/>
            </p:cNvSpPr>
            <p:nvPr/>
          </p:nvSpPr>
          <p:spPr bwMode="auto">
            <a:xfrm>
              <a:off x="903" y="2832"/>
              <a:ext cx="548" cy="10"/>
            </a:xfrm>
            <a:custGeom>
              <a:avLst/>
              <a:gdLst>
                <a:gd name="T0" fmla="*/ 548 w 548"/>
                <a:gd name="T1" fmla="*/ 10 h 10"/>
                <a:gd name="T2" fmla="*/ 0 w 548"/>
                <a:gd name="T3" fmla="*/ 10 h 10"/>
                <a:gd name="T4" fmla="*/ 0 w 548"/>
                <a:gd name="T5" fmla="*/ 0 h 10"/>
                <a:gd name="T6" fmla="*/ 538 w 548"/>
                <a:gd name="T7" fmla="*/ 0 h 10"/>
                <a:gd name="T8" fmla="*/ 542 w 548"/>
                <a:gd name="T9" fmla="*/ 5 h 10"/>
                <a:gd name="T10" fmla="*/ 548 w 54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8" h="10">
                  <a:moveTo>
                    <a:pt x="54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542" y="5"/>
                  </a:lnTo>
                  <a:lnTo>
                    <a:pt x="548" y="10"/>
                  </a:lnTo>
                  <a:close/>
                </a:path>
              </a:pathLst>
            </a:custGeom>
            <a:solidFill>
              <a:srgbClr val="A8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3" name="Freeform 1747"/>
            <p:cNvSpPr>
              <a:spLocks/>
            </p:cNvSpPr>
            <p:nvPr/>
          </p:nvSpPr>
          <p:spPr bwMode="auto">
            <a:xfrm>
              <a:off x="903" y="2826"/>
              <a:ext cx="542" cy="11"/>
            </a:xfrm>
            <a:custGeom>
              <a:avLst/>
              <a:gdLst>
                <a:gd name="T0" fmla="*/ 542 w 542"/>
                <a:gd name="T1" fmla="*/ 11 h 11"/>
                <a:gd name="T2" fmla="*/ 0 w 542"/>
                <a:gd name="T3" fmla="*/ 11 h 11"/>
                <a:gd name="T4" fmla="*/ 0 w 542"/>
                <a:gd name="T5" fmla="*/ 0 h 11"/>
                <a:gd name="T6" fmla="*/ 532 w 542"/>
                <a:gd name="T7" fmla="*/ 0 h 11"/>
                <a:gd name="T8" fmla="*/ 538 w 542"/>
                <a:gd name="T9" fmla="*/ 6 h 11"/>
                <a:gd name="T10" fmla="*/ 542 w 54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2" h="11">
                  <a:moveTo>
                    <a:pt x="54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32" y="0"/>
                  </a:lnTo>
                  <a:lnTo>
                    <a:pt x="538" y="6"/>
                  </a:lnTo>
                  <a:lnTo>
                    <a:pt x="542" y="11"/>
                  </a:lnTo>
                  <a:close/>
                </a:path>
              </a:pathLst>
            </a:custGeom>
            <a:solidFill>
              <a:srgbClr val="A8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4" name="Freeform 1748"/>
            <p:cNvSpPr>
              <a:spLocks/>
            </p:cNvSpPr>
            <p:nvPr/>
          </p:nvSpPr>
          <p:spPr bwMode="auto">
            <a:xfrm>
              <a:off x="903" y="2821"/>
              <a:ext cx="538" cy="11"/>
            </a:xfrm>
            <a:custGeom>
              <a:avLst/>
              <a:gdLst>
                <a:gd name="T0" fmla="*/ 538 w 538"/>
                <a:gd name="T1" fmla="*/ 11 h 11"/>
                <a:gd name="T2" fmla="*/ 0 w 538"/>
                <a:gd name="T3" fmla="*/ 11 h 11"/>
                <a:gd name="T4" fmla="*/ 0 w 538"/>
                <a:gd name="T5" fmla="*/ 0 h 11"/>
                <a:gd name="T6" fmla="*/ 527 w 538"/>
                <a:gd name="T7" fmla="*/ 0 h 11"/>
                <a:gd name="T8" fmla="*/ 532 w 538"/>
                <a:gd name="T9" fmla="*/ 5 h 11"/>
                <a:gd name="T10" fmla="*/ 538 w 53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" h="11">
                  <a:moveTo>
                    <a:pt x="53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32" y="5"/>
                  </a:lnTo>
                  <a:lnTo>
                    <a:pt x="538" y="11"/>
                  </a:lnTo>
                  <a:close/>
                </a:path>
              </a:pathLst>
            </a:custGeom>
            <a:solidFill>
              <a:srgbClr val="A8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5" name="Freeform 1749"/>
            <p:cNvSpPr>
              <a:spLocks/>
            </p:cNvSpPr>
            <p:nvPr/>
          </p:nvSpPr>
          <p:spPr bwMode="auto">
            <a:xfrm>
              <a:off x="903" y="2816"/>
              <a:ext cx="532" cy="10"/>
            </a:xfrm>
            <a:custGeom>
              <a:avLst/>
              <a:gdLst>
                <a:gd name="T0" fmla="*/ 532 w 532"/>
                <a:gd name="T1" fmla="*/ 10 h 10"/>
                <a:gd name="T2" fmla="*/ 0 w 532"/>
                <a:gd name="T3" fmla="*/ 10 h 10"/>
                <a:gd name="T4" fmla="*/ 0 w 532"/>
                <a:gd name="T5" fmla="*/ 0 h 10"/>
                <a:gd name="T6" fmla="*/ 523 w 532"/>
                <a:gd name="T7" fmla="*/ 0 h 10"/>
                <a:gd name="T8" fmla="*/ 527 w 532"/>
                <a:gd name="T9" fmla="*/ 5 h 10"/>
                <a:gd name="T10" fmla="*/ 532 w 53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2" h="10">
                  <a:moveTo>
                    <a:pt x="53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7" y="5"/>
                  </a:lnTo>
                  <a:lnTo>
                    <a:pt x="532" y="10"/>
                  </a:lnTo>
                  <a:close/>
                </a:path>
              </a:pathLst>
            </a:custGeom>
            <a:solidFill>
              <a:srgbClr val="A8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6" name="Freeform 1750"/>
            <p:cNvSpPr>
              <a:spLocks/>
            </p:cNvSpPr>
            <p:nvPr/>
          </p:nvSpPr>
          <p:spPr bwMode="auto">
            <a:xfrm>
              <a:off x="903" y="2812"/>
              <a:ext cx="527" cy="9"/>
            </a:xfrm>
            <a:custGeom>
              <a:avLst/>
              <a:gdLst>
                <a:gd name="T0" fmla="*/ 527 w 527"/>
                <a:gd name="T1" fmla="*/ 9 h 9"/>
                <a:gd name="T2" fmla="*/ 0 w 527"/>
                <a:gd name="T3" fmla="*/ 9 h 9"/>
                <a:gd name="T4" fmla="*/ 0 w 527"/>
                <a:gd name="T5" fmla="*/ 0 h 9"/>
                <a:gd name="T6" fmla="*/ 517 w 527"/>
                <a:gd name="T7" fmla="*/ 0 h 9"/>
                <a:gd name="T8" fmla="*/ 523 w 527"/>
                <a:gd name="T9" fmla="*/ 4 h 9"/>
                <a:gd name="T10" fmla="*/ 527 w 527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7" h="9">
                  <a:moveTo>
                    <a:pt x="527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517" y="0"/>
                  </a:lnTo>
                  <a:lnTo>
                    <a:pt x="523" y="4"/>
                  </a:lnTo>
                  <a:lnTo>
                    <a:pt x="527" y="9"/>
                  </a:lnTo>
                  <a:close/>
                </a:path>
              </a:pathLst>
            </a:custGeom>
            <a:solidFill>
              <a:srgbClr val="A8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7" name="Freeform 1751"/>
            <p:cNvSpPr>
              <a:spLocks/>
            </p:cNvSpPr>
            <p:nvPr/>
          </p:nvSpPr>
          <p:spPr bwMode="auto">
            <a:xfrm>
              <a:off x="903" y="2807"/>
              <a:ext cx="523" cy="9"/>
            </a:xfrm>
            <a:custGeom>
              <a:avLst/>
              <a:gdLst>
                <a:gd name="T0" fmla="*/ 523 w 523"/>
                <a:gd name="T1" fmla="*/ 9 h 9"/>
                <a:gd name="T2" fmla="*/ 0 w 523"/>
                <a:gd name="T3" fmla="*/ 9 h 9"/>
                <a:gd name="T4" fmla="*/ 0 w 523"/>
                <a:gd name="T5" fmla="*/ 0 h 9"/>
                <a:gd name="T6" fmla="*/ 511 w 523"/>
                <a:gd name="T7" fmla="*/ 0 h 9"/>
                <a:gd name="T8" fmla="*/ 517 w 523"/>
                <a:gd name="T9" fmla="*/ 5 h 9"/>
                <a:gd name="T10" fmla="*/ 523 w 52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3" h="9">
                  <a:moveTo>
                    <a:pt x="52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511" y="0"/>
                  </a:lnTo>
                  <a:lnTo>
                    <a:pt x="517" y="5"/>
                  </a:lnTo>
                  <a:lnTo>
                    <a:pt x="523" y="9"/>
                  </a:lnTo>
                  <a:close/>
                </a:path>
              </a:pathLst>
            </a:custGeom>
            <a:solidFill>
              <a:srgbClr val="A9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8" name="Freeform 1752"/>
            <p:cNvSpPr>
              <a:spLocks/>
            </p:cNvSpPr>
            <p:nvPr/>
          </p:nvSpPr>
          <p:spPr bwMode="auto">
            <a:xfrm>
              <a:off x="903" y="2802"/>
              <a:ext cx="517" cy="10"/>
            </a:xfrm>
            <a:custGeom>
              <a:avLst/>
              <a:gdLst>
                <a:gd name="T0" fmla="*/ 517 w 517"/>
                <a:gd name="T1" fmla="*/ 10 h 10"/>
                <a:gd name="T2" fmla="*/ 0 w 517"/>
                <a:gd name="T3" fmla="*/ 10 h 10"/>
                <a:gd name="T4" fmla="*/ 0 w 517"/>
                <a:gd name="T5" fmla="*/ 0 h 10"/>
                <a:gd name="T6" fmla="*/ 507 w 517"/>
                <a:gd name="T7" fmla="*/ 0 h 10"/>
                <a:gd name="T8" fmla="*/ 511 w 517"/>
                <a:gd name="T9" fmla="*/ 5 h 10"/>
                <a:gd name="T10" fmla="*/ 517 w 51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7" h="10">
                  <a:moveTo>
                    <a:pt x="51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07" y="0"/>
                  </a:lnTo>
                  <a:lnTo>
                    <a:pt x="511" y="5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A9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89" name="Freeform 1753"/>
            <p:cNvSpPr>
              <a:spLocks/>
            </p:cNvSpPr>
            <p:nvPr/>
          </p:nvSpPr>
          <p:spPr bwMode="auto">
            <a:xfrm>
              <a:off x="903" y="2797"/>
              <a:ext cx="511" cy="10"/>
            </a:xfrm>
            <a:custGeom>
              <a:avLst/>
              <a:gdLst>
                <a:gd name="T0" fmla="*/ 511 w 511"/>
                <a:gd name="T1" fmla="*/ 10 h 10"/>
                <a:gd name="T2" fmla="*/ 0 w 511"/>
                <a:gd name="T3" fmla="*/ 10 h 10"/>
                <a:gd name="T4" fmla="*/ 0 w 511"/>
                <a:gd name="T5" fmla="*/ 0 h 10"/>
                <a:gd name="T6" fmla="*/ 502 w 511"/>
                <a:gd name="T7" fmla="*/ 0 h 10"/>
                <a:gd name="T8" fmla="*/ 507 w 511"/>
                <a:gd name="T9" fmla="*/ 5 h 10"/>
                <a:gd name="T10" fmla="*/ 511 w 51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1" h="10">
                  <a:moveTo>
                    <a:pt x="51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02" y="0"/>
                  </a:lnTo>
                  <a:lnTo>
                    <a:pt x="507" y="5"/>
                  </a:lnTo>
                  <a:lnTo>
                    <a:pt x="511" y="10"/>
                  </a:lnTo>
                  <a:close/>
                </a:path>
              </a:pathLst>
            </a:custGeom>
            <a:solidFill>
              <a:srgbClr val="A9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0" name="Freeform 1754"/>
            <p:cNvSpPr>
              <a:spLocks/>
            </p:cNvSpPr>
            <p:nvPr/>
          </p:nvSpPr>
          <p:spPr bwMode="auto">
            <a:xfrm>
              <a:off x="903" y="2791"/>
              <a:ext cx="507" cy="11"/>
            </a:xfrm>
            <a:custGeom>
              <a:avLst/>
              <a:gdLst>
                <a:gd name="T0" fmla="*/ 507 w 507"/>
                <a:gd name="T1" fmla="*/ 11 h 11"/>
                <a:gd name="T2" fmla="*/ 0 w 507"/>
                <a:gd name="T3" fmla="*/ 11 h 11"/>
                <a:gd name="T4" fmla="*/ 0 w 507"/>
                <a:gd name="T5" fmla="*/ 0 h 11"/>
                <a:gd name="T6" fmla="*/ 498 w 507"/>
                <a:gd name="T7" fmla="*/ 0 h 11"/>
                <a:gd name="T8" fmla="*/ 502 w 507"/>
                <a:gd name="T9" fmla="*/ 6 h 11"/>
                <a:gd name="T10" fmla="*/ 507 w 50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11">
                  <a:moveTo>
                    <a:pt x="50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502" y="6"/>
                  </a:lnTo>
                  <a:lnTo>
                    <a:pt x="507" y="11"/>
                  </a:lnTo>
                  <a:close/>
                </a:path>
              </a:pathLst>
            </a:custGeom>
            <a:solidFill>
              <a:srgbClr val="A9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1" name="Freeform 1755"/>
            <p:cNvSpPr>
              <a:spLocks/>
            </p:cNvSpPr>
            <p:nvPr/>
          </p:nvSpPr>
          <p:spPr bwMode="auto">
            <a:xfrm>
              <a:off x="903" y="2786"/>
              <a:ext cx="502" cy="11"/>
            </a:xfrm>
            <a:custGeom>
              <a:avLst/>
              <a:gdLst>
                <a:gd name="T0" fmla="*/ 502 w 502"/>
                <a:gd name="T1" fmla="*/ 11 h 11"/>
                <a:gd name="T2" fmla="*/ 0 w 502"/>
                <a:gd name="T3" fmla="*/ 11 h 11"/>
                <a:gd name="T4" fmla="*/ 0 w 502"/>
                <a:gd name="T5" fmla="*/ 0 h 11"/>
                <a:gd name="T6" fmla="*/ 492 w 502"/>
                <a:gd name="T7" fmla="*/ 0 h 11"/>
                <a:gd name="T8" fmla="*/ 498 w 502"/>
                <a:gd name="T9" fmla="*/ 5 h 11"/>
                <a:gd name="T10" fmla="*/ 502 w 50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2" h="11">
                  <a:moveTo>
                    <a:pt x="50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92" y="0"/>
                  </a:lnTo>
                  <a:lnTo>
                    <a:pt x="498" y="5"/>
                  </a:lnTo>
                  <a:lnTo>
                    <a:pt x="502" y="11"/>
                  </a:lnTo>
                  <a:close/>
                </a:path>
              </a:pathLst>
            </a:custGeom>
            <a:solidFill>
              <a:srgbClr val="A96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2" name="Freeform 1756"/>
            <p:cNvSpPr>
              <a:spLocks/>
            </p:cNvSpPr>
            <p:nvPr/>
          </p:nvSpPr>
          <p:spPr bwMode="auto">
            <a:xfrm>
              <a:off x="903" y="2781"/>
              <a:ext cx="498" cy="10"/>
            </a:xfrm>
            <a:custGeom>
              <a:avLst/>
              <a:gdLst>
                <a:gd name="T0" fmla="*/ 498 w 498"/>
                <a:gd name="T1" fmla="*/ 10 h 10"/>
                <a:gd name="T2" fmla="*/ 0 w 498"/>
                <a:gd name="T3" fmla="*/ 10 h 10"/>
                <a:gd name="T4" fmla="*/ 0 w 498"/>
                <a:gd name="T5" fmla="*/ 0 h 10"/>
                <a:gd name="T6" fmla="*/ 486 w 498"/>
                <a:gd name="T7" fmla="*/ 0 h 10"/>
                <a:gd name="T8" fmla="*/ 492 w 498"/>
                <a:gd name="T9" fmla="*/ 5 h 10"/>
                <a:gd name="T10" fmla="*/ 498 w 49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" h="10">
                  <a:moveTo>
                    <a:pt x="49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86" y="0"/>
                  </a:lnTo>
                  <a:lnTo>
                    <a:pt x="492" y="5"/>
                  </a:lnTo>
                  <a:lnTo>
                    <a:pt x="498" y="10"/>
                  </a:lnTo>
                  <a:close/>
                </a:path>
              </a:pathLst>
            </a:custGeom>
            <a:solidFill>
              <a:srgbClr val="A9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3" name="Freeform 1757"/>
            <p:cNvSpPr>
              <a:spLocks/>
            </p:cNvSpPr>
            <p:nvPr/>
          </p:nvSpPr>
          <p:spPr bwMode="auto">
            <a:xfrm>
              <a:off x="903" y="2775"/>
              <a:ext cx="492" cy="11"/>
            </a:xfrm>
            <a:custGeom>
              <a:avLst/>
              <a:gdLst>
                <a:gd name="T0" fmla="*/ 492 w 492"/>
                <a:gd name="T1" fmla="*/ 11 h 11"/>
                <a:gd name="T2" fmla="*/ 0 w 492"/>
                <a:gd name="T3" fmla="*/ 11 h 11"/>
                <a:gd name="T4" fmla="*/ 0 w 492"/>
                <a:gd name="T5" fmla="*/ 0 h 11"/>
                <a:gd name="T6" fmla="*/ 483 w 492"/>
                <a:gd name="T7" fmla="*/ 0 h 11"/>
                <a:gd name="T8" fmla="*/ 486 w 492"/>
                <a:gd name="T9" fmla="*/ 6 h 11"/>
                <a:gd name="T10" fmla="*/ 492 w 49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2" h="11">
                  <a:moveTo>
                    <a:pt x="49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83" y="0"/>
                  </a:lnTo>
                  <a:lnTo>
                    <a:pt x="486" y="6"/>
                  </a:lnTo>
                  <a:lnTo>
                    <a:pt x="492" y="11"/>
                  </a:lnTo>
                  <a:close/>
                </a:path>
              </a:pathLst>
            </a:custGeom>
            <a:solidFill>
              <a:srgbClr val="A9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4" name="Freeform 1758"/>
            <p:cNvSpPr>
              <a:spLocks/>
            </p:cNvSpPr>
            <p:nvPr/>
          </p:nvSpPr>
          <p:spPr bwMode="auto">
            <a:xfrm>
              <a:off x="903" y="2770"/>
              <a:ext cx="486" cy="11"/>
            </a:xfrm>
            <a:custGeom>
              <a:avLst/>
              <a:gdLst>
                <a:gd name="T0" fmla="*/ 486 w 486"/>
                <a:gd name="T1" fmla="*/ 11 h 11"/>
                <a:gd name="T2" fmla="*/ 0 w 486"/>
                <a:gd name="T3" fmla="*/ 11 h 11"/>
                <a:gd name="T4" fmla="*/ 0 w 486"/>
                <a:gd name="T5" fmla="*/ 0 h 11"/>
                <a:gd name="T6" fmla="*/ 477 w 486"/>
                <a:gd name="T7" fmla="*/ 0 h 11"/>
                <a:gd name="T8" fmla="*/ 483 w 486"/>
                <a:gd name="T9" fmla="*/ 5 h 11"/>
                <a:gd name="T10" fmla="*/ 486 w 48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11">
                  <a:moveTo>
                    <a:pt x="48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77" y="0"/>
                  </a:lnTo>
                  <a:lnTo>
                    <a:pt x="483" y="5"/>
                  </a:lnTo>
                  <a:lnTo>
                    <a:pt x="486" y="11"/>
                  </a:lnTo>
                  <a:close/>
                </a:path>
              </a:pathLst>
            </a:custGeom>
            <a:solidFill>
              <a:srgbClr val="A9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5" name="Freeform 1759"/>
            <p:cNvSpPr>
              <a:spLocks/>
            </p:cNvSpPr>
            <p:nvPr/>
          </p:nvSpPr>
          <p:spPr bwMode="auto">
            <a:xfrm>
              <a:off x="903" y="2767"/>
              <a:ext cx="483" cy="8"/>
            </a:xfrm>
            <a:custGeom>
              <a:avLst/>
              <a:gdLst>
                <a:gd name="T0" fmla="*/ 483 w 483"/>
                <a:gd name="T1" fmla="*/ 8 h 8"/>
                <a:gd name="T2" fmla="*/ 0 w 483"/>
                <a:gd name="T3" fmla="*/ 8 h 8"/>
                <a:gd name="T4" fmla="*/ 0 w 483"/>
                <a:gd name="T5" fmla="*/ 0 h 8"/>
                <a:gd name="T6" fmla="*/ 473 w 483"/>
                <a:gd name="T7" fmla="*/ 0 h 8"/>
                <a:gd name="T8" fmla="*/ 477 w 483"/>
                <a:gd name="T9" fmla="*/ 3 h 8"/>
                <a:gd name="T10" fmla="*/ 483 w 483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" h="8">
                  <a:moveTo>
                    <a:pt x="483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73" y="0"/>
                  </a:lnTo>
                  <a:lnTo>
                    <a:pt x="477" y="3"/>
                  </a:lnTo>
                  <a:lnTo>
                    <a:pt x="483" y="8"/>
                  </a:lnTo>
                  <a:close/>
                </a:path>
              </a:pathLst>
            </a:custGeom>
            <a:solidFill>
              <a:srgbClr val="A9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6" name="Freeform 1760"/>
            <p:cNvSpPr>
              <a:spLocks/>
            </p:cNvSpPr>
            <p:nvPr/>
          </p:nvSpPr>
          <p:spPr bwMode="auto">
            <a:xfrm>
              <a:off x="903" y="2761"/>
              <a:ext cx="477" cy="9"/>
            </a:xfrm>
            <a:custGeom>
              <a:avLst/>
              <a:gdLst>
                <a:gd name="T0" fmla="*/ 477 w 477"/>
                <a:gd name="T1" fmla="*/ 9 h 9"/>
                <a:gd name="T2" fmla="*/ 0 w 477"/>
                <a:gd name="T3" fmla="*/ 9 h 9"/>
                <a:gd name="T4" fmla="*/ 0 w 477"/>
                <a:gd name="T5" fmla="*/ 0 h 9"/>
                <a:gd name="T6" fmla="*/ 467 w 477"/>
                <a:gd name="T7" fmla="*/ 0 h 9"/>
                <a:gd name="T8" fmla="*/ 473 w 477"/>
                <a:gd name="T9" fmla="*/ 6 h 9"/>
                <a:gd name="T10" fmla="*/ 477 w 477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7" h="9">
                  <a:moveTo>
                    <a:pt x="477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467" y="0"/>
                  </a:lnTo>
                  <a:lnTo>
                    <a:pt x="473" y="6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A9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7" name="Freeform 1761"/>
            <p:cNvSpPr>
              <a:spLocks/>
            </p:cNvSpPr>
            <p:nvPr/>
          </p:nvSpPr>
          <p:spPr bwMode="auto">
            <a:xfrm>
              <a:off x="903" y="2756"/>
              <a:ext cx="473" cy="11"/>
            </a:xfrm>
            <a:custGeom>
              <a:avLst/>
              <a:gdLst>
                <a:gd name="T0" fmla="*/ 473 w 473"/>
                <a:gd name="T1" fmla="*/ 11 h 11"/>
                <a:gd name="T2" fmla="*/ 0 w 473"/>
                <a:gd name="T3" fmla="*/ 11 h 11"/>
                <a:gd name="T4" fmla="*/ 0 w 473"/>
                <a:gd name="T5" fmla="*/ 0 h 11"/>
                <a:gd name="T6" fmla="*/ 462 w 473"/>
                <a:gd name="T7" fmla="*/ 0 h 11"/>
                <a:gd name="T8" fmla="*/ 467 w 473"/>
                <a:gd name="T9" fmla="*/ 5 h 11"/>
                <a:gd name="T10" fmla="*/ 473 w 47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3" h="11">
                  <a:moveTo>
                    <a:pt x="47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467" y="5"/>
                  </a:lnTo>
                  <a:lnTo>
                    <a:pt x="473" y="11"/>
                  </a:lnTo>
                  <a:close/>
                </a:path>
              </a:pathLst>
            </a:custGeom>
            <a:solidFill>
              <a:srgbClr val="AA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8" name="Freeform 1762"/>
            <p:cNvSpPr>
              <a:spLocks/>
            </p:cNvSpPr>
            <p:nvPr/>
          </p:nvSpPr>
          <p:spPr bwMode="auto">
            <a:xfrm>
              <a:off x="903" y="2751"/>
              <a:ext cx="467" cy="10"/>
            </a:xfrm>
            <a:custGeom>
              <a:avLst/>
              <a:gdLst>
                <a:gd name="T0" fmla="*/ 467 w 467"/>
                <a:gd name="T1" fmla="*/ 10 h 10"/>
                <a:gd name="T2" fmla="*/ 0 w 467"/>
                <a:gd name="T3" fmla="*/ 10 h 10"/>
                <a:gd name="T4" fmla="*/ 0 w 467"/>
                <a:gd name="T5" fmla="*/ 0 h 10"/>
                <a:gd name="T6" fmla="*/ 458 w 467"/>
                <a:gd name="T7" fmla="*/ 0 h 10"/>
                <a:gd name="T8" fmla="*/ 462 w 467"/>
                <a:gd name="T9" fmla="*/ 5 h 10"/>
                <a:gd name="T10" fmla="*/ 467 w 46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7" h="10">
                  <a:moveTo>
                    <a:pt x="467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58" y="0"/>
                  </a:lnTo>
                  <a:lnTo>
                    <a:pt x="462" y="5"/>
                  </a:lnTo>
                  <a:lnTo>
                    <a:pt x="467" y="10"/>
                  </a:lnTo>
                  <a:close/>
                </a:path>
              </a:pathLst>
            </a:custGeom>
            <a:solidFill>
              <a:srgbClr val="AA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099" name="Freeform 1763"/>
            <p:cNvSpPr>
              <a:spLocks/>
            </p:cNvSpPr>
            <p:nvPr/>
          </p:nvSpPr>
          <p:spPr bwMode="auto">
            <a:xfrm>
              <a:off x="903" y="2745"/>
              <a:ext cx="462" cy="11"/>
            </a:xfrm>
            <a:custGeom>
              <a:avLst/>
              <a:gdLst>
                <a:gd name="T0" fmla="*/ 462 w 462"/>
                <a:gd name="T1" fmla="*/ 11 h 11"/>
                <a:gd name="T2" fmla="*/ 0 w 462"/>
                <a:gd name="T3" fmla="*/ 11 h 11"/>
                <a:gd name="T4" fmla="*/ 0 w 462"/>
                <a:gd name="T5" fmla="*/ 0 h 11"/>
                <a:gd name="T6" fmla="*/ 452 w 462"/>
                <a:gd name="T7" fmla="*/ 0 h 11"/>
                <a:gd name="T8" fmla="*/ 458 w 462"/>
                <a:gd name="T9" fmla="*/ 6 h 11"/>
                <a:gd name="T10" fmla="*/ 462 w 46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2" h="11">
                  <a:moveTo>
                    <a:pt x="46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52" y="0"/>
                  </a:lnTo>
                  <a:lnTo>
                    <a:pt x="458" y="6"/>
                  </a:lnTo>
                  <a:lnTo>
                    <a:pt x="462" y="11"/>
                  </a:lnTo>
                  <a:close/>
                </a:path>
              </a:pathLst>
            </a:custGeom>
            <a:solidFill>
              <a:srgbClr val="AA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0" name="Freeform 1764"/>
            <p:cNvSpPr>
              <a:spLocks/>
            </p:cNvSpPr>
            <p:nvPr/>
          </p:nvSpPr>
          <p:spPr bwMode="auto">
            <a:xfrm>
              <a:off x="903" y="2740"/>
              <a:ext cx="458" cy="11"/>
            </a:xfrm>
            <a:custGeom>
              <a:avLst/>
              <a:gdLst>
                <a:gd name="T0" fmla="*/ 458 w 458"/>
                <a:gd name="T1" fmla="*/ 11 h 11"/>
                <a:gd name="T2" fmla="*/ 0 w 458"/>
                <a:gd name="T3" fmla="*/ 11 h 11"/>
                <a:gd name="T4" fmla="*/ 0 w 458"/>
                <a:gd name="T5" fmla="*/ 0 h 11"/>
                <a:gd name="T6" fmla="*/ 448 w 458"/>
                <a:gd name="T7" fmla="*/ 0 h 11"/>
                <a:gd name="T8" fmla="*/ 452 w 458"/>
                <a:gd name="T9" fmla="*/ 5 h 11"/>
                <a:gd name="T10" fmla="*/ 458 w 45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8" h="11">
                  <a:moveTo>
                    <a:pt x="45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48" y="0"/>
                  </a:lnTo>
                  <a:lnTo>
                    <a:pt x="452" y="5"/>
                  </a:lnTo>
                  <a:lnTo>
                    <a:pt x="458" y="11"/>
                  </a:lnTo>
                  <a:close/>
                </a:path>
              </a:pathLst>
            </a:custGeom>
            <a:solidFill>
              <a:srgbClr val="AA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1" name="Freeform 1765"/>
            <p:cNvSpPr>
              <a:spLocks/>
            </p:cNvSpPr>
            <p:nvPr/>
          </p:nvSpPr>
          <p:spPr bwMode="auto">
            <a:xfrm>
              <a:off x="903" y="2735"/>
              <a:ext cx="452" cy="10"/>
            </a:xfrm>
            <a:custGeom>
              <a:avLst/>
              <a:gdLst>
                <a:gd name="T0" fmla="*/ 452 w 452"/>
                <a:gd name="T1" fmla="*/ 10 h 10"/>
                <a:gd name="T2" fmla="*/ 0 w 452"/>
                <a:gd name="T3" fmla="*/ 10 h 10"/>
                <a:gd name="T4" fmla="*/ 0 w 452"/>
                <a:gd name="T5" fmla="*/ 0 h 10"/>
                <a:gd name="T6" fmla="*/ 443 w 452"/>
                <a:gd name="T7" fmla="*/ 0 h 10"/>
                <a:gd name="T8" fmla="*/ 448 w 452"/>
                <a:gd name="T9" fmla="*/ 5 h 10"/>
                <a:gd name="T10" fmla="*/ 452 w 45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" h="10">
                  <a:moveTo>
                    <a:pt x="452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43" y="0"/>
                  </a:lnTo>
                  <a:lnTo>
                    <a:pt x="448" y="5"/>
                  </a:lnTo>
                  <a:lnTo>
                    <a:pt x="452" y="10"/>
                  </a:lnTo>
                  <a:close/>
                </a:path>
              </a:pathLst>
            </a:custGeom>
            <a:solidFill>
              <a:srgbClr val="AA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2" name="Freeform 1766"/>
            <p:cNvSpPr>
              <a:spLocks/>
            </p:cNvSpPr>
            <p:nvPr/>
          </p:nvSpPr>
          <p:spPr bwMode="auto">
            <a:xfrm>
              <a:off x="903" y="2730"/>
              <a:ext cx="448" cy="10"/>
            </a:xfrm>
            <a:custGeom>
              <a:avLst/>
              <a:gdLst>
                <a:gd name="T0" fmla="*/ 448 w 448"/>
                <a:gd name="T1" fmla="*/ 10 h 10"/>
                <a:gd name="T2" fmla="*/ 0 w 448"/>
                <a:gd name="T3" fmla="*/ 10 h 10"/>
                <a:gd name="T4" fmla="*/ 0 w 448"/>
                <a:gd name="T5" fmla="*/ 0 h 10"/>
                <a:gd name="T6" fmla="*/ 437 w 448"/>
                <a:gd name="T7" fmla="*/ 0 h 10"/>
                <a:gd name="T8" fmla="*/ 443 w 448"/>
                <a:gd name="T9" fmla="*/ 5 h 10"/>
                <a:gd name="T10" fmla="*/ 448 w 44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10">
                  <a:moveTo>
                    <a:pt x="44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7" y="0"/>
                  </a:lnTo>
                  <a:lnTo>
                    <a:pt x="443" y="5"/>
                  </a:lnTo>
                  <a:lnTo>
                    <a:pt x="448" y="10"/>
                  </a:lnTo>
                  <a:close/>
                </a:path>
              </a:pathLst>
            </a:custGeom>
            <a:solidFill>
              <a:srgbClr val="AB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3" name="Freeform 1767"/>
            <p:cNvSpPr>
              <a:spLocks/>
            </p:cNvSpPr>
            <p:nvPr/>
          </p:nvSpPr>
          <p:spPr bwMode="auto">
            <a:xfrm>
              <a:off x="903" y="2724"/>
              <a:ext cx="443" cy="11"/>
            </a:xfrm>
            <a:custGeom>
              <a:avLst/>
              <a:gdLst>
                <a:gd name="T0" fmla="*/ 443 w 443"/>
                <a:gd name="T1" fmla="*/ 11 h 11"/>
                <a:gd name="T2" fmla="*/ 0 w 443"/>
                <a:gd name="T3" fmla="*/ 11 h 11"/>
                <a:gd name="T4" fmla="*/ 0 w 443"/>
                <a:gd name="T5" fmla="*/ 0 h 11"/>
                <a:gd name="T6" fmla="*/ 433 w 443"/>
                <a:gd name="T7" fmla="*/ 0 h 11"/>
                <a:gd name="T8" fmla="*/ 437 w 443"/>
                <a:gd name="T9" fmla="*/ 6 h 11"/>
                <a:gd name="T10" fmla="*/ 443 w 44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3" h="11">
                  <a:moveTo>
                    <a:pt x="44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33" y="0"/>
                  </a:lnTo>
                  <a:lnTo>
                    <a:pt x="437" y="6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AB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4" name="Freeform 1768"/>
            <p:cNvSpPr>
              <a:spLocks/>
            </p:cNvSpPr>
            <p:nvPr/>
          </p:nvSpPr>
          <p:spPr bwMode="auto">
            <a:xfrm>
              <a:off x="903" y="2721"/>
              <a:ext cx="437" cy="9"/>
            </a:xfrm>
            <a:custGeom>
              <a:avLst/>
              <a:gdLst>
                <a:gd name="T0" fmla="*/ 437 w 437"/>
                <a:gd name="T1" fmla="*/ 9 h 9"/>
                <a:gd name="T2" fmla="*/ 0 w 437"/>
                <a:gd name="T3" fmla="*/ 9 h 9"/>
                <a:gd name="T4" fmla="*/ 0 w 437"/>
                <a:gd name="T5" fmla="*/ 0 h 9"/>
                <a:gd name="T6" fmla="*/ 427 w 437"/>
                <a:gd name="T7" fmla="*/ 0 h 9"/>
                <a:gd name="T8" fmla="*/ 433 w 437"/>
                <a:gd name="T9" fmla="*/ 3 h 9"/>
                <a:gd name="T10" fmla="*/ 437 w 437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7" h="9">
                  <a:moveTo>
                    <a:pt x="437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427" y="0"/>
                  </a:lnTo>
                  <a:lnTo>
                    <a:pt x="433" y="3"/>
                  </a:lnTo>
                  <a:lnTo>
                    <a:pt x="437" y="9"/>
                  </a:lnTo>
                  <a:close/>
                </a:path>
              </a:pathLst>
            </a:custGeom>
            <a:solidFill>
              <a:srgbClr val="AB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5" name="Freeform 1769"/>
            <p:cNvSpPr>
              <a:spLocks/>
            </p:cNvSpPr>
            <p:nvPr/>
          </p:nvSpPr>
          <p:spPr bwMode="auto">
            <a:xfrm>
              <a:off x="903" y="2716"/>
              <a:ext cx="433" cy="8"/>
            </a:xfrm>
            <a:custGeom>
              <a:avLst/>
              <a:gdLst>
                <a:gd name="T0" fmla="*/ 433 w 433"/>
                <a:gd name="T1" fmla="*/ 8 h 8"/>
                <a:gd name="T2" fmla="*/ 0 w 433"/>
                <a:gd name="T3" fmla="*/ 8 h 8"/>
                <a:gd name="T4" fmla="*/ 0 w 433"/>
                <a:gd name="T5" fmla="*/ 0 h 8"/>
                <a:gd name="T6" fmla="*/ 424 w 433"/>
                <a:gd name="T7" fmla="*/ 0 h 8"/>
                <a:gd name="T8" fmla="*/ 427 w 433"/>
                <a:gd name="T9" fmla="*/ 5 h 8"/>
                <a:gd name="T10" fmla="*/ 433 w 433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" h="8">
                  <a:moveTo>
                    <a:pt x="433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24" y="0"/>
                  </a:lnTo>
                  <a:lnTo>
                    <a:pt x="427" y="5"/>
                  </a:lnTo>
                  <a:lnTo>
                    <a:pt x="433" y="8"/>
                  </a:lnTo>
                  <a:close/>
                </a:path>
              </a:pathLst>
            </a:custGeom>
            <a:solidFill>
              <a:srgbClr val="AB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6" name="Freeform 1770"/>
            <p:cNvSpPr>
              <a:spLocks/>
            </p:cNvSpPr>
            <p:nvPr/>
          </p:nvSpPr>
          <p:spPr bwMode="auto">
            <a:xfrm>
              <a:off x="903" y="2710"/>
              <a:ext cx="427" cy="11"/>
            </a:xfrm>
            <a:custGeom>
              <a:avLst/>
              <a:gdLst>
                <a:gd name="T0" fmla="*/ 427 w 427"/>
                <a:gd name="T1" fmla="*/ 11 h 11"/>
                <a:gd name="T2" fmla="*/ 0 w 427"/>
                <a:gd name="T3" fmla="*/ 11 h 11"/>
                <a:gd name="T4" fmla="*/ 0 w 427"/>
                <a:gd name="T5" fmla="*/ 0 h 11"/>
                <a:gd name="T6" fmla="*/ 418 w 427"/>
                <a:gd name="T7" fmla="*/ 0 h 11"/>
                <a:gd name="T8" fmla="*/ 424 w 427"/>
                <a:gd name="T9" fmla="*/ 6 h 11"/>
                <a:gd name="T10" fmla="*/ 427 w 42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11">
                  <a:moveTo>
                    <a:pt x="42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8" y="0"/>
                  </a:lnTo>
                  <a:lnTo>
                    <a:pt x="424" y="6"/>
                  </a:lnTo>
                  <a:lnTo>
                    <a:pt x="427" y="11"/>
                  </a:lnTo>
                  <a:close/>
                </a:path>
              </a:pathLst>
            </a:custGeom>
            <a:solidFill>
              <a:srgbClr val="AB6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7" name="Freeform 1771"/>
            <p:cNvSpPr>
              <a:spLocks/>
            </p:cNvSpPr>
            <p:nvPr/>
          </p:nvSpPr>
          <p:spPr bwMode="auto">
            <a:xfrm>
              <a:off x="903" y="2705"/>
              <a:ext cx="424" cy="11"/>
            </a:xfrm>
            <a:custGeom>
              <a:avLst/>
              <a:gdLst>
                <a:gd name="T0" fmla="*/ 424 w 424"/>
                <a:gd name="T1" fmla="*/ 11 h 11"/>
                <a:gd name="T2" fmla="*/ 0 w 424"/>
                <a:gd name="T3" fmla="*/ 11 h 11"/>
                <a:gd name="T4" fmla="*/ 0 w 424"/>
                <a:gd name="T5" fmla="*/ 0 h 11"/>
                <a:gd name="T6" fmla="*/ 414 w 424"/>
                <a:gd name="T7" fmla="*/ 0 h 11"/>
                <a:gd name="T8" fmla="*/ 418 w 424"/>
                <a:gd name="T9" fmla="*/ 5 h 11"/>
                <a:gd name="T10" fmla="*/ 424 w 42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4" h="11">
                  <a:moveTo>
                    <a:pt x="42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14" y="0"/>
                  </a:lnTo>
                  <a:lnTo>
                    <a:pt x="418" y="5"/>
                  </a:lnTo>
                  <a:lnTo>
                    <a:pt x="424" y="11"/>
                  </a:lnTo>
                  <a:close/>
                </a:path>
              </a:pathLst>
            </a:custGeom>
            <a:solidFill>
              <a:srgbClr val="AC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8" name="Freeform 1772"/>
            <p:cNvSpPr>
              <a:spLocks/>
            </p:cNvSpPr>
            <p:nvPr/>
          </p:nvSpPr>
          <p:spPr bwMode="auto">
            <a:xfrm>
              <a:off x="903" y="2700"/>
              <a:ext cx="418" cy="10"/>
            </a:xfrm>
            <a:custGeom>
              <a:avLst/>
              <a:gdLst>
                <a:gd name="T0" fmla="*/ 418 w 418"/>
                <a:gd name="T1" fmla="*/ 10 h 10"/>
                <a:gd name="T2" fmla="*/ 0 w 418"/>
                <a:gd name="T3" fmla="*/ 10 h 10"/>
                <a:gd name="T4" fmla="*/ 0 w 418"/>
                <a:gd name="T5" fmla="*/ 0 h 10"/>
                <a:gd name="T6" fmla="*/ 408 w 418"/>
                <a:gd name="T7" fmla="*/ 0 h 10"/>
                <a:gd name="T8" fmla="*/ 412 w 418"/>
                <a:gd name="T9" fmla="*/ 5 h 10"/>
                <a:gd name="T10" fmla="*/ 418 w 41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0">
                  <a:moveTo>
                    <a:pt x="41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08" y="0"/>
                  </a:lnTo>
                  <a:lnTo>
                    <a:pt x="412" y="5"/>
                  </a:lnTo>
                  <a:lnTo>
                    <a:pt x="418" y="10"/>
                  </a:lnTo>
                  <a:close/>
                </a:path>
              </a:pathLst>
            </a:custGeom>
            <a:solidFill>
              <a:srgbClr val="AC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09" name="Freeform 1773"/>
            <p:cNvSpPr>
              <a:spLocks/>
            </p:cNvSpPr>
            <p:nvPr/>
          </p:nvSpPr>
          <p:spPr bwMode="auto">
            <a:xfrm>
              <a:off x="903" y="2694"/>
              <a:ext cx="414" cy="11"/>
            </a:xfrm>
            <a:custGeom>
              <a:avLst/>
              <a:gdLst>
                <a:gd name="T0" fmla="*/ 414 w 414"/>
                <a:gd name="T1" fmla="*/ 11 h 11"/>
                <a:gd name="T2" fmla="*/ 0 w 414"/>
                <a:gd name="T3" fmla="*/ 11 h 11"/>
                <a:gd name="T4" fmla="*/ 0 w 414"/>
                <a:gd name="T5" fmla="*/ 0 h 11"/>
                <a:gd name="T6" fmla="*/ 403 w 414"/>
                <a:gd name="T7" fmla="*/ 0 h 11"/>
                <a:gd name="T8" fmla="*/ 408 w 414"/>
                <a:gd name="T9" fmla="*/ 6 h 11"/>
                <a:gd name="T10" fmla="*/ 414 w 41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4" h="11">
                  <a:moveTo>
                    <a:pt x="41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03" y="0"/>
                  </a:lnTo>
                  <a:lnTo>
                    <a:pt x="408" y="6"/>
                  </a:lnTo>
                  <a:lnTo>
                    <a:pt x="414" y="11"/>
                  </a:lnTo>
                  <a:close/>
                </a:path>
              </a:pathLst>
            </a:custGeom>
            <a:solidFill>
              <a:srgbClr val="AC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0" name="Freeform 1774"/>
            <p:cNvSpPr>
              <a:spLocks/>
            </p:cNvSpPr>
            <p:nvPr/>
          </p:nvSpPr>
          <p:spPr bwMode="auto">
            <a:xfrm>
              <a:off x="903" y="2689"/>
              <a:ext cx="408" cy="11"/>
            </a:xfrm>
            <a:custGeom>
              <a:avLst/>
              <a:gdLst>
                <a:gd name="T0" fmla="*/ 408 w 408"/>
                <a:gd name="T1" fmla="*/ 11 h 11"/>
                <a:gd name="T2" fmla="*/ 0 w 408"/>
                <a:gd name="T3" fmla="*/ 11 h 11"/>
                <a:gd name="T4" fmla="*/ 0 w 408"/>
                <a:gd name="T5" fmla="*/ 0 h 11"/>
                <a:gd name="T6" fmla="*/ 399 w 408"/>
                <a:gd name="T7" fmla="*/ 0 h 11"/>
                <a:gd name="T8" fmla="*/ 403 w 408"/>
                <a:gd name="T9" fmla="*/ 5 h 11"/>
                <a:gd name="T10" fmla="*/ 408 w 40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11">
                  <a:moveTo>
                    <a:pt x="40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99" y="0"/>
                  </a:lnTo>
                  <a:lnTo>
                    <a:pt x="403" y="5"/>
                  </a:lnTo>
                  <a:lnTo>
                    <a:pt x="408" y="11"/>
                  </a:lnTo>
                  <a:close/>
                </a:path>
              </a:pathLst>
            </a:custGeom>
            <a:solidFill>
              <a:srgbClr val="AC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1" name="Freeform 1775"/>
            <p:cNvSpPr>
              <a:spLocks/>
            </p:cNvSpPr>
            <p:nvPr/>
          </p:nvSpPr>
          <p:spPr bwMode="auto">
            <a:xfrm>
              <a:off x="903" y="2684"/>
              <a:ext cx="403" cy="10"/>
            </a:xfrm>
            <a:custGeom>
              <a:avLst/>
              <a:gdLst>
                <a:gd name="T0" fmla="*/ 403 w 403"/>
                <a:gd name="T1" fmla="*/ 10 h 10"/>
                <a:gd name="T2" fmla="*/ 0 w 403"/>
                <a:gd name="T3" fmla="*/ 10 h 10"/>
                <a:gd name="T4" fmla="*/ 0 w 403"/>
                <a:gd name="T5" fmla="*/ 0 h 10"/>
                <a:gd name="T6" fmla="*/ 393 w 403"/>
                <a:gd name="T7" fmla="*/ 0 h 10"/>
                <a:gd name="T8" fmla="*/ 399 w 403"/>
                <a:gd name="T9" fmla="*/ 5 h 10"/>
                <a:gd name="T10" fmla="*/ 403 w 40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3" h="10">
                  <a:moveTo>
                    <a:pt x="40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3" y="0"/>
                  </a:lnTo>
                  <a:lnTo>
                    <a:pt x="399" y="5"/>
                  </a:lnTo>
                  <a:lnTo>
                    <a:pt x="403" y="10"/>
                  </a:lnTo>
                  <a:close/>
                </a:path>
              </a:pathLst>
            </a:custGeom>
            <a:solidFill>
              <a:srgbClr val="AC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2" name="Freeform 1776"/>
            <p:cNvSpPr>
              <a:spLocks/>
            </p:cNvSpPr>
            <p:nvPr/>
          </p:nvSpPr>
          <p:spPr bwMode="auto">
            <a:xfrm>
              <a:off x="903" y="2679"/>
              <a:ext cx="399" cy="10"/>
            </a:xfrm>
            <a:custGeom>
              <a:avLst/>
              <a:gdLst>
                <a:gd name="T0" fmla="*/ 399 w 399"/>
                <a:gd name="T1" fmla="*/ 10 h 10"/>
                <a:gd name="T2" fmla="*/ 0 w 399"/>
                <a:gd name="T3" fmla="*/ 10 h 10"/>
                <a:gd name="T4" fmla="*/ 0 w 399"/>
                <a:gd name="T5" fmla="*/ 0 h 10"/>
                <a:gd name="T6" fmla="*/ 389 w 399"/>
                <a:gd name="T7" fmla="*/ 0 h 10"/>
                <a:gd name="T8" fmla="*/ 393 w 399"/>
                <a:gd name="T9" fmla="*/ 5 h 10"/>
                <a:gd name="T10" fmla="*/ 399 w 39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9" h="10">
                  <a:moveTo>
                    <a:pt x="39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9" y="0"/>
                  </a:lnTo>
                  <a:lnTo>
                    <a:pt x="393" y="5"/>
                  </a:lnTo>
                  <a:lnTo>
                    <a:pt x="399" y="10"/>
                  </a:lnTo>
                  <a:close/>
                </a:path>
              </a:pathLst>
            </a:custGeom>
            <a:solidFill>
              <a:srgbClr val="AD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3" name="Freeform 1777"/>
            <p:cNvSpPr>
              <a:spLocks/>
            </p:cNvSpPr>
            <p:nvPr/>
          </p:nvSpPr>
          <p:spPr bwMode="auto">
            <a:xfrm>
              <a:off x="903" y="2675"/>
              <a:ext cx="393" cy="9"/>
            </a:xfrm>
            <a:custGeom>
              <a:avLst/>
              <a:gdLst>
                <a:gd name="T0" fmla="*/ 393 w 393"/>
                <a:gd name="T1" fmla="*/ 9 h 9"/>
                <a:gd name="T2" fmla="*/ 0 w 393"/>
                <a:gd name="T3" fmla="*/ 9 h 9"/>
                <a:gd name="T4" fmla="*/ 0 w 393"/>
                <a:gd name="T5" fmla="*/ 0 h 9"/>
                <a:gd name="T6" fmla="*/ 383 w 393"/>
                <a:gd name="T7" fmla="*/ 0 h 9"/>
                <a:gd name="T8" fmla="*/ 389 w 393"/>
                <a:gd name="T9" fmla="*/ 4 h 9"/>
                <a:gd name="T10" fmla="*/ 393 w 39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9">
                  <a:moveTo>
                    <a:pt x="39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9" y="4"/>
                  </a:lnTo>
                  <a:lnTo>
                    <a:pt x="393" y="9"/>
                  </a:lnTo>
                  <a:close/>
                </a:path>
              </a:pathLst>
            </a:custGeom>
            <a:solidFill>
              <a:srgbClr val="AD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4" name="Freeform 1778"/>
            <p:cNvSpPr>
              <a:spLocks/>
            </p:cNvSpPr>
            <p:nvPr/>
          </p:nvSpPr>
          <p:spPr bwMode="auto">
            <a:xfrm>
              <a:off x="903" y="2670"/>
              <a:ext cx="389" cy="9"/>
            </a:xfrm>
            <a:custGeom>
              <a:avLst/>
              <a:gdLst>
                <a:gd name="T0" fmla="*/ 389 w 389"/>
                <a:gd name="T1" fmla="*/ 9 h 9"/>
                <a:gd name="T2" fmla="*/ 0 w 389"/>
                <a:gd name="T3" fmla="*/ 9 h 9"/>
                <a:gd name="T4" fmla="*/ 0 w 389"/>
                <a:gd name="T5" fmla="*/ 0 h 9"/>
                <a:gd name="T6" fmla="*/ 378 w 389"/>
                <a:gd name="T7" fmla="*/ 0 h 9"/>
                <a:gd name="T8" fmla="*/ 383 w 389"/>
                <a:gd name="T9" fmla="*/ 5 h 9"/>
                <a:gd name="T10" fmla="*/ 389 w 38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9">
                  <a:moveTo>
                    <a:pt x="38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78" y="0"/>
                  </a:lnTo>
                  <a:lnTo>
                    <a:pt x="383" y="5"/>
                  </a:lnTo>
                  <a:lnTo>
                    <a:pt x="389" y="9"/>
                  </a:lnTo>
                  <a:close/>
                </a:path>
              </a:pathLst>
            </a:custGeom>
            <a:solidFill>
              <a:srgbClr val="AD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5" name="Freeform 1779"/>
            <p:cNvSpPr>
              <a:spLocks/>
            </p:cNvSpPr>
            <p:nvPr/>
          </p:nvSpPr>
          <p:spPr bwMode="auto">
            <a:xfrm>
              <a:off x="903" y="2664"/>
              <a:ext cx="383" cy="11"/>
            </a:xfrm>
            <a:custGeom>
              <a:avLst/>
              <a:gdLst>
                <a:gd name="T0" fmla="*/ 383 w 383"/>
                <a:gd name="T1" fmla="*/ 11 h 11"/>
                <a:gd name="T2" fmla="*/ 0 w 383"/>
                <a:gd name="T3" fmla="*/ 11 h 11"/>
                <a:gd name="T4" fmla="*/ 0 w 383"/>
                <a:gd name="T5" fmla="*/ 0 h 11"/>
                <a:gd name="T6" fmla="*/ 374 w 383"/>
                <a:gd name="T7" fmla="*/ 0 h 11"/>
                <a:gd name="T8" fmla="*/ 378 w 383"/>
                <a:gd name="T9" fmla="*/ 6 h 11"/>
                <a:gd name="T10" fmla="*/ 383 w 38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3" h="11">
                  <a:moveTo>
                    <a:pt x="38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78" y="6"/>
                  </a:lnTo>
                  <a:lnTo>
                    <a:pt x="383" y="11"/>
                  </a:lnTo>
                  <a:close/>
                </a:path>
              </a:pathLst>
            </a:custGeom>
            <a:solidFill>
              <a:srgbClr val="AD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6" name="Freeform 1780"/>
            <p:cNvSpPr>
              <a:spLocks/>
            </p:cNvSpPr>
            <p:nvPr/>
          </p:nvSpPr>
          <p:spPr bwMode="auto">
            <a:xfrm>
              <a:off x="903" y="2659"/>
              <a:ext cx="378" cy="11"/>
            </a:xfrm>
            <a:custGeom>
              <a:avLst/>
              <a:gdLst>
                <a:gd name="T0" fmla="*/ 378 w 378"/>
                <a:gd name="T1" fmla="*/ 11 h 11"/>
                <a:gd name="T2" fmla="*/ 0 w 378"/>
                <a:gd name="T3" fmla="*/ 11 h 11"/>
                <a:gd name="T4" fmla="*/ 0 w 378"/>
                <a:gd name="T5" fmla="*/ 0 h 11"/>
                <a:gd name="T6" fmla="*/ 368 w 378"/>
                <a:gd name="T7" fmla="*/ 0 h 11"/>
                <a:gd name="T8" fmla="*/ 374 w 378"/>
                <a:gd name="T9" fmla="*/ 5 h 11"/>
                <a:gd name="T10" fmla="*/ 378 w 37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11">
                  <a:moveTo>
                    <a:pt x="37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68" y="0"/>
                  </a:lnTo>
                  <a:lnTo>
                    <a:pt x="374" y="5"/>
                  </a:lnTo>
                  <a:lnTo>
                    <a:pt x="378" y="11"/>
                  </a:lnTo>
                  <a:close/>
                </a:path>
              </a:pathLst>
            </a:custGeom>
            <a:solidFill>
              <a:srgbClr val="AD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7" name="Freeform 1781"/>
            <p:cNvSpPr>
              <a:spLocks/>
            </p:cNvSpPr>
            <p:nvPr/>
          </p:nvSpPr>
          <p:spPr bwMode="auto">
            <a:xfrm>
              <a:off x="903" y="2654"/>
              <a:ext cx="374" cy="10"/>
            </a:xfrm>
            <a:custGeom>
              <a:avLst/>
              <a:gdLst>
                <a:gd name="T0" fmla="*/ 374 w 374"/>
                <a:gd name="T1" fmla="*/ 10 h 10"/>
                <a:gd name="T2" fmla="*/ 0 w 374"/>
                <a:gd name="T3" fmla="*/ 10 h 10"/>
                <a:gd name="T4" fmla="*/ 0 w 374"/>
                <a:gd name="T5" fmla="*/ 0 h 10"/>
                <a:gd name="T6" fmla="*/ 364 w 374"/>
                <a:gd name="T7" fmla="*/ 0 h 10"/>
                <a:gd name="T8" fmla="*/ 368 w 374"/>
                <a:gd name="T9" fmla="*/ 5 h 10"/>
                <a:gd name="T10" fmla="*/ 374 w 37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10">
                  <a:moveTo>
                    <a:pt x="37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64" y="0"/>
                  </a:lnTo>
                  <a:lnTo>
                    <a:pt x="368" y="5"/>
                  </a:lnTo>
                  <a:lnTo>
                    <a:pt x="374" y="10"/>
                  </a:lnTo>
                  <a:close/>
                </a:path>
              </a:pathLst>
            </a:custGeom>
            <a:solidFill>
              <a:srgbClr val="AE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8" name="Freeform 1782"/>
            <p:cNvSpPr>
              <a:spLocks/>
            </p:cNvSpPr>
            <p:nvPr/>
          </p:nvSpPr>
          <p:spPr bwMode="auto">
            <a:xfrm>
              <a:off x="903" y="2649"/>
              <a:ext cx="368" cy="10"/>
            </a:xfrm>
            <a:custGeom>
              <a:avLst/>
              <a:gdLst>
                <a:gd name="T0" fmla="*/ 368 w 368"/>
                <a:gd name="T1" fmla="*/ 10 h 10"/>
                <a:gd name="T2" fmla="*/ 0 w 368"/>
                <a:gd name="T3" fmla="*/ 10 h 10"/>
                <a:gd name="T4" fmla="*/ 0 w 368"/>
                <a:gd name="T5" fmla="*/ 0 h 10"/>
                <a:gd name="T6" fmla="*/ 359 w 368"/>
                <a:gd name="T7" fmla="*/ 0 h 10"/>
                <a:gd name="T8" fmla="*/ 364 w 368"/>
                <a:gd name="T9" fmla="*/ 5 h 10"/>
                <a:gd name="T10" fmla="*/ 368 w 36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" h="10">
                  <a:moveTo>
                    <a:pt x="36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59" y="0"/>
                  </a:lnTo>
                  <a:lnTo>
                    <a:pt x="364" y="5"/>
                  </a:lnTo>
                  <a:lnTo>
                    <a:pt x="368" y="10"/>
                  </a:lnTo>
                  <a:close/>
                </a:path>
              </a:pathLst>
            </a:custGeom>
            <a:solidFill>
              <a:srgbClr val="AE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19" name="Freeform 1783"/>
            <p:cNvSpPr>
              <a:spLocks/>
            </p:cNvSpPr>
            <p:nvPr/>
          </p:nvSpPr>
          <p:spPr bwMode="auto">
            <a:xfrm>
              <a:off x="903" y="2643"/>
              <a:ext cx="364" cy="11"/>
            </a:xfrm>
            <a:custGeom>
              <a:avLst/>
              <a:gdLst>
                <a:gd name="T0" fmla="*/ 364 w 364"/>
                <a:gd name="T1" fmla="*/ 11 h 11"/>
                <a:gd name="T2" fmla="*/ 0 w 364"/>
                <a:gd name="T3" fmla="*/ 11 h 11"/>
                <a:gd name="T4" fmla="*/ 0 w 364"/>
                <a:gd name="T5" fmla="*/ 0 h 11"/>
                <a:gd name="T6" fmla="*/ 353 w 364"/>
                <a:gd name="T7" fmla="*/ 0 h 11"/>
                <a:gd name="T8" fmla="*/ 359 w 364"/>
                <a:gd name="T9" fmla="*/ 6 h 11"/>
                <a:gd name="T10" fmla="*/ 364 w 36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11">
                  <a:moveTo>
                    <a:pt x="36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53" y="0"/>
                  </a:lnTo>
                  <a:lnTo>
                    <a:pt x="359" y="6"/>
                  </a:lnTo>
                  <a:lnTo>
                    <a:pt x="364" y="11"/>
                  </a:lnTo>
                  <a:close/>
                </a:path>
              </a:pathLst>
            </a:custGeom>
            <a:solidFill>
              <a:srgbClr val="AE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0" name="Freeform 1784"/>
            <p:cNvSpPr>
              <a:spLocks/>
            </p:cNvSpPr>
            <p:nvPr/>
          </p:nvSpPr>
          <p:spPr bwMode="auto">
            <a:xfrm>
              <a:off x="903" y="2638"/>
              <a:ext cx="359" cy="11"/>
            </a:xfrm>
            <a:custGeom>
              <a:avLst/>
              <a:gdLst>
                <a:gd name="T0" fmla="*/ 359 w 359"/>
                <a:gd name="T1" fmla="*/ 11 h 11"/>
                <a:gd name="T2" fmla="*/ 0 w 359"/>
                <a:gd name="T3" fmla="*/ 11 h 11"/>
                <a:gd name="T4" fmla="*/ 0 w 359"/>
                <a:gd name="T5" fmla="*/ 0 h 11"/>
                <a:gd name="T6" fmla="*/ 349 w 359"/>
                <a:gd name="T7" fmla="*/ 0 h 11"/>
                <a:gd name="T8" fmla="*/ 353 w 359"/>
                <a:gd name="T9" fmla="*/ 5 h 11"/>
                <a:gd name="T10" fmla="*/ 359 w 359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11">
                  <a:moveTo>
                    <a:pt x="35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9" y="0"/>
                  </a:lnTo>
                  <a:lnTo>
                    <a:pt x="353" y="5"/>
                  </a:lnTo>
                  <a:lnTo>
                    <a:pt x="359" y="11"/>
                  </a:lnTo>
                  <a:close/>
                </a:path>
              </a:pathLst>
            </a:custGeom>
            <a:solidFill>
              <a:srgbClr val="AE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1" name="Freeform 1785"/>
            <p:cNvSpPr>
              <a:spLocks/>
            </p:cNvSpPr>
            <p:nvPr/>
          </p:nvSpPr>
          <p:spPr bwMode="auto">
            <a:xfrm>
              <a:off x="903" y="2633"/>
              <a:ext cx="353" cy="10"/>
            </a:xfrm>
            <a:custGeom>
              <a:avLst/>
              <a:gdLst>
                <a:gd name="T0" fmla="*/ 353 w 353"/>
                <a:gd name="T1" fmla="*/ 10 h 10"/>
                <a:gd name="T2" fmla="*/ 0 w 353"/>
                <a:gd name="T3" fmla="*/ 10 h 10"/>
                <a:gd name="T4" fmla="*/ 0 w 353"/>
                <a:gd name="T5" fmla="*/ 0 h 10"/>
                <a:gd name="T6" fmla="*/ 343 w 353"/>
                <a:gd name="T7" fmla="*/ 0 h 10"/>
                <a:gd name="T8" fmla="*/ 349 w 353"/>
                <a:gd name="T9" fmla="*/ 5 h 10"/>
                <a:gd name="T10" fmla="*/ 353 w 35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3" h="10">
                  <a:moveTo>
                    <a:pt x="35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43" y="0"/>
                  </a:lnTo>
                  <a:lnTo>
                    <a:pt x="349" y="5"/>
                  </a:lnTo>
                  <a:lnTo>
                    <a:pt x="353" y="10"/>
                  </a:lnTo>
                  <a:close/>
                </a:path>
              </a:pathLst>
            </a:custGeom>
            <a:solidFill>
              <a:srgbClr val="AE6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2" name="Freeform 1786"/>
            <p:cNvSpPr>
              <a:spLocks/>
            </p:cNvSpPr>
            <p:nvPr/>
          </p:nvSpPr>
          <p:spPr bwMode="auto">
            <a:xfrm>
              <a:off x="903" y="2629"/>
              <a:ext cx="349" cy="9"/>
            </a:xfrm>
            <a:custGeom>
              <a:avLst/>
              <a:gdLst>
                <a:gd name="T0" fmla="*/ 349 w 349"/>
                <a:gd name="T1" fmla="*/ 9 h 9"/>
                <a:gd name="T2" fmla="*/ 0 w 349"/>
                <a:gd name="T3" fmla="*/ 9 h 9"/>
                <a:gd name="T4" fmla="*/ 0 w 349"/>
                <a:gd name="T5" fmla="*/ 0 h 9"/>
                <a:gd name="T6" fmla="*/ 340 w 349"/>
                <a:gd name="T7" fmla="*/ 0 h 9"/>
                <a:gd name="T8" fmla="*/ 343 w 349"/>
                <a:gd name="T9" fmla="*/ 4 h 9"/>
                <a:gd name="T10" fmla="*/ 349 w 34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9">
                  <a:moveTo>
                    <a:pt x="34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40" y="0"/>
                  </a:lnTo>
                  <a:lnTo>
                    <a:pt x="343" y="4"/>
                  </a:lnTo>
                  <a:lnTo>
                    <a:pt x="349" y="9"/>
                  </a:lnTo>
                  <a:close/>
                </a:path>
              </a:pathLst>
            </a:custGeom>
            <a:solidFill>
              <a:srgbClr val="AF6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3" name="Freeform 1787"/>
            <p:cNvSpPr>
              <a:spLocks/>
            </p:cNvSpPr>
            <p:nvPr/>
          </p:nvSpPr>
          <p:spPr bwMode="auto">
            <a:xfrm>
              <a:off x="903" y="2624"/>
              <a:ext cx="343" cy="9"/>
            </a:xfrm>
            <a:custGeom>
              <a:avLst/>
              <a:gdLst>
                <a:gd name="T0" fmla="*/ 343 w 343"/>
                <a:gd name="T1" fmla="*/ 9 h 9"/>
                <a:gd name="T2" fmla="*/ 0 w 343"/>
                <a:gd name="T3" fmla="*/ 9 h 9"/>
                <a:gd name="T4" fmla="*/ 0 w 343"/>
                <a:gd name="T5" fmla="*/ 0 h 9"/>
                <a:gd name="T6" fmla="*/ 334 w 343"/>
                <a:gd name="T7" fmla="*/ 0 h 9"/>
                <a:gd name="T8" fmla="*/ 340 w 343"/>
                <a:gd name="T9" fmla="*/ 5 h 9"/>
                <a:gd name="T10" fmla="*/ 343 w 34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9">
                  <a:moveTo>
                    <a:pt x="34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34" y="0"/>
                  </a:lnTo>
                  <a:lnTo>
                    <a:pt x="340" y="5"/>
                  </a:lnTo>
                  <a:lnTo>
                    <a:pt x="343" y="9"/>
                  </a:lnTo>
                  <a:close/>
                </a:path>
              </a:pathLst>
            </a:custGeom>
            <a:solidFill>
              <a:srgbClr val="AF6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4" name="Freeform 1788"/>
            <p:cNvSpPr>
              <a:spLocks/>
            </p:cNvSpPr>
            <p:nvPr/>
          </p:nvSpPr>
          <p:spPr bwMode="auto">
            <a:xfrm>
              <a:off x="903" y="2619"/>
              <a:ext cx="340" cy="10"/>
            </a:xfrm>
            <a:custGeom>
              <a:avLst/>
              <a:gdLst>
                <a:gd name="T0" fmla="*/ 340 w 340"/>
                <a:gd name="T1" fmla="*/ 10 h 10"/>
                <a:gd name="T2" fmla="*/ 0 w 340"/>
                <a:gd name="T3" fmla="*/ 10 h 10"/>
                <a:gd name="T4" fmla="*/ 0 w 340"/>
                <a:gd name="T5" fmla="*/ 0 h 10"/>
                <a:gd name="T6" fmla="*/ 328 w 340"/>
                <a:gd name="T7" fmla="*/ 0 h 10"/>
                <a:gd name="T8" fmla="*/ 334 w 340"/>
                <a:gd name="T9" fmla="*/ 5 h 10"/>
                <a:gd name="T10" fmla="*/ 340 w 340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0">
                  <a:moveTo>
                    <a:pt x="34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28" y="0"/>
                  </a:lnTo>
                  <a:lnTo>
                    <a:pt x="334" y="5"/>
                  </a:lnTo>
                  <a:lnTo>
                    <a:pt x="340" y="10"/>
                  </a:lnTo>
                  <a:close/>
                </a:path>
              </a:pathLst>
            </a:custGeom>
            <a:solidFill>
              <a:srgbClr val="AF6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5" name="Freeform 1789"/>
            <p:cNvSpPr>
              <a:spLocks/>
            </p:cNvSpPr>
            <p:nvPr/>
          </p:nvSpPr>
          <p:spPr bwMode="auto">
            <a:xfrm>
              <a:off x="903" y="2613"/>
              <a:ext cx="334" cy="11"/>
            </a:xfrm>
            <a:custGeom>
              <a:avLst/>
              <a:gdLst>
                <a:gd name="T0" fmla="*/ 334 w 334"/>
                <a:gd name="T1" fmla="*/ 11 h 11"/>
                <a:gd name="T2" fmla="*/ 0 w 334"/>
                <a:gd name="T3" fmla="*/ 11 h 11"/>
                <a:gd name="T4" fmla="*/ 0 w 334"/>
                <a:gd name="T5" fmla="*/ 0 h 11"/>
                <a:gd name="T6" fmla="*/ 324 w 334"/>
                <a:gd name="T7" fmla="*/ 0 h 11"/>
                <a:gd name="T8" fmla="*/ 328 w 334"/>
                <a:gd name="T9" fmla="*/ 6 h 11"/>
                <a:gd name="T10" fmla="*/ 334 w 33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11">
                  <a:moveTo>
                    <a:pt x="33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24" y="0"/>
                  </a:lnTo>
                  <a:lnTo>
                    <a:pt x="328" y="6"/>
                  </a:lnTo>
                  <a:lnTo>
                    <a:pt x="334" y="11"/>
                  </a:lnTo>
                  <a:close/>
                </a:path>
              </a:pathLst>
            </a:custGeom>
            <a:solidFill>
              <a:srgbClr val="AF6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6" name="Freeform 1790"/>
            <p:cNvSpPr>
              <a:spLocks/>
            </p:cNvSpPr>
            <p:nvPr/>
          </p:nvSpPr>
          <p:spPr bwMode="auto">
            <a:xfrm>
              <a:off x="903" y="2608"/>
              <a:ext cx="328" cy="11"/>
            </a:xfrm>
            <a:custGeom>
              <a:avLst/>
              <a:gdLst>
                <a:gd name="T0" fmla="*/ 328 w 328"/>
                <a:gd name="T1" fmla="*/ 11 h 11"/>
                <a:gd name="T2" fmla="*/ 0 w 328"/>
                <a:gd name="T3" fmla="*/ 11 h 11"/>
                <a:gd name="T4" fmla="*/ 0 w 328"/>
                <a:gd name="T5" fmla="*/ 0 h 11"/>
                <a:gd name="T6" fmla="*/ 319 w 328"/>
                <a:gd name="T7" fmla="*/ 0 h 11"/>
                <a:gd name="T8" fmla="*/ 324 w 328"/>
                <a:gd name="T9" fmla="*/ 5 h 11"/>
                <a:gd name="T10" fmla="*/ 328 w 32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11">
                  <a:moveTo>
                    <a:pt x="32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24" y="5"/>
                  </a:lnTo>
                  <a:lnTo>
                    <a:pt x="328" y="11"/>
                  </a:lnTo>
                  <a:close/>
                </a:path>
              </a:pathLst>
            </a:custGeom>
            <a:solidFill>
              <a:srgbClr val="AF6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7" name="Freeform 1791"/>
            <p:cNvSpPr>
              <a:spLocks/>
            </p:cNvSpPr>
            <p:nvPr/>
          </p:nvSpPr>
          <p:spPr bwMode="auto">
            <a:xfrm>
              <a:off x="903" y="2603"/>
              <a:ext cx="324" cy="10"/>
            </a:xfrm>
            <a:custGeom>
              <a:avLst/>
              <a:gdLst>
                <a:gd name="T0" fmla="*/ 324 w 324"/>
                <a:gd name="T1" fmla="*/ 10 h 10"/>
                <a:gd name="T2" fmla="*/ 0 w 324"/>
                <a:gd name="T3" fmla="*/ 10 h 10"/>
                <a:gd name="T4" fmla="*/ 0 w 324"/>
                <a:gd name="T5" fmla="*/ 0 h 10"/>
                <a:gd name="T6" fmla="*/ 313 w 324"/>
                <a:gd name="T7" fmla="*/ 0 h 10"/>
                <a:gd name="T8" fmla="*/ 319 w 324"/>
                <a:gd name="T9" fmla="*/ 5 h 10"/>
                <a:gd name="T10" fmla="*/ 324 w 32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4" h="10">
                  <a:moveTo>
                    <a:pt x="32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3" y="0"/>
                  </a:lnTo>
                  <a:lnTo>
                    <a:pt x="319" y="5"/>
                  </a:lnTo>
                  <a:lnTo>
                    <a:pt x="324" y="10"/>
                  </a:lnTo>
                  <a:close/>
                </a:path>
              </a:pathLst>
            </a:custGeom>
            <a:solidFill>
              <a:srgbClr val="B06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8" name="Freeform 1792"/>
            <p:cNvSpPr>
              <a:spLocks/>
            </p:cNvSpPr>
            <p:nvPr/>
          </p:nvSpPr>
          <p:spPr bwMode="auto">
            <a:xfrm>
              <a:off x="903" y="2598"/>
              <a:ext cx="319" cy="10"/>
            </a:xfrm>
            <a:custGeom>
              <a:avLst/>
              <a:gdLst>
                <a:gd name="T0" fmla="*/ 319 w 319"/>
                <a:gd name="T1" fmla="*/ 10 h 10"/>
                <a:gd name="T2" fmla="*/ 0 w 319"/>
                <a:gd name="T3" fmla="*/ 10 h 10"/>
                <a:gd name="T4" fmla="*/ 0 w 319"/>
                <a:gd name="T5" fmla="*/ 0 h 10"/>
                <a:gd name="T6" fmla="*/ 309 w 319"/>
                <a:gd name="T7" fmla="*/ 0 h 10"/>
                <a:gd name="T8" fmla="*/ 313 w 319"/>
                <a:gd name="T9" fmla="*/ 5 h 10"/>
                <a:gd name="T10" fmla="*/ 319 w 31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10">
                  <a:moveTo>
                    <a:pt x="31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09" y="0"/>
                  </a:lnTo>
                  <a:lnTo>
                    <a:pt x="313" y="5"/>
                  </a:lnTo>
                  <a:lnTo>
                    <a:pt x="319" y="10"/>
                  </a:lnTo>
                  <a:close/>
                </a:path>
              </a:pathLst>
            </a:custGeom>
            <a:solidFill>
              <a:srgbClr val="B06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29" name="Freeform 1793"/>
            <p:cNvSpPr>
              <a:spLocks/>
            </p:cNvSpPr>
            <p:nvPr/>
          </p:nvSpPr>
          <p:spPr bwMode="auto">
            <a:xfrm>
              <a:off x="903" y="2592"/>
              <a:ext cx="313" cy="11"/>
            </a:xfrm>
            <a:custGeom>
              <a:avLst/>
              <a:gdLst>
                <a:gd name="T0" fmla="*/ 313 w 313"/>
                <a:gd name="T1" fmla="*/ 11 h 11"/>
                <a:gd name="T2" fmla="*/ 0 w 313"/>
                <a:gd name="T3" fmla="*/ 11 h 11"/>
                <a:gd name="T4" fmla="*/ 0 w 313"/>
                <a:gd name="T5" fmla="*/ 0 h 11"/>
                <a:gd name="T6" fmla="*/ 303 w 313"/>
                <a:gd name="T7" fmla="*/ 0 h 11"/>
                <a:gd name="T8" fmla="*/ 309 w 313"/>
                <a:gd name="T9" fmla="*/ 6 h 11"/>
                <a:gd name="T10" fmla="*/ 313 w 31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" h="11">
                  <a:moveTo>
                    <a:pt x="3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03" y="0"/>
                  </a:lnTo>
                  <a:lnTo>
                    <a:pt x="309" y="6"/>
                  </a:lnTo>
                  <a:lnTo>
                    <a:pt x="313" y="11"/>
                  </a:lnTo>
                  <a:close/>
                </a:path>
              </a:pathLst>
            </a:custGeom>
            <a:solidFill>
              <a:srgbClr val="B06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0" name="Freeform 1794"/>
            <p:cNvSpPr>
              <a:spLocks/>
            </p:cNvSpPr>
            <p:nvPr/>
          </p:nvSpPr>
          <p:spPr bwMode="auto">
            <a:xfrm>
              <a:off x="903" y="2587"/>
              <a:ext cx="309" cy="11"/>
            </a:xfrm>
            <a:custGeom>
              <a:avLst/>
              <a:gdLst>
                <a:gd name="T0" fmla="*/ 309 w 309"/>
                <a:gd name="T1" fmla="*/ 11 h 11"/>
                <a:gd name="T2" fmla="*/ 0 w 309"/>
                <a:gd name="T3" fmla="*/ 11 h 11"/>
                <a:gd name="T4" fmla="*/ 0 w 309"/>
                <a:gd name="T5" fmla="*/ 0 h 11"/>
                <a:gd name="T6" fmla="*/ 298 w 309"/>
                <a:gd name="T7" fmla="*/ 0 h 11"/>
                <a:gd name="T8" fmla="*/ 303 w 309"/>
                <a:gd name="T9" fmla="*/ 5 h 11"/>
                <a:gd name="T10" fmla="*/ 309 w 309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" h="11">
                  <a:moveTo>
                    <a:pt x="309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98" y="0"/>
                  </a:lnTo>
                  <a:lnTo>
                    <a:pt x="303" y="5"/>
                  </a:lnTo>
                  <a:lnTo>
                    <a:pt x="309" y="11"/>
                  </a:lnTo>
                  <a:close/>
                </a:path>
              </a:pathLst>
            </a:custGeom>
            <a:solidFill>
              <a:srgbClr val="B06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1" name="Freeform 1795"/>
            <p:cNvSpPr>
              <a:spLocks/>
            </p:cNvSpPr>
            <p:nvPr/>
          </p:nvSpPr>
          <p:spPr bwMode="auto">
            <a:xfrm>
              <a:off x="903" y="2583"/>
              <a:ext cx="303" cy="9"/>
            </a:xfrm>
            <a:custGeom>
              <a:avLst/>
              <a:gdLst>
                <a:gd name="T0" fmla="*/ 303 w 303"/>
                <a:gd name="T1" fmla="*/ 9 h 9"/>
                <a:gd name="T2" fmla="*/ 0 w 303"/>
                <a:gd name="T3" fmla="*/ 9 h 9"/>
                <a:gd name="T4" fmla="*/ 0 w 303"/>
                <a:gd name="T5" fmla="*/ 0 h 9"/>
                <a:gd name="T6" fmla="*/ 294 w 303"/>
                <a:gd name="T7" fmla="*/ 0 h 9"/>
                <a:gd name="T8" fmla="*/ 298 w 303"/>
                <a:gd name="T9" fmla="*/ 4 h 9"/>
                <a:gd name="T10" fmla="*/ 303 w 30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3" h="9">
                  <a:moveTo>
                    <a:pt x="303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94" y="0"/>
                  </a:lnTo>
                  <a:lnTo>
                    <a:pt x="298" y="4"/>
                  </a:lnTo>
                  <a:lnTo>
                    <a:pt x="303" y="9"/>
                  </a:lnTo>
                  <a:close/>
                </a:path>
              </a:pathLst>
            </a:custGeom>
            <a:solidFill>
              <a:srgbClr val="B06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2" name="Freeform 1796"/>
            <p:cNvSpPr>
              <a:spLocks/>
            </p:cNvSpPr>
            <p:nvPr/>
          </p:nvSpPr>
          <p:spPr bwMode="auto">
            <a:xfrm>
              <a:off x="903" y="2578"/>
              <a:ext cx="298" cy="9"/>
            </a:xfrm>
            <a:custGeom>
              <a:avLst/>
              <a:gdLst>
                <a:gd name="T0" fmla="*/ 298 w 298"/>
                <a:gd name="T1" fmla="*/ 9 h 9"/>
                <a:gd name="T2" fmla="*/ 0 w 298"/>
                <a:gd name="T3" fmla="*/ 9 h 9"/>
                <a:gd name="T4" fmla="*/ 0 w 298"/>
                <a:gd name="T5" fmla="*/ 0 h 9"/>
                <a:gd name="T6" fmla="*/ 288 w 298"/>
                <a:gd name="T7" fmla="*/ 0 h 9"/>
                <a:gd name="T8" fmla="*/ 294 w 298"/>
                <a:gd name="T9" fmla="*/ 5 h 9"/>
                <a:gd name="T10" fmla="*/ 298 w 29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">
                  <a:moveTo>
                    <a:pt x="298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88" y="0"/>
                  </a:lnTo>
                  <a:lnTo>
                    <a:pt x="294" y="5"/>
                  </a:lnTo>
                  <a:lnTo>
                    <a:pt x="298" y="9"/>
                  </a:lnTo>
                  <a:close/>
                </a:path>
              </a:pathLst>
            </a:custGeom>
            <a:solidFill>
              <a:srgbClr val="B0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3" name="Freeform 1797"/>
            <p:cNvSpPr>
              <a:spLocks/>
            </p:cNvSpPr>
            <p:nvPr/>
          </p:nvSpPr>
          <p:spPr bwMode="auto">
            <a:xfrm>
              <a:off x="903" y="2573"/>
              <a:ext cx="294" cy="10"/>
            </a:xfrm>
            <a:custGeom>
              <a:avLst/>
              <a:gdLst>
                <a:gd name="T0" fmla="*/ 294 w 294"/>
                <a:gd name="T1" fmla="*/ 10 h 10"/>
                <a:gd name="T2" fmla="*/ 0 w 294"/>
                <a:gd name="T3" fmla="*/ 10 h 10"/>
                <a:gd name="T4" fmla="*/ 0 w 294"/>
                <a:gd name="T5" fmla="*/ 0 h 10"/>
                <a:gd name="T6" fmla="*/ 282 w 294"/>
                <a:gd name="T7" fmla="*/ 0 h 10"/>
                <a:gd name="T8" fmla="*/ 288 w 294"/>
                <a:gd name="T9" fmla="*/ 5 h 10"/>
                <a:gd name="T10" fmla="*/ 294 w 29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10">
                  <a:moveTo>
                    <a:pt x="29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8" y="5"/>
                  </a:lnTo>
                  <a:lnTo>
                    <a:pt x="294" y="10"/>
                  </a:lnTo>
                  <a:close/>
                </a:path>
              </a:pathLst>
            </a:custGeom>
            <a:solidFill>
              <a:srgbClr val="B0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4" name="Freeform 1798"/>
            <p:cNvSpPr>
              <a:spLocks/>
            </p:cNvSpPr>
            <p:nvPr/>
          </p:nvSpPr>
          <p:spPr bwMode="auto">
            <a:xfrm>
              <a:off x="903" y="2568"/>
              <a:ext cx="288" cy="10"/>
            </a:xfrm>
            <a:custGeom>
              <a:avLst/>
              <a:gdLst>
                <a:gd name="T0" fmla="*/ 288 w 288"/>
                <a:gd name="T1" fmla="*/ 10 h 10"/>
                <a:gd name="T2" fmla="*/ 0 w 288"/>
                <a:gd name="T3" fmla="*/ 10 h 10"/>
                <a:gd name="T4" fmla="*/ 0 w 288"/>
                <a:gd name="T5" fmla="*/ 0 h 10"/>
                <a:gd name="T6" fmla="*/ 277 w 288"/>
                <a:gd name="T7" fmla="*/ 0 h 10"/>
                <a:gd name="T8" fmla="*/ 282 w 288"/>
                <a:gd name="T9" fmla="*/ 5 h 10"/>
                <a:gd name="T10" fmla="*/ 288 w 28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10">
                  <a:moveTo>
                    <a:pt x="28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7" y="0"/>
                  </a:lnTo>
                  <a:lnTo>
                    <a:pt x="282" y="5"/>
                  </a:lnTo>
                  <a:lnTo>
                    <a:pt x="288" y="10"/>
                  </a:lnTo>
                  <a:close/>
                </a:path>
              </a:pathLst>
            </a:custGeom>
            <a:solidFill>
              <a:srgbClr val="B0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5" name="Freeform 1799"/>
            <p:cNvSpPr>
              <a:spLocks/>
            </p:cNvSpPr>
            <p:nvPr/>
          </p:nvSpPr>
          <p:spPr bwMode="auto">
            <a:xfrm>
              <a:off x="903" y="2562"/>
              <a:ext cx="282" cy="11"/>
            </a:xfrm>
            <a:custGeom>
              <a:avLst/>
              <a:gdLst>
                <a:gd name="T0" fmla="*/ 282 w 282"/>
                <a:gd name="T1" fmla="*/ 11 h 11"/>
                <a:gd name="T2" fmla="*/ 0 w 282"/>
                <a:gd name="T3" fmla="*/ 11 h 11"/>
                <a:gd name="T4" fmla="*/ 0 w 282"/>
                <a:gd name="T5" fmla="*/ 0 h 11"/>
                <a:gd name="T6" fmla="*/ 273 w 282"/>
                <a:gd name="T7" fmla="*/ 0 h 11"/>
                <a:gd name="T8" fmla="*/ 277 w 282"/>
                <a:gd name="T9" fmla="*/ 6 h 11"/>
                <a:gd name="T10" fmla="*/ 282 w 28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1">
                  <a:moveTo>
                    <a:pt x="28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73" y="0"/>
                  </a:lnTo>
                  <a:lnTo>
                    <a:pt x="277" y="6"/>
                  </a:lnTo>
                  <a:lnTo>
                    <a:pt x="282" y="11"/>
                  </a:lnTo>
                  <a:close/>
                </a:path>
              </a:pathLst>
            </a:custGeom>
            <a:solidFill>
              <a:srgbClr val="B0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6" name="Freeform 1800"/>
            <p:cNvSpPr>
              <a:spLocks/>
            </p:cNvSpPr>
            <p:nvPr/>
          </p:nvSpPr>
          <p:spPr bwMode="auto">
            <a:xfrm>
              <a:off x="903" y="2557"/>
              <a:ext cx="277" cy="11"/>
            </a:xfrm>
            <a:custGeom>
              <a:avLst/>
              <a:gdLst>
                <a:gd name="T0" fmla="*/ 277 w 277"/>
                <a:gd name="T1" fmla="*/ 11 h 11"/>
                <a:gd name="T2" fmla="*/ 0 w 277"/>
                <a:gd name="T3" fmla="*/ 11 h 11"/>
                <a:gd name="T4" fmla="*/ 0 w 277"/>
                <a:gd name="T5" fmla="*/ 0 h 11"/>
                <a:gd name="T6" fmla="*/ 267 w 277"/>
                <a:gd name="T7" fmla="*/ 0 h 11"/>
                <a:gd name="T8" fmla="*/ 271 w 277"/>
                <a:gd name="T9" fmla="*/ 5 h 11"/>
                <a:gd name="T10" fmla="*/ 277 w 27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7" h="11">
                  <a:moveTo>
                    <a:pt x="27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67" y="0"/>
                  </a:lnTo>
                  <a:lnTo>
                    <a:pt x="271" y="5"/>
                  </a:lnTo>
                  <a:lnTo>
                    <a:pt x="277" y="11"/>
                  </a:lnTo>
                  <a:close/>
                </a:path>
              </a:pathLst>
            </a:custGeom>
            <a:solidFill>
              <a:srgbClr val="B0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7" name="Freeform 1801"/>
            <p:cNvSpPr>
              <a:spLocks/>
            </p:cNvSpPr>
            <p:nvPr/>
          </p:nvSpPr>
          <p:spPr bwMode="auto">
            <a:xfrm>
              <a:off x="903" y="2552"/>
              <a:ext cx="273" cy="10"/>
            </a:xfrm>
            <a:custGeom>
              <a:avLst/>
              <a:gdLst>
                <a:gd name="T0" fmla="*/ 273 w 273"/>
                <a:gd name="T1" fmla="*/ 10 h 10"/>
                <a:gd name="T2" fmla="*/ 0 w 273"/>
                <a:gd name="T3" fmla="*/ 10 h 10"/>
                <a:gd name="T4" fmla="*/ 0 w 273"/>
                <a:gd name="T5" fmla="*/ 0 h 10"/>
                <a:gd name="T6" fmla="*/ 261 w 273"/>
                <a:gd name="T7" fmla="*/ 0 h 10"/>
                <a:gd name="T8" fmla="*/ 267 w 273"/>
                <a:gd name="T9" fmla="*/ 5 h 10"/>
                <a:gd name="T10" fmla="*/ 273 w 27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10">
                  <a:moveTo>
                    <a:pt x="27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61" y="0"/>
                  </a:lnTo>
                  <a:lnTo>
                    <a:pt x="267" y="5"/>
                  </a:lnTo>
                  <a:lnTo>
                    <a:pt x="273" y="10"/>
                  </a:lnTo>
                  <a:close/>
                </a:path>
              </a:pathLst>
            </a:custGeom>
            <a:solidFill>
              <a:srgbClr val="B1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8" name="Freeform 1802"/>
            <p:cNvSpPr>
              <a:spLocks/>
            </p:cNvSpPr>
            <p:nvPr/>
          </p:nvSpPr>
          <p:spPr bwMode="auto">
            <a:xfrm>
              <a:off x="903" y="2546"/>
              <a:ext cx="267" cy="11"/>
            </a:xfrm>
            <a:custGeom>
              <a:avLst/>
              <a:gdLst>
                <a:gd name="T0" fmla="*/ 267 w 267"/>
                <a:gd name="T1" fmla="*/ 11 h 11"/>
                <a:gd name="T2" fmla="*/ 0 w 267"/>
                <a:gd name="T3" fmla="*/ 11 h 11"/>
                <a:gd name="T4" fmla="*/ 0 w 267"/>
                <a:gd name="T5" fmla="*/ 0 h 11"/>
                <a:gd name="T6" fmla="*/ 256 w 267"/>
                <a:gd name="T7" fmla="*/ 0 h 11"/>
                <a:gd name="T8" fmla="*/ 261 w 267"/>
                <a:gd name="T9" fmla="*/ 6 h 11"/>
                <a:gd name="T10" fmla="*/ 267 w 26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1">
                  <a:moveTo>
                    <a:pt x="26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261" y="6"/>
                  </a:lnTo>
                  <a:lnTo>
                    <a:pt x="267" y="11"/>
                  </a:lnTo>
                  <a:close/>
                </a:path>
              </a:pathLst>
            </a:custGeom>
            <a:solidFill>
              <a:srgbClr val="B1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39" name="Freeform 1803"/>
            <p:cNvSpPr>
              <a:spLocks/>
            </p:cNvSpPr>
            <p:nvPr/>
          </p:nvSpPr>
          <p:spPr bwMode="auto">
            <a:xfrm>
              <a:off x="903" y="2541"/>
              <a:ext cx="261" cy="11"/>
            </a:xfrm>
            <a:custGeom>
              <a:avLst/>
              <a:gdLst>
                <a:gd name="T0" fmla="*/ 261 w 261"/>
                <a:gd name="T1" fmla="*/ 11 h 11"/>
                <a:gd name="T2" fmla="*/ 0 w 261"/>
                <a:gd name="T3" fmla="*/ 11 h 11"/>
                <a:gd name="T4" fmla="*/ 0 w 261"/>
                <a:gd name="T5" fmla="*/ 0 h 11"/>
                <a:gd name="T6" fmla="*/ 250 w 261"/>
                <a:gd name="T7" fmla="*/ 0 h 11"/>
                <a:gd name="T8" fmla="*/ 256 w 261"/>
                <a:gd name="T9" fmla="*/ 5 h 11"/>
                <a:gd name="T10" fmla="*/ 261 w 26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1">
                  <a:moveTo>
                    <a:pt x="26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0" y="0"/>
                  </a:lnTo>
                  <a:lnTo>
                    <a:pt x="256" y="5"/>
                  </a:lnTo>
                  <a:lnTo>
                    <a:pt x="261" y="11"/>
                  </a:lnTo>
                  <a:close/>
                </a:path>
              </a:pathLst>
            </a:custGeom>
            <a:solidFill>
              <a:srgbClr val="B1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0" name="Freeform 1804"/>
            <p:cNvSpPr>
              <a:spLocks/>
            </p:cNvSpPr>
            <p:nvPr/>
          </p:nvSpPr>
          <p:spPr bwMode="auto">
            <a:xfrm>
              <a:off x="903" y="2538"/>
              <a:ext cx="256" cy="8"/>
            </a:xfrm>
            <a:custGeom>
              <a:avLst/>
              <a:gdLst>
                <a:gd name="T0" fmla="*/ 256 w 256"/>
                <a:gd name="T1" fmla="*/ 8 h 8"/>
                <a:gd name="T2" fmla="*/ 0 w 256"/>
                <a:gd name="T3" fmla="*/ 8 h 8"/>
                <a:gd name="T4" fmla="*/ 0 w 256"/>
                <a:gd name="T5" fmla="*/ 0 h 8"/>
                <a:gd name="T6" fmla="*/ 244 w 256"/>
                <a:gd name="T7" fmla="*/ 0 h 8"/>
                <a:gd name="T8" fmla="*/ 250 w 256"/>
                <a:gd name="T9" fmla="*/ 3 h 8"/>
                <a:gd name="T10" fmla="*/ 256 w 25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8">
                  <a:moveTo>
                    <a:pt x="25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50" y="3"/>
                  </a:lnTo>
                  <a:lnTo>
                    <a:pt x="256" y="8"/>
                  </a:lnTo>
                  <a:close/>
                </a:path>
              </a:pathLst>
            </a:custGeom>
            <a:solidFill>
              <a:srgbClr val="B1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1" name="Freeform 1805"/>
            <p:cNvSpPr>
              <a:spLocks/>
            </p:cNvSpPr>
            <p:nvPr/>
          </p:nvSpPr>
          <p:spPr bwMode="auto">
            <a:xfrm>
              <a:off x="903" y="2532"/>
              <a:ext cx="250" cy="9"/>
            </a:xfrm>
            <a:custGeom>
              <a:avLst/>
              <a:gdLst>
                <a:gd name="T0" fmla="*/ 250 w 250"/>
                <a:gd name="T1" fmla="*/ 9 h 9"/>
                <a:gd name="T2" fmla="*/ 0 w 250"/>
                <a:gd name="T3" fmla="*/ 9 h 9"/>
                <a:gd name="T4" fmla="*/ 0 w 250"/>
                <a:gd name="T5" fmla="*/ 0 h 9"/>
                <a:gd name="T6" fmla="*/ 239 w 250"/>
                <a:gd name="T7" fmla="*/ 0 h 9"/>
                <a:gd name="T8" fmla="*/ 244 w 250"/>
                <a:gd name="T9" fmla="*/ 6 h 9"/>
                <a:gd name="T10" fmla="*/ 250 w 250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9">
                  <a:moveTo>
                    <a:pt x="25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239" y="0"/>
                  </a:lnTo>
                  <a:lnTo>
                    <a:pt x="244" y="6"/>
                  </a:lnTo>
                  <a:lnTo>
                    <a:pt x="250" y="9"/>
                  </a:lnTo>
                  <a:close/>
                </a:path>
              </a:pathLst>
            </a:custGeom>
            <a:solidFill>
              <a:srgbClr val="B1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2" name="Freeform 1806"/>
            <p:cNvSpPr>
              <a:spLocks/>
            </p:cNvSpPr>
            <p:nvPr/>
          </p:nvSpPr>
          <p:spPr bwMode="auto">
            <a:xfrm>
              <a:off x="903" y="2527"/>
              <a:ext cx="244" cy="11"/>
            </a:xfrm>
            <a:custGeom>
              <a:avLst/>
              <a:gdLst>
                <a:gd name="T0" fmla="*/ 244 w 244"/>
                <a:gd name="T1" fmla="*/ 11 h 11"/>
                <a:gd name="T2" fmla="*/ 0 w 244"/>
                <a:gd name="T3" fmla="*/ 11 h 11"/>
                <a:gd name="T4" fmla="*/ 0 w 244"/>
                <a:gd name="T5" fmla="*/ 0 h 11"/>
                <a:gd name="T6" fmla="*/ 233 w 244"/>
                <a:gd name="T7" fmla="*/ 0 h 11"/>
                <a:gd name="T8" fmla="*/ 239 w 244"/>
                <a:gd name="T9" fmla="*/ 5 h 11"/>
                <a:gd name="T10" fmla="*/ 244 w 24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11">
                  <a:moveTo>
                    <a:pt x="24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33" y="0"/>
                  </a:lnTo>
                  <a:lnTo>
                    <a:pt x="239" y="5"/>
                  </a:lnTo>
                  <a:lnTo>
                    <a:pt x="244" y="11"/>
                  </a:lnTo>
                  <a:close/>
                </a:path>
              </a:pathLst>
            </a:custGeom>
            <a:solidFill>
              <a:srgbClr val="B2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3" name="Freeform 1807"/>
            <p:cNvSpPr>
              <a:spLocks/>
            </p:cNvSpPr>
            <p:nvPr/>
          </p:nvSpPr>
          <p:spPr bwMode="auto">
            <a:xfrm>
              <a:off x="903" y="2522"/>
              <a:ext cx="239" cy="10"/>
            </a:xfrm>
            <a:custGeom>
              <a:avLst/>
              <a:gdLst>
                <a:gd name="T0" fmla="*/ 239 w 239"/>
                <a:gd name="T1" fmla="*/ 10 h 10"/>
                <a:gd name="T2" fmla="*/ 0 w 239"/>
                <a:gd name="T3" fmla="*/ 10 h 10"/>
                <a:gd name="T4" fmla="*/ 0 w 239"/>
                <a:gd name="T5" fmla="*/ 0 h 10"/>
                <a:gd name="T6" fmla="*/ 227 w 239"/>
                <a:gd name="T7" fmla="*/ 0 h 10"/>
                <a:gd name="T8" fmla="*/ 233 w 239"/>
                <a:gd name="T9" fmla="*/ 5 h 10"/>
                <a:gd name="T10" fmla="*/ 239 w 23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10">
                  <a:moveTo>
                    <a:pt x="23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33" y="5"/>
                  </a:lnTo>
                  <a:lnTo>
                    <a:pt x="239" y="10"/>
                  </a:lnTo>
                  <a:close/>
                </a:path>
              </a:pathLst>
            </a:custGeom>
            <a:solidFill>
              <a:srgbClr val="B2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4" name="Freeform 1808"/>
            <p:cNvSpPr>
              <a:spLocks/>
            </p:cNvSpPr>
            <p:nvPr/>
          </p:nvSpPr>
          <p:spPr bwMode="auto">
            <a:xfrm>
              <a:off x="903" y="2517"/>
              <a:ext cx="233" cy="10"/>
            </a:xfrm>
            <a:custGeom>
              <a:avLst/>
              <a:gdLst>
                <a:gd name="T0" fmla="*/ 233 w 233"/>
                <a:gd name="T1" fmla="*/ 10 h 10"/>
                <a:gd name="T2" fmla="*/ 0 w 233"/>
                <a:gd name="T3" fmla="*/ 10 h 10"/>
                <a:gd name="T4" fmla="*/ 0 w 233"/>
                <a:gd name="T5" fmla="*/ 0 h 10"/>
                <a:gd name="T6" fmla="*/ 221 w 233"/>
                <a:gd name="T7" fmla="*/ 0 h 10"/>
                <a:gd name="T8" fmla="*/ 227 w 233"/>
                <a:gd name="T9" fmla="*/ 5 h 10"/>
                <a:gd name="T10" fmla="*/ 233 w 23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0">
                  <a:moveTo>
                    <a:pt x="23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21" y="0"/>
                  </a:lnTo>
                  <a:lnTo>
                    <a:pt x="227" y="5"/>
                  </a:lnTo>
                  <a:lnTo>
                    <a:pt x="233" y="10"/>
                  </a:lnTo>
                  <a:close/>
                </a:path>
              </a:pathLst>
            </a:custGeom>
            <a:solidFill>
              <a:srgbClr val="B2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5" name="Freeform 1809"/>
            <p:cNvSpPr>
              <a:spLocks/>
            </p:cNvSpPr>
            <p:nvPr/>
          </p:nvSpPr>
          <p:spPr bwMode="auto">
            <a:xfrm>
              <a:off x="903" y="2511"/>
              <a:ext cx="227" cy="11"/>
            </a:xfrm>
            <a:custGeom>
              <a:avLst/>
              <a:gdLst>
                <a:gd name="T0" fmla="*/ 227 w 227"/>
                <a:gd name="T1" fmla="*/ 11 h 11"/>
                <a:gd name="T2" fmla="*/ 0 w 227"/>
                <a:gd name="T3" fmla="*/ 11 h 11"/>
                <a:gd name="T4" fmla="*/ 0 w 227"/>
                <a:gd name="T5" fmla="*/ 0 h 11"/>
                <a:gd name="T6" fmla="*/ 216 w 227"/>
                <a:gd name="T7" fmla="*/ 0 h 11"/>
                <a:gd name="T8" fmla="*/ 221 w 227"/>
                <a:gd name="T9" fmla="*/ 6 h 11"/>
                <a:gd name="T10" fmla="*/ 227 w 22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1">
                  <a:moveTo>
                    <a:pt x="22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221" y="6"/>
                  </a:lnTo>
                  <a:lnTo>
                    <a:pt x="227" y="11"/>
                  </a:lnTo>
                  <a:close/>
                </a:path>
              </a:pathLst>
            </a:custGeom>
            <a:solidFill>
              <a:srgbClr val="B2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6" name="Freeform 1810"/>
            <p:cNvSpPr>
              <a:spLocks/>
            </p:cNvSpPr>
            <p:nvPr/>
          </p:nvSpPr>
          <p:spPr bwMode="auto">
            <a:xfrm>
              <a:off x="903" y="2506"/>
              <a:ext cx="221" cy="11"/>
            </a:xfrm>
            <a:custGeom>
              <a:avLst/>
              <a:gdLst>
                <a:gd name="T0" fmla="*/ 221 w 221"/>
                <a:gd name="T1" fmla="*/ 11 h 11"/>
                <a:gd name="T2" fmla="*/ 0 w 221"/>
                <a:gd name="T3" fmla="*/ 11 h 11"/>
                <a:gd name="T4" fmla="*/ 0 w 221"/>
                <a:gd name="T5" fmla="*/ 0 h 11"/>
                <a:gd name="T6" fmla="*/ 210 w 221"/>
                <a:gd name="T7" fmla="*/ 0 h 11"/>
                <a:gd name="T8" fmla="*/ 216 w 221"/>
                <a:gd name="T9" fmla="*/ 5 h 11"/>
                <a:gd name="T10" fmla="*/ 221 w 22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11">
                  <a:moveTo>
                    <a:pt x="22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0" y="0"/>
                  </a:lnTo>
                  <a:lnTo>
                    <a:pt x="216" y="5"/>
                  </a:lnTo>
                  <a:lnTo>
                    <a:pt x="221" y="11"/>
                  </a:lnTo>
                  <a:close/>
                </a:path>
              </a:pathLst>
            </a:custGeom>
            <a:solidFill>
              <a:srgbClr val="B265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7" name="Freeform 1811"/>
            <p:cNvSpPr>
              <a:spLocks/>
            </p:cNvSpPr>
            <p:nvPr/>
          </p:nvSpPr>
          <p:spPr bwMode="auto">
            <a:xfrm>
              <a:off x="903" y="2501"/>
              <a:ext cx="216" cy="10"/>
            </a:xfrm>
            <a:custGeom>
              <a:avLst/>
              <a:gdLst>
                <a:gd name="T0" fmla="*/ 216 w 216"/>
                <a:gd name="T1" fmla="*/ 10 h 10"/>
                <a:gd name="T2" fmla="*/ 0 w 216"/>
                <a:gd name="T3" fmla="*/ 10 h 10"/>
                <a:gd name="T4" fmla="*/ 0 w 216"/>
                <a:gd name="T5" fmla="*/ 0 h 10"/>
                <a:gd name="T6" fmla="*/ 204 w 216"/>
                <a:gd name="T7" fmla="*/ 0 h 10"/>
                <a:gd name="T8" fmla="*/ 210 w 216"/>
                <a:gd name="T9" fmla="*/ 5 h 10"/>
                <a:gd name="T10" fmla="*/ 216 w 2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10">
                  <a:moveTo>
                    <a:pt x="216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10" y="5"/>
                  </a:lnTo>
                  <a:lnTo>
                    <a:pt x="216" y="10"/>
                  </a:lnTo>
                  <a:close/>
                </a:path>
              </a:pathLst>
            </a:custGeom>
            <a:solidFill>
              <a:srgbClr val="B3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8" name="Freeform 1812"/>
            <p:cNvSpPr>
              <a:spLocks/>
            </p:cNvSpPr>
            <p:nvPr/>
          </p:nvSpPr>
          <p:spPr bwMode="auto">
            <a:xfrm>
              <a:off x="903" y="2495"/>
              <a:ext cx="210" cy="11"/>
            </a:xfrm>
            <a:custGeom>
              <a:avLst/>
              <a:gdLst>
                <a:gd name="T0" fmla="*/ 210 w 210"/>
                <a:gd name="T1" fmla="*/ 11 h 11"/>
                <a:gd name="T2" fmla="*/ 0 w 210"/>
                <a:gd name="T3" fmla="*/ 11 h 11"/>
                <a:gd name="T4" fmla="*/ 0 w 210"/>
                <a:gd name="T5" fmla="*/ 0 h 11"/>
                <a:gd name="T6" fmla="*/ 197 w 210"/>
                <a:gd name="T7" fmla="*/ 0 h 11"/>
                <a:gd name="T8" fmla="*/ 204 w 210"/>
                <a:gd name="T9" fmla="*/ 6 h 11"/>
                <a:gd name="T10" fmla="*/ 210 w 2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11">
                  <a:moveTo>
                    <a:pt x="210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97" y="0"/>
                  </a:lnTo>
                  <a:lnTo>
                    <a:pt x="204" y="6"/>
                  </a:lnTo>
                  <a:lnTo>
                    <a:pt x="210" y="11"/>
                  </a:lnTo>
                  <a:close/>
                </a:path>
              </a:pathLst>
            </a:custGeom>
            <a:solidFill>
              <a:srgbClr val="B3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49" name="Freeform 1813"/>
            <p:cNvSpPr>
              <a:spLocks/>
            </p:cNvSpPr>
            <p:nvPr/>
          </p:nvSpPr>
          <p:spPr bwMode="auto">
            <a:xfrm>
              <a:off x="903" y="2492"/>
              <a:ext cx="204" cy="9"/>
            </a:xfrm>
            <a:custGeom>
              <a:avLst/>
              <a:gdLst>
                <a:gd name="T0" fmla="*/ 204 w 204"/>
                <a:gd name="T1" fmla="*/ 9 h 9"/>
                <a:gd name="T2" fmla="*/ 0 w 204"/>
                <a:gd name="T3" fmla="*/ 9 h 9"/>
                <a:gd name="T4" fmla="*/ 0 w 204"/>
                <a:gd name="T5" fmla="*/ 0 h 9"/>
                <a:gd name="T6" fmla="*/ 191 w 204"/>
                <a:gd name="T7" fmla="*/ 0 h 9"/>
                <a:gd name="T8" fmla="*/ 197 w 204"/>
                <a:gd name="T9" fmla="*/ 3 h 9"/>
                <a:gd name="T10" fmla="*/ 204 w 204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9">
                  <a:moveTo>
                    <a:pt x="204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4" y="9"/>
                  </a:lnTo>
                  <a:close/>
                </a:path>
              </a:pathLst>
            </a:custGeom>
            <a:solidFill>
              <a:srgbClr val="B3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0" name="Freeform 1814"/>
            <p:cNvSpPr>
              <a:spLocks/>
            </p:cNvSpPr>
            <p:nvPr/>
          </p:nvSpPr>
          <p:spPr bwMode="auto">
            <a:xfrm>
              <a:off x="903" y="2487"/>
              <a:ext cx="197" cy="8"/>
            </a:xfrm>
            <a:custGeom>
              <a:avLst/>
              <a:gdLst>
                <a:gd name="T0" fmla="*/ 197 w 197"/>
                <a:gd name="T1" fmla="*/ 8 h 8"/>
                <a:gd name="T2" fmla="*/ 0 w 197"/>
                <a:gd name="T3" fmla="*/ 8 h 8"/>
                <a:gd name="T4" fmla="*/ 0 w 197"/>
                <a:gd name="T5" fmla="*/ 0 h 8"/>
                <a:gd name="T6" fmla="*/ 185 w 197"/>
                <a:gd name="T7" fmla="*/ 0 h 8"/>
                <a:gd name="T8" fmla="*/ 191 w 197"/>
                <a:gd name="T9" fmla="*/ 5 h 8"/>
                <a:gd name="T10" fmla="*/ 197 w 19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8">
                  <a:moveTo>
                    <a:pt x="197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91" y="5"/>
                  </a:lnTo>
                  <a:lnTo>
                    <a:pt x="197" y="8"/>
                  </a:lnTo>
                  <a:close/>
                </a:path>
              </a:pathLst>
            </a:custGeom>
            <a:solidFill>
              <a:srgbClr val="B3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1" name="Freeform 1815"/>
            <p:cNvSpPr>
              <a:spLocks/>
            </p:cNvSpPr>
            <p:nvPr/>
          </p:nvSpPr>
          <p:spPr bwMode="auto">
            <a:xfrm>
              <a:off x="903" y="2481"/>
              <a:ext cx="191" cy="11"/>
            </a:xfrm>
            <a:custGeom>
              <a:avLst/>
              <a:gdLst>
                <a:gd name="T0" fmla="*/ 191 w 191"/>
                <a:gd name="T1" fmla="*/ 11 h 11"/>
                <a:gd name="T2" fmla="*/ 0 w 191"/>
                <a:gd name="T3" fmla="*/ 11 h 11"/>
                <a:gd name="T4" fmla="*/ 0 w 191"/>
                <a:gd name="T5" fmla="*/ 0 h 11"/>
                <a:gd name="T6" fmla="*/ 179 w 191"/>
                <a:gd name="T7" fmla="*/ 0 h 11"/>
                <a:gd name="T8" fmla="*/ 185 w 191"/>
                <a:gd name="T9" fmla="*/ 6 h 11"/>
                <a:gd name="T10" fmla="*/ 191 w 19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11">
                  <a:moveTo>
                    <a:pt x="19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79" y="0"/>
                  </a:lnTo>
                  <a:lnTo>
                    <a:pt x="185" y="6"/>
                  </a:lnTo>
                  <a:lnTo>
                    <a:pt x="191" y="11"/>
                  </a:lnTo>
                  <a:close/>
                </a:path>
              </a:pathLst>
            </a:custGeom>
            <a:solidFill>
              <a:srgbClr val="B3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2" name="Freeform 1816"/>
            <p:cNvSpPr>
              <a:spLocks/>
            </p:cNvSpPr>
            <p:nvPr/>
          </p:nvSpPr>
          <p:spPr bwMode="auto">
            <a:xfrm>
              <a:off x="903" y="2476"/>
              <a:ext cx="185" cy="11"/>
            </a:xfrm>
            <a:custGeom>
              <a:avLst/>
              <a:gdLst>
                <a:gd name="T0" fmla="*/ 185 w 185"/>
                <a:gd name="T1" fmla="*/ 11 h 11"/>
                <a:gd name="T2" fmla="*/ 0 w 185"/>
                <a:gd name="T3" fmla="*/ 11 h 11"/>
                <a:gd name="T4" fmla="*/ 0 w 185"/>
                <a:gd name="T5" fmla="*/ 0 h 11"/>
                <a:gd name="T6" fmla="*/ 172 w 185"/>
                <a:gd name="T7" fmla="*/ 0 h 11"/>
                <a:gd name="T8" fmla="*/ 179 w 185"/>
                <a:gd name="T9" fmla="*/ 5 h 11"/>
                <a:gd name="T10" fmla="*/ 185 w 18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11">
                  <a:moveTo>
                    <a:pt x="18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72" y="0"/>
                  </a:lnTo>
                  <a:lnTo>
                    <a:pt x="179" y="5"/>
                  </a:lnTo>
                  <a:lnTo>
                    <a:pt x="185" y="11"/>
                  </a:lnTo>
                  <a:close/>
                </a:path>
              </a:pathLst>
            </a:custGeom>
            <a:solidFill>
              <a:srgbClr val="B4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3" name="Freeform 1817"/>
            <p:cNvSpPr>
              <a:spLocks/>
            </p:cNvSpPr>
            <p:nvPr/>
          </p:nvSpPr>
          <p:spPr bwMode="auto">
            <a:xfrm>
              <a:off x="903" y="2471"/>
              <a:ext cx="179" cy="10"/>
            </a:xfrm>
            <a:custGeom>
              <a:avLst/>
              <a:gdLst>
                <a:gd name="T0" fmla="*/ 179 w 179"/>
                <a:gd name="T1" fmla="*/ 10 h 10"/>
                <a:gd name="T2" fmla="*/ 0 w 179"/>
                <a:gd name="T3" fmla="*/ 10 h 10"/>
                <a:gd name="T4" fmla="*/ 0 w 179"/>
                <a:gd name="T5" fmla="*/ 0 h 10"/>
                <a:gd name="T6" fmla="*/ 166 w 179"/>
                <a:gd name="T7" fmla="*/ 0 h 10"/>
                <a:gd name="T8" fmla="*/ 172 w 179"/>
                <a:gd name="T9" fmla="*/ 5 h 10"/>
                <a:gd name="T10" fmla="*/ 179 w 17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">
                  <a:moveTo>
                    <a:pt x="179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72" y="5"/>
                  </a:lnTo>
                  <a:lnTo>
                    <a:pt x="179" y="10"/>
                  </a:lnTo>
                  <a:close/>
                </a:path>
              </a:pathLst>
            </a:custGeom>
            <a:solidFill>
              <a:srgbClr val="B4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4" name="Freeform 1818"/>
            <p:cNvSpPr>
              <a:spLocks/>
            </p:cNvSpPr>
            <p:nvPr/>
          </p:nvSpPr>
          <p:spPr bwMode="auto">
            <a:xfrm>
              <a:off x="903" y="2465"/>
              <a:ext cx="172" cy="11"/>
            </a:xfrm>
            <a:custGeom>
              <a:avLst/>
              <a:gdLst>
                <a:gd name="T0" fmla="*/ 172 w 172"/>
                <a:gd name="T1" fmla="*/ 11 h 11"/>
                <a:gd name="T2" fmla="*/ 0 w 172"/>
                <a:gd name="T3" fmla="*/ 11 h 11"/>
                <a:gd name="T4" fmla="*/ 0 w 172"/>
                <a:gd name="T5" fmla="*/ 0 h 11"/>
                <a:gd name="T6" fmla="*/ 158 w 172"/>
                <a:gd name="T7" fmla="*/ 0 h 11"/>
                <a:gd name="T8" fmla="*/ 166 w 172"/>
                <a:gd name="T9" fmla="*/ 6 h 11"/>
                <a:gd name="T10" fmla="*/ 172 w 17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8" y="0"/>
                  </a:lnTo>
                  <a:lnTo>
                    <a:pt x="166" y="6"/>
                  </a:lnTo>
                  <a:lnTo>
                    <a:pt x="172" y="11"/>
                  </a:lnTo>
                  <a:close/>
                </a:path>
              </a:pathLst>
            </a:custGeom>
            <a:solidFill>
              <a:srgbClr val="B4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5" name="Freeform 1819"/>
            <p:cNvSpPr>
              <a:spLocks/>
            </p:cNvSpPr>
            <p:nvPr/>
          </p:nvSpPr>
          <p:spPr bwMode="auto">
            <a:xfrm>
              <a:off x="903" y="2460"/>
              <a:ext cx="166" cy="11"/>
            </a:xfrm>
            <a:custGeom>
              <a:avLst/>
              <a:gdLst>
                <a:gd name="T0" fmla="*/ 166 w 166"/>
                <a:gd name="T1" fmla="*/ 11 h 11"/>
                <a:gd name="T2" fmla="*/ 0 w 166"/>
                <a:gd name="T3" fmla="*/ 11 h 11"/>
                <a:gd name="T4" fmla="*/ 0 w 166"/>
                <a:gd name="T5" fmla="*/ 0 h 11"/>
                <a:gd name="T6" fmla="*/ 153 w 166"/>
                <a:gd name="T7" fmla="*/ 0 h 11"/>
                <a:gd name="T8" fmla="*/ 158 w 166"/>
                <a:gd name="T9" fmla="*/ 5 h 11"/>
                <a:gd name="T10" fmla="*/ 166 w 16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11">
                  <a:moveTo>
                    <a:pt x="16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8" y="5"/>
                  </a:lnTo>
                  <a:lnTo>
                    <a:pt x="166" y="11"/>
                  </a:lnTo>
                  <a:close/>
                </a:path>
              </a:pathLst>
            </a:custGeom>
            <a:solidFill>
              <a:srgbClr val="B4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6" name="Freeform 1820"/>
            <p:cNvSpPr>
              <a:spLocks/>
            </p:cNvSpPr>
            <p:nvPr/>
          </p:nvSpPr>
          <p:spPr bwMode="auto">
            <a:xfrm>
              <a:off x="903" y="2455"/>
              <a:ext cx="158" cy="10"/>
            </a:xfrm>
            <a:custGeom>
              <a:avLst/>
              <a:gdLst>
                <a:gd name="T0" fmla="*/ 158 w 158"/>
                <a:gd name="T1" fmla="*/ 10 h 10"/>
                <a:gd name="T2" fmla="*/ 0 w 158"/>
                <a:gd name="T3" fmla="*/ 10 h 10"/>
                <a:gd name="T4" fmla="*/ 0 w 158"/>
                <a:gd name="T5" fmla="*/ 0 h 10"/>
                <a:gd name="T6" fmla="*/ 145 w 158"/>
                <a:gd name="T7" fmla="*/ 0 h 10"/>
                <a:gd name="T8" fmla="*/ 153 w 158"/>
                <a:gd name="T9" fmla="*/ 5 h 10"/>
                <a:gd name="T10" fmla="*/ 158 w 15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0">
                  <a:moveTo>
                    <a:pt x="15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45" y="0"/>
                  </a:lnTo>
                  <a:lnTo>
                    <a:pt x="153" y="5"/>
                  </a:lnTo>
                  <a:lnTo>
                    <a:pt x="158" y="10"/>
                  </a:lnTo>
                  <a:close/>
                </a:path>
              </a:pathLst>
            </a:custGeom>
            <a:solidFill>
              <a:srgbClr val="B46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7" name="Freeform 1821"/>
            <p:cNvSpPr>
              <a:spLocks/>
            </p:cNvSpPr>
            <p:nvPr/>
          </p:nvSpPr>
          <p:spPr bwMode="auto">
            <a:xfrm>
              <a:off x="903" y="2450"/>
              <a:ext cx="153" cy="10"/>
            </a:xfrm>
            <a:custGeom>
              <a:avLst/>
              <a:gdLst>
                <a:gd name="T0" fmla="*/ 153 w 153"/>
                <a:gd name="T1" fmla="*/ 10 h 10"/>
                <a:gd name="T2" fmla="*/ 0 w 153"/>
                <a:gd name="T3" fmla="*/ 10 h 10"/>
                <a:gd name="T4" fmla="*/ 0 w 153"/>
                <a:gd name="T5" fmla="*/ 0 h 10"/>
                <a:gd name="T6" fmla="*/ 139 w 153"/>
                <a:gd name="T7" fmla="*/ 0 h 10"/>
                <a:gd name="T8" fmla="*/ 145 w 153"/>
                <a:gd name="T9" fmla="*/ 5 h 10"/>
                <a:gd name="T10" fmla="*/ 153 w 15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0">
                  <a:moveTo>
                    <a:pt x="15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5" y="5"/>
                  </a:lnTo>
                  <a:lnTo>
                    <a:pt x="153" y="10"/>
                  </a:lnTo>
                  <a:close/>
                </a:path>
              </a:pathLst>
            </a:custGeom>
            <a:solidFill>
              <a:srgbClr val="B5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8" name="Freeform 1822"/>
            <p:cNvSpPr>
              <a:spLocks/>
            </p:cNvSpPr>
            <p:nvPr/>
          </p:nvSpPr>
          <p:spPr bwMode="auto">
            <a:xfrm>
              <a:off x="903" y="2446"/>
              <a:ext cx="145" cy="9"/>
            </a:xfrm>
            <a:custGeom>
              <a:avLst/>
              <a:gdLst>
                <a:gd name="T0" fmla="*/ 145 w 145"/>
                <a:gd name="T1" fmla="*/ 9 h 9"/>
                <a:gd name="T2" fmla="*/ 0 w 145"/>
                <a:gd name="T3" fmla="*/ 9 h 9"/>
                <a:gd name="T4" fmla="*/ 0 w 145"/>
                <a:gd name="T5" fmla="*/ 0 h 9"/>
                <a:gd name="T6" fmla="*/ 132 w 145"/>
                <a:gd name="T7" fmla="*/ 0 h 9"/>
                <a:gd name="T8" fmla="*/ 139 w 145"/>
                <a:gd name="T9" fmla="*/ 4 h 9"/>
                <a:gd name="T10" fmla="*/ 145 w 14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9">
                  <a:moveTo>
                    <a:pt x="145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39" y="4"/>
                  </a:lnTo>
                  <a:lnTo>
                    <a:pt x="145" y="9"/>
                  </a:lnTo>
                  <a:close/>
                </a:path>
              </a:pathLst>
            </a:custGeom>
            <a:solidFill>
              <a:srgbClr val="B5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59" name="Freeform 1823"/>
            <p:cNvSpPr>
              <a:spLocks/>
            </p:cNvSpPr>
            <p:nvPr/>
          </p:nvSpPr>
          <p:spPr bwMode="auto">
            <a:xfrm>
              <a:off x="903" y="2441"/>
              <a:ext cx="139" cy="9"/>
            </a:xfrm>
            <a:custGeom>
              <a:avLst/>
              <a:gdLst>
                <a:gd name="T0" fmla="*/ 139 w 139"/>
                <a:gd name="T1" fmla="*/ 9 h 9"/>
                <a:gd name="T2" fmla="*/ 0 w 139"/>
                <a:gd name="T3" fmla="*/ 9 h 9"/>
                <a:gd name="T4" fmla="*/ 0 w 139"/>
                <a:gd name="T5" fmla="*/ 0 h 9"/>
                <a:gd name="T6" fmla="*/ 126 w 139"/>
                <a:gd name="T7" fmla="*/ 0 h 9"/>
                <a:gd name="T8" fmla="*/ 132 w 139"/>
                <a:gd name="T9" fmla="*/ 5 h 9"/>
                <a:gd name="T10" fmla="*/ 139 w 13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">
                  <a:moveTo>
                    <a:pt x="13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32" y="5"/>
                  </a:lnTo>
                  <a:lnTo>
                    <a:pt x="139" y="9"/>
                  </a:lnTo>
                  <a:close/>
                </a:path>
              </a:pathLst>
            </a:custGeom>
            <a:solidFill>
              <a:srgbClr val="B5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0" name="Freeform 1824"/>
            <p:cNvSpPr>
              <a:spLocks/>
            </p:cNvSpPr>
            <p:nvPr/>
          </p:nvSpPr>
          <p:spPr bwMode="auto">
            <a:xfrm>
              <a:off x="903" y="2435"/>
              <a:ext cx="132" cy="11"/>
            </a:xfrm>
            <a:custGeom>
              <a:avLst/>
              <a:gdLst>
                <a:gd name="T0" fmla="*/ 132 w 132"/>
                <a:gd name="T1" fmla="*/ 11 h 11"/>
                <a:gd name="T2" fmla="*/ 0 w 132"/>
                <a:gd name="T3" fmla="*/ 11 h 11"/>
                <a:gd name="T4" fmla="*/ 0 w 132"/>
                <a:gd name="T5" fmla="*/ 0 h 11"/>
                <a:gd name="T6" fmla="*/ 118 w 132"/>
                <a:gd name="T7" fmla="*/ 0 h 11"/>
                <a:gd name="T8" fmla="*/ 126 w 132"/>
                <a:gd name="T9" fmla="*/ 6 h 11"/>
                <a:gd name="T10" fmla="*/ 132 w 13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1">
                  <a:moveTo>
                    <a:pt x="132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26" y="6"/>
                  </a:lnTo>
                  <a:lnTo>
                    <a:pt x="132" y="11"/>
                  </a:lnTo>
                  <a:close/>
                </a:path>
              </a:pathLst>
            </a:custGeom>
            <a:solidFill>
              <a:srgbClr val="B5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1" name="Freeform 1825"/>
            <p:cNvSpPr>
              <a:spLocks/>
            </p:cNvSpPr>
            <p:nvPr/>
          </p:nvSpPr>
          <p:spPr bwMode="auto">
            <a:xfrm>
              <a:off x="903" y="2430"/>
              <a:ext cx="126" cy="11"/>
            </a:xfrm>
            <a:custGeom>
              <a:avLst/>
              <a:gdLst>
                <a:gd name="T0" fmla="*/ 126 w 126"/>
                <a:gd name="T1" fmla="*/ 11 h 11"/>
                <a:gd name="T2" fmla="*/ 0 w 126"/>
                <a:gd name="T3" fmla="*/ 11 h 11"/>
                <a:gd name="T4" fmla="*/ 0 w 126"/>
                <a:gd name="T5" fmla="*/ 0 h 11"/>
                <a:gd name="T6" fmla="*/ 111 w 126"/>
                <a:gd name="T7" fmla="*/ 0 h 11"/>
                <a:gd name="T8" fmla="*/ 118 w 126"/>
                <a:gd name="T9" fmla="*/ 5 h 11"/>
                <a:gd name="T10" fmla="*/ 126 w 12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1">
                  <a:moveTo>
                    <a:pt x="12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8" y="5"/>
                  </a:lnTo>
                  <a:lnTo>
                    <a:pt x="126" y="11"/>
                  </a:lnTo>
                  <a:close/>
                </a:path>
              </a:pathLst>
            </a:custGeom>
            <a:solidFill>
              <a:srgbClr val="B5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2" name="Freeform 1826"/>
            <p:cNvSpPr>
              <a:spLocks/>
            </p:cNvSpPr>
            <p:nvPr/>
          </p:nvSpPr>
          <p:spPr bwMode="auto">
            <a:xfrm>
              <a:off x="903" y="2425"/>
              <a:ext cx="118" cy="10"/>
            </a:xfrm>
            <a:custGeom>
              <a:avLst/>
              <a:gdLst>
                <a:gd name="T0" fmla="*/ 118 w 118"/>
                <a:gd name="T1" fmla="*/ 10 h 10"/>
                <a:gd name="T2" fmla="*/ 0 w 118"/>
                <a:gd name="T3" fmla="*/ 10 h 10"/>
                <a:gd name="T4" fmla="*/ 0 w 118"/>
                <a:gd name="T5" fmla="*/ 0 h 10"/>
                <a:gd name="T6" fmla="*/ 103 w 118"/>
                <a:gd name="T7" fmla="*/ 0 h 10"/>
                <a:gd name="T8" fmla="*/ 111 w 118"/>
                <a:gd name="T9" fmla="*/ 5 h 10"/>
                <a:gd name="T10" fmla="*/ 118 w 11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0">
                  <a:moveTo>
                    <a:pt x="118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11" y="5"/>
                  </a:lnTo>
                  <a:lnTo>
                    <a:pt x="118" y="10"/>
                  </a:lnTo>
                  <a:close/>
                </a:path>
              </a:pathLst>
            </a:custGeom>
            <a:solidFill>
              <a:srgbClr val="B66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3" name="Freeform 1827"/>
            <p:cNvSpPr>
              <a:spLocks/>
            </p:cNvSpPr>
            <p:nvPr/>
          </p:nvSpPr>
          <p:spPr bwMode="auto">
            <a:xfrm>
              <a:off x="903" y="2420"/>
              <a:ext cx="111" cy="10"/>
            </a:xfrm>
            <a:custGeom>
              <a:avLst/>
              <a:gdLst>
                <a:gd name="T0" fmla="*/ 111 w 111"/>
                <a:gd name="T1" fmla="*/ 10 h 10"/>
                <a:gd name="T2" fmla="*/ 0 w 111"/>
                <a:gd name="T3" fmla="*/ 10 h 10"/>
                <a:gd name="T4" fmla="*/ 0 w 111"/>
                <a:gd name="T5" fmla="*/ 0 h 10"/>
                <a:gd name="T6" fmla="*/ 97 w 111"/>
                <a:gd name="T7" fmla="*/ 0 h 10"/>
                <a:gd name="T8" fmla="*/ 105 w 111"/>
                <a:gd name="T9" fmla="*/ 5 h 10"/>
                <a:gd name="T10" fmla="*/ 111 w 11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0">
                  <a:moveTo>
                    <a:pt x="111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97" y="0"/>
                  </a:lnTo>
                  <a:lnTo>
                    <a:pt x="105" y="5"/>
                  </a:lnTo>
                  <a:lnTo>
                    <a:pt x="111" y="10"/>
                  </a:lnTo>
                  <a:close/>
                </a:path>
              </a:pathLst>
            </a:custGeom>
            <a:solidFill>
              <a:srgbClr val="B66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4" name="Freeform 1828"/>
            <p:cNvSpPr>
              <a:spLocks/>
            </p:cNvSpPr>
            <p:nvPr/>
          </p:nvSpPr>
          <p:spPr bwMode="auto">
            <a:xfrm>
              <a:off x="903" y="2414"/>
              <a:ext cx="103" cy="11"/>
            </a:xfrm>
            <a:custGeom>
              <a:avLst/>
              <a:gdLst>
                <a:gd name="T0" fmla="*/ 103 w 103"/>
                <a:gd name="T1" fmla="*/ 11 h 11"/>
                <a:gd name="T2" fmla="*/ 0 w 103"/>
                <a:gd name="T3" fmla="*/ 11 h 11"/>
                <a:gd name="T4" fmla="*/ 0 w 103"/>
                <a:gd name="T5" fmla="*/ 0 h 11"/>
                <a:gd name="T6" fmla="*/ 90 w 103"/>
                <a:gd name="T7" fmla="*/ 0 h 11"/>
                <a:gd name="T8" fmla="*/ 97 w 103"/>
                <a:gd name="T9" fmla="*/ 6 h 11"/>
                <a:gd name="T10" fmla="*/ 103 w 10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">
                  <a:moveTo>
                    <a:pt x="10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7" y="6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B66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5" name="Freeform 1829"/>
            <p:cNvSpPr>
              <a:spLocks/>
            </p:cNvSpPr>
            <p:nvPr/>
          </p:nvSpPr>
          <p:spPr bwMode="auto">
            <a:xfrm>
              <a:off x="903" y="2409"/>
              <a:ext cx="97" cy="11"/>
            </a:xfrm>
            <a:custGeom>
              <a:avLst/>
              <a:gdLst>
                <a:gd name="T0" fmla="*/ 97 w 97"/>
                <a:gd name="T1" fmla="*/ 11 h 11"/>
                <a:gd name="T2" fmla="*/ 0 w 97"/>
                <a:gd name="T3" fmla="*/ 11 h 11"/>
                <a:gd name="T4" fmla="*/ 0 w 97"/>
                <a:gd name="T5" fmla="*/ 0 h 11"/>
                <a:gd name="T6" fmla="*/ 82 w 97"/>
                <a:gd name="T7" fmla="*/ 0 h 11"/>
                <a:gd name="T8" fmla="*/ 90 w 97"/>
                <a:gd name="T9" fmla="*/ 5 h 11"/>
                <a:gd name="T10" fmla="*/ 97 w 9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1">
                  <a:moveTo>
                    <a:pt x="97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2" y="0"/>
                  </a:lnTo>
                  <a:lnTo>
                    <a:pt x="90" y="5"/>
                  </a:lnTo>
                  <a:lnTo>
                    <a:pt x="97" y="11"/>
                  </a:lnTo>
                  <a:close/>
                </a:path>
              </a:pathLst>
            </a:custGeom>
            <a:solidFill>
              <a:srgbClr val="B66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  <p:sp>
          <p:nvSpPr>
            <p:cNvPr id="144166" name="Freeform 1830"/>
            <p:cNvSpPr>
              <a:spLocks/>
            </p:cNvSpPr>
            <p:nvPr/>
          </p:nvSpPr>
          <p:spPr bwMode="auto">
            <a:xfrm>
              <a:off x="903" y="2404"/>
              <a:ext cx="90" cy="10"/>
            </a:xfrm>
            <a:custGeom>
              <a:avLst/>
              <a:gdLst>
                <a:gd name="T0" fmla="*/ 90 w 90"/>
                <a:gd name="T1" fmla="*/ 10 h 10"/>
                <a:gd name="T2" fmla="*/ 0 w 90"/>
                <a:gd name="T3" fmla="*/ 10 h 10"/>
                <a:gd name="T4" fmla="*/ 0 w 90"/>
                <a:gd name="T5" fmla="*/ 0 h 10"/>
                <a:gd name="T6" fmla="*/ 74 w 90"/>
                <a:gd name="T7" fmla="*/ 0 h 10"/>
                <a:gd name="T8" fmla="*/ 82 w 90"/>
                <a:gd name="T9" fmla="*/ 5 h 10"/>
                <a:gd name="T10" fmla="*/ 90 w 90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0">
                  <a:moveTo>
                    <a:pt x="9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74" y="0"/>
                  </a:lnTo>
                  <a:lnTo>
                    <a:pt x="82" y="5"/>
                  </a:lnTo>
                  <a:lnTo>
                    <a:pt x="90" y="10"/>
                  </a:lnTo>
                  <a:close/>
                </a:path>
              </a:pathLst>
            </a:custGeom>
            <a:solidFill>
              <a:srgbClr val="B66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292"/>
            </a:p>
          </p:txBody>
        </p:sp>
      </p:grpSp>
      <p:sp>
        <p:nvSpPr>
          <p:cNvPr id="144168" name="Freeform 1832"/>
          <p:cNvSpPr>
            <a:spLocks/>
          </p:cNvSpPr>
          <p:nvPr/>
        </p:nvSpPr>
        <p:spPr bwMode="auto">
          <a:xfrm>
            <a:off x="1323243" y="3780692"/>
            <a:ext cx="120162" cy="13189"/>
          </a:xfrm>
          <a:custGeom>
            <a:avLst/>
            <a:gdLst>
              <a:gd name="T0" fmla="*/ 82 w 82"/>
              <a:gd name="T1" fmla="*/ 9 h 9"/>
              <a:gd name="T2" fmla="*/ 0 w 82"/>
              <a:gd name="T3" fmla="*/ 9 h 9"/>
              <a:gd name="T4" fmla="*/ 0 w 82"/>
              <a:gd name="T5" fmla="*/ 0 h 9"/>
              <a:gd name="T6" fmla="*/ 69 w 82"/>
              <a:gd name="T7" fmla="*/ 0 h 9"/>
              <a:gd name="T8" fmla="*/ 74 w 82"/>
              <a:gd name="T9" fmla="*/ 4 h 9"/>
              <a:gd name="T10" fmla="*/ 82 w 82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9">
                <a:moveTo>
                  <a:pt x="82" y="9"/>
                </a:moveTo>
                <a:lnTo>
                  <a:pt x="0" y="9"/>
                </a:lnTo>
                <a:lnTo>
                  <a:pt x="0" y="0"/>
                </a:lnTo>
                <a:lnTo>
                  <a:pt x="69" y="0"/>
                </a:lnTo>
                <a:lnTo>
                  <a:pt x="74" y="4"/>
                </a:lnTo>
                <a:lnTo>
                  <a:pt x="82" y="9"/>
                </a:lnTo>
                <a:close/>
              </a:path>
            </a:pathLst>
          </a:custGeom>
          <a:solidFill>
            <a:srgbClr val="B668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69" name="Freeform 1833"/>
          <p:cNvSpPr>
            <a:spLocks/>
          </p:cNvSpPr>
          <p:nvPr/>
        </p:nvSpPr>
        <p:spPr bwMode="auto">
          <a:xfrm>
            <a:off x="1323243" y="3773366"/>
            <a:ext cx="108438" cy="13188"/>
          </a:xfrm>
          <a:custGeom>
            <a:avLst/>
            <a:gdLst>
              <a:gd name="T0" fmla="*/ 74 w 74"/>
              <a:gd name="T1" fmla="*/ 9 h 9"/>
              <a:gd name="T2" fmla="*/ 0 w 74"/>
              <a:gd name="T3" fmla="*/ 9 h 9"/>
              <a:gd name="T4" fmla="*/ 0 w 74"/>
              <a:gd name="T5" fmla="*/ 0 h 9"/>
              <a:gd name="T6" fmla="*/ 61 w 74"/>
              <a:gd name="T7" fmla="*/ 0 h 9"/>
              <a:gd name="T8" fmla="*/ 69 w 74"/>
              <a:gd name="T9" fmla="*/ 5 h 9"/>
              <a:gd name="T10" fmla="*/ 74 w 74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9">
                <a:moveTo>
                  <a:pt x="74" y="9"/>
                </a:moveTo>
                <a:lnTo>
                  <a:pt x="0" y="9"/>
                </a:lnTo>
                <a:lnTo>
                  <a:pt x="0" y="0"/>
                </a:lnTo>
                <a:lnTo>
                  <a:pt x="61" y="0"/>
                </a:lnTo>
                <a:lnTo>
                  <a:pt x="69" y="5"/>
                </a:lnTo>
                <a:lnTo>
                  <a:pt x="74" y="9"/>
                </a:lnTo>
                <a:close/>
              </a:path>
            </a:pathLst>
          </a:custGeom>
          <a:solidFill>
            <a:srgbClr val="B668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70" name="Freeform 1834"/>
          <p:cNvSpPr>
            <a:spLocks/>
          </p:cNvSpPr>
          <p:nvPr/>
        </p:nvSpPr>
        <p:spPr bwMode="auto">
          <a:xfrm>
            <a:off x="1323243" y="3766039"/>
            <a:ext cx="101111" cy="14654"/>
          </a:xfrm>
          <a:custGeom>
            <a:avLst/>
            <a:gdLst>
              <a:gd name="T0" fmla="*/ 69 w 69"/>
              <a:gd name="T1" fmla="*/ 10 h 10"/>
              <a:gd name="T2" fmla="*/ 0 w 69"/>
              <a:gd name="T3" fmla="*/ 10 h 10"/>
              <a:gd name="T4" fmla="*/ 0 w 69"/>
              <a:gd name="T5" fmla="*/ 0 h 10"/>
              <a:gd name="T6" fmla="*/ 53 w 69"/>
              <a:gd name="T7" fmla="*/ 0 h 10"/>
              <a:gd name="T8" fmla="*/ 61 w 69"/>
              <a:gd name="T9" fmla="*/ 5 h 10"/>
              <a:gd name="T10" fmla="*/ 69 w 69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" h="10">
                <a:moveTo>
                  <a:pt x="69" y="10"/>
                </a:moveTo>
                <a:lnTo>
                  <a:pt x="0" y="10"/>
                </a:lnTo>
                <a:lnTo>
                  <a:pt x="0" y="0"/>
                </a:lnTo>
                <a:lnTo>
                  <a:pt x="53" y="0"/>
                </a:lnTo>
                <a:lnTo>
                  <a:pt x="61" y="5"/>
                </a:lnTo>
                <a:lnTo>
                  <a:pt x="69" y="10"/>
                </a:lnTo>
                <a:close/>
              </a:path>
            </a:pathLst>
          </a:custGeom>
          <a:solidFill>
            <a:srgbClr val="B668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71" name="Freeform 1835"/>
          <p:cNvSpPr>
            <a:spLocks/>
          </p:cNvSpPr>
          <p:nvPr/>
        </p:nvSpPr>
        <p:spPr bwMode="auto">
          <a:xfrm>
            <a:off x="1323243" y="3757246"/>
            <a:ext cx="89388" cy="16120"/>
          </a:xfrm>
          <a:custGeom>
            <a:avLst/>
            <a:gdLst>
              <a:gd name="T0" fmla="*/ 61 w 61"/>
              <a:gd name="T1" fmla="*/ 11 h 11"/>
              <a:gd name="T2" fmla="*/ 0 w 61"/>
              <a:gd name="T3" fmla="*/ 11 h 11"/>
              <a:gd name="T4" fmla="*/ 0 w 61"/>
              <a:gd name="T5" fmla="*/ 0 h 11"/>
              <a:gd name="T6" fmla="*/ 13 w 61"/>
              <a:gd name="T7" fmla="*/ 0 h 11"/>
              <a:gd name="T8" fmla="*/ 27 w 61"/>
              <a:gd name="T9" fmla="*/ 2 h 11"/>
              <a:gd name="T10" fmla="*/ 50 w 61"/>
              <a:gd name="T11" fmla="*/ 4 h 11"/>
              <a:gd name="T12" fmla="*/ 55 w 61"/>
              <a:gd name="T13" fmla="*/ 7 h 11"/>
              <a:gd name="T14" fmla="*/ 61 w 61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" h="11">
                <a:moveTo>
                  <a:pt x="61" y="11"/>
                </a:moveTo>
                <a:lnTo>
                  <a:pt x="0" y="11"/>
                </a:lnTo>
                <a:lnTo>
                  <a:pt x="0" y="0"/>
                </a:lnTo>
                <a:lnTo>
                  <a:pt x="13" y="0"/>
                </a:lnTo>
                <a:lnTo>
                  <a:pt x="27" y="2"/>
                </a:lnTo>
                <a:lnTo>
                  <a:pt x="50" y="4"/>
                </a:lnTo>
                <a:lnTo>
                  <a:pt x="55" y="7"/>
                </a:lnTo>
                <a:lnTo>
                  <a:pt x="61" y="11"/>
                </a:lnTo>
                <a:close/>
              </a:path>
            </a:pathLst>
          </a:custGeom>
          <a:solidFill>
            <a:srgbClr val="B668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72" name="Freeform 1836"/>
          <p:cNvSpPr>
            <a:spLocks/>
          </p:cNvSpPr>
          <p:nvPr/>
        </p:nvSpPr>
        <p:spPr bwMode="auto">
          <a:xfrm>
            <a:off x="1323243" y="3749920"/>
            <a:ext cx="77665" cy="16119"/>
          </a:xfrm>
          <a:custGeom>
            <a:avLst/>
            <a:gdLst>
              <a:gd name="T0" fmla="*/ 53 w 53"/>
              <a:gd name="T1" fmla="*/ 11 h 11"/>
              <a:gd name="T2" fmla="*/ 0 w 53"/>
              <a:gd name="T3" fmla="*/ 11 h 11"/>
              <a:gd name="T4" fmla="*/ 0 w 53"/>
              <a:gd name="T5" fmla="*/ 0 h 11"/>
              <a:gd name="T6" fmla="*/ 12 w 53"/>
              <a:gd name="T7" fmla="*/ 5 h 11"/>
              <a:gd name="T8" fmla="*/ 21 w 53"/>
              <a:gd name="T9" fmla="*/ 5 h 11"/>
              <a:gd name="T10" fmla="*/ 33 w 53"/>
              <a:gd name="T11" fmla="*/ 7 h 11"/>
              <a:gd name="T12" fmla="*/ 50 w 53"/>
              <a:gd name="T13" fmla="*/ 9 h 11"/>
              <a:gd name="T14" fmla="*/ 52 w 53"/>
              <a:gd name="T15" fmla="*/ 9 h 11"/>
              <a:gd name="T16" fmla="*/ 53 w 53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11">
                <a:moveTo>
                  <a:pt x="53" y="11"/>
                </a:moveTo>
                <a:lnTo>
                  <a:pt x="0" y="11"/>
                </a:lnTo>
                <a:lnTo>
                  <a:pt x="0" y="0"/>
                </a:lnTo>
                <a:lnTo>
                  <a:pt x="12" y="5"/>
                </a:lnTo>
                <a:lnTo>
                  <a:pt x="21" y="5"/>
                </a:lnTo>
                <a:lnTo>
                  <a:pt x="33" y="7"/>
                </a:lnTo>
                <a:lnTo>
                  <a:pt x="50" y="9"/>
                </a:lnTo>
                <a:lnTo>
                  <a:pt x="52" y="9"/>
                </a:lnTo>
                <a:lnTo>
                  <a:pt x="53" y="11"/>
                </a:lnTo>
                <a:close/>
              </a:path>
            </a:pathLst>
          </a:custGeom>
          <a:solidFill>
            <a:srgbClr val="B668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73" name="Freeform 1837"/>
          <p:cNvSpPr>
            <a:spLocks/>
          </p:cNvSpPr>
          <p:nvPr/>
        </p:nvSpPr>
        <p:spPr bwMode="auto">
          <a:xfrm>
            <a:off x="1323243" y="3749920"/>
            <a:ext cx="19050" cy="7326"/>
          </a:xfrm>
          <a:custGeom>
            <a:avLst/>
            <a:gdLst>
              <a:gd name="T0" fmla="*/ 13 w 13"/>
              <a:gd name="T1" fmla="*/ 5 h 5"/>
              <a:gd name="T2" fmla="*/ 0 w 13"/>
              <a:gd name="T3" fmla="*/ 5 h 5"/>
              <a:gd name="T4" fmla="*/ 0 w 13"/>
              <a:gd name="T5" fmla="*/ 0 h 5"/>
              <a:gd name="T6" fmla="*/ 8 w 13"/>
              <a:gd name="T7" fmla="*/ 4 h 5"/>
              <a:gd name="T8" fmla="*/ 13 w 13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5">
                <a:moveTo>
                  <a:pt x="13" y="5"/>
                </a:moveTo>
                <a:lnTo>
                  <a:pt x="0" y="5"/>
                </a:lnTo>
                <a:lnTo>
                  <a:pt x="0" y="0"/>
                </a:lnTo>
                <a:lnTo>
                  <a:pt x="8" y="4"/>
                </a:lnTo>
                <a:lnTo>
                  <a:pt x="13" y="5"/>
                </a:lnTo>
                <a:close/>
              </a:path>
            </a:pathLst>
          </a:custGeom>
          <a:solidFill>
            <a:srgbClr val="B768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74" name="Rectangle 1838"/>
          <p:cNvSpPr>
            <a:spLocks noChangeArrowheads="1"/>
          </p:cNvSpPr>
          <p:nvPr/>
        </p:nvSpPr>
        <p:spPr bwMode="auto">
          <a:xfrm>
            <a:off x="1765490" y="5102469"/>
            <a:ext cx="314190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altLang="nl-NL" sz="1569">
                <a:solidFill>
                  <a:srgbClr val="FFFFFF"/>
                </a:solidFill>
              </a:rPr>
              <a:t>salt</a:t>
            </a:r>
            <a:endParaRPr lang="nl-NL" altLang="nl-NL" sz="1292"/>
          </a:p>
        </p:txBody>
      </p:sp>
      <p:sp>
        <p:nvSpPr>
          <p:cNvPr id="144175" name="Rectangle 1839"/>
          <p:cNvSpPr>
            <a:spLocks noChangeArrowheads="1"/>
          </p:cNvSpPr>
          <p:nvPr/>
        </p:nvSpPr>
        <p:spPr bwMode="auto">
          <a:xfrm>
            <a:off x="1377415" y="3301512"/>
            <a:ext cx="325410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altLang="nl-NL" sz="1569">
                <a:solidFill>
                  <a:srgbClr val="1F1A17"/>
                </a:solidFill>
              </a:rPr>
              <a:t>sea</a:t>
            </a:r>
            <a:endParaRPr lang="nl-NL" altLang="nl-NL" sz="1292"/>
          </a:p>
        </p:txBody>
      </p:sp>
      <p:sp>
        <p:nvSpPr>
          <p:cNvPr id="144176" name="Rectangle 1840"/>
          <p:cNvSpPr>
            <a:spLocks noChangeArrowheads="1"/>
          </p:cNvSpPr>
          <p:nvPr/>
        </p:nvSpPr>
        <p:spPr bwMode="auto">
          <a:xfrm>
            <a:off x="3420005" y="2810608"/>
            <a:ext cx="875241" cy="4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Infiltration</a:t>
            </a:r>
          </a:p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pond</a:t>
            </a:r>
            <a:endParaRPr lang="nl-NL" altLang="nl-NL" sz="1292"/>
          </a:p>
        </p:txBody>
      </p:sp>
      <p:sp>
        <p:nvSpPr>
          <p:cNvPr id="144177" name="Rectangle 1841"/>
          <p:cNvSpPr>
            <a:spLocks noChangeArrowheads="1"/>
          </p:cNvSpPr>
          <p:nvPr/>
        </p:nvSpPr>
        <p:spPr bwMode="auto">
          <a:xfrm>
            <a:off x="6536878" y="2880947"/>
            <a:ext cx="875241" cy="4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Infiltration</a:t>
            </a:r>
          </a:p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pond</a:t>
            </a:r>
            <a:endParaRPr lang="nl-NL" altLang="nl-NL" sz="1292"/>
          </a:p>
        </p:txBody>
      </p:sp>
      <p:sp>
        <p:nvSpPr>
          <p:cNvPr id="144178" name="Rectangle 1842"/>
          <p:cNvSpPr>
            <a:spLocks noChangeArrowheads="1"/>
          </p:cNvSpPr>
          <p:nvPr/>
        </p:nvSpPr>
        <p:spPr bwMode="auto">
          <a:xfrm>
            <a:off x="5044465" y="2373923"/>
            <a:ext cx="1009893" cy="4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Abstraction</a:t>
            </a:r>
          </a:p>
          <a:p>
            <a:pPr algn="ctr"/>
            <a:r>
              <a:rPr lang="nl-NL" altLang="nl-NL" sz="1569" i="1">
                <a:solidFill>
                  <a:srgbClr val="1F1A17"/>
                </a:solidFill>
              </a:rPr>
              <a:t>well</a:t>
            </a:r>
            <a:endParaRPr lang="nl-NL" altLang="nl-NL" sz="1292"/>
          </a:p>
        </p:txBody>
      </p:sp>
      <p:sp>
        <p:nvSpPr>
          <p:cNvPr id="144179" name="Rectangle 1843"/>
          <p:cNvSpPr>
            <a:spLocks noChangeArrowheads="1"/>
          </p:cNvSpPr>
          <p:nvPr/>
        </p:nvSpPr>
        <p:spPr bwMode="auto">
          <a:xfrm>
            <a:off x="4012740" y="4545623"/>
            <a:ext cx="448841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altLang="nl-NL" sz="1569">
                <a:solidFill>
                  <a:srgbClr val="1F1A17"/>
                </a:solidFill>
              </a:rPr>
              <a:t>fresh</a:t>
            </a:r>
            <a:endParaRPr lang="nl-NL" altLang="nl-NL" sz="1292"/>
          </a:p>
        </p:txBody>
      </p:sp>
      <p:sp>
        <p:nvSpPr>
          <p:cNvPr id="144180" name="Freeform 1844"/>
          <p:cNvSpPr>
            <a:spLocks/>
          </p:cNvSpPr>
          <p:nvPr/>
        </p:nvSpPr>
        <p:spPr bwMode="auto">
          <a:xfrm>
            <a:off x="1431682" y="3830516"/>
            <a:ext cx="2324100" cy="71804"/>
          </a:xfrm>
          <a:custGeom>
            <a:avLst/>
            <a:gdLst>
              <a:gd name="T0" fmla="*/ 103 w 1586"/>
              <a:gd name="T1" fmla="*/ 1 h 49"/>
              <a:gd name="T2" fmla="*/ 195 w 1586"/>
              <a:gd name="T3" fmla="*/ 1 h 49"/>
              <a:gd name="T4" fmla="*/ 287 w 1586"/>
              <a:gd name="T5" fmla="*/ 3 h 49"/>
              <a:gd name="T6" fmla="*/ 378 w 1586"/>
              <a:gd name="T7" fmla="*/ 3 h 49"/>
              <a:gd name="T8" fmla="*/ 470 w 1586"/>
              <a:gd name="T9" fmla="*/ 3 h 49"/>
              <a:gd name="T10" fmla="*/ 563 w 1586"/>
              <a:gd name="T11" fmla="*/ 3 h 49"/>
              <a:gd name="T12" fmla="*/ 655 w 1586"/>
              <a:gd name="T13" fmla="*/ 3 h 49"/>
              <a:gd name="T14" fmla="*/ 746 w 1586"/>
              <a:gd name="T15" fmla="*/ 3 h 49"/>
              <a:gd name="T16" fmla="*/ 838 w 1586"/>
              <a:gd name="T17" fmla="*/ 1 h 49"/>
              <a:gd name="T18" fmla="*/ 929 w 1586"/>
              <a:gd name="T19" fmla="*/ 1 h 49"/>
              <a:gd name="T20" fmla="*/ 1023 w 1586"/>
              <a:gd name="T21" fmla="*/ 1 h 49"/>
              <a:gd name="T22" fmla="*/ 1114 w 1586"/>
              <a:gd name="T23" fmla="*/ 1 h 49"/>
              <a:gd name="T24" fmla="*/ 1206 w 1586"/>
              <a:gd name="T25" fmla="*/ 0 h 49"/>
              <a:gd name="T26" fmla="*/ 1298 w 1586"/>
              <a:gd name="T27" fmla="*/ 0 h 49"/>
              <a:gd name="T28" fmla="*/ 1389 w 1586"/>
              <a:gd name="T29" fmla="*/ 0 h 49"/>
              <a:gd name="T30" fmla="*/ 1481 w 1586"/>
              <a:gd name="T31" fmla="*/ 0 h 49"/>
              <a:gd name="T32" fmla="*/ 1574 w 1586"/>
              <a:gd name="T33" fmla="*/ 1 h 49"/>
              <a:gd name="T34" fmla="*/ 1580 w 1586"/>
              <a:gd name="T35" fmla="*/ 1 h 49"/>
              <a:gd name="T36" fmla="*/ 1584 w 1586"/>
              <a:gd name="T37" fmla="*/ 3 h 49"/>
              <a:gd name="T38" fmla="*/ 1586 w 1586"/>
              <a:gd name="T39" fmla="*/ 5 h 49"/>
              <a:gd name="T40" fmla="*/ 1584 w 1586"/>
              <a:gd name="T41" fmla="*/ 9 h 49"/>
              <a:gd name="T42" fmla="*/ 1576 w 1586"/>
              <a:gd name="T43" fmla="*/ 16 h 49"/>
              <a:gd name="T44" fmla="*/ 1561 w 1586"/>
              <a:gd name="T45" fmla="*/ 24 h 49"/>
              <a:gd name="T46" fmla="*/ 1542 w 1586"/>
              <a:gd name="T47" fmla="*/ 33 h 49"/>
              <a:gd name="T48" fmla="*/ 1521 w 1586"/>
              <a:gd name="T49" fmla="*/ 40 h 49"/>
              <a:gd name="T50" fmla="*/ 1500 w 1586"/>
              <a:gd name="T51" fmla="*/ 46 h 49"/>
              <a:gd name="T52" fmla="*/ 1481 w 1586"/>
              <a:gd name="T53" fmla="*/ 47 h 49"/>
              <a:gd name="T54" fmla="*/ 1389 w 1586"/>
              <a:gd name="T55" fmla="*/ 47 h 49"/>
              <a:gd name="T56" fmla="*/ 1298 w 1586"/>
              <a:gd name="T57" fmla="*/ 47 h 49"/>
              <a:gd name="T58" fmla="*/ 1206 w 1586"/>
              <a:gd name="T59" fmla="*/ 49 h 49"/>
              <a:gd name="T60" fmla="*/ 1114 w 1586"/>
              <a:gd name="T61" fmla="*/ 49 h 49"/>
              <a:gd name="T62" fmla="*/ 1023 w 1586"/>
              <a:gd name="T63" fmla="*/ 49 h 49"/>
              <a:gd name="T64" fmla="*/ 929 w 1586"/>
              <a:gd name="T65" fmla="*/ 49 h 49"/>
              <a:gd name="T66" fmla="*/ 838 w 1586"/>
              <a:gd name="T67" fmla="*/ 49 h 49"/>
              <a:gd name="T68" fmla="*/ 746 w 1586"/>
              <a:gd name="T69" fmla="*/ 49 h 49"/>
              <a:gd name="T70" fmla="*/ 655 w 1586"/>
              <a:gd name="T71" fmla="*/ 49 h 49"/>
              <a:gd name="T72" fmla="*/ 563 w 1586"/>
              <a:gd name="T73" fmla="*/ 49 h 49"/>
              <a:gd name="T74" fmla="*/ 470 w 1586"/>
              <a:gd name="T75" fmla="*/ 49 h 49"/>
              <a:gd name="T76" fmla="*/ 378 w 1586"/>
              <a:gd name="T77" fmla="*/ 49 h 49"/>
              <a:gd name="T78" fmla="*/ 287 w 1586"/>
              <a:gd name="T79" fmla="*/ 49 h 49"/>
              <a:gd name="T80" fmla="*/ 195 w 1586"/>
              <a:gd name="T81" fmla="*/ 49 h 49"/>
              <a:gd name="T82" fmla="*/ 103 w 1586"/>
              <a:gd name="T83" fmla="*/ 47 h 49"/>
              <a:gd name="T84" fmla="*/ 12 w 1586"/>
              <a:gd name="T85" fmla="*/ 47 h 49"/>
              <a:gd name="T86" fmla="*/ 4 w 1586"/>
              <a:gd name="T87" fmla="*/ 47 h 49"/>
              <a:gd name="T88" fmla="*/ 0 w 1586"/>
              <a:gd name="T89" fmla="*/ 46 h 49"/>
              <a:gd name="T90" fmla="*/ 0 w 1586"/>
              <a:gd name="T91" fmla="*/ 44 h 49"/>
              <a:gd name="T92" fmla="*/ 0 w 1586"/>
              <a:gd name="T93" fmla="*/ 40 h 49"/>
              <a:gd name="T94" fmla="*/ 10 w 1586"/>
              <a:gd name="T95" fmla="*/ 33 h 49"/>
              <a:gd name="T96" fmla="*/ 23 w 1586"/>
              <a:gd name="T97" fmla="*/ 24 h 49"/>
              <a:gd name="T98" fmla="*/ 42 w 1586"/>
              <a:gd name="T99" fmla="*/ 16 h 49"/>
              <a:gd name="T100" fmla="*/ 63 w 1586"/>
              <a:gd name="T101" fmla="*/ 9 h 49"/>
              <a:gd name="T102" fmla="*/ 84 w 1586"/>
              <a:gd name="T103" fmla="*/ 3 h 49"/>
              <a:gd name="T104" fmla="*/ 103 w 1586"/>
              <a:gd name="T105" fmla="*/ 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6" h="49">
                <a:moveTo>
                  <a:pt x="103" y="1"/>
                </a:moveTo>
                <a:lnTo>
                  <a:pt x="195" y="1"/>
                </a:lnTo>
                <a:lnTo>
                  <a:pt x="287" y="3"/>
                </a:lnTo>
                <a:lnTo>
                  <a:pt x="378" y="3"/>
                </a:lnTo>
                <a:lnTo>
                  <a:pt x="470" y="3"/>
                </a:lnTo>
                <a:lnTo>
                  <a:pt x="563" y="3"/>
                </a:lnTo>
                <a:lnTo>
                  <a:pt x="655" y="3"/>
                </a:lnTo>
                <a:lnTo>
                  <a:pt x="746" y="3"/>
                </a:lnTo>
                <a:lnTo>
                  <a:pt x="838" y="1"/>
                </a:lnTo>
                <a:lnTo>
                  <a:pt x="929" y="1"/>
                </a:lnTo>
                <a:lnTo>
                  <a:pt x="1023" y="1"/>
                </a:lnTo>
                <a:lnTo>
                  <a:pt x="1114" y="1"/>
                </a:lnTo>
                <a:lnTo>
                  <a:pt x="1206" y="0"/>
                </a:lnTo>
                <a:lnTo>
                  <a:pt x="1298" y="0"/>
                </a:lnTo>
                <a:lnTo>
                  <a:pt x="1389" y="0"/>
                </a:lnTo>
                <a:lnTo>
                  <a:pt x="1481" y="0"/>
                </a:lnTo>
                <a:lnTo>
                  <a:pt x="1574" y="1"/>
                </a:lnTo>
                <a:lnTo>
                  <a:pt x="1580" y="1"/>
                </a:lnTo>
                <a:lnTo>
                  <a:pt x="1584" y="3"/>
                </a:lnTo>
                <a:lnTo>
                  <a:pt x="1586" y="5"/>
                </a:lnTo>
                <a:lnTo>
                  <a:pt x="1584" y="9"/>
                </a:lnTo>
                <a:lnTo>
                  <a:pt x="1576" y="16"/>
                </a:lnTo>
                <a:lnTo>
                  <a:pt x="1561" y="24"/>
                </a:lnTo>
                <a:lnTo>
                  <a:pt x="1542" y="33"/>
                </a:lnTo>
                <a:lnTo>
                  <a:pt x="1521" y="40"/>
                </a:lnTo>
                <a:lnTo>
                  <a:pt x="1500" y="46"/>
                </a:lnTo>
                <a:lnTo>
                  <a:pt x="1481" y="47"/>
                </a:lnTo>
                <a:lnTo>
                  <a:pt x="1389" y="47"/>
                </a:lnTo>
                <a:lnTo>
                  <a:pt x="1298" y="47"/>
                </a:lnTo>
                <a:lnTo>
                  <a:pt x="1206" y="49"/>
                </a:lnTo>
                <a:lnTo>
                  <a:pt x="1114" y="49"/>
                </a:lnTo>
                <a:lnTo>
                  <a:pt x="1023" y="49"/>
                </a:lnTo>
                <a:lnTo>
                  <a:pt x="929" y="49"/>
                </a:lnTo>
                <a:lnTo>
                  <a:pt x="838" y="49"/>
                </a:lnTo>
                <a:lnTo>
                  <a:pt x="746" y="49"/>
                </a:lnTo>
                <a:lnTo>
                  <a:pt x="655" y="49"/>
                </a:lnTo>
                <a:lnTo>
                  <a:pt x="563" y="49"/>
                </a:lnTo>
                <a:lnTo>
                  <a:pt x="470" y="49"/>
                </a:lnTo>
                <a:lnTo>
                  <a:pt x="378" y="49"/>
                </a:lnTo>
                <a:lnTo>
                  <a:pt x="287" y="49"/>
                </a:lnTo>
                <a:lnTo>
                  <a:pt x="195" y="49"/>
                </a:lnTo>
                <a:lnTo>
                  <a:pt x="103" y="47"/>
                </a:lnTo>
                <a:lnTo>
                  <a:pt x="12" y="47"/>
                </a:lnTo>
                <a:lnTo>
                  <a:pt x="4" y="47"/>
                </a:lnTo>
                <a:lnTo>
                  <a:pt x="0" y="46"/>
                </a:lnTo>
                <a:lnTo>
                  <a:pt x="0" y="44"/>
                </a:lnTo>
                <a:lnTo>
                  <a:pt x="0" y="40"/>
                </a:lnTo>
                <a:lnTo>
                  <a:pt x="10" y="33"/>
                </a:lnTo>
                <a:lnTo>
                  <a:pt x="23" y="24"/>
                </a:lnTo>
                <a:lnTo>
                  <a:pt x="42" y="16"/>
                </a:lnTo>
                <a:lnTo>
                  <a:pt x="63" y="9"/>
                </a:lnTo>
                <a:lnTo>
                  <a:pt x="84" y="3"/>
                </a:lnTo>
                <a:lnTo>
                  <a:pt x="103" y="1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1" name="Freeform 1845"/>
          <p:cNvSpPr>
            <a:spLocks/>
          </p:cNvSpPr>
          <p:nvPr/>
        </p:nvSpPr>
        <p:spPr bwMode="auto">
          <a:xfrm>
            <a:off x="3260482" y="3953608"/>
            <a:ext cx="1888880" cy="73269"/>
          </a:xfrm>
          <a:custGeom>
            <a:avLst/>
            <a:gdLst>
              <a:gd name="T0" fmla="*/ 84 w 1289"/>
              <a:gd name="T1" fmla="*/ 2 h 50"/>
              <a:gd name="T2" fmla="*/ 233 w 1289"/>
              <a:gd name="T3" fmla="*/ 4 h 50"/>
              <a:gd name="T4" fmla="*/ 383 w 1289"/>
              <a:gd name="T5" fmla="*/ 4 h 50"/>
              <a:gd name="T6" fmla="*/ 532 w 1289"/>
              <a:gd name="T7" fmla="*/ 4 h 50"/>
              <a:gd name="T8" fmla="*/ 683 w 1289"/>
              <a:gd name="T9" fmla="*/ 2 h 50"/>
              <a:gd name="T10" fmla="*/ 832 w 1289"/>
              <a:gd name="T11" fmla="*/ 2 h 50"/>
              <a:gd name="T12" fmla="*/ 982 w 1289"/>
              <a:gd name="T13" fmla="*/ 0 h 50"/>
              <a:gd name="T14" fmla="*/ 1131 w 1289"/>
              <a:gd name="T15" fmla="*/ 0 h 50"/>
              <a:gd name="T16" fmla="*/ 1280 w 1289"/>
              <a:gd name="T17" fmla="*/ 2 h 50"/>
              <a:gd name="T18" fmla="*/ 1286 w 1289"/>
              <a:gd name="T19" fmla="*/ 2 h 50"/>
              <a:gd name="T20" fmla="*/ 1289 w 1289"/>
              <a:gd name="T21" fmla="*/ 4 h 50"/>
              <a:gd name="T22" fmla="*/ 1289 w 1289"/>
              <a:gd name="T23" fmla="*/ 6 h 50"/>
              <a:gd name="T24" fmla="*/ 1289 w 1289"/>
              <a:gd name="T25" fmla="*/ 9 h 50"/>
              <a:gd name="T26" fmla="*/ 1282 w 1289"/>
              <a:gd name="T27" fmla="*/ 16 h 50"/>
              <a:gd name="T28" fmla="*/ 1270 w 1289"/>
              <a:gd name="T29" fmla="*/ 25 h 50"/>
              <a:gd name="T30" fmla="*/ 1255 w 1289"/>
              <a:gd name="T31" fmla="*/ 34 h 50"/>
              <a:gd name="T32" fmla="*/ 1238 w 1289"/>
              <a:gd name="T33" fmla="*/ 41 h 50"/>
              <a:gd name="T34" fmla="*/ 1221 w 1289"/>
              <a:gd name="T35" fmla="*/ 46 h 50"/>
              <a:gd name="T36" fmla="*/ 1205 w 1289"/>
              <a:gd name="T37" fmla="*/ 48 h 50"/>
              <a:gd name="T38" fmla="*/ 1057 w 1289"/>
              <a:gd name="T39" fmla="*/ 48 h 50"/>
              <a:gd name="T40" fmla="*/ 906 w 1289"/>
              <a:gd name="T41" fmla="*/ 50 h 50"/>
              <a:gd name="T42" fmla="*/ 757 w 1289"/>
              <a:gd name="T43" fmla="*/ 50 h 50"/>
              <a:gd name="T44" fmla="*/ 606 w 1289"/>
              <a:gd name="T45" fmla="*/ 50 h 50"/>
              <a:gd name="T46" fmla="*/ 458 w 1289"/>
              <a:gd name="T47" fmla="*/ 50 h 50"/>
              <a:gd name="T48" fmla="*/ 309 w 1289"/>
              <a:gd name="T49" fmla="*/ 50 h 50"/>
              <a:gd name="T50" fmla="*/ 158 w 1289"/>
              <a:gd name="T51" fmla="*/ 50 h 50"/>
              <a:gd name="T52" fmla="*/ 9 w 1289"/>
              <a:gd name="T53" fmla="*/ 48 h 50"/>
              <a:gd name="T54" fmla="*/ 4 w 1289"/>
              <a:gd name="T55" fmla="*/ 48 h 50"/>
              <a:gd name="T56" fmla="*/ 2 w 1289"/>
              <a:gd name="T57" fmla="*/ 46 h 50"/>
              <a:gd name="T58" fmla="*/ 0 w 1289"/>
              <a:gd name="T59" fmla="*/ 44 h 50"/>
              <a:gd name="T60" fmla="*/ 2 w 1289"/>
              <a:gd name="T61" fmla="*/ 41 h 50"/>
              <a:gd name="T62" fmla="*/ 8 w 1289"/>
              <a:gd name="T63" fmla="*/ 34 h 50"/>
              <a:gd name="T64" fmla="*/ 21 w 1289"/>
              <a:gd name="T65" fmla="*/ 25 h 50"/>
              <a:gd name="T66" fmla="*/ 36 w 1289"/>
              <a:gd name="T67" fmla="*/ 16 h 50"/>
              <a:gd name="T68" fmla="*/ 53 w 1289"/>
              <a:gd name="T69" fmla="*/ 9 h 50"/>
              <a:gd name="T70" fmla="*/ 69 w 1289"/>
              <a:gd name="T71" fmla="*/ 4 h 50"/>
              <a:gd name="T72" fmla="*/ 84 w 1289"/>
              <a:gd name="T73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9" h="50">
                <a:moveTo>
                  <a:pt x="84" y="2"/>
                </a:moveTo>
                <a:lnTo>
                  <a:pt x="233" y="4"/>
                </a:lnTo>
                <a:lnTo>
                  <a:pt x="383" y="4"/>
                </a:lnTo>
                <a:lnTo>
                  <a:pt x="532" y="4"/>
                </a:lnTo>
                <a:lnTo>
                  <a:pt x="683" y="2"/>
                </a:lnTo>
                <a:lnTo>
                  <a:pt x="832" y="2"/>
                </a:lnTo>
                <a:lnTo>
                  <a:pt x="982" y="0"/>
                </a:lnTo>
                <a:lnTo>
                  <a:pt x="1131" y="0"/>
                </a:lnTo>
                <a:lnTo>
                  <a:pt x="1280" y="2"/>
                </a:lnTo>
                <a:lnTo>
                  <a:pt x="1286" y="2"/>
                </a:lnTo>
                <a:lnTo>
                  <a:pt x="1289" y="4"/>
                </a:lnTo>
                <a:lnTo>
                  <a:pt x="1289" y="6"/>
                </a:lnTo>
                <a:lnTo>
                  <a:pt x="1289" y="9"/>
                </a:lnTo>
                <a:lnTo>
                  <a:pt x="1282" y="16"/>
                </a:lnTo>
                <a:lnTo>
                  <a:pt x="1270" y="25"/>
                </a:lnTo>
                <a:lnTo>
                  <a:pt x="1255" y="34"/>
                </a:lnTo>
                <a:lnTo>
                  <a:pt x="1238" y="41"/>
                </a:lnTo>
                <a:lnTo>
                  <a:pt x="1221" y="46"/>
                </a:lnTo>
                <a:lnTo>
                  <a:pt x="1205" y="48"/>
                </a:lnTo>
                <a:lnTo>
                  <a:pt x="1057" y="48"/>
                </a:lnTo>
                <a:lnTo>
                  <a:pt x="906" y="50"/>
                </a:lnTo>
                <a:lnTo>
                  <a:pt x="757" y="50"/>
                </a:lnTo>
                <a:lnTo>
                  <a:pt x="606" y="50"/>
                </a:lnTo>
                <a:lnTo>
                  <a:pt x="458" y="50"/>
                </a:lnTo>
                <a:lnTo>
                  <a:pt x="309" y="50"/>
                </a:lnTo>
                <a:lnTo>
                  <a:pt x="158" y="50"/>
                </a:lnTo>
                <a:lnTo>
                  <a:pt x="9" y="48"/>
                </a:lnTo>
                <a:lnTo>
                  <a:pt x="4" y="48"/>
                </a:lnTo>
                <a:lnTo>
                  <a:pt x="2" y="46"/>
                </a:lnTo>
                <a:lnTo>
                  <a:pt x="0" y="44"/>
                </a:lnTo>
                <a:lnTo>
                  <a:pt x="2" y="41"/>
                </a:lnTo>
                <a:lnTo>
                  <a:pt x="8" y="34"/>
                </a:lnTo>
                <a:lnTo>
                  <a:pt x="21" y="25"/>
                </a:lnTo>
                <a:lnTo>
                  <a:pt x="36" y="16"/>
                </a:lnTo>
                <a:lnTo>
                  <a:pt x="53" y="9"/>
                </a:lnTo>
                <a:lnTo>
                  <a:pt x="69" y="4"/>
                </a:lnTo>
                <a:lnTo>
                  <a:pt x="84" y="2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2" name="Freeform 1846"/>
          <p:cNvSpPr>
            <a:spLocks/>
          </p:cNvSpPr>
          <p:nvPr/>
        </p:nvSpPr>
        <p:spPr bwMode="auto">
          <a:xfrm>
            <a:off x="2995247" y="4448908"/>
            <a:ext cx="1176704" cy="49823"/>
          </a:xfrm>
          <a:custGeom>
            <a:avLst/>
            <a:gdLst>
              <a:gd name="T0" fmla="*/ 53 w 803"/>
              <a:gd name="T1" fmla="*/ 0 h 34"/>
              <a:gd name="T2" fmla="*/ 145 w 803"/>
              <a:gd name="T3" fmla="*/ 0 h 34"/>
              <a:gd name="T4" fmla="*/ 238 w 803"/>
              <a:gd name="T5" fmla="*/ 2 h 34"/>
              <a:gd name="T6" fmla="*/ 332 w 803"/>
              <a:gd name="T7" fmla="*/ 0 h 34"/>
              <a:gd name="T8" fmla="*/ 425 w 803"/>
              <a:gd name="T9" fmla="*/ 0 h 34"/>
              <a:gd name="T10" fmla="*/ 517 w 803"/>
              <a:gd name="T11" fmla="*/ 0 h 34"/>
              <a:gd name="T12" fmla="*/ 610 w 803"/>
              <a:gd name="T13" fmla="*/ 0 h 34"/>
              <a:gd name="T14" fmla="*/ 704 w 803"/>
              <a:gd name="T15" fmla="*/ 0 h 34"/>
              <a:gd name="T16" fmla="*/ 795 w 803"/>
              <a:gd name="T17" fmla="*/ 0 h 34"/>
              <a:gd name="T18" fmla="*/ 799 w 803"/>
              <a:gd name="T19" fmla="*/ 0 h 34"/>
              <a:gd name="T20" fmla="*/ 801 w 803"/>
              <a:gd name="T21" fmla="*/ 2 h 34"/>
              <a:gd name="T22" fmla="*/ 803 w 803"/>
              <a:gd name="T23" fmla="*/ 4 h 34"/>
              <a:gd name="T24" fmla="*/ 801 w 803"/>
              <a:gd name="T25" fmla="*/ 6 h 34"/>
              <a:gd name="T26" fmla="*/ 797 w 803"/>
              <a:gd name="T27" fmla="*/ 11 h 34"/>
              <a:gd name="T28" fmla="*/ 789 w 803"/>
              <a:gd name="T29" fmla="*/ 16 h 34"/>
              <a:gd name="T30" fmla="*/ 780 w 803"/>
              <a:gd name="T31" fmla="*/ 23 h 34"/>
              <a:gd name="T32" fmla="*/ 768 w 803"/>
              <a:gd name="T33" fmla="*/ 29 h 34"/>
              <a:gd name="T34" fmla="*/ 759 w 803"/>
              <a:gd name="T35" fmla="*/ 32 h 34"/>
              <a:gd name="T36" fmla="*/ 749 w 803"/>
              <a:gd name="T37" fmla="*/ 32 h 34"/>
              <a:gd name="T38" fmla="*/ 656 w 803"/>
              <a:gd name="T39" fmla="*/ 34 h 34"/>
              <a:gd name="T40" fmla="*/ 564 w 803"/>
              <a:gd name="T41" fmla="*/ 34 h 34"/>
              <a:gd name="T42" fmla="*/ 471 w 803"/>
              <a:gd name="T43" fmla="*/ 34 h 34"/>
              <a:gd name="T44" fmla="*/ 377 w 803"/>
              <a:gd name="T45" fmla="*/ 34 h 34"/>
              <a:gd name="T46" fmla="*/ 284 w 803"/>
              <a:gd name="T47" fmla="*/ 34 h 34"/>
              <a:gd name="T48" fmla="*/ 192 w 803"/>
              <a:gd name="T49" fmla="*/ 34 h 34"/>
              <a:gd name="T50" fmla="*/ 99 w 803"/>
              <a:gd name="T51" fmla="*/ 34 h 34"/>
              <a:gd name="T52" fmla="*/ 5 w 803"/>
              <a:gd name="T53" fmla="*/ 32 h 34"/>
              <a:gd name="T54" fmla="*/ 4 w 803"/>
              <a:gd name="T55" fmla="*/ 32 h 34"/>
              <a:gd name="T56" fmla="*/ 2 w 803"/>
              <a:gd name="T57" fmla="*/ 32 h 34"/>
              <a:gd name="T58" fmla="*/ 0 w 803"/>
              <a:gd name="T59" fmla="*/ 30 h 34"/>
              <a:gd name="T60" fmla="*/ 2 w 803"/>
              <a:gd name="T61" fmla="*/ 29 h 34"/>
              <a:gd name="T62" fmla="*/ 5 w 803"/>
              <a:gd name="T63" fmla="*/ 23 h 34"/>
              <a:gd name="T64" fmla="*/ 13 w 803"/>
              <a:gd name="T65" fmla="*/ 16 h 34"/>
              <a:gd name="T66" fmla="*/ 23 w 803"/>
              <a:gd name="T67" fmla="*/ 11 h 34"/>
              <a:gd name="T68" fmla="*/ 32 w 803"/>
              <a:gd name="T69" fmla="*/ 6 h 34"/>
              <a:gd name="T70" fmla="*/ 44 w 803"/>
              <a:gd name="T71" fmla="*/ 2 h 34"/>
              <a:gd name="T72" fmla="*/ 53 w 803"/>
              <a:gd name="T7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03" h="34">
                <a:moveTo>
                  <a:pt x="53" y="0"/>
                </a:moveTo>
                <a:lnTo>
                  <a:pt x="145" y="0"/>
                </a:lnTo>
                <a:lnTo>
                  <a:pt x="238" y="2"/>
                </a:lnTo>
                <a:lnTo>
                  <a:pt x="332" y="0"/>
                </a:lnTo>
                <a:lnTo>
                  <a:pt x="425" y="0"/>
                </a:lnTo>
                <a:lnTo>
                  <a:pt x="517" y="0"/>
                </a:lnTo>
                <a:lnTo>
                  <a:pt x="610" y="0"/>
                </a:lnTo>
                <a:lnTo>
                  <a:pt x="704" y="0"/>
                </a:lnTo>
                <a:lnTo>
                  <a:pt x="795" y="0"/>
                </a:lnTo>
                <a:lnTo>
                  <a:pt x="799" y="0"/>
                </a:lnTo>
                <a:lnTo>
                  <a:pt x="801" y="2"/>
                </a:lnTo>
                <a:lnTo>
                  <a:pt x="803" y="4"/>
                </a:lnTo>
                <a:lnTo>
                  <a:pt x="801" y="6"/>
                </a:lnTo>
                <a:lnTo>
                  <a:pt x="797" y="11"/>
                </a:lnTo>
                <a:lnTo>
                  <a:pt x="789" y="16"/>
                </a:lnTo>
                <a:lnTo>
                  <a:pt x="780" y="23"/>
                </a:lnTo>
                <a:lnTo>
                  <a:pt x="768" y="29"/>
                </a:lnTo>
                <a:lnTo>
                  <a:pt x="759" y="32"/>
                </a:lnTo>
                <a:lnTo>
                  <a:pt x="749" y="32"/>
                </a:lnTo>
                <a:lnTo>
                  <a:pt x="656" y="34"/>
                </a:lnTo>
                <a:lnTo>
                  <a:pt x="564" y="34"/>
                </a:lnTo>
                <a:lnTo>
                  <a:pt x="471" y="34"/>
                </a:lnTo>
                <a:lnTo>
                  <a:pt x="377" y="34"/>
                </a:lnTo>
                <a:lnTo>
                  <a:pt x="284" y="34"/>
                </a:lnTo>
                <a:lnTo>
                  <a:pt x="192" y="34"/>
                </a:lnTo>
                <a:lnTo>
                  <a:pt x="99" y="34"/>
                </a:lnTo>
                <a:lnTo>
                  <a:pt x="5" y="32"/>
                </a:lnTo>
                <a:lnTo>
                  <a:pt x="4" y="32"/>
                </a:lnTo>
                <a:lnTo>
                  <a:pt x="2" y="32"/>
                </a:lnTo>
                <a:lnTo>
                  <a:pt x="0" y="30"/>
                </a:lnTo>
                <a:lnTo>
                  <a:pt x="2" y="29"/>
                </a:lnTo>
                <a:lnTo>
                  <a:pt x="5" y="23"/>
                </a:lnTo>
                <a:lnTo>
                  <a:pt x="13" y="16"/>
                </a:lnTo>
                <a:lnTo>
                  <a:pt x="23" y="11"/>
                </a:lnTo>
                <a:lnTo>
                  <a:pt x="32" y="6"/>
                </a:lnTo>
                <a:lnTo>
                  <a:pt x="44" y="2"/>
                </a:lnTo>
                <a:lnTo>
                  <a:pt x="53" y="0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3" name="Freeform 1847"/>
          <p:cNvSpPr>
            <a:spLocks/>
          </p:cNvSpPr>
          <p:nvPr/>
        </p:nvSpPr>
        <p:spPr bwMode="auto">
          <a:xfrm>
            <a:off x="1502020" y="4426928"/>
            <a:ext cx="1271954" cy="48357"/>
          </a:xfrm>
          <a:custGeom>
            <a:avLst/>
            <a:gdLst>
              <a:gd name="T0" fmla="*/ 55 w 868"/>
              <a:gd name="T1" fmla="*/ 0 h 33"/>
              <a:gd name="T2" fmla="*/ 157 w 868"/>
              <a:gd name="T3" fmla="*/ 0 h 33"/>
              <a:gd name="T4" fmla="*/ 258 w 868"/>
              <a:gd name="T5" fmla="*/ 1 h 33"/>
              <a:gd name="T6" fmla="*/ 359 w 868"/>
              <a:gd name="T7" fmla="*/ 0 h 33"/>
              <a:gd name="T8" fmla="*/ 458 w 868"/>
              <a:gd name="T9" fmla="*/ 0 h 33"/>
              <a:gd name="T10" fmla="*/ 559 w 868"/>
              <a:gd name="T11" fmla="*/ 0 h 33"/>
              <a:gd name="T12" fmla="*/ 660 w 868"/>
              <a:gd name="T13" fmla="*/ 0 h 33"/>
              <a:gd name="T14" fmla="*/ 761 w 868"/>
              <a:gd name="T15" fmla="*/ 0 h 33"/>
              <a:gd name="T16" fmla="*/ 860 w 868"/>
              <a:gd name="T17" fmla="*/ 0 h 33"/>
              <a:gd name="T18" fmla="*/ 864 w 868"/>
              <a:gd name="T19" fmla="*/ 0 h 33"/>
              <a:gd name="T20" fmla="*/ 866 w 868"/>
              <a:gd name="T21" fmla="*/ 1 h 33"/>
              <a:gd name="T22" fmla="*/ 868 w 868"/>
              <a:gd name="T23" fmla="*/ 3 h 33"/>
              <a:gd name="T24" fmla="*/ 866 w 868"/>
              <a:gd name="T25" fmla="*/ 5 h 33"/>
              <a:gd name="T26" fmla="*/ 862 w 868"/>
              <a:gd name="T27" fmla="*/ 10 h 33"/>
              <a:gd name="T28" fmla="*/ 855 w 868"/>
              <a:gd name="T29" fmla="*/ 15 h 33"/>
              <a:gd name="T30" fmla="*/ 843 w 868"/>
              <a:gd name="T31" fmla="*/ 22 h 33"/>
              <a:gd name="T32" fmla="*/ 832 w 868"/>
              <a:gd name="T33" fmla="*/ 28 h 33"/>
              <a:gd name="T34" fmla="*/ 820 w 868"/>
              <a:gd name="T35" fmla="*/ 31 h 33"/>
              <a:gd name="T36" fmla="*/ 811 w 868"/>
              <a:gd name="T37" fmla="*/ 31 h 33"/>
              <a:gd name="T38" fmla="*/ 710 w 868"/>
              <a:gd name="T39" fmla="*/ 33 h 33"/>
              <a:gd name="T40" fmla="*/ 611 w 868"/>
              <a:gd name="T41" fmla="*/ 33 h 33"/>
              <a:gd name="T42" fmla="*/ 509 w 868"/>
              <a:gd name="T43" fmla="*/ 33 h 33"/>
              <a:gd name="T44" fmla="*/ 408 w 868"/>
              <a:gd name="T45" fmla="*/ 33 h 33"/>
              <a:gd name="T46" fmla="*/ 307 w 868"/>
              <a:gd name="T47" fmla="*/ 33 h 33"/>
              <a:gd name="T48" fmla="*/ 206 w 868"/>
              <a:gd name="T49" fmla="*/ 33 h 33"/>
              <a:gd name="T50" fmla="*/ 107 w 868"/>
              <a:gd name="T51" fmla="*/ 33 h 33"/>
              <a:gd name="T52" fmla="*/ 6 w 868"/>
              <a:gd name="T53" fmla="*/ 31 h 33"/>
              <a:gd name="T54" fmla="*/ 2 w 868"/>
              <a:gd name="T55" fmla="*/ 31 h 33"/>
              <a:gd name="T56" fmla="*/ 0 w 868"/>
              <a:gd name="T57" fmla="*/ 31 h 33"/>
              <a:gd name="T58" fmla="*/ 0 w 868"/>
              <a:gd name="T59" fmla="*/ 30 h 33"/>
              <a:gd name="T60" fmla="*/ 0 w 868"/>
              <a:gd name="T61" fmla="*/ 28 h 33"/>
              <a:gd name="T62" fmla="*/ 6 w 868"/>
              <a:gd name="T63" fmla="*/ 22 h 33"/>
              <a:gd name="T64" fmla="*/ 14 w 868"/>
              <a:gd name="T65" fmla="*/ 15 h 33"/>
              <a:gd name="T66" fmla="*/ 23 w 868"/>
              <a:gd name="T67" fmla="*/ 10 h 33"/>
              <a:gd name="T68" fmla="*/ 34 w 868"/>
              <a:gd name="T69" fmla="*/ 5 h 33"/>
              <a:gd name="T70" fmla="*/ 46 w 868"/>
              <a:gd name="T71" fmla="*/ 1 h 33"/>
              <a:gd name="T72" fmla="*/ 55 w 868"/>
              <a:gd name="T7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8" h="33">
                <a:moveTo>
                  <a:pt x="55" y="0"/>
                </a:moveTo>
                <a:lnTo>
                  <a:pt x="157" y="0"/>
                </a:lnTo>
                <a:lnTo>
                  <a:pt x="258" y="1"/>
                </a:lnTo>
                <a:lnTo>
                  <a:pt x="359" y="0"/>
                </a:lnTo>
                <a:lnTo>
                  <a:pt x="458" y="0"/>
                </a:lnTo>
                <a:lnTo>
                  <a:pt x="559" y="0"/>
                </a:lnTo>
                <a:lnTo>
                  <a:pt x="660" y="0"/>
                </a:lnTo>
                <a:lnTo>
                  <a:pt x="761" y="0"/>
                </a:lnTo>
                <a:lnTo>
                  <a:pt x="860" y="0"/>
                </a:lnTo>
                <a:lnTo>
                  <a:pt x="864" y="0"/>
                </a:lnTo>
                <a:lnTo>
                  <a:pt x="866" y="1"/>
                </a:lnTo>
                <a:lnTo>
                  <a:pt x="868" y="3"/>
                </a:lnTo>
                <a:lnTo>
                  <a:pt x="866" y="5"/>
                </a:lnTo>
                <a:lnTo>
                  <a:pt x="862" y="10"/>
                </a:lnTo>
                <a:lnTo>
                  <a:pt x="855" y="15"/>
                </a:lnTo>
                <a:lnTo>
                  <a:pt x="843" y="22"/>
                </a:lnTo>
                <a:lnTo>
                  <a:pt x="832" y="28"/>
                </a:lnTo>
                <a:lnTo>
                  <a:pt x="820" y="31"/>
                </a:lnTo>
                <a:lnTo>
                  <a:pt x="811" y="31"/>
                </a:lnTo>
                <a:lnTo>
                  <a:pt x="710" y="33"/>
                </a:lnTo>
                <a:lnTo>
                  <a:pt x="611" y="33"/>
                </a:lnTo>
                <a:lnTo>
                  <a:pt x="509" y="33"/>
                </a:lnTo>
                <a:lnTo>
                  <a:pt x="408" y="33"/>
                </a:lnTo>
                <a:lnTo>
                  <a:pt x="307" y="33"/>
                </a:lnTo>
                <a:lnTo>
                  <a:pt x="206" y="33"/>
                </a:lnTo>
                <a:lnTo>
                  <a:pt x="107" y="33"/>
                </a:lnTo>
                <a:lnTo>
                  <a:pt x="6" y="31"/>
                </a:lnTo>
                <a:lnTo>
                  <a:pt x="2" y="31"/>
                </a:lnTo>
                <a:lnTo>
                  <a:pt x="0" y="31"/>
                </a:lnTo>
                <a:lnTo>
                  <a:pt x="0" y="30"/>
                </a:lnTo>
                <a:lnTo>
                  <a:pt x="0" y="28"/>
                </a:lnTo>
                <a:lnTo>
                  <a:pt x="6" y="22"/>
                </a:lnTo>
                <a:lnTo>
                  <a:pt x="14" y="15"/>
                </a:lnTo>
                <a:lnTo>
                  <a:pt x="23" y="10"/>
                </a:lnTo>
                <a:lnTo>
                  <a:pt x="34" y="5"/>
                </a:lnTo>
                <a:lnTo>
                  <a:pt x="46" y="1"/>
                </a:lnTo>
                <a:lnTo>
                  <a:pt x="55" y="0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4" name="Freeform 1848"/>
          <p:cNvSpPr>
            <a:spLocks/>
          </p:cNvSpPr>
          <p:nvPr/>
        </p:nvSpPr>
        <p:spPr bwMode="auto">
          <a:xfrm>
            <a:off x="6035920" y="4441582"/>
            <a:ext cx="1176703" cy="49823"/>
          </a:xfrm>
          <a:custGeom>
            <a:avLst/>
            <a:gdLst>
              <a:gd name="T0" fmla="*/ 53 w 803"/>
              <a:gd name="T1" fmla="*/ 0 h 34"/>
              <a:gd name="T2" fmla="*/ 147 w 803"/>
              <a:gd name="T3" fmla="*/ 0 h 34"/>
              <a:gd name="T4" fmla="*/ 238 w 803"/>
              <a:gd name="T5" fmla="*/ 2 h 34"/>
              <a:gd name="T6" fmla="*/ 332 w 803"/>
              <a:gd name="T7" fmla="*/ 0 h 34"/>
              <a:gd name="T8" fmla="*/ 425 w 803"/>
              <a:gd name="T9" fmla="*/ 0 h 34"/>
              <a:gd name="T10" fmla="*/ 519 w 803"/>
              <a:gd name="T11" fmla="*/ 0 h 34"/>
              <a:gd name="T12" fmla="*/ 610 w 803"/>
              <a:gd name="T13" fmla="*/ 0 h 34"/>
              <a:gd name="T14" fmla="*/ 704 w 803"/>
              <a:gd name="T15" fmla="*/ 0 h 34"/>
              <a:gd name="T16" fmla="*/ 797 w 803"/>
              <a:gd name="T17" fmla="*/ 0 h 34"/>
              <a:gd name="T18" fmla="*/ 799 w 803"/>
              <a:gd name="T19" fmla="*/ 0 h 34"/>
              <a:gd name="T20" fmla="*/ 801 w 803"/>
              <a:gd name="T21" fmla="*/ 2 h 34"/>
              <a:gd name="T22" fmla="*/ 803 w 803"/>
              <a:gd name="T23" fmla="*/ 4 h 34"/>
              <a:gd name="T24" fmla="*/ 801 w 803"/>
              <a:gd name="T25" fmla="*/ 5 h 34"/>
              <a:gd name="T26" fmla="*/ 797 w 803"/>
              <a:gd name="T27" fmla="*/ 11 h 34"/>
              <a:gd name="T28" fmla="*/ 790 w 803"/>
              <a:gd name="T29" fmla="*/ 16 h 34"/>
              <a:gd name="T30" fmla="*/ 780 w 803"/>
              <a:gd name="T31" fmla="*/ 23 h 34"/>
              <a:gd name="T32" fmla="*/ 771 w 803"/>
              <a:gd name="T33" fmla="*/ 28 h 34"/>
              <a:gd name="T34" fmla="*/ 759 w 803"/>
              <a:gd name="T35" fmla="*/ 32 h 34"/>
              <a:gd name="T36" fmla="*/ 750 w 803"/>
              <a:gd name="T37" fmla="*/ 32 h 34"/>
              <a:gd name="T38" fmla="*/ 658 w 803"/>
              <a:gd name="T39" fmla="*/ 34 h 34"/>
              <a:gd name="T40" fmla="*/ 565 w 803"/>
              <a:gd name="T41" fmla="*/ 34 h 34"/>
              <a:gd name="T42" fmla="*/ 471 w 803"/>
              <a:gd name="T43" fmla="*/ 34 h 34"/>
              <a:gd name="T44" fmla="*/ 378 w 803"/>
              <a:gd name="T45" fmla="*/ 34 h 34"/>
              <a:gd name="T46" fmla="*/ 286 w 803"/>
              <a:gd name="T47" fmla="*/ 34 h 34"/>
              <a:gd name="T48" fmla="*/ 193 w 803"/>
              <a:gd name="T49" fmla="*/ 34 h 34"/>
              <a:gd name="T50" fmla="*/ 99 w 803"/>
              <a:gd name="T51" fmla="*/ 34 h 34"/>
              <a:gd name="T52" fmla="*/ 8 w 803"/>
              <a:gd name="T53" fmla="*/ 32 h 34"/>
              <a:gd name="T54" fmla="*/ 4 w 803"/>
              <a:gd name="T55" fmla="*/ 32 h 34"/>
              <a:gd name="T56" fmla="*/ 2 w 803"/>
              <a:gd name="T57" fmla="*/ 32 h 34"/>
              <a:gd name="T58" fmla="*/ 0 w 803"/>
              <a:gd name="T59" fmla="*/ 30 h 34"/>
              <a:gd name="T60" fmla="*/ 2 w 803"/>
              <a:gd name="T61" fmla="*/ 28 h 34"/>
              <a:gd name="T62" fmla="*/ 6 w 803"/>
              <a:gd name="T63" fmla="*/ 23 h 34"/>
              <a:gd name="T64" fmla="*/ 13 w 803"/>
              <a:gd name="T65" fmla="*/ 16 h 34"/>
              <a:gd name="T66" fmla="*/ 23 w 803"/>
              <a:gd name="T67" fmla="*/ 11 h 34"/>
              <a:gd name="T68" fmla="*/ 32 w 803"/>
              <a:gd name="T69" fmla="*/ 5 h 34"/>
              <a:gd name="T70" fmla="*/ 44 w 803"/>
              <a:gd name="T71" fmla="*/ 2 h 34"/>
              <a:gd name="T72" fmla="*/ 53 w 803"/>
              <a:gd name="T7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03" h="34">
                <a:moveTo>
                  <a:pt x="53" y="0"/>
                </a:moveTo>
                <a:lnTo>
                  <a:pt x="147" y="0"/>
                </a:lnTo>
                <a:lnTo>
                  <a:pt x="238" y="2"/>
                </a:lnTo>
                <a:lnTo>
                  <a:pt x="332" y="0"/>
                </a:lnTo>
                <a:lnTo>
                  <a:pt x="425" y="0"/>
                </a:lnTo>
                <a:lnTo>
                  <a:pt x="519" y="0"/>
                </a:lnTo>
                <a:lnTo>
                  <a:pt x="610" y="0"/>
                </a:lnTo>
                <a:lnTo>
                  <a:pt x="704" y="0"/>
                </a:lnTo>
                <a:lnTo>
                  <a:pt x="797" y="0"/>
                </a:lnTo>
                <a:lnTo>
                  <a:pt x="799" y="0"/>
                </a:lnTo>
                <a:lnTo>
                  <a:pt x="801" y="2"/>
                </a:lnTo>
                <a:lnTo>
                  <a:pt x="803" y="4"/>
                </a:lnTo>
                <a:lnTo>
                  <a:pt x="801" y="5"/>
                </a:lnTo>
                <a:lnTo>
                  <a:pt x="797" y="11"/>
                </a:lnTo>
                <a:lnTo>
                  <a:pt x="790" y="16"/>
                </a:lnTo>
                <a:lnTo>
                  <a:pt x="780" y="23"/>
                </a:lnTo>
                <a:lnTo>
                  <a:pt x="771" y="28"/>
                </a:lnTo>
                <a:lnTo>
                  <a:pt x="759" y="32"/>
                </a:lnTo>
                <a:lnTo>
                  <a:pt x="750" y="32"/>
                </a:lnTo>
                <a:lnTo>
                  <a:pt x="658" y="34"/>
                </a:lnTo>
                <a:lnTo>
                  <a:pt x="565" y="34"/>
                </a:lnTo>
                <a:lnTo>
                  <a:pt x="471" y="34"/>
                </a:lnTo>
                <a:lnTo>
                  <a:pt x="378" y="34"/>
                </a:lnTo>
                <a:lnTo>
                  <a:pt x="286" y="34"/>
                </a:lnTo>
                <a:lnTo>
                  <a:pt x="193" y="34"/>
                </a:lnTo>
                <a:lnTo>
                  <a:pt x="99" y="34"/>
                </a:lnTo>
                <a:lnTo>
                  <a:pt x="8" y="32"/>
                </a:lnTo>
                <a:lnTo>
                  <a:pt x="4" y="32"/>
                </a:lnTo>
                <a:lnTo>
                  <a:pt x="2" y="32"/>
                </a:lnTo>
                <a:lnTo>
                  <a:pt x="0" y="30"/>
                </a:lnTo>
                <a:lnTo>
                  <a:pt x="2" y="28"/>
                </a:lnTo>
                <a:lnTo>
                  <a:pt x="6" y="23"/>
                </a:lnTo>
                <a:lnTo>
                  <a:pt x="13" y="16"/>
                </a:lnTo>
                <a:lnTo>
                  <a:pt x="23" y="11"/>
                </a:lnTo>
                <a:lnTo>
                  <a:pt x="32" y="5"/>
                </a:lnTo>
                <a:lnTo>
                  <a:pt x="44" y="2"/>
                </a:lnTo>
                <a:lnTo>
                  <a:pt x="53" y="0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5" name="Freeform 1849"/>
          <p:cNvSpPr>
            <a:spLocks/>
          </p:cNvSpPr>
          <p:nvPr/>
        </p:nvSpPr>
        <p:spPr bwMode="auto">
          <a:xfrm>
            <a:off x="4431323" y="4426928"/>
            <a:ext cx="1462454" cy="61546"/>
          </a:xfrm>
          <a:custGeom>
            <a:avLst/>
            <a:gdLst>
              <a:gd name="T0" fmla="*/ 65 w 998"/>
              <a:gd name="T1" fmla="*/ 0 h 42"/>
              <a:gd name="T2" fmla="*/ 179 w 998"/>
              <a:gd name="T3" fmla="*/ 1 h 42"/>
              <a:gd name="T4" fmla="*/ 296 w 998"/>
              <a:gd name="T5" fmla="*/ 1 h 42"/>
              <a:gd name="T6" fmla="*/ 412 w 998"/>
              <a:gd name="T7" fmla="*/ 1 h 42"/>
              <a:gd name="T8" fmla="*/ 529 w 998"/>
              <a:gd name="T9" fmla="*/ 1 h 42"/>
              <a:gd name="T10" fmla="*/ 643 w 998"/>
              <a:gd name="T11" fmla="*/ 0 h 42"/>
              <a:gd name="T12" fmla="*/ 759 w 998"/>
              <a:gd name="T13" fmla="*/ 0 h 42"/>
              <a:gd name="T14" fmla="*/ 876 w 998"/>
              <a:gd name="T15" fmla="*/ 0 h 42"/>
              <a:gd name="T16" fmla="*/ 990 w 998"/>
              <a:gd name="T17" fmla="*/ 0 h 42"/>
              <a:gd name="T18" fmla="*/ 996 w 998"/>
              <a:gd name="T19" fmla="*/ 0 h 42"/>
              <a:gd name="T20" fmla="*/ 998 w 998"/>
              <a:gd name="T21" fmla="*/ 1 h 42"/>
              <a:gd name="T22" fmla="*/ 998 w 998"/>
              <a:gd name="T23" fmla="*/ 3 h 42"/>
              <a:gd name="T24" fmla="*/ 998 w 998"/>
              <a:gd name="T25" fmla="*/ 7 h 42"/>
              <a:gd name="T26" fmla="*/ 992 w 998"/>
              <a:gd name="T27" fmla="*/ 12 h 42"/>
              <a:gd name="T28" fmla="*/ 982 w 998"/>
              <a:gd name="T29" fmla="*/ 21 h 42"/>
              <a:gd name="T30" fmla="*/ 971 w 998"/>
              <a:gd name="T31" fmla="*/ 28 h 42"/>
              <a:gd name="T32" fmla="*/ 958 w 998"/>
              <a:gd name="T33" fmla="*/ 35 h 42"/>
              <a:gd name="T34" fmla="*/ 944 w 998"/>
              <a:gd name="T35" fmla="*/ 38 h 42"/>
              <a:gd name="T36" fmla="*/ 933 w 998"/>
              <a:gd name="T37" fmla="*/ 40 h 42"/>
              <a:gd name="T38" fmla="*/ 817 w 998"/>
              <a:gd name="T39" fmla="*/ 42 h 42"/>
              <a:gd name="T40" fmla="*/ 702 w 998"/>
              <a:gd name="T41" fmla="*/ 42 h 42"/>
              <a:gd name="T42" fmla="*/ 586 w 998"/>
              <a:gd name="T43" fmla="*/ 42 h 42"/>
              <a:gd name="T44" fmla="*/ 469 w 998"/>
              <a:gd name="T45" fmla="*/ 42 h 42"/>
              <a:gd name="T46" fmla="*/ 353 w 998"/>
              <a:gd name="T47" fmla="*/ 42 h 42"/>
              <a:gd name="T48" fmla="*/ 239 w 998"/>
              <a:gd name="T49" fmla="*/ 42 h 42"/>
              <a:gd name="T50" fmla="*/ 122 w 998"/>
              <a:gd name="T51" fmla="*/ 42 h 42"/>
              <a:gd name="T52" fmla="*/ 6 w 998"/>
              <a:gd name="T53" fmla="*/ 40 h 42"/>
              <a:gd name="T54" fmla="*/ 2 w 998"/>
              <a:gd name="T55" fmla="*/ 40 h 42"/>
              <a:gd name="T56" fmla="*/ 0 w 998"/>
              <a:gd name="T57" fmla="*/ 38 h 42"/>
              <a:gd name="T58" fmla="*/ 0 w 998"/>
              <a:gd name="T59" fmla="*/ 37 h 42"/>
              <a:gd name="T60" fmla="*/ 0 w 998"/>
              <a:gd name="T61" fmla="*/ 35 h 42"/>
              <a:gd name="T62" fmla="*/ 6 w 998"/>
              <a:gd name="T63" fmla="*/ 28 h 42"/>
              <a:gd name="T64" fmla="*/ 15 w 998"/>
              <a:gd name="T65" fmla="*/ 21 h 42"/>
              <a:gd name="T66" fmla="*/ 27 w 998"/>
              <a:gd name="T67" fmla="*/ 14 h 42"/>
              <a:gd name="T68" fmla="*/ 40 w 998"/>
              <a:gd name="T69" fmla="*/ 7 h 42"/>
              <a:gd name="T70" fmla="*/ 54 w 998"/>
              <a:gd name="T71" fmla="*/ 1 h 42"/>
              <a:gd name="T72" fmla="*/ 65 w 998"/>
              <a:gd name="T7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8" h="42">
                <a:moveTo>
                  <a:pt x="65" y="0"/>
                </a:moveTo>
                <a:lnTo>
                  <a:pt x="179" y="1"/>
                </a:lnTo>
                <a:lnTo>
                  <a:pt x="296" y="1"/>
                </a:lnTo>
                <a:lnTo>
                  <a:pt x="412" y="1"/>
                </a:lnTo>
                <a:lnTo>
                  <a:pt x="529" y="1"/>
                </a:lnTo>
                <a:lnTo>
                  <a:pt x="643" y="0"/>
                </a:lnTo>
                <a:lnTo>
                  <a:pt x="759" y="0"/>
                </a:lnTo>
                <a:lnTo>
                  <a:pt x="876" y="0"/>
                </a:lnTo>
                <a:lnTo>
                  <a:pt x="990" y="0"/>
                </a:lnTo>
                <a:lnTo>
                  <a:pt x="996" y="0"/>
                </a:lnTo>
                <a:lnTo>
                  <a:pt x="998" y="1"/>
                </a:lnTo>
                <a:lnTo>
                  <a:pt x="998" y="3"/>
                </a:lnTo>
                <a:lnTo>
                  <a:pt x="998" y="7"/>
                </a:lnTo>
                <a:lnTo>
                  <a:pt x="992" y="12"/>
                </a:lnTo>
                <a:lnTo>
                  <a:pt x="982" y="21"/>
                </a:lnTo>
                <a:lnTo>
                  <a:pt x="971" y="28"/>
                </a:lnTo>
                <a:lnTo>
                  <a:pt x="958" y="35"/>
                </a:lnTo>
                <a:lnTo>
                  <a:pt x="944" y="38"/>
                </a:lnTo>
                <a:lnTo>
                  <a:pt x="933" y="40"/>
                </a:lnTo>
                <a:lnTo>
                  <a:pt x="817" y="42"/>
                </a:lnTo>
                <a:lnTo>
                  <a:pt x="702" y="42"/>
                </a:lnTo>
                <a:lnTo>
                  <a:pt x="586" y="42"/>
                </a:lnTo>
                <a:lnTo>
                  <a:pt x="469" y="42"/>
                </a:lnTo>
                <a:lnTo>
                  <a:pt x="353" y="42"/>
                </a:lnTo>
                <a:lnTo>
                  <a:pt x="239" y="42"/>
                </a:lnTo>
                <a:lnTo>
                  <a:pt x="122" y="42"/>
                </a:lnTo>
                <a:lnTo>
                  <a:pt x="6" y="40"/>
                </a:lnTo>
                <a:lnTo>
                  <a:pt x="2" y="40"/>
                </a:lnTo>
                <a:lnTo>
                  <a:pt x="0" y="38"/>
                </a:lnTo>
                <a:lnTo>
                  <a:pt x="0" y="37"/>
                </a:lnTo>
                <a:lnTo>
                  <a:pt x="0" y="35"/>
                </a:lnTo>
                <a:lnTo>
                  <a:pt x="6" y="28"/>
                </a:lnTo>
                <a:lnTo>
                  <a:pt x="15" y="21"/>
                </a:lnTo>
                <a:lnTo>
                  <a:pt x="27" y="14"/>
                </a:lnTo>
                <a:lnTo>
                  <a:pt x="40" y="7"/>
                </a:lnTo>
                <a:lnTo>
                  <a:pt x="54" y="1"/>
                </a:lnTo>
                <a:lnTo>
                  <a:pt x="65" y="0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6" name="Freeform 1850"/>
          <p:cNvSpPr>
            <a:spLocks/>
          </p:cNvSpPr>
          <p:nvPr/>
        </p:nvSpPr>
        <p:spPr bwMode="auto">
          <a:xfrm>
            <a:off x="5460023" y="3925766"/>
            <a:ext cx="1919654" cy="105508"/>
          </a:xfrm>
          <a:custGeom>
            <a:avLst/>
            <a:gdLst>
              <a:gd name="T0" fmla="*/ 540 w 1310"/>
              <a:gd name="T1" fmla="*/ 16 h 72"/>
              <a:gd name="T2" fmla="*/ 670 w 1310"/>
              <a:gd name="T3" fmla="*/ 18 h 72"/>
              <a:gd name="T4" fmla="*/ 769 w 1310"/>
              <a:gd name="T5" fmla="*/ 19 h 72"/>
              <a:gd name="T6" fmla="*/ 849 w 1310"/>
              <a:gd name="T7" fmla="*/ 21 h 72"/>
              <a:gd name="T8" fmla="*/ 918 w 1310"/>
              <a:gd name="T9" fmla="*/ 21 h 72"/>
              <a:gd name="T10" fmla="*/ 988 w 1310"/>
              <a:gd name="T11" fmla="*/ 21 h 72"/>
              <a:gd name="T12" fmla="*/ 1068 w 1310"/>
              <a:gd name="T13" fmla="*/ 23 h 72"/>
              <a:gd name="T14" fmla="*/ 1167 w 1310"/>
              <a:gd name="T15" fmla="*/ 23 h 72"/>
              <a:gd name="T16" fmla="*/ 1297 w 1310"/>
              <a:gd name="T17" fmla="*/ 25 h 72"/>
              <a:gd name="T18" fmla="*/ 1303 w 1310"/>
              <a:gd name="T19" fmla="*/ 25 h 72"/>
              <a:gd name="T20" fmla="*/ 1307 w 1310"/>
              <a:gd name="T21" fmla="*/ 26 h 72"/>
              <a:gd name="T22" fmla="*/ 1309 w 1310"/>
              <a:gd name="T23" fmla="*/ 28 h 72"/>
              <a:gd name="T24" fmla="*/ 1310 w 1310"/>
              <a:gd name="T25" fmla="*/ 32 h 72"/>
              <a:gd name="T26" fmla="*/ 1309 w 1310"/>
              <a:gd name="T27" fmla="*/ 39 h 72"/>
              <a:gd name="T28" fmla="*/ 1301 w 1310"/>
              <a:gd name="T29" fmla="*/ 47 h 72"/>
              <a:gd name="T30" fmla="*/ 1293 w 1310"/>
              <a:gd name="T31" fmla="*/ 56 h 72"/>
              <a:gd name="T32" fmla="*/ 1280 w 1310"/>
              <a:gd name="T33" fmla="*/ 65 h 72"/>
              <a:gd name="T34" fmla="*/ 1269 w 1310"/>
              <a:gd name="T35" fmla="*/ 70 h 72"/>
              <a:gd name="T36" fmla="*/ 1255 w 1310"/>
              <a:gd name="T37" fmla="*/ 72 h 72"/>
              <a:gd name="T38" fmla="*/ 1087 w 1310"/>
              <a:gd name="T39" fmla="*/ 70 h 72"/>
              <a:gd name="T40" fmla="*/ 891 w 1310"/>
              <a:gd name="T41" fmla="*/ 67 h 72"/>
              <a:gd name="T42" fmla="*/ 681 w 1310"/>
              <a:gd name="T43" fmla="*/ 60 h 72"/>
              <a:gd name="T44" fmla="*/ 475 w 1310"/>
              <a:gd name="T45" fmla="*/ 51 h 72"/>
              <a:gd name="T46" fmla="*/ 288 w 1310"/>
              <a:gd name="T47" fmla="*/ 42 h 72"/>
              <a:gd name="T48" fmla="*/ 136 w 1310"/>
              <a:gd name="T49" fmla="*/ 32 h 72"/>
              <a:gd name="T50" fmla="*/ 78 w 1310"/>
              <a:gd name="T51" fmla="*/ 26 h 72"/>
              <a:gd name="T52" fmla="*/ 34 w 1310"/>
              <a:gd name="T53" fmla="*/ 21 h 72"/>
              <a:gd name="T54" fmla="*/ 19 w 1310"/>
              <a:gd name="T55" fmla="*/ 18 h 72"/>
              <a:gd name="T56" fmla="*/ 8 w 1310"/>
              <a:gd name="T57" fmla="*/ 16 h 72"/>
              <a:gd name="T58" fmla="*/ 2 w 1310"/>
              <a:gd name="T59" fmla="*/ 12 h 72"/>
              <a:gd name="T60" fmla="*/ 0 w 1310"/>
              <a:gd name="T61" fmla="*/ 10 h 72"/>
              <a:gd name="T62" fmla="*/ 4 w 1310"/>
              <a:gd name="T63" fmla="*/ 7 h 72"/>
              <a:gd name="T64" fmla="*/ 8 w 1310"/>
              <a:gd name="T65" fmla="*/ 5 h 72"/>
              <a:gd name="T66" fmla="*/ 15 w 1310"/>
              <a:gd name="T67" fmla="*/ 3 h 72"/>
              <a:gd name="T68" fmla="*/ 27 w 1310"/>
              <a:gd name="T69" fmla="*/ 3 h 72"/>
              <a:gd name="T70" fmla="*/ 52 w 1310"/>
              <a:gd name="T71" fmla="*/ 2 h 72"/>
              <a:gd name="T72" fmla="*/ 86 w 1310"/>
              <a:gd name="T73" fmla="*/ 0 h 72"/>
              <a:gd name="T74" fmla="*/ 168 w 1310"/>
              <a:gd name="T75" fmla="*/ 2 h 72"/>
              <a:gd name="T76" fmla="*/ 261 w 1310"/>
              <a:gd name="T77" fmla="*/ 3 h 72"/>
              <a:gd name="T78" fmla="*/ 357 w 1310"/>
              <a:gd name="T79" fmla="*/ 9 h 72"/>
              <a:gd name="T80" fmla="*/ 443 w 1310"/>
              <a:gd name="T81" fmla="*/ 12 h 72"/>
              <a:gd name="T82" fmla="*/ 507 w 1310"/>
              <a:gd name="T83" fmla="*/ 16 h 72"/>
              <a:gd name="T84" fmla="*/ 540 w 1310"/>
              <a:gd name="T85" fmla="*/ 1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10" h="72">
                <a:moveTo>
                  <a:pt x="540" y="16"/>
                </a:moveTo>
                <a:lnTo>
                  <a:pt x="670" y="18"/>
                </a:lnTo>
                <a:lnTo>
                  <a:pt x="769" y="19"/>
                </a:lnTo>
                <a:lnTo>
                  <a:pt x="849" y="21"/>
                </a:lnTo>
                <a:lnTo>
                  <a:pt x="918" y="21"/>
                </a:lnTo>
                <a:lnTo>
                  <a:pt x="988" y="21"/>
                </a:lnTo>
                <a:lnTo>
                  <a:pt x="1068" y="23"/>
                </a:lnTo>
                <a:lnTo>
                  <a:pt x="1167" y="23"/>
                </a:lnTo>
                <a:lnTo>
                  <a:pt x="1297" y="25"/>
                </a:lnTo>
                <a:lnTo>
                  <a:pt x="1303" y="25"/>
                </a:lnTo>
                <a:lnTo>
                  <a:pt x="1307" y="26"/>
                </a:lnTo>
                <a:lnTo>
                  <a:pt x="1309" y="28"/>
                </a:lnTo>
                <a:lnTo>
                  <a:pt x="1310" y="32"/>
                </a:lnTo>
                <a:lnTo>
                  <a:pt x="1309" y="39"/>
                </a:lnTo>
                <a:lnTo>
                  <a:pt x="1301" y="47"/>
                </a:lnTo>
                <a:lnTo>
                  <a:pt x="1293" y="56"/>
                </a:lnTo>
                <a:lnTo>
                  <a:pt x="1280" y="65"/>
                </a:lnTo>
                <a:lnTo>
                  <a:pt x="1269" y="70"/>
                </a:lnTo>
                <a:lnTo>
                  <a:pt x="1255" y="72"/>
                </a:lnTo>
                <a:lnTo>
                  <a:pt x="1087" y="70"/>
                </a:lnTo>
                <a:lnTo>
                  <a:pt x="891" y="67"/>
                </a:lnTo>
                <a:lnTo>
                  <a:pt x="681" y="60"/>
                </a:lnTo>
                <a:lnTo>
                  <a:pt x="475" y="51"/>
                </a:lnTo>
                <a:lnTo>
                  <a:pt x="288" y="42"/>
                </a:lnTo>
                <a:lnTo>
                  <a:pt x="136" y="32"/>
                </a:lnTo>
                <a:lnTo>
                  <a:pt x="78" y="26"/>
                </a:lnTo>
                <a:lnTo>
                  <a:pt x="34" y="21"/>
                </a:lnTo>
                <a:lnTo>
                  <a:pt x="19" y="18"/>
                </a:lnTo>
                <a:lnTo>
                  <a:pt x="8" y="16"/>
                </a:lnTo>
                <a:lnTo>
                  <a:pt x="2" y="12"/>
                </a:lnTo>
                <a:lnTo>
                  <a:pt x="0" y="10"/>
                </a:lnTo>
                <a:lnTo>
                  <a:pt x="4" y="7"/>
                </a:lnTo>
                <a:lnTo>
                  <a:pt x="8" y="5"/>
                </a:lnTo>
                <a:lnTo>
                  <a:pt x="15" y="3"/>
                </a:lnTo>
                <a:lnTo>
                  <a:pt x="27" y="3"/>
                </a:lnTo>
                <a:lnTo>
                  <a:pt x="52" y="2"/>
                </a:lnTo>
                <a:lnTo>
                  <a:pt x="86" y="0"/>
                </a:lnTo>
                <a:lnTo>
                  <a:pt x="168" y="2"/>
                </a:lnTo>
                <a:lnTo>
                  <a:pt x="261" y="3"/>
                </a:lnTo>
                <a:lnTo>
                  <a:pt x="357" y="9"/>
                </a:lnTo>
                <a:lnTo>
                  <a:pt x="443" y="12"/>
                </a:lnTo>
                <a:lnTo>
                  <a:pt x="507" y="16"/>
                </a:lnTo>
                <a:lnTo>
                  <a:pt x="540" y="16"/>
                </a:lnTo>
                <a:close/>
              </a:path>
            </a:pathLst>
          </a:custGeom>
          <a:solidFill>
            <a:srgbClr val="7163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7" name="Freeform 1851"/>
          <p:cNvSpPr>
            <a:spLocks/>
          </p:cNvSpPr>
          <p:nvPr/>
        </p:nvSpPr>
        <p:spPr bwMode="auto">
          <a:xfrm>
            <a:off x="1310054" y="5654920"/>
            <a:ext cx="16120" cy="7326"/>
          </a:xfrm>
          <a:custGeom>
            <a:avLst/>
            <a:gdLst>
              <a:gd name="T0" fmla="*/ 0 w 11"/>
              <a:gd name="T1" fmla="*/ 0 h 5"/>
              <a:gd name="T2" fmla="*/ 0 w 11"/>
              <a:gd name="T3" fmla="*/ 5 h 5"/>
              <a:gd name="T4" fmla="*/ 5 w 11"/>
              <a:gd name="T5" fmla="*/ 5 h 5"/>
              <a:gd name="T6" fmla="*/ 9 w 11"/>
              <a:gd name="T7" fmla="*/ 5 h 5"/>
              <a:gd name="T8" fmla="*/ 11 w 11"/>
              <a:gd name="T9" fmla="*/ 0 h 5"/>
              <a:gd name="T10" fmla="*/ 0 w 11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0" y="5"/>
                </a:lnTo>
                <a:lnTo>
                  <a:pt x="5" y="5"/>
                </a:lnTo>
                <a:lnTo>
                  <a:pt x="9" y="5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rgbClr val="605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8" name="Freeform 1852"/>
          <p:cNvSpPr>
            <a:spLocks/>
          </p:cNvSpPr>
          <p:nvPr/>
        </p:nvSpPr>
        <p:spPr bwMode="auto">
          <a:xfrm>
            <a:off x="1310054" y="2176097"/>
            <a:ext cx="16120" cy="3478823"/>
          </a:xfrm>
          <a:custGeom>
            <a:avLst/>
            <a:gdLst>
              <a:gd name="T0" fmla="*/ 5 w 11"/>
              <a:gd name="T1" fmla="*/ 0 h 2374"/>
              <a:gd name="T2" fmla="*/ 0 w 11"/>
              <a:gd name="T3" fmla="*/ 5 h 2374"/>
              <a:gd name="T4" fmla="*/ 0 w 11"/>
              <a:gd name="T5" fmla="*/ 2374 h 2374"/>
              <a:gd name="T6" fmla="*/ 11 w 11"/>
              <a:gd name="T7" fmla="*/ 2374 h 2374"/>
              <a:gd name="T8" fmla="*/ 11 w 11"/>
              <a:gd name="T9" fmla="*/ 5 h 2374"/>
              <a:gd name="T10" fmla="*/ 5 w 11"/>
              <a:gd name="T11" fmla="*/ 0 h 2374"/>
              <a:gd name="T12" fmla="*/ 11 w 11"/>
              <a:gd name="T13" fmla="*/ 5 h 2374"/>
              <a:gd name="T14" fmla="*/ 9 w 11"/>
              <a:gd name="T15" fmla="*/ 0 h 2374"/>
              <a:gd name="T16" fmla="*/ 5 w 11"/>
              <a:gd name="T17" fmla="*/ 0 h 2374"/>
              <a:gd name="T18" fmla="*/ 0 w 11"/>
              <a:gd name="T19" fmla="*/ 0 h 2374"/>
              <a:gd name="T20" fmla="*/ 0 w 11"/>
              <a:gd name="T21" fmla="*/ 5 h 2374"/>
              <a:gd name="T22" fmla="*/ 5 w 11"/>
              <a:gd name="T23" fmla="*/ 0 h 2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" h="2374">
                <a:moveTo>
                  <a:pt x="5" y="0"/>
                </a:moveTo>
                <a:lnTo>
                  <a:pt x="0" y="5"/>
                </a:lnTo>
                <a:lnTo>
                  <a:pt x="0" y="2374"/>
                </a:lnTo>
                <a:lnTo>
                  <a:pt x="11" y="2374"/>
                </a:lnTo>
                <a:lnTo>
                  <a:pt x="11" y="5"/>
                </a:lnTo>
                <a:lnTo>
                  <a:pt x="5" y="0"/>
                </a:lnTo>
                <a:lnTo>
                  <a:pt x="11" y="5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lnTo>
                  <a:pt x="5" y="0"/>
                </a:lnTo>
                <a:close/>
              </a:path>
            </a:pathLst>
          </a:custGeom>
          <a:solidFill>
            <a:srgbClr val="605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89" name="Rectangle 1853"/>
          <p:cNvSpPr>
            <a:spLocks noChangeArrowheads="1"/>
          </p:cNvSpPr>
          <p:nvPr/>
        </p:nvSpPr>
        <p:spPr bwMode="auto">
          <a:xfrm>
            <a:off x="1317381" y="2176097"/>
            <a:ext cx="6267450" cy="14654"/>
          </a:xfrm>
          <a:prstGeom prst="rect">
            <a:avLst/>
          </a:prstGeom>
          <a:solidFill>
            <a:srgbClr val="605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0" name="Freeform 1854"/>
          <p:cNvSpPr>
            <a:spLocks/>
          </p:cNvSpPr>
          <p:nvPr/>
        </p:nvSpPr>
        <p:spPr bwMode="auto">
          <a:xfrm>
            <a:off x="7584831" y="2176097"/>
            <a:ext cx="7327" cy="14654"/>
          </a:xfrm>
          <a:custGeom>
            <a:avLst/>
            <a:gdLst>
              <a:gd name="T0" fmla="*/ 0 w 5"/>
              <a:gd name="T1" fmla="*/ 10 h 10"/>
              <a:gd name="T2" fmla="*/ 5 w 5"/>
              <a:gd name="T3" fmla="*/ 9 h 10"/>
              <a:gd name="T4" fmla="*/ 5 w 5"/>
              <a:gd name="T5" fmla="*/ 5 h 10"/>
              <a:gd name="T6" fmla="*/ 5 w 5"/>
              <a:gd name="T7" fmla="*/ 0 h 10"/>
              <a:gd name="T8" fmla="*/ 0 w 5"/>
              <a:gd name="T9" fmla="*/ 0 h 10"/>
              <a:gd name="T10" fmla="*/ 0 w 5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10">
                <a:moveTo>
                  <a:pt x="0" y="10"/>
                </a:moveTo>
                <a:lnTo>
                  <a:pt x="5" y="9"/>
                </a:lnTo>
                <a:lnTo>
                  <a:pt x="5" y="5"/>
                </a:lnTo>
                <a:lnTo>
                  <a:pt x="5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605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1" name="Freeform 1855"/>
          <p:cNvSpPr>
            <a:spLocks/>
          </p:cNvSpPr>
          <p:nvPr/>
        </p:nvSpPr>
        <p:spPr bwMode="auto">
          <a:xfrm>
            <a:off x="7576039" y="2176097"/>
            <a:ext cx="16120" cy="7326"/>
          </a:xfrm>
          <a:custGeom>
            <a:avLst/>
            <a:gdLst>
              <a:gd name="T0" fmla="*/ 11 w 11"/>
              <a:gd name="T1" fmla="*/ 5 h 5"/>
              <a:gd name="T2" fmla="*/ 11 w 11"/>
              <a:gd name="T3" fmla="*/ 0 h 5"/>
              <a:gd name="T4" fmla="*/ 6 w 11"/>
              <a:gd name="T5" fmla="*/ 0 h 5"/>
              <a:gd name="T6" fmla="*/ 2 w 11"/>
              <a:gd name="T7" fmla="*/ 0 h 5"/>
              <a:gd name="T8" fmla="*/ 0 w 11"/>
              <a:gd name="T9" fmla="*/ 5 h 5"/>
              <a:gd name="T10" fmla="*/ 11 w 11"/>
              <a:gd name="T1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5">
                <a:moveTo>
                  <a:pt x="11" y="5"/>
                </a:moveTo>
                <a:lnTo>
                  <a:pt x="11" y="0"/>
                </a:lnTo>
                <a:lnTo>
                  <a:pt x="6" y="0"/>
                </a:lnTo>
                <a:lnTo>
                  <a:pt x="2" y="0"/>
                </a:lnTo>
                <a:lnTo>
                  <a:pt x="0" y="5"/>
                </a:lnTo>
                <a:lnTo>
                  <a:pt x="11" y="5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2" name="Freeform 1856"/>
          <p:cNvSpPr>
            <a:spLocks/>
          </p:cNvSpPr>
          <p:nvPr/>
        </p:nvSpPr>
        <p:spPr bwMode="auto">
          <a:xfrm>
            <a:off x="7576039" y="2183424"/>
            <a:ext cx="16120" cy="3478823"/>
          </a:xfrm>
          <a:custGeom>
            <a:avLst/>
            <a:gdLst>
              <a:gd name="T0" fmla="*/ 6 w 11"/>
              <a:gd name="T1" fmla="*/ 2374 h 2374"/>
              <a:gd name="T2" fmla="*/ 11 w 11"/>
              <a:gd name="T3" fmla="*/ 2369 h 2374"/>
              <a:gd name="T4" fmla="*/ 11 w 11"/>
              <a:gd name="T5" fmla="*/ 0 h 2374"/>
              <a:gd name="T6" fmla="*/ 0 w 11"/>
              <a:gd name="T7" fmla="*/ 0 h 2374"/>
              <a:gd name="T8" fmla="*/ 0 w 11"/>
              <a:gd name="T9" fmla="*/ 2369 h 2374"/>
              <a:gd name="T10" fmla="*/ 6 w 11"/>
              <a:gd name="T11" fmla="*/ 2374 h 2374"/>
              <a:gd name="T12" fmla="*/ 0 w 11"/>
              <a:gd name="T13" fmla="*/ 2369 h 2374"/>
              <a:gd name="T14" fmla="*/ 2 w 11"/>
              <a:gd name="T15" fmla="*/ 2374 h 2374"/>
              <a:gd name="T16" fmla="*/ 6 w 11"/>
              <a:gd name="T17" fmla="*/ 2374 h 2374"/>
              <a:gd name="T18" fmla="*/ 11 w 11"/>
              <a:gd name="T19" fmla="*/ 2374 h 2374"/>
              <a:gd name="T20" fmla="*/ 11 w 11"/>
              <a:gd name="T21" fmla="*/ 2369 h 2374"/>
              <a:gd name="T22" fmla="*/ 6 w 11"/>
              <a:gd name="T23" fmla="*/ 2374 h 2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" h="2374">
                <a:moveTo>
                  <a:pt x="6" y="2374"/>
                </a:moveTo>
                <a:lnTo>
                  <a:pt x="11" y="2369"/>
                </a:lnTo>
                <a:lnTo>
                  <a:pt x="11" y="0"/>
                </a:lnTo>
                <a:lnTo>
                  <a:pt x="0" y="0"/>
                </a:lnTo>
                <a:lnTo>
                  <a:pt x="0" y="2369"/>
                </a:lnTo>
                <a:lnTo>
                  <a:pt x="6" y="2374"/>
                </a:lnTo>
                <a:lnTo>
                  <a:pt x="0" y="2369"/>
                </a:lnTo>
                <a:lnTo>
                  <a:pt x="2" y="2374"/>
                </a:lnTo>
                <a:lnTo>
                  <a:pt x="6" y="2374"/>
                </a:lnTo>
                <a:lnTo>
                  <a:pt x="11" y="2374"/>
                </a:lnTo>
                <a:lnTo>
                  <a:pt x="11" y="2369"/>
                </a:lnTo>
                <a:lnTo>
                  <a:pt x="6" y="2374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3" name="Rectangle 1857"/>
          <p:cNvSpPr>
            <a:spLocks noChangeArrowheads="1"/>
          </p:cNvSpPr>
          <p:nvPr/>
        </p:nvSpPr>
        <p:spPr bwMode="auto">
          <a:xfrm>
            <a:off x="1317381" y="5647593"/>
            <a:ext cx="6267450" cy="14654"/>
          </a:xfrm>
          <a:prstGeom prst="rect">
            <a:avLst/>
          </a:pr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4" name="Freeform 1858"/>
          <p:cNvSpPr>
            <a:spLocks/>
          </p:cNvSpPr>
          <p:nvPr/>
        </p:nvSpPr>
        <p:spPr bwMode="auto">
          <a:xfrm>
            <a:off x="1310054" y="5647593"/>
            <a:ext cx="7327" cy="14654"/>
          </a:xfrm>
          <a:custGeom>
            <a:avLst/>
            <a:gdLst>
              <a:gd name="T0" fmla="*/ 5 w 5"/>
              <a:gd name="T1" fmla="*/ 0 h 10"/>
              <a:gd name="T2" fmla="*/ 0 w 5"/>
              <a:gd name="T3" fmla="*/ 1 h 10"/>
              <a:gd name="T4" fmla="*/ 0 w 5"/>
              <a:gd name="T5" fmla="*/ 5 h 10"/>
              <a:gd name="T6" fmla="*/ 0 w 5"/>
              <a:gd name="T7" fmla="*/ 10 h 10"/>
              <a:gd name="T8" fmla="*/ 5 w 5"/>
              <a:gd name="T9" fmla="*/ 10 h 10"/>
              <a:gd name="T10" fmla="*/ 5 w 5"/>
              <a:gd name="T11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10">
                <a:moveTo>
                  <a:pt x="5" y="0"/>
                </a:moveTo>
                <a:lnTo>
                  <a:pt x="0" y="1"/>
                </a:lnTo>
                <a:lnTo>
                  <a:pt x="0" y="5"/>
                </a:lnTo>
                <a:lnTo>
                  <a:pt x="0" y="10"/>
                </a:lnTo>
                <a:lnTo>
                  <a:pt x="5" y="10"/>
                </a:lnTo>
                <a:lnTo>
                  <a:pt x="5" y="0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5" name="Freeform 1859"/>
          <p:cNvSpPr>
            <a:spLocks/>
          </p:cNvSpPr>
          <p:nvPr/>
        </p:nvSpPr>
        <p:spPr bwMode="auto">
          <a:xfrm>
            <a:off x="3464170" y="3417277"/>
            <a:ext cx="14654" cy="13189"/>
          </a:xfrm>
          <a:custGeom>
            <a:avLst/>
            <a:gdLst>
              <a:gd name="T0" fmla="*/ 8 w 10"/>
              <a:gd name="T1" fmla="*/ 9 h 9"/>
              <a:gd name="T2" fmla="*/ 10 w 10"/>
              <a:gd name="T3" fmla="*/ 5 h 9"/>
              <a:gd name="T4" fmla="*/ 8 w 10"/>
              <a:gd name="T5" fmla="*/ 2 h 9"/>
              <a:gd name="T6" fmla="*/ 4 w 10"/>
              <a:gd name="T7" fmla="*/ 0 h 9"/>
              <a:gd name="T8" fmla="*/ 0 w 10"/>
              <a:gd name="T9" fmla="*/ 2 h 9"/>
              <a:gd name="T10" fmla="*/ 8 w 10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9">
                <a:moveTo>
                  <a:pt x="8" y="9"/>
                </a:moveTo>
                <a:lnTo>
                  <a:pt x="10" y="5"/>
                </a:lnTo>
                <a:lnTo>
                  <a:pt x="8" y="2"/>
                </a:lnTo>
                <a:lnTo>
                  <a:pt x="4" y="0"/>
                </a:lnTo>
                <a:lnTo>
                  <a:pt x="0" y="2"/>
                </a:lnTo>
                <a:lnTo>
                  <a:pt x="8" y="9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6" name="Freeform 1860"/>
          <p:cNvSpPr>
            <a:spLocks/>
          </p:cNvSpPr>
          <p:nvPr/>
        </p:nvSpPr>
        <p:spPr bwMode="auto">
          <a:xfrm>
            <a:off x="3159369" y="3420208"/>
            <a:ext cx="316523" cy="180243"/>
          </a:xfrm>
          <a:custGeom>
            <a:avLst/>
            <a:gdLst>
              <a:gd name="T0" fmla="*/ 4 w 216"/>
              <a:gd name="T1" fmla="*/ 123 h 123"/>
              <a:gd name="T2" fmla="*/ 65 w 216"/>
              <a:gd name="T3" fmla="*/ 104 h 123"/>
              <a:gd name="T4" fmla="*/ 113 w 216"/>
              <a:gd name="T5" fmla="*/ 86 h 123"/>
              <a:gd name="T6" fmla="*/ 136 w 216"/>
              <a:gd name="T7" fmla="*/ 74 h 123"/>
              <a:gd name="T8" fmla="*/ 160 w 216"/>
              <a:gd name="T9" fmla="*/ 56 h 123"/>
              <a:gd name="T10" fmla="*/ 187 w 216"/>
              <a:gd name="T11" fmla="*/ 35 h 123"/>
              <a:gd name="T12" fmla="*/ 216 w 216"/>
              <a:gd name="T13" fmla="*/ 7 h 123"/>
              <a:gd name="T14" fmla="*/ 208 w 216"/>
              <a:gd name="T15" fmla="*/ 0 h 123"/>
              <a:gd name="T16" fmla="*/ 178 w 216"/>
              <a:gd name="T17" fmla="*/ 28 h 123"/>
              <a:gd name="T18" fmla="*/ 153 w 216"/>
              <a:gd name="T19" fmla="*/ 49 h 123"/>
              <a:gd name="T20" fmla="*/ 130 w 216"/>
              <a:gd name="T21" fmla="*/ 65 h 123"/>
              <a:gd name="T22" fmla="*/ 109 w 216"/>
              <a:gd name="T23" fmla="*/ 75 h 123"/>
              <a:gd name="T24" fmla="*/ 61 w 216"/>
              <a:gd name="T25" fmla="*/ 93 h 123"/>
              <a:gd name="T26" fmla="*/ 0 w 216"/>
              <a:gd name="T27" fmla="*/ 114 h 123"/>
              <a:gd name="T28" fmla="*/ 4 w 216"/>
              <a:gd name="T2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6" h="123">
                <a:moveTo>
                  <a:pt x="4" y="123"/>
                </a:moveTo>
                <a:lnTo>
                  <a:pt x="65" y="104"/>
                </a:lnTo>
                <a:lnTo>
                  <a:pt x="113" y="86"/>
                </a:lnTo>
                <a:lnTo>
                  <a:pt x="136" y="74"/>
                </a:lnTo>
                <a:lnTo>
                  <a:pt x="160" y="56"/>
                </a:lnTo>
                <a:lnTo>
                  <a:pt x="187" y="35"/>
                </a:lnTo>
                <a:lnTo>
                  <a:pt x="216" y="7"/>
                </a:lnTo>
                <a:lnTo>
                  <a:pt x="208" y="0"/>
                </a:lnTo>
                <a:lnTo>
                  <a:pt x="178" y="28"/>
                </a:lnTo>
                <a:lnTo>
                  <a:pt x="153" y="49"/>
                </a:lnTo>
                <a:lnTo>
                  <a:pt x="130" y="65"/>
                </a:lnTo>
                <a:lnTo>
                  <a:pt x="109" y="75"/>
                </a:lnTo>
                <a:lnTo>
                  <a:pt x="61" y="93"/>
                </a:lnTo>
                <a:lnTo>
                  <a:pt x="0" y="114"/>
                </a:lnTo>
                <a:lnTo>
                  <a:pt x="4" y="123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7" name="Freeform 1861"/>
          <p:cNvSpPr>
            <a:spLocks/>
          </p:cNvSpPr>
          <p:nvPr/>
        </p:nvSpPr>
        <p:spPr bwMode="auto">
          <a:xfrm>
            <a:off x="3033347" y="3528647"/>
            <a:ext cx="215412" cy="109904"/>
          </a:xfrm>
          <a:custGeom>
            <a:avLst/>
            <a:gdLst>
              <a:gd name="T0" fmla="*/ 0 w 147"/>
              <a:gd name="T1" fmla="*/ 75 h 75"/>
              <a:gd name="T2" fmla="*/ 147 w 147"/>
              <a:gd name="T3" fmla="*/ 58 h 75"/>
              <a:gd name="T4" fmla="*/ 147 w 147"/>
              <a:gd name="T5" fmla="*/ 58 h 75"/>
              <a:gd name="T6" fmla="*/ 145 w 147"/>
              <a:gd name="T7" fmla="*/ 56 h 75"/>
              <a:gd name="T8" fmla="*/ 142 w 147"/>
              <a:gd name="T9" fmla="*/ 54 h 75"/>
              <a:gd name="T10" fmla="*/ 140 w 147"/>
              <a:gd name="T11" fmla="*/ 54 h 75"/>
              <a:gd name="T12" fmla="*/ 138 w 147"/>
              <a:gd name="T13" fmla="*/ 53 h 75"/>
              <a:gd name="T14" fmla="*/ 136 w 147"/>
              <a:gd name="T15" fmla="*/ 51 h 75"/>
              <a:gd name="T16" fmla="*/ 134 w 147"/>
              <a:gd name="T17" fmla="*/ 49 h 75"/>
              <a:gd name="T18" fmla="*/ 132 w 147"/>
              <a:gd name="T19" fmla="*/ 47 h 75"/>
              <a:gd name="T20" fmla="*/ 130 w 147"/>
              <a:gd name="T21" fmla="*/ 47 h 75"/>
              <a:gd name="T22" fmla="*/ 128 w 147"/>
              <a:gd name="T23" fmla="*/ 45 h 75"/>
              <a:gd name="T24" fmla="*/ 128 w 147"/>
              <a:gd name="T25" fmla="*/ 44 h 75"/>
              <a:gd name="T26" fmla="*/ 126 w 147"/>
              <a:gd name="T27" fmla="*/ 42 h 75"/>
              <a:gd name="T28" fmla="*/ 124 w 147"/>
              <a:gd name="T29" fmla="*/ 40 h 75"/>
              <a:gd name="T30" fmla="*/ 124 w 147"/>
              <a:gd name="T31" fmla="*/ 38 h 75"/>
              <a:gd name="T32" fmla="*/ 123 w 147"/>
              <a:gd name="T33" fmla="*/ 37 h 75"/>
              <a:gd name="T34" fmla="*/ 123 w 147"/>
              <a:gd name="T35" fmla="*/ 35 h 75"/>
              <a:gd name="T36" fmla="*/ 121 w 147"/>
              <a:gd name="T37" fmla="*/ 33 h 75"/>
              <a:gd name="T38" fmla="*/ 121 w 147"/>
              <a:gd name="T39" fmla="*/ 31 h 75"/>
              <a:gd name="T40" fmla="*/ 121 w 147"/>
              <a:gd name="T41" fmla="*/ 30 h 75"/>
              <a:gd name="T42" fmla="*/ 119 w 147"/>
              <a:gd name="T43" fmla="*/ 28 h 75"/>
              <a:gd name="T44" fmla="*/ 119 w 147"/>
              <a:gd name="T45" fmla="*/ 26 h 75"/>
              <a:gd name="T46" fmla="*/ 119 w 147"/>
              <a:gd name="T47" fmla="*/ 24 h 75"/>
              <a:gd name="T48" fmla="*/ 119 w 147"/>
              <a:gd name="T49" fmla="*/ 21 h 75"/>
              <a:gd name="T50" fmla="*/ 119 w 147"/>
              <a:gd name="T51" fmla="*/ 19 h 75"/>
              <a:gd name="T52" fmla="*/ 119 w 147"/>
              <a:gd name="T53" fmla="*/ 17 h 75"/>
              <a:gd name="T54" fmla="*/ 119 w 147"/>
              <a:gd name="T55" fmla="*/ 16 h 75"/>
              <a:gd name="T56" fmla="*/ 119 w 147"/>
              <a:gd name="T57" fmla="*/ 14 h 75"/>
              <a:gd name="T58" fmla="*/ 119 w 147"/>
              <a:gd name="T59" fmla="*/ 10 h 75"/>
              <a:gd name="T60" fmla="*/ 121 w 147"/>
              <a:gd name="T61" fmla="*/ 8 h 75"/>
              <a:gd name="T62" fmla="*/ 121 w 147"/>
              <a:gd name="T63" fmla="*/ 7 h 75"/>
              <a:gd name="T64" fmla="*/ 123 w 147"/>
              <a:gd name="T65" fmla="*/ 3 h 75"/>
              <a:gd name="T66" fmla="*/ 123 w 147"/>
              <a:gd name="T67" fmla="*/ 1 h 75"/>
              <a:gd name="T68" fmla="*/ 124 w 147"/>
              <a:gd name="T69" fmla="*/ 0 h 75"/>
              <a:gd name="T70" fmla="*/ 0 w 147"/>
              <a:gd name="T71" fmla="*/ 75 h 75"/>
              <a:gd name="T72" fmla="*/ 52 w 147"/>
              <a:gd name="T73" fmla="*/ 58 h 75"/>
              <a:gd name="T74" fmla="*/ 0 w 147"/>
              <a:gd name="T75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75">
                <a:moveTo>
                  <a:pt x="0" y="75"/>
                </a:moveTo>
                <a:lnTo>
                  <a:pt x="147" y="58"/>
                </a:lnTo>
                <a:lnTo>
                  <a:pt x="147" y="58"/>
                </a:lnTo>
                <a:lnTo>
                  <a:pt x="145" y="56"/>
                </a:lnTo>
                <a:lnTo>
                  <a:pt x="142" y="54"/>
                </a:lnTo>
                <a:lnTo>
                  <a:pt x="140" y="54"/>
                </a:lnTo>
                <a:lnTo>
                  <a:pt x="138" y="53"/>
                </a:lnTo>
                <a:lnTo>
                  <a:pt x="136" y="51"/>
                </a:lnTo>
                <a:lnTo>
                  <a:pt x="134" y="49"/>
                </a:lnTo>
                <a:lnTo>
                  <a:pt x="132" y="47"/>
                </a:lnTo>
                <a:lnTo>
                  <a:pt x="130" y="47"/>
                </a:lnTo>
                <a:lnTo>
                  <a:pt x="128" y="45"/>
                </a:lnTo>
                <a:lnTo>
                  <a:pt x="128" y="44"/>
                </a:lnTo>
                <a:lnTo>
                  <a:pt x="126" y="42"/>
                </a:lnTo>
                <a:lnTo>
                  <a:pt x="124" y="40"/>
                </a:lnTo>
                <a:lnTo>
                  <a:pt x="124" y="38"/>
                </a:lnTo>
                <a:lnTo>
                  <a:pt x="123" y="37"/>
                </a:lnTo>
                <a:lnTo>
                  <a:pt x="123" y="35"/>
                </a:lnTo>
                <a:lnTo>
                  <a:pt x="121" y="33"/>
                </a:lnTo>
                <a:lnTo>
                  <a:pt x="121" y="31"/>
                </a:lnTo>
                <a:lnTo>
                  <a:pt x="121" y="30"/>
                </a:lnTo>
                <a:lnTo>
                  <a:pt x="119" y="28"/>
                </a:lnTo>
                <a:lnTo>
                  <a:pt x="119" y="26"/>
                </a:lnTo>
                <a:lnTo>
                  <a:pt x="119" y="24"/>
                </a:lnTo>
                <a:lnTo>
                  <a:pt x="119" y="21"/>
                </a:lnTo>
                <a:lnTo>
                  <a:pt x="119" y="19"/>
                </a:lnTo>
                <a:lnTo>
                  <a:pt x="119" y="17"/>
                </a:lnTo>
                <a:lnTo>
                  <a:pt x="119" y="16"/>
                </a:lnTo>
                <a:lnTo>
                  <a:pt x="119" y="14"/>
                </a:lnTo>
                <a:lnTo>
                  <a:pt x="119" y="10"/>
                </a:lnTo>
                <a:lnTo>
                  <a:pt x="121" y="8"/>
                </a:lnTo>
                <a:lnTo>
                  <a:pt x="121" y="7"/>
                </a:lnTo>
                <a:lnTo>
                  <a:pt x="123" y="3"/>
                </a:lnTo>
                <a:lnTo>
                  <a:pt x="123" y="1"/>
                </a:lnTo>
                <a:lnTo>
                  <a:pt x="124" y="0"/>
                </a:lnTo>
                <a:lnTo>
                  <a:pt x="0" y="75"/>
                </a:lnTo>
                <a:lnTo>
                  <a:pt x="52" y="58"/>
                </a:lnTo>
                <a:lnTo>
                  <a:pt x="0" y="75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8" name="Freeform 1862"/>
          <p:cNvSpPr>
            <a:spLocks/>
          </p:cNvSpPr>
          <p:nvPr/>
        </p:nvSpPr>
        <p:spPr bwMode="auto">
          <a:xfrm>
            <a:off x="3153508" y="3587262"/>
            <a:ext cx="11723" cy="13189"/>
          </a:xfrm>
          <a:custGeom>
            <a:avLst/>
            <a:gdLst>
              <a:gd name="T0" fmla="*/ 4 w 8"/>
              <a:gd name="T1" fmla="*/ 0 h 9"/>
              <a:gd name="T2" fmla="*/ 0 w 8"/>
              <a:gd name="T3" fmla="*/ 2 h 9"/>
              <a:gd name="T4" fmla="*/ 0 w 8"/>
              <a:gd name="T5" fmla="*/ 5 h 9"/>
              <a:gd name="T6" fmla="*/ 4 w 8"/>
              <a:gd name="T7" fmla="*/ 9 h 9"/>
              <a:gd name="T8" fmla="*/ 8 w 8"/>
              <a:gd name="T9" fmla="*/ 9 h 9"/>
              <a:gd name="T10" fmla="*/ 4 w 8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9">
                <a:moveTo>
                  <a:pt x="4" y="0"/>
                </a:moveTo>
                <a:lnTo>
                  <a:pt x="0" y="2"/>
                </a:lnTo>
                <a:lnTo>
                  <a:pt x="0" y="5"/>
                </a:lnTo>
                <a:lnTo>
                  <a:pt x="4" y="9"/>
                </a:lnTo>
                <a:lnTo>
                  <a:pt x="8" y="9"/>
                </a:lnTo>
                <a:lnTo>
                  <a:pt x="4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199" name="Freeform 1863"/>
          <p:cNvSpPr>
            <a:spLocks/>
          </p:cNvSpPr>
          <p:nvPr/>
        </p:nvSpPr>
        <p:spPr bwMode="auto">
          <a:xfrm>
            <a:off x="6648451" y="3455377"/>
            <a:ext cx="13188" cy="13189"/>
          </a:xfrm>
          <a:custGeom>
            <a:avLst/>
            <a:gdLst>
              <a:gd name="T0" fmla="*/ 7 w 9"/>
              <a:gd name="T1" fmla="*/ 9 h 9"/>
              <a:gd name="T2" fmla="*/ 9 w 9"/>
              <a:gd name="T3" fmla="*/ 6 h 9"/>
              <a:gd name="T4" fmla="*/ 7 w 9"/>
              <a:gd name="T5" fmla="*/ 2 h 9"/>
              <a:gd name="T6" fmla="*/ 4 w 9"/>
              <a:gd name="T7" fmla="*/ 0 h 9"/>
              <a:gd name="T8" fmla="*/ 0 w 9"/>
              <a:gd name="T9" fmla="*/ 2 h 9"/>
              <a:gd name="T10" fmla="*/ 7 w 9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">
                <a:moveTo>
                  <a:pt x="7" y="9"/>
                </a:moveTo>
                <a:lnTo>
                  <a:pt x="9" y="6"/>
                </a:lnTo>
                <a:lnTo>
                  <a:pt x="7" y="2"/>
                </a:lnTo>
                <a:lnTo>
                  <a:pt x="4" y="0"/>
                </a:lnTo>
                <a:lnTo>
                  <a:pt x="0" y="2"/>
                </a:lnTo>
                <a:lnTo>
                  <a:pt x="7" y="9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0" name="Freeform 1864"/>
          <p:cNvSpPr>
            <a:spLocks/>
          </p:cNvSpPr>
          <p:nvPr/>
        </p:nvSpPr>
        <p:spPr bwMode="auto">
          <a:xfrm>
            <a:off x="6343651" y="3458308"/>
            <a:ext cx="315057" cy="180243"/>
          </a:xfrm>
          <a:custGeom>
            <a:avLst/>
            <a:gdLst>
              <a:gd name="T0" fmla="*/ 4 w 215"/>
              <a:gd name="T1" fmla="*/ 123 h 123"/>
              <a:gd name="T2" fmla="*/ 65 w 215"/>
              <a:gd name="T3" fmla="*/ 104 h 123"/>
              <a:gd name="T4" fmla="*/ 112 w 215"/>
              <a:gd name="T5" fmla="*/ 86 h 123"/>
              <a:gd name="T6" fmla="*/ 135 w 215"/>
              <a:gd name="T7" fmla="*/ 74 h 123"/>
              <a:gd name="T8" fmla="*/ 160 w 215"/>
              <a:gd name="T9" fmla="*/ 56 h 123"/>
              <a:gd name="T10" fmla="*/ 187 w 215"/>
              <a:gd name="T11" fmla="*/ 35 h 123"/>
              <a:gd name="T12" fmla="*/ 215 w 215"/>
              <a:gd name="T13" fmla="*/ 7 h 123"/>
              <a:gd name="T14" fmla="*/ 208 w 215"/>
              <a:gd name="T15" fmla="*/ 0 h 123"/>
              <a:gd name="T16" fmla="*/ 177 w 215"/>
              <a:gd name="T17" fmla="*/ 28 h 123"/>
              <a:gd name="T18" fmla="*/ 152 w 215"/>
              <a:gd name="T19" fmla="*/ 49 h 123"/>
              <a:gd name="T20" fmla="*/ 130 w 215"/>
              <a:gd name="T21" fmla="*/ 65 h 123"/>
              <a:gd name="T22" fmla="*/ 109 w 215"/>
              <a:gd name="T23" fmla="*/ 76 h 123"/>
              <a:gd name="T24" fmla="*/ 61 w 215"/>
              <a:gd name="T25" fmla="*/ 93 h 123"/>
              <a:gd name="T26" fmla="*/ 0 w 215"/>
              <a:gd name="T27" fmla="*/ 115 h 123"/>
              <a:gd name="T28" fmla="*/ 4 w 215"/>
              <a:gd name="T2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5" h="123">
                <a:moveTo>
                  <a:pt x="4" y="123"/>
                </a:moveTo>
                <a:lnTo>
                  <a:pt x="65" y="104"/>
                </a:lnTo>
                <a:lnTo>
                  <a:pt x="112" y="86"/>
                </a:lnTo>
                <a:lnTo>
                  <a:pt x="135" y="74"/>
                </a:lnTo>
                <a:lnTo>
                  <a:pt x="160" y="56"/>
                </a:lnTo>
                <a:lnTo>
                  <a:pt x="187" y="35"/>
                </a:lnTo>
                <a:lnTo>
                  <a:pt x="215" y="7"/>
                </a:lnTo>
                <a:lnTo>
                  <a:pt x="208" y="0"/>
                </a:lnTo>
                <a:lnTo>
                  <a:pt x="177" y="28"/>
                </a:lnTo>
                <a:lnTo>
                  <a:pt x="152" y="49"/>
                </a:lnTo>
                <a:lnTo>
                  <a:pt x="130" y="65"/>
                </a:lnTo>
                <a:lnTo>
                  <a:pt x="109" y="76"/>
                </a:lnTo>
                <a:lnTo>
                  <a:pt x="61" y="93"/>
                </a:lnTo>
                <a:lnTo>
                  <a:pt x="0" y="115"/>
                </a:lnTo>
                <a:lnTo>
                  <a:pt x="4" y="123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1" name="Freeform 1865"/>
          <p:cNvSpPr>
            <a:spLocks/>
          </p:cNvSpPr>
          <p:nvPr/>
        </p:nvSpPr>
        <p:spPr bwMode="auto">
          <a:xfrm>
            <a:off x="6217627" y="3566746"/>
            <a:ext cx="215411" cy="111369"/>
          </a:xfrm>
          <a:custGeom>
            <a:avLst/>
            <a:gdLst>
              <a:gd name="T0" fmla="*/ 0 w 147"/>
              <a:gd name="T1" fmla="*/ 76 h 76"/>
              <a:gd name="T2" fmla="*/ 147 w 147"/>
              <a:gd name="T3" fmla="*/ 58 h 76"/>
              <a:gd name="T4" fmla="*/ 147 w 147"/>
              <a:gd name="T5" fmla="*/ 58 h 76"/>
              <a:gd name="T6" fmla="*/ 145 w 147"/>
              <a:gd name="T7" fmla="*/ 56 h 76"/>
              <a:gd name="T8" fmla="*/ 141 w 147"/>
              <a:gd name="T9" fmla="*/ 55 h 76"/>
              <a:gd name="T10" fmla="*/ 139 w 147"/>
              <a:gd name="T11" fmla="*/ 55 h 76"/>
              <a:gd name="T12" fmla="*/ 137 w 147"/>
              <a:gd name="T13" fmla="*/ 53 h 76"/>
              <a:gd name="T14" fmla="*/ 135 w 147"/>
              <a:gd name="T15" fmla="*/ 51 h 76"/>
              <a:gd name="T16" fmla="*/ 134 w 147"/>
              <a:gd name="T17" fmla="*/ 49 h 76"/>
              <a:gd name="T18" fmla="*/ 132 w 147"/>
              <a:gd name="T19" fmla="*/ 48 h 76"/>
              <a:gd name="T20" fmla="*/ 130 w 147"/>
              <a:gd name="T21" fmla="*/ 48 h 76"/>
              <a:gd name="T22" fmla="*/ 128 w 147"/>
              <a:gd name="T23" fmla="*/ 46 h 76"/>
              <a:gd name="T24" fmla="*/ 128 w 147"/>
              <a:gd name="T25" fmla="*/ 44 h 76"/>
              <a:gd name="T26" fmla="*/ 126 w 147"/>
              <a:gd name="T27" fmla="*/ 42 h 76"/>
              <a:gd name="T28" fmla="*/ 124 w 147"/>
              <a:gd name="T29" fmla="*/ 41 h 76"/>
              <a:gd name="T30" fmla="*/ 124 w 147"/>
              <a:gd name="T31" fmla="*/ 39 h 76"/>
              <a:gd name="T32" fmla="*/ 122 w 147"/>
              <a:gd name="T33" fmla="*/ 37 h 76"/>
              <a:gd name="T34" fmla="*/ 122 w 147"/>
              <a:gd name="T35" fmla="*/ 35 h 76"/>
              <a:gd name="T36" fmla="*/ 120 w 147"/>
              <a:gd name="T37" fmla="*/ 34 h 76"/>
              <a:gd name="T38" fmla="*/ 120 w 147"/>
              <a:gd name="T39" fmla="*/ 32 h 76"/>
              <a:gd name="T40" fmla="*/ 120 w 147"/>
              <a:gd name="T41" fmla="*/ 30 h 76"/>
              <a:gd name="T42" fmla="*/ 118 w 147"/>
              <a:gd name="T43" fmla="*/ 28 h 76"/>
              <a:gd name="T44" fmla="*/ 118 w 147"/>
              <a:gd name="T45" fmla="*/ 27 h 76"/>
              <a:gd name="T46" fmla="*/ 118 w 147"/>
              <a:gd name="T47" fmla="*/ 25 h 76"/>
              <a:gd name="T48" fmla="*/ 118 w 147"/>
              <a:gd name="T49" fmla="*/ 21 h 76"/>
              <a:gd name="T50" fmla="*/ 118 w 147"/>
              <a:gd name="T51" fmla="*/ 19 h 76"/>
              <a:gd name="T52" fmla="*/ 118 w 147"/>
              <a:gd name="T53" fmla="*/ 18 h 76"/>
              <a:gd name="T54" fmla="*/ 118 w 147"/>
              <a:gd name="T55" fmla="*/ 16 h 76"/>
              <a:gd name="T56" fmla="*/ 118 w 147"/>
              <a:gd name="T57" fmla="*/ 14 h 76"/>
              <a:gd name="T58" fmla="*/ 120 w 147"/>
              <a:gd name="T59" fmla="*/ 11 h 76"/>
              <a:gd name="T60" fmla="*/ 120 w 147"/>
              <a:gd name="T61" fmla="*/ 9 h 76"/>
              <a:gd name="T62" fmla="*/ 120 w 147"/>
              <a:gd name="T63" fmla="*/ 7 h 76"/>
              <a:gd name="T64" fmla="*/ 122 w 147"/>
              <a:gd name="T65" fmla="*/ 4 h 76"/>
              <a:gd name="T66" fmla="*/ 122 w 147"/>
              <a:gd name="T67" fmla="*/ 2 h 76"/>
              <a:gd name="T68" fmla="*/ 124 w 147"/>
              <a:gd name="T69" fmla="*/ 0 h 76"/>
              <a:gd name="T70" fmla="*/ 0 w 147"/>
              <a:gd name="T71" fmla="*/ 76 h 76"/>
              <a:gd name="T72" fmla="*/ 52 w 147"/>
              <a:gd name="T73" fmla="*/ 58 h 76"/>
              <a:gd name="T74" fmla="*/ 0 w 147"/>
              <a:gd name="T7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76">
                <a:moveTo>
                  <a:pt x="0" y="76"/>
                </a:moveTo>
                <a:lnTo>
                  <a:pt x="147" y="58"/>
                </a:lnTo>
                <a:lnTo>
                  <a:pt x="147" y="58"/>
                </a:lnTo>
                <a:lnTo>
                  <a:pt x="145" y="56"/>
                </a:lnTo>
                <a:lnTo>
                  <a:pt x="141" y="55"/>
                </a:lnTo>
                <a:lnTo>
                  <a:pt x="139" y="55"/>
                </a:lnTo>
                <a:lnTo>
                  <a:pt x="137" y="53"/>
                </a:lnTo>
                <a:lnTo>
                  <a:pt x="135" y="51"/>
                </a:lnTo>
                <a:lnTo>
                  <a:pt x="134" y="49"/>
                </a:lnTo>
                <a:lnTo>
                  <a:pt x="132" y="48"/>
                </a:lnTo>
                <a:lnTo>
                  <a:pt x="130" y="48"/>
                </a:lnTo>
                <a:lnTo>
                  <a:pt x="128" y="46"/>
                </a:lnTo>
                <a:lnTo>
                  <a:pt x="128" y="44"/>
                </a:lnTo>
                <a:lnTo>
                  <a:pt x="126" y="42"/>
                </a:lnTo>
                <a:lnTo>
                  <a:pt x="124" y="41"/>
                </a:lnTo>
                <a:lnTo>
                  <a:pt x="124" y="39"/>
                </a:lnTo>
                <a:lnTo>
                  <a:pt x="122" y="37"/>
                </a:lnTo>
                <a:lnTo>
                  <a:pt x="122" y="35"/>
                </a:lnTo>
                <a:lnTo>
                  <a:pt x="120" y="34"/>
                </a:lnTo>
                <a:lnTo>
                  <a:pt x="120" y="32"/>
                </a:lnTo>
                <a:lnTo>
                  <a:pt x="120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1"/>
                </a:lnTo>
                <a:lnTo>
                  <a:pt x="118" y="19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1"/>
                </a:lnTo>
                <a:lnTo>
                  <a:pt x="120" y="9"/>
                </a:lnTo>
                <a:lnTo>
                  <a:pt x="120" y="7"/>
                </a:lnTo>
                <a:lnTo>
                  <a:pt x="122" y="4"/>
                </a:lnTo>
                <a:lnTo>
                  <a:pt x="122" y="2"/>
                </a:lnTo>
                <a:lnTo>
                  <a:pt x="124" y="0"/>
                </a:lnTo>
                <a:lnTo>
                  <a:pt x="0" y="76"/>
                </a:lnTo>
                <a:lnTo>
                  <a:pt x="52" y="58"/>
                </a:lnTo>
                <a:lnTo>
                  <a:pt x="0" y="76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2" name="Freeform 1866"/>
          <p:cNvSpPr>
            <a:spLocks/>
          </p:cNvSpPr>
          <p:nvPr/>
        </p:nvSpPr>
        <p:spPr bwMode="auto">
          <a:xfrm>
            <a:off x="6337789" y="3626827"/>
            <a:ext cx="11723" cy="11723"/>
          </a:xfrm>
          <a:custGeom>
            <a:avLst/>
            <a:gdLst>
              <a:gd name="T0" fmla="*/ 4 w 8"/>
              <a:gd name="T1" fmla="*/ 0 h 8"/>
              <a:gd name="T2" fmla="*/ 0 w 8"/>
              <a:gd name="T3" fmla="*/ 1 h 8"/>
              <a:gd name="T4" fmla="*/ 0 w 8"/>
              <a:gd name="T5" fmla="*/ 5 h 8"/>
              <a:gd name="T6" fmla="*/ 4 w 8"/>
              <a:gd name="T7" fmla="*/ 8 h 8"/>
              <a:gd name="T8" fmla="*/ 8 w 8"/>
              <a:gd name="T9" fmla="*/ 8 h 8"/>
              <a:gd name="T10" fmla="*/ 4 w 8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0" y="1"/>
                </a:lnTo>
                <a:lnTo>
                  <a:pt x="0" y="5"/>
                </a:lnTo>
                <a:lnTo>
                  <a:pt x="4" y="8"/>
                </a:lnTo>
                <a:lnTo>
                  <a:pt x="8" y="8"/>
                </a:lnTo>
                <a:lnTo>
                  <a:pt x="4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3" name="Freeform 1867"/>
          <p:cNvSpPr>
            <a:spLocks/>
          </p:cNvSpPr>
          <p:nvPr/>
        </p:nvSpPr>
        <p:spPr bwMode="auto">
          <a:xfrm>
            <a:off x="3950677" y="3448051"/>
            <a:ext cx="14654" cy="13188"/>
          </a:xfrm>
          <a:custGeom>
            <a:avLst/>
            <a:gdLst>
              <a:gd name="T0" fmla="*/ 10 w 10"/>
              <a:gd name="T1" fmla="*/ 2 h 9"/>
              <a:gd name="T2" fmla="*/ 6 w 10"/>
              <a:gd name="T3" fmla="*/ 0 h 9"/>
              <a:gd name="T4" fmla="*/ 2 w 10"/>
              <a:gd name="T5" fmla="*/ 2 h 9"/>
              <a:gd name="T6" fmla="*/ 0 w 10"/>
              <a:gd name="T7" fmla="*/ 5 h 9"/>
              <a:gd name="T8" fmla="*/ 0 w 10"/>
              <a:gd name="T9" fmla="*/ 9 h 9"/>
              <a:gd name="T10" fmla="*/ 10 w 10"/>
              <a:gd name="T1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9">
                <a:moveTo>
                  <a:pt x="10" y="2"/>
                </a:moveTo>
                <a:lnTo>
                  <a:pt x="6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lnTo>
                  <a:pt x="10" y="2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4" name="Freeform 1868"/>
          <p:cNvSpPr>
            <a:spLocks/>
          </p:cNvSpPr>
          <p:nvPr/>
        </p:nvSpPr>
        <p:spPr bwMode="auto">
          <a:xfrm>
            <a:off x="3950677" y="3450981"/>
            <a:ext cx="316523" cy="180242"/>
          </a:xfrm>
          <a:custGeom>
            <a:avLst/>
            <a:gdLst>
              <a:gd name="T0" fmla="*/ 216 w 216"/>
              <a:gd name="T1" fmla="*/ 114 h 123"/>
              <a:gd name="T2" fmla="*/ 156 w 216"/>
              <a:gd name="T3" fmla="*/ 93 h 123"/>
              <a:gd name="T4" fmla="*/ 109 w 216"/>
              <a:gd name="T5" fmla="*/ 76 h 123"/>
              <a:gd name="T6" fmla="*/ 86 w 216"/>
              <a:gd name="T7" fmla="*/ 65 h 123"/>
              <a:gd name="T8" fmla="*/ 63 w 216"/>
              <a:gd name="T9" fmla="*/ 49 h 123"/>
              <a:gd name="T10" fmla="*/ 38 w 216"/>
              <a:gd name="T11" fmla="*/ 28 h 123"/>
              <a:gd name="T12" fmla="*/ 10 w 216"/>
              <a:gd name="T13" fmla="*/ 0 h 123"/>
              <a:gd name="T14" fmla="*/ 0 w 216"/>
              <a:gd name="T15" fmla="*/ 7 h 123"/>
              <a:gd name="T16" fmla="*/ 31 w 216"/>
              <a:gd name="T17" fmla="*/ 35 h 123"/>
              <a:gd name="T18" fmla="*/ 57 w 216"/>
              <a:gd name="T19" fmla="*/ 56 h 123"/>
              <a:gd name="T20" fmla="*/ 80 w 216"/>
              <a:gd name="T21" fmla="*/ 74 h 123"/>
              <a:gd name="T22" fmla="*/ 103 w 216"/>
              <a:gd name="T23" fmla="*/ 86 h 123"/>
              <a:gd name="T24" fmla="*/ 151 w 216"/>
              <a:gd name="T25" fmla="*/ 104 h 123"/>
              <a:gd name="T26" fmla="*/ 212 w 216"/>
              <a:gd name="T27" fmla="*/ 123 h 123"/>
              <a:gd name="T28" fmla="*/ 216 w 216"/>
              <a:gd name="T29" fmla="*/ 1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6" h="123">
                <a:moveTo>
                  <a:pt x="216" y="114"/>
                </a:moveTo>
                <a:lnTo>
                  <a:pt x="156" y="93"/>
                </a:lnTo>
                <a:lnTo>
                  <a:pt x="109" y="76"/>
                </a:lnTo>
                <a:lnTo>
                  <a:pt x="86" y="65"/>
                </a:lnTo>
                <a:lnTo>
                  <a:pt x="63" y="49"/>
                </a:lnTo>
                <a:lnTo>
                  <a:pt x="38" y="28"/>
                </a:lnTo>
                <a:lnTo>
                  <a:pt x="10" y="0"/>
                </a:lnTo>
                <a:lnTo>
                  <a:pt x="0" y="7"/>
                </a:lnTo>
                <a:lnTo>
                  <a:pt x="31" y="35"/>
                </a:lnTo>
                <a:lnTo>
                  <a:pt x="57" y="56"/>
                </a:lnTo>
                <a:lnTo>
                  <a:pt x="80" y="74"/>
                </a:lnTo>
                <a:lnTo>
                  <a:pt x="103" y="86"/>
                </a:lnTo>
                <a:lnTo>
                  <a:pt x="151" y="104"/>
                </a:lnTo>
                <a:lnTo>
                  <a:pt x="212" y="123"/>
                </a:lnTo>
                <a:lnTo>
                  <a:pt x="216" y="114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5" name="Freeform 1869"/>
          <p:cNvSpPr>
            <a:spLocks/>
          </p:cNvSpPr>
          <p:nvPr/>
        </p:nvSpPr>
        <p:spPr bwMode="auto">
          <a:xfrm>
            <a:off x="4177813" y="3559420"/>
            <a:ext cx="213946" cy="111369"/>
          </a:xfrm>
          <a:custGeom>
            <a:avLst/>
            <a:gdLst>
              <a:gd name="T0" fmla="*/ 146 w 146"/>
              <a:gd name="T1" fmla="*/ 76 h 76"/>
              <a:gd name="T2" fmla="*/ 24 w 146"/>
              <a:gd name="T3" fmla="*/ 0 h 76"/>
              <a:gd name="T4" fmla="*/ 24 w 146"/>
              <a:gd name="T5" fmla="*/ 0 h 76"/>
              <a:gd name="T6" fmla="*/ 24 w 146"/>
              <a:gd name="T7" fmla="*/ 2 h 76"/>
              <a:gd name="T8" fmla="*/ 26 w 146"/>
              <a:gd name="T9" fmla="*/ 3 h 76"/>
              <a:gd name="T10" fmla="*/ 26 w 146"/>
              <a:gd name="T11" fmla="*/ 7 h 76"/>
              <a:gd name="T12" fmla="*/ 28 w 146"/>
              <a:gd name="T13" fmla="*/ 9 h 76"/>
              <a:gd name="T14" fmla="*/ 28 w 146"/>
              <a:gd name="T15" fmla="*/ 10 h 76"/>
              <a:gd name="T16" fmla="*/ 28 w 146"/>
              <a:gd name="T17" fmla="*/ 14 h 76"/>
              <a:gd name="T18" fmla="*/ 28 w 146"/>
              <a:gd name="T19" fmla="*/ 16 h 76"/>
              <a:gd name="T20" fmla="*/ 28 w 146"/>
              <a:gd name="T21" fmla="*/ 17 h 76"/>
              <a:gd name="T22" fmla="*/ 30 w 146"/>
              <a:gd name="T23" fmla="*/ 19 h 76"/>
              <a:gd name="T24" fmla="*/ 30 w 146"/>
              <a:gd name="T25" fmla="*/ 21 h 76"/>
              <a:gd name="T26" fmla="*/ 28 w 146"/>
              <a:gd name="T27" fmla="*/ 24 h 76"/>
              <a:gd name="T28" fmla="*/ 28 w 146"/>
              <a:gd name="T29" fmla="*/ 26 h 76"/>
              <a:gd name="T30" fmla="*/ 28 w 146"/>
              <a:gd name="T31" fmla="*/ 28 h 76"/>
              <a:gd name="T32" fmla="*/ 28 w 146"/>
              <a:gd name="T33" fmla="*/ 30 h 76"/>
              <a:gd name="T34" fmla="*/ 28 w 146"/>
              <a:gd name="T35" fmla="*/ 32 h 76"/>
              <a:gd name="T36" fmla="*/ 26 w 146"/>
              <a:gd name="T37" fmla="*/ 33 h 76"/>
              <a:gd name="T38" fmla="*/ 26 w 146"/>
              <a:gd name="T39" fmla="*/ 35 h 76"/>
              <a:gd name="T40" fmla="*/ 24 w 146"/>
              <a:gd name="T41" fmla="*/ 37 h 76"/>
              <a:gd name="T42" fmla="*/ 24 w 146"/>
              <a:gd name="T43" fmla="*/ 39 h 76"/>
              <a:gd name="T44" fmla="*/ 22 w 146"/>
              <a:gd name="T45" fmla="*/ 40 h 76"/>
              <a:gd name="T46" fmla="*/ 22 w 146"/>
              <a:gd name="T47" fmla="*/ 42 h 76"/>
              <a:gd name="T48" fmla="*/ 21 w 146"/>
              <a:gd name="T49" fmla="*/ 44 h 76"/>
              <a:gd name="T50" fmla="*/ 19 w 146"/>
              <a:gd name="T51" fmla="*/ 46 h 76"/>
              <a:gd name="T52" fmla="*/ 17 w 146"/>
              <a:gd name="T53" fmla="*/ 47 h 76"/>
              <a:gd name="T54" fmla="*/ 15 w 146"/>
              <a:gd name="T55" fmla="*/ 47 h 76"/>
              <a:gd name="T56" fmla="*/ 13 w 146"/>
              <a:gd name="T57" fmla="*/ 49 h 76"/>
              <a:gd name="T58" fmla="*/ 11 w 146"/>
              <a:gd name="T59" fmla="*/ 51 h 76"/>
              <a:gd name="T60" fmla="*/ 9 w 146"/>
              <a:gd name="T61" fmla="*/ 53 h 76"/>
              <a:gd name="T62" fmla="*/ 7 w 146"/>
              <a:gd name="T63" fmla="*/ 54 h 76"/>
              <a:gd name="T64" fmla="*/ 5 w 146"/>
              <a:gd name="T65" fmla="*/ 54 h 76"/>
              <a:gd name="T66" fmla="*/ 3 w 146"/>
              <a:gd name="T67" fmla="*/ 56 h 76"/>
              <a:gd name="T68" fmla="*/ 0 w 146"/>
              <a:gd name="T69" fmla="*/ 58 h 76"/>
              <a:gd name="T70" fmla="*/ 146 w 146"/>
              <a:gd name="T71" fmla="*/ 76 h 76"/>
              <a:gd name="T72" fmla="*/ 97 w 146"/>
              <a:gd name="T73" fmla="*/ 58 h 76"/>
              <a:gd name="T74" fmla="*/ 146 w 146"/>
              <a:gd name="T7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6" h="76">
                <a:moveTo>
                  <a:pt x="146" y="76"/>
                </a:moveTo>
                <a:lnTo>
                  <a:pt x="24" y="0"/>
                </a:lnTo>
                <a:lnTo>
                  <a:pt x="24" y="0"/>
                </a:lnTo>
                <a:lnTo>
                  <a:pt x="24" y="2"/>
                </a:lnTo>
                <a:lnTo>
                  <a:pt x="26" y="3"/>
                </a:lnTo>
                <a:lnTo>
                  <a:pt x="26" y="7"/>
                </a:lnTo>
                <a:lnTo>
                  <a:pt x="28" y="9"/>
                </a:lnTo>
                <a:lnTo>
                  <a:pt x="28" y="10"/>
                </a:lnTo>
                <a:lnTo>
                  <a:pt x="28" y="14"/>
                </a:lnTo>
                <a:lnTo>
                  <a:pt x="28" y="16"/>
                </a:lnTo>
                <a:lnTo>
                  <a:pt x="28" y="17"/>
                </a:lnTo>
                <a:lnTo>
                  <a:pt x="30" y="19"/>
                </a:lnTo>
                <a:lnTo>
                  <a:pt x="30" y="21"/>
                </a:lnTo>
                <a:lnTo>
                  <a:pt x="28" y="24"/>
                </a:lnTo>
                <a:lnTo>
                  <a:pt x="28" y="26"/>
                </a:lnTo>
                <a:lnTo>
                  <a:pt x="28" y="28"/>
                </a:lnTo>
                <a:lnTo>
                  <a:pt x="28" y="30"/>
                </a:lnTo>
                <a:lnTo>
                  <a:pt x="28" y="32"/>
                </a:lnTo>
                <a:lnTo>
                  <a:pt x="26" y="33"/>
                </a:lnTo>
                <a:lnTo>
                  <a:pt x="26" y="35"/>
                </a:lnTo>
                <a:lnTo>
                  <a:pt x="24" y="37"/>
                </a:lnTo>
                <a:lnTo>
                  <a:pt x="24" y="39"/>
                </a:lnTo>
                <a:lnTo>
                  <a:pt x="22" y="40"/>
                </a:lnTo>
                <a:lnTo>
                  <a:pt x="22" y="42"/>
                </a:lnTo>
                <a:lnTo>
                  <a:pt x="21" y="44"/>
                </a:lnTo>
                <a:lnTo>
                  <a:pt x="19" y="46"/>
                </a:lnTo>
                <a:lnTo>
                  <a:pt x="17" y="47"/>
                </a:lnTo>
                <a:lnTo>
                  <a:pt x="15" y="47"/>
                </a:lnTo>
                <a:lnTo>
                  <a:pt x="13" y="49"/>
                </a:lnTo>
                <a:lnTo>
                  <a:pt x="11" y="51"/>
                </a:lnTo>
                <a:lnTo>
                  <a:pt x="9" y="53"/>
                </a:lnTo>
                <a:lnTo>
                  <a:pt x="7" y="54"/>
                </a:lnTo>
                <a:lnTo>
                  <a:pt x="5" y="54"/>
                </a:lnTo>
                <a:lnTo>
                  <a:pt x="3" y="56"/>
                </a:lnTo>
                <a:lnTo>
                  <a:pt x="0" y="58"/>
                </a:lnTo>
                <a:lnTo>
                  <a:pt x="146" y="76"/>
                </a:lnTo>
                <a:lnTo>
                  <a:pt x="97" y="58"/>
                </a:lnTo>
                <a:lnTo>
                  <a:pt x="146" y="76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6" name="Freeform 1870"/>
          <p:cNvSpPr>
            <a:spLocks/>
          </p:cNvSpPr>
          <p:nvPr/>
        </p:nvSpPr>
        <p:spPr bwMode="auto">
          <a:xfrm>
            <a:off x="4261339" y="3618036"/>
            <a:ext cx="10258" cy="13188"/>
          </a:xfrm>
          <a:custGeom>
            <a:avLst/>
            <a:gdLst>
              <a:gd name="T0" fmla="*/ 0 w 7"/>
              <a:gd name="T1" fmla="*/ 9 h 9"/>
              <a:gd name="T2" fmla="*/ 6 w 7"/>
              <a:gd name="T3" fmla="*/ 9 h 9"/>
              <a:gd name="T4" fmla="*/ 7 w 7"/>
              <a:gd name="T5" fmla="*/ 6 h 9"/>
              <a:gd name="T6" fmla="*/ 7 w 7"/>
              <a:gd name="T7" fmla="*/ 2 h 9"/>
              <a:gd name="T8" fmla="*/ 4 w 7"/>
              <a:gd name="T9" fmla="*/ 0 h 9"/>
              <a:gd name="T10" fmla="*/ 0 w 7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9">
                <a:moveTo>
                  <a:pt x="0" y="9"/>
                </a:moveTo>
                <a:lnTo>
                  <a:pt x="6" y="9"/>
                </a:lnTo>
                <a:lnTo>
                  <a:pt x="7" y="6"/>
                </a:lnTo>
                <a:lnTo>
                  <a:pt x="7" y="2"/>
                </a:lnTo>
                <a:lnTo>
                  <a:pt x="4" y="0"/>
                </a:lnTo>
                <a:lnTo>
                  <a:pt x="0" y="9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7" name="Freeform 1871"/>
          <p:cNvSpPr>
            <a:spLocks/>
          </p:cNvSpPr>
          <p:nvPr/>
        </p:nvSpPr>
        <p:spPr bwMode="auto">
          <a:xfrm>
            <a:off x="7134959" y="3486151"/>
            <a:ext cx="13188" cy="13188"/>
          </a:xfrm>
          <a:custGeom>
            <a:avLst/>
            <a:gdLst>
              <a:gd name="T0" fmla="*/ 9 w 9"/>
              <a:gd name="T1" fmla="*/ 2 h 9"/>
              <a:gd name="T2" fmla="*/ 5 w 9"/>
              <a:gd name="T3" fmla="*/ 0 h 9"/>
              <a:gd name="T4" fmla="*/ 2 w 9"/>
              <a:gd name="T5" fmla="*/ 2 h 9"/>
              <a:gd name="T6" fmla="*/ 0 w 9"/>
              <a:gd name="T7" fmla="*/ 6 h 9"/>
              <a:gd name="T8" fmla="*/ 2 w 9"/>
              <a:gd name="T9" fmla="*/ 9 h 9"/>
              <a:gd name="T10" fmla="*/ 9 w 9"/>
              <a:gd name="T1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">
                <a:moveTo>
                  <a:pt x="9" y="2"/>
                </a:moveTo>
                <a:lnTo>
                  <a:pt x="5" y="0"/>
                </a:lnTo>
                <a:lnTo>
                  <a:pt x="2" y="2"/>
                </a:lnTo>
                <a:lnTo>
                  <a:pt x="0" y="6"/>
                </a:lnTo>
                <a:lnTo>
                  <a:pt x="2" y="9"/>
                </a:lnTo>
                <a:lnTo>
                  <a:pt x="9" y="2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8" name="Freeform 1872"/>
          <p:cNvSpPr>
            <a:spLocks/>
          </p:cNvSpPr>
          <p:nvPr/>
        </p:nvSpPr>
        <p:spPr bwMode="auto">
          <a:xfrm>
            <a:off x="7137889" y="3489081"/>
            <a:ext cx="315057" cy="181708"/>
          </a:xfrm>
          <a:custGeom>
            <a:avLst/>
            <a:gdLst>
              <a:gd name="T0" fmla="*/ 215 w 215"/>
              <a:gd name="T1" fmla="*/ 115 h 124"/>
              <a:gd name="T2" fmla="*/ 154 w 215"/>
              <a:gd name="T3" fmla="*/ 94 h 124"/>
              <a:gd name="T4" fmla="*/ 106 w 215"/>
              <a:gd name="T5" fmla="*/ 76 h 124"/>
              <a:gd name="T6" fmla="*/ 83 w 215"/>
              <a:gd name="T7" fmla="*/ 65 h 124"/>
              <a:gd name="T8" fmla="*/ 61 w 215"/>
              <a:gd name="T9" fmla="*/ 50 h 124"/>
              <a:gd name="T10" fmla="*/ 36 w 215"/>
              <a:gd name="T11" fmla="*/ 28 h 124"/>
              <a:gd name="T12" fmla="*/ 7 w 215"/>
              <a:gd name="T13" fmla="*/ 0 h 124"/>
              <a:gd name="T14" fmla="*/ 0 w 215"/>
              <a:gd name="T15" fmla="*/ 7 h 124"/>
              <a:gd name="T16" fmla="*/ 28 w 215"/>
              <a:gd name="T17" fmla="*/ 35 h 124"/>
              <a:gd name="T18" fmla="*/ 55 w 215"/>
              <a:gd name="T19" fmla="*/ 57 h 124"/>
              <a:gd name="T20" fmla="*/ 78 w 215"/>
              <a:gd name="T21" fmla="*/ 74 h 124"/>
              <a:gd name="T22" fmla="*/ 101 w 215"/>
              <a:gd name="T23" fmla="*/ 87 h 124"/>
              <a:gd name="T24" fmla="*/ 150 w 215"/>
              <a:gd name="T25" fmla="*/ 104 h 124"/>
              <a:gd name="T26" fmla="*/ 209 w 215"/>
              <a:gd name="T27" fmla="*/ 124 h 124"/>
              <a:gd name="T28" fmla="*/ 215 w 215"/>
              <a:gd name="T29" fmla="*/ 115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5" h="124">
                <a:moveTo>
                  <a:pt x="215" y="115"/>
                </a:moveTo>
                <a:lnTo>
                  <a:pt x="154" y="94"/>
                </a:lnTo>
                <a:lnTo>
                  <a:pt x="106" y="76"/>
                </a:lnTo>
                <a:lnTo>
                  <a:pt x="83" y="65"/>
                </a:lnTo>
                <a:lnTo>
                  <a:pt x="61" y="50"/>
                </a:lnTo>
                <a:lnTo>
                  <a:pt x="36" y="28"/>
                </a:lnTo>
                <a:lnTo>
                  <a:pt x="7" y="0"/>
                </a:lnTo>
                <a:lnTo>
                  <a:pt x="0" y="7"/>
                </a:lnTo>
                <a:lnTo>
                  <a:pt x="28" y="35"/>
                </a:lnTo>
                <a:lnTo>
                  <a:pt x="55" y="57"/>
                </a:lnTo>
                <a:lnTo>
                  <a:pt x="78" y="74"/>
                </a:lnTo>
                <a:lnTo>
                  <a:pt x="101" y="87"/>
                </a:lnTo>
                <a:lnTo>
                  <a:pt x="150" y="104"/>
                </a:lnTo>
                <a:lnTo>
                  <a:pt x="209" y="124"/>
                </a:lnTo>
                <a:lnTo>
                  <a:pt x="215" y="115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09" name="Freeform 1873"/>
          <p:cNvSpPr>
            <a:spLocks/>
          </p:cNvSpPr>
          <p:nvPr/>
        </p:nvSpPr>
        <p:spPr bwMode="auto">
          <a:xfrm>
            <a:off x="7363559" y="3597520"/>
            <a:ext cx="212480" cy="111369"/>
          </a:xfrm>
          <a:custGeom>
            <a:avLst/>
            <a:gdLst>
              <a:gd name="T0" fmla="*/ 145 w 145"/>
              <a:gd name="T1" fmla="*/ 76 h 76"/>
              <a:gd name="T2" fmla="*/ 23 w 145"/>
              <a:gd name="T3" fmla="*/ 0 h 76"/>
              <a:gd name="T4" fmla="*/ 23 w 145"/>
              <a:gd name="T5" fmla="*/ 0 h 76"/>
              <a:gd name="T6" fmla="*/ 23 w 145"/>
              <a:gd name="T7" fmla="*/ 2 h 76"/>
              <a:gd name="T8" fmla="*/ 25 w 145"/>
              <a:gd name="T9" fmla="*/ 4 h 76"/>
              <a:gd name="T10" fmla="*/ 25 w 145"/>
              <a:gd name="T11" fmla="*/ 7 h 76"/>
              <a:gd name="T12" fmla="*/ 27 w 145"/>
              <a:gd name="T13" fmla="*/ 9 h 76"/>
              <a:gd name="T14" fmla="*/ 27 w 145"/>
              <a:gd name="T15" fmla="*/ 11 h 76"/>
              <a:gd name="T16" fmla="*/ 27 w 145"/>
              <a:gd name="T17" fmla="*/ 14 h 76"/>
              <a:gd name="T18" fmla="*/ 27 w 145"/>
              <a:gd name="T19" fmla="*/ 16 h 76"/>
              <a:gd name="T20" fmla="*/ 29 w 145"/>
              <a:gd name="T21" fmla="*/ 18 h 76"/>
              <a:gd name="T22" fmla="*/ 29 w 145"/>
              <a:gd name="T23" fmla="*/ 20 h 76"/>
              <a:gd name="T24" fmla="*/ 29 w 145"/>
              <a:gd name="T25" fmla="*/ 21 h 76"/>
              <a:gd name="T26" fmla="*/ 27 w 145"/>
              <a:gd name="T27" fmla="*/ 25 h 76"/>
              <a:gd name="T28" fmla="*/ 27 w 145"/>
              <a:gd name="T29" fmla="*/ 27 h 76"/>
              <a:gd name="T30" fmla="*/ 27 w 145"/>
              <a:gd name="T31" fmla="*/ 28 h 76"/>
              <a:gd name="T32" fmla="*/ 27 w 145"/>
              <a:gd name="T33" fmla="*/ 30 h 76"/>
              <a:gd name="T34" fmla="*/ 27 w 145"/>
              <a:gd name="T35" fmla="*/ 32 h 76"/>
              <a:gd name="T36" fmla="*/ 25 w 145"/>
              <a:gd name="T37" fmla="*/ 34 h 76"/>
              <a:gd name="T38" fmla="*/ 25 w 145"/>
              <a:gd name="T39" fmla="*/ 35 h 76"/>
              <a:gd name="T40" fmla="*/ 23 w 145"/>
              <a:gd name="T41" fmla="*/ 37 h 76"/>
              <a:gd name="T42" fmla="*/ 23 w 145"/>
              <a:gd name="T43" fmla="*/ 39 h 76"/>
              <a:gd name="T44" fmla="*/ 21 w 145"/>
              <a:gd name="T45" fmla="*/ 41 h 76"/>
              <a:gd name="T46" fmla="*/ 21 w 145"/>
              <a:gd name="T47" fmla="*/ 42 h 76"/>
              <a:gd name="T48" fmla="*/ 19 w 145"/>
              <a:gd name="T49" fmla="*/ 44 h 76"/>
              <a:gd name="T50" fmla="*/ 17 w 145"/>
              <a:gd name="T51" fmla="*/ 46 h 76"/>
              <a:gd name="T52" fmla="*/ 15 w 145"/>
              <a:gd name="T53" fmla="*/ 48 h 76"/>
              <a:gd name="T54" fmla="*/ 13 w 145"/>
              <a:gd name="T55" fmla="*/ 48 h 76"/>
              <a:gd name="T56" fmla="*/ 11 w 145"/>
              <a:gd name="T57" fmla="*/ 50 h 76"/>
              <a:gd name="T58" fmla="*/ 10 w 145"/>
              <a:gd name="T59" fmla="*/ 51 h 76"/>
              <a:gd name="T60" fmla="*/ 8 w 145"/>
              <a:gd name="T61" fmla="*/ 53 h 76"/>
              <a:gd name="T62" fmla="*/ 6 w 145"/>
              <a:gd name="T63" fmla="*/ 55 h 76"/>
              <a:gd name="T64" fmla="*/ 4 w 145"/>
              <a:gd name="T65" fmla="*/ 55 h 76"/>
              <a:gd name="T66" fmla="*/ 2 w 145"/>
              <a:gd name="T67" fmla="*/ 57 h 76"/>
              <a:gd name="T68" fmla="*/ 0 w 145"/>
              <a:gd name="T69" fmla="*/ 58 h 76"/>
              <a:gd name="T70" fmla="*/ 145 w 145"/>
              <a:gd name="T71" fmla="*/ 76 h 76"/>
              <a:gd name="T72" fmla="*/ 95 w 145"/>
              <a:gd name="T73" fmla="*/ 58 h 76"/>
              <a:gd name="T74" fmla="*/ 145 w 145"/>
              <a:gd name="T7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5" h="76">
                <a:moveTo>
                  <a:pt x="145" y="76"/>
                </a:moveTo>
                <a:lnTo>
                  <a:pt x="23" y="0"/>
                </a:lnTo>
                <a:lnTo>
                  <a:pt x="23" y="0"/>
                </a:lnTo>
                <a:lnTo>
                  <a:pt x="23" y="2"/>
                </a:lnTo>
                <a:lnTo>
                  <a:pt x="25" y="4"/>
                </a:lnTo>
                <a:lnTo>
                  <a:pt x="25" y="7"/>
                </a:lnTo>
                <a:lnTo>
                  <a:pt x="27" y="9"/>
                </a:lnTo>
                <a:lnTo>
                  <a:pt x="27" y="11"/>
                </a:lnTo>
                <a:lnTo>
                  <a:pt x="27" y="14"/>
                </a:lnTo>
                <a:lnTo>
                  <a:pt x="27" y="16"/>
                </a:lnTo>
                <a:lnTo>
                  <a:pt x="29" y="18"/>
                </a:lnTo>
                <a:lnTo>
                  <a:pt x="29" y="20"/>
                </a:lnTo>
                <a:lnTo>
                  <a:pt x="29" y="21"/>
                </a:lnTo>
                <a:lnTo>
                  <a:pt x="27" y="25"/>
                </a:lnTo>
                <a:lnTo>
                  <a:pt x="27" y="27"/>
                </a:lnTo>
                <a:lnTo>
                  <a:pt x="27" y="28"/>
                </a:lnTo>
                <a:lnTo>
                  <a:pt x="27" y="30"/>
                </a:lnTo>
                <a:lnTo>
                  <a:pt x="27" y="32"/>
                </a:lnTo>
                <a:lnTo>
                  <a:pt x="25" y="34"/>
                </a:lnTo>
                <a:lnTo>
                  <a:pt x="25" y="35"/>
                </a:lnTo>
                <a:lnTo>
                  <a:pt x="23" y="37"/>
                </a:lnTo>
                <a:lnTo>
                  <a:pt x="23" y="39"/>
                </a:lnTo>
                <a:lnTo>
                  <a:pt x="21" y="41"/>
                </a:lnTo>
                <a:lnTo>
                  <a:pt x="21" y="42"/>
                </a:lnTo>
                <a:lnTo>
                  <a:pt x="19" y="44"/>
                </a:lnTo>
                <a:lnTo>
                  <a:pt x="17" y="46"/>
                </a:lnTo>
                <a:lnTo>
                  <a:pt x="15" y="48"/>
                </a:lnTo>
                <a:lnTo>
                  <a:pt x="13" y="48"/>
                </a:lnTo>
                <a:lnTo>
                  <a:pt x="11" y="50"/>
                </a:lnTo>
                <a:lnTo>
                  <a:pt x="10" y="51"/>
                </a:lnTo>
                <a:lnTo>
                  <a:pt x="8" y="53"/>
                </a:lnTo>
                <a:lnTo>
                  <a:pt x="6" y="55"/>
                </a:lnTo>
                <a:lnTo>
                  <a:pt x="4" y="55"/>
                </a:lnTo>
                <a:lnTo>
                  <a:pt x="2" y="57"/>
                </a:lnTo>
                <a:lnTo>
                  <a:pt x="0" y="58"/>
                </a:lnTo>
                <a:lnTo>
                  <a:pt x="145" y="76"/>
                </a:lnTo>
                <a:lnTo>
                  <a:pt x="95" y="58"/>
                </a:lnTo>
                <a:lnTo>
                  <a:pt x="145" y="76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0" name="Freeform 1874"/>
          <p:cNvSpPr>
            <a:spLocks/>
          </p:cNvSpPr>
          <p:nvPr/>
        </p:nvSpPr>
        <p:spPr bwMode="auto">
          <a:xfrm>
            <a:off x="7444154" y="3657600"/>
            <a:ext cx="11723" cy="13189"/>
          </a:xfrm>
          <a:custGeom>
            <a:avLst/>
            <a:gdLst>
              <a:gd name="T0" fmla="*/ 0 w 8"/>
              <a:gd name="T1" fmla="*/ 9 h 9"/>
              <a:gd name="T2" fmla="*/ 6 w 8"/>
              <a:gd name="T3" fmla="*/ 9 h 9"/>
              <a:gd name="T4" fmla="*/ 8 w 8"/>
              <a:gd name="T5" fmla="*/ 5 h 9"/>
              <a:gd name="T6" fmla="*/ 8 w 8"/>
              <a:gd name="T7" fmla="*/ 1 h 9"/>
              <a:gd name="T8" fmla="*/ 6 w 8"/>
              <a:gd name="T9" fmla="*/ 0 h 9"/>
              <a:gd name="T10" fmla="*/ 0 w 8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6" y="9"/>
                </a:lnTo>
                <a:lnTo>
                  <a:pt x="8" y="5"/>
                </a:lnTo>
                <a:lnTo>
                  <a:pt x="8" y="1"/>
                </a:lnTo>
                <a:lnTo>
                  <a:pt x="6" y="0"/>
                </a:lnTo>
                <a:lnTo>
                  <a:pt x="0" y="9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1" name="Freeform 1875"/>
          <p:cNvSpPr>
            <a:spLocks/>
          </p:cNvSpPr>
          <p:nvPr/>
        </p:nvSpPr>
        <p:spPr bwMode="auto">
          <a:xfrm>
            <a:off x="3719146" y="3478823"/>
            <a:ext cx="16120" cy="5862"/>
          </a:xfrm>
          <a:custGeom>
            <a:avLst/>
            <a:gdLst>
              <a:gd name="T0" fmla="*/ 11 w 11"/>
              <a:gd name="T1" fmla="*/ 4 h 4"/>
              <a:gd name="T2" fmla="*/ 9 w 11"/>
              <a:gd name="T3" fmla="*/ 0 h 4"/>
              <a:gd name="T4" fmla="*/ 5 w 11"/>
              <a:gd name="T5" fmla="*/ 0 h 4"/>
              <a:gd name="T6" fmla="*/ 2 w 11"/>
              <a:gd name="T7" fmla="*/ 0 h 4"/>
              <a:gd name="T8" fmla="*/ 0 w 11"/>
              <a:gd name="T9" fmla="*/ 4 h 4"/>
              <a:gd name="T10" fmla="*/ 11 w 11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4">
                <a:moveTo>
                  <a:pt x="11" y="4"/>
                </a:moveTo>
                <a:lnTo>
                  <a:pt x="9" y="0"/>
                </a:lnTo>
                <a:lnTo>
                  <a:pt x="5" y="0"/>
                </a:lnTo>
                <a:lnTo>
                  <a:pt x="2" y="0"/>
                </a:lnTo>
                <a:lnTo>
                  <a:pt x="0" y="4"/>
                </a:lnTo>
                <a:lnTo>
                  <a:pt x="11" y="4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2" name="Freeform 1876"/>
          <p:cNvSpPr>
            <a:spLocks/>
          </p:cNvSpPr>
          <p:nvPr/>
        </p:nvSpPr>
        <p:spPr bwMode="auto">
          <a:xfrm>
            <a:off x="3719146" y="3484685"/>
            <a:ext cx="16120" cy="281354"/>
          </a:xfrm>
          <a:custGeom>
            <a:avLst/>
            <a:gdLst>
              <a:gd name="T0" fmla="*/ 9 w 11"/>
              <a:gd name="T1" fmla="*/ 192 h 192"/>
              <a:gd name="T2" fmla="*/ 11 w 11"/>
              <a:gd name="T3" fmla="*/ 158 h 192"/>
              <a:gd name="T4" fmla="*/ 11 w 11"/>
              <a:gd name="T5" fmla="*/ 128 h 192"/>
              <a:gd name="T6" fmla="*/ 11 w 11"/>
              <a:gd name="T7" fmla="*/ 83 h 192"/>
              <a:gd name="T8" fmla="*/ 11 w 11"/>
              <a:gd name="T9" fmla="*/ 0 h 192"/>
              <a:gd name="T10" fmla="*/ 0 w 11"/>
              <a:gd name="T11" fmla="*/ 0 h 192"/>
              <a:gd name="T12" fmla="*/ 0 w 11"/>
              <a:gd name="T13" fmla="*/ 83 h 192"/>
              <a:gd name="T14" fmla="*/ 0 w 11"/>
              <a:gd name="T15" fmla="*/ 128 h 192"/>
              <a:gd name="T16" fmla="*/ 0 w 11"/>
              <a:gd name="T17" fmla="*/ 158 h 192"/>
              <a:gd name="T18" fmla="*/ 0 w 11"/>
              <a:gd name="T19" fmla="*/ 192 h 192"/>
              <a:gd name="T20" fmla="*/ 9 w 11"/>
              <a:gd name="T21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92">
                <a:moveTo>
                  <a:pt x="9" y="192"/>
                </a:moveTo>
                <a:lnTo>
                  <a:pt x="11" y="158"/>
                </a:lnTo>
                <a:lnTo>
                  <a:pt x="11" y="128"/>
                </a:lnTo>
                <a:lnTo>
                  <a:pt x="11" y="83"/>
                </a:lnTo>
                <a:lnTo>
                  <a:pt x="11" y="0"/>
                </a:lnTo>
                <a:lnTo>
                  <a:pt x="0" y="0"/>
                </a:lnTo>
                <a:lnTo>
                  <a:pt x="0" y="83"/>
                </a:lnTo>
                <a:lnTo>
                  <a:pt x="0" y="128"/>
                </a:lnTo>
                <a:lnTo>
                  <a:pt x="0" y="158"/>
                </a:lnTo>
                <a:lnTo>
                  <a:pt x="0" y="192"/>
                </a:lnTo>
                <a:lnTo>
                  <a:pt x="9" y="192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3" name="Freeform 1877"/>
          <p:cNvSpPr>
            <a:spLocks/>
          </p:cNvSpPr>
          <p:nvPr/>
        </p:nvSpPr>
        <p:spPr bwMode="auto">
          <a:xfrm>
            <a:off x="3676651" y="3695700"/>
            <a:ext cx="98180" cy="196362"/>
          </a:xfrm>
          <a:custGeom>
            <a:avLst/>
            <a:gdLst>
              <a:gd name="T0" fmla="*/ 33 w 67"/>
              <a:gd name="T1" fmla="*/ 134 h 134"/>
              <a:gd name="T2" fmla="*/ 67 w 67"/>
              <a:gd name="T3" fmla="*/ 0 h 134"/>
              <a:gd name="T4" fmla="*/ 67 w 67"/>
              <a:gd name="T5" fmla="*/ 0 h 134"/>
              <a:gd name="T6" fmla="*/ 65 w 67"/>
              <a:gd name="T7" fmla="*/ 2 h 134"/>
              <a:gd name="T8" fmla="*/ 63 w 67"/>
              <a:gd name="T9" fmla="*/ 4 h 134"/>
              <a:gd name="T10" fmla="*/ 61 w 67"/>
              <a:gd name="T11" fmla="*/ 5 h 134"/>
              <a:gd name="T12" fmla="*/ 59 w 67"/>
              <a:gd name="T13" fmla="*/ 7 h 134"/>
              <a:gd name="T14" fmla="*/ 57 w 67"/>
              <a:gd name="T15" fmla="*/ 9 h 134"/>
              <a:gd name="T16" fmla="*/ 55 w 67"/>
              <a:gd name="T17" fmla="*/ 9 h 134"/>
              <a:gd name="T18" fmla="*/ 54 w 67"/>
              <a:gd name="T19" fmla="*/ 11 h 134"/>
              <a:gd name="T20" fmla="*/ 50 w 67"/>
              <a:gd name="T21" fmla="*/ 11 h 134"/>
              <a:gd name="T22" fmla="*/ 48 w 67"/>
              <a:gd name="T23" fmla="*/ 12 h 134"/>
              <a:gd name="T24" fmla="*/ 46 w 67"/>
              <a:gd name="T25" fmla="*/ 12 h 134"/>
              <a:gd name="T26" fmla="*/ 44 w 67"/>
              <a:gd name="T27" fmla="*/ 14 h 134"/>
              <a:gd name="T28" fmla="*/ 42 w 67"/>
              <a:gd name="T29" fmla="*/ 14 h 134"/>
              <a:gd name="T30" fmla="*/ 40 w 67"/>
              <a:gd name="T31" fmla="*/ 14 h 134"/>
              <a:gd name="T32" fmla="*/ 38 w 67"/>
              <a:gd name="T33" fmla="*/ 14 h 134"/>
              <a:gd name="T34" fmla="*/ 36 w 67"/>
              <a:gd name="T35" fmla="*/ 14 h 134"/>
              <a:gd name="T36" fmla="*/ 34 w 67"/>
              <a:gd name="T37" fmla="*/ 14 h 134"/>
              <a:gd name="T38" fmla="*/ 31 w 67"/>
              <a:gd name="T39" fmla="*/ 14 h 134"/>
              <a:gd name="T40" fmla="*/ 29 w 67"/>
              <a:gd name="T41" fmla="*/ 14 h 134"/>
              <a:gd name="T42" fmla="*/ 27 w 67"/>
              <a:gd name="T43" fmla="*/ 14 h 134"/>
              <a:gd name="T44" fmla="*/ 25 w 67"/>
              <a:gd name="T45" fmla="*/ 14 h 134"/>
              <a:gd name="T46" fmla="*/ 23 w 67"/>
              <a:gd name="T47" fmla="*/ 14 h 134"/>
              <a:gd name="T48" fmla="*/ 21 w 67"/>
              <a:gd name="T49" fmla="*/ 12 h 134"/>
              <a:gd name="T50" fmla="*/ 19 w 67"/>
              <a:gd name="T51" fmla="*/ 12 h 134"/>
              <a:gd name="T52" fmla="*/ 17 w 67"/>
              <a:gd name="T53" fmla="*/ 11 h 134"/>
              <a:gd name="T54" fmla="*/ 15 w 67"/>
              <a:gd name="T55" fmla="*/ 11 h 134"/>
              <a:gd name="T56" fmla="*/ 13 w 67"/>
              <a:gd name="T57" fmla="*/ 9 h 134"/>
              <a:gd name="T58" fmla="*/ 10 w 67"/>
              <a:gd name="T59" fmla="*/ 7 h 134"/>
              <a:gd name="T60" fmla="*/ 8 w 67"/>
              <a:gd name="T61" fmla="*/ 7 h 134"/>
              <a:gd name="T62" fmla="*/ 6 w 67"/>
              <a:gd name="T63" fmla="*/ 5 h 134"/>
              <a:gd name="T64" fmla="*/ 4 w 67"/>
              <a:gd name="T65" fmla="*/ 4 h 134"/>
              <a:gd name="T66" fmla="*/ 2 w 67"/>
              <a:gd name="T67" fmla="*/ 2 h 134"/>
              <a:gd name="T68" fmla="*/ 0 w 67"/>
              <a:gd name="T69" fmla="*/ 0 h 134"/>
              <a:gd name="T70" fmla="*/ 33 w 67"/>
              <a:gd name="T71" fmla="*/ 134 h 134"/>
              <a:gd name="T72" fmla="*/ 33 w 67"/>
              <a:gd name="T73" fmla="*/ 85 h 134"/>
              <a:gd name="T74" fmla="*/ 33 w 67"/>
              <a:gd name="T75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" h="134">
                <a:moveTo>
                  <a:pt x="33" y="134"/>
                </a:moveTo>
                <a:lnTo>
                  <a:pt x="67" y="0"/>
                </a:lnTo>
                <a:lnTo>
                  <a:pt x="67" y="0"/>
                </a:lnTo>
                <a:lnTo>
                  <a:pt x="65" y="2"/>
                </a:lnTo>
                <a:lnTo>
                  <a:pt x="63" y="4"/>
                </a:lnTo>
                <a:lnTo>
                  <a:pt x="61" y="5"/>
                </a:lnTo>
                <a:lnTo>
                  <a:pt x="59" y="7"/>
                </a:lnTo>
                <a:lnTo>
                  <a:pt x="57" y="9"/>
                </a:lnTo>
                <a:lnTo>
                  <a:pt x="55" y="9"/>
                </a:lnTo>
                <a:lnTo>
                  <a:pt x="54" y="11"/>
                </a:lnTo>
                <a:lnTo>
                  <a:pt x="50" y="11"/>
                </a:lnTo>
                <a:lnTo>
                  <a:pt x="48" y="12"/>
                </a:lnTo>
                <a:lnTo>
                  <a:pt x="46" y="12"/>
                </a:lnTo>
                <a:lnTo>
                  <a:pt x="44" y="14"/>
                </a:lnTo>
                <a:lnTo>
                  <a:pt x="42" y="14"/>
                </a:lnTo>
                <a:lnTo>
                  <a:pt x="40" y="14"/>
                </a:lnTo>
                <a:lnTo>
                  <a:pt x="38" y="14"/>
                </a:lnTo>
                <a:lnTo>
                  <a:pt x="36" y="14"/>
                </a:lnTo>
                <a:lnTo>
                  <a:pt x="34" y="14"/>
                </a:lnTo>
                <a:lnTo>
                  <a:pt x="31" y="14"/>
                </a:lnTo>
                <a:lnTo>
                  <a:pt x="29" y="14"/>
                </a:lnTo>
                <a:lnTo>
                  <a:pt x="27" y="14"/>
                </a:lnTo>
                <a:lnTo>
                  <a:pt x="25" y="14"/>
                </a:lnTo>
                <a:lnTo>
                  <a:pt x="23" y="14"/>
                </a:lnTo>
                <a:lnTo>
                  <a:pt x="21" y="12"/>
                </a:lnTo>
                <a:lnTo>
                  <a:pt x="19" y="12"/>
                </a:lnTo>
                <a:lnTo>
                  <a:pt x="17" y="11"/>
                </a:lnTo>
                <a:lnTo>
                  <a:pt x="15" y="11"/>
                </a:lnTo>
                <a:lnTo>
                  <a:pt x="13" y="9"/>
                </a:lnTo>
                <a:lnTo>
                  <a:pt x="10" y="7"/>
                </a:lnTo>
                <a:lnTo>
                  <a:pt x="8" y="7"/>
                </a:lnTo>
                <a:lnTo>
                  <a:pt x="6" y="5"/>
                </a:lnTo>
                <a:lnTo>
                  <a:pt x="4" y="4"/>
                </a:lnTo>
                <a:lnTo>
                  <a:pt x="2" y="2"/>
                </a:lnTo>
                <a:lnTo>
                  <a:pt x="0" y="0"/>
                </a:lnTo>
                <a:lnTo>
                  <a:pt x="33" y="134"/>
                </a:lnTo>
                <a:lnTo>
                  <a:pt x="33" y="85"/>
                </a:lnTo>
                <a:lnTo>
                  <a:pt x="33" y="134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4" name="Freeform 1878"/>
          <p:cNvSpPr>
            <a:spLocks/>
          </p:cNvSpPr>
          <p:nvPr/>
        </p:nvSpPr>
        <p:spPr bwMode="auto">
          <a:xfrm>
            <a:off x="3719146" y="3766039"/>
            <a:ext cx="13189" cy="7327"/>
          </a:xfrm>
          <a:custGeom>
            <a:avLst/>
            <a:gdLst>
              <a:gd name="T0" fmla="*/ 0 w 9"/>
              <a:gd name="T1" fmla="*/ 0 h 5"/>
              <a:gd name="T2" fmla="*/ 0 w 9"/>
              <a:gd name="T3" fmla="*/ 3 h 5"/>
              <a:gd name="T4" fmla="*/ 4 w 9"/>
              <a:gd name="T5" fmla="*/ 5 h 5"/>
              <a:gd name="T6" fmla="*/ 9 w 9"/>
              <a:gd name="T7" fmla="*/ 3 h 5"/>
              <a:gd name="T8" fmla="*/ 9 w 9"/>
              <a:gd name="T9" fmla="*/ 0 h 5"/>
              <a:gd name="T10" fmla="*/ 0 w 9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5">
                <a:moveTo>
                  <a:pt x="0" y="0"/>
                </a:moveTo>
                <a:lnTo>
                  <a:pt x="0" y="3"/>
                </a:lnTo>
                <a:lnTo>
                  <a:pt x="4" y="5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5" name="Freeform 1879"/>
          <p:cNvSpPr>
            <a:spLocks/>
          </p:cNvSpPr>
          <p:nvPr/>
        </p:nvSpPr>
        <p:spPr bwMode="auto">
          <a:xfrm>
            <a:off x="5306158" y="3360128"/>
            <a:ext cx="17585" cy="7326"/>
          </a:xfrm>
          <a:custGeom>
            <a:avLst/>
            <a:gdLst>
              <a:gd name="T0" fmla="*/ 0 w 12"/>
              <a:gd name="T1" fmla="*/ 0 h 5"/>
              <a:gd name="T2" fmla="*/ 2 w 12"/>
              <a:gd name="T3" fmla="*/ 5 h 5"/>
              <a:gd name="T4" fmla="*/ 6 w 12"/>
              <a:gd name="T5" fmla="*/ 5 h 5"/>
              <a:gd name="T6" fmla="*/ 10 w 12"/>
              <a:gd name="T7" fmla="*/ 5 h 5"/>
              <a:gd name="T8" fmla="*/ 12 w 12"/>
              <a:gd name="T9" fmla="*/ 0 h 5"/>
              <a:gd name="T10" fmla="*/ 0 w 12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5">
                <a:moveTo>
                  <a:pt x="0" y="0"/>
                </a:moveTo>
                <a:lnTo>
                  <a:pt x="2" y="5"/>
                </a:lnTo>
                <a:lnTo>
                  <a:pt x="6" y="5"/>
                </a:lnTo>
                <a:lnTo>
                  <a:pt x="10" y="5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6" name="Freeform 1880"/>
          <p:cNvSpPr>
            <a:spLocks/>
          </p:cNvSpPr>
          <p:nvPr/>
        </p:nvSpPr>
        <p:spPr bwMode="auto">
          <a:xfrm>
            <a:off x="5306158" y="2836985"/>
            <a:ext cx="17585" cy="523143"/>
          </a:xfrm>
          <a:custGeom>
            <a:avLst/>
            <a:gdLst>
              <a:gd name="T0" fmla="*/ 0 w 12"/>
              <a:gd name="T1" fmla="*/ 0 h 357"/>
              <a:gd name="T2" fmla="*/ 0 w 12"/>
              <a:gd name="T3" fmla="*/ 33 h 357"/>
              <a:gd name="T4" fmla="*/ 0 w 12"/>
              <a:gd name="T5" fmla="*/ 61 h 357"/>
              <a:gd name="T6" fmla="*/ 0 w 12"/>
              <a:gd name="T7" fmla="*/ 88 h 357"/>
              <a:gd name="T8" fmla="*/ 0 w 12"/>
              <a:gd name="T9" fmla="*/ 118 h 357"/>
              <a:gd name="T10" fmla="*/ 0 w 12"/>
              <a:gd name="T11" fmla="*/ 155 h 357"/>
              <a:gd name="T12" fmla="*/ 0 w 12"/>
              <a:gd name="T13" fmla="*/ 204 h 357"/>
              <a:gd name="T14" fmla="*/ 0 w 12"/>
              <a:gd name="T15" fmla="*/ 271 h 357"/>
              <a:gd name="T16" fmla="*/ 0 w 12"/>
              <a:gd name="T17" fmla="*/ 357 h 357"/>
              <a:gd name="T18" fmla="*/ 12 w 12"/>
              <a:gd name="T19" fmla="*/ 357 h 357"/>
              <a:gd name="T20" fmla="*/ 12 w 12"/>
              <a:gd name="T21" fmla="*/ 271 h 357"/>
              <a:gd name="T22" fmla="*/ 12 w 12"/>
              <a:gd name="T23" fmla="*/ 204 h 357"/>
              <a:gd name="T24" fmla="*/ 12 w 12"/>
              <a:gd name="T25" fmla="*/ 155 h 357"/>
              <a:gd name="T26" fmla="*/ 12 w 12"/>
              <a:gd name="T27" fmla="*/ 118 h 357"/>
              <a:gd name="T28" fmla="*/ 12 w 12"/>
              <a:gd name="T29" fmla="*/ 88 h 357"/>
              <a:gd name="T30" fmla="*/ 12 w 12"/>
              <a:gd name="T31" fmla="*/ 61 h 357"/>
              <a:gd name="T32" fmla="*/ 12 w 12"/>
              <a:gd name="T33" fmla="*/ 33 h 357"/>
              <a:gd name="T34" fmla="*/ 10 w 12"/>
              <a:gd name="T35" fmla="*/ 0 h 357"/>
              <a:gd name="T36" fmla="*/ 0 w 12"/>
              <a:gd name="T37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" h="357">
                <a:moveTo>
                  <a:pt x="0" y="0"/>
                </a:moveTo>
                <a:lnTo>
                  <a:pt x="0" y="33"/>
                </a:lnTo>
                <a:lnTo>
                  <a:pt x="0" y="61"/>
                </a:lnTo>
                <a:lnTo>
                  <a:pt x="0" y="88"/>
                </a:lnTo>
                <a:lnTo>
                  <a:pt x="0" y="118"/>
                </a:lnTo>
                <a:lnTo>
                  <a:pt x="0" y="155"/>
                </a:lnTo>
                <a:lnTo>
                  <a:pt x="0" y="204"/>
                </a:lnTo>
                <a:lnTo>
                  <a:pt x="0" y="271"/>
                </a:lnTo>
                <a:lnTo>
                  <a:pt x="0" y="357"/>
                </a:lnTo>
                <a:lnTo>
                  <a:pt x="12" y="357"/>
                </a:lnTo>
                <a:lnTo>
                  <a:pt x="12" y="271"/>
                </a:lnTo>
                <a:lnTo>
                  <a:pt x="12" y="204"/>
                </a:lnTo>
                <a:lnTo>
                  <a:pt x="12" y="155"/>
                </a:lnTo>
                <a:lnTo>
                  <a:pt x="12" y="118"/>
                </a:lnTo>
                <a:lnTo>
                  <a:pt x="12" y="88"/>
                </a:lnTo>
                <a:lnTo>
                  <a:pt x="12" y="61"/>
                </a:lnTo>
                <a:lnTo>
                  <a:pt x="12" y="33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7" name="Freeform 1881"/>
          <p:cNvSpPr>
            <a:spLocks/>
          </p:cNvSpPr>
          <p:nvPr/>
        </p:nvSpPr>
        <p:spPr bwMode="auto">
          <a:xfrm>
            <a:off x="5265128" y="2709497"/>
            <a:ext cx="96715" cy="193431"/>
          </a:xfrm>
          <a:custGeom>
            <a:avLst/>
            <a:gdLst>
              <a:gd name="T0" fmla="*/ 32 w 66"/>
              <a:gd name="T1" fmla="*/ 0 h 132"/>
              <a:gd name="T2" fmla="*/ 0 w 66"/>
              <a:gd name="T3" fmla="*/ 132 h 132"/>
              <a:gd name="T4" fmla="*/ 0 w 66"/>
              <a:gd name="T5" fmla="*/ 132 h 132"/>
              <a:gd name="T6" fmla="*/ 1 w 66"/>
              <a:gd name="T7" fmla="*/ 131 h 132"/>
              <a:gd name="T8" fmla="*/ 3 w 66"/>
              <a:gd name="T9" fmla="*/ 129 h 132"/>
              <a:gd name="T10" fmla="*/ 5 w 66"/>
              <a:gd name="T11" fmla="*/ 129 h 132"/>
              <a:gd name="T12" fmla="*/ 7 w 66"/>
              <a:gd name="T13" fmla="*/ 127 h 132"/>
              <a:gd name="T14" fmla="*/ 9 w 66"/>
              <a:gd name="T15" fmla="*/ 125 h 132"/>
              <a:gd name="T16" fmla="*/ 13 w 66"/>
              <a:gd name="T17" fmla="*/ 124 h 132"/>
              <a:gd name="T18" fmla="*/ 15 w 66"/>
              <a:gd name="T19" fmla="*/ 124 h 132"/>
              <a:gd name="T20" fmla="*/ 17 w 66"/>
              <a:gd name="T21" fmla="*/ 122 h 132"/>
              <a:gd name="T22" fmla="*/ 19 w 66"/>
              <a:gd name="T23" fmla="*/ 122 h 132"/>
              <a:gd name="T24" fmla="*/ 21 w 66"/>
              <a:gd name="T25" fmla="*/ 120 h 132"/>
              <a:gd name="T26" fmla="*/ 22 w 66"/>
              <a:gd name="T27" fmla="*/ 120 h 132"/>
              <a:gd name="T28" fmla="*/ 24 w 66"/>
              <a:gd name="T29" fmla="*/ 120 h 132"/>
              <a:gd name="T30" fmla="*/ 26 w 66"/>
              <a:gd name="T31" fmla="*/ 120 h 132"/>
              <a:gd name="T32" fmla="*/ 28 w 66"/>
              <a:gd name="T33" fmla="*/ 118 h 132"/>
              <a:gd name="T34" fmla="*/ 30 w 66"/>
              <a:gd name="T35" fmla="*/ 118 h 132"/>
              <a:gd name="T36" fmla="*/ 34 w 66"/>
              <a:gd name="T37" fmla="*/ 118 h 132"/>
              <a:gd name="T38" fmla="*/ 36 w 66"/>
              <a:gd name="T39" fmla="*/ 118 h 132"/>
              <a:gd name="T40" fmla="*/ 38 w 66"/>
              <a:gd name="T41" fmla="*/ 118 h 132"/>
              <a:gd name="T42" fmla="*/ 40 w 66"/>
              <a:gd name="T43" fmla="*/ 120 h 132"/>
              <a:gd name="T44" fmla="*/ 42 w 66"/>
              <a:gd name="T45" fmla="*/ 120 h 132"/>
              <a:gd name="T46" fmla="*/ 43 w 66"/>
              <a:gd name="T47" fmla="*/ 120 h 132"/>
              <a:gd name="T48" fmla="*/ 45 w 66"/>
              <a:gd name="T49" fmla="*/ 120 h 132"/>
              <a:gd name="T50" fmla="*/ 47 w 66"/>
              <a:gd name="T51" fmla="*/ 122 h 132"/>
              <a:gd name="T52" fmla="*/ 49 w 66"/>
              <a:gd name="T53" fmla="*/ 122 h 132"/>
              <a:gd name="T54" fmla="*/ 53 w 66"/>
              <a:gd name="T55" fmla="*/ 124 h 132"/>
              <a:gd name="T56" fmla="*/ 55 w 66"/>
              <a:gd name="T57" fmla="*/ 124 h 132"/>
              <a:gd name="T58" fmla="*/ 57 w 66"/>
              <a:gd name="T59" fmla="*/ 125 h 132"/>
              <a:gd name="T60" fmla="*/ 59 w 66"/>
              <a:gd name="T61" fmla="*/ 127 h 132"/>
              <a:gd name="T62" fmla="*/ 61 w 66"/>
              <a:gd name="T63" fmla="*/ 129 h 132"/>
              <a:gd name="T64" fmla="*/ 63 w 66"/>
              <a:gd name="T65" fmla="*/ 129 h 132"/>
              <a:gd name="T66" fmla="*/ 64 w 66"/>
              <a:gd name="T67" fmla="*/ 131 h 132"/>
              <a:gd name="T68" fmla="*/ 66 w 66"/>
              <a:gd name="T69" fmla="*/ 132 h 132"/>
              <a:gd name="T70" fmla="*/ 32 w 66"/>
              <a:gd name="T71" fmla="*/ 0 h 132"/>
              <a:gd name="T72" fmla="*/ 32 w 66"/>
              <a:gd name="T73" fmla="*/ 50 h 132"/>
              <a:gd name="T74" fmla="*/ 32 w 66"/>
              <a:gd name="T7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" h="132">
                <a:moveTo>
                  <a:pt x="32" y="0"/>
                </a:moveTo>
                <a:lnTo>
                  <a:pt x="0" y="132"/>
                </a:lnTo>
                <a:lnTo>
                  <a:pt x="0" y="132"/>
                </a:lnTo>
                <a:lnTo>
                  <a:pt x="1" y="131"/>
                </a:lnTo>
                <a:lnTo>
                  <a:pt x="3" y="129"/>
                </a:lnTo>
                <a:lnTo>
                  <a:pt x="5" y="129"/>
                </a:lnTo>
                <a:lnTo>
                  <a:pt x="7" y="127"/>
                </a:lnTo>
                <a:lnTo>
                  <a:pt x="9" y="125"/>
                </a:lnTo>
                <a:lnTo>
                  <a:pt x="13" y="124"/>
                </a:lnTo>
                <a:lnTo>
                  <a:pt x="15" y="124"/>
                </a:lnTo>
                <a:lnTo>
                  <a:pt x="17" y="122"/>
                </a:lnTo>
                <a:lnTo>
                  <a:pt x="19" y="122"/>
                </a:lnTo>
                <a:lnTo>
                  <a:pt x="21" y="120"/>
                </a:lnTo>
                <a:lnTo>
                  <a:pt x="22" y="120"/>
                </a:lnTo>
                <a:lnTo>
                  <a:pt x="24" y="120"/>
                </a:lnTo>
                <a:lnTo>
                  <a:pt x="26" y="120"/>
                </a:lnTo>
                <a:lnTo>
                  <a:pt x="28" y="118"/>
                </a:lnTo>
                <a:lnTo>
                  <a:pt x="30" y="118"/>
                </a:lnTo>
                <a:lnTo>
                  <a:pt x="34" y="118"/>
                </a:lnTo>
                <a:lnTo>
                  <a:pt x="36" y="118"/>
                </a:lnTo>
                <a:lnTo>
                  <a:pt x="38" y="118"/>
                </a:lnTo>
                <a:lnTo>
                  <a:pt x="40" y="120"/>
                </a:lnTo>
                <a:lnTo>
                  <a:pt x="42" y="120"/>
                </a:lnTo>
                <a:lnTo>
                  <a:pt x="43" y="120"/>
                </a:lnTo>
                <a:lnTo>
                  <a:pt x="45" y="120"/>
                </a:lnTo>
                <a:lnTo>
                  <a:pt x="47" y="122"/>
                </a:lnTo>
                <a:lnTo>
                  <a:pt x="49" y="122"/>
                </a:lnTo>
                <a:lnTo>
                  <a:pt x="53" y="124"/>
                </a:lnTo>
                <a:lnTo>
                  <a:pt x="55" y="124"/>
                </a:lnTo>
                <a:lnTo>
                  <a:pt x="57" y="125"/>
                </a:lnTo>
                <a:lnTo>
                  <a:pt x="59" y="127"/>
                </a:lnTo>
                <a:lnTo>
                  <a:pt x="61" y="129"/>
                </a:lnTo>
                <a:lnTo>
                  <a:pt x="63" y="129"/>
                </a:lnTo>
                <a:lnTo>
                  <a:pt x="64" y="131"/>
                </a:lnTo>
                <a:lnTo>
                  <a:pt x="66" y="132"/>
                </a:lnTo>
                <a:lnTo>
                  <a:pt x="32" y="0"/>
                </a:lnTo>
                <a:lnTo>
                  <a:pt x="32" y="50"/>
                </a:lnTo>
                <a:lnTo>
                  <a:pt x="32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8" name="Freeform 1882"/>
          <p:cNvSpPr>
            <a:spLocks/>
          </p:cNvSpPr>
          <p:nvPr/>
        </p:nvSpPr>
        <p:spPr bwMode="auto">
          <a:xfrm>
            <a:off x="5306159" y="2828193"/>
            <a:ext cx="14654" cy="8792"/>
          </a:xfrm>
          <a:custGeom>
            <a:avLst/>
            <a:gdLst>
              <a:gd name="T0" fmla="*/ 10 w 10"/>
              <a:gd name="T1" fmla="*/ 6 h 6"/>
              <a:gd name="T2" fmla="*/ 10 w 10"/>
              <a:gd name="T3" fmla="*/ 2 h 6"/>
              <a:gd name="T4" fmla="*/ 6 w 10"/>
              <a:gd name="T5" fmla="*/ 0 h 6"/>
              <a:gd name="T6" fmla="*/ 0 w 10"/>
              <a:gd name="T7" fmla="*/ 2 h 6"/>
              <a:gd name="T8" fmla="*/ 0 w 10"/>
              <a:gd name="T9" fmla="*/ 6 h 6"/>
              <a:gd name="T10" fmla="*/ 10 w 10"/>
              <a:gd name="T11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6">
                <a:moveTo>
                  <a:pt x="10" y="6"/>
                </a:moveTo>
                <a:lnTo>
                  <a:pt x="10" y="2"/>
                </a:lnTo>
                <a:lnTo>
                  <a:pt x="6" y="0"/>
                </a:lnTo>
                <a:lnTo>
                  <a:pt x="0" y="2"/>
                </a:lnTo>
                <a:lnTo>
                  <a:pt x="0" y="6"/>
                </a:lnTo>
                <a:lnTo>
                  <a:pt x="10" y="6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19" name="Freeform 1883"/>
          <p:cNvSpPr>
            <a:spLocks/>
          </p:cNvSpPr>
          <p:nvPr/>
        </p:nvSpPr>
        <p:spPr bwMode="auto">
          <a:xfrm>
            <a:off x="6901961" y="3518389"/>
            <a:ext cx="17585" cy="4396"/>
          </a:xfrm>
          <a:custGeom>
            <a:avLst/>
            <a:gdLst>
              <a:gd name="T0" fmla="*/ 12 w 12"/>
              <a:gd name="T1" fmla="*/ 3 h 3"/>
              <a:gd name="T2" fmla="*/ 10 w 12"/>
              <a:gd name="T3" fmla="*/ 0 h 3"/>
              <a:gd name="T4" fmla="*/ 6 w 12"/>
              <a:gd name="T5" fmla="*/ 0 h 3"/>
              <a:gd name="T6" fmla="*/ 2 w 12"/>
              <a:gd name="T7" fmla="*/ 0 h 3"/>
              <a:gd name="T8" fmla="*/ 0 w 12"/>
              <a:gd name="T9" fmla="*/ 3 h 3"/>
              <a:gd name="T10" fmla="*/ 12 w 12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3">
                <a:moveTo>
                  <a:pt x="12" y="3"/>
                </a:moveTo>
                <a:lnTo>
                  <a:pt x="10" y="0"/>
                </a:lnTo>
                <a:lnTo>
                  <a:pt x="6" y="0"/>
                </a:lnTo>
                <a:lnTo>
                  <a:pt x="2" y="0"/>
                </a:lnTo>
                <a:lnTo>
                  <a:pt x="0" y="3"/>
                </a:lnTo>
                <a:lnTo>
                  <a:pt x="12" y="3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0" name="Freeform 1884"/>
          <p:cNvSpPr>
            <a:spLocks/>
          </p:cNvSpPr>
          <p:nvPr/>
        </p:nvSpPr>
        <p:spPr bwMode="auto">
          <a:xfrm>
            <a:off x="6901961" y="3522785"/>
            <a:ext cx="17585" cy="281354"/>
          </a:xfrm>
          <a:custGeom>
            <a:avLst/>
            <a:gdLst>
              <a:gd name="T0" fmla="*/ 10 w 12"/>
              <a:gd name="T1" fmla="*/ 192 h 192"/>
              <a:gd name="T2" fmla="*/ 12 w 12"/>
              <a:gd name="T3" fmla="*/ 159 h 192"/>
              <a:gd name="T4" fmla="*/ 12 w 12"/>
              <a:gd name="T5" fmla="*/ 129 h 192"/>
              <a:gd name="T6" fmla="*/ 12 w 12"/>
              <a:gd name="T7" fmla="*/ 83 h 192"/>
              <a:gd name="T8" fmla="*/ 12 w 12"/>
              <a:gd name="T9" fmla="*/ 0 h 192"/>
              <a:gd name="T10" fmla="*/ 0 w 12"/>
              <a:gd name="T11" fmla="*/ 0 h 192"/>
              <a:gd name="T12" fmla="*/ 0 w 12"/>
              <a:gd name="T13" fmla="*/ 83 h 192"/>
              <a:gd name="T14" fmla="*/ 0 w 12"/>
              <a:gd name="T15" fmla="*/ 129 h 192"/>
              <a:gd name="T16" fmla="*/ 0 w 12"/>
              <a:gd name="T17" fmla="*/ 159 h 192"/>
              <a:gd name="T18" fmla="*/ 0 w 12"/>
              <a:gd name="T19" fmla="*/ 192 h 192"/>
              <a:gd name="T20" fmla="*/ 10 w 12"/>
              <a:gd name="T21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" h="192">
                <a:moveTo>
                  <a:pt x="10" y="192"/>
                </a:moveTo>
                <a:lnTo>
                  <a:pt x="12" y="159"/>
                </a:lnTo>
                <a:lnTo>
                  <a:pt x="12" y="129"/>
                </a:lnTo>
                <a:lnTo>
                  <a:pt x="12" y="83"/>
                </a:lnTo>
                <a:lnTo>
                  <a:pt x="12" y="0"/>
                </a:lnTo>
                <a:lnTo>
                  <a:pt x="0" y="0"/>
                </a:lnTo>
                <a:lnTo>
                  <a:pt x="0" y="83"/>
                </a:lnTo>
                <a:lnTo>
                  <a:pt x="0" y="129"/>
                </a:lnTo>
                <a:lnTo>
                  <a:pt x="0" y="159"/>
                </a:lnTo>
                <a:lnTo>
                  <a:pt x="0" y="192"/>
                </a:lnTo>
                <a:lnTo>
                  <a:pt x="10" y="192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1" name="Freeform 1885"/>
          <p:cNvSpPr>
            <a:spLocks/>
          </p:cNvSpPr>
          <p:nvPr/>
        </p:nvSpPr>
        <p:spPr bwMode="auto">
          <a:xfrm>
            <a:off x="6860931" y="3735266"/>
            <a:ext cx="96715" cy="194896"/>
          </a:xfrm>
          <a:custGeom>
            <a:avLst/>
            <a:gdLst>
              <a:gd name="T0" fmla="*/ 32 w 66"/>
              <a:gd name="T1" fmla="*/ 133 h 133"/>
              <a:gd name="T2" fmla="*/ 66 w 66"/>
              <a:gd name="T3" fmla="*/ 0 h 133"/>
              <a:gd name="T4" fmla="*/ 66 w 66"/>
              <a:gd name="T5" fmla="*/ 0 h 133"/>
              <a:gd name="T6" fmla="*/ 65 w 66"/>
              <a:gd name="T7" fmla="*/ 1 h 133"/>
              <a:gd name="T8" fmla="*/ 63 w 66"/>
              <a:gd name="T9" fmla="*/ 3 h 133"/>
              <a:gd name="T10" fmla="*/ 61 w 66"/>
              <a:gd name="T11" fmla="*/ 5 h 133"/>
              <a:gd name="T12" fmla="*/ 59 w 66"/>
              <a:gd name="T13" fmla="*/ 7 h 133"/>
              <a:gd name="T14" fmla="*/ 57 w 66"/>
              <a:gd name="T15" fmla="*/ 8 h 133"/>
              <a:gd name="T16" fmla="*/ 55 w 66"/>
              <a:gd name="T17" fmla="*/ 8 h 133"/>
              <a:gd name="T18" fmla="*/ 53 w 66"/>
              <a:gd name="T19" fmla="*/ 10 h 133"/>
              <a:gd name="T20" fmla="*/ 51 w 66"/>
              <a:gd name="T21" fmla="*/ 10 h 133"/>
              <a:gd name="T22" fmla="*/ 47 w 66"/>
              <a:gd name="T23" fmla="*/ 12 h 133"/>
              <a:gd name="T24" fmla="*/ 45 w 66"/>
              <a:gd name="T25" fmla="*/ 12 h 133"/>
              <a:gd name="T26" fmla="*/ 44 w 66"/>
              <a:gd name="T27" fmla="*/ 14 h 133"/>
              <a:gd name="T28" fmla="*/ 42 w 66"/>
              <a:gd name="T29" fmla="*/ 14 h 133"/>
              <a:gd name="T30" fmla="*/ 40 w 66"/>
              <a:gd name="T31" fmla="*/ 14 h 133"/>
              <a:gd name="T32" fmla="*/ 38 w 66"/>
              <a:gd name="T33" fmla="*/ 14 h 133"/>
              <a:gd name="T34" fmla="*/ 36 w 66"/>
              <a:gd name="T35" fmla="*/ 14 h 133"/>
              <a:gd name="T36" fmla="*/ 34 w 66"/>
              <a:gd name="T37" fmla="*/ 14 h 133"/>
              <a:gd name="T38" fmla="*/ 32 w 66"/>
              <a:gd name="T39" fmla="*/ 14 h 133"/>
              <a:gd name="T40" fmla="*/ 28 w 66"/>
              <a:gd name="T41" fmla="*/ 14 h 133"/>
              <a:gd name="T42" fmla="*/ 26 w 66"/>
              <a:gd name="T43" fmla="*/ 14 h 133"/>
              <a:gd name="T44" fmla="*/ 25 w 66"/>
              <a:gd name="T45" fmla="*/ 14 h 133"/>
              <a:gd name="T46" fmla="*/ 23 w 66"/>
              <a:gd name="T47" fmla="*/ 14 h 133"/>
              <a:gd name="T48" fmla="*/ 21 w 66"/>
              <a:gd name="T49" fmla="*/ 12 h 133"/>
              <a:gd name="T50" fmla="*/ 19 w 66"/>
              <a:gd name="T51" fmla="*/ 12 h 133"/>
              <a:gd name="T52" fmla="*/ 17 w 66"/>
              <a:gd name="T53" fmla="*/ 10 h 133"/>
              <a:gd name="T54" fmla="*/ 15 w 66"/>
              <a:gd name="T55" fmla="*/ 10 h 133"/>
              <a:gd name="T56" fmla="*/ 13 w 66"/>
              <a:gd name="T57" fmla="*/ 8 h 133"/>
              <a:gd name="T58" fmla="*/ 9 w 66"/>
              <a:gd name="T59" fmla="*/ 7 h 133"/>
              <a:gd name="T60" fmla="*/ 7 w 66"/>
              <a:gd name="T61" fmla="*/ 7 h 133"/>
              <a:gd name="T62" fmla="*/ 5 w 66"/>
              <a:gd name="T63" fmla="*/ 5 h 133"/>
              <a:gd name="T64" fmla="*/ 4 w 66"/>
              <a:gd name="T65" fmla="*/ 3 h 133"/>
              <a:gd name="T66" fmla="*/ 2 w 66"/>
              <a:gd name="T67" fmla="*/ 1 h 133"/>
              <a:gd name="T68" fmla="*/ 0 w 66"/>
              <a:gd name="T69" fmla="*/ 0 h 133"/>
              <a:gd name="T70" fmla="*/ 32 w 66"/>
              <a:gd name="T71" fmla="*/ 133 h 133"/>
              <a:gd name="T72" fmla="*/ 32 w 66"/>
              <a:gd name="T73" fmla="*/ 84 h 133"/>
              <a:gd name="T74" fmla="*/ 32 w 66"/>
              <a:gd name="T7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6" h="133">
                <a:moveTo>
                  <a:pt x="32" y="133"/>
                </a:moveTo>
                <a:lnTo>
                  <a:pt x="66" y="0"/>
                </a:lnTo>
                <a:lnTo>
                  <a:pt x="66" y="0"/>
                </a:lnTo>
                <a:lnTo>
                  <a:pt x="65" y="1"/>
                </a:lnTo>
                <a:lnTo>
                  <a:pt x="63" y="3"/>
                </a:lnTo>
                <a:lnTo>
                  <a:pt x="61" y="5"/>
                </a:lnTo>
                <a:lnTo>
                  <a:pt x="59" y="7"/>
                </a:lnTo>
                <a:lnTo>
                  <a:pt x="57" y="8"/>
                </a:lnTo>
                <a:lnTo>
                  <a:pt x="55" y="8"/>
                </a:lnTo>
                <a:lnTo>
                  <a:pt x="53" y="10"/>
                </a:lnTo>
                <a:lnTo>
                  <a:pt x="51" y="10"/>
                </a:lnTo>
                <a:lnTo>
                  <a:pt x="47" y="12"/>
                </a:lnTo>
                <a:lnTo>
                  <a:pt x="45" y="12"/>
                </a:lnTo>
                <a:lnTo>
                  <a:pt x="44" y="14"/>
                </a:lnTo>
                <a:lnTo>
                  <a:pt x="42" y="14"/>
                </a:lnTo>
                <a:lnTo>
                  <a:pt x="40" y="14"/>
                </a:lnTo>
                <a:lnTo>
                  <a:pt x="38" y="14"/>
                </a:lnTo>
                <a:lnTo>
                  <a:pt x="36" y="14"/>
                </a:lnTo>
                <a:lnTo>
                  <a:pt x="34" y="14"/>
                </a:lnTo>
                <a:lnTo>
                  <a:pt x="32" y="14"/>
                </a:lnTo>
                <a:lnTo>
                  <a:pt x="28" y="14"/>
                </a:lnTo>
                <a:lnTo>
                  <a:pt x="26" y="14"/>
                </a:lnTo>
                <a:lnTo>
                  <a:pt x="25" y="14"/>
                </a:lnTo>
                <a:lnTo>
                  <a:pt x="23" y="14"/>
                </a:lnTo>
                <a:lnTo>
                  <a:pt x="21" y="12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lnTo>
                  <a:pt x="13" y="8"/>
                </a:lnTo>
                <a:lnTo>
                  <a:pt x="9" y="7"/>
                </a:lnTo>
                <a:lnTo>
                  <a:pt x="7" y="7"/>
                </a:lnTo>
                <a:lnTo>
                  <a:pt x="5" y="5"/>
                </a:lnTo>
                <a:lnTo>
                  <a:pt x="4" y="3"/>
                </a:lnTo>
                <a:lnTo>
                  <a:pt x="2" y="1"/>
                </a:lnTo>
                <a:lnTo>
                  <a:pt x="0" y="0"/>
                </a:lnTo>
                <a:lnTo>
                  <a:pt x="32" y="133"/>
                </a:lnTo>
                <a:lnTo>
                  <a:pt x="32" y="84"/>
                </a:lnTo>
                <a:lnTo>
                  <a:pt x="32" y="133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2" name="Freeform 1886"/>
          <p:cNvSpPr>
            <a:spLocks/>
          </p:cNvSpPr>
          <p:nvPr/>
        </p:nvSpPr>
        <p:spPr bwMode="auto">
          <a:xfrm>
            <a:off x="6901962" y="3804139"/>
            <a:ext cx="14654" cy="7327"/>
          </a:xfrm>
          <a:custGeom>
            <a:avLst/>
            <a:gdLst>
              <a:gd name="T0" fmla="*/ 0 w 10"/>
              <a:gd name="T1" fmla="*/ 0 h 5"/>
              <a:gd name="T2" fmla="*/ 2 w 10"/>
              <a:gd name="T3" fmla="*/ 4 h 5"/>
              <a:gd name="T4" fmla="*/ 6 w 10"/>
              <a:gd name="T5" fmla="*/ 5 h 5"/>
              <a:gd name="T6" fmla="*/ 10 w 10"/>
              <a:gd name="T7" fmla="*/ 4 h 5"/>
              <a:gd name="T8" fmla="*/ 10 w 10"/>
              <a:gd name="T9" fmla="*/ 0 h 5"/>
              <a:gd name="T10" fmla="*/ 0 w 10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5">
                <a:moveTo>
                  <a:pt x="0" y="0"/>
                </a:moveTo>
                <a:lnTo>
                  <a:pt x="2" y="4"/>
                </a:lnTo>
                <a:lnTo>
                  <a:pt x="6" y="5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16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3" name="Freeform 1887"/>
          <p:cNvSpPr>
            <a:spLocks/>
          </p:cNvSpPr>
          <p:nvPr/>
        </p:nvSpPr>
        <p:spPr bwMode="auto">
          <a:xfrm>
            <a:off x="2025162" y="3264877"/>
            <a:ext cx="1266092" cy="265235"/>
          </a:xfrm>
          <a:custGeom>
            <a:avLst/>
            <a:gdLst>
              <a:gd name="T0" fmla="*/ 862 w 864"/>
              <a:gd name="T1" fmla="*/ 0 h 181"/>
              <a:gd name="T2" fmla="*/ 860 w 864"/>
              <a:gd name="T3" fmla="*/ 0 h 181"/>
              <a:gd name="T4" fmla="*/ 816 w 864"/>
              <a:gd name="T5" fmla="*/ 12 h 181"/>
              <a:gd name="T6" fmla="*/ 767 w 864"/>
              <a:gd name="T7" fmla="*/ 25 h 181"/>
              <a:gd name="T8" fmla="*/ 711 w 864"/>
              <a:gd name="T9" fmla="*/ 35 h 181"/>
              <a:gd name="T10" fmla="*/ 650 w 864"/>
              <a:gd name="T11" fmla="*/ 44 h 181"/>
              <a:gd name="T12" fmla="*/ 522 w 864"/>
              <a:gd name="T13" fmla="*/ 62 h 181"/>
              <a:gd name="T14" fmla="*/ 391 w 864"/>
              <a:gd name="T15" fmla="*/ 78 h 181"/>
              <a:gd name="T16" fmla="*/ 326 w 864"/>
              <a:gd name="T17" fmla="*/ 86 h 181"/>
              <a:gd name="T18" fmla="*/ 265 w 864"/>
              <a:gd name="T19" fmla="*/ 95 h 181"/>
              <a:gd name="T20" fmla="*/ 206 w 864"/>
              <a:gd name="T21" fmla="*/ 104 h 181"/>
              <a:gd name="T22" fmla="*/ 152 w 864"/>
              <a:gd name="T23" fmla="*/ 115 h 181"/>
              <a:gd name="T24" fmla="*/ 103 w 864"/>
              <a:gd name="T25" fmla="*/ 127 h 181"/>
              <a:gd name="T26" fmla="*/ 61 w 864"/>
              <a:gd name="T27" fmla="*/ 141 h 181"/>
              <a:gd name="T28" fmla="*/ 42 w 864"/>
              <a:gd name="T29" fmla="*/ 148 h 181"/>
              <a:gd name="T30" fmla="*/ 27 w 864"/>
              <a:gd name="T31" fmla="*/ 157 h 181"/>
              <a:gd name="T32" fmla="*/ 11 w 864"/>
              <a:gd name="T33" fmla="*/ 166 h 181"/>
              <a:gd name="T34" fmla="*/ 0 w 864"/>
              <a:gd name="T35" fmla="*/ 174 h 181"/>
              <a:gd name="T36" fmla="*/ 7 w 864"/>
              <a:gd name="T37" fmla="*/ 181 h 181"/>
              <a:gd name="T38" fmla="*/ 17 w 864"/>
              <a:gd name="T39" fmla="*/ 173 h 181"/>
              <a:gd name="T40" fmla="*/ 30 w 864"/>
              <a:gd name="T41" fmla="*/ 164 h 181"/>
              <a:gd name="T42" fmla="*/ 46 w 864"/>
              <a:gd name="T43" fmla="*/ 157 h 181"/>
              <a:gd name="T44" fmla="*/ 65 w 864"/>
              <a:gd name="T45" fmla="*/ 150 h 181"/>
              <a:gd name="T46" fmla="*/ 105 w 864"/>
              <a:gd name="T47" fmla="*/ 136 h 181"/>
              <a:gd name="T48" fmla="*/ 154 w 864"/>
              <a:gd name="T49" fmla="*/ 123 h 181"/>
              <a:gd name="T50" fmla="*/ 208 w 864"/>
              <a:gd name="T51" fmla="*/ 113 h 181"/>
              <a:gd name="T52" fmla="*/ 265 w 864"/>
              <a:gd name="T53" fmla="*/ 102 h 181"/>
              <a:gd name="T54" fmla="*/ 328 w 864"/>
              <a:gd name="T55" fmla="*/ 93 h 181"/>
              <a:gd name="T56" fmla="*/ 393 w 864"/>
              <a:gd name="T57" fmla="*/ 86 h 181"/>
              <a:gd name="T58" fmla="*/ 524 w 864"/>
              <a:gd name="T59" fmla="*/ 70 h 181"/>
              <a:gd name="T60" fmla="*/ 652 w 864"/>
              <a:gd name="T61" fmla="*/ 53 h 181"/>
              <a:gd name="T62" fmla="*/ 711 w 864"/>
              <a:gd name="T63" fmla="*/ 44 h 181"/>
              <a:gd name="T64" fmla="*/ 769 w 864"/>
              <a:gd name="T65" fmla="*/ 33 h 181"/>
              <a:gd name="T66" fmla="*/ 820 w 864"/>
              <a:gd name="T67" fmla="*/ 21 h 181"/>
              <a:gd name="T68" fmla="*/ 864 w 864"/>
              <a:gd name="T69" fmla="*/ 7 h 181"/>
              <a:gd name="T70" fmla="*/ 862 w 864"/>
              <a:gd name="T71" fmla="*/ 9 h 181"/>
              <a:gd name="T72" fmla="*/ 862 w 864"/>
              <a:gd name="T73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4" h="181">
                <a:moveTo>
                  <a:pt x="862" y="0"/>
                </a:moveTo>
                <a:lnTo>
                  <a:pt x="860" y="0"/>
                </a:lnTo>
                <a:lnTo>
                  <a:pt x="816" y="12"/>
                </a:lnTo>
                <a:lnTo>
                  <a:pt x="767" y="25"/>
                </a:lnTo>
                <a:lnTo>
                  <a:pt x="711" y="35"/>
                </a:lnTo>
                <a:lnTo>
                  <a:pt x="650" y="44"/>
                </a:lnTo>
                <a:lnTo>
                  <a:pt x="522" y="62"/>
                </a:lnTo>
                <a:lnTo>
                  <a:pt x="391" y="78"/>
                </a:lnTo>
                <a:lnTo>
                  <a:pt x="326" y="86"/>
                </a:lnTo>
                <a:lnTo>
                  <a:pt x="265" y="95"/>
                </a:lnTo>
                <a:lnTo>
                  <a:pt x="206" y="104"/>
                </a:lnTo>
                <a:lnTo>
                  <a:pt x="152" y="115"/>
                </a:lnTo>
                <a:lnTo>
                  <a:pt x="103" y="127"/>
                </a:lnTo>
                <a:lnTo>
                  <a:pt x="61" y="141"/>
                </a:lnTo>
                <a:lnTo>
                  <a:pt x="42" y="148"/>
                </a:lnTo>
                <a:lnTo>
                  <a:pt x="27" y="157"/>
                </a:lnTo>
                <a:lnTo>
                  <a:pt x="11" y="166"/>
                </a:lnTo>
                <a:lnTo>
                  <a:pt x="0" y="174"/>
                </a:lnTo>
                <a:lnTo>
                  <a:pt x="7" y="181"/>
                </a:lnTo>
                <a:lnTo>
                  <a:pt x="17" y="173"/>
                </a:lnTo>
                <a:lnTo>
                  <a:pt x="30" y="164"/>
                </a:lnTo>
                <a:lnTo>
                  <a:pt x="46" y="157"/>
                </a:lnTo>
                <a:lnTo>
                  <a:pt x="65" y="150"/>
                </a:lnTo>
                <a:lnTo>
                  <a:pt x="105" y="136"/>
                </a:lnTo>
                <a:lnTo>
                  <a:pt x="154" y="123"/>
                </a:lnTo>
                <a:lnTo>
                  <a:pt x="208" y="113"/>
                </a:lnTo>
                <a:lnTo>
                  <a:pt x="265" y="102"/>
                </a:lnTo>
                <a:lnTo>
                  <a:pt x="328" y="93"/>
                </a:lnTo>
                <a:lnTo>
                  <a:pt x="393" y="86"/>
                </a:lnTo>
                <a:lnTo>
                  <a:pt x="524" y="70"/>
                </a:lnTo>
                <a:lnTo>
                  <a:pt x="652" y="53"/>
                </a:lnTo>
                <a:lnTo>
                  <a:pt x="711" y="44"/>
                </a:lnTo>
                <a:lnTo>
                  <a:pt x="769" y="33"/>
                </a:lnTo>
                <a:lnTo>
                  <a:pt x="820" y="21"/>
                </a:lnTo>
                <a:lnTo>
                  <a:pt x="864" y="7"/>
                </a:lnTo>
                <a:lnTo>
                  <a:pt x="862" y="9"/>
                </a:lnTo>
                <a:lnTo>
                  <a:pt x="862" y="0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4" name="Freeform 1888"/>
          <p:cNvSpPr>
            <a:spLocks/>
          </p:cNvSpPr>
          <p:nvPr/>
        </p:nvSpPr>
        <p:spPr bwMode="auto">
          <a:xfrm>
            <a:off x="3288323" y="3264877"/>
            <a:ext cx="939312" cy="13189"/>
          </a:xfrm>
          <a:custGeom>
            <a:avLst/>
            <a:gdLst>
              <a:gd name="T0" fmla="*/ 641 w 641"/>
              <a:gd name="T1" fmla="*/ 2 h 9"/>
              <a:gd name="T2" fmla="*/ 637 w 641"/>
              <a:gd name="T3" fmla="*/ 0 h 9"/>
              <a:gd name="T4" fmla="*/ 578 w 641"/>
              <a:gd name="T5" fmla="*/ 0 h 9"/>
              <a:gd name="T6" fmla="*/ 500 w 641"/>
              <a:gd name="T7" fmla="*/ 0 h 9"/>
              <a:gd name="T8" fmla="*/ 412 w 641"/>
              <a:gd name="T9" fmla="*/ 0 h 9"/>
              <a:gd name="T10" fmla="*/ 319 w 641"/>
              <a:gd name="T11" fmla="*/ 0 h 9"/>
              <a:gd name="T12" fmla="*/ 225 w 641"/>
              <a:gd name="T13" fmla="*/ 0 h 9"/>
              <a:gd name="T14" fmla="*/ 137 w 641"/>
              <a:gd name="T15" fmla="*/ 0 h 9"/>
              <a:gd name="T16" fmla="*/ 61 w 641"/>
              <a:gd name="T17" fmla="*/ 0 h 9"/>
              <a:gd name="T18" fmla="*/ 0 w 641"/>
              <a:gd name="T19" fmla="*/ 0 h 9"/>
              <a:gd name="T20" fmla="*/ 0 w 641"/>
              <a:gd name="T21" fmla="*/ 9 h 9"/>
              <a:gd name="T22" fmla="*/ 61 w 641"/>
              <a:gd name="T23" fmla="*/ 9 h 9"/>
              <a:gd name="T24" fmla="*/ 137 w 641"/>
              <a:gd name="T25" fmla="*/ 9 h 9"/>
              <a:gd name="T26" fmla="*/ 225 w 641"/>
              <a:gd name="T27" fmla="*/ 9 h 9"/>
              <a:gd name="T28" fmla="*/ 319 w 641"/>
              <a:gd name="T29" fmla="*/ 9 h 9"/>
              <a:gd name="T30" fmla="*/ 412 w 641"/>
              <a:gd name="T31" fmla="*/ 9 h 9"/>
              <a:gd name="T32" fmla="*/ 500 w 641"/>
              <a:gd name="T33" fmla="*/ 9 h 9"/>
              <a:gd name="T34" fmla="*/ 578 w 641"/>
              <a:gd name="T35" fmla="*/ 9 h 9"/>
              <a:gd name="T36" fmla="*/ 637 w 641"/>
              <a:gd name="T37" fmla="*/ 9 h 9"/>
              <a:gd name="T38" fmla="*/ 633 w 641"/>
              <a:gd name="T39" fmla="*/ 5 h 9"/>
              <a:gd name="T40" fmla="*/ 641 w 641"/>
              <a:gd name="T41" fmla="*/ 2 h 9"/>
              <a:gd name="T42" fmla="*/ 639 w 641"/>
              <a:gd name="T43" fmla="*/ 0 h 9"/>
              <a:gd name="T44" fmla="*/ 637 w 641"/>
              <a:gd name="T45" fmla="*/ 0 h 9"/>
              <a:gd name="T46" fmla="*/ 641 w 641"/>
              <a:gd name="T47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1" h="9">
                <a:moveTo>
                  <a:pt x="641" y="2"/>
                </a:moveTo>
                <a:lnTo>
                  <a:pt x="637" y="0"/>
                </a:lnTo>
                <a:lnTo>
                  <a:pt x="578" y="0"/>
                </a:lnTo>
                <a:lnTo>
                  <a:pt x="500" y="0"/>
                </a:lnTo>
                <a:lnTo>
                  <a:pt x="412" y="0"/>
                </a:lnTo>
                <a:lnTo>
                  <a:pt x="319" y="0"/>
                </a:lnTo>
                <a:lnTo>
                  <a:pt x="225" y="0"/>
                </a:lnTo>
                <a:lnTo>
                  <a:pt x="137" y="0"/>
                </a:lnTo>
                <a:lnTo>
                  <a:pt x="61" y="0"/>
                </a:lnTo>
                <a:lnTo>
                  <a:pt x="0" y="0"/>
                </a:lnTo>
                <a:lnTo>
                  <a:pt x="0" y="9"/>
                </a:lnTo>
                <a:lnTo>
                  <a:pt x="61" y="9"/>
                </a:lnTo>
                <a:lnTo>
                  <a:pt x="137" y="9"/>
                </a:lnTo>
                <a:lnTo>
                  <a:pt x="225" y="9"/>
                </a:lnTo>
                <a:lnTo>
                  <a:pt x="319" y="9"/>
                </a:lnTo>
                <a:lnTo>
                  <a:pt x="412" y="9"/>
                </a:lnTo>
                <a:lnTo>
                  <a:pt x="500" y="9"/>
                </a:lnTo>
                <a:lnTo>
                  <a:pt x="578" y="9"/>
                </a:lnTo>
                <a:lnTo>
                  <a:pt x="637" y="9"/>
                </a:lnTo>
                <a:lnTo>
                  <a:pt x="633" y="5"/>
                </a:lnTo>
                <a:lnTo>
                  <a:pt x="641" y="2"/>
                </a:lnTo>
                <a:lnTo>
                  <a:pt x="639" y="0"/>
                </a:lnTo>
                <a:lnTo>
                  <a:pt x="637" y="0"/>
                </a:lnTo>
                <a:lnTo>
                  <a:pt x="641" y="2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5" name="Freeform 1889"/>
          <p:cNvSpPr>
            <a:spLocks/>
          </p:cNvSpPr>
          <p:nvPr/>
        </p:nvSpPr>
        <p:spPr bwMode="auto">
          <a:xfrm>
            <a:off x="4215912" y="3267808"/>
            <a:ext cx="984738" cy="435220"/>
          </a:xfrm>
          <a:custGeom>
            <a:avLst/>
            <a:gdLst>
              <a:gd name="T0" fmla="*/ 670 w 672"/>
              <a:gd name="T1" fmla="*/ 289 h 297"/>
              <a:gd name="T2" fmla="*/ 672 w 672"/>
              <a:gd name="T3" fmla="*/ 289 h 297"/>
              <a:gd name="T4" fmla="*/ 603 w 672"/>
              <a:gd name="T5" fmla="*/ 271 h 297"/>
              <a:gd name="T6" fmla="*/ 517 w 672"/>
              <a:gd name="T7" fmla="*/ 248 h 297"/>
              <a:gd name="T8" fmla="*/ 470 w 672"/>
              <a:gd name="T9" fmla="*/ 236 h 297"/>
              <a:gd name="T10" fmla="*/ 420 w 672"/>
              <a:gd name="T11" fmla="*/ 220 h 297"/>
              <a:gd name="T12" fmla="*/ 368 w 672"/>
              <a:gd name="T13" fmla="*/ 204 h 297"/>
              <a:gd name="T14" fmla="*/ 317 w 672"/>
              <a:gd name="T15" fmla="*/ 186 h 297"/>
              <a:gd name="T16" fmla="*/ 265 w 672"/>
              <a:gd name="T17" fmla="*/ 167 h 297"/>
              <a:gd name="T18" fmla="*/ 216 w 672"/>
              <a:gd name="T19" fmla="*/ 148 h 297"/>
              <a:gd name="T20" fmla="*/ 170 w 672"/>
              <a:gd name="T21" fmla="*/ 127 h 297"/>
              <a:gd name="T22" fmla="*/ 126 w 672"/>
              <a:gd name="T23" fmla="*/ 104 h 297"/>
              <a:gd name="T24" fmla="*/ 107 w 672"/>
              <a:gd name="T25" fmla="*/ 91 h 297"/>
              <a:gd name="T26" fmla="*/ 88 w 672"/>
              <a:gd name="T27" fmla="*/ 79 h 297"/>
              <a:gd name="T28" fmla="*/ 71 w 672"/>
              <a:gd name="T29" fmla="*/ 67 h 297"/>
              <a:gd name="T30" fmla="*/ 56 w 672"/>
              <a:gd name="T31" fmla="*/ 54 h 297"/>
              <a:gd name="T32" fmla="*/ 40 w 672"/>
              <a:gd name="T33" fmla="*/ 40 h 297"/>
              <a:gd name="T34" fmla="*/ 27 w 672"/>
              <a:gd name="T35" fmla="*/ 28 h 297"/>
              <a:gd name="T36" fmla="*/ 17 w 672"/>
              <a:gd name="T37" fmla="*/ 14 h 297"/>
              <a:gd name="T38" fmla="*/ 8 w 672"/>
              <a:gd name="T39" fmla="*/ 0 h 297"/>
              <a:gd name="T40" fmla="*/ 0 w 672"/>
              <a:gd name="T41" fmla="*/ 3 h 297"/>
              <a:gd name="T42" fmla="*/ 10 w 672"/>
              <a:gd name="T43" fmla="*/ 19 h 297"/>
              <a:gd name="T44" fmla="*/ 21 w 672"/>
              <a:gd name="T45" fmla="*/ 33 h 297"/>
              <a:gd name="T46" fmla="*/ 35 w 672"/>
              <a:gd name="T47" fmla="*/ 47 h 297"/>
              <a:gd name="T48" fmla="*/ 48 w 672"/>
              <a:gd name="T49" fmla="*/ 60 h 297"/>
              <a:gd name="T50" fmla="*/ 65 w 672"/>
              <a:gd name="T51" fmla="*/ 74 h 297"/>
              <a:gd name="T52" fmla="*/ 82 w 672"/>
              <a:gd name="T53" fmla="*/ 86 h 297"/>
              <a:gd name="T54" fmla="*/ 101 w 672"/>
              <a:gd name="T55" fmla="*/ 98 h 297"/>
              <a:gd name="T56" fmla="*/ 122 w 672"/>
              <a:gd name="T57" fmla="*/ 111 h 297"/>
              <a:gd name="T58" fmla="*/ 166 w 672"/>
              <a:gd name="T59" fmla="*/ 134 h 297"/>
              <a:gd name="T60" fmla="*/ 212 w 672"/>
              <a:gd name="T61" fmla="*/ 155 h 297"/>
              <a:gd name="T62" fmla="*/ 262 w 672"/>
              <a:gd name="T63" fmla="*/ 176 h 297"/>
              <a:gd name="T64" fmla="*/ 313 w 672"/>
              <a:gd name="T65" fmla="*/ 195 h 297"/>
              <a:gd name="T66" fmla="*/ 365 w 672"/>
              <a:gd name="T67" fmla="*/ 213 h 297"/>
              <a:gd name="T68" fmla="*/ 416 w 672"/>
              <a:gd name="T69" fmla="*/ 229 h 297"/>
              <a:gd name="T70" fmla="*/ 468 w 672"/>
              <a:gd name="T71" fmla="*/ 243 h 297"/>
              <a:gd name="T72" fmla="*/ 515 w 672"/>
              <a:gd name="T73" fmla="*/ 257 h 297"/>
              <a:gd name="T74" fmla="*/ 601 w 672"/>
              <a:gd name="T75" fmla="*/ 280 h 297"/>
              <a:gd name="T76" fmla="*/ 668 w 672"/>
              <a:gd name="T77" fmla="*/ 297 h 297"/>
              <a:gd name="T78" fmla="*/ 670 w 672"/>
              <a:gd name="T79" fmla="*/ 297 h 297"/>
              <a:gd name="T80" fmla="*/ 670 w 672"/>
              <a:gd name="T81" fmla="*/ 28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297">
                <a:moveTo>
                  <a:pt x="670" y="289"/>
                </a:moveTo>
                <a:lnTo>
                  <a:pt x="672" y="289"/>
                </a:lnTo>
                <a:lnTo>
                  <a:pt x="603" y="271"/>
                </a:lnTo>
                <a:lnTo>
                  <a:pt x="517" y="248"/>
                </a:lnTo>
                <a:lnTo>
                  <a:pt x="470" y="236"/>
                </a:lnTo>
                <a:lnTo>
                  <a:pt x="420" y="220"/>
                </a:lnTo>
                <a:lnTo>
                  <a:pt x="368" y="204"/>
                </a:lnTo>
                <a:lnTo>
                  <a:pt x="317" y="186"/>
                </a:lnTo>
                <a:lnTo>
                  <a:pt x="265" y="167"/>
                </a:lnTo>
                <a:lnTo>
                  <a:pt x="216" y="148"/>
                </a:lnTo>
                <a:lnTo>
                  <a:pt x="170" y="127"/>
                </a:lnTo>
                <a:lnTo>
                  <a:pt x="126" y="104"/>
                </a:lnTo>
                <a:lnTo>
                  <a:pt x="107" y="91"/>
                </a:lnTo>
                <a:lnTo>
                  <a:pt x="88" y="79"/>
                </a:lnTo>
                <a:lnTo>
                  <a:pt x="71" y="67"/>
                </a:lnTo>
                <a:lnTo>
                  <a:pt x="56" y="54"/>
                </a:lnTo>
                <a:lnTo>
                  <a:pt x="40" y="40"/>
                </a:lnTo>
                <a:lnTo>
                  <a:pt x="27" y="28"/>
                </a:lnTo>
                <a:lnTo>
                  <a:pt x="17" y="14"/>
                </a:lnTo>
                <a:lnTo>
                  <a:pt x="8" y="0"/>
                </a:lnTo>
                <a:lnTo>
                  <a:pt x="0" y="3"/>
                </a:lnTo>
                <a:lnTo>
                  <a:pt x="10" y="19"/>
                </a:lnTo>
                <a:lnTo>
                  <a:pt x="21" y="33"/>
                </a:lnTo>
                <a:lnTo>
                  <a:pt x="35" y="47"/>
                </a:lnTo>
                <a:lnTo>
                  <a:pt x="48" y="60"/>
                </a:lnTo>
                <a:lnTo>
                  <a:pt x="65" y="74"/>
                </a:lnTo>
                <a:lnTo>
                  <a:pt x="82" y="86"/>
                </a:lnTo>
                <a:lnTo>
                  <a:pt x="101" y="98"/>
                </a:lnTo>
                <a:lnTo>
                  <a:pt x="122" y="111"/>
                </a:lnTo>
                <a:lnTo>
                  <a:pt x="166" y="134"/>
                </a:lnTo>
                <a:lnTo>
                  <a:pt x="212" y="155"/>
                </a:lnTo>
                <a:lnTo>
                  <a:pt x="262" y="176"/>
                </a:lnTo>
                <a:lnTo>
                  <a:pt x="313" y="195"/>
                </a:lnTo>
                <a:lnTo>
                  <a:pt x="365" y="213"/>
                </a:lnTo>
                <a:lnTo>
                  <a:pt x="416" y="229"/>
                </a:lnTo>
                <a:lnTo>
                  <a:pt x="468" y="243"/>
                </a:lnTo>
                <a:lnTo>
                  <a:pt x="515" y="257"/>
                </a:lnTo>
                <a:lnTo>
                  <a:pt x="601" y="280"/>
                </a:lnTo>
                <a:lnTo>
                  <a:pt x="668" y="297"/>
                </a:lnTo>
                <a:lnTo>
                  <a:pt x="670" y="297"/>
                </a:lnTo>
                <a:lnTo>
                  <a:pt x="670" y="289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6" name="Freeform 1890"/>
          <p:cNvSpPr>
            <a:spLocks/>
          </p:cNvSpPr>
          <p:nvPr/>
        </p:nvSpPr>
        <p:spPr bwMode="auto">
          <a:xfrm>
            <a:off x="5197719" y="3688374"/>
            <a:ext cx="234462" cy="14654"/>
          </a:xfrm>
          <a:custGeom>
            <a:avLst/>
            <a:gdLst>
              <a:gd name="T0" fmla="*/ 160 w 160"/>
              <a:gd name="T1" fmla="*/ 9 h 10"/>
              <a:gd name="T2" fmla="*/ 160 w 160"/>
              <a:gd name="T3" fmla="*/ 0 h 10"/>
              <a:gd name="T4" fmla="*/ 0 w 160"/>
              <a:gd name="T5" fmla="*/ 2 h 10"/>
              <a:gd name="T6" fmla="*/ 0 w 160"/>
              <a:gd name="T7" fmla="*/ 10 h 10"/>
              <a:gd name="T8" fmla="*/ 160 w 160"/>
              <a:gd name="T9" fmla="*/ 9 h 10"/>
              <a:gd name="T10" fmla="*/ 160 w 160"/>
              <a:gd name="T11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0" h="10">
                <a:moveTo>
                  <a:pt x="160" y="9"/>
                </a:moveTo>
                <a:lnTo>
                  <a:pt x="160" y="0"/>
                </a:lnTo>
                <a:lnTo>
                  <a:pt x="0" y="2"/>
                </a:lnTo>
                <a:lnTo>
                  <a:pt x="0" y="10"/>
                </a:lnTo>
                <a:lnTo>
                  <a:pt x="160" y="9"/>
                </a:lnTo>
                <a:lnTo>
                  <a:pt x="160" y="9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7" name="Freeform 1891"/>
          <p:cNvSpPr>
            <a:spLocks/>
          </p:cNvSpPr>
          <p:nvPr/>
        </p:nvSpPr>
        <p:spPr bwMode="auto">
          <a:xfrm>
            <a:off x="5429251" y="3319097"/>
            <a:ext cx="1022838" cy="382465"/>
          </a:xfrm>
          <a:custGeom>
            <a:avLst/>
            <a:gdLst>
              <a:gd name="T0" fmla="*/ 694 w 698"/>
              <a:gd name="T1" fmla="*/ 0 h 261"/>
              <a:gd name="T2" fmla="*/ 691 w 698"/>
              <a:gd name="T3" fmla="*/ 2 h 261"/>
              <a:gd name="T4" fmla="*/ 687 w 698"/>
              <a:gd name="T5" fmla="*/ 9 h 261"/>
              <a:gd name="T6" fmla="*/ 681 w 698"/>
              <a:gd name="T7" fmla="*/ 16 h 261"/>
              <a:gd name="T8" fmla="*/ 672 w 698"/>
              <a:gd name="T9" fmla="*/ 23 h 261"/>
              <a:gd name="T10" fmla="*/ 662 w 698"/>
              <a:gd name="T11" fmla="*/ 30 h 261"/>
              <a:gd name="T12" fmla="*/ 635 w 698"/>
              <a:gd name="T13" fmla="*/ 48 h 261"/>
              <a:gd name="T14" fmla="*/ 603 w 698"/>
              <a:gd name="T15" fmla="*/ 65 h 261"/>
              <a:gd name="T16" fmla="*/ 563 w 698"/>
              <a:gd name="T17" fmla="*/ 83 h 261"/>
              <a:gd name="T18" fmla="*/ 519 w 698"/>
              <a:gd name="T19" fmla="*/ 100 h 261"/>
              <a:gd name="T20" fmla="*/ 471 w 698"/>
              <a:gd name="T21" fmla="*/ 120 h 261"/>
              <a:gd name="T22" fmla="*/ 420 w 698"/>
              <a:gd name="T23" fmla="*/ 139 h 261"/>
              <a:gd name="T24" fmla="*/ 366 w 698"/>
              <a:gd name="T25" fmla="*/ 157 h 261"/>
              <a:gd name="T26" fmla="*/ 311 w 698"/>
              <a:gd name="T27" fmla="*/ 174 h 261"/>
              <a:gd name="T28" fmla="*/ 256 w 698"/>
              <a:gd name="T29" fmla="*/ 190 h 261"/>
              <a:gd name="T30" fmla="*/ 200 w 698"/>
              <a:gd name="T31" fmla="*/ 206 h 261"/>
              <a:gd name="T32" fmla="*/ 145 w 698"/>
              <a:gd name="T33" fmla="*/ 220 h 261"/>
              <a:gd name="T34" fmla="*/ 94 w 698"/>
              <a:gd name="T35" fmla="*/ 232 h 261"/>
              <a:gd name="T36" fmla="*/ 46 w 698"/>
              <a:gd name="T37" fmla="*/ 243 h 261"/>
              <a:gd name="T38" fmla="*/ 0 w 698"/>
              <a:gd name="T39" fmla="*/ 252 h 261"/>
              <a:gd name="T40" fmla="*/ 2 w 698"/>
              <a:gd name="T41" fmla="*/ 261 h 261"/>
              <a:gd name="T42" fmla="*/ 48 w 698"/>
              <a:gd name="T43" fmla="*/ 252 h 261"/>
              <a:gd name="T44" fmla="*/ 95 w 698"/>
              <a:gd name="T45" fmla="*/ 241 h 261"/>
              <a:gd name="T46" fmla="*/ 149 w 698"/>
              <a:gd name="T47" fmla="*/ 229 h 261"/>
              <a:gd name="T48" fmla="*/ 202 w 698"/>
              <a:gd name="T49" fmla="*/ 215 h 261"/>
              <a:gd name="T50" fmla="*/ 258 w 698"/>
              <a:gd name="T51" fmla="*/ 199 h 261"/>
              <a:gd name="T52" fmla="*/ 313 w 698"/>
              <a:gd name="T53" fmla="*/ 181 h 261"/>
              <a:gd name="T54" fmla="*/ 368 w 698"/>
              <a:gd name="T55" fmla="*/ 164 h 261"/>
              <a:gd name="T56" fmla="*/ 424 w 698"/>
              <a:gd name="T57" fmla="*/ 146 h 261"/>
              <a:gd name="T58" fmla="*/ 475 w 698"/>
              <a:gd name="T59" fmla="*/ 127 h 261"/>
              <a:gd name="T60" fmla="*/ 523 w 698"/>
              <a:gd name="T61" fmla="*/ 109 h 261"/>
              <a:gd name="T62" fmla="*/ 567 w 698"/>
              <a:gd name="T63" fmla="*/ 90 h 261"/>
              <a:gd name="T64" fmla="*/ 607 w 698"/>
              <a:gd name="T65" fmla="*/ 72 h 261"/>
              <a:gd name="T66" fmla="*/ 641 w 698"/>
              <a:gd name="T67" fmla="*/ 55 h 261"/>
              <a:gd name="T68" fmla="*/ 668 w 698"/>
              <a:gd name="T69" fmla="*/ 37 h 261"/>
              <a:gd name="T70" fmla="*/ 679 w 698"/>
              <a:gd name="T71" fmla="*/ 28 h 261"/>
              <a:gd name="T72" fmla="*/ 687 w 698"/>
              <a:gd name="T73" fmla="*/ 21 h 261"/>
              <a:gd name="T74" fmla="*/ 694 w 698"/>
              <a:gd name="T75" fmla="*/ 12 h 261"/>
              <a:gd name="T76" fmla="*/ 698 w 698"/>
              <a:gd name="T77" fmla="*/ 5 h 261"/>
              <a:gd name="T78" fmla="*/ 694 w 698"/>
              <a:gd name="T79" fmla="*/ 7 h 261"/>
              <a:gd name="T80" fmla="*/ 694 w 698"/>
              <a:gd name="T81" fmla="*/ 0 h 261"/>
              <a:gd name="T82" fmla="*/ 691 w 698"/>
              <a:gd name="T83" fmla="*/ 0 h 261"/>
              <a:gd name="T84" fmla="*/ 691 w 698"/>
              <a:gd name="T85" fmla="*/ 2 h 261"/>
              <a:gd name="T86" fmla="*/ 694 w 698"/>
              <a:gd name="T87" fmla="*/ 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8" h="261">
                <a:moveTo>
                  <a:pt x="694" y="0"/>
                </a:moveTo>
                <a:lnTo>
                  <a:pt x="691" y="2"/>
                </a:lnTo>
                <a:lnTo>
                  <a:pt x="687" y="9"/>
                </a:lnTo>
                <a:lnTo>
                  <a:pt x="681" y="16"/>
                </a:lnTo>
                <a:lnTo>
                  <a:pt x="672" y="23"/>
                </a:lnTo>
                <a:lnTo>
                  <a:pt x="662" y="30"/>
                </a:lnTo>
                <a:lnTo>
                  <a:pt x="635" y="48"/>
                </a:lnTo>
                <a:lnTo>
                  <a:pt x="603" y="65"/>
                </a:lnTo>
                <a:lnTo>
                  <a:pt x="563" y="83"/>
                </a:lnTo>
                <a:lnTo>
                  <a:pt x="519" y="100"/>
                </a:lnTo>
                <a:lnTo>
                  <a:pt x="471" y="120"/>
                </a:lnTo>
                <a:lnTo>
                  <a:pt x="420" y="139"/>
                </a:lnTo>
                <a:lnTo>
                  <a:pt x="366" y="157"/>
                </a:lnTo>
                <a:lnTo>
                  <a:pt x="311" y="174"/>
                </a:lnTo>
                <a:lnTo>
                  <a:pt x="256" y="190"/>
                </a:lnTo>
                <a:lnTo>
                  <a:pt x="200" y="206"/>
                </a:lnTo>
                <a:lnTo>
                  <a:pt x="145" y="220"/>
                </a:lnTo>
                <a:lnTo>
                  <a:pt x="94" y="232"/>
                </a:lnTo>
                <a:lnTo>
                  <a:pt x="46" y="243"/>
                </a:lnTo>
                <a:lnTo>
                  <a:pt x="0" y="252"/>
                </a:lnTo>
                <a:lnTo>
                  <a:pt x="2" y="261"/>
                </a:lnTo>
                <a:lnTo>
                  <a:pt x="48" y="252"/>
                </a:lnTo>
                <a:lnTo>
                  <a:pt x="95" y="241"/>
                </a:lnTo>
                <a:lnTo>
                  <a:pt x="149" y="229"/>
                </a:lnTo>
                <a:lnTo>
                  <a:pt x="202" y="215"/>
                </a:lnTo>
                <a:lnTo>
                  <a:pt x="258" y="199"/>
                </a:lnTo>
                <a:lnTo>
                  <a:pt x="313" y="181"/>
                </a:lnTo>
                <a:lnTo>
                  <a:pt x="368" y="164"/>
                </a:lnTo>
                <a:lnTo>
                  <a:pt x="424" y="146"/>
                </a:lnTo>
                <a:lnTo>
                  <a:pt x="475" y="127"/>
                </a:lnTo>
                <a:lnTo>
                  <a:pt x="523" y="109"/>
                </a:lnTo>
                <a:lnTo>
                  <a:pt x="567" y="90"/>
                </a:lnTo>
                <a:lnTo>
                  <a:pt x="607" y="72"/>
                </a:lnTo>
                <a:lnTo>
                  <a:pt x="641" y="55"/>
                </a:lnTo>
                <a:lnTo>
                  <a:pt x="668" y="37"/>
                </a:lnTo>
                <a:lnTo>
                  <a:pt x="679" y="28"/>
                </a:lnTo>
                <a:lnTo>
                  <a:pt x="687" y="21"/>
                </a:lnTo>
                <a:lnTo>
                  <a:pt x="694" y="12"/>
                </a:lnTo>
                <a:lnTo>
                  <a:pt x="698" y="5"/>
                </a:lnTo>
                <a:lnTo>
                  <a:pt x="694" y="7"/>
                </a:lnTo>
                <a:lnTo>
                  <a:pt x="694" y="0"/>
                </a:lnTo>
                <a:lnTo>
                  <a:pt x="691" y="0"/>
                </a:lnTo>
                <a:lnTo>
                  <a:pt x="691" y="2"/>
                </a:lnTo>
                <a:lnTo>
                  <a:pt x="694" y="0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8" name="Freeform 1892"/>
          <p:cNvSpPr>
            <a:spLocks/>
          </p:cNvSpPr>
          <p:nvPr/>
        </p:nvSpPr>
        <p:spPr bwMode="auto">
          <a:xfrm>
            <a:off x="6446227" y="3319097"/>
            <a:ext cx="901211" cy="10257"/>
          </a:xfrm>
          <a:custGeom>
            <a:avLst/>
            <a:gdLst>
              <a:gd name="T0" fmla="*/ 615 w 615"/>
              <a:gd name="T1" fmla="*/ 0 h 7"/>
              <a:gd name="T2" fmla="*/ 613 w 615"/>
              <a:gd name="T3" fmla="*/ 0 h 7"/>
              <a:gd name="T4" fmla="*/ 552 w 615"/>
              <a:gd name="T5" fmla="*/ 0 h 7"/>
              <a:gd name="T6" fmla="*/ 477 w 615"/>
              <a:gd name="T7" fmla="*/ 0 h 7"/>
              <a:gd name="T8" fmla="*/ 395 w 615"/>
              <a:gd name="T9" fmla="*/ 0 h 7"/>
              <a:gd name="T10" fmla="*/ 306 w 615"/>
              <a:gd name="T11" fmla="*/ 0 h 7"/>
              <a:gd name="T12" fmla="*/ 218 w 615"/>
              <a:gd name="T13" fmla="*/ 0 h 7"/>
              <a:gd name="T14" fmla="*/ 134 w 615"/>
              <a:gd name="T15" fmla="*/ 0 h 7"/>
              <a:gd name="T16" fmla="*/ 61 w 615"/>
              <a:gd name="T17" fmla="*/ 0 h 7"/>
              <a:gd name="T18" fmla="*/ 0 w 615"/>
              <a:gd name="T19" fmla="*/ 0 h 7"/>
              <a:gd name="T20" fmla="*/ 0 w 615"/>
              <a:gd name="T21" fmla="*/ 7 h 7"/>
              <a:gd name="T22" fmla="*/ 61 w 615"/>
              <a:gd name="T23" fmla="*/ 7 h 7"/>
              <a:gd name="T24" fmla="*/ 134 w 615"/>
              <a:gd name="T25" fmla="*/ 7 h 7"/>
              <a:gd name="T26" fmla="*/ 218 w 615"/>
              <a:gd name="T27" fmla="*/ 7 h 7"/>
              <a:gd name="T28" fmla="*/ 306 w 615"/>
              <a:gd name="T29" fmla="*/ 7 h 7"/>
              <a:gd name="T30" fmla="*/ 395 w 615"/>
              <a:gd name="T31" fmla="*/ 7 h 7"/>
              <a:gd name="T32" fmla="*/ 477 w 615"/>
              <a:gd name="T33" fmla="*/ 7 h 7"/>
              <a:gd name="T34" fmla="*/ 552 w 615"/>
              <a:gd name="T35" fmla="*/ 7 h 7"/>
              <a:gd name="T36" fmla="*/ 613 w 615"/>
              <a:gd name="T37" fmla="*/ 7 h 7"/>
              <a:gd name="T38" fmla="*/ 611 w 615"/>
              <a:gd name="T39" fmla="*/ 7 h 7"/>
              <a:gd name="T40" fmla="*/ 615 w 615"/>
              <a:gd name="T4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5" h="7">
                <a:moveTo>
                  <a:pt x="615" y="0"/>
                </a:moveTo>
                <a:lnTo>
                  <a:pt x="613" y="0"/>
                </a:lnTo>
                <a:lnTo>
                  <a:pt x="552" y="0"/>
                </a:lnTo>
                <a:lnTo>
                  <a:pt x="477" y="0"/>
                </a:lnTo>
                <a:lnTo>
                  <a:pt x="395" y="0"/>
                </a:lnTo>
                <a:lnTo>
                  <a:pt x="306" y="0"/>
                </a:lnTo>
                <a:lnTo>
                  <a:pt x="218" y="0"/>
                </a:lnTo>
                <a:lnTo>
                  <a:pt x="134" y="0"/>
                </a:lnTo>
                <a:lnTo>
                  <a:pt x="61" y="0"/>
                </a:lnTo>
                <a:lnTo>
                  <a:pt x="0" y="0"/>
                </a:lnTo>
                <a:lnTo>
                  <a:pt x="0" y="7"/>
                </a:lnTo>
                <a:lnTo>
                  <a:pt x="61" y="7"/>
                </a:lnTo>
                <a:lnTo>
                  <a:pt x="134" y="7"/>
                </a:lnTo>
                <a:lnTo>
                  <a:pt x="218" y="7"/>
                </a:lnTo>
                <a:lnTo>
                  <a:pt x="306" y="7"/>
                </a:lnTo>
                <a:lnTo>
                  <a:pt x="395" y="7"/>
                </a:lnTo>
                <a:lnTo>
                  <a:pt x="477" y="7"/>
                </a:lnTo>
                <a:lnTo>
                  <a:pt x="552" y="7"/>
                </a:lnTo>
                <a:lnTo>
                  <a:pt x="613" y="7"/>
                </a:lnTo>
                <a:lnTo>
                  <a:pt x="611" y="7"/>
                </a:lnTo>
                <a:lnTo>
                  <a:pt x="615" y="0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29" name="Freeform 1893"/>
          <p:cNvSpPr>
            <a:spLocks/>
          </p:cNvSpPr>
          <p:nvPr/>
        </p:nvSpPr>
        <p:spPr bwMode="auto">
          <a:xfrm>
            <a:off x="7341577" y="3319097"/>
            <a:ext cx="246185" cy="114300"/>
          </a:xfrm>
          <a:custGeom>
            <a:avLst/>
            <a:gdLst>
              <a:gd name="T0" fmla="*/ 168 w 168"/>
              <a:gd name="T1" fmla="*/ 70 h 78"/>
              <a:gd name="T2" fmla="*/ 143 w 168"/>
              <a:gd name="T3" fmla="*/ 65 h 78"/>
              <a:gd name="T4" fmla="*/ 122 w 168"/>
              <a:gd name="T5" fmla="*/ 58 h 78"/>
              <a:gd name="T6" fmla="*/ 101 w 168"/>
              <a:gd name="T7" fmla="*/ 49 h 78"/>
              <a:gd name="T8" fmla="*/ 82 w 168"/>
              <a:gd name="T9" fmla="*/ 39 h 78"/>
              <a:gd name="T10" fmla="*/ 63 w 168"/>
              <a:gd name="T11" fmla="*/ 28 h 78"/>
              <a:gd name="T12" fmla="*/ 44 w 168"/>
              <a:gd name="T13" fmla="*/ 18 h 78"/>
              <a:gd name="T14" fmla="*/ 25 w 168"/>
              <a:gd name="T15" fmla="*/ 9 h 78"/>
              <a:gd name="T16" fmla="*/ 4 w 168"/>
              <a:gd name="T17" fmla="*/ 0 h 78"/>
              <a:gd name="T18" fmla="*/ 0 w 168"/>
              <a:gd name="T19" fmla="*/ 7 h 78"/>
              <a:gd name="T20" fmla="*/ 21 w 168"/>
              <a:gd name="T21" fmla="*/ 16 h 78"/>
              <a:gd name="T22" fmla="*/ 40 w 168"/>
              <a:gd name="T23" fmla="*/ 26 h 78"/>
              <a:gd name="T24" fmla="*/ 59 w 168"/>
              <a:gd name="T25" fmla="*/ 35 h 78"/>
              <a:gd name="T26" fmla="*/ 78 w 168"/>
              <a:gd name="T27" fmla="*/ 48 h 78"/>
              <a:gd name="T28" fmla="*/ 97 w 168"/>
              <a:gd name="T29" fmla="*/ 56 h 78"/>
              <a:gd name="T30" fmla="*/ 118 w 168"/>
              <a:gd name="T31" fmla="*/ 65 h 78"/>
              <a:gd name="T32" fmla="*/ 141 w 168"/>
              <a:gd name="T33" fmla="*/ 74 h 78"/>
              <a:gd name="T34" fmla="*/ 166 w 168"/>
              <a:gd name="T35" fmla="*/ 78 h 78"/>
              <a:gd name="T36" fmla="*/ 168 w 168"/>
              <a:gd name="T37" fmla="*/ 7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8" h="78">
                <a:moveTo>
                  <a:pt x="168" y="70"/>
                </a:moveTo>
                <a:lnTo>
                  <a:pt x="143" y="65"/>
                </a:lnTo>
                <a:lnTo>
                  <a:pt x="122" y="58"/>
                </a:lnTo>
                <a:lnTo>
                  <a:pt x="101" y="49"/>
                </a:lnTo>
                <a:lnTo>
                  <a:pt x="82" y="39"/>
                </a:lnTo>
                <a:lnTo>
                  <a:pt x="63" y="28"/>
                </a:lnTo>
                <a:lnTo>
                  <a:pt x="44" y="18"/>
                </a:lnTo>
                <a:lnTo>
                  <a:pt x="25" y="9"/>
                </a:lnTo>
                <a:lnTo>
                  <a:pt x="4" y="0"/>
                </a:lnTo>
                <a:lnTo>
                  <a:pt x="0" y="7"/>
                </a:lnTo>
                <a:lnTo>
                  <a:pt x="21" y="16"/>
                </a:lnTo>
                <a:lnTo>
                  <a:pt x="40" y="26"/>
                </a:lnTo>
                <a:lnTo>
                  <a:pt x="59" y="35"/>
                </a:lnTo>
                <a:lnTo>
                  <a:pt x="78" y="48"/>
                </a:lnTo>
                <a:lnTo>
                  <a:pt x="97" y="56"/>
                </a:lnTo>
                <a:lnTo>
                  <a:pt x="118" y="65"/>
                </a:lnTo>
                <a:lnTo>
                  <a:pt x="141" y="74"/>
                </a:lnTo>
                <a:lnTo>
                  <a:pt x="166" y="78"/>
                </a:lnTo>
                <a:lnTo>
                  <a:pt x="168" y="70"/>
                </a:lnTo>
                <a:close/>
              </a:path>
            </a:pathLst>
          </a:custGeom>
          <a:solidFill>
            <a:srgbClr val="393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0" name="Rectangle 1894"/>
          <p:cNvSpPr>
            <a:spLocks noChangeArrowheads="1"/>
          </p:cNvSpPr>
          <p:nvPr/>
        </p:nvSpPr>
        <p:spPr bwMode="auto">
          <a:xfrm>
            <a:off x="5306159" y="3401159"/>
            <a:ext cx="14654" cy="999392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1" name="Rectangle 1895"/>
          <p:cNvSpPr>
            <a:spLocks noChangeArrowheads="1"/>
          </p:cNvSpPr>
          <p:nvPr/>
        </p:nvSpPr>
        <p:spPr bwMode="auto">
          <a:xfrm>
            <a:off x="5197719" y="3648808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2" name="Rectangle 1896"/>
          <p:cNvSpPr>
            <a:spLocks noChangeArrowheads="1"/>
          </p:cNvSpPr>
          <p:nvPr/>
        </p:nvSpPr>
        <p:spPr bwMode="auto">
          <a:xfrm>
            <a:off x="5197719" y="3703028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3" name="Rectangle 1897"/>
          <p:cNvSpPr>
            <a:spLocks noChangeArrowheads="1"/>
          </p:cNvSpPr>
          <p:nvPr/>
        </p:nvSpPr>
        <p:spPr bwMode="auto">
          <a:xfrm>
            <a:off x="5197719" y="3757246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4" name="Rectangle 1898"/>
          <p:cNvSpPr>
            <a:spLocks noChangeArrowheads="1"/>
          </p:cNvSpPr>
          <p:nvPr/>
        </p:nvSpPr>
        <p:spPr bwMode="auto">
          <a:xfrm>
            <a:off x="5197719" y="3811466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5" name="Rectangle 1899"/>
          <p:cNvSpPr>
            <a:spLocks noChangeArrowheads="1"/>
          </p:cNvSpPr>
          <p:nvPr/>
        </p:nvSpPr>
        <p:spPr bwMode="auto">
          <a:xfrm>
            <a:off x="5197719" y="3865685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6" name="Rectangle 1900"/>
          <p:cNvSpPr>
            <a:spLocks noChangeArrowheads="1"/>
          </p:cNvSpPr>
          <p:nvPr/>
        </p:nvSpPr>
        <p:spPr bwMode="auto">
          <a:xfrm>
            <a:off x="5197719" y="3919905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7" name="Rectangle 1901"/>
          <p:cNvSpPr>
            <a:spLocks noChangeArrowheads="1"/>
          </p:cNvSpPr>
          <p:nvPr/>
        </p:nvSpPr>
        <p:spPr bwMode="auto">
          <a:xfrm>
            <a:off x="5197719" y="3974123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8" name="Rectangle 1902"/>
          <p:cNvSpPr>
            <a:spLocks noChangeArrowheads="1"/>
          </p:cNvSpPr>
          <p:nvPr/>
        </p:nvSpPr>
        <p:spPr bwMode="auto">
          <a:xfrm>
            <a:off x="5197719" y="4028343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39" name="Rectangle 1903"/>
          <p:cNvSpPr>
            <a:spLocks noChangeArrowheads="1"/>
          </p:cNvSpPr>
          <p:nvPr/>
        </p:nvSpPr>
        <p:spPr bwMode="auto">
          <a:xfrm>
            <a:off x="5197719" y="4082562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0" name="Rectangle 1904"/>
          <p:cNvSpPr>
            <a:spLocks noChangeArrowheads="1"/>
          </p:cNvSpPr>
          <p:nvPr/>
        </p:nvSpPr>
        <p:spPr bwMode="auto">
          <a:xfrm>
            <a:off x="5197719" y="4136782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1" name="Rectangle 1905"/>
          <p:cNvSpPr>
            <a:spLocks noChangeArrowheads="1"/>
          </p:cNvSpPr>
          <p:nvPr/>
        </p:nvSpPr>
        <p:spPr bwMode="auto">
          <a:xfrm>
            <a:off x="5197719" y="4191000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2" name="Rectangle 1906"/>
          <p:cNvSpPr>
            <a:spLocks noChangeArrowheads="1"/>
          </p:cNvSpPr>
          <p:nvPr/>
        </p:nvSpPr>
        <p:spPr bwMode="auto">
          <a:xfrm>
            <a:off x="5197719" y="4245220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3" name="Rectangle 1907"/>
          <p:cNvSpPr>
            <a:spLocks noChangeArrowheads="1"/>
          </p:cNvSpPr>
          <p:nvPr/>
        </p:nvSpPr>
        <p:spPr bwMode="auto">
          <a:xfrm>
            <a:off x="5197719" y="4299438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4" name="Rectangle 1908"/>
          <p:cNvSpPr>
            <a:spLocks noChangeArrowheads="1"/>
          </p:cNvSpPr>
          <p:nvPr/>
        </p:nvSpPr>
        <p:spPr bwMode="auto">
          <a:xfrm>
            <a:off x="5197719" y="4353659"/>
            <a:ext cx="234462" cy="13188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5" name="Rectangle 1909"/>
          <p:cNvSpPr>
            <a:spLocks noChangeArrowheads="1"/>
          </p:cNvSpPr>
          <p:nvPr/>
        </p:nvSpPr>
        <p:spPr bwMode="auto">
          <a:xfrm>
            <a:off x="5197719" y="4407877"/>
            <a:ext cx="234462" cy="13189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144246" name="Freeform 1910"/>
          <p:cNvSpPr>
            <a:spLocks/>
          </p:cNvSpPr>
          <p:nvPr/>
        </p:nvSpPr>
        <p:spPr bwMode="auto">
          <a:xfrm>
            <a:off x="2066193" y="3034812"/>
            <a:ext cx="5512777" cy="485042"/>
          </a:xfrm>
          <a:custGeom>
            <a:avLst/>
            <a:gdLst>
              <a:gd name="T0" fmla="*/ 16 w 3762"/>
              <a:gd name="T1" fmla="*/ 305 h 331"/>
              <a:gd name="T2" fmla="*/ 60 w 3762"/>
              <a:gd name="T3" fmla="*/ 254 h 331"/>
              <a:gd name="T4" fmla="*/ 149 w 3762"/>
              <a:gd name="T5" fmla="*/ 183 h 331"/>
              <a:gd name="T6" fmla="*/ 288 w 3762"/>
              <a:gd name="T7" fmla="*/ 99 h 331"/>
              <a:gd name="T8" fmla="*/ 472 w 3762"/>
              <a:gd name="T9" fmla="*/ 4 h 331"/>
              <a:gd name="T10" fmla="*/ 552 w 3762"/>
              <a:gd name="T11" fmla="*/ 2 h 331"/>
              <a:gd name="T12" fmla="*/ 617 w 3762"/>
              <a:gd name="T13" fmla="*/ 14 h 331"/>
              <a:gd name="T14" fmla="*/ 674 w 3762"/>
              <a:gd name="T15" fmla="*/ 39 h 331"/>
              <a:gd name="T16" fmla="*/ 723 w 3762"/>
              <a:gd name="T17" fmla="*/ 71 h 331"/>
              <a:gd name="T18" fmla="*/ 815 w 3762"/>
              <a:gd name="T19" fmla="*/ 146 h 331"/>
              <a:gd name="T20" fmla="*/ 884 w 3762"/>
              <a:gd name="T21" fmla="*/ 194 h 331"/>
              <a:gd name="T22" fmla="*/ 945 w 3762"/>
              <a:gd name="T23" fmla="*/ 224 h 331"/>
              <a:gd name="T24" fmla="*/ 1019 w 3762"/>
              <a:gd name="T25" fmla="*/ 245 h 331"/>
              <a:gd name="T26" fmla="*/ 1107 w 3762"/>
              <a:gd name="T27" fmla="*/ 254 h 331"/>
              <a:gd name="T28" fmla="*/ 1227 w 3762"/>
              <a:gd name="T29" fmla="*/ 247 h 331"/>
              <a:gd name="T30" fmla="*/ 1317 w 3762"/>
              <a:gd name="T31" fmla="*/ 227 h 331"/>
              <a:gd name="T32" fmla="*/ 1378 w 3762"/>
              <a:gd name="T33" fmla="*/ 201 h 331"/>
              <a:gd name="T34" fmla="*/ 1469 w 3762"/>
              <a:gd name="T35" fmla="*/ 154 h 331"/>
              <a:gd name="T36" fmla="*/ 1551 w 3762"/>
              <a:gd name="T37" fmla="*/ 129 h 331"/>
              <a:gd name="T38" fmla="*/ 1603 w 3762"/>
              <a:gd name="T39" fmla="*/ 102 h 331"/>
              <a:gd name="T40" fmla="*/ 1658 w 3762"/>
              <a:gd name="T41" fmla="*/ 95 h 331"/>
              <a:gd name="T42" fmla="*/ 1715 w 3762"/>
              <a:gd name="T43" fmla="*/ 101 h 331"/>
              <a:gd name="T44" fmla="*/ 1776 w 3762"/>
              <a:gd name="T45" fmla="*/ 117 h 331"/>
              <a:gd name="T46" fmla="*/ 1950 w 3762"/>
              <a:gd name="T47" fmla="*/ 183 h 331"/>
              <a:gd name="T48" fmla="*/ 2135 w 3762"/>
              <a:gd name="T49" fmla="*/ 243 h 331"/>
              <a:gd name="T50" fmla="*/ 2205 w 3762"/>
              <a:gd name="T51" fmla="*/ 252 h 331"/>
              <a:gd name="T52" fmla="*/ 2310 w 3762"/>
              <a:gd name="T53" fmla="*/ 247 h 331"/>
              <a:gd name="T54" fmla="*/ 2455 w 3762"/>
              <a:gd name="T55" fmla="*/ 227 h 331"/>
              <a:gd name="T56" fmla="*/ 2629 w 3762"/>
              <a:gd name="T57" fmla="*/ 185 h 331"/>
              <a:gd name="T58" fmla="*/ 2762 w 3762"/>
              <a:gd name="T59" fmla="*/ 141 h 331"/>
              <a:gd name="T60" fmla="*/ 2860 w 3762"/>
              <a:gd name="T61" fmla="*/ 117 h 331"/>
              <a:gd name="T62" fmla="*/ 2896 w 3762"/>
              <a:gd name="T63" fmla="*/ 117 h 331"/>
              <a:gd name="T64" fmla="*/ 2928 w 3762"/>
              <a:gd name="T65" fmla="*/ 129 h 331"/>
              <a:gd name="T66" fmla="*/ 2974 w 3762"/>
              <a:gd name="T67" fmla="*/ 169 h 331"/>
              <a:gd name="T68" fmla="*/ 3028 w 3762"/>
              <a:gd name="T69" fmla="*/ 219 h 331"/>
              <a:gd name="T70" fmla="*/ 3079 w 3762"/>
              <a:gd name="T71" fmla="*/ 252 h 331"/>
              <a:gd name="T72" fmla="*/ 3152 w 3762"/>
              <a:gd name="T73" fmla="*/ 277 h 331"/>
              <a:gd name="T74" fmla="*/ 3260 w 3762"/>
              <a:gd name="T75" fmla="*/ 289 h 331"/>
              <a:gd name="T76" fmla="*/ 3375 w 3762"/>
              <a:gd name="T77" fmla="*/ 287 h 331"/>
              <a:gd name="T78" fmla="*/ 3466 w 3762"/>
              <a:gd name="T79" fmla="*/ 268 h 331"/>
              <a:gd name="T80" fmla="*/ 3581 w 3762"/>
              <a:gd name="T81" fmla="*/ 208 h 331"/>
              <a:gd name="T82" fmla="*/ 3634 w 3762"/>
              <a:gd name="T83" fmla="*/ 159 h 331"/>
              <a:gd name="T84" fmla="*/ 3682 w 3762"/>
              <a:gd name="T85" fmla="*/ 132 h 331"/>
              <a:gd name="T86" fmla="*/ 3722 w 3762"/>
              <a:gd name="T87" fmla="*/ 127 h 331"/>
              <a:gd name="T88" fmla="*/ 3762 w 3762"/>
              <a:gd name="T89" fmla="*/ 143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62" h="331">
                <a:moveTo>
                  <a:pt x="0" y="331"/>
                </a:moveTo>
                <a:lnTo>
                  <a:pt x="8" y="317"/>
                </a:lnTo>
                <a:lnTo>
                  <a:pt x="16" y="305"/>
                </a:lnTo>
                <a:lnTo>
                  <a:pt x="25" y="293"/>
                </a:lnTo>
                <a:lnTo>
                  <a:pt x="37" y="280"/>
                </a:lnTo>
                <a:lnTo>
                  <a:pt x="60" y="254"/>
                </a:lnTo>
                <a:lnTo>
                  <a:pt x="86" y="231"/>
                </a:lnTo>
                <a:lnTo>
                  <a:pt x="117" y="206"/>
                </a:lnTo>
                <a:lnTo>
                  <a:pt x="149" y="183"/>
                </a:lnTo>
                <a:lnTo>
                  <a:pt x="182" y="161"/>
                </a:lnTo>
                <a:lnTo>
                  <a:pt x="218" y="139"/>
                </a:lnTo>
                <a:lnTo>
                  <a:pt x="288" y="99"/>
                </a:lnTo>
                <a:lnTo>
                  <a:pt x="357" y="62"/>
                </a:lnTo>
                <a:lnTo>
                  <a:pt x="420" y="30"/>
                </a:lnTo>
                <a:lnTo>
                  <a:pt x="472" y="4"/>
                </a:lnTo>
                <a:lnTo>
                  <a:pt x="498" y="2"/>
                </a:lnTo>
                <a:lnTo>
                  <a:pt x="525" y="0"/>
                </a:lnTo>
                <a:lnTo>
                  <a:pt x="552" y="2"/>
                </a:lnTo>
                <a:lnTo>
                  <a:pt x="575" y="6"/>
                </a:lnTo>
                <a:lnTo>
                  <a:pt x="596" y="9"/>
                </a:lnTo>
                <a:lnTo>
                  <a:pt x="617" y="14"/>
                </a:lnTo>
                <a:lnTo>
                  <a:pt x="638" y="21"/>
                </a:lnTo>
                <a:lnTo>
                  <a:pt x="655" y="30"/>
                </a:lnTo>
                <a:lnTo>
                  <a:pt x="674" y="39"/>
                </a:lnTo>
                <a:lnTo>
                  <a:pt x="691" y="50"/>
                </a:lnTo>
                <a:lnTo>
                  <a:pt x="706" y="60"/>
                </a:lnTo>
                <a:lnTo>
                  <a:pt x="723" y="71"/>
                </a:lnTo>
                <a:lnTo>
                  <a:pt x="754" y="95"/>
                </a:lnTo>
                <a:lnTo>
                  <a:pt x="784" y="120"/>
                </a:lnTo>
                <a:lnTo>
                  <a:pt x="815" y="146"/>
                </a:lnTo>
                <a:lnTo>
                  <a:pt x="849" y="171"/>
                </a:lnTo>
                <a:lnTo>
                  <a:pt x="866" y="183"/>
                </a:lnTo>
                <a:lnTo>
                  <a:pt x="884" y="194"/>
                </a:lnTo>
                <a:lnTo>
                  <a:pt x="905" y="205"/>
                </a:lnTo>
                <a:lnTo>
                  <a:pt x="924" y="215"/>
                </a:lnTo>
                <a:lnTo>
                  <a:pt x="945" y="224"/>
                </a:lnTo>
                <a:lnTo>
                  <a:pt x="968" y="233"/>
                </a:lnTo>
                <a:lnTo>
                  <a:pt x="992" y="240"/>
                </a:lnTo>
                <a:lnTo>
                  <a:pt x="1019" y="245"/>
                </a:lnTo>
                <a:lnTo>
                  <a:pt x="1046" y="250"/>
                </a:lnTo>
                <a:lnTo>
                  <a:pt x="1076" y="252"/>
                </a:lnTo>
                <a:lnTo>
                  <a:pt x="1107" y="254"/>
                </a:lnTo>
                <a:lnTo>
                  <a:pt x="1141" y="254"/>
                </a:lnTo>
                <a:lnTo>
                  <a:pt x="1187" y="250"/>
                </a:lnTo>
                <a:lnTo>
                  <a:pt x="1227" y="247"/>
                </a:lnTo>
                <a:lnTo>
                  <a:pt x="1261" y="242"/>
                </a:lnTo>
                <a:lnTo>
                  <a:pt x="1292" y="235"/>
                </a:lnTo>
                <a:lnTo>
                  <a:pt x="1317" y="227"/>
                </a:lnTo>
                <a:lnTo>
                  <a:pt x="1339" y="219"/>
                </a:lnTo>
                <a:lnTo>
                  <a:pt x="1360" y="210"/>
                </a:lnTo>
                <a:lnTo>
                  <a:pt x="1378" y="201"/>
                </a:lnTo>
                <a:lnTo>
                  <a:pt x="1412" y="182"/>
                </a:lnTo>
                <a:lnTo>
                  <a:pt x="1448" y="162"/>
                </a:lnTo>
                <a:lnTo>
                  <a:pt x="1469" y="154"/>
                </a:lnTo>
                <a:lnTo>
                  <a:pt x="1494" y="145"/>
                </a:lnTo>
                <a:lnTo>
                  <a:pt x="1521" y="136"/>
                </a:lnTo>
                <a:lnTo>
                  <a:pt x="1551" y="129"/>
                </a:lnTo>
                <a:lnTo>
                  <a:pt x="1568" y="118"/>
                </a:lnTo>
                <a:lnTo>
                  <a:pt x="1586" y="109"/>
                </a:lnTo>
                <a:lnTo>
                  <a:pt x="1603" y="102"/>
                </a:lnTo>
                <a:lnTo>
                  <a:pt x="1622" y="99"/>
                </a:lnTo>
                <a:lnTo>
                  <a:pt x="1639" y="95"/>
                </a:lnTo>
                <a:lnTo>
                  <a:pt x="1658" y="95"/>
                </a:lnTo>
                <a:lnTo>
                  <a:pt x="1677" y="95"/>
                </a:lnTo>
                <a:lnTo>
                  <a:pt x="1696" y="97"/>
                </a:lnTo>
                <a:lnTo>
                  <a:pt x="1715" y="101"/>
                </a:lnTo>
                <a:lnTo>
                  <a:pt x="1736" y="104"/>
                </a:lnTo>
                <a:lnTo>
                  <a:pt x="1755" y="109"/>
                </a:lnTo>
                <a:lnTo>
                  <a:pt x="1776" y="117"/>
                </a:lnTo>
                <a:lnTo>
                  <a:pt x="1818" y="131"/>
                </a:lnTo>
                <a:lnTo>
                  <a:pt x="1862" y="146"/>
                </a:lnTo>
                <a:lnTo>
                  <a:pt x="1950" y="183"/>
                </a:lnTo>
                <a:lnTo>
                  <a:pt x="2041" y="219"/>
                </a:lnTo>
                <a:lnTo>
                  <a:pt x="2089" y="233"/>
                </a:lnTo>
                <a:lnTo>
                  <a:pt x="2135" y="243"/>
                </a:lnTo>
                <a:lnTo>
                  <a:pt x="2160" y="249"/>
                </a:lnTo>
                <a:lnTo>
                  <a:pt x="2183" y="250"/>
                </a:lnTo>
                <a:lnTo>
                  <a:pt x="2205" y="252"/>
                </a:lnTo>
                <a:lnTo>
                  <a:pt x="2230" y="252"/>
                </a:lnTo>
                <a:lnTo>
                  <a:pt x="2272" y="250"/>
                </a:lnTo>
                <a:lnTo>
                  <a:pt x="2310" y="247"/>
                </a:lnTo>
                <a:lnTo>
                  <a:pt x="2349" y="243"/>
                </a:lnTo>
                <a:lnTo>
                  <a:pt x="2387" y="240"/>
                </a:lnTo>
                <a:lnTo>
                  <a:pt x="2455" y="227"/>
                </a:lnTo>
                <a:lnTo>
                  <a:pt x="2518" y="215"/>
                </a:lnTo>
                <a:lnTo>
                  <a:pt x="2577" y="201"/>
                </a:lnTo>
                <a:lnTo>
                  <a:pt x="2629" y="185"/>
                </a:lnTo>
                <a:lnTo>
                  <a:pt x="2678" y="169"/>
                </a:lnTo>
                <a:lnTo>
                  <a:pt x="2722" y="155"/>
                </a:lnTo>
                <a:lnTo>
                  <a:pt x="2762" y="141"/>
                </a:lnTo>
                <a:lnTo>
                  <a:pt x="2799" y="131"/>
                </a:lnTo>
                <a:lnTo>
                  <a:pt x="2831" y="122"/>
                </a:lnTo>
                <a:lnTo>
                  <a:pt x="2860" y="117"/>
                </a:lnTo>
                <a:lnTo>
                  <a:pt x="2873" y="117"/>
                </a:lnTo>
                <a:lnTo>
                  <a:pt x="2885" y="117"/>
                </a:lnTo>
                <a:lnTo>
                  <a:pt x="2896" y="117"/>
                </a:lnTo>
                <a:lnTo>
                  <a:pt x="2907" y="120"/>
                </a:lnTo>
                <a:lnTo>
                  <a:pt x="2919" y="124"/>
                </a:lnTo>
                <a:lnTo>
                  <a:pt x="2928" y="129"/>
                </a:lnTo>
                <a:lnTo>
                  <a:pt x="2938" y="136"/>
                </a:lnTo>
                <a:lnTo>
                  <a:pt x="2946" y="145"/>
                </a:lnTo>
                <a:lnTo>
                  <a:pt x="2974" y="169"/>
                </a:lnTo>
                <a:lnTo>
                  <a:pt x="3001" y="194"/>
                </a:lnTo>
                <a:lnTo>
                  <a:pt x="3014" y="206"/>
                </a:lnTo>
                <a:lnTo>
                  <a:pt x="3028" y="219"/>
                </a:lnTo>
                <a:lnTo>
                  <a:pt x="3043" y="231"/>
                </a:lnTo>
                <a:lnTo>
                  <a:pt x="3060" y="242"/>
                </a:lnTo>
                <a:lnTo>
                  <a:pt x="3079" y="252"/>
                </a:lnTo>
                <a:lnTo>
                  <a:pt x="3100" y="261"/>
                </a:lnTo>
                <a:lnTo>
                  <a:pt x="3125" y="270"/>
                </a:lnTo>
                <a:lnTo>
                  <a:pt x="3152" y="277"/>
                </a:lnTo>
                <a:lnTo>
                  <a:pt x="3184" y="282"/>
                </a:lnTo>
                <a:lnTo>
                  <a:pt x="3220" y="286"/>
                </a:lnTo>
                <a:lnTo>
                  <a:pt x="3260" y="289"/>
                </a:lnTo>
                <a:lnTo>
                  <a:pt x="3306" y="289"/>
                </a:lnTo>
                <a:lnTo>
                  <a:pt x="3342" y="289"/>
                </a:lnTo>
                <a:lnTo>
                  <a:pt x="3375" y="287"/>
                </a:lnTo>
                <a:lnTo>
                  <a:pt x="3405" y="284"/>
                </a:lnTo>
                <a:lnTo>
                  <a:pt x="3436" y="279"/>
                </a:lnTo>
                <a:lnTo>
                  <a:pt x="3466" y="268"/>
                </a:lnTo>
                <a:lnTo>
                  <a:pt x="3501" y="254"/>
                </a:lnTo>
                <a:lnTo>
                  <a:pt x="3537" y="235"/>
                </a:lnTo>
                <a:lnTo>
                  <a:pt x="3581" y="208"/>
                </a:lnTo>
                <a:lnTo>
                  <a:pt x="3596" y="192"/>
                </a:lnTo>
                <a:lnTo>
                  <a:pt x="3613" y="176"/>
                </a:lnTo>
                <a:lnTo>
                  <a:pt x="3634" y="159"/>
                </a:lnTo>
                <a:lnTo>
                  <a:pt x="3657" y="143"/>
                </a:lnTo>
                <a:lnTo>
                  <a:pt x="3670" y="138"/>
                </a:lnTo>
                <a:lnTo>
                  <a:pt x="3682" y="132"/>
                </a:lnTo>
                <a:lnTo>
                  <a:pt x="3695" y="129"/>
                </a:lnTo>
                <a:lnTo>
                  <a:pt x="3709" y="127"/>
                </a:lnTo>
                <a:lnTo>
                  <a:pt x="3722" y="127"/>
                </a:lnTo>
                <a:lnTo>
                  <a:pt x="3735" y="131"/>
                </a:lnTo>
                <a:lnTo>
                  <a:pt x="3749" y="136"/>
                </a:lnTo>
                <a:lnTo>
                  <a:pt x="3762" y="143"/>
                </a:lnTo>
              </a:path>
            </a:pathLst>
          </a:custGeom>
          <a:noFill/>
          <a:ln w="6350">
            <a:solidFill>
              <a:srgbClr val="3936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 sz="1292"/>
          </a:p>
        </p:txBody>
      </p:sp>
      <p:sp>
        <p:nvSpPr>
          <p:cNvPr id="886" name="Tekstvak 885">
            <a:extLst>
              <a:ext uri="{FF2B5EF4-FFF2-40B4-BE49-F238E27FC236}">
                <a16:creationId xmlns:a16="http://schemas.microsoft.com/office/drawing/2014/main" id="{CB7FE934-4CE6-419A-9CCF-20A7CCABED77}"/>
              </a:ext>
            </a:extLst>
          </p:cNvPr>
          <p:cNvSpPr txBox="1"/>
          <p:nvPr/>
        </p:nvSpPr>
        <p:spPr>
          <a:xfrm>
            <a:off x="6804248" y="6381752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Met dank aan </a:t>
            </a:r>
            <a:r>
              <a:rPr lang="nl-NL" dirty="0" err="1">
                <a:solidFill>
                  <a:srgbClr val="002060"/>
                </a:solidFill>
              </a:rPr>
              <a:t>Dunea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2267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535088"/>
            <a:ext cx="5181600" cy="471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51520" y="620688"/>
            <a:ext cx="8892480" cy="914400"/>
          </a:xfrm>
          <a:prstGeom prst="rect">
            <a:avLst/>
          </a:prstGeom>
          <a:noFill/>
          <a:ln>
            <a:noFill/>
          </a:ln>
          <a:effectLst>
            <a:outerShdw dist="17961" dir="135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429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572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9000"/>
              </a:lnSpc>
            </a:pPr>
            <a:r>
              <a:rPr lang="en-US" altLang="nl-NL" sz="3200" b="1" dirty="0" err="1">
                <a:solidFill>
                  <a:schemeClr val="accent6"/>
                </a:solidFill>
                <a:latin typeface="+mj-lt"/>
              </a:rPr>
              <a:t>Kunstmatige</a:t>
            </a:r>
            <a:r>
              <a:rPr lang="en-US" altLang="nl-NL" sz="32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nl-NL" sz="3200" b="1" dirty="0" err="1">
                <a:solidFill>
                  <a:schemeClr val="accent6"/>
                </a:solidFill>
                <a:latin typeface="+mj-lt"/>
              </a:rPr>
              <a:t>diepe</a:t>
            </a:r>
            <a:r>
              <a:rPr lang="en-US" altLang="nl-NL" sz="32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nl-NL" sz="3200" b="1" dirty="0" err="1">
                <a:solidFill>
                  <a:schemeClr val="accent6"/>
                </a:solidFill>
                <a:latin typeface="+mj-lt"/>
              </a:rPr>
              <a:t>infiltratie</a:t>
            </a:r>
            <a:r>
              <a:rPr lang="en-US" altLang="nl-NL" sz="3200" b="1" dirty="0">
                <a:solidFill>
                  <a:schemeClr val="accent6"/>
                </a:solidFill>
                <a:latin typeface="+mj-lt"/>
              </a:rPr>
              <a:t> in </a:t>
            </a:r>
            <a:r>
              <a:rPr lang="en-US" altLang="nl-NL" sz="3200" b="1" dirty="0" err="1">
                <a:solidFill>
                  <a:schemeClr val="accent6"/>
                </a:solidFill>
                <a:latin typeface="+mj-lt"/>
              </a:rPr>
              <a:t>duingebieden</a:t>
            </a:r>
            <a:endParaRPr lang="nl-NL" altLang="nl-NL" sz="3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970AEF3-8553-49D3-84BB-1A72FD4F51F1}"/>
              </a:ext>
            </a:extLst>
          </p:cNvPr>
          <p:cNvSpPr txBox="1"/>
          <p:nvPr/>
        </p:nvSpPr>
        <p:spPr>
          <a:xfrm>
            <a:off x="6948264" y="6453336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Met dank aan </a:t>
            </a:r>
            <a:r>
              <a:rPr lang="nl-NL" dirty="0" err="1">
                <a:solidFill>
                  <a:srgbClr val="002060"/>
                </a:solidFill>
              </a:rPr>
              <a:t>Dunea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299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E6BCB-4729-4328-B8AB-F422C608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8" y="-86781"/>
            <a:ext cx="8229600" cy="1143000"/>
          </a:xfrm>
        </p:spPr>
        <p:txBody>
          <a:bodyPr/>
          <a:lstStyle/>
          <a:p>
            <a:r>
              <a:rPr lang="nl-NL" b="1" dirty="0">
                <a:solidFill>
                  <a:schemeClr val="accent6"/>
                </a:solidFill>
              </a:rPr>
              <a:t>Duininfiltratie bij Ouddorp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34F-CD7E-4F8F-ABED-FEDA7985EF5B}" type="slidenum">
              <a:rPr lang="nl-NL" smtClean="0"/>
              <a:pPr/>
              <a:t>36</a:t>
            </a:fld>
            <a:endParaRPr lang="nl-NL"/>
          </a:p>
        </p:txBody>
      </p:sp>
      <p:pic>
        <p:nvPicPr>
          <p:cNvPr id="6" name="Picture 4" descr="16-1805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21" y="980728"/>
            <a:ext cx="8024073" cy="56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929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CEF99-2086-4F58-A714-9C6183AF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13792"/>
            <a:ext cx="8892480" cy="1143000"/>
          </a:xfrm>
        </p:spPr>
        <p:txBody>
          <a:bodyPr/>
          <a:lstStyle/>
          <a:p>
            <a:r>
              <a:rPr lang="nl-NL" sz="3200" b="1" dirty="0">
                <a:solidFill>
                  <a:schemeClr val="accent6"/>
                </a:solidFill>
              </a:rPr>
              <a:t>Hergebruik van rioolwater voor drinkwater </a:t>
            </a:r>
            <a:r>
              <a:rPr lang="nl-NL" b="1" dirty="0">
                <a:solidFill>
                  <a:schemeClr val="accent6"/>
                </a:solidFill>
              </a:rPr>
              <a:t/>
            </a:r>
            <a:br>
              <a:rPr lang="nl-NL" b="1" dirty="0">
                <a:solidFill>
                  <a:schemeClr val="accent6"/>
                </a:solidFill>
              </a:rPr>
            </a:br>
            <a:r>
              <a:rPr lang="nl-NL" sz="2800" dirty="0">
                <a:solidFill>
                  <a:schemeClr val="accent6"/>
                </a:solidFill>
              </a:rPr>
              <a:t>Koksijde (België) </a:t>
            </a:r>
            <a:r>
              <a:rPr lang="nl-NL" b="1" dirty="0">
                <a:solidFill>
                  <a:schemeClr val="accent6"/>
                </a:solidFill>
              </a:rPr>
              <a:t/>
            </a:r>
            <a:br>
              <a:rPr lang="nl-NL" b="1" dirty="0">
                <a:solidFill>
                  <a:schemeClr val="accent6"/>
                </a:solidFill>
              </a:rPr>
            </a:br>
            <a:endParaRPr lang="nl-NL" u="sng" dirty="0"/>
          </a:p>
        </p:txBody>
      </p:sp>
      <p:pic>
        <p:nvPicPr>
          <p:cNvPr id="5122" name="Picture 2" descr="Afbeeldingsresultaat voor drinkwater koksijde">
            <a:extLst>
              <a:ext uri="{FF2B5EF4-FFF2-40B4-BE49-F238E27FC236}">
                <a16:creationId xmlns:a16="http://schemas.microsoft.com/office/drawing/2014/main" id="{E3EB4847-68C3-4667-82B4-B1B3459D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480720" cy="45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7654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b="1" dirty="0">
                <a:solidFill>
                  <a:schemeClr val="accent6"/>
                </a:solidFill>
              </a:rPr>
              <a:t>Wat is </a:t>
            </a:r>
            <a:r>
              <a:rPr lang="en-US" altLang="nl-NL" b="1" dirty="0" err="1">
                <a:solidFill>
                  <a:schemeClr val="accent6"/>
                </a:solidFill>
              </a:rPr>
              <a:t>voordeel</a:t>
            </a:r>
            <a:r>
              <a:rPr lang="en-US" altLang="nl-NL" b="1" dirty="0">
                <a:solidFill>
                  <a:schemeClr val="accent6"/>
                </a:solidFill>
              </a:rPr>
              <a:t> van </a:t>
            </a:r>
            <a:r>
              <a:rPr lang="en-US" altLang="nl-NL" b="1" dirty="0" err="1">
                <a:solidFill>
                  <a:schemeClr val="accent6"/>
                </a:solidFill>
              </a:rPr>
              <a:t>infiltratie</a:t>
            </a:r>
            <a:endParaRPr lang="en-US" altLang="nl-NL" b="1" dirty="0">
              <a:solidFill>
                <a:schemeClr val="accent6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092569"/>
            <a:ext cx="8458200" cy="3798277"/>
          </a:xfrm>
        </p:spPr>
        <p:txBody>
          <a:bodyPr/>
          <a:lstStyle/>
          <a:p>
            <a:r>
              <a:rPr lang="en-US" altLang="nl-NL" sz="2400" dirty="0" err="1">
                <a:solidFill>
                  <a:schemeClr val="accent6"/>
                </a:solidFill>
              </a:rPr>
              <a:t>Volledige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verwijdering</a:t>
            </a:r>
            <a:r>
              <a:rPr lang="en-US" altLang="nl-NL" sz="2400" dirty="0">
                <a:solidFill>
                  <a:schemeClr val="accent6"/>
                </a:solidFill>
              </a:rPr>
              <a:t> van </a:t>
            </a:r>
            <a:r>
              <a:rPr lang="en-US" altLang="nl-NL" sz="2400" dirty="0" err="1">
                <a:solidFill>
                  <a:schemeClr val="accent6"/>
                </a:solidFill>
              </a:rPr>
              <a:t>pathogene</a:t>
            </a:r>
            <a:r>
              <a:rPr lang="en-US" altLang="nl-NL" sz="2400" dirty="0">
                <a:solidFill>
                  <a:schemeClr val="accent6"/>
                </a:solidFill>
              </a:rPr>
              <a:t> bacteria, viruses </a:t>
            </a:r>
            <a:r>
              <a:rPr lang="en-US" altLang="nl-NL" sz="2400" dirty="0" err="1">
                <a:solidFill>
                  <a:schemeClr val="accent6"/>
                </a:solidFill>
              </a:rPr>
              <a:t>en</a:t>
            </a:r>
            <a:r>
              <a:rPr lang="en-US" altLang="nl-NL" sz="2400" dirty="0">
                <a:solidFill>
                  <a:schemeClr val="accent6"/>
                </a:solidFill>
              </a:rPr>
              <a:t> protozoa</a:t>
            </a:r>
          </a:p>
          <a:p>
            <a:r>
              <a:rPr lang="en-US" altLang="nl-NL" sz="2400" dirty="0" err="1">
                <a:solidFill>
                  <a:schemeClr val="accent6"/>
                </a:solidFill>
              </a:rPr>
              <a:t>Verlaging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organisch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stofgehalte</a:t>
            </a:r>
            <a:endParaRPr lang="en-US" altLang="nl-NL" sz="2400" dirty="0">
              <a:solidFill>
                <a:schemeClr val="accent6"/>
              </a:solidFill>
            </a:endParaRPr>
          </a:p>
          <a:p>
            <a:r>
              <a:rPr lang="en-US" altLang="nl-NL" sz="2400" dirty="0" err="1">
                <a:solidFill>
                  <a:schemeClr val="accent6"/>
                </a:solidFill>
              </a:rPr>
              <a:t>Verlaging</a:t>
            </a:r>
            <a:r>
              <a:rPr lang="en-US" altLang="nl-NL" sz="2400" dirty="0">
                <a:solidFill>
                  <a:schemeClr val="accent6"/>
                </a:solidFill>
              </a:rPr>
              <a:t> van </a:t>
            </a:r>
            <a:r>
              <a:rPr lang="en-US" altLang="nl-NL" sz="2400" dirty="0" err="1">
                <a:solidFill>
                  <a:schemeClr val="accent6"/>
                </a:solidFill>
              </a:rPr>
              <a:t>nitraat</a:t>
            </a:r>
            <a:r>
              <a:rPr lang="en-US" altLang="nl-NL" sz="2400" dirty="0">
                <a:solidFill>
                  <a:schemeClr val="accent6"/>
                </a:solidFill>
              </a:rPr>
              <a:t>, </a:t>
            </a:r>
            <a:r>
              <a:rPr lang="en-US" altLang="nl-NL" sz="2400" dirty="0" err="1">
                <a:solidFill>
                  <a:schemeClr val="accent6"/>
                </a:solidFill>
              </a:rPr>
              <a:t>bromaat</a:t>
            </a:r>
            <a:r>
              <a:rPr lang="en-US" altLang="nl-NL" sz="2400" dirty="0">
                <a:solidFill>
                  <a:schemeClr val="accent6"/>
                </a:solidFill>
              </a:rPr>
              <a:t>, </a:t>
            </a:r>
            <a:r>
              <a:rPr lang="en-US" altLang="nl-NL" sz="2400" dirty="0" err="1">
                <a:solidFill>
                  <a:schemeClr val="accent6"/>
                </a:solidFill>
              </a:rPr>
              <a:t>pesticiden</a:t>
            </a:r>
            <a:r>
              <a:rPr lang="en-US" altLang="nl-NL" sz="2400" dirty="0">
                <a:solidFill>
                  <a:schemeClr val="accent6"/>
                </a:solidFill>
              </a:rPr>
              <a:t>, </a:t>
            </a:r>
            <a:r>
              <a:rPr lang="en-US" altLang="nl-NL" sz="2400" dirty="0" err="1">
                <a:solidFill>
                  <a:schemeClr val="accent6"/>
                </a:solidFill>
              </a:rPr>
              <a:t>medicijnresten</a:t>
            </a:r>
            <a:endParaRPr lang="en-US" altLang="nl-NL" sz="2400" dirty="0">
              <a:solidFill>
                <a:schemeClr val="accent6"/>
              </a:solidFill>
            </a:endParaRPr>
          </a:p>
          <a:p>
            <a:r>
              <a:rPr lang="en-US" altLang="nl-NL" sz="2400" dirty="0" err="1">
                <a:solidFill>
                  <a:schemeClr val="accent6"/>
                </a:solidFill>
              </a:rPr>
              <a:t>Geen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grote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temperatuurschommelingen</a:t>
            </a:r>
            <a:endParaRPr lang="en-US" altLang="nl-NL" sz="2400" dirty="0">
              <a:solidFill>
                <a:schemeClr val="accent6"/>
              </a:solidFill>
            </a:endParaRPr>
          </a:p>
          <a:p>
            <a:r>
              <a:rPr lang="en-US" altLang="nl-NL" sz="2400" dirty="0" err="1">
                <a:solidFill>
                  <a:schemeClr val="accent6"/>
                </a:solidFill>
              </a:rPr>
              <a:t>Natuurgerichte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recreatie</a:t>
            </a:r>
            <a:r>
              <a:rPr lang="en-US" altLang="nl-NL" sz="2400" dirty="0">
                <a:solidFill>
                  <a:schemeClr val="accent6"/>
                </a:solidFill>
              </a:rPr>
              <a:t> </a:t>
            </a:r>
            <a:r>
              <a:rPr lang="en-US" altLang="nl-NL" sz="2400" dirty="0" err="1">
                <a:solidFill>
                  <a:schemeClr val="accent6"/>
                </a:solidFill>
              </a:rPr>
              <a:t>mogelijk</a:t>
            </a:r>
            <a:r>
              <a:rPr lang="en-US" altLang="nl-NL" sz="2400" dirty="0">
                <a:solidFill>
                  <a:schemeClr val="accent6"/>
                </a:solidFill>
              </a:rPr>
              <a:t> is</a:t>
            </a:r>
          </a:p>
          <a:p>
            <a:endParaRPr lang="en-US" altLang="nl-NL" sz="2215" dirty="0">
              <a:solidFill>
                <a:schemeClr val="accent6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A936ADC-013F-4F8F-B1DB-3064A93709D5}"/>
              </a:ext>
            </a:extLst>
          </p:cNvPr>
          <p:cNvSpPr txBox="1"/>
          <p:nvPr/>
        </p:nvSpPr>
        <p:spPr>
          <a:xfrm>
            <a:off x="6841423" y="6411888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Met dank aan </a:t>
            </a:r>
            <a:r>
              <a:rPr lang="nl-NL" dirty="0" err="1">
                <a:solidFill>
                  <a:srgbClr val="002060"/>
                </a:solidFill>
              </a:rPr>
              <a:t>Dunea</a:t>
            </a:r>
            <a:endParaRPr lang="nl-N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 descr="wb_home_branded"/>
          <p:cNvPicPr>
            <a:picLocks noChangeAspect="1" noChangeArrowheads="1"/>
          </p:cNvPicPr>
          <p:nvPr/>
        </p:nvPicPr>
        <p:blipFill>
          <a:blip r:embed="rId2" cstate="print"/>
          <a:srcRect l="1588" t="16876" b="38199"/>
          <a:stretch>
            <a:fillRect/>
          </a:stretch>
        </p:blipFill>
        <p:spPr bwMode="auto">
          <a:xfrm>
            <a:off x="3889300" y="3068969"/>
            <a:ext cx="1474788" cy="1660525"/>
          </a:xfrm>
          <a:prstGeom prst="rect">
            <a:avLst/>
          </a:prstGeom>
          <a:noFill/>
        </p:spPr>
      </p:pic>
      <p:sp>
        <p:nvSpPr>
          <p:cNvPr id="710659" name="Text Box 3"/>
          <p:cNvSpPr txBox="1">
            <a:spLocks noChangeArrowheads="1"/>
          </p:cNvSpPr>
          <p:nvPr/>
        </p:nvSpPr>
        <p:spPr bwMode="auto">
          <a:xfrm>
            <a:off x="3934920" y="2205037"/>
            <a:ext cx="1383547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8" tIns="45680" rIns="91358" bIns="45680">
            <a:spAutoFit/>
          </a:bodyPr>
          <a:lstStyle/>
          <a:p>
            <a:pPr algn="l"/>
            <a:r>
              <a:rPr lang="en-GB" sz="2800" dirty="0">
                <a:solidFill>
                  <a:schemeClr val="accent6"/>
                </a:solidFill>
              </a:rPr>
              <a:t>Dank U</a:t>
            </a:r>
          </a:p>
        </p:txBody>
      </p:sp>
    </p:spTree>
    <p:extLst>
      <p:ext uri="{BB962C8B-B14F-4D97-AF65-F5344CB8AC3E}">
        <p14:creationId xmlns:p14="http://schemas.microsoft.com/office/powerpoint/2010/main" val="8281320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2"/>
                </a:solidFill>
              </a:rPr>
              <a:t>Maya Stad Tikal </a:t>
            </a:r>
            <a:br>
              <a:rPr lang="nl-NL" b="1" dirty="0">
                <a:solidFill>
                  <a:schemeClr val="accent2"/>
                </a:solidFill>
              </a:rPr>
            </a:br>
            <a:r>
              <a:rPr lang="nl-NL" sz="2400" dirty="0">
                <a:solidFill>
                  <a:schemeClr val="accent2"/>
                </a:solidFill>
              </a:rPr>
              <a:t>(Centraal Amerika, ca 700/800  </a:t>
            </a:r>
            <a:r>
              <a:rPr lang="nl-NL" sz="2400" dirty="0" err="1">
                <a:solidFill>
                  <a:schemeClr val="accent2"/>
                </a:solidFill>
              </a:rPr>
              <a:t>nC</a:t>
            </a:r>
            <a:r>
              <a:rPr lang="nl-NL" sz="2400" dirty="0">
                <a:solidFill>
                  <a:schemeClr val="accent2"/>
                </a:solidFill>
              </a:rPr>
              <a:t>)</a:t>
            </a:r>
            <a:endParaRPr lang="nl-NL" sz="3200" dirty="0">
              <a:solidFill>
                <a:schemeClr val="accent2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224136"/>
          </a:xfrm>
        </p:spPr>
        <p:txBody>
          <a:bodyPr/>
          <a:lstStyle/>
          <a:p>
            <a:r>
              <a:rPr lang="nl-NL" sz="2000" dirty="0" err="1">
                <a:solidFill>
                  <a:schemeClr val="accent2"/>
                </a:solidFill>
              </a:rPr>
              <a:t>Tikal</a:t>
            </a:r>
            <a:r>
              <a:rPr lang="nl-NL" sz="2000" dirty="0">
                <a:solidFill>
                  <a:schemeClr val="accent2"/>
                </a:solidFill>
              </a:rPr>
              <a:t> tempel(Guatemala)</a:t>
            </a:r>
          </a:p>
          <a:p>
            <a:r>
              <a:rPr lang="nl-NL" sz="2000" dirty="0">
                <a:solidFill>
                  <a:schemeClr val="accent2"/>
                </a:solidFill>
              </a:rPr>
              <a:t>Door Maya’s aangelegd kanaal</a:t>
            </a:r>
          </a:p>
          <a:p>
            <a:r>
              <a:rPr lang="nl-NL" sz="2000" dirty="0">
                <a:solidFill>
                  <a:schemeClr val="accent2"/>
                </a:solidFill>
              </a:rPr>
              <a:t>Uitgraving van de dam en </a:t>
            </a:r>
            <a:r>
              <a:rPr lang="nl-NL" sz="2000" dirty="0" err="1">
                <a:solidFill>
                  <a:schemeClr val="accent2"/>
                </a:solidFill>
              </a:rPr>
              <a:t>quartz</a:t>
            </a:r>
            <a:r>
              <a:rPr lang="nl-NL" sz="2000" dirty="0">
                <a:solidFill>
                  <a:schemeClr val="accent2"/>
                </a:solidFill>
              </a:rPr>
              <a:t> zand kristallen om water te filteren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5" y="1668596"/>
            <a:ext cx="2457398" cy="370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06" y="3610922"/>
            <a:ext cx="2885723" cy="2039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8604"/>
            <a:ext cx="2741420" cy="37046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2728" y="6597356"/>
            <a:ext cx="3948095" cy="307696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r>
              <a:rPr lang="nl-NL" dirty="0">
                <a:solidFill>
                  <a:schemeClr val="accent2"/>
                </a:solidFill>
              </a:rPr>
              <a:t>Proceedings National Academy Sciences,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02" y="1625439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236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109A-0922-435A-89AC-493E30BA39B1}" type="datetime4">
              <a:rPr lang="nl-NL" smtClean="0"/>
              <a:pPr/>
              <a:t>12 november 2021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DB8809-5E6B-45C0-83AF-1F830ED1D9E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9" y="-22239"/>
            <a:ext cx="10325936" cy="688395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876256" y="5805264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Bijenorchis</a:t>
            </a:r>
          </a:p>
        </p:txBody>
      </p:sp>
    </p:spTree>
    <p:extLst>
      <p:ext uri="{BB962C8B-B14F-4D97-AF65-F5344CB8AC3E}">
        <p14:creationId xmlns:p14="http://schemas.microsoft.com/office/powerpoint/2010/main" val="48884511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109A-0922-435A-89AC-493E30BA39B1}" type="datetime4">
              <a:rPr lang="nl-NL" smtClean="0"/>
              <a:pPr/>
              <a:t>12 november 2021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DB8809-5E6B-45C0-83AF-1F830ED1D9E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6982" cy="6858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92" y="0"/>
            <a:ext cx="4560570" cy="6858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/>
          <a:stretch/>
        </p:blipFill>
        <p:spPr>
          <a:xfrm>
            <a:off x="2862841" y="2708920"/>
            <a:ext cx="2213214" cy="4149081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7374242" y="5805264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Bosorchis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189128" y="568037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Brede orchis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965705" y="1556792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Bijenorchis</a:t>
            </a:r>
          </a:p>
        </p:txBody>
      </p:sp>
    </p:spTree>
    <p:extLst>
      <p:ext uri="{BB962C8B-B14F-4D97-AF65-F5344CB8AC3E}">
        <p14:creationId xmlns:p14="http://schemas.microsoft.com/office/powerpoint/2010/main" val="51794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643" y="230189"/>
            <a:ext cx="8442796" cy="1352786"/>
          </a:xfrm>
        </p:spPr>
        <p:txBody>
          <a:bodyPr/>
          <a:lstStyle/>
          <a:p>
            <a:r>
              <a:rPr lang="nl-NL" sz="2800" b="1" dirty="0">
                <a:solidFill>
                  <a:schemeClr val="accent6"/>
                </a:solidFill>
              </a:rPr>
              <a:t>Cholera, begin van de drinkwatervoorziening</a:t>
            </a:r>
            <a:r>
              <a:rPr lang="en-US" altLang="nl-NL" dirty="0">
                <a:solidFill>
                  <a:schemeClr val="accent6"/>
                </a:solidFill>
                <a:latin typeface="Bookman Old Style" pitchFamily="18" charset="0"/>
              </a:rPr>
              <a:t/>
            </a:r>
            <a:br>
              <a:rPr lang="en-US" altLang="nl-NL" dirty="0">
                <a:solidFill>
                  <a:schemeClr val="accent6"/>
                </a:solidFill>
                <a:latin typeface="Bookman Old Style" pitchFamily="18" charset="0"/>
              </a:rPr>
            </a:br>
            <a:endParaRPr lang="en-US" altLang="nl-NL" dirty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050681" y="5372305"/>
            <a:ext cx="5504679" cy="83394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nl-NL" dirty="0">
                <a:solidFill>
                  <a:schemeClr val="accent6"/>
                </a:solidFill>
              </a:rPr>
              <a:t>1854: John Snow </a:t>
            </a:r>
            <a:r>
              <a:rPr lang="en-US" altLang="nl-NL" dirty="0" err="1">
                <a:solidFill>
                  <a:schemeClr val="accent6"/>
                </a:solidFill>
              </a:rPr>
              <a:t>ontdekt</a:t>
            </a:r>
            <a:r>
              <a:rPr lang="en-US" altLang="nl-NL" dirty="0">
                <a:solidFill>
                  <a:schemeClr val="accent6"/>
                </a:solidFill>
              </a:rPr>
              <a:t> </a:t>
            </a:r>
            <a:r>
              <a:rPr lang="en-US" altLang="nl-NL" dirty="0" err="1">
                <a:solidFill>
                  <a:schemeClr val="accent6"/>
                </a:solidFill>
              </a:rPr>
              <a:t>dat</a:t>
            </a:r>
            <a:r>
              <a:rPr lang="en-US" altLang="nl-NL" dirty="0">
                <a:solidFill>
                  <a:schemeClr val="accent6"/>
                </a:solidFill>
              </a:rPr>
              <a:t> cholera </a:t>
            </a:r>
            <a:r>
              <a:rPr lang="en-US" altLang="nl-NL" dirty="0" err="1">
                <a:solidFill>
                  <a:schemeClr val="accent6"/>
                </a:solidFill>
              </a:rPr>
              <a:t>wordt</a:t>
            </a:r>
            <a:r>
              <a:rPr lang="en-US" altLang="nl-NL" dirty="0">
                <a:solidFill>
                  <a:schemeClr val="accent6"/>
                </a:solidFill>
              </a:rPr>
              <a:t> 	</a:t>
            </a:r>
            <a:r>
              <a:rPr lang="en-US" altLang="nl-NL" dirty="0" err="1">
                <a:solidFill>
                  <a:schemeClr val="accent6"/>
                </a:solidFill>
              </a:rPr>
              <a:t>veroorzaakt</a:t>
            </a:r>
            <a:r>
              <a:rPr lang="en-US" altLang="nl-NL" dirty="0">
                <a:solidFill>
                  <a:schemeClr val="accent6"/>
                </a:solidFill>
              </a:rPr>
              <a:t> door </a:t>
            </a:r>
            <a:r>
              <a:rPr lang="en-US" altLang="nl-NL" dirty="0" err="1">
                <a:solidFill>
                  <a:schemeClr val="accent6"/>
                </a:solidFill>
              </a:rPr>
              <a:t>besmet</a:t>
            </a:r>
            <a:r>
              <a:rPr lang="en-US" altLang="nl-NL" dirty="0">
                <a:solidFill>
                  <a:schemeClr val="accent6"/>
                </a:solidFill>
              </a:rPr>
              <a:t> water.</a:t>
            </a:r>
          </a:p>
          <a:p>
            <a:pPr lvl="0"/>
            <a:r>
              <a:rPr lang="nl-NL" dirty="0">
                <a:solidFill>
                  <a:schemeClr val="accent6"/>
                </a:solidFill>
              </a:rPr>
              <a:t>1883: Robert Koch ontdekt  </a:t>
            </a:r>
            <a:r>
              <a:rPr lang="nl-NL" dirty="0" err="1">
                <a:solidFill>
                  <a:schemeClr val="accent6"/>
                </a:solidFill>
              </a:rPr>
              <a:t>Vibrio</a:t>
            </a: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dirty="0" err="1">
                <a:solidFill>
                  <a:schemeClr val="accent6"/>
                </a:solidFill>
              </a:rPr>
              <a:t>Cholerae</a:t>
            </a:r>
            <a:r>
              <a:rPr lang="nl-NL" dirty="0">
                <a:solidFill>
                  <a:schemeClr val="accent6"/>
                </a:solidFill>
              </a:rPr>
              <a:t> (1883)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nl-NL" sz="1800" dirty="0">
              <a:solidFill>
                <a:schemeClr val="accent6"/>
              </a:solidFill>
              <a:latin typeface="Tahoma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nl-NL" sz="1800" dirty="0">
              <a:solidFill>
                <a:schemeClr val="accent6"/>
              </a:solidFill>
              <a:latin typeface="Tahoma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61882"/>
            <a:ext cx="2149138" cy="365580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7" y="4279444"/>
            <a:ext cx="2343621" cy="2185702"/>
          </a:xfrm>
          <a:prstGeom prst="rect">
            <a:avLst/>
          </a:prstGeom>
        </p:spPr>
      </p:pic>
      <p:pic>
        <p:nvPicPr>
          <p:cNvPr id="7" name="Picture 6" descr="http://www.infonu.nl/artikel-fotos/lexia/489210929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6061"/>
          <a:stretch/>
        </p:blipFill>
        <p:spPr bwMode="auto">
          <a:xfrm>
            <a:off x="475749" y="1164193"/>
            <a:ext cx="2095421" cy="30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infonu.nl/artikel-fotos/lexia/099230909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4728" y="1390085"/>
            <a:ext cx="2404904" cy="320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637955" y="4764525"/>
            <a:ext cx="1278454" cy="307696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  <a:latin typeface="Verdana" pitchFamily="34" charset="0"/>
              </a:rPr>
              <a:t>Robert Koch</a:t>
            </a:r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16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A0B64-0A71-4107-8FAA-7D5CA644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Water in het nieuws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C166AC-9A8D-4A49-A462-E27FA00D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22265" r="17595" b="12476"/>
          <a:stretch/>
        </p:blipFill>
        <p:spPr>
          <a:xfrm>
            <a:off x="101049" y="1574190"/>
            <a:ext cx="9042951" cy="5009285"/>
          </a:xfrm>
          <a:prstGeom prst="rect">
            <a:avLst/>
          </a:prstGeom>
          <a:noFill/>
        </p:spPr>
      </p:pic>
      <p:pic>
        <p:nvPicPr>
          <p:cNvPr id="4098" name="Picture 2" descr="Veel overlast na extreem regenweer in Limburg en westen van Duitsland">
            <a:extLst>
              <a:ext uri="{FF2B5EF4-FFF2-40B4-BE49-F238E27FC236}">
                <a16:creationId xmlns:a16="http://schemas.microsoft.com/office/drawing/2014/main" id="{7F0A4AD9-B391-4A5B-9C43-87C588FB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 b="13871"/>
          <a:stretch/>
        </p:blipFill>
        <p:spPr bwMode="auto">
          <a:xfrm>
            <a:off x="6157793" y="5023784"/>
            <a:ext cx="2975526" cy="15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477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EF41F4E-953A-4FBA-A39F-66B7E380C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t="31623" r="31651" b="6225"/>
          <a:stretch/>
        </p:blipFill>
        <p:spPr>
          <a:xfrm>
            <a:off x="4716016" y="3505773"/>
            <a:ext cx="4427984" cy="35103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AB10F8-2CC4-4402-B834-8BEE7615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584" y="-225947"/>
            <a:ext cx="8229600" cy="1143000"/>
          </a:xfrm>
        </p:spPr>
        <p:txBody>
          <a:bodyPr/>
          <a:lstStyle/>
          <a:p>
            <a:r>
              <a:rPr lang="nl-NL" dirty="0">
                <a:solidFill>
                  <a:schemeClr val="accent6"/>
                </a:solidFill>
              </a:rPr>
              <a:t>Veel gedoe rondom PFAS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624736-2CD9-4CBA-9A4E-D7A239847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12200" r="62600" b="19761"/>
          <a:stretch/>
        </p:blipFill>
        <p:spPr>
          <a:xfrm>
            <a:off x="-45370" y="693447"/>
            <a:ext cx="4576509" cy="37444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3FB53C-2D61-461F-AB4F-CF62D4B99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4" t="14495" r="24217" b="9712"/>
          <a:stretch/>
        </p:blipFill>
        <p:spPr>
          <a:xfrm>
            <a:off x="4531139" y="681799"/>
            <a:ext cx="4510582" cy="26235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72AA19-752C-4D7A-A1A6-DBBDCA52B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20" r="34250" b="30401"/>
          <a:stretch/>
        </p:blipFill>
        <p:spPr>
          <a:xfrm>
            <a:off x="-51699" y="4445796"/>
            <a:ext cx="5009949" cy="241220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3A9376-2896-4612-BBB1-CF40B0326F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38" t="17801" r="28738" b="31800"/>
          <a:stretch/>
        </p:blipFill>
        <p:spPr>
          <a:xfrm>
            <a:off x="4716016" y="3429000"/>
            <a:ext cx="2829000" cy="15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982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341" y="476672"/>
            <a:ext cx="8126365" cy="679260"/>
          </a:xfrm>
        </p:spPr>
        <p:txBody>
          <a:bodyPr>
            <a:no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nl-NL" sz="2400" b="1" dirty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</a:br>
            <a:r>
              <a:rPr lang="nl-NL" sz="2400" b="1" dirty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Wij leven in het afvoerputje van Europe</a:t>
            </a:r>
            <a:r>
              <a:rPr lang="nl-NL" sz="2000" dirty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nl-NL" sz="2000" dirty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</a:br>
            <a:endParaRPr lang="nl-NL" sz="2000" dirty="0">
              <a:solidFill>
                <a:schemeClr val="accent6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 lIns="76730"/>
          <a:lstStyle/>
          <a:p>
            <a:fld id="{0BE31FDC-B452-194E-99AD-2AB884298A0A}" type="slidenum">
              <a:rPr>
                <a:solidFill>
                  <a:schemeClr val="accent6"/>
                </a:solidFill>
              </a:rPr>
              <a:pPr/>
              <a:t>8</a:t>
            </a:fld>
            <a:endParaRPr dirty="0">
              <a:solidFill>
                <a:schemeClr val="accent6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12083"/>
            <a:ext cx="3705749" cy="445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 descr="zw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948" y="2132856"/>
            <a:ext cx="3918526" cy="3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9" y="4509120"/>
            <a:ext cx="2232248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73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jdelijke aanduiding voor dianummer 4"/>
          <p:cNvSpPr txBox="1">
            <a:spLocks noGrp="1"/>
          </p:cNvSpPr>
          <p:nvPr/>
        </p:nvSpPr>
        <p:spPr bwMode="auto">
          <a:xfrm>
            <a:off x="6799264" y="66802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defTabSz="1088155"/>
            <a:fld id="{74A6D96C-4A4C-40C2-A4D2-6ABE1C638E57}" type="slidenum">
              <a:rPr lang="en-US" altLang="nl-NL" sz="800">
                <a:solidFill>
                  <a:schemeClr val="accent6"/>
                </a:solidFill>
                <a:ea typeface="ヒラギノ角ゴ Pro W3" pitchFamily="-109" charset="-128"/>
              </a:rPr>
              <a:pPr algn="r" defTabSz="1088155"/>
              <a:t>9</a:t>
            </a:fld>
            <a:endParaRPr lang="en-US" altLang="nl-NL" sz="800">
              <a:solidFill>
                <a:schemeClr val="accent6"/>
              </a:solidFill>
              <a:ea typeface="ヒラギノ角ゴ Pro W3" pitchFamily="-109" charset="-128"/>
            </a:endParaRPr>
          </a:p>
        </p:txBody>
      </p:sp>
      <p:sp>
        <p:nvSpPr>
          <p:cNvPr id="30724" name="Rectangle 14"/>
          <p:cNvSpPr>
            <a:spLocks noGrp="1" noChangeArrowheads="1"/>
          </p:cNvSpPr>
          <p:nvPr>
            <p:ph type="title"/>
          </p:nvPr>
        </p:nvSpPr>
        <p:spPr>
          <a:xfrm>
            <a:off x="179512" y="536320"/>
            <a:ext cx="8964488" cy="515143"/>
          </a:xfrm>
        </p:spPr>
        <p:txBody>
          <a:bodyPr>
            <a:noAutofit/>
          </a:bodyPr>
          <a:lstStyle/>
          <a:p>
            <a:pPr defTabSz="1088155">
              <a:lnSpc>
                <a:spcPct val="125000"/>
              </a:lnSpc>
              <a:defRPr/>
            </a:pPr>
            <a:r>
              <a:rPr lang="nl-NL" altLang="nl-NL" sz="2800" dirty="0">
                <a:solidFill>
                  <a:schemeClr val="accent6"/>
                </a:solidFill>
              </a:rPr>
              <a:t>Antropogene stoffen in de drinkwaterbronnen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39553" y="1353600"/>
            <a:ext cx="8572080" cy="4413600"/>
          </a:xfrm>
        </p:spPr>
        <p:txBody>
          <a:bodyPr>
            <a:normAutofit/>
          </a:bodyPr>
          <a:lstStyle/>
          <a:p>
            <a:pPr marL="342790" indent="-342790" defTabSz="108815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altLang="nl-NL" sz="2000" dirty="0">
                <a:solidFill>
                  <a:schemeClr val="accent6"/>
                </a:solidFill>
              </a:rPr>
              <a:t>Pesticiden</a:t>
            </a:r>
          </a:p>
          <a:p>
            <a:pPr marL="342790" indent="-342790" defTabSz="108815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altLang="nl-NL" sz="2000" dirty="0">
                <a:solidFill>
                  <a:schemeClr val="accent6"/>
                </a:solidFill>
              </a:rPr>
              <a:t>Medicijnen</a:t>
            </a:r>
          </a:p>
          <a:p>
            <a:pPr marL="342790" indent="-342790" defTabSz="108815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altLang="nl-NL" sz="2000" dirty="0">
                <a:solidFill>
                  <a:schemeClr val="accent6"/>
                </a:solidFill>
              </a:rPr>
              <a:t>Industriële stoffen</a:t>
            </a:r>
          </a:p>
          <a:p>
            <a:pPr defTabSz="1088155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nl-NL" altLang="nl-NL" sz="2000" dirty="0">
                <a:solidFill>
                  <a:schemeClr val="accent6"/>
                </a:solidFill>
              </a:rPr>
              <a:t>Nanodeeltjes (</a:t>
            </a:r>
            <a:r>
              <a:rPr lang="nl-NL" altLang="nl-NL" sz="2000" dirty="0">
                <a:solidFill>
                  <a:schemeClr val="accent2"/>
                </a:solidFill>
              </a:rPr>
              <a:t>Cosmetische producten, verven/coatings, kleding)</a:t>
            </a:r>
            <a:endParaRPr lang="nl-NL" altLang="nl-NL" sz="2000" dirty="0">
              <a:solidFill>
                <a:schemeClr val="accent6"/>
              </a:solidFill>
            </a:endParaRPr>
          </a:p>
        </p:txBody>
      </p:sp>
      <p:pic>
        <p:nvPicPr>
          <p:cNvPr id="30726" name="Picture 4" descr="https://encrypted-tbn2.gstatic.com/images?q=tbn:ANd9GcTQDgp8UxEx_cdqcy7fq20XEkb3hpK8_GGwN53-GE92liKaUMAHV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06" y="3890585"/>
            <a:ext cx="21558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" descr="http://gezondheidenvoeding.nl/bewust/wp-content/uploads/2015/10/Biologisch-eten-loont-minder-pesticiden-licha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" y="3715526"/>
            <a:ext cx="3051176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" descr="http://hetkanwel.net/wp-content/uploads/2011/08/gi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71" y="3560400"/>
            <a:ext cx="29130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anodeeltjes in voeding -  Nanodeeltjes zitten inmiddels verwerkt in vele tientallen producten, waaronder diverse voedingsmiddelen. Foto David Hawxhurst, project on emerging nanotechnologies ">
            <a:extLst>
              <a:ext uri="{FF2B5EF4-FFF2-40B4-BE49-F238E27FC236}">
                <a16:creationId xmlns:a16="http://schemas.microsoft.com/office/drawing/2014/main" id="{EE4DE92B-5983-47B3-9E31-647CA984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3" y="5199196"/>
            <a:ext cx="3359705" cy="162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20759"/>
      </p:ext>
    </p:extLst>
  </p:cSld>
  <p:clrMapOvr>
    <a:masterClrMapping/>
  </p:clrMapOvr>
</p:sld>
</file>

<file path=ppt/theme/theme1.xml><?xml version="1.0" encoding="utf-8"?>
<a:theme xmlns:a="http://schemas.openxmlformats.org/drawingml/2006/main" name="26_Custom Design">
  <a:themeElements>
    <a:clrScheme name="2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7_Custom Design">
  <a:themeElements>
    <a:clrScheme name="2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9_Custom Design">
  <a:themeElements>
    <a:clrScheme name="2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41833</TotalTime>
  <Words>801</Words>
  <Application>Microsoft Office PowerPoint</Application>
  <PresentationFormat>Diavoorstelling (4:3)</PresentationFormat>
  <Paragraphs>236</Paragraphs>
  <Slides>41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41</vt:i4>
      </vt:variant>
    </vt:vector>
  </HeadingPairs>
  <TitlesOfParts>
    <vt:vector size="52" baseType="lpstr">
      <vt:lpstr>Arial</vt:lpstr>
      <vt:lpstr>Bookman Old Style</vt:lpstr>
      <vt:lpstr>Calibri</vt:lpstr>
      <vt:lpstr>Tahoma</vt:lpstr>
      <vt:lpstr>Times New Roman</vt:lpstr>
      <vt:lpstr>Verdana</vt:lpstr>
      <vt:lpstr>Wingdings</vt:lpstr>
      <vt:lpstr>ヒラギノ角ゴ Pro W3</vt:lpstr>
      <vt:lpstr>26_Custom Design</vt:lpstr>
      <vt:lpstr>27_Custom Design</vt:lpstr>
      <vt:lpstr>29_Custom Design</vt:lpstr>
      <vt:lpstr>PowerPoint-presentatie</vt:lpstr>
      <vt:lpstr>Hygiëne en drinkwater in de middeleeuwen</vt:lpstr>
      <vt:lpstr>Water in het Romeinse rijk</vt:lpstr>
      <vt:lpstr>Maya Stad Tikal  (Centraal Amerika, ca 700/800  nC)</vt:lpstr>
      <vt:lpstr>Cholera, begin van de drinkwatervoorziening </vt:lpstr>
      <vt:lpstr>Water in het nieuws</vt:lpstr>
      <vt:lpstr>Veel gedoe rondom PFAS</vt:lpstr>
      <vt:lpstr> Wij leven in het afvoerputje van Europe </vt:lpstr>
      <vt:lpstr>Antropogene stoffen in de drinkwaterbronnen</vt:lpstr>
      <vt:lpstr>Nieuwe verontreinigingen</vt:lpstr>
      <vt:lpstr>Waterschaarste in 2040</vt:lpstr>
      <vt:lpstr>Bosbranden in Californie (2021)</vt:lpstr>
      <vt:lpstr>Watercrisis in Africa</vt:lpstr>
      <vt:lpstr>Water crisis in Chenai , India</vt:lpstr>
      <vt:lpstr>Watertekort in dicht bevolkte landen (India)</vt:lpstr>
      <vt:lpstr>De wereldwijde watervoorraden</vt:lpstr>
      <vt:lpstr>Gebruik van zoetwatervoorraden</vt:lpstr>
      <vt:lpstr>Watergebruik in huishoudens</vt:lpstr>
      <vt:lpstr>Drinkwaterkwaliteit,  wat verwachten onze klanten?</vt:lpstr>
      <vt:lpstr>Drinkwaterkwaliteit in de 21e eeuw </vt:lpstr>
      <vt:lpstr>Zuiveringsstappen voor behandeling grondwater</vt:lpstr>
      <vt:lpstr>Zuiveringsstappen voor behandeling oppervlaktewater</vt:lpstr>
      <vt:lpstr>Waarom zijn kleine (colloïdale) deeltjes lastig te verwijderen</vt:lpstr>
      <vt:lpstr>Internationale aandacht voor chloorvrij drinkwater</vt:lpstr>
      <vt:lpstr>Verschillende mogelijkheden om te desinfecteren</vt:lpstr>
      <vt:lpstr>Tekort aan zoet water in kustgebieden Wat kun je doen?</vt:lpstr>
      <vt:lpstr>PowerPoint-presentatie</vt:lpstr>
      <vt:lpstr>  Bronnen voor drinkwaterproductie  </vt:lpstr>
      <vt:lpstr>Membraanfiltratie voor ontzilting</vt:lpstr>
      <vt:lpstr>Ontzilting met omgekeerde osmose</vt:lpstr>
      <vt:lpstr>Omgekeerde osmose voor behandeling oppervlaktewater (Heemskerk)</vt:lpstr>
      <vt:lpstr>Ontzilting van brak water El Atabal (Malaga, Spain)</vt:lpstr>
      <vt:lpstr>Zeewaterontzilting aan de Gold Coast (Brisbane, Australië)</vt:lpstr>
      <vt:lpstr>Kunstmatige infiltratie in duingebieden</vt:lpstr>
      <vt:lpstr>PowerPoint-presentatie</vt:lpstr>
      <vt:lpstr>Duininfiltratie bij Ouddorp</vt:lpstr>
      <vt:lpstr>Hergebruik van rioolwater voor drinkwater  Koksijde (België)  </vt:lpstr>
      <vt:lpstr>Wat is voordeel van infiltratie</vt:lpstr>
      <vt:lpstr>PowerPoint-presentatie</vt:lpstr>
      <vt:lpstr>PowerPoint-presentatie</vt:lpstr>
      <vt:lpstr>PowerPoint-presentatie</vt:lpstr>
    </vt:vector>
  </TitlesOfParts>
  <Company>Unilever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fiona.smith</dc:creator>
  <cp:lastModifiedBy>gebruiker</cp:lastModifiedBy>
  <cp:revision>1029</cp:revision>
  <cp:lastPrinted>2021-11-12T09:19:21Z</cp:lastPrinted>
  <dcterms:created xsi:type="dcterms:W3CDTF">2007-06-21T13:09:27Z</dcterms:created>
  <dcterms:modified xsi:type="dcterms:W3CDTF">2021-11-12T16:16:42Z</dcterms:modified>
</cp:coreProperties>
</file>