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80" r:id="rId4"/>
    <p:sldId id="259" r:id="rId5"/>
    <p:sldId id="260" r:id="rId6"/>
    <p:sldId id="279" r:id="rId7"/>
    <p:sldId id="261" r:id="rId8"/>
    <p:sldId id="263" r:id="rId9"/>
    <p:sldId id="264" r:id="rId10"/>
    <p:sldId id="262" r:id="rId11"/>
    <p:sldId id="267" r:id="rId12"/>
    <p:sldId id="269" r:id="rId13"/>
    <p:sldId id="270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orient="horz" pos="2839">
          <p15:clr>
            <a:srgbClr val="A4A3A4"/>
          </p15:clr>
        </p15:guide>
        <p15:guide id="3" orient="horz" pos="2699">
          <p15:clr>
            <a:srgbClr val="A4A3A4"/>
          </p15:clr>
        </p15:guide>
        <p15:guide id="4" orient="horz" pos="1080">
          <p15:clr>
            <a:srgbClr val="A4A3A4"/>
          </p15:clr>
        </p15:guide>
        <p15:guide id="5" pos="1389">
          <p15:clr>
            <a:srgbClr val="A4A3A4"/>
          </p15:clr>
        </p15:guide>
        <p15:guide id="6" pos="16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608" y="36"/>
      </p:cViewPr>
      <p:guideLst>
        <p:guide orient="horz" pos="900"/>
        <p:guide orient="horz" pos="2839"/>
        <p:guide orient="horz" pos="2699"/>
        <p:guide orient="horz" pos="1080"/>
        <p:guide pos="1389"/>
        <p:guide pos="16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Root\toetsing\Kopie%20van%20Eindrapport%20per%20vraag%20-%20Vragenlijst%20Criteria%20beoordeling%20onderzoek%20door%20leerlinge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.paus\AppData\Local\Microsoft\Windows\Temporary%20Internet%20Files\Content.Outlook\1N8L05BY\Eindrapport%20per%20vraag%20-%20Vragenlijst%20Criteria%20beoordeling%20onderzoek%20door%20leerling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5122356192380896"/>
                  <c:y val="1.04706603885569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B286A7-D78D-4EF1-9D68-858EFE45D248}" type="CATEGORYNAME">
                      <a:rPr lang="nl-NL" sz="1200" b="1" smtClean="0"/>
                      <a:pPr>
                        <a:defRPr sz="1200"/>
                      </a:pPr>
                      <a:t>[CATEGORIENAAM]</a:t>
                    </a:fld>
                    <a:r>
                      <a:rPr lang="nl-NL" sz="1200" b="1" dirty="0" smtClean="0"/>
                      <a:t>:</a:t>
                    </a:r>
                    <a:r>
                      <a:rPr lang="nl-NL" sz="1200" b="1" baseline="0" dirty="0" smtClean="0"/>
                      <a:t> </a:t>
                    </a:r>
                    <a:fld id="{493EE3D9-1365-4DB5-ACC3-9EA5601B3524}" type="VALUE">
                      <a:rPr lang="nl-NL" sz="1200" b="1" baseline="0"/>
                      <a:pPr>
                        <a:defRPr sz="1200"/>
                      </a:pPr>
                      <a:t>[WAARDE]</a:t>
                    </a:fld>
                    <a:endParaRPr lang="nl-NL" sz="1200" b="1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7735527039396"/>
                      <c:h val="0.1633165829145728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7864159367147787E-2"/>
                  <c:y val="-0.152646764003745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476C9F-311E-4883-A876-D7D640567C3F}" type="CATEGORYNAME">
                      <a:rPr lang="en-US" sz="1200" b="1" smtClean="0"/>
                      <a:pPr>
                        <a:defRPr/>
                      </a:pPr>
                      <a:t>[CATEGORIENAAM]</a:t>
                    </a:fld>
                    <a:r>
                      <a:rPr lang="en-US" sz="1200" b="1" dirty="0" smtClean="0"/>
                      <a:t>:</a:t>
                    </a:r>
                    <a:r>
                      <a:rPr lang="en-US" sz="1200" b="1" baseline="0" dirty="0" smtClean="0"/>
                      <a:t> </a:t>
                    </a:r>
                    <a:fld id="{D3D029A3-1A95-4029-BD28-93E90894B3AC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6259327163461"/>
                      <c:h val="0.2343802345058626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5626738541029504E-2"/>
                  <c:y val="0.1447582400189926"/>
                </c:manualLayout>
              </c:layout>
              <c:tx>
                <c:rich>
                  <a:bodyPr/>
                  <a:lstStyle/>
                  <a:p>
                    <a:fld id="{5A78B05F-C3F4-43C2-B4CB-A219B8D3042C}" type="CATEGORYNAME">
                      <a:rPr lang="en-US" sz="1200" b="1" smtClean="0"/>
                      <a:pPr/>
                      <a:t>[CATEGORIENAAM]</a:t>
                    </a:fld>
                    <a:r>
                      <a:rPr lang="en-US" sz="1200" b="1" dirty="0" smtClean="0"/>
                      <a:t>:</a:t>
                    </a:r>
                    <a:r>
                      <a:rPr lang="en-US" sz="1200" b="1" baseline="0" dirty="0" smtClean="0"/>
                      <a:t> </a:t>
                    </a:r>
                    <a:fld id="{8E4C2EB3-8B66-4D60-9E68-32C1A6901423}" type="VALUE">
                      <a:rPr lang="en-US" sz="1200" b="1" baseline="0"/>
                      <a:pPr/>
                      <a:t>[WAARDE]</a:t>
                    </a:fld>
                    <a:endParaRPr lang="en-US" sz="1200" b="1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87791932059447"/>
                      <c:h val="0.1045644891122278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3093562581790806E-2"/>
                  <c:y val="0.13998437067225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ABEF22-9BCE-4F77-AC4F-F5108A12BCCA}" type="CATEGORYNAME">
                      <a:rPr lang="en-US" sz="1200" b="1" smtClean="0"/>
                      <a:pPr>
                        <a:defRPr/>
                      </a:pPr>
                      <a:t>[CATEGORIENAAM]</a:t>
                    </a:fld>
                    <a:r>
                      <a:rPr lang="en-US" sz="1200" b="1" baseline="0" dirty="0"/>
                      <a:t>:</a:t>
                    </a:r>
                    <a:r>
                      <a:rPr lang="en-US" sz="1200" b="1" baseline="0" dirty="0" smtClean="0"/>
                      <a:t> </a:t>
                    </a:r>
                    <a:fld id="{B7915513-E1F7-445A-8F16-7A0C0C10B29B}" type="VALUE">
                      <a:rPr lang="en-US" sz="1200" b="1" baseline="0"/>
                      <a:pPr>
                        <a:defRPr/>
                      </a:pPr>
                      <a:t>[WAARDE]</a:t>
                    </a:fld>
                    <a:endParaRPr lang="en-US" sz="1200" b="1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7367303609344"/>
                      <c:h val="0.1580820770519263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2076654343722677"/>
                  <c:y val="2.1807858188580699E-2"/>
                </c:manualLayout>
              </c:layout>
              <c:tx>
                <c:rich>
                  <a:bodyPr/>
                  <a:lstStyle/>
                  <a:p>
                    <a:fld id="{DE2426F8-4D9E-4783-A06F-D44E67057D67}" type="CATEGORYNAME">
                      <a:rPr lang="en-US" sz="1200" b="1" smtClean="0"/>
                      <a:pPr/>
                      <a:t>[CATEGORIENAAM]</a:t>
                    </a:fld>
                    <a:r>
                      <a:rPr lang="en-US" sz="1200" b="1" dirty="0" smtClean="0"/>
                      <a:t>:</a:t>
                    </a:r>
                    <a:r>
                      <a:rPr lang="en-US" sz="1200" b="1" baseline="0" dirty="0" smtClean="0"/>
                      <a:t> </a:t>
                    </a:r>
                    <a:fld id="{3621B15B-B7F1-4923-B619-7EDE735A9397}" type="VALUE">
                      <a:rPr lang="en-US" sz="1200" b="1" baseline="0"/>
                      <a:pPr/>
                      <a:t>[WAARDE]</a:t>
                    </a:fld>
                    <a:endParaRPr lang="en-US" sz="1200" b="1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Blad1!$B$4:$B$8</c:f>
              <c:strCache>
                <c:ptCount val="5"/>
                <c:pt idx="0">
                  <c:v>Algemene vragen m.b.t. het onderzoek</c:v>
                </c:pt>
                <c:pt idx="1">
                  <c:v>Onderzoeksverslag</c:v>
                </c:pt>
                <c:pt idx="2">
                  <c:v>Onderzoeksproces</c:v>
                </c:pt>
                <c:pt idx="3">
                  <c:v>Uitgeschreven werkplan</c:v>
                </c:pt>
                <c:pt idx="4">
                  <c:v>Logboek</c:v>
                </c:pt>
              </c:strCache>
            </c:strRef>
          </c:cat>
          <c:val>
            <c:numRef>
              <c:f>Blad1!$C$4:$C$8</c:f>
              <c:numCache>
                <c:formatCode>General</c:formatCode>
                <c:ptCount val="5"/>
                <c:pt idx="0">
                  <c:v>4</c:v>
                </c:pt>
                <c:pt idx="1">
                  <c:v>122</c:v>
                </c:pt>
                <c:pt idx="2">
                  <c:v>25</c:v>
                </c:pt>
                <c:pt idx="3">
                  <c:v>18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42028710308"/>
          <c:y val="8.9572596039131466E-2"/>
          <c:w val="0.56076443569553802"/>
          <c:h val="0.70226735862562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'Question 1'!$A$4:$A$8</c:f>
              <c:strCache>
                <c:ptCount val="5"/>
                <c:pt idx="0">
                  <c:v>havo 3 / vwo 3</c:v>
                </c:pt>
                <c:pt idx="1">
                  <c:v>havo 5</c:v>
                </c:pt>
                <c:pt idx="2">
                  <c:v>vwo 6</c:v>
                </c:pt>
                <c:pt idx="3">
                  <c:v>Bach.(HBO)</c:v>
                </c:pt>
                <c:pt idx="4">
                  <c:v>Bach.(WO)</c:v>
                </c:pt>
              </c:strCache>
            </c:strRef>
          </c:cat>
          <c:val>
            <c:numRef>
              <c:f>'Question 1'!$C$4:$C$8</c:f>
              <c:numCache>
                <c:formatCode>0.0%</c:formatCode>
                <c:ptCount val="5"/>
                <c:pt idx="0">
                  <c:v>0.10400000000000001</c:v>
                </c:pt>
                <c:pt idx="1">
                  <c:v>0.39</c:v>
                </c:pt>
                <c:pt idx="2">
                  <c:v>0.442</c:v>
                </c:pt>
                <c:pt idx="3">
                  <c:v>5.2000000000000005E-2</c:v>
                </c:pt>
                <c:pt idx="4">
                  <c:v>1.3000000000000001E-2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4935792"/>
        <c:axId val="374936576"/>
      </c:barChart>
      <c:valAx>
        <c:axId val="3749365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74935792"/>
        <c:crosses val="autoZero"/>
        <c:crossBetween val="between"/>
      </c:valAx>
      <c:catAx>
        <c:axId val="37493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kern="0" baseline="0"/>
            </a:pPr>
            <a:endParaRPr lang="nl-NL"/>
          </a:p>
        </c:txPr>
        <c:crossAx val="374936576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2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3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egendEntry>
        <c:idx val="4"/>
        <c:txPr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nl-NL"/>
          </a:p>
        </c:txPr>
      </c:legendEntry>
      <c:layout>
        <c:manualLayout>
          <c:xMode val="edge"/>
          <c:yMode val="edge"/>
          <c:x val="0.74279464857337096"/>
          <c:y val="0.16125585215224647"/>
          <c:w val="0.24316280666090248"/>
          <c:h val="0.600509931838956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709978155664"/>
          <c:y val="4.6826371620575763E-2"/>
          <c:w val="0.53429217890363812"/>
          <c:h val="0.748194323552292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'Question 2'!$A$4:$A$8</c:f>
              <c:strCache>
                <c:ptCount val="5"/>
                <c:pt idx="0">
                  <c:v>biologie</c:v>
                </c:pt>
                <c:pt idx="1">
                  <c:v>natuurkunde</c:v>
                </c:pt>
                <c:pt idx="2">
                  <c:v>scheikunde</c:v>
                </c:pt>
                <c:pt idx="3">
                  <c:v>NLT</c:v>
                </c:pt>
                <c:pt idx="4">
                  <c:v>anders, nl:</c:v>
                </c:pt>
              </c:strCache>
            </c:strRef>
          </c:cat>
          <c:val>
            <c:numRef>
              <c:f>'Question 2'!$C$4:$C$8</c:f>
              <c:numCache>
                <c:formatCode>0.0%</c:formatCode>
                <c:ptCount val="5"/>
                <c:pt idx="0">
                  <c:v>0.40299999999999997</c:v>
                </c:pt>
                <c:pt idx="1">
                  <c:v>0.247</c:v>
                </c:pt>
                <c:pt idx="2">
                  <c:v>0.23399999999999999</c:v>
                </c:pt>
                <c:pt idx="3">
                  <c:v>0</c:v>
                </c:pt>
                <c:pt idx="4">
                  <c:v>0.11699999999999999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4933440"/>
        <c:axId val="374934616"/>
      </c:barChart>
      <c:valAx>
        <c:axId val="3749346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74933440"/>
        <c:crosses val="autoZero"/>
        <c:crossBetween val="between"/>
      </c:valAx>
      <c:catAx>
        <c:axId val="37493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4934616"/>
        <c:crosses val="autoZero"/>
        <c:auto val="1"/>
        <c:lblAlgn val="ctr"/>
        <c:lblOffset val="100"/>
        <c:noMultiLvlLbl val="0"/>
      </c:catAx>
      <c:spPr>
        <a:solidFill>
          <a:srgbClr val="EEEEE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3979392402372079"/>
          <c:y val="0.40000057444935438"/>
          <c:w val="0.24631865086295265"/>
          <c:h val="0.311765153614938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Microsoft Sans Serif"/>
              <a:ea typeface="Microsoft Sans Serif"/>
              <a:cs typeface="Microsoft Sans Serif"/>
            </a:defRPr>
          </a:pPr>
          <a:endParaRPr lang="nl-NL"/>
        </a:p>
      </c:txPr>
    </c:legend>
    <c:plotVisOnly val="1"/>
    <c:dispBlanksAs val="zero"/>
    <c:showDLblsOverMax val="0"/>
  </c:chart>
  <c:spPr>
    <a:solidFill>
      <a:srgbClr val="EEEEEE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icrosoft Sans Serif"/>
          <a:ea typeface="Microsoft Sans Serif"/>
          <a:cs typeface="Microsoft Sans Serif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7981C-B398-4C27-A672-33E4BDD6D358}" type="datetimeFigureOut">
              <a:rPr lang="nl-NL" smtClean="0"/>
              <a:t>16-1-2016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F985-B97F-4492-BF20-1EB4365874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34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F985-B97F-4492-BF20-1EB43658746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21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hutterstock_12043852_bew_klei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274080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3683000"/>
            <a:ext cx="9144000" cy="317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pic>
        <p:nvPicPr>
          <p:cNvPr id="9" name="Afbeelding 8" descr="SLO_logo_tota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67" y="867805"/>
            <a:ext cx="1289733" cy="7259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7788" y="1436533"/>
            <a:ext cx="6314545" cy="2348473"/>
          </a:xfr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17787" y="4305300"/>
            <a:ext cx="6526212" cy="12171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bg1">
                    <a:lumMod val="65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8552-A6A6-44CD-8C1C-C448A389C3BD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2439792" y="3683000"/>
            <a:ext cx="6704207" cy="3039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2439793" y="3658006"/>
            <a:ext cx="5105182" cy="303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SLO</a:t>
            </a:r>
            <a:r>
              <a:rPr lang="nl-NL" sz="1400" baseline="0" dirty="0" smtClean="0"/>
              <a:t> </a:t>
            </a:r>
            <a:r>
              <a:rPr lang="nl-NL" sz="1200" baseline="0" dirty="0" smtClean="0"/>
              <a:t>●</a:t>
            </a:r>
            <a:r>
              <a:rPr lang="nl-NL" sz="1400" baseline="0" dirty="0" smtClean="0"/>
              <a:t> nationaal expertisecentrum leerplanontwikkeling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5015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87B9-0C2E-4A1D-B34B-D6F3D5420AEA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09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9DE4-7CBD-4F90-B78E-DBDD7D59C2CD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6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60D8-68B8-4A93-BA60-25A141AC3B5E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5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915D-8902-4CE8-869B-1F36251812C8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2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71FB-69DA-4D0D-8B37-B05396FAFDF5}" type="datetime1">
              <a:rPr lang="nl-NL" smtClean="0"/>
              <a:t>16-1-2016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5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24E3-345A-491E-B56E-2CD66AEABAC2}" type="datetime1">
              <a:rPr lang="nl-NL" smtClean="0"/>
              <a:t>16-1-2016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8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2AA-9D67-45AA-AF1E-609DEFE7EEC9}" type="datetime1">
              <a:rPr lang="nl-NL" smtClean="0"/>
              <a:t>16-1-2016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0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B46B-9DD9-4D78-AA2C-A14D8EFBAFD3}" type="datetime1">
              <a:rPr lang="nl-NL" smtClean="0"/>
              <a:t>16-1-2016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1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3178-F282-43B7-88B8-03243D5C4CF0}" type="datetime1">
              <a:rPr lang="nl-NL" smtClean="0"/>
              <a:t>16-1-2016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6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B923-9A36-4A93-9FA6-91AF4F138A9A}" type="datetime1">
              <a:rPr lang="nl-NL" smtClean="0"/>
              <a:t>16-1-2016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164A-C59B-4F0C-A529-343092E93DA7}" type="datetime1">
              <a:rPr lang="nl-NL" smtClean="0"/>
              <a:t>16-1-2016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CC9-B970-6D4A-A7A8-4C900A203D5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pic>
        <p:nvPicPr>
          <p:cNvPr id="10" name="Afbeelding 9" descr="SL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36" y="6270356"/>
            <a:ext cx="557803" cy="3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.nl/voortgezet/tweedefase/beoordelingsinstrume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Een handig hulpmiddel bij het beoordelen van </a:t>
            </a:r>
            <a:r>
              <a:rPr lang="nl-NL" sz="2000" dirty="0" smtClean="0"/>
              <a:t>leerling-onderzoek</a:t>
            </a:r>
          </a:p>
          <a:p>
            <a:endParaRPr lang="nl-NL" sz="2000" dirty="0"/>
          </a:p>
          <a:p>
            <a:r>
              <a:rPr lang="nl-NL" sz="2000" dirty="0" smtClean="0"/>
              <a:t>Herman Schalk</a:t>
            </a:r>
            <a:endParaRPr lang="nl-NL" sz="2000" dirty="0"/>
          </a:p>
        </p:txBody>
      </p:sp>
      <p:sp>
        <p:nvSpPr>
          <p:cNvPr id="6" name="Subtitel 2"/>
          <p:cNvSpPr txBox="1">
            <a:spLocks/>
          </p:cNvSpPr>
          <p:nvPr/>
        </p:nvSpPr>
        <p:spPr>
          <a:xfrm>
            <a:off x="2617787" y="1724024"/>
            <a:ext cx="6356880" cy="1958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i="0" kern="1200">
                <a:solidFill>
                  <a:schemeClr val="bg1">
                    <a:lumMod val="65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3600" dirty="0">
                <a:solidFill>
                  <a:schemeClr val="bg1"/>
                </a:solidFill>
              </a:rPr>
              <a:t>Beoordeel wat je belangrijk vindt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7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Aan de slag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Afhankelijk van wat we willen bereiken kijken naar criteria die we gaan beoordelen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692458" y="3902190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Waar letten we op?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740916" y="4899563"/>
            <a:ext cx="1944210" cy="83154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Wanneer doen we dat?</a:t>
            </a:r>
          </a:p>
          <a:p>
            <a:pPr algn="ctr"/>
            <a:r>
              <a:rPr lang="nl-NL" sz="1100" dirty="0" smtClean="0">
                <a:solidFill>
                  <a:schemeClr val="tx1"/>
                </a:solidFill>
              </a:rPr>
              <a:t>(vooraf-tijdens-achteraf)</a:t>
            </a:r>
            <a:endParaRPr lang="nl-NL" sz="1100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899821" y="4317506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Hoe belangrijk vinden we dat?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694591" y="4789162"/>
            <a:ext cx="1944210" cy="792502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Vinden anderen dat ook belangrijk?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717524" y="3915052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Letten we op alles tegelijk?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6509551" y="386318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Duidelijkheid voor leerlingen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6507332" y="4653607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Duidelijkheid voor de docent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6509551" y="5444033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Betere spreiding in resultaten?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7734"/>
            <a:ext cx="8229600" cy="478843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Eigen keuzes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33" t="14547" r="28325" b="16741"/>
          <a:stretch/>
        </p:blipFill>
        <p:spPr bwMode="auto">
          <a:xfrm>
            <a:off x="899048" y="1885117"/>
            <a:ext cx="7345904" cy="4241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al 7"/>
          <p:cNvSpPr/>
          <p:nvPr/>
        </p:nvSpPr>
        <p:spPr>
          <a:xfrm>
            <a:off x="6019800" y="20743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612467" y="20743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 rot="4849745">
            <a:off x="1930400" y="3877733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 rot="4849745">
            <a:off x="2157562" y="2385389"/>
            <a:ext cx="592667" cy="9228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3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Wat vast ligt</a:t>
            </a:r>
          </a:p>
          <a:p>
            <a:pPr marL="0" indent="0" algn="ctr">
              <a:buNone/>
            </a:pPr>
            <a:endParaRPr lang="nl-NL" dirty="0"/>
          </a:p>
          <a:p>
            <a:r>
              <a:rPr lang="nl-NL" dirty="0" smtClean="0"/>
              <a:t>Gewichten van 0 tot 4</a:t>
            </a:r>
          </a:p>
          <a:p>
            <a:r>
              <a:rPr lang="nl-NL" dirty="0" smtClean="0"/>
              <a:t>Beoordeling leerlingen </a:t>
            </a:r>
            <a:r>
              <a:rPr lang="nl-NL" dirty="0"/>
              <a:t>van 0 tot 4</a:t>
            </a:r>
          </a:p>
          <a:p>
            <a:endParaRPr lang="nl-NL" dirty="0"/>
          </a:p>
          <a:p>
            <a:r>
              <a:rPr lang="nl-NL" dirty="0" smtClean="0"/>
              <a:t>Resultaat leerlingen: percentage van maximum en cijfer (C = 0,9*P + 1)</a:t>
            </a:r>
          </a:p>
          <a:p>
            <a:r>
              <a:rPr lang="nl-NL" dirty="0" smtClean="0"/>
              <a:t>Vergelijking met klassikaal gemiddelde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Gebruik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4 tabbladen: </a:t>
            </a:r>
          </a:p>
          <a:p>
            <a:pPr marL="0" indent="0" algn="ctr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800350"/>
            <a:ext cx="5676900" cy="419100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688976" y="370070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Invullen Agendalijst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1688976" y="4501171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Gewichten kiezen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131815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Invullen </a:t>
            </a:r>
            <a:r>
              <a:rPr lang="nl-NL" dirty="0" err="1" smtClean="0">
                <a:solidFill>
                  <a:schemeClr val="tx1"/>
                </a:solidFill>
              </a:rPr>
              <a:t>leerlingscores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6335696" y="4095565"/>
            <a:ext cx="1944210" cy="64807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Bekijken: </a:t>
            </a:r>
            <a:r>
              <a:rPr lang="nl-NL" dirty="0" err="1" smtClean="0">
                <a:solidFill>
                  <a:schemeClr val="tx1"/>
                </a:solidFill>
              </a:rPr>
              <a:t>leerlingresultaten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6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NL" dirty="0" smtClean="0"/>
              <a:t>Bestand:</a:t>
            </a:r>
          </a:p>
          <a:p>
            <a:pPr marL="0" indent="0" algn="ctr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u="sng" dirty="0" smtClean="0">
                <a:hlinkClick r:id="rId2"/>
              </a:rPr>
              <a:t>www.slo.nl/voortgezet/tweedefase/beoordelingsinstrument</a:t>
            </a:r>
            <a:r>
              <a:rPr lang="nl-NL" u="sng" dirty="0">
                <a:hlinkClick r:id="rId2"/>
              </a:rPr>
              <a:t>/</a:t>
            </a: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Zelf </a:t>
            </a:r>
            <a:r>
              <a:rPr lang="nl-NL" dirty="0"/>
              <a:t>aan de slag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Met:</a:t>
            </a:r>
          </a:p>
          <a:p>
            <a:r>
              <a:rPr lang="nl-NL" dirty="0" smtClean="0"/>
              <a:t>zelf meegebracht verslag</a:t>
            </a:r>
          </a:p>
          <a:p>
            <a:r>
              <a:rPr lang="nl-NL" dirty="0" smtClean="0"/>
              <a:t>met </a:t>
            </a:r>
            <a:r>
              <a:rPr lang="nl-NL" dirty="0"/>
              <a:t>verslag </a:t>
            </a:r>
            <a:r>
              <a:rPr lang="nl-NL" dirty="0" smtClean="0"/>
              <a:t>'pissebedden' </a:t>
            </a:r>
            <a:r>
              <a:rPr lang="nl-NL" dirty="0"/>
              <a:t>(</a:t>
            </a:r>
            <a:r>
              <a:rPr lang="nl-NL" sz="1600" dirty="0"/>
              <a:t>een verslag van een kort leerling experiment</a:t>
            </a:r>
            <a:r>
              <a:rPr lang="nl-NL" dirty="0" smtClean="0"/>
              <a:t>)</a:t>
            </a:r>
          </a:p>
          <a:p>
            <a:r>
              <a:rPr lang="nl-NL" dirty="0" smtClean="0"/>
              <a:t>verslag '</a:t>
            </a:r>
            <a:r>
              <a:rPr lang="nl-NL" dirty="0" err="1" smtClean="0"/>
              <a:t>katalase</a:t>
            </a:r>
            <a:r>
              <a:rPr lang="nl-NL" dirty="0" smtClean="0"/>
              <a:t>' (</a:t>
            </a:r>
            <a:r>
              <a:rPr lang="nl-NL" sz="1500" dirty="0" smtClean="0"/>
              <a:t>po</a:t>
            </a:r>
            <a:r>
              <a:rPr lang="nl-NL" dirty="0" smtClean="0"/>
              <a:t>)</a:t>
            </a: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......</a:t>
            </a:r>
          </a:p>
          <a:p>
            <a:pPr marL="0" indent="0" algn="ctr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9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REFLECTIE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r>
              <a:rPr lang="nl-NL" dirty="0" smtClean="0"/>
              <a:t>Mis je iets bij de rubriek 'categorieën'?</a:t>
            </a:r>
          </a:p>
          <a:p>
            <a:r>
              <a:rPr lang="nl-NL" dirty="0" smtClean="0"/>
              <a:t>Is het duidelijk wat er bij de criteria staat/wordt bedoeld?</a:t>
            </a:r>
          </a:p>
          <a:p>
            <a:r>
              <a:rPr lang="nl-NL" dirty="0" smtClean="0"/>
              <a:t>Is het gebruikersvriendelijk?</a:t>
            </a: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0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REFLECTIE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Opmerkingen:      h.schalk@slo.nl</a:t>
            </a:r>
            <a:endParaRPr lang="nl-NL" dirty="0"/>
          </a:p>
          <a:p>
            <a:pPr marL="0" indent="0" algn="ctr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8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Opzet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700" i="1" dirty="0" smtClean="0"/>
              <a:t>Oriëntatie</a:t>
            </a:r>
          </a:p>
          <a:p>
            <a:pPr marL="400050" lvl="1" indent="0">
              <a:buNone/>
            </a:pPr>
            <a:r>
              <a:rPr lang="nl-NL" sz="2300" dirty="0" smtClean="0"/>
              <a:t>Wat vind je belangrijk aan een onderzoek van leerlingen?</a:t>
            </a:r>
            <a:br>
              <a:rPr lang="nl-NL" sz="2300" dirty="0" smtClean="0"/>
            </a:br>
            <a:r>
              <a:rPr lang="nl-NL" sz="2300" dirty="0" smtClean="0"/>
              <a:t>- een oefening -</a:t>
            </a:r>
            <a:endParaRPr lang="nl-NL" sz="2300" dirty="0"/>
          </a:p>
          <a:p>
            <a:r>
              <a:rPr lang="nl-NL" sz="2700" i="1" dirty="0" smtClean="0"/>
              <a:t>Probleemstelling</a:t>
            </a:r>
          </a:p>
          <a:p>
            <a:pPr marL="400050" lvl="1" indent="0">
              <a:buNone/>
            </a:pPr>
            <a:r>
              <a:rPr lang="nl-NL" sz="2300" dirty="0" smtClean="0"/>
              <a:t>Gedeeld belang?</a:t>
            </a:r>
            <a:br>
              <a:rPr lang="nl-NL" sz="2300" dirty="0" smtClean="0"/>
            </a:br>
            <a:r>
              <a:rPr lang="nl-NL" sz="2300" dirty="0" smtClean="0"/>
              <a:t>- hoe we tot een instrument gekomen zijn - </a:t>
            </a:r>
            <a:endParaRPr lang="nl-NL" sz="2300" dirty="0"/>
          </a:p>
          <a:p>
            <a:r>
              <a:rPr lang="nl-NL" sz="2700" i="1" dirty="0" smtClean="0"/>
              <a:t>Uitvoering</a:t>
            </a:r>
          </a:p>
          <a:p>
            <a:pPr marL="400050" lvl="1" indent="0">
              <a:buNone/>
            </a:pPr>
            <a:r>
              <a:rPr lang="nl-NL" sz="2300" dirty="0" smtClean="0"/>
              <a:t>Beoordeel wat je belangrijk vindt</a:t>
            </a:r>
            <a:br>
              <a:rPr lang="nl-NL" sz="2300" dirty="0" smtClean="0"/>
            </a:br>
            <a:r>
              <a:rPr lang="nl-NL" sz="2300" dirty="0" smtClean="0"/>
              <a:t>- aan de slag -</a:t>
            </a:r>
            <a:endParaRPr lang="nl-NL" sz="2300" dirty="0"/>
          </a:p>
          <a:p>
            <a:r>
              <a:rPr lang="nl-NL" sz="2700" i="1" dirty="0" smtClean="0"/>
              <a:t>Reflectie</a:t>
            </a:r>
          </a:p>
          <a:p>
            <a:pPr marL="400050" lvl="1" indent="0">
              <a:buNone/>
            </a:pPr>
            <a:r>
              <a:rPr lang="nl-NL" sz="2300" dirty="0" smtClean="0"/>
              <a:t>Feedback voor makers en gebruikers</a:t>
            </a:r>
            <a:br>
              <a:rPr lang="nl-NL" sz="2300" dirty="0" smtClean="0"/>
            </a:br>
            <a:r>
              <a:rPr lang="nl-NL" sz="2300" dirty="0" smtClean="0"/>
              <a:t>- hoe kan het beter? - </a:t>
            </a:r>
            <a:endParaRPr lang="nl-NL" sz="23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4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nl-NL" sz="4000" dirty="0" err="1" smtClean="0"/>
              <a:t>ORIENTATIE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Hoe </a:t>
            </a:r>
            <a:r>
              <a:rPr lang="nl-NL" sz="3200" dirty="0"/>
              <a:t>belangrijk vind je deze aspecten?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32" y="1507470"/>
            <a:ext cx="5058790" cy="255146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Conclusie(s)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Werkplan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Inleiding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Evaluatie en reflectie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Onderzoeksopzet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/>
              <a:t>Uitvoering van het onderzoek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Structuur</a:t>
            </a:r>
            <a:r>
              <a:rPr lang="nl-NL" sz="2400" dirty="0"/>
              <a:t>, taal, vormgeving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Logboek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400" dirty="0" smtClean="0"/>
              <a:t>Proces (creativiteit, planning, samenwerking)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4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PROBLEEMSTELLING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Op zoek naar (gedeelde) criteria om onderzoek te beoordelen....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1606858" y="301892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Kort practicumverslag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2139518" y="4958405"/>
            <a:ext cx="2041864" cy="8561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dierentuinbezoek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187671" y="3018923"/>
            <a:ext cx="2041864" cy="73980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langlopend experiment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5088382" y="4906726"/>
            <a:ext cx="2041864" cy="85612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Verslag van een profielwerkstuk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1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fgeronde rechthoek 15"/>
          <p:cNvSpPr/>
          <p:nvPr/>
        </p:nvSpPr>
        <p:spPr>
          <a:xfrm rot="1144394">
            <a:off x="4722214" y="478342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afstudeerverslag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Op zoek naar beoordelingsformulieren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 rot="20414896">
            <a:off x="710535" y="39975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docenten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Afgeronde rechthoek 4"/>
          <p:cNvSpPr/>
          <p:nvPr/>
        </p:nvSpPr>
        <p:spPr>
          <a:xfrm>
            <a:off x="1458654" y="491489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</a:t>
            </a:r>
            <a:r>
              <a:rPr lang="nl-NL" dirty="0" smtClean="0">
                <a:solidFill>
                  <a:schemeClr val="tx1"/>
                </a:solidFill>
              </a:rPr>
              <a:t>niversiteiten, hogescholen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 rot="1151861">
            <a:off x="1156958" y="306573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SLO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 rot="800733">
            <a:off x="2460626" y="430939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lerarenopleiders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 rot="20120889">
            <a:off x="2517086" y="3292213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scholen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 rot="899636">
            <a:off x="6648157" y="3768517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natuurkunde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 rot="19704901">
            <a:off x="4501393" y="3156981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biologie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 rot="21428511">
            <a:off x="5747878" y="434806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NLT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2" name="Afgeronde rechthoek 11"/>
          <p:cNvSpPr/>
          <p:nvPr/>
        </p:nvSpPr>
        <p:spPr>
          <a:xfrm rot="20562432">
            <a:off x="4953300" y="3699449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scheikunde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 rot="20922643">
            <a:off x="6615215" y="492323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O&amp;O verslag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5" name="Afgeronde rechthoek 14"/>
          <p:cNvSpPr/>
          <p:nvPr/>
        </p:nvSpPr>
        <p:spPr>
          <a:xfrm rot="610207">
            <a:off x="6620267" y="2750762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chemeClr val="tx1"/>
                </a:solidFill>
              </a:rPr>
              <a:t>nw</a:t>
            </a:r>
            <a:r>
              <a:rPr lang="nl-NL" dirty="0" smtClean="0">
                <a:solidFill>
                  <a:schemeClr val="tx1"/>
                </a:solidFill>
              </a:rPr>
              <a:t>-onderzoek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Oogst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3551067" y="3171825"/>
            <a:ext cx="2041864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1369 criteria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3551067" y="5061225"/>
            <a:ext cx="2041864" cy="85612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Ingedikt tot 173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3551067" y="4131753"/>
            <a:ext cx="2041864" cy="73980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Waarvan 636 verschillend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Afgeronde rechthoek 9"/>
          <p:cNvSpPr/>
          <p:nvPr/>
        </p:nvSpPr>
        <p:spPr>
          <a:xfrm>
            <a:off x="3479800" y="2211897"/>
            <a:ext cx="2113131" cy="77736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25 bronnen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</a:rPr>
              <a:t>67 documenten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8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Overzicht van de 173 criteria</a:t>
            </a:r>
            <a:endParaRPr lang="nl-NL" dirty="0"/>
          </a:p>
        </p:txBody>
      </p:sp>
      <p:graphicFrame>
        <p:nvGraphicFramePr>
          <p:cNvPr id="12" name="Grafie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075672"/>
              </p:ext>
            </p:extLst>
          </p:nvPr>
        </p:nvGraphicFramePr>
        <p:xfrm>
          <a:off x="692458" y="2827675"/>
          <a:ext cx="7386222" cy="303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Welke categorieën?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1" y="2888078"/>
            <a:ext cx="4874401" cy="2768600"/>
          </a:xfrm>
          <a:prstGeom prst="rect">
            <a:avLst/>
          </a:prstGeom>
        </p:spPr>
      </p:pic>
      <p:grpSp>
        <p:nvGrpSpPr>
          <p:cNvPr id="12" name="Groep 11"/>
          <p:cNvGrpSpPr/>
          <p:nvPr/>
        </p:nvGrpSpPr>
        <p:grpSpPr>
          <a:xfrm>
            <a:off x="5703903" y="2888078"/>
            <a:ext cx="3102746" cy="1248916"/>
            <a:chOff x="5703904" y="1748901"/>
            <a:chExt cx="2796466" cy="1074198"/>
          </a:xfrm>
        </p:grpSpPr>
        <p:sp>
          <p:nvSpPr>
            <p:cNvPr id="10" name="Toelichting met afgeronde rechthoek 9"/>
            <p:cNvSpPr/>
            <p:nvPr/>
          </p:nvSpPr>
          <p:spPr>
            <a:xfrm>
              <a:off x="5703904" y="1748901"/>
              <a:ext cx="2796466" cy="1074198"/>
            </a:xfrm>
            <a:prstGeom prst="wedgeRoundRectCallout">
              <a:avLst>
                <a:gd name="adj1" fmla="val -75090"/>
                <a:gd name="adj2" fmla="val 10626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2680" y="1864757"/>
              <a:ext cx="2618913" cy="831003"/>
            </a:xfrm>
            <a:prstGeom prst="rect">
              <a:avLst/>
            </a:prstGeom>
          </p:spPr>
        </p:pic>
      </p:grpSp>
      <p:grpSp>
        <p:nvGrpSpPr>
          <p:cNvPr id="14" name="Groep 13"/>
          <p:cNvGrpSpPr/>
          <p:nvPr/>
        </p:nvGrpSpPr>
        <p:grpSpPr>
          <a:xfrm>
            <a:off x="5703903" y="4518734"/>
            <a:ext cx="3102746" cy="1005040"/>
            <a:chOff x="5828187" y="2041863"/>
            <a:chExt cx="2796466" cy="784389"/>
          </a:xfrm>
        </p:grpSpPr>
        <p:sp>
          <p:nvSpPr>
            <p:cNvPr id="13" name="Toelichting met afgeronde rechthoek 12"/>
            <p:cNvSpPr/>
            <p:nvPr/>
          </p:nvSpPr>
          <p:spPr>
            <a:xfrm>
              <a:off x="5828187" y="2041863"/>
              <a:ext cx="2796466" cy="784389"/>
            </a:xfrm>
            <a:prstGeom prst="wedgeRoundRectCallout">
              <a:avLst>
                <a:gd name="adj1" fmla="val -83024"/>
                <a:gd name="adj2" fmla="val 1932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1355" y="2119929"/>
              <a:ext cx="2618913" cy="627492"/>
            </a:xfrm>
            <a:prstGeom prst="rect">
              <a:avLst/>
            </a:prstGeom>
          </p:spPr>
        </p:pic>
      </p:grp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Werkwijze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988" y="1600200"/>
            <a:ext cx="8598023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r>
              <a:rPr lang="nl-NL" dirty="0" smtClean="0"/>
              <a:t>Enquête met de 173 criteria uitgezet onder </a:t>
            </a:r>
            <a:r>
              <a:rPr lang="nl-NL" dirty="0" err="1" smtClean="0"/>
              <a:t>lio's</a:t>
            </a:r>
            <a:r>
              <a:rPr lang="nl-NL" dirty="0" smtClean="0"/>
              <a:t>, docenten en lerarenopleiders: 58 vragen</a:t>
            </a:r>
          </a:p>
          <a:p>
            <a:r>
              <a:rPr lang="nl-NL" dirty="0" smtClean="0"/>
              <a:t>Bij elk criterium:</a:t>
            </a:r>
          </a:p>
          <a:p>
            <a:endParaRPr lang="nl-NL" dirty="0" smtClean="0"/>
          </a:p>
          <a:p>
            <a:r>
              <a:rPr lang="nl-NL" dirty="0" smtClean="0"/>
              <a:t>Schifting: alleen criteria van VEEL belang en van ESSENTIEEL belang</a:t>
            </a:r>
          </a:p>
          <a:p>
            <a:r>
              <a:rPr lang="nl-NL" dirty="0" smtClean="0"/>
              <a:t>Uiteindelijk over: 82 criteria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90784"/>
              </p:ext>
            </p:extLst>
          </p:nvPr>
        </p:nvGraphicFramePr>
        <p:xfrm>
          <a:off x="2614138" y="3789642"/>
          <a:ext cx="5513705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3662"/>
                <a:gridCol w="1214453"/>
                <a:gridCol w="1204226"/>
                <a:gridCol w="1721364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GEEN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WEINIG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</a:rPr>
                        <a:t>van VEEL belang</a:t>
                      </a:r>
                      <a:endParaRPr lang="nl-NL" sz="11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van ESSENTIEEL belang</a:t>
                      </a:r>
                      <a:endParaRPr lang="nl-NL" sz="1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47472" y="1512823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l-NL" dirty="0" smtClean="0"/>
              <a:t>Respondenten</a:t>
            </a:r>
          </a:p>
          <a:p>
            <a:pPr marL="0" indent="0">
              <a:buFont typeface="Arial"/>
              <a:buNone/>
            </a:pPr>
            <a:r>
              <a:rPr lang="nl-NL" dirty="0" smtClean="0"/>
              <a:t>Wie? </a:t>
            </a:r>
            <a:r>
              <a:rPr lang="nl-NL" sz="1200" dirty="0" smtClean="0"/>
              <a:t>(N=77)</a:t>
            </a:r>
            <a:endParaRPr lang="nl-NL" sz="1200" dirty="0"/>
          </a:p>
        </p:txBody>
      </p:sp>
      <p:graphicFrame>
        <p:nvGraphicFramePr>
          <p:cNvPr id="7" name="Grafiek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80227"/>
              </p:ext>
            </p:extLst>
          </p:nvPr>
        </p:nvGraphicFramePr>
        <p:xfrm>
          <a:off x="347472" y="2824311"/>
          <a:ext cx="3599815" cy="209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68037"/>
              </p:ext>
            </p:extLst>
          </p:nvPr>
        </p:nvGraphicFramePr>
        <p:xfrm>
          <a:off x="4810761" y="2436961"/>
          <a:ext cx="3599815" cy="248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CCC9-B970-6D4A-A7A8-4C900A203D5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1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theme/theme1.xml><?xml version="1.0" encoding="utf-8"?>
<a:theme xmlns:a="http://schemas.openxmlformats.org/drawingml/2006/main" name="Presentatie5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Presentatie_05_magenta</Template>
  <TotalTime>508</TotalTime>
  <Words>356</Words>
  <Application>Microsoft Office PowerPoint</Application>
  <PresentationFormat>Diavoorstelling 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Presentatie5_test</vt:lpstr>
      <vt:lpstr>PowerPoint-presentatie</vt:lpstr>
      <vt:lpstr>Opzet workshop</vt:lpstr>
      <vt:lpstr>ORIENTATIE Hoe belangrijk vind je deze aspecten?</vt:lpstr>
      <vt:lpstr>PROBLEEMSTELLING</vt:lpstr>
      <vt:lpstr>Werkwijze</vt:lpstr>
      <vt:lpstr>Werkwijze</vt:lpstr>
      <vt:lpstr>Werkwijze</vt:lpstr>
      <vt:lpstr>Werkwijze</vt:lpstr>
      <vt:lpstr>Werkwijze</vt:lpstr>
      <vt:lpstr>UITVOERING</vt:lpstr>
      <vt:lpstr>UITVOERING</vt:lpstr>
      <vt:lpstr>UITVOERING</vt:lpstr>
      <vt:lpstr>UITVOERING</vt:lpstr>
      <vt:lpstr>UITVOERING</vt:lpstr>
      <vt:lpstr>REFLECTIE</vt:lpstr>
      <vt:lpstr>REFLECTIE</vt:lpstr>
    </vt:vector>
  </TitlesOfParts>
  <Company>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Paus</dc:creator>
  <cp:lastModifiedBy>Herman Schalk</cp:lastModifiedBy>
  <cp:revision>35</cp:revision>
  <dcterms:created xsi:type="dcterms:W3CDTF">2015-11-20T11:13:55Z</dcterms:created>
  <dcterms:modified xsi:type="dcterms:W3CDTF">2016-01-16T07:41:59Z</dcterms:modified>
</cp:coreProperties>
</file>