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</p:sldMasterIdLst>
  <p:sldIdLst>
    <p:sldId id="256" r:id="rId2"/>
    <p:sldId id="257" r:id="rId3"/>
    <p:sldId id="260" r:id="rId4"/>
    <p:sldId id="259" r:id="rId5"/>
    <p:sldId id="258" r:id="rId6"/>
    <p:sldId id="261" r:id="rId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-432" y="-6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/>
              <a:t>Klikken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448B07-2C06-4CF2-8E91-F7385E71E2CB}" type="datetimeFigureOut">
              <a:rPr lang="en-US" smtClean="0"/>
              <a:t>1/10/2019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81183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 en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A1663-7765-4EF4-B97F-A02E70C6265E}" type="datetimeFigureOut">
              <a:rPr lang="en-US" smtClean="0"/>
              <a:t>1/10/2019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7551335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eraat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A1663-7765-4EF4-B97F-A02E70C6265E}" type="datetimeFigureOut">
              <a:rPr lang="en-US" smtClean="0"/>
              <a:t>1/10/2019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84087744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A1663-7765-4EF4-B97F-A02E70C6265E}" type="datetimeFigureOut">
              <a:rPr lang="en-US" smtClean="0"/>
              <a:t>1/10/2019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100019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fferte naamkaart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A1663-7765-4EF4-B97F-A02E70C6265E}" type="datetimeFigureOut">
              <a:rPr lang="en-US" smtClean="0"/>
              <a:t>1/10/2019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58144654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Waar of onwa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8A1663-7765-4EF4-B97F-A02E70C6265E}" type="datetimeFigureOut">
              <a:rPr lang="en-US" smtClean="0"/>
              <a:t>1/10/2019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18415518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1069D4-B020-4602-B87C-B094679675DF}" type="datetimeFigureOut">
              <a:rPr lang="en-US" smtClean="0"/>
              <a:t>1/10/2019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5491755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6C11EA-3D59-4DFE-9385-0A032B3191AF}" type="datetimeFigureOut">
              <a:rPr lang="en-US" smtClean="0"/>
              <a:t>1/10/2019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792510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04936D4-0671-4B70-A95D-BFBC9A35DA5B}" type="datetimeFigureOut">
              <a:rPr lang="en-US" smtClean="0"/>
              <a:t>1/10/2019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74875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D67DAC-232D-4042-B5C0-E64770A42A28}" type="datetimeFigureOut">
              <a:rPr lang="en-US" smtClean="0"/>
              <a:t>1/10/2019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2734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CECD2C-79BD-4B90-B3FA-E3B19B3FF97B}" type="datetimeFigureOut">
              <a:rPr lang="en-US" smtClean="0"/>
              <a:t>1/10/2019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26414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E9FDB6-7A26-4DBB-9BB0-088C0534314D}" type="datetimeFigureOut">
              <a:rPr lang="en-US" smtClean="0"/>
              <a:t>1/10/2019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43944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E7C72F-E0F0-449A-A903-6D7865ED3EFA}" type="datetimeFigureOut">
              <a:rPr lang="en-US" smtClean="0"/>
              <a:t>1/10/2019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7343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41207D-C9F3-42EA-960B-DC9955B358C7}" type="datetimeFigureOut">
              <a:rPr lang="en-US" smtClean="0"/>
              <a:t>1/10/2019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52711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8827A6-8947-4115-8D9E-E89B1EC0518D}" type="datetimeFigureOut">
              <a:rPr lang="en-US" smtClean="0"/>
              <a:t>1/10/2019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709455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nl-NL"/>
              <a:t>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/>
              <a:t>Tekststijl van het model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460A6F-F31A-4CA3-B222-0B3C224FF998}" type="datetimeFigureOut">
              <a:rPr lang="en-US" smtClean="0"/>
              <a:t>1/10/2019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4FAB73BC-B049-4115-A692-8D63A059BFB8}" type="slidenum">
              <a:rPr lang="en-US" smtClean="0"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71017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nl-NL"/>
              <a:t>Klik om stijl te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/>
              <a:t>Tekststijl van het model bewerken</a:t>
            </a:r>
          </a:p>
          <a:p>
            <a:pPr lvl="1"/>
            <a:r>
              <a:rPr lang="nl-NL"/>
              <a:t>Tweede niveau</a:t>
            </a:r>
          </a:p>
          <a:p>
            <a:pPr lvl="2"/>
            <a:r>
              <a:rPr lang="nl-NL"/>
              <a:t>Derde niveau</a:t>
            </a:r>
          </a:p>
          <a:p>
            <a:pPr lvl="3"/>
            <a:r>
              <a:rPr lang="nl-NL"/>
              <a:t>Vierde niveau</a:t>
            </a:r>
          </a:p>
          <a:p>
            <a:pPr lvl="4"/>
            <a:r>
              <a:rPr lang="nl-NL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8A1663-7765-4EF4-B97F-A02E70C6265E}" type="datetimeFigureOut">
              <a:rPr lang="en-US" smtClean="0"/>
              <a:t>1/10/2019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4FAB73BC-B049-4115-A692-8D63A059BFB8}" type="slidenum">
              <a:rPr lang="en-US" smtClean="0"/>
              <a:pPr/>
              <a:t>‹nr.›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97030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  <p:sldLayoutId id="2147483864" r:id="rId12"/>
    <p:sldLayoutId id="2147483865" r:id="rId13"/>
    <p:sldLayoutId id="2147483866" r:id="rId14"/>
    <p:sldLayoutId id="2147483867" r:id="rId15"/>
    <p:sldLayoutId id="2147483868" r:id="rId16"/>
  </p:sldLayoutIdLst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0" name="Rectangle 13">
            <a:extLst>
              <a:ext uri="{FF2B5EF4-FFF2-40B4-BE49-F238E27FC236}">
                <a16:creationId xmlns="" xmlns:a16="http://schemas.microsoft.com/office/drawing/2014/main" id="{51F84177-D544-484B-840F-230FCEB946C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15">
            <a:extLst>
              <a:ext uri="{FF2B5EF4-FFF2-40B4-BE49-F238E27FC236}">
                <a16:creationId xmlns="" xmlns:a16="http://schemas.microsoft.com/office/drawing/2014/main" id="{7BC9B9BC-356F-4894-B473-21807684EBCE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white">
          <a:xfrm>
            <a:off x="-2" y="0"/>
            <a:ext cx="6111243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el 1">
            <a:extLst>
              <a:ext uri="{FF2B5EF4-FFF2-40B4-BE49-F238E27FC236}">
                <a16:creationId xmlns="" xmlns:a16="http://schemas.microsoft.com/office/drawing/2014/main" id="{FB8E055E-B6DA-487B-AB43-D187F18825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00373" y="1245757"/>
            <a:ext cx="5280460" cy="2288018"/>
          </a:xfrm>
        </p:spPr>
        <p:txBody>
          <a:bodyPr>
            <a:normAutofit/>
          </a:bodyPr>
          <a:lstStyle/>
          <a:p>
            <a:r>
              <a:rPr lang="nl-NL" sz="4000" dirty="0">
                <a:solidFill>
                  <a:srgbClr val="FEFFFF"/>
                </a:solidFill>
              </a:rPr>
              <a:t>Fossielen zijn dichterbij dan je denkt!</a:t>
            </a:r>
          </a:p>
        </p:txBody>
      </p:sp>
      <p:pic>
        <p:nvPicPr>
          <p:cNvPr id="9" name="Afbeelding 8" descr="Afbeelding met buiten, boom, gras&#10;&#10;Beschrijving is gegenereerd met zeer hoge betrouwbaarheid">
            <a:extLst>
              <a:ext uri="{FF2B5EF4-FFF2-40B4-BE49-F238E27FC236}">
                <a16:creationId xmlns="" xmlns:a16="http://schemas.microsoft.com/office/drawing/2014/main" id="{202D0B3F-DC8C-4792-B3FD-AC466DB2132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5413" b="-1"/>
          <a:stretch/>
        </p:blipFill>
        <p:spPr>
          <a:xfrm rot="5400000">
            <a:off x="5722621" y="388621"/>
            <a:ext cx="6858000" cy="6080758"/>
          </a:xfrm>
          <a:prstGeom prst="rect">
            <a:avLst/>
          </a:prstGeom>
        </p:spPr>
      </p:pic>
      <p:sp>
        <p:nvSpPr>
          <p:cNvPr id="22" name="Freeform 27">
            <a:extLst>
              <a:ext uri="{FF2B5EF4-FFF2-40B4-BE49-F238E27FC236}">
                <a16:creationId xmlns="" xmlns:a16="http://schemas.microsoft.com/office/drawing/2014/main" id="{CFD42E53-DE7E-4891-9F3A-A1E195E8E85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6881206" cy="857047"/>
          </a:xfrm>
          <a:custGeom>
            <a:avLst/>
            <a:gdLst>
              <a:gd name="connsiteX0" fmla="*/ 0 w 6881206"/>
              <a:gd name="connsiteY0" fmla="*/ 0 h 857047"/>
              <a:gd name="connsiteX1" fmla="*/ 653445 w 6881206"/>
              <a:gd name="connsiteY1" fmla="*/ 0 h 857047"/>
              <a:gd name="connsiteX2" fmla="*/ 1156123 w 6881206"/>
              <a:gd name="connsiteY2" fmla="*/ 0 h 857047"/>
              <a:gd name="connsiteX3" fmla="*/ 1380221 w 6881206"/>
              <a:gd name="connsiteY3" fmla="*/ 0 h 857047"/>
              <a:gd name="connsiteX4" fmla="*/ 1444324 w 6881206"/>
              <a:gd name="connsiteY4" fmla="*/ 0 h 857047"/>
              <a:gd name="connsiteX5" fmla="*/ 1522072 w 6881206"/>
              <a:gd name="connsiteY5" fmla="*/ 0 h 857047"/>
              <a:gd name="connsiteX6" fmla="*/ 1596570 w 6881206"/>
              <a:gd name="connsiteY6" fmla="*/ 0 h 857047"/>
              <a:gd name="connsiteX7" fmla="*/ 1893047 w 6881206"/>
              <a:gd name="connsiteY7" fmla="*/ 0 h 857047"/>
              <a:gd name="connsiteX8" fmla="*/ 1978260 w 6881206"/>
              <a:gd name="connsiteY8" fmla="*/ 0 h 857047"/>
              <a:gd name="connsiteX9" fmla="*/ 2032793 w 6881206"/>
              <a:gd name="connsiteY9" fmla="*/ 0 h 857047"/>
              <a:gd name="connsiteX10" fmla="*/ 2095032 w 6881206"/>
              <a:gd name="connsiteY10" fmla="*/ 0 h 857047"/>
              <a:gd name="connsiteX11" fmla="*/ 2574748 w 6881206"/>
              <a:gd name="connsiteY11" fmla="*/ 0 h 857047"/>
              <a:gd name="connsiteX12" fmla="*/ 2712413 w 6881206"/>
              <a:gd name="connsiteY12" fmla="*/ 0 h 857047"/>
              <a:gd name="connsiteX13" fmla="*/ 2724164 w 6881206"/>
              <a:gd name="connsiteY13" fmla="*/ 0 h 857047"/>
              <a:gd name="connsiteX14" fmla="*/ 2806423 w 6881206"/>
              <a:gd name="connsiteY14" fmla="*/ 0 h 857047"/>
              <a:gd name="connsiteX15" fmla="*/ 2975563 w 6881206"/>
              <a:gd name="connsiteY15" fmla="*/ 0 h 857047"/>
              <a:gd name="connsiteX16" fmla="*/ 3029696 w 6881206"/>
              <a:gd name="connsiteY16" fmla="*/ 0 h 857047"/>
              <a:gd name="connsiteX17" fmla="*/ 3216247 w 6881206"/>
              <a:gd name="connsiteY17" fmla="*/ 0 h 857047"/>
              <a:gd name="connsiteX18" fmla="*/ 3464491 w 6881206"/>
              <a:gd name="connsiteY18" fmla="*/ 0 h 857047"/>
              <a:gd name="connsiteX19" fmla="*/ 3476820 w 6881206"/>
              <a:gd name="connsiteY19" fmla="*/ 0 h 857047"/>
              <a:gd name="connsiteX20" fmla="*/ 3508932 w 6881206"/>
              <a:gd name="connsiteY20" fmla="*/ 0 h 857047"/>
              <a:gd name="connsiteX21" fmla="*/ 3518154 w 6881206"/>
              <a:gd name="connsiteY21" fmla="*/ 0 h 857047"/>
              <a:gd name="connsiteX22" fmla="*/ 3563124 w 6881206"/>
              <a:gd name="connsiteY22" fmla="*/ 0 h 857047"/>
              <a:gd name="connsiteX23" fmla="*/ 3568615 w 6881206"/>
              <a:gd name="connsiteY23" fmla="*/ 0 h 857047"/>
              <a:gd name="connsiteX24" fmla="*/ 3582711 w 6881206"/>
              <a:gd name="connsiteY24" fmla="*/ 0 h 857047"/>
              <a:gd name="connsiteX25" fmla="*/ 3607047 w 6881206"/>
              <a:gd name="connsiteY25" fmla="*/ 0 h 857047"/>
              <a:gd name="connsiteX26" fmla="*/ 3711363 w 6881206"/>
              <a:gd name="connsiteY26" fmla="*/ 0 h 857047"/>
              <a:gd name="connsiteX27" fmla="*/ 3757936 w 6881206"/>
              <a:gd name="connsiteY27" fmla="*/ 0 h 857047"/>
              <a:gd name="connsiteX28" fmla="*/ 3914505 w 6881206"/>
              <a:gd name="connsiteY28" fmla="*/ 0 h 857047"/>
              <a:gd name="connsiteX29" fmla="*/ 4099165 w 6881206"/>
              <a:gd name="connsiteY29" fmla="*/ 0 h 857047"/>
              <a:gd name="connsiteX30" fmla="*/ 4176573 w 6881206"/>
              <a:gd name="connsiteY30" fmla="*/ 0 h 857047"/>
              <a:gd name="connsiteX31" fmla="*/ 4211043 w 6881206"/>
              <a:gd name="connsiteY31" fmla="*/ 0 h 857047"/>
              <a:gd name="connsiteX32" fmla="*/ 4249415 w 6881206"/>
              <a:gd name="connsiteY32" fmla="*/ 0 h 857047"/>
              <a:gd name="connsiteX33" fmla="*/ 4292911 w 6881206"/>
              <a:gd name="connsiteY33" fmla="*/ 0 h 857047"/>
              <a:gd name="connsiteX34" fmla="*/ 4715176 w 6881206"/>
              <a:gd name="connsiteY34" fmla="*/ 0 h 857047"/>
              <a:gd name="connsiteX35" fmla="*/ 4749035 w 6881206"/>
              <a:gd name="connsiteY35" fmla="*/ 0 h 857047"/>
              <a:gd name="connsiteX36" fmla="*/ 5107279 w 6881206"/>
              <a:gd name="connsiteY36" fmla="*/ 0 h 857047"/>
              <a:gd name="connsiteX37" fmla="*/ 5446306 w 6881206"/>
              <a:gd name="connsiteY37" fmla="*/ 0 h 857047"/>
              <a:gd name="connsiteX38" fmla="*/ 5654500 w 6881206"/>
              <a:gd name="connsiteY38" fmla="*/ 0 h 857047"/>
              <a:gd name="connsiteX39" fmla="*/ 5879355 w 6881206"/>
              <a:gd name="connsiteY39" fmla="*/ 0 h 857047"/>
              <a:gd name="connsiteX40" fmla="*/ 6374171 w 6881206"/>
              <a:gd name="connsiteY40" fmla="*/ 0 h 857047"/>
              <a:gd name="connsiteX41" fmla="*/ 6382691 w 6881206"/>
              <a:gd name="connsiteY41" fmla="*/ 0 h 857047"/>
              <a:gd name="connsiteX42" fmla="*/ 6406881 w 6881206"/>
              <a:gd name="connsiteY42" fmla="*/ 10516 h 857047"/>
              <a:gd name="connsiteX43" fmla="*/ 6411719 w 6881206"/>
              <a:gd name="connsiteY43" fmla="*/ 15774 h 857047"/>
              <a:gd name="connsiteX44" fmla="*/ 6412418 w 6881206"/>
              <a:gd name="connsiteY44" fmla="*/ 16534 h 857047"/>
              <a:gd name="connsiteX45" fmla="*/ 6413765 w 6881206"/>
              <a:gd name="connsiteY45" fmla="*/ 17998 h 857047"/>
              <a:gd name="connsiteX46" fmla="*/ 6418286 w 6881206"/>
              <a:gd name="connsiteY46" fmla="*/ 21854 h 857047"/>
              <a:gd name="connsiteX47" fmla="*/ 6867337 w 6881206"/>
              <a:gd name="connsiteY47" fmla="*/ 404863 h 857047"/>
              <a:gd name="connsiteX48" fmla="*/ 6867337 w 6881206"/>
              <a:gd name="connsiteY48" fmla="*/ 452185 h 857047"/>
              <a:gd name="connsiteX49" fmla="*/ 6491457 w 6881206"/>
              <a:gd name="connsiteY49" fmla="*/ 772784 h 857047"/>
              <a:gd name="connsiteX50" fmla="*/ 6413765 w 6881206"/>
              <a:gd name="connsiteY50" fmla="*/ 839050 h 857047"/>
              <a:gd name="connsiteX51" fmla="*/ 6411719 w 6881206"/>
              <a:gd name="connsiteY51" fmla="*/ 841273 h 857047"/>
              <a:gd name="connsiteX52" fmla="*/ 6406881 w 6881206"/>
              <a:gd name="connsiteY52" fmla="*/ 846531 h 857047"/>
              <a:gd name="connsiteX53" fmla="*/ 6382691 w 6881206"/>
              <a:gd name="connsiteY53" fmla="*/ 857047 h 857047"/>
              <a:gd name="connsiteX54" fmla="*/ 6374171 w 6881206"/>
              <a:gd name="connsiteY54" fmla="*/ 857047 h 857047"/>
              <a:gd name="connsiteX55" fmla="*/ 6368680 w 6881206"/>
              <a:gd name="connsiteY55" fmla="*/ 857047 h 857047"/>
              <a:gd name="connsiteX56" fmla="*/ 6348221 w 6881206"/>
              <a:gd name="connsiteY56" fmla="*/ 857047 h 857047"/>
              <a:gd name="connsiteX57" fmla="*/ 6330248 w 6881206"/>
              <a:gd name="connsiteY57" fmla="*/ 857047 h 857047"/>
              <a:gd name="connsiteX58" fmla="*/ 6266353 w 6881206"/>
              <a:gd name="connsiteY58" fmla="*/ 857047 h 857047"/>
              <a:gd name="connsiteX59" fmla="*/ 6225932 w 6881206"/>
              <a:gd name="connsiteY59" fmla="*/ 857047 h 857047"/>
              <a:gd name="connsiteX60" fmla="*/ 6106926 w 6881206"/>
              <a:gd name="connsiteY60" fmla="*/ 857047 h 857047"/>
              <a:gd name="connsiteX61" fmla="*/ 6022790 w 6881206"/>
              <a:gd name="connsiteY61" fmla="*/ 857047 h 857047"/>
              <a:gd name="connsiteX62" fmla="*/ 5844088 w 6881206"/>
              <a:gd name="connsiteY62" fmla="*/ 857047 h 857047"/>
              <a:gd name="connsiteX63" fmla="*/ 5687880 w 6881206"/>
              <a:gd name="connsiteY63" fmla="*/ 857047 h 857047"/>
              <a:gd name="connsiteX64" fmla="*/ 5451985 w 6881206"/>
              <a:gd name="connsiteY64" fmla="*/ 857047 h 857047"/>
              <a:gd name="connsiteX65" fmla="*/ 5188261 w 6881206"/>
              <a:gd name="connsiteY65" fmla="*/ 857047 h 857047"/>
              <a:gd name="connsiteX66" fmla="*/ 4904764 w 6881206"/>
              <a:gd name="connsiteY66" fmla="*/ 857047 h 857047"/>
              <a:gd name="connsiteX67" fmla="*/ 4490989 w 6881206"/>
              <a:gd name="connsiteY67" fmla="*/ 857047 h 857047"/>
              <a:gd name="connsiteX68" fmla="*/ 4176573 w 6881206"/>
              <a:gd name="connsiteY68" fmla="*/ 857047 h 857047"/>
              <a:gd name="connsiteX69" fmla="*/ 4099165 w 6881206"/>
              <a:gd name="connsiteY69" fmla="*/ 857047 h 857047"/>
              <a:gd name="connsiteX70" fmla="*/ 4089943 w 6881206"/>
              <a:gd name="connsiteY70" fmla="*/ 857047 h 857047"/>
              <a:gd name="connsiteX71" fmla="*/ 4057940 w 6881206"/>
              <a:gd name="connsiteY71" fmla="*/ 857047 h 857047"/>
              <a:gd name="connsiteX72" fmla="*/ 4025386 w 6881206"/>
              <a:gd name="connsiteY72" fmla="*/ 857047 h 857047"/>
              <a:gd name="connsiteX73" fmla="*/ 3850160 w 6881206"/>
              <a:gd name="connsiteY73" fmla="*/ 857047 h 857047"/>
              <a:gd name="connsiteX74" fmla="*/ 3563124 w 6881206"/>
              <a:gd name="connsiteY74" fmla="*/ 857047 h 857047"/>
              <a:gd name="connsiteX75" fmla="*/ 3550795 w 6881206"/>
              <a:gd name="connsiteY75" fmla="*/ 857047 h 857047"/>
              <a:gd name="connsiteX76" fmla="*/ 3508932 w 6881206"/>
              <a:gd name="connsiteY76" fmla="*/ 857047 h 857047"/>
              <a:gd name="connsiteX77" fmla="*/ 3483683 w 6881206"/>
              <a:gd name="connsiteY77" fmla="*/ 857047 h 857047"/>
              <a:gd name="connsiteX78" fmla="*/ 3464491 w 6881206"/>
              <a:gd name="connsiteY78" fmla="*/ 857047 h 857047"/>
              <a:gd name="connsiteX79" fmla="*/ 3452740 w 6881206"/>
              <a:gd name="connsiteY79" fmla="*/ 857047 h 857047"/>
              <a:gd name="connsiteX80" fmla="*/ 3423719 w 6881206"/>
              <a:gd name="connsiteY80" fmla="*/ 857047 h 857047"/>
              <a:gd name="connsiteX81" fmla="*/ 3370481 w 6881206"/>
              <a:gd name="connsiteY81" fmla="*/ 857047 h 857047"/>
              <a:gd name="connsiteX82" fmla="*/ 3306946 w 6881206"/>
              <a:gd name="connsiteY82" fmla="*/ 857047 h 857047"/>
              <a:gd name="connsiteX83" fmla="*/ 3147208 w 6881206"/>
              <a:gd name="connsiteY83" fmla="*/ 857047 h 857047"/>
              <a:gd name="connsiteX84" fmla="*/ 3114429 w 6881206"/>
              <a:gd name="connsiteY84" fmla="*/ 857047 h 857047"/>
              <a:gd name="connsiteX85" fmla="*/ 2960658 w 6881206"/>
              <a:gd name="connsiteY85" fmla="*/ 857047 h 857047"/>
              <a:gd name="connsiteX86" fmla="*/ 2827230 w 6881206"/>
              <a:gd name="connsiteY86" fmla="*/ 857047 h 857047"/>
              <a:gd name="connsiteX87" fmla="*/ 2712413 w 6881206"/>
              <a:gd name="connsiteY87" fmla="*/ 857047 h 857047"/>
              <a:gd name="connsiteX88" fmla="*/ 2680242 w 6881206"/>
              <a:gd name="connsiteY88" fmla="*/ 857047 h 857047"/>
              <a:gd name="connsiteX89" fmla="*/ 2603835 w 6881206"/>
              <a:gd name="connsiteY89" fmla="*/ 857047 h 857047"/>
              <a:gd name="connsiteX90" fmla="*/ 2455042 w 6881206"/>
              <a:gd name="connsiteY90" fmla="*/ 857047 h 857047"/>
              <a:gd name="connsiteX91" fmla="*/ 2426415 w 6881206"/>
              <a:gd name="connsiteY91" fmla="*/ 857047 h 857047"/>
              <a:gd name="connsiteX92" fmla="*/ 2209736 w 6881206"/>
              <a:gd name="connsiteY92" fmla="*/ 857047 h 857047"/>
              <a:gd name="connsiteX93" fmla="*/ 1893047 w 6881206"/>
              <a:gd name="connsiteY93" fmla="*/ 857047 h 857047"/>
              <a:gd name="connsiteX94" fmla="*/ 1885034 w 6881206"/>
              <a:gd name="connsiteY94" fmla="*/ 857047 h 857047"/>
              <a:gd name="connsiteX95" fmla="*/ 1843786 w 6881206"/>
              <a:gd name="connsiteY95" fmla="*/ 857047 h 857047"/>
              <a:gd name="connsiteX96" fmla="*/ 1828944 w 6881206"/>
              <a:gd name="connsiteY96" fmla="*/ 857047 h 857047"/>
              <a:gd name="connsiteX97" fmla="*/ 1380221 w 6881206"/>
              <a:gd name="connsiteY97" fmla="*/ 857047 h 857047"/>
              <a:gd name="connsiteX98" fmla="*/ 1333065 w 6881206"/>
              <a:gd name="connsiteY98" fmla="*/ 857047 h 857047"/>
              <a:gd name="connsiteX99" fmla="*/ 653445 w 6881206"/>
              <a:gd name="connsiteY99" fmla="*/ 857047 h 857047"/>
              <a:gd name="connsiteX100" fmla="*/ 0 w 6881206"/>
              <a:gd name="connsiteY100" fmla="*/ 857047 h 857047"/>
              <a:gd name="connsiteX101" fmla="*/ 0 w 6881206"/>
              <a:gd name="connsiteY101" fmla="*/ 0 h 85704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</a:cxnLst>
            <a:rect l="l" t="t" r="r" b="b"/>
            <a:pathLst>
              <a:path w="6881206" h="857047">
                <a:moveTo>
                  <a:pt x="0" y="0"/>
                </a:moveTo>
                <a:cubicBezTo>
                  <a:pt x="0" y="0"/>
                  <a:pt x="0" y="0"/>
                  <a:pt x="653445" y="0"/>
                </a:cubicBezTo>
                <a:cubicBezTo>
                  <a:pt x="653445" y="0"/>
                  <a:pt x="653445" y="0"/>
                  <a:pt x="1156123" y="0"/>
                </a:cubicBezTo>
                <a:lnTo>
                  <a:pt x="1380221" y="0"/>
                </a:lnTo>
                <a:cubicBezTo>
                  <a:pt x="1380221" y="0"/>
                  <a:pt x="1380221" y="0"/>
                  <a:pt x="1444324" y="0"/>
                </a:cubicBezTo>
                <a:lnTo>
                  <a:pt x="1522072" y="0"/>
                </a:lnTo>
                <a:lnTo>
                  <a:pt x="1596570" y="0"/>
                </a:lnTo>
                <a:cubicBezTo>
                  <a:pt x="1668686" y="0"/>
                  <a:pt x="1764840" y="0"/>
                  <a:pt x="1893047" y="0"/>
                </a:cubicBezTo>
                <a:cubicBezTo>
                  <a:pt x="1893047" y="0"/>
                  <a:pt x="1893047" y="0"/>
                  <a:pt x="1978260" y="0"/>
                </a:cubicBezTo>
                <a:lnTo>
                  <a:pt x="2032793" y="0"/>
                </a:lnTo>
                <a:lnTo>
                  <a:pt x="2095032" y="0"/>
                </a:lnTo>
                <a:cubicBezTo>
                  <a:pt x="2196025" y="0"/>
                  <a:pt x="2347515" y="0"/>
                  <a:pt x="2574748" y="0"/>
                </a:cubicBezTo>
                <a:lnTo>
                  <a:pt x="2712413" y="0"/>
                </a:lnTo>
                <a:lnTo>
                  <a:pt x="2724164" y="0"/>
                </a:lnTo>
                <a:lnTo>
                  <a:pt x="2806423" y="0"/>
                </a:lnTo>
                <a:lnTo>
                  <a:pt x="2975563" y="0"/>
                </a:lnTo>
                <a:lnTo>
                  <a:pt x="3029696" y="0"/>
                </a:lnTo>
                <a:lnTo>
                  <a:pt x="3216247" y="0"/>
                </a:lnTo>
                <a:lnTo>
                  <a:pt x="3464491" y="0"/>
                </a:lnTo>
                <a:lnTo>
                  <a:pt x="3476820" y="0"/>
                </a:lnTo>
                <a:lnTo>
                  <a:pt x="3508932" y="0"/>
                </a:lnTo>
                <a:cubicBezTo>
                  <a:pt x="3508932" y="0"/>
                  <a:pt x="3508932" y="0"/>
                  <a:pt x="3518154" y="0"/>
                </a:cubicBezTo>
                <a:lnTo>
                  <a:pt x="3563124" y="0"/>
                </a:lnTo>
                <a:lnTo>
                  <a:pt x="3568615" y="0"/>
                </a:lnTo>
                <a:lnTo>
                  <a:pt x="3582711" y="0"/>
                </a:lnTo>
                <a:lnTo>
                  <a:pt x="3607047" y="0"/>
                </a:lnTo>
                <a:lnTo>
                  <a:pt x="3711363" y="0"/>
                </a:lnTo>
                <a:lnTo>
                  <a:pt x="3757936" y="0"/>
                </a:lnTo>
                <a:lnTo>
                  <a:pt x="3914505" y="0"/>
                </a:lnTo>
                <a:lnTo>
                  <a:pt x="4099165" y="0"/>
                </a:lnTo>
                <a:cubicBezTo>
                  <a:pt x="4099165" y="0"/>
                  <a:pt x="4099165" y="0"/>
                  <a:pt x="4176573" y="0"/>
                </a:cubicBezTo>
                <a:cubicBezTo>
                  <a:pt x="4176573" y="0"/>
                  <a:pt x="4176573" y="0"/>
                  <a:pt x="4211043" y="0"/>
                </a:cubicBezTo>
                <a:lnTo>
                  <a:pt x="4249415" y="0"/>
                </a:lnTo>
                <a:lnTo>
                  <a:pt x="4292911" y="0"/>
                </a:lnTo>
                <a:cubicBezTo>
                  <a:pt x="4370470" y="0"/>
                  <a:pt x="4499735" y="0"/>
                  <a:pt x="4715176" y="0"/>
                </a:cubicBezTo>
                <a:lnTo>
                  <a:pt x="4749035" y="0"/>
                </a:lnTo>
                <a:lnTo>
                  <a:pt x="5107279" y="0"/>
                </a:lnTo>
                <a:lnTo>
                  <a:pt x="5446306" y="0"/>
                </a:lnTo>
                <a:lnTo>
                  <a:pt x="5654500" y="0"/>
                </a:lnTo>
                <a:lnTo>
                  <a:pt x="5879355" y="0"/>
                </a:lnTo>
                <a:lnTo>
                  <a:pt x="6374171" y="0"/>
                </a:lnTo>
                <a:lnTo>
                  <a:pt x="6382691" y="0"/>
                </a:lnTo>
                <a:cubicBezTo>
                  <a:pt x="6392367" y="0"/>
                  <a:pt x="6402043" y="5258"/>
                  <a:pt x="6406881" y="10516"/>
                </a:cubicBezTo>
                <a:cubicBezTo>
                  <a:pt x="6406881" y="10516"/>
                  <a:pt x="6411719" y="10516"/>
                  <a:pt x="6411719" y="15774"/>
                </a:cubicBezTo>
                <a:cubicBezTo>
                  <a:pt x="6411719" y="15774"/>
                  <a:pt x="6411719" y="15774"/>
                  <a:pt x="6412418" y="16534"/>
                </a:cubicBezTo>
                <a:lnTo>
                  <a:pt x="6413765" y="17998"/>
                </a:lnTo>
                <a:lnTo>
                  <a:pt x="6418286" y="21854"/>
                </a:lnTo>
                <a:cubicBezTo>
                  <a:pt x="6439669" y="40092"/>
                  <a:pt x="6525203" y="113046"/>
                  <a:pt x="6867337" y="404863"/>
                </a:cubicBezTo>
                <a:cubicBezTo>
                  <a:pt x="6885830" y="415379"/>
                  <a:pt x="6885830" y="436411"/>
                  <a:pt x="6867337" y="452185"/>
                </a:cubicBezTo>
                <a:cubicBezTo>
                  <a:pt x="6867337" y="452185"/>
                  <a:pt x="6867337" y="452185"/>
                  <a:pt x="6491457" y="772784"/>
                </a:cubicBezTo>
                <a:lnTo>
                  <a:pt x="6413765" y="839050"/>
                </a:lnTo>
                <a:lnTo>
                  <a:pt x="6411719" y="841273"/>
                </a:lnTo>
                <a:cubicBezTo>
                  <a:pt x="6411719" y="841273"/>
                  <a:pt x="6406881" y="841273"/>
                  <a:pt x="6406881" y="846531"/>
                </a:cubicBezTo>
                <a:cubicBezTo>
                  <a:pt x="6402043" y="851789"/>
                  <a:pt x="6392367" y="857047"/>
                  <a:pt x="6382691" y="857047"/>
                </a:cubicBezTo>
                <a:lnTo>
                  <a:pt x="6374171" y="857047"/>
                </a:lnTo>
                <a:lnTo>
                  <a:pt x="6368680" y="857047"/>
                </a:lnTo>
                <a:lnTo>
                  <a:pt x="6348221" y="857047"/>
                </a:lnTo>
                <a:lnTo>
                  <a:pt x="6330248" y="857047"/>
                </a:lnTo>
                <a:lnTo>
                  <a:pt x="6266353" y="857047"/>
                </a:lnTo>
                <a:lnTo>
                  <a:pt x="6225932" y="857047"/>
                </a:lnTo>
                <a:lnTo>
                  <a:pt x="6106926" y="857047"/>
                </a:lnTo>
                <a:lnTo>
                  <a:pt x="6022790" y="857047"/>
                </a:lnTo>
                <a:lnTo>
                  <a:pt x="5844088" y="857047"/>
                </a:lnTo>
                <a:lnTo>
                  <a:pt x="5687880" y="857047"/>
                </a:lnTo>
                <a:lnTo>
                  <a:pt x="5451985" y="857047"/>
                </a:lnTo>
                <a:lnTo>
                  <a:pt x="5188261" y="857047"/>
                </a:lnTo>
                <a:lnTo>
                  <a:pt x="4904764" y="857047"/>
                </a:lnTo>
                <a:lnTo>
                  <a:pt x="4490989" y="857047"/>
                </a:lnTo>
                <a:lnTo>
                  <a:pt x="4176573" y="857047"/>
                </a:lnTo>
                <a:cubicBezTo>
                  <a:pt x="4176573" y="857047"/>
                  <a:pt x="4176573" y="857047"/>
                  <a:pt x="4099165" y="857047"/>
                </a:cubicBezTo>
                <a:cubicBezTo>
                  <a:pt x="4099165" y="857047"/>
                  <a:pt x="4099165" y="857047"/>
                  <a:pt x="4089943" y="857047"/>
                </a:cubicBezTo>
                <a:lnTo>
                  <a:pt x="4057940" y="857047"/>
                </a:lnTo>
                <a:lnTo>
                  <a:pt x="4025386" y="857047"/>
                </a:lnTo>
                <a:cubicBezTo>
                  <a:pt x="3988496" y="857047"/>
                  <a:pt x="3933162" y="857047"/>
                  <a:pt x="3850160" y="857047"/>
                </a:cubicBezTo>
                <a:lnTo>
                  <a:pt x="3563124" y="857047"/>
                </a:lnTo>
                <a:lnTo>
                  <a:pt x="3550795" y="857047"/>
                </a:lnTo>
                <a:lnTo>
                  <a:pt x="3508932" y="857047"/>
                </a:lnTo>
                <a:cubicBezTo>
                  <a:pt x="3508932" y="857047"/>
                  <a:pt x="3508932" y="857047"/>
                  <a:pt x="3483683" y="857047"/>
                </a:cubicBezTo>
                <a:lnTo>
                  <a:pt x="3464491" y="857047"/>
                </a:lnTo>
                <a:lnTo>
                  <a:pt x="3452740" y="857047"/>
                </a:lnTo>
                <a:lnTo>
                  <a:pt x="3423719" y="857047"/>
                </a:lnTo>
                <a:lnTo>
                  <a:pt x="3370481" y="857047"/>
                </a:lnTo>
                <a:lnTo>
                  <a:pt x="3306946" y="857047"/>
                </a:lnTo>
                <a:lnTo>
                  <a:pt x="3147208" y="857047"/>
                </a:lnTo>
                <a:lnTo>
                  <a:pt x="3114429" y="857047"/>
                </a:lnTo>
                <a:lnTo>
                  <a:pt x="2960658" y="857047"/>
                </a:lnTo>
                <a:lnTo>
                  <a:pt x="2827230" y="857047"/>
                </a:lnTo>
                <a:lnTo>
                  <a:pt x="2712413" y="857047"/>
                </a:lnTo>
                <a:lnTo>
                  <a:pt x="2680242" y="857047"/>
                </a:lnTo>
                <a:lnTo>
                  <a:pt x="2603835" y="857047"/>
                </a:lnTo>
                <a:lnTo>
                  <a:pt x="2455042" y="857047"/>
                </a:lnTo>
                <a:lnTo>
                  <a:pt x="2426415" y="857047"/>
                </a:lnTo>
                <a:lnTo>
                  <a:pt x="2209736" y="857047"/>
                </a:lnTo>
                <a:lnTo>
                  <a:pt x="1893047" y="857047"/>
                </a:lnTo>
                <a:cubicBezTo>
                  <a:pt x="1893047" y="857047"/>
                  <a:pt x="1893047" y="857047"/>
                  <a:pt x="1885034" y="857047"/>
                </a:cubicBezTo>
                <a:lnTo>
                  <a:pt x="1843786" y="857047"/>
                </a:lnTo>
                <a:lnTo>
                  <a:pt x="1828944" y="857047"/>
                </a:lnTo>
                <a:cubicBezTo>
                  <a:pt x="1764840" y="857047"/>
                  <a:pt x="1636634" y="857047"/>
                  <a:pt x="1380221" y="857047"/>
                </a:cubicBezTo>
                <a:lnTo>
                  <a:pt x="1333065" y="857047"/>
                </a:lnTo>
                <a:cubicBezTo>
                  <a:pt x="1136016" y="857047"/>
                  <a:pt x="910816" y="857047"/>
                  <a:pt x="653445" y="857047"/>
                </a:cubicBezTo>
                <a:cubicBezTo>
                  <a:pt x="653445" y="857047"/>
                  <a:pt x="653445" y="857047"/>
                  <a:pt x="0" y="857047"/>
                </a:cubicBezTo>
                <a:cubicBezTo>
                  <a:pt x="0" y="857047"/>
                  <a:pt x="0" y="857047"/>
                  <a:pt x="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endParaRPr lang="en-US"/>
          </a:p>
        </p:txBody>
      </p:sp>
      <p:sp>
        <p:nvSpPr>
          <p:cNvPr id="3" name="Ondertitel 2">
            <a:extLst>
              <a:ext uri="{FF2B5EF4-FFF2-40B4-BE49-F238E27FC236}">
                <a16:creationId xmlns="" xmlns:a16="http://schemas.microsoft.com/office/drawing/2014/main" id="{D2F6B613-6ABB-447E-8770-DADE639E81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40279" y="5189400"/>
            <a:ext cx="5280460" cy="544260"/>
          </a:xfrm>
        </p:spPr>
        <p:txBody>
          <a:bodyPr anchor="ctr">
            <a:normAutofit/>
          </a:bodyPr>
          <a:lstStyle/>
          <a:p>
            <a:r>
              <a:rPr lang="nl-NL" sz="1600" dirty="0">
                <a:solidFill>
                  <a:srgbClr val="FEFFFF"/>
                </a:solidFill>
              </a:rPr>
              <a:t>Steel van zeelelie en solitair koraal</a:t>
            </a:r>
          </a:p>
        </p:txBody>
      </p:sp>
      <p:sp>
        <p:nvSpPr>
          <p:cNvPr id="4" name="Tekstvak 3"/>
          <p:cNvSpPr txBox="1"/>
          <p:nvPr/>
        </p:nvSpPr>
        <p:spPr>
          <a:xfrm>
            <a:off x="76912" y="6443529"/>
            <a:ext cx="117246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nl-NL" dirty="0" smtClean="0">
                <a:solidFill>
                  <a:schemeClr val="bg1"/>
                </a:solidFill>
              </a:rPr>
              <a:t>Petra van Zijtveld en Hannah van Dijk 										</a:t>
            </a:r>
            <a:r>
              <a:rPr lang="nl-NL" dirty="0" smtClean="0"/>
              <a:t>Hogeschool Windesheim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3920316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FA72C5F5-F20A-4604-BCAA-861AE568BA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/>
              <a:t>Welkom!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FAD15553-B419-4FE6-AF9D-3460C8D45DD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8223" y="1591408"/>
            <a:ext cx="9016389" cy="431981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nl-NL" sz="2400" dirty="0"/>
          </a:p>
          <a:p>
            <a:r>
              <a:rPr lang="nl-NL" sz="2400" dirty="0"/>
              <a:t>Doel van de workshop</a:t>
            </a:r>
          </a:p>
          <a:p>
            <a:r>
              <a:rPr lang="nl-NL" sz="2400" dirty="0"/>
              <a:t>Waar vind je fossielen?</a:t>
            </a:r>
          </a:p>
          <a:p>
            <a:r>
              <a:rPr lang="nl-NL" sz="2400" dirty="0"/>
              <a:t>Praktische zaken:</a:t>
            </a:r>
          </a:p>
          <a:p>
            <a:pPr lvl="1"/>
            <a:r>
              <a:rPr lang="nl-NL" sz="2400" dirty="0"/>
              <a:t>Tour </a:t>
            </a:r>
            <a:r>
              <a:rPr lang="nl-NL" sz="2400" dirty="0" err="1"/>
              <a:t>to</a:t>
            </a:r>
            <a:r>
              <a:rPr lang="nl-NL" sz="2400" dirty="0"/>
              <a:t> do</a:t>
            </a:r>
          </a:p>
          <a:p>
            <a:pPr lvl="1"/>
            <a:r>
              <a:rPr lang="nl-NL" sz="2400" dirty="0"/>
              <a:t>Tijdsplanning</a:t>
            </a:r>
          </a:p>
          <a:p>
            <a:pPr lvl="1"/>
            <a:endParaRPr lang="nl-NL" sz="2200" dirty="0"/>
          </a:p>
        </p:txBody>
      </p:sp>
    </p:spTree>
    <p:extLst>
      <p:ext uri="{BB962C8B-B14F-4D97-AF65-F5344CB8AC3E}">
        <p14:creationId xmlns:p14="http://schemas.microsoft.com/office/powerpoint/2010/main" val="19742055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Doel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nl-NL" sz="2400" dirty="0" smtClean="0"/>
              <a:t>Hoe ga je met </a:t>
            </a:r>
            <a:r>
              <a:rPr lang="nl-NL" sz="2400" dirty="0"/>
              <a:t>leerlingen op zoek </a:t>
            </a:r>
            <a:r>
              <a:rPr lang="nl-NL" sz="2400" dirty="0" smtClean="0"/>
              <a:t>naar </a:t>
            </a:r>
            <a:r>
              <a:rPr lang="nl-NL" sz="2400" dirty="0"/>
              <a:t>fossielen in gebouwen en op </a:t>
            </a:r>
            <a:r>
              <a:rPr lang="nl-NL" sz="2400" dirty="0" smtClean="0"/>
              <a:t>straat</a:t>
            </a:r>
          </a:p>
          <a:p>
            <a:endParaRPr lang="nl-NL" sz="2400" dirty="0" smtClean="0"/>
          </a:p>
          <a:p>
            <a:r>
              <a:rPr lang="nl-NL" sz="2400" dirty="0" smtClean="0"/>
              <a:t>Aan </a:t>
            </a:r>
            <a:r>
              <a:rPr lang="nl-NL" sz="2400" dirty="0"/>
              <a:t>het einde van de workshop </a:t>
            </a:r>
            <a:r>
              <a:rPr lang="nl-NL" sz="2400" dirty="0" smtClean="0"/>
              <a:t>kennis </a:t>
            </a:r>
            <a:r>
              <a:rPr lang="nl-NL" sz="2400" dirty="0"/>
              <a:t>over het zoeken en herkennen van fossielen in verschillende soorten natuursteen </a:t>
            </a:r>
            <a:endParaRPr lang="nl-NL" sz="2400" dirty="0" smtClean="0"/>
          </a:p>
          <a:p>
            <a:endParaRPr lang="nl-NL" sz="2400" dirty="0" smtClean="0"/>
          </a:p>
          <a:p>
            <a:r>
              <a:rPr lang="nl-NL" sz="2400" dirty="0" smtClean="0"/>
              <a:t>(Nieuwe) werkvorm app Tour </a:t>
            </a:r>
            <a:r>
              <a:rPr lang="nl-NL" sz="2400" dirty="0" err="1" smtClean="0"/>
              <a:t>to</a:t>
            </a:r>
            <a:r>
              <a:rPr lang="nl-NL" sz="2400" dirty="0" smtClean="0"/>
              <a:t> Do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1601865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9" name="Rectangle 13">
            <a:extLst>
              <a:ext uri="{FF2B5EF4-FFF2-40B4-BE49-F238E27FC236}">
                <a16:creationId xmlns="" xmlns:a16="http://schemas.microsoft.com/office/drawing/2014/main" id="{1A44C337-3893-4B29-A265-B1329150B6A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16" name="Group 15">
            <a:extLst>
              <a:ext uri="{FF2B5EF4-FFF2-40B4-BE49-F238E27FC236}">
                <a16:creationId xmlns="" xmlns:a16="http://schemas.microsoft.com/office/drawing/2014/main" id="{81E0B358-1267-4844-8B3D-B7A279B4175A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4836169" y="228600"/>
            <a:ext cx="2851523" cy="6638625"/>
            <a:chOff x="2487613" y="285750"/>
            <a:chExt cx="2428875" cy="5654676"/>
          </a:xfrm>
        </p:grpSpPr>
        <p:sp>
          <p:nvSpPr>
            <p:cNvPr id="17" name="Freeform 11">
              <a:extLst>
                <a:ext uri="{FF2B5EF4-FFF2-40B4-BE49-F238E27FC236}">
                  <a16:creationId xmlns="" xmlns:a16="http://schemas.microsoft.com/office/drawing/2014/main" id="{B24AA06A-F1A5-4BB3-9486-9AE7A53B3F2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2">
              <a:extLst>
                <a:ext uri="{FF2B5EF4-FFF2-40B4-BE49-F238E27FC236}">
                  <a16:creationId xmlns="" xmlns:a16="http://schemas.microsoft.com/office/drawing/2014/main" id="{BDF97590-C600-44CB-9303-4A3679F5169E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3">
              <a:extLst>
                <a:ext uri="{FF2B5EF4-FFF2-40B4-BE49-F238E27FC236}">
                  <a16:creationId xmlns="" xmlns:a16="http://schemas.microsoft.com/office/drawing/2014/main" id="{A9BBE156-3FFA-4DC4-8468-35BD28DDC605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4">
              <a:extLst>
                <a:ext uri="{FF2B5EF4-FFF2-40B4-BE49-F238E27FC236}">
                  <a16:creationId xmlns="" xmlns:a16="http://schemas.microsoft.com/office/drawing/2014/main" id="{F7960DE5-3810-4B1E-B1E2-3BAFEA91EDD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15">
              <a:extLst>
                <a:ext uri="{FF2B5EF4-FFF2-40B4-BE49-F238E27FC236}">
                  <a16:creationId xmlns="" xmlns:a16="http://schemas.microsoft.com/office/drawing/2014/main" id="{359E957C-CE11-446F-8AA7-B3E98390B89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16">
              <a:extLst>
                <a:ext uri="{FF2B5EF4-FFF2-40B4-BE49-F238E27FC236}">
                  <a16:creationId xmlns="" xmlns:a16="http://schemas.microsoft.com/office/drawing/2014/main" id="{A3E9FE34-CA9E-4443-BEBF-D1B9A1C6C24D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17">
              <a:extLst>
                <a:ext uri="{FF2B5EF4-FFF2-40B4-BE49-F238E27FC236}">
                  <a16:creationId xmlns="" xmlns:a16="http://schemas.microsoft.com/office/drawing/2014/main" id="{4F39D814-8A48-4509-BDEB-826F1065915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4" name="Freeform 18">
              <a:extLst>
                <a:ext uri="{FF2B5EF4-FFF2-40B4-BE49-F238E27FC236}">
                  <a16:creationId xmlns="" xmlns:a16="http://schemas.microsoft.com/office/drawing/2014/main" id="{8C6D08C0-8C49-4B87-9CF4-A1F08714FAC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9">
              <a:extLst>
                <a:ext uri="{FF2B5EF4-FFF2-40B4-BE49-F238E27FC236}">
                  <a16:creationId xmlns="" xmlns:a16="http://schemas.microsoft.com/office/drawing/2014/main" id="{308C612B-4C0D-4863-B9CD-F86ABAA1B2BC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20">
              <a:extLst>
                <a:ext uri="{FF2B5EF4-FFF2-40B4-BE49-F238E27FC236}">
                  <a16:creationId xmlns="" xmlns:a16="http://schemas.microsoft.com/office/drawing/2014/main" id="{600B1EC8-1B55-4390-A183-C33B5E2273B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21">
              <a:extLst>
                <a:ext uri="{FF2B5EF4-FFF2-40B4-BE49-F238E27FC236}">
                  <a16:creationId xmlns="" xmlns:a16="http://schemas.microsoft.com/office/drawing/2014/main" id="{1790A225-91E1-4BE5-A801-5F1E32721C5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22">
              <a:extLst>
                <a:ext uri="{FF2B5EF4-FFF2-40B4-BE49-F238E27FC236}">
                  <a16:creationId xmlns="" xmlns:a16="http://schemas.microsoft.com/office/drawing/2014/main" id="{DFFC46A2-6BBF-47FD-BC17-5EE1DF7CB906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30" name="Group 29">
            <a:extLst>
              <a:ext uri="{FF2B5EF4-FFF2-40B4-BE49-F238E27FC236}">
                <a16:creationId xmlns="" xmlns:a16="http://schemas.microsoft.com/office/drawing/2014/main" id="{AF44CA9C-80E8-44E1-A79C-D6EBFC73BCA0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GrpSpPr>
        <p:grpSpPr>
          <a:xfrm>
            <a:off x="4677117" y="-786"/>
            <a:ext cx="2356675" cy="6854040"/>
            <a:chOff x="6627813" y="194833"/>
            <a:chExt cx="1952625" cy="5678918"/>
          </a:xfrm>
        </p:grpSpPr>
        <p:sp>
          <p:nvSpPr>
            <p:cNvPr id="31" name="Freeform 27">
              <a:extLst>
                <a:ext uri="{FF2B5EF4-FFF2-40B4-BE49-F238E27FC236}">
                  <a16:creationId xmlns="" xmlns:a16="http://schemas.microsoft.com/office/drawing/2014/main" id="{8CB9417F-98D9-4998-B00B-A5932E4C7D7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28">
              <a:extLst>
                <a:ext uri="{FF2B5EF4-FFF2-40B4-BE49-F238E27FC236}">
                  <a16:creationId xmlns="" xmlns:a16="http://schemas.microsoft.com/office/drawing/2014/main" id="{FA79AA3D-583E-4A1E-AF7E-CBD980F5963B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29">
              <a:extLst>
                <a:ext uri="{FF2B5EF4-FFF2-40B4-BE49-F238E27FC236}">
                  <a16:creationId xmlns="" xmlns:a16="http://schemas.microsoft.com/office/drawing/2014/main" id="{D80C9F17-A6B2-4A12-BC77-F84264A669FA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0">
              <a:extLst>
                <a:ext uri="{FF2B5EF4-FFF2-40B4-BE49-F238E27FC236}">
                  <a16:creationId xmlns="" xmlns:a16="http://schemas.microsoft.com/office/drawing/2014/main" id="{949C9A53-ED97-44CE-BDD5-ED2489211608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1">
              <a:extLst>
                <a:ext uri="{FF2B5EF4-FFF2-40B4-BE49-F238E27FC236}">
                  <a16:creationId xmlns="" xmlns:a16="http://schemas.microsoft.com/office/drawing/2014/main" id="{0F9FDAE7-225B-4072-8907-6EAA06174457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2">
              <a:extLst>
                <a:ext uri="{FF2B5EF4-FFF2-40B4-BE49-F238E27FC236}">
                  <a16:creationId xmlns="" xmlns:a16="http://schemas.microsoft.com/office/drawing/2014/main" id="{9D49818B-8EA3-4B41-9783-EFE0C618C36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3">
              <a:extLst>
                <a:ext uri="{FF2B5EF4-FFF2-40B4-BE49-F238E27FC236}">
                  <a16:creationId xmlns="" xmlns:a16="http://schemas.microsoft.com/office/drawing/2014/main" id="{01903E65-D822-4457-B0A5-2F4168224164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8" name="Freeform 34">
              <a:extLst>
                <a:ext uri="{FF2B5EF4-FFF2-40B4-BE49-F238E27FC236}">
                  <a16:creationId xmlns="" xmlns:a16="http://schemas.microsoft.com/office/drawing/2014/main" id="{A5CF9DAB-75BF-43D9-B1E7-817D1FAA0003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9" name="Freeform 35">
              <a:extLst>
                <a:ext uri="{FF2B5EF4-FFF2-40B4-BE49-F238E27FC236}">
                  <a16:creationId xmlns="" xmlns:a16="http://schemas.microsoft.com/office/drawing/2014/main" id="{BB22916D-4BCF-4A4C-8714-A2564D34C36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0" name="Freeform 36">
              <a:extLst>
                <a:ext uri="{FF2B5EF4-FFF2-40B4-BE49-F238E27FC236}">
                  <a16:creationId xmlns="" xmlns:a16="http://schemas.microsoft.com/office/drawing/2014/main" id="{4CD9F734-569E-44E7-BD53-6214E0F18C8F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1" name="Freeform 37">
              <a:extLst>
                <a:ext uri="{FF2B5EF4-FFF2-40B4-BE49-F238E27FC236}">
                  <a16:creationId xmlns="" xmlns:a16="http://schemas.microsoft.com/office/drawing/2014/main" id="{7A5DAACB-2F42-40C8-BF6A-75B79299F902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42" name="Freeform 38">
              <a:extLst>
                <a:ext uri="{FF2B5EF4-FFF2-40B4-BE49-F238E27FC236}">
                  <a16:creationId xmlns="" xmlns:a16="http://schemas.microsoft.com/office/drawing/2014/main" id="{AD78E0F9-8568-4672-A22F-4ED5B1A96F59}"/>
                </a:ext>
                <a:ext uri="{C183D7F6-B498-43B3-948B-1728B52AA6E4}">
                  <adec:decorative xmlns=""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=""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2" name="Titel 1">
            <a:extLst>
              <a:ext uri="{FF2B5EF4-FFF2-40B4-BE49-F238E27FC236}">
                <a16:creationId xmlns="" xmlns:a16="http://schemas.microsoft.com/office/drawing/2014/main" id="{88F2DDAD-3BD3-4C0A-BCE1-E1C260A154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3096" y="624110"/>
            <a:ext cx="5395312" cy="1280890"/>
          </a:xfrm>
        </p:spPr>
        <p:txBody>
          <a:bodyPr>
            <a:normAutofit/>
          </a:bodyPr>
          <a:lstStyle/>
          <a:p>
            <a:r>
              <a:rPr lang="nl-NL" dirty="0"/>
              <a:t>Waar vind je fossielen?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="" xmlns:a16="http://schemas.microsoft.com/office/drawing/2014/main" id="{AA5CD610-ED7C-4CED-A9A1-174432C88AF8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>
          <a:xfrm>
            <a:off x="4645704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6" name="Freeform 11">
            <a:extLst>
              <a:ext uri="{FF2B5EF4-FFF2-40B4-BE49-F238E27FC236}">
                <a16:creationId xmlns="" xmlns:a16="http://schemas.microsoft.com/office/drawing/2014/main" id="{0C4379BF-8C7A-480A-BC36-DA55D92A9356}"/>
              </a:ext>
              <a:ext uri="{C183D7F6-B498-43B3-948B-1728B52AA6E4}">
                <adec:decorative xmlns=""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="" xmlns:p16="http://schemas.microsoft.com/office/powerpoint/2015/main" val="1"/>
              </p:ext>
            </p:extLst>
          </p:nvPr>
        </p:nvSpPr>
        <p:spPr bwMode="auto">
          <a:xfrm flipV="1">
            <a:off x="4645704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9" name="Afbeelding 8" descr="Afbeelding met schimmels&#10;&#10;Beschrijving is gegenereerd met hoge betrouwbaarheid">
            <a:extLst>
              <a:ext uri="{FF2B5EF4-FFF2-40B4-BE49-F238E27FC236}">
                <a16:creationId xmlns="" xmlns:a16="http://schemas.microsoft.com/office/drawing/2014/main" id="{4C387379-D7E0-4E1C-B7E0-70334E84CF4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565" b="1620"/>
          <a:stretch/>
        </p:blipFill>
        <p:spPr>
          <a:xfrm rot="5400000">
            <a:off x="-1095009" y="1095185"/>
            <a:ext cx="6858000" cy="4671091"/>
          </a:xfrm>
          <a:prstGeom prst="rect">
            <a:avLst/>
          </a:prstGeom>
        </p:spPr>
      </p:pic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B3DDDB8B-506B-4A0B-A9BD-0D4C13CEED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356838" y="1705708"/>
            <a:ext cx="5147772" cy="4205514"/>
          </a:xfrm>
        </p:spPr>
        <p:txBody>
          <a:bodyPr>
            <a:normAutofit/>
          </a:bodyPr>
          <a:lstStyle/>
          <a:p>
            <a:r>
              <a:rPr lang="nl-NL" sz="2400" dirty="0"/>
              <a:t>Belgisch hardsteen / Arduin</a:t>
            </a:r>
          </a:p>
          <a:p>
            <a:r>
              <a:rPr lang="nl-NL" sz="2400" dirty="0"/>
              <a:t>Periode: Vroeg Carboon, 340-355 miljoen geleden</a:t>
            </a:r>
          </a:p>
          <a:p>
            <a:r>
              <a:rPr lang="nl-NL" sz="2400" dirty="0"/>
              <a:t>Veel toegepast in vloeren, vensterbanken, drempels, stoepranden en gevelplaten</a:t>
            </a:r>
          </a:p>
          <a:p>
            <a:endParaRPr lang="nl-NL" sz="2400" dirty="0"/>
          </a:p>
          <a:p>
            <a:endParaRPr lang="nl-NL" sz="2400" dirty="0"/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7760619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="" xmlns:a16="http://schemas.microsoft.com/office/drawing/2014/main" id="{00C32AF3-A9C6-4C97-B1BD-1D71E033916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dirty="0"/>
              <a:t>Praktische zaken</a:t>
            </a:r>
          </a:p>
        </p:txBody>
      </p:sp>
      <p:sp>
        <p:nvSpPr>
          <p:cNvPr id="3" name="Tijdelijke aanduiding voor inhoud 2">
            <a:extLst>
              <a:ext uri="{FF2B5EF4-FFF2-40B4-BE49-F238E27FC236}">
                <a16:creationId xmlns="" xmlns:a16="http://schemas.microsoft.com/office/drawing/2014/main" id="{5ACCCB00-C897-499D-9550-071081ED88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43150" y="1476375"/>
            <a:ext cx="8982075" cy="4905375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endParaRPr lang="nl-NL" sz="2400" dirty="0" smtClean="0"/>
          </a:p>
          <a:p>
            <a:pPr>
              <a:lnSpc>
                <a:spcPct val="90000"/>
              </a:lnSpc>
            </a:pPr>
            <a:r>
              <a:rPr lang="nl-NL" sz="2400" dirty="0" smtClean="0"/>
              <a:t>We </a:t>
            </a:r>
            <a:r>
              <a:rPr lang="nl-NL" sz="2400" dirty="0"/>
              <a:t>verdelen </a:t>
            </a:r>
            <a:r>
              <a:rPr lang="nl-NL" sz="2400" dirty="0" smtClean="0"/>
              <a:t>in </a:t>
            </a:r>
            <a:r>
              <a:rPr lang="nl-NL" sz="2400" dirty="0"/>
              <a:t>5 </a:t>
            </a:r>
            <a:r>
              <a:rPr lang="nl-NL" sz="2400" dirty="0" smtClean="0"/>
              <a:t>groepen</a:t>
            </a:r>
          </a:p>
          <a:p>
            <a:pPr>
              <a:lnSpc>
                <a:spcPct val="90000"/>
              </a:lnSpc>
            </a:pPr>
            <a:endParaRPr lang="nl-NL" sz="2400" dirty="0"/>
          </a:p>
          <a:p>
            <a:pPr>
              <a:lnSpc>
                <a:spcPct val="90000"/>
              </a:lnSpc>
            </a:pPr>
            <a:r>
              <a:rPr lang="nl-NL" sz="2400" dirty="0"/>
              <a:t>Elke groep </a:t>
            </a:r>
            <a:r>
              <a:rPr lang="nl-NL" sz="2400" dirty="0" smtClean="0"/>
              <a:t>heeft </a:t>
            </a:r>
            <a:r>
              <a:rPr lang="nl-NL" sz="2400" dirty="0"/>
              <a:t>een kaart, determinatietabel en </a:t>
            </a:r>
            <a:r>
              <a:rPr lang="nl-NL" sz="2400" dirty="0" smtClean="0"/>
              <a:t>mobiel</a:t>
            </a:r>
          </a:p>
          <a:p>
            <a:pPr>
              <a:lnSpc>
                <a:spcPct val="90000"/>
              </a:lnSpc>
            </a:pPr>
            <a:endParaRPr lang="nl-NL" sz="2400" dirty="0"/>
          </a:p>
          <a:p>
            <a:pPr>
              <a:lnSpc>
                <a:spcPct val="90000"/>
              </a:lnSpc>
            </a:pPr>
            <a:r>
              <a:rPr lang="nl-NL" sz="2400" dirty="0"/>
              <a:t>Download de (gratis) app </a:t>
            </a:r>
            <a:r>
              <a:rPr lang="nl-NL" sz="2400" dirty="0" err="1"/>
              <a:t>TOURtoDO</a:t>
            </a:r>
            <a:r>
              <a:rPr lang="nl-NL" sz="2400" dirty="0"/>
              <a:t> in app- of </a:t>
            </a:r>
            <a:r>
              <a:rPr lang="nl-NL" sz="2400" dirty="0" err="1" smtClean="0"/>
              <a:t>playstore</a:t>
            </a:r>
            <a:endParaRPr lang="nl-NL" sz="2400" dirty="0" smtClean="0"/>
          </a:p>
          <a:p>
            <a:pPr>
              <a:lnSpc>
                <a:spcPct val="90000"/>
              </a:lnSpc>
            </a:pPr>
            <a:endParaRPr lang="nl-NL" sz="2400" dirty="0"/>
          </a:p>
          <a:p>
            <a:pPr>
              <a:lnSpc>
                <a:spcPct val="90000"/>
              </a:lnSpc>
            </a:pPr>
            <a:r>
              <a:rPr lang="nl-NL" sz="2400" dirty="0"/>
              <a:t>Vul de code in: 877428</a:t>
            </a:r>
            <a:endParaRPr lang="nl-NL" sz="2400" dirty="0" smtClean="0"/>
          </a:p>
          <a:p>
            <a:pPr marL="457200" lvl="1" indent="0">
              <a:lnSpc>
                <a:spcPct val="90000"/>
              </a:lnSpc>
              <a:buNone/>
            </a:pPr>
            <a:endParaRPr lang="nl-NL" dirty="0"/>
          </a:p>
          <a:p>
            <a:pPr>
              <a:lnSpc>
                <a:spcPct val="90000"/>
              </a:lnSpc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188510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Tijdplanning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lvl="0">
              <a:lnSpc>
                <a:spcPct val="90000"/>
              </a:lnSpc>
              <a:buClr>
                <a:srgbClr val="A53010"/>
              </a:buClr>
            </a:pPr>
            <a:r>
              <a:rPr lang="nl-NL" sz="2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14.00 </a:t>
            </a:r>
            <a:r>
              <a:rPr lang="nl-NL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– 15.15u en 15.45 – </a:t>
            </a:r>
            <a:r>
              <a:rPr lang="nl-NL" sz="2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17.00u</a:t>
            </a:r>
          </a:p>
          <a:p>
            <a:pPr lvl="1">
              <a:lnSpc>
                <a:spcPct val="90000"/>
              </a:lnSpc>
              <a:buClr>
                <a:srgbClr val="A53010"/>
              </a:buClr>
              <a:buFont typeface="Arial" panose="020B0604020202020204" pitchFamily="34" charset="0"/>
              <a:buChar char="•"/>
            </a:pPr>
            <a:r>
              <a:rPr lang="nl-NL" sz="2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Deze introductie: 10 min</a:t>
            </a:r>
          </a:p>
          <a:p>
            <a:pPr lvl="1">
              <a:lnSpc>
                <a:spcPct val="90000"/>
              </a:lnSpc>
              <a:buClr>
                <a:srgbClr val="A53010"/>
              </a:buClr>
              <a:buFont typeface="Arial" panose="020B0604020202020204" pitchFamily="34" charset="0"/>
              <a:buChar char="•"/>
            </a:pPr>
            <a:r>
              <a:rPr lang="nl-NL" sz="2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Fietsen </a:t>
            </a:r>
            <a:r>
              <a:rPr lang="nl-NL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naar Lunteren: 10-15 min. Verzamelen bij Zaal Floor.</a:t>
            </a:r>
          </a:p>
          <a:p>
            <a:pPr lvl="1">
              <a:lnSpc>
                <a:spcPct val="90000"/>
              </a:lnSpc>
              <a:buClr>
                <a:srgbClr val="A53010"/>
              </a:buClr>
              <a:buFont typeface="Arial" panose="020B0604020202020204" pitchFamily="34" charset="0"/>
              <a:buChar char="•"/>
            </a:pPr>
            <a:r>
              <a:rPr lang="nl-NL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Fossielen zoeken met behulp van Tour </a:t>
            </a:r>
            <a:r>
              <a:rPr lang="nl-NL" sz="2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to</a:t>
            </a:r>
            <a:r>
              <a:rPr lang="nl-NL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 do: </a:t>
            </a:r>
            <a:r>
              <a:rPr lang="nl-NL" sz="2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±20 </a:t>
            </a:r>
            <a:r>
              <a:rPr lang="nl-NL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min</a:t>
            </a:r>
          </a:p>
          <a:p>
            <a:pPr lvl="1">
              <a:lnSpc>
                <a:spcPct val="90000"/>
              </a:lnSpc>
              <a:buClr>
                <a:srgbClr val="A53010"/>
              </a:buClr>
              <a:buFont typeface="Arial" panose="020B0604020202020204" pitchFamily="34" charset="0"/>
              <a:buChar char="•"/>
            </a:pPr>
            <a:r>
              <a:rPr lang="nl-NL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Afsluitend rondkijken in museum Lunteren: </a:t>
            </a:r>
            <a:r>
              <a:rPr lang="nl-NL" sz="2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±20 </a:t>
            </a:r>
            <a:r>
              <a:rPr lang="nl-NL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min</a:t>
            </a:r>
          </a:p>
          <a:p>
            <a:pPr lvl="1">
              <a:lnSpc>
                <a:spcPct val="90000"/>
              </a:lnSpc>
              <a:buClr>
                <a:srgbClr val="A53010"/>
              </a:buClr>
              <a:buFont typeface="Arial" panose="020B0604020202020204" pitchFamily="34" charset="0"/>
              <a:buChar char="•"/>
            </a:pPr>
            <a:r>
              <a:rPr lang="nl-NL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Fietsen naar de </a:t>
            </a:r>
            <a:r>
              <a:rPr lang="nl-NL" sz="2200" dirty="0" err="1">
                <a:solidFill>
                  <a:prstClr val="black">
                    <a:lumMod val="75000"/>
                    <a:lumOff val="25000"/>
                  </a:prstClr>
                </a:solidFill>
              </a:rPr>
              <a:t>Werelt</a:t>
            </a:r>
            <a:r>
              <a:rPr lang="nl-NL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: 10 min (15.00u of 16.45u)</a:t>
            </a:r>
          </a:p>
          <a:p>
            <a:pPr lvl="1">
              <a:lnSpc>
                <a:spcPct val="90000"/>
              </a:lnSpc>
              <a:buClr>
                <a:srgbClr val="A53010"/>
              </a:buClr>
              <a:buFont typeface="Arial" panose="020B0604020202020204" pitchFamily="34" charset="0"/>
              <a:buChar char="•"/>
            </a:pPr>
            <a:r>
              <a:rPr lang="nl-NL" sz="2200" dirty="0">
                <a:solidFill>
                  <a:prstClr val="black">
                    <a:lumMod val="75000"/>
                    <a:lumOff val="25000"/>
                  </a:prstClr>
                </a:solidFill>
              </a:rPr>
              <a:t>Afsluiting: 5 </a:t>
            </a:r>
            <a:r>
              <a:rPr lang="nl-NL" sz="2200" dirty="0" smtClean="0">
                <a:solidFill>
                  <a:prstClr val="black">
                    <a:lumMod val="75000"/>
                    <a:lumOff val="25000"/>
                  </a:prstClr>
                </a:solidFill>
              </a:rPr>
              <a:t>min</a:t>
            </a:r>
          </a:p>
          <a:p>
            <a:pPr lvl="1">
              <a:lnSpc>
                <a:spcPct val="90000"/>
              </a:lnSpc>
              <a:buClr>
                <a:srgbClr val="A53010"/>
              </a:buClr>
              <a:buFont typeface="Arial" panose="020B0604020202020204" pitchFamily="34" charset="0"/>
              <a:buChar char="•"/>
            </a:pPr>
            <a:endParaRPr lang="nl-NL" sz="2200" dirty="0">
              <a:solidFill>
                <a:prstClr val="black">
                  <a:lumMod val="75000"/>
                  <a:lumOff val="25000"/>
                </a:prstClr>
              </a:solidFill>
            </a:endParaRPr>
          </a:p>
          <a:p>
            <a:r>
              <a:rPr lang="nl-NL" sz="2400" dirty="0" smtClean="0"/>
              <a:t>Veel plezier!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3887257574"/>
      </p:ext>
    </p:extLst>
  </p:cSld>
  <p:clrMapOvr>
    <a:masterClrMapping/>
  </p:clrMapOvr>
</p:sld>
</file>

<file path=ppt/theme/theme1.xml><?xml version="1.0" encoding="utf-8"?>
<a:theme xmlns:a="http://schemas.openxmlformats.org/drawingml/2006/main" name="Sliert">
  <a:themeElements>
    <a:clrScheme name="Sliert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Sliert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ert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2258</TotalTime>
  <Words>206</Words>
  <Application>Microsoft Office PowerPoint</Application>
  <PresentationFormat>Aangepast</PresentationFormat>
  <Paragraphs>40</Paragraphs>
  <Slides>6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6</vt:i4>
      </vt:variant>
    </vt:vector>
  </HeadingPairs>
  <TitlesOfParts>
    <vt:vector size="7" baseType="lpstr">
      <vt:lpstr>Sliert</vt:lpstr>
      <vt:lpstr>Fossielen zijn dichterbij dan je denkt!</vt:lpstr>
      <vt:lpstr>Welkom!</vt:lpstr>
      <vt:lpstr>Doel</vt:lpstr>
      <vt:lpstr>Waar vind je fossielen?</vt:lpstr>
      <vt:lpstr>Praktische zaken</vt:lpstr>
      <vt:lpstr>Tijdplanning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Fossielen zijn dichterbij dan je denkt!</dc:title>
  <dc:creator>Willeke Wijlhuizen-Jenniskens</dc:creator>
  <cp:lastModifiedBy>Petra van Zijtveld</cp:lastModifiedBy>
  <cp:revision>13</cp:revision>
  <dcterms:created xsi:type="dcterms:W3CDTF">2019-01-06T19:09:33Z</dcterms:created>
  <dcterms:modified xsi:type="dcterms:W3CDTF">2019-01-10T20:53:43Z</dcterms:modified>
</cp:coreProperties>
</file>