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73" r:id="rId1"/>
  </p:sldMasterIdLst>
  <p:notesMasterIdLst>
    <p:notesMasterId r:id="rId34"/>
  </p:notesMasterIdLst>
  <p:handoutMasterIdLst>
    <p:handoutMasterId r:id="rId35"/>
  </p:handoutMasterIdLst>
  <p:sldIdLst>
    <p:sldId id="359" r:id="rId2"/>
    <p:sldId id="483" r:id="rId3"/>
    <p:sldId id="476" r:id="rId4"/>
    <p:sldId id="484" r:id="rId5"/>
    <p:sldId id="485" r:id="rId6"/>
    <p:sldId id="488" r:id="rId7"/>
    <p:sldId id="486" r:id="rId8"/>
    <p:sldId id="487" r:id="rId9"/>
    <p:sldId id="477" r:id="rId10"/>
    <p:sldId id="478" r:id="rId11"/>
    <p:sldId id="479" r:id="rId12"/>
    <p:sldId id="489" r:id="rId13"/>
    <p:sldId id="490" r:id="rId14"/>
    <p:sldId id="491" r:id="rId15"/>
    <p:sldId id="494" r:id="rId16"/>
    <p:sldId id="495" r:id="rId17"/>
    <p:sldId id="496" r:id="rId18"/>
    <p:sldId id="497" r:id="rId19"/>
    <p:sldId id="498" r:id="rId20"/>
    <p:sldId id="499" r:id="rId21"/>
    <p:sldId id="500" r:id="rId22"/>
    <p:sldId id="501" r:id="rId23"/>
    <p:sldId id="502" r:id="rId24"/>
    <p:sldId id="503" r:id="rId25"/>
    <p:sldId id="504" r:id="rId26"/>
    <p:sldId id="492" r:id="rId27"/>
    <p:sldId id="505" r:id="rId28"/>
    <p:sldId id="506" r:id="rId29"/>
    <p:sldId id="507" r:id="rId30"/>
    <p:sldId id="511" r:id="rId31"/>
    <p:sldId id="513" r:id="rId32"/>
    <p:sldId id="512" r:id="rId33"/>
  </p:sldIdLst>
  <p:sldSz cx="9144000" cy="6858000" type="screen4x3"/>
  <p:notesSz cx="6858000" cy="9144000"/>
  <p:defaultTextStyle>
    <a:defPPr>
      <a:defRPr lang="en-US"/>
    </a:defPPr>
    <a:lvl1pPr algn="l" rtl="0" fontAlgn="base">
      <a:spcBef>
        <a:spcPct val="0"/>
      </a:spcBef>
      <a:spcAft>
        <a:spcPct val="0"/>
      </a:spcAft>
      <a:defRPr sz="2400" kern="1200" baseline="-25000">
        <a:solidFill>
          <a:schemeClr val="tx1"/>
        </a:solidFill>
        <a:latin typeface="Arial" charset="0"/>
        <a:ea typeface="Geneva"/>
        <a:cs typeface="Geneva"/>
      </a:defRPr>
    </a:lvl1pPr>
    <a:lvl2pPr marL="457200" algn="l" rtl="0" fontAlgn="base">
      <a:spcBef>
        <a:spcPct val="0"/>
      </a:spcBef>
      <a:spcAft>
        <a:spcPct val="0"/>
      </a:spcAft>
      <a:defRPr sz="2400" kern="1200" baseline="-25000">
        <a:solidFill>
          <a:schemeClr val="tx1"/>
        </a:solidFill>
        <a:latin typeface="Arial" charset="0"/>
        <a:ea typeface="Geneva"/>
        <a:cs typeface="Geneva"/>
      </a:defRPr>
    </a:lvl2pPr>
    <a:lvl3pPr marL="914400" algn="l" rtl="0" fontAlgn="base">
      <a:spcBef>
        <a:spcPct val="0"/>
      </a:spcBef>
      <a:spcAft>
        <a:spcPct val="0"/>
      </a:spcAft>
      <a:defRPr sz="2400" kern="1200" baseline="-25000">
        <a:solidFill>
          <a:schemeClr val="tx1"/>
        </a:solidFill>
        <a:latin typeface="Arial" charset="0"/>
        <a:ea typeface="Geneva"/>
        <a:cs typeface="Geneva"/>
      </a:defRPr>
    </a:lvl3pPr>
    <a:lvl4pPr marL="1371600" algn="l" rtl="0" fontAlgn="base">
      <a:spcBef>
        <a:spcPct val="0"/>
      </a:spcBef>
      <a:spcAft>
        <a:spcPct val="0"/>
      </a:spcAft>
      <a:defRPr sz="2400" kern="1200" baseline="-25000">
        <a:solidFill>
          <a:schemeClr val="tx1"/>
        </a:solidFill>
        <a:latin typeface="Arial" charset="0"/>
        <a:ea typeface="Geneva"/>
        <a:cs typeface="Geneva"/>
      </a:defRPr>
    </a:lvl4pPr>
    <a:lvl5pPr marL="1828800" algn="l" rtl="0" fontAlgn="base">
      <a:spcBef>
        <a:spcPct val="0"/>
      </a:spcBef>
      <a:spcAft>
        <a:spcPct val="0"/>
      </a:spcAft>
      <a:defRPr sz="2400" kern="1200" baseline="-25000">
        <a:solidFill>
          <a:schemeClr val="tx1"/>
        </a:solidFill>
        <a:latin typeface="Arial" charset="0"/>
        <a:ea typeface="Geneva"/>
        <a:cs typeface="Geneva"/>
      </a:defRPr>
    </a:lvl5pPr>
    <a:lvl6pPr marL="2286000" algn="l" defTabSz="914400" rtl="0" eaLnBrk="1" latinLnBrk="0" hangingPunct="1">
      <a:defRPr sz="2400" kern="1200" baseline="-25000">
        <a:solidFill>
          <a:schemeClr val="tx1"/>
        </a:solidFill>
        <a:latin typeface="Arial" charset="0"/>
        <a:ea typeface="Geneva"/>
        <a:cs typeface="Geneva"/>
      </a:defRPr>
    </a:lvl6pPr>
    <a:lvl7pPr marL="2743200" algn="l" defTabSz="914400" rtl="0" eaLnBrk="1" latinLnBrk="0" hangingPunct="1">
      <a:defRPr sz="2400" kern="1200" baseline="-25000">
        <a:solidFill>
          <a:schemeClr val="tx1"/>
        </a:solidFill>
        <a:latin typeface="Arial" charset="0"/>
        <a:ea typeface="Geneva"/>
        <a:cs typeface="Geneva"/>
      </a:defRPr>
    </a:lvl7pPr>
    <a:lvl8pPr marL="3200400" algn="l" defTabSz="914400" rtl="0" eaLnBrk="1" latinLnBrk="0" hangingPunct="1">
      <a:defRPr sz="2400" kern="1200" baseline="-25000">
        <a:solidFill>
          <a:schemeClr val="tx1"/>
        </a:solidFill>
        <a:latin typeface="Arial" charset="0"/>
        <a:ea typeface="Geneva"/>
        <a:cs typeface="Geneva"/>
      </a:defRPr>
    </a:lvl8pPr>
    <a:lvl9pPr marL="3657600" algn="l" defTabSz="914400" rtl="0" eaLnBrk="1" latinLnBrk="0" hangingPunct="1">
      <a:defRPr sz="2400" kern="1200" baseline="-25000">
        <a:solidFill>
          <a:schemeClr val="tx1"/>
        </a:solidFill>
        <a:latin typeface="Arial" charset="0"/>
        <a:ea typeface="Geneva"/>
        <a:cs typeface="Genev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cia Bruni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32C3"/>
    <a:srgbClr val="CC33CC"/>
    <a:srgbClr val="D00077"/>
    <a:srgbClr val="FF0066"/>
    <a:srgbClr val="CC0066"/>
    <a:srgbClr val="92887E"/>
    <a:srgbClr val="FF99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5" autoAdjust="0"/>
    <p:restoredTop sz="84201" autoAdjust="0"/>
  </p:normalViewPr>
  <p:slideViewPr>
    <p:cSldViewPr>
      <p:cViewPr>
        <p:scale>
          <a:sx n="75" d="100"/>
          <a:sy n="75" d="100"/>
        </p:scale>
        <p:origin x="-108"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17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baseline="0">
                <a:latin typeface="Arial" pitchFamily="34" charset="0"/>
              </a:defRPr>
            </a:lvl1pPr>
          </a:lstStyle>
          <a:p>
            <a:pPr>
              <a:defRPr/>
            </a:pPr>
            <a:endParaRPr lang="en-GB"/>
          </a:p>
        </p:txBody>
      </p:sp>
      <p:sp>
        <p:nvSpPr>
          <p:cNvPr id="259075"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baseline="0">
                <a:latin typeface="Arial" pitchFamily="34" charset="0"/>
              </a:defRPr>
            </a:lvl1pPr>
          </a:lstStyle>
          <a:p>
            <a:pPr>
              <a:defRPr/>
            </a:pPr>
            <a:endParaRPr lang="en-GB"/>
          </a:p>
        </p:txBody>
      </p:sp>
      <p:sp>
        <p:nvSpPr>
          <p:cNvPr id="259076"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baseline="0">
                <a:latin typeface="Arial" pitchFamily="34" charset="0"/>
              </a:defRPr>
            </a:lvl1pPr>
          </a:lstStyle>
          <a:p>
            <a:pPr>
              <a:defRPr/>
            </a:pPr>
            <a:endParaRPr lang="en-GB"/>
          </a:p>
        </p:txBody>
      </p:sp>
      <p:sp>
        <p:nvSpPr>
          <p:cNvPr id="259077"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baseline="0">
                <a:latin typeface="Arial" pitchFamily="34" charset="0"/>
              </a:defRPr>
            </a:lvl1pPr>
          </a:lstStyle>
          <a:p>
            <a:pPr>
              <a:defRPr/>
            </a:pPr>
            <a:fld id="{1F32F5D8-1C27-4160-AA2A-C1A1A55733A0}" type="slidenum">
              <a:rPr lang="en-GB"/>
              <a:pPr>
                <a:defRPr/>
              </a:pPr>
              <a:t>‹nr.›</a:t>
            </a:fld>
            <a:endParaRPr lang="en-GB"/>
          </a:p>
        </p:txBody>
      </p:sp>
    </p:spTree>
    <p:extLst>
      <p:ext uri="{BB962C8B-B14F-4D97-AF65-F5344CB8AC3E}">
        <p14:creationId xmlns:p14="http://schemas.microsoft.com/office/powerpoint/2010/main" val="1337399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eaLnBrk="0" hangingPunct="0">
              <a:defRPr sz="1200" baseline="0">
                <a:latin typeface="Arial" pitchFamily="34" charset="0"/>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eaLnBrk="0" hangingPunct="0">
              <a:defRPr sz="1200" baseline="0">
                <a:latin typeface="Arial" pitchFamily="34"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eaLnBrk="0" hangingPunct="0">
              <a:defRPr sz="1200" baseline="0">
                <a:latin typeface="Arial" pitchFamily="34" charset="0"/>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defRPr sz="1200" baseline="0">
                <a:latin typeface="Arial" pitchFamily="34" charset="0"/>
              </a:defRPr>
            </a:lvl1pPr>
          </a:lstStyle>
          <a:p>
            <a:pPr>
              <a:defRPr/>
            </a:pPr>
            <a:fld id="{2388AF50-CDC4-4CB3-8B63-2F04D7260C01}" type="slidenum">
              <a:rPr lang="en-US"/>
              <a:pPr>
                <a:defRPr/>
              </a:pPr>
              <a:t>‹nr.›</a:t>
            </a:fld>
            <a:endParaRPr lang="en-US"/>
          </a:p>
        </p:txBody>
      </p:sp>
    </p:spTree>
    <p:extLst>
      <p:ext uri="{BB962C8B-B14F-4D97-AF65-F5344CB8AC3E}">
        <p14:creationId xmlns:p14="http://schemas.microsoft.com/office/powerpoint/2010/main" val="20448504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a:cs typeface="Geneva"/>
      </a:defRPr>
    </a:lvl1pPr>
    <a:lvl2pPr marL="457200" algn="l" rtl="0" eaLnBrk="0" fontAlgn="base" hangingPunct="0">
      <a:spcBef>
        <a:spcPct val="30000"/>
      </a:spcBef>
      <a:spcAft>
        <a:spcPct val="0"/>
      </a:spcAft>
      <a:defRPr sz="1200" kern="1200">
        <a:solidFill>
          <a:schemeClr val="tx1"/>
        </a:solidFill>
        <a:latin typeface="Arial" pitchFamily="34" charset="0"/>
        <a:ea typeface="Geneva"/>
        <a:cs typeface="Geneva"/>
      </a:defRPr>
    </a:lvl2pPr>
    <a:lvl3pPr marL="914400" algn="l" rtl="0" eaLnBrk="0" fontAlgn="base" hangingPunct="0">
      <a:spcBef>
        <a:spcPct val="30000"/>
      </a:spcBef>
      <a:spcAft>
        <a:spcPct val="0"/>
      </a:spcAft>
      <a:defRPr sz="1200" kern="1200">
        <a:solidFill>
          <a:schemeClr val="tx1"/>
        </a:solidFill>
        <a:latin typeface="Arial" pitchFamily="34" charset="0"/>
        <a:ea typeface="Geneva"/>
        <a:cs typeface="Geneva"/>
      </a:defRPr>
    </a:lvl3pPr>
    <a:lvl4pPr marL="1371600" algn="l" rtl="0" eaLnBrk="0" fontAlgn="base" hangingPunct="0">
      <a:spcBef>
        <a:spcPct val="30000"/>
      </a:spcBef>
      <a:spcAft>
        <a:spcPct val="0"/>
      </a:spcAft>
      <a:defRPr sz="1200" kern="1200">
        <a:solidFill>
          <a:schemeClr val="tx1"/>
        </a:solidFill>
        <a:latin typeface="Arial" pitchFamily="34" charset="0"/>
        <a:ea typeface="Geneva"/>
        <a:cs typeface="Geneva"/>
      </a:defRPr>
    </a:lvl4pPr>
    <a:lvl5pPr marL="1828800" algn="l" rtl="0" eaLnBrk="0" fontAlgn="base" hangingPunct="0">
      <a:spcBef>
        <a:spcPct val="30000"/>
      </a:spcBef>
      <a:spcAft>
        <a:spcPct val="0"/>
      </a:spcAft>
      <a:defRPr sz="1200" kern="1200">
        <a:solidFill>
          <a:schemeClr val="tx1"/>
        </a:solidFill>
        <a:latin typeface="Arial" pitchFamily="34" charset="0"/>
        <a:ea typeface="Geneva"/>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180DA7BA-4419-49ED-9DAD-B49D9E62C426}" type="slidenum">
              <a:rPr lang="en-US" smtClean="0">
                <a:latin typeface="Arial" charset="0"/>
              </a:rPr>
              <a:pPr/>
              <a:t>1</a:t>
            </a:fld>
            <a:endParaRPr lang="en-US" smtClean="0">
              <a:latin typeface="Arial"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pPr eaLnBrk="1" hangingPunct="1"/>
            <a:endParaRPr lang="en-GB"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Teken een plant</a:t>
            </a:r>
          </a:p>
          <a:p>
            <a:r>
              <a:rPr lang="nl-NL" dirty="0" smtClean="0"/>
              <a:t>Als ik direct verder ga met een groene plant ben ik mensen kwijt, als ik verder ga met een blad</a:t>
            </a:r>
            <a:r>
              <a:rPr lang="nl-NL" baseline="0" dirty="0" smtClean="0"/>
              <a:t> van een plant ben ik ook mensen kwijt. </a:t>
            </a:r>
            <a:endParaRPr lang="nl-NL" dirty="0"/>
          </a:p>
        </p:txBody>
      </p:sp>
      <p:sp>
        <p:nvSpPr>
          <p:cNvPr id="4" name="Tijdelijke aanduiding voor dianummer 3"/>
          <p:cNvSpPr>
            <a:spLocks noGrp="1"/>
          </p:cNvSpPr>
          <p:nvPr>
            <p:ph type="sldNum" sz="quarter" idx="10"/>
          </p:nvPr>
        </p:nvSpPr>
        <p:spPr/>
        <p:txBody>
          <a:bodyPr/>
          <a:lstStyle/>
          <a:p>
            <a:pPr>
              <a:defRPr/>
            </a:pPr>
            <a:fld id="{2388AF50-CDC4-4CB3-8B63-2F04D7260C01}" type="slidenum">
              <a:rPr lang="en-US" smtClean="0"/>
              <a:pPr>
                <a:defRPr/>
              </a:pPr>
              <a:t>4</a:t>
            </a:fld>
            <a:endParaRPr lang="en-US"/>
          </a:p>
        </p:txBody>
      </p:sp>
    </p:spTree>
    <p:extLst>
      <p:ext uri="{BB962C8B-B14F-4D97-AF65-F5344CB8AC3E}">
        <p14:creationId xmlns:p14="http://schemas.microsoft.com/office/powerpoint/2010/main" val="364063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 kinderboerderij</a:t>
            </a:r>
          </a:p>
          <a:p>
            <a:r>
              <a:rPr lang="nl-NL" dirty="0" smtClean="0"/>
              <a:t>B paleontologisch onderzoeker</a:t>
            </a:r>
          </a:p>
          <a:p>
            <a:r>
              <a:rPr lang="nl-NL" dirty="0" smtClean="0"/>
              <a:t>C</a:t>
            </a:r>
            <a:r>
              <a:rPr lang="nl-NL" baseline="0" dirty="0" smtClean="0"/>
              <a:t> mol gen onderzoeker</a:t>
            </a:r>
          </a:p>
          <a:p>
            <a:r>
              <a:rPr lang="nl-NL" baseline="0" dirty="0" smtClean="0"/>
              <a:t>D ornitholoog</a:t>
            </a:r>
            <a:endParaRPr lang="nl-NL" dirty="0" smtClean="0"/>
          </a:p>
          <a:p>
            <a:endParaRPr lang="nl-NL" dirty="0"/>
          </a:p>
        </p:txBody>
      </p:sp>
      <p:sp>
        <p:nvSpPr>
          <p:cNvPr id="4" name="Tijdelijke aanduiding voor dianummer 3"/>
          <p:cNvSpPr>
            <a:spLocks noGrp="1"/>
          </p:cNvSpPr>
          <p:nvPr>
            <p:ph type="sldNum" sz="quarter" idx="10"/>
          </p:nvPr>
        </p:nvSpPr>
        <p:spPr/>
        <p:txBody>
          <a:bodyPr/>
          <a:lstStyle/>
          <a:p>
            <a:pPr>
              <a:defRPr/>
            </a:pPr>
            <a:fld id="{2388AF50-CDC4-4CB3-8B63-2F04D7260C01}" type="slidenum">
              <a:rPr lang="en-US" smtClean="0"/>
              <a:pPr>
                <a:defRPr/>
              </a:pPr>
              <a:t>6</a:t>
            </a:fld>
            <a:endParaRPr lang="en-US"/>
          </a:p>
        </p:txBody>
      </p:sp>
    </p:spTree>
    <p:extLst>
      <p:ext uri="{BB962C8B-B14F-4D97-AF65-F5344CB8AC3E}">
        <p14:creationId xmlns:p14="http://schemas.microsoft.com/office/powerpoint/2010/main" val="340788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deze uitwerking van concept-context</a:t>
            </a:r>
            <a:r>
              <a:rPr lang="nl-NL" baseline="0" dirty="0" smtClean="0"/>
              <a:t> bepaalt de conceptuele </a:t>
            </a:r>
            <a:r>
              <a:rPr lang="nl-NL" baseline="0" dirty="0" err="1" smtClean="0"/>
              <a:t>vakstructuur</a:t>
            </a:r>
            <a:r>
              <a:rPr lang="nl-NL" baseline="0" dirty="0" smtClean="0"/>
              <a:t> zowel de selectie van de inhoud als de inrichting in het onderwijs. Dit is een situatie die veel voorkomt in het onderwijs. De concepten en begrippen staat centraal en worden door de docent geïllustreerd aan de hand van verschillende voorbeelden, toepassingen en kleine contexten. De contexten volgen uit de keuze van de concepten. De concepten horen tot een deelgebied en hangen met elkaar samen via de conceptuele </a:t>
            </a:r>
            <a:r>
              <a:rPr lang="nl-NL" baseline="0" dirty="0" err="1" smtClean="0"/>
              <a:t>vakstructuur</a:t>
            </a:r>
            <a:r>
              <a:rPr lang="nl-NL" baseline="0" dirty="0" smtClean="0"/>
              <a:t>.</a:t>
            </a:r>
          </a:p>
          <a:p>
            <a:endParaRPr lang="nl-NL" baseline="0" dirty="0" smtClean="0"/>
          </a:p>
          <a:p>
            <a:r>
              <a:rPr lang="nl-NL" baseline="0" dirty="0" smtClean="0"/>
              <a:t>Een voorbeeld is het onderwerp redoxreacties bij scheikunde. De docent illustreert daarbinnen redoxreacties op afstand aan de hand van een demonstratieproef van de zogenaamde </a:t>
            </a:r>
            <a:r>
              <a:rPr lang="nl-NL" baseline="0" dirty="0" err="1" smtClean="0"/>
              <a:t>Daniëlcel</a:t>
            </a:r>
            <a:r>
              <a:rPr lang="nl-NL" baseline="0" dirty="0" smtClean="0"/>
              <a:t>.</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12</a:t>
            </a:fld>
            <a:endParaRPr lang="nl-NL"/>
          </a:p>
        </p:txBody>
      </p:sp>
    </p:spTree>
    <p:extLst>
      <p:ext uri="{BB962C8B-B14F-4D97-AF65-F5344CB8AC3E}">
        <p14:creationId xmlns:p14="http://schemas.microsoft.com/office/powerpoint/2010/main" val="400666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situatie van een verbindende context, bepaalt de conceptuele </a:t>
            </a:r>
            <a:r>
              <a:rPr lang="nl-NL" dirty="0" err="1" smtClean="0"/>
              <a:t>vakstructuur</a:t>
            </a:r>
            <a:r>
              <a:rPr lang="nl-NL" dirty="0" smtClean="0"/>
              <a:t> de selectie van de concepten en begrippen. Voor</a:t>
            </a:r>
            <a:r>
              <a:rPr lang="nl-NL" baseline="0" dirty="0" smtClean="0"/>
              <a:t> de inrichting van die concepten en begrippen wordt een verbindende context gekozen. De concepten horen tot een deelgebied en hangen met elkaar samen via de conceptuele </a:t>
            </a:r>
            <a:r>
              <a:rPr lang="nl-NL" baseline="0" dirty="0" err="1" smtClean="0"/>
              <a:t>vakstructuur</a:t>
            </a:r>
            <a:r>
              <a:rPr lang="nl-NL" baseline="0" dirty="0" smtClean="0"/>
              <a:t>. Veel concepten sluiten aan bij de context, maar niet allemaal.</a:t>
            </a:r>
          </a:p>
          <a:p>
            <a:endParaRPr lang="nl-NL" baseline="0" dirty="0" smtClean="0"/>
          </a:p>
          <a:p>
            <a:r>
              <a:rPr lang="nl-NL" baseline="0" dirty="0" smtClean="0"/>
              <a:t>Een voorbeeld is het hoofdstuk muziek in een natuurkundeboek. Leerlingen maken kennis met concepten en begrippen uit het deelgebied  Trillingen &amp; Golven. Situaties en toepassingen die in het boek aan bod komen hebben te maken met de verbindende context muziek. Maar concepten uit de algemene muziekleer komen niet aan bod en leerlingen leren ook niet welke materialen en technieken gebruikt worden voor de bouw van muziekinstrumenten. Sommige concepten en begrippen die aan bod komen hebben ook helemaal niets te maken met muziek, zoals bijvoorbeeld de trilling van een gewicht aan een veer, maar komen aan bod omdat het deel uit maakt van de conceptuele </a:t>
            </a:r>
            <a:r>
              <a:rPr lang="nl-NL" baseline="0" dirty="0" err="1" smtClean="0"/>
              <a:t>vakstructuur</a:t>
            </a:r>
            <a:r>
              <a:rPr lang="nl-NL" baseline="0" dirty="0" smtClean="0"/>
              <a:t>.</a:t>
            </a:r>
            <a:endParaRPr lang="nl-NL" dirty="0"/>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13</a:t>
            </a:fld>
            <a:endParaRPr lang="nl-NL"/>
          </a:p>
        </p:txBody>
      </p:sp>
    </p:spTree>
    <p:extLst>
      <p:ext uri="{BB962C8B-B14F-4D97-AF65-F5344CB8AC3E}">
        <p14:creationId xmlns:p14="http://schemas.microsoft.com/office/powerpoint/2010/main" val="236504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a:t>
            </a:r>
            <a:r>
              <a:rPr lang="nl-NL" baseline="0" dirty="0" smtClean="0"/>
              <a:t> uitwerking C staat een context helemaal centraal. Deze context selecteert de concepten en begrippen, die leerlingen leren. Ook bepaalt de centrale context de inrichting van het onderwijs. Concepten komen uit meerdere deelgebieden van een vakgebied of uit verschillende vakken en hangen via de centrale context met elkaar samen. In tegenstelling tot uitwerking B komen alleen concepten en begrippen aan bod komen die te maken met de centrale context.</a:t>
            </a:r>
          </a:p>
          <a:p>
            <a:endParaRPr lang="nl-NL"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nl-NL" baseline="0" dirty="0" smtClean="0"/>
              <a:t>Een voorbeeld van zo'n uitwerking met een centrale context is de casus van de </a:t>
            </a:r>
            <a:r>
              <a:rPr lang="nl-NL" baseline="0" dirty="0" err="1" smtClean="0"/>
              <a:t>Volendamse</a:t>
            </a:r>
            <a:r>
              <a:rPr lang="nl-NL" baseline="0" dirty="0" smtClean="0"/>
              <a:t> cafébrand. Een van de slachtoffers loopt in een Belgisch ziekenhuis een MRSA-infectie op, wordt geweigerd in Nederlandse ziekenhuizen en overlijdt uiteindelijk. Leerlingen werken vanuit verschillende rollen in een groep samen om een aantal vragen over de casus te beantwoorden. Leerlingen hebben, om die vragen te beantwoorden, concepten en begrippen nodig uit verschillende deelgebieden van de biologie. Leerlingen leren geen concepten en begrippen die niets met de centrale context te maken hebben.</a:t>
            </a:r>
            <a:endParaRPr lang="nl-NL" dirty="0"/>
          </a:p>
        </p:txBody>
      </p:sp>
      <p:sp>
        <p:nvSpPr>
          <p:cNvPr id="4" name="Tijdelijke aanduiding voor dianummer 3"/>
          <p:cNvSpPr>
            <a:spLocks noGrp="1"/>
          </p:cNvSpPr>
          <p:nvPr>
            <p:ph type="sldNum" sz="quarter" idx="10"/>
          </p:nvPr>
        </p:nvSpPr>
        <p:spPr/>
        <p:txBody>
          <a:bodyPr/>
          <a:lstStyle/>
          <a:p>
            <a:pPr>
              <a:defRPr/>
            </a:pPr>
            <a:fld id="{4826BFB7-4063-4CE5-B4D8-A47A48AFAF9E}" type="slidenum">
              <a:rPr lang="nl-NL" smtClean="0"/>
              <a:pPr>
                <a:defRPr/>
              </a:pPr>
              <a:t>14</a:t>
            </a:fld>
            <a:endParaRPr lang="nl-NL"/>
          </a:p>
        </p:txBody>
      </p:sp>
    </p:spTree>
    <p:extLst>
      <p:ext uri="{BB962C8B-B14F-4D97-AF65-F5344CB8AC3E}">
        <p14:creationId xmlns:p14="http://schemas.microsoft.com/office/powerpoint/2010/main" val="1546803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Andere startvragen: 	Welke kleuren zie je in de dieren? </a:t>
            </a:r>
            <a:br>
              <a:rPr lang="nl-NL" dirty="0" smtClean="0"/>
            </a:br>
            <a:r>
              <a:rPr lang="nl-NL" dirty="0" smtClean="0"/>
              <a:t>		Hoe warm is het water? </a:t>
            </a:r>
          </a:p>
          <a:p>
            <a:r>
              <a:rPr lang="nl-NL" dirty="0" smtClean="0"/>
              <a:t>		Hoe diep zou dit water zijn? </a:t>
            </a:r>
          </a:p>
          <a:p>
            <a:r>
              <a:rPr lang="nl-NL" dirty="0" smtClean="0"/>
              <a:t>		Is er licht in het water? </a:t>
            </a:r>
            <a:endParaRPr lang="en-GB" dirty="0"/>
          </a:p>
        </p:txBody>
      </p:sp>
      <p:sp>
        <p:nvSpPr>
          <p:cNvPr id="4" name="Tijdelijke aanduiding voor dianummer 3"/>
          <p:cNvSpPr>
            <a:spLocks noGrp="1"/>
          </p:cNvSpPr>
          <p:nvPr>
            <p:ph type="sldNum" sz="quarter" idx="10"/>
          </p:nvPr>
        </p:nvSpPr>
        <p:spPr/>
        <p:txBody>
          <a:bodyPr/>
          <a:lstStyle/>
          <a:p>
            <a:fld id="{C5C87127-44EC-4E9A-BC96-3D008D59730A}" type="slidenum">
              <a:rPr lang="en-GB" smtClean="0"/>
              <a:t>17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2388AF50-CDC4-4CB3-8B63-2F04D7260C01}" type="slidenum">
              <a:rPr lang="en-US" smtClean="0"/>
              <a:pPr>
                <a:defRPr/>
              </a:pPr>
              <a:t>18</a:t>
            </a:fld>
            <a:endParaRPr lang="en-US"/>
          </a:p>
        </p:txBody>
      </p:sp>
    </p:spTree>
    <p:extLst>
      <p:ext uri="{BB962C8B-B14F-4D97-AF65-F5344CB8AC3E}">
        <p14:creationId xmlns:p14="http://schemas.microsoft.com/office/powerpoint/2010/main" val="18760679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9" descr="SLO-ppt-backdrop-title"/>
          <p:cNvPicPr>
            <a:picLocks noChangeAspect="1" noChangeArrowheads="1"/>
          </p:cNvPicPr>
          <p:nvPr userDrawn="1"/>
        </p:nvPicPr>
        <p:blipFill>
          <a:blip r:embed="rId2" cstate="print"/>
          <a:srcRect/>
          <a:stretch>
            <a:fillRect/>
          </a:stretch>
        </p:blipFill>
        <p:spPr bwMode="auto">
          <a:xfrm>
            <a:off x="-19050" y="-14288"/>
            <a:ext cx="9182100" cy="6886576"/>
          </a:xfrm>
          <a:prstGeom prst="rect">
            <a:avLst/>
          </a:prstGeom>
          <a:noFill/>
          <a:ln w="9525">
            <a:noFill/>
            <a:miter lim="800000"/>
            <a:headEnd/>
            <a:tailEnd/>
          </a:ln>
        </p:spPr>
      </p:pic>
      <p:sp>
        <p:nvSpPr>
          <p:cNvPr id="28674" name="Rectangle 2"/>
          <p:cNvSpPr>
            <a:spLocks noGrp="1" noChangeArrowheads="1"/>
          </p:cNvSpPr>
          <p:nvPr>
            <p:ph type="ctrTitle"/>
          </p:nvPr>
        </p:nvSpPr>
        <p:spPr>
          <a:xfrm>
            <a:off x="3124200" y="1600200"/>
            <a:ext cx="5334000" cy="2667000"/>
          </a:xfrm>
        </p:spPr>
        <p:txBody>
          <a:bodyPr anchor="t"/>
          <a:lstStyle>
            <a:lvl1pPr>
              <a:defRPr>
                <a:solidFill>
                  <a:schemeClr val="bg1"/>
                </a:solidFill>
              </a:defRPr>
            </a:lvl1pPr>
          </a:lstStyle>
          <a:p>
            <a:pPr lvl="0"/>
            <a:r>
              <a:rPr lang="en-US" noProof="0" smtClean="0"/>
              <a:t>Click to edit Master title style</a:t>
            </a:r>
          </a:p>
        </p:txBody>
      </p:sp>
      <p:sp>
        <p:nvSpPr>
          <p:cNvPr id="28675" name="Rectangle 3"/>
          <p:cNvSpPr>
            <a:spLocks noGrp="1" noChangeArrowheads="1"/>
          </p:cNvSpPr>
          <p:nvPr>
            <p:ph type="subTitle" idx="1"/>
          </p:nvPr>
        </p:nvSpPr>
        <p:spPr>
          <a:xfrm>
            <a:off x="3124200" y="2819400"/>
            <a:ext cx="5334000"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BDE0FCB-DA61-4717-A7C5-4F8A199771FF}"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F6C2AE-E4F9-4DE1-88ED-E422A97CEEE9}" type="slidenum">
              <a:rPr lang="en-US"/>
              <a:pPr>
                <a:defRPr/>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00800" y="609600"/>
            <a:ext cx="18288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4400" y="609600"/>
            <a:ext cx="53340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83BF35-EB25-45BE-BAF4-DDDAE0A8AC0A}" type="slidenum">
              <a:rPr lang="en-US"/>
              <a:pPr>
                <a:defRPr/>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7315200" cy="11430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906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505200" cy="4114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F0E358-44C2-49D3-B111-E5FB24EC8891}"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1327DA-2DA6-4AE5-938A-19C66CE12EDB}"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9EB711-1D37-4BBE-A879-E3C29CC8373F}"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527E9D-1AC2-4DF2-9DDD-91F271D7FB39}"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3F729D7-BF8E-4472-8841-9693D3D5AFE2}"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7D41F3C-10A6-41E2-9C2D-029AC7F0AC30}"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AB2F118-E280-4804-97DF-BD11EAAC60EE}"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93BC9B-3F92-4B08-A928-14B66F912730}"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C3D35F-F744-4A4F-B8A5-0F7382DD1DDE}" type="slidenum">
              <a:rPr lang="en-US"/>
              <a:pPr>
                <a:defRPr/>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Picture 14" descr="SLO-ppt-backdrop-master"/>
          <p:cNvPicPr>
            <a:picLocks noChangeAspect="1" noChangeArrowheads="1"/>
          </p:cNvPicPr>
          <p:nvPr/>
        </p:nvPicPr>
        <p:blipFill>
          <a:blip r:embed="rId14" cstate="print"/>
          <a:srcRect/>
          <a:stretch>
            <a:fillRect/>
          </a:stretch>
        </p:blipFill>
        <p:spPr bwMode="auto">
          <a:xfrm>
            <a:off x="-19050" y="-14288"/>
            <a:ext cx="9182100" cy="6886576"/>
          </a:xfrm>
          <a:prstGeom prst="rect">
            <a:avLst/>
          </a:prstGeom>
          <a:noFill/>
          <a:ln w="9525">
            <a:noFill/>
            <a:miter lim="800000"/>
            <a:headEnd/>
            <a:tailEnd/>
          </a:ln>
        </p:spPr>
      </p:pic>
      <p:sp>
        <p:nvSpPr>
          <p:cNvPr id="20483" name="Rectangle 2"/>
          <p:cNvSpPr>
            <a:spLocks noGrp="1" noChangeArrowheads="1"/>
          </p:cNvSpPr>
          <p:nvPr>
            <p:ph type="title"/>
          </p:nvPr>
        </p:nvSpPr>
        <p:spPr bwMode="auto">
          <a:xfrm>
            <a:off x="914400" y="609600"/>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4" name="Rectangle 3"/>
          <p:cNvSpPr>
            <a:spLocks noGrp="1" noChangeArrowheads="1"/>
          </p:cNvSpPr>
          <p:nvPr>
            <p:ph type="body" idx="1"/>
          </p:nvPr>
        </p:nvSpPr>
        <p:spPr bwMode="auto">
          <a:xfrm>
            <a:off x="990600" y="1981200"/>
            <a:ext cx="71628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652"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400" baseline="0">
                <a:latin typeface="Arial" pitchFamily="34" charset="0"/>
                <a:ea typeface="+mn-ea"/>
                <a:cs typeface="+mn-cs"/>
              </a:defRPr>
            </a:lvl1pPr>
          </a:lstStyle>
          <a:p>
            <a:pPr>
              <a:defRPr/>
            </a:pPr>
            <a:endParaRPr lang="en-US"/>
          </a:p>
        </p:txBody>
      </p:sp>
      <p:sp>
        <p:nvSpPr>
          <p:cNvPr id="27653"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0" hangingPunct="0">
              <a:defRPr sz="1400" baseline="0">
                <a:latin typeface="Arial" pitchFamily="34" charset="0"/>
                <a:ea typeface="+mn-ea"/>
                <a:cs typeface="+mn-cs"/>
              </a:defRPr>
            </a:lvl1pPr>
          </a:lstStyle>
          <a:p>
            <a:pPr>
              <a:defRPr/>
            </a:pPr>
            <a:endParaRPr lang="en-US"/>
          </a:p>
        </p:txBody>
      </p:sp>
      <p:sp>
        <p:nvSpPr>
          <p:cNvPr id="27654"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400" baseline="0">
                <a:latin typeface="Arial" pitchFamily="34" charset="0"/>
                <a:ea typeface="+mn-ea"/>
                <a:cs typeface="+mn-cs"/>
              </a:defRPr>
            </a:lvl1pPr>
          </a:lstStyle>
          <a:p>
            <a:pPr>
              <a:defRPr/>
            </a:pPr>
            <a:fld id="{FD8D6E1F-1434-48B0-AC1C-CD76B0AF8FB4}"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0" fontAlgn="base" hangingPunct="0">
        <a:spcBef>
          <a:spcPct val="0"/>
        </a:spcBef>
        <a:spcAft>
          <a:spcPct val="0"/>
        </a:spcAft>
        <a:defRPr sz="3200">
          <a:solidFill>
            <a:srgbClr val="92887E"/>
          </a:solidFill>
          <a:latin typeface="+mj-lt"/>
          <a:ea typeface="+mj-ea"/>
          <a:cs typeface="+mj-cs"/>
        </a:defRPr>
      </a:lvl1pPr>
      <a:lvl2pPr algn="l" rtl="0" eaLnBrk="0" fontAlgn="base" hangingPunct="0">
        <a:spcBef>
          <a:spcPct val="0"/>
        </a:spcBef>
        <a:spcAft>
          <a:spcPct val="0"/>
        </a:spcAft>
        <a:defRPr sz="3200">
          <a:solidFill>
            <a:srgbClr val="92887E"/>
          </a:solidFill>
          <a:latin typeface="Arial" pitchFamily="34" charset="0"/>
          <a:ea typeface="Osaka"/>
          <a:cs typeface="Osaka"/>
        </a:defRPr>
      </a:lvl2pPr>
      <a:lvl3pPr algn="l" rtl="0" eaLnBrk="0" fontAlgn="base" hangingPunct="0">
        <a:spcBef>
          <a:spcPct val="0"/>
        </a:spcBef>
        <a:spcAft>
          <a:spcPct val="0"/>
        </a:spcAft>
        <a:defRPr sz="3200">
          <a:solidFill>
            <a:srgbClr val="92887E"/>
          </a:solidFill>
          <a:latin typeface="Arial" pitchFamily="34" charset="0"/>
          <a:ea typeface="Osaka"/>
          <a:cs typeface="Osaka"/>
        </a:defRPr>
      </a:lvl3pPr>
      <a:lvl4pPr algn="l" rtl="0" eaLnBrk="0" fontAlgn="base" hangingPunct="0">
        <a:spcBef>
          <a:spcPct val="0"/>
        </a:spcBef>
        <a:spcAft>
          <a:spcPct val="0"/>
        </a:spcAft>
        <a:defRPr sz="3200">
          <a:solidFill>
            <a:srgbClr val="92887E"/>
          </a:solidFill>
          <a:latin typeface="Arial" pitchFamily="34" charset="0"/>
          <a:ea typeface="Osaka"/>
          <a:cs typeface="Osaka"/>
        </a:defRPr>
      </a:lvl4pPr>
      <a:lvl5pPr algn="l" rtl="0" eaLnBrk="0" fontAlgn="base" hangingPunct="0">
        <a:spcBef>
          <a:spcPct val="0"/>
        </a:spcBef>
        <a:spcAft>
          <a:spcPct val="0"/>
        </a:spcAft>
        <a:defRPr sz="3200">
          <a:solidFill>
            <a:srgbClr val="92887E"/>
          </a:solidFill>
          <a:latin typeface="Arial" pitchFamily="34" charset="0"/>
          <a:ea typeface="Osaka"/>
          <a:cs typeface="Osaka"/>
        </a:defRPr>
      </a:lvl5pPr>
      <a:lvl6pPr marL="457200" algn="l" rtl="0" fontAlgn="base">
        <a:spcBef>
          <a:spcPct val="0"/>
        </a:spcBef>
        <a:spcAft>
          <a:spcPct val="0"/>
        </a:spcAft>
        <a:defRPr sz="3200">
          <a:solidFill>
            <a:srgbClr val="92887E"/>
          </a:solidFill>
          <a:latin typeface="Arial" pitchFamily="34" charset="0"/>
          <a:ea typeface="Osaka"/>
          <a:cs typeface="Osaka"/>
        </a:defRPr>
      </a:lvl6pPr>
      <a:lvl7pPr marL="914400" algn="l" rtl="0" fontAlgn="base">
        <a:spcBef>
          <a:spcPct val="0"/>
        </a:spcBef>
        <a:spcAft>
          <a:spcPct val="0"/>
        </a:spcAft>
        <a:defRPr sz="3200">
          <a:solidFill>
            <a:srgbClr val="92887E"/>
          </a:solidFill>
          <a:latin typeface="Arial" pitchFamily="34" charset="0"/>
          <a:ea typeface="Osaka"/>
          <a:cs typeface="Osaka"/>
        </a:defRPr>
      </a:lvl7pPr>
      <a:lvl8pPr marL="1371600" algn="l" rtl="0" fontAlgn="base">
        <a:spcBef>
          <a:spcPct val="0"/>
        </a:spcBef>
        <a:spcAft>
          <a:spcPct val="0"/>
        </a:spcAft>
        <a:defRPr sz="3200">
          <a:solidFill>
            <a:srgbClr val="92887E"/>
          </a:solidFill>
          <a:latin typeface="Arial" pitchFamily="34" charset="0"/>
          <a:ea typeface="Osaka"/>
          <a:cs typeface="Osaka"/>
        </a:defRPr>
      </a:lvl8pPr>
      <a:lvl9pPr marL="1828800" algn="l" rtl="0" fontAlgn="base">
        <a:spcBef>
          <a:spcPct val="0"/>
        </a:spcBef>
        <a:spcAft>
          <a:spcPct val="0"/>
        </a:spcAft>
        <a:defRPr sz="3200">
          <a:solidFill>
            <a:srgbClr val="92887E"/>
          </a:solidFill>
          <a:latin typeface="Arial" pitchFamily="34" charset="0"/>
          <a:ea typeface="Osaka"/>
          <a:cs typeface="Osaka"/>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cs typeface="+mn-cs"/>
        </a:defRPr>
      </a:lvl2pPr>
      <a:lvl3pPr marL="1143000" indent="-228600" algn="l" rtl="0" eaLnBrk="0" fontAlgn="base" hangingPunct="0">
        <a:spcBef>
          <a:spcPct val="20000"/>
        </a:spcBef>
        <a:spcAft>
          <a:spcPct val="0"/>
        </a:spcAft>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Les%20over%20Lente%20deel%202.pdf"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nl/url?sa=i&amp;rct=j&amp;q=&amp;esrc=s&amp;frm=1&amp;source=images&amp;cd=&amp;cad=rja&amp;uact=8&amp;docid=f0QtD1kte0NxJM&amp;tbnid=br27Eg-oZ6O8pM:&amp;ved=0CAUQjRw&amp;url=http://145.103.105.199/Biogerelateerd/biotech/biotech_toep_gentech_food.html&amp;ei=mLFYU_L6D8S7OeCqgMgP&amp;bvm=bv.65397613,d.ZWU&amp;psig=AFQjCNFpRS9b3rNSC2LgUbnBh9XqTMhf0g&amp;ust=1398407933991880"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Leontien%20van%20Moorsel%20op%20bezoek%20bij%20een%20komkommer%20teeler.mp4"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ctrTitle"/>
          </p:nvPr>
        </p:nvSpPr>
        <p:spPr>
          <a:xfrm>
            <a:off x="3124200" y="1600200"/>
            <a:ext cx="5551488" cy="2667000"/>
          </a:xfrm>
        </p:spPr>
        <p:txBody>
          <a:bodyPr/>
          <a:lstStyle/>
          <a:p>
            <a:pPr eaLnBrk="1" hangingPunct="1"/>
            <a:r>
              <a:rPr lang="en-GB" dirty="0" smtClean="0"/>
              <a:t>Concept-context</a:t>
            </a:r>
            <a:br>
              <a:rPr lang="en-GB" dirty="0" smtClean="0"/>
            </a:br>
            <a:r>
              <a:rPr lang="en-GB" dirty="0" err="1" smtClean="0"/>
              <a:t>ook</a:t>
            </a:r>
            <a:r>
              <a:rPr lang="en-GB" dirty="0" smtClean="0"/>
              <a:t> </a:t>
            </a:r>
            <a:r>
              <a:rPr lang="en-GB" dirty="0" err="1" smtClean="0"/>
              <a:t>voor</a:t>
            </a:r>
            <a:r>
              <a:rPr lang="en-GB" dirty="0" smtClean="0"/>
              <a:t> </a:t>
            </a:r>
            <a:r>
              <a:rPr lang="en-GB" dirty="0" err="1" smtClean="0"/>
              <a:t>vmbo</a:t>
            </a:r>
            <a:r>
              <a:rPr lang="en-GB" dirty="0" smtClean="0"/>
              <a:t>-t</a:t>
            </a:r>
          </a:p>
        </p:txBody>
      </p:sp>
      <p:sp>
        <p:nvSpPr>
          <p:cNvPr id="16386" name="Rectangle 3"/>
          <p:cNvSpPr>
            <a:spLocks noGrp="1" noChangeArrowheads="1"/>
          </p:cNvSpPr>
          <p:nvPr>
            <p:ph type="subTitle" idx="1"/>
          </p:nvPr>
        </p:nvSpPr>
        <p:spPr>
          <a:xfrm>
            <a:off x="3059832" y="3356992"/>
            <a:ext cx="5334000" cy="1752600"/>
          </a:xfrm>
        </p:spPr>
        <p:txBody>
          <a:bodyPr/>
          <a:lstStyle/>
          <a:p>
            <a:pPr eaLnBrk="1" hangingPunct="1"/>
            <a:r>
              <a:rPr lang="en-GB" sz="2000" dirty="0" smtClean="0"/>
              <a:t>16 </a:t>
            </a:r>
            <a:r>
              <a:rPr lang="en-GB" sz="2000" dirty="0" err="1" smtClean="0"/>
              <a:t>mei</a:t>
            </a:r>
            <a:r>
              <a:rPr lang="en-GB" sz="2000" dirty="0" smtClean="0"/>
              <a:t> 2014</a:t>
            </a:r>
          </a:p>
          <a:p>
            <a:pPr eaLnBrk="1" hangingPunct="1"/>
            <a:endParaRPr lang="en-GB" sz="2000" dirty="0" smtClean="0"/>
          </a:p>
          <a:p>
            <a:pPr eaLnBrk="1" hangingPunct="1"/>
            <a:r>
              <a:rPr lang="en-GB" sz="2000" dirty="0" smtClean="0"/>
              <a:t>Sandra </a:t>
            </a:r>
            <a:r>
              <a:rPr lang="en-GB" sz="2000" dirty="0" err="1" smtClean="0"/>
              <a:t>Elzinga</a:t>
            </a:r>
            <a:r>
              <a:rPr lang="en-GB" sz="2000" dirty="0" smtClean="0"/>
              <a:t> en Herman Schalk</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7020273" y="4509120"/>
            <a:ext cx="1899094" cy="179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469047"/>
            <a:ext cx="7162800" cy="3139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B41327DA-2DA6-4AE5-938A-19C66CE12EDB}" type="slidenum">
              <a:rPr lang="en-US" smtClean="0"/>
              <a:pPr>
                <a:defRPr/>
              </a:pPr>
              <a:t>10</a:t>
            </a:fld>
            <a:endParaRPr lang="en-US"/>
          </a:p>
        </p:txBody>
      </p:sp>
    </p:spTree>
    <p:extLst>
      <p:ext uri="{BB962C8B-B14F-4D97-AF65-F5344CB8AC3E}">
        <p14:creationId xmlns:p14="http://schemas.microsoft.com/office/powerpoint/2010/main" val="15074188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5304" y="3122532"/>
            <a:ext cx="5508104" cy="3338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827"/>
          <a:stretch/>
        </p:blipFill>
        <p:spPr bwMode="auto">
          <a:xfrm>
            <a:off x="2123728" y="620688"/>
            <a:ext cx="6020766" cy="222098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ep 5"/>
          <p:cNvGrpSpPr/>
          <p:nvPr/>
        </p:nvGrpSpPr>
        <p:grpSpPr>
          <a:xfrm>
            <a:off x="467544" y="83769"/>
            <a:ext cx="5061670" cy="5399602"/>
            <a:chOff x="467544" y="83769"/>
            <a:chExt cx="5061670" cy="5399602"/>
          </a:xfrm>
        </p:grpSpPr>
        <p:sp>
          <p:nvSpPr>
            <p:cNvPr id="4" name="Vrije vorm 3"/>
            <p:cNvSpPr/>
            <p:nvPr/>
          </p:nvSpPr>
          <p:spPr bwMode="auto">
            <a:xfrm>
              <a:off x="1573693" y="83769"/>
              <a:ext cx="3955521" cy="5399602"/>
            </a:xfrm>
            <a:custGeom>
              <a:avLst/>
              <a:gdLst>
                <a:gd name="connsiteX0" fmla="*/ 409852 w 3955521"/>
                <a:gd name="connsiteY0" fmla="*/ 436736 h 5399602"/>
                <a:gd name="connsiteX1" fmla="*/ 3561015 w 3955521"/>
                <a:gd name="connsiteY1" fmla="*/ 436736 h 5399602"/>
                <a:gd name="connsiteX2" fmla="*/ 3772030 w 3955521"/>
                <a:gd name="connsiteY2" fmla="*/ 3658237 h 5399602"/>
                <a:gd name="connsiteX3" fmla="*/ 2308990 w 3955521"/>
                <a:gd name="connsiteY3" fmla="*/ 5388563 h 5399602"/>
                <a:gd name="connsiteX4" fmla="*/ 241039 w 3955521"/>
                <a:gd name="connsiteY4" fmla="*/ 4192809 h 5399602"/>
                <a:gd name="connsiteX5" fmla="*/ 409852 w 3955521"/>
                <a:gd name="connsiteY5" fmla="*/ 436736 h 53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5521" h="5399602">
                  <a:moveTo>
                    <a:pt x="409852" y="436736"/>
                  </a:moveTo>
                  <a:cubicBezTo>
                    <a:pt x="963181" y="-189276"/>
                    <a:pt x="3000652" y="-100181"/>
                    <a:pt x="3561015" y="436736"/>
                  </a:cubicBezTo>
                  <a:cubicBezTo>
                    <a:pt x="4121378" y="973653"/>
                    <a:pt x="3980701" y="2832933"/>
                    <a:pt x="3772030" y="3658237"/>
                  </a:cubicBezTo>
                  <a:cubicBezTo>
                    <a:pt x="3563359" y="4483542"/>
                    <a:pt x="2897488" y="5299468"/>
                    <a:pt x="2308990" y="5388563"/>
                  </a:cubicBezTo>
                  <a:cubicBezTo>
                    <a:pt x="1720492" y="5477658"/>
                    <a:pt x="552873" y="5022803"/>
                    <a:pt x="241039" y="4192809"/>
                  </a:cubicBezTo>
                  <a:cubicBezTo>
                    <a:pt x="-70795" y="3362815"/>
                    <a:pt x="-143477" y="1062748"/>
                    <a:pt x="409852" y="436736"/>
                  </a:cubicBezTo>
                  <a:close/>
                </a:path>
              </a:pathLst>
            </a:custGeom>
            <a:solidFill>
              <a:schemeClr val="bg1">
                <a:lumMod val="65000"/>
                <a:alpha val="32000"/>
              </a:schemeClr>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smtClean="0">
                <a:ln>
                  <a:noFill/>
                </a:ln>
                <a:solidFill>
                  <a:schemeClr val="tx1"/>
                </a:solidFill>
                <a:effectLst/>
                <a:latin typeface="Arial" pitchFamily="34" charset="0"/>
                <a:ea typeface="Geneva"/>
                <a:cs typeface="Geneva"/>
              </a:endParaRPr>
            </a:p>
          </p:txBody>
        </p:sp>
        <p:sp>
          <p:nvSpPr>
            <p:cNvPr id="5" name="Tekstvak 4"/>
            <p:cNvSpPr txBox="1"/>
            <p:nvPr/>
          </p:nvSpPr>
          <p:spPr>
            <a:xfrm>
              <a:off x="467544" y="2886080"/>
              <a:ext cx="3955521" cy="543739"/>
            </a:xfrm>
            <a:prstGeom prst="rect">
              <a:avLst/>
            </a:prstGeom>
            <a:noFill/>
          </p:spPr>
          <p:txBody>
            <a:bodyPr wrap="square" rtlCol="0">
              <a:spAutoFit/>
            </a:bodyPr>
            <a:lstStyle/>
            <a:p>
              <a:pPr algn="ctr"/>
              <a:r>
                <a:rPr lang="nl-NL" sz="4400" b="1" dirty="0" smtClean="0"/>
                <a:t>SPORT</a:t>
              </a:r>
              <a:endParaRPr lang="nl-NL" sz="4400" b="1" dirty="0"/>
            </a:p>
          </p:txBody>
        </p:sp>
      </p:gr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B41327DA-2DA6-4AE5-938A-19C66CE12EDB}" type="slidenum">
              <a:rPr lang="en-US" smtClean="0"/>
              <a:pPr>
                <a:defRPr/>
              </a:pPr>
              <a:t>11</a:t>
            </a:fld>
            <a:endParaRPr lang="en-US"/>
          </a:p>
        </p:txBody>
      </p:sp>
    </p:spTree>
    <p:extLst>
      <p:ext uri="{BB962C8B-B14F-4D97-AF65-F5344CB8AC3E}">
        <p14:creationId xmlns:p14="http://schemas.microsoft.com/office/powerpoint/2010/main" val="358048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5448" y="2347919"/>
            <a:ext cx="4038600" cy="3030525"/>
          </a:xfrm>
        </p:spPr>
      </p:pic>
      <p:pic>
        <p:nvPicPr>
          <p:cNvPr id="10" name="Tijdelijke aanduiding voor inhoud 9"/>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48706"/>
            <a:ext cx="4038600" cy="3028950"/>
          </a:xfrm>
        </p:spPr>
      </p:pic>
      <p:sp>
        <p:nvSpPr>
          <p:cNvPr id="3" name="Titel 2"/>
          <p:cNvSpPr>
            <a:spLocks noGrp="1"/>
          </p:cNvSpPr>
          <p:nvPr>
            <p:ph type="title"/>
          </p:nvPr>
        </p:nvSpPr>
        <p:spPr>
          <a:xfrm>
            <a:off x="914400" y="620688"/>
            <a:ext cx="7315200" cy="1143000"/>
          </a:xfrm>
        </p:spPr>
        <p:txBody>
          <a:bodyPr/>
          <a:lstStyle/>
          <a:p>
            <a:r>
              <a:rPr lang="en-US" dirty="0" err="1" smtClean="0"/>
              <a:t>Verschillend</a:t>
            </a:r>
            <a:r>
              <a:rPr lang="en-US" dirty="0" smtClean="0"/>
              <a:t> </a:t>
            </a:r>
            <a:r>
              <a:rPr lang="en-US" dirty="0" err="1" smtClean="0"/>
              <a:t>gebruik</a:t>
            </a:r>
            <a:r>
              <a:rPr lang="en-US" dirty="0" smtClean="0"/>
              <a:t> van </a:t>
            </a:r>
            <a:r>
              <a:rPr lang="en-US" dirty="0" err="1" smtClean="0"/>
              <a:t>contexten</a:t>
            </a:r>
            <a:endParaRPr lang="nl-NL" dirty="0"/>
          </a:p>
        </p:txBody>
      </p:sp>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36527E9D-1AC2-4DF2-9DDD-91F271D7FB39}" type="slidenum">
              <a:rPr lang="en-US" smtClean="0"/>
              <a:pPr>
                <a:defRPr/>
              </a:pPr>
              <a:t>12</a:t>
            </a:fld>
            <a:endParaRPr lang="en-US"/>
          </a:p>
        </p:txBody>
      </p:sp>
    </p:spTree>
    <p:extLst>
      <p:ext uri="{BB962C8B-B14F-4D97-AF65-F5344CB8AC3E}">
        <p14:creationId xmlns:p14="http://schemas.microsoft.com/office/powerpoint/2010/main" val="3237861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Verschillend</a:t>
            </a:r>
            <a:r>
              <a:rPr lang="en-US" dirty="0"/>
              <a:t> </a:t>
            </a:r>
            <a:r>
              <a:rPr lang="en-US" dirty="0" err="1"/>
              <a:t>gebruik</a:t>
            </a:r>
            <a:r>
              <a:rPr lang="en-US" dirty="0"/>
              <a:t> van </a:t>
            </a:r>
            <a:r>
              <a:rPr lang="en-US" dirty="0" err="1"/>
              <a:t>contexten</a:t>
            </a:r>
            <a:endParaRPr lang="nl-NL" dirty="0"/>
          </a:p>
        </p:txBody>
      </p:sp>
      <p:pic>
        <p:nvPicPr>
          <p:cNvPr id="5" name="Tijdelijke aanduiding voor inhoud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5448" y="2347919"/>
            <a:ext cx="4038600" cy="3030525"/>
          </a:xfrm>
        </p:spPr>
      </p:pic>
      <p:pic>
        <p:nvPicPr>
          <p:cNvPr id="6" name="Tijdelijke aanduiding voor inhoud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48706"/>
            <a:ext cx="4038600" cy="3028950"/>
          </a:xfrm>
        </p:spPr>
      </p:pic>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36527E9D-1AC2-4DF2-9DDD-91F271D7FB39}" type="slidenum">
              <a:rPr lang="en-US" smtClean="0"/>
              <a:pPr>
                <a:defRPr/>
              </a:pPr>
              <a:t>13</a:t>
            </a:fld>
            <a:endParaRPr lang="en-US"/>
          </a:p>
        </p:txBody>
      </p:sp>
    </p:spTree>
    <p:extLst>
      <p:ext uri="{BB962C8B-B14F-4D97-AF65-F5344CB8AC3E}">
        <p14:creationId xmlns:p14="http://schemas.microsoft.com/office/powerpoint/2010/main" val="331474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US" dirty="0" err="1"/>
              <a:t>Verschillend</a:t>
            </a:r>
            <a:r>
              <a:rPr lang="en-US" dirty="0"/>
              <a:t> </a:t>
            </a:r>
            <a:r>
              <a:rPr lang="en-US" dirty="0" err="1"/>
              <a:t>gebruik</a:t>
            </a:r>
            <a:r>
              <a:rPr lang="en-US" dirty="0"/>
              <a:t> van </a:t>
            </a:r>
            <a:r>
              <a:rPr lang="en-US" dirty="0" err="1"/>
              <a:t>contexten</a:t>
            </a:r>
            <a:endParaRPr lang="nl-NL" dirty="0"/>
          </a:p>
        </p:txBody>
      </p:sp>
      <p:pic>
        <p:nvPicPr>
          <p:cNvPr id="8" name="Tijdelijke aanduiding voor inhoud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5448" y="2347919"/>
            <a:ext cx="4038600" cy="3030525"/>
          </a:xfrm>
        </p:spPr>
      </p:pic>
      <p:pic>
        <p:nvPicPr>
          <p:cNvPr id="9" name="Tijdelijke aanduiding voor inhoud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2348706"/>
            <a:ext cx="4038600" cy="3028950"/>
          </a:xfrm>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36527E9D-1AC2-4DF2-9DDD-91F271D7FB39}" type="slidenum">
              <a:rPr lang="en-US" smtClean="0"/>
              <a:pPr>
                <a:defRPr/>
              </a:pPr>
              <a:t>14</a:t>
            </a:fld>
            <a:endParaRPr lang="en-US"/>
          </a:p>
        </p:txBody>
      </p:sp>
    </p:spTree>
    <p:extLst>
      <p:ext uri="{BB962C8B-B14F-4D97-AF65-F5344CB8AC3E}">
        <p14:creationId xmlns:p14="http://schemas.microsoft.com/office/powerpoint/2010/main" val="19832376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ziet dat er dan uit?</a:t>
            </a:r>
            <a:endParaRPr lang="nl-NL" dirty="0"/>
          </a:p>
        </p:txBody>
      </p:sp>
      <p:sp>
        <p:nvSpPr>
          <p:cNvPr id="3" name="Tijdelijke aanduiding voor inhoud 2"/>
          <p:cNvSpPr>
            <a:spLocks noGrp="1"/>
          </p:cNvSpPr>
          <p:nvPr>
            <p:ph sz="half" idx="1"/>
          </p:nvPr>
        </p:nvSpPr>
        <p:spPr>
          <a:xfrm>
            <a:off x="990600" y="1981200"/>
            <a:ext cx="7109792" cy="4114800"/>
          </a:xfrm>
        </p:spPr>
        <p:txBody>
          <a:bodyPr/>
          <a:lstStyle/>
          <a:p>
            <a:r>
              <a:rPr lang="nl-NL" dirty="0" smtClean="0"/>
              <a:t>Bijvoorbeeld: </a:t>
            </a:r>
            <a:r>
              <a:rPr lang="nl-NL" dirty="0" smtClean="0">
                <a:hlinkClick r:id="rId2" action="ppaction://hlinkfile"/>
              </a:rPr>
              <a:t>Lente</a:t>
            </a:r>
            <a:r>
              <a:rPr lang="nl-NL" dirty="0" smtClean="0"/>
              <a:t> </a:t>
            </a:r>
          </a:p>
          <a:p>
            <a:pPr lvl="1"/>
            <a:r>
              <a:rPr lang="nl-NL" dirty="0" smtClean="0"/>
              <a:t>(Arjan Bruin, Sterren college Haarlem)</a:t>
            </a:r>
          </a:p>
          <a:p>
            <a:endParaRPr lang="nl-NL" dirty="0"/>
          </a:p>
          <a:p>
            <a:r>
              <a:rPr lang="nl-NL" dirty="0" smtClean="0"/>
              <a:t>Bijvoorbeeld: Duik eens onder </a:t>
            </a:r>
          </a:p>
          <a:p>
            <a:pPr lvl="1"/>
            <a:r>
              <a:rPr lang="nl-NL" dirty="0" smtClean="0"/>
              <a:t>(Sylvia </a:t>
            </a:r>
            <a:r>
              <a:rPr lang="nl-NL" dirty="0" err="1" smtClean="0"/>
              <a:t>Klerx</a:t>
            </a:r>
            <a:r>
              <a:rPr lang="nl-NL" dirty="0" smtClean="0"/>
              <a:t>, Hoofdvaart college Hoofddorp)</a:t>
            </a:r>
            <a:endParaRPr lang="nl-NL"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pPr>
              <a:defRPr/>
            </a:pPr>
            <a:fld id="{36527E9D-1AC2-4DF2-9DDD-91F271D7FB39}" type="slidenum">
              <a:rPr lang="en-US" smtClean="0"/>
              <a:pPr>
                <a:defRPr/>
              </a:pPr>
              <a:t>15</a:t>
            </a:fld>
            <a:endParaRPr lang="en-US"/>
          </a:p>
        </p:txBody>
      </p:sp>
    </p:spTree>
    <p:extLst>
      <p:ext uri="{BB962C8B-B14F-4D97-AF65-F5344CB8AC3E}">
        <p14:creationId xmlns:p14="http://schemas.microsoft.com/office/powerpoint/2010/main" val="12200773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Duik eens onder</a:t>
            </a:r>
            <a:endParaRPr lang="nl-NL" dirty="0"/>
          </a:p>
        </p:txBody>
      </p:sp>
      <p:pic>
        <p:nvPicPr>
          <p:cNvPr id="6" name="Picture 2" descr="https://encrypted-tbn1.gstatic.com/images?q=tbn:ANd9GcRkQYkAAWbRvZtQbQvGgnbJuLroivyu6DPmT0oveu5lUyk9SSD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004" y="1772816"/>
            <a:ext cx="6777224" cy="48965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B41327DA-2DA6-4AE5-938A-19C66CE12EDB}" type="slidenum">
              <a:rPr lang="en-US" smtClean="0"/>
              <a:pPr>
                <a:defRPr/>
              </a:pPr>
              <a:t>16</a:t>
            </a:fld>
            <a:endParaRPr lang="en-US"/>
          </a:p>
        </p:txBody>
      </p:sp>
    </p:spTree>
    <p:extLst>
      <p:ext uri="{BB962C8B-B14F-4D97-AF65-F5344CB8AC3E}">
        <p14:creationId xmlns:p14="http://schemas.microsoft.com/office/powerpoint/2010/main" val="3763445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rmAutofit/>
          </a:bodyPr>
          <a:lstStyle/>
          <a:p>
            <a:r>
              <a:rPr lang="nl-NL" dirty="0" smtClean="0"/>
              <a:t>Hoeveel organismen zie je?</a:t>
            </a:r>
            <a:endParaRPr lang="nl-NL" dirty="0"/>
          </a:p>
        </p:txBody>
      </p:sp>
      <p:pic>
        <p:nvPicPr>
          <p:cNvPr id="7" name="Picture 2" descr="http://constancio.vinasub.com/Imagenes/dic10/fondo_del_mar.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115616" y="1844824"/>
            <a:ext cx="7262733" cy="45392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B41327DA-2DA6-4AE5-938A-19C66CE12EDB}" type="slidenum">
              <a:rPr lang="en-US" smtClean="0"/>
              <a:pPr>
                <a:defRPr/>
              </a:pPr>
              <a:t>17</a:t>
            </a:fld>
            <a:endParaRPr lang="en-US"/>
          </a:p>
        </p:txBody>
      </p:sp>
    </p:spTree>
    <p:extLst>
      <p:ext uri="{BB962C8B-B14F-4D97-AF65-F5344CB8AC3E}">
        <p14:creationId xmlns:p14="http://schemas.microsoft.com/office/powerpoint/2010/main" val="7426171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Kleine dieren en planten = plankton</a:t>
            </a:r>
            <a:endParaRPr lang="nl-NL" dirty="0"/>
          </a:p>
        </p:txBody>
      </p:sp>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91680" y="1772816"/>
            <a:ext cx="5837634" cy="4389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B41327DA-2DA6-4AE5-938A-19C66CE12EDB}" type="slidenum">
              <a:rPr lang="en-US" smtClean="0"/>
              <a:pPr>
                <a:defRPr/>
              </a:pPr>
              <a:t>18</a:t>
            </a:fld>
            <a:endParaRPr lang="en-US"/>
          </a:p>
        </p:txBody>
      </p:sp>
    </p:spTree>
    <p:extLst>
      <p:ext uri="{BB962C8B-B14F-4D97-AF65-F5344CB8AC3E}">
        <p14:creationId xmlns:p14="http://schemas.microsoft.com/office/powerpoint/2010/main" val="1228178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Welke dieren eten elkaar?</a:t>
            </a:r>
            <a:endParaRPr lang="nl-NL" dirty="0"/>
          </a:p>
        </p:txBody>
      </p:sp>
      <p:sp>
        <p:nvSpPr>
          <p:cNvPr id="3" name="Tijdelijke aanduiding voor inhoud 2"/>
          <p:cNvSpPr>
            <a:spLocks noGrp="1"/>
          </p:cNvSpPr>
          <p:nvPr>
            <p:ph sz="half" idx="1"/>
          </p:nvPr>
        </p:nvSpPr>
        <p:spPr/>
        <p:txBody>
          <a:bodyPr>
            <a:normAutofit fontScale="92500" lnSpcReduction="10000"/>
          </a:bodyPr>
          <a:lstStyle/>
          <a:p>
            <a:r>
              <a:rPr lang="nl-NL" dirty="0" smtClean="0"/>
              <a:t>Algen</a:t>
            </a:r>
          </a:p>
          <a:p>
            <a:r>
              <a:rPr lang="nl-NL" dirty="0" smtClean="0"/>
              <a:t>Waterplanten</a:t>
            </a:r>
          </a:p>
          <a:p>
            <a:r>
              <a:rPr lang="nl-NL" dirty="0" smtClean="0"/>
              <a:t>Dierlijk plankton </a:t>
            </a:r>
          </a:p>
          <a:p>
            <a:r>
              <a:rPr lang="nl-NL" dirty="0" smtClean="0"/>
              <a:t>Koralen</a:t>
            </a:r>
          </a:p>
          <a:p>
            <a:r>
              <a:rPr lang="nl-NL" dirty="0" smtClean="0"/>
              <a:t>Vleeseters</a:t>
            </a:r>
          </a:p>
          <a:p>
            <a:r>
              <a:rPr lang="nl-NL" dirty="0" smtClean="0"/>
              <a:t>Planteneters</a:t>
            </a:r>
          </a:p>
          <a:p>
            <a:r>
              <a:rPr lang="nl-NL" dirty="0" smtClean="0"/>
              <a:t>Toppredator</a:t>
            </a:r>
          </a:p>
          <a:p>
            <a:pPr marL="0" indent="0">
              <a:buNone/>
            </a:pPr>
            <a:r>
              <a:rPr lang="nl-NL" dirty="0" smtClean="0"/>
              <a:t>MAAK EEN VOEDSELKETEN</a:t>
            </a:r>
          </a:p>
          <a:p>
            <a:endParaRPr lang="nl-NL" dirty="0"/>
          </a:p>
        </p:txBody>
      </p:sp>
      <p:pic>
        <p:nvPicPr>
          <p:cNvPr id="6" name="Picture 2"/>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tretch/>
        </p:blipFill>
        <p:spPr bwMode="auto">
          <a:xfrm>
            <a:off x="3798912" y="1482654"/>
            <a:ext cx="5381600" cy="53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pPr>
              <a:defRPr/>
            </a:pPr>
            <a:fld id="{36527E9D-1AC2-4DF2-9DDD-91F271D7FB39}" type="slidenum">
              <a:rPr lang="en-US" smtClean="0"/>
              <a:pPr>
                <a:defRPr/>
              </a:pPr>
              <a:t>19</a:t>
            </a:fld>
            <a:endParaRPr lang="en-US"/>
          </a:p>
        </p:txBody>
      </p:sp>
    </p:spTree>
    <p:extLst>
      <p:ext uri="{BB962C8B-B14F-4D97-AF65-F5344CB8AC3E}">
        <p14:creationId xmlns:p14="http://schemas.microsoft.com/office/powerpoint/2010/main" val="1663882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Doelen</a:t>
            </a:r>
            <a:endParaRPr lang="en-US" dirty="0"/>
          </a:p>
        </p:txBody>
      </p:sp>
      <p:sp>
        <p:nvSpPr>
          <p:cNvPr id="3" name="Tijdelijke aanduiding voor inhoud 2"/>
          <p:cNvSpPr>
            <a:spLocks noGrp="1"/>
          </p:cNvSpPr>
          <p:nvPr>
            <p:ph idx="1"/>
          </p:nvPr>
        </p:nvSpPr>
        <p:spPr/>
        <p:txBody>
          <a:bodyPr/>
          <a:lstStyle/>
          <a:p>
            <a:r>
              <a:rPr lang="en-US" sz="2400" dirty="0" err="1" smtClean="0"/>
              <a:t>Inzicht</a:t>
            </a:r>
            <a:r>
              <a:rPr lang="en-US" sz="2400" dirty="0" smtClean="0"/>
              <a:t> in de </a:t>
            </a:r>
            <a:r>
              <a:rPr lang="en-US" sz="2400" dirty="0" err="1" smtClean="0"/>
              <a:t>manier</a:t>
            </a:r>
            <a:r>
              <a:rPr lang="en-US" sz="2400" dirty="0" smtClean="0"/>
              <a:t> </a:t>
            </a:r>
            <a:r>
              <a:rPr lang="en-US" sz="2400" dirty="0" err="1" smtClean="0"/>
              <a:t>waarop</a:t>
            </a:r>
            <a:r>
              <a:rPr lang="en-US" sz="2400" dirty="0" smtClean="0"/>
              <a:t> </a:t>
            </a:r>
            <a:r>
              <a:rPr lang="en-US" sz="2400" dirty="0" err="1" smtClean="0"/>
              <a:t>leerlingen</a:t>
            </a:r>
            <a:r>
              <a:rPr lang="en-US" sz="2400" dirty="0" smtClean="0"/>
              <a:t> </a:t>
            </a:r>
            <a:r>
              <a:rPr lang="en-US" sz="2400" dirty="0" err="1" smtClean="0"/>
              <a:t>concepten</a:t>
            </a:r>
            <a:r>
              <a:rPr lang="en-US" sz="2400" dirty="0" smtClean="0"/>
              <a:t> in </a:t>
            </a:r>
            <a:r>
              <a:rPr lang="en-US" sz="2400" dirty="0" err="1" smtClean="0"/>
              <a:t>verschillende</a:t>
            </a:r>
            <a:r>
              <a:rPr lang="en-US" sz="2400" dirty="0" smtClean="0"/>
              <a:t> </a:t>
            </a:r>
            <a:r>
              <a:rPr lang="en-US" sz="2400" dirty="0" err="1" smtClean="0"/>
              <a:t>contexten</a:t>
            </a:r>
            <a:r>
              <a:rPr lang="en-US" sz="2400" dirty="0" smtClean="0"/>
              <a:t> </a:t>
            </a:r>
            <a:r>
              <a:rPr lang="en-US" sz="2400" dirty="0" err="1" smtClean="0"/>
              <a:t>kunnen</a:t>
            </a:r>
            <a:r>
              <a:rPr lang="en-US" sz="2400" dirty="0" smtClean="0"/>
              <a:t> </a:t>
            </a:r>
            <a:r>
              <a:rPr lang="en-US" sz="2400" dirty="0" err="1" smtClean="0"/>
              <a:t>gebruiken</a:t>
            </a:r>
            <a:endParaRPr lang="en-US" sz="2400" dirty="0" smtClean="0"/>
          </a:p>
          <a:p>
            <a:endParaRPr lang="en-US" sz="2400" dirty="0" smtClean="0"/>
          </a:p>
          <a:p>
            <a:r>
              <a:rPr lang="en-US" sz="2400" dirty="0" err="1" smtClean="0"/>
              <a:t>Inzicht</a:t>
            </a:r>
            <a:r>
              <a:rPr lang="en-US" sz="2400" dirty="0" smtClean="0"/>
              <a:t> in de </a:t>
            </a:r>
            <a:r>
              <a:rPr lang="en-US" sz="2400" dirty="0" err="1" smtClean="0"/>
              <a:t>manier</a:t>
            </a:r>
            <a:r>
              <a:rPr lang="en-US" sz="2400" dirty="0" smtClean="0"/>
              <a:t> </a:t>
            </a:r>
            <a:r>
              <a:rPr lang="en-US" sz="2400" dirty="0" err="1" smtClean="0"/>
              <a:t>waarop</a:t>
            </a:r>
            <a:r>
              <a:rPr lang="en-US" sz="2400" dirty="0" smtClean="0"/>
              <a:t> je </a:t>
            </a:r>
            <a:r>
              <a:rPr lang="en-US" sz="2400" dirty="0" err="1" smtClean="0"/>
              <a:t>dat</a:t>
            </a:r>
            <a:r>
              <a:rPr lang="en-US" sz="2400" dirty="0" smtClean="0"/>
              <a:t> </a:t>
            </a:r>
            <a:r>
              <a:rPr lang="en-US" sz="2400" dirty="0" err="1" smtClean="0"/>
              <a:t>kunt</a:t>
            </a:r>
            <a:r>
              <a:rPr lang="en-US" sz="2400" dirty="0" smtClean="0"/>
              <a:t> </a:t>
            </a:r>
            <a:r>
              <a:rPr lang="en-US" sz="2400" dirty="0" err="1" smtClean="0"/>
              <a:t>bevorderen</a:t>
            </a:r>
            <a:endParaRPr lang="en-US" sz="2400" dirty="0" smtClean="0"/>
          </a:p>
          <a:p>
            <a:endParaRPr lang="en-US" sz="2400" dirty="0" smtClean="0"/>
          </a:p>
          <a:p>
            <a:r>
              <a:rPr lang="en-US" sz="2400" dirty="0" smtClean="0"/>
              <a:t>De </a:t>
            </a:r>
            <a:r>
              <a:rPr lang="en-US" sz="2400" dirty="0" err="1" smtClean="0"/>
              <a:t>voordelen</a:t>
            </a:r>
            <a:r>
              <a:rPr lang="en-US" sz="2400" dirty="0" smtClean="0"/>
              <a:t> </a:t>
            </a:r>
            <a:r>
              <a:rPr lang="en-US" sz="2400" dirty="0" err="1" smtClean="0"/>
              <a:t>zien</a:t>
            </a:r>
            <a:r>
              <a:rPr lang="en-US" sz="2400" dirty="0" smtClean="0"/>
              <a:t> van het </a:t>
            </a:r>
            <a:r>
              <a:rPr lang="en-US" sz="2400" dirty="0" err="1" smtClean="0"/>
              <a:t>werken</a:t>
            </a:r>
            <a:r>
              <a:rPr lang="en-US" sz="2400" dirty="0" smtClean="0"/>
              <a:t> met </a:t>
            </a:r>
            <a:r>
              <a:rPr lang="en-US" sz="2400" dirty="0" err="1" smtClean="0"/>
              <a:t>contexten</a:t>
            </a:r>
            <a:endParaRPr lang="en-US" sz="2400" dirty="0" smtClean="0"/>
          </a:p>
          <a:p>
            <a:endParaRPr lang="en-US" sz="16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pPr>
              <a:defRPr/>
            </a:pPr>
            <a:fld id="{B41327DA-2DA6-4AE5-938A-19C66CE12EDB}" type="slidenum">
              <a:rPr lang="en-US" smtClean="0"/>
              <a:pPr>
                <a:defRPr/>
              </a:pPr>
              <a:t>2</a:t>
            </a:fld>
            <a:endParaRPr lang="en-US"/>
          </a:p>
        </p:txBody>
      </p:sp>
    </p:spTree>
    <p:extLst>
      <p:ext uri="{BB962C8B-B14F-4D97-AF65-F5344CB8AC3E}">
        <p14:creationId xmlns:p14="http://schemas.microsoft.com/office/powerpoint/2010/main" val="3521490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858129" y="692696"/>
            <a:ext cx="8229600" cy="1143000"/>
          </a:xfrm>
        </p:spPr>
        <p:txBody>
          <a:bodyPr/>
          <a:lstStyle/>
          <a:p>
            <a:r>
              <a:rPr lang="nl-NL" dirty="0" smtClean="0"/>
              <a:t>Dode walvis zorgt voor eetfestijn</a:t>
            </a:r>
            <a:endParaRPr lang="nl-NL" dirty="0"/>
          </a:p>
        </p:txBody>
      </p:sp>
      <p:pic>
        <p:nvPicPr>
          <p:cNvPr id="5" name="Picture 2"/>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tretch>
            <a:fillRect/>
          </a:stretch>
        </p:blipFill>
        <p:spPr bwMode="auto">
          <a:xfrm>
            <a:off x="1115616" y="1628800"/>
            <a:ext cx="4725525"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descr="http://www.planeetzee.be/sites/planeetzee.be/files/public/resize/Voedselweb/4_whale%20fall%20fase%203%20%28c%29%20Mbari-300x19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3" y="3429000"/>
            <a:ext cx="4585693" cy="2919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EAB2F118-E280-4804-97DF-BD11EAAC60EE}" type="slidenum">
              <a:rPr lang="en-US" smtClean="0"/>
              <a:pPr>
                <a:defRPr/>
              </a:pPr>
              <a:t>20</a:t>
            </a:fld>
            <a:endParaRPr lang="en-US"/>
          </a:p>
        </p:txBody>
      </p:sp>
    </p:spTree>
    <p:extLst>
      <p:ext uri="{BB962C8B-B14F-4D97-AF65-F5344CB8AC3E}">
        <p14:creationId xmlns:p14="http://schemas.microsoft.com/office/powerpoint/2010/main" val="4076461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Maak een voedselkringloop</a:t>
            </a:r>
            <a:endParaRPr lang="nl-NL" dirty="0"/>
          </a:p>
        </p:txBody>
      </p:sp>
      <p:sp>
        <p:nvSpPr>
          <p:cNvPr id="4" name="Tijdelijke aanduiding voor inhoud 3"/>
          <p:cNvSpPr>
            <a:spLocks noGrp="1"/>
          </p:cNvSpPr>
          <p:nvPr>
            <p:ph sz="half" idx="1"/>
          </p:nvPr>
        </p:nvSpPr>
        <p:spPr/>
        <p:txBody>
          <a:bodyPr/>
          <a:lstStyle/>
          <a:p>
            <a:r>
              <a:rPr lang="nl-NL" dirty="0" smtClean="0"/>
              <a:t>Producenten</a:t>
            </a:r>
          </a:p>
          <a:p>
            <a:r>
              <a:rPr lang="nl-NL" dirty="0" smtClean="0"/>
              <a:t>Consumenten</a:t>
            </a:r>
          </a:p>
          <a:p>
            <a:r>
              <a:rPr lang="nl-NL" dirty="0" err="1" smtClean="0"/>
              <a:t>Reducenten</a:t>
            </a:r>
            <a:r>
              <a:rPr lang="nl-NL" dirty="0" smtClean="0"/>
              <a:t> </a:t>
            </a:r>
          </a:p>
          <a:p>
            <a:endParaRPr lang="nl-NL" dirty="0"/>
          </a:p>
        </p:txBody>
      </p:sp>
      <p:pic>
        <p:nvPicPr>
          <p:cNvPr id="7" name="Picture 2" descr="http://www.planeetzee.be/sites/planeetzee.be/files/public/resize/Voedselweb/1A-cartoon%20voedselketen%20%28c%29dwvdzee%20copy-400x398.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067944" y="1720974"/>
            <a:ext cx="4752528" cy="47287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36527E9D-1AC2-4DF2-9DDD-91F271D7FB39}" type="slidenum">
              <a:rPr lang="en-US" smtClean="0"/>
              <a:pPr>
                <a:defRPr/>
              </a:pPr>
              <a:t>21</a:t>
            </a:fld>
            <a:endParaRPr lang="en-US"/>
          </a:p>
        </p:txBody>
      </p:sp>
    </p:spTree>
    <p:extLst>
      <p:ext uri="{BB962C8B-B14F-4D97-AF65-F5344CB8AC3E}">
        <p14:creationId xmlns:p14="http://schemas.microsoft.com/office/powerpoint/2010/main" val="16575896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planeetzee.be/sites/planeetzee.be/files/public/resize/Voedselweb/7_topdown-300x35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99691" y="476672"/>
            <a:ext cx="5156489" cy="61705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914400" y="609600"/>
            <a:ext cx="6105872" cy="1143000"/>
          </a:xfrm>
        </p:spPr>
        <p:txBody>
          <a:bodyPr/>
          <a:lstStyle/>
          <a:p>
            <a:r>
              <a:rPr lang="nl-NL" dirty="0" smtClean="0"/>
              <a:t>Voedselrelaties en de gevolgen</a:t>
            </a:r>
            <a:endParaRPr lang="nl-NL"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B41327DA-2DA6-4AE5-938A-19C66CE12EDB}" type="slidenum">
              <a:rPr lang="en-US" smtClean="0"/>
              <a:pPr>
                <a:defRPr/>
              </a:pPr>
              <a:t>22</a:t>
            </a:fld>
            <a:endParaRPr lang="en-US"/>
          </a:p>
        </p:txBody>
      </p:sp>
    </p:spTree>
    <p:extLst>
      <p:ext uri="{BB962C8B-B14F-4D97-AF65-F5344CB8AC3E}">
        <p14:creationId xmlns:p14="http://schemas.microsoft.com/office/powerpoint/2010/main" val="541622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NOORDZEE</a:t>
            </a:r>
            <a:br>
              <a:rPr lang="nl-NL" dirty="0" smtClean="0"/>
            </a:br>
            <a:r>
              <a:rPr lang="nl-NL" dirty="0" smtClean="0"/>
              <a:t>Welke dieren eten elkaar?</a:t>
            </a:r>
            <a:endParaRPr lang="nl-N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844824"/>
            <a:ext cx="6912768" cy="483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B41327DA-2DA6-4AE5-938A-19C66CE12EDB}" type="slidenum">
              <a:rPr lang="en-US" smtClean="0"/>
              <a:pPr>
                <a:defRPr/>
              </a:pPr>
              <a:t>23</a:t>
            </a:fld>
            <a:endParaRPr lang="en-US"/>
          </a:p>
        </p:txBody>
      </p:sp>
    </p:spTree>
    <p:extLst>
      <p:ext uri="{BB962C8B-B14F-4D97-AF65-F5344CB8AC3E}">
        <p14:creationId xmlns:p14="http://schemas.microsoft.com/office/powerpoint/2010/main" val="1080555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Voedselweb</a:t>
            </a:r>
            <a:r>
              <a:rPr lang="nl-NL" dirty="0" smtClean="0"/>
              <a:t> Noordzee </a:t>
            </a:r>
            <a:endParaRPr lang="nl-NL" dirty="0"/>
          </a:p>
        </p:txBody>
      </p:sp>
      <p:sp>
        <p:nvSpPr>
          <p:cNvPr id="4" name="AutoShape 2" descr="data:image/jpeg;base64,/9j/4AAQSkZJRgABAQAAAQABAAD/2wCEAAkGBxQTEhUUExQVFRQVFhgZFxgWFRgcHRsVHBccGBgVHhwYHSkgGBolHBkXITMhJSkrLi4uGB8zODMtNygtLisBCgoKDg0OGhAQGywkICQsLCwsLCwvLCwsLywsLCwsLCwsLCwsLCwsLCwsLCwsLCwsLC8sLCwsLCwsLCwsLCwsLP/AABEIALcBEwMBIgACEQEDEQH/xAAcAAABBQEBAQAAAAAAAAAAAAAAAQMEBQYHAgj/xABGEAACAQIEBAQCBwYEAwcFAAABAhEAAwQSITEFIkFRBhMyYXGBFCNCUpGhsQdicpLB0TOCsvDC0uEVFiRTg6LxNENEY3P/xAAYAQADAQEAAAAAAAAAAAAAAAAAAQIDBP/EADARAAICAAQEBAUEAwEAAAAAAAABAhEDEiExQVFh8BNxkaEEscHh8SIygdFCYnIU/9oADAMBAAIRAxEAPwDuNFFFABRRRQAUUVGxN0yEX1N+S9WI/Ie/zoA9XsUqkAnmOwAk/GB099q8pfczyR2zMNdY+zMd6W3hwoMbncnUk+56/wBKCYH60CbEa+wPoMaaqQfjpofyp21fVtjPfuD2I3FQcPxBHzFCWCmDCtowMEbQSD0qN/2th3vLbFwLfOqqwZWaBJEMBmEdP6iihZi7opnD3sw1EEGCOx/t1+dOzQULRRRQAUUUUAFFeBcEx1G9emaKAFopAaWgApIpaKACiiigAooooAKKKSaAKTxNx04XyQqBzcuAGWy5bchWfQEkhntiI+17VDXxtaI0tXTIQgfVgnObeXQvIGW6jydAJ1kEVpmUHcAxtpTIdC5XlLAAkaSFMhSfbQ/gaAKTjHig2cOl9bLuLhhFkSWNpnQcsxLgJrsSe1RLHjy00xaussK6uq8vltAVyWIAnU6TylT1MatVHYUhtL90fgKAMzZ8aqSF+j38xIEKEI5rvl25bMACZViOgao7ePUyZhbZpdQGUrlKMySQc0ghLgJLQJV9YUmtcLS75RPwFL5Y7D8KAPQooooAKWiigAooooAKiYNZzOftHT+FdF/q3+apRqPgiPLWBAgUAOtWd8ReMsHgXVMTfW27CQuV2OUkjMQikhdDqexq9vYhUUs5VVG5YgADuSdKyfia3YxL2wuFtX7zCLV26i+ieZkziWABmTyxqM2xZO5KucbXFoq4S6CjwzXrcGFDcwExr0bqAdpNQcdZtCxFiLd+24OdAGYOTG+zF2YABtCSpIO1Z/wZilucVxODS2Uw2FtiFtFkXzgQrs2UjPmkjm3yzAmugW8AfNQKAli1JyKsZ7hHKSeoWWMd8vbSR0S7alWQtqzAK5A0LASD7bN/N8KfvYhF3ZR8SK84xEIUOAQWEA9+lO2rKr6QB8ABTVA74DP01OhJ+Csf0FD4oD7Ln4I39qlUU9BU+ZneD+JDe/8Ax7y++WV+M6fpS8Vxlxm8u2yh4YrmPKuWQGIBGdiytAmAFJO1aCsbjrflYtgcy+emW0SAU8wXLt3cghGPmdj6SYiKMaUXrFV/Nk4UZxVSlb51QtvyVxCI198zW2ueVn1BBGn1caAONANcs96zPiTxnhc163ac4jEIPLtqqMxV4hHkj63mMaEidx3zGK8LYo3nDKly4lxrtu2ZR76tc53IaQwUHIQMpCwY5prY8U8LYNsVbIa0oBXltqMyHMGhVtDlY5QM7RGkenXlis2rZtsR/BGCxodRdvOi3QWtPcKMSkBg1sIGsglQDB5gJ946dYsMsS5bvmA19+UCP+lQb+rWgEYJZbMTlMR5bIqqIk+vXsAalrYRhKnQ6yrHf5GuhKiGyVS1F+jHo7j4kH/UDXi4t0AwVbTQFSPloaoWZrgTaKznBsdjdBiMN251ZBHuVzfoapvF3icpfOHW8tkALnbYjMJUZ2kJ1+yZ6GZAuWE4yytr1texnHGUo5kn5NU/c2mKxiW/W6r/ABMBtqaq38UYYCQ+ff0g9DB1MD+/Sax3hbgPmPfOIcXTmgHMxby2XMHOYnlO3Y5PaBbtgrSi7AJC5SoMAnTdGOo17yB10pReFVtsmcsa6il36EpvGtsg5LVwkbAgjX7OoBgH8qqf+8OPhyHwohTAZLsTlJ1IOnMB+M9IpPEfiyzgWs2LljnuKo8x+RDJytkOrEg67ADMJNWHg/jFzF+a1yzaS0hCoy5uZt2ADCGUSBnUkE1beDwT9fsSo/EbuUfT7jB8ZX1S7Ni3ccD6k2rvK0sQM4cBlAEE5c0iY98dwjimOwuMfENb+kLcCi8FuDMVEzcCkwvQqoOxgTqR1tsDbaZXUiNtB7gHSfeotzw7YJnIBJkwAJ7CR0FC8Hja9PsD/wDRusr9V/YcK8TYa+OS5B2K3A1tgYmMrgHbXTSNauFrK47w3aVIBCrIMNqImTodJkAz3ApjB8KFl/MS/wCWGUgAElcpIOi+gGQek9AdSKlwjupevbKjjT2lH0afzo1HEeIW7CF7rBVHUzv2AElj7AE1zzi37QsRiLtvD8NsjNecot24CQAvquZRyhRvqZPbvrcGEa5DObrSwGZRoIhl2279DIrN/s5wVn6ZjrvIL63PL8tdktAzmX7wc9emWNIrJ9DaMrNtwvCOlpFu3WvXAOe4QFzN1OVdFE7AbCKKnUUFC0UUUwCiiigAqArlA6hS5BzKoIBKsZ0LEDQ5hv0FT6jYlRKmYYHlPx3X3Bjb2npQBR4e8bkO1i494yUW6pFtBspBOi6HUiWOvsKt+H4AJmY8125BuP3IEACScqDov6kkl6xiAdDo2vKd42kdx7inqBETBcKs2nuXLVpEe8Q1xlUAuRsWI33P4nvUugVHxGKA0GpG+uij7zHoNKBiuZcAfZ1PxIgD30JP4VJpjDoAO5mST1Py/D5U/QAUUUUAFRsfgkvIUuKGU9D3GxHYjvUmofGMKbti7aUwbltlBkiCVIBkaik1YGc4j4QDKwtsgYg5XZFDgmYOdRmMEnsfedaPD/hJrVsLevZyDzeWXRWTpbKZiAvtsRptMsYXwJmtoLzqCFuhraW1yZbt17jIDAJXnAIIjkBAGtSsZ4HtOl1FfyxezZyqLMG4zr8CgaFO4yj4VnHBhHZDtmne+oZVLAM85R3gSY+Apq5hdZXlbuOvxGzfOqjhvhcWsQ2I8wszuXIyqBJUr03OUgTucgma0NaktWRBiCpi5A/eHpP9j7H8TUqaRkB3EzUVka36ZZPu9R/Ceo9vw7U9xaoliqfxB4XwuMWL9oMYKhxKuFO6h1ggHttVrZuhhIMj/f4GnKRW5kbXh29hs30Uo6sgSLkq6quYqEZSF3bqo+fWJw7D3/NcXbN0IHLAtBzaQx5SwCwB1liTygTm3NJFKkJqzmnirw3gMVfs3sRiL1u6kBF8xFMg+YFKspedQehhh7RpeG4S2oHksyrooCJyAjQRodNDIkDX3MniLw9cuYnD4mwwV7dy35qna5ZBIOsaOoZo77TtWgv4lEjOwWQSJMaCJ/UfjTCupE5pOtyTykhdAfvAMI+eo0+NZ7FeM7ANxS1xblokNbIIIYawTB0I67Qw71pOH8VtXtLbqWyhisgkKdiQCYmoPGvC9nE3bV11Ga20kESHEQVI+Ea+0ailQNGItWuJcQYvZy4bDkgpcYMHKzDRJk7dNCDvuK1/APBlnDsLrNdv38uU3b1xmMaSAs5VBgaR0G9aNRXqigSog43hodWCs1pmEZ7ZAb47QfmK5hxnwrxDB4i3jMKDibiEBirQ9y1ENbuI55hoIIYwemgrrk0hFFIZB4fxVLtpLmqZlBKOMrKeqsDswMg/CipsGikB7oooqgCkJpaQmgAJrKpiGXEm9ijlthhbw8AlSzkrOg0JgCTHqitBjLnpUepjHwUepvkPzIrxiuHJcyZsw8tgy5HZeYCBOUiRBOh0q4zyp1x7+3qYzhnktdnf58t/Qi3ONYRgA122R5mQa/8A3Pbtv6ttd6i/9s2G0t4i5BLyUhsuRcxBDqTBnSAdvapK+GMLoPK0D5vU/tyb/wCHoPq/ToNKbwnhTDomWGY6y5dwxnsQZUDoBAGsb1BsRbniPCqNcUbsZJhlHLcNvK5KhVKgXbbEjUK47ipuH4/hZNsOFIc28rKyy+kgBgJ1ZRPdgNyKQeE8JlVfKGVdAJaAALQAidosWh/l9zXtvDeHLByhLK2YEu515N5Oom3baDpmRW3E0AQuFcft3L1tLV1blm4rFWAOjgK4STuMjAjTYg61pa5n4u8YYHhUWbVrzbylG8tXICFba20LOZynIqiBJI3GtZ7h37Wsc5Fx8NYFkkDKWZGM9Q7HLJIIHSdDFXLVKkZwTjdvjp/XqdtoqLw7HLetW7qTkuKrLIgwRIkHY+1SC1Z2aHqkpn6Wn3gY7a/pQMROysf8sf6oqqFmQ/RUbz3/APLPzZf6TQLlz7q/zn/looWZEg0tRvMufdT+c/8ALSedc621+T/3WigzLtEqkYVE+mMPVace4ysP/aZ/KvS45CQMwBOwaVP4NFFMM8RLuHIOZCAx3HRvj7+/607Yvhp0II3B3H/T3pwmm71qdQYYbEfoe49qLsKrYeoqNYxEnKRDdu47juKkCkNOxaiY7AJdyZ1ny3DrqRzLttuPapdYPxlxu9hsUnl3dGQDyshfWYDkD7BLKCRB0ETtTSb0QpSUVbNRw7gVmywe2CCLYtiWJGQHNsdzPU6/nVpVR4e44mKt51GVhGZSdpEg+4IO/wAQYIIq2BpFBS0UUAeaWg0RSAJooiigAJqvv41iOSAv3yJn+Edf4jp8a8cYxiqDm9CIXudZWDCR1kg/hHWs03iK+bqDLaCODFtZLZgfTm7wD9kQVI1kGk5xi1me5Mm60LK/xuwrgPdJZTDEM5CtoMjeWMgbblOv41YW7ivzIxgxDI5I0nUCSv5dNZrE2eEvbVBcEFrfODsSWUkkE8xLsxyllzeYeUkGLTwriCLgUKFR1M6j/GUBs3TVlLbKJyjQQ1RDHTllaoh3zNMSbbF35hABbbKo1JI7d2HbaBVjbYESCCDsRWe8U4srhbkAzc+qAAEkNIeM2khA5100qT4fZlt2wxJFwFlkKCupYKQoAEpBgbEN7Vq96Li0XVFFFBQVjf2peKmwGDLWtcRebyrO2jEEm5r0UCfjFbKuHft1sXMRjsHh01AtM5ExAZ8rMfkv600rYm6Rz7guHe5cF7W4QxZ3dRBZgWYBjK+Z6jzkGr3xhizdb6Hh7U3S4HKxuTmylXlhIk3Dp0Byn0iJHFOKpg8I2HeyfpRaFNt3jMjnMHBaRlBQhYGsHStl+zTwE1pm4hiBmvFA1q2VgrcyczMPvTyiNtfY1bfEirOj8H4SLOHsWQzAWbSJAMTlULvE9KmDBp92f4ub/VNZNeOcRFuThkL5bZ5bdyATnzrlLSTIRZnlz5jIEVMucWxodx5C5VxFpRFu4fqGXmgyA7holuVAG3Ygis7LpGmCgUsVin4vxFs7eQLZRsQEXK7Kyqq+UzBRmbWYyHm20rTqXu4bUFLly0JU8pV2TVTlY5SCY0Yx360mMicX48lkLl5yzFQRqAR6iY6AwNxqQKl8KxbXVJZYIMabEwCfgRMEe29Z2w1rEYRBIt5GZMrgqcoMPbggk7bwZy9dar243ibfkw4ADBLii1KsNhk5MxMAkyw26VipPPrtRTSSOgRSEVisVxvGABptgPOVQAIIHpls0n3kf0qIviLiKgFlsQXIlrbGBv8AZuAHSNR32O1aeJF6WZ51Vl3xbjN9XItLb5WKhXks5C5yxg/VrCsBoZJBqY3HsMYt3LlsXGUFrRYMVBn1AbDQ6nTSs0nErl5Sb96wA7Apa1QwrahlysxtsgczOoPYmrHjhsrhQtt0QjKuYIYzOhsgkgfvDc6wBWXiNNt/wXSaNC2Dy/4bFP3Tqv4Hb5EUoxhXS4uT96ZU/Pp84+dSk1AneNfjSso6103e5GWthm/ZDgdCNVI3B7iks3SDlaA36juP7dKbOHKf4W33CdPkfs/p7daCVuDqGHyZT3/66g+9Ar16kwVn8Xwm3cxjXGVTcSzbCFhMS93PpImRl+Ghq1sYgg5HjOBoejD7w/qOnwpvG2OdLoklAykA7q0SY6wQDHx66FaoaqSKk4GzYuHEWwRcJUXVBYkpOXVeoGWQYk5AB0rQ2LysoZSGU6ggyCKh30RgGM6H1KYg6jMY37RB323qtZzYYMgGRoBylQjkxLLB5Lkk6bGInYqikqNEDRNM4XEq65lMj+o0II6EHoaoeO8exFm+Ut4Y3bYRGLDPMsbuZRlQgkLaHXe4vfVgaWisgfFWJg/+Au//AFPk/wDp6/W/DQa7cwpcR4qxCl4wd1whAMJcBJzXS0SsMAlqZEybiDrQBrqKYwlxmtoXGVyoLKDMMRJWesHSloAz/FME1+xigh57guKh7MvIu86hk7ROsGqY4geVbhNWQFSWmGzHKCBvrcUxIHKdssDXYUBcygbOx7+o551H709unSqjiPhvM5uW7gSZLKyZlLGZOhBB5j1kToRtWeNGUqcTNaWVXGOPG8pazbd1tMFucrSrwGWUGuXXX1DUfJnwdgrr3AzLyoQfMIyhoQoqqO0MSYAA1ETrWg4DwdcOCqEksxZz7xAAEnKoAiNT71I8Q8SGHw126dwpy/GDH949qnwFGWd7ivM7MB4t8Qm7jbeHtcwS4bYCkyLhUqx0iOUsJk7jTc10nELlSZACFSNDoFImBM6rI+dcy/Zlgzev+ewbLaBaT1uP10Pz202Gmg6fik+ryxOchYnuwn8BJ+VXB2rZSsc+nrsA5+Ft/wBYikfFNBItPt1KD/iqXFEVpoOnz79yh4TxfE3Yz4UoDu3mD/SwDVzn9oF3y+J3sU5i3h8PYUaEkuXdxly6gjN3AIOsiY7JXNvHGIw168nl2bd2+JAxF0r5NuJhwruq4l1IgZQ2WTJ6G5TjmtKuiv62ZxwpKOVyb6uvpRhP2f8ABlvYk8S4mUt27jlrQfTzbhJJNtNyg0Mxr+Jrq3/f3Csk2M7iQBNp10jU5WAeB3yxrXNLnh4tfW7cv577hQxukFhCho15UQMNlA3C7mK9cKx9gW5uWhbuK7oMnLc9QDFwSWtBS+ckfdiMpy1zvE1OnwnR1jhniAX/APCey3sWuK2v7roDO/TpVsrXfuJ/Of8AkriWDx1i5eF1lUxacG5zkKyuCGOciWf1DvHXauseBsbdvYO096C5XUidT1310Mr/AJaqOJm4EywnGtQ4ri8YtxBZso6wc3OImdOY5YP41YWMUwtl7yC2VBJAbPoB3AE/Cp0VQeK0ciyQSLQur5sCSFJgP7BTrPTQnQGNJ4lxSUVa87fuZQw2ptuTp8NKXlpfuZ7jF1lW9dSyyea0sVchIAAF12ysFbMI5RrlmYIJOB4UkqzuLvYlU2KyR9WBvHWToNakHB3L+Lv2jcy2bITKFichB5V0lARyltSSpgjSFvcKKENhGLBRBXQgCIIVzu2i8hJmI06cM8zjLIteZco21b05Flj7aEZPtMmxOkRGUHcH36/ouGu2yTqMsZzofxUD3/3pUI37V3kaTdRUJR1hhmObZiASRGnSjGYm3ZyqgBe7OgDakSYhZnYzrqQa5cLDT/6CUpJ9O+AYvhYL58q5lMAlRBUkwDJg7n+kE6R8HedM6+Th2ujVEW3bGplgPXqdCYmdJApq+MWQLuJISzKyFWPLGrG6wgnKAADMRJJ21cxifRblp7EBWuqHEAkozAsQR9kyWY67iOkdmWS39QhXDS+BssBi1urmX4ESDB6iRvUms74UtK1lipAW4yPKNuxs28xkdc01b/R26XX+YQ/8NdMHcUwdp7EqKYv4cEgjRhsR/vUexrwUujZkPxUj9Grz51wb2wf4HB/1BaqiW+aKnjnFFQC07Kl9z9WxnLm2FyfsidIPfqKe8N4y6VNrEgi/b3J2dSdHBGh7GP61V3eL2sS7Wb+FulQxCt5bNoDEyuqn4SKscTiUsLbsm63MGILMA2RYhJMcxkKCdd+0jpxUsPDyuOu/4fzRyYLeJi54y0Wn5XPkx/E2S7sFZlWB6GKnzdZ1HtBIOkwfiybLKrHVieUoTCGIztpO8HUydTvScP4nh7aqgZE1yx5ucgxqGOpzBuUyd+pqpveKsPau2xdKqlw5EujNlDnUo/RQx1B06SBoTxneTfpFy1czG2S7AgZbqhbmwDNMDNoYCidDPSn8LxbEFwrWhr0Kuh32WZzQI1IUb9BNW5VSCSNDqRM9Pw2rM4zAXcqoVPk3CjFVZOVpJAEhYM+XOsHsOoBqMLiQ42hh6lJBIPbQkH4ipFZ3C4K6joUtwBAJL/YJ5gRmPx+IrRU0IWiiimBDxIysH+ydG9vut8pIPsZ6U5T5FRTaZDycy/dJ1H8J7ex779KLE0Ki61jf2kg3baYdCfMZlYwBAXMFBJOgk6fj89ccWonMGXvmUj8xofkayPCrTYjHXMRdtsVRiLANp+VVOQEMwCjMZudxO9KWqohRLvwhwb6LhwhADsxZttCToumhgQNNKs7JzvmHoSQp7tsT8BqPm3YUrWmfRuVeoB1PsSPSPh+NS0UAQNANoorgWkeqKKKYzI/tSxl61w+4bKO5Yqj+WYZbbGHYEAxppPSem9cg4DxrFPJfzn8tVXlUqy2srBcpAYgCQeVV6e9fRhFMNg7Z1KIT3yj+1S1Y0zhHh3B8RxLm7hsMVQllFy4XDEqw5izupj1HQHXSNa0/Df2bYkvmxOJRSwHLaj2nVLds6DQdpmurqsUzisOGHUEGVI3B7/8ATrRkXEHOSWhjcH+zjDWgCxu3ok+WWVVkgKxAAGpA3LT71reHm2FCWwFVAFCRGUDYR0r1hrx9LQHG4HUfeHsfy2r3ew6tEjUbEGCPmKpJIi29UPTQw0qIGdNxnHcQG/DY/L8Kfs31bYz/AL6jpRQ1KzJ8V4UyG5yELdYzetEhkTlgMFgwACqgZhoJgE0WrC2LRuq5uC0jOFYlssAlmVFUEPqdMpMzprVrx3j62MuVGuszZYTo3QE6wT29qkYC091c2Is21O6ro5X4kjf4dqUvhpJLE2Xn9CI48XNwWrW/5Mrc4/bOUvhLl4vEqq5mYg8pYOATqvpMARMbRMxXF8NZNpVVhdC/VplUGypALI52UD7upEGKvbnE8PYdrTMlrJaF0zCqLZLiZ0GmRie1UK4bhWHuZ1KK1xxm+ucqGdGuB2UvlTMEbmjUn3qcrOjNDiiTgPESXmdHcWyACQQVUq4gEM45pMgbSV27wMcoW5ZFhGYOSoNzOba3Z5IDNBPqPLMBDtArX2cDaWCqIIEAhRt2mNq938MrFC2pRsy67NlKz76E/jU+HxbshvXQruBcPbD+YGYFGZWU7RKgMoHQAjT2jtVvNRsXiEAhiDP2Ykn/ACjU1DXzV9Cwn7+rKO4UHUexMj8q1jDQzlOmWs1ExOPVZC87AHlWSZ6A5QY+dNjCK4l2NwfGF/lXQ/OalIiqIACgdtABT0QXJ9Cj4NxfEX4Y2Bat93Yyf4Vgfia9Yjw9Zv3Ha45ug3bbm2WzKvl28q24mAMxLnQSTrScaw17EqBYuG2maGYaZ1kAkdYAmDIn86t+H4FLNtbdsQqj/wCSe5J1mtcVQatadFw82zHBc08rtrm618kh3ylgiBBGogRWN4hgcK17ERasRYsshAtpAu3MjkuIgwDbIB9z1rbRUTiHDrd609pwCtwQwga7amRB2G9c7TOkq/DuHFqxasDmXyUymWbTKAZZpJEzE7CB2FTcRbBt5tTNvSPhmUgaaiPb5V6OGFpbeXMVtCNySUiPidgflSXcQuRpACpDAgyCN1YR7g6f3oA9cNxTNKuAGXf95TOVx8Y/I1PmqRkK3FcS+p9KHS0RGWdQYOVtweU6VcowOoMg9qaYHuiiimAVlfEfHcQl98PYtlj9GNwMqMzBiLwU6AqIa2sA+otAq0s8XD/SV1VrBIM9sgYN+f6d6rcZiHGEw9ySzTYLtJUsogs0rOmhYiYgmahzSVlOLW5FfjmLlbJtEXGVmzqjelCoY5SNybloDppc7UXPE+JFy2hwxBe66hSlySq5dukDN/iejrTnhLxScUqs9sAu91Vy6EKlwLqGMn1AyPfQaA6a/fRSmbd2yrp1ylj+Sk/KnGcZK0TRkrPHccPLt/R2diqZne1cADNiFQzl0MW2Zo0I8vXQzTeF47xBiScO1sNdwpAazcaLb2rXnqAIK5XZuYzu3RDW4iiKoDI4TxBjGNucKVBbnm3dEDzbFsgSNCPNunMdGFgsOUyNeKSKWgBKWiigAoopKAGMVh8w0MMNQ3Y/1HtXnC4iZVtHWJH/ABDupqQ7QNar71s3YKHLl2uRr7gDqp6zoenQhrXQzlo7XoS7t8bCSew/3oPjUa9gPM1cx2CEj5Ft2+G3sa9YG6ByEZXGpEzPTMCfUPz71NBp24vQKU1qRFQoIgFRtAAI+W34RT1nEK2x1G4OhHxB1FOxUfE21IloEddo956VN2Omtiv4p4dsYh2uXFJZ7XkkhiD5RzEpp0JafiF7Cmsb4Xw9y49x/MzOZY+a42Rkga8q5XfQfeNTBceB5fOO76fMECW/D50krP1pM9mELPtHKfmSarKLxO+A+uJHptgtGnL6RHTMdNPaTS+Q7etoHZNP/cdT8op9RXuaV8ist7jVqwF2AHf3+J605Smo17Ea5VEt26D3J6D86W49EhrEDyiXXY+pd5PdR9726/GvNtPOhm9G6oOvu8b/AMO3eeki3h9czHM3ft7AdBVDx/iF3C3bbKg+jsw81t4JMEx9nTWepHTrrhxc3ljv37mGLJYazS279jSilpEOlLWJ0BNFM4rELbRrjkKiKzMT0VRJP4CvIxqZVadHy5dN82o03219qAJEVEbBwxZDE+pfst3P7rR1G/X2lg0tMDO4W1AZCBKAZeUFltn7MAdI6aa9qb4LxmL7Ya43OZa2dOZesBZAA233DbSKteMcLF9IzPbeDluWzldZ7Ht3B0NcmxPhXH4fFm4bhcBZS6pMOUIZUcSWTUbCQexEw4QTT1MpzcWtNDtIoqLwzFi9Zt3V9NxFYfMTSVJqZvj/ANVjEcT/AOIs3EIAmXQaSP4WPf0DSk4hcF3hoZmWFXmMACCpXUAmNHEgHvFT/GvDrl3D5rIm9Zdbtsdyp5l/zIWEdZrJYbF+dgbbXlOuKRciLGrMrC4VbfKVKgHQQdyKwkqzJ99s6cueMWt9n9Pb5FjbBtrYt2rZUeWiEZQwV1tZSrMdnLvbSe6fGtLjLgF8M05bdp3EDrMN84iOu/vVDxJPLd7pnLaVmOzSWZLiuoGuaQpadOXpTePe6yO0qt26M2v2bYnykAfeSCTsNB88Ph5fvf8As/sZUafh3EQUDuQvmM2QEgcokiO/Kpae1TsNiVuLmRgwkiQZEgwRWJ8REG9mTMhsoIleSVhTI6rlvKQ2kZWqV4ODs5yFvItl1Ek87FbYDARGXlZhB2fautT1ozNlRRRWgBSTWZ8V8euWSLdpSXYEyACRGsBSROmvX2muaca8W4rDo3mYm8b/ADFETRdJi2wIGgBUsVbrp7zm1odOrO4k03evhd/gO5PYdzXFPCn7UsUTbXELbIOmclgG02LMCFbRtSQK7NhVVouAk5hIJ6A9B2ppiaYnkl9X0G4X9Ce59tvjvUkCikuXQokkADqTT3FSQ3isMHA3BGqkbg9x/bY1Ht4zJy3YU9GmFb4dj1y/hNOi8zekQPvMP0G/4xXm5gEb1jOe7dPh934iKpVsyHe8Qa8zehYH3m/ou5+cV6t4MTmYlm7t0+A2Hyqhbit+xiMl5D9GPKt3cg9Gdh321jp71ob2ICLLEe3cnoAOpPQCqxIOFPg+XfqiMLEjiXzXPvbkwxWIW2hdzCqJYwdB8BrTpFZDieOZg4usyMS+W0sMCFWQrAAkiYk6TsNDTWJ4xiMO9vLlv2GLI6tpctlYlww0dV1lTrAkHpWOY3o1Fm0jAm2xWGK8h0zAwwg8pggjahnuJqSjAbzyfnqP0qHwa4Fw9vJ9Ybg8yV9JZznZi2wEsff2qfbwskNcOZug+yvwHf3Ovwq11M2uQycUzfYdF7xJPwAkj4xTN/jGHw+UO4XMeobfck6SPiatoqLjeG2r0eaivl2zCYneri4X+pOun3JnHEr9DV9fsOYbFJcEoysO6kEflUXiGKHMgUXCRDKSAsEbMdYBHQAn2qTYwaWwRbREnoqgCekwKyuEwN1ZSb3mEy7srZSx3ZckSJ+8w6aVhitr9htBWv1Fir4oLCCyIUhVyORtyyxYER7DpUBuNYnOCcqeWCL1ormQkah0uyGQkSMrKdflmsOFcFuIzlr1zK3QuzNMamScqfwqDEaHWs/xvggwpAsh/LvvEZiQM3rBY6kkzGsnMe1YPxYxcrvoU2rSo1l3GJewtx0AuKbb8pG5ynkYHbsR71CsqrX8KpWDbsm4up5Wyi10MelmHXrWY4R4nw4D3PM1nJdt5gWKDTzYXTMNQTAPLroZErgnF4vKLVm46hXRAAEBErdUgXCIUq5PsMsDSrzXWglsa1LzNiSo9FtOb3uNBUe8KGP+Yb9LCsl4bv4q4j3lt2QLzl1Z7jzl0UaBNV0JGo0jpV3aw2IP+JfUf/xtBfzuM/6VpFugZZTXl0BEHY1ACIjKrX3zEiAzqCx7QAN9dBVlVbiIeD4alpAiZgomBnY7ksdzO5NJU2imAhFcvHDvJx2NmRbLWrwiTzNdDkgDrrcHziuoGue+KgRjrm+W5gdYnVla4wBgaaKSDpqKwx1aR0/DSptc6+aJWMxUvlKszKlsXQpUDmtZbiH3yNmHQlBrpUXieKY271y6qi9buIWUgkOiFWYrrBHlEEdiTuZFecOVCggE37rZ3br5bEF9tiyEKoMTkEa61Lu3PqCrqrleW4Q0x5emfKJiVaYO6g1xYc8uPKL/AMlf8/gjEjS077ZDt8Oe6lpdQb1g2nzwZHOLjQ2p9CEewA10iPhi7YmxhlYm2zI92MynMpLKSVAC8qknoYVeusrg55U//VYby+aea6FQKRuRLTM05w7A3ZyJ5Ft3SLYD6+XoXgBZU6kZiDpA0ma609TE0mD4s9y5CAGVLZTpCZiqsWGxeCQsHY0vFfEC4cKbqOuZo0g9NTIOvw0NSuCcMFi2FgZj6jJMnpqdYHapz2gdwD8RXXhyVrOr9jOcZtPI6fXUynEeHJjGTE4Z0Z0BBGYgN1QMOkMNiNQTWPxvgbFOzTZthiWIdbjADNBkqrc0bZYiBvtHW0tKNgB8BFZjx1buXLa21a4qnmbyxrcCkFrM9JXMYBBMbwDOWJGN2jXDlJLK6OY4fh2GwrOmLvJdC83lWkDMy+lwzOxAUwoygzuDI31+B/ajZztZt4dyLKzAcAhRoSfMVVAGo9W49xScM8M2raBLlpWIJYKLYzZID6E68oLKIynfeJqPxzAG1n8u3lW4wlzOYwCVZnZjmA9MAHeNNZjNSLUU3Vmt4L4ww+MJSw4W8BJt3BDAaEmAYaJ2BkdYq7s4QA5mJZu7dPgNl+VcStcKY4lCWKtZUEsilXt3FIzOcp1IHmCIE5lGoIFdl4XevPZtO2VWa2hYFT6ioJ2IrSErRGJBRZYgUUxFz7yfyt/zVV8aGMlPo7W9zmzDSNImZPfatYQzOrS8zKeJkjdN+Q/4kxNy1h7ly0i3HUTlaYy/aMLq0CTGkxXP+M8aa5h1vWC1/EIz3EhcoRAGVIE5VQAhifaCfs1vb17Erh7jFUe8qkqtuTJjaGiT2E6965ifDdm6t28Ln1l4EMtsqqlwDlDINEhsqxA1Ekb1nJUylJb0RvAPB3v2beLvuz3bt0OrXTJP1ijkDehVkmREmOgrVcX4thr30g4d/r7bIbujglQw0GcBCuizE6AyetTsBbRrtu1ZGWzZQDyyBlzDKqrP7okwDByiZO3OfFl25gccwBQLfKvaBkqDBS5aOYDKry0ax+Arni23fM0uy78GePrSBsly3la4WfC3rotvaY6ubTvCXFLTyyNyZGx6Fw7xdhroBDETtpmE9s1vMs+09CdtawngnwlhL9k3bVpWzO+Ym6dHB6gg5ZB2jY1q8L4Fshgxt2geojN7jUqvX27VsmNpczQNxvDhgpvWwzEBQzAEk7ATuanTVDgPCli2+cKJ0MKMqyJExJMQdpj2q5fCKTJn+Zo/AGKtdSH0Pd26FBYmABJPsOtQsNxzD3ICXrZJMAZhJPaDXvE4GzlYuixlOYtrCxrqdR1qn4few1lvLt4W4sbMEDZl6OGzEuD7Se4q14ai7u+HIyfiuSqq472aB56RWE8YcQLYhLLJ51vyi1y15ptKDPLczRDkxos8u5gGRtrN1bgDI+Zf3SImep3B6RWG8a4SwMTbOW3dveWwtWCxQg6lrisDGZlzCIloGsDTGW2hst9SHasPYVm+rthi5IRLaBrTKAZJnXQSY+wNKt8PgLBti5auPbuANH1kwwU2yIMqOWRoNBHYVmLmOu2bNwl7lsKGXmtrcz3DrbsJesGLbsDBJkguYncWOE8U3Ht3rVjyM1q1fZCjlgTaFvMN53u7k7g1xOOJuaKqJvB+O3EssmdV8tLa2Uygn15BmM66BSSI0bSnD4vu3FPk3bZgqJa3oc13LmHOJCoCfeRtU/A+EALfJiLoNzKxYi2T6vMAHKIAYk/M0XvBRJJXFXEJj0pb0KksCJHct+J3rXLjcGK4Gbw/ELl+0111V8mJtKl9HGUv9IRfMCmGWQ2U76TEAxXUq5t/2alnLhne42Je/auLmJCs63FdnyLAYaHoehmQY6TT+Gi1mvmKbugopaK6iBDWH/aTba0q4sAsttSjqI0lgUubHYgp7C6TtNbmsv8AtIwrXOHYhUBPICwA1KKQzqPcqDUTVxLg6kil8PqHTMuirZw5LEzDlpjtlWFaewWd9b3w5hizPcYgg+YGBB9TMojePTbXSB6htVV+y3AFMNeMHyb13NbDFSSotqjGV0ILKfzrUcBAFkRHqeY6sHIY7nUkE1yxwF4scToOUnqjP8M4Oj4l87M/lswNtjKkcq2yQfUconXqTV8eBWs2Zc6H9x2WR20O2+nSTS8NwzrevswgMy5DI1EGdBtr3qxdwBJIAkDUxqTAHzJA+ddEIKtUZhbSAB201JP5nU16oorUApjF4Zbi5XAI317jYjsfen6peN4TEPdsGyxVVLeYfNKjVYWbeUi6J1gldt6AExPBnkslzUmedZGwEDKR231PwqOvBcQXLG/bG+i2jEEAay5J29qg8O4RxJfovmYsMLZu+foOcN6NSnNAnSBE9YrxZ4JjlQHzR5xW0pc3STCXLzSW8sBtHtyMoB1GmlTlQ7JGH8G/Wi7dvuxkk20AW2zE8xIM6nQFhDHWSZNaA4sKYYZOgJ9J7ajQfAxUHwvw+7Ytsl5g/wBY7IRsEZiwSPaTr1mrkiqVITtiKaWKjHBgaqSv8O38p0/KkJuDoHHxyn8NQfxFFE21uiVFRcRgEcNKgFhBYABo+MUfSwPUrr8VJ/NZFe7eLQ/bX8RRTHmRnMDgXwvLzXLSKQDuW9RGaBoSSZMHUjYVV8ctrccFcOty9bQqshYClSpGQNmO+kqAAdPe2xFziIu3MqI1lSTbIKZnUFSEhjAJV2UExrYkxnqNhbXEDibVxlYWyX81S6GFItBQAGIzCHPXQPGpFRkRVkvwF4a+h2Ib/Ecy4DEqvZF0EASenXrFaekJimLmMQfbX5EH9KtLkS2luSKKhjFz6Udv8pX83iqiy2Pa64i1btBjlLLmJXpADamO8VccPNeqVczOeKo1SbvkaC4gIIIBBEEHYg7iste4aLZ8svctrHIynlaDIOshboiZgE7gnWNTbWBrrS3EBBBAIO4NYyjZsm0Zqzwsoue1e+uJJ8xgIczqtwLAcSIncawRJrKcQs+aBdZw2IF5S5EN5VtWh+XXMsC4oUbyd+YnojcKtfcA1nSQJ7wN/nTJ4FaN7ziGLBVVVLtkULtltzlBnWYms/DnzBtMzluy9uxcxV1IWyjth7Mc2bLPmONhcZphRooIG4EMYTw1YvPdS5aGdbABdRlIa8WuEBlOYwZ/rWl8U/4BlGuLmTMqjUrnAMR1Gh+VesPaK4u6chC3LaHP0LKWUrvoQCOmuYbwYrLqgspvCVrEDDIFxGa5a+ru27wDhXUCUV1CuBHVs2/tV7Zxt0GLtgjT1WnV1/A5X/BTUDjubCrisZbgxh2Z0aYL21LI4jWY5SOojtrFxXji3bRnazdyoLUkQTmuTCEAyrDKZnQGBvWi2EaW1dVuhkH7Skax0kfpT1Y/iPjXne1h7LNdt3bds+YMoOZWcxqJMLA+M67VpOC4/wCkYe1egL5ttXgMGAzAGMw0bfemBNooooAKbxCZlZe4I/HSiigCB4dwPkYa1a+4sdN5JnTSvPHuFm9Z8q2VSWBJ5xpMtBtspBOus6TNFFJAUmJ8J4hhejHXl82+Lix9hBn+qHYDMo/9NZqQ/hq6bjN9KfIXVlUzyhby3YmddA69uYaaRRRTAXgHhq7Ye213FXL+QXdGLas5t5WgGDAR9CDrcMRWnoooAKKKKACiiigApKKKAFooooAKbe2DuAfjSUUANrgrY2RAfZV/tS/RE+6KKKSk+ZOSPIT6Db/8tP5R/anVtgbACiinbGkke6WiigYUUUUAFFFFABRRRQAhE158sdhr7CiigBcgpVWNqKKAFooooA//2Q==">
            <a:hlinkClick r:id="rId2"/>
          </p:cNvPr>
          <p:cNvSpPr>
            <a:spLocks noChangeAspect="1" noChangeArrowheads="1"/>
          </p:cNvSpPr>
          <p:nvPr/>
        </p:nvSpPr>
        <p:spPr bwMode="auto">
          <a:xfrm>
            <a:off x="127000" y="-1211263"/>
            <a:ext cx="3810000" cy="2533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60812" y="1916832"/>
            <a:ext cx="7029296" cy="4677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B41327DA-2DA6-4AE5-938A-19C66CE12EDB}" type="slidenum">
              <a:rPr lang="en-US" smtClean="0"/>
              <a:pPr>
                <a:defRPr/>
              </a:pPr>
              <a:t>24</a:t>
            </a:fld>
            <a:endParaRPr lang="en-US"/>
          </a:p>
        </p:txBody>
      </p:sp>
    </p:spTree>
    <p:extLst>
      <p:ext uri="{BB962C8B-B14F-4D97-AF65-F5344CB8AC3E}">
        <p14:creationId xmlns:p14="http://schemas.microsoft.com/office/powerpoint/2010/main" val="1909676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Huiswerkopdracht </a:t>
            </a:r>
            <a:endParaRPr lang="nl-NL" dirty="0"/>
          </a:p>
        </p:txBody>
      </p:sp>
      <p:sp>
        <p:nvSpPr>
          <p:cNvPr id="3" name="Tijdelijke aanduiding voor inhoud 2"/>
          <p:cNvSpPr>
            <a:spLocks noGrp="1"/>
          </p:cNvSpPr>
          <p:nvPr>
            <p:ph idx="1"/>
          </p:nvPr>
        </p:nvSpPr>
        <p:spPr/>
        <p:txBody>
          <a:bodyPr>
            <a:noAutofit/>
          </a:bodyPr>
          <a:lstStyle/>
          <a:p>
            <a:r>
              <a:rPr lang="nl-NL" sz="2300" dirty="0" smtClean="0"/>
              <a:t>Maak een voedselketen met tenminste 4 schakels</a:t>
            </a:r>
          </a:p>
          <a:p>
            <a:r>
              <a:rPr lang="nl-NL" sz="2300" dirty="0" smtClean="0"/>
              <a:t>Maak een voedselweb met tenminste 15 organismen</a:t>
            </a:r>
          </a:p>
          <a:p>
            <a:pPr>
              <a:buNone/>
            </a:pPr>
            <a:endParaRPr lang="nl-NL" sz="2300" dirty="0" smtClean="0"/>
          </a:p>
          <a:p>
            <a:r>
              <a:rPr lang="nl-NL" sz="2300" dirty="0" smtClean="0"/>
              <a:t>Zoek op internet welke dieren er leven in de </a:t>
            </a:r>
            <a:r>
              <a:rPr lang="nl-NL" sz="2300" dirty="0" err="1" smtClean="0"/>
              <a:t>Oostvaardersplassen</a:t>
            </a:r>
            <a:r>
              <a:rPr lang="nl-NL" sz="2300" dirty="0" smtClean="0"/>
              <a:t> in Nederland.</a:t>
            </a:r>
          </a:p>
          <a:p>
            <a:r>
              <a:rPr lang="nl-NL" sz="2300" dirty="0" smtClean="0"/>
              <a:t>Volgende les inleveren voedselketen en voedselkringloop uit deze les + huiswerkopdracht</a:t>
            </a:r>
          </a:p>
          <a:p>
            <a:r>
              <a:rPr lang="nl-NL" sz="2300" dirty="0" smtClean="0"/>
              <a:t>Zie ook bronnenboek hoofdstuk ‘Koraalriffen’ en ‘Voedselketen’.  </a:t>
            </a:r>
            <a:endParaRPr lang="nl-NL" sz="23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jdelijke aanduiding voor dianummer 4"/>
          <p:cNvSpPr>
            <a:spLocks noGrp="1"/>
          </p:cNvSpPr>
          <p:nvPr>
            <p:ph type="sldNum" sz="quarter" idx="12"/>
          </p:nvPr>
        </p:nvSpPr>
        <p:spPr/>
        <p:txBody>
          <a:bodyPr/>
          <a:lstStyle/>
          <a:p>
            <a:pPr>
              <a:defRPr/>
            </a:pPr>
            <a:fld id="{B41327DA-2DA6-4AE5-938A-19C66CE12EDB}" type="slidenum">
              <a:rPr lang="en-US" smtClean="0"/>
              <a:pPr>
                <a:defRPr/>
              </a:pPr>
              <a:t>25</a:t>
            </a:fld>
            <a:endParaRPr lang="en-US"/>
          </a:p>
        </p:txBody>
      </p:sp>
    </p:spTree>
    <p:extLst>
      <p:ext uri="{BB962C8B-B14F-4D97-AF65-F5344CB8AC3E}">
        <p14:creationId xmlns:p14="http://schemas.microsoft.com/office/powerpoint/2010/main" val="3251158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614" y="1753098"/>
            <a:ext cx="7526055" cy="357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6877" y="3038082"/>
            <a:ext cx="3763027" cy="1789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59" y="229605"/>
            <a:ext cx="4293521" cy="1630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900" y="1859974"/>
            <a:ext cx="3692233" cy="844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7864" y="5373216"/>
            <a:ext cx="3877453" cy="10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3568" y="3321764"/>
            <a:ext cx="3623493" cy="1222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Vrije vorm 8"/>
          <p:cNvSpPr/>
          <p:nvPr/>
        </p:nvSpPr>
        <p:spPr bwMode="auto">
          <a:xfrm>
            <a:off x="5100152" y="3197795"/>
            <a:ext cx="4043848" cy="3495856"/>
          </a:xfrm>
          <a:custGeom>
            <a:avLst/>
            <a:gdLst>
              <a:gd name="connsiteX0" fmla="*/ 409852 w 3955521"/>
              <a:gd name="connsiteY0" fmla="*/ 436736 h 5399602"/>
              <a:gd name="connsiteX1" fmla="*/ 3561015 w 3955521"/>
              <a:gd name="connsiteY1" fmla="*/ 436736 h 5399602"/>
              <a:gd name="connsiteX2" fmla="*/ 3772030 w 3955521"/>
              <a:gd name="connsiteY2" fmla="*/ 3658237 h 5399602"/>
              <a:gd name="connsiteX3" fmla="*/ 2308990 w 3955521"/>
              <a:gd name="connsiteY3" fmla="*/ 5388563 h 5399602"/>
              <a:gd name="connsiteX4" fmla="*/ 241039 w 3955521"/>
              <a:gd name="connsiteY4" fmla="*/ 4192809 h 5399602"/>
              <a:gd name="connsiteX5" fmla="*/ 409852 w 3955521"/>
              <a:gd name="connsiteY5" fmla="*/ 436736 h 53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5521" h="5399602">
                <a:moveTo>
                  <a:pt x="409852" y="436736"/>
                </a:moveTo>
                <a:cubicBezTo>
                  <a:pt x="963181" y="-189276"/>
                  <a:pt x="3000652" y="-100181"/>
                  <a:pt x="3561015" y="436736"/>
                </a:cubicBezTo>
                <a:cubicBezTo>
                  <a:pt x="4121378" y="973653"/>
                  <a:pt x="3980701" y="2832933"/>
                  <a:pt x="3772030" y="3658237"/>
                </a:cubicBezTo>
                <a:cubicBezTo>
                  <a:pt x="3563359" y="4483542"/>
                  <a:pt x="2897488" y="5299468"/>
                  <a:pt x="2308990" y="5388563"/>
                </a:cubicBezTo>
                <a:cubicBezTo>
                  <a:pt x="1720492" y="5477658"/>
                  <a:pt x="552873" y="5022803"/>
                  <a:pt x="241039" y="4192809"/>
                </a:cubicBezTo>
                <a:cubicBezTo>
                  <a:pt x="-70795" y="3362815"/>
                  <a:pt x="-143477" y="1062748"/>
                  <a:pt x="409852" y="436736"/>
                </a:cubicBezTo>
                <a:close/>
              </a:path>
            </a:pathLst>
          </a:custGeom>
          <a:solidFill>
            <a:schemeClr val="accent1">
              <a:alpha val="32000"/>
            </a:schemeClr>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smtClean="0">
              <a:ln>
                <a:noFill/>
              </a:ln>
              <a:solidFill>
                <a:schemeClr val="tx1"/>
              </a:solidFill>
              <a:effectLst/>
              <a:latin typeface="Arial" pitchFamily="34" charset="0"/>
              <a:ea typeface="Geneva"/>
              <a:cs typeface="Geneva"/>
            </a:endParaRPr>
          </a:p>
        </p:txBody>
      </p:sp>
      <p:sp>
        <p:nvSpPr>
          <p:cNvPr id="11" name="Vrije vorm 10"/>
          <p:cNvSpPr/>
          <p:nvPr/>
        </p:nvSpPr>
        <p:spPr bwMode="auto">
          <a:xfrm rot="16200000">
            <a:off x="3016753" y="396238"/>
            <a:ext cx="2407266" cy="7073636"/>
          </a:xfrm>
          <a:custGeom>
            <a:avLst/>
            <a:gdLst>
              <a:gd name="connsiteX0" fmla="*/ 409852 w 3955521"/>
              <a:gd name="connsiteY0" fmla="*/ 436736 h 5399602"/>
              <a:gd name="connsiteX1" fmla="*/ 3561015 w 3955521"/>
              <a:gd name="connsiteY1" fmla="*/ 436736 h 5399602"/>
              <a:gd name="connsiteX2" fmla="*/ 3772030 w 3955521"/>
              <a:gd name="connsiteY2" fmla="*/ 3658237 h 5399602"/>
              <a:gd name="connsiteX3" fmla="*/ 2308990 w 3955521"/>
              <a:gd name="connsiteY3" fmla="*/ 5388563 h 5399602"/>
              <a:gd name="connsiteX4" fmla="*/ 241039 w 3955521"/>
              <a:gd name="connsiteY4" fmla="*/ 4192809 h 5399602"/>
              <a:gd name="connsiteX5" fmla="*/ 409852 w 3955521"/>
              <a:gd name="connsiteY5" fmla="*/ 436736 h 53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5521" h="5399602">
                <a:moveTo>
                  <a:pt x="409852" y="436736"/>
                </a:moveTo>
                <a:cubicBezTo>
                  <a:pt x="963181" y="-189276"/>
                  <a:pt x="3000652" y="-100181"/>
                  <a:pt x="3561015" y="436736"/>
                </a:cubicBezTo>
                <a:cubicBezTo>
                  <a:pt x="4121378" y="973653"/>
                  <a:pt x="3980701" y="2832933"/>
                  <a:pt x="3772030" y="3658237"/>
                </a:cubicBezTo>
                <a:cubicBezTo>
                  <a:pt x="3563359" y="4483542"/>
                  <a:pt x="2897488" y="5299468"/>
                  <a:pt x="2308990" y="5388563"/>
                </a:cubicBezTo>
                <a:cubicBezTo>
                  <a:pt x="1720492" y="5477658"/>
                  <a:pt x="552873" y="5022803"/>
                  <a:pt x="241039" y="4192809"/>
                </a:cubicBezTo>
                <a:cubicBezTo>
                  <a:pt x="-70795" y="3362815"/>
                  <a:pt x="-143477" y="1062748"/>
                  <a:pt x="409852" y="436736"/>
                </a:cubicBezTo>
                <a:close/>
              </a:path>
            </a:pathLst>
          </a:custGeom>
          <a:solidFill>
            <a:srgbClr val="C832C3">
              <a:alpha val="32000"/>
            </a:srgbClr>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smtClean="0">
              <a:ln>
                <a:noFill/>
              </a:ln>
              <a:solidFill>
                <a:schemeClr val="tx1"/>
              </a:solidFill>
              <a:effectLst/>
              <a:latin typeface="Arial" pitchFamily="34" charset="0"/>
              <a:ea typeface="Geneva"/>
              <a:cs typeface="Geneva"/>
            </a:endParaRPr>
          </a:p>
        </p:txBody>
      </p:sp>
      <p:sp>
        <p:nvSpPr>
          <p:cNvPr id="12" name="Vrije vorm 11"/>
          <p:cNvSpPr/>
          <p:nvPr/>
        </p:nvSpPr>
        <p:spPr bwMode="auto">
          <a:xfrm rot="19332206">
            <a:off x="2360974" y="1074232"/>
            <a:ext cx="1772797" cy="6146316"/>
          </a:xfrm>
          <a:custGeom>
            <a:avLst/>
            <a:gdLst>
              <a:gd name="connsiteX0" fmla="*/ 409852 w 3955521"/>
              <a:gd name="connsiteY0" fmla="*/ 436736 h 5399602"/>
              <a:gd name="connsiteX1" fmla="*/ 3561015 w 3955521"/>
              <a:gd name="connsiteY1" fmla="*/ 436736 h 5399602"/>
              <a:gd name="connsiteX2" fmla="*/ 3772030 w 3955521"/>
              <a:gd name="connsiteY2" fmla="*/ 3658237 h 5399602"/>
              <a:gd name="connsiteX3" fmla="*/ 2308990 w 3955521"/>
              <a:gd name="connsiteY3" fmla="*/ 5388563 h 5399602"/>
              <a:gd name="connsiteX4" fmla="*/ 241039 w 3955521"/>
              <a:gd name="connsiteY4" fmla="*/ 4192809 h 5399602"/>
              <a:gd name="connsiteX5" fmla="*/ 409852 w 3955521"/>
              <a:gd name="connsiteY5" fmla="*/ 436736 h 53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5521" h="5399602">
                <a:moveTo>
                  <a:pt x="409852" y="436736"/>
                </a:moveTo>
                <a:cubicBezTo>
                  <a:pt x="963181" y="-189276"/>
                  <a:pt x="3000652" y="-100181"/>
                  <a:pt x="3561015" y="436736"/>
                </a:cubicBezTo>
                <a:cubicBezTo>
                  <a:pt x="4121378" y="973653"/>
                  <a:pt x="3980701" y="2832933"/>
                  <a:pt x="3772030" y="3658237"/>
                </a:cubicBezTo>
                <a:cubicBezTo>
                  <a:pt x="3563359" y="4483542"/>
                  <a:pt x="2897488" y="5299468"/>
                  <a:pt x="2308990" y="5388563"/>
                </a:cubicBezTo>
                <a:cubicBezTo>
                  <a:pt x="1720492" y="5477658"/>
                  <a:pt x="552873" y="5022803"/>
                  <a:pt x="241039" y="4192809"/>
                </a:cubicBezTo>
                <a:cubicBezTo>
                  <a:pt x="-70795" y="3362815"/>
                  <a:pt x="-143477" y="1062748"/>
                  <a:pt x="409852" y="436736"/>
                </a:cubicBezTo>
                <a:close/>
              </a:path>
            </a:pathLst>
          </a:custGeom>
          <a:solidFill>
            <a:srgbClr val="FFFF00">
              <a:alpha val="32000"/>
            </a:srgbClr>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smtClean="0">
              <a:ln>
                <a:noFill/>
              </a:ln>
              <a:solidFill>
                <a:schemeClr val="tx1"/>
              </a:solidFill>
              <a:effectLst/>
              <a:latin typeface="Arial" pitchFamily="34" charset="0"/>
              <a:ea typeface="Geneva"/>
              <a:cs typeface="Geneva"/>
            </a:endParaRPr>
          </a:p>
        </p:txBody>
      </p:sp>
      <p:sp>
        <p:nvSpPr>
          <p:cNvPr id="13" name="Vrije vorm 12"/>
          <p:cNvSpPr/>
          <p:nvPr/>
        </p:nvSpPr>
        <p:spPr bwMode="auto">
          <a:xfrm>
            <a:off x="7225317" y="512715"/>
            <a:ext cx="1894587" cy="4280629"/>
          </a:xfrm>
          <a:custGeom>
            <a:avLst/>
            <a:gdLst>
              <a:gd name="connsiteX0" fmla="*/ 409852 w 3955521"/>
              <a:gd name="connsiteY0" fmla="*/ 436736 h 5399602"/>
              <a:gd name="connsiteX1" fmla="*/ 3561015 w 3955521"/>
              <a:gd name="connsiteY1" fmla="*/ 436736 h 5399602"/>
              <a:gd name="connsiteX2" fmla="*/ 3772030 w 3955521"/>
              <a:gd name="connsiteY2" fmla="*/ 3658237 h 5399602"/>
              <a:gd name="connsiteX3" fmla="*/ 2308990 w 3955521"/>
              <a:gd name="connsiteY3" fmla="*/ 5388563 h 5399602"/>
              <a:gd name="connsiteX4" fmla="*/ 241039 w 3955521"/>
              <a:gd name="connsiteY4" fmla="*/ 4192809 h 5399602"/>
              <a:gd name="connsiteX5" fmla="*/ 409852 w 3955521"/>
              <a:gd name="connsiteY5" fmla="*/ 436736 h 53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5521" h="5399602">
                <a:moveTo>
                  <a:pt x="409852" y="436736"/>
                </a:moveTo>
                <a:cubicBezTo>
                  <a:pt x="963181" y="-189276"/>
                  <a:pt x="3000652" y="-100181"/>
                  <a:pt x="3561015" y="436736"/>
                </a:cubicBezTo>
                <a:cubicBezTo>
                  <a:pt x="4121378" y="973653"/>
                  <a:pt x="3980701" y="2832933"/>
                  <a:pt x="3772030" y="3658237"/>
                </a:cubicBezTo>
                <a:cubicBezTo>
                  <a:pt x="3563359" y="4483542"/>
                  <a:pt x="2897488" y="5299468"/>
                  <a:pt x="2308990" y="5388563"/>
                </a:cubicBezTo>
                <a:cubicBezTo>
                  <a:pt x="1720492" y="5477658"/>
                  <a:pt x="552873" y="5022803"/>
                  <a:pt x="241039" y="4192809"/>
                </a:cubicBezTo>
                <a:cubicBezTo>
                  <a:pt x="-70795" y="3362815"/>
                  <a:pt x="-143477" y="1062748"/>
                  <a:pt x="409852" y="436736"/>
                </a:cubicBezTo>
                <a:close/>
              </a:path>
            </a:pathLst>
          </a:custGeom>
          <a:solidFill>
            <a:schemeClr val="accent1">
              <a:alpha val="32000"/>
            </a:schemeClr>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smtClean="0">
              <a:ln>
                <a:noFill/>
              </a:ln>
              <a:solidFill>
                <a:schemeClr val="tx1"/>
              </a:solidFill>
              <a:effectLst/>
              <a:latin typeface="Arial" pitchFamily="34" charset="0"/>
              <a:ea typeface="Geneva"/>
              <a:cs typeface="Geneva"/>
            </a:endParaRPr>
          </a:p>
        </p:txBody>
      </p:sp>
      <p:sp>
        <p:nvSpPr>
          <p:cNvPr id="14" name="Vrije vorm 13"/>
          <p:cNvSpPr/>
          <p:nvPr/>
        </p:nvSpPr>
        <p:spPr bwMode="auto">
          <a:xfrm rot="20563701">
            <a:off x="3789216" y="1004666"/>
            <a:ext cx="5479185" cy="1700133"/>
          </a:xfrm>
          <a:custGeom>
            <a:avLst/>
            <a:gdLst>
              <a:gd name="connsiteX0" fmla="*/ 409852 w 3955521"/>
              <a:gd name="connsiteY0" fmla="*/ 436736 h 5399602"/>
              <a:gd name="connsiteX1" fmla="*/ 3561015 w 3955521"/>
              <a:gd name="connsiteY1" fmla="*/ 436736 h 5399602"/>
              <a:gd name="connsiteX2" fmla="*/ 3772030 w 3955521"/>
              <a:gd name="connsiteY2" fmla="*/ 3658237 h 5399602"/>
              <a:gd name="connsiteX3" fmla="*/ 2308990 w 3955521"/>
              <a:gd name="connsiteY3" fmla="*/ 5388563 h 5399602"/>
              <a:gd name="connsiteX4" fmla="*/ 241039 w 3955521"/>
              <a:gd name="connsiteY4" fmla="*/ 4192809 h 5399602"/>
              <a:gd name="connsiteX5" fmla="*/ 409852 w 3955521"/>
              <a:gd name="connsiteY5" fmla="*/ 436736 h 53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5521" h="5399602">
                <a:moveTo>
                  <a:pt x="409852" y="436736"/>
                </a:moveTo>
                <a:cubicBezTo>
                  <a:pt x="963181" y="-189276"/>
                  <a:pt x="3000652" y="-100181"/>
                  <a:pt x="3561015" y="436736"/>
                </a:cubicBezTo>
                <a:cubicBezTo>
                  <a:pt x="4121378" y="973653"/>
                  <a:pt x="3980701" y="2832933"/>
                  <a:pt x="3772030" y="3658237"/>
                </a:cubicBezTo>
                <a:cubicBezTo>
                  <a:pt x="3563359" y="4483542"/>
                  <a:pt x="2897488" y="5299468"/>
                  <a:pt x="2308990" y="5388563"/>
                </a:cubicBezTo>
                <a:cubicBezTo>
                  <a:pt x="1720492" y="5477658"/>
                  <a:pt x="552873" y="5022803"/>
                  <a:pt x="241039" y="4192809"/>
                </a:cubicBezTo>
                <a:cubicBezTo>
                  <a:pt x="-70795" y="3362815"/>
                  <a:pt x="-143477" y="1062748"/>
                  <a:pt x="409852" y="436736"/>
                </a:cubicBezTo>
                <a:close/>
              </a:path>
            </a:pathLst>
          </a:custGeom>
          <a:solidFill>
            <a:srgbClr val="92D050">
              <a:alpha val="32000"/>
            </a:srgbClr>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smtClean="0">
              <a:ln>
                <a:noFill/>
              </a:ln>
              <a:solidFill>
                <a:schemeClr val="tx1"/>
              </a:solidFill>
              <a:effectLst/>
              <a:latin typeface="Arial" pitchFamily="34" charset="0"/>
              <a:ea typeface="Geneva"/>
              <a:cs typeface="Geneva"/>
            </a:endParaRPr>
          </a:p>
        </p:txBody>
      </p:sp>
      <p:sp>
        <p:nvSpPr>
          <p:cNvPr id="15" name="Vrije vorm 14"/>
          <p:cNvSpPr/>
          <p:nvPr/>
        </p:nvSpPr>
        <p:spPr bwMode="auto">
          <a:xfrm>
            <a:off x="4771134" y="229605"/>
            <a:ext cx="2671680" cy="4563740"/>
          </a:xfrm>
          <a:custGeom>
            <a:avLst/>
            <a:gdLst>
              <a:gd name="connsiteX0" fmla="*/ 409852 w 3955521"/>
              <a:gd name="connsiteY0" fmla="*/ 436736 h 5399602"/>
              <a:gd name="connsiteX1" fmla="*/ 3561015 w 3955521"/>
              <a:gd name="connsiteY1" fmla="*/ 436736 h 5399602"/>
              <a:gd name="connsiteX2" fmla="*/ 3772030 w 3955521"/>
              <a:gd name="connsiteY2" fmla="*/ 3658237 h 5399602"/>
              <a:gd name="connsiteX3" fmla="*/ 2308990 w 3955521"/>
              <a:gd name="connsiteY3" fmla="*/ 5388563 h 5399602"/>
              <a:gd name="connsiteX4" fmla="*/ 241039 w 3955521"/>
              <a:gd name="connsiteY4" fmla="*/ 4192809 h 5399602"/>
              <a:gd name="connsiteX5" fmla="*/ 409852 w 3955521"/>
              <a:gd name="connsiteY5" fmla="*/ 436736 h 539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5521" h="5399602">
                <a:moveTo>
                  <a:pt x="409852" y="436736"/>
                </a:moveTo>
                <a:cubicBezTo>
                  <a:pt x="963181" y="-189276"/>
                  <a:pt x="3000652" y="-100181"/>
                  <a:pt x="3561015" y="436736"/>
                </a:cubicBezTo>
                <a:cubicBezTo>
                  <a:pt x="4121378" y="973653"/>
                  <a:pt x="3980701" y="2832933"/>
                  <a:pt x="3772030" y="3658237"/>
                </a:cubicBezTo>
                <a:cubicBezTo>
                  <a:pt x="3563359" y="4483542"/>
                  <a:pt x="2897488" y="5299468"/>
                  <a:pt x="2308990" y="5388563"/>
                </a:cubicBezTo>
                <a:cubicBezTo>
                  <a:pt x="1720492" y="5477658"/>
                  <a:pt x="552873" y="5022803"/>
                  <a:pt x="241039" y="4192809"/>
                </a:cubicBezTo>
                <a:cubicBezTo>
                  <a:pt x="-70795" y="3362815"/>
                  <a:pt x="-143477" y="1062748"/>
                  <a:pt x="409852" y="436736"/>
                </a:cubicBezTo>
                <a:close/>
              </a:path>
            </a:pathLst>
          </a:custGeom>
          <a:solidFill>
            <a:srgbClr val="FF0000">
              <a:alpha val="32000"/>
            </a:srgbClr>
          </a:solidFill>
          <a:ln w="635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25000" smtClean="0">
              <a:ln>
                <a:noFill/>
              </a:ln>
              <a:solidFill>
                <a:schemeClr val="tx1"/>
              </a:solidFill>
              <a:effectLst/>
              <a:latin typeface="Arial" pitchFamily="34" charset="0"/>
              <a:ea typeface="Geneva"/>
              <a:cs typeface="Geneva"/>
            </a:endParaRPr>
          </a:p>
        </p:txBody>
      </p:sp>
      <p:sp>
        <p:nvSpPr>
          <p:cNvPr id="3" name="Titel 2"/>
          <p:cNvSpPr>
            <a:spLocks noGrp="1"/>
          </p:cNvSpPr>
          <p:nvPr>
            <p:ph type="title"/>
          </p:nvPr>
        </p:nvSpPr>
        <p:spPr/>
        <p:txBody>
          <a:bodyPr/>
          <a:lstStyle/>
          <a:p>
            <a:r>
              <a:rPr lang="nl-NL" dirty="0" smtClean="0"/>
              <a:t>Dekking </a:t>
            </a:r>
            <a:endParaRPr lang="nl-NL" dirty="0"/>
          </a:p>
        </p:txBody>
      </p:sp>
      <p:sp>
        <p:nvSpPr>
          <p:cNvPr id="2" name="Tijdelijke aanduiding voor dianummer 1"/>
          <p:cNvSpPr>
            <a:spLocks noGrp="1"/>
          </p:cNvSpPr>
          <p:nvPr>
            <p:ph type="sldNum" sz="quarter" idx="12"/>
          </p:nvPr>
        </p:nvSpPr>
        <p:spPr/>
        <p:txBody>
          <a:bodyPr/>
          <a:lstStyle/>
          <a:p>
            <a:pPr>
              <a:defRPr/>
            </a:pPr>
            <a:fld id="{37D41F3C-10A6-41E2-9C2D-029AC7F0AC30}" type="slidenum">
              <a:rPr lang="en-US" smtClean="0"/>
              <a:pPr>
                <a:defRPr/>
              </a:pPr>
              <a:t>26</a:t>
            </a:fld>
            <a:endParaRPr lang="en-US"/>
          </a:p>
        </p:txBody>
      </p:sp>
    </p:spTree>
    <p:extLst>
      <p:ext uri="{BB962C8B-B14F-4D97-AF65-F5344CB8AC3E}">
        <p14:creationId xmlns:p14="http://schemas.microsoft.com/office/powerpoint/2010/main" val="40069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15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1500"/>
                                  </p:stCondLst>
                                  <p:childTnLst>
                                    <p:set>
                                      <p:cBhvr>
                                        <p:cTn id="18" dur="1" fill="hold">
                                          <p:stCondLst>
                                            <p:cond delay="0"/>
                                          </p:stCondLst>
                                        </p:cTn>
                                        <p:tgtEl>
                                          <p:spTgt spid="8194"/>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nodeType="afterEffect">
                                  <p:stCondLst>
                                    <p:cond delay="1500"/>
                                  </p:stCondLst>
                                  <p:childTnLst>
                                    <p:set>
                                      <p:cBhvr>
                                        <p:cTn id="21" dur="1" fill="hold">
                                          <p:stCondLst>
                                            <p:cond delay="0"/>
                                          </p:stCondLst>
                                        </p:cTn>
                                        <p:tgtEl>
                                          <p:spTgt spid="8196"/>
                                        </p:tgtEl>
                                        <p:attrNameLst>
                                          <p:attrName>style.visibility</p:attrName>
                                        </p:attrNameLst>
                                      </p:cBhvr>
                                      <p:to>
                                        <p:strVal val="visible"/>
                                      </p:to>
                                    </p:set>
                                  </p:childTnLst>
                                </p:cTn>
                              </p:par>
                            </p:childTnLst>
                          </p:cTn>
                        </p:par>
                        <p:par>
                          <p:cTn id="22" fill="hold">
                            <p:stCondLst>
                              <p:cond delay="4500"/>
                            </p:stCondLst>
                            <p:childTnLst>
                              <p:par>
                                <p:cTn id="23" presetID="1" presetClass="entr" presetSubtype="0" fill="hold" nodeType="afterEffect">
                                  <p:stCondLst>
                                    <p:cond delay="1500"/>
                                  </p:stCondLst>
                                  <p:childTnLst>
                                    <p:set>
                                      <p:cBhvr>
                                        <p:cTn id="24" dur="1" fill="hold">
                                          <p:stCondLst>
                                            <p:cond delay="0"/>
                                          </p:stCondLst>
                                        </p:cTn>
                                        <p:tgtEl>
                                          <p:spTgt spid="819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609600"/>
            <a:ext cx="7762056" cy="1143000"/>
          </a:xfrm>
        </p:spPr>
        <p:txBody>
          <a:bodyPr/>
          <a:lstStyle/>
          <a:p>
            <a:r>
              <a:rPr lang="nl-NL" dirty="0" smtClean="0"/>
              <a:t>Een leerlijn in vmbo onderbouw</a:t>
            </a:r>
            <a:endParaRPr lang="nl-NL" dirty="0"/>
          </a:p>
        </p:txBody>
      </p:sp>
      <p:sp>
        <p:nvSpPr>
          <p:cNvPr id="3" name="Ondertitel 2"/>
          <p:cNvSpPr>
            <a:spLocks noGrp="1"/>
          </p:cNvSpPr>
          <p:nvPr>
            <p:ph idx="1"/>
          </p:nvPr>
        </p:nvSpPr>
        <p:spPr>
          <a:xfrm>
            <a:off x="990600" y="1981200"/>
            <a:ext cx="3293368" cy="4114800"/>
          </a:xfrm>
        </p:spPr>
        <p:txBody>
          <a:bodyPr>
            <a:normAutofit/>
          </a:bodyPr>
          <a:lstStyle/>
          <a:p>
            <a:r>
              <a:rPr lang="nl-NL" dirty="0" smtClean="0">
                <a:solidFill>
                  <a:schemeClr val="tx1">
                    <a:lumMod val="75000"/>
                    <a:lumOff val="25000"/>
                  </a:schemeClr>
                </a:solidFill>
              </a:rPr>
              <a:t>LEERJAAR 1 NR 1-8</a:t>
            </a:r>
          </a:p>
          <a:p>
            <a:r>
              <a:rPr lang="nl-NL" dirty="0" smtClean="0">
                <a:solidFill>
                  <a:schemeClr val="tx1">
                    <a:lumMod val="75000"/>
                    <a:lumOff val="25000"/>
                  </a:schemeClr>
                </a:solidFill>
              </a:rPr>
              <a:t>Smakelijk eten</a:t>
            </a:r>
          </a:p>
          <a:p>
            <a:r>
              <a:rPr lang="nl-NL" dirty="0" smtClean="0">
                <a:solidFill>
                  <a:schemeClr val="tx1">
                    <a:lumMod val="75000"/>
                    <a:lumOff val="25000"/>
                  </a:schemeClr>
                </a:solidFill>
              </a:rPr>
              <a:t>Lievelingsdier</a:t>
            </a:r>
          </a:p>
          <a:p>
            <a:r>
              <a:rPr lang="nl-NL" dirty="0" smtClean="0">
                <a:solidFill>
                  <a:schemeClr val="tx1">
                    <a:lumMod val="75000"/>
                    <a:lumOff val="25000"/>
                  </a:schemeClr>
                </a:solidFill>
              </a:rPr>
              <a:t>Sporen zoeken</a:t>
            </a:r>
          </a:p>
          <a:p>
            <a:r>
              <a:rPr lang="nl-NL" dirty="0" smtClean="0">
                <a:solidFill>
                  <a:schemeClr val="tx1">
                    <a:lumMod val="75000"/>
                    <a:lumOff val="25000"/>
                  </a:schemeClr>
                </a:solidFill>
              </a:rPr>
              <a:t>Alles is afval</a:t>
            </a:r>
          </a:p>
          <a:p>
            <a:r>
              <a:rPr lang="nl-NL" dirty="0" smtClean="0">
                <a:solidFill>
                  <a:schemeClr val="tx1">
                    <a:lumMod val="75000"/>
                    <a:lumOff val="25000"/>
                  </a:schemeClr>
                </a:solidFill>
              </a:rPr>
              <a:t>RECONTEXTUALISEREN</a:t>
            </a:r>
          </a:p>
          <a:p>
            <a:r>
              <a:rPr lang="nl-NL" dirty="0" smtClean="0">
                <a:solidFill>
                  <a:schemeClr val="tx1">
                    <a:lumMod val="75000"/>
                    <a:lumOff val="25000"/>
                  </a:schemeClr>
                </a:solidFill>
              </a:rPr>
              <a:t>Touwtje springen</a:t>
            </a:r>
          </a:p>
          <a:p>
            <a:r>
              <a:rPr lang="nl-NL" dirty="0" smtClean="0">
                <a:solidFill>
                  <a:schemeClr val="tx1">
                    <a:lumMod val="75000"/>
                    <a:lumOff val="25000"/>
                  </a:schemeClr>
                </a:solidFill>
              </a:rPr>
              <a:t>Naar de dokter</a:t>
            </a:r>
          </a:p>
          <a:p>
            <a:r>
              <a:rPr lang="nl-NL" dirty="0" smtClean="0">
                <a:solidFill>
                  <a:schemeClr val="tx1">
                    <a:lumMod val="75000"/>
                    <a:lumOff val="25000"/>
                  </a:schemeClr>
                </a:solidFill>
              </a:rPr>
              <a:t>Zie mij eens</a:t>
            </a:r>
          </a:p>
          <a:p>
            <a:r>
              <a:rPr lang="nl-NL" dirty="0" smtClean="0">
                <a:solidFill>
                  <a:schemeClr val="tx1">
                    <a:lumMod val="75000"/>
                    <a:lumOff val="25000"/>
                  </a:schemeClr>
                </a:solidFill>
              </a:rPr>
              <a:t>Hoge bomen</a:t>
            </a:r>
          </a:p>
          <a:p>
            <a:r>
              <a:rPr lang="nl-NL" dirty="0" smtClean="0">
                <a:solidFill>
                  <a:schemeClr val="tx1">
                    <a:lumMod val="75000"/>
                    <a:lumOff val="25000"/>
                  </a:schemeClr>
                </a:solidFill>
              </a:rPr>
              <a:t>RECONTEXTUALISEREN LEERJAAR 1</a:t>
            </a:r>
          </a:p>
        </p:txBody>
      </p:sp>
      <p:sp>
        <p:nvSpPr>
          <p:cNvPr id="4" name="Ondertitel 2"/>
          <p:cNvSpPr txBox="1">
            <a:spLocks/>
          </p:cNvSpPr>
          <p:nvPr/>
        </p:nvSpPr>
        <p:spPr bwMode="auto">
          <a:xfrm>
            <a:off x="4591000" y="1974772"/>
            <a:ext cx="3437384"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ea typeface="+mn-ea"/>
                <a:cs typeface="+mn-cs"/>
              </a:defRPr>
            </a:lvl2pPr>
            <a:lvl3pPr marL="1143000" indent="-228600" algn="l" rtl="0" eaLnBrk="0" fontAlgn="base" hangingPunct="0">
              <a:spcBef>
                <a:spcPct val="20000"/>
              </a:spcBef>
              <a:spcAft>
                <a:spcPct val="0"/>
              </a:spcAft>
              <a:buChar char="•"/>
              <a:defRPr>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a:lstStyle>
          <a:p>
            <a:r>
              <a:rPr lang="nl-NL" sz="1800" kern="0" baseline="0" dirty="0" smtClean="0">
                <a:solidFill>
                  <a:schemeClr val="tx1">
                    <a:lumMod val="75000"/>
                    <a:lumOff val="25000"/>
                  </a:schemeClr>
                </a:solidFill>
              </a:rPr>
              <a:t>LEERJAAR 2 NR 9-16</a:t>
            </a:r>
          </a:p>
          <a:p>
            <a:r>
              <a:rPr lang="nl-NL" sz="1800" kern="0" baseline="0" dirty="0" smtClean="0">
                <a:solidFill>
                  <a:schemeClr val="tx1">
                    <a:lumMod val="75000"/>
                    <a:lumOff val="25000"/>
                  </a:schemeClr>
                </a:solidFill>
              </a:rPr>
              <a:t>Overleven in het bos</a:t>
            </a:r>
          </a:p>
          <a:p>
            <a:r>
              <a:rPr lang="nl-NL" sz="1800" kern="0" baseline="0" dirty="0" smtClean="0">
                <a:solidFill>
                  <a:schemeClr val="tx1">
                    <a:lumMod val="75000"/>
                    <a:lumOff val="25000"/>
                  </a:schemeClr>
                </a:solidFill>
              </a:rPr>
              <a:t>Hoe oud is dit?</a:t>
            </a:r>
          </a:p>
          <a:p>
            <a:r>
              <a:rPr lang="nl-NL" sz="1800" kern="0" baseline="0" dirty="0" smtClean="0">
                <a:solidFill>
                  <a:schemeClr val="tx1">
                    <a:lumMod val="75000"/>
                    <a:lumOff val="25000"/>
                  </a:schemeClr>
                </a:solidFill>
              </a:rPr>
              <a:t>Zeg het met bloemen</a:t>
            </a:r>
          </a:p>
          <a:p>
            <a:r>
              <a:rPr lang="nl-NL" sz="1800" kern="0" baseline="0" dirty="0" smtClean="0">
                <a:solidFill>
                  <a:schemeClr val="tx1">
                    <a:lumMod val="75000"/>
                    <a:lumOff val="25000"/>
                  </a:schemeClr>
                </a:solidFill>
              </a:rPr>
              <a:t>Naar het ziekenhuis</a:t>
            </a:r>
          </a:p>
          <a:p>
            <a:r>
              <a:rPr lang="nl-NL" sz="1800" kern="0" baseline="0" dirty="0" smtClean="0">
                <a:solidFill>
                  <a:schemeClr val="tx1">
                    <a:lumMod val="75000"/>
                    <a:lumOff val="25000"/>
                  </a:schemeClr>
                </a:solidFill>
              </a:rPr>
              <a:t>RECONTEXTUALISEREN</a:t>
            </a:r>
          </a:p>
          <a:p>
            <a:r>
              <a:rPr lang="nl-NL" sz="1800" kern="0" baseline="0" dirty="0" smtClean="0">
                <a:solidFill>
                  <a:schemeClr val="tx1">
                    <a:lumMod val="75000"/>
                    <a:lumOff val="25000"/>
                  </a:schemeClr>
                </a:solidFill>
              </a:rPr>
              <a:t>Ik ben verliefd</a:t>
            </a:r>
          </a:p>
          <a:p>
            <a:r>
              <a:rPr lang="nl-NL" sz="1800" kern="0" baseline="0" dirty="0" smtClean="0">
                <a:solidFill>
                  <a:schemeClr val="tx1">
                    <a:lumMod val="75000"/>
                    <a:lumOff val="25000"/>
                  </a:schemeClr>
                </a:solidFill>
              </a:rPr>
              <a:t>Rook uit je neus</a:t>
            </a:r>
          </a:p>
          <a:p>
            <a:r>
              <a:rPr lang="nl-NL" sz="1800" kern="0" baseline="0" dirty="0" smtClean="0">
                <a:solidFill>
                  <a:schemeClr val="tx1">
                    <a:lumMod val="75000"/>
                    <a:lumOff val="25000"/>
                  </a:schemeClr>
                </a:solidFill>
              </a:rPr>
              <a:t>Wat heb ik van mijn ouders?</a:t>
            </a:r>
          </a:p>
          <a:p>
            <a:r>
              <a:rPr lang="nl-NL" sz="1800" kern="0" baseline="0" dirty="0" smtClean="0">
                <a:solidFill>
                  <a:schemeClr val="tx1">
                    <a:lumMod val="75000"/>
                    <a:lumOff val="25000"/>
                  </a:schemeClr>
                </a:solidFill>
              </a:rPr>
              <a:t>Duik eens onder</a:t>
            </a:r>
          </a:p>
          <a:p>
            <a:r>
              <a:rPr lang="nl-NL" sz="1800" kern="0" baseline="0" dirty="0" smtClean="0">
                <a:solidFill>
                  <a:schemeClr val="tx1">
                    <a:lumMod val="75000"/>
                    <a:lumOff val="25000"/>
                  </a:schemeClr>
                </a:solidFill>
              </a:rPr>
              <a:t>RECONTEXTUALISEREN LEERJAAR 1 EN 2</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dianummer 5"/>
          <p:cNvSpPr>
            <a:spLocks noGrp="1"/>
          </p:cNvSpPr>
          <p:nvPr>
            <p:ph type="sldNum" sz="quarter" idx="12"/>
          </p:nvPr>
        </p:nvSpPr>
        <p:spPr/>
        <p:txBody>
          <a:bodyPr/>
          <a:lstStyle/>
          <a:p>
            <a:pPr>
              <a:defRPr/>
            </a:pPr>
            <a:fld id="{B41327DA-2DA6-4AE5-938A-19C66CE12EDB}" type="slidenum">
              <a:rPr lang="en-US" smtClean="0"/>
              <a:pPr>
                <a:defRPr/>
              </a:pPr>
              <a:t>27</a:t>
            </a:fld>
            <a:endParaRPr lang="en-US"/>
          </a:p>
        </p:txBody>
      </p:sp>
    </p:spTree>
    <p:extLst>
      <p:ext uri="{BB962C8B-B14F-4D97-AF65-F5344CB8AC3E}">
        <p14:creationId xmlns:p14="http://schemas.microsoft.com/office/powerpoint/2010/main" val="11799777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 SMAKELIJK ETEN</a:t>
            </a:r>
            <a:endParaRPr lang="en-GB" dirty="0"/>
          </a:p>
        </p:txBody>
      </p:sp>
      <p:pic>
        <p:nvPicPr>
          <p:cNvPr id="1026" name="Picture 2" descr="G:\mindmaps mijzelf\SMAKELIJK ETEN.gif"/>
          <p:cNvPicPr>
            <a:picLocks noGrp="1" noChangeAspect="1" noChangeArrowheads="1"/>
          </p:cNvPicPr>
          <p:nvPr>
            <p:ph idx="1"/>
          </p:nvPr>
        </p:nvPicPr>
        <p:blipFill>
          <a:blip r:embed="rId2" cstate="print"/>
          <a:srcRect/>
          <a:stretch>
            <a:fillRect/>
          </a:stretch>
        </p:blipFill>
        <p:spPr bwMode="auto">
          <a:xfrm>
            <a:off x="438912" y="1556792"/>
            <a:ext cx="8678840" cy="4538341"/>
          </a:xfrm>
          <a:prstGeom prst="rect">
            <a:avLst/>
          </a:prstGeom>
          <a:noFill/>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B41327DA-2DA6-4AE5-938A-19C66CE12EDB}" type="slidenum">
              <a:rPr lang="en-US" smtClean="0"/>
              <a:pPr>
                <a:defRPr/>
              </a:pPr>
              <a:t>28</a:t>
            </a:fld>
            <a:endParaRPr lang="en-US"/>
          </a:p>
        </p:txBody>
      </p:sp>
    </p:spTree>
    <p:extLst>
      <p:ext uri="{BB962C8B-B14F-4D97-AF65-F5344CB8AC3E}">
        <p14:creationId xmlns:p14="http://schemas.microsoft.com/office/powerpoint/2010/main" val="457299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 LIEVELINGSDIER</a:t>
            </a:r>
            <a:endParaRPr lang="en-GB" dirty="0"/>
          </a:p>
        </p:txBody>
      </p:sp>
      <p:pic>
        <p:nvPicPr>
          <p:cNvPr id="6" name="Tijdelijke aanduiding voor inhoud 5" descr="LIEVELINGSDIER CONTEXT 2.gif"/>
          <p:cNvPicPr>
            <a:picLocks noGrp="1" noChangeAspect="1"/>
          </p:cNvPicPr>
          <p:nvPr>
            <p:ph idx="1"/>
          </p:nvPr>
        </p:nvPicPr>
        <p:blipFill>
          <a:blip r:embed="rId2" cstate="print"/>
          <a:stretch>
            <a:fillRect/>
          </a:stretch>
        </p:blipFill>
        <p:spPr>
          <a:xfrm>
            <a:off x="755576" y="1412776"/>
            <a:ext cx="8388424" cy="4755579"/>
          </a:xfrm>
        </p:spPr>
      </p:pic>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B41327DA-2DA6-4AE5-938A-19C66CE12EDB}" type="slidenum">
              <a:rPr lang="en-US" smtClean="0"/>
              <a:pPr>
                <a:defRPr/>
              </a:pPr>
              <a:t>29</a:t>
            </a:fld>
            <a:endParaRPr lang="en-US"/>
          </a:p>
        </p:txBody>
      </p:sp>
    </p:spTree>
    <p:extLst>
      <p:ext uri="{BB962C8B-B14F-4D97-AF65-F5344CB8AC3E}">
        <p14:creationId xmlns:p14="http://schemas.microsoft.com/office/powerpoint/2010/main" val="3116119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Programma</a:t>
            </a:r>
            <a:endParaRPr lang="en-US" dirty="0"/>
          </a:p>
        </p:txBody>
      </p:sp>
      <p:sp>
        <p:nvSpPr>
          <p:cNvPr id="3" name="Tijdelijke aanduiding voor inhoud 2"/>
          <p:cNvSpPr>
            <a:spLocks noGrp="1"/>
          </p:cNvSpPr>
          <p:nvPr>
            <p:ph idx="1"/>
          </p:nvPr>
        </p:nvSpPr>
        <p:spPr>
          <a:xfrm>
            <a:off x="990600" y="1981200"/>
            <a:ext cx="7541840" cy="4114800"/>
          </a:xfrm>
        </p:spPr>
        <p:txBody>
          <a:bodyPr/>
          <a:lstStyle/>
          <a:p>
            <a:r>
              <a:rPr lang="en-US" sz="2400" dirty="0" err="1"/>
              <a:t>Een</a:t>
            </a:r>
            <a:r>
              <a:rPr lang="en-US" sz="2400" dirty="0"/>
              <a:t> concept in </a:t>
            </a:r>
            <a:r>
              <a:rPr lang="en-US" sz="2400" dirty="0" err="1"/>
              <a:t>meerdere</a:t>
            </a:r>
            <a:r>
              <a:rPr lang="en-US" sz="2400" dirty="0"/>
              <a:t> </a:t>
            </a:r>
            <a:r>
              <a:rPr lang="en-US" sz="2400" dirty="0" err="1" smtClean="0"/>
              <a:t>contexten</a:t>
            </a:r>
            <a:r>
              <a:rPr lang="en-US" sz="2400" dirty="0" smtClean="0"/>
              <a:t/>
            </a:r>
            <a:br>
              <a:rPr lang="en-US" sz="2400" dirty="0" smtClean="0"/>
            </a:br>
            <a:r>
              <a:rPr lang="en-US" dirty="0" err="1" smtClean="0"/>
              <a:t>Concepten</a:t>
            </a:r>
            <a:r>
              <a:rPr lang="en-US" dirty="0" smtClean="0"/>
              <a:t> </a:t>
            </a:r>
            <a:r>
              <a:rPr lang="en-US" dirty="0" err="1" smtClean="0"/>
              <a:t>verkennen</a:t>
            </a:r>
            <a:endParaRPr lang="en-US" dirty="0" smtClean="0"/>
          </a:p>
          <a:p>
            <a:r>
              <a:rPr lang="en-US" sz="2400" dirty="0" err="1"/>
              <a:t>Meerdere</a:t>
            </a:r>
            <a:r>
              <a:rPr lang="en-US" sz="2400" dirty="0"/>
              <a:t> </a:t>
            </a:r>
            <a:r>
              <a:rPr lang="en-US" sz="2400" dirty="0" err="1"/>
              <a:t>concepten</a:t>
            </a:r>
            <a:r>
              <a:rPr lang="en-US" sz="2400" dirty="0"/>
              <a:t> in </a:t>
            </a:r>
            <a:r>
              <a:rPr lang="en-US" sz="2400" dirty="0" err="1"/>
              <a:t>een</a:t>
            </a:r>
            <a:r>
              <a:rPr lang="en-US" sz="2400" dirty="0"/>
              <a:t> </a:t>
            </a:r>
            <a:r>
              <a:rPr lang="en-US" sz="2400" dirty="0" smtClean="0"/>
              <a:t>context</a:t>
            </a:r>
            <a:br>
              <a:rPr lang="en-US" sz="2400" dirty="0" smtClean="0"/>
            </a:br>
            <a:r>
              <a:rPr lang="en-US" dirty="0" err="1" smtClean="0"/>
              <a:t>Contexten</a:t>
            </a:r>
            <a:r>
              <a:rPr lang="en-US" dirty="0" smtClean="0"/>
              <a:t> </a:t>
            </a:r>
            <a:r>
              <a:rPr lang="en-US" dirty="0" err="1" smtClean="0"/>
              <a:t>verkennen</a:t>
            </a:r>
            <a:endParaRPr lang="en-US" dirty="0"/>
          </a:p>
          <a:p>
            <a:r>
              <a:rPr lang="en-US" sz="2400" dirty="0" smtClean="0"/>
              <a:t>De </a:t>
            </a:r>
            <a:r>
              <a:rPr lang="en-US" sz="2400" dirty="0" err="1" smtClean="0"/>
              <a:t>relaties</a:t>
            </a:r>
            <a:r>
              <a:rPr lang="en-US" sz="2400" dirty="0" smtClean="0"/>
              <a:t> </a:t>
            </a:r>
            <a:r>
              <a:rPr lang="en-US" sz="2400" dirty="0" err="1" smtClean="0"/>
              <a:t>tussen</a:t>
            </a:r>
            <a:r>
              <a:rPr lang="en-US" sz="2400" dirty="0" smtClean="0"/>
              <a:t> </a:t>
            </a:r>
            <a:r>
              <a:rPr lang="en-US" sz="2400" dirty="0" err="1" smtClean="0"/>
              <a:t>concepten</a:t>
            </a:r>
            <a:r>
              <a:rPr lang="en-US" sz="2400" dirty="0" smtClean="0"/>
              <a:t> en </a:t>
            </a:r>
            <a:r>
              <a:rPr lang="en-US" sz="2400" dirty="0" err="1" smtClean="0"/>
              <a:t>contexten</a:t>
            </a:r>
            <a:r>
              <a:rPr lang="en-US" sz="2400" dirty="0" smtClean="0"/>
              <a:t/>
            </a:r>
            <a:br>
              <a:rPr lang="en-US" sz="2400" dirty="0" smtClean="0"/>
            </a:br>
            <a:r>
              <a:rPr lang="en-US" dirty="0" err="1" smtClean="0"/>
              <a:t>Wat</a:t>
            </a:r>
            <a:r>
              <a:rPr lang="en-US" dirty="0" smtClean="0"/>
              <a:t> </a:t>
            </a:r>
            <a:r>
              <a:rPr lang="en-US" dirty="0" err="1" smtClean="0"/>
              <a:t>neemt</a:t>
            </a:r>
            <a:r>
              <a:rPr lang="en-US" dirty="0" smtClean="0"/>
              <a:t> u </a:t>
            </a:r>
            <a:r>
              <a:rPr lang="en-US" dirty="0" err="1" smtClean="0"/>
              <a:t>als</a:t>
            </a:r>
            <a:r>
              <a:rPr lang="en-US" dirty="0" smtClean="0"/>
              <a:t> </a:t>
            </a:r>
            <a:r>
              <a:rPr lang="en-US" dirty="0" err="1" smtClean="0"/>
              <a:t>ordenend</a:t>
            </a:r>
            <a:r>
              <a:rPr lang="en-US" dirty="0" smtClean="0"/>
              <a:t> </a:t>
            </a:r>
            <a:r>
              <a:rPr lang="en-US" dirty="0" err="1" smtClean="0"/>
              <a:t>principe</a:t>
            </a:r>
            <a:r>
              <a:rPr lang="en-US" dirty="0" smtClean="0"/>
              <a:t>?</a:t>
            </a:r>
          </a:p>
          <a:p>
            <a:r>
              <a:rPr lang="en-US" sz="2400" dirty="0" err="1"/>
              <a:t>Een</a:t>
            </a:r>
            <a:r>
              <a:rPr lang="en-US" sz="2400" dirty="0"/>
              <a:t> </a:t>
            </a:r>
            <a:r>
              <a:rPr lang="en-US" sz="2400" dirty="0" err="1"/>
              <a:t>leerlijn</a:t>
            </a:r>
            <a:r>
              <a:rPr lang="en-US" sz="2400" dirty="0"/>
              <a:t> van </a:t>
            </a:r>
            <a:r>
              <a:rPr lang="en-US" sz="2400" dirty="0" err="1" smtClean="0"/>
              <a:t>contexten</a:t>
            </a:r>
            <a:r>
              <a:rPr lang="en-US" sz="2400" dirty="0" smtClean="0"/>
              <a:t/>
            </a:r>
            <a:br>
              <a:rPr lang="en-US" sz="2400" dirty="0" smtClean="0"/>
            </a:br>
            <a:r>
              <a:rPr lang="en-US" dirty="0" err="1"/>
              <a:t>Dekken</a:t>
            </a:r>
            <a:r>
              <a:rPr lang="en-US" dirty="0"/>
              <a:t> de </a:t>
            </a:r>
            <a:r>
              <a:rPr lang="en-US" dirty="0" err="1"/>
              <a:t>contexten</a:t>
            </a:r>
            <a:r>
              <a:rPr lang="en-US" dirty="0"/>
              <a:t> de </a:t>
            </a:r>
            <a:r>
              <a:rPr lang="en-US" dirty="0" err="1"/>
              <a:t>concepten</a:t>
            </a:r>
            <a:r>
              <a:rPr lang="en-US" dirty="0"/>
              <a:t>?</a:t>
            </a:r>
          </a:p>
          <a:p>
            <a:r>
              <a:rPr lang="en-US" sz="2400" dirty="0" err="1" smtClean="0"/>
              <a:t>Wat</a:t>
            </a:r>
            <a:r>
              <a:rPr lang="en-US" sz="2400" dirty="0" smtClean="0"/>
              <a:t> </a:t>
            </a:r>
            <a:r>
              <a:rPr lang="en-US" sz="2400" dirty="0" err="1" smtClean="0"/>
              <a:t>neem</a:t>
            </a:r>
            <a:r>
              <a:rPr lang="en-US" sz="2400" dirty="0" smtClean="0"/>
              <a:t> je </a:t>
            </a:r>
            <a:r>
              <a:rPr lang="en-US" sz="2400" dirty="0" err="1" smtClean="0"/>
              <a:t>mee</a:t>
            </a:r>
            <a:r>
              <a:rPr lang="en-US" sz="2400" dirty="0" smtClean="0"/>
              <a:t> van </a:t>
            </a:r>
            <a:r>
              <a:rPr lang="en-US" sz="2400" dirty="0" err="1" smtClean="0"/>
              <a:t>deze</a:t>
            </a:r>
            <a:r>
              <a:rPr lang="en-US" sz="2400" dirty="0" smtClean="0"/>
              <a:t> workshop?</a:t>
            </a:r>
            <a:br>
              <a:rPr lang="en-US" sz="2400" dirty="0" smtClean="0"/>
            </a:br>
            <a:r>
              <a:rPr lang="en-US" dirty="0" smtClean="0"/>
              <a:t>Even </a:t>
            </a:r>
            <a:r>
              <a:rPr lang="en-US" dirty="0" err="1"/>
              <a:t>evalueren</a:t>
            </a:r>
            <a:endParaRPr lang="en-US" dirty="0"/>
          </a:p>
          <a:p>
            <a:endParaRPr lang="en-US" sz="16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pPr>
              <a:defRPr/>
            </a:pPr>
            <a:fld id="{B41327DA-2DA6-4AE5-938A-19C66CE12EDB}" type="slidenum">
              <a:rPr lang="en-US" smtClean="0"/>
              <a:pPr>
                <a:defRPr/>
              </a:pPr>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RECONTEXTUALISEREN</a:t>
            </a:r>
            <a:endParaRPr lang="en-GB" dirty="0"/>
          </a:p>
        </p:txBody>
      </p:sp>
      <p:sp>
        <p:nvSpPr>
          <p:cNvPr id="6" name="Tijdelijke aanduiding voor inhoud 5"/>
          <p:cNvSpPr>
            <a:spLocks noGrp="1"/>
          </p:cNvSpPr>
          <p:nvPr>
            <p:ph idx="1"/>
          </p:nvPr>
        </p:nvSpPr>
        <p:spPr>
          <a:xfrm>
            <a:off x="1259632" y="1981200"/>
            <a:ext cx="6893768" cy="4114800"/>
          </a:xfrm>
        </p:spPr>
        <p:txBody>
          <a:bodyPr>
            <a:normAutofit fontScale="85000" lnSpcReduction="20000"/>
          </a:bodyPr>
          <a:lstStyle/>
          <a:p>
            <a:pPr>
              <a:buNone/>
            </a:pPr>
            <a:r>
              <a:rPr lang="nl-NL" sz="2600" dirty="0" smtClean="0"/>
              <a:t>Uit SMAKELIJK ETEN en LIEVELINGSDIER</a:t>
            </a:r>
          </a:p>
          <a:p>
            <a:r>
              <a:rPr lang="nl-NL" sz="2600" dirty="0" smtClean="0"/>
              <a:t>Gebitten</a:t>
            </a:r>
          </a:p>
          <a:p>
            <a:endParaRPr lang="nl-NL" sz="2600" dirty="0" smtClean="0"/>
          </a:p>
          <a:p>
            <a:pPr>
              <a:buNone/>
            </a:pPr>
            <a:r>
              <a:rPr lang="nl-NL" sz="2600" dirty="0" smtClean="0"/>
              <a:t>Uit LIEVELINGSDIER en SPOREN ZOEKEN</a:t>
            </a:r>
          </a:p>
          <a:p>
            <a:r>
              <a:rPr lang="nl-NL" sz="2600" dirty="0" smtClean="0"/>
              <a:t>Determineren met kenmerken</a:t>
            </a:r>
          </a:p>
          <a:p>
            <a:r>
              <a:rPr lang="nl-NL" sz="2600" dirty="0" smtClean="0"/>
              <a:t>Skelet</a:t>
            </a:r>
          </a:p>
          <a:p>
            <a:endParaRPr lang="nl-NL" sz="2600" dirty="0" smtClean="0"/>
          </a:p>
          <a:p>
            <a:pPr>
              <a:buNone/>
            </a:pPr>
            <a:r>
              <a:rPr lang="nl-NL" sz="2600" dirty="0" smtClean="0"/>
              <a:t>Uit SMAKELIJK ETEN en ALLES IS AFVAL</a:t>
            </a:r>
          </a:p>
          <a:p>
            <a:r>
              <a:rPr lang="nl-NL" sz="2600" dirty="0" smtClean="0"/>
              <a:t>Voedselkringloop </a:t>
            </a:r>
          </a:p>
          <a:p>
            <a:endParaRPr lang="nl-NL" sz="2600" dirty="0" smtClean="0"/>
          </a:p>
          <a:p>
            <a:pPr>
              <a:buNone/>
            </a:pPr>
            <a:r>
              <a:rPr lang="nl-NL" sz="2600" dirty="0" smtClean="0"/>
              <a:t>Uit LIEVELINGSDIER en ALLES IS AFVAL</a:t>
            </a:r>
          </a:p>
          <a:p>
            <a:r>
              <a:rPr lang="nl-NL" sz="2600" dirty="0" smtClean="0"/>
              <a:t>Ongewervelde dieren</a:t>
            </a:r>
          </a:p>
          <a:p>
            <a:endParaRPr lang="en-GB"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dianummer 2"/>
          <p:cNvSpPr>
            <a:spLocks noGrp="1"/>
          </p:cNvSpPr>
          <p:nvPr>
            <p:ph type="sldNum" sz="quarter" idx="12"/>
          </p:nvPr>
        </p:nvSpPr>
        <p:spPr/>
        <p:txBody>
          <a:bodyPr/>
          <a:lstStyle/>
          <a:p>
            <a:pPr>
              <a:defRPr/>
            </a:pPr>
            <a:fld id="{B41327DA-2DA6-4AE5-938A-19C66CE12EDB}" type="slidenum">
              <a:rPr lang="en-US" smtClean="0"/>
              <a:pPr>
                <a:defRPr/>
              </a:pPr>
              <a:t>30</a:t>
            </a:fld>
            <a:endParaRPr lang="en-US"/>
          </a:p>
        </p:txBody>
      </p:sp>
    </p:spTree>
    <p:extLst>
      <p:ext uri="{BB962C8B-B14F-4D97-AF65-F5344CB8AC3E}">
        <p14:creationId xmlns:p14="http://schemas.microsoft.com/office/powerpoint/2010/main" val="3187726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Voordelen van Context concept werken</a:t>
            </a:r>
            <a:endParaRPr lang="nl-NL" dirty="0"/>
          </a:p>
        </p:txBody>
      </p:sp>
      <p:sp>
        <p:nvSpPr>
          <p:cNvPr id="3" name="Tijdelijke aanduiding voor inhoud 2"/>
          <p:cNvSpPr>
            <a:spLocks noGrp="1"/>
          </p:cNvSpPr>
          <p:nvPr>
            <p:ph idx="1"/>
          </p:nvPr>
        </p:nvSpPr>
        <p:spPr>
          <a:xfrm>
            <a:off x="971600" y="1700808"/>
            <a:ext cx="7162800" cy="4536504"/>
          </a:xfrm>
        </p:spPr>
        <p:txBody>
          <a:bodyPr/>
          <a:lstStyle/>
          <a:p>
            <a:r>
              <a:rPr lang="nl-NL" sz="2400" dirty="0" smtClean="0"/>
              <a:t>Beter </a:t>
            </a:r>
            <a:r>
              <a:rPr lang="nl-NL" sz="2400" dirty="0"/>
              <a:t>begrip </a:t>
            </a:r>
            <a:r>
              <a:rPr lang="nl-NL" sz="2400" dirty="0" smtClean="0"/>
              <a:t>van het concept door </a:t>
            </a:r>
            <a:r>
              <a:rPr lang="nl-NL" sz="2400" dirty="0" err="1" smtClean="0"/>
              <a:t>recontextualiseren</a:t>
            </a:r>
            <a:endParaRPr lang="nl-NL" sz="2400" dirty="0" smtClean="0"/>
          </a:p>
          <a:p>
            <a:r>
              <a:rPr lang="nl-NL" sz="2400" dirty="0"/>
              <a:t>Meer samenhang in biologische kennis en de wereld daarachter</a:t>
            </a:r>
          </a:p>
          <a:p>
            <a:r>
              <a:rPr lang="nl-NL" sz="2400" dirty="0" smtClean="0"/>
              <a:t>Werken in een echte context; het is logisch voor de leerling om de vragen te beantwoorden</a:t>
            </a:r>
          </a:p>
          <a:p>
            <a:r>
              <a:rPr lang="nl-NL" sz="2400" dirty="0" smtClean="0"/>
              <a:t>Contexten dichter bij de belevingswereld van de leerling: (leer) motivatie is groter</a:t>
            </a:r>
          </a:p>
          <a:p>
            <a:r>
              <a:rPr lang="nl-NL" sz="2400" dirty="0" smtClean="0"/>
              <a:t>Beter zicht op het </a:t>
            </a:r>
            <a:r>
              <a:rPr lang="nl-NL" sz="2400" dirty="0" err="1" smtClean="0"/>
              <a:t>beroepsveld</a:t>
            </a:r>
            <a:r>
              <a:rPr lang="nl-NL" sz="2400" dirty="0" smtClean="0"/>
              <a:t> (leefwereld en beroeps contexten)</a:t>
            </a:r>
          </a:p>
          <a:p>
            <a:r>
              <a:rPr lang="nl-NL" sz="2400" dirty="0" smtClean="0"/>
              <a:t>Interesse van de docent laten zien in een context</a:t>
            </a:r>
          </a:p>
          <a:p>
            <a:endParaRPr lang="nl-NL" dirty="0" smtClean="0"/>
          </a:p>
          <a:p>
            <a:endParaRPr lang="nl-NL" dirty="0"/>
          </a:p>
        </p:txBody>
      </p:sp>
      <p:sp>
        <p:nvSpPr>
          <p:cNvPr id="4" name="Tijdelijke aanduiding voor dianummer 3"/>
          <p:cNvSpPr>
            <a:spLocks noGrp="1"/>
          </p:cNvSpPr>
          <p:nvPr>
            <p:ph type="sldNum" sz="quarter" idx="12"/>
          </p:nvPr>
        </p:nvSpPr>
        <p:spPr/>
        <p:txBody>
          <a:bodyPr/>
          <a:lstStyle/>
          <a:p>
            <a:pPr>
              <a:defRPr/>
            </a:pPr>
            <a:fld id="{B41327DA-2DA6-4AE5-938A-19C66CE12EDB}" type="slidenum">
              <a:rPr lang="en-US" smtClean="0"/>
              <a:pPr>
                <a:defRPr/>
              </a:pPr>
              <a:t>31</a:t>
            </a:fld>
            <a:endParaRPr lang="en-US"/>
          </a:p>
        </p:txBody>
      </p:sp>
    </p:spTree>
    <p:extLst>
      <p:ext uri="{BB962C8B-B14F-4D97-AF65-F5344CB8AC3E}">
        <p14:creationId xmlns:p14="http://schemas.microsoft.com/office/powerpoint/2010/main" val="3251885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nl-NL" dirty="0" smtClean="0"/>
              <a:t>Wat neem je mee?</a:t>
            </a:r>
            <a:endParaRPr lang="nl-NL" dirty="0"/>
          </a:p>
        </p:txBody>
      </p:sp>
      <p:sp>
        <p:nvSpPr>
          <p:cNvPr id="3" name="Tijdelijke aanduiding voor inhoud 2"/>
          <p:cNvSpPr>
            <a:spLocks noGrp="1"/>
          </p:cNvSpPr>
          <p:nvPr>
            <p:ph idx="1"/>
          </p:nvPr>
        </p:nvSpPr>
        <p:spPr/>
        <p:txBody>
          <a:bodyPr/>
          <a:lstStyle/>
          <a:p>
            <a:r>
              <a:rPr lang="en-US" sz="2400" dirty="0" err="1"/>
              <a:t>Inzicht</a:t>
            </a:r>
            <a:r>
              <a:rPr lang="en-US" sz="2400" dirty="0"/>
              <a:t> in de </a:t>
            </a:r>
            <a:r>
              <a:rPr lang="en-US" sz="2400" dirty="0" err="1"/>
              <a:t>manier</a:t>
            </a:r>
            <a:r>
              <a:rPr lang="en-US" sz="2400" dirty="0"/>
              <a:t> </a:t>
            </a:r>
            <a:r>
              <a:rPr lang="en-US" sz="2400" dirty="0" err="1"/>
              <a:t>waarop</a:t>
            </a:r>
            <a:r>
              <a:rPr lang="en-US" sz="2400" dirty="0"/>
              <a:t> </a:t>
            </a:r>
            <a:r>
              <a:rPr lang="en-US" sz="2400" dirty="0" err="1"/>
              <a:t>leerlingen</a:t>
            </a:r>
            <a:r>
              <a:rPr lang="en-US" sz="2400" dirty="0"/>
              <a:t> </a:t>
            </a:r>
            <a:r>
              <a:rPr lang="en-US" sz="2400" dirty="0" err="1"/>
              <a:t>concepten</a:t>
            </a:r>
            <a:r>
              <a:rPr lang="en-US" sz="2400" dirty="0"/>
              <a:t> in </a:t>
            </a:r>
            <a:r>
              <a:rPr lang="en-US" sz="2400" dirty="0" err="1"/>
              <a:t>verschillende</a:t>
            </a:r>
            <a:r>
              <a:rPr lang="en-US" sz="2400" dirty="0"/>
              <a:t> </a:t>
            </a:r>
            <a:r>
              <a:rPr lang="en-US" sz="2400" dirty="0" err="1"/>
              <a:t>contexten</a:t>
            </a:r>
            <a:r>
              <a:rPr lang="en-US" sz="2400" dirty="0"/>
              <a:t> </a:t>
            </a:r>
            <a:r>
              <a:rPr lang="en-US" sz="2400" dirty="0" err="1"/>
              <a:t>kunnen</a:t>
            </a:r>
            <a:r>
              <a:rPr lang="en-US" sz="2400" dirty="0"/>
              <a:t> </a:t>
            </a:r>
            <a:r>
              <a:rPr lang="en-US" sz="2400" dirty="0" err="1"/>
              <a:t>gebruiken</a:t>
            </a:r>
            <a:endParaRPr lang="en-US" sz="2400" dirty="0"/>
          </a:p>
          <a:p>
            <a:endParaRPr lang="en-US" sz="2400" dirty="0"/>
          </a:p>
          <a:p>
            <a:r>
              <a:rPr lang="en-US" sz="2400" dirty="0" err="1"/>
              <a:t>Inzicht</a:t>
            </a:r>
            <a:r>
              <a:rPr lang="en-US" sz="2400" dirty="0"/>
              <a:t> in de </a:t>
            </a:r>
            <a:r>
              <a:rPr lang="en-US" sz="2400" dirty="0" err="1"/>
              <a:t>manier</a:t>
            </a:r>
            <a:r>
              <a:rPr lang="en-US" sz="2400" dirty="0"/>
              <a:t> </a:t>
            </a:r>
            <a:r>
              <a:rPr lang="en-US" sz="2400" dirty="0" err="1"/>
              <a:t>waarop</a:t>
            </a:r>
            <a:r>
              <a:rPr lang="en-US" sz="2400" dirty="0"/>
              <a:t> je </a:t>
            </a:r>
            <a:r>
              <a:rPr lang="en-US" sz="2400" dirty="0" err="1"/>
              <a:t>dat</a:t>
            </a:r>
            <a:r>
              <a:rPr lang="en-US" sz="2400" dirty="0"/>
              <a:t> </a:t>
            </a:r>
            <a:r>
              <a:rPr lang="en-US" sz="2400" dirty="0" err="1"/>
              <a:t>kunt</a:t>
            </a:r>
            <a:r>
              <a:rPr lang="en-US" sz="2400" dirty="0"/>
              <a:t> </a:t>
            </a:r>
            <a:r>
              <a:rPr lang="en-US" sz="2400" dirty="0" err="1"/>
              <a:t>bevorderen</a:t>
            </a:r>
            <a:endParaRPr lang="en-US" sz="2400" dirty="0"/>
          </a:p>
          <a:p>
            <a:endParaRPr lang="en-US" sz="2400" dirty="0"/>
          </a:p>
          <a:p>
            <a:r>
              <a:rPr lang="en-US" sz="2400" dirty="0"/>
              <a:t>De </a:t>
            </a:r>
            <a:r>
              <a:rPr lang="en-US" sz="2400" dirty="0" err="1"/>
              <a:t>voordelen</a:t>
            </a:r>
            <a:r>
              <a:rPr lang="en-US" sz="2400" dirty="0"/>
              <a:t> </a:t>
            </a:r>
            <a:r>
              <a:rPr lang="en-US" sz="2400" dirty="0" err="1" smtClean="0"/>
              <a:t>zien</a:t>
            </a:r>
            <a:r>
              <a:rPr lang="en-US" sz="2400" dirty="0" smtClean="0"/>
              <a:t> van </a:t>
            </a:r>
            <a:r>
              <a:rPr lang="en-US" sz="2400" dirty="0"/>
              <a:t>het </a:t>
            </a:r>
            <a:r>
              <a:rPr lang="en-US" sz="2400" dirty="0" err="1"/>
              <a:t>werken</a:t>
            </a:r>
            <a:r>
              <a:rPr lang="en-US" sz="2400" dirty="0"/>
              <a:t> met </a:t>
            </a:r>
            <a:r>
              <a:rPr lang="en-US" sz="2400" dirty="0" err="1"/>
              <a:t>contexten</a:t>
            </a:r>
            <a:endParaRPr lang="en-US" sz="2400" dirty="0"/>
          </a:p>
          <a:p>
            <a:endParaRPr lang="nl-NL" sz="2400" dirty="0"/>
          </a:p>
        </p:txBody>
      </p:sp>
      <p:sp>
        <p:nvSpPr>
          <p:cNvPr id="4" name="Tijdelijke aanduiding voor dianummer 3"/>
          <p:cNvSpPr>
            <a:spLocks noGrp="1"/>
          </p:cNvSpPr>
          <p:nvPr>
            <p:ph type="sldNum" sz="quarter" idx="12"/>
          </p:nvPr>
        </p:nvSpPr>
        <p:spPr/>
        <p:txBody>
          <a:bodyPr/>
          <a:lstStyle/>
          <a:p>
            <a:pPr>
              <a:defRPr/>
            </a:pPr>
            <a:fld id="{B41327DA-2DA6-4AE5-938A-19C66CE12EDB}" type="slidenum">
              <a:rPr lang="en-US" smtClean="0"/>
              <a:pPr>
                <a:defRPr/>
              </a:pPr>
              <a:t>32</a:t>
            </a:fld>
            <a:endParaRPr lang="en-US"/>
          </a:p>
        </p:txBody>
      </p:sp>
    </p:spTree>
    <p:extLst>
      <p:ext uri="{BB962C8B-B14F-4D97-AF65-F5344CB8AC3E}">
        <p14:creationId xmlns:p14="http://schemas.microsoft.com/office/powerpoint/2010/main" val="174166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Een</a:t>
            </a:r>
            <a:r>
              <a:rPr lang="en-US" dirty="0" smtClean="0"/>
              <a:t> concept</a:t>
            </a:r>
            <a:endParaRPr lang="en-US" dirty="0"/>
          </a:p>
        </p:txBody>
      </p:sp>
      <p:sp>
        <p:nvSpPr>
          <p:cNvPr id="3" name="Tijdelijke aanduiding voor inhoud 2"/>
          <p:cNvSpPr>
            <a:spLocks noGrp="1"/>
          </p:cNvSpPr>
          <p:nvPr>
            <p:ph idx="1"/>
          </p:nvPr>
        </p:nvSpPr>
        <p:spPr>
          <a:xfrm>
            <a:off x="990600" y="1981200"/>
            <a:ext cx="7541840" cy="4114800"/>
          </a:xfrm>
        </p:spPr>
        <p:txBody>
          <a:bodyPr/>
          <a:lstStyle/>
          <a:p>
            <a:r>
              <a:rPr lang="en-US" sz="2400" dirty="0" err="1" smtClean="0"/>
              <a:t>Teken</a:t>
            </a:r>
            <a:r>
              <a:rPr lang="en-US" sz="2400" dirty="0" smtClean="0"/>
              <a:t> </a:t>
            </a:r>
            <a:r>
              <a:rPr lang="en-US" sz="2400" dirty="0" err="1" smtClean="0"/>
              <a:t>een</a:t>
            </a:r>
            <a:r>
              <a:rPr lang="en-US" sz="2400" dirty="0" smtClean="0"/>
              <a:t> plant</a:t>
            </a:r>
            <a:endParaRPr lang="en-US" dirty="0"/>
          </a:p>
          <a:p>
            <a:endParaRPr lang="en-US"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892174"/>
            <a:ext cx="3024336" cy="2553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449559"/>
            <a:ext cx="2044270" cy="2467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980728"/>
            <a:ext cx="3923928" cy="5456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3902" y="1456791"/>
            <a:ext cx="18097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http://www.ellenvanhouten.nl/wp-content/uploads/2011/05/Gra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3928" y="4596579"/>
            <a:ext cx="5062364" cy="1840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flevum.nl/sites/default/files/cck/uploads/agenda/images/07/industrie.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5656" y="1339789"/>
            <a:ext cx="5734050" cy="3829051"/>
          </a:xfrm>
          <a:prstGeom prst="rect">
            <a:avLst/>
          </a:prstGeom>
          <a:noFill/>
          <a:extLst>
            <a:ext uri="{909E8E84-426E-40DD-AFC4-6F175D3DCCD1}">
              <a14:hiddenFill xmlns:a14="http://schemas.microsoft.com/office/drawing/2010/main">
                <a:solidFill>
                  <a:srgbClr val="FFFFFF"/>
                </a:solidFill>
              </a14:hiddenFill>
            </a:ext>
          </a:extLst>
        </p:spPr>
      </p:pic>
      <p:sp>
        <p:nvSpPr>
          <p:cNvPr id="4" name="Tijdelijke aanduiding voor dianummer 3"/>
          <p:cNvSpPr>
            <a:spLocks noGrp="1"/>
          </p:cNvSpPr>
          <p:nvPr>
            <p:ph type="sldNum" sz="quarter" idx="12"/>
          </p:nvPr>
        </p:nvSpPr>
        <p:spPr/>
        <p:txBody>
          <a:bodyPr/>
          <a:lstStyle/>
          <a:p>
            <a:pPr>
              <a:defRPr/>
            </a:pPr>
            <a:fld id="{B41327DA-2DA6-4AE5-938A-19C66CE12EDB}" type="slidenum">
              <a:rPr lang="en-US" smtClean="0"/>
              <a:pPr>
                <a:defRPr/>
              </a:pPr>
              <a:t>4</a:t>
            </a:fld>
            <a:endParaRPr lang="en-US"/>
          </a:p>
        </p:txBody>
      </p:sp>
    </p:spTree>
    <p:extLst>
      <p:ext uri="{BB962C8B-B14F-4D97-AF65-F5344CB8AC3E}">
        <p14:creationId xmlns:p14="http://schemas.microsoft.com/office/powerpoint/2010/main" val="140264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2250"/>
                                        <p:tgtEl>
                                          <p:spTgt spid="717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173"/>
                                        </p:tgtEl>
                                        <p:attrNameLst>
                                          <p:attrName>style.visibility</p:attrName>
                                        </p:attrNameLst>
                                      </p:cBhvr>
                                      <p:to>
                                        <p:strVal val="visible"/>
                                      </p:to>
                                    </p:set>
                                    <p:animEffect transition="in" filter="fade">
                                      <p:cBhvr>
                                        <p:cTn id="24" dur="1000"/>
                                        <p:tgtEl>
                                          <p:spTgt spid="7173"/>
                                        </p:tgtEl>
                                      </p:cBhvr>
                                    </p:animEffect>
                                    <p:anim calcmode="lin" valueType="num">
                                      <p:cBhvr>
                                        <p:cTn id="25" dur="1000" fill="hold"/>
                                        <p:tgtEl>
                                          <p:spTgt spid="7173"/>
                                        </p:tgtEl>
                                        <p:attrNameLst>
                                          <p:attrName>ppt_x</p:attrName>
                                        </p:attrNameLst>
                                      </p:cBhvr>
                                      <p:tavLst>
                                        <p:tav tm="0">
                                          <p:val>
                                            <p:strVal val="#ppt_x"/>
                                          </p:val>
                                        </p:tav>
                                        <p:tav tm="100000">
                                          <p:val>
                                            <p:strVal val="#ppt_x"/>
                                          </p:val>
                                        </p:tav>
                                      </p:tavLst>
                                    </p:anim>
                                    <p:anim calcmode="lin" valueType="num">
                                      <p:cBhvr>
                                        <p:cTn id="26" dur="1000" fill="hold"/>
                                        <p:tgtEl>
                                          <p:spTgt spid="717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1000"/>
                                        <p:tgtEl>
                                          <p:spTgt spid="1028"/>
                                        </p:tgtEl>
                                      </p:cBhvr>
                                    </p:animEffect>
                                    <p:anim calcmode="lin" valueType="num">
                                      <p:cBhvr>
                                        <p:cTn id="39" dur="1000" fill="hold"/>
                                        <p:tgtEl>
                                          <p:spTgt spid="1028"/>
                                        </p:tgtEl>
                                        <p:attrNameLst>
                                          <p:attrName>ppt_x</p:attrName>
                                        </p:attrNameLst>
                                      </p:cBhvr>
                                      <p:tavLst>
                                        <p:tav tm="0">
                                          <p:val>
                                            <p:strVal val="#ppt_x"/>
                                          </p:val>
                                        </p:tav>
                                        <p:tav tm="100000">
                                          <p:val>
                                            <p:strVal val="#ppt_x"/>
                                          </p:val>
                                        </p:tav>
                                      </p:tavLst>
                                    </p:anim>
                                    <p:anim calcmode="lin" valueType="num">
                                      <p:cBhvr>
                                        <p:cTn id="4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Een</a:t>
            </a:r>
            <a:r>
              <a:rPr lang="en-US" dirty="0" smtClean="0"/>
              <a:t> concept</a:t>
            </a:r>
            <a:endParaRPr lang="en-US" dirty="0"/>
          </a:p>
        </p:txBody>
      </p:sp>
      <p:sp>
        <p:nvSpPr>
          <p:cNvPr id="3" name="Tijdelijke aanduiding voor inhoud 2"/>
          <p:cNvSpPr>
            <a:spLocks noGrp="1"/>
          </p:cNvSpPr>
          <p:nvPr>
            <p:ph idx="1"/>
          </p:nvPr>
        </p:nvSpPr>
        <p:spPr>
          <a:xfrm>
            <a:off x="990600" y="1981200"/>
            <a:ext cx="7541840" cy="4114800"/>
          </a:xfrm>
        </p:spPr>
        <p:txBody>
          <a:bodyPr/>
          <a:lstStyle/>
          <a:p>
            <a:r>
              <a:rPr lang="en-US" sz="2400" dirty="0" err="1" smtClean="0"/>
              <a:t>Omschrijf</a:t>
            </a:r>
            <a:r>
              <a:rPr lang="en-US" sz="2400" dirty="0" smtClean="0"/>
              <a:t> het concept ‘</a:t>
            </a:r>
            <a:r>
              <a:rPr lang="en-US" sz="2400" dirty="0" err="1" smtClean="0"/>
              <a:t>soort</a:t>
            </a:r>
            <a:r>
              <a:rPr lang="en-US" sz="2400" dirty="0" smtClean="0"/>
              <a:t>’</a:t>
            </a:r>
            <a:endParaRPr lang="en-US" dirty="0"/>
          </a:p>
          <a:p>
            <a:endParaRPr lang="en-US" dirty="0"/>
          </a:p>
        </p:txBody>
      </p:sp>
      <p:graphicFrame>
        <p:nvGraphicFramePr>
          <p:cNvPr id="9" name="Group 85"/>
          <p:cNvGraphicFramePr>
            <a:graphicFrameLocks/>
          </p:cNvGraphicFramePr>
          <p:nvPr>
            <p:extLst>
              <p:ext uri="{D42A27DB-BD31-4B8C-83A1-F6EECF244321}">
                <p14:modId xmlns:p14="http://schemas.microsoft.com/office/powerpoint/2010/main" val="1312536306"/>
              </p:ext>
            </p:extLst>
          </p:nvPr>
        </p:nvGraphicFramePr>
        <p:xfrm>
          <a:off x="1070088" y="1869305"/>
          <a:ext cx="7632848" cy="4127501"/>
        </p:xfrm>
        <a:graphic>
          <a:graphicData uri="http://schemas.openxmlformats.org/drawingml/2006/table">
            <a:tbl>
              <a:tblPr/>
              <a:tblGrid>
                <a:gridCol w="4441825"/>
                <a:gridCol w="3191023"/>
              </a:tblGrid>
              <a:tr h="4397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cs typeface="Arial" charset="0"/>
                        </a:rPr>
                        <a:t>Context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Een soort =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cs typeface="Arial" charset="0"/>
                        </a:rPr>
                        <a:t>Fokken</a:t>
                      </a:r>
                      <a:r>
                        <a:rPr kumimoji="0" lang="en-US" sz="2000" b="0" i="0" u="none" strike="noStrike" cap="none" normalizeH="0" baseline="0" dirty="0" smtClean="0">
                          <a:ln>
                            <a:noFill/>
                          </a:ln>
                          <a:solidFill>
                            <a:schemeClr val="tx1"/>
                          </a:solidFill>
                          <a:effectLst/>
                          <a:latin typeface="Arial" charset="0"/>
                          <a:cs typeface="Arial" charset="0"/>
                        </a:rPr>
                        <a:t> van </a:t>
                      </a:r>
                      <a:r>
                        <a:rPr kumimoji="0" lang="en-US" sz="2000" b="0" i="0" u="none" strike="noStrike" cap="none" normalizeH="0" baseline="0" dirty="0" err="1" smtClean="0">
                          <a:ln>
                            <a:noFill/>
                          </a:ln>
                          <a:solidFill>
                            <a:schemeClr val="tx1"/>
                          </a:solidFill>
                          <a:effectLst/>
                          <a:latin typeface="Arial" charset="0"/>
                          <a:cs typeface="Arial" charset="0"/>
                        </a:rPr>
                        <a:t>honden</a:t>
                      </a: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Houden van een kinderboerderij</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Ornithologisch veldonderzoek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cs typeface="Arial" charset="0"/>
                        </a:rPr>
                        <a:t>Paleontologisch onderzoek</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Arial" charset="0"/>
                          <a:cs typeface="Arial" charset="0"/>
                        </a:rPr>
                        <a:t>Moleculair</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genetisch</a:t>
                      </a:r>
                      <a:r>
                        <a:rPr kumimoji="0" lang="en-US" sz="2000" b="0" i="0" u="none" strike="noStrike" cap="none" normalizeH="0" baseline="0" dirty="0" smtClean="0">
                          <a:ln>
                            <a:noFill/>
                          </a:ln>
                          <a:solidFill>
                            <a:schemeClr val="tx1"/>
                          </a:solidFill>
                          <a:effectLst/>
                          <a:latin typeface="Arial" charset="0"/>
                          <a:cs typeface="Arial" charset="0"/>
                        </a:rPr>
                        <a:t> </a:t>
                      </a:r>
                      <a:r>
                        <a:rPr kumimoji="0" lang="en-US" sz="2000" b="0" i="0" u="none" strike="noStrike" cap="none" normalizeH="0" baseline="0" dirty="0" err="1" smtClean="0">
                          <a:ln>
                            <a:noFill/>
                          </a:ln>
                          <a:solidFill>
                            <a:schemeClr val="tx1"/>
                          </a:solidFill>
                          <a:effectLst/>
                          <a:latin typeface="Arial" charset="0"/>
                          <a:cs typeface="Arial" charset="0"/>
                        </a:rPr>
                        <a:t>onderzoek</a:t>
                      </a:r>
                      <a:r>
                        <a:rPr kumimoji="0" lang="en-US" sz="20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pPr>
              <a:defRPr/>
            </a:pPr>
            <a:fld id="{B41327DA-2DA6-4AE5-938A-19C66CE12EDB}" type="slidenum">
              <a:rPr lang="en-US" smtClean="0"/>
              <a:pPr>
                <a:defRPr/>
              </a:pPr>
              <a:t>5</a:t>
            </a:fld>
            <a:endParaRPr lang="en-US"/>
          </a:p>
        </p:txBody>
      </p:sp>
    </p:spTree>
    <p:extLst>
      <p:ext uri="{BB962C8B-B14F-4D97-AF65-F5344CB8AC3E}">
        <p14:creationId xmlns:p14="http://schemas.microsoft.com/office/powerpoint/2010/main" val="308903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en-US" altLang="nl-NL" dirty="0" err="1"/>
              <a:t>Begrippennetwerk</a:t>
            </a:r>
            <a:r>
              <a:rPr lang="en-US" altLang="nl-NL" dirty="0"/>
              <a:t> ‘</a:t>
            </a:r>
            <a:r>
              <a:rPr lang="en-US" altLang="nl-NL" dirty="0" err="1"/>
              <a:t>soort</a:t>
            </a:r>
            <a:r>
              <a:rPr lang="en-US" altLang="nl-NL" dirty="0"/>
              <a:t>’</a:t>
            </a:r>
          </a:p>
        </p:txBody>
      </p:sp>
      <p:sp>
        <p:nvSpPr>
          <p:cNvPr id="351236" name="Rectangle 4"/>
          <p:cNvSpPr>
            <a:spLocks noChangeArrowheads="1"/>
          </p:cNvSpPr>
          <p:nvPr/>
        </p:nvSpPr>
        <p:spPr bwMode="auto">
          <a:xfrm>
            <a:off x="107950" y="5876925"/>
            <a:ext cx="431800" cy="360363"/>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nl-NL" sz="1800" b="0"/>
          </a:p>
        </p:txBody>
      </p:sp>
      <p:grpSp>
        <p:nvGrpSpPr>
          <p:cNvPr id="351237" name="Group 5"/>
          <p:cNvGrpSpPr>
            <a:grpSpLocks/>
          </p:cNvGrpSpPr>
          <p:nvPr/>
        </p:nvGrpSpPr>
        <p:grpSpPr bwMode="auto">
          <a:xfrm>
            <a:off x="827088" y="1557338"/>
            <a:ext cx="7416800" cy="4464050"/>
            <a:chOff x="1052" y="8172"/>
            <a:chExt cx="9350" cy="5423"/>
          </a:xfrm>
        </p:grpSpPr>
        <p:sp>
          <p:nvSpPr>
            <p:cNvPr id="351238" name="Rectangle 6"/>
            <p:cNvSpPr>
              <a:spLocks noChangeArrowheads="1"/>
            </p:cNvSpPr>
            <p:nvPr/>
          </p:nvSpPr>
          <p:spPr bwMode="auto">
            <a:xfrm>
              <a:off x="4792" y="8172"/>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Soort</a:t>
              </a:r>
              <a:endParaRPr lang="en-US" altLang="nl-NL" sz="1200"/>
            </a:p>
          </p:txBody>
        </p:sp>
        <p:sp>
          <p:nvSpPr>
            <p:cNvPr id="351239" name="Rectangle 7"/>
            <p:cNvSpPr>
              <a:spLocks noChangeArrowheads="1"/>
            </p:cNvSpPr>
            <p:nvPr/>
          </p:nvSpPr>
          <p:spPr bwMode="auto">
            <a:xfrm>
              <a:off x="6101" y="11351"/>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Plant</a:t>
              </a:r>
              <a:endParaRPr lang="en-US" altLang="nl-NL" sz="1200"/>
            </a:p>
          </p:txBody>
        </p:sp>
        <p:sp>
          <p:nvSpPr>
            <p:cNvPr id="351240" name="Rectangle 8"/>
            <p:cNvSpPr>
              <a:spLocks noChangeArrowheads="1"/>
            </p:cNvSpPr>
            <p:nvPr/>
          </p:nvSpPr>
          <p:spPr bwMode="auto">
            <a:xfrm>
              <a:off x="7784" y="11351"/>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Dier</a:t>
              </a:r>
              <a:endParaRPr lang="en-US" altLang="nl-NL" sz="1200"/>
            </a:p>
          </p:txBody>
        </p:sp>
        <p:sp>
          <p:nvSpPr>
            <p:cNvPr id="351241" name="Rectangle 9"/>
            <p:cNvSpPr>
              <a:spLocks noChangeArrowheads="1"/>
            </p:cNvSpPr>
            <p:nvPr/>
          </p:nvSpPr>
          <p:spPr bwMode="auto">
            <a:xfrm>
              <a:off x="6101" y="9855"/>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Organis-me</a:t>
              </a:r>
              <a:endParaRPr lang="en-US" altLang="nl-NL" sz="1200"/>
            </a:p>
          </p:txBody>
        </p:sp>
        <p:sp>
          <p:nvSpPr>
            <p:cNvPr id="351242" name="Rectangle 10"/>
            <p:cNvSpPr>
              <a:spLocks noChangeArrowheads="1"/>
            </p:cNvSpPr>
            <p:nvPr/>
          </p:nvSpPr>
          <p:spPr bwMode="auto">
            <a:xfrm>
              <a:off x="7784" y="9855"/>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Popula-tie</a:t>
              </a:r>
              <a:endParaRPr lang="en-US" altLang="nl-NL" sz="1200"/>
            </a:p>
          </p:txBody>
        </p:sp>
        <p:sp>
          <p:nvSpPr>
            <p:cNvPr id="351243" name="Rectangle 11"/>
            <p:cNvSpPr>
              <a:spLocks noChangeArrowheads="1"/>
            </p:cNvSpPr>
            <p:nvPr/>
          </p:nvSpPr>
          <p:spPr bwMode="auto">
            <a:xfrm>
              <a:off x="7784" y="8733"/>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Ecosy-steem</a:t>
              </a:r>
              <a:endParaRPr lang="en-US" altLang="nl-NL" sz="1200"/>
            </a:p>
          </p:txBody>
        </p:sp>
        <p:sp>
          <p:nvSpPr>
            <p:cNvPr id="351244" name="Rectangle 12"/>
            <p:cNvSpPr>
              <a:spLocks noChangeArrowheads="1"/>
            </p:cNvSpPr>
            <p:nvPr/>
          </p:nvSpPr>
          <p:spPr bwMode="auto">
            <a:xfrm>
              <a:off x="2174" y="9668"/>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Kenmerk</a:t>
              </a:r>
              <a:endParaRPr lang="en-US" altLang="nl-NL" sz="1200"/>
            </a:p>
          </p:txBody>
        </p:sp>
        <p:sp>
          <p:nvSpPr>
            <p:cNvPr id="351245" name="Rectangle 13"/>
            <p:cNvSpPr>
              <a:spLocks noChangeArrowheads="1"/>
            </p:cNvSpPr>
            <p:nvPr/>
          </p:nvSpPr>
          <p:spPr bwMode="auto">
            <a:xfrm>
              <a:off x="4418" y="10229"/>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Voort-planting</a:t>
              </a:r>
              <a:endParaRPr lang="en-US" altLang="nl-NL" sz="1200"/>
            </a:p>
          </p:txBody>
        </p:sp>
        <p:sp>
          <p:nvSpPr>
            <p:cNvPr id="351246" name="Rectangle 14"/>
            <p:cNvSpPr>
              <a:spLocks noChangeArrowheads="1"/>
            </p:cNvSpPr>
            <p:nvPr/>
          </p:nvSpPr>
          <p:spPr bwMode="auto">
            <a:xfrm>
              <a:off x="4231" y="11351"/>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Skelet</a:t>
              </a:r>
              <a:endParaRPr lang="en-US" altLang="nl-NL" sz="1200"/>
            </a:p>
          </p:txBody>
        </p:sp>
        <p:sp>
          <p:nvSpPr>
            <p:cNvPr id="351247" name="Rectangle 15"/>
            <p:cNvSpPr>
              <a:spLocks noChangeArrowheads="1"/>
            </p:cNvSpPr>
            <p:nvPr/>
          </p:nvSpPr>
          <p:spPr bwMode="auto">
            <a:xfrm>
              <a:off x="2735" y="11351"/>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Orgaan</a:t>
              </a:r>
              <a:endParaRPr lang="en-US" altLang="nl-NL" sz="1200"/>
            </a:p>
          </p:txBody>
        </p:sp>
        <p:sp>
          <p:nvSpPr>
            <p:cNvPr id="351248" name="Rectangle 16"/>
            <p:cNvSpPr>
              <a:spLocks noChangeArrowheads="1"/>
            </p:cNvSpPr>
            <p:nvPr/>
          </p:nvSpPr>
          <p:spPr bwMode="auto">
            <a:xfrm>
              <a:off x="1052" y="11351"/>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Gedrag</a:t>
              </a:r>
              <a:endParaRPr lang="en-US" altLang="nl-NL" sz="1200"/>
            </a:p>
          </p:txBody>
        </p:sp>
        <p:sp>
          <p:nvSpPr>
            <p:cNvPr id="351249" name="Rectangle 17"/>
            <p:cNvSpPr>
              <a:spLocks noChangeArrowheads="1"/>
            </p:cNvSpPr>
            <p:nvPr/>
          </p:nvSpPr>
          <p:spPr bwMode="auto">
            <a:xfrm>
              <a:off x="4044" y="12847"/>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Molecuul </a:t>
              </a:r>
              <a:endParaRPr lang="en-US" altLang="nl-NL" sz="1200"/>
            </a:p>
          </p:txBody>
        </p:sp>
        <p:sp>
          <p:nvSpPr>
            <p:cNvPr id="351250" name="Rectangle 18"/>
            <p:cNvSpPr>
              <a:spLocks noChangeArrowheads="1"/>
            </p:cNvSpPr>
            <p:nvPr/>
          </p:nvSpPr>
          <p:spPr bwMode="auto">
            <a:xfrm>
              <a:off x="1987" y="12847"/>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DNA-sequen-tie</a:t>
              </a:r>
              <a:endParaRPr lang="en-US" altLang="nl-NL" sz="1200"/>
            </a:p>
          </p:txBody>
        </p:sp>
        <p:sp>
          <p:nvSpPr>
            <p:cNvPr id="351251" name="Line 19"/>
            <p:cNvSpPr>
              <a:spLocks noChangeShapeType="1"/>
            </p:cNvSpPr>
            <p:nvPr/>
          </p:nvSpPr>
          <p:spPr bwMode="auto">
            <a:xfrm>
              <a:off x="6662" y="10603"/>
              <a:ext cx="0" cy="7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52" name="Line 20"/>
            <p:cNvSpPr>
              <a:spLocks noChangeShapeType="1"/>
            </p:cNvSpPr>
            <p:nvPr/>
          </p:nvSpPr>
          <p:spPr bwMode="auto">
            <a:xfrm>
              <a:off x="6849" y="10603"/>
              <a:ext cx="1309" cy="74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53" name="Line 21"/>
            <p:cNvSpPr>
              <a:spLocks noChangeShapeType="1"/>
            </p:cNvSpPr>
            <p:nvPr/>
          </p:nvSpPr>
          <p:spPr bwMode="auto">
            <a:xfrm>
              <a:off x="5540" y="8920"/>
              <a:ext cx="1122" cy="9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54" name="Oval 22"/>
            <p:cNvSpPr>
              <a:spLocks noChangeArrowheads="1"/>
            </p:cNvSpPr>
            <p:nvPr/>
          </p:nvSpPr>
          <p:spPr bwMode="auto">
            <a:xfrm>
              <a:off x="5914" y="9107"/>
              <a:ext cx="374" cy="374"/>
            </a:xfrm>
            <a:prstGeom prst="ellipse">
              <a:avLst/>
            </a:prstGeom>
            <a:solidFill>
              <a:srgbClr val="FFFFFF"/>
            </a:solidFill>
            <a:ln w="9525">
              <a:solidFill>
                <a:srgbClr val="000000"/>
              </a:solidFill>
              <a:round/>
              <a:headEnd/>
              <a:tailEnd/>
            </a:ln>
          </p:spPr>
          <p:txBody>
            <a:bodyPr/>
            <a:lstStyle/>
            <a:p>
              <a:pPr algn="ctr"/>
              <a:r>
                <a:rPr lang="en-US" altLang="nl-NL" sz="800" b="0">
                  <a:latin typeface="Times New Roman" pitchFamily="18" charset="0"/>
                </a:rPr>
                <a:t>1</a:t>
              </a:r>
              <a:endParaRPr lang="en-US" altLang="nl-NL"/>
            </a:p>
          </p:txBody>
        </p:sp>
        <p:sp>
          <p:nvSpPr>
            <p:cNvPr id="351255" name="Line 23"/>
            <p:cNvSpPr>
              <a:spLocks noChangeShapeType="1"/>
            </p:cNvSpPr>
            <p:nvPr/>
          </p:nvSpPr>
          <p:spPr bwMode="auto">
            <a:xfrm>
              <a:off x="2922" y="10416"/>
              <a:ext cx="1870" cy="9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56" name="Line 24"/>
            <p:cNvSpPr>
              <a:spLocks noChangeShapeType="1"/>
            </p:cNvSpPr>
            <p:nvPr/>
          </p:nvSpPr>
          <p:spPr bwMode="auto">
            <a:xfrm>
              <a:off x="2735" y="10416"/>
              <a:ext cx="561" cy="9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57" name="Line 25"/>
            <p:cNvSpPr>
              <a:spLocks noChangeShapeType="1"/>
            </p:cNvSpPr>
            <p:nvPr/>
          </p:nvSpPr>
          <p:spPr bwMode="auto">
            <a:xfrm flipH="1">
              <a:off x="1800" y="10416"/>
              <a:ext cx="561" cy="93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58" name="Line 26"/>
            <p:cNvSpPr>
              <a:spLocks noChangeShapeType="1"/>
            </p:cNvSpPr>
            <p:nvPr/>
          </p:nvSpPr>
          <p:spPr bwMode="auto">
            <a:xfrm flipH="1">
              <a:off x="2922" y="8546"/>
              <a:ext cx="1870" cy="112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59" name="Oval 27"/>
            <p:cNvSpPr>
              <a:spLocks noChangeArrowheads="1"/>
            </p:cNvSpPr>
            <p:nvPr/>
          </p:nvSpPr>
          <p:spPr bwMode="auto">
            <a:xfrm>
              <a:off x="3670" y="8920"/>
              <a:ext cx="374" cy="374"/>
            </a:xfrm>
            <a:prstGeom prst="ellipse">
              <a:avLst/>
            </a:prstGeom>
            <a:solidFill>
              <a:srgbClr val="FFFFFF"/>
            </a:solidFill>
            <a:ln w="9525">
              <a:solidFill>
                <a:srgbClr val="000000"/>
              </a:solidFill>
              <a:round/>
              <a:headEnd/>
              <a:tailEnd/>
            </a:ln>
          </p:spPr>
          <p:txBody>
            <a:bodyPr/>
            <a:lstStyle/>
            <a:p>
              <a:pPr algn="ctr"/>
              <a:r>
                <a:rPr lang="en-US" altLang="nl-NL" sz="800" b="0">
                  <a:latin typeface="Times New Roman" pitchFamily="18" charset="0"/>
                </a:rPr>
                <a:t>2</a:t>
              </a:r>
              <a:endParaRPr lang="en-US" altLang="nl-NL"/>
            </a:p>
          </p:txBody>
        </p:sp>
        <p:sp>
          <p:nvSpPr>
            <p:cNvPr id="351260" name="Rectangle 28"/>
            <p:cNvSpPr>
              <a:spLocks noChangeArrowheads="1"/>
            </p:cNvSpPr>
            <p:nvPr/>
          </p:nvSpPr>
          <p:spPr bwMode="auto">
            <a:xfrm>
              <a:off x="9280" y="8172"/>
              <a:ext cx="1122" cy="748"/>
            </a:xfrm>
            <a:prstGeom prst="rect">
              <a:avLst/>
            </a:prstGeom>
            <a:solidFill>
              <a:srgbClr val="FFFFFF"/>
            </a:solidFill>
            <a:ln w="9525">
              <a:solidFill>
                <a:srgbClr val="000000"/>
              </a:solidFill>
              <a:miter lim="800000"/>
              <a:headEnd/>
              <a:tailEnd/>
            </a:ln>
          </p:spPr>
          <p:txBody>
            <a:bodyPr/>
            <a:lstStyle/>
            <a:p>
              <a:pPr algn="ctr"/>
              <a:r>
                <a:rPr lang="en-US" altLang="nl-NL" sz="1200" b="0"/>
                <a:t>Gebied</a:t>
              </a:r>
              <a:endParaRPr lang="en-US" altLang="nl-NL" sz="1200"/>
            </a:p>
          </p:txBody>
        </p:sp>
        <p:sp>
          <p:nvSpPr>
            <p:cNvPr id="351261" name="Line 29"/>
            <p:cNvSpPr>
              <a:spLocks noChangeShapeType="1"/>
            </p:cNvSpPr>
            <p:nvPr/>
          </p:nvSpPr>
          <p:spPr bwMode="auto">
            <a:xfrm>
              <a:off x="5914" y="8359"/>
              <a:ext cx="3366"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62" name="Line 30"/>
            <p:cNvSpPr>
              <a:spLocks noChangeShapeType="1"/>
            </p:cNvSpPr>
            <p:nvPr/>
          </p:nvSpPr>
          <p:spPr bwMode="auto">
            <a:xfrm flipH="1">
              <a:off x="4979" y="8920"/>
              <a:ext cx="187" cy="13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63" name="Line 31"/>
            <p:cNvSpPr>
              <a:spLocks noChangeShapeType="1"/>
            </p:cNvSpPr>
            <p:nvPr/>
          </p:nvSpPr>
          <p:spPr bwMode="auto">
            <a:xfrm flipH="1">
              <a:off x="3296" y="10042"/>
              <a:ext cx="280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64" name="Oval 32"/>
            <p:cNvSpPr>
              <a:spLocks noChangeArrowheads="1"/>
            </p:cNvSpPr>
            <p:nvPr/>
          </p:nvSpPr>
          <p:spPr bwMode="auto">
            <a:xfrm>
              <a:off x="7036" y="8172"/>
              <a:ext cx="374" cy="374"/>
            </a:xfrm>
            <a:prstGeom prst="ellipse">
              <a:avLst/>
            </a:prstGeom>
            <a:solidFill>
              <a:srgbClr val="FFFFFF"/>
            </a:solidFill>
            <a:ln w="9525">
              <a:solidFill>
                <a:srgbClr val="000000"/>
              </a:solidFill>
              <a:round/>
              <a:headEnd/>
              <a:tailEnd/>
            </a:ln>
          </p:spPr>
          <p:txBody>
            <a:bodyPr/>
            <a:lstStyle/>
            <a:p>
              <a:pPr algn="ctr"/>
              <a:r>
                <a:rPr lang="en-US" altLang="nl-NL" sz="800" b="0">
                  <a:latin typeface="Times New Roman" pitchFamily="18" charset="0"/>
                </a:rPr>
                <a:t>3</a:t>
              </a:r>
              <a:endParaRPr lang="en-US" altLang="nl-NL"/>
            </a:p>
          </p:txBody>
        </p:sp>
        <p:sp>
          <p:nvSpPr>
            <p:cNvPr id="351265" name="Oval 33"/>
            <p:cNvSpPr>
              <a:spLocks noChangeArrowheads="1"/>
            </p:cNvSpPr>
            <p:nvPr/>
          </p:nvSpPr>
          <p:spPr bwMode="auto">
            <a:xfrm>
              <a:off x="4979" y="9481"/>
              <a:ext cx="374" cy="374"/>
            </a:xfrm>
            <a:prstGeom prst="ellipse">
              <a:avLst/>
            </a:prstGeom>
            <a:solidFill>
              <a:srgbClr val="FFFFFF"/>
            </a:solidFill>
            <a:ln w="9525">
              <a:solidFill>
                <a:srgbClr val="000000"/>
              </a:solidFill>
              <a:round/>
              <a:headEnd/>
              <a:tailEnd/>
            </a:ln>
          </p:spPr>
          <p:txBody>
            <a:bodyPr/>
            <a:lstStyle/>
            <a:p>
              <a:pPr algn="ctr"/>
              <a:r>
                <a:rPr lang="en-US" altLang="nl-NL" sz="800" b="0">
                  <a:latin typeface="Times New Roman" pitchFamily="18" charset="0"/>
                </a:rPr>
                <a:t>4</a:t>
              </a:r>
              <a:endParaRPr lang="en-US" altLang="nl-NL"/>
            </a:p>
          </p:txBody>
        </p:sp>
        <p:sp>
          <p:nvSpPr>
            <p:cNvPr id="351266" name="Line 34"/>
            <p:cNvSpPr>
              <a:spLocks noChangeShapeType="1"/>
            </p:cNvSpPr>
            <p:nvPr/>
          </p:nvSpPr>
          <p:spPr bwMode="auto">
            <a:xfrm flipH="1">
              <a:off x="5540" y="10416"/>
              <a:ext cx="56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67" name="Line 35"/>
            <p:cNvSpPr>
              <a:spLocks noChangeShapeType="1"/>
            </p:cNvSpPr>
            <p:nvPr/>
          </p:nvSpPr>
          <p:spPr bwMode="auto">
            <a:xfrm>
              <a:off x="2548" y="10416"/>
              <a:ext cx="0" cy="243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68" name="Oval 36"/>
            <p:cNvSpPr>
              <a:spLocks noChangeArrowheads="1"/>
            </p:cNvSpPr>
            <p:nvPr/>
          </p:nvSpPr>
          <p:spPr bwMode="auto">
            <a:xfrm>
              <a:off x="2361" y="12286"/>
              <a:ext cx="374" cy="374"/>
            </a:xfrm>
            <a:prstGeom prst="ellipse">
              <a:avLst/>
            </a:prstGeom>
            <a:solidFill>
              <a:srgbClr val="FFFFFF"/>
            </a:solidFill>
            <a:ln w="9525">
              <a:solidFill>
                <a:srgbClr val="000000"/>
              </a:solidFill>
              <a:round/>
              <a:headEnd/>
              <a:tailEnd/>
            </a:ln>
          </p:spPr>
          <p:txBody>
            <a:bodyPr/>
            <a:lstStyle/>
            <a:p>
              <a:pPr algn="ctr"/>
              <a:r>
                <a:rPr lang="en-US" altLang="nl-NL" sz="800" b="0">
                  <a:latin typeface="Times New Roman" pitchFamily="18" charset="0"/>
                </a:rPr>
                <a:t>5</a:t>
              </a:r>
              <a:endParaRPr lang="en-US" altLang="nl-NL"/>
            </a:p>
          </p:txBody>
        </p:sp>
        <p:sp>
          <p:nvSpPr>
            <p:cNvPr id="351269" name="Line 37"/>
            <p:cNvSpPr>
              <a:spLocks noChangeShapeType="1"/>
            </p:cNvSpPr>
            <p:nvPr/>
          </p:nvSpPr>
          <p:spPr bwMode="auto">
            <a:xfrm>
              <a:off x="3109" y="13222"/>
              <a:ext cx="93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70" name="Oval 38"/>
            <p:cNvSpPr>
              <a:spLocks noChangeArrowheads="1"/>
            </p:cNvSpPr>
            <p:nvPr/>
          </p:nvSpPr>
          <p:spPr bwMode="auto">
            <a:xfrm>
              <a:off x="3296" y="13034"/>
              <a:ext cx="374" cy="374"/>
            </a:xfrm>
            <a:prstGeom prst="ellipse">
              <a:avLst/>
            </a:prstGeom>
            <a:solidFill>
              <a:srgbClr val="FFFFFF"/>
            </a:solidFill>
            <a:ln w="9525">
              <a:solidFill>
                <a:srgbClr val="000000"/>
              </a:solidFill>
              <a:round/>
              <a:headEnd/>
              <a:tailEnd/>
            </a:ln>
          </p:spPr>
          <p:txBody>
            <a:bodyPr/>
            <a:lstStyle/>
            <a:p>
              <a:pPr algn="ctr"/>
              <a:r>
                <a:rPr lang="en-US" altLang="nl-NL" sz="800" b="0">
                  <a:latin typeface="Times New Roman" pitchFamily="18" charset="0"/>
                </a:rPr>
                <a:t>6</a:t>
              </a:r>
              <a:endParaRPr lang="en-US" altLang="nl-NL"/>
            </a:p>
          </p:txBody>
        </p:sp>
        <p:sp>
          <p:nvSpPr>
            <p:cNvPr id="351271" name="Line 39"/>
            <p:cNvSpPr>
              <a:spLocks noChangeShapeType="1"/>
            </p:cNvSpPr>
            <p:nvPr/>
          </p:nvSpPr>
          <p:spPr bwMode="auto">
            <a:xfrm>
              <a:off x="5914" y="8733"/>
              <a:ext cx="1870" cy="130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72" name="Oval 40"/>
            <p:cNvSpPr>
              <a:spLocks noChangeArrowheads="1"/>
            </p:cNvSpPr>
            <p:nvPr/>
          </p:nvSpPr>
          <p:spPr bwMode="auto">
            <a:xfrm>
              <a:off x="6662" y="9160"/>
              <a:ext cx="374" cy="374"/>
            </a:xfrm>
            <a:prstGeom prst="ellipse">
              <a:avLst/>
            </a:prstGeom>
            <a:solidFill>
              <a:srgbClr val="FFFFFF"/>
            </a:solidFill>
            <a:ln w="9525">
              <a:solidFill>
                <a:srgbClr val="000000"/>
              </a:solidFill>
              <a:round/>
              <a:headEnd/>
              <a:tailEnd/>
            </a:ln>
          </p:spPr>
          <p:txBody>
            <a:bodyPr/>
            <a:lstStyle/>
            <a:p>
              <a:pPr algn="ctr"/>
              <a:r>
                <a:rPr lang="en-US" altLang="nl-NL" sz="800" b="0">
                  <a:latin typeface="Times New Roman" pitchFamily="18" charset="0"/>
                </a:rPr>
                <a:t>7</a:t>
              </a:r>
              <a:endParaRPr lang="en-US" altLang="nl-NL"/>
            </a:p>
          </p:txBody>
        </p:sp>
        <p:sp>
          <p:nvSpPr>
            <p:cNvPr id="351273" name="Line 41"/>
            <p:cNvSpPr>
              <a:spLocks noChangeShapeType="1"/>
            </p:cNvSpPr>
            <p:nvPr/>
          </p:nvSpPr>
          <p:spPr bwMode="auto">
            <a:xfrm>
              <a:off x="5914" y="8546"/>
              <a:ext cx="1870" cy="5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351274" name="Oval 42"/>
            <p:cNvSpPr>
              <a:spLocks noChangeArrowheads="1"/>
            </p:cNvSpPr>
            <p:nvPr/>
          </p:nvSpPr>
          <p:spPr bwMode="auto">
            <a:xfrm>
              <a:off x="6662" y="8546"/>
              <a:ext cx="374" cy="374"/>
            </a:xfrm>
            <a:prstGeom prst="ellipse">
              <a:avLst/>
            </a:prstGeom>
            <a:solidFill>
              <a:srgbClr val="FFFFFF"/>
            </a:solidFill>
            <a:ln w="9525">
              <a:solidFill>
                <a:srgbClr val="000000"/>
              </a:solidFill>
              <a:round/>
              <a:headEnd/>
              <a:tailEnd/>
            </a:ln>
          </p:spPr>
          <p:txBody>
            <a:bodyPr/>
            <a:lstStyle/>
            <a:p>
              <a:pPr algn="ctr"/>
              <a:r>
                <a:rPr lang="en-US" altLang="nl-NL" sz="800" b="0">
                  <a:latin typeface="Times New Roman" pitchFamily="18" charset="0"/>
                </a:rPr>
                <a:t>8</a:t>
              </a:r>
              <a:endParaRPr lang="en-US" altLang="nl-NL"/>
            </a:p>
          </p:txBody>
        </p:sp>
      </p:grpSp>
      <p:grpSp>
        <p:nvGrpSpPr>
          <p:cNvPr id="351342" name="Group 110"/>
          <p:cNvGrpSpPr>
            <a:grpSpLocks/>
          </p:cNvGrpSpPr>
          <p:nvPr/>
        </p:nvGrpSpPr>
        <p:grpSpPr bwMode="auto">
          <a:xfrm>
            <a:off x="684213" y="1773238"/>
            <a:ext cx="6551612" cy="3311525"/>
            <a:chOff x="431" y="1117"/>
            <a:chExt cx="4127" cy="2086"/>
          </a:xfrm>
        </p:grpSpPr>
        <p:sp>
          <p:nvSpPr>
            <p:cNvPr id="351305" name="Line 73"/>
            <p:cNvSpPr>
              <a:spLocks noChangeShapeType="1"/>
            </p:cNvSpPr>
            <p:nvPr/>
          </p:nvSpPr>
          <p:spPr bwMode="auto">
            <a:xfrm flipH="1" flipV="1">
              <a:off x="3016" y="1434"/>
              <a:ext cx="1179" cy="10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296" name="Line 64"/>
            <p:cNvSpPr>
              <a:spLocks noChangeShapeType="1"/>
            </p:cNvSpPr>
            <p:nvPr/>
          </p:nvSpPr>
          <p:spPr bwMode="auto">
            <a:xfrm>
              <a:off x="431" y="3067"/>
              <a:ext cx="23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297" name="Line 65"/>
            <p:cNvSpPr>
              <a:spLocks noChangeShapeType="1"/>
            </p:cNvSpPr>
            <p:nvPr/>
          </p:nvSpPr>
          <p:spPr bwMode="auto">
            <a:xfrm>
              <a:off x="2880" y="1706"/>
              <a:ext cx="0" cy="14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298" name="Line 66"/>
            <p:cNvSpPr>
              <a:spLocks noChangeShapeType="1"/>
            </p:cNvSpPr>
            <p:nvPr/>
          </p:nvSpPr>
          <p:spPr bwMode="auto">
            <a:xfrm flipH="1" flipV="1">
              <a:off x="2699" y="1434"/>
              <a:ext cx="181" cy="27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299" name="Line 67"/>
            <p:cNvSpPr>
              <a:spLocks noChangeShapeType="1"/>
            </p:cNvSpPr>
            <p:nvPr/>
          </p:nvSpPr>
          <p:spPr bwMode="auto">
            <a:xfrm>
              <a:off x="2018" y="1888"/>
              <a:ext cx="0" cy="63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0" name="Line 68"/>
            <p:cNvSpPr>
              <a:spLocks noChangeShapeType="1"/>
            </p:cNvSpPr>
            <p:nvPr/>
          </p:nvSpPr>
          <p:spPr bwMode="auto">
            <a:xfrm>
              <a:off x="2018" y="2523"/>
              <a:ext cx="72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1" name="Line 69"/>
            <p:cNvSpPr>
              <a:spLocks noChangeShapeType="1"/>
            </p:cNvSpPr>
            <p:nvPr/>
          </p:nvSpPr>
          <p:spPr bwMode="auto">
            <a:xfrm>
              <a:off x="2744" y="2523"/>
              <a:ext cx="0" cy="5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2" name="Line 70"/>
            <p:cNvSpPr>
              <a:spLocks noChangeShapeType="1"/>
            </p:cNvSpPr>
            <p:nvPr/>
          </p:nvSpPr>
          <p:spPr bwMode="auto">
            <a:xfrm>
              <a:off x="2880" y="3203"/>
              <a:ext cx="167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3" name="Line 71"/>
            <p:cNvSpPr>
              <a:spLocks noChangeShapeType="1"/>
            </p:cNvSpPr>
            <p:nvPr/>
          </p:nvSpPr>
          <p:spPr bwMode="auto">
            <a:xfrm flipV="1">
              <a:off x="4558" y="2523"/>
              <a:ext cx="0" cy="68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4" name="Line 72"/>
            <p:cNvSpPr>
              <a:spLocks noChangeShapeType="1"/>
            </p:cNvSpPr>
            <p:nvPr/>
          </p:nvSpPr>
          <p:spPr bwMode="auto">
            <a:xfrm flipH="1">
              <a:off x="4195" y="2523"/>
              <a:ext cx="36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6" name="Line 74"/>
            <p:cNvSpPr>
              <a:spLocks noChangeShapeType="1"/>
            </p:cNvSpPr>
            <p:nvPr/>
          </p:nvSpPr>
          <p:spPr bwMode="auto">
            <a:xfrm flipV="1">
              <a:off x="2018" y="1434"/>
              <a:ext cx="363" cy="45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7" name="Line 75"/>
            <p:cNvSpPr>
              <a:spLocks noChangeShapeType="1"/>
            </p:cNvSpPr>
            <p:nvPr/>
          </p:nvSpPr>
          <p:spPr bwMode="auto">
            <a:xfrm flipV="1">
              <a:off x="431" y="1706"/>
              <a:ext cx="0" cy="136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8" name="Line 76"/>
            <p:cNvSpPr>
              <a:spLocks noChangeShapeType="1"/>
            </p:cNvSpPr>
            <p:nvPr/>
          </p:nvSpPr>
          <p:spPr bwMode="auto">
            <a:xfrm flipV="1">
              <a:off x="431" y="1117"/>
              <a:ext cx="1814" cy="58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09" name="Rectangle 77"/>
            <p:cNvSpPr>
              <a:spLocks noChangeArrowheads="1"/>
            </p:cNvSpPr>
            <p:nvPr/>
          </p:nvSpPr>
          <p:spPr bwMode="auto">
            <a:xfrm>
              <a:off x="567" y="1842"/>
              <a:ext cx="27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nl-NL" sz="2000"/>
                <a:t>A</a:t>
              </a:r>
            </a:p>
          </p:txBody>
        </p:sp>
      </p:grpSp>
      <p:sp>
        <p:nvSpPr>
          <p:cNvPr id="351316" name="Line 84"/>
          <p:cNvSpPr>
            <a:spLocks noChangeShapeType="1"/>
          </p:cNvSpPr>
          <p:nvPr/>
        </p:nvSpPr>
        <p:spPr bwMode="auto">
          <a:xfrm>
            <a:off x="4427538" y="50847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nvGrpSpPr>
          <p:cNvPr id="351338" name="Group 106"/>
          <p:cNvGrpSpPr>
            <a:grpSpLocks/>
          </p:cNvGrpSpPr>
          <p:nvPr/>
        </p:nvGrpSpPr>
        <p:grpSpPr bwMode="auto">
          <a:xfrm>
            <a:off x="4356100" y="1773238"/>
            <a:ext cx="3384550" cy="3168650"/>
            <a:chOff x="2744" y="1117"/>
            <a:chExt cx="2132" cy="1996"/>
          </a:xfrm>
        </p:grpSpPr>
        <p:sp>
          <p:nvSpPr>
            <p:cNvPr id="351290" name="Line 58"/>
            <p:cNvSpPr>
              <a:spLocks noChangeShapeType="1"/>
            </p:cNvSpPr>
            <p:nvPr/>
          </p:nvSpPr>
          <p:spPr bwMode="auto">
            <a:xfrm>
              <a:off x="3107" y="1117"/>
              <a:ext cx="1497" cy="40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291" name="Line 59"/>
            <p:cNvSpPr>
              <a:spLocks noChangeShapeType="1"/>
            </p:cNvSpPr>
            <p:nvPr/>
          </p:nvSpPr>
          <p:spPr bwMode="auto">
            <a:xfrm>
              <a:off x="4604" y="1525"/>
              <a:ext cx="0" cy="1588"/>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292" name="Line 60"/>
            <p:cNvSpPr>
              <a:spLocks noChangeShapeType="1"/>
            </p:cNvSpPr>
            <p:nvPr/>
          </p:nvSpPr>
          <p:spPr bwMode="auto">
            <a:xfrm flipH="1">
              <a:off x="2971" y="3113"/>
              <a:ext cx="1633"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293" name="Line 61"/>
            <p:cNvSpPr>
              <a:spLocks noChangeShapeType="1"/>
            </p:cNvSpPr>
            <p:nvPr/>
          </p:nvSpPr>
          <p:spPr bwMode="auto">
            <a:xfrm flipV="1">
              <a:off x="2971" y="1661"/>
              <a:ext cx="0" cy="145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295" name="Line 63"/>
            <p:cNvSpPr>
              <a:spLocks noChangeShapeType="1"/>
            </p:cNvSpPr>
            <p:nvPr/>
          </p:nvSpPr>
          <p:spPr bwMode="auto">
            <a:xfrm flipH="1" flipV="1">
              <a:off x="2744" y="1434"/>
              <a:ext cx="227" cy="227"/>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35" name="Rectangle 103"/>
            <p:cNvSpPr>
              <a:spLocks noChangeArrowheads="1"/>
            </p:cNvSpPr>
            <p:nvPr/>
          </p:nvSpPr>
          <p:spPr bwMode="auto">
            <a:xfrm>
              <a:off x="4604" y="2023"/>
              <a:ext cx="27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nl-NL" sz="2000">
                  <a:solidFill>
                    <a:srgbClr val="FF0000"/>
                  </a:solidFill>
                </a:rPr>
                <a:t>D</a:t>
              </a:r>
            </a:p>
          </p:txBody>
        </p:sp>
      </p:grpSp>
      <p:grpSp>
        <p:nvGrpSpPr>
          <p:cNvPr id="351339" name="Group 107"/>
          <p:cNvGrpSpPr>
            <a:grpSpLocks/>
          </p:cNvGrpSpPr>
          <p:nvPr/>
        </p:nvGrpSpPr>
        <p:grpSpPr bwMode="auto">
          <a:xfrm>
            <a:off x="1331913" y="2205038"/>
            <a:ext cx="6264275" cy="3887787"/>
            <a:chOff x="839" y="1389"/>
            <a:chExt cx="3946" cy="2449"/>
          </a:xfrm>
        </p:grpSpPr>
        <p:sp>
          <p:nvSpPr>
            <p:cNvPr id="351322" name="Line 90"/>
            <p:cNvSpPr>
              <a:spLocks noChangeShapeType="1"/>
            </p:cNvSpPr>
            <p:nvPr/>
          </p:nvSpPr>
          <p:spPr bwMode="auto">
            <a:xfrm flipV="1">
              <a:off x="1020" y="1389"/>
              <a:ext cx="1316" cy="1769"/>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5" name="Line 83"/>
            <p:cNvSpPr>
              <a:spLocks noChangeShapeType="1"/>
            </p:cNvSpPr>
            <p:nvPr/>
          </p:nvSpPr>
          <p:spPr bwMode="auto">
            <a:xfrm flipH="1" flipV="1">
              <a:off x="3107" y="1434"/>
              <a:ext cx="1134" cy="953"/>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2" name="Line 80"/>
            <p:cNvSpPr>
              <a:spLocks noChangeShapeType="1"/>
            </p:cNvSpPr>
            <p:nvPr/>
          </p:nvSpPr>
          <p:spPr bwMode="auto">
            <a:xfrm flipV="1">
              <a:off x="839" y="1389"/>
              <a:ext cx="1451" cy="1769"/>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0" name="Line 78"/>
            <p:cNvSpPr>
              <a:spLocks noChangeShapeType="1"/>
            </p:cNvSpPr>
            <p:nvPr/>
          </p:nvSpPr>
          <p:spPr bwMode="auto">
            <a:xfrm>
              <a:off x="839" y="3838"/>
              <a:ext cx="186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1" name="Line 79"/>
            <p:cNvSpPr>
              <a:spLocks noChangeShapeType="1"/>
            </p:cNvSpPr>
            <p:nvPr/>
          </p:nvSpPr>
          <p:spPr bwMode="auto">
            <a:xfrm flipV="1">
              <a:off x="839" y="3158"/>
              <a:ext cx="0" cy="68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3" name="Line 81"/>
            <p:cNvSpPr>
              <a:spLocks noChangeShapeType="1"/>
            </p:cNvSpPr>
            <p:nvPr/>
          </p:nvSpPr>
          <p:spPr bwMode="auto">
            <a:xfrm flipH="1" flipV="1">
              <a:off x="4785" y="2387"/>
              <a:ext cx="0" cy="952"/>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4" name="Line 82"/>
            <p:cNvSpPr>
              <a:spLocks noChangeShapeType="1"/>
            </p:cNvSpPr>
            <p:nvPr/>
          </p:nvSpPr>
          <p:spPr bwMode="auto">
            <a:xfrm flipH="1">
              <a:off x="4240" y="2387"/>
              <a:ext cx="545"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7" name="Line 85"/>
            <p:cNvSpPr>
              <a:spLocks noChangeShapeType="1"/>
            </p:cNvSpPr>
            <p:nvPr/>
          </p:nvSpPr>
          <p:spPr bwMode="auto">
            <a:xfrm flipV="1">
              <a:off x="2835" y="1752"/>
              <a:ext cx="0" cy="1587"/>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8" name="Line 86"/>
            <p:cNvSpPr>
              <a:spLocks noChangeShapeType="1"/>
            </p:cNvSpPr>
            <p:nvPr/>
          </p:nvSpPr>
          <p:spPr bwMode="auto">
            <a:xfrm>
              <a:off x="2835" y="3339"/>
              <a:ext cx="1950"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19" name="Line 87"/>
            <p:cNvSpPr>
              <a:spLocks noChangeShapeType="1"/>
            </p:cNvSpPr>
            <p:nvPr/>
          </p:nvSpPr>
          <p:spPr bwMode="auto">
            <a:xfrm flipH="1" flipV="1">
              <a:off x="2653" y="1434"/>
              <a:ext cx="182" cy="318"/>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0" name="Line 88"/>
            <p:cNvSpPr>
              <a:spLocks noChangeShapeType="1"/>
            </p:cNvSpPr>
            <p:nvPr/>
          </p:nvSpPr>
          <p:spPr bwMode="auto">
            <a:xfrm flipV="1">
              <a:off x="2699" y="3158"/>
              <a:ext cx="0" cy="68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1" name="Line 89"/>
            <p:cNvSpPr>
              <a:spLocks noChangeShapeType="1"/>
            </p:cNvSpPr>
            <p:nvPr/>
          </p:nvSpPr>
          <p:spPr bwMode="auto">
            <a:xfrm flipH="1">
              <a:off x="1020" y="3158"/>
              <a:ext cx="1679" cy="0"/>
            </a:xfrm>
            <a:prstGeom prst="line">
              <a:avLst/>
            </a:prstGeom>
            <a:noFill/>
            <a:ln w="28575">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36" name="Rectangle 104"/>
            <p:cNvSpPr>
              <a:spLocks noChangeArrowheads="1"/>
            </p:cNvSpPr>
            <p:nvPr/>
          </p:nvSpPr>
          <p:spPr bwMode="auto">
            <a:xfrm>
              <a:off x="2699" y="3520"/>
              <a:ext cx="27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nl-NL" sz="2000">
                  <a:solidFill>
                    <a:srgbClr val="009900"/>
                  </a:solidFill>
                </a:rPr>
                <a:t>C</a:t>
              </a:r>
            </a:p>
          </p:txBody>
        </p:sp>
      </p:grpSp>
      <p:grpSp>
        <p:nvGrpSpPr>
          <p:cNvPr id="351341" name="Group 109"/>
          <p:cNvGrpSpPr>
            <a:grpSpLocks/>
          </p:cNvGrpSpPr>
          <p:nvPr/>
        </p:nvGrpSpPr>
        <p:grpSpPr bwMode="auto">
          <a:xfrm>
            <a:off x="3419475" y="1412875"/>
            <a:ext cx="5040313" cy="3744913"/>
            <a:chOff x="2154" y="890"/>
            <a:chExt cx="3175" cy="2359"/>
          </a:xfrm>
        </p:grpSpPr>
        <p:grpSp>
          <p:nvGrpSpPr>
            <p:cNvPr id="351340" name="Group 108"/>
            <p:cNvGrpSpPr>
              <a:grpSpLocks/>
            </p:cNvGrpSpPr>
            <p:nvPr/>
          </p:nvGrpSpPr>
          <p:grpSpPr bwMode="auto">
            <a:xfrm>
              <a:off x="2154" y="890"/>
              <a:ext cx="3175" cy="2359"/>
              <a:chOff x="2154" y="890"/>
              <a:chExt cx="3175" cy="2359"/>
            </a:xfrm>
          </p:grpSpPr>
          <p:sp>
            <p:nvSpPr>
              <p:cNvPr id="351334" name="Line 102"/>
              <p:cNvSpPr>
                <a:spLocks noChangeShapeType="1"/>
              </p:cNvSpPr>
              <p:nvPr/>
            </p:nvSpPr>
            <p:spPr bwMode="auto">
              <a:xfrm flipH="1" flipV="1">
                <a:off x="3379" y="1117"/>
                <a:ext cx="1315" cy="363"/>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30" name="Line 98"/>
              <p:cNvSpPr>
                <a:spLocks noChangeShapeType="1"/>
              </p:cNvSpPr>
              <p:nvPr/>
            </p:nvSpPr>
            <p:spPr bwMode="auto">
              <a:xfrm flipH="1" flipV="1">
                <a:off x="3061" y="1434"/>
                <a:ext cx="1180" cy="1044"/>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3" name="Line 91"/>
              <p:cNvSpPr>
                <a:spLocks noChangeShapeType="1"/>
              </p:cNvSpPr>
              <p:nvPr/>
            </p:nvSpPr>
            <p:spPr bwMode="auto">
              <a:xfrm>
                <a:off x="2154" y="2478"/>
                <a:ext cx="771"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4" name="Line 92"/>
              <p:cNvSpPr>
                <a:spLocks noChangeShapeType="1"/>
              </p:cNvSpPr>
              <p:nvPr/>
            </p:nvSpPr>
            <p:spPr bwMode="auto">
              <a:xfrm flipV="1">
                <a:off x="2925" y="2477"/>
                <a:ext cx="0" cy="772"/>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5" name="Line 93"/>
              <p:cNvSpPr>
                <a:spLocks noChangeShapeType="1"/>
              </p:cNvSpPr>
              <p:nvPr/>
            </p:nvSpPr>
            <p:spPr bwMode="auto">
              <a:xfrm flipV="1">
                <a:off x="2154" y="1888"/>
                <a:ext cx="0" cy="59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6" name="Line 94"/>
              <p:cNvSpPr>
                <a:spLocks noChangeShapeType="1"/>
              </p:cNvSpPr>
              <p:nvPr/>
            </p:nvSpPr>
            <p:spPr bwMode="auto">
              <a:xfrm flipV="1">
                <a:off x="2154" y="1434"/>
                <a:ext cx="318" cy="454"/>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7" name="Line 95"/>
              <p:cNvSpPr>
                <a:spLocks noChangeShapeType="1"/>
              </p:cNvSpPr>
              <p:nvPr/>
            </p:nvSpPr>
            <p:spPr bwMode="auto">
              <a:xfrm flipV="1">
                <a:off x="2925" y="3249"/>
                <a:ext cx="1769"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8" name="Line 96"/>
              <p:cNvSpPr>
                <a:spLocks noChangeShapeType="1"/>
              </p:cNvSpPr>
              <p:nvPr/>
            </p:nvSpPr>
            <p:spPr bwMode="auto">
              <a:xfrm flipV="1">
                <a:off x="4694" y="2478"/>
                <a:ext cx="0" cy="771"/>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29" name="Line 97"/>
              <p:cNvSpPr>
                <a:spLocks noChangeShapeType="1"/>
              </p:cNvSpPr>
              <p:nvPr/>
            </p:nvSpPr>
            <p:spPr bwMode="auto">
              <a:xfrm flipH="1">
                <a:off x="4241" y="2478"/>
                <a:ext cx="453"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31" name="Line 99"/>
              <p:cNvSpPr>
                <a:spLocks noChangeShapeType="1"/>
              </p:cNvSpPr>
              <p:nvPr/>
            </p:nvSpPr>
            <p:spPr bwMode="auto">
              <a:xfrm>
                <a:off x="3152" y="890"/>
                <a:ext cx="2177"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32" name="Line 100"/>
              <p:cNvSpPr>
                <a:spLocks noChangeShapeType="1"/>
              </p:cNvSpPr>
              <p:nvPr/>
            </p:nvSpPr>
            <p:spPr bwMode="auto">
              <a:xfrm>
                <a:off x="5329" y="890"/>
                <a:ext cx="0" cy="59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351333" name="Line 101"/>
              <p:cNvSpPr>
                <a:spLocks noChangeShapeType="1"/>
              </p:cNvSpPr>
              <p:nvPr/>
            </p:nvSpPr>
            <p:spPr bwMode="auto">
              <a:xfrm flipH="1">
                <a:off x="4694" y="1480"/>
                <a:ext cx="635" cy="0"/>
              </a:xfrm>
              <a:prstGeom prst="line">
                <a:avLst/>
              </a:prstGeom>
              <a:noFill/>
              <a:ln w="28575">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grpSp>
        <p:sp>
          <p:nvSpPr>
            <p:cNvPr id="351337" name="Rectangle 105"/>
            <p:cNvSpPr>
              <a:spLocks noChangeArrowheads="1"/>
            </p:cNvSpPr>
            <p:nvPr/>
          </p:nvSpPr>
          <p:spPr bwMode="auto">
            <a:xfrm>
              <a:off x="5057" y="1525"/>
              <a:ext cx="272" cy="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nl-NL" sz="2000">
                  <a:solidFill>
                    <a:srgbClr val="0066FF"/>
                  </a:solidFill>
                </a:rPr>
                <a:t>B</a:t>
              </a:r>
            </a:p>
          </p:txBody>
        </p:sp>
      </p:grpSp>
      <p:sp>
        <p:nvSpPr>
          <p:cNvPr id="351344" name="Rectangle 112"/>
          <p:cNvSpPr>
            <a:spLocks noChangeArrowheads="1"/>
          </p:cNvSpPr>
          <p:nvPr/>
        </p:nvSpPr>
        <p:spPr bwMode="auto">
          <a:xfrm>
            <a:off x="179388" y="5805488"/>
            <a:ext cx="431800" cy="360362"/>
          </a:xfrm>
          <a:prstGeom prst="rect">
            <a:avLst/>
          </a:prstGeom>
          <a:noFill/>
          <a:ln>
            <a:noFill/>
          </a:ln>
          <a:effectLst/>
          <a:extLst>
            <a:ext uri="{909E8E84-426E-40DD-AFC4-6F175D3DCCD1}">
              <a14:hiddenFill xmlns:a14="http://schemas.microsoft.com/office/drawing/2010/main">
                <a:solidFill>
                  <a:srgbClr val="96969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nl-NL" sz="1800" b="0"/>
              <a:t>36</a:t>
            </a:r>
          </a:p>
        </p:txBody>
      </p:sp>
      <p:pic>
        <p:nvPicPr>
          <p:cNvPr id="9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5170037"/>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37D41F3C-10A6-41E2-9C2D-029AC7F0AC30}" type="slidenum">
              <a:rPr lang="en-US" smtClean="0"/>
              <a:pPr>
                <a:defRPr/>
              </a:pPr>
              <a:t>6</a:t>
            </a:fld>
            <a:endParaRPr lang="en-US"/>
          </a:p>
        </p:txBody>
      </p:sp>
    </p:spTree>
    <p:extLst>
      <p:ext uri="{BB962C8B-B14F-4D97-AF65-F5344CB8AC3E}">
        <p14:creationId xmlns:p14="http://schemas.microsoft.com/office/powerpoint/2010/main" val="4204701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13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13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1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Een</a:t>
            </a:r>
            <a:r>
              <a:rPr lang="en-US" dirty="0" smtClean="0"/>
              <a:t> concept</a:t>
            </a:r>
            <a:endParaRPr lang="en-US" dirty="0"/>
          </a:p>
        </p:txBody>
      </p:sp>
      <p:sp>
        <p:nvSpPr>
          <p:cNvPr id="3" name="Tijdelijke aanduiding voor inhoud 2"/>
          <p:cNvSpPr>
            <a:spLocks noGrp="1"/>
          </p:cNvSpPr>
          <p:nvPr>
            <p:ph idx="1"/>
          </p:nvPr>
        </p:nvSpPr>
        <p:spPr>
          <a:xfrm>
            <a:off x="990600" y="1981200"/>
            <a:ext cx="7541840" cy="4114800"/>
          </a:xfrm>
        </p:spPr>
        <p:txBody>
          <a:bodyPr/>
          <a:lstStyle/>
          <a:p>
            <a:pPr marL="0" indent="0">
              <a:buNone/>
            </a:pPr>
            <a:r>
              <a:rPr lang="en-US" sz="2800" dirty="0" smtClean="0"/>
              <a:t>Doe (</a:t>
            </a:r>
            <a:r>
              <a:rPr lang="en-US" sz="2800" dirty="0" err="1" smtClean="0"/>
              <a:t>thuis</a:t>
            </a:r>
            <a:r>
              <a:rPr lang="en-US" sz="2800" dirty="0" smtClean="0"/>
              <a:t>) </a:t>
            </a:r>
            <a:r>
              <a:rPr lang="en-US" sz="2800" dirty="0" err="1" smtClean="0"/>
              <a:t>eens</a:t>
            </a:r>
            <a:r>
              <a:rPr lang="en-US" sz="2800" dirty="0" smtClean="0"/>
              <a:t> </a:t>
            </a:r>
            <a:r>
              <a:rPr lang="en-US" sz="2800" dirty="0" err="1" smtClean="0"/>
              <a:t>hetzelfde</a:t>
            </a:r>
            <a:r>
              <a:rPr lang="en-US" sz="2800" dirty="0" smtClean="0"/>
              <a:t> </a:t>
            </a:r>
            <a:r>
              <a:rPr lang="en-US" sz="2800" dirty="0" err="1" smtClean="0"/>
              <a:t>voor</a:t>
            </a:r>
            <a:r>
              <a:rPr lang="en-US" sz="2800" dirty="0" smtClean="0"/>
              <a:t>:</a:t>
            </a:r>
          </a:p>
          <a:p>
            <a:pPr>
              <a:buFontTx/>
              <a:buChar char="-"/>
            </a:pPr>
            <a:r>
              <a:rPr lang="en-US" altLang="nl-NL" sz="2800" dirty="0" err="1" smtClean="0"/>
              <a:t>Verbranding</a:t>
            </a:r>
            <a:endParaRPr lang="en-US" altLang="nl-NL" sz="2800" dirty="0" smtClean="0"/>
          </a:p>
          <a:p>
            <a:pPr>
              <a:buFontTx/>
              <a:buChar char="-"/>
            </a:pPr>
            <a:r>
              <a:rPr lang="en-US" altLang="nl-NL" sz="2800" dirty="0" err="1" smtClean="0"/>
              <a:t>Eiwit</a:t>
            </a:r>
            <a:endParaRPr lang="en-US" altLang="nl-NL" sz="2800" dirty="0" smtClean="0"/>
          </a:p>
          <a:p>
            <a:pPr>
              <a:buFontTx/>
              <a:buChar char="-"/>
            </a:pPr>
            <a:r>
              <a:rPr lang="en-US" altLang="nl-NL" sz="2800" dirty="0" err="1" smtClean="0"/>
              <a:t>Ecosysteem</a:t>
            </a:r>
            <a:endParaRPr lang="en-US" altLang="nl-NL" sz="2800" dirty="0" smtClean="0"/>
          </a:p>
          <a:p>
            <a:pPr>
              <a:buFontTx/>
              <a:buChar char="-"/>
            </a:pPr>
            <a:r>
              <a:rPr lang="en-US" altLang="nl-NL" sz="2800" dirty="0" smtClean="0"/>
              <a:t>Gen</a:t>
            </a:r>
          </a:p>
          <a:p>
            <a:pPr>
              <a:buFontTx/>
              <a:buChar char="-"/>
            </a:pPr>
            <a:r>
              <a:rPr lang="en-US" altLang="nl-NL" sz="2800" dirty="0" smtClean="0"/>
              <a:t>...</a:t>
            </a:r>
            <a:endParaRPr lang="en-US" altLang="nl-NL" sz="2800" dirty="0"/>
          </a:p>
          <a:p>
            <a:endParaRPr lang="en-US" sz="2000" dirty="0"/>
          </a:p>
          <a:p>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pPr>
              <a:defRPr/>
            </a:pPr>
            <a:fld id="{B41327DA-2DA6-4AE5-938A-19C66CE12EDB}" type="slidenum">
              <a:rPr lang="en-US" smtClean="0"/>
              <a:pPr>
                <a:defRPr/>
              </a:pPr>
              <a:t>7</a:t>
            </a:fld>
            <a:endParaRPr lang="en-US"/>
          </a:p>
        </p:txBody>
      </p:sp>
    </p:spTree>
    <p:extLst>
      <p:ext uri="{BB962C8B-B14F-4D97-AF65-F5344CB8AC3E}">
        <p14:creationId xmlns:p14="http://schemas.microsoft.com/office/powerpoint/2010/main" val="1326200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Een</a:t>
            </a:r>
            <a:r>
              <a:rPr lang="en-US" dirty="0" smtClean="0"/>
              <a:t> context</a:t>
            </a:r>
            <a:endParaRPr lang="en-US" dirty="0"/>
          </a:p>
        </p:txBody>
      </p:sp>
      <p:sp>
        <p:nvSpPr>
          <p:cNvPr id="3" name="Tijdelijke aanduiding voor inhoud 2"/>
          <p:cNvSpPr>
            <a:spLocks noGrp="1"/>
          </p:cNvSpPr>
          <p:nvPr>
            <p:ph idx="1"/>
          </p:nvPr>
        </p:nvSpPr>
        <p:spPr>
          <a:xfrm>
            <a:off x="990600" y="1981200"/>
            <a:ext cx="7541840" cy="4114800"/>
          </a:xfrm>
        </p:spPr>
        <p:txBody>
          <a:bodyPr/>
          <a:lstStyle/>
          <a:p>
            <a:r>
              <a:rPr lang="en-US" sz="2800" dirty="0" err="1" smtClean="0"/>
              <a:t>Schrijf</a:t>
            </a:r>
            <a:r>
              <a:rPr lang="en-US" sz="2800" dirty="0" smtClean="0"/>
              <a:t> </a:t>
            </a:r>
            <a:r>
              <a:rPr lang="en-US" sz="2800" dirty="0" err="1" smtClean="0"/>
              <a:t>drie</a:t>
            </a:r>
            <a:r>
              <a:rPr lang="en-US" sz="2800" dirty="0" smtClean="0"/>
              <a:t> </a:t>
            </a:r>
            <a:r>
              <a:rPr lang="en-US" sz="2800" dirty="0" err="1" smtClean="0"/>
              <a:t>mogelijke</a:t>
            </a:r>
            <a:r>
              <a:rPr lang="en-US" sz="2800" dirty="0" smtClean="0"/>
              <a:t> </a:t>
            </a:r>
            <a:r>
              <a:rPr lang="en-US" sz="2800" dirty="0" err="1" smtClean="0"/>
              <a:t>contexten</a:t>
            </a:r>
            <a:r>
              <a:rPr lang="en-US" sz="2800" dirty="0" smtClean="0"/>
              <a:t> op </a:t>
            </a:r>
            <a:r>
              <a:rPr lang="en-US" sz="2800" dirty="0" err="1" smtClean="0"/>
              <a:t>voor</a:t>
            </a:r>
            <a:r>
              <a:rPr lang="en-US" sz="2800" dirty="0" smtClean="0"/>
              <a:t> het concept </a:t>
            </a:r>
            <a:r>
              <a:rPr lang="en-US" sz="2800" dirty="0" err="1" smtClean="0"/>
              <a:t>hormonen</a:t>
            </a:r>
            <a:r>
              <a:rPr lang="en-US" sz="2800" dirty="0" smtClean="0"/>
              <a:t>.</a:t>
            </a:r>
          </a:p>
          <a:p>
            <a:endParaRPr lang="en-US" sz="2800" dirty="0"/>
          </a:p>
          <a:p>
            <a:r>
              <a:rPr lang="en-US" sz="2800" dirty="0" err="1" smtClean="0"/>
              <a:t>Een</a:t>
            </a:r>
            <a:r>
              <a:rPr lang="en-US" sz="2800" dirty="0" smtClean="0"/>
              <a:t> </a:t>
            </a:r>
            <a:r>
              <a:rPr lang="en-US" sz="2800" dirty="0" err="1" smtClean="0"/>
              <a:t>voorbeeld</a:t>
            </a:r>
            <a:endParaRPr lang="en-US" sz="2800" dirty="0" smtClean="0"/>
          </a:p>
          <a:p>
            <a:endParaRPr lang="en-US" sz="2800" dirty="0" smtClean="0"/>
          </a:p>
          <a:p>
            <a:pPr>
              <a:buNone/>
            </a:pPr>
            <a:r>
              <a:rPr lang="en-US" altLang="nl-NL" sz="2000" dirty="0" err="1" smtClean="0"/>
              <a:t>Welke</a:t>
            </a:r>
            <a:r>
              <a:rPr lang="en-US" altLang="nl-NL" sz="2000" dirty="0" smtClean="0"/>
              <a:t> </a:t>
            </a:r>
            <a:r>
              <a:rPr lang="en-US" altLang="nl-NL" sz="2000" dirty="0"/>
              <a:t>type context is </a:t>
            </a:r>
            <a:r>
              <a:rPr lang="en-US" altLang="nl-NL" sz="2000" dirty="0" err="1"/>
              <a:t>dit</a:t>
            </a:r>
            <a:r>
              <a:rPr lang="en-US" altLang="nl-NL" sz="2000" dirty="0" smtClean="0"/>
              <a:t>?</a:t>
            </a:r>
          </a:p>
          <a:p>
            <a:pPr>
              <a:buNone/>
            </a:pPr>
            <a:endParaRPr lang="en-US" altLang="nl-NL" sz="2000" dirty="0"/>
          </a:p>
          <a:p>
            <a:pPr>
              <a:buFont typeface="Arial" charset="0"/>
              <a:buNone/>
            </a:pPr>
            <a:r>
              <a:rPr lang="en-US" altLang="nl-NL" sz="2000" dirty="0" err="1" smtClean="0"/>
              <a:t>Welke</a:t>
            </a:r>
            <a:r>
              <a:rPr lang="en-US" altLang="nl-NL" sz="2000" dirty="0" smtClean="0"/>
              <a:t> </a:t>
            </a:r>
            <a:r>
              <a:rPr lang="en-US" altLang="nl-NL" sz="2000" dirty="0" err="1"/>
              <a:t>concepten</a:t>
            </a:r>
            <a:r>
              <a:rPr lang="en-US" altLang="nl-NL" sz="2000" dirty="0"/>
              <a:t> </a:t>
            </a:r>
            <a:r>
              <a:rPr lang="en-US" altLang="nl-NL" sz="2000" dirty="0" err="1"/>
              <a:t>komen</a:t>
            </a:r>
            <a:r>
              <a:rPr lang="en-US" altLang="nl-NL" sz="2000" dirty="0"/>
              <a:t> – direct of </a:t>
            </a:r>
            <a:r>
              <a:rPr lang="en-US" altLang="nl-NL" sz="2000" dirty="0" smtClean="0"/>
              <a:t>indirect – </a:t>
            </a:r>
            <a:r>
              <a:rPr lang="en-US" altLang="nl-NL" sz="2000" dirty="0" err="1" smtClean="0"/>
              <a:t>aan</a:t>
            </a:r>
            <a:r>
              <a:rPr lang="en-US" altLang="nl-NL" sz="2000" dirty="0" smtClean="0"/>
              <a:t> </a:t>
            </a:r>
            <a:r>
              <a:rPr lang="en-US" altLang="nl-NL" sz="2000" dirty="0"/>
              <a:t>bod</a:t>
            </a:r>
            <a:r>
              <a:rPr lang="en-US" altLang="nl-NL" sz="2000" dirty="0" smtClean="0"/>
              <a:t>?</a:t>
            </a:r>
          </a:p>
          <a:p>
            <a:pPr>
              <a:buFont typeface="Arial" charset="0"/>
              <a:buNone/>
            </a:pPr>
            <a:endParaRPr lang="en-US" altLang="nl-NL" sz="2000" dirty="0"/>
          </a:p>
          <a:p>
            <a:pPr>
              <a:buFont typeface="Arial" charset="0"/>
              <a:buNone/>
            </a:pPr>
            <a:r>
              <a:rPr lang="en-US" altLang="nl-NL" sz="2000" dirty="0" err="1" smtClean="0"/>
              <a:t>Welke</a:t>
            </a:r>
            <a:r>
              <a:rPr lang="en-US" altLang="nl-NL" sz="2000" dirty="0" smtClean="0"/>
              <a:t> </a:t>
            </a:r>
            <a:r>
              <a:rPr lang="en-US" altLang="nl-NL" sz="2000" dirty="0" err="1" smtClean="0"/>
              <a:t>concepten</a:t>
            </a:r>
            <a:r>
              <a:rPr lang="en-US" altLang="nl-NL" sz="2000" dirty="0" smtClean="0"/>
              <a:t> – die u </a:t>
            </a:r>
            <a:r>
              <a:rPr lang="en-US" altLang="nl-NL" sz="2000" dirty="0" err="1" smtClean="0"/>
              <a:t>anders</a:t>
            </a:r>
            <a:r>
              <a:rPr lang="en-US" altLang="nl-NL" sz="2000" dirty="0" smtClean="0"/>
              <a:t> </a:t>
            </a:r>
            <a:r>
              <a:rPr lang="en-US" altLang="nl-NL" sz="2000" dirty="0" err="1" smtClean="0"/>
              <a:t>samen</a:t>
            </a:r>
            <a:r>
              <a:rPr lang="en-US" altLang="nl-NL" sz="2000" dirty="0" smtClean="0"/>
              <a:t> met </a:t>
            </a:r>
            <a:r>
              <a:rPr lang="en-US" altLang="nl-NL" sz="2000" dirty="0" err="1" smtClean="0"/>
              <a:t>deze</a:t>
            </a:r>
            <a:r>
              <a:rPr lang="en-US" altLang="nl-NL" sz="2000" dirty="0" smtClean="0"/>
              <a:t> </a:t>
            </a:r>
            <a:r>
              <a:rPr lang="en-US" altLang="nl-NL" sz="2000" dirty="0" err="1" smtClean="0"/>
              <a:t>concepten</a:t>
            </a:r>
            <a:r>
              <a:rPr lang="en-US" altLang="nl-NL" sz="2000" dirty="0" smtClean="0"/>
              <a:t> </a:t>
            </a:r>
            <a:r>
              <a:rPr lang="en-US" altLang="nl-NL" sz="2000" dirty="0" err="1" smtClean="0"/>
              <a:t>behandelt</a:t>
            </a:r>
            <a:r>
              <a:rPr lang="en-US" altLang="nl-NL" sz="2000" dirty="0" smtClean="0"/>
              <a:t> – </a:t>
            </a:r>
            <a:r>
              <a:rPr lang="en-US" altLang="nl-NL" sz="2000" dirty="0" err="1" smtClean="0"/>
              <a:t>komen</a:t>
            </a:r>
            <a:r>
              <a:rPr lang="en-US" altLang="nl-NL" sz="2000" dirty="0" smtClean="0"/>
              <a:t> NIET </a:t>
            </a:r>
            <a:r>
              <a:rPr lang="en-US" altLang="nl-NL" sz="2000" dirty="0" err="1" smtClean="0"/>
              <a:t>aan</a:t>
            </a:r>
            <a:r>
              <a:rPr lang="en-US" altLang="nl-NL" sz="2000" dirty="0" smtClean="0"/>
              <a:t> bod?</a:t>
            </a:r>
            <a:endParaRPr lang="en-US" altLang="nl-NL" sz="2000" dirty="0"/>
          </a:p>
          <a:p>
            <a:endParaRPr lang="en-US" sz="2000" dirty="0"/>
          </a:p>
          <a:p>
            <a:endParaRPr lang="en-US" dirty="0"/>
          </a:p>
        </p:txBody>
      </p:sp>
      <p:pic>
        <p:nvPicPr>
          <p:cNvPr id="6" name="Picture 4">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52936"/>
            <a:ext cx="3487732" cy="1920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jdelijke aanduiding voor dianummer 3"/>
          <p:cNvSpPr>
            <a:spLocks noGrp="1"/>
          </p:cNvSpPr>
          <p:nvPr>
            <p:ph type="sldNum" sz="quarter" idx="12"/>
          </p:nvPr>
        </p:nvSpPr>
        <p:spPr/>
        <p:txBody>
          <a:bodyPr/>
          <a:lstStyle/>
          <a:p>
            <a:pPr>
              <a:defRPr/>
            </a:pPr>
            <a:fld id="{B41327DA-2DA6-4AE5-938A-19C66CE12EDB}" type="slidenum">
              <a:rPr lang="en-US" smtClean="0"/>
              <a:pPr>
                <a:defRPr/>
              </a:pPr>
              <a:t>8</a:t>
            </a:fld>
            <a:endParaRPr lang="en-US"/>
          </a:p>
        </p:txBody>
      </p:sp>
    </p:spTree>
    <p:extLst>
      <p:ext uri="{BB962C8B-B14F-4D97-AF65-F5344CB8AC3E}">
        <p14:creationId xmlns:p14="http://schemas.microsoft.com/office/powerpoint/2010/main" val="132620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78905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8" t="3092" r="9919" b="5057"/>
          <a:stretch/>
        </p:blipFill>
        <p:spPr bwMode="auto">
          <a:xfrm>
            <a:off x="0" y="3933056"/>
            <a:ext cx="1070088" cy="1012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pPr>
              <a:defRPr/>
            </a:pPr>
            <a:fld id="{B41327DA-2DA6-4AE5-938A-19C66CE12EDB}" type="slidenum">
              <a:rPr lang="en-US" smtClean="0"/>
              <a:pPr>
                <a:defRPr/>
              </a:pPr>
              <a:t>9</a:t>
            </a:fld>
            <a:endParaRPr lang="en-US"/>
          </a:p>
        </p:txBody>
      </p:sp>
    </p:spTree>
    <p:extLst>
      <p:ext uri="{BB962C8B-B14F-4D97-AF65-F5344CB8AC3E}">
        <p14:creationId xmlns:p14="http://schemas.microsoft.com/office/powerpoint/2010/main" val="184310172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itchFamily="34" charset="0"/>
            <a:ea typeface="Geneva"/>
            <a:cs typeface="Geneva"/>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pitchFamily="34" charset="0"/>
            <a:ea typeface="Geneva"/>
            <a:cs typeface="Geneva"/>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 dijk:Applications:Microsoft Office 2004:Templates:Presentations:Designs:Blank Presentation</Template>
  <TotalTime>5363</TotalTime>
  <Words>1072</Words>
  <Application>Microsoft Office PowerPoint</Application>
  <PresentationFormat>Diavoorstelling (4:3)</PresentationFormat>
  <Paragraphs>218</Paragraphs>
  <Slides>32</Slides>
  <Notes>8</Notes>
  <HiddenSlides>0</HiddenSlides>
  <MMClips>0</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Blank Presentation</vt:lpstr>
      <vt:lpstr>Concept-context ook voor vmbo-t</vt:lpstr>
      <vt:lpstr>Doelen</vt:lpstr>
      <vt:lpstr>Programma</vt:lpstr>
      <vt:lpstr>Een concept</vt:lpstr>
      <vt:lpstr>Een concept</vt:lpstr>
      <vt:lpstr>Begrippennetwerk ‘soort’</vt:lpstr>
      <vt:lpstr>Een concept</vt:lpstr>
      <vt:lpstr>Een context</vt:lpstr>
      <vt:lpstr>PowerPoint-presentatie</vt:lpstr>
      <vt:lpstr>PowerPoint-presentatie</vt:lpstr>
      <vt:lpstr>PowerPoint-presentatie</vt:lpstr>
      <vt:lpstr>Verschillend gebruik van contexten</vt:lpstr>
      <vt:lpstr>Verschillend gebruik van contexten</vt:lpstr>
      <vt:lpstr>Verschillend gebruik van contexten</vt:lpstr>
      <vt:lpstr>Hoe ziet dat er dan uit?</vt:lpstr>
      <vt:lpstr>Duik eens onder</vt:lpstr>
      <vt:lpstr>Hoeveel organismen zie je?</vt:lpstr>
      <vt:lpstr>Kleine dieren en planten = plankton</vt:lpstr>
      <vt:lpstr>Welke dieren eten elkaar?</vt:lpstr>
      <vt:lpstr>Dode walvis zorgt voor eetfestijn</vt:lpstr>
      <vt:lpstr>Maak een voedselkringloop</vt:lpstr>
      <vt:lpstr>Voedselrelaties en de gevolgen</vt:lpstr>
      <vt:lpstr>NOORDZEE Welke dieren eten elkaar?</vt:lpstr>
      <vt:lpstr>Voedselweb Noordzee </vt:lpstr>
      <vt:lpstr>Huiswerkopdracht </vt:lpstr>
      <vt:lpstr>Dekking </vt:lpstr>
      <vt:lpstr>Een leerlijn in vmbo onderbouw</vt:lpstr>
      <vt:lpstr>1. SMAKELIJK ETEN</vt:lpstr>
      <vt:lpstr>2. LIEVELINGSDIER</vt:lpstr>
      <vt:lpstr>RECONTEXTUALISEREN</vt:lpstr>
      <vt:lpstr>Voordelen van Context concept werken</vt:lpstr>
      <vt:lpstr>Wat neem je mee?</vt:lpstr>
    </vt:vector>
  </TitlesOfParts>
  <Company>axis media ontwerpers 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Leerkracht en onderwijs in Nederland</dc:title>
  <dc:creator>eric van der wal</dc:creator>
  <cp:lastModifiedBy>Herman Schalk</cp:lastModifiedBy>
  <cp:revision>290</cp:revision>
  <dcterms:created xsi:type="dcterms:W3CDTF">2006-08-31T13:33:30Z</dcterms:created>
  <dcterms:modified xsi:type="dcterms:W3CDTF">2014-05-16T13:08:22Z</dcterms:modified>
</cp:coreProperties>
</file>