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23" r:id="rId3"/>
    <p:sldMasterId id="2147483736" r:id="rId4"/>
    <p:sldMasterId id="2147483749" r:id="rId5"/>
    <p:sldMasterId id="2147483762" r:id="rId6"/>
    <p:sldMasterId id="2147483775" r:id="rId7"/>
    <p:sldMasterId id="2147483788" r:id="rId8"/>
    <p:sldMasterId id="2147483814" r:id="rId9"/>
    <p:sldMasterId id="2147483840" r:id="rId10"/>
  </p:sldMasterIdLst>
  <p:notesMasterIdLst>
    <p:notesMasterId r:id="rId92"/>
  </p:notesMasterIdLst>
  <p:sldIdLst>
    <p:sldId id="397" r:id="rId11"/>
    <p:sldId id="323" r:id="rId12"/>
    <p:sldId id="314" r:id="rId13"/>
    <p:sldId id="363" r:id="rId14"/>
    <p:sldId id="318" r:id="rId15"/>
    <p:sldId id="444" r:id="rId16"/>
    <p:sldId id="445" r:id="rId17"/>
    <p:sldId id="446" r:id="rId18"/>
    <p:sldId id="366" r:id="rId19"/>
    <p:sldId id="362" r:id="rId20"/>
    <p:sldId id="324" r:id="rId21"/>
    <p:sldId id="399" r:id="rId22"/>
    <p:sldId id="365" r:id="rId23"/>
    <p:sldId id="310" r:id="rId24"/>
    <p:sldId id="330" r:id="rId25"/>
    <p:sldId id="331" r:id="rId26"/>
    <p:sldId id="332" r:id="rId27"/>
    <p:sldId id="333" r:id="rId28"/>
    <p:sldId id="384" r:id="rId29"/>
    <p:sldId id="334" r:id="rId30"/>
    <p:sldId id="335" r:id="rId31"/>
    <p:sldId id="336" r:id="rId32"/>
    <p:sldId id="339" r:id="rId33"/>
    <p:sldId id="340" r:id="rId34"/>
    <p:sldId id="447" r:id="rId35"/>
    <p:sldId id="341" r:id="rId36"/>
    <p:sldId id="462" r:id="rId37"/>
    <p:sldId id="463" r:id="rId38"/>
    <p:sldId id="380" r:id="rId39"/>
    <p:sldId id="344" r:id="rId40"/>
    <p:sldId id="303" r:id="rId41"/>
    <p:sldId id="345" r:id="rId42"/>
    <p:sldId id="346" r:id="rId43"/>
    <p:sldId id="347" r:id="rId44"/>
    <p:sldId id="451" r:id="rId45"/>
    <p:sldId id="368" r:id="rId46"/>
    <p:sldId id="348" r:id="rId47"/>
    <p:sldId id="350" r:id="rId48"/>
    <p:sldId id="452" r:id="rId49"/>
    <p:sldId id="464" r:id="rId50"/>
    <p:sldId id="392" r:id="rId51"/>
    <p:sldId id="358" r:id="rId52"/>
    <p:sldId id="453" r:id="rId53"/>
    <p:sldId id="369" r:id="rId54"/>
    <p:sldId id="279" r:id="rId55"/>
    <p:sldId id="459" r:id="rId56"/>
    <p:sldId id="460" r:id="rId57"/>
    <p:sldId id="461" r:id="rId58"/>
    <p:sldId id="456" r:id="rId59"/>
    <p:sldId id="437" r:id="rId60"/>
    <p:sldId id="375" r:id="rId61"/>
    <p:sldId id="381" r:id="rId62"/>
    <p:sldId id="432" r:id="rId63"/>
    <p:sldId id="435" r:id="rId64"/>
    <p:sldId id="436" r:id="rId65"/>
    <p:sldId id="404" r:id="rId66"/>
    <p:sldId id="401" r:id="rId67"/>
    <p:sldId id="400" r:id="rId68"/>
    <p:sldId id="440" r:id="rId69"/>
    <p:sldId id="405" r:id="rId70"/>
    <p:sldId id="406" r:id="rId71"/>
    <p:sldId id="409" r:id="rId72"/>
    <p:sldId id="410" r:id="rId73"/>
    <p:sldId id="415" r:id="rId74"/>
    <p:sldId id="414" r:id="rId75"/>
    <p:sldId id="413" r:id="rId76"/>
    <p:sldId id="412" r:id="rId77"/>
    <p:sldId id="416" r:id="rId78"/>
    <p:sldId id="434" r:id="rId79"/>
    <p:sldId id="411" r:id="rId80"/>
    <p:sldId id="419" r:id="rId81"/>
    <p:sldId id="420" r:id="rId82"/>
    <p:sldId id="422" r:id="rId83"/>
    <p:sldId id="421" r:id="rId84"/>
    <p:sldId id="428" r:id="rId85"/>
    <p:sldId id="423" r:id="rId86"/>
    <p:sldId id="426" r:id="rId87"/>
    <p:sldId id="407" r:id="rId88"/>
    <p:sldId id="465" r:id="rId89"/>
    <p:sldId id="466" r:id="rId90"/>
    <p:sldId id="454" r:id="rId9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4660"/>
  </p:normalViewPr>
  <p:slideViewPr>
    <p:cSldViewPr>
      <p:cViewPr>
        <p:scale>
          <a:sx n="76" d="100"/>
          <a:sy n="76" d="100"/>
        </p:scale>
        <p:origin x="-1962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3E05D-9813-4A1F-893B-5C2717AD65E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77782-4A62-43E7-9BEC-E540C0E71E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55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3382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16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90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6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21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95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26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85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34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36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38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49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08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66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81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6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404C0-FF2D-4FC9-8113-A2816B52DDC5}" type="slidenum">
              <a:rPr lang="nl-NL" smtClean="0">
                <a:solidFill>
                  <a:prstClr val="black"/>
                </a:solidFill>
              </a:rPr>
              <a:pPr/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08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FOTO</a:t>
            </a:r>
            <a:r>
              <a:rPr lang="nl-NL" baseline="0" dirty="0" smtClean="0"/>
              <a:t> MICROBEAD(S)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27F16-EC5D-2A4D-960A-DE299FC15CF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94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782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826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30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727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0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191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591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161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239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070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7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2463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700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338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805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309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800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092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167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463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317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37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3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pPr defTabSz="457200"/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 defTabSz="457200"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pPr defTabSz="457200"/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pPr algn="r" defTabSz="457200"/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11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>
                    <a:lumMod val="75000"/>
                  </a:schemeClr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8E1012E-5AD6-1641-B3F3-C6A7BD7C5D27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6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91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cap="all"/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05A0136-2FC1-064C-9CFE-4B514D61692F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1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0B69EA-2DAF-5D46-A927-3EC850EF2CA5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3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982D388-61B9-804A-B753-0456B1CB2BBF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60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03983A2-51B3-044E-B13D-36B9D4C0EF8F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1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277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0455D6C-5A94-5F40-81E4-79C69ECC9D99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364E4D8-7E94-7840-851D-AA94CFBE2EAE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09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732778A-FB29-9E4A-843E-E1D44B2B8B7B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9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C4563E2-1C78-2444-8732-1489AB6D4F54}" type="datetime1">
              <a:rPr lang="nl-NL" smtClean="0">
                <a:solidFill>
                  <a:prstClr val="black"/>
                </a:solidFill>
              </a:rPr>
              <a:pPr defTabSz="457200"/>
              <a:t>5-6-2015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Maria Westerbos | www.plasticsoupfoundation.org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A81E1256-31D0-6A43-9CCF-7455A4EB90D6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4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4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44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40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30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64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2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42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54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89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94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77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5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98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62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0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8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0950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32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21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58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9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0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56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58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02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8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4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700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33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43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99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74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464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97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05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34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55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1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595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75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4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38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74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636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2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72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7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11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038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4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55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8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16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838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31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48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485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824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0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3240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90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440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071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927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948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934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47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270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99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4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462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2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703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49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260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73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42142"/>
            <a:ext cx="9144000" cy="2433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628411"/>
            <a:ext cx="2119184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>
                    <a:lumMod val="20000"/>
                    <a:lumOff val="80000"/>
                  </a:schemeClr>
                </a:solidFill>
                <a:latin typeface="Helvetica CE 45 Light"/>
                <a:cs typeface="Helvetica CE 45 Light"/>
              </a:defRPr>
            </a:lvl1pPr>
          </a:lstStyle>
          <a:p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28411"/>
            <a:ext cx="2795912" cy="230364"/>
          </a:xfrm>
          <a:prstGeom prst="rect">
            <a:avLst/>
          </a:prstGeom>
        </p:spPr>
        <p:txBody>
          <a:bodyPr/>
          <a:lstStyle>
            <a:lvl1pPr algn="ctr"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C6D9F1"/>
                </a:solidFill>
                <a:latin typeface="Helvetica CE 45 Light"/>
                <a:cs typeface="Helvetica CE 45 Light"/>
              </a:defRPr>
            </a:lvl1pPr>
          </a:lstStyle>
          <a:p>
            <a:r>
              <a:rPr lang="en-US" dirty="0" smtClean="0"/>
              <a:t>Jamaica GLOC2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411640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rgbClr val="17375E"/>
                </a:solidFill>
                <a:latin typeface="Helvetica Neue Black Condensed"/>
                <a:cs typeface="Helvetica Neue Black Condensed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478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939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34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470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21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/>
              <a:t>5-6-2015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30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7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_Powerpoint_PSF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5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7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9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6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4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4E30-6B40-40AD-B958-D8EEBD3C62BA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5-6-2015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375D-F48F-41BD-B3EE-65DB16F7C24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2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gezond24.nl/tv-uitzending/g24_iv_8176/Plastic-in-ons-eten-door-plastic-soe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vimeo.com/midway/midwayfil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hyperlink" Target="http://www.nieuwsuitdenatuur.nl/afleveringen/leven-tussen-rommel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schooltv.nl/beeldbank/clippopup/20101027_plasticsoep0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_BOdmcVW9eU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youtu.be/VcsyBzWAvNk" TargetMode="Externa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sticsoupfoundation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03.png"/><Relationship Id="rId5" Type="http://schemas.openxmlformats.org/officeDocument/2006/relationships/hyperlink" Target="https://www.facebook.com/plasticsoupfoundationnl" TargetMode="External"/><Relationship Id="rId4" Type="http://schemas.openxmlformats.org/officeDocument/2006/relationships/hyperlink" Target="http://www.plasticsoupfoundationjunior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_Powerpoint_PSF_fro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238668"/>
            <a:ext cx="9219380" cy="6467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2708046"/>
            <a:ext cx="9136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4000" b="1" dirty="0" smtClean="0">
              <a:solidFill>
                <a:srgbClr val="0070C0"/>
              </a:solidFill>
            </a:endParaRPr>
          </a:p>
          <a:p>
            <a:pPr algn="ctr"/>
            <a:endParaRPr lang="nl-NL" sz="4000" b="1" dirty="0">
              <a:solidFill>
                <a:srgbClr val="0070C0"/>
              </a:solidFill>
            </a:endParaRPr>
          </a:p>
          <a:p>
            <a:pPr algn="ctr"/>
            <a:r>
              <a:rPr lang="nl-NL" sz="4000" b="1" dirty="0" err="1" smtClean="0">
                <a:solidFill>
                  <a:srgbClr val="0070C0"/>
                </a:solidFill>
              </a:rPr>
              <a:t>Ike</a:t>
            </a:r>
            <a:r>
              <a:rPr lang="nl-NL" sz="4000" b="1" dirty="0" smtClean="0">
                <a:solidFill>
                  <a:srgbClr val="0070C0"/>
                </a:solidFill>
              </a:rPr>
              <a:t> Span </a:t>
            </a:r>
          </a:p>
          <a:p>
            <a:pPr algn="ctr"/>
            <a:r>
              <a:rPr lang="nl-NL" sz="4000" b="1" dirty="0" smtClean="0">
                <a:solidFill>
                  <a:srgbClr val="0070C0"/>
                </a:solidFill>
              </a:rPr>
              <a:t>Maartje Kouwen</a:t>
            </a:r>
          </a:p>
        </p:txBody>
      </p:sp>
    </p:spTree>
    <p:extLst>
      <p:ext uri="{BB962C8B-B14F-4D97-AF65-F5344CB8AC3E}">
        <p14:creationId xmlns:p14="http://schemas.microsoft.com/office/powerpoint/2010/main" val="14289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sther\Pictures\Iphone april 2014\956BBRUD\IMG_79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sther\Pictures\Iphone oktober 2014\932MWDHQ\IMG_94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0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70259"/>
            <a:ext cx="602128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9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Esther\Pictures\0000 PlasticSoupJunior\Zwaan en plastic rotzooi op Koningsdag foto Daan de Lig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46" y="0"/>
            <a:ext cx="9152845" cy="687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769486" y="3898"/>
            <a:ext cx="241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Foto: Daan de Ligt © 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Esther\Pictures\PlasticSoupJunior\Plastic soep Amsterdamse grach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6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 smtClean="0"/>
          </a:p>
        </p:txBody>
      </p:sp>
      <p:pic>
        <p:nvPicPr>
          <p:cNvPr id="5" name="Picture 4" descr="gyredebris in situ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67639" cy="7100729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:\Plastic Soep\5 gy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1" y="764704"/>
            <a:ext cx="9144000" cy="576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14E5C-7CE0-584C-9C13-38491140F36C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>
                <a:defRPr/>
              </a:pPr>
              <a:t>5-6-2015</a:t>
            </a:fld>
            <a:endParaRPr lang="nl-NL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Maria Westerbos | www.plasticsoupfoundation.org</a:t>
            </a:r>
            <a:endParaRPr lang="nl-NL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1592" cy="1411640"/>
          </a:xfrm>
        </p:spPr>
        <p:txBody>
          <a:bodyPr>
            <a:normAutofit/>
          </a:bodyPr>
          <a:lstStyle/>
          <a:p>
            <a:endParaRPr lang="en-US" sz="3600" b="0" dirty="0">
              <a:latin typeface="Helvetica Neue Black Condensed"/>
              <a:cs typeface="Helvetica Neue Black Condensed"/>
            </a:endParaRPr>
          </a:p>
        </p:txBody>
      </p:sp>
      <p:pic>
        <p:nvPicPr>
          <p:cNvPr id="7" name="Picture 6" descr="plastica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0985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3800" y="81858"/>
            <a:ext cx="8421736" cy="14116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17375E"/>
                </a:solidFill>
                <a:latin typeface="Helvetica Neue Black Condensed"/>
                <a:ea typeface="+mj-ea"/>
                <a:cs typeface="Helvetica Neue Black Condensed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5000 kilo per 15 </a:t>
            </a:r>
            <a:r>
              <a:rPr lang="en-US" sz="3600" b="1" dirty="0" err="1" smtClean="0">
                <a:solidFill>
                  <a:srgbClr val="0070C0"/>
                </a:solidFill>
              </a:rPr>
              <a:t>seconden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0845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388823" cy="355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3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314" name="Picture 2" descr="E:\Esther\Pictures\0000 PlasticSoupJunior\BoerZoektVrou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23" y="1628800"/>
            <a:ext cx="7901509" cy="43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23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39752" y="6628411"/>
            <a:ext cx="3580360" cy="229589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07504" y="1166843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plastic soep</a:t>
            </a:r>
            <a:r>
              <a:rPr lang="nl-NL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 praktische opdrachten</a:t>
            </a:r>
            <a:endParaRPr lang="nl-NL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14E5C-7CE0-584C-9C13-38491140F36C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>
                <a:defRPr/>
              </a:pPr>
              <a:t>5-6-2015</a:t>
            </a:fld>
            <a:endParaRPr lang="nl-NL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Maria Westerbos | www.plasticsoupfoundation.org</a:t>
            </a:r>
            <a:endParaRPr lang="nl-NL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1592" cy="1411640"/>
          </a:xfrm>
        </p:spPr>
        <p:txBody>
          <a:bodyPr>
            <a:normAutofit/>
          </a:bodyPr>
          <a:lstStyle/>
          <a:p>
            <a:endParaRPr lang="en-US" sz="3600" b="0" dirty="0">
              <a:latin typeface="Helvetica Neue Black Condensed"/>
              <a:cs typeface="Helvetica Neue Black Condensed"/>
            </a:endParaRPr>
          </a:p>
        </p:txBody>
      </p:sp>
      <p:pic>
        <p:nvPicPr>
          <p:cNvPr id="7" name="Picture 6" descr="Fotografie-Piet-Dries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-1928"/>
            <a:ext cx="9744215" cy="685992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3528" y="5301208"/>
            <a:ext cx="6336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hlinkClick r:id="rId4"/>
              </a:rPr>
              <a:t>FILMPJE</a:t>
            </a:r>
            <a:r>
              <a:rPr lang="nl-NL" sz="6600" dirty="0" smtClean="0"/>
              <a:t> </a:t>
            </a:r>
            <a:endParaRPr lang="nl-NL" sz="6600" dirty="0"/>
          </a:p>
        </p:txBody>
      </p:sp>
      <p:sp>
        <p:nvSpPr>
          <p:cNvPr id="6" name="Tekstvak 5"/>
          <p:cNvSpPr txBox="1"/>
          <p:nvPr/>
        </p:nvSpPr>
        <p:spPr>
          <a:xfrm>
            <a:off x="6516216" y="620914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</a:rPr>
              <a:t>Foto: Piet Driessen ©  </a:t>
            </a:r>
            <a:endParaRPr lang="nl-N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12" y="476672"/>
            <a:ext cx="2751347" cy="27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5957"/>
            <a:ext cx="3155083" cy="31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99101" y="414908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 smtClean="0">
                <a:solidFill>
                  <a:srgbClr val="0070C0"/>
                </a:solidFill>
              </a:rPr>
              <a:t>Wat verteert het snelst? </a:t>
            </a:r>
            <a:endParaRPr lang="nl-NL" sz="5400" b="1" dirty="0">
              <a:solidFill>
                <a:srgbClr val="0070C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688739" cy="235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1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611560" y="980728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4000" b="1" kern="0" dirty="0" smtClean="0">
                <a:solidFill>
                  <a:srgbClr val="0070C0"/>
                </a:solidFill>
              </a:rPr>
              <a:t>Appel: 14 dagen </a:t>
            </a:r>
          </a:p>
          <a:p>
            <a:pPr>
              <a:defRPr/>
            </a:pPr>
            <a:endParaRPr lang="nl-NL" sz="4000" b="1" kern="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nl-NL" sz="4000" b="1" kern="0" dirty="0" smtClean="0">
                <a:solidFill>
                  <a:srgbClr val="0070C0"/>
                </a:solidFill>
              </a:rPr>
              <a:t>Krant: paar dagen – half jaar </a:t>
            </a:r>
          </a:p>
          <a:p>
            <a:pPr>
              <a:defRPr/>
            </a:pPr>
            <a:endParaRPr lang="nl-NL" sz="4000" b="1" kern="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nl-NL" sz="4000" b="1" kern="0" dirty="0" smtClean="0">
                <a:solidFill>
                  <a:srgbClr val="0070C0"/>
                </a:solidFill>
              </a:rPr>
              <a:t>Plastic: 1000 jaar of niet </a:t>
            </a:r>
          </a:p>
        </p:txBody>
      </p:sp>
    </p:spTree>
    <p:extLst>
      <p:ext uri="{BB962C8B-B14F-4D97-AF65-F5344CB8AC3E}">
        <p14:creationId xmlns:p14="http://schemas.microsoft.com/office/powerpoint/2010/main" val="19143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268760"/>
            <a:ext cx="438375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14208" y="4869160"/>
            <a:ext cx="539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smtClean="0">
                <a:solidFill>
                  <a:srgbClr val="0070C0"/>
                </a:solidFill>
              </a:rPr>
              <a:t>Plastic soep </a:t>
            </a:r>
            <a:endParaRPr lang="nl-NL" sz="4800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9-27-07 01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1268760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" name="Picture 4" descr="plastic 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67" y="404664"/>
            <a:ext cx="5088105" cy="3817155"/>
          </a:xfrm>
          <a:prstGeom prst="rect">
            <a:avLst/>
          </a:prstGeom>
        </p:spPr>
      </p:pic>
      <p:pic>
        <p:nvPicPr>
          <p:cNvPr id="9" name="Picture 8" descr="garbage_pat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570199"/>
            <a:ext cx="3816424" cy="2868898"/>
          </a:xfrm>
          <a:prstGeom prst="rect">
            <a:avLst/>
          </a:prstGeom>
        </p:spPr>
      </p:pic>
      <p:pic>
        <p:nvPicPr>
          <p:cNvPr id="10" name="Picture 9" descr="FranekerCorsica2011_P429034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384" y="3753036"/>
            <a:ext cx="3528392" cy="2646294"/>
          </a:xfrm>
          <a:prstGeom prst="rect">
            <a:avLst/>
          </a:prstGeom>
          <a:effectLst>
            <a:outerShdw blurRad="82550" dist="38100" dir="1572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1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17316"/>
            <a:ext cx="7340436" cy="562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51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BF7B77-5B45-4C40-B22D-79A6F6822859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>
                <a:defRPr/>
              </a:pPr>
              <a:t>5-6-2015</a:t>
            </a:fld>
            <a:endParaRPr lang="nl-NL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Maria Westerbos | www.plasticsoupfoundation.org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hand with plastic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9144003" cy="68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36588"/>
            <a:ext cx="559117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8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187624" y="1951274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zijn de gevolgen van plastic soep? 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9321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90695" y="1699067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251520" y="105273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Probleem 1: Dieren raken verstrikt</a:t>
            </a:r>
            <a:endParaRPr kumimoji="0" lang="nl-NL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418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79512" y="1482462"/>
            <a:ext cx="92170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0" b="1" dirty="0" smtClean="0">
                <a:solidFill>
                  <a:schemeClr val="tx2">
                    <a:lumMod val="75000"/>
                  </a:schemeClr>
                </a:solidFill>
              </a:rPr>
              <a:t>Plastic </a:t>
            </a:r>
            <a:r>
              <a:rPr lang="nl-NL" sz="10000" b="1" dirty="0" err="1" smtClean="0">
                <a:solidFill>
                  <a:schemeClr val="tx2">
                    <a:lumMod val="75000"/>
                  </a:schemeClr>
                </a:solidFill>
              </a:rPr>
              <a:t>fantastic</a:t>
            </a:r>
            <a:r>
              <a:rPr lang="nl-NL" sz="10000" b="1" dirty="0" smtClean="0">
                <a:solidFill>
                  <a:schemeClr val="tx2">
                    <a:lumMod val="75000"/>
                  </a:schemeClr>
                </a:solidFill>
              </a:rPr>
              <a:t>?! </a:t>
            </a:r>
            <a:endParaRPr lang="nl-NL" sz="10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6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5976664" cy="488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6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1" y="-34013"/>
            <a:ext cx="9577064" cy="77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03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26626" name="Picture 2" descr="https://pbs.twimg.com/media/BkN4zaSIcAAaiy-.jpg:lar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90864" cy="57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4" y="3682906"/>
            <a:ext cx="3672408" cy="244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Esther\Pictures\0000 PlasticSoupJunior\meerkoet 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457" y="1196752"/>
            <a:ext cx="2950005" cy="22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4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5152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Probleem 2: </a:t>
            </a:r>
            <a:br>
              <a:rPr lang="nl-N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 eten het plastic op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280287"/>
            <a:ext cx="6987480" cy="409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9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 descr="plastic-pollu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2984" y="1"/>
            <a:ext cx="10455504" cy="69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053350" cy="528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1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7" name="Picture 2" descr="E:\Esther\Downloads\2311497027_e6df05aae4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70653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475656" y="501317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Film ‘</a:t>
            </a: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Midway</a:t>
            </a: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’ 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96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30722" name="Picture 2" descr="E:\Esther\Pictures\0000 PlasticSoupJunior\Nienke Austral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0" y="825500"/>
            <a:ext cx="52070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31799"/>
            <a:ext cx="9468544" cy="756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8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77001"/>
            <a:ext cx="6120680" cy="435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55576" y="476672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70C0"/>
                </a:solidFill>
              </a:rPr>
              <a:t>Plastic in maag van </a:t>
            </a:r>
            <a:br>
              <a:rPr lang="nl-NL" sz="3600" b="1" dirty="0">
                <a:solidFill>
                  <a:srgbClr val="0070C0"/>
                </a:solidFill>
              </a:rPr>
            </a:br>
            <a:r>
              <a:rPr lang="nl-NL" sz="3600" b="1" dirty="0">
                <a:solidFill>
                  <a:srgbClr val="0070C0"/>
                </a:solidFill>
              </a:rPr>
              <a:t>één Noordse Stormvogel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724128" y="6267873"/>
            <a:ext cx="312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prstClr val="black"/>
                </a:solidFill>
                <a:hlinkClick r:id="rId4"/>
              </a:rPr>
              <a:t>Jan Andries Franeker (12:00) </a:t>
            </a:r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2050" name="Picture 2" descr="Wat betekenen effecten op een individu .... voor de effecten op een soort of ecosysteem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75" y="1076836"/>
            <a:ext cx="50482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0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w8QEhQUDhAQFRAVFBQYFhQUGBUSFRQVFRUXFxQVFxUeHSggGRolHBMUITEhJSkrLi4uGR8zODMtNygtLisBCgoKDg0OGxAQGzQmICQvLi0sNDAsLS8tLywtLC0wLCwsLywsLCwsNCwvLCwsLDcsLyw3LCssLCwsNC0sMissLP/AABEIAMABBgMBIgACEQEDEQH/xAAcAAEAAgMBAQEAAAAAAAAAAAAAAQMCBAUGBwj/xABDEAACAQICBQoCBwUHBQAAAAAAAQIDEQQhBRIxUWEGExQiQVJxkZLRgaEjMjNCYnLBB0NTorEVY3OCwuHwFlSy0uL/xAAZAQEAAwEBAAAAAAAAAAAAAAAAAQIDBAX/xAArEQEAAgEDAgQEBwAAAAAAAAAAAQIDESExBEESUWGxEyJxwQUUgZGh0fD/2gAMAwEAAhEDEQA/APuAAAAAAAAAAAAAAAAAAAAAAAAAAAAAAAAAAAAAAAAAAAAAAAAABDYEaxMeIiiQAAAAAADGZhb/AJ2gWgiLJAAAAAABi5EtkJASiQAAAAAGMwMgVW4e5ZFgSAAAAAAAAAAIbCQsSAAAAAAAABEkYqJmAISJAAAAAQ2SRYCEt5kAAAAAAACJK5IAw1XwMkiQAAAAAALghoASAAAAAAAAAAAAAAAAAAAAAAAAAAAOXpPlBhcPlVqrW7setLyWz4nl8f8AtC7MPRX5pu/8q9y9cdrcQrN6xy94Y1KkYq8mkt7dkfJ8Vyrx1X97KK3QtD+mZzak6s3epOTe9ts2jprTyynqKxw+tV9PYSH1q9Pwi9Z/K5pVeV+Dj2zfhH3sfLZ1Ix2yKJ43uqT+RrHSQynqn1CfLfD/AHadR+Oqv1Napy9prZQfqXsfNVVqyyjBX3Xcn5I2KWiMZU2KSX5VH/yJ/L445lH5i88Q94/2gR/gfz//ACSv2gR7aH83+x4+lyUrS+vVt/mb+Ssb1DkfS+9OcnuS2+dyJx4YTGTLL09Pl/Q+/Sa8JJ/ojuaF5QYbF3VGT1oq7i9qWy+48tg+QlJ7aVlvm2vkj0+guT9DCazpRipSSTaVsl2GGSMUR8rak5Nd3XABg2AAAAAAAAAAAAAAAAAQ2SAAAAHG5QcpcNgl9LK9S2VOOcnuv3VxZ8005yuxeMbim4Un+7hfP8z2y/pwNceG1+Gd8tacvoOm+WeEw14xlztRfdg8k+M9i+Fzw2luV+MxN0pc3T7sMvOW1nOw2gqrjr1XGlT79R6q+G8t5/B0vqRnXnvl9HT8trOumCtfVy3z2nhqUMLOo7RUpPhmbc9Hxp/b1IQfdvrT9Mbs2afTcQrL6Kluguaj/wCzNvCcnKUc6jcnuXVXuaTesKRS1nGdeOyjCcnvll5RV380XU9D4qr9Zaq49X5LPzPVUKEIK0IxiuCsXQTbtFNvcldmc5p7Lxgju89h+S8FnUqNv8Kt83c6NDQuHh+7Tf4ry+Ww7tDQ9eX3VFb5O3yWZ0sPoCC+0lKXBdVe/wAzG2bzltXFHaHnacIxyikuCVjfw+jK0/uaq3y6vy2/I9Lh8LTp/UhFcVt89pa2ZTk8mkUcjD6CgvtJOXBdVe/9Dp0MPCH1IpeG34stBnNpleIiAAEJAAAAAAx19xLMEBmmSYR9zMAAAAAAGMyWyEt4BIyBztOaaw+Dp85iJqK7IrOU3ujHtZMRrwTOjfqVIxTlJpRSu23ZJLa2+w+dcqP2hNt0dHXb2Ora9/8ADX+p/wC5yNJ6Uxul281h8DF3vJ6sbLtk/vy4bF8ynD4yjh7U9HUnUrPLnpx1pN/3cNvn8zrx4IjezlyZ9dqqqPJ+bXPaQrc3GTv123OT4La2XLSlOn1MBQ638Soteb4xhsXx8juaK5EYnES53SFSUb9l9ao1u3QXD5I9rgdA4SjG1OhT8WtaT8W82WvnrXaN/ZSuG1t5293zOloOvXani6ktZ9j68reGyPgdzA6AhTs6VKUn3nFt+y+B7unRgtkYrwSRmv8An6mFs9pb1w1h5elojES+5bjJpf7m7R5PP79ReEVf5v2O+DOby08EOfR0NQjti5P8Tv8ALYb1OnGKtGKS3JJGQKzMynQAIbISSISCMgAAAAAAAAAAAEOKJOdpnSyw6VoTqVZO0KcLa0n8di48GFqUm8+GOXRNLG6Ww1D7avSh+aSRw9IV9ITV+j0pR7YRrTg/C+qk/Buxx8RpnCYaLlVwEqdRbU4Qef51fzZWbaO7B0Nr+vpWazPv9npo8qsJL7N1ZrfClVmvNRsMJypwlSWo5VKc27JVoTpKT3JySTPFR5QaVxUdfC06VCh2TqWzXBvb8EXYXSmkpWWIlhpUs783DnKk/wAqfV+LKReZ4j+HXk/D8OPWL2iJ8viRMx+kVfSiGcnk7pB1YuL/AHeqr71a2a2J3T2HXNXiba7TqxS7TI0dLaYw+Ehr4ipGK7FtlLhGO1ngdM8psXjIvmX0TB7HWnlUqLdG2fwj5mlMdr8KXyRXl6DlRy1pYZulho8/i3koRzjB/ia2v8Kz8DwWNV6jraUm62Ieygn1YblUayivwoz0bSnJ8zoylPWf1qrtzsk+1y2Uo/G/E9vyc5D0aFp4rVq1dur+7g/B/WfF+R0/Jhj1/wB+zm+fLPo83ovk9jdI6sqz5rDL6qS1Y2/u6f8AqfzPoGhdA4bCK1CC1rZzl1py8ZdngrI6YOe+W1/o6KYoqAAyaIcUSAAAAAAADFK+0yAAAAAAAAAAAAAAAPH8sMW8PXjWSbtRcUuy7le/yXmewPOcv6EZYKrKS60EnF7rySfyZasazCmS9qUtavOk+zhf9aRSs6c+rHWbTW7s3nTjpSjWg3OCmo2dpxT8Np81r1laf+D/AFudvA43Vo1rbVTp/N2OnJhrEaw8nofxPNfJ4J9d+7Z09Ubrz15ayjTUoR2RgnF5JfC9+J2tDVVqLJXuvnmzx3KTGpVq2eylS8mb2A05GEY5P7WK7VePN3unsedkWms2xxEMuntNetyTPr9nf0Byhw+FjUlXk05NasYxcnLOTduxbVtaMcfyzxVZPotOFCl/HrtX/wAsdl+HWPC0lXqzgqScql7KKWtdK/3e3sfwPZ6M5BYis1PH1nH8EbTnbdf6sPBXLXpjrPis6+l+LGKKaPOVsVB1LxVTFYmT+0qptX7FCltfx8j0mi+ReJxMlU0jUlGPZTTWvbdl1aa4LPwPZ6I0FhcIvoKSUu2b6034yefwWR0jG/Udq7OuuDvZraP0fRw8FChTjCC7F2ve3tb4s2QDmdAAAAAAAAAAAAAAAAAAAAAAAAAAAAAAHg/2z4qtTwCVGTjzlaEZtdsdWctX4uEfI94UY3B0q8HTr04zpy2xklJPdkTWdJ1VtHiiYfnWjOVRPXk4qVFQdldrb1tvHYdGhiNRVEnJ85CMJbIq0b2aWdnm87n1qPIXRSd1hvhzla3lr2OlhOT+CpLqYWguOom/N5nZPUU04cGPofBbWHyPDYHF4yTlRoSk2orXUcurklzksl5o9Poz9ndeb1sVVjC7u1D6Sb8ZPJPjmfSErZLYSZW6m3FdnTXpqxOs7udofQmHwkbUIWb2yfWnLxl+iyOiAYTMzvLeI04AAQkAAAAAAAAAI1gJBCJAAAAAAAAAAAAAAAAAAAAQ2GyEgCRkAAAAAAAYzZjbx8TKSIUQMoskhIkAAAABDYBshIJGQAAAAAAMZvcZESQGFvHxM4sxs9xlFASAAAAAAAADSxGlKVO2vrq97XhPO23sKf7ew3el6J+xlbPirOlrRE/WEaw6ViTWp46EknFVGnsepP24mXSo92p6J+xpE67wleCjpce7U9E919w6VHu1PRP24ki8FHSo92p6J77bh0uPdqeifsBeCjpce7U9E/biOlR7tT0T323AXgo6VHu1PRP24Dpce7U9E919wF4KOlR7tT0T8Nw6VHu1PRP24AXgo6XHu1PRPdfcOlR7tT0T9uIF5FinpUe7U9E/YdLj3anonuvuAvBR0qPdqeiftxHSo92p6J77bgLwa7xkUruNS35J+O7gV09JUpNqOu2knlCbyexrLNcVxImYjYbgKOlR7tT0T323DpUe7U9E/bgSLwUdLj3anonuvuHSo92p6J+G4C8FHSo92p6J+3AdLj3anonuvuAvBR0qPdqeiftxHSo92p6J+wF4KOlx7tT0T3X3DpUe7U9E/biBc1cFPSo92p6J+wA5HKWClUw8ZO0ZSkn2ZNwOZVpwcJdWMXFdiS1Zarlq79q1bSbbzeVj0OmdExxKjeTjKN7NZrO17rt2I48OTlecrV614LY7uba4J7Dx+pwZZy2mtNfF9PLTdSY3Xc5TVKhr1uabpZS1ZPVzj1tddWGbis9t7FqqQ2vSEbXslrRSTUdl9a7zadm9lk77Tdq6KpuMI6kJqEXFc5d5O27w3diK3oiGvrcxQvruSed9Zu+ts29vxZ6uOs1pET2iF2jOpBJL+0ItN2VryvdPJ6s8vqPNW2PYXx5ucvocbHWm1ZRkpZwhaVlrZvJPdtyzL1oiF86FD+bjw/E/MyjouCaao0FKN9Vq91e7kr+LLhhsdh6aetiqck25JymnaOy1281ltOjTqRklKLTi1dNZpp7Gmc2GioWX0NBNJpbXZNWsvhdeFtxtwhUikoxpqKWSu8vl4gbIKE626n5v2CdbtVO3jL2AvBXS189fV4WuWAAAAAAAAAAAANDGaMpy60YRU75uKs5J/WT2Xub4KXpW8aSKcLRUI5K182ttnZL9C4AtEREaQKcZGTpzUPruL1c7Z2yz7DQwNHEKMrtxbfV15c791/q15G/jKTnTnGLs5RaTe9o0cBo6pBSTlGLbTWpd2smu1Lf8s7mNon4sTp/SO67msTn9JDttle2WWXjxN41Fhqv8eXZ92HY77t2RjHCVFl0iflHffa1fgbpboNLotb/uJXz+5Dte63h5GUsNUeytJPfZPsS2bNuez9bhtg0ui1rO+IlfPPVgrbrZGXR6v8eW3uw3LLZwfmBtgxpRaSTk5Pe7K/lkQ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300" y="4270276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trouwen-online-shop.nl/3209-large_default/gele-wegwerp-bordj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8111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impsite.nl/userdata/15097/Home/0andrelon_shampoo_300ml_perfecte_kru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98" y="7937"/>
            <a:ext cx="2544841" cy="31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apek.nl/16589-8472-large/glace-original-koek-p-st-verp-18-stu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bio-plus.nl/typo3temp/pics/b_d8133b1c5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784375"/>
            <a:ext cx="32385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brambeute.nl/onewebstatic/58dbef8a25-Plastic_ba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02" y="3416114"/>
            <a:ext cx="22479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2858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5328592" cy="497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228184" y="2060848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70C0"/>
                </a:solidFill>
              </a:rPr>
              <a:t>Microplastics</a:t>
            </a:r>
            <a:r>
              <a:rPr lang="nl-NL" sz="3600" b="1" dirty="0" smtClean="0">
                <a:solidFill>
                  <a:prstClr val="black"/>
                </a:solidFill>
              </a:rPr>
              <a:t> </a:t>
            </a:r>
            <a:endParaRPr lang="nl-NL" sz="3600" b="1" dirty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133" y="3861048"/>
            <a:ext cx="29940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0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032598"/>
            <a:ext cx="4213305" cy="385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043608" y="119675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rgbClr val="0070C0"/>
                </a:solidFill>
              </a:rPr>
              <a:t>Probleem 3: </a:t>
            </a:r>
            <a:r>
              <a:rPr lang="nl-NL" sz="3600" b="1" dirty="0">
                <a:solidFill>
                  <a:srgbClr val="0070C0"/>
                </a:solidFill>
              </a:rPr>
              <a:t>plastic op ons bord</a:t>
            </a:r>
          </a:p>
        </p:txBody>
      </p:sp>
    </p:spTree>
    <p:extLst>
      <p:ext uri="{BB962C8B-B14F-4D97-AF65-F5344CB8AC3E}">
        <p14:creationId xmlns:p14="http://schemas.microsoft.com/office/powerpoint/2010/main" val="11792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5" name="Picture 3" descr="File:Moules Miesmuscheln mussel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068960"/>
            <a:ext cx="3044875" cy="279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c2.staticflickr.com/8/7054/6896329360_0c6e9846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273448"/>
            <a:ext cx="47625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2" y="908720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1F497D"/>
                </a:solidFill>
              </a:rPr>
              <a:t>Mosselen eten plastic deeltjes…. </a:t>
            </a:r>
            <a:endParaRPr lang="nl-NL" sz="40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3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1592" cy="1411640"/>
          </a:xfrm>
        </p:spPr>
        <p:txBody>
          <a:bodyPr>
            <a:normAutofit/>
          </a:bodyPr>
          <a:lstStyle/>
          <a:p>
            <a:endParaRPr lang="en-US" sz="3600" b="0" dirty="0">
              <a:latin typeface="Helvetica Neue Black Condensed"/>
              <a:cs typeface="Helvetica Neue Black Condensed"/>
            </a:endParaRPr>
          </a:p>
        </p:txBody>
      </p:sp>
      <p:pic>
        <p:nvPicPr>
          <p:cNvPr id="11" name="Picture 10" descr="P104030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25" y="1502073"/>
            <a:ext cx="7963846" cy="4548319"/>
          </a:xfrm>
          <a:prstGeom prst="rect">
            <a:avLst/>
          </a:prstGeom>
        </p:spPr>
      </p:pic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3" name="Rechthoek 2"/>
          <p:cNvSpPr/>
          <p:nvPr/>
        </p:nvSpPr>
        <p:spPr>
          <a:xfrm>
            <a:off x="1403648" y="548680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Filmpje</a:t>
            </a:r>
            <a:endParaRPr kumimoji="0" lang="nl-NL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44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://www.evmi.nl/wp-content/uploads/2012/09/bier-pint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5720647" cy="430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llesin1bezorgservice.nl/media/catalog/product/cache/1/image/9df78eab33525d08d6e5fb8d27136e95/l/a/langnese_1000_honing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404664"/>
            <a:ext cx="390525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mosselen.nl/dynamisch/bibliotheek/cache/592_380_4_43_0_nl_gekookte_mosselen_met_riesling_en_roomsau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581128"/>
            <a:ext cx="3293162" cy="211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tatic.mijnwebwinkel.nl/winkel/nachtwinkeloostende/full288030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692276"/>
            <a:ext cx="2167716" cy="61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1915637" cy="25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2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2" name="Tekstvak 1"/>
          <p:cNvSpPr txBox="1"/>
          <p:nvPr/>
        </p:nvSpPr>
        <p:spPr>
          <a:xfrm>
            <a:off x="1475656" y="1772816"/>
            <a:ext cx="532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smtClean="0">
                <a:solidFill>
                  <a:srgbClr val="1F497D"/>
                </a:solidFill>
              </a:rPr>
              <a:t>Waar komt de  plastic soep vandaan? </a:t>
            </a:r>
            <a:endParaRPr lang="nl-NL" sz="6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464496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Permalink voor ingesloten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068960"/>
            <a:ext cx="57054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64088" y="141277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 smtClean="0">
                <a:solidFill>
                  <a:srgbClr val="1F497D"/>
                </a:solidFill>
              </a:rPr>
              <a:t>20%</a:t>
            </a:r>
            <a:endParaRPr lang="nl-NL" sz="7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0242" name="Picture 2" descr="E:\Esther\Pictures\0000 PlasticSoupJunior\Plastic soep\Amsterda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Esther\Pictures\0000 PlasticSoupJunior\Plastic soep\Westergasterras\IMG_974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726922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5364088" y="141277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 smtClean="0">
                <a:solidFill>
                  <a:srgbClr val="1F497D"/>
                </a:solidFill>
              </a:rPr>
              <a:t>80%</a:t>
            </a:r>
            <a:endParaRPr lang="nl-NL" sz="7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3074" name="Picture 2" descr="E:\Esther\Pictures\0000 PlasticSoupJunior\Lór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332657"/>
            <a:ext cx="3859704" cy="51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Esther\Pictures\0000 PlasticSoupJunior\IMG_053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827199"/>
            <a:ext cx="4764813" cy="35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19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323" y="2276872"/>
            <a:ext cx="2972377" cy="297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244" y="764704"/>
            <a:ext cx="3655341" cy="24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50" y="4891988"/>
            <a:ext cx="3338362" cy="184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459" y="47969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91" y="3573016"/>
            <a:ext cx="1046129" cy="15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kantoorartikelshop.nl/layout/images/cache/04bb4568aeeb1d9b8ed6e541d4bd64a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004" y="3738586"/>
            <a:ext cx="3742996" cy="280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1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847" y="0"/>
            <a:ext cx="4152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3" name="Tekstvak 2"/>
          <p:cNvSpPr txBox="1"/>
          <p:nvPr/>
        </p:nvSpPr>
        <p:spPr>
          <a:xfrm>
            <a:off x="683568" y="2276872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 smtClean="0">
                <a:solidFill>
                  <a:schemeClr val="tx2"/>
                </a:solidFill>
              </a:rPr>
              <a:t>Wat kunnen we aan de plastic soep doen? </a:t>
            </a:r>
            <a:endParaRPr lang="nl-NL" sz="7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052736"/>
            <a:ext cx="3240360" cy="5126540"/>
          </a:xfrm>
          <a:prstGeom prst="rect">
            <a:avLst/>
          </a:prstGeom>
        </p:spPr>
      </p:pic>
      <p:sp>
        <p:nvSpPr>
          <p:cNvPr id="2" name="AutoShape 6" descr="Afbeeldingsresultaat voor unilever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8" descr="Afbeeldingsresultaat voor unilever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276872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1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838B01E-6206-B247-87A8-E0A7D9E193EB}" type="datetime1">
              <a:rPr lang="nl-NL" smtClean="0">
                <a:solidFill>
                  <a:srgbClr val="1F497D">
                    <a:lumMod val="20000"/>
                    <a:lumOff val="80000"/>
                  </a:srgbClr>
                </a:solidFill>
              </a:rPr>
              <a:pPr defTabSz="457200"/>
              <a:t>5-6-2015</a:t>
            </a:fld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/>
              <a:t>Maria Westerbos | www.plasticsoupfoundation.org</a:t>
            </a:r>
            <a:endParaRPr lang="nl-NL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1988840"/>
            <a:ext cx="6096000" cy="1411640"/>
          </a:xfrm>
        </p:spPr>
        <p:txBody>
          <a:bodyPr/>
          <a:lstStyle/>
          <a:p>
            <a:r>
              <a:rPr lang="nl-NL" sz="4800" b="1" dirty="0" smtClean="0"/>
              <a:t>Zwerfafval-cijfers?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60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5651"/>
            <a:ext cx="3294454" cy="169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304507" cy="393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3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413" y="885825"/>
            <a:ext cx="71151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9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9261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193" y="2276872"/>
            <a:ext cx="476091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711619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4"/>
              </a:rPr>
              <a:t>VIDEO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57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4016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180" y="4221088"/>
            <a:ext cx="4608513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211960" y="1844824"/>
            <a:ext cx="49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www.trashhunters.org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78423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1220450" cy="822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6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2" name="Rechthoek 1"/>
          <p:cNvSpPr/>
          <p:nvPr/>
        </p:nvSpPr>
        <p:spPr>
          <a:xfrm>
            <a:off x="899592" y="1412775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6600" b="1" kern="0" dirty="0" smtClean="0">
                <a:solidFill>
                  <a:srgbClr val="0070C0"/>
                </a:solidFill>
              </a:rPr>
              <a:t>Hoeveel kilo plastic wordt er per jaar gemaakt? </a:t>
            </a:r>
            <a:endParaRPr lang="nl-NL" sz="6600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5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23528" y="620688"/>
            <a:ext cx="64807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1. HUNT </a:t>
            </a:r>
          </a:p>
          <a:p>
            <a:r>
              <a:rPr lang="nl-NL" sz="3200" dirty="0" smtClean="0"/>
              <a:t>Jaag op rondzwervende drankverpakkingen.</a:t>
            </a:r>
          </a:p>
          <a:p>
            <a:endParaRPr lang="nl-NL" sz="3200" dirty="0" smtClean="0"/>
          </a:p>
          <a:p>
            <a:r>
              <a:rPr lang="nl-NL" sz="3200" dirty="0" smtClean="0"/>
              <a:t>TIP: zet de </a:t>
            </a:r>
            <a:r>
              <a:rPr lang="nl-NL" sz="3200" b="1" dirty="0" smtClean="0"/>
              <a:t>locatiegegevens </a:t>
            </a:r>
            <a:r>
              <a:rPr lang="nl-NL" sz="3200" dirty="0" smtClean="0"/>
              <a:t>van je telefoon aan, zo kunnen we zien waar een foto gemaakt is.</a:t>
            </a:r>
          </a:p>
          <a:p>
            <a:endParaRPr lang="nl-NL" sz="3200" dirty="0" smtClean="0"/>
          </a:p>
          <a:p>
            <a:r>
              <a:rPr lang="nl-NL" sz="3200" dirty="0" smtClean="0"/>
              <a:t>TIP: loop een reguliere route, of kijk eens bij een park, een school, rond een supermarkt of parkeerplaats. </a:t>
            </a:r>
            <a:endParaRPr lang="nl-NL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871" y="4581128"/>
            <a:ext cx="2038375" cy="20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23528" y="764704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2. IDENTIFY</a:t>
            </a:r>
          </a:p>
          <a:p>
            <a:r>
              <a:rPr lang="nl-NL" sz="3200" dirty="0"/>
              <a:t>Richt je op de </a:t>
            </a:r>
            <a:r>
              <a:rPr lang="nl-NL" sz="3200" b="1" dirty="0"/>
              <a:t>BIG 5 van de drankverpakkingen</a:t>
            </a:r>
            <a:r>
              <a:rPr lang="nl-NL" sz="3200" dirty="0"/>
              <a:t>:</a:t>
            </a:r>
          </a:p>
          <a:p>
            <a:endParaRPr lang="nl-NL" sz="3200" dirty="0"/>
          </a:p>
          <a:p>
            <a:pPr marL="342900" indent="-342900">
              <a:buFont typeface="+mj-lt"/>
              <a:buAutoNum type="arabicPeriod"/>
            </a:pPr>
            <a:r>
              <a:rPr lang="nl-NL" sz="3200" dirty="0"/>
              <a:t>Grote </a:t>
            </a:r>
            <a:r>
              <a:rPr lang="nl-NL" sz="3200" dirty="0" smtClean="0"/>
              <a:t>plastic flessen</a:t>
            </a:r>
            <a:endParaRPr lang="nl-NL" sz="3200" dirty="0"/>
          </a:p>
          <a:p>
            <a:pPr marL="342900" indent="-342900">
              <a:buFont typeface="+mj-lt"/>
              <a:buAutoNum type="arabicPeriod"/>
            </a:pPr>
            <a:r>
              <a:rPr lang="nl-NL" sz="3200" dirty="0"/>
              <a:t>Kleine </a:t>
            </a:r>
            <a:r>
              <a:rPr lang="nl-NL" sz="3200" dirty="0" smtClean="0"/>
              <a:t>plastic flessen</a:t>
            </a:r>
            <a:endParaRPr lang="nl-NL" sz="3200" dirty="0"/>
          </a:p>
          <a:p>
            <a:pPr marL="342900" indent="-342900">
              <a:buFont typeface="+mj-lt"/>
              <a:buAutoNum type="arabicPeriod"/>
            </a:pPr>
            <a:r>
              <a:rPr lang="nl-NL" sz="3200" dirty="0" smtClean="0"/>
              <a:t>Blikjes</a:t>
            </a:r>
            <a:endParaRPr lang="nl-NL" sz="3200" dirty="0"/>
          </a:p>
          <a:p>
            <a:pPr marL="342900" indent="-342900">
              <a:buFont typeface="+mj-lt"/>
              <a:buAutoNum type="arabicPeriod"/>
            </a:pPr>
            <a:r>
              <a:rPr lang="nl-NL" sz="3200" dirty="0" smtClean="0"/>
              <a:t>Drinkpakjes </a:t>
            </a:r>
            <a:endParaRPr lang="nl-NL" sz="3200" dirty="0"/>
          </a:p>
          <a:p>
            <a:pPr marL="342900" indent="-342900">
              <a:buFont typeface="+mj-lt"/>
              <a:buAutoNum type="arabicPeriod"/>
            </a:pPr>
            <a:r>
              <a:rPr lang="nl-NL" sz="3200" dirty="0" err="1"/>
              <a:t>Pouches</a:t>
            </a:r>
            <a:r>
              <a:rPr lang="nl-NL" sz="3200" dirty="0"/>
              <a:t> </a:t>
            </a:r>
            <a:r>
              <a:rPr lang="nl-NL" sz="3200" dirty="0" smtClean="0"/>
              <a:t>(zoals </a:t>
            </a:r>
            <a:r>
              <a:rPr lang="nl-NL" sz="3200" dirty="0" err="1" smtClean="0"/>
              <a:t>Breakers</a:t>
            </a:r>
            <a:r>
              <a:rPr lang="nl-NL" sz="3200" dirty="0" smtClean="0"/>
              <a:t>)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1616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611560" y="1052736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NL" sz="3200" b="1" u="sng" cap="all" dirty="0"/>
              <a:t>3. SHOOT</a:t>
            </a:r>
            <a:endParaRPr lang="nl-NL" sz="3200" b="1" cap="all" dirty="0"/>
          </a:p>
          <a:p>
            <a:pPr fontAlgn="base"/>
            <a:r>
              <a:rPr lang="nl-NL" sz="3200" dirty="0"/>
              <a:t>Schiet je vondst met de camera van je telefoon</a:t>
            </a:r>
            <a:r>
              <a:rPr lang="nl-NL" sz="3200" dirty="0" smtClean="0"/>
              <a:t>.</a:t>
            </a:r>
          </a:p>
          <a:p>
            <a:pPr fontAlgn="base"/>
            <a:endParaRPr lang="nl-NL" sz="3200" dirty="0"/>
          </a:p>
          <a:p>
            <a:pPr fontAlgn="base"/>
            <a:r>
              <a:rPr lang="nl-NL" sz="3200" b="1" dirty="0"/>
              <a:t>TIP:</a:t>
            </a:r>
            <a:r>
              <a:rPr lang="nl-NL" sz="3200" dirty="0"/>
              <a:t> maak per stuk afval één duidelijke foto.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933056"/>
            <a:ext cx="27559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95536" y="620689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/>
              <a:t>4. CLAIM KILL</a:t>
            </a:r>
          </a:p>
          <a:p>
            <a:endParaRPr lang="nl-NL" sz="3200" dirty="0"/>
          </a:p>
          <a:p>
            <a:r>
              <a:rPr lang="nl-NL" sz="3200" b="1" dirty="0"/>
              <a:t>Ruim het afval op </a:t>
            </a:r>
            <a:r>
              <a:rPr lang="nl-NL" sz="3200" dirty="0"/>
              <a:t>en </a:t>
            </a:r>
            <a:r>
              <a:rPr lang="nl-NL" sz="3200" b="1" dirty="0"/>
              <a:t>stuur je foto’s </a:t>
            </a:r>
            <a:r>
              <a:rPr lang="nl-NL" sz="3200" dirty="0"/>
              <a:t>door naar trashhunters@plasticsoupfoundation.org</a:t>
            </a:r>
            <a:r>
              <a:rPr lang="nl-NL" sz="3200" dirty="0" smtClean="0"/>
              <a:t>.</a:t>
            </a:r>
            <a:endParaRPr lang="nl-NL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73152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9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528" y="980728"/>
            <a:ext cx="867645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nl-NL" sz="7000" b="1" kern="0" dirty="0" smtClean="0">
                <a:solidFill>
                  <a:srgbClr val="0070C0"/>
                </a:solidFill>
              </a:rPr>
              <a:t> 28 miljoen kilo</a:t>
            </a:r>
          </a:p>
          <a:p>
            <a:pPr marL="342900" indent="-342900">
              <a:buFontTx/>
              <a:buAutoNum type="alphaUcPeriod"/>
              <a:defRPr/>
            </a:pPr>
            <a:endParaRPr lang="nl-NL" sz="7000" b="1" kern="0" dirty="0" smtClean="0">
              <a:solidFill>
                <a:srgbClr val="0070C0"/>
              </a:solidFill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nl-NL" sz="7000" b="1" kern="0" dirty="0" smtClean="0">
                <a:solidFill>
                  <a:srgbClr val="0070C0"/>
                </a:solidFill>
              </a:rPr>
              <a:t> 280 miljoen kilo </a:t>
            </a:r>
          </a:p>
          <a:p>
            <a:pPr marL="342900" indent="-342900">
              <a:buFontTx/>
              <a:buAutoNum type="alphaUcPeriod"/>
              <a:defRPr/>
            </a:pPr>
            <a:endParaRPr lang="nl-NL" sz="7000" b="1" kern="0" dirty="0" smtClean="0">
              <a:solidFill>
                <a:srgbClr val="0070C0"/>
              </a:solidFill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nl-NL" sz="7000" b="1" kern="0" dirty="0" smtClean="0">
                <a:solidFill>
                  <a:srgbClr val="0070C0"/>
                </a:solidFill>
              </a:rPr>
              <a:t> 280 miljard kilo </a:t>
            </a:r>
            <a:endParaRPr lang="nl-NL" sz="7000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51520" y="404664"/>
            <a:ext cx="84249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 smtClean="0"/>
              <a:t>Nu: 16.000 foto’s</a:t>
            </a:r>
          </a:p>
          <a:p>
            <a:r>
              <a:rPr lang="nl-NL" sz="3200" dirty="0" smtClean="0"/>
              <a:t>met informatie over: </a:t>
            </a:r>
          </a:p>
          <a:p>
            <a:endParaRPr lang="nl-N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D</a:t>
            </a:r>
            <a:r>
              <a:rPr lang="nl-NL" sz="3200" dirty="0" smtClean="0"/>
              <a:t>atum en tijd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smtClean="0"/>
              <a:t>Locatie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smtClean="0"/>
              <a:t>Soort verpakking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smtClean="0"/>
              <a:t>Producent </a:t>
            </a:r>
          </a:p>
          <a:p>
            <a:endParaRPr lang="nl-NL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5592" y="2204867"/>
            <a:ext cx="3990864" cy="399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6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" y="1340767"/>
            <a:ext cx="9132141" cy="314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9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904656" cy="39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48680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-27784"/>
            <a:ext cx="8636943" cy="688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5174670" cy="495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483768" y="29249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Klein onderzoek 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483768" y="15567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Groot onderzoek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747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6672"/>
            <a:ext cx="5037537" cy="531061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508104" y="1556791"/>
            <a:ext cx="34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PARKEERPLAATS</a:t>
            </a:r>
          </a:p>
          <a:p>
            <a:r>
              <a:rPr lang="nl-NL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AMSTERDAM </a:t>
            </a:r>
            <a:endParaRPr lang="nl-NL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6"/>
            <a:ext cx="7383677" cy="489654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36654" y="589329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FIETSPAD AMSTERDAM </a:t>
            </a:r>
            <a:endParaRPr lang="nl-NL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32656"/>
            <a:ext cx="6217135" cy="639999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468655" y="3212976"/>
            <a:ext cx="2567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nl-NL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ZEIST</a:t>
            </a:r>
            <a:endParaRPr lang="nl-NL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2843808" y="6381328"/>
            <a:ext cx="2133600" cy="365125"/>
          </a:xfr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55576" y="971432"/>
            <a:ext cx="734481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/>
              <a:t>Drie opdrachten: </a:t>
            </a:r>
          </a:p>
          <a:p>
            <a:endParaRPr lang="nl-NL" sz="2500" dirty="0"/>
          </a:p>
          <a:p>
            <a:pPr marL="457200" indent="-457200">
              <a:buFont typeface="+mj-lt"/>
              <a:buAutoNum type="arabicPeriod"/>
            </a:pPr>
            <a:r>
              <a:rPr lang="nl-NL" sz="2500" dirty="0" err="1" smtClean="0"/>
              <a:t>Trash</a:t>
            </a:r>
            <a:r>
              <a:rPr lang="nl-NL" sz="2500" dirty="0" smtClean="0"/>
              <a:t> </a:t>
            </a:r>
            <a:r>
              <a:rPr lang="nl-NL" sz="2500" dirty="0" err="1" smtClean="0"/>
              <a:t>Hunten</a:t>
            </a:r>
            <a:r>
              <a:rPr lang="nl-NL" sz="2500" dirty="0"/>
              <a:t> </a:t>
            </a:r>
            <a:r>
              <a:rPr lang="nl-NL" sz="2500" dirty="0" smtClean="0"/>
              <a:t>– buiten foto’s maken van zwerfafval </a:t>
            </a:r>
          </a:p>
          <a:p>
            <a:pPr marL="457200" indent="-457200">
              <a:buFont typeface="+mj-lt"/>
              <a:buAutoNum type="arabicPeriod"/>
            </a:pPr>
            <a:endParaRPr lang="nl-NL" sz="2500" dirty="0"/>
          </a:p>
          <a:p>
            <a:pPr marL="457200" indent="-457200">
              <a:buFont typeface="+mj-lt"/>
              <a:buAutoNum type="arabicPeriod"/>
            </a:pPr>
            <a:r>
              <a:rPr lang="nl-NL" sz="2500" dirty="0" smtClean="0"/>
              <a:t>Beat the </a:t>
            </a:r>
            <a:r>
              <a:rPr lang="nl-NL" sz="2500" dirty="0" err="1" smtClean="0"/>
              <a:t>Microbead</a:t>
            </a:r>
            <a:r>
              <a:rPr lang="nl-NL" sz="2500" dirty="0" smtClean="0"/>
              <a:t>: test microplastics</a:t>
            </a:r>
          </a:p>
          <a:p>
            <a:pPr marL="457200" indent="-457200">
              <a:buFont typeface="+mj-lt"/>
              <a:buAutoNum type="arabicPeriod"/>
            </a:pPr>
            <a:endParaRPr lang="nl-NL" sz="2500" dirty="0"/>
          </a:p>
          <a:p>
            <a:pPr marL="457200" indent="-457200">
              <a:buFont typeface="+mj-lt"/>
              <a:buAutoNum type="arabicPeriod"/>
            </a:pPr>
            <a:r>
              <a:rPr lang="nl-NL" sz="2500" dirty="0" smtClean="0"/>
              <a:t>Plastic lunch: hoeveel plastic zit er in de maag van een mens? </a:t>
            </a:r>
          </a:p>
          <a:p>
            <a:endParaRPr lang="nl-NL" sz="2500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36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07504" y="476672"/>
            <a:ext cx="88204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400" b="1" dirty="0" smtClean="0">
                <a:solidFill>
                  <a:srgbClr val="0070C0"/>
                </a:solidFill>
              </a:rPr>
              <a:t>280.000.000.000 kilo! </a:t>
            </a:r>
            <a:endParaRPr lang="nl-NL" sz="74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://www.medicom-eu.com/images/products/429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619169"/>
            <a:ext cx="8820472" cy="32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55660"/>
              </p:ext>
            </p:extLst>
          </p:nvPr>
        </p:nvGraphicFramePr>
        <p:xfrm>
          <a:off x="179512" y="1484784"/>
          <a:ext cx="8784974" cy="4248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893"/>
                <a:gridCol w="1407893"/>
                <a:gridCol w="1407893"/>
                <a:gridCol w="1407893"/>
                <a:gridCol w="1407893"/>
                <a:gridCol w="1745509"/>
              </a:tblGrid>
              <a:tr h="915243">
                <a:tc>
                  <a:txBody>
                    <a:bodyPr/>
                    <a:lstStyle/>
                    <a:p>
                      <a:r>
                        <a:rPr lang="nl-NL" dirty="0" smtClean="0"/>
                        <a:t>Groep</a:t>
                      </a:r>
                      <a:r>
                        <a:rPr lang="nl-NL" baseline="0" dirty="0" smtClean="0"/>
                        <a:t> 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6</a:t>
                      </a:r>
                      <a:endParaRPr lang="nl-NL" dirty="0"/>
                    </a:p>
                  </a:txBody>
                  <a:tcPr/>
                </a:tc>
              </a:tr>
              <a:tr h="1111076"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Trash</a:t>
                      </a:r>
                      <a:r>
                        <a:rPr lang="nl-NL" dirty="0" smtClean="0"/>
                        <a:t> Hunt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Trash</a:t>
                      </a:r>
                      <a:r>
                        <a:rPr lang="nl-NL" dirty="0" smtClean="0"/>
                        <a:t> Hunt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Microplastics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Microplastics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Plastic Lunch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Plastic Lunch </a:t>
                      </a:r>
                      <a:endParaRPr lang="nl-NL" dirty="0"/>
                    </a:p>
                  </a:txBody>
                  <a:tcPr/>
                </a:tc>
              </a:tr>
              <a:tr h="1111076">
                <a:tc>
                  <a:txBody>
                    <a:bodyPr/>
                    <a:lstStyle/>
                    <a:p>
                      <a:r>
                        <a:rPr lang="nl-NL" dirty="0" smtClean="0"/>
                        <a:t>Plastic Lunch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Plastic Lunch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Trash</a:t>
                      </a:r>
                      <a:r>
                        <a:rPr lang="nl-NL" dirty="0" smtClean="0"/>
                        <a:t> Hunt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Trash</a:t>
                      </a:r>
                      <a:r>
                        <a:rPr lang="nl-NL" dirty="0" smtClean="0"/>
                        <a:t> Hunt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Microplastics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Microplastics</a:t>
                      </a:r>
                      <a:endParaRPr lang="nl-NL" dirty="0"/>
                    </a:p>
                  </a:txBody>
                  <a:tcPr/>
                </a:tc>
              </a:tr>
              <a:tr h="1111076">
                <a:tc>
                  <a:txBody>
                    <a:bodyPr/>
                    <a:lstStyle/>
                    <a:p>
                      <a:r>
                        <a:rPr lang="nl-NL" dirty="0" smtClean="0"/>
                        <a:t>Microplastics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Microplastics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Plastic Lunch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Plastic Lunch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Trash</a:t>
                      </a:r>
                      <a:r>
                        <a:rPr lang="nl-NL" dirty="0" smtClean="0"/>
                        <a:t> Hunt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Trash</a:t>
                      </a:r>
                      <a:r>
                        <a:rPr lang="nl-NL" dirty="0" smtClean="0"/>
                        <a:t> Hunt 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179512" y="764704"/>
            <a:ext cx="655272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/>
              <a:t># </a:t>
            </a:r>
            <a:r>
              <a:rPr lang="nl-NL" dirty="0"/>
              <a:t>Maak groepen van 4-5 mensen. Elke opdracht max. 15 minuten.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13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755576" y="4869160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0070C0"/>
                </a:solidFill>
                <a:hlinkClick r:id="rId3"/>
              </a:rPr>
              <a:t>www.plasticsoupfoundation.org</a:t>
            </a:r>
            <a:endParaRPr lang="nl-NL" sz="2800" b="1" dirty="0" smtClean="0">
              <a:solidFill>
                <a:srgbClr val="0070C0"/>
              </a:solidFill>
            </a:endParaRPr>
          </a:p>
          <a:p>
            <a:r>
              <a:rPr lang="nl-NL" sz="2800" b="1" dirty="0" smtClean="0">
                <a:solidFill>
                  <a:srgbClr val="0070C0"/>
                </a:solidFill>
                <a:hlinkClick r:id="rId4"/>
              </a:rPr>
              <a:t>www.plasticsoupfoundationjunior.org</a:t>
            </a:r>
            <a:r>
              <a:rPr lang="nl-NL" sz="28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nl-NL" sz="2800" b="1" dirty="0">
                <a:solidFill>
                  <a:srgbClr val="0070C0"/>
                </a:solidFill>
                <a:hlinkClick r:id="rId5"/>
              </a:rPr>
              <a:t>https://</a:t>
            </a:r>
            <a:r>
              <a:rPr lang="nl-NL" sz="2800" b="1" dirty="0" smtClean="0">
                <a:solidFill>
                  <a:srgbClr val="0070C0"/>
                </a:solidFill>
                <a:hlinkClick r:id="rId5"/>
              </a:rPr>
              <a:t>www.facebook.com/plasticsoupfoundationnl</a:t>
            </a:r>
            <a:r>
              <a:rPr lang="nl-NL" sz="2800" b="1" dirty="0" smtClean="0">
                <a:solidFill>
                  <a:srgbClr val="0070C0"/>
                </a:solidFill>
              </a:rPr>
              <a:t/>
            </a:r>
            <a:br>
              <a:rPr lang="nl-NL" sz="2800" b="1" dirty="0" smtClean="0">
                <a:solidFill>
                  <a:srgbClr val="0070C0"/>
                </a:solidFill>
              </a:rPr>
            </a:br>
            <a:r>
              <a:rPr lang="nl-NL" sz="2800" b="1" dirty="0" err="1" smtClean="0">
                <a:solidFill>
                  <a:srgbClr val="0070C0"/>
                </a:solidFill>
              </a:rPr>
              <a:t>Twitter</a:t>
            </a:r>
            <a:r>
              <a:rPr lang="nl-NL" sz="2800" b="1" dirty="0" smtClean="0">
                <a:solidFill>
                  <a:srgbClr val="0070C0"/>
                </a:solidFill>
              </a:rPr>
              <a:t>: </a:t>
            </a:r>
            <a:r>
              <a:rPr lang="nl-NL" sz="2800" b="1" dirty="0" err="1" smtClean="0">
                <a:solidFill>
                  <a:srgbClr val="0070C0"/>
                </a:solidFill>
              </a:rPr>
              <a:t>plasticsoupfoun</a:t>
            </a:r>
            <a:endParaRPr lang="nl-NL" sz="2800" b="1" dirty="0">
              <a:solidFill>
                <a:srgbClr val="0070C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32656"/>
            <a:ext cx="4108890" cy="41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9692" y="6628412"/>
            <a:ext cx="1771822" cy="2303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2" name="Tekstvak 1"/>
          <p:cNvSpPr txBox="1"/>
          <p:nvPr/>
        </p:nvSpPr>
        <p:spPr>
          <a:xfrm>
            <a:off x="755576" y="1628800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smtClean="0">
                <a:solidFill>
                  <a:srgbClr val="0070C0"/>
                </a:solidFill>
              </a:rPr>
              <a:t>Wie gooit er wel eens een plastic flesje, snoepverpakking of sigaret op de grond? </a:t>
            </a:r>
            <a:endParaRPr lang="nl-NL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</TotalTime>
  <Words>524</Words>
  <Application>Microsoft Office PowerPoint</Application>
  <PresentationFormat>Diavoorstelling (4:3)</PresentationFormat>
  <Paragraphs>189</Paragraphs>
  <Slides>81</Slides>
  <Notes>39</Notes>
  <HiddenSlides>0</HiddenSlides>
  <MMClips>0</MMClips>
  <ScaleCrop>false</ScaleCrop>
  <HeadingPairs>
    <vt:vector size="4" baseType="variant">
      <vt:variant>
        <vt:lpstr>Thema</vt:lpstr>
      </vt:variant>
      <vt:variant>
        <vt:i4>10</vt:i4>
      </vt:variant>
      <vt:variant>
        <vt:lpstr>Diatitels</vt:lpstr>
      </vt:variant>
      <vt:variant>
        <vt:i4>81</vt:i4>
      </vt:variant>
    </vt:vector>
  </HeadingPairs>
  <TitlesOfParts>
    <vt:vector size="91" baseType="lpstr">
      <vt:lpstr>Kantoorthema</vt:lpstr>
      <vt:lpstr>2_Office Theme</vt:lpstr>
      <vt:lpstr>2_Kantoorthema</vt:lpstr>
      <vt:lpstr>3_Kantoorthema</vt:lpstr>
      <vt:lpstr>4_Kantoorthema</vt:lpstr>
      <vt:lpstr>5_Kantoorthema</vt:lpstr>
      <vt:lpstr>6_Kantoorthema</vt:lpstr>
      <vt:lpstr>7_Kantoorthema</vt:lpstr>
      <vt:lpstr>1_Kantoorthema</vt:lpstr>
      <vt:lpstr>8_Kantoorthema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Zwerfafval-cijfers?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Soup Foundation</dc:title>
  <dc:creator>Michiel</dc:creator>
  <cp:lastModifiedBy>Tycho Malmberg</cp:lastModifiedBy>
  <cp:revision>134</cp:revision>
  <dcterms:created xsi:type="dcterms:W3CDTF">2013-01-31T13:05:27Z</dcterms:created>
  <dcterms:modified xsi:type="dcterms:W3CDTF">2015-06-05T12:25:37Z</dcterms:modified>
</cp:coreProperties>
</file>