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4.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5.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6.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1642" r:id="rId3"/>
    <p:sldId id="1641" r:id="rId4"/>
    <p:sldId id="1644" r:id="rId5"/>
    <p:sldId id="1645" r:id="rId6"/>
    <p:sldId id="1685" r:id="rId7"/>
    <p:sldId id="1684" r:id="rId8"/>
    <p:sldId id="1646" r:id="rId9"/>
    <p:sldId id="1648" r:id="rId10"/>
    <p:sldId id="1676" r:id="rId11"/>
    <p:sldId id="1677" r:id="rId12"/>
    <p:sldId id="1678" r:id="rId13"/>
    <p:sldId id="1647" r:id="rId14"/>
    <p:sldId id="1649" r:id="rId15"/>
    <p:sldId id="1650" r:id="rId16"/>
    <p:sldId id="1651" r:id="rId17"/>
    <p:sldId id="1652" r:id="rId18"/>
    <p:sldId id="1653" r:id="rId19"/>
    <p:sldId id="1672" r:id="rId20"/>
    <p:sldId id="1679" r:id="rId21"/>
    <p:sldId id="1655" r:id="rId22"/>
    <p:sldId id="1656" r:id="rId23"/>
    <p:sldId id="1657" r:id="rId24"/>
    <p:sldId id="258" r:id="rId25"/>
    <p:sldId id="261" r:id="rId26"/>
    <p:sldId id="262" r:id="rId27"/>
    <p:sldId id="263" r:id="rId28"/>
    <p:sldId id="331" r:id="rId29"/>
    <p:sldId id="340" r:id="rId30"/>
    <p:sldId id="341" r:id="rId31"/>
    <p:sldId id="329" r:id="rId32"/>
    <p:sldId id="330" r:id="rId33"/>
    <p:sldId id="327" r:id="rId34"/>
    <p:sldId id="335" r:id="rId35"/>
    <p:sldId id="279" r:id="rId36"/>
    <p:sldId id="266" r:id="rId37"/>
    <p:sldId id="278" r:id="rId38"/>
    <p:sldId id="271" r:id="rId39"/>
    <p:sldId id="269" r:id="rId40"/>
    <p:sldId id="272" r:id="rId41"/>
    <p:sldId id="280" r:id="rId42"/>
    <p:sldId id="1682" r:id="rId43"/>
    <p:sldId id="1683" r:id="rId44"/>
    <p:sldId id="1680" r:id="rId45"/>
    <p:sldId id="1681" r:id="rId46"/>
    <p:sldId id="1658" r:id="rId47"/>
    <p:sldId id="1659" r:id="rId48"/>
    <p:sldId id="1660" r:id="rId49"/>
    <p:sldId id="1662" r:id="rId50"/>
    <p:sldId id="1669" r:id="rId51"/>
    <p:sldId id="1670" r:id="rId52"/>
    <p:sldId id="1666"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85" autoAdjust="0"/>
  </p:normalViewPr>
  <p:slideViewPr>
    <p:cSldViewPr snapToGrid="0">
      <p:cViewPr varScale="1">
        <p:scale>
          <a:sx n="79" d="100"/>
          <a:sy n="79"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eleon\Documents\ICLON\Vakdidactiek\VDV-probeersel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Users\eleon\Documents\ICLON\Vakdidactiek\VDV-probeersel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eleon\Documents\ICLON\Vakdidactiek\VDV-probeersels.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eleon\Documents\ICLON\Vakdidactiek\VDV-probeersel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damm\Autorecovery\Vragenlijst%20leerlingen%20klimaatlessen_November%209,%202023_02%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amm\Documents\Onderzoek\Eco%20anxiety%20en%20HOPE\NIBI%2023\Klimaatlessen%20docenten%20biologie_November%209,%202023_0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amm\Documents\Onderzoek\Eco%20anxiety%20en%20HOPE\NIBI%2023\Klimaatlessen%20docenten%20biologie_November%209,%202023_0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leon\Documents\ICLON\Vakdidactiek\VDV-probeersel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leon\Documents\ICLON\Vakdidactiek\VDV-probeersel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leon\Documents\ICLON\Vakdidactiek\VDV-probeersel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eleon\Documents\ICLON\Vakdidactiek\VDV-probeersel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eleon\Documents\ICLON\Vakdidactiek\VDV-probeerse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Hoe hoopvol ben je</a:t>
            </a:r>
            <a:r>
              <a:rPr lang="nl-NL" baseline="0"/>
              <a:t> zelf - leerlingen (n=204) </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bar"/>
        <c:grouping val="clustered"/>
        <c:varyColors val="0"/>
        <c:ser>
          <c:idx val="0"/>
          <c:order val="0"/>
          <c:spPr>
            <a:solidFill>
              <a:schemeClr val="accent1"/>
            </a:solidFill>
            <a:ln>
              <a:noFill/>
            </a:ln>
            <a:effectLst/>
          </c:spPr>
          <c:invertIfNegative val="0"/>
          <c:cat>
            <c:numRef>
              <c:f>'[Vragenlijst leerlingen klimaatlessen_November 9, 2023_02.18.xlsx]Analyse - lln kwantitatief'!$G$4:$G$17</c:f>
              <c:numCache>
                <c:formatCode>General</c:formatCode>
                <c:ptCount val="14"/>
                <c:pt idx="0">
                  <c:v>1</c:v>
                </c:pt>
                <c:pt idx="1">
                  <c:v>2</c:v>
                </c:pt>
                <c:pt idx="2">
                  <c:v>3</c:v>
                </c:pt>
                <c:pt idx="3">
                  <c:v>4</c:v>
                </c:pt>
                <c:pt idx="4">
                  <c:v>4.5</c:v>
                </c:pt>
                <c:pt idx="5">
                  <c:v>5</c:v>
                </c:pt>
                <c:pt idx="6">
                  <c:v>5.5</c:v>
                </c:pt>
                <c:pt idx="7">
                  <c:v>6</c:v>
                </c:pt>
                <c:pt idx="8">
                  <c:v>6.5</c:v>
                </c:pt>
                <c:pt idx="9">
                  <c:v>7</c:v>
                </c:pt>
                <c:pt idx="10">
                  <c:v>7.5</c:v>
                </c:pt>
                <c:pt idx="11">
                  <c:v>8</c:v>
                </c:pt>
                <c:pt idx="12">
                  <c:v>9</c:v>
                </c:pt>
                <c:pt idx="13">
                  <c:v>10</c:v>
                </c:pt>
              </c:numCache>
            </c:numRef>
          </c:cat>
          <c:val>
            <c:numRef>
              <c:f>'[Vragenlijst leerlingen klimaatlessen_November 9, 2023_02.18.xlsx]Analyse - lln kwantitatief'!$H$4:$H$17</c:f>
              <c:numCache>
                <c:formatCode>General</c:formatCode>
                <c:ptCount val="14"/>
                <c:pt idx="0">
                  <c:v>5</c:v>
                </c:pt>
                <c:pt idx="1">
                  <c:v>8</c:v>
                </c:pt>
                <c:pt idx="2">
                  <c:v>23</c:v>
                </c:pt>
                <c:pt idx="3">
                  <c:v>29</c:v>
                </c:pt>
                <c:pt idx="4">
                  <c:v>2</c:v>
                </c:pt>
                <c:pt idx="5">
                  <c:v>34</c:v>
                </c:pt>
                <c:pt idx="6">
                  <c:v>3</c:v>
                </c:pt>
                <c:pt idx="7">
                  <c:v>36</c:v>
                </c:pt>
                <c:pt idx="8">
                  <c:v>1</c:v>
                </c:pt>
                <c:pt idx="9">
                  <c:v>38</c:v>
                </c:pt>
                <c:pt idx="10">
                  <c:v>4</c:v>
                </c:pt>
                <c:pt idx="11">
                  <c:v>14</c:v>
                </c:pt>
                <c:pt idx="12">
                  <c:v>1</c:v>
                </c:pt>
                <c:pt idx="13">
                  <c:v>6</c:v>
                </c:pt>
              </c:numCache>
            </c:numRef>
          </c:val>
          <c:extLst>
            <c:ext xmlns:c16="http://schemas.microsoft.com/office/drawing/2014/chart" uri="{C3380CC4-5D6E-409C-BE32-E72D297353CC}">
              <c16:uniqueId val="{00000000-42E3-4F8C-B31C-EA8A7743C372}"/>
            </c:ext>
          </c:extLst>
        </c:ser>
        <c:dLbls>
          <c:showLegendKey val="0"/>
          <c:showVal val="0"/>
          <c:showCatName val="0"/>
          <c:showSerName val="0"/>
          <c:showPercent val="0"/>
          <c:showBubbleSize val="0"/>
        </c:dLbls>
        <c:gapWidth val="182"/>
        <c:axId val="217710800"/>
        <c:axId val="1230473535"/>
      </c:barChart>
      <c:catAx>
        <c:axId val="217710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230473535"/>
        <c:crosses val="autoZero"/>
        <c:auto val="1"/>
        <c:lblAlgn val="ctr"/>
        <c:lblOffset val="100"/>
        <c:noMultiLvlLbl val="0"/>
      </c:catAx>
      <c:valAx>
        <c:axId val="12304735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1771080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nl-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1"/>
          <c:order val="0"/>
          <c:tx>
            <c:strRef>
              <c:f>Blad3!$W$27</c:f>
              <c:strCache>
                <c:ptCount val="1"/>
                <c:pt idx="0">
                  <c:v>Trust others (voor)</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717D-4BED-B07A-F63998799921}"/>
              </c:ext>
            </c:extLst>
          </c:dPt>
          <c:dPt>
            <c:idx val="1"/>
            <c:bubble3D val="0"/>
            <c:spPr>
              <a:solidFill>
                <a:srgbClr val="FF7171"/>
              </a:solidFill>
              <a:ln w="19050">
                <a:solidFill>
                  <a:schemeClr val="lt1"/>
                </a:solidFill>
              </a:ln>
              <a:effectLst/>
            </c:spPr>
            <c:extLst>
              <c:ext xmlns:c16="http://schemas.microsoft.com/office/drawing/2014/chart" uri="{C3380CC4-5D6E-409C-BE32-E72D297353CC}">
                <c16:uniqueId val="{00000003-717D-4BED-B07A-F63998799921}"/>
              </c:ext>
            </c:extLst>
          </c:dPt>
          <c:dPt>
            <c:idx val="2"/>
            <c:bubble3D val="0"/>
            <c:spPr>
              <a:solidFill>
                <a:srgbClr val="FFABAB"/>
              </a:solidFill>
              <a:ln w="19050">
                <a:solidFill>
                  <a:schemeClr val="lt1"/>
                </a:solidFill>
              </a:ln>
              <a:effectLst/>
            </c:spPr>
            <c:extLst>
              <c:ext xmlns:c16="http://schemas.microsoft.com/office/drawing/2014/chart" uri="{C3380CC4-5D6E-409C-BE32-E72D297353CC}">
                <c16:uniqueId val="{00000005-717D-4BED-B07A-F63998799921}"/>
              </c:ext>
            </c:extLst>
          </c:dPt>
          <c:dPt>
            <c:idx val="3"/>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7-717D-4BED-B07A-F63998799921}"/>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9-717D-4BED-B07A-F6399879992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17D-4BED-B07A-F6399879992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17D-4BED-B07A-F63998799921}"/>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Blad3!$W$28:$W$34</c:f>
              <c:numCache>
                <c:formatCode>General</c:formatCode>
                <c:ptCount val="7"/>
                <c:pt idx="0">
                  <c:v>3</c:v>
                </c:pt>
                <c:pt idx="1">
                  <c:v>1</c:v>
                </c:pt>
                <c:pt idx="2">
                  <c:v>5</c:v>
                </c:pt>
                <c:pt idx="3">
                  <c:v>17</c:v>
                </c:pt>
                <c:pt idx="4">
                  <c:v>24</c:v>
                </c:pt>
                <c:pt idx="5">
                  <c:v>19</c:v>
                </c:pt>
                <c:pt idx="6">
                  <c:v>0</c:v>
                </c:pt>
              </c:numCache>
            </c:numRef>
          </c:val>
          <c:extLst>
            <c:ext xmlns:c16="http://schemas.microsoft.com/office/drawing/2014/chart" uri="{C3380CC4-5D6E-409C-BE32-E72D297353CC}">
              <c16:uniqueId val="{0000000E-717D-4BED-B07A-F63998799921}"/>
            </c:ext>
          </c:extLst>
        </c:ser>
        <c:ser>
          <c:idx val="2"/>
          <c:order val="1"/>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717D-4BED-B07A-F6399879992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717D-4BED-B07A-F6399879992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717D-4BED-B07A-F6399879992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717D-4BED-B07A-F6399879992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717D-4BED-B07A-F6399879992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717D-4BED-B07A-F6399879992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C-717D-4BED-B07A-F63998799921}"/>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1D-717D-4BED-B07A-F63998799921}"/>
            </c:ext>
          </c:extLst>
        </c:ser>
        <c:ser>
          <c:idx val="0"/>
          <c:order val="2"/>
          <c:tx>
            <c:strRef>
              <c:f>Blad3!$U$27</c:f>
              <c:strCache>
                <c:ptCount val="1"/>
                <c:pt idx="0">
                  <c:v>Trust self (voor)</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1F-717D-4BED-B07A-F63998799921}"/>
              </c:ext>
            </c:extLst>
          </c:dPt>
          <c:dPt>
            <c:idx val="1"/>
            <c:bubble3D val="0"/>
            <c:spPr>
              <a:solidFill>
                <a:srgbClr val="FF7171"/>
              </a:solidFill>
              <a:ln w="19050">
                <a:solidFill>
                  <a:schemeClr val="lt1"/>
                </a:solidFill>
              </a:ln>
              <a:effectLst/>
            </c:spPr>
            <c:extLst>
              <c:ext xmlns:c16="http://schemas.microsoft.com/office/drawing/2014/chart" uri="{C3380CC4-5D6E-409C-BE32-E72D297353CC}">
                <c16:uniqueId val="{00000021-717D-4BED-B07A-F63998799921}"/>
              </c:ext>
            </c:extLst>
          </c:dPt>
          <c:dPt>
            <c:idx val="2"/>
            <c:bubble3D val="0"/>
            <c:spPr>
              <a:solidFill>
                <a:srgbClr val="FFABAB"/>
              </a:solidFill>
              <a:ln w="19050">
                <a:solidFill>
                  <a:schemeClr val="lt1"/>
                </a:solidFill>
              </a:ln>
              <a:effectLst/>
            </c:spPr>
            <c:extLst>
              <c:ext xmlns:c16="http://schemas.microsoft.com/office/drawing/2014/chart" uri="{C3380CC4-5D6E-409C-BE32-E72D297353CC}">
                <c16:uniqueId val="{00000023-717D-4BED-B07A-F63998799921}"/>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25-717D-4BED-B07A-F63998799921}"/>
              </c:ext>
            </c:extLst>
          </c:dPt>
          <c:dPt>
            <c:idx val="4"/>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27-717D-4BED-B07A-F63998799921}"/>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29-717D-4BED-B07A-F63998799921}"/>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2B-717D-4BED-B07A-F63998799921}"/>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2C-717D-4BED-B07A-F6399879992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chart>
  <c:spPr>
    <a:noFill/>
    <a:ln>
      <a:noFill/>
    </a:ln>
    <a:effectLst/>
  </c:spPr>
  <c:txPr>
    <a:bodyPr/>
    <a:lstStyle/>
    <a:p>
      <a:pPr>
        <a:defRPr/>
      </a:pPr>
      <a:endParaRPr lang="nl-NL"/>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1"/>
          <c:order val="0"/>
          <c:tx>
            <c:strRef>
              <c:f>Blad3!$X$27</c:f>
              <c:strCache>
                <c:ptCount val="1"/>
                <c:pt idx="0">
                  <c:v>Trust others (na)</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3469-41DA-88D6-11AEF027982D}"/>
              </c:ext>
            </c:extLst>
          </c:dPt>
          <c:dPt>
            <c:idx val="1"/>
            <c:bubble3D val="0"/>
            <c:spPr>
              <a:solidFill>
                <a:srgbClr val="FF7171"/>
              </a:solidFill>
              <a:ln w="19050">
                <a:solidFill>
                  <a:schemeClr val="lt1"/>
                </a:solidFill>
              </a:ln>
              <a:effectLst/>
            </c:spPr>
            <c:extLst>
              <c:ext xmlns:c16="http://schemas.microsoft.com/office/drawing/2014/chart" uri="{C3380CC4-5D6E-409C-BE32-E72D297353CC}">
                <c16:uniqueId val="{00000003-3469-41DA-88D6-11AEF027982D}"/>
              </c:ext>
            </c:extLst>
          </c:dPt>
          <c:dPt>
            <c:idx val="2"/>
            <c:bubble3D val="0"/>
            <c:spPr>
              <a:solidFill>
                <a:srgbClr val="FFABAB"/>
              </a:solidFill>
              <a:ln w="19050">
                <a:solidFill>
                  <a:schemeClr val="lt1"/>
                </a:solidFill>
              </a:ln>
              <a:effectLst/>
            </c:spPr>
            <c:extLst>
              <c:ext xmlns:c16="http://schemas.microsoft.com/office/drawing/2014/chart" uri="{C3380CC4-5D6E-409C-BE32-E72D297353CC}">
                <c16:uniqueId val="{00000005-3469-41DA-88D6-11AEF027982D}"/>
              </c:ext>
            </c:extLst>
          </c:dPt>
          <c:dPt>
            <c:idx val="3"/>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7-3469-41DA-88D6-11AEF027982D}"/>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9-3469-41DA-88D6-11AEF02798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469-41DA-88D6-11AEF02798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469-41DA-88D6-11AEF027982D}"/>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Blad3!$X$28:$X$34</c:f>
              <c:numCache>
                <c:formatCode>General</c:formatCode>
                <c:ptCount val="7"/>
                <c:pt idx="0">
                  <c:v>1</c:v>
                </c:pt>
                <c:pt idx="1">
                  <c:v>3</c:v>
                </c:pt>
                <c:pt idx="2">
                  <c:v>5</c:v>
                </c:pt>
                <c:pt idx="3">
                  <c:v>17</c:v>
                </c:pt>
                <c:pt idx="4">
                  <c:v>24</c:v>
                </c:pt>
                <c:pt idx="5">
                  <c:v>18</c:v>
                </c:pt>
                <c:pt idx="6">
                  <c:v>0</c:v>
                </c:pt>
              </c:numCache>
            </c:numRef>
          </c:val>
          <c:extLst>
            <c:ext xmlns:c16="http://schemas.microsoft.com/office/drawing/2014/chart" uri="{C3380CC4-5D6E-409C-BE32-E72D297353CC}">
              <c16:uniqueId val="{0000000E-3469-41DA-88D6-11AEF027982D}"/>
            </c:ext>
          </c:extLst>
        </c:ser>
        <c:ser>
          <c:idx val="2"/>
          <c:order val="1"/>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3469-41DA-88D6-11AEF02798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3469-41DA-88D6-11AEF02798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3469-41DA-88D6-11AEF02798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3469-41DA-88D6-11AEF02798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3469-41DA-88D6-11AEF02798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3469-41DA-88D6-11AEF02798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C-3469-41DA-88D6-11AEF027982D}"/>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1D-3469-41DA-88D6-11AEF027982D}"/>
            </c:ext>
          </c:extLst>
        </c:ser>
        <c:ser>
          <c:idx val="0"/>
          <c:order val="2"/>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F-3469-41DA-88D6-11AEF02798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1-3469-41DA-88D6-11AEF02798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3-3469-41DA-88D6-11AEF02798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5-3469-41DA-88D6-11AEF02798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7-3469-41DA-88D6-11AEF02798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9-3469-41DA-88D6-11AEF02798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B-3469-41DA-88D6-11AEF027982D}"/>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2C-3469-41DA-88D6-11AEF02798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chart>
  <c:spPr>
    <a:noFill/>
    <a:ln>
      <a:noFill/>
    </a:ln>
    <a:effectLst/>
  </c:spPr>
  <c:txPr>
    <a:bodyPr/>
    <a:lstStyle/>
    <a:p>
      <a:pPr>
        <a:defRPr/>
      </a:pPr>
      <a:endParaRPr lang="nl-NL"/>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1"/>
          <c:order val="0"/>
          <c:tx>
            <c:strRef>
              <c:f>Blad3!$Y$27</c:f>
              <c:strCache>
                <c:ptCount val="1"/>
                <c:pt idx="0">
                  <c:v>Reappraisal (voor)</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EF75-4280-AE41-D3D03BC2785A}"/>
              </c:ext>
            </c:extLst>
          </c:dPt>
          <c:dPt>
            <c:idx val="1"/>
            <c:bubble3D val="0"/>
            <c:spPr>
              <a:solidFill>
                <a:srgbClr val="FF7171"/>
              </a:solidFill>
              <a:ln w="19050">
                <a:solidFill>
                  <a:schemeClr val="lt1"/>
                </a:solidFill>
              </a:ln>
              <a:effectLst/>
            </c:spPr>
            <c:extLst>
              <c:ext xmlns:c16="http://schemas.microsoft.com/office/drawing/2014/chart" uri="{C3380CC4-5D6E-409C-BE32-E72D297353CC}">
                <c16:uniqueId val="{00000003-EF75-4280-AE41-D3D03BC2785A}"/>
              </c:ext>
            </c:extLst>
          </c:dPt>
          <c:dPt>
            <c:idx val="2"/>
            <c:bubble3D val="0"/>
            <c:spPr>
              <a:solidFill>
                <a:srgbClr val="FFC5C5"/>
              </a:solidFill>
              <a:ln w="19050">
                <a:solidFill>
                  <a:schemeClr val="lt1"/>
                </a:solidFill>
              </a:ln>
              <a:effectLst/>
            </c:spPr>
            <c:extLst>
              <c:ext xmlns:c16="http://schemas.microsoft.com/office/drawing/2014/chart" uri="{C3380CC4-5D6E-409C-BE32-E72D297353CC}">
                <c16:uniqueId val="{00000005-EF75-4280-AE41-D3D03BC2785A}"/>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EF75-4280-AE41-D3D03BC2785A}"/>
              </c:ext>
            </c:extLst>
          </c:dPt>
          <c:dPt>
            <c:idx val="4"/>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9-EF75-4280-AE41-D3D03BC2785A}"/>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B-EF75-4280-AE41-D3D03BC2785A}"/>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EF75-4280-AE41-D3D03BC2785A}"/>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Blad3!$Y$28:$Y$34</c:f>
              <c:numCache>
                <c:formatCode>General</c:formatCode>
                <c:ptCount val="7"/>
                <c:pt idx="0">
                  <c:v>5</c:v>
                </c:pt>
                <c:pt idx="1">
                  <c:v>13</c:v>
                </c:pt>
                <c:pt idx="2">
                  <c:v>14</c:v>
                </c:pt>
                <c:pt idx="3">
                  <c:v>17</c:v>
                </c:pt>
                <c:pt idx="4">
                  <c:v>24</c:v>
                </c:pt>
                <c:pt idx="5">
                  <c:v>13</c:v>
                </c:pt>
                <c:pt idx="6">
                  <c:v>6</c:v>
                </c:pt>
              </c:numCache>
            </c:numRef>
          </c:val>
          <c:extLst>
            <c:ext xmlns:c16="http://schemas.microsoft.com/office/drawing/2014/chart" uri="{C3380CC4-5D6E-409C-BE32-E72D297353CC}">
              <c16:uniqueId val="{0000000E-EF75-4280-AE41-D3D03BC2785A}"/>
            </c:ext>
          </c:extLst>
        </c:ser>
        <c:ser>
          <c:idx val="2"/>
          <c:order val="1"/>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EF75-4280-AE41-D3D03BC278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EF75-4280-AE41-D3D03BC2785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EF75-4280-AE41-D3D03BC2785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EF75-4280-AE41-D3D03BC2785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EF75-4280-AE41-D3D03BC2785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EF75-4280-AE41-D3D03BC2785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C-EF75-4280-AE41-D3D03BC2785A}"/>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1D-EF75-4280-AE41-D3D03BC2785A}"/>
            </c:ext>
          </c:extLst>
        </c:ser>
        <c:ser>
          <c:idx val="0"/>
          <c:order val="2"/>
          <c:tx>
            <c:strRef>
              <c:f>Blad3!$U$27</c:f>
              <c:strCache>
                <c:ptCount val="1"/>
                <c:pt idx="0">
                  <c:v>Trust self (voor)</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1F-EF75-4280-AE41-D3D03BC2785A}"/>
              </c:ext>
            </c:extLst>
          </c:dPt>
          <c:dPt>
            <c:idx val="1"/>
            <c:bubble3D val="0"/>
            <c:spPr>
              <a:solidFill>
                <a:srgbClr val="FF7171"/>
              </a:solidFill>
              <a:ln w="19050">
                <a:solidFill>
                  <a:schemeClr val="lt1"/>
                </a:solidFill>
              </a:ln>
              <a:effectLst/>
            </c:spPr>
            <c:extLst>
              <c:ext xmlns:c16="http://schemas.microsoft.com/office/drawing/2014/chart" uri="{C3380CC4-5D6E-409C-BE32-E72D297353CC}">
                <c16:uniqueId val="{00000021-EF75-4280-AE41-D3D03BC2785A}"/>
              </c:ext>
            </c:extLst>
          </c:dPt>
          <c:dPt>
            <c:idx val="2"/>
            <c:bubble3D val="0"/>
            <c:spPr>
              <a:solidFill>
                <a:srgbClr val="FFABAB"/>
              </a:solidFill>
              <a:ln w="19050">
                <a:solidFill>
                  <a:schemeClr val="lt1"/>
                </a:solidFill>
              </a:ln>
              <a:effectLst/>
            </c:spPr>
            <c:extLst>
              <c:ext xmlns:c16="http://schemas.microsoft.com/office/drawing/2014/chart" uri="{C3380CC4-5D6E-409C-BE32-E72D297353CC}">
                <c16:uniqueId val="{00000023-EF75-4280-AE41-D3D03BC2785A}"/>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25-EF75-4280-AE41-D3D03BC2785A}"/>
              </c:ext>
            </c:extLst>
          </c:dPt>
          <c:dPt>
            <c:idx val="4"/>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27-EF75-4280-AE41-D3D03BC2785A}"/>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29-EF75-4280-AE41-D3D03BC2785A}"/>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2B-EF75-4280-AE41-D3D03BC2785A}"/>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2C-EF75-4280-AE41-D3D03BC2785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chart>
  <c:spPr>
    <a:noFill/>
    <a:ln>
      <a:noFill/>
    </a:ln>
    <a:effectLst/>
  </c:spPr>
  <c:txPr>
    <a:bodyPr/>
    <a:lstStyle/>
    <a:p>
      <a:pPr>
        <a:defRPr/>
      </a:pPr>
      <a:endParaRPr lang="nl-NL"/>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1"/>
          <c:order val="0"/>
          <c:tx>
            <c:strRef>
              <c:f>Blad3!$Z$27</c:f>
              <c:strCache>
                <c:ptCount val="1"/>
                <c:pt idx="0">
                  <c:v>Reappraisal (na)</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0E93-47BB-AAF2-CEB7023543F2}"/>
              </c:ext>
            </c:extLst>
          </c:dPt>
          <c:dPt>
            <c:idx val="1"/>
            <c:bubble3D val="0"/>
            <c:spPr>
              <a:solidFill>
                <a:srgbClr val="FF7171"/>
              </a:solidFill>
              <a:ln w="19050">
                <a:solidFill>
                  <a:schemeClr val="lt1"/>
                </a:solidFill>
              </a:ln>
              <a:effectLst/>
            </c:spPr>
            <c:extLst>
              <c:ext xmlns:c16="http://schemas.microsoft.com/office/drawing/2014/chart" uri="{C3380CC4-5D6E-409C-BE32-E72D297353CC}">
                <c16:uniqueId val="{00000003-0E93-47BB-AAF2-CEB7023543F2}"/>
              </c:ext>
            </c:extLst>
          </c:dPt>
          <c:dPt>
            <c:idx val="2"/>
            <c:bubble3D val="0"/>
            <c:spPr>
              <a:solidFill>
                <a:srgbClr val="FFC5C5"/>
              </a:solidFill>
              <a:ln w="19050">
                <a:solidFill>
                  <a:schemeClr val="lt1"/>
                </a:solidFill>
              </a:ln>
              <a:effectLst/>
            </c:spPr>
            <c:extLst>
              <c:ext xmlns:c16="http://schemas.microsoft.com/office/drawing/2014/chart" uri="{C3380CC4-5D6E-409C-BE32-E72D297353CC}">
                <c16:uniqueId val="{00000005-0E93-47BB-AAF2-CEB7023543F2}"/>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0E93-47BB-AAF2-CEB7023543F2}"/>
              </c:ext>
            </c:extLst>
          </c:dPt>
          <c:dPt>
            <c:idx val="4"/>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9-0E93-47BB-AAF2-CEB7023543F2}"/>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B-0E93-47BB-AAF2-CEB7023543F2}"/>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0E93-47BB-AAF2-CEB7023543F2}"/>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Blad3!$Z$28:$Z$34</c:f>
              <c:numCache>
                <c:formatCode>General</c:formatCode>
                <c:ptCount val="7"/>
                <c:pt idx="0">
                  <c:v>4</c:v>
                </c:pt>
                <c:pt idx="1">
                  <c:v>8</c:v>
                </c:pt>
                <c:pt idx="2">
                  <c:v>15</c:v>
                </c:pt>
                <c:pt idx="3">
                  <c:v>21</c:v>
                </c:pt>
                <c:pt idx="4">
                  <c:v>23</c:v>
                </c:pt>
                <c:pt idx="5">
                  <c:v>13</c:v>
                </c:pt>
                <c:pt idx="6">
                  <c:v>6</c:v>
                </c:pt>
              </c:numCache>
            </c:numRef>
          </c:val>
          <c:extLst>
            <c:ext xmlns:c16="http://schemas.microsoft.com/office/drawing/2014/chart" uri="{C3380CC4-5D6E-409C-BE32-E72D297353CC}">
              <c16:uniqueId val="{0000000E-0E93-47BB-AAF2-CEB7023543F2}"/>
            </c:ext>
          </c:extLst>
        </c:ser>
        <c:ser>
          <c:idx val="2"/>
          <c:order val="1"/>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0E93-47BB-AAF2-CEB7023543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0E93-47BB-AAF2-CEB7023543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0E93-47BB-AAF2-CEB7023543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0E93-47BB-AAF2-CEB7023543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0E93-47BB-AAF2-CEB7023543F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0E93-47BB-AAF2-CEB7023543F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C-0E93-47BB-AAF2-CEB7023543F2}"/>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1D-0E93-47BB-AAF2-CEB7023543F2}"/>
            </c:ext>
          </c:extLst>
        </c:ser>
        <c:ser>
          <c:idx val="0"/>
          <c:order val="2"/>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F-0E93-47BB-AAF2-CEB7023543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1-0E93-47BB-AAF2-CEB7023543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3-0E93-47BB-AAF2-CEB7023543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5-0E93-47BB-AAF2-CEB7023543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7-0E93-47BB-AAF2-CEB7023543F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9-0E93-47BB-AAF2-CEB7023543F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B-0E93-47BB-AAF2-CEB7023543F2}"/>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2C-0E93-47BB-AAF2-CEB7023543F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chart>
  <c:spPr>
    <a:noFill/>
    <a:ln>
      <a:noFill/>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Ojala's hope </a:t>
            </a:r>
            <a:r>
              <a:rPr lang="nl-NL" baseline="0"/>
              <a:t>(leerlingen, n=204), 1-7 Likert scale</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1"/>
            </a:solidFill>
            <a:ln>
              <a:noFill/>
            </a:ln>
            <a:effectLst/>
          </c:spPr>
          <c:invertIfNegative val="0"/>
          <c:cat>
            <c:strRef>
              <c:f>'Ojala leerlingen'!$B$6:$B$14</c:f>
              <c:strCache>
                <c:ptCount val="9"/>
                <c:pt idx="0">
                  <c:v>Hope: denial</c:v>
                </c:pt>
                <c:pt idx="1">
                  <c:v>Hope: we can influence</c:v>
                </c:pt>
                <c:pt idx="2">
                  <c:v>Hope: trust in technology</c:v>
                </c:pt>
                <c:pt idx="3">
                  <c:v>Hope: awareness has increased</c:v>
                </c:pt>
                <c:pt idx="4">
                  <c:v>Hope: trust in politicians</c:v>
                </c:pt>
                <c:pt idx="5">
                  <c:v>Hope: trust in organizations</c:v>
                </c:pt>
                <c:pt idx="6">
                  <c:v>Hope: I can contribute</c:v>
                </c:pt>
                <c:pt idx="7">
                  <c:v>Hope: focusing on positive news</c:v>
                </c:pt>
                <c:pt idx="8">
                  <c:v>Hope: postive re-appraisal</c:v>
                </c:pt>
              </c:strCache>
            </c:strRef>
          </c:cat>
          <c:val>
            <c:numRef>
              <c:f>'Ojala leerlingen'!$C$6:$C$14</c:f>
              <c:numCache>
                <c:formatCode>0.00</c:formatCode>
                <c:ptCount val="9"/>
                <c:pt idx="0">
                  <c:v>2.5320197044334973</c:v>
                </c:pt>
                <c:pt idx="1">
                  <c:v>4.9702970297029703</c:v>
                </c:pt>
                <c:pt idx="2">
                  <c:v>4.9603960396039604</c:v>
                </c:pt>
                <c:pt idx="3">
                  <c:v>4.8457711442786069</c:v>
                </c:pt>
                <c:pt idx="4">
                  <c:v>4.4974619289340101</c:v>
                </c:pt>
                <c:pt idx="5">
                  <c:v>4.12</c:v>
                </c:pt>
                <c:pt idx="6">
                  <c:v>4.5422885572139302</c:v>
                </c:pt>
                <c:pt idx="7">
                  <c:v>3.8712871287128712</c:v>
                </c:pt>
                <c:pt idx="8">
                  <c:v>3.9795744893622342</c:v>
                </c:pt>
              </c:numCache>
            </c:numRef>
          </c:val>
          <c:extLst>
            <c:ext xmlns:c16="http://schemas.microsoft.com/office/drawing/2014/chart" uri="{C3380CC4-5D6E-409C-BE32-E72D297353CC}">
              <c16:uniqueId val="{00000000-8360-49E4-92FE-11975F70B29F}"/>
            </c:ext>
          </c:extLst>
        </c:ser>
        <c:dLbls>
          <c:showLegendKey val="0"/>
          <c:showVal val="0"/>
          <c:showCatName val="0"/>
          <c:showSerName val="0"/>
          <c:showPercent val="0"/>
          <c:showBubbleSize val="0"/>
        </c:dLbls>
        <c:gapWidth val="219"/>
        <c:overlap val="-27"/>
        <c:axId val="217641424"/>
        <c:axId val="1782583439"/>
      </c:barChart>
      <c:catAx>
        <c:axId val="21764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782583439"/>
        <c:crosses val="autoZero"/>
        <c:auto val="1"/>
        <c:lblAlgn val="ctr"/>
        <c:lblOffset val="100"/>
        <c:noMultiLvlLbl val="0"/>
      </c:catAx>
      <c:valAx>
        <c:axId val="1782583439"/>
        <c:scaling>
          <c:orientation val="minMax"/>
          <c:max val="6"/>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1764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Hoe hoopvol ben je zelf? (docenten, n=19)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bar"/>
        <c:grouping val="clustered"/>
        <c:varyColors val="0"/>
        <c:ser>
          <c:idx val="0"/>
          <c:order val="0"/>
          <c:spPr>
            <a:solidFill>
              <a:schemeClr val="accent1"/>
            </a:solidFill>
            <a:ln>
              <a:noFill/>
            </a:ln>
            <a:effectLst/>
          </c:spPr>
          <c:invertIfNegative val="0"/>
          <c:cat>
            <c:numRef>
              <c:f>'[Klimaatlessen docenten biologie_November 9, 2023_03.xlsx]Sheet0'!$O$26:$O$35</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'[Klimaatlessen docenten biologie_November 9, 2023_03.xlsx]Sheet0'!$P$26:$P$35</c:f>
              <c:numCache>
                <c:formatCode>General</c:formatCode>
                <c:ptCount val="10"/>
                <c:pt idx="0">
                  <c:v>1</c:v>
                </c:pt>
                <c:pt idx="1">
                  <c:v>3</c:v>
                </c:pt>
                <c:pt idx="2">
                  <c:v>2</c:v>
                </c:pt>
                <c:pt idx="3">
                  <c:v>1</c:v>
                </c:pt>
                <c:pt idx="4">
                  <c:v>2</c:v>
                </c:pt>
                <c:pt idx="5">
                  <c:v>4</c:v>
                </c:pt>
                <c:pt idx="6">
                  <c:v>3</c:v>
                </c:pt>
                <c:pt idx="7">
                  <c:v>3</c:v>
                </c:pt>
                <c:pt idx="8">
                  <c:v>0</c:v>
                </c:pt>
                <c:pt idx="9">
                  <c:v>0</c:v>
                </c:pt>
              </c:numCache>
            </c:numRef>
          </c:val>
          <c:extLst>
            <c:ext xmlns:c16="http://schemas.microsoft.com/office/drawing/2014/chart" uri="{C3380CC4-5D6E-409C-BE32-E72D297353CC}">
              <c16:uniqueId val="{00000000-5973-4C88-92D7-226BEC11BB24}"/>
            </c:ext>
          </c:extLst>
        </c:ser>
        <c:dLbls>
          <c:showLegendKey val="0"/>
          <c:showVal val="0"/>
          <c:showCatName val="0"/>
          <c:showSerName val="0"/>
          <c:showPercent val="0"/>
          <c:showBubbleSize val="0"/>
        </c:dLbls>
        <c:gapWidth val="182"/>
        <c:axId val="2084991695"/>
        <c:axId val="2083518479"/>
      </c:barChart>
      <c:catAx>
        <c:axId val="20849916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083518479"/>
        <c:crosses val="autoZero"/>
        <c:auto val="1"/>
        <c:lblAlgn val="ctr"/>
        <c:lblOffset val="100"/>
        <c:noMultiLvlLbl val="0"/>
      </c:catAx>
      <c:valAx>
        <c:axId val="2083518479"/>
        <c:scaling>
          <c:orientation val="minMax"/>
          <c:max val="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0849916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Ojala's hope - docenten (n= 19) - 1-7 Likert</a:t>
            </a:r>
            <a:r>
              <a:rPr lang="nl-NL" baseline="0"/>
              <a:t> scale</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1"/>
            </a:solidFill>
            <a:ln>
              <a:noFill/>
            </a:ln>
            <a:effectLst/>
          </c:spPr>
          <c:invertIfNegative val="0"/>
          <c:cat>
            <c:strRef>
              <c:f>'[Klimaatlessen docenten biologie_November 9, 2023_03.xlsx]Sheet0'!$L$28:$L$36</c:f>
              <c:strCache>
                <c:ptCount val="9"/>
                <c:pt idx="0">
                  <c:v>Hope: denial</c:v>
                </c:pt>
                <c:pt idx="1">
                  <c:v>Hope: we can influence</c:v>
                </c:pt>
                <c:pt idx="2">
                  <c:v>Hope: trust in technology</c:v>
                </c:pt>
                <c:pt idx="3">
                  <c:v>Hope: awareness has increased</c:v>
                </c:pt>
                <c:pt idx="4">
                  <c:v>Hope: trust in politicians</c:v>
                </c:pt>
                <c:pt idx="5">
                  <c:v>Hope: trust in organizations</c:v>
                </c:pt>
                <c:pt idx="6">
                  <c:v>Hope: I can contribute</c:v>
                </c:pt>
                <c:pt idx="7">
                  <c:v>Hope: focusing on positive news</c:v>
                </c:pt>
                <c:pt idx="8">
                  <c:v>Hope: postive re-appraisal</c:v>
                </c:pt>
              </c:strCache>
            </c:strRef>
          </c:cat>
          <c:val>
            <c:numRef>
              <c:f>'[Klimaatlessen docenten biologie_November 9, 2023_03.xlsx]Sheet0'!$M$28:$M$36</c:f>
              <c:numCache>
                <c:formatCode>0.00</c:formatCode>
                <c:ptCount val="9"/>
                <c:pt idx="0">
                  <c:v>1.368421052631579</c:v>
                </c:pt>
                <c:pt idx="1">
                  <c:v>4.9473684210526319</c:v>
                </c:pt>
                <c:pt idx="2">
                  <c:v>5.3157894736842106</c:v>
                </c:pt>
                <c:pt idx="3">
                  <c:v>5.5789473684210522</c:v>
                </c:pt>
                <c:pt idx="4">
                  <c:v>4.6842105263157894</c:v>
                </c:pt>
                <c:pt idx="5">
                  <c:v>4.2631578947368425</c:v>
                </c:pt>
                <c:pt idx="6">
                  <c:v>4.7894736842105265</c:v>
                </c:pt>
                <c:pt idx="7">
                  <c:v>4.3157894736842106</c:v>
                </c:pt>
                <c:pt idx="8">
                  <c:v>5.1315789473684212</c:v>
                </c:pt>
              </c:numCache>
            </c:numRef>
          </c:val>
          <c:extLst>
            <c:ext xmlns:c16="http://schemas.microsoft.com/office/drawing/2014/chart" uri="{C3380CC4-5D6E-409C-BE32-E72D297353CC}">
              <c16:uniqueId val="{00000000-9F56-46A6-8EB0-622AD2CB72D3}"/>
            </c:ext>
          </c:extLst>
        </c:ser>
        <c:dLbls>
          <c:showLegendKey val="0"/>
          <c:showVal val="0"/>
          <c:showCatName val="0"/>
          <c:showSerName val="0"/>
          <c:showPercent val="0"/>
          <c:showBubbleSize val="0"/>
        </c:dLbls>
        <c:gapWidth val="219"/>
        <c:overlap val="-27"/>
        <c:axId val="1854384143"/>
        <c:axId val="1656875759"/>
      </c:barChart>
      <c:catAx>
        <c:axId val="1854384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656875759"/>
        <c:crosses val="autoZero"/>
        <c:auto val="1"/>
        <c:lblAlgn val="ctr"/>
        <c:lblOffset val="100"/>
        <c:noMultiLvlLbl val="0"/>
      </c:catAx>
      <c:valAx>
        <c:axId val="1656875759"/>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543841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Hoe</a:t>
            </a:r>
            <a:r>
              <a:rPr lang="nl-NL" baseline="0"/>
              <a:t> hoopvol ben je over klimaatverandering?</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Blad1!$S$1</c:f>
              <c:strCache>
                <c:ptCount val="1"/>
                <c:pt idx="0">
                  <c:v>Hoop vòòr de lessenserie</c:v>
                </c:pt>
              </c:strCache>
            </c:strRef>
          </c:tx>
          <c:spPr>
            <a:solidFill>
              <a:schemeClr val="accent3"/>
            </a:solidFill>
            <a:ln>
              <a:noFill/>
            </a:ln>
            <a:effectLst/>
          </c:spPr>
          <c:invertIfNegative val="0"/>
          <c:val>
            <c:numRef>
              <c:f>Blad1!$S$2:$S$11</c:f>
              <c:numCache>
                <c:formatCode>General</c:formatCode>
                <c:ptCount val="10"/>
                <c:pt idx="0">
                  <c:v>1</c:v>
                </c:pt>
                <c:pt idx="1">
                  <c:v>1</c:v>
                </c:pt>
                <c:pt idx="2">
                  <c:v>2</c:v>
                </c:pt>
                <c:pt idx="3">
                  <c:v>3</c:v>
                </c:pt>
                <c:pt idx="4">
                  <c:v>6</c:v>
                </c:pt>
                <c:pt idx="5">
                  <c:v>4</c:v>
                </c:pt>
                <c:pt idx="6">
                  <c:v>5</c:v>
                </c:pt>
                <c:pt idx="7">
                  <c:v>0</c:v>
                </c:pt>
                <c:pt idx="8">
                  <c:v>0</c:v>
                </c:pt>
                <c:pt idx="9">
                  <c:v>1</c:v>
                </c:pt>
              </c:numCache>
            </c:numRef>
          </c:val>
          <c:extLst>
            <c:ext xmlns:c16="http://schemas.microsoft.com/office/drawing/2014/chart" uri="{C3380CC4-5D6E-409C-BE32-E72D297353CC}">
              <c16:uniqueId val="{00000000-C4C8-4514-BDE3-08BE1299FFC7}"/>
            </c:ext>
          </c:extLst>
        </c:ser>
        <c:ser>
          <c:idx val="1"/>
          <c:order val="1"/>
          <c:tx>
            <c:strRef>
              <c:f>Blad1!$T$1</c:f>
              <c:strCache>
                <c:ptCount val="1"/>
                <c:pt idx="0">
                  <c:v>Hoop ná de lessenserie</c:v>
                </c:pt>
              </c:strCache>
            </c:strRef>
          </c:tx>
          <c:spPr>
            <a:solidFill>
              <a:schemeClr val="accent1"/>
            </a:solidFill>
            <a:ln>
              <a:noFill/>
            </a:ln>
            <a:effectLst/>
          </c:spPr>
          <c:invertIfNegative val="0"/>
          <c:val>
            <c:numRef>
              <c:f>Blad1!$T$2:$T$11</c:f>
              <c:numCache>
                <c:formatCode>General</c:formatCode>
                <c:ptCount val="10"/>
                <c:pt idx="0">
                  <c:v>0</c:v>
                </c:pt>
                <c:pt idx="1">
                  <c:v>2</c:v>
                </c:pt>
                <c:pt idx="2">
                  <c:v>5</c:v>
                </c:pt>
                <c:pt idx="3">
                  <c:v>4</c:v>
                </c:pt>
                <c:pt idx="4">
                  <c:v>5</c:v>
                </c:pt>
                <c:pt idx="5">
                  <c:v>1</c:v>
                </c:pt>
                <c:pt idx="6">
                  <c:v>2</c:v>
                </c:pt>
                <c:pt idx="7">
                  <c:v>4</c:v>
                </c:pt>
                <c:pt idx="8">
                  <c:v>0</c:v>
                </c:pt>
                <c:pt idx="9">
                  <c:v>0</c:v>
                </c:pt>
              </c:numCache>
            </c:numRef>
          </c:val>
          <c:extLst>
            <c:ext xmlns:c16="http://schemas.microsoft.com/office/drawing/2014/chart" uri="{C3380CC4-5D6E-409C-BE32-E72D297353CC}">
              <c16:uniqueId val="{00000001-C4C8-4514-BDE3-08BE1299FFC7}"/>
            </c:ext>
          </c:extLst>
        </c:ser>
        <c:dLbls>
          <c:showLegendKey val="0"/>
          <c:showVal val="0"/>
          <c:showCatName val="0"/>
          <c:showSerName val="0"/>
          <c:showPercent val="0"/>
          <c:showBubbleSize val="0"/>
        </c:dLbls>
        <c:gapWidth val="219"/>
        <c:overlap val="-27"/>
        <c:axId val="1427819535"/>
        <c:axId val="1427823279"/>
      </c:barChart>
      <c:catAx>
        <c:axId val="142781953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Cijfer</a:t>
                </a:r>
                <a:r>
                  <a:rPr lang="nl-NL" baseline="0"/>
                  <a:t> hoop</a:t>
                </a:r>
                <a:endParaRPr lang="nl-NL"/>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27823279"/>
        <c:crosses val="autoZero"/>
        <c:auto val="1"/>
        <c:lblAlgn val="ctr"/>
        <c:lblOffset val="100"/>
        <c:noMultiLvlLbl val="0"/>
      </c:catAx>
      <c:valAx>
        <c:axId val="14278232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Aantal leerlingen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27819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Invloed en optimisme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Blad1!$Q$1</c:f>
              <c:strCache>
                <c:ptCount val="1"/>
                <c:pt idx="0">
                  <c:v>Invloed</c:v>
                </c:pt>
              </c:strCache>
            </c:strRef>
          </c:tx>
          <c:spPr>
            <a:solidFill>
              <a:schemeClr val="accent1"/>
            </a:solidFill>
            <a:ln>
              <a:noFill/>
            </a:ln>
            <a:effectLst/>
          </c:spPr>
          <c:invertIfNegative val="0"/>
          <c:val>
            <c:numRef>
              <c:f>Blad1!$Q$2:$Q$11</c:f>
              <c:numCache>
                <c:formatCode>General</c:formatCode>
                <c:ptCount val="10"/>
                <c:pt idx="0">
                  <c:v>3</c:v>
                </c:pt>
                <c:pt idx="1">
                  <c:v>6</c:v>
                </c:pt>
                <c:pt idx="2">
                  <c:v>1</c:v>
                </c:pt>
                <c:pt idx="3">
                  <c:v>3</c:v>
                </c:pt>
                <c:pt idx="4">
                  <c:v>3</c:v>
                </c:pt>
                <c:pt idx="5">
                  <c:v>6</c:v>
                </c:pt>
                <c:pt idx="6">
                  <c:v>1</c:v>
                </c:pt>
                <c:pt idx="7">
                  <c:v>0</c:v>
                </c:pt>
                <c:pt idx="8">
                  <c:v>0</c:v>
                </c:pt>
                <c:pt idx="9">
                  <c:v>0</c:v>
                </c:pt>
              </c:numCache>
            </c:numRef>
          </c:val>
          <c:extLst>
            <c:ext xmlns:c16="http://schemas.microsoft.com/office/drawing/2014/chart" uri="{C3380CC4-5D6E-409C-BE32-E72D297353CC}">
              <c16:uniqueId val="{00000000-15AB-4044-ADC2-764BE6B1B5EF}"/>
            </c:ext>
          </c:extLst>
        </c:ser>
        <c:ser>
          <c:idx val="1"/>
          <c:order val="1"/>
          <c:tx>
            <c:strRef>
              <c:f>Blad1!$R$1</c:f>
              <c:strCache>
                <c:ptCount val="1"/>
                <c:pt idx="0">
                  <c:v>Optimisme</c:v>
                </c:pt>
              </c:strCache>
            </c:strRef>
          </c:tx>
          <c:spPr>
            <a:solidFill>
              <a:schemeClr val="accent3"/>
            </a:solidFill>
            <a:ln>
              <a:noFill/>
            </a:ln>
            <a:effectLst/>
          </c:spPr>
          <c:invertIfNegative val="0"/>
          <c:val>
            <c:numRef>
              <c:f>Blad1!$R$2:$R$11</c:f>
              <c:numCache>
                <c:formatCode>General</c:formatCode>
                <c:ptCount val="10"/>
                <c:pt idx="0">
                  <c:v>1</c:v>
                </c:pt>
                <c:pt idx="1">
                  <c:v>3</c:v>
                </c:pt>
                <c:pt idx="2">
                  <c:v>3</c:v>
                </c:pt>
                <c:pt idx="3">
                  <c:v>3</c:v>
                </c:pt>
                <c:pt idx="4">
                  <c:v>5</c:v>
                </c:pt>
                <c:pt idx="5">
                  <c:v>2</c:v>
                </c:pt>
                <c:pt idx="6">
                  <c:v>2</c:v>
                </c:pt>
                <c:pt idx="7">
                  <c:v>4</c:v>
                </c:pt>
                <c:pt idx="8">
                  <c:v>0</c:v>
                </c:pt>
                <c:pt idx="9">
                  <c:v>0</c:v>
                </c:pt>
              </c:numCache>
            </c:numRef>
          </c:val>
          <c:extLst>
            <c:ext xmlns:c16="http://schemas.microsoft.com/office/drawing/2014/chart" uri="{C3380CC4-5D6E-409C-BE32-E72D297353CC}">
              <c16:uniqueId val="{00000001-15AB-4044-ADC2-764BE6B1B5EF}"/>
            </c:ext>
          </c:extLst>
        </c:ser>
        <c:dLbls>
          <c:showLegendKey val="0"/>
          <c:showVal val="0"/>
          <c:showCatName val="0"/>
          <c:showSerName val="0"/>
          <c:showPercent val="0"/>
          <c:showBubbleSize val="0"/>
        </c:dLbls>
        <c:gapWidth val="219"/>
        <c:overlap val="-27"/>
        <c:axId val="1370350991"/>
        <c:axId val="1422758735"/>
      </c:barChart>
      <c:catAx>
        <c:axId val="13703509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Cijfer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22758735"/>
        <c:crosses val="autoZero"/>
        <c:auto val="1"/>
        <c:lblAlgn val="ctr"/>
        <c:lblOffset val="100"/>
        <c:noMultiLvlLbl val="0"/>
      </c:catAx>
      <c:valAx>
        <c:axId val="14227587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Aantal leerlingen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370350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en-US"/>
              <a:t>Mate van Optimisme over Invloed</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nl-NL"/>
        </a:p>
      </c:txPr>
    </c:title>
    <c:autoTitleDeleted val="0"/>
    <c:plotArea>
      <c:layout/>
      <c:scatterChart>
        <c:scatterStyle val="lineMarker"/>
        <c:varyColors val="0"/>
        <c:ser>
          <c:idx val="0"/>
          <c:order val="0"/>
          <c:tx>
            <c:strRef>
              <c:f>Blad1!$B$1</c:f>
              <c:strCache>
                <c:ptCount val="1"/>
                <c:pt idx="0">
                  <c:v>Mate van Optimisme</c:v>
                </c:pt>
              </c:strCache>
            </c:strRef>
          </c:tx>
          <c:spPr>
            <a:ln w="25400" cap="rnd">
              <a:noFill/>
              <a:round/>
            </a:ln>
            <a:effectLst/>
          </c:spPr>
          <c:marker>
            <c:symbol val="circle"/>
            <c:size val="6"/>
            <c:spPr>
              <a:solidFill>
                <a:schemeClr val="accent1"/>
              </a:solidFill>
              <a:ln w="127000">
                <a:solidFill>
                  <a:schemeClr val="accent1">
                    <a:alpha val="60000"/>
                  </a:schemeClr>
                </a:solidFill>
              </a:ln>
              <a:effectLst/>
            </c:spPr>
          </c:marker>
          <c:trendline>
            <c:spPr>
              <a:ln w="15875" cap="rnd">
                <a:solidFill>
                  <a:schemeClr val="accent1"/>
                </a:solidFill>
              </a:ln>
              <a:effectLst/>
            </c:spPr>
            <c:trendlineType val="linear"/>
            <c:dispRSqr val="0"/>
            <c:dispEq val="0"/>
          </c:trendline>
          <c:xVal>
            <c:numRef>
              <c:f>Blad1!$A$2:$A$24</c:f>
              <c:numCache>
                <c:formatCode>General</c:formatCode>
                <c:ptCount val="23"/>
                <c:pt idx="0">
                  <c:v>1</c:v>
                </c:pt>
                <c:pt idx="1">
                  <c:v>1</c:v>
                </c:pt>
                <c:pt idx="2">
                  <c:v>1</c:v>
                </c:pt>
                <c:pt idx="3">
                  <c:v>2</c:v>
                </c:pt>
                <c:pt idx="4">
                  <c:v>2</c:v>
                </c:pt>
                <c:pt idx="5">
                  <c:v>2</c:v>
                </c:pt>
                <c:pt idx="6">
                  <c:v>2</c:v>
                </c:pt>
                <c:pt idx="7">
                  <c:v>2</c:v>
                </c:pt>
                <c:pt idx="8">
                  <c:v>2</c:v>
                </c:pt>
                <c:pt idx="9">
                  <c:v>3</c:v>
                </c:pt>
                <c:pt idx="10">
                  <c:v>4</c:v>
                </c:pt>
                <c:pt idx="11">
                  <c:v>4</c:v>
                </c:pt>
                <c:pt idx="12">
                  <c:v>4</c:v>
                </c:pt>
                <c:pt idx="13">
                  <c:v>5</c:v>
                </c:pt>
                <c:pt idx="14">
                  <c:v>5</c:v>
                </c:pt>
                <c:pt idx="15">
                  <c:v>5</c:v>
                </c:pt>
                <c:pt idx="16">
                  <c:v>6</c:v>
                </c:pt>
                <c:pt idx="17">
                  <c:v>6</c:v>
                </c:pt>
                <c:pt idx="18">
                  <c:v>6</c:v>
                </c:pt>
                <c:pt idx="19">
                  <c:v>6</c:v>
                </c:pt>
                <c:pt idx="20">
                  <c:v>6</c:v>
                </c:pt>
                <c:pt idx="21">
                  <c:v>6</c:v>
                </c:pt>
                <c:pt idx="22">
                  <c:v>7</c:v>
                </c:pt>
              </c:numCache>
            </c:numRef>
          </c:xVal>
          <c:yVal>
            <c:numRef>
              <c:f>Blad1!$B$2:$B$24</c:f>
              <c:numCache>
                <c:formatCode>General</c:formatCode>
                <c:ptCount val="23"/>
                <c:pt idx="0">
                  <c:v>3</c:v>
                </c:pt>
                <c:pt idx="1">
                  <c:v>3</c:v>
                </c:pt>
                <c:pt idx="2">
                  <c:v>6</c:v>
                </c:pt>
                <c:pt idx="3">
                  <c:v>2</c:v>
                </c:pt>
                <c:pt idx="4">
                  <c:v>4</c:v>
                </c:pt>
                <c:pt idx="5">
                  <c:v>4</c:v>
                </c:pt>
                <c:pt idx="6">
                  <c:v>5</c:v>
                </c:pt>
                <c:pt idx="7">
                  <c:v>5</c:v>
                </c:pt>
                <c:pt idx="8">
                  <c:v>7</c:v>
                </c:pt>
                <c:pt idx="9">
                  <c:v>8</c:v>
                </c:pt>
                <c:pt idx="10">
                  <c:v>1</c:v>
                </c:pt>
                <c:pt idx="11">
                  <c:v>4</c:v>
                </c:pt>
                <c:pt idx="12">
                  <c:v>8</c:v>
                </c:pt>
                <c:pt idx="13">
                  <c:v>2</c:v>
                </c:pt>
                <c:pt idx="14">
                  <c:v>5</c:v>
                </c:pt>
                <c:pt idx="15">
                  <c:v>8</c:v>
                </c:pt>
                <c:pt idx="16">
                  <c:v>2</c:v>
                </c:pt>
                <c:pt idx="17">
                  <c:v>3</c:v>
                </c:pt>
                <c:pt idx="18">
                  <c:v>5</c:v>
                </c:pt>
                <c:pt idx="19">
                  <c:v>5</c:v>
                </c:pt>
                <c:pt idx="20">
                  <c:v>7</c:v>
                </c:pt>
                <c:pt idx="21">
                  <c:v>8</c:v>
                </c:pt>
                <c:pt idx="22">
                  <c:v>6</c:v>
                </c:pt>
              </c:numCache>
            </c:numRef>
          </c:yVal>
          <c:smooth val="0"/>
          <c:extLst>
            <c:ext xmlns:c16="http://schemas.microsoft.com/office/drawing/2014/chart" uri="{C3380CC4-5D6E-409C-BE32-E72D297353CC}">
              <c16:uniqueId val="{00000000-49AF-47AC-80AE-6691EAD23D4D}"/>
            </c:ext>
          </c:extLst>
        </c:ser>
        <c:dLbls>
          <c:showLegendKey val="0"/>
          <c:showVal val="0"/>
          <c:showCatName val="0"/>
          <c:showSerName val="0"/>
          <c:showPercent val="0"/>
          <c:showBubbleSize val="0"/>
        </c:dLbls>
        <c:axId val="1078576127"/>
        <c:axId val="1078574879"/>
      </c:scatterChart>
      <c:valAx>
        <c:axId val="1078576127"/>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nl-NL"/>
                  <a:t>Cijfer Invloed</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nl-NL"/>
          </a:p>
        </c:txPr>
        <c:crossAx val="1078574879"/>
        <c:crosses val="autoZero"/>
        <c:crossBetween val="midCat"/>
      </c:valAx>
      <c:valAx>
        <c:axId val="1078574879"/>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nl-NL"/>
                  <a:t>Cijfer Optimisme</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nl-NL"/>
          </a:p>
        </c:txPr>
        <c:crossAx val="10785761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1"/>
          <c:order val="0"/>
          <c:tx>
            <c:strRef>
              <c:f>Blad3!$U$27</c:f>
              <c:strCache>
                <c:ptCount val="1"/>
                <c:pt idx="0">
                  <c:v>Trust self (voor)</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466C-4636-AF7A-CEFEBA455A65}"/>
              </c:ext>
            </c:extLst>
          </c:dPt>
          <c:dPt>
            <c:idx val="1"/>
            <c:bubble3D val="0"/>
            <c:spPr>
              <a:solidFill>
                <a:srgbClr val="FF7171"/>
              </a:solidFill>
              <a:ln w="19050">
                <a:solidFill>
                  <a:schemeClr val="lt1"/>
                </a:solidFill>
              </a:ln>
              <a:effectLst/>
            </c:spPr>
            <c:extLst>
              <c:ext xmlns:c16="http://schemas.microsoft.com/office/drawing/2014/chart" uri="{C3380CC4-5D6E-409C-BE32-E72D297353CC}">
                <c16:uniqueId val="{00000003-466C-4636-AF7A-CEFEBA455A65}"/>
              </c:ext>
            </c:extLst>
          </c:dPt>
          <c:dPt>
            <c:idx val="2"/>
            <c:bubble3D val="0"/>
            <c:spPr>
              <a:solidFill>
                <a:srgbClr val="FFABAB"/>
              </a:solidFill>
              <a:ln w="19050">
                <a:solidFill>
                  <a:schemeClr val="lt1"/>
                </a:solidFill>
              </a:ln>
              <a:effectLst/>
            </c:spPr>
            <c:extLst>
              <c:ext xmlns:c16="http://schemas.microsoft.com/office/drawing/2014/chart" uri="{C3380CC4-5D6E-409C-BE32-E72D297353CC}">
                <c16:uniqueId val="{00000005-466C-4636-AF7A-CEFEBA455A65}"/>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466C-4636-AF7A-CEFEBA455A65}"/>
              </c:ext>
            </c:extLst>
          </c:dPt>
          <c:dPt>
            <c:idx val="4"/>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9-466C-4636-AF7A-CEFEBA455A65}"/>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B-466C-4636-AF7A-CEFEBA455A65}"/>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466C-4636-AF7A-CEFEBA455A65}"/>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0E-466C-4636-AF7A-CEFEBA455A65}"/>
            </c:ext>
          </c:extLst>
        </c:ser>
        <c:ser>
          <c:idx val="2"/>
          <c:order val="1"/>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466C-4636-AF7A-CEFEBA455A6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466C-4636-AF7A-CEFEBA455A6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466C-4636-AF7A-CEFEBA455A6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466C-4636-AF7A-CEFEBA455A6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466C-4636-AF7A-CEFEBA455A6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466C-4636-AF7A-CEFEBA455A6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C-466C-4636-AF7A-CEFEBA455A65}"/>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1D-466C-4636-AF7A-CEFEBA455A65}"/>
            </c:ext>
          </c:extLst>
        </c:ser>
        <c:ser>
          <c:idx val="0"/>
          <c:order val="2"/>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F-466C-4636-AF7A-CEFEBA455A6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1-466C-4636-AF7A-CEFEBA455A6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3-466C-4636-AF7A-CEFEBA455A6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5-466C-4636-AF7A-CEFEBA455A6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7-466C-4636-AF7A-CEFEBA455A6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9-466C-4636-AF7A-CEFEBA455A6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B-466C-4636-AF7A-CEFEBA455A65}"/>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2C-466C-4636-AF7A-CEFEBA455A6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chart>
  <c:spPr>
    <a:noFill/>
    <a:ln>
      <a:noFill/>
    </a:ln>
    <a:effectLst/>
  </c:spPr>
  <c:txPr>
    <a:bodyPr/>
    <a:lstStyle/>
    <a:p>
      <a:pPr>
        <a:defRPr/>
      </a:pPr>
      <a:endParaRPr lang="nl-NL"/>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1"/>
          <c:order val="0"/>
          <c:tx>
            <c:strRef>
              <c:f>Blad3!$V$27</c:f>
              <c:strCache>
                <c:ptCount val="1"/>
                <c:pt idx="0">
                  <c:v>Trust self (na)</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A8B6-4D4B-BD27-A38934CCF273}"/>
              </c:ext>
            </c:extLst>
          </c:dPt>
          <c:dPt>
            <c:idx val="1"/>
            <c:bubble3D val="0"/>
            <c:spPr>
              <a:solidFill>
                <a:srgbClr val="FF7171"/>
              </a:solidFill>
              <a:ln w="19050">
                <a:solidFill>
                  <a:schemeClr val="lt1"/>
                </a:solidFill>
              </a:ln>
              <a:effectLst/>
            </c:spPr>
            <c:extLst>
              <c:ext xmlns:c16="http://schemas.microsoft.com/office/drawing/2014/chart" uri="{C3380CC4-5D6E-409C-BE32-E72D297353CC}">
                <c16:uniqueId val="{00000003-A8B6-4D4B-BD27-A38934CCF273}"/>
              </c:ext>
            </c:extLst>
          </c:dPt>
          <c:dPt>
            <c:idx val="2"/>
            <c:bubble3D val="0"/>
            <c:spPr>
              <a:solidFill>
                <a:srgbClr val="FFABAB"/>
              </a:solidFill>
              <a:ln w="19050">
                <a:solidFill>
                  <a:schemeClr val="lt1"/>
                </a:solidFill>
              </a:ln>
              <a:effectLst/>
            </c:spPr>
            <c:extLst>
              <c:ext xmlns:c16="http://schemas.microsoft.com/office/drawing/2014/chart" uri="{C3380CC4-5D6E-409C-BE32-E72D297353CC}">
                <c16:uniqueId val="{00000005-A8B6-4D4B-BD27-A38934CCF273}"/>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A8B6-4D4B-BD27-A38934CCF273}"/>
              </c:ext>
            </c:extLst>
          </c:dPt>
          <c:dPt>
            <c:idx val="4"/>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9-A8B6-4D4B-BD27-A38934CCF273}"/>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B-A8B6-4D4B-BD27-A38934CCF273}"/>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A8B6-4D4B-BD27-A38934CCF273}"/>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Blad3!$V$28:$V$34</c:f>
              <c:numCache>
                <c:formatCode>General</c:formatCode>
                <c:ptCount val="7"/>
                <c:pt idx="0">
                  <c:v>3</c:v>
                </c:pt>
                <c:pt idx="1">
                  <c:v>4</c:v>
                </c:pt>
                <c:pt idx="2">
                  <c:v>4</c:v>
                </c:pt>
                <c:pt idx="3">
                  <c:v>14</c:v>
                </c:pt>
                <c:pt idx="4">
                  <c:v>10</c:v>
                </c:pt>
                <c:pt idx="5">
                  <c:v>8</c:v>
                </c:pt>
                <c:pt idx="6">
                  <c:v>2</c:v>
                </c:pt>
              </c:numCache>
            </c:numRef>
          </c:val>
          <c:extLst>
            <c:ext xmlns:c16="http://schemas.microsoft.com/office/drawing/2014/chart" uri="{C3380CC4-5D6E-409C-BE32-E72D297353CC}">
              <c16:uniqueId val="{0000000E-A8B6-4D4B-BD27-A38934CCF273}"/>
            </c:ext>
          </c:extLst>
        </c:ser>
        <c:ser>
          <c:idx val="2"/>
          <c:order val="1"/>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A8B6-4D4B-BD27-A38934CCF27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A8B6-4D4B-BD27-A38934CCF27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A8B6-4D4B-BD27-A38934CCF2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A8B6-4D4B-BD27-A38934CCF27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A8B6-4D4B-BD27-A38934CCF27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A8B6-4D4B-BD27-A38934CCF27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C-A8B6-4D4B-BD27-A38934CCF273}"/>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1D-A8B6-4D4B-BD27-A38934CCF273}"/>
            </c:ext>
          </c:extLst>
        </c:ser>
        <c:ser>
          <c:idx val="0"/>
          <c:order val="2"/>
          <c:tx>
            <c:strRef>
              <c:f>Blad3!$U$27</c:f>
              <c:strCache>
                <c:ptCount val="1"/>
                <c:pt idx="0">
                  <c:v>Trust self (voor)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F-A8B6-4D4B-BD27-A38934CCF27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1-A8B6-4D4B-BD27-A38934CCF27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3-A8B6-4D4B-BD27-A38934CCF2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5-A8B6-4D4B-BD27-A38934CCF27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7-A8B6-4D4B-BD27-A38934CCF27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9-A8B6-4D4B-BD27-A38934CCF27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B-A8B6-4D4B-BD27-A38934CCF273}"/>
              </c:ext>
            </c:extLst>
          </c:dPt>
          <c:cat>
            <c:strRef>
              <c:f>Blad3!$T$28:$T$34</c:f>
              <c:strCache>
                <c:ptCount val="7"/>
                <c:pt idx="0">
                  <c:v>Helemaal NIET mee eens</c:v>
                </c:pt>
                <c:pt idx="1">
                  <c:v>NIET mee eens</c:v>
                </c:pt>
                <c:pt idx="2">
                  <c:v>Beetje NIET mee eens</c:v>
                </c:pt>
                <c:pt idx="3">
                  <c:v>Neutraal</c:v>
                </c:pt>
                <c:pt idx="4">
                  <c:v>Beetje WEL mee eens</c:v>
                </c:pt>
                <c:pt idx="5">
                  <c:v>WEL mee eens</c:v>
                </c:pt>
                <c:pt idx="6">
                  <c:v>Helemaal WEL mee eens</c:v>
                </c:pt>
              </c:strCache>
            </c:strRef>
          </c:cat>
          <c:val>
            <c:numRef>
              <c:f>Blad3!$U$28:$U$34</c:f>
              <c:numCache>
                <c:formatCode>General</c:formatCode>
                <c:ptCount val="7"/>
                <c:pt idx="0">
                  <c:v>2</c:v>
                </c:pt>
                <c:pt idx="1">
                  <c:v>2</c:v>
                </c:pt>
                <c:pt idx="2">
                  <c:v>5</c:v>
                </c:pt>
                <c:pt idx="3">
                  <c:v>5</c:v>
                </c:pt>
                <c:pt idx="4">
                  <c:v>18</c:v>
                </c:pt>
                <c:pt idx="5">
                  <c:v>12</c:v>
                </c:pt>
                <c:pt idx="6">
                  <c:v>1</c:v>
                </c:pt>
              </c:numCache>
            </c:numRef>
          </c:val>
          <c:extLst>
            <c:ext xmlns:c16="http://schemas.microsoft.com/office/drawing/2014/chart" uri="{C3380CC4-5D6E-409C-BE32-E72D297353CC}">
              <c16:uniqueId val="{0000002C-A8B6-4D4B-BD27-A38934CCF27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chart>
  <c:spPr>
    <a:noFill/>
    <a:ln>
      <a:noFill/>
    </a:ln>
    <a:effectLst/>
  </c:spPr>
  <c:txPr>
    <a:bodyPr/>
    <a:lstStyle/>
    <a:p>
      <a:pPr>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svg"/><Relationship Id="rId1" Type="http://schemas.openxmlformats.org/officeDocument/2006/relationships/image" Target="../media/image38.png"/><Relationship Id="rId6" Type="http://schemas.openxmlformats.org/officeDocument/2006/relationships/image" Target="../media/image28.svg"/><Relationship Id="rId5" Type="http://schemas.openxmlformats.org/officeDocument/2006/relationships/image" Target="../media/image40.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svg"/><Relationship Id="rId1" Type="http://schemas.openxmlformats.org/officeDocument/2006/relationships/image" Target="../media/image38.png"/><Relationship Id="rId6" Type="http://schemas.openxmlformats.org/officeDocument/2006/relationships/image" Target="../media/image28.svg"/><Relationship Id="rId5" Type="http://schemas.openxmlformats.org/officeDocument/2006/relationships/image" Target="../media/image40.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6D1E9-DA7F-451A-9377-CE622B9F414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42EA459-D46A-47EC-A8F8-AE93A46963D9}">
      <dgm:prSet/>
      <dgm:spPr/>
      <dgm:t>
        <a:bodyPr/>
        <a:lstStyle/>
        <a:p>
          <a:r>
            <a:rPr lang="en-US"/>
            <a:t>Intro: problemen rondom klimaatonderwijs</a:t>
          </a:r>
        </a:p>
      </dgm:t>
    </dgm:pt>
    <dgm:pt modelId="{B7EC72E0-7C16-403B-96E4-758220806199}" type="parTrans" cxnId="{0E6E6C5A-8AD4-4C8A-B376-D2CBFD94B6CD}">
      <dgm:prSet/>
      <dgm:spPr/>
      <dgm:t>
        <a:bodyPr/>
        <a:lstStyle/>
        <a:p>
          <a:endParaRPr lang="en-US"/>
        </a:p>
      </dgm:t>
    </dgm:pt>
    <dgm:pt modelId="{6CC105DB-352E-45E9-BB5A-37EEF4C63715}" type="sibTrans" cxnId="{0E6E6C5A-8AD4-4C8A-B376-D2CBFD94B6CD}">
      <dgm:prSet/>
      <dgm:spPr>
        <a:ln w="38100">
          <a:solidFill>
            <a:schemeClr val="accent1">
              <a:lumMod val="75000"/>
            </a:schemeClr>
          </a:solidFill>
        </a:ln>
      </dgm:spPr>
      <dgm:t>
        <a:bodyPr/>
        <a:lstStyle/>
        <a:p>
          <a:endParaRPr lang="en-US"/>
        </a:p>
      </dgm:t>
    </dgm:pt>
    <dgm:pt modelId="{994A3F76-7CB0-4428-8621-7ECC04D87ADD}">
      <dgm:prSet/>
      <dgm:spPr/>
      <dgm:t>
        <a:bodyPr/>
        <a:lstStyle/>
        <a:p>
          <a:r>
            <a:rPr lang="en-US"/>
            <a:t>Resultaten vragenlijst bespreken </a:t>
          </a:r>
        </a:p>
      </dgm:t>
    </dgm:pt>
    <dgm:pt modelId="{875981B4-4276-4FAC-81FF-DDE32F3A449C}" type="parTrans" cxnId="{31DB27BC-38AB-4669-8B7D-9FFFE0234D84}">
      <dgm:prSet/>
      <dgm:spPr/>
      <dgm:t>
        <a:bodyPr/>
        <a:lstStyle/>
        <a:p>
          <a:endParaRPr lang="en-US"/>
        </a:p>
      </dgm:t>
    </dgm:pt>
    <dgm:pt modelId="{B940ACAD-D1FA-451E-803F-5B64AB68F2D3}" type="sibTrans" cxnId="{31DB27BC-38AB-4669-8B7D-9FFFE0234D84}">
      <dgm:prSet/>
      <dgm:spPr>
        <a:ln w="38100">
          <a:solidFill>
            <a:schemeClr val="accent1">
              <a:lumMod val="75000"/>
            </a:schemeClr>
          </a:solidFill>
        </a:ln>
      </dgm:spPr>
      <dgm:t>
        <a:bodyPr/>
        <a:lstStyle/>
        <a:p>
          <a:endParaRPr lang="en-US"/>
        </a:p>
      </dgm:t>
    </dgm:pt>
    <dgm:pt modelId="{6A12C7E3-E552-4601-A573-FC487DCA21C2}">
      <dgm:prSet/>
      <dgm:spPr/>
      <dgm:t>
        <a:bodyPr/>
        <a:lstStyle/>
        <a:p>
          <a:r>
            <a:rPr lang="en-US"/>
            <a:t>Wat onderzoek ons vertelt </a:t>
          </a:r>
        </a:p>
      </dgm:t>
    </dgm:pt>
    <dgm:pt modelId="{E13FDACE-851E-4407-B5F1-C7943F190930}" type="parTrans" cxnId="{D7FF79E2-B68D-4A27-8622-C5ED1203329D}">
      <dgm:prSet/>
      <dgm:spPr/>
      <dgm:t>
        <a:bodyPr/>
        <a:lstStyle/>
        <a:p>
          <a:endParaRPr lang="en-US"/>
        </a:p>
      </dgm:t>
    </dgm:pt>
    <dgm:pt modelId="{E841C478-33D0-4666-8A91-C090BBCD71D0}" type="sibTrans" cxnId="{D7FF79E2-B68D-4A27-8622-C5ED1203329D}">
      <dgm:prSet/>
      <dgm:spPr>
        <a:ln w="38100">
          <a:solidFill>
            <a:schemeClr val="accent1">
              <a:lumMod val="75000"/>
            </a:schemeClr>
          </a:solidFill>
        </a:ln>
      </dgm:spPr>
      <dgm:t>
        <a:bodyPr/>
        <a:lstStyle/>
        <a:p>
          <a:endParaRPr lang="en-US"/>
        </a:p>
      </dgm:t>
    </dgm:pt>
    <dgm:pt modelId="{D53A6B0B-C204-4398-8185-5B8DD9A82C88}">
      <dgm:prSet/>
      <dgm:spPr/>
      <dgm:t>
        <a:bodyPr/>
        <a:lstStyle/>
        <a:p>
          <a:r>
            <a:rPr lang="en-US"/>
            <a:t>Ontwerpregels voor hoopvol klimaatonderwijs</a:t>
          </a:r>
        </a:p>
      </dgm:t>
    </dgm:pt>
    <dgm:pt modelId="{F7FEBC31-175C-4497-9355-302EE1F95428}" type="parTrans" cxnId="{F3CFA204-7AA8-4632-8386-F019B8359882}">
      <dgm:prSet/>
      <dgm:spPr/>
      <dgm:t>
        <a:bodyPr/>
        <a:lstStyle/>
        <a:p>
          <a:endParaRPr lang="en-US"/>
        </a:p>
      </dgm:t>
    </dgm:pt>
    <dgm:pt modelId="{5CA5899C-2E07-43D4-AC19-64DED2824006}" type="sibTrans" cxnId="{F3CFA204-7AA8-4632-8386-F019B8359882}">
      <dgm:prSet/>
      <dgm:spPr>
        <a:ln w="38100">
          <a:solidFill>
            <a:schemeClr val="accent1">
              <a:lumMod val="75000"/>
            </a:schemeClr>
          </a:solidFill>
        </a:ln>
      </dgm:spPr>
      <dgm:t>
        <a:bodyPr/>
        <a:lstStyle/>
        <a:p>
          <a:endParaRPr lang="en-US"/>
        </a:p>
      </dgm:t>
    </dgm:pt>
    <dgm:pt modelId="{48264F76-1588-426F-875E-3752986B2257}">
      <dgm:prSet/>
      <dgm:spPr/>
      <dgm:t>
        <a:bodyPr/>
        <a:lstStyle/>
        <a:p>
          <a:r>
            <a:rPr lang="en-US" b="1" dirty="0"/>
            <a:t>Intermezzo</a:t>
          </a:r>
          <a:r>
            <a:rPr lang="en-US" dirty="0"/>
            <a:t>: Hoe </a:t>
          </a:r>
          <a:r>
            <a:rPr lang="en-US" dirty="0" err="1"/>
            <a:t>hoopvol</a:t>
          </a:r>
          <a:r>
            <a:rPr lang="en-US" dirty="0"/>
            <a:t> ben </a:t>
          </a:r>
          <a:r>
            <a:rPr lang="en-US" dirty="0" err="1"/>
            <a:t>jij</a:t>
          </a:r>
          <a:r>
            <a:rPr lang="en-US" dirty="0"/>
            <a:t>? </a:t>
          </a:r>
        </a:p>
      </dgm:t>
    </dgm:pt>
    <dgm:pt modelId="{09EAD341-EC1E-47ED-9DF8-379B0F0799B4}" type="parTrans" cxnId="{08A25E0D-8B7F-4EBB-8DFE-EF6BB7A0DE3D}">
      <dgm:prSet/>
      <dgm:spPr/>
      <dgm:t>
        <a:bodyPr/>
        <a:lstStyle/>
        <a:p>
          <a:endParaRPr lang="en-US"/>
        </a:p>
      </dgm:t>
    </dgm:pt>
    <dgm:pt modelId="{98291227-0745-49F0-B82D-B002EDC4BFFE}" type="sibTrans" cxnId="{08A25E0D-8B7F-4EBB-8DFE-EF6BB7A0DE3D}">
      <dgm:prSet/>
      <dgm:spPr>
        <a:ln w="38100">
          <a:solidFill>
            <a:schemeClr val="accent1">
              <a:lumMod val="75000"/>
            </a:schemeClr>
          </a:solidFill>
        </a:ln>
      </dgm:spPr>
      <dgm:t>
        <a:bodyPr/>
        <a:lstStyle/>
        <a:p>
          <a:endParaRPr lang="en-US"/>
        </a:p>
      </dgm:t>
    </dgm:pt>
    <dgm:pt modelId="{AE0627A1-2C79-4F09-8ABE-FD93390607A6}">
      <dgm:prSet/>
      <dgm:spPr/>
      <dgm:t>
        <a:bodyPr/>
        <a:lstStyle/>
        <a:p>
          <a:r>
            <a:rPr lang="en-US" dirty="0" err="1"/>
            <a:t>Resultaten</a:t>
          </a:r>
          <a:r>
            <a:rPr lang="en-US" dirty="0"/>
            <a:t> in twee settings </a:t>
          </a:r>
        </a:p>
      </dgm:t>
    </dgm:pt>
    <dgm:pt modelId="{6BA83A94-13E7-436B-BCE2-0A487E670D8C}" type="parTrans" cxnId="{17E053B9-311D-4B89-85DC-C40CA9C2991E}">
      <dgm:prSet/>
      <dgm:spPr/>
      <dgm:t>
        <a:bodyPr/>
        <a:lstStyle/>
        <a:p>
          <a:endParaRPr lang="en-US"/>
        </a:p>
      </dgm:t>
    </dgm:pt>
    <dgm:pt modelId="{94E2B0D1-9672-4653-AA8E-E95EDC65C523}" type="sibTrans" cxnId="{17E053B9-311D-4B89-85DC-C40CA9C2991E}">
      <dgm:prSet/>
      <dgm:spPr>
        <a:ln w="38100">
          <a:solidFill>
            <a:schemeClr val="accent1">
              <a:lumMod val="75000"/>
            </a:schemeClr>
          </a:solidFill>
        </a:ln>
      </dgm:spPr>
      <dgm:t>
        <a:bodyPr/>
        <a:lstStyle/>
        <a:p>
          <a:endParaRPr lang="en-US"/>
        </a:p>
      </dgm:t>
    </dgm:pt>
    <dgm:pt modelId="{F4A7DB22-6928-47F6-9B3E-90E4712109B4}">
      <dgm:prSet/>
      <dgm:spPr/>
      <dgm:t>
        <a:bodyPr/>
        <a:lstStyle/>
        <a:p>
          <a:r>
            <a:rPr lang="en-US"/>
            <a:t>Aan de slag</a:t>
          </a:r>
        </a:p>
      </dgm:t>
    </dgm:pt>
    <dgm:pt modelId="{AD867FBD-2E82-48D7-B006-B5F943155AE8}" type="parTrans" cxnId="{54E586DA-9146-43AC-A0FC-93C12FB682AB}">
      <dgm:prSet/>
      <dgm:spPr/>
      <dgm:t>
        <a:bodyPr/>
        <a:lstStyle/>
        <a:p>
          <a:endParaRPr lang="en-US"/>
        </a:p>
      </dgm:t>
    </dgm:pt>
    <dgm:pt modelId="{6F71CCEA-8E64-4CCD-A987-F72B33F2C5A2}" type="sibTrans" cxnId="{54E586DA-9146-43AC-A0FC-93C12FB682AB}">
      <dgm:prSet/>
      <dgm:spPr>
        <a:ln w="38100">
          <a:solidFill>
            <a:schemeClr val="accent1">
              <a:lumMod val="75000"/>
            </a:schemeClr>
          </a:solidFill>
        </a:ln>
      </dgm:spPr>
      <dgm:t>
        <a:bodyPr/>
        <a:lstStyle/>
        <a:p>
          <a:endParaRPr lang="en-US"/>
        </a:p>
      </dgm:t>
    </dgm:pt>
    <dgm:pt modelId="{AB0F5A5E-599D-4887-ADB7-FE7EE16961D2}">
      <dgm:prSet/>
      <dgm:spPr/>
      <dgm:t>
        <a:bodyPr/>
        <a:lstStyle/>
        <a:p>
          <a:r>
            <a:rPr lang="en-US" dirty="0" err="1"/>
            <a:t>Bespreken</a:t>
          </a:r>
          <a:r>
            <a:rPr lang="en-US" dirty="0"/>
            <a:t> </a:t>
          </a:r>
          <a:r>
            <a:rPr lang="en-US" dirty="0" err="1"/>
            <a:t>lesontwerpen</a:t>
          </a:r>
          <a:endParaRPr lang="en-US" dirty="0"/>
        </a:p>
      </dgm:t>
    </dgm:pt>
    <dgm:pt modelId="{C7F8E9D7-7CDA-4FBA-905C-D3CC050AAB0D}" type="parTrans" cxnId="{EAD5FE77-2C31-4031-A3C0-0E19BCE18D0A}">
      <dgm:prSet/>
      <dgm:spPr/>
      <dgm:t>
        <a:bodyPr/>
        <a:lstStyle/>
        <a:p>
          <a:endParaRPr lang="en-US"/>
        </a:p>
      </dgm:t>
    </dgm:pt>
    <dgm:pt modelId="{63FEE4C6-235E-4538-ADCD-98361508BAAE}" type="sibTrans" cxnId="{EAD5FE77-2C31-4031-A3C0-0E19BCE18D0A}">
      <dgm:prSet/>
      <dgm:spPr>
        <a:ln w="38100">
          <a:solidFill>
            <a:schemeClr val="accent1">
              <a:lumMod val="75000"/>
            </a:schemeClr>
          </a:solidFill>
        </a:ln>
      </dgm:spPr>
      <dgm:t>
        <a:bodyPr/>
        <a:lstStyle/>
        <a:p>
          <a:endParaRPr lang="en-US"/>
        </a:p>
      </dgm:t>
    </dgm:pt>
    <dgm:pt modelId="{C0399E8B-C2B7-4142-8D50-5D66BB5DCD48}">
      <dgm:prSet/>
      <dgm:spPr/>
      <dgm:t>
        <a:bodyPr/>
        <a:lstStyle/>
        <a:p>
          <a:r>
            <a:rPr lang="en-US"/>
            <a:t>Evaluatie</a:t>
          </a:r>
        </a:p>
      </dgm:t>
    </dgm:pt>
    <dgm:pt modelId="{D889ACD5-11EA-48BE-8C55-75278E4F000F}" type="parTrans" cxnId="{C1CCF597-4F87-45ED-81CC-C7A5C2329A41}">
      <dgm:prSet/>
      <dgm:spPr/>
      <dgm:t>
        <a:bodyPr/>
        <a:lstStyle/>
        <a:p>
          <a:endParaRPr lang="en-US"/>
        </a:p>
      </dgm:t>
    </dgm:pt>
    <dgm:pt modelId="{B1808985-E275-4310-95E4-A6EEA5CF0663}" type="sibTrans" cxnId="{C1CCF597-4F87-45ED-81CC-C7A5C2329A41}">
      <dgm:prSet/>
      <dgm:spPr/>
      <dgm:t>
        <a:bodyPr/>
        <a:lstStyle/>
        <a:p>
          <a:endParaRPr lang="en-US"/>
        </a:p>
      </dgm:t>
    </dgm:pt>
    <dgm:pt modelId="{6509BFD5-6987-4B35-AE60-0204AC054546}" type="pres">
      <dgm:prSet presAssocID="{D796D1E9-DA7F-451A-9377-CE622B9F4146}" presName="Name0" presStyleCnt="0">
        <dgm:presLayoutVars>
          <dgm:dir/>
          <dgm:resizeHandles val="exact"/>
        </dgm:presLayoutVars>
      </dgm:prSet>
      <dgm:spPr/>
    </dgm:pt>
    <dgm:pt modelId="{CDCB8A33-98A3-4275-8CBF-60C240E27EE2}" type="pres">
      <dgm:prSet presAssocID="{442EA459-D46A-47EC-A8F8-AE93A46963D9}" presName="node" presStyleLbl="node1" presStyleIdx="0" presStyleCnt="9">
        <dgm:presLayoutVars>
          <dgm:bulletEnabled val="1"/>
        </dgm:presLayoutVars>
      </dgm:prSet>
      <dgm:spPr/>
    </dgm:pt>
    <dgm:pt modelId="{A7118BF2-9087-4C82-BE64-4A8F6124B36C}" type="pres">
      <dgm:prSet presAssocID="{6CC105DB-352E-45E9-BB5A-37EEF4C63715}" presName="sibTrans" presStyleLbl="sibTrans1D1" presStyleIdx="0" presStyleCnt="8"/>
      <dgm:spPr/>
    </dgm:pt>
    <dgm:pt modelId="{23CE5A7E-7150-44B1-BEA5-18A769D8323C}" type="pres">
      <dgm:prSet presAssocID="{6CC105DB-352E-45E9-BB5A-37EEF4C63715}" presName="connectorText" presStyleLbl="sibTrans1D1" presStyleIdx="0" presStyleCnt="8"/>
      <dgm:spPr/>
    </dgm:pt>
    <dgm:pt modelId="{3C42D81B-E7FA-4DEA-B41A-0E0E298BF687}" type="pres">
      <dgm:prSet presAssocID="{994A3F76-7CB0-4428-8621-7ECC04D87ADD}" presName="node" presStyleLbl="node1" presStyleIdx="1" presStyleCnt="9">
        <dgm:presLayoutVars>
          <dgm:bulletEnabled val="1"/>
        </dgm:presLayoutVars>
      </dgm:prSet>
      <dgm:spPr/>
    </dgm:pt>
    <dgm:pt modelId="{31A88BA2-F585-44D7-BA8C-BEAEA1ACBC13}" type="pres">
      <dgm:prSet presAssocID="{B940ACAD-D1FA-451E-803F-5B64AB68F2D3}" presName="sibTrans" presStyleLbl="sibTrans1D1" presStyleIdx="1" presStyleCnt="8"/>
      <dgm:spPr/>
    </dgm:pt>
    <dgm:pt modelId="{817967A7-8D0C-4682-A353-10684D70A2F3}" type="pres">
      <dgm:prSet presAssocID="{B940ACAD-D1FA-451E-803F-5B64AB68F2D3}" presName="connectorText" presStyleLbl="sibTrans1D1" presStyleIdx="1" presStyleCnt="8"/>
      <dgm:spPr/>
    </dgm:pt>
    <dgm:pt modelId="{73B2B93E-BFEF-453B-95BE-B9D8F71ECABE}" type="pres">
      <dgm:prSet presAssocID="{6A12C7E3-E552-4601-A573-FC487DCA21C2}" presName="node" presStyleLbl="node1" presStyleIdx="2" presStyleCnt="9">
        <dgm:presLayoutVars>
          <dgm:bulletEnabled val="1"/>
        </dgm:presLayoutVars>
      </dgm:prSet>
      <dgm:spPr/>
    </dgm:pt>
    <dgm:pt modelId="{B4DDFFA0-D418-4DB6-A6E5-F4B92D21615F}" type="pres">
      <dgm:prSet presAssocID="{E841C478-33D0-4666-8A91-C090BBCD71D0}" presName="sibTrans" presStyleLbl="sibTrans1D1" presStyleIdx="2" presStyleCnt="8"/>
      <dgm:spPr/>
    </dgm:pt>
    <dgm:pt modelId="{80C76AFB-48A3-4D29-867D-3350423B9EA2}" type="pres">
      <dgm:prSet presAssocID="{E841C478-33D0-4666-8A91-C090BBCD71D0}" presName="connectorText" presStyleLbl="sibTrans1D1" presStyleIdx="2" presStyleCnt="8"/>
      <dgm:spPr/>
    </dgm:pt>
    <dgm:pt modelId="{C4023422-A0D3-4544-A94E-8EFBC5F16896}" type="pres">
      <dgm:prSet presAssocID="{D53A6B0B-C204-4398-8185-5B8DD9A82C88}" presName="node" presStyleLbl="node1" presStyleIdx="3" presStyleCnt="9">
        <dgm:presLayoutVars>
          <dgm:bulletEnabled val="1"/>
        </dgm:presLayoutVars>
      </dgm:prSet>
      <dgm:spPr/>
    </dgm:pt>
    <dgm:pt modelId="{021877CF-79EF-43B0-9F17-0EB0FAD263E2}" type="pres">
      <dgm:prSet presAssocID="{5CA5899C-2E07-43D4-AC19-64DED2824006}" presName="sibTrans" presStyleLbl="sibTrans1D1" presStyleIdx="3" presStyleCnt="8"/>
      <dgm:spPr/>
    </dgm:pt>
    <dgm:pt modelId="{EE533561-6AD4-4390-8A66-13CE78F7AD44}" type="pres">
      <dgm:prSet presAssocID="{5CA5899C-2E07-43D4-AC19-64DED2824006}" presName="connectorText" presStyleLbl="sibTrans1D1" presStyleIdx="3" presStyleCnt="8"/>
      <dgm:spPr/>
    </dgm:pt>
    <dgm:pt modelId="{446CFFC9-3A7D-46C8-A0FC-2BEFD964E929}" type="pres">
      <dgm:prSet presAssocID="{48264F76-1588-426F-875E-3752986B2257}" presName="node" presStyleLbl="node1" presStyleIdx="4" presStyleCnt="9">
        <dgm:presLayoutVars>
          <dgm:bulletEnabled val="1"/>
        </dgm:presLayoutVars>
      </dgm:prSet>
      <dgm:spPr/>
    </dgm:pt>
    <dgm:pt modelId="{27FCB044-876B-4097-936A-292F75A8652E}" type="pres">
      <dgm:prSet presAssocID="{98291227-0745-49F0-B82D-B002EDC4BFFE}" presName="sibTrans" presStyleLbl="sibTrans1D1" presStyleIdx="4" presStyleCnt="8"/>
      <dgm:spPr/>
    </dgm:pt>
    <dgm:pt modelId="{2A8DF2A0-FFA1-4184-8C8F-3601CAC6C699}" type="pres">
      <dgm:prSet presAssocID="{98291227-0745-49F0-B82D-B002EDC4BFFE}" presName="connectorText" presStyleLbl="sibTrans1D1" presStyleIdx="4" presStyleCnt="8"/>
      <dgm:spPr/>
    </dgm:pt>
    <dgm:pt modelId="{0F32E25A-D27B-49F3-8615-BC928333B224}" type="pres">
      <dgm:prSet presAssocID="{AE0627A1-2C79-4F09-8ABE-FD93390607A6}" presName="node" presStyleLbl="node1" presStyleIdx="5" presStyleCnt="9">
        <dgm:presLayoutVars>
          <dgm:bulletEnabled val="1"/>
        </dgm:presLayoutVars>
      </dgm:prSet>
      <dgm:spPr/>
    </dgm:pt>
    <dgm:pt modelId="{B4F35036-B7E0-45C1-BF11-9A0C9D859988}" type="pres">
      <dgm:prSet presAssocID="{94E2B0D1-9672-4653-AA8E-E95EDC65C523}" presName="sibTrans" presStyleLbl="sibTrans1D1" presStyleIdx="5" presStyleCnt="8"/>
      <dgm:spPr/>
    </dgm:pt>
    <dgm:pt modelId="{64BF646F-F2A5-4C74-9AC8-1A1AE19E5279}" type="pres">
      <dgm:prSet presAssocID="{94E2B0D1-9672-4653-AA8E-E95EDC65C523}" presName="connectorText" presStyleLbl="sibTrans1D1" presStyleIdx="5" presStyleCnt="8"/>
      <dgm:spPr/>
    </dgm:pt>
    <dgm:pt modelId="{A4FD127A-DC09-4FDF-96C5-2223F5EB3005}" type="pres">
      <dgm:prSet presAssocID="{F4A7DB22-6928-47F6-9B3E-90E4712109B4}" presName="node" presStyleLbl="node1" presStyleIdx="6" presStyleCnt="9">
        <dgm:presLayoutVars>
          <dgm:bulletEnabled val="1"/>
        </dgm:presLayoutVars>
      </dgm:prSet>
      <dgm:spPr/>
    </dgm:pt>
    <dgm:pt modelId="{5C0F69FF-834F-421D-B88A-F53A45E1DD47}" type="pres">
      <dgm:prSet presAssocID="{6F71CCEA-8E64-4CCD-A987-F72B33F2C5A2}" presName="sibTrans" presStyleLbl="sibTrans1D1" presStyleIdx="6" presStyleCnt="8"/>
      <dgm:spPr/>
    </dgm:pt>
    <dgm:pt modelId="{E5F5EE89-460E-4E09-9632-822E676F3001}" type="pres">
      <dgm:prSet presAssocID="{6F71CCEA-8E64-4CCD-A987-F72B33F2C5A2}" presName="connectorText" presStyleLbl="sibTrans1D1" presStyleIdx="6" presStyleCnt="8"/>
      <dgm:spPr/>
    </dgm:pt>
    <dgm:pt modelId="{C563D969-0C18-4C80-BF13-D67547D8052F}" type="pres">
      <dgm:prSet presAssocID="{AB0F5A5E-599D-4887-ADB7-FE7EE16961D2}" presName="node" presStyleLbl="node1" presStyleIdx="7" presStyleCnt="9">
        <dgm:presLayoutVars>
          <dgm:bulletEnabled val="1"/>
        </dgm:presLayoutVars>
      </dgm:prSet>
      <dgm:spPr/>
    </dgm:pt>
    <dgm:pt modelId="{F324D10E-70F3-4D4B-91B2-DE1E6207FCA1}" type="pres">
      <dgm:prSet presAssocID="{63FEE4C6-235E-4538-ADCD-98361508BAAE}" presName="sibTrans" presStyleLbl="sibTrans1D1" presStyleIdx="7" presStyleCnt="8"/>
      <dgm:spPr/>
    </dgm:pt>
    <dgm:pt modelId="{785F62C6-6FE4-47FB-A84B-D6C0F6C3AABE}" type="pres">
      <dgm:prSet presAssocID="{63FEE4C6-235E-4538-ADCD-98361508BAAE}" presName="connectorText" presStyleLbl="sibTrans1D1" presStyleIdx="7" presStyleCnt="8"/>
      <dgm:spPr/>
    </dgm:pt>
    <dgm:pt modelId="{2EA0CBA9-AD32-48A6-9258-DA1E3B5510CD}" type="pres">
      <dgm:prSet presAssocID="{C0399E8B-C2B7-4142-8D50-5D66BB5DCD48}" presName="node" presStyleLbl="node1" presStyleIdx="8" presStyleCnt="9">
        <dgm:presLayoutVars>
          <dgm:bulletEnabled val="1"/>
        </dgm:presLayoutVars>
      </dgm:prSet>
      <dgm:spPr/>
    </dgm:pt>
  </dgm:ptLst>
  <dgm:cxnLst>
    <dgm:cxn modelId="{F3CFA204-7AA8-4632-8386-F019B8359882}" srcId="{D796D1E9-DA7F-451A-9377-CE622B9F4146}" destId="{D53A6B0B-C204-4398-8185-5B8DD9A82C88}" srcOrd="3" destOrd="0" parTransId="{F7FEBC31-175C-4497-9355-302EE1F95428}" sibTransId="{5CA5899C-2E07-43D4-AC19-64DED2824006}"/>
    <dgm:cxn modelId="{08A25E0D-8B7F-4EBB-8DFE-EF6BB7A0DE3D}" srcId="{D796D1E9-DA7F-451A-9377-CE622B9F4146}" destId="{48264F76-1588-426F-875E-3752986B2257}" srcOrd="4" destOrd="0" parTransId="{09EAD341-EC1E-47ED-9DF8-379B0F0799B4}" sibTransId="{98291227-0745-49F0-B82D-B002EDC4BFFE}"/>
    <dgm:cxn modelId="{FE6D3620-566D-434F-B88A-F7ED3BA3EB68}" type="presOf" srcId="{5CA5899C-2E07-43D4-AC19-64DED2824006}" destId="{021877CF-79EF-43B0-9F17-0EB0FAD263E2}" srcOrd="0" destOrd="0" presId="urn:microsoft.com/office/officeart/2016/7/layout/RepeatingBendingProcessNew"/>
    <dgm:cxn modelId="{FA8E8F2D-6B00-49E0-AE83-ED1210C1EF44}" type="presOf" srcId="{5CA5899C-2E07-43D4-AC19-64DED2824006}" destId="{EE533561-6AD4-4390-8A66-13CE78F7AD44}" srcOrd="1" destOrd="0" presId="urn:microsoft.com/office/officeart/2016/7/layout/RepeatingBendingProcessNew"/>
    <dgm:cxn modelId="{0B8A0331-D84F-4521-A67F-4ABE06F636AB}" type="presOf" srcId="{B940ACAD-D1FA-451E-803F-5B64AB68F2D3}" destId="{817967A7-8D0C-4682-A353-10684D70A2F3}" srcOrd="1" destOrd="0" presId="urn:microsoft.com/office/officeart/2016/7/layout/RepeatingBendingProcessNew"/>
    <dgm:cxn modelId="{55F56A36-0DA4-46E8-9C93-CDA9856602F3}" type="presOf" srcId="{6F71CCEA-8E64-4CCD-A987-F72B33F2C5A2}" destId="{E5F5EE89-460E-4E09-9632-822E676F3001}" srcOrd="1" destOrd="0" presId="urn:microsoft.com/office/officeart/2016/7/layout/RepeatingBendingProcessNew"/>
    <dgm:cxn modelId="{77F4ED3D-14FB-4FED-A61A-84E514153B76}" type="presOf" srcId="{F4A7DB22-6928-47F6-9B3E-90E4712109B4}" destId="{A4FD127A-DC09-4FDF-96C5-2223F5EB3005}" srcOrd="0" destOrd="0" presId="urn:microsoft.com/office/officeart/2016/7/layout/RepeatingBendingProcessNew"/>
    <dgm:cxn modelId="{9CB06C62-B2E9-4621-9A7D-F19B477A3E7C}" type="presOf" srcId="{E841C478-33D0-4666-8A91-C090BBCD71D0}" destId="{B4DDFFA0-D418-4DB6-A6E5-F4B92D21615F}" srcOrd="0" destOrd="0" presId="urn:microsoft.com/office/officeart/2016/7/layout/RepeatingBendingProcessNew"/>
    <dgm:cxn modelId="{C6EFA769-B0DA-4A2E-8973-1A6253103D91}" type="presOf" srcId="{63FEE4C6-235E-4538-ADCD-98361508BAAE}" destId="{785F62C6-6FE4-47FB-A84B-D6C0F6C3AABE}" srcOrd="1" destOrd="0" presId="urn:microsoft.com/office/officeart/2016/7/layout/RepeatingBendingProcessNew"/>
    <dgm:cxn modelId="{340A3C6D-E8AD-4641-B4A0-2B5A954CC02C}" type="presOf" srcId="{94E2B0D1-9672-4653-AA8E-E95EDC65C523}" destId="{B4F35036-B7E0-45C1-BF11-9A0C9D859988}" srcOrd="0" destOrd="0" presId="urn:microsoft.com/office/officeart/2016/7/layout/RepeatingBendingProcessNew"/>
    <dgm:cxn modelId="{C58B3C6E-091F-4A7C-8476-B6C598E4BA47}" type="presOf" srcId="{AE0627A1-2C79-4F09-8ABE-FD93390607A6}" destId="{0F32E25A-D27B-49F3-8615-BC928333B224}" srcOrd="0" destOrd="0" presId="urn:microsoft.com/office/officeart/2016/7/layout/RepeatingBendingProcessNew"/>
    <dgm:cxn modelId="{E758C552-F6D5-4602-AB19-D192EC6EE5AB}" type="presOf" srcId="{6CC105DB-352E-45E9-BB5A-37EEF4C63715}" destId="{23CE5A7E-7150-44B1-BEA5-18A769D8323C}" srcOrd="1" destOrd="0" presId="urn:microsoft.com/office/officeart/2016/7/layout/RepeatingBendingProcessNew"/>
    <dgm:cxn modelId="{FA18A154-1D5F-4832-8E27-C75567F8906A}" type="presOf" srcId="{6F71CCEA-8E64-4CCD-A987-F72B33F2C5A2}" destId="{5C0F69FF-834F-421D-B88A-F53A45E1DD47}" srcOrd="0" destOrd="0" presId="urn:microsoft.com/office/officeart/2016/7/layout/RepeatingBendingProcessNew"/>
    <dgm:cxn modelId="{EAD5FE77-2C31-4031-A3C0-0E19BCE18D0A}" srcId="{D796D1E9-DA7F-451A-9377-CE622B9F4146}" destId="{AB0F5A5E-599D-4887-ADB7-FE7EE16961D2}" srcOrd="7" destOrd="0" parTransId="{C7F8E9D7-7CDA-4FBA-905C-D3CC050AAB0D}" sibTransId="{63FEE4C6-235E-4538-ADCD-98361508BAAE}"/>
    <dgm:cxn modelId="{0E6E6C5A-8AD4-4C8A-B376-D2CBFD94B6CD}" srcId="{D796D1E9-DA7F-451A-9377-CE622B9F4146}" destId="{442EA459-D46A-47EC-A8F8-AE93A46963D9}" srcOrd="0" destOrd="0" parTransId="{B7EC72E0-7C16-403B-96E4-758220806199}" sibTransId="{6CC105DB-352E-45E9-BB5A-37EEF4C63715}"/>
    <dgm:cxn modelId="{0373ED7C-0A87-4EA0-B848-858DACC5A4F7}" type="presOf" srcId="{442EA459-D46A-47EC-A8F8-AE93A46963D9}" destId="{CDCB8A33-98A3-4275-8CBF-60C240E27EE2}" srcOrd="0" destOrd="0" presId="urn:microsoft.com/office/officeart/2016/7/layout/RepeatingBendingProcessNew"/>
    <dgm:cxn modelId="{CA9FB38D-66C4-4EFC-A16D-851C1B26B8DB}" type="presOf" srcId="{6CC105DB-352E-45E9-BB5A-37EEF4C63715}" destId="{A7118BF2-9087-4C82-BE64-4A8F6124B36C}" srcOrd="0" destOrd="0" presId="urn:microsoft.com/office/officeart/2016/7/layout/RepeatingBendingProcessNew"/>
    <dgm:cxn modelId="{4899E191-E77E-4BFE-9EB6-62AA8859FF8E}" type="presOf" srcId="{994A3F76-7CB0-4428-8621-7ECC04D87ADD}" destId="{3C42D81B-E7FA-4DEA-B41A-0E0E298BF687}" srcOrd="0" destOrd="0" presId="urn:microsoft.com/office/officeart/2016/7/layout/RepeatingBendingProcessNew"/>
    <dgm:cxn modelId="{C1CCF597-4F87-45ED-81CC-C7A5C2329A41}" srcId="{D796D1E9-DA7F-451A-9377-CE622B9F4146}" destId="{C0399E8B-C2B7-4142-8D50-5D66BB5DCD48}" srcOrd="8" destOrd="0" parTransId="{D889ACD5-11EA-48BE-8C55-75278E4F000F}" sibTransId="{B1808985-E275-4310-95E4-A6EEA5CF0663}"/>
    <dgm:cxn modelId="{131B789A-EE87-4BE0-AA59-C86A8533A919}" type="presOf" srcId="{D796D1E9-DA7F-451A-9377-CE622B9F4146}" destId="{6509BFD5-6987-4B35-AE60-0204AC054546}" srcOrd="0" destOrd="0" presId="urn:microsoft.com/office/officeart/2016/7/layout/RepeatingBendingProcessNew"/>
    <dgm:cxn modelId="{EC88D6B0-BDB0-419F-B973-A619A469AFE1}" type="presOf" srcId="{48264F76-1588-426F-875E-3752986B2257}" destId="{446CFFC9-3A7D-46C8-A0FC-2BEFD964E929}" srcOrd="0" destOrd="0" presId="urn:microsoft.com/office/officeart/2016/7/layout/RepeatingBendingProcessNew"/>
    <dgm:cxn modelId="{AF6D9BB7-DC71-4ED9-9B81-1304618915BF}" type="presOf" srcId="{63FEE4C6-235E-4538-ADCD-98361508BAAE}" destId="{F324D10E-70F3-4D4B-91B2-DE1E6207FCA1}" srcOrd="0" destOrd="0" presId="urn:microsoft.com/office/officeart/2016/7/layout/RepeatingBendingProcessNew"/>
    <dgm:cxn modelId="{17E053B9-311D-4B89-85DC-C40CA9C2991E}" srcId="{D796D1E9-DA7F-451A-9377-CE622B9F4146}" destId="{AE0627A1-2C79-4F09-8ABE-FD93390607A6}" srcOrd="5" destOrd="0" parTransId="{6BA83A94-13E7-436B-BCE2-0A487E670D8C}" sibTransId="{94E2B0D1-9672-4653-AA8E-E95EDC65C523}"/>
    <dgm:cxn modelId="{31DB27BC-38AB-4669-8B7D-9FFFE0234D84}" srcId="{D796D1E9-DA7F-451A-9377-CE622B9F4146}" destId="{994A3F76-7CB0-4428-8621-7ECC04D87ADD}" srcOrd="1" destOrd="0" parTransId="{875981B4-4276-4FAC-81FF-DDE32F3A449C}" sibTransId="{B940ACAD-D1FA-451E-803F-5B64AB68F2D3}"/>
    <dgm:cxn modelId="{9C5E22BD-7EE2-4078-810D-7B50EDE39F5C}" type="presOf" srcId="{98291227-0745-49F0-B82D-B002EDC4BFFE}" destId="{2A8DF2A0-FFA1-4184-8C8F-3601CAC6C699}" srcOrd="1" destOrd="0" presId="urn:microsoft.com/office/officeart/2016/7/layout/RepeatingBendingProcessNew"/>
    <dgm:cxn modelId="{BFB9F8C7-08BE-4B45-A4BD-27FC26D040B8}" type="presOf" srcId="{B940ACAD-D1FA-451E-803F-5B64AB68F2D3}" destId="{31A88BA2-F585-44D7-BA8C-BEAEA1ACBC13}" srcOrd="0" destOrd="0" presId="urn:microsoft.com/office/officeart/2016/7/layout/RepeatingBendingProcessNew"/>
    <dgm:cxn modelId="{72D1A3CD-B432-48A8-A6B7-BA362FA2A313}" type="presOf" srcId="{94E2B0D1-9672-4653-AA8E-E95EDC65C523}" destId="{64BF646F-F2A5-4C74-9AC8-1A1AE19E5279}" srcOrd="1" destOrd="0" presId="urn:microsoft.com/office/officeart/2016/7/layout/RepeatingBendingProcessNew"/>
    <dgm:cxn modelId="{54E586DA-9146-43AC-A0FC-93C12FB682AB}" srcId="{D796D1E9-DA7F-451A-9377-CE622B9F4146}" destId="{F4A7DB22-6928-47F6-9B3E-90E4712109B4}" srcOrd="6" destOrd="0" parTransId="{AD867FBD-2E82-48D7-B006-B5F943155AE8}" sibTransId="{6F71CCEA-8E64-4CCD-A987-F72B33F2C5A2}"/>
    <dgm:cxn modelId="{D7FF79E2-B68D-4A27-8622-C5ED1203329D}" srcId="{D796D1E9-DA7F-451A-9377-CE622B9F4146}" destId="{6A12C7E3-E552-4601-A573-FC487DCA21C2}" srcOrd="2" destOrd="0" parTransId="{E13FDACE-851E-4407-B5F1-C7943F190930}" sibTransId="{E841C478-33D0-4666-8A91-C090BBCD71D0}"/>
    <dgm:cxn modelId="{685264E8-0C89-4D06-B540-AE063FBB6A59}" type="presOf" srcId="{D53A6B0B-C204-4398-8185-5B8DD9A82C88}" destId="{C4023422-A0D3-4544-A94E-8EFBC5F16896}" srcOrd="0" destOrd="0" presId="urn:microsoft.com/office/officeart/2016/7/layout/RepeatingBendingProcessNew"/>
    <dgm:cxn modelId="{E36415EF-B335-4E4F-ABA7-7BBF5CC85606}" type="presOf" srcId="{E841C478-33D0-4666-8A91-C090BBCD71D0}" destId="{80C76AFB-48A3-4D29-867D-3350423B9EA2}" srcOrd="1" destOrd="0" presId="urn:microsoft.com/office/officeart/2016/7/layout/RepeatingBendingProcessNew"/>
    <dgm:cxn modelId="{E872B6F2-A8EF-47DD-AD48-EEFDD9A07037}" type="presOf" srcId="{C0399E8B-C2B7-4142-8D50-5D66BB5DCD48}" destId="{2EA0CBA9-AD32-48A6-9258-DA1E3B5510CD}" srcOrd="0" destOrd="0" presId="urn:microsoft.com/office/officeart/2016/7/layout/RepeatingBendingProcessNew"/>
    <dgm:cxn modelId="{3C5CACF4-7AD2-4E4B-9627-89A288DDCA59}" type="presOf" srcId="{AB0F5A5E-599D-4887-ADB7-FE7EE16961D2}" destId="{C563D969-0C18-4C80-BF13-D67547D8052F}" srcOrd="0" destOrd="0" presId="urn:microsoft.com/office/officeart/2016/7/layout/RepeatingBendingProcessNew"/>
    <dgm:cxn modelId="{7522F0F5-6295-4437-A57E-09257EC3B5F8}" type="presOf" srcId="{98291227-0745-49F0-B82D-B002EDC4BFFE}" destId="{27FCB044-876B-4097-936A-292F75A8652E}" srcOrd="0" destOrd="0" presId="urn:microsoft.com/office/officeart/2016/7/layout/RepeatingBendingProcessNew"/>
    <dgm:cxn modelId="{A4BF1BF9-54AE-48BA-ABAA-2457E7A32A29}" type="presOf" srcId="{6A12C7E3-E552-4601-A573-FC487DCA21C2}" destId="{73B2B93E-BFEF-453B-95BE-B9D8F71ECABE}" srcOrd="0" destOrd="0" presId="urn:microsoft.com/office/officeart/2016/7/layout/RepeatingBendingProcessNew"/>
    <dgm:cxn modelId="{C0407FAD-FAAA-4DDE-BCF9-D06EA15E1F77}" type="presParOf" srcId="{6509BFD5-6987-4B35-AE60-0204AC054546}" destId="{CDCB8A33-98A3-4275-8CBF-60C240E27EE2}" srcOrd="0" destOrd="0" presId="urn:microsoft.com/office/officeart/2016/7/layout/RepeatingBendingProcessNew"/>
    <dgm:cxn modelId="{9BD0B331-5E00-4A3D-ABF6-7F4F5C0DA37E}" type="presParOf" srcId="{6509BFD5-6987-4B35-AE60-0204AC054546}" destId="{A7118BF2-9087-4C82-BE64-4A8F6124B36C}" srcOrd="1" destOrd="0" presId="urn:microsoft.com/office/officeart/2016/7/layout/RepeatingBendingProcessNew"/>
    <dgm:cxn modelId="{30DA4D86-98BE-487D-B65E-A1E96325BA8B}" type="presParOf" srcId="{A7118BF2-9087-4C82-BE64-4A8F6124B36C}" destId="{23CE5A7E-7150-44B1-BEA5-18A769D8323C}" srcOrd="0" destOrd="0" presId="urn:microsoft.com/office/officeart/2016/7/layout/RepeatingBendingProcessNew"/>
    <dgm:cxn modelId="{2A7A0C99-A406-4EA9-B227-D511F0B5D32E}" type="presParOf" srcId="{6509BFD5-6987-4B35-AE60-0204AC054546}" destId="{3C42D81B-E7FA-4DEA-B41A-0E0E298BF687}" srcOrd="2" destOrd="0" presId="urn:microsoft.com/office/officeart/2016/7/layout/RepeatingBendingProcessNew"/>
    <dgm:cxn modelId="{03E0024F-AFBC-42E5-811D-9D7B817540C6}" type="presParOf" srcId="{6509BFD5-6987-4B35-AE60-0204AC054546}" destId="{31A88BA2-F585-44D7-BA8C-BEAEA1ACBC13}" srcOrd="3" destOrd="0" presId="urn:microsoft.com/office/officeart/2016/7/layout/RepeatingBendingProcessNew"/>
    <dgm:cxn modelId="{A22E47C4-D1A9-4D18-AB83-77F6F403A5A7}" type="presParOf" srcId="{31A88BA2-F585-44D7-BA8C-BEAEA1ACBC13}" destId="{817967A7-8D0C-4682-A353-10684D70A2F3}" srcOrd="0" destOrd="0" presId="urn:microsoft.com/office/officeart/2016/7/layout/RepeatingBendingProcessNew"/>
    <dgm:cxn modelId="{32409EA9-CEB8-4151-9693-80210A327807}" type="presParOf" srcId="{6509BFD5-6987-4B35-AE60-0204AC054546}" destId="{73B2B93E-BFEF-453B-95BE-B9D8F71ECABE}" srcOrd="4" destOrd="0" presId="urn:microsoft.com/office/officeart/2016/7/layout/RepeatingBendingProcessNew"/>
    <dgm:cxn modelId="{F9904F5E-D5F2-4A4C-A452-8EA17F72A49D}" type="presParOf" srcId="{6509BFD5-6987-4B35-AE60-0204AC054546}" destId="{B4DDFFA0-D418-4DB6-A6E5-F4B92D21615F}" srcOrd="5" destOrd="0" presId="urn:microsoft.com/office/officeart/2016/7/layout/RepeatingBendingProcessNew"/>
    <dgm:cxn modelId="{6D30C984-A6DE-4AA3-A3C7-75A427880547}" type="presParOf" srcId="{B4DDFFA0-D418-4DB6-A6E5-F4B92D21615F}" destId="{80C76AFB-48A3-4D29-867D-3350423B9EA2}" srcOrd="0" destOrd="0" presId="urn:microsoft.com/office/officeart/2016/7/layout/RepeatingBendingProcessNew"/>
    <dgm:cxn modelId="{8556FD67-A8CA-40E0-991D-7AA67AEBCA22}" type="presParOf" srcId="{6509BFD5-6987-4B35-AE60-0204AC054546}" destId="{C4023422-A0D3-4544-A94E-8EFBC5F16896}" srcOrd="6" destOrd="0" presId="urn:microsoft.com/office/officeart/2016/7/layout/RepeatingBendingProcessNew"/>
    <dgm:cxn modelId="{62001C13-BC47-4299-AFCA-E46924A0748C}" type="presParOf" srcId="{6509BFD5-6987-4B35-AE60-0204AC054546}" destId="{021877CF-79EF-43B0-9F17-0EB0FAD263E2}" srcOrd="7" destOrd="0" presId="urn:microsoft.com/office/officeart/2016/7/layout/RepeatingBendingProcessNew"/>
    <dgm:cxn modelId="{B94F7432-F226-4255-99E6-5E495E98EE11}" type="presParOf" srcId="{021877CF-79EF-43B0-9F17-0EB0FAD263E2}" destId="{EE533561-6AD4-4390-8A66-13CE78F7AD44}" srcOrd="0" destOrd="0" presId="urn:microsoft.com/office/officeart/2016/7/layout/RepeatingBendingProcessNew"/>
    <dgm:cxn modelId="{AC14FE01-E4FF-4D1E-AA6C-CE9DA66C5CC6}" type="presParOf" srcId="{6509BFD5-6987-4B35-AE60-0204AC054546}" destId="{446CFFC9-3A7D-46C8-A0FC-2BEFD964E929}" srcOrd="8" destOrd="0" presId="urn:microsoft.com/office/officeart/2016/7/layout/RepeatingBendingProcessNew"/>
    <dgm:cxn modelId="{C496D45F-B22B-41DD-9A63-06B9394DDF0D}" type="presParOf" srcId="{6509BFD5-6987-4B35-AE60-0204AC054546}" destId="{27FCB044-876B-4097-936A-292F75A8652E}" srcOrd="9" destOrd="0" presId="urn:microsoft.com/office/officeart/2016/7/layout/RepeatingBendingProcessNew"/>
    <dgm:cxn modelId="{7301172F-EA09-43C5-8C4E-DEB1283D377F}" type="presParOf" srcId="{27FCB044-876B-4097-936A-292F75A8652E}" destId="{2A8DF2A0-FFA1-4184-8C8F-3601CAC6C699}" srcOrd="0" destOrd="0" presId="urn:microsoft.com/office/officeart/2016/7/layout/RepeatingBendingProcessNew"/>
    <dgm:cxn modelId="{5806B6A7-1704-454A-9AAB-5B73E49EE3C5}" type="presParOf" srcId="{6509BFD5-6987-4B35-AE60-0204AC054546}" destId="{0F32E25A-D27B-49F3-8615-BC928333B224}" srcOrd="10" destOrd="0" presId="urn:microsoft.com/office/officeart/2016/7/layout/RepeatingBendingProcessNew"/>
    <dgm:cxn modelId="{306975F7-9656-471C-954B-27F6C4FAD747}" type="presParOf" srcId="{6509BFD5-6987-4B35-AE60-0204AC054546}" destId="{B4F35036-B7E0-45C1-BF11-9A0C9D859988}" srcOrd="11" destOrd="0" presId="urn:microsoft.com/office/officeart/2016/7/layout/RepeatingBendingProcessNew"/>
    <dgm:cxn modelId="{B4E86AC0-F725-4D85-B3DE-54CE1A35CAC0}" type="presParOf" srcId="{B4F35036-B7E0-45C1-BF11-9A0C9D859988}" destId="{64BF646F-F2A5-4C74-9AC8-1A1AE19E5279}" srcOrd="0" destOrd="0" presId="urn:microsoft.com/office/officeart/2016/7/layout/RepeatingBendingProcessNew"/>
    <dgm:cxn modelId="{74185EEE-B823-46CF-BD81-494343B56606}" type="presParOf" srcId="{6509BFD5-6987-4B35-AE60-0204AC054546}" destId="{A4FD127A-DC09-4FDF-96C5-2223F5EB3005}" srcOrd="12" destOrd="0" presId="urn:microsoft.com/office/officeart/2016/7/layout/RepeatingBendingProcessNew"/>
    <dgm:cxn modelId="{6F07A22A-71A5-44DD-A537-B2F26B3170E9}" type="presParOf" srcId="{6509BFD5-6987-4B35-AE60-0204AC054546}" destId="{5C0F69FF-834F-421D-B88A-F53A45E1DD47}" srcOrd="13" destOrd="0" presId="urn:microsoft.com/office/officeart/2016/7/layout/RepeatingBendingProcessNew"/>
    <dgm:cxn modelId="{8ED0678F-FAC9-4DA0-96C5-803C02E2DA21}" type="presParOf" srcId="{5C0F69FF-834F-421D-B88A-F53A45E1DD47}" destId="{E5F5EE89-460E-4E09-9632-822E676F3001}" srcOrd="0" destOrd="0" presId="urn:microsoft.com/office/officeart/2016/7/layout/RepeatingBendingProcessNew"/>
    <dgm:cxn modelId="{2447F1DE-24CE-472B-8994-599CE25695E9}" type="presParOf" srcId="{6509BFD5-6987-4B35-AE60-0204AC054546}" destId="{C563D969-0C18-4C80-BF13-D67547D8052F}" srcOrd="14" destOrd="0" presId="urn:microsoft.com/office/officeart/2016/7/layout/RepeatingBendingProcessNew"/>
    <dgm:cxn modelId="{E2B311AD-8514-47C1-B92B-9D47B24E09CC}" type="presParOf" srcId="{6509BFD5-6987-4B35-AE60-0204AC054546}" destId="{F324D10E-70F3-4D4B-91B2-DE1E6207FCA1}" srcOrd="15" destOrd="0" presId="urn:microsoft.com/office/officeart/2016/7/layout/RepeatingBendingProcessNew"/>
    <dgm:cxn modelId="{04623F4C-80FB-4256-8421-3FB4B327A886}" type="presParOf" srcId="{F324D10E-70F3-4D4B-91B2-DE1E6207FCA1}" destId="{785F62C6-6FE4-47FB-A84B-D6C0F6C3AABE}" srcOrd="0" destOrd="0" presId="urn:microsoft.com/office/officeart/2016/7/layout/RepeatingBendingProcessNew"/>
    <dgm:cxn modelId="{7E738684-66F5-492D-8F99-C3E8B8CEFF2C}" type="presParOf" srcId="{6509BFD5-6987-4B35-AE60-0204AC054546}" destId="{2EA0CBA9-AD32-48A6-9258-DA1E3B5510CD}"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4DEE3-0C14-4862-894E-94D92585BFF5}"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CC7EA5C-3B68-4B74-A6F8-4BD22FD6EE12}">
      <dgm:prSet custT="1"/>
      <dgm:spPr/>
      <dgm:t>
        <a:bodyPr/>
        <a:lstStyle/>
        <a:p>
          <a:pPr>
            <a:lnSpc>
              <a:spcPct val="100000"/>
            </a:lnSpc>
            <a:defRPr cap="all"/>
          </a:pPr>
          <a:r>
            <a:rPr lang="nl-NL" sz="3200" dirty="0"/>
            <a:t>Doelen</a:t>
          </a:r>
          <a:endParaRPr lang="en-US" sz="3200" dirty="0"/>
        </a:p>
      </dgm:t>
    </dgm:pt>
    <dgm:pt modelId="{5A90EEFE-A543-4E3A-BED5-BEEE6D8176E6}" type="parTrans" cxnId="{7049DCFF-FB92-4364-A511-3C0B6901872D}">
      <dgm:prSet/>
      <dgm:spPr/>
      <dgm:t>
        <a:bodyPr/>
        <a:lstStyle/>
        <a:p>
          <a:endParaRPr lang="en-US"/>
        </a:p>
      </dgm:t>
    </dgm:pt>
    <dgm:pt modelId="{D00F5122-3579-4839-90CE-00E5B18D1212}" type="sibTrans" cxnId="{7049DCFF-FB92-4364-A511-3C0B6901872D}">
      <dgm:prSet/>
      <dgm:spPr/>
      <dgm:t>
        <a:bodyPr/>
        <a:lstStyle/>
        <a:p>
          <a:endParaRPr lang="en-US"/>
        </a:p>
      </dgm:t>
    </dgm:pt>
    <dgm:pt modelId="{2AF4A6A8-73AA-44D5-B0D9-D30A71460768}">
      <dgm:prSet custT="1"/>
      <dgm:spPr/>
      <dgm:t>
        <a:bodyPr/>
        <a:lstStyle/>
        <a:p>
          <a:pPr>
            <a:lnSpc>
              <a:spcPct val="100000"/>
            </a:lnSpc>
            <a:defRPr cap="all"/>
          </a:pPr>
          <a:r>
            <a:rPr lang="nl-NL" sz="3200" dirty="0"/>
            <a:t>Wegen</a:t>
          </a:r>
          <a:endParaRPr lang="en-US" sz="3200" dirty="0"/>
        </a:p>
      </dgm:t>
    </dgm:pt>
    <dgm:pt modelId="{AEA36BBD-AFB6-448A-B7DC-98D70BBB7B3D}" type="parTrans" cxnId="{96309F85-D64E-42D2-97BD-9CB09A955F26}">
      <dgm:prSet/>
      <dgm:spPr/>
      <dgm:t>
        <a:bodyPr/>
        <a:lstStyle/>
        <a:p>
          <a:endParaRPr lang="en-US"/>
        </a:p>
      </dgm:t>
    </dgm:pt>
    <dgm:pt modelId="{66D8DD9C-245E-4449-B0B8-9AEFEF1418CF}" type="sibTrans" cxnId="{96309F85-D64E-42D2-97BD-9CB09A955F26}">
      <dgm:prSet/>
      <dgm:spPr/>
      <dgm:t>
        <a:bodyPr/>
        <a:lstStyle/>
        <a:p>
          <a:endParaRPr lang="en-US"/>
        </a:p>
      </dgm:t>
    </dgm:pt>
    <dgm:pt modelId="{09CC0479-78C8-4A95-BDB8-6DFFAF0A3726}">
      <dgm:prSet custT="1"/>
      <dgm:spPr/>
      <dgm:t>
        <a:bodyPr/>
        <a:lstStyle/>
        <a:p>
          <a:pPr>
            <a:lnSpc>
              <a:spcPct val="100000"/>
            </a:lnSpc>
            <a:defRPr cap="all"/>
          </a:pPr>
          <a:r>
            <a:rPr lang="en-US" sz="3200" dirty="0"/>
            <a:t>Agency</a:t>
          </a:r>
        </a:p>
      </dgm:t>
    </dgm:pt>
    <dgm:pt modelId="{17F5FC66-BFDD-40B7-A15C-515E637EE194}" type="parTrans" cxnId="{45AA8B4E-7DD7-40B7-9637-CBA3E1931D63}">
      <dgm:prSet/>
      <dgm:spPr/>
      <dgm:t>
        <a:bodyPr/>
        <a:lstStyle/>
        <a:p>
          <a:endParaRPr lang="en-US"/>
        </a:p>
      </dgm:t>
    </dgm:pt>
    <dgm:pt modelId="{9E735785-C791-4A3E-A295-226A23D01402}" type="sibTrans" cxnId="{45AA8B4E-7DD7-40B7-9637-CBA3E1931D63}">
      <dgm:prSet/>
      <dgm:spPr/>
      <dgm:t>
        <a:bodyPr/>
        <a:lstStyle/>
        <a:p>
          <a:endParaRPr lang="en-US"/>
        </a:p>
      </dgm:t>
    </dgm:pt>
    <dgm:pt modelId="{DCA5955D-3044-4E02-AAAD-C88B4167072A}">
      <dgm:prSet custT="1"/>
      <dgm:spPr/>
      <dgm:t>
        <a:bodyPr/>
        <a:lstStyle/>
        <a:p>
          <a:pPr>
            <a:lnSpc>
              <a:spcPct val="100000"/>
            </a:lnSpc>
            <a:defRPr cap="all"/>
          </a:pPr>
          <a:r>
            <a:rPr lang="nl-NL" sz="3200" noProof="0" dirty="0"/>
            <a:t>Vertrouwen</a:t>
          </a:r>
        </a:p>
      </dgm:t>
    </dgm:pt>
    <dgm:pt modelId="{2421F9CA-450C-4F70-9C09-59F23F9B8CA9}" type="parTrans" cxnId="{BF890FFA-2372-4E6D-B8C3-A182DD4EED1D}">
      <dgm:prSet/>
      <dgm:spPr/>
      <dgm:t>
        <a:bodyPr/>
        <a:lstStyle/>
        <a:p>
          <a:endParaRPr lang="nl-NL"/>
        </a:p>
      </dgm:t>
    </dgm:pt>
    <dgm:pt modelId="{634DB8E9-F300-424A-8298-9FB12B0B35D3}" type="sibTrans" cxnId="{BF890FFA-2372-4E6D-B8C3-A182DD4EED1D}">
      <dgm:prSet/>
      <dgm:spPr/>
      <dgm:t>
        <a:bodyPr/>
        <a:lstStyle/>
        <a:p>
          <a:endParaRPr lang="nl-NL"/>
        </a:p>
      </dgm:t>
    </dgm:pt>
    <dgm:pt modelId="{B5D3D6F5-F69F-4AD6-ACA8-9972C4A1D317}" type="pres">
      <dgm:prSet presAssocID="{5E64DEE3-0C14-4862-894E-94D92585BFF5}" presName="root" presStyleCnt="0">
        <dgm:presLayoutVars>
          <dgm:dir/>
          <dgm:resizeHandles val="exact"/>
        </dgm:presLayoutVars>
      </dgm:prSet>
      <dgm:spPr/>
    </dgm:pt>
    <dgm:pt modelId="{EFC665BE-E1F0-49E6-8244-2BBD08DD8624}" type="pres">
      <dgm:prSet presAssocID="{BCC7EA5C-3B68-4B74-A6F8-4BD22FD6EE12}" presName="compNode" presStyleCnt="0"/>
      <dgm:spPr/>
    </dgm:pt>
    <dgm:pt modelId="{3A51B834-E23F-4C3C-9AF4-DEC06E212142}" type="pres">
      <dgm:prSet presAssocID="{BCC7EA5C-3B68-4B74-A6F8-4BD22FD6EE12}" presName="iconBgRect" presStyleLbl="bgShp" presStyleIdx="0" presStyleCnt="4" custScaleX="201850" custScaleY="205783"/>
      <dgm:spPr/>
    </dgm:pt>
    <dgm:pt modelId="{C94D3DA8-7358-402F-BA35-D863020F0611}" type="pres">
      <dgm:prSet presAssocID="{BCC7EA5C-3B68-4B74-A6F8-4BD22FD6EE12}" presName="iconRect" presStyleLbl="node1" presStyleIdx="0" presStyleCnt="4" custScaleX="201850" custScaleY="20578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000" b="-2000"/>
          </a:stretch>
        </a:blipFill>
        <a:ln>
          <a:noFill/>
        </a:ln>
      </dgm:spPr>
      <dgm:extLst>
        <a:ext uri="{E40237B7-FDA0-4F09-8148-C483321AD2D9}">
          <dgm14:cNvPr xmlns:dgm14="http://schemas.microsoft.com/office/drawing/2010/diagram" id="0" name="" descr="Roos met effen opvulling"/>
        </a:ext>
      </dgm:extLst>
    </dgm:pt>
    <dgm:pt modelId="{7BC4E2BD-0AE6-4F90-90D8-AE80F4DC8800}" type="pres">
      <dgm:prSet presAssocID="{BCC7EA5C-3B68-4B74-A6F8-4BD22FD6EE12}" presName="spaceRect" presStyleCnt="0"/>
      <dgm:spPr/>
    </dgm:pt>
    <dgm:pt modelId="{21F655AA-0266-4C79-BDD7-9D1281B383AC}" type="pres">
      <dgm:prSet presAssocID="{BCC7EA5C-3B68-4B74-A6F8-4BD22FD6EE12}" presName="textRect" presStyleLbl="revTx" presStyleIdx="0" presStyleCnt="4" custLinFactNeighborX="570" custLinFactNeighborY="60352">
        <dgm:presLayoutVars>
          <dgm:chMax val="1"/>
          <dgm:chPref val="1"/>
        </dgm:presLayoutVars>
      </dgm:prSet>
      <dgm:spPr/>
    </dgm:pt>
    <dgm:pt modelId="{4580BA56-5D06-4B3C-9A56-2E1FB32ACFF2}" type="pres">
      <dgm:prSet presAssocID="{D00F5122-3579-4839-90CE-00E5B18D1212}" presName="sibTrans" presStyleCnt="0"/>
      <dgm:spPr/>
    </dgm:pt>
    <dgm:pt modelId="{AF155AE8-4238-46CF-B8DB-31278C2FEDD8}" type="pres">
      <dgm:prSet presAssocID="{2AF4A6A8-73AA-44D5-B0D9-D30A71460768}" presName="compNode" presStyleCnt="0"/>
      <dgm:spPr/>
    </dgm:pt>
    <dgm:pt modelId="{C1F5B519-75CC-45CE-90EE-13B434DA3F85}" type="pres">
      <dgm:prSet presAssocID="{2AF4A6A8-73AA-44D5-B0D9-D30A71460768}" presName="iconBgRect" presStyleLbl="bgShp" presStyleIdx="1" presStyleCnt="4" custScaleX="201850" custScaleY="202026"/>
      <dgm:spPr/>
    </dgm:pt>
    <dgm:pt modelId="{BAC7CE05-09F5-4AEF-B638-F8D1800F4643}" type="pres">
      <dgm:prSet presAssocID="{2AF4A6A8-73AA-44D5-B0D9-D30A71460768}" presName="iconRect" presStyleLbl="node1" presStyleIdx="1" presStyleCnt="4" custScaleX="201850" custScaleY="2020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000" b="-2000"/>
          </a:stretch>
        </a:blipFill>
        <a:ln>
          <a:noFill/>
        </a:ln>
      </dgm:spPr>
      <dgm:extLst>
        <a:ext uri="{E40237B7-FDA0-4F09-8148-C483321AD2D9}">
          <dgm14:cNvPr xmlns:dgm14="http://schemas.microsoft.com/office/drawing/2010/diagram" id="0" name="" descr="Route tussen twee spelden, met een pad met effen opvulling"/>
        </a:ext>
      </dgm:extLst>
    </dgm:pt>
    <dgm:pt modelId="{3611C755-59EA-4949-A71C-EC7B6D6E1434}" type="pres">
      <dgm:prSet presAssocID="{2AF4A6A8-73AA-44D5-B0D9-D30A71460768}" presName="spaceRect" presStyleCnt="0"/>
      <dgm:spPr/>
    </dgm:pt>
    <dgm:pt modelId="{BF480701-A2E3-49EE-997E-1A49C40174C6}" type="pres">
      <dgm:prSet presAssocID="{2AF4A6A8-73AA-44D5-B0D9-D30A71460768}" presName="textRect" presStyleLbl="revTx" presStyleIdx="1" presStyleCnt="4" custLinFactNeighborX="570" custLinFactNeighborY="60352">
        <dgm:presLayoutVars>
          <dgm:chMax val="1"/>
          <dgm:chPref val="1"/>
        </dgm:presLayoutVars>
      </dgm:prSet>
      <dgm:spPr/>
    </dgm:pt>
    <dgm:pt modelId="{0DFE67CA-D338-41BE-ACF9-C687857F40AD}" type="pres">
      <dgm:prSet presAssocID="{66D8DD9C-245E-4449-B0B8-9AEFEF1418CF}" presName="sibTrans" presStyleCnt="0"/>
      <dgm:spPr/>
    </dgm:pt>
    <dgm:pt modelId="{12909314-5D2D-4517-9C19-F0066C5DAF2A}" type="pres">
      <dgm:prSet presAssocID="{09CC0479-78C8-4A95-BDB8-6DFFAF0A3726}" presName="compNode" presStyleCnt="0"/>
      <dgm:spPr/>
    </dgm:pt>
    <dgm:pt modelId="{00B05580-283E-4F74-9920-132E524AB59F}" type="pres">
      <dgm:prSet presAssocID="{09CC0479-78C8-4A95-BDB8-6DFFAF0A3726}" presName="iconBgRect" presStyleLbl="bgShp" presStyleIdx="2" presStyleCnt="4" custScaleX="201850" custScaleY="199400"/>
      <dgm:spPr/>
    </dgm:pt>
    <dgm:pt modelId="{BCDFAEC9-4AEC-48C7-86C8-E0E5198FA988}" type="pres">
      <dgm:prSet presAssocID="{09CC0479-78C8-4A95-BDB8-6DFFAF0A3726}" presName="iconRect" presStyleLbl="node1" presStyleIdx="2" presStyleCnt="4" custScaleX="201850" custScaleY="1994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000" b="-2000"/>
          </a:stretch>
        </a:blipFill>
        <a:ln>
          <a:noFill/>
        </a:ln>
      </dgm:spPr>
      <dgm:extLst>
        <a:ext uri="{E40237B7-FDA0-4F09-8148-C483321AD2D9}">
          <dgm14:cNvPr xmlns:dgm14="http://schemas.microsoft.com/office/drawing/2010/diagram" id="0" name="" descr="Wandelen met effen opvulling"/>
        </a:ext>
      </dgm:extLst>
    </dgm:pt>
    <dgm:pt modelId="{BB9ACF5D-CB8E-4D6C-86A1-D3437C63C56A}" type="pres">
      <dgm:prSet presAssocID="{09CC0479-78C8-4A95-BDB8-6DFFAF0A3726}" presName="spaceRect" presStyleCnt="0"/>
      <dgm:spPr/>
    </dgm:pt>
    <dgm:pt modelId="{32D96095-8469-49AD-B62B-31E51187AB23}" type="pres">
      <dgm:prSet presAssocID="{09CC0479-78C8-4A95-BDB8-6DFFAF0A3726}" presName="textRect" presStyleLbl="revTx" presStyleIdx="2" presStyleCnt="4" custLinFactNeighborX="570" custLinFactNeighborY="60352">
        <dgm:presLayoutVars>
          <dgm:chMax val="1"/>
          <dgm:chPref val="1"/>
        </dgm:presLayoutVars>
      </dgm:prSet>
      <dgm:spPr/>
    </dgm:pt>
    <dgm:pt modelId="{9B183344-D3E4-4883-9F51-385D4BD05E91}" type="pres">
      <dgm:prSet presAssocID="{9E735785-C791-4A3E-A295-226A23D01402}" presName="sibTrans" presStyleCnt="0"/>
      <dgm:spPr/>
    </dgm:pt>
    <dgm:pt modelId="{95C3785E-D5B3-4E92-B25E-7AC0B49D6762}" type="pres">
      <dgm:prSet presAssocID="{DCA5955D-3044-4E02-AAAD-C88B4167072A}" presName="compNode" presStyleCnt="0"/>
      <dgm:spPr/>
    </dgm:pt>
    <dgm:pt modelId="{BFC2BFBB-C10A-4D4D-924A-F78C1D539EF4}" type="pres">
      <dgm:prSet presAssocID="{DCA5955D-3044-4E02-AAAD-C88B4167072A}" presName="iconBgRect" presStyleLbl="bgShp" presStyleIdx="3" presStyleCnt="4" custScaleX="201850" custScaleY="197505"/>
      <dgm:spPr/>
    </dgm:pt>
    <dgm:pt modelId="{1568027E-905A-4736-BA79-77F2E10EE36B}" type="pres">
      <dgm:prSet presAssocID="{DCA5955D-3044-4E02-AAAD-C88B4167072A}" presName="iconRect" presStyleLbl="node1" presStyleIdx="3" presStyleCnt="4" custScaleX="201850" custScaleY="19750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000" b="-2000"/>
          </a:stretch>
        </a:blipFill>
        <a:ln>
          <a:noFill/>
        </a:ln>
      </dgm:spPr>
      <dgm:extLst>
        <a:ext uri="{E40237B7-FDA0-4F09-8148-C483321AD2D9}">
          <dgm14:cNvPr xmlns:dgm14="http://schemas.microsoft.com/office/drawing/2010/diagram" id="0" name="" descr="Proost met effen opvulling"/>
        </a:ext>
      </dgm:extLst>
    </dgm:pt>
    <dgm:pt modelId="{9BD3C973-FA64-47E3-BCCB-D54DE3C07C26}" type="pres">
      <dgm:prSet presAssocID="{DCA5955D-3044-4E02-AAAD-C88B4167072A}" presName="spaceRect" presStyleCnt="0"/>
      <dgm:spPr/>
    </dgm:pt>
    <dgm:pt modelId="{A9A7F6EA-BB3E-4A13-9C4D-508849E82786}" type="pres">
      <dgm:prSet presAssocID="{DCA5955D-3044-4E02-AAAD-C88B4167072A}" presName="textRect" presStyleLbl="revTx" presStyleIdx="3" presStyleCnt="4" custScaleX="127416" custLinFactNeighborX="516" custLinFactNeighborY="60352">
        <dgm:presLayoutVars>
          <dgm:chMax val="1"/>
          <dgm:chPref val="1"/>
        </dgm:presLayoutVars>
      </dgm:prSet>
      <dgm:spPr/>
    </dgm:pt>
  </dgm:ptLst>
  <dgm:cxnLst>
    <dgm:cxn modelId="{76D16D3D-DA7B-42B9-A7D9-127A5E0BCDCA}" type="presOf" srcId="{5E64DEE3-0C14-4862-894E-94D92585BFF5}" destId="{B5D3D6F5-F69F-4AD6-ACA8-9972C4A1D317}" srcOrd="0" destOrd="0" presId="urn:microsoft.com/office/officeart/2018/5/layout/IconCircleLabelList"/>
    <dgm:cxn modelId="{45AA8B4E-7DD7-40B7-9637-CBA3E1931D63}" srcId="{5E64DEE3-0C14-4862-894E-94D92585BFF5}" destId="{09CC0479-78C8-4A95-BDB8-6DFFAF0A3726}" srcOrd="2" destOrd="0" parTransId="{17F5FC66-BFDD-40B7-A15C-515E637EE194}" sibTransId="{9E735785-C791-4A3E-A295-226A23D01402}"/>
    <dgm:cxn modelId="{4400DF73-EABF-4F3C-8C8A-97B6E706055C}" type="presOf" srcId="{09CC0479-78C8-4A95-BDB8-6DFFAF0A3726}" destId="{32D96095-8469-49AD-B62B-31E51187AB23}" srcOrd="0" destOrd="0" presId="urn:microsoft.com/office/officeart/2018/5/layout/IconCircleLabelList"/>
    <dgm:cxn modelId="{6927A455-4ED2-48C1-9960-6DF9C460865F}" type="presOf" srcId="{2AF4A6A8-73AA-44D5-B0D9-D30A71460768}" destId="{BF480701-A2E3-49EE-997E-1A49C40174C6}" srcOrd="0" destOrd="0" presId="urn:microsoft.com/office/officeart/2018/5/layout/IconCircleLabelList"/>
    <dgm:cxn modelId="{96309F85-D64E-42D2-97BD-9CB09A955F26}" srcId="{5E64DEE3-0C14-4862-894E-94D92585BFF5}" destId="{2AF4A6A8-73AA-44D5-B0D9-D30A71460768}" srcOrd="1" destOrd="0" parTransId="{AEA36BBD-AFB6-448A-B7DC-98D70BBB7B3D}" sibTransId="{66D8DD9C-245E-4449-B0B8-9AEFEF1418CF}"/>
    <dgm:cxn modelId="{54BD2F88-353C-4BF6-BEF0-8A98B4C1AF1C}" type="presOf" srcId="{DCA5955D-3044-4E02-AAAD-C88B4167072A}" destId="{A9A7F6EA-BB3E-4A13-9C4D-508849E82786}" srcOrd="0" destOrd="0" presId="urn:microsoft.com/office/officeart/2018/5/layout/IconCircleLabelList"/>
    <dgm:cxn modelId="{A8AAFEE8-A46C-4470-A3B3-27A861B7BAA8}" type="presOf" srcId="{BCC7EA5C-3B68-4B74-A6F8-4BD22FD6EE12}" destId="{21F655AA-0266-4C79-BDD7-9D1281B383AC}" srcOrd="0" destOrd="0" presId="urn:microsoft.com/office/officeart/2018/5/layout/IconCircleLabelList"/>
    <dgm:cxn modelId="{BF890FFA-2372-4E6D-B8C3-A182DD4EED1D}" srcId="{5E64DEE3-0C14-4862-894E-94D92585BFF5}" destId="{DCA5955D-3044-4E02-AAAD-C88B4167072A}" srcOrd="3" destOrd="0" parTransId="{2421F9CA-450C-4F70-9C09-59F23F9B8CA9}" sibTransId="{634DB8E9-F300-424A-8298-9FB12B0B35D3}"/>
    <dgm:cxn modelId="{7049DCFF-FB92-4364-A511-3C0B6901872D}" srcId="{5E64DEE3-0C14-4862-894E-94D92585BFF5}" destId="{BCC7EA5C-3B68-4B74-A6F8-4BD22FD6EE12}" srcOrd="0" destOrd="0" parTransId="{5A90EEFE-A543-4E3A-BED5-BEEE6D8176E6}" sibTransId="{D00F5122-3579-4839-90CE-00E5B18D1212}"/>
    <dgm:cxn modelId="{17C124A7-E2D8-4B88-9F14-9D140D44AF4B}" type="presParOf" srcId="{B5D3D6F5-F69F-4AD6-ACA8-9972C4A1D317}" destId="{EFC665BE-E1F0-49E6-8244-2BBD08DD8624}" srcOrd="0" destOrd="0" presId="urn:microsoft.com/office/officeart/2018/5/layout/IconCircleLabelList"/>
    <dgm:cxn modelId="{9E8FA12A-7C86-4DB2-8659-40410E066BE7}" type="presParOf" srcId="{EFC665BE-E1F0-49E6-8244-2BBD08DD8624}" destId="{3A51B834-E23F-4C3C-9AF4-DEC06E212142}" srcOrd="0" destOrd="0" presId="urn:microsoft.com/office/officeart/2018/5/layout/IconCircleLabelList"/>
    <dgm:cxn modelId="{38DFB49A-9FB5-4309-8F3E-A62745A3C218}" type="presParOf" srcId="{EFC665BE-E1F0-49E6-8244-2BBD08DD8624}" destId="{C94D3DA8-7358-402F-BA35-D863020F0611}" srcOrd="1" destOrd="0" presId="urn:microsoft.com/office/officeart/2018/5/layout/IconCircleLabelList"/>
    <dgm:cxn modelId="{9C8F81D1-B7C2-4044-8572-917375542E23}" type="presParOf" srcId="{EFC665BE-E1F0-49E6-8244-2BBD08DD8624}" destId="{7BC4E2BD-0AE6-4F90-90D8-AE80F4DC8800}" srcOrd="2" destOrd="0" presId="urn:microsoft.com/office/officeart/2018/5/layout/IconCircleLabelList"/>
    <dgm:cxn modelId="{98679098-A9EF-47F6-BFDA-720C23F4BD33}" type="presParOf" srcId="{EFC665BE-E1F0-49E6-8244-2BBD08DD8624}" destId="{21F655AA-0266-4C79-BDD7-9D1281B383AC}" srcOrd="3" destOrd="0" presId="urn:microsoft.com/office/officeart/2018/5/layout/IconCircleLabelList"/>
    <dgm:cxn modelId="{A2972A29-742A-4672-9C20-C971E5717FAA}" type="presParOf" srcId="{B5D3D6F5-F69F-4AD6-ACA8-9972C4A1D317}" destId="{4580BA56-5D06-4B3C-9A56-2E1FB32ACFF2}" srcOrd="1" destOrd="0" presId="urn:microsoft.com/office/officeart/2018/5/layout/IconCircleLabelList"/>
    <dgm:cxn modelId="{E2425642-CEA1-4CB5-A806-B131E8F4B104}" type="presParOf" srcId="{B5D3D6F5-F69F-4AD6-ACA8-9972C4A1D317}" destId="{AF155AE8-4238-46CF-B8DB-31278C2FEDD8}" srcOrd="2" destOrd="0" presId="urn:microsoft.com/office/officeart/2018/5/layout/IconCircleLabelList"/>
    <dgm:cxn modelId="{A1E096E6-4BA6-4C19-AC45-A0FE0F739842}" type="presParOf" srcId="{AF155AE8-4238-46CF-B8DB-31278C2FEDD8}" destId="{C1F5B519-75CC-45CE-90EE-13B434DA3F85}" srcOrd="0" destOrd="0" presId="urn:microsoft.com/office/officeart/2018/5/layout/IconCircleLabelList"/>
    <dgm:cxn modelId="{BE7E0ECB-D82D-4AD6-96A7-839BC1B5FDDD}" type="presParOf" srcId="{AF155AE8-4238-46CF-B8DB-31278C2FEDD8}" destId="{BAC7CE05-09F5-4AEF-B638-F8D1800F4643}" srcOrd="1" destOrd="0" presId="urn:microsoft.com/office/officeart/2018/5/layout/IconCircleLabelList"/>
    <dgm:cxn modelId="{A8C54E88-57A8-456A-AA72-C18ADF803B2F}" type="presParOf" srcId="{AF155AE8-4238-46CF-B8DB-31278C2FEDD8}" destId="{3611C755-59EA-4949-A71C-EC7B6D6E1434}" srcOrd="2" destOrd="0" presId="urn:microsoft.com/office/officeart/2018/5/layout/IconCircleLabelList"/>
    <dgm:cxn modelId="{A3AF829E-BD53-4510-838F-6E437FFA56CA}" type="presParOf" srcId="{AF155AE8-4238-46CF-B8DB-31278C2FEDD8}" destId="{BF480701-A2E3-49EE-997E-1A49C40174C6}" srcOrd="3" destOrd="0" presId="urn:microsoft.com/office/officeart/2018/5/layout/IconCircleLabelList"/>
    <dgm:cxn modelId="{DDFC2E69-6877-4EFD-B20F-FE21F270FB92}" type="presParOf" srcId="{B5D3D6F5-F69F-4AD6-ACA8-9972C4A1D317}" destId="{0DFE67CA-D338-41BE-ACF9-C687857F40AD}" srcOrd="3" destOrd="0" presId="urn:microsoft.com/office/officeart/2018/5/layout/IconCircleLabelList"/>
    <dgm:cxn modelId="{CC8DB8F6-F9BC-48A4-A08E-9C65CF633E5C}" type="presParOf" srcId="{B5D3D6F5-F69F-4AD6-ACA8-9972C4A1D317}" destId="{12909314-5D2D-4517-9C19-F0066C5DAF2A}" srcOrd="4" destOrd="0" presId="urn:microsoft.com/office/officeart/2018/5/layout/IconCircleLabelList"/>
    <dgm:cxn modelId="{65E2E0FC-BF75-4F20-BBA6-3A47F66DCF3A}" type="presParOf" srcId="{12909314-5D2D-4517-9C19-F0066C5DAF2A}" destId="{00B05580-283E-4F74-9920-132E524AB59F}" srcOrd="0" destOrd="0" presId="urn:microsoft.com/office/officeart/2018/5/layout/IconCircleLabelList"/>
    <dgm:cxn modelId="{81AF81D7-556C-4821-A1C9-D30530155FAF}" type="presParOf" srcId="{12909314-5D2D-4517-9C19-F0066C5DAF2A}" destId="{BCDFAEC9-4AEC-48C7-86C8-E0E5198FA988}" srcOrd="1" destOrd="0" presId="urn:microsoft.com/office/officeart/2018/5/layout/IconCircleLabelList"/>
    <dgm:cxn modelId="{52D3CF0A-2047-4326-BC4D-0D0DD7A97947}" type="presParOf" srcId="{12909314-5D2D-4517-9C19-F0066C5DAF2A}" destId="{BB9ACF5D-CB8E-4D6C-86A1-D3437C63C56A}" srcOrd="2" destOrd="0" presId="urn:microsoft.com/office/officeart/2018/5/layout/IconCircleLabelList"/>
    <dgm:cxn modelId="{4AD52F2E-B11A-4F68-A945-DC2EB9800ADF}" type="presParOf" srcId="{12909314-5D2D-4517-9C19-F0066C5DAF2A}" destId="{32D96095-8469-49AD-B62B-31E51187AB23}" srcOrd="3" destOrd="0" presId="urn:microsoft.com/office/officeart/2018/5/layout/IconCircleLabelList"/>
    <dgm:cxn modelId="{C3EF7AAF-14CD-4AB6-A4AA-4526CC811612}" type="presParOf" srcId="{B5D3D6F5-F69F-4AD6-ACA8-9972C4A1D317}" destId="{9B183344-D3E4-4883-9F51-385D4BD05E91}" srcOrd="5" destOrd="0" presId="urn:microsoft.com/office/officeart/2018/5/layout/IconCircleLabelList"/>
    <dgm:cxn modelId="{951ABF45-8D0A-4799-BFBD-AF6D66CC6C00}" type="presParOf" srcId="{B5D3D6F5-F69F-4AD6-ACA8-9972C4A1D317}" destId="{95C3785E-D5B3-4E92-B25E-7AC0B49D6762}" srcOrd="6" destOrd="0" presId="urn:microsoft.com/office/officeart/2018/5/layout/IconCircleLabelList"/>
    <dgm:cxn modelId="{B141363C-BA3B-410E-B05C-092330C578C5}" type="presParOf" srcId="{95C3785E-D5B3-4E92-B25E-7AC0B49D6762}" destId="{BFC2BFBB-C10A-4D4D-924A-F78C1D539EF4}" srcOrd="0" destOrd="0" presId="urn:microsoft.com/office/officeart/2018/5/layout/IconCircleLabelList"/>
    <dgm:cxn modelId="{ADF2C95E-4EA6-43D7-8AA5-686CD2F2129C}" type="presParOf" srcId="{95C3785E-D5B3-4E92-B25E-7AC0B49D6762}" destId="{1568027E-905A-4736-BA79-77F2E10EE36B}" srcOrd="1" destOrd="0" presId="urn:microsoft.com/office/officeart/2018/5/layout/IconCircleLabelList"/>
    <dgm:cxn modelId="{72144FA2-1A69-4A3B-A8DA-2618E67BE621}" type="presParOf" srcId="{95C3785E-D5B3-4E92-B25E-7AC0B49D6762}" destId="{9BD3C973-FA64-47E3-BCCB-D54DE3C07C26}" srcOrd="2" destOrd="0" presId="urn:microsoft.com/office/officeart/2018/5/layout/IconCircleLabelList"/>
    <dgm:cxn modelId="{1D5133A6-C6A8-4A58-8EA3-01A7C2278392}" type="presParOf" srcId="{95C3785E-D5B3-4E92-B25E-7AC0B49D6762}" destId="{A9A7F6EA-BB3E-4A13-9C4D-508849E8278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64DEE3-0C14-4862-894E-94D92585BFF5}"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CC7EA5C-3B68-4B74-A6F8-4BD22FD6EE12}">
      <dgm:prSet custT="1"/>
      <dgm:spPr/>
      <dgm:t>
        <a:bodyPr/>
        <a:lstStyle/>
        <a:p>
          <a:pPr>
            <a:defRPr cap="all"/>
          </a:pPr>
          <a:r>
            <a:rPr lang="nl-NL" sz="4800" dirty="0"/>
            <a:t>Doelen</a:t>
          </a:r>
          <a:endParaRPr lang="en-US" sz="4800" dirty="0"/>
        </a:p>
      </dgm:t>
    </dgm:pt>
    <dgm:pt modelId="{5A90EEFE-A543-4E3A-BED5-BEEE6D8176E6}" type="parTrans" cxnId="{7049DCFF-FB92-4364-A511-3C0B6901872D}">
      <dgm:prSet/>
      <dgm:spPr/>
      <dgm:t>
        <a:bodyPr/>
        <a:lstStyle/>
        <a:p>
          <a:endParaRPr lang="en-US"/>
        </a:p>
      </dgm:t>
    </dgm:pt>
    <dgm:pt modelId="{D00F5122-3579-4839-90CE-00E5B18D1212}" type="sibTrans" cxnId="{7049DCFF-FB92-4364-A511-3C0B6901872D}">
      <dgm:prSet/>
      <dgm:spPr/>
      <dgm:t>
        <a:bodyPr/>
        <a:lstStyle/>
        <a:p>
          <a:endParaRPr lang="en-US"/>
        </a:p>
      </dgm:t>
    </dgm:pt>
    <dgm:pt modelId="{2AF4A6A8-73AA-44D5-B0D9-D30A71460768}">
      <dgm:prSet custT="1"/>
      <dgm:spPr/>
      <dgm:t>
        <a:bodyPr/>
        <a:lstStyle/>
        <a:p>
          <a:pPr>
            <a:defRPr cap="all"/>
          </a:pPr>
          <a:r>
            <a:rPr lang="nl-NL" sz="4800" dirty="0"/>
            <a:t>Wegen</a:t>
          </a:r>
          <a:endParaRPr lang="en-US" sz="4800" dirty="0"/>
        </a:p>
      </dgm:t>
    </dgm:pt>
    <dgm:pt modelId="{AEA36BBD-AFB6-448A-B7DC-98D70BBB7B3D}" type="parTrans" cxnId="{96309F85-D64E-42D2-97BD-9CB09A955F26}">
      <dgm:prSet/>
      <dgm:spPr/>
      <dgm:t>
        <a:bodyPr/>
        <a:lstStyle/>
        <a:p>
          <a:endParaRPr lang="en-US"/>
        </a:p>
      </dgm:t>
    </dgm:pt>
    <dgm:pt modelId="{66D8DD9C-245E-4449-B0B8-9AEFEF1418CF}" type="sibTrans" cxnId="{96309F85-D64E-42D2-97BD-9CB09A955F26}">
      <dgm:prSet/>
      <dgm:spPr/>
      <dgm:t>
        <a:bodyPr/>
        <a:lstStyle/>
        <a:p>
          <a:endParaRPr lang="en-US"/>
        </a:p>
      </dgm:t>
    </dgm:pt>
    <dgm:pt modelId="{09CC0479-78C8-4A95-BDB8-6DFFAF0A3726}">
      <dgm:prSet custT="1"/>
      <dgm:spPr/>
      <dgm:t>
        <a:bodyPr/>
        <a:lstStyle/>
        <a:p>
          <a:pPr>
            <a:defRPr cap="all"/>
          </a:pPr>
          <a:r>
            <a:rPr lang="en-US" sz="4800" dirty="0"/>
            <a:t>Agency</a:t>
          </a:r>
        </a:p>
      </dgm:t>
    </dgm:pt>
    <dgm:pt modelId="{17F5FC66-BFDD-40B7-A15C-515E637EE194}" type="parTrans" cxnId="{45AA8B4E-7DD7-40B7-9637-CBA3E1931D63}">
      <dgm:prSet/>
      <dgm:spPr/>
      <dgm:t>
        <a:bodyPr/>
        <a:lstStyle/>
        <a:p>
          <a:endParaRPr lang="en-US"/>
        </a:p>
      </dgm:t>
    </dgm:pt>
    <dgm:pt modelId="{9E735785-C791-4A3E-A295-226A23D01402}" type="sibTrans" cxnId="{45AA8B4E-7DD7-40B7-9637-CBA3E1931D63}">
      <dgm:prSet/>
      <dgm:spPr/>
      <dgm:t>
        <a:bodyPr/>
        <a:lstStyle/>
        <a:p>
          <a:endParaRPr lang="en-US"/>
        </a:p>
      </dgm:t>
    </dgm:pt>
    <dgm:pt modelId="{B5D3D6F5-F69F-4AD6-ACA8-9972C4A1D317}" type="pres">
      <dgm:prSet presAssocID="{5E64DEE3-0C14-4862-894E-94D92585BFF5}" presName="root" presStyleCnt="0">
        <dgm:presLayoutVars>
          <dgm:dir/>
          <dgm:resizeHandles val="exact"/>
        </dgm:presLayoutVars>
      </dgm:prSet>
      <dgm:spPr/>
    </dgm:pt>
    <dgm:pt modelId="{EFC665BE-E1F0-49E6-8244-2BBD08DD8624}" type="pres">
      <dgm:prSet presAssocID="{BCC7EA5C-3B68-4B74-A6F8-4BD22FD6EE12}" presName="compNode" presStyleCnt="0"/>
      <dgm:spPr/>
    </dgm:pt>
    <dgm:pt modelId="{3A51B834-E23F-4C3C-9AF4-DEC06E212142}" type="pres">
      <dgm:prSet presAssocID="{BCC7EA5C-3B68-4B74-A6F8-4BD22FD6EE12}" presName="iconBgRect" presStyleLbl="bgShp" presStyleIdx="0" presStyleCnt="3" custScaleX="162369" custScaleY="156616"/>
      <dgm:spPr/>
    </dgm:pt>
    <dgm:pt modelId="{C94D3DA8-7358-402F-BA35-D863020F0611}" type="pres">
      <dgm:prSet presAssocID="{BCC7EA5C-3B68-4B74-A6F8-4BD22FD6EE12}" presName="iconRect" presStyleLbl="node1" presStyleIdx="0" presStyleCnt="3" custScaleX="162369" custScaleY="15661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000" b="-2000"/>
          </a:stretch>
        </a:blipFill>
        <a:ln>
          <a:noFill/>
        </a:ln>
      </dgm:spPr>
      <dgm:extLst>
        <a:ext uri="{E40237B7-FDA0-4F09-8148-C483321AD2D9}">
          <dgm14:cNvPr xmlns:dgm14="http://schemas.microsoft.com/office/drawing/2010/diagram" id="0" name="" descr="Roos met effen opvulling"/>
        </a:ext>
      </dgm:extLst>
    </dgm:pt>
    <dgm:pt modelId="{7BC4E2BD-0AE6-4F90-90D8-AE80F4DC8800}" type="pres">
      <dgm:prSet presAssocID="{BCC7EA5C-3B68-4B74-A6F8-4BD22FD6EE12}" presName="spaceRect" presStyleCnt="0"/>
      <dgm:spPr/>
    </dgm:pt>
    <dgm:pt modelId="{21F655AA-0266-4C79-BDD7-9D1281B383AC}" type="pres">
      <dgm:prSet presAssocID="{BCC7EA5C-3B68-4B74-A6F8-4BD22FD6EE12}" presName="textRect" presStyleLbl="revTx" presStyleIdx="0" presStyleCnt="3" custLinFactNeighborX="570" custLinFactNeighborY="30427">
        <dgm:presLayoutVars>
          <dgm:chMax val="1"/>
          <dgm:chPref val="1"/>
        </dgm:presLayoutVars>
      </dgm:prSet>
      <dgm:spPr/>
    </dgm:pt>
    <dgm:pt modelId="{4580BA56-5D06-4B3C-9A56-2E1FB32ACFF2}" type="pres">
      <dgm:prSet presAssocID="{D00F5122-3579-4839-90CE-00E5B18D1212}" presName="sibTrans" presStyleCnt="0"/>
      <dgm:spPr/>
    </dgm:pt>
    <dgm:pt modelId="{AF155AE8-4238-46CF-B8DB-31278C2FEDD8}" type="pres">
      <dgm:prSet presAssocID="{2AF4A6A8-73AA-44D5-B0D9-D30A71460768}" presName="compNode" presStyleCnt="0"/>
      <dgm:spPr/>
    </dgm:pt>
    <dgm:pt modelId="{C1F5B519-75CC-45CE-90EE-13B434DA3F85}" type="pres">
      <dgm:prSet presAssocID="{2AF4A6A8-73AA-44D5-B0D9-D30A71460768}" presName="iconBgRect" presStyleLbl="bgShp" presStyleIdx="1" presStyleCnt="3" custScaleX="162369" custScaleY="156616"/>
      <dgm:spPr/>
    </dgm:pt>
    <dgm:pt modelId="{BAC7CE05-09F5-4AEF-B638-F8D1800F4643}" type="pres">
      <dgm:prSet presAssocID="{2AF4A6A8-73AA-44D5-B0D9-D30A71460768}" presName="iconRect" presStyleLbl="node1" presStyleIdx="1" presStyleCnt="3" custScaleX="162369" custScaleY="15661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000" b="-2000"/>
          </a:stretch>
        </a:blipFill>
        <a:ln>
          <a:noFill/>
        </a:ln>
      </dgm:spPr>
      <dgm:extLst>
        <a:ext uri="{E40237B7-FDA0-4F09-8148-C483321AD2D9}">
          <dgm14:cNvPr xmlns:dgm14="http://schemas.microsoft.com/office/drawing/2010/diagram" id="0" name="" descr="Route tussen twee spelden, met een pad met effen opvulling"/>
        </a:ext>
      </dgm:extLst>
    </dgm:pt>
    <dgm:pt modelId="{3611C755-59EA-4949-A71C-EC7B6D6E1434}" type="pres">
      <dgm:prSet presAssocID="{2AF4A6A8-73AA-44D5-B0D9-D30A71460768}" presName="spaceRect" presStyleCnt="0"/>
      <dgm:spPr/>
    </dgm:pt>
    <dgm:pt modelId="{BF480701-A2E3-49EE-997E-1A49C40174C6}" type="pres">
      <dgm:prSet presAssocID="{2AF4A6A8-73AA-44D5-B0D9-D30A71460768}" presName="textRect" presStyleLbl="revTx" presStyleIdx="1" presStyleCnt="3" custLinFactNeighborX="570" custLinFactNeighborY="30427">
        <dgm:presLayoutVars>
          <dgm:chMax val="1"/>
          <dgm:chPref val="1"/>
        </dgm:presLayoutVars>
      </dgm:prSet>
      <dgm:spPr/>
    </dgm:pt>
    <dgm:pt modelId="{0DFE67CA-D338-41BE-ACF9-C687857F40AD}" type="pres">
      <dgm:prSet presAssocID="{66D8DD9C-245E-4449-B0B8-9AEFEF1418CF}" presName="sibTrans" presStyleCnt="0"/>
      <dgm:spPr/>
    </dgm:pt>
    <dgm:pt modelId="{12909314-5D2D-4517-9C19-F0066C5DAF2A}" type="pres">
      <dgm:prSet presAssocID="{09CC0479-78C8-4A95-BDB8-6DFFAF0A3726}" presName="compNode" presStyleCnt="0"/>
      <dgm:spPr/>
    </dgm:pt>
    <dgm:pt modelId="{00B05580-283E-4F74-9920-132E524AB59F}" type="pres">
      <dgm:prSet presAssocID="{09CC0479-78C8-4A95-BDB8-6DFFAF0A3726}" presName="iconBgRect" presStyleLbl="bgShp" presStyleIdx="2" presStyleCnt="3" custScaleX="162369" custScaleY="156616"/>
      <dgm:spPr/>
    </dgm:pt>
    <dgm:pt modelId="{BCDFAEC9-4AEC-48C7-86C8-E0E5198FA988}" type="pres">
      <dgm:prSet presAssocID="{09CC0479-78C8-4A95-BDB8-6DFFAF0A3726}" presName="iconRect" presStyleLbl="node1" presStyleIdx="2" presStyleCnt="3" custScaleX="162369" custScaleY="156616"/>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000" b="-2000"/>
          </a:stretch>
        </a:blipFill>
        <a:ln>
          <a:noFill/>
        </a:ln>
      </dgm:spPr>
      <dgm:extLst>
        <a:ext uri="{E40237B7-FDA0-4F09-8148-C483321AD2D9}">
          <dgm14:cNvPr xmlns:dgm14="http://schemas.microsoft.com/office/drawing/2010/diagram" id="0" name="" descr="Wandelen met effen opvulling"/>
        </a:ext>
      </dgm:extLst>
    </dgm:pt>
    <dgm:pt modelId="{BB9ACF5D-CB8E-4D6C-86A1-D3437C63C56A}" type="pres">
      <dgm:prSet presAssocID="{09CC0479-78C8-4A95-BDB8-6DFFAF0A3726}" presName="spaceRect" presStyleCnt="0"/>
      <dgm:spPr/>
    </dgm:pt>
    <dgm:pt modelId="{32D96095-8469-49AD-B62B-31E51187AB23}" type="pres">
      <dgm:prSet presAssocID="{09CC0479-78C8-4A95-BDB8-6DFFAF0A3726}" presName="textRect" presStyleLbl="revTx" presStyleIdx="2" presStyleCnt="3" custLinFactNeighborX="570" custLinFactNeighborY="30427">
        <dgm:presLayoutVars>
          <dgm:chMax val="1"/>
          <dgm:chPref val="1"/>
        </dgm:presLayoutVars>
      </dgm:prSet>
      <dgm:spPr/>
    </dgm:pt>
  </dgm:ptLst>
  <dgm:cxnLst>
    <dgm:cxn modelId="{76D16D3D-DA7B-42B9-A7D9-127A5E0BCDCA}" type="presOf" srcId="{5E64DEE3-0C14-4862-894E-94D92585BFF5}" destId="{B5D3D6F5-F69F-4AD6-ACA8-9972C4A1D317}" srcOrd="0" destOrd="0" presId="urn:microsoft.com/office/officeart/2018/5/layout/IconCircleLabelList"/>
    <dgm:cxn modelId="{45AA8B4E-7DD7-40B7-9637-CBA3E1931D63}" srcId="{5E64DEE3-0C14-4862-894E-94D92585BFF5}" destId="{09CC0479-78C8-4A95-BDB8-6DFFAF0A3726}" srcOrd="2" destOrd="0" parTransId="{17F5FC66-BFDD-40B7-A15C-515E637EE194}" sibTransId="{9E735785-C791-4A3E-A295-226A23D01402}"/>
    <dgm:cxn modelId="{4400DF73-EABF-4F3C-8C8A-97B6E706055C}" type="presOf" srcId="{09CC0479-78C8-4A95-BDB8-6DFFAF0A3726}" destId="{32D96095-8469-49AD-B62B-31E51187AB23}" srcOrd="0" destOrd="0" presId="urn:microsoft.com/office/officeart/2018/5/layout/IconCircleLabelList"/>
    <dgm:cxn modelId="{6927A455-4ED2-48C1-9960-6DF9C460865F}" type="presOf" srcId="{2AF4A6A8-73AA-44D5-B0D9-D30A71460768}" destId="{BF480701-A2E3-49EE-997E-1A49C40174C6}" srcOrd="0" destOrd="0" presId="urn:microsoft.com/office/officeart/2018/5/layout/IconCircleLabelList"/>
    <dgm:cxn modelId="{96309F85-D64E-42D2-97BD-9CB09A955F26}" srcId="{5E64DEE3-0C14-4862-894E-94D92585BFF5}" destId="{2AF4A6A8-73AA-44D5-B0D9-D30A71460768}" srcOrd="1" destOrd="0" parTransId="{AEA36BBD-AFB6-448A-B7DC-98D70BBB7B3D}" sibTransId="{66D8DD9C-245E-4449-B0B8-9AEFEF1418CF}"/>
    <dgm:cxn modelId="{A8AAFEE8-A46C-4470-A3B3-27A861B7BAA8}" type="presOf" srcId="{BCC7EA5C-3B68-4B74-A6F8-4BD22FD6EE12}" destId="{21F655AA-0266-4C79-BDD7-9D1281B383AC}" srcOrd="0" destOrd="0" presId="urn:microsoft.com/office/officeart/2018/5/layout/IconCircleLabelList"/>
    <dgm:cxn modelId="{7049DCFF-FB92-4364-A511-3C0B6901872D}" srcId="{5E64DEE3-0C14-4862-894E-94D92585BFF5}" destId="{BCC7EA5C-3B68-4B74-A6F8-4BD22FD6EE12}" srcOrd="0" destOrd="0" parTransId="{5A90EEFE-A543-4E3A-BED5-BEEE6D8176E6}" sibTransId="{D00F5122-3579-4839-90CE-00E5B18D1212}"/>
    <dgm:cxn modelId="{17C124A7-E2D8-4B88-9F14-9D140D44AF4B}" type="presParOf" srcId="{B5D3D6F5-F69F-4AD6-ACA8-9972C4A1D317}" destId="{EFC665BE-E1F0-49E6-8244-2BBD08DD8624}" srcOrd="0" destOrd="0" presId="urn:microsoft.com/office/officeart/2018/5/layout/IconCircleLabelList"/>
    <dgm:cxn modelId="{9E8FA12A-7C86-4DB2-8659-40410E066BE7}" type="presParOf" srcId="{EFC665BE-E1F0-49E6-8244-2BBD08DD8624}" destId="{3A51B834-E23F-4C3C-9AF4-DEC06E212142}" srcOrd="0" destOrd="0" presId="urn:microsoft.com/office/officeart/2018/5/layout/IconCircleLabelList"/>
    <dgm:cxn modelId="{38DFB49A-9FB5-4309-8F3E-A62745A3C218}" type="presParOf" srcId="{EFC665BE-E1F0-49E6-8244-2BBD08DD8624}" destId="{C94D3DA8-7358-402F-BA35-D863020F0611}" srcOrd="1" destOrd="0" presId="urn:microsoft.com/office/officeart/2018/5/layout/IconCircleLabelList"/>
    <dgm:cxn modelId="{9C8F81D1-B7C2-4044-8572-917375542E23}" type="presParOf" srcId="{EFC665BE-E1F0-49E6-8244-2BBD08DD8624}" destId="{7BC4E2BD-0AE6-4F90-90D8-AE80F4DC8800}" srcOrd="2" destOrd="0" presId="urn:microsoft.com/office/officeart/2018/5/layout/IconCircleLabelList"/>
    <dgm:cxn modelId="{98679098-A9EF-47F6-BFDA-720C23F4BD33}" type="presParOf" srcId="{EFC665BE-E1F0-49E6-8244-2BBD08DD8624}" destId="{21F655AA-0266-4C79-BDD7-9D1281B383AC}" srcOrd="3" destOrd="0" presId="urn:microsoft.com/office/officeart/2018/5/layout/IconCircleLabelList"/>
    <dgm:cxn modelId="{A2972A29-742A-4672-9C20-C971E5717FAA}" type="presParOf" srcId="{B5D3D6F5-F69F-4AD6-ACA8-9972C4A1D317}" destId="{4580BA56-5D06-4B3C-9A56-2E1FB32ACFF2}" srcOrd="1" destOrd="0" presId="urn:microsoft.com/office/officeart/2018/5/layout/IconCircleLabelList"/>
    <dgm:cxn modelId="{E2425642-CEA1-4CB5-A806-B131E8F4B104}" type="presParOf" srcId="{B5D3D6F5-F69F-4AD6-ACA8-9972C4A1D317}" destId="{AF155AE8-4238-46CF-B8DB-31278C2FEDD8}" srcOrd="2" destOrd="0" presId="urn:microsoft.com/office/officeart/2018/5/layout/IconCircleLabelList"/>
    <dgm:cxn modelId="{A1E096E6-4BA6-4C19-AC45-A0FE0F739842}" type="presParOf" srcId="{AF155AE8-4238-46CF-B8DB-31278C2FEDD8}" destId="{C1F5B519-75CC-45CE-90EE-13B434DA3F85}" srcOrd="0" destOrd="0" presId="urn:microsoft.com/office/officeart/2018/5/layout/IconCircleLabelList"/>
    <dgm:cxn modelId="{BE7E0ECB-D82D-4AD6-96A7-839BC1B5FDDD}" type="presParOf" srcId="{AF155AE8-4238-46CF-B8DB-31278C2FEDD8}" destId="{BAC7CE05-09F5-4AEF-B638-F8D1800F4643}" srcOrd="1" destOrd="0" presId="urn:microsoft.com/office/officeart/2018/5/layout/IconCircleLabelList"/>
    <dgm:cxn modelId="{A8C54E88-57A8-456A-AA72-C18ADF803B2F}" type="presParOf" srcId="{AF155AE8-4238-46CF-B8DB-31278C2FEDD8}" destId="{3611C755-59EA-4949-A71C-EC7B6D6E1434}" srcOrd="2" destOrd="0" presId="urn:microsoft.com/office/officeart/2018/5/layout/IconCircleLabelList"/>
    <dgm:cxn modelId="{A3AF829E-BD53-4510-838F-6E437FFA56CA}" type="presParOf" srcId="{AF155AE8-4238-46CF-B8DB-31278C2FEDD8}" destId="{BF480701-A2E3-49EE-997E-1A49C40174C6}" srcOrd="3" destOrd="0" presId="urn:microsoft.com/office/officeart/2018/5/layout/IconCircleLabelList"/>
    <dgm:cxn modelId="{DDFC2E69-6877-4EFD-B20F-FE21F270FB92}" type="presParOf" srcId="{B5D3D6F5-F69F-4AD6-ACA8-9972C4A1D317}" destId="{0DFE67CA-D338-41BE-ACF9-C687857F40AD}" srcOrd="3" destOrd="0" presId="urn:microsoft.com/office/officeart/2018/5/layout/IconCircleLabelList"/>
    <dgm:cxn modelId="{CC8DB8F6-F9BC-48A4-A08E-9C65CF633E5C}" type="presParOf" srcId="{B5D3D6F5-F69F-4AD6-ACA8-9972C4A1D317}" destId="{12909314-5D2D-4517-9C19-F0066C5DAF2A}" srcOrd="4" destOrd="0" presId="urn:microsoft.com/office/officeart/2018/5/layout/IconCircleLabelList"/>
    <dgm:cxn modelId="{65E2E0FC-BF75-4F20-BBA6-3A47F66DCF3A}" type="presParOf" srcId="{12909314-5D2D-4517-9C19-F0066C5DAF2A}" destId="{00B05580-283E-4F74-9920-132E524AB59F}" srcOrd="0" destOrd="0" presId="urn:microsoft.com/office/officeart/2018/5/layout/IconCircleLabelList"/>
    <dgm:cxn modelId="{81AF81D7-556C-4821-A1C9-D30530155FAF}" type="presParOf" srcId="{12909314-5D2D-4517-9C19-F0066C5DAF2A}" destId="{BCDFAEC9-4AEC-48C7-86C8-E0E5198FA988}" srcOrd="1" destOrd="0" presId="urn:microsoft.com/office/officeart/2018/5/layout/IconCircleLabelList"/>
    <dgm:cxn modelId="{52D3CF0A-2047-4326-BC4D-0D0DD7A97947}" type="presParOf" srcId="{12909314-5D2D-4517-9C19-F0066C5DAF2A}" destId="{BB9ACF5D-CB8E-4D6C-86A1-D3437C63C56A}" srcOrd="2" destOrd="0" presId="urn:microsoft.com/office/officeart/2018/5/layout/IconCircleLabelList"/>
    <dgm:cxn modelId="{4AD52F2E-B11A-4F68-A945-DC2EB9800ADF}" type="presParOf" srcId="{12909314-5D2D-4517-9C19-F0066C5DAF2A}" destId="{32D96095-8469-49AD-B62B-31E51187AB2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EAD020-03E0-43DC-9535-CA16BFD676CF}"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nl-NL"/>
        </a:p>
      </dgm:t>
    </dgm:pt>
    <dgm:pt modelId="{9F170EA5-6CAD-40D6-BED3-BB98CE183E6C}">
      <dgm:prSet phldrT="[Tekst]" custT="1"/>
      <dgm:spPr/>
      <dgm:t>
        <a:bodyPr/>
        <a:lstStyle/>
        <a:p>
          <a:r>
            <a:rPr lang="nl-NL" sz="4000" dirty="0"/>
            <a:t>Veel </a:t>
          </a:r>
          <a:br>
            <a:rPr lang="nl-NL" sz="4000" dirty="0"/>
          </a:br>
          <a:r>
            <a:rPr lang="nl-NL" sz="4000" dirty="0"/>
            <a:t>invloed</a:t>
          </a:r>
        </a:p>
      </dgm:t>
    </dgm:pt>
    <dgm:pt modelId="{005AC879-811E-4F27-B972-15DD17893276}" type="parTrans" cxnId="{B31CC3F6-6788-4783-B545-5D5DE8D3C0AA}">
      <dgm:prSet/>
      <dgm:spPr/>
      <dgm:t>
        <a:bodyPr/>
        <a:lstStyle/>
        <a:p>
          <a:endParaRPr lang="nl-NL"/>
        </a:p>
      </dgm:t>
    </dgm:pt>
    <dgm:pt modelId="{1F25EB11-C767-45E1-ABE2-F09E41A33C74}" type="sibTrans" cxnId="{B31CC3F6-6788-4783-B545-5D5DE8D3C0AA}">
      <dgm:prSet/>
      <dgm:spPr/>
      <dgm:t>
        <a:bodyPr/>
        <a:lstStyle/>
        <a:p>
          <a:endParaRPr lang="nl-NL"/>
        </a:p>
      </dgm:t>
    </dgm:pt>
    <dgm:pt modelId="{52B7C136-EA44-4B00-AA96-8505EC09E4A9}">
      <dgm:prSet phldrT="[Tekst]" custT="1"/>
      <dgm:spPr/>
      <dgm:t>
        <a:bodyPr/>
        <a:lstStyle/>
        <a:p>
          <a:r>
            <a:rPr lang="nl-NL" sz="4000" dirty="0"/>
            <a:t>Veel </a:t>
          </a:r>
          <a:br>
            <a:rPr lang="nl-NL" sz="4000" dirty="0"/>
          </a:br>
          <a:r>
            <a:rPr lang="nl-NL" sz="4000" dirty="0"/>
            <a:t>hoop</a:t>
          </a:r>
        </a:p>
      </dgm:t>
    </dgm:pt>
    <dgm:pt modelId="{C7E9821A-01C3-445A-8F90-92D8DCB2946C}" type="parTrans" cxnId="{44586B9C-7820-449C-A8F4-23127C6047BF}">
      <dgm:prSet/>
      <dgm:spPr/>
      <dgm:t>
        <a:bodyPr/>
        <a:lstStyle/>
        <a:p>
          <a:endParaRPr lang="nl-NL"/>
        </a:p>
      </dgm:t>
    </dgm:pt>
    <dgm:pt modelId="{BD3F4323-171A-4FAB-A5BE-6611C134522F}" type="sibTrans" cxnId="{44586B9C-7820-449C-A8F4-23127C6047BF}">
      <dgm:prSet/>
      <dgm:spPr/>
      <dgm:t>
        <a:bodyPr/>
        <a:lstStyle/>
        <a:p>
          <a:endParaRPr lang="nl-NL"/>
        </a:p>
      </dgm:t>
    </dgm:pt>
    <dgm:pt modelId="{C48D23C2-D62F-4F9F-94E8-A8FAF2303139}">
      <dgm:prSet phldrT="[Tekst]" custT="1"/>
      <dgm:spPr/>
      <dgm:t>
        <a:bodyPr/>
        <a:lstStyle/>
        <a:p>
          <a:r>
            <a:rPr lang="nl-NL" sz="4000" dirty="0"/>
            <a:t>Weinig </a:t>
          </a:r>
          <a:br>
            <a:rPr lang="nl-NL" sz="4000" dirty="0"/>
          </a:br>
          <a:r>
            <a:rPr lang="nl-NL" sz="4000" dirty="0"/>
            <a:t>invloed</a:t>
          </a:r>
        </a:p>
      </dgm:t>
    </dgm:pt>
    <dgm:pt modelId="{2CDFC610-9FA9-463D-8F57-801D650CEF65}" type="parTrans" cxnId="{5A40B5FF-311C-4E59-97F8-DFEDAF3EE44A}">
      <dgm:prSet/>
      <dgm:spPr/>
      <dgm:t>
        <a:bodyPr/>
        <a:lstStyle/>
        <a:p>
          <a:endParaRPr lang="nl-NL"/>
        </a:p>
      </dgm:t>
    </dgm:pt>
    <dgm:pt modelId="{0705C5FC-38E9-4831-8FBD-851CDBA5671C}" type="sibTrans" cxnId="{5A40B5FF-311C-4E59-97F8-DFEDAF3EE44A}">
      <dgm:prSet/>
      <dgm:spPr/>
      <dgm:t>
        <a:bodyPr/>
        <a:lstStyle/>
        <a:p>
          <a:endParaRPr lang="nl-NL"/>
        </a:p>
      </dgm:t>
    </dgm:pt>
    <dgm:pt modelId="{6B8C36B5-A692-49A6-9B12-506B13B90CD0}">
      <dgm:prSet phldrT="[Tekst]" custT="1"/>
      <dgm:spPr/>
      <dgm:t>
        <a:bodyPr/>
        <a:lstStyle/>
        <a:p>
          <a:r>
            <a:rPr lang="nl-NL" sz="4000" dirty="0"/>
            <a:t>Weinig </a:t>
          </a:r>
          <a:br>
            <a:rPr lang="nl-NL" sz="4000" dirty="0"/>
          </a:br>
          <a:r>
            <a:rPr lang="nl-NL" sz="4000" dirty="0"/>
            <a:t>hoop</a:t>
          </a:r>
        </a:p>
      </dgm:t>
    </dgm:pt>
    <dgm:pt modelId="{6121546C-8619-45A9-92C2-B8EEF2BD87D6}" type="parTrans" cxnId="{1417CB96-E47C-4688-8522-3DD174424002}">
      <dgm:prSet/>
      <dgm:spPr/>
      <dgm:t>
        <a:bodyPr/>
        <a:lstStyle/>
        <a:p>
          <a:endParaRPr lang="nl-NL"/>
        </a:p>
      </dgm:t>
    </dgm:pt>
    <dgm:pt modelId="{763834E3-28A6-4DE8-ADE4-942A3B7D15C3}" type="sibTrans" cxnId="{1417CB96-E47C-4688-8522-3DD174424002}">
      <dgm:prSet/>
      <dgm:spPr/>
      <dgm:t>
        <a:bodyPr/>
        <a:lstStyle/>
        <a:p>
          <a:endParaRPr lang="nl-NL"/>
        </a:p>
      </dgm:t>
    </dgm:pt>
    <dgm:pt modelId="{9F2373D0-2580-4578-B111-7F786ADB92FD}">
      <dgm:prSet phldrT="[Tekst]" phldr="1"/>
      <dgm:spPr/>
      <dgm:t>
        <a:bodyPr/>
        <a:lstStyle/>
        <a:p>
          <a:endParaRPr lang="nl-NL" dirty="0"/>
        </a:p>
      </dgm:t>
    </dgm:pt>
    <dgm:pt modelId="{03FE3DE3-C28D-4772-B669-12A42182AFB0}" type="sibTrans" cxnId="{3D597753-B802-4783-AAF5-2CC235EB56F3}">
      <dgm:prSet/>
      <dgm:spPr/>
      <dgm:t>
        <a:bodyPr/>
        <a:lstStyle/>
        <a:p>
          <a:endParaRPr lang="nl-NL"/>
        </a:p>
      </dgm:t>
    </dgm:pt>
    <dgm:pt modelId="{30BA5611-FFC0-4B67-AC06-6ECBB74B0A42}" type="parTrans" cxnId="{3D597753-B802-4783-AAF5-2CC235EB56F3}">
      <dgm:prSet/>
      <dgm:spPr/>
      <dgm:t>
        <a:bodyPr/>
        <a:lstStyle/>
        <a:p>
          <a:endParaRPr lang="nl-NL"/>
        </a:p>
      </dgm:t>
    </dgm:pt>
    <dgm:pt modelId="{06E188BF-03AD-451A-8EA4-9368FFC00762}" type="pres">
      <dgm:prSet presAssocID="{0AEAD020-03E0-43DC-9535-CA16BFD676CF}" presName="cycle" presStyleCnt="0">
        <dgm:presLayoutVars>
          <dgm:chMax val="1"/>
          <dgm:dir/>
          <dgm:animLvl val="ctr"/>
          <dgm:resizeHandles val="exact"/>
        </dgm:presLayoutVars>
      </dgm:prSet>
      <dgm:spPr/>
    </dgm:pt>
    <dgm:pt modelId="{28E9C352-9AC3-4218-A848-187358CB0BC2}" type="pres">
      <dgm:prSet presAssocID="{9F2373D0-2580-4578-B111-7F786ADB92FD}" presName="centerShape" presStyleLbl="node0" presStyleIdx="0" presStyleCnt="1" custScaleX="30407" custScaleY="30835"/>
      <dgm:spPr/>
    </dgm:pt>
    <dgm:pt modelId="{082751B9-5CDD-4BE1-94AD-C877757CCC48}" type="pres">
      <dgm:prSet presAssocID="{005AC879-811E-4F27-B972-15DD17893276}" presName="Name9" presStyleLbl="parChTrans1D2" presStyleIdx="0" presStyleCnt="4"/>
      <dgm:spPr/>
    </dgm:pt>
    <dgm:pt modelId="{E7B97CB7-A97B-4831-8A0E-620A2AA70D2B}" type="pres">
      <dgm:prSet presAssocID="{005AC879-811E-4F27-B972-15DD17893276}" presName="connTx" presStyleLbl="parChTrans1D2" presStyleIdx="0" presStyleCnt="4"/>
      <dgm:spPr/>
    </dgm:pt>
    <dgm:pt modelId="{2389BC6E-6182-49C5-A0F1-D7A61149A122}" type="pres">
      <dgm:prSet presAssocID="{9F170EA5-6CAD-40D6-BED3-BB98CE183E6C}" presName="node" presStyleLbl="node1" presStyleIdx="0" presStyleCnt="4" custScaleX="271949" custScaleY="138876">
        <dgm:presLayoutVars>
          <dgm:bulletEnabled val="1"/>
        </dgm:presLayoutVars>
      </dgm:prSet>
      <dgm:spPr/>
    </dgm:pt>
    <dgm:pt modelId="{2BE2C0DC-5D67-4974-B06B-099D27E50AB0}" type="pres">
      <dgm:prSet presAssocID="{C7E9821A-01C3-445A-8F90-92D8DCB2946C}" presName="Name9" presStyleLbl="parChTrans1D2" presStyleIdx="1" presStyleCnt="4"/>
      <dgm:spPr/>
    </dgm:pt>
    <dgm:pt modelId="{B1B5E784-2729-4F3D-9CB0-A4FD0AB64973}" type="pres">
      <dgm:prSet presAssocID="{C7E9821A-01C3-445A-8F90-92D8DCB2946C}" presName="connTx" presStyleLbl="parChTrans1D2" presStyleIdx="1" presStyleCnt="4"/>
      <dgm:spPr/>
    </dgm:pt>
    <dgm:pt modelId="{D71DBE98-4DB7-477C-A395-C2CD7C6C1A72}" type="pres">
      <dgm:prSet presAssocID="{52B7C136-EA44-4B00-AA96-8505EC09E4A9}" presName="node" presStyleLbl="node1" presStyleIdx="1" presStyleCnt="4" custScaleX="271949" custScaleY="138876" custRadScaleRad="236607" custRadScaleInc="-708">
        <dgm:presLayoutVars>
          <dgm:bulletEnabled val="1"/>
        </dgm:presLayoutVars>
      </dgm:prSet>
      <dgm:spPr/>
    </dgm:pt>
    <dgm:pt modelId="{E15D80CF-2480-4CAC-8797-0C4D34E0B7DE}" type="pres">
      <dgm:prSet presAssocID="{2CDFC610-9FA9-463D-8F57-801D650CEF65}" presName="Name9" presStyleLbl="parChTrans1D2" presStyleIdx="2" presStyleCnt="4"/>
      <dgm:spPr/>
    </dgm:pt>
    <dgm:pt modelId="{C835EA98-3092-4990-8927-4E9246F2E52E}" type="pres">
      <dgm:prSet presAssocID="{2CDFC610-9FA9-463D-8F57-801D650CEF65}" presName="connTx" presStyleLbl="parChTrans1D2" presStyleIdx="2" presStyleCnt="4"/>
      <dgm:spPr/>
    </dgm:pt>
    <dgm:pt modelId="{7DE26A43-D85C-4FA6-AD2F-7DF6F0675644}" type="pres">
      <dgm:prSet presAssocID="{C48D23C2-D62F-4F9F-94E8-A8FAF2303139}" presName="node" presStyleLbl="node1" presStyleIdx="2" presStyleCnt="4" custScaleX="271949" custScaleY="138876">
        <dgm:presLayoutVars>
          <dgm:bulletEnabled val="1"/>
        </dgm:presLayoutVars>
      </dgm:prSet>
      <dgm:spPr/>
    </dgm:pt>
    <dgm:pt modelId="{B6F49635-5411-4DE0-84B0-A1C7A8A46130}" type="pres">
      <dgm:prSet presAssocID="{6121546C-8619-45A9-92C2-B8EEF2BD87D6}" presName="Name9" presStyleLbl="parChTrans1D2" presStyleIdx="3" presStyleCnt="4"/>
      <dgm:spPr/>
    </dgm:pt>
    <dgm:pt modelId="{2482FBF6-26F0-4EA7-B417-54E671BEA286}" type="pres">
      <dgm:prSet presAssocID="{6121546C-8619-45A9-92C2-B8EEF2BD87D6}" presName="connTx" presStyleLbl="parChTrans1D2" presStyleIdx="3" presStyleCnt="4"/>
      <dgm:spPr/>
    </dgm:pt>
    <dgm:pt modelId="{FF3288F3-A34D-47A7-B560-928D65D3691C}" type="pres">
      <dgm:prSet presAssocID="{6B8C36B5-A692-49A6-9B12-506B13B90CD0}" presName="node" presStyleLbl="node1" presStyleIdx="3" presStyleCnt="4" custScaleX="271949" custScaleY="138876" custRadScaleRad="236407" custRadScaleInc="354">
        <dgm:presLayoutVars>
          <dgm:bulletEnabled val="1"/>
        </dgm:presLayoutVars>
      </dgm:prSet>
      <dgm:spPr/>
    </dgm:pt>
  </dgm:ptLst>
  <dgm:cxnLst>
    <dgm:cxn modelId="{30989737-39D2-4CC9-993B-F6FA2C801E31}" type="presOf" srcId="{9F2373D0-2580-4578-B111-7F786ADB92FD}" destId="{28E9C352-9AC3-4218-A848-187358CB0BC2}" srcOrd="0" destOrd="0" presId="urn:microsoft.com/office/officeart/2005/8/layout/radial1"/>
    <dgm:cxn modelId="{DEE6213A-2E4E-46F4-BCE5-D9B568A2F551}" type="presOf" srcId="{0AEAD020-03E0-43DC-9535-CA16BFD676CF}" destId="{06E188BF-03AD-451A-8EA4-9368FFC00762}" srcOrd="0" destOrd="0" presId="urn:microsoft.com/office/officeart/2005/8/layout/radial1"/>
    <dgm:cxn modelId="{77315F42-E2F8-4464-9EAE-BC0F1E6F5947}" type="presOf" srcId="{6121546C-8619-45A9-92C2-B8EEF2BD87D6}" destId="{B6F49635-5411-4DE0-84B0-A1C7A8A46130}" srcOrd="0" destOrd="0" presId="urn:microsoft.com/office/officeart/2005/8/layout/radial1"/>
    <dgm:cxn modelId="{54962346-6253-4810-BB2B-762C734F9827}" type="presOf" srcId="{005AC879-811E-4F27-B972-15DD17893276}" destId="{082751B9-5CDD-4BE1-94AD-C877757CCC48}" srcOrd="0" destOrd="0" presId="urn:microsoft.com/office/officeart/2005/8/layout/radial1"/>
    <dgm:cxn modelId="{3D597753-B802-4783-AAF5-2CC235EB56F3}" srcId="{0AEAD020-03E0-43DC-9535-CA16BFD676CF}" destId="{9F2373D0-2580-4578-B111-7F786ADB92FD}" srcOrd="0" destOrd="0" parTransId="{30BA5611-FFC0-4B67-AC06-6ECBB74B0A42}" sibTransId="{03FE3DE3-C28D-4772-B669-12A42182AFB0}"/>
    <dgm:cxn modelId="{94E86057-EA5B-40FE-85E5-1DA1EFDB95D7}" type="presOf" srcId="{6121546C-8619-45A9-92C2-B8EEF2BD87D6}" destId="{2482FBF6-26F0-4EA7-B417-54E671BEA286}" srcOrd="1" destOrd="0" presId="urn:microsoft.com/office/officeart/2005/8/layout/radial1"/>
    <dgm:cxn modelId="{323CFA78-2563-4AAC-BA20-28D5A3AE89F7}" type="presOf" srcId="{C7E9821A-01C3-445A-8F90-92D8DCB2946C}" destId="{B1B5E784-2729-4F3D-9CB0-A4FD0AB64973}" srcOrd="1" destOrd="0" presId="urn:microsoft.com/office/officeart/2005/8/layout/radial1"/>
    <dgm:cxn modelId="{1417CB96-E47C-4688-8522-3DD174424002}" srcId="{9F2373D0-2580-4578-B111-7F786ADB92FD}" destId="{6B8C36B5-A692-49A6-9B12-506B13B90CD0}" srcOrd="3" destOrd="0" parTransId="{6121546C-8619-45A9-92C2-B8EEF2BD87D6}" sibTransId="{763834E3-28A6-4DE8-ADE4-942A3B7D15C3}"/>
    <dgm:cxn modelId="{44586B9C-7820-449C-A8F4-23127C6047BF}" srcId="{9F2373D0-2580-4578-B111-7F786ADB92FD}" destId="{52B7C136-EA44-4B00-AA96-8505EC09E4A9}" srcOrd="1" destOrd="0" parTransId="{C7E9821A-01C3-445A-8F90-92D8DCB2946C}" sibTransId="{BD3F4323-171A-4FAB-A5BE-6611C134522F}"/>
    <dgm:cxn modelId="{55922EAC-5F2A-428D-9613-AF6FF9273D2D}" type="presOf" srcId="{52B7C136-EA44-4B00-AA96-8505EC09E4A9}" destId="{D71DBE98-4DB7-477C-A395-C2CD7C6C1A72}" srcOrd="0" destOrd="0" presId="urn:microsoft.com/office/officeart/2005/8/layout/radial1"/>
    <dgm:cxn modelId="{DB00B5D2-0EB5-4E42-A9E3-EC358DD19C14}" type="presOf" srcId="{6B8C36B5-A692-49A6-9B12-506B13B90CD0}" destId="{FF3288F3-A34D-47A7-B560-928D65D3691C}" srcOrd="0" destOrd="0" presId="urn:microsoft.com/office/officeart/2005/8/layout/radial1"/>
    <dgm:cxn modelId="{B79501D7-AE63-4A85-8F21-6C62AF2DC0EC}" type="presOf" srcId="{005AC879-811E-4F27-B972-15DD17893276}" destId="{E7B97CB7-A97B-4831-8A0E-620A2AA70D2B}" srcOrd="1" destOrd="0" presId="urn:microsoft.com/office/officeart/2005/8/layout/radial1"/>
    <dgm:cxn modelId="{3FEB59D9-AC4E-429E-9490-F669A5AFD0AF}" type="presOf" srcId="{C7E9821A-01C3-445A-8F90-92D8DCB2946C}" destId="{2BE2C0DC-5D67-4974-B06B-099D27E50AB0}" srcOrd="0" destOrd="0" presId="urn:microsoft.com/office/officeart/2005/8/layout/radial1"/>
    <dgm:cxn modelId="{1C11C7DA-9105-4505-A7EA-6B730FF84AB1}" type="presOf" srcId="{C48D23C2-D62F-4F9F-94E8-A8FAF2303139}" destId="{7DE26A43-D85C-4FA6-AD2F-7DF6F0675644}" srcOrd="0" destOrd="0" presId="urn:microsoft.com/office/officeart/2005/8/layout/radial1"/>
    <dgm:cxn modelId="{2FDBCCDB-A8D3-430C-A2AC-670E249FECA6}" type="presOf" srcId="{2CDFC610-9FA9-463D-8F57-801D650CEF65}" destId="{C835EA98-3092-4990-8927-4E9246F2E52E}" srcOrd="1" destOrd="0" presId="urn:microsoft.com/office/officeart/2005/8/layout/radial1"/>
    <dgm:cxn modelId="{162C1FF3-EE26-474C-B516-A4ABEA42D0CE}" type="presOf" srcId="{9F170EA5-6CAD-40D6-BED3-BB98CE183E6C}" destId="{2389BC6E-6182-49C5-A0F1-D7A61149A122}" srcOrd="0" destOrd="0" presId="urn:microsoft.com/office/officeart/2005/8/layout/radial1"/>
    <dgm:cxn modelId="{61972BF4-BABC-4D1F-A000-502D91ABFF0F}" type="presOf" srcId="{2CDFC610-9FA9-463D-8F57-801D650CEF65}" destId="{E15D80CF-2480-4CAC-8797-0C4D34E0B7DE}" srcOrd="0" destOrd="0" presId="urn:microsoft.com/office/officeart/2005/8/layout/radial1"/>
    <dgm:cxn modelId="{B31CC3F6-6788-4783-B545-5D5DE8D3C0AA}" srcId="{9F2373D0-2580-4578-B111-7F786ADB92FD}" destId="{9F170EA5-6CAD-40D6-BED3-BB98CE183E6C}" srcOrd="0" destOrd="0" parTransId="{005AC879-811E-4F27-B972-15DD17893276}" sibTransId="{1F25EB11-C767-45E1-ABE2-F09E41A33C74}"/>
    <dgm:cxn modelId="{5A40B5FF-311C-4E59-97F8-DFEDAF3EE44A}" srcId="{9F2373D0-2580-4578-B111-7F786ADB92FD}" destId="{C48D23C2-D62F-4F9F-94E8-A8FAF2303139}" srcOrd="2" destOrd="0" parTransId="{2CDFC610-9FA9-463D-8F57-801D650CEF65}" sibTransId="{0705C5FC-38E9-4831-8FBD-851CDBA5671C}"/>
    <dgm:cxn modelId="{AC9A0F34-783B-462C-9404-F2DA7FDE77D8}" type="presParOf" srcId="{06E188BF-03AD-451A-8EA4-9368FFC00762}" destId="{28E9C352-9AC3-4218-A848-187358CB0BC2}" srcOrd="0" destOrd="0" presId="urn:microsoft.com/office/officeart/2005/8/layout/radial1"/>
    <dgm:cxn modelId="{C1EFE3FA-219D-474F-902E-0F4D84400981}" type="presParOf" srcId="{06E188BF-03AD-451A-8EA4-9368FFC00762}" destId="{082751B9-5CDD-4BE1-94AD-C877757CCC48}" srcOrd="1" destOrd="0" presId="urn:microsoft.com/office/officeart/2005/8/layout/radial1"/>
    <dgm:cxn modelId="{D56628F7-B448-46C0-8A20-CD7CEE81C708}" type="presParOf" srcId="{082751B9-5CDD-4BE1-94AD-C877757CCC48}" destId="{E7B97CB7-A97B-4831-8A0E-620A2AA70D2B}" srcOrd="0" destOrd="0" presId="urn:microsoft.com/office/officeart/2005/8/layout/radial1"/>
    <dgm:cxn modelId="{841F85C1-4454-4392-B5D9-ACAA45F87FB6}" type="presParOf" srcId="{06E188BF-03AD-451A-8EA4-9368FFC00762}" destId="{2389BC6E-6182-49C5-A0F1-D7A61149A122}" srcOrd="2" destOrd="0" presId="urn:microsoft.com/office/officeart/2005/8/layout/radial1"/>
    <dgm:cxn modelId="{EE70B513-F8A5-4846-84A3-86413F000414}" type="presParOf" srcId="{06E188BF-03AD-451A-8EA4-9368FFC00762}" destId="{2BE2C0DC-5D67-4974-B06B-099D27E50AB0}" srcOrd="3" destOrd="0" presId="urn:microsoft.com/office/officeart/2005/8/layout/radial1"/>
    <dgm:cxn modelId="{BD2318F9-B5CB-4DCE-B151-22CBD4437225}" type="presParOf" srcId="{2BE2C0DC-5D67-4974-B06B-099D27E50AB0}" destId="{B1B5E784-2729-4F3D-9CB0-A4FD0AB64973}" srcOrd="0" destOrd="0" presId="urn:microsoft.com/office/officeart/2005/8/layout/radial1"/>
    <dgm:cxn modelId="{CD57C759-3603-40F8-8F8F-E54295F3F862}" type="presParOf" srcId="{06E188BF-03AD-451A-8EA4-9368FFC00762}" destId="{D71DBE98-4DB7-477C-A395-C2CD7C6C1A72}" srcOrd="4" destOrd="0" presId="urn:microsoft.com/office/officeart/2005/8/layout/radial1"/>
    <dgm:cxn modelId="{E725BBE0-1AF9-43C4-85A0-30EB9E57EE9A}" type="presParOf" srcId="{06E188BF-03AD-451A-8EA4-9368FFC00762}" destId="{E15D80CF-2480-4CAC-8797-0C4D34E0B7DE}" srcOrd="5" destOrd="0" presId="urn:microsoft.com/office/officeart/2005/8/layout/radial1"/>
    <dgm:cxn modelId="{6F32AA18-033B-4630-9BD0-A7A3F690AC99}" type="presParOf" srcId="{E15D80CF-2480-4CAC-8797-0C4D34E0B7DE}" destId="{C835EA98-3092-4990-8927-4E9246F2E52E}" srcOrd="0" destOrd="0" presId="urn:microsoft.com/office/officeart/2005/8/layout/radial1"/>
    <dgm:cxn modelId="{72081136-220B-44CF-9D98-E7A27DE34C7F}" type="presParOf" srcId="{06E188BF-03AD-451A-8EA4-9368FFC00762}" destId="{7DE26A43-D85C-4FA6-AD2F-7DF6F0675644}" srcOrd="6" destOrd="0" presId="urn:microsoft.com/office/officeart/2005/8/layout/radial1"/>
    <dgm:cxn modelId="{6B82BB0D-96C0-461A-926D-B9047720C817}" type="presParOf" srcId="{06E188BF-03AD-451A-8EA4-9368FFC00762}" destId="{B6F49635-5411-4DE0-84B0-A1C7A8A46130}" srcOrd="7" destOrd="0" presId="urn:microsoft.com/office/officeart/2005/8/layout/radial1"/>
    <dgm:cxn modelId="{9EE8F8B3-621E-4451-A66D-59C5360636E1}" type="presParOf" srcId="{B6F49635-5411-4DE0-84B0-A1C7A8A46130}" destId="{2482FBF6-26F0-4EA7-B417-54E671BEA286}" srcOrd="0" destOrd="0" presId="urn:microsoft.com/office/officeart/2005/8/layout/radial1"/>
    <dgm:cxn modelId="{4E497883-9AFF-4E9C-B20D-6C20D5D76020}" type="presParOf" srcId="{06E188BF-03AD-451A-8EA4-9368FFC00762}" destId="{FF3288F3-A34D-47A7-B560-928D65D3691C}"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18BF2-9087-4C82-BE64-4A8F6124B36C}">
      <dsp:nvSpPr>
        <dsp:cNvPr id="0" name=""/>
        <dsp:cNvSpPr/>
      </dsp:nvSpPr>
      <dsp:spPr>
        <a:xfrm>
          <a:off x="3208498" y="665612"/>
          <a:ext cx="513251" cy="91440"/>
        </a:xfrm>
        <a:custGeom>
          <a:avLst/>
          <a:gdLst/>
          <a:ahLst/>
          <a:cxnLst/>
          <a:rect l="0" t="0" r="0" b="0"/>
          <a:pathLst>
            <a:path>
              <a:moveTo>
                <a:pt x="0" y="45720"/>
              </a:moveTo>
              <a:lnTo>
                <a:pt x="513251" y="45720"/>
              </a:lnTo>
            </a:path>
          </a:pathLst>
        </a:custGeom>
        <a:noFill/>
        <a:ln w="38100" cap="flat" cmpd="sng" algn="ctr">
          <a:solidFill>
            <a:schemeClr val="accent1">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51527" y="708613"/>
        <a:ext cx="27192" cy="5438"/>
      </dsp:txXfrm>
    </dsp:sp>
    <dsp:sp modelId="{CDCB8A33-98A3-4275-8CBF-60C240E27EE2}">
      <dsp:nvSpPr>
        <dsp:cNvPr id="0" name=""/>
        <dsp:cNvSpPr/>
      </dsp:nvSpPr>
      <dsp:spPr>
        <a:xfrm>
          <a:off x="845726" y="1961"/>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kern="1200"/>
            <a:t>Intro: problemen rondom klimaatonderwijs</a:t>
          </a:r>
        </a:p>
      </dsp:txBody>
      <dsp:txXfrm>
        <a:off x="845726" y="1961"/>
        <a:ext cx="2364571" cy="1418743"/>
      </dsp:txXfrm>
    </dsp:sp>
    <dsp:sp modelId="{31A88BA2-F585-44D7-BA8C-BEAEA1ACBC13}">
      <dsp:nvSpPr>
        <dsp:cNvPr id="0" name=""/>
        <dsp:cNvSpPr/>
      </dsp:nvSpPr>
      <dsp:spPr>
        <a:xfrm>
          <a:off x="6116921" y="665612"/>
          <a:ext cx="513251" cy="91440"/>
        </a:xfrm>
        <a:custGeom>
          <a:avLst/>
          <a:gdLst/>
          <a:ahLst/>
          <a:cxnLst/>
          <a:rect l="0" t="0" r="0" b="0"/>
          <a:pathLst>
            <a:path>
              <a:moveTo>
                <a:pt x="0" y="45720"/>
              </a:moveTo>
              <a:lnTo>
                <a:pt x="513251" y="45720"/>
              </a:lnTo>
            </a:path>
          </a:pathLst>
        </a:custGeom>
        <a:noFill/>
        <a:ln w="38100" cap="flat" cmpd="sng" algn="ctr">
          <a:solidFill>
            <a:schemeClr val="accent1">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59950" y="708613"/>
        <a:ext cx="27192" cy="5438"/>
      </dsp:txXfrm>
    </dsp:sp>
    <dsp:sp modelId="{3C42D81B-E7FA-4DEA-B41A-0E0E298BF687}">
      <dsp:nvSpPr>
        <dsp:cNvPr id="0" name=""/>
        <dsp:cNvSpPr/>
      </dsp:nvSpPr>
      <dsp:spPr>
        <a:xfrm>
          <a:off x="3754149" y="1961"/>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kern="1200"/>
            <a:t>Resultaten vragenlijst bespreken </a:t>
          </a:r>
        </a:p>
      </dsp:txBody>
      <dsp:txXfrm>
        <a:off x="3754149" y="1961"/>
        <a:ext cx="2364571" cy="1418743"/>
      </dsp:txXfrm>
    </dsp:sp>
    <dsp:sp modelId="{B4DDFFA0-D418-4DB6-A6E5-F4B92D21615F}">
      <dsp:nvSpPr>
        <dsp:cNvPr id="0" name=""/>
        <dsp:cNvSpPr/>
      </dsp:nvSpPr>
      <dsp:spPr>
        <a:xfrm>
          <a:off x="2028012" y="1418904"/>
          <a:ext cx="5816846" cy="513251"/>
        </a:xfrm>
        <a:custGeom>
          <a:avLst/>
          <a:gdLst/>
          <a:ahLst/>
          <a:cxnLst/>
          <a:rect l="0" t="0" r="0" b="0"/>
          <a:pathLst>
            <a:path>
              <a:moveTo>
                <a:pt x="5816846" y="0"/>
              </a:moveTo>
              <a:lnTo>
                <a:pt x="5816846" y="273725"/>
              </a:lnTo>
              <a:lnTo>
                <a:pt x="0" y="273725"/>
              </a:lnTo>
              <a:lnTo>
                <a:pt x="0" y="513251"/>
              </a:lnTo>
            </a:path>
          </a:pathLst>
        </a:custGeom>
        <a:noFill/>
        <a:ln w="38100" cap="flat" cmpd="sng" algn="ctr">
          <a:solidFill>
            <a:schemeClr val="accent1">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90380" y="1672810"/>
        <a:ext cx="292110" cy="5438"/>
      </dsp:txXfrm>
    </dsp:sp>
    <dsp:sp modelId="{73B2B93E-BFEF-453B-95BE-B9D8F71ECABE}">
      <dsp:nvSpPr>
        <dsp:cNvPr id="0" name=""/>
        <dsp:cNvSpPr/>
      </dsp:nvSpPr>
      <dsp:spPr>
        <a:xfrm>
          <a:off x="6662572" y="1961"/>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kern="1200"/>
            <a:t>Wat onderzoek ons vertelt </a:t>
          </a:r>
        </a:p>
      </dsp:txBody>
      <dsp:txXfrm>
        <a:off x="6662572" y="1961"/>
        <a:ext cx="2364571" cy="1418743"/>
      </dsp:txXfrm>
    </dsp:sp>
    <dsp:sp modelId="{021877CF-79EF-43B0-9F17-0EB0FAD263E2}">
      <dsp:nvSpPr>
        <dsp:cNvPr id="0" name=""/>
        <dsp:cNvSpPr/>
      </dsp:nvSpPr>
      <dsp:spPr>
        <a:xfrm>
          <a:off x="3208498" y="2628207"/>
          <a:ext cx="513251" cy="91440"/>
        </a:xfrm>
        <a:custGeom>
          <a:avLst/>
          <a:gdLst/>
          <a:ahLst/>
          <a:cxnLst/>
          <a:rect l="0" t="0" r="0" b="0"/>
          <a:pathLst>
            <a:path>
              <a:moveTo>
                <a:pt x="0" y="45720"/>
              </a:moveTo>
              <a:lnTo>
                <a:pt x="513251" y="45720"/>
              </a:lnTo>
            </a:path>
          </a:pathLst>
        </a:custGeom>
        <a:noFill/>
        <a:ln w="38100" cap="flat" cmpd="sng" algn="ctr">
          <a:solidFill>
            <a:schemeClr val="accent1">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51527" y="2671208"/>
        <a:ext cx="27192" cy="5438"/>
      </dsp:txXfrm>
    </dsp:sp>
    <dsp:sp modelId="{C4023422-A0D3-4544-A94E-8EFBC5F16896}">
      <dsp:nvSpPr>
        <dsp:cNvPr id="0" name=""/>
        <dsp:cNvSpPr/>
      </dsp:nvSpPr>
      <dsp:spPr>
        <a:xfrm>
          <a:off x="845726" y="1964555"/>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kern="1200"/>
            <a:t>Ontwerpregels voor hoopvol klimaatonderwijs</a:t>
          </a:r>
        </a:p>
      </dsp:txBody>
      <dsp:txXfrm>
        <a:off x="845726" y="1964555"/>
        <a:ext cx="2364571" cy="1418743"/>
      </dsp:txXfrm>
    </dsp:sp>
    <dsp:sp modelId="{27FCB044-876B-4097-936A-292F75A8652E}">
      <dsp:nvSpPr>
        <dsp:cNvPr id="0" name=""/>
        <dsp:cNvSpPr/>
      </dsp:nvSpPr>
      <dsp:spPr>
        <a:xfrm>
          <a:off x="6116921" y="2628207"/>
          <a:ext cx="513251" cy="91440"/>
        </a:xfrm>
        <a:custGeom>
          <a:avLst/>
          <a:gdLst/>
          <a:ahLst/>
          <a:cxnLst/>
          <a:rect l="0" t="0" r="0" b="0"/>
          <a:pathLst>
            <a:path>
              <a:moveTo>
                <a:pt x="0" y="45720"/>
              </a:moveTo>
              <a:lnTo>
                <a:pt x="513251" y="45720"/>
              </a:lnTo>
            </a:path>
          </a:pathLst>
        </a:custGeom>
        <a:noFill/>
        <a:ln w="38100" cap="flat" cmpd="sng" algn="ctr">
          <a:solidFill>
            <a:schemeClr val="accent1">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59950" y="2671208"/>
        <a:ext cx="27192" cy="5438"/>
      </dsp:txXfrm>
    </dsp:sp>
    <dsp:sp modelId="{446CFFC9-3A7D-46C8-A0FC-2BEFD964E929}">
      <dsp:nvSpPr>
        <dsp:cNvPr id="0" name=""/>
        <dsp:cNvSpPr/>
      </dsp:nvSpPr>
      <dsp:spPr>
        <a:xfrm>
          <a:off x="3754149" y="1964555"/>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b="1" kern="1200" dirty="0"/>
            <a:t>Intermezzo</a:t>
          </a:r>
          <a:r>
            <a:rPr lang="en-US" sz="2300" kern="1200" dirty="0"/>
            <a:t>: Hoe </a:t>
          </a:r>
          <a:r>
            <a:rPr lang="en-US" sz="2300" kern="1200" dirty="0" err="1"/>
            <a:t>hoopvol</a:t>
          </a:r>
          <a:r>
            <a:rPr lang="en-US" sz="2300" kern="1200" dirty="0"/>
            <a:t> ben </a:t>
          </a:r>
          <a:r>
            <a:rPr lang="en-US" sz="2300" kern="1200" dirty="0" err="1"/>
            <a:t>jij</a:t>
          </a:r>
          <a:r>
            <a:rPr lang="en-US" sz="2300" kern="1200" dirty="0"/>
            <a:t>? </a:t>
          </a:r>
        </a:p>
      </dsp:txBody>
      <dsp:txXfrm>
        <a:off x="3754149" y="1964555"/>
        <a:ext cx="2364571" cy="1418743"/>
      </dsp:txXfrm>
    </dsp:sp>
    <dsp:sp modelId="{B4F35036-B7E0-45C1-BF11-9A0C9D859988}">
      <dsp:nvSpPr>
        <dsp:cNvPr id="0" name=""/>
        <dsp:cNvSpPr/>
      </dsp:nvSpPr>
      <dsp:spPr>
        <a:xfrm>
          <a:off x="2028012" y="3381499"/>
          <a:ext cx="5816846" cy="513251"/>
        </a:xfrm>
        <a:custGeom>
          <a:avLst/>
          <a:gdLst/>
          <a:ahLst/>
          <a:cxnLst/>
          <a:rect l="0" t="0" r="0" b="0"/>
          <a:pathLst>
            <a:path>
              <a:moveTo>
                <a:pt x="5816846" y="0"/>
              </a:moveTo>
              <a:lnTo>
                <a:pt x="5816846" y="273725"/>
              </a:lnTo>
              <a:lnTo>
                <a:pt x="0" y="273725"/>
              </a:lnTo>
              <a:lnTo>
                <a:pt x="0" y="513251"/>
              </a:lnTo>
            </a:path>
          </a:pathLst>
        </a:custGeom>
        <a:noFill/>
        <a:ln w="38100" cap="flat" cmpd="sng" algn="ctr">
          <a:solidFill>
            <a:schemeClr val="accent1">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90380" y="3635405"/>
        <a:ext cx="292110" cy="5438"/>
      </dsp:txXfrm>
    </dsp:sp>
    <dsp:sp modelId="{0F32E25A-D27B-49F3-8615-BC928333B224}">
      <dsp:nvSpPr>
        <dsp:cNvPr id="0" name=""/>
        <dsp:cNvSpPr/>
      </dsp:nvSpPr>
      <dsp:spPr>
        <a:xfrm>
          <a:off x="6662572" y="1964555"/>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kern="1200" dirty="0" err="1"/>
            <a:t>Resultaten</a:t>
          </a:r>
          <a:r>
            <a:rPr lang="en-US" sz="2300" kern="1200" dirty="0"/>
            <a:t> in twee settings </a:t>
          </a:r>
        </a:p>
      </dsp:txBody>
      <dsp:txXfrm>
        <a:off x="6662572" y="1964555"/>
        <a:ext cx="2364571" cy="1418743"/>
      </dsp:txXfrm>
    </dsp:sp>
    <dsp:sp modelId="{5C0F69FF-834F-421D-B88A-F53A45E1DD47}">
      <dsp:nvSpPr>
        <dsp:cNvPr id="0" name=""/>
        <dsp:cNvSpPr/>
      </dsp:nvSpPr>
      <dsp:spPr>
        <a:xfrm>
          <a:off x="3208498" y="4590802"/>
          <a:ext cx="513251" cy="91440"/>
        </a:xfrm>
        <a:custGeom>
          <a:avLst/>
          <a:gdLst/>
          <a:ahLst/>
          <a:cxnLst/>
          <a:rect l="0" t="0" r="0" b="0"/>
          <a:pathLst>
            <a:path>
              <a:moveTo>
                <a:pt x="0" y="45720"/>
              </a:moveTo>
              <a:lnTo>
                <a:pt x="513251" y="45720"/>
              </a:lnTo>
            </a:path>
          </a:pathLst>
        </a:custGeom>
        <a:noFill/>
        <a:ln w="38100" cap="flat" cmpd="sng" algn="ctr">
          <a:solidFill>
            <a:schemeClr val="accent1">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51527" y="4633802"/>
        <a:ext cx="27192" cy="5438"/>
      </dsp:txXfrm>
    </dsp:sp>
    <dsp:sp modelId="{A4FD127A-DC09-4FDF-96C5-2223F5EB3005}">
      <dsp:nvSpPr>
        <dsp:cNvPr id="0" name=""/>
        <dsp:cNvSpPr/>
      </dsp:nvSpPr>
      <dsp:spPr>
        <a:xfrm>
          <a:off x="845726" y="3927150"/>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kern="1200"/>
            <a:t>Aan de slag</a:t>
          </a:r>
        </a:p>
      </dsp:txBody>
      <dsp:txXfrm>
        <a:off x="845726" y="3927150"/>
        <a:ext cx="2364571" cy="1418743"/>
      </dsp:txXfrm>
    </dsp:sp>
    <dsp:sp modelId="{F324D10E-70F3-4D4B-91B2-DE1E6207FCA1}">
      <dsp:nvSpPr>
        <dsp:cNvPr id="0" name=""/>
        <dsp:cNvSpPr/>
      </dsp:nvSpPr>
      <dsp:spPr>
        <a:xfrm>
          <a:off x="6116921" y="4590802"/>
          <a:ext cx="513251" cy="91440"/>
        </a:xfrm>
        <a:custGeom>
          <a:avLst/>
          <a:gdLst/>
          <a:ahLst/>
          <a:cxnLst/>
          <a:rect l="0" t="0" r="0" b="0"/>
          <a:pathLst>
            <a:path>
              <a:moveTo>
                <a:pt x="0" y="45720"/>
              </a:moveTo>
              <a:lnTo>
                <a:pt x="513251" y="45720"/>
              </a:lnTo>
            </a:path>
          </a:pathLst>
        </a:custGeom>
        <a:noFill/>
        <a:ln w="38100" cap="flat" cmpd="sng" algn="ctr">
          <a:solidFill>
            <a:schemeClr val="accent1">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59950" y="4633802"/>
        <a:ext cx="27192" cy="5438"/>
      </dsp:txXfrm>
    </dsp:sp>
    <dsp:sp modelId="{C563D969-0C18-4C80-BF13-D67547D8052F}">
      <dsp:nvSpPr>
        <dsp:cNvPr id="0" name=""/>
        <dsp:cNvSpPr/>
      </dsp:nvSpPr>
      <dsp:spPr>
        <a:xfrm>
          <a:off x="3754149" y="3927150"/>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kern="1200" dirty="0" err="1"/>
            <a:t>Bespreken</a:t>
          </a:r>
          <a:r>
            <a:rPr lang="en-US" sz="2300" kern="1200" dirty="0"/>
            <a:t> </a:t>
          </a:r>
          <a:r>
            <a:rPr lang="en-US" sz="2300" kern="1200" dirty="0" err="1"/>
            <a:t>lesontwerpen</a:t>
          </a:r>
          <a:endParaRPr lang="en-US" sz="2300" kern="1200" dirty="0"/>
        </a:p>
      </dsp:txBody>
      <dsp:txXfrm>
        <a:off x="3754149" y="3927150"/>
        <a:ext cx="2364571" cy="1418743"/>
      </dsp:txXfrm>
    </dsp:sp>
    <dsp:sp modelId="{2EA0CBA9-AD32-48A6-9258-DA1E3B5510CD}">
      <dsp:nvSpPr>
        <dsp:cNvPr id="0" name=""/>
        <dsp:cNvSpPr/>
      </dsp:nvSpPr>
      <dsp:spPr>
        <a:xfrm>
          <a:off x="6662572" y="3927150"/>
          <a:ext cx="2364571" cy="14187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66" tIns="121622" rIns="115866" bIns="121622" numCol="1" spcCol="1270" anchor="ctr" anchorCtr="0">
          <a:noAutofit/>
        </a:bodyPr>
        <a:lstStyle/>
        <a:p>
          <a:pPr marL="0" lvl="0" indent="0" algn="ctr" defTabSz="1022350">
            <a:lnSpc>
              <a:spcPct val="90000"/>
            </a:lnSpc>
            <a:spcBef>
              <a:spcPct val="0"/>
            </a:spcBef>
            <a:spcAft>
              <a:spcPct val="35000"/>
            </a:spcAft>
            <a:buNone/>
          </a:pPr>
          <a:r>
            <a:rPr lang="en-US" sz="2300" kern="1200"/>
            <a:t>Evaluatie</a:t>
          </a:r>
        </a:p>
      </dsp:txBody>
      <dsp:txXfrm>
        <a:off x="6662572" y="3927150"/>
        <a:ext cx="2364571" cy="1418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1B834-E23F-4C3C-9AF4-DEC06E212142}">
      <dsp:nvSpPr>
        <dsp:cNvPr id="0" name=""/>
        <dsp:cNvSpPr/>
      </dsp:nvSpPr>
      <dsp:spPr>
        <a:xfrm>
          <a:off x="3710" y="580556"/>
          <a:ext cx="2592329" cy="264284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D3DA8-7358-402F-BA35-D863020F0611}">
      <dsp:nvSpPr>
        <dsp:cNvPr id="0" name=""/>
        <dsp:cNvSpPr/>
      </dsp:nvSpPr>
      <dsp:spPr>
        <a:xfrm>
          <a:off x="556174" y="1143785"/>
          <a:ext cx="1487402" cy="15163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000" b="-2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F655AA-0266-4C79-BDD7-9D1281B383AC}">
      <dsp:nvSpPr>
        <dsp:cNvPr id="0" name=""/>
        <dsp:cNvSpPr/>
      </dsp:nvSpPr>
      <dsp:spPr>
        <a:xfrm>
          <a:off x="259183" y="3392256"/>
          <a:ext cx="2105385"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nl-NL" sz="3200" kern="1200" dirty="0"/>
            <a:t>Doelen</a:t>
          </a:r>
          <a:endParaRPr lang="en-US" sz="3200" kern="1200" dirty="0"/>
        </a:p>
      </dsp:txBody>
      <dsp:txXfrm>
        <a:off x="259183" y="3392256"/>
        <a:ext cx="2105385" cy="742500"/>
      </dsp:txXfrm>
    </dsp:sp>
    <dsp:sp modelId="{C1F5B519-75CC-45CE-90EE-13B434DA3F85}">
      <dsp:nvSpPr>
        <dsp:cNvPr id="0" name=""/>
        <dsp:cNvSpPr/>
      </dsp:nvSpPr>
      <dsp:spPr>
        <a:xfrm>
          <a:off x="2964482" y="592619"/>
          <a:ext cx="2592329" cy="259458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C7CE05-09F5-4AEF-B638-F8D1800F4643}">
      <dsp:nvSpPr>
        <dsp:cNvPr id="0" name=""/>
        <dsp:cNvSpPr/>
      </dsp:nvSpPr>
      <dsp:spPr>
        <a:xfrm>
          <a:off x="3516946" y="1145565"/>
          <a:ext cx="1487402" cy="14886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000" b="-2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480701-A2E3-49EE-997E-1A49C40174C6}">
      <dsp:nvSpPr>
        <dsp:cNvPr id="0" name=""/>
        <dsp:cNvSpPr/>
      </dsp:nvSpPr>
      <dsp:spPr>
        <a:xfrm>
          <a:off x="3219955" y="3380193"/>
          <a:ext cx="2105385"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nl-NL" sz="3200" kern="1200" dirty="0"/>
            <a:t>Wegen</a:t>
          </a:r>
          <a:endParaRPr lang="en-US" sz="3200" kern="1200" dirty="0"/>
        </a:p>
      </dsp:txBody>
      <dsp:txXfrm>
        <a:off x="3219955" y="3380193"/>
        <a:ext cx="2105385" cy="742500"/>
      </dsp:txXfrm>
    </dsp:sp>
    <dsp:sp modelId="{00B05580-283E-4F74-9920-132E524AB59F}">
      <dsp:nvSpPr>
        <dsp:cNvPr id="0" name=""/>
        <dsp:cNvSpPr/>
      </dsp:nvSpPr>
      <dsp:spPr>
        <a:xfrm>
          <a:off x="5925255" y="601050"/>
          <a:ext cx="2592329" cy="256086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DFAEC9-4AEC-48C7-86C8-E0E5198FA988}">
      <dsp:nvSpPr>
        <dsp:cNvPr id="0" name=""/>
        <dsp:cNvSpPr/>
      </dsp:nvSpPr>
      <dsp:spPr>
        <a:xfrm>
          <a:off x="6477718" y="1146808"/>
          <a:ext cx="1487402" cy="146934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000" b="-2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D96095-8469-49AD-B62B-31E51187AB23}">
      <dsp:nvSpPr>
        <dsp:cNvPr id="0" name=""/>
        <dsp:cNvSpPr/>
      </dsp:nvSpPr>
      <dsp:spPr>
        <a:xfrm>
          <a:off x="6180727" y="3371762"/>
          <a:ext cx="2105385"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Agency</a:t>
          </a:r>
        </a:p>
      </dsp:txBody>
      <dsp:txXfrm>
        <a:off x="6180727" y="3371762"/>
        <a:ext cx="2105385" cy="742500"/>
      </dsp:txXfrm>
    </dsp:sp>
    <dsp:sp modelId="{BFC2BFBB-C10A-4D4D-924A-F78C1D539EF4}">
      <dsp:nvSpPr>
        <dsp:cNvPr id="0" name=""/>
        <dsp:cNvSpPr/>
      </dsp:nvSpPr>
      <dsp:spPr>
        <a:xfrm>
          <a:off x="8931161" y="607135"/>
          <a:ext cx="2592329" cy="253652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8027E-905A-4736-BA79-77F2E10EE36B}">
      <dsp:nvSpPr>
        <dsp:cNvPr id="0" name=""/>
        <dsp:cNvSpPr/>
      </dsp:nvSpPr>
      <dsp:spPr>
        <a:xfrm>
          <a:off x="9483624" y="1147706"/>
          <a:ext cx="1487402" cy="14553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000" b="-2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A7F6EA-BB3E-4A13-9C4D-508849E82786}">
      <dsp:nvSpPr>
        <dsp:cNvPr id="0" name=""/>
        <dsp:cNvSpPr/>
      </dsp:nvSpPr>
      <dsp:spPr>
        <a:xfrm>
          <a:off x="8889738" y="3365678"/>
          <a:ext cx="2682597"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nl-NL" sz="3200" kern="1200" noProof="0" dirty="0"/>
            <a:t>Vertrouwen</a:t>
          </a:r>
        </a:p>
      </dsp:txBody>
      <dsp:txXfrm>
        <a:off x="8889738" y="3365678"/>
        <a:ext cx="2682597" cy="74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1B834-E23F-4C3C-9AF4-DEC06E212142}">
      <dsp:nvSpPr>
        <dsp:cNvPr id="0" name=""/>
        <dsp:cNvSpPr/>
      </dsp:nvSpPr>
      <dsp:spPr>
        <a:xfrm>
          <a:off x="50922" y="351057"/>
          <a:ext cx="2897068" cy="279442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D3DA8-7358-402F-BA35-D863020F0611}">
      <dsp:nvSpPr>
        <dsp:cNvPr id="0" name=""/>
        <dsp:cNvSpPr/>
      </dsp:nvSpPr>
      <dsp:spPr>
        <a:xfrm>
          <a:off x="668330" y="946589"/>
          <a:ext cx="1662252" cy="16033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000" b="-2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F655AA-0266-4C79-BDD7-9D1281B383AC}">
      <dsp:nvSpPr>
        <dsp:cNvPr id="0" name=""/>
        <dsp:cNvSpPr/>
      </dsp:nvSpPr>
      <dsp:spPr>
        <a:xfrm>
          <a:off x="53629" y="3415217"/>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90000"/>
            </a:lnSpc>
            <a:spcBef>
              <a:spcPct val="0"/>
            </a:spcBef>
            <a:spcAft>
              <a:spcPct val="35000"/>
            </a:spcAft>
            <a:buNone/>
            <a:defRPr cap="all"/>
          </a:pPr>
          <a:r>
            <a:rPr lang="nl-NL" sz="4800" kern="1200" dirty="0"/>
            <a:t>Doelen</a:t>
          </a:r>
          <a:endParaRPr lang="en-US" sz="4800" kern="1200" dirty="0"/>
        </a:p>
      </dsp:txBody>
      <dsp:txXfrm>
        <a:off x="53629" y="3415217"/>
        <a:ext cx="2925000" cy="720000"/>
      </dsp:txXfrm>
    </dsp:sp>
    <dsp:sp modelId="{C1F5B519-75CC-45CE-90EE-13B434DA3F85}">
      <dsp:nvSpPr>
        <dsp:cNvPr id="0" name=""/>
        <dsp:cNvSpPr/>
      </dsp:nvSpPr>
      <dsp:spPr>
        <a:xfrm>
          <a:off x="3487797" y="351057"/>
          <a:ext cx="2897068" cy="279442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C7CE05-09F5-4AEF-B638-F8D1800F4643}">
      <dsp:nvSpPr>
        <dsp:cNvPr id="0" name=""/>
        <dsp:cNvSpPr/>
      </dsp:nvSpPr>
      <dsp:spPr>
        <a:xfrm>
          <a:off x="4105205" y="946589"/>
          <a:ext cx="1662252" cy="16033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000" b="-2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480701-A2E3-49EE-997E-1A49C40174C6}">
      <dsp:nvSpPr>
        <dsp:cNvPr id="0" name=""/>
        <dsp:cNvSpPr/>
      </dsp:nvSpPr>
      <dsp:spPr>
        <a:xfrm>
          <a:off x="3490504" y="3415217"/>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90000"/>
            </a:lnSpc>
            <a:spcBef>
              <a:spcPct val="0"/>
            </a:spcBef>
            <a:spcAft>
              <a:spcPct val="35000"/>
            </a:spcAft>
            <a:buNone/>
            <a:defRPr cap="all"/>
          </a:pPr>
          <a:r>
            <a:rPr lang="nl-NL" sz="4800" kern="1200" dirty="0"/>
            <a:t>Wegen</a:t>
          </a:r>
          <a:endParaRPr lang="en-US" sz="4800" kern="1200" dirty="0"/>
        </a:p>
      </dsp:txBody>
      <dsp:txXfrm>
        <a:off x="3490504" y="3415217"/>
        <a:ext cx="2925000" cy="720000"/>
      </dsp:txXfrm>
    </dsp:sp>
    <dsp:sp modelId="{00B05580-283E-4F74-9920-132E524AB59F}">
      <dsp:nvSpPr>
        <dsp:cNvPr id="0" name=""/>
        <dsp:cNvSpPr/>
      </dsp:nvSpPr>
      <dsp:spPr>
        <a:xfrm>
          <a:off x="6924672" y="351057"/>
          <a:ext cx="2897068" cy="279442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DFAEC9-4AEC-48C7-86C8-E0E5198FA988}">
      <dsp:nvSpPr>
        <dsp:cNvPr id="0" name=""/>
        <dsp:cNvSpPr/>
      </dsp:nvSpPr>
      <dsp:spPr>
        <a:xfrm>
          <a:off x="7542080" y="946589"/>
          <a:ext cx="1662252" cy="16033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000" b="-2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D96095-8469-49AD-B62B-31E51187AB23}">
      <dsp:nvSpPr>
        <dsp:cNvPr id="0" name=""/>
        <dsp:cNvSpPr/>
      </dsp:nvSpPr>
      <dsp:spPr>
        <a:xfrm>
          <a:off x="6927379" y="3415217"/>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90000"/>
            </a:lnSpc>
            <a:spcBef>
              <a:spcPct val="0"/>
            </a:spcBef>
            <a:spcAft>
              <a:spcPct val="35000"/>
            </a:spcAft>
            <a:buNone/>
            <a:defRPr cap="all"/>
          </a:pPr>
          <a:r>
            <a:rPr lang="en-US" sz="4800" kern="1200" dirty="0"/>
            <a:t>Agency</a:t>
          </a:r>
        </a:p>
      </dsp:txBody>
      <dsp:txXfrm>
        <a:off x="6927379" y="3415217"/>
        <a:ext cx="2925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9C352-9AC3-4218-A848-187358CB0BC2}">
      <dsp:nvSpPr>
        <dsp:cNvPr id="0" name=""/>
        <dsp:cNvSpPr/>
      </dsp:nvSpPr>
      <dsp:spPr>
        <a:xfrm>
          <a:off x="4767262" y="1847850"/>
          <a:ext cx="338138" cy="34289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endParaRPr lang="nl-NL" sz="600" kern="1200" dirty="0"/>
        </a:p>
      </dsp:txBody>
      <dsp:txXfrm>
        <a:off x="4816781" y="1898066"/>
        <a:ext cx="239100" cy="242466"/>
      </dsp:txXfrm>
    </dsp:sp>
    <dsp:sp modelId="{082751B9-5CDD-4BE1-94AD-C877757CCC48}">
      <dsp:nvSpPr>
        <dsp:cNvPr id="0" name=""/>
        <dsp:cNvSpPr/>
      </dsp:nvSpPr>
      <dsp:spPr>
        <a:xfrm rot="16200000">
          <a:off x="4683917" y="1585299"/>
          <a:ext cx="504827" cy="20274"/>
        </a:xfrm>
        <a:custGeom>
          <a:avLst/>
          <a:gdLst/>
          <a:ahLst/>
          <a:cxnLst/>
          <a:rect l="0" t="0" r="0" b="0"/>
          <a:pathLst>
            <a:path>
              <a:moveTo>
                <a:pt x="0" y="10137"/>
              </a:moveTo>
              <a:lnTo>
                <a:pt x="504827" y="1013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4923710" y="1582816"/>
        <a:ext cx="25241" cy="25241"/>
      </dsp:txXfrm>
    </dsp:sp>
    <dsp:sp modelId="{2389BC6E-6182-49C5-A0F1-D7A61149A122}">
      <dsp:nvSpPr>
        <dsp:cNvPr id="0" name=""/>
        <dsp:cNvSpPr/>
      </dsp:nvSpPr>
      <dsp:spPr>
        <a:xfrm>
          <a:off x="3424238" y="-201335"/>
          <a:ext cx="3024186" cy="154435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nl-NL" sz="4000" kern="1200" dirty="0"/>
            <a:t>Veel </a:t>
          </a:r>
          <a:br>
            <a:rPr lang="nl-NL" sz="4000" kern="1200" dirty="0"/>
          </a:br>
          <a:r>
            <a:rPr lang="nl-NL" sz="4000" kern="1200" dirty="0"/>
            <a:t>invloed</a:t>
          </a:r>
        </a:p>
      </dsp:txBody>
      <dsp:txXfrm>
        <a:off x="3867120" y="24831"/>
        <a:ext cx="2138422" cy="1092027"/>
      </dsp:txXfrm>
    </dsp:sp>
    <dsp:sp modelId="{2BE2C0DC-5D67-4974-B06B-099D27E50AB0}">
      <dsp:nvSpPr>
        <dsp:cNvPr id="0" name=""/>
        <dsp:cNvSpPr/>
      </dsp:nvSpPr>
      <dsp:spPr>
        <a:xfrm rot="21580868">
          <a:off x="5105384" y="2003370"/>
          <a:ext cx="1743195" cy="20274"/>
        </a:xfrm>
        <a:custGeom>
          <a:avLst/>
          <a:gdLst/>
          <a:ahLst/>
          <a:cxnLst/>
          <a:rect l="0" t="0" r="0" b="0"/>
          <a:pathLst>
            <a:path>
              <a:moveTo>
                <a:pt x="0" y="10137"/>
              </a:moveTo>
              <a:lnTo>
                <a:pt x="1743195" y="1013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a:off x="5933402" y="1969928"/>
        <a:ext cx="87159" cy="87159"/>
      </dsp:txXfrm>
    </dsp:sp>
    <dsp:sp modelId="{D71DBE98-4DB7-477C-A395-C2CD7C6C1A72}">
      <dsp:nvSpPr>
        <dsp:cNvPr id="0" name=""/>
        <dsp:cNvSpPr/>
      </dsp:nvSpPr>
      <dsp:spPr>
        <a:xfrm>
          <a:off x="6848476" y="1228063"/>
          <a:ext cx="3024186" cy="154435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nl-NL" sz="4000" kern="1200" dirty="0"/>
            <a:t>Veel </a:t>
          </a:r>
          <a:br>
            <a:rPr lang="nl-NL" sz="4000" kern="1200" dirty="0"/>
          </a:br>
          <a:r>
            <a:rPr lang="nl-NL" sz="4000" kern="1200" dirty="0"/>
            <a:t>hoop</a:t>
          </a:r>
        </a:p>
      </dsp:txBody>
      <dsp:txXfrm>
        <a:off x="7291358" y="1454229"/>
        <a:ext cx="2138422" cy="1092027"/>
      </dsp:txXfrm>
    </dsp:sp>
    <dsp:sp modelId="{E15D80CF-2480-4CAC-8797-0C4D34E0B7DE}">
      <dsp:nvSpPr>
        <dsp:cNvPr id="0" name=""/>
        <dsp:cNvSpPr/>
      </dsp:nvSpPr>
      <dsp:spPr>
        <a:xfrm rot="5400000">
          <a:off x="4683917" y="2433025"/>
          <a:ext cx="504827" cy="20274"/>
        </a:xfrm>
        <a:custGeom>
          <a:avLst/>
          <a:gdLst/>
          <a:ahLst/>
          <a:cxnLst/>
          <a:rect l="0" t="0" r="0" b="0"/>
          <a:pathLst>
            <a:path>
              <a:moveTo>
                <a:pt x="0" y="10137"/>
              </a:moveTo>
              <a:lnTo>
                <a:pt x="504827" y="1013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4923710" y="2430542"/>
        <a:ext cx="25241" cy="25241"/>
      </dsp:txXfrm>
    </dsp:sp>
    <dsp:sp modelId="{7DE26A43-D85C-4FA6-AD2F-7DF6F0675644}">
      <dsp:nvSpPr>
        <dsp:cNvPr id="0" name=""/>
        <dsp:cNvSpPr/>
      </dsp:nvSpPr>
      <dsp:spPr>
        <a:xfrm>
          <a:off x="3424238" y="2695576"/>
          <a:ext cx="3024186" cy="154435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nl-NL" sz="4000" kern="1200" dirty="0"/>
            <a:t>Weinig </a:t>
          </a:r>
          <a:br>
            <a:rPr lang="nl-NL" sz="4000" kern="1200" dirty="0"/>
          </a:br>
          <a:r>
            <a:rPr lang="nl-NL" sz="4000" kern="1200" dirty="0"/>
            <a:t>invloed</a:t>
          </a:r>
        </a:p>
      </dsp:txBody>
      <dsp:txXfrm>
        <a:off x="3867120" y="2921742"/>
        <a:ext cx="2138422" cy="1092027"/>
      </dsp:txXfrm>
    </dsp:sp>
    <dsp:sp modelId="{B6F49635-5411-4DE0-84B0-A1C7A8A46130}">
      <dsp:nvSpPr>
        <dsp:cNvPr id="0" name=""/>
        <dsp:cNvSpPr/>
      </dsp:nvSpPr>
      <dsp:spPr>
        <a:xfrm rot="10809558">
          <a:off x="3024160" y="2006269"/>
          <a:ext cx="1743105" cy="20274"/>
        </a:xfrm>
        <a:custGeom>
          <a:avLst/>
          <a:gdLst/>
          <a:ahLst/>
          <a:cxnLst/>
          <a:rect l="0" t="0" r="0" b="0"/>
          <a:pathLst>
            <a:path>
              <a:moveTo>
                <a:pt x="0" y="10137"/>
              </a:moveTo>
              <a:lnTo>
                <a:pt x="1743105" y="1013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rot="10800000">
        <a:off x="3852135" y="1972829"/>
        <a:ext cx="87155" cy="87155"/>
      </dsp:txXfrm>
    </dsp:sp>
    <dsp:sp modelId="{FF3288F3-A34D-47A7-B560-928D65D3691C}">
      <dsp:nvSpPr>
        <dsp:cNvPr id="0" name=""/>
        <dsp:cNvSpPr/>
      </dsp:nvSpPr>
      <dsp:spPr>
        <a:xfrm>
          <a:off x="0" y="1237600"/>
          <a:ext cx="3024186" cy="154435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nl-NL" sz="4000" kern="1200" dirty="0"/>
            <a:t>Weinig </a:t>
          </a:r>
          <a:br>
            <a:rPr lang="nl-NL" sz="4000" kern="1200" dirty="0"/>
          </a:br>
          <a:r>
            <a:rPr lang="nl-NL" sz="4000" kern="1200" dirty="0"/>
            <a:t>hoop</a:t>
          </a:r>
        </a:p>
      </dsp:txBody>
      <dsp:txXfrm>
        <a:off x="442882" y="1463766"/>
        <a:ext cx="2138422" cy="109202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D1707-A3CE-46FC-9793-44084ADD2630}" type="datetimeFigureOut">
              <a:rPr lang="nl-NL" smtClean="0"/>
              <a:t>10-11-2023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17079-31FD-412F-B633-1F6FD8FD196D}" type="slidenum">
              <a:rPr lang="nl-NL" smtClean="0"/>
              <a:t>‹nr.›</a:t>
            </a:fld>
            <a:endParaRPr lang="nl-NL"/>
          </a:p>
        </p:txBody>
      </p:sp>
    </p:spTree>
    <p:extLst>
      <p:ext uri="{BB962C8B-B14F-4D97-AF65-F5344CB8AC3E}">
        <p14:creationId xmlns:p14="http://schemas.microsoft.com/office/powerpoint/2010/main" val="88291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4B17079-31FD-412F-B633-1F6FD8FD196D}" type="slidenum">
              <a:rPr lang="nl-NL" smtClean="0"/>
              <a:t>46</a:t>
            </a:fld>
            <a:endParaRPr lang="nl-NL"/>
          </a:p>
        </p:txBody>
      </p:sp>
    </p:spTree>
    <p:extLst>
      <p:ext uri="{BB962C8B-B14F-4D97-AF65-F5344CB8AC3E}">
        <p14:creationId xmlns:p14="http://schemas.microsoft.com/office/powerpoint/2010/main" val="57568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a:t>Klik om stijl te bewerken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335563B-6FFD-4902-9A67-9078AA0C080A}" type="datetimeFigureOut">
              <a:rPr lang="nl-NL" smtClean="0"/>
              <a:t>10-11-2023</a:t>
            </a:fld>
            <a:endParaRPr lang="nl-N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N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1332209-2198-42A5-843B-6CBA8E8C959A}" type="slidenum">
              <a:rPr lang="nl-NL" smtClean="0"/>
              <a:t>‹nr.›</a:t>
            </a:fld>
            <a:endParaRPr lang="nl-N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419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335563B-6FFD-4902-9A67-9078AA0C080A}" type="datetimeFigureOut">
              <a:rPr lang="nl-NL" smtClean="0"/>
              <a:t>10-11-2023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149519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335563B-6FFD-4902-9A67-9078AA0C080A}" type="datetimeFigureOut">
              <a:rPr lang="nl-NL" smtClean="0"/>
              <a:t>10-11-2023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201449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335563B-6FFD-4902-9A67-9078AA0C080A}" type="datetimeFigureOut">
              <a:rPr lang="nl-NL" smtClean="0"/>
              <a:t>10-11-2023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82611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a:t>Klik om stijl te bewerken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2335563B-6FFD-4902-9A67-9078AA0C080A}" type="datetimeFigureOut">
              <a:rPr lang="nl-NL" smtClean="0"/>
              <a:t>10-11-2023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1332209-2198-42A5-843B-6CBA8E8C959A}" type="slidenum">
              <a:rPr lang="nl-NL" smtClean="0"/>
              <a:t>‹nr.›</a:t>
            </a:fld>
            <a:endParaRPr lang="nl-N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90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2335563B-6FFD-4902-9A67-9078AA0C080A}" type="datetimeFigureOut">
              <a:rPr lang="nl-NL" smtClean="0"/>
              <a:t>10-11-2023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275216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335563B-6FFD-4902-9A67-9078AA0C080A}" type="datetimeFigureOut">
              <a:rPr lang="nl-NL" smtClean="0"/>
              <a:t>10-11-2023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375349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2335563B-6FFD-4902-9A67-9078AA0C080A}" type="datetimeFigureOut">
              <a:rPr lang="nl-NL" smtClean="0"/>
              <a:t>10-11-2023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163038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5563B-6FFD-4902-9A67-9078AA0C080A}" type="datetimeFigureOut">
              <a:rPr lang="nl-NL" smtClean="0"/>
              <a:t>10-11-2023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225527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stijl te bewerken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335563B-6FFD-4902-9A67-9078AA0C080A}" type="datetimeFigureOut">
              <a:rPr lang="nl-NL" smtClean="0"/>
              <a:t>10-11-2023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246354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stijl te bewerken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335563B-6FFD-4902-9A67-9078AA0C080A}" type="datetimeFigureOut">
              <a:rPr lang="nl-NL" smtClean="0"/>
              <a:t>10-11-2023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1332209-2198-42A5-843B-6CBA8E8C959A}" type="slidenum">
              <a:rPr lang="nl-NL" smtClean="0"/>
              <a:t>‹nr.›</a:t>
            </a:fld>
            <a:endParaRPr lang="nl-NL"/>
          </a:p>
        </p:txBody>
      </p:sp>
    </p:spTree>
    <p:extLst>
      <p:ext uri="{BB962C8B-B14F-4D97-AF65-F5344CB8AC3E}">
        <p14:creationId xmlns:p14="http://schemas.microsoft.com/office/powerpoint/2010/main" val="12112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335563B-6FFD-4902-9A67-9078AA0C080A}" type="datetimeFigureOut">
              <a:rPr lang="nl-NL" smtClean="0"/>
              <a:t>10-11-2023</a:t>
            </a:fld>
            <a:endParaRPr lang="nl-N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nl-N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1332209-2198-42A5-843B-6CBA8E8C959A}" type="slidenum">
              <a:rPr lang="nl-NL" smtClean="0"/>
              <a:t>‹nr.›</a:t>
            </a:fld>
            <a:endParaRPr lang="nl-NL"/>
          </a:p>
        </p:txBody>
      </p:sp>
    </p:spTree>
    <p:extLst>
      <p:ext uri="{BB962C8B-B14F-4D97-AF65-F5344CB8AC3E}">
        <p14:creationId xmlns:p14="http://schemas.microsoft.com/office/powerpoint/2010/main" val="2949277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E6YiyQiWzWA"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mailto:m.dam@iclon.leidenuniv.n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milieudefensie.nl/actueel/dit-stel-plant-tropisch-bos-en-zelfs-de-dieren-zijn-terug" TargetMode="External"/><Relationship Id="rId2" Type="http://schemas.openxmlformats.org/officeDocument/2006/relationships/hyperlink" Target="https://www.businessinsider.nl/planten-redden-renovatie-sloop-struikrovers/" TargetMode="External"/><Relationship Id="rId1" Type="http://schemas.openxmlformats.org/officeDocument/2006/relationships/slideLayout" Target="../slideLayouts/slideLayout2.xml"/><Relationship Id="rId4" Type="http://schemas.openxmlformats.org/officeDocument/2006/relationships/hyperlink" Target="https://www.nu.nl/klimaat/6246314/ozonlaag-herstelt-volgens-plan-wat-helpt-tegen-de-opwarming-van-de-aarde.html"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UHPZw0zbHN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4E9E8-1582-4E9D-9EEE-9D5C5780E8F0}"/>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2604EB53-F26F-4CEF-97CC-A9D0210DD11E}"/>
              </a:ext>
            </a:extLst>
          </p:cNvPr>
          <p:cNvSpPr>
            <a:spLocks noGrp="1"/>
          </p:cNvSpPr>
          <p:nvPr>
            <p:ph idx="1"/>
          </p:nvPr>
        </p:nvSpPr>
        <p:spPr/>
        <p:txBody>
          <a:bodyPr>
            <a:normAutofit fontScale="47500" lnSpcReduction="20000"/>
          </a:bodyPr>
          <a:lstStyle/>
          <a:p>
            <a:r>
              <a:rPr lang="en-US" dirty="0"/>
              <a:t>Intro: </a:t>
            </a:r>
            <a:r>
              <a:rPr lang="en-US" dirty="0" err="1"/>
              <a:t>problemen</a:t>
            </a:r>
            <a:r>
              <a:rPr lang="en-US" dirty="0"/>
              <a:t> </a:t>
            </a:r>
            <a:r>
              <a:rPr lang="en-US" dirty="0" err="1"/>
              <a:t>rondom</a:t>
            </a:r>
            <a:r>
              <a:rPr lang="en-US" dirty="0"/>
              <a:t> </a:t>
            </a:r>
            <a:r>
              <a:rPr lang="en-US" dirty="0" err="1"/>
              <a:t>klimaatonderwijs</a:t>
            </a:r>
            <a:endParaRPr lang="en-US" dirty="0"/>
          </a:p>
          <a:p>
            <a:pPr lvl="1"/>
            <a:r>
              <a:rPr lang="en-US" dirty="0" err="1"/>
              <a:t>Onzekerheid</a:t>
            </a:r>
            <a:r>
              <a:rPr lang="en-US" dirty="0"/>
              <a:t> over </a:t>
            </a:r>
            <a:r>
              <a:rPr lang="en-US" dirty="0" err="1"/>
              <a:t>toekomst</a:t>
            </a:r>
            <a:endParaRPr lang="en-US" dirty="0"/>
          </a:p>
          <a:p>
            <a:pPr lvl="1"/>
            <a:r>
              <a:rPr lang="en-US" dirty="0"/>
              <a:t>Controverse/</a:t>
            </a:r>
            <a:r>
              <a:rPr lang="en-US" dirty="0" err="1"/>
              <a:t>gevoeligheid</a:t>
            </a:r>
            <a:endParaRPr lang="en-US" dirty="0"/>
          </a:p>
          <a:p>
            <a:pPr lvl="1"/>
            <a:r>
              <a:rPr lang="en-US" dirty="0" err="1"/>
              <a:t>Atttituden</a:t>
            </a:r>
            <a:r>
              <a:rPr lang="en-US" dirty="0"/>
              <a:t> </a:t>
            </a:r>
            <a:r>
              <a:rPr lang="en-US" dirty="0" err="1"/>
              <a:t>en</a:t>
            </a:r>
            <a:r>
              <a:rPr lang="en-US" dirty="0"/>
              <a:t> </a:t>
            </a:r>
            <a:r>
              <a:rPr lang="en-US" dirty="0" err="1"/>
              <a:t>emoties</a:t>
            </a:r>
            <a:r>
              <a:rPr lang="en-US" dirty="0"/>
              <a:t> van </a:t>
            </a:r>
            <a:r>
              <a:rPr lang="en-US" dirty="0" err="1"/>
              <a:t>leerlingen</a:t>
            </a:r>
            <a:r>
              <a:rPr lang="en-US" dirty="0"/>
              <a:t> </a:t>
            </a:r>
            <a:r>
              <a:rPr lang="en-US" dirty="0" err="1"/>
              <a:t>en</a:t>
            </a:r>
            <a:r>
              <a:rPr lang="en-US" dirty="0"/>
              <a:t> </a:t>
            </a:r>
            <a:r>
              <a:rPr lang="en-US" dirty="0" err="1"/>
              <a:t>docenten</a:t>
            </a:r>
            <a:endParaRPr lang="en-US" dirty="0"/>
          </a:p>
          <a:p>
            <a:pPr lvl="1"/>
            <a:r>
              <a:rPr lang="en-US" dirty="0"/>
              <a:t>Hoop is </a:t>
            </a:r>
            <a:r>
              <a:rPr lang="en-US" dirty="0" err="1"/>
              <a:t>cruciaal</a:t>
            </a:r>
            <a:endParaRPr lang="en-US" dirty="0"/>
          </a:p>
          <a:p>
            <a:r>
              <a:rPr lang="en-US" dirty="0" err="1"/>
              <a:t>Resultaten</a:t>
            </a:r>
            <a:r>
              <a:rPr lang="en-US" dirty="0"/>
              <a:t> </a:t>
            </a:r>
            <a:r>
              <a:rPr lang="en-US" dirty="0" err="1"/>
              <a:t>vragenlijst</a:t>
            </a:r>
            <a:r>
              <a:rPr lang="en-US" dirty="0"/>
              <a:t> </a:t>
            </a:r>
            <a:r>
              <a:rPr lang="en-US" dirty="0" err="1"/>
              <a:t>bespreken</a:t>
            </a:r>
            <a:r>
              <a:rPr lang="en-US" dirty="0"/>
              <a:t> (</a:t>
            </a:r>
            <a:r>
              <a:rPr lang="en-US" dirty="0" err="1"/>
              <a:t>docenten</a:t>
            </a:r>
            <a:r>
              <a:rPr lang="en-US" dirty="0"/>
              <a:t>; zo </a:t>
            </a:r>
            <a:r>
              <a:rPr lang="en-US" dirty="0" err="1"/>
              <a:t>wordt</a:t>
            </a:r>
            <a:r>
              <a:rPr lang="en-US" dirty="0"/>
              <a:t> </a:t>
            </a:r>
            <a:r>
              <a:rPr lang="en-US" dirty="0" err="1"/>
              <a:t>lesgegeven</a:t>
            </a:r>
            <a:r>
              <a:rPr lang="en-US" dirty="0"/>
              <a:t> </a:t>
            </a:r>
            <a:r>
              <a:rPr lang="en-US" dirty="0" err="1"/>
              <a:t>en</a:t>
            </a:r>
            <a:r>
              <a:rPr lang="en-US" dirty="0"/>
              <a:t> </a:t>
            </a:r>
            <a:r>
              <a:rPr lang="en-US" dirty="0" err="1"/>
              <a:t>leerlingen</a:t>
            </a:r>
            <a:r>
              <a:rPr lang="en-US" dirty="0"/>
              <a:t>; </a:t>
            </a:r>
            <a:r>
              <a:rPr lang="en-US" dirty="0" err="1"/>
              <a:t>dit</a:t>
            </a:r>
            <a:r>
              <a:rPr lang="en-US" dirty="0"/>
              <a:t> </a:t>
            </a:r>
            <a:r>
              <a:rPr lang="en-US" dirty="0" err="1"/>
              <a:t>zouden</a:t>
            </a:r>
            <a:r>
              <a:rPr lang="en-US" dirty="0"/>
              <a:t> </a:t>
            </a:r>
            <a:r>
              <a:rPr lang="en-US" dirty="0" err="1"/>
              <a:t>ze</a:t>
            </a:r>
            <a:r>
              <a:rPr lang="en-US" dirty="0"/>
              <a:t> </a:t>
            </a:r>
            <a:r>
              <a:rPr lang="en-US" dirty="0" err="1"/>
              <a:t>willen</a:t>
            </a:r>
            <a:r>
              <a:rPr lang="en-US" dirty="0"/>
              <a:t>)</a:t>
            </a:r>
          </a:p>
          <a:p>
            <a:r>
              <a:rPr lang="en-US" dirty="0"/>
              <a:t>Wat </a:t>
            </a:r>
            <a:r>
              <a:rPr lang="en-US" dirty="0" err="1"/>
              <a:t>onderzoek</a:t>
            </a:r>
            <a:r>
              <a:rPr lang="en-US" dirty="0"/>
              <a:t> </a:t>
            </a:r>
            <a:r>
              <a:rPr lang="en-US" dirty="0" err="1"/>
              <a:t>ons</a:t>
            </a:r>
            <a:r>
              <a:rPr lang="en-US" dirty="0"/>
              <a:t> </a:t>
            </a:r>
            <a:r>
              <a:rPr lang="en-US" dirty="0" err="1"/>
              <a:t>vertelt</a:t>
            </a:r>
            <a:r>
              <a:rPr lang="en-US" dirty="0"/>
              <a:t> – intro van hoop</a:t>
            </a:r>
          </a:p>
          <a:p>
            <a:pPr lvl="1"/>
            <a:r>
              <a:rPr lang="en-US" dirty="0" err="1"/>
              <a:t>Bouman</a:t>
            </a:r>
            <a:endParaRPr lang="en-US" dirty="0"/>
          </a:p>
          <a:p>
            <a:pPr lvl="1"/>
            <a:r>
              <a:rPr lang="en-US" dirty="0" err="1"/>
              <a:t>Ojala</a:t>
            </a:r>
            <a:endParaRPr lang="en-US" dirty="0"/>
          </a:p>
          <a:p>
            <a:pPr lvl="1"/>
            <a:r>
              <a:rPr lang="en-US" dirty="0"/>
              <a:t>Monroe</a:t>
            </a:r>
          </a:p>
          <a:p>
            <a:pPr lvl="1"/>
            <a:r>
              <a:rPr lang="en-US" dirty="0" err="1"/>
              <a:t>Groene</a:t>
            </a:r>
            <a:r>
              <a:rPr lang="en-US" dirty="0"/>
              <a:t> idee café</a:t>
            </a:r>
          </a:p>
          <a:p>
            <a:pPr lvl="1">
              <a:buFontTx/>
              <a:buChar char="-"/>
            </a:pPr>
            <a:r>
              <a:rPr lang="en-US" dirty="0" err="1"/>
              <a:t>Filmpje</a:t>
            </a:r>
            <a:r>
              <a:rPr lang="en-US" dirty="0"/>
              <a:t> Jane Goodall</a:t>
            </a:r>
          </a:p>
          <a:p>
            <a:pPr marL="150091" lvl="2" indent="-285750">
              <a:buFont typeface="Arial" panose="020B0604020202020204" pitchFamily="34" charset="0"/>
              <a:buChar char="•"/>
            </a:pPr>
            <a:r>
              <a:rPr lang="en-US" dirty="0" err="1"/>
              <a:t>Ontwerpregels</a:t>
            </a:r>
            <a:r>
              <a:rPr lang="en-US" dirty="0"/>
              <a:t> </a:t>
            </a:r>
            <a:r>
              <a:rPr lang="en-US" dirty="0" err="1"/>
              <a:t>voor</a:t>
            </a:r>
            <a:r>
              <a:rPr lang="en-US" dirty="0"/>
              <a:t> </a:t>
            </a:r>
            <a:r>
              <a:rPr lang="en-US" dirty="0" err="1"/>
              <a:t>hoopvol</a:t>
            </a:r>
            <a:r>
              <a:rPr lang="en-US" dirty="0"/>
              <a:t> </a:t>
            </a:r>
            <a:r>
              <a:rPr lang="en-US" dirty="0" err="1"/>
              <a:t>klimaatonderwijs</a:t>
            </a:r>
            <a:endParaRPr lang="en-US" dirty="0"/>
          </a:p>
          <a:p>
            <a:pPr marL="135659" lvl="1" indent="0">
              <a:buNone/>
            </a:pPr>
            <a:r>
              <a:rPr lang="en-US" b="1" dirty="0"/>
              <a:t>Intermezzo</a:t>
            </a:r>
            <a:r>
              <a:rPr lang="en-US" dirty="0"/>
              <a:t>: Hoe </a:t>
            </a:r>
            <a:r>
              <a:rPr lang="en-US" dirty="0" err="1"/>
              <a:t>hoopvol</a:t>
            </a:r>
            <a:r>
              <a:rPr lang="en-US" dirty="0"/>
              <a:t> ben </a:t>
            </a:r>
            <a:r>
              <a:rPr lang="en-US" dirty="0" err="1"/>
              <a:t>jij</a:t>
            </a:r>
            <a:r>
              <a:rPr lang="en-US" dirty="0"/>
              <a:t>? </a:t>
            </a:r>
            <a:r>
              <a:rPr lang="en-US" dirty="0" err="1"/>
              <a:t>Polak</a:t>
            </a:r>
            <a:r>
              <a:rPr lang="en-US" dirty="0"/>
              <a:t> game + </a:t>
            </a:r>
            <a:r>
              <a:rPr lang="en-US" dirty="0" err="1"/>
              <a:t>gesprek</a:t>
            </a:r>
            <a:endParaRPr lang="en-US" dirty="0"/>
          </a:p>
          <a:p>
            <a:pPr marL="150091" lvl="2" indent="-285750">
              <a:buFont typeface="Arial" panose="020B0604020202020204" pitchFamily="34" charset="0"/>
              <a:buChar char="•"/>
            </a:pPr>
            <a:r>
              <a:rPr lang="en-US" dirty="0" err="1"/>
              <a:t>Resultaten</a:t>
            </a:r>
            <a:r>
              <a:rPr lang="en-US" dirty="0"/>
              <a:t> – </a:t>
            </a:r>
            <a:r>
              <a:rPr lang="en-US" dirty="0" err="1"/>
              <a:t>voorbeelden</a:t>
            </a:r>
            <a:r>
              <a:rPr lang="en-US" dirty="0"/>
              <a:t> </a:t>
            </a:r>
            <a:r>
              <a:rPr lang="en-US" dirty="0" err="1"/>
              <a:t>leerlingen</a:t>
            </a:r>
            <a:r>
              <a:rPr lang="en-US" dirty="0"/>
              <a:t> + </a:t>
            </a:r>
            <a:r>
              <a:rPr lang="en-US" dirty="0" err="1"/>
              <a:t>uitkomsten</a:t>
            </a:r>
            <a:r>
              <a:rPr lang="en-US" dirty="0"/>
              <a:t> </a:t>
            </a:r>
            <a:r>
              <a:rPr lang="en-US" dirty="0" err="1"/>
              <a:t>lerarenopleiding</a:t>
            </a:r>
            <a:endParaRPr lang="en-US" dirty="0"/>
          </a:p>
          <a:p>
            <a:pPr marL="285750" lvl="2" indent="-285750">
              <a:buFont typeface="Arial" panose="020B0604020202020204" pitchFamily="34" charset="0"/>
              <a:buChar char="•"/>
            </a:pPr>
            <a:r>
              <a:rPr lang="en-US" dirty="0" err="1"/>
              <a:t>Aan</a:t>
            </a:r>
            <a:r>
              <a:rPr lang="en-US" dirty="0"/>
              <a:t> de slag: </a:t>
            </a:r>
            <a:r>
              <a:rPr lang="en-US" dirty="0" err="1"/>
              <a:t>wondervraag</a:t>
            </a:r>
            <a:r>
              <a:rPr lang="en-US" dirty="0"/>
              <a:t> + </a:t>
            </a:r>
            <a:r>
              <a:rPr lang="en-US" dirty="0" err="1"/>
              <a:t>werkblad</a:t>
            </a:r>
            <a:r>
              <a:rPr lang="en-US" dirty="0"/>
              <a:t> </a:t>
            </a:r>
            <a:r>
              <a:rPr lang="en-US" dirty="0" err="1"/>
              <a:t>lesontwerp</a:t>
            </a:r>
            <a:r>
              <a:rPr lang="en-US" dirty="0"/>
              <a:t> </a:t>
            </a:r>
            <a:r>
              <a:rPr lang="en-US" dirty="0" err="1"/>
              <a:t>zelf</a:t>
            </a:r>
            <a:r>
              <a:rPr lang="en-US" dirty="0"/>
              <a:t> </a:t>
            </a:r>
            <a:r>
              <a:rPr lang="en-US" dirty="0" err="1"/>
              <a:t>ontwerpen</a:t>
            </a:r>
            <a:endParaRPr lang="en-US" dirty="0"/>
          </a:p>
          <a:p>
            <a:pPr lvl="6"/>
            <a:r>
              <a:rPr lang="en-US" dirty="0" err="1"/>
              <a:t>Wondervraag</a:t>
            </a:r>
            <a:r>
              <a:rPr lang="en-US" dirty="0"/>
              <a:t> </a:t>
            </a:r>
            <a:r>
              <a:rPr lang="en-US" dirty="0" err="1"/>
              <a:t>voor</a:t>
            </a:r>
            <a:r>
              <a:rPr lang="en-US" dirty="0"/>
              <a:t> in de </a:t>
            </a:r>
            <a:r>
              <a:rPr lang="en-US" dirty="0" err="1"/>
              <a:t>klas</a:t>
            </a:r>
            <a:r>
              <a:rPr lang="en-US" dirty="0"/>
              <a:t>: </a:t>
            </a:r>
            <a:r>
              <a:rPr lang="en-US" dirty="0" err="1"/>
              <a:t>als</a:t>
            </a:r>
            <a:r>
              <a:rPr lang="en-US" dirty="0"/>
              <a:t> </a:t>
            </a:r>
            <a:r>
              <a:rPr lang="en-US" dirty="0" err="1"/>
              <a:t>tijd</a:t>
            </a:r>
            <a:r>
              <a:rPr lang="en-US" dirty="0"/>
              <a:t> </a:t>
            </a:r>
            <a:r>
              <a:rPr lang="en-US" dirty="0" err="1"/>
              <a:t>en</a:t>
            </a:r>
            <a:r>
              <a:rPr lang="en-US" dirty="0"/>
              <a:t> curriculum </a:t>
            </a:r>
            <a:r>
              <a:rPr lang="en-US" dirty="0" err="1"/>
              <a:t>geen</a:t>
            </a:r>
            <a:r>
              <a:rPr lang="en-US" dirty="0"/>
              <a:t> </a:t>
            </a:r>
            <a:r>
              <a:rPr lang="en-US" dirty="0" err="1"/>
              <a:t>hindernis</a:t>
            </a:r>
            <a:r>
              <a:rPr lang="en-US" dirty="0"/>
              <a:t> </a:t>
            </a:r>
            <a:r>
              <a:rPr lang="en-US" dirty="0" err="1"/>
              <a:t>zouden</a:t>
            </a:r>
            <a:r>
              <a:rPr lang="en-US" dirty="0"/>
              <a:t> </a:t>
            </a:r>
            <a:r>
              <a:rPr lang="en-US" dirty="0" err="1"/>
              <a:t>vormen</a:t>
            </a:r>
            <a:r>
              <a:rPr lang="en-US" dirty="0"/>
              <a:t>, wat </a:t>
            </a:r>
            <a:r>
              <a:rPr lang="en-US" dirty="0" err="1"/>
              <a:t>zou</a:t>
            </a:r>
            <a:r>
              <a:rPr lang="en-US" dirty="0"/>
              <a:t> je dan </a:t>
            </a:r>
            <a:r>
              <a:rPr lang="en-US" dirty="0" err="1"/>
              <a:t>doen</a:t>
            </a:r>
            <a:r>
              <a:rPr lang="en-US" dirty="0"/>
              <a:t>?</a:t>
            </a:r>
          </a:p>
          <a:p>
            <a:pPr lvl="6"/>
            <a:r>
              <a:rPr lang="en-US" dirty="0"/>
              <a:t>Wat </a:t>
            </a:r>
            <a:r>
              <a:rPr lang="en-US" dirty="0" err="1"/>
              <a:t>zou</a:t>
            </a:r>
            <a:r>
              <a:rPr lang="en-US" dirty="0"/>
              <a:t> </a:t>
            </a:r>
            <a:r>
              <a:rPr lang="en-US" dirty="0" err="1"/>
              <a:t>jouw</a:t>
            </a:r>
            <a:r>
              <a:rPr lang="en-US" dirty="0"/>
              <a:t> </a:t>
            </a:r>
            <a:r>
              <a:rPr lang="en-US" dirty="0" err="1"/>
              <a:t>onderwijs</a:t>
            </a:r>
            <a:r>
              <a:rPr lang="en-US" dirty="0"/>
              <a:t> </a:t>
            </a:r>
            <a:r>
              <a:rPr lang="en-US" dirty="0" err="1"/>
              <a:t>één</a:t>
            </a:r>
            <a:r>
              <a:rPr lang="en-US" dirty="0"/>
              <a:t> </a:t>
            </a:r>
            <a:r>
              <a:rPr lang="en-US" dirty="0" err="1"/>
              <a:t>stap</a:t>
            </a:r>
            <a:r>
              <a:rPr lang="en-US" dirty="0"/>
              <a:t> </a:t>
            </a:r>
            <a:r>
              <a:rPr lang="en-US" dirty="0" err="1"/>
              <a:t>cijfer</a:t>
            </a:r>
            <a:r>
              <a:rPr lang="en-US" dirty="0"/>
              <a:t> </a:t>
            </a:r>
            <a:r>
              <a:rPr lang="en-US" dirty="0" err="1"/>
              <a:t>hoger</a:t>
            </a:r>
            <a:r>
              <a:rPr lang="en-US" dirty="0"/>
              <a:t> </a:t>
            </a:r>
            <a:r>
              <a:rPr lang="en-US" dirty="0" err="1"/>
              <a:t>helpen</a:t>
            </a:r>
            <a:r>
              <a:rPr lang="en-US" dirty="0"/>
              <a:t>? (</a:t>
            </a:r>
            <a:r>
              <a:rPr lang="en-US" dirty="0" err="1"/>
              <a:t>intentie</a:t>
            </a:r>
            <a:r>
              <a:rPr lang="en-US" dirty="0"/>
              <a:t>)</a:t>
            </a:r>
          </a:p>
          <a:p>
            <a:pPr lvl="6"/>
            <a:r>
              <a:rPr lang="en-US" dirty="0"/>
              <a:t>Les </a:t>
            </a:r>
            <a:r>
              <a:rPr lang="en-US" dirty="0" err="1"/>
              <a:t>ontwerpen</a:t>
            </a:r>
            <a:r>
              <a:rPr lang="en-US" dirty="0"/>
              <a:t> in </a:t>
            </a:r>
            <a:r>
              <a:rPr lang="en-US" dirty="0" err="1"/>
              <a:t>tweetallen</a:t>
            </a:r>
            <a:r>
              <a:rPr lang="en-US" dirty="0"/>
              <a:t> met </a:t>
            </a:r>
            <a:r>
              <a:rPr lang="en-US" dirty="0" err="1"/>
              <a:t>vergelijkbare</a:t>
            </a:r>
            <a:r>
              <a:rPr lang="en-US" dirty="0"/>
              <a:t> </a:t>
            </a:r>
            <a:r>
              <a:rPr lang="en-US" dirty="0" err="1"/>
              <a:t>voornemens</a:t>
            </a:r>
            <a:endParaRPr lang="en-US" dirty="0"/>
          </a:p>
          <a:p>
            <a:pPr marL="150091" lvl="7" indent="-285750">
              <a:buFont typeface="Arial" panose="020B0604020202020204" pitchFamily="34" charset="0"/>
              <a:buChar char="•"/>
            </a:pPr>
            <a:r>
              <a:rPr lang="en-US" dirty="0" err="1"/>
              <a:t>Bespreken</a:t>
            </a:r>
            <a:r>
              <a:rPr lang="en-US" dirty="0"/>
              <a:t> </a:t>
            </a:r>
            <a:r>
              <a:rPr lang="en-US" dirty="0" err="1"/>
              <a:t>lesontwerpen</a:t>
            </a:r>
            <a:r>
              <a:rPr lang="en-US" dirty="0"/>
              <a:t> + </a:t>
            </a:r>
            <a:r>
              <a:rPr lang="en-US" dirty="0" err="1"/>
              <a:t>evt</a:t>
            </a:r>
            <a:r>
              <a:rPr lang="en-US" dirty="0"/>
              <a:t>. </a:t>
            </a:r>
            <a:r>
              <a:rPr lang="en-US" dirty="0" err="1"/>
              <a:t>Aanvullen</a:t>
            </a:r>
            <a:endParaRPr lang="en-US" dirty="0"/>
          </a:p>
          <a:p>
            <a:pPr marL="150091" lvl="7" indent="-285750">
              <a:buFont typeface="Arial" panose="020B0604020202020204" pitchFamily="34" charset="0"/>
              <a:buChar char="•"/>
            </a:pPr>
            <a:r>
              <a:rPr lang="en-US" dirty="0" err="1"/>
              <a:t>Evaluatie</a:t>
            </a:r>
            <a:endParaRPr lang="en-US" dirty="0"/>
          </a:p>
        </p:txBody>
      </p:sp>
    </p:spTree>
    <p:extLst>
      <p:ext uri="{BB962C8B-B14F-4D97-AF65-F5344CB8AC3E}">
        <p14:creationId xmlns:p14="http://schemas.microsoft.com/office/powerpoint/2010/main" val="4153041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36E9-3390-DF60-2710-7325CE60A241}"/>
              </a:ext>
            </a:extLst>
          </p:cNvPr>
          <p:cNvSpPr>
            <a:spLocks noGrp="1"/>
          </p:cNvSpPr>
          <p:nvPr>
            <p:ph type="title"/>
          </p:nvPr>
        </p:nvSpPr>
        <p:spPr/>
        <p:txBody>
          <a:bodyPr/>
          <a:lstStyle/>
          <a:p>
            <a:r>
              <a:rPr lang="en-US" dirty="0"/>
              <a:t>Hoe </a:t>
            </a:r>
            <a:r>
              <a:rPr lang="en-US" dirty="0" err="1"/>
              <a:t>hoopvol</a:t>
            </a:r>
            <a:r>
              <a:rPr lang="en-US" dirty="0"/>
              <a:t> ben je </a:t>
            </a:r>
            <a:r>
              <a:rPr lang="en-US" dirty="0" err="1"/>
              <a:t>zelf</a:t>
            </a:r>
            <a:r>
              <a:rPr lang="en-US" dirty="0"/>
              <a:t>? LEERLING</a:t>
            </a:r>
            <a:endParaRPr lang="nl-NL" dirty="0"/>
          </a:p>
        </p:txBody>
      </p:sp>
      <p:sp>
        <p:nvSpPr>
          <p:cNvPr id="3" name="Content Placeholder 2">
            <a:extLst>
              <a:ext uri="{FF2B5EF4-FFF2-40B4-BE49-F238E27FC236}">
                <a16:creationId xmlns:a16="http://schemas.microsoft.com/office/drawing/2014/main" id="{48D492CF-3E69-4D6F-2ACE-2866FA544468}"/>
              </a:ext>
            </a:extLst>
          </p:cNvPr>
          <p:cNvSpPr>
            <a:spLocks noGrp="1"/>
          </p:cNvSpPr>
          <p:nvPr>
            <p:ph idx="1"/>
          </p:nvPr>
        </p:nvSpPr>
        <p:spPr>
          <a:xfrm>
            <a:off x="6871317" y="1773315"/>
            <a:ext cx="4144554" cy="4322685"/>
          </a:xfrm>
        </p:spPr>
        <p:txBody>
          <a:bodyPr/>
          <a:lstStyle/>
          <a:p>
            <a:r>
              <a:rPr lang="en-US" dirty="0"/>
              <a:t>Overall scores </a:t>
            </a:r>
            <a:r>
              <a:rPr lang="en-US" dirty="0" err="1"/>
              <a:t>vrij</a:t>
            </a:r>
            <a:r>
              <a:rPr lang="en-US" dirty="0"/>
              <a:t> </a:t>
            </a:r>
            <a:r>
              <a:rPr lang="en-US" dirty="0" err="1"/>
              <a:t>hoog</a:t>
            </a:r>
            <a:endParaRPr lang="en-US" dirty="0"/>
          </a:p>
          <a:p>
            <a:r>
              <a:rPr lang="en-US" dirty="0" err="1"/>
              <a:t>Organisations</a:t>
            </a:r>
            <a:r>
              <a:rPr lang="en-US" dirty="0"/>
              <a:t>, positive news &amp; re-appraisal het </a:t>
            </a:r>
            <a:r>
              <a:rPr lang="en-US" dirty="0" err="1"/>
              <a:t>laagste</a:t>
            </a:r>
            <a:endParaRPr lang="en-US" dirty="0"/>
          </a:p>
          <a:p>
            <a:endParaRPr lang="en-US" dirty="0"/>
          </a:p>
          <a:p>
            <a:endParaRPr lang="nl-NL" dirty="0"/>
          </a:p>
        </p:txBody>
      </p:sp>
      <p:graphicFrame>
        <p:nvGraphicFramePr>
          <p:cNvPr id="4" name="Chart 3">
            <a:extLst>
              <a:ext uri="{FF2B5EF4-FFF2-40B4-BE49-F238E27FC236}">
                <a16:creationId xmlns:a16="http://schemas.microsoft.com/office/drawing/2014/main" id="{ADCAD649-1E05-B60C-CF5E-54B525B25E42}"/>
              </a:ext>
            </a:extLst>
          </p:cNvPr>
          <p:cNvGraphicFramePr/>
          <p:nvPr>
            <p:extLst>
              <p:ext uri="{D42A27DB-BD31-4B8C-83A1-F6EECF244321}">
                <p14:modId xmlns:p14="http://schemas.microsoft.com/office/powerpoint/2010/main" val="3091055145"/>
              </p:ext>
            </p:extLst>
          </p:nvPr>
        </p:nvGraphicFramePr>
        <p:xfrm>
          <a:off x="1524000" y="1773315"/>
          <a:ext cx="4572000" cy="39261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id="{4B6AFF80-0EAA-BA2A-6213-C1A927682DD7}"/>
              </a:ext>
            </a:extLst>
          </p:cNvPr>
          <p:cNvGraphicFramePr>
            <a:graphicFrameLocks noGrp="1"/>
          </p:cNvGraphicFramePr>
          <p:nvPr>
            <p:extLst>
              <p:ext uri="{D42A27DB-BD31-4B8C-83A1-F6EECF244321}">
                <p14:modId xmlns:p14="http://schemas.microsoft.com/office/powerpoint/2010/main" val="684420528"/>
              </p:ext>
            </p:extLst>
          </p:nvPr>
        </p:nvGraphicFramePr>
        <p:xfrm>
          <a:off x="6785349" y="4500979"/>
          <a:ext cx="4678045" cy="1671222"/>
        </p:xfrm>
        <a:graphic>
          <a:graphicData uri="http://schemas.openxmlformats.org/drawingml/2006/table">
            <a:tbl>
              <a:tblPr firstRow="1" firstCol="1" bandRow="1">
                <a:tableStyleId>{5C22544A-7EE6-4342-B048-85BDC9FD1C3A}</a:tableStyleId>
              </a:tblPr>
              <a:tblGrid>
                <a:gridCol w="1437005">
                  <a:extLst>
                    <a:ext uri="{9D8B030D-6E8A-4147-A177-3AD203B41FA5}">
                      <a16:colId xmlns:a16="http://schemas.microsoft.com/office/drawing/2014/main" val="2676953809"/>
                    </a:ext>
                  </a:extLst>
                </a:gridCol>
                <a:gridCol w="1530350">
                  <a:extLst>
                    <a:ext uri="{9D8B030D-6E8A-4147-A177-3AD203B41FA5}">
                      <a16:colId xmlns:a16="http://schemas.microsoft.com/office/drawing/2014/main" val="1748738450"/>
                    </a:ext>
                  </a:extLst>
                </a:gridCol>
                <a:gridCol w="1710690">
                  <a:extLst>
                    <a:ext uri="{9D8B030D-6E8A-4147-A177-3AD203B41FA5}">
                      <a16:colId xmlns:a16="http://schemas.microsoft.com/office/drawing/2014/main" val="2682400353"/>
                    </a:ext>
                  </a:extLst>
                </a:gridCol>
              </a:tblGrid>
              <a:tr h="391062">
                <a:tc>
                  <a:txBody>
                    <a:bodyPr/>
                    <a:lstStyle/>
                    <a:p>
                      <a:pPr algn="ctr">
                        <a:lnSpc>
                          <a:spcPct val="100000"/>
                        </a:lnSpc>
                        <a:spcAft>
                          <a:spcPts val="0"/>
                        </a:spcAft>
                      </a:pPr>
                      <a:r>
                        <a:rPr lang="nl-NL" sz="1400" kern="0" dirty="0">
                          <a:effectLst/>
                          <a:latin typeface="Calibri" panose="020F0502020204030204" pitchFamily="34" charset="0"/>
                          <a:cs typeface="Calibri" panose="020F0502020204030204" pitchFamily="34" charset="0"/>
                        </a:rPr>
                        <a:t>Scores op </a:t>
                      </a:r>
                      <a:r>
                        <a:rPr lang="nl-NL" sz="1400" kern="0" dirty="0" err="1">
                          <a:effectLst/>
                          <a:latin typeface="Calibri" panose="020F0502020204030204" pitchFamily="34" charset="0"/>
                          <a:cs typeface="Calibri" panose="020F0502020204030204" pitchFamily="34" charset="0"/>
                        </a:rPr>
                        <a:t>denial</a:t>
                      </a:r>
                      <a:endParaRPr lang="nl-NL" sz="1400" kern="1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0000"/>
                        </a:lnSpc>
                        <a:spcAft>
                          <a:spcPts val="0"/>
                        </a:spcAft>
                      </a:pPr>
                      <a:r>
                        <a:rPr lang="nl-NL" sz="1400" kern="0" dirty="0">
                          <a:effectLst/>
                          <a:latin typeface="Calibri" panose="020F0502020204030204" pitchFamily="34" charset="0"/>
                          <a:cs typeface="Calibri" panose="020F0502020204030204" pitchFamily="34" charset="0"/>
                        </a:rPr>
                        <a:t>Hoeveelheid </a:t>
                      </a:r>
                      <a:r>
                        <a:rPr lang="nl-NL" sz="1400" kern="0" dirty="0" err="1">
                          <a:effectLst/>
                          <a:latin typeface="Calibri" panose="020F0502020204030204" pitchFamily="34" charset="0"/>
                          <a:cs typeface="Calibri" panose="020F0502020204030204" pitchFamily="34" charset="0"/>
                        </a:rPr>
                        <a:t>lln</a:t>
                      </a:r>
                      <a:r>
                        <a:rPr lang="nl-NL" sz="1400" kern="0" dirty="0">
                          <a:effectLst/>
                          <a:latin typeface="Calibri" panose="020F0502020204030204" pitchFamily="34" charset="0"/>
                          <a:cs typeface="Calibri" panose="020F0502020204030204" pitchFamily="34" charset="0"/>
                        </a:rPr>
                        <a:t> </a:t>
                      </a:r>
                    </a:p>
                    <a:p>
                      <a:pPr algn="ctr">
                        <a:lnSpc>
                          <a:spcPct val="100000"/>
                        </a:lnSpc>
                        <a:spcAft>
                          <a:spcPts val="0"/>
                        </a:spcAft>
                      </a:pPr>
                      <a:r>
                        <a:rPr lang="nl-NL" sz="1400" kern="0" dirty="0">
                          <a:effectLst/>
                          <a:latin typeface="Calibri" panose="020F0502020204030204" pitchFamily="34" charset="0"/>
                          <a:cs typeface="Calibri" panose="020F0502020204030204" pitchFamily="34" charset="0"/>
                        </a:rPr>
                        <a:t>(n= 204)</a:t>
                      </a:r>
                      <a:endParaRPr lang="nl-NL" sz="1400" kern="1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0000"/>
                        </a:lnSpc>
                        <a:spcAft>
                          <a:spcPts val="0"/>
                        </a:spcAft>
                      </a:pPr>
                      <a:r>
                        <a:rPr lang="nl-NL" sz="1400" kern="0">
                          <a:effectLst/>
                          <a:latin typeface="Calibri" panose="020F0502020204030204" pitchFamily="34" charset="0"/>
                          <a:cs typeface="Calibri" panose="020F0502020204030204" pitchFamily="34" charset="0"/>
                        </a:rPr>
                        <a:t>Procentueel</a:t>
                      </a:r>
                      <a:endParaRPr lang="nl-NL" sz="1400" kern="1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tc>
                <a:extLst>
                  <a:ext uri="{0D108BD9-81ED-4DB2-BD59-A6C34878D82A}">
                    <a16:rowId xmlns:a16="http://schemas.microsoft.com/office/drawing/2014/main" val="15948487"/>
                  </a:ext>
                </a:extLst>
              </a:tr>
              <a:tr h="391062">
                <a:tc>
                  <a:txBody>
                    <a:bodyPr/>
                    <a:lstStyle/>
                    <a:p>
                      <a:pPr algn="ctr">
                        <a:lnSpc>
                          <a:spcPct val="100000"/>
                        </a:lnSpc>
                        <a:spcAft>
                          <a:spcPts val="0"/>
                        </a:spcAft>
                      </a:pPr>
                      <a:r>
                        <a:rPr lang="nl-NL" sz="1400" kern="0">
                          <a:effectLst/>
                          <a:latin typeface="Calibri" panose="020F0502020204030204" pitchFamily="34" charset="0"/>
                          <a:cs typeface="Calibri" panose="020F0502020204030204" pitchFamily="34" charset="0"/>
                        </a:rPr>
                        <a:t>Een beetje mee eens</a:t>
                      </a:r>
                      <a:endParaRPr lang="nl-NL" sz="1400" kern="1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0000"/>
                        </a:lnSpc>
                        <a:spcAft>
                          <a:spcPts val="0"/>
                        </a:spcAft>
                      </a:pPr>
                      <a:r>
                        <a:rPr lang="nl-NL" sz="1400" kern="0" dirty="0">
                          <a:effectLst/>
                          <a:latin typeface="Calibri" panose="020F0502020204030204" pitchFamily="34" charset="0"/>
                          <a:cs typeface="Calibri" panose="020F0502020204030204" pitchFamily="34" charset="0"/>
                        </a:rPr>
                        <a:t>13</a:t>
                      </a:r>
                      <a:endParaRPr lang="nl-NL" sz="1400" kern="1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0000"/>
                        </a:lnSpc>
                        <a:spcAft>
                          <a:spcPts val="0"/>
                        </a:spcAft>
                      </a:pPr>
                      <a:r>
                        <a:rPr lang="nl-NL" sz="1400" kern="0" dirty="0">
                          <a:effectLst/>
                          <a:latin typeface="Calibri" panose="020F0502020204030204" pitchFamily="34" charset="0"/>
                          <a:cs typeface="Calibri" panose="020F0502020204030204" pitchFamily="34" charset="0"/>
                        </a:rPr>
                        <a:t>6 %</a:t>
                      </a:r>
                      <a:endParaRPr lang="nl-NL" sz="1400" kern="1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tc>
                <a:extLst>
                  <a:ext uri="{0D108BD9-81ED-4DB2-BD59-A6C34878D82A}">
                    <a16:rowId xmlns:a16="http://schemas.microsoft.com/office/drawing/2014/main" val="3384027831"/>
                  </a:ext>
                </a:extLst>
              </a:tr>
              <a:tr h="391062">
                <a:tc>
                  <a:txBody>
                    <a:bodyPr/>
                    <a:lstStyle/>
                    <a:p>
                      <a:pPr algn="ctr">
                        <a:lnSpc>
                          <a:spcPct val="100000"/>
                        </a:lnSpc>
                        <a:spcAft>
                          <a:spcPts val="0"/>
                        </a:spcAft>
                      </a:pPr>
                      <a:r>
                        <a:rPr lang="nl-NL" sz="1400" kern="0">
                          <a:effectLst/>
                          <a:latin typeface="Calibri" panose="020F0502020204030204" pitchFamily="34" charset="0"/>
                          <a:cs typeface="Calibri" panose="020F0502020204030204" pitchFamily="34" charset="0"/>
                        </a:rPr>
                        <a:t>Mee eens</a:t>
                      </a:r>
                      <a:endParaRPr lang="nl-NL" sz="1400" kern="1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0000"/>
                        </a:lnSpc>
                        <a:spcAft>
                          <a:spcPts val="0"/>
                        </a:spcAft>
                      </a:pPr>
                      <a:r>
                        <a:rPr lang="nl-NL" sz="1400" kern="0" dirty="0">
                          <a:effectLst/>
                          <a:latin typeface="Calibri" panose="020F0502020204030204" pitchFamily="34" charset="0"/>
                          <a:cs typeface="Calibri" panose="020F0502020204030204" pitchFamily="34" charset="0"/>
                        </a:rPr>
                        <a:t>6</a:t>
                      </a:r>
                      <a:endParaRPr lang="nl-NL" sz="1400" kern="1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0000"/>
                        </a:lnSpc>
                        <a:spcAft>
                          <a:spcPts val="0"/>
                        </a:spcAft>
                      </a:pPr>
                      <a:r>
                        <a:rPr lang="nl-NL" sz="1400" kern="0" dirty="0">
                          <a:effectLst/>
                          <a:latin typeface="Calibri" panose="020F0502020204030204" pitchFamily="34" charset="0"/>
                          <a:cs typeface="Calibri" panose="020F0502020204030204" pitchFamily="34" charset="0"/>
                        </a:rPr>
                        <a:t>3 %</a:t>
                      </a:r>
                      <a:endParaRPr lang="nl-NL" sz="1400" kern="1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tc>
                <a:extLst>
                  <a:ext uri="{0D108BD9-81ED-4DB2-BD59-A6C34878D82A}">
                    <a16:rowId xmlns:a16="http://schemas.microsoft.com/office/drawing/2014/main" val="1150690002"/>
                  </a:ext>
                </a:extLst>
              </a:tr>
              <a:tr h="391062">
                <a:tc>
                  <a:txBody>
                    <a:bodyPr/>
                    <a:lstStyle/>
                    <a:p>
                      <a:pPr algn="ctr">
                        <a:lnSpc>
                          <a:spcPct val="100000"/>
                        </a:lnSpc>
                        <a:spcAft>
                          <a:spcPts val="0"/>
                        </a:spcAft>
                      </a:pPr>
                      <a:r>
                        <a:rPr lang="nl-NL" sz="1400" kern="0">
                          <a:effectLst/>
                          <a:latin typeface="Calibri" panose="020F0502020204030204" pitchFamily="34" charset="0"/>
                          <a:cs typeface="Calibri" panose="020F0502020204030204" pitchFamily="34" charset="0"/>
                        </a:rPr>
                        <a:t>Helemaal mee eens</a:t>
                      </a:r>
                      <a:endParaRPr lang="nl-NL" sz="1400" kern="1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0000"/>
                        </a:lnSpc>
                        <a:spcAft>
                          <a:spcPts val="0"/>
                        </a:spcAft>
                      </a:pPr>
                      <a:r>
                        <a:rPr lang="nl-NL" sz="1400" kern="0">
                          <a:effectLst/>
                          <a:latin typeface="Calibri" panose="020F0502020204030204" pitchFamily="34" charset="0"/>
                          <a:cs typeface="Calibri" panose="020F0502020204030204" pitchFamily="34" charset="0"/>
                        </a:rPr>
                        <a:t>2</a:t>
                      </a:r>
                      <a:endParaRPr lang="nl-NL" sz="1400" kern="1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0000"/>
                        </a:lnSpc>
                        <a:spcAft>
                          <a:spcPts val="0"/>
                        </a:spcAft>
                      </a:pPr>
                      <a:r>
                        <a:rPr lang="nl-NL" sz="1400" kern="0" dirty="0">
                          <a:effectLst/>
                          <a:latin typeface="Calibri" panose="020F0502020204030204" pitchFamily="34" charset="0"/>
                          <a:cs typeface="Calibri" panose="020F0502020204030204" pitchFamily="34" charset="0"/>
                        </a:rPr>
                        <a:t>1 %</a:t>
                      </a:r>
                      <a:endParaRPr lang="nl-NL" sz="1400" kern="1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tc>
                <a:extLst>
                  <a:ext uri="{0D108BD9-81ED-4DB2-BD59-A6C34878D82A}">
                    <a16:rowId xmlns:a16="http://schemas.microsoft.com/office/drawing/2014/main" val="2434559243"/>
                  </a:ext>
                </a:extLst>
              </a:tr>
            </a:tbl>
          </a:graphicData>
        </a:graphic>
      </p:graphicFrame>
    </p:spTree>
    <p:extLst>
      <p:ext uri="{BB962C8B-B14F-4D97-AF65-F5344CB8AC3E}">
        <p14:creationId xmlns:p14="http://schemas.microsoft.com/office/powerpoint/2010/main" val="1911973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2357-44B6-34EC-4653-A36BCA7936E2}"/>
              </a:ext>
            </a:extLst>
          </p:cNvPr>
          <p:cNvSpPr>
            <a:spLocks noGrp="1"/>
          </p:cNvSpPr>
          <p:nvPr>
            <p:ph type="title"/>
          </p:nvPr>
        </p:nvSpPr>
        <p:spPr/>
        <p:txBody>
          <a:bodyPr/>
          <a:lstStyle/>
          <a:p>
            <a:r>
              <a:rPr lang="en-US" dirty="0"/>
              <a:t>Hoe </a:t>
            </a:r>
            <a:r>
              <a:rPr lang="en-US" dirty="0" err="1"/>
              <a:t>hoopvol</a:t>
            </a:r>
            <a:r>
              <a:rPr lang="en-US" dirty="0"/>
              <a:t> ben je </a:t>
            </a:r>
            <a:r>
              <a:rPr lang="en-US" dirty="0" err="1"/>
              <a:t>zelf</a:t>
            </a:r>
            <a:r>
              <a:rPr lang="en-US" dirty="0"/>
              <a:t>? </a:t>
            </a:r>
            <a:r>
              <a:rPr lang="en-US" dirty="0">
                <a:solidFill>
                  <a:srgbClr val="FF0000"/>
                </a:solidFill>
              </a:rPr>
              <a:t>DOCENT</a:t>
            </a:r>
            <a:endParaRPr lang="nl-NL" dirty="0">
              <a:solidFill>
                <a:srgbClr val="FF0000"/>
              </a:solidFill>
            </a:endParaRPr>
          </a:p>
        </p:txBody>
      </p:sp>
      <p:graphicFrame>
        <p:nvGraphicFramePr>
          <p:cNvPr id="4" name="Chart 3">
            <a:extLst>
              <a:ext uri="{FF2B5EF4-FFF2-40B4-BE49-F238E27FC236}">
                <a16:creationId xmlns:a16="http://schemas.microsoft.com/office/drawing/2014/main" id="{34FD0750-60E1-DCFA-9528-74847556DBE1}"/>
              </a:ext>
            </a:extLst>
          </p:cNvPr>
          <p:cNvGraphicFramePr/>
          <p:nvPr>
            <p:extLst>
              <p:ext uri="{D42A27DB-BD31-4B8C-83A1-F6EECF244321}">
                <p14:modId xmlns:p14="http://schemas.microsoft.com/office/powerpoint/2010/main" val="1247945180"/>
              </p:ext>
            </p:extLst>
          </p:nvPr>
        </p:nvGraphicFramePr>
        <p:xfrm>
          <a:off x="1143000" y="2057400"/>
          <a:ext cx="5618085" cy="378410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E4A53C6-1539-1EBA-544B-027197BAA327}"/>
              </a:ext>
            </a:extLst>
          </p:cNvPr>
          <p:cNvSpPr txBox="1"/>
          <p:nvPr/>
        </p:nvSpPr>
        <p:spPr>
          <a:xfrm>
            <a:off x="8762260" y="1731885"/>
            <a:ext cx="2719014" cy="1606017"/>
          </a:xfrm>
          <a:prstGeom prst="rect">
            <a:avLst/>
          </a:prstGeom>
          <a:noFill/>
          <a:ln>
            <a:solidFill>
              <a:schemeClr val="tx1"/>
            </a:solidFill>
          </a:ln>
        </p:spPr>
        <p:txBody>
          <a:bodyPr wrap="none" rtlCol="0">
            <a:spAutoFit/>
          </a:bodyPr>
          <a:lstStyle/>
          <a:p>
            <a:r>
              <a:rPr lang="en-US" dirty="0"/>
              <a:t>Op </a:t>
            </a:r>
            <a:r>
              <a:rPr lang="en-US" dirty="0" err="1"/>
              <a:t>een</a:t>
            </a:r>
            <a:r>
              <a:rPr lang="en-US" dirty="0"/>
              <a:t> 1-10 </a:t>
            </a:r>
            <a:r>
              <a:rPr lang="en-US" dirty="0" err="1"/>
              <a:t>schaal</a:t>
            </a:r>
            <a:r>
              <a:rPr lang="en-US" dirty="0"/>
              <a:t> is het </a:t>
            </a:r>
          </a:p>
          <a:p>
            <a:r>
              <a:rPr lang="en-US" dirty="0" err="1"/>
              <a:t>gemiddelde</a:t>
            </a:r>
            <a:r>
              <a:rPr lang="en-US" dirty="0"/>
              <a:t> van </a:t>
            </a:r>
            <a:r>
              <a:rPr lang="en-US" dirty="0" err="1"/>
              <a:t>docenten</a:t>
            </a:r>
            <a:r>
              <a:rPr lang="en-US" dirty="0"/>
              <a:t>:</a:t>
            </a:r>
            <a:endParaRPr lang="en-US" dirty="0">
              <a:solidFill>
                <a:srgbClr val="FF0000"/>
              </a:solidFill>
            </a:endParaRPr>
          </a:p>
          <a:p>
            <a:pPr>
              <a:lnSpc>
                <a:spcPct val="107000"/>
              </a:lnSpc>
              <a:spcAft>
                <a:spcPts val="800"/>
              </a:spcAft>
            </a:pPr>
            <a:r>
              <a:rPr lang="nl-NL"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5,05</a:t>
            </a:r>
          </a:p>
          <a:p>
            <a:pPr>
              <a:lnSpc>
                <a:spcPct val="107000"/>
              </a:lnSpc>
              <a:spcAft>
                <a:spcPts val="800"/>
              </a:spcAft>
            </a:pPr>
            <a:r>
              <a:rPr lang="nl-NL" sz="1100" kern="100" dirty="0">
                <a:effectLst/>
                <a:latin typeface="Calibri" panose="020F0502020204030204" pitchFamily="34" charset="0"/>
                <a:ea typeface="Calibri" panose="020F0502020204030204" pitchFamily="34" charset="0"/>
                <a:cs typeface="Times New Roman" panose="02020603050405020304" pitchFamily="18" charset="0"/>
              </a:rPr>
              <a:t>(SD: 2,3)</a:t>
            </a:r>
          </a:p>
          <a:p>
            <a:r>
              <a:rPr lang="nl-NL" dirty="0"/>
              <a:t>(leerlingen was </a:t>
            </a:r>
            <a:r>
              <a:rPr lang="nl-NL" dirty="0">
                <a:solidFill>
                  <a:srgbClr val="FF0000"/>
                </a:solidFill>
              </a:rPr>
              <a:t>5,4</a:t>
            </a:r>
            <a:r>
              <a:rPr lang="nl-NL" dirty="0"/>
              <a:t>)</a:t>
            </a:r>
          </a:p>
        </p:txBody>
      </p:sp>
    </p:spTree>
    <p:extLst>
      <p:ext uri="{BB962C8B-B14F-4D97-AF65-F5344CB8AC3E}">
        <p14:creationId xmlns:p14="http://schemas.microsoft.com/office/powerpoint/2010/main" val="2097990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7A25-98FB-DA47-1780-B2AC16F0E091}"/>
              </a:ext>
            </a:extLst>
          </p:cNvPr>
          <p:cNvSpPr>
            <a:spLocks noGrp="1"/>
          </p:cNvSpPr>
          <p:nvPr>
            <p:ph type="title"/>
          </p:nvPr>
        </p:nvSpPr>
        <p:spPr/>
        <p:txBody>
          <a:bodyPr/>
          <a:lstStyle/>
          <a:p>
            <a:r>
              <a:rPr lang="en-US" dirty="0"/>
              <a:t>Hoe </a:t>
            </a:r>
            <a:r>
              <a:rPr lang="en-US" dirty="0" err="1"/>
              <a:t>hoopvol</a:t>
            </a:r>
            <a:r>
              <a:rPr lang="en-US" dirty="0"/>
              <a:t> ben je </a:t>
            </a:r>
            <a:r>
              <a:rPr lang="en-US" dirty="0" err="1"/>
              <a:t>zelf</a:t>
            </a:r>
            <a:r>
              <a:rPr lang="en-US" dirty="0"/>
              <a:t>? </a:t>
            </a:r>
            <a:r>
              <a:rPr lang="en-US" dirty="0">
                <a:solidFill>
                  <a:srgbClr val="FF0000"/>
                </a:solidFill>
              </a:rPr>
              <a:t>DOCENT</a:t>
            </a:r>
            <a:endParaRPr lang="nl-NL" dirty="0">
              <a:solidFill>
                <a:srgbClr val="FF0000"/>
              </a:solidFill>
            </a:endParaRPr>
          </a:p>
        </p:txBody>
      </p:sp>
      <p:sp>
        <p:nvSpPr>
          <p:cNvPr id="3" name="Content Placeholder 2">
            <a:extLst>
              <a:ext uri="{FF2B5EF4-FFF2-40B4-BE49-F238E27FC236}">
                <a16:creationId xmlns:a16="http://schemas.microsoft.com/office/drawing/2014/main" id="{4BBD5F8D-78DA-B9B4-0E91-C066E5B3AEAF}"/>
              </a:ext>
            </a:extLst>
          </p:cNvPr>
          <p:cNvSpPr>
            <a:spLocks noGrp="1"/>
          </p:cNvSpPr>
          <p:nvPr>
            <p:ph idx="1"/>
          </p:nvPr>
        </p:nvSpPr>
        <p:spPr>
          <a:xfrm>
            <a:off x="6773662" y="1791218"/>
            <a:ext cx="4029145" cy="4038600"/>
          </a:xfrm>
        </p:spPr>
        <p:txBody>
          <a:bodyPr/>
          <a:lstStyle/>
          <a:p>
            <a:r>
              <a:rPr lang="en-US" dirty="0" err="1"/>
              <a:t>Geen</a:t>
            </a:r>
            <a:r>
              <a:rPr lang="en-US" dirty="0"/>
              <a:t> denial (</a:t>
            </a:r>
            <a:r>
              <a:rPr lang="en-US" dirty="0" err="1"/>
              <a:t>hoogste</a:t>
            </a:r>
            <a:r>
              <a:rPr lang="en-US" dirty="0"/>
              <a:t> score = 1 docent met </a:t>
            </a:r>
            <a:r>
              <a:rPr lang="en-US" dirty="0" err="1"/>
              <a:t>een</a:t>
            </a:r>
            <a:r>
              <a:rPr lang="en-US" dirty="0"/>
              <a:t> 3)</a:t>
            </a:r>
          </a:p>
          <a:p>
            <a:r>
              <a:rPr lang="en-US" dirty="0" err="1"/>
              <a:t>Organisations</a:t>
            </a:r>
            <a:r>
              <a:rPr lang="en-US" dirty="0"/>
              <a:t> &amp; positive news het </a:t>
            </a:r>
            <a:r>
              <a:rPr lang="en-US" dirty="0" err="1"/>
              <a:t>laagste</a:t>
            </a:r>
            <a:endParaRPr lang="en-US" dirty="0"/>
          </a:p>
          <a:p>
            <a:endParaRPr lang="nl-NL" dirty="0"/>
          </a:p>
        </p:txBody>
      </p:sp>
      <p:graphicFrame>
        <p:nvGraphicFramePr>
          <p:cNvPr id="4" name="Chart 3">
            <a:extLst>
              <a:ext uri="{FF2B5EF4-FFF2-40B4-BE49-F238E27FC236}">
                <a16:creationId xmlns:a16="http://schemas.microsoft.com/office/drawing/2014/main" id="{9C2D5A54-3375-29C8-2F7B-A34C5C364D0D}"/>
              </a:ext>
            </a:extLst>
          </p:cNvPr>
          <p:cNvGraphicFramePr/>
          <p:nvPr>
            <p:extLst>
              <p:ext uri="{D42A27DB-BD31-4B8C-83A1-F6EECF244321}">
                <p14:modId xmlns:p14="http://schemas.microsoft.com/office/powerpoint/2010/main" val="3060197880"/>
              </p:ext>
            </p:extLst>
          </p:nvPr>
        </p:nvGraphicFramePr>
        <p:xfrm>
          <a:off x="892043" y="1835459"/>
          <a:ext cx="5487880" cy="381961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FE39C2B3-D1DC-C674-0D1F-4928C3F64DF1}"/>
              </a:ext>
            </a:extLst>
          </p:cNvPr>
          <p:cNvPicPr>
            <a:picLocks noChangeAspect="1"/>
          </p:cNvPicPr>
          <p:nvPr/>
        </p:nvPicPr>
        <p:blipFill>
          <a:blip r:embed="rId3"/>
          <a:stretch>
            <a:fillRect/>
          </a:stretch>
        </p:blipFill>
        <p:spPr>
          <a:xfrm>
            <a:off x="6630880" y="1778641"/>
            <a:ext cx="4949301" cy="4238497"/>
          </a:xfrm>
          <a:prstGeom prst="rect">
            <a:avLst/>
          </a:prstGeom>
        </p:spPr>
      </p:pic>
      <p:sp>
        <p:nvSpPr>
          <p:cNvPr id="9" name="TextBox 8">
            <a:extLst>
              <a:ext uri="{FF2B5EF4-FFF2-40B4-BE49-F238E27FC236}">
                <a16:creationId xmlns:a16="http://schemas.microsoft.com/office/drawing/2014/main" id="{24578F00-271D-DF78-2118-77652FD696C0}"/>
              </a:ext>
            </a:extLst>
          </p:cNvPr>
          <p:cNvSpPr txBox="1"/>
          <p:nvPr/>
        </p:nvSpPr>
        <p:spPr>
          <a:xfrm>
            <a:off x="609600" y="5986790"/>
            <a:ext cx="11222115" cy="523220"/>
          </a:xfrm>
          <a:prstGeom prst="rect">
            <a:avLst/>
          </a:prstGeom>
          <a:noFill/>
        </p:spPr>
        <p:txBody>
          <a:bodyPr wrap="square" rtlCol="0">
            <a:spAutoFit/>
          </a:bodyPr>
          <a:lstStyle/>
          <a:p>
            <a:r>
              <a:rPr lang="en-US" sz="1400" dirty="0"/>
              <a:t>Re=appraisal: </a:t>
            </a:r>
            <a:r>
              <a:rPr lang="nl-NL" sz="1400" dirty="0"/>
              <a:t>Omdat de mensheid eerder is geconfronteerd met complexe en schijnbaar hopeloze maatschappelijke problemen en ze uiteindelijk heeft kunnen oplossen</a:t>
            </a:r>
          </a:p>
        </p:txBody>
      </p:sp>
    </p:spTree>
    <p:extLst>
      <p:ext uri="{BB962C8B-B14F-4D97-AF65-F5344CB8AC3E}">
        <p14:creationId xmlns:p14="http://schemas.microsoft.com/office/powerpoint/2010/main" val="29239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75281-C4F8-4E56-A04B-61EFF9954180}"/>
              </a:ext>
            </a:extLst>
          </p:cNvPr>
          <p:cNvSpPr>
            <a:spLocks noGrp="1"/>
          </p:cNvSpPr>
          <p:nvPr>
            <p:ph type="title"/>
          </p:nvPr>
        </p:nvSpPr>
        <p:spPr/>
        <p:txBody>
          <a:bodyPr/>
          <a:lstStyle/>
          <a:p>
            <a:r>
              <a:rPr lang="nl-NL" dirty="0"/>
              <a:t>Wat willen leerlingen en docenten?</a:t>
            </a:r>
          </a:p>
        </p:txBody>
      </p:sp>
      <p:sp>
        <p:nvSpPr>
          <p:cNvPr id="3" name="Tijdelijke aanduiding voor inhoud 2">
            <a:extLst>
              <a:ext uri="{FF2B5EF4-FFF2-40B4-BE49-F238E27FC236}">
                <a16:creationId xmlns:a16="http://schemas.microsoft.com/office/drawing/2014/main" id="{7464CD8F-53D4-42DC-9E3B-A96BF7DEEDDA}"/>
              </a:ext>
            </a:extLst>
          </p:cNvPr>
          <p:cNvSpPr>
            <a:spLocks noGrp="1"/>
          </p:cNvSpPr>
          <p:nvPr>
            <p:ph idx="1"/>
          </p:nvPr>
        </p:nvSpPr>
        <p:spPr>
          <a:xfrm>
            <a:off x="701040" y="1717040"/>
            <a:ext cx="10314831" cy="4378960"/>
          </a:xfrm>
        </p:spPr>
        <p:txBody>
          <a:bodyPr>
            <a:normAutofit/>
          </a:bodyPr>
          <a:lstStyle/>
          <a:p>
            <a:r>
              <a:rPr lang="nl-NL" sz="2000" kern="100" dirty="0">
                <a:effectLst/>
                <a:ea typeface="Calibri" panose="020F0502020204030204" pitchFamily="34" charset="0"/>
                <a:cs typeface="Times New Roman" panose="02020603050405020304" pitchFamily="18" charset="0"/>
              </a:rPr>
              <a:t>Zie de leerling- en docent antwoorden op het formulier</a:t>
            </a:r>
          </a:p>
          <a:p>
            <a:endParaRPr lang="nl-NL" sz="2000" kern="100" dirty="0">
              <a:ea typeface="Calibri" panose="020F0502020204030204" pitchFamily="34" charset="0"/>
              <a:cs typeface="Times New Roman" panose="02020603050405020304" pitchFamily="18" charset="0"/>
            </a:endParaRPr>
          </a:p>
          <a:p>
            <a:r>
              <a:rPr lang="nl-NL" sz="2000" kern="0" dirty="0">
                <a:effectLst/>
                <a:ea typeface="Times New Roman" panose="02020603050405020304" pitchFamily="18" charset="0"/>
                <a:cs typeface="Calibri" panose="020F0502020204030204" pitchFamily="34" charset="0"/>
              </a:rPr>
              <a:t>‘Meerdere kanten van het verhaal laten zien, het word altijd als een enorm dreigend, angstig en oplosbaar probleem neergezet wat een kind in de puberteit behoorlijk stress kan geven. Terwijl er ook een veel optimistischere kant is’ (</a:t>
            </a:r>
            <a:r>
              <a:rPr lang="nl-NL" sz="2000" kern="0" dirty="0" err="1">
                <a:effectLst/>
                <a:ea typeface="Times New Roman" panose="02020603050405020304" pitchFamily="18" charset="0"/>
                <a:cs typeface="Calibri" panose="020F0502020204030204" pitchFamily="34" charset="0"/>
              </a:rPr>
              <a:t>Baarnsch</a:t>
            </a:r>
            <a:r>
              <a:rPr lang="nl-NL" sz="2000" kern="0" dirty="0">
                <a:effectLst/>
                <a:ea typeface="Times New Roman" panose="02020603050405020304" pitchFamily="18" charset="0"/>
                <a:cs typeface="Calibri" panose="020F0502020204030204" pitchFamily="34" charset="0"/>
              </a:rPr>
              <a:t> lyceum)</a:t>
            </a:r>
            <a:endParaRPr lang="nl-NL" sz="2000" kern="100" dirty="0">
              <a:effectLst/>
              <a:ea typeface="Calibri" panose="020F0502020204030204" pitchFamily="34" charset="0"/>
              <a:cs typeface="Times New Roman" panose="02020603050405020304" pitchFamily="18" charset="0"/>
            </a:endParaRPr>
          </a:p>
          <a:p>
            <a:endParaRPr lang="nl-NL" sz="2000" kern="100" dirty="0">
              <a:effectLst/>
              <a:ea typeface="Calibri" panose="020F0502020204030204" pitchFamily="34" charset="0"/>
              <a:cs typeface="Times New Roman" panose="02020603050405020304" pitchFamily="18" charset="0"/>
            </a:endParaRPr>
          </a:p>
          <a:p>
            <a:r>
              <a:rPr lang="nl-NL" sz="2000" kern="0" dirty="0">
                <a:effectLst/>
                <a:ea typeface="Times New Roman" panose="02020603050405020304" pitchFamily="18" charset="0"/>
                <a:cs typeface="Calibri" panose="020F0502020204030204" pitchFamily="34" charset="0"/>
              </a:rPr>
              <a:t>‘Meer bij bio </a:t>
            </a:r>
            <a:r>
              <a:rPr lang="nl-NL" sz="2000" kern="0" dirty="0" err="1">
                <a:effectLst/>
                <a:ea typeface="Times New Roman" panose="02020603050405020304" pitchFamily="18" charset="0"/>
                <a:cs typeface="Calibri" panose="020F0502020204030204" pitchFamily="34" charset="0"/>
              </a:rPr>
              <a:t>ipv</a:t>
            </a:r>
            <a:r>
              <a:rPr lang="nl-NL" sz="2000" kern="0" dirty="0">
                <a:effectLst/>
                <a:ea typeface="Times New Roman" panose="02020603050405020304" pitchFamily="18" charset="0"/>
                <a:cs typeface="Calibri" panose="020F0502020204030204" pitchFamily="34" charset="0"/>
              </a:rPr>
              <a:t> </a:t>
            </a:r>
            <a:r>
              <a:rPr lang="nl-NL" sz="2000" kern="0" dirty="0" err="1">
                <a:effectLst/>
                <a:ea typeface="Times New Roman" panose="02020603050405020304" pitchFamily="18" charset="0"/>
                <a:cs typeface="Calibri" panose="020F0502020204030204" pitchFamily="34" charset="0"/>
              </a:rPr>
              <a:t>ak</a:t>
            </a:r>
            <a:r>
              <a:rPr lang="nl-NL" sz="2000" kern="0" dirty="0">
                <a:effectLst/>
                <a:ea typeface="Times New Roman" panose="02020603050405020304" pitchFamily="18" charset="0"/>
                <a:cs typeface="Calibri" panose="020F0502020204030204" pitchFamily="34" charset="0"/>
              </a:rPr>
              <a:t> over duurzaamheid, en oplossingen die onze generatie kan doen’ (KSE)</a:t>
            </a:r>
            <a:endParaRPr lang="nl-NL" sz="2000" kern="100" dirty="0">
              <a:effectLst/>
              <a:ea typeface="Calibri" panose="020F0502020204030204" pitchFamily="34" charset="0"/>
              <a:cs typeface="Times New Roman" panose="02020603050405020304" pitchFamily="18" charset="0"/>
            </a:endParaRPr>
          </a:p>
          <a:p>
            <a:endParaRPr lang="nl-NL" sz="2000" kern="100" dirty="0">
              <a:effectLst/>
              <a:ea typeface="Calibri" panose="020F0502020204030204" pitchFamily="34" charset="0"/>
              <a:cs typeface="Times New Roman" panose="02020603050405020304" pitchFamily="18" charset="0"/>
            </a:endParaRPr>
          </a:p>
          <a:p>
            <a:r>
              <a:rPr lang="nl-NL" sz="2000" kern="0" dirty="0">
                <a:effectLst/>
                <a:ea typeface="Times New Roman" panose="02020603050405020304" pitchFamily="18" charset="0"/>
                <a:cs typeface="Calibri" panose="020F0502020204030204" pitchFamily="34" charset="0"/>
              </a:rPr>
              <a:t>‘Ik zou in een les voornamelijk willen weten hoe we er iets aan kunnen doen en ook vooral praktisch onderzoeken en experimenten zien over wat er allemaal gebeurt door klimaatverandering’ (Picasso) </a:t>
            </a:r>
            <a:endParaRPr lang="nl-NL" sz="2000" kern="100" dirty="0">
              <a:effectLst/>
              <a:ea typeface="Calibri" panose="020F0502020204030204" pitchFamily="34" charset="0"/>
              <a:cs typeface="Times New Roman" panose="02020603050405020304" pitchFamily="18" charset="0"/>
            </a:endParaRPr>
          </a:p>
          <a:p>
            <a:endParaRPr lang="nl-NL" sz="2000" kern="100" dirty="0">
              <a:effectLst/>
              <a:ea typeface="Calibri" panose="020F0502020204030204" pitchFamily="34" charset="0"/>
              <a:cs typeface="Times New Roman" panose="02020603050405020304" pitchFamily="18" charset="0"/>
            </a:endParaRPr>
          </a:p>
          <a:p>
            <a:endParaRPr lang="nl-NL" sz="1800" kern="100" dirty="0">
              <a:effectLst/>
              <a:ea typeface="Calibri" panose="020F0502020204030204" pitchFamily="34" charset="0"/>
              <a:cs typeface="Times New Roman" panose="02020603050405020304" pitchFamily="18" charset="0"/>
            </a:endParaRPr>
          </a:p>
          <a:p>
            <a:endParaRPr lang="nl-NL" sz="1800" dirty="0"/>
          </a:p>
        </p:txBody>
      </p:sp>
      <p:pic>
        <p:nvPicPr>
          <p:cNvPr id="4" name="Picture 3">
            <a:extLst>
              <a:ext uri="{FF2B5EF4-FFF2-40B4-BE49-F238E27FC236}">
                <a16:creationId xmlns:a16="http://schemas.microsoft.com/office/drawing/2014/main" id="{902C83A3-F620-A820-5368-1DEAF89D7B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9600" y="207010"/>
            <a:ext cx="2404110" cy="2404110"/>
          </a:xfrm>
          <a:prstGeom prst="rect">
            <a:avLst/>
          </a:prstGeom>
        </p:spPr>
      </p:pic>
    </p:spTree>
    <p:extLst>
      <p:ext uri="{BB962C8B-B14F-4D97-AF65-F5344CB8AC3E}">
        <p14:creationId xmlns:p14="http://schemas.microsoft.com/office/powerpoint/2010/main" val="107485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73C15-73D5-4E6C-92FF-7EEC6E609468}"/>
              </a:ext>
            </a:extLst>
          </p:cNvPr>
          <p:cNvSpPr>
            <a:spLocks noGrp="1"/>
          </p:cNvSpPr>
          <p:nvPr>
            <p:ph type="title"/>
          </p:nvPr>
        </p:nvSpPr>
        <p:spPr/>
        <p:txBody>
          <a:bodyPr/>
          <a:lstStyle/>
          <a:p>
            <a:r>
              <a:rPr lang="nl-NL" dirty="0"/>
              <a:t>Hoopvol onderwijs</a:t>
            </a:r>
          </a:p>
        </p:txBody>
      </p:sp>
      <p:sp>
        <p:nvSpPr>
          <p:cNvPr id="5" name="Tijdelijke aanduiding voor inhoud 4">
            <a:extLst>
              <a:ext uri="{FF2B5EF4-FFF2-40B4-BE49-F238E27FC236}">
                <a16:creationId xmlns:a16="http://schemas.microsoft.com/office/drawing/2014/main" id="{F5A6688C-51F7-4809-A96C-001A2F1077F8}"/>
              </a:ext>
            </a:extLst>
          </p:cNvPr>
          <p:cNvSpPr>
            <a:spLocks noGrp="1"/>
          </p:cNvSpPr>
          <p:nvPr>
            <p:ph sz="half" idx="2"/>
          </p:nvPr>
        </p:nvSpPr>
        <p:spPr>
          <a:xfrm>
            <a:off x="6267612" y="707366"/>
            <a:ext cx="4754880" cy="5373394"/>
          </a:xfrm>
        </p:spPr>
        <p:txBody>
          <a:bodyPr>
            <a:normAutofit fontScale="47500" lnSpcReduction="20000"/>
          </a:bodyPr>
          <a:lstStyle/>
          <a:p>
            <a:r>
              <a:rPr lang="nl-NL" sz="3300" dirty="0"/>
              <a:t>In de nieuwe generatie bevinden zich ook de toekomstige </a:t>
            </a:r>
            <a:r>
              <a:rPr lang="nl-NL" sz="3300" dirty="0" err="1"/>
              <a:t>CEO’s</a:t>
            </a:r>
            <a:r>
              <a:rPr lang="nl-NL" sz="3300" dirty="0"/>
              <a:t> van grote bedrijven, leiders van politieke partijen en vooraanstaande wetenschappers.</a:t>
            </a:r>
          </a:p>
          <a:p>
            <a:endParaRPr lang="nl-NL" sz="3300" dirty="0"/>
          </a:p>
          <a:p>
            <a:r>
              <a:rPr lang="nl-NL" sz="3300" dirty="0"/>
              <a:t>Belangrijk voor hoop is "</a:t>
            </a:r>
            <a:r>
              <a:rPr lang="nl-NL" sz="3300" b="1" dirty="0"/>
              <a:t>mentale beeldvorming</a:t>
            </a:r>
            <a:r>
              <a:rPr lang="nl-NL" sz="3300" dirty="0"/>
              <a:t>“: </a:t>
            </a:r>
            <a:r>
              <a:rPr lang="nl-NL" sz="3300" i="1" dirty="0"/>
              <a:t>een beeld oproepen van een toekomstige wereld waarin het doel van iemands hoop is gerealiseerd </a:t>
            </a:r>
            <a:r>
              <a:rPr lang="en-US" sz="1800" dirty="0"/>
              <a:t>(</a:t>
            </a:r>
            <a:r>
              <a:rPr lang="en-US" sz="1800" dirty="0" err="1"/>
              <a:t>Bovens</a:t>
            </a:r>
            <a:r>
              <a:rPr lang="en-US" sz="1800" dirty="0"/>
              <a:t>, 1999, Heidegger, 1962, Kant, 1987)</a:t>
            </a:r>
          </a:p>
          <a:p>
            <a:endParaRPr lang="nl-NL" sz="3300" dirty="0"/>
          </a:p>
          <a:p>
            <a:r>
              <a:rPr lang="nl-NL" sz="3300" dirty="0"/>
              <a:t>Het vermogen om </a:t>
            </a:r>
            <a:r>
              <a:rPr lang="nl-NL" sz="3300" b="1" dirty="0"/>
              <a:t>wegen </a:t>
            </a:r>
            <a:r>
              <a:rPr lang="nl-NL" sz="3300" dirty="0"/>
              <a:t>te vinden naar gewenste </a:t>
            </a:r>
            <a:r>
              <a:rPr lang="nl-NL" sz="3300" b="1" dirty="0"/>
              <a:t>doelen</a:t>
            </a:r>
            <a:r>
              <a:rPr lang="nl-NL" sz="3300" dirty="0"/>
              <a:t>, en zichzelf te </a:t>
            </a:r>
            <a:r>
              <a:rPr lang="nl-NL" sz="3300" b="1" dirty="0"/>
              <a:t>motiveren </a:t>
            </a:r>
            <a:r>
              <a:rPr lang="nl-NL" sz="3300" dirty="0"/>
              <a:t>via '</a:t>
            </a:r>
            <a:r>
              <a:rPr lang="nl-NL" sz="3300" b="1" dirty="0"/>
              <a:t>agency </a:t>
            </a:r>
            <a:r>
              <a:rPr lang="nl-NL" sz="3300" dirty="0"/>
              <a:t>thinking' om die wegen te gebruiken’ </a:t>
            </a:r>
            <a:r>
              <a:rPr lang="nl-NL" sz="1800" dirty="0"/>
              <a:t>(Snyder, 2002)</a:t>
            </a:r>
            <a:r>
              <a:rPr lang="nl-NL" sz="3300" dirty="0"/>
              <a:t>. </a:t>
            </a:r>
          </a:p>
          <a:p>
            <a:endParaRPr lang="en-US" sz="3300" dirty="0"/>
          </a:p>
          <a:p>
            <a:pPr marL="0" indent="0">
              <a:buNone/>
            </a:pPr>
            <a:r>
              <a:rPr lang="en-US" sz="3300" dirty="0"/>
              <a:t>Hope shifts our perspective off of what seems to be hindering us and on to our ability for strategies …. in the midst of every struggle so that we can continue on</a:t>
            </a:r>
          </a:p>
          <a:p>
            <a:pPr marL="0" indent="0">
              <a:buNone/>
            </a:pPr>
            <a:endParaRPr lang="en-US" sz="3300" dirty="0"/>
          </a:p>
          <a:p>
            <a:pPr marL="0" indent="0">
              <a:buNone/>
            </a:pPr>
            <a:r>
              <a:rPr lang="nl-NL" sz="3300" b="1" dirty="0">
                <a:solidFill>
                  <a:srgbClr val="FF0000"/>
                </a:solidFill>
              </a:rPr>
              <a:t>Hoe leerlingen te laten beseffen dat ze krachtig zijn en ze te betrekken als actieve probleemoplossers?</a:t>
            </a:r>
          </a:p>
          <a:p>
            <a:endParaRPr lang="nl-NL" dirty="0"/>
          </a:p>
        </p:txBody>
      </p:sp>
      <p:pic>
        <p:nvPicPr>
          <p:cNvPr id="6" name="Picture 4">
            <a:extLst>
              <a:ext uri="{FF2B5EF4-FFF2-40B4-BE49-F238E27FC236}">
                <a16:creationId xmlns:a16="http://schemas.microsoft.com/office/drawing/2014/main" id="{830D053E-5E57-40C1-B891-46493F61C910}"/>
              </a:ext>
            </a:extLst>
          </p:cNvPr>
          <p:cNvPicPr>
            <a:picLocks noChangeAspect="1"/>
          </p:cNvPicPr>
          <p:nvPr/>
        </p:nvPicPr>
        <p:blipFill>
          <a:blip r:embed="rId2"/>
          <a:stretch>
            <a:fillRect/>
          </a:stretch>
        </p:blipFill>
        <p:spPr>
          <a:xfrm>
            <a:off x="1239094" y="1965960"/>
            <a:ext cx="1413947" cy="1785287"/>
          </a:xfrm>
          <a:prstGeom prst="rect">
            <a:avLst/>
          </a:prstGeom>
        </p:spPr>
      </p:pic>
      <p:pic>
        <p:nvPicPr>
          <p:cNvPr id="7" name="Picture 5">
            <a:extLst>
              <a:ext uri="{FF2B5EF4-FFF2-40B4-BE49-F238E27FC236}">
                <a16:creationId xmlns:a16="http://schemas.microsoft.com/office/drawing/2014/main" id="{E7415613-A1FD-463F-B39A-9DE8BD148CCE}"/>
              </a:ext>
            </a:extLst>
          </p:cNvPr>
          <p:cNvPicPr>
            <a:picLocks noChangeAspect="1"/>
          </p:cNvPicPr>
          <p:nvPr/>
        </p:nvPicPr>
        <p:blipFill>
          <a:blip r:embed="rId3"/>
          <a:stretch>
            <a:fillRect/>
          </a:stretch>
        </p:blipFill>
        <p:spPr>
          <a:xfrm>
            <a:off x="3316786" y="1965960"/>
            <a:ext cx="1761588" cy="1785286"/>
          </a:xfrm>
          <a:prstGeom prst="rect">
            <a:avLst/>
          </a:prstGeom>
        </p:spPr>
      </p:pic>
      <p:sp>
        <p:nvSpPr>
          <p:cNvPr id="8" name="TextBox 7">
            <a:extLst>
              <a:ext uri="{FF2B5EF4-FFF2-40B4-BE49-F238E27FC236}">
                <a16:creationId xmlns:a16="http://schemas.microsoft.com/office/drawing/2014/main" id="{4C6F1B2E-59E9-47F5-8010-3280F7910BAF}"/>
              </a:ext>
            </a:extLst>
          </p:cNvPr>
          <p:cNvSpPr txBox="1"/>
          <p:nvPr/>
        </p:nvSpPr>
        <p:spPr>
          <a:xfrm>
            <a:off x="1112728" y="3768454"/>
            <a:ext cx="1666677" cy="685443"/>
          </a:xfrm>
          <a:prstGeom prst="rect">
            <a:avLst/>
          </a:prstGeom>
          <a:noFill/>
        </p:spPr>
        <p:txBody>
          <a:bodyPr wrap="square" lIns="80958" tIns="80958" rIns="80958" bIns="80958" rtlCol="0">
            <a:noAutofit/>
          </a:bodyPr>
          <a:lstStyle/>
          <a:p>
            <a:r>
              <a:rPr lang="en-US" sz="1349" i="1" dirty="0"/>
              <a:t>Paolo </a:t>
            </a:r>
            <a:r>
              <a:rPr lang="en-US" sz="1349" b="1" i="1" dirty="0"/>
              <a:t>Freire</a:t>
            </a:r>
          </a:p>
          <a:p>
            <a:r>
              <a:rPr lang="en-US" sz="1349" i="1" dirty="0"/>
              <a:t>‘…one should not teach about a problem in which the learner is involved without giving space for finding solutions’</a:t>
            </a:r>
          </a:p>
          <a:p>
            <a:endParaRPr lang="nl-NL" sz="1349" dirty="0" err="1">
              <a:solidFill>
                <a:schemeClr val="bg2"/>
              </a:solidFill>
            </a:endParaRPr>
          </a:p>
        </p:txBody>
      </p:sp>
      <p:sp>
        <p:nvSpPr>
          <p:cNvPr id="9" name="TextBox 8">
            <a:extLst>
              <a:ext uri="{FF2B5EF4-FFF2-40B4-BE49-F238E27FC236}">
                <a16:creationId xmlns:a16="http://schemas.microsoft.com/office/drawing/2014/main" id="{FE53FCEC-B1ED-499A-B3FB-116E6F09E903}"/>
              </a:ext>
            </a:extLst>
          </p:cNvPr>
          <p:cNvSpPr txBox="1"/>
          <p:nvPr/>
        </p:nvSpPr>
        <p:spPr>
          <a:xfrm>
            <a:off x="3202308" y="3751246"/>
            <a:ext cx="1990544" cy="685443"/>
          </a:xfrm>
          <a:prstGeom prst="rect">
            <a:avLst/>
          </a:prstGeom>
          <a:noFill/>
        </p:spPr>
        <p:txBody>
          <a:bodyPr wrap="square" lIns="80958" tIns="80958" rIns="80958" bIns="80958" rtlCol="0">
            <a:noAutofit/>
          </a:bodyPr>
          <a:lstStyle/>
          <a:p>
            <a:r>
              <a:rPr lang="en-US" sz="1349" i="1" dirty="0"/>
              <a:t>Hannah </a:t>
            </a:r>
            <a:r>
              <a:rPr lang="en-US" sz="1349" b="1" i="1" dirty="0"/>
              <a:t>Arendt</a:t>
            </a:r>
          </a:p>
          <a:p>
            <a:r>
              <a:rPr lang="en-US" sz="1349" i="1" dirty="0"/>
              <a:t>’… it is the new generation that has the opportunity to be new, to come up with new, innovative (creative) solutions to problems without the burden of misconceptions, mistakes and attitudes of those who have gone before’</a:t>
            </a:r>
          </a:p>
        </p:txBody>
      </p:sp>
    </p:spTree>
    <p:extLst>
      <p:ext uri="{BB962C8B-B14F-4D97-AF65-F5344CB8AC3E}">
        <p14:creationId xmlns:p14="http://schemas.microsoft.com/office/powerpoint/2010/main" val="2817153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718A8-708E-492C-8AA5-D6ED0CF3E678}"/>
              </a:ext>
            </a:extLst>
          </p:cNvPr>
          <p:cNvSpPr>
            <a:spLocks noGrp="1"/>
          </p:cNvSpPr>
          <p:nvPr>
            <p:ph type="title"/>
          </p:nvPr>
        </p:nvSpPr>
        <p:spPr/>
        <p:txBody>
          <a:bodyPr/>
          <a:lstStyle/>
          <a:p>
            <a:r>
              <a:rPr lang="nl-NL" dirty="0"/>
              <a:t>Hoop!</a:t>
            </a:r>
          </a:p>
        </p:txBody>
      </p:sp>
      <p:sp>
        <p:nvSpPr>
          <p:cNvPr id="4" name="Tijdelijke aanduiding voor inhoud 3">
            <a:extLst>
              <a:ext uri="{FF2B5EF4-FFF2-40B4-BE49-F238E27FC236}">
                <a16:creationId xmlns:a16="http://schemas.microsoft.com/office/drawing/2014/main" id="{02110362-780E-453C-AEF9-5DF1DE97E112}"/>
              </a:ext>
            </a:extLst>
          </p:cNvPr>
          <p:cNvSpPr>
            <a:spLocks noGrp="1"/>
          </p:cNvSpPr>
          <p:nvPr>
            <p:ph sz="half" idx="2"/>
          </p:nvPr>
        </p:nvSpPr>
        <p:spPr>
          <a:xfrm>
            <a:off x="4053736" y="2518913"/>
            <a:ext cx="7553808" cy="3609918"/>
          </a:xfrm>
        </p:spPr>
        <p:txBody>
          <a:bodyPr/>
          <a:lstStyle/>
          <a:p>
            <a:r>
              <a:rPr lang="en-US" dirty="0" err="1"/>
              <a:t>Filmpje</a:t>
            </a:r>
            <a:r>
              <a:rPr lang="en-US" dirty="0"/>
              <a:t> Jane Goodall: </a:t>
            </a:r>
            <a:r>
              <a:rPr lang="nl-NL" sz="2400" u="sng" dirty="0">
                <a:solidFill>
                  <a:srgbClr val="0000FF"/>
                </a:solidFill>
                <a:latin typeface="Calibri" panose="020F0502020204030204" pitchFamily="34" charset="0"/>
                <a:ea typeface="Calibri" panose="020F0502020204030204" pitchFamily="34" charset="0"/>
                <a:hlinkClick r:id="rId2"/>
              </a:rPr>
              <a:t>https://youtu.be/E6YiyQiWzWA</a:t>
            </a:r>
            <a:endParaRPr lang="nl-NL" sz="2400" dirty="0">
              <a:latin typeface="Calibri" panose="020F0502020204030204" pitchFamily="34" charset="0"/>
              <a:ea typeface="Calibri" panose="020F0502020204030204" pitchFamily="34" charset="0"/>
            </a:endParaRPr>
          </a:p>
          <a:p>
            <a:endParaRPr lang="nl-NL" dirty="0"/>
          </a:p>
        </p:txBody>
      </p:sp>
      <p:pic>
        <p:nvPicPr>
          <p:cNvPr id="7" name="Picture 5">
            <a:extLst>
              <a:ext uri="{FF2B5EF4-FFF2-40B4-BE49-F238E27FC236}">
                <a16:creationId xmlns:a16="http://schemas.microsoft.com/office/drawing/2014/main" id="{98F5A0A0-8B0F-4B6F-9545-C24C058FC279}"/>
              </a:ext>
            </a:extLst>
          </p:cNvPr>
          <p:cNvPicPr>
            <a:picLocks noGrp="1" noChangeAspect="1"/>
          </p:cNvPicPr>
          <p:nvPr>
            <p:ph sz="half" idx="1"/>
          </p:nvPr>
        </p:nvPicPr>
        <p:blipFill rotWithShape="1">
          <a:blip r:embed="rId3"/>
          <a:srcRect l="68546" t="23400" r="14561" b="29000"/>
          <a:stretch/>
        </p:blipFill>
        <p:spPr>
          <a:xfrm>
            <a:off x="1143000" y="1917889"/>
            <a:ext cx="2656786" cy="4210942"/>
          </a:xfrm>
          <a:prstGeom prst="rect">
            <a:avLst/>
          </a:prstGeom>
        </p:spPr>
      </p:pic>
      <p:sp>
        <p:nvSpPr>
          <p:cNvPr id="8" name="TextBox 6">
            <a:extLst>
              <a:ext uri="{FF2B5EF4-FFF2-40B4-BE49-F238E27FC236}">
                <a16:creationId xmlns:a16="http://schemas.microsoft.com/office/drawing/2014/main" id="{9C2FAB8E-8830-458E-86B5-CCA2643661D3}"/>
              </a:ext>
            </a:extLst>
          </p:cNvPr>
          <p:cNvSpPr txBox="1"/>
          <p:nvPr/>
        </p:nvSpPr>
        <p:spPr>
          <a:xfrm>
            <a:off x="3948328" y="3824321"/>
            <a:ext cx="3271982" cy="1477328"/>
          </a:xfrm>
          <a:prstGeom prst="rect">
            <a:avLst/>
          </a:prstGeom>
          <a:noFill/>
        </p:spPr>
        <p:txBody>
          <a:bodyPr wrap="square" rtlCol="0">
            <a:spAutoFit/>
          </a:bodyPr>
          <a:lstStyle/>
          <a:p>
            <a:r>
              <a:rPr lang="en-US" dirty="0" err="1"/>
              <a:t>Praat</a:t>
            </a:r>
            <a:r>
              <a:rPr lang="en-US" dirty="0"/>
              <a:t> met CEO’s, </a:t>
            </a:r>
            <a:r>
              <a:rPr lang="en-US" dirty="0" err="1"/>
              <a:t>advocatuur</a:t>
            </a:r>
            <a:r>
              <a:rPr lang="en-US" dirty="0"/>
              <a:t>, </a:t>
            </a:r>
            <a:r>
              <a:rPr lang="en-US" dirty="0" err="1"/>
              <a:t>politiek</a:t>
            </a:r>
            <a:r>
              <a:rPr lang="en-US" dirty="0"/>
              <a:t> </a:t>
            </a:r>
            <a:r>
              <a:rPr lang="en-US" dirty="0" err="1"/>
              <a:t>bestuurders</a:t>
            </a:r>
            <a:r>
              <a:rPr lang="en-US" dirty="0"/>
              <a:t>:</a:t>
            </a:r>
          </a:p>
          <a:p>
            <a:r>
              <a:rPr lang="en-US" i="1" dirty="0"/>
              <a:t>I tell them stories, touch the heart</a:t>
            </a:r>
          </a:p>
          <a:p>
            <a:r>
              <a:rPr lang="en-US" i="1" dirty="0"/>
              <a:t>People have to change from within</a:t>
            </a:r>
            <a:endParaRPr lang="nl-NL" i="1" dirty="0"/>
          </a:p>
        </p:txBody>
      </p:sp>
      <p:pic>
        <p:nvPicPr>
          <p:cNvPr id="9" name="Picture 3">
            <a:extLst>
              <a:ext uri="{FF2B5EF4-FFF2-40B4-BE49-F238E27FC236}">
                <a16:creationId xmlns:a16="http://schemas.microsoft.com/office/drawing/2014/main" id="{1E132F2E-33B9-40FA-80B3-DEA80309F27A}"/>
              </a:ext>
            </a:extLst>
          </p:cNvPr>
          <p:cNvPicPr>
            <a:picLocks noChangeAspect="1"/>
          </p:cNvPicPr>
          <p:nvPr/>
        </p:nvPicPr>
        <p:blipFill>
          <a:blip r:embed="rId4"/>
          <a:stretch>
            <a:fillRect/>
          </a:stretch>
        </p:blipFill>
        <p:spPr>
          <a:xfrm>
            <a:off x="7392837" y="3313850"/>
            <a:ext cx="4214707" cy="2814981"/>
          </a:xfrm>
          <a:prstGeom prst="rect">
            <a:avLst/>
          </a:prstGeom>
        </p:spPr>
      </p:pic>
      <p:pic>
        <p:nvPicPr>
          <p:cNvPr id="2050" name="Picture 2" descr="Jane Goodall Home - Jane Goodall Instituut Nederland">
            <a:extLst>
              <a:ext uri="{FF2B5EF4-FFF2-40B4-BE49-F238E27FC236}">
                <a16:creationId xmlns:a16="http://schemas.microsoft.com/office/drawing/2014/main" id="{831AE327-F7F3-4F9A-9895-C86D283B13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2504" y="1033736"/>
            <a:ext cx="4715040" cy="104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404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2268490-AE57-453A-AB9F-FBE1A16F2FDC}"/>
              </a:ext>
            </a:extLst>
          </p:cNvPr>
          <p:cNvSpPr>
            <a:spLocks noGrp="1"/>
          </p:cNvSpPr>
          <p:nvPr>
            <p:ph type="title"/>
          </p:nvPr>
        </p:nvSpPr>
        <p:spPr/>
        <p:txBody>
          <a:bodyPr/>
          <a:lstStyle/>
          <a:p>
            <a:r>
              <a:rPr lang="nl-NL" dirty="0"/>
              <a:t>Wat onderzoek ons vertelt over hoop</a:t>
            </a:r>
          </a:p>
        </p:txBody>
      </p:sp>
      <p:sp>
        <p:nvSpPr>
          <p:cNvPr id="6" name="Tijdelijke aanduiding voor inhoud 5">
            <a:extLst>
              <a:ext uri="{FF2B5EF4-FFF2-40B4-BE49-F238E27FC236}">
                <a16:creationId xmlns:a16="http://schemas.microsoft.com/office/drawing/2014/main" id="{A88329CC-E62D-4529-A9D4-F6FA54850B1C}"/>
              </a:ext>
            </a:extLst>
          </p:cNvPr>
          <p:cNvSpPr>
            <a:spLocks noGrp="1"/>
          </p:cNvSpPr>
          <p:nvPr>
            <p:ph idx="1"/>
          </p:nvPr>
        </p:nvSpPr>
        <p:spPr/>
        <p:txBody>
          <a:bodyPr>
            <a:normAutofit lnSpcReduction="10000"/>
          </a:bodyPr>
          <a:lstStyle/>
          <a:p>
            <a:r>
              <a:rPr lang="nl-NL" sz="1800" dirty="0">
                <a:latin typeface="Calibri" panose="020F0502020204030204" pitchFamily="34" charset="0"/>
                <a:ea typeface="Calibri" panose="020F0502020204030204" pitchFamily="34" charset="0"/>
                <a:cs typeface="Calibri" panose="020F0502020204030204" pitchFamily="34" charset="0"/>
              </a:rPr>
              <a:t>We zien de werkelijkheid door een onbewuste mentale lens (</a:t>
            </a:r>
            <a:r>
              <a:rPr lang="nl-NL" sz="1800" dirty="0" err="1">
                <a:latin typeface="Calibri" panose="020F0502020204030204" pitchFamily="34" charset="0"/>
                <a:ea typeface="Calibri" panose="020F0502020204030204" pitchFamily="34" charset="0"/>
                <a:cs typeface="Calibri" panose="020F0502020204030204" pitchFamily="34" charset="0"/>
              </a:rPr>
              <a:t>Lappé</a:t>
            </a:r>
            <a:r>
              <a:rPr lang="nl-NL" sz="1800" dirty="0">
                <a:latin typeface="Calibri" panose="020F0502020204030204" pitchFamily="34" charset="0"/>
                <a:ea typeface="Calibri" panose="020F0502020204030204" pitchFamily="34" charset="0"/>
                <a:cs typeface="Calibri" panose="020F0502020204030204" pitchFamily="34" charset="0"/>
              </a:rPr>
              <a:t>, 2011, Popper, 1973):</a:t>
            </a:r>
          </a:p>
          <a:p>
            <a:pPr lvl="1"/>
            <a:r>
              <a:rPr lang="nl-NL" sz="1600" dirty="0">
                <a:latin typeface="Calibri" panose="020F0502020204030204" pitchFamily="34" charset="0"/>
                <a:ea typeface="Calibri" panose="020F0502020204030204" pitchFamily="34" charset="0"/>
                <a:cs typeface="Calibri" panose="020F0502020204030204" pitchFamily="34" charset="0"/>
              </a:rPr>
              <a:t>Wat is de plaats van de mens?</a:t>
            </a:r>
          </a:p>
          <a:p>
            <a:pPr lvl="1"/>
            <a:r>
              <a:rPr lang="nl-NL" sz="1600" dirty="0">
                <a:latin typeface="Calibri" panose="020F0502020204030204" pitchFamily="34" charset="0"/>
                <a:ea typeface="Calibri" panose="020F0502020204030204" pitchFamily="34" charset="0"/>
                <a:cs typeface="Calibri" panose="020F0502020204030204" pitchFamily="34" charset="0"/>
              </a:rPr>
              <a:t>Welke mogelijkheden zien we voor mensen?</a:t>
            </a:r>
          </a:p>
          <a:p>
            <a:pPr marL="135659" lvl="1" indent="0">
              <a:buNone/>
            </a:pPr>
            <a:endParaRPr lang="nl-NL" sz="1600" dirty="0">
              <a:latin typeface="Calibri" panose="020F0502020204030204" pitchFamily="34" charset="0"/>
              <a:ea typeface="Calibri" panose="020F0502020204030204" pitchFamily="34" charset="0"/>
              <a:cs typeface="Calibri" panose="020F0502020204030204" pitchFamily="34" charset="0"/>
            </a:endParaRPr>
          </a:p>
          <a:p>
            <a:r>
              <a:rPr lang="nl-NL" sz="1800" dirty="0">
                <a:latin typeface="Calibri" panose="020F0502020204030204" pitchFamily="34" charset="0"/>
                <a:ea typeface="Calibri" panose="020F0502020204030204" pitchFamily="34" charset="0"/>
                <a:cs typeface="Calibri" panose="020F0502020204030204" pitchFamily="34" charset="0"/>
              </a:rPr>
              <a:t>In de huidige tijd van crises blijken bestaande mentale lenzen dysfunctioneel </a:t>
            </a:r>
            <a:r>
              <a:rPr lang="nl-NL" sz="1600" dirty="0">
                <a:latin typeface="Calibri" panose="020F0502020204030204" pitchFamily="34" charset="0"/>
                <a:ea typeface="Calibri" panose="020F0502020204030204" pitchFamily="34" charset="0"/>
                <a:cs typeface="Calibri" panose="020F0502020204030204" pitchFamily="34" charset="0"/>
              </a:rPr>
              <a:t>(</a:t>
            </a:r>
            <a:r>
              <a:rPr lang="nl-NL" sz="1600" i="1" dirty="0">
                <a:latin typeface="Calibri" panose="020F0502020204030204" pitchFamily="34" charset="0"/>
                <a:ea typeface="Calibri" panose="020F0502020204030204" pitchFamily="34" charset="0"/>
                <a:cs typeface="Calibri" panose="020F0502020204030204" pitchFamily="34" charset="0"/>
              </a:rPr>
              <a:t>bijv. er is niet genoeg eten, liefde of warmte voor iedereen, er zijn grote tekorten van bijna alles, er is alleen achteruitgang mogelijk</a:t>
            </a:r>
            <a:r>
              <a:rPr lang="nl-NL" sz="1600" dirty="0">
                <a:latin typeface="Calibri" panose="020F0502020204030204" pitchFamily="34" charset="0"/>
                <a:ea typeface="Calibri" panose="020F0502020204030204" pitchFamily="34" charset="0"/>
                <a:cs typeface="Calibri" panose="020F0502020204030204" pitchFamily="34" charset="0"/>
              </a:rPr>
              <a:t>)</a:t>
            </a:r>
          </a:p>
          <a:p>
            <a:endParaRPr lang="nl-NL" sz="1800" dirty="0">
              <a:latin typeface="Calibri" panose="020F0502020204030204" pitchFamily="34" charset="0"/>
              <a:ea typeface="Calibri" panose="020F0502020204030204" pitchFamily="34" charset="0"/>
              <a:cs typeface="Calibri" panose="020F0502020204030204" pitchFamily="34" charset="0"/>
            </a:endParaRPr>
          </a:p>
          <a:p>
            <a:r>
              <a:rPr lang="nl-NL" sz="1800" dirty="0">
                <a:latin typeface="Calibri" panose="020F0502020204030204" pitchFamily="34" charset="0"/>
                <a:ea typeface="Calibri" panose="020F0502020204030204" pitchFamily="34" charset="0"/>
                <a:cs typeface="Calibri" panose="020F0502020204030204" pitchFamily="34" charset="0"/>
              </a:rPr>
              <a:t>Deze dysfunctionele lenzen leiden niet tot hoop, creativiteit, kracht en oplossingen maar tot angst, machteloosheid, polarisatie en schijnbare stilstand (</a:t>
            </a:r>
            <a:r>
              <a:rPr lang="nl-NL" sz="1800" dirty="0" err="1">
                <a:latin typeface="Calibri" panose="020F0502020204030204" pitchFamily="34" charset="0"/>
                <a:ea typeface="Calibri" panose="020F0502020204030204" pitchFamily="34" charset="0"/>
                <a:cs typeface="Calibri" panose="020F0502020204030204" pitchFamily="34" charset="0"/>
              </a:rPr>
              <a:t>Lappé</a:t>
            </a:r>
            <a:r>
              <a:rPr lang="nl-NL" sz="1800" dirty="0">
                <a:latin typeface="Calibri" panose="020F0502020204030204" pitchFamily="34" charset="0"/>
                <a:ea typeface="Calibri" panose="020F0502020204030204" pitchFamily="34" charset="0"/>
                <a:cs typeface="Calibri" panose="020F0502020204030204" pitchFamily="34" charset="0"/>
              </a:rPr>
              <a:t>, 2011). </a:t>
            </a:r>
          </a:p>
          <a:p>
            <a:endParaRPr lang="nl-NL" sz="1800" dirty="0">
              <a:latin typeface="Calibri" panose="020F0502020204030204" pitchFamily="34" charset="0"/>
              <a:ea typeface="Calibri" panose="020F0502020204030204" pitchFamily="34" charset="0"/>
              <a:cs typeface="Calibri" panose="020F0502020204030204" pitchFamily="34" charset="0"/>
            </a:endParaRPr>
          </a:p>
          <a:p>
            <a:r>
              <a:rPr lang="nl-NL" sz="1800" dirty="0">
                <a:latin typeface="Calibri" panose="020F0502020204030204" pitchFamily="34" charset="0"/>
                <a:ea typeface="Calibri" panose="020F0502020204030204" pitchFamily="34" charset="0"/>
                <a:cs typeface="Calibri" panose="020F0502020204030204" pitchFamily="34" charset="0"/>
              </a:rPr>
              <a:t>Hoe kunnen we met de nieuwe generatie komen tot productieve, hoopvolle lenzen die </a:t>
            </a:r>
            <a:br>
              <a:rPr lang="nl-NL" sz="1800" dirty="0">
                <a:latin typeface="Calibri" panose="020F0502020204030204" pitchFamily="34" charset="0"/>
                <a:ea typeface="Calibri" panose="020F0502020204030204" pitchFamily="34" charset="0"/>
                <a:cs typeface="Calibri" panose="020F0502020204030204" pitchFamily="34" charset="0"/>
              </a:rPr>
            </a:br>
            <a:r>
              <a:rPr lang="nl-NL" sz="1800" dirty="0">
                <a:latin typeface="Calibri" panose="020F0502020204030204" pitchFamily="34" charset="0"/>
                <a:ea typeface="Calibri" panose="020F0502020204030204" pitchFamily="34" charset="0"/>
                <a:cs typeface="Calibri" panose="020F0502020204030204" pitchFamily="34" charset="0"/>
              </a:rPr>
              <a:t>leiden tot verandering? </a:t>
            </a:r>
          </a:p>
        </p:txBody>
      </p:sp>
      <p:pic>
        <p:nvPicPr>
          <p:cNvPr id="7" name="Picture 3">
            <a:extLst>
              <a:ext uri="{FF2B5EF4-FFF2-40B4-BE49-F238E27FC236}">
                <a16:creationId xmlns:a16="http://schemas.microsoft.com/office/drawing/2014/main" id="{DD10F8D5-3BDD-4A23-9B4B-62EC72C84E34}"/>
              </a:ext>
            </a:extLst>
          </p:cNvPr>
          <p:cNvPicPr>
            <a:picLocks noChangeAspect="1"/>
          </p:cNvPicPr>
          <p:nvPr/>
        </p:nvPicPr>
        <p:blipFill rotWithShape="1">
          <a:blip r:embed="rId2"/>
          <a:srcRect l="12226" t="16028" r="13608" b="15459"/>
          <a:stretch/>
        </p:blipFill>
        <p:spPr>
          <a:xfrm>
            <a:off x="9830358" y="5206749"/>
            <a:ext cx="2075314" cy="1356360"/>
          </a:xfrm>
          <a:prstGeom prst="rect">
            <a:avLst/>
          </a:prstGeom>
        </p:spPr>
      </p:pic>
    </p:spTree>
    <p:extLst>
      <p:ext uri="{BB962C8B-B14F-4D97-AF65-F5344CB8AC3E}">
        <p14:creationId xmlns:p14="http://schemas.microsoft.com/office/powerpoint/2010/main" val="342436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05EDC-940B-44D8-95C8-EC54E9B2F203}"/>
              </a:ext>
            </a:extLst>
          </p:cNvPr>
          <p:cNvSpPr>
            <a:spLocks noGrp="1"/>
          </p:cNvSpPr>
          <p:nvPr>
            <p:ph type="title"/>
          </p:nvPr>
        </p:nvSpPr>
        <p:spPr/>
        <p:txBody>
          <a:bodyPr/>
          <a:lstStyle/>
          <a:p>
            <a:r>
              <a:rPr lang="nl-NL" dirty="0"/>
              <a:t>Het Groen Ideecafé – Eleonore</a:t>
            </a:r>
          </a:p>
        </p:txBody>
      </p:sp>
      <p:sp>
        <p:nvSpPr>
          <p:cNvPr id="3" name="Tijdelijke aanduiding voor inhoud 2">
            <a:extLst>
              <a:ext uri="{FF2B5EF4-FFF2-40B4-BE49-F238E27FC236}">
                <a16:creationId xmlns:a16="http://schemas.microsoft.com/office/drawing/2014/main" id="{BDC4DD0D-0B9E-4A6F-A608-39AB9385AC0C}"/>
              </a:ext>
            </a:extLst>
          </p:cNvPr>
          <p:cNvSpPr>
            <a:spLocks noGrp="1"/>
          </p:cNvSpPr>
          <p:nvPr>
            <p:ph idx="1"/>
          </p:nvPr>
        </p:nvSpPr>
        <p:spPr/>
        <p:txBody>
          <a:bodyPr/>
          <a:lstStyle/>
          <a:p>
            <a:endParaRPr lang="nl-NL"/>
          </a:p>
        </p:txBody>
      </p:sp>
      <p:pic>
        <p:nvPicPr>
          <p:cNvPr id="3074" name="Picture 2" descr="Logo">
            <a:extLst>
              <a:ext uri="{FF2B5EF4-FFF2-40B4-BE49-F238E27FC236}">
                <a16:creationId xmlns:a16="http://schemas.microsoft.com/office/drawing/2014/main" id="{A48D4FD0-14A8-4881-8886-B34956E8C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3060" y="403074"/>
            <a:ext cx="27908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85039200-1789-4026-B472-F2B456CE1828}"/>
              </a:ext>
            </a:extLst>
          </p:cNvPr>
          <p:cNvPicPr>
            <a:picLocks noChangeAspect="1"/>
          </p:cNvPicPr>
          <p:nvPr/>
        </p:nvPicPr>
        <p:blipFill>
          <a:blip r:embed="rId3"/>
          <a:stretch>
            <a:fillRect/>
          </a:stretch>
        </p:blipFill>
        <p:spPr>
          <a:xfrm>
            <a:off x="4625759" y="2380892"/>
            <a:ext cx="7043264" cy="3966238"/>
          </a:xfrm>
          <a:prstGeom prst="rect">
            <a:avLst/>
          </a:prstGeom>
        </p:spPr>
      </p:pic>
      <p:pic>
        <p:nvPicPr>
          <p:cNvPr id="7" name="Afbeelding 6">
            <a:extLst>
              <a:ext uri="{FF2B5EF4-FFF2-40B4-BE49-F238E27FC236}">
                <a16:creationId xmlns:a16="http://schemas.microsoft.com/office/drawing/2014/main" id="{406217CE-165F-40B2-827E-53B95407CFBF}"/>
              </a:ext>
            </a:extLst>
          </p:cNvPr>
          <p:cNvPicPr>
            <a:picLocks noChangeAspect="1"/>
          </p:cNvPicPr>
          <p:nvPr/>
        </p:nvPicPr>
        <p:blipFill rotWithShape="1">
          <a:blip r:embed="rId4"/>
          <a:srcRect l="4744" r="5387" b="37105"/>
          <a:stretch/>
        </p:blipFill>
        <p:spPr>
          <a:xfrm>
            <a:off x="1143001" y="1965959"/>
            <a:ext cx="3286512" cy="4381169"/>
          </a:xfrm>
          <a:prstGeom prst="rect">
            <a:avLst/>
          </a:prstGeom>
        </p:spPr>
      </p:pic>
    </p:spTree>
    <p:extLst>
      <p:ext uri="{BB962C8B-B14F-4D97-AF65-F5344CB8AC3E}">
        <p14:creationId xmlns:p14="http://schemas.microsoft.com/office/powerpoint/2010/main" val="245536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3E8BBC-4642-4D68-B6B3-9B84D90FFCD1}"/>
              </a:ext>
            </a:extLst>
          </p:cNvPr>
          <p:cNvSpPr>
            <a:spLocks noGrp="1"/>
          </p:cNvSpPr>
          <p:nvPr>
            <p:ph type="title"/>
          </p:nvPr>
        </p:nvSpPr>
        <p:spPr/>
        <p:txBody>
          <a:bodyPr/>
          <a:lstStyle/>
          <a:p>
            <a:r>
              <a:rPr lang="nl-NL" dirty="0"/>
              <a:t>Hoopvol onderwijs; vier kenmerken</a:t>
            </a:r>
          </a:p>
        </p:txBody>
      </p:sp>
      <p:sp>
        <p:nvSpPr>
          <p:cNvPr id="3" name="Tijdelijke aanduiding voor inhoud 2">
            <a:extLst>
              <a:ext uri="{FF2B5EF4-FFF2-40B4-BE49-F238E27FC236}">
                <a16:creationId xmlns:a16="http://schemas.microsoft.com/office/drawing/2014/main" id="{A612147C-A5D4-4BE5-9F9C-0F6DF7B0A57C}"/>
              </a:ext>
            </a:extLst>
          </p:cNvPr>
          <p:cNvSpPr>
            <a:spLocks noGrp="1"/>
          </p:cNvSpPr>
          <p:nvPr>
            <p:ph idx="1"/>
          </p:nvPr>
        </p:nvSpPr>
        <p:spPr/>
        <p:txBody>
          <a:bodyPr>
            <a:normAutofit fontScale="92500" lnSpcReduction="10000"/>
          </a:bodyPr>
          <a:lstStyle/>
          <a:p>
            <a:pPr marL="342900" indent="-342900">
              <a:buFont typeface="+mj-lt"/>
              <a:buAutoNum type="arabicPeriod"/>
            </a:pPr>
            <a:r>
              <a:rPr lang="nl-NL" sz="2400" dirty="0"/>
              <a:t>Doelen stellen, wegen ontdekken en in beweging komen. </a:t>
            </a:r>
          </a:p>
          <a:p>
            <a:pPr marL="342900" indent="-342900">
              <a:buFont typeface="+mj-lt"/>
              <a:buAutoNum type="arabicPeriod"/>
            </a:pPr>
            <a:endParaRPr lang="nl-NL" sz="2400" dirty="0"/>
          </a:p>
          <a:p>
            <a:pPr marL="342900" indent="-342900">
              <a:buFont typeface="+mj-lt"/>
              <a:buAutoNum type="arabicPeriod"/>
            </a:pPr>
            <a:r>
              <a:rPr lang="nl-NL" sz="2400" dirty="0"/>
              <a:t>Een schijnbaar ondraaglijk, complex en veelomvattende crisis omwerken tot een probleem waarvoor een oplossing mogelijk wordt</a:t>
            </a:r>
          </a:p>
          <a:p>
            <a:pPr marL="342900" indent="-342900">
              <a:buFont typeface="+mj-lt"/>
              <a:buAutoNum type="arabicPeriod"/>
            </a:pPr>
            <a:endParaRPr lang="nl-NL" sz="2400" dirty="0"/>
          </a:p>
          <a:p>
            <a:pPr marL="342900" indent="-342900">
              <a:buFont typeface="+mj-lt"/>
              <a:buAutoNum type="arabicPeriod"/>
            </a:pPr>
            <a:r>
              <a:rPr lang="nl-NL" sz="2400" dirty="0"/>
              <a:t>Ontdekken van de eigen krachtige positie en inzicht krijgen in de eigen sterke kanten</a:t>
            </a:r>
          </a:p>
          <a:p>
            <a:pPr marL="342900" indent="-342900">
              <a:buFont typeface="+mj-lt"/>
              <a:buAutoNum type="arabicPeriod"/>
            </a:pPr>
            <a:endParaRPr lang="nl-NL" sz="2400" dirty="0"/>
          </a:p>
          <a:p>
            <a:pPr marL="342900" indent="-342900">
              <a:buFont typeface="+mj-lt"/>
              <a:buAutoNum type="arabicPeriod"/>
            </a:pPr>
            <a:r>
              <a:rPr lang="nl-NL" sz="2400" dirty="0"/>
              <a:t>Vertrouwen krijgen in de houdingen en acties van anderen, zowel in de voorgaande als huidige generatie.</a:t>
            </a:r>
          </a:p>
          <a:p>
            <a:endParaRPr lang="nl-NL" dirty="0"/>
          </a:p>
        </p:txBody>
      </p:sp>
    </p:spTree>
    <p:extLst>
      <p:ext uri="{BB962C8B-B14F-4D97-AF65-F5344CB8AC3E}">
        <p14:creationId xmlns:p14="http://schemas.microsoft.com/office/powerpoint/2010/main" val="3196640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04AAF-E18E-4AB5-B870-F430E78C1A2A}"/>
              </a:ext>
            </a:extLst>
          </p:cNvPr>
          <p:cNvSpPr>
            <a:spLocks noGrp="1"/>
          </p:cNvSpPr>
          <p:nvPr>
            <p:ph type="title"/>
          </p:nvPr>
        </p:nvSpPr>
        <p:spPr>
          <a:xfrm>
            <a:off x="1143000" y="609600"/>
            <a:ext cx="9875520" cy="1356360"/>
          </a:xfrm>
        </p:spPr>
        <p:txBody>
          <a:bodyPr>
            <a:normAutofit/>
          </a:bodyPr>
          <a:lstStyle/>
          <a:p>
            <a:r>
              <a:rPr lang="nl-NL" sz="5000" dirty="0"/>
              <a:t>Wat is hoop?</a:t>
            </a:r>
          </a:p>
        </p:txBody>
      </p:sp>
      <p:graphicFrame>
        <p:nvGraphicFramePr>
          <p:cNvPr id="5" name="Tijdelijke aanduiding voor inhoud 2">
            <a:extLst>
              <a:ext uri="{FF2B5EF4-FFF2-40B4-BE49-F238E27FC236}">
                <a16:creationId xmlns:a16="http://schemas.microsoft.com/office/drawing/2014/main" id="{7DAFD88B-215E-1A88-5738-F2B05A1EF9FA}"/>
              </a:ext>
            </a:extLst>
          </p:cNvPr>
          <p:cNvGraphicFramePr>
            <a:graphicFrameLocks noGrp="1"/>
          </p:cNvGraphicFramePr>
          <p:nvPr>
            <p:ph idx="1"/>
            <p:extLst>
              <p:ext uri="{D42A27DB-BD31-4B8C-83A1-F6EECF244321}">
                <p14:modId xmlns:p14="http://schemas.microsoft.com/office/powerpoint/2010/main" val="317957683"/>
              </p:ext>
            </p:extLst>
          </p:nvPr>
        </p:nvGraphicFramePr>
        <p:xfrm>
          <a:off x="309832" y="1846053"/>
          <a:ext cx="11572336"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0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C94D3DA8-7358-402F-BA35-D863020F061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3A51B834-E23F-4C3C-9AF4-DEC06E21214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21F655AA-0266-4C79-BDD7-9D1281B383A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C7CE05-09F5-4AEF-B638-F8D1800F4643}"/>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C1F5B519-75CC-45CE-90EE-13B434DA3F8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BF480701-A2E3-49EE-997E-1A49C40174C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0B05580-283E-4F74-9920-132E524AB59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BCDFAEC9-4AEC-48C7-86C8-E0E5198FA98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32D96095-8469-49AD-B62B-31E51187AB2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BFC2BFBB-C10A-4D4D-924A-F78C1D539EF4}"/>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1568027E-905A-4736-BA79-77F2E10EE36B}"/>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A9A7F6EA-BB3E-4A13-9C4D-508849E827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A5E2713-0060-4F1C-902E-C2C8BD186E2D}"/>
              </a:ext>
            </a:extLst>
          </p:cNvPr>
          <p:cNvSpPr>
            <a:spLocks noGrp="1"/>
          </p:cNvSpPr>
          <p:nvPr>
            <p:ph type="title"/>
          </p:nvPr>
        </p:nvSpPr>
        <p:spPr/>
        <p:txBody>
          <a:bodyPr/>
          <a:lstStyle/>
          <a:p>
            <a:r>
              <a:rPr lang="nl-NL" dirty="0"/>
              <a:t>Hoopvol klimaatonderwijs</a:t>
            </a:r>
          </a:p>
        </p:txBody>
      </p:sp>
      <p:pic>
        <p:nvPicPr>
          <p:cNvPr id="23" name="Picture 8">
            <a:extLst>
              <a:ext uri="{FF2B5EF4-FFF2-40B4-BE49-F238E27FC236}">
                <a16:creationId xmlns:a16="http://schemas.microsoft.com/office/drawing/2014/main" id="{7DF501BB-CEDC-427D-802B-E8DBCC51762E}"/>
              </a:ext>
            </a:extLst>
          </p:cNvPr>
          <p:cNvPicPr>
            <a:picLocks noChangeAspect="1"/>
          </p:cNvPicPr>
          <p:nvPr/>
        </p:nvPicPr>
        <p:blipFill rotWithShape="1">
          <a:blip r:embed="rId2"/>
          <a:srcRect l="38188" t="20601" r="29525" b="7089"/>
          <a:stretch/>
        </p:blipFill>
        <p:spPr>
          <a:xfrm>
            <a:off x="9818879" y="239155"/>
            <a:ext cx="2140138" cy="2696141"/>
          </a:xfrm>
          <a:prstGeom prst="rect">
            <a:avLst/>
          </a:prstGeom>
        </p:spPr>
      </p:pic>
      <p:sp>
        <p:nvSpPr>
          <p:cNvPr id="24" name="TextBox 6">
            <a:extLst>
              <a:ext uri="{FF2B5EF4-FFF2-40B4-BE49-F238E27FC236}">
                <a16:creationId xmlns:a16="http://schemas.microsoft.com/office/drawing/2014/main" id="{C090E4BE-B3C3-42B1-A6C5-AB01DC2C7C4C}"/>
              </a:ext>
            </a:extLst>
          </p:cNvPr>
          <p:cNvSpPr txBox="1"/>
          <p:nvPr/>
        </p:nvSpPr>
        <p:spPr>
          <a:xfrm>
            <a:off x="6837679" y="5418516"/>
            <a:ext cx="5121338" cy="1200329"/>
          </a:xfrm>
          <a:prstGeom prst="rect">
            <a:avLst/>
          </a:prstGeom>
          <a:noFill/>
        </p:spPr>
        <p:txBody>
          <a:bodyPr wrap="none" rtlCol="0">
            <a:spAutoFit/>
          </a:bodyPr>
          <a:lstStyle/>
          <a:p>
            <a:r>
              <a:rPr lang="en-US" dirty="0">
                <a:solidFill>
                  <a:srgbClr val="000000"/>
                </a:solidFill>
                <a:latin typeface="Times LT Std"/>
              </a:rPr>
              <a:t>“Without emergency action our children are likely to </a:t>
            </a:r>
          </a:p>
          <a:p>
            <a:r>
              <a:rPr lang="en-US" dirty="0">
                <a:solidFill>
                  <a:srgbClr val="000000"/>
                </a:solidFill>
                <a:latin typeface="Times LT Std"/>
              </a:rPr>
              <a:t>inherit a dangerously destabilized planet” </a:t>
            </a:r>
          </a:p>
          <a:p>
            <a:r>
              <a:rPr lang="en-US" dirty="0">
                <a:solidFill>
                  <a:srgbClr val="000000"/>
                </a:solidFill>
                <a:latin typeface="Times LT Std"/>
              </a:rPr>
              <a:t>(Leahy 2019) </a:t>
            </a:r>
            <a:endParaRPr lang="nl-NL" dirty="0"/>
          </a:p>
          <a:p>
            <a:endParaRPr lang="nl-NL" dirty="0"/>
          </a:p>
        </p:txBody>
      </p:sp>
      <p:sp>
        <p:nvSpPr>
          <p:cNvPr id="5" name="Tijdelijke aanduiding voor tekst 4">
            <a:extLst>
              <a:ext uri="{FF2B5EF4-FFF2-40B4-BE49-F238E27FC236}">
                <a16:creationId xmlns:a16="http://schemas.microsoft.com/office/drawing/2014/main" id="{BFAA4A99-EFE0-4CEF-8805-71B2D8E0CF8B}"/>
              </a:ext>
            </a:extLst>
          </p:cNvPr>
          <p:cNvSpPr>
            <a:spLocks noGrp="1"/>
          </p:cNvSpPr>
          <p:nvPr>
            <p:ph type="body" idx="1"/>
          </p:nvPr>
        </p:nvSpPr>
        <p:spPr/>
        <p:txBody>
          <a:bodyPr/>
          <a:lstStyle/>
          <a:p>
            <a:r>
              <a:rPr lang="en-US" sz="2400" i="1" dirty="0"/>
              <a:t>NIBI </a:t>
            </a:r>
            <a:r>
              <a:rPr lang="en-US" sz="2400" i="1" dirty="0" err="1"/>
              <a:t>onderwijsconferentie</a:t>
            </a:r>
            <a:r>
              <a:rPr lang="en-US" sz="2400" i="1" dirty="0"/>
              <a:t> – W30		November 2023</a:t>
            </a:r>
            <a:endParaRPr lang="nl-NL" dirty="0"/>
          </a:p>
          <a:p>
            <a:r>
              <a:rPr lang="nl-NL" sz="2800" dirty="0"/>
              <a:t>Michiel Dam en Eleonore van Gaasbeek</a:t>
            </a:r>
          </a:p>
        </p:txBody>
      </p:sp>
      <p:pic>
        <p:nvPicPr>
          <p:cNvPr id="26" name="Picture 2" descr="Huisstijl - Universiteit Leiden">
            <a:extLst>
              <a:ext uri="{FF2B5EF4-FFF2-40B4-BE49-F238E27FC236}">
                <a16:creationId xmlns:a16="http://schemas.microsoft.com/office/drawing/2014/main" id="{879023CD-4850-4CD4-81AE-E89AC9BCFF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69" b="15063"/>
          <a:stretch/>
        </p:blipFill>
        <p:spPr bwMode="auto">
          <a:xfrm>
            <a:off x="238561" y="5055081"/>
            <a:ext cx="3714750" cy="144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46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F3F-0795-CA9E-2181-678363F359BE}"/>
              </a:ext>
            </a:extLst>
          </p:cNvPr>
          <p:cNvSpPr>
            <a:spLocks noGrp="1"/>
          </p:cNvSpPr>
          <p:nvPr>
            <p:ph type="title"/>
          </p:nvPr>
        </p:nvSpPr>
        <p:spPr/>
        <p:txBody>
          <a:bodyPr/>
          <a:lstStyle/>
          <a:p>
            <a:endParaRPr lang="nl-NL"/>
          </a:p>
        </p:txBody>
      </p:sp>
      <p:pic>
        <p:nvPicPr>
          <p:cNvPr id="5" name="Picture 4">
            <a:extLst>
              <a:ext uri="{FF2B5EF4-FFF2-40B4-BE49-F238E27FC236}">
                <a16:creationId xmlns:a16="http://schemas.microsoft.com/office/drawing/2014/main" id="{B0A85BC7-C31C-C617-7C03-716E43290478}"/>
              </a:ext>
            </a:extLst>
          </p:cNvPr>
          <p:cNvPicPr>
            <a:picLocks noChangeAspect="1"/>
          </p:cNvPicPr>
          <p:nvPr/>
        </p:nvPicPr>
        <p:blipFill rotWithShape="1">
          <a:blip r:embed="rId2"/>
          <a:srcRect l="27167" t="38222" r="13000" b="24889"/>
          <a:stretch/>
        </p:blipFill>
        <p:spPr>
          <a:xfrm>
            <a:off x="2136657" y="426719"/>
            <a:ext cx="7529257" cy="2611121"/>
          </a:xfrm>
          <a:prstGeom prst="rect">
            <a:avLst/>
          </a:prstGeom>
        </p:spPr>
      </p:pic>
      <p:sp>
        <p:nvSpPr>
          <p:cNvPr id="9" name="Thought Bubble: Cloud 8">
            <a:extLst>
              <a:ext uri="{FF2B5EF4-FFF2-40B4-BE49-F238E27FC236}">
                <a16:creationId xmlns:a16="http://schemas.microsoft.com/office/drawing/2014/main" id="{6868C8C1-22E9-B043-A1BD-2E52BD55CF15}"/>
              </a:ext>
            </a:extLst>
          </p:cNvPr>
          <p:cNvSpPr/>
          <p:nvPr/>
        </p:nvSpPr>
        <p:spPr>
          <a:xfrm>
            <a:off x="467360" y="3261360"/>
            <a:ext cx="2814320" cy="2153920"/>
          </a:xfrm>
          <a:prstGeom prst="cloudCallout">
            <a:avLst>
              <a:gd name="adj1" fmla="val 16203"/>
              <a:gd name="adj2" fmla="val -969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Werken</a:t>
            </a:r>
            <a:r>
              <a:rPr lang="en-US" dirty="0"/>
              <a:t> </a:t>
            </a:r>
            <a:r>
              <a:rPr lang="en-US" dirty="0" err="1"/>
              <a:t>rond</a:t>
            </a:r>
            <a:r>
              <a:rPr lang="en-US" dirty="0"/>
              <a:t> de </a:t>
            </a:r>
            <a:r>
              <a:rPr lang="en-US" dirty="0" err="1"/>
              <a:t>wondervraag</a:t>
            </a:r>
            <a:endParaRPr lang="nl-NL" dirty="0"/>
          </a:p>
        </p:txBody>
      </p:sp>
      <p:sp>
        <p:nvSpPr>
          <p:cNvPr id="10" name="Thought Bubble: Cloud 9">
            <a:extLst>
              <a:ext uri="{FF2B5EF4-FFF2-40B4-BE49-F238E27FC236}">
                <a16:creationId xmlns:a16="http://schemas.microsoft.com/office/drawing/2014/main" id="{839563B8-A911-1079-67D1-12A4F21F3545}"/>
              </a:ext>
            </a:extLst>
          </p:cNvPr>
          <p:cNvSpPr/>
          <p:nvPr/>
        </p:nvSpPr>
        <p:spPr>
          <a:xfrm>
            <a:off x="5901284" y="3688080"/>
            <a:ext cx="3009037" cy="2153920"/>
          </a:xfrm>
          <a:prstGeom prst="cloudCallout">
            <a:avLst>
              <a:gd name="adj1" fmla="val 9450"/>
              <a:gd name="adj2" fmla="val -1134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Polak</a:t>
            </a:r>
            <a:r>
              <a:rPr lang="en-US" dirty="0"/>
              <a:t> game - </a:t>
            </a:r>
            <a:r>
              <a:rPr lang="en-US" dirty="0" err="1"/>
              <a:t>beweegredeneren</a:t>
            </a:r>
            <a:endParaRPr lang="nl-NL" dirty="0"/>
          </a:p>
        </p:txBody>
      </p:sp>
      <p:sp>
        <p:nvSpPr>
          <p:cNvPr id="11" name="Thought Bubble: Cloud 10">
            <a:extLst>
              <a:ext uri="{FF2B5EF4-FFF2-40B4-BE49-F238E27FC236}">
                <a16:creationId xmlns:a16="http://schemas.microsoft.com/office/drawing/2014/main" id="{2B4ABED0-82FF-77DC-DB9C-8115DE74CA93}"/>
              </a:ext>
            </a:extLst>
          </p:cNvPr>
          <p:cNvSpPr/>
          <p:nvPr/>
        </p:nvSpPr>
        <p:spPr>
          <a:xfrm>
            <a:off x="9448800" y="3606800"/>
            <a:ext cx="2346961" cy="2153920"/>
          </a:xfrm>
          <a:prstGeom prst="cloudCallout">
            <a:avLst>
              <a:gd name="adj1" fmla="val -44492"/>
              <a:gd name="adj2" fmla="val -119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Voorbeelden</a:t>
            </a:r>
            <a:r>
              <a:rPr lang="en-US" dirty="0"/>
              <a:t> van </a:t>
            </a:r>
            <a:r>
              <a:rPr lang="en-US" dirty="0" err="1"/>
              <a:t>oplossingen</a:t>
            </a:r>
            <a:endParaRPr lang="nl-NL" dirty="0"/>
          </a:p>
        </p:txBody>
      </p:sp>
      <p:sp>
        <p:nvSpPr>
          <p:cNvPr id="12" name="Oval 11">
            <a:extLst>
              <a:ext uri="{FF2B5EF4-FFF2-40B4-BE49-F238E27FC236}">
                <a16:creationId xmlns:a16="http://schemas.microsoft.com/office/drawing/2014/main" id="{B855BC44-4CA9-9D63-7FB0-0DEB8CA8E9F9}"/>
              </a:ext>
            </a:extLst>
          </p:cNvPr>
          <p:cNvSpPr/>
          <p:nvPr/>
        </p:nvSpPr>
        <p:spPr>
          <a:xfrm>
            <a:off x="4104640" y="2286000"/>
            <a:ext cx="132080" cy="1422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 12">
            <a:extLst>
              <a:ext uri="{FF2B5EF4-FFF2-40B4-BE49-F238E27FC236}">
                <a16:creationId xmlns:a16="http://schemas.microsoft.com/office/drawing/2014/main" id="{88D3DF9E-6550-6892-9B66-B70E6515B39B}"/>
              </a:ext>
            </a:extLst>
          </p:cNvPr>
          <p:cNvSpPr/>
          <p:nvPr/>
        </p:nvSpPr>
        <p:spPr>
          <a:xfrm>
            <a:off x="3129280" y="2936240"/>
            <a:ext cx="304800" cy="3251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l 13">
            <a:extLst>
              <a:ext uri="{FF2B5EF4-FFF2-40B4-BE49-F238E27FC236}">
                <a16:creationId xmlns:a16="http://schemas.microsoft.com/office/drawing/2014/main" id="{60AE31C7-08A8-F518-1338-A3B818A5F75A}"/>
              </a:ext>
            </a:extLst>
          </p:cNvPr>
          <p:cNvSpPr/>
          <p:nvPr/>
        </p:nvSpPr>
        <p:spPr>
          <a:xfrm>
            <a:off x="3768477" y="2674620"/>
            <a:ext cx="227937" cy="2235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hought Bubble: Cloud 14">
            <a:extLst>
              <a:ext uri="{FF2B5EF4-FFF2-40B4-BE49-F238E27FC236}">
                <a16:creationId xmlns:a16="http://schemas.microsoft.com/office/drawing/2014/main" id="{2BCC95CB-A87D-13A8-904A-75FCED4716D4}"/>
              </a:ext>
            </a:extLst>
          </p:cNvPr>
          <p:cNvSpPr/>
          <p:nvPr/>
        </p:nvSpPr>
        <p:spPr>
          <a:xfrm>
            <a:off x="2743200" y="4556759"/>
            <a:ext cx="2814320" cy="1874521"/>
          </a:xfrm>
          <a:prstGeom prst="cloudCallout">
            <a:avLst>
              <a:gd name="adj1" fmla="val 55192"/>
              <a:gd name="adj2" fmla="val -1701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Nieuwsberichten</a:t>
            </a:r>
            <a:r>
              <a:rPr lang="en-US" dirty="0"/>
              <a:t> </a:t>
            </a:r>
            <a:r>
              <a:rPr lang="en-US" dirty="0" err="1"/>
              <a:t>evalueren</a:t>
            </a:r>
            <a:r>
              <a:rPr lang="en-US" dirty="0"/>
              <a:t> op </a:t>
            </a:r>
            <a:r>
              <a:rPr lang="en-US" dirty="0" err="1"/>
              <a:t>mentale</a:t>
            </a:r>
            <a:r>
              <a:rPr lang="en-US" dirty="0"/>
              <a:t> lens</a:t>
            </a:r>
            <a:endParaRPr lang="nl-NL" dirty="0"/>
          </a:p>
        </p:txBody>
      </p:sp>
      <p:pic>
        <p:nvPicPr>
          <p:cNvPr id="16" name="Picture 15">
            <a:extLst>
              <a:ext uri="{FF2B5EF4-FFF2-40B4-BE49-F238E27FC236}">
                <a16:creationId xmlns:a16="http://schemas.microsoft.com/office/drawing/2014/main" id="{6A752A41-09FF-093E-1236-FFD1986CAB56}"/>
              </a:ext>
            </a:extLst>
          </p:cNvPr>
          <p:cNvPicPr>
            <a:picLocks noChangeAspect="1"/>
          </p:cNvPicPr>
          <p:nvPr/>
        </p:nvPicPr>
        <p:blipFill>
          <a:blip r:embed="rId3"/>
          <a:stretch>
            <a:fillRect/>
          </a:stretch>
        </p:blipFill>
        <p:spPr>
          <a:xfrm>
            <a:off x="314961" y="5290031"/>
            <a:ext cx="2084476" cy="1172517"/>
          </a:xfrm>
          <a:prstGeom prst="rect">
            <a:avLst/>
          </a:prstGeom>
        </p:spPr>
      </p:pic>
    </p:spTree>
    <p:extLst>
      <p:ext uri="{BB962C8B-B14F-4D97-AF65-F5344CB8AC3E}">
        <p14:creationId xmlns:p14="http://schemas.microsoft.com/office/powerpoint/2010/main" val="2845308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873DE2-6F1C-4428-8730-784ABD038B31}"/>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D589D505-9B92-4DC1-8AE2-94474004DBDF}"/>
              </a:ext>
            </a:extLst>
          </p:cNvPr>
          <p:cNvSpPr>
            <a:spLocks noGrp="1"/>
          </p:cNvSpPr>
          <p:nvPr>
            <p:ph idx="1"/>
          </p:nvPr>
        </p:nvSpPr>
        <p:spPr>
          <a:xfrm>
            <a:off x="6899736" y="2057400"/>
            <a:ext cx="4116135" cy="4038600"/>
          </a:xfrm>
        </p:spPr>
        <p:txBody>
          <a:bodyPr>
            <a:normAutofit/>
          </a:bodyPr>
          <a:lstStyle/>
          <a:p>
            <a:pPr marL="45720" indent="0" algn="ctr">
              <a:buNone/>
            </a:pPr>
            <a:r>
              <a:rPr lang="nl-NL" sz="4000" dirty="0"/>
              <a:t>Lens van hoop</a:t>
            </a:r>
          </a:p>
        </p:txBody>
      </p:sp>
      <p:pic>
        <p:nvPicPr>
          <p:cNvPr id="4" name="Picture 4">
            <a:extLst>
              <a:ext uri="{FF2B5EF4-FFF2-40B4-BE49-F238E27FC236}">
                <a16:creationId xmlns:a16="http://schemas.microsoft.com/office/drawing/2014/main" id="{BB8BBA6C-3870-48F1-826A-CBD9A9A4EB09}"/>
              </a:ext>
            </a:extLst>
          </p:cNvPr>
          <p:cNvPicPr>
            <a:picLocks noChangeAspect="1"/>
          </p:cNvPicPr>
          <p:nvPr/>
        </p:nvPicPr>
        <p:blipFill rotWithShape="1">
          <a:blip r:embed="rId2"/>
          <a:srcRect l="14564" t="7691" r="43700" b="5561"/>
          <a:stretch/>
        </p:blipFill>
        <p:spPr>
          <a:xfrm>
            <a:off x="1341534" y="273646"/>
            <a:ext cx="5166084" cy="6039823"/>
          </a:xfrm>
          <a:prstGeom prst="rect">
            <a:avLst/>
          </a:prstGeom>
        </p:spPr>
      </p:pic>
      <p:pic>
        <p:nvPicPr>
          <p:cNvPr id="5" name="Picture 5">
            <a:extLst>
              <a:ext uri="{FF2B5EF4-FFF2-40B4-BE49-F238E27FC236}">
                <a16:creationId xmlns:a16="http://schemas.microsoft.com/office/drawing/2014/main" id="{EF2BAE45-009F-4E6E-8176-764BDB6A1553}"/>
              </a:ext>
            </a:extLst>
          </p:cNvPr>
          <p:cNvPicPr>
            <a:picLocks noChangeAspect="1"/>
          </p:cNvPicPr>
          <p:nvPr/>
        </p:nvPicPr>
        <p:blipFill rotWithShape="1">
          <a:blip r:embed="rId3"/>
          <a:srcRect l="14955" t="32222" r="43323" b="5557"/>
          <a:stretch/>
        </p:blipFill>
        <p:spPr>
          <a:xfrm>
            <a:off x="6780249" y="2860503"/>
            <a:ext cx="4116135" cy="3452966"/>
          </a:xfrm>
          <a:prstGeom prst="rect">
            <a:avLst/>
          </a:prstGeom>
        </p:spPr>
      </p:pic>
      <p:pic>
        <p:nvPicPr>
          <p:cNvPr id="6" name="Picture 6">
            <a:extLst>
              <a:ext uri="{FF2B5EF4-FFF2-40B4-BE49-F238E27FC236}">
                <a16:creationId xmlns:a16="http://schemas.microsoft.com/office/drawing/2014/main" id="{B0DFE9B4-C992-4956-BA66-0C1EDC7308CD}"/>
              </a:ext>
            </a:extLst>
          </p:cNvPr>
          <p:cNvPicPr>
            <a:picLocks noChangeAspect="1"/>
          </p:cNvPicPr>
          <p:nvPr/>
        </p:nvPicPr>
        <p:blipFill>
          <a:blip r:embed="rId4"/>
          <a:stretch>
            <a:fillRect/>
          </a:stretch>
        </p:blipFill>
        <p:spPr>
          <a:xfrm>
            <a:off x="7403850" y="273646"/>
            <a:ext cx="3072805" cy="1720771"/>
          </a:xfrm>
          <a:prstGeom prst="rect">
            <a:avLst/>
          </a:prstGeom>
        </p:spPr>
      </p:pic>
      <p:sp>
        <p:nvSpPr>
          <p:cNvPr id="7" name="TextBox 6">
            <a:extLst>
              <a:ext uri="{FF2B5EF4-FFF2-40B4-BE49-F238E27FC236}">
                <a16:creationId xmlns:a16="http://schemas.microsoft.com/office/drawing/2014/main" id="{34FBD38E-4226-7911-E579-FF4DBCD6E86F}"/>
              </a:ext>
            </a:extLst>
          </p:cNvPr>
          <p:cNvSpPr txBox="1"/>
          <p:nvPr/>
        </p:nvSpPr>
        <p:spPr>
          <a:xfrm rot="16200000">
            <a:off x="-1823735" y="2822712"/>
            <a:ext cx="5166084" cy="461665"/>
          </a:xfrm>
          <a:prstGeom prst="rect">
            <a:avLst/>
          </a:prstGeom>
          <a:noFill/>
        </p:spPr>
        <p:txBody>
          <a:bodyPr wrap="square" rtlCol="0">
            <a:spAutoFit/>
          </a:bodyPr>
          <a:lstStyle/>
          <a:p>
            <a:r>
              <a:rPr lang="en-US" sz="2400" dirty="0" err="1">
                <a:solidFill>
                  <a:schemeClr val="accent1"/>
                </a:solidFill>
              </a:rPr>
              <a:t>Nieuwsberichten</a:t>
            </a:r>
            <a:r>
              <a:rPr lang="en-US" sz="2400" dirty="0">
                <a:solidFill>
                  <a:schemeClr val="accent1"/>
                </a:solidFill>
              </a:rPr>
              <a:t> en </a:t>
            </a:r>
            <a:r>
              <a:rPr lang="en-US" sz="2400" dirty="0" err="1">
                <a:solidFill>
                  <a:schemeClr val="accent1"/>
                </a:solidFill>
              </a:rPr>
              <a:t>mentale</a:t>
            </a:r>
            <a:r>
              <a:rPr lang="en-US" sz="2400" dirty="0">
                <a:solidFill>
                  <a:schemeClr val="accent1"/>
                </a:solidFill>
              </a:rPr>
              <a:t> lens</a:t>
            </a:r>
            <a:endParaRPr lang="nl-NL" sz="2400" dirty="0">
              <a:solidFill>
                <a:schemeClr val="accent1"/>
              </a:solidFill>
            </a:endParaRPr>
          </a:p>
        </p:txBody>
      </p:sp>
    </p:spTree>
    <p:extLst>
      <p:ext uri="{BB962C8B-B14F-4D97-AF65-F5344CB8AC3E}">
        <p14:creationId xmlns:p14="http://schemas.microsoft.com/office/powerpoint/2010/main" val="343521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9A016-8A21-4FE9-A63B-5B0233D26BAD}"/>
              </a:ext>
            </a:extLst>
          </p:cNvPr>
          <p:cNvSpPr>
            <a:spLocks noGrp="1"/>
          </p:cNvSpPr>
          <p:nvPr>
            <p:ph type="title"/>
          </p:nvPr>
        </p:nvSpPr>
        <p:spPr/>
        <p:txBody>
          <a:bodyPr/>
          <a:lstStyle/>
          <a:p>
            <a:r>
              <a:rPr lang="nl-NL" dirty="0"/>
              <a:t>Waar sta jij? – Polak </a:t>
            </a:r>
          </a:p>
        </p:txBody>
      </p:sp>
      <p:pic>
        <p:nvPicPr>
          <p:cNvPr id="4" name="Picture 3">
            <a:extLst>
              <a:ext uri="{FF2B5EF4-FFF2-40B4-BE49-F238E27FC236}">
                <a16:creationId xmlns:a16="http://schemas.microsoft.com/office/drawing/2014/main" id="{21B6AC58-D64A-4E06-9D61-09504A79E811}"/>
              </a:ext>
            </a:extLst>
          </p:cNvPr>
          <p:cNvPicPr>
            <a:picLocks noChangeAspect="1"/>
          </p:cNvPicPr>
          <p:nvPr/>
        </p:nvPicPr>
        <p:blipFill>
          <a:blip r:embed="rId2"/>
          <a:stretch>
            <a:fillRect/>
          </a:stretch>
        </p:blipFill>
        <p:spPr>
          <a:xfrm>
            <a:off x="6521099" y="540589"/>
            <a:ext cx="4196439" cy="2565052"/>
          </a:xfrm>
          <a:prstGeom prst="rect">
            <a:avLst/>
          </a:prstGeom>
        </p:spPr>
      </p:pic>
      <p:graphicFrame>
        <p:nvGraphicFramePr>
          <p:cNvPr id="5" name="Tabel 5">
            <a:extLst>
              <a:ext uri="{FF2B5EF4-FFF2-40B4-BE49-F238E27FC236}">
                <a16:creationId xmlns:a16="http://schemas.microsoft.com/office/drawing/2014/main" id="{A4EAA48E-F22E-4342-BAA9-46626F35FB38}"/>
              </a:ext>
            </a:extLst>
          </p:cNvPr>
          <p:cNvGraphicFramePr>
            <a:graphicFrameLocks noGrp="1"/>
          </p:cNvGraphicFramePr>
          <p:nvPr>
            <p:extLst>
              <p:ext uri="{D42A27DB-BD31-4B8C-83A1-F6EECF244321}">
                <p14:modId xmlns:p14="http://schemas.microsoft.com/office/powerpoint/2010/main" val="578212625"/>
              </p:ext>
            </p:extLst>
          </p:nvPr>
        </p:nvGraphicFramePr>
        <p:xfrm>
          <a:off x="1027694" y="1965960"/>
          <a:ext cx="4383359" cy="4354040"/>
        </p:xfrm>
        <a:graphic>
          <a:graphicData uri="http://schemas.openxmlformats.org/drawingml/2006/table">
            <a:tbl>
              <a:tblPr firstRow="1" firstCol="1" bandRow="1"/>
              <a:tblGrid>
                <a:gridCol w="1983914">
                  <a:extLst>
                    <a:ext uri="{9D8B030D-6E8A-4147-A177-3AD203B41FA5}">
                      <a16:colId xmlns:a16="http://schemas.microsoft.com/office/drawing/2014/main" val="3764347622"/>
                    </a:ext>
                  </a:extLst>
                </a:gridCol>
                <a:gridCol w="342571">
                  <a:extLst>
                    <a:ext uri="{9D8B030D-6E8A-4147-A177-3AD203B41FA5}">
                      <a16:colId xmlns:a16="http://schemas.microsoft.com/office/drawing/2014/main" val="3910635241"/>
                    </a:ext>
                  </a:extLst>
                </a:gridCol>
                <a:gridCol w="2056874">
                  <a:extLst>
                    <a:ext uri="{9D8B030D-6E8A-4147-A177-3AD203B41FA5}">
                      <a16:colId xmlns:a16="http://schemas.microsoft.com/office/drawing/2014/main" val="3852849482"/>
                    </a:ext>
                  </a:extLst>
                </a:gridCol>
              </a:tblGrid>
              <a:tr h="1924190">
                <a:tc>
                  <a:txBody>
                    <a:bodyPr/>
                    <a:lstStyle/>
                    <a:p>
                      <a:pPr algn="ctr">
                        <a:spcAft>
                          <a:spcPts val="0"/>
                        </a:spcAft>
                      </a:pPr>
                      <a:r>
                        <a:rPr lang="nl-NL" sz="1200" i="1" dirty="0">
                          <a:effectLst/>
                          <a:latin typeface="Calibri" panose="020F0502020204030204" pitchFamily="34" charset="0"/>
                          <a:ea typeface="Calibri" panose="020F0502020204030204" pitchFamily="34" charset="0"/>
                          <a:cs typeface="Arial" panose="020B0604020202020204" pitchFamily="34" charset="0"/>
                        </a:rPr>
                        <a:t>Ik kan hier en nu een verschil maken; </a:t>
                      </a:r>
                      <a:br>
                        <a:rPr lang="nl-NL" sz="1200" i="1" dirty="0">
                          <a:effectLst/>
                          <a:latin typeface="Calibri" panose="020F0502020204030204" pitchFamily="34" charset="0"/>
                          <a:ea typeface="Calibri" panose="020F0502020204030204" pitchFamily="34" charset="0"/>
                          <a:cs typeface="Arial" panose="020B0604020202020204" pitchFamily="34" charset="0"/>
                        </a:rPr>
                      </a:br>
                      <a:r>
                        <a:rPr lang="nl-NL" sz="1200" i="1" dirty="0">
                          <a:effectLst/>
                          <a:latin typeface="Calibri" panose="020F0502020204030204" pitchFamily="34" charset="0"/>
                          <a:ea typeface="Calibri" panose="020F0502020204030204" pitchFamily="34" charset="0"/>
                          <a:cs typeface="Arial" panose="020B0604020202020204" pitchFamily="34" charset="0"/>
                        </a:rPr>
                        <a:t>het heeft misschien geen effect, maar het is het proberen waard.</a:t>
                      </a:r>
                      <a:endParaRPr lang="nl-NL" sz="1200" dirty="0">
                        <a:effectLst/>
                        <a:latin typeface="Calibri" panose="020F0502020204030204" pitchFamily="34" charset="0"/>
                        <a:ea typeface="Calibri" panose="020F0502020204030204" pitchFamily="34" charset="0"/>
                        <a:cs typeface="Arial" panose="020B0604020202020204" pitchFamily="34" charset="0"/>
                      </a:endParaRPr>
                    </a:p>
                  </a:txBody>
                  <a:tcPr marL="51586" marR="51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r">
                        <a:spcAft>
                          <a:spcPts val="0"/>
                        </a:spcAft>
                      </a:pPr>
                      <a:r>
                        <a:rPr lang="nl-NL" sz="1200" dirty="0">
                          <a:effectLst/>
                          <a:latin typeface="Calibri" panose="020F0502020204030204" pitchFamily="34" charset="0"/>
                          <a:ea typeface="Calibri" panose="020F0502020204030204" pitchFamily="34" charset="0"/>
                          <a:cs typeface="Arial" panose="020B0604020202020204" pitchFamily="34" charset="0"/>
                        </a:rPr>
                        <a:t>VEEL INVLOED</a:t>
                      </a:r>
                    </a:p>
                  </a:txBody>
                  <a:tcPr marL="51586" marR="5158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DD6EE"/>
                    </a:solidFill>
                  </a:tcPr>
                </a:tc>
                <a:tc>
                  <a:txBody>
                    <a:bodyPr/>
                    <a:lstStyle/>
                    <a:p>
                      <a:pPr algn="ctr">
                        <a:spcAft>
                          <a:spcPts val="0"/>
                        </a:spcAft>
                      </a:pPr>
                      <a:r>
                        <a:rPr lang="nl-NL" sz="1200" i="1" dirty="0">
                          <a:effectLst/>
                          <a:latin typeface="Calibri" panose="020F0502020204030204" pitchFamily="34" charset="0"/>
                          <a:ea typeface="Calibri" panose="020F0502020204030204" pitchFamily="34" charset="0"/>
                          <a:cs typeface="Arial" panose="020B0604020202020204" pitchFamily="34" charset="0"/>
                        </a:rPr>
                        <a:t>Ik kan actie ondernemen om het nog beter te maken.</a:t>
                      </a:r>
                      <a:endParaRPr lang="nl-NL" sz="1200" dirty="0">
                        <a:effectLst/>
                        <a:latin typeface="Calibri" panose="020F0502020204030204" pitchFamily="34" charset="0"/>
                        <a:ea typeface="Calibri" panose="020F0502020204030204" pitchFamily="34" charset="0"/>
                        <a:cs typeface="Arial" panose="020B0604020202020204" pitchFamily="34" charset="0"/>
                      </a:endParaRPr>
                    </a:p>
                  </a:txBody>
                  <a:tcPr marL="51586" marR="51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193510"/>
                  </a:ext>
                </a:extLst>
              </a:tr>
              <a:tr h="332169">
                <a:tc>
                  <a:txBody>
                    <a:bodyPr/>
                    <a:lstStyle/>
                    <a:p>
                      <a:pPr>
                        <a:spcAft>
                          <a:spcPts val="0"/>
                        </a:spcAft>
                      </a:pPr>
                      <a:r>
                        <a:rPr lang="nl-NL" sz="1200" dirty="0">
                          <a:effectLst/>
                          <a:latin typeface="Calibri" panose="020F0502020204030204" pitchFamily="34" charset="0"/>
                          <a:ea typeface="Calibri" panose="020F0502020204030204" pitchFamily="34" charset="0"/>
                          <a:cs typeface="Arial" panose="020B0604020202020204" pitchFamily="34" charset="0"/>
                        </a:rPr>
                        <a:t>PESSIMISME</a:t>
                      </a:r>
                    </a:p>
                  </a:txBody>
                  <a:tcPr marL="51586" marR="5158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spcAft>
                          <a:spcPts val="0"/>
                        </a:spcAft>
                      </a:pPr>
                      <a:r>
                        <a:rPr lang="nl-NL" sz="1200">
                          <a:effectLst/>
                          <a:latin typeface="Calibri" panose="020F0502020204030204" pitchFamily="34" charset="0"/>
                          <a:ea typeface="Calibri" panose="020F0502020204030204" pitchFamily="34" charset="0"/>
                          <a:cs typeface="Arial" panose="020B0604020202020204" pitchFamily="34" charset="0"/>
                        </a:rPr>
                        <a:t> </a:t>
                      </a:r>
                    </a:p>
                  </a:txBody>
                  <a:tcPr marL="51586" marR="51586" marT="0" marB="0" anchor="ctr">
                    <a:lnL>
                      <a:noFill/>
                    </a:lnL>
                    <a:lnR>
                      <a:noFill/>
                    </a:lnR>
                    <a:lnT>
                      <a:noFill/>
                    </a:lnT>
                    <a:lnB>
                      <a:noFill/>
                    </a:lnB>
                    <a:solidFill>
                      <a:srgbClr val="BDD6EE"/>
                    </a:solidFill>
                  </a:tcPr>
                </a:tc>
                <a:tc>
                  <a:txBody>
                    <a:bodyPr/>
                    <a:lstStyle/>
                    <a:p>
                      <a:pPr algn="r">
                        <a:spcAft>
                          <a:spcPts val="0"/>
                        </a:spcAft>
                      </a:pPr>
                      <a:r>
                        <a:rPr lang="nl-NL" sz="1200">
                          <a:effectLst/>
                          <a:latin typeface="Calibri" panose="020F0502020204030204" pitchFamily="34" charset="0"/>
                          <a:ea typeface="Calibri" panose="020F0502020204030204" pitchFamily="34" charset="0"/>
                          <a:cs typeface="Arial" panose="020B0604020202020204" pitchFamily="34" charset="0"/>
                        </a:rPr>
                        <a:t>OPTIMISME</a:t>
                      </a:r>
                    </a:p>
                  </a:txBody>
                  <a:tcPr marL="51586" marR="5158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469780726"/>
                  </a:ext>
                </a:extLst>
              </a:tr>
              <a:tr h="2097681">
                <a:tc>
                  <a:txBody>
                    <a:bodyPr/>
                    <a:lstStyle/>
                    <a:p>
                      <a:pPr algn="ctr">
                        <a:spcAft>
                          <a:spcPts val="0"/>
                        </a:spcAft>
                      </a:pPr>
                      <a:r>
                        <a:rPr lang="nl-NL" sz="1200" i="1" dirty="0">
                          <a:effectLst/>
                          <a:latin typeface="Calibri" panose="020F0502020204030204" pitchFamily="34" charset="0"/>
                          <a:ea typeface="Calibri" panose="020F0502020204030204" pitchFamily="34" charset="0"/>
                          <a:cs typeface="Arial" panose="020B0604020202020204" pitchFamily="34" charset="0"/>
                        </a:rPr>
                        <a:t>Ik kan er niks aan doen; </a:t>
                      </a:r>
                      <a:br>
                        <a:rPr lang="nl-NL" sz="1200" i="1" dirty="0">
                          <a:effectLst/>
                          <a:latin typeface="Calibri" panose="020F0502020204030204" pitchFamily="34" charset="0"/>
                          <a:ea typeface="Calibri" panose="020F0502020204030204" pitchFamily="34" charset="0"/>
                          <a:cs typeface="Arial" panose="020B0604020202020204" pitchFamily="34" charset="0"/>
                        </a:rPr>
                      </a:br>
                      <a:r>
                        <a:rPr lang="nl-NL" sz="1200" i="1" dirty="0">
                          <a:effectLst/>
                          <a:latin typeface="Calibri" panose="020F0502020204030204" pitchFamily="34" charset="0"/>
                          <a:ea typeface="Calibri" panose="020F0502020204030204" pitchFamily="34" charset="0"/>
                          <a:cs typeface="Arial" panose="020B0604020202020204" pitchFamily="34" charset="0"/>
                        </a:rPr>
                        <a:t>het is ook niet mijn verantwoordelijkheid in het grote geheel.</a:t>
                      </a:r>
                      <a:endParaRPr lang="nl-NL" sz="1200" dirty="0">
                        <a:effectLst/>
                        <a:latin typeface="Calibri" panose="020F0502020204030204" pitchFamily="34" charset="0"/>
                        <a:ea typeface="Calibri" panose="020F0502020204030204" pitchFamily="34" charset="0"/>
                        <a:cs typeface="Arial" panose="020B0604020202020204" pitchFamily="34" charset="0"/>
                      </a:endParaRPr>
                    </a:p>
                  </a:txBody>
                  <a:tcPr marL="51586" marR="51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just">
                        <a:spcAft>
                          <a:spcPts val="0"/>
                        </a:spcAft>
                      </a:pPr>
                      <a:r>
                        <a:rPr lang="nl-NL" sz="1200">
                          <a:effectLst/>
                          <a:latin typeface="Calibri" panose="020F0502020204030204" pitchFamily="34" charset="0"/>
                          <a:ea typeface="Calibri" panose="020F0502020204030204" pitchFamily="34" charset="0"/>
                          <a:cs typeface="Arial" panose="020B0604020202020204" pitchFamily="34" charset="0"/>
                        </a:rPr>
                        <a:t>WEINIG INVLOED</a:t>
                      </a:r>
                    </a:p>
                  </a:txBody>
                  <a:tcPr marL="51586" marR="5158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nl-NL" sz="1200" i="1" dirty="0">
                          <a:effectLst/>
                          <a:latin typeface="Calibri" panose="020F0502020204030204" pitchFamily="34" charset="0"/>
                          <a:ea typeface="Calibri" panose="020F0502020204030204" pitchFamily="34" charset="0"/>
                          <a:cs typeface="Arial" panose="020B0604020202020204" pitchFamily="34" charset="0"/>
                        </a:rPr>
                        <a:t>Ik ben onderdeel van grote systemen, en daar speel ik maar een kleine rol in.</a:t>
                      </a:r>
                      <a:endParaRPr lang="nl-NL" sz="1200" dirty="0">
                        <a:effectLst/>
                        <a:latin typeface="Calibri" panose="020F0502020204030204" pitchFamily="34" charset="0"/>
                        <a:ea typeface="Calibri" panose="020F0502020204030204" pitchFamily="34" charset="0"/>
                        <a:cs typeface="Arial" panose="020B0604020202020204" pitchFamily="34" charset="0"/>
                      </a:endParaRPr>
                    </a:p>
                  </a:txBody>
                  <a:tcPr marL="51586" marR="51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985601"/>
                  </a:ext>
                </a:extLst>
              </a:tr>
            </a:tbl>
          </a:graphicData>
        </a:graphic>
      </p:graphicFrame>
      <p:pic>
        <p:nvPicPr>
          <p:cNvPr id="6" name="Picture 6">
            <a:extLst>
              <a:ext uri="{FF2B5EF4-FFF2-40B4-BE49-F238E27FC236}">
                <a16:creationId xmlns:a16="http://schemas.microsoft.com/office/drawing/2014/main" id="{3E630FF0-B2C0-4061-9F7E-F3A87FCFDD9E}"/>
              </a:ext>
            </a:extLst>
          </p:cNvPr>
          <p:cNvPicPr>
            <a:picLocks noChangeAspect="1"/>
          </p:cNvPicPr>
          <p:nvPr/>
        </p:nvPicPr>
        <p:blipFill rotWithShape="1">
          <a:blip r:embed="rId3"/>
          <a:srcRect l="20075" t="23400" r="35038" b="6600"/>
          <a:stretch/>
        </p:blipFill>
        <p:spPr>
          <a:xfrm>
            <a:off x="6780949" y="3147359"/>
            <a:ext cx="3596814" cy="3155100"/>
          </a:xfrm>
          <a:prstGeom prst="rect">
            <a:avLst/>
          </a:prstGeom>
        </p:spPr>
      </p:pic>
    </p:spTree>
    <p:extLst>
      <p:ext uri="{BB962C8B-B14F-4D97-AF65-F5344CB8AC3E}">
        <p14:creationId xmlns:p14="http://schemas.microsoft.com/office/powerpoint/2010/main" val="2447837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C77DB-D150-451D-97DF-B20FC5DAAD7A}"/>
              </a:ext>
            </a:extLst>
          </p:cNvPr>
          <p:cNvSpPr>
            <a:spLocks noGrp="1"/>
          </p:cNvSpPr>
          <p:nvPr>
            <p:ph type="title"/>
          </p:nvPr>
        </p:nvSpPr>
        <p:spPr>
          <a:xfrm>
            <a:off x="1231791" y="2418080"/>
            <a:ext cx="9875520" cy="1356360"/>
          </a:xfrm>
        </p:spPr>
        <p:txBody>
          <a:bodyPr>
            <a:normAutofit fontScale="90000"/>
          </a:bodyPr>
          <a:lstStyle/>
          <a:p>
            <a:r>
              <a:rPr lang="nl-NL" dirty="0"/>
              <a:t>Hoe werkt hoopvol met:</a:t>
            </a:r>
            <a:br>
              <a:rPr lang="nl-NL" dirty="0"/>
            </a:br>
            <a:br>
              <a:rPr lang="nl-NL" dirty="0"/>
            </a:br>
            <a:r>
              <a:rPr lang="nl-NL" dirty="0"/>
              <a:t>A. </a:t>
            </a:r>
            <a:r>
              <a:rPr lang="nl-NL" dirty="0">
                <a:solidFill>
                  <a:srgbClr val="FF0000"/>
                </a:solidFill>
              </a:rPr>
              <a:t>leerlingen in het VO</a:t>
            </a:r>
            <a:br>
              <a:rPr lang="nl-NL" dirty="0">
                <a:solidFill>
                  <a:srgbClr val="FF0000"/>
                </a:solidFill>
              </a:rPr>
            </a:br>
            <a:r>
              <a:rPr lang="nl-NL" dirty="0"/>
              <a:t>B. </a:t>
            </a:r>
            <a:r>
              <a:rPr lang="nl-NL" dirty="0">
                <a:solidFill>
                  <a:srgbClr val="FF0000"/>
                </a:solidFill>
              </a:rPr>
              <a:t>leraren-in-opleiding</a:t>
            </a:r>
            <a:r>
              <a:rPr lang="nl-NL" dirty="0"/>
              <a:t>? </a:t>
            </a:r>
          </a:p>
        </p:txBody>
      </p:sp>
    </p:spTree>
    <p:extLst>
      <p:ext uri="{BB962C8B-B14F-4D97-AF65-F5344CB8AC3E}">
        <p14:creationId xmlns:p14="http://schemas.microsoft.com/office/powerpoint/2010/main" val="791332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2BB0B-388B-4B3C-B19B-BA7355EB92B0}"/>
              </a:ext>
            </a:extLst>
          </p:cNvPr>
          <p:cNvSpPr>
            <a:spLocks noGrp="1"/>
          </p:cNvSpPr>
          <p:nvPr>
            <p:ph type="title"/>
          </p:nvPr>
        </p:nvSpPr>
        <p:spPr/>
        <p:txBody>
          <a:bodyPr>
            <a:normAutofit/>
          </a:bodyPr>
          <a:lstStyle/>
          <a:p>
            <a:r>
              <a:rPr lang="nl-NL" sz="5000" dirty="0"/>
              <a:t>Ecologie onderwijs</a:t>
            </a:r>
          </a:p>
        </p:txBody>
      </p:sp>
      <p:sp>
        <p:nvSpPr>
          <p:cNvPr id="3" name="Tijdelijke aanduiding voor inhoud 2">
            <a:extLst>
              <a:ext uri="{FF2B5EF4-FFF2-40B4-BE49-F238E27FC236}">
                <a16:creationId xmlns:a16="http://schemas.microsoft.com/office/drawing/2014/main" id="{4D503A9E-819A-4605-A958-D72C743C5B0E}"/>
              </a:ext>
            </a:extLst>
          </p:cNvPr>
          <p:cNvSpPr>
            <a:spLocks noGrp="1"/>
          </p:cNvSpPr>
          <p:nvPr>
            <p:ph idx="1"/>
          </p:nvPr>
        </p:nvSpPr>
        <p:spPr/>
        <p:txBody>
          <a:bodyPr/>
          <a:lstStyle/>
          <a:p>
            <a:r>
              <a:rPr lang="nl-NL" sz="3000" dirty="0"/>
              <a:t>Klimaatverandering</a:t>
            </a:r>
          </a:p>
          <a:p>
            <a:r>
              <a:rPr lang="nl-NL" sz="3000" dirty="0"/>
              <a:t>Negatieve invloed van de mens</a:t>
            </a:r>
          </a:p>
          <a:p>
            <a:r>
              <a:rPr lang="nl-NL" sz="3000" dirty="0"/>
              <a:t>Positieve dingen overschaduwd</a:t>
            </a:r>
          </a:p>
          <a:p>
            <a:endParaRPr lang="nl-NL" dirty="0"/>
          </a:p>
        </p:txBody>
      </p:sp>
      <p:pic>
        <p:nvPicPr>
          <p:cNvPr id="5" name="Picture 4">
            <a:extLst>
              <a:ext uri="{FF2B5EF4-FFF2-40B4-BE49-F238E27FC236}">
                <a16:creationId xmlns:a16="http://schemas.microsoft.com/office/drawing/2014/main" id="{84164D06-5583-468F-8E5C-A6A7F5E6BC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61" r="-1" b="32048"/>
          <a:stretch/>
        </p:blipFill>
        <p:spPr bwMode="auto">
          <a:xfrm>
            <a:off x="3301240" y="4282169"/>
            <a:ext cx="4301907" cy="23417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43A2166-1ACC-4800-B734-ADDF21DC67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622" b="11980"/>
          <a:stretch/>
        </p:blipFill>
        <p:spPr bwMode="auto">
          <a:xfrm>
            <a:off x="7591220" y="4252210"/>
            <a:ext cx="4360007" cy="237174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D7E76E0A-0FE5-4DE1-A2A4-1463F745DA2D}"/>
              </a:ext>
            </a:extLst>
          </p:cNvPr>
          <p:cNvPicPr>
            <a:picLocks noChangeAspect="1"/>
          </p:cNvPicPr>
          <p:nvPr/>
        </p:nvPicPr>
        <p:blipFill rotWithShape="1">
          <a:blip r:embed="rId4"/>
          <a:srcRect l="37418" t="8889" r="18388" b="18136"/>
          <a:stretch/>
        </p:blipFill>
        <p:spPr>
          <a:xfrm>
            <a:off x="7603147" y="243569"/>
            <a:ext cx="4348080" cy="4038600"/>
          </a:xfrm>
          <a:prstGeom prst="rect">
            <a:avLst/>
          </a:prstGeom>
        </p:spPr>
      </p:pic>
      <p:pic>
        <p:nvPicPr>
          <p:cNvPr id="7" name="Picture 2">
            <a:extLst>
              <a:ext uri="{FF2B5EF4-FFF2-40B4-BE49-F238E27FC236}">
                <a16:creationId xmlns:a16="http://schemas.microsoft.com/office/drawing/2014/main" id="{62031906-A98A-46A3-89F8-8EC9541EA84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0773" y="4091417"/>
            <a:ext cx="3060467" cy="2532537"/>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afgeronde hoeken 7">
            <a:extLst>
              <a:ext uri="{FF2B5EF4-FFF2-40B4-BE49-F238E27FC236}">
                <a16:creationId xmlns:a16="http://schemas.microsoft.com/office/drawing/2014/main" id="{5BFBED0C-634E-4A2A-9078-3DD097AD09B2}"/>
              </a:ext>
            </a:extLst>
          </p:cNvPr>
          <p:cNvSpPr/>
          <p:nvPr/>
        </p:nvSpPr>
        <p:spPr>
          <a:xfrm>
            <a:off x="2580240" y="2085975"/>
            <a:ext cx="6998390" cy="2686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b="1" dirty="0"/>
              <a:t>Eco-Anxiety</a:t>
            </a:r>
            <a:endParaRPr lang="nl-NL" b="1" dirty="0"/>
          </a:p>
        </p:txBody>
      </p:sp>
    </p:spTree>
    <p:extLst>
      <p:ext uri="{BB962C8B-B14F-4D97-AF65-F5344CB8AC3E}">
        <p14:creationId xmlns:p14="http://schemas.microsoft.com/office/powerpoint/2010/main" val="129036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04AAF-E18E-4AB5-B870-F430E78C1A2A}"/>
              </a:ext>
            </a:extLst>
          </p:cNvPr>
          <p:cNvSpPr>
            <a:spLocks noGrp="1"/>
          </p:cNvSpPr>
          <p:nvPr>
            <p:ph type="title"/>
          </p:nvPr>
        </p:nvSpPr>
        <p:spPr>
          <a:xfrm>
            <a:off x="1143000" y="609600"/>
            <a:ext cx="9875520" cy="1356360"/>
          </a:xfrm>
        </p:spPr>
        <p:txBody>
          <a:bodyPr>
            <a:normAutofit/>
          </a:bodyPr>
          <a:lstStyle/>
          <a:p>
            <a:r>
              <a:rPr lang="nl-NL" sz="5000" dirty="0"/>
              <a:t>Wat is hoop?</a:t>
            </a:r>
          </a:p>
        </p:txBody>
      </p:sp>
      <p:graphicFrame>
        <p:nvGraphicFramePr>
          <p:cNvPr id="5" name="Tijdelijke aanduiding voor inhoud 2">
            <a:extLst>
              <a:ext uri="{FF2B5EF4-FFF2-40B4-BE49-F238E27FC236}">
                <a16:creationId xmlns:a16="http://schemas.microsoft.com/office/drawing/2014/main" id="{7DAFD88B-215E-1A88-5738-F2B05A1EF9FA}"/>
              </a:ext>
            </a:extLst>
          </p:cNvPr>
          <p:cNvGraphicFramePr>
            <a:graphicFrameLocks noGrp="1"/>
          </p:cNvGraphicFramePr>
          <p:nvPr>
            <p:ph idx="1"/>
          </p:nvPr>
        </p:nvGraphicFramePr>
        <p:xfrm>
          <a:off x="1143000" y="1828800"/>
          <a:ext cx="9872663"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8111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BC12F-E47D-42D7-9D5C-7BE38C273086}"/>
              </a:ext>
            </a:extLst>
          </p:cNvPr>
          <p:cNvSpPr>
            <a:spLocks noGrp="1"/>
          </p:cNvSpPr>
          <p:nvPr>
            <p:ph type="title"/>
          </p:nvPr>
        </p:nvSpPr>
        <p:spPr/>
        <p:txBody>
          <a:bodyPr>
            <a:noAutofit/>
          </a:bodyPr>
          <a:lstStyle/>
          <a:p>
            <a:r>
              <a:rPr lang="nl-NL" sz="5000" dirty="0"/>
              <a:t>Hoe zit dat in de lessen verwerkt?</a:t>
            </a:r>
          </a:p>
        </p:txBody>
      </p:sp>
      <p:sp>
        <p:nvSpPr>
          <p:cNvPr id="3" name="Tijdelijke aanduiding voor inhoud 2">
            <a:extLst>
              <a:ext uri="{FF2B5EF4-FFF2-40B4-BE49-F238E27FC236}">
                <a16:creationId xmlns:a16="http://schemas.microsoft.com/office/drawing/2014/main" id="{9D166851-7DF8-445E-AA70-62D4879D1751}"/>
              </a:ext>
            </a:extLst>
          </p:cNvPr>
          <p:cNvSpPr>
            <a:spLocks noGrp="1"/>
          </p:cNvSpPr>
          <p:nvPr>
            <p:ph idx="1"/>
          </p:nvPr>
        </p:nvSpPr>
        <p:spPr>
          <a:xfrm>
            <a:off x="1143000" y="2057400"/>
            <a:ext cx="9153525" cy="4038600"/>
          </a:xfrm>
        </p:spPr>
        <p:txBody>
          <a:bodyPr>
            <a:noAutofit/>
          </a:bodyPr>
          <a:lstStyle/>
          <a:p>
            <a:r>
              <a:rPr lang="nl-NL" sz="3000" dirty="0"/>
              <a:t>Overweldigende problematische situatie omwerken Expliciteren van doelen voor het ideale toekomstbeeld</a:t>
            </a:r>
            <a:br>
              <a:rPr lang="nl-NL" sz="3000" dirty="0"/>
            </a:br>
            <a:r>
              <a:rPr lang="nl-NL" sz="2000" dirty="0">
                <a:solidFill>
                  <a:schemeClr val="bg1"/>
                </a:solidFill>
              </a:rPr>
              <a:t>.</a:t>
            </a:r>
            <a:endParaRPr lang="nl-NL" sz="2400" dirty="0">
              <a:solidFill>
                <a:schemeClr val="bg1"/>
              </a:solidFill>
            </a:endParaRPr>
          </a:p>
          <a:p>
            <a:r>
              <a:rPr lang="nl-NL" sz="3000" dirty="0"/>
              <a:t>Samenwerken vanuit oplossingsgerichte houding Informatie verkrijgen vanuit betrokken wetenschappers</a:t>
            </a:r>
            <a:br>
              <a:rPr lang="nl-NL" sz="3000" dirty="0"/>
            </a:br>
            <a:r>
              <a:rPr lang="nl-NL" sz="2000" dirty="0">
                <a:solidFill>
                  <a:schemeClr val="bg1"/>
                </a:solidFill>
              </a:rPr>
              <a:t>.</a:t>
            </a:r>
            <a:endParaRPr lang="nl-NL" sz="3000" dirty="0">
              <a:solidFill>
                <a:schemeClr val="bg1"/>
              </a:solidFill>
            </a:endParaRPr>
          </a:p>
          <a:p>
            <a:r>
              <a:rPr lang="nl-NL" sz="3000" dirty="0"/>
              <a:t>Buurtprojecten bekijken </a:t>
            </a:r>
            <a:br>
              <a:rPr lang="nl-NL" sz="3000" dirty="0"/>
            </a:br>
            <a:r>
              <a:rPr lang="nl-NL" sz="3000" dirty="0"/>
              <a:t>Misvattingen herkennen bij nieuwsgeving </a:t>
            </a:r>
            <a:br>
              <a:rPr lang="nl-NL" sz="3000" dirty="0"/>
            </a:br>
            <a:r>
              <a:rPr lang="nl-NL" sz="3000" dirty="0"/>
              <a:t>Invloed van eigen houding en gedrag invloed</a:t>
            </a:r>
          </a:p>
        </p:txBody>
      </p:sp>
      <p:sp>
        <p:nvSpPr>
          <p:cNvPr id="4" name="Rechthoek 3" descr="Roos met effen opvulling">
            <a:extLst>
              <a:ext uri="{FF2B5EF4-FFF2-40B4-BE49-F238E27FC236}">
                <a16:creationId xmlns:a16="http://schemas.microsoft.com/office/drawing/2014/main" id="{320FD37F-CA43-4BD7-8688-8D15A6A3A5DD}"/>
              </a:ext>
            </a:extLst>
          </p:cNvPr>
          <p:cNvSpPr/>
          <p:nvPr/>
        </p:nvSpPr>
        <p:spPr>
          <a:xfrm>
            <a:off x="10084524" y="1617018"/>
            <a:ext cx="1662252" cy="160335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2000" b="-2000"/>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Rechthoek 4" descr="Route tussen twee spelden, met een pad met effen opvulling">
            <a:extLst>
              <a:ext uri="{FF2B5EF4-FFF2-40B4-BE49-F238E27FC236}">
                <a16:creationId xmlns:a16="http://schemas.microsoft.com/office/drawing/2014/main" id="{8F55A616-8BFB-4EC4-9DFC-B28E19582A3E}"/>
              </a:ext>
            </a:extLst>
          </p:cNvPr>
          <p:cNvSpPr/>
          <p:nvPr/>
        </p:nvSpPr>
        <p:spPr>
          <a:xfrm>
            <a:off x="10084524" y="3027045"/>
            <a:ext cx="1662252" cy="160335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2000" b="-2000"/>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echthoek 5" descr="Wandelen met effen opvulling">
            <a:extLst>
              <a:ext uri="{FF2B5EF4-FFF2-40B4-BE49-F238E27FC236}">
                <a16:creationId xmlns:a16="http://schemas.microsoft.com/office/drawing/2014/main" id="{D79F9C39-7F06-4225-AD15-AFB248925E15}"/>
              </a:ext>
            </a:extLst>
          </p:cNvPr>
          <p:cNvSpPr/>
          <p:nvPr/>
        </p:nvSpPr>
        <p:spPr>
          <a:xfrm>
            <a:off x="10084524" y="4645044"/>
            <a:ext cx="1662252" cy="1603356"/>
          </a:xfrm>
          <a:prstGeom prst="rect">
            <a:avLst/>
          </a:prstGeom>
          <a:blipFill>
            <a:blip r:embed="rId6">
              <a:extLst>
                <a:ext uri="{96DAC541-7B7A-43D3-8B79-37D633B846F1}">
                  <asvg:svgBlip xmlns:asvg="http://schemas.microsoft.com/office/drawing/2016/SVG/main" r:embed="rId7"/>
                </a:ext>
              </a:extLst>
            </a:blip>
            <a:srcRect/>
            <a:stretch>
              <a:fillRect t="-2000" b="-2000"/>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41516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AA9A1-2970-40D3-9C64-B5B536EB9A12}"/>
              </a:ext>
            </a:extLst>
          </p:cNvPr>
          <p:cNvSpPr>
            <a:spLocks noGrp="1"/>
          </p:cNvSpPr>
          <p:nvPr>
            <p:ph type="title"/>
          </p:nvPr>
        </p:nvSpPr>
        <p:spPr/>
        <p:txBody>
          <a:bodyPr>
            <a:normAutofit/>
          </a:bodyPr>
          <a:lstStyle/>
          <a:p>
            <a:pPr algn="ctr"/>
            <a:r>
              <a:rPr lang="nl-NL" sz="5000" dirty="0" err="1"/>
              <a:t>Beweegredeneren</a:t>
            </a:r>
            <a:r>
              <a:rPr lang="nl-NL" sz="5000" dirty="0"/>
              <a:t> – Polak game</a:t>
            </a:r>
          </a:p>
        </p:txBody>
      </p:sp>
      <p:graphicFrame>
        <p:nvGraphicFramePr>
          <p:cNvPr id="4" name="Tijdelijke aanduiding voor inhoud 3">
            <a:extLst>
              <a:ext uri="{FF2B5EF4-FFF2-40B4-BE49-F238E27FC236}">
                <a16:creationId xmlns:a16="http://schemas.microsoft.com/office/drawing/2014/main" id="{BFAF6C11-3E2C-457D-A6EF-50848B593E3D}"/>
              </a:ext>
            </a:extLst>
          </p:cNvPr>
          <p:cNvGraphicFramePr>
            <a:graphicFrameLocks noGrp="1"/>
          </p:cNvGraphicFramePr>
          <p:nvPr>
            <p:ph idx="1"/>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12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6" descr="Earth Globe Americas">
            <a:extLst>
              <a:ext uri="{FF2B5EF4-FFF2-40B4-BE49-F238E27FC236}">
                <a16:creationId xmlns:a16="http://schemas.microsoft.com/office/drawing/2014/main" id="{1DAE8E3E-3FC8-D34A-87AB-B359F04C54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2065" y="1860302"/>
            <a:ext cx="3135414" cy="3135414"/>
          </a:xfrm>
          <a:prstGeom prst="rect">
            <a:avLst/>
          </a:prstGeom>
        </p:spPr>
      </p:pic>
      <p:sp>
        <p:nvSpPr>
          <p:cNvPr id="25" name="Rechthoek 24">
            <a:extLst>
              <a:ext uri="{FF2B5EF4-FFF2-40B4-BE49-F238E27FC236}">
                <a16:creationId xmlns:a16="http://schemas.microsoft.com/office/drawing/2014/main" id="{FF014007-1D27-41F6-8BCE-C72BE6E4AA9A}"/>
              </a:ext>
            </a:extLst>
          </p:cNvPr>
          <p:cNvSpPr/>
          <p:nvPr/>
        </p:nvSpPr>
        <p:spPr>
          <a:xfrm>
            <a:off x="4633467" y="157316"/>
            <a:ext cx="7361598" cy="662694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2F42E5B-A574-40A3-AC09-14AED9ED011A}"/>
              </a:ext>
            </a:extLst>
          </p:cNvPr>
          <p:cNvSpPr>
            <a:spLocks noGrp="1"/>
          </p:cNvSpPr>
          <p:nvPr>
            <p:ph type="title"/>
          </p:nvPr>
        </p:nvSpPr>
        <p:spPr>
          <a:xfrm>
            <a:off x="5876925" y="609599"/>
            <a:ext cx="5141594" cy="4524375"/>
          </a:xfrm>
        </p:spPr>
        <p:txBody>
          <a:bodyPr vert="horz" lIns="91440" tIns="45720" rIns="91440" bIns="45720" rtlCol="0">
            <a:normAutofit/>
          </a:bodyPr>
          <a:lstStyle/>
          <a:p>
            <a:pPr algn="ctr"/>
            <a:r>
              <a:rPr lang="en-US" sz="4500" b="1" cap="all" dirty="0">
                <a:solidFill>
                  <a:schemeClr val="bg1"/>
                </a:solidFill>
              </a:rPr>
              <a:t>Hoe </a:t>
            </a:r>
            <a:r>
              <a:rPr lang="en-US" sz="4500" b="1" cap="all" dirty="0" err="1">
                <a:solidFill>
                  <a:schemeClr val="bg1"/>
                </a:solidFill>
              </a:rPr>
              <a:t>zou</a:t>
            </a:r>
            <a:r>
              <a:rPr lang="en-US" sz="4500" b="1" cap="all" dirty="0">
                <a:solidFill>
                  <a:schemeClr val="bg1"/>
                </a:solidFill>
              </a:rPr>
              <a:t> </a:t>
            </a:r>
            <a:r>
              <a:rPr lang="en-US" sz="4500" b="1" cap="all" dirty="0" err="1">
                <a:solidFill>
                  <a:schemeClr val="bg1"/>
                </a:solidFill>
              </a:rPr>
              <a:t>jij</a:t>
            </a:r>
            <a:r>
              <a:rPr lang="en-US" sz="4500" b="1" cap="all" dirty="0">
                <a:solidFill>
                  <a:schemeClr val="bg1"/>
                </a:solidFill>
              </a:rPr>
              <a:t> de </a:t>
            </a:r>
            <a:r>
              <a:rPr lang="en-US" sz="4500" b="1" cap="all" dirty="0" err="1">
                <a:solidFill>
                  <a:schemeClr val="bg1"/>
                </a:solidFill>
              </a:rPr>
              <a:t>ideale</a:t>
            </a:r>
            <a:r>
              <a:rPr lang="en-US" sz="4500" b="1" cap="all" dirty="0">
                <a:solidFill>
                  <a:schemeClr val="bg1"/>
                </a:solidFill>
              </a:rPr>
              <a:t> </a:t>
            </a:r>
            <a:r>
              <a:rPr lang="en-US" sz="4500" b="1" cap="all" dirty="0" err="1">
                <a:solidFill>
                  <a:schemeClr val="bg1"/>
                </a:solidFill>
              </a:rPr>
              <a:t>wereld</a:t>
            </a:r>
            <a:r>
              <a:rPr lang="en-US" sz="4500" b="1" cap="all" dirty="0">
                <a:solidFill>
                  <a:schemeClr val="bg1"/>
                </a:solidFill>
              </a:rPr>
              <a:t> </a:t>
            </a:r>
            <a:r>
              <a:rPr lang="en-US" sz="4500" b="1" cap="all" dirty="0" err="1">
                <a:solidFill>
                  <a:schemeClr val="bg1"/>
                </a:solidFill>
              </a:rPr>
              <a:t>zien</a:t>
            </a:r>
            <a:r>
              <a:rPr lang="en-US" sz="4500" b="1" cap="all" dirty="0">
                <a:solidFill>
                  <a:schemeClr val="bg1"/>
                </a:solidFill>
              </a:rPr>
              <a:t> </a:t>
            </a:r>
            <a:r>
              <a:rPr lang="en-US" sz="4500" b="1" cap="all" dirty="0" err="1">
                <a:solidFill>
                  <a:schemeClr val="bg1"/>
                </a:solidFill>
              </a:rPr>
              <a:t>als</a:t>
            </a:r>
            <a:r>
              <a:rPr lang="en-US" sz="4500" b="1" cap="all" dirty="0">
                <a:solidFill>
                  <a:schemeClr val="bg1"/>
                </a:solidFill>
              </a:rPr>
              <a:t> </a:t>
            </a:r>
            <a:r>
              <a:rPr lang="en-US" sz="4500" b="1" cap="all" dirty="0" err="1">
                <a:solidFill>
                  <a:schemeClr val="bg1"/>
                </a:solidFill>
              </a:rPr>
              <a:t>alles</a:t>
            </a:r>
            <a:r>
              <a:rPr lang="en-US" sz="4500" b="1" cap="all" dirty="0">
                <a:solidFill>
                  <a:schemeClr val="bg1"/>
                </a:solidFill>
              </a:rPr>
              <a:t> </a:t>
            </a:r>
            <a:r>
              <a:rPr lang="en-US" sz="4500" b="1" cap="all" dirty="0" err="1">
                <a:solidFill>
                  <a:schemeClr val="bg1"/>
                </a:solidFill>
              </a:rPr>
              <a:t>mogelijk</a:t>
            </a:r>
            <a:r>
              <a:rPr lang="en-US" sz="4500" b="1" cap="all" dirty="0">
                <a:solidFill>
                  <a:schemeClr val="bg1"/>
                </a:solidFill>
              </a:rPr>
              <a:t> is </a:t>
            </a:r>
            <a:r>
              <a:rPr lang="en-US" sz="4500" b="1" cap="all" dirty="0" err="1">
                <a:solidFill>
                  <a:schemeClr val="bg1"/>
                </a:solidFill>
              </a:rPr>
              <a:t>zonder</a:t>
            </a:r>
            <a:r>
              <a:rPr lang="en-US" sz="4500" b="1" cap="all" dirty="0">
                <a:solidFill>
                  <a:schemeClr val="bg1"/>
                </a:solidFill>
              </a:rPr>
              <a:t> </a:t>
            </a:r>
            <a:r>
              <a:rPr lang="en-US" sz="4500" b="1" cap="all" dirty="0" err="1">
                <a:solidFill>
                  <a:schemeClr val="bg1"/>
                </a:solidFill>
              </a:rPr>
              <a:t>enige</a:t>
            </a:r>
            <a:r>
              <a:rPr lang="en-US" sz="4500" b="1" cap="all" dirty="0">
                <a:solidFill>
                  <a:schemeClr val="bg1"/>
                </a:solidFill>
              </a:rPr>
              <a:t> </a:t>
            </a:r>
            <a:r>
              <a:rPr lang="en-US" sz="4500" b="1" cap="all" dirty="0" err="1">
                <a:solidFill>
                  <a:schemeClr val="bg1"/>
                </a:solidFill>
              </a:rPr>
              <a:t>belemmeringen</a:t>
            </a:r>
            <a:r>
              <a:rPr lang="en-US" sz="4500" b="1" cap="all" dirty="0">
                <a:solidFill>
                  <a:schemeClr val="bg1"/>
                </a:solidFill>
              </a:rPr>
              <a:t>?</a:t>
            </a:r>
          </a:p>
        </p:txBody>
      </p:sp>
      <p:sp>
        <p:nvSpPr>
          <p:cNvPr id="36" name="Tekstvak 35">
            <a:extLst>
              <a:ext uri="{FF2B5EF4-FFF2-40B4-BE49-F238E27FC236}">
                <a16:creationId xmlns:a16="http://schemas.microsoft.com/office/drawing/2014/main" id="{FA17C4B7-8B90-4890-A66F-F89ED308F359}"/>
              </a:ext>
            </a:extLst>
          </p:cNvPr>
          <p:cNvSpPr txBox="1"/>
          <p:nvPr/>
        </p:nvSpPr>
        <p:spPr>
          <a:xfrm>
            <a:off x="5283553" y="5368413"/>
            <a:ext cx="6210357" cy="369332"/>
          </a:xfrm>
          <a:prstGeom prst="rect">
            <a:avLst/>
          </a:prstGeom>
          <a:noFill/>
        </p:spPr>
        <p:txBody>
          <a:bodyPr wrap="square" rtlCol="0">
            <a:spAutoFit/>
          </a:bodyPr>
          <a:lstStyle/>
          <a:p>
            <a:pPr algn="ctr"/>
            <a:r>
              <a:rPr lang="nl-NL" dirty="0"/>
              <a:t>DENK IN HET ECOLOGISCH PERSPECTIEF!</a:t>
            </a:r>
          </a:p>
        </p:txBody>
      </p:sp>
    </p:spTree>
    <p:extLst>
      <p:ext uri="{BB962C8B-B14F-4D97-AF65-F5344CB8AC3E}">
        <p14:creationId xmlns:p14="http://schemas.microsoft.com/office/powerpoint/2010/main" val="81582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47A56-7CB3-4176-B5FD-A03164A90746}"/>
              </a:ext>
            </a:extLst>
          </p:cNvPr>
          <p:cNvSpPr>
            <a:spLocks noGrp="1"/>
          </p:cNvSpPr>
          <p:nvPr>
            <p:ph type="title"/>
          </p:nvPr>
        </p:nvSpPr>
        <p:spPr>
          <a:xfrm>
            <a:off x="6580630" y="609600"/>
            <a:ext cx="4437889" cy="1356360"/>
          </a:xfrm>
        </p:spPr>
        <p:txBody>
          <a:bodyPr>
            <a:normAutofit/>
          </a:bodyPr>
          <a:lstStyle/>
          <a:p>
            <a:pPr algn="ctr"/>
            <a:r>
              <a:rPr lang="nl-NL" dirty="0"/>
              <a:t>Stel plant tropisch bos </a:t>
            </a:r>
          </a:p>
        </p:txBody>
      </p:sp>
      <p:sp>
        <p:nvSpPr>
          <p:cNvPr id="3" name="Tijdelijke aanduiding voor inhoud 2">
            <a:extLst>
              <a:ext uri="{FF2B5EF4-FFF2-40B4-BE49-F238E27FC236}">
                <a16:creationId xmlns:a16="http://schemas.microsoft.com/office/drawing/2014/main" id="{F0F20CE6-E04E-4E3D-AA6C-E63C2943E5A8}"/>
              </a:ext>
            </a:extLst>
          </p:cNvPr>
          <p:cNvSpPr>
            <a:spLocks noGrp="1"/>
          </p:cNvSpPr>
          <p:nvPr>
            <p:ph idx="1"/>
          </p:nvPr>
        </p:nvSpPr>
        <p:spPr>
          <a:xfrm>
            <a:off x="6580631" y="2057400"/>
            <a:ext cx="4435240" cy="4038600"/>
          </a:xfrm>
        </p:spPr>
        <p:txBody>
          <a:bodyPr/>
          <a:lstStyle/>
          <a:p>
            <a:r>
              <a:rPr lang="nl-NL" b="0" i="0" dirty="0">
                <a:solidFill>
                  <a:srgbClr val="141414"/>
                </a:solidFill>
                <a:effectLst/>
                <a:latin typeface="Lato" panose="020F0502020204030203" pitchFamily="34" charset="0"/>
              </a:rPr>
              <a:t> Er groeien </a:t>
            </a:r>
            <a:r>
              <a:rPr lang="nl-NL" b="1" i="0" u="sng" dirty="0">
                <a:solidFill>
                  <a:srgbClr val="141414"/>
                </a:solidFill>
                <a:effectLst/>
                <a:latin typeface="Lato" panose="020F0502020204030203" pitchFamily="34" charset="0"/>
              </a:rPr>
              <a:t>293 soorten bomen</a:t>
            </a:r>
            <a:r>
              <a:rPr lang="nl-NL" b="0" i="0" dirty="0">
                <a:solidFill>
                  <a:srgbClr val="141414"/>
                </a:solidFill>
                <a:effectLst/>
                <a:latin typeface="Lato" panose="020F0502020204030203" pitchFamily="34" charset="0"/>
              </a:rPr>
              <a:t>, er kwetteren </a:t>
            </a:r>
            <a:r>
              <a:rPr lang="nl-NL" b="1" i="0" u="sng" dirty="0">
                <a:solidFill>
                  <a:srgbClr val="141414"/>
                </a:solidFill>
                <a:effectLst/>
                <a:latin typeface="Lato" panose="020F0502020204030203" pitchFamily="34" charset="0"/>
              </a:rPr>
              <a:t>172 soorten vogels</a:t>
            </a:r>
            <a:r>
              <a:rPr lang="nl-NL" b="0" i="0" dirty="0">
                <a:solidFill>
                  <a:srgbClr val="141414"/>
                </a:solidFill>
                <a:effectLst/>
                <a:latin typeface="Lato" panose="020F0502020204030203" pitchFamily="34" charset="0"/>
              </a:rPr>
              <a:t>, er hangen </a:t>
            </a:r>
            <a:r>
              <a:rPr lang="nl-NL" b="1" i="0" u="sng" dirty="0">
                <a:solidFill>
                  <a:srgbClr val="141414"/>
                </a:solidFill>
                <a:effectLst/>
                <a:latin typeface="Lato" panose="020F0502020204030203" pitchFamily="34" charset="0"/>
              </a:rPr>
              <a:t>33 soorten zoogdieren</a:t>
            </a:r>
            <a:r>
              <a:rPr lang="nl-NL" b="1" i="0" dirty="0">
                <a:solidFill>
                  <a:srgbClr val="141414"/>
                </a:solidFill>
                <a:effectLst/>
                <a:latin typeface="Lato" panose="020F0502020204030203" pitchFamily="34" charset="0"/>
              </a:rPr>
              <a:t> </a:t>
            </a:r>
            <a:r>
              <a:rPr lang="nl-NL" b="0" i="0" dirty="0">
                <a:solidFill>
                  <a:srgbClr val="141414"/>
                </a:solidFill>
                <a:effectLst/>
                <a:latin typeface="Lato" panose="020F0502020204030203" pitchFamily="34" charset="0"/>
              </a:rPr>
              <a:t>en </a:t>
            </a:r>
            <a:r>
              <a:rPr lang="nl-NL" b="1" i="0" u="sng" dirty="0">
                <a:solidFill>
                  <a:srgbClr val="141414"/>
                </a:solidFill>
                <a:effectLst/>
                <a:latin typeface="Lato" panose="020F0502020204030203" pitchFamily="34" charset="0"/>
              </a:rPr>
              <a:t>15 soorten reptielen en amfibieën </a:t>
            </a:r>
            <a:r>
              <a:rPr lang="nl-NL" b="0" i="0" dirty="0">
                <a:solidFill>
                  <a:srgbClr val="141414"/>
                </a:solidFill>
                <a:effectLst/>
                <a:latin typeface="Lato" panose="020F0502020204030203" pitchFamily="34" charset="0"/>
              </a:rPr>
              <a:t>rond. De meeste van hen zijn bedreigde diersoorten. Ook het lokale klimaat en ecosysteem is hersteld. Waterbronnen staan niet langer droog en de temperatuur is een stuk aangenamer geworden.</a:t>
            </a:r>
            <a:endParaRPr lang="nl-NL" dirty="0"/>
          </a:p>
        </p:txBody>
      </p:sp>
      <p:pic>
        <p:nvPicPr>
          <p:cNvPr id="7170" name="Picture 2" descr="Luchtfoto">
            <a:extLst>
              <a:ext uri="{FF2B5EF4-FFF2-40B4-BE49-F238E27FC236}">
                <a16:creationId xmlns:a16="http://schemas.microsoft.com/office/drawing/2014/main" id="{518B857F-AE4C-4E97-B0E5-E66CC4BCE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45" y="282677"/>
            <a:ext cx="3810547" cy="62926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hoto: treecointxc">
            <a:extLst>
              <a:ext uri="{FF2B5EF4-FFF2-40B4-BE49-F238E27FC236}">
                <a16:creationId xmlns:a16="http://schemas.microsoft.com/office/drawing/2014/main" id="{947A609D-30E8-4AF1-9C77-73C3BE452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45" y="282677"/>
            <a:ext cx="6303186" cy="629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5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2">
            <a:extLst>
              <a:ext uri="{FF2B5EF4-FFF2-40B4-BE49-F238E27FC236}">
                <a16:creationId xmlns:a16="http://schemas.microsoft.com/office/drawing/2014/main" id="{5C814D2F-C363-1C9A-CD12-61D305454416}"/>
              </a:ext>
            </a:extLst>
          </p:cNvPr>
          <p:cNvGraphicFramePr>
            <a:graphicFrameLocks noGrp="1"/>
          </p:cNvGraphicFramePr>
          <p:nvPr>
            <p:ph idx="1"/>
            <p:extLst>
              <p:ext uri="{D42A27DB-BD31-4B8C-83A1-F6EECF244321}">
                <p14:modId xmlns:p14="http://schemas.microsoft.com/office/powerpoint/2010/main" val="4055417684"/>
              </p:ext>
            </p:extLst>
          </p:nvPr>
        </p:nvGraphicFramePr>
        <p:xfrm>
          <a:off x="1143000" y="748145"/>
          <a:ext cx="9872871" cy="5347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887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20E2D-20ED-442B-9FA0-62878F7382D3}"/>
              </a:ext>
            </a:extLst>
          </p:cNvPr>
          <p:cNvSpPr>
            <a:spLocks noGrp="1"/>
          </p:cNvSpPr>
          <p:nvPr>
            <p:ph type="title"/>
          </p:nvPr>
        </p:nvSpPr>
        <p:spPr/>
        <p:txBody>
          <a:bodyPr/>
          <a:lstStyle/>
          <a:p>
            <a:r>
              <a:rPr lang="nl-NL" dirty="0"/>
              <a:t>JUSTDIGGIT</a:t>
            </a:r>
          </a:p>
        </p:txBody>
      </p:sp>
      <p:pic>
        <p:nvPicPr>
          <p:cNvPr id="8194" name="Picture 2" descr="Justdiggit | Cooling Down The Planet | Global Warming Charity">
            <a:extLst>
              <a:ext uri="{FF2B5EF4-FFF2-40B4-BE49-F238E27FC236}">
                <a16:creationId xmlns:a16="http://schemas.microsoft.com/office/drawing/2014/main" id="{AEEE28AA-5228-4187-8E6F-E24702F65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235974"/>
            <a:ext cx="6390968" cy="639096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B81CE81-93BA-49F3-A84A-C520A3DC1659}"/>
              </a:ext>
            </a:extLst>
          </p:cNvPr>
          <p:cNvPicPr>
            <a:picLocks noChangeAspect="1"/>
          </p:cNvPicPr>
          <p:nvPr/>
        </p:nvPicPr>
        <p:blipFill>
          <a:blip r:embed="rId3"/>
          <a:stretch>
            <a:fillRect/>
          </a:stretch>
        </p:blipFill>
        <p:spPr>
          <a:xfrm>
            <a:off x="1539501" y="1891911"/>
            <a:ext cx="2269135" cy="4287356"/>
          </a:xfrm>
          <a:prstGeom prst="rect">
            <a:avLst/>
          </a:prstGeom>
        </p:spPr>
      </p:pic>
    </p:spTree>
    <p:extLst>
      <p:ext uri="{BB962C8B-B14F-4D97-AF65-F5344CB8AC3E}">
        <p14:creationId xmlns:p14="http://schemas.microsoft.com/office/powerpoint/2010/main" val="227435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F6F9071-A609-43C9-BF3C-B50465D23F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28" t="25037" r="-2" b="4067"/>
          <a:stretch/>
        </p:blipFill>
        <p:spPr bwMode="auto">
          <a:xfrm>
            <a:off x="236969" y="237650"/>
            <a:ext cx="5674896" cy="3672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9ED25A6-D924-4298-B213-A6290CAFC5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53" r="-2" b="6144"/>
          <a:stretch/>
        </p:blipFill>
        <p:spPr bwMode="auto">
          <a:xfrm>
            <a:off x="236969" y="3830396"/>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9B99D51-9F6C-411A-9632-2B39D65BD0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9" r="7406" b="-1"/>
          <a:stretch/>
        </p:blipFill>
        <p:spPr bwMode="auto">
          <a:xfrm>
            <a:off x="5906873" y="237650"/>
            <a:ext cx="6057989" cy="638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280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96FE7B7-C5F4-4A60-ABC0-0230825888B8}"/>
              </a:ext>
            </a:extLst>
          </p:cNvPr>
          <p:cNvPicPr>
            <a:picLocks noChangeAspect="1"/>
          </p:cNvPicPr>
          <p:nvPr/>
        </p:nvPicPr>
        <p:blipFill>
          <a:blip r:embed="rId2"/>
          <a:stretch>
            <a:fillRect/>
          </a:stretch>
        </p:blipFill>
        <p:spPr>
          <a:xfrm>
            <a:off x="6096628" y="243840"/>
            <a:ext cx="5859152" cy="3295773"/>
          </a:xfrm>
          <a:prstGeom prst="rect">
            <a:avLst/>
          </a:prstGeom>
        </p:spPr>
      </p:pic>
      <p:pic>
        <p:nvPicPr>
          <p:cNvPr id="7" name="Picture 8">
            <a:extLst>
              <a:ext uri="{FF2B5EF4-FFF2-40B4-BE49-F238E27FC236}">
                <a16:creationId xmlns:a16="http://schemas.microsoft.com/office/drawing/2014/main" id="{FE084687-0F5F-4837-BDC4-CC43421F7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40" y="243840"/>
            <a:ext cx="5874737" cy="440681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B44849B-D597-42BB-90A1-2F67AEEA7B6E}"/>
              </a:ext>
            </a:extLst>
          </p:cNvPr>
          <p:cNvPicPr>
            <a:picLocks noChangeAspect="1"/>
          </p:cNvPicPr>
          <p:nvPr/>
        </p:nvPicPr>
        <p:blipFill rotWithShape="1">
          <a:blip r:embed="rId4"/>
          <a:srcRect t="5145"/>
          <a:stretch/>
        </p:blipFill>
        <p:spPr>
          <a:xfrm>
            <a:off x="5102942" y="2962209"/>
            <a:ext cx="6852838" cy="3659569"/>
          </a:xfrm>
          <a:prstGeom prst="rect">
            <a:avLst/>
          </a:prstGeom>
        </p:spPr>
      </p:pic>
      <p:pic>
        <p:nvPicPr>
          <p:cNvPr id="11" name="Picture 2">
            <a:extLst>
              <a:ext uri="{FF2B5EF4-FFF2-40B4-BE49-F238E27FC236}">
                <a16:creationId xmlns:a16="http://schemas.microsoft.com/office/drawing/2014/main" id="{FF6F8F32-975B-4DF0-B42D-622759126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 y="2971735"/>
            <a:ext cx="4871802" cy="365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92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4D7FF02-601A-46FF-A591-EC495D4C11E4}"/>
              </a:ext>
            </a:extLst>
          </p:cNvPr>
          <p:cNvPicPr>
            <a:picLocks noChangeAspect="1"/>
          </p:cNvPicPr>
          <p:nvPr/>
        </p:nvPicPr>
        <p:blipFill>
          <a:blip r:embed="rId2"/>
          <a:stretch>
            <a:fillRect/>
          </a:stretch>
        </p:blipFill>
        <p:spPr>
          <a:xfrm>
            <a:off x="7175139" y="243839"/>
            <a:ext cx="4787686" cy="6383581"/>
          </a:xfrm>
          <a:prstGeom prst="rect">
            <a:avLst/>
          </a:prstGeom>
        </p:spPr>
      </p:pic>
      <p:pic>
        <p:nvPicPr>
          <p:cNvPr id="2062" name="Picture 14">
            <a:extLst>
              <a:ext uri="{FF2B5EF4-FFF2-40B4-BE49-F238E27FC236}">
                <a16:creationId xmlns:a16="http://schemas.microsoft.com/office/drawing/2014/main" id="{BFBB7613-CF90-48CC-AEEE-662B4EF68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74" y="230579"/>
            <a:ext cx="6947877" cy="520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A8F5E48-DE7E-403A-B17B-CE53F64464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89" t="12620" r="8401" b="11991"/>
          <a:stretch/>
        </p:blipFill>
        <p:spPr bwMode="auto">
          <a:xfrm>
            <a:off x="229481" y="3077974"/>
            <a:ext cx="2646005" cy="3549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A51F6AF-3558-4E26-A44F-2A4442AD3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793" y="3077974"/>
            <a:ext cx="2662906" cy="354944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924E12D0-C5C8-499E-8311-72E73BF1A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7195" y="243839"/>
            <a:ext cx="4854849" cy="363924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DDC945AF-08FE-4A44-93AC-069C9B4B8C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898" r="8727"/>
          <a:stretch/>
        </p:blipFill>
        <p:spPr bwMode="auto">
          <a:xfrm>
            <a:off x="8201605" y="3084378"/>
            <a:ext cx="3760914" cy="3549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47148C48-2690-48C9-85A7-E0EC1D4C1C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8699" y="3074546"/>
            <a:ext cx="2662906" cy="354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2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én in een menigte">
            <a:extLst>
              <a:ext uri="{FF2B5EF4-FFF2-40B4-BE49-F238E27FC236}">
                <a16:creationId xmlns:a16="http://schemas.microsoft.com/office/drawing/2014/main" id="{6C9DC999-9675-8C36-3006-ABF72D566928}"/>
              </a:ext>
            </a:extLst>
          </p:cNvPr>
          <p:cNvPicPr>
            <a:picLocks noChangeAspect="1"/>
          </p:cNvPicPr>
          <p:nvPr/>
        </p:nvPicPr>
        <p:blipFill rotWithShape="1">
          <a:blip r:embed="rId2">
            <a:duotone>
              <a:schemeClr val="accent1">
                <a:shade val="45000"/>
                <a:satMod val="135000"/>
              </a:schemeClr>
              <a:prstClr val="white"/>
            </a:duotone>
            <a:alphaModFix amt="60000"/>
          </a:blip>
          <a:srcRect t="7734" b="17266"/>
          <a:stretch/>
        </p:blipFill>
        <p:spPr>
          <a:xfrm>
            <a:off x="20" y="-1"/>
            <a:ext cx="12191980" cy="6858001"/>
          </a:xfrm>
          <a:prstGeom prst="rect">
            <a:avLst/>
          </a:prstGeom>
        </p:spPr>
      </p:pic>
      <p:sp>
        <p:nvSpPr>
          <p:cNvPr id="2" name="Titel 1">
            <a:extLst>
              <a:ext uri="{FF2B5EF4-FFF2-40B4-BE49-F238E27FC236}">
                <a16:creationId xmlns:a16="http://schemas.microsoft.com/office/drawing/2014/main" id="{869888D7-FB6E-4F29-9731-45EC7D3181B5}"/>
              </a:ext>
            </a:extLst>
          </p:cNvPr>
          <p:cNvSpPr>
            <a:spLocks noGrp="1"/>
          </p:cNvSpPr>
          <p:nvPr>
            <p:ph type="ctrTitle"/>
          </p:nvPr>
        </p:nvSpPr>
        <p:spPr>
          <a:xfrm>
            <a:off x="1109980" y="882376"/>
            <a:ext cx="9966960" cy="2926080"/>
          </a:xfrm>
        </p:spPr>
        <p:txBody>
          <a:bodyPr vert="horz" lIns="91440" tIns="45720" rIns="91440" bIns="45720" rtlCol="0">
            <a:normAutofit/>
          </a:bodyPr>
          <a:lstStyle/>
          <a:p>
            <a:r>
              <a:rPr lang="en-US" b="1" cap="all"/>
              <a:t>Wat doe jij zelf al?</a:t>
            </a:r>
          </a:p>
        </p:txBody>
      </p:sp>
      <p:sp>
        <p:nvSpPr>
          <p:cNvPr id="4" name="Ondertitel 3">
            <a:extLst>
              <a:ext uri="{FF2B5EF4-FFF2-40B4-BE49-F238E27FC236}">
                <a16:creationId xmlns:a16="http://schemas.microsoft.com/office/drawing/2014/main" id="{F6ADBB71-1190-4414-88E9-3E50A6D90E73}"/>
              </a:ext>
            </a:extLst>
          </p:cNvPr>
          <p:cNvSpPr>
            <a:spLocks noGrp="1"/>
          </p:cNvSpPr>
          <p:nvPr>
            <p:ph type="subTitle" idx="1"/>
          </p:nvPr>
        </p:nvSpPr>
        <p:spPr>
          <a:xfrm>
            <a:off x="1709530" y="3869634"/>
            <a:ext cx="8767860" cy="1388165"/>
          </a:xfrm>
        </p:spPr>
        <p:txBody>
          <a:bodyPr>
            <a:noAutofit/>
          </a:bodyPr>
          <a:lstStyle/>
          <a:p>
            <a:r>
              <a:rPr lang="nl-NL" sz="5000" dirty="0"/>
              <a:t>En wat zijn haalbare doelen om te bereiken? </a:t>
            </a:r>
          </a:p>
        </p:txBody>
      </p:sp>
    </p:spTree>
    <p:extLst>
      <p:ext uri="{BB962C8B-B14F-4D97-AF65-F5344CB8AC3E}">
        <p14:creationId xmlns:p14="http://schemas.microsoft.com/office/powerpoint/2010/main" val="375092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40B8B-2CDB-4D11-B9D2-6CE2EF290F43}"/>
              </a:ext>
            </a:extLst>
          </p:cNvPr>
          <p:cNvSpPr>
            <a:spLocks noGrp="1"/>
          </p:cNvSpPr>
          <p:nvPr>
            <p:ph type="title"/>
          </p:nvPr>
        </p:nvSpPr>
        <p:spPr>
          <a:xfrm>
            <a:off x="1143000" y="609600"/>
            <a:ext cx="9875520" cy="1356360"/>
          </a:xfrm>
        </p:spPr>
        <p:txBody>
          <a:bodyPr>
            <a:normAutofit/>
          </a:bodyPr>
          <a:lstStyle/>
          <a:p>
            <a:r>
              <a:rPr lang="nl-NL" sz="5000" dirty="0"/>
              <a:t>Resultaten</a:t>
            </a:r>
          </a:p>
        </p:txBody>
      </p:sp>
      <p:graphicFrame>
        <p:nvGraphicFramePr>
          <p:cNvPr id="4" name="Tijdelijke aanduiding voor inhoud 3">
            <a:extLst>
              <a:ext uri="{FF2B5EF4-FFF2-40B4-BE49-F238E27FC236}">
                <a16:creationId xmlns:a16="http://schemas.microsoft.com/office/drawing/2014/main" id="{1D7712DD-E77B-4D59-9CE6-C2315BA29B28}"/>
              </a:ext>
            </a:extLst>
          </p:cNvPr>
          <p:cNvGraphicFramePr>
            <a:graphicFrameLocks noGrp="1"/>
          </p:cNvGraphicFramePr>
          <p:nvPr>
            <p:ph idx="1"/>
          </p:nvPr>
        </p:nvGraphicFramePr>
        <p:xfrm>
          <a:off x="1143000" y="1638300"/>
          <a:ext cx="9872663" cy="4457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581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CD304-DC64-47F3-8EA2-49D28DA029F6}"/>
              </a:ext>
            </a:extLst>
          </p:cNvPr>
          <p:cNvSpPr>
            <a:spLocks noGrp="1"/>
          </p:cNvSpPr>
          <p:nvPr>
            <p:ph type="title"/>
          </p:nvPr>
        </p:nvSpPr>
        <p:spPr/>
        <p:txBody>
          <a:bodyPr>
            <a:normAutofit/>
          </a:bodyPr>
          <a:lstStyle/>
          <a:p>
            <a:r>
              <a:rPr lang="nl-NL" sz="4800" dirty="0"/>
              <a:t>Invloed en optimisme</a:t>
            </a:r>
          </a:p>
        </p:txBody>
      </p:sp>
      <p:graphicFrame>
        <p:nvGraphicFramePr>
          <p:cNvPr id="4" name="Tijdelijke aanduiding voor inhoud 3">
            <a:extLst>
              <a:ext uri="{FF2B5EF4-FFF2-40B4-BE49-F238E27FC236}">
                <a16:creationId xmlns:a16="http://schemas.microsoft.com/office/drawing/2014/main" id="{C2C82E7B-76B2-4452-9D5A-01062C9EBC17}"/>
              </a:ext>
            </a:extLst>
          </p:cNvPr>
          <p:cNvGraphicFramePr>
            <a:graphicFrameLocks noGrp="1"/>
          </p:cNvGraphicFramePr>
          <p:nvPr>
            <p:ph idx="1"/>
          </p:nvPr>
        </p:nvGraphicFramePr>
        <p:xfrm>
          <a:off x="1143000" y="2057400"/>
          <a:ext cx="9872663"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1492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iek 4">
            <a:extLst>
              <a:ext uri="{FF2B5EF4-FFF2-40B4-BE49-F238E27FC236}">
                <a16:creationId xmlns:a16="http://schemas.microsoft.com/office/drawing/2014/main" id="{3231D78C-E8F3-4C68-87B8-F614500745D9}"/>
              </a:ext>
            </a:extLst>
          </p:cNvPr>
          <p:cNvGraphicFramePr>
            <a:graphicFrameLocks noGrp="1"/>
          </p:cNvGraphicFramePr>
          <p:nvPr>
            <p:ph idx="1"/>
          </p:nvPr>
        </p:nvGraphicFramePr>
        <p:xfrm>
          <a:off x="1143000" y="836762"/>
          <a:ext cx="9872663" cy="5259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68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FA8EB-C495-493A-B5DB-E98425A72BC7}"/>
              </a:ext>
            </a:extLst>
          </p:cNvPr>
          <p:cNvSpPr>
            <a:spLocks noGrp="1"/>
          </p:cNvSpPr>
          <p:nvPr>
            <p:ph type="title"/>
          </p:nvPr>
        </p:nvSpPr>
        <p:spPr/>
        <p:txBody>
          <a:bodyPr>
            <a:normAutofit/>
          </a:bodyPr>
          <a:lstStyle/>
          <a:p>
            <a:r>
              <a:rPr lang="nl-NL" sz="5000" dirty="0"/>
              <a:t>Vertrouwen in zichzelf</a:t>
            </a:r>
          </a:p>
        </p:txBody>
      </p:sp>
      <p:graphicFrame>
        <p:nvGraphicFramePr>
          <p:cNvPr id="6" name="Grafiek 5">
            <a:extLst>
              <a:ext uri="{FF2B5EF4-FFF2-40B4-BE49-F238E27FC236}">
                <a16:creationId xmlns:a16="http://schemas.microsoft.com/office/drawing/2014/main" id="{362F7DC8-3D4C-4CD4-96E8-9D3F707D1CA1}"/>
              </a:ext>
            </a:extLst>
          </p:cNvPr>
          <p:cNvGraphicFramePr>
            <a:graphicFrameLocks/>
          </p:cNvGraphicFramePr>
          <p:nvPr/>
        </p:nvGraphicFramePr>
        <p:xfrm>
          <a:off x="1173480" y="1809748"/>
          <a:ext cx="4572000" cy="4443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ek 6">
            <a:extLst>
              <a:ext uri="{FF2B5EF4-FFF2-40B4-BE49-F238E27FC236}">
                <a16:creationId xmlns:a16="http://schemas.microsoft.com/office/drawing/2014/main" id="{B6B23040-1043-486E-A166-0425534589CF}"/>
              </a:ext>
            </a:extLst>
          </p:cNvPr>
          <p:cNvGraphicFramePr>
            <a:graphicFrameLocks/>
          </p:cNvGraphicFramePr>
          <p:nvPr/>
        </p:nvGraphicFramePr>
        <p:xfrm>
          <a:off x="5831205" y="1804987"/>
          <a:ext cx="4572000" cy="44434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923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A479C-352B-488B-A445-63A990A7AAE9}"/>
              </a:ext>
            </a:extLst>
          </p:cNvPr>
          <p:cNvSpPr>
            <a:spLocks noGrp="1"/>
          </p:cNvSpPr>
          <p:nvPr>
            <p:ph type="title"/>
          </p:nvPr>
        </p:nvSpPr>
        <p:spPr/>
        <p:txBody>
          <a:bodyPr>
            <a:normAutofit/>
          </a:bodyPr>
          <a:lstStyle/>
          <a:p>
            <a:r>
              <a:rPr lang="nl-NL" sz="5000" dirty="0"/>
              <a:t>Vertrouwen in anderen</a:t>
            </a:r>
          </a:p>
        </p:txBody>
      </p:sp>
      <p:graphicFrame>
        <p:nvGraphicFramePr>
          <p:cNvPr id="6" name="Grafiek 5">
            <a:extLst>
              <a:ext uri="{FF2B5EF4-FFF2-40B4-BE49-F238E27FC236}">
                <a16:creationId xmlns:a16="http://schemas.microsoft.com/office/drawing/2014/main" id="{0134B666-2210-426A-A960-CA99ABCF38F7}"/>
              </a:ext>
            </a:extLst>
          </p:cNvPr>
          <p:cNvGraphicFramePr>
            <a:graphicFrameLocks/>
          </p:cNvGraphicFramePr>
          <p:nvPr/>
        </p:nvGraphicFramePr>
        <p:xfrm>
          <a:off x="1143000" y="1809748"/>
          <a:ext cx="4572000" cy="4443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ek 6">
            <a:extLst>
              <a:ext uri="{FF2B5EF4-FFF2-40B4-BE49-F238E27FC236}">
                <a16:creationId xmlns:a16="http://schemas.microsoft.com/office/drawing/2014/main" id="{9295181C-E3D1-4EB4-A6C8-1D9D0C64E084}"/>
              </a:ext>
            </a:extLst>
          </p:cNvPr>
          <p:cNvGraphicFramePr>
            <a:graphicFrameLocks/>
          </p:cNvGraphicFramePr>
          <p:nvPr/>
        </p:nvGraphicFramePr>
        <p:xfrm>
          <a:off x="5800725" y="1804987"/>
          <a:ext cx="4572000" cy="44434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61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0D13624-3FCC-4F56-A735-0944820FE091}"/>
              </a:ext>
            </a:extLst>
          </p:cNvPr>
          <p:cNvSpPr>
            <a:spLocks noGrp="1"/>
          </p:cNvSpPr>
          <p:nvPr>
            <p:ph type="title"/>
          </p:nvPr>
        </p:nvSpPr>
        <p:spPr/>
        <p:txBody>
          <a:bodyPr/>
          <a:lstStyle/>
          <a:p>
            <a:r>
              <a:rPr lang="nl-NL" dirty="0"/>
              <a:t>Wat is eigenlijk het probleem?</a:t>
            </a:r>
          </a:p>
        </p:txBody>
      </p:sp>
      <p:sp>
        <p:nvSpPr>
          <p:cNvPr id="5" name="Tijdelijke aanduiding voor inhoud 4">
            <a:extLst>
              <a:ext uri="{FF2B5EF4-FFF2-40B4-BE49-F238E27FC236}">
                <a16:creationId xmlns:a16="http://schemas.microsoft.com/office/drawing/2014/main" id="{9611B363-64D3-4958-BC58-70A9A7529C00}"/>
              </a:ext>
            </a:extLst>
          </p:cNvPr>
          <p:cNvSpPr>
            <a:spLocks noGrp="1"/>
          </p:cNvSpPr>
          <p:nvPr>
            <p:ph idx="1"/>
          </p:nvPr>
        </p:nvSpPr>
        <p:spPr/>
        <p:txBody>
          <a:bodyPr>
            <a:normAutofit fontScale="85000" lnSpcReduction="20000"/>
          </a:bodyPr>
          <a:lstStyle/>
          <a:p>
            <a:endParaRPr lang="nl-NL" sz="2400" dirty="0">
              <a:latin typeface="Calibri" panose="020F0502020204030204" pitchFamily="34" charset="0"/>
              <a:ea typeface="Calibri" panose="020F0502020204030204" pitchFamily="34" charset="0"/>
              <a:cs typeface="Times New Roman" panose="02020603050405020304" pitchFamily="18" charset="0"/>
            </a:endParaRPr>
          </a:p>
          <a:p>
            <a:r>
              <a:rPr lang="nl-NL" sz="2400" dirty="0">
                <a:latin typeface="Calibri" panose="020F0502020204030204" pitchFamily="34" charset="0"/>
                <a:ea typeface="Calibri" panose="020F0502020204030204" pitchFamily="34" charset="0"/>
                <a:cs typeface="Times New Roman" panose="02020603050405020304" pitchFamily="18" charset="0"/>
              </a:rPr>
              <a:t>De wereldwijde klimaatverandering is een van de ernstigste bedreigingen voor de mensheid vandaag de dag. </a:t>
            </a:r>
          </a:p>
          <a:p>
            <a:r>
              <a:rPr lang="nl-NL" sz="2400" dirty="0">
                <a:latin typeface="Calibri" panose="020F0502020204030204" pitchFamily="34" charset="0"/>
                <a:ea typeface="Calibri" panose="020F0502020204030204" pitchFamily="34" charset="0"/>
                <a:cs typeface="Times New Roman" panose="02020603050405020304" pitchFamily="18" charset="0"/>
              </a:rPr>
              <a:t>Verweven met het mondiale patroon van energie, productie en consumptie, naast de technische en politieke vooruitgang -&gt; van vitaal belang om het ‘publiek’ te betrekken te betrekken bij het streven naar een ecologisch duurzame samenleving. </a:t>
            </a:r>
          </a:p>
          <a:p>
            <a:r>
              <a:rPr lang="nl-NL" sz="2400" dirty="0">
                <a:latin typeface="Calibri" panose="020F0502020204030204" pitchFamily="34" charset="0"/>
                <a:ea typeface="Calibri" panose="020F0502020204030204" pitchFamily="34" charset="0"/>
                <a:cs typeface="Times New Roman" panose="02020603050405020304" pitchFamily="18" charset="0"/>
              </a:rPr>
              <a:t>Omdat jongere mensen het meest waarschijnlijk de negatieve gevolgen van klimaatverandering zullen ondervinden, en omdat zij de toekomstige leiders van de samenleving zijn, zou men kunnen stellen dat deze groep bijzonder belangrijk is om bij het maatschappelijk overleg over deze kwestie te betrekken.</a:t>
            </a:r>
          </a:p>
          <a:p>
            <a:endParaRPr lang="nl-NL" sz="1600" dirty="0">
              <a:cs typeface="Calibri" panose="020F0502020204030204" pitchFamily="34" charset="0"/>
            </a:endParaRPr>
          </a:p>
          <a:p>
            <a:r>
              <a:rPr lang="en-US" sz="1600" i="1" dirty="0">
                <a:solidFill>
                  <a:srgbClr val="000000"/>
                </a:solidFill>
                <a:cs typeface="Calibri" panose="020F0502020204030204" pitchFamily="34" charset="0"/>
              </a:rPr>
              <a:t>Children and young people have historically often been </a:t>
            </a:r>
            <a:r>
              <a:rPr lang="en-US" sz="1600" i="1" dirty="0" err="1">
                <a:solidFill>
                  <a:srgbClr val="000000"/>
                </a:solidFill>
                <a:cs typeface="Calibri" panose="020F0502020204030204" pitchFamily="34" charset="0"/>
              </a:rPr>
              <a:t>marginalised</a:t>
            </a:r>
            <a:r>
              <a:rPr lang="en-US" sz="1600" i="1" dirty="0">
                <a:solidFill>
                  <a:srgbClr val="000000"/>
                </a:solidFill>
                <a:cs typeface="Calibri" panose="020F0502020204030204" pitchFamily="34" charset="0"/>
              </a:rPr>
              <a:t> or left out of discussions about climate change, while in fact “they ought to be central to these debates because they, as well as future generations—have a much larger stake in the outcome than we do” (Currie and Deschenes 2016, 4)</a:t>
            </a:r>
            <a:r>
              <a:rPr lang="en-US" sz="1600" dirty="0">
                <a:solidFill>
                  <a:srgbClr val="000000"/>
                </a:solidFill>
                <a:cs typeface="Calibri" panose="020F0502020204030204" pitchFamily="34" charset="0"/>
              </a:rPr>
              <a:t> </a:t>
            </a:r>
            <a:endParaRPr lang="nl-NL" sz="1600" dirty="0">
              <a:cs typeface="Calibri" panose="020F0502020204030204" pitchFamily="34" charset="0"/>
            </a:endParaRPr>
          </a:p>
          <a:p>
            <a:endParaRPr lang="nl-NL" dirty="0"/>
          </a:p>
        </p:txBody>
      </p:sp>
      <p:sp>
        <p:nvSpPr>
          <p:cNvPr id="6" name="TextBox 1">
            <a:extLst>
              <a:ext uri="{FF2B5EF4-FFF2-40B4-BE49-F238E27FC236}">
                <a16:creationId xmlns:a16="http://schemas.microsoft.com/office/drawing/2014/main" id="{DBB167E3-C7D1-4540-AD68-D2F4A438FE5B}"/>
              </a:ext>
            </a:extLst>
          </p:cNvPr>
          <p:cNvSpPr txBox="1"/>
          <p:nvPr/>
        </p:nvSpPr>
        <p:spPr>
          <a:xfrm>
            <a:off x="1173480" y="1596628"/>
            <a:ext cx="8136904" cy="738664"/>
          </a:xfrm>
          <a:prstGeom prst="rect">
            <a:avLst/>
          </a:prstGeom>
          <a:noFill/>
          <a:ln>
            <a:solidFill>
              <a:schemeClr val="tx1"/>
            </a:solidFill>
          </a:ln>
        </p:spPr>
        <p:txBody>
          <a:bodyPr wrap="square" rtlCol="0">
            <a:spAutoFit/>
          </a:bodyPr>
          <a:lstStyle/>
          <a:p>
            <a:r>
              <a:rPr lang="en-US" sz="2400" i="1" dirty="0">
                <a:solidFill>
                  <a:srgbClr val="000000"/>
                </a:solidFill>
                <a:latin typeface="Times LT Std"/>
              </a:rPr>
              <a:t>‘</a:t>
            </a:r>
            <a:r>
              <a:rPr lang="en-US" i="1" dirty="0">
                <a:solidFill>
                  <a:srgbClr val="000000"/>
                </a:solidFill>
                <a:cs typeface="Calibri" panose="020F0502020204030204" pitchFamily="34" charset="0"/>
              </a:rPr>
              <a:t>No, you just don’t get it. I am growing up in a world where I know that there won’t be Polar Bears, they will be gone, can you imagine how that feels?’</a:t>
            </a:r>
          </a:p>
        </p:txBody>
      </p:sp>
    </p:spTree>
    <p:extLst>
      <p:ext uri="{BB962C8B-B14F-4D97-AF65-F5344CB8AC3E}">
        <p14:creationId xmlns:p14="http://schemas.microsoft.com/office/powerpoint/2010/main" val="4221768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39BD8-B350-4225-A5DD-618E5082D76B}"/>
              </a:ext>
            </a:extLst>
          </p:cNvPr>
          <p:cNvSpPr>
            <a:spLocks noGrp="1"/>
          </p:cNvSpPr>
          <p:nvPr>
            <p:ph type="title"/>
          </p:nvPr>
        </p:nvSpPr>
        <p:spPr/>
        <p:txBody>
          <a:bodyPr>
            <a:normAutofit/>
          </a:bodyPr>
          <a:lstStyle/>
          <a:p>
            <a:r>
              <a:rPr lang="nl-NL" sz="5000" dirty="0"/>
              <a:t>Herwaardering</a:t>
            </a:r>
          </a:p>
        </p:txBody>
      </p:sp>
      <p:graphicFrame>
        <p:nvGraphicFramePr>
          <p:cNvPr id="6" name="Grafiek 5">
            <a:extLst>
              <a:ext uri="{FF2B5EF4-FFF2-40B4-BE49-F238E27FC236}">
                <a16:creationId xmlns:a16="http://schemas.microsoft.com/office/drawing/2014/main" id="{4DC5B884-9A1C-4EBF-AF9A-2470AB512596}"/>
              </a:ext>
            </a:extLst>
          </p:cNvPr>
          <p:cNvGraphicFramePr>
            <a:graphicFrameLocks/>
          </p:cNvGraphicFramePr>
          <p:nvPr/>
        </p:nvGraphicFramePr>
        <p:xfrm>
          <a:off x="1143000" y="1804987"/>
          <a:ext cx="4572000" cy="4443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ek 6">
            <a:extLst>
              <a:ext uri="{FF2B5EF4-FFF2-40B4-BE49-F238E27FC236}">
                <a16:creationId xmlns:a16="http://schemas.microsoft.com/office/drawing/2014/main" id="{01C3C405-8982-4CDE-A3B5-9F439C8CA1B3}"/>
              </a:ext>
            </a:extLst>
          </p:cNvPr>
          <p:cNvGraphicFramePr>
            <a:graphicFrameLocks/>
          </p:cNvGraphicFramePr>
          <p:nvPr/>
        </p:nvGraphicFramePr>
        <p:xfrm>
          <a:off x="5800725" y="1800226"/>
          <a:ext cx="4572000" cy="44434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550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2C711-3E23-4697-B03A-5D911D3A8150}"/>
              </a:ext>
            </a:extLst>
          </p:cNvPr>
          <p:cNvSpPr>
            <a:spLocks noGrp="1"/>
          </p:cNvSpPr>
          <p:nvPr>
            <p:ph type="title"/>
          </p:nvPr>
        </p:nvSpPr>
        <p:spPr/>
        <p:txBody>
          <a:bodyPr>
            <a:normAutofit/>
          </a:bodyPr>
          <a:lstStyle/>
          <a:p>
            <a:r>
              <a:rPr lang="nl-NL" sz="5000" dirty="0"/>
              <a:t>Conclusie</a:t>
            </a:r>
          </a:p>
        </p:txBody>
      </p:sp>
      <p:sp>
        <p:nvSpPr>
          <p:cNvPr id="3" name="Tijdelijke aanduiding voor inhoud 2">
            <a:extLst>
              <a:ext uri="{FF2B5EF4-FFF2-40B4-BE49-F238E27FC236}">
                <a16:creationId xmlns:a16="http://schemas.microsoft.com/office/drawing/2014/main" id="{7D596E76-D598-4CA1-ABC9-93E2349EAA23}"/>
              </a:ext>
            </a:extLst>
          </p:cNvPr>
          <p:cNvSpPr>
            <a:spLocks noGrp="1"/>
          </p:cNvSpPr>
          <p:nvPr>
            <p:ph idx="1"/>
          </p:nvPr>
        </p:nvSpPr>
        <p:spPr/>
        <p:txBody>
          <a:bodyPr>
            <a:noAutofit/>
          </a:bodyPr>
          <a:lstStyle/>
          <a:p>
            <a:r>
              <a:rPr lang="nl-NL" sz="3000" dirty="0"/>
              <a:t>Hoop is ongeveer hetzelfde gebleven en is niet gedaald!</a:t>
            </a:r>
          </a:p>
          <a:p>
            <a:r>
              <a:rPr lang="nl-NL" sz="3000" dirty="0"/>
              <a:t>Eigen invloed</a:t>
            </a:r>
          </a:p>
          <a:p>
            <a:r>
              <a:rPr lang="nl-NL" sz="3000" dirty="0"/>
              <a:t>Vertrouwen in anderen</a:t>
            </a:r>
          </a:p>
          <a:p>
            <a:pPr lvl="1"/>
            <a:r>
              <a:rPr lang="nl-NL" sz="2800" dirty="0"/>
              <a:t>Vertrouwen in politici, onderzoekers, milieuorganisaties etc.</a:t>
            </a:r>
          </a:p>
          <a:p>
            <a:pPr lvl="1"/>
            <a:r>
              <a:rPr lang="nl-NL" sz="2800" dirty="0"/>
              <a:t>Vertrouwen in de medemens</a:t>
            </a:r>
          </a:p>
          <a:p>
            <a:r>
              <a:rPr lang="nl-NL" sz="3000" dirty="0"/>
              <a:t>Vraag voor de toekomst: </a:t>
            </a:r>
          </a:p>
          <a:p>
            <a:pPr lvl="1"/>
            <a:r>
              <a:rPr lang="nl-NL" sz="3000" dirty="0"/>
              <a:t>Hoe kunnen we het vertrouwen in de medemens vergroten?</a:t>
            </a:r>
          </a:p>
        </p:txBody>
      </p:sp>
    </p:spTree>
    <p:extLst>
      <p:ext uri="{BB962C8B-B14F-4D97-AF65-F5344CB8AC3E}">
        <p14:creationId xmlns:p14="http://schemas.microsoft.com/office/powerpoint/2010/main" val="161150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EC3B-9098-3027-8FAD-B00A1943C96C}"/>
              </a:ext>
            </a:extLst>
          </p:cNvPr>
          <p:cNvSpPr>
            <a:spLocks noGrp="1"/>
          </p:cNvSpPr>
          <p:nvPr>
            <p:ph type="title"/>
          </p:nvPr>
        </p:nvSpPr>
        <p:spPr>
          <a:xfrm>
            <a:off x="1158240" y="873760"/>
            <a:ext cx="9875520" cy="1356360"/>
          </a:xfrm>
        </p:spPr>
        <p:txBody>
          <a:bodyPr/>
          <a:lstStyle/>
          <a:p>
            <a:r>
              <a:rPr lang="nl-NL" dirty="0"/>
              <a:t>Hoe werkt hoopvol onderwijs met leraren in opleiding?</a:t>
            </a:r>
          </a:p>
        </p:txBody>
      </p:sp>
      <p:pic>
        <p:nvPicPr>
          <p:cNvPr id="4" name="Picture 6">
            <a:extLst>
              <a:ext uri="{FF2B5EF4-FFF2-40B4-BE49-F238E27FC236}">
                <a16:creationId xmlns:a16="http://schemas.microsoft.com/office/drawing/2014/main" id="{3624DD5D-79A0-3264-A4FB-A8B1A99D8BB0}"/>
              </a:ext>
            </a:extLst>
          </p:cNvPr>
          <p:cNvPicPr>
            <a:picLocks noChangeAspect="1"/>
          </p:cNvPicPr>
          <p:nvPr/>
        </p:nvPicPr>
        <p:blipFill>
          <a:blip r:embed="rId2"/>
          <a:stretch>
            <a:fillRect/>
          </a:stretch>
        </p:blipFill>
        <p:spPr>
          <a:xfrm>
            <a:off x="1158240" y="2860038"/>
            <a:ext cx="3038184" cy="2032001"/>
          </a:xfrm>
          <a:prstGeom prst="rect">
            <a:avLst/>
          </a:prstGeom>
        </p:spPr>
      </p:pic>
      <p:sp>
        <p:nvSpPr>
          <p:cNvPr id="5" name="TextBox 9">
            <a:extLst>
              <a:ext uri="{FF2B5EF4-FFF2-40B4-BE49-F238E27FC236}">
                <a16:creationId xmlns:a16="http://schemas.microsoft.com/office/drawing/2014/main" id="{D34F442F-563E-DBF1-68DA-E07F1404F12B}"/>
              </a:ext>
            </a:extLst>
          </p:cNvPr>
          <p:cNvSpPr txBox="1"/>
          <p:nvPr/>
        </p:nvSpPr>
        <p:spPr>
          <a:xfrm>
            <a:off x="1570785" y="5051349"/>
            <a:ext cx="2213093" cy="941216"/>
          </a:xfrm>
          <a:prstGeom prst="rect">
            <a:avLst/>
          </a:prstGeom>
          <a:noFill/>
        </p:spPr>
        <p:txBody>
          <a:bodyPr wrap="none" lIns="80958" tIns="80958" rIns="80958" bIns="80958" rtlCol="0">
            <a:noAutofit/>
          </a:bodyPr>
          <a:lstStyle/>
          <a:p>
            <a:r>
              <a:rPr lang="en-US" sz="1049" b="1" dirty="0">
                <a:latin typeface="georgia" panose="02040502050405020303" pitchFamily="18" charset="0"/>
              </a:rPr>
              <a:t>Cristal Schult</a:t>
            </a:r>
          </a:p>
          <a:p>
            <a:r>
              <a:rPr lang="en-US" sz="1049" dirty="0">
                <a:latin typeface="georgia" panose="02040502050405020303" pitchFamily="18" charset="0"/>
              </a:rPr>
              <a:t>Assistant professor</a:t>
            </a:r>
          </a:p>
          <a:p>
            <a:r>
              <a:rPr lang="en-US" sz="1049" dirty="0">
                <a:latin typeface="georgia" panose="02040502050405020303" pitchFamily="18" charset="0"/>
              </a:rPr>
              <a:t>University of Cologne (Köln)</a:t>
            </a:r>
          </a:p>
          <a:p>
            <a:r>
              <a:rPr lang="en-US" sz="1049" dirty="0">
                <a:latin typeface="georgia" panose="02040502050405020303" pitchFamily="18" charset="0"/>
              </a:rPr>
              <a:t>Climate change, green cities</a:t>
            </a:r>
          </a:p>
          <a:p>
            <a:r>
              <a:rPr lang="en-US" sz="1049" dirty="0">
                <a:latin typeface="georgia" panose="02040502050405020303" pitchFamily="18" charset="0"/>
              </a:rPr>
              <a:t>sustainability education</a:t>
            </a:r>
          </a:p>
        </p:txBody>
      </p:sp>
      <p:pic>
        <p:nvPicPr>
          <p:cNvPr id="6" name="Picture 2" descr="Huisstijl - Universiteit Leiden">
            <a:extLst>
              <a:ext uri="{FF2B5EF4-FFF2-40B4-BE49-F238E27FC236}">
                <a16:creationId xmlns:a16="http://schemas.microsoft.com/office/drawing/2014/main" id="{C5C0CB4B-9952-85DA-594F-4926A0CD3D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69" b="15063"/>
          <a:stretch/>
        </p:blipFill>
        <p:spPr bwMode="auto">
          <a:xfrm>
            <a:off x="5542081" y="3256761"/>
            <a:ext cx="3714750" cy="144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735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F3F-0795-CA9E-2181-678363F359BE}"/>
              </a:ext>
            </a:extLst>
          </p:cNvPr>
          <p:cNvSpPr>
            <a:spLocks noGrp="1"/>
          </p:cNvSpPr>
          <p:nvPr>
            <p:ph type="title"/>
          </p:nvPr>
        </p:nvSpPr>
        <p:spPr/>
        <p:txBody>
          <a:bodyPr/>
          <a:lstStyle/>
          <a:p>
            <a:endParaRPr lang="nl-NL"/>
          </a:p>
        </p:txBody>
      </p:sp>
      <p:pic>
        <p:nvPicPr>
          <p:cNvPr id="5" name="Picture 4">
            <a:extLst>
              <a:ext uri="{FF2B5EF4-FFF2-40B4-BE49-F238E27FC236}">
                <a16:creationId xmlns:a16="http://schemas.microsoft.com/office/drawing/2014/main" id="{B0A85BC7-C31C-C617-7C03-716E43290478}"/>
              </a:ext>
            </a:extLst>
          </p:cNvPr>
          <p:cNvPicPr>
            <a:picLocks noChangeAspect="1"/>
          </p:cNvPicPr>
          <p:nvPr/>
        </p:nvPicPr>
        <p:blipFill rotWithShape="1">
          <a:blip r:embed="rId2"/>
          <a:srcRect l="27167" t="38222" r="13000" b="24889"/>
          <a:stretch/>
        </p:blipFill>
        <p:spPr>
          <a:xfrm>
            <a:off x="2136657" y="426719"/>
            <a:ext cx="7529257" cy="2611121"/>
          </a:xfrm>
          <a:prstGeom prst="rect">
            <a:avLst/>
          </a:prstGeom>
        </p:spPr>
      </p:pic>
      <p:sp>
        <p:nvSpPr>
          <p:cNvPr id="9" name="Thought Bubble: Cloud 8">
            <a:extLst>
              <a:ext uri="{FF2B5EF4-FFF2-40B4-BE49-F238E27FC236}">
                <a16:creationId xmlns:a16="http://schemas.microsoft.com/office/drawing/2014/main" id="{6868C8C1-22E9-B043-A1BD-2E52BD55CF15}"/>
              </a:ext>
            </a:extLst>
          </p:cNvPr>
          <p:cNvSpPr/>
          <p:nvPr/>
        </p:nvSpPr>
        <p:spPr>
          <a:xfrm>
            <a:off x="467360" y="3261360"/>
            <a:ext cx="2814320" cy="2153920"/>
          </a:xfrm>
          <a:prstGeom prst="cloudCallout">
            <a:avLst>
              <a:gd name="adj1" fmla="val 16203"/>
              <a:gd name="adj2" fmla="val -969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Werken</a:t>
            </a:r>
            <a:r>
              <a:rPr lang="en-US" dirty="0"/>
              <a:t> </a:t>
            </a:r>
            <a:r>
              <a:rPr lang="en-US" dirty="0" err="1"/>
              <a:t>rond</a:t>
            </a:r>
            <a:r>
              <a:rPr lang="en-US" dirty="0"/>
              <a:t> de </a:t>
            </a:r>
            <a:r>
              <a:rPr lang="en-US" dirty="0" err="1"/>
              <a:t>wondervraag</a:t>
            </a:r>
            <a:endParaRPr lang="nl-NL" dirty="0"/>
          </a:p>
        </p:txBody>
      </p:sp>
      <p:sp>
        <p:nvSpPr>
          <p:cNvPr id="10" name="Thought Bubble: Cloud 9">
            <a:extLst>
              <a:ext uri="{FF2B5EF4-FFF2-40B4-BE49-F238E27FC236}">
                <a16:creationId xmlns:a16="http://schemas.microsoft.com/office/drawing/2014/main" id="{839563B8-A911-1079-67D1-12A4F21F3545}"/>
              </a:ext>
            </a:extLst>
          </p:cNvPr>
          <p:cNvSpPr/>
          <p:nvPr/>
        </p:nvSpPr>
        <p:spPr>
          <a:xfrm>
            <a:off x="5901284" y="3688080"/>
            <a:ext cx="3009037" cy="2153920"/>
          </a:xfrm>
          <a:prstGeom prst="cloudCallout">
            <a:avLst>
              <a:gd name="adj1" fmla="val 9450"/>
              <a:gd name="adj2" fmla="val -1134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Polak</a:t>
            </a:r>
            <a:r>
              <a:rPr lang="en-US" dirty="0"/>
              <a:t> game - </a:t>
            </a:r>
            <a:r>
              <a:rPr lang="en-US" dirty="0" err="1"/>
              <a:t>beweegredeneren</a:t>
            </a:r>
            <a:endParaRPr lang="nl-NL" dirty="0"/>
          </a:p>
        </p:txBody>
      </p:sp>
      <p:sp>
        <p:nvSpPr>
          <p:cNvPr id="11" name="Thought Bubble: Cloud 10">
            <a:extLst>
              <a:ext uri="{FF2B5EF4-FFF2-40B4-BE49-F238E27FC236}">
                <a16:creationId xmlns:a16="http://schemas.microsoft.com/office/drawing/2014/main" id="{2B4ABED0-82FF-77DC-DB9C-8115DE74CA93}"/>
              </a:ext>
            </a:extLst>
          </p:cNvPr>
          <p:cNvSpPr/>
          <p:nvPr/>
        </p:nvSpPr>
        <p:spPr>
          <a:xfrm>
            <a:off x="9448800" y="3606800"/>
            <a:ext cx="2346961" cy="2153920"/>
          </a:xfrm>
          <a:prstGeom prst="cloudCallout">
            <a:avLst>
              <a:gd name="adj1" fmla="val -44492"/>
              <a:gd name="adj2" fmla="val -119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Voorbeelden</a:t>
            </a:r>
            <a:r>
              <a:rPr lang="en-US" dirty="0"/>
              <a:t> van </a:t>
            </a:r>
            <a:r>
              <a:rPr lang="en-US" dirty="0" err="1"/>
              <a:t>oplossingen</a:t>
            </a:r>
            <a:endParaRPr lang="nl-NL" dirty="0"/>
          </a:p>
        </p:txBody>
      </p:sp>
      <p:sp>
        <p:nvSpPr>
          <p:cNvPr id="12" name="Oval 11">
            <a:extLst>
              <a:ext uri="{FF2B5EF4-FFF2-40B4-BE49-F238E27FC236}">
                <a16:creationId xmlns:a16="http://schemas.microsoft.com/office/drawing/2014/main" id="{B855BC44-4CA9-9D63-7FB0-0DEB8CA8E9F9}"/>
              </a:ext>
            </a:extLst>
          </p:cNvPr>
          <p:cNvSpPr/>
          <p:nvPr/>
        </p:nvSpPr>
        <p:spPr>
          <a:xfrm>
            <a:off x="4104640" y="2286000"/>
            <a:ext cx="132080" cy="1422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 12">
            <a:extLst>
              <a:ext uri="{FF2B5EF4-FFF2-40B4-BE49-F238E27FC236}">
                <a16:creationId xmlns:a16="http://schemas.microsoft.com/office/drawing/2014/main" id="{88D3DF9E-6550-6892-9B66-B70E6515B39B}"/>
              </a:ext>
            </a:extLst>
          </p:cNvPr>
          <p:cNvSpPr/>
          <p:nvPr/>
        </p:nvSpPr>
        <p:spPr>
          <a:xfrm>
            <a:off x="3129280" y="2936240"/>
            <a:ext cx="304800" cy="3251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l 13">
            <a:extLst>
              <a:ext uri="{FF2B5EF4-FFF2-40B4-BE49-F238E27FC236}">
                <a16:creationId xmlns:a16="http://schemas.microsoft.com/office/drawing/2014/main" id="{60AE31C7-08A8-F518-1338-A3B818A5F75A}"/>
              </a:ext>
            </a:extLst>
          </p:cNvPr>
          <p:cNvSpPr/>
          <p:nvPr/>
        </p:nvSpPr>
        <p:spPr>
          <a:xfrm>
            <a:off x="3768477" y="2674620"/>
            <a:ext cx="227937" cy="2235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hought Bubble: Cloud 14">
            <a:extLst>
              <a:ext uri="{FF2B5EF4-FFF2-40B4-BE49-F238E27FC236}">
                <a16:creationId xmlns:a16="http://schemas.microsoft.com/office/drawing/2014/main" id="{2BCC95CB-A87D-13A8-904A-75FCED4716D4}"/>
              </a:ext>
            </a:extLst>
          </p:cNvPr>
          <p:cNvSpPr/>
          <p:nvPr/>
        </p:nvSpPr>
        <p:spPr>
          <a:xfrm>
            <a:off x="2743200" y="4556759"/>
            <a:ext cx="2814320" cy="1874521"/>
          </a:xfrm>
          <a:prstGeom prst="cloudCallout">
            <a:avLst>
              <a:gd name="adj1" fmla="val 55192"/>
              <a:gd name="adj2" fmla="val -1701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Nieuwsberichten</a:t>
            </a:r>
            <a:r>
              <a:rPr lang="en-US" dirty="0"/>
              <a:t> </a:t>
            </a:r>
            <a:r>
              <a:rPr lang="en-US" dirty="0" err="1"/>
              <a:t>evalueren</a:t>
            </a:r>
            <a:r>
              <a:rPr lang="en-US" dirty="0"/>
              <a:t> op </a:t>
            </a:r>
            <a:r>
              <a:rPr lang="en-US" dirty="0" err="1"/>
              <a:t>mentale</a:t>
            </a:r>
            <a:r>
              <a:rPr lang="en-US" dirty="0"/>
              <a:t> lens</a:t>
            </a:r>
            <a:endParaRPr lang="nl-NL" dirty="0"/>
          </a:p>
        </p:txBody>
      </p:sp>
      <p:pic>
        <p:nvPicPr>
          <p:cNvPr id="16" name="Picture 15">
            <a:extLst>
              <a:ext uri="{FF2B5EF4-FFF2-40B4-BE49-F238E27FC236}">
                <a16:creationId xmlns:a16="http://schemas.microsoft.com/office/drawing/2014/main" id="{6A752A41-09FF-093E-1236-FFD1986CAB56}"/>
              </a:ext>
            </a:extLst>
          </p:cNvPr>
          <p:cNvPicPr>
            <a:picLocks noChangeAspect="1"/>
          </p:cNvPicPr>
          <p:nvPr/>
        </p:nvPicPr>
        <p:blipFill>
          <a:blip r:embed="rId3"/>
          <a:stretch>
            <a:fillRect/>
          </a:stretch>
        </p:blipFill>
        <p:spPr>
          <a:xfrm>
            <a:off x="314961" y="5290031"/>
            <a:ext cx="2084476" cy="1172517"/>
          </a:xfrm>
          <a:prstGeom prst="rect">
            <a:avLst/>
          </a:prstGeom>
        </p:spPr>
      </p:pic>
    </p:spTree>
    <p:extLst>
      <p:ext uri="{BB962C8B-B14F-4D97-AF65-F5344CB8AC3E}">
        <p14:creationId xmlns:p14="http://schemas.microsoft.com/office/powerpoint/2010/main" val="2784492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CA65EE4-1DA6-49B2-8ED6-1E6BEA730793}"/>
              </a:ext>
            </a:extLst>
          </p:cNvPr>
          <p:cNvPicPr>
            <a:picLocks noChangeAspect="1"/>
          </p:cNvPicPr>
          <p:nvPr/>
        </p:nvPicPr>
        <p:blipFill rotWithShape="1">
          <a:blip r:embed="rId2"/>
          <a:srcRect l="16138" t="37400" r="40550" b="38800"/>
          <a:stretch/>
        </p:blipFill>
        <p:spPr>
          <a:xfrm>
            <a:off x="1703513" y="4117248"/>
            <a:ext cx="8045360" cy="2486748"/>
          </a:xfrm>
          <a:prstGeom prst="rect">
            <a:avLst/>
          </a:prstGeom>
        </p:spPr>
      </p:pic>
      <p:pic>
        <p:nvPicPr>
          <p:cNvPr id="3" name="Picture 4">
            <a:extLst>
              <a:ext uri="{FF2B5EF4-FFF2-40B4-BE49-F238E27FC236}">
                <a16:creationId xmlns:a16="http://schemas.microsoft.com/office/drawing/2014/main" id="{4BCD2CC9-E3EB-4B05-9186-8E67DC4EFC42}"/>
              </a:ext>
            </a:extLst>
          </p:cNvPr>
          <p:cNvPicPr>
            <a:picLocks noChangeAspect="1"/>
          </p:cNvPicPr>
          <p:nvPr/>
        </p:nvPicPr>
        <p:blipFill rotWithShape="1">
          <a:blip r:embed="rId3"/>
          <a:srcRect l="14963" t="16541" r="39363" b="6151"/>
          <a:stretch/>
        </p:blipFill>
        <p:spPr>
          <a:xfrm>
            <a:off x="1597822" y="256877"/>
            <a:ext cx="4468054" cy="4253984"/>
          </a:xfrm>
          <a:prstGeom prst="rect">
            <a:avLst/>
          </a:prstGeom>
        </p:spPr>
      </p:pic>
      <p:pic>
        <p:nvPicPr>
          <p:cNvPr id="4" name="Picture 7">
            <a:extLst>
              <a:ext uri="{FF2B5EF4-FFF2-40B4-BE49-F238E27FC236}">
                <a16:creationId xmlns:a16="http://schemas.microsoft.com/office/drawing/2014/main" id="{5667EE14-45E8-494D-9AF6-84F8FA56C168}"/>
              </a:ext>
            </a:extLst>
          </p:cNvPr>
          <p:cNvPicPr>
            <a:picLocks noChangeAspect="1"/>
          </p:cNvPicPr>
          <p:nvPr/>
        </p:nvPicPr>
        <p:blipFill>
          <a:blip r:embed="rId4"/>
          <a:stretch>
            <a:fillRect/>
          </a:stretch>
        </p:blipFill>
        <p:spPr>
          <a:xfrm>
            <a:off x="5693727" y="256878"/>
            <a:ext cx="2734213" cy="1821029"/>
          </a:xfrm>
          <a:prstGeom prst="rect">
            <a:avLst/>
          </a:prstGeom>
        </p:spPr>
      </p:pic>
      <p:pic>
        <p:nvPicPr>
          <p:cNvPr id="5" name="Picture 9">
            <a:extLst>
              <a:ext uri="{FF2B5EF4-FFF2-40B4-BE49-F238E27FC236}">
                <a16:creationId xmlns:a16="http://schemas.microsoft.com/office/drawing/2014/main" id="{A0338893-384D-4EE8-BC12-3E82BC73AB85}"/>
              </a:ext>
            </a:extLst>
          </p:cNvPr>
          <p:cNvPicPr>
            <a:picLocks noChangeAspect="1"/>
          </p:cNvPicPr>
          <p:nvPr/>
        </p:nvPicPr>
        <p:blipFill rotWithShape="1">
          <a:blip r:embed="rId5"/>
          <a:srcRect l="36613" t="36615" r="42250" b="13601"/>
          <a:stretch/>
        </p:blipFill>
        <p:spPr>
          <a:xfrm>
            <a:off x="8088457" y="1269088"/>
            <a:ext cx="2619204" cy="3469967"/>
          </a:xfrm>
          <a:prstGeom prst="rect">
            <a:avLst/>
          </a:prstGeom>
        </p:spPr>
      </p:pic>
      <p:sp>
        <p:nvSpPr>
          <p:cNvPr id="6" name="Titel 1">
            <a:extLst>
              <a:ext uri="{FF2B5EF4-FFF2-40B4-BE49-F238E27FC236}">
                <a16:creationId xmlns:a16="http://schemas.microsoft.com/office/drawing/2014/main" id="{88C579CA-259C-1688-4108-00BEA0B171C4}"/>
              </a:ext>
            </a:extLst>
          </p:cNvPr>
          <p:cNvSpPr txBox="1">
            <a:spLocks/>
          </p:cNvSpPr>
          <p:nvPr/>
        </p:nvSpPr>
        <p:spPr>
          <a:xfrm rot="16200000">
            <a:off x="-3404870" y="1469390"/>
            <a:ext cx="8933180" cy="135636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sz="3200"/>
              <a:t>Hoopvol onderwijs – </a:t>
            </a:r>
            <a:br>
              <a:rPr lang="nl-NL" sz="3200"/>
            </a:br>
            <a:r>
              <a:rPr lang="nl-NL" sz="3200"/>
              <a:t>lerarenopleidingen NL en DU </a:t>
            </a:r>
            <a:br>
              <a:rPr lang="nl-NL" sz="3200"/>
            </a:br>
            <a:endParaRPr lang="nl-NL" sz="3200" dirty="0"/>
          </a:p>
        </p:txBody>
      </p:sp>
    </p:spTree>
    <p:extLst>
      <p:ext uri="{BB962C8B-B14F-4D97-AF65-F5344CB8AC3E}">
        <p14:creationId xmlns:p14="http://schemas.microsoft.com/office/powerpoint/2010/main" val="3073063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61029B-6EE7-44CB-98B9-CB86D6C59866}"/>
              </a:ext>
            </a:extLst>
          </p:cNvPr>
          <p:cNvSpPr>
            <a:spLocks noGrp="1"/>
          </p:cNvSpPr>
          <p:nvPr>
            <p:ph type="title"/>
          </p:nvPr>
        </p:nvSpPr>
        <p:spPr/>
        <p:txBody>
          <a:bodyPr/>
          <a:lstStyle/>
          <a:p>
            <a:r>
              <a:rPr lang="nl-NL" dirty="0"/>
              <a:t>Project </a:t>
            </a:r>
            <a:r>
              <a:rPr lang="nl-NL" dirty="0" err="1"/>
              <a:t>Drawdown</a:t>
            </a:r>
            <a:endParaRPr lang="nl-NL" dirty="0"/>
          </a:p>
        </p:txBody>
      </p:sp>
      <p:sp>
        <p:nvSpPr>
          <p:cNvPr id="3" name="Tijdelijke aanduiding voor inhoud 2">
            <a:extLst>
              <a:ext uri="{FF2B5EF4-FFF2-40B4-BE49-F238E27FC236}">
                <a16:creationId xmlns:a16="http://schemas.microsoft.com/office/drawing/2014/main" id="{77D2B57E-C6E3-40D4-B231-1BAE40EEB56F}"/>
              </a:ext>
            </a:extLst>
          </p:cNvPr>
          <p:cNvSpPr>
            <a:spLocks noGrp="1"/>
          </p:cNvSpPr>
          <p:nvPr>
            <p:ph idx="1"/>
          </p:nvPr>
        </p:nvSpPr>
        <p:spPr/>
        <p:txBody>
          <a:bodyPr/>
          <a:lstStyle/>
          <a:p>
            <a:r>
              <a:rPr lang="nl-NL" dirty="0"/>
              <a:t>Draw down </a:t>
            </a:r>
            <a:r>
              <a:rPr lang="nl-NL" dirty="0" err="1"/>
              <a:t>and</a:t>
            </a:r>
            <a:r>
              <a:rPr lang="nl-NL" dirty="0"/>
              <a:t> Carbon project </a:t>
            </a:r>
          </a:p>
        </p:txBody>
      </p:sp>
      <p:pic>
        <p:nvPicPr>
          <p:cNvPr id="4" name="Picture 4">
            <a:extLst>
              <a:ext uri="{FF2B5EF4-FFF2-40B4-BE49-F238E27FC236}">
                <a16:creationId xmlns:a16="http://schemas.microsoft.com/office/drawing/2014/main" id="{48599494-6FBA-4D58-8398-E7692DC06C33}"/>
              </a:ext>
            </a:extLst>
          </p:cNvPr>
          <p:cNvPicPr>
            <a:picLocks noChangeAspect="1"/>
          </p:cNvPicPr>
          <p:nvPr/>
        </p:nvPicPr>
        <p:blipFill rotWithShape="1">
          <a:blip r:embed="rId2"/>
          <a:srcRect l="3328" t="9401" r="5446" b="7230"/>
          <a:stretch/>
        </p:blipFill>
        <p:spPr>
          <a:xfrm>
            <a:off x="1026543" y="468910"/>
            <a:ext cx="9989328" cy="5135106"/>
          </a:xfrm>
          <a:prstGeom prst="rect">
            <a:avLst/>
          </a:prstGeom>
        </p:spPr>
      </p:pic>
      <p:sp>
        <p:nvSpPr>
          <p:cNvPr id="5" name="TextBox 5">
            <a:extLst>
              <a:ext uri="{FF2B5EF4-FFF2-40B4-BE49-F238E27FC236}">
                <a16:creationId xmlns:a16="http://schemas.microsoft.com/office/drawing/2014/main" id="{0A491BF9-3B86-4A54-B8B0-669FFEF0E7AC}"/>
              </a:ext>
            </a:extLst>
          </p:cNvPr>
          <p:cNvSpPr txBox="1"/>
          <p:nvPr/>
        </p:nvSpPr>
        <p:spPr>
          <a:xfrm>
            <a:off x="2369341" y="5604016"/>
            <a:ext cx="7488832" cy="646331"/>
          </a:xfrm>
          <a:prstGeom prst="rect">
            <a:avLst/>
          </a:prstGeom>
          <a:noFill/>
        </p:spPr>
        <p:txBody>
          <a:bodyPr wrap="square">
            <a:spAutoFit/>
          </a:bodyPr>
          <a:lstStyle/>
          <a:p>
            <a:r>
              <a:rPr lang="en-US" dirty="0" err="1"/>
              <a:t>Leerlingen</a:t>
            </a:r>
            <a:r>
              <a:rPr lang="en-US" dirty="0"/>
              <a:t> laten </a:t>
            </a:r>
            <a:r>
              <a:rPr lang="en-US" dirty="0" err="1"/>
              <a:t>beseffen</a:t>
            </a:r>
            <a:r>
              <a:rPr lang="en-US" dirty="0"/>
              <a:t> </a:t>
            </a:r>
            <a:r>
              <a:rPr lang="en-US" dirty="0" err="1"/>
              <a:t>dat</a:t>
            </a:r>
            <a:r>
              <a:rPr lang="en-US" dirty="0"/>
              <a:t> ze </a:t>
            </a:r>
            <a:r>
              <a:rPr lang="en-US" dirty="0" err="1"/>
              <a:t>krachtig</a:t>
            </a:r>
            <a:r>
              <a:rPr lang="en-US" dirty="0"/>
              <a:t> </a:t>
            </a:r>
            <a:r>
              <a:rPr lang="en-US" dirty="0" err="1"/>
              <a:t>zijn</a:t>
            </a:r>
            <a:r>
              <a:rPr lang="en-US" dirty="0"/>
              <a:t>, </a:t>
            </a:r>
            <a:r>
              <a:rPr lang="en-US" dirty="0" err="1"/>
              <a:t>dat</a:t>
            </a:r>
            <a:r>
              <a:rPr lang="en-US" dirty="0"/>
              <a:t> ze </a:t>
            </a:r>
            <a:r>
              <a:rPr lang="en-US" dirty="0" err="1"/>
              <a:t>invloed</a:t>
            </a:r>
            <a:r>
              <a:rPr lang="en-US" dirty="0"/>
              <a:t> </a:t>
            </a:r>
            <a:r>
              <a:rPr lang="en-US" dirty="0" err="1"/>
              <a:t>hebben</a:t>
            </a:r>
            <a:endParaRPr lang="en-US" dirty="0"/>
          </a:p>
          <a:p>
            <a:r>
              <a:rPr lang="en-US" dirty="0" err="1"/>
              <a:t>Leerlingen</a:t>
            </a:r>
            <a:r>
              <a:rPr lang="en-US" dirty="0"/>
              <a:t> laten </a:t>
            </a:r>
            <a:r>
              <a:rPr lang="en-US" dirty="0" err="1"/>
              <a:t>beseffen</a:t>
            </a:r>
            <a:r>
              <a:rPr lang="en-US" dirty="0"/>
              <a:t> </a:t>
            </a:r>
            <a:r>
              <a:rPr lang="en-US" dirty="0" err="1"/>
              <a:t>dat</a:t>
            </a:r>
            <a:r>
              <a:rPr lang="en-US" dirty="0"/>
              <a:t> ze </a:t>
            </a:r>
            <a:r>
              <a:rPr lang="en-US" dirty="0" err="1"/>
              <a:t>actieve</a:t>
            </a:r>
            <a:r>
              <a:rPr lang="en-US" dirty="0"/>
              <a:t> </a:t>
            </a:r>
            <a:r>
              <a:rPr lang="en-US" dirty="0" err="1"/>
              <a:t>probleemoplossers</a:t>
            </a:r>
            <a:r>
              <a:rPr lang="en-US" dirty="0"/>
              <a:t> </a:t>
            </a:r>
            <a:r>
              <a:rPr lang="en-US" dirty="0" err="1"/>
              <a:t>kunnen</a:t>
            </a:r>
            <a:r>
              <a:rPr lang="en-US" dirty="0"/>
              <a:t> </a:t>
            </a:r>
            <a:r>
              <a:rPr lang="en-US" dirty="0" err="1"/>
              <a:t>zijn</a:t>
            </a:r>
            <a:endParaRPr lang="en-US" dirty="0"/>
          </a:p>
        </p:txBody>
      </p:sp>
      <p:sp>
        <p:nvSpPr>
          <p:cNvPr id="6" name="Titel 1">
            <a:extLst>
              <a:ext uri="{FF2B5EF4-FFF2-40B4-BE49-F238E27FC236}">
                <a16:creationId xmlns:a16="http://schemas.microsoft.com/office/drawing/2014/main" id="{81DE3EAE-EBF1-0BC2-EBF9-E693BF675493}"/>
              </a:ext>
            </a:extLst>
          </p:cNvPr>
          <p:cNvSpPr txBox="1">
            <a:spLocks/>
          </p:cNvSpPr>
          <p:nvPr/>
        </p:nvSpPr>
        <p:spPr>
          <a:xfrm rot="16200000">
            <a:off x="-3404870" y="1469390"/>
            <a:ext cx="8933180" cy="13563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l-NL" sz="3200"/>
              <a:t>Hoopvol onderwijs – </a:t>
            </a:r>
            <a:br>
              <a:rPr lang="nl-NL" sz="3200"/>
            </a:br>
            <a:r>
              <a:rPr lang="nl-NL" sz="3200"/>
              <a:t>lerarenopleidingen NL en DU </a:t>
            </a:r>
            <a:br>
              <a:rPr lang="nl-NL" sz="3200"/>
            </a:br>
            <a:endParaRPr lang="nl-NL" sz="3200" dirty="0"/>
          </a:p>
        </p:txBody>
      </p:sp>
    </p:spTree>
    <p:extLst>
      <p:ext uri="{BB962C8B-B14F-4D97-AF65-F5344CB8AC3E}">
        <p14:creationId xmlns:p14="http://schemas.microsoft.com/office/powerpoint/2010/main" val="3713167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26E8A-3604-4E9D-B193-3427CD6C3CB2}"/>
              </a:ext>
            </a:extLst>
          </p:cNvPr>
          <p:cNvSpPr>
            <a:spLocks noGrp="1"/>
          </p:cNvSpPr>
          <p:nvPr>
            <p:ph type="title"/>
          </p:nvPr>
        </p:nvSpPr>
        <p:spPr>
          <a:xfrm rot="16200000">
            <a:off x="-3404870" y="1469390"/>
            <a:ext cx="8933180" cy="1356360"/>
          </a:xfrm>
        </p:spPr>
        <p:txBody>
          <a:bodyPr>
            <a:normAutofit fontScale="90000"/>
          </a:bodyPr>
          <a:lstStyle/>
          <a:p>
            <a:r>
              <a:rPr lang="nl-NL" sz="3200" dirty="0"/>
              <a:t>Hoopvol onderwijs – </a:t>
            </a:r>
            <a:br>
              <a:rPr lang="nl-NL" sz="3200" dirty="0"/>
            </a:br>
            <a:r>
              <a:rPr lang="nl-NL" sz="3200" dirty="0"/>
              <a:t>lerarenopleidingen NL en DU </a:t>
            </a:r>
            <a:br>
              <a:rPr lang="nl-NL" sz="3200" dirty="0"/>
            </a:br>
            <a:endParaRPr lang="nl-NL" sz="3200" dirty="0"/>
          </a:p>
        </p:txBody>
      </p:sp>
      <p:graphicFrame>
        <p:nvGraphicFramePr>
          <p:cNvPr id="3" name="Table 2">
            <a:extLst>
              <a:ext uri="{FF2B5EF4-FFF2-40B4-BE49-F238E27FC236}">
                <a16:creationId xmlns:a16="http://schemas.microsoft.com/office/drawing/2014/main" id="{59530C40-A913-10C0-FA8F-FAE7BAAEB4E1}"/>
              </a:ext>
            </a:extLst>
          </p:cNvPr>
          <p:cNvGraphicFramePr>
            <a:graphicFrameLocks noGrp="1"/>
          </p:cNvGraphicFramePr>
          <p:nvPr>
            <p:extLst>
              <p:ext uri="{D42A27DB-BD31-4B8C-83A1-F6EECF244321}">
                <p14:modId xmlns:p14="http://schemas.microsoft.com/office/powerpoint/2010/main" val="3093677855"/>
              </p:ext>
            </p:extLst>
          </p:nvPr>
        </p:nvGraphicFramePr>
        <p:xfrm>
          <a:off x="1874519" y="0"/>
          <a:ext cx="9933942" cy="6798312"/>
        </p:xfrm>
        <a:graphic>
          <a:graphicData uri="http://schemas.openxmlformats.org/drawingml/2006/table">
            <a:tbl>
              <a:tblPr firstRow="1" firstCol="1" bandRow="1">
                <a:tableStyleId>{5C22544A-7EE6-4342-B048-85BDC9FD1C3A}</a:tableStyleId>
              </a:tblPr>
              <a:tblGrid>
                <a:gridCol w="818703">
                  <a:extLst>
                    <a:ext uri="{9D8B030D-6E8A-4147-A177-3AD203B41FA5}">
                      <a16:colId xmlns:a16="http://schemas.microsoft.com/office/drawing/2014/main" val="914039154"/>
                    </a:ext>
                  </a:extLst>
                </a:gridCol>
                <a:gridCol w="4510218">
                  <a:extLst>
                    <a:ext uri="{9D8B030D-6E8A-4147-A177-3AD203B41FA5}">
                      <a16:colId xmlns:a16="http://schemas.microsoft.com/office/drawing/2014/main" val="2770926681"/>
                    </a:ext>
                  </a:extLst>
                </a:gridCol>
                <a:gridCol w="4605021">
                  <a:extLst>
                    <a:ext uri="{9D8B030D-6E8A-4147-A177-3AD203B41FA5}">
                      <a16:colId xmlns:a16="http://schemas.microsoft.com/office/drawing/2014/main" val="2955601960"/>
                    </a:ext>
                  </a:extLst>
                </a:gridCol>
              </a:tblGrid>
              <a:tr h="431916">
                <a:tc>
                  <a:txBody>
                    <a:bodyPr/>
                    <a:lstStyle/>
                    <a:p>
                      <a:pPr>
                        <a:lnSpc>
                          <a:spcPct val="107000"/>
                        </a:lnSpc>
                        <a:spcAft>
                          <a:spcPts val="600"/>
                        </a:spcAft>
                      </a:pPr>
                      <a:r>
                        <a:rPr lang="en-US" sz="1600" kern="100">
                          <a:effectLst/>
                        </a:rPr>
                        <a:t>Nationality of the PSBT</a:t>
                      </a:r>
                      <a:endParaRPr lang="nl-N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a:effectLst/>
                        </a:rPr>
                        <a:t>Answers to the miracle-question*</a:t>
                      </a:r>
                      <a:endParaRPr lang="nl-N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a:effectLst/>
                        </a:rPr>
                        <a:t>Intentions for in your class</a:t>
                      </a:r>
                      <a:endParaRPr lang="nl-N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7939923"/>
                  </a:ext>
                </a:extLst>
              </a:tr>
              <a:tr h="825564">
                <a:tc>
                  <a:txBody>
                    <a:bodyPr/>
                    <a:lstStyle/>
                    <a:p>
                      <a:pPr>
                        <a:lnSpc>
                          <a:spcPct val="107000"/>
                        </a:lnSpc>
                        <a:spcAft>
                          <a:spcPts val="600"/>
                        </a:spcAft>
                      </a:pPr>
                      <a:r>
                        <a:rPr lang="en-US" sz="1600" kern="100" dirty="0">
                          <a:effectLst/>
                        </a:rPr>
                        <a:t>Ger</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600"/>
                        </a:spcAft>
                      </a:pPr>
                      <a:r>
                        <a:rPr lang="en-US" sz="1600" kern="100" dirty="0">
                          <a:effectLst/>
                        </a:rPr>
                        <a:t>First do lessons in nature, </a:t>
                      </a:r>
                      <a:r>
                        <a:rPr lang="en-US" sz="1600" b="1" kern="100" dirty="0">
                          <a:effectLst/>
                        </a:rPr>
                        <a:t>visit the reforestation</a:t>
                      </a:r>
                      <a:r>
                        <a:rPr lang="en-US" sz="1600" kern="100" dirty="0">
                          <a:effectLst/>
                        </a:rPr>
                        <a:t> project. Next, let students conduct projects in small groups aimed at innovation for climate-friendly living on one’s own environment </a:t>
                      </a:r>
                      <a:endParaRPr lang="nl-NL" sz="16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a:effectLst/>
                        </a:rPr>
                        <a:t>Start-up hopeful projects aimed at innovations in one’s own environment</a:t>
                      </a:r>
                      <a:endParaRPr lang="nl-N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2671331"/>
                  </a:ext>
                </a:extLst>
              </a:tr>
              <a:tr h="718211">
                <a:tc>
                  <a:txBody>
                    <a:bodyPr/>
                    <a:lstStyle/>
                    <a:p>
                      <a:pPr>
                        <a:lnSpc>
                          <a:spcPct val="107000"/>
                        </a:lnSpc>
                        <a:spcAft>
                          <a:spcPts val="600"/>
                        </a:spcAft>
                      </a:pPr>
                      <a:r>
                        <a:rPr lang="en-US" sz="1600" kern="100" dirty="0">
                          <a:effectLst/>
                        </a:rPr>
                        <a:t>Ger</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600"/>
                        </a:spcAft>
                      </a:pPr>
                      <a:r>
                        <a:rPr lang="en-US" sz="1600" b="1" kern="100" dirty="0">
                          <a:effectLst/>
                        </a:rPr>
                        <a:t>Go to places </a:t>
                      </a:r>
                      <a:r>
                        <a:rPr lang="en-US" sz="1600" kern="100" dirty="0">
                          <a:effectLst/>
                        </a:rPr>
                        <a:t>that are very affected: glaciers, lands, etc. Then walk to places where projects have the task of saving the earth .</a:t>
                      </a:r>
                      <a:endParaRPr lang="nl-NL" sz="16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dirty="0">
                          <a:effectLst/>
                        </a:rPr>
                        <a:t>Illustrate affected places in class using pictures and videos. Next, have students think of solutions. But it's difficult to do anything with gigatons.</a:t>
                      </a:r>
                      <a:endParaRPr lang="nl-NL" sz="1600" kern="100" dirty="0">
                        <a:effectLst/>
                      </a:endParaRPr>
                    </a:p>
                  </a:txBody>
                  <a:tcPr marL="68580" marR="68580" marT="0" marB="0"/>
                </a:tc>
                <a:extLst>
                  <a:ext uri="{0D108BD9-81ED-4DB2-BD59-A6C34878D82A}">
                    <a16:rowId xmlns:a16="http://schemas.microsoft.com/office/drawing/2014/main" val="2932119030"/>
                  </a:ext>
                </a:extLst>
              </a:tr>
              <a:tr h="781705">
                <a:tc>
                  <a:txBody>
                    <a:bodyPr/>
                    <a:lstStyle/>
                    <a:p>
                      <a:pPr>
                        <a:lnSpc>
                          <a:spcPct val="107000"/>
                        </a:lnSpc>
                        <a:spcAft>
                          <a:spcPts val="600"/>
                        </a:spcAft>
                      </a:pPr>
                      <a:r>
                        <a:rPr lang="en-US" sz="1600" kern="100" dirty="0">
                          <a:effectLst/>
                        </a:rPr>
                        <a:t>Ger</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600"/>
                        </a:spcAft>
                      </a:pPr>
                      <a:r>
                        <a:rPr lang="en-US" sz="1600" kern="100" dirty="0">
                          <a:effectLst/>
                        </a:rPr>
                        <a:t>I would </a:t>
                      </a:r>
                      <a:r>
                        <a:rPr lang="en-US" sz="1600" b="1" kern="100" dirty="0">
                          <a:effectLst/>
                        </a:rPr>
                        <a:t>create a bee trail</a:t>
                      </a:r>
                      <a:r>
                        <a:rPr lang="en-US" sz="1600" kern="100" dirty="0">
                          <a:effectLst/>
                        </a:rPr>
                        <a:t>, install a solar power system, and produce a musical with the students.</a:t>
                      </a:r>
                      <a:endParaRPr lang="nl-NL" sz="16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dirty="0">
                          <a:effectLst/>
                        </a:rPr>
                        <a:t>I can do the bee trail with my class, but if we had even a bit more time, we could achieve much more.</a:t>
                      </a:r>
                      <a:endParaRPr lang="nl-NL" sz="1600" kern="100" dirty="0">
                        <a:effectLst/>
                      </a:endParaRPr>
                    </a:p>
                    <a:p>
                      <a:pPr>
                        <a:lnSpc>
                          <a:spcPct val="107000"/>
                        </a:lnSpc>
                        <a:spcAft>
                          <a:spcPts val="600"/>
                        </a:spcAft>
                      </a:pPr>
                      <a:r>
                        <a:rPr lang="en-US" sz="1600" kern="100" dirty="0">
                          <a:effectLst/>
                        </a:rPr>
                        <a:t> </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1343618"/>
                  </a:ext>
                </a:extLst>
              </a:tr>
              <a:tr h="1002501">
                <a:tc>
                  <a:txBody>
                    <a:bodyPr/>
                    <a:lstStyle/>
                    <a:p>
                      <a:pPr>
                        <a:lnSpc>
                          <a:spcPct val="107000"/>
                        </a:lnSpc>
                        <a:spcAft>
                          <a:spcPts val="600"/>
                        </a:spcAft>
                      </a:pPr>
                      <a:r>
                        <a:rPr lang="en-US" sz="1600" kern="100" dirty="0">
                          <a:effectLst/>
                        </a:rPr>
                        <a:t>Netherlands</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dirty="0">
                          <a:effectLst/>
                        </a:rPr>
                        <a:t>Invite </a:t>
                      </a:r>
                      <a:r>
                        <a:rPr lang="en-US" sz="1600" b="1" kern="100" dirty="0">
                          <a:effectLst/>
                        </a:rPr>
                        <a:t>Jane Goodall</a:t>
                      </a:r>
                      <a:r>
                        <a:rPr lang="en-US" sz="1600" kern="100" dirty="0">
                          <a:effectLst/>
                        </a:rPr>
                        <a:t> to visit my class</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a:effectLst/>
                        </a:rPr>
                        <a:t>I will have students explore for themselves what inspiring initiatives already exist</a:t>
                      </a:r>
                      <a:endParaRPr lang="nl-NL" sz="1600" kern="100">
                        <a:effectLst/>
                      </a:endParaRPr>
                    </a:p>
                    <a:p>
                      <a:pPr>
                        <a:lnSpc>
                          <a:spcPct val="107000"/>
                        </a:lnSpc>
                        <a:spcAft>
                          <a:spcPts val="600"/>
                        </a:spcAft>
                      </a:pPr>
                      <a:r>
                        <a:rPr lang="en-US" sz="1600" kern="100">
                          <a:effectLst/>
                        </a:rPr>
                        <a:t>I am going to invite or use video of an inspiring guest speaker who focuses on the positive</a:t>
                      </a:r>
                      <a:endParaRPr lang="nl-N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9919889"/>
                  </a:ext>
                </a:extLst>
              </a:tr>
              <a:tr h="873507">
                <a:tc>
                  <a:txBody>
                    <a:bodyPr/>
                    <a:lstStyle/>
                    <a:p>
                      <a:pPr>
                        <a:lnSpc>
                          <a:spcPct val="107000"/>
                        </a:lnSpc>
                        <a:spcAft>
                          <a:spcPts val="600"/>
                        </a:spcAft>
                      </a:pPr>
                      <a:r>
                        <a:rPr lang="en-US" sz="1600" kern="100" dirty="0">
                          <a:effectLst/>
                        </a:rPr>
                        <a:t>Netherlands</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dirty="0">
                          <a:effectLst/>
                        </a:rPr>
                        <a:t>In front of our school, there is a lawn (grass area). Let’s turn this into a forest!</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a:effectLst/>
                        </a:rPr>
                        <a:t>In class, we will raise awareness of the influence one student can have on ecosystems by showing good examples. Next, we will make seed bombs that students can spread on their way home.</a:t>
                      </a:r>
                      <a:endParaRPr lang="nl-NL"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7489048"/>
                  </a:ext>
                </a:extLst>
              </a:tr>
              <a:tr h="873507">
                <a:tc>
                  <a:txBody>
                    <a:bodyPr/>
                    <a:lstStyle/>
                    <a:p>
                      <a:pPr>
                        <a:lnSpc>
                          <a:spcPct val="107000"/>
                        </a:lnSpc>
                        <a:spcAft>
                          <a:spcPts val="600"/>
                        </a:spcAft>
                      </a:pPr>
                      <a:r>
                        <a:rPr lang="en-US" sz="1600" kern="100" dirty="0">
                          <a:effectLst/>
                        </a:rPr>
                        <a:t>Netherlands</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dirty="0">
                          <a:effectLst/>
                        </a:rPr>
                        <a:t>We will </a:t>
                      </a:r>
                      <a:r>
                        <a:rPr lang="en-US" sz="1600" b="1" kern="100" dirty="0">
                          <a:effectLst/>
                        </a:rPr>
                        <a:t>visit companies </a:t>
                      </a:r>
                      <a:r>
                        <a:rPr lang="en-US" sz="1600" kern="100" dirty="0">
                          <a:effectLst/>
                        </a:rPr>
                        <a:t>that have positive impact (water purification, wind farm, meat substitute company) and discuss the dreams that students have.</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US" sz="1600" kern="100" dirty="0">
                          <a:effectLst/>
                        </a:rPr>
                        <a:t>I will have students choose a sector they want to work in and see what solutions already exist in that sector, can you add one yourself? (drawdown project website)</a:t>
                      </a:r>
                      <a:endParaRPr lang="nl-NL"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2092871"/>
                  </a:ext>
                </a:extLst>
              </a:tr>
            </a:tbl>
          </a:graphicData>
        </a:graphic>
      </p:graphicFrame>
    </p:spTree>
    <p:extLst>
      <p:ext uri="{BB962C8B-B14F-4D97-AF65-F5344CB8AC3E}">
        <p14:creationId xmlns:p14="http://schemas.microsoft.com/office/powerpoint/2010/main" val="1689604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894E0-B907-4304-A28D-A9D227E5F90B}"/>
              </a:ext>
            </a:extLst>
          </p:cNvPr>
          <p:cNvSpPr>
            <a:spLocks noGrp="1"/>
          </p:cNvSpPr>
          <p:nvPr>
            <p:ph type="title"/>
          </p:nvPr>
        </p:nvSpPr>
        <p:spPr/>
        <p:txBody>
          <a:bodyPr/>
          <a:lstStyle/>
          <a:p>
            <a:r>
              <a:rPr lang="nl-NL" dirty="0"/>
              <a:t>Vertalen naar jouw les</a:t>
            </a:r>
          </a:p>
        </p:txBody>
      </p:sp>
      <p:sp>
        <p:nvSpPr>
          <p:cNvPr id="3" name="Tijdelijke aanduiding voor inhoud 2">
            <a:extLst>
              <a:ext uri="{FF2B5EF4-FFF2-40B4-BE49-F238E27FC236}">
                <a16:creationId xmlns:a16="http://schemas.microsoft.com/office/drawing/2014/main" id="{AC755530-5CE7-4DFE-B38A-01115D569267}"/>
              </a:ext>
            </a:extLst>
          </p:cNvPr>
          <p:cNvSpPr>
            <a:spLocks noGrp="1"/>
          </p:cNvSpPr>
          <p:nvPr>
            <p:ph idx="1"/>
          </p:nvPr>
        </p:nvSpPr>
        <p:spPr/>
        <p:txBody>
          <a:bodyPr/>
          <a:lstStyle/>
          <a:p>
            <a:r>
              <a:rPr lang="en-US" dirty="0" err="1"/>
              <a:t>Zie</a:t>
            </a:r>
            <a:r>
              <a:rPr lang="en-US" dirty="0"/>
              <a:t> </a:t>
            </a:r>
            <a:r>
              <a:rPr lang="en-US" dirty="0" err="1"/>
              <a:t>werkblad</a:t>
            </a:r>
            <a:endParaRPr lang="en-US" dirty="0"/>
          </a:p>
          <a:p>
            <a:endParaRPr lang="en-US" dirty="0"/>
          </a:p>
          <a:p>
            <a:r>
              <a:rPr lang="en-US" dirty="0"/>
              <a:t>We </a:t>
            </a:r>
            <a:r>
              <a:rPr lang="en-US" dirty="0" err="1"/>
              <a:t>bespreken</a:t>
            </a:r>
            <a:r>
              <a:rPr lang="en-US" dirty="0"/>
              <a:t> het </a:t>
            </a:r>
            <a:r>
              <a:rPr lang="en-US" dirty="0" err="1"/>
              <a:t>daarna</a:t>
            </a:r>
            <a:r>
              <a:rPr lang="en-US" dirty="0"/>
              <a:t> </a:t>
            </a:r>
            <a:r>
              <a:rPr lang="en-US" dirty="0" err="1"/>
              <a:t>centraal</a:t>
            </a:r>
            <a:endParaRPr lang="en-US" dirty="0"/>
          </a:p>
          <a:p>
            <a:endParaRPr lang="nl-NL" dirty="0"/>
          </a:p>
        </p:txBody>
      </p:sp>
    </p:spTree>
    <p:extLst>
      <p:ext uri="{BB962C8B-B14F-4D97-AF65-F5344CB8AC3E}">
        <p14:creationId xmlns:p14="http://schemas.microsoft.com/office/powerpoint/2010/main" val="3071300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C8FD6-009E-4856-88C3-46E575BD71A9}"/>
              </a:ext>
            </a:extLst>
          </p:cNvPr>
          <p:cNvSpPr>
            <a:spLocks noGrp="1"/>
          </p:cNvSpPr>
          <p:nvPr>
            <p:ph type="title"/>
          </p:nvPr>
        </p:nvSpPr>
        <p:spPr/>
        <p:txBody>
          <a:bodyPr/>
          <a:lstStyle/>
          <a:p>
            <a:r>
              <a:rPr lang="nl-NL" dirty="0"/>
              <a:t>Afsluitend</a:t>
            </a:r>
          </a:p>
        </p:txBody>
      </p:sp>
      <p:sp>
        <p:nvSpPr>
          <p:cNvPr id="3" name="Tijdelijke aanduiding voor inhoud 2">
            <a:extLst>
              <a:ext uri="{FF2B5EF4-FFF2-40B4-BE49-F238E27FC236}">
                <a16:creationId xmlns:a16="http://schemas.microsoft.com/office/drawing/2014/main" id="{8363B2A3-ABD3-4EFB-991E-429462EFA592}"/>
              </a:ext>
            </a:extLst>
          </p:cNvPr>
          <p:cNvSpPr>
            <a:spLocks noGrp="1"/>
          </p:cNvSpPr>
          <p:nvPr>
            <p:ph idx="1"/>
          </p:nvPr>
        </p:nvSpPr>
        <p:spPr/>
        <p:txBody>
          <a:bodyPr/>
          <a:lstStyle/>
          <a:p>
            <a:r>
              <a:rPr lang="en-US" dirty="0" err="1"/>
              <a:t>Evaluatie</a:t>
            </a:r>
            <a:r>
              <a:rPr lang="en-US" dirty="0"/>
              <a:t> en contact:</a:t>
            </a:r>
          </a:p>
          <a:p>
            <a:r>
              <a:rPr lang="en-US" dirty="0">
                <a:hlinkClick r:id="rId2"/>
              </a:rPr>
              <a:t>m.dam@iclon.leidenuniv.nl</a:t>
            </a:r>
            <a:endParaRPr lang="en-US" dirty="0"/>
          </a:p>
          <a:p>
            <a:endParaRPr lang="en-US" dirty="0"/>
          </a:p>
          <a:p>
            <a:endParaRPr lang="nl-NL" dirty="0"/>
          </a:p>
          <a:p>
            <a:endParaRPr lang="nl-NL" dirty="0"/>
          </a:p>
        </p:txBody>
      </p:sp>
      <p:pic>
        <p:nvPicPr>
          <p:cNvPr id="5" name="Picture 4">
            <a:extLst>
              <a:ext uri="{FF2B5EF4-FFF2-40B4-BE49-F238E27FC236}">
                <a16:creationId xmlns:a16="http://schemas.microsoft.com/office/drawing/2014/main" id="{326756AD-7436-0AB6-A54D-4BC42DD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435" y="1579880"/>
            <a:ext cx="4071620" cy="4071620"/>
          </a:xfrm>
          <a:prstGeom prst="rect">
            <a:avLst/>
          </a:prstGeom>
        </p:spPr>
      </p:pic>
    </p:spTree>
    <p:extLst>
      <p:ext uri="{BB962C8B-B14F-4D97-AF65-F5344CB8AC3E}">
        <p14:creationId xmlns:p14="http://schemas.microsoft.com/office/powerpoint/2010/main" val="4280205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A5E2713-0060-4F1C-902E-C2C8BD186E2D}"/>
              </a:ext>
            </a:extLst>
          </p:cNvPr>
          <p:cNvSpPr>
            <a:spLocks noGrp="1"/>
          </p:cNvSpPr>
          <p:nvPr>
            <p:ph type="title"/>
          </p:nvPr>
        </p:nvSpPr>
        <p:spPr/>
        <p:txBody>
          <a:bodyPr/>
          <a:lstStyle/>
          <a:p>
            <a:r>
              <a:rPr lang="nl-NL" dirty="0"/>
              <a:t>Einde</a:t>
            </a:r>
          </a:p>
        </p:txBody>
      </p:sp>
      <p:pic>
        <p:nvPicPr>
          <p:cNvPr id="25" name="Picture 2" descr="Huisstijl - Universiteit Leiden">
            <a:extLst>
              <a:ext uri="{FF2B5EF4-FFF2-40B4-BE49-F238E27FC236}">
                <a16:creationId xmlns:a16="http://schemas.microsoft.com/office/drawing/2014/main" id="{65649E14-3A61-4DEA-BEF1-80F1543A7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69" b="15063"/>
          <a:stretch/>
        </p:blipFill>
        <p:spPr bwMode="auto">
          <a:xfrm>
            <a:off x="324826" y="552092"/>
            <a:ext cx="3714750" cy="1449238"/>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tekst 4">
            <a:extLst>
              <a:ext uri="{FF2B5EF4-FFF2-40B4-BE49-F238E27FC236}">
                <a16:creationId xmlns:a16="http://schemas.microsoft.com/office/drawing/2014/main" id="{BFAA4A99-EFE0-4CEF-8805-71B2D8E0CF8B}"/>
              </a:ext>
            </a:extLst>
          </p:cNvPr>
          <p:cNvSpPr>
            <a:spLocks noGrp="1"/>
          </p:cNvSpPr>
          <p:nvPr>
            <p:ph type="body" idx="1"/>
          </p:nvPr>
        </p:nvSpPr>
        <p:spPr/>
        <p:txBody>
          <a:bodyPr/>
          <a:lstStyle/>
          <a:p>
            <a:r>
              <a:rPr lang="en-US" sz="2400" i="1" dirty="0"/>
              <a:t>NIBI </a:t>
            </a:r>
            <a:r>
              <a:rPr lang="en-US" sz="2400" i="1" dirty="0" err="1"/>
              <a:t>onderwijsconferentie</a:t>
            </a:r>
            <a:r>
              <a:rPr lang="en-US" sz="2400" i="1" dirty="0"/>
              <a:t> 		November 2023</a:t>
            </a:r>
            <a:endParaRPr lang="nl-NL" dirty="0"/>
          </a:p>
          <a:p>
            <a:r>
              <a:rPr lang="nl-NL" sz="2800" dirty="0"/>
              <a:t>Michiel Dam en Eleonore van Gaasbeek</a:t>
            </a:r>
          </a:p>
        </p:txBody>
      </p:sp>
    </p:spTree>
    <p:extLst>
      <p:ext uri="{BB962C8B-B14F-4D97-AF65-F5344CB8AC3E}">
        <p14:creationId xmlns:p14="http://schemas.microsoft.com/office/powerpoint/2010/main" val="97781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796FE-7878-499F-87E2-90BB596F930B}"/>
              </a:ext>
            </a:extLst>
          </p:cNvPr>
          <p:cNvSpPr>
            <a:spLocks noGrp="1"/>
          </p:cNvSpPr>
          <p:nvPr>
            <p:ph type="title"/>
          </p:nvPr>
        </p:nvSpPr>
        <p:spPr/>
        <p:txBody>
          <a:bodyPr/>
          <a:lstStyle/>
          <a:p>
            <a:r>
              <a:rPr lang="nl-NL" dirty="0"/>
              <a:t>Wat is eigenlijk het probleem?</a:t>
            </a:r>
          </a:p>
        </p:txBody>
      </p:sp>
      <p:sp>
        <p:nvSpPr>
          <p:cNvPr id="3" name="Tijdelijke aanduiding voor inhoud 2">
            <a:extLst>
              <a:ext uri="{FF2B5EF4-FFF2-40B4-BE49-F238E27FC236}">
                <a16:creationId xmlns:a16="http://schemas.microsoft.com/office/drawing/2014/main" id="{50C417B2-3E3D-414A-BA27-14616A404FA2}"/>
              </a:ext>
            </a:extLst>
          </p:cNvPr>
          <p:cNvSpPr>
            <a:spLocks noGrp="1"/>
          </p:cNvSpPr>
          <p:nvPr>
            <p:ph idx="1"/>
          </p:nvPr>
        </p:nvSpPr>
        <p:spPr>
          <a:xfrm>
            <a:off x="1143000" y="2057400"/>
            <a:ext cx="9898811" cy="4038600"/>
          </a:xfrm>
        </p:spPr>
        <p:txBody>
          <a:bodyPr>
            <a:normAutofit lnSpcReduction="10000"/>
          </a:bodyPr>
          <a:lstStyle/>
          <a:p>
            <a:r>
              <a:rPr lang="nl-NL" sz="2400" dirty="0">
                <a:latin typeface="Calibri" panose="020F0502020204030204" pitchFamily="34" charset="0"/>
                <a:ea typeface="Calibri" panose="020F0502020204030204" pitchFamily="34" charset="0"/>
              </a:rPr>
              <a:t>Het complexe en controversiële probleem van de klimaatcrisis en alle negatieve berichtgeving beïnvloedt studenten!</a:t>
            </a:r>
          </a:p>
          <a:p>
            <a:pPr marL="45720" indent="0">
              <a:buNone/>
            </a:pPr>
            <a:endParaRPr lang="nl-NL" sz="2400" dirty="0">
              <a:latin typeface="Calibri" panose="020F0502020204030204" pitchFamily="34" charset="0"/>
              <a:ea typeface="Calibri" panose="020F0502020204030204" pitchFamily="34" charset="0"/>
            </a:endParaRPr>
          </a:p>
          <a:p>
            <a:endParaRPr lang="nl-NL" sz="2400" dirty="0">
              <a:latin typeface="Calibri" panose="020F0502020204030204" pitchFamily="34" charset="0"/>
              <a:ea typeface="Calibri" panose="020F0502020204030204" pitchFamily="34" charset="0"/>
            </a:endParaRPr>
          </a:p>
          <a:p>
            <a:endParaRPr lang="nl-NL" sz="2400" dirty="0">
              <a:latin typeface="Calibri" panose="020F0502020204030204" pitchFamily="34" charset="0"/>
              <a:ea typeface="Calibri" panose="020F0502020204030204" pitchFamily="34" charset="0"/>
            </a:endParaRPr>
          </a:p>
          <a:p>
            <a:endParaRPr lang="nl-NL" sz="2400" dirty="0">
              <a:latin typeface="Calibri" panose="020F0502020204030204" pitchFamily="34" charset="0"/>
              <a:ea typeface="Calibri" panose="020F0502020204030204" pitchFamily="34" charset="0"/>
            </a:endParaRPr>
          </a:p>
          <a:p>
            <a:endParaRPr lang="nl-NL" sz="2400" dirty="0">
              <a:latin typeface="Calibri" panose="020F0502020204030204" pitchFamily="34" charset="0"/>
              <a:ea typeface="Calibri" panose="020F0502020204030204" pitchFamily="34" charset="0"/>
            </a:endParaRPr>
          </a:p>
          <a:p>
            <a:pPr lvl="1"/>
            <a:endParaRPr lang="nl-NL" sz="2200" b="1" dirty="0">
              <a:latin typeface="Calibri" panose="020F0502020204030204" pitchFamily="34" charset="0"/>
              <a:ea typeface="Calibri" panose="020F0502020204030204" pitchFamily="34" charset="0"/>
            </a:endParaRPr>
          </a:p>
          <a:p>
            <a:pPr lvl="1"/>
            <a:r>
              <a:rPr lang="nl-NL" sz="2200" b="1" dirty="0">
                <a:latin typeface="Calibri" panose="020F0502020204030204" pitchFamily="34" charset="0"/>
                <a:ea typeface="Calibri" panose="020F0502020204030204" pitchFamily="34" charset="0"/>
              </a:rPr>
              <a:t>Gevolg: </a:t>
            </a:r>
            <a:r>
              <a:rPr lang="nl-NL" sz="2200" dirty="0" err="1">
                <a:latin typeface="Calibri" panose="020F0502020204030204" pitchFamily="34" charset="0"/>
                <a:ea typeface="Calibri" panose="020F0502020204030204" pitchFamily="34" charset="0"/>
              </a:rPr>
              <a:t>eco-anxiety</a:t>
            </a:r>
            <a:r>
              <a:rPr lang="nl-NL" sz="2200" dirty="0">
                <a:latin typeface="Calibri" panose="020F0502020204030204" pitchFamily="34" charset="0"/>
                <a:ea typeface="Calibri" panose="020F0502020204030204" pitchFamily="34" charset="0"/>
              </a:rPr>
              <a:t>, stress, angst!</a:t>
            </a:r>
          </a:p>
          <a:p>
            <a:endParaRPr lang="nl-NL" dirty="0"/>
          </a:p>
        </p:txBody>
      </p:sp>
      <p:pic>
        <p:nvPicPr>
          <p:cNvPr id="4" name="Picture 3">
            <a:extLst>
              <a:ext uri="{FF2B5EF4-FFF2-40B4-BE49-F238E27FC236}">
                <a16:creationId xmlns:a16="http://schemas.microsoft.com/office/drawing/2014/main" id="{C92408F1-6F58-4179-972A-550852733373}"/>
              </a:ext>
            </a:extLst>
          </p:cNvPr>
          <p:cNvPicPr>
            <a:picLocks noChangeAspect="1"/>
          </p:cNvPicPr>
          <p:nvPr/>
        </p:nvPicPr>
        <p:blipFill rotWithShape="1">
          <a:blip r:embed="rId2"/>
          <a:srcRect t="50000" b="17642"/>
          <a:stretch/>
        </p:blipFill>
        <p:spPr>
          <a:xfrm>
            <a:off x="8502286" y="244341"/>
            <a:ext cx="3455182" cy="1795807"/>
          </a:xfrm>
          <a:prstGeom prst="rect">
            <a:avLst/>
          </a:prstGeom>
        </p:spPr>
      </p:pic>
      <p:pic>
        <p:nvPicPr>
          <p:cNvPr id="5" name="Picture 5">
            <a:extLst>
              <a:ext uri="{FF2B5EF4-FFF2-40B4-BE49-F238E27FC236}">
                <a16:creationId xmlns:a16="http://schemas.microsoft.com/office/drawing/2014/main" id="{3B1DED7D-6E4C-4D73-BD42-E6EC9330872A}"/>
              </a:ext>
            </a:extLst>
          </p:cNvPr>
          <p:cNvPicPr>
            <a:picLocks noChangeAspect="1"/>
          </p:cNvPicPr>
          <p:nvPr/>
        </p:nvPicPr>
        <p:blipFill rotWithShape="1">
          <a:blip r:embed="rId3"/>
          <a:srcRect l="9051" t="16401" r="38975" b="10801"/>
          <a:stretch/>
        </p:blipFill>
        <p:spPr>
          <a:xfrm>
            <a:off x="1908419" y="3086407"/>
            <a:ext cx="2796576" cy="2203363"/>
          </a:xfrm>
          <a:prstGeom prst="rect">
            <a:avLst/>
          </a:prstGeom>
        </p:spPr>
      </p:pic>
      <p:pic>
        <p:nvPicPr>
          <p:cNvPr id="6" name="Picture 7">
            <a:extLst>
              <a:ext uri="{FF2B5EF4-FFF2-40B4-BE49-F238E27FC236}">
                <a16:creationId xmlns:a16="http://schemas.microsoft.com/office/drawing/2014/main" id="{27BF6088-7D72-43D2-9D5F-536D12809C48}"/>
              </a:ext>
            </a:extLst>
          </p:cNvPr>
          <p:cNvPicPr>
            <a:picLocks noChangeAspect="1"/>
          </p:cNvPicPr>
          <p:nvPr/>
        </p:nvPicPr>
        <p:blipFill rotWithShape="1">
          <a:blip r:embed="rId4"/>
          <a:srcRect l="27950" t="31581" r="31888" b="18019"/>
          <a:stretch/>
        </p:blipFill>
        <p:spPr>
          <a:xfrm>
            <a:off x="5031380" y="2933190"/>
            <a:ext cx="2864370" cy="2021908"/>
          </a:xfrm>
          <a:prstGeom prst="rect">
            <a:avLst/>
          </a:prstGeom>
        </p:spPr>
      </p:pic>
      <p:pic>
        <p:nvPicPr>
          <p:cNvPr id="7" name="Picture 11">
            <a:extLst>
              <a:ext uri="{FF2B5EF4-FFF2-40B4-BE49-F238E27FC236}">
                <a16:creationId xmlns:a16="http://schemas.microsoft.com/office/drawing/2014/main" id="{7A6CB124-C09C-4AFA-ADEB-FA85434FB76B}"/>
              </a:ext>
            </a:extLst>
          </p:cNvPr>
          <p:cNvPicPr>
            <a:picLocks noChangeAspect="1"/>
          </p:cNvPicPr>
          <p:nvPr/>
        </p:nvPicPr>
        <p:blipFill rotWithShape="1">
          <a:blip r:embed="rId5"/>
          <a:srcRect l="21651" t="16401" r="25588" b="12201"/>
          <a:stretch/>
        </p:blipFill>
        <p:spPr>
          <a:xfrm>
            <a:off x="8094523" y="3459843"/>
            <a:ext cx="3583314" cy="2727597"/>
          </a:xfrm>
          <a:prstGeom prst="rect">
            <a:avLst/>
          </a:prstGeom>
        </p:spPr>
      </p:pic>
    </p:spTree>
    <p:extLst>
      <p:ext uri="{BB962C8B-B14F-4D97-AF65-F5344CB8AC3E}">
        <p14:creationId xmlns:p14="http://schemas.microsoft.com/office/powerpoint/2010/main" val="3228837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2805B-5A91-4134-BF34-3843A8AFC51F}"/>
              </a:ext>
            </a:extLst>
          </p:cNvPr>
          <p:cNvSpPr>
            <a:spLocks noGrp="1"/>
          </p:cNvSpPr>
          <p:nvPr>
            <p:ph type="title"/>
          </p:nvPr>
        </p:nvSpPr>
        <p:spPr>
          <a:xfrm>
            <a:off x="1143000" y="609600"/>
            <a:ext cx="9875520" cy="701615"/>
          </a:xfrm>
        </p:spPr>
        <p:txBody>
          <a:bodyPr/>
          <a:lstStyle/>
          <a:p>
            <a:r>
              <a:rPr lang="nl-NL" dirty="0"/>
              <a:t>Literatuur</a:t>
            </a:r>
          </a:p>
        </p:txBody>
      </p:sp>
      <p:sp>
        <p:nvSpPr>
          <p:cNvPr id="3" name="Tijdelijke aanduiding voor inhoud 2">
            <a:extLst>
              <a:ext uri="{FF2B5EF4-FFF2-40B4-BE49-F238E27FC236}">
                <a16:creationId xmlns:a16="http://schemas.microsoft.com/office/drawing/2014/main" id="{A3CBBFB0-5AD7-4FE7-842F-048C7811D924}"/>
              </a:ext>
            </a:extLst>
          </p:cNvPr>
          <p:cNvSpPr>
            <a:spLocks noGrp="1"/>
          </p:cNvSpPr>
          <p:nvPr>
            <p:ph idx="1"/>
          </p:nvPr>
        </p:nvSpPr>
        <p:spPr>
          <a:xfrm>
            <a:off x="1143000" y="1371600"/>
            <a:ext cx="9872871" cy="5149970"/>
          </a:xfrm>
        </p:spPr>
        <p:txBody>
          <a:bodyPr>
            <a:normAutofit fontScale="92500" lnSpcReduction="10000"/>
          </a:bodyPr>
          <a:lstStyle/>
          <a:p>
            <a:r>
              <a:rPr lang="en-US" sz="1100" dirty="0"/>
              <a:t>Aquino, van, T. (1927). The summa </a:t>
            </a:r>
            <a:r>
              <a:rPr lang="en-US" sz="1100" dirty="0" err="1"/>
              <a:t>theologica</a:t>
            </a:r>
            <a:r>
              <a:rPr lang="en-US" sz="1100" dirty="0"/>
              <a:t>. London: Burns Oates.</a:t>
            </a:r>
          </a:p>
          <a:p>
            <a:r>
              <a:rPr lang="en-US" sz="1100" dirty="0"/>
              <a:t>Arendt, H. (1958). De crisis van de </a:t>
            </a:r>
            <a:r>
              <a:rPr lang="en-US" sz="1100" dirty="0" err="1"/>
              <a:t>opvoeding</a:t>
            </a:r>
            <a:r>
              <a:rPr lang="en-US" sz="1100" dirty="0"/>
              <a:t>. In H. Arendt (Ed.), </a:t>
            </a:r>
            <a:r>
              <a:rPr lang="en-US" sz="1100" dirty="0" err="1"/>
              <a:t>Tussen</a:t>
            </a:r>
            <a:r>
              <a:rPr lang="en-US" sz="1100" dirty="0"/>
              <a:t> </a:t>
            </a:r>
            <a:r>
              <a:rPr lang="en-US" sz="1100" dirty="0" err="1"/>
              <a:t>verleden</a:t>
            </a:r>
            <a:r>
              <a:rPr lang="en-US" sz="1100" dirty="0"/>
              <a:t> </a:t>
            </a:r>
            <a:r>
              <a:rPr lang="en-US" sz="1100" dirty="0" err="1"/>
              <a:t>en</a:t>
            </a:r>
            <a:r>
              <a:rPr lang="en-US" sz="1100" dirty="0"/>
              <a:t> </a:t>
            </a:r>
            <a:r>
              <a:rPr lang="en-US" sz="1100" dirty="0" err="1"/>
              <a:t>toekomst</a:t>
            </a:r>
            <a:r>
              <a:rPr lang="en-US" sz="1100" dirty="0"/>
              <a:t>. </a:t>
            </a:r>
            <a:r>
              <a:rPr lang="en-US" sz="1100" dirty="0" err="1"/>
              <a:t>Vier</a:t>
            </a:r>
            <a:r>
              <a:rPr lang="en-US" sz="1100" dirty="0"/>
              <a:t> </a:t>
            </a:r>
            <a:r>
              <a:rPr lang="en-US" sz="1100" dirty="0" err="1"/>
              <a:t>oefeningen</a:t>
            </a:r>
            <a:r>
              <a:rPr lang="en-US" sz="1100" dirty="0"/>
              <a:t> in </a:t>
            </a:r>
            <a:r>
              <a:rPr lang="en-US" sz="1100" dirty="0" err="1"/>
              <a:t>politiek</a:t>
            </a:r>
            <a:r>
              <a:rPr lang="en-US" sz="1100" dirty="0"/>
              <a:t> </a:t>
            </a:r>
            <a:r>
              <a:rPr lang="en-US" sz="1100" dirty="0" err="1"/>
              <a:t>denken</a:t>
            </a:r>
            <a:r>
              <a:rPr lang="en-US" sz="1100" dirty="0"/>
              <a:t> (pp. 101-124). Leuven/Apeldoorn: </a:t>
            </a:r>
            <a:r>
              <a:rPr lang="en-US" sz="1100" dirty="0" err="1"/>
              <a:t>Garant</a:t>
            </a:r>
            <a:r>
              <a:rPr lang="en-US" sz="1100" dirty="0"/>
              <a:t>.</a:t>
            </a:r>
          </a:p>
          <a:p>
            <a:r>
              <a:rPr lang="en-US" sz="1100" dirty="0"/>
              <a:t>Boon, H. J. (2016). Pre-Service Teachers and Climate Change: A Stalemate? Australian Journal of Teacher Education, 41(4).</a:t>
            </a:r>
          </a:p>
          <a:p>
            <a:r>
              <a:rPr lang="en-US" sz="1100" dirty="0"/>
              <a:t>Freire P. (1972). Pedagogy of the oppressed. Harmondsworth: Penguin.</a:t>
            </a:r>
          </a:p>
          <a:p>
            <a:r>
              <a:rPr lang="en-US" sz="1100" dirty="0" err="1"/>
              <a:t>Hayhoe</a:t>
            </a:r>
            <a:r>
              <a:rPr lang="en-US" sz="1100" dirty="0"/>
              <a:t>, K. (2021) Saving us. A climate scientist’s case for hope and healing in a divided world. Atria/One Signal Publishers.</a:t>
            </a:r>
          </a:p>
          <a:p>
            <a:r>
              <a:rPr lang="en-US" sz="1100" dirty="0"/>
              <a:t>Halpin, D. (2001). The nature of open and its significance for education. British journal of educational studies, 49(4), 392-410.</a:t>
            </a:r>
          </a:p>
          <a:p>
            <a:r>
              <a:rPr lang="en-US" sz="1100" dirty="0"/>
              <a:t>Heidegger, M. (1962). Being and Time. Basil Blackwell: Oxford.</a:t>
            </a:r>
          </a:p>
          <a:p>
            <a:r>
              <a:rPr lang="en-US" sz="1100" dirty="0"/>
              <a:t>Hickman, C., Marks, E., </a:t>
            </a:r>
            <a:r>
              <a:rPr lang="en-US" sz="1100" dirty="0" err="1"/>
              <a:t>Pihkala</a:t>
            </a:r>
            <a:r>
              <a:rPr lang="en-US" sz="1100" dirty="0"/>
              <a:t>, P, et al. (2021). Climate anxiety in children and young people and their beliefs about government responses to climate change: a global survey. Lancet Planetary Health 5, 863–873. </a:t>
            </a:r>
            <a:r>
              <a:rPr lang="en-US" sz="1100" dirty="0" err="1"/>
              <a:t>doi</a:t>
            </a:r>
            <a:r>
              <a:rPr lang="en-US" sz="1100" dirty="0"/>
              <a:t>: 10.1016/S2542-5196</a:t>
            </a:r>
          </a:p>
          <a:p>
            <a:r>
              <a:rPr lang="en-US" sz="1100" dirty="0"/>
              <a:t>Kant, I. (1978). Critique of pure reason, Macmillan: London.</a:t>
            </a:r>
          </a:p>
          <a:p>
            <a:r>
              <a:rPr lang="en-US" sz="1100" dirty="0" err="1"/>
              <a:t>Lappé</a:t>
            </a:r>
            <a:r>
              <a:rPr lang="en-US" sz="1100" dirty="0"/>
              <a:t>, F. M. (2011). </a:t>
            </a:r>
            <a:r>
              <a:rPr lang="en-US" sz="1100" dirty="0" err="1"/>
              <a:t>Ecomind</a:t>
            </a:r>
            <a:r>
              <a:rPr lang="en-US" sz="1100" dirty="0"/>
              <a:t>, Changing the Way We Think, to Create the World We Want. Nation Books.</a:t>
            </a:r>
          </a:p>
          <a:p>
            <a:r>
              <a:rPr lang="en-US" sz="1100" dirty="0"/>
              <a:t>Monroe, M. C., Plate, R. R., </a:t>
            </a:r>
            <a:r>
              <a:rPr lang="en-US" sz="1100" dirty="0" err="1"/>
              <a:t>Oxarart</a:t>
            </a:r>
            <a:r>
              <a:rPr lang="en-US" sz="1100" dirty="0"/>
              <a:t>, A., Bowers, A. &amp; Chaves, W. A. (2019) Identifying effective climate change education strategies: a systematic review of the research. Environmental Education Research, 25(6), 791-812. DOI: 10.1080/13504622.2017.1360842</a:t>
            </a:r>
          </a:p>
          <a:p>
            <a:r>
              <a:rPr lang="en-US" sz="1100" dirty="0" err="1"/>
              <a:t>Ojala</a:t>
            </a:r>
            <a:r>
              <a:rPr lang="en-US" sz="1100" dirty="0"/>
              <a:t>, M. (2012). Hope and climate change: the importance of hope for environmental engagement among young people, Environmental Education Research, 18:5, 625-642.</a:t>
            </a:r>
          </a:p>
          <a:p>
            <a:r>
              <a:rPr lang="en-US" sz="1100" dirty="0" err="1"/>
              <a:t>Plautz</a:t>
            </a:r>
            <a:r>
              <a:rPr lang="en-US" sz="1100" dirty="0"/>
              <a:t> J. (2020). The environmental burden of Generation Z. Washington Post. February 3, 2020. https://www.washingtonpost.com/magazine/2020/02/03/eco-anxiety-is-overwhelming-kids-wheres-line-between-education-alarmism/</a:t>
            </a:r>
          </a:p>
          <a:p>
            <a:r>
              <a:rPr lang="en-US" sz="1100" dirty="0"/>
              <a:t>Schneider-</a:t>
            </a:r>
            <a:r>
              <a:rPr lang="en-US" sz="1100" dirty="0" err="1"/>
              <a:t>Mayerson</a:t>
            </a:r>
            <a:r>
              <a:rPr lang="en-US" sz="1100" dirty="0"/>
              <a:t> M, Leong KL. (2020). Eco-reproductive concerns in the age of climate change. Climatic Change,163, 1007–23.</a:t>
            </a:r>
          </a:p>
          <a:p>
            <a:r>
              <a:rPr lang="en-US" sz="1100" dirty="0"/>
              <a:t>Snyder, C. R. (2002). Hope theory: Rainbows in the mind. Psychological Inquiry, 13, 249-275.</a:t>
            </a:r>
          </a:p>
          <a:p>
            <a:r>
              <a:rPr lang="en-US" sz="1100" dirty="0"/>
              <a:t>WHO, 2020. Climate change and human health. World Health Organization. https://www.who.int/globalchange/global-campaign/cop21/en/</a:t>
            </a:r>
            <a:endParaRPr lang="nl-NL" sz="1100" dirty="0"/>
          </a:p>
        </p:txBody>
      </p:sp>
    </p:spTree>
    <p:extLst>
      <p:ext uri="{BB962C8B-B14F-4D97-AF65-F5344CB8AC3E}">
        <p14:creationId xmlns:p14="http://schemas.microsoft.com/office/powerpoint/2010/main" val="1564726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68F10-EF22-4423-9895-F5E34C95A36B}"/>
              </a:ext>
            </a:extLst>
          </p:cNvPr>
          <p:cNvSpPr>
            <a:spLocks noGrp="1"/>
          </p:cNvSpPr>
          <p:nvPr>
            <p:ph type="title"/>
          </p:nvPr>
        </p:nvSpPr>
        <p:spPr/>
        <p:txBody>
          <a:bodyPr/>
          <a:lstStyle/>
          <a:p>
            <a:r>
              <a:rPr lang="nl-NL" dirty="0"/>
              <a:t>Voorbeelden links </a:t>
            </a:r>
          </a:p>
        </p:txBody>
      </p:sp>
      <p:sp>
        <p:nvSpPr>
          <p:cNvPr id="3" name="Tijdelijke aanduiding voor inhoud 2">
            <a:extLst>
              <a:ext uri="{FF2B5EF4-FFF2-40B4-BE49-F238E27FC236}">
                <a16:creationId xmlns:a16="http://schemas.microsoft.com/office/drawing/2014/main" id="{058021CE-A7B4-4A79-99A0-0D52AEBD5A1F}"/>
              </a:ext>
            </a:extLst>
          </p:cNvPr>
          <p:cNvSpPr>
            <a:spLocks noGrp="1"/>
          </p:cNvSpPr>
          <p:nvPr>
            <p:ph idx="1"/>
          </p:nvPr>
        </p:nvSpPr>
        <p:spPr/>
        <p:txBody>
          <a:bodyPr/>
          <a:lstStyle/>
          <a:p>
            <a:r>
              <a:rPr lang="nl-NL" sz="2000" dirty="0">
                <a:hlinkClick r:id="rId2"/>
              </a:rPr>
              <a:t>Deze 'struikrovers' redden planten in de buurt van sloopprojecten (businessinsider.nl)</a:t>
            </a:r>
            <a:endParaRPr lang="nl-NL" sz="2000" dirty="0"/>
          </a:p>
          <a:p>
            <a:endParaRPr lang="nl-NL" sz="2000" dirty="0"/>
          </a:p>
          <a:p>
            <a:r>
              <a:rPr lang="nl-NL" sz="2000" dirty="0">
                <a:hlinkClick r:id="rId3"/>
              </a:rPr>
              <a:t>Dit stel plant tropisch bos en zelfs de dieren zijn terug — Milieudefensie</a:t>
            </a:r>
            <a:endParaRPr lang="nl-NL" sz="2000" dirty="0"/>
          </a:p>
          <a:p>
            <a:endParaRPr lang="nl-NL" sz="2000" dirty="0"/>
          </a:p>
          <a:p>
            <a:r>
              <a:rPr lang="nl-NL" sz="2000" u="sng" dirty="0">
                <a:solidFill>
                  <a:srgbClr val="0000FF"/>
                </a:solidFill>
                <a:ea typeface="Calibri" panose="020F0502020204030204" pitchFamily="34" charset="0"/>
                <a:cs typeface="Times New Roman" panose="02020603050405020304" pitchFamily="18" charset="0"/>
                <a:hlinkClick r:id="rId4"/>
              </a:rPr>
              <a:t>Ozonlaag herstelt volgens plan, wat helpt tegen de opwarming van de aarde | Klimaat | NU.nl</a:t>
            </a:r>
            <a:endParaRPr lang="nl-NL" sz="2000" dirty="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539993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D4D69-4693-4C29-B2BC-FF570B3A2B25}"/>
              </a:ext>
            </a:extLst>
          </p:cNvPr>
          <p:cNvSpPr>
            <a:spLocks noGrp="1"/>
          </p:cNvSpPr>
          <p:nvPr>
            <p:ph type="title"/>
          </p:nvPr>
        </p:nvSpPr>
        <p:spPr/>
        <p:txBody>
          <a:bodyPr/>
          <a:lstStyle/>
          <a:p>
            <a:r>
              <a:rPr lang="nl-NL" dirty="0"/>
              <a:t>Waar sta jij – deel 2</a:t>
            </a:r>
          </a:p>
        </p:txBody>
      </p:sp>
      <p:sp>
        <p:nvSpPr>
          <p:cNvPr id="3" name="Tijdelijke aanduiding voor inhoud 2">
            <a:extLst>
              <a:ext uri="{FF2B5EF4-FFF2-40B4-BE49-F238E27FC236}">
                <a16:creationId xmlns:a16="http://schemas.microsoft.com/office/drawing/2014/main" id="{C9ADC2A7-85E2-44E4-976B-6186F3E46022}"/>
              </a:ext>
            </a:extLst>
          </p:cNvPr>
          <p:cNvSpPr>
            <a:spLocks noGrp="1"/>
          </p:cNvSpPr>
          <p:nvPr>
            <p:ph idx="1"/>
          </p:nvPr>
        </p:nvSpPr>
        <p:spPr/>
        <p:txBody>
          <a:bodyPr>
            <a:normAutofit fontScale="92500" lnSpcReduction="20000"/>
          </a:bodyPr>
          <a:lstStyle/>
          <a:p>
            <a:r>
              <a:rPr lang="en-US" dirty="0"/>
              <a:t>In </a:t>
            </a:r>
            <a:r>
              <a:rPr lang="en-US" dirty="0" err="1"/>
              <a:t>groepjes</a:t>
            </a:r>
            <a:r>
              <a:rPr lang="en-US" dirty="0"/>
              <a:t>, </a:t>
            </a:r>
            <a:r>
              <a:rPr lang="en-US" dirty="0" err="1"/>
              <a:t>drie</a:t>
            </a:r>
            <a:r>
              <a:rPr lang="en-US" dirty="0"/>
              <a:t> </a:t>
            </a:r>
            <a:r>
              <a:rPr lang="en-US" dirty="0" err="1"/>
              <a:t>vragen</a:t>
            </a:r>
            <a:endParaRPr lang="en-US" dirty="0"/>
          </a:p>
          <a:p>
            <a:r>
              <a:rPr lang="en-US" dirty="0"/>
              <a:t>Maar </a:t>
            </a:r>
            <a:r>
              <a:rPr lang="en-US" dirty="0" err="1"/>
              <a:t>eerst</a:t>
            </a:r>
            <a:r>
              <a:rPr lang="en-US" dirty="0"/>
              <a:t>: Wat is </a:t>
            </a:r>
            <a:r>
              <a:rPr lang="en-US" dirty="0" err="1"/>
              <a:t>luisteren</a:t>
            </a:r>
            <a:r>
              <a:rPr lang="en-US" dirty="0"/>
              <a:t>?</a:t>
            </a:r>
          </a:p>
          <a:p>
            <a:endParaRPr lang="en-US" dirty="0"/>
          </a:p>
          <a:p>
            <a:r>
              <a:rPr lang="en-US" dirty="0">
                <a:hlinkClick r:id="rId2"/>
              </a:rPr>
              <a:t>The Secret to Talking about Climate Change - YouTube</a:t>
            </a:r>
            <a:endParaRPr lang="en-US" dirty="0"/>
          </a:p>
          <a:p>
            <a:endParaRPr lang="en-US" dirty="0"/>
          </a:p>
          <a:p>
            <a:endParaRPr lang="en-US" dirty="0"/>
          </a:p>
          <a:p>
            <a:endParaRPr lang="en-US" dirty="0"/>
          </a:p>
          <a:p>
            <a:pPr marL="0" indent="0">
              <a:buNone/>
            </a:pPr>
            <a:r>
              <a:rPr lang="en-US" b="1" dirty="0"/>
              <a:t>De </a:t>
            </a:r>
            <a:r>
              <a:rPr lang="en-US" b="1" dirty="0" err="1"/>
              <a:t>vragen</a:t>
            </a:r>
            <a:r>
              <a:rPr lang="en-US" b="1" dirty="0"/>
              <a:t> </a:t>
            </a:r>
            <a:r>
              <a:rPr lang="en-US" b="1" dirty="0" err="1"/>
              <a:t>voor</a:t>
            </a:r>
            <a:r>
              <a:rPr lang="en-US" b="1" dirty="0"/>
              <a:t> het </a:t>
            </a:r>
            <a:r>
              <a:rPr lang="en-US" b="1" dirty="0" err="1"/>
              <a:t>gesprek</a:t>
            </a:r>
            <a:endParaRPr lang="en-US" b="1" dirty="0"/>
          </a:p>
          <a:p>
            <a:pPr marL="342900" indent="-342900">
              <a:buAutoNum type="arabicPeriod"/>
            </a:pPr>
            <a:r>
              <a:rPr lang="en-US" dirty="0"/>
              <a:t>Hoe </a:t>
            </a:r>
            <a:r>
              <a:rPr lang="en-US" dirty="0" err="1"/>
              <a:t>zie</a:t>
            </a:r>
            <a:r>
              <a:rPr lang="en-US" dirty="0"/>
              <a:t> </a:t>
            </a:r>
            <a:r>
              <a:rPr lang="en-US" dirty="0" err="1"/>
              <a:t>jij</a:t>
            </a:r>
            <a:r>
              <a:rPr lang="en-US" dirty="0"/>
              <a:t> de </a:t>
            </a:r>
            <a:r>
              <a:rPr lang="en-US" dirty="0" err="1"/>
              <a:t>toekomst</a:t>
            </a:r>
            <a:r>
              <a:rPr lang="en-US" dirty="0"/>
              <a:t> van het </a:t>
            </a:r>
            <a:r>
              <a:rPr lang="en-US" dirty="0" err="1"/>
              <a:t>klimaat</a:t>
            </a:r>
            <a:r>
              <a:rPr lang="en-US" dirty="0"/>
              <a:t>?</a:t>
            </a:r>
          </a:p>
          <a:p>
            <a:pPr marL="342900" indent="-342900">
              <a:buAutoNum type="arabicPeriod"/>
            </a:pPr>
            <a:r>
              <a:rPr lang="en-US" dirty="0"/>
              <a:t>Ben </a:t>
            </a:r>
            <a:r>
              <a:rPr lang="en-US" dirty="0" err="1"/>
              <a:t>jij</a:t>
            </a:r>
            <a:r>
              <a:rPr lang="en-US" dirty="0"/>
              <a:t> in </a:t>
            </a:r>
            <a:r>
              <a:rPr lang="en-US" dirty="0" err="1"/>
              <a:t>jouw</a:t>
            </a:r>
            <a:r>
              <a:rPr lang="en-US" dirty="0"/>
              <a:t> </a:t>
            </a:r>
            <a:r>
              <a:rPr lang="en-US" dirty="0" err="1"/>
              <a:t>leefwereld</a:t>
            </a:r>
            <a:r>
              <a:rPr lang="en-US" dirty="0"/>
              <a:t> </a:t>
            </a:r>
            <a:r>
              <a:rPr lang="en-US" dirty="0" err="1"/>
              <a:t>bezig</a:t>
            </a:r>
            <a:r>
              <a:rPr lang="en-US" dirty="0"/>
              <a:t> met het </a:t>
            </a:r>
            <a:r>
              <a:rPr lang="en-US" dirty="0" err="1"/>
              <a:t>klimaat</a:t>
            </a:r>
            <a:r>
              <a:rPr lang="en-US" dirty="0"/>
              <a:t>? </a:t>
            </a:r>
            <a:r>
              <a:rPr lang="en-US" dirty="0" err="1"/>
              <a:t>Welke</a:t>
            </a:r>
            <a:r>
              <a:rPr lang="en-US" dirty="0"/>
              <a:t> </a:t>
            </a:r>
            <a:r>
              <a:rPr lang="en-US" dirty="0" err="1"/>
              <a:t>evt</a:t>
            </a:r>
            <a:r>
              <a:rPr lang="en-US" dirty="0"/>
              <a:t>. </a:t>
            </a:r>
            <a:r>
              <a:rPr lang="en-US" dirty="0" err="1"/>
              <a:t>aanpassingen</a:t>
            </a:r>
            <a:r>
              <a:rPr lang="en-US" dirty="0"/>
              <a:t> </a:t>
            </a:r>
            <a:r>
              <a:rPr lang="en-US" dirty="0" err="1"/>
              <a:t>heb</a:t>
            </a:r>
            <a:r>
              <a:rPr lang="en-US" dirty="0"/>
              <a:t> je </a:t>
            </a:r>
            <a:r>
              <a:rPr lang="en-US" dirty="0" err="1"/>
              <a:t>gedaan</a:t>
            </a:r>
            <a:r>
              <a:rPr lang="en-US" dirty="0"/>
              <a:t> in je </a:t>
            </a:r>
            <a:r>
              <a:rPr lang="en-US" dirty="0" err="1"/>
              <a:t>leven</a:t>
            </a:r>
            <a:r>
              <a:rPr lang="en-US" dirty="0"/>
              <a:t>? Of </a:t>
            </a:r>
            <a:r>
              <a:rPr lang="en-US" dirty="0" err="1"/>
              <a:t>waar</a:t>
            </a:r>
            <a:r>
              <a:rPr lang="en-US" dirty="0"/>
              <a:t> </a:t>
            </a:r>
            <a:r>
              <a:rPr lang="en-US" dirty="0" err="1"/>
              <a:t>denk</a:t>
            </a:r>
            <a:r>
              <a:rPr lang="en-US" dirty="0"/>
              <a:t> je over </a:t>
            </a:r>
            <a:r>
              <a:rPr lang="en-US" dirty="0" err="1"/>
              <a:t>na</a:t>
            </a:r>
            <a:r>
              <a:rPr lang="en-US" dirty="0"/>
              <a:t>?</a:t>
            </a:r>
          </a:p>
          <a:p>
            <a:endParaRPr lang="nl-NL" dirty="0"/>
          </a:p>
        </p:txBody>
      </p:sp>
    </p:spTree>
    <p:extLst>
      <p:ext uri="{BB962C8B-B14F-4D97-AF65-F5344CB8AC3E}">
        <p14:creationId xmlns:p14="http://schemas.microsoft.com/office/powerpoint/2010/main" val="158443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2BB0B-388B-4B3C-B19B-BA7355EB92B0}"/>
              </a:ext>
            </a:extLst>
          </p:cNvPr>
          <p:cNvSpPr>
            <a:spLocks noGrp="1"/>
          </p:cNvSpPr>
          <p:nvPr>
            <p:ph type="title"/>
          </p:nvPr>
        </p:nvSpPr>
        <p:spPr/>
        <p:txBody>
          <a:bodyPr>
            <a:normAutofit/>
          </a:bodyPr>
          <a:lstStyle/>
          <a:p>
            <a:r>
              <a:rPr lang="nl-NL" sz="5000" dirty="0"/>
              <a:t>Ecologie onderwijs</a:t>
            </a:r>
          </a:p>
        </p:txBody>
      </p:sp>
      <p:sp>
        <p:nvSpPr>
          <p:cNvPr id="3" name="Tijdelijke aanduiding voor inhoud 2">
            <a:extLst>
              <a:ext uri="{FF2B5EF4-FFF2-40B4-BE49-F238E27FC236}">
                <a16:creationId xmlns:a16="http://schemas.microsoft.com/office/drawing/2014/main" id="{4D503A9E-819A-4605-A958-D72C743C5B0E}"/>
              </a:ext>
            </a:extLst>
          </p:cNvPr>
          <p:cNvSpPr>
            <a:spLocks noGrp="1"/>
          </p:cNvSpPr>
          <p:nvPr>
            <p:ph idx="1"/>
          </p:nvPr>
        </p:nvSpPr>
        <p:spPr/>
        <p:txBody>
          <a:bodyPr/>
          <a:lstStyle/>
          <a:p>
            <a:r>
              <a:rPr lang="nl-NL" sz="3000" dirty="0"/>
              <a:t>Klimaatverandering</a:t>
            </a:r>
          </a:p>
          <a:p>
            <a:r>
              <a:rPr lang="nl-NL" sz="3000" dirty="0"/>
              <a:t>Negatieve invloed van de mens</a:t>
            </a:r>
          </a:p>
          <a:p>
            <a:r>
              <a:rPr lang="nl-NL" sz="3000" dirty="0"/>
              <a:t>Positieve dingen overschaduwd</a:t>
            </a:r>
          </a:p>
          <a:p>
            <a:endParaRPr lang="nl-NL" dirty="0"/>
          </a:p>
        </p:txBody>
      </p:sp>
      <p:pic>
        <p:nvPicPr>
          <p:cNvPr id="5" name="Picture 4">
            <a:extLst>
              <a:ext uri="{FF2B5EF4-FFF2-40B4-BE49-F238E27FC236}">
                <a16:creationId xmlns:a16="http://schemas.microsoft.com/office/drawing/2014/main" id="{84164D06-5583-468F-8E5C-A6A7F5E6BC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61" r="-1" b="32048"/>
          <a:stretch/>
        </p:blipFill>
        <p:spPr bwMode="auto">
          <a:xfrm>
            <a:off x="3301240" y="4282169"/>
            <a:ext cx="4301907" cy="23417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43A2166-1ACC-4800-B734-ADDF21DC67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622" b="11980"/>
          <a:stretch/>
        </p:blipFill>
        <p:spPr bwMode="auto">
          <a:xfrm>
            <a:off x="7591220" y="4252210"/>
            <a:ext cx="4360007" cy="237174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D7E76E0A-0FE5-4DE1-A2A4-1463F745DA2D}"/>
              </a:ext>
            </a:extLst>
          </p:cNvPr>
          <p:cNvPicPr>
            <a:picLocks noChangeAspect="1"/>
          </p:cNvPicPr>
          <p:nvPr/>
        </p:nvPicPr>
        <p:blipFill rotWithShape="1">
          <a:blip r:embed="rId4"/>
          <a:srcRect l="37418" t="8889" r="18388" b="18136"/>
          <a:stretch/>
        </p:blipFill>
        <p:spPr>
          <a:xfrm>
            <a:off x="7603147" y="243569"/>
            <a:ext cx="4348080" cy="4038600"/>
          </a:xfrm>
          <a:prstGeom prst="rect">
            <a:avLst/>
          </a:prstGeom>
        </p:spPr>
      </p:pic>
      <p:pic>
        <p:nvPicPr>
          <p:cNvPr id="7" name="Picture 2">
            <a:extLst>
              <a:ext uri="{FF2B5EF4-FFF2-40B4-BE49-F238E27FC236}">
                <a16:creationId xmlns:a16="http://schemas.microsoft.com/office/drawing/2014/main" id="{62031906-A98A-46A3-89F8-8EC9541EA84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0773" y="4091417"/>
            <a:ext cx="3060467" cy="2532537"/>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afgeronde hoeken 7">
            <a:extLst>
              <a:ext uri="{FF2B5EF4-FFF2-40B4-BE49-F238E27FC236}">
                <a16:creationId xmlns:a16="http://schemas.microsoft.com/office/drawing/2014/main" id="{5BFBED0C-634E-4A2A-9078-3DD097AD09B2}"/>
              </a:ext>
            </a:extLst>
          </p:cNvPr>
          <p:cNvSpPr/>
          <p:nvPr/>
        </p:nvSpPr>
        <p:spPr>
          <a:xfrm>
            <a:off x="2580240" y="2085975"/>
            <a:ext cx="6998390" cy="2686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b="1" dirty="0"/>
              <a:t>Eco-Anxiety</a:t>
            </a:r>
            <a:endParaRPr lang="nl-NL" b="1" dirty="0"/>
          </a:p>
        </p:txBody>
      </p:sp>
    </p:spTree>
    <p:extLst>
      <p:ext uri="{BB962C8B-B14F-4D97-AF65-F5344CB8AC3E}">
        <p14:creationId xmlns:p14="http://schemas.microsoft.com/office/powerpoint/2010/main" val="151021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2DF80-8E03-4686-80F5-B6CD4A08FF25}"/>
              </a:ext>
            </a:extLst>
          </p:cNvPr>
          <p:cNvSpPr>
            <a:spLocks noGrp="1"/>
          </p:cNvSpPr>
          <p:nvPr>
            <p:ph type="title"/>
          </p:nvPr>
        </p:nvSpPr>
        <p:spPr/>
        <p:txBody>
          <a:bodyPr/>
          <a:lstStyle/>
          <a:p>
            <a:r>
              <a:rPr lang="nl-NL" dirty="0"/>
              <a:t>Klimaatpessimisme</a:t>
            </a:r>
          </a:p>
        </p:txBody>
      </p:sp>
      <p:sp>
        <p:nvSpPr>
          <p:cNvPr id="3" name="Tijdelijke aanduiding voor inhoud 2">
            <a:extLst>
              <a:ext uri="{FF2B5EF4-FFF2-40B4-BE49-F238E27FC236}">
                <a16:creationId xmlns:a16="http://schemas.microsoft.com/office/drawing/2014/main" id="{84727FE4-E2A4-4CE0-ADAC-FB17DDA7CFD5}"/>
              </a:ext>
            </a:extLst>
          </p:cNvPr>
          <p:cNvSpPr>
            <a:spLocks noGrp="1"/>
          </p:cNvSpPr>
          <p:nvPr>
            <p:ph idx="1"/>
          </p:nvPr>
        </p:nvSpPr>
        <p:spPr>
          <a:xfrm>
            <a:off x="1143001" y="2057400"/>
            <a:ext cx="7522398" cy="4038600"/>
          </a:xfrm>
        </p:spPr>
        <p:txBody>
          <a:bodyPr/>
          <a:lstStyle/>
          <a:p>
            <a:r>
              <a:rPr lang="nl-NL" dirty="0"/>
              <a:t>16 – 75 jaar	 41% 	Nederlanders</a:t>
            </a:r>
            <a:br>
              <a:rPr lang="nl-NL" dirty="0"/>
            </a:br>
            <a:r>
              <a:rPr lang="nl-NL" dirty="0"/>
              <a:t>Gelooft niet dat hun individuele inspanningen een positief verschil kunnen maken</a:t>
            </a:r>
          </a:p>
          <a:p>
            <a:r>
              <a:rPr lang="nl-NL" dirty="0"/>
              <a:t>Brazilië (10%), Duitsland (21%), Verenigd </a:t>
            </a:r>
            <a:r>
              <a:rPr lang="nl-NL" dirty="0" err="1"/>
              <a:t>Koningkrijk</a:t>
            </a:r>
            <a:r>
              <a:rPr lang="nl-NL" dirty="0"/>
              <a:t> (33%) </a:t>
            </a:r>
          </a:p>
          <a:p>
            <a:r>
              <a:rPr lang="nl-NL" sz="2800" b="1" dirty="0"/>
              <a:t>16 – 24 jaar	39%</a:t>
            </a:r>
          </a:p>
          <a:p>
            <a:r>
              <a:rPr lang="nl-NL" sz="2800" dirty="0"/>
              <a:t>25 – 34 jaar	43%</a:t>
            </a:r>
          </a:p>
          <a:p>
            <a:endParaRPr lang="nl-NL" sz="3600" u="sng" dirty="0"/>
          </a:p>
          <a:p>
            <a:r>
              <a:rPr lang="nl-NL" sz="3600" u="sng" dirty="0" err="1"/>
              <a:t>Pessimism</a:t>
            </a:r>
            <a:r>
              <a:rPr lang="nl-NL" sz="3600" u="sng" dirty="0"/>
              <a:t> is out. </a:t>
            </a:r>
            <a:r>
              <a:rPr lang="nl-NL" sz="3600" u="sng" dirty="0" err="1"/>
              <a:t>We’re</a:t>
            </a:r>
            <a:r>
              <a:rPr lang="nl-NL" sz="3600" u="sng" dirty="0"/>
              <a:t> all-in!</a:t>
            </a:r>
          </a:p>
        </p:txBody>
      </p:sp>
      <p:pic>
        <p:nvPicPr>
          <p:cNvPr id="5" name="Afbeelding 4">
            <a:extLst>
              <a:ext uri="{FF2B5EF4-FFF2-40B4-BE49-F238E27FC236}">
                <a16:creationId xmlns:a16="http://schemas.microsoft.com/office/drawing/2014/main" id="{79191799-5C6F-471B-AC4A-352BD4994E0E}"/>
              </a:ext>
            </a:extLst>
          </p:cNvPr>
          <p:cNvPicPr>
            <a:picLocks noChangeAspect="1"/>
          </p:cNvPicPr>
          <p:nvPr/>
        </p:nvPicPr>
        <p:blipFill rotWithShape="1">
          <a:blip r:embed="rId2"/>
          <a:srcRect t="11111" b="5979"/>
          <a:stretch/>
        </p:blipFill>
        <p:spPr>
          <a:xfrm>
            <a:off x="8665398" y="252952"/>
            <a:ext cx="3282442" cy="6355237"/>
          </a:xfrm>
          <a:prstGeom prst="rect">
            <a:avLst/>
          </a:prstGeom>
        </p:spPr>
      </p:pic>
    </p:spTree>
    <p:extLst>
      <p:ext uri="{BB962C8B-B14F-4D97-AF65-F5344CB8AC3E}">
        <p14:creationId xmlns:p14="http://schemas.microsoft.com/office/powerpoint/2010/main" val="136442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9605C-39FE-4B63-84C7-8FFB09FD555F}"/>
              </a:ext>
            </a:extLst>
          </p:cNvPr>
          <p:cNvSpPr>
            <a:spLocks noGrp="1"/>
          </p:cNvSpPr>
          <p:nvPr>
            <p:ph type="title"/>
          </p:nvPr>
        </p:nvSpPr>
        <p:spPr/>
        <p:txBody>
          <a:bodyPr/>
          <a:lstStyle/>
          <a:p>
            <a:r>
              <a:rPr lang="nl-NL" dirty="0"/>
              <a:t>Wat is eigenlijk het probleem?</a:t>
            </a:r>
          </a:p>
        </p:txBody>
      </p:sp>
      <p:sp>
        <p:nvSpPr>
          <p:cNvPr id="3" name="Tijdelijke aanduiding voor inhoud 2">
            <a:extLst>
              <a:ext uri="{FF2B5EF4-FFF2-40B4-BE49-F238E27FC236}">
                <a16:creationId xmlns:a16="http://schemas.microsoft.com/office/drawing/2014/main" id="{17FE6CF3-FA28-498A-9C75-2180823EF5A8}"/>
              </a:ext>
            </a:extLst>
          </p:cNvPr>
          <p:cNvSpPr>
            <a:spLocks noGrp="1"/>
          </p:cNvSpPr>
          <p:nvPr>
            <p:ph idx="1"/>
          </p:nvPr>
        </p:nvSpPr>
        <p:spPr>
          <a:xfrm>
            <a:off x="1143000" y="2057400"/>
            <a:ext cx="9872871" cy="4191000"/>
          </a:xfrm>
        </p:spPr>
        <p:txBody>
          <a:bodyPr>
            <a:normAutofit fontScale="77500" lnSpcReduction="20000"/>
          </a:bodyPr>
          <a:lstStyle/>
          <a:p>
            <a:pPr marL="45720" indent="0">
              <a:buNone/>
            </a:pPr>
            <a:r>
              <a:rPr lang="nl-NL" sz="2100" b="1" dirty="0">
                <a:latin typeface="Calibri" panose="020F0502020204030204" pitchFamily="34" charset="0"/>
                <a:ea typeface="Calibri" panose="020F0502020204030204" pitchFamily="34" charset="0"/>
                <a:cs typeface="Calibri" panose="020F0502020204030204" pitchFamily="34" charset="0"/>
              </a:rPr>
              <a:t>Gevolgen</a:t>
            </a:r>
          </a:p>
          <a:p>
            <a:r>
              <a:rPr lang="nl-NL" sz="2100" dirty="0">
                <a:latin typeface="Calibri" panose="020F0502020204030204" pitchFamily="34" charset="0"/>
                <a:ea typeface="Calibri" panose="020F0502020204030204" pitchFamily="34" charset="0"/>
                <a:cs typeface="Calibri" panose="020F0502020204030204" pitchFamily="34" charset="0"/>
              </a:rPr>
              <a:t>75% van de jongeren (16-25 jaar) vindt de toekomst beangstigend, 56% vindt dat de mensheid is verdoemd (</a:t>
            </a:r>
            <a:r>
              <a:rPr lang="nl-NL" sz="2100" dirty="0" err="1">
                <a:latin typeface="Calibri" panose="020F0502020204030204" pitchFamily="34" charset="0"/>
                <a:ea typeface="Calibri" panose="020F0502020204030204" pitchFamily="34" charset="0"/>
                <a:cs typeface="Calibri" panose="020F0502020204030204" pitchFamily="34" charset="0"/>
              </a:rPr>
              <a:t>Hickman</a:t>
            </a:r>
            <a:r>
              <a:rPr lang="nl-NL" sz="2100" dirty="0">
                <a:latin typeface="Calibri" panose="020F0502020204030204" pitchFamily="34" charset="0"/>
                <a:ea typeface="Calibri" panose="020F0502020204030204" pitchFamily="34" charset="0"/>
                <a:cs typeface="Calibri" panose="020F0502020204030204" pitchFamily="34" charset="0"/>
              </a:rPr>
              <a:t> et al., 2021)</a:t>
            </a:r>
          </a:p>
          <a:p>
            <a:r>
              <a:rPr lang="nl-NL" sz="2100" dirty="0">
                <a:latin typeface="Calibri" panose="020F0502020204030204" pitchFamily="34" charset="0"/>
                <a:ea typeface="Calibri" panose="020F0502020204030204" pitchFamily="34" charset="0"/>
                <a:cs typeface="Calibri" panose="020F0502020204030204" pitchFamily="34" charset="0"/>
              </a:rPr>
              <a:t>Jongeren zien af van hoger onderwijs (</a:t>
            </a:r>
            <a:r>
              <a:rPr lang="nl-NL" sz="2100" dirty="0" err="1">
                <a:latin typeface="Calibri" panose="020F0502020204030204" pitchFamily="34" charset="0"/>
                <a:ea typeface="Calibri" panose="020F0502020204030204" pitchFamily="34" charset="0"/>
                <a:cs typeface="Calibri" panose="020F0502020204030204" pitchFamily="34" charset="0"/>
              </a:rPr>
              <a:t>Plautz</a:t>
            </a:r>
            <a:r>
              <a:rPr lang="nl-NL" sz="2100" dirty="0">
                <a:latin typeface="Calibri" panose="020F0502020204030204" pitchFamily="34" charset="0"/>
                <a:ea typeface="Calibri" panose="020F0502020204030204" pitchFamily="34" charset="0"/>
                <a:cs typeface="Calibri" panose="020F0502020204030204" pitchFamily="34" charset="0"/>
              </a:rPr>
              <a:t>, 2020) </a:t>
            </a:r>
          </a:p>
          <a:p>
            <a:r>
              <a:rPr lang="nl-NL" sz="2100" dirty="0">
                <a:latin typeface="Calibri" panose="020F0502020204030204" pitchFamily="34" charset="0"/>
                <a:ea typeface="Calibri" panose="020F0502020204030204" pitchFamily="34" charset="0"/>
                <a:cs typeface="Calibri" panose="020F0502020204030204" pitchFamily="34" charset="0"/>
              </a:rPr>
              <a:t>Geen gezin stichten (een van de meest elementaire uitingen van menselijke hoop) (Schneider-</a:t>
            </a:r>
            <a:r>
              <a:rPr lang="nl-NL" sz="2100" dirty="0" err="1">
                <a:latin typeface="Calibri" panose="020F0502020204030204" pitchFamily="34" charset="0"/>
                <a:ea typeface="Calibri" panose="020F0502020204030204" pitchFamily="34" charset="0"/>
                <a:cs typeface="Calibri" panose="020F0502020204030204" pitchFamily="34" charset="0"/>
              </a:rPr>
              <a:t>Mayerson</a:t>
            </a:r>
            <a:r>
              <a:rPr lang="nl-NL" sz="2100" dirty="0">
                <a:latin typeface="Calibri" panose="020F0502020204030204" pitchFamily="34" charset="0"/>
                <a:ea typeface="Calibri" panose="020F0502020204030204" pitchFamily="34" charset="0"/>
                <a:cs typeface="Calibri" panose="020F0502020204030204" pitchFamily="34" charset="0"/>
              </a:rPr>
              <a:t> &amp; </a:t>
            </a:r>
            <a:r>
              <a:rPr lang="nl-NL" sz="2100" dirty="0" err="1">
                <a:latin typeface="Calibri" panose="020F0502020204030204" pitchFamily="34" charset="0"/>
                <a:ea typeface="Calibri" panose="020F0502020204030204" pitchFamily="34" charset="0"/>
                <a:cs typeface="Calibri" panose="020F0502020204030204" pitchFamily="34" charset="0"/>
              </a:rPr>
              <a:t>Leong</a:t>
            </a:r>
            <a:r>
              <a:rPr lang="nl-NL" sz="2100" dirty="0">
                <a:latin typeface="Calibri" panose="020F0502020204030204" pitchFamily="34" charset="0"/>
                <a:ea typeface="Calibri" panose="020F0502020204030204" pitchFamily="34" charset="0"/>
                <a:cs typeface="Calibri" panose="020F0502020204030204" pitchFamily="34" charset="0"/>
              </a:rPr>
              <a:t>, 2020)</a:t>
            </a:r>
          </a:p>
          <a:p>
            <a:endParaRPr lang="nl-NL" sz="2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100" b="1" dirty="0">
                <a:latin typeface="Calibri" panose="020F0502020204030204" pitchFamily="34" charset="0"/>
                <a:ea typeface="Calibri" panose="020F0502020204030204" pitchFamily="34" charset="0"/>
                <a:cs typeface="Calibri" panose="020F0502020204030204" pitchFamily="34" charset="0"/>
              </a:rPr>
              <a:t>Het klimaat en de nieuwe generatie:</a:t>
            </a:r>
          </a:p>
          <a:p>
            <a:r>
              <a:rPr lang="nl-NL" sz="2100" dirty="0">
                <a:effectLst/>
                <a:latin typeface="Calibri" panose="020F0502020204030204" pitchFamily="34" charset="0"/>
                <a:ea typeface="Calibri" panose="020F0502020204030204" pitchFamily="34" charset="0"/>
                <a:cs typeface="Calibri" panose="020F0502020204030204" pitchFamily="34" charset="0"/>
              </a:rPr>
              <a:t>Pessimisme, Schuldgevoelens, Hopeloosheid, machteloosheid, angst (</a:t>
            </a:r>
            <a:r>
              <a:rPr lang="nl-NL" sz="2100" dirty="0" err="1">
                <a:effectLst/>
                <a:latin typeface="Calibri" panose="020F0502020204030204" pitchFamily="34" charset="0"/>
                <a:ea typeface="Calibri" panose="020F0502020204030204" pitchFamily="34" charset="0"/>
                <a:cs typeface="Calibri" panose="020F0502020204030204" pitchFamily="34" charset="0"/>
              </a:rPr>
              <a:t>Ojala</a:t>
            </a:r>
            <a:r>
              <a:rPr lang="nl-NL" sz="2100" dirty="0">
                <a:effectLst/>
                <a:latin typeface="Calibri" panose="020F0502020204030204" pitchFamily="34" charset="0"/>
                <a:ea typeface="Calibri" panose="020F0502020204030204" pitchFamily="34" charset="0"/>
                <a:cs typeface="Calibri" panose="020F0502020204030204" pitchFamily="34" charset="0"/>
              </a:rPr>
              <a:t>, 2012)</a:t>
            </a:r>
          </a:p>
          <a:p>
            <a:r>
              <a:rPr lang="nl-NL" sz="2100" dirty="0">
                <a:effectLst/>
                <a:latin typeface="Calibri" panose="020F0502020204030204" pitchFamily="34" charset="0"/>
                <a:ea typeface="Calibri" panose="020F0502020204030204" pitchFamily="34" charset="0"/>
                <a:cs typeface="Calibri" panose="020F0502020204030204" pitchFamily="34" charset="0"/>
              </a:rPr>
              <a:t>Oplossing lijkt onderwijs, maar huidig over het klimaat </a:t>
            </a:r>
            <a:r>
              <a:rPr lang="nl-NL" sz="2100" u="sng" dirty="0">
                <a:effectLst/>
                <a:latin typeface="Calibri" panose="020F0502020204030204" pitchFamily="34" charset="0"/>
                <a:ea typeface="Calibri" panose="020F0502020204030204" pitchFamily="34" charset="0"/>
                <a:cs typeface="Calibri" panose="020F0502020204030204" pitchFamily="34" charset="0"/>
              </a:rPr>
              <a:t>versterkt deze gevoelens </a:t>
            </a:r>
            <a:r>
              <a:rPr lang="nl-NL" sz="2100" dirty="0">
                <a:effectLst/>
                <a:latin typeface="Calibri" panose="020F0502020204030204" pitchFamily="34" charset="0"/>
                <a:ea typeface="Calibri" panose="020F0502020204030204" pitchFamily="34" charset="0"/>
                <a:cs typeface="Calibri" panose="020F0502020204030204" pitchFamily="34" charset="0"/>
              </a:rPr>
              <a:t>(</a:t>
            </a:r>
            <a:r>
              <a:rPr lang="nl-NL" sz="2100" dirty="0" err="1">
                <a:effectLst/>
                <a:latin typeface="Calibri" panose="020F0502020204030204" pitchFamily="34" charset="0"/>
                <a:ea typeface="Calibri" panose="020F0502020204030204" pitchFamily="34" charset="0"/>
                <a:cs typeface="Calibri" panose="020F0502020204030204" pitchFamily="34" charset="0"/>
              </a:rPr>
              <a:t>Ojala</a:t>
            </a:r>
            <a:r>
              <a:rPr lang="nl-NL" sz="2100" dirty="0">
                <a:effectLst/>
                <a:latin typeface="Calibri" panose="020F0502020204030204" pitchFamily="34" charset="0"/>
                <a:ea typeface="Calibri" panose="020F0502020204030204" pitchFamily="34" charset="0"/>
                <a:cs typeface="Calibri" panose="020F0502020204030204" pitchFamily="34" charset="0"/>
              </a:rPr>
              <a:t>, 2016)</a:t>
            </a:r>
          </a:p>
          <a:p>
            <a:endParaRPr lang="nl-NL" sz="2100" dirty="0">
              <a:effectLst/>
              <a:latin typeface="Calibri" panose="020F0502020204030204" pitchFamily="34" charset="0"/>
              <a:ea typeface="Calibri" panose="020F0502020204030204" pitchFamily="34" charset="0"/>
              <a:cs typeface="Calibri" panose="020F0502020204030204" pitchFamily="34" charset="0"/>
            </a:endParaRPr>
          </a:p>
          <a:p>
            <a:r>
              <a:rPr lang="nl-NL" sz="2100" dirty="0">
                <a:effectLst/>
                <a:latin typeface="Calibri" panose="020F0502020204030204" pitchFamily="34" charset="0"/>
                <a:ea typeface="Calibri" panose="020F0502020204030204" pitchFamily="34" charset="0"/>
                <a:cs typeface="Calibri" panose="020F0502020204030204" pitchFamily="34" charset="0"/>
              </a:rPr>
              <a:t>Het is echter de </a:t>
            </a:r>
            <a:r>
              <a:rPr lang="nl-NL" sz="2100" u="sng" dirty="0">
                <a:effectLst/>
                <a:latin typeface="Calibri" panose="020F0502020204030204" pitchFamily="34" charset="0"/>
                <a:ea typeface="Calibri" panose="020F0502020204030204" pitchFamily="34" charset="0"/>
                <a:cs typeface="Calibri" panose="020F0502020204030204" pitchFamily="34" charset="0"/>
              </a:rPr>
              <a:t>nieuwe generatie </a:t>
            </a:r>
            <a:r>
              <a:rPr lang="nl-NL" sz="2100" dirty="0">
                <a:effectLst/>
                <a:latin typeface="Calibri" panose="020F0502020204030204" pitchFamily="34" charset="0"/>
                <a:ea typeface="Calibri" panose="020F0502020204030204" pitchFamily="34" charset="0"/>
                <a:cs typeface="Calibri" panose="020F0502020204030204" pitchFamily="34" charset="0"/>
              </a:rPr>
              <a:t>die de kans heeft om nieuw te zijn, om met nieuwe, innovatieve (scheppende) oplossingen voor problemen te komen zonder de last van misvattingen, fouten en houdingen van diegenen die zijn voorgegaan (</a:t>
            </a:r>
            <a:r>
              <a:rPr lang="nl-NL" sz="2100" dirty="0" err="1">
                <a:effectLst/>
                <a:latin typeface="Calibri" panose="020F0502020204030204" pitchFamily="34" charset="0"/>
                <a:ea typeface="Calibri" panose="020F0502020204030204" pitchFamily="34" charset="0"/>
                <a:cs typeface="Calibri" panose="020F0502020204030204" pitchFamily="34" charset="0"/>
              </a:rPr>
              <a:t>Arendt</a:t>
            </a:r>
            <a:r>
              <a:rPr lang="nl-NL" sz="2100" dirty="0">
                <a:effectLst/>
                <a:latin typeface="Calibri" panose="020F0502020204030204" pitchFamily="34" charset="0"/>
                <a:ea typeface="Calibri" panose="020F0502020204030204" pitchFamily="34" charset="0"/>
                <a:cs typeface="Calibri" panose="020F0502020204030204" pitchFamily="34" charset="0"/>
              </a:rPr>
              <a:t>, 1958). </a:t>
            </a:r>
          </a:p>
          <a:p>
            <a:endParaRPr lang="nl-NL" dirty="0"/>
          </a:p>
        </p:txBody>
      </p:sp>
    </p:spTree>
    <p:extLst>
      <p:ext uri="{BB962C8B-B14F-4D97-AF65-F5344CB8AC3E}">
        <p14:creationId xmlns:p14="http://schemas.microsoft.com/office/powerpoint/2010/main" val="2066550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C5356-4683-43FA-96E3-DE4A3E0DD0A6}"/>
              </a:ext>
            </a:extLst>
          </p:cNvPr>
          <p:cNvSpPr>
            <a:spLocks noGrp="1"/>
          </p:cNvSpPr>
          <p:nvPr>
            <p:ph type="title"/>
          </p:nvPr>
        </p:nvSpPr>
        <p:spPr/>
        <p:txBody>
          <a:bodyPr>
            <a:normAutofit/>
          </a:bodyPr>
          <a:lstStyle/>
          <a:p>
            <a:r>
              <a:rPr lang="nl-NL" sz="4000" dirty="0"/>
              <a:t>Hoe hoopvol ben je zelf? LEERLING </a:t>
            </a:r>
          </a:p>
        </p:txBody>
      </p:sp>
      <p:graphicFrame>
        <p:nvGraphicFramePr>
          <p:cNvPr id="4" name="Chart 3">
            <a:extLst>
              <a:ext uri="{FF2B5EF4-FFF2-40B4-BE49-F238E27FC236}">
                <a16:creationId xmlns:a16="http://schemas.microsoft.com/office/drawing/2014/main" id="{C1056063-F68C-8C13-A714-8B2248821B76}"/>
              </a:ext>
            </a:extLst>
          </p:cNvPr>
          <p:cNvGraphicFramePr/>
          <p:nvPr>
            <p:extLst>
              <p:ext uri="{D42A27DB-BD31-4B8C-83A1-F6EECF244321}">
                <p14:modId xmlns:p14="http://schemas.microsoft.com/office/powerpoint/2010/main" val="804956459"/>
              </p:ext>
            </p:extLst>
          </p:nvPr>
        </p:nvGraphicFramePr>
        <p:xfrm>
          <a:off x="809346" y="1731885"/>
          <a:ext cx="7491275"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4C8CC10-A4FB-1B6F-55D7-110EA5A4FAC6}"/>
              </a:ext>
            </a:extLst>
          </p:cNvPr>
          <p:cNvSpPr txBox="1"/>
          <p:nvPr/>
        </p:nvSpPr>
        <p:spPr>
          <a:xfrm>
            <a:off x="8762260" y="1731885"/>
            <a:ext cx="2763898" cy="1606017"/>
          </a:xfrm>
          <a:prstGeom prst="rect">
            <a:avLst/>
          </a:prstGeom>
          <a:noFill/>
          <a:ln>
            <a:solidFill>
              <a:schemeClr val="tx1"/>
            </a:solidFill>
          </a:ln>
        </p:spPr>
        <p:txBody>
          <a:bodyPr wrap="none" rtlCol="0">
            <a:spAutoFit/>
          </a:bodyPr>
          <a:lstStyle/>
          <a:p>
            <a:r>
              <a:rPr lang="en-US" dirty="0"/>
              <a:t>Op </a:t>
            </a:r>
            <a:r>
              <a:rPr lang="en-US" dirty="0" err="1"/>
              <a:t>een</a:t>
            </a:r>
            <a:r>
              <a:rPr lang="en-US" dirty="0"/>
              <a:t> 1-10 </a:t>
            </a:r>
            <a:r>
              <a:rPr lang="en-US" dirty="0" err="1"/>
              <a:t>schaal</a:t>
            </a:r>
            <a:r>
              <a:rPr lang="en-US" dirty="0"/>
              <a:t> is het </a:t>
            </a:r>
          </a:p>
          <a:p>
            <a:r>
              <a:rPr lang="en-US" dirty="0" err="1"/>
              <a:t>gemiddelde</a:t>
            </a:r>
            <a:r>
              <a:rPr lang="en-US" dirty="0"/>
              <a:t> van </a:t>
            </a:r>
            <a:r>
              <a:rPr lang="en-US" dirty="0" err="1"/>
              <a:t>leerlingen</a:t>
            </a:r>
            <a:r>
              <a:rPr lang="en-US" dirty="0"/>
              <a:t>:</a:t>
            </a:r>
            <a:endParaRPr lang="en-US" dirty="0">
              <a:solidFill>
                <a:srgbClr val="FF0000"/>
              </a:solidFill>
            </a:endParaRPr>
          </a:p>
          <a:p>
            <a:pPr>
              <a:lnSpc>
                <a:spcPct val="107000"/>
              </a:lnSpc>
              <a:spcAft>
                <a:spcPts val="800"/>
              </a:spcAft>
            </a:pPr>
            <a:r>
              <a:rPr lang="nl-NL"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5,40</a:t>
            </a:r>
          </a:p>
          <a:p>
            <a:pPr>
              <a:lnSpc>
                <a:spcPct val="107000"/>
              </a:lnSpc>
              <a:spcAft>
                <a:spcPts val="800"/>
              </a:spcAft>
            </a:pPr>
            <a:r>
              <a:rPr lang="nl-NL" sz="1100" kern="100" dirty="0">
                <a:effectLst/>
                <a:latin typeface="Calibri" panose="020F0502020204030204" pitchFamily="34" charset="0"/>
                <a:ea typeface="Calibri" panose="020F0502020204030204" pitchFamily="34" charset="0"/>
                <a:cs typeface="Times New Roman" panose="02020603050405020304" pitchFamily="18" charset="0"/>
              </a:rPr>
              <a:t>(SD: 1,92)</a:t>
            </a:r>
          </a:p>
          <a:p>
            <a:endParaRPr lang="nl-NL" dirty="0"/>
          </a:p>
        </p:txBody>
      </p:sp>
    </p:spTree>
    <p:extLst>
      <p:ext uri="{BB962C8B-B14F-4D97-AF65-F5344CB8AC3E}">
        <p14:creationId xmlns:p14="http://schemas.microsoft.com/office/powerpoint/2010/main" val="2326392261"/>
      </p:ext>
    </p:extLst>
  </p:cSld>
  <p:clrMapOvr>
    <a:masterClrMapping/>
  </p:clrMapOvr>
</p:sld>
</file>

<file path=ppt/theme/theme1.xml><?xml version="1.0" encoding="utf-8"?>
<a:theme xmlns:a="http://schemas.openxmlformats.org/drawingml/2006/main" name="Basis">
  <a:themeElements>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Basis</Template>
  <TotalTime>1044</TotalTime>
  <Words>2870</Words>
  <Application>Microsoft Office PowerPoint</Application>
  <PresentationFormat>Breedbeeld</PresentationFormat>
  <Paragraphs>320</Paragraphs>
  <Slides>52</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52</vt:i4>
      </vt:variant>
    </vt:vector>
  </HeadingPairs>
  <TitlesOfParts>
    <vt:vector size="59" baseType="lpstr">
      <vt:lpstr>Arial</vt:lpstr>
      <vt:lpstr>Calibri</vt:lpstr>
      <vt:lpstr>Corbel</vt:lpstr>
      <vt:lpstr>georgia</vt:lpstr>
      <vt:lpstr>Lato</vt:lpstr>
      <vt:lpstr>Times LT Std</vt:lpstr>
      <vt:lpstr>Basis</vt:lpstr>
      <vt:lpstr>Inhoud</vt:lpstr>
      <vt:lpstr>Hoopvol klimaatonderwijs</vt:lpstr>
      <vt:lpstr>PowerPoint-presentatie</vt:lpstr>
      <vt:lpstr>Wat is eigenlijk het probleem?</vt:lpstr>
      <vt:lpstr>Wat is eigenlijk het probleem?</vt:lpstr>
      <vt:lpstr>Ecologie onderwijs</vt:lpstr>
      <vt:lpstr>Klimaatpessimisme</vt:lpstr>
      <vt:lpstr>Wat is eigenlijk het probleem?</vt:lpstr>
      <vt:lpstr>Hoe hoopvol ben je zelf? LEERLING </vt:lpstr>
      <vt:lpstr>Hoe hoopvol ben je zelf? LEERLING</vt:lpstr>
      <vt:lpstr>Hoe hoopvol ben je zelf? DOCENT</vt:lpstr>
      <vt:lpstr>Hoe hoopvol ben je zelf? DOCENT</vt:lpstr>
      <vt:lpstr>Wat willen leerlingen en docenten?</vt:lpstr>
      <vt:lpstr>Hoopvol onderwijs</vt:lpstr>
      <vt:lpstr>Hoop!</vt:lpstr>
      <vt:lpstr>Wat onderzoek ons vertelt over hoop</vt:lpstr>
      <vt:lpstr>Het Groen Ideecafé – Eleonore</vt:lpstr>
      <vt:lpstr>Hoopvol onderwijs; vier kenmerken</vt:lpstr>
      <vt:lpstr>Wat is hoop?</vt:lpstr>
      <vt:lpstr>PowerPoint-presentatie</vt:lpstr>
      <vt:lpstr>PowerPoint-presentatie</vt:lpstr>
      <vt:lpstr>Waar sta jij? – Polak </vt:lpstr>
      <vt:lpstr>Hoe werkt hoopvol met:  A. leerlingen in het VO B. leraren-in-opleiding? </vt:lpstr>
      <vt:lpstr>Ecologie onderwijs</vt:lpstr>
      <vt:lpstr>Wat is hoop?</vt:lpstr>
      <vt:lpstr>Hoe zit dat in de lessen verwerkt?</vt:lpstr>
      <vt:lpstr>Beweegredeneren – Polak game</vt:lpstr>
      <vt:lpstr>Hoe zou jij de ideale wereld zien als alles mogelijk is zonder enige belemmeringen?</vt:lpstr>
      <vt:lpstr>Stel plant tropisch bos </vt:lpstr>
      <vt:lpstr>JUSTDIGGIT</vt:lpstr>
      <vt:lpstr>PowerPoint-presentatie</vt:lpstr>
      <vt:lpstr>PowerPoint-presentatie</vt:lpstr>
      <vt:lpstr>PowerPoint-presentatie</vt:lpstr>
      <vt:lpstr>Wat doe jij zelf al?</vt:lpstr>
      <vt:lpstr>Resultaten</vt:lpstr>
      <vt:lpstr>Invloed en optimisme</vt:lpstr>
      <vt:lpstr>PowerPoint-presentatie</vt:lpstr>
      <vt:lpstr>Vertrouwen in zichzelf</vt:lpstr>
      <vt:lpstr>Vertrouwen in anderen</vt:lpstr>
      <vt:lpstr>Herwaardering</vt:lpstr>
      <vt:lpstr>Conclusie</vt:lpstr>
      <vt:lpstr>Hoe werkt hoopvol onderwijs met leraren in opleiding?</vt:lpstr>
      <vt:lpstr>PowerPoint-presentatie</vt:lpstr>
      <vt:lpstr>PowerPoint-presentatie</vt:lpstr>
      <vt:lpstr>Project Drawdown</vt:lpstr>
      <vt:lpstr>Hoopvol onderwijs –  lerarenopleidingen NL en DU  </vt:lpstr>
      <vt:lpstr>Vertalen naar jouw les</vt:lpstr>
      <vt:lpstr>Afsluitend</vt:lpstr>
      <vt:lpstr>Einde</vt:lpstr>
      <vt:lpstr>Literatuur</vt:lpstr>
      <vt:lpstr>Voorbeelden links </vt:lpstr>
      <vt:lpstr>Waar sta jij – deel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Inhoud</dc:title>
  <dc:creator>Eleonore van Gaasbeek</dc:creator>
  <cp:lastModifiedBy>gebruiker</cp:lastModifiedBy>
  <cp:revision>26</cp:revision>
  <dcterms:created xsi:type="dcterms:W3CDTF">2023-10-22T21:37:57Z</dcterms:created>
  <dcterms:modified xsi:type="dcterms:W3CDTF">2023-11-10T14:34:53Z</dcterms:modified>
</cp:coreProperties>
</file>