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3"/>
  </p:notesMasterIdLst>
  <p:sldIdLst>
    <p:sldId id="256" r:id="rId2"/>
    <p:sldId id="499" r:id="rId3"/>
    <p:sldId id="374" r:id="rId4"/>
    <p:sldId id="375" r:id="rId5"/>
    <p:sldId id="536" r:id="rId6"/>
    <p:sldId id="537" r:id="rId7"/>
    <p:sldId id="501" r:id="rId8"/>
    <p:sldId id="433" r:id="rId9"/>
    <p:sldId id="445" r:id="rId10"/>
    <p:sldId id="504" r:id="rId11"/>
    <p:sldId id="355" r:id="rId12"/>
    <p:sldId id="447" r:id="rId13"/>
    <p:sldId id="454" r:id="rId14"/>
    <p:sldId id="502" r:id="rId15"/>
    <p:sldId id="503" r:id="rId16"/>
    <p:sldId id="429" r:id="rId17"/>
    <p:sldId id="456" r:id="rId18"/>
    <p:sldId id="441" r:id="rId19"/>
    <p:sldId id="453" r:id="rId20"/>
    <p:sldId id="365" r:id="rId21"/>
    <p:sldId id="354" r:id="rId22"/>
    <p:sldId id="392" r:id="rId23"/>
    <p:sldId id="458" r:id="rId24"/>
    <p:sldId id="506" r:id="rId25"/>
    <p:sldId id="508" r:id="rId26"/>
    <p:sldId id="509" r:id="rId27"/>
    <p:sldId id="402" r:id="rId28"/>
    <p:sldId id="405" r:id="rId29"/>
    <p:sldId id="483" r:id="rId30"/>
    <p:sldId id="399" r:id="rId31"/>
    <p:sldId id="383" r:id="rId32"/>
    <p:sldId id="386" r:id="rId33"/>
    <p:sldId id="545" r:id="rId34"/>
    <p:sldId id="510" r:id="rId35"/>
    <p:sldId id="538" r:id="rId36"/>
    <p:sldId id="542" r:id="rId37"/>
    <p:sldId id="362" r:id="rId38"/>
    <p:sldId id="521" r:id="rId39"/>
    <p:sldId id="459" r:id="rId40"/>
    <p:sldId id="476" r:id="rId41"/>
    <p:sldId id="515" r:id="rId42"/>
    <p:sldId id="539" r:id="rId43"/>
    <p:sldId id="474" r:id="rId44"/>
    <p:sldId id="523" r:id="rId45"/>
    <p:sldId id="543" r:id="rId46"/>
    <p:sldId id="488" r:id="rId47"/>
    <p:sldId id="489" r:id="rId48"/>
    <p:sldId id="490" r:id="rId49"/>
    <p:sldId id="491" r:id="rId50"/>
    <p:sldId id="517" r:id="rId51"/>
    <p:sldId id="526" r:id="rId52"/>
    <p:sldId id="533" r:id="rId53"/>
    <p:sldId id="493" r:id="rId54"/>
    <p:sldId id="494" r:id="rId55"/>
    <p:sldId id="495" r:id="rId56"/>
    <p:sldId id="524" r:id="rId57"/>
    <p:sldId id="518" r:id="rId58"/>
    <p:sldId id="497" r:id="rId59"/>
    <p:sldId id="512" r:id="rId60"/>
    <p:sldId id="519" r:id="rId61"/>
    <p:sldId id="527" r:id="rId62"/>
    <p:sldId id="520" r:id="rId63"/>
    <p:sldId id="540" r:id="rId64"/>
    <p:sldId id="529" r:id="rId65"/>
    <p:sldId id="530" r:id="rId66"/>
    <p:sldId id="534" r:id="rId67"/>
    <p:sldId id="369" r:id="rId68"/>
    <p:sldId id="423" r:id="rId69"/>
    <p:sldId id="420" r:id="rId70"/>
    <p:sldId id="541" r:id="rId71"/>
    <p:sldId id="54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e Kalisvaart" initials="MK" lastIdx="1" clrIdx="0">
    <p:extLst>
      <p:ext uri="{19B8F6BF-5375-455C-9EA6-DF929625EA0E}">
        <p15:presenceInfo xmlns:p15="http://schemas.microsoft.com/office/powerpoint/2012/main" userId="638cf860199246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autoAdjust="0"/>
    <p:restoredTop sz="76851" autoAdjust="0"/>
  </p:normalViewPr>
  <p:slideViewPr>
    <p:cSldViewPr>
      <p:cViewPr varScale="1">
        <p:scale>
          <a:sx n="56" d="100"/>
          <a:sy n="56" d="100"/>
        </p:scale>
        <p:origin x="1344" y="78"/>
      </p:cViewPr>
      <p:guideLst>
        <p:guide orient="horz" pos="2160"/>
        <p:guide pos="2880"/>
      </p:guideLst>
    </p:cSldViewPr>
  </p:slideViewPr>
  <p:outlineViewPr>
    <p:cViewPr>
      <p:scale>
        <a:sx n="33" d="100"/>
        <a:sy n="33" d="100"/>
      </p:scale>
      <p:origin x="0" y="1562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21A62-DE20-47C9-B8CD-C3FBDD100B99}" type="datetimeFigureOut">
              <a:rPr lang="en-GB" smtClean="0"/>
              <a:pPr/>
              <a:t>15/11/2021</a:t>
            </a:fld>
            <a:endParaRPr lang="en-GB"/>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E3471B-1618-449A-B02E-207FB5AC3C55}" type="slidenum">
              <a:rPr lang="en-GB" smtClean="0"/>
              <a:pPr/>
              <a:t>‹nr.›</a:t>
            </a:fld>
            <a:endParaRPr lang="en-GB"/>
          </a:p>
        </p:txBody>
      </p:sp>
    </p:spTree>
    <p:extLst>
      <p:ext uri="{BB962C8B-B14F-4D97-AF65-F5344CB8AC3E}">
        <p14:creationId xmlns:p14="http://schemas.microsoft.com/office/powerpoint/2010/main" val="21057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rijksoverheid.nl/onderwerpen/biotechnologie/documenten-en-publicaties/brochures/2009/01/01/argumentenkaart.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a:t>
            </a:fld>
            <a:endParaRPr lang="en-GB"/>
          </a:p>
        </p:txBody>
      </p:sp>
    </p:spTree>
    <p:extLst>
      <p:ext uri="{BB962C8B-B14F-4D97-AF65-F5344CB8AC3E}">
        <p14:creationId xmlns:p14="http://schemas.microsoft.com/office/powerpoint/2010/main" val="1148706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10</a:t>
            </a:fld>
            <a:endParaRPr lang="en-GB"/>
          </a:p>
        </p:txBody>
      </p:sp>
    </p:spTree>
    <p:extLst>
      <p:ext uri="{BB962C8B-B14F-4D97-AF65-F5344CB8AC3E}">
        <p14:creationId xmlns:p14="http://schemas.microsoft.com/office/powerpoint/2010/main" val="253320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11</a:t>
            </a:fld>
            <a:endParaRPr lang="en-GB"/>
          </a:p>
        </p:txBody>
      </p:sp>
    </p:spTree>
    <p:extLst>
      <p:ext uri="{BB962C8B-B14F-4D97-AF65-F5344CB8AC3E}">
        <p14:creationId xmlns:p14="http://schemas.microsoft.com/office/powerpoint/2010/main" val="117951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12</a:t>
            </a:fld>
            <a:endParaRPr lang="en-GB"/>
          </a:p>
        </p:txBody>
      </p:sp>
    </p:spTree>
    <p:extLst>
      <p:ext uri="{BB962C8B-B14F-4D97-AF65-F5344CB8AC3E}">
        <p14:creationId xmlns:p14="http://schemas.microsoft.com/office/powerpoint/2010/main" val="4130592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13</a:t>
            </a:fld>
            <a:endParaRPr lang="en-GB"/>
          </a:p>
        </p:txBody>
      </p:sp>
    </p:spTree>
    <p:extLst>
      <p:ext uri="{BB962C8B-B14F-4D97-AF65-F5344CB8AC3E}">
        <p14:creationId xmlns:p14="http://schemas.microsoft.com/office/powerpoint/2010/main" val="3053504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14</a:t>
            </a:fld>
            <a:endParaRPr lang="en-GB"/>
          </a:p>
        </p:txBody>
      </p:sp>
    </p:spTree>
    <p:extLst>
      <p:ext uri="{BB962C8B-B14F-4D97-AF65-F5344CB8AC3E}">
        <p14:creationId xmlns:p14="http://schemas.microsoft.com/office/powerpoint/2010/main" val="45465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15</a:t>
            </a:fld>
            <a:endParaRPr lang="en-GB"/>
          </a:p>
        </p:txBody>
      </p:sp>
    </p:spTree>
    <p:extLst>
      <p:ext uri="{BB962C8B-B14F-4D97-AF65-F5344CB8AC3E}">
        <p14:creationId xmlns:p14="http://schemas.microsoft.com/office/powerpoint/2010/main" val="3051058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16</a:t>
            </a:fld>
            <a:endParaRPr lang="en-GB"/>
          </a:p>
        </p:txBody>
      </p:sp>
    </p:spTree>
    <p:extLst>
      <p:ext uri="{BB962C8B-B14F-4D97-AF65-F5344CB8AC3E}">
        <p14:creationId xmlns:p14="http://schemas.microsoft.com/office/powerpoint/2010/main" val="2128843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17</a:t>
            </a:fld>
            <a:endParaRPr lang="en-GB"/>
          </a:p>
        </p:txBody>
      </p:sp>
    </p:spTree>
    <p:extLst>
      <p:ext uri="{BB962C8B-B14F-4D97-AF65-F5344CB8AC3E}">
        <p14:creationId xmlns:p14="http://schemas.microsoft.com/office/powerpoint/2010/main" val="1545336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18</a:t>
            </a:fld>
            <a:endParaRPr lang="en-GB"/>
          </a:p>
        </p:txBody>
      </p:sp>
    </p:spTree>
    <p:extLst>
      <p:ext uri="{BB962C8B-B14F-4D97-AF65-F5344CB8AC3E}">
        <p14:creationId xmlns:p14="http://schemas.microsoft.com/office/powerpoint/2010/main" val="1783785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3471B-1618-449A-B02E-207FB5AC3C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35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2</a:t>
            </a:fld>
            <a:endParaRPr lang="en-GB"/>
          </a:p>
        </p:txBody>
      </p:sp>
    </p:spTree>
    <p:extLst>
      <p:ext uri="{BB962C8B-B14F-4D97-AF65-F5344CB8AC3E}">
        <p14:creationId xmlns:p14="http://schemas.microsoft.com/office/powerpoint/2010/main" val="388082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Visualisatie van klassieke veredeling in blokschema</a:t>
            </a:r>
          </a:p>
          <a:p>
            <a:r>
              <a:rPr lang="nl-NL" dirty="0"/>
              <a:t>Voorbeeld van het overbrengen van één specifieke eigenschap van plant 1 (rood) in verder alle andere eigenschappen van plant 2 (blauw). Veel kruisingen met plant 2 (lijn) zijn dan nodig.</a:t>
            </a: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20</a:t>
            </a:fld>
            <a:endParaRPr lang="en-GB"/>
          </a:p>
        </p:txBody>
      </p:sp>
    </p:spTree>
    <p:extLst>
      <p:ext uri="{BB962C8B-B14F-4D97-AF65-F5344CB8AC3E}">
        <p14:creationId xmlns:p14="http://schemas.microsoft.com/office/powerpoint/2010/main" val="3345010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Visualisatie van moderne veredeling in blokschema</a:t>
            </a:r>
          </a:p>
          <a:p>
            <a:r>
              <a:rPr lang="nl-NL" dirty="0"/>
              <a:t>Door nieuwe technieken is het mogelijk om een eigenschap van de één plant uit het DNA te ‘’knippen’’ en in te brengen in het genoom van de andere plant (plant 1 = rood; plant 2 = blauw)</a:t>
            </a: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21</a:t>
            </a:fld>
            <a:endParaRPr lang="en-GB"/>
          </a:p>
        </p:txBody>
      </p:sp>
    </p:spTree>
    <p:extLst>
      <p:ext uri="{BB962C8B-B14F-4D97-AF65-F5344CB8AC3E}">
        <p14:creationId xmlns:p14="http://schemas.microsoft.com/office/powerpoint/2010/main" val="245589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Selectie van uitleg op </a:t>
            </a:r>
            <a:r>
              <a:rPr lang="nl-NL" sz="1800" dirty="0" err="1">
                <a:solidFill>
                  <a:srgbClr val="0070C0"/>
                </a:solidFill>
                <a:effectLst/>
                <a:latin typeface="Calibri" panose="020F0502020204030204" pitchFamily="34" charset="0"/>
                <a:ea typeface="MS Mincho" panose="02020609040205080304" pitchFamily="49" charset="-128"/>
              </a:rPr>
              <a:t>youtube</a:t>
            </a:r>
            <a:r>
              <a:rPr lang="nl-NL" sz="1800" dirty="0">
                <a:solidFill>
                  <a:srgbClr val="0070C0"/>
                </a:solidFill>
                <a:effectLst/>
                <a:latin typeface="Calibri" panose="020F0502020204030204" pitchFamily="34" charset="0"/>
                <a:ea typeface="MS Mincho" panose="02020609040205080304" pitchFamily="49" charset="-128"/>
              </a:rPr>
              <a:t> over </a:t>
            </a:r>
            <a:r>
              <a:rPr lang="nl-NL" sz="1800" dirty="0" err="1">
                <a:solidFill>
                  <a:srgbClr val="0070C0"/>
                </a:solidFill>
                <a:effectLst/>
                <a:latin typeface="Calibri" panose="020F0502020204030204" pitchFamily="34" charset="0"/>
                <a:ea typeface="MS Mincho" panose="02020609040205080304" pitchFamily="49" charset="-128"/>
              </a:rPr>
              <a:t>Crispr</a:t>
            </a:r>
            <a:r>
              <a:rPr lang="nl-NL" sz="1800" dirty="0">
                <a:solidFill>
                  <a:srgbClr val="0070C0"/>
                </a:solidFill>
                <a:effectLst/>
                <a:latin typeface="Calibri" panose="020F0502020204030204" pitchFamily="34" charset="0"/>
                <a:ea typeface="MS Mincho" panose="02020609040205080304" pitchFamily="49" charset="-128"/>
              </a:rPr>
              <a:t>-Cas techniek.</a:t>
            </a:r>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22</a:t>
            </a:fld>
            <a:endParaRPr lang="en-GB"/>
          </a:p>
        </p:txBody>
      </p:sp>
    </p:spTree>
    <p:extLst>
      <p:ext uri="{BB962C8B-B14F-4D97-AF65-F5344CB8AC3E}">
        <p14:creationId xmlns:p14="http://schemas.microsoft.com/office/powerpoint/2010/main" val="56618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Selectie van uitleg op </a:t>
            </a:r>
            <a:r>
              <a:rPr lang="nl-NL" sz="1800" dirty="0" err="1">
                <a:solidFill>
                  <a:srgbClr val="0070C0"/>
                </a:solidFill>
                <a:effectLst/>
                <a:latin typeface="Calibri" panose="020F0502020204030204" pitchFamily="34" charset="0"/>
                <a:ea typeface="MS Mincho" panose="02020609040205080304" pitchFamily="49" charset="-128"/>
              </a:rPr>
              <a:t>youtube</a:t>
            </a:r>
            <a:r>
              <a:rPr lang="nl-NL" sz="1800" dirty="0">
                <a:solidFill>
                  <a:srgbClr val="0070C0"/>
                </a:solidFill>
                <a:effectLst/>
                <a:latin typeface="Calibri" panose="020F0502020204030204" pitchFamily="34" charset="0"/>
                <a:ea typeface="MS Mincho" panose="02020609040205080304" pitchFamily="49" charset="-128"/>
              </a:rPr>
              <a:t> over </a:t>
            </a:r>
            <a:r>
              <a:rPr lang="nl-NL" sz="1800" dirty="0" err="1">
                <a:solidFill>
                  <a:srgbClr val="0070C0"/>
                </a:solidFill>
                <a:effectLst/>
                <a:latin typeface="Calibri" panose="020F0502020204030204" pitchFamily="34" charset="0"/>
                <a:ea typeface="MS Mincho" panose="02020609040205080304" pitchFamily="49" charset="-128"/>
              </a:rPr>
              <a:t>Crispr</a:t>
            </a:r>
            <a:r>
              <a:rPr lang="nl-NL" sz="1800" dirty="0">
                <a:solidFill>
                  <a:srgbClr val="0070C0"/>
                </a:solidFill>
                <a:effectLst/>
                <a:latin typeface="Calibri" panose="020F0502020204030204" pitchFamily="34" charset="0"/>
                <a:ea typeface="MS Mincho" panose="02020609040205080304" pitchFamily="49" charset="-128"/>
              </a:rPr>
              <a:t>-Cas techniek.</a:t>
            </a:r>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23</a:t>
            </a:fld>
            <a:endParaRPr lang="en-GB"/>
          </a:p>
        </p:txBody>
      </p:sp>
    </p:spTree>
    <p:extLst>
      <p:ext uri="{BB962C8B-B14F-4D97-AF65-F5344CB8AC3E}">
        <p14:creationId xmlns:p14="http://schemas.microsoft.com/office/powerpoint/2010/main" val="2026698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Selectie van uitleg op </a:t>
            </a:r>
            <a:r>
              <a:rPr lang="nl-NL" sz="1800" dirty="0" err="1">
                <a:solidFill>
                  <a:srgbClr val="0070C0"/>
                </a:solidFill>
                <a:effectLst/>
                <a:latin typeface="Calibri" panose="020F0502020204030204" pitchFamily="34" charset="0"/>
                <a:ea typeface="MS Mincho" panose="02020609040205080304" pitchFamily="49" charset="-128"/>
              </a:rPr>
              <a:t>youtube</a:t>
            </a:r>
            <a:r>
              <a:rPr lang="nl-NL" sz="1800" dirty="0">
                <a:solidFill>
                  <a:srgbClr val="0070C0"/>
                </a:solidFill>
                <a:effectLst/>
                <a:latin typeface="Calibri" panose="020F0502020204030204" pitchFamily="34" charset="0"/>
                <a:ea typeface="MS Mincho" panose="02020609040205080304" pitchFamily="49" charset="-128"/>
              </a:rPr>
              <a:t> over </a:t>
            </a:r>
            <a:r>
              <a:rPr lang="nl-NL" sz="1800" dirty="0" err="1">
                <a:solidFill>
                  <a:srgbClr val="0070C0"/>
                </a:solidFill>
                <a:effectLst/>
                <a:latin typeface="Calibri" panose="020F0502020204030204" pitchFamily="34" charset="0"/>
                <a:ea typeface="MS Mincho" panose="02020609040205080304" pitchFamily="49" charset="-128"/>
              </a:rPr>
              <a:t>Crispr</a:t>
            </a:r>
            <a:r>
              <a:rPr lang="nl-NL" sz="1800" dirty="0">
                <a:solidFill>
                  <a:srgbClr val="0070C0"/>
                </a:solidFill>
                <a:effectLst/>
                <a:latin typeface="Calibri" panose="020F0502020204030204" pitchFamily="34" charset="0"/>
                <a:ea typeface="MS Mincho" panose="02020609040205080304" pitchFamily="49" charset="-128"/>
              </a:rPr>
              <a:t>-Cas techniek.</a:t>
            </a:r>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24</a:t>
            </a:fld>
            <a:endParaRPr lang="en-GB"/>
          </a:p>
        </p:txBody>
      </p:sp>
    </p:spTree>
    <p:extLst>
      <p:ext uri="{BB962C8B-B14F-4D97-AF65-F5344CB8AC3E}">
        <p14:creationId xmlns:p14="http://schemas.microsoft.com/office/powerpoint/2010/main" val="3003544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Selectie van uitleg op </a:t>
            </a:r>
            <a:r>
              <a:rPr lang="nl-NL" sz="1800" dirty="0" err="1">
                <a:solidFill>
                  <a:srgbClr val="0070C0"/>
                </a:solidFill>
                <a:effectLst/>
                <a:latin typeface="Calibri" panose="020F0502020204030204" pitchFamily="34" charset="0"/>
                <a:ea typeface="MS Mincho" panose="02020609040205080304" pitchFamily="49" charset="-128"/>
              </a:rPr>
              <a:t>youtube</a:t>
            </a:r>
            <a:r>
              <a:rPr lang="nl-NL" sz="1800" dirty="0">
                <a:solidFill>
                  <a:srgbClr val="0070C0"/>
                </a:solidFill>
                <a:effectLst/>
                <a:latin typeface="Calibri" panose="020F0502020204030204" pitchFamily="34" charset="0"/>
                <a:ea typeface="MS Mincho" panose="02020609040205080304" pitchFamily="49" charset="-128"/>
              </a:rPr>
              <a:t> over </a:t>
            </a:r>
            <a:r>
              <a:rPr lang="nl-NL" sz="1800" dirty="0" err="1">
                <a:solidFill>
                  <a:srgbClr val="0070C0"/>
                </a:solidFill>
                <a:effectLst/>
                <a:latin typeface="Calibri" panose="020F0502020204030204" pitchFamily="34" charset="0"/>
                <a:ea typeface="MS Mincho" panose="02020609040205080304" pitchFamily="49" charset="-128"/>
              </a:rPr>
              <a:t>Crispr</a:t>
            </a:r>
            <a:r>
              <a:rPr lang="nl-NL" sz="1800" dirty="0">
                <a:solidFill>
                  <a:srgbClr val="0070C0"/>
                </a:solidFill>
                <a:effectLst/>
                <a:latin typeface="Calibri" panose="020F0502020204030204" pitchFamily="34" charset="0"/>
                <a:ea typeface="MS Mincho" panose="02020609040205080304" pitchFamily="49" charset="-128"/>
              </a:rPr>
              <a:t>-Cas techniek.</a:t>
            </a:r>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25</a:t>
            </a:fld>
            <a:endParaRPr lang="en-GB"/>
          </a:p>
        </p:txBody>
      </p:sp>
    </p:spTree>
    <p:extLst>
      <p:ext uri="{BB962C8B-B14F-4D97-AF65-F5344CB8AC3E}">
        <p14:creationId xmlns:p14="http://schemas.microsoft.com/office/powerpoint/2010/main" val="110446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26</a:t>
            </a:fld>
            <a:endParaRPr lang="en-GB"/>
          </a:p>
        </p:txBody>
      </p:sp>
    </p:spTree>
    <p:extLst>
      <p:ext uri="{BB962C8B-B14F-4D97-AF65-F5344CB8AC3E}">
        <p14:creationId xmlns:p14="http://schemas.microsoft.com/office/powerpoint/2010/main" val="1728883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27</a:t>
            </a:fld>
            <a:endParaRPr lang="en-GB"/>
          </a:p>
        </p:txBody>
      </p:sp>
    </p:spTree>
    <p:extLst>
      <p:ext uri="{BB962C8B-B14F-4D97-AF65-F5344CB8AC3E}">
        <p14:creationId xmlns:p14="http://schemas.microsoft.com/office/powerpoint/2010/main" val="320045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Wat vinden de leerlingen van het gebruik van chemische middelen voor voedselproductie? Selectie van onderzoeken over Roundup</a:t>
            </a:r>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28</a:t>
            </a:fld>
            <a:endParaRPr lang="en-GB"/>
          </a:p>
        </p:txBody>
      </p:sp>
    </p:spTree>
    <p:extLst>
      <p:ext uri="{BB962C8B-B14F-4D97-AF65-F5344CB8AC3E}">
        <p14:creationId xmlns:p14="http://schemas.microsoft.com/office/powerpoint/2010/main" val="2092203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800" dirty="0">
                <a:solidFill>
                  <a:srgbClr val="0070C0"/>
                </a:solidFill>
                <a:effectLst/>
                <a:latin typeface="Calibri" panose="020F0502020204030204" pitchFamily="34" charset="0"/>
                <a:ea typeface="MS Mincho" panose="02020609040205080304" pitchFamily="49" charset="-128"/>
              </a:rPr>
              <a:t>Argumentenkaart om te helpen bij de discussie over gemodificeerde gewassen</a:t>
            </a:r>
          </a:p>
          <a:p>
            <a:endParaRPr lang="nl-NL" sz="1800" dirty="0">
              <a:solidFill>
                <a:srgbClr val="0070C0"/>
              </a:solidFill>
              <a:effectLst/>
              <a:latin typeface="Calibri" panose="020F0502020204030204" pitchFamily="34" charset="0"/>
              <a:ea typeface="MS Mincho" panose="02020609040205080304" pitchFamily="49" charset="-128"/>
            </a:endParaRPr>
          </a:p>
          <a:p>
            <a:r>
              <a:rPr lang="nl-NL" sz="1800" dirty="0">
                <a:solidFill>
                  <a:srgbClr val="0070C0"/>
                </a:solidFill>
                <a:effectLst/>
                <a:latin typeface="Calibri" panose="020F0502020204030204" pitchFamily="34" charset="0"/>
                <a:ea typeface="MS Mincho" panose="02020609040205080304" pitchFamily="49" charset="-128"/>
              </a:rPr>
              <a:t>De getoonde  argumentenkaart met voor- en tegenargumenten is opgesteld door de overheid en hier te downloaden:</a:t>
            </a:r>
            <a:endParaRPr lang="nl-NL" sz="1800" dirty="0">
              <a:effectLst/>
              <a:latin typeface="Times New Roman" panose="02020603050405020304" pitchFamily="18" charset="0"/>
              <a:ea typeface="MS Mincho" panose="02020609040205080304" pitchFamily="49" charset="-128"/>
            </a:endParaRPr>
          </a:p>
          <a:p>
            <a:r>
              <a:rPr lang="nl-NL" sz="1800" u="sng" dirty="0">
                <a:solidFill>
                  <a:srgbClr val="0000FF"/>
                </a:solidFill>
                <a:effectLst/>
                <a:latin typeface="Calibri" panose="020F0502020204030204" pitchFamily="34" charset="0"/>
                <a:ea typeface="MS Mincho" panose="02020609040205080304" pitchFamily="49" charset="-128"/>
                <a:hlinkClick r:id="rId3"/>
              </a:rPr>
              <a:t>http://www.rijksoverheid.nl/onderwerpen/biotechnologie/documenten-en-publicaties/brochures/2009/01/01/argumentenkaart.html</a:t>
            </a:r>
            <a:endParaRPr lang="nl-NL" sz="1800" dirty="0">
              <a:effectLst/>
              <a:latin typeface="Times New Roman" panose="02020603050405020304" pitchFamily="18" charset="0"/>
              <a:ea typeface="MS Mincho" panose="02020609040205080304" pitchFamily="49" charset="-128"/>
            </a:endParaRPr>
          </a:p>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29</a:t>
            </a:fld>
            <a:endParaRPr lang="en-GB"/>
          </a:p>
        </p:txBody>
      </p:sp>
    </p:spTree>
    <p:extLst>
      <p:ext uri="{BB962C8B-B14F-4D97-AF65-F5344CB8AC3E}">
        <p14:creationId xmlns:p14="http://schemas.microsoft.com/office/powerpoint/2010/main" val="292582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3</a:t>
            </a:fld>
            <a:endParaRPr lang="en-GB"/>
          </a:p>
        </p:txBody>
      </p:sp>
    </p:spTree>
    <p:extLst>
      <p:ext uri="{BB962C8B-B14F-4D97-AF65-F5344CB8AC3E}">
        <p14:creationId xmlns:p14="http://schemas.microsoft.com/office/powerpoint/2010/main" val="2089332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30</a:t>
            </a:fld>
            <a:endParaRPr lang="en-GB"/>
          </a:p>
        </p:txBody>
      </p:sp>
    </p:spTree>
    <p:extLst>
      <p:ext uri="{BB962C8B-B14F-4D97-AF65-F5344CB8AC3E}">
        <p14:creationId xmlns:p14="http://schemas.microsoft.com/office/powerpoint/2010/main" val="3948284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31</a:t>
            </a:fld>
            <a:endParaRPr lang="en-GB"/>
          </a:p>
        </p:txBody>
      </p:sp>
    </p:spTree>
    <p:extLst>
      <p:ext uri="{BB962C8B-B14F-4D97-AF65-F5344CB8AC3E}">
        <p14:creationId xmlns:p14="http://schemas.microsoft.com/office/powerpoint/2010/main" val="42063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2"/>
            <a:endParaRPr lang="nl-NL"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32</a:t>
            </a:fld>
            <a:endParaRPr lang="en-GB"/>
          </a:p>
        </p:txBody>
      </p:sp>
    </p:spTree>
    <p:extLst>
      <p:ext uri="{BB962C8B-B14F-4D97-AF65-F5344CB8AC3E}">
        <p14:creationId xmlns:p14="http://schemas.microsoft.com/office/powerpoint/2010/main" val="1060154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2"/>
            <a:endParaRPr lang="nl-NL"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33</a:t>
            </a:fld>
            <a:endParaRPr lang="en-GB"/>
          </a:p>
        </p:txBody>
      </p:sp>
    </p:spTree>
    <p:extLst>
      <p:ext uri="{BB962C8B-B14F-4D97-AF65-F5344CB8AC3E}">
        <p14:creationId xmlns:p14="http://schemas.microsoft.com/office/powerpoint/2010/main" val="1360225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34</a:t>
            </a:fld>
            <a:endParaRPr lang="en-GB"/>
          </a:p>
        </p:txBody>
      </p:sp>
    </p:spTree>
    <p:extLst>
      <p:ext uri="{BB962C8B-B14F-4D97-AF65-F5344CB8AC3E}">
        <p14:creationId xmlns:p14="http://schemas.microsoft.com/office/powerpoint/2010/main" val="1997421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2"/>
            <a:endParaRPr lang="nl-NL"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35</a:t>
            </a:fld>
            <a:endParaRPr lang="en-GB"/>
          </a:p>
        </p:txBody>
      </p:sp>
    </p:spTree>
    <p:extLst>
      <p:ext uri="{BB962C8B-B14F-4D97-AF65-F5344CB8AC3E}">
        <p14:creationId xmlns:p14="http://schemas.microsoft.com/office/powerpoint/2010/main" val="46007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2"/>
            <a:endParaRPr lang="nl-NL"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36</a:t>
            </a:fld>
            <a:endParaRPr lang="en-GB"/>
          </a:p>
        </p:txBody>
      </p:sp>
    </p:spTree>
    <p:extLst>
      <p:ext uri="{BB962C8B-B14F-4D97-AF65-F5344CB8AC3E}">
        <p14:creationId xmlns:p14="http://schemas.microsoft.com/office/powerpoint/2010/main" val="2301612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37</a:t>
            </a:fld>
            <a:endParaRPr lang="en-GB"/>
          </a:p>
        </p:txBody>
      </p:sp>
    </p:spTree>
    <p:extLst>
      <p:ext uri="{BB962C8B-B14F-4D97-AF65-F5344CB8AC3E}">
        <p14:creationId xmlns:p14="http://schemas.microsoft.com/office/powerpoint/2010/main" val="1032440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38</a:t>
            </a:fld>
            <a:endParaRPr lang="en-GB"/>
          </a:p>
        </p:txBody>
      </p:sp>
    </p:spTree>
    <p:extLst>
      <p:ext uri="{BB962C8B-B14F-4D97-AF65-F5344CB8AC3E}">
        <p14:creationId xmlns:p14="http://schemas.microsoft.com/office/powerpoint/2010/main" val="3661270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39</a:t>
            </a:fld>
            <a:endParaRPr lang="en-GB"/>
          </a:p>
        </p:txBody>
      </p:sp>
    </p:spTree>
    <p:extLst>
      <p:ext uri="{BB962C8B-B14F-4D97-AF65-F5344CB8AC3E}">
        <p14:creationId xmlns:p14="http://schemas.microsoft.com/office/powerpoint/2010/main" val="403898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a:t>
            </a:fld>
            <a:endParaRPr lang="en-GB"/>
          </a:p>
        </p:txBody>
      </p:sp>
    </p:spTree>
    <p:extLst>
      <p:ext uri="{BB962C8B-B14F-4D97-AF65-F5344CB8AC3E}">
        <p14:creationId xmlns:p14="http://schemas.microsoft.com/office/powerpoint/2010/main" val="40423506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E3471B-1618-449A-B02E-207FB5AC3C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350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41</a:t>
            </a:fld>
            <a:endParaRPr lang="en-GB"/>
          </a:p>
        </p:txBody>
      </p:sp>
    </p:spTree>
    <p:extLst>
      <p:ext uri="{BB962C8B-B14F-4D97-AF65-F5344CB8AC3E}">
        <p14:creationId xmlns:p14="http://schemas.microsoft.com/office/powerpoint/2010/main" val="1161876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42</a:t>
            </a:fld>
            <a:endParaRPr lang="en-GB"/>
          </a:p>
        </p:txBody>
      </p:sp>
    </p:spTree>
    <p:extLst>
      <p:ext uri="{BB962C8B-B14F-4D97-AF65-F5344CB8AC3E}">
        <p14:creationId xmlns:p14="http://schemas.microsoft.com/office/powerpoint/2010/main" val="3781091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43</a:t>
            </a:fld>
            <a:endParaRPr lang="en-GB"/>
          </a:p>
        </p:txBody>
      </p:sp>
    </p:spTree>
    <p:extLst>
      <p:ext uri="{BB962C8B-B14F-4D97-AF65-F5344CB8AC3E}">
        <p14:creationId xmlns:p14="http://schemas.microsoft.com/office/powerpoint/2010/main" val="3224197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44</a:t>
            </a:fld>
            <a:endParaRPr lang="en-GB"/>
          </a:p>
        </p:txBody>
      </p:sp>
    </p:spTree>
    <p:extLst>
      <p:ext uri="{BB962C8B-B14F-4D97-AF65-F5344CB8AC3E}">
        <p14:creationId xmlns:p14="http://schemas.microsoft.com/office/powerpoint/2010/main" val="52173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45</a:t>
            </a:fld>
            <a:endParaRPr lang="en-GB"/>
          </a:p>
        </p:txBody>
      </p:sp>
    </p:spTree>
    <p:extLst>
      <p:ext uri="{BB962C8B-B14F-4D97-AF65-F5344CB8AC3E}">
        <p14:creationId xmlns:p14="http://schemas.microsoft.com/office/powerpoint/2010/main" val="3544184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Antwoorden</a:t>
            </a:r>
            <a:r>
              <a:rPr lang="en-GB" dirty="0"/>
              <a:t> op de </a:t>
            </a:r>
            <a:r>
              <a:rPr lang="en-GB" dirty="0" err="1"/>
              <a:t>vragen</a:t>
            </a:r>
            <a:r>
              <a:rPr lang="en-GB" dirty="0"/>
              <a:t> van de module </a:t>
            </a:r>
            <a:r>
              <a:rPr lang="en-GB" dirty="0" err="1"/>
              <a:t>staan</a:t>
            </a:r>
            <a:r>
              <a:rPr lang="en-GB" dirty="0"/>
              <a:t> in de </a:t>
            </a:r>
            <a:r>
              <a:rPr lang="en-GB" dirty="0" err="1"/>
              <a:t>docentenhandleiding</a:t>
            </a:r>
            <a:endParaRPr lang="en-GB" dirty="0"/>
          </a:p>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46</a:t>
            </a:fld>
            <a:endParaRPr lang="en-GB"/>
          </a:p>
        </p:txBody>
      </p:sp>
    </p:spTree>
    <p:extLst>
      <p:ext uri="{BB962C8B-B14F-4D97-AF65-F5344CB8AC3E}">
        <p14:creationId xmlns:p14="http://schemas.microsoft.com/office/powerpoint/2010/main" val="3498864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47</a:t>
            </a:fld>
            <a:endParaRPr lang="en-GB"/>
          </a:p>
        </p:txBody>
      </p:sp>
    </p:spTree>
    <p:extLst>
      <p:ext uri="{BB962C8B-B14F-4D97-AF65-F5344CB8AC3E}">
        <p14:creationId xmlns:p14="http://schemas.microsoft.com/office/powerpoint/2010/main" val="1379506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https://entocare.nl/biologische-bestrijding-wittevlieg/ercal/ </a:t>
            </a: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48</a:t>
            </a:fld>
            <a:endParaRPr lang="en-GB"/>
          </a:p>
        </p:txBody>
      </p:sp>
    </p:spTree>
    <p:extLst>
      <p:ext uri="{BB962C8B-B14F-4D97-AF65-F5344CB8AC3E}">
        <p14:creationId xmlns:p14="http://schemas.microsoft.com/office/powerpoint/2010/main" val="3466418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49</a:t>
            </a:fld>
            <a:endParaRPr lang="en-GB"/>
          </a:p>
        </p:txBody>
      </p:sp>
    </p:spTree>
    <p:extLst>
      <p:ext uri="{BB962C8B-B14F-4D97-AF65-F5344CB8AC3E}">
        <p14:creationId xmlns:p14="http://schemas.microsoft.com/office/powerpoint/2010/main" val="341065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nSpc>
                <a:spcPct val="115000"/>
              </a:lnSpc>
              <a:spcAft>
                <a:spcPts val="1000"/>
              </a:spcAft>
            </a:pPr>
            <a:endParaRPr lang="nl-NL" sz="1800" b="1" i="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5</a:t>
            </a:fld>
            <a:endParaRPr lang="en-GB"/>
          </a:p>
        </p:txBody>
      </p:sp>
    </p:spTree>
    <p:extLst>
      <p:ext uri="{BB962C8B-B14F-4D97-AF65-F5344CB8AC3E}">
        <p14:creationId xmlns:p14="http://schemas.microsoft.com/office/powerpoint/2010/main" val="30858675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50</a:t>
            </a:fld>
            <a:endParaRPr lang="en-GB"/>
          </a:p>
        </p:txBody>
      </p:sp>
    </p:spTree>
    <p:extLst>
      <p:ext uri="{BB962C8B-B14F-4D97-AF65-F5344CB8AC3E}">
        <p14:creationId xmlns:p14="http://schemas.microsoft.com/office/powerpoint/2010/main" val="1067336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51</a:t>
            </a:fld>
            <a:endParaRPr lang="en-GB"/>
          </a:p>
        </p:txBody>
      </p:sp>
    </p:spTree>
    <p:extLst>
      <p:ext uri="{BB962C8B-B14F-4D97-AF65-F5344CB8AC3E}">
        <p14:creationId xmlns:p14="http://schemas.microsoft.com/office/powerpoint/2010/main" val="29341864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52</a:t>
            </a:fld>
            <a:endParaRPr lang="en-GB"/>
          </a:p>
        </p:txBody>
      </p:sp>
    </p:spTree>
    <p:extLst>
      <p:ext uri="{BB962C8B-B14F-4D97-AF65-F5344CB8AC3E}">
        <p14:creationId xmlns:p14="http://schemas.microsoft.com/office/powerpoint/2010/main" val="2650649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53</a:t>
            </a:fld>
            <a:endParaRPr lang="en-GB"/>
          </a:p>
        </p:txBody>
      </p:sp>
    </p:spTree>
    <p:extLst>
      <p:ext uri="{BB962C8B-B14F-4D97-AF65-F5344CB8AC3E}">
        <p14:creationId xmlns:p14="http://schemas.microsoft.com/office/powerpoint/2010/main" val="1059298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54</a:t>
            </a:fld>
            <a:endParaRPr lang="en-GB"/>
          </a:p>
        </p:txBody>
      </p:sp>
    </p:spTree>
    <p:extLst>
      <p:ext uri="{BB962C8B-B14F-4D97-AF65-F5344CB8AC3E}">
        <p14:creationId xmlns:p14="http://schemas.microsoft.com/office/powerpoint/2010/main" val="1113184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55</a:t>
            </a:fld>
            <a:endParaRPr lang="en-GB"/>
          </a:p>
        </p:txBody>
      </p:sp>
    </p:spTree>
    <p:extLst>
      <p:ext uri="{BB962C8B-B14F-4D97-AF65-F5344CB8AC3E}">
        <p14:creationId xmlns:p14="http://schemas.microsoft.com/office/powerpoint/2010/main" val="2085792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56</a:t>
            </a:fld>
            <a:endParaRPr lang="en-GB"/>
          </a:p>
        </p:txBody>
      </p:sp>
    </p:spTree>
    <p:extLst>
      <p:ext uri="{BB962C8B-B14F-4D97-AF65-F5344CB8AC3E}">
        <p14:creationId xmlns:p14="http://schemas.microsoft.com/office/powerpoint/2010/main" val="2021471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57</a:t>
            </a:fld>
            <a:endParaRPr lang="en-GB"/>
          </a:p>
        </p:txBody>
      </p:sp>
    </p:spTree>
    <p:extLst>
      <p:ext uri="{BB962C8B-B14F-4D97-AF65-F5344CB8AC3E}">
        <p14:creationId xmlns:p14="http://schemas.microsoft.com/office/powerpoint/2010/main" val="1144812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https://entocare.nl/biologische-bestrijding-wittevlieg/ercal/ </a:t>
            </a: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58</a:t>
            </a:fld>
            <a:endParaRPr lang="en-GB"/>
          </a:p>
        </p:txBody>
      </p:sp>
    </p:spTree>
    <p:extLst>
      <p:ext uri="{BB962C8B-B14F-4D97-AF65-F5344CB8AC3E}">
        <p14:creationId xmlns:p14="http://schemas.microsoft.com/office/powerpoint/2010/main" val="42114986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https://entocare.nl/biologische-bestrijding-wittevlieg/ercal/ </a:t>
            </a:r>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59</a:t>
            </a:fld>
            <a:endParaRPr lang="en-GB"/>
          </a:p>
        </p:txBody>
      </p:sp>
    </p:spTree>
    <p:extLst>
      <p:ext uri="{BB962C8B-B14F-4D97-AF65-F5344CB8AC3E}">
        <p14:creationId xmlns:p14="http://schemas.microsoft.com/office/powerpoint/2010/main" val="258576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nSpc>
                <a:spcPct val="115000"/>
              </a:lnSpc>
              <a:spcAft>
                <a:spcPts val="1000"/>
              </a:spcAft>
            </a:pPr>
            <a:endParaRPr lang="nl-NL" sz="1800" b="1" i="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6</a:t>
            </a:fld>
            <a:endParaRPr lang="en-GB"/>
          </a:p>
        </p:txBody>
      </p:sp>
    </p:spTree>
    <p:extLst>
      <p:ext uri="{BB962C8B-B14F-4D97-AF65-F5344CB8AC3E}">
        <p14:creationId xmlns:p14="http://schemas.microsoft.com/office/powerpoint/2010/main" val="3083699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60</a:t>
            </a:fld>
            <a:endParaRPr lang="en-GB"/>
          </a:p>
        </p:txBody>
      </p:sp>
    </p:spTree>
    <p:extLst>
      <p:ext uri="{BB962C8B-B14F-4D97-AF65-F5344CB8AC3E}">
        <p14:creationId xmlns:p14="http://schemas.microsoft.com/office/powerpoint/2010/main" val="1911815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61</a:t>
            </a:fld>
            <a:endParaRPr lang="en-GB"/>
          </a:p>
        </p:txBody>
      </p:sp>
    </p:spTree>
    <p:extLst>
      <p:ext uri="{BB962C8B-B14F-4D97-AF65-F5344CB8AC3E}">
        <p14:creationId xmlns:p14="http://schemas.microsoft.com/office/powerpoint/2010/main" val="2685830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62</a:t>
            </a:fld>
            <a:endParaRPr lang="en-GB"/>
          </a:p>
        </p:txBody>
      </p:sp>
    </p:spTree>
    <p:extLst>
      <p:ext uri="{BB962C8B-B14F-4D97-AF65-F5344CB8AC3E}">
        <p14:creationId xmlns:p14="http://schemas.microsoft.com/office/powerpoint/2010/main" val="3795511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63</a:t>
            </a:fld>
            <a:endParaRPr lang="en-GB"/>
          </a:p>
        </p:txBody>
      </p:sp>
    </p:spTree>
    <p:extLst>
      <p:ext uri="{BB962C8B-B14F-4D97-AF65-F5344CB8AC3E}">
        <p14:creationId xmlns:p14="http://schemas.microsoft.com/office/powerpoint/2010/main" val="735959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64</a:t>
            </a:fld>
            <a:endParaRPr lang="en-GB"/>
          </a:p>
        </p:txBody>
      </p:sp>
    </p:spTree>
    <p:extLst>
      <p:ext uri="{BB962C8B-B14F-4D97-AF65-F5344CB8AC3E}">
        <p14:creationId xmlns:p14="http://schemas.microsoft.com/office/powerpoint/2010/main" val="24086166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65</a:t>
            </a:fld>
            <a:endParaRPr lang="en-GB"/>
          </a:p>
        </p:txBody>
      </p:sp>
    </p:spTree>
    <p:extLst>
      <p:ext uri="{BB962C8B-B14F-4D97-AF65-F5344CB8AC3E}">
        <p14:creationId xmlns:p14="http://schemas.microsoft.com/office/powerpoint/2010/main" val="40946067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66</a:t>
            </a:fld>
            <a:endParaRPr lang="en-GB"/>
          </a:p>
        </p:txBody>
      </p:sp>
    </p:spTree>
    <p:extLst>
      <p:ext uri="{BB962C8B-B14F-4D97-AF65-F5344CB8AC3E}">
        <p14:creationId xmlns:p14="http://schemas.microsoft.com/office/powerpoint/2010/main" val="42474549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dirty="0">
              <a:effectLst/>
              <a:latin typeface="Times New Roman" panose="02020603050405020304" pitchFamily="18" charset="0"/>
              <a:ea typeface="MS Mincho" panose="02020609040205080304" pitchFamily="49" charset="-128"/>
            </a:endParaRP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67</a:t>
            </a:fld>
            <a:endParaRPr lang="en-GB"/>
          </a:p>
        </p:txBody>
      </p:sp>
    </p:spTree>
    <p:extLst>
      <p:ext uri="{BB962C8B-B14F-4D97-AF65-F5344CB8AC3E}">
        <p14:creationId xmlns:p14="http://schemas.microsoft.com/office/powerpoint/2010/main" val="3649116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68</a:t>
            </a:fld>
            <a:endParaRPr lang="en-GB"/>
          </a:p>
        </p:txBody>
      </p:sp>
    </p:spTree>
    <p:extLst>
      <p:ext uri="{BB962C8B-B14F-4D97-AF65-F5344CB8AC3E}">
        <p14:creationId xmlns:p14="http://schemas.microsoft.com/office/powerpoint/2010/main" val="39857233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69</a:t>
            </a:fld>
            <a:endParaRPr lang="en-GB"/>
          </a:p>
        </p:txBody>
      </p:sp>
    </p:spTree>
    <p:extLst>
      <p:ext uri="{BB962C8B-B14F-4D97-AF65-F5344CB8AC3E}">
        <p14:creationId xmlns:p14="http://schemas.microsoft.com/office/powerpoint/2010/main" val="914251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nSpc>
                <a:spcPct val="115000"/>
              </a:lnSpc>
              <a:spcAft>
                <a:spcPts val="1000"/>
              </a:spcAft>
            </a:pPr>
            <a:endParaRPr lang="nl-NL" sz="1800" b="1" i="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7</a:t>
            </a:fld>
            <a:endParaRPr lang="en-GB"/>
          </a:p>
        </p:txBody>
      </p:sp>
    </p:spTree>
    <p:extLst>
      <p:ext uri="{BB962C8B-B14F-4D97-AF65-F5344CB8AC3E}">
        <p14:creationId xmlns:p14="http://schemas.microsoft.com/office/powerpoint/2010/main" val="890502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70</a:t>
            </a:fld>
            <a:endParaRPr lang="en-GB"/>
          </a:p>
        </p:txBody>
      </p:sp>
    </p:spTree>
    <p:extLst>
      <p:ext uri="{BB962C8B-B14F-4D97-AF65-F5344CB8AC3E}">
        <p14:creationId xmlns:p14="http://schemas.microsoft.com/office/powerpoint/2010/main" val="2014202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800"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71</a:t>
            </a:fld>
            <a:endParaRPr lang="en-GB"/>
          </a:p>
        </p:txBody>
      </p:sp>
    </p:spTree>
    <p:extLst>
      <p:ext uri="{BB962C8B-B14F-4D97-AF65-F5344CB8AC3E}">
        <p14:creationId xmlns:p14="http://schemas.microsoft.com/office/powerpoint/2010/main" val="406675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Regeling van wortelgroei op celniveau </a:t>
            </a:r>
            <a:r>
              <a:rPr lang="nl-NL" dirty="0">
                <a:sym typeface="Wingdings" panose="05000000000000000000" pitchFamily="2" charset="2"/>
              </a:rPr>
              <a:t> invloed van plantenhormoon auxine</a:t>
            </a:r>
            <a:endParaRPr lang="nl-NL" dirty="0"/>
          </a:p>
        </p:txBody>
      </p:sp>
      <p:sp>
        <p:nvSpPr>
          <p:cNvPr id="4" name="Tijdelijke aanduiding voor dianummer 3"/>
          <p:cNvSpPr>
            <a:spLocks noGrp="1"/>
          </p:cNvSpPr>
          <p:nvPr>
            <p:ph type="sldNum" sz="quarter" idx="5"/>
          </p:nvPr>
        </p:nvSpPr>
        <p:spPr/>
        <p:txBody>
          <a:bodyPr/>
          <a:lstStyle/>
          <a:p>
            <a:fld id="{A7E3471B-1618-449A-B02E-207FB5AC3C55}" type="slidenum">
              <a:rPr lang="en-GB" smtClean="0"/>
              <a:pPr/>
              <a:t>8</a:t>
            </a:fld>
            <a:endParaRPr lang="en-GB"/>
          </a:p>
        </p:txBody>
      </p:sp>
    </p:spTree>
    <p:extLst>
      <p:ext uri="{BB962C8B-B14F-4D97-AF65-F5344CB8AC3E}">
        <p14:creationId xmlns:p14="http://schemas.microsoft.com/office/powerpoint/2010/main" val="89246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en-GB" dirty="0"/>
          </a:p>
        </p:txBody>
      </p:sp>
      <p:sp>
        <p:nvSpPr>
          <p:cNvPr id="4" name="Tijdelijke aanduiding voor dianummer 3"/>
          <p:cNvSpPr>
            <a:spLocks noGrp="1"/>
          </p:cNvSpPr>
          <p:nvPr>
            <p:ph type="sldNum" sz="quarter" idx="10"/>
          </p:nvPr>
        </p:nvSpPr>
        <p:spPr/>
        <p:txBody>
          <a:bodyPr/>
          <a:lstStyle/>
          <a:p>
            <a:fld id="{A7E3471B-1618-449A-B02E-207FB5AC3C55}" type="slidenum">
              <a:rPr lang="en-GB" smtClean="0"/>
              <a:pPr/>
              <a:t>9</a:t>
            </a:fld>
            <a:endParaRPr lang="en-GB"/>
          </a:p>
        </p:txBody>
      </p:sp>
    </p:spTree>
    <p:extLst>
      <p:ext uri="{BB962C8B-B14F-4D97-AF65-F5344CB8AC3E}">
        <p14:creationId xmlns:p14="http://schemas.microsoft.com/office/powerpoint/2010/main" val="84936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140852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13363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55940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278741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287598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313980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60583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389708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337874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238806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5522064-430A-4734-8E72-8BC9BBF88C20}" type="datetimeFigureOut">
              <a:rPr lang="en-GB" smtClean="0"/>
              <a:pPr/>
              <a:t>15/11/2021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6385F8-4575-426A-9122-E7F87A102F77}" type="slidenum">
              <a:rPr lang="en-GB" smtClean="0"/>
              <a:pPr/>
              <a:t>‹nr.›</a:t>
            </a:fld>
            <a:endParaRPr lang="en-GB"/>
          </a:p>
        </p:txBody>
      </p:sp>
    </p:spTree>
    <p:extLst>
      <p:ext uri="{BB962C8B-B14F-4D97-AF65-F5344CB8AC3E}">
        <p14:creationId xmlns:p14="http://schemas.microsoft.com/office/powerpoint/2010/main" val="123094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22064-430A-4734-8E72-8BC9BBF88C20}" type="datetimeFigureOut">
              <a:rPr lang="en-GB" smtClean="0"/>
              <a:pPr/>
              <a:t>15/11/2021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385F8-4575-426A-9122-E7F87A102F77}" type="slidenum">
              <a:rPr lang="en-GB" smtClean="0"/>
              <a:pPr/>
              <a:t>‹nr.›</a:t>
            </a:fld>
            <a:endParaRPr lang="en-GB"/>
          </a:p>
        </p:txBody>
      </p:sp>
    </p:spTree>
    <p:extLst>
      <p:ext uri="{BB962C8B-B14F-4D97-AF65-F5344CB8AC3E}">
        <p14:creationId xmlns:p14="http://schemas.microsoft.com/office/powerpoint/2010/main" val="23420638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etgroenehuisamersfoort.nl/sites/default/files/profielwerkstuk%20zilte%20landbouw%20Joyce%20van%20Leeuwen.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hetgroenehuisamersfoort.nl/sites/default/files/profielwerkstuk%20zilte%20landbouw%20Joyce%20van%20Leeuwen.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hyperlink" Target="mailto:malmberg@nibi.com" TargetMode="External"/><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youtu.be/OQZSzjHwoPA" TargetMode="External"/><Relationship Id="rId4" Type="http://schemas.openxmlformats.org/officeDocument/2006/relationships/hyperlink" Target="https://youtu.be/LdZS7RtblM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hyperlink" Target="https://coeliakiedocu.weebly.com/documentaire.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zapp.nl/programmas/het-klokhuis/gemist/VPWON_1259035" TargetMode="External"/><Relationship Id="rId4" Type="http://schemas.openxmlformats.org/officeDocument/2006/relationships/hyperlink" Target="https://www.npo3.nl/wat-zit-er-in-glutenvrije-producten"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kmS_cGa_hvs&amp;ab_channel=OsmosisOsmosisGeverifieerd" TargetMode="External"/><Relationship Id="rId3" Type="http://schemas.openxmlformats.org/officeDocument/2006/relationships/image" Target="../media/image1.png"/><Relationship Id="rId7" Type="http://schemas.openxmlformats.org/officeDocument/2006/relationships/hyperlink" Target="https://www.youtube.com/watch?v=4YKFw2KZA5o&amp;ab_channel=naturevide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www.trouw.nl/wetenschap/nobelprijs-voor-de-scheikunde-naar-genetische-schaar~b2dd9326/"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studiobiologie.nl/KB2/H14_01/index2b.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studiobiologie.nl/KB2/H14_01/index2e.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TWdzsant4i4&amp;ab_channel=VRTNW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volkskrant.nl/nieuws-achtergrond/wederom-kleuren-nederlandse-akkers-oranje-geel-door-gebruik-van-het-omstreden-middel-glyfosaat~b74c696a/" TargetMode="External"/><Relationship Id="rId5" Type="http://schemas.openxmlformats.org/officeDocument/2006/relationships/hyperlink" Target="https://library.wur.nl/WebQuery/file/cogem/cogem_t461108a7_001.pdf" TargetMode="Externa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A0g5ih1WIfc&amp;ab_channel=WarentuinWarentuin" TargetMode="External"/><Relationship Id="rId3" Type="http://schemas.openxmlformats.org/officeDocument/2006/relationships/image" Target="../media/image1.png"/><Relationship Id="rId7" Type="http://schemas.openxmlformats.org/officeDocument/2006/relationships/hyperlink" Target="https://www.youtube.com/watch?v=6Gm7F3nCV4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wur.nl/nl/Onderzoek-Resultaten/Onderzoeksinstituten/plant-research/show-wpr/Juridisch-advies-over-de-mogelijkheden-om-het-gebruik-van-glyfosaat-te-reguleren.htm" TargetMode="External"/><Relationship Id="rId5" Type="http://schemas.openxmlformats.org/officeDocument/2006/relationships/hyperlink" Target="https://www.gelderlander.nl/hetschoneoosten/pesticiden-mogelijk-gevaarlijker-dan-gedacht-groot-onderzoek-naar-risico-s~a9f42270" TargetMode="External"/><Relationship Id="rId4" Type="http://schemas.openxmlformats.org/officeDocument/2006/relationships/hyperlink" Target="https://www.nu.nl/weekend/5935032/nucheckt-wat-we-weten-over-de-risicos-van-onkruidverdelger-roundup.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rijksoverheid.nl/onderwerpen/biotechnologie/documenten-en-publicaties/brochures/2009/01/01/argumentenkaart.html" TargetMode="Externa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trouw.nl/nieuws/nieuwe-paarse-tomaat-is-extra-gezond~b4eb9798/" TargetMode="External"/><Relationship Id="rId3" Type="http://schemas.openxmlformats.org/officeDocument/2006/relationships/image" Target="../media/image1.png"/><Relationship Id="rId7" Type="http://schemas.openxmlformats.org/officeDocument/2006/relationships/hyperlink" Target="https://www.verspreidingsatlas.nl/5018"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hyperlink" Target="https://www.vpro.nl/speel~WO_VPRO_8601361~webvideo-bij-vpro-tegenlicht-aflevering-boer-zoekt-voedselflat-boer-zoekt-zilte-grond-ziltproefbedrijf-texel~.html" TargetMode="External"/><Relationship Id="rId3" Type="http://schemas.openxmlformats.org/officeDocument/2006/relationships/image" Target="../media/image1.png"/><Relationship Id="rId7" Type="http://schemas.openxmlformats.org/officeDocument/2006/relationships/hyperlink" Target="https://eenvandaag.avrotros.nl/item/telen-van-zoutbestendige-groente-heeft-de-toekoms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saltfarmtexel.com/salt-farm-texel" TargetMode="External"/><Relationship Id="rId4" Type="http://schemas.openxmlformats.org/officeDocument/2006/relationships/image" Target="../media/image4.png"/><Relationship Id="rId9" Type="http://schemas.openxmlformats.org/officeDocument/2006/relationships/hyperlink" Target="https://www.vpro.nl/programmas/tegenlicht/lees/bijlagen/2016-2017/boer-zoekt-voedselflat/webspecial.html"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XpuyHjfZu6s&amp;ab_channel=PeriscoopFilm" TargetMode="External"/><Relationship Id="rId3" Type="http://schemas.openxmlformats.org/officeDocument/2006/relationships/image" Target="../media/image1.png"/><Relationship Id="rId7" Type="http://schemas.openxmlformats.org/officeDocument/2006/relationships/hyperlink" Target="https://nos.nl/nieuwsuur/video/2352230-doet-de-nieuwe-stikstofwet-genoeg.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s://rewilding.org/earths-land-mammals-by-weight/" TargetMode="External"/><Relationship Id="rId10" Type="http://schemas.openxmlformats.org/officeDocument/2006/relationships/hyperlink" Target="https://www.youtube.com/watch?v=Ap8WmPQ61VA&amp;ab_channel=TechnokasTechnokas" TargetMode="External"/><Relationship Id="rId4" Type="http://schemas.openxmlformats.org/officeDocument/2006/relationships/image" Target="../media/image35.jpeg"/><Relationship Id="rId9" Type="http://schemas.openxmlformats.org/officeDocument/2006/relationships/hyperlink" Target="https://www.youtube.com/watch?v=2Yx00PHDtaQ&amp;ab_channel=Technoka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omroepwest.nl/nieuws/4182191/Drones-elimineren-motten-in-Westlandse-kassen-Binnen-een-paar-seconden-heb-je-mottenconfetti" TargetMode="Externa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afPN_XeuaHU?start=308&amp;feature=oembed" TargetMode="External"/><Relationship Id="rId5" Type="http://schemas.openxmlformats.org/officeDocument/2006/relationships/image" Target="../media/image6.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ideo" Target="https://www.youtube.com/embed/dLiYQ44gaUE?feature=oembed" TargetMode="External"/><Relationship Id="rId5" Type="http://schemas.openxmlformats.org/officeDocument/2006/relationships/image" Target="../media/image55.jpe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youtube.com/watch?v=kskEdA59mLI&amp;feature=youtu.be&amp;ab_channel=WageningenUniversity%26Research"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afPN_XeuaHU?start=308&amp;feature=oembed" TargetMode="External"/><Relationship Id="rId5" Type="http://schemas.openxmlformats.org/officeDocument/2006/relationships/image" Target="../media/image6.jpe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foodlog.nl/files/algemeen/BIONEXT_TRENDRAPPORT-2020.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www.bloemschikwinkel.nl/bloemschikken/algemeen/bladglans-bloemenvoedsel-clear-life/snijbloemenvoedsel-zakj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www.madeliefbyrichelle.com/2020/07/19/onafhankelijke-rozen-test-2-0/" TargetMode="Externa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www.nibi.nl/pagina/plantkracht" TargetMode="Externa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emokennislink.nl/publicaties/op-zoek-naar-een-gen-voor-zouttoleranti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F99498E-4407-4B6C-85B7-0FB3E4774737}"/>
              </a:ext>
            </a:extLst>
          </p:cNvPr>
          <p:cNvPicPr>
            <a:picLocks noChangeAspect="1"/>
          </p:cNvPicPr>
          <p:nvPr/>
        </p:nvPicPr>
        <p:blipFill>
          <a:blip r:embed="rId3"/>
          <a:stretch>
            <a:fillRect/>
          </a:stretch>
        </p:blipFill>
        <p:spPr>
          <a:xfrm>
            <a:off x="0" y="691299"/>
            <a:ext cx="9144000" cy="3037000"/>
          </a:xfrm>
          <a:prstGeom prst="rect">
            <a:avLst/>
          </a:prstGeom>
        </p:spPr>
      </p:pic>
      <p:sp>
        <p:nvSpPr>
          <p:cNvPr id="2" name="Titel 1"/>
          <p:cNvSpPr>
            <a:spLocks noGrp="1"/>
          </p:cNvSpPr>
          <p:nvPr>
            <p:ph type="ctrTitle"/>
          </p:nvPr>
        </p:nvSpPr>
        <p:spPr>
          <a:xfrm>
            <a:off x="1143000" y="1600200"/>
            <a:ext cx="6858000" cy="1071563"/>
          </a:xfrm>
        </p:spPr>
        <p:txBody>
          <a:bodyPr/>
          <a:lstStyle/>
          <a:p>
            <a:r>
              <a:rPr lang="nl-NL" noProof="0" dirty="0" err="1">
                <a:latin typeface="Calibri" pitchFamily="34" charset="0"/>
              </a:rPr>
              <a:t>PlantKracht</a:t>
            </a:r>
            <a:endParaRPr lang="nl-NL" noProof="0" dirty="0">
              <a:latin typeface="Calibri" pitchFamily="34" charset="0"/>
            </a:endParaRPr>
          </a:p>
        </p:txBody>
      </p:sp>
      <p:sp>
        <p:nvSpPr>
          <p:cNvPr id="3" name="Ondertitel 2"/>
          <p:cNvSpPr>
            <a:spLocks noGrp="1"/>
          </p:cNvSpPr>
          <p:nvPr>
            <p:ph type="subTitle" idx="1"/>
          </p:nvPr>
        </p:nvSpPr>
        <p:spPr>
          <a:xfrm>
            <a:off x="1087916" y="3939368"/>
            <a:ext cx="6858000" cy="1430765"/>
          </a:xfrm>
        </p:spPr>
        <p:txBody>
          <a:bodyPr>
            <a:normAutofit/>
          </a:bodyPr>
          <a:lstStyle/>
          <a:p>
            <a:r>
              <a:rPr lang="nl-NL" dirty="0">
                <a:latin typeface="Calibri" pitchFamily="34" charset="0"/>
              </a:rPr>
              <a:t>12 november 2021</a:t>
            </a:r>
          </a:p>
          <a:p>
            <a:r>
              <a:rPr lang="nl-NL" noProof="0" dirty="0">
                <a:latin typeface="Calibri" pitchFamily="34" charset="0"/>
              </a:rPr>
              <a:t>Martine Kalisvaart</a:t>
            </a:r>
          </a:p>
        </p:txBody>
      </p:sp>
      <p:pic>
        <p:nvPicPr>
          <p:cNvPr id="7" name="Afbeelding 6">
            <a:extLst>
              <a:ext uri="{FF2B5EF4-FFF2-40B4-BE49-F238E27FC236}">
                <a16:creationId xmlns:a16="http://schemas.microsoft.com/office/drawing/2014/main" id="{76C6D2A3-8C16-44AC-9507-F94A256AA945}"/>
              </a:ext>
            </a:extLst>
          </p:cNvPr>
          <p:cNvPicPr>
            <a:picLocks noChangeAspect="1"/>
          </p:cNvPicPr>
          <p:nvPr/>
        </p:nvPicPr>
        <p:blipFill rotWithShape="1">
          <a:blip r:embed="rId4"/>
          <a:srcRect t="36714" b="29871"/>
          <a:stretch/>
        </p:blipFill>
        <p:spPr>
          <a:xfrm>
            <a:off x="3352800" y="5581202"/>
            <a:ext cx="2281084" cy="1126903"/>
          </a:xfrm>
          <a:prstGeom prst="rect">
            <a:avLst/>
          </a:prstGeom>
        </p:spPr>
      </p:pic>
      <p:pic>
        <p:nvPicPr>
          <p:cNvPr id="11" name="Afbeelding 10">
            <a:extLst>
              <a:ext uri="{FF2B5EF4-FFF2-40B4-BE49-F238E27FC236}">
                <a16:creationId xmlns:a16="http://schemas.microsoft.com/office/drawing/2014/main" id="{0C434AF5-C84C-4C73-B77E-F5ACA359738A}"/>
              </a:ext>
            </a:extLst>
          </p:cNvPr>
          <p:cNvPicPr>
            <a:picLocks noChangeAspect="1"/>
          </p:cNvPicPr>
          <p:nvPr/>
        </p:nvPicPr>
        <p:blipFill rotWithShape="1">
          <a:blip r:embed="rId4"/>
          <a:srcRect t="68226"/>
          <a:stretch/>
        </p:blipFill>
        <p:spPr>
          <a:xfrm>
            <a:off x="143513" y="5463586"/>
            <a:ext cx="2649263" cy="1244519"/>
          </a:xfrm>
          <a:prstGeom prst="rect">
            <a:avLst/>
          </a:prstGeom>
        </p:spPr>
      </p:pic>
      <p:pic>
        <p:nvPicPr>
          <p:cNvPr id="12" name="Afbeelding 11">
            <a:extLst>
              <a:ext uri="{FF2B5EF4-FFF2-40B4-BE49-F238E27FC236}">
                <a16:creationId xmlns:a16="http://schemas.microsoft.com/office/drawing/2014/main" id="{13AE43A1-7E4F-464C-A6F7-445C3E07159E}"/>
              </a:ext>
            </a:extLst>
          </p:cNvPr>
          <p:cNvPicPr>
            <a:picLocks noChangeAspect="1"/>
          </p:cNvPicPr>
          <p:nvPr/>
        </p:nvPicPr>
        <p:blipFill rotWithShape="1">
          <a:blip r:embed="rId4"/>
          <a:srcRect b="66853"/>
          <a:stretch/>
        </p:blipFill>
        <p:spPr>
          <a:xfrm>
            <a:off x="6477000" y="5487967"/>
            <a:ext cx="2281084" cy="11178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509" y="892348"/>
            <a:ext cx="8340981" cy="1828800"/>
          </a:xfrm>
        </p:spPr>
        <p:txBody>
          <a:bodyPr>
            <a:noAutofit/>
          </a:bodyPr>
          <a:lstStyle/>
          <a:p>
            <a:pPr algn="ctr"/>
            <a:r>
              <a:rPr lang="nl-NL" sz="3200" dirty="0"/>
              <a:t>Met hoeveel gram zout per liter kan tuinkers nog kiemen en uitgroeien tot een plantje</a:t>
            </a:r>
            <a:r>
              <a:rPr lang="nl-NL" sz="2800" dirty="0"/>
              <a:t>?</a:t>
            </a:r>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p:txBody>
        </p:sp>
      </p:grpSp>
      <p:sp>
        <p:nvSpPr>
          <p:cNvPr id="7" name="Rechthoek 6">
            <a:extLst>
              <a:ext uri="{FF2B5EF4-FFF2-40B4-BE49-F238E27FC236}">
                <a16:creationId xmlns:a16="http://schemas.microsoft.com/office/drawing/2014/main" id="{24C3FA60-342A-40F4-B9AE-8309C37E1272}"/>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8" name="Rechthoek 7">
            <a:extLst>
              <a:ext uri="{FF2B5EF4-FFF2-40B4-BE49-F238E27FC236}">
                <a16:creationId xmlns:a16="http://schemas.microsoft.com/office/drawing/2014/main" id="{23612920-C5C1-4251-A77D-BD678B9FE4D6}"/>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12" name="Rechthoek 11">
            <a:extLst>
              <a:ext uri="{FF2B5EF4-FFF2-40B4-BE49-F238E27FC236}">
                <a16:creationId xmlns:a16="http://schemas.microsoft.com/office/drawing/2014/main" id="{781322B1-ECE8-4E2B-913A-3E849303F894}"/>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13" name="Rechthoek 12">
            <a:extLst>
              <a:ext uri="{FF2B5EF4-FFF2-40B4-BE49-F238E27FC236}">
                <a16:creationId xmlns:a16="http://schemas.microsoft.com/office/drawing/2014/main" id="{E63075C0-DBB1-4518-8B88-E48FDDC5E187}"/>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14" name="Tekstvak 13">
            <a:extLst>
              <a:ext uri="{FF2B5EF4-FFF2-40B4-BE49-F238E27FC236}">
                <a16:creationId xmlns:a16="http://schemas.microsoft.com/office/drawing/2014/main" id="{3280B747-25F7-4176-9E1A-911F7F36C138}"/>
              </a:ext>
            </a:extLst>
          </p:cNvPr>
          <p:cNvSpPr txBox="1"/>
          <p:nvPr/>
        </p:nvSpPr>
        <p:spPr>
          <a:xfrm>
            <a:off x="1743713" y="3301177"/>
            <a:ext cx="69782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kern="0" dirty="0">
                <a:solidFill>
                  <a:prstClr val="black"/>
                </a:solidFill>
              </a:rPr>
              <a:t>12 gram zout per liter</a:t>
            </a:r>
            <a:endParaRPr kumimoji="0" lang="nl-NL" b="0" i="0" u="none" strike="noStrike" kern="0" cap="none" spc="0" normalizeH="0" baseline="0" noProof="0" dirty="0">
              <a:ln>
                <a:noFill/>
              </a:ln>
              <a:solidFill>
                <a:prstClr val="black"/>
              </a:solidFill>
              <a:effectLst/>
              <a:uLnTx/>
              <a:uFillTx/>
            </a:endParaRPr>
          </a:p>
        </p:txBody>
      </p:sp>
      <p:sp>
        <p:nvSpPr>
          <p:cNvPr id="15" name="Tekstvak 14">
            <a:extLst>
              <a:ext uri="{FF2B5EF4-FFF2-40B4-BE49-F238E27FC236}">
                <a16:creationId xmlns:a16="http://schemas.microsoft.com/office/drawing/2014/main" id="{04C8E98A-9504-4B31-9DD3-E588170B7719}"/>
              </a:ext>
            </a:extLst>
          </p:cNvPr>
          <p:cNvSpPr txBox="1"/>
          <p:nvPr/>
        </p:nvSpPr>
        <p:spPr>
          <a:xfrm>
            <a:off x="1740665" y="4115516"/>
            <a:ext cx="6825867" cy="369332"/>
          </a:xfrm>
          <a:prstGeom prst="rect">
            <a:avLst/>
          </a:prstGeom>
          <a:noFill/>
        </p:spPr>
        <p:txBody>
          <a:bodyPr wrap="square" rtlCol="0">
            <a:spAutoFit/>
          </a:bodyPr>
          <a:lstStyle/>
          <a:p>
            <a:pPr defTabSz="914400">
              <a:defRPr/>
            </a:pPr>
            <a:r>
              <a:rPr lang="nl-NL" kern="0" dirty="0">
                <a:solidFill>
                  <a:prstClr val="black"/>
                </a:solidFill>
              </a:rPr>
              <a:t>18 gram zout per liter </a:t>
            </a:r>
            <a:endParaRPr kumimoji="0" lang="nl-NL" b="0" i="0" u="none" strike="noStrike" kern="0" cap="none" spc="0" normalizeH="0" baseline="0" noProof="0" dirty="0">
              <a:ln>
                <a:noFill/>
              </a:ln>
              <a:solidFill>
                <a:prstClr val="black"/>
              </a:solidFill>
              <a:effectLst/>
              <a:uLnTx/>
              <a:uFillTx/>
            </a:endParaRPr>
          </a:p>
        </p:txBody>
      </p:sp>
      <p:sp>
        <p:nvSpPr>
          <p:cNvPr id="16" name="Tekstvak 15">
            <a:extLst>
              <a:ext uri="{FF2B5EF4-FFF2-40B4-BE49-F238E27FC236}">
                <a16:creationId xmlns:a16="http://schemas.microsoft.com/office/drawing/2014/main" id="{D6722B21-E97D-4E9F-9428-59B20B9C861E}"/>
              </a:ext>
            </a:extLst>
          </p:cNvPr>
          <p:cNvSpPr txBox="1"/>
          <p:nvPr/>
        </p:nvSpPr>
        <p:spPr>
          <a:xfrm>
            <a:off x="1774193" y="4929353"/>
            <a:ext cx="6858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kern="0" dirty="0">
                <a:solidFill>
                  <a:prstClr val="black"/>
                </a:solidFill>
              </a:rPr>
              <a:t>24 gram zout per liter</a:t>
            </a:r>
            <a:endParaRPr kumimoji="0" lang="nl-NL" b="0" i="0" u="none" strike="noStrike" kern="0" cap="none" spc="0" normalizeH="0" baseline="0" noProof="0" dirty="0">
              <a:ln>
                <a:noFill/>
              </a:ln>
              <a:solidFill>
                <a:prstClr val="black"/>
              </a:solidFill>
              <a:effectLst/>
              <a:uLnTx/>
              <a:uFillTx/>
            </a:endParaRPr>
          </a:p>
        </p:txBody>
      </p:sp>
      <p:sp>
        <p:nvSpPr>
          <p:cNvPr id="17" name="Tekstvak 16">
            <a:extLst>
              <a:ext uri="{FF2B5EF4-FFF2-40B4-BE49-F238E27FC236}">
                <a16:creationId xmlns:a16="http://schemas.microsoft.com/office/drawing/2014/main" id="{30169BA4-EFCD-4AD2-98CB-118D47EE66CC}"/>
              </a:ext>
            </a:extLst>
          </p:cNvPr>
          <p:cNvSpPr txBox="1"/>
          <p:nvPr/>
        </p:nvSpPr>
        <p:spPr>
          <a:xfrm>
            <a:off x="1795529" y="5830522"/>
            <a:ext cx="748779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kern="0" dirty="0">
                <a:solidFill>
                  <a:prstClr val="black"/>
                </a:solidFill>
              </a:rPr>
              <a:t>30 gram zout per liter</a:t>
            </a:r>
            <a:endParaRPr kumimoji="0" lang="nl-NL"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3021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5126"/>
            <a:ext cx="9144000" cy="1325563"/>
          </a:xfrm>
        </p:spPr>
        <p:txBody>
          <a:bodyPr>
            <a:normAutofit/>
          </a:bodyPr>
          <a:lstStyle/>
          <a:p>
            <a:pPr algn="ctr"/>
            <a:r>
              <a:rPr lang="nl-NL" sz="3600" dirty="0"/>
              <a:t>Resultaat</a:t>
            </a:r>
          </a:p>
        </p:txBody>
      </p:sp>
      <p:sp>
        <p:nvSpPr>
          <p:cNvPr id="3" name="Tijdelijke aanduiding voor inhoud 2"/>
          <p:cNvSpPr>
            <a:spLocks noGrp="1"/>
          </p:cNvSpPr>
          <p:nvPr>
            <p:ph idx="1"/>
          </p:nvPr>
        </p:nvSpPr>
        <p:spPr>
          <a:xfrm>
            <a:off x="14689" y="6346824"/>
            <a:ext cx="7477125" cy="439565"/>
          </a:xfrm>
        </p:spPr>
        <p:txBody>
          <a:bodyPr>
            <a:normAutofit/>
          </a:bodyPr>
          <a:lstStyle/>
          <a:p>
            <a:pPr marL="0" indent="0">
              <a:buNone/>
            </a:pPr>
            <a:r>
              <a:rPr lang="nl-NL" sz="1200" dirty="0"/>
              <a:t>Bron: </a:t>
            </a:r>
            <a:r>
              <a:rPr lang="nl-NL" sz="1200" dirty="0">
                <a:hlinkClick r:id="rId3"/>
              </a:rPr>
              <a:t>Joyce van Leeuwen, 2018,  Zoute planten - Een overzicht van de huidige stand van zaken in de zilte landbouw. Profielwerkstuk vwo 6 </a:t>
            </a:r>
            <a:endParaRPr lang="nl-NL" sz="1200" dirty="0"/>
          </a:p>
          <a:p>
            <a:pPr marL="0" indent="0">
              <a:buNone/>
            </a:pPr>
            <a:endParaRPr lang="nl-NL" sz="1200" dirty="0"/>
          </a:p>
          <a:p>
            <a:endParaRPr lang="nl-NL" sz="1200" dirty="0"/>
          </a:p>
          <a:p>
            <a:endParaRPr lang="nl-NL" sz="1200" dirty="0"/>
          </a:p>
          <a:p>
            <a:endParaRPr lang="nl-NL" sz="1200" dirty="0"/>
          </a:p>
          <a:p>
            <a:pPr marL="0" indent="0">
              <a:buNone/>
            </a:pPr>
            <a:endParaRPr lang="nl-NL" sz="1200" dirty="0"/>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4"/>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p:txBody>
        </p:sp>
      </p:grpSp>
      <p:pic>
        <p:nvPicPr>
          <p:cNvPr id="6" name="Afbeelding 5">
            <a:extLst>
              <a:ext uri="{FF2B5EF4-FFF2-40B4-BE49-F238E27FC236}">
                <a16:creationId xmlns:a16="http://schemas.microsoft.com/office/drawing/2014/main" id="{F7F4A996-AD76-4788-BC8E-C0DC784BD586}"/>
              </a:ext>
            </a:extLst>
          </p:cNvPr>
          <p:cNvPicPr>
            <a:picLocks noChangeAspect="1"/>
          </p:cNvPicPr>
          <p:nvPr/>
        </p:nvPicPr>
        <p:blipFill>
          <a:blip r:embed="rId5"/>
          <a:stretch>
            <a:fillRect/>
          </a:stretch>
        </p:blipFill>
        <p:spPr>
          <a:xfrm>
            <a:off x="762000" y="1600200"/>
            <a:ext cx="7924800" cy="4532244"/>
          </a:xfrm>
          <a:prstGeom prst="rect">
            <a:avLst/>
          </a:prstGeom>
        </p:spPr>
      </p:pic>
    </p:spTree>
    <p:extLst>
      <p:ext uri="{BB962C8B-B14F-4D97-AF65-F5344CB8AC3E}">
        <p14:creationId xmlns:p14="http://schemas.microsoft.com/office/powerpoint/2010/main" val="431731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0195" y="6638217"/>
            <a:ext cx="9144000" cy="439565"/>
          </a:xfrm>
        </p:spPr>
        <p:txBody>
          <a:bodyPr>
            <a:normAutofit/>
          </a:bodyPr>
          <a:lstStyle/>
          <a:p>
            <a:pPr marL="0" indent="0">
              <a:buNone/>
            </a:pPr>
            <a:r>
              <a:rPr lang="nl-NL" sz="1200" dirty="0"/>
              <a:t>Bron: </a:t>
            </a:r>
            <a:r>
              <a:rPr lang="nl-NL" sz="1200" dirty="0">
                <a:hlinkClick r:id="rId3"/>
              </a:rPr>
              <a:t>Joyce van Leeuwen, 2018,  Zoute planten - Een overzicht van de huidige stand van zaken in de zilte landbouw. Profielwerkstuk vwo 6 </a:t>
            </a:r>
            <a:endParaRPr lang="nl-NL" sz="1200" dirty="0"/>
          </a:p>
          <a:p>
            <a:pPr marL="0" indent="0">
              <a:buNone/>
            </a:pPr>
            <a:endParaRPr lang="nl-NL" sz="1200" dirty="0"/>
          </a:p>
          <a:p>
            <a:endParaRPr lang="nl-NL" sz="1200" dirty="0"/>
          </a:p>
          <a:p>
            <a:endParaRPr lang="nl-NL" sz="1200" dirty="0"/>
          </a:p>
          <a:p>
            <a:endParaRPr lang="nl-NL" sz="1200" dirty="0"/>
          </a:p>
          <a:p>
            <a:pPr marL="0" indent="0">
              <a:buNone/>
            </a:pPr>
            <a:endParaRPr lang="nl-NL" sz="1200" dirty="0"/>
          </a:p>
        </p:txBody>
      </p:sp>
      <p:pic>
        <p:nvPicPr>
          <p:cNvPr id="5" name="Afbeelding 4">
            <a:extLst>
              <a:ext uri="{FF2B5EF4-FFF2-40B4-BE49-F238E27FC236}">
                <a16:creationId xmlns:a16="http://schemas.microsoft.com/office/drawing/2014/main" id="{8D636376-E02E-43E4-A726-9C78144906E5}"/>
              </a:ext>
            </a:extLst>
          </p:cNvPr>
          <p:cNvPicPr>
            <a:picLocks noChangeAspect="1"/>
          </p:cNvPicPr>
          <p:nvPr/>
        </p:nvPicPr>
        <p:blipFill>
          <a:blip r:embed="rId4"/>
          <a:stretch>
            <a:fillRect/>
          </a:stretch>
        </p:blipFill>
        <p:spPr>
          <a:xfrm>
            <a:off x="225827" y="346175"/>
            <a:ext cx="5650153" cy="3124844"/>
          </a:xfrm>
          <a:prstGeom prst="rect">
            <a:avLst/>
          </a:prstGeom>
        </p:spPr>
      </p:pic>
      <p:pic>
        <p:nvPicPr>
          <p:cNvPr id="8" name="Afbeelding 7">
            <a:extLst>
              <a:ext uri="{FF2B5EF4-FFF2-40B4-BE49-F238E27FC236}">
                <a16:creationId xmlns:a16="http://schemas.microsoft.com/office/drawing/2014/main" id="{17C1C397-500F-4807-9714-273C42DB9CCD}"/>
              </a:ext>
            </a:extLst>
          </p:cNvPr>
          <p:cNvPicPr>
            <a:picLocks noChangeAspect="1"/>
          </p:cNvPicPr>
          <p:nvPr/>
        </p:nvPicPr>
        <p:blipFill>
          <a:blip r:embed="rId5"/>
          <a:stretch>
            <a:fillRect/>
          </a:stretch>
        </p:blipFill>
        <p:spPr>
          <a:xfrm>
            <a:off x="256307" y="3671036"/>
            <a:ext cx="5714031" cy="2870795"/>
          </a:xfrm>
          <a:prstGeom prst="rect">
            <a:avLst/>
          </a:prstGeom>
        </p:spPr>
      </p:pic>
      <p:pic>
        <p:nvPicPr>
          <p:cNvPr id="13" name="Afbeelding 12">
            <a:extLst>
              <a:ext uri="{FF2B5EF4-FFF2-40B4-BE49-F238E27FC236}">
                <a16:creationId xmlns:a16="http://schemas.microsoft.com/office/drawing/2014/main" id="{F3645E18-1393-4844-9EBB-D8371199F152}"/>
              </a:ext>
            </a:extLst>
          </p:cNvPr>
          <p:cNvPicPr>
            <a:picLocks noChangeAspect="1"/>
          </p:cNvPicPr>
          <p:nvPr/>
        </p:nvPicPr>
        <p:blipFill>
          <a:blip r:embed="rId6"/>
          <a:stretch>
            <a:fillRect/>
          </a:stretch>
        </p:blipFill>
        <p:spPr>
          <a:xfrm>
            <a:off x="5177039" y="2454721"/>
            <a:ext cx="3674078" cy="2032595"/>
          </a:xfrm>
          <a:prstGeom prst="rect">
            <a:avLst/>
          </a:prstGeom>
        </p:spPr>
      </p:pic>
    </p:spTree>
    <p:extLst>
      <p:ext uri="{BB962C8B-B14F-4D97-AF65-F5344CB8AC3E}">
        <p14:creationId xmlns:p14="http://schemas.microsoft.com/office/powerpoint/2010/main" val="804082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97310" y="990600"/>
            <a:ext cx="8001000" cy="33528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Wat je kunt verwachten in de module:</a:t>
            </a:r>
          </a:p>
          <a:p>
            <a:pPr marL="0" indent="0" algn="ctr">
              <a:buNone/>
            </a:pPr>
            <a:endParaRPr lang="nl-NL" dirty="0"/>
          </a:p>
          <a:p>
            <a:pPr marL="0" indent="0" algn="ctr">
              <a:buNone/>
            </a:pPr>
            <a:endParaRPr lang="nl-NL" dirty="0">
              <a:solidFill>
                <a:srgbClr val="FF0000"/>
              </a:solidFill>
            </a:endParaRPr>
          </a:p>
          <a:p>
            <a:pPr lvl="2" algn="ctr"/>
            <a:endParaRPr lang="nl-NL" dirty="0">
              <a:solidFill>
                <a:srgbClr val="FF0000"/>
              </a:solidFill>
            </a:endParaRPr>
          </a:p>
          <a:p>
            <a:pPr marL="0" indent="0" algn="ctr">
              <a:buFont typeface="Wingdings 2"/>
              <a:buNone/>
            </a:pPr>
            <a:endParaRPr lang="nl-NL" dirty="0"/>
          </a:p>
        </p:txBody>
      </p:sp>
      <p:pic>
        <p:nvPicPr>
          <p:cNvPr id="3" name="Afbeelding 2">
            <a:extLst>
              <a:ext uri="{FF2B5EF4-FFF2-40B4-BE49-F238E27FC236}">
                <a16:creationId xmlns:a16="http://schemas.microsoft.com/office/drawing/2014/main" id="{8C40DDA4-A0EA-4EC4-94B6-E74DC9E13FC3}"/>
              </a:ext>
            </a:extLst>
          </p:cNvPr>
          <p:cNvPicPr>
            <a:picLocks noChangeAspect="1"/>
          </p:cNvPicPr>
          <p:nvPr/>
        </p:nvPicPr>
        <p:blipFill>
          <a:blip r:embed="rId4"/>
          <a:stretch>
            <a:fillRect/>
          </a:stretch>
        </p:blipFill>
        <p:spPr>
          <a:xfrm>
            <a:off x="1600200" y="2332703"/>
            <a:ext cx="6248400" cy="2550675"/>
          </a:xfrm>
          <a:prstGeom prst="rect">
            <a:avLst/>
          </a:prstGeom>
        </p:spPr>
      </p:pic>
    </p:spTree>
    <p:extLst>
      <p:ext uri="{BB962C8B-B14F-4D97-AF65-F5344CB8AC3E}">
        <p14:creationId xmlns:p14="http://schemas.microsoft.com/office/powerpoint/2010/main" val="4123439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811611"/>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sz="2800" dirty="0"/>
              <a:t>Opdrachten over</a:t>
            </a:r>
            <a:r>
              <a:rPr lang="nl-NL" sz="2800" u="sng" dirty="0"/>
              <a:t> osmose </a:t>
            </a:r>
            <a:r>
              <a:rPr lang="nl-NL" sz="2800" dirty="0"/>
              <a:t>in de context verzilting: Wat gebeurt er in de cellen bij overschot aan zout?</a:t>
            </a:r>
          </a:p>
          <a:p>
            <a:pPr marL="0" indent="0">
              <a:buNone/>
            </a:pP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3" name="Afbeelding 2">
            <a:extLst>
              <a:ext uri="{FF2B5EF4-FFF2-40B4-BE49-F238E27FC236}">
                <a16:creationId xmlns:a16="http://schemas.microsoft.com/office/drawing/2014/main" id="{30756173-9B6F-4F50-9E3B-6CCF7A5548DB}"/>
              </a:ext>
            </a:extLst>
          </p:cNvPr>
          <p:cNvPicPr>
            <a:picLocks noChangeAspect="1"/>
          </p:cNvPicPr>
          <p:nvPr/>
        </p:nvPicPr>
        <p:blipFill>
          <a:blip r:embed="rId4"/>
          <a:stretch>
            <a:fillRect/>
          </a:stretch>
        </p:blipFill>
        <p:spPr>
          <a:xfrm>
            <a:off x="1981200" y="1979369"/>
            <a:ext cx="5181600" cy="4842536"/>
          </a:xfrm>
          <a:prstGeom prst="rect">
            <a:avLst/>
          </a:prstGeom>
        </p:spPr>
      </p:pic>
    </p:spTree>
    <p:extLst>
      <p:ext uri="{BB962C8B-B14F-4D97-AF65-F5344CB8AC3E}">
        <p14:creationId xmlns:p14="http://schemas.microsoft.com/office/powerpoint/2010/main" val="3467538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sz="2800" dirty="0"/>
              <a:t>Extra </a:t>
            </a:r>
            <a:r>
              <a:rPr lang="nl-NL" sz="2800" u="sng" dirty="0"/>
              <a:t>verdieping </a:t>
            </a:r>
            <a:r>
              <a:rPr lang="nl-NL" sz="2800" dirty="0"/>
              <a:t>of inspiratie voor </a:t>
            </a:r>
            <a:r>
              <a:rPr lang="nl-NL" sz="2800" u="sng" dirty="0"/>
              <a:t>PWS:</a:t>
            </a:r>
          </a:p>
          <a:p>
            <a:pPr lvl="1"/>
            <a:r>
              <a:rPr lang="nl-NL" sz="2600" dirty="0"/>
              <a:t>Hoe werkt een weefselkweek en hoe werk je steriel?</a:t>
            </a:r>
            <a:endParaRPr lang="nl-NL"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6" name="Afbeelding 5">
            <a:extLst>
              <a:ext uri="{FF2B5EF4-FFF2-40B4-BE49-F238E27FC236}">
                <a16:creationId xmlns:a16="http://schemas.microsoft.com/office/drawing/2014/main" id="{DC5E32BD-5B8F-43E6-89C1-7AA33FC8D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972" y="2438400"/>
            <a:ext cx="5028656" cy="3771491"/>
          </a:xfrm>
          <a:prstGeom prst="rect">
            <a:avLst/>
          </a:prstGeom>
        </p:spPr>
      </p:pic>
    </p:spTree>
    <p:extLst>
      <p:ext uri="{BB962C8B-B14F-4D97-AF65-F5344CB8AC3E}">
        <p14:creationId xmlns:p14="http://schemas.microsoft.com/office/powerpoint/2010/main" val="2498801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719796"/>
            <a:ext cx="8286750" cy="1140896"/>
          </a:xfrm>
        </p:spPr>
        <p:txBody>
          <a:bodyPr>
            <a:normAutofit/>
          </a:bodyPr>
          <a:lstStyle/>
          <a:p>
            <a:pPr algn="ctr"/>
            <a:r>
              <a:rPr lang="nl-NL" sz="4000" dirty="0"/>
              <a:t>Instructievideo’s bij het practicum</a:t>
            </a:r>
          </a:p>
        </p:txBody>
      </p:sp>
      <p:sp>
        <p:nvSpPr>
          <p:cNvPr id="14" name="Tijdelijke aanduiding voor inhoud 2">
            <a:extLst>
              <a:ext uri="{FF2B5EF4-FFF2-40B4-BE49-F238E27FC236}">
                <a16:creationId xmlns:a16="http://schemas.microsoft.com/office/drawing/2014/main" id="{0D23050D-D744-4842-9AEE-45ABEAB32B3E}"/>
              </a:ext>
            </a:extLst>
          </p:cNvPr>
          <p:cNvSpPr txBox="1">
            <a:spLocks/>
          </p:cNvSpPr>
          <p:nvPr/>
        </p:nvSpPr>
        <p:spPr>
          <a:xfrm>
            <a:off x="914400" y="2133600"/>
            <a:ext cx="7600950" cy="4129089"/>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p:txBody>
      </p:sp>
      <p:sp>
        <p:nvSpPr>
          <p:cNvPr id="2" name="Tekstvak 1">
            <a:extLst>
              <a:ext uri="{FF2B5EF4-FFF2-40B4-BE49-F238E27FC236}">
                <a16:creationId xmlns:a16="http://schemas.microsoft.com/office/drawing/2014/main" id="{EDE30D30-760E-43A9-89B4-011D82269F23}"/>
              </a:ext>
            </a:extLst>
          </p:cNvPr>
          <p:cNvSpPr txBox="1"/>
          <p:nvPr/>
        </p:nvSpPr>
        <p:spPr>
          <a:xfrm>
            <a:off x="4896853" y="3482162"/>
            <a:ext cx="3352800" cy="1200329"/>
          </a:xfrm>
          <a:prstGeom prst="rect">
            <a:avLst/>
          </a:prstGeom>
          <a:noFill/>
        </p:spPr>
        <p:txBody>
          <a:bodyPr wrap="square" rtlCol="0">
            <a:spAutoFit/>
          </a:bodyPr>
          <a:lstStyle/>
          <a:p>
            <a:endParaRPr lang="nl-NL" dirty="0">
              <a:hlinkClick r:id="rId4"/>
            </a:endParaRPr>
          </a:p>
          <a:p>
            <a:endParaRPr lang="nl-NL" dirty="0">
              <a:hlinkClick r:id="rId4"/>
            </a:endParaRPr>
          </a:p>
          <a:p>
            <a:r>
              <a:rPr lang="nl-NL" dirty="0">
                <a:hlinkClick r:id="rId4"/>
              </a:rPr>
              <a:t>Weefselkweek deel 2</a:t>
            </a:r>
            <a:endParaRPr lang="nl-NL" dirty="0"/>
          </a:p>
          <a:p>
            <a:r>
              <a:rPr lang="nl-NL" dirty="0"/>
              <a:t>Verwerken plantmateriaal</a:t>
            </a:r>
          </a:p>
        </p:txBody>
      </p:sp>
      <p:sp>
        <p:nvSpPr>
          <p:cNvPr id="13" name="Tekstvak 12">
            <a:extLst>
              <a:ext uri="{FF2B5EF4-FFF2-40B4-BE49-F238E27FC236}">
                <a16:creationId xmlns:a16="http://schemas.microsoft.com/office/drawing/2014/main" id="{8CB5C2C4-669E-4424-8FCC-D6E8C5D2F682}"/>
              </a:ext>
            </a:extLst>
          </p:cNvPr>
          <p:cNvSpPr txBox="1"/>
          <p:nvPr/>
        </p:nvSpPr>
        <p:spPr>
          <a:xfrm>
            <a:off x="533400" y="4032803"/>
            <a:ext cx="4572000" cy="646331"/>
          </a:xfrm>
          <a:prstGeom prst="rect">
            <a:avLst/>
          </a:prstGeom>
          <a:noFill/>
        </p:spPr>
        <p:txBody>
          <a:bodyPr wrap="square">
            <a:spAutoFit/>
          </a:bodyPr>
          <a:lstStyle/>
          <a:p>
            <a:r>
              <a:rPr lang="nl-NL" dirty="0">
                <a:hlinkClick r:id="rId5"/>
              </a:rPr>
              <a:t>Weefselkweek deel 1</a:t>
            </a:r>
            <a:endParaRPr lang="nl-NL" dirty="0"/>
          </a:p>
          <a:p>
            <a:r>
              <a:rPr lang="nl-NL" dirty="0"/>
              <a:t>Voorbereiden plantmateriaal</a:t>
            </a:r>
          </a:p>
        </p:txBody>
      </p:sp>
      <p:pic>
        <p:nvPicPr>
          <p:cNvPr id="5" name="Afbeelding 4">
            <a:extLst>
              <a:ext uri="{FF2B5EF4-FFF2-40B4-BE49-F238E27FC236}">
                <a16:creationId xmlns:a16="http://schemas.microsoft.com/office/drawing/2014/main" id="{4B2FE88E-7E9A-4E73-ACCF-7FCF0E75548D}"/>
              </a:ext>
            </a:extLst>
          </p:cNvPr>
          <p:cNvPicPr>
            <a:picLocks noChangeAspect="1"/>
          </p:cNvPicPr>
          <p:nvPr/>
        </p:nvPicPr>
        <p:blipFill>
          <a:blip r:embed="rId6"/>
          <a:stretch>
            <a:fillRect/>
          </a:stretch>
        </p:blipFill>
        <p:spPr>
          <a:xfrm>
            <a:off x="739967" y="1860692"/>
            <a:ext cx="3422296" cy="1940894"/>
          </a:xfrm>
          <a:prstGeom prst="rect">
            <a:avLst/>
          </a:prstGeom>
        </p:spPr>
      </p:pic>
      <p:pic>
        <p:nvPicPr>
          <p:cNvPr id="7" name="Afbeelding 6">
            <a:extLst>
              <a:ext uri="{FF2B5EF4-FFF2-40B4-BE49-F238E27FC236}">
                <a16:creationId xmlns:a16="http://schemas.microsoft.com/office/drawing/2014/main" id="{32D502D6-B6F3-4FB8-B994-A4EA8461B9A8}"/>
              </a:ext>
            </a:extLst>
          </p:cNvPr>
          <p:cNvPicPr>
            <a:picLocks noChangeAspect="1"/>
          </p:cNvPicPr>
          <p:nvPr/>
        </p:nvPicPr>
        <p:blipFill>
          <a:blip r:embed="rId7"/>
          <a:stretch>
            <a:fillRect/>
          </a:stretch>
        </p:blipFill>
        <p:spPr>
          <a:xfrm>
            <a:off x="4973718" y="1862085"/>
            <a:ext cx="3352800" cy="1952404"/>
          </a:xfrm>
          <a:prstGeom prst="rect">
            <a:avLst/>
          </a:prstGeom>
        </p:spPr>
      </p:pic>
      <p:sp>
        <p:nvSpPr>
          <p:cNvPr id="3" name="Tekstvak 2">
            <a:extLst>
              <a:ext uri="{FF2B5EF4-FFF2-40B4-BE49-F238E27FC236}">
                <a16:creationId xmlns:a16="http://schemas.microsoft.com/office/drawing/2014/main" id="{20ADF5C5-B683-4D1D-8324-D66523E4F5E6}"/>
              </a:ext>
            </a:extLst>
          </p:cNvPr>
          <p:cNvSpPr txBox="1"/>
          <p:nvPr/>
        </p:nvSpPr>
        <p:spPr>
          <a:xfrm>
            <a:off x="514350" y="5483715"/>
            <a:ext cx="5029200" cy="646331"/>
          </a:xfrm>
          <a:prstGeom prst="rect">
            <a:avLst/>
          </a:prstGeom>
          <a:noFill/>
        </p:spPr>
        <p:txBody>
          <a:bodyPr wrap="square" rtlCol="0">
            <a:spAutoFit/>
          </a:bodyPr>
          <a:lstStyle/>
          <a:p>
            <a:r>
              <a:rPr lang="nl-NL" dirty="0"/>
              <a:t>Materiaal beschikbaar via NIBI &amp; </a:t>
            </a:r>
            <a:r>
              <a:rPr lang="nl-NL" dirty="0" err="1"/>
              <a:t>Iribov</a:t>
            </a:r>
            <a:endParaRPr lang="nl-NL" dirty="0"/>
          </a:p>
          <a:p>
            <a:r>
              <a:rPr lang="nl-NL" dirty="0"/>
              <a:t>Mail naar Tycho Malmberg (</a:t>
            </a:r>
            <a:r>
              <a:rPr lang="nl-NL" dirty="0">
                <a:hlinkClick r:id="rId8"/>
              </a:rPr>
              <a:t>malmberg@nibi.com</a:t>
            </a:r>
            <a:r>
              <a:rPr lang="nl-NL" dirty="0"/>
              <a:t>) </a:t>
            </a:r>
          </a:p>
        </p:txBody>
      </p:sp>
    </p:spTree>
    <p:extLst>
      <p:ext uri="{BB962C8B-B14F-4D97-AF65-F5344CB8AC3E}">
        <p14:creationId xmlns:p14="http://schemas.microsoft.com/office/powerpoint/2010/main" val="3559198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sz="2800" dirty="0"/>
              <a:t>Extra </a:t>
            </a:r>
            <a:r>
              <a:rPr lang="nl-NL" sz="2800" u="sng" dirty="0"/>
              <a:t>verdieping </a:t>
            </a:r>
            <a:r>
              <a:rPr lang="nl-NL" sz="2800" dirty="0"/>
              <a:t>of inspiratie voor </a:t>
            </a:r>
            <a:r>
              <a:rPr lang="nl-NL" sz="2800" u="sng" dirty="0"/>
              <a:t>PWS:</a:t>
            </a:r>
          </a:p>
          <a:p>
            <a:pPr lvl="1"/>
            <a:r>
              <a:rPr lang="nl-NL" sz="2600" dirty="0"/>
              <a:t>Wat is coeliakie en wat doet dat met je darmen?</a:t>
            </a:r>
            <a:endParaRPr lang="nl-NL"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3" name="Afbeelding 2">
            <a:extLst>
              <a:ext uri="{FF2B5EF4-FFF2-40B4-BE49-F238E27FC236}">
                <a16:creationId xmlns:a16="http://schemas.microsoft.com/office/drawing/2014/main" id="{327B3C5E-37BC-41B9-8ED1-4CCA81F3E0CF}"/>
              </a:ext>
            </a:extLst>
          </p:cNvPr>
          <p:cNvPicPr>
            <a:picLocks noChangeAspect="1"/>
          </p:cNvPicPr>
          <p:nvPr/>
        </p:nvPicPr>
        <p:blipFill>
          <a:blip r:embed="rId4"/>
          <a:stretch>
            <a:fillRect/>
          </a:stretch>
        </p:blipFill>
        <p:spPr>
          <a:xfrm>
            <a:off x="342900" y="2019890"/>
            <a:ext cx="6096000" cy="4593464"/>
          </a:xfrm>
          <a:prstGeom prst="rect">
            <a:avLst/>
          </a:prstGeom>
        </p:spPr>
      </p:pic>
      <p:pic>
        <p:nvPicPr>
          <p:cNvPr id="8" name="Afbeelding 7">
            <a:extLst>
              <a:ext uri="{FF2B5EF4-FFF2-40B4-BE49-F238E27FC236}">
                <a16:creationId xmlns:a16="http://schemas.microsoft.com/office/drawing/2014/main" id="{FD062930-2C66-40E6-973C-EA796A3197AD}"/>
              </a:ext>
            </a:extLst>
          </p:cNvPr>
          <p:cNvPicPr>
            <a:picLocks noChangeAspect="1"/>
          </p:cNvPicPr>
          <p:nvPr/>
        </p:nvPicPr>
        <p:blipFill>
          <a:blip r:embed="rId5"/>
          <a:stretch>
            <a:fillRect/>
          </a:stretch>
        </p:blipFill>
        <p:spPr>
          <a:xfrm>
            <a:off x="6401932" y="2563949"/>
            <a:ext cx="2659852" cy="3913051"/>
          </a:xfrm>
          <a:prstGeom prst="rect">
            <a:avLst/>
          </a:prstGeom>
        </p:spPr>
      </p:pic>
    </p:spTree>
    <p:extLst>
      <p:ext uri="{BB962C8B-B14F-4D97-AF65-F5344CB8AC3E}">
        <p14:creationId xmlns:p14="http://schemas.microsoft.com/office/powerpoint/2010/main" val="3089086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5126"/>
            <a:ext cx="9144000" cy="1325563"/>
          </a:xfrm>
        </p:spPr>
        <p:txBody>
          <a:bodyPr>
            <a:normAutofit/>
          </a:bodyPr>
          <a:lstStyle/>
          <a:p>
            <a:pPr algn="ctr"/>
            <a:r>
              <a:rPr lang="nl-NL" sz="4000" dirty="0"/>
              <a:t>Gluten intolerantie</a:t>
            </a:r>
          </a:p>
        </p:txBody>
      </p:sp>
      <p:sp>
        <p:nvSpPr>
          <p:cNvPr id="3" name="Tijdelijke aanduiding voor inhoud 2"/>
          <p:cNvSpPr>
            <a:spLocks noGrp="1"/>
          </p:cNvSpPr>
          <p:nvPr>
            <p:ph idx="1"/>
          </p:nvPr>
        </p:nvSpPr>
        <p:spPr>
          <a:xfrm>
            <a:off x="838200" y="1722438"/>
            <a:ext cx="7772400" cy="4572000"/>
          </a:xfrm>
        </p:spPr>
        <p:txBody>
          <a:bodyPr>
            <a:normAutofit fontScale="92500" lnSpcReduction="10000"/>
          </a:bodyPr>
          <a:lstStyle/>
          <a:p>
            <a:pPr marL="0" indent="0">
              <a:buNone/>
            </a:pPr>
            <a:r>
              <a:rPr lang="nl-NL" dirty="0">
                <a:hlinkClick r:id="rId3"/>
              </a:rPr>
              <a:t>De documentaire 'Leven Zonder Gluten’.</a:t>
            </a:r>
            <a:endParaRPr lang="nl-NL" dirty="0"/>
          </a:p>
          <a:p>
            <a:pPr marL="0" indent="0">
              <a:buNone/>
            </a:pPr>
            <a:r>
              <a:rPr lang="nl-NL" sz="2600" dirty="0"/>
              <a:t>22 juni 2015 – 15:55 min</a:t>
            </a:r>
          </a:p>
          <a:p>
            <a:pPr marL="0" indent="0">
              <a:buNone/>
            </a:pPr>
            <a:r>
              <a:rPr lang="nl-NL" sz="2200" dirty="0"/>
              <a:t>In deze jeugddocumentaire volgen we de 11-jarige </a:t>
            </a:r>
            <a:r>
              <a:rPr lang="nl-NL" sz="2200" dirty="0" err="1"/>
              <a:t>Ezry</a:t>
            </a:r>
            <a:r>
              <a:rPr lang="nl-NL" sz="2200" dirty="0"/>
              <a:t> en zien we hoe zij omgaat met coeliakie. Wat zijn dingen waar </a:t>
            </a:r>
            <a:r>
              <a:rPr lang="nl-NL" sz="2200" dirty="0" err="1"/>
              <a:t>Ezry</a:t>
            </a:r>
            <a:r>
              <a:rPr lang="nl-NL" sz="2200" dirty="0"/>
              <a:t> tegenaan loopt? En hoe kan je het beste omgaan met coeliakie en het glutenvrije dieet?</a:t>
            </a:r>
          </a:p>
          <a:p>
            <a:pPr marL="0" indent="0">
              <a:buNone/>
            </a:pPr>
            <a:endParaRPr lang="nl-NL" dirty="0"/>
          </a:p>
          <a:p>
            <a:pPr marL="0" indent="0">
              <a:buNone/>
            </a:pPr>
            <a:r>
              <a:rPr lang="nl-NL" dirty="0">
                <a:hlinkClick r:id="rId4"/>
              </a:rPr>
              <a:t>Keuringsdienst van waarde – Gluten</a:t>
            </a:r>
            <a:endParaRPr lang="nl-NL" dirty="0"/>
          </a:p>
          <a:p>
            <a:pPr marL="0" indent="0">
              <a:buNone/>
            </a:pPr>
            <a:r>
              <a:rPr lang="nl-NL" dirty="0"/>
              <a:t>2 april 2015 – 24:59 min</a:t>
            </a:r>
          </a:p>
          <a:p>
            <a:pPr marL="0" indent="0">
              <a:buNone/>
            </a:pPr>
            <a:endParaRPr lang="nl-NL" dirty="0"/>
          </a:p>
          <a:p>
            <a:pPr marL="0" indent="0">
              <a:buNone/>
            </a:pPr>
            <a:r>
              <a:rPr lang="nl-NL" dirty="0">
                <a:hlinkClick r:id="rId5"/>
              </a:rPr>
              <a:t>Klokhuis – gluten</a:t>
            </a:r>
            <a:r>
              <a:rPr lang="nl-NL" dirty="0"/>
              <a:t> </a:t>
            </a:r>
          </a:p>
          <a:p>
            <a:pPr marL="0" indent="0">
              <a:buNone/>
            </a:pPr>
            <a:r>
              <a:rPr lang="nl-NL" dirty="0"/>
              <a:t>13 februari 2018 – 14:34 min </a:t>
            </a:r>
            <a:r>
              <a:rPr lang="nl-NL" sz="1900" dirty="0"/>
              <a:t>(inclusief toneelstukjes tussendoor)</a:t>
            </a:r>
          </a:p>
          <a:p>
            <a:pPr marL="0" indent="0">
              <a:buNone/>
            </a:pPr>
            <a:endParaRPr lang="nl-NL" dirty="0"/>
          </a:p>
          <a:p>
            <a:pPr marL="0" indent="0">
              <a:buNone/>
            </a:pPr>
            <a:endParaRPr lang="nl-NL" dirty="0"/>
          </a:p>
          <a:p>
            <a:pPr marL="0" indent="0">
              <a:buNone/>
            </a:pPr>
            <a:endParaRPr lang="nl-NL" dirty="0"/>
          </a:p>
        </p:txBody>
      </p:sp>
      <p:sp>
        <p:nvSpPr>
          <p:cNvPr id="16" name="Tekstvak 15">
            <a:extLst>
              <a:ext uri="{FF2B5EF4-FFF2-40B4-BE49-F238E27FC236}">
                <a16:creationId xmlns:a16="http://schemas.microsoft.com/office/drawing/2014/main" id="{E2DDB538-3F27-41E3-A8E7-F155F1B1110C}"/>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Opdracht bloemkleur</a:t>
            </a:r>
          </a:p>
        </p:txBody>
      </p:sp>
      <p:grpSp>
        <p:nvGrpSpPr>
          <p:cNvPr id="18" name="Groep 17">
            <a:extLst>
              <a:ext uri="{FF2B5EF4-FFF2-40B4-BE49-F238E27FC236}">
                <a16:creationId xmlns:a16="http://schemas.microsoft.com/office/drawing/2014/main" id="{D80E611E-E795-47DB-8181-42BC9DBC699C}"/>
              </a:ext>
            </a:extLst>
          </p:cNvPr>
          <p:cNvGrpSpPr/>
          <p:nvPr/>
        </p:nvGrpSpPr>
        <p:grpSpPr>
          <a:xfrm>
            <a:off x="0" y="-20223"/>
            <a:ext cx="9144000" cy="1033525"/>
            <a:chOff x="0" y="-20223"/>
            <a:chExt cx="9144000" cy="1033525"/>
          </a:xfrm>
        </p:grpSpPr>
        <p:pic>
          <p:nvPicPr>
            <p:cNvPr id="19" name="Afbeelding 18">
              <a:extLst>
                <a:ext uri="{FF2B5EF4-FFF2-40B4-BE49-F238E27FC236}">
                  <a16:creationId xmlns:a16="http://schemas.microsoft.com/office/drawing/2014/main" id="{A9F06E4E-7D26-408F-AB29-80A1509892F2}"/>
                </a:ext>
              </a:extLst>
            </p:cNvPr>
            <p:cNvPicPr>
              <a:picLocks noChangeAspect="1"/>
            </p:cNvPicPr>
            <p:nvPr/>
          </p:nvPicPr>
          <p:blipFill>
            <a:blip r:embed="rId6"/>
            <a:stretch>
              <a:fillRect/>
            </a:stretch>
          </p:blipFill>
          <p:spPr>
            <a:xfrm>
              <a:off x="0" y="-20223"/>
              <a:ext cx="9144000" cy="629824"/>
            </a:xfrm>
            <a:prstGeom prst="rect">
              <a:avLst/>
            </a:prstGeom>
          </p:spPr>
        </p:pic>
        <p:sp>
          <p:nvSpPr>
            <p:cNvPr id="20" name="Tekstvak 19">
              <a:extLst>
                <a:ext uri="{FF2B5EF4-FFF2-40B4-BE49-F238E27FC236}">
                  <a16:creationId xmlns:a16="http://schemas.microsoft.com/office/drawing/2014/main" id="{327AAB04-BD7D-4EE9-A60B-B2022E9119E8}"/>
                </a:ext>
              </a:extLst>
            </p:cNvPr>
            <p:cNvSpPr txBox="1"/>
            <p:nvPr/>
          </p:nvSpPr>
          <p:spPr>
            <a:xfrm>
              <a:off x="0" y="89972"/>
              <a:ext cx="9144000" cy="923330"/>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11" name="Tijdelijke aanduiding voor inhoud 2">
            <a:extLst>
              <a:ext uri="{FF2B5EF4-FFF2-40B4-BE49-F238E27FC236}">
                <a16:creationId xmlns:a16="http://schemas.microsoft.com/office/drawing/2014/main" id="{151C0217-3BBF-45C5-8F1E-A9527C555552}"/>
              </a:ext>
            </a:extLst>
          </p:cNvPr>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p:txBody>
      </p:sp>
    </p:spTree>
    <p:extLst>
      <p:ext uri="{BB962C8B-B14F-4D97-AF65-F5344CB8AC3E}">
        <p14:creationId xmlns:p14="http://schemas.microsoft.com/office/powerpoint/2010/main" val="117034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Genetica</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533400" y="681761"/>
            <a:ext cx="7205952" cy="1325563"/>
          </a:xfrm>
        </p:spPr>
        <p:txBody>
          <a:bodyPr>
            <a:normAutofit/>
          </a:bodyPr>
          <a:lstStyle/>
          <a:p>
            <a:pPr algn="ctr"/>
            <a:r>
              <a:rPr lang="nl-NL" sz="3600" dirty="0"/>
              <a:t>Context:  (moderne) veredeling </a:t>
            </a:r>
          </a:p>
        </p:txBody>
      </p:sp>
      <p:pic>
        <p:nvPicPr>
          <p:cNvPr id="14" name="Afbeelding 13">
            <a:extLst>
              <a:ext uri="{FF2B5EF4-FFF2-40B4-BE49-F238E27FC236}">
                <a16:creationId xmlns:a16="http://schemas.microsoft.com/office/drawing/2014/main" id="{9366A576-EEA8-48A8-A9FC-6EF97C090392}"/>
              </a:ext>
            </a:extLst>
          </p:cNvPr>
          <p:cNvPicPr>
            <a:picLocks noChangeAspect="1"/>
          </p:cNvPicPr>
          <p:nvPr/>
        </p:nvPicPr>
        <p:blipFill rotWithShape="1">
          <a:blip r:embed="rId4"/>
          <a:srcRect t="46212"/>
          <a:stretch/>
        </p:blipFill>
        <p:spPr>
          <a:xfrm>
            <a:off x="4906364" y="1837384"/>
            <a:ext cx="3959588" cy="3115615"/>
          </a:xfrm>
          <a:prstGeom prst="rect">
            <a:avLst/>
          </a:prstGeom>
        </p:spPr>
      </p:pic>
      <p:sp>
        <p:nvSpPr>
          <p:cNvPr id="8" name="Tijdelijke aanduiding voor inhoud 2">
            <a:extLst>
              <a:ext uri="{FF2B5EF4-FFF2-40B4-BE49-F238E27FC236}">
                <a16:creationId xmlns:a16="http://schemas.microsoft.com/office/drawing/2014/main" id="{9FADF213-02DC-4093-A4F4-7B9A1E902334}"/>
              </a:ext>
            </a:extLst>
          </p:cNvPr>
          <p:cNvSpPr txBox="1">
            <a:spLocks/>
          </p:cNvSpPr>
          <p:nvPr/>
        </p:nvSpPr>
        <p:spPr>
          <a:xfrm>
            <a:off x="653801" y="3950470"/>
            <a:ext cx="3765800" cy="4793575"/>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sz="1600" dirty="0"/>
              <a:t>Nobelprijs (scheikunde) voor </a:t>
            </a:r>
            <a:r>
              <a:rPr lang="nl-NL" sz="1600" dirty="0" err="1"/>
              <a:t>Emmanuelle</a:t>
            </a:r>
            <a:r>
              <a:rPr lang="nl-NL" sz="1600" dirty="0"/>
              <a:t> </a:t>
            </a:r>
            <a:r>
              <a:rPr lang="nl-NL" sz="1600" dirty="0" err="1"/>
              <a:t>Charpentier</a:t>
            </a:r>
            <a:r>
              <a:rPr lang="nl-NL" sz="1600" dirty="0"/>
              <a:t> (microbiologe) en Jennifer </a:t>
            </a:r>
            <a:r>
              <a:rPr lang="nl-NL" sz="1600" dirty="0" err="1"/>
              <a:t>Doudna</a:t>
            </a:r>
            <a:r>
              <a:rPr lang="nl-NL" sz="1600" dirty="0"/>
              <a:t> (</a:t>
            </a:r>
            <a:r>
              <a:rPr lang="nl-NL" sz="1600" dirty="0" err="1"/>
              <a:t>biochemica</a:t>
            </a:r>
            <a:r>
              <a:rPr lang="nl-NL" sz="1600" dirty="0"/>
              <a:t>) voor hun werk in de nieuwste veredelingstechniek: Crispr-Cas9 </a:t>
            </a:r>
          </a:p>
          <a:p>
            <a:pPr marL="0" indent="0">
              <a:buNone/>
            </a:pPr>
            <a:r>
              <a:rPr lang="nl-NL" sz="1600" dirty="0"/>
              <a:t>7 Oktober 2020</a:t>
            </a:r>
          </a:p>
          <a:p>
            <a:pPr marL="0" indent="0">
              <a:buNone/>
            </a:pPr>
            <a:r>
              <a:rPr lang="nl-NL" sz="1600" dirty="0"/>
              <a:t> </a:t>
            </a:r>
          </a:p>
          <a:p>
            <a:pPr marL="0" indent="0">
              <a:buNone/>
            </a:pPr>
            <a:endParaRPr lang="nl-NL" sz="1050" dirty="0">
              <a:hlinkClick r:id="rId5"/>
            </a:endParaRPr>
          </a:p>
          <a:p>
            <a:pPr marL="0" indent="0">
              <a:buNone/>
            </a:pPr>
            <a:endParaRPr lang="nl-NL" dirty="0"/>
          </a:p>
          <a:p>
            <a:pPr marL="0" indent="0">
              <a:buNone/>
            </a:pPr>
            <a:endParaRPr lang="nl-NL" dirty="0"/>
          </a:p>
          <a:p>
            <a:pPr marL="0" indent="0">
              <a:buFont typeface="Wingdings 2"/>
              <a:buNone/>
            </a:pPr>
            <a:endParaRPr lang="nl-NL" dirty="0"/>
          </a:p>
        </p:txBody>
      </p:sp>
      <p:pic>
        <p:nvPicPr>
          <p:cNvPr id="15" name="Picture 2">
            <a:extLst>
              <a:ext uri="{FF2B5EF4-FFF2-40B4-BE49-F238E27FC236}">
                <a16:creationId xmlns:a16="http://schemas.microsoft.com/office/drawing/2014/main" id="{1F223822-56E9-450F-99A7-6AE46A32A5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873017"/>
            <a:ext cx="36576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7ED7CD66-4898-44C2-8FC9-41BE03AED5AF}"/>
              </a:ext>
            </a:extLst>
          </p:cNvPr>
          <p:cNvSpPr txBox="1"/>
          <p:nvPr/>
        </p:nvSpPr>
        <p:spPr>
          <a:xfrm>
            <a:off x="3581400" y="5544090"/>
            <a:ext cx="9200147" cy="1200329"/>
          </a:xfrm>
          <a:prstGeom prst="rect">
            <a:avLst/>
          </a:prstGeom>
          <a:noFill/>
        </p:spPr>
        <p:txBody>
          <a:bodyPr wrap="square">
            <a:spAutoFit/>
          </a:bodyPr>
          <a:lstStyle/>
          <a:p>
            <a:pPr marL="0" indent="0">
              <a:buNone/>
            </a:pPr>
            <a:r>
              <a:rPr lang="nl-NL" dirty="0">
                <a:hlinkClick r:id="rId7"/>
              </a:rPr>
              <a:t>Engelstalige animatie </a:t>
            </a:r>
            <a:r>
              <a:rPr lang="nl-NL" dirty="0"/>
              <a:t>op niveau van celorganellen </a:t>
            </a:r>
          </a:p>
          <a:p>
            <a:pPr marL="0" indent="0">
              <a:buNone/>
            </a:pPr>
            <a:r>
              <a:rPr lang="nl-NL" dirty="0"/>
              <a:t>31 okt 2017 - 4:31 min</a:t>
            </a:r>
          </a:p>
          <a:p>
            <a:pPr marL="0" indent="0">
              <a:buNone/>
            </a:pPr>
            <a:r>
              <a:rPr lang="nl-NL" dirty="0">
                <a:hlinkClick r:id="rId8"/>
              </a:rPr>
              <a:t>Nederlandstalige uitleg </a:t>
            </a:r>
            <a:r>
              <a:rPr lang="nl-NL" dirty="0"/>
              <a:t>aan de hand van dia’s met uitleg</a:t>
            </a:r>
          </a:p>
          <a:p>
            <a:pPr marL="0" indent="0">
              <a:buNone/>
            </a:pPr>
            <a:r>
              <a:rPr lang="nl-NL" dirty="0"/>
              <a:t>30 mei 2018 – 9:30</a:t>
            </a:r>
            <a:endParaRPr lang="nl-NL" dirty="0">
              <a:solidFill>
                <a:srgbClr val="FF0000"/>
              </a:solidFill>
            </a:endParaRPr>
          </a:p>
        </p:txBody>
      </p:sp>
    </p:spTree>
    <p:extLst>
      <p:ext uri="{BB962C8B-B14F-4D97-AF65-F5344CB8AC3E}">
        <p14:creationId xmlns:p14="http://schemas.microsoft.com/office/powerpoint/2010/main" val="3113204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628650" y="596623"/>
            <a:ext cx="7886700" cy="1325563"/>
          </a:xfrm>
        </p:spPr>
        <p:txBody>
          <a:bodyPr>
            <a:normAutofit/>
          </a:bodyPr>
          <a:lstStyle/>
          <a:p>
            <a:pPr algn="ctr"/>
            <a:r>
              <a:rPr lang="nl-NL" dirty="0"/>
              <a:t>De kracht van planten</a:t>
            </a:r>
          </a:p>
        </p:txBody>
      </p:sp>
      <p:sp>
        <p:nvSpPr>
          <p:cNvPr id="5" name="Tijdelijke aanduiding voor inhoud 2">
            <a:extLst>
              <a:ext uri="{FF2B5EF4-FFF2-40B4-BE49-F238E27FC236}">
                <a16:creationId xmlns:a16="http://schemas.microsoft.com/office/drawing/2014/main" id="{7F0D0B50-C55B-4506-8B2C-5A1D4854B687}"/>
              </a:ext>
            </a:extLst>
          </p:cNvPr>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629824"/>
            <a:chOff x="0" y="-20223"/>
            <a:chExt cx="9144000" cy="629824"/>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3"/>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3962400" y="74891"/>
              <a:ext cx="2286000" cy="369332"/>
            </a:xfrm>
            <a:prstGeom prst="rect">
              <a:avLst/>
            </a:prstGeom>
            <a:noFill/>
          </p:spPr>
          <p:txBody>
            <a:bodyPr wrap="square" rtlCol="0">
              <a:spAutoFit/>
            </a:bodyPr>
            <a:lstStyle/>
            <a:p>
              <a:endParaRPr lang="nl-NL" b="1" dirty="0">
                <a:solidFill>
                  <a:schemeClr val="bg1"/>
                </a:solidFill>
                <a:latin typeface="Calibri" panose="020F0502020204030204" pitchFamily="34" charset="0"/>
                <a:cs typeface="Calibri" panose="020F0502020204030204" pitchFamily="34" charset="0"/>
              </a:endParaRPr>
            </a:p>
          </p:txBody>
        </p:sp>
      </p:grpSp>
      <p:sp>
        <p:nvSpPr>
          <p:cNvPr id="12" name="Tijdelijke aanduiding voor inhoud 2">
            <a:extLst>
              <a:ext uri="{FF2B5EF4-FFF2-40B4-BE49-F238E27FC236}">
                <a16:creationId xmlns:a16="http://schemas.microsoft.com/office/drawing/2014/main" id="{29BCFACE-3B2C-40B5-BE4B-BA3D34B98DA0}"/>
              </a:ext>
            </a:extLst>
          </p:cNvPr>
          <p:cNvSpPr txBox="1">
            <a:spLocks/>
          </p:cNvSpPr>
          <p:nvPr/>
        </p:nvSpPr>
        <p:spPr>
          <a:xfrm>
            <a:off x="685800" y="1922186"/>
            <a:ext cx="7772400" cy="4339191"/>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pic>
        <p:nvPicPr>
          <p:cNvPr id="1026" name="Picture 2" descr="Voorbeeld van afbeelding">
            <a:extLst>
              <a:ext uri="{FF2B5EF4-FFF2-40B4-BE49-F238E27FC236}">
                <a16:creationId xmlns:a16="http://schemas.microsoft.com/office/drawing/2014/main" id="{237AC015-7585-4EF7-905E-80D9E6F3A1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942" y="1922186"/>
            <a:ext cx="3644711" cy="485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24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628650" y="668234"/>
            <a:ext cx="7886700" cy="1325563"/>
          </a:xfrm>
        </p:spPr>
        <p:txBody>
          <a:bodyPr/>
          <a:lstStyle/>
          <a:p>
            <a:pPr algn="ctr"/>
            <a:r>
              <a:rPr lang="nl-NL" dirty="0"/>
              <a:t>Klassieke veredeling</a:t>
            </a:r>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629824"/>
            <a:chOff x="0" y="-20223"/>
            <a:chExt cx="9144000" cy="629824"/>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3"/>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3962400" y="74891"/>
              <a:ext cx="2286000" cy="369332"/>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Genetica</a:t>
              </a:r>
            </a:p>
          </p:txBody>
        </p:sp>
      </p:grpSp>
      <p:sp>
        <p:nvSpPr>
          <p:cNvPr id="13" name="Tekstvak 12">
            <a:extLst>
              <a:ext uri="{FF2B5EF4-FFF2-40B4-BE49-F238E27FC236}">
                <a16:creationId xmlns:a16="http://schemas.microsoft.com/office/drawing/2014/main" id="{1361C7AF-2A9D-495B-9E0E-2D79FCEB084B}"/>
              </a:ext>
            </a:extLst>
          </p:cNvPr>
          <p:cNvSpPr txBox="1"/>
          <p:nvPr/>
        </p:nvSpPr>
        <p:spPr>
          <a:xfrm>
            <a:off x="24788" y="6321444"/>
            <a:ext cx="8458200" cy="461665"/>
          </a:xfrm>
          <a:prstGeom prst="rect">
            <a:avLst/>
          </a:prstGeom>
          <a:noFill/>
        </p:spPr>
        <p:txBody>
          <a:bodyPr wrap="square">
            <a:spAutoFit/>
          </a:bodyPr>
          <a:lstStyle/>
          <a:p>
            <a:r>
              <a:rPr lang="nl-NL" sz="1200" dirty="0"/>
              <a:t>Schematische weergave van het overplaatsen van een eigenschap van plant 1 naar plant 2 door middel van klassieke genetica.</a:t>
            </a:r>
          </a:p>
          <a:p>
            <a:r>
              <a:rPr lang="nl-NL" sz="1200" dirty="0"/>
              <a:t>Bron: </a:t>
            </a:r>
            <a:r>
              <a:rPr lang="nl-NL" sz="1200" dirty="0">
                <a:hlinkClick r:id="rId4"/>
              </a:rPr>
              <a:t>Studio Biologie</a:t>
            </a:r>
            <a:endParaRPr lang="nl-NL" sz="1200" dirty="0"/>
          </a:p>
        </p:txBody>
      </p:sp>
      <p:pic>
        <p:nvPicPr>
          <p:cNvPr id="14" name="Afbeelding 13">
            <a:extLst>
              <a:ext uri="{FF2B5EF4-FFF2-40B4-BE49-F238E27FC236}">
                <a16:creationId xmlns:a16="http://schemas.microsoft.com/office/drawing/2014/main" id="{DA788A42-7A97-4096-9C3C-FF819053D7CE}"/>
              </a:ext>
            </a:extLst>
          </p:cNvPr>
          <p:cNvPicPr>
            <a:picLocks noChangeAspect="1"/>
          </p:cNvPicPr>
          <p:nvPr/>
        </p:nvPicPr>
        <p:blipFill rotWithShape="1">
          <a:blip r:embed="rId5"/>
          <a:srcRect l="2323"/>
          <a:stretch/>
        </p:blipFill>
        <p:spPr>
          <a:xfrm>
            <a:off x="120898" y="2637206"/>
            <a:ext cx="9023102" cy="2133600"/>
          </a:xfrm>
          <a:prstGeom prst="rect">
            <a:avLst/>
          </a:prstGeom>
        </p:spPr>
      </p:pic>
    </p:spTree>
    <p:extLst>
      <p:ext uri="{BB962C8B-B14F-4D97-AF65-F5344CB8AC3E}">
        <p14:creationId xmlns:p14="http://schemas.microsoft.com/office/powerpoint/2010/main" val="1339471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FD0F2-D3B1-47D1-B20B-F40315404CDD}"/>
              </a:ext>
            </a:extLst>
          </p:cNvPr>
          <p:cNvSpPr>
            <a:spLocks noGrp="1"/>
          </p:cNvSpPr>
          <p:nvPr>
            <p:ph type="title"/>
          </p:nvPr>
        </p:nvSpPr>
        <p:spPr>
          <a:xfrm>
            <a:off x="1638300" y="678091"/>
            <a:ext cx="5706737" cy="1143000"/>
          </a:xfrm>
        </p:spPr>
        <p:txBody>
          <a:bodyPr>
            <a:normAutofit/>
          </a:bodyPr>
          <a:lstStyle/>
          <a:p>
            <a:pPr algn="ctr"/>
            <a:r>
              <a:rPr lang="nl-NL" dirty="0"/>
              <a:t>Moderne veredeling</a:t>
            </a:r>
          </a:p>
        </p:txBody>
      </p:sp>
      <p:grpSp>
        <p:nvGrpSpPr>
          <p:cNvPr id="6" name="Groep 5">
            <a:extLst>
              <a:ext uri="{FF2B5EF4-FFF2-40B4-BE49-F238E27FC236}">
                <a16:creationId xmlns:a16="http://schemas.microsoft.com/office/drawing/2014/main" id="{C3D0833E-3E48-402A-96F3-BBD414AD2FAA}"/>
              </a:ext>
            </a:extLst>
          </p:cNvPr>
          <p:cNvGrpSpPr/>
          <p:nvPr/>
        </p:nvGrpSpPr>
        <p:grpSpPr>
          <a:xfrm>
            <a:off x="0" y="-20223"/>
            <a:ext cx="9144000" cy="629824"/>
            <a:chOff x="0" y="-20223"/>
            <a:chExt cx="9144000" cy="629824"/>
          </a:xfrm>
        </p:grpSpPr>
        <p:pic>
          <p:nvPicPr>
            <p:cNvPr id="7" name="Afbeelding 6">
              <a:extLst>
                <a:ext uri="{FF2B5EF4-FFF2-40B4-BE49-F238E27FC236}">
                  <a16:creationId xmlns:a16="http://schemas.microsoft.com/office/drawing/2014/main" id="{D50FB964-1475-4D92-9BB7-9CD174053EFF}"/>
                </a:ext>
              </a:extLst>
            </p:cNvPr>
            <p:cNvPicPr>
              <a:picLocks noChangeAspect="1"/>
            </p:cNvPicPr>
            <p:nvPr/>
          </p:nvPicPr>
          <p:blipFill>
            <a:blip r:embed="rId3"/>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21FC4DCE-640E-44FA-8FB4-2AD4950B178E}"/>
                </a:ext>
              </a:extLst>
            </p:cNvPr>
            <p:cNvSpPr txBox="1"/>
            <p:nvPr/>
          </p:nvSpPr>
          <p:spPr>
            <a:xfrm>
              <a:off x="3962400" y="74891"/>
              <a:ext cx="2286000" cy="369332"/>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Genetica</a:t>
              </a:r>
            </a:p>
          </p:txBody>
        </p:sp>
      </p:grpSp>
      <p:sp>
        <p:nvSpPr>
          <p:cNvPr id="11" name="Tijdelijke aanduiding voor inhoud 2">
            <a:extLst>
              <a:ext uri="{FF2B5EF4-FFF2-40B4-BE49-F238E27FC236}">
                <a16:creationId xmlns:a16="http://schemas.microsoft.com/office/drawing/2014/main" id="{58BD3BBF-1089-4130-8A08-2C6B5F0E7D31}"/>
              </a:ext>
            </a:extLst>
          </p:cNvPr>
          <p:cNvSpPr txBox="1">
            <a:spLocks/>
          </p:cNvSpPr>
          <p:nvPr/>
        </p:nvSpPr>
        <p:spPr>
          <a:xfrm>
            <a:off x="685800" y="21336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sp>
        <p:nvSpPr>
          <p:cNvPr id="14" name="Tekstvak 13">
            <a:extLst>
              <a:ext uri="{FF2B5EF4-FFF2-40B4-BE49-F238E27FC236}">
                <a16:creationId xmlns:a16="http://schemas.microsoft.com/office/drawing/2014/main" id="{E4D08347-1956-4B88-8734-83640571E06F}"/>
              </a:ext>
            </a:extLst>
          </p:cNvPr>
          <p:cNvSpPr txBox="1"/>
          <p:nvPr/>
        </p:nvSpPr>
        <p:spPr>
          <a:xfrm>
            <a:off x="5967" y="6354495"/>
            <a:ext cx="8971402" cy="461665"/>
          </a:xfrm>
          <a:prstGeom prst="rect">
            <a:avLst/>
          </a:prstGeom>
          <a:noFill/>
        </p:spPr>
        <p:txBody>
          <a:bodyPr wrap="square">
            <a:spAutoFit/>
          </a:bodyPr>
          <a:lstStyle/>
          <a:p>
            <a:r>
              <a:rPr lang="nl-NL" sz="1200" dirty="0"/>
              <a:t>Schematische weergave van het overplaatsen van een eigenschap van plant 1 naar plant 2 door middel van moderne veredelingstechnieken</a:t>
            </a:r>
          </a:p>
          <a:p>
            <a:r>
              <a:rPr lang="nl-NL" sz="1200" dirty="0"/>
              <a:t>Bron: </a:t>
            </a:r>
            <a:r>
              <a:rPr lang="nl-NL" sz="1200" dirty="0">
                <a:hlinkClick r:id="rId4"/>
              </a:rPr>
              <a:t>Studio Biologie</a:t>
            </a:r>
            <a:endParaRPr lang="nl-NL" sz="1200" dirty="0"/>
          </a:p>
        </p:txBody>
      </p:sp>
      <p:pic>
        <p:nvPicPr>
          <p:cNvPr id="15" name="Afbeelding 14">
            <a:extLst>
              <a:ext uri="{FF2B5EF4-FFF2-40B4-BE49-F238E27FC236}">
                <a16:creationId xmlns:a16="http://schemas.microsoft.com/office/drawing/2014/main" id="{808B0856-D91F-414E-8564-512986AEB9AD}"/>
              </a:ext>
            </a:extLst>
          </p:cNvPr>
          <p:cNvPicPr>
            <a:picLocks noChangeAspect="1"/>
          </p:cNvPicPr>
          <p:nvPr/>
        </p:nvPicPr>
        <p:blipFill>
          <a:blip r:embed="rId5"/>
          <a:stretch>
            <a:fillRect/>
          </a:stretch>
        </p:blipFill>
        <p:spPr>
          <a:xfrm>
            <a:off x="1752600" y="2667000"/>
            <a:ext cx="5867400" cy="2534439"/>
          </a:xfrm>
          <a:prstGeom prst="rect">
            <a:avLst/>
          </a:prstGeom>
        </p:spPr>
      </p:pic>
    </p:spTree>
    <p:extLst>
      <p:ext uri="{BB962C8B-B14F-4D97-AF65-F5344CB8AC3E}">
        <p14:creationId xmlns:p14="http://schemas.microsoft.com/office/powerpoint/2010/main" val="1022402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3600" dirty="0"/>
              <a:t>Crispr-Cas9 techniek</a:t>
            </a:r>
          </a:p>
          <a:p>
            <a:pPr marL="0" indent="0">
              <a:buNone/>
            </a:pPr>
            <a:endParaRPr lang="nl-NL" dirty="0"/>
          </a:p>
          <a:p>
            <a:pPr marL="0" indent="0">
              <a:buNone/>
            </a:pPr>
            <a:r>
              <a:rPr lang="nl-NL" dirty="0">
                <a:hlinkClick r:id="rId4"/>
              </a:rPr>
              <a:t>Vlaamse uitleg </a:t>
            </a:r>
            <a:r>
              <a:rPr lang="nl-NL" dirty="0"/>
              <a:t>(aanleiding coronavirus en He </a:t>
            </a:r>
            <a:r>
              <a:rPr lang="nl-NL" dirty="0" err="1"/>
              <a:t>Jiankui</a:t>
            </a:r>
            <a:r>
              <a:rPr lang="nl-NL" dirty="0"/>
              <a:t>)</a:t>
            </a:r>
          </a:p>
          <a:p>
            <a:pPr marL="0" indent="0">
              <a:buNone/>
            </a:pPr>
            <a:r>
              <a:rPr lang="nl-NL" dirty="0"/>
              <a:t>22 mei 2020 - 9:48 min</a:t>
            </a:r>
            <a:endParaRPr lang="nl-NL" dirty="0">
              <a:solidFill>
                <a:srgbClr val="FF0000"/>
              </a:solidFill>
            </a:endParaRPr>
          </a:p>
          <a:p>
            <a:pPr marL="0" indent="0">
              <a:buNone/>
            </a:pPr>
            <a:endParaRPr lang="nl-NL" dirty="0">
              <a:solidFill>
                <a:srgbClr val="FF0000"/>
              </a:solidFill>
            </a:endParaRPr>
          </a:p>
          <a:p>
            <a:pPr marL="0" indent="0">
              <a:buNone/>
            </a:pPr>
            <a:r>
              <a:rPr lang="nl-NL" dirty="0">
                <a:solidFill>
                  <a:srgbClr val="FF0000"/>
                </a:solidFill>
              </a:rPr>
              <a:t>Let op! Erg volgt straks een quiz </a:t>
            </a:r>
            <a:r>
              <a:rPr lang="nl-NL" dirty="0">
                <a:solidFill>
                  <a:srgbClr val="FF0000"/>
                </a:solidFill>
                <a:sym typeface="Wingdings" panose="05000000000000000000" pitchFamily="2" charset="2"/>
              </a:rPr>
              <a:t></a:t>
            </a:r>
            <a:endParaRPr lang="nl-NL" dirty="0">
              <a:solidFill>
                <a:srgbClr val="FF0000"/>
              </a:solidFill>
            </a:endParaRPr>
          </a:p>
          <a:p>
            <a:pPr marL="0" indent="0">
              <a:buFont typeface="Wingdings 2"/>
              <a:buNone/>
            </a:pPr>
            <a:endParaRPr lang="nl-NL" dirty="0"/>
          </a:p>
        </p:txBody>
      </p:sp>
    </p:spTree>
    <p:extLst>
      <p:ext uri="{BB962C8B-B14F-4D97-AF65-F5344CB8AC3E}">
        <p14:creationId xmlns:p14="http://schemas.microsoft.com/office/powerpoint/2010/main" val="1803105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000" dirty="0"/>
              <a:t>Vraag 1</a:t>
            </a:r>
            <a:endParaRPr lang="nl-NL" sz="2000" dirty="0"/>
          </a:p>
          <a:p>
            <a:pPr lvl="2"/>
            <a:endParaRPr lang="nl-NL" sz="1600" dirty="0">
              <a:solidFill>
                <a:srgbClr val="FF0000"/>
              </a:solidFill>
            </a:endParaRPr>
          </a:p>
          <a:p>
            <a:pPr marL="0" indent="0">
              <a:buFont typeface="Wingdings 2"/>
              <a:buNone/>
            </a:pPr>
            <a:r>
              <a:rPr lang="nl-NL" sz="2000" dirty="0"/>
              <a:t>Wat vertelt Hetty </a:t>
            </a:r>
            <a:r>
              <a:rPr lang="nl-NL" sz="2000" dirty="0" err="1"/>
              <a:t>Helsmoortel</a:t>
            </a:r>
            <a:r>
              <a:rPr lang="nl-NL" sz="2000" dirty="0"/>
              <a:t> over de herkomst van het </a:t>
            </a:r>
            <a:r>
              <a:rPr lang="nl-NL" sz="2000" dirty="0" err="1"/>
              <a:t>crispr-syteem</a:t>
            </a:r>
            <a:r>
              <a:rPr lang="nl-NL" sz="2000" dirty="0"/>
              <a:t>?</a:t>
            </a:r>
          </a:p>
          <a:p>
            <a:pPr marL="0" indent="0">
              <a:buFont typeface="Wingdings 2"/>
              <a:buNone/>
            </a:pPr>
            <a:endParaRPr lang="nl-NL" dirty="0"/>
          </a:p>
          <a:p>
            <a:pPr marL="0" indent="0">
              <a:buFont typeface="Wingdings 2"/>
              <a:buNone/>
            </a:pPr>
            <a:endParaRPr lang="nl-NL" dirty="0"/>
          </a:p>
        </p:txBody>
      </p:sp>
      <p:sp>
        <p:nvSpPr>
          <p:cNvPr id="26" name="Rechthoek 25">
            <a:extLst>
              <a:ext uri="{FF2B5EF4-FFF2-40B4-BE49-F238E27FC236}">
                <a16:creationId xmlns:a16="http://schemas.microsoft.com/office/drawing/2014/main" id="{F6B0998A-231A-4FD1-93A3-7A666125F3CE}"/>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27" name="Rechthoek 26">
            <a:extLst>
              <a:ext uri="{FF2B5EF4-FFF2-40B4-BE49-F238E27FC236}">
                <a16:creationId xmlns:a16="http://schemas.microsoft.com/office/drawing/2014/main" id="{C2AE469C-9F8F-4252-AC68-3C73D6335E3C}"/>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28" name="Rechthoek 27">
            <a:extLst>
              <a:ext uri="{FF2B5EF4-FFF2-40B4-BE49-F238E27FC236}">
                <a16:creationId xmlns:a16="http://schemas.microsoft.com/office/drawing/2014/main" id="{BA822C8A-7C84-4E45-9E12-079BD094FA49}"/>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29" name="Rechthoek 28">
            <a:extLst>
              <a:ext uri="{FF2B5EF4-FFF2-40B4-BE49-F238E27FC236}">
                <a16:creationId xmlns:a16="http://schemas.microsoft.com/office/drawing/2014/main" id="{39B314A5-4E3B-4E00-B8BF-1C4264E480C8}"/>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30" name="Tekstvak 29">
            <a:extLst>
              <a:ext uri="{FF2B5EF4-FFF2-40B4-BE49-F238E27FC236}">
                <a16:creationId xmlns:a16="http://schemas.microsoft.com/office/drawing/2014/main" id="{18944EAE-3FC2-41A9-89C1-AA6A482673C7}"/>
              </a:ext>
            </a:extLst>
          </p:cNvPr>
          <p:cNvSpPr txBox="1"/>
          <p:nvPr/>
        </p:nvSpPr>
        <p:spPr>
          <a:xfrm>
            <a:off x="1681908" y="3314334"/>
            <a:ext cx="69782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rPr>
              <a:t>Het was oorspronkelijk een verdediging van virussen tegen</a:t>
            </a:r>
            <a:r>
              <a:rPr lang="nl-NL" kern="0" dirty="0">
                <a:solidFill>
                  <a:prstClr val="black"/>
                </a:solidFill>
              </a:rPr>
              <a:t> </a:t>
            </a:r>
            <a:r>
              <a:rPr kumimoji="0" lang="nl-NL" b="0" i="0" u="none" strike="noStrike" kern="0" cap="none" spc="0" normalizeH="0" baseline="0" noProof="0" dirty="0">
                <a:ln>
                  <a:noFill/>
                </a:ln>
                <a:solidFill>
                  <a:prstClr val="black"/>
                </a:solidFill>
                <a:effectLst/>
                <a:uLnTx/>
                <a:uFillTx/>
              </a:rPr>
              <a:t>bacteriën</a:t>
            </a:r>
          </a:p>
        </p:txBody>
      </p:sp>
      <p:sp>
        <p:nvSpPr>
          <p:cNvPr id="31" name="Tekstvak 30">
            <a:extLst>
              <a:ext uri="{FF2B5EF4-FFF2-40B4-BE49-F238E27FC236}">
                <a16:creationId xmlns:a16="http://schemas.microsoft.com/office/drawing/2014/main" id="{3FC06E8F-B6F2-4BF2-929C-E1B311C11420}"/>
              </a:ext>
            </a:extLst>
          </p:cNvPr>
          <p:cNvSpPr txBox="1"/>
          <p:nvPr/>
        </p:nvSpPr>
        <p:spPr>
          <a:xfrm>
            <a:off x="1688334" y="4131011"/>
            <a:ext cx="682586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rPr>
              <a:t>Het was oorspronkelijk een verdediging van bacteriën tegen virussen</a:t>
            </a:r>
          </a:p>
        </p:txBody>
      </p:sp>
      <p:sp>
        <p:nvSpPr>
          <p:cNvPr id="32" name="Tekstvak 31">
            <a:extLst>
              <a:ext uri="{FF2B5EF4-FFF2-40B4-BE49-F238E27FC236}">
                <a16:creationId xmlns:a16="http://schemas.microsoft.com/office/drawing/2014/main" id="{14326E49-D2AA-402B-9A3E-91C83DCE93C1}"/>
              </a:ext>
            </a:extLst>
          </p:cNvPr>
          <p:cNvSpPr txBox="1"/>
          <p:nvPr/>
        </p:nvSpPr>
        <p:spPr>
          <a:xfrm>
            <a:off x="1742042" y="5013904"/>
            <a:ext cx="6858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rPr>
              <a:t>Het was oorspronkelijk een verdediging van schimmels tegen virussen</a:t>
            </a:r>
          </a:p>
        </p:txBody>
      </p:sp>
      <p:sp>
        <p:nvSpPr>
          <p:cNvPr id="33" name="Tekstvak 32">
            <a:extLst>
              <a:ext uri="{FF2B5EF4-FFF2-40B4-BE49-F238E27FC236}">
                <a16:creationId xmlns:a16="http://schemas.microsoft.com/office/drawing/2014/main" id="{FCD61360-F4DE-41AA-9256-E9079C788E23}"/>
              </a:ext>
            </a:extLst>
          </p:cNvPr>
          <p:cNvSpPr txBox="1"/>
          <p:nvPr/>
        </p:nvSpPr>
        <p:spPr>
          <a:xfrm>
            <a:off x="1681908" y="5791200"/>
            <a:ext cx="74877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latin typeface="Calibri" panose="020F0502020204030204"/>
                <a:ea typeface="+mn-ea"/>
                <a:cs typeface="+mn-cs"/>
              </a:rPr>
              <a:t>Het was oorspronkelijk een verdediging van schimmels tegen bacteriën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3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0530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000" dirty="0"/>
              <a:t>Vraag 2</a:t>
            </a:r>
            <a:endParaRPr lang="nl-NL" sz="2000" dirty="0"/>
          </a:p>
          <a:p>
            <a:pPr lvl="2"/>
            <a:endParaRPr lang="nl-NL" sz="1600" dirty="0">
              <a:solidFill>
                <a:srgbClr val="FF0000"/>
              </a:solidFill>
            </a:endParaRPr>
          </a:p>
          <a:p>
            <a:pPr marL="0" indent="0">
              <a:buFont typeface="Wingdings 2"/>
              <a:buNone/>
            </a:pPr>
            <a:r>
              <a:rPr lang="nl-NL" sz="2000" dirty="0"/>
              <a:t>Maakt Christa uit het eerste filmpje ook gebruik van moderne veredelingstechnieken?</a:t>
            </a:r>
          </a:p>
          <a:p>
            <a:pPr marL="0" indent="0">
              <a:buFont typeface="Wingdings 2"/>
              <a:buNone/>
            </a:pPr>
            <a:endParaRPr lang="nl-NL" dirty="0"/>
          </a:p>
          <a:p>
            <a:pPr marL="0" indent="0">
              <a:buFont typeface="Wingdings 2"/>
              <a:buNone/>
            </a:pPr>
            <a:endParaRPr lang="nl-NL" dirty="0"/>
          </a:p>
        </p:txBody>
      </p:sp>
      <p:sp>
        <p:nvSpPr>
          <p:cNvPr id="26" name="Rechthoek 25">
            <a:extLst>
              <a:ext uri="{FF2B5EF4-FFF2-40B4-BE49-F238E27FC236}">
                <a16:creationId xmlns:a16="http://schemas.microsoft.com/office/drawing/2014/main" id="{F6B0998A-231A-4FD1-93A3-7A666125F3CE}"/>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27" name="Rechthoek 26">
            <a:extLst>
              <a:ext uri="{FF2B5EF4-FFF2-40B4-BE49-F238E27FC236}">
                <a16:creationId xmlns:a16="http://schemas.microsoft.com/office/drawing/2014/main" id="{C2AE469C-9F8F-4252-AC68-3C73D6335E3C}"/>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28" name="Rechthoek 27">
            <a:extLst>
              <a:ext uri="{FF2B5EF4-FFF2-40B4-BE49-F238E27FC236}">
                <a16:creationId xmlns:a16="http://schemas.microsoft.com/office/drawing/2014/main" id="{BA822C8A-7C84-4E45-9E12-079BD094FA49}"/>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29" name="Rechthoek 28">
            <a:extLst>
              <a:ext uri="{FF2B5EF4-FFF2-40B4-BE49-F238E27FC236}">
                <a16:creationId xmlns:a16="http://schemas.microsoft.com/office/drawing/2014/main" id="{39B314A5-4E3B-4E00-B8BF-1C4264E480C8}"/>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30" name="Tekstvak 29">
            <a:extLst>
              <a:ext uri="{FF2B5EF4-FFF2-40B4-BE49-F238E27FC236}">
                <a16:creationId xmlns:a16="http://schemas.microsoft.com/office/drawing/2014/main" id="{18944EAE-3FC2-41A9-89C1-AA6A482673C7}"/>
              </a:ext>
            </a:extLst>
          </p:cNvPr>
          <p:cNvSpPr txBox="1"/>
          <p:nvPr/>
        </p:nvSpPr>
        <p:spPr>
          <a:xfrm>
            <a:off x="1708532" y="3305421"/>
            <a:ext cx="6978268" cy="369332"/>
          </a:xfrm>
          <a:prstGeom prst="rect">
            <a:avLst/>
          </a:prstGeom>
          <a:noFill/>
        </p:spPr>
        <p:txBody>
          <a:bodyPr wrap="square" rtlCol="0">
            <a:spAutoFit/>
          </a:bodyPr>
          <a:lstStyle/>
          <a:p>
            <a:pPr lvl="0" defTabSz="914400">
              <a:defRPr/>
            </a:pPr>
            <a:r>
              <a:rPr lang="nl-NL" kern="0" dirty="0">
                <a:solidFill>
                  <a:prstClr val="black"/>
                </a:solidFill>
              </a:rPr>
              <a:t>Ja, zij probeert het DNA van de </a:t>
            </a:r>
            <a:r>
              <a:rPr lang="nl-NL" kern="0" dirty="0" err="1">
                <a:solidFill>
                  <a:prstClr val="black"/>
                </a:solidFill>
              </a:rPr>
              <a:t>Arabidopsis</a:t>
            </a:r>
            <a:r>
              <a:rPr lang="nl-NL" kern="0" dirty="0">
                <a:solidFill>
                  <a:prstClr val="black"/>
                </a:solidFill>
              </a:rPr>
              <a:t>-plant zouttolerant te maken</a:t>
            </a:r>
            <a:endParaRPr kumimoji="0" lang="nl-NL" b="0" i="0" u="none" strike="noStrike" kern="0" cap="none" spc="0" normalizeH="0" baseline="0" noProof="0" dirty="0">
              <a:ln>
                <a:noFill/>
              </a:ln>
              <a:solidFill>
                <a:prstClr val="black"/>
              </a:solidFill>
              <a:effectLst/>
              <a:uLnTx/>
              <a:uFillTx/>
            </a:endParaRPr>
          </a:p>
        </p:txBody>
      </p:sp>
      <p:sp>
        <p:nvSpPr>
          <p:cNvPr id="33" name="Tekstvak 32">
            <a:extLst>
              <a:ext uri="{FF2B5EF4-FFF2-40B4-BE49-F238E27FC236}">
                <a16:creationId xmlns:a16="http://schemas.microsoft.com/office/drawing/2014/main" id="{FCD61360-F4DE-41AA-9256-E9079C788E23}"/>
              </a:ext>
            </a:extLst>
          </p:cNvPr>
          <p:cNvSpPr txBox="1"/>
          <p:nvPr/>
        </p:nvSpPr>
        <p:spPr>
          <a:xfrm>
            <a:off x="1742042" y="5791200"/>
            <a:ext cx="6858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latin typeface="Calibri" panose="020F0502020204030204"/>
                <a:ea typeface="+mn-ea"/>
                <a:cs typeface="+mn-cs"/>
              </a:rPr>
              <a:t>Nee, zij maakt gebruik van klassieke veredelingsmethodes om de </a:t>
            </a:r>
            <a:r>
              <a:rPr lang="nl-NL" kern="0" dirty="0" err="1">
                <a:solidFill>
                  <a:prstClr val="black"/>
                </a:solidFill>
              </a:rPr>
              <a:t>Arabidopsis</a:t>
            </a:r>
            <a:r>
              <a:rPr lang="nl-NL" kern="0" dirty="0">
                <a:solidFill>
                  <a:prstClr val="black"/>
                </a:solidFill>
              </a:rPr>
              <a:t>-plant zouttolerant te maken</a:t>
            </a:r>
            <a:r>
              <a:rPr lang="nl-NL" kern="0" dirty="0">
                <a:solidFill>
                  <a:prstClr val="black"/>
                </a:solidFill>
                <a:latin typeface="Calibri" panose="020F0502020204030204"/>
              </a:rPr>
              <a:t> </a:t>
            </a:r>
            <a:endParaRPr kumimoji="0" lang="nl-NL"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3600" b="0" i="0" u="none" strike="noStrike" kern="0" cap="none" spc="0" normalizeH="0" baseline="0" noProof="0" dirty="0">
              <a:ln>
                <a:noFill/>
              </a:ln>
              <a:solidFill>
                <a:prstClr val="black"/>
              </a:solidFill>
              <a:effectLst/>
              <a:uLnTx/>
              <a:uFillTx/>
            </a:endParaRPr>
          </a:p>
        </p:txBody>
      </p:sp>
      <p:sp>
        <p:nvSpPr>
          <p:cNvPr id="12" name="Tekstvak 11">
            <a:extLst>
              <a:ext uri="{FF2B5EF4-FFF2-40B4-BE49-F238E27FC236}">
                <a16:creationId xmlns:a16="http://schemas.microsoft.com/office/drawing/2014/main" id="{A0E5BFE7-F43A-47F9-AE6C-96C6F6907347}"/>
              </a:ext>
            </a:extLst>
          </p:cNvPr>
          <p:cNvSpPr txBox="1"/>
          <p:nvPr/>
        </p:nvSpPr>
        <p:spPr>
          <a:xfrm>
            <a:off x="1740665" y="4020273"/>
            <a:ext cx="6978268" cy="646331"/>
          </a:xfrm>
          <a:prstGeom prst="rect">
            <a:avLst/>
          </a:prstGeom>
          <a:noFill/>
        </p:spPr>
        <p:txBody>
          <a:bodyPr wrap="square" rtlCol="0">
            <a:spAutoFit/>
          </a:bodyPr>
          <a:lstStyle/>
          <a:p>
            <a:pPr lvl="0" defTabSz="914400">
              <a:defRPr/>
            </a:pPr>
            <a:r>
              <a:rPr lang="nl-NL" kern="0" dirty="0">
                <a:solidFill>
                  <a:prstClr val="black"/>
                </a:solidFill>
              </a:rPr>
              <a:t>Ja, zij probeert de wortels van de </a:t>
            </a:r>
            <a:r>
              <a:rPr lang="nl-NL" kern="0" dirty="0" err="1">
                <a:solidFill>
                  <a:prstClr val="black"/>
                </a:solidFill>
              </a:rPr>
              <a:t>Arabidopsis</a:t>
            </a:r>
            <a:r>
              <a:rPr lang="nl-NL" kern="0" dirty="0">
                <a:solidFill>
                  <a:prstClr val="black"/>
                </a:solidFill>
              </a:rPr>
              <a:t>-plant beter te maken in het herkennen </a:t>
            </a:r>
            <a:r>
              <a:rPr lang="nl-NL" kern="0" dirty="0" smtClean="0">
                <a:solidFill>
                  <a:prstClr val="black"/>
                </a:solidFill>
              </a:rPr>
              <a:t>VAN zout</a:t>
            </a:r>
            <a:endParaRPr kumimoji="0" lang="nl-NL" b="0" i="0" u="none" strike="noStrike" kern="0" cap="none" spc="0" normalizeH="0" baseline="0" noProof="0" dirty="0">
              <a:ln>
                <a:noFill/>
              </a:ln>
              <a:solidFill>
                <a:prstClr val="black"/>
              </a:solidFill>
              <a:effectLst/>
              <a:uLnTx/>
              <a:uFillTx/>
            </a:endParaRPr>
          </a:p>
        </p:txBody>
      </p:sp>
      <p:sp>
        <p:nvSpPr>
          <p:cNvPr id="13" name="Tekstvak 12">
            <a:extLst>
              <a:ext uri="{FF2B5EF4-FFF2-40B4-BE49-F238E27FC236}">
                <a16:creationId xmlns:a16="http://schemas.microsoft.com/office/drawing/2014/main" id="{2ECC0166-BF22-48D7-8A0F-00924E19F72F}"/>
              </a:ext>
            </a:extLst>
          </p:cNvPr>
          <p:cNvSpPr txBox="1"/>
          <p:nvPr/>
        </p:nvSpPr>
        <p:spPr>
          <a:xfrm>
            <a:off x="1708532" y="4829695"/>
            <a:ext cx="7206868" cy="646331"/>
          </a:xfrm>
          <a:prstGeom prst="rect">
            <a:avLst/>
          </a:prstGeom>
          <a:noFill/>
        </p:spPr>
        <p:txBody>
          <a:bodyPr wrap="square" rtlCol="0">
            <a:spAutoFit/>
          </a:bodyPr>
          <a:lstStyle/>
          <a:p>
            <a:pPr lvl="0" defTabSz="914400">
              <a:defRPr/>
            </a:pPr>
            <a:r>
              <a:rPr lang="nl-NL" kern="0" dirty="0">
                <a:solidFill>
                  <a:prstClr val="black"/>
                </a:solidFill>
              </a:rPr>
              <a:t>Nee, zij verzamelt alleen meer kennis over hoe de </a:t>
            </a:r>
            <a:r>
              <a:rPr lang="nl-NL" kern="0" dirty="0" err="1">
                <a:solidFill>
                  <a:prstClr val="black"/>
                </a:solidFill>
              </a:rPr>
              <a:t>Arabidopsis</a:t>
            </a:r>
            <a:r>
              <a:rPr lang="nl-NL" kern="0" dirty="0">
                <a:solidFill>
                  <a:prstClr val="black"/>
                </a:solidFill>
              </a:rPr>
              <a:t>-plant omgaat met zout</a:t>
            </a:r>
            <a:endParaRPr kumimoji="0" lang="nl-NL"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40214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000" dirty="0"/>
              <a:t>Vraag 3</a:t>
            </a:r>
            <a:endParaRPr lang="nl-NL" sz="2000" dirty="0"/>
          </a:p>
          <a:p>
            <a:pPr lvl="2"/>
            <a:endParaRPr lang="nl-NL" sz="1600" dirty="0">
              <a:solidFill>
                <a:srgbClr val="FF0000"/>
              </a:solidFill>
            </a:endParaRPr>
          </a:p>
          <a:p>
            <a:pPr marL="0" indent="0">
              <a:buFont typeface="Wingdings 2"/>
              <a:buNone/>
            </a:pPr>
            <a:r>
              <a:rPr lang="nl-NL" sz="2000" dirty="0"/>
              <a:t>Vind jij dat er een verschil is tussen de behandeling van Victoria </a:t>
            </a:r>
            <a:r>
              <a:rPr lang="nl-NL" sz="2000" dirty="0" err="1"/>
              <a:t>Grey</a:t>
            </a:r>
            <a:r>
              <a:rPr lang="nl-NL" sz="2000" dirty="0"/>
              <a:t> en de behandeling van Lulu en Nana?</a:t>
            </a:r>
          </a:p>
          <a:p>
            <a:pPr marL="0" indent="0">
              <a:buFont typeface="Wingdings 2"/>
              <a:buNone/>
            </a:pPr>
            <a:endParaRPr lang="nl-NL" dirty="0"/>
          </a:p>
          <a:p>
            <a:pPr marL="0" indent="0">
              <a:buFont typeface="Wingdings 2"/>
              <a:buNone/>
            </a:pPr>
            <a:endParaRPr lang="nl-NL" dirty="0"/>
          </a:p>
        </p:txBody>
      </p:sp>
      <p:sp>
        <p:nvSpPr>
          <p:cNvPr id="26" name="Rechthoek 25">
            <a:extLst>
              <a:ext uri="{FF2B5EF4-FFF2-40B4-BE49-F238E27FC236}">
                <a16:creationId xmlns:a16="http://schemas.microsoft.com/office/drawing/2014/main" id="{F6B0998A-231A-4FD1-93A3-7A666125F3CE}"/>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27" name="Rechthoek 26">
            <a:extLst>
              <a:ext uri="{FF2B5EF4-FFF2-40B4-BE49-F238E27FC236}">
                <a16:creationId xmlns:a16="http://schemas.microsoft.com/office/drawing/2014/main" id="{C2AE469C-9F8F-4252-AC68-3C73D6335E3C}"/>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28" name="Rechthoek 27">
            <a:extLst>
              <a:ext uri="{FF2B5EF4-FFF2-40B4-BE49-F238E27FC236}">
                <a16:creationId xmlns:a16="http://schemas.microsoft.com/office/drawing/2014/main" id="{BA822C8A-7C84-4E45-9E12-079BD094FA49}"/>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29" name="Rechthoek 28">
            <a:extLst>
              <a:ext uri="{FF2B5EF4-FFF2-40B4-BE49-F238E27FC236}">
                <a16:creationId xmlns:a16="http://schemas.microsoft.com/office/drawing/2014/main" id="{39B314A5-4E3B-4E00-B8BF-1C4264E480C8}"/>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30" name="Tekstvak 29">
            <a:extLst>
              <a:ext uri="{FF2B5EF4-FFF2-40B4-BE49-F238E27FC236}">
                <a16:creationId xmlns:a16="http://schemas.microsoft.com/office/drawing/2014/main" id="{18944EAE-3FC2-41A9-89C1-AA6A482673C7}"/>
              </a:ext>
            </a:extLst>
          </p:cNvPr>
          <p:cNvSpPr txBox="1"/>
          <p:nvPr/>
        </p:nvSpPr>
        <p:spPr>
          <a:xfrm>
            <a:off x="1710185" y="3155572"/>
            <a:ext cx="6978268" cy="646331"/>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Ja, ik vind dat de behandeling van Vic</a:t>
            </a:r>
            <a:r>
              <a:rPr lang="nl-NL" kern="0" dirty="0" err="1">
                <a:solidFill>
                  <a:prstClr val="black"/>
                </a:solidFill>
              </a:rPr>
              <a:t>toria</a:t>
            </a:r>
            <a:r>
              <a:rPr lang="nl-NL" kern="0" dirty="0">
                <a:solidFill>
                  <a:prstClr val="black"/>
                </a:solidFill>
              </a:rPr>
              <a:t> </a:t>
            </a:r>
            <a:r>
              <a:rPr lang="nl-NL" kern="0" dirty="0" err="1">
                <a:solidFill>
                  <a:prstClr val="black"/>
                </a:solidFill>
              </a:rPr>
              <a:t>Grey</a:t>
            </a:r>
            <a:r>
              <a:rPr lang="nl-NL" kern="0" dirty="0">
                <a:solidFill>
                  <a:prstClr val="black"/>
                </a:solidFill>
              </a:rPr>
              <a:t> mag en die van Lulu en Nana niet</a:t>
            </a:r>
            <a:endParaRPr kumimoji="0" lang="nl-NL" b="0" i="0" u="none" strike="noStrike" kern="0" cap="none" spc="0" normalizeH="0" baseline="0" noProof="0" dirty="0">
              <a:ln>
                <a:noFill/>
              </a:ln>
              <a:solidFill>
                <a:prstClr val="black"/>
              </a:solidFill>
              <a:effectLst/>
              <a:uLnTx/>
              <a:uFillTx/>
            </a:endParaRPr>
          </a:p>
        </p:txBody>
      </p:sp>
      <p:sp>
        <p:nvSpPr>
          <p:cNvPr id="33" name="Tekstvak 32">
            <a:extLst>
              <a:ext uri="{FF2B5EF4-FFF2-40B4-BE49-F238E27FC236}">
                <a16:creationId xmlns:a16="http://schemas.microsoft.com/office/drawing/2014/main" id="{FCD61360-F4DE-41AA-9256-E9079C788E23}"/>
              </a:ext>
            </a:extLst>
          </p:cNvPr>
          <p:cNvSpPr txBox="1"/>
          <p:nvPr/>
        </p:nvSpPr>
        <p:spPr>
          <a:xfrm>
            <a:off x="1702436" y="5696215"/>
            <a:ext cx="685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latin typeface="Calibri" panose="020F0502020204030204"/>
                <a:ea typeface="+mn-ea"/>
                <a:cs typeface="+mn-cs"/>
              </a:rPr>
              <a:t>Nee, ik vind dat er geen verschil is en dat beide behandelingen niet mogen</a:t>
            </a:r>
            <a:endParaRPr kumimoji="0" lang="nl-NL" sz="3600" b="0" i="0" u="none" strike="noStrike" kern="0" cap="none" spc="0" normalizeH="0" baseline="0" noProof="0" dirty="0">
              <a:ln>
                <a:noFill/>
              </a:ln>
              <a:solidFill>
                <a:prstClr val="black"/>
              </a:solidFill>
              <a:effectLst/>
              <a:uLnTx/>
              <a:uFillTx/>
            </a:endParaRPr>
          </a:p>
        </p:txBody>
      </p:sp>
      <p:sp>
        <p:nvSpPr>
          <p:cNvPr id="12" name="Tekstvak 11">
            <a:extLst>
              <a:ext uri="{FF2B5EF4-FFF2-40B4-BE49-F238E27FC236}">
                <a16:creationId xmlns:a16="http://schemas.microsoft.com/office/drawing/2014/main" id="{A0E5BFE7-F43A-47F9-AE6C-96C6F6907347}"/>
              </a:ext>
            </a:extLst>
          </p:cNvPr>
          <p:cNvSpPr txBox="1"/>
          <p:nvPr/>
        </p:nvSpPr>
        <p:spPr>
          <a:xfrm>
            <a:off x="1689729" y="4046051"/>
            <a:ext cx="6978268" cy="646331"/>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Ja, ik vind de behandeling </a:t>
            </a:r>
            <a:r>
              <a:rPr lang="nl-NL" kern="0" dirty="0">
                <a:solidFill>
                  <a:prstClr val="black"/>
                </a:solidFill>
              </a:rPr>
              <a:t>Lulu en Nana mag en die van Victoria </a:t>
            </a:r>
            <a:r>
              <a:rPr lang="nl-NL" kern="0" dirty="0" err="1">
                <a:solidFill>
                  <a:prstClr val="black"/>
                </a:solidFill>
              </a:rPr>
              <a:t>Grey</a:t>
            </a:r>
            <a:r>
              <a:rPr lang="nl-NL" kern="0" dirty="0">
                <a:solidFill>
                  <a:prstClr val="black"/>
                </a:solidFill>
              </a:rPr>
              <a:t> niet</a:t>
            </a:r>
            <a:endParaRPr kumimoji="0" lang="nl-NL" b="0" i="0" u="none" strike="noStrike" kern="0" cap="none" spc="0" normalizeH="0" baseline="0" noProof="0" dirty="0">
              <a:ln>
                <a:noFill/>
              </a:ln>
              <a:solidFill>
                <a:prstClr val="black"/>
              </a:solidFill>
              <a:effectLst/>
              <a:uLnTx/>
              <a:uFillTx/>
            </a:endParaRPr>
          </a:p>
        </p:txBody>
      </p:sp>
      <p:sp>
        <p:nvSpPr>
          <p:cNvPr id="13" name="Tekstvak 12">
            <a:extLst>
              <a:ext uri="{FF2B5EF4-FFF2-40B4-BE49-F238E27FC236}">
                <a16:creationId xmlns:a16="http://schemas.microsoft.com/office/drawing/2014/main" id="{2ECC0166-BF22-48D7-8A0F-00924E19F72F}"/>
              </a:ext>
            </a:extLst>
          </p:cNvPr>
          <p:cNvSpPr txBox="1"/>
          <p:nvPr/>
        </p:nvSpPr>
        <p:spPr>
          <a:xfrm>
            <a:off x="1708532" y="4924041"/>
            <a:ext cx="6978268" cy="369332"/>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Nee, ik vind dat er geen verschil is en dat beide behandelingen prima zijn</a:t>
            </a:r>
          </a:p>
        </p:txBody>
      </p:sp>
    </p:spTree>
    <p:extLst>
      <p:ext uri="{BB962C8B-B14F-4D97-AF65-F5344CB8AC3E}">
        <p14:creationId xmlns:p14="http://schemas.microsoft.com/office/powerpoint/2010/main" val="2471225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000" dirty="0"/>
              <a:t>Vraag 4</a:t>
            </a:r>
            <a:endParaRPr lang="nl-NL" sz="2000" dirty="0"/>
          </a:p>
          <a:p>
            <a:pPr lvl="2"/>
            <a:endParaRPr lang="nl-NL" sz="1600" dirty="0">
              <a:solidFill>
                <a:srgbClr val="FF0000"/>
              </a:solidFill>
            </a:endParaRPr>
          </a:p>
          <a:p>
            <a:pPr marL="0" indent="0">
              <a:buFont typeface="Wingdings 2"/>
              <a:buNone/>
            </a:pPr>
            <a:r>
              <a:rPr lang="nl-NL" sz="2000" dirty="0"/>
              <a:t>Welke verandering in planten is niet door moderne veredeling tot stand gebracht?</a:t>
            </a:r>
          </a:p>
          <a:p>
            <a:pPr marL="0" indent="0">
              <a:buFont typeface="Wingdings 2"/>
              <a:buNone/>
            </a:pPr>
            <a:endParaRPr lang="nl-NL" dirty="0"/>
          </a:p>
          <a:p>
            <a:pPr marL="0" indent="0">
              <a:buFont typeface="Wingdings 2"/>
              <a:buNone/>
            </a:pPr>
            <a:endParaRPr lang="nl-NL" dirty="0"/>
          </a:p>
        </p:txBody>
      </p:sp>
      <p:sp>
        <p:nvSpPr>
          <p:cNvPr id="26" name="Rechthoek 25">
            <a:extLst>
              <a:ext uri="{FF2B5EF4-FFF2-40B4-BE49-F238E27FC236}">
                <a16:creationId xmlns:a16="http://schemas.microsoft.com/office/drawing/2014/main" id="{F6B0998A-231A-4FD1-93A3-7A666125F3CE}"/>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27" name="Rechthoek 26">
            <a:extLst>
              <a:ext uri="{FF2B5EF4-FFF2-40B4-BE49-F238E27FC236}">
                <a16:creationId xmlns:a16="http://schemas.microsoft.com/office/drawing/2014/main" id="{C2AE469C-9F8F-4252-AC68-3C73D6335E3C}"/>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28" name="Rechthoek 27">
            <a:extLst>
              <a:ext uri="{FF2B5EF4-FFF2-40B4-BE49-F238E27FC236}">
                <a16:creationId xmlns:a16="http://schemas.microsoft.com/office/drawing/2014/main" id="{BA822C8A-7C84-4E45-9E12-079BD094FA49}"/>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29" name="Rechthoek 28">
            <a:extLst>
              <a:ext uri="{FF2B5EF4-FFF2-40B4-BE49-F238E27FC236}">
                <a16:creationId xmlns:a16="http://schemas.microsoft.com/office/drawing/2014/main" id="{39B314A5-4E3B-4E00-B8BF-1C4264E480C8}"/>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30" name="Tekstvak 29">
            <a:extLst>
              <a:ext uri="{FF2B5EF4-FFF2-40B4-BE49-F238E27FC236}">
                <a16:creationId xmlns:a16="http://schemas.microsoft.com/office/drawing/2014/main" id="{18944EAE-3FC2-41A9-89C1-AA6A482673C7}"/>
              </a:ext>
            </a:extLst>
          </p:cNvPr>
          <p:cNvSpPr txBox="1"/>
          <p:nvPr/>
        </p:nvSpPr>
        <p:spPr>
          <a:xfrm>
            <a:off x="1681908" y="3314334"/>
            <a:ext cx="6978268" cy="369332"/>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Spruiten die minder bitter smaken</a:t>
            </a:r>
          </a:p>
        </p:txBody>
      </p:sp>
      <p:sp>
        <p:nvSpPr>
          <p:cNvPr id="33" name="Tekstvak 32">
            <a:extLst>
              <a:ext uri="{FF2B5EF4-FFF2-40B4-BE49-F238E27FC236}">
                <a16:creationId xmlns:a16="http://schemas.microsoft.com/office/drawing/2014/main" id="{FCD61360-F4DE-41AA-9256-E9079C788E23}"/>
              </a:ext>
            </a:extLst>
          </p:cNvPr>
          <p:cNvSpPr txBox="1"/>
          <p:nvPr/>
        </p:nvSpPr>
        <p:spPr>
          <a:xfrm>
            <a:off x="1681908" y="5803486"/>
            <a:ext cx="6858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effectLst/>
                <a:uLnTx/>
                <a:uFillTx/>
                <a:latin typeface="Calibri" panose="020F0502020204030204"/>
                <a:ea typeface="+mn-ea"/>
                <a:cs typeface="+mn-cs"/>
              </a:rPr>
              <a:t>Het resistent maken van aardappels tegen </a:t>
            </a:r>
            <a:r>
              <a:rPr kumimoji="0" lang="nl-NL" b="0" i="0" u="none" strike="noStrike" kern="0" cap="none" spc="0" normalizeH="0" baseline="0" noProof="0" dirty="0" err="1">
                <a:ln>
                  <a:noFill/>
                </a:ln>
                <a:effectLst/>
                <a:uLnTx/>
                <a:uFillTx/>
                <a:latin typeface="Calibri" panose="020F0502020204030204"/>
                <a:ea typeface="+mn-ea"/>
                <a:cs typeface="+mn-cs"/>
              </a:rPr>
              <a:t>Phyotphtora</a:t>
            </a:r>
            <a:endParaRPr kumimoji="0" lang="nl-NL" b="0" i="0" u="none" strike="noStrike" kern="0" cap="none" spc="0" normalizeH="0" baseline="0" noProof="0" dirty="0">
              <a:ln>
                <a:noFill/>
              </a:ln>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3600" b="0" i="0" u="none" strike="noStrike" kern="0" cap="none" spc="0" normalizeH="0" baseline="0" noProof="0" dirty="0">
              <a:ln>
                <a:noFill/>
              </a:ln>
              <a:effectLst/>
              <a:uLnTx/>
              <a:uFillTx/>
            </a:endParaRPr>
          </a:p>
        </p:txBody>
      </p:sp>
      <p:sp>
        <p:nvSpPr>
          <p:cNvPr id="12" name="Tekstvak 11">
            <a:extLst>
              <a:ext uri="{FF2B5EF4-FFF2-40B4-BE49-F238E27FC236}">
                <a16:creationId xmlns:a16="http://schemas.microsoft.com/office/drawing/2014/main" id="{A0E5BFE7-F43A-47F9-AE6C-96C6F6907347}"/>
              </a:ext>
            </a:extLst>
          </p:cNvPr>
          <p:cNvSpPr txBox="1"/>
          <p:nvPr/>
        </p:nvSpPr>
        <p:spPr>
          <a:xfrm>
            <a:off x="1656201" y="3962400"/>
            <a:ext cx="6978268" cy="646331"/>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Het gezonder maken van een tomaat door de vrucht andere/extra stoffen te laten produceren</a:t>
            </a:r>
          </a:p>
        </p:txBody>
      </p:sp>
      <p:sp>
        <p:nvSpPr>
          <p:cNvPr id="13" name="Tekstvak 12">
            <a:extLst>
              <a:ext uri="{FF2B5EF4-FFF2-40B4-BE49-F238E27FC236}">
                <a16:creationId xmlns:a16="http://schemas.microsoft.com/office/drawing/2014/main" id="{2ECC0166-BF22-48D7-8A0F-00924E19F72F}"/>
              </a:ext>
            </a:extLst>
          </p:cNvPr>
          <p:cNvSpPr txBox="1"/>
          <p:nvPr/>
        </p:nvSpPr>
        <p:spPr>
          <a:xfrm>
            <a:off x="1681908" y="4835957"/>
            <a:ext cx="6978268" cy="646331"/>
          </a:xfrm>
          <a:prstGeom prst="rect">
            <a:avLst/>
          </a:prstGeom>
          <a:noFill/>
        </p:spPr>
        <p:txBody>
          <a:bodyPr wrap="square" rtlCol="0">
            <a:spAutoFit/>
          </a:bodyPr>
          <a:lstStyle/>
          <a:p>
            <a:pPr lvl="0" defTabSz="914400">
              <a:defRPr/>
            </a:pPr>
            <a:r>
              <a:rPr kumimoji="0" lang="nl-NL" b="0" i="0" u="none" strike="noStrike" kern="0" cap="none" spc="0" normalizeH="0" baseline="0" noProof="0" dirty="0">
                <a:ln>
                  <a:noFill/>
                </a:ln>
                <a:solidFill>
                  <a:prstClr val="black"/>
                </a:solidFill>
                <a:effectLst/>
                <a:uLnTx/>
                <a:uFillTx/>
              </a:rPr>
              <a:t>Het resistent maken van gewassen tegen onkruidverdelgers en insecticiden</a:t>
            </a:r>
          </a:p>
        </p:txBody>
      </p:sp>
    </p:spTree>
    <p:extLst>
      <p:ext uri="{BB962C8B-B14F-4D97-AF65-F5344CB8AC3E}">
        <p14:creationId xmlns:p14="http://schemas.microsoft.com/office/powerpoint/2010/main" val="3924319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66738" y="577062"/>
            <a:ext cx="8001000" cy="9144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800" dirty="0"/>
              <a:t>Roundup Ready </a:t>
            </a:r>
            <a:endParaRPr lang="nl-NL" dirty="0">
              <a:solidFill>
                <a:srgbClr val="FF0000"/>
              </a:solidFill>
            </a:endParaRPr>
          </a:p>
          <a:p>
            <a:pPr lvl="2"/>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2050" name="Picture 2">
            <a:extLst>
              <a:ext uri="{FF2B5EF4-FFF2-40B4-BE49-F238E27FC236}">
                <a16:creationId xmlns:a16="http://schemas.microsoft.com/office/drawing/2014/main" id="{F2A1020D-D11C-49B5-AD70-04C9107B4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FD62543E-3666-45F8-A2EF-33E3F65D1969}"/>
              </a:ext>
            </a:extLst>
          </p:cNvPr>
          <p:cNvSpPr txBox="1"/>
          <p:nvPr/>
        </p:nvSpPr>
        <p:spPr>
          <a:xfrm>
            <a:off x="-4597" y="2632336"/>
            <a:ext cx="9032988" cy="1200329"/>
          </a:xfrm>
          <a:prstGeom prst="rect">
            <a:avLst/>
          </a:prstGeom>
          <a:noFill/>
        </p:spPr>
        <p:txBody>
          <a:bodyPr wrap="square">
            <a:spAutoFit/>
          </a:bodyPr>
          <a:lstStyle/>
          <a:p>
            <a:pPr lvl="1"/>
            <a:r>
              <a:rPr lang="nl-NL" b="1" dirty="0"/>
              <a:t>Methode: </a:t>
            </a:r>
            <a:r>
              <a:rPr lang="nl-NL" dirty="0"/>
              <a:t>Met behulp van een </a:t>
            </a:r>
            <a:r>
              <a:rPr lang="nl-NL" dirty="0" err="1"/>
              <a:t>particle</a:t>
            </a:r>
            <a:r>
              <a:rPr lang="nl-NL" dirty="0"/>
              <a:t> gun (genenkanon) is het plasmide met het zogeheten CP4 EPSPS gen op sojaweefsel geschoten. Hierna worden de losse stukken weefsel met getransformeerd DNA geïsoleerd en vervolgens laten ze die cellen uitgroeien tot een hele transgene plant. </a:t>
            </a:r>
          </a:p>
        </p:txBody>
      </p:sp>
      <p:sp>
        <p:nvSpPr>
          <p:cNvPr id="19" name="Tekstvak 18">
            <a:extLst>
              <a:ext uri="{FF2B5EF4-FFF2-40B4-BE49-F238E27FC236}">
                <a16:creationId xmlns:a16="http://schemas.microsoft.com/office/drawing/2014/main" id="{4535CFB7-DE5B-4704-AF5A-2597964249E3}"/>
              </a:ext>
            </a:extLst>
          </p:cNvPr>
          <p:cNvSpPr txBox="1"/>
          <p:nvPr/>
        </p:nvSpPr>
        <p:spPr>
          <a:xfrm>
            <a:off x="3455019" y="4085020"/>
            <a:ext cx="5589871" cy="2308324"/>
          </a:xfrm>
          <a:prstGeom prst="rect">
            <a:avLst/>
          </a:prstGeom>
          <a:noFill/>
        </p:spPr>
        <p:txBody>
          <a:bodyPr wrap="square">
            <a:spAutoFit/>
          </a:bodyPr>
          <a:lstStyle/>
          <a:p>
            <a:pPr lvl="1"/>
            <a:r>
              <a:rPr lang="nl-NL" b="1" dirty="0"/>
              <a:t>Gen: </a:t>
            </a:r>
            <a:r>
              <a:rPr lang="nl-NL" dirty="0"/>
              <a:t>CPS4 EPSPS zorgt ervoor dat glyfosaat niet kan binden aan de enzymen die normaal geremd worden. (Hoe? Lees dit artikel van de </a:t>
            </a:r>
            <a:r>
              <a:rPr lang="nl-NL" dirty="0">
                <a:hlinkClick r:id="rId5"/>
              </a:rPr>
              <a:t>WUR</a:t>
            </a:r>
            <a:r>
              <a:rPr lang="nl-NL" dirty="0"/>
              <a:t>).</a:t>
            </a:r>
          </a:p>
          <a:p>
            <a:pPr lvl="1"/>
            <a:endParaRPr lang="nl-NL" dirty="0">
              <a:solidFill>
                <a:srgbClr val="FF0000"/>
              </a:solidFill>
              <a:latin typeface="Brioni"/>
            </a:endParaRPr>
          </a:p>
          <a:p>
            <a:pPr lvl="1"/>
            <a:r>
              <a:rPr lang="nl-NL" b="1" dirty="0">
                <a:latin typeface="Brioni"/>
              </a:rPr>
              <a:t>Doel: </a:t>
            </a:r>
            <a:r>
              <a:rPr lang="nl-NL" dirty="0">
                <a:solidFill>
                  <a:srgbClr val="000000"/>
                </a:solidFill>
                <a:latin typeface="Brioni"/>
              </a:rPr>
              <a:t>Door de moderne veredeling is </a:t>
            </a:r>
            <a:r>
              <a:rPr lang="nl-NL" dirty="0">
                <a:latin typeface="Brioni"/>
              </a:rPr>
              <a:t>het gewas dat de agrariër wil oogsten</a:t>
            </a:r>
            <a:r>
              <a:rPr lang="nl-NL" b="0" i="0" dirty="0">
                <a:effectLst/>
                <a:latin typeface="Brioni"/>
              </a:rPr>
              <a:t> beschermt tegen </a:t>
            </a:r>
            <a:r>
              <a:rPr lang="nl-NL" b="0" i="0" dirty="0">
                <a:solidFill>
                  <a:srgbClr val="000000"/>
                </a:solidFill>
                <a:effectLst/>
                <a:latin typeface="Brioni"/>
              </a:rPr>
              <a:t>het gif. Onkruid zonder aanpassing gaat dood, het gewas niet.</a:t>
            </a:r>
            <a:endParaRPr lang="nl-NL" dirty="0">
              <a:solidFill>
                <a:srgbClr val="FF0000"/>
              </a:solidFill>
            </a:endParaRPr>
          </a:p>
        </p:txBody>
      </p:sp>
      <p:sp>
        <p:nvSpPr>
          <p:cNvPr id="21" name="Tekstvak 20">
            <a:extLst>
              <a:ext uri="{FF2B5EF4-FFF2-40B4-BE49-F238E27FC236}">
                <a16:creationId xmlns:a16="http://schemas.microsoft.com/office/drawing/2014/main" id="{6EA0B517-F825-4723-BCF3-E9CEC301F111}"/>
              </a:ext>
            </a:extLst>
          </p:cNvPr>
          <p:cNvSpPr txBox="1"/>
          <p:nvPr/>
        </p:nvSpPr>
        <p:spPr>
          <a:xfrm>
            <a:off x="377353" y="6200002"/>
            <a:ext cx="3420125" cy="553998"/>
          </a:xfrm>
          <a:prstGeom prst="rect">
            <a:avLst/>
          </a:prstGeom>
          <a:noFill/>
        </p:spPr>
        <p:txBody>
          <a:bodyPr wrap="square" rtlCol="0">
            <a:spAutoFit/>
          </a:bodyPr>
          <a:lstStyle/>
          <a:p>
            <a:r>
              <a:rPr lang="nl-NL" sz="1000" dirty="0"/>
              <a:t>Gebruik van glyfosaat op een akker (rechts) is vaak te zien aan het dode gras dat zichtbaar is voor het land omgeploegd word en ingezaaid met het doelgewas. Bron: </a:t>
            </a:r>
            <a:r>
              <a:rPr lang="nl-NL" sz="1000" dirty="0">
                <a:hlinkClick r:id="rId6"/>
              </a:rPr>
              <a:t>Volkskrant</a:t>
            </a:r>
            <a:endParaRPr lang="nl-NL" dirty="0"/>
          </a:p>
        </p:txBody>
      </p:sp>
      <p:pic>
        <p:nvPicPr>
          <p:cNvPr id="14" name="Afbeelding 13" descr="Landerijen in de Drentse Veenkoloniën, met rechts het land bespoten met glyfosaat.">
            <a:extLst>
              <a:ext uri="{FF2B5EF4-FFF2-40B4-BE49-F238E27FC236}">
                <a16:creationId xmlns:a16="http://schemas.microsoft.com/office/drawing/2014/main" id="{E3DDC335-B7EB-4822-ACCB-0682C5A7D2B6}"/>
              </a:ext>
            </a:extLst>
          </p:cNvPr>
          <p:cNvPicPr/>
          <p:nvPr/>
        </p:nvPicPr>
        <p:blipFill rotWithShape="1">
          <a:blip r:embed="rId7" cstate="print">
            <a:extLst>
              <a:ext uri="{28A0092B-C50C-407E-A947-70E740481C1C}">
                <a14:useLocalDpi xmlns:a14="http://schemas.microsoft.com/office/drawing/2010/main" val="0"/>
              </a:ext>
            </a:extLst>
          </a:blip>
          <a:srcRect t="27356" b="20940"/>
          <a:stretch/>
        </p:blipFill>
        <p:spPr bwMode="auto">
          <a:xfrm>
            <a:off x="377353" y="4001363"/>
            <a:ext cx="3420125" cy="2197060"/>
          </a:xfrm>
          <a:prstGeom prst="rect">
            <a:avLst/>
          </a:prstGeom>
          <a:noFill/>
          <a:ln>
            <a:noFill/>
          </a:ln>
        </p:spPr>
      </p:pic>
      <p:sp>
        <p:nvSpPr>
          <p:cNvPr id="15" name="Tekstvak 14">
            <a:extLst>
              <a:ext uri="{FF2B5EF4-FFF2-40B4-BE49-F238E27FC236}">
                <a16:creationId xmlns:a16="http://schemas.microsoft.com/office/drawing/2014/main" id="{04E44FA4-7F31-41A4-90DE-B031A04DC45C}"/>
              </a:ext>
            </a:extLst>
          </p:cNvPr>
          <p:cNvSpPr txBox="1"/>
          <p:nvPr/>
        </p:nvSpPr>
        <p:spPr>
          <a:xfrm>
            <a:off x="11902" y="1618818"/>
            <a:ext cx="9032988" cy="923330"/>
          </a:xfrm>
          <a:prstGeom prst="rect">
            <a:avLst/>
          </a:prstGeom>
          <a:noFill/>
        </p:spPr>
        <p:txBody>
          <a:bodyPr wrap="square">
            <a:spAutoFit/>
          </a:bodyPr>
          <a:lstStyle/>
          <a:p>
            <a:pPr lvl="1"/>
            <a:r>
              <a:rPr lang="nl-NL" b="1" dirty="0"/>
              <a:t>Info: </a:t>
            </a:r>
            <a:r>
              <a:rPr lang="nl-NL" dirty="0"/>
              <a:t>Roundup is de bekendste merknaam van een herbicide (onkruidbestrijder) met glyfosaat. Glyfosaat </a:t>
            </a:r>
            <a:r>
              <a:rPr lang="nl-NL" dirty="0">
                <a:solidFill>
                  <a:srgbClr val="FF0000"/>
                </a:solidFill>
              </a:rPr>
              <a:t>remt een belangrijk enzym </a:t>
            </a:r>
            <a:r>
              <a:rPr lang="nl-NL" dirty="0"/>
              <a:t>in de plant (EPSP-</a:t>
            </a:r>
            <a:r>
              <a:rPr lang="nl-NL" dirty="0" err="1"/>
              <a:t>synthase</a:t>
            </a:r>
            <a:r>
              <a:rPr lang="nl-NL" dirty="0"/>
              <a:t>). Hierdoor worden bepaalde essentiële-aminozuren niet meer aangemaakt en </a:t>
            </a:r>
            <a:r>
              <a:rPr lang="nl-NL" dirty="0">
                <a:solidFill>
                  <a:srgbClr val="FF0000"/>
                </a:solidFill>
              </a:rPr>
              <a:t>gaat de plant dood</a:t>
            </a:r>
            <a:r>
              <a:rPr lang="nl-NL" dirty="0"/>
              <a:t>.</a:t>
            </a:r>
            <a:endParaRPr lang="nl-NL" b="0" i="0" dirty="0">
              <a:solidFill>
                <a:srgbClr val="000000"/>
              </a:solidFill>
              <a:effectLst/>
              <a:latin typeface="Brioni"/>
            </a:endParaRPr>
          </a:p>
        </p:txBody>
      </p:sp>
    </p:spTree>
    <p:extLst>
      <p:ext uri="{BB962C8B-B14F-4D97-AF65-F5344CB8AC3E}">
        <p14:creationId xmlns:p14="http://schemas.microsoft.com/office/powerpoint/2010/main" val="1117461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33400" y="736303"/>
            <a:ext cx="8458200" cy="6031725"/>
          </a:xfrm>
          <a:prstGeom prst="rect">
            <a:avLst/>
          </a:prstGeom>
        </p:spPr>
        <p:txBody>
          <a:bodyPr vert="horz">
            <a:normAutofit fontScale="5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6700" dirty="0"/>
              <a:t>Bronnen voor discussie over </a:t>
            </a:r>
            <a:r>
              <a:rPr lang="nl-NL" sz="6700" dirty="0" err="1"/>
              <a:t>Round</a:t>
            </a:r>
            <a:r>
              <a:rPr lang="nl-NL" sz="6700" dirty="0"/>
              <a:t>-up</a:t>
            </a:r>
          </a:p>
          <a:p>
            <a:pPr marL="0" indent="0">
              <a:buNone/>
            </a:pPr>
            <a:endParaRPr lang="nl-NL" dirty="0"/>
          </a:p>
          <a:p>
            <a:pPr marL="0" indent="0" algn="ctr">
              <a:buNone/>
            </a:pPr>
            <a:r>
              <a:rPr lang="nl-NL" sz="5100" dirty="0"/>
              <a:t>Artikelen</a:t>
            </a:r>
          </a:p>
          <a:p>
            <a:pPr marL="0" indent="0">
              <a:buNone/>
            </a:pPr>
            <a:r>
              <a:rPr lang="nl-NL" sz="3800" dirty="0">
                <a:hlinkClick r:id="rId4"/>
              </a:rPr>
              <a:t>Overzicht Roundup van NU.nl </a:t>
            </a:r>
            <a:endParaRPr lang="nl-NL" sz="3800" dirty="0"/>
          </a:p>
          <a:p>
            <a:pPr marL="0" indent="0">
              <a:buNone/>
            </a:pPr>
            <a:r>
              <a:rPr lang="nl-NL" sz="3800" dirty="0"/>
              <a:t>14 juni 2019</a:t>
            </a:r>
          </a:p>
          <a:p>
            <a:pPr marL="0" indent="0">
              <a:buNone/>
            </a:pPr>
            <a:r>
              <a:rPr lang="nl-NL" sz="3800" b="0" i="0" dirty="0">
                <a:solidFill>
                  <a:srgbClr val="000000"/>
                </a:solidFill>
                <a:effectLst/>
                <a:hlinkClick r:id="rId5"/>
              </a:rPr>
              <a:t>Pesticiden mogelijk gevaarlijker dan gedacht: groot onderzoek naar risico’s</a:t>
            </a:r>
            <a:endParaRPr lang="nl-NL" sz="3800" b="0" i="0" dirty="0">
              <a:solidFill>
                <a:srgbClr val="000000"/>
              </a:solidFill>
              <a:effectLst/>
            </a:endParaRPr>
          </a:p>
          <a:p>
            <a:pPr marL="0" indent="0">
              <a:buNone/>
            </a:pPr>
            <a:r>
              <a:rPr lang="nl-NL" sz="3800" dirty="0">
                <a:solidFill>
                  <a:srgbClr val="000000"/>
                </a:solidFill>
              </a:rPr>
              <a:t>16 oktober 2020</a:t>
            </a:r>
            <a:endParaRPr lang="nl-NL" sz="3800" b="0" i="0" dirty="0">
              <a:solidFill>
                <a:srgbClr val="000000"/>
              </a:solidFill>
              <a:effectLst/>
            </a:endParaRPr>
          </a:p>
          <a:p>
            <a:pPr marL="0" indent="0">
              <a:buNone/>
            </a:pPr>
            <a:r>
              <a:rPr lang="nl-NL" sz="3800" dirty="0">
                <a:hlinkClick r:id="rId6"/>
              </a:rPr>
              <a:t>Juridisch advies over de mogelijkheden om het gebruik van glyfosaat te reguleren</a:t>
            </a:r>
            <a:endParaRPr lang="nl-NL" sz="3800" dirty="0"/>
          </a:p>
          <a:p>
            <a:pPr marL="0" indent="0">
              <a:buNone/>
            </a:pPr>
            <a:r>
              <a:rPr lang="nl-NL" sz="3800" dirty="0"/>
              <a:t>30 oktober 2020</a:t>
            </a:r>
          </a:p>
          <a:p>
            <a:pPr marL="0" indent="0">
              <a:buNone/>
            </a:pPr>
            <a:endParaRPr lang="nl-NL" sz="3600" dirty="0"/>
          </a:p>
          <a:p>
            <a:pPr marL="0" indent="0" algn="ctr">
              <a:buNone/>
            </a:pPr>
            <a:r>
              <a:rPr lang="nl-NL" sz="5100" dirty="0"/>
              <a:t>Filmpjes</a:t>
            </a:r>
          </a:p>
          <a:p>
            <a:pPr marL="0" indent="0">
              <a:buNone/>
            </a:pPr>
            <a:r>
              <a:rPr lang="nl-NL" sz="3600" dirty="0">
                <a:hlinkClick r:id="rId7"/>
              </a:rPr>
              <a:t>Mag 'allesdoder' glyfosaat nog na vandaag? | NOS op 3</a:t>
            </a:r>
            <a:endParaRPr lang="nl-NL" sz="3600" dirty="0"/>
          </a:p>
          <a:p>
            <a:pPr marL="0" indent="0">
              <a:buNone/>
            </a:pPr>
            <a:r>
              <a:rPr lang="nl-NL" sz="3600" dirty="0"/>
              <a:t>9 nov 2017 – 2:00</a:t>
            </a:r>
          </a:p>
          <a:p>
            <a:pPr marL="0" indent="0">
              <a:buNone/>
            </a:pPr>
            <a:r>
              <a:rPr lang="nl-NL" sz="3600" dirty="0">
                <a:hlinkClick r:id="rId8"/>
              </a:rPr>
              <a:t>Berucht bestrijdingsmiddel 2500 keer schadelijker dan gedacht | ZEMBLA</a:t>
            </a:r>
            <a:endParaRPr lang="nl-NL" sz="3600" dirty="0"/>
          </a:p>
          <a:p>
            <a:pPr marL="0" indent="0">
              <a:buNone/>
            </a:pPr>
            <a:r>
              <a:rPr lang="nl-NL" sz="3600" dirty="0"/>
              <a:t>13 mei 2019 – 7:37</a:t>
            </a:r>
            <a:endParaRPr lang="nl-NL" dirty="0">
              <a:solidFill>
                <a:srgbClr val="FF0000"/>
              </a:solidFill>
            </a:endParaRPr>
          </a:p>
          <a:p>
            <a:pPr marL="0" indent="0">
              <a:buFont typeface="Wingdings 2"/>
              <a:buNone/>
            </a:pPr>
            <a:endParaRPr lang="nl-NL" dirty="0"/>
          </a:p>
        </p:txBody>
      </p:sp>
    </p:spTree>
    <p:extLst>
      <p:ext uri="{BB962C8B-B14F-4D97-AF65-F5344CB8AC3E}">
        <p14:creationId xmlns:p14="http://schemas.microsoft.com/office/powerpoint/2010/main" val="2079508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sz="2800" dirty="0"/>
              <a:t>Maatschappelijke discussie: Wat mogen wij als mensen allemaal veranderen aan DNA in de wereld om ons heen?</a:t>
            </a:r>
          </a:p>
          <a:p>
            <a:pPr marL="0" indent="0">
              <a:buNone/>
            </a:pP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29" name="Afbeelding 28">
            <a:extLst>
              <a:ext uri="{FF2B5EF4-FFF2-40B4-BE49-F238E27FC236}">
                <a16:creationId xmlns:a16="http://schemas.microsoft.com/office/drawing/2014/main" id="{CAE530F8-98B7-49CF-A5DD-0B012B7A7DE7}"/>
              </a:ext>
            </a:extLst>
          </p:cNvPr>
          <p:cNvPicPr>
            <a:picLocks noChangeAspect="1"/>
          </p:cNvPicPr>
          <p:nvPr/>
        </p:nvPicPr>
        <p:blipFill>
          <a:blip r:embed="rId4"/>
          <a:stretch>
            <a:fillRect/>
          </a:stretch>
        </p:blipFill>
        <p:spPr>
          <a:xfrm>
            <a:off x="2415080" y="2404129"/>
            <a:ext cx="6043120" cy="4165204"/>
          </a:xfrm>
          <a:prstGeom prst="rect">
            <a:avLst/>
          </a:prstGeom>
        </p:spPr>
      </p:pic>
      <p:sp>
        <p:nvSpPr>
          <p:cNvPr id="31" name="Tekstvak 30">
            <a:extLst>
              <a:ext uri="{FF2B5EF4-FFF2-40B4-BE49-F238E27FC236}">
                <a16:creationId xmlns:a16="http://schemas.microsoft.com/office/drawing/2014/main" id="{0920FB99-22CD-40C9-8E83-EF380D1619EE}"/>
              </a:ext>
            </a:extLst>
          </p:cNvPr>
          <p:cNvSpPr txBox="1"/>
          <p:nvPr/>
        </p:nvSpPr>
        <p:spPr>
          <a:xfrm>
            <a:off x="533400" y="6292334"/>
            <a:ext cx="7606229" cy="369332"/>
          </a:xfrm>
          <a:prstGeom prst="rect">
            <a:avLst/>
          </a:prstGeom>
          <a:noFill/>
        </p:spPr>
        <p:txBody>
          <a:bodyPr wrap="square">
            <a:spAutoFit/>
          </a:bodyPr>
          <a:lstStyle/>
          <a:p>
            <a:r>
              <a:rPr lang="nl-NL" sz="1800" dirty="0">
                <a:solidFill>
                  <a:srgbClr val="0070C0"/>
                </a:solidFill>
                <a:effectLst/>
                <a:latin typeface="Calibri" panose="020F0502020204030204" pitchFamily="34" charset="0"/>
                <a:ea typeface="MS Mincho" panose="02020609040205080304" pitchFamily="49" charset="-128"/>
                <a:hlinkClick r:id="rId5"/>
              </a:rPr>
              <a:t>Argumentenkaart</a:t>
            </a:r>
            <a:endParaRPr lang="nl-NL"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942843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628650" y="596623"/>
            <a:ext cx="7886700" cy="1325563"/>
          </a:xfrm>
        </p:spPr>
        <p:txBody>
          <a:bodyPr>
            <a:normAutofit/>
          </a:bodyPr>
          <a:lstStyle/>
          <a:p>
            <a:pPr algn="ctr"/>
            <a:r>
              <a:rPr lang="nl-NL" dirty="0"/>
              <a:t>Inhoud van deze presentatie</a:t>
            </a:r>
          </a:p>
        </p:txBody>
      </p:sp>
      <p:sp>
        <p:nvSpPr>
          <p:cNvPr id="5" name="Tijdelijke aanduiding voor inhoud 2">
            <a:extLst>
              <a:ext uri="{FF2B5EF4-FFF2-40B4-BE49-F238E27FC236}">
                <a16:creationId xmlns:a16="http://schemas.microsoft.com/office/drawing/2014/main" id="{7F0D0B50-C55B-4506-8B2C-5A1D4854B687}"/>
              </a:ext>
            </a:extLst>
          </p:cNvPr>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629824"/>
            <a:chOff x="0" y="-20223"/>
            <a:chExt cx="9144000" cy="629824"/>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3"/>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3962400" y="74891"/>
              <a:ext cx="2286000" cy="369332"/>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Inhoudsopgave</a:t>
              </a:r>
            </a:p>
          </p:txBody>
        </p:sp>
      </p:grpSp>
      <p:sp>
        <p:nvSpPr>
          <p:cNvPr id="12" name="Tijdelijke aanduiding voor inhoud 2">
            <a:extLst>
              <a:ext uri="{FF2B5EF4-FFF2-40B4-BE49-F238E27FC236}">
                <a16:creationId xmlns:a16="http://schemas.microsoft.com/office/drawing/2014/main" id="{29BCFACE-3B2C-40B5-BE4B-BA3D34B98DA0}"/>
              </a:ext>
            </a:extLst>
          </p:cNvPr>
          <p:cNvSpPr txBox="1">
            <a:spLocks/>
          </p:cNvSpPr>
          <p:nvPr/>
        </p:nvSpPr>
        <p:spPr>
          <a:xfrm>
            <a:off x="685800" y="1922186"/>
            <a:ext cx="7772400" cy="4339191"/>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1. Contexten en voorbeelden uit:</a:t>
            </a:r>
          </a:p>
          <a:p>
            <a:r>
              <a:rPr lang="nl-NL" dirty="0"/>
              <a:t>Lesmodule </a:t>
            </a:r>
            <a:r>
              <a:rPr lang="nl-NL" i="1" dirty="0"/>
              <a:t>De Cel</a:t>
            </a:r>
            <a:endParaRPr lang="nl-NL" dirty="0">
              <a:solidFill>
                <a:schemeClr val="bg1">
                  <a:lumMod val="50000"/>
                </a:schemeClr>
              </a:solidFill>
            </a:endParaRPr>
          </a:p>
          <a:p>
            <a:r>
              <a:rPr lang="nl-NL" dirty="0"/>
              <a:t>Lesmodule </a:t>
            </a:r>
            <a:r>
              <a:rPr lang="nl-NL" i="1" dirty="0" smtClean="0"/>
              <a:t>Genetica</a:t>
            </a:r>
            <a:endParaRPr lang="nl-NL" dirty="0" smtClean="0"/>
          </a:p>
          <a:p>
            <a:r>
              <a:rPr lang="nl-NL" dirty="0"/>
              <a:t>Lesmodule </a:t>
            </a:r>
            <a:r>
              <a:rPr lang="nl-NL" i="1" dirty="0" smtClean="0"/>
              <a:t>Ecologie</a:t>
            </a:r>
            <a:r>
              <a:rPr lang="nl-NL" dirty="0" smtClean="0"/>
              <a:t> </a:t>
            </a:r>
            <a:endParaRPr lang="nl-NL" dirty="0"/>
          </a:p>
          <a:p>
            <a:pPr marL="0" indent="0">
              <a:buNone/>
            </a:pPr>
            <a:endParaRPr lang="nl-NL" dirty="0"/>
          </a:p>
          <a:p>
            <a:pPr marL="0" indent="0">
              <a:buNone/>
            </a:pPr>
            <a:r>
              <a:rPr lang="nl-NL" dirty="0"/>
              <a:t>2. Uitdelen van boekjes en uitwisselen van </a:t>
            </a:r>
            <a:r>
              <a:rPr lang="nl-NL" dirty="0" smtClean="0"/>
              <a:t>(overige) </a:t>
            </a:r>
            <a:r>
              <a:rPr lang="nl-NL" dirty="0"/>
              <a:t>inspiratie.</a:t>
            </a:r>
          </a:p>
          <a:p>
            <a:pPr marL="0" indent="0">
              <a:buFont typeface="Wingdings 2"/>
              <a:buNone/>
            </a:pPr>
            <a:endParaRPr lang="nl-NL" dirty="0"/>
          </a:p>
        </p:txBody>
      </p:sp>
    </p:spTree>
    <p:extLst>
      <p:ext uri="{BB962C8B-B14F-4D97-AF65-F5344CB8AC3E}">
        <p14:creationId xmlns:p14="http://schemas.microsoft.com/office/powerpoint/2010/main" val="2329322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66738" y="577062"/>
            <a:ext cx="8001000" cy="9144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4800" dirty="0"/>
              <a:t>De </a:t>
            </a:r>
            <a:r>
              <a:rPr lang="nl-NL" sz="4800" dirty="0">
                <a:solidFill>
                  <a:srgbClr val="7030A0"/>
                </a:solidFill>
              </a:rPr>
              <a:t>paarse</a:t>
            </a:r>
            <a:r>
              <a:rPr lang="nl-NL" sz="4800" dirty="0"/>
              <a:t> tomaat</a:t>
            </a:r>
          </a:p>
          <a:p>
            <a:pPr marL="320040" lvl="1" indent="0">
              <a:buNone/>
            </a:pPr>
            <a:endParaRPr lang="nl-NL" dirty="0">
              <a:solidFill>
                <a:srgbClr val="FF0000"/>
              </a:solidFill>
            </a:endParaRPr>
          </a:p>
          <a:p>
            <a:pPr lvl="2"/>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2050" name="Picture 2">
            <a:extLst>
              <a:ext uri="{FF2B5EF4-FFF2-40B4-BE49-F238E27FC236}">
                <a16:creationId xmlns:a16="http://schemas.microsoft.com/office/drawing/2014/main" id="{F2A1020D-D11C-49B5-AD70-04C9107B4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F2F777A-76C5-4AC3-B773-D0A6DD2FD8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53" y="4442514"/>
            <a:ext cx="3187835" cy="2114082"/>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FD62543E-3666-45F8-A2EF-33E3F65D1969}"/>
              </a:ext>
            </a:extLst>
          </p:cNvPr>
          <p:cNvSpPr txBox="1"/>
          <p:nvPr/>
        </p:nvSpPr>
        <p:spPr>
          <a:xfrm>
            <a:off x="0" y="1546507"/>
            <a:ext cx="6705600" cy="4247317"/>
          </a:xfrm>
          <a:prstGeom prst="rect">
            <a:avLst/>
          </a:prstGeom>
          <a:noFill/>
        </p:spPr>
        <p:txBody>
          <a:bodyPr wrap="square">
            <a:spAutoFit/>
          </a:bodyPr>
          <a:lstStyle/>
          <a:p>
            <a:pPr lvl="1"/>
            <a:r>
              <a:rPr lang="nl-NL" b="1" dirty="0"/>
              <a:t>Methode: </a:t>
            </a:r>
            <a:r>
              <a:rPr lang="nl-NL" dirty="0"/>
              <a:t>genen voor de paarse kleur werden uit een leeuwenbekje gehaald en ingebracht in de bacterie </a:t>
            </a:r>
            <a:r>
              <a:rPr lang="nl-NL" i="1" dirty="0" err="1"/>
              <a:t>Agrobacterium</a:t>
            </a:r>
            <a:r>
              <a:rPr lang="nl-NL" i="1" dirty="0"/>
              <a:t> </a:t>
            </a:r>
            <a:r>
              <a:rPr lang="nl-NL" i="1" dirty="0" err="1"/>
              <a:t>tumefaciens</a:t>
            </a:r>
            <a:r>
              <a:rPr lang="nl-NL" i="1" dirty="0"/>
              <a:t>. </a:t>
            </a:r>
          </a:p>
          <a:p>
            <a:pPr lvl="1"/>
            <a:endParaRPr lang="nl-NL" i="1" dirty="0"/>
          </a:p>
          <a:p>
            <a:pPr lvl="1"/>
            <a:r>
              <a:rPr lang="nl-NL" i="1" dirty="0"/>
              <a:t>De A. </a:t>
            </a:r>
            <a:r>
              <a:rPr lang="nl-NL" i="1" dirty="0" err="1"/>
              <a:t>tumefaciens</a:t>
            </a:r>
            <a:r>
              <a:rPr lang="nl-NL" dirty="0"/>
              <a:t>-bacterie</a:t>
            </a:r>
            <a:r>
              <a:rPr lang="nl-NL" i="1" dirty="0"/>
              <a:t> </a:t>
            </a:r>
            <a:r>
              <a:rPr lang="nl-NL" dirty="0"/>
              <a:t>dringt daarna tomatencellen binnen.</a:t>
            </a:r>
          </a:p>
          <a:p>
            <a:pPr lvl="1"/>
            <a:r>
              <a:rPr lang="nl-NL" dirty="0"/>
              <a:t>Uit deze getransformeerde tomatencellen worden weer hele planten gekweekt zodat een tomatenplant ontstaat met het gen van het leeuwenbekje erin. </a:t>
            </a:r>
          </a:p>
          <a:p>
            <a:pPr lvl="1"/>
            <a:endParaRPr lang="nl-NL" dirty="0"/>
          </a:p>
          <a:p>
            <a:pPr lvl="1"/>
            <a:r>
              <a:rPr lang="nl-NL" b="1" dirty="0"/>
              <a:t>Gen</a:t>
            </a:r>
            <a:r>
              <a:rPr lang="nl-NL" dirty="0"/>
              <a:t>: Het </a:t>
            </a:r>
            <a:r>
              <a:rPr lang="nl-NL" dirty="0" err="1"/>
              <a:t>leeuwenbekjesgen</a:t>
            </a:r>
            <a:r>
              <a:rPr lang="nl-NL" dirty="0"/>
              <a:t> </a:t>
            </a:r>
            <a:r>
              <a:rPr lang="nl-NL" dirty="0">
                <a:solidFill>
                  <a:srgbClr val="FF0000"/>
                </a:solidFill>
              </a:rPr>
              <a:t>codeert voor een eiwit dat betrokken is bij de vorming van </a:t>
            </a:r>
            <a:r>
              <a:rPr lang="nl-NL" dirty="0" err="1">
                <a:solidFill>
                  <a:srgbClr val="FF0000"/>
                </a:solidFill>
              </a:rPr>
              <a:t>anthocyanen</a:t>
            </a:r>
            <a:r>
              <a:rPr lang="nl-NL" dirty="0">
                <a:solidFill>
                  <a:srgbClr val="FF0000"/>
                </a:solidFill>
              </a:rPr>
              <a:t>. </a:t>
            </a:r>
          </a:p>
          <a:p>
            <a:pPr lvl="1"/>
            <a:r>
              <a:rPr lang="nl-NL" dirty="0"/>
              <a:t>Dit gen komt ook voor in </a:t>
            </a:r>
            <a:r>
              <a:rPr lang="nl-NL" b="0" i="0" dirty="0">
                <a:solidFill>
                  <a:srgbClr val="000000"/>
                </a:solidFill>
                <a:effectLst/>
                <a:latin typeface="Brioni"/>
              </a:rPr>
              <a:t>zwarte bessen, aardbeien en cranberries. </a:t>
            </a:r>
          </a:p>
          <a:p>
            <a:pPr lvl="1"/>
            <a:endParaRPr lang="nl-NL" dirty="0">
              <a:solidFill>
                <a:srgbClr val="000000"/>
              </a:solidFill>
              <a:latin typeface="Brioni"/>
            </a:endParaRPr>
          </a:p>
          <a:p>
            <a:pPr lvl="1"/>
            <a:endParaRPr lang="nl-NL" b="0" i="0" dirty="0">
              <a:solidFill>
                <a:srgbClr val="000000"/>
              </a:solidFill>
              <a:effectLst/>
              <a:latin typeface="Brioni"/>
            </a:endParaRPr>
          </a:p>
        </p:txBody>
      </p:sp>
      <p:pic>
        <p:nvPicPr>
          <p:cNvPr id="2056" name="Picture 8" descr="LightBox Active Image">
            <a:extLst>
              <a:ext uri="{FF2B5EF4-FFF2-40B4-BE49-F238E27FC236}">
                <a16:creationId xmlns:a16="http://schemas.microsoft.com/office/drawing/2014/main" id="{9A8CD864-2A98-49E1-889F-07CEDCF379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227" y="1031809"/>
            <a:ext cx="2022588" cy="3033882"/>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4535CFB7-DE5B-4704-AF5A-2597964249E3}"/>
              </a:ext>
            </a:extLst>
          </p:cNvPr>
          <p:cNvSpPr txBox="1"/>
          <p:nvPr/>
        </p:nvSpPr>
        <p:spPr>
          <a:xfrm>
            <a:off x="0" y="5470658"/>
            <a:ext cx="5826102" cy="646331"/>
          </a:xfrm>
          <a:prstGeom prst="rect">
            <a:avLst/>
          </a:prstGeom>
          <a:noFill/>
        </p:spPr>
        <p:txBody>
          <a:bodyPr wrap="square">
            <a:spAutoFit/>
          </a:bodyPr>
          <a:lstStyle/>
          <a:p>
            <a:pPr lvl="1"/>
            <a:r>
              <a:rPr lang="nl-NL" b="1" dirty="0">
                <a:latin typeface="Brioni"/>
              </a:rPr>
              <a:t>Doel</a:t>
            </a:r>
            <a:r>
              <a:rPr lang="nl-NL" dirty="0">
                <a:solidFill>
                  <a:srgbClr val="000000"/>
                </a:solidFill>
                <a:latin typeface="Brioni"/>
              </a:rPr>
              <a:t>: </a:t>
            </a:r>
            <a:r>
              <a:rPr lang="nl-NL" dirty="0" err="1">
                <a:solidFill>
                  <a:srgbClr val="000000"/>
                </a:solidFill>
                <a:latin typeface="Brioni"/>
              </a:rPr>
              <a:t>Antocyaan</a:t>
            </a:r>
            <a:r>
              <a:rPr lang="nl-NL" b="0" i="0" dirty="0">
                <a:solidFill>
                  <a:srgbClr val="000000"/>
                </a:solidFill>
                <a:effectLst/>
                <a:latin typeface="Brioni"/>
              </a:rPr>
              <a:t> </a:t>
            </a:r>
            <a:r>
              <a:rPr lang="nl-NL" b="0" i="0" dirty="0">
                <a:effectLst/>
                <a:latin typeface="Brioni"/>
              </a:rPr>
              <a:t>beschermt tegen </a:t>
            </a:r>
            <a:r>
              <a:rPr lang="nl-NL" dirty="0">
                <a:latin typeface="Brioni"/>
              </a:rPr>
              <a:t>hart- en vaatziekten en bepaalde </a:t>
            </a:r>
            <a:r>
              <a:rPr lang="nl-NL" b="0" i="0" dirty="0">
                <a:effectLst/>
                <a:latin typeface="Brioni"/>
              </a:rPr>
              <a:t>soorten kanker</a:t>
            </a:r>
            <a:r>
              <a:rPr lang="nl-NL" dirty="0">
                <a:latin typeface="Brioni"/>
              </a:rPr>
              <a:t>.</a:t>
            </a:r>
            <a:endParaRPr lang="nl-NL" dirty="0"/>
          </a:p>
        </p:txBody>
      </p:sp>
      <p:sp>
        <p:nvSpPr>
          <p:cNvPr id="8" name="Tekstvak 7">
            <a:extLst>
              <a:ext uri="{FF2B5EF4-FFF2-40B4-BE49-F238E27FC236}">
                <a16:creationId xmlns:a16="http://schemas.microsoft.com/office/drawing/2014/main" id="{8065D7EC-A865-4F25-B91C-C73A870B90CD}"/>
              </a:ext>
            </a:extLst>
          </p:cNvPr>
          <p:cNvSpPr txBox="1"/>
          <p:nvPr/>
        </p:nvSpPr>
        <p:spPr>
          <a:xfrm>
            <a:off x="6248227" y="4037412"/>
            <a:ext cx="2784588" cy="400110"/>
          </a:xfrm>
          <a:prstGeom prst="rect">
            <a:avLst/>
          </a:prstGeom>
          <a:noFill/>
        </p:spPr>
        <p:txBody>
          <a:bodyPr wrap="square" rtlCol="0">
            <a:spAutoFit/>
          </a:bodyPr>
          <a:lstStyle/>
          <a:p>
            <a:pPr algn="r"/>
            <a:r>
              <a:rPr lang="nl-NL" sz="1000" dirty="0"/>
              <a:t>Grote leeuwenbek</a:t>
            </a:r>
          </a:p>
          <a:p>
            <a:pPr algn="r"/>
            <a:r>
              <a:rPr lang="nl-NL" sz="1000" i="1" dirty="0" err="1"/>
              <a:t>Antirrhinum</a:t>
            </a:r>
            <a:r>
              <a:rPr lang="nl-NL" sz="1000" i="1" dirty="0"/>
              <a:t> </a:t>
            </a:r>
            <a:r>
              <a:rPr lang="nl-NL" sz="1000" i="1" dirty="0" err="1"/>
              <a:t>majus</a:t>
            </a:r>
            <a:r>
              <a:rPr lang="nl-NL" sz="1000" i="1" dirty="0"/>
              <a:t> L. </a:t>
            </a:r>
            <a:r>
              <a:rPr lang="nl-NL" sz="1000" dirty="0"/>
              <a:t> Bron: </a:t>
            </a:r>
            <a:r>
              <a:rPr lang="nl-NL" sz="1000" dirty="0" err="1">
                <a:hlinkClick r:id="rId7"/>
              </a:rPr>
              <a:t>Floron</a:t>
            </a:r>
            <a:endParaRPr lang="nl-NL" dirty="0"/>
          </a:p>
        </p:txBody>
      </p:sp>
      <p:sp>
        <p:nvSpPr>
          <p:cNvPr id="21" name="Tekstvak 20">
            <a:extLst>
              <a:ext uri="{FF2B5EF4-FFF2-40B4-BE49-F238E27FC236}">
                <a16:creationId xmlns:a16="http://schemas.microsoft.com/office/drawing/2014/main" id="{6EA0B517-F825-4723-BCF3-E9CEC301F111}"/>
              </a:ext>
            </a:extLst>
          </p:cNvPr>
          <p:cNvSpPr txBox="1"/>
          <p:nvPr/>
        </p:nvSpPr>
        <p:spPr>
          <a:xfrm>
            <a:off x="5638799" y="6579914"/>
            <a:ext cx="3394015" cy="246221"/>
          </a:xfrm>
          <a:prstGeom prst="rect">
            <a:avLst/>
          </a:prstGeom>
          <a:noFill/>
        </p:spPr>
        <p:txBody>
          <a:bodyPr wrap="square" rtlCol="0">
            <a:spAutoFit/>
          </a:bodyPr>
          <a:lstStyle/>
          <a:p>
            <a:pPr algn="r"/>
            <a:r>
              <a:rPr lang="nl-NL" sz="1000" dirty="0"/>
              <a:t>Rode en paarse tomaat. Bron: </a:t>
            </a:r>
            <a:r>
              <a:rPr lang="nl-NL" sz="1000" dirty="0">
                <a:hlinkClick r:id="rId8"/>
              </a:rPr>
              <a:t>Trouw</a:t>
            </a:r>
            <a:endParaRPr lang="nl-NL" dirty="0"/>
          </a:p>
        </p:txBody>
      </p:sp>
    </p:spTree>
    <p:extLst>
      <p:ext uri="{BB962C8B-B14F-4D97-AF65-F5344CB8AC3E}">
        <p14:creationId xmlns:p14="http://schemas.microsoft.com/office/powerpoint/2010/main" val="1760682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609600" y="1299666"/>
            <a:ext cx="8286750" cy="1325563"/>
          </a:xfrm>
        </p:spPr>
        <p:txBody>
          <a:bodyPr/>
          <a:lstStyle/>
          <a:p>
            <a:pPr algn="ctr"/>
            <a:r>
              <a:rPr lang="nl-NL" dirty="0"/>
              <a:t>Voorbeeld practicum:</a:t>
            </a:r>
            <a:br>
              <a:rPr lang="nl-NL" dirty="0"/>
            </a:br>
            <a:r>
              <a:rPr lang="nl-NL" dirty="0"/>
              <a:t>Tomaten op de (teken)tafel</a:t>
            </a:r>
          </a:p>
        </p:txBody>
      </p:sp>
      <p:pic>
        <p:nvPicPr>
          <p:cNvPr id="13" name="Afbeelding 12">
            <a:extLst>
              <a:ext uri="{FF2B5EF4-FFF2-40B4-BE49-F238E27FC236}">
                <a16:creationId xmlns:a16="http://schemas.microsoft.com/office/drawing/2014/main" id="{05591D34-90DA-49ED-9D63-D948286D821B}"/>
              </a:ext>
            </a:extLst>
          </p:cNvPr>
          <p:cNvPicPr/>
          <p:nvPr/>
        </p:nvPicPr>
        <p:blipFill>
          <a:blip r:embed="rId4">
            <a:alphaModFix/>
            <a:extLst>
              <a:ext uri="{BEBA8EAE-BF5A-486C-A8C5-ECC9F3942E4B}">
                <a14:imgProps xmlns:a14="http://schemas.microsoft.com/office/drawing/2010/main">
                  <a14:imgLayer r:embed="rId5">
                    <a14:imgEffect>
                      <a14:backgroundRemoval t="2315" b="93056" l="1357" r="98779">
                        <a14:foregroundMark x1="63229" y1="2546" x2="63229" y2="2546"/>
                        <a14:foregroundMark x1="8820" y1="52778" x2="8820" y2="52778"/>
                        <a14:foregroundMark x1="6920" y1="61806" x2="6920" y2="61806"/>
                        <a14:foregroundMark x1="5834" y1="54167" x2="5834" y2="54167"/>
                        <a14:foregroundMark x1="1628" y1="55556" x2="1628" y2="55556"/>
                        <a14:foregroundMark x1="1357" y1="40278" x2="1357" y2="40278"/>
                        <a14:foregroundMark x1="91723" y1="67130" x2="91723" y2="67130"/>
                        <a14:foregroundMark x1="45726" y1="93287" x2="45726" y2="93287"/>
                        <a14:foregroundMark x1="98100" y1="61806" x2="98100" y2="61806"/>
                        <a14:foregroundMark x1="97151" y1="46065" x2="97151" y2="46065"/>
                        <a14:foregroundMark x1="97829" y1="43981" x2="97829" y2="43981"/>
                        <a14:foregroundMark x1="97693" y1="35880" x2="97693" y2="35880"/>
                        <a14:foregroundMark x1="98779" y1="41667" x2="98779" y2="41667"/>
                        <a14:backgroundMark x1="59023" y1="12731" x2="59023" y2="12731"/>
                        <a14:backgroundMark x1="60244" y1="3241" x2="60244" y2="3241"/>
                        <a14:backgroundMark x1="51018" y1="12037" x2="51018" y2="12037"/>
                        <a14:backgroundMark x1="40163" y1="26852" x2="40163" y2="26852"/>
                        <a14:backgroundMark x1="53053" y1="75694" x2="53053" y2="75694"/>
                        <a14:backgroundMark x1="45183" y1="80324" x2="45183" y2="80324"/>
                        <a14:backgroundMark x1="36364" y1="67824" x2="36364" y2="67824"/>
                        <a14:backgroundMark x1="34464" y1="77778" x2="34464" y2="77778"/>
                        <a14:backgroundMark x1="37178" y1="69444" x2="37178" y2="69444"/>
                        <a14:backgroundMark x1="36499" y1="66204" x2="36499" y2="66204"/>
                        <a14:backgroundMark x1="19267" y1="55093" x2="19267" y2="55093"/>
                        <a14:backgroundMark x1="17775" y1="55556" x2="17775" y2="55556"/>
                        <a14:backgroundMark x1="24695" y1="50000" x2="24695" y2="50000"/>
                        <a14:backgroundMark x1="12483" y1="44676" x2="12483" y2="44676"/>
                        <a14:backgroundMark x1="13433" y1="44213" x2="13433" y2="44213"/>
                        <a14:backgroundMark x1="68250" y1="27315" x2="68250" y2="27315"/>
                        <a14:backgroundMark x1="67164" y1="19907" x2="67164" y2="19907"/>
                        <a14:backgroundMark x1="83989" y1="40278" x2="83989" y2="40278"/>
                        <a14:backgroundMark x1="82632" y1="57407" x2="82632" y2="57407"/>
                        <a14:backgroundMark x1="83582" y1="37269" x2="83582" y2="37269"/>
                      </a14:backgroundRemoval>
                    </a14:imgEffect>
                  </a14:imgLayer>
                </a14:imgProps>
              </a:ext>
              <a:ext uri="{28A0092B-C50C-407E-A947-70E740481C1C}">
                <a14:useLocalDpi xmlns:a14="http://schemas.microsoft.com/office/drawing/2010/main" val="0"/>
              </a:ext>
            </a:extLst>
          </a:blip>
          <a:srcRect/>
          <a:stretch>
            <a:fillRect/>
          </a:stretch>
        </p:blipFill>
        <p:spPr bwMode="auto">
          <a:xfrm>
            <a:off x="1706086" y="2971800"/>
            <a:ext cx="5731828" cy="3118168"/>
          </a:xfrm>
          <a:prstGeom prst="rect">
            <a:avLst/>
          </a:prstGeom>
          <a:noFill/>
        </p:spPr>
      </p:pic>
    </p:spTree>
    <p:extLst>
      <p:ext uri="{BB962C8B-B14F-4D97-AF65-F5344CB8AC3E}">
        <p14:creationId xmlns:p14="http://schemas.microsoft.com/office/powerpoint/2010/main" val="2405376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09599" y="1267858"/>
            <a:ext cx="9753599" cy="5334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Tijd om te proeven!</a:t>
            </a:r>
          </a:p>
          <a:p>
            <a:pPr marL="0" indent="0">
              <a:buNone/>
            </a:pPr>
            <a:endParaRPr lang="nl-NL" dirty="0"/>
          </a:p>
        </p:txBody>
      </p:sp>
      <p:sp>
        <p:nvSpPr>
          <p:cNvPr id="2" name="Tekstvak 1"/>
          <p:cNvSpPr txBox="1"/>
          <p:nvPr/>
        </p:nvSpPr>
        <p:spPr>
          <a:xfrm>
            <a:off x="304800" y="1981200"/>
            <a:ext cx="8458200" cy="2862322"/>
          </a:xfrm>
          <a:prstGeom prst="rect">
            <a:avLst/>
          </a:prstGeom>
          <a:noFill/>
        </p:spPr>
        <p:txBody>
          <a:bodyPr wrap="square" rtlCol="0">
            <a:spAutoFit/>
          </a:bodyPr>
          <a:lstStyle/>
          <a:p>
            <a:pPr marL="457200" indent="-457200">
              <a:buFont typeface="+mj-lt"/>
              <a:buAutoNum type="arabicPeriod"/>
            </a:pPr>
            <a:r>
              <a:rPr lang="nl-NL" sz="2000" dirty="0" smtClean="0"/>
              <a:t>Maak een tweetal – bepaal wie gaat proeven</a:t>
            </a:r>
          </a:p>
          <a:p>
            <a:pPr marL="457200" indent="-457200">
              <a:buFont typeface="+mj-lt"/>
              <a:buAutoNum type="arabicPeriod"/>
            </a:pPr>
            <a:r>
              <a:rPr lang="nl-NL" sz="2000" dirty="0" smtClean="0"/>
              <a:t>De proefpersoon sluit de ogen</a:t>
            </a:r>
            <a:endParaRPr lang="nl-NL" sz="2000" dirty="0"/>
          </a:p>
          <a:p>
            <a:pPr marL="457200" indent="-457200">
              <a:buFont typeface="+mj-lt"/>
              <a:buAutoNum type="arabicPeriod"/>
            </a:pPr>
            <a:r>
              <a:rPr lang="nl-NL" sz="2000" dirty="0" smtClean="0"/>
              <a:t>De ander haalt drie verschillende tomaten en snijd ze doormidden. </a:t>
            </a:r>
            <a:endParaRPr lang="nl-NL" sz="2000" dirty="0"/>
          </a:p>
          <a:p>
            <a:pPr marL="457200" indent="-457200">
              <a:buFont typeface="+mj-lt"/>
              <a:buAutoNum type="arabicPeriod"/>
            </a:pPr>
            <a:r>
              <a:rPr lang="nl-NL" sz="2000" dirty="0" smtClean="0"/>
              <a:t>Leg de stukjes tomaat op een servetje en loop terug naar je partner</a:t>
            </a:r>
            <a:endParaRPr lang="nl-NL" sz="2000" dirty="0"/>
          </a:p>
          <a:p>
            <a:pPr marL="457200" indent="-457200">
              <a:buFont typeface="+mj-lt"/>
              <a:buAutoNum type="arabicPeriod"/>
            </a:pPr>
            <a:r>
              <a:rPr lang="nl-NL" sz="2000" dirty="0" smtClean="0"/>
              <a:t>Laat de tomaten in willekeurige volgorde proeven.</a:t>
            </a:r>
          </a:p>
          <a:p>
            <a:pPr marL="457200" indent="-457200">
              <a:buFont typeface="+mj-lt"/>
              <a:buAutoNum type="arabicPeriod"/>
            </a:pPr>
            <a:endParaRPr lang="nl-NL" sz="2000" dirty="0" smtClean="0"/>
          </a:p>
          <a:p>
            <a:pPr marL="457200" indent="-457200">
              <a:buFont typeface="+mj-lt"/>
              <a:buAutoNum type="arabicPeriod"/>
            </a:pPr>
            <a:r>
              <a:rPr lang="nl-NL" sz="2000" dirty="0" smtClean="0"/>
              <a:t>Welke tomaat smaakt het meest zoet?</a:t>
            </a:r>
          </a:p>
          <a:p>
            <a:pPr marL="457200" indent="-457200">
              <a:buFont typeface="+mj-lt"/>
              <a:buAutoNum type="arabicPeriod"/>
            </a:pPr>
            <a:endParaRPr lang="nl-NL" sz="2000" dirty="0"/>
          </a:p>
          <a:p>
            <a:pPr marL="457200" indent="-457200">
              <a:buFont typeface="+mj-lt"/>
              <a:buAutoNum type="arabicPeriod"/>
            </a:pPr>
            <a:endParaRPr lang="nl-NL" sz="2000" dirty="0" smtClean="0"/>
          </a:p>
        </p:txBody>
      </p:sp>
    </p:spTree>
    <p:extLst>
      <p:ext uri="{BB962C8B-B14F-4D97-AF65-F5344CB8AC3E}">
        <p14:creationId xmlns:p14="http://schemas.microsoft.com/office/powerpoint/2010/main" val="2161793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09599" y="1267858"/>
            <a:ext cx="9753599" cy="5334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smtClean="0"/>
              <a:t>Proefpersonen:</a:t>
            </a:r>
            <a:endParaRPr lang="nl-NL" dirty="0"/>
          </a:p>
          <a:p>
            <a:pPr marL="0" indent="0">
              <a:buNone/>
            </a:pPr>
            <a:endParaRPr lang="nl-NL" dirty="0"/>
          </a:p>
          <a:p>
            <a:pPr marL="0" indent="0" algn="ctr">
              <a:buNone/>
            </a:pPr>
            <a:r>
              <a:rPr lang="nl-NL" dirty="0"/>
              <a:t>Welke tomaat zou jij in een salade stoppen?</a:t>
            </a:r>
          </a:p>
        </p:txBody>
      </p:sp>
      <p:sp>
        <p:nvSpPr>
          <p:cNvPr id="13" name="Rechthoek 12">
            <a:extLst>
              <a:ext uri="{FF2B5EF4-FFF2-40B4-BE49-F238E27FC236}">
                <a16:creationId xmlns:a16="http://schemas.microsoft.com/office/drawing/2014/main" id="{9E3CC949-8B92-40ED-A63B-8DDC53E3061D}"/>
              </a:ext>
            </a:extLst>
          </p:cNvPr>
          <p:cNvSpPr/>
          <p:nvPr/>
        </p:nvSpPr>
        <p:spPr>
          <a:xfrm>
            <a:off x="3966411" y="33180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14" name="Rechthoek 13">
            <a:extLst>
              <a:ext uri="{FF2B5EF4-FFF2-40B4-BE49-F238E27FC236}">
                <a16:creationId xmlns:a16="http://schemas.microsoft.com/office/drawing/2014/main" id="{1AC50B83-B7F0-463B-AFAB-DCF411BBA933}"/>
              </a:ext>
            </a:extLst>
          </p:cNvPr>
          <p:cNvSpPr/>
          <p:nvPr/>
        </p:nvSpPr>
        <p:spPr>
          <a:xfrm>
            <a:off x="3966411" y="41562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15" name="Rechthoek 14">
            <a:extLst>
              <a:ext uri="{FF2B5EF4-FFF2-40B4-BE49-F238E27FC236}">
                <a16:creationId xmlns:a16="http://schemas.microsoft.com/office/drawing/2014/main" id="{C29C32C8-1BA5-4D4D-8F77-B594A19F4EDB}"/>
              </a:ext>
            </a:extLst>
          </p:cNvPr>
          <p:cNvSpPr/>
          <p:nvPr/>
        </p:nvSpPr>
        <p:spPr>
          <a:xfrm>
            <a:off x="3966411" y="4988563"/>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Tree>
    <p:extLst>
      <p:ext uri="{BB962C8B-B14F-4D97-AF65-F5344CB8AC3E}">
        <p14:creationId xmlns:p14="http://schemas.microsoft.com/office/powerpoint/2010/main" val="1248227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pic>
        <p:nvPicPr>
          <p:cNvPr id="4" name="Afbeelding 3">
            <a:extLst>
              <a:ext uri="{FF2B5EF4-FFF2-40B4-BE49-F238E27FC236}">
                <a16:creationId xmlns:a16="http://schemas.microsoft.com/office/drawing/2014/main" id="{E839909C-180D-4C7D-9CEC-142666B8F1DD}"/>
              </a:ext>
            </a:extLst>
          </p:cNvPr>
          <p:cNvPicPr>
            <a:picLocks noChangeAspect="1"/>
          </p:cNvPicPr>
          <p:nvPr/>
        </p:nvPicPr>
        <p:blipFill>
          <a:blip r:embed="rId4"/>
          <a:stretch>
            <a:fillRect/>
          </a:stretch>
        </p:blipFill>
        <p:spPr>
          <a:xfrm rot="241769">
            <a:off x="2001370" y="3606556"/>
            <a:ext cx="5141260" cy="2493895"/>
          </a:xfrm>
          <a:prstGeom prst="rect">
            <a:avLst/>
          </a:prstGeom>
        </p:spPr>
      </p:pic>
      <p:sp>
        <p:nvSpPr>
          <p:cNvPr id="7" name="Tijdelijke aanduiding voor inhoud 2">
            <a:extLst>
              <a:ext uri="{FF2B5EF4-FFF2-40B4-BE49-F238E27FC236}">
                <a16:creationId xmlns:a16="http://schemas.microsoft.com/office/drawing/2014/main" id="{DF47465D-2DCF-4F01-824B-10F84D1674B3}"/>
              </a:ext>
            </a:extLst>
          </p:cNvPr>
          <p:cNvSpPr txBox="1">
            <a:spLocks/>
          </p:cNvSpPr>
          <p:nvPr/>
        </p:nvSpPr>
        <p:spPr>
          <a:xfrm>
            <a:off x="-76200" y="1143000"/>
            <a:ext cx="9296399" cy="2667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Tijd om te voelen!</a:t>
            </a:r>
          </a:p>
          <a:p>
            <a:pPr algn="ctr"/>
            <a:endParaRPr lang="nl-NL" dirty="0"/>
          </a:p>
          <a:p>
            <a:pPr marL="0" indent="0" algn="ctr">
              <a:buNone/>
            </a:pPr>
            <a:r>
              <a:rPr lang="nl-NL" dirty="0"/>
              <a:t>Is het servetje nog droog?</a:t>
            </a:r>
          </a:p>
        </p:txBody>
      </p:sp>
    </p:spTree>
    <p:extLst>
      <p:ext uri="{BB962C8B-B14F-4D97-AF65-F5344CB8AC3E}">
        <p14:creationId xmlns:p14="http://schemas.microsoft.com/office/powerpoint/2010/main" val="162904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09600" y="789654"/>
            <a:ext cx="8305800" cy="505674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endParaRPr lang="nl-NL" dirty="0"/>
          </a:p>
          <a:p>
            <a:pPr marL="0" indent="0">
              <a:buNone/>
            </a:pPr>
            <a:endParaRPr lang="nl-NL" dirty="0"/>
          </a:p>
          <a:p>
            <a:pPr marL="0" indent="0" algn="ctr">
              <a:buNone/>
            </a:pPr>
            <a:r>
              <a:rPr lang="nl-NL" dirty="0"/>
              <a:t>Welke tomaat zou jij </a:t>
            </a:r>
            <a:r>
              <a:rPr lang="nl-NL" dirty="0" smtClean="0"/>
              <a:t>op basis van het lekgewicht </a:t>
            </a:r>
            <a:r>
              <a:rPr lang="nl-NL" dirty="0"/>
              <a:t>in een salade stoppen?</a:t>
            </a:r>
          </a:p>
        </p:txBody>
      </p:sp>
      <p:sp>
        <p:nvSpPr>
          <p:cNvPr id="13" name="Rechthoek 12">
            <a:extLst>
              <a:ext uri="{FF2B5EF4-FFF2-40B4-BE49-F238E27FC236}">
                <a16:creationId xmlns:a16="http://schemas.microsoft.com/office/drawing/2014/main" id="{9E3CC949-8B92-40ED-A63B-8DDC53E3061D}"/>
              </a:ext>
            </a:extLst>
          </p:cNvPr>
          <p:cNvSpPr/>
          <p:nvPr/>
        </p:nvSpPr>
        <p:spPr>
          <a:xfrm>
            <a:off x="3966411" y="33180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14" name="Rechthoek 13">
            <a:extLst>
              <a:ext uri="{FF2B5EF4-FFF2-40B4-BE49-F238E27FC236}">
                <a16:creationId xmlns:a16="http://schemas.microsoft.com/office/drawing/2014/main" id="{1AC50B83-B7F0-463B-AFAB-DCF411BBA933}"/>
              </a:ext>
            </a:extLst>
          </p:cNvPr>
          <p:cNvSpPr/>
          <p:nvPr/>
        </p:nvSpPr>
        <p:spPr>
          <a:xfrm>
            <a:off x="3966411" y="41562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15" name="Rechthoek 14">
            <a:extLst>
              <a:ext uri="{FF2B5EF4-FFF2-40B4-BE49-F238E27FC236}">
                <a16:creationId xmlns:a16="http://schemas.microsoft.com/office/drawing/2014/main" id="{C29C32C8-1BA5-4D4D-8F77-B594A19F4EDB}"/>
              </a:ext>
            </a:extLst>
          </p:cNvPr>
          <p:cNvSpPr/>
          <p:nvPr/>
        </p:nvSpPr>
        <p:spPr>
          <a:xfrm>
            <a:off x="3966411" y="4988563"/>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Tree>
    <p:extLst>
      <p:ext uri="{BB962C8B-B14F-4D97-AF65-F5344CB8AC3E}">
        <p14:creationId xmlns:p14="http://schemas.microsoft.com/office/powerpoint/2010/main" val="1999187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09600" y="789654"/>
            <a:ext cx="8305800" cy="505674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endParaRPr lang="nl-NL" dirty="0"/>
          </a:p>
          <a:p>
            <a:pPr marL="0" indent="0" algn="ctr">
              <a:buNone/>
            </a:pPr>
            <a:endParaRPr lang="nl-NL" dirty="0" smtClean="0"/>
          </a:p>
          <a:p>
            <a:pPr marL="0" indent="0" algn="ctr">
              <a:buNone/>
            </a:pPr>
            <a:r>
              <a:rPr lang="nl-NL" dirty="0" smtClean="0"/>
              <a:t>En welke als je kijkt naar het formaat?</a:t>
            </a:r>
            <a:endParaRPr lang="nl-NL" dirty="0"/>
          </a:p>
        </p:txBody>
      </p:sp>
      <p:sp>
        <p:nvSpPr>
          <p:cNvPr id="13" name="Rechthoek 12">
            <a:extLst>
              <a:ext uri="{FF2B5EF4-FFF2-40B4-BE49-F238E27FC236}">
                <a16:creationId xmlns:a16="http://schemas.microsoft.com/office/drawing/2014/main" id="{9E3CC949-8B92-40ED-A63B-8DDC53E3061D}"/>
              </a:ext>
            </a:extLst>
          </p:cNvPr>
          <p:cNvSpPr/>
          <p:nvPr/>
        </p:nvSpPr>
        <p:spPr>
          <a:xfrm>
            <a:off x="3966411" y="33180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14" name="Rechthoek 13">
            <a:extLst>
              <a:ext uri="{FF2B5EF4-FFF2-40B4-BE49-F238E27FC236}">
                <a16:creationId xmlns:a16="http://schemas.microsoft.com/office/drawing/2014/main" id="{1AC50B83-B7F0-463B-AFAB-DCF411BBA933}"/>
              </a:ext>
            </a:extLst>
          </p:cNvPr>
          <p:cNvSpPr/>
          <p:nvPr/>
        </p:nvSpPr>
        <p:spPr>
          <a:xfrm>
            <a:off x="3966411" y="4156225"/>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15" name="Rechthoek 14">
            <a:extLst>
              <a:ext uri="{FF2B5EF4-FFF2-40B4-BE49-F238E27FC236}">
                <a16:creationId xmlns:a16="http://schemas.microsoft.com/office/drawing/2014/main" id="{C29C32C8-1BA5-4D4D-8F77-B594A19F4EDB}"/>
              </a:ext>
            </a:extLst>
          </p:cNvPr>
          <p:cNvSpPr/>
          <p:nvPr/>
        </p:nvSpPr>
        <p:spPr>
          <a:xfrm>
            <a:off x="3966411" y="4988563"/>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Tree>
    <p:extLst>
      <p:ext uri="{BB962C8B-B14F-4D97-AF65-F5344CB8AC3E}">
        <p14:creationId xmlns:p14="http://schemas.microsoft.com/office/powerpoint/2010/main" val="2266598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50FCF-B25B-4975-A8D8-9A65431F7AE5}"/>
              </a:ext>
            </a:extLst>
          </p:cNvPr>
          <p:cNvSpPr>
            <a:spLocks noGrp="1"/>
          </p:cNvSpPr>
          <p:nvPr>
            <p:ph type="title"/>
          </p:nvPr>
        </p:nvSpPr>
        <p:spPr>
          <a:xfrm>
            <a:off x="628650" y="891811"/>
            <a:ext cx="7886700" cy="798878"/>
          </a:xfrm>
        </p:spPr>
        <p:txBody>
          <a:bodyPr>
            <a:normAutofit/>
          </a:bodyPr>
          <a:lstStyle/>
          <a:p>
            <a:pPr algn="ctr"/>
            <a:r>
              <a:rPr lang="nl-NL" sz="3600" dirty="0"/>
              <a:t>Bijbehorende opdracht </a:t>
            </a:r>
            <a:r>
              <a:rPr lang="nl-NL" sz="3600" dirty="0" smtClean="0"/>
              <a:t>voor leerlingen</a:t>
            </a:r>
            <a:endParaRPr lang="nl-NL" sz="3600" dirty="0"/>
          </a:p>
        </p:txBody>
      </p:sp>
      <p:grpSp>
        <p:nvGrpSpPr>
          <p:cNvPr id="4" name="Groep 3">
            <a:extLst>
              <a:ext uri="{FF2B5EF4-FFF2-40B4-BE49-F238E27FC236}">
                <a16:creationId xmlns:a16="http://schemas.microsoft.com/office/drawing/2014/main" id="{E36799E9-FD2B-44CB-817D-AF22FC6F9488}"/>
              </a:ext>
            </a:extLst>
          </p:cNvPr>
          <p:cNvGrpSpPr/>
          <p:nvPr/>
        </p:nvGrpSpPr>
        <p:grpSpPr>
          <a:xfrm>
            <a:off x="0" y="-20223"/>
            <a:ext cx="9144000" cy="756526"/>
            <a:chOff x="0" y="-20223"/>
            <a:chExt cx="9144000" cy="756526"/>
          </a:xfrm>
        </p:grpSpPr>
        <p:pic>
          <p:nvPicPr>
            <p:cNvPr id="5" name="Afbeelding 4">
              <a:extLst>
                <a:ext uri="{FF2B5EF4-FFF2-40B4-BE49-F238E27FC236}">
                  <a16:creationId xmlns:a16="http://schemas.microsoft.com/office/drawing/2014/main" id="{5DA6A906-2B06-4E79-9187-5FB289606981}"/>
                </a:ext>
              </a:extLst>
            </p:cNvPr>
            <p:cNvPicPr>
              <a:picLocks noChangeAspect="1"/>
            </p:cNvPicPr>
            <p:nvPr/>
          </p:nvPicPr>
          <p:blipFill>
            <a:blip r:embed="rId3"/>
            <a:stretch>
              <a:fillRect/>
            </a:stretch>
          </p:blipFill>
          <p:spPr>
            <a:xfrm>
              <a:off x="0" y="-20223"/>
              <a:ext cx="9144000" cy="629824"/>
            </a:xfrm>
            <a:prstGeom prst="rect">
              <a:avLst/>
            </a:prstGeom>
          </p:spPr>
        </p:pic>
        <p:sp>
          <p:nvSpPr>
            <p:cNvPr id="6" name="Tekstvak 5">
              <a:extLst>
                <a:ext uri="{FF2B5EF4-FFF2-40B4-BE49-F238E27FC236}">
                  <a16:creationId xmlns:a16="http://schemas.microsoft.com/office/drawing/2014/main" id="{3FCA65FB-77A2-4664-A962-25D2CD44135E}"/>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graphicFrame>
        <p:nvGraphicFramePr>
          <p:cNvPr id="10" name="Tijdelijke aanduiding voor inhoud 9">
            <a:extLst>
              <a:ext uri="{FF2B5EF4-FFF2-40B4-BE49-F238E27FC236}">
                <a16:creationId xmlns:a16="http://schemas.microsoft.com/office/drawing/2014/main" id="{1D13F9F5-6345-4400-9564-C797A0A30C66}"/>
              </a:ext>
            </a:extLst>
          </p:cNvPr>
          <p:cNvGraphicFramePr>
            <a:graphicFrameLocks noGrp="1"/>
          </p:cNvGraphicFramePr>
          <p:nvPr>
            <p:ph idx="1"/>
          </p:nvPr>
        </p:nvGraphicFramePr>
        <p:xfrm>
          <a:off x="405720" y="1948650"/>
          <a:ext cx="8332560" cy="4282560"/>
        </p:xfrm>
        <a:graphic>
          <a:graphicData uri="http://schemas.openxmlformats.org/drawingml/2006/table">
            <a:tbl>
              <a:tblPr firstRow="1" firstCol="1" bandRow="1">
                <a:tableStyleId>{69012ECD-51FC-41F1-AA8D-1B2483CD663E}</a:tableStyleId>
              </a:tblPr>
              <a:tblGrid>
                <a:gridCol w="1545019">
                  <a:extLst>
                    <a:ext uri="{9D8B030D-6E8A-4147-A177-3AD203B41FA5}">
                      <a16:colId xmlns:a16="http://schemas.microsoft.com/office/drawing/2014/main" val="1267936877"/>
                    </a:ext>
                  </a:extLst>
                </a:gridCol>
                <a:gridCol w="1579603">
                  <a:extLst>
                    <a:ext uri="{9D8B030D-6E8A-4147-A177-3AD203B41FA5}">
                      <a16:colId xmlns:a16="http://schemas.microsoft.com/office/drawing/2014/main" val="3795079045"/>
                    </a:ext>
                  </a:extLst>
                </a:gridCol>
                <a:gridCol w="2603969">
                  <a:extLst>
                    <a:ext uri="{9D8B030D-6E8A-4147-A177-3AD203B41FA5}">
                      <a16:colId xmlns:a16="http://schemas.microsoft.com/office/drawing/2014/main" val="1568129781"/>
                    </a:ext>
                  </a:extLst>
                </a:gridCol>
                <a:gridCol w="2603969">
                  <a:extLst>
                    <a:ext uri="{9D8B030D-6E8A-4147-A177-3AD203B41FA5}">
                      <a16:colId xmlns:a16="http://schemas.microsoft.com/office/drawing/2014/main" val="1342818007"/>
                    </a:ext>
                  </a:extLst>
                </a:gridCol>
              </a:tblGrid>
              <a:tr h="267660">
                <a:tc>
                  <a:txBody>
                    <a:bodyPr/>
                    <a:lstStyle/>
                    <a:p>
                      <a:pPr>
                        <a:spcAft>
                          <a:spcPts val="0"/>
                        </a:spcAft>
                      </a:pPr>
                      <a:r>
                        <a:rPr lang="nl-NL" sz="1100" dirty="0">
                          <a:effectLst/>
                        </a:rPr>
                        <a:t>Rassen</a:t>
                      </a:r>
                      <a:endParaRPr lang="nl-NL" sz="12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100" dirty="0">
                          <a:effectLst/>
                        </a:rPr>
                        <a:t>Eigenschap</a:t>
                      </a:r>
                      <a:endParaRPr lang="nl-NL" sz="12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100">
                          <a:effectLst/>
                        </a:rPr>
                        <a:t>Fenotype</a:t>
                      </a:r>
                      <a:endParaRPr lang="nl-NL" sz="12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100" dirty="0">
                          <a:effectLst/>
                        </a:rPr>
                        <a:t>Genotype</a:t>
                      </a:r>
                      <a:endParaRPr lang="nl-NL" sz="12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081397136"/>
                  </a:ext>
                </a:extLst>
              </a:tr>
              <a:tr h="267660">
                <a:tc rowSpan="3">
                  <a:txBody>
                    <a:bodyPr/>
                    <a:lstStyle/>
                    <a:p>
                      <a:pPr>
                        <a:spcAft>
                          <a:spcPts val="0"/>
                        </a:spcAft>
                      </a:pPr>
                      <a:r>
                        <a:rPr lang="nl-NL" sz="1600" dirty="0">
                          <a:effectLst/>
                        </a:rPr>
                        <a:t>Trostomaat </a:t>
                      </a:r>
                      <a:endParaRPr lang="nl-NL"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Formaat</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Groot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400">
                          <a:effectLst/>
                        </a:rPr>
                        <a:t>ff</a:t>
                      </a:r>
                      <a:endParaRPr lang="nl-NL" sz="16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80581972"/>
                  </a:ext>
                </a:extLst>
              </a:tr>
              <a:tr h="267660">
                <a:tc vMerge="1">
                  <a:txBody>
                    <a:bodyPr/>
                    <a:lstStyle/>
                    <a:p>
                      <a:endParaRPr lang="nl-NL"/>
                    </a:p>
                  </a:txBody>
                  <a:tcPr/>
                </a:tc>
                <a:tc>
                  <a:txBody>
                    <a:bodyPr/>
                    <a:lstStyle/>
                    <a:p>
                      <a:pPr>
                        <a:spcAft>
                          <a:spcPts val="0"/>
                        </a:spcAft>
                      </a:pPr>
                      <a:r>
                        <a:rPr lang="nl-NL" sz="1600" dirty="0" err="1">
                          <a:effectLst/>
                        </a:rPr>
                        <a:t>Hokkigheid</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Tweehokkig</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HH of </a:t>
                      </a:r>
                      <a:r>
                        <a:rPr lang="nl-NL" sz="1600" dirty="0" err="1">
                          <a:effectLst/>
                        </a:rPr>
                        <a:t>Hh</a:t>
                      </a:r>
                      <a:r>
                        <a:rPr lang="nl-NL" sz="1600" dirty="0">
                          <a:effectLst/>
                        </a:rPr>
                        <a:t> </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73866157"/>
                  </a:ext>
                </a:extLst>
              </a:tr>
              <a:tr h="267660">
                <a:tc vMerge="1">
                  <a:txBody>
                    <a:bodyPr/>
                    <a:lstStyle/>
                    <a:p>
                      <a:endParaRPr lang="nl-NL"/>
                    </a:p>
                  </a:txBody>
                  <a:tcPr/>
                </a:tc>
                <a:tc>
                  <a:txBody>
                    <a:bodyPr/>
                    <a:lstStyle/>
                    <a:p>
                      <a:pPr>
                        <a:spcAft>
                          <a:spcPts val="0"/>
                        </a:spcAft>
                      </a:pPr>
                      <a:r>
                        <a:rPr lang="nl-NL" sz="1600">
                          <a:effectLst/>
                        </a:rPr>
                        <a:t>Suikergehalte</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Zeer zoet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S</a:t>
                      </a:r>
                      <a:r>
                        <a:rPr lang="nl-NL" sz="1600" baseline="30000" dirty="0">
                          <a:effectLst/>
                        </a:rPr>
                        <a:t>H</a:t>
                      </a:r>
                      <a:r>
                        <a:rPr lang="nl-NL" sz="1600" dirty="0">
                          <a:effectLst/>
                        </a:rPr>
                        <a:t>S</a:t>
                      </a:r>
                      <a:r>
                        <a:rPr lang="nl-NL" sz="1600" baseline="30000" dirty="0">
                          <a:effectLst/>
                        </a:rPr>
                        <a:t>H</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511005843"/>
                  </a:ext>
                </a:extLst>
              </a:tr>
              <a:tr h="267660">
                <a:tc rowSpan="3">
                  <a:txBody>
                    <a:bodyPr/>
                    <a:lstStyle/>
                    <a:p>
                      <a:pPr>
                        <a:spcAft>
                          <a:spcPts val="0"/>
                        </a:spcAft>
                      </a:pPr>
                      <a:r>
                        <a:rPr lang="nl-NL" sz="1600" dirty="0">
                          <a:effectLst/>
                        </a:rPr>
                        <a:t>Cherrytomaat</a:t>
                      </a:r>
                      <a:endParaRPr lang="nl-NL"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Formaat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Klein</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en-GB" sz="1600" dirty="0">
                          <a:effectLst/>
                        </a:rPr>
                        <a:t>FF of Ff </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027253748"/>
                  </a:ext>
                </a:extLst>
              </a:tr>
              <a:tr h="267660">
                <a:tc vMerge="1">
                  <a:txBody>
                    <a:bodyPr/>
                    <a:lstStyle/>
                    <a:p>
                      <a:endParaRPr lang="nl-NL"/>
                    </a:p>
                  </a:txBody>
                  <a:tcPr/>
                </a:tc>
                <a:tc>
                  <a:txBody>
                    <a:bodyPr/>
                    <a:lstStyle/>
                    <a:p>
                      <a:pPr>
                        <a:spcAft>
                          <a:spcPts val="0"/>
                        </a:spcAft>
                      </a:pPr>
                      <a:r>
                        <a:rPr lang="nl-NL" sz="1600">
                          <a:effectLst/>
                        </a:rPr>
                        <a:t>Hokkigheid</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Tweehokkig</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HH of </a:t>
                      </a:r>
                      <a:r>
                        <a:rPr lang="nl-NL" sz="1600" dirty="0" err="1">
                          <a:effectLst/>
                        </a:rPr>
                        <a:t>Hh</a:t>
                      </a:r>
                      <a:r>
                        <a:rPr lang="nl-NL" sz="1600" dirty="0">
                          <a:effectLst/>
                        </a:rPr>
                        <a:t> </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291634101"/>
                  </a:ext>
                </a:extLst>
              </a:tr>
              <a:tr h="267660">
                <a:tc vMerge="1">
                  <a:txBody>
                    <a:bodyPr/>
                    <a:lstStyle/>
                    <a:p>
                      <a:endParaRPr lang="nl-NL"/>
                    </a:p>
                  </a:txBody>
                  <a:tcPr/>
                </a:tc>
                <a:tc>
                  <a:txBody>
                    <a:bodyPr/>
                    <a:lstStyle/>
                    <a:p>
                      <a:pPr>
                        <a:spcAft>
                          <a:spcPts val="0"/>
                        </a:spcAft>
                      </a:pPr>
                      <a:r>
                        <a:rPr lang="nl-NL" sz="1600" dirty="0">
                          <a:effectLst/>
                        </a:rPr>
                        <a:t>Suikergehalte</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Zeer zoet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S</a:t>
                      </a:r>
                      <a:r>
                        <a:rPr lang="nl-NL" sz="1600" baseline="30000">
                          <a:effectLst/>
                        </a:rPr>
                        <a:t>H</a:t>
                      </a:r>
                      <a:r>
                        <a:rPr lang="nl-NL" sz="1600">
                          <a:effectLst/>
                        </a:rPr>
                        <a:t>S</a:t>
                      </a:r>
                      <a:r>
                        <a:rPr lang="nl-NL" sz="1600" baseline="30000">
                          <a:effectLst/>
                        </a:rPr>
                        <a:t>H</a:t>
                      </a:r>
                      <a:r>
                        <a:rPr lang="nl-NL" sz="1600">
                          <a:effectLst/>
                        </a:rPr>
                        <a:t> </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77214713"/>
                  </a:ext>
                </a:extLst>
              </a:tr>
              <a:tr h="267660">
                <a:tc rowSpan="3">
                  <a:txBody>
                    <a:bodyPr/>
                    <a:lstStyle/>
                    <a:p>
                      <a:pPr>
                        <a:spcAft>
                          <a:spcPts val="0"/>
                        </a:spcAft>
                      </a:pPr>
                      <a:r>
                        <a:rPr lang="nl-NL" sz="1600" dirty="0">
                          <a:effectLst/>
                        </a:rPr>
                        <a:t>Vleestomaat</a:t>
                      </a:r>
                      <a:endParaRPr lang="nl-NL"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Formaat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Groot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ff</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45765599"/>
                  </a:ext>
                </a:extLst>
              </a:tr>
              <a:tr h="267660">
                <a:tc vMerge="1">
                  <a:txBody>
                    <a:bodyPr/>
                    <a:lstStyle/>
                    <a:p>
                      <a:endParaRPr lang="nl-NL"/>
                    </a:p>
                  </a:txBody>
                  <a:tcPr/>
                </a:tc>
                <a:tc>
                  <a:txBody>
                    <a:bodyPr/>
                    <a:lstStyle/>
                    <a:p>
                      <a:pPr>
                        <a:spcAft>
                          <a:spcPts val="0"/>
                        </a:spcAft>
                      </a:pPr>
                      <a:r>
                        <a:rPr lang="nl-NL" sz="1600">
                          <a:effectLst/>
                        </a:rPr>
                        <a:t>Hokkigheid</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Meerhokkig</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hh</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686145162"/>
                  </a:ext>
                </a:extLst>
              </a:tr>
              <a:tr h="267660">
                <a:tc vMerge="1">
                  <a:txBody>
                    <a:bodyPr/>
                    <a:lstStyle/>
                    <a:p>
                      <a:endParaRPr lang="nl-NL"/>
                    </a:p>
                  </a:txBody>
                  <a:tcPr/>
                </a:tc>
                <a:tc>
                  <a:txBody>
                    <a:bodyPr/>
                    <a:lstStyle/>
                    <a:p>
                      <a:pPr>
                        <a:spcAft>
                          <a:spcPts val="0"/>
                        </a:spcAft>
                      </a:pPr>
                      <a:r>
                        <a:rPr lang="nl-NL" sz="1600">
                          <a:effectLst/>
                        </a:rPr>
                        <a:t>Suikergehalte</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Matig zoet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S</a:t>
                      </a:r>
                      <a:r>
                        <a:rPr lang="nl-NL" sz="1600" baseline="30000">
                          <a:effectLst/>
                        </a:rPr>
                        <a:t>L</a:t>
                      </a:r>
                      <a:r>
                        <a:rPr lang="nl-NL" sz="1600">
                          <a:effectLst/>
                        </a:rPr>
                        <a:t>S</a:t>
                      </a:r>
                      <a:r>
                        <a:rPr lang="nl-NL" sz="1600" baseline="30000">
                          <a:effectLst/>
                        </a:rPr>
                        <a:t>L</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031472164"/>
                  </a:ext>
                </a:extLst>
              </a:tr>
              <a:tr h="267660">
                <a:tc rowSpan="3">
                  <a:txBody>
                    <a:bodyPr/>
                    <a:lstStyle/>
                    <a:p>
                      <a:pPr>
                        <a:spcAft>
                          <a:spcPts val="0"/>
                        </a:spcAft>
                      </a:pPr>
                      <a:r>
                        <a:rPr lang="nl-NL" sz="1600" dirty="0">
                          <a:effectLst/>
                        </a:rPr>
                        <a:t>Gewone tomaat</a:t>
                      </a:r>
                      <a:endParaRPr lang="nl-NL"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Formaat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Groot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ff</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2463518703"/>
                  </a:ext>
                </a:extLst>
              </a:tr>
              <a:tr h="267660">
                <a:tc vMerge="1">
                  <a:txBody>
                    <a:bodyPr/>
                    <a:lstStyle/>
                    <a:p>
                      <a:endParaRPr lang="nl-NL"/>
                    </a:p>
                  </a:txBody>
                  <a:tcPr/>
                </a:tc>
                <a:tc>
                  <a:txBody>
                    <a:bodyPr/>
                    <a:lstStyle/>
                    <a:p>
                      <a:pPr>
                        <a:spcAft>
                          <a:spcPts val="0"/>
                        </a:spcAft>
                      </a:pPr>
                      <a:r>
                        <a:rPr lang="nl-NL" sz="1600">
                          <a:effectLst/>
                        </a:rPr>
                        <a:t>Hokkigheid</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Tweehokkig</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HH of </a:t>
                      </a:r>
                      <a:r>
                        <a:rPr lang="nl-NL" sz="1600" dirty="0" err="1">
                          <a:effectLst/>
                        </a:rPr>
                        <a:t>Hh</a:t>
                      </a:r>
                      <a:r>
                        <a:rPr lang="nl-NL" sz="1600" dirty="0">
                          <a:effectLst/>
                        </a:rPr>
                        <a:t> </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964648608"/>
                  </a:ext>
                </a:extLst>
              </a:tr>
              <a:tr h="267660">
                <a:tc vMerge="1">
                  <a:txBody>
                    <a:bodyPr/>
                    <a:lstStyle/>
                    <a:p>
                      <a:endParaRPr lang="nl-NL"/>
                    </a:p>
                  </a:txBody>
                  <a:tcPr/>
                </a:tc>
                <a:tc>
                  <a:txBody>
                    <a:bodyPr/>
                    <a:lstStyle/>
                    <a:p>
                      <a:pPr>
                        <a:spcAft>
                          <a:spcPts val="0"/>
                        </a:spcAft>
                      </a:pPr>
                      <a:r>
                        <a:rPr lang="nl-NL" sz="1600">
                          <a:effectLst/>
                        </a:rPr>
                        <a:t>Suikergehalte</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Zoet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S</a:t>
                      </a:r>
                      <a:r>
                        <a:rPr lang="nl-NL" sz="1600" baseline="30000" dirty="0">
                          <a:effectLst/>
                        </a:rPr>
                        <a:t>L</a:t>
                      </a:r>
                      <a:r>
                        <a:rPr lang="nl-NL" sz="1600" dirty="0">
                          <a:effectLst/>
                        </a:rPr>
                        <a:t>S</a:t>
                      </a:r>
                      <a:r>
                        <a:rPr lang="nl-NL" sz="1600" baseline="30000" dirty="0">
                          <a:effectLst/>
                        </a:rPr>
                        <a:t>H </a:t>
                      </a:r>
                      <a:r>
                        <a:rPr lang="nl-NL" sz="1600" dirty="0">
                          <a:effectLst/>
                        </a:rPr>
                        <a:t>(intermediair fenotype)</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863965440"/>
                  </a:ext>
                </a:extLst>
              </a:tr>
              <a:tr h="267660">
                <a:tc rowSpan="3">
                  <a:txBody>
                    <a:bodyPr/>
                    <a:lstStyle/>
                    <a:p>
                      <a:pPr>
                        <a:spcAft>
                          <a:spcPts val="0"/>
                        </a:spcAft>
                      </a:pPr>
                      <a:r>
                        <a:rPr lang="nl-NL" sz="1600">
                          <a:effectLst/>
                        </a:rPr>
                        <a:t>Romatomaat</a:t>
                      </a:r>
                      <a:endParaRPr lang="nl-NL" sz="18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Formaat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Groot</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ff</a:t>
                      </a:r>
                      <a:endParaRPr lang="nl-NL" sz="180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62055303"/>
                  </a:ext>
                </a:extLst>
              </a:tr>
              <a:tr h="267660">
                <a:tc vMerge="1">
                  <a:txBody>
                    <a:bodyPr/>
                    <a:lstStyle/>
                    <a:p>
                      <a:endParaRPr lang="nl-NL"/>
                    </a:p>
                  </a:txBody>
                  <a:tcPr/>
                </a:tc>
                <a:tc>
                  <a:txBody>
                    <a:bodyPr/>
                    <a:lstStyle/>
                    <a:p>
                      <a:pPr>
                        <a:spcAft>
                          <a:spcPts val="0"/>
                        </a:spcAft>
                      </a:pPr>
                      <a:r>
                        <a:rPr lang="nl-NL" sz="1600" dirty="0" err="1">
                          <a:effectLst/>
                        </a:rPr>
                        <a:t>Hokkigheid</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a:effectLst/>
                        </a:rPr>
                        <a:t>Tweehokkig</a:t>
                      </a:r>
                      <a:endParaRPr lang="nl-NL" sz="160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HH of </a:t>
                      </a:r>
                      <a:r>
                        <a:rPr lang="nl-NL" sz="1600" dirty="0" err="1">
                          <a:effectLst/>
                        </a:rPr>
                        <a:t>Hh</a:t>
                      </a:r>
                      <a:r>
                        <a:rPr lang="nl-NL" sz="1600" dirty="0">
                          <a:effectLst/>
                        </a:rPr>
                        <a:t> </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997769475"/>
                  </a:ext>
                </a:extLst>
              </a:tr>
              <a:tr h="267660">
                <a:tc vMerge="1">
                  <a:txBody>
                    <a:bodyPr/>
                    <a:lstStyle/>
                    <a:p>
                      <a:endParaRPr lang="nl-NL"/>
                    </a:p>
                  </a:txBody>
                  <a:tcPr/>
                </a:tc>
                <a:tc>
                  <a:txBody>
                    <a:bodyPr/>
                    <a:lstStyle/>
                    <a:p>
                      <a:pPr>
                        <a:spcAft>
                          <a:spcPts val="0"/>
                        </a:spcAft>
                      </a:pPr>
                      <a:r>
                        <a:rPr lang="nl-NL" sz="1600" dirty="0">
                          <a:effectLst/>
                        </a:rPr>
                        <a:t>Suikergehalte</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Zoet</a:t>
                      </a:r>
                      <a:endParaRPr lang="nl-NL" sz="16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spcAft>
                          <a:spcPts val="0"/>
                        </a:spcAft>
                      </a:pPr>
                      <a:r>
                        <a:rPr lang="nl-NL" sz="1600" dirty="0">
                          <a:effectLst/>
                        </a:rPr>
                        <a:t>S</a:t>
                      </a:r>
                      <a:r>
                        <a:rPr lang="nl-NL" sz="1600" baseline="30000" dirty="0">
                          <a:effectLst/>
                        </a:rPr>
                        <a:t>L</a:t>
                      </a:r>
                      <a:r>
                        <a:rPr lang="nl-NL" sz="1600" dirty="0">
                          <a:effectLst/>
                        </a:rPr>
                        <a:t>S</a:t>
                      </a:r>
                      <a:r>
                        <a:rPr lang="nl-NL" sz="1600" baseline="30000" dirty="0">
                          <a:effectLst/>
                        </a:rPr>
                        <a:t>H </a:t>
                      </a:r>
                      <a:r>
                        <a:rPr lang="nl-NL" sz="1600" dirty="0">
                          <a:effectLst/>
                        </a:rPr>
                        <a:t>(intermediair fenotype)</a:t>
                      </a:r>
                      <a:endParaRPr lang="nl-NL" sz="1800" dirty="0">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4109905419"/>
                  </a:ext>
                </a:extLst>
              </a:tr>
            </a:tbl>
          </a:graphicData>
        </a:graphic>
      </p:graphicFrame>
    </p:spTree>
    <p:extLst>
      <p:ext uri="{BB962C8B-B14F-4D97-AF65-F5344CB8AC3E}">
        <p14:creationId xmlns:p14="http://schemas.microsoft.com/office/powerpoint/2010/main" val="244937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97310" y="990600"/>
            <a:ext cx="8001000" cy="33528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Wat je verder nog kunt verwachten in de module:</a:t>
            </a:r>
          </a:p>
          <a:p>
            <a:pPr marL="0" indent="0" algn="ctr">
              <a:buNone/>
            </a:pPr>
            <a:endParaRPr lang="nl-NL" dirty="0"/>
          </a:p>
          <a:p>
            <a:pPr marL="0" indent="0" algn="ctr">
              <a:buNone/>
            </a:pPr>
            <a:endParaRPr lang="nl-NL" dirty="0">
              <a:solidFill>
                <a:srgbClr val="FF0000"/>
              </a:solidFill>
            </a:endParaRPr>
          </a:p>
          <a:p>
            <a:pPr lvl="2" algn="ctr"/>
            <a:endParaRPr lang="nl-NL" dirty="0">
              <a:solidFill>
                <a:srgbClr val="FF0000"/>
              </a:solidFill>
            </a:endParaRPr>
          </a:p>
          <a:p>
            <a:pPr marL="0" indent="0" algn="ctr">
              <a:buFont typeface="Wingdings 2"/>
              <a:buNone/>
            </a:pPr>
            <a:endParaRPr lang="nl-NL" dirty="0"/>
          </a:p>
        </p:txBody>
      </p:sp>
      <p:pic>
        <p:nvPicPr>
          <p:cNvPr id="4" name="Afbeelding 3">
            <a:extLst>
              <a:ext uri="{FF2B5EF4-FFF2-40B4-BE49-F238E27FC236}">
                <a16:creationId xmlns:a16="http://schemas.microsoft.com/office/drawing/2014/main" id="{3874721E-F494-451B-9797-7F05E150FDB1}"/>
              </a:ext>
            </a:extLst>
          </p:cNvPr>
          <p:cNvPicPr>
            <a:picLocks noChangeAspect="1"/>
          </p:cNvPicPr>
          <p:nvPr/>
        </p:nvPicPr>
        <p:blipFill>
          <a:blip r:embed="rId4"/>
          <a:stretch>
            <a:fillRect/>
          </a:stretch>
        </p:blipFill>
        <p:spPr>
          <a:xfrm>
            <a:off x="1371600" y="2698214"/>
            <a:ext cx="6164826" cy="2578702"/>
          </a:xfrm>
          <a:prstGeom prst="rect">
            <a:avLst/>
          </a:prstGeom>
        </p:spPr>
      </p:pic>
    </p:spTree>
    <p:extLst>
      <p:ext uri="{BB962C8B-B14F-4D97-AF65-F5344CB8AC3E}">
        <p14:creationId xmlns:p14="http://schemas.microsoft.com/office/powerpoint/2010/main" val="1086441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Genetica</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846498"/>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En verder in de module:</a:t>
            </a:r>
          </a:p>
          <a:p>
            <a:r>
              <a:rPr lang="nl-NL" sz="2800" dirty="0"/>
              <a:t>Behandel </a:t>
            </a:r>
            <a:r>
              <a:rPr lang="nl-NL" sz="2800" u="sng" dirty="0"/>
              <a:t>kruisingsschema's </a:t>
            </a:r>
            <a:r>
              <a:rPr lang="nl-NL" sz="2800" dirty="0"/>
              <a:t>aan de hand van bloemkleur bij gerbera’s</a:t>
            </a:r>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grpSp>
        <p:nvGrpSpPr>
          <p:cNvPr id="33" name="Groep 32">
            <a:extLst>
              <a:ext uri="{FF2B5EF4-FFF2-40B4-BE49-F238E27FC236}">
                <a16:creationId xmlns:a16="http://schemas.microsoft.com/office/drawing/2014/main" id="{B0055726-2602-433F-B0E8-903CED692242}"/>
              </a:ext>
            </a:extLst>
          </p:cNvPr>
          <p:cNvGrpSpPr/>
          <p:nvPr/>
        </p:nvGrpSpPr>
        <p:grpSpPr>
          <a:xfrm>
            <a:off x="1752600" y="2971654"/>
            <a:ext cx="3296488" cy="2543175"/>
            <a:chOff x="-753313" y="0"/>
            <a:chExt cx="3296488" cy="2543175"/>
          </a:xfrm>
        </p:grpSpPr>
        <p:grpSp>
          <p:nvGrpSpPr>
            <p:cNvPr id="34" name="Groep 33">
              <a:extLst>
                <a:ext uri="{FF2B5EF4-FFF2-40B4-BE49-F238E27FC236}">
                  <a16:creationId xmlns:a16="http://schemas.microsoft.com/office/drawing/2014/main" id="{8E66CDF1-1293-4301-A0FD-4A28085375B5}"/>
                </a:ext>
              </a:extLst>
            </p:cNvPr>
            <p:cNvGrpSpPr/>
            <p:nvPr/>
          </p:nvGrpSpPr>
          <p:grpSpPr>
            <a:xfrm>
              <a:off x="-753313" y="19050"/>
              <a:ext cx="3277438" cy="2516505"/>
              <a:chOff x="-791413" y="-2527"/>
              <a:chExt cx="3277438" cy="2517127"/>
            </a:xfrm>
          </p:grpSpPr>
          <p:grpSp>
            <p:nvGrpSpPr>
              <p:cNvPr id="43" name="Groep 42">
                <a:extLst>
                  <a:ext uri="{FF2B5EF4-FFF2-40B4-BE49-F238E27FC236}">
                    <a16:creationId xmlns:a16="http://schemas.microsoft.com/office/drawing/2014/main" id="{8C9F3B32-02A8-482A-98B8-9FDBE3C757E4}"/>
                  </a:ext>
                </a:extLst>
              </p:cNvPr>
              <p:cNvGrpSpPr/>
              <p:nvPr/>
            </p:nvGrpSpPr>
            <p:grpSpPr>
              <a:xfrm>
                <a:off x="-791413" y="476250"/>
                <a:ext cx="2048713" cy="2003424"/>
                <a:chOff x="-762838" y="476250"/>
                <a:chExt cx="2048713" cy="2003424"/>
              </a:xfrm>
            </p:grpSpPr>
            <p:grpSp>
              <p:nvGrpSpPr>
                <p:cNvPr id="47" name="Groep 46">
                  <a:extLst>
                    <a:ext uri="{FF2B5EF4-FFF2-40B4-BE49-F238E27FC236}">
                      <a16:creationId xmlns:a16="http://schemas.microsoft.com/office/drawing/2014/main" id="{667C5F27-5F7F-463A-8F26-B537E7309795}"/>
                    </a:ext>
                  </a:extLst>
                </p:cNvPr>
                <p:cNvGrpSpPr/>
                <p:nvPr/>
              </p:nvGrpSpPr>
              <p:grpSpPr>
                <a:xfrm>
                  <a:off x="-762838" y="476250"/>
                  <a:ext cx="1365571" cy="2003424"/>
                  <a:chOff x="-910271" y="619125"/>
                  <a:chExt cx="1651429" cy="2424068"/>
                </a:xfrm>
              </p:grpSpPr>
              <p:grpSp>
                <p:nvGrpSpPr>
                  <p:cNvPr id="49" name="Groep 48">
                    <a:extLst>
                      <a:ext uri="{FF2B5EF4-FFF2-40B4-BE49-F238E27FC236}">
                        <a16:creationId xmlns:a16="http://schemas.microsoft.com/office/drawing/2014/main" id="{952CEFF6-5E92-47C6-ACFC-92CB7173B22D}"/>
                      </a:ext>
                    </a:extLst>
                  </p:cNvPr>
                  <p:cNvGrpSpPr/>
                  <p:nvPr/>
                </p:nvGrpSpPr>
                <p:grpSpPr>
                  <a:xfrm>
                    <a:off x="46810" y="929196"/>
                    <a:ext cx="694348" cy="2113997"/>
                    <a:chOff x="57150" y="1190625"/>
                    <a:chExt cx="847725" cy="2581275"/>
                  </a:xfrm>
                </p:grpSpPr>
                <p:pic>
                  <p:nvPicPr>
                    <p:cNvPr id="53" name="Afbeelding 52">
                      <a:extLst>
                        <a:ext uri="{FF2B5EF4-FFF2-40B4-BE49-F238E27FC236}">
                          <a16:creationId xmlns:a16="http://schemas.microsoft.com/office/drawing/2014/main" id="{7CBEFFC1-4845-4127-B4DA-0219D709F1A0}"/>
                        </a:ext>
                      </a:extLst>
                    </p:cNvPr>
                    <p:cNvPicPr>
                      <a:picLocks noChangeAspect="1"/>
                    </p:cNvPicPr>
                    <p:nvPr/>
                  </p:nvPicPr>
                  <p:blipFill>
                    <a:blip r:embed="rId4" cstate="print">
                      <a:duotone>
                        <a:prstClr val="black"/>
                        <a:srgbClr val="FF800D">
                          <a:tint val="45000"/>
                          <a:satMod val="400000"/>
                        </a:srgbClr>
                      </a:duotone>
                    </a:blip>
                    <a:srcRect/>
                    <a:stretch>
                      <a:fillRect/>
                    </a:stretch>
                  </p:blipFill>
                  <p:spPr bwMode="auto">
                    <a:xfrm>
                      <a:off x="57150" y="2933700"/>
                      <a:ext cx="838200" cy="838200"/>
                    </a:xfrm>
                    <a:prstGeom prst="rect">
                      <a:avLst/>
                    </a:prstGeom>
                    <a:noFill/>
                    <a:ln w="9525">
                      <a:noFill/>
                      <a:miter lim="800000"/>
                      <a:headEnd/>
                      <a:tailEnd/>
                    </a:ln>
                  </p:spPr>
                </p:pic>
                <p:pic>
                  <p:nvPicPr>
                    <p:cNvPr id="54" name="Afbeelding 53">
                      <a:extLst>
                        <a:ext uri="{FF2B5EF4-FFF2-40B4-BE49-F238E27FC236}">
                          <a16:creationId xmlns:a16="http://schemas.microsoft.com/office/drawing/2014/main" id="{C9C5DF3C-5A9A-44F2-BCF5-A9749CFD6EB7}"/>
                        </a:ext>
                      </a:extLst>
                    </p:cNvPr>
                    <p:cNvPicPr>
                      <a:picLocks noChangeAspect="1"/>
                    </p:cNvPicPr>
                    <p:nvPr/>
                  </p:nvPicPr>
                  <p:blipFill>
                    <a:blip r:embed="rId4" cstate="print">
                      <a:duotone>
                        <a:prstClr val="black"/>
                        <a:srgbClr val="FF800D">
                          <a:tint val="45000"/>
                          <a:satMod val="400000"/>
                        </a:srgbClr>
                      </a:duotone>
                    </a:blip>
                    <a:srcRect/>
                    <a:stretch>
                      <a:fillRect/>
                    </a:stretch>
                  </p:blipFill>
                  <p:spPr bwMode="auto">
                    <a:xfrm>
                      <a:off x="66675" y="1190625"/>
                      <a:ext cx="838200" cy="838200"/>
                    </a:xfrm>
                    <a:prstGeom prst="rect">
                      <a:avLst/>
                    </a:prstGeom>
                    <a:noFill/>
                    <a:ln w="9525">
                      <a:noFill/>
                      <a:miter lim="800000"/>
                      <a:headEnd/>
                      <a:tailEnd/>
                    </a:ln>
                  </p:spPr>
                </p:pic>
              </p:grpSp>
              <p:cxnSp>
                <p:nvCxnSpPr>
                  <p:cNvPr id="52" name="AutoShape 52">
                    <a:extLst>
                      <a:ext uri="{FF2B5EF4-FFF2-40B4-BE49-F238E27FC236}">
                        <a16:creationId xmlns:a16="http://schemas.microsoft.com/office/drawing/2014/main" id="{7295ECBD-1F92-44E3-AD39-2E572472046C}"/>
                      </a:ext>
                    </a:extLst>
                  </p:cNvPr>
                  <p:cNvCxnSpPr>
                    <a:cxnSpLocks noChangeShapeType="1"/>
                  </p:cNvCxnSpPr>
                  <p:nvPr/>
                </p:nvCxnSpPr>
                <p:spPr bwMode="auto">
                  <a:xfrm flipH="1">
                    <a:off x="-910271" y="619125"/>
                    <a:ext cx="884" cy="635"/>
                  </a:xfrm>
                  <a:prstGeom prst="straightConnector1">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3806097" algn="ctr" rotWithShape="0">
                            <a:schemeClr val="accent1">
                              <a:lumMod val="50000"/>
                              <a:lumOff val="0"/>
                              <a:alpha val="50000"/>
                            </a:schemeClr>
                          </a:outerShdw>
                        </a:effectLst>
                      </a14:hiddenEffects>
                    </a:ext>
                  </a:extLst>
                </p:spPr>
              </p:cxnSp>
            </p:grpSp>
            <p:pic>
              <p:nvPicPr>
                <p:cNvPr id="48" name="Afbeelding 47">
                  <a:extLst>
                    <a:ext uri="{FF2B5EF4-FFF2-40B4-BE49-F238E27FC236}">
                      <a16:creationId xmlns:a16="http://schemas.microsoft.com/office/drawing/2014/main" id="{562E4DC1-038F-4431-B3D4-A8B5BB32C93D}"/>
                    </a:ext>
                  </a:extLst>
                </p:cNvPr>
                <p:cNvPicPr>
                  <a:picLocks noChangeAspect="1"/>
                </p:cNvPicPr>
                <p:nvPr/>
              </p:nvPicPr>
              <p:blipFill>
                <a:blip r:embed="rId4" cstate="print">
                  <a:duotone>
                    <a:prstClr val="black"/>
                    <a:srgbClr val="FF800D">
                      <a:tint val="45000"/>
                      <a:satMod val="400000"/>
                    </a:srgbClr>
                  </a:duotone>
                </a:blip>
                <a:srcRect/>
                <a:stretch>
                  <a:fillRect/>
                </a:stretch>
              </p:blipFill>
              <p:spPr bwMode="auto">
                <a:xfrm>
                  <a:off x="714375" y="742950"/>
                  <a:ext cx="571500" cy="571500"/>
                </a:xfrm>
                <a:prstGeom prst="rect">
                  <a:avLst/>
                </a:prstGeom>
                <a:noFill/>
                <a:ln w="9525">
                  <a:noFill/>
                  <a:miter lim="800000"/>
                  <a:headEnd/>
                  <a:tailEnd/>
                </a:ln>
              </p:spPr>
            </p:pic>
          </p:grpSp>
          <p:pic>
            <p:nvPicPr>
              <p:cNvPr id="44" name="Afbeelding 43">
                <a:extLst>
                  <a:ext uri="{FF2B5EF4-FFF2-40B4-BE49-F238E27FC236}">
                    <a16:creationId xmlns:a16="http://schemas.microsoft.com/office/drawing/2014/main" id="{35AC1D55-27A5-4D67-9361-767352281574}"/>
                  </a:ext>
                </a:extLst>
              </p:cNvPr>
              <p:cNvPicPr>
                <a:picLocks noChangeAspect="1"/>
              </p:cNvPicPr>
              <p:nvPr/>
            </p:nvPicPr>
            <p:blipFill>
              <a:blip r:embed="rId4" cstate="print">
                <a:duotone>
                  <a:prstClr val="black"/>
                  <a:srgbClr val="FFCC00">
                    <a:tint val="45000"/>
                    <a:satMod val="400000"/>
                  </a:srgbClr>
                </a:duotone>
              </a:blip>
              <a:srcRect/>
              <a:stretch>
                <a:fillRect/>
              </a:stretch>
            </p:blipFill>
            <p:spPr bwMode="auto">
              <a:xfrm>
                <a:off x="447675" y="-2527"/>
                <a:ext cx="590550" cy="590550"/>
              </a:xfrm>
              <a:prstGeom prst="rect">
                <a:avLst/>
              </a:prstGeom>
              <a:noFill/>
              <a:ln w="9525">
                <a:noFill/>
                <a:miter lim="800000"/>
                <a:headEnd/>
                <a:tailEnd/>
              </a:ln>
            </p:spPr>
          </p:pic>
          <p:pic>
            <p:nvPicPr>
              <p:cNvPr id="45" name="Afbeelding 44">
                <a:extLst>
                  <a:ext uri="{FF2B5EF4-FFF2-40B4-BE49-F238E27FC236}">
                    <a16:creationId xmlns:a16="http://schemas.microsoft.com/office/drawing/2014/main" id="{5FB9ADB0-452D-49DA-8D86-A6BE496A7248}"/>
                  </a:ext>
                </a:extLst>
              </p:cNvPr>
              <p:cNvPicPr>
                <a:picLocks noChangeAspect="1"/>
              </p:cNvPicPr>
              <p:nvPr/>
            </p:nvPicPr>
            <p:blipFill>
              <a:blip r:embed="rId4" cstate="print">
                <a:duotone>
                  <a:prstClr val="black"/>
                  <a:srgbClr val="FFCC00">
                    <a:tint val="45000"/>
                    <a:satMod val="400000"/>
                  </a:srgbClr>
                </a:duotone>
              </a:blip>
              <a:srcRect/>
              <a:stretch>
                <a:fillRect/>
              </a:stretch>
            </p:blipFill>
            <p:spPr bwMode="auto">
              <a:xfrm>
                <a:off x="1304925" y="1924050"/>
                <a:ext cx="590550" cy="590550"/>
              </a:xfrm>
              <a:prstGeom prst="rect">
                <a:avLst/>
              </a:prstGeom>
              <a:noFill/>
              <a:ln w="9525">
                <a:noFill/>
                <a:miter lim="800000"/>
                <a:headEnd/>
                <a:tailEnd/>
              </a:ln>
            </p:spPr>
          </p:pic>
          <p:pic>
            <p:nvPicPr>
              <p:cNvPr id="46" name="Afbeelding 45">
                <a:extLst>
                  <a:ext uri="{FF2B5EF4-FFF2-40B4-BE49-F238E27FC236}">
                    <a16:creationId xmlns:a16="http://schemas.microsoft.com/office/drawing/2014/main" id="{816BB0E5-B326-448D-B30D-54A96380146F}"/>
                  </a:ext>
                </a:extLst>
              </p:cNvPr>
              <p:cNvPicPr>
                <a:picLocks noChangeAspect="1"/>
              </p:cNvPicPr>
              <p:nvPr/>
            </p:nvPicPr>
            <p:blipFill>
              <a:blip r:embed="rId4" cstate="print">
                <a:duotone>
                  <a:prstClr val="black"/>
                  <a:srgbClr val="FFCC00">
                    <a:tint val="45000"/>
                    <a:satMod val="400000"/>
                  </a:srgbClr>
                </a:duotone>
              </a:blip>
              <a:srcRect/>
              <a:stretch>
                <a:fillRect/>
              </a:stretch>
            </p:blipFill>
            <p:spPr bwMode="auto">
              <a:xfrm>
                <a:off x="1895475" y="1924050"/>
                <a:ext cx="590550" cy="590550"/>
              </a:xfrm>
              <a:prstGeom prst="rect">
                <a:avLst/>
              </a:prstGeom>
              <a:noFill/>
              <a:ln w="9525">
                <a:noFill/>
                <a:miter lim="800000"/>
                <a:headEnd/>
                <a:tailEnd/>
              </a:ln>
            </p:spPr>
          </p:pic>
        </p:grpSp>
        <p:pic>
          <p:nvPicPr>
            <p:cNvPr id="35" name="Afbeelding 34">
              <a:extLst>
                <a:ext uri="{FF2B5EF4-FFF2-40B4-BE49-F238E27FC236}">
                  <a16:creationId xmlns:a16="http://schemas.microsoft.com/office/drawing/2014/main" id="{F3F15AFA-630F-4DAF-9969-BAAC28EEDA00}"/>
                </a:ext>
              </a:extLst>
            </p:cNvPr>
            <p:cNvPicPr>
              <a:picLocks noChangeAspect="1"/>
            </p:cNvPicPr>
            <p:nvPr/>
          </p:nvPicPr>
          <p:blipFill>
            <a:blip r:embed="rId4" cstate="print">
              <a:duotone>
                <a:prstClr val="black"/>
                <a:srgbClr val="FF0000">
                  <a:tint val="45000"/>
                  <a:satMod val="400000"/>
                </a:srgbClr>
              </a:duotone>
            </a:blip>
            <a:srcRect/>
            <a:stretch>
              <a:fillRect/>
            </a:stretch>
          </p:blipFill>
          <p:spPr bwMode="auto">
            <a:xfrm>
              <a:off x="1504950" y="0"/>
              <a:ext cx="600075" cy="590550"/>
            </a:xfrm>
            <a:prstGeom prst="rect">
              <a:avLst/>
            </a:prstGeom>
            <a:noFill/>
            <a:ln w="9525">
              <a:noFill/>
              <a:miter lim="800000"/>
              <a:headEnd/>
              <a:tailEnd/>
            </a:ln>
          </p:spPr>
        </p:pic>
        <p:pic>
          <p:nvPicPr>
            <p:cNvPr id="36" name="Afbeelding 35">
              <a:extLst>
                <a:ext uri="{FF2B5EF4-FFF2-40B4-BE49-F238E27FC236}">
                  <a16:creationId xmlns:a16="http://schemas.microsoft.com/office/drawing/2014/main" id="{609E06C3-CA23-40EC-9513-1A37CFE89D95}"/>
                </a:ext>
              </a:extLst>
            </p:cNvPr>
            <p:cNvPicPr>
              <a:picLocks noChangeAspect="1"/>
            </p:cNvPicPr>
            <p:nvPr/>
          </p:nvPicPr>
          <p:blipFill>
            <a:blip r:embed="rId4" cstate="print"/>
            <a:srcRect/>
            <a:stretch>
              <a:fillRect/>
            </a:stretch>
          </p:blipFill>
          <p:spPr bwMode="auto">
            <a:xfrm>
              <a:off x="1962150" y="676275"/>
              <a:ext cx="571500" cy="571500"/>
            </a:xfrm>
            <a:prstGeom prst="rect">
              <a:avLst/>
            </a:prstGeom>
            <a:noFill/>
            <a:ln w="9525">
              <a:noFill/>
              <a:miter lim="800000"/>
              <a:headEnd/>
              <a:tailEnd/>
            </a:ln>
          </p:spPr>
        </p:pic>
        <p:pic>
          <p:nvPicPr>
            <p:cNvPr id="37" name="Afbeelding 36">
              <a:extLst>
                <a:ext uri="{FF2B5EF4-FFF2-40B4-BE49-F238E27FC236}">
                  <a16:creationId xmlns:a16="http://schemas.microsoft.com/office/drawing/2014/main" id="{648A5B98-A6C1-4B2C-91EA-E9519EDA4965}"/>
                </a:ext>
              </a:extLst>
            </p:cNvPr>
            <p:cNvPicPr>
              <a:picLocks noChangeAspect="1"/>
            </p:cNvPicPr>
            <p:nvPr/>
          </p:nvPicPr>
          <p:blipFill>
            <a:blip r:embed="rId4" cstate="print"/>
            <a:srcRect/>
            <a:stretch>
              <a:fillRect/>
            </a:stretch>
          </p:blipFill>
          <p:spPr bwMode="auto">
            <a:xfrm>
              <a:off x="676275" y="1352550"/>
              <a:ext cx="571500" cy="571500"/>
            </a:xfrm>
            <a:prstGeom prst="rect">
              <a:avLst/>
            </a:prstGeom>
            <a:noFill/>
            <a:ln w="9525">
              <a:noFill/>
              <a:miter lim="800000"/>
              <a:headEnd/>
              <a:tailEnd/>
            </a:ln>
          </p:spPr>
        </p:pic>
        <p:pic>
          <p:nvPicPr>
            <p:cNvPr id="38" name="Afbeelding 37">
              <a:extLst>
                <a:ext uri="{FF2B5EF4-FFF2-40B4-BE49-F238E27FC236}">
                  <a16:creationId xmlns:a16="http://schemas.microsoft.com/office/drawing/2014/main" id="{BFA38A30-E6AA-449B-9295-4855C6A7F13A}"/>
                </a:ext>
              </a:extLst>
            </p:cNvPr>
            <p:cNvPicPr>
              <a:picLocks noChangeAspect="1"/>
            </p:cNvPicPr>
            <p:nvPr/>
          </p:nvPicPr>
          <p:blipFill>
            <a:blip r:embed="rId4" cstate="print"/>
            <a:srcRect/>
            <a:stretch>
              <a:fillRect/>
            </a:stretch>
          </p:blipFill>
          <p:spPr bwMode="auto">
            <a:xfrm>
              <a:off x="1971675" y="1314450"/>
              <a:ext cx="571500" cy="571500"/>
            </a:xfrm>
            <a:prstGeom prst="rect">
              <a:avLst/>
            </a:prstGeom>
            <a:noFill/>
            <a:ln w="9525">
              <a:noFill/>
              <a:miter lim="800000"/>
              <a:headEnd/>
              <a:tailEnd/>
            </a:ln>
          </p:spPr>
        </p:pic>
        <p:pic>
          <p:nvPicPr>
            <p:cNvPr id="39" name="Afbeelding 38">
              <a:extLst>
                <a:ext uri="{FF2B5EF4-FFF2-40B4-BE49-F238E27FC236}">
                  <a16:creationId xmlns:a16="http://schemas.microsoft.com/office/drawing/2014/main" id="{197C316A-B98A-4560-90C3-54AC88F05E67}"/>
                </a:ext>
              </a:extLst>
            </p:cNvPr>
            <p:cNvPicPr>
              <a:picLocks noChangeAspect="1"/>
            </p:cNvPicPr>
            <p:nvPr/>
          </p:nvPicPr>
          <p:blipFill>
            <a:blip r:embed="rId4" cstate="print">
              <a:duotone>
                <a:prstClr val="black"/>
                <a:srgbClr val="FF0000">
                  <a:tint val="45000"/>
                  <a:satMod val="400000"/>
                </a:srgbClr>
              </a:duotone>
            </a:blip>
            <a:srcRect/>
            <a:stretch>
              <a:fillRect/>
            </a:stretch>
          </p:blipFill>
          <p:spPr bwMode="auto">
            <a:xfrm>
              <a:off x="1333500" y="676275"/>
              <a:ext cx="600075" cy="590550"/>
            </a:xfrm>
            <a:prstGeom prst="rect">
              <a:avLst/>
            </a:prstGeom>
            <a:noFill/>
            <a:ln w="9525">
              <a:noFill/>
              <a:miter lim="800000"/>
              <a:headEnd/>
              <a:tailEnd/>
            </a:ln>
          </p:spPr>
        </p:pic>
        <p:pic>
          <p:nvPicPr>
            <p:cNvPr id="40" name="Afbeelding 39">
              <a:extLst>
                <a:ext uri="{FF2B5EF4-FFF2-40B4-BE49-F238E27FC236}">
                  <a16:creationId xmlns:a16="http://schemas.microsoft.com/office/drawing/2014/main" id="{4CADC7A3-6BC7-47C0-84C6-1DB490B68390}"/>
                </a:ext>
              </a:extLst>
            </p:cNvPr>
            <p:cNvPicPr>
              <a:picLocks noChangeAspect="1"/>
            </p:cNvPicPr>
            <p:nvPr/>
          </p:nvPicPr>
          <p:blipFill>
            <a:blip r:embed="rId4" cstate="print">
              <a:duotone>
                <a:prstClr val="black"/>
                <a:srgbClr val="FF0000">
                  <a:tint val="45000"/>
                  <a:satMod val="400000"/>
                </a:srgbClr>
              </a:duotone>
            </a:blip>
            <a:srcRect/>
            <a:stretch>
              <a:fillRect/>
            </a:stretch>
          </p:blipFill>
          <p:spPr bwMode="auto">
            <a:xfrm>
              <a:off x="1295400" y="1314450"/>
              <a:ext cx="600075" cy="590550"/>
            </a:xfrm>
            <a:prstGeom prst="rect">
              <a:avLst/>
            </a:prstGeom>
            <a:noFill/>
            <a:ln w="9525">
              <a:noFill/>
              <a:miter lim="800000"/>
              <a:headEnd/>
              <a:tailEnd/>
            </a:ln>
          </p:spPr>
        </p:pic>
        <p:pic>
          <p:nvPicPr>
            <p:cNvPr id="41" name="Afbeelding 40">
              <a:extLst>
                <a:ext uri="{FF2B5EF4-FFF2-40B4-BE49-F238E27FC236}">
                  <a16:creationId xmlns:a16="http://schemas.microsoft.com/office/drawing/2014/main" id="{3B9B7B80-3B40-4C00-B393-F68B69445500}"/>
                </a:ext>
              </a:extLst>
            </p:cNvPr>
            <p:cNvPicPr>
              <a:picLocks noChangeAspect="1"/>
            </p:cNvPicPr>
            <p:nvPr/>
          </p:nvPicPr>
          <p:blipFill>
            <a:blip r:embed="rId4" cstate="print">
              <a:duotone>
                <a:prstClr val="black"/>
                <a:srgbClr val="FF0000">
                  <a:tint val="45000"/>
                  <a:satMod val="400000"/>
                </a:srgbClr>
              </a:duotone>
            </a:blip>
            <a:srcRect/>
            <a:stretch>
              <a:fillRect/>
            </a:stretch>
          </p:blipFill>
          <p:spPr bwMode="auto">
            <a:xfrm>
              <a:off x="0" y="1333500"/>
              <a:ext cx="600075" cy="590550"/>
            </a:xfrm>
            <a:prstGeom prst="rect">
              <a:avLst/>
            </a:prstGeom>
            <a:noFill/>
            <a:ln w="9525">
              <a:noFill/>
              <a:miter lim="800000"/>
              <a:headEnd/>
              <a:tailEnd/>
            </a:ln>
          </p:spPr>
        </p:pic>
        <p:pic>
          <p:nvPicPr>
            <p:cNvPr id="42" name="Afbeelding 41">
              <a:extLst>
                <a:ext uri="{FF2B5EF4-FFF2-40B4-BE49-F238E27FC236}">
                  <a16:creationId xmlns:a16="http://schemas.microsoft.com/office/drawing/2014/main" id="{5574FAE9-E7D8-459C-8AEA-CAEAB9A37A3C}"/>
                </a:ext>
              </a:extLst>
            </p:cNvPr>
            <p:cNvPicPr>
              <a:picLocks noChangeAspect="1"/>
            </p:cNvPicPr>
            <p:nvPr/>
          </p:nvPicPr>
          <p:blipFill>
            <a:blip r:embed="rId4" cstate="print">
              <a:duotone>
                <a:prstClr val="black"/>
                <a:srgbClr val="FFCC00">
                  <a:tint val="45000"/>
                  <a:satMod val="400000"/>
                </a:srgbClr>
              </a:duotone>
            </a:blip>
            <a:srcRect/>
            <a:stretch>
              <a:fillRect/>
            </a:stretch>
          </p:blipFill>
          <p:spPr bwMode="auto">
            <a:xfrm>
              <a:off x="704850" y="1952625"/>
              <a:ext cx="590550" cy="590550"/>
            </a:xfrm>
            <a:prstGeom prst="rect">
              <a:avLst/>
            </a:prstGeom>
            <a:noFill/>
            <a:ln w="9525">
              <a:noFill/>
              <a:miter lim="800000"/>
              <a:headEnd/>
              <a:tailEnd/>
            </a:ln>
          </p:spPr>
        </p:pic>
      </p:grpSp>
      <p:cxnSp>
        <p:nvCxnSpPr>
          <p:cNvPr id="3" name="Rechte verbindingslijn met pijl 2">
            <a:extLst>
              <a:ext uri="{FF2B5EF4-FFF2-40B4-BE49-F238E27FC236}">
                <a16:creationId xmlns:a16="http://schemas.microsoft.com/office/drawing/2014/main" id="{917F16F9-B32A-48C3-9231-7F1E747A6122}"/>
              </a:ext>
            </a:extLst>
          </p:cNvPr>
          <p:cNvCxnSpPr>
            <a:cxnSpLocks/>
          </p:cNvCxnSpPr>
          <p:nvPr/>
        </p:nvCxnSpPr>
        <p:spPr>
          <a:xfrm>
            <a:off x="3775791" y="3095766"/>
            <a:ext cx="0" cy="36202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6" name="Rechte verbindingslijn 55">
            <a:extLst>
              <a:ext uri="{FF2B5EF4-FFF2-40B4-BE49-F238E27FC236}">
                <a16:creationId xmlns:a16="http://schemas.microsoft.com/office/drawing/2014/main" id="{615D3C7A-8481-4636-ABB1-046BCD452E3E}"/>
              </a:ext>
            </a:extLst>
          </p:cNvPr>
          <p:cNvCxnSpPr/>
          <p:nvPr/>
        </p:nvCxnSpPr>
        <p:spPr>
          <a:xfrm>
            <a:off x="3558942" y="3095766"/>
            <a:ext cx="42946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9174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p:txBody>
        </p:sp>
      </p:grpSp>
      <p:sp>
        <p:nvSpPr>
          <p:cNvPr id="13" name="Tijdelijke aanduiding voor inhoud 2">
            <a:extLst>
              <a:ext uri="{FF2B5EF4-FFF2-40B4-BE49-F238E27FC236}">
                <a16:creationId xmlns:a16="http://schemas.microsoft.com/office/drawing/2014/main" id="{4F5A4FB4-D387-4288-B0F0-D89D20526E15}"/>
              </a:ext>
            </a:extLst>
          </p:cNvPr>
          <p:cNvSpPr txBox="1">
            <a:spLocks/>
          </p:cNvSpPr>
          <p:nvPr/>
        </p:nvSpPr>
        <p:spPr>
          <a:xfrm>
            <a:off x="352423" y="707764"/>
            <a:ext cx="8439154" cy="76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sz="3200" dirty="0"/>
              <a:t>Context: Verzilting</a:t>
            </a:r>
            <a:endParaRPr lang="nl-NL" sz="1600" dirty="0">
              <a:solidFill>
                <a:srgbClr val="FF0000"/>
              </a:solidFill>
            </a:endParaRPr>
          </a:p>
          <a:p>
            <a:pPr lvl="2"/>
            <a:endParaRPr lang="nl-NL" sz="1200" dirty="0">
              <a:solidFill>
                <a:srgbClr val="FF0000"/>
              </a:solidFill>
            </a:endParaRPr>
          </a:p>
          <a:p>
            <a:pPr marL="0" indent="0">
              <a:buFont typeface="Wingdings 2"/>
              <a:buNone/>
            </a:pPr>
            <a:endParaRPr lang="nl-NL" sz="1600" dirty="0"/>
          </a:p>
        </p:txBody>
      </p:sp>
      <p:pic>
        <p:nvPicPr>
          <p:cNvPr id="18" name="Picture 4" descr="Logo Salt Farm Texel">
            <a:extLst>
              <a:ext uri="{FF2B5EF4-FFF2-40B4-BE49-F238E27FC236}">
                <a16:creationId xmlns:a16="http://schemas.microsoft.com/office/drawing/2014/main" id="{B4AB33EA-C6FD-4CD4-A8D1-2EC4F0BE6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88" y="4499558"/>
            <a:ext cx="2549928" cy="1650678"/>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AB0A7F83-5E6C-4732-B4B5-83E44CF8F0B7}"/>
              </a:ext>
            </a:extLst>
          </p:cNvPr>
          <p:cNvSpPr txBox="1"/>
          <p:nvPr/>
        </p:nvSpPr>
        <p:spPr>
          <a:xfrm>
            <a:off x="4543926" y="6193310"/>
            <a:ext cx="3457577" cy="369332"/>
          </a:xfrm>
          <a:prstGeom prst="rect">
            <a:avLst/>
          </a:prstGeom>
          <a:noFill/>
        </p:spPr>
        <p:txBody>
          <a:bodyPr wrap="square">
            <a:spAutoFit/>
          </a:bodyPr>
          <a:lstStyle/>
          <a:p>
            <a:r>
              <a:rPr lang="nl-NL" dirty="0">
                <a:hlinkClick r:id="rId5"/>
              </a:rPr>
              <a:t>Salt Farm</a:t>
            </a:r>
            <a:r>
              <a:rPr lang="nl-NL" dirty="0"/>
              <a:t> </a:t>
            </a:r>
          </a:p>
        </p:txBody>
      </p:sp>
      <p:pic>
        <p:nvPicPr>
          <p:cNvPr id="20" name="Picture 6" descr="Salt potatoes">
            <a:extLst>
              <a:ext uri="{FF2B5EF4-FFF2-40B4-BE49-F238E27FC236}">
                <a16:creationId xmlns:a16="http://schemas.microsoft.com/office/drawing/2014/main" id="{B4545667-D4E1-4530-B046-A9B14BF3B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546391"/>
            <a:ext cx="3457577" cy="168369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9B322031-D76A-4ED5-A7A9-A506500A68F9}"/>
              </a:ext>
            </a:extLst>
          </p:cNvPr>
          <p:cNvSpPr txBox="1"/>
          <p:nvPr/>
        </p:nvSpPr>
        <p:spPr>
          <a:xfrm>
            <a:off x="1524000" y="1666915"/>
            <a:ext cx="6701098" cy="2308324"/>
          </a:xfrm>
          <a:prstGeom prst="rect">
            <a:avLst/>
          </a:prstGeom>
          <a:noFill/>
        </p:spPr>
        <p:txBody>
          <a:bodyPr wrap="square">
            <a:spAutoFit/>
          </a:bodyPr>
          <a:lstStyle/>
          <a:p>
            <a:r>
              <a:rPr lang="nl-NL" dirty="0">
                <a:solidFill>
                  <a:srgbClr val="FF0000"/>
                </a:solidFill>
                <a:hlinkClick r:id="rId7"/>
              </a:rPr>
              <a:t>1Vandaag – Telen van zoutbestendige gewassen heeft de toekomst</a:t>
            </a:r>
            <a:endParaRPr lang="nl-NL" dirty="0">
              <a:solidFill>
                <a:srgbClr val="FF0000"/>
              </a:solidFill>
            </a:endParaRPr>
          </a:p>
          <a:p>
            <a:r>
              <a:rPr lang="nl-NL" dirty="0">
                <a:solidFill>
                  <a:srgbClr val="FF0000"/>
                </a:solidFill>
              </a:rPr>
              <a:t> </a:t>
            </a:r>
            <a:r>
              <a:rPr lang="nl-NL" dirty="0"/>
              <a:t>17 augustus 2015 – 6:40</a:t>
            </a:r>
          </a:p>
          <a:p>
            <a:pPr marL="0" indent="0">
              <a:buNone/>
            </a:pPr>
            <a:endParaRPr lang="nl-NL" dirty="0"/>
          </a:p>
          <a:p>
            <a:r>
              <a:rPr lang="nl-NL" dirty="0">
                <a:hlinkClick r:id="rId8"/>
              </a:rPr>
              <a:t>VPRO Tegenlicht – Boer zoekt zilte grond</a:t>
            </a:r>
            <a:endParaRPr lang="nl-NL" dirty="0"/>
          </a:p>
          <a:p>
            <a:r>
              <a:rPr lang="nl-NL" dirty="0"/>
              <a:t> 26 april 2017 – 5:17 min</a:t>
            </a:r>
          </a:p>
          <a:p>
            <a:pPr marL="0" indent="0">
              <a:buNone/>
            </a:pPr>
            <a:endParaRPr lang="nl-NL" dirty="0"/>
          </a:p>
          <a:p>
            <a:r>
              <a:rPr lang="nl-NL" dirty="0">
                <a:hlinkClick r:id="rId9"/>
              </a:rPr>
              <a:t>Deze Texelse groenten gaan de wereld redden</a:t>
            </a:r>
            <a:endParaRPr lang="nl-NL" dirty="0"/>
          </a:p>
          <a:p>
            <a:r>
              <a:rPr lang="nl-NL" dirty="0"/>
              <a:t> 25 april 2017 – Artikel</a:t>
            </a:r>
          </a:p>
        </p:txBody>
      </p:sp>
    </p:spTree>
    <p:extLst>
      <p:ext uri="{BB962C8B-B14F-4D97-AF65-F5344CB8AC3E}">
        <p14:creationId xmlns:p14="http://schemas.microsoft.com/office/powerpoint/2010/main" val="1667333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628650" y="495454"/>
            <a:ext cx="7886700" cy="1325563"/>
          </a:xfrm>
        </p:spPr>
        <p:txBody>
          <a:bodyPr>
            <a:normAutofit/>
          </a:bodyPr>
          <a:lstStyle/>
          <a:p>
            <a:pPr algn="ctr"/>
            <a:r>
              <a:rPr lang="nl-NL" sz="2800" dirty="0"/>
              <a:t>Context: Planten kweken als beroep</a:t>
            </a:r>
          </a:p>
        </p:txBody>
      </p:sp>
      <p:pic>
        <p:nvPicPr>
          <p:cNvPr id="15" name="Picture 2">
            <a:extLst>
              <a:ext uri="{FF2B5EF4-FFF2-40B4-BE49-F238E27FC236}">
                <a16:creationId xmlns:a16="http://schemas.microsoft.com/office/drawing/2014/main" id="{D2655D5A-0831-46C9-A69F-01AE886D3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07" y="2057400"/>
            <a:ext cx="3561764" cy="2851564"/>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0C35A2FF-DB32-43C0-8085-3B93128F3660}"/>
              </a:ext>
            </a:extLst>
          </p:cNvPr>
          <p:cNvSpPr txBox="1"/>
          <p:nvPr/>
        </p:nvSpPr>
        <p:spPr>
          <a:xfrm>
            <a:off x="284603" y="4948567"/>
            <a:ext cx="4572000" cy="276999"/>
          </a:xfrm>
          <a:prstGeom prst="rect">
            <a:avLst/>
          </a:prstGeom>
          <a:noFill/>
        </p:spPr>
        <p:txBody>
          <a:bodyPr wrap="square">
            <a:spAutoFit/>
          </a:bodyPr>
          <a:lstStyle/>
          <a:p>
            <a:r>
              <a:rPr lang="nl-NL" sz="1200" dirty="0"/>
              <a:t>Bron: </a:t>
            </a:r>
            <a:r>
              <a:rPr lang="nl-NL" sz="1200" dirty="0" err="1">
                <a:hlinkClick r:id="rId5"/>
              </a:rPr>
              <a:t>Rewilding</a:t>
            </a:r>
            <a:r>
              <a:rPr lang="nl-NL" sz="1200" dirty="0">
                <a:hlinkClick r:id="rId5"/>
              </a:rPr>
              <a:t> Earth</a:t>
            </a:r>
            <a:endParaRPr lang="nl-NL" sz="1200" dirty="0"/>
          </a:p>
        </p:txBody>
      </p:sp>
      <p:pic>
        <p:nvPicPr>
          <p:cNvPr id="8" name="Afbeelding 7">
            <a:extLst>
              <a:ext uri="{FF2B5EF4-FFF2-40B4-BE49-F238E27FC236}">
                <a16:creationId xmlns:a16="http://schemas.microsoft.com/office/drawing/2014/main" id="{8D785067-3542-47D0-8F02-F94CF28DEBC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238180"/>
            <a:ext cx="4191000" cy="2710387"/>
          </a:xfrm>
          <a:prstGeom prst="rect">
            <a:avLst/>
          </a:prstGeom>
          <a:noFill/>
        </p:spPr>
      </p:pic>
      <p:sp>
        <p:nvSpPr>
          <p:cNvPr id="13" name="Tekstvak 12">
            <a:extLst>
              <a:ext uri="{FF2B5EF4-FFF2-40B4-BE49-F238E27FC236}">
                <a16:creationId xmlns:a16="http://schemas.microsoft.com/office/drawing/2014/main" id="{F6B901C2-A4CF-42B6-B131-243028E8F45C}"/>
              </a:ext>
            </a:extLst>
          </p:cNvPr>
          <p:cNvSpPr txBox="1"/>
          <p:nvPr/>
        </p:nvSpPr>
        <p:spPr>
          <a:xfrm>
            <a:off x="289193" y="5291457"/>
            <a:ext cx="4572000" cy="1354217"/>
          </a:xfrm>
          <a:prstGeom prst="rect">
            <a:avLst/>
          </a:prstGeom>
          <a:noFill/>
        </p:spPr>
        <p:txBody>
          <a:bodyPr wrap="square">
            <a:spAutoFit/>
          </a:bodyPr>
          <a:lstStyle/>
          <a:p>
            <a:pPr marL="0" indent="0">
              <a:buNone/>
            </a:pPr>
            <a:r>
              <a:rPr lang="nl-NL" sz="1600" dirty="0">
                <a:hlinkClick r:id="rId7"/>
              </a:rPr>
              <a:t>NOS nieuws over aanpak stikstofcrisis</a:t>
            </a:r>
            <a:endParaRPr lang="nl-NL" sz="1600" dirty="0"/>
          </a:p>
          <a:p>
            <a:pPr marL="0" indent="0">
              <a:buNone/>
            </a:pPr>
            <a:r>
              <a:rPr lang="nl-NL" sz="1600" dirty="0"/>
              <a:t>13 oktober 2020 – 4:04 min</a:t>
            </a:r>
          </a:p>
          <a:p>
            <a:pPr marL="0" indent="0">
              <a:buNone/>
            </a:pPr>
            <a:r>
              <a:rPr lang="nl-NL" sz="1600" dirty="0">
                <a:hlinkClick r:id="rId8"/>
              </a:rPr>
              <a:t>Trailer ‘’I </a:t>
            </a:r>
            <a:r>
              <a:rPr lang="nl-NL" sz="1600" dirty="0" err="1">
                <a:hlinkClick r:id="rId8"/>
              </a:rPr>
              <a:t>am</a:t>
            </a:r>
            <a:r>
              <a:rPr lang="nl-NL" sz="1600" dirty="0">
                <a:hlinkClick r:id="rId8"/>
              </a:rPr>
              <a:t> Greta’’ </a:t>
            </a:r>
            <a:r>
              <a:rPr lang="nl-NL" sz="1600" dirty="0"/>
              <a:t>over de noodzaak om klimaatverandering tegen te gaan</a:t>
            </a:r>
          </a:p>
          <a:p>
            <a:pPr marL="0" indent="0">
              <a:buNone/>
            </a:pPr>
            <a:r>
              <a:rPr lang="nl-NL" sz="1600" dirty="0"/>
              <a:t>18 september 2020 – 2:38 min</a:t>
            </a:r>
            <a:endParaRPr lang="nl-NL" sz="1600" dirty="0">
              <a:solidFill>
                <a:srgbClr val="FF0000"/>
              </a:solidFill>
            </a:endParaRPr>
          </a:p>
        </p:txBody>
      </p:sp>
      <p:sp>
        <p:nvSpPr>
          <p:cNvPr id="14" name="Tekstvak 13">
            <a:extLst>
              <a:ext uri="{FF2B5EF4-FFF2-40B4-BE49-F238E27FC236}">
                <a16:creationId xmlns:a16="http://schemas.microsoft.com/office/drawing/2014/main" id="{0C118F8D-EBB0-4792-96F9-1DB90EE4454D}"/>
              </a:ext>
            </a:extLst>
          </p:cNvPr>
          <p:cNvSpPr txBox="1"/>
          <p:nvPr/>
        </p:nvSpPr>
        <p:spPr>
          <a:xfrm>
            <a:off x="4572000" y="5265169"/>
            <a:ext cx="5105400" cy="1077218"/>
          </a:xfrm>
          <a:prstGeom prst="rect">
            <a:avLst/>
          </a:prstGeom>
          <a:noFill/>
        </p:spPr>
        <p:txBody>
          <a:bodyPr wrap="square">
            <a:spAutoFit/>
          </a:bodyPr>
          <a:lstStyle/>
          <a:p>
            <a:pPr marL="0" indent="0">
              <a:buNone/>
            </a:pPr>
            <a:r>
              <a:rPr lang="nl-NL" sz="1600" dirty="0">
                <a:hlinkClick r:id="rId9"/>
              </a:rPr>
              <a:t>Kijkje in de kas</a:t>
            </a:r>
            <a:r>
              <a:rPr lang="nl-NL" sz="1600" dirty="0"/>
              <a:t> – </a:t>
            </a:r>
            <a:r>
              <a:rPr lang="nl-NL" sz="1600" dirty="0" err="1"/>
              <a:t>IDKas</a:t>
            </a:r>
            <a:r>
              <a:rPr lang="nl-NL" sz="1600" dirty="0"/>
              <a:t> voor tomaten</a:t>
            </a:r>
          </a:p>
          <a:p>
            <a:pPr marL="0" indent="0">
              <a:buNone/>
            </a:pPr>
            <a:r>
              <a:rPr lang="nl-NL" sz="1600" dirty="0"/>
              <a:t>2 maart 2015 – 3:49 min</a:t>
            </a:r>
          </a:p>
          <a:p>
            <a:pPr marL="0" indent="0">
              <a:buNone/>
            </a:pPr>
            <a:r>
              <a:rPr lang="nl-NL" sz="1600" dirty="0"/>
              <a:t>Het groene oosten – </a:t>
            </a:r>
            <a:r>
              <a:rPr lang="nl-NL" sz="1600" dirty="0">
                <a:hlinkClick r:id="rId10"/>
              </a:rPr>
              <a:t>duurzaam kassen verwarmen</a:t>
            </a:r>
            <a:endParaRPr lang="nl-NL" sz="1600" dirty="0"/>
          </a:p>
          <a:p>
            <a:pPr marL="0" indent="0">
              <a:buNone/>
            </a:pPr>
            <a:r>
              <a:rPr lang="nl-NL" sz="1600" dirty="0"/>
              <a:t>3 nov 2015 – 4:11 min</a:t>
            </a:r>
          </a:p>
        </p:txBody>
      </p:sp>
    </p:spTree>
    <p:extLst>
      <p:ext uri="{BB962C8B-B14F-4D97-AF65-F5344CB8AC3E}">
        <p14:creationId xmlns:p14="http://schemas.microsoft.com/office/powerpoint/2010/main" val="3287715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8382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Gebruik de </a:t>
            </a:r>
            <a:r>
              <a:rPr lang="nl-NL" dirty="0" err="1"/>
              <a:t>ontwerpcylcus</a:t>
            </a:r>
            <a:r>
              <a:rPr lang="nl-NL" dirty="0"/>
              <a:t> om te bepalen wat er allemaal komt kijken bij het bouwen van een komkommerkas</a:t>
            </a: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5" name="Afbeelding 4">
            <a:extLst>
              <a:ext uri="{FF2B5EF4-FFF2-40B4-BE49-F238E27FC236}">
                <a16:creationId xmlns:a16="http://schemas.microsoft.com/office/drawing/2014/main" id="{4617FC10-C911-40B8-BF24-24030408DFFA}"/>
              </a:ext>
            </a:extLst>
          </p:cNvPr>
          <p:cNvPicPr>
            <a:picLocks noChangeAspect="1"/>
          </p:cNvPicPr>
          <p:nvPr/>
        </p:nvPicPr>
        <p:blipFill>
          <a:blip r:embed="rId4"/>
          <a:stretch>
            <a:fillRect/>
          </a:stretch>
        </p:blipFill>
        <p:spPr>
          <a:xfrm>
            <a:off x="1676400" y="2721077"/>
            <a:ext cx="5409907" cy="3070123"/>
          </a:xfrm>
          <a:prstGeom prst="rect">
            <a:avLst/>
          </a:prstGeom>
        </p:spPr>
      </p:pic>
    </p:spTree>
    <p:extLst>
      <p:ext uri="{BB962C8B-B14F-4D97-AF65-F5344CB8AC3E}">
        <p14:creationId xmlns:p14="http://schemas.microsoft.com/office/powerpoint/2010/main" val="2941940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8382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Gebruik de </a:t>
            </a:r>
            <a:r>
              <a:rPr lang="nl-NL" dirty="0" err="1"/>
              <a:t>ontwerpcylcus</a:t>
            </a:r>
            <a:r>
              <a:rPr lang="nl-NL" dirty="0"/>
              <a:t> om te bepalen wat er allemaal komt kijken bij het bouwen van een komkommerkas</a:t>
            </a: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5" name="Afbeelding 4">
            <a:extLst>
              <a:ext uri="{FF2B5EF4-FFF2-40B4-BE49-F238E27FC236}">
                <a16:creationId xmlns:a16="http://schemas.microsoft.com/office/drawing/2014/main" id="{4617FC10-C911-40B8-BF24-24030408DFFA}"/>
              </a:ext>
            </a:extLst>
          </p:cNvPr>
          <p:cNvPicPr>
            <a:picLocks noChangeAspect="1"/>
          </p:cNvPicPr>
          <p:nvPr/>
        </p:nvPicPr>
        <p:blipFill>
          <a:blip r:embed="rId4"/>
          <a:stretch>
            <a:fillRect/>
          </a:stretch>
        </p:blipFill>
        <p:spPr>
          <a:xfrm>
            <a:off x="1676400" y="2721077"/>
            <a:ext cx="5409907" cy="3070123"/>
          </a:xfrm>
          <a:prstGeom prst="rect">
            <a:avLst/>
          </a:prstGeom>
        </p:spPr>
      </p:pic>
      <p:sp>
        <p:nvSpPr>
          <p:cNvPr id="2" name="Ovaal 1">
            <a:extLst>
              <a:ext uri="{FF2B5EF4-FFF2-40B4-BE49-F238E27FC236}">
                <a16:creationId xmlns:a16="http://schemas.microsoft.com/office/drawing/2014/main" id="{3C8ACD32-5525-40EB-BDFC-323933BED8A5}"/>
              </a:ext>
            </a:extLst>
          </p:cNvPr>
          <p:cNvSpPr/>
          <p:nvPr/>
        </p:nvSpPr>
        <p:spPr>
          <a:xfrm>
            <a:off x="3505200" y="3962400"/>
            <a:ext cx="3505200" cy="2159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70190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63563"/>
            <a:ext cx="9144000" cy="1325563"/>
          </a:xfrm>
        </p:spPr>
        <p:txBody>
          <a:bodyPr>
            <a:normAutofit/>
          </a:bodyPr>
          <a:lstStyle/>
          <a:p>
            <a:pPr algn="ctr"/>
            <a:r>
              <a:rPr lang="nl-NL" sz="4000" dirty="0"/>
              <a:t>Gewasbescherming</a:t>
            </a:r>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pic>
        <p:nvPicPr>
          <p:cNvPr id="7" name="Afbeelding 6" descr="Landerijen in de Drentse Veenkoloniën, met rechts het land bespoten met glyfosaat.">
            <a:extLst>
              <a:ext uri="{FF2B5EF4-FFF2-40B4-BE49-F238E27FC236}">
                <a16:creationId xmlns:a16="http://schemas.microsoft.com/office/drawing/2014/main" id="{BE7046D9-43D1-4E8B-BCFD-748EC1BE8A03}"/>
              </a:ext>
            </a:extLst>
          </p:cNvPr>
          <p:cNvPicPr/>
          <p:nvPr/>
        </p:nvPicPr>
        <p:blipFill rotWithShape="1">
          <a:blip r:embed="rId4" cstate="print">
            <a:extLst>
              <a:ext uri="{28A0092B-C50C-407E-A947-70E740481C1C}">
                <a14:useLocalDpi xmlns:a14="http://schemas.microsoft.com/office/drawing/2010/main" val="0"/>
              </a:ext>
            </a:extLst>
          </a:blip>
          <a:srcRect t="27356"/>
          <a:stretch/>
        </p:blipFill>
        <p:spPr bwMode="auto">
          <a:xfrm>
            <a:off x="355995" y="1620600"/>
            <a:ext cx="2724594" cy="2119311"/>
          </a:xfrm>
          <a:prstGeom prst="rect">
            <a:avLst/>
          </a:prstGeom>
          <a:noFill/>
          <a:ln>
            <a:noFill/>
          </a:ln>
        </p:spPr>
      </p:pic>
      <p:sp>
        <p:nvSpPr>
          <p:cNvPr id="8" name="Tijdelijke aanduiding voor inhoud 2">
            <a:extLst>
              <a:ext uri="{FF2B5EF4-FFF2-40B4-BE49-F238E27FC236}">
                <a16:creationId xmlns:a16="http://schemas.microsoft.com/office/drawing/2014/main" id="{3925C3B6-D7C4-499A-9824-193EBCC7C6F5}"/>
              </a:ext>
            </a:extLst>
          </p:cNvPr>
          <p:cNvSpPr txBox="1">
            <a:spLocks/>
          </p:cNvSpPr>
          <p:nvPr/>
        </p:nvSpPr>
        <p:spPr>
          <a:xfrm>
            <a:off x="742950" y="1690689"/>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nl-NL" dirty="0"/>
          </a:p>
        </p:txBody>
      </p:sp>
      <p:pic>
        <p:nvPicPr>
          <p:cNvPr id="12" name="Afbeelding 11">
            <a:hlinkClick r:id="rId5"/>
            <a:extLst>
              <a:ext uri="{FF2B5EF4-FFF2-40B4-BE49-F238E27FC236}">
                <a16:creationId xmlns:a16="http://schemas.microsoft.com/office/drawing/2014/main" id="{A7A3AA5F-9D26-4B1C-9EC1-11CE36E646E4}"/>
              </a:ext>
            </a:extLst>
          </p:cNvPr>
          <p:cNvPicPr>
            <a:picLocks noChangeAspect="1"/>
          </p:cNvPicPr>
          <p:nvPr/>
        </p:nvPicPr>
        <p:blipFill>
          <a:blip r:embed="rId6"/>
          <a:stretch>
            <a:fillRect/>
          </a:stretch>
        </p:blipFill>
        <p:spPr>
          <a:xfrm>
            <a:off x="3080589" y="2791747"/>
            <a:ext cx="5881134" cy="3918325"/>
          </a:xfrm>
          <a:prstGeom prst="rect">
            <a:avLst/>
          </a:prstGeom>
        </p:spPr>
      </p:pic>
      <p:sp>
        <p:nvSpPr>
          <p:cNvPr id="13" name="Titel 11">
            <a:extLst>
              <a:ext uri="{FF2B5EF4-FFF2-40B4-BE49-F238E27FC236}">
                <a16:creationId xmlns:a16="http://schemas.microsoft.com/office/drawing/2014/main" id="{410F3854-DC05-4331-9CD6-2EE17F876DCB}"/>
              </a:ext>
            </a:extLst>
          </p:cNvPr>
          <p:cNvSpPr txBox="1">
            <a:spLocks/>
          </p:cNvSpPr>
          <p:nvPr/>
        </p:nvSpPr>
        <p:spPr>
          <a:xfrm>
            <a:off x="4111185" y="1620600"/>
            <a:ext cx="4042215" cy="11987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nl-NL" sz="1400" dirty="0"/>
          </a:p>
        </p:txBody>
      </p:sp>
      <p:pic>
        <p:nvPicPr>
          <p:cNvPr id="1026" name="Picture 2" descr="Groentenondernemer vecht voor behoud &amp;#39;gifbier&amp;#39;">
            <a:extLst>
              <a:ext uri="{FF2B5EF4-FFF2-40B4-BE49-F238E27FC236}">
                <a16:creationId xmlns:a16="http://schemas.microsoft.com/office/drawing/2014/main" id="{3F37DCB0-1592-40C2-9C35-0A88EBC427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995" y="3883001"/>
            <a:ext cx="2724594" cy="272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63563"/>
            <a:ext cx="9144000" cy="1325563"/>
          </a:xfrm>
        </p:spPr>
        <p:txBody>
          <a:bodyPr>
            <a:normAutofit/>
          </a:bodyPr>
          <a:lstStyle/>
          <a:p>
            <a:pPr algn="ctr"/>
            <a:r>
              <a:rPr lang="nl-NL" sz="4000" dirty="0"/>
              <a:t>Gewasbescherming</a:t>
            </a:r>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8" name="Tijdelijke aanduiding voor inhoud 2">
            <a:extLst>
              <a:ext uri="{FF2B5EF4-FFF2-40B4-BE49-F238E27FC236}">
                <a16:creationId xmlns:a16="http://schemas.microsoft.com/office/drawing/2014/main" id="{3925C3B6-D7C4-499A-9824-193EBCC7C6F5}"/>
              </a:ext>
            </a:extLst>
          </p:cNvPr>
          <p:cNvSpPr txBox="1">
            <a:spLocks/>
          </p:cNvSpPr>
          <p:nvPr/>
        </p:nvSpPr>
        <p:spPr>
          <a:xfrm>
            <a:off x="742950" y="1690689"/>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nl-NL" dirty="0"/>
          </a:p>
        </p:txBody>
      </p:sp>
      <p:pic>
        <p:nvPicPr>
          <p:cNvPr id="2050" name="Picture 2" descr="Lentetips 2019 - Biologische bestrijding">
            <a:extLst>
              <a:ext uri="{FF2B5EF4-FFF2-40B4-BE49-F238E27FC236}">
                <a16:creationId xmlns:a16="http://schemas.microsoft.com/office/drawing/2014/main" id="{96AB1B0F-051E-48BC-8D46-84CF2DB46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889488"/>
            <a:ext cx="4802295" cy="32015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CC1496-704E-4996-A734-16D0CF348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214343"/>
            <a:ext cx="62865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33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1174" y="563563"/>
            <a:ext cx="4822825" cy="1325563"/>
          </a:xfrm>
        </p:spPr>
        <p:txBody>
          <a:bodyPr>
            <a:normAutofit/>
          </a:bodyPr>
          <a:lstStyle/>
          <a:p>
            <a:pPr algn="ctr"/>
            <a:r>
              <a:rPr lang="nl-NL" sz="4000" dirty="0" smtClean="0"/>
              <a:t>Onze boerderij</a:t>
            </a:r>
            <a:endParaRPr lang="nl-NL" sz="4000" dirty="0"/>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8" name="Tijdelijke aanduiding voor inhoud 2">
            <a:extLst>
              <a:ext uri="{FF2B5EF4-FFF2-40B4-BE49-F238E27FC236}">
                <a16:creationId xmlns:a16="http://schemas.microsoft.com/office/drawing/2014/main" id="{3925C3B6-D7C4-499A-9824-193EBCC7C6F5}"/>
              </a:ext>
            </a:extLst>
          </p:cNvPr>
          <p:cNvSpPr txBox="1">
            <a:spLocks/>
          </p:cNvSpPr>
          <p:nvPr/>
        </p:nvSpPr>
        <p:spPr>
          <a:xfrm>
            <a:off x="742950" y="1690689"/>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nl-NL" dirty="0"/>
          </a:p>
        </p:txBody>
      </p:sp>
      <p:pic>
        <p:nvPicPr>
          <p:cNvPr id="3" name="Afbeelding 2"/>
          <p:cNvPicPr>
            <a:picLocks noChangeAspect="1"/>
          </p:cNvPicPr>
          <p:nvPr/>
        </p:nvPicPr>
        <p:blipFill rotWithShape="1">
          <a:blip r:embed="rId4"/>
          <a:srcRect l="15146" t="16716" r="24330" b="10418"/>
          <a:stretch/>
        </p:blipFill>
        <p:spPr>
          <a:xfrm>
            <a:off x="114300" y="1755474"/>
            <a:ext cx="7429500" cy="5028833"/>
          </a:xfrm>
          <a:prstGeom prst="rect">
            <a:avLst/>
          </a:prstGeom>
        </p:spPr>
      </p:pic>
      <p:pic>
        <p:nvPicPr>
          <p:cNvPr id="1026" name="Picture 2" descr="Onze boerderi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13860"/>
            <a:ext cx="3578225" cy="214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01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
            </a:r>
            <a:br>
              <a:rPr lang="nl-NL" dirty="0"/>
            </a:br>
            <a:r>
              <a:rPr lang="nl-NL" dirty="0"/>
              <a:t>Kies je favoriet!</a:t>
            </a:r>
            <a:br>
              <a:rPr lang="nl-NL" dirty="0"/>
            </a:br>
            <a:endParaRPr lang="nl-NL" dirty="0"/>
          </a:p>
        </p:txBody>
      </p:sp>
      <p:pic>
        <p:nvPicPr>
          <p:cNvPr id="3" name="Afbeelding 2">
            <a:extLst>
              <a:ext uri="{FF2B5EF4-FFF2-40B4-BE49-F238E27FC236}">
                <a16:creationId xmlns:a16="http://schemas.microsoft.com/office/drawing/2014/main" id="{8D758DFE-D2B3-4110-9F52-D6489EAFCC64}"/>
              </a:ext>
            </a:extLst>
          </p:cNvPr>
          <p:cNvPicPr>
            <a:picLocks noChangeAspect="1"/>
          </p:cNvPicPr>
          <p:nvPr/>
        </p:nvPicPr>
        <p:blipFill rotWithShape="1">
          <a:blip r:embed="rId4">
            <a:duotone>
              <a:prstClr val="black"/>
              <a:schemeClr val="accent2">
                <a:tint val="45000"/>
                <a:satMod val="400000"/>
              </a:schemeClr>
            </a:duotone>
          </a:blip>
          <a:srcRect l="51615" t="45919" r="23333" b="41859"/>
          <a:stretch/>
        </p:blipFill>
        <p:spPr>
          <a:xfrm>
            <a:off x="1795318" y="4343400"/>
            <a:ext cx="5553363" cy="1524000"/>
          </a:xfrm>
          <a:prstGeom prst="rect">
            <a:avLst/>
          </a:prstGeom>
        </p:spPr>
      </p:pic>
      <p:pic>
        <p:nvPicPr>
          <p:cNvPr id="14" name="Afbeelding 13">
            <a:extLst>
              <a:ext uri="{FF2B5EF4-FFF2-40B4-BE49-F238E27FC236}">
                <a16:creationId xmlns:a16="http://schemas.microsoft.com/office/drawing/2014/main" id="{D04C2099-49EA-4AFC-9E5C-4BDA43E9361A}"/>
              </a:ext>
            </a:extLst>
          </p:cNvPr>
          <p:cNvPicPr>
            <a:picLocks noChangeAspect="1"/>
          </p:cNvPicPr>
          <p:nvPr/>
        </p:nvPicPr>
        <p:blipFill rotWithShape="1">
          <a:blip r:embed="rId4">
            <a:duotone>
              <a:prstClr val="black"/>
              <a:schemeClr val="accent2">
                <a:tint val="45000"/>
                <a:satMod val="400000"/>
              </a:schemeClr>
            </a:duotone>
          </a:blip>
          <a:srcRect l="20834" t="45919" r="51250" b="41859"/>
          <a:stretch/>
        </p:blipFill>
        <p:spPr>
          <a:xfrm>
            <a:off x="1795318" y="2344224"/>
            <a:ext cx="5642516" cy="1389575"/>
          </a:xfrm>
          <a:prstGeom prst="rect">
            <a:avLst/>
          </a:prstGeom>
        </p:spPr>
      </p:pic>
    </p:spTree>
    <p:extLst>
      <p:ext uri="{BB962C8B-B14F-4D97-AF65-F5344CB8AC3E}">
        <p14:creationId xmlns:p14="http://schemas.microsoft.com/office/powerpoint/2010/main" val="2103484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
            </a:r>
            <a:br>
              <a:rPr lang="nl-NL" dirty="0"/>
            </a:br>
            <a:r>
              <a:rPr lang="nl-NL" dirty="0"/>
              <a:t>Kies je </a:t>
            </a:r>
            <a:r>
              <a:rPr lang="nl-NL" dirty="0" smtClean="0"/>
              <a:t>favoriet!</a:t>
            </a:r>
            <a:r>
              <a:rPr lang="nl-NL" dirty="0"/>
              <a:t/>
            </a:r>
            <a:br>
              <a:rPr lang="nl-NL" dirty="0"/>
            </a:br>
            <a:endParaRPr lang="nl-NL" dirty="0"/>
          </a:p>
        </p:txBody>
      </p:sp>
      <p:pic>
        <p:nvPicPr>
          <p:cNvPr id="1026" name="Picture 2" descr="ERCAL Eretmocerus eremicus side view">
            <a:extLst>
              <a:ext uri="{FF2B5EF4-FFF2-40B4-BE49-F238E27FC236}">
                <a16:creationId xmlns:a16="http://schemas.microsoft.com/office/drawing/2014/main" id="{F05053D6-C650-4439-A405-AB8D2E02E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24" y="2209800"/>
            <a:ext cx="3173894" cy="1813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LPHIBUG Delphastus catalinae tegen wittevlieg">
            <a:extLst>
              <a:ext uri="{FF2B5EF4-FFF2-40B4-BE49-F238E27FC236}">
                <a16:creationId xmlns:a16="http://schemas.microsoft.com/office/drawing/2014/main" id="{EBF0921A-FB8C-440A-8C2A-800D1C237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889" y="1930055"/>
            <a:ext cx="2158001" cy="2814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ILIX Chilocorus nigritus">
            <a:extLst>
              <a:ext uri="{FF2B5EF4-FFF2-40B4-BE49-F238E27FC236}">
                <a16:creationId xmlns:a16="http://schemas.microsoft.com/office/drawing/2014/main" id="{BD195A85-1BE5-41A4-87BC-31A882BE6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 y="4381499"/>
            <a:ext cx="3173895" cy="181365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C720EBF-2ED9-4E86-9FFB-70B697A9A4E9}"/>
              </a:ext>
            </a:extLst>
          </p:cNvPr>
          <p:cNvSpPr txBox="1"/>
          <p:nvPr/>
        </p:nvSpPr>
        <p:spPr>
          <a:xfrm>
            <a:off x="2761990" y="2193758"/>
            <a:ext cx="881063" cy="369332"/>
          </a:xfrm>
          <a:prstGeom prst="rect">
            <a:avLst/>
          </a:prstGeom>
          <a:noFill/>
        </p:spPr>
        <p:txBody>
          <a:bodyPr wrap="square" rtlCol="0">
            <a:spAutoFit/>
          </a:bodyPr>
          <a:lstStyle/>
          <a:p>
            <a:r>
              <a:rPr lang="nl-NL" dirty="0" err="1"/>
              <a:t>Ercal</a:t>
            </a:r>
            <a:endParaRPr lang="nl-NL" dirty="0"/>
          </a:p>
        </p:txBody>
      </p:sp>
      <p:sp>
        <p:nvSpPr>
          <p:cNvPr id="13" name="Tekstvak 12">
            <a:extLst>
              <a:ext uri="{FF2B5EF4-FFF2-40B4-BE49-F238E27FC236}">
                <a16:creationId xmlns:a16="http://schemas.microsoft.com/office/drawing/2014/main" id="{23B7A090-F99F-4287-86A3-47631955AE10}"/>
              </a:ext>
            </a:extLst>
          </p:cNvPr>
          <p:cNvSpPr txBox="1"/>
          <p:nvPr/>
        </p:nvSpPr>
        <p:spPr>
          <a:xfrm>
            <a:off x="7144554" y="4381499"/>
            <a:ext cx="1746919" cy="369332"/>
          </a:xfrm>
          <a:prstGeom prst="rect">
            <a:avLst/>
          </a:prstGeom>
          <a:noFill/>
        </p:spPr>
        <p:txBody>
          <a:bodyPr wrap="square" rtlCol="0">
            <a:spAutoFit/>
          </a:bodyPr>
          <a:lstStyle/>
          <a:p>
            <a:r>
              <a:rPr lang="nl-NL" dirty="0" err="1"/>
              <a:t>Delphibug</a:t>
            </a:r>
            <a:endParaRPr lang="nl-NL" dirty="0"/>
          </a:p>
        </p:txBody>
      </p:sp>
      <p:sp>
        <p:nvSpPr>
          <p:cNvPr id="15" name="Tekstvak 14">
            <a:extLst>
              <a:ext uri="{FF2B5EF4-FFF2-40B4-BE49-F238E27FC236}">
                <a16:creationId xmlns:a16="http://schemas.microsoft.com/office/drawing/2014/main" id="{6EA30D8D-0FC8-43AA-82D7-BFF91AAFB625}"/>
              </a:ext>
            </a:extLst>
          </p:cNvPr>
          <p:cNvSpPr txBox="1"/>
          <p:nvPr/>
        </p:nvSpPr>
        <p:spPr>
          <a:xfrm>
            <a:off x="2946714" y="4381499"/>
            <a:ext cx="881063" cy="369332"/>
          </a:xfrm>
          <a:prstGeom prst="rect">
            <a:avLst/>
          </a:prstGeom>
          <a:noFill/>
        </p:spPr>
        <p:txBody>
          <a:bodyPr wrap="square" rtlCol="0">
            <a:spAutoFit/>
          </a:bodyPr>
          <a:lstStyle/>
          <a:p>
            <a:r>
              <a:rPr lang="nl-NL" dirty="0" err="1"/>
              <a:t>Chilix</a:t>
            </a:r>
            <a:endParaRPr lang="nl-NL" dirty="0"/>
          </a:p>
        </p:txBody>
      </p:sp>
      <p:pic>
        <p:nvPicPr>
          <p:cNvPr id="1032" name="Picture 8" descr="TETRIX Phytoseiulus persimilis">
            <a:extLst>
              <a:ext uri="{FF2B5EF4-FFF2-40B4-BE49-F238E27FC236}">
                <a16:creationId xmlns:a16="http://schemas.microsoft.com/office/drawing/2014/main" id="{B370608F-3CAD-42A9-AD75-164F7D6BB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429000"/>
            <a:ext cx="2158002" cy="281478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60AA3AE5-F33C-4C0B-A8E7-5A824C6FE735}"/>
              </a:ext>
            </a:extLst>
          </p:cNvPr>
          <p:cNvSpPr txBox="1"/>
          <p:nvPr/>
        </p:nvSpPr>
        <p:spPr>
          <a:xfrm>
            <a:off x="5602374" y="3585618"/>
            <a:ext cx="1746919" cy="369332"/>
          </a:xfrm>
          <a:prstGeom prst="rect">
            <a:avLst/>
          </a:prstGeom>
          <a:noFill/>
        </p:spPr>
        <p:txBody>
          <a:bodyPr wrap="square" rtlCol="0">
            <a:spAutoFit/>
          </a:bodyPr>
          <a:lstStyle/>
          <a:p>
            <a:r>
              <a:rPr lang="nl-NL" dirty="0"/>
              <a:t>Tetrix</a:t>
            </a:r>
          </a:p>
        </p:txBody>
      </p:sp>
    </p:spTree>
    <p:extLst>
      <p:ext uri="{BB962C8B-B14F-4D97-AF65-F5344CB8AC3E}">
        <p14:creationId xmlns:p14="http://schemas.microsoft.com/office/powerpoint/2010/main" val="4139677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err="1"/>
              <a:t>Ohjee</a:t>
            </a:r>
            <a:r>
              <a:rPr lang="nl-NL" dirty="0"/>
              <a:t>!</a:t>
            </a:r>
          </a:p>
        </p:txBody>
      </p:sp>
      <p:sp>
        <p:nvSpPr>
          <p:cNvPr id="2" name="Tekstvak 1">
            <a:extLst>
              <a:ext uri="{FF2B5EF4-FFF2-40B4-BE49-F238E27FC236}">
                <a16:creationId xmlns:a16="http://schemas.microsoft.com/office/drawing/2014/main" id="{7C720EBF-2ED9-4E86-9FFB-70B697A9A4E9}"/>
              </a:ext>
            </a:extLst>
          </p:cNvPr>
          <p:cNvSpPr txBox="1"/>
          <p:nvPr/>
        </p:nvSpPr>
        <p:spPr>
          <a:xfrm>
            <a:off x="628649" y="2241569"/>
            <a:ext cx="2057401" cy="369332"/>
          </a:xfrm>
          <a:prstGeom prst="rect">
            <a:avLst/>
          </a:prstGeom>
          <a:noFill/>
        </p:spPr>
        <p:txBody>
          <a:bodyPr wrap="square" rtlCol="0">
            <a:spAutoFit/>
          </a:bodyPr>
          <a:lstStyle/>
          <a:p>
            <a:r>
              <a:rPr lang="nl-NL" dirty="0" err="1"/>
              <a:t>Kaswittevlieg</a:t>
            </a:r>
            <a:endParaRPr lang="nl-NL" dirty="0"/>
          </a:p>
        </p:txBody>
      </p:sp>
      <p:sp>
        <p:nvSpPr>
          <p:cNvPr id="16" name="Tekstvak 15">
            <a:extLst>
              <a:ext uri="{FF2B5EF4-FFF2-40B4-BE49-F238E27FC236}">
                <a16:creationId xmlns:a16="http://schemas.microsoft.com/office/drawing/2014/main" id="{60AA3AE5-F33C-4C0B-A8E7-5A824C6FE735}"/>
              </a:ext>
            </a:extLst>
          </p:cNvPr>
          <p:cNvSpPr txBox="1"/>
          <p:nvPr/>
        </p:nvSpPr>
        <p:spPr>
          <a:xfrm>
            <a:off x="5983705" y="5444338"/>
            <a:ext cx="3124200" cy="369332"/>
          </a:xfrm>
          <a:prstGeom prst="rect">
            <a:avLst/>
          </a:prstGeom>
          <a:noFill/>
        </p:spPr>
        <p:txBody>
          <a:bodyPr wrap="square" rtlCol="0">
            <a:spAutoFit/>
          </a:bodyPr>
          <a:lstStyle/>
          <a:p>
            <a:r>
              <a:rPr lang="nl-NL" dirty="0"/>
              <a:t>Pop van de </a:t>
            </a:r>
            <a:r>
              <a:rPr lang="nl-NL" dirty="0" err="1"/>
              <a:t>kaswittevlieg</a:t>
            </a:r>
            <a:endParaRPr lang="nl-NL" dirty="0"/>
          </a:p>
        </p:txBody>
      </p:sp>
      <p:pic>
        <p:nvPicPr>
          <p:cNvPr id="2052" name="Picture 4" descr="Kaswittevlieg Trialeurodes vaporariorum">
            <a:extLst>
              <a:ext uri="{FF2B5EF4-FFF2-40B4-BE49-F238E27FC236}">
                <a16:creationId xmlns:a16="http://schemas.microsoft.com/office/drawing/2014/main" id="{361CCB3C-C6CC-4A4C-B56E-CE92C21AD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10901"/>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aswittevlieg pop Trialeurodes vaporariorum">
            <a:extLst>
              <a:ext uri="{FF2B5EF4-FFF2-40B4-BE49-F238E27FC236}">
                <a16:creationId xmlns:a16="http://schemas.microsoft.com/office/drawing/2014/main" id="{6296A97B-E784-4826-A59E-DC8DB9796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611428"/>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49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
            </a:r>
            <a:br>
              <a:rPr lang="nl-NL" dirty="0"/>
            </a:br>
            <a:r>
              <a:rPr lang="nl-NL" dirty="0"/>
              <a:t/>
            </a:r>
            <a:br>
              <a:rPr lang="nl-NL" dirty="0"/>
            </a:br>
            <a:endParaRPr lang="nl-NL" dirty="0"/>
          </a:p>
        </p:txBody>
      </p:sp>
      <p:pic>
        <p:nvPicPr>
          <p:cNvPr id="3" name="Afbeelding 2">
            <a:extLst>
              <a:ext uri="{FF2B5EF4-FFF2-40B4-BE49-F238E27FC236}">
                <a16:creationId xmlns:a16="http://schemas.microsoft.com/office/drawing/2014/main" id="{8D758DFE-D2B3-4110-9F52-D6489EAFCC64}"/>
              </a:ext>
            </a:extLst>
          </p:cNvPr>
          <p:cNvPicPr>
            <a:picLocks noChangeAspect="1"/>
          </p:cNvPicPr>
          <p:nvPr/>
        </p:nvPicPr>
        <p:blipFill rotWithShape="1">
          <a:blip r:embed="rId4">
            <a:duotone>
              <a:prstClr val="black"/>
              <a:schemeClr val="accent2">
                <a:tint val="45000"/>
                <a:satMod val="400000"/>
              </a:schemeClr>
            </a:duotone>
          </a:blip>
          <a:srcRect l="51615" t="45919" r="23333" b="41859"/>
          <a:stretch/>
        </p:blipFill>
        <p:spPr>
          <a:xfrm>
            <a:off x="1795318" y="4425110"/>
            <a:ext cx="5553363" cy="1524000"/>
          </a:xfrm>
          <a:prstGeom prst="rect">
            <a:avLst/>
          </a:prstGeom>
        </p:spPr>
      </p:pic>
      <p:pic>
        <p:nvPicPr>
          <p:cNvPr id="14" name="Afbeelding 13">
            <a:extLst>
              <a:ext uri="{FF2B5EF4-FFF2-40B4-BE49-F238E27FC236}">
                <a16:creationId xmlns:a16="http://schemas.microsoft.com/office/drawing/2014/main" id="{D04C2099-49EA-4AFC-9E5C-4BDA43E9361A}"/>
              </a:ext>
            </a:extLst>
          </p:cNvPr>
          <p:cNvPicPr>
            <a:picLocks noChangeAspect="1"/>
          </p:cNvPicPr>
          <p:nvPr/>
        </p:nvPicPr>
        <p:blipFill rotWithShape="1">
          <a:blip r:embed="rId4">
            <a:duotone>
              <a:prstClr val="black"/>
              <a:schemeClr val="accent2">
                <a:tint val="45000"/>
                <a:satMod val="400000"/>
              </a:schemeClr>
            </a:duotone>
          </a:blip>
          <a:srcRect l="20834" t="45919" r="51250" b="41859"/>
          <a:stretch/>
        </p:blipFill>
        <p:spPr>
          <a:xfrm>
            <a:off x="1795318" y="2344224"/>
            <a:ext cx="5642516" cy="1389575"/>
          </a:xfrm>
          <a:prstGeom prst="rect">
            <a:avLst/>
          </a:prstGeom>
        </p:spPr>
      </p:pic>
      <p:sp>
        <p:nvSpPr>
          <p:cNvPr id="2" name="Vermenigvuldigingsteken 1">
            <a:extLst>
              <a:ext uri="{FF2B5EF4-FFF2-40B4-BE49-F238E27FC236}">
                <a16:creationId xmlns:a16="http://schemas.microsoft.com/office/drawing/2014/main" id="{180EA677-8DAB-4842-A64E-DA051F9536B2}"/>
              </a:ext>
            </a:extLst>
          </p:cNvPr>
          <p:cNvSpPr/>
          <p:nvPr/>
        </p:nvSpPr>
        <p:spPr>
          <a:xfrm>
            <a:off x="2040875" y="2039423"/>
            <a:ext cx="2057400" cy="19991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ermenigvuldigingsteken 12">
            <a:extLst>
              <a:ext uri="{FF2B5EF4-FFF2-40B4-BE49-F238E27FC236}">
                <a16:creationId xmlns:a16="http://schemas.microsoft.com/office/drawing/2014/main" id="{710D4B61-8FEF-4FCE-A40C-3321AE40E3FD}"/>
              </a:ext>
            </a:extLst>
          </p:cNvPr>
          <p:cNvSpPr/>
          <p:nvPr/>
        </p:nvSpPr>
        <p:spPr>
          <a:xfrm>
            <a:off x="5291281" y="4120310"/>
            <a:ext cx="2057400" cy="19991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Vermenigvuldigingsteken 14">
            <a:extLst>
              <a:ext uri="{FF2B5EF4-FFF2-40B4-BE49-F238E27FC236}">
                <a16:creationId xmlns:a16="http://schemas.microsoft.com/office/drawing/2014/main" id="{664AFC15-4D48-4DAE-B1B9-369BE5327DBF}"/>
              </a:ext>
            </a:extLst>
          </p:cNvPr>
          <p:cNvSpPr/>
          <p:nvPr/>
        </p:nvSpPr>
        <p:spPr>
          <a:xfrm>
            <a:off x="1905000" y="4120310"/>
            <a:ext cx="2057400" cy="19991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300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457200" y="767279"/>
            <a:ext cx="8515350" cy="1325563"/>
          </a:xfrm>
        </p:spPr>
        <p:txBody>
          <a:bodyPr>
            <a:normAutofit/>
          </a:bodyPr>
          <a:lstStyle/>
          <a:p>
            <a:r>
              <a:rPr lang="nl-NL" sz="3600" dirty="0"/>
              <a:t>Verzilting: Het werk van een onderzoeker</a:t>
            </a:r>
          </a:p>
        </p:txBody>
      </p:sp>
      <p:sp>
        <p:nvSpPr>
          <p:cNvPr id="5" name="Tijdelijke aanduiding voor inhoud 2">
            <a:extLst>
              <a:ext uri="{FF2B5EF4-FFF2-40B4-BE49-F238E27FC236}">
                <a16:creationId xmlns:a16="http://schemas.microsoft.com/office/drawing/2014/main" id="{7F0D0B50-C55B-4506-8B2C-5A1D4854B687}"/>
              </a:ext>
            </a:extLst>
          </p:cNvPr>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792848"/>
            <a:chOff x="0" y="-20223"/>
            <a:chExt cx="9144000" cy="792848"/>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4"/>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4221480" y="126294"/>
              <a:ext cx="2286000" cy="646331"/>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De Cel</a:t>
              </a:r>
            </a:p>
            <a:p>
              <a:endParaRPr lang="nl-NL" b="1" dirty="0">
                <a:solidFill>
                  <a:schemeClr val="bg1"/>
                </a:solidFill>
                <a:latin typeface="Calibri" panose="020F0502020204030204" pitchFamily="34" charset="0"/>
                <a:cs typeface="Calibri" panose="020F0502020204030204" pitchFamily="34" charset="0"/>
              </a:endParaRPr>
            </a:p>
          </p:txBody>
        </p:sp>
      </p:grpSp>
      <p:pic>
        <p:nvPicPr>
          <p:cNvPr id="9" name="Onlinemedia 8" title="Hoe proeft een plant zout? Onderzoeker Christa Testerink zoekt het antwoord in plantencellen">
            <a:hlinkClick r:id="" action="ppaction://media"/>
            <a:extLst>
              <a:ext uri="{FF2B5EF4-FFF2-40B4-BE49-F238E27FC236}">
                <a16:creationId xmlns:a16="http://schemas.microsoft.com/office/drawing/2014/main" id="{354ED79A-33B3-4282-A9B4-3904997045E3}"/>
              </a:ext>
            </a:extLst>
          </p:cNvPr>
          <p:cNvPicPr>
            <a:picLocks noRot="1" noChangeAspect="1"/>
          </p:cNvPicPr>
          <p:nvPr>
            <a:videoFile r:link="rId1"/>
          </p:nvPr>
        </p:nvPicPr>
        <p:blipFill>
          <a:blip r:embed="rId5"/>
          <a:stretch>
            <a:fillRect/>
          </a:stretch>
        </p:blipFill>
        <p:spPr>
          <a:xfrm>
            <a:off x="1371600" y="1843107"/>
            <a:ext cx="6248400" cy="3530346"/>
          </a:xfrm>
          <a:prstGeom prst="rect">
            <a:avLst/>
          </a:prstGeom>
        </p:spPr>
      </p:pic>
      <p:sp>
        <p:nvSpPr>
          <p:cNvPr id="10" name="Tijdelijke aanduiding voor inhoud 2">
            <a:extLst>
              <a:ext uri="{FF2B5EF4-FFF2-40B4-BE49-F238E27FC236}">
                <a16:creationId xmlns:a16="http://schemas.microsoft.com/office/drawing/2014/main" id="{0A50275A-FEF7-48A4-B02E-2738CBC589F3}"/>
              </a:ext>
            </a:extLst>
          </p:cNvPr>
          <p:cNvSpPr txBox="1">
            <a:spLocks/>
          </p:cNvSpPr>
          <p:nvPr/>
        </p:nvSpPr>
        <p:spPr>
          <a:xfrm>
            <a:off x="893064" y="5768760"/>
            <a:ext cx="7772400" cy="4339191"/>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Wat is de belangrijkste taak in het werk van Christa?</a:t>
            </a:r>
          </a:p>
          <a:p>
            <a:endParaRPr lang="nl-NL" dirty="0"/>
          </a:p>
          <a:p>
            <a:pPr marL="0" indent="0">
              <a:buFont typeface="Wingdings 2"/>
              <a:buNone/>
            </a:pPr>
            <a:endParaRPr lang="nl-NL" dirty="0"/>
          </a:p>
        </p:txBody>
      </p:sp>
    </p:spTree>
    <p:extLst>
      <p:ext uri="{BB962C8B-B14F-4D97-AF65-F5344CB8AC3E}">
        <p14:creationId xmlns:p14="http://schemas.microsoft.com/office/powerpoint/2010/main" val="27468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
            </a:r>
            <a:br>
              <a:rPr lang="nl-NL" dirty="0"/>
            </a:br>
            <a:r>
              <a:rPr lang="nl-NL" dirty="0"/>
              <a:t>Zij kunnen je redden!</a:t>
            </a:r>
            <a:br>
              <a:rPr lang="nl-NL" dirty="0"/>
            </a:br>
            <a:endParaRPr lang="nl-NL" dirty="0"/>
          </a:p>
        </p:txBody>
      </p:sp>
      <p:pic>
        <p:nvPicPr>
          <p:cNvPr id="1026" name="Picture 2" descr="ERCAL Eretmocerus eremicus side view">
            <a:extLst>
              <a:ext uri="{FF2B5EF4-FFF2-40B4-BE49-F238E27FC236}">
                <a16:creationId xmlns:a16="http://schemas.microsoft.com/office/drawing/2014/main" id="{F05053D6-C650-4439-A405-AB8D2E02E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23" y="2209799"/>
            <a:ext cx="4677415" cy="2672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LPHIBUG Delphastus catalinae tegen wittevlieg">
            <a:extLst>
              <a:ext uri="{FF2B5EF4-FFF2-40B4-BE49-F238E27FC236}">
                <a16:creationId xmlns:a16="http://schemas.microsoft.com/office/drawing/2014/main" id="{EBF0921A-FB8C-440A-8C2A-800D1C237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662" y="2067824"/>
            <a:ext cx="2158001" cy="2814784"/>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C720EBF-2ED9-4E86-9FFB-70B697A9A4E9}"/>
              </a:ext>
            </a:extLst>
          </p:cNvPr>
          <p:cNvSpPr txBox="1"/>
          <p:nvPr/>
        </p:nvSpPr>
        <p:spPr>
          <a:xfrm>
            <a:off x="4422887" y="2217763"/>
            <a:ext cx="881063" cy="369332"/>
          </a:xfrm>
          <a:prstGeom prst="rect">
            <a:avLst/>
          </a:prstGeom>
          <a:noFill/>
        </p:spPr>
        <p:txBody>
          <a:bodyPr wrap="square" rtlCol="0">
            <a:spAutoFit/>
          </a:bodyPr>
          <a:lstStyle/>
          <a:p>
            <a:r>
              <a:rPr lang="nl-NL" dirty="0" err="1"/>
              <a:t>Ercal</a:t>
            </a:r>
            <a:endParaRPr lang="nl-NL" dirty="0"/>
          </a:p>
        </p:txBody>
      </p:sp>
      <p:sp>
        <p:nvSpPr>
          <p:cNvPr id="13" name="Tekstvak 12">
            <a:extLst>
              <a:ext uri="{FF2B5EF4-FFF2-40B4-BE49-F238E27FC236}">
                <a16:creationId xmlns:a16="http://schemas.microsoft.com/office/drawing/2014/main" id="{23B7A090-F99F-4287-86A3-47631955AE10}"/>
              </a:ext>
            </a:extLst>
          </p:cNvPr>
          <p:cNvSpPr txBox="1"/>
          <p:nvPr/>
        </p:nvSpPr>
        <p:spPr>
          <a:xfrm>
            <a:off x="6163212" y="4495132"/>
            <a:ext cx="1746919" cy="369332"/>
          </a:xfrm>
          <a:prstGeom prst="rect">
            <a:avLst/>
          </a:prstGeom>
          <a:noFill/>
        </p:spPr>
        <p:txBody>
          <a:bodyPr wrap="square" rtlCol="0">
            <a:spAutoFit/>
          </a:bodyPr>
          <a:lstStyle/>
          <a:p>
            <a:r>
              <a:rPr lang="nl-NL" dirty="0" err="1"/>
              <a:t>Delphibug</a:t>
            </a:r>
            <a:endParaRPr lang="nl-NL" dirty="0"/>
          </a:p>
        </p:txBody>
      </p:sp>
      <p:sp>
        <p:nvSpPr>
          <p:cNvPr id="17" name="Tekstvak 16">
            <a:extLst>
              <a:ext uri="{FF2B5EF4-FFF2-40B4-BE49-F238E27FC236}">
                <a16:creationId xmlns:a16="http://schemas.microsoft.com/office/drawing/2014/main" id="{560C9A47-BF04-4E1E-8A28-081DAAD290F6}"/>
              </a:ext>
            </a:extLst>
          </p:cNvPr>
          <p:cNvSpPr txBox="1"/>
          <p:nvPr/>
        </p:nvSpPr>
        <p:spPr>
          <a:xfrm>
            <a:off x="916521" y="5105400"/>
            <a:ext cx="4572000" cy="646331"/>
          </a:xfrm>
          <a:prstGeom prst="rect">
            <a:avLst/>
          </a:prstGeom>
          <a:noFill/>
        </p:spPr>
        <p:txBody>
          <a:bodyPr wrap="square">
            <a:spAutoFit/>
          </a:bodyPr>
          <a:lstStyle/>
          <a:p>
            <a:pPr algn="l"/>
            <a:r>
              <a:rPr lang="nl-NL" b="0" i="1" dirty="0">
                <a:solidFill>
                  <a:srgbClr val="9B9B9B"/>
                </a:solidFill>
                <a:effectLst/>
                <a:latin typeface="Roboto" panose="02000000000000000000" pitchFamily="2" charset="0"/>
              </a:rPr>
              <a:t>Sluipwesp</a:t>
            </a:r>
          </a:p>
          <a:p>
            <a:pPr algn="l"/>
            <a:r>
              <a:rPr lang="nl-NL" b="0" i="1" dirty="0" err="1">
                <a:solidFill>
                  <a:srgbClr val="9B9B9B"/>
                </a:solidFill>
                <a:effectLst/>
                <a:latin typeface="Roboto" panose="02000000000000000000" pitchFamily="2" charset="0"/>
              </a:rPr>
              <a:t>Eretmocerus</a:t>
            </a:r>
            <a:r>
              <a:rPr lang="nl-NL" b="0" i="1" dirty="0">
                <a:solidFill>
                  <a:srgbClr val="9B9B9B"/>
                </a:solidFill>
                <a:effectLst/>
                <a:latin typeface="Roboto" panose="02000000000000000000" pitchFamily="2" charset="0"/>
              </a:rPr>
              <a:t> </a:t>
            </a:r>
            <a:r>
              <a:rPr lang="nl-NL" b="0" i="1" dirty="0" err="1">
                <a:solidFill>
                  <a:srgbClr val="9B9B9B"/>
                </a:solidFill>
                <a:effectLst/>
                <a:latin typeface="Roboto" panose="02000000000000000000" pitchFamily="2" charset="0"/>
              </a:rPr>
              <a:t>eremicus</a:t>
            </a:r>
            <a:endParaRPr lang="nl-NL" b="0" i="0" dirty="0">
              <a:solidFill>
                <a:srgbClr val="1F145D"/>
              </a:solidFill>
              <a:effectLst/>
              <a:latin typeface="Noto Serif" panose="020B0604020202020204" pitchFamily="18" charset="0"/>
            </a:endParaRPr>
          </a:p>
        </p:txBody>
      </p:sp>
      <p:sp>
        <p:nvSpPr>
          <p:cNvPr id="18" name="Tekstvak 17">
            <a:extLst>
              <a:ext uri="{FF2B5EF4-FFF2-40B4-BE49-F238E27FC236}">
                <a16:creationId xmlns:a16="http://schemas.microsoft.com/office/drawing/2014/main" id="{72D7E63E-7F8F-4D98-81ED-C83C71071B32}"/>
              </a:ext>
            </a:extLst>
          </p:cNvPr>
          <p:cNvSpPr txBox="1"/>
          <p:nvPr/>
        </p:nvSpPr>
        <p:spPr>
          <a:xfrm>
            <a:off x="5802663" y="5105399"/>
            <a:ext cx="4572000" cy="646331"/>
          </a:xfrm>
          <a:prstGeom prst="rect">
            <a:avLst/>
          </a:prstGeom>
          <a:noFill/>
        </p:spPr>
        <p:txBody>
          <a:bodyPr wrap="square">
            <a:spAutoFit/>
          </a:bodyPr>
          <a:lstStyle/>
          <a:p>
            <a:pPr algn="l"/>
            <a:r>
              <a:rPr lang="nl-NL" b="0" i="1" dirty="0">
                <a:solidFill>
                  <a:srgbClr val="9B9B9B"/>
                </a:solidFill>
                <a:effectLst/>
                <a:latin typeface="Roboto" panose="02000000000000000000" pitchFamily="2" charset="0"/>
              </a:rPr>
              <a:t>Roofkever</a:t>
            </a:r>
          </a:p>
          <a:p>
            <a:pPr algn="l"/>
            <a:r>
              <a:rPr lang="nl-NL" b="0" i="1" dirty="0" err="1">
                <a:solidFill>
                  <a:srgbClr val="9B9B9B"/>
                </a:solidFill>
                <a:effectLst/>
                <a:latin typeface="Roboto" panose="02000000000000000000" pitchFamily="2" charset="0"/>
              </a:rPr>
              <a:t>Delphastus</a:t>
            </a:r>
            <a:r>
              <a:rPr lang="nl-NL" b="0" i="1" dirty="0">
                <a:solidFill>
                  <a:srgbClr val="9B9B9B"/>
                </a:solidFill>
                <a:effectLst/>
                <a:latin typeface="Roboto" panose="02000000000000000000" pitchFamily="2" charset="0"/>
              </a:rPr>
              <a:t> </a:t>
            </a:r>
            <a:r>
              <a:rPr lang="nl-NL" b="0" i="1" dirty="0" err="1">
                <a:solidFill>
                  <a:srgbClr val="9B9B9B"/>
                </a:solidFill>
                <a:effectLst/>
                <a:latin typeface="Roboto" panose="02000000000000000000" pitchFamily="2" charset="0"/>
              </a:rPr>
              <a:t>catalinae</a:t>
            </a:r>
            <a:endParaRPr lang="nl-NL" b="0" i="0" dirty="0">
              <a:solidFill>
                <a:srgbClr val="1F145D"/>
              </a:solidFill>
              <a:effectLst/>
              <a:latin typeface="Noto Serif" panose="02020600060500020200" pitchFamily="18" charset="0"/>
            </a:endParaRPr>
          </a:p>
        </p:txBody>
      </p:sp>
    </p:spTree>
    <p:extLst>
      <p:ext uri="{BB962C8B-B14F-4D97-AF65-F5344CB8AC3E}">
        <p14:creationId xmlns:p14="http://schemas.microsoft.com/office/powerpoint/2010/main" val="3548848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
            </a:r>
            <a:br>
              <a:rPr lang="nl-NL" dirty="0"/>
            </a:br>
            <a:endParaRPr lang="nl-NL" dirty="0"/>
          </a:p>
        </p:txBody>
      </p:sp>
      <p:pic>
        <p:nvPicPr>
          <p:cNvPr id="4" name="Afbeelding 3">
            <a:extLst>
              <a:ext uri="{FF2B5EF4-FFF2-40B4-BE49-F238E27FC236}">
                <a16:creationId xmlns:a16="http://schemas.microsoft.com/office/drawing/2014/main" id="{83AECFC1-60CB-4188-BEF8-38EF459FC40A}"/>
              </a:ext>
            </a:extLst>
          </p:cNvPr>
          <p:cNvPicPr>
            <a:picLocks noChangeAspect="1"/>
          </p:cNvPicPr>
          <p:nvPr/>
        </p:nvPicPr>
        <p:blipFill>
          <a:blip r:embed="rId4"/>
          <a:stretch>
            <a:fillRect/>
          </a:stretch>
        </p:blipFill>
        <p:spPr>
          <a:xfrm>
            <a:off x="622259" y="2364303"/>
            <a:ext cx="8093116" cy="3141407"/>
          </a:xfrm>
          <a:prstGeom prst="rect">
            <a:avLst/>
          </a:prstGeom>
        </p:spPr>
      </p:pic>
    </p:spTree>
    <p:extLst>
      <p:ext uri="{BB962C8B-B14F-4D97-AF65-F5344CB8AC3E}">
        <p14:creationId xmlns:p14="http://schemas.microsoft.com/office/powerpoint/2010/main" val="1043924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8" name="Tijdelijke aanduiding voor inhoud 2">
            <a:extLst>
              <a:ext uri="{FF2B5EF4-FFF2-40B4-BE49-F238E27FC236}">
                <a16:creationId xmlns:a16="http://schemas.microsoft.com/office/drawing/2014/main" id="{3925C3B6-D7C4-499A-9824-193EBCC7C6F5}"/>
              </a:ext>
            </a:extLst>
          </p:cNvPr>
          <p:cNvSpPr txBox="1">
            <a:spLocks/>
          </p:cNvSpPr>
          <p:nvPr/>
        </p:nvSpPr>
        <p:spPr>
          <a:xfrm>
            <a:off x="742950" y="1690689"/>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nl-NL" dirty="0"/>
          </a:p>
        </p:txBody>
      </p:sp>
      <p:pic>
        <p:nvPicPr>
          <p:cNvPr id="4" name="Afbeelding 3">
            <a:extLst>
              <a:ext uri="{FF2B5EF4-FFF2-40B4-BE49-F238E27FC236}">
                <a16:creationId xmlns:a16="http://schemas.microsoft.com/office/drawing/2014/main" id="{28B6CAAA-9795-4480-8CCE-A35F7BEE0016}"/>
              </a:ext>
            </a:extLst>
          </p:cNvPr>
          <p:cNvPicPr>
            <a:picLocks noChangeAspect="1"/>
          </p:cNvPicPr>
          <p:nvPr/>
        </p:nvPicPr>
        <p:blipFill>
          <a:blip r:embed="rId4"/>
          <a:stretch>
            <a:fillRect/>
          </a:stretch>
        </p:blipFill>
        <p:spPr>
          <a:xfrm>
            <a:off x="628650" y="2869435"/>
            <a:ext cx="8283722" cy="2349115"/>
          </a:xfrm>
          <a:prstGeom prst="rect">
            <a:avLst/>
          </a:prstGeom>
        </p:spPr>
      </p:pic>
    </p:spTree>
    <p:extLst>
      <p:ext uri="{BB962C8B-B14F-4D97-AF65-F5344CB8AC3E}">
        <p14:creationId xmlns:p14="http://schemas.microsoft.com/office/powerpoint/2010/main" val="11272423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626728" y="438283"/>
            <a:ext cx="8286750" cy="1445696"/>
          </a:xfrm>
        </p:spPr>
        <p:txBody>
          <a:bodyPr>
            <a:normAutofit fontScale="90000"/>
          </a:bodyPr>
          <a:lstStyle/>
          <a:p>
            <a:pPr algn="ctr"/>
            <a:r>
              <a:rPr lang="nl-NL" dirty="0"/>
              <a:t/>
            </a:r>
            <a:br>
              <a:rPr lang="nl-NL" dirty="0"/>
            </a:br>
            <a:r>
              <a:rPr lang="nl-NL" dirty="0"/>
              <a:t>Kies je </a:t>
            </a:r>
            <a:r>
              <a:rPr lang="nl-NL" dirty="0" smtClean="0"/>
              <a:t>favoriet!</a:t>
            </a:r>
            <a:r>
              <a:rPr lang="nl-NL" dirty="0"/>
              <a:t/>
            </a:r>
            <a:br>
              <a:rPr lang="nl-NL" dirty="0"/>
            </a:br>
            <a:endParaRPr lang="nl-NL" dirty="0"/>
          </a:p>
        </p:txBody>
      </p:sp>
      <p:sp>
        <p:nvSpPr>
          <p:cNvPr id="2" name="Tekstvak 1">
            <a:extLst>
              <a:ext uri="{FF2B5EF4-FFF2-40B4-BE49-F238E27FC236}">
                <a16:creationId xmlns:a16="http://schemas.microsoft.com/office/drawing/2014/main" id="{7C720EBF-2ED9-4E86-9FFB-70B697A9A4E9}"/>
              </a:ext>
            </a:extLst>
          </p:cNvPr>
          <p:cNvSpPr txBox="1"/>
          <p:nvPr/>
        </p:nvSpPr>
        <p:spPr>
          <a:xfrm>
            <a:off x="3962399" y="2209800"/>
            <a:ext cx="881063" cy="369332"/>
          </a:xfrm>
          <a:prstGeom prst="rect">
            <a:avLst/>
          </a:prstGeom>
          <a:noFill/>
        </p:spPr>
        <p:txBody>
          <a:bodyPr wrap="square" rtlCol="0">
            <a:spAutoFit/>
          </a:bodyPr>
          <a:lstStyle/>
          <a:p>
            <a:r>
              <a:rPr lang="nl-NL" dirty="0" err="1"/>
              <a:t>Ercal</a:t>
            </a:r>
            <a:endParaRPr lang="nl-NL" dirty="0"/>
          </a:p>
        </p:txBody>
      </p:sp>
      <p:sp>
        <p:nvSpPr>
          <p:cNvPr id="15" name="Tekstvak 14">
            <a:extLst>
              <a:ext uri="{FF2B5EF4-FFF2-40B4-BE49-F238E27FC236}">
                <a16:creationId xmlns:a16="http://schemas.microsoft.com/office/drawing/2014/main" id="{6EA30D8D-0FC8-43AA-82D7-BFF91AAFB625}"/>
              </a:ext>
            </a:extLst>
          </p:cNvPr>
          <p:cNvSpPr txBox="1"/>
          <p:nvPr/>
        </p:nvSpPr>
        <p:spPr>
          <a:xfrm>
            <a:off x="6324600" y="2913050"/>
            <a:ext cx="1905000" cy="2031325"/>
          </a:xfrm>
          <a:prstGeom prst="rect">
            <a:avLst/>
          </a:prstGeom>
          <a:noFill/>
        </p:spPr>
        <p:txBody>
          <a:bodyPr wrap="square" rtlCol="0">
            <a:spAutoFit/>
          </a:bodyPr>
          <a:lstStyle/>
          <a:p>
            <a:r>
              <a:rPr lang="nl-NL" dirty="0"/>
              <a:t>Aardappel</a:t>
            </a:r>
          </a:p>
          <a:p>
            <a:endParaRPr lang="nl-NL" dirty="0"/>
          </a:p>
          <a:p>
            <a:r>
              <a:rPr lang="nl-NL" dirty="0"/>
              <a:t>Wortel</a:t>
            </a:r>
          </a:p>
          <a:p>
            <a:r>
              <a:rPr lang="nl-NL" dirty="0"/>
              <a:t/>
            </a:r>
            <a:br>
              <a:rPr lang="nl-NL" dirty="0"/>
            </a:br>
            <a:r>
              <a:rPr lang="nl-NL" dirty="0"/>
              <a:t>Biet</a:t>
            </a:r>
          </a:p>
          <a:p>
            <a:endParaRPr lang="nl-NL" dirty="0"/>
          </a:p>
          <a:p>
            <a:r>
              <a:rPr lang="nl-NL" dirty="0"/>
              <a:t>Ui</a:t>
            </a:r>
          </a:p>
        </p:txBody>
      </p:sp>
      <p:sp>
        <p:nvSpPr>
          <p:cNvPr id="16" name="Tekstvak 15">
            <a:extLst>
              <a:ext uri="{FF2B5EF4-FFF2-40B4-BE49-F238E27FC236}">
                <a16:creationId xmlns:a16="http://schemas.microsoft.com/office/drawing/2014/main" id="{60AA3AE5-F33C-4C0B-A8E7-5A824C6FE735}"/>
              </a:ext>
            </a:extLst>
          </p:cNvPr>
          <p:cNvSpPr txBox="1"/>
          <p:nvPr/>
        </p:nvSpPr>
        <p:spPr>
          <a:xfrm>
            <a:off x="4770103" y="5721773"/>
            <a:ext cx="1746919" cy="369332"/>
          </a:xfrm>
          <a:prstGeom prst="rect">
            <a:avLst/>
          </a:prstGeom>
          <a:noFill/>
        </p:spPr>
        <p:txBody>
          <a:bodyPr wrap="square" rtlCol="0">
            <a:spAutoFit/>
          </a:bodyPr>
          <a:lstStyle/>
          <a:p>
            <a:r>
              <a:rPr lang="nl-NL" dirty="0"/>
              <a:t>Ui</a:t>
            </a:r>
          </a:p>
        </p:txBody>
      </p:sp>
      <p:pic>
        <p:nvPicPr>
          <p:cNvPr id="18" name="Picture 4" descr="Moestuin Illustraties en vectorbeelden - iStock">
            <a:extLst>
              <a:ext uri="{FF2B5EF4-FFF2-40B4-BE49-F238E27FC236}">
                <a16:creationId xmlns:a16="http://schemas.microsoft.com/office/drawing/2014/main" id="{6C9434C5-CD89-43E9-8864-13368C0878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085" r="42663" b="10668"/>
          <a:stretch/>
        </p:blipFill>
        <p:spPr bwMode="auto">
          <a:xfrm>
            <a:off x="466266" y="1752600"/>
            <a:ext cx="4588142" cy="482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7100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747338"/>
            <a:ext cx="8286750" cy="1904999"/>
          </a:xfrm>
        </p:spPr>
        <p:txBody>
          <a:bodyPr>
            <a:normAutofit/>
          </a:bodyPr>
          <a:lstStyle/>
          <a:p>
            <a:pPr algn="ctr"/>
            <a:r>
              <a:rPr lang="nl-NL" dirty="0"/>
              <a:t/>
            </a:r>
            <a:br>
              <a:rPr lang="nl-NL" dirty="0"/>
            </a:br>
            <a:r>
              <a:rPr lang="nl-NL" dirty="0"/>
              <a:t>Kies een getal</a:t>
            </a:r>
            <a:br>
              <a:rPr lang="nl-NL" dirty="0"/>
            </a:br>
            <a:endParaRPr lang="nl-NL" dirty="0"/>
          </a:p>
        </p:txBody>
      </p:sp>
      <p:sp>
        <p:nvSpPr>
          <p:cNvPr id="3" name="Rechthoek 2">
            <a:extLst>
              <a:ext uri="{FF2B5EF4-FFF2-40B4-BE49-F238E27FC236}">
                <a16:creationId xmlns:a16="http://schemas.microsoft.com/office/drawing/2014/main" id="{D0D4EFA5-916D-417D-8953-101F434B0F7F}"/>
              </a:ext>
            </a:extLst>
          </p:cNvPr>
          <p:cNvSpPr/>
          <p:nvPr/>
        </p:nvSpPr>
        <p:spPr>
          <a:xfrm>
            <a:off x="914570" y="2497504"/>
            <a:ext cx="7010229" cy="3416320"/>
          </a:xfrm>
          <a:prstGeom prst="rect">
            <a:avLst/>
          </a:prstGeom>
          <a:noFill/>
        </p:spPr>
        <p:txBody>
          <a:bodyPr wrap="square" lIns="91440" tIns="45720" rIns="91440" bIns="45720">
            <a:spAutoFit/>
          </a:bodyPr>
          <a:lstStyle/>
          <a:p>
            <a:pPr algn="ctr"/>
            <a:r>
              <a:rPr lang="nl-NL" sz="5400" b="0" cap="none" spc="0" dirty="0">
                <a:ln w="0"/>
                <a:solidFill>
                  <a:schemeClr val="tx1"/>
                </a:solidFill>
                <a:effectLst>
                  <a:outerShdw blurRad="38100" dist="19050" dir="2700000" algn="tl" rotWithShape="0">
                    <a:schemeClr val="dk1">
                      <a:alpha val="40000"/>
                    </a:schemeClr>
                  </a:outerShdw>
                </a:effectLst>
              </a:rPr>
              <a:t>1</a:t>
            </a:r>
          </a:p>
          <a:p>
            <a:pPr algn="ctr"/>
            <a:r>
              <a:rPr lang="nl-NL" sz="5400" dirty="0">
                <a:ln w="0"/>
                <a:effectLst>
                  <a:outerShdw blurRad="38100" dist="19050" dir="2700000" algn="tl" rotWithShape="0">
                    <a:schemeClr val="dk1">
                      <a:alpha val="40000"/>
                    </a:schemeClr>
                  </a:outerShdw>
                </a:effectLst>
              </a:rPr>
              <a:t>2</a:t>
            </a:r>
          </a:p>
          <a:p>
            <a:pPr algn="ctr"/>
            <a:r>
              <a:rPr lang="nl-NL" sz="5400" b="0" cap="none" spc="0" dirty="0">
                <a:ln w="0"/>
                <a:solidFill>
                  <a:schemeClr val="tx1"/>
                </a:solidFill>
                <a:effectLst>
                  <a:outerShdw blurRad="38100" dist="19050" dir="2700000" algn="tl" rotWithShape="0">
                    <a:schemeClr val="dk1">
                      <a:alpha val="40000"/>
                    </a:schemeClr>
                  </a:outerShdw>
                </a:effectLst>
              </a:rPr>
              <a:t>3</a:t>
            </a:r>
          </a:p>
          <a:p>
            <a:pPr algn="ctr"/>
            <a:r>
              <a:rPr lang="nl-NL" sz="5400" dirty="0">
                <a:ln w="0"/>
                <a:effectLst>
                  <a:outerShdw blurRad="38100" dist="19050" dir="2700000" algn="tl" rotWithShape="0">
                    <a:schemeClr val="dk1">
                      <a:alpha val="40000"/>
                    </a:schemeClr>
                  </a:outerShdw>
                </a:effectLst>
              </a:rPr>
              <a:t>10</a:t>
            </a:r>
            <a:endParaRPr lang="nl-NL"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345728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4"/>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err="1"/>
              <a:t>Ohjee</a:t>
            </a:r>
            <a:r>
              <a:rPr lang="nl-NL" dirty="0"/>
              <a:t>!</a:t>
            </a:r>
          </a:p>
        </p:txBody>
      </p:sp>
      <p:sp>
        <p:nvSpPr>
          <p:cNvPr id="13" name="Tekstvak 12">
            <a:extLst>
              <a:ext uri="{FF2B5EF4-FFF2-40B4-BE49-F238E27FC236}">
                <a16:creationId xmlns:a16="http://schemas.microsoft.com/office/drawing/2014/main" id="{D48FACF6-AEEA-4BA0-8BDD-31E962763B1F}"/>
              </a:ext>
            </a:extLst>
          </p:cNvPr>
          <p:cNvSpPr txBox="1"/>
          <p:nvPr/>
        </p:nvSpPr>
        <p:spPr>
          <a:xfrm>
            <a:off x="4114800" y="5668447"/>
            <a:ext cx="1905000" cy="369332"/>
          </a:xfrm>
          <a:prstGeom prst="rect">
            <a:avLst/>
          </a:prstGeom>
          <a:noFill/>
        </p:spPr>
        <p:txBody>
          <a:bodyPr wrap="square" rtlCol="0">
            <a:spAutoFit/>
          </a:bodyPr>
          <a:lstStyle/>
          <a:p>
            <a:r>
              <a:rPr lang="nl-NL" dirty="0"/>
              <a:t>Aaltjes</a:t>
            </a:r>
          </a:p>
        </p:txBody>
      </p:sp>
      <p:pic>
        <p:nvPicPr>
          <p:cNvPr id="3" name="Onlinemedia 2" title="Aaltjes onder microscoop">
            <a:hlinkClick r:id="" action="ppaction://media"/>
            <a:extLst>
              <a:ext uri="{FF2B5EF4-FFF2-40B4-BE49-F238E27FC236}">
                <a16:creationId xmlns:a16="http://schemas.microsoft.com/office/drawing/2014/main" id="{F1F24AE3-248C-4391-BBF0-7D3A9A7ADE5D}"/>
              </a:ext>
            </a:extLst>
          </p:cNvPr>
          <p:cNvPicPr>
            <a:picLocks noRot="1" noChangeAspect="1"/>
          </p:cNvPicPr>
          <p:nvPr>
            <a:videoFile r:link="rId1"/>
          </p:nvPr>
        </p:nvPicPr>
        <p:blipFill>
          <a:blip r:embed="rId5"/>
          <a:stretch>
            <a:fillRect/>
          </a:stretch>
        </p:blipFill>
        <p:spPr>
          <a:xfrm>
            <a:off x="1913991" y="2514600"/>
            <a:ext cx="5316018" cy="3003550"/>
          </a:xfrm>
          <a:prstGeom prst="rect">
            <a:avLst/>
          </a:prstGeom>
        </p:spPr>
      </p:pic>
    </p:spTree>
    <p:extLst>
      <p:ext uri="{BB962C8B-B14F-4D97-AF65-F5344CB8AC3E}">
        <p14:creationId xmlns:p14="http://schemas.microsoft.com/office/powerpoint/2010/main" val="31265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747338"/>
            <a:ext cx="8286750" cy="1904999"/>
          </a:xfrm>
        </p:spPr>
        <p:txBody>
          <a:bodyPr>
            <a:normAutofit/>
          </a:bodyPr>
          <a:lstStyle/>
          <a:p>
            <a:pPr algn="ctr"/>
            <a:r>
              <a:rPr lang="nl-NL" dirty="0"/>
              <a:t/>
            </a:r>
            <a:br>
              <a:rPr lang="nl-NL" dirty="0"/>
            </a:br>
            <a:r>
              <a:rPr lang="nl-NL" dirty="0"/>
              <a:t>Aaltjes</a:t>
            </a:r>
            <a:br>
              <a:rPr lang="nl-NL" dirty="0"/>
            </a:br>
            <a:endParaRPr lang="nl-NL" dirty="0"/>
          </a:p>
        </p:txBody>
      </p:sp>
      <p:pic>
        <p:nvPicPr>
          <p:cNvPr id="4" name="Afbeelding 3">
            <a:extLst>
              <a:ext uri="{FF2B5EF4-FFF2-40B4-BE49-F238E27FC236}">
                <a16:creationId xmlns:a16="http://schemas.microsoft.com/office/drawing/2014/main" id="{9364E1F9-280F-42AF-9999-2BB37799F90D}"/>
              </a:ext>
            </a:extLst>
          </p:cNvPr>
          <p:cNvPicPr>
            <a:picLocks noChangeAspect="1"/>
          </p:cNvPicPr>
          <p:nvPr/>
        </p:nvPicPr>
        <p:blipFill>
          <a:blip r:embed="rId4"/>
          <a:stretch>
            <a:fillRect/>
          </a:stretch>
        </p:blipFill>
        <p:spPr>
          <a:xfrm>
            <a:off x="1319982" y="1408101"/>
            <a:ext cx="6504036" cy="3428999"/>
          </a:xfrm>
          <a:prstGeom prst="rect">
            <a:avLst/>
          </a:prstGeom>
        </p:spPr>
      </p:pic>
      <p:sp>
        <p:nvSpPr>
          <p:cNvPr id="13" name="Tekstvak 12">
            <a:extLst>
              <a:ext uri="{FF2B5EF4-FFF2-40B4-BE49-F238E27FC236}">
                <a16:creationId xmlns:a16="http://schemas.microsoft.com/office/drawing/2014/main" id="{FC44A7BE-0B77-404A-BB46-2C06E1713F28}"/>
              </a:ext>
            </a:extLst>
          </p:cNvPr>
          <p:cNvSpPr txBox="1"/>
          <p:nvPr/>
        </p:nvSpPr>
        <p:spPr>
          <a:xfrm>
            <a:off x="2895600" y="5315634"/>
            <a:ext cx="7646936" cy="646331"/>
          </a:xfrm>
          <a:prstGeom prst="rect">
            <a:avLst/>
          </a:prstGeom>
          <a:noFill/>
        </p:spPr>
        <p:txBody>
          <a:bodyPr wrap="square">
            <a:spAutoFit/>
          </a:bodyPr>
          <a:lstStyle/>
          <a:p>
            <a:r>
              <a:rPr lang="nl-NL" b="0" i="0" dirty="0">
                <a:solidFill>
                  <a:srgbClr val="2A2A2A"/>
                </a:solidFill>
                <a:effectLst/>
                <a:latin typeface="gilroyregular"/>
              </a:rPr>
              <a:t>Cyste = een afgestorven ‘vrouwtje’ </a:t>
            </a:r>
          </a:p>
          <a:p>
            <a:r>
              <a:rPr lang="nl-NL" b="0" i="0" dirty="0">
                <a:solidFill>
                  <a:srgbClr val="2A2A2A"/>
                </a:solidFill>
                <a:effectLst/>
                <a:latin typeface="gilroyregular"/>
              </a:rPr>
              <a:t>300 tot 600 eieren in rust</a:t>
            </a:r>
            <a:endParaRPr lang="nl-NL" dirty="0"/>
          </a:p>
        </p:txBody>
      </p:sp>
    </p:spTree>
    <p:extLst>
      <p:ext uri="{BB962C8B-B14F-4D97-AF65-F5344CB8AC3E}">
        <p14:creationId xmlns:p14="http://schemas.microsoft.com/office/powerpoint/2010/main" val="2786707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626728" y="438283"/>
            <a:ext cx="8286750" cy="1445696"/>
          </a:xfrm>
        </p:spPr>
        <p:txBody>
          <a:bodyPr>
            <a:normAutofit/>
          </a:bodyPr>
          <a:lstStyle/>
          <a:p>
            <a:pPr algn="ctr"/>
            <a:r>
              <a:rPr lang="nl-NL" dirty="0"/>
              <a:t/>
            </a:r>
            <a:br>
              <a:rPr lang="nl-NL" dirty="0"/>
            </a:br>
            <a:endParaRPr lang="nl-NL" dirty="0"/>
          </a:p>
        </p:txBody>
      </p:sp>
      <p:sp>
        <p:nvSpPr>
          <p:cNvPr id="2" name="Tekstvak 1">
            <a:extLst>
              <a:ext uri="{FF2B5EF4-FFF2-40B4-BE49-F238E27FC236}">
                <a16:creationId xmlns:a16="http://schemas.microsoft.com/office/drawing/2014/main" id="{7C720EBF-2ED9-4E86-9FFB-70B697A9A4E9}"/>
              </a:ext>
            </a:extLst>
          </p:cNvPr>
          <p:cNvSpPr txBox="1"/>
          <p:nvPr/>
        </p:nvSpPr>
        <p:spPr>
          <a:xfrm>
            <a:off x="3962399" y="2209800"/>
            <a:ext cx="881063" cy="369332"/>
          </a:xfrm>
          <a:prstGeom prst="rect">
            <a:avLst/>
          </a:prstGeom>
          <a:noFill/>
        </p:spPr>
        <p:txBody>
          <a:bodyPr wrap="square" rtlCol="0">
            <a:spAutoFit/>
          </a:bodyPr>
          <a:lstStyle/>
          <a:p>
            <a:r>
              <a:rPr lang="nl-NL" dirty="0" err="1"/>
              <a:t>Ercal</a:t>
            </a:r>
            <a:endParaRPr lang="nl-NL" dirty="0"/>
          </a:p>
        </p:txBody>
      </p:sp>
      <p:sp>
        <p:nvSpPr>
          <p:cNvPr id="15" name="Tekstvak 14">
            <a:extLst>
              <a:ext uri="{FF2B5EF4-FFF2-40B4-BE49-F238E27FC236}">
                <a16:creationId xmlns:a16="http://schemas.microsoft.com/office/drawing/2014/main" id="{6EA30D8D-0FC8-43AA-82D7-BFF91AAFB625}"/>
              </a:ext>
            </a:extLst>
          </p:cNvPr>
          <p:cNvSpPr txBox="1"/>
          <p:nvPr/>
        </p:nvSpPr>
        <p:spPr>
          <a:xfrm>
            <a:off x="6324600" y="2913050"/>
            <a:ext cx="1905000" cy="2031325"/>
          </a:xfrm>
          <a:prstGeom prst="rect">
            <a:avLst/>
          </a:prstGeom>
          <a:noFill/>
        </p:spPr>
        <p:txBody>
          <a:bodyPr wrap="square" rtlCol="0">
            <a:spAutoFit/>
          </a:bodyPr>
          <a:lstStyle/>
          <a:p>
            <a:r>
              <a:rPr lang="nl-NL" dirty="0"/>
              <a:t>Aardappel</a:t>
            </a:r>
          </a:p>
          <a:p>
            <a:endParaRPr lang="nl-NL" dirty="0"/>
          </a:p>
          <a:p>
            <a:r>
              <a:rPr lang="nl-NL" dirty="0"/>
              <a:t>Wortel</a:t>
            </a:r>
          </a:p>
          <a:p>
            <a:r>
              <a:rPr lang="nl-NL" dirty="0"/>
              <a:t/>
            </a:r>
            <a:br>
              <a:rPr lang="nl-NL" dirty="0"/>
            </a:br>
            <a:r>
              <a:rPr lang="nl-NL" dirty="0"/>
              <a:t>Biet</a:t>
            </a:r>
          </a:p>
          <a:p>
            <a:endParaRPr lang="nl-NL" dirty="0"/>
          </a:p>
          <a:p>
            <a:r>
              <a:rPr lang="nl-NL" dirty="0"/>
              <a:t>Ui</a:t>
            </a:r>
          </a:p>
        </p:txBody>
      </p:sp>
      <p:sp>
        <p:nvSpPr>
          <p:cNvPr id="16" name="Tekstvak 15">
            <a:extLst>
              <a:ext uri="{FF2B5EF4-FFF2-40B4-BE49-F238E27FC236}">
                <a16:creationId xmlns:a16="http://schemas.microsoft.com/office/drawing/2014/main" id="{60AA3AE5-F33C-4C0B-A8E7-5A824C6FE735}"/>
              </a:ext>
            </a:extLst>
          </p:cNvPr>
          <p:cNvSpPr txBox="1"/>
          <p:nvPr/>
        </p:nvSpPr>
        <p:spPr>
          <a:xfrm>
            <a:off x="4770103" y="5721773"/>
            <a:ext cx="1746919" cy="369332"/>
          </a:xfrm>
          <a:prstGeom prst="rect">
            <a:avLst/>
          </a:prstGeom>
          <a:noFill/>
        </p:spPr>
        <p:txBody>
          <a:bodyPr wrap="square" rtlCol="0">
            <a:spAutoFit/>
          </a:bodyPr>
          <a:lstStyle/>
          <a:p>
            <a:r>
              <a:rPr lang="nl-NL" dirty="0"/>
              <a:t>Ui</a:t>
            </a:r>
          </a:p>
        </p:txBody>
      </p:sp>
      <p:pic>
        <p:nvPicPr>
          <p:cNvPr id="18" name="Picture 4" descr="Moestuin Illustraties en vectorbeelden - iStock">
            <a:extLst>
              <a:ext uri="{FF2B5EF4-FFF2-40B4-BE49-F238E27FC236}">
                <a16:creationId xmlns:a16="http://schemas.microsoft.com/office/drawing/2014/main" id="{6C9434C5-CD89-43E9-8864-13368C0878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085" r="42663" b="10668"/>
          <a:stretch/>
        </p:blipFill>
        <p:spPr bwMode="auto">
          <a:xfrm>
            <a:off x="466266" y="1752600"/>
            <a:ext cx="4588142" cy="4820984"/>
          </a:xfrm>
          <a:prstGeom prst="rect">
            <a:avLst/>
          </a:prstGeom>
          <a:noFill/>
          <a:extLst>
            <a:ext uri="{909E8E84-426E-40DD-AFC4-6F175D3DCCD1}">
              <a14:hiddenFill xmlns:a14="http://schemas.microsoft.com/office/drawing/2010/main">
                <a:solidFill>
                  <a:srgbClr val="FFFFFF"/>
                </a:solidFill>
              </a14:hiddenFill>
            </a:ext>
          </a:extLst>
        </p:spPr>
      </p:pic>
      <p:sp>
        <p:nvSpPr>
          <p:cNvPr id="13" name="Vermenigvuldigingsteken 12">
            <a:extLst>
              <a:ext uri="{FF2B5EF4-FFF2-40B4-BE49-F238E27FC236}">
                <a16:creationId xmlns:a16="http://schemas.microsoft.com/office/drawing/2014/main" id="{520426E8-621E-4088-9A1D-0B32E61ECCB1}"/>
              </a:ext>
            </a:extLst>
          </p:cNvPr>
          <p:cNvSpPr/>
          <p:nvPr/>
        </p:nvSpPr>
        <p:spPr>
          <a:xfrm>
            <a:off x="425871" y="4267200"/>
            <a:ext cx="2057400" cy="19991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ermenigvuldigingsteken 13">
            <a:extLst>
              <a:ext uri="{FF2B5EF4-FFF2-40B4-BE49-F238E27FC236}">
                <a16:creationId xmlns:a16="http://schemas.microsoft.com/office/drawing/2014/main" id="{483A1D73-089D-4DD4-B680-7DB60A3BC0E6}"/>
              </a:ext>
            </a:extLst>
          </p:cNvPr>
          <p:cNvSpPr/>
          <p:nvPr/>
        </p:nvSpPr>
        <p:spPr>
          <a:xfrm>
            <a:off x="1864664" y="4267200"/>
            <a:ext cx="2057400" cy="199917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ermenigvuldigingsteken 16">
            <a:extLst>
              <a:ext uri="{FF2B5EF4-FFF2-40B4-BE49-F238E27FC236}">
                <a16:creationId xmlns:a16="http://schemas.microsoft.com/office/drawing/2014/main" id="{6F8FC9DF-838E-4652-AADC-92BA9FD8A54B}"/>
              </a:ext>
            </a:extLst>
          </p:cNvPr>
          <p:cNvSpPr/>
          <p:nvPr/>
        </p:nvSpPr>
        <p:spPr>
          <a:xfrm>
            <a:off x="2968359" y="4163092"/>
            <a:ext cx="1405539" cy="157520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745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Strokenteelt</a:t>
            </a:r>
          </a:p>
        </p:txBody>
      </p:sp>
      <p:graphicFrame>
        <p:nvGraphicFramePr>
          <p:cNvPr id="2" name="Tabel 2">
            <a:extLst>
              <a:ext uri="{FF2B5EF4-FFF2-40B4-BE49-F238E27FC236}">
                <a16:creationId xmlns:a16="http://schemas.microsoft.com/office/drawing/2014/main" id="{C0527B59-DD66-4B00-9BA2-B8960D4F3903}"/>
              </a:ext>
            </a:extLst>
          </p:cNvPr>
          <p:cNvGraphicFramePr>
            <a:graphicFrameLocks noGrp="1"/>
          </p:cNvGraphicFramePr>
          <p:nvPr>
            <p:extLst>
              <p:ext uri="{D42A27DB-BD31-4B8C-83A1-F6EECF244321}">
                <p14:modId xmlns:p14="http://schemas.microsoft.com/office/powerpoint/2010/main" val="2903405885"/>
              </p:ext>
            </p:extLst>
          </p:nvPr>
        </p:nvGraphicFramePr>
        <p:xfrm>
          <a:off x="4495800" y="1981200"/>
          <a:ext cx="3962400" cy="1600200"/>
        </p:xfrm>
        <a:graphic>
          <a:graphicData uri="http://schemas.openxmlformats.org/drawingml/2006/table">
            <a:tbl>
              <a:tblPr bandCol="1">
                <a:tableStyleId>{5C22544A-7EE6-4342-B048-85BDC9FD1C3A}</a:tableStyleId>
              </a:tblPr>
              <a:tblGrid>
                <a:gridCol w="990600">
                  <a:extLst>
                    <a:ext uri="{9D8B030D-6E8A-4147-A177-3AD203B41FA5}">
                      <a16:colId xmlns:a16="http://schemas.microsoft.com/office/drawing/2014/main" val="3957306196"/>
                    </a:ext>
                  </a:extLst>
                </a:gridCol>
                <a:gridCol w="990600">
                  <a:extLst>
                    <a:ext uri="{9D8B030D-6E8A-4147-A177-3AD203B41FA5}">
                      <a16:colId xmlns:a16="http://schemas.microsoft.com/office/drawing/2014/main" val="2435147065"/>
                    </a:ext>
                  </a:extLst>
                </a:gridCol>
                <a:gridCol w="990600">
                  <a:extLst>
                    <a:ext uri="{9D8B030D-6E8A-4147-A177-3AD203B41FA5}">
                      <a16:colId xmlns:a16="http://schemas.microsoft.com/office/drawing/2014/main" val="2928168618"/>
                    </a:ext>
                  </a:extLst>
                </a:gridCol>
                <a:gridCol w="990600">
                  <a:extLst>
                    <a:ext uri="{9D8B030D-6E8A-4147-A177-3AD203B41FA5}">
                      <a16:colId xmlns:a16="http://schemas.microsoft.com/office/drawing/2014/main" val="1627649050"/>
                    </a:ext>
                  </a:extLst>
                </a:gridCol>
              </a:tblGrid>
              <a:tr h="1600200">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686825930"/>
                  </a:ext>
                </a:extLst>
              </a:tr>
            </a:tbl>
          </a:graphicData>
        </a:graphic>
      </p:graphicFrame>
      <p:graphicFrame>
        <p:nvGraphicFramePr>
          <p:cNvPr id="14" name="Tabel 2">
            <a:extLst>
              <a:ext uri="{FF2B5EF4-FFF2-40B4-BE49-F238E27FC236}">
                <a16:creationId xmlns:a16="http://schemas.microsoft.com/office/drawing/2014/main" id="{642A02FC-3E22-4A66-806B-3A0C3E3DF4D3}"/>
              </a:ext>
            </a:extLst>
          </p:cNvPr>
          <p:cNvGraphicFramePr>
            <a:graphicFrameLocks noGrp="1"/>
          </p:cNvGraphicFramePr>
          <p:nvPr>
            <p:extLst>
              <p:ext uri="{D42A27DB-BD31-4B8C-83A1-F6EECF244321}">
                <p14:modId xmlns:p14="http://schemas.microsoft.com/office/powerpoint/2010/main" val="3570820491"/>
              </p:ext>
            </p:extLst>
          </p:nvPr>
        </p:nvGraphicFramePr>
        <p:xfrm>
          <a:off x="276224" y="2001398"/>
          <a:ext cx="3609975" cy="1580002"/>
        </p:xfrm>
        <a:graphic>
          <a:graphicData uri="http://schemas.openxmlformats.org/drawingml/2006/table">
            <a:tbl>
              <a:tblPr bandCol="1">
                <a:tableStyleId>{5C22544A-7EE6-4342-B048-85BDC9FD1C3A}</a:tableStyleId>
              </a:tblPr>
              <a:tblGrid>
                <a:gridCol w="3609975">
                  <a:extLst>
                    <a:ext uri="{9D8B030D-6E8A-4147-A177-3AD203B41FA5}">
                      <a16:colId xmlns:a16="http://schemas.microsoft.com/office/drawing/2014/main" val="3957306196"/>
                    </a:ext>
                  </a:extLst>
                </a:gridCol>
              </a:tblGrid>
              <a:tr h="1580002">
                <a:tc>
                  <a:txBody>
                    <a:bodyPr/>
                    <a:lstStyle/>
                    <a:p>
                      <a:endParaRPr lang="nl-NL" dirty="0"/>
                    </a:p>
                  </a:txBody>
                  <a:tcPr/>
                </a:tc>
                <a:extLst>
                  <a:ext uri="{0D108BD9-81ED-4DB2-BD59-A6C34878D82A}">
                    <a16:rowId xmlns:a16="http://schemas.microsoft.com/office/drawing/2014/main" val="1686825930"/>
                  </a:ext>
                </a:extLst>
              </a:tr>
            </a:tbl>
          </a:graphicData>
        </a:graphic>
      </p:graphicFrame>
      <p:graphicFrame>
        <p:nvGraphicFramePr>
          <p:cNvPr id="16" name="Tabel 3">
            <a:extLst>
              <a:ext uri="{FF2B5EF4-FFF2-40B4-BE49-F238E27FC236}">
                <a16:creationId xmlns:a16="http://schemas.microsoft.com/office/drawing/2014/main" id="{3E186644-E9D8-4AF6-AD54-8A0AEAB35DFA}"/>
              </a:ext>
            </a:extLst>
          </p:cNvPr>
          <p:cNvGraphicFramePr>
            <a:graphicFrameLocks noGrp="1"/>
          </p:cNvGraphicFramePr>
          <p:nvPr>
            <p:extLst>
              <p:ext uri="{D42A27DB-BD31-4B8C-83A1-F6EECF244321}">
                <p14:modId xmlns:p14="http://schemas.microsoft.com/office/powerpoint/2010/main" val="2450406023"/>
              </p:ext>
            </p:extLst>
          </p:nvPr>
        </p:nvGraphicFramePr>
        <p:xfrm>
          <a:off x="4590361" y="4153773"/>
          <a:ext cx="3930269" cy="2244922"/>
        </p:xfrm>
        <a:graphic>
          <a:graphicData uri="http://schemas.openxmlformats.org/drawingml/2006/table">
            <a:tbl>
              <a:tblPr bandCol="1">
                <a:tableStyleId>{5C22544A-7EE6-4342-B048-85BDC9FD1C3A}</a:tableStyleId>
              </a:tblPr>
              <a:tblGrid>
                <a:gridCol w="561467">
                  <a:extLst>
                    <a:ext uri="{9D8B030D-6E8A-4147-A177-3AD203B41FA5}">
                      <a16:colId xmlns:a16="http://schemas.microsoft.com/office/drawing/2014/main" val="3655513118"/>
                    </a:ext>
                  </a:extLst>
                </a:gridCol>
                <a:gridCol w="561467">
                  <a:extLst>
                    <a:ext uri="{9D8B030D-6E8A-4147-A177-3AD203B41FA5}">
                      <a16:colId xmlns:a16="http://schemas.microsoft.com/office/drawing/2014/main" val="3259726699"/>
                    </a:ext>
                  </a:extLst>
                </a:gridCol>
                <a:gridCol w="561467">
                  <a:extLst>
                    <a:ext uri="{9D8B030D-6E8A-4147-A177-3AD203B41FA5}">
                      <a16:colId xmlns:a16="http://schemas.microsoft.com/office/drawing/2014/main" val="1501143201"/>
                    </a:ext>
                  </a:extLst>
                </a:gridCol>
                <a:gridCol w="561467">
                  <a:extLst>
                    <a:ext uri="{9D8B030D-6E8A-4147-A177-3AD203B41FA5}">
                      <a16:colId xmlns:a16="http://schemas.microsoft.com/office/drawing/2014/main" val="2505106544"/>
                    </a:ext>
                  </a:extLst>
                </a:gridCol>
                <a:gridCol w="561467">
                  <a:extLst>
                    <a:ext uri="{9D8B030D-6E8A-4147-A177-3AD203B41FA5}">
                      <a16:colId xmlns:a16="http://schemas.microsoft.com/office/drawing/2014/main" val="533038827"/>
                    </a:ext>
                  </a:extLst>
                </a:gridCol>
                <a:gridCol w="561467">
                  <a:extLst>
                    <a:ext uri="{9D8B030D-6E8A-4147-A177-3AD203B41FA5}">
                      <a16:colId xmlns:a16="http://schemas.microsoft.com/office/drawing/2014/main" val="1082007823"/>
                    </a:ext>
                  </a:extLst>
                </a:gridCol>
                <a:gridCol w="561467">
                  <a:extLst>
                    <a:ext uri="{9D8B030D-6E8A-4147-A177-3AD203B41FA5}">
                      <a16:colId xmlns:a16="http://schemas.microsoft.com/office/drawing/2014/main" val="2158757513"/>
                    </a:ext>
                  </a:extLst>
                </a:gridCol>
              </a:tblGrid>
              <a:tr h="2244922">
                <a:tc>
                  <a:txBody>
                    <a:bodyPr/>
                    <a:lstStyle/>
                    <a:p>
                      <a:endParaRPr lang="nl-NL"/>
                    </a:p>
                  </a:txBody>
                  <a:tcPr/>
                </a:tc>
                <a:tc>
                  <a:txBody>
                    <a:bodyPr/>
                    <a:lstStyle/>
                    <a:p>
                      <a:endParaRPr lang="nl-NL" dirty="0"/>
                    </a:p>
                  </a:txBody>
                  <a:tcPr/>
                </a:tc>
                <a:tc>
                  <a:txBody>
                    <a:bodyPr/>
                    <a:lstStyle/>
                    <a:p>
                      <a:endParaRPr lang="nl-NL" dirty="0"/>
                    </a:p>
                  </a:txBody>
                  <a:tcPr>
                    <a:solidFill>
                      <a:schemeClr val="tx2">
                        <a:lumMod val="60000"/>
                        <a:lumOff val="40000"/>
                      </a:schemeClr>
                    </a:solidFill>
                  </a:tcPr>
                </a:tc>
                <a:tc>
                  <a:txBody>
                    <a:bodyPr/>
                    <a:lstStyle/>
                    <a:p>
                      <a:endParaRPr lang="nl-NL"/>
                    </a:p>
                  </a:txBody>
                  <a:tcPr/>
                </a:tc>
                <a:tc>
                  <a:txBody>
                    <a:bodyPr/>
                    <a:lstStyle/>
                    <a:p>
                      <a:endParaRPr lang="nl-NL" dirty="0"/>
                    </a:p>
                  </a:txBody>
                  <a:tcPr/>
                </a:tc>
                <a:tc>
                  <a:txBody>
                    <a:bodyPr/>
                    <a:lstStyle/>
                    <a:p>
                      <a:endParaRPr lang="nl-NL" dirty="0"/>
                    </a:p>
                  </a:txBody>
                  <a:tcPr>
                    <a:solidFill>
                      <a:schemeClr val="tx2">
                        <a:lumMod val="60000"/>
                        <a:lumOff val="40000"/>
                      </a:schemeClr>
                    </a:solidFill>
                  </a:tcPr>
                </a:tc>
                <a:tc>
                  <a:txBody>
                    <a:bodyPr/>
                    <a:lstStyle/>
                    <a:p>
                      <a:endParaRPr lang="nl-NL" dirty="0"/>
                    </a:p>
                  </a:txBody>
                  <a:tcPr/>
                </a:tc>
                <a:extLst>
                  <a:ext uri="{0D108BD9-81ED-4DB2-BD59-A6C34878D82A}">
                    <a16:rowId xmlns:a16="http://schemas.microsoft.com/office/drawing/2014/main" val="2012062859"/>
                  </a:ext>
                </a:extLst>
              </a:tr>
            </a:tbl>
          </a:graphicData>
        </a:graphic>
      </p:graphicFrame>
      <p:sp>
        <p:nvSpPr>
          <p:cNvPr id="4" name="Vermenigvuldigingsteken 3">
            <a:extLst>
              <a:ext uri="{FF2B5EF4-FFF2-40B4-BE49-F238E27FC236}">
                <a16:creationId xmlns:a16="http://schemas.microsoft.com/office/drawing/2014/main" id="{087A3B20-8A89-4B70-A2DC-22E232E55717}"/>
              </a:ext>
            </a:extLst>
          </p:cNvPr>
          <p:cNvSpPr/>
          <p:nvPr/>
        </p:nvSpPr>
        <p:spPr>
          <a:xfrm>
            <a:off x="428625" y="228600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ermenigvuldigingsteken 12">
            <a:extLst>
              <a:ext uri="{FF2B5EF4-FFF2-40B4-BE49-F238E27FC236}">
                <a16:creationId xmlns:a16="http://schemas.microsoft.com/office/drawing/2014/main" id="{956E689F-C331-4B6C-9E67-EDBD63EF84EE}"/>
              </a:ext>
            </a:extLst>
          </p:cNvPr>
          <p:cNvSpPr/>
          <p:nvPr/>
        </p:nvSpPr>
        <p:spPr>
          <a:xfrm>
            <a:off x="4795836" y="228600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5">
            <a:extLst>
              <a:ext uri="{FF2B5EF4-FFF2-40B4-BE49-F238E27FC236}">
                <a16:creationId xmlns:a16="http://schemas.microsoft.com/office/drawing/2014/main" id="{71FA1E8F-2A18-475B-8F70-3CC251DDE385}"/>
              </a:ext>
            </a:extLst>
          </p:cNvPr>
          <p:cNvGraphicFramePr>
            <a:graphicFrameLocks noGrp="1"/>
          </p:cNvGraphicFramePr>
          <p:nvPr>
            <p:extLst>
              <p:ext uri="{D42A27DB-BD31-4B8C-83A1-F6EECF244321}">
                <p14:modId xmlns:p14="http://schemas.microsoft.com/office/powerpoint/2010/main" val="2302945126"/>
              </p:ext>
            </p:extLst>
          </p:nvPr>
        </p:nvGraphicFramePr>
        <p:xfrm>
          <a:off x="256943" y="4267200"/>
          <a:ext cx="3629260" cy="2131495"/>
        </p:xfrm>
        <a:graphic>
          <a:graphicData uri="http://schemas.openxmlformats.org/drawingml/2006/table">
            <a:tbl>
              <a:tblPr bandCol="1">
                <a:tableStyleId>{5C22544A-7EE6-4342-B048-85BDC9FD1C3A}</a:tableStyleId>
              </a:tblPr>
              <a:tblGrid>
                <a:gridCol w="362926">
                  <a:extLst>
                    <a:ext uri="{9D8B030D-6E8A-4147-A177-3AD203B41FA5}">
                      <a16:colId xmlns:a16="http://schemas.microsoft.com/office/drawing/2014/main" val="4140303822"/>
                    </a:ext>
                  </a:extLst>
                </a:gridCol>
                <a:gridCol w="362926">
                  <a:extLst>
                    <a:ext uri="{9D8B030D-6E8A-4147-A177-3AD203B41FA5}">
                      <a16:colId xmlns:a16="http://schemas.microsoft.com/office/drawing/2014/main" val="1892201087"/>
                    </a:ext>
                  </a:extLst>
                </a:gridCol>
                <a:gridCol w="362926">
                  <a:extLst>
                    <a:ext uri="{9D8B030D-6E8A-4147-A177-3AD203B41FA5}">
                      <a16:colId xmlns:a16="http://schemas.microsoft.com/office/drawing/2014/main" val="2260746747"/>
                    </a:ext>
                  </a:extLst>
                </a:gridCol>
                <a:gridCol w="362926">
                  <a:extLst>
                    <a:ext uri="{9D8B030D-6E8A-4147-A177-3AD203B41FA5}">
                      <a16:colId xmlns:a16="http://schemas.microsoft.com/office/drawing/2014/main" val="1428118757"/>
                    </a:ext>
                  </a:extLst>
                </a:gridCol>
                <a:gridCol w="362926">
                  <a:extLst>
                    <a:ext uri="{9D8B030D-6E8A-4147-A177-3AD203B41FA5}">
                      <a16:colId xmlns:a16="http://schemas.microsoft.com/office/drawing/2014/main" val="618857938"/>
                    </a:ext>
                  </a:extLst>
                </a:gridCol>
                <a:gridCol w="362926">
                  <a:extLst>
                    <a:ext uri="{9D8B030D-6E8A-4147-A177-3AD203B41FA5}">
                      <a16:colId xmlns:a16="http://schemas.microsoft.com/office/drawing/2014/main" val="2330711701"/>
                    </a:ext>
                  </a:extLst>
                </a:gridCol>
                <a:gridCol w="362926">
                  <a:extLst>
                    <a:ext uri="{9D8B030D-6E8A-4147-A177-3AD203B41FA5}">
                      <a16:colId xmlns:a16="http://schemas.microsoft.com/office/drawing/2014/main" val="55587626"/>
                    </a:ext>
                  </a:extLst>
                </a:gridCol>
                <a:gridCol w="362926">
                  <a:extLst>
                    <a:ext uri="{9D8B030D-6E8A-4147-A177-3AD203B41FA5}">
                      <a16:colId xmlns:a16="http://schemas.microsoft.com/office/drawing/2014/main" val="1418743101"/>
                    </a:ext>
                  </a:extLst>
                </a:gridCol>
                <a:gridCol w="362926">
                  <a:extLst>
                    <a:ext uri="{9D8B030D-6E8A-4147-A177-3AD203B41FA5}">
                      <a16:colId xmlns:a16="http://schemas.microsoft.com/office/drawing/2014/main" val="4196465060"/>
                    </a:ext>
                  </a:extLst>
                </a:gridCol>
                <a:gridCol w="362926">
                  <a:extLst>
                    <a:ext uri="{9D8B030D-6E8A-4147-A177-3AD203B41FA5}">
                      <a16:colId xmlns:a16="http://schemas.microsoft.com/office/drawing/2014/main" val="1114336421"/>
                    </a:ext>
                  </a:extLst>
                </a:gridCol>
              </a:tblGrid>
              <a:tr h="2131495">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2120965070"/>
                  </a:ext>
                </a:extLst>
              </a:tr>
            </a:tbl>
          </a:graphicData>
        </a:graphic>
      </p:graphicFrame>
      <p:sp>
        <p:nvSpPr>
          <p:cNvPr id="15" name="Vermenigvuldigingsteken 14">
            <a:extLst>
              <a:ext uri="{FF2B5EF4-FFF2-40B4-BE49-F238E27FC236}">
                <a16:creationId xmlns:a16="http://schemas.microsoft.com/office/drawing/2014/main" id="{C6ECA8C9-97E9-4FAE-ABD7-68CA91CEC4B9}"/>
              </a:ext>
            </a:extLst>
          </p:cNvPr>
          <p:cNvSpPr/>
          <p:nvPr/>
        </p:nvSpPr>
        <p:spPr>
          <a:xfrm>
            <a:off x="223837" y="4340645"/>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ermenigvuldigingsteken 16">
            <a:extLst>
              <a:ext uri="{FF2B5EF4-FFF2-40B4-BE49-F238E27FC236}">
                <a16:creationId xmlns:a16="http://schemas.microsoft.com/office/drawing/2014/main" id="{A31E7723-9320-4DB1-9300-DDF998C6EA9C}"/>
              </a:ext>
            </a:extLst>
          </p:cNvPr>
          <p:cNvSpPr/>
          <p:nvPr/>
        </p:nvSpPr>
        <p:spPr>
          <a:xfrm>
            <a:off x="4591048" y="4340644"/>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FD65C919-398F-4A87-9AEB-F3BDB46FD663}"/>
              </a:ext>
            </a:extLst>
          </p:cNvPr>
          <p:cNvSpPr txBox="1"/>
          <p:nvPr/>
        </p:nvSpPr>
        <p:spPr>
          <a:xfrm>
            <a:off x="3581399" y="1689944"/>
            <a:ext cx="609600" cy="383103"/>
          </a:xfrm>
          <a:prstGeom prst="rect">
            <a:avLst/>
          </a:prstGeom>
          <a:noFill/>
        </p:spPr>
        <p:txBody>
          <a:bodyPr wrap="square" rtlCol="0">
            <a:spAutoFit/>
          </a:bodyPr>
          <a:lstStyle/>
          <a:p>
            <a:r>
              <a:rPr lang="nl-NL" dirty="0"/>
              <a:t>1</a:t>
            </a:r>
          </a:p>
        </p:txBody>
      </p:sp>
      <p:sp>
        <p:nvSpPr>
          <p:cNvPr id="18" name="Tekstvak 17">
            <a:extLst>
              <a:ext uri="{FF2B5EF4-FFF2-40B4-BE49-F238E27FC236}">
                <a16:creationId xmlns:a16="http://schemas.microsoft.com/office/drawing/2014/main" id="{E14A1046-2AC0-45FB-9058-F8A53912AFBA}"/>
              </a:ext>
            </a:extLst>
          </p:cNvPr>
          <p:cNvSpPr txBox="1"/>
          <p:nvPr/>
        </p:nvSpPr>
        <p:spPr>
          <a:xfrm>
            <a:off x="8215830" y="1639351"/>
            <a:ext cx="609600" cy="383103"/>
          </a:xfrm>
          <a:prstGeom prst="rect">
            <a:avLst/>
          </a:prstGeom>
          <a:noFill/>
        </p:spPr>
        <p:txBody>
          <a:bodyPr wrap="square" rtlCol="0">
            <a:spAutoFit/>
          </a:bodyPr>
          <a:lstStyle/>
          <a:p>
            <a:r>
              <a:rPr lang="nl-NL" dirty="0"/>
              <a:t>2</a:t>
            </a:r>
          </a:p>
        </p:txBody>
      </p:sp>
      <p:sp>
        <p:nvSpPr>
          <p:cNvPr id="19" name="Tekstvak 18">
            <a:extLst>
              <a:ext uri="{FF2B5EF4-FFF2-40B4-BE49-F238E27FC236}">
                <a16:creationId xmlns:a16="http://schemas.microsoft.com/office/drawing/2014/main" id="{9C565A32-F46F-4FA8-AEE3-53DF898996D2}"/>
              </a:ext>
            </a:extLst>
          </p:cNvPr>
          <p:cNvSpPr txBox="1"/>
          <p:nvPr/>
        </p:nvSpPr>
        <p:spPr>
          <a:xfrm>
            <a:off x="3429000" y="3925351"/>
            <a:ext cx="609600" cy="383103"/>
          </a:xfrm>
          <a:prstGeom prst="rect">
            <a:avLst/>
          </a:prstGeom>
          <a:noFill/>
        </p:spPr>
        <p:txBody>
          <a:bodyPr wrap="square" rtlCol="0">
            <a:spAutoFit/>
          </a:bodyPr>
          <a:lstStyle/>
          <a:p>
            <a:r>
              <a:rPr lang="nl-NL" dirty="0"/>
              <a:t>10</a:t>
            </a:r>
          </a:p>
        </p:txBody>
      </p:sp>
      <p:sp>
        <p:nvSpPr>
          <p:cNvPr id="20" name="Tekstvak 19">
            <a:extLst>
              <a:ext uri="{FF2B5EF4-FFF2-40B4-BE49-F238E27FC236}">
                <a16:creationId xmlns:a16="http://schemas.microsoft.com/office/drawing/2014/main" id="{79148DF2-BC12-4773-922D-7979C938267B}"/>
              </a:ext>
            </a:extLst>
          </p:cNvPr>
          <p:cNvSpPr txBox="1"/>
          <p:nvPr/>
        </p:nvSpPr>
        <p:spPr>
          <a:xfrm>
            <a:off x="8235883" y="3797691"/>
            <a:ext cx="609600" cy="383103"/>
          </a:xfrm>
          <a:prstGeom prst="rect">
            <a:avLst/>
          </a:prstGeom>
          <a:noFill/>
        </p:spPr>
        <p:txBody>
          <a:bodyPr wrap="square" rtlCol="0">
            <a:spAutoFit/>
          </a:bodyPr>
          <a:lstStyle/>
          <a:p>
            <a:r>
              <a:rPr lang="nl-NL" dirty="0"/>
              <a:t>3</a:t>
            </a:r>
          </a:p>
        </p:txBody>
      </p:sp>
    </p:spTree>
    <p:extLst>
      <p:ext uri="{BB962C8B-B14F-4D97-AF65-F5344CB8AC3E}">
        <p14:creationId xmlns:p14="http://schemas.microsoft.com/office/powerpoint/2010/main" val="1806853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459304"/>
            <a:ext cx="8286750" cy="1904999"/>
          </a:xfrm>
        </p:spPr>
        <p:txBody>
          <a:bodyPr>
            <a:normAutofit/>
          </a:bodyPr>
          <a:lstStyle/>
          <a:p>
            <a:pPr algn="ctr"/>
            <a:r>
              <a:rPr lang="nl-NL" dirty="0"/>
              <a:t>Strokenteelt</a:t>
            </a:r>
          </a:p>
        </p:txBody>
      </p:sp>
      <p:graphicFrame>
        <p:nvGraphicFramePr>
          <p:cNvPr id="2" name="Tabel 2">
            <a:extLst>
              <a:ext uri="{FF2B5EF4-FFF2-40B4-BE49-F238E27FC236}">
                <a16:creationId xmlns:a16="http://schemas.microsoft.com/office/drawing/2014/main" id="{C0527B59-DD66-4B00-9BA2-B8960D4F3903}"/>
              </a:ext>
            </a:extLst>
          </p:cNvPr>
          <p:cNvGraphicFramePr>
            <a:graphicFrameLocks noGrp="1"/>
          </p:cNvGraphicFramePr>
          <p:nvPr>
            <p:extLst>
              <p:ext uri="{D42A27DB-BD31-4B8C-83A1-F6EECF244321}">
                <p14:modId xmlns:p14="http://schemas.microsoft.com/office/powerpoint/2010/main" val="1678583190"/>
              </p:ext>
            </p:extLst>
          </p:nvPr>
        </p:nvGraphicFramePr>
        <p:xfrm>
          <a:off x="4495800" y="1981199"/>
          <a:ext cx="3962400" cy="1929075"/>
        </p:xfrm>
        <a:graphic>
          <a:graphicData uri="http://schemas.openxmlformats.org/drawingml/2006/table">
            <a:tbl>
              <a:tblPr bandCol="1">
                <a:tableStyleId>{5C22544A-7EE6-4342-B048-85BDC9FD1C3A}</a:tableStyleId>
              </a:tblPr>
              <a:tblGrid>
                <a:gridCol w="990600">
                  <a:extLst>
                    <a:ext uri="{9D8B030D-6E8A-4147-A177-3AD203B41FA5}">
                      <a16:colId xmlns:a16="http://schemas.microsoft.com/office/drawing/2014/main" val="3957306196"/>
                    </a:ext>
                  </a:extLst>
                </a:gridCol>
                <a:gridCol w="990600">
                  <a:extLst>
                    <a:ext uri="{9D8B030D-6E8A-4147-A177-3AD203B41FA5}">
                      <a16:colId xmlns:a16="http://schemas.microsoft.com/office/drawing/2014/main" val="2435147065"/>
                    </a:ext>
                  </a:extLst>
                </a:gridCol>
                <a:gridCol w="990600">
                  <a:extLst>
                    <a:ext uri="{9D8B030D-6E8A-4147-A177-3AD203B41FA5}">
                      <a16:colId xmlns:a16="http://schemas.microsoft.com/office/drawing/2014/main" val="2928168618"/>
                    </a:ext>
                  </a:extLst>
                </a:gridCol>
                <a:gridCol w="990600">
                  <a:extLst>
                    <a:ext uri="{9D8B030D-6E8A-4147-A177-3AD203B41FA5}">
                      <a16:colId xmlns:a16="http://schemas.microsoft.com/office/drawing/2014/main" val="1627649050"/>
                    </a:ext>
                  </a:extLst>
                </a:gridCol>
              </a:tblGrid>
              <a:tr h="1929075">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686825930"/>
                  </a:ext>
                </a:extLst>
              </a:tr>
            </a:tbl>
          </a:graphicData>
        </a:graphic>
      </p:graphicFrame>
      <p:graphicFrame>
        <p:nvGraphicFramePr>
          <p:cNvPr id="14" name="Tabel 2">
            <a:extLst>
              <a:ext uri="{FF2B5EF4-FFF2-40B4-BE49-F238E27FC236}">
                <a16:creationId xmlns:a16="http://schemas.microsoft.com/office/drawing/2014/main" id="{642A02FC-3E22-4A66-806B-3A0C3E3DF4D3}"/>
              </a:ext>
            </a:extLst>
          </p:cNvPr>
          <p:cNvGraphicFramePr>
            <a:graphicFrameLocks noGrp="1"/>
          </p:cNvGraphicFramePr>
          <p:nvPr>
            <p:extLst>
              <p:ext uri="{D42A27DB-BD31-4B8C-83A1-F6EECF244321}">
                <p14:modId xmlns:p14="http://schemas.microsoft.com/office/powerpoint/2010/main" val="2346909395"/>
              </p:ext>
            </p:extLst>
          </p:nvPr>
        </p:nvGraphicFramePr>
        <p:xfrm>
          <a:off x="276224" y="2001397"/>
          <a:ext cx="3609975" cy="1929075"/>
        </p:xfrm>
        <a:graphic>
          <a:graphicData uri="http://schemas.openxmlformats.org/drawingml/2006/table">
            <a:tbl>
              <a:tblPr bandCol="1">
                <a:tableStyleId>{5C22544A-7EE6-4342-B048-85BDC9FD1C3A}</a:tableStyleId>
              </a:tblPr>
              <a:tblGrid>
                <a:gridCol w="3609975">
                  <a:extLst>
                    <a:ext uri="{9D8B030D-6E8A-4147-A177-3AD203B41FA5}">
                      <a16:colId xmlns:a16="http://schemas.microsoft.com/office/drawing/2014/main" val="3957306196"/>
                    </a:ext>
                  </a:extLst>
                </a:gridCol>
              </a:tblGrid>
              <a:tr h="1929075">
                <a:tc>
                  <a:txBody>
                    <a:bodyPr/>
                    <a:lstStyle/>
                    <a:p>
                      <a:endParaRPr lang="nl-NL" dirty="0"/>
                    </a:p>
                  </a:txBody>
                  <a:tcPr/>
                </a:tc>
                <a:extLst>
                  <a:ext uri="{0D108BD9-81ED-4DB2-BD59-A6C34878D82A}">
                    <a16:rowId xmlns:a16="http://schemas.microsoft.com/office/drawing/2014/main" val="1686825930"/>
                  </a:ext>
                </a:extLst>
              </a:tr>
            </a:tbl>
          </a:graphicData>
        </a:graphic>
      </p:graphicFrame>
      <p:graphicFrame>
        <p:nvGraphicFramePr>
          <p:cNvPr id="16" name="Tabel 3">
            <a:extLst>
              <a:ext uri="{FF2B5EF4-FFF2-40B4-BE49-F238E27FC236}">
                <a16:creationId xmlns:a16="http://schemas.microsoft.com/office/drawing/2014/main" id="{3E186644-E9D8-4AF6-AD54-8A0AEAB35DFA}"/>
              </a:ext>
            </a:extLst>
          </p:cNvPr>
          <p:cNvGraphicFramePr>
            <a:graphicFrameLocks noGrp="1"/>
          </p:cNvGraphicFramePr>
          <p:nvPr>
            <p:extLst>
              <p:ext uri="{D42A27DB-BD31-4B8C-83A1-F6EECF244321}">
                <p14:modId xmlns:p14="http://schemas.microsoft.com/office/powerpoint/2010/main" val="3354359576"/>
              </p:ext>
            </p:extLst>
          </p:nvPr>
        </p:nvGraphicFramePr>
        <p:xfrm>
          <a:off x="4590361" y="4153773"/>
          <a:ext cx="3930270" cy="2244922"/>
        </p:xfrm>
        <a:graphic>
          <a:graphicData uri="http://schemas.openxmlformats.org/drawingml/2006/table">
            <a:tbl>
              <a:tblPr bandCol="1">
                <a:tableStyleId>{5C22544A-7EE6-4342-B048-85BDC9FD1C3A}</a:tableStyleId>
              </a:tblPr>
              <a:tblGrid>
                <a:gridCol w="561467">
                  <a:extLst>
                    <a:ext uri="{9D8B030D-6E8A-4147-A177-3AD203B41FA5}">
                      <a16:colId xmlns:a16="http://schemas.microsoft.com/office/drawing/2014/main" val="3655513118"/>
                    </a:ext>
                  </a:extLst>
                </a:gridCol>
                <a:gridCol w="410772">
                  <a:extLst>
                    <a:ext uri="{9D8B030D-6E8A-4147-A177-3AD203B41FA5}">
                      <a16:colId xmlns:a16="http://schemas.microsoft.com/office/drawing/2014/main" val="3259726699"/>
                    </a:ext>
                  </a:extLst>
                </a:gridCol>
                <a:gridCol w="457200">
                  <a:extLst>
                    <a:ext uri="{9D8B030D-6E8A-4147-A177-3AD203B41FA5}">
                      <a16:colId xmlns:a16="http://schemas.microsoft.com/office/drawing/2014/main" val="1501143201"/>
                    </a:ext>
                  </a:extLst>
                </a:gridCol>
                <a:gridCol w="457200">
                  <a:extLst>
                    <a:ext uri="{9D8B030D-6E8A-4147-A177-3AD203B41FA5}">
                      <a16:colId xmlns:a16="http://schemas.microsoft.com/office/drawing/2014/main" val="2505106544"/>
                    </a:ext>
                  </a:extLst>
                </a:gridCol>
                <a:gridCol w="533400">
                  <a:extLst>
                    <a:ext uri="{9D8B030D-6E8A-4147-A177-3AD203B41FA5}">
                      <a16:colId xmlns:a16="http://schemas.microsoft.com/office/drawing/2014/main" val="533038827"/>
                    </a:ext>
                  </a:extLst>
                </a:gridCol>
                <a:gridCol w="457200">
                  <a:extLst>
                    <a:ext uri="{9D8B030D-6E8A-4147-A177-3AD203B41FA5}">
                      <a16:colId xmlns:a16="http://schemas.microsoft.com/office/drawing/2014/main" val="2653545815"/>
                    </a:ext>
                  </a:extLst>
                </a:gridCol>
                <a:gridCol w="457200">
                  <a:extLst>
                    <a:ext uri="{9D8B030D-6E8A-4147-A177-3AD203B41FA5}">
                      <a16:colId xmlns:a16="http://schemas.microsoft.com/office/drawing/2014/main" val="1082007823"/>
                    </a:ext>
                  </a:extLst>
                </a:gridCol>
                <a:gridCol w="595831">
                  <a:extLst>
                    <a:ext uri="{9D8B030D-6E8A-4147-A177-3AD203B41FA5}">
                      <a16:colId xmlns:a16="http://schemas.microsoft.com/office/drawing/2014/main" val="2158757513"/>
                    </a:ext>
                  </a:extLst>
                </a:gridCol>
              </a:tblGrid>
              <a:tr h="2244922">
                <a:tc>
                  <a:txBody>
                    <a:bodyPr/>
                    <a:lstStyle/>
                    <a:p>
                      <a:endParaRPr lang="nl-NL"/>
                    </a:p>
                  </a:txBody>
                  <a:tcPr/>
                </a:tc>
                <a:tc>
                  <a:txBody>
                    <a:bodyPr/>
                    <a:lstStyle/>
                    <a:p>
                      <a:endParaRPr lang="nl-NL" dirty="0"/>
                    </a:p>
                  </a:txBody>
                  <a:tcPr/>
                </a:tc>
                <a:tc>
                  <a:txBody>
                    <a:bodyPr/>
                    <a:lstStyle/>
                    <a:p>
                      <a:endParaRPr lang="nl-NL" dirty="0"/>
                    </a:p>
                  </a:txBody>
                  <a:tcPr>
                    <a:solidFill>
                      <a:schemeClr val="tx2">
                        <a:lumMod val="60000"/>
                        <a:lumOff val="40000"/>
                      </a:schemeClr>
                    </a:solidFill>
                  </a:tcPr>
                </a:tc>
                <a:tc>
                  <a:txBody>
                    <a:bodyPr/>
                    <a:lstStyle/>
                    <a:p>
                      <a:endParaRPr lang="nl-NL"/>
                    </a:p>
                  </a:txBody>
                  <a:tcPr/>
                </a:tc>
                <a:tc>
                  <a:txBody>
                    <a:bodyPr/>
                    <a:lstStyle/>
                    <a:p>
                      <a:endParaRPr lang="nl-NL" dirty="0"/>
                    </a:p>
                  </a:txBody>
                  <a:tcPr/>
                </a:tc>
                <a:tc>
                  <a:txBody>
                    <a:bodyPr/>
                    <a:lstStyle/>
                    <a:p>
                      <a:endParaRPr lang="nl-NL" dirty="0"/>
                    </a:p>
                  </a:txBody>
                  <a:tcPr/>
                </a:tc>
                <a:tc>
                  <a:txBody>
                    <a:bodyPr/>
                    <a:lstStyle/>
                    <a:p>
                      <a:endParaRPr lang="nl-NL" dirty="0"/>
                    </a:p>
                  </a:txBody>
                  <a:tcPr>
                    <a:solidFill>
                      <a:schemeClr val="tx2">
                        <a:lumMod val="60000"/>
                        <a:lumOff val="40000"/>
                      </a:schemeClr>
                    </a:solidFill>
                  </a:tcPr>
                </a:tc>
                <a:tc>
                  <a:txBody>
                    <a:bodyPr/>
                    <a:lstStyle/>
                    <a:p>
                      <a:endParaRPr lang="nl-NL" dirty="0"/>
                    </a:p>
                  </a:txBody>
                  <a:tcPr/>
                </a:tc>
                <a:extLst>
                  <a:ext uri="{0D108BD9-81ED-4DB2-BD59-A6C34878D82A}">
                    <a16:rowId xmlns:a16="http://schemas.microsoft.com/office/drawing/2014/main" val="2012062859"/>
                  </a:ext>
                </a:extLst>
              </a:tr>
            </a:tbl>
          </a:graphicData>
        </a:graphic>
      </p:graphicFrame>
      <p:sp>
        <p:nvSpPr>
          <p:cNvPr id="4" name="Vermenigvuldigingsteken 3">
            <a:extLst>
              <a:ext uri="{FF2B5EF4-FFF2-40B4-BE49-F238E27FC236}">
                <a16:creationId xmlns:a16="http://schemas.microsoft.com/office/drawing/2014/main" id="{087A3B20-8A89-4B70-A2DC-22E232E55717}"/>
              </a:ext>
            </a:extLst>
          </p:cNvPr>
          <p:cNvSpPr/>
          <p:nvPr/>
        </p:nvSpPr>
        <p:spPr>
          <a:xfrm>
            <a:off x="428625" y="228600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ermenigvuldigingsteken 12">
            <a:extLst>
              <a:ext uri="{FF2B5EF4-FFF2-40B4-BE49-F238E27FC236}">
                <a16:creationId xmlns:a16="http://schemas.microsoft.com/office/drawing/2014/main" id="{956E689F-C331-4B6C-9E67-EDBD63EF84EE}"/>
              </a:ext>
            </a:extLst>
          </p:cNvPr>
          <p:cNvSpPr/>
          <p:nvPr/>
        </p:nvSpPr>
        <p:spPr>
          <a:xfrm>
            <a:off x="4795836" y="228600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Tabel 5">
            <a:extLst>
              <a:ext uri="{FF2B5EF4-FFF2-40B4-BE49-F238E27FC236}">
                <a16:creationId xmlns:a16="http://schemas.microsoft.com/office/drawing/2014/main" id="{71FA1E8F-2A18-475B-8F70-3CC251DDE385}"/>
              </a:ext>
            </a:extLst>
          </p:cNvPr>
          <p:cNvGraphicFramePr>
            <a:graphicFrameLocks noGrp="1"/>
          </p:cNvGraphicFramePr>
          <p:nvPr>
            <p:extLst>
              <p:ext uri="{D42A27DB-BD31-4B8C-83A1-F6EECF244321}">
                <p14:modId xmlns:p14="http://schemas.microsoft.com/office/powerpoint/2010/main" val="726549952"/>
              </p:ext>
            </p:extLst>
          </p:nvPr>
        </p:nvGraphicFramePr>
        <p:xfrm>
          <a:off x="252462" y="4231333"/>
          <a:ext cx="3629260" cy="2131495"/>
        </p:xfrm>
        <a:graphic>
          <a:graphicData uri="http://schemas.openxmlformats.org/drawingml/2006/table">
            <a:tbl>
              <a:tblPr bandCol="1">
                <a:tableStyleId>{5C22544A-7EE6-4342-B048-85BDC9FD1C3A}</a:tableStyleId>
              </a:tblPr>
              <a:tblGrid>
                <a:gridCol w="362926">
                  <a:extLst>
                    <a:ext uri="{9D8B030D-6E8A-4147-A177-3AD203B41FA5}">
                      <a16:colId xmlns:a16="http://schemas.microsoft.com/office/drawing/2014/main" val="4140303822"/>
                    </a:ext>
                  </a:extLst>
                </a:gridCol>
                <a:gridCol w="362926">
                  <a:extLst>
                    <a:ext uri="{9D8B030D-6E8A-4147-A177-3AD203B41FA5}">
                      <a16:colId xmlns:a16="http://schemas.microsoft.com/office/drawing/2014/main" val="1892201087"/>
                    </a:ext>
                  </a:extLst>
                </a:gridCol>
                <a:gridCol w="362926">
                  <a:extLst>
                    <a:ext uri="{9D8B030D-6E8A-4147-A177-3AD203B41FA5}">
                      <a16:colId xmlns:a16="http://schemas.microsoft.com/office/drawing/2014/main" val="2260746747"/>
                    </a:ext>
                  </a:extLst>
                </a:gridCol>
                <a:gridCol w="362926">
                  <a:extLst>
                    <a:ext uri="{9D8B030D-6E8A-4147-A177-3AD203B41FA5}">
                      <a16:colId xmlns:a16="http://schemas.microsoft.com/office/drawing/2014/main" val="1428118757"/>
                    </a:ext>
                  </a:extLst>
                </a:gridCol>
                <a:gridCol w="362926">
                  <a:extLst>
                    <a:ext uri="{9D8B030D-6E8A-4147-A177-3AD203B41FA5}">
                      <a16:colId xmlns:a16="http://schemas.microsoft.com/office/drawing/2014/main" val="618857938"/>
                    </a:ext>
                  </a:extLst>
                </a:gridCol>
                <a:gridCol w="362926">
                  <a:extLst>
                    <a:ext uri="{9D8B030D-6E8A-4147-A177-3AD203B41FA5}">
                      <a16:colId xmlns:a16="http://schemas.microsoft.com/office/drawing/2014/main" val="2330711701"/>
                    </a:ext>
                  </a:extLst>
                </a:gridCol>
                <a:gridCol w="362926">
                  <a:extLst>
                    <a:ext uri="{9D8B030D-6E8A-4147-A177-3AD203B41FA5}">
                      <a16:colId xmlns:a16="http://schemas.microsoft.com/office/drawing/2014/main" val="55587626"/>
                    </a:ext>
                  </a:extLst>
                </a:gridCol>
                <a:gridCol w="362926">
                  <a:extLst>
                    <a:ext uri="{9D8B030D-6E8A-4147-A177-3AD203B41FA5}">
                      <a16:colId xmlns:a16="http://schemas.microsoft.com/office/drawing/2014/main" val="1418743101"/>
                    </a:ext>
                  </a:extLst>
                </a:gridCol>
                <a:gridCol w="362926">
                  <a:extLst>
                    <a:ext uri="{9D8B030D-6E8A-4147-A177-3AD203B41FA5}">
                      <a16:colId xmlns:a16="http://schemas.microsoft.com/office/drawing/2014/main" val="4196465060"/>
                    </a:ext>
                  </a:extLst>
                </a:gridCol>
                <a:gridCol w="362926">
                  <a:extLst>
                    <a:ext uri="{9D8B030D-6E8A-4147-A177-3AD203B41FA5}">
                      <a16:colId xmlns:a16="http://schemas.microsoft.com/office/drawing/2014/main" val="1114336421"/>
                    </a:ext>
                  </a:extLst>
                </a:gridCol>
              </a:tblGrid>
              <a:tr h="2131495">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2120965070"/>
                  </a:ext>
                </a:extLst>
              </a:tr>
            </a:tbl>
          </a:graphicData>
        </a:graphic>
      </p:graphicFrame>
      <p:sp>
        <p:nvSpPr>
          <p:cNvPr id="15" name="Vermenigvuldigingsteken 14">
            <a:extLst>
              <a:ext uri="{FF2B5EF4-FFF2-40B4-BE49-F238E27FC236}">
                <a16:creationId xmlns:a16="http://schemas.microsoft.com/office/drawing/2014/main" id="{C6ECA8C9-97E9-4FAE-ABD7-68CA91CEC4B9}"/>
              </a:ext>
            </a:extLst>
          </p:cNvPr>
          <p:cNvSpPr/>
          <p:nvPr/>
        </p:nvSpPr>
        <p:spPr>
          <a:xfrm>
            <a:off x="223837" y="4340645"/>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ermenigvuldigingsteken 16">
            <a:extLst>
              <a:ext uri="{FF2B5EF4-FFF2-40B4-BE49-F238E27FC236}">
                <a16:creationId xmlns:a16="http://schemas.microsoft.com/office/drawing/2014/main" id="{A31E7723-9320-4DB1-9300-DDF998C6EA9C}"/>
              </a:ext>
            </a:extLst>
          </p:cNvPr>
          <p:cNvSpPr/>
          <p:nvPr/>
        </p:nvSpPr>
        <p:spPr>
          <a:xfrm>
            <a:off x="4591048" y="4340644"/>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Vermenigvuldigingsteken 17">
            <a:extLst>
              <a:ext uri="{FF2B5EF4-FFF2-40B4-BE49-F238E27FC236}">
                <a16:creationId xmlns:a16="http://schemas.microsoft.com/office/drawing/2014/main" id="{A8E8C8CF-2225-4905-90CF-815E648F98CC}"/>
              </a:ext>
            </a:extLst>
          </p:cNvPr>
          <p:cNvSpPr/>
          <p:nvPr/>
        </p:nvSpPr>
        <p:spPr>
          <a:xfrm>
            <a:off x="1338259" y="2138383"/>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Vermenigvuldigingsteken 18">
            <a:extLst>
              <a:ext uri="{FF2B5EF4-FFF2-40B4-BE49-F238E27FC236}">
                <a16:creationId xmlns:a16="http://schemas.microsoft.com/office/drawing/2014/main" id="{AD1E50A8-0852-40D0-AE0D-89D6669C9EFA}"/>
              </a:ext>
            </a:extLst>
          </p:cNvPr>
          <p:cNvSpPr/>
          <p:nvPr/>
        </p:nvSpPr>
        <p:spPr>
          <a:xfrm>
            <a:off x="1747837" y="2859891"/>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Vermenigvuldigingsteken 19">
            <a:extLst>
              <a:ext uri="{FF2B5EF4-FFF2-40B4-BE49-F238E27FC236}">
                <a16:creationId xmlns:a16="http://schemas.microsoft.com/office/drawing/2014/main" id="{78F3E282-C3D1-450B-A297-A46492885F72}"/>
              </a:ext>
            </a:extLst>
          </p:cNvPr>
          <p:cNvSpPr/>
          <p:nvPr/>
        </p:nvSpPr>
        <p:spPr>
          <a:xfrm>
            <a:off x="2656698" y="2164461"/>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Vermenigvuldigingsteken 20">
            <a:extLst>
              <a:ext uri="{FF2B5EF4-FFF2-40B4-BE49-F238E27FC236}">
                <a16:creationId xmlns:a16="http://schemas.microsoft.com/office/drawing/2014/main" id="{331C9423-A7AB-4921-AF20-9B65811ACDF1}"/>
              </a:ext>
            </a:extLst>
          </p:cNvPr>
          <p:cNvSpPr/>
          <p:nvPr/>
        </p:nvSpPr>
        <p:spPr>
          <a:xfrm>
            <a:off x="3219450" y="2956949"/>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Vermenigvuldigingsteken 21">
            <a:extLst>
              <a:ext uri="{FF2B5EF4-FFF2-40B4-BE49-F238E27FC236}">
                <a16:creationId xmlns:a16="http://schemas.microsoft.com/office/drawing/2014/main" id="{1CEFDA5C-460B-4BEE-95D0-B0D86BB87D15}"/>
              </a:ext>
            </a:extLst>
          </p:cNvPr>
          <p:cNvSpPr/>
          <p:nvPr/>
        </p:nvSpPr>
        <p:spPr>
          <a:xfrm>
            <a:off x="954938" y="295384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ermenigvuldigingsteken 22">
            <a:extLst>
              <a:ext uri="{FF2B5EF4-FFF2-40B4-BE49-F238E27FC236}">
                <a16:creationId xmlns:a16="http://schemas.microsoft.com/office/drawing/2014/main" id="{40F2E32C-D8BF-4A4C-8E66-203D796A9351}"/>
              </a:ext>
            </a:extLst>
          </p:cNvPr>
          <p:cNvSpPr/>
          <p:nvPr/>
        </p:nvSpPr>
        <p:spPr>
          <a:xfrm>
            <a:off x="4795836" y="2868116"/>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Vermenigvuldigingsteken 23">
            <a:extLst>
              <a:ext uri="{FF2B5EF4-FFF2-40B4-BE49-F238E27FC236}">
                <a16:creationId xmlns:a16="http://schemas.microsoft.com/office/drawing/2014/main" id="{116F58C2-2A3F-48C9-89BC-5538E158C3A2}"/>
              </a:ext>
            </a:extLst>
          </p:cNvPr>
          <p:cNvSpPr/>
          <p:nvPr/>
        </p:nvSpPr>
        <p:spPr>
          <a:xfrm>
            <a:off x="4487880" y="2536634"/>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Vermenigvuldigingsteken 24">
            <a:extLst>
              <a:ext uri="{FF2B5EF4-FFF2-40B4-BE49-F238E27FC236}">
                <a16:creationId xmlns:a16="http://schemas.microsoft.com/office/drawing/2014/main" id="{B7A15F00-AF35-497B-A841-8931F1B093B7}"/>
              </a:ext>
            </a:extLst>
          </p:cNvPr>
          <p:cNvSpPr/>
          <p:nvPr/>
        </p:nvSpPr>
        <p:spPr>
          <a:xfrm>
            <a:off x="5095872" y="2002833"/>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Vermenigvuldigingsteken 25">
            <a:extLst>
              <a:ext uri="{FF2B5EF4-FFF2-40B4-BE49-F238E27FC236}">
                <a16:creationId xmlns:a16="http://schemas.microsoft.com/office/drawing/2014/main" id="{CDA1D96D-9F42-48F4-AF73-FEA0BB50B9B1}"/>
              </a:ext>
            </a:extLst>
          </p:cNvPr>
          <p:cNvSpPr/>
          <p:nvPr/>
        </p:nvSpPr>
        <p:spPr>
          <a:xfrm>
            <a:off x="213795" y="4808744"/>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Vermenigvuldigingsteken 26">
            <a:extLst>
              <a:ext uri="{FF2B5EF4-FFF2-40B4-BE49-F238E27FC236}">
                <a16:creationId xmlns:a16="http://schemas.microsoft.com/office/drawing/2014/main" id="{FDD7A284-4EA7-4D64-97BA-A726A06C226A}"/>
              </a:ext>
            </a:extLst>
          </p:cNvPr>
          <p:cNvSpPr/>
          <p:nvPr/>
        </p:nvSpPr>
        <p:spPr>
          <a:xfrm>
            <a:off x="200825" y="5438882"/>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ermenigvuldigingsteken 27">
            <a:extLst>
              <a:ext uri="{FF2B5EF4-FFF2-40B4-BE49-F238E27FC236}">
                <a16:creationId xmlns:a16="http://schemas.microsoft.com/office/drawing/2014/main" id="{03C564C5-CD89-4E15-BA5F-EB3D48A4B788}"/>
              </a:ext>
            </a:extLst>
          </p:cNvPr>
          <p:cNvSpPr/>
          <p:nvPr/>
        </p:nvSpPr>
        <p:spPr>
          <a:xfrm>
            <a:off x="994161" y="518974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ermenigvuldigingsteken 28">
            <a:extLst>
              <a:ext uri="{FF2B5EF4-FFF2-40B4-BE49-F238E27FC236}">
                <a16:creationId xmlns:a16="http://schemas.microsoft.com/office/drawing/2014/main" id="{42D65B4D-8819-4545-BA32-9801B233945A}"/>
              </a:ext>
            </a:extLst>
          </p:cNvPr>
          <p:cNvSpPr/>
          <p:nvPr/>
        </p:nvSpPr>
        <p:spPr>
          <a:xfrm>
            <a:off x="976221" y="4405377"/>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Vermenigvuldigingsteken 29">
            <a:extLst>
              <a:ext uri="{FF2B5EF4-FFF2-40B4-BE49-F238E27FC236}">
                <a16:creationId xmlns:a16="http://schemas.microsoft.com/office/drawing/2014/main" id="{00A21C7A-AC69-4440-A5D5-ACCB24D3712C}"/>
              </a:ext>
            </a:extLst>
          </p:cNvPr>
          <p:cNvSpPr/>
          <p:nvPr/>
        </p:nvSpPr>
        <p:spPr>
          <a:xfrm>
            <a:off x="1626364" y="469777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ermenigvuldigingsteken 30">
            <a:extLst>
              <a:ext uri="{FF2B5EF4-FFF2-40B4-BE49-F238E27FC236}">
                <a16:creationId xmlns:a16="http://schemas.microsoft.com/office/drawing/2014/main" id="{3878B69B-808F-452B-83E4-31AE683D7EC7}"/>
              </a:ext>
            </a:extLst>
          </p:cNvPr>
          <p:cNvSpPr/>
          <p:nvPr/>
        </p:nvSpPr>
        <p:spPr>
          <a:xfrm>
            <a:off x="4686297" y="5025893"/>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Vermenigvuldigingsteken 31">
            <a:extLst>
              <a:ext uri="{FF2B5EF4-FFF2-40B4-BE49-F238E27FC236}">
                <a16:creationId xmlns:a16="http://schemas.microsoft.com/office/drawing/2014/main" id="{D8FC6E85-B967-45CB-B146-2F8CA04552F5}"/>
              </a:ext>
            </a:extLst>
          </p:cNvPr>
          <p:cNvSpPr/>
          <p:nvPr/>
        </p:nvSpPr>
        <p:spPr>
          <a:xfrm>
            <a:off x="1666526" y="5575774"/>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ermenigvuldigingsteken 32">
            <a:extLst>
              <a:ext uri="{FF2B5EF4-FFF2-40B4-BE49-F238E27FC236}">
                <a16:creationId xmlns:a16="http://schemas.microsoft.com/office/drawing/2014/main" id="{C3481FA7-A4FA-4DDC-B27C-6F14563E00E6}"/>
              </a:ext>
            </a:extLst>
          </p:cNvPr>
          <p:cNvSpPr/>
          <p:nvPr/>
        </p:nvSpPr>
        <p:spPr>
          <a:xfrm>
            <a:off x="4597414" y="5632440"/>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A2FB2197-C523-4180-82E5-8A09B8F43796}"/>
              </a:ext>
            </a:extLst>
          </p:cNvPr>
          <p:cNvSpPr txBox="1"/>
          <p:nvPr/>
        </p:nvSpPr>
        <p:spPr>
          <a:xfrm>
            <a:off x="0" y="6450781"/>
            <a:ext cx="6806188" cy="369332"/>
          </a:xfrm>
          <a:prstGeom prst="rect">
            <a:avLst/>
          </a:prstGeom>
          <a:noFill/>
        </p:spPr>
        <p:txBody>
          <a:bodyPr wrap="square">
            <a:spAutoFit/>
          </a:bodyPr>
          <a:lstStyle/>
          <a:p>
            <a:r>
              <a:rPr lang="nl-NL" dirty="0"/>
              <a:t>Universiteit Wageningen doet </a:t>
            </a:r>
            <a:r>
              <a:rPr lang="nl-NL" dirty="0">
                <a:hlinkClick r:id="rId4"/>
              </a:rPr>
              <a:t>onderzoek</a:t>
            </a:r>
            <a:r>
              <a:rPr lang="nl-NL" dirty="0"/>
              <a:t> naar strokenteelt</a:t>
            </a:r>
          </a:p>
        </p:txBody>
      </p:sp>
      <p:sp>
        <p:nvSpPr>
          <p:cNvPr id="3" name="Tekstvak 2">
            <a:extLst>
              <a:ext uri="{FF2B5EF4-FFF2-40B4-BE49-F238E27FC236}">
                <a16:creationId xmlns:a16="http://schemas.microsoft.com/office/drawing/2014/main" id="{7F76CE04-B3AA-4102-B582-B6F334328811}"/>
              </a:ext>
            </a:extLst>
          </p:cNvPr>
          <p:cNvSpPr txBox="1"/>
          <p:nvPr/>
        </p:nvSpPr>
        <p:spPr>
          <a:xfrm>
            <a:off x="302473" y="3609648"/>
            <a:ext cx="1733465" cy="369332"/>
          </a:xfrm>
          <a:prstGeom prst="rect">
            <a:avLst/>
          </a:prstGeom>
          <a:noFill/>
        </p:spPr>
        <p:txBody>
          <a:bodyPr wrap="square" rtlCol="0">
            <a:spAutoFit/>
          </a:bodyPr>
          <a:lstStyle/>
          <a:p>
            <a:r>
              <a:rPr lang="nl-NL" dirty="0"/>
              <a:t>100% verlies</a:t>
            </a:r>
          </a:p>
        </p:txBody>
      </p:sp>
      <p:sp>
        <p:nvSpPr>
          <p:cNvPr id="35" name="Tekstvak 34">
            <a:extLst>
              <a:ext uri="{FF2B5EF4-FFF2-40B4-BE49-F238E27FC236}">
                <a16:creationId xmlns:a16="http://schemas.microsoft.com/office/drawing/2014/main" id="{C619C23B-3146-4F07-98EB-F5D3D467E4B0}"/>
              </a:ext>
            </a:extLst>
          </p:cNvPr>
          <p:cNvSpPr txBox="1"/>
          <p:nvPr/>
        </p:nvSpPr>
        <p:spPr>
          <a:xfrm>
            <a:off x="4495800" y="3609648"/>
            <a:ext cx="1733464" cy="369332"/>
          </a:xfrm>
          <a:prstGeom prst="rect">
            <a:avLst/>
          </a:prstGeom>
          <a:noFill/>
        </p:spPr>
        <p:txBody>
          <a:bodyPr wrap="square" rtlCol="0">
            <a:spAutoFit/>
          </a:bodyPr>
          <a:lstStyle/>
          <a:p>
            <a:r>
              <a:rPr lang="nl-NL" dirty="0"/>
              <a:t>25% verlies</a:t>
            </a:r>
          </a:p>
        </p:txBody>
      </p:sp>
      <p:sp>
        <p:nvSpPr>
          <p:cNvPr id="36" name="Tekstvak 35">
            <a:extLst>
              <a:ext uri="{FF2B5EF4-FFF2-40B4-BE49-F238E27FC236}">
                <a16:creationId xmlns:a16="http://schemas.microsoft.com/office/drawing/2014/main" id="{8D8B31A7-5809-40AB-99E2-6698662B09F5}"/>
              </a:ext>
            </a:extLst>
          </p:cNvPr>
          <p:cNvSpPr txBox="1"/>
          <p:nvPr/>
        </p:nvSpPr>
        <p:spPr>
          <a:xfrm>
            <a:off x="181774" y="6095347"/>
            <a:ext cx="1484751" cy="369332"/>
          </a:xfrm>
          <a:prstGeom prst="rect">
            <a:avLst/>
          </a:prstGeom>
          <a:noFill/>
        </p:spPr>
        <p:txBody>
          <a:bodyPr wrap="square" rtlCol="0">
            <a:spAutoFit/>
          </a:bodyPr>
          <a:lstStyle/>
          <a:p>
            <a:r>
              <a:rPr lang="nl-NL" dirty="0"/>
              <a:t>50% verlies</a:t>
            </a:r>
          </a:p>
        </p:txBody>
      </p:sp>
      <p:sp>
        <p:nvSpPr>
          <p:cNvPr id="37" name="Tekstvak 36">
            <a:extLst>
              <a:ext uri="{FF2B5EF4-FFF2-40B4-BE49-F238E27FC236}">
                <a16:creationId xmlns:a16="http://schemas.microsoft.com/office/drawing/2014/main" id="{AAF2592E-EFF3-4CC5-9731-1F7290AF3FB2}"/>
              </a:ext>
            </a:extLst>
          </p:cNvPr>
          <p:cNvSpPr txBox="1"/>
          <p:nvPr/>
        </p:nvSpPr>
        <p:spPr>
          <a:xfrm>
            <a:off x="4573693" y="6059881"/>
            <a:ext cx="1838122" cy="369332"/>
          </a:xfrm>
          <a:prstGeom prst="rect">
            <a:avLst/>
          </a:prstGeom>
          <a:noFill/>
        </p:spPr>
        <p:txBody>
          <a:bodyPr wrap="square" rtlCol="0">
            <a:spAutoFit/>
          </a:bodyPr>
          <a:lstStyle/>
          <a:p>
            <a:r>
              <a:rPr lang="nl-NL" dirty="0"/>
              <a:t>12,5% verlies</a:t>
            </a:r>
          </a:p>
        </p:txBody>
      </p:sp>
      <p:sp>
        <p:nvSpPr>
          <p:cNvPr id="38" name="Vermenigvuldigingsteken 37">
            <a:extLst>
              <a:ext uri="{FF2B5EF4-FFF2-40B4-BE49-F238E27FC236}">
                <a16:creationId xmlns:a16="http://schemas.microsoft.com/office/drawing/2014/main" id="{0F590C56-E337-433A-BE8F-57DB7886F72A}"/>
              </a:ext>
            </a:extLst>
          </p:cNvPr>
          <p:cNvSpPr/>
          <p:nvPr/>
        </p:nvSpPr>
        <p:spPr>
          <a:xfrm>
            <a:off x="2388790" y="4549545"/>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Vermenigvuldigingsteken 38">
            <a:extLst>
              <a:ext uri="{FF2B5EF4-FFF2-40B4-BE49-F238E27FC236}">
                <a16:creationId xmlns:a16="http://schemas.microsoft.com/office/drawing/2014/main" id="{77AE04E2-F4EC-493E-89F2-4E1FE1E18060}"/>
              </a:ext>
            </a:extLst>
          </p:cNvPr>
          <p:cNvSpPr/>
          <p:nvPr/>
        </p:nvSpPr>
        <p:spPr>
          <a:xfrm>
            <a:off x="3092954" y="5274142"/>
            <a:ext cx="409575" cy="447635"/>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04512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7F0D0B50-C55B-4506-8B2C-5A1D4854B687}"/>
              </a:ext>
            </a:extLst>
          </p:cNvPr>
          <p:cNvSpPr txBox="1">
            <a:spLocks/>
          </p:cNvSpPr>
          <p:nvPr/>
        </p:nvSpPr>
        <p:spPr>
          <a:xfrm>
            <a:off x="914400" y="1447800"/>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792848"/>
            <a:chOff x="0" y="-20223"/>
            <a:chExt cx="9144000" cy="792848"/>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4"/>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4221480" y="126294"/>
              <a:ext cx="2286000" cy="646331"/>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De Cel</a:t>
              </a:r>
            </a:p>
            <a:p>
              <a:endParaRPr lang="nl-NL" b="1" dirty="0">
                <a:solidFill>
                  <a:schemeClr val="bg1"/>
                </a:solidFill>
                <a:latin typeface="Calibri" panose="020F0502020204030204" pitchFamily="34" charset="0"/>
                <a:cs typeface="Calibri" panose="020F0502020204030204" pitchFamily="34" charset="0"/>
              </a:endParaRPr>
            </a:p>
          </p:txBody>
        </p:sp>
      </p:grpSp>
      <p:sp>
        <p:nvSpPr>
          <p:cNvPr id="10" name="Tijdelijke aanduiding voor inhoud 2">
            <a:extLst>
              <a:ext uri="{FF2B5EF4-FFF2-40B4-BE49-F238E27FC236}">
                <a16:creationId xmlns:a16="http://schemas.microsoft.com/office/drawing/2014/main" id="{0A50275A-FEF7-48A4-B02E-2738CBC589F3}"/>
              </a:ext>
            </a:extLst>
          </p:cNvPr>
          <p:cNvSpPr txBox="1">
            <a:spLocks/>
          </p:cNvSpPr>
          <p:nvPr/>
        </p:nvSpPr>
        <p:spPr>
          <a:xfrm>
            <a:off x="1327533" y="1016666"/>
            <a:ext cx="4648200" cy="92333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Zou jij het werk van Christa leuk vinden om te doen?</a:t>
            </a:r>
          </a:p>
          <a:p>
            <a:pPr marL="0" indent="0">
              <a:buNone/>
            </a:pPr>
            <a:endParaRPr lang="nl-NL" dirty="0"/>
          </a:p>
          <a:p>
            <a:endParaRPr lang="nl-NL" dirty="0"/>
          </a:p>
          <a:p>
            <a:pPr marL="0" indent="0">
              <a:buFont typeface="Wingdings 2"/>
              <a:buNone/>
            </a:pPr>
            <a:endParaRPr lang="nl-NL" dirty="0"/>
          </a:p>
        </p:txBody>
      </p:sp>
      <p:sp>
        <p:nvSpPr>
          <p:cNvPr id="11" name="Rechthoek 10">
            <a:extLst>
              <a:ext uri="{FF2B5EF4-FFF2-40B4-BE49-F238E27FC236}">
                <a16:creationId xmlns:a16="http://schemas.microsoft.com/office/drawing/2014/main" id="{78BA38B6-D898-43DC-9749-A46F52902F6D}"/>
              </a:ext>
            </a:extLst>
          </p:cNvPr>
          <p:cNvSpPr/>
          <p:nvPr/>
        </p:nvSpPr>
        <p:spPr>
          <a:xfrm>
            <a:off x="717933" y="31242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nl-NL" kern="0" dirty="0">
                <a:solidFill>
                  <a:prstClr val="white"/>
                </a:solidFill>
                <a:latin typeface="Perpetua"/>
              </a:rPr>
              <a:t>A</a:t>
            </a:r>
            <a:endParaRPr kumimoji="0" lang="nl-NL" sz="1800" b="0" i="0" u="none" strike="noStrike" kern="0" cap="none" spc="0" normalizeH="0" baseline="0" noProof="0" dirty="0">
              <a:ln>
                <a:noFill/>
              </a:ln>
              <a:solidFill>
                <a:prstClr val="white"/>
              </a:solidFill>
              <a:effectLst/>
              <a:uLnTx/>
              <a:uFillTx/>
              <a:latin typeface="Perpetua"/>
              <a:ea typeface="+mn-ea"/>
              <a:cs typeface="+mn-cs"/>
            </a:endParaRPr>
          </a:p>
        </p:txBody>
      </p:sp>
      <p:sp>
        <p:nvSpPr>
          <p:cNvPr id="12" name="Rechthoek 11">
            <a:extLst>
              <a:ext uri="{FF2B5EF4-FFF2-40B4-BE49-F238E27FC236}">
                <a16:creationId xmlns:a16="http://schemas.microsoft.com/office/drawing/2014/main" id="{B73921AF-89FC-42E7-AA82-9B92B84DF42E}"/>
              </a:ext>
            </a:extLst>
          </p:cNvPr>
          <p:cNvSpPr/>
          <p:nvPr/>
        </p:nvSpPr>
        <p:spPr>
          <a:xfrm>
            <a:off x="717933" y="3962400"/>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B</a:t>
            </a:r>
          </a:p>
        </p:txBody>
      </p:sp>
      <p:sp>
        <p:nvSpPr>
          <p:cNvPr id="13" name="Rechthoek 12">
            <a:extLst>
              <a:ext uri="{FF2B5EF4-FFF2-40B4-BE49-F238E27FC236}">
                <a16:creationId xmlns:a16="http://schemas.microsoft.com/office/drawing/2014/main" id="{190D0F27-CC40-498D-A652-731D85CC8048}"/>
              </a:ext>
            </a:extLst>
          </p:cNvPr>
          <p:cNvSpPr/>
          <p:nvPr/>
        </p:nvSpPr>
        <p:spPr>
          <a:xfrm>
            <a:off x="717933" y="4794738"/>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C</a:t>
            </a:r>
          </a:p>
        </p:txBody>
      </p:sp>
      <p:sp>
        <p:nvSpPr>
          <p:cNvPr id="14" name="Rechthoek 13">
            <a:extLst>
              <a:ext uri="{FF2B5EF4-FFF2-40B4-BE49-F238E27FC236}">
                <a16:creationId xmlns:a16="http://schemas.microsoft.com/office/drawing/2014/main" id="{D6062B4A-B1F4-4B85-8C59-BFD0F67A8AB0}"/>
              </a:ext>
            </a:extLst>
          </p:cNvPr>
          <p:cNvSpPr/>
          <p:nvPr/>
        </p:nvSpPr>
        <p:spPr>
          <a:xfrm>
            <a:off x="717933" y="5714581"/>
            <a:ext cx="609600" cy="609600"/>
          </a:xfrm>
          <a:prstGeom prst="rect">
            <a:avLst/>
          </a:prstGeom>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prstClr val="white"/>
                </a:solidFill>
                <a:effectLst/>
                <a:uLnTx/>
                <a:uFillTx/>
                <a:latin typeface="Perpetua"/>
                <a:ea typeface="+mn-ea"/>
                <a:cs typeface="+mn-cs"/>
              </a:rPr>
              <a:t>D</a:t>
            </a:r>
          </a:p>
        </p:txBody>
      </p:sp>
      <p:sp>
        <p:nvSpPr>
          <p:cNvPr id="15" name="Tekstvak 14">
            <a:extLst>
              <a:ext uri="{FF2B5EF4-FFF2-40B4-BE49-F238E27FC236}">
                <a16:creationId xmlns:a16="http://schemas.microsoft.com/office/drawing/2014/main" id="{D425E384-A39B-4353-BC85-0FFC7843F697}"/>
              </a:ext>
            </a:extLst>
          </p:cNvPr>
          <p:cNvSpPr txBox="1"/>
          <p:nvPr/>
        </p:nvSpPr>
        <p:spPr>
          <a:xfrm>
            <a:off x="1743713" y="3301177"/>
            <a:ext cx="697826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rPr>
              <a:t>Nee, </a:t>
            </a:r>
            <a:r>
              <a:rPr kumimoji="0" lang="nl-NL" b="0" i="0" u="none" strike="noStrike" kern="0" cap="none" spc="0" normalizeH="0" baseline="0" noProof="0" dirty="0" smtClean="0">
                <a:ln>
                  <a:noFill/>
                </a:ln>
                <a:solidFill>
                  <a:prstClr val="black"/>
                </a:solidFill>
                <a:effectLst/>
                <a:uLnTx/>
                <a:uFillTx/>
              </a:rPr>
              <a:t>de interactie met mensen (leerlingen) teveel </a:t>
            </a:r>
            <a:r>
              <a:rPr kumimoji="0" lang="nl-NL" b="0" i="0" u="none" strike="noStrike" kern="0" cap="none" spc="0" normalizeH="0" baseline="0" noProof="0" dirty="0">
                <a:ln>
                  <a:noFill/>
                </a:ln>
                <a:solidFill>
                  <a:prstClr val="black"/>
                </a:solidFill>
                <a:effectLst/>
                <a:uLnTx/>
                <a:uFillTx/>
              </a:rPr>
              <a:t>missen</a:t>
            </a:r>
          </a:p>
        </p:txBody>
      </p:sp>
      <p:sp>
        <p:nvSpPr>
          <p:cNvPr id="16" name="Tekstvak 15">
            <a:extLst>
              <a:ext uri="{FF2B5EF4-FFF2-40B4-BE49-F238E27FC236}">
                <a16:creationId xmlns:a16="http://schemas.microsoft.com/office/drawing/2014/main" id="{9852EE62-A6D5-450D-A397-B0DF2E150AFC}"/>
              </a:ext>
            </a:extLst>
          </p:cNvPr>
          <p:cNvSpPr txBox="1"/>
          <p:nvPr/>
        </p:nvSpPr>
        <p:spPr>
          <a:xfrm>
            <a:off x="1740665" y="4115516"/>
            <a:ext cx="682586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rPr>
              <a:t>Nee, ik zou dat repetitieve precisiewerk niet leuk vinden</a:t>
            </a:r>
          </a:p>
        </p:txBody>
      </p:sp>
      <p:sp>
        <p:nvSpPr>
          <p:cNvPr id="17" name="Tekstvak 16">
            <a:extLst>
              <a:ext uri="{FF2B5EF4-FFF2-40B4-BE49-F238E27FC236}">
                <a16:creationId xmlns:a16="http://schemas.microsoft.com/office/drawing/2014/main" id="{F13786A1-EFB5-45ED-AAEA-25F7D6333AFA}"/>
              </a:ext>
            </a:extLst>
          </p:cNvPr>
          <p:cNvSpPr txBox="1"/>
          <p:nvPr/>
        </p:nvSpPr>
        <p:spPr>
          <a:xfrm>
            <a:off x="1774193" y="4929353"/>
            <a:ext cx="68580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kern="0" dirty="0">
                <a:solidFill>
                  <a:prstClr val="black"/>
                </a:solidFill>
              </a:rPr>
              <a:t>Ja, het lijkt me leuk om </a:t>
            </a:r>
            <a:r>
              <a:rPr lang="nl-NL" kern="0" dirty="0" smtClean="0">
                <a:solidFill>
                  <a:prstClr val="black"/>
                </a:solidFill>
              </a:rPr>
              <a:t>nieuwe antwoorden </a:t>
            </a:r>
            <a:r>
              <a:rPr lang="nl-NL" kern="0" dirty="0">
                <a:solidFill>
                  <a:prstClr val="black"/>
                </a:solidFill>
              </a:rPr>
              <a:t>te vinden </a:t>
            </a:r>
            <a:endParaRPr kumimoji="0" lang="nl-NL" b="0" i="0" u="none" strike="noStrike" kern="0" cap="none" spc="0" normalizeH="0" baseline="0" noProof="0" dirty="0">
              <a:ln>
                <a:noFill/>
              </a:ln>
              <a:solidFill>
                <a:prstClr val="black"/>
              </a:solidFill>
              <a:effectLst/>
              <a:uLnTx/>
              <a:uFillTx/>
            </a:endParaRPr>
          </a:p>
        </p:txBody>
      </p:sp>
      <p:sp>
        <p:nvSpPr>
          <p:cNvPr id="18" name="Tekstvak 17">
            <a:extLst>
              <a:ext uri="{FF2B5EF4-FFF2-40B4-BE49-F238E27FC236}">
                <a16:creationId xmlns:a16="http://schemas.microsoft.com/office/drawing/2014/main" id="{1E2CDD46-70E9-4A00-A2A9-E63ECE9DC038}"/>
              </a:ext>
            </a:extLst>
          </p:cNvPr>
          <p:cNvSpPr txBox="1"/>
          <p:nvPr/>
        </p:nvSpPr>
        <p:spPr>
          <a:xfrm>
            <a:off x="1795529" y="5830522"/>
            <a:ext cx="74877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0" cap="none" spc="0" normalizeH="0" baseline="0" noProof="0" dirty="0">
                <a:ln>
                  <a:noFill/>
                </a:ln>
                <a:solidFill>
                  <a:prstClr val="black"/>
                </a:solidFill>
                <a:effectLst/>
                <a:uLnTx/>
                <a:uFillTx/>
                <a:latin typeface="Calibri" panose="020F0502020204030204"/>
                <a:ea typeface="+mn-ea"/>
                <a:cs typeface="+mn-cs"/>
              </a:rPr>
              <a:t>Ja, want ik </a:t>
            </a:r>
            <a:r>
              <a:rPr kumimoji="0" lang="nl-NL" b="0" i="0" u="none" strike="noStrike" kern="0" cap="none" spc="0" normalizeH="0" baseline="0" noProof="0" dirty="0" smtClean="0">
                <a:ln>
                  <a:noFill/>
                </a:ln>
                <a:solidFill>
                  <a:prstClr val="black"/>
                </a:solidFill>
                <a:effectLst/>
                <a:uLnTx/>
                <a:uFillTx/>
                <a:latin typeface="Calibri" panose="020F0502020204030204"/>
                <a:ea typeface="+mn-ea"/>
                <a:cs typeface="+mn-cs"/>
              </a:rPr>
              <a:t>wil bijdragen aan voldoende</a:t>
            </a:r>
            <a:r>
              <a:rPr kumimoji="0" lang="nl-NL" b="0" i="0" u="none" strike="noStrike" kern="0" cap="none" spc="0" normalizeH="0" noProof="0" dirty="0" smtClean="0">
                <a:ln>
                  <a:noFill/>
                </a:ln>
                <a:solidFill>
                  <a:prstClr val="black"/>
                </a:solidFill>
                <a:effectLst/>
                <a:uLnTx/>
                <a:uFillTx/>
                <a:latin typeface="Calibri" panose="020F0502020204030204"/>
                <a:ea typeface="+mn-ea"/>
                <a:cs typeface="+mn-cs"/>
              </a:rPr>
              <a:t> voedsel in de toekomst</a:t>
            </a:r>
            <a:endParaRPr kumimoji="0" lang="nl-NL"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3600" b="0" i="0" u="none" strike="noStrike" kern="0" cap="none" spc="0" normalizeH="0" baseline="0" noProof="0" dirty="0">
              <a:ln>
                <a:noFill/>
              </a:ln>
              <a:solidFill>
                <a:prstClr val="black"/>
              </a:solidFill>
              <a:effectLst/>
              <a:uLnTx/>
              <a:uFillTx/>
            </a:endParaRPr>
          </a:p>
        </p:txBody>
      </p:sp>
      <p:pic>
        <p:nvPicPr>
          <p:cNvPr id="19" name="Onlinemedia 8" title="Hoe proeft een plant zout? Onderzoeker Christa Testerink zoekt het antwoord in plantencellen">
            <a:hlinkClick r:id="" action="ppaction://media"/>
            <a:extLst>
              <a:ext uri="{FF2B5EF4-FFF2-40B4-BE49-F238E27FC236}">
                <a16:creationId xmlns:a16="http://schemas.microsoft.com/office/drawing/2014/main" id="{E0370AC6-1585-462A-88D9-A60FA9E39366}"/>
              </a:ext>
            </a:extLst>
          </p:cNvPr>
          <p:cNvPicPr>
            <a:picLocks noRot="1" noChangeAspect="1"/>
          </p:cNvPicPr>
          <p:nvPr>
            <a:videoFile r:link="rId1"/>
          </p:nvPr>
        </p:nvPicPr>
        <p:blipFill>
          <a:blip r:embed="rId5"/>
          <a:stretch>
            <a:fillRect/>
          </a:stretch>
        </p:blipFill>
        <p:spPr>
          <a:xfrm>
            <a:off x="6158202" y="1116072"/>
            <a:ext cx="2346129" cy="1325563"/>
          </a:xfrm>
          <a:prstGeom prst="rect">
            <a:avLst/>
          </a:prstGeom>
        </p:spPr>
      </p:pic>
    </p:spTree>
    <p:extLst>
      <p:ext uri="{BB962C8B-B14F-4D97-AF65-F5344CB8AC3E}">
        <p14:creationId xmlns:p14="http://schemas.microsoft.com/office/powerpoint/2010/main" val="10174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video>
              <p:cMediaNode vol="80000">
                <p:cTn id="16" fill="hold" display="0">
                  <p:stCondLst>
                    <p:cond delay="indefinite"/>
                  </p:stCondLst>
                </p:cTn>
                <p:tgtEl>
                  <p:spTgt spid="19"/>
                </p:tgtEl>
              </p:cMediaNode>
            </p:video>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pic>
        <p:nvPicPr>
          <p:cNvPr id="5" name="Afbeelding 4">
            <a:extLst>
              <a:ext uri="{FF2B5EF4-FFF2-40B4-BE49-F238E27FC236}">
                <a16:creationId xmlns:a16="http://schemas.microsoft.com/office/drawing/2014/main" id="{FA426878-D85B-477B-830A-786B23FD99EB}"/>
              </a:ext>
            </a:extLst>
          </p:cNvPr>
          <p:cNvPicPr>
            <a:picLocks noChangeAspect="1"/>
          </p:cNvPicPr>
          <p:nvPr/>
        </p:nvPicPr>
        <p:blipFill rotWithShape="1">
          <a:blip r:embed="rId4"/>
          <a:srcRect l="49779" t="47909" r="221" b="39401"/>
          <a:stretch/>
        </p:blipFill>
        <p:spPr>
          <a:xfrm>
            <a:off x="266700" y="5404826"/>
            <a:ext cx="8610600" cy="1229274"/>
          </a:xfrm>
          <a:prstGeom prst="rect">
            <a:avLst/>
          </a:prstGeom>
        </p:spPr>
      </p:pic>
      <p:pic>
        <p:nvPicPr>
          <p:cNvPr id="8" name="Afbeelding 7">
            <a:extLst>
              <a:ext uri="{FF2B5EF4-FFF2-40B4-BE49-F238E27FC236}">
                <a16:creationId xmlns:a16="http://schemas.microsoft.com/office/drawing/2014/main" id="{392151A5-F8C8-4300-A6AF-3946E7612386}"/>
              </a:ext>
            </a:extLst>
          </p:cNvPr>
          <p:cNvPicPr>
            <a:picLocks noChangeAspect="1"/>
          </p:cNvPicPr>
          <p:nvPr/>
        </p:nvPicPr>
        <p:blipFill rotWithShape="1">
          <a:blip r:embed="rId5"/>
          <a:srcRect l="50000" t="10000" b="44074"/>
          <a:stretch/>
        </p:blipFill>
        <p:spPr>
          <a:xfrm>
            <a:off x="76200" y="719796"/>
            <a:ext cx="9067800" cy="4685030"/>
          </a:xfrm>
          <a:prstGeom prst="rect">
            <a:avLst/>
          </a:prstGeom>
        </p:spPr>
      </p:pic>
    </p:spTree>
    <p:extLst>
      <p:ext uri="{BB962C8B-B14F-4D97-AF65-F5344CB8AC3E}">
        <p14:creationId xmlns:p14="http://schemas.microsoft.com/office/powerpoint/2010/main" val="240796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3352800" y="2971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Wie staat er nog?</a:t>
            </a:r>
          </a:p>
          <a:p>
            <a:pPr marL="0" indent="0">
              <a:buNone/>
            </a:pPr>
            <a:endParaRPr lang="nl-NL" dirty="0"/>
          </a:p>
          <a:p>
            <a:pPr lvl="2"/>
            <a:endParaRPr lang="nl-NL" dirty="0">
              <a:solidFill>
                <a:srgbClr val="FF0000"/>
              </a:solidFill>
            </a:endParaRPr>
          </a:p>
          <a:p>
            <a:pPr marL="0" indent="0">
              <a:buFont typeface="Wingdings 2"/>
              <a:buNone/>
            </a:pPr>
            <a:endParaRPr lang="nl-NL" dirty="0"/>
          </a:p>
        </p:txBody>
      </p:sp>
    </p:spTree>
    <p:extLst>
      <p:ext uri="{BB962C8B-B14F-4D97-AF65-F5344CB8AC3E}">
        <p14:creationId xmlns:p14="http://schemas.microsoft.com/office/powerpoint/2010/main" val="20228848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685800" y="11430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Prijsvraag:</a:t>
            </a:r>
          </a:p>
          <a:p>
            <a:pPr marL="0" indent="0" algn="ctr">
              <a:buNone/>
            </a:pPr>
            <a:r>
              <a:rPr lang="nl-NL" dirty="0"/>
              <a:t>In het </a:t>
            </a:r>
            <a:r>
              <a:rPr lang="nl-NL" dirty="0">
                <a:hlinkClick r:id="rId4"/>
              </a:rPr>
              <a:t>trendrapport 2020 van </a:t>
            </a:r>
            <a:r>
              <a:rPr lang="nl-NL" dirty="0" err="1">
                <a:hlinkClick r:id="rId4"/>
              </a:rPr>
              <a:t>Bionext</a:t>
            </a:r>
            <a:r>
              <a:rPr lang="nl-NL" dirty="0"/>
              <a:t> staat een artikel over consumentengedrag. Eén van de vragen hierbij </a:t>
            </a:r>
            <a:r>
              <a:rPr lang="nl-NL" dirty="0" smtClean="0"/>
              <a:t>was: ’’Wanneer </a:t>
            </a:r>
            <a:r>
              <a:rPr lang="nl-NL" dirty="0"/>
              <a:t>zou je vaker biologische voedingsmiddelen kopen dan je nu doet</a:t>
            </a:r>
            <a:r>
              <a:rPr lang="nl-NL" dirty="0" smtClean="0"/>
              <a:t>?’’</a:t>
            </a:r>
            <a:endParaRPr lang="nl-NL" dirty="0"/>
          </a:p>
          <a:p>
            <a:pPr marL="0" indent="0" algn="ctr">
              <a:buNone/>
            </a:pPr>
            <a:endParaRPr lang="nl-NL" dirty="0"/>
          </a:p>
          <a:p>
            <a:pPr marL="0" indent="0" algn="ctr">
              <a:buNone/>
            </a:pPr>
            <a:endParaRPr lang="nl-NL" dirty="0"/>
          </a:p>
          <a:p>
            <a:pPr marL="0" indent="0" algn="ctr">
              <a:buNone/>
            </a:pPr>
            <a:r>
              <a:rPr lang="nl-NL" dirty="0"/>
              <a:t>Hoeveel procent van de mensen gaf als antwoord:</a:t>
            </a:r>
          </a:p>
          <a:p>
            <a:pPr marL="0" indent="0" algn="ctr">
              <a:buNone/>
            </a:pPr>
            <a:r>
              <a:rPr lang="nl-NL" dirty="0" smtClean="0"/>
              <a:t>‘’Als </a:t>
            </a:r>
            <a:r>
              <a:rPr lang="nl-NL" dirty="0"/>
              <a:t>biologische boodschapper goedkoper zouden zijn’’</a:t>
            </a:r>
          </a:p>
          <a:p>
            <a:pPr marL="0" indent="0" algn="ctr">
              <a:buNone/>
            </a:pPr>
            <a:endParaRPr lang="nl-NL" dirty="0"/>
          </a:p>
          <a:p>
            <a:pPr marL="0" indent="0" algn="ctr">
              <a:buNone/>
            </a:pPr>
            <a:endParaRPr lang="nl-NL" dirty="0"/>
          </a:p>
          <a:p>
            <a:pPr marL="0" indent="0" algn="ctr">
              <a:buNone/>
            </a:pPr>
            <a:endParaRPr lang="nl-NL" dirty="0"/>
          </a:p>
          <a:p>
            <a:pPr lvl="2" algn="ctr"/>
            <a:endParaRPr lang="nl-NL" dirty="0">
              <a:solidFill>
                <a:srgbClr val="FF0000"/>
              </a:solidFill>
            </a:endParaRPr>
          </a:p>
          <a:p>
            <a:pPr marL="0" indent="0" algn="ctr">
              <a:buFont typeface="Wingdings 2"/>
              <a:buNone/>
            </a:pPr>
            <a:endParaRPr lang="nl-NL" dirty="0"/>
          </a:p>
        </p:txBody>
      </p:sp>
    </p:spTree>
    <p:extLst>
      <p:ext uri="{BB962C8B-B14F-4D97-AF65-F5344CB8AC3E}">
        <p14:creationId xmlns:p14="http://schemas.microsoft.com/office/powerpoint/2010/main" val="28637975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3352800" y="2971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None/>
            </a:pPr>
            <a:endParaRPr lang="nl-NL" dirty="0"/>
          </a:p>
          <a:p>
            <a:pPr lvl="2"/>
            <a:endParaRPr lang="nl-NL" dirty="0">
              <a:solidFill>
                <a:srgbClr val="FF0000"/>
              </a:solidFill>
            </a:endParaRPr>
          </a:p>
          <a:p>
            <a:pPr marL="0" indent="0">
              <a:buFont typeface="Wingdings 2"/>
              <a:buNone/>
            </a:pPr>
            <a:endParaRPr lang="nl-NL" dirty="0"/>
          </a:p>
        </p:txBody>
      </p:sp>
      <p:sp>
        <p:nvSpPr>
          <p:cNvPr id="2" name="Rechthoek 1"/>
          <p:cNvSpPr/>
          <p:nvPr/>
        </p:nvSpPr>
        <p:spPr>
          <a:xfrm>
            <a:off x="1447800" y="3505200"/>
            <a:ext cx="67818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p:cNvSpPr txBox="1"/>
          <p:nvPr/>
        </p:nvSpPr>
        <p:spPr>
          <a:xfrm>
            <a:off x="1143000" y="4419600"/>
            <a:ext cx="609600" cy="381000"/>
          </a:xfrm>
          <a:prstGeom prst="rect">
            <a:avLst/>
          </a:prstGeom>
          <a:noFill/>
        </p:spPr>
        <p:txBody>
          <a:bodyPr wrap="square" rtlCol="0">
            <a:spAutoFit/>
          </a:bodyPr>
          <a:lstStyle/>
          <a:p>
            <a:r>
              <a:rPr lang="nl-NL" dirty="0" smtClean="0"/>
              <a:t>0%</a:t>
            </a:r>
            <a:endParaRPr lang="nl-NL" dirty="0"/>
          </a:p>
        </p:txBody>
      </p:sp>
      <p:sp>
        <p:nvSpPr>
          <p:cNvPr id="4" name="Tekstvak 3"/>
          <p:cNvSpPr txBox="1"/>
          <p:nvPr/>
        </p:nvSpPr>
        <p:spPr>
          <a:xfrm>
            <a:off x="7924800" y="4419600"/>
            <a:ext cx="838200" cy="369332"/>
          </a:xfrm>
          <a:prstGeom prst="rect">
            <a:avLst/>
          </a:prstGeom>
          <a:noFill/>
        </p:spPr>
        <p:txBody>
          <a:bodyPr wrap="square" rtlCol="0">
            <a:spAutoFit/>
          </a:bodyPr>
          <a:lstStyle/>
          <a:p>
            <a:r>
              <a:rPr lang="nl-NL" dirty="0" smtClean="0"/>
              <a:t>100%</a:t>
            </a:r>
            <a:endParaRPr lang="nl-NL" dirty="0"/>
          </a:p>
        </p:txBody>
      </p:sp>
      <p:sp>
        <p:nvSpPr>
          <p:cNvPr id="5" name="Rechthoek 4"/>
          <p:cNvSpPr/>
          <p:nvPr/>
        </p:nvSpPr>
        <p:spPr>
          <a:xfrm>
            <a:off x="1447800" y="3505200"/>
            <a:ext cx="1371600" cy="533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2819400" y="3505200"/>
            <a:ext cx="1371600" cy="533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191000" y="3505200"/>
            <a:ext cx="1371600" cy="533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5495745" y="3505200"/>
            <a:ext cx="137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2590800" y="4419600"/>
            <a:ext cx="990600" cy="369332"/>
          </a:xfrm>
          <a:prstGeom prst="rect">
            <a:avLst/>
          </a:prstGeom>
          <a:noFill/>
        </p:spPr>
        <p:txBody>
          <a:bodyPr wrap="square" rtlCol="0">
            <a:spAutoFit/>
          </a:bodyPr>
          <a:lstStyle/>
          <a:p>
            <a:r>
              <a:rPr lang="nl-NL" dirty="0" smtClean="0"/>
              <a:t>20%</a:t>
            </a:r>
            <a:endParaRPr lang="nl-NL" dirty="0"/>
          </a:p>
        </p:txBody>
      </p:sp>
      <p:sp>
        <p:nvSpPr>
          <p:cNvPr id="16" name="Tekstvak 15"/>
          <p:cNvSpPr txBox="1"/>
          <p:nvPr/>
        </p:nvSpPr>
        <p:spPr>
          <a:xfrm>
            <a:off x="3974082" y="4419600"/>
            <a:ext cx="990600" cy="369332"/>
          </a:xfrm>
          <a:prstGeom prst="rect">
            <a:avLst/>
          </a:prstGeom>
          <a:noFill/>
        </p:spPr>
        <p:txBody>
          <a:bodyPr wrap="square" rtlCol="0">
            <a:spAutoFit/>
          </a:bodyPr>
          <a:lstStyle/>
          <a:p>
            <a:r>
              <a:rPr lang="nl-NL" dirty="0"/>
              <a:t>4</a:t>
            </a:r>
            <a:r>
              <a:rPr lang="nl-NL" dirty="0" smtClean="0"/>
              <a:t>0%</a:t>
            </a:r>
            <a:endParaRPr lang="nl-NL" dirty="0"/>
          </a:p>
        </p:txBody>
      </p:sp>
      <p:sp>
        <p:nvSpPr>
          <p:cNvPr id="17" name="Tekstvak 16"/>
          <p:cNvSpPr txBox="1"/>
          <p:nvPr/>
        </p:nvSpPr>
        <p:spPr>
          <a:xfrm>
            <a:off x="5314950" y="4403620"/>
            <a:ext cx="990600" cy="369332"/>
          </a:xfrm>
          <a:prstGeom prst="rect">
            <a:avLst/>
          </a:prstGeom>
          <a:noFill/>
        </p:spPr>
        <p:txBody>
          <a:bodyPr wrap="square" rtlCol="0">
            <a:spAutoFit/>
          </a:bodyPr>
          <a:lstStyle/>
          <a:p>
            <a:r>
              <a:rPr lang="nl-NL" dirty="0"/>
              <a:t>6</a:t>
            </a:r>
            <a:r>
              <a:rPr lang="nl-NL" dirty="0" smtClean="0"/>
              <a:t>0%</a:t>
            </a:r>
            <a:endParaRPr lang="nl-NL" dirty="0"/>
          </a:p>
        </p:txBody>
      </p:sp>
      <p:sp>
        <p:nvSpPr>
          <p:cNvPr id="18" name="Tekstvak 17"/>
          <p:cNvSpPr txBox="1"/>
          <p:nvPr/>
        </p:nvSpPr>
        <p:spPr>
          <a:xfrm>
            <a:off x="6498207" y="4419600"/>
            <a:ext cx="990600" cy="369332"/>
          </a:xfrm>
          <a:prstGeom prst="rect">
            <a:avLst/>
          </a:prstGeom>
          <a:noFill/>
        </p:spPr>
        <p:txBody>
          <a:bodyPr wrap="square" rtlCol="0">
            <a:spAutoFit/>
          </a:bodyPr>
          <a:lstStyle/>
          <a:p>
            <a:r>
              <a:rPr lang="nl-NL" dirty="0" smtClean="0"/>
              <a:t>80%</a:t>
            </a:r>
            <a:endParaRPr lang="nl-NL" dirty="0"/>
          </a:p>
        </p:txBody>
      </p:sp>
    </p:spTree>
    <p:extLst>
      <p:ext uri="{BB962C8B-B14F-4D97-AF65-F5344CB8AC3E}">
        <p14:creationId xmlns:p14="http://schemas.microsoft.com/office/powerpoint/2010/main" val="26447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6" grpId="0"/>
      <p:bldP spid="16" grpId="0"/>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3124200" y="1447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err="1"/>
              <a:t>Shoot</a:t>
            </a:r>
            <a:r>
              <a:rPr lang="nl-NL" dirty="0"/>
              <a:t>-out vraag</a:t>
            </a:r>
          </a:p>
          <a:p>
            <a:pPr marL="0" indent="0">
              <a:buNone/>
            </a:pPr>
            <a:endParaRPr lang="nl-NL" dirty="0"/>
          </a:p>
          <a:p>
            <a:pPr lvl="2"/>
            <a:endParaRPr lang="nl-NL" dirty="0">
              <a:solidFill>
                <a:srgbClr val="FF0000"/>
              </a:solidFill>
            </a:endParaRPr>
          </a:p>
          <a:p>
            <a:pPr marL="0" indent="0">
              <a:buFont typeface="Wingdings 2"/>
              <a:buNone/>
            </a:pPr>
            <a:endParaRPr lang="nl-NL" dirty="0"/>
          </a:p>
        </p:txBody>
      </p:sp>
      <p:pic>
        <p:nvPicPr>
          <p:cNvPr id="3" name="Afbeelding 2">
            <a:extLst>
              <a:ext uri="{FF2B5EF4-FFF2-40B4-BE49-F238E27FC236}">
                <a16:creationId xmlns:a16="http://schemas.microsoft.com/office/drawing/2014/main" id="{445E2B3A-BBAB-4CD4-9E9D-8792FAD30A8B}"/>
              </a:ext>
            </a:extLst>
          </p:cNvPr>
          <p:cNvPicPr>
            <a:picLocks noChangeAspect="1"/>
          </p:cNvPicPr>
          <p:nvPr/>
        </p:nvPicPr>
        <p:blipFill>
          <a:blip r:embed="rId4"/>
          <a:stretch>
            <a:fillRect/>
          </a:stretch>
        </p:blipFill>
        <p:spPr>
          <a:xfrm>
            <a:off x="1204451" y="641924"/>
            <a:ext cx="6735097" cy="6185780"/>
          </a:xfrm>
          <a:prstGeom prst="rect">
            <a:avLst/>
          </a:prstGeom>
        </p:spPr>
      </p:pic>
    </p:spTree>
    <p:extLst>
      <p:ext uri="{BB962C8B-B14F-4D97-AF65-F5344CB8AC3E}">
        <p14:creationId xmlns:p14="http://schemas.microsoft.com/office/powerpoint/2010/main" val="3478018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97310" y="990600"/>
            <a:ext cx="8001000" cy="33528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Wat je verder nog kunt verwachten in de module:</a:t>
            </a:r>
          </a:p>
          <a:p>
            <a:pPr marL="0" indent="0" algn="ctr">
              <a:buNone/>
            </a:pPr>
            <a:endParaRPr lang="nl-NL" dirty="0"/>
          </a:p>
          <a:p>
            <a:pPr marL="0" indent="0" algn="ctr">
              <a:buNone/>
            </a:pPr>
            <a:endParaRPr lang="nl-NL" dirty="0">
              <a:solidFill>
                <a:srgbClr val="FF0000"/>
              </a:solidFill>
            </a:endParaRPr>
          </a:p>
          <a:p>
            <a:pPr lvl="2" algn="ctr"/>
            <a:endParaRPr lang="nl-NL" dirty="0">
              <a:solidFill>
                <a:srgbClr val="FF0000"/>
              </a:solidFill>
            </a:endParaRPr>
          </a:p>
          <a:p>
            <a:pPr marL="0" indent="0" algn="ctr">
              <a:buFont typeface="Wingdings 2"/>
              <a:buNone/>
            </a:pPr>
            <a:endParaRPr lang="nl-NL" dirty="0"/>
          </a:p>
        </p:txBody>
      </p:sp>
      <p:pic>
        <p:nvPicPr>
          <p:cNvPr id="8" name="Afbeelding 7">
            <a:extLst>
              <a:ext uri="{FF2B5EF4-FFF2-40B4-BE49-F238E27FC236}">
                <a16:creationId xmlns:a16="http://schemas.microsoft.com/office/drawing/2014/main" id="{126A533B-BB35-4E2C-AB9C-8CF439A621E8}"/>
              </a:ext>
            </a:extLst>
          </p:cNvPr>
          <p:cNvPicPr>
            <a:picLocks noChangeAspect="1"/>
          </p:cNvPicPr>
          <p:nvPr/>
        </p:nvPicPr>
        <p:blipFill>
          <a:blip r:embed="rId4"/>
          <a:stretch>
            <a:fillRect/>
          </a:stretch>
        </p:blipFill>
        <p:spPr>
          <a:xfrm>
            <a:off x="1752600" y="2438400"/>
            <a:ext cx="5977520" cy="2762865"/>
          </a:xfrm>
          <a:prstGeom prst="rect">
            <a:avLst/>
          </a:prstGeom>
        </p:spPr>
      </p:pic>
    </p:spTree>
    <p:extLst>
      <p:ext uri="{BB962C8B-B14F-4D97-AF65-F5344CB8AC3E}">
        <p14:creationId xmlns:p14="http://schemas.microsoft.com/office/powerpoint/2010/main" val="29898001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0"/>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838200" y="1066800"/>
            <a:ext cx="8001000" cy="54102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Een heel andere context over </a:t>
            </a:r>
            <a:r>
              <a:rPr lang="nl-NL" dirty="0" smtClean="0"/>
              <a:t>(a)biotische invloeden </a:t>
            </a:r>
            <a:r>
              <a:rPr lang="nl-NL" dirty="0"/>
              <a:t>op planten</a:t>
            </a:r>
            <a:endParaRPr lang="nl-NL" sz="2800" dirty="0"/>
          </a:p>
          <a:p>
            <a:pPr marL="0" indent="0">
              <a:buNone/>
            </a:pPr>
            <a:endParaRPr lang="nl-NL" dirty="0">
              <a:solidFill>
                <a:srgbClr val="FF0000"/>
              </a:solidFill>
            </a:endParaRPr>
          </a:p>
          <a:p>
            <a:pPr lvl="2"/>
            <a:endParaRPr lang="nl-NL" dirty="0">
              <a:solidFill>
                <a:srgbClr val="FF0000"/>
              </a:solidFill>
            </a:endParaRPr>
          </a:p>
          <a:p>
            <a:pPr marL="0" indent="0">
              <a:buFont typeface="Wingdings 2"/>
              <a:buNone/>
            </a:pPr>
            <a:endParaRPr lang="nl-NL" dirty="0"/>
          </a:p>
        </p:txBody>
      </p:sp>
      <p:pic>
        <p:nvPicPr>
          <p:cNvPr id="4" name="Afbeelding 3">
            <a:extLst>
              <a:ext uri="{FF2B5EF4-FFF2-40B4-BE49-F238E27FC236}">
                <a16:creationId xmlns:a16="http://schemas.microsoft.com/office/drawing/2014/main" id="{ABEC0D56-43A5-4B9C-A164-B00D8957FCCC}"/>
              </a:ext>
            </a:extLst>
          </p:cNvPr>
          <p:cNvPicPr>
            <a:picLocks noChangeAspect="1"/>
          </p:cNvPicPr>
          <p:nvPr/>
        </p:nvPicPr>
        <p:blipFill>
          <a:blip r:embed="rId4"/>
          <a:stretch>
            <a:fillRect/>
          </a:stretch>
        </p:blipFill>
        <p:spPr>
          <a:xfrm>
            <a:off x="2514600" y="1489022"/>
            <a:ext cx="3352800" cy="4987978"/>
          </a:xfrm>
          <a:prstGeom prst="rect">
            <a:avLst/>
          </a:prstGeom>
        </p:spPr>
      </p:pic>
    </p:spTree>
    <p:extLst>
      <p:ext uri="{BB962C8B-B14F-4D97-AF65-F5344CB8AC3E}">
        <p14:creationId xmlns:p14="http://schemas.microsoft.com/office/powerpoint/2010/main" val="33200073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174E0-2BE8-43BD-B70C-1688C7EF1ACC}"/>
              </a:ext>
            </a:extLst>
          </p:cNvPr>
          <p:cNvSpPr>
            <a:spLocks noGrp="1"/>
          </p:cNvSpPr>
          <p:nvPr>
            <p:ph type="title"/>
          </p:nvPr>
        </p:nvSpPr>
        <p:spPr>
          <a:xfrm>
            <a:off x="628650" y="1274003"/>
            <a:ext cx="7886700" cy="1325563"/>
          </a:xfrm>
        </p:spPr>
        <p:txBody>
          <a:bodyPr>
            <a:normAutofit/>
          </a:bodyPr>
          <a:lstStyle/>
          <a:p>
            <a:pPr algn="ctr"/>
            <a:r>
              <a:rPr lang="nl-NL" sz="3600" dirty="0" smtClean="0"/>
              <a:t>Practicuminspiratie: </a:t>
            </a:r>
            <a:br>
              <a:rPr lang="nl-NL" sz="3600" dirty="0" smtClean="0"/>
            </a:br>
            <a:r>
              <a:rPr lang="nl-NL" sz="3600" dirty="0" smtClean="0"/>
              <a:t>houdbaarheid </a:t>
            </a:r>
            <a:r>
              <a:rPr lang="nl-NL" sz="3600" dirty="0"/>
              <a:t>komkommers</a:t>
            </a:r>
          </a:p>
        </p:txBody>
      </p:sp>
      <p:grpSp>
        <p:nvGrpSpPr>
          <p:cNvPr id="5" name="Groep 4">
            <a:extLst>
              <a:ext uri="{FF2B5EF4-FFF2-40B4-BE49-F238E27FC236}">
                <a16:creationId xmlns:a16="http://schemas.microsoft.com/office/drawing/2014/main" id="{3C77E663-98A4-4DC5-BFC2-999DC39005A3}"/>
              </a:ext>
            </a:extLst>
          </p:cNvPr>
          <p:cNvGrpSpPr/>
          <p:nvPr/>
        </p:nvGrpSpPr>
        <p:grpSpPr>
          <a:xfrm>
            <a:off x="0" y="-20223"/>
            <a:ext cx="9144000" cy="629824"/>
            <a:chOff x="0" y="-20223"/>
            <a:chExt cx="9144000" cy="629824"/>
          </a:xfrm>
        </p:grpSpPr>
        <p:pic>
          <p:nvPicPr>
            <p:cNvPr id="6" name="Afbeelding 5">
              <a:extLst>
                <a:ext uri="{FF2B5EF4-FFF2-40B4-BE49-F238E27FC236}">
                  <a16:creationId xmlns:a16="http://schemas.microsoft.com/office/drawing/2014/main" id="{01350426-8CFD-47A1-826C-CD29D1FCE6BB}"/>
                </a:ext>
              </a:extLst>
            </p:cNvPr>
            <p:cNvPicPr>
              <a:picLocks noChangeAspect="1"/>
            </p:cNvPicPr>
            <p:nvPr/>
          </p:nvPicPr>
          <p:blipFill>
            <a:blip r:embed="rId3"/>
            <a:stretch>
              <a:fillRect/>
            </a:stretch>
          </p:blipFill>
          <p:spPr>
            <a:xfrm>
              <a:off x="0" y="-20223"/>
              <a:ext cx="9144000" cy="629824"/>
            </a:xfrm>
            <a:prstGeom prst="rect">
              <a:avLst/>
            </a:prstGeom>
          </p:spPr>
        </p:pic>
        <p:sp>
          <p:nvSpPr>
            <p:cNvPr id="7" name="Tekstvak 6">
              <a:extLst>
                <a:ext uri="{FF2B5EF4-FFF2-40B4-BE49-F238E27FC236}">
                  <a16:creationId xmlns:a16="http://schemas.microsoft.com/office/drawing/2014/main" id="{B886C02A-4376-409C-A360-5E5E04640FE3}"/>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0" name="Tijdelijke aanduiding voor inhoud 2">
            <a:extLst>
              <a:ext uri="{FF2B5EF4-FFF2-40B4-BE49-F238E27FC236}">
                <a16:creationId xmlns:a16="http://schemas.microsoft.com/office/drawing/2014/main" id="{E52D68B6-D202-42B8-8E07-69A3A090880F}"/>
              </a:ext>
            </a:extLst>
          </p:cNvPr>
          <p:cNvSpPr txBox="1">
            <a:spLocks/>
          </p:cNvSpPr>
          <p:nvPr/>
        </p:nvSpPr>
        <p:spPr>
          <a:xfrm>
            <a:off x="685800" y="2179986"/>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r>
              <a:rPr lang="nl-NL" dirty="0"/>
              <a:t>	</a:t>
            </a:r>
          </a:p>
        </p:txBody>
      </p:sp>
      <p:pic>
        <p:nvPicPr>
          <p:cNvPr id="8" name="Afbeelding 7">
            <a:extLst>
              <a:ext uri="{FF2B5EF4-FFF2-40B4-BE49-F238E27FC236}">
                <a16:creationId xmlns:a16="http://schemas.microsoft.com/office/drawing/2014/main" id="{D8512F4F-FE30-40FC-B33F-2CECA53F9D61}"/>
              </a:ext>
            </a:extLst>
          </p:cNvPr>
          <p:cNvPicPr/>
          <p:nvPr/>
        </p:nvPicPr>
        <p:blipFill>
          <a:blip r:embed="rId4">
            <a:extLst>
              <a:ext uri="{BEBA8EAE-BF5A-486C-A8C5-ECC9F3942E4B}">
                <a14:imgProps xmlns:a14="http://schemas.microsoft.com/office/drawing/2010/main">
                  <a14:imgLayer r:embed="rId5">
                    <a14:imgEffect>
                      <a14:backgroundRemoval t="9067" b="89867" l="3628" r="99154">
                        <a14:foregroundMark x1="51391" y1="12533" x2="51391" y2="12533"/>
                        <a14:foregroundMark x1="31076" y1="17067" x2="75937" y2="20800"/>
                        <a14:foregroundMark x1="10762" y1="23200" x2="46796" y2="8533"/>
                        <a14:foregroundMark x1="46796" y1="8533" x2="85248" y2="9067"/>
                        <a14:foregroundMark x1="85248" y1="9067" x2="60822" y2="27733"/>
                        <a14:foregroundMark x1="60822" y1="27733" x2="22128" y2="32267"/>
                        <a14:foregroundMark x1="22128" y1="32267" x2="21524" y2="42400"/>
                        <a14:foregroundMark x1="18259" y1="31467" x2="5079" y2="42933"/>
                        <a14:foregroundMark x1="5079" y1="42933" x2="3869" y2="66667"/>
                        <a14:foregroundMark x1="3869" y1="66667" x2="14752" y2="83733"/>
                        <a14:foregroundMark x1="14752" y1="83733" x2="46917" y2="85067"/>
                        <a14:foregroundMark x1="46917" y1="85067" x2="51270" y2="63467"/>
                        <a14:foregroundMark x1="51270" y1="63467" x2="40387" y2="56800"/>
                        <a14:foregroundMark x1="79927" y1="17067" x2="49093" y2="42933"/>
                        <a14:foregroundMark x1="49093" y1="42933" x2="53446" y2="66133"/>
                        <a14:foregroundMark x1="53446" y1="66133" x2="67836" y2="76000"/>
                        <a14:foregroundMark x1="67836" y1="76000" x2="51874" y2="85067"/>
                        <a14:foregroundMark x1="51874" y1="85067" x2="35067" y2="84533"/>
                        <a14:foregroundMark x1="35067" y1="84533" x2="31439" y2="71467"/>
                        <a14:foregroundMark x1="77751" y1="47467" x2="77751" y2="47467"/>
                        <a14:foregroundMark x1="78476" y1="6933" x2="94438" y2="11200"/>
                        <a14:foregroundMark x1="94438" y1="11200" x2="88029" y2="33867"/>
                        <a14:foregroundMark x1="88029" y1="33867" x2="69045" y2="33333"/>
                        <a14:foregroundMark x1="69045" y1="33333" x2="68440" y2="32800"/>
                        <a14:foregroundMark x1="99154" y1="10933" x2="99154" y2="33333"/>
                      </a14:backgroundRemoval>
                    </a14:imgEffect>
                  </a14:imgLayer>
                </a14:imgProps>
              </a:ext>
              <a:ext uri="{28A0092B-C50C-407E-A947-70E740481C1C}">
                <a14:useLocalDpi xmlns:a14="http://schemas.microsoft.com/office/drawing/2010/main" val="0"/>
              </a:ext>
            </a:extLst>
          </a:blip>
          <a:srcRect/>
          <a:stretch>
            <a:fillRect/>
          </a:stretch>
        </p:blipFill>
        <p:spPr bwMode="auto">
          <a:xfrm>
            <a:off x="1842837" y="3337684"/>
            <a:ext cx="5458326" cy="2246313"/>
          </a:xfrm>
          <a:prstGeom prst="rect">
            <a:avLst/>
          </a:prstGeom>
          <a:noFill/>
        </p:spPr>
      </p:pic>
    </p:spTree>
    <p:extLst>
      <p:ext uri="{BB962C8B-B14F-4D97-AF65-F5344CB8AC3E}">
        <p14:creationId xmlns:p14="http://schemas.microsoft.com/office/powerpoint/2010/main" val="22422791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719796"/>
            <a:ext cx="8286750" cy="1140896"/>
          </a:xfrm>
        </p:spPr>
        <p:txBody>
          <a:bodyPr>
            <a:normAutofit fontScale="90000"/>
          </a:bodyPr>
          <a:lstStyle/>
          <a:p>
            <a:pPr algn="ctr"/>
            <a:r>
              <a:rPr lang="nl-NL" dirty="0" smtClean="0"/>
              <a:t>Practicuminspiratie:</a:t>
            </a:r>
            <a:br>
              <a:rPr lang="nl-NL" dirty="0" smtClean="0"/>
            </a:br>
            <a:r>
              <a:rPr lang="nl-NL" dirty="0" smtClean="0"/>
              <a:t> </a:t>
            </a:r>
            <a:r>
              <a:rPr lang="nl-NL" dirty="0"/>
              <a:t>bloemvoeding</a:t>
            </a:r>
          </a:p>
        </p:txBody>
      </p:sp>
      <p:sp>
        <p:nvSpPr>
          <p:cNvPr id="13" name="Tekstvak 12">
            <a:extLst>
              <a:ext uri="{FF2B5EF4-FFF2-40B4-BE49-F238E27FC236}">
                <a16:creationId xmlns:a16="http://schemas.microsoft.com/office/drawing/2014/main" id="{837C0675-0326-457B-A9E8-3ECC04363B06}"/>
              </a:ext>
            </a:extLst>
          </p:cNvPr>
          <p:cNvSpPr txBox="1"/>
          <p:nvPr/>
        </p:nvSpPr>
        <p:spPr>
          <a:xfrm>
            <a:off x="609600" y="6260195"/>
            <a:ext cx="4572000" cy="276999"/>
          </a:xfrm>
          <a:prstGeom prst="rect">
            <a:avLst/>
          </a:prstGeom>
          <a:noFill/>
        </p:spPr>
        <p:txBody>
          <a:bodyPr wrap="square">
            <a:spAutoFit/>
          </a:bodyPr>
          <a:lstStyle/>
          <a:p>
            <a:r>
              <a:rPr lang="nl-NL" sz="1200" dirty="0"/>
              <a:t>Bron: </a:t>
            </a:r>
            <a:r>
              <a:rPr lang="nl-NL" sz="1200" dirty="0">
                <a:hlinkClick r:id="rId4"/>
              </a:rPr>
              <a:t>Bloemschikwinkel</a:t>
            </a:r>
            <a:endParaRPr lang="nl-NL" sz="1200" dirty="0"/>
          </a:p>
        </p:txBody>
      </p:sp>
      <p:pic>
        <p:nvPicPr>
          <p:cNvPr id="9218" name="Picture 2" descr="Snijbloemenvoedsel zakjes voor 1 liter - per 5 stuks - Bloemschikwinkel">
            <a:extLst>
              <a:ext uri="{FF2B5EF4-FFF2-40B4-BE49-F238E27FC236}">
                <a16:creationId xmlns:a16="http://schemas.microsoft.com/office/drawing/2014/main" id="{7C6272F5-5107-4A9B-A134-7842274FB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67" y="2326088"/>
            <a:ext cx="2941733" cy="39223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Verbindingslijn: gekromd 3">
            <a:extLst>
              <a:ext uri="{FF2B5EF4-FFF2-40B4-BE49-F238E27FC236}">
                <a16:creationId xmlns:a16="http://schemas.microsoft.com/office/drawing/2014/main" id="{4384E973-78F6-4719-85E9-9C795F517FDE}"/>
              </a:ext>
            </a:extLst>
          </p:cNvPr>
          <p:cNvCxnSpPr>
            <a:cxnSpLocks/>
          </p:cNvCxnSpPr>
          <p:nvPr/>
        </p:nvCxnSpPr>
        <p:spPr>
          <a:xfrm>
            <a:off x="3048000" y="2767043"/>
            <a:ext cx="1524000" cy="112463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D3965670-359A-46AE-AD42-023A0789EECD}"/>
              </a:ext>
            </a:extLst>
          </p:cNvPr>
          <p:cNvSpPr txBox="1"/>
          <p:nvPr/>
        </p:nvSpPr>
        <p:spPr>
          <a:xfrm>
            <a:off x="4572000" y="3568516"/>
            <a:ext cx="3306667" cy="923330"/>
          </a:xfrm>
          <a:prstGeom prst="rect">
            <a:avLst/>
          </a:prstGeom>
          <a:noFill/>
          <a:ln>
            <a:noFill/>
          </a:ln>
        </p:spPr>
        <p:txBody>
          <a:bodyPr wrap="square" rtlCol="0">
            <a:spAutoFit/>
          </a:bodyPr>
          <a:lstStyle/>
          <a:p>
            <a:r>
              <a:rPr lang="nl-NL" dirty="0"/>
              <a:t>Wat zit er eigenlijk allemaal in zo’n zakje bij een bos bloemen? En wat doet dat?</a:t>
            </a:r>
          </a:p>
        </p:txBody>
      </p:sp>
    </p:spTree>
    <p:extLst>
      <p:ext uri="{BB962C8B-B14F-4D97-AF65-F5344CB8AC3E}">
        <p14:creationId xmlns:p14="http://schemas.microsoft.com/office/powerpoint/2010/main" val="228276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p:txBody>
        </p:sp>
      </p:grpSp>
      <p:sp>
        <p:nvSpPr>
          <p:cNvPr id="12" name="Titel 11">
            <a:extLst>
              <a:ext uri="{FF2B5EF4-FFF2-40B4-BE49-F238E27FC236}">
                <a16:creationId xmlns:a16="http://schemas.microsoft.com/office/drawing/2014/main" id="{36C00F9B-9987-491E-88B7-4307B5F5B997}"/>
              </a:ext>
            </a:extLst>
          </p:cNvPr>
          <p:cNvSpPr>
            <a:spLocks noGrp="1"/>
          </p:cNvSpPr>
          <p:nvPr>
            <p:ph type="title"/>
          </p:nvPr>
        </p:nvSpPr>
        <p:spPr>
          <a:xfrm>
            <a:off x="428625" y="1068904"/>
            <a:ext cx="8286750" cy="1140896"/>
          </a:xfrm>
        </p:spPr>
        <p:txBody>
          <a:bodyPr>
            <a:normAutofit fontScale="90000"/>
          </a:bodyPr>
          <a:lstStyle/>
          <a:p>
            <a:pPr algn="ctr"/>
            <a:r>
              <a:rPr lang="nl-NL" dirty="0" smtClean="0"/>
              <a:t>Practicum inspiratie: </a:t>
            </a:r>
            <a:br>
              <a:rPr lang="nl-NL" dirty="0" smtClean="0"/>
            </a:br>
            <a:r>
              <a:rPr lang="nl-NL" dirty="0" smtClean="0"/>
              <a:t>bloemvoeding</a:t>
            </a:r>
            <a:endParaRPr lang="nl-NL" dirty="0"/>
          </a:p>
        </p:txBody>
      </p:sp>
      <p:pic>
        <p:nvPicPr>
          <p:cNvPr id="2" name="Afbeelding 1">
            <a:extLst>
              <a:ext uri="{FF2B5EF4-FFF2-40B4-BE49-F238E27FC236}">
                <a16:creationId xmlns:a16="http://schemas.microsoft.com/office/drawing/2014/main" id="{32E5F305-A9B2-4C70-BA8A-463C5E3D985B}"/>
              </a:ext>
            </a:extLst>
          </p:cNvPr>
          <p:cNvPicPr>
            <a:picLocks noChangeAspect="1"/>
          </p:cNvPicPr>
          <p:nvPr/>
        </p:nvPicPr>
        <p:blipFill rotWithShape="1">
          <a:blip r:embed="rId4"/>
          <a:srcRect t="18139"/>
          <a:stretch/>
        </p:blipFill>
        <p:spPr>
          <a:xfrm>
            <a:off x="1143000" y="2362200"/>
            <a:ext cx="6553200" cy="4036496"/>
          </a:xfrm>
          <a:prstGeom prst="rect">
            <a:avLst/>
          </a:prstGeom>
        </p:spPr>
      </p:pic>
      <p:sp>
        <p:nvSpPr>
          <p:cNvPr id="13" name="Tekstvak 12">
            <a:extLst>
              <a:ext uri="{FF2B5EF4-FFF2-40B4-BE49-F238E27FC236}">
                <a16:creationId xmlns:a16="http://schemas.microsoft.com/office/drawing/2014/main" id="{837C0675-0326-457B-A9E8-3ECC04363B06}"/>
              </a:ext>
            </a:extLst>
          </p:cNvPr>
          <p:cNvSpPr txBox="1"/>
          <p:nvPr/>
        </p:nvSpPr>
        <p:spPr>
          <a:xfrm>
            <a:off x="1143000" y="6386760"/>
            <a:ext cx="4572000" cy="276999"/>
          </a:xfrm>
          <a:prstGeom prst="rect">
            <a:avLst/>
          </a:prstGeom>
          <a:noFill/>
        </p:spPr>
        <p:txBody>
          <a:bodyPr wrap="square">
            <a:spAutoFit/>
          </a:bodyPr>
          <a:lstStyle/>
          <a:p>
            <a:r>
              <a:rPr lang="nl-NL" sz="1200" dirty="0"/>
              <a:t>Bron: </a:t>
            </a:r>
            <a:r>
              <a:rPr lang="nl-NL" sz="1200" dirty="0">
                <a:hlinkClick r:id="rId5"/>
              </a:rPr>
              <a:t>Madelief </a:t>
            </a:r>
            <a:r>
              <a:rPr lang="nl-NL" sz="1200" dirty="0" err="1">
                <a:hlinkClick r:id="rId5"/>
              </a:rPr>
              <a:t>by</a:t>
            </a:r>
            <a:r>
              <a:rPr lang="nl-NL" sz="1200" dirty="0">
                <a:hlinkClick r:id="rId5"/>
              </a:rPr>
              <a:t> </a:t>
            </a:r>
            <a:r>
              <a:rPr lang="nl-NL" sz="1200" dirty="0" err="1">
                <a:hlinkClick r:id="rId5"/>
              </a:rPr>
              <a:t>Richelle</a:t>
            </a:r>
            <a:endParaRPr lang="nl-NL" sz="1200" dirty="0"/>
          </a:p>
        </p:txBody>
      </p:sp>
    </p:spTree>
    <p:extLst>
      <p:ext uri="{BB962C8B-B14F-4D97-AF65-F5344CB8AC3E}">
        <p14:creationId xmlns:p14="http://schemas.microsoft.com/office/powerpoint/2010/main" val="3475254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457200" y="767279"/>
            <a:ext cx="8515350" cy="1325563"/>
          </a:xfrm>
        </p:spPr>
        <p:txBody>
          <a:bodyPr>
            <a:normAutofit/>
          </a:bodyPr>
          <a:lstStyle/>
          <a:p>
            <a:r>
              <a:rPr lang="nl-NL" sz="3600" dirty="0"/>
              <a:t>Verzilting: Het werk van een onderzoeker</a:t>
            </a:r>
          </a:p>
        </p:txBody>
      </p:sp>
      <p:sp>
        <p:nvSpPr>
          <p:cNvPr id="5" name="Tijdelijke aanduiding voor inhoud 2">
            <a:extLst>
              <a:ext uri="{FF2B5EF4-FFF2-40B4-BE49-F238E27FC236}">
                <a16:creationId xmlns:a16="http://schemas.microsoft.com/office/drawing/2014/main" id="{7F0D0B50-C55B-4506-8B2C-5A1D4854B687}"/>
              </a:ext>
            </a:extLst>
          </p:cNvPr>
          <p:cNvSpPr txBox="1">
            <a:spLocks/>
          </p:cNvSpPr>
          <p:nvPr/>
        </p:nvSpPr>
        <p:spPr>
          <a:xfrm>
            <a:off x="815039" y="1420535"/>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6" name="Groep 5">
            <a:extLst>
              <a:ext uri="{FF2B5EF4-FFF2-40B4-BE49-F238E27FC236}">
                <a16:creationId xmlns:a16="http://schemas.microsoft.com/office/drawing/2014/main" id="{8345FB54-2766-43C6-B39A-D7DCEFE58FA7}"/>
              </a:ext>
            </a:extLst>
          </p:cNvPr>
          <p:cNvGrpSpPr/>
          <p:nvPr/>
        </p:nvGrpSpPr>
        <p:grpSpPr>
          <a:xfrm>
            <a:off x="0" y="-20223"/>
            <a:ext cx="9144000" cy="792848"/>
            <a:chOff x="0" y="-20223"/>
            <a:chExt cx="9144000" cy="792848"/>
          </a:xfrm>
        </p:grpSpPr>
        <p:pic>
          <p:nvPicPr>
            <p:cNvPr id="7" name="Afbeelding 6">
              <a:extLst>
                <a:ext uri="{FF2B5EF4-FFF2-40B4-BE49-F238E27FC236}">
                  <a16:creationId xmlns:a16="http://schemas.microsoft.com/office/drawing/2014/main" id="{4167CD0B-2D22-407A-8827-E9B4DB2AE6C2}"/>
                </a:ext>
              </a:extLst>
            </p:cNvPr>
            <p:cNvPicPr>
              <a:picLocks noChangeAspect="1"/>
            </p:cNvPicPr>
            <p:nvPr/>
          </p:nvPicPr>
          <p:blipFill>
            <a:blip r:embed="rId3"/>
            <a:stretch>
              <a:fillRect/>
            </a:stretch>
          </p:blipFill>
          <p:spPr>
            <a:xfrm>
              <a:off x="0" y="-20223"/>
              <a:ext cx="9144000" cy="629824"/>
            </a:xfrm>
            <a:prstGeom prst="rect">
              <a:avLst/>
            </a:prstGeom>
          </p:spPr>
        </p:pic>
        <p:sp>
          <p:nvSpPr>
            <p:cNvPr id="8" name="Tekstvak 7">
              <a:extLst>
                <a:ext uri="{FF2B5EF4-FFF2-40B4-BE49-F238E27FC236}">
                  <a16:creationId xmlns:a16="http://schemas.microsoft.com/office/drawing/2014/main" id="{99EDC913-40DB-49A9-A5A6-929D9836EA08}"/>
                </a:ext>
              </a:extLst>
            </p:cNvPr>
            <p:cNvSpPr txBox="1"/>
            <p:nvPr/>
          </p:nvSpPr>
          <p:spPr>
            <a:xfrm>
              <a:off x="4221480" y="126294"/>
              <a:ext cx="2286000" cy="646331"/>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De Cel</a:t>
              </a:r>
            </a:p>
            <a:p>
              <a:endParaRPr lang="nl-NL" b="1" dirty="0">
                <a:solidFill>
                  <a:schemeClr val="bg1"/>
                </a:solidFill>
                <a:latin typeface="Calibri" panose="020F0502020204030204" pitchFamily="34" charset="0"/>
                <a:cs typeface="Calibri" panose="020F0502020204030204" pitchFamily="34" charset="0"/>
              </a:endParaRPr>
            </a:p>
          </p:txBody>
        </p:sp>
      </p:grpSp>
      <p:pic>
        <p:nvPicPr>
          <p:cNvPr id="3074" name="Picture 2">
            <a:extLst>
              <a:ext uri="{FF2B5EF4-FFF2-40B4-BE49-F238E27FC236}">
                <a16:creationId xmlns:a16="http://schemas.microsoft.com/office/drawing/2014/main" id="{71CC076F-B7C0-49BA-A557-F4C8EB573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147762"/>
            <a:ext cx="8115300" cy="4562475"/>
          </a:xfrm>
          <a:prstGeom prst="rect">
            <a:avLst/>
          </a:prstGeom>
          <a:noFill/>
          <a:extLst>
            <a:ext uri="{909E8E84-426E-40DD-AFC4-6F175D3DCCD1}">
              <a14:hiddenFill xmlns:a14="http://schemas.microsoft.com/office/drawing/2010/main">
                <a:solidFill>
                  <a:srgbClr val="FFFFFF"/>
                </a:solidFill>
              </a14:hiddenFill>
            </a:ext>
          </a:extLst>
        </p:spPr>
      </p:pic>
      <p:sp>
        <p:nvSpPr>
          <p:cNvPr id="11" name="Tijdelijke aanduiding voor inhoud 2">
            <a:extLst>
              <a:ext uri="{FF2B5EF4-FFF2-40B4-BE49-F238E27FC236}">
                <a16:creationId xmlns:a16="http://schemas.microsoft.com/office/drawing/2014/main" id="{397C433D-9C67-49E9-88E2-586CAECD4473}"/>
              </a:ext>
            </a:extLst>
          </p:cNvPr>
          <p:cNvSpPr txBox="1">
            <a:spLocks/>
          </p:cNvSpPr>
          <p:nvPr/>
        </p:nvSpPr>
        <p:spPr>
          <a:xfrm>
            <a:off x="685800" y="5791200"/>
            <a:ext cx="7772400" cy="493157"/>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dirty="0"/>
              <a:t>Auxine stimuleert </a:t>
            </a:r>
            <a:r>
              <a:rPr lang="nl-NL" dirty="0" err="1"/>
              <a:t>celstrekking</a:t>
            </a:r>
            <a:endParaRPr lang="nl-NL" dirty="0"/>
          </a:p>
          <a:p>
            <a:endParaRPr lang="nl-NL" dirty="0"/>
          </a:p>
          <a:p>
            <a:endParaRPr lang="nl-NL" dirty="0"/>
          </a:p>
          <a:p>
            <a:pPr marL="0" indent="0">
              <a:buFont typeface="Wingdings 2"/>
              <a:buNone/>
            </a:pPr>
            <a:endParaRPr lang="nl-NL" dirty="0"/>
          </a:p>
        </p:txBody>
      </p:sp>
      <p:pic>
        <p:nvPicPr>
          <p:cNvPr id="4" name="Afbeelding 3">
            <a:extLst>
              <a:ext uri="{FF2B5EF4-FFF2-40B4-BE49-F238E27FC236}">
                <a16:creationId xmlns:a16="http://schemas.microsoft.com/office/drawing/2014/main" id="{CB8EB5BF-3011-49D2-B2B3-B94F2749366D}"/>
              </a:ext>
            </a:extLst>
          </p:cNvPr>
          <p:cNvPicPr>
            <a:picLocks noChangeAspect="1"/>
          </p:cNvPicPr>
          <p:nvPr/>
        </p:nvPicPr>
        <p:blipFill>
          <a:blip r:embed="rId5"/>
          <a:stretch>
            <a:fillRect/>
          </a:stretch>
        </p:blipFill>
        <p:spPr>
          <a:xfrm>
            <a:off x="1564958" y="1523998"/>
            <a:ext cx="6272562" cy="3810001"/>
          </a:xfrm>
          <a:prstGeom prst="rect">
            <a:avLst/>
          </a:prstGeom>
        </p:spPr>
      </p:pic>
    </p:spTree>
    <p:extLst>
      <p:ext uri="{BB962C8B-B14F-4D97-AF65-F5344CB8AC3E}">
        <p14:creationId xmlns:p14="http://schemas.microsoft.com/office/powerpoint/2010/main" val="425199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97310" y="990600"/>
            <a:ext cx="8001000" cy="33528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a:t>Kijk vooral zelf verder!:</a:t>
            </a:r>
          </a:p>
          <a:p>
            <a:pPr marL="0" indent="0" algn="ctr">
              <a:buNone/>
            </a:pPr>
            <a:endParaRPr lang="nl-NL" dirty="0"/>
          </a:p>
          <a:p>
            <a:pPr marL="0" indent="0" algn="ctr">
              <a:buNone/>
            </a:pPr>
            <a:endParaRPr lang="nl-NL" dirty="0">
              <a:solidFill>
                <a:srgbClr val="FF0000"/>
              </a:solidFill>
            </a:endParaRPr>
          </a:p>
          <a:p>
            <a:pPr lvl="2" algn="ctr"/>
            <a:endParaRPr lang="nl-NL" dirty="0">
              <a:solidFill>
                <a:srgbClr val="FF0000"/>
              </a:solidFill>
            </a:endParaRPr>
          </a:p>
          <a:p>
            <a:pPr marL="0" indent="0" algn="ctr">
              <a:buFont typeface="Wingdings 2"/>
              <a:buNone/>
            </a:pPr>
            <a:endParaRPr lang="nl-NL" dirty="0"/>
          </a:p>
        </p:txBody>
      </p:sp>
      <p:pic>
        <p:nvPicPr>
          <p:cNvPr id="3" name="Afbeelding 2">
            <a:extLst>
              <a:ext uri="{FF2B5EF4-FFF2-40B4-BE49-F238E27FC236}">
                <a16:creationId xmlns:a16="http://schemas.microsoft.com/office/drawing/2014/main" id="{5D46E9BA-E207-43F1-A104-FCBBF50113EB}"/>
              </a:ext>
            </a:extLst>
          </p:cNvPr>
          <p:cNvPicPr>
            <a:picLocks noChangeAspect="1"/>
          </p:cNvPicPr>
          <p:nvPr/>
        </p:nvPicPr>
        <p:blipFill rotWithShape="1">
          <a:blip r:embed="rId4"/>
          <a:srcRect l="50000" t="26296" r="22500" b="48519"/>
          <a:stretch/>
        </p:blipFill>
        <p:spPr>
          <a:xfrm>
            <a:off x="1066800" y="1909022"/>
            <a:ext cx="7683910" cy="3958378"/>
          </a:xfrm>
          <a:prstGeom prst="rect">
            <a:avLst/>
          </a:prstGeom>
        </p:spPr>
      </p:pic>
      <p:sp>
        <p:nvSpPr>
          <p:cNvPr id="12" name="Tekstvak 11">
            <a:extLst>
              <a:ext uri="{FF2B5EF4-FFF2-40B4-BE49-F238E27FC236}">
                <a16:creationId xmlns:a16="http://schemas.microsoft.com/office/drawing/2014/main" id="{FA87ED05-F79D-479F-B2E6-451A68DB0339}"/>
              </a:ext>
            </a:extLst>
          </p:cNvPr>
          <p:cNvSpPr txBox="1"/>
          <p:nvPr/>
        </p:nvSpPr>
        <p:spPr>
          <a:xfrm>
            <a:off x="364187" y="6172200"/>
            <a:ext cx="4572000" cy="369332"/>
          </a:xfrm>
          <a:prstGeom prst="rect">
            <a:avLst/>
          </a:prstGeom>
          <a:noFill/>
        </p:spPr>
        <p:txBody>
          <a:bodyPr wrap="square">
            <a:spAutoFit/>
          </a:bodyPr>
          <a:lstStyle/>
          <a:p>
            <a:r>
              <a:rPr lang="nl-NL" dirty="0">
                <a:hlinkClick r:id="rId5"/>
              </a:rPr>
              <a:t>Bestellen</a:t>
            </a:r>
            <a:r>
              <a:rPr lang="nl-NL" dirty="0"/>
              <a:t> </a:t>
            </a:r>
          </a:p>
        </p:txBody>
      </p:sp>
    </p:spTree>
    <p:extLst>
      <p:ext uri="{BB962C8B-B14F-4D97-AF65-F5344CB8AC3E}">
        <p14:creationId xmlns:p14="http://schemas.microsoft.com/office/powerpoint/2010/main" val="40002936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756526"/>
            <a:chOff x="0" y="-20223"/>
            <a:chExt cx="9144000" cy="756526"/>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646331"/>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Ecologie</a:t>
              </a:r>
            </a:p>
            <a:p>
              <a:pPr algn="ctr"/>
              <a:endParaRPr lang="nl-NL" b="1" dirty="0">
                <a:solidFill>
                  <a:schemeClr val="bg1"/>
                </a:solidFill>
                <a:latin typeface="Calibri" panose="020F0502020204030204" pitchFamily="34" charset="0"/>
                <a:cs typeface="Calibri" panose="020F0502020204030204" pitchFamily="34" charset="0"/>
              </a:endParaRPr>
            </a:p>
          </p:txBody>
        </p:sp>
      </p:grpSp>
      <p:sp>
        <p:nvSpPr>
          <p:cNvPr id="7" name="Tijdelijke aanduiding voor inhoud 2">
            <a:extLst>
              <a:ext uri="{FF2B5EF4-FFF2-40B4-BE49-F238E27FC236}">
                <a16:creationId xmlns:a16="http://schemas.microsoft.com/office/drawing/2014/main" id="{543D203E-2AAD-44E8-9B26-B8E92DE01A35}"/>
              </a:ext>
            </a:extLst>
          </p:cNvPr>
          <p:cNvSpPr txBox="1">
            <a:spLocks/>
          </p:cNvSpPr>
          <p:nvPr/>
        </p:nvSpPr>
        <p:spPr>
          <a:xfrm>
            <a:off x="597310" y="3048000"/>
            <a:ext cx="8001000" cy="12954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nl-NL" dirty="0" smtClean="0"/>
              <a:t>Vragen?</a:t>
            </a:r>
            <a:endParaRPr lang="nl-NL" dirty="0"/>
          </a:p>
          <a:p>
            <a:pPr marL="0" indent="0" algn="ctr">
              <a:buNone/>
            </a:pPr>
            <a:endParaRPr lang="nl-NL" dirty="0"/>
          </a:p>
          <a:p>
            <a:pPr marL="0" indent="0" algn="ctr">
              <a:buNone/>
            </a:pPr>
            <a:endParaRPr lang="nl-NL" dirty="0">
              <a:solidFill>
                <a:srgbClr val="FF0000"/>
              </a:solidFill>
            </a:endParaRPr>
          </a:p>
          <a:p>
            <a:pPr lvl="2" algn="ctr"/>
            <a:endParaRPr lang="nl-NL" dirty="0">
              <a:solidFill>
                <a:srgbClr val="FF0000"/>
              </a:solidFill>
            </a:endParaRPr>
          </a:p>
          <a:p>
            <a:pPr marL="0" indent="0" algn="ctr">
              <a:buFont typeface="Wingdings 2"/>
              <a:buNone/>
            </a:pPr>
            <a:endParaRPr lang="nl-NL" dirty="0"/>
          </a:p>
        </p:txBody>
      </p:sp>
    </p:spTree>
    <p:extLst>
      <p:ext uri="{BB962C8B-B14F-4D97-AF65-F5344CB8AC3E}">
        <p14:creationId xmlns:p14="http://schemas.microsoft.com/office/powerpoint/2010/main" val="220351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AF45E-38BE-4A65-869E-3EA3A204E027}"/>
              </a:ext>
            </a:extLst>
          </p:cNvPr>
          <p:cNvSpPr>
            <a:spLocks noGrp="1"/>
          </p:cNvSpPr>
          <p:nvPr>
            <p:ph type="title"/>
          </p:nvPr>
        </p:nvSpPr>
        <p:spPr>
          <a:xfrm>
            <a:off x="485776" y="789447"/>
            <a:ext cx="8058150" cy="1325563"/>
          </a:xfrm>
        </p:spPr>
        <p:txBody>
          <a:bodyPr>
            <a:normAutofit/>
          </a:bodyPr>
          <a:lstStyle/>
          <a:p>
            <a:pPr algn="ctr"/>
            <a:r>
              <a:rPr lang="nl-NL" sz="3600" dirty="0"/>
              <a:t>Wat doet auxine </a:t>
            </a:r>
            <a:r>
              <a:rPr lang="nl-NL" sz="3600" u="sng" dirty="0"/>
              <a:t>ook</a:t>
            </a:r>
            <a:r>
              <a:rPr lang="nl-NL" sz="3600" dirty="0"/>
              <a:t> met de wortel?</a:t>
            </a:r>
          </a:p>
        </p:txBody>
      </p:sp>
      <p:sp>
        <p:nvSpPr>
          <p:cNvPr id="3" name="Tijdelijke aanduiding voor inhoud 2">
            <a:extLst>
              <a:ext uri="{FF2B5EF4-FFF2-40B4-BE49-F238E27FC236}">
                <a16:creationId xmlns:a16="http://schemas.microsoft.com/office/drawing/2014/main" id="{B99548CB-5841-4209-B109-54FCF6082049}"/>
              </a:ext>
            </a:extLst>
          </p:cNvPr>
          <p:cNvSpPr>
            <a:spLocks noGrp="1"/>
          </p:cNvSpPr>
          <p:nvPr>
            <p:ph idx="1"/>
          </p:nvPr>
        </p:nvSpPr>
        <p:spPr>
          <a:xfrm>
            <a:off x="32132" y="6553447"/>
            <a:ext cx="2558667" cy="312680"/>
          </a:xfrm>
        </p:spPr>
        <p:txBody>
          <a:bodyPr>
            <a:normAutofit/>
          </a:bodyPr>
          <a:lstStyle/>
          <a:p>
            <a:pPr marL="0" indent="0">
              <a:buNone/>
            </a:pPr>
            <a:r>
              <a:rPr lang="nl-NL" sz="1200" dirty="0"/>
              <a:t>Bron: bewerkt naar </a:t>
            </a:r>
            <a:r>
              <a:rPr lang="nl-NL" sz="1200" dirty="0">
                <a:hlinkClick r:id="rId3"/>
              </a:rPr>
              <a:t>Kennislink</a:t>
            </a:r>
            <a:endParaRPr lang="nl-NL" sz="1200" dirty="0"/>
          </a:p>
        </p:txBody>
      </p:sp>
      <p:sp>
        <p:nvSpPr>
          <p:cNvPr id="6" name="Tijdelijke aanduiding voor inhoud 2">
            <a:extLst>
              <a:ext uri="{FF2B5EF4-FFF2-40B4-BE49-F238E27FC236}">
                <a16:creationId xmlns:a16="http://schemas.microsoft.com/office/drawing/2014/main" id="{DEE402B8-82F1-4F4F-A745-05555CBA2953}"/>
              </a:ext>
            </a:extLst>
          </p:cNvPr>
          <p:cNvSpPr txBox="1">
            <a:spLocks/>
          </p:cNvSpPr>
          <p:nvPr/>
        </p:nvSpPr>
        <p:spPr>
          <a:xfrm>
            <a:off x="600074" y="1447419"/>
            <a:ext cx="7772400"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None/>
            </a:pPr>
            <a:endParaRPr lang="nl-NL" dirty="0"/>
          </a:p>
          <a:p>
            <a:pPr marL="0" indent="0">
              <a:buFont typeface="Wingdings 2"/>
              <a:buNone/>
            </a:pPr>
            <a:endParaRPr lang="nl-NL" dirty="0"/>
          </a:p>
        </p:txBody>
      </p:sp>
      <p:grpSp>
        <p:nvGrpSpPr>
          <p:cNvPr id="7" name="Groep 6">
            <a:extLst>
              <a:ext uri="{FF2B5EF4-FFF2-40B4-BE49-F238E27FC236}">
                <a16:creationId xmlns:a16="http://schemas.microsoft.com/office/drawing/2014/main" id="{44C50A90-68DE-4D55-BA6E-69E1A9766F36}"/>
              </a:ext>
            </a:extLst>
          </p:cNvPr>
          <p:cNvGrpSpPr/>
          <p:nvPr/>
        </p:nvGrpSpPr>
        <p:grpSpPr>
          <a:xfrm>
            <a:off x="0" y="-20223"/>
            <a:ext cx="9144000" cy="629824"/>
            <a:chOff x="0" y="-20223"/>
            <a:chExt cx="9144000" cy="629824"/>
          </a:xfrm>
        </p:grpSpPr>
        <p:pic>
          <p:nvPicPr>
            <p:cNvPr id="8" name="Afbeelding 7">
              <a:extLst>
                <a:ext uri="{FF2B5EF4-FFF2-40B4-BE49-F238E27FC236}">
                  <a16:creationId xmlns:a16="http://schemas.microsoft.com/office/drawing/2014/main" id="{5BD0940B-8B10-412B-A1D0-1BAD2388567B}"/>
                </a:ext>
              </a:extLst>
            </p:cNvPr>
            <p:cNvPicPr>
              <a:picLocks noChangeAspect="1"/>
            </p:cNvPicPr>
            <p:nvPr/>
          </p:nvPicPr>
          <p:blipFill>
            <a:blip r:embed="rId4"/>
            <a:stretch>
              <a:fillRect/>
            </a:stretch>
          </p:blipFill>
          <p:spPr>
            <a:xfrm>
              <a:off x="0" y="-20223"/>
              <a:ext cx="9144000" cy="629824"/>
            </a:xfrm>
            <a:prstGeom prst="rect">
              <a:avLst/>
            </a:prstGeom>
          </p:spPr>
        </p:pic>
        <p:sp>
          <p:nvSpPr>
            <p:cNvPr id="9" name="Tekstvak 8">
              <a:extLst>
                <a:ext uri="{FF2B5EF4-FFF2-40B4-BE49-F238E27FC236}">
                  <a16:creationId xmlns:a16="http://schemas.microsoft.com/office/drawing/2014/main" id="{59FF19DE-9CE7-4B25-8389-784722B94AEE}"/>
                </a:ext>
              </a:extLst>
            </p:cNvPr>
            <p:cNvSpPr txBox="1"/>
            <p:nvPr/>
          </p:nvSpPr>
          <p:spPr>
            <a:xfrm>
              <a:off x="3962400" y="74891"/>
              <a:ext cx="2286000" cy="369332"/>
            </a:xfrm>
            <a:prstGeom prst="rect">
              <a:avLst/>
            </a:prstGeom>
            <a:noFill/>
          </p:spPr>
          <p:txBody>
            <a:bodyPr wrap="square" rtlCol="0">
              <a:spAutoFit/>
            </a:bodyPr>
            <a:lstStyle/>
            <a:p>
              <a:r>
                <a:rPr lang="nl-NL" b="1" dirty="0">
                  <a:solidFill>
                    <a:schemeClr val="bg1"/>
                  </a:solidFill>
                  <a:latin typeface="Calibri" panose="020F0502020204030204" pitchFamily="34" charset="0"/>
                  <a:cs typeface="Calibri" panose="020F0502020204030204" pitchFamily="34" charset="0"/>
                </a:rPr>
                <a:t>De Cel</a:t>
              </a:r>
            </a:p>
          </p:txBody>
        </p:sp>
      </p:grpSp>
      <p:sp>
        <p:nvSpPr>
          <p:cNvPr id="4" name="Tekstvak 3">
            <a:extLst>
              <a:ext uri="{FF2B5EF4-FFF2-40B4-BE49-F238E27FC236}">
                <a16:creationId xmlns:a16="http://schemas.microsoft.com/office/drawing/2014/main" id="{EE064C87-02A7-4D1A-B64E-DF02304C2866}"/>
              </a:ext>
            </a:extLst>
          </p:cNvPr>
          <p:cNvSpPr txBox="1"/>
          <p:nvPr/>
        </p:nvSpPr>
        <p:spPr>
          <a:xfrm>
            <a:off x="1371600" y="4994506"/>
            <a:ext cx="1981200" cy="369332"/>
          </a:xfrm>
          <a:prstGeom prst="rect">
            <a:avLst/>
          </a:prstGeom>
          <a:noFill/>
        </p:spPr>
        <p:txBody>
          <a:bodyPr wrap="square" rtlCol="0">
            <a:spAutoFit/>
          </a:bodyPr>
          <a:lstStyle/>
          <a:p>
            <a:r>
              <a:rPr lang="nl-NL" dirty="0"/>
              <a:t>Zoutarm medium</a:t>
            </a:r>
          </a:p>
        </p:txBody>
      </p:sp>
      <p:sp>
        <p:nvSpPr>
          <p:cNvPr id="12" name="Tekstvak 11">
            <a:extLst>
              <a:ext uri="{FF2B5EF4-FFF2-40B4-BE49-F238E27FC236}">
                <a16:creationId xmlns:a16="http://schemas.microsoft.com/office/drawing/2014/main" id="{4DC63BC4-8EAD-4C08-8B44-5654B1F9AF94}"/>
              </a:ext>
            </a:extLst>
          </p:cNvPr>
          <p:cNvSpPr txBox="1"/>
          <p:nvPr/>
        </p:nvSpPr>
        <p:spPr>
          <a:xfrm>
            <a:off x="6248400" y="4974612"/>
            <a:ext cx="1447800" cy="369332"/>
          </a:xfrm>
          <a:prstGeom prst="rect">
            <a:avLst/>
          </a:prstGeom>
          <a:noFill/>
        </p:spPr>
        <p:txBody>
          <a:bodyPr wrap="square" rtlCol="0">
            <a:spAutoFit/>
          </a:bodyPr>
          <a:lstStyle/>
          <a:p>
            <a:r>
              <a:rPr lang="nl-NL" dirty="0"/>
              <a:t>Zout medium</a:t>
            </a:r>
          </a:p>
        </p:txBody>
      </p:sp>
      <p:pic>
        <p:nvPicPr>
          <p:cNvPr id="10" name="Afbeelding 9">
            <a:extLst>
              <a:ext uri="{FF2B5EF4-FFF2-40B4-BE49-F238E27FC236}">
                <a16:creationId xmlns:a16="http://schemas.microsoft.com/office/drawing/2014/main" id="{10FC0D5F-8083-4B5F-9811-DFCBDAE5383E}"/>
              </a:ext>
            </a:extLst>
          </p:cNvPr>
          <p:cNvPicPr>
            <a:picLocks noChangeAspect="1"/>
          </p:cNvPicPr>
          <p:nvPr/>
        </p:nvPicPr>
        <p:blipFill>
          <a:blip r:embed="rId5"/>
          <a:stretch>
            <a:fillRect/>
          </a:stretch>
        </p:blipFill>
        <p:spPr>
          <a:xfrm>
            <a:off x="1066800" y="2346269"/>
            <a:ext cx="7772401" cy="2703812"/>
          </a:xfrm>
          <a:prstGeom prst="rect">
            <a:avLst/>
          </a:prstGeom>
        </p:spPr>
      </p:pic>
      <p:sp>
        <p:nvSpPr>
          <p:cNvPr id="13" name="Tijdelijke aanduiding voor inhoud 2">
            <a:extLst>
              <a:ext uri="{FF2B5EF4-FFF2-40B4-BE49-F238E27FC236}">
                <a16:creationId xmlns:a16="http://schemas.microsoft.com/office/drawing/2014/main" id="{397C433D-9C67-49E9-88E2-586CAECD4473}"/>
              </a:ext>
            </a:extLst>
          </p:cNvPr>
          <p:cNvSpPr txBox="1">
            <a:spLocks/>
          </p:cNvSpPr>
          <p:nvPr/>
        </p:nvSpPr>
        <p:spPr>
          <a:xfrm>
            <a:off x="685800" y="5791200"/>
            <a:ext cx="7772400" cy="493157"/>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nl-NL" dirty="0"/>
              <a:t>Auxine </a:t>
            </a:r>
            <a:r>
              <a:rPr lang="nl-NL" dirty="0" smtClean="0"/>
              <a:t>kan ook groei remmen</a:t>
            </a:r>
            <a:endParaRPr lang="nl-NL" dirty="0"/>
          </a:p>
          <a:p>
            <a:endParaRPr lang="nl-NL" dirty="0"/>
          </a:p>
          <a:p>
            <a:endParaRPr lang="nl-NL" dirty="0"/>
          </a:p>
          <a:p>
            <a:pPr marL="0" indent="0">
              <a:buFont typeface="Wingdings 2"/>
              <a:buNone/>
            </a:pPr>
            <a:endParaRPr lang="nl-NL" dirty="0"/>
          </a:p>
        </p:txBody>
      </p:sp>
    </p:spTree>
    <p:extLst>
      <p:ext uri="{BB962C8B-B14F-4D97-AF65-F5344CB8AC3E}">
        <p14:creationId xmlns:p14="http://schemas.microsoft.com/office/powerpoint/2010/main" val="17426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47800" y="2514600"/>
            <a:ext cx="6553200" cy="1828800"/>
          </a:xfrm>
        </p:spPr>
        <p:txBody>
          <a:bodyPr>
            <a:normAutofit fontScale="90000"/>
          </a:bodyPr>
          <a:lstStyle/>
          <a:p>
            <a:pPr algn="ctr"/>
            <a:r>
              <a:rPr lang="nl-NL" sz="4000" dirty="0"/>
              <a:t>Met hoeveel gram zout per liter kan tuinkers nog kiemen en uitgroeien tot een herkenbare plant</a:t>
            </a:r>
            <a:r>
              <a:rPr lang="nl-NL" sz="3600" dirty="0"/>
              <a:t>?</a:t>
            </a:r>
          </a:p>
        </p:txBody>
      </p:sp>
      <p:grpSp>
        <p:nvGrpSpPr>
          <p:cNvPr id="9" name="Groep 8">
            <a:extLst>
              <a:ext uri="{FF2B5EF4-FFF2-40B4-BE49-F238E27FC236}">
                <a16:creationId xmlns:a16="http://schemas.microsoft.com/office/drawing/2014/main" id="{5951EC69-EF2B-4B99-8148-65C116A7E435}"/>
              </a:ext>
            </a:extLst>
          </p:cNvPr>
          <p:cNvGrpSpPr/>
          <p:nvPr/>
        </p:nvGrpSpPr>
        <p:grpSpPr>
          <a:xfrm>
            <a:off x="0" y="-20223"/>
            <a:ext cx="9144000" cy="629824"/>
            <a:chOff x="0" y="-20223"/>
            <a:chExt cx="9144000" cy="629824"/>
          </a:xfrm>
        </p:grpSpPr>
        <p:pic>
          <p:nvPicPr>
            <p:cNvPr id="10" name="Afbeelding 9">
              <a:extLst>
                <a:ext uri="{FF2B5EF4-FFF2-40B4-BE49-F238E27FC236}">
                  <a16:creationId xmlns:a16="http://schemas.microsoft.com/office/drawing/2014/main" id="{17DA7D73-0BBC-4271-8111-B647A394608B}"/>
                </a:ext>
              </a:extLst>
            </p:cNvPr>
            <p:cNvPicPr>
              <a:picLocks noChangeAspect="1"/>
            </p:cNvPicPr>
            <p:nvPr/>
          </p:nvPicPr>
          <p:blipFill>
            <a:blip r:embed="rId3"/>
            <a:stretch>
              <a:fillRect/>
            </a:stretch>
          </p:blipFill>
          <p:spPr>
            <a:xfrm>
              <a:off x="0" y="-20223"/>
              <a:ext cx="9144000" cy="629824"/>
            </a:xfrm>
            <a:prstGeom prst="rect">
              <a:avLst/>
            </a:prstGeom>
          </p:spPr>
        </p:pic>
        <p:sp>
          <p:nvSpPr>
            <p:cNvPr id="11" name="Tekstvak 10">
              <a:extLst>
                <a:ext uri="{FF2B5EF4-FFF2-40B4-BE49-F238E27FC236}">
                  <a16:creationId xmlns:a16="http://schemas.microsoft.com/office/drawing/2014/main" id="{5BBE0A73-A1FB-4AD5-982E-407FB5D757D0}"/>
                </a:ext>
              </a:extLst>
            </p:cNvPr>
            <p:cNvSpPr txBox="1"/>
            <p:nvPr/>
          </p:nvSpPr>
          <p:spPr>
            <a:xfrm>
              <a:off x="0" y="89972"/>
              <a:ext cx="9144000" cy="369332"/>
            </a:xfrm>
            <a:prstGeom prst="rect">
              <a:avLst/>
            </a:prstGeom>
            <a:noFill/>
          </p:spPr>
          <p:txBody>
            <a:bodyPr wrap="square" rtlCol="0">
              <a:spAutoFit/>
            </a:bodyPr>
            <a:lstStyle/>
            <a:p>
              <a:pPr algn="ctr"/>
              <a:r>
                <a:rPr lang="nl-NL" b="1" dirty="0">
                  <a:solidFill>
                    <a:schemeClr val="bg1"/>
                  </a:solidFill>
                  <a:latin typeface="Calibri" panose="020F0502020204030204" pitchFamily="34" charset="0"/>
                  <a:cs typeface="Calibri" panose="020F0502020204030204" pitchFamily="34" charset="0"/>
                </a:rPr>
                <a:t>De cel</a:t>
              </a:r>
            </a:p>
          </p:txBody>
        </p:sp>
      </p:grpSp>
      <p:pic>
        <p:nvPicPr>
          <p:cNvPr id="6" name="Afbeelding 5">
            <a:extLst>
              <a:ext uri="{FF2B5EF4-FFF2-40B4-BE49-F238E27FC236}">
                <a16:creationId xmlns:a16="http://schemas.microsoft.com/office/drawing/2014/main" id="{586B882D-4D2C-4251-AC71-8448987846A6}"/>
              </a:ext>
            </a:extLst>
          </p:cNvPr>
          <p:cNvPicPr>
            <a:picLocks noChangeAspect="1"/>
          </p:cNvPicPr>
          <p:nvPr/>
        </p:nvPicPr>
        <p:blipFill>
          <a:blip r:embed="rId4"/>
          <a:stretch>
            <a:fillRect/>
          </a:stretch>
        </p:blipFill>
        <p:spPr>
          <a:xfrm>
            <a:off x="1580147" y="2073274"/>
            <a:ext cx="6153150" cy="4276725"/>
          </a:xfrm>
          <a:prstGeom prst="rect">
            <a:avLst/>
          </a:prstGeom>
        </p:spPr>
      </p:pic>
      <p:sp>
        <p:nvSpPr>
          <p:cNvPr id="7" name="Titel 1">
            <a:extLst>
              <a:ext uri="{FF2B5EF4-FFF2-40B4-BE49-F238E27FC236}">
                <a16:creationId xmlns:a16="http://schemas.microsoft.com/office/drawing/2014/main" id="{BC8EC1B7-843A-4B30-8321-C2FF7E39D12D}"/>
              </a:ext>
            </a:extLst>
          </p:cNvPr>
          <p:cNvSpPr txBox="1">
            <a:spLocks/>
          </p:cNvSpPr>
          <p:nvPr/>
        </p:nvSpPr>
        <p:spPr>
          <a:xfrm>
            <a:off x="0" y="809088"/>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a:t>Voorbeeld practicum:</a:t>
            </a:r>
            <a:br>
              <a:rPr lang="nl-NL" sz="3600"/>
            </a:br>
            <a:r>
              <a:rPr lang="nl-NL" sz="3600"/>
              <a:t>Zouttolerantie van tuinkers</a:t>
            </a:r>
            <a:endParaRPr lang="nl-NL" sz="3600" dirty="0"/>
          </a:p>
        </p:txBody>
      </p:sp>
    </p:spTree>
    <p:extLst>
      <p:ext uri="{BB962C8B-B14F-4D97-AF65-F5344CB8AC3E}">
        <p14:creationId xmlns:p14="http://schemas.microsoft.com/office/powerpoint/2010/main" val="517425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5539</TotalTime>
  <Words>2169</Words>
  <Application>Microsoft Office PowerPoint</Application>
  <PresentationFormat>Diavoorstelling (4:3)</PresentationFormat>
  <Paragraphs>571</Paragraphs>
  <Slides>71</Slides>
  <Notes>71</Notes>
  <HiddenSlides>0</HiddenSlides>
  <MMClips>3</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71</vt:i4>
      </vt:variant>
    </vt:vector>
  </HeadingPairs>
  <TitlesOfParts>
    <vt:vector size="84" baseType="lpstr">
      <vt:lpstr>Arial</vt:lpstr>
      <vt:lpstr>Brioni</vt:lpstr>
      <vt:lpstr>Calibri</vt:lpstr>
      <vt:lpstr>Calibri Light</vt:lpstr>
      <vt:lpstr>gilroyregular</vt:lpstr>
      <vt:lpstr>MS Mincho</vt:lpstr>
      <vt:lpstr>Noto Serif</vt:lpstr>
      <vt:lpstr>Perpetua</vt:lpstr>
      <vt:lpstr>Roboto</vt:lpstr>
      <vt:lpstr>Times New Roman</vt:lpstr>
      <vt:lpstr>Wingdings</vt:lpstr>
      <vt:lpstr>Wingdings 2</vt:lpstr>
      <vt:lpstr>Office Theme</vt:lpstr>
      <vt:lpstr>PlantKracht</vt:lpstr>
      <vt:lpstr>De kracht van planten</vt:lpstr>
      <vt:lpstr>Inhoud van deze presentatie</vt:lpstr>
      <vt:lpstr>PowerPoint-presentatie</vt:lpstr>
      <vt:lpstr>Verzilting: Het werk van een onderzoeker</vt:lpstr>
      <vt:lpstr>PowerPoint-presentatie</vt:lpstr>
      <vt:lpstr>Verzilting: Het werk van een onderzoeker</vt:lpstr>
      <vt:lpstr>Wat doet auxine ook met de wortel?</vt:lpstr>
      <vt:lpstr>Met hoeveel gram zout per liter kan tuinkers nog kiemen en uitgroeien tot een herkenbare plant?</vt:lpstr>
      <vt:lpstr>Met hoeveel gram zout per liter kan tuinkers nog kiemen en uitgroeien tot een plantje?</vt:lpstr>
      <vt:lpstr>Resultaat</vt:lpstr>
      <vt:lpstr>PowerPoint-presentatie</vt:lpstr>
      <vt:lpstr>PowerPoint-presentatie</vt:lpstr>
      <vt:lpstr>PowerPoint-presentatie</vt:lpstr>
      <vt:lpstr>PowerPoint-presentatie</vt:lpstr>
      <vt:lpstr>Instructievideo’s bij het practicum</vt:lpstr>
      <vt:lpstr>PowerPoint-presentatie</vt:lpstr>
      <vt:lpstr>Gluten intolerantie</vt:lpstr>
      <vt:lpstr>Context:  (moderne) veredeling </vt:lpstr>
      <vt:lpstr>Klassieke veredeling</vt:lpstr>
      <vt:lpstr>Moderne veredeling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Voorbeeld practicum: Tomaten op de (teken)tafel</vt:lpstr>
      <vt:lpstr>PowerPoint-presentatie</vt:lpstr>
      <vt:lpstr>PowerPoint-presentatie</vt:lpstr>
      <vt:lpstr>PowerPoint-presentatie</vt:lpstr>
      <vt:lpstr>PowerPoint-presentatie</vt:lpstr>
      <vt:lpstr>PowerPoint-presentatie</vt:lpstr>
      <vt:lpstr>Bijbehorende opdracht voor leerlingen</vt:lpstr>
      <vt:lpstr>PowerPoint-presentatie</vt:lpstr>
      <vt:lpstr>PowerPoint-presentatie</vt:lpstr>
      <vt:lpstr>Context: Planten kweken als beroep</vt:lpstr>
      <vt:lpstr>PowerPoint-presentatie</vt:lpstr>
      <vt:lpstr>PowerPoint-presentatie</vt:lpstr>
      <vt:lpstr>Gewasbescherming</vt:lpstr>
      <vt:lpstr>Gewasbescherming</vt:lpstr>
      <vt:lpstr>Onze boerderij</vt:lpstr>
      <vt:lpstr> Kies je favoriet! </vt:lpstr>
      <vt:lpstr> Kies je favoriet! </vt:lpstr>
      <vt:lpstr>Ohjee!</vt:lpstr>
      <vt:lpstr>  </vt:lpstr>
      <vt:lpstr> Zij kunnen je redden! </vt:lpstr>
      <vt:lpstr> </vt:lpstr>
      <vt:lpstr>PowerPoint-presentatie</vt:lpstr>
      <vt:lpstr> Kies je favoriet! </vt:lpstr>
      <vt:lpstr> Kies een getal </vt:lpstr>
      <vt:lpstr>Ohjee!</vt:lpstr>
      <vt:lpstr> Aaltjes </vt:lpstr>
      <vt:lpstr> </vt:lpstr>
      <vt:lpstr>Strokenteelt</vt:lpstr>
      <vt:lpstr>Strokenteelt</vt:lpstr>
      <vt:lpstr>PowerPoint-presentatie</vt:lpstr>
      <vt:lpstr>PowerPoint-presentatie</vt:lpstr>
      <vt:lpstr>PowerPoint-presentatie</vt:lpstr>
      <vt:lpstr>PowerPoint-presentatie</vt:lpstr>
      <vt:lpstr>PowerPoint-presentatie</vt:lpstr>
      <vt:lpstr>PowerPoint-presentatie</vt:lpstr>
      <vt:lpstr>PowerPoint-presentatie</vt:lpstr>
      <vt:lpstr>Practicuminspiratie:  houdbaarheid komkommers</vt:lpstr>
      <vt:lpstr>Practicuminspiratie:  bloemvoeding</vt:lpstr>
      <vt:lpstr>Practicum inspiratie:  bloemvoeding</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Inleiding in de biologie</dc:title>
  <dc:creator>Martine Kalisvaart</dc:creator>
  <cp:lastModifiedBy>M.Kalisvaart | Pax Christi College</cp:lastModifiedBy>
  <cp:revision>300</cp:revision>
  <dcterms:created xsi:type="dcterms:W3CDTF">2015-08-29T10:20:49Z</dcterms:created>
  <dcterms:modified xsi:type="dcterms:W3CDTF">2021-11-15T13:43:01Z</dcterms:modified>
</cp:coreProperties>
</file>