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bijschrift">
  <p:cSld name="Titel en bijschrif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eraat met bijschrift">
  <p:cSld name="Citeraat met bijschrif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amkaartje">
  <p:cSld name="Naamkaartj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erte naamkaartje">
  <p:cSld name="Offerte naamkaartj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ar of onwaar">
  <p:cSld name="Waar of onwaa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nl-NL"/>
              <a:t>Celmembranen zichtbaar gemaakt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7800392" y="4525347"/>
            <a:ext cx="3419541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nl-NL"/>
              <a:t>Romke Koch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nl-NL"/>
              <a:t>Annemiek Bekkers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nl-NL"/>
              <a:t>Het Amsterdams Lyceum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nl-NL"/>
              <a:t>rkoch@amsterdams.com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 descr="https://lh3.googleusercontent.com/uhHfibCptNAlSg8gHZepiP6XdjdQgRXco8yy2b1F0CcTl58AC6FSSXYr8feA5o77k3DISBLDr0guMVRVWxmO6tDErUuF9dfEJOsucfkYWgNejEOnkRm-TuuVGFC63qHrf6FZUwgJ9NqZ-GWB1D9oWVwoCZyz9gNHhVZy-q61N6e26VoP6cfKMoPviEkzq7--D52dKsgFEXRO7QjkVVGPJGZhLz14Sj81KWszIbu_-cWnm0WBeFuwwT1mpaqaGeerKyB_uhYc0scMQfT5JBEv8eXPTtRFZfYTxYinE1EV1Ml3ZvBrk2laNkM5gNdBOTeVH8kmQ04s9-Utd2kU9J5ad8dhdrMJ8Ygztq8vUPgW1eqX8yU7Yw8AekAS7Ck0VAi2SRLwXvjs0vimuqoPNY9DrPAx5GcKU0QdeevDSceIuhuWv_bxcgs8Edx93x92ceunmeLivZftoAqJYNKuc6HdUKrClBf240WUMj9hQn2O1DwN2IRxJX7x6rwwwlJCxgCnzVDdgOMkjWSXYaTIDcLZT-5xxBxRLWmFqn8EY5M_XOu17wDDr2rjpc-UAa5juMX8fm7Rt_TSsoAHmewiNFM710uAa5icT22bi6vM7V-V47Tvy4z9jDziwaQTu4p5otZ-986zYUGJS7Z8O9ynuP7mwWcopg=w546-h969-no"/>
          <p:cNvPicPr preferRelativeResize="0"/>
          <p:nvPr/>
        </p:nvPicPr>
        <p:blipFill rotWithShape="1">
          <a:blip r:embed="rId3">
            <a:alphaModFix/>
          </a:blip>
          <a:srcRect t="6707" r="-1" b="38550"/>
          <a:stretch/>
        </p:blipFill>
        <p:spPr>
          <a:xfrm>
            <a:off x="5112331" y="807763"/>
            <a:ext cx="3059586" cy="2977469"/>
          </a:xfrm>
          <a:prstGeom prst="rect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27" descr="https://lh3.googleusercontent.com/o3FKuUuqjE1SyM3WdR-AZ9HxS3qhVToZBg47jHUFeKvFiGPalk5VDTT9pf9P7DOcvb6VmLLdvWQH1t5kweHqM0b93hX9sLsinmMJenPeK7mXBGZyIm3ufplCqTnCsrqaSQI2mdSRx8IHHcGqduDPMt94aZjEP0SXkcbYuFZ7Tom6mgjXl0XcLedt0fo2GWfBI6rClN-T7Rl8oTv6ZaRyACJtB5Y8D7M7b2rRddKwpAnMkCk5ekVWiZQr2K-PF-QXMylF5uMglK8zYJBf7LtsmwjiqPmCCMV5S93GT4e_Un2DO0_77DtYLL8fqQcyWjP1vKZGmzSL95eGg_8fRtWYzhWwhpUP92C0WzEJDJZ6fCkA1Nq5pwNePPPzfIVTtN6LiBVHNs4ZeU4pIX7sX0T5m3Z3qd1l_TeB2DXtdrTttBP9cik5l96twmtpDWFOFE970cPWTYxls3sqL1kGR9RqH0-jpzVJ0AENR_hQqz8X8n-oDsTs1q8IqgUsV_10NfvqqdaMw27aHqCTPSCJdu0HZ_cbeCJLwmeNtZc3XcwZIOTxXwVLmPza80MopZ-zPmIQxz1yAH2DxhoH0leKiR7iK1Hw_v4arjOa-nB0qAUOqqTNj6B5cuFTp8pqrDlns_6KXRgdPkVYvQx8dYfclm3c-juGVw=w546-h969-no"/>
          <p:cNvPicPr preferRelativeResize="0"/>
          <p:nvPr/>
        </p:nvPicPr>
        <p:blipFill rotWithShape="1">
          <a:blip r:embed="rId4">
            <a:alphaModFix/>
          </a:blip>
          <a:srcRect t="6122" r="-1" b="39138"/>
          <a:stretch/>
        </p:blipFill>
        <p:spPr>
          <a:xfrm>
            <a:off x="8330883" y="804036"/>
            <a:ext cx="3059586" cy="2977469"/>
          </a:xfrm>
          <a:prstGeom prst="rect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8" name="Google Shape;208;p27"/>
          <p:cNvSpPr/>
          <p:nvPr/>
        </p:nvSpPr>
        <p:spPr>
          <a:xfrm>
            <a:off x="546124" y="5774331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Goodsell</a:t>
            </a: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David S. "</a:t>
            </a:r>
            <a:r>
              <a:rPr lang="nl-NL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Panorama." </a:t>
            </a:r>
            <a:r>
              <a:rPr lang="nl-NL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Biochemistry </a:t>
            </a:r>
            <a:r>
              <a:rPr lang="nl-NL" sz="180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80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Molecular</a:t>
            </a:r>
            <a:r>
              <a:rPr lang="nl-NL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80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Biology</a:t>
            </a:r>
            <a:r>
              <a:rPr lang="nl-NL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80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vol. 39, nee 2, 2011, pp. 91-101., </a:t>
            </a:r>
            <a:r>
              <a:rPr lang="nl-NL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10.1002 / bmb.20494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5">
            <a:alphaModFix/>
          </a:blip>
          <a:srcRect l="20317" t="20310" r="26874" b="15855"/>
          <a:stretch/>
        </p:blipFill>
        <p:spPr>
          <a:xfrm rot="1588732">
            <a:off x="863648" y="1917101"/>
            <a:ext cx="4108784" cy="3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/>
          <p:nvPr/>
        </p:nvSpPr>
        <p:spPr>
          <a:xfrm>
            <a:off x="734902" y="240593"/>
            <a:ext cx="496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Membranen en eiwitsynthese</a:t>
            </a:r>
            <a:endParaRPr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DC092BF-10EE-43F7-AFBA-4B9D1FBFB9C5}"/>
              </a:ext>
            </a:extLst>
          </p:cNvPr>
          <p:cNvSpPr txBox="1"/>
          <p:nvPr/>
        </p:nvSpPr>
        <p:spPr>
          <a:xfrm>
            <a:off x="4572000" y="4697112"/>
            <a:ext cx="6102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GRATIS OPEN ACCESS downloaden via https://iubmb.onlinelibrary.wiley.com/doi/full/10.1002/bmb.20494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l-NL"/>
              <a:t>Afsluiting</a:t>
            </a:r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nl-NL"/>
              <a:t>Vragen? Doel bereikt?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nl-NL"/>
              <a:t>Materialen beschikbaar via NIBI site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477839" y="5314672"/>
            <a:ext cx="9373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Experimenteren met Celmembranen</a:t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6477918" y="2137272"/>
            <a:ext cx="947451" cy="25669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1" name="Google Shape;151;p19" descr="http://4.bp.blogspot.com/-gTC7lhDZiAo/UvBjp9kwQ4I/AAAAAAAACVM/KEbaZokjtyw/s1600/DSC_01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160" y="1896398"/>
            <a:ext cx="3925696" cy="262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l-NL"/>
              <a:t>Modelleren op papier</a:t>
            </a:r>
            <a:endParaRPr/>
          </a:p>
        </p:txBody>
      </p:sp>
      <p:pic>
        <p:nvPicPr>
          <p:cNvPr id="157" name="Google Shape;157;p20" descr="https://lh3.googleusercontent.com/ZdPkUc1-Un_J_yb_ooPkRW5P1wccCfzFLGnaTsylxOYtIKttBN5ZawMVLelNktyf1liNC5GcSeHFQGhmIjntMPJndY8NCsKcsM0PV3G6dWmJD7vjfqhQZ62mTHLwsYVYo2KU6uELAbUJRv-3J5Lt2BaqngOdSGOzohqxIU_2fZfWRt9RnvZf8vdaA9IDDVQClJy_8dC_SsOsT9JhWUpWXQtW6UW1vU3FQA_zhcdIauY25plNDoUcY2MoZLqq0eSIrY2oKwL2H30FN3qdxPxFTOc1lzo8tujPJDbk-0rLtnfSPCzToTaqTOVApALwEQmmHc41STnG427VLiKHWDzUAG5TaExk6mVFUHMy9WrCo0aCUAHal1-yMdY9sMqYeLKtk97ZzEyoqs5XSGNaQslYSf6mky3BVD91H_BDAwkMAdcsWh5I7rv_QoMjxVBpl32zw9lD9vyEpeqvy-mKcvzwmEH2jJ4oE0GWiUHRpH47OIy3MZOGPNqj1eP5TcEvi1BfRyrXnNljqV4tz-sc13kv32tTFrNRC_wXyCKaw9EnM0Tn-07d2MCjCLzOKEtEvqh2HiPkj8Sj5QdHyABb-xnKTV1As4jaOeQ3JFeaAM2xwfoxrsPtQuuhH6mJZiVF3l7DKYfVDz3riIfZIPUbnfkQMSWkHA=w1723-h969-n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5185" y="2160588"/>
            <a:ext cx="690166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l-NL"/>
              <a:t>(cel)membraan als verbindend startpunt voor</a:t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 rot="10800000" flipH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21"/>
          <p:cNvCxnSpPr/>
          <p:nvPr/>
        </p:nvCxnSpPr>
        <p:spPr>
          <a:xfrm>
            <a:off x="10134600" y="0"/>
            <a:ext cx="1727200" cy="6858000"/>
          </a:xfrm>
          <a:prstGeom prst="straightConnector1">
            <a:avLst/>
          </a:prstGeom>
          <a:noFill/>
          <a:ln w="15875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167" name="Google Shape;167;p21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1333502" y="2160590"/>
            <a:ext cx="8470898" cy="342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Celorganellen (wel/niet membraangebaseerd)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Transport (diffusie/osmose/endocytose/exocytose)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Eiwitsynthese en compartimentalisatie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evolutie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9487083" cy="8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nl-NL" sz="3240"/>
              <a:t>Evolutionaire ontwikkeling membraan-organellen</a:t>
            </a:r>
            <a:br>
              <a:rPr lang="nl-NL" sz="3240"/>
            </a:br>
            <a:r>
              <a:rPr lang="nl-NL" sz="3240"/>
              <a:t>&amp; endosymbiosetheorie</a:t>
            </a:r>
            <a:endParaRPr sz="3240"/>
          </a:p>
        </p:txBody>
      </p:sp>
      <p:pic>
        <p:nvPicPr>
          <p:cNvPr id="175" name="Google Shape;175;p22" descr="evolution of eukaryotic ce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83510"/>
            <a:ext cx="7176345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One model for the origin of mitochondria and plasti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120" y="1881809"/>
            <a:ext cx="2686458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l-NL"/>
              <a:t>Celmembraan zichtbaar maken: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Eigenschappen onderzoeken met Zeepmodel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Endo/exocytose uitbeelden met Origami models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Endo/exocytose uitbeelden met een klas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Diffusie waarnemen door ballon-membraan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Eiwitsynthese  puzzel met Goodsel plaatjes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l-NL"/>
              <a:t>Goodsell, David S. "Eukaryotic Cell Panorama." </a:t>
            </a:r>
            <a:r>
              <a:rPr lang="nl-NL" i="1"/>
              <a:t>Biochemistry and Molecular Biology Education</a:t>
            </a:r>
            <a:r>
              <a:rPr lang="nl-NL"/>
              <a:t>, vol. 39, nee 2, 2011, pp. 91-101., Doi: 10.1002 / bmb.20494</a:t>
            </a:r>
            <a:endParaRPr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l-NL"/>
              <a:t>Doel = direct tastbaar en bruikbaar materiaal in klas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l-NL"/>
              <a:t>Eigenschappen van celmembraan zichtbaar maken met zeep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Opbouw practicum: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l-NL"/>
              <a:t>“Uitdaging”: Membranen zijn vloeibaar en flexibel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l-NL"/>
              <a:t>“Uitleg”: Celmembranen zijn niet hard en statisch, maar bewegen mee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l-NL"/>
              <a:t>“Uitvoering” stapsgewijze instructie</a:t>
            </a:r>
            <a:endParaRPr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l-NL"/>
              <a:t>Verwerking: Compare/contrast met Venn diagram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l="27899" t="11908" r="34058" b="5507"/>
          <a:stretch/>
        </p:blipFill>
        <p:spPr>
          <a:xfrm>
            <a:off x="8415132" y="816638"/>
            <a:ext cx="3458818" cy="469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l-NL"/>
              <a:t>Gebruik Origami Organelles model</a:t>
            </a: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Cell membrane kit van Origami Organelles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Toevoeging Magnetisch tape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nl-NL"/>
              <a:t>= DEMO-systeem voor op Whitebord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Vb endo/exocytose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Vb diffusie</a:t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l="618" t="15844" r="11714" b="6860"/>
          <a:stretch/>
        </p:blipFill>
        <p:spPr>
          <a:xfrm>
            <a:off x="4975668" y="2608001"/>
            <a:ext cx="5418666" cy="29859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F08AD1-90FA-4883-823B-F687BE7EE128}"/>
              </a:ext>
            </a:extLst>
          </p:cNvPr>
          <p:cNvSpPr txBox="1"/>
          <p:nvPr/>
        </p:nvSpPr>
        <p:spPr>
          <a:xfrm>
            <a:off x="1099335" y="5892610"/>
            <a:ext cx="6102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https://origamiorganelles.com/products/origami-cell?_pos=7&amp;_sid=4a6543ba0&amp;_ss=r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nl-NL" sz="3240"/>
              <a:t>Endo/exocytose uitbeelden</a:t>
            </a:r>
            <a:br>
              <a:rPr lang="nl-NL" sz="3240"/>
            </a:br>
            <a:r>
              <a:rPr lang="nl-NL" sz="3240"/>
              <a:t>in de klas: “Fagocyteer” een klasgenoot</a:t>
            </a:r>
            <a:br>
              <a:rPr lang="nl-NL" sz="3240"/>
            </a:br>
            <a:br>
              <a:rPr lang="nl-NL" sz="3240"/>
            </a:br>
            <a:br>
              <a:rPr lang="nl-NL" sz="3240"/>
            </a:br>
            <a:r>
              <a:rPr lang="nl-NL" sz="3240"/>
              <a:t>Diffusie waarnemen door ballon-membraan</a:t>
            </a:r>
            <a:br>
              <a:rPr lang="nl-NL" sz="3240"/>
            </a:br>
            <a:br>
              <a:rPr lang="nl-NL" sz="3240"/>
            </a:br>
            <a:endParaRPr sz="324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Breedbeeld</PresentationFormat>
  <Paragraphs>46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Noto Sans Symbols</vt:lpstr>
      <vt:lpstr>Trebuchet MS</vt:lpstr>
      <vt:lpstr>Facet</vt:lpstr>
      <vt:lpstr>Celmembranen zichtbaar gemaakt</vt:lpstr>
      <vt:lpstr>PowerPoint-presentatie</vt:lpstr>
      <vt:lpstr>Modelleren op papier</vt:lpstr>
      <vt:lpstr>(cel)membraan als verbindend startpunt voor</vt:lpstr>
      <vt:lpstr>Evolutionaire ontwikkeling membraan-organellen &amp; endosymbiosetheorie</vt:lpstr>
      <vt:lpstr>Celmembraan zichtbaar maken:</vt:lpstr>
      <vt:lpstr>Eigenschappen van celmembraan zichtbaar maken met zeep</vt:lpstr>
      <vt:lpstr>Gebruik Origami Organelles model</vt:lpstr>
      <vt:lpstr>Endo/exocytose uitbeelden in de klas: “Fagocyteer” een klasgenoot   Diffusie waarnemen door ballon-membraan  </vt:lpstr>
      <vt:lpstr>PowerPoint-presentatie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Celmembranen zichtbaar gemaakt</dc:title>
  <cp:lastModifiedBy>Romke Koch</cp:lastModifiedBy>
  <cp:revision>2</cp:revision>
  <dcterms:modified xsi:type="dcterms:W3CDTF">2021-11-13T20:15:17Z</dcterms:modified>
</cp:coreProperties>
</file>