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21"/>
  </p:notesMasterIdLst>
  <p:sldIdLst>
    <p:sldId id="303" r:id="rId4"/>
    <p:sldId id="304" r:id="rId5"/>
    <p:sldId id="297" r:id="rId6"/>
    <p:sldId id="300" r:id="rId7"/>
    <p:sldId id="301" r:id="rId8"/>
    <p:sldId id="306" r:id="rId9"/>
    <p:sldId id="321" r:id="rId10"/>
    <p:sldId id="274" r:id="rId11"/>
    <p:sldId id="275" r:id="rId12"/>
    <p:sldId id="285" r:id="rId13"/>
    <p:sldId id="316" r:id="rId14"/>
    <p:sldId id="277" r:id="rId15"/>
    <p:sldId id="287" r:id="rId16"/>
    <p:sldId id="319" r:id="rId17"/>
    <p:sldId id="273" r:id="rId18"/>
    <p:sldId id="320" r:id="rId19"/>
    <p:sldId id="270" r:id="rId20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03D3-5536-4933-B7BF-F3402C60DAC7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34C4F-69C7-4181-966B-B979A32DC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7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Ook: auteurs en eindredacteurs.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34C4F-69C7-4181-966B-B979A32DCC8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001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Doel: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Goede voorbereiding op eindtoets of examen door lesstof te herhalen, integreren en te oefenen. Belangrijke begrippen herkenbaar in leertekst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Uitgebreide samenvatting met doelstellingen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Uitgebreide diagnostische toets in boek voor oefenen stof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34C4F-69C7-4181-966B-B979A32DCC8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43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Doel:</a:t>
            </a:r>
          </a:p>
          <a:p>
            <a:r>
              <a:rPr lang="nl-NL" dirty="0" smtClean="0"/>
              <a:t>Toetsen of leerling de lesstof voldoende beheerst, en leerling adviseren over vervolgtraject.</a:t>
            </a:r>
          </a:p>
          <a:p>
            <a:endParaRPr lang="nl-NL" dirty="0" smtClean="0"/>
          </a:p>
          <a:p>
            <a:r>
              <a:rPr lang="nl-NL" b="1" dirty="0" smtClean="0"/>
              <a:t>Echt </a:t>
            </a:r>
            <a:r>
              <a:rPr lang="nl-NL" b="1" dirty="0" err="1" smtClean="0"/>
              <a:t>Bvj</a:t>
            </a:r>
            <a:r>
              <a:rPr lang="nl-NL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Twee eindtoetsen per thema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Beschikbaar in Word, </a:t>
            </a:r>
            <a:r>
              <a:rPr lang="nl-NL" dirty="0" err="1" smtClean="0"/>
              <a:t>Quayn</a:t>
            </a:r>
            <a:r>
              <a:rPr lang="nl-NL" dirty="0" smtClean="0"/>
              <a:t>, of </a:t>
            </a:r>
            <a:r>
              <a:rPr lang="nl-NL" dirty="0" err="1" smtClean="0"/>
              <a:t>Wintoets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34C4F-69C7-4181-966B-B979A32DCC8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5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Lesstof zelfstandig begrijpen: heldere leerlijn en duidelijke structuur en uitleg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Stapsgewijs opdrachten: bij</a:t>
            </a:r>
            <a:r>
              <a:rPr lang="nl-NL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veel moeilijke opdrachten wordt kennis van leerling eerst geactiveerd door gemakkelijkere ‘instapvragen’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34C4F-69C7-4181-966B-B979A32DCC8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00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Lesstof zelfstandig begrijpen: heldere leerlijn en duidelijke structuur en uitleg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Stapsgewijs opdrachten: bij</a:t>
            </a:r>
            <a:r>
              <a:rPr lang="nl-NL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veel moeilijke opdrachten wordt kennis van leerling eerst geactiveerd door gemakkelijkere ‘instapvragen’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34C4F-69C7-4181-966B-B979A32DCC8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00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Lesstof zelfstandig begrijpen: heldere leerlijn en duidelijke structuur en uitleg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Stapsgewijs opdrachten: bij</a:t>
            </a:r>
            <a:r>
              <a:rPr lang="nl-NL" baseline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veel moeilijke opdrachten wordt kennis van leerling eerst geactiveerd door gemakkelijkere ‘instapvragen’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34C4F-69C7-4181-966B-B979A32DCC8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00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B: leerling meer</a:t>
            </a:r>
            <a:r>
              <a:rPr lang="nl-NL" baseline="0" dirty="0" smtClean="0"/>
              <a:t> rust</a:t>
            </a:r>
          </a:p>
          <a:p>
            <a:r>
              <a:rPr lang="nl-NL" baseline="0" dirty="0" smtClean="0"/>
              <a:t>K: op eigen niveau</a:t>
            </a:r>
            <a:endParaRPr lang="nl-NL" dirty="0" smtClean="0"/>
          </a:p>
          <a:p>
            <a:r>
              <a:rPr lang="nl-NL" dirty="0" smtClean="0"/>
              <a:t>Ontwikkeling</a:t>
            </a:r>
            <a:r>
              <a:rPr lang="nl-NL" baseline="0" dirty="0" smtClean="0"/>
              <a:t> gaat door!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34C4F-69C7-4181-966B-B979A32DCC8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00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dirty="0" smtClean="0"/>
              <a:t>Praktisch beginnen</a:t>
            </a:r>
            <a:r>
              <a:rPr lang="nl-NL" baseline="0" dirty="0" smtClean="0"/>
              <a:t> -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0950-8E2B-4F53-B385-DDD153550F3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91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ea typeface="Segoe UI" panose="020B0502040204020203" pitchFamily="34" charset="0"/>
                <a:cs typeface="Segoe UI" panose="020B0502040204020203" pitchFamily="34" charset="0"/>
              </a:rPr>
              <a:t>Keuze uit extra vaardigheden, practica  en lesstof in de verrijkingsstoffen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34C4F-69C7-4181-966B-B979A32DCC8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076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Doel:</a:t>
            </a:r>
          </a:p>
          <a:p>
            <a:r>
              <a:rPr lang="nl-NL" dirty="0" smtClean="0"/>
              <a:t>De leerling maakt zich de lesstof (en vaardigheden) stapsgewijs eigen door het maken van opdrachten en practica. De leerling leert om deze kennis toe te passen op een hoger niveau.</a:t>
            </a:r>
          </a:p>
          <a:p>
            <a:endParaRPr lang="nl-NL" dirty="0" smtClean="0"/>
          </a:p>
          <a:p>
            <a:r>
              <a:rPr lang="nl-NL" b="1" dirty="0" smtClean="0"/>
              <a:t>Echt </a:t>
            </a:r>
            <a:r>
              <a:rPr lang="nl-NL" b="1" dirty="0" err="1" smtClean="0"/>
              <a:t>Bvj</a:t>
            </a:r>
            <a:r>
              <a:rPr lang="nl-NL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Leerling kan zelfstandig opdrachten maken door stapsgewijze opbouw.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Kennisvragen brengen leerlingen intensief in contact met lesstof.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Ook toegankelijk voor de zwakkere leerling.</a:t>
            </a:r>
          </a:p>
          <a:p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ea typeface="Segoe UI" panose="020B0502040204020203" pitchFamily="34" charset="0"/>
                <a:cs typeface="Segoe UI" panose="020B0502040204020203" pitchFamily="34" charset="0"/>
              </a:rPr>
              <a:t>Keuze uit extra vaardigheden, practica  en lesstof in de verrijkingsstoffen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34C4F-69C7-4181-966B-B979A32DCC8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55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34C4F-69C7-4181-966B-B979A32DCC8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53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gezet Onderwijs titelmod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 userDrawn="1"/>
        </p:nvSpPr>
        <p:spPr>
          <a:xfrm>
            <a:off x="461246" y="461246"/>
            <a:ext cx="8229600" cy="5776066"/>
          </a:xfrm>
          <a:prstGeom prst="roundRect">
            <a:avLst>
              <a:gd name="adj" fmla="val 1636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2" name="Rechthoek 7"/>
          <p:cNvSpPr/>
          <p:nvPr userDrawn="1"/>
        </p:nvSpPr>
        <p:spPr>
          <a:xfrm>
            <a:off x="0" y="6020474"/>
            <a:ext cx="9144000" cy="837526"/>
          </a:xfrm>
          <a:custGeom>
            <a:avLst/>
            <a:gdLst>
              <a:gd name="connsiteX0" fmla="*/ 0 w 9144000"/>
              <a:gd name="connsiteY0" fmla="*/ 0 h 837526"/>
              <a:gd name="connsiteX1" fmla="*/ 9144000 w 9144000"/>
              <a:gd name="connsiteY1" fmla="*/ 0 h 837526"/>
              <a:gd name="connsiteX2" fmla="*/ 9144000 w 9144000"/>
              <a:gd name="connsiteY2" fmla="*/ 837526 h 837526"/>
              <a:gd name="connsiteX3" fmla="*/ 0 w 9144000"/>
              <a:gd name="connsiteY3" fmla="*/ 837526 h 837526"/>
              <a:gd name="connsiteX4" fmla="*/ 0 w 9144000"/>
              <a:gd name="connsiteY4" fmla="*/ 0 h 837526"/>
              <a:gd name="connsiteX0" fmla="*/ 0 w 9144000"/>
              <a:gd name="connsiteY0" fmla="*/ 674 h 838200"/>
              <a:gd name="connsiteX1" fmla="*/ 4743450 w 9144000"/>
              <a:gd name="connsiteY1" fmla="*/ 0 h 838200"/>
              <a:gd name="connsiteX2" fmla="*/ 9144000 w 9144000"/>
              <a:gd name="connsiteY2" fmla="*/ 674 h 838200"/>
              <a:gd name="connsiteX3" fmla="*/ 9144000 w 9144000"/>
              <a:gd name="connsiteY3" fmla="*/ 838200 h 838200"/>
              <a:gd name="connsiteX4" fmla="*/ 0 w 9144000"/>
              <a:gd name="connsiteY4" fmla="*/ 838200 h 838200"/>
              <a:gd name="connsiteX5" fmla="*/ 0 w 9144000"/>
              <a:gd name="connsiteY5" fmla="*/ 674 h 838200"/>
              <a:gd name="connsiteX0" fmla="*/ 0 w 9144000"/>
              <a:gd name="connsiteY0" fmla="*/ 0 h 837526"/>
              <a:gd name="connsiteX1" fmla="*/ 4724400 w 9144000"/>
              <a:gd name="connsiteY1" fmla="*/ 37426 h 837526"/>
              <a:gd name="connsiteX2" fmla="*/ 9144000 w 9144000"/>
              <a:gd name="connsiteY2" fmla="*/ 0 h 837526"/>
              <a:gd name="connsiteX3" fmla="*/ 9144000 w 9144000"/>
              <a:gd name="connsiteY3" fmla="*/ 837526 h 837526"/>
              <a:gd name="connsiteX4" fmla="*/ 0 w 9144000"/>
              <a:gd name="connsiteY4" fmla="*/ 837526 h 837526"/>
              <a:gd name="connsiteX5" fmla="*/ 0 w 9144000"/>
              <a:gd name="connsiteY5" fmla="*/ 0 h 83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837526">
                <a:moveTo>
                  <a:pt x="0" y="0"/>
                </a:moveTo>
                <a:lnTo>
                  <a:pt x="4724400" y="37426"/>
                </a:lnTo>
                <a:lnTo>
                  <a:pt x="9144000" y="0"/>
                </a:lnTo>
                <a:lnTo>
                  <a:pt x="9144000" y="837526"/>
                </a:lnTo>
                <a:lnTo>
                  <a:pt x="0" y="8375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14-1-2016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4221088"/>
            <a:ext cx="9144000" cy="1512168"/>
          </a:xfrm>
          <a:prstGeom prst="rect">
            <a:avLst/>
          </a:prstGeom>
          <a:gradFill>
            <a:gsLst>
              <a:gs pos="0">
                <a:srgbClr val="1BB2E3"/>
              </a:gs>
              <a:gs pos="100000">
                <a:srgbClr val="44C2F5"/>
              </a:gs>
            </a:gsLst>
            <a:lin ang="5400000" scaled="0"/>
          </a:gradFill>
          <a:ln>
            <a:noFill/>
          </a:ln>
          <a:effectLst>
            <a:outerShdw blurRad="2286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0074" y="4257092"/>
            <a:ext cx="8223302" cy="612068"/>
          </a:xfrm>
        </p:spPr>
        <p:txBody>
          <a:bodyPr anchor="ctr" anchorCtr="0">
            <a:normAutofit/>
          </a:bodyPr>
          <a:lstStyle>
            <a:lvl1pPr algn="l">
              <a:defRPr sz="2600">
                <a:solidFill>
                  <a:srgbClr val="002F65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3776" y="4869160"/>
            <a:ext cx="8234688" cy="504056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pic>
        <p:nvPicPr>
          <p:cNvPr id="11" name="Picture 2" descr="C:\Users\Studio-Max PC\Desktop\malmberg\WeTransfer-R5RuCkA6\12_7 LOGO MALMBERG_VLAK_2pm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2317"/>
            <a:ext cx="1261309" cy="2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8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478960" y="6520259"/>
            <a:ext cx="981472" cy="337741"/>
          </a:xfrm>
        </p:spPr>
        <p:txBody>
          <a:bodyPr/>
          <a:lstStyle/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14-1-2016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37741"/>
          </a:xfr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60432" y="6520259"/>
            <a:ext cx="648072" cy="337741"/>
          </a:xfrm>
        </p:spPr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0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gezet Onderwijs titelmod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 userDrawn="1"/>
        </p:nvSpPr>
        <p:spPr>
          <a:xfrm>
            <a:off x="461246" y="461246"/>
            <a:ext cx="8229600" cy="5776066"/>
          </a:xfrm>
          <a:prstGeom prst="roundRect">
            <a:avLst>
              <a:gd name="adj" fmla="val 1636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2" name="Rechthoek 7"/>
          <p:cNvSpPr/>
          <p:nvPr userDrawn="1"/>
        </p:nvSpPr>
        <p:spPr>
          <a:xfrm>
            <a:off x="0" y="6020474"/>
            <a:ext cx="9144000" cy="837526"/>
          </a:xfrm>
          <a:custGeom>
            <a:avLst/>
            <a:gdLst>
              <a:gd name="connsiteX0" fmla="*/ 0 w 9144000"/>
              <a:gd name="connsiteY0" fmla="*/ 0 h 837526"/>
              <a:gd name="connsiteX1" fmla="*/ 9144000 w 9144000"/>
              <a:gd name="connsiteY1" fmla="*/ 0 h 837526"/>
              <a:gd name="connsiteX2" fmla="*/ 9144000 w 9144000"/>
              <a:gd name="connsiteY2" fmla="*/ 837526 h 837526"/>
              <a:gd name="connsiteX3" fmla="*/ 0 w 9144000"/>
              <a:gd name="connsiteY3" fmla="*/ 837526 h 837526"/>
              <a:gd name="connsiteX4" fmla="*/ 0 w 9144000"/>
              <a:gd name="connsiteY4" fmla="*/ 0 h 837526"/>
              <a:gd name="connsiteX0" fmla="*/ 0 w 9144000"/>
              <a:gd name="connsiteY0" fmla="*/ 674 h 838200"/>
              <a:gd name="connsiteX1" fmla="*/ 4743450 w 9144000"/>
              <a:gd name="connsiteY1" fmla="*/ 0 h 838200"/>
              <a:gd name="connsiteX2" fmla="*/ 9144000 w 9144000"/>
              <a:gd name="connsiteY2" fmla="*/ 674 h 838200"/>
              <a:gd name="connsiteX3" fmla="*/ 9144000 w 9144000"/>
              <a:gd name="connsiteY3" fmla="*/ 838200 h 838200"/>
              <a:gd name="connsiteX4" fmla="*/ 0 w 9144000"/>
              <a:gd name="connsiteY4" fmla="*/ 838200 h 838200"/>
              <a:gd name="connsiteX5" fmla="*/ 0 w 9144000"/>
              <a:gd name="connsiteY5" fmla="*/ 674 h 838200"/>
              <a:gd name="connsiteX0" fmla="*/ 0 w 9144000"/>
              <a:gd name="connsiteY0" fmla="*/ 0 h 837526"/>
              <a:gd name="connsiteX1" fmla="*/ 4724400 w 9144000"/>
              <a:gd name="connsiteY1" fmla="*/ 37426 h 837526"/>
              <a:gd name="connsiteX2" fmla="*/ 9144000 w 9144000"/>
              <a:gd name="connsiteY2" fmla="*/ 0 h 837526"/>
              <a:gd name="connsiteX3" fmla="*/ 9144000 w 9144000"/>
              <a:gd name="connsiteY3" fmla="*/ 837526 h 837526"/>
              <a:gd name="connsiteX4" fmla="*/ 0 w 9144000"/>
              <a:gd name="connsiteY4" fmla="*/ 837526 h 837526"/>
              <a:gd name="connsiteX5" fmla="*/ 0 w 9144000"/>
              <a:gd name="connsiteY5" fmla="*/ 0 h 83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837526">
                <a:moveTo>
                  <a:pt x="0" y="0"/>
                </a:moveTo>
                <a:lnTo>
                  <a:pt x="4724400" y="37426"/>
                </a:lnTo>
                <a:lnTo>
                  <a:pt x="9144000" y="0"/>
                </a:lnTo>
                <a:lnTo>
                  <a:pt x="9144000" y="837526"/>
                </a:lnTo>
                <a:lnTo>
                  <a:pt x="0" y="8375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14-1-2016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4221088"/>
            <a:ext cx="9144000" cy="1512168"/>
          </a:xfrm>
          <a:prstGeom prst="rect">
            <a:avLst/>
          </a:prstGeom>
          <a:gradFill>
            <a:gsLst>
              <a:gs pos="0">
                <a:srgbClr val="1BB2E3"/>
              </a:gs>
              <a:gs pos="100000">
                <a:srgbClr val="44C2F5"/>
              </a:gs>
            </a:gsLst>
            <a:lin ang="5400000" scaled="0"/>
          </a:gradFill>
          <a:ln>
            <a:noFill/>
          </a:ln>
          <a:effectLst>
            <a:outerShdw blurRad="2286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0074" y="4257092"/>
            <a:ext cx="8223302" cy="612068"/>
          </a:xfrm>
        </p:spPr>
        <p:txBody>
          <a:bodyPr anchor="ctr" anchorCtr="0">
            <a:normAutofit/>
          </a:bodyPr>
          <a:lstStyle>
            <a:lvl1pPr algn="l">
              <a:defRPr sz="2600">
                <a:solidFill>
                  <a:srgbClr val="002F65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3776" y="4869160"/>
            <a:ext cx="8234688" cy="504056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pic>
        <p:nvPicPr>
          <p:cNvPr id="13" name="Picture 2" descr="C:\Users\Studio-Max PC\Desktop\LOGO_MALMBERG-Sanoma_CMYK-A4-A3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6" y="6228340"/>
            <a:ext cx="1656184" cy="54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7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478960" y="6520259"/>
            <a:ext cx="981472" cy="337741"/>
          </a:xfrm>
        </p:spPr>
        <p:txBody>
          <a:bodyPr/>
          <a:lstStyle/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14-1-2016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37741"/>
          </a:xfr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60432" y="6520259"/>
            <a:ext cx="648072" cy="337741"/>
          </a:xfrm>
        </p:spPr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478960" y="6520259"/>
            <a:ext cx="981472" cy="337741"/>
          </a:xfrm>
        </p:spPr>
        <p:txBody>
          <a:bodyPr/>
          <a:lstStyle/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14-1-2016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37741"/>
          </a:xfr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60432" y="6520259"/>
            <a:ext cx="648072" cy="337741"/>
          </a:xfrm>
        </p:spPr>
        <p:txBody>
          <a:bodyPr/>
          <a:lstStyle/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467544" y="548680"/>
            <a:ext cx="8199026" cy="576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199026" cy="648072"/>
          </a:xfrm>
        </p:spPr>
        <p:txBody>
          <a:bodyPr/>
          <a:lstStyle>
            <a:lvl1pPr algn="ctr">
              <a:defRPr>
                <a:solidFill>
                  <a:srgbClr val="002F65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pic>
        <p:nvPicPr>
          <p:cNvPr id="8" name="Picture 2" descr="C:\Users\Studio-Max PC\Desktop\LOGO_MALMBERG-Sanoma_CMYK-A4-A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974182" cy="13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8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14-1-2016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388418"/>
            <a:ext cx="9144000" cy="646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396510"/>
            <a:ext cx="5868143" cy="752558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796137" y="396508"/>
            <a:ext cx="3349616" cy="75255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000" y="1927373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78960" y="6520259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14-1-2016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60432" y="6520259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2000" y="1196752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pic>
        <p:nvPicPr>
          <p:cNvPr id="11" name="Picture 2" descr="C:\Users\Studio-Max PC\Desktop\malmberg\WeTransfer-R5RuCkA6\12_7 LOGO MALMBERG_VLAK_2p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2317"/>
            <a:ext cx="1261309" cy="2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1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F65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388418"/>
            <a:ext cx="9144000" cy="646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396510"/>
            <a:ext cx="5868143" cy="752558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796137" y="396508"/>
            <a:ext cx="3349616" cy="75255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000" y="1927373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78960" y="6520259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6ED34C36-4D33-4533-8440-69CFE706FC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14-1-2016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60432" y="6520259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F879D6C-4784-46B0-9857-E94679BC169A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2000" y="1196752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pic>
        <p:nvPicPr>
          <p:cNvPr id="11" name="Picture 2" descr="C:\Users\Studio-Max PC\Desktop\malmberg\WeTransfer-R5RuCkA6\12_7 LOGO MALMBERG_VLAK_2pm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2317"/>
            <a:ext cx="1261309" cy="2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0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F65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mberg.nl/Voortgezet-onderwijs/Digitaal-lesmateriaal/Nieuwe-digitale-leeromgeving/Een-impressie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ievoorjou.blogspot.nl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69501" y="4293096"/>
            <a:ext cx="8631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nl-NL" sz="2400" b="1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Bvj</a:t>
            </a:r>
            <a:r>
              <a:rPr lang="nl-NL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vmbo bovenbouw 7</a:t>
            </a:r>
            <a:r>
              <a:rPr lang="nl-NL" sz="2400" b="1" baseline="30000" dirty="0" smtClean="0"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nl-NL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editie</a:t>
            </a:r>
          </a:p>
          <a:p>
            <a:r>
              <a:rPr lang="nl-NL" sz="22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  <a:p>
            <a:r>
              <a:rPr lang="nl-NL" sz="2200" b="1" dirty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2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  Gijs van Hengstum</a:t>
            </a:r>
          </a:p>
          <a:p>
            <a:r>
              <a:rPr lang="nl-NL" sz="22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   Thomas Klein Middelink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50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4" y="232578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Leerproces</a:t>
            </a:r>
            <a:endParaRPr lang="nl-NL" b="1" dirty="0"/>
          </a:p>
        </p:txBody>
      </p:sp>
      <p:grpSp>
        <p:nvGrpSpPr>
          <p:cNvPr id="9" name="Groep 8"/>
          <p:cNvGrpSpPr/>
          <p:nvPr/>
        </p:nvGrpSpPr>
        <p:grpSpPr>
          <a:xfrm>
            <a:off x="3084803" y="2325781"/>
            <a:ext cx="5539079" cy="792088"/>
            <a:chOff x="3084803" y="1556792"/>
            <a:chExt cx="5539079" cy="792088"/>
          </a:xfrm>
        </p:grpSpPr>
        <p:sp>
          <p:nvSpPr>
            <p:cNvPr id="10" name="Toelichting met PIJL-RECHTS 9"/>
            <p:cNvSpPr/>
            <p:nvPr/>
          </p:nvSpPr>
          <p:spPr>
            <a:xfrm>
              <a:off x="3084803" y="1823864"/>
              <a:ext cx="1440160" cy="52501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261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Lesstof</a:t>
              </a:r>
              <a:endParaRPr lang="nl-NL" b="1" dirty="0"/>
            </a:p>
          </p:txBody>
        </p:sp>
        <p:sp>
          <p:nvSpPr>
            <p:cNvPr id="11" name="Toelichting met PIJL-RECHTS 10"/>
            <p:cNvSpPr/>
            <p:nvPr/>
          </p:nvSpPr>
          <p:spPr>
            <a:xfrm>
              <a:off x="5965123" y="1814736"/>
              <a:ext cx="1440160" cy="52501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274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Oefenen</a:t>
              </a:r>
              <a:endParaRPr lang="nl-NL" b="1" dirty="0"/>
            </a:p>
          </p:txBody>
        </p:sp>
        <p:sp>
          <p:nvSpPr>
            <p:cNvPr id="12" name="Toelichting met PIJL-RECHTS 11"/>
            <p:cNvSpPr/>
            <p:nvPr/>
          </p:nvSpPr>
          <p:spPr>
            <a:xfrm>
              <a:off x="4524963" y="1556792"/>
              <a:ext cx="1440160" cy="52501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737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Verwerken</a:t>
              </a:r>
              <a:endParaRPr lang="nl-NL" b="1" dirty="0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389459" y="1814736"/>
              <a:ext cx="1234423" cy="525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Toetsen</a:t>
              </a:r>
              <a:endParaRPr lang="nl-NL" b="1" dirty="0"/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263941" y="3284984"/>
            <a:ext cx="81115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smtClean="0"/>
              <a:t>Nieuw: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/>
              <a:t>Uitdagender niveau opdrachten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Meer opdrachten vanuit contexten. </a:t>
            </a:r>
          </a:p>
          <a:p>
            <a:endParaRPr lang="nl-NL" sz="2200" dirty="0" smtClean="0"/>
          </a:p>
          <a:p>
            <a:r>
              <a:rPr lang="nl-NL" sz="2200" b="1" dirty="0" smtClean="0"/>
              <a:t>Differentiëren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Actief aan de slag! Leren door te ervaren.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Plusopdrachten voor de slimme of snelle leerling.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/>
              <a:t>Verrijkingsstoffen</a:t>
            </a:r>
            <a:endParaRPr lang="nl-NL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/>
              <a:t>GT </a:t>
            </a:r>
            <a:r>
              <a:rPr lang="nl-NL" sz="2200" dirty="0" smtClean="0"/>
              <a:t>en K: Niveau opdrachten inzichtelijk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200" dirty="0"/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" y="0"/>
            <a:ext cx="4736834" cy="690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4" y="232578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Leerproces</a:t>
            </a:r>
            <a:endParaRPr lang="nl-NL" b="1" dirty="0"/>
          </a:p>
        </p:txBody>
      </p:sp>
      <p:grpSp>
        <p:nvGrpSpPr>
          <p:cNvPr id="9" name="Groep 8"/>
          <p:cNvGrpSpPr/>
          <p:nvPr/>
        </p:nvGrpSpPr>
        <p:grpSpPr>
          <a:xfrm>
            <a:off x="3084803" y="2325781"/>
            <a:ext cx="5539079" cy="792088"/>
            <a:chOff x="3084803" y="1556792"/>
            <a:chExt cx="5539079" cy="792088"/>
          </a:xfrm>
        </p:grpSpPr>
        <p:sp>
          <p:nvSpPr>
            <p:cNvPr id="10" name="Toelichting met PIJL-RECHTS 9"/>
            <p:cNvSpPr/>
            <p:nvPr/>
          </p:nvSpPr>
          <p:spPr>
            <a:xfrm>
              <a:off x="3084803" y="1823864"/>
              <a:ext cx="1440160" cy="52501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261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Lesstof</a:t>
              </a:r>
              <a:endParaRPr lang="nl-NL" b="1" dirty="0"/>
            </a:p>
          </p:txBody>
        </p:sp>
        <p:sp>
          <p:nvSpPr>
            <p:cNvPr id="11" name="Toelichting met PIJL-RECHTS 10"/>
            <p:cNvSpPr/>
            <p:nvPr/>
          </p:nvSpPr>
          <p:spPr>
            <a:xfrm>
              <a:off x="5965123" y="1814736"/>
              <a:ext cx="1440160" cy="52501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274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Oefenen</a:t>
              </a:r>
              <a:endParaRPr lang="nl-NL" b="1" dirty="0"/>
            </a:p>
          </p:txBody>
        </p:sp>
        <p:sp>
          <p:nvSpPr>
            <p:cNvPr id="12" name="Toelichting met PIJL-RECHTS 11"/>
            <p:cNvSpPr/>
            <p:nvPr/>
          </p:nvSpPr>
          <p:spPr>
            <a:xfrm>
              <a:off x="4524963" y="1556792"/>
              <a:ext cx="1440160" cy="52501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737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Verwerken</a:t>
              </a:r>
              <a:endParaRPr lang="nl-NL" b="1" dirty="0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389459" y="1814736"/>
              <a:ext cx="1234423" cy="525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Toetsen</a:t>
              </a:r>
              <a:endParaRPr lang="nl-NL" b="1" dirty="0"/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263941" y="3284984"/>
            <a:ext cx="811158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200" b="1" dirty="0" smtClean="0"/>
          </a:p>
          <a:p>
            <a:r>
              <a:rPr lang="nl-NL" sz="2200" b="1" dirty="0" smtClean="0"/>
              <a:t>Nieuw in digitale leeromgeving: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200" dirty="0"/>
              <a:t>Automatisch nakijken van gesloten vragen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200" dirty="0" smtClean="0"/>
              <a:t>Feedback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2200" dirty="0" smtClean="0"/>
              <a:t>Inzicht door leerlingen-dashboard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2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4" y="232578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Leerproces</a:t>
            </a:r>
            <a:endParaRPr lang="nl-NL" b="1" dirty="0"/>
          </a:p>
        </p:txBody>
      </p:sp>
      <p:grpSp>
        <p:nvGrpSpPr>
          <p:cNvPr id="14" name="Groep 13"/>
          <p:cNvGrpSpPr/>
          <p:nvPr/>
        </p:nvGrpSpPr>
        <p:grpSpPr>
          <a:xfrm>
            <a:off x="3084803" y="2325781"/>
            <a:ext cx="5539079" cy="834008"/>
            <a:chOff x="3084803" y="1535832"/>
            <a:chExt cx="5539079" cy="834008"/>
          </a:xfrm>
        </p:grpSpPr>
        <p:grpSp>
          <p:nvGrpSpPr>
            <p:cNvPr id="15" name="Groep 14"/>
            <p:cNvGrpSpPr/>
            <p:nvPr/>
          </p:nvGrpSpPr>
          <p:grpSpPr>
            <a:xfrm>
              <a:off x="3084803" y="1535832"/>
              <a:ext cx="4320480" cy="834008"/>
              <a:chOff x="3084803" y="1535832"/>
              <a:chExt cx="4320480" cy="834008"/>
            </a:xfrm>
          </p:grpSpPr>
          <p:sp>
            <p:nvSpPr>
              <p:cNvPr id="17" name="Toelichting met PIJL-RECHTS 16"/>
              <p:cNvSpPr/>
              <p:nvPr/>
            </p:nvSpPr>
            <p:spPr>
              <a:xfrm>
                <a:off x="3084803" y="1844824"/>
                <a:ext cx="1440160" cy="525016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82614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 smtClean="0"/>
                  <a:t>Lesstof</a:t>
                </a:r>
                <a:endParaRPr lang="nl-NL" b="1" dirty="0"/>
              </a:p>
            </p:txBody>
          </p:sp>
          <p:sp>
            <p:nvSpPr>
              <p:cNvPr id="18" name="Toelichting met PIJL-RECHTS 17"/>
              <p:cNvSpPr/>
              <p:nvPr/>
            </p:nvSpPr>
            <p:spPr>
              <a:xfrm>
                <a:off x="5965123" y="1535832"/>
                <a:ext cx="1440160" cy="525016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8274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 smtClean="0"/>
                  <a:t>Oefenen</a:t>
                </a:r>
                <a:endParaRPr lang="nl-NL" b="1" dirty="0"/>
              </a:p>
            </p:txBody>
          </p:sp>
          <p:sp>
            <p:nvSpPr>
              <p:cNvPr id="19" name="Toelichting met PIJL-RECHTS 18"/>
              <p:cNvSpPr/>
              <p:nvPr/>
            </p:nvSpPr>
            <p:spPr>
              <a:xfrm>
                <a:off x="4524963" y="1814736"/>
                <a:ext cx="1440160" cy="525016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8737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 smtClean="0"/>
                  <a:t>Verwerken</a:t>
                </a:r>
                <a:endParaRPr lang="nl-NL" b="1" dirty="0"/>
              </a:p>
            </p:txBody>
          </p:sp>
        </p:grpSp>
        <p:sp>
          <p:nvSpPr>
            <p:cNvPr id="16" name="Rechthoek 15"/>
            <p:cNvSpPr/>
            <p:nvPr/>
          </p:nvSpPr>
          <p:spPr>
            <a:xfrm>
              <a:off x="7389459" y="1814736"/>
              <a:ext cx="1234423" cy="525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Toetsen</a:t>
              </a:r>
              <a:endParaRPr lang="nl-NL" b="1" dirty="0"/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263263" y="3429000"/>
            <a:ext cx="836061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smtClean="0"/>
              <a:t>Nieuw: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/>
              <a:t>Flitskaarten voor leren begrippen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/>
              <a:t>Examentrainer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/>
              <a:t>Digitale Test jezelf na elke basisstof – ook bij GT en </a:t>
            </a:r>
            <a:r>
              <a:rPr lang="nl-NL" sz="2200" dirty="0" smtClean="0"/>
              <a:t>K. Met inzicht in resultaten</a:t>
            </a:r>
            <a:endParaRPr lang="nl-NL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200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9" y="166057"/>
            <a:ext cx="7764881" cy="62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4" y="232578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Leerproces</a:t>
            </a:r>
            <a:endParaRPr lang="nl-NL" b="1" dirty="0"/>
          </a:p>
        </p:txBody>
      </p:sp>
      <p:sp>
        <p:nvSpPr>
          <p:cNvPr id="10" name="Toelichting met PIJL-RECHTS 9"/>
          <p:cNvSpPr/>
          <p:nvPr/>
        </p:nvSpPr>
        <p:spPr>
          <a:xfrm>
            <a:off x="2895155" y="2370058"/>
            <a:ext cx="1440160" cy="5250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6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Lesstof</a:t>
            </a:r>
            <a:endParaRPr lang="nl-NL" b="1" dirty="0"/>
          </a:p>
        </p:txBody>
      </p:sp>
      <p:sp>
        <p:nvSpPr>
          <p:cNvPr id="11" name="Toelichting met PIJL-RECHTS 10"/>
          <p:cNvSpPr/>
          <p:nvPr/>
        </p:nvSpPr>
        <p:spPr>
          <a:xfrm>
            <a:off x="4329488" y="2370058"/>
            <a:ext cx="1440160" cy="5250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73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Verwerken</a:t>
            </a:r>
            <a:endParaRPr lang="nl-NL" b="1" dirty="0"/>
          </a:p>
        </p:txBody>
      </p:sp>
      <p:sp>
        <p:nvSpPr>
          <p:cNvPr id="12" name="Toelichting met PIJL-RECHTS 11"/>
          <p:cNvSpPr/>
          <p:nvPr/>
        </p:nvSpPr>
        <p:spPr>
          <a:xfrm>
            <a:off x="5753824" y="2325781"/>
            <a:ext cx="1440160" cy="52501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7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Oefenen</a:t>
            </a:r>
            <a:endParaRPr lang="nl-NL" b="1" dirty="0"/>
          </a:p>
        </p:txBody>
      </p:sp>
      <p:sp>
        <p:nvSpPr>
          <p:cNvPr id="13" name="Rechthoek 12"/>
          <p:cNvSpPr/>
          <p:nvPr/>
        </p:nvSpPr>
        <p:spPr>
          <a:xfrm>
            <a:off x="7187088" y="2170097"/>
            <a:ext cx="1234423" cy="525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Toetsen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290162" y="3429000"/>
            <a:ext cx="8111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Nieuw: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Het verhaal achter het cijfer </a:t>
            </a:r>
          </a:p>
          <a:p>
            <a:pPr lvl="1"/>
            <a:r>
              <a:rPr lang="nl-NL" sz="2400" dirty="0" smtClean="0"/>
              <a:t>	Normeringstabel en </a:t>
            </a:r>
            <a:r>
              <a:rPr lang="nl-NL" sz="2400" dirty="0" err="1" smtClean="0"/>
              <a:t>toetssytematiek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Eenvoudig lezen		(</a:t>
            </a:r>
            <a:r>
              <a:rPr lang="nl-NL" sz="2400" dirty="0" err="1" smtClean="0"/>
              <a:t>arial</a:t>
            </a:r>
            <a:r>
              <a:rPr lang="nl-NL" sz="2400" dirty="0" smtClean="0"/>
              <a:t> 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Eenvoudig </a:t>
            </a:r>
            <a:r>
              <a:rPr lang="nl-NL" sz="2400" dirty="0" smtClean="0"/>
              <a:t>nakijken		(normeringstabel)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Eenvoudig aanpassen	(</a:t>
            </a:r>
            <a:r>
              <a:rPr lang="nl-NL" sz="2400" dirty="0" err="1" smtClean="0"/>
              <a:t>eenkoloms</a:t>
            </a:r>
            <a:r>
              <a:rPr lang="nl-NL" sz="2400" dirty="0" smtClean="0"/>
              <a:t>)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"/>
            <a:ext cx="7746535" cy="34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3" y="2325781"/>
            <a:ext cx="3669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b="1" dirty="0" smtClean="0"/>
              <a:t>Digitale leeromgeving</a:t>
            </a:r>
            <a:endParaRPr lang="nl-NL" sz="22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222038" y="2799802"/>
            <a:ext cx="3618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 smtClean="0">
              <a:latin typeface="+mj-lt"/>
              <a:cs typeface="Narkisim" panose="020E0502050101010101" pitchFamily="34" charset="-79"/>
            </a:endParaRPr>
          </a:p>
          <a:p>
            <a:endParaRPr lang="nl-NL" dirty="0">
              <a:latin typeface="+mj-lt"/>
              <a:cs typeface="Narkisim" panose="020E0502050101010101" pitchFamily="34" charset="-79"/>
            </a:endParaRPr>
          </a:p>
          <a:p>
            <a:r>
              <a:rPr lang="nl-NL" dirty="0">
                <a:hlinkClick r:id="rId3"/>
              </a:rPr>
              <a:t>Nieuwe digitale leeromgeving</a:t>
            </a:r>
            <a:endParaRPr lang="nl-NL" dirty="0"/>
          </a:p>
          <a:p>
            <a:endParaRPr lang="nl-NL" dirty="0" smtClean="0">
              <a:latin typeface="+mj-lt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23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3" y="2325781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Samengevat</a:t>
            </a:r>
            <a:endParaRPr lang="nl-NL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222038" y="2799802"/>
            <a:ext cx="898733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j-lt"/>
                <a:cs typeface="Narkisim" panose="020E0502050101010101" pitchFamily="34" charset="-79"/>
              </a:rPr>
              <a:t>Met de nieuwe editie van Biologie voor jou vmbo bovenbouw bent u</a:t>
            </a:r>
          </a:p>
          <a:p>
            <a:r>
              <a:rPr lang="nl-NL" dirty="0">
                <a:latin typeface="+mj-lt"/>
                <a:cs typeface="Narkisim" panose="020E0502050101010101" pitchFamily="34" charset="-79"/>
              </a:rPr>
              <a:t>e</a:t>
            </a:r>
            <a:r>
              <a:rPr lang="nl-NL" dirty="0" smtClean="0">
                <a:latin typeface="+mj-lt"/>
                <a:cs typeface="Narkisim" panose="020E0502050101010101" pitchFamily="34" charset="-79"/>
              </a:rPr>
              <a:t>r van verzekerd dat:</a:t>
            </a:r>
          </a:p>
          <a:p>
            <a:endParaRPr lang="nl-NL" dirty="0" smtClean="0">
              <a:latin typeface="+mj-lt"/>
              <a:cs typeface="Narkisim" panose="020E0502050101010101" pitchFamily="34" charset="-79"/>
            </a:endParaRPr>
          </a:p>
          <a:p>
            <a:endParaRPr lang="nl-NL" dirty="0">
              <a:latin typeface="+mj-lt"/>
              <a:cs typeface="Narkisim" panose="020E05020501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  <a:cs typeface="Narkisim" panose="020E0502050101010101" pitchFamily="34" charset="-79"/>
              </a:rPr>
              <a:t>Een complete methode die u helpt om les te geven zoals ú dat graag wilt</a:t>
            </a:r>
          </a:p>
          <a:p>
            <a:endParaRPr lang="nl-NL" dirty="0">
              <a:latin typeface="+mj-lt"/>
              <a:cs typeface="Narkisim" panose="020E05020501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  <a:cs typeface="Narkisim" panose="020E0502050101010101" pitchFamily="34" charset="-79"/>
              </a:rPr>
              <a:t>Élke leerling aandacht krijgt op zijn/haar </a:t>
            </a:r>
            <a:r>
              <a:rPr lang="nl-NL" dirty="0" smtClean="0">
                <a:latin typeface="+mj-lt"/>
                <a:cs typeface="Narkisim" panose="020E0502050101010101" pitchFamily="34" charset="-79"/>
              </a:rPr>
              <a:t>niveau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+mj-lt"/>
              <a:cs typeface="Narkisim" panose="020E05020501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+mj-lt"/>
                <a:cs typeface="Narkisim" panose="020E0502050101010101" pitchFamily="34" charset="-79"/>
              </a:rPr>
              <a:t>Leerlingen </a:t>
            </a:r>
            <a:r>
              <a:rPr lang="nl-NL" dirty="0">
                <a:latin typeface="+mj-lt"/>
                <a:cs typeface="Narkisim" panose="020E0502050101010101" pitchFamily="34" charset="-79"/>
              </a:rPr>
              <a:t>gemotiveerd en vol zelfvertrouwen op weg gaan naar </a:t>
            </a:r>
          </a:p>
          <a:p>
            <a:r>
              <a:rPr lang="nl-NL" dirty="0">
                <a:latin typeface="+mj-lt"/>
                <a:cs typeface="Narkisim" panose="020E0502050101010101" pitchFamily="34" charset="-79"/>
              </a:rPr>
              <a:t>	het </a:t>
            </a:r>
            <a:r>
              <a:rPr lang="nl-NL" dirty="0" smtClean="0">
                <a:latin typeface="+mj-lt"/>
                <a:cs typeface="Narkisim" panose="020E0502050101010101" pitchFamily="34" charset="-79"/>
              </a:rPr>
              <a:t>eindexamen</a:t>
            </a:r>
          </a:p>
          <a:p>
            <a:endParaRPr lang="nl-NL" dirty="0">
              <a:latin typeface="+mj-lt"/>
              <a:cs typeface="Narkisim" panose="020E0502050101010101" pitchFamily="34" charset="-79"/>
            </a:endParaRPr>
          </a:p>
          <a:p>
            <a:endParaRPr lang="nl-NL" dirty="0" smtClean="0">
              <a:latin typeface="+mj-lt"/>
              <a:cs typeface="Narkisim" panose="020E0502050101010101" pitchFamily="34" charset="-79"/>
            </a:endParaRPr>
          </a:p>
          <a:p>
            <a:endParaRPr lang="nl-NL" dirty="0" smtClean="0">
              <a:latin typeface="+mj-lt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78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3" y="232578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Meer weten?</a:t>
            </a:r>
            <a:endParaRPr lang="nl-NL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222038" y="2799802"/>
            <a:ext cx="726211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ea typeface="Segoe UI" panose="020B0502040204020203" pitchFamily="34" charset="0"/>
                <a:cs typeface="Segoe UI" panose="020B0502040204020203" pitchFamily="34" charset="0"/>
              </a:rPr>
              <a:t>Bezoek onze stand in de pauzes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ea typeface="Segoe UI" panose="020B0502040204020203" pitchFamily="34" charset="0"/>
                <a:cs typeface="Segoe UI" panose="020B0502040204020203" pitchFamily="34" charset="0"/>
              </a:rPr>
              <a:t>Vraag een BEX-pakket 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ea typeface="Segoe UI" panose="020B0502040204020203" pitchFamily="34" charset="0"/>
                <a:cs typeface="Segoe UI" panose="020B0502040204020203" pitchFamily="34" charset="0"/>
              </a:rPr>
              <a:t>Bezoek het digitaal 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ea typeface="Segoe UI" panose="020B0502040204020203" pitchFamily="34" charset="0"/>
                <a:cs typeface="Segoe UI" panose="020B0502040204020203" pitchFamily="34" charset="0"/>
              </a:rPr>
              <a:t>Nodig een collega van sales uit om </a:t>
            </a:r>
            <a:r>
              <a:rPr lang="nl-NL" sz="2400" dirty="0" smtClean="0"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sz="2400" dirty="0" smtClean="0"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 smtClean="0">
                <a:ea typeface="Segoe UI" panose="020B0502040204020203" pitchFamily="34" charset="0"/>
                <a:cs typeface="Segoe UI" panose="020B0502040204020203" pitchFamily="34" charset="0"/>
              </a:rPr>
              <a:t>	met </a:t>
            </a:r>
            <a:r>
              <a:rPr lang="nl-NL" sz="2400" dirty="0">
                <a:ea typeface="Segoe UI" panose="020B0502040204020203" pitchFamily="34" charset="0"/>
                <a:cs typeface="Segoe UI" panose="020B0502040204020203" pitchFamily="34" charset="0"/>
              </a:rPr>
              <a:t>uw sectie de 7</a:t>
            </a:r>
            <a:r>
              <a:rPr lang="nl-NL" sz="2400" baseline="30000" dirty="0"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nl-NL" sz="2400" dirty="0">
                <a:ea typeface="Segoe UI" panose="020B0502040204020203" pitchFamily="34" charset="0"/>
                <a:cs typeface="Segoe UI" panose="020B0502040204020203" pitchFamily="34" charset="0"/>
              </a:rPr>
              <a:t> editie te </a:t>
            </a:r>
            <a:r>
              <a:rPr lang="nl-NL" sz="2400" dirty="0" smtClean="0">
                <a:ea typeface="Segoe UI" panose="020B0502040204020203" pitchFamily="34" charset="0"/>
                <a:cs typeface="Segoe UI" panose="020B0502040204020203" pitchFamily="34" charset="0"/>
              </a:rPr>
              <a:t>bespreken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>
                <a:ea typeface="Segoe UI" panose="020B0502040204020203" pitchFamily="34" charset="0"/>
                <a:cs typeface="Segoe UI" panose="020B0502040204020203" pitchFamily="34" charset="0"/>
              </a:rPr>
              <a:t>Stel uw vraag aan de klantenservice</a:t>
            </a:r>
            <a:endParaRPr lang="nl-NL" sz="2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 smtClean="0">
              <a:latin typeface="+mj-lt"/>
              <a:cs typeface="Narkisim" panose="020E0502050101010101" pitchFamily="34" charset="-79"/>
            </a:endParaRPr>
          </a:p>
          <a:p>
            <a:endParaRPr lang="nl-NL" sz="2400" dirty="0" smtClean="0">
              <a:latin typeface="+mj-lt"/>
              <a:cs typeface="Narkisim" panose="020E0502050101010101" pitchFamily="34" charset="-79"/>
            </a:endParaRPr>
          </a:p>
          <a:p>
            <a:endParaRPr lang="nl-NL" dirty="0" smtClean="0">
              <a:latin typeface="+mj-lt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10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3" y="2325781"/>
            <a:ext cx="5210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Bekijk de leukste films op </a:t>
            </a:r>
            <a:r>
              <a:rPr lang="nl-NL" b="1" dirty="0" err="1" smtClean="0"/>
              <a:t>Bvj</a:t>
            </a:r>
            <a:r>
              <a:rPr lang="nl-NL" b="1" dirty="0" smtClean="0"/>
              <a:t> actueel</a:t>
            </a:r>
          </a:p>
          <a:p>
            <a:r>
              <a:rPr lang="nl-NL" b="1" dirty="0">
                <a:hlinkClick r:id="rId3"/>
              </a:rPr>
              <a:t>http://biologievoorjou.blogspot.nl</a:t>
            </a:r>
            <a:r>
              <a:rPr lang="nl-NL" b="1" dirty="0" smtClean="0">
                <a:hlinkClick r:id="rId3"/>
              </a:rPr>
              <a:t>/</a:t>
            </a:r>
            <a:endParaRPr lang="nl-NL" b="1" dirty="0" smtClean="0"/>
          </a:p>
          <a:p>
            <a:endParaRPr lang="nl-NL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3068960"/>
            <a:ext cx="5589603" cy="342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4" y="2351196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Agenda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6266" y="3107863"/>
            <a:ext cx="863146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De Vmbo bovenbouw 7</a:t>
            </a:r>
            <a:r>
              <a:rPr lang="nl-NL" sz="2200" baseline="30000" dirty="0" smtClean="0"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 editie in vogelvlucht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Workshop: de digitale leeromgeving</a:t>
            </a:r>
          </a:p>
          <a:p>
            <a:pPr marL="342900" indent="-342900">
              <a:buFont typeface="+mj-lt"/>
              <a:buAutoNum type="arabicPeriod"/>
            </a:pPr>
            <a:endParaRPr lang="nl-NL" sz="17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7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7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3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2858"/>
            <a:ext cx="6819043" cy="477648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0183" y="2292540"/>
            <a:ext cx="89738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Meer dan 150.000 keer geslaagd…</a:t>
            </a:r>
          </a:p>
          <a:p>
            <a:r>
              <a:rPr lang="nl-N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</a:t>
            </a:r>
          </a:p>
          <a:p>
            <a:endParaRPr lang="nl-NL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nl-NL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nl-NL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nl-NL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nl-NL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nl-NL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nl-NL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nl-N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   …met de 6</a:t>
            </a:r>
            <a:r>
              <a:rPr lang="nl-NL" sz="26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N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editie </a:t>
            </a:r>
            <a:r>
              <a:rPr lang="nl-NL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Bvj</a:t>
            </a:r>
            <a:r>
              <a:rPr lang="nl-NL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VMBO bovenbouw </a:t>
            </a:r>
            <a:endParaRPr lang="nl-NL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7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4" y="2351196"/>
            <a:ext cx="6349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b="1" dirty="0" smtClean="0"/>
              <a:t>Wat blijft in Biologie voor jou 7</a:t>
            </a:r>
            <a:r>
              <a:rPr lang="nl-NL" sz="2200" b="1" baseline="30000" dirty="0" smtClean="0"/>
              <a:t>e</a:t>
            </a:r>
            <a:r>
              <a:rPr lang="nl-NL" sz="2200" b="1" dirty="0" smtClean="0"/>
              <a:t> editie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6266" y="2997527"/>
            <a:ext cx="86314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Beproefde leerlijn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Zelfwerkzaamheid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Veel beeldmateriaal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Uitgebreide voorbereiding op toetsen en examens</a:t>
            </a:r>
          </a:p>
          <a:p>
            <a:endParaRPr lang="nl-NL" sz="2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2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6152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4" y="2351196"/>
            <a:ext cx="6346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b="1" dirty="0" smtClean="0"/>
              <a:t>Nieuw in de Biologie voor jou 7</a:t>
            </a:r>
            <a:r>
              <a:rPr lang="nl-NL" sz="2200" b="1" baseline="30000" dirty="0" smtClean="0"/>
              <a:t>e</a:t>
            </a:r>
            <a:r>
              <a:rPr lang="nl-NL" sz="2200" b="1" dirty="0" smtClean="0"/>
              <a:t> editie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6266" y="3107863"/>
            <a:ext cx="863146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Leerstof sluit beter aan op eindtermen</a:t>
            </a:r>
          </a:p>
          <a:p>
            <a:pPr marL="457200" indent="-457200">
              <a:buFont typeface="+mj-lt"/>
              <a:buAutoNum type="arabicPeriod"/>
            </a:pPr>
            <a:endParaRPr lang="nl-NL" sz="2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Meer uitdaging in opdrachten</a:t>
            </a:r>
          </a:p>
          <a:p>
            <a:pPr marL="457200" indent="-457200">
              <a:buFont typeface="+mj-lt"/>
              <a:buAutoNum type="arabicPeriod"/>
            </a:pPr>
            <a:endParaRPr lang="nl-NL" sz="2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Leerstof sluit beter aan bij leefwereld leerling</a:t>
            </a:r>
            <a:endParaRPr lang="nl-NL" sz="2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Meer inzicht in niveau leerling</a:t>
            </a:r>
          </a:p>
          <a:p>
            <a:pPr marL="457200" indent="-457200">
              <a:buFont typeface="+mj-lt"/>
              <a:buAutoNum type="arabicPeriod"/>
            </a:pPr>
            <a:endParaRPr lang="nl-NL" sz="2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Onderwijs op maat</a:t>
            </a:r>
            <a:b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Meer mogelijkheden om te differentiëren</a:t>
            </a:r>
            <a:endParaRPr lang="nl-NL" sz="2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7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7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67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4" y="235119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b="1" dirty="0" smtClean="0"/>
              <a:t>Dit is de </a:t>
            </a:r>
            <a:r>
              <a:rPr lang="nl-NL" sz="2200" b="1" dirty="0" err="1" smtClean="0"/>
              <a:t>Bvj</a:t>
            </a:r>
            <a:r>
              <a:rPr lang="nl-NL" sz="2200" b="1" dirty="0" smtClean="0"/>
              <a:t> 7</a:t>
            </a:r>
            <a:r>
              <a:rPr lang="nl-NL" sz="2200" b="1" baseline="30000" dirty="0" smtClean="0"/>
              <a:t>e</a:t>
            </a:r>
            <a:r>
              <a:rPr lang="nl-NL" sz="2200" b="1" dirty="0" smtClean="0"/>
              <a:t> </a:t>
            </a:r>
            <a:r>
              <a:rPr lang="nl-NL" sz="2400" b="1" dirty="0" smtClean="0"/>
              <a:t>editie</a:t>
            </a:r>
            <a:r>
              <a:rPr lang="nl-NL" sz="2200" b="1" dirty="0" smtClean="0"/>
              <a:t>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6266" y="3107863"/>
            <a:ext cx="86314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Drie niveaus:</a:t>
            </a:r>
          </a:p>
          <a:p>
            <a:pPr marL="285750" indent="-285750">
              <a:buFontTx/>
              <a:buChar char="-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GT	Leerboek, werkboek, digitale leeromgeving</a:t>
            </a:r>
          </a:p>
          <a:p>
            <a:pPr marL="285750" indent="-285750">
              <a:buFontTx/>
              <a:buChar char="-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K	Leerboek, werkboek, digitale leeromgeving</a:t>
            </a:r>
          </a:p>
          <a:p>
            <a:pPr marL="285750" indent="-285750">
              <a:buFontTx/>
              <a:buChar char="-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B	Leeropdrachtenboek, digitale leeromgeving</a:t>
            </a:r>
          </a:p>
          <a:p>
            <a:pPr marL="285750" indent="-285750">
              <a:buFontTx/>
              <a:buChar char="-"/>
            </a:pPr>
            <a:endParaRPr lang="nl-NL" sz="2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22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Digitale leeromgeving</a:t>
            </a:r>
          </a:p>
          <a:p>
            <a:pPr marL="285750" indent="-285750">
              <a:buFontTx/>
              <a:buChar char="-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Geheel vernieuwd</a:t>
            </a:r>
          </a:p>
          <a:p>
            <a:pPr marL="285750" indent="-285750">
              <a:buFontTx/>
              <a:buChar char="-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Gemak docent en inzicht in niveau leerlingen</a:t>
            </a:r>
          </a:p>
          <a:p>
            <a:pPr marL="285750" indent="-285750">
              <a:buFontTx/>
              <a:buChar char="-"/>
            </a:pPr>
            <a:r>
              <a:rPr lang="nl-NL" sz="2200" dirty="0" smtClean="0">
                <a:ea typeface="Segoe UI" panose="020B0502040204020203" pitchFamily="34" charset="0"/>
                <a:cs typeface="Segoe UI" panose="020B0502040204020203" pitchFamily="34" charset="0"/>
              </a:rPr>
              <a:t>Profiteer voortdurend van verbeteringen </a:t>
            </a:r>
          </a:p>
          <a:p>
            <a:pPr marL="285750" indent="-285750">
              <a:buFontTx/>
              <a:buChar char="-"/>
            </a:pPr>
            <a:endParaRPr lang="nl-NL" sz="2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nl-NL" sz="2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nl-NL" sz="2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7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7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97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39176"/>
              </p:ext>
            </p:extLst>
          </p:nvPr>
        </p:nvGraphicFramePr>
        <p:xfrm>
          <a:off x="251521" y="2314568"/>
          <a:ext cx="8892480" cy="4583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547"/>
                <a:gridCol w="3568450"/>
                <a:gridCol w="675223"/>
                <a:gridCol w="605655"/>
                <a:gridCol w="3486605"/>
              </a:tblGrid>
              <a:tr h="340523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 dirty="0">
                          <a:effectLst/>
                        </a:rPr>
                        <a:t>Leerjaar </a:t>
                      </a:r>
                      <a:r>
                        <a:rPr lang="nl-NL" sz="1600" b="1" u="none" strike="noStrike" dirty="0" smtClean="0">
                          <a:effectLst/>
                        </a:rPr>
                        <a:t>3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nl-NL" sz="1600" b="1" u="none" strike="noStrike" dirty="0">
                          <a:effectLst/>
                        </a:rPr>
                        <a:t>Leerjaar </a:t>
                      </a:r>
                      <a:r>
                        <a:rPr lang="nl-NL" sz="1600" b="1" u="none" strike="noStrike" dirty="0" smtClean="0">
                          <a:effectLst/>
                        </a:rPr>
                        <a:t>4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40523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1" u="none" strike="noStrike">
                          <a:effectLst/>
                        </a:rPr>
                        <a:t> 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1" u="none" strike="noStrike" dirty="0">
                          <a:effectLst/>
                        </a:rPr>
                        <a:t> 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  <a:tr h="340523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1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 dirty="0">
                          <a:effectLst/>
                        </a:rPr>
                        <a:t>Organen en cellen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1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Planten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  <a:tr h="340523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2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 dirty="0">
                          <a:effectLst/>
                        </a:rPr>
                        <a:t>Voortplanting en ontwikkeling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2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Ecologie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  <a:tr h="340523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nl-NL" sz="16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Erfelijkheid</a:t>
                      </a:r>
                      <a:endParaRPr lang="nl-NL" sz="16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3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Mens en Milieu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  <a:tr h="340523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4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 dirty="0">
                          <a:effectLst/>
                        </a:rPr>
                        <a:t>Ordening en evolutie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4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Voeding en vertering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  <a:tr h="340523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1" u="none" strike="noStrike">
                          <a:effectLst/>
                        </a:rPr>
                        <a:t> 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1" u="none" strike="noStrike" dirty="0">
                          <a:effectLst/>
                        </a:rPr>
                        <a:t> 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1" u="none" strike="noStrike">
                          <a:effectLst/>
                        </a:rPr>
                        <a:t> 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1" u="none" strike="noStrike">
                          <a:effectLst/>
                        </a:rPr>
                        <a:t> 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0523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 dirty="0">
                          <a:effectLst/>
                        </a:rPr>
                        <a:t>5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 dirty="0">
                          <a:effectLst/>
                        </a:rPr>
                        <a:t>Regeling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5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Gaswisseling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  <a:tr h="340523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6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 dirty="0">
                          <a:effectLst/>
                        </a:rPr>
                        <a:t>Zintuigelijke waarneming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 dirty="0">
                          <a:effectLst/>
                        </a:rPr>
                        <a:t>6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Transport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  <a:tr h="340523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7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Stevigheid en beweging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 dirty="0">
                          <a:effectLst/>
                        </a:rPr>
                        <a:t>7</a:t>
                      </a: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effectLst/>
                        </a:rPr>
                        <a:t>Opslag, uitscheiding en bescherming 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  <a:tr h="340523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nl-NL" sz="16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Gedrag</a:t>
                      </a:r>
                      <a:endParaRPr lang="nl-NL" sz="16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  <a:tr h="340523">
                <a:tc>
                  <a:txBody>
                    <a:bodyPr/>
                    <a:lstStyle/>
                    <a:p>
                      <a:endParaRPr lang="nl-NL" sz="1600" b="1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nl-NL" sz="1600" b="1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  <a:tr h="340523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1" u="none" strike="noStrike">
                          <a:effectLst/>
                        </a:rPr>
                        <a:t> 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b="1" u="none" strike="noStrike">
                          <a:effectLst/>
                        </a:rPr>
                        <a:t> </a:t>
                      </a: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4" y="2325781"/>
            <a:ext cx="2494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b="1" dirty="0" smtClean="0"/>
              <a:t>Het leerproces</a:t>
            </a:r>
            <a:endParaRPr lang="nl-NL" sz="2200" b="1" dirty="0"/>
          </a:p>
        </p:txBody>
      </p:sp>
      <p:sp>
        <p:nvSpPr>
          <p:cNvPr id="5" name="Toelichting met PIJL-RECHTS 4"/>
          <p:cNvSpPr/>
          <p:nvPr/>
        </p:nvSpPr>
        <p:spPr>
          <a:xfrm>
            <a:off x="42748" y="3006793"/>
            <a:ext cx="2088232" cy="12241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6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Leren</a:t>
            </a:r>
            <a:endParaRPr lang="nl-NL" sz="2400" b="1" dirty="0"/>
          </a:p>
        </p:txBody>
      </p:sp>
      <p:sp>
        <p:nvSpPr>
          <p:cNvPr id="6" name="Toelichting met PIJL-RECHTS 5"/>
          <p:cNvSpPr/>
          <p:nvPr/>
        </p:nvSpPr>
        <p:spPr>
          <a:xfrm>
            <a:off x="2195736" y="2996952"/>
            <a:ext cx="2592288" cy="12241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8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Verwerken</a:t>
            </a:r>
            <a:endParaRPr lang="nl-NL" sz="2400" b="1" dirty="0"/>
          </a:p>
        </p:txBody>
      </p:sp>
      <p:sp>
        <p:nvSpPr>
          <p:cNvPr id="7" name="Toelichting met PIJL-RECHTS 6"/>
          <p:cNvSpPr/>
          <p:nvPr/>
        </p:nvSpPr>
        <p:spPr>
          <a:xfrm>
            <a:off x="4860032" y="2996952"/>
            <a:ext cx="2088232" cy="122413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7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Oefenen</a:t>
            </a:r>
            <a:endParaRPr lang="nl-NL" sz="2400" b="1" dirty="0"/>
          </a:p>
        </p:txBody>
      </p:sp>
      <p:sp>
        <p:nvSpPr>
          <p:cNvPr id="8" name="Rechthoek 7"/>
          <p:cNvSpPr/>
          <p:nvPr/>
        </p:nvSpPr>
        <p:spPr>
          <a:xfrm>
            <a:off x="7092280" y="2996952"/>
            <a:ext cx="1728192" cy="1224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Toetsen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6419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5. Clusteroverstijgend\Marketing\Campagnemarketing\MARCOM 15-16\Biologie (PU)\5. Branding\headers_email\headers_bvj_VMBOBB_nieuw_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9004" y="232578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Leerproces</a:t>
            </a:r>
            <a:endParaRPr lang="nl-NL" b="1" dirty="0"/>
          </a:p>
        </p:txBody>
      </p:sp>
      <p:grpSp>
        <p:nvGrpSpPr>
          <p:cNvPr id="14" name="Groep 13"/>
          <p:cNvGrpSpPr/>
          <p:nvPr/>
        </p:nvGrpSpPr>
        <p:grpSpPr>
          <a:xfrm>
            <a:off x="3195583" y="2510447"/>
            <a:ext cx="5539079" cy="638944"/>
            <a:chOff x="3084803" y="1700808"/>
            <a:chExt cx="5539079" cy="638944"/>
          </a:xfrm>
        </p:grpSpPr>
        <p:sp>
          <p:nvSpPr>
            <p:cNvPr id="15" name="Toelichting met PIJL-RECHTS 14"/>
            <p:cNvSpPr/>
            <p:nvPr/>
          </p:nvSpPr>
          <p:spPr>
            <a:xfrm>
              <a:off x="3084803" y="1700808"/>
              <a:ext cx="1440160" cy="52501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261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Lesstof</a:t>
              </a:r>
            </a:p>
          </p:txBody>
        </p:sp>
        <p:sp>
          <p:nvSpPr>
            <p:cNvPr id="16" name="Toelichting met PIJL-RECHTS 15"/>
            <p:cNvSpPr/>
            <p:nvPr/>
          </p:nvSpPr>
          <p:spPr>
            <a:xfrm>
              <a:off x="5965123" y="1814736"/>
              <a:ext cx="1440160" cy="52501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274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Oefenen</a:t>
              </a:r>
              <a:endParaRPr lang="nl-NL" b="1" dirty="0"/>
            </a:p>
          </p:txBody>
        </p:sp>
        <p:sp>
          <p:nvSpPr>
            <p:cNvPr id="17" name="Toelichting met PIJL-RECHTS 16"/>
            <p:cNvSpPr/>
            <p:nvPr/>
          </p:nvSpPr>
          <p:spPr>
            <a:xfrm>
              <a:off x="4524963" y="1814736"/>
              <a:ext cx="1440160" cy="52501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737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Verwerken</a:t>
              </a:r>
              <a:endParaRPr lang="nl-NL" b="1" dirty="0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7389459" y="1814736"/>
              <a:ext cx="1234423" cy="5250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 smtClean="0"/>
                <a:t>Toetsen</a:t>
              </a:r>
              <a:endParaRPr lang="nl-NL" b="1" dirty="0"/>
            </a:p>
          </p:txBody>
        </p:sp>
      </p:grpSp>
      <p:sp>
        <p:nvSpPr>
          <p:cNvPr id="19" name="Tekstvak 18"/>
          <p:cNvSpPr txBox="1"/>
          <p:nvPr/>
        </p:nvSpPr>
        <p:spPr>
          <a:xfrm>
            <a:off x="0" y="3501008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200" b="1" dirty="0" smtClean="0"/>
          </a:p>
          <a:p>
            <a:r>
              <a:rPr lang="nl-NL" sz="2200" b="1" dirty="0" smtClean="0"/>
              <a:t>Nieuw:</a:t>
            </a:r>
            <a:endParaRPr lang="nl-NL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/>
              <a:t>Geactualiseerd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/>
              <a:t>Betere aansluiting eindtermen: Meer tijd voor eigen accenten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/>
              <a:t>Betere aansluiting leefwereld: praktische start en contexten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/>
              <a:t>Differentiatie door </a:t>
            </a:r>
            <a:r>
              <a:rPr lang="nl-NL" sz="2200" dirty="0"/>
              <a:t>films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200" dirty="0" smtClean="0"/>
              <a:t>B-stream: toegankelijkere schrijfwijze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endParaRPr lang="nl-NL" sz="2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12" y="27636"/>
            <a:ext cx="5759092" cy="42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lmberg template voortgezet onderwijs">
  <a:themeElements>
    <a:clrScheme name="Malmberg colour scheme">
      <a:dk1>
        <a:sysClr val="windowText" lastClr="000000"/>
      </a:dk1>
      <a:lt1>
        <a:srgbClr val="FFFFFF"/>
      </a:lt1>
      <a:dk2>
        <a:srgbClr val="002F65"/>
      </a:dk2>
      <a:lt2>
        <a:srgbClr val="EEECE1"/>
      </a:lt2>
      <a:accent1>
        <a:srgbClr val="002F65"/>
      </a:accent1>
      <a:accent2>
        <a:srgbClr val="1BB2E3"/>
      </a:accent2>
      <a:accent3>
        <a:srgbClr val="E9193A"/>
      </a:accent3>
      <a:accent4>
        <a:srgbClr val="969696"/>
      </a:accent4>
      <a:accent5>
        <a:srgbClr val="0058B8"/>
      </a:accent5>
      <a:accent6>
        <a:srgbClr val="53C7EB"/>
      </a:accent6>
      <a:hlink>
        <a:srgbClr val="000000"/>
      </a:hlink>
      <a:folHlink>
        <a:srgbClr val="002F65"/>
      </a:folHlink>
    </a:clrScheme>
    <a:fontScheme name="Malmberg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oortgezet Onderwijs diamodel">
  <a:themeElements>
    <a:clrScheme name="Malmberg colour scheme">
      <a:dk1>
        <a:sysClr val="windowText" lastClr="000000"/>
      </a:dk1>
      <a:lt1>
        <a:srgbClr val="FFFFFF"/>
      </a:lt1>
      <a:dk2>
        <a:srgbClr val="002F65"/>
      </a:dk2>
      <a:lt2>
        <a:srgbClr val="EEECE1"/>
      </a:lt2>
      <a:accent1>
        <a:srgbClr val="002F65"/>
      </a:accent1>
      <a:accent2>
        <a:srgbClr val="1BB2E3"/>
      </a:accent2>
      <a:accent3>
        <a:srgbClr val="E9193A"/>
      </a:accent3>
      <a:accent4>
        <a:srgbClr val="969696"/>
      </a:accent4>
      <a:accent5>
        <a:srgbClr val="0058B8"/>
      </a:accent5>
      <a:accent6>
        <a:srgbClr val="53C7EB"/>
      </a:accent6>
      <a:hlink>
        <a:srgbClr val="000000"/>
      </a:hlink>
      <a:folHlink>
        <a:srgbClr val="002F65"/>
      </a:folHlink>
    </a:clrScheme>
    <a:fontScheme name="Malmberg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1451</TotalTime>
  <Words>650</Words>
  <Application>Microsoft Office PowerPoint</Application>
  <PresentationFormat>Diavoorstelling (4:3)</PresentationFormat>
  <Paragraphs>243</Paragraphs>
  <Slides>17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Blank</vt:lpstr>
      <vt:lpstr>Malmberg template voortgezet onderwijs</vt:lpstr>
      <vt:lpstr>Voortgezet Onderwijs diamodel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Fannie Groenen</dc:creator>
  <cp:lastModifiedBy>Gijs van Hengstum</cp:lastModifiedBy>
  <cp:revision>112</cp:revision>
  <cp:lastPrinted>2015-09-04T14:59:28Z</cp:lastPrinted>
  <dcterms:created xsi:type="dcterms:W3CDTF">2015-09-01T07:41:40Z</dcterms:created>
  <dcterms:modified xsi:type="dcterms:W3CDTF">2016-01-14T16:50:17Z</dcterms:modified>
</cp:coreProperties>
</file>