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6" r:id="rId3"/>
    <p:sldId id="278" r:id="rId4"/>
    <p:sldId id="270" r:id="rId5"/>
    <p:sldId id="257" r:id="rId6"/>
    <p:sldId id="264" r:id="rId7"/>
    <p:sldId id="265" r:id="rId8"/>
    <p:sldId id="271" r:id="rId9"/>
    <p:sldId id="269" r:id="rId10"/>
    <p:sldId id="274" r:id="rId11"/>
    <p:sldId id="279" r:id="rId12"/>
    <p:sldId id="280" r:id="rId13"/>
    <p:sldId id="272" r:id="rId14"/>
    <p:sldId id="275" r:id="rId15"/>
    <p:sldId id="281" r:id="rId16"/>
    <p:sldId id="268" r:id="rId17"/>
    <p:sldId id="259" r:id="rId18"/>
    <p:sldId id="267" r:id="rId19"/>
    <p:sldId id="282" r:id="rId20"/>
    <p:sldId id="273" r:id="rId21"/>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243" autoAdjust="0"/>
  </p:normalViewPr>
  <p:slideViewPr>
    <p:cSldViewPr>
      <p:cViewPr varScale="1">
        <p:scale>
          <a:sx n="53" d="100"/>
          <a:sy n="53" d="100"/>
        </p:scale>
        <p:origin x="-6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5FDB97BE-178E-4257-86C3-B2611C9CC52C}" type="datetimeFigureOut">
              <a:rPr lang="nl-NL" smtClean="0"/>
              <a:pPr/>
              <a:t>11-1-2014</a:t>
            </a:fld>
            <a:endParaRPr lang="nl-NL"/>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16DF06A4-9F88-4C00-9B3B-DC2F0F8D990A}" type="slidenum">
              <a:rPr lang="nl-NL" smtClean="0"/>
              <a:pPr/>
              <a:t>‹nr.›</a:t>
            </a:fld>
            <a:endParaRPr lang="nl-NL"/>
          </a:p>
        </p:txBody>
      </p:sp>
    </p:spTree>
    <p:extLst>
      <p:ext uri="{BB962C8B-B14F-4D97-AF65-F5344CB8AC3E}">
        <p14:creationId xmlns:p14="http://schemas.microsoft.com/office/powerpoint/2010/main" val="2331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Vooraf:</a:t>
            </a:r>
          </a:p>
          <a:p>
            <a:endParaRPr lang="nl-NL" dirty="0" smtClean="0"/>
          </a:p>
          <a:p>
            <a:r>
              <a:rPr lang="nl-NL" dirty="0" smtClean="0"/>
              <a:t>Bij</a:t>
            </a:r>
            <a:r>
              <a:rPr lang="nl-NL" baseline="0" dirty="0" smtClean="0"/>
              <a:t> de deur: </a:t>
            </a:r>
            <a:r>
              <a:rPr lang="nl-NL" baseline="0" dirty="0" err="1" smtClean="0"/>
              <a:t>printstartsheet</a:t>
            </a:r>
            <a:r>
              <a:rPr lang="nl-NL" baseline="0" dirty="0" smtClean="0"/>
              <a:t> </a:t>
            </a:r>
            <a:r>
              <a:rPr lang="nl-NL" baseline="0" dirty="0" err="1" smtClean="0"/>
              <a:t>ppt</a:t>
            </a:r>
            <a:r>
              <a:rPr lang="nl-NL" baseline="0" dirty="0" smtClean="0"/>
              <a:t> -&gt; Alice print deze</a:t>
            </a:r>
          </a:p>
          <a:p>
            <a:r>
              <a:rPr lang="nl-NL" baseline="0" dirty="0" smtClean="0"/>
              <a:t>Werkblad cartoons neerleggen in trio’s (tafelopstelling in trio’s) -&gt; werkblad aanpassen </a:t>
            </a:r>
            <a:r>
              <a:rPr lang="nl-NL" baseline="0" dirty="0" err="1" smtClean="0"/>
              <a:t>Horst-</a:t>
            </a:r>
            <a:r>
              <a:rPr lang="nl-NL" baseline="0" dirty="0" smtClean="0"/>
              <a:t>&gt; mailt naar </a:t>
            </a:r>
            <a:r>
              <a:rPr lang="nl-NL" baseline="0" dirty="0" err="1" smtClean="0"/>
              <a:t>Alice-</a:t>
            </a:r>
            <a:r>
              <a:rPr lang="nl-NL" baseline="0" dirty="0" smtClean="0"/>
              <a:t>&gt; print in deelnemer aantallen</a:t>
            </a:r>
          </a:p>
          <a:p>
            <a:r>
              <a:rPr lang="nl-NL" baseline="0" dirty="0" smtClean="0"/>
              <a:t>Ophangen aan de muur -&gt; conceptcartoons,</a:t>
            </a:r>
            <a:r>
              <a:rPr lang="nl-NL" i="1" baseline="0" dirty="0" err="1" smtClean="0"/>
              <a:t>orgineel</a:t>
            </a:r>
            <a:r>
              <a:rPr lang="nl-NL" baseline="0" dirty="0" smtClean="0"/>
              <a:t> , Horst</a:t>
            </a:r>
            <a:r>
              <a:rPr lang="nl-NL" i="1" baseline="0" dirty="0" smtClean="0"/>
              <a:t>, Horst in andere talen</a:t>
            </a:r>
            <a:r>
              <a:rPr lang="nl-NL" baseline="0" dirty="0" smtClean="0"/>
              <a:t>, enkele andere varianten -&gt; print, posterplakband -&gt; Alice </a:t>
            </a:r>
          </a:p>
          <a:p>
            <a:r>
              <a:rPr lang="nl-NL" baseline="0" dirty="0" smtClean="0"/>
              <a:t>Placemat (2verschillende)  -&gt; Horst printen A3</a:t>
            </a:r>
          </a:p>
          <a:p>
            <a:r>
              <a:rPr lang="nl-NL" baseline="0" dirty="0" smtClean="0"/>
              <a:t>Werkblad Zelf conceptcartoons maken -&gt; aanvullen Alice -&gt; opsturen Horst -&gt; Alice print</a:t>
            </a:r>
          </a:p>
          <a:p>
            <a:endParaRPr lang="nl-NL" baseline="0" dirty="0" smtClean="0"/>
          </a:p>
          <a:p>
            <a:r>
              <a:rPr lang="nl-NL" baseline="0" dirty="0" smtClean="0"/>
              <a:t>Kijken in zaal of programma ergens anders kan, ach anders laten we gewoon de </a:t>
            </a:r>
            <a:r>
              <a:rPr lang="nl-NL" baseline="0" dirty="0" err="1" smtClean="0"/>
              <a:t>ppt</a:t>
            </a:r>
            <a:r>
              <a:rPr lang="nl-NL" baseline="0" dirty="0" smtClean="0"/>
              <a:t> zien. Er is nu al zoveel wat deelnemers vooraf moeten/kunnen bekijken.</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Meenemen -&gt; geeltjes en andere kleuren Alice</a:t>
            </a:r>
          </a:p>
          <a:p>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Nabespreking</a:t>
            </a:r>
            <a:r>
              <a:rPr lang="nl-NL" baseline="0" dirty="0" smtClean="0"/>
              <a:t> plenair:</a:t>
            </a:r>
            <a:br>
              <a:rPr lang="nl-NL" baseline="0" dirty="0" smtClean="0"/>
            </a:br>
            <a:r>
              <a:rPr lang="nl-NL" baseline="0" dirty="0" smtClean="0"/>
              <a:t>- </a:t>
            </a:r>
            <a:r>
              <a:rPr lang="nl-NL" baseline="0" dirty="0" err="1" smtClean="0"/>
              <a:t>evt</a:t>
            </a:r>
            <a:r>
              <a:rPr lang="nl-NL" baseline="0" dirty="0" smtClean="0"/>
              <a:t>: op welk standpunt kwamen jullie uit? 2 groepjes per cartoon</a:t>
            </a:r>
            <a:br>
              <a:rPr lang="nl-NL" baseline="0" dirty="0" smtClean="0"/>
            </a:br>
            <a:endParaRPr lang="nl-NL" baseline="0" dirty="0" smtClean="0"/>
          </a:p>
          <a:p>
            <a:pPr>
              <a:buFontTx/>
              <a:buChar char="-"/>
            </a:pPr>
            <a:r>
              <a:rPr lang="nl-NL" baseline="0" dirty="0" smtClean="0"/>
              <a:t> Hoe werkte deze werkvorm? Kwamen jullie eruit als </a:t>
            </a:r>
            <a:r>
              <a:rPr lang="nl-NL" baseline="0" dirty="0" err="1" smtClean="0"/>
              <a:t>lln</a:t>
            </a:r>
            <a:r>
              <a:rPr lang="nl-NL" baseline="0" dirty="0" smtClean="0"/>
              <a:t>?</a:t>
            </a:r>
            <a:br>
              <a:rPr lang="nl-NL" baseline="0" dirty="0" smtClean="0"/>
            </a:br>
            <a:r>
              <a:rPr lang="nl-NL" baseline="0" dirty="0" smtClean="0"/>
              <a:t>- evt. Hoe zou je hem aanpassen voor jou klas?</a:t>
            </a:r>
          </a:p>
          <a:p>
            <a:pPr>
              <a:buFontTx/>
              <a:buChar char="-"/>
            </a:pPr>
            <a:r>
              <a:rPr lang="nl-NL" baseline="0" dirty="0" smtClean="0"/>
              <a:t> Wat kun je als docent met de producten?</a:t>
            </a:r>
          </a:p>
          <a:p>
            <a:r>
              <a:rPr lang="nl-NL" dirty="0" smtClean="0"/>
              <a:t>&gt; Vastleggen van </a:t>
            </a:r>
            <a:r>
              <a:rPr lang="nl-NL" dirty="0" err="1" smtClean="0"/>
              <a:t>ll-reacties</a:t>
            </a:r>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Nabespreking</a:t>
            </a:r>
            <a:r>
              <a:rPr lang="nl-NL" baseline="0" dirty="0" smtClean="0"/>
              <a:t> plenair:</a:t>
            </a:r>
            <a:br>
              <a:rPr lang="nl-NL" baseline="0" dirty="0" smtClean="0"/>
            </a:br>
            <a:r>
              <a:rPr lang="nl-NL" baseline="0" dirty="0" smtClean="0"/>
              <a:t>- op welk standpunt kwamen jullie uit? 2 groepjes per cartoon</a:t>
            </a:r>
          </a:p>
          <a:p>
            <a:pPr>
              <a:buFontTx/>
              <a:buChar char="-"/>
            </a:pPr>
            <a:r>
              <a:rPr lang="nl-NL" baseline="0" dirty="0" smtClean="0"/>
              <a:t> Hoe werkte deze werkvorm?</a:t>
            </a:r>
          </a:p>
          <a:p>
            <a:pPr>
              <a:buFontTx/>
              <a:buChar char="-"/>
            </a:pPr>
            <a:r>
              <a:rPr lang="nl-NL" baseline="0" dirty="0" smtClean="0"/>
              <a:t> Wat kun je als docent met de producten?</a:t>
            </a:r>
          </a:p>
          <a:p>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Nabespreking</a:t>
            </a:r>
            <a:r>
              <a:rPr lang="nl-NL" baseline="0" dirty="0" smtClean="0"/>
              <a:t> plenair:</a:t>
            </a:r>
            <a:br>
              <a:rPr lang="nl-NL" baseline="0" dirty="0" smtClean="0"/>
            </a:br>
            <a:r>
              <a:rPr lang="nl-NL" baseline="0" dirty="0" smtClean="0"/>
              <a:t>- op welk standpunt kwamen jullie uit? 2 groepjes per cartoon</a:t>
            </a:r>
          </a:p>
          <a:p>
            <a:pPr>
              <a:buFontTx/>
              <a:buChar char="-"/>
            </a:pPr>
            <a:r>
              <a:rPr lang="nl-NL" baseline="0" dirty="0" smtClean="0"/>
              <a:t> Hoe werkte deze werkvorm?</a:t>
            </a:r>
          </a:p>
          <a:p>
            <a:pPr>
              <a:buFontTx/>
              <a:buChar char="-"/>
            </a:pPr>
            <a:r>
              <a:rPr lang="nl-NL" baseline="0" dirty="0" smtClean="0"/>
              <a:t> Wat kun je als docent met de producten?</a:t>
            </a:r>
          </a:p>
          <a:p>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Redenen: er bestaan</a:t>
            </a:r>
            <a:r>
              <a:rPr lang="nl-NL" baseline="0" dirty="0" smtClean="0"/>
              <a:t> weinig conceptcartoons over genetica en door zelf maken leer je de het idee van een concept cartoon goed kennen.</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Plan B: noteer op een</a:t>
            </a:r>
            <a:r>
              <a:rPr lang="nl-NL" baseline="0" dirty="0" smtClean="0"/>
              <a:t> genetica cartoon van Horst feedback ; bijvoorbeeld: verbetering teksten.</a:t>
            </a:r>
            <a:endParaRPr lang="nl-NL" dirty="0" smtClean="0"/>
          </a:p>
          <a:p>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13</a:t>
            </a:fld>
            <a:endParaRPr lang="nl-NL"/>
          </a:p>
        </p:txBody>
      </p:sp>
    </p:spTree>
    <p:extLst>
      <p:ext uri="{BB962C8B-B14F-4D97-AF65-F5344CB8AC3E}">
        <p14:creationId xmlns:p14="http://schemas.microsoft.com/office/powerpoint/2010/main" val="225773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b="1" dirty="0" err="1" smtClean="0"/>
              <a:t>evt</a:t>
            </a:r>
            <a:r>
              <a:rPr lang="nl-NL" b="1" dirty="0" smtClean="0"/>
              <a:t>,. tafel</a:t>
            </a:r>
            <a:r>
              <a:rPr lang="nl-NL" b="1" baseline="0" dirty="0" smtClean="0"/>
              <a:t> klaarzetten voor eindproduct met </a:t>
            </a:r>
            <a:r>
              <a:rPr lang="nl-NL" b="1" baseline="0" dirty="0" err="1" smtClean="0"/>
              <a:t>comm</a:t>
            </a:r>
            <a:r>
              <a:rPr lang="nl-NL" b="1" baseline="0" dirty="0" smtClean="0"/>
              <a:t> als showroom</a:t>
            </a:r>
            <a:r>
              <a:rPr lang="nl-NL" b="1" dirty="0" smtClean="0"/>
              <a:t/>
            </a:r>
            <a:br>
              <a:rPr lang="nl-NL" b="1" dirty="0" smtClean="0"/>
            </a:br>
            <a:r>
              <a:rPr lang="nl-NL" b="1" dirty="0" smtClean="0"/>
              <a:t/>
            </a:r>
            <a:br>
              <a:rPr lang="nl-NL" b="1" dirty="0" smtClean="0"/>
            </a:br>
            <a:r>
              <a:rPr lang="nl-NL" b="1" dirty="0" smtClean="0"/>
              <a:t>OF Alternatief</a:t>
            </a:r>
            <a:r>
              <a:rPr lang="nl-NL" b="1" baseline="0" dirty="0" smtClean="0"/>
              <a:t> </a:t>
            </a:r>
            <a:r>
              <a:rPr lang="nl-NL" baseline="0" dirty="0" smtClean="0"/>
              <a:t>einde: ben je klaar met groep -&gt; hang je cartoon op, geef commentaar op volgende die komen vai geeltjes </a:t>
            </a:r>
          </a:p>
          <a:p>
            <a:r>
              <a:rPr lang="nl-NL" baseline="0" dirty="0" smtClean="0"/>
              <a:t>Klaar: bekijk de anderen op muur.</a:t>
            </a:r>
          </a:p>
          <a:p>
            <a:endParaRPr lang="nl-NL" baseline="0" dirty="0" smtClean="0"/>
          </a:p>
          <a:p>
            <a:r>
              <a:rPr lang="nl-NL" baseline="0" dirty="0" smtClean="0"/>
              <a:t>Wel nog graag plenair afsluiten.</a:t>
            </a:r>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Nabesprekingsvragen</a:t>
            </a:r>
            <a:r>
              <a:rPr lang="nl-NL" dirty="0" smtClean="0"/>
              <a:t/>
            </a:r>
            <a:br>
              <a:rPr lang="nl-NL" dirty="0" smtClean="0"/>
            </a:br>
            <a:r>
              <a:rPr lang="nl-NL" dirty="0" smtClean="0"/>
              <a:t>- Hoe bruikbaar zijn conceptcartoons in jou klas?</a:t>
            </a:r>
            <a:br>
              <a:rPr lang="nl-NL" dirty="0" smtClean="0"/>
            </a:br>
            <a:r>
              <a:rPr lang="nl-NL" dirty="0" smtClean="0"/>
              <a:t>-</a:t>
            </a:r>
            <a:r>
              <a:rPr lang="nl-NL" baseline="0" dirty="0" smtClean="0"/>
              <a:t> wat heb je nog nodig om aan de slag te gaan?</a:t>
            </a:r>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16</a:t>
            </a:fld>
            <a:endParaRPr lang="nl-NL"/>
          </a:p>
        </p:txBody>
      </p:sp>
    </p:spTree>
    <p:extLst>
      <p:ext uri="{BB962C8B-B14F-4D97-AF65-F5344CB8AC3E}">
        <p14:creationId xmlns:p14="http://schemas.microsoft.com/office/powerpoint/2010/main" val="93658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17</a:t>
            </a:fld>
            <a:endParaRPr lang="nl-NL"/>
          </a:p>
        </p:txBody>
      </p:sp>
    </p:spTree>
    <p:extLst>
      <p:ext uri="{BB962C8B-B14F-4D97-AF65-F5344CB8AC3E}">
        <p14:creationId xmlns:p14="http://schemas.microsoft.com/office/powerpoint/2010/main" val="23399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18</a:t>
            </a:fld>
            <a:endParaRPr lang="nl-NL"/>
          </a:p>
        </p:txBody>
      </p:sp>
    </p:spTree>
    <p:extLst>
      <p:ext uri="{BB962C8B-B14F-4D97-AF65-F5344CB8AC3E}">
        <p14:creationId xmlns:p14="http://schemas.microsoft.com/office/powerpoint/2010/main" val="12649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19</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6DF06A4-9F88-4C00-9B3B-DC2F0F8D990A}" type="slidenum">
              <a:rPr lang="nl-NL" smtClean="0"/>
              <a:pPr/>
              <a:t>20</a:t>
            </a:fld>
            <a:endParaRPr lang="nl-NL"/>
          </a:p>
        </p:txBody>
      </p:sp>
    </p:spTree>
    <p:extLst>
      <p:ext uri="{BB962C8B-B14F-4D97-AF65-F5344CB8AC3E}">
        <p14:creationId xmlns:p14="http://schemas.microsoft.com/office/powerpoint/2010/main" val="247725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a:t>
            </a:r>
            <a:r>
              <a:rPr lang="nl-NL" baseline="0" dirty="0" smtClean="0"/>
              <a:t> willen echt een </a:t>
            </a:r>
            <a:r>
              <a:rPr lang="nl-NL" i="1" baseline="0" dirty="0" smtClean="0"/>
              <a:t>work</a:t>
            </a:r>
            <a:r>
              <a:rPr lang="nl-NL" baseline="0" dirty="0" smtClean="0"/>
              <a:t>shop geven (wat wijs is op de zaterdagochtend) dus de theoretische inleiding willen we zo kort mogelijk houden. We zitten met een zeer gevarieerd publiek, docenten, studenten, lerarenopleiders, ontwikkelaars en onderzoekers (?). Heb je aanvullingen, ervaringen of vragen -&gt; stel ze ons terwijl we rondlopen en iedereen aan het werk is. Interessant voor iedereen? Dan nemen we het mee in de plenaire afronding. </a:t>
            </a:r>
            <a:br>
              <a:rPr lang="nl-NL" baseline="0" dirty="0" smtClean="0"/>
            </a:br>
            <a:r>
              <a:rPr lang="nl-NL" baseline="0" dirty="0" smtClean="0"/>
              <a:t/>
            </a:r>
            <a:br>
              <a:rPr lang="nl-NL" baseline="0" dirty="0" smtClean="0"/>
            </a:br>
            <a:r>
              <a:rPr lang="nl-NL" b="1" dirty="0" smtClean="0"/>
              <a:t>Korte theoretisch inleiding:</a:t>
            </a:r>
            <a:br>
              <a:rPr lang="nl-NL" b="1" dirty="0" smtClean="0"/>
            </a:br>
            <a:r>
              <a:rPr lang="nl-NL" b="1" dirty="0" smtClean="0"/>
              <a:t>-  voorstellen</a:t>
            </a:r>
            <a:r>
              <a:rPr lang="nl-NL" b="1" baseline="0" dirty="0" smtClean="0"/>
              <a:t> en waarom: </a:t>
            </a:r>
            <a:r>
              <a:rPr lang="nl-NL" b="1" dirty="0" smtClean="0"/>
              <a:t>10 min</a:t>
            </a:r>
            <a:br>
              <a:rPr lang="nl-NL" b="1" dirty="0" smtClean="0"/>
            </a:br>
            <a:r>
              <a:rPr lang="nl-NL" b="1" dirty="0" smtClean="0"/>
              <a:t>- wat is cc? 5 min (niet uitgebreid nabespreken)</a:t>
            </a:r>
          </a:p>
          <a:p>
            <a:pPr lvl="0"/>
            <a:r>
              <a:rPr lang="nl-NL" b="1" dirty="0" smtClean="0"/>
              <a:t>Concept cartoons in de klas:</a:t>
            </a:r>
            <a:br>
              <a:rPr lang="nl-NL" b="1" dirty="0" smtClean="0"/>
            </a:br>
            <a:r>
              <a:rPr lang="nl-NL" b="1" dirty="0" smtClean="0"/>
              <a:t>-</a:t>
            </a:r>
            <a:r>
              <a:rPr lang="nl-NL" b="1" dirty="0" err="1" smtClean="0"/>
              <a:t>inl</a:t>
            </a:r>
            <a:r>
              <a:rPr lang="nl-NL" b="1" baseline="0" dirty="0" smtClean="0"/>
              <a:t> 5 min</a:t>
            </a:r>
            <a:r>
              <a:rPr lang="nl-NL" b="1" dirty="0" smtClean="0"/>
              <a:t/>
            </a:r>
            <a:br>
              <a:rPr lang="nl-NL" b="1" dirty="0" smtClean="0"/>
            </a:br>
            <a:r>
              <a:rPr lang="nl-NL" b="1" dirty="0" smtClean="0"/>
              <a:t>-placemat:</a:t>
            </a:r>
            <a:r>
              <a:rPr lang="nl-NL" b="1" baseline="0" dirty="0" smtClean="0"/>
              <a:t> 10 min</a:t>
            </a:r>
            <a:endParaRPr lang="nl-NL" b="1" dirty="0" smtClean="0"/>
          </a:p>
          <a:p>
            <a:pPr lvl="0"/>
            <a:r>
              <a:rPr lang="nl-NL" b="1" dirty="0" smtClean="0"/>
              <a:t>Eigen concept cartoons:</a:t>
            </a:r>
            <a:br>
              <a:rPr lang="nl-NL" b="1" dirty="0" smtClean="0"/>
            </a:br>
            <a:r>
              <a:rPr lang="nl-NL" b="1" dirty="0" smtClean="0"/>
              <a:t>-</a:t>
            </a:r>
            <a:r>
              <a:rPr lang="nl-NL" b="1" baseline="0" dirty="0" smtClean="0"/>
              <a:t> </a:t>
            </a:r>
            <a:r>
              <a:rPr lang="nl-NL" b="1" dirty="0" err="1" smtClean="0"/>
              <a:t>mk</a:t>
            </a:r>
            <a:r>
              <a:rPr lang="nl-NL" b="1" dirty="0" smtClean="0"/>
              <a:t>: 30 min</a:t>
            </a:r>
            <a:br>
              <a:rPr lang="nl-NL" b="1" dirty="0" smtClean="0"/>
            </a:br>
            <a:r>
              <a:rPr lang="nl-NL" b="1" dirty="0" smtClean="0"/>
              <a:t>- </a:t>
            </a:r>
            <a:r>
              <a:rPr lang="nl-NL" b="1" dirty="0" err="1" smtClean="0"/>
              <a:t>comm</a:t>
            </a:r>
            <a:r>
              <a:rPr lang="nl-NL" b="1" dirty="0" smtClean="0"/>
              <a:t>: 2* 5 min (10 min) </a:t>
            </a:r>
            <a:endParaRPr lang="nl-NL" dirty="0" smtClean="0"/>
          </a:p>
          <a:p>
            <a:r>
              <a:rPr lang="nl-NL" b="1" dirty="0" smtClean="0"/>
              <a:t>Nabespreking: 10 min</a:t>
            </a:r>
          </a:p>
          <a:p>
            <a:endParaRPr lang="nl-NL" baseline="0" dirty="0" smtClean="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Voorkennis ruim interpreteren: ook </a:t>
            </a:r>
            <a:r>
              <a:rPr lang="nl-NL" dirty="0" err="1" smtClean="0"/>
              <a:t>leerlingdenkbeelden</a:t>
            </a:r>
            <a:r>
              <a:rPr lang="nl-NL" dirty="0" smtClean="0"/>
              <a:t>, pre- en misconcepten.</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Je gedachten moeten verwoorden helpt je zicht krijgen op eigen (</a:t>
            </a:r>
            <a:r>
              <a:rPr lang="nl-NL" dirty="0" err="1" smtClean="0"/>
              <a:t>on</a:t>
            </a:r>
            <a:r>
              <a:rPr lang="nl-NL" dirty="0" smtClean="0"/>
              <a:t>) begrip en helpt docent zicht krijgen op voorkennis (misconcepten, preconcepten) en ontwikkeling begrip  -&gt;</a:t>
            </a:r>
            <a:r>
              <a:rPr lang="nl-NL" baseline="0" dirty="0" smtClean="0"/>
              <a:t> </a:t>
            </a:r>
            <a:r>
              <a:rPr lang="nl-NL" dirty="0" err="1" smtClean="0"/>
              <a:t>learning</a:t>
            </a:r>
            <a:r>
              <a:rPr lang="nl-NL" dirty="0" smtClean="0"/>
              <a:t> </a:t>
            </a:r>
            <a:r>
              <a:rPr lang="nl-NL" dirty="0" err="1" smtClean="0"/>
              <a:t>by</a:t>
            </a:r>
            <a:r>
              <a:rPr lang="nl-NL" dirty="0" smtClean="0"/>
              <a:t> </a:t>
            </a:r>
            <a:r>
              <a:rPr lang="nl-NL" dirty="0" err="1" smtClean="0"/>
              <a:t>explaining</a:t>
            </a:r>
            <a:r>
              <a:rPr lang="nl-NL" dirty="0" smtClean="0"/>
              <a:t> (oftewel ‘hardop</a:t>
            </a:r>
            <a:r>
              <a:rPr lang="nl-NL" baseline="0" dirty="0" smtClean="0"/>
              <a:t> denken’)</a:t>
            </a:r>
            <a:endParaRPr lang="nl-NL" dirty="0" smtClean="0"/>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voorkennis ophalen belangrijk -&gt;</a:t>
            </a:r>
            <a:r>
              <a:rPr lang="nl-NL" sz="1200" kern="1200" dirty="0" smtClean="0">
                <a:solidFill>
                  <a:schemeClr val="tx1"/>
                </a:solidFill>
                <a:latin typeface="+mn-lt"/>
                <a:ea typeface="+mn-ea"/>
                <a:cs typeface="+mn-cs"/>
              </a:rPr>
              <a:t> Niks beïnvloedt leren zoveel veel als dat wat mensen al weten  -&gt; negeren blijkt niet effectief voor leerproces. </a:t>
            </a:r>
          </a:p>
          <a:p>
            <a:endParaRPr lang="nl-NL" dirty="0"/>
          </a:p>
        </p:txBody>
      </p:sp>
      <p:sp>
        <p:nvSpPr>
          <p:cNvPr id="4" name="Tijdelijke aanduiding voor dianummer 3"/>
          <p:cNvSpPr>
            <a:spLocks noGrp="1"/>
          </p:cNvSpPr>
          <p:nvPr>
            <p:ph type="sldNum" sz="quarter" idx="10"/>
          </p:nvPr>
        </p:nvSpPr>
        <p:spPr/>
        <p:txBody>
          <a:bodyPr/>
          <a:lstStyle/>
          <a:p>
            <a:fld id="{16DF06A4-9F88-4C00-9B3B-DC2F0F8D990A}"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Plenair groepjes langs </a:t>
            </a:r>
          </a:p>
          <a:p>
            <a:pPr>
              <a:buNone/>
            </a:pPr>
            <a:r>
              <a:rPr lang="nl-NL" dirty="0" smtClean="0"/>
              <a:t>	-&gt; Noem per groepje één aspect dat je opvalt</a:t>
            </a:r>
          </a:p>
        </p:txBody>
      </p:sp>
      <p:sp>
        <p:nvSpPr>
          <p:cNvPr id="4" name="Slide Number Placeholder 3"/>
          <p:cNvSpPr>
            <a:spLocks noGrp="1"/>
          </p:cNvSpPr>
          <p:nvPr>
            <p:ph type="sldNum" sz="quarter" idx="10"/>
          </p:nvPr>
        </p:nvSpPr>
        <p:spPr/>
        <p:txBody>
          <a:bodyPr/>
          <a:lstStyle/>
          <a:p>
            <a:fld id="{16DF06A4-9F88-4C00-9B3B-DC2F0F8D990A}" type="slidenum">
              <a:rPr lang="nl-NL" smtClean="0"/>
              <a:pPr/>
              <a:t>4</a:t>
            </a:fld>
            <a:endParaRPr lang="nl-NL"/>
          </a:p>
        </p:txBody>
      </p:sp>
    </p:spTree>
    <p:extLst>
      <p:ext uri="{BB962C8B-B14F-4D97-AF65-F5344CB8AC3E}">
        <p14:creationId xmlns:p14="http://schemas.microsoft.com/office/powerpoint/2010/main" val="319202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6DF06A4-9F88-4C00-9B3B-DC2F0F8D990A}" type="slidenum">
              <a:rPr lang="nl-NL" smtClean="0"/>
              <a:pPr/>
              <a:t>5</a:t>
            </a:fld>
            <a:endParaRPr lang="nl-NL"/>
          </a:p>
        </p:txBody>
      </p:sp>
    </p:spTree>
    <p:extLst>
      <p:ext uri="{BB962C8B-B14F-4D97-AF65-F5344CB8AC3E}">
        <p14:creationId xmlns:p14="http://schemas.microsoft.com/office/powerpoint/2010/main" val="122062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Niet overschrijven, je krijgt een lijstje</a:t>
            </a:r>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6</a:t>
            </a:fld>
            <a:endParaRPr lang="nl-NL"/>
          </a:p>
        </p:txBody>
      </p:sp>
    </p:spTree>
    <p:extLst>
      <p:ext uri="{BB962C8B-B14F-4D97-AF65-F5344CB8AC3E}">
        <p14:creationId xmlns:p14="http://schemas.microsoft.com/office/powerpoint/2010/main" val="190351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16DF06A4-9F88-4C00-9B3B-DC2F0F8D990A}" type="slidenum">
              <a:rPr lang="nl-NL" smtClean="0"/>
              <a:pPr/>
              <a:t>7</a:t>
            </a:fld>
            <a:endParaRPr lang="nl-NL"/>
          </a:p>
        </p:txBody>
      </p:sp>
    </p:spTree>
    <p:extLst>
      <p:ext uri="{BB962C8B-B14F-4D97-AF65-F5344CB8AC3E}">
        <p14:creationId xmlns:p14="http://schemas.microsoft.com/office/powerpoint/2010/main" val="105929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LLn Groep 7</a:t>
            </a:r>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8</a:t>
            </a:fld>
            <a:endParaRPr lang="nl-NL"/>
          </a:p>
        </p:txBody>
      </p:sp>
    </p:spTree>
    <p:extLst>
      <p:ext uri="{BB962C8B-B14F-4D97-AF65-F5344CB8AC3E}">
        <p14:creationId xmlns:p14="http://schemas.microsoft.com/office/powerpoint/2010/main" val="100100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nl-NL" dirty="0" smtClean="0"/>
              <a:t>Hoe je een werkvorm gebruikt is afhankelijk van het doel dat je met de werkvorm</a:t>
            </a:r>
            <a:r>
              <a:rPr lang="nl-NL" baseline="0" dirty="0" smtClean="0"/>
              <a:t> hebt.</a:t>
            </a:r>
            <a:br>
              <a:rPr lang="nl-NL" baseline="0" dirty="0" smtClean="0"/>
            </a:br>
            <a:r>
              <a:rPr lang="nl-NL" baseline="0" dirty="0" smtClean="0"/>
              <a:t/>
            </a:r>
            <a:br>
              <a:rPr lang="nl-NL" baseline="0" dirty="0" smtClean="0"/>
            </a:br>
            <a:r>
              <a:rPr lang="nl-NL" baseline="0" dirty="0" smtClean="0"/>
              <a:t>Ook in het boek ‘Gen in beweging’ staan tips</a:t>
            </a:r>
            <a:endParaRPr lang="nl-NL" dirty="0"/>
          </a:p>
        </p:txBody>
      </p:sp>
      <p:sp>
        <p:nvSpPr>
          <p:cNvPr id="4" name="Slide Number Placeholder 3"/>
          <p:cNvSpPr>
            <a:spLocks noGrp="1"/>
          </p:cNvSpPr>
          <p:nvPr>
            <p:ph type="sldNum" sz="quarter" idx="10"/>
          </p:nvPr>
        </p:nvSpPr>
        <p:spPr/>
        <p:txBody>
          <a:bodyPr/>
          <a:lstStyle/>
          <a:p>
            <a:fld id="{16DF06A4-9F88-4C00-9B3B-DC2F0F8D990A}" type="slidenum">
              <a:rPr lang="nl-NL" smtClean="0"/>
              <a:pPr/>
              <a:t>9</a:t>
            </a:fld>
            <a:endParaRPr lang="nl-NL"/>
          </a:p>
        </p:txBody>
      </p:sp>
    </p:spTree>
    <p:extLst>
      <p:ext uri="{BB962C8B-B14F-4D97-AF65-F5344CB8AC3E}">
        <p14:creationId xmlns:p14="http://schemas.microsoft.com/office/powerpoint/2010/main" val="1049122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Afbeelding 8" descr="ppt concept cartoons achtergrond titel_kl3.jpg"/>
          <p:cNvPicPr>
            <a:picLocks noChangeAspect="1"/>
          </p:cNvPicPr>
          <p:nvPr userDrawn="1"/>
        </p:nvPicPr>
        <p:blipFill>
          <a:blip r:embed="rId2" cstate="print"/>
          <a:stretch>
            <a:fillRect/>
          </a:stretch>
        </p:blipFill>
        <p:spPr>
          <a:xfrm>
            <a:off x="0" y="6223"/>
            <a:ext cx="9144000" cy="6845554"/>
          </a:xfrm>
          <a:prstGeom prst="rect">
            <a:avLst/>
          </a:prstGeom>
        </p:spPr>
      </p:pic>
      <p:sp>
        <p:nvSpPr>
          <p:cNvPr id="2" name="Title 1"/>
          <p:cNvSpPr>
            <a:spLocks noGrp="1"/>
          </p:cNvSpPr>
          <p:nvPr>
            <p:ph type="ctrTitle"/>
          </p:nvPr>
        </p:nvSpPr>
        <p:spPr>
          <a:xfrm>
            <a:off x="827584" y="260647"/>
            <a:ext cx="7772400" cy="1080121"/>
          </a:xfrm>
        </p:spPr>
        <p:txBody>
          <a:bodyPr/>
          <a:lstStyle/>
          <a:p>
            <a:r>
              <a:rPr lang="en-US" smtClean="0"/>
              <a:t>Click to edit Master title style</a:t>
            </a:r>
            <a:endParaRPr lang="nl-NL"/>
          </a:p>
        </p:txBody>
      </p:sp>
      <p:sp>
        <p:nvSpPr>
          <p:cNvPr id="3" name="Subtitle 2"/>
          <p:cNvSpPr>
            <a:spLocks noGrp="1"/>
          </p:cNvSpPr>
          <p:nvPr>
            <p:ph type="subTitle" idx="1"/>
          </p:nvPr>
        </p:nvSpPr>
        <p:spPr>
          <a:xfrm>
            <a:off x="251520" y="5373216"/>
            <a:ext cx="3960440" cy="11765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10" name="Subtitle 2"/>
          <p:cNvSpPr txBox="1">
            <a:spLocks/>
          </p:cNvSpPr>
          <p:nvPr userDrawn="1"/>
        </p:nvSpPr>
        <p:spPr>
          <a:xfrm>
            <a:off x="4860032" y="5373216"/>
            <a:ext cx="3960440" cy="1176536"/>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Afbeelding 10" descr="conceptcartoon_conceptcartoons_v2.jpg"/>
          <p:cNvPicPr>
            <a:picLocks noChangeAspect="1"/>
          </p:cNvPicPr>
          <p:nvPr userDrawn="1"/>
        </p:nvPicPr>
        <p:blipFill>
          <a:blip r:embed="rId3" cstate="print"/>
          <a:stretch>
            <a:fillRect/>
          </a:stretch>
        </p:blipFill>
        <p:spPr>
          <a:xfrm>
            <a:off x="1866255" y="1429402"/>
            <a:ext cx="5442049" cy="3888431"/>
          </a:xfrm>
          <a:prstGeom prst="rect">
            <a:avLst/>
          </a:prstGeom>
        </p:spPr>
      </p:pic>
      <p:sp>
        <p:nvSpPr>
          <p:cNvPr id="1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61681-976B-485C-825E-2019C31E0A7C}" type="datetimeFigureOut">
              <a:rPr lang="nl-NL" smtClean="0"/>
              <a:pPr/>
              <a:t>11-1-2014</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6C61681-976B-485C-825E-2019C31E0A7C}" type="datetimeFigureOut">
              <a:rPr lang="nl-NL" smtClean="0"/>
              <a:pPr/>
              <a:t>11-1-2014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46C61681-976B-485C-825E-2019C31E0A7C}" type="datetimeFigureOut">
              <a:rPr lang="nl-NL" smtClean="0"/>
              <a:pPr/>
              <a:t>11-1-2014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Afbeelding 13" descr="ppt concept cartoons achtergrond_kl2.jpg"/>
          <p:cNvPicPr>
            <a:picLocks noChangeAspect="1"/>
          </p:cNvPicPr>
          <p:nvPr userDrawn="1"/>
        </p:nvPicPr>
        <p:blipFill>
          <a:blip r:embed="rId2" cstate="print"/>
          <a:stretch>
            <a:fillRect/>
          </a:stretch>
        </p:blipFill>
        <p:spPr>
          <a:xfrm>
            <a:off x="0" y="0"/>
            <a:ext cx="9144000" cy="6851777"/>
          </a:xfrm>
          <a:prstGeom prst="rect">
            <a:avLst/>
          </a:prstGeom>
        </p:spPr>
      </p:pic>
      <p:sp>
        <p:nvSpPr>
          <p:cNvPr id="2" name="Title 1"/>
          <p:cNvSpPr>
            <a:spLocks noGrp="1"/>
          </p:cNvSpPr>
          <p:nvPr>
            <p:ph type="title" hasCustomPrompt="1"/>
          </p:nvPr>
        </p:nvSpPr>
        <p:spPr>
          <a:xfrm>
            <a:off x="642003" y="141571"/>
            <a:ext cx="5832648" cy="778098"/>
          </a:xfrm>
        </p:spPr>
        <p:txBody>
          <a:bodyPr>
            <a:noAutofit/>
          </a:bodyPr>
          <a:lstStyle>
            <a:lvl1pPr>
              <a:defRPr sz="3600">
                <a:latin typeface="Arial Rounded MT Bold" pitchFamily="34" charset="0"/>
              </a:defRPr>
            </a:lvl1pPr>
          </a:lstStyle>
          <a:p>
            <a:r>
              <a:rPr lang="en-US" dirty="0" smtClean="0"/>
              <a:t>Click to edit Master title</a:t>
            </a:r>
            <a:endParaRPr lang="nl-NL" dirty="0"/>
          </a:p>
        </p:txBody>
      </p:sp>
      <p:sp>
        <p:nvSpPr>
          <p:cNvPr id="3" name="Content Placeholder 2"/>
          <p:cNvSpPr>
            <a:spLocks noGrp="1"/>
          </p:cNvSpPr>
          <p:nvPr>
            <p:ph idx="1" hasCustomPrompt="1"/>
          </p:nvPr>
        </p:nvSpPr>
        <p:spPr>
          <a:xfrm>
            <a:off x="467544" y="1196752"/>
            <a:ext cx="8229600" cy="4669979"/>
          </a:xfrm>
        </p:spPr>
        <p:txBody>
          <a:bodyPr/>
          <a:lstStyle>
            <a:lvl1pPr>
              <a:defRPr sz="2800">
                <a:latin typeface="Arial Rounded MT Bold" pitchFamily="34" charset="0"/>
              </a:defRPr>
            </a:lvl1pPr>
            <a:lvl2pPr>
              <a:defRPr sz="2400">
                <a:latin typeface="Arial Rounded MT Bold" pitchFamily="34" charset="0"/>
              </a:defRPr>
            </a:lvl2pPr>
            <a:lvl3pPr>
              <a:defRPr sz="2000">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467544" y="6093296"/>
            <a:ext cx="864096" cy="365125"/>
          </a:xfrm>
        </p:spPr>
        <p:txBody>
          <a:bodyPr/>
          <a:lstStyle>
            <a:lvl1pPr algn="l">
              <a:defRPr/>
            </a:lvl1pPr>
          </a:lstStyle>
          <a:p>
            <a:fld id="{967FA2AE-4F16-465E-B226-D64F5F1E95C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61681-976B-485C-825E-2019C31E0A7C}" type="datetimeFigureOut">
              <a:rPr lang="nl-NL" smtClean="0"/>
              <a:pPr/>
              <a:t>11-1-2014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46C61681-976B-485C-825E-2019C31E0A7C}" type="datetimeFigureOut">
              <a:rPr lang="nl-NL" smtClean="0"/>
              <a:pPr/>
              <a:t>11-1-2014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46C61681-976B-485C-825E-2019C31E0A7C}" type="datetimeFigureOut">
              <a:rPr lang="nl-NL" smtClean="0"/>
              <a:pPr/>
              <a:t>11-1-2014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46C61681-976B-485C-825E-2019C31E0A7C}" type="datetimeFigureOut">
              <a:rPr lang="nl-NL" smtClean="0"/>
              <a:pPr/>
              <a:t>11-1-2014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61681-976B-485C-825E-2019C31E0A7C}" type="datetimeFigureOut">
              <a:rPr lang="nl-NL" smtClean="0"/>
              <a:pPr/>
              <a:t>11-1-2014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61681-976B-485C-825E-2019C31E0A7C}" type="datetimeFigureOut">
              <a:rPr lang="nl-NL" smtClean="0"/>
              <a:pPr/>
              <a:t>11-1-2014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61681-976B-485C-825E-2019C31E0A7C}" type="datetimeFigureOut">
              <a:rPr lang="nl-NL" smtClean="0"/>
              <a:pPr/>
              <a:t>11-1-2014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67FA2AE-4F16-465E-B226-D64F5F1E95C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61681-976B-485C-825E-2019C31E0A7C}" type="datetimeFigureOut">
              <a:rPr lang="nl-NL" smtClean="0"/>
              <a:pPr/>
              <a:t>11-1-2014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FA2AE-4F16-465E-B226-D64F5F1E95C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cent.nl/artikel/2725/Conceptcartoons/view.do" TargetMode="External"/><Relationship Id="rId2" Type="http://schemas.openxmlformats.org/officeDocument/2006/relationships/hyperlink" Target="http://www.ecent.n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ou.content-e.nl/content-e/pub_RDMC/Kennisbank_biologie_misconcepten_demo_1221833992849/index.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academia.edu/3256038/Science_Student_Teachers_Ideas_about_the_Gene_Concep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ecent.nl/artikel/2780/Genetica+in+beweging,+de+moeite+waard+om+te+leren/view.d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millgatehouse.co.uk/projects/concept-cartoons-project" TargetMode="External"/><Relationship Id="rId4" Type="http://schemas.openxmlformats.org/officeDocument/2006/relationships/hyperlink" Target="http://www.ecent.nl/artikel/2725/Conceptcartoons/view.d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docid=puRLSvXKl_iOnM&amp;tbnid=MKfa1mXSKDummM:&amp;ved=0CAUQjRw&amp;url=http://pics2.this-pic.com/image/nature%20vs%20nurture%20cartoon%C2%A0&amp;ei=OadAUvSDO8_Aswbzp4GoDg&amp;psig=AFQjCNHRHkGianfDTg-rVWqqtmaYhBQlNg&amp;ust=1380054720747005" TargetMode="External"/><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oogle.nl/url?sa=i&amp;rct=j&amp;q=&amp;esrc=s&amp;frm=1&amp;source=images&amp;cd=&amp;cad=rja&amp;docid=AvVqDQwzPtxbFM&amp;tbnid=tcY0fOPpGFN7AM:&amp;ved=0CAUQjRw&amp;url=http://academics.wellesley.edu/Biology/Courses/219/Gen_news/gen_news.html&amp;ei=nKFAUtCXIoSPswbchYCQBg&amp;bvm=bv.52434380,d.bGE&amp;psig=AFQjCNG1rajbtk-AqgODmllRlVKSkAh8rA&amp;ust=1380053730352083" TargetMode="External"/><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r>
              <a:rPr lang="nl-NL" sz="3600" dirty="0" smtClean="0">
                <a:latin typeface="Arial Rounded MT Bold" pitchFamily="34" charset="0"/>
              </a:rPr>
              <a:t>‘Nature &amp; </a:t>
            </a:r>
            <a:r>
              <a:rPr lang="nl-NL" sz="3600" dirty="0" err="1" smtClean="0">
                <a:latin typeface="Arial Rounded MT Bold" pitchFamily="34" charset="0"/>
              </a:rPr>
              <a:t>nurture</a:t>
            </a:r>
            <a:r>
              <a:rPr lang="nl-NL" sz="3600" dirty="0" smtClean="0">
                <a:latin typeface="Arial Rounded MT Bold" pitchFamily="34" charset="0"/>
              </a:rPr>
              <a:t>’ van conceptcartoons in genetica</a:t>
            </a:r>
            <a:endParaRPr lang="nl-NL" sz="3600" dirty="0">
              <a:latin typeface="Arial Rounded MT Bold" pitchFamily="34" charset="0"/>
            </a:endParaRPr>
          </a:p>
        </p:txBody>
      </p:sp>
      <p:sp>
        <p:nvSpPr>
          <p:cNvPr id="5" name="Ondertitel 4"/>
          <p:cNvSpPr>
            <a:spLocks noGrp="1"/>
          </p:cNvSpPr>
          <p:nvPr>
            <p:ph type="subTitle" idx="1"/>
          </p:nvPr>
        </p:nvSpPr>
        <p:spPr>
          <a:xfrm>
            <a:off x="1691680" y="5301208"/>
            <a:ext cx="3456384" cy="1176536"/>
          </a:xfrm>
        </p:spPr>
        <p:txBody>
          <a:bodyPr>
            <a:normAutofit/>
          </a:bodyPr>
          <a:lstStyle/>
          <a:p>
            <a:pPr algn="l"/>
            <a:r>
              <a:rPr lang="nl-NL" sz="2600" dirty="0" smtClean="0"/>
              <a:t>Alice </a:t>
            </a:r>
            <a:r>
              <a:rPr lang="nl-NL" sz="2600" dirty="0" err="1" smtClean="0"/>
              <a:t>Veldkamp</a:t>
            </a:r>
            <a:endParaRPr lang="nl-NL" sz="2600" dirty="0" smtClean="0"/>
          </a:p>
          <a:p>
            <a:pPr algn="l"/>
            <a:r>
              <a:rPr lang="nl-NL" sz="1800" dirty="0" smtClean="0"/>
              <a:t>Lerarenopleider COLUU</a:t>
            </a:r>
            <a:endParaRPr lang="nl-NL" sz="1800" dirty="0"/>
          </a:p>
        </p:txBody>
      </p:sp>
      <p:sp>
        <p:nvSpPr>
          <p:cNvPr id="6" name="Ondertitel 4"/>
          <p:cNvSpPr txBox="1">
            <a:spLocks/>
          </p:cNvSpPr>
          <p:nvPr/>
        </p:nvSpPr>
        <p:spPr>
          <a:xfrm>
            <a:off x="5004048" y="5373216"/>
            <a:ext cx="3960440" cy="1176536"/>
          </a:xfrm>
          <a:prstGeom prst="rect">
            <a:avLst/>
          </a:prstGeom>
        </p:spPr>
        <p:txBody>
          <a:bodyPr vert="horz" lIns="91440" tIns="45720" rIns="91440" bIns="45720" rtlCol="0">
            <a:normAutofit fontScale="55000" lnSpcReduction="2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4400" b="0" i="0" u="none" strike="noStrike" kern="1200" cap="none" spc="0" normalizeH="0" baseline="0" noProof="0" dirty="0" smtClean="0">
                <a:ln>
                  <a:noFill/>
                </a:ln>
                <a:solidFill>
                  <a:schemeClr val="tx1">
                    <a:tint val="75000"/>
                  </a:schemeClr>
                </a:solidFill>
                <a:effectLst/>
                <a:uLnTx/>
                <a:uFillTx/>
                <a:latin typeface="+mn-lt"/>
                <a:ea typeface="+mn-ea"/>
                <a:cs typeface="+mn-cs"/>
              </a:rPr>
              <a:t>Horst Wolter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smtClean="0">
                <a:ln>
                  <a:noFill/>
                </a:ln>
                <a:solidFill>
                  <a:schemeClr val="tx1">
                    <a:tint val="75000"/>
                  </a:schemeClr>
                </a:solidFill>
                <a:effectLst/>
                <a:uLnTx/>
                <a:uFillTx/>
                <a:latin typeface="+mn-lt"/>
                <a:ea typeface="+mn-ea"/>
                <a:cs typeface="+mn-cs"/>
              </a:rPr>
              <a:t>Onderwijs- </a:t>
            </a:r>
            <a:r>
              <a:rPr lang="nl-NL" sz="3200" dirty="0" smtClean="0">
                <a:solidFill>
                  <a:schemeClr val="tx1">
                    <a:tint val="75000"/>
                  </a:schemeClr>
                </a:solidFill>
              </a:rPr>
              <a:t>en curriculum- </a:t>
            </a:r>
            <a:br>
              <a:rPr lang="nl-NL" sz="3200" dirty="0" smtClean="0">
                <a:solidFill>
                  <a:schemeClr val="tx1">
                    <a:tint val="75000"/>
                  </a:schemeClr>
                </a:solidFill>
              </a:rPr>
            </a:br>
            <a:r>
              <a:rPr lang="nl-NL" sz="3200" dirty="0" smtClean="0">
                <a:solidFill>
                  <a:schemeClr val="tx1">
                    <a:tint val="75000"/>
                  </a:schemeClr>
                </a:solidFill>
              </a:rPr>
              <a:t>ontwikkeling</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nl-NL" sz="3200" dirty="0" smtClean="0">
                <a:solidFill>
                  <a:schemeClr val="tx1">
                    <a:tint val="75000"/>
                  </a:schemeClr>
                </a:solidFill>
              </a:rPr>
              <a:t>Educatieve illustraties</a:t>
            </a:r>
          </a:p>
        </p:txBody>
      </p:sp>
      <p:pic>
        <p:nvPicPr>
          <p:cNvPr id="10" name="Afbeelding 9" descr="uu.jpg"/>
          <p:cNvPicPr>
            <a:picLocks noChangeAspect="1"/>
          </p:cNvPicPr>
          <p:nvPr/>
        </p:nvPicPr>
        <p:blipFill>
          <a:blip r:embed="rId3" cstate="print"/>
          <a:stretch>
            <a:fillRect/>
          </a:stretch>
        </p:blipFill>
        <p:spPr>
          <a:xfrm>
            <a:off x="467544" y="5445224"/>
            <a:ext cx="1008112" cy="1008112"/>
          </a:xfrm>
          <a:prstGeom prst="rect">
            <a:avLst/>
          </a:prstGeom>
        </p:spPr>
      </p:pic>
      <p:pic>
        <p:nvPicPr>
          <p:cNvPr id="11" name="Afbeelding 10" descr="ijsvogel_klein.jpg"/>
          <p:cNvPicPr>
            <a:picLocks noChangeAspect="1"/>
          </p:cNvPicPr>
          <p:nvPr/>
        </p:nvPicPr>
        <p:blipFill>
          <a:blip r:embed="rId4" cstate="print"/>
          <a:stretch>
            <a:fillRect/>
          </a:stretch>
        </p:blipFill>
        <p:spPr>
          <a:xfrm>
            <a:off x="5292080" y="5510723"/>
            <a:ext cx="1008112" cy="9426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placemat</a:t>
            </a:r>
            <a:endParaRPr lang="nl-NL" dirty="0"/>
          </a:p>
        </p:txBody>
      </p:sp>
      <p:sp>
        <p:nvSpPr>
          <p:cNvPr id="3" name="Content Placeholder 2"/>
          <p:cNvSpPr>
            <a:spLocks noGrp="1"/>
          </p:cNvSpPr>
          <p:nvPr>
            <p:ph idx="1"/>
          </p:nvPr>
        </p:nvSpPr>
        <p:spPr>
          <a:xfrm>
            <a:off x="467544" y="1196752"/>
            <a:ext cx="6264696" cy="5328592"/>
          </a:xfrm>
        </p:spPr>
        <p:txBody>
          <a:bodyPr>
            <a:normAutofit lnSpcReduction="10000"/>
          </a:bodyPr>
          <a:lstStyle/>
          <a:p>
            <a:pPr marL="514350" indent="-514350">
              <a:buAutoNum type="arabicPeriod"/>
            </a:pPr>
            <a:r>
              <a:rPr lang="nl-NL" dirty="0" smtClean="0"/>
              <a:t>Ieder vult in (als </a:t>
            </a:r>
            <a:r>
              <a:rPr lang="nl-NL" i="1" dirty="0" smtClean="0"/>
              <a:t>leerling</a:t>
            </a:r>
            <a:r>
              <a:rPr lang="nl-NL" dirty="0" smtClean="0"/>
              <a:t>) in de lege ruimte: </a:t>
            </a:r>
          </a:p>
          <a:p>
            <a:pPr marL="514350" indent="-514350">
              <a:buNone/>
            </a:pPr>
            <a:r>
              <a:rPr lang="nl-NL" sz="2600" dirty="0" smtClean="0"/>
              <a:t>- Wie heeft gelijk? En waarom?</a:t>
            </a:r>
            <a:r>
              <a:rPr lang="nl-NL" dirty="0" smtClean="0"/>
              <a:t/>
            </a:r>
            <a:br>
              <a:rPr lang="nl-NL" dirty="0" smtClean="0"/>
            </a:br>
            <a:endParaRPr lang="nl-NL" dirty="0" smtClean="0"/>
          </a:p>
          <a:p>
            <a:pPr>
              <a:buNone/>
            </a:pPr>
            <a:r>
              <a:rPr lang="nl-NL" dirty="0" smtClean="0"/>
              <a:t>2. Draai placemat één slag rond:</a:t>
            </a:r>
          </a:p>
          <a:p>
            <a:pPr>
              <a:buNone/>
            </a:pPr>
            <a:r>
              <a:rPr lang="nl-NL" sz="2600" dirty="0" smtClean="0"/>
              <a:t>- Geef feedback op het antwoord.</a:t>
            </a:r>
            <a:r>
              <a:rPr lang="nl-NL" dirty="0" smtClean="0"/>
              <a:t/>
            </a:r>
            <a:br>
              <a:rPr lang="nl-NL" dirty="0" smtClean="0"/>
            </a:br>
            <a:endParaRPr lang="nl-NL" dirty="0" smtClean="0"/>
          </a:p>
          <a:p>
            <a:pPr>
              <a:buNone/>
            </a:pPr>
            <a:r>
              <a:rPr lang="nl-NL" dirty="0" smtClean="0"/>
              <a:t>3. Draai placemat één slag rond:</a:t>
            </a:r>
          </a:p>
          <a:p>
            <a:pPr>
              <a:buNone/>
            </a:pPr>
            <a:r>
              <a:rPr lang="nl-NL" sz="2600" dirty="0" smtClean="0"/>
              <a:t>-Idem als 2.</a:t>
            </a:r>
            <a:r>
              <a:rPr lang="nl-NL" dirty="0" smtClean="0"/>
              <a:t/>
            </a:r>
            <a:br>
              <a:rPr lang="nl-NL" dirty="0" smtClean="0"/>
            </a:br>
            <a:endParaRPr lang="nl-NL" dirty="0" smtClean="0"/>
          </a:p>
          <a:p>
            <a:pPr>
              <a:buNone/>
            </a:pPr>
            <a:r>
              <a:rPr lang="nl-NL" dirty="0" smtClean="0"/>
              <a:t>4. Formuleer één antwoord waar iedereen achter staat.</a:t>
            </a:r>
          </a:p>
          <a:p>
            <a:endParaRPr lang="nl-NL" dirty="0" smtClean="0"/>
          </a:p>
        </p:txBody>
      </p:sp>
      <p:pic>
        <p:nvPicPr>
          <p:cNvPr id="6147" name="Picture 3"/>
          <p:cNvPicPr>
            <a:picLocks noChangeAspect="1" noChangeArrowheads="1"/>
          </p:cNvPicPr>
          <p:nvPr/>
        </p:nvPicPr>
        <p:blipFill>
          <a:blip r:embed="rId3" cstate="print"/>
          <a:srcRect/>
          <a:stretch>
            <a:fillRect/>
          </a:stretch>
        </p:blipFill>
        <p:spPr bwMode="auto">
          <a:xfrm rot="5400000">
            <a:off x="5737986" y="2479038"/>
            <a:ext cx="3284651"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placemat</a:t>
            </a:r>
            <a:endParaRPr lang="nl-NL" dirty="0"/>
          </a:p>
        </p:txBody>
      </p:sp>
      <p:pic>
        <p:nvPicPr>
          <p:cNvPr id="4" name="Tijdelijke aanduiding voor inhoud 3" descr="kampioen_placemat.jpg"/>
          <p:cNvPicPr>
            <a:picLocks noGrp="1" noChangeAspect="1"/>
          </p:cNvPicPr>
          <p:nvPr>
            <p:ph idx="1"/>
          </p:nvPr>
        </p:nvPicPr>
        <p:blipFill>
          <a:blip r:embed="rId3" cstate="print"/>
          <a:srcRect l="26107" t="26005" r="26196" b="26495"/>
          <a:stretch>
            <a:fillRect/>
          </a:stretch>
        </p:blipFill>
        <p:spPr>
          <a:xfrm rot="5400000">
            <a:off x="1061271" y="1043016"/>
            <a:ext cx="7021457" cy="489654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placemat</a:t>
            </a:r>
            <a:endParaRPr lang="nl-NL" dirty="0"/>
          </a:p>
        </p:txBody>
      </p:sp>
      <p:pic>
        <p:nvPicPr>
          <p:cNvPr id="6" name="Tijdelijke aanduiding voor inhoud 5" descr="zwanger_placemat.jpg"/>
          <p:cNvPicPr>
            <a:picLocks noGrp="1" noChangeAspect="1"/>
          </p:cNvPicPr>
          <p:nvPr>
            <p:ph idx="1"/>
          </p:nvPr>
        </p:nvPicPr>
        <p:blipFill>
          <a:blip r:embed="rId3" cstate="print"/>
          <a:srcRect l="27161" t="27747" r="27494" b="27541"/>
          <a:stretch>
            <a:fillRect/>
          </a:stretch>
        </p:blipFill>
        <p:spPr>
          <a:xfrm rot="5400000">
            <a:off x="1061014" y="1053954"/>
            <a:ext cx="6866761" cy="474133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3" y="179184"/>
            <a:ext cx="5832648" cy="778098"/>
          </a:xfrm>
        </p:spPr>
        <p:txBody>
          <a:bodyPr>
            <a:noAutofit/>
          </a:bodyPr>
          <a:lstStyle/>
          <a:p>
            <a:r>
              <a:rPr lang="nl-NL" sz="3200" dirty="0" smtClean="0"/>
              <a:t>Zelf conceptcartoons maken </a:t>
            </a:r>
            <a:endParaRPr lang="nl-NL" sz="4000" dirty="0"/>
          </a:p>
        </p:txBody>
      </p:sp>
      <p:sp>
        <p:nvSpPr>
          <p:cNvPr id="3" name="Content Placeholder 2"/>
          <p:cNvSpPr>
            <a:spLocks noGrp="1"/>
          </p:cNvSpPr>
          <p:nvPr>
            <p:ph idx="1"/>
          </p:nvPr>
        </p:nvSpPr>
        <p:spPr>
          <a:xfrm>
            <a:off x="457200" y="1196752"/>
            <a:ext cx="8229600" cy="5661248"/>
          </a:xfrm>
        </p:spPr>
        <p:txBody>
          <a:bodyPr>
            <a:normAutofit/>
          </a:bodyPr>
          <a:lstStyle/>
          <a:p>
            <a:pPr lvl="0"/>
            <a:r>
              <a:rPr lang="nl-NL" dirty="0" smtClean="0"/>
              <a:t>Bepaal het (mis)concept dat je wilt behandelen</a:t>
            </a:r>
          </a:p>
          <a:p>
            <a:pPr lvl="0"/>
            <a:r>
              <a:rPr lang="nl-NL" dirty="0" smtClean="0"/>
              <a:t>Brainstorm pre/</a:t>
            </a:r>
            <a:r>
              <a:rPr lang="nl-NL" dirty="0" err="1" smtClean="0"/>
              <a:t>mis-concepten</a:t>
            </a:r>
            <a:r>
              <a:rPr lang="nl-NL" dirty="0" smtClean="0"/>
              <a:t> en alternatieve ideeën rond dit (mis)concept</a:t>
            </a:r>
          </a:p>
          <a:p>
            <a:pPr lvl="0"/>
            <a:r>
              <a:rPr lang="nl-NL" dirty="0" smtClean="0"/>
              <a:t>Selecteer er 3-4</a:t>
            </a:r>
          </a:p>
          <a:p>
            <a:pPr lvl="0"/>
            <a:r>
              <a:rPr lang="nl-NL" dirty="0" smtClean="0"/>
              <a:t>Maak de conceptcartoon af mbv het invulblad. Gebruik de criteria.</a:t>
            </a:r>
          </a:p>
          <a:p>
            <a:pPr lvl="0"/>
            <a:endParaRPr lang="nl-NL" dirty="0" smtClean="0"/>
          </a:p>
          <a:p>
            <a:pPr lvl="0"/>
            <a:r>
              <a:rPr lang="nl-NL" dirty="0" smtClean="0"/>
              <a:t>Wil je tekenhulp? Vraag Horst of </a:t>
            </a:r>
            <a:br>
              <a:rPr lang="nl-NL" dirty="0" smtClean="0"/>
            </a:br>
            <a:r>
              <a:rPr lang="nl-NL" dirty="0" smtClean="0"/>
              <a:t>andere tekenaar in de zaal.</a:t>
            </a:r>
            <a:endParaRPr lang="nl-NL" dirty="0"/>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092280" y="4077072"/>
            <a:ext cx="1584176" cy="214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Afronding</a:t>
            </a:r>
            <a:endParaRPr lang="nl-NL" dirty="0"/>
          </a:p>
        </p:txBody>
      </p:sp>
      <p:sp>
        <p:nvSpPr>
          <p:cNvPr id="3" name="Content Placeholder 2"/>
          <p:cNvSpPr>
            <a:spLocks noGrp="1"/>
          </p:cNvSpPr>
          <p:nvPr>
            <p:ph idx="1"/>
          </p:nvPr>
        </p:nvSpPr>
        <p:spPr>
          <a:xfrm>
            <a:off x="467544" y="1196752"/>
            <a:ext cx="8229600" cy="5112568"/>
          </a:xfrm>
        </p:spPr>
        <p:txBody>
          <a:bodyPr>
            <a:normAutofit fontScale="92500" lnSpcReduction="10000"/>
          </a:bodyPr>
          <a:lstStyle/>
          <a:p>
            <a:r>
              <a:rPr lang="nl-NL" dirty="0" smtClean="0"/>
              <a:t>Geef je resultaat (voor zover af) door aan het volgende groepje.</a:t>
            </a:r>
          </a:p>
          <a:p>
            <a:r>
              <a:rPr lang="nl-NL" dirty="0" smtClean="0"/>
              <a:t>Je ontvangt een cartoon van een ander groepje. Schrijf op gele plakbriefjes je commentaar en plak ze op de cartoon.</a:t>
            </a:r>
          </a:p>
          <a:p>
            <a:pPr>
              <a:buNone/>
            </a:pPr>
            <a:r>
              <a:rPr lang="nl-NL" dirty="0" smtClean="0"/>
              <a:t>	- Commentaar = tops en tips</a:t>
            </a:r>
            <a:br>
              <a:rPr lang="nl-NL" dirty="0" smtClean="0"/>
            </a:br>
            <a:endParaRPr lang="nl-NL" dirty="0" smtClean="0"/>
          </a:p>
          <a:p>
            <a:r>
              <a:rPr lang="nl-NL" dirty="0" smtClean="0"/>
              <a:t>Evt. geef de placemat + beschreven geeltjes door naar het volgende groepje.</a:t>
            </a:r>
            <a:br>
              <a:rPr lang="nl-NL" dirty="0" smtClean="0"/>
            </a:br>
            <a:r>
              <a:rPr lang="nl-NL" sz="2200" dirty="0" smtClean="0"/>
              <a:t>(Na afloop kun je alle cartoons op je gemak bekijken)</a:t>
            </a:r>
            <a:br>
              <a:rPr lang="nl-NL" sz="2200" dirty="0" smtClean="0"/>
            </a:br>
            <a:endParaRPr lang="nl-NL" sz="2200" dirty="0" smtClean="0"/>
          </a:p>
          <a:p>
            <a:r>
              <a:rPr lang="nl-NL" dirty="0" smtClean="0"/>
              <a:t>Lever in bij Alice/Horst.</a:t>
            </a:r>
            <a:br>
              <a:rPr lang="nl-NL" dirty="0" smtClean="0"/>
            </a:br>
            <a:endParaRPr lang="nl-NL"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 deze workshop</a:t>
            </a:r>
            <a:endParaRPr lang="nl-NL" dirty="0"/>
          </a:p>
        </p:txBody>
      </p:sp>
      <p:sp>
        <p:nvSpPr>
          <p:cNvPr id="3" name="Tijdelijke aanduiding voor inhoud 2"/>
          <p:cNvSpPr>
            <a:spLocks noGrp="1"/>
          </p:cNvSpPr>
          <p:nvPr>
            <p:ph idx="1"/>
          </p:nvPr>
        </p:nvSpPr>
        <p:spPr>
          <a:xfrm>
            <a:off x="467544" y="1196752"/>
            <a:ext cx="8229600" cy="5040560"/>
          </a:xfrm>
        </p:spPr>
        <p:txBody>
          <a:bodyPr>
            <a:normAutofit/>
          </a:bodyPr>
          <a:lstStyle/>
          <a:p>
            <a:r>
              <a:rPr lang="nl-NL" dirty="0" smtClean="0"/>
              <a:t>De cartoons komen op </a:t>
            </a:r>
            <a:r>
              <a:rPr lang="nl-NL" dirty="0" err="1" smtClean="0">
                <a:hlinkClick r:id="rId2"/>
              </a:rPr>
              <a:t>www.ecent.nl</a:t>
            </a:r>
            <a:r>
              <a:rPr lang="nl-NL" dirty="0" smtClean="0"/>
              <a:t/>
            </a:r>
            <a:br>
              <a:rPr lang="nl-NL" dirty="0" smtClean="0"/>
            </a:br>
            <a:r>
              <a:rPr lang="nl-NL" sz="1800" dirty="0" smtClean="0">
                <a:hlinkClick r:id="rId3"/>
              </a:rPr>
              <a:t>http://www.ecent.nl/artikel/2725/Conceptcartoons/view.do</a:t>
            </a:r>
            <a:endParaRPr lang="nl-NL" dirty="0" smtClean="0"/>
          </a:p>
          <a:p>
            <a:endParaRPr lang="nl-NL" dirty="0" smtClean="0"/>
          </a:p>
          <a:p>
            <a:r>
              <a:rPr lang="nl-NL" dirty="0" smtClean="0"/>
              <a:t>Daar is nog meer te vinden:</a:t>
            </a:r>
            <a:br>
              <a:rPr lang="nl-NL" dirty="0" smtClean="0"/>
            </a:br>
            <a:r>
              <a:rPr lang="nl-NL" dirty="0" smtClean="0"/>
              <a:t>- artikel over concept cartoons</a:t>
            </a:r>
            <a:br>
              <a:rPr lang="nl-NL" dirty="0" smtClean="0"/>
            </a:br>
            <a:r>
              <a:rPr lang="nl-NL" dirty="0" smtClean="0"/>
              <a:t>- de lege </a:t>
            </a:r>
            <a:r>
              <a:rPr lang="nl-NL" dirty="0" err="1" smtClean="0"/>
              <a:t>formats</a:t>
            </a:r>
            <a:r>
              <a:rPr lang="nl-NL" dirty="0" smtClean="0"/>
              <a:t> </a:t>
            </a:r>
            <a:br>
              <a:rPr lang="nl-NL" dirty="0" smtClean="0"/>
            </a:br>
            <a:r>
              <a:rPr lang="nl-NL" dirty="0" smtClean="0"/>
              <a:t>- alle genetica cartoons in NL en </a:t>
            </a:r>
            <a:r>
              <a:rPr lang="nl-NL" dirty="0" err="1" smtClean="0"/>
              <a:t>EN</a:t>
            </a:r>
            <a:r>
              <a:rPr lang="nl-NL" dirty="0" smtClean="0"/>
              <a:t/>
            </a:r>
            <a:br>
              <a:rPr lang="nl-NL" dirty="0" smtClean="0"/>
            </a:br>
            <a:r>
              <a:rPr lang="nl-NL" dirty="0" smtClean="0"/>
              <a:t>uit het boek ‘Genetica in beweging’</a:t>
            </a:r>
            <a:br>
              <a:rPr lang="nl-NL" dirty="0" smtClean="0"/>
            </a:br>
            <a:r>
              <a:rPr lang="nl-NL" dirty="0" smtClean="0"/>
              <a:t>- materiaal van deze workshop</a:t>
            </a:r>
            <a:br>
              <a:rPr lang="nl-NL" dirty="0" smtClean="0"/>
            </a:br>
            <a:r>
              <a:rPr lang="nl-NL" dirty="0" smtClean="0"/>
              <a:t>- materiaal van / voor de </a:t>
            </a:r>
            <a:br>
              <a:rPr lang="nl-NL" dirty="0" smtClean="0"/>
            </a:br>
            <a:r>
              <a:rPr lang="nl-NL" dirty="0" smtClean="0"/>
              <a:t>lerarenopleiding</a:t>
            </a:r>
          </a:p>
        </p:txBody>
      </p:sp>
      <p:pic>
        <p:nvPicPr>
          <p:cNvPr id="9219" name="Picture 3"/>
          <p:cNvPicPr>
            <a:picLocks noChangeAspect="1" noChangeArrowheads="1"/>
          </p:cNvPicPr>
          <p:nvPr/>
        </p:nvPicPr>
        <p:blipFill>
          <a:blip r:embed="rId4" cstate="print"/>
          <a:srcRect/>
          <a:stretch>
            <a:fillRect/>
          </a:stretch>
        </p:blipFill>
        <p:spPr bwMode="auto">
          <a:xfrm>
            <a:off x="7104003" y="3717032"/>
            <a:ext cx="1646237" cy="233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458200" cy="648071"/>
          </a:xfrm>
        </p:spPr>
        <p:txBody>
          <a:bodyPr>
            <a:normAutofit fontScale="90000"/>
          </a:bodyPr>
          <a:lstStyle/>
          <a:p>
            <a:r>
              <a:rPr lang="nl-NL" dirty="0" smtClean="0">
                <a:latin typeface="Arial Rounded MT Bold" pitchFamily="34" charset="0"/>
              </a:rPr>
              <a:t>En wat denk je nu?</a:t>
            </a:r>
            <a:endParaRPr lang="nl-NL" dirty="0">
              <a:latin typeface="Arial Rounded MT Bold" pitchFamily="34" charset="0"/>
            </a:endParaRPr>
          </a:p>
        </p:txBody>
      </p:sp>
      <p:sp>
        <p:nvSpPr>
          <p:cNvPr id="3" name="Subtitle 2"/>
          <p:cNvSpPr>
            <a:spLocks noGrp="1"/>
          </p:cNvSpPr>
          <p:nvPr>
            <p:ph type="subTitle" idx="1"/>
          </p:nvPr>
        </p:nvSpPr>
        <p:spPr>
          <a:xfrm>
            <a:off x="1371600" y="3933056"/>
            <a:ext cx="6400800" cy="2736304"/>
          </a:xfrm>
        </p:spPr>
        <p:txBody>
          <a:bodyPr>
            <a:normAutofit fontScale="92500" lnSpcReduction="10000"/>
          </a:bodyPr>
          <a:lstStyle/>
          <a:p>
            <a:endParaRPr lang="nl-NL" dirty="0" smtClean="0"/>
          </a:p>
          <a:p>
            <a:endParaRPr lang="nl-NL" dirty="0" smtClean="0"/>
          </a:p>
          <a:p>
            <a:endParaRPr lang="nl-NL" dirty="0" smtClean="0"/>
          </a:p>
          <a:p>
            <a:endParaRPr lang="nl-NL" dirty="0" smtClean="0">
              <a:latin typeface="Arial Rounded MT Bold" pitchFamily="34" charset="0"/>
            </a:endParaRPr>
          </a:p>
          <a:p>
            <a:r>
              <a:rPr lang="nl-NL" dirty="0" smtClean="0">
                <a:solidFill>
                  <a:schemeClr val="tx1"/>
                </a:solidFill>
                <a:latin typeface="Arial Rounded MT Bold" pitchFamily="34" charset="0"/>
              </a:rPr>
              <a:t>Ga je ermee aan de slag? </a:t>
            </a:r>
            <a:endParaRPr lang="nl-NL" dirty="0">
              <a:solidFill>
                <a:schemeClr val="tx1"/>
              </a:solidFill>
              <a:latin typeface="Arial Rounded MT Bold" pitchFamily="34" charset="0"/>
            </a:endParaRPr>
          </a:p>
        </p:txBody>
      </p:sp>
      <p:pic>
        <p:nvPicPr>
          <p:cNvPr id="4" name="Afbeelding 0" descr="conceptcartoon_conceptcartoons_v2.jpg"/>
          <p:cNvPicPr/>
          <p:nvPr/>
        </p:nvPicPr>
        <p:blipFill>
          <a:blip r:embed="rId3" cstate="print"/>
          <a:stretch>
            <a:fillRect/>
          </a:stretch>
        </p:blipFill>
        <p:spPr>
          <a:xfrm>
            <a:off x="2051720" y="1412776"/>
            <a:ext cx="5112568"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75000" y="1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Misconcepten over genetica</a:t>
            </a:r>
            <a:endParaRPr lang="nl-NL" dirty="0">
              <a:solidFill>
                <a:srgbClr val="00682F"/>
              </a:solidFill>
            </a:endParaRPr>
          </a:p>
        </p:txBody>
      </p:sp>
      <p:sp>
        <p:nvSpPr>
          <p:cNvPr id="3" name="Content Placeholder 2"/>
          <p:cNvSpPr>
            <a:spLocks noGrp="1"/>
          </p:cNvSpPr>
          <p:nvPr>
            <p:ph idx="1"/>
          </p:nvPr>
        </p:nvSpPr>
        <p:spPr>
          <a:xfrm>
            <a:off x="457200" y="1219200"/>
            <a:ext cx="8363272" cy="4906963"/>
          </a:xfrm>
        </p:spPr>
        <p:txBody>
          <a:bodyPr>
            <a:normAutofit fontScale="70000" lnSpcReduction="20000"/>
          </a:bodyPr>
          <a:lstStyle/>
          <a:p>
            <a:pPr lvl="0"/>
            <a:r>
              <a:rPr lang="nl-NL" sz="3600" dirty="0" err="1" smtClean="0"/>
              <a:t>Misconceptenbank</a:t>
            </a:r>
            <a:r>
              <a:rPr lang="nl-NL" sz="3600" dirty="0" smtClean="0"/>
              <a:t> van het </a:t>
            </a:r>
            <a:r>
              <a:rPr lang="nl-NL" sz="3600" dirty="0"/>
              <a:t>Ruud de </a:t>
            </a:r>
            <a:r>
              <a:rPr lang="nl-NL" sz="3600" dirty="0" err="1" smtClean="0"/>
              <a:t>Moor-centrum</a:t>
            </a:r>
            <a:r>
              <a:rPr lang="nl-NL" dirty="0"/>
              <a:t/>
            </a:r>
            <a:br>
              <a:rPr lang="nl-NL" dirty="0"/>
            </a:br>
            <a:r>
              <a:rPr lang="nl-NL" dirty="0" smtClean="0"/>
              <a:t> Link: </a:t>
            </a:r>
            <a:r>
              <a:rPr lang="nl-NL" dirty="0" smtClean="0">
                <a:hlinkClick r:id="rId3"/>
              </a:rPr>
              <a:t>klik hier</a:t>
            </a:r>
            <a:r>
              <a:rPr lang="nl-NL" dirty="0" smtClean="0"/>
              <a:t/>
            </a:r>
            <a:br>
              <a:rPr lang="nl-NL" dirty="0" smtClean="0"/>
            </a:br>
            <a:r>
              <a:rPr lang="nl-NL" dirty="0" smtClean="0"/>
              <a:t>(hoofdstuk </a:t>
            </a:r>
            <a:r>
              <a:rPr lang="nl-NL" dirty="0"/>
              <a:t>14 t/m 17</a:t>
            </a:r>
            <a:r>
              <a:rPr lang="nl-NL" dirty="0" smtClean="0"/>
              <a:t>)</a:t>
            </a:r>
          </a:p>
          <a:p>
            <a:pPr lvl="0"/>
            <a:endParaRPr lang="nl-NL" dirty="0"/>
          </a:p>
          <a:p>
            <a:pPr lvl="0"/>
            <a:r>
              <a:rPr lang="en-US" sz="3600" dirty="0"/>
              <a:t>2 </a:t>
            </a:r>
            <a:r>
              <a:rPr lang="en-US" sz="3600" dirty="0" err="1"/>
              <a:t>artikelen</a:t>
            </a:r>
            <a:r>
              <a:rPr lang="en-US" sz="3600" dirty="0"/>
              <a:t> over </a:t>
            </a:r>
            <a:r>
              <a:rPr lang="en-US" sz="3600" dirty="0" err="1"/>
              <a:t>misconcepten</a:t>
            </a:r>
            <a:r>
              <a:rPr lang="en-US" sz="3600" dirty="0"/>
              <a:t> in </a:t>
            </a:r>
            <a:r>
              <a:rPr lang="en-US" sz="3600" dirty="0" err="1" smtClean="0"/>
              <a:t>genetica</a:t>
            </a:r>
            <a:endParaRPr lang="en-US" sz="3600" dirty="0" smtClean="0"/>
          </a:p>
          <a:p>
            <a:pPr lvl="0">
              <a:buNone/>
            </a:pPr>
            <a:r>
              <a:rPr lang="nl-NL" sz="3200" dirty="0" smtClean="0"/>
              <a:t>	</a:t>
            </a:r>
            <a:r>
              <a:rPr lang="nl-NL" sz="2900" dirty="0" smtClean="0"/>
              <a:t>1. </a:t>
            </a:r>
            <a:r>
              <a:rPr lang="nl-NL" sz="2900" dirty="0" err="1" smtClean="0"/>
              <a:t>Dikmenli</a:t>
            </a:r>
            <a:r>
              <a:rPr lang="nl-NL" sz="2900" dirty="0" smtClean="0"/>
              <a:t> M., </a:t>
            </a:r>
            <a:r>
              <a:rPr lang="nl-NL" sz="2900" dirty="0" err="1" smtClean="0"/>
              <a:t>Cardak</a:t>
            </a:r>
            <a:r>
              <a:rPr lang="nl-NL" sz="2900" dirty="0" smtClean="0"/>
              <a:t> O.,</a:t>
            </a:r>
            <a:r>
              <a:rPr lang="nl-NL" sz="2900" dirty="0" err="1" smtClean="0"/>
              <a:t>Ahmet</a:t>
            </a:r>
            <a:r>
              <a:rPr lang="nl-NL" sz="2900" dirty="0" smtClean="0"/>
              <a:t> </a:t>
            </a:r>
            <a:r>
              <a:rPr lang="nl-NL" sz="2900" dirty="0" err="1" smtClean="0"/>
              <a:t>Kiray</a:t>
            </a:r>
            <a:r>
              <a:rPr lang="nl-NL" sz="2900" dirty="0" smtClean="0"/>
              <a:t> S.(2011)</a:t>
            </a:r>
            <a:r>
              <a:rPr lang="nl-NL" sz="3200" dirty="0" smtClean="0"/>
              <a:t/>
            </a:r>
            <a:br>
              <a:rPr lang="nl-NL" sz="3200" dirty="0" smtClean="0"/>
            </a:br>
            <a:r>
              <a:rPr lang="en-US" sz="2900" dirty="0" smtClean="0"/>
              <a:t>Science Student Teachers’ Ideas about the ‘Gene’ Concept</a:t>
            </a:r>
            <a:br>
              <a:rPr lang="en-US" sz="2900" dirty="0" smtClean="0"/>
            </a:br>
            <a:r>
              <a:rPr lang="nl-NL" sz="2900" dirty="0" smtClean="0"/>
              <a:t>Link: </a:t>
            </a:r>
            <a:r>
              <a:rPr lang="nl-NL" sz="2900" dirty="0" smtClean="0">
                <a:hlinkClick r:id="rId4"/>
              </a:rPr>
              <a:t>klik hier</a:t>
            </a:r>
            <a:endParaRPr lang="nl-NL" sz="3200" dirty="0" smtClean="0"/>
          </a:p>
          <a:p>
            <a:pPr lvl="0"/>
            <a:r>
              <a:rPr lang="en-US" dirty="0" smtClean="0"/>
              <a:t>2. Lewis J</a:t>
            </a:r>
            <a:r>
              <a:rPr lang="en-US" dirty="0"/>
              <a:t>. and </a:t>
            </a:r>
            <a:r>
              <a:rPr lang="en-US" dirty="0" err="1" smtClean="0"/>
              <a:t>Kattman</a:t>
            </a:r>
            <a:r>
              <a:rPr lang="en-US" dirty="0" smtClean="0"/>
              <a:t> U</a:t>
            </a:r>
            <a:r>
              <a:rPr lang="en-US" dirty="0"/>
              <a:t>. (2004) </a:t>
            </a:r>
            <a:r>
              <a:rPr lang="en-US" dirty="0" smtClean="0"/>
              <a:t/>
            </a:r>
            <a:br>
              <a:rPr lang="en-US" dirty="0" smtClean="0"/>
            </a:br>
            <a:r>
              <a:rPr lang="en-US" dirty="0" smtClean="0"/>
              <a:t>Traits</a:t>
            </a:r>
            <a:r>
              <a:rPr lang="en-US" dirty="0"/>
              <a:t>, genes, particles and information - revisiting students' understandings of genetics International Journal of </a:t>
            </a:r>
            <a:r>
              <a:rPr lang="en-US" dirty="0" smtClean="0"/>
              <a:t>Science</a:t>
            </a:r>
          </a:p>
          <a:p>
            <a:pPr lvl="0"/>
            <a:endParaRPr lang="nl-NL" dirty="0"/>
          </a:p>
          <a:p>
            <a:pPr lvl="0"/>
            <a:r>
              <a:rPr lang="nl-NL" sz="3600" dirty="0"/>
              <a:t>Inventariseren in je </a:t>
            </a:r>
            <a:r>
              <a:rPr lang="nl-NL" sz="3600" dirty="0" smtClean="0"/>
              <a:t>eigen klas! </a:t>
            </a:r>
            <a:endParaRPr lang="nl-NL" sz="3600" dirty="0"/>
          </a:p>
          <a:p>
            <a:pPr lvl="1"/>
            <a:r>
              <a:rPr lang="nl-NL" sz="2600" dirty="0"/>
              <a:t>Vooraf nav stellingen</a:t>
            </a:r>
          </a:p>
          <a:p>
            <a:pPr lvl="1"/>
            <a:r>
              <a:rPr lang="nl-NL" sz="2600" dirty="0"/>
              <a:t>Verzamelen door de jaren heen nav toetsen </a:t>
            </a:r>
            <a:endParaRPr lang="nl-NL" dirty="0"/>
          </a:p>
        </p:txBody>
      </p:sp>
      <p:pic>
        <p:nvPicPr>
          <p:cNvPr id="8194" name="Picture 2"/>
          <p:cNvPicPr>
            <a:picLocks noChangeAspect="1" noChangeArrowheads="1"/>
          </p:cNvPicPr>
          <p:nvPr/>
        </p:nvPicPr>
        <p:blipFill>
          <a:blip r:embed="rId5" cstate="print"/>
          <a:srcRect/>
          <a:stretch>
            <a:fillRect/>
          </a:stretch>
        </p:blipFill>
        <p:spPr bwMode="auto">
          <a:xfrm>
            <a:off x="7092280" y="4736867"/>
            <a:ext cx="1288135" cy="1325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4000" dirty="0" smtClean="0"/>
              <a:t>Bronnen en materiaallijst</a:t>
            </a:r>
            <a:endParaRPr lang="nl-NL" sz="4000" dirty="0"/>
          </a:p>
        </p:txBody>
      </p:sp>
      <p:sp>
        <p:nvSpPr>
          <p:cNvPr id="3" name="Content Placeholder 2"/>
          <p:cNvSpPr>
            <a:spLocks noGrp="1"/>
          </p:cNvSpPr>
          <p:nvPr>
            <p:ph idx="1"/>
          </p:nvPr>
        </p:nvSpPr>
        <p:spPr/>
        <p:txBody>
          <a:bodyPr>
            <a:normAutofit/>
          </a:bodyPr>
          <a:lstStyle/>
          <a:p>
            <a:pPr>
              <a:buNone/>
            </a:pPr>
            <a:r>
              <a:rPr lang="en-US" sz="1400" b="1" dirty="0" err="1" smtClean="0"/>
              <a:t>Artikelen</a:t>
            </a:r>
            <a:r>
              <a:rPr lang="en-US" sz="1400" b="1" dirty="0" smtClean="0"/>
              <a:t> </a:t>
            </a:r>
          </a:p>
          <a:p>
            <a:pPr>
              <a:buNone/>
            </a:pPr>
            <a:r>
              <a:rPr lang="en-US" sz="1400" dirty="0" smtClean="0"/>
              <a:t>	- Pedagogical link making, Scott et al 2012</a:t>
            </a:r>
          </a:p>
          <a:p>
            <a:pPr>
              <a:buNone/>
            </a:pPr>
            <a:r>
              <a:rPr lang="en-US" sz="1400" dirty="0" smtClean="0"/>
              <a:t>	- ‘How people learn’ </a:t>
            </a:r>
            <a:r>
              <a:rPr lang="en-US" sz="1400" dirty="0" err="1" smtClean="0"/>
              <a:t>Ausubel</a:t>
            </a:r>
            <a:r>
              <a:rPr lang="en-US" sz="1400" dirty="0" smtClean="0"/>
              <a:t> in </a:t>
            </a:r>
            <a:r>
              <a:rPr lang="en-US" sz="1400" dirty="0" err="1" smtClean="0"/>
              <a:t>Bransford</a:t>
            </a:r>
            <a:r>
              <a:rPr lang="en-US" sz="1400" dirty="0" smtClean="0"/>
              <a:t> 2000 (</a:t>
            </a:r>
            <a:r>
              <a:rPr lang="en-US" sz="1400" dirty="0" err="1" smtClean="0"/>
              <a:t>zie</a:t>
            </a:r>
            <a:r>
              <a:rPr lang="en-US" sz="1400" dirty="0" smtClean="0"/>
              <a:t> </a:t>
            </a:r>
            <a:r>
              <a:rPr lang="en-US" sz="1400" dirty="0" err="1" smtClean="0"/>
              <a:t>ook</a:t>
            </a:r>
            <a:r>
              <a:rPr lang="en-US" sz="1400" dirty="0" smtClean="0"/>
              <a:t> het </a:t>
            </a:r>
            <a:r>
              <a:rPr lang="en-US" sz="1400" dirty="0" err="1" smtClean="0"/>
              <a:t>vervolg</a:t>
            </a:r>
            <a:r>
              <a:rPr lang="en-US" sz="1400" dirty="0" smtClean="0"/>
              <a:t>: ‘How students learn’ 2010)</a:t>
            </a:r>
          </a:p>
          <a:p>
            <a:pPr lvl="0">
              <a:buNone/>
            </a:pPr>
            <a:r>
              <a:rPr lang="en-US" sz="1400" dirty="0" smtClean="0"/>
              <a:t>	- Concept cartoons: what have we learnt?; </a:t>
            </a:r>
            <a:r>
              <a:rPr lang="en-US" sz="1400" dirty="0" err="1" smtClean="0"/>
              <a:t>S.Naylor</a:t>
            </a:r>
            <a:r>
              <a:rPr lang="en-US" sz="1400" dirty="0" smtClean="0"/>
              <a:t>, </a:t>
            </a:r>
            <a:r>
              <a:rPr lang="en-US" sz="1400" dirty="0" err="1" smtClean="0"/>
              <a:t>B.Keogh</a:t>
            </a:r>
            <a:r>
              <a:rPr lang="en-US" sz="1400" dirty="0" smtClean="0"/>
              <a:t>, 2011</a:t>
            </a:r>
          </a:p>
          <a:p>
            <a:pPr lvl="0">
              <a:buNone/>
            </a:pPr>
            <a:r>
              <a:rPr lang="en-US" sz="1400" dirty="0" smtClean="0"/>
              <a:t>	- </a:t>
            </a:r>
            <a:r>
              <a:rPr lang="en-US" sz="1400" dirty="0" err="1" smtClean="0"/>
              <a:t>Kinderen</a:t>
            </a:r>
            <a:r>
              <a:rPr lang="en-US" sz="1400" dirty="0" smtClean="0"/>
              <a:t> </a:t>
            </a:r>
            <a:r>
              <a:rPr lang="en-US" sz="1400" dirty="0" err="1" smtClean="0"/>
              <a:t>aan</a:t>
            </a:r>
            <a:r>
              <a:rPr lang="en-US" sz="1400" dirty="0" smtClean="0"/>
              <a:t> het </a:t>
            </a:r>
            <a:r>
              <a:rPr lang="en-US" sz="1400" dirty="0" err="1" smtClean="0"/>
              <a:t>experimenteren</a:t>
            </a:r>
            <a:r>
              <a:rPr lang="en-US" sz="1400" dirty="0" smtClean="0"/>
              <a:t> </a:t>
            </a:r>
            <a:r>
              <a:rPr lang="en-US" sz="1400" dirty="0" err="1" smtClean="0"/>
              <a:t>zetten</a:t>
            </a:r>
            <a:r>
              <a:rPr lang="en-US" sz="1400" dirty="0" smtClean="0"/>
              <a:t> via concept cartoons; </a:t>
            </a:r>
            <a:r>
              <a:rPr lang="en-US" sz="1400" dirty="0" err="1" smtClean="0"/>
              <a:t>P.Kruit</a:t>
            </a:r>
            <a:r>
              <a:rPr lang="en-US" sz="1400" dirty="0" smtClean="0"/>
              <a:t>, </a:t>
            </a:r>
            <a:r>
              <a:rPr lang="en-US" sz="1400" dirty="0" err="1" smtClean="0"/>
              <a:t>F.Wu</a:t>
            </a:r>
            <a:r>
              <a:rPr lang="en-US" sz="1400" dirty="0" smtClean="0"/>
              <a:t>, E. van de Berg, 2013</a:t>
            </a:r>
            <a:br>
              <a:rPr lang="en-US" sz="1400" dirty="0" smtClean="0"/>
            </a:br>
            <a:endParaRPr lang="en-US" sz="1400" dirty="0" smtClean="0"/>
          </a:p>
          <a:p>
            <a:pPr lvl="0">
              <a:buNone/>
            </a:pPr>
            <a:r>
              <a:rPr lang="en-US" sz="1400" b="1" dirty="0" err="1" smtClean="0"/>
              <a:t>Boeken</a:t>
            </a:r>
            <a:endParaRPr lang="en-US" sz="1400" b="1" dirty="0" smtClean="0"/>
          </a:p>
          <a:p>
            <a:pPr lvl="0">
              <a:buNone/>
            </a:pPr>
            <a:r>
              <a:rPr lang="en-US" sz="1400" dirty="0" smtClean="0"/>
              <a:t>	- </a:t>
            </a:r>
            <a:r>
              <a:rPr lang="en-US" sz="1400" dirty="0" err="1" smtClean="0"/>
              <a:t>Genetica</a:t>
            </a:r>
            <a:r>
              <a:rPr lang="en-US" sz="1400" dirty="0" smtClean="0"/>
              <a:t> in </a:t>
            </a:r>
            <a:r>
              <a:rPr lang="en-US" sz="1400" dirty="0" err="1" smtClean="0"/>
              <a:t>beweging</a:t>
            </a:r>
            <a:r>
              <a:rPr lang="en-US" sz="1400" dirty="0" smtClean="0"/>
              <a:t>, de </a:t>
            </a:r>
            <a:r>
              <a:rPr lang="en-US" sz="1400" dirty="0" err="1" smtClean="0"/>
              <a:t>moeite</a:t>
            </a:r>
            <a:r>
              <a:rPr lang="en-US" sz="1400" dirty="0" smtClean="0"/>
              <a:t> </a:t>
            </a:r>
            <a:r>
              <a:rPr lang="en-US" sz="1400" dirty="0" err="1" smtClean="0"/>
              <a:t>waard</a:t>
            </a:r>
            <a:r>
              <a:rPr lang="en-US" sz="1400" dirty="0" smtClean="0"/>
              <a:t> </a:t>
            </a:r>
            <a:r>
              <a:rPr lang="en-US" sz="1400" dirty="0" err="1" smtClean="0"/>
              <a:t>om</a:t>
            </a:r>
            <a:r>
              <a:rPr lang="en-US" sz="1400" dirty="0" smtClean="0"/>
              <a:t> </a:t>
            </a:r>
            <a:r>
              <a:rPr lang="en-US" sz="1400" dirty="0" err="1" smtClean="0"/>
              <a:t>te</a:t>
            </a:r>
            <a:r>
              <a:rPr lang="en-US" sz="1400" dirty="0" smtClean="0"/>
              <a:t> </a:t>
            </a:r>
            <a:r>
              <a:rPr lang="en-US" sz="1400" dirty="0" err="1" smtClean="0"/>
              <a:t>leren</a:t>
            </a:r>
            <a:r>
              <a:rPr lang="en-US" sz="1400" dirty="0" smtClean="0"/>
              <a:t>; M. </a:t>
            </a:r>
            <a:r>
              <a:rPr lang="en-US" sz="1400" dirty="0" err="1" smtClean="0"/>
              <a:t>Domis-Hoos</a:t>
            </a:r>
            <a:r>
              <a:rPr lang="en-US" sz="1400" dirty="0" smtClean="0"/>
              <a:t>, </a:t>
            </a:r>
            <a:r>
              <a:rPr lang="en-US" sz="1400" dirty="0" err="1" smtClean="0"/>
              <a:t>M.Kapteijn</a:t>
            </a:r>
            <a:r>
              <a:rPr lang="en-US" sz="1400" dirty="0" smtClean="0"/>
              <a:t>, </a:t>
            </a:r>
            <a:r>
              <a:rPr lang="en-US" sz="1400" dirty="0" err="1" smtClean="0"/>
              <a:t>D.J.Boerwinkel</a:t>
            </a:r>
            <a:r>
              <a:rPr lang="en-US" sz="1400" dirty="0" smtClean="0"/>
              <a:t>, Link</a:t>
            </a:r>
            <a:r>
              <a:rPr lang="en-US" sz="1400" dirty="0" smtClean="0">
                <a:hlinkClick r:id="rId3"/>
              </a:rPr>
              <a:t>: </a:t>
            </a:r>
            <a:r>
              <a:rPr lang="en-US" sz="1400" dirty="0" err="1" smtClean="0">
                <a:hlinkClick r:id="rId3"/>
              </a:rPr>
              <a:t>klik</a:t>
            </a:r>
            <a:r>
              <a:rPr lang="en-US" sz="1400" dirty="0" smtClean="0">
                <a:hlinkClick r:id="rId3"/>
              </a:rPr>
              <a:t> </a:t>
            </a:r>
            <a:r>
              <a:rPr lang="en-US" sz="1400" dirty="0" err="1" smtClean="0">
                <a:hlinkClick r:id="rId3"/>
              </a:rPr>
              <a:t>hier</a:t>
            </a:r>
            <a:endParaRPr lang="en-US" sz="1400" dirty="0" smtClean="0"/>
          </a:p>
          <a:p>
            <a:pPr lvl="0">
              <a:buNone/>
            </a:pPr>
            <a:r>
              <a:rPr lang="en-US" sz="1400" dirty="0" smtClean="0"/>
              <a:t>	- Concept cartoons in Science education </a:t>
            </a:r>
            <a:r>
              <a:rPr lang="nl-NL" sz="1400" b="1" dirty="0" err="1" smtClean="0"/>
              <a:t>Revised</a:t>
            </a:r>
            <a:r>
              <a:rPr lang="nl-NL" sz="1400" b="1" dirty="0" smtClean="0"/>
              <a:t> </a:t>
            </a:r>
            <a:r>
              <a:rPr lang="nl-NL" sz="1400" b="1" dirty="0" err="1" smtClean="0"/>
              <a:t>Edition</a:t>
            </a:r>
            <a:r>
              <a:rPr lang="nl-NL" sz="1400" b="1" dirty="0" smtClean="0"/>
              <a:t> (CD)</a:t>
            </a:r>
            <a:r>
              <a:rPr lang="en-US" sz="1400" dirty="0" smtClean="0"/>
              <a:t>, </a:t>
            </a:r>
            <a:r>
              <a:rPr lang="en-US" sz="1400" dirty="0" err="1" smtClean="0"/>
              <a:t>S.Naylor</a:t>
            </a:r>
            <a:r>
              <a:rPr lang="en-US" sz="1400" dirty="0" smtClean="0"/>
              <a:t>, </a:t>
            </a:r>
            <a:r>
              <a:rPr lang="en-US" sz="1400" dirty="0" err="1" smtClean="0"/>
              <a:t>B.Keogh</a:t>
            </a:r>
            <a:r>
              <a:rPr lang="en-US" sz="1400" dirty="0" smtClean="0"/>
              <a:t>, 2000</a:t>
            </a:r>
          </a:p>
          <a:p>
            <a:pPr lvl="0">
              <a:buNone/>
            </a:pPr>
            <a:endParaRPr lang="en-US" sz="1400" b="1" dirty="0" smtClean="0"/>
          </a:p>
          <a:p>
            <a:pPr lvl="0">
              <a:buNone/>
            </a:pPr>
            <a:r>
              <a:rPr lang="en-US" sz="1400" b="1" dirty="0" smtClean="0"/>
              <a:t>Cartoons</a:t>
            </a:r>
          </a:p>
          <a:p>
            <a:pPr>
              <a:buNone/>
            </a:pPr>
            <a:r>
              <a:rPr lang="nl-NL" sz="1400" dirty="0" smtClean="0">
                <a:hlinkClick r:id="rId4"/>
              </a:rPr>
              <a:t>	- http://www.ecent.nl/artikel/2725/Conceptcartoons/view.do</a:t>
            </a:r>
            <a:endParaRPr lang="nl-NL" sz="1400" dirty="0" smtClean="0"/>
          </a:p>
          <a:p>
            <a:pPr>
              <a:buNone/>
            </a:pPr>
            <a:r>
              <a:rPr lang="nl-NL" sz="1400" dirty="0" smtClean="0">
                <a:hlinkClick r:id="rId5"/>
              </a:rPr>
              <a:t>	- http://www.millgatehouse.co.uk/projects/concept-cartoons-project</a:t>
            </a:r>
            <a:endParaRPr lang="nl-NL"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Sluikreclame </a:t>
            </a:r>
            <a:r>
              <a:rPr lang="nl-NL" sz="4000" dirty="0" smtClean="0">
                <a:sym typeface="Wingdings" pitchFamily="2" charset="2"/>
              </a:rPr>
              <a:t> </a:t>
            </a:r>
            <a:endParaRPr lang="nl-NL" sz="4000" dirty="0"/>
          </a:p>
        </p:txBody>
      </p:sp>
      <p:pic>
        <p:nvPicPr>
          <p:cNvPr id="10242" name="Picture 2"/>
          <p:cNvPicPr>
            <a:picLocks noChangeAspect="1" noChangeArrowheads="1"/>
          </p:cNvPicPr>
          <p:nvPr/>
        </p:nvPicPr>
        <p:blipFill>
          <a:blip r:embed="rId3" cstate="print"/>
          <a:srcRect/>
          <a:stretch>
            <a:fillRect/>
          </a:stretch>
        </p:blipFill>
        <p:spPr bwMode="auto">
          <a:xfrm>
            <a:off x="755576" y="1340767"/>
            <a:ext cx="2515162" cy="1910611"/>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83568" y="4509120"/>
            <a:ext cx="7920880" cy="1003673"/>
          </a:xfrm>
          <a:prstGeom prst="rect">
            <a:avLst/>
          </a:prstGeom>
          <a:noFill/>
          <a:ln w="9525">
            <a:noFill/>
            <a:miter lim="800000"/>
            <a:headEnd/>
            <a:tailEnd/>
          </a:ln>
        </p:spPr>
      </p:pic>
      <p:sp>
        <p:nvSpPr>
          <p:cNvPr id="6" name="Tekstvak 5"/>
          <p:cNvSpPr txBox="1"/>
          <p:nvPr/>
        </p:nvSpPr>
        <p:spPr>
          <a:xfrm>
            <a:off x="827584" y="5589240"/>
            <a:ext cx="2457148" cy="369332"/>
          </a:xfrm>
          <a:prstGeom prst="rect">
            <a:avLst/>
          </a:prstGeom>
          <a:noFill/>
        </p:spPr>
        <p:txBody>
          <a:bodyPr wrap="none" rtlCol="0">
            <a:spAutoFit/>
          </a:bodyPr>
          <a:lstStyle/>
          <a:p>
            <a:r>
              <a:rPr lang="nl-NL" dirty="0" err="1" smtClean="0"/>
              <a:t>www.crossbillguides.org</a:t>
            </a:r>
            <a:endParaRPr lang="nl-NL" dirty="0"/>
          </a:p>
        </p:txBody>
      </p:sp>
      <p:pic>
        <p:nvPicPr>
          <p:cNvPr id="8" name="Afbeelding 7" descr="ijsvogel_klein.jpg"/>
          <p:cNvPicPr>
            <a:picLocks noChangeAspect="1"/>
          </p:cNvPicPr>
          <p:nvPr/>
        </p:nvPicPr>
        <p:blipFill>
          <a:blip r:embed="rId5" cstate="print"/>
          <a:stretch>
            <a:fillRect/>
          </a:stretch>
        </p:blipFill>
        <p:spPr>
          <a:xfrm>
            <a:off x="4427984" y="1700808"/>
            <a:ext cx="1772926" cy="1657736"/>
          </a:xfrm>
          <a:prstGeom prst="rect">
            <a:avLst/>
          </a:prstGeom>
        </p:spPr>
      </p:pic>
      <p:sp>
        <p:nvSpPr>
          <p:cNvPr id="9" name="Tekstvak 8"/>
          <p:cNvSpPr txBox="1"/>
          <p:nvPr/>
        </p:nvSpPr>
        <p:spPr>
          <a:xfrm>
            <a:off x="6168525" y="2413337"/>
            <a:ext cx="2435923" cy="1015663"/>
          </a:xfrm>
          <a:prstGeom prst="rect">
            <a:avLst/>
          </a:prstGeom>
          <a:noFill/>
        </p:spPr>
        <p:txBody>
          <a:bodyPr wrap="none" rtlCol="0">
            <a:spAutoFit/>
          </a:bodyPr>
          <a:lstStyle/>
          <a:p>
            <a:r>
              <a:rPr lang="nl-NL" sz="2000" dirty="0" smtClean="0"/>
              <a:t>Horst Wolter</a:t>
            </a:r>
            <a:br>
              <a:rPr lang="nl-NL" sz="2000" dirty="0" smtClean="0"/>
            </a:br>
            <a:r>
              <a:rPr lang="nl-NL" sz="2000" dirty="0" smtClean="0"/>
              <a:t>Educatie en illustratie</a:t>
            </a:r>
          </a:p>
          <a:p>
            <a:r>
              <a:rPr lang="nl-NL" sz="2000" dirty="0" err="1" smtClean="0"/>
              <a:t>hhwolter</a:t>
            </a:r>
            <a:r>
              <a:rPr lang="nl-NL" sz="2000" dirty="0" smtClean="0"/>
              <a:t>@</a:t>
            </a:r>
            <a:r>
              <a:rPr lang="nl-NL" sz="2000" dirty="0" err="1" smtClean="0"/>
              <a:t>gmail.com</a:t>
            </a:r>
            <a:endParaRPr lang="nl-NL" sz="2000" dirty="0"/>
          </a:p>
        </p:txBody>
      </p:sp>
      <p:sp>
        <p:nvSpPr>
          <p:cNvPr id="10" name="Rechthoek 9"/>
          <p:cNvSpPr/>
          <p:nvPr/>
        </p:nvSpPr>
        <p:spPr>
          <a:xfrm>
            <a:off x="4283968" y="1556792"/>
            <a:ext cx="4320480" cy="18722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a:xfrm>
            <a:off x="467544" y="1196752"/>
            <a:ext cx="8229600" cy="5328592"/>
          </a:xfrm>
        </p:spPr>
        <p:txBody>
          <a:bodyPr>
            <a:normAutofit fontScale="92500" lnSpcReduction="10000"/>
          </a:bodyPr>
          <a:lstStyle/>
          <a:p>
            <a:r>
              <a:rPr lang="nl-NL" b="1" dirty="0" smtClean="0"/>
              <a:t>Korte theoretisch inleiding:</a:t>
            </a:r>
          </a:p>
          <a:p>
            <a:pPr lvl="1"/>
            <a:r>
              <a:rPr lang="nl-NL" b="1" dirty="0" smtClean="0"/>
              <a:t>Waarom</a:t>
            </a:r>
            <a:r>
              <a:rPr lang="nl-NL" dirty="0" smtClean="0"/>
              <a:t> aandacht besteden aan voorkennis?</a:t>
            </a:r>
          </a:p>
          <a:p>
            <a:pPr lvl="1"/>
            <a:r>
              <a:rPr lang="nl-NL" b="1" dirty="0" smtClean="0"/>
              <a:t>Wat </a:t>
            </a:r>
            <a:r>
              <a:rPr lang="nl-NL" dirty="0" smtClean="0"/>
              <a:t>is een conceptcartoon?</a:t>
            </a:r>
          </a:p>
          <a:p>
            <a:pPr lvl="1"/>
            <a:endParaRPr lang="nl-NL" dirty="0" smtClean="0"/>
          </a:p>
          <a:p>
            <a:pPr lvl="0"/>
            <a:r>
              <a:rPr lang="nl-NL" b="1" dirty="0" smtClean="0"/>
              <a:t>Concept cartoons in de klas:</a:t>
            </a:r>
          </a:p>
          <a:p>
            <a:pPr lvl="1"/>
            <a:r>
              <a:rPr lang="nl-NL" b="1" dirty="0" smtClean="0"/>
              <a:t>Op welke </a:t>
            </a:r>
            <a:r>
              <a:rPr lang="nl-NL" dirty="0" smtClean="0"/>
              <a:t>manier kan je concept cartoons inzetten? </a:t>
            </a:r>
          </a:p>
          <a:p>
            <a:pPr lvl="1"/>
            <a:r>
              <a:rPr lang="nl-NL" dirty="0" smtClean="0"/>
              <a:t>Een </a:t>
            </a:r>
            <a:r>
              <a:rPr lang="nl-NL" b="1" dirty="0" smtClean="0"/>
              <a:t>voorbeeld</a:t>
            </a:r>
            <a:r>
              <a:rPr lang="nl-NL" dirty="0" smtClean="0"/>
              <a:t> werkvorm</a:t>
            </a:r>
          </a:p>
          <a:p>
            <a:pPr lvl="1"/>
            <a:endParaRPr lang="nl-NL" dirty="0" smtClean="0"/>
          </a:p>
          <a:p>
            <a:pPr lvl="0"/>
            <a:r>
              <a:rPr lang="nl-NL" b="1" dirty="0" smtClean="0"/>
              <a:t>Eigen concept cartoons:</a:t>
            </a:r>
          </a:p>
          <a:p>
            <a:pPr lvl="1"/>
            <a:r>
              <a:rPr lang="nl-NL" b="1" dirty="0" smtClean="0"/>
              <a:t>Zelf </a:t>
            </a:r>
            <a:r>
              <a:rPr lang="nl-NL" dirty="0" smtClean="0"/>
              <a:t>conceptcartoons maken</a:t>
            </a:r>
          </a:p>
          <a:p>
            <a:pPr lvl="1"/>
            <a:r>
              <a:rPr lang="nl-NL" b="1" dirty="0" smtClean="0"/>
              <a:t>Bekijken &amp; bespreken </a:t>
            </a:r>
            <a:r>
              <a:rPr lang="nl-NL" dirty="0" smtClean="0"/>
              <a:t>eigen</a:t>
            </a:r>
            <a:r>
              <a:rPr lang="nl-NL" b="1" dirty="0" smtClean="0"/>
              <a:t> </a:t>
            </a:r>
            <a:r>
              <a:rPr lang="nl-NL" dirty="0" smtClean="0"/>
              <a:t>conceptcartoons</a:t>
            </a:r>
          </a:p>
          <a:p>
            <a:pPr lvl="1"/>
            <a:endParaRPr lang="nl-NL" dirty="0" smtClean="0"/>
          </a:p>
          <a:p>
            <a:r>
              <a:rPr lang="nl-NL" b="1" dirty="0" smtClean="0"/>
              <a:t>Afronding</a:t>
            </a:r>
            <a:endParaRPr lang="nl-NL"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1026" name="Picture 2" descr="C:\Users\Alice\Documents\alice\IVLOS\Conceptcartoon_fokke en sukke_ecologisch evenwicht.jpg"/>
          <p:cNvPicPr>
            <a:picLocks noChangeAspect="1" noChangeArrowheads="1"/>
          </p:cNvPicPr>
          <p:nvPr/>
        </p:nvPicPr>
        <p:blipFill>
          <a:blip r:embed="rId3" cstate="print"/>
          <a:srcRect/>
          <a:stretch>
            <a:fillRect/>
          </a:stretch>
        </p:blipFill>
        <p:spPr bwMode="auto">
          <a:xfrm>
            <a:off x="-468313" y="-123825"/>
            <a:ext cx="10082213" cy="71072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Waarom aandacht besteden aan voorkennis?</a:t>
            </a:r>
            <a:endParaRPr lang="nl-NL" sz="2800" dirty="0"/>
          </a:p>
        </p:txBody>
      </p:sp>
      <p:sp>
        <p:nvSpPr>
          <p:cNvPr id="3" name="Tijdelijke aanduiding voor inhoud 2"/>
          <p:cNvSpPr>
            <a:spLocks noGrp="1"/>
          </p:cNvSpPr>
          <p:nvPr>
            <p:ph idx="1"/>
          </p:nvPr>
        </p:nvSpPr>
        <p:spPr>
          <a:xfrm>
            <a:off x="395536" y="1124744"/>
            <a:ext cx="8352928" cy="2448272"/>
          </a:xfrm>
        </p:spPr>
        <p:txBody>
          <a:bodyPr>
            <a:normAutofit/>
          </a:bodyPr>
          <a:lstStyle/>
          <a:p>
            <a:pPr>
              <a:buNone/>
            </a:pPr>
            <a:r>
              <a:rPr lang="nl-NL" dirty="0" smtClean="0"/>
              <a:t>Niks beïnvloedt leren zoveel als dat wat mensen al weten </a:t>
            </a:r>
            <a:endParaRPr lang="nl-NL" b="1" dirty="0" smtClean="0"/>
          </a:p>
          <a:p>
            <a:r>
              <a:rPr lang="nl-NL" sz="2000" dirty="0" smtClean="0"/>
              <a:t>Stimuleer het denken: help leerlingen hun gedachten te verwoorden </a:t>
            </a:r>
          </a:p>
          <a:p>
            <a:r>
              <a:rPr lang="nl-NL" sz="2000" dirty="0" smtClean="0"/>
              <a:t>Dit geeft docent </a:t>
            </a:r>
            <a:r>
              <a:rPr lang="nl-NL" sz="2000" dirty="0" err="1" smtClean="0"/>
              <a:t>én</a:t>
            </a:r>
            <a:r>
              <a:rPr lang="nl-NL" sz="2000" dirty="0" smtClean="0"/>
              <a:t> leerling zicht op (</a:t>
            </a:r>
            <a:r>
              <a:rPr lang="nl-NL" sz="2000" dirty="0" err="1" smtClean="0"/>
              <a:t>on</a:t>
            </a:r>
            <a:r>
              <a:rPr lang="nl-NL" sz="2000" dirty="0" smtClean="0"/>
              <a:t>)begrip</a:t>
            </a:r>
          </a:p>
          <a:p>
            <a:endParaRPr lang="nl-NL" sz="2000" dirty="0" smtClean="0"/>
          </a:p>
          <a:p>
            <a:endParaRPr lang="nl-NL" sz="2000" dirty="0"/>
          </a:p>
        </p:txBody>
      </p:sp>
      <p:grpSp>
        <p:nvGrpSpPr>
          <p:cNvPr id="11" name="Groep 10"/>
          <p:cNvGrpSpPr/>
          <p:nvPr/>
        </p:nvGrpSpPr>
        <p:grpSpPr>
          <a:xfrm>
            <a:off x="539552" y="3140968"/>
            <a:ext cx="3685133" cy="3160916"/>
            <a:chOff x="1331640" y="3284984"/>
            <a:chExt cx="3685133" cy="3160916"/>
          </a:xfrm>
        </p:grpSpPr>
        <p:pic>
          <p:nvPicPr>
            <p:cNvPr id="48130" name="Picture 2"/>
            <p:cNvPicPr>
              <a:picLocks noChangeAspect="1" noChangeArrowheads="1"/>
            </p:cNvPicPr>
            <p:nvPr/>
          </p:nvPicPr>
          <p:blipFill>
            <a:blip r:embed="rId3" cstate="print"/>
            <a:srcRect/>
            <a:stretch>
              <a:fillRect/>
            </a:stretch>
          </p:blipFill>
          <p:spPr bwMode="auto">
            <a:xfrm>
              <a:off x="3917698" y="4954784"/>
              <a:ext cx="1099075" cy="1491116"/>
            </a:xfrm>
            <a:prstGeom prst="rect">
              <a:avLst/>
            </a:prstGeom>
            <a:noFill/>
            <a:ln w="9525">
              <a:noFill/>
              <a:miter lim="800000"/>
              <a:headEnd/>
              <a:tailEnd/>
            </a:ln>
          </p:spPr>
        </p:pic>
        <p:pic>
          <p:nvPicPr>
            <p:cNvPr id="8" name="Afbeelding 7" descr="denkwolkje.jpg"/>
            <p:cNvPicPr>
              <a:picLocks noChangeAspect="1"/>
            </p:cNvPicPr>
            <p:nvPr/>
          </p:nvPicPr>
          <p:blipFill>
            <a:blip r:embed="rId4" cstate="print"/>
            <a:stretch>
              <a:fillRect/>
            </a:stretch>
          </p:blipFill>
          <p:spPr>
            <a:xfrm>
              <a:off x="1331640" y="3284984"/>
              <a:ext cx="2586058" cy="2200524"/>
            </a:xfrm>
            <a:prstGeom prst="rect">
              <a:avLst/>
            </a:prstGeom>
          </p:spPr>
        </p:pic>
        <p:pic>
          <p:nvPicPr>
            <p:cNvPr id="48131" name="Picture 3"/>
            <p:cNvPicPr>
              <a:picLocks noChangeAspect="1" noChangeArrowheads="1"/>
            </p:cNvPicPr>
            <p:nvPr/>
          </p:nvPicPr>
          <p:blipFill>
            <a:blip r:embed="rId5" cstate="print"/>
            <a:srcRect/>
            <a:stretch>
              <a:fillRect/>
            </a:stretch>
          </p:blipFill>
          <p:spPr bwMode="auto">
            <a:xfrm>
              <a:off x="2107457" y="3630460"/>
              <a:ext cx="1189627" cy="1054679"/>
            </a:xfrm>
            <a:prstGeom prst="rect">
              <a:avLst/>
            </a:prstGeom>
            <a:noFill/>
            <a:ln w="9525">
              <a:noFill/>
              <a:miter lim="800000"/>
              <a:headEnd/>
              <a:tailEnd/>
            </a:ln>
          </p:spPr>
        </p:pic>
      </p:grpSp>
      <p:grpSp>
        <p:nvGrpSpPr>
          <p:cNvPr id="12" name="Groep 11"/>
          <p:cNvGrpSpPr/>
          <p:nvPr/>
        </p:nvGrpSpPr>
        <p:grpSpPr>
          <a:xfrm>
            <a:off x="3058989" y="3212976"/>
            <a:ext cx="3889275" cy="2220037"/>
            <a:chOff x="3507739" y="3212976"/>
            <a:chExt cx="3889275" cy="2220037"/>
          </a:xfrm>
        </p:grpSpPr>
        <p:pic>
          <p:nvPicPr>
            <p:cNvPr id="9" name="Afbeelding 8" descr="spreekwolkje.jpg"/>
            <p:cNvPicPr>
              <a:picLocks noChangeAspect="1"/>
            </p:cNvPicPr>
            <p:nvPr/>
          </p:nvPicPr>
          <p:blipFill>
            <a:blip r:embed="rId6" cstate="print"/>
            <a:stretch>
              <a:fillRect/>
            </a:stretch>
          </p:blipFill>
          <p:spPr>
            <a:xfrm>
              <a:off x="4788024" y="3212976"/>
              <a:ext cx="2608990" cy="2220037"/>
            </a:xfrm>
            <a:prstGeom prst="rect">
              <a:avLst/>
            </a:prstGeom>
          </p:spPr>
        </p:pic>
        <p:cxnSp>
          <p:nvCxnSpPr>
            <p:cNvPr id="13" name="Rechte verbindingslijn met pijl 12"/>
            <p:cNvCxnSpPr/>
            <p:nvPr/>
          </p:nvCxnSpPr>
          <p:spPr>
            <a:xfrm>
              <a:off x="3507739" y="4020756"/>
              <a:ext cx="1099075" cy="0"/>
            </a:xfrm>
            <a:prstGeom prst="straightConnector1">
              <a:avLst/>
            </a:prstGeom>
            <a:ln w="444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5564863" y="3537712"/>
              <a:ext cx="969772" cy="1200329"/>
            </a:xfrm>
            <a:prstGeom prst="rect">
              <a:avLst/>
            </a:prstGeom>
            <a:noFill/>
          </p:spPr>
          <p:txBody>
            <a:bodyPr wrap="square" rtlCol="0">
              <a:spAutoFit/>
            </a:bodyPr>
            <a:lstStyle/>
            <a:p>
              <a:r>
                <a:rPr lang="nl-NL" sz="7200" dirty="0" smtClean="0"/>
                <a:t>!!</a:t>
              </a:r>
              <a:endParaRPr lang="nl-NL" dirty="0"/>
            </a:p>
          </p:txBody>
        </p:sp>
      </p:grpSp>
      <p:grpSp>
        <p:nvGrpSpPr>
          <p:cNvPr id="18" name="Groep 17"/>
          <p:cNvGrpSpPr/>
          <p:nvPr/>
        </p:nvGrpSpPr>
        <p:grpSpPr>
          <a:xfrm>
            <a:off x="6804248" y="4653136"/>
            <a:ext cx="1399406" cy="1389063"/>
            <a:chOff x="6804248" y="4653136"/>
            <a:chExt cx="1399406" cy="1389063"/>
          </a:xfrm>
        </p:grpSpPr>
        <p:pic>
          <p:nvPicPr>
            <p:cNvPr id="1026" name="Picture 2"/>
            <p:cNvPicPr>
              <a:picLocks noChangeAspect="1" noChangeArrowheads="1"/>
            </p:cNvPicPr>
            <p:nvPr/>
          </p:nvPicPr>
          <p:blipFill>
            <a:blip r:embed="rId7" cstate="print"/>
            <a:srcRect/>
            <a:stretch>
              <a:fillRect/>
            </a:stretch>
          </p:blipFill>
          <p:spPr bwMode="auto">
            <a:xfrm>
              <a:off x="7308304" y="4653136"/>
              <a:ext cx="895350" cy="1389063"/>
            </a:xfrm>
            <a:prstGeom prst="rect">
              <a:avLst/>
            </a:prstGeom>
            <a:noFill/>
            <a:ln w="9525">
              <a:noFill/>
              <a:miter lim="800000"/>
              <a:headEnd/>
              <a:tailEnd/>
            </a:ln>
          </p:spPr>
        </p:pic>
        <p:cxnSp>
          <p:nvCxnSpPr>
            <p:cNvPr id="17" name="Rechte verbindingslijn met pijl 16"/>
            <p:cNvCxnSpPr/>
            <p:nvPr/>
          </p:nvCxnSpPr>
          <p:spPr>
            <a:xfrm flipH="1" flipV="1">
              <a:off x="6804248" y="4653136"/>
              <a:ext cx="576064" cy="36004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Wat is een conceptcartoon?</a:t>
            </a:r>
            <a:endParaRPr lang="nl-NL" dirty="0"/>
          </a:p>
        </p:txBody>
      </p:sp>
      <p:sp>
        <p:nvSpPr>
          <p:cNvPr id="3" name="Content Placeholder 2"/>
          <p:cNvSpPr>
            <a:spLocks noGrp="1"/>
          </p:cNvSpPr>
          <p:nvPr>
            <p:ph idx="1"/>
          </p:nvPr>
        </p:nvSpPr>
        <p:spPr>
          <a:xfrm>
            <a:off x="457200" y="1340768"/>
            <a:ext cx="8219256" cy="4785395"/>
          </a:xfrm>
        </p:spPr>
        <p:txBody>
          <a:bodyPr>
            <a:normAutofit/>
          </a:bodyPr>
          <a:lstStyle/>
          <a:p>
            <a:pPr>
              <a:buNone/>
            </a:pPr>
            <a:r>
              <a:rPr lang="nl-NL" b="1" dirty="0" smtClean="0"/>
              <a:t>Vergelijk </a:t>
            </a:r>
            <a:r>
              <a:rPr lang="nl-NL" b="1" dirty="0" smtClean="0"/>
              <a:t>de </a:t>
            </a:r>
            <a:r>
              <a:rPr lang="nl-NL" b="1" dirty="0" smtClean="0"/>
              <a:t>cartoons: </a:t>
            </a:r>
          </a:p>
          <a:p>
            <a:r>
              <a:rPr lang="nl-NL" smtClean="0"/>
              <a:t>Vragen</a:t>
            </a:r>
            <a:endParaRPr lang="nl-NL" dirty="0" smtClean="0"/>
          </a:p>
          <a:p>
            <a:pPr lvl="1"/>
            <a:r>
              <a:rPr lang="nl-NL" dirty="0" smtClean="0"/>
              <a:t>Hoe laten de verschillende cartoons je nadenken?</a:t>
            </a:r>
          </a:p>
          <a:p>
            <a:pPr lvl="1"/>
            <a:r>
              <a:rPr lang="nl-NL" dirty="0" smtClean="0"/>
              <a:t>Wat zijn de verschillen tussen cartoon 2 en de rest?</a:t>
            </a:r>
            <a:endParaRPr lang="nl-NL" b="1" dirty="0" smtClean="0"/>
          </a:p>
          <a:p>
            <a:r>
              <a:rPr lang="nl-NL" dirty="0" smtClean="0"/>
              <a:t>Bespreek dit met je groepje (5 min)</a:t>
            </a:r>
          </a:p>
          <a:p>
            <a:endParaRPr lang="nl-NL" dirty="0" smtClean="0"/>
          </a:p>
          <a:p>
            <a:endParaRPr lang="nl-NL" dirty="0"/>
          </a:p>
        </p:txBody>
      </p:sp>
      <p:pic>
        <p:nvPicPr>
          <p:cNvPr id="2051" name="Picture 3"/>
          <p:cNvPicPr>
            <a:picLocks noChangeAspect="1" noChangeArrowheads="1"/>
          </p:cNvPicPr>
          <p:nvPr/>
        </p:nvPicPr>
        <p:blipFill>
          <a:blip r:embed="rId3" cstate="print"/>
          <a:srcRect/>
          <a:stretch>
            <a:fillRect/>
          </a:stretch>
        </p:blipFill>
        <p:spPr bwMode="auto">
          <a:xfrm>
            <a:off x="539552" y="4581128"/>
            <a:ext cx="3672408" cy="193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descr="Concept Cartoons CD-Rom"/>
          <p:cNvPicPr>
            <a:picLocks noChangeAspect="1" noChangeArrowheads="1"/>
          </p:cNvPicPr>
          <p:nvPr/>
        </p:nvPicPr>
        <p:blipFill>
          <a:blip r:embed="rId3" cstate="print"/>
          <a:srcRect/>
          <a:stretch>
            <a:fillRect/>
          </a:stretch>
        </p:blipFill>
        <p:spPr bwMode="auto">
          <a:xfrm>
            <a:off x="4860032" y="260648"/>
            <a:ext cx="4003775" cy="3205922"/>
          </a:xfrm>
          <a:prstGeom prst="rect">
            <a:avLst/>
          </a:prstGeom>
          <a:noFill/>
        </p:spPr>
      </p:pic>
      <p:pic>
        <p:nvPicPr>
          <p:cNvPr id="4" name="Picture 3"/>
          <p:cNvPicPr>
            <a:picLocks noChangeAspect="1" noChangeArrowheads="1"/>
          </p:cNvPicPr>
          <p:nvPr/>
        </p:nvPicPr>
        <p:blipFill>
          <a:blip r:embed="rId4" cstate="print"/>
          <a:srcRect/>
          <a:stretch>
            <a:fillRect/>
          </a:stretch>
        </p:blipFill>
        <p:spPr bwMode="auto">
          <a:xfrm>
            <a:off x="179512" y="5237274"/>
            <a:ext cx="4536504" cy="1472250"/>
          </a:xfrm>
          <a:prstGeom prst="rect">
            <a:avLst/>
          </a:prstGeom>
          <a:noFill/>
          <a:ln w="9525">
            <a:noFill/>
            <a:miter lim="800000"/>
            <a:headEnd/>
            <a:tailEnd/>
          </a:ln>
        </p:spPr>
      </p:pic>
      <p:pic>
        <p:nvPicPr>
          <p:cNvPr id="6" name="Picture 5" descr="C:\Users\Alice\Documents\alice\IVLOS\Conceptcartoon_fokke en sukke_ecologisch evenwicht.jpg"/>
          <p:cNvPicPr/>
          <p:nvPr/>
        </p:nvPicPr>
        <p:blipFill>
          <a:blip r:embed="rId5" cstate="print"/>
          <a:srcRect l="24947" t="28012" r="27102" b="25753"/>
          <a:stretch>
            <a:fillRect/>
          </a:stretch>
        </p:blipFill>
        <p:spPr bwMode="auto">
          <a:xfrm>
            <a:off x="467544" y="188640"/>
            <a:ext cx="3791290" cy="2381250"/>
          </a:xfrm>
          <a:prstGeom prst="rect">
            <a:avLst/>
          </a:prstGeom>
          <a:noFill/>
          <a:ln w="9525">
            <a:noFill/>
            <a:miter lim="800000"/>
            <a:headEnd/>
            <a:tailEnd/>
          </a:ln>
        </p:spPr>
      </p:pic>
      <p:pic>
        <p:nvPicPr>
          <p:cNvPr id="16387" name="Picture 3" descr="http://academics.wellesley.edu/Biology/Courses/219/Gen_news/i3_Gene_Therapy.jpg">
            <a:hlinkClick r:id="rId6"/>
          </p:cNvPr>
          <p:cNvPicPr>
            <a:picLocks noChangeAspect="1" noChangeArrowheads="1"/>
          </p:cNvPicPr>
          <p:nvPr/>
        </p:nvPicPr>
        <p:blipFill>
          <a:blip r:embed="rId7" cstate="print"/>
          <a:srcRect/>
          <a:stretch>
            <a:fillRect/>
          </a:stretch>
        </p:blipFill>
        <p:spPr bwMode="auto">
          <a:xfrm>
            <a:off x="323528" y="2780928"/>
            <a:ext cx="2991832" cy="2232248"/>
          </a:xfrm>
          <a:prstGeom prst="rect">
            <a:avLst/>
          </a:prstGeom>
          <a:noFill/>
        </p:spPr>
      </p:pic>
      <p:pic>
        <p:nvPicPr>
          <p:cNvPr id="16391" name="Picture 7" descr="http://24.media.tumblr.com/tumblr_m2mkg7PTD21rpjy9zo1_500.jpg">
            <a:hlinkClick r:id="rId8"/>
          </p:cNvPr>
          <p:cNvPicPr>
            <a:picLocks noChangeAspect="1" noChangeArrowheads="1"/>
          </p:cNvPicPr>
          <p:nvPr/>
        </p:nvPicPr>
        <p:blipFill>
          <a:blip r:embed="rId9" cstate="print"/>
          <a:srcRect/>
          <a:stretch>
            <a:fillRect/>
          </a:stretch>
        </p:blipFill>
        <p:spPr bwMode="auto">
          <a:xfrm>
            <a:off x="5421681" y="3573016"/>
            <a:ext cx="3722319" cy="2793707"/>
          </a:xfrm>
          <a:prstGeom prst="rect">
            <a:avLst/>
          </a:prstGeom>
          <a:noFill/>
        </p:spPr>
      </p:pic>
      <p:sp>
        <p:nvSpPr>
          <p:cNvPr id="10" name="Tekstvak 9"/>
          <p:cNvSpPr txBox="1"/>
          <p:nvPr/>
        </p:nvSpPr>
        <p:spPr>
          <a:xfrm>
            <a:off x="3419872" y="2420888"/>
            <a:ext cx="432048" cy="369332"/>
          </a:xfrm>
          <a:prstGeom prst="rect">
            <a:avLst/>
          </a:prstGeom>
          <a:solidFill>
            <a:schemeClr val="bg1"/>
          </a:solidFill>
          <a:ln w="19050">
            <a:solidFill>
              <a:schemeClr val="tx1"/>
            </a:solidFill>
          </a:ln>
        </p:spPr>
        <p:txBody>
          <a:bodyPr wrap="square" rtlCol="0">
            <a:spAutoFit/>
          </a:bodyPr>
          <a:lstStyle/>
          <a:p>
            <a:pPr algn="ctr"/>
            <a:r>
              <a:rPr lang="nl-NL" dirty="0" smtClean="0"/>
              <a:t>1</a:t>
            </a:r>
            <a:endParaRPr lang="nl-NL" dirty="0"/>
          </a:p>
        </p:txBody>
      </p:sp>
      <p:sp>
        <p:nvSpPr>
          <p:cNvPr id="11" name="Tekstvak 10"/>
          <p:cNvSpPr txBox="1"/>
          <p:nvPr/>
        </p:nvSpPr>
        <p:spPr>
          <a:xfrm>
            <a:off x="3059832" y="4221088"/>
            <a:ext cx="432048" cy="369332"/>
          </a:xfrm>
          <a:prstGeom prst="rect">
            <a:avLst/>
          </a:prstGeom>
          <a:solidFill>
            <a:schemeClr val="bg1"/>
          </a:solidFill>
          <a:ln w="19050">
            <a:solidFill>
              <a:schemeClr val="tx1"/>
            </a:solidFill>
          </a:ln>
        </p:spPr>
        <p:txBody>
          <a:bodyPr wrap="square" rtlCol="0">
            <a:spAutoFit/>
          </a:bodyPr>
          <a:lstStyle/>
          <a:p>
            <a:pPr algn="ctr"/>
            <a:r>
              <a:rPr lang="nl-NL" dirty="0" smtClean="0"/>
              <a:t>3</a:t>
            </a:r>
            <a:endParaRPr lang="nl-NL" dirty="0"/>
          </a:p>
        </p:txBody>
      </p:sp>
      <p:sp>
        <p:nvSpPr>
          <p:cNvPr id="13" name="Tekstvak 12"/>
          <p:cNvSpPr txBox="1"/>
          <p:nvPr/>
        </p:nvSpPr>
        <p:spPr>
          <a:xfrm>
            <a:off x="4572000" y="6237312"/>
            <a:ext cx="432048" cy="369332"/>
          </a:xfrm>
          <a:prstGeom prst="rect">
            <a:avLst/>
          </a:prstGeom>
          <a:solidFill>
            <a:schemeClr val="bg1"/>
          </a:solidFill>
          <a:ln w="19050">
            <a:solidFill>
              <a:schemeClr val="tx1"/>
            </a:solidFill>
          </a:ln>
        </p:spPr>
        <p:txBody>
          <a:bodyPr wrap="square" rtlCol="0">
            <a:spAutoFit/>
          </a:bodyPr>
          <a:lstStyle/>
          <a:p>
            <a:pPr algn="ctr"/>
            <a:r>
              <a:rPr lang="nl-NL" dirty="0" smtClean="0"/>
              <a:t>4</a:t>
            </a:r>
            <a:endParaRPr lang="nl-NL" dirty="0"/>
          </a:p>
        </p:txBody>
      </p:sp>
      <p:sp>
        <p:nvSpPr>
          <p:cNvPr id="14" name="Tekstvak 13"/>
          <p:cNvSpPr txBox="1"/>
          <p:nvPr/>
        </p:nvSpPr>
        <p:spPr>
          <a:xfrm>
            <a:off x="4716016" y="2996952"/>
            <a:ext cx="432048" cy="369332"/>
          </a:xfrm>
          <a:prstGeom prst="rect">
            <a:avLst/>
          </a:prstGeom>
          <a:solidFill>
            <a:schemeClr val="bg1"/>
          </a:solidFill>
          <a:ln w="19050">
            <a:solidFill>
              <a:schemeClr val="tx1"/>
            </a:solidFill>
          </a:ln>
        </p:spPr>
        <p:txBody>
          <a:bodyPr wrap="square" rtlCol="0">
            <a:spAutoFit/>
          </a:bodyPr>
          <a:lstStyle/>
          <a:p>
            <a:pPr algn="ctr"/>
            <a:r>
              <a:rPr lang="nl-NL" dirty="0" smtClean="0"/>
              <a:t>2</a:t>
            </a:r>
            <a:endParaRPr lang="nl-NL" dirty="0"/>
          </a:p>
        </p:txBody>
      </p:sp>
      <p:sp>
        <p:nvSpPr>
          <p:cNvPr id="15" name="Tekstvak 14"/>
          <p:cNvSpPr txBox="1"/>
          <p:nvPr/>
        </p:nvSpPr>
        <p:spPr>
          <a:xfrm>
            <a:off x="8460432" y="6237312"/>
            <a:ext cx="432048" cy="369332"/>
          </a:xfrm>
          <a:prstGeom prst="rect">
            <a:avLst/>
          </a:prstGeom>
          <a:solidFill>
            <a:schemeClr val="bg1"/>
          </a:solidFill>
          <a:ln w="19050">
            <a:solidFill>
              <a:schemeClr val="tx1"/>
            </a:solidFill>
          </a:ln>
        </p:spPr>
        <p:txBody>
          <a:bodyPr wrap="square" rtlCol="0">
            <a:spAutoFit/>
          </a:bodyPr>
          <a:lstStyle/>
          <a:p>
            <a:pPr algn="ctr"/>
            <a:r>
              <a:rPr lang="nl-NL" dirty="0" smtClean="0"/>
              <a:t>5</a:t>
            </a:r>
            <a:endParaRPr lang="nl-NL" dirty="0"/>
          </a:p>
        </p:txBody>
      </p:sp>
      <p:sp>
        <p:nvSpPr>
          <p:cNvPr id="12" name="Tekstvak 11"/>
          <p:cNvSpPr txBox="1"/>
          <p:nvPr/>
        </p:nvSpPr>
        <p:spPr>
          <a:xfrm>
            <a:off x="3563888" y="3501008"/>
            <a:ext cx="2304256" cy="1169551"/>
          </a:xfrm>
          <a:prstGeom prst="rect">
            <a:avLst/>
          </a:prstGeom>
          <a:noFill/>
          <a:ln>
            <a:solidFill>
              <a:schemeClr val="bg1">
                <a:lumMod val="85000"/>
              </a:schemeClr>
            </a:solidFill>
          </a:ln>
        </p:spPr>
        <p:txBody>
          <a:bodyPr wrap="square" rtlCol="0">
            <a:spAutoFit/>
          </a:bodyPr>
          <a:lstStyle/>
          <a:p>
            <a:r>
              <a:rPr lang="nl-NL" sz="1400" b="1" dirty="0" smtClean="0"/>
              <a:t>Vergelijk deze 5 cartoons. </a:t>
            </a:r>
            <a:br>
              <a:rPr lang="nl-NL" sz="1400" b="1" dirty="0" smtClean="0"/>
            </a:br>
            <a:r>
              <a:rPr lang="nl-NL" sz="1400" dirty="0" smtClean="0"/>
              <a:t>-Hoe laten de cartoons je nadenken?</a:t>
            </a:r>
          </a:p>
          <a:p>
            <a:r>
              <a:rPr lang="nl-NL" sz="1400" dirty="0" smtClean="0"/>
              <a:t>- Wat zijn de verschillen tussen cartoon 2 en de rest?</a:t>
            </a:r>
            <a:endParaRPr lang="nl-NL" sz="14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a:t>Criteria concept cartoons</a:t>
            </a:r>
          </a:p>
        </p:txBody>
      </p:sp>
      <p:sp>
        <p:nvSpPr>
          <p:cNvPr id="3" name="Content Placeholder 2"/>
          <p:cNvSpPr>
            <a:spLocks noGrp="1"/>
          </p:cNvSpPr>
          <p:nvPr>
            <p:ph idx="1"/>
          </p:nvPr>
        </p:nvSpPr>
        <p:spPr>
          <a:xfrm>
            <a:off x="1619672" y="764704"/>
            <a:ext cx="8229600" cy="4669979"/>
          </a:xfrm>
        </p:spPr>
        <p:txBody>
          <a:bodyPr>
            <a:normAutofit/>
          </a:bodyPr>
          <a:lstStyle/>
          <a:p>
            <a:pPr lvl="0"/>
            <a:endParaRPr lang="nl-NL" dirty="0" smtClean="0"/>
          </a:p>
          <a:p>
            <a:pPr lvl="0"/>
            <a:r>
              <a:rPr lang="nl-NL" dirty="0" smtClean="0"/>
              <a:t>alledaagse </a:t>
            </a:r>
            <a:r>
              <a:rPr lang="nl-NL" dirty="0"/>
              <a:t>verschijnselen of situaties</a:t>
            </a:r>
          </a:p>
          <a:p>
            <a:pPr lvl="0"/>
            <a:r>
              <a:rPr lang="nl-NL" dirty="0"/>
              <a:t>alternatieve </a:t>
            </a:r>
            <a:r>
              <a:rPr lang="nl-NL" dirty="0" smtClean="0"/>
              <a:t>verklaringen (</a:t>
            </a:r>
            <a:r>
              <a:rPr lang="nl-NL" dirty="0" err="1" smtClean="0"/>
              <a:t>incl</a:t>
            </a:r>
            <a:r>
              <a:rPr lang="nl-NL" dirty="0" smtClean="0"/>
              <a:t> de wetenschappelijk geaccepteerde)</a:t>
            </a:r>
            <a:endParaRPr lang="nl-NL" dirty="0"/>
          </a:p>
          <a:p>
            <a:pPr lvl="0"/>
            <a:r>
              <a:rPr lang="nl-NL" dirty="0"/>
              <a:t>elke verklaring zelfde status</a:t>
            </a:r>
          </a:p>
          <a:p>
            <a:pPr lvl="0"/>
            <a:r>
              <a:rPr lang="nl-NL" dirty="0" smtClean="0"/>
              <a:t>plausibel voor leerling </a:t>
            </a:r>
            <a:endParaRPr lang="nl-NL" dirty="0"/>
          </a:p>
          <a:p>
            <a:pPr lvl="0"/>
            <a:r>
              <a:rPr lang="nl-NL" dirty="0"/>
              <a:t>vaak voorkomende </a:t>
            </a:r>
            <a:r>
              <a:rPr lang="nl-NL" dirty="0" smtClean="0"/>
              <a:t>pre/</a:t>
            </a:r>
            <a:r>
              <a:rPr lang="nl-NL" dirty="0" err="1" smtClean="0"/>
              <a:t>mis-concepties</a:t>
            </a:r>
            <a:endParaRPr lang="nl-NL" dirty="0" smtClean="0"/>
          </a:p>
          <a:p>
            <a:pPr lvl="0"/>
            <a:r>
              <a:rPr lang="nl-NL" dirty="0" smtClean="0"/>
              <a:t>in leerlingentaal</a:t>
            </a:r>
            <a:endParaRPr lang="nl-NL" dirty="0"/>
          </a:p>
          <a:p>
            <a:pPr lvl="0"/>
            <a:r>
              <a:rPr lang="nl-NL" dirty="0">
                <a:solidFill>
                  <a:srgbClr val="00682F"/>
                </a:solidFill>
              </a:rPr>
              <a:t>met lege tekstballon</a:t>
            </a:r>
          </a:p>
          <a:p>
            <a:endParaRPr lang="nl-NL" dirty="0"/>
          </a:p>
        </p:txBody>
      </p:sp>
      <p:pic>
        <p:nvPicPr>
          <p:cNvPr id="3074" name="Picture 2"/>
          <p:cNvPicPr>
            <a:picLocks noChangeAspect="1" noChangeArrowheads="1"/>
          </p:cNvPicPr>
          <p:nvPr/>
        </p:nvPicPr>
        <p:blipFill>
          <a:blip r:embed="rId3" cstate="print"/>
          <a:srcRect/>
          <a:stretch>
            <a:fillRect/>
          </a:stretch>
        </p:blipFill>
        <p:spPr bwMode="auto">
          <a:xfrm>
            <a:off x="467544" y="4293096"/>
            <a:ext cx="1182935" cy="20726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2800" dirty="0"/>
              <a:t>Kracht van concept </a:t>
            </a:r>
            <a:r>
              <a:rPr lang="nl-NL" sz="2800" dirty="0" smtClean="0"/>
              <a:t>cartoons</a:t>
            </a:r>
            <a:endParaRPr lang="nl-NL" sz="4000" dirty="0"/>
          </a:p>
        </p:txBody>
      </p:sp>
      <p:sp>
        <p:nvSpPr>
          <p:cNvPr id="3" name="Content Placeholder 2"/>
          <p:cNvSpPr>
            <a:spLocks noGrp="1"/>
          </p:cNvSpPr>
          <p:nvPr>
            <p:ph idx="1"/>
          </p:nvPr>
        </p:nvSpPr>
        <p:spPr>
          <a:xfrm>
            <a:off x="457200" y="1052736"/>
            <a:ext cx="8147248" cy="5400600"/>
          </a:xfrm>
        </p:spPr>
        <p:txBody>
          <a:bodyPr>
            <a:normAutofit fontScale="92500" lnSpcReduction="10000"/>
          </a:bodyPr>
          <a:lstStyle/>
          <a:p>
            <a:r>
              <a:rPr lang="nl-NL" dirty="0" smtClean="0"/>
              <a:t>Lage drempel: </a:t>
            </a:r>
            <a:br>
              <a:rPr lang="nl-NL" dirty="0" smtClean="0"/>
            </a:br>
            <a:r>
              <a:rPr lang="nl-NL" dirty="0" smtClean="0"/>
              <a:t>‘</a:t>
            </a:r>
            <a:r>
              <a:rPr lang="nl-NL" dirty="0"/>
              <a:t>uitnodigend’ en ‘</a:t>
            </a:r>
            <a:r>
              <a:rPr lang="nl-NL" dirty="0" smtClean="0"/>
              <a:t>motiverend’</a:t>
            </a:r>
          </a:p>
          <a:p>
            <a:r>
              <a:rPr lang="nl-NL" dirty="0" smtClean="0"/>
              <a:t>Veiligheid: </a:t>
            </a:r>
            <a:br>
              <a:rPr lang="nl-NL" dirty="0" smtClean="0"/>
            </a:br>
            <a:r>
              <a:rPr lang="nl-NL" dirty="0" smtClean="0"/>
              <a:t>Leerling </a:t>
            </a:r>
            <a:r>
              <a:rPr lang="nl-NL" dirty="0"/>
              <a:t>kan zich verschuilen achter een mening van figuur </a:t>
            </a:r>
            <a:endParaRPr lang="nl-NL" dirty="0" smtClean="0"/>
          </a:p>
          <a:p>
            <a:pPr lvl="0"/>
            <a:r>
              <a:rPr lang="nl-NL" dirty="0" smtClean="0"/>
              <a:t>Ondersteunen: de figuren helpen leerlingen formuleren</a:t>
            </a:r>
            <a:endParaRPr lang="nl-NL" dirty="0"/>
          </a:p>
          <a:p>
            <a:pPr lvl="0"/>
            <a:r>
              <a:rPr lang="nl-NL" dirty="0" smtClean="0"/>
              <a:t>Wisselen van rol: leerling is </a:t>
            </a:r>
            <a:r>
              <a:rPr lang="nl-NL" dirty="0"/>
              <a:t>beoordelaar van een </a:t>
            </a:r>
            <a:r>
              <a:rPr lang="nl-NL" dirty="0" smtClean="0"/>
              <a:t>mening </a:t>
            </a:r>
            <a:r>
              <a:rPr lang="nl-NL" dirty="0" err="1" smtClean="0"/>
              <a:t>ipv</a:t>
            </a:r>
            <a:r>
              <a:rPr lang="nl-NL" dirty="0" smtClean="0"/>
              <a:t> docent.</a:t>
            </a:r>
          </a:p>
          <a:p>
            <a:pPr lvl="0"/>
            <a:r>
              <a:rPr lang="nl-NL" dirty="0" smtClean="0"/>
              <a:t>Cognitief conflict:</a:t>
            </a:r>
            <a:br>
              <a:rPr lang="nl-NL" dirty="0" smtClean="0"/>
            </a:br>
            <a:r>
              <a:rPr lang="nl-NL" dirty="0" smtClean="0"/>
              <a:t>tegenstrijdige </a:t>
            </a:r>
            <a:r>
              <a:rPr lang="nl-NL" dirty="0"/>
              <a:t>maar elk op zich plausibele </a:t>
            </a:r>
            <a:r>
              <a:rPr lang="nl-NL" dirty="0" smtClean="0"/>
              <a:t>verklaringen: ‘</a:t>
            </a:r>
            <a:r>
              <a:rPr lang="nl-NL" i="1" dirty="0"/>
              <a:t>Wat is het </a:t>
            </a:r>
            <a:r>
              <a:rPr lang="nl-NL" i="1" dirty="0" smtClean="0"/>
              <a:t>nu?’ 		</a:t>
            </a:r>
            <a:r>
              <a:rPr lang="nl-NL" dirty="0" smtClean="0"/>
              <a:t>	 Leidt tot: </a:t>
            </a:r>
            <a:r>
              <a:rPr lang="nl-NL" i="1" dirty="0"/>
              <a:t>‘need to know</a:t>
            </a:r>
            <a:r>
              <a:rPr lang="nl-NL" i="1" dirty="0" smtClean="0"/>
              <a:t>’ !</a:t>
            </a:r>
            <a:endParaRPr lang="nl-NL" dirty="0"/>
          </a:p>
          <a:p>
            <a:endParaRPr lang="nl-NL" dirty="0"/>
          </a:p>
          <a:p>
            <a:endParaRPr lang="nl-NL" dirty="0"/>
          </a:p>
        </p:txBody>
      </p:sp>
      <p:pic>
        <p:nvPicPr>
          <p:cNvPr id="4098" name="Picture 2"/>
          <p:cNvPicPr>
            <a:picLocks noChangeAspect="1" noChangeArrowheads="1"/>
          </p:cNvPicPr>
          <p:nvPr/>
        </p:nvPicPr>
        <p:blipFill>
          <a:blip r:embed="rId3" cstate="print"/>
          <a:srcRect/>
          <a:stretch>
            <a:fillRect/>
          </a:stretch>
        </p:blipFill>
        <p:spPr bwMode="auto">
          <a:xfrm>
            <a:off x="7668344" y="404664"/>
            <a:ext cx="1003264" cy="163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nl-NL" sz="2800" dirty="0" smtClean="0">
                <a:ea typeface="Times New Roman" pitchFamily="18" charset="0"/>
                <a:cs typeface="Times New Roman" pitchFamily="18" charset="0"/>
              </a:rPr>
              <a:t>Onderzoek 2012 Kruit, </a:t>
            </a:r>
            <a:r>
              <a:rPr lang="nl-NL" sz="2800" dirty="0" err="1" smtClean="0">
                <a:ea typeface="Times New Roman" pitchFamily="18" charset="0"/>
                <a:cs typeface="Times New Roman" pitchFamily="18" charset="0"/>
              </a:rPr>
              <a:t>Wu</a:t>
            </a:r>
            <a:r>
              <a:rPr lang="nl-NL" sz="2800" dirty="0" smtClean="0">
                <a:ea typeface="Times New Roman" pitchFamily="18" charset="0"/>
                <a:cs typeface="Times New Roman" pitchFamily="18" charset="0"/>
              </a:rPr>
              <a:t> en van de Berg  </a:t>
            </a:r>
            <a:endParaRPr lang="nl-NL" sz="2800" dirty="0" smtClean="0">
              <a:cs typeface="Arial" pitchFamily="34" charset="0"/>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484784"/>
            <a:ext cx="4824536" cy="280831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619672" y="4149080"/>
            <a:ext cx="1352550" cy="2359025"/>
          </a:xfrm>
          <a:prstGeom prst="rect">
            <a:avLst/>
          </a:prstGeom>
          <a:noFill/>
          <a:ln w="9525">
            <a:noFill/>
            <a:miter lim="800000"/>
            <a:headEnd/>
            <a:tailEnd/>
          </a:ln>
        </p:spPr>
      </p:pic>
      <p:sp>
        <p:nvSpPr>
          <p:cNvPr id="7" name="Toelichting met afgeronde rechthoek 6"/>
          <p:cNvSpPr/>
          <p:nvPr/>
        </p:nvSpPr>
        <p:spPr>
          <a:xfrm>
            <a:off x="1979712" y="1340768"/>
            <a:ext cx="6192688" cy="2952328"/>
          </a:xfrm>
          <a:prstGeom prst="wedgeRoundRectCallout">
            <a:avLst>
              <a:gd name="adj1" fmla="val -37926"/>
              <a:gd name="adj2" fmla="val 6433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2987824" y="6021288"/>
            <a:ext cx="2016224" cy="369332"/>
          </a:xfrm>
          <a:prstGeom prst="rect">
            <a:avLst/>
          </a:prstGeom>
          <a:noFill/>
        </p:spPr>
        <p:txBody>
          <a:bodyPr wrap="square" rtlCol="0">
            <a:spAutoFit/>
          </a:bodyPr>
          <a:lstStyle/>
          <a:p>
            <a:r>
              <a:rPr lang="nl-NL" dirty="0" err="1" smtClean="0"/>
              <a:t>Ll</a:t>
            </a:r>
            <a:r>
              <a:rPr lang="nl-NL" dirty="0" smtClean="0"/>
              <a:t> uit groep 7</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3" y="153294"/>
            <a:ext cx="5832648" cy="778098"/>
          </a:xfrm>
        </p:spPr>
        <p:txBody>
          <a:bodyPr>
            <a:noAutofit/>
          </a:bodyPr>
          <a:lstStyle/>
          <a:p>
            <a:pPr lvl="0"/>
            <a:r>
              <a:rPr lang="nl-NL" sz="3200" dirty="0" smtClean="0"/>
              <a:t>Wanneer &amp; hoe kan je concept cartoons inzetten? </a:t>
            </a:r>
          </a:p>
        </p:txBody>
      </p:sp>
      <p:sp>
        <p:nvSpPr>
          <p:cNvPr id="3" name="Content Placeholder 2"/>
          <p:cNvSpPr>
            <a:spLocks noGrp="1"/>
          </p:cNvSpPr>
          <p:nvPr>
            <p:ph idx="1"/>
          </p:nvPr>
        </p:nvSpPr>
        <p:spPr>
          <a:xfrm>
            <a:off x="467544" y="1196752"/>
            <a:ext cx="2639144" cy="3584376"/>
          </a:xfrm>
        </p:spPr>
        <p:txBody>
          <a:bodyPr>
            <a:normAutofit/>
          </a:bodyPr>
          <a:lstStyle/>
          <a:p>
            <a:pPr>
              <a:buNone/>
            </a:pPr>
            <a:r>
              <a:rPr lang="nl-NL" sz="3600" dirty="0" smtClean="0">
                <a:solidFill>
                  <a:srgbClr val="00682F"/>
                </a:solidFill>
                <a:ea typeface="+mj-ea"/>
                <a:cs typeface="+mj-cs"/>
              </a:rPr>
              <a:t>Wanneer?</a:t>
            </a:r>
          </a:p>
          <a:p>
            <a:pPr>
              <a:buNone/>
            </a:pPr>
            <a:r>
              <a:rPr lang="nl-NL" dirty="0" smtClean="0"/>
              <a:t>- Starter	</a:t>
            </a:r>
            <a:endParaRPr lang="nl-NL" sz="2600" dirty="0" smtClean="0"/>
          </a:p>
          <a:p>
            <a:pPr>
              <a:buNone/>
            </a:pPr>
            <a:r>
              <a:rPr lang="nl-NL" dirty="0" smtClean="0"/>
              <a:t>- Verwerking</a:t>
            </a:r>
          </a:p>
          <a:p>
            <a:pPr>
              <a:buNone/>
            </a:pPr>
            <a:r>
              <a:rPr lang="nl-NL" dirty="0" smtClean="0"/>
              <a:t>- Toetsing	</a:t>
            </a:r>
          </a:p>
        </p:txBody>
      </p:sp>
      <p:sp>
        <p:nvSpPr>
          <p:cNvPr id="4" name="Content Placeholder 2"/>
          <p:cNvSpPr txBox="1">
            <a:spLocks/>
          </p:cNvSpPr>
          <p:nvPr/>
        </p:nvSpPr>
        <p:spPr>
          <a:xfrm>
            <a:off x="3491880" y="1268760"/>
            <a:ext cx="4968552" cy="4824536"/>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600" i="0" u="none" strike="noStrike" kern="1200" cap="none" spc="0" normalizeH="0" baseline="0" noProof="0" dirty="0" smtClean="0">
                <a:ln>
                  <a:noFill/>
                </a:ln>
                <a:solidFill>
                  <a:srgbClr val="00682F"/>
                </a:solidFill>
                <a:effectLst/>
                <a:uLnTx/>
                <a:uFillTx/>
                <a:latin typeface="Arial Rounded MT Bold" pitchFamily="34" charset="0"/>
                <a:ea typeface="+mj-ea"/>
                <a:cs typeface="+mj-cs"/>
              </a:rPr>
              <a:t>H</a:t>
            </a:r>
            <a:r>
              <a:rPr kumimoji="0" lang="nl-NL" sz="3600" i="0" u="none" strike="noStrike" kern="1200" cap="none" spc="0" normalizeH="0" baseline="0" noProof="0" dirty="0" smtClean="0">
                <a:ln>
                  <a:noFill/>
                </a:ln>
                <a:solidFill>
                  <a:srgbClr val="00682F"/>
                </a:solidFill>
                <a:effectLst/>
                <a:uLnTx/>
                <a:uFillTx/>
                <a:latin typeface="Arial Rounded MT Bold" pitchFamily="34" charset="0"/>
              </a:rPr>
              <a:t>oe? </a:t>
            </a:r>
            <a:r>
              <a:rPr kumimoji="0" lang="nl-NL" sz="2400" i="0" u="none" strike="noStrike" kern="1200" cap="none" spc="0" normalizeH="0" baseline="0" noProof="0" dirty="0" smtClean="0">
                <a:ln>
                  <a:noFill/>
                </a:ln>
                <a:solidFill>
                  <a:srgbClr val="00682F"/>
                </a:solidFill>
                <a:effectLst/>
                <a:uLnTx/>
                <a:uFillTx/>
                <a:latin typeface="Arial Rounded MT Bold" pitchFamily="34" charset="0"/>
              </a:rPr>
              <a:t>voorbeelden:</a:t>
            </a:r>
            <a:endParaRPr kumimoji="0" lang="nl-NL" sz="3000" i="0" u="none" strike="noStrike" kern="1200" cap="none" spc="0" normalizeH="0" baseline="0" noProof="0" dirty="0" smtClean="0">
              <a:ln>
                <a:noFill/>
              </a:ln>
              <a:solidFill>
                <a:srgbClr val="00682F"/>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Plenair</a:t>
            </a:r>
            <a:r>
              <a:rPr kumimoji="0" lang="nl-NL"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nl-NL" sz="2600" dirty="0" smtClean="0">
                <a:latin typeface="Arial Rounded MT Bold" pitchFamily="34" charset="0"/>
              </a:rPr>
              <a:t>Onderwijsleergesprek</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nl-NL" sz="260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Rollenspel (verdedig</a:t>
            </a:r>
            <a:r>
              <a:rPr kumimoji="0" lang="nl-NL" sz="2600" i="0" u="none" strike="noStrike" kern="1200" cap="none" spc="0" normalizeH="0" noProof="0" dirty="0" smtClean="0">
                <a:ln>
                  <a:noFill/>
                </a:ln>
                <a:solidFill>
                  <a:schemeClr val="tx1"/>
                </a:solidFill>
                <a:effectLst/>
                <a:uLnTx/>
                <a:uFillTx/>
                <a:latin typeface="Arial Rounded MT Bold" pitchFamily="34" charset="0"/>
                <a:ea typeface="+mn-ea"/>
                <a:cs typeface="+mn-cs"/>
              </a:rPr>
              <a:t> een standpunt)</a:t>
            </a:r>
            <a:endParaRPr kumimoji="0" lang="nl-NL" sz="260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Groepjes </a:t>
            </a:r>
            <a:r>
              <a:rPr kumimoji="0" lang="nl-NL" sz="28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Placemat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Denken,</a:t>
            </a:r>
            <a:r>
              <a:rPr kumimoji="0" lang="nl-NL" sz="2600" b="0" i="0" u="none" strike="noStrike" kern="1200" cap="none" spc="0" normalizeH="0" noProof="0" dirty="0" smtClean="0">
                <a:ln>
                  <a:noFill/>
                </a:ln>
                <a:solidFill>
                  <a:schemeClr val="tx1"/>
                </a:solidFill>
                <a:effectLst/>
                <a:uLnTx/>
                <a:uFillTx/>
                <a:latin typeface="Arial Rounded MT Bold" pitchFamily="34" charset="0"/>
                <a:ea typeface="+mn-ea"/>
                <a:cs typeface="+mn-cs"/>
              </a:rPr>
              <a:t> delen, </a:t>
            </a:r>
            <a:r>
              <a:rPr lang="nl-NL" sz="2600" dirty="0" smtClean="0">
                <a:latin typeface="Arial Rounded MT Bold" pitchFamily="34" charset="0"/>
              </a:rPr>
              <a:t>uitwisselen</a:t>
            </a:r>
            <a:endPar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Tekstballon</a:t>
            </a:r>
            <a:r>
              <a:rPr kumimoji="0" lang="nl-NL" sz="2600" b="0" i="0" u="none" strike="noStrike" kern="1200" cap="none" spc="0" normalizeH="0" noProof="0" dirty="0" smtClean="0">
                <a:ln>
                  <a:noFill/>
                </a:ln>
                <a:solidFill>
                  <a:schemeClr val="tx1"/>
                </a:solidFill>
                <a:effectLst/>
                <a:uLnTx/>
                <a:uFillTx/>
                <a:latin typeface="Arial Rounded MT Bold" pitchFamily="34" charset="0"/>
                <a:ea typeface="+mn-ea"/>
                <a:cs typeface="+mn-cs"/>
              </a:rPr>
              <a:t> a</a:t>
            </a:r>
            <a:r>
              <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anvullen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Individueel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nl-NL" sz="2600" b="0" i="0" u="none" strike="noStrike" kern="1200" cap="none" spc="0" normalizeH="0" baseline="0" noProof="0" dirty="0" smtClean="0">
                <a:ln>
                  <a:noFill/>
                </a:ln>
                <a:solidFill>
                  <a:schemeClr val="tx1"/>
                </a:solidFill>
                <a:effectLst/>
                <a:uLnTx/>
                <a:uFillTx/>
                <a:latin typeface="Arial Rounded MT Bold" pitchFamily="34" charset="0"/>
                <a:ea typeface="+mn-ea"/>
                <a:cs typeface="+mn-cs"/>
              </a:rPr>
              <a:t>o.a. essay </a:t>
            </a:r>
            <a:r>
              <a:rPr kumimoji="0" lang="nl-NL" sz="3200" b="0" i="0" u="none" strike="noStrike" kern="1200" cap="none" spc="0" normalizeH="0" baseline="0" noProof="0" dirty="0" smtClean="0">
                <a:ln>
                  <a:noFill/>
                </a:ln>
                <a:solidFill>
                  <a:schemeClr val="tx1"/>
                </a:solidFill>
                <a:effectLst/>
                <a:uLnTx/>
                <a:uFillTx/>
                <a:latin typeface="+mn-lt"/>
                <a:ea typeface="+mn-ea"/>
                <a:cs typeface="+mn-cs"/>
              </a:rPr>
              <a:t>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000" b="0"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736</Words>
  <Application>Microsoft Office PowerPoint</Application>
  <PresentationFormat>Diavoorstelling (4:3)</PresentationFormat>
  <Paragraphs>193</Paragraphs>
  <Slides>20</Slides>
  <Notes>19</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 Theme</vt:lpstr>
      <vt:lpstr>‘Nature &amp; nurture’ van conceptcartoons in genetica</vt:lpstr>
      <vt:lpstr>Programma</vt:lpstr>
      <vt:lpstr>Waarom aandacht besteden aan voorkennis?</vt:lpstr>
      <vt:lpstr>Wat is een conceptcartoon?</vt:lpstr>
      <vt:lpstr>PowerPoint-presentatie</vt:lpstr>
      <vt:lpstr>Criteria concept cartoons</vt:lpstr>
      <vt:lpstr>Kracht van concept cartoons</vt:lpstr>
      <vt:lpstr>Onderzoek 2012 Kruit, Wu en van de Berg  </vt:lpstr>
      <vt:lpstr>Wanneer &amp; hoe kan je concept cartoons inzetten? </vt:lpstr>
      <vt:lpstr>De placemat</vt:lpstr>
      <vt:lpstr>De placemat</vt:lpstr>
      <vt:lpstr>De placemat</vt:lpstr>
      <vt:lpstr>Zelf conceptcartoons maken </vt:lpstr>
      <vt:lpstr>Afronding</vt:lpstr>
      <vt:lpstr>Na deze workshop</vt:lpstr>
      <vt:lpstr>En wat denk je nu?</vt:lpstr>
      <vt:lpstr>Misconcepten over genetica</vt:lpstr>
      <vt:lpstr>Bronnen en materiaallijst</vt:lpstr>
      <vt:lpstr>Sluikreclame  </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Vakdidactiek 30 september 2013</dc:title>
  <dc:creator>Teekens Veldkamp</dc:creator>
  <cp:lastModifiedBy>Gebruiker</cp:lastModifiedBy>
  <cp:revision>79</cp:revision>
  <cp:lastPrinted>2013-09-26T15:40:42Z</cp:lastPrinted>
  <dcterms:created xsi:type="dcterms:W3CDTF">2013-09-23T18:49:37Z</dcterms:created>
  <dcterms:modified xsi:type="dcterms:W3CDTF">2014-01-11T07:52:23Z</dcterms:modified>
</cp:coreProperties>
</file>