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56" r:id="rId2"/>
    <p:sldId id="260" r:id="rId3"/>
    <p:sldId id="257" r:id="rId4"/>
    <p:sldId id="341" r:id="rId5"/>
    <p:sldId id="342" r:id="rId6"/>
    <p:sldId id="303" r:id="rId7"/>
    <p:sldId id="304" r:id="rId8"/>
    <p:sldId id="315" r:id="rId9"/>
    <p:sldId id="307" r:id="rId10"/>
    <p:sldId id="316" r:id="rId11"/>
    <p:sldId id="317" r:id="rId12"/>
    <p:sldId id="319" r:id="rId13"/>
    <p:sldId id="339" r:id="rId14"/>
    <p:sldId id="344" r:id="rId15"/>
    <p:sldId id="321" r:id="rId16"/>
    <p:sldId id="331" r:id="rId17"/>
    <p:sldId id="332" r:id="rId18"/>
    <p:sldId id="318" r:id="rId19"/>
    <p:sldId id="322" r:id="rId20"/>
    <p:sldId id="325" r:id="rId21"/>
    <p:sldId id="327" r:id="rId22"/>
    <p:sldId id="328" r:id="rId23"/>
    <p:sldId id="329" r:id="rId24"/>
    <p:sldId id="330" r:id="rId25"/>
    <p:sldId id="333" r:id="rId26"/>
    <p:sldId id="326" r:id="rId27"/>
    <p:sldId id="334" r:id="rId28"/>
    <p:sldId id="335" r:id="rId29"/>
    <p:sldId id="336" r:id="rId30"/>
    <p:sldId id="337" r:id="rId31"/>
    <p:sldId id="338"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3EF893-2EA8-4E70-3F95-8F9C4D1EC58E}" name="Jurgen Memelink" initials="JM" userId="S::jurgen.memelink@hu.nl::4ad4735b-aa39-4774-a0a4-fda3473ed6d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BA9F7"/>
    <a:srgbClr val="159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BA843-23AD-43CD-9432-38CF8DEE1E5E}" v="29" dt="2023-11-09T21:07:42.75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85012" autoAdjust="0"/>
  </p:normalViewPr>
  <p:slideViewPr>
    <p:cSldViewPr snapToGrid="0">
      <p:cViewPr varScale="1">
        <p:scale>
          <a:sx n="57" d="100"/>
          <a:sy n="57" d="100"/>
        </p:scale>
        <p:origin x="10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DA915-EC29-4B74-AEC9-27FA3EA028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819499E-0CD6-4D27-8D77-07719219464A}">
      <dgm:prSet/>
      <dgm:spPr/>
      <dgm:t>
        <a:bodyPr/>
        <a:lstStyle/>
        <a:p>
          <a:r>
            <a:rPr lang="nl-NL" dirty="0"/>
            <a:t>Ecologie didactiek: de uitdagingen</a:t>
          </a:r>
          <a:endParaRPr lang="en-US" dirty="0"/>
        </a:p>
      </dgm:t>
    </dgm:pt>
    <dgm:pt modelId="{47ED95A4-9843-4A82-A5C2-F37BA98E9811}" type="parTrans" cxnId="{5A7ED1E1-CA44-4F53-A6AF-ED22D39FF359}">
      <dgm:prSet/>
      <dgm:spPr/>
      <dgm:t>
        <a:bodyPr/>
        <a:lstStyle/>
        <a:p>
          <a:endParaRPr lang="en-US"/>
        </a:p>
      </dgm:t>
    </dgm:pt>
    <dgm:pt modelId="{8EE0C87A-5B7F-4E32-8006-6A9F4B0D2CE3}" type="sibTrans" cxnId="{5A7ED1E1-CA44-4F53-A6AF-ED22D39FF359}">
      <dgm:prSet/>
      <dgm:spPr/>
      <dgm:t>
        <a:bodyPr/>
        <a:lstStyle/>
        <a:p>
          <a:endParaRPr lang="en-US"/>
        </a:p>
      </dgm:t>
    </dgm:pt>
    <dgm:pt modelId="{F73D1E81-2FFC-4715-854E-CB3B1C27B151}">
      <dgm:prSet/>
      <dgm:spPr/>
      <dgm:t>
        <a:bodyPr/>
        <a:lstStyle/>
        <a:p>
          <a:r>
            <a:rPr lang="nl-NL" dirty="0"/>
            <a:t>Uitvoeren, schoolplaten</a:t>
          </a:r>
          <a:endParaRPr lang="en-US" dirty="0"/>
        </a:p>
      </dgm:t>
    </dgm:pt>
    <dgm:pt modelId="{E75B30F5-1399-4AB3-B6F5-056290205C06}" type="parTrans" cxnId="{577B05C9-9CC8-413F-B6AD-70301EA3A1D4}">
      <dgm:prSet/>
      <dgm:spPr/>
      <dgm:t>
        <a:bodyPr/>
        <a:lstStyle/>
        <a:p>
          <a:endParaRPr lang="en-US"/>
        </a:p>
      </dgm:t>
    </dgm:pt>
    <dgm:pt modelId="{F0177AE9-85A4-4D7B-8ECB-5BFB5E2F34AB}" type="sibTrans" cxnId="{577B05C9-9CC8-413F-B6AD-70301EA3A1D4}">
      <dgm:prSet/>
      <dgm:spPr/>
      <dgm:t>
        <a:bodyPr/>
        <a:lstStyle/>
        <a:p>
          <a:endParaRPr lang="en-US"/>
        </a:p>
      </dgm:t>
    </dgm:pt>
    <dgm:pt modelId="{12CECF53-7510-4339-B094-9919A5F9A39C}">
      <dgm:prSet/>
      <dgm:spPr/>
      <dgm:t>
        <a:bodyPr/>
        <a:lstStyle/>
        <a:p>
          <a:r>
            <a:rPr lang="nl-NL"/>
            <a:t>Verdieping van kennis in een 3D model</a:t>
          </a:r>
          <a:endParaRPr lang="en-US"/>
        </a:p>
      </dgm:t>
    </dgm:pt>
    <dgm:pt modelId="{355A34D0-5B94-45E3-95A0-7F001F6BF66B}" type="parTrans" cxnId="{FDAF09CD-2BD6-4EC5-B477-D51A1F9CFA2C}">
      <dgm:prSet/>
      <dgm:spPr/>
      <dgm:t>
        <a:bodyPr/>
        <a:lstStyle/>
        <a:p>
          <a:endParaRPr lang="en-US"/>
        </a:p>
      </dgm:t>
    </dgm:pt>
    <dgm:pt modelId="{1903C076-2E0B-4D2F-BC08-D73C2EA5FBE3}" type="sibTrans" cxnId="{FDAF09CD-2BD6-4EC5-B477-D51A1F9CFA2C}">
      <dgm:prSet/>
      <dgm:spPr/>
      <dgm:t>
        <a:bodyPr/>
        <a:lstStyle/>
        <a:p>
          <a:endParaRPr lang="en-US"/>
        </a:p>
      </dgm:t>
    </dgm:pt>
    <dgm:pt modelId="{05CAF01D-AFBB-4FAF-A282-779C6DEB8C06}">
      <dgm:prSet/>
      <dgm:spPr/>
      <dgm:t>
        <a:bodyPr/>
        <a:lstStyle/>
        <a:p>
          <a:r>
            <a:rPr lang="nl-NL" dirty="0"/>
            <a:t>Evaluatie </a:t>
          </a:r>
          <a:endParaRPr lang="en-US" dirty="0"/>
        </a:p>
      </dgm:t>
    </dgm:pt>
    <dgm:pt modelId="{41AF118A-6BB8-4507-A6A2-2EFE5C0BD41D}" type="parTrans" cxnId="{DAD43FEC-F8DE-49A3-8F2D-0D97E0CA4FFB}">
      <dgm:prSet/>
      <dgm:spPr/>
      <dgm:t>
        <a:bodyPr/>
        <a:lstStyle/>
        <a:p>
          <a:endParaRPr lang="en-US"/>
        </a:p>
      </dgm:t>
    </dgm:pt>
    <dgm:pt modelId="{650E8888-D0B6-43BB-8E6E-F146615F9E45}" type="sibTrans" cxnId="{DAD43FEC-F8DE-49A3-8F2D-0D97E0CA4FFB}">
      <dgm:prSet/>
      <dgm:spPr/>
      <dgm:t>
        <a:bodyPr/>
        <a:lstStyle/>
        <a:p>
          <a:endParaRPr lang="en-US"/>
        </a:p>
      </dgm:t>
    </dgm:pt>
    <dgm:pt modelId="{E12D3013-5DD7-4468-BC8F-C0E40BA0988F}" type="pres">
      <dgm:prSet presAssocID="{33ADA915-EC29-4B74-AEC9-27FA3EA02801}" presName="linear" presStyleCnt="0">
        <dgm:presLayoutVars>
          <dgm:animLvl val="lvl"/>
          <dgm:resizeHandles val="exact"/>
        </dgm:presLayoutVars>
      </dgm:prSet>
      <dgm:spPr/>
    </dgm:pt>
    <dgm:pt modelId="{244DE84A-82C4-457A-ACDA-C2459CDFA8DF}" type="pres">
      <dgm:prSet presAssocID="{D819499E-0CD6-4D27-8D77-07719219464A}" presName="parentText" presStyleLbl="node1" presStyleIdx="0" presStyleCnt="4">
        <dgm:presLayoutVars>
          <dgm:chMax val="0"/>
          <dgm:bulletEnabled val="1"/>
        </dgm:presLayoutVars>
      </dgm:prSet>
      <dgm:spPr/>
    </dgm:pt>
    <dgm:pt modelId="{191A24E2-DB5A-4C52-8AEB-C2BF37F42C51}" type="pres">
      <dgm:prSet presAssocID="{8EE0C87A-5B7F-4E32-8006-6A9F4B0D2CE3}" presName="spacer" presStyleCnt="0"/>
      <dgm:spPr/>
    </dgm:pt>
    <dgm:pt modelId="{028A7928-B09B-47DF-8E0E-40A11DD0D50F}" type="pres">
      <dgm:prSet presAssocID="{F73D1E81-2FFC-4715-854E-CB3B1C27B151}" presName="parentText" presStyleLbl="node1" presStyleIdx="1" presStyleCnt="4" custLinFactNeighborY="-18260">
        <dgm:presLayoutVars>
          <dgm:chMax val="0"/>
          <dgm:bulletEnabled val="1"/>
        </dgm:presLayoutVars>
      </dgm:prSet>
      <dgm:spPr/>
    </dgm:pt>
    <dgm:pt modelId="{1430836E-06FE-4BBA-A6ED-9A1A7F674829}" type="pres">
      <dgm:prSet presAssocID="{F0177AE9-85A4-4D7B-8ECB-5BFB5E2F34AB}" presName="spacer" presStyleCnt="0"/>
      <dgm:spPr/>
    </dgm:pt>
    <dgm:pt modelId="{F4F65C3C-5338-4F17-8527-8F45E6802445}" type="pres">
      <dgm:prSet presAssocID="{12CECF53-7510-4339-B094-9919A5F9A39C}" presName="parentText" presStyleLbl="node1" presStyleIdx="2" presStyleCnt="4">
        <dgm:presLayoutVars>
          <dgm:chMax val="0"/>
          <dgm:bulletEnabled val="1"/>
        </dgm:presLayoutVars>
      </dgm:prSet>
      <dgm:spPr/>
    </dgm:pt>
    <dgm:pt modelId="{3D605ECA-5674-4807-8020-FB3395337441}" type="pres">
      <dgm:prSet presAssocID="{1903C076-2E0B-4D2F-BC08-D73C2EA5FBE3}" presName="spacer" presStyleCnt="0"/>
      <dgm:spPr/>
    </dgm:pt>
    <dgm:pt modelId="{2572FAEA-602C-4FEF-8C24-F17A5B35BC71}" type="pres">
      <dgm:prSet presAssocID="{05CAF01D-AFBB-4FAF-A282-779C6DEB8C06}" presName="parentText" presStyleLbl="node1" presStyleIdx="3" presStyleCnt="4" custLinFactNeighborY="-9444">
        <dgm:presLayoutVars>
          <dgm:chMax val="0"/>
          <dgm:bulletEnabled val="1"/>
        </dgm:presLayoutVars>
      </dgm:prSet>
      <dgm:spPr/>
    </dgm:pt>
  </dgm:ptLst>
  <dgm:cxnLst>
    <dgm:cxn modelId="{D00C1B12-D42E-4A27-ADB5-563B2D063FA0}" type="presOf" srcId="{33ADA915-EC29-4B74-AEC9-27FA3EA02801}" destId="{E12D3013-5DD7-4468-BC8F-C0E40BA0988F}" srcOrd="0" destOrd="0" presId="urn:microsoft.com/office/officeart/2005/8/layout/vList2"/>
    <dgm:cxn modelId="{569D9517-13C0-45B7-9893-7F2097B2B4D8}" type="presOf" srcId="{D819499E-0CD6-4D27-8D77-07719219464A}" destId="{244DE84A-82C4-457A-ACDA-C2459CDFA8DF}" srcOrd="0" destOrd="0" presId="urn:microsoft.com/office/officeart/2005/8/layout/vList2"/>
    <dgm:cxn modelId="{95B58F27-C88A-4783-B50A-4CE89BB50E14}" type="presOf" srcId="{12CECF53-7510-4339-B094-9919A5F9A39C}" destId="{F4F65C3C-5338-4F17-8527-8F45E6802445}" srcOrd="0" destOrd="0" presId="urn:microsoft.com/office/officeart/2005/8/layout/vList2"/>
    <dgm:cxn modelId="{D0948266-C948-43FF-8B53-ED64F9173771}" type="presOf" srcId="{05CAF01D-AFBB-4FAF-A282-779C6DEB8C06}" destId="{2572FAEA-602C-4FEF-8C24-F17A5B35BC71}" srcOrd="0" destOrd="0" presId="urn:microsoft.com/office/officeart/2005/8/layout/vList2"/>
    <dgm:cxn modelId="{01D95F69-4C66-471E-9340-EB4F4ED6F569}" type="presOf" srcId="{F73D1E81-2FFC-4715-854E-CB3B1C27B151}" destId="{028A7928-B09B-47DF-8E0E-40A11DD0D50F}" srcOrd="0" destOrd="0" presId="urn:microsoft.com/office/officeart/2005/8/layout/vList2"/>
    <dgm:cxn modelId="{577B05C9-9CC8-413F-B6AD-70301EA3A1D4}" srcId="{33ADA915-EC29-4B74-AEC9-27FA3EA02801}" destId="{F73D1E81-2FFC-4715-854E-CB3B1C27B151}" srcOrd="1" destOrd="0" parTransId="{E75B30F5-1399-4AB3-B6F5-056290205C06}" sibTransId="{F0177AE9-85A4-4D7B-8ECB-5BFB5E2F34AB}"/>
    <dgm:cxn modelId="{FDAF09CD-2BD6-4EC5-B477-D51A1F9CFA2C}" srcId="{33ADA915-EC29-4B74-AEC9-27FA3EA02801}" destId="{12CECF53-7510-4339-B094-9919A5F9A39C}" srcOrd="2" destOrd="0" parTransId="{355A34D0-5B94-45E3-95A0-7F001F6BF66B}" sibTransId="{1903C076-2E0B-4D2F-BC08-D73C2EA5FBE3}"/>
    <dgm:cxn modelId="{5A7ED1E1-CA44-4F53-A6AF-ED22D39FF359}" srcId="{33ADA915-EC29-4B74-AEC9-27FA3EA02801}" destId="{D819499E-0CD6-4D27-8D77-07719219464A}" srcOrd="0" destOrd="0" parTransId="{47ED95A4-9843-4A82-A5C2-F37BA98E9811}" sibTransId="{8EE0C87A-5B7F-4E32-8006-6A9F4B0D2CE3}"/>
    <dgm:cxn modelId="{DAD43FEC-F8DE-49A3-8F2D-0D97E0CA4FFB}" srcId="{33ADA915-EC29-4B74-AEC9-27FA3EA02801}" destId="{05CAF01D-AFBB-4FAF-A282-779C6DEB8C06}" srcOrd="3" destOrd="0" parTransId="{41AF118A-6BB8-4507-A6A2-2EFE5C0BD41D}" sibTransId="{650E8888-D0B6-43BB-8E6E-F146615F9E45}"/>
    <dgm:cxn modelId="{02455B6C-577E-4AD4-BC34-6FFA53E3103D}" type="presParOf" srcId="{E12D3013-5DD7-4468-BC8F-C0E40BA0988F}" destId="{244DE84A-82C4-457A-ACDA-C2459CDFA8DF}" srcOrd="0" destOrd="0" presId="urn:microsoft.com/office/officeart/2005/8/layout/vList2"/>
    <dgm:cxn modelId="{ED9BDE0D-BEA8-4600-A5D5-1FBF3F50FB4A}" type="presParOf" srcId="{E12D3013-5DD7-4468-BC8F-C0E40BA0988F}" destId="{191A24E2-DB5A-4C52-8AEB-C2BF37F42C51}" srcOrd="1" destOrd="0" presId="urn:microsoft.com/office/officeart/2005/8/layout/vList2"/>
    <dgm:cxn modelId="{A4AD3B28-C1E3-445F-BD52-FEDB44275D72}" type="presParOf" srcId="{E12D3013-5DD7-4468-BC8F-C0E40BA0988F}" destId="{028A7928-B09B-47DF-8E0E-40A11DD0D50F}" srcOrd="2" destOrd="0" presId="urn:microsoft.com/office/officeart/2005/8/layout/vList2"/>
    <dgm:cxn modelId="{C05F5E54-D233-4182-BE17-230AD5A23632}" type="presParOf" srcId="{E12D3013-5DD7-4468-BC8F-C0E40BA0988F}" destId="{1430836E-06FE-4BBA-A6ED-9A1A7F674829}" srcOrd="3" destOrd="0" presId="urn:microsoft.com/office/officeart/2005/8/layout/vList2"/>
    <dgm:cxn modelId="{A9EE874F-AD76-4733-90A3-9D29151AE3CB}" type="presParOf" srcId="{E12D3013-5DD7-4468-BC8F-C0E40BA0988F}" destId="{F4F65C3C-5338-4F17-8527-8F45E6802445}" srcOrd="4" destOrd="0" presId="urn:microsoft.com/office/officeart/2005/8/layout/vList2"/>
    <dgm:cxn modelId="{8088997E-9953-4FE5-998F-C27095D0FA55}" type="presParOf" srcId="{E12D3013-5DD7-4468-BC8F-C0E40BA0988F}" destId="{3D605ECA-5674-4807-8020-FB3395337441}" srcOrd="5" destOrd="0" presId="urn:microsoft.com/office/officeart/2005/8/layout/vList2"/>
    <dgm:cxn modelId="{763DD9AE-9548-48B2-AFB2-19416D5D2D3C}" type="presParOf" srcId="{E12D3013-5DD7-4468-BC8F-C0E40BA0988F}" destId="{2572FAEA-602C-4FEF-8C24-F17A5B35BC7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E84A-82C4-457A-ACDA-C2459CDFA8DF}">
      <dsp:nvSpPr>
        <dsp:cNvPr id="0" name=""/>
        <dsp:cNvSpPr/>
      </dsp:nvSpPr>
      <dsp:spPr>
        <a:xfrm>
          <a:off x="0" y="3177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t>Ecologie didactiek: de uitdagingen</a:t>
          </a:r>
          <a:endParaRPr lang="en-US" sz="4100" kern="1200" dirty="0"/>
        </a:p>
      </dsp:txBody>
      <dsp:txXfrm>
        <a:off x="48005" y="79784"/>
        <a:ext cx="10419590" cy="887374"/>
      </dsp:txXfrm>
    </dsp:sp>
    <dsp:sp modelId="{028A7928-B09B-47DF-8E0E-40A11DD0D50F}">
      <dsp:nvSpPr>
        <dsp:cNvPr id="0" name=""/>
        <dsp:cNvSpPr/>
      </dsp:nvSpPr>
      <dsp:spPr>
        <a:xfrm>
          <a:off x="0" y="1111682"/>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t>Uitvoeren, schoolplaten</a:t>
          </a:r>
          <a:endParaRPr lang="en-US" sz="4100" kern="1200" dirty="0"/>
        </a:p>
      </dsp:txBody>
      <dsp:txXfrm>
        <a:off x="48005" y="1159687"/>
        <a:ext cx="10419590" cy="887374"/>
      </dsp:txXfrm>
    </dsp:sp>
    <dsp:sp modelId="{F4F65C3C-5338-4F17-8527-8F45E6802445}">
      <dsp:nvSpPr>
        <dsp:cNvPr id="0" name=""/>
        <dsp:cNvSpPr/>
      </dsp:nvSpPr>
      <dsp:spPr>
        <a:xfrm>
          <a:off x="0" y="223470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a:t>Verdieping van kennis in een 3D model</a:t>
          </a:r>
          <a:endParaRPr lang="en-US" sz="4100" kern="1200"/>
        </a:p>
      </dsp:txBody>
      <dsp:txXfrm>
        <a:off x="48005" y="2282714"/>
        <a:ext cx="10419590" cy="887374"/>
      </dsp:txXfrm>
    </dsp:sp>
    <dsp:sp modelId="{2572FAEA-602C-4FEF-8C24-F17A5B35BC71}">
      <dsp:nvSpPr>
        <dsp:cNvPr id="0" name=""/>
        <dsp:cNvSpPr/>
      </dsp:nvSpPr>
      <dsp:spPr>
        <a:xfrm>
          <a:off x="0" y="3325022"/>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l-NL" sz="4100" kern="1200" dirty="0"/>
            <a:t>Evaluatie </a:t>
          </a:r>
          <a:endParaRPr lang="en-US" sz="4100" kern="1200" dirty="0"/>
        </a:p>
      </dsp:txBody>
      <dsp:txXfrm>
        <a:off x="48005" y="3373027"/>
        <a:ext cx="10419590"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A2C22-0687-460B-94AD-6E54DE1D1789}" type="datetimeFigureOut">
              <a:rPr lang="nl-NL" smtClean="0"/>
              <a:t>13-11-2023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7E0BA-527A-4924-9DAD-4C8C415BCC7B}" type="slidenum">
              <a:rPr lang="nl-NL" smtClean="0"/>
              <a:t>‹nr.›</a:t>
            </a:fld>
            <a:endParaRPr lang="nl-NL"/>
          </a:p>
        </p:txBody>
      </p:sp>
    </p:spTree>
    <p:extLst>
      <p:ext uri="{BB962C8B-B14F-4D97-AF65-F5344CB8AC3E}">
        <p14:creationId xmlns:p14="http://schemas.microsoft.com/office/powerpoint/2010/main" val="72605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a:t>
            </a:r>
            <a:r>
              <a:rPr lang="nl-NL" baseline="0" dirty="0"/>
              <a:t> heb je nodig?:</a:t>
            </a:r>
          </a:p>
          <a:p>
            <a:r>
              <a:rPr lang="nl-NL" baseline="0" dirty="0"/>
              <a:t>Werkbladen</a:t>
            </a:r>
          </a:p>
          <a:p>
            <a:r>
              <a:rPr lang="nl-NL" baseline="0" dirty="0"/>
              <a:t>Per tweetal schoolplaten</a:t>
            </a:r>
          </a:p>
          <a:p>
            <a:r>
              <a:rPr lang="nl-NL" baseline="0" dirty="0"/>
              <a:t>Playmais met natte spons</a:t>
            </a:r>
          </a:p>
          <a:p>
            <a:r>
              <a:rPr lang="nl-NL" baseline="0" dirty="0"/>
              <a:t>Scharen, twee per groep</a:t>
            </a:r>
          </a:p>
          <a:p>
            <a:r>
              <a:rPr lang="nl-NL" baseline="0" dirty="0"/>
              <a:t>Grote vellen voor </a:t>
            </a:r>
            <a:r>
              <a:rPr lang="nl-NL" baseline="0" dirty="0" err="1"/>
              <a:t>mindmap</a:t>
            </a:r>
            <a:endParaRPr lang="nl-NL" baseline="0" dirty="0"/>
          </a:p>
          <a:p>
            <a:r>
              <a:rPr lang="nl-NL" baseline="0" dirty="0"/>
              <a:t>Stiften voor </a:t>
            </a:r>
            <a:r>
              <a:rPr lang="nl-NL" baseline="0" dirty="0" err="1"/>
              <a:t>mindmap</a:t>
            </a:r>
            <a:endParaRPr lang="nl-NL" baseline="0" dirty="0"/>
          </a:p>
          <a:p>
            <a:r>
              <a:rPr lang="nl-NL" baseline="0" dirty="0"/>
              <a:t>Achtergrondinformatie bever: https://natuurtijdschriften.nl/pub/1003468/NAHM2009098004004.pdf </a:t>
            </a:r>
          </a:p>
          <a:p>
            <a:r>
              <a:rPr lang="nl-NL" baseline="0" dirty="0" err="1"/>
              <a:t>Wistjedatjes</a:t>
            </a:r>
            <a:r>
              <a:rPr lang="nl-NL" baseline="0" dirty="0"/>
              <a:t> printen</a:t>
            </a:r>
          </a:p>
          <a:p>
            <a:r>
              <a:rPr lang="nl-NL" baseline="0" dirty="0"/>
              <a:t>Aanbevolen: </a:t>
            </a:r>
            <a:r>
              <a:rPr lang="nl-NL" baseline="0" dirty="0" err="1"/>
              <a:t>binas</a:t>
            </a:r>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E77E0BA-527A-4924-9DAD-4C8C415BCC7B}" type="slidenum">
              <a:rPr lang="nl-NL" smtClean="0"/>
              <a:t>1</a:t>
            </a:fld>
            <a:endParaRPr lang="nl-NL"/>
          </a:p>
        </p:txBody>
      </p:sp>
    </p:spTree>
    <p:extLst>
      <p:ext uri="{BB962C8B-B14F-4D97-AF65-F5344CB8AC3E}">
        <p14:creationId xmlns:p14="http://schemas.microsoft.com/office/powerpoint/2010/main" val="85296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wolf geven als hint bij opdracht B2</a:t>
            </a:r>
          </a:p>
          <a:p>
            <a:r>
              <a:rPr lang="nl-NL" dirty="0"/>
              <a:t>Als hint bij de bever bij B1</a:t>
            </a:r>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31</a:t>
            </a:fld>
            <a:endParaRPr lang="nl-NL"/>
          </a:p>
        </p:txBody>
      </p:sp>
    </p:spTree>
    <p:extLst>
      <p:ext uri="{BB962C8B-B14F-4D97-AF65-F5344CB8AC3E}">
        <p14:creationId xmlns:p14="http://schemas.microsoft.com/office/powerpoint/2010/main" val="112761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1" i="0" u="none" strike="noStrike" cap="none" normalizeH="0" baseline="0" dirty="0">
                <a:ln>
                  <a:noFill/>
                </a:ln>
                <a:solidFill>
                  <a:srgbClr val="000000"/>
                </a:solidFill>
                <a:effectLst/>
                <a:cs typeface="Arial" panose="020B0604020202020204" pitchFamily="34" charset="0"/>
              </a:rPr>
              <a:t>Kennisachtergrond:</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rgbClr val="000000"/>
                </a:solidFill>
                <a:effectLst/>
                <a:cs typeface="Arial" panose="020B0604020202020204" pitchFamily="34" charset="0"/>
              </a:rPr>
              <a:t>Elk individu heeft direct of indirect invloed op zijn of haar leefomgeving inclusief op al de levende wezens die daartoe behoren</a:t>
            </a:r>
            <a:endParaRPr lang="nl-NL" dirty="0"/>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6</a:t>
            </a:fld>
            <a:endParaRPr lang="nl-NL"/>
          </a:p>
        </p:txBody>
      </p:sp>
    </p:spTree>
    <p:extLst>
      <p:ext uri="{BB962C8B-B14F-4D97-AF65-F5344CB8AC3E}">
        <p14:creationId xmlns:p14="http://schemas.microsoft.com/office/powerpoint/2010/main" val="423055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0000"/>
                </a:solidFill>
                <a:effectLst/>
                <a:latin typeface="arial" panose="020B0604020202020204" pitchFamily="34" charset="0"/>
              </a:rPr>
              <a:t>Kennisachtergrond:</a:t>
            </a:r>
          </a:p>
          <a:p>
            <a:pPr algn="l"/>
            <a:r>
              <a:rPr lang="nl-NL" b="0" i="0" dirty="0">
                <a:solidFill>
                  <a:srgbClr val="000000"/>
                </a:solidFill>
                <a:effectLst/>
                <a:latin typeface="arial" panose="020B0604020202020204" pitchFamily="34" charset="0"/>
              </a:rPr>
              <a:t>Een voedselketen bestaat uit een reeks soorten, waarbij elke soort voedselbron is voor de volgende soort. In een ecosysteem lopen altijd meerdere voedselketens door elkaar heen. We spreken dan van een </a:t>
            </a:r>
            <a:r>
              <a:rPr lang="nl-NL" b="0" i="0" dirty="0" err="1">
                <a:solidFill>
                  <a:srgbClr val="000000"/>
                </a:solidFill>
                <a:effectLst/>
                <a:latin typeface="arial" panose="020B0604020202020204" pitchFamily="34" charset="0"/>
              </a:rPr>
              <a:t>voedselweb</a:t>
            </a:r>
            <a:r>
              <a:rPr lang="nl-NL" b="0" i="0" dirty="0">
                <a:solidFill>
                  <a:srgbClr val="000000"/>
                </a:solidFill>
                <a:effectLst/>
                <a:latin typeface="arial" panose="020B0604020202020204" pitchFamily="34" charset="0"/>
              </a:rPr>
              <a:t> of voedselnet. Door de organismen van een ecosysteem in te delen in trofische </a:t>
            </a:r>
            <a:r>
              <a:rPr lang="nl-NL" b="0" i="0" dirty="0" err="1">
                <a:solidFill>
                  <a:srgbClr val="000000"/>
                </a:solidFill>
                <a:effectLst/>
                <a:latin typeface="arial" panose="020B0604020202020204" pitchFamily="34" charset="0"/>
              </a:rPr>
              <a:t>niveau’s</a:t>
            </a:r>
            <a:r>
              <a:rPr lang="nl-NL" b="0" i="0" dirty="0">
                <a:solidFill>
                  <a:srgbClr val="000000"/>
                </a:solidFill>
                <a:effectLst/>
                <a:latin typeface="arial" panose="020B0604020202020204" pitchFamily="34" charset="0"/>
              </a:rPr>
              <a:t> (producenten, consumenten van de eerste orde, consumenten van de tweede orde, enzovoort), ontstaat weer een eenvoudige keten. Deze is grafisch weer te geven als een piramide van aantallen of als een piramide van biomassa of als een piramide van energie. Omdat een deel van het opgenomen voedsel wordt gebruikt voor de verbranding, neemt de hoeveelheid organische stof (en dus de biomassa en de hoeveelheid energie) bij iedere stap in de keten af. Hierdoor ontstaat een piramidevorm. Vandaar de naam ecologische </a:t>
            </a:r>
            <a:r>
              <a:rPr lang="nl-NL" b="0" i="0" dirty="0" err="1">
                <a:solidFill>
                  <a:srgbClr val="000000"/>
                </a:solidFill>
                <a:effectLst/>
                <a:latin typeface="arial" panose="020B0604020202020204" pitchFamily="34" charset="0"/>
              </a:rPr>
              <a:t>pirmamide</a:t>
            </a:r>
            <a:r>
              <a:rPr lang="nl-NL" b="0" i="0" dirty="0">
                <a:solidFill>
                  <a:srgbClr val="000000"/>
                </a:solidFill>
                <a:effectLst/>
                <a:latin typeface="arial" panose="020B0604020202020204" pitchFamily="34" charset="0"/>
              </a:rPr>
              <a:t> of voedselpiramide. Vaak ziet de piramide van aantallen er hetzelfde uit als de piramide van biomassa, omdat het aantal individuen per trofisch niveau meestal afneemt. Dit is echter lang niet altijd het geval. Het kan bijvoorbeeld zo zijn dat de basis van de keten bestaat uit een aantal bomen. Dit trofisch niveau zal dan veel minder individuen tellen dan het volgende niveau, het aantal planteneters (slakken, insecten, </a:t>
            </a:r>
            <a:r>
              <a:rPr lang="nl-NL" b="0" i="0" dirty="0" err="1">
                <a:solidFill>
                  <a:srgbClr val="000000"/>
                </a:solidFill>
                <a:effectLst/>
                <a:latin typeface="arial" panose="020B0604020202020204" pitchFamily="34" charset="0"/>
              </a:rPr>
              <a:t>zaadetende</a:t>
            </a:r>
            <a:r>
              <a:rPr lang="nl-NL" b="0" i="0" dirty="0">
                <a:solidFill>
                  <a:srgbClr val="000000"/>
                </a:solidFill>
                <a:effectLst/>
                <a:latin typeface="arial" panose="020B0604020202020204" pitchFamily="34" charset="0"/>
              </a:rPr>
              <a:t> vogels).  Overigens kan ook een piramide van biomassa afwijken van de klassieke piramidevorm. Op sommige plaatsen in zee bijvoorbeeld, vormen zeer snel delende eencellige algen, die erg kort leven, omdat ze worden gegeten door dierlijk plankton, het eerste trofische niveau. Hierdoor is de hoeveelheid biomassa van niveau 2 (dierlijk plankton) groter dan van niveau 1 (eencellige algen).</a:t>
            </a:r>
          </a:p>
          <a:p>
            <a:endParaRPr lang="nl-NL" dirty="0"/>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7</a:t>
            </a:fld>
            <a:endParaRPr lang="nl-NL"/>
          </a:p>
        </p:txBody>
      </p:sp>
    </p:spTree>
    <p:extLst>
      <p:ext uri="{BB962C8B-B14F-4D97-AF65-F5344CB8AC3E}">
        <p14:creationId xmlns:p14="http://schemas.microsoft.com/office/powerpoint/2010/main" val="103014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10</a:t>
            </a:fld>
            <a:endParaRPr lang="nl-NL"/>
          </a:p>
        </p:txBody>
      </p:sp>
    </p:spTree>
    <p:extLst>
      <p:ext uri="{BB962C8B-B14F-4D97-AF65-F5344CB8AC3E}">
        <p14:creationId xmlns:p14="http://schemas.microsoft.com/office/powerpoint/2010/main" val="184270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Werkblad </a:t>
            </a:r>
          </a:p>
          <a:p>
            <a:pPr marL="0" indent="0">
              <a:buNone/>
            </a:pPr>
            <a:r>
              <a:rPr lang="nl-NL" dirty="0" err="1"/>
              <a:t>Wistjedatjes</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11</a:t>
            </a:fld>
            <a:endParaRPr lang="nl-NL"/>
          </a:p>
        </p:txBody>
      </p:sp>
    </p:spTree>
    <p:extLst>
      <p:ext uri="{BB962C8B-B14F-4D97-AF65-F5344CB8AC3E}">
        <p14:creationId xmlns:p14="http://schemas.microsoft.com/office/powerpoint/2010/main" val="330911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13</a:t>
            </a:fld>
            <a:endParaRPr lang="nl-NL"/>
          </a:p>
        </p:txBody>
      </p:sp>
    </p:spTree>
    <p:extLst>
      <p:ext uri="{BB962C8B-B14F-4D97-AF65-F5344CB8AC3E}">
        <p14:creationId xmlns:p14="http://schemas.microsoft.com/office/powerpoint/2010/main" val="381974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Binas</a:t>
            </a:r>
            <a:r>
              <a:rPr lang="nl-NL" dirty="0"/>
              <a:t> 7</a:t>
            </a:r>
            <a:r>
              <a:rPr lang="nl-NL" baseline="30000" dirty="0"/>
              <a:t>e</a:t>
            </a:r>
            <a:r>
              <a:rPr lang="nl-NL" dirty="0"/>
              <a:t> editie</a:t>
            </a:r>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15</a:t>
            </a:fld>
            <a:endParaRPr lang="nl-NL"/>
          </a:p>
        </p:txBody>
      </p:sp>
    </p:spTree>
    <p:extLst>
      <p:ext uri="{BB962C8B-B14F-4D97-AF65-F5344CB8AC3E}">
        <p14:creationId xmlns:p14="http://schemas.microsoft.com/office/powerpoint/2010/main" val="245538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Binas</a:t>
            </a:r>
            <a:r>
              <a:rPr lang="nl-NL" dirty="0"/>
              <a:t> 7</a:t>
            </a:r>
            <a:r>
              <a:rPr lang="nl-NL" baseline="30000" dirty="0"/>
              <a:t>e</a:t>
            </a:r>
            <a:r>
              <a:rPr lang="nl-NL" dirty="0"/>
              <a:t> editie</a:t>
            </a:r>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16</a:t>
            </a:fld>
            <a:endParaRPr lang="nl-NL"/>
          </a:p>
        </p:txBody>
      </p:sp>
    </p:spTree>
    <p:extLst>
      <p:ext uri="{BB962C8B-B14F-4D97-AF65-F5344CB8AC3E}">
        <p14:creationId xmlns:p14="http://schemas.microsoft.com/office/powerpoint/2010/main" val="220390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wolf geven als hint bij opdracht B1</a:t>
            </a:r>
          </a:p>
          <a:p>
            <a:r>
              <a:rPr lang="nl-NL" dirty="0"/>
              <a:t>Bij bever geven als hint bij opdracht B2</a:t>
            </a:r>
          </a:p>
        </p:txBody>
      </p:sp>
      <p:sp>
        <p:nvSpPr>
          <p:cNvPr id="4" name="Tijdelijke aanduiding voor dianummer 3"/>
          <p:cNvSpPr>
            <a:spLocks noGrp="1"/>
          </p:cNvSpPr>
          <p:nvPr>
            <p:ph type="sldNum" sz="quarter" idx="5"/>
          </p:nvPr>
        </p:nvSpPr>
        <p:spPr/>
        <p:txBody>
          <a:bodyPr/>
          <a:lstStyle/>
          <a:p>
            <a:fld id="{8E77E0BA-527A-4924-9DAD-4C8C415BCC7B}" type="slidenum">
              <a:rPr lang="nl-NL" smtClean="0"/>
              <a:t>30</a:t>
            </a:fld>
            <a:endParaRPr lang="nl-NL"/>
          </a:p>
        </p:txBody>
      </p:sp>
    </p:spTree>
    <p:extLst>
      <p:ext uri="{BB962C8B-B14F-4D97-AF65-F5344CB8AC3E}">
        <p14:creationId xmlns:p14="http://schemas.microsoft.com/office/powerpoint/2010/main" val="238402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77028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70179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338069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412372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12570F7-7BE0-4C41-87DF-A542329D2FFC}" type="datetimeFigureOut">
              <a:rPr lang="nl-NL" smtClean="0"/>
              <a:t>13-11-2023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303787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12570F7-7BE0-4C41-87DF-A542329D2FFC}" type="datetimeFigureOut">
              <a:rPr lang="nl-NL" smtClean="0"/>
              <a:t>13-11-2023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47592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12570F7-7BE0-4C41-87DF-A542329D2FFC}" type="datetimeFigureOut">
              <a:rPr lang="nl-NL" smtClean="0"/>
              <a:t>13-11-2023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36423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12570F7-7BE0-4C41-87DF-A542329D2FFC}" type="datetimeFigureOut">
              <a:rPr lang="nl-NL" smtClean="0"/>
              <a:t>13-11-2023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69244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12570F7-7BE0-4C41-87DF-A542329D2FFC}" type="datetimeFigureOut">
              <a:rPr lang="nl-NL" smtClean="0"/>
              <a:t>13-11-2023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369846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12570F7-7BE0-4C41-87DF-A542329D2FFC}" type="datetimeFigureOut">
              <a:rPr lang="nl-NL" smtClean="0"/>
              <a:t>13-11-2023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116729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12570F7-7BE0-4C41-87DF-A542329D2FFC}" type="datetimeFigureOut">
              <a:rPr lang="nl-NL" smtClean="0"/>
              <a:t>13-11-2023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CAF53F0-8D73-4C01-A371-237A25348215}" type="slidenum">
              <a:rPr lang="nl-NL" smtClean="0"/>
              <a:t>‹nr.›</a:t>
            </a:fld>
            <a:endParaRPr lang="nl-NL"/>
          </a:p>
        </p:txBody>
      </p:sp>
    </p:spTree>
    <p:extLst>
      <p:ext uri="{BB962C8B-B14F-4D97-AF65-F5344CB8AC3E}">
        <p14:creationId xmlns:p14="http://schemas.microsoft.com/office/powerpoint/2010/main" val="259728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570F7-7BE0-4C41-87DF-A542329D2FFC}" type="datetimeFigureOut">
              <a:rPr lang="nl-NL" smtClean="0"/>
              <a:t>13-11-2023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F53F0-8D73-4C01-A371-237A25348215}" type="slidenum">
              <a:rPr lang="nl-NL" smtClean="0"/>
              <a:t>‹nr.›</a:t>
            </a:fld>
            <a:endParaRPr lang="nl-NL"/>
          </a:p>
        </p:txBody>
      </p:sp>
    </p:spTree>
    <p:extLst>
      <p:ext uri="{BB962C8B-B14F-4D97-AF65-F5344CB8AC3E}">
        <p14:creationId xmlns:p14="http://schemas.microsoft.com/office/powerpoint/2010/main" val="380436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isme.science.uu.nl/biologie/index.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isme.science.uu.nl/biologie/index.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A02E0AE6-E08C-AF5F-C91B-E7E02119FEE3}"/>
              </a:ext>
            </a:extLst>
          </p:cNvPr>
          <p:cNvPicPr>
            <a:picLocks noChangeAspect="1"/>
          </p:cNvPicPr>
          <p:nvPr/>
        </p:nvPicPr>
        <p:blipFill>
          <a:blip r:embed="rId3"/>
          <a:stretch>
            <a:fillRect/>
          </a:stretch>
        </p:blipFill>
        <p:spPr>
          <a:xfrm>
            <a:off x="3849611" y="-21389"/>
            <a:ext cx="4492778" cy="6900778"/>
          </a:xfrm>
          <a:prstGeom prst="rect">
            <a:avLst/>
          </a:prstGeom>
        </p:spPr>
      </p:pic>
    </p:spTree>
    <p:extLst>
      <p:ext uri="{BB962C8B-B14F-4D97-AF65-F5344CB8AC3E}">
        <p14:creationId xmlns:p14="http://schemas.microsoft.com/office/powerpoint/2010/main" val="302581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fbeelding 6">
            <a:extLst>
              <a:ext uri="{FF2B5EF4-FFF2-40B4-BE49-F238E27FC236}">
                <a16:creationId xmlns:a16="http://schemas.microsoft.com/office/drawing/2014/main" id="{99ACBAB7-C744-6995-C129-7B8EE36D8D9D}"/>
              </a:ext>
            </a:extLst>
          </p:cNvPr>
          <p:cNvPicPr>
            <a:picLocks noChangeAspect="1"/>
          </p:cNvPicPr>
          <p:nvPr/>
        </p:nvPicPr>
        <p:blipFill>
          <a:blip r:embed="rId3"/>
          <a:stretch>
            <a:fillRect/>
          </a:stretch>
        </p:blipFill>
        <p:spPr>
          <a:xfrm>
            <a:off x="642938" y="960438"/>
            <a:ext cx="5435600" cy="3817938"/>
          </a:xfrm>
          <a:prstGeom prst="rect">
            <a:avLst/>
          </a:prstGeom>
        </p:spPr>
      </p:pic>
      <p:pic>
        <p:nvPicPr>
          <p:cNvPr id="5" name="Tijdelijke aanduiding voor inhoud 4">
            <a:extLst>
              <a:ext uri="{FF2B5EF4-FFF2-40B4-BE49-F238E27FC236}">
                <a16:creationId xmlns:a16="http://schemas.microsoft.com/office/drawing/2014/main" id="{FA7E7066-82E4-A406-8B54-2D1D92FEB2DC}"/>
              </a:ext>
            </a:extLst>
          </p:cNvPr>
          <p:cNvPicPr>
            <a:picLocks noGrp="1" noChangeAspect="1"/>
          </p:cNvPicPr>
          <p:nvPr>
            <p:ph idx="1"/>
          </p:nvPr>
        </p:nvPicPr>
        <p:blipFill>
          <a:blip r:embed="rId4"/>
          <a:stretch>
            <a:fillRect/>
          </a:stretch>
        </p:blipFill>
        <p:spPr>
          <a:xfrm>
            <a:off x="6153150" y="960438"/>
            <a:ext cx="5394325" cy="3817938"/>
          </a:xfrm>
        </p:spPr>
      </p:pic>
      <p:sp>
        <p:nvSpPr>
          <p:cNvPr id="2" name="Titel 1">
            <a:extLst>
              <a:ext uri="{FF2B5EF4-FFF2-40B4-BE49-F238E27FC236}">
                <a16:creationId xmlns:a16="http://schemas.microsoft.com/office/drawing/2014/main" id="{6BEDE7D5-ADFF-75FD-30B9-670D211BFDA5}"/>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b="1" kern="1200" dirty="0" err="1">
                <a:solidFill>
                  <a:srgbClr val="FF0000"/>
                </a:solidFill>
                <a:latin typeface="+mj-lt"/>
                <a:ea typeface="+mj-ea"/>
                <a:cs typeface="+mj-cs"/>
              </a:rPr>
              <a:t>Opdracht</a:t>
            </a:r>
            <a:r>
              <a:rPr lang="en-US" sz="5200" b="1" kern="1200" dirty="0">
                <a:solidFill>
                  <a:srgbClr val="FF0000"/>
                </a:solidFill>
                <a:latin typeface="+mj-lt"/>
                <a:ea typeface="+mj-ea"/>
                <a:cs typeface="+mj-cs"/>
              </a:rPr>
              <a:t> A </a:t>
            </a:r>
            <a:r>
              <a:rPr lang="en-US" sz="5200" b="1" kern="1200" dirty="0" err="1">
                <a:solidFill>
                  <a:srgbClr val="FF0000"/>
                </a:solidFill>
                <a:latin typeface="+mj-lt"/>
                <a:ea typeface="+mj-ea"/>
                <a:cs typeface="+mj-cs"/>
              </a:rPr>
              <a:t>uitvoeren</a:t>
            </a:r>
            <a:r>
              <a:rPr lang="en-US" sz="5200" b="1" kern="1200" dirty="0">
                <a:solidFill>
                  <a:srgbClr val="FF0000"/>
                </a:solidFill>
                <a:latin typeface="+mj-lt"/>
                <a:ea typeface="+mj-ea"/>
                <a:cs typeface="+mj-cs"/>
              </a:rPr>
              <a:t>: </a:t>
            </a:r>
            <a:r>
              <a:rPr lang="en-US" sz="5200" b="1" kern="1200" dirty="0" err="1">
                <a:solidFill>
                  <a:srgbClr val="FF0000"/>
                </a:solidFill>
                <a:latin typeface="+mj-lt"/>
                <a:ea typeface="+mj-ea"/>
                <a:cs typeface="+mj-cs"/>
              </a:rPr>
              <a:t>schoolplaat</a:t>
            </a:r>
            <a:endParaRPr lang="en-US" sz="5200" b="1" kern="1200" dirty="0">
              <a:solidFill>
                <a:srgbClr val="FF0000"/>
              </a:solidFill>
              <a:latin typeface="+mj-lt"/>
              <a:ea typeface="+mj-ea"/>
              <a:cs typeface="+mj-cs"/>
            </a:endParaRPr>
          </a:p>
        </p:txBody>
      </p:sp>
    </p:spTree>
    <p:extLst>
      <p:ext uri="{BB962C8B-B14F-4D97-AF65-F5344CB8AC3E}">
        <p14:creationId xmlns:p14="http://schemas.microsoft.com/office/powerpoint/2010/main" val="180133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PlayMais Basic Emmer - 1000-delig-3">
            <a:extLst>
              <a:ext uri="{FF2B5EF4-FFF2-40B4-BE49-F238E27FC236}">
                <a16:creationId xmlns:a16="http://schemas.microsoft.com/office/drawing/2014/main" id="{44B3E0A0-E5FC-B967-65AD-28F1DADCE32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1B02D4-8CC0-E1D8-17C0-83F4FEEF7E4F}"/>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4800" b="1" dirty="0" err="1">
                <a:solidFill>
                  <a:srgbClr val="4BA9F7"/>
                </a:solidFill>
              </a:rPr>
              <a:t>Opdracht</a:t>
            </a:r>
            <a:r>
              <a:rPr lang="en-US" sz="4800" b="1" dirty="0">
                <a:solidFill>
                  <a:srgbClr val="4BA9F7"/>
                </a:solidFill>
              </a:rPr>
              <a:t> B </a:t>
            </a:r>
            <a:r>
              <a:rPr lang="en-US" sz="4800" b="1" dirty="0" err="1">
                <a:solidFill>
                  <a:srgbClr val="4BA9F7"/>
                </a:solidFill>
              </a:rPr>
              <a:t>verdiepen</a:t>
            </a:r>
            <a:r>
              <a:rPr lang="en-US" sz="4800" b="1" dirty="0">
                <a:solidFill>
                  <a:srgbClr val="4BA9F7"/>
                </a:solidFill>
              </a:rPr>
              <a:t>: </a:t>
            </a:r>
            <a:r>
              <a:rPr lang="en-US" sz="4800" b="1" dirty="0" err="1">
                <a:solidFill>
                  <a:srgbClr val="4BA9F7"/>
                </a:solidFill>
              </a:rPr>
              <a:t>een</a:t>
            </a:r>
            <a:r>
              <a:rPr lang="en-US" sz="4800" b="1" dirty="0">
                <a:solidFill>
                  <a:srgbClr val="4BA9F7"/>
                </a:solidFill>
              </a:rPr>
              <a:t> 3D model</a:t>
            </a:r>
          </a:p>
        </p:txBody>
      </p:sp>
      <p:cxnSp>
        <p:nvCxnSpPr>
          <p:cNvPr id="10251" name="Straight Connector 1025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253" name="Straight Connector 1025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16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5DAE70-CED6-82FD-98A0-CE5387AFCDF2}"/>
              </a:ext>
            </a:extLst>
          </p:cNvPr>
          <p:cNvSpPr>
            <a:spLocks noGrp="1"/>
          </p:cNvSpPr>
          <p:nvPr>
            <p:ph type="title"/>
          </p:nvPr>
        </p:nvSpPr>
        <p:spPr>
          <a:xfrm>
            <a:off x="838199" y="537883"/>
            <a:ext cx="4783697" cy="1942810"/>
          </a:xfrm>
        </p:spPr>
        <p:txBody>
          <a:bodyPr anchor="b">
            <a:normAutofit/>
          </a:bodyPr>
          <a:lstStyle/>
          <a:p>
            <a:r>
              <a:rPr lang="nl-NL" sz="4000" b="1" dirty="0">
                <a:solidFill>
                  <a:srgbClr val="FF0000"/>
                </a:solidFill>
              </a:rPr>
              <a:t>Nabespreken B</a:t>
            </a:r>
          </a:p>
        </p:txBody>
      </p:sp>
      <p:sp>
        <p:nvSpPr>
          <p:cNvPr id="3" name="Tijdelijke aanduiding voor inhoud 2">
            <a:extLst>
              <a:ext uri="{FF2B5EF4-FFF2-40B4-BE49-F238E27FC236}">
                <a16:creationId xmlns:a16="http://schemas.microsoft.com/office/drawing/2014/main" id="{FCDB9E6D-0CA7-6B86-549D-A51159BD4F54}"/>
              </a:ext>
            </a:extLst>
          </p:cNvPr>
          <p:cNvSpPr>
            <a:spLocks noGrp="1"/>
          </p:cNvSpPr>
          <p:nvPr>
            <p:ph idx="1"/>
          </p:nvPr>
        </p:nvSpPr>
        <p:spPr>
          <a:xfrm>
            <a:off x="838199" y="2686323"/>
            <a:ext cx="4783697" cy="3433583"/>
          </a:xfrm>
        </p:spPr>
        <p:txBody>
          <a:bodyPr>
            <a:normAutofit/>
          </a:bodyPr>
          <a:lstStyle/>
          <a:p>
            <a:pPr marL="0" indent="0">
              <a:buNone/>
            </a:pPr>
            <a:r>
              <a:rPr lang="nl-NL" sz="2000" dirty="0"/>
              <a:t>Wisselen! Twee blijven zitten, twee gaan naar een tafel met een andere schoolplaat. Neem je eigen schoolplaat en 3D model mee. </a:t>
            </a:r>
          </a:p>
          <a:p>
            <a:pPr marL="0" indent="0">
              <a:buNone/>
            </a:pPr>
            <a:endParaRPr lang="nl-NL" sz="2000" dirty="0"/>
          </a:p>
          <a:p>
            <a:pPr marL="0" indent="0">
              <a:buNone/>
            </a:pPr>
            <a:r>
              <a:rPr lang="nl-NL" sz="2000" dirty="0"/>
              <a:t>Licht je schoolplaat en 3D modellen toe</a:t>
            </a:r>
          </a:p>
          <a:p>
            <a:pPr marL="0" indent="0">
              <a:buNone/>
            </a:pPr>
            <a:endParaRPr lang="nl-NL" sz="2000" dirty="0"/>
          </a:p>
        </p:txBody>
      </p:sp>
      <p:pic>
        <p:nvPicPr>
          <p:cNvPr id="13314" name="Picture 2" descr="Arrows - Free arrows icons">
            <a:extLst>
              <a:ext uri="{FF2B5EF4-FFF2-40B4-BE49-F238E27FC236}">
                <a16:creationId xmlns:a16="http://schemas.microsoft.com/office/drawing/2014/main" id="{BACC1AE1-C98E-1E31-0023-B340F19751ED}"/>
              </a:ext>
            </a:extLst>
          </p:cNvPr>
          <p:cNvPicPr>
            <a:picLocks noChangeAspect="1" noChangeArrowheads="1"/>
          </p:cNvPicPr>
          <p:nvPr/>
        </p:nvPicPr>
        <p:blipFill>
          <a:blip r:embed="rId2">
            <a:duotone>
              <a:prstClr val="black"/>
              <a:srgbClr val="4BA9F7">
                <a:tint val="45000"/>
                <a:satMod val="400000"/>
              </a:srgbClr>
            </a:duotone>
            <a:extLst>
              <a:ext uri="{28A0092B-C50C-407E-A947-70E740481C1C}">
                <a14:useLocalDpi xmlns:a14="http://schemas.microsoft.com/office/drawing/2010/main" val="0"/>
              </a:ext>
            </a:extLst>
          </a:blip>
          <a:stretch>
            <a:fillRect/>
          </a:stretch>
        </p:blipFill>
        <p:spPr bwMode="auto">
          <a:xfrm>
            <a:off x="5988424" y="646206"/>
            <a:ext cx="5365375" cy="536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99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3" descr="Bever met effen opvulling">
            <a:extLst>
              <a:ext uri="{FF2B5EF4-FFF2-40B4-BE49-F238E27FC236}">
                <a16:creationId xmlns:a16="http://schemas.microsoft.com/office/drawing/2014/main" id="{E642BD95-8ED9-C192-3C1A-A8DF06D35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7705" y="278745"/>
            <a:ext cx="914400" cy="914400"/>
          </a:xfrm>
          <a:prstGeom prst="rect">
            <a:avLst/>
          </a:prstGeom>
        </p:spPr>
      </p:pic>
      <p:pic>
        <p:nvPicPr>
          <p:cNvPr id="11" name="Graphic 2" descr="Wolf met effen opvulling">
            <a:extLst>
              <a:ext uri="{FF2B5EF4-FFF2-40B4-BE49-F238E27FC236}">
                <a16:creationId xmlns:a16="http://schemas.microsoft.com/office/drawing/2014/main" id="{61C0BDD0-795E-97C3-BE7D-86F2500A17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6913" y="5723445"/>
            <a:ext cx="914400" cy="914400"/>
          </a:xfrm>
          <a:prstGeom prst="rect">
            <a:avLst/>
          </a:prstGeom>
        </p:spPr>
      </p:pic>
      <p:sp>
        <p:nvSpPr>
          <p:cNvPr id="2" name="Titel 1">
            <a:extLst>
              <a:ext uri="{FF2B5EF4-FFF2-40B4-BE49-F238E27FC236}">
                <a16:creationId xmlns:a16="http://schemas.microsoft.com/office/drawing/2014/main" id="{F07D81C5-62CA-4305-136C-E5C51641DDEC}"/>
              </a:ext>
            </a:extLst>
          </p:cNvPr>
          <p:cNvSpPr>
            <a:spLocks noGrp="1"/>
          </p:cNvSpPr>
          <p:nvPr>
            <p:ph type="title"/>
          </p:nvPr>
        </p:nvSpPr>
        <p:spPr/>
        <p:txBody>
          <a:bodyPr/>
          <a:lstStyle/>
          <a:p>
            <a:r>
              <a:rPr lang="nl-NL" b="1" dirty="0">
                <a:solidFill>
                  <a:srgbClr val="00B0F0"/>
                </a:solidFill>
              </a:rPr>
              <a:t>Nabespreken B</a:t>
            </a:r>
          </a:p>
        </p:txBody>
      </p:sp>
      <p:pic>
        <p:nvPicPr>
          <p:cNvPr id="16386" name="Picture 2">
            <a:extLst>
              <a:ext uri="{FF2B5EF4-FFF2-40B4-BE49-F238E27FC236}">
                <a16:creationId xmlns:a16="http://schemas.microsoft.com/office/drawing/2014/main" id="{8DF4BC32-9A60-9932-2F42-DB9E1DEB055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403695" y="2107474"/>
            <a:ext cx="6182421" cy="2735721"/>
          </a:xfrm>
          <a:prstGeom prst="rect">
            <a:avLst/>
          </a:prstGeom>
          <a:noFill/>
          <a:extLst>
            <a:ext uri="{909E8E84-426E-40DD-AFC4-6F175D3DCCD1}">
              <a14:hiddenFill xmlns:a14="http://schemas.microsoft.com/office/drawing/2010/main">
                <a:solidFill>
                  <a:srgbClr val="FFFFFF"/>
                </a:solidFill>
              </a14:hiddenFill>
            </a:ext>
          </a:extLst>
        </p:spPr>
      </p:pic>
      <p:sp>
        <p:nvSpPr>
          <p:cNvPr id="6" name="Pijl: gekromd omhoog 5">
            <a:extLst>
              <a:ext uri="{FF2B5EF4-FFF2-40B4-BE49-F238E27FC236}">
                <a16:creationId xmlns:a16="http://schemas.microsoft.com/office/drawing/2014/main" id="{22020ABF-E311-0271-2A0B-5F77D33A607D}"/>
              </a:ext>
            </a:extLst>
          </p:cNvPr>
          <p:cNvSpPr/>
          <p:nvPr/>
        </p:nvSpPr>
        <p:spPr>
          <a:xfrm>
            <a:off x="6579220" y="4830301"/>
            <a:ext cx="4270915" cy="960050"/>
          </a:xfrm>
          <a:prstGeom prst="curved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7" name="Pijl: gekromd omhoog 6">
            <a:extLst>
              <a:ext uri="{FF2B5EF4-FFF2-40B4-BE49-F238E27FC236}">
                <a16:creationId xmlns:a16="http://schemas.microsoft.com/office/drawing/2014/main" id="{8A477B1C-8076-537E-78EB-294147C416CB}"/>
              </a:ext>
            </a:extLst>
          </p:cNvPr>
          <p:cNvSpPr/>
          <p:nvPr/>
        </p:nvSpPr>
        <p:spPr>
          <a:xfrm flipH="1" flipV="1">
            <a:off x="6445404" y="1048840"/>
            <a:ext cx="4277418" cy="960050"/>
          </a:xfrm>
          <a:prstGeom prst="curved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101131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a:extLst>
              <a:ext uri="{FF2B5EF4-FFF2-40B4-BE49-F238E27FC236}">
                <a16:creationId xmlns:a16="http://schemas.microsoft.com/office/drawing/2014/main" id="{04A9C2A8-2456-6D7F-C76C-3D3E4D9FC5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52"/>
          <a:stretch/>
        </p:blipFill>
        <p:spPr bwMode="auto">
          <a:xfrm>
            <a:off x="838199" y="970773"/>
            <a:ext cx="10515599" cy="578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CA50EEE0-A7C6-05A2-E769-7E401EC95E22}"/>
              </a:ext>
            </a:extLst>
          </p:cNvPr>
          <p:cNvSpPr>
            <a:spLocks noGrp="1"/>
          </p:cNvSpPr>
          <p:nvPr>
            <p:ph type="title"/>
          </p:nvPr>
        </p:nvSpPr>
        <p:spPr/>
        <p:txBody>
          <a:bodyPr/>
          <a:lstStyle/>
          <a:p>
            <a:r>
              <a:rPr lang="nl-NL" b="1" dirty="0">
                <a:solidFill>
                  <a:srgbClr val="FF0000"/>
                </a:solidFill>
              </a:rPr>
              <a:t>Nabespreken B</a:t>
            </a:r>
            <a:endParaRPr lang="nl-NL" dirty="0">
              <a:solidFill>
                <a:srgbClr val="FF0000"/>
              </a:solidFill>
            </a:endParaRPr>
          </a:p>
        </p:txBody>
      </p:sp>
    </p:spTree>
    <p:extLst>
      <p:ext uri="{BB962C8B-B14F-4D97-AF65-F5344CB8AC3E}">
        <p14:creationId xmlns:p14="http://schemas.microsoft.com/office/powerpoint/2010/main" val="153739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4C3B6-AF9F-71F5-8156-452525DE6917}"/>
              </a:ext>
            </a:extLst>
          </p:cNvPr>
          <p:cNvSpPr>
            <a:spLocks noGrp="1"/>
          </p:cNvSpPr>
          <p:nvPr>
            <p:ph type="title"/>
          </p:nvPr>
        </p:nvSpPr>
        <p:spPr/>
        <p:txBody>
          <a:bodyPr/>
          <a:lstStyle/>
          <a:p>
            <a:r>
              <a:rPr lang="nl-NL" b="1" dirty="0">
                <a:solidFill>
                  <a:srgbClr val="4BA9F7"/>
                </a:solidFill>
              </a:rPr>
              <a:t>Nabespreken B </a:t>
            </a:r>
            <a:r>
              <a:rPr lang="nl-NL" b="1" dirty="0">
                <a:solidFill>
                  <a:srgbClr val="4BA9F7"/>
                </a:solidFill>
                <a:sym typeface="Wingdings" panose="05000000000000000000" pitchFamily="2" charset="2"/>
              </a:rPr>
              <a:t> aandachtspunten figuren</a:t>
            </a:r>
            <a:endParaRPr lang="nl-NL" b="1" dirty="0">
              <a:solidFill>
                <a:srgbClr val="4BA9F7"/>
              </a:solidFill>
            </a:endParaRPr>
          </a:p>
        </p:txBody>
      </p:sp>
      <p:sp>
        <p:nvSpPr>
          <p:cNvPr id="3" name="Tijdelijke aanduiding voor inhoud 2">
            <a:extLst>
              <a:ext uri="{FF2B5EF4-FFF2-40B4-BE49-F238E27FC236}">
                <a16:creationId xmlns:a16="http://schemas.microsoft.com/office/drawing/2014/main" id="{F5749CED-7D2D-63CB-CFA3-0FC8352E241D}"/>
              </a:ext>
            </a:extLst>
          </p:cNvPr>
          <p:cNvSpPr>
            <a:spLocks noGrp="1"/>
          </p:cNvSpPr>
          <p:nvPr>
            <p:ph idx="1"/>
          </p:nvPr>
        </p:nvSpPr>
        <p:spPr/>
        <p:txBody>
          <a:bodyPr/>
          <a:lstStyle/>
          <a:p>
            <a:pPr marL="0" indent="0">
              <a:buNone/>
            </a:pPr>
            <a:endParaRPr lang="nl-NL" dirty="0"/>
          </a:p>
        </p:txBody>
      </p:sp>
      <p:pic>
        <p:nvPicPr>
          <p:cNvPr id="8194" name="Afbeelding 2" descr="Afbeelding met diagram, tekst, lijn, Parallel&#10;&#10;Automatisch gegenereerde beschrijving">
            <a:extLst>
              <a:ext uri="{FF2B5EF4-FFF2-40B4-BE49-F238E27FC236}">
                <a16:creationId xmlns:a16="http://schemas.microsoft.com/office/drawing/2014/main" id="{C34B7ED6-AF89-B7D2-DE42-E9BF3D95B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765" y="1690688"/>
            <a:ext cx="6875049" cy="463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60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4C3B6-AF9F-71F5-8156-452525DE6917}"/>
              </a:ext>
            </a:extLst>
          </p:cNvPr>
          <p:cNvSpPr>
            <a:spLocks noGrp="1"/>
          </p:cNvSpPr>
          <p:nvPr>
            <p:ph type="title"/>
          </p:nvPr>
        </p:nvSpPr>
        <p:spPr/>
        <p:txBody>
          <a:bodyPr/>
          <a:lstStyle/>
          <a:p>
            <a:r>
              <a:rPr lang="nl-NL" b="1" dirty="0">
                <a:solidFill>
                  <a:srgbClr val="FF0000"/>
                </a:solidFill>
              </a:rPr>
              <a:t>Nabespreken B</a:t>
            </a:r>
          </a:p>
        </p:txBody>
      </p:sp>
      <p:sp>
        <p:nvSpPr>
          <p:cNvPr id="3" name="Tijdelijke aanduiding voor inhoud 2">
            <a:extLst>
              <a:ext uri="{FF2B5EF4-FFF2-40B4-BE49-F238E27FC236}">
                <a16:creationId xmlns:a16="http://schemas.microsoft.com/office/drawing/2014/main" id="{F5749CED-7D2D-63CB-CFA3-0FC8352E241D}"/>
              </a:ext>
            </a:extLst>
          </p:cNvPr>
          <p:cNvSpPr>
            <a:spLocks noGrp="1"/>
          </p:cNvSpPr>
          <p:nvPr>
            <p:ph idx="1"/>
          </p:nvPr>
        </p:nvSpPr>
        <p:spPr/>
        <p:txBody>
          <a:bodyPr/>
          <a:lstStyle/>
          <a:p>
            <a:pPr marL="0" indent="0">
              <a:buNone/>
            </a:pPr>
            <a:endParaRPr lang="nl-NL" dirty="0"/>
          </a:p>
        </p:txBody>
      </p:sp>
      <p:pic>
        <p:nvPicPr>
          <p:cNvPr id="9218" name="Afbeelding 1" descr="Afbeelding met visitekaartje, tekst, schermopname&#10;&#10;Automatisch gegenereerde beschrijving">
            <a:extLst>
              <a:ext uri="{FF2B5EF4-FFF2-40B4-BE49-F238E27FC236}">
                <a16:creationId xmlns:a16="http://schemas.microsoft.com/office/drawing/2014/main" id="{C2513F72-E2F9-BBA1-7F7E-0BF5AD96A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536" y="2641795"/>
            <a:ext cx="5600542" cy="27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69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4C3B6-AF9F-71F5-8156-452525DE6917}"/>
              </a:ext>
            </a:extLst>
          </p:cNvPr>
          <p:cNvSpPr>
            <a:spLocks noGrp="1"/>
          </p:cNvSpPr>
          <p:nvPr>
            <p:ph type="title"/>
          </p:nvPr>
        </p:nvSpPr>
        <p:spPr/>
        <p:txBody>
          <a:bodyPr/>
          <a:lstStyle/>
          <a:p>
            <a:r>
              <a:rPr lang="nl-NL" b="1" dirty="0">
                <a:solidFill>
                  <a:srgbClr val="4BA9F7"/>
                </a:solidFill>
              </a:rPr>
              <a:t>Nabespreken B</a:t>
            </a:r>
          </a:p>
        </p:txBody>
      </p:sp>
      <p:sp>
        <p:nvSpPr>
          <p:cNvPr id="3" name="Tijdelijke aanduiding voor inhoud 2">
            <a:extLst>
              <a:ext uri="{FF2B5EF4-FFF2-40B4-BE49-F238E27FC236}">
                <a16:creationId xmlns:a16="http://schemas.microsoft.com/office/drawing/2014/main" id="{F5749CED-7D2D-63CB-CFA3-0FC8352E241D}"/>
              </a:ext>
            </a:extLst>
          </p:cNvPr>
          <p:cNvSpPr>
            <a:spLocks noGrp="1"/>
          </p:cNvSpPr>
          <p:nvPr>
            <p:ph idx="1"/>
          </p:nvPr>
        </p:nvSpPr>
        <p:spPr/>
        <p:txBody>
          <a:bodyPr/>
          <a:lstStyle/>
          <a:p>
            <a:pPr marL="0" indent="0">
              <a:buNone/>
            </a:pPr>
            <a:endParaRPr lang="nl-NL" dirty="0"/>
          </a:p>
        </p:txBody>
      </p:sp>
      <p:pic>
        <p:nvPicPr>
          <p:cNvPr id="8194" name="Afbeelding 2" descr="Afbeelding met diagram, tekst, lijn, Parallel&#10;&#10;Automatisch gegenereerde beschrijving">
            <a:extLst>
              <a:ext uri="{FF2B5EF4-FFF2-40B4-BE49-F238E27FC236}">
                <a16:creationId xmlns:a16="http://schemas.microsoft.com/office/drawing/2014/main" id="{C34B7ED6-AF89-B7D2-DE42-E9BF3D95B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72" y="2290057"/>
            <a:ext cx="5077734" cy="342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Afbeelding 1" descr="Afbeelding met visitekaartje, tekst, schermopname&#10;&#10;Automatisch gegenereerde beschrijving">
            <a:extLst>
              <a:ext uri="{FF2B5EF4-FFF2-40B4-BE49-F238E27FC236}">
                <a16:creationId xmlns:a16="http://schemas.microsoft.com/office/drawing/2014/main" id="{C2513F72-E2F9-BBA1-7F7E-0BF5AD96A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459" y="2521126"/>
            <a:ext cx="6314541" cy="306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63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F145A-963B-0AED-B0F5-CBE205F920A9}"/>
              </a:ext>
            </a:extLst>
          </p:cNvPr>
          <p:cNvSpPr>
            <a:spLocks noGrp="1"/>
          </p:cNvSpPr>
          <p:nvPr>
            <p:ph type="title"/>
          </p:nvPr>
        </p:nvSpPr>
        <p:spPr/>
        <p:txBody>
          <a:bodyPr/>
          <a:lstStyle/>
          <a:p>
            <a:r>
              <a:rPr lang="nl-NL" b="1" dirty="0">
                <a:solidFill>
                  <a:srgbClr val="FF0000"/>
                </a:solidFill>
              </a:rPr>
              <a:t>Evaluatie</a:t>
            </a:r>
            <a:r>
              <a:rPr lang="nl-NL" b="1" dirty="0">
                <a:solidFill>
                  <a:srgbClr val="4BA9F7"/>
                </a:solidFill>
              </a:rPr>
              <a:t> </a:t>
            </a:r>
          </a:p>
        </p:txBody>
      </p:sp>
      <p:sp>
        <p:nvSpPr>
          <p:cNvPr id="3" name="Tijdelijke aanduiding voor inhoud 2">
            <a:extLst>
              <a:ext uri="{FF2B5EF4-FFF2-40B4-BE49-F238E27FC236}">
                <a16:creationId xmlns:a16="http://schemas.microsoft.com/office/drawing/2014/main" id="{2F67E15F-718F-70E6-2F9E-8DA5A041A7BB}"/>
              </a:ext>
            </a:extLst>
          </p:cNvPr>
          <p:cNvSpPr>
            <a:spLocks noGrp="1"/>
          </p:cNvSpPr>
          <p:nvPr>
            <p:ph idx="1"/>
          </p:nvPr>
        </p:nvSpPr>
        <p:spPr/>
        <p:txBody>
          <a:bodyPr/>
          <a:lstStyle/>
          <a:p>
            <a:r>
              <a:rPr lang="nl-NL" dirty="0"/>
              <a:t>Ervaringen?</a:t>
            </a:r>
          </a:p>
          <a:p>
            <a:r>
              <a:rPr lang="nl-NL" dirty="0"/>
              <a:t>Toepasbaarheid?</a:t>
            </a:r>
          </a:p>
          <a:p>
            <a:r>
              <a:rPr lang="nl-NL" dirty="0"/>
              <a:t>Voorkomen/weghalen preconcepten en </a:t>
            </a:r>
            <a:r>
              <a:rPr lang="nl-NL" dirty="0" err="1"/>
              <a:t>ecologieuitdagingen</a:t>
            </a:r>
            <a:r>
              <a:rPr lang="nl-NL" dirty="0"/>
              <a:t>? </a:t>
            </a:r>
          </a:p>
          <a:p>
            <a:endParaRPr lang="nl-NL" dirty="0"/>
          </a:p>
          <a:p>
            <a:endParaRPr lang="nl-NL" dirty="0"/>
          </a:p>
        </p:txBody>
      </p:sp>
    </p:spTree>
    <p:extLst>
      <p:ext uri="{BB962C8B-B14F-4D97-AF65-F5344CB8AC3E}">
        <p14:creationId xmlns:p14="http://schemas.microsoft.com/office/powerpoint/2010/main" val="369111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498268-0F64-684E-E2E0-42118E3CFE8F}"/>
              </a:ext>
            </a:extLst>
          </p:cNvPr>
          <p:cNvSpPr>
            <a:spLocks noGrp="1"/>
          </p:cNvSpPr>
          <p:nvPr>
            <p:ph type="title"/>
          </p:nvPr>
        </p:nvSpPr>
        <p:spPr>
          <a:xfrm>
            <a:off x="836679" y="723898"/>
            <a:ext cx="6002110" cy="1495425"/>
          </a:xfrm>
        </p:spPr>
        <p:txBody>
          <a:bodyPr>
            <a:normAutofit/>
          </a:bodyPr>
          <a:lstStyle/>
          <a:p>
            <a:r>
              <a:rPr lang="nl-NL" sz="4000" b="1"/>
              <a:t>Wistjedatje </a:t>
            </a:r>
          </a:p>
        </p:txBody>
      </p:sp>
      <p:sp>
        <p:nvSpPr>
          <p:cNvPr id="3" name="Tijdelijke aanduiding voor inhoud 2">
            <a:extLst>
              <a:ext uri="{FF2B5EF4-FFF2-40B4-BE49-F238E27FC236}">
                <a16:creationId xmlns:a16="http://schemas.microsoft.com/office/drawing/2014/main" id="{8248511F-ECEC-9386-E86A-AD8A9B84C7FB}"/>
              </a:ext>
            </a:extLst>
          </p:cNvPr>
          <p:cNvSpPr>
            <a:spLocks noGrp="1"/>
          </p:cNvSpPr>
          <p:nvPr>
            <p:ph idx="1"/>
          </p:nvPr>
        </p:nvSpPr>
        <p:spPr>
          <a:xfrm>
            <a:off x="836680" y="2405067"/>
            <a:ext cx="6002110" cy="3729034"/>
          </a:xfrm>
        </p:spPr>
        <p:txBody>
          <a:bodyPr>
            <a:normAutofit/>
          </a:bodyPr>
          <a:lstStyle/>
          <a:p>
            <a:pPr marL="0" indent="0">
              <a:buNone/>
            </a:pPr>
            <a:r>
              <a:rPr lang="nl-NL" sz="2000"/>
              <a:t>Door de komst van de bever neemt het aantal biotopen voor dier- en plantensoorten toe. </a:t>
            </a:r>
          </a:p>
          <a:p>
            <a:pPr marL="0" indent="0">
              <a:buNone/>
            </a:pPr>
            <a:endParaRPr lang="nl-NL" sz="2000" dirty="0"/>
          </a:p>
          <a:p>
            <a:pPr marL="0" indent="0">
              <a:buNone/>
            </a:pPr>
            <a:endParaRPr lang="nl-NL" sz="2000" dirty="0"/>
          </a:p>
        </p:txBody>
      </p:sp>
      <p:pic>
        <p:nvPicPr>
          <p:cNvPr id="1028" name="Picture 4" descr="32 ideeën over Bevers beaver | bevers, fantastische beesten, dieren">
            <a:extLst>
              <a:ext uri="{FF2B5EF4-FFF2-40B4-BE49-F238E27FC236}">
                <a16:creationId xmlns:a16="http://schemas.microsoft.com/office/drawing/2014/main" id="{0BD1544D-456E-B49B-BCFD-539EC70B82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15" r="-2" b="1300"/>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2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FF0000"/>
                </a:solidFill>
              </a:rPr>
              <a:t>Voorstellen</a:t>
            </a:r>
          </a:p>
        </p:txBody>
      </p:sp>
      <p:sp>
        <p:nvSpPr>
          <p:cNvPr id="3" name="Tijdelijke aanduiding voor inhoud 2"/>
          <p:cNvSpPr>
            <a:spLocks noGrp="1"/>
          </p:cNvSpPr>
          <p:nvPr>
            <p:ph idx="1"/>
          </p:nvPr>
        </p:nvSpPr>
        <p:spPr>
          <a:xfrm>
            <a:off x="838200" y="2092271"/>
            <a:ext cx="10515600" cy="3946580"/>
          </a:xfrm>
        </p:spPr>
        <p:txBody>
          <a:bodyPr>
            <a:normAutofit fontScale="85000" lnSpcReduction="20000"/>
          </a:bodyPr>
          <a:lstStyle/>
          <a:p>
            <a:r>
              <a:rPr lang="nl-NL" dirty="0"/>
              <a:t>Jurgen Memelink</a:t>
            </a:r>
          </a:p>
          <a:p>
            <a:pPr lvl="1"/>
            <a:r>
              <a:rPr lang="nl-NL" dirty="0"/>
              <a:t>Lerarenopleider vakgroep biologie</a:t>
            </a:r>
          </a:p>
          <a:p>
            <a:pPr lvl="1"/>
            <a:r>
              <a:rPr lang="nl-NL" dirty="0"/>
              <a:t>Bachelor &amp; master</a:t>
            </a:r>
          </a:p>
          <a:p>
            <a:pPr lvl="1"/>
            <a:r>
              <a:rPr lang="nl-NL" dirty="0"/>
              <a:t>Ecologie &amp; vakdidactiek</a:t>
            </a:r>
          </a:p>
          <a:p>
            <a:pPr marL="0" indent="0">
              <a:buNone/>
            </a:pPr>
            <a:endParaRPr lang="nl-NL" dirty="0"/>
          </a:p>
          <a:p>
            <a:pPr marL="0" indent="0">
              <a:buNone/>
            </a:pPr>
            <a:endParaRPr lang="nl-NL" dirty="0"/>
          </a:p>
          <a:p>
            <a:r>
              <a:rPr lang="nl-NL" dirty="0"/>
              <a:t>Sophie Mooren</a:t>
            </a:r>
          </a:p>
          <a:p>
            <a:pPr lvl="1"/>
            <a:r>
              <a:rPr lang="nl-NL" dirty="0"/>
              <a:t>Lerarenopleider vakgroep biologie</a:t>
            </a:r>
          </a:p>
          <a:p>
            <a:pPr lvl="1"/>
            <a:r>
              <a:rPr lang="nl-NL" dirty="0"/>
              <a:t>Bachelor &amp; master</a:t>
            </a:r>
          </a:p>
          <a:p>
            <a:pPr lvl="1"/>
            <a:r>
              <a:rPr lang="nl-NL" dirty="0"/>
              <a:t>Ecologie &amp; vakdidactiek</a:t>
            </a:r>
          </a:p>
          <a:p>
            <a:pPr lvl="1"/>
            <a:r>
              <a:rPr lang="nl-NL" dirty="0"/>
              <a:t>Curriculum verantwoordelijke </a:t>
            </a:r>
          </a:p>
          <a:p>
            <a:pPr lvl="1"/>
            <a:r>
              <a:rPr lang="nl-NL" dirty="0"/>
              <a:t>Intake-coördinator bachelor</a:t>
            </a:r>
          </a:p>
          <a:p>
            <a:pPr marL="0" indent="0">
              <a:buNone/>
            </a:pPr>
            <a:endParaRPr lang="nl-NL" dirty="0"/>
          </a:p>
          <a:p>
            <a:pPr marL="0" indent="0">
              <a:buNone/>
            </a:pPr>
            <a:endParaRPr lang="nl-NL" dirty="0"/>
          </a:p>
        </p:txBody>
      </p:sp>
      <p:pic>
        <p:nvPicPr>
          <p:cNvPr id="24582" name="Picture 6" descr="HU 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t="17084" b="22837"/>
          <a:stretch/>
        </p:blipFill>
        <p:spPr bwMode="auto">
          <a:xfrm>
            <a:off x="7434733" y="345067"/>
            <a:ext cx="4231888" cy="127124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lucht, water, persoon, buiten&#10;&#10;Automatisch gegenereerde beschrijving">
            <a:extLst>
              <a:ext uri="{FF2B5EF4-FFF2-40B4-BE49-F238E27FC236}">
                <a16:creationId xmlns:a16="http://schemas.microsoft.com/office/drawing/2014/main" id="{73B34AA6-9668-2350-241A-DF123E2AD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367" y="2092271"/>
            <a:ext cx="4910254" cy="3683109"/>
          </a:xfrm>
          <a:prstGeom prst="rect">
            <a:avLst/>
          </a:prstGeom>
        </p:spPr>
      </p:pic>
    </p:spTree>
    <p:extLst>
      <p:ext uri="{BB962C8B-B14F-4D97-AF65-F5344CB8AC3E}">
        <p14:creationId xmlns:p14="http://schemas.microsoft.com/office/powerpoint/2010/main" val="2373030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498268-0F64-684E-E2E0-42118E3CFE8F}"/>
              </a:ext>
            </a:extLst>
          </p:cNvPr>
          <p:cNvSpPr>
            <a:spLocks noGrp="1"/>
          </p:cNvSpPr>
          <p:nvPr>
            <p:ph type="title"/>
          </p:nvPr>
        </p:nvSpPr>
        <p:spPr>
          <a:xfrm>
            <a:off x="836679" y="723898"/>
            <a:ext cx="6002110" cy="1495425"/>
          </a:xfrm>
        </p:spPr>
        <p:txBody>
          <a:bodyPr>
            <a:normAutofit/>
          </a:bodyPr>
          <a:lstStyle/>
          <a:p>
            <a:r>
              <a:rPr lang="nl-NL" sz="4000" b="1"/>
              <a:t>Wistjedatje </a:t>
            </a:r>
          </a:p>
        </p:txBody>
      </p:sp>
      <p:sp>
        <p:nvSpPr>
          <p:cNvPr id="3" name="Tijdelijke aanduiding voor inhoud 2">
            <a:extLst>
              <a:ext uri="{FF2B5EF4-FFF2-40B4-BE49-F238E27FC236}">
                <a16:creationId xmlns:a16="http://schemas.microsoft.com/office/drawing/2014/main" id="{8248511F-ECEC-9386-E86A-AD8A9B84C7FB}"/>
              </a:ext>
            </a:extLst>
          </p:cNvPr>
          <p:cNvSpPr>
            <a:spLocks noGrp="1"/>
          </p:cNvSpPr>
          <p:nvPr>
            <p:ph idx="1"/>
          </p:nvPr>
        </p:nvSpPr>
        <p:spPr>
          <a:xfrm>
            <a:off x="836680" y="2405067"/>
            <a:ext cx="6002110" cy="3729034"/>
          </a:xfrm>
        </p:spPr>
        <p:txBody>
          <a:bodyPr>
            <a:normAutofit/>
          </a:bodyPr>
          <a:lstStyle/>
          <a:p>
            <a:pPr marL="0" indent="0">
              <a:buNone/>
            </a:pPr>
            <a:r>
              <a:rPr lang="nl-NL" sz="2000"/>
              <a:t>Rond het stilstaande water van een bevermeertje ontstaat een rijke oever- en waterplanten vegetatie.</a:t>
            </a:r>
          </a:p>
          <a:p>
            <a:pPr marL="0" indent="0">
              <a:buNone/>
            </a:pPr>
            <a:endParaRPr lang="nl-NL" sz="2000" dirty="0"/>
          </a:p>
          <a:p>
            <a:pPr marL="0" indent="0">
              <a:buNone/>
            </a:pPr>
            <a:endParaRPr lang="nl-NL" sz="2000" dirty="0"/>
          </a:p>
        </p:txBody>
      </p:sp>
      <p:pic>
        <p:nvPicPr>
          <p:cNvPr id="4098" name="Picture 2" descr="Steeds vaker graafschade door bevers – AWP Nederland">
            <a:extLst>
              <a:ext uri="{FF2B5EF4-FFF2-40B4-BE49-F238E27FC236}">
                <a16:creationId xmlns:a16="http://schemas.microsoft.com/office/drawing/2014/main" id="{B9818D2E-6E16-960C-2BF6-F8A172FABB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71" r="20080"/>
          <a:stretch/>
        </p:blipFill>
        <p:spPr bwMode="auto">
          <a:xfrm>
            <a:off x="7199440" y="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14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092" name="Rectangle 308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498268-0F64-684E-E2E0-42118E3CFE8F}"/>
              </a:ext>
            </a:extLst>
          </p:cNvPr>
          <p:cNvSpPr>
            <a:spLocks noGrp="1"/>
          </p:cNvSpPr>
          <p:nvPr>
            <p:ph type="title"/>
          </p:nvPr>
        </p:nvSpPr>
        <p:spPr>
          <a:xfrm>
            <a:off x="836679" y="723898"/>
            <a:ext cx="6002110" cy="1495425"/>
          </a:xfrm>
        </p:spPr>
        <p:txBody>
          <a:bodyPr>
            <a:normAutofit/>
          </a:bodyPr>
          <a:lstStyle/>
          <a:p>
            <a:r>
              <a:rPr lang="nl-NL" sz="4000" b="1"/>
              <a:t>Wistjedatje </a:t>
            </a:r>
          </a:p>
        </p:txBody>
      </p:sp>
      <p:sp>
        <p:nvSpPr>
          <p:cNvPr id="3" name="Tijdelijke aanduiding voor inhoud 2">
            <a:extLst>
              <a:ext uri="{FF2B5EF4-FFF2-40B4-BE49-F238E27FC236}">
                <a16:creationId xmlns:a16="http://schemas.microsoft.com/office/drawing/2014/main" id="{8248511F-ECEC-9386-E86A-AD8A9B84C7FB}"/>
              </a:ext>
            </a:extLst>
          </p:cNvPr>
          <p:cNvSpPr>
            <a:spLocks noGrp="1"/>
          </p:cNvSpPr>
          <p:nvPr>
            <p:ph idx="1"/>
          </p:nvPr>
        </p:nvSpPr>
        <p:spPr>
          <a:xfrm>
            <a:off x="836680" y="2405067"/>
            <a:ext cx="6002110" cy="3729034"/>
          </a:xfrm>
        </p:spPr>
        <p:txBody>
          <a:bodyPr>
            <a:normAutofit/>
          </a:bodyPr>
          <a:lstStyle/>
          <a:p>
            <a:pPr marL="0" indent="0">
              <a:buNone/>
            </a:pPr>
            <a:r>
              <a:rPr lang="nl-NL" sz="2000"/>
              <a:t>Wanneer er niet voldoende hout is aan te voeren voor de beverdam, kan deze doorbreken en ontstaat een voedselrijke slibvlakte (beverweide).</a:t>
            </a:r>
          </a:p>
          <a:p>
            <a:pPr marL="0" indent="0">
              <a:buNone/>
            </a:pPr>
            <a:endParaRPr lang="nl-NL" sz="2000"/>
          </a:p>
          <a:p>
            <a:pPr marL="0" indent="0">
              <a:buNone/>
            </a:pPr>
            <a:endParaRPr lang="nl-NL" sz="2000" dirty="0"/>
          </a:p>
        </p:txBody>
      </p:sp>
      <p:pic>
        <p:nvPicPr>
          <p:cNvPr id="3074" name="Picture 2" descr="De bever brengt het nodige teweeg in het Limburgse landschap">
            <a:extLst>
              <a:ext uri="{FF2B5EF4-FFF2-40B4-BE49-F238E27FC236}">
                <a16:creationId xmlns:a16="http://schemas.microsoft.com/office/drawing/2014/main" id="{8A5C1180-4C83-DAE8-E915-145A5DA0EA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51" r="4073"/>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1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498268-0F64-684E-E2E0-42118E3CFE8F}"/>
              </a:ext>
            </a:extLst>
          </p:cNvPr>
          <p:cNvSpPr>
            <a:spLocks noGrp="1"/>
          </p:cNvSpPr>
          <p:nvPr>
            <p:ph type="title"/>
          </p:nvPr>
        </p:nvSpPr>
        <p:spPr>
          <a:xfrm>
            <a:off x="836679" y="723898"/>
            <a:ext cx="6002110" cy="1495425"/>
          </a:xfrm>
        </p:spPr>
        <p:txBody>
          <a:bodyPr>
            <a:normAutofit/>
          </a:bodyPr>
          <a:lstStyle/>
          <a:p>
            <a:r>
              <a:rPr lang="nl-NL" sz="4000" b="1"/>
              <a:t>Wistjedatje </a:t>
            </a:r>
          </a:p>
        </p:txBody>
      </p:sp>
      <p:sp>
        <p:nvSpPr>
          <p:cNvPr id="3" name="Tijdelijke aanduiding voor inhoud 2">
            <a:extLst>
              <a:ext uri="{FF2B5EF4-FFF2-40B4-BE49-F238E27FC236}">
                <a16:creationId xmlns:a16="http://schemas.microsoft.com/office/drawing/2014/main" id="{8248511F-ECEC-9386-E86A-AD8A9B84C7FB}"/>
              </a:ext>
            </a:extLst>
          </p:cNvPr>
          <p:cNvSpPr>
            <a:spLocks noGrp="1"/>
          </p:cNvSpPr>
          <p:nvPr>
            <p:ph idx="1"/>
          </p:nvPr>
        </p:nvSpPr>
        <p:spPr>
          <a:xfrm>
            <a:off x="836680" y="2405067"/>
            <a:ext cx="6002110" cy="3729034"/>
          </a:xfrm>
        </p:spPr>
        <p:txBody>
          <a:bodyPr>
            <a:normAutofit/>
          </a:bodyPr>
          <a:lstStyle/>
          <a:p>
            <a:pPr marL="0" indent="0">
              <a:buNone/>
            </a:pPr>
            <a:r>
              <a:rPr lang="nl-NL" sz="2000"/>
              <a:t>De beverweide trekt allerlei herbivoren aan zoals ree, edelhert en wild zwijn. </a:t>
            </a:r>
          </a:p>
          <a:p>
            <a:pPr marL="0" indent="0">
              <a:buNone/>
            </a:pPr>
            <a:endParaRPr lang="nl-NL" sz="2000" dirty="0"/>
          </a:p>
          <a:p>
            <a:pPr marL="0" indent="0">
              <a:buNone/>
            </a:pPr>
            <a:endParaRPr lang="nl-NL" sz="2000" dirty="0"/>
          </a:p>
        </p:txBody>
      </p:sp>
      <p:pic>
        <p:nvPicPr>
          <p:cNvPr id="2050" name="Picture 2" descr="Zalm in moeilijkheden? Geen probleem: de bever schiet te hulp">
            <a:extLst>
              <a:ext uri="{FF2B5EF4-FFF2-40B4-BE49-F238E27FC236}">
                <a16:creationId xmlns:a16="http://schemas.microsoft.com/office/drawing/2014/main" id="{A916B1EA-86C1-4177-85A2-A51D069B07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85" r="31783"/>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6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179" name="Rectangle 717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498268-0F64-684E-E2E0-42118E3CFE8F}"/>
              </a:ext>
            </a:extLst>
          </p:cNvPr>
          <p:cNvSpPr>
            <a:spLocks noGrp="1"/>
          </p:cNvSpPr>
          <p:nvPr>
            <p:ph type="title"/>
          </p:nvPr>
        </p:nvSpPr>
        <p:spPr>
          <a:xfrm>
            <a:off x="836679" y="723898"/>
            <a:ext cx="6002110" cy="1495425"/>
          </a:xfrm>
        </p:spPr>
        <p:txBody>
          <a:bodyPr>
            <a:normAutofit/>
          </a:bodyPr>
          <a:lstStyle/>
          <a:p>
            <a:r>
              <a:rPr lang="nl-NL" sz="4000" b="1"/>
              <a:t>Wistjedatje </a:t>
            </a:r>
          </a:p>
        </p:txBody>
      </p:sp>
      <p:sp>
        <p:nvSpPr>
          <p:cNvPr id="3" name="Tijdelijke aanduiding voor inhoud 2">
            <a:extLst>
              <a:ext uri="{FF2B5EF4-FFF2-40B4-BE49-F238E27FC236}">
                <a16:creationId xmlns:a16="http://schemas.microsoft.com/office/drawing/2014/main" id="{8248511F-ECEC-9386-E86A-AD8A9B84C7FB}"/>
              </a:ext>
            </a:extLst>
          </p:cNvPr>
          <p:cNvSpPr>
            <a:spLocks noGrp="1"/>
          </p:cNvSpPr>
          <p:nvPr>
            <p:ph idx="1"/>
          </p:nvPr>
        </p:nvSpPr>
        <p:spPr>
          <a:xfrm>
            <a:off x="836680" y="2405067"/>
            <a:ext cx="6002110" cy="3729034"/>
          </a:xfrm>
        </p:spPr>
        <p:txBody>
          <a:bodyPr>
            <a:normAutofit/>
          </a:bodyPr>
          <a:lstStyle/>
          <a:p>
            <a:pPr marL="0" indent="0">
              <a:buNone/>
            </a:pPr>
            <a:r>
              <a:rPr lang="nl-NL" sz="2000"/>
              <a:t>Door de lage stroomsnelheid in bevermeertjes krijgen waterzuiverende processen een kans. </a:t>
            </a:r>
          </a:p>
          <a:p>
            <a:pPr marL="0" indent="0">
              <a:buNone/>
            </a:pPr>
            <a:endParaRPr lang="nl-NL" sz="2000" dirty="0"/>
          </a:p>
          <a:p>
            <a:pPr marL="0" indent="0">
              <a:buNone/>
            </a:pPr>
            <a:endParaRPr lang="nl-NL" sz="2000" dirty="0"/>
          </a:p>
        </p:txBody>
      </p:sp>
      <p:pic>
        <p:nvPicPr>
          <p:cNvPr id="7170" name="Picture 2" descr="Op zoek naar de voetsporen van de bever – Reis mee met Sandra">
            <a:extLst>
              <a:ext uri="{FF2B5EF4-FFF2-40B4-BE49-F238E27FC236}">
                <a16:creationId xmlns:a16="http://schemas.microsoft.com/office/drawing/2014/main" id="{99B5138E-A13D-5BBB-08F7-EA604A6CA9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7" r="2183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498268-0F64-684E-E2E0-42118E3CFE8F}"/>
              </a:ext>
            </a:extLst>
          </p:cNvPr>
          <p:cNvSpPr>
            <a:spLocks noGrp="1"/>
          </p:cNvSpPr>
          <p:nvPr>
            <p:ph type="title"/>
          </p:nvPr>
        </p:nvSpPr>
        <p:spPr>
          <a:xfrm>
            <a:off x="836679" y="723898"/>
            <a:ext cx="6002110" cy="1495425"/>
          </a:xfrm>
        </p:spPr>
        <p:txBody>
          <a:bodyPr>
            <a:normAutofit/>
          </a:bodyPr>
          <a:lstStyle/>
          <a:p>
            <a:r>
              <a:rPr lang="nl-NL" sz="4000" b="1"/>
              <a:t>Wistjedatje </a:t>
            </a:r>
          </a:p>
        </p:txBody>
      </p:sp>
      <p:sp>
        <p:nvSpPr>
          <p:cNvPr id="3" name="Tijdelijke aanduiding voor inhoud 2">
            <a:extLst>
              <a:ext uri="{FF2B5EF4-FFF2-40B4-BE49-F238E27FC236}">
                <a16:creationId xmlns:a16="http://schemas.microsoft.com/office/drawing/2014/main" id="{8248511F-ECEC-9386-E86A-AD8A9B84C7FB}"/>
              </a:ext>
            </a:extLst>
          </p:cNvPr>
          <p:cNvSpPr>
            <a:spLocks noGrp="1"/>
          </p:cNvSpPr>
          <p:nvPr>
            <p:ph idx="1"/>
          </p:nvPr>
        </p:nvSpPr>
        <p:spPr>
          <a:xfrm>
            <a:off x="836680" y="2405067"/>
            <a:ext cx="6002110" cy="3729034"/>
          </a:xfrm>
        </p:spPr>
        <p:txBody>
          <a:bodyPr>
            <a:normAutofit/>
          </a:bodyPr>
          <a:lstStyle/>
          <a:p>
            <a:pPr marL="0" indent="0">
              <a:buNone/>
            </a:pPr>
            <a:r>
              <a:rPr lang="nl-NL" sz="2000"/>
              <a:t>Door de specifieke voedselvoorkeur van de bever ontstaat geleidelijk een andere bossamenstelling in de oeverzone. </a:t>
            </a:r>
            <a:endParaRPr lang="nl-NL" sz="2000" dirty="0"/>
          </a:p>
          <a:p>
            <a:pPr marL="0" indent="0">
              <a:buNone/>
            </a:pPr>
            <a:endParaRPr lang="nl-NL" sz="2000" dirty="0"/>
          </a:p>
        </p:txBody>
      </p:sp>
      <p:pic>
        <p:nvPicPr>
          <p:cNvPr id="6146" name="Picture 2" descr="Beaver, how cute | Funny animals, Cute animals, Animals wild">
            <a:extLst>
              <a:ext uri="{FF2B5EF4-FFF2-40B4-BE49-F238E27FC236}">
                <a16:creationId xmlns:a16="http://schemas.microsoft.com/office/drawing/2014/main" id="{F1AF5ABD-7CE3-7163-649E-21FEAF77E7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51" r="1" b="2760"/>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42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98268-0F64-684E-E2E0-42118E3CFE8F}"/>
              </a:ext>
            </a:extLst>
          </p:cNvPr>
          <p:cNvSpPr>
            <a:spLocks noGrp="1"/>
          </p:cNvSpPr>
          <p:nvPr>
            <p:ph type="title"/>
          </p:nvPr>
        </p:nvSpPr>
        <p:spPr>
          <a:xfrm>
            <a:off x="836679" y="723898"/>
            <a:ext cx="6002110" cy="1495425"/>
          </a:xfrm>
        </p:spPr>
        <p:txBody>
          <a:bodyPr>
            <a:normAutofit/>
          </a:bodyPr>
          <a:lstStyle/>
          <a:p>
            <a:r>
              <a:rPr lang="nl-NL" sz="4000" b="1" dirty="0" err="1"/>
              <a:t>Wistjedatje</a:t>
            </a:r>
            <a:r>
              <a:rPr lang="nl-NL" sz="4000" b="1" dirty="0"/>
              <a:t> </a:t>
            </a:r>
          </a:p>
        </p:txBody>
      </p:sp>
      <p:sp>
        <p:nvSpPr>
          <p:cNvPr id="3" name="Tijdelijke aanduiding voor inhoud 2">
            <a:extLst>
              <a:ext uri="{FF2B5EF4-FFF2-40B4-BE49-F238E27FC236}">
                <a16:creationId xmlns:a16="http://schemas.microsoft.com/office/drawing/2014/main" id="{8248511F-ECEC-9386-E86A-AD8A9B84C7FB}"/>
              </a:ext>
            </a:extLst>
          </p:cNvPr>
          <p:cNvSpPr>
            <a:spLocks noGrp="1"/>
          </p:cNvSpPr>
          <p:nvPr>
            <p:ph idx="1"/>
          </p:nvPr>
        </p:nvSpPr>
        <p:spPr>
          <a:xfrm>
            <a:off x="836680" y="2405067"/>
            <a:ext cx="6002110" cy="3729034"/>
          </a:xfrm>
        </p:spPr>
        <p:txBody>
          <a:bodyPr>
            <a:normAutofit/>
          </a:bodyPr>
          <a:lstStyle/>
          <a:p>
            <a:pPr marL="0" indent="0">
              <a:buNone/>
            </a:pPr>
            <a:r>
              <a:rPr lang="nl-NL" sz="1800" dirty="0">
                <a:effectLst/>
                <a:latin typeface="Calibri" panose="020F0502020204030204" pitchFamily="34" charset="0"/>
                <a:ea typeface="Calibri" panose="020F0502020204030204" pitchFamily="34" charset="0"/>
              </a:rPr>
              <a:t>De komst van de wolf kan leiden tot een gemengder bos met naald en loofbomen en een grotere biodiversiteit</a:t>
            </a:r>
          </a:p>
          <a:p>
            <a:endParaRPr lang="nl-NL" sz="2000" dirty="0"/>
          </a:p>
        </p:txBody>
      </p:sp>
      <p:pic>
        <p:nvPicPr>
          <p:cNvPr id="1026" name="Picture 2" descr="Hoe trouw is de wolf echt? - Onze Natuur">
            <a:extLst>
              <a:ext uri="{FF2B5EF4-FFF2-40B4-BE49-F238E27FC236}">
                <a16:creationId xmlns:a16="http://schemas.microsoft.com/office/drawing/2014/main" id="{71AC2E19-1FC5-88E4-AC4F-68DA9BB00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809326" y="1484972"/>
            <a:ext cx="6279771" cy="37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07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6165BE-E141-07B6-2680-105C59E8AE9D}"/>
              </a:ext>
            </a:extLst>
          </p:cNvPr>
          <p:cNvSpPr>
            <a:spLocks noGrp="1"/>
          </p:cNvSpPr>
          <p:nvPr>
            <p:ph type="title"/>
          </p:nvPr>
        </p:nvSpPr>
        <p:spPr>
          <a:xfrm>
            <a:off x="836679" y="723898"/>
            <a:ext cx="6002110" cy="1495425"/>
          </a:xfrm>
        </p:spPr>
        <p:txBody>
          <a:bodyPr>
            <a:normAutofit/>
          </a:bodyPr>
          <a:lstStyle/>
          <a:p>
            <a:r>
              <a:rPr lang="nl-NL" sz="4000" b="1"/>
              <a:t>Wistjedatje </a:t>
            </a:r>
            <a:endParaRPr lang="nl-NL" sz="4000"/>
          </a:p>
        </p:txBody>
      </p:sp>
      <p:sp>
        <p:nvSpPr>
          <p:cNvPr id="3" name="Tijdelijke aanduiding voor inhoud 2">
            <a:extLst>
              <a:ext uri="{FF2B5EF4-FFF2-40B4-BE49-F238E27FC236}">
                <a16:creationId xmlns:a16="http://schemas.microsoft.com/office/drawing/2014/main" id="{563CC6F4-0CD5-9FE9-8318-31302EA73859}"/>
              </a:ext>
            </a:extLst>
          </p:cNvPr>
          <p:cNvSpPr>
            <a:spLocks noGrp="1"/>
          </p:cNvSpPr>
          <p:nvPr>
            <p:ph idx="1"/>
          </p:nvPr>
        </p:nvSpPr>
        <p:spPr>
          <a:xfrm>
            <a:off x="836680" y="2405067"/>
            <a:ext cx="6002110" cy="3729034"/>
          </a:xfrm>
        </p:spPr>
        <p:txBody>
          <a:bodyPr>
            <a:normAutofit/>
          </a:bodyPr>
          <a:lstStyle/>
          <a:p>
            <a:endParaRPr lang="nl-NL" sz="2000">
              <a:effectLst/>
              <a:latin typeface="Calibri" panose="020F0502020204030204" pitchFamily="34" charset="0"/>
              <a:ea typeface="Calibri" panose="020F0502020204030204" pitchFamily="34" charset="0"/>
            </a:endParaRPr>
          </a:p>
          <a:p>
            <a:pPr marL="0" indent="0">
              <a:buNone/>
            </a:pPr>
            <a:r>
              <a:rPr lang="nl-NL" sz="2000">
                <a:effectLst/>
                <a:latin typeface="Calibri" panose="020F0502020204030204" pitchFamily="34" charset="0"/>
                <a:ea typeface="Calibri" panose="020F0502020204030204" pitchFamily="34" charset="0"/>
              </a:rPr>
              <a:t>Doordat de wolf kadavers achter laat profiteren ook aaseters als de raaf, zeearend en zwijn hiervan. </a:t>
            </a:r>
          </a:p>
          <a:p>
            <a:pPr marL="0" indent="0">
              <a:buNone/>
            </a:pPr>
            <a:endParaRPr lang="nl-NL" sz="2000">
              <a:effectLst/>
              <a:latin typeface="Calibri" panose="020F0502020204030204" pitchFamily="34" charset="0"/>
              <a:ea typeface="Calibri" panose="020F0502020204030204" pitchFamily="34" charset="0"/>
            </a:endParaRPr>
          </a:p>
        </p:txBody>
      </p:sp>
      <p:pic>
        <p:nvPicPr>
          <p:cNvPr id="2050" name="Picture 2" descr="Some Wolf Pups Show Innate Fetching Talent - Scientific American">
            <a:extLst>
              <a:ext uri="{FF2B5EF4-FFF2-40B4-BE49-F238E27FC236}">
                <a16:creationId xmlns:a16="http://schemas.microsoft.com/office/drawing/2014/main" id="{2106D3FB-356B-D00A-8647-18174105C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9" r="2755" b="2"/>
          <a:stretch/>
        </p:blipFill>
        <p:spPr bwMode="auto">
          <a:xfrm rot="16200000">
            <a:off x="6266720" y="932720"/>
            <a:ext cx="6858000" cy="499256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36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1270D-7BFD-90C1-D684-D0D46E95778A}"/>
              </a:ext>
            </a:extLst>
          </p:cNvPr>
          <p:cNvSpPr>
            <a:spLocks noGrp="1"/>
          </p:cNvSpPr>
          <p:nvPr>
            <p:ph type="title"/>
          </p:nvPr>
        </p:nvSpPr>
        <p:spPr/>
        <p:txBody>
          <a:bodyPr/>
          <a:lstStyle/>
          <a:p>
            <a:r>
              <a:rPr lang="nl-NL" sz="4400" b="1" dirty="0" err="1"/>
              <a:t>Wistjedatje</a:t>
            </a:r>
            <a:r>
              <a:rPr lang="nl-NL" sz="4400" b="1" dirty="0"/>
              <a:t> </a:t>
            </a:r>
            <a:endParaRPr lang="nl-NL" dirty="0"/>
          </a:p>
        </p:txBody>
      </p:sp>
      <p:sp>
        <p:nvSpPr>
          <p:cNvPr id="3" name="Tijdelijke aanduiding voor inhoud 2">
            <a:extLst>
              <a:ext uri="{FF2B5EF4-FFF2-40B4-BE49-F238E27FC236}">
                <a16:creationId xmlns:a16="http://schemas.microsoft.com/office/drawing/2014/main" id="{7DB8F2A0-226C-DB34-BB9F-1E16E92D71EB}"/>
              </a:ext>
            </a:extLst>
          </p:cNvPr>
          <p:cNvSpPr>
            <a:spLocks noGrp="1"/>
          </p:cNvSpPr>
          <p:nvPr>
            <p:ph idx="1"/>
          </p:nvPr>
        </p:nvSpPr>
        <p:spPr>
          <a:xfrm>
            <a:off x="838200" y="1825625"/>
            <a:ext cx="4782015" cy="4351338"/>
          </a:xfrm>
        </p:spPr>
        <p:txBody>
          <a:bodyPr/>
          <a:lstStyle/>
          <a:p>
            <a:pPr marL="0" indent="0">
              <a:buNone/>
            </a:pPr>
            <a:r>
              <a:rPr lang="nl-NL" sz="2800" dirty="0">
                <a:effectLst/>
                <a:latin typeface="Calibri" panose="020F0502020204030204" pitchFamily="34" charset="0"/>
                <a:ea typeface="Calibri" panose="020F0502020204030204" pitchFamily="34" charset="0"/>
              </a:rPr>
              <a:t>Op de Veluwe worden nauwelijks edelhert kalveren gezien in het territorium van de wolf. Blijkbaar vormen ze een gemakkelijke prooi voor de wolven.</a:t>
            </a:r>
          </a:p>
          <a:p>
            <a:pPr marL="0" indent="0">
              <a:buNone/>
            </a:pPr>
            <a:endParaRPr lang="nl-NL" dirty="0"/>
          </a:p>
        </p:txBody>
      </p:sp>
      <p:pic>
        <p:nvPicPr>
          <p:cNvPr id="3074" name="Picture 2" descr="Wolf | Natuurmonumenten">
            <a:extLst>
              <a:ext uri="{FF2B5EF4-FFF2-40B4-BE49-F238E27FC236}">
                <a16:creationId xmlns:a16="http://schemas.microsoft.com/office/drawing/2014/main" id="{3CA4C581-2F7B-5035-6A74-058D386D5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051289" y="1706950"/>
            <a:ext cx="6854282" cy="342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73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2CD00-4A02-71EA-CFBE-3706E83B0BB1}"/>
              </a:ext>
            </a:extLst>
          </p:cNvPr>
          <p:cNvSpPr>
            <a:spLocks noGrp="1"/>
          </p:cNvSpPr>
          <p:nvPr>
            <p:ph type="title"/>
          </p:nvPr>
        </p:nvSpPr>
        <p:spPr/>
        <p:txBody>
          <a:bodyPr/>
          <a:lstStyle/>
          <a:p>
            <a:r>
              <a:rPr lang="nl-NL" sz="4400" b="1"/>
              <a:t>Wistjedatje </a:t>
            </a:r>
            <a:endParaRPr lang="nl-NL" dirty="0"/>
          </a:p>
        </p:txBody>
      </p:sp>
      <p:sp>
        <p:nvSpPr>
          <p:cNvPr id="3" name="Tijdelijke aanduiding voor inhoud 2">
            <a:extLst>
              <a:ext uri="{FF2B5EF4-FFF2-40B4-BE49-F238E27FC236}">
                <a16:creationId xmlns:a16="http://schemas.microsoft.com/office/drawing/2014/main" id="{9159D972-D73B-DA9E-ADCD-6C0FD8C74432}"/>
              </a:ext>
            </a:extLst>
          </p:cNvPr>
          <p:cNvSpPr>
            <a:spLocks noGrp="1"/>
          </p:cNvSpPr>
          <p:nvPr>
            <p:ph idx="1"/>
          </p:nvPr>
        </p:nvSpPr>
        <p:spPr>
          <a:xfrm>
            <a:off x="838200" y="1825625"/>
            <a:ext cx="5651810" cy="4351338"/>
          </a:xfrm>
        </p:spPr>
        <p:txBody>
          <a:bodyPr/>
          <a:lstStyle/>
          <a:p>
            <a:pPr marL="0" indent="0">
              <a:buNone/>
            </a:pPr>
            <a:r>
              <a:rPr lang="nl-NL" sz="2800">
                <a:effectLst/>
                <a:latin typeface="Calibri" panose="020F0502020204030204" pitchFamily="34" charset="0"/>
                <a:ea typeface="Calibri" panose="020F0502020204030204" pitchFamily="34" charset="0"/>
              </a:rPr>
              <a:t>Doordat de edeherten meer in groepen (buiten het paarseizoen </a:t>
            </a:r>
            <a:r>
              <a:rPr lang="nl-NL">
                <a:latin typeface="Calibri" panose="020F0502020204030204" pitchFamily="34" charset="0"/>
                <a:ea typeface="Calibri" panose="020F0502020204030204" pitchFamily="34" charset="0"/>
              </a:rPr>
              <a:t>zijn mannetjes en vrouwtjes ook samen gespot) </a:t>
            </a:r>
            <a:r>
              <a:rPr lang="nl-NL" sz="2800">
                <a:effectLst/>
                <a:latin typeface="Calibri" panose="020F0502020204030204" pitchFamily="34" charset="0"/>
                <a:ea typeface="Calibri" panose="020F0502020204030204" pitchFamily="34" charset="0"/>
              </a:rPr>
              <a:t>staan en op andere plekken staan dan voor de komst van de wolf worden sommige meer of minder begraast. </a:t>
            </a:r>
          </a:p>
          <a:p>
            <a:pPr marL="0" indent="0">
              <a:buNone/>
            </a:pPr>
            <a:endParaRPr lang="nl-NL" dirty="0"/>
          </a:p>
        </p:txBody>
      </p:sp>
      <p:pic>
        <p:nvPicPr>
          <p:cNvPr id="5122" name="Picture 2" descr="Wildcamera filmt aanval van wolf op edelhert op Veluwe | NU.nl">
            <a:extLst>
              <a:ext uri="{FF2B5EF4-FFF2-40B4-BE49-F238E27FC236}">
                <a16:creationId xmlns:a16="http://schemas.microsoft.com/office/drawing/2014/main" id="{5D205C78-5BFB-4B8F-FFA3-16CF55354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13321" y="2000816"/>
            <a:ext cx="4422321"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4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21617-31CD-C412-C80A-0880EE857FE5}"/>
              </a:ext>
            </a:extLst>
          </p:cNvPr>
          <p:cNvSpPr>
            <a:spLocks noGrp="1"/>
          </p:cNvSpPr>
          <p:nvPr>
            <p:ph type="title"/>
          </p:nvPr>
        </p:nvSpPr>
        <p:spPr/>
        <p:txBody>
          <a:bodyPr/>
          <a:lstStyle/>
          <a:p>
            <a:r>
              <a:rPr lang="nl-NL" sz="4400" b="1" dirty="0" err="1"/>
              <a:t>Wistjedatje</a:t>
            </a:r>
            <a:r>
              <a:rPr lang="nl-NL" sz="4400" b="1" dirty="0"/>
              <a:t> </a:t>
            </a:r>
            <a:endParaRPr lang="nl-NL" dirty="0"/>
          </a:p>
        </p:txBody>
      </p:sp>
      <p:sp>
        <p:nvSpPr>
          <p:cNvPr id="3" name="Tijdelijke aanduiding voor inhoud 2">
            <a:extLst>
              <a:ext uri="{FF2B5EF4-FFF2-40B4-BE49-F238E27FC236}">
                <a16:creationId xmlns:a16="http://schemas.microsoft.com/office/drawing/2014/main" id="{BF467840-396E-115F-EFF2-3A94B788093D}"/>
              </a:ext>
            </a:extLst>
          </p:cNvPr>
          <p:cNvSpPr>
            <a:spLocks noGrp="1"/>
          </p:cNvSpPr>
          <p:nvPr>
            <p:ph idx="1"/>
          </p:nvPr>
        </p:nvSpPr>
        <p:spPr>
          <a:xfrm>
            <a:off x="838200" y="1825625"/>
            <a:ext cx="4369420" cy="4351338"/>
          </a:xfrm>
        </p:spPr>
        <p:txBody>
          <a:bodyPr/>
          <a:lstStyle/>
          <a:p>
            <a:pPr marL="0" indent="0">
              <a:buNone/>
            </a:pPr>
            <a:r>
              <a:rPr lang="nl-NL" dirty="0"/>
              <a:t>Door de komst van de wolf zijn er minder edelherten en wordt er niet meer gejaagd. </a:t>
            </a:r>
          </a:p>
        </p:txBody>
      </p:sp>
      <p:pic>
        <p:nvPicPr>
          <p:cNvPr id="4098" name="Picture 2" descr="Waarom schieten ze in Frankrijk de wolf dood en mag dat niet in Nederland?  - Meppeler Courant">
            <a:extLst>
              <a:ext uri="{FF2B5EF4-FFF2-40B4-BE49-F238E27FC236}">
                <a16:creationId xmlns:a16="http://schemas.microsoft.com/office/drawing/2014/main" id="{80B7280A-6E75-CCA7-A579-7CE0D7367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625316" y="1292050"/>
            <a:ext cx="6858736" cy="427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4BA9F7"/>
                </a:solidFill>
              </a:rPr>
              <a:t>Programma</a:t>
            </a:r>
          </a:p>
        </p:txBody>
      </p:sp>
      <p:graphicFrame>
        <p:nvGraphicFramePr>
          <p:cNvPr id="5" name="Tijdelijke aanduiding voor inhoud 2">
            <a:extLst>
              <a:ext uri="{FF2B5EF4-FFF2-40B4-BE49-F238E27FC236}">
                <a16:creationId xmlns:a16="http://schemas.microsoft.com/office/drawing/2014/main" id="{390FA951-8802-4174-8C59-4941D9FE2B25}"/>
              </a:ext>
            </a:extLst>
          </p:cNvPr>
          <p:cNvGraphicFramePr>
            <a:graphicFrameLocks noGrp="1"/>
          </p:cNvGraphicFramePr>
          <p:nvPr>
            <p:ph idx="1"/>
            <p:extLst>
              <p:ext uri="{D42A27DB-BD31-4B8C-83A1-F6EECF244321}">
                <p14:modId xmlns:p14="http://schemas.microsoft.com/office/powerpoint/2010/main" val="2951316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806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E4A33-2877-C2A9-EC46-446F4C64BF6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76ADAAA-3DFD-6E3B-D811-94B8793A34EF}"/>
              </a:ext>
            </a:extLst>
          </p:cNvPr>
          <p:cNvSpPr>
            <a:spLocks noGrp="1"/>
          </p:cNvSpPr>
          <p:nvPr>
            <p:ph idx="1"/>
          </p:nvPr>
        </p:nvSpPr>
        <p:spPr/>
        <p:txBody>
          <a:bodyPr/>
          <a:lstStyle/>
          <a:p>
            <a:endParaRPr lang="nl-NL"/>
          </a:p>
        </p:txBody>
      </p:sp>
      <p:pic>
        <p:nvPicPr>
          <p:cNvPr id="14338" name="Picture 2" descr="Piramide, Ghyze, Egypte">
            <a:extLst>
              <a:ext uri="{FF2B5EF4-FFF2-40B4-BE49-F238E27FC236}">
                <a16:creationId xmlns:a16="http://schemas.microsoft.com/office/drawing/2014/main" id="{03D7F0A3-F427-80F5-B6CF-3EE57AEFE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12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65C01-4EC5-FA40-9A67-C10C486B035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A2FEBC7-6549-A12A-3AA4-E5DE87F1BDEF}"/>
              </a:ext>
            </a:extLst>
          </p:cNvPr>
          <p:cNvSpPr>
            <a:spLocks noGrp="1"/>
          </p:cNvSpPr>
          <p:nvPr>
            <p:ph idx="1"/>
          </p:nvPr>
        </p:nvSpPr>
        <p:spPr/>
        <p:txBody>
          <a:bodyPr/>
          <a:lstStyle/>
          <a:p>
            <a:endParaRPr lang="nl-NL"/>
          </a:p>
        </p:txBody>
      </p:sp>
      <p:pic>
        <p:nvPicPr>
          <p:cNvPr id="15362" name="Picture 2" descr="Tao, Urn, Fles">
            <a:extLst>
              <a:ext uri="{FF2B5EF4-FFF2-40B4-BE49-F238E27FC236}">
                <a16:creationId xmlns:a16="http://schemas.microsoft.com/office/drawing/2014/main" id="{9762289E-D61E-11BA-299A-AEFEEED6A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0"/>
            <a:ext cx="10242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1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F798E-B1D4-D968-76F4-25906E9B79D4}"/>
              </a:ext>
            </a:extLst>
          </p:cNvPr>
          <p:cNvSpPr>
            <a:spLocks noGrp="1"/>
          </p:cNvSpPr>
          <p:nvPr>
            <p:ph type="title"/>
          </p:nvPr>
        </p:nvSpPr>
        <p:spPr>
          <a:xfrm>
            <a:off x="836679" y="723898"/>
            <a:ext cx="6002110" cy="1495425"/>
          </a:xfrm>
        </p:spPr>
        <p:txBody>
          <a:bodyPr>
            <a:normAutofit/>
          </a:bodyPr>
          <a:lstStyle/>
          <a:p>
            <a:r>
              <a:rPr lang="nl-NL" sz="4000" b="1" dirty="0">
                <a:solidFill>
                  <a:srgbClr val="FF0000"/>
                </a:solidFill>
              </a:rPr>
              <a:t>Didactische uitdagingen bij het aanbieden van ecologie</a:t>
            </a:r>
          </a:p>
        </p:txBody>
      </p:sp>
      <p:sp>
        <p:nvSpPr>
          <p:cNvPr id="3" name="Tijdelijke aanduiding voor inhoud 2">
            <a:extLst>
              <a:ext uri="{FF2B5EF4-FFF2-40B4-BE49-F238E27FC236}">
                <a16:creationId xmlns:a16="http://schemas.microsoft.com/office/drawing/2014/main" id="{290A3096-0455-7A30-FD19-8BE910C6E799}"/>
              </a:ext>
            </a:extLst>
          </p:cNvPr>
          <p:cNvSpPr>
            <a:spLocks noGrp="1"/>
          </p:cNvSpPr>
          <p:nvPr>
            <p:ph idx="1"/>
          </p:nvPr>
        </p:nvSpPr>
        <p:spPr>
          <a:xfrm>
            <a:off x="836680" y="2405067"/>
            <a:ext cx="6002110" cy="3729034"/>
          </a:xfrm>
        </p:spPr>
        <p:txBody>
          <a:bodyPr>
            <a:normAutofit fontScale="92500" lnSpcReduction="20000"/>
          </a:bodyPr>
          <a:lstStyle/>
          <a:p>
            <a:pPr marL="0" indent="0">
              <a:buNone/>
            </a:pPr>
            <a:r>
              <a:rPr lang="nl-NL" sz="2000" dirty="0"/>
              <a:t>De 10 leerhindernissen van ecologie</a:t>
            </a:r>
          </a:p>
          <a:p>
            <a:pPr marL="457200" indent="-457200">
              <a:buAutoNum type="arabicPeriod"/>
            </a:pPr>
            <a:r>
              <a:rPr lang="nl-NL" sz="2000" i="1" dirty="0"/>
              <a:t>Voorkennis </a:t>
            </a:r>
          </a:p>
          <a:p>
            <a:pPr marL="457200" indent="-457200">
              <a:buFont typeface="Arial" panose="020B0604020202020204" pitchFamily="34" charset="0"/>
              <a:buAutoNum type="arabicPeriod"/>
            </a:pPr>
            <a:r>
              <a:rPr lang="nl-NL" sz="2000" i="1" dirty="0"/>
              <a:t>Natuurliefde </a:t>
            </a:r>
            <a:r>
              <a:rPr lang="nl-NL" sz="2000" i="1" dirty="0">
                <a:sym typeface="Wingdings" panose="05000000000000000000" pitchFamily="2" charset="2"/>
              </a:rPr>
              <a:t>  biofilie</a:t>
            </a:r>
          </a:p>
          <a:p>
            <a:pPr marL="457200" indent="-457200">
              <a:buFont typeface="Arial" panose="020B0604020202020204" pitchFamily="34" charset="0"/>
              <a:buAutoNum type="arabicPeriod"/>
            </a:pPr>
            <a:r>
              <a:rPr lang="nl-NL" sz="2000" i="1" dirty="0"/>
              <a:t>Soortenkennis</a:t>
            </a:r>
          </a:p>
          <a:p>
            <a:pPr marL="457200" indent="-457200">
              <a:buFont typeface="Arial" panose="020B0604020202020204" pitchFamily="34" charset="0"/>
              <a:buAutoNum type="arabicPeriod"/>
            </a:pPr>
            <a:r>
              <a:rPr lang="nl-NL" sz="2000" i="1" dirty="0"/>
              <a:t>Voedselwebben </a:t>
            </a:r>
            <a:endParaRPr lang="nl-NL" sz="2000" dirty="0"/>
          </a:p>
          <a:p>
            <a:pPr marL="457200" indent="-457200">
              <a:buFont typeface="Arial" panose="020B0604020202020204" pitchFamily="34" charset="0"/>
              <a:buAutoNum type="arabicPeriod"/>
            </a:pPr>
            <a:r>
              <a:rPr lang="nl-NL" sz="2000" i="1" dirty="0"/>
              <a:t>Energie</a:t>
            </a:r>
          </a:p>
          <a:p>
            <a:pPr marL="457200" indent="-457200">
              <a:buFont typeface="Arial" panose="020B0604020202020204" pitchFamily="34" charset="0"/>
              <a:buAutoNum type="arabicPeriod"/>
            </a:pPr>
            <a:r>
              <a:rPr lang="nl-NL" sz="2000" i="1" dirty="0"/>
              <a:t>Jojoën </a:t>
            </a:r>
            <a:endParaRPr lang="nl-NL" sz="2000" dirty="0"/>
          </a:p>
          <a:p>
            <a:pPr marL="457200" indent="-457200">
              <a:buFont typeface="Arial" panose="020B0604020202020204" pitchFamily="34" charset="0"/>
              <a:buAutoNum type="arabicPeriod"/>
            </a:pPr>
            <a:r>
              <a:rPr lang="nl-NL" sz="2000" i="1" dirty="0"/>
              <a:t>Dynamiek </a:t>
            </a:r>
          </a:p>
          <a:p>
            <a:pPr marL="457200" indent="-457200">
              <a:buFont typeface="Arial" panose="020B0604020202020204" pitchFamily="34" charset="0"/>
              <a:buAutoNum type="arabicPeriod"/>
            </a:pPr>
            <a:r>
              <a:rPr lang="nl-NL" sz="2000" i="1" dirty="0"/>
              <a:t>Modellen </a:t>
            </a:r>
          </a:p>
          <a:p>
            <a:pPr marL="457200" indent="-457200">
              <a:buFont typeface="Arial" panose="020B0604020202020204" pitchFamily="34" charset="0"/>
              <a:buAutoNum type="arabicPeriod"/>
            </a:pPr>
            <a:r>
              <a:rPr lang="nl-NL" sz="2000" i="1" dirty="0"/>
              <a:t>Vaktaal </a:t>
            </a:r>
            <a:endParaRPr lang="nl-NL" sz="2000" dirty="0"/>
          </a:p>
          <a:p>
            <a:pPr marL="457200" indent="-457200">
              <a:buFont typeface="Arial" panose="020B0604020202020204" pitchFamily="34" charset="0"/>
              <a:buAutoNum type="arabicPeriod"/>
            </a:pPr>
            <a:r>
              <a:rPr lang="nl-NL" sz="2000" i="1" dirty="0"/>
              <a:t>Figuren</a:t>
            </a:r>
            <a:endParaRPr lang="nl-NL" sz="2000" dirty="0"/>
          </a:p>
          <a:p>
            <a:pPr marL="457200" indent="-457200">
              <a:buFont typeface="Arial" panose="020B0604020202020204" pitchFamily="34" charset="0"/>
              <a:buAutoNum type="arabicPeriod"/>
            </a:pPr>
            <a:endParaRPr lang="nl-NL" sz="2000" dirty="0"/>
          </a:p>
          <a:p>
            <a:pPr marL="457200" indent="-457200">
              <a:buFont typeface="Arial" panose="020B0604020202020204" pitchFamily="34" charset="0"/>
              <a:buAutoNum type="arabicPeriod"/>
            </a:pPr>
            <a:endParaRPr lang="nl-NL" sz="2000" dirty="0"/>
          </a:p>
          <a:p>
            <a:pPr marL="457200" indent="-457200">
              <a:buAutoNum type="arabicPeriod"/>
            </a:pPr>
            <a:endParaRPr lang="nl-NL" sz="2000" dirty="0"/>
          </a:p>
          <a:p>
            <a:endParaRPr lang="nl-NL" sz="2000" dirty="0"/>
          </a:p>
        </p:txBody>
      </p:sp>
      <p:pic>
        <p:nvPicPr>
          <p:cNvPr id="4" name="Picture 4" descr="Afbeeldingsresultaat voor ecologie leren en onderwijzen">
            <a:extLst>
              <a:ext uri="{FF2B5EF4-FFF2-40B4-BE49-F238E27FC236}">
                <a16:creationId xmlns:a16="http://schemas.microsoft.com/office/drawing/2014/main" id="{0DAD27BE-0DBF-5600-19CA-657E75EA39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0"/>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5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F798E-B1D4-D968-76F4-25906E9B79D4}"/>
              </a:ext>
            </a:extLst>
          </p:cNvPr>
          <p:cNvSpPr>
            <a:spLocks noGrp="1"/>
          </p:cNvSpPr>
          <p:nvPr>
            <p:ph type="title"/>
          </p:nvPr>
        </p:nvSpPr>
        <p:spPr>
          <a:xfrm>
            <a:off x="836679" y="188639"/>
            <a:ext cx="6002110" cy="1495425"/>
          </a:xfrm>
        </p:spPr>
        <p:txBody>
          <a:bodyPr>
            <a:normAutofit/>
          </a:bodyPr>
          <a:lstStyle/>
          <a:p>
            <a:r>
              <a:rPr lang="nl-NL" sz="4000" b="1" dirty="0">
                <a:solidFill>
                  <a:srgbClr val="4BA9F7"/>
                </a:solidFill>
              </a:rPr>
              <a:t>Een paar leerhindernissen uitgelicht</a:t>
            </a:r>
          </a:p>
        </p:txBody>
      </p:sp>
      <p:sp>
        <p:nvSpPr>
          <p:cNvPr id="3" name="Tijdelijke aanduiding voor inhoud 2">
            <a:extLst>
              <a:ext uri="{FF2B5EF4-FFF2-40B4-BE49-F238E27FC236}">
                <a16:creationId xmlns:a16="http://schemas.microsoft.com/office/drawing/2014/main" id="{290A3096-0455-7A30-FD19-8BE910C6E799}"/>
              </a:ext>
            </a:extLst>
          </p:cNvPr>
          <p:cNvSpPr>
            <a:spLocks noGrp="1"/>
          </p:cNvSpPr>
          <p:nvPr>
            <p:ph idx="1"/>
          </p:nvPr>
        </p:nvSpPr>
        <p:spPr>
          <a:xfrm>
            <a:off x="836679" y="1828801"/>
            <a:ext cx="6002110" cy="4720794"/>
          </a:xfrm>
        </p:spPr>
        <p:txBody>
          <a:bodyPr>
            <a:normAutofit fontScale="92500" lnSpcReduction="10000"/>
          </a:bodyPr>
          <a:lstStyle/>
          <a:p>
            <a:pPr marL="0" indent="0">
              <a:buNone/>
            </a:pPr>
            <a:r>
              <a:rPr lang="nl-NL" sz="2200" i="1" dirty="0"/>
              <a:t>2. Natuurliefde </a:t>
            </a:r>
            <a:r>
              <a:rPr lang="nl-NL" sz="2200" i="1" dirty="0">
                <a:sym typeface="Wingdings" panose="05000000000000000000" pitchFamily="2" charset="2"/>
              </a:rPr>
              <a:t>  biofilie </a:t>
            </a:r>
            <a:br>
              <a:rPr lang="nl-NL" sz="2200" i="1" dirty="0">
                <a:sym typeface="Wingdings" panose="05000000000000000000" pitchFamily="2" charset="2"/>
              </a:rPr>
            </a:br>
            <a:r>
              <a:rPr lang="nl-NL" sz="2200" dirty="0">
                <a:sym typeface="Wingdings" panose="05000000000000000000" pitchFamily="2" charset="2"/>
              </a:rPr>
              <a:t>P</a:t>
            </a:r>
            <a:r>
              <a:rPr lang="nl-NL" sz="2200" dirty="0"/>
              <a:t>rocessen die in ruimte en tijd moeilijk zijn te overzien, veel lastiger een beeld en een gevoel te vormen. </a:t>
            </a:r>
            <a:br>
              <a:rPr lang="nl-NL" sz="2200" dirty="0"/>
            </a:br>
            <a:endParaRPr lang="nl-NL" sz="2200" dirty="0"/>
          </a:p>
          <a:p>
            <a:pPr marL="0" indent="0">
              <a:buNone/>
            </a:pPr>
            <a:r>
              <a:rPr lang="nl-NL" sz="2200" i="1" dirty="0"/>
              <a:t>7. Dynamiek </a:t>
            </a:r>
            <a:br>
              <a:rPr lang="nl-NL" sz="2200" i="1" dirty="0"/>
            </a:br>
            <a:r>
              <a:rPr lang="nl-NL" sz="2200" dirty="0"/>
              <a:t>Leerlingen zijn geneigd om uit te gaan van stabiliteit (‘natuurlijk evenwicht’) en onveranderlijkheid van de natuur)</a:t>
            </a:r>
            <a:br>
              <a:rPr lang="nl-NL" sz="2200" dirty="0"/>
            </a:br>
            <a:endParaRPr lang="nl-NL" sz="2200" i="1" dirty="0"/>
          </a:p>
          <a:p>
            <a:pPr marL="0" indent="0">
              <a:buNone/>
            </a:pPr>
            <a:r>
              <a:rPr lang="nl-NL" sz="2200" i="1" dirty="0"/>
              <a:t>8. Modellen </a:t>
            </a:r>
            <a:br>
              <a:rPr lang="nl-NL" sz="2200" i="1" dirty="0"/>
            </a:br>
            <a:r>
              <a:rPr lang="nl-NL" sz="2200" dirty="0" err="1"/>
              <a:t>Modellen</a:t>
            </a:r>
            <a:r>
              <a:rPr lang="nl-NL" sz="2200" dirty="0"/>
              <a:t> te doorzien (wat beïnvloedt wat?) en niet als een </a:t>
            </a:r>
            <a:r>
              <a:rPr lang="nl-NL" sz="2200" i="1" dirty="0"/>
              <a:t>black box </a:t>
            </a:r>
            <a:r>
              <a:rPr lang="nl-NL" sz="2200" dirty="0"/>
              <a:t>te beschouwen, lastig om het modelkarakter te onderkennen, met zijn aannames en grenzen</a:t>
            </a:r>
            <a:br>
              <a:rPr lang="nl-NL" sz="2200" dirty="0"/>
            </a:br>
            <a:endParaRPr lang="nl-NL" sz="2200" dirty="0"/>
          </a:p>
          <a:p>
            <a:pPr marL="0" indent="0">
              <a:buNone/>
            </a:pPr>
            <a:r>
              <a:rPr lang="nl-NL" sz="2200" i="1" dirty="0"/>
              <a:t>10. Figuren </a:t>
            </a:r>
            <a:br>
              <a:rPr lang="nl-NL" sz="2200" i="1" dirty="0"/>
            </a:br>
            <a:r>
              <a:rPr lang="nl-NL" sz="2200" dirty="0"/>
              <a:t>Moeilijkheid om figuren te doorgronden</a:t>
            </a:r>
          </a:p>
          <a:p>
            <a:pPr marL="457200" indent="-457200">
              <a:buFont typeface="Arial" panose="020B0604020202020204" pitchFamily="34" charset="0"/>
              <a:buAutoNum type="arabicPeriod"/>
            </a:pPr>
            <a:endParaRPr lang="nl-NL" sz="2000" dirty="0"/>
          </a:p>
          <a:p>
            <a:pPr marL="457200" indent="-457200">
              <a:buFont typeface="Arial" panose="020B0604020202020204" pitchFamily="34" charset="0"/>
              <a:buAutoNum type="arabicPeriod"/>
            </a:pPr>
            <a:endParaRPr lang="nl-NL" sz="2000" dirty="0"/>
          </a:p>
          <a:p>
            <a:pPr marL="457200" indent="-457200">
              <a:buFont typeface="Arial" panose="020B0604020202020204" pitchFamily="34" charset="0"/>
              <a:buAutoNum type="arabicPeriod"/>
            </a:pPr>
            <a:endParaRPr lang="nl-NL" sz="2000" dirty="0"/>
          </a:p>
          <a:p>
            <a:pPr marL="457200" indent="-457200">
              <a:buAutoNum type="arabicPeriod"/>
            </a:pPr>
            <a:endParaRPr lang="nl-NL" sz="2000" dirty="0"/>
          </a:p>
          <a:p>
            <a:endParaRPr lang="nl-NL" sz="2000" dirty="0"/>
          </a:p>
        </p:txBody>
      </p:sp>
      <p:pic>
        <p:nvPicPr>
          <p:cNvPr id="4" name="Picture 4" descr="Afbeeldingsresultaat voor ecologie leren en onderwijzen">
            <a:extLst>
              <a:ext uri="{FF2B5EF4-FFF2-40B4-BE49-F238E27FC236}">
                <a16:creationId xmlns:a16="http://schemas.microsoft.com/office/drawing/2014/main" id="{0DAD27BE-0DBF-5600-19CA-657E75EA39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0"/>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4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1CA64-A6E9-D11A-7CAE-065FCB9C0284}"/>
              </a:ext>
            </a:extLst>
          </p:cNvPr>
          <p:cNvSpPr>
            <a:spLocks noGrp="1"/>
          </p:cNvSpPr>
          <p:nvPr>
            <p:ph type="title"/>
          </p:nvPr>
        </p:nvSpPr>
        <p:spPr>
          <a:xfrm>
            <a:off x="258336" y="376276"/>
            <a:ext cx="10413380" cy="1325563"/>
          </a:xfrm>
        </p:spPr>
        <p:txBody>
          <a:bodyPr/>
          <a:lstStyle/>
          <a:p>
            <a:r>
              <a:rPr lang="nl-NL" b="1" dirty="0">
                <a:solidFill>
                  <a:srgbClr val="FF0000"/>
                </a:solidFill>
              </a:rPr>
              <a:t>Vakinhoudelijke uitdagingen</a:t>
            </a:r>
            <a:r>
              <a:rPr lang="nl-NL" dirty="0">
                <a:solidFill>
                  <a:srgbClr val="FF0000"/>
                </a:solidFill>
              </a:rPr>
              <a:t>*</a:t>
            </a:r>
            <a:r>
              <a:rPr lang="nl-NL" dirty="0"/>
              <a:t>  </a:t>
            </a:r>
          </a:p>
        </p:txBody>
      </p:sp>
      <p:sp>
        <p:nvSpPr>
          <p:cNvPr id="4" name="Rectangle 1">
            <a:extLst>
              <a:ext uri="{FF2B5EF4-FFF2-40B4-BE49-F238E27FC236}">
                <a16:creationId xmlns:a16="http://schemas.microsoft.com/office/drawing/2014/main" id="{B93CCF6A-627A-C3BF-E092-76EF0CD0CB09}"/>
              </a:ext>
            </a:extLst>
          </p:cNvPr>
          <p:cNvSpPr>
            <a:spLocks noGrp="1" noChangeArrowheads="1"/>
          </p:cNvSpPr>
          <p:nvPr>
            <p:ph idx="1"/>
          </p:nvPr>
        </p:nvSpPr>
        <p:spPr bwMode="auto">
          <a:xfrm>
            <a:off x="345688" y="1825853"/>
            <a:ext cx="11597268" cy="48936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kumimoji="0" lang="nl-NL" altLang="nl-NL" sz="1800" b="0" i="0" u="none" strike="noStrike" cap="none" normalizeH="0" baseline="0" dirty="0">
                <a:ln>
                  <a:noFill/>
                </a:ln>
                <a:solidFill>
                  <a:srgbClr val="000000"/>
                </a:solidFill>
                <a:effectLst/>
                <a:cs typeface="Arial" panose="020B0604020202020204" pitchFamily="34" charset="0"/>
              </a:rPr>
              <a:t>De leerling denkt dat binnen een levensgemeenschap elk individu op zichzelf leeft, zonder invloed uit te oefenen op de andere organismen in het systeem.</a:t>
            </a:r>
            <a:br>
              <a:rPr kumimoji="0" lang="nl-NL" altLang="nl-NL" sz="1800" b="0" i="0" u="none" strike="noStrike" cap="none" normalizeH="0" baseline="0" dirty="0">
                <a:ln>
                  <a:noFill/>
                </a:ln>
                <a:solidFill>
                  <a:srgbClr val="000000"/>
                </a:solidFill>
                <a:effectLst/>
                <a:cs typeface="Arial" panose="020B0604020202020204" pitchFamily="34" charset="0"/>
              </a:rPr>
            </a:br>
            <a:br>
              <a:rPr kumimoji="0" lang="nl-NL" altLang="nl-NL" sz="1800" b="0" i="0" u="none" strike="noStrike" cap="none" normalizeH="0" baseline="0" dirty="0">
                <a:ln>
                  <a:noFill/>
                </a:ln>
                <a:solidFill>
                  <a:srgbClr val="000000"/>
                </a:solidFill>
                <a:effectLst/>
                <a:cs typeface="Arial" panose="020B0604020202020204" pitchFamily="34" charset="0"/>
              </a:rPr>
            </a:br>
            <a:r>
              <a:rPr lang="nl-NL" altLang="nl-NL" sz="1800" b="1" dirty="0">
                <a:solidFill>
                  <a:srgbClr val="000000"/>
                </a:solidFill>
                <a:cs typeface="Arial" panose="020B0604020202020204" pitchFamily="34" charset="0"/>
              </a:rPr>
              <a:t>Oorzaken van de misconceptie:</a:t>
            </a:r>
          </a:p>
          <a:p>
            <a:pPr marL="0" lvl="0" indent="0">
              <a:lnSpc>
                <a:spcPct val="100000"/>
              </a:lnSpc>
              <a:buFontTx/>
              <a:buAutoNum type="arabicPeriod"/>
            </a:pPr>
            <a:r>
              <a:rPr lang="nl-NL" altLang="nl-NL" sz="1800" dirty="0">
                <a:solidFill>
                  <a:srgbClr val="000000"/>
                </a:solidFill>
                <a:cs typeface="Arial" panose="020B0604020202020204" pitchFamily="34" charset="0"/>
              </a:rPr>
              <a:t>De leerlingen denken vanuit zichzelf als een individu en denken op dezelfde manier over organismen in een levensgemeenschap.</a:t>
            </a:r>
          </a:p>
          <a:p>
            <a:pPr marL="0" lvl="0" indent="0">
              <a:lnSpc>
                <a:spcPct val="100000"/>
              </a:lnSpc>
              <a:buFontTx/>
              <a:buAutoNum type="arabicPeriod" startAt="2"/>
            </a:pPr>
            <a:r>
              <a:rPr lang="nl-NL" altLang="nl-NL" sz="1800" dirty="0">
                <a:solidFill>
                  <a:srgbClr val="000000"/>
                </a:solidFill>
                <a:cs typeface="Arial" panose="020B0604020202020204" pitchFamily="34" charset="0"/>
              </a:rPr>
              <a:t>De leerlingen herkennen niet dat het leven is opgebouwd als een levend systeem waarbinnen elke factor een relatie heeft, rechtstreeks of indirect met de andere factoren in het systeem.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1" i="0" u="none" strike="noStrike" cap="none" normalizeH="0" baseline="0" dirty="0">
                <a:ln>
                  <a:noFill/>
                </a:ln>
                <a:solidFill>
                  <a:srgbClr val="000000"/>
                </a:solidFill>
                <a:effectLst/>
                <a:cs typeface="Arial" panose="020B0604020202020204" pitchFamily="34" charset="0"/>
              </a:rPr>
              <a:t>Aanleren van een beter concept:</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rgbClr val="000000"/>
                </a:solidFill>
                <a:effectLst/>
                <a:cs typeface="Arial" panose="020B0604020202020204" pitchFamily="34" charset="0"/>
              </a:rPr>
              <a:t>-</a:t>
            </a:r>
            <a:r>
              <a:rPr kumimoji="0" lang="nl-NL" altLang="nl-NL" sz="1800" b="0" i="0" u="none" strike="noStrike" cap="none" normalizeH="0" dirty="0">
                <a:ln>
                  <a:noFill/>
                </a:ln>
                <a:solidFill>
                  <a:srgbClr val="000000"/>
                </a:solidFill>
                <a:effectLst/>
                <a:cs typeface="Arial" panose="020B0604020202020204" pitchFamily="34" charset="0"/>
              </a:rPr>
              <a:t> </a:t>
            </a:r>
            <a:r>
              <a:rPr lang="nl-NL" altLang="nl-NL" sz="1800" dirty="0">
                <a:solidFill>
                  <a:srgbClr val="000000"/>
                </a:solidFill>
                <a:cs typeface="Arial" panose="020B0604020202020204" pitchFamily="34" charset="0"/>
              </a:rPr>
              <a:t>L</a:t>
            </a:r>
            <a:r>
              <a:rPr kumimoji="0" lang="nl-NL" altLang="nl-NL" sz="1800" b="0" i="0" u="none" strike="noStrike" cap="none" normalizeH="0" baseline="0" dirty="0">
                <a:ln>
                  <a:noFill/>
                </a:ln>
                <a:solidFill>
                  <a:srgbClr val="000000"/>
                </a:solidFill>
                <a:effectLst/>
                <a:cs typeface="Arial" panose="020B0604020202020204" pitchFamily="34" charset="0"/>
              </a:rPr>
              <a:t>eren denken in systemen. Systeemdenken is abstract denken, dit denken kan ontwikkeld worden door herhaaldelijk samen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rgbClr val="000000"/>
                </a:solidFill>
                <a:effectLst/>
                <a:cs typeface="Arial" panose="020B0604020202020204" pitchFamily="34" charset="0"/>
              </a:rPr>
              <a:t>met de leerlingen te oefenen bij wisselende biologische systemen en het systeem te analyseren in haar meewerkende factoren en de onderlinge relaties tussen deze factoren.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rgbClr val="000000"/>
                </a:solidFill>
                <a:effectLst/>
                <a:cs typeface="Arial" panose="020B0604020202020204" pitchFamily="34" charset="0"/>
              </a:rPr>
              <a:t>- Gebruik van veel visueel materiaal en leerlingen dwingen om modelmatig de onderlinge afhankelijkheden in een systeem uit te tekenen.</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200" dirty="0">
              <a:solidFill>
                <a:srgbClr val="000000"/>
              </a:solidFill>
              <a:cs typeface="Arial" panose="020B0604020202020204" pitchFamily="34" charset="0"/>
            </a:endParaRPr>
          </a:p>
          <a:p>
            <a:pPr marL="0" lvl="0" indent="0">
              <a:lnSpc>
                <a:spcPct val="100000"/>
              </a:lnSpc>
              <a:buNone/>
            </a:pPr>
            <a:r>
              <a:rPr lang="nl-NL" altLang="nl-NL" sz="1200" dirty="0"/>
              <a:t>* Bron: kennisbank misconcepten biologie: </a:t>
            </a:r>
            <a:r>
              <a:rPr lang="nl-NL" altLang="nl-NL" sz="1200" dirty="0">
                <a:hlinkClick r:id="rId3"/>
              </a:rPr>
              <a:t>https://www.fisme.science.uu.nl/biologie/index.htm</a:t>
            </a:r>
            <a:r>
              <a:rPr lang="nl-NL" altLang="nl-NL" sz="1200" dirty="0"/>
              <a:t> geraadpleegd 01-11-2023</a:t>
            </a:r>
            <a:endParaRPr kumimoji="0" lang="nl-NL" altLang="nl-NL"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43438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326B4-C984-481D-CCD0-E7B055AB39F3}"/>
              </a:ext>
            </a:extLst>
          </p:cNvPr>
          <p:cNvSpPr>
            <a:spLocks noGrp="1"/>
          </p:cNvSpPr>
          <p:nvPr>
            <p:ph type="title"/>
          </p:nvPr>
        </p:nvSpPr>
        <p:spPr>
          <a:xfrm>
            <a:off x="312234" y="376276"/>
            <a:ext cx="10515600" cy="1325563"/>
          </a:xfrm>
        </p:spPr>
        <p:txBody>
          <a:bodyPr>
            <a:normAutofit/>
          </a:bodyPr>
          <a:lstStyle/>
          <a:p>
            <a:r>
              <a:rPr lang="nl-NL" b="1" dirty="0">
                <a:solidFill>
                  <a:srgbClr val="4BA9F7"/>
                </a:solidFill>
              </a:rPr>
              <a:t>Vakinhoudelijke uitdagingen* </a:t>
            </a:r>
          </a:p>
        </p:txBody>
      </p:sp>
      <p:sp>
        <p:nvSpPr>
          <p:cNvPr id="3" name="Tijdelijke aanduiding voor inhoud 2">
            <a:extLst>
              <a:ext uri="{FF2B5EF4-FFF2-40B4-BE49-F238E27FC236}">
                <a16:creationId xmlns:a16="http://schemas.microsoft.com/office/drawing/2014/main" id="{48255C27-50AB-0EFD-EE94-91B507B459E3}"/>
              </a:ext>
            </a:extLst>
          </p:cNvPr>
          <p:cNvSpPr>
            <a:spLocks noGrp="1"/>
          </p:cNvSpPr>
          <p:nvPr>
            <p:ph idx="1"/>
          </p:nvPr>
        </p:nvSpPr>
        <p:spPr>
          <a:xfrm>
            <a:off x="312234" y="1839950"/>
            <a:ext cx="11686478" cy="4873083"/>
          </a:xfrm>
        </p:spPr>
        <p:txBody>
          <a:bodyPr>
            <a:normAutofit fontScale="25000" lnSpcReduction="20000"/>
          </a:bodyPr>
          <a:lstStyle/>
          <a:p>
            <a:pPr marL="0" indent="0">
              <a:lnSpc>
                <a:spcPct val="120000"/>
              </a:lnSpc>
              <a:buNone/>
            </a:pPr>
            <a:r>
              <a:rPr lang="nl-NL" sz="7200" b="0" i="0" dirty="0">
                <a:solidFill>
                  <a:srgbClr val="000000"/>
                </a:solidFill>
                <a:effectLst/>
                <a:latin typeface="arial" panose="020B0604020202020204" pitchFamily="34" charset="0"/>
              </a:rPr>
              <a:t>Leerlingen denken dat een piramide waarin de aantallen organismen in een ecosysteem zijn weergegeven een goed beeld geeft van de verhoudingen tussen de trofische </a:t>
            </a:r>
            <a:r>
              <a:rPr lang="nl-NL" sz="7200" b="0" i="0" dirty="0" err="1">
                <a:solidFill>
                  <a:srgbClr val="000000"/>
                </a:solidFill>
                <a:effectLst/>
                <a:latin typeface="arial" panose="020B0604020202020204" pitchFamily="34" charset="0"/>
              </a:rPr>
              <a:t>niveau’s</a:t>
            </a:r>
            <a:r>
              <a:rPr lang="nl-NL" sz="7200" b="0" i="0" dirty="0">
                <a:solidFill>
                  <a:srgbClr val="000000"/>
                </a:solidFill>
                <a:effectLst/>
                <a:latin typeface="arial" panose="020B0604020202020204" pitchFamily="34" charset="0"/>
              </a:rPr>
              <a:t>.</a:t>
            </a:r>
          </a:p>
          <a:p>
            <a:pPr>
              <a:lnSpc>
                <a:spcPct val="120000"/>
              </a:lnSpc>
            </a:pPr>
            <a:endParaRPr lang="nl-NL" sz="7200" b="0" i="0" dirty="0">
              <a:solidFill>
                <a:srgbClr val="000000"/>
              </a:solidFill>
              <a:effectLst/>
              <a:latin typeface="arial" panose="020B0604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lang="nl-NL" sz="7200" dirty="0"/>
              <a:t> </a:t>
            </a:r>
            <a:r>
              <a:rPr kumimoji="0" lang="nl-NL" altLang="nl-NL" sz="7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Oorzaken van de misconceptie:</a:t>
            </a:r>
          </a:p>
          <a:p>
            <a:pPr marL="0" marR="0" lvl="0" indent="0" algn="l" defTabSz="914400" rtl="0" eaLnBrk="0" fontAlgn="base" latinLnBrk="0" hangingPunct="0">
              <a:lnSpc>
                <a:spcPct val="120000"/>
              </a:lnSpc>
              <a:spcBef>
                <a:spcPct val="0"/>
              </a:spcBef>
              <a:spcAft>
                <a:spcPct val="0"/>
              </a:spcAft>
              <a:buClrTx/>
              <a:buSzTx/>
              <a:buFontTx/>
              <a:buAutoNum type="arabicPeriod"/>
              <a:tabLst/>
            </a:pPr>
            <a:r>
              <a:rPr kumimoji="0" lang="nl-NL" altLang="nl-NL" sz="7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Vaak worden de verschillen tussen de typen piramides en de verschillende doelen van de verschillende typen piramides niet goed behandeld waardoor de leerlingen zich vergissen.</a:t>
            </a:r>
          </a:p>
          <a:p>
            <a:pPr marL="0" marR="0" lvl="0" indent="0" algn="l" defTabSz="914400" rtl="0" eaLnBrk="0" fontAlgn="base" latinLnBrk="0" hangingPunct="0">
              <a:lnSpc>
                <a:spcPct val="120000"/>
              </a:lnSpc>
              <a:spcBef>
                <a:spcPct val="0"/>
              </a:spcBef>
              <a:spcAft>
                <a:spcPct val="0"/>
              </a:spcAft>
              <a:buClrTx/>
              <a:buSzTx/>
              <a:buFontTx/>
              <a:buAutoNum type="arabicPeriod" startAt="2"/>
              <a:tabLst/>
            </a:pPr>
            <a:r>
              <a:rPr kumimoji="0" lang="nl-NL" altLang="nl-NL" sz="7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Bij de behandeling van ecologische piramiden wordt meestal niet veel aandacht besteed aan de invloed van diversiteit en variabiliteit. Leerlingen denken daardoor niet kritisch na, maar denken bijvoorbeeld dat de hoeveelheid organismen een juiste maat is voor de hoeveelheid biomassa en de energiewaarde binnen een ecosysteem.</a:t>
            </a:r>
          </a:p>
          <a:p>
            <a:pPr marL="0" marR="0" lvl="0" indent="0" algn="l" defTabSz="914400" rtl="0" eaLnBrk="0" fontAlgn="base" latinLnBrk="0" hangingPunct="0">
              <a:lnSpc>
                <a:spcPct val="120000"/>
              </a:lnSpc>
              <a:spcBef>
                <a:spcPct val="0"/>
              </a:spcBef>
              <a:spcAft>
                <a:spcPct val="0"/>
              </a:spcAft>
              <a:buClrTx/>
              <a:buSzTx/>
              <a:buFontTx/>
              <a:buNone/>
              <a:tabLst/>
            </a:pPr>
            <a:endParaRPr kumimoji="0" lang="nl-NL" altLang="nl-NL" sz="7200" b="0" i="0" u="none" strike="noStrike" cap="none" normalizeH="0" baseline="0" dirty="0">
              <a:ln>
                <a:noFill/>
              </a:ln>
              <a:solidFill>
                <a:schemeClr val="tx1"/>
              </a:solidFill>
              <a:effectLst/>
            </a:endParaRPr>
          </a:p>
          <a:p>
            <a:pPr marL="0" marR="0" lvl="0" indent="0" algn="l" defTabSz="914400" rtl="0" eaLnBrk="0" fontAlgn="base" latinLnBrk="0" hangingPunct="0">
              <a:lnSpc>
                <a:spcPct val="120000"/>
              </a:lnSpc>
              <a:spcBef>
                <a:spcPct val="0"/>
              </a:spcBef>
              <a:spcAft>
                <a:spcPct val="0"/>
              </a:spcAft>
              <a:buClrTx/>
              <a:buSzTx/>
              <a:buFontTx/>
              <a:buNone/>
              <a:tabLst/>
            </a:pPr>
            <a:r>
              <a:rPr lang="nl-NL" altLang="nl-NL" sz="7200" b="1" dirty="0">
                <a:solidFill>
                  <a:srgbClr val="000000"/>
                </a:solidFill>
                <a:latin typeface="Arial" panose="020B0604020202020204" pitchFamily="34" charset="0"/>
                <a:cs typeface="Arial" panose="020B0604020202020204" pitchFamily="34" charset="0"/>
              </a:rPr>
              <a:t>V</a:t>
            </a:r>
            <a:r>
              <a:rPr kumimoji="0" lang="nl-NL" altLang="nl-NL" sz="7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oorbeeldaanpak:</a:t>
            </a:r>
            <a:br>
              <a:rPr kumimoji="0" lang="nl-NL" altLang="nl-NL" sz="7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r>
              <a:rPr kumimoji="0" lang="nl-NL" altLang="nl-NL" sz="7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Met de verzamelde informatie maken ze piramides van biomassa, aantallen per trofisch niveau en eventueel van de energiewaarde. Als de piramides zijn getekend, bespreken de leerlingen de verschillen tussen de piramides. </a:t>
            </a:r>
            <a:endParaRPr lang="nl-NL" altLang="nl-NL" sz="72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nl-NL" altLang="nl-NL" sz="8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lang="nl-NL" altLang="nl-NL" sz="80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nl-NL" altLang="nl-NL" sz="8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nl-NL" altLang="nl-NL" sz="4800" dirty="0"/>
              <a:t>* Bron: kennisbank misconcepten biologie: </a:t>
            </a:r>
            <a:r>
              <a:rPr lang="nl-NL" altLang="nl-NL" sz="4800" dirty="0">
                <a:hlinkClick r:id="rId3"/>
              </a:rPr>
              <a:t>https://www.fisme.science.uu.nl/biologie/index.htm</a:t>
            </a:r>
            <a:r>
              <a:rPr lang="nl-NL" altLang="nl-NL" sz="4800" dirty="0"/>
              <a:t> geraadpleegd 01-11-2023</a:t>
            </a:r>
            <a:endParaRPr kumimoji="0" lang="nl-NL" altLang="nl-NL" sz="4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22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76545-FC74-D9E2-C245-0F8DD71F0CCD}"/>
              </a:ext>
            </a:extLst>
          </p:cNvPr>
          <p:cNvSpPr>
            <a:spLocks noGrp="1"/>
          </p:cNvSpPr>
          <p:nvPr>
            <p:ph type="title"/>
          </p:nvPr>
        </p:nvSpPr>
        <p:spPr/>
        <p:txBody>
          <a:bodyPr/>
          <a:lstStyle/>
          <a:p>
            <a:r>
              <a:rPr lang="nl-NL" b="1" dirty="0">
                <a:solidFill>
                  <a:srgbClr val="FF0000"/>
                </a:solidFill>
              </a:rPr>
              <a:t>De opdracht van vandaag</a:t>
            </a:r>
          </a:p>
        </p:txBody>
      </p:sp>
      <p:sp>
        <p:nvSpPr>
          <p:cNvPr id="3" name="Tijdelijke aanduiding voor inhoud 2">
            <a:extLst>
              <a:ext uri="{FF2B5EF4-FFF2-40B4-BE49-F238E27FC236}">
                <a16:creationId xmlns:a16="http://schemas.microsoft.com/office/drawing/2014/main" id="{4D952CD0-C720-E887-802B-1176C068E3C4}"/>
              </a:ext>
            </a:extLst>
          </p:cNvPr>
          <p:cNvSpPr>
            <a:spLocks noGrp="1"/>
          </p:cNvSpPr>
          <p:nvPr>
            <p:ph idx="1"/>
          </p:nvPr>
        </p:nvSpPr>
        <p:spPr/>
        <p:txBody>
          <a:bodyPr/>
          <a:lstStyle/>
          <a:p>
            <a:r>
              <a:rPr lang="nl-NL" dirty="0"/>
              <a:t>Uitdagingen van ecologieonderwijs </a:t>
            </a:r>
          </a:p>
          <a:p>
            <a:r>
              <a:rPr lang="nl-NL" dirty="0"/>
              <a:t>Aansluiten bij voorkennis</a:t>
            </a:r>
          </a:p>
          <a:p>
            <a:r>
              <a:rPr lang="nl-NL" dirty="0"/>
              <a:t>Voorbereiden op eindniveau</a:t>
            </a:r>
          </a:p>
          <a:p>
            <a:pPr marL="0" indent="0">
              <a:buNone/>
            </a:pPr>
            <a:endParaRPr lang="nl-NL" dirty="0"/>
          </a:p>
        </p:txBody>
      </p:sp>
    </p:spTree>
    <p:extLst>
      <p:ext uri="{BB962C8B-B14F-4D97-AF65-F5344CB8AC3E}">
        <p14:creationId xmlns:p14="http://schemas.microsoft.com/office/powerpoint/2010/main" val="388267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6D300-0540-4FEA-8DC1-FC40AFA01D68}"/>
              </a:ext>
            </a:extLst>
          </p:cNvPr>
          <p:cNvSpPr>
            <a:spLocks noGrp="1"/>
          </p:cNvSpPr>
          <p:nvPr>
            <p:ph type="title"/>
          </p:nvPr>
        </p:nvSpPr>
        <p:spPr/>
        <p:txBody>
          <a:bodyPr/>
          <a:lstStyle/>
          <a:p>
            <a:r>
              <a:rPr lang="nl-NL" b="1" dirty="0">
                <a:solidFill>
                  <a:srgbClr val="4BA9F7"/>
                </a:solidFill>
              </a:rPr>
              <a:t>Voorkennis leerlingen</a:t>
            </a:r>
          </a:p>
        </p:txBody>
      </p:sp>
      <p:sp>
        <p:nvSpPr>
          <p:cNvPr id="3" name="Tijdelijke aanduiding voor inhoud 2">
            <a:extLst>
              <a:ext uri="{FF2B5EF4-FFF2-40B4-BE49-F238E27FC236}">
                <a16:creationId xmlns:a16="http://schemas.microsoft.com/office/drawing/2014/main" id="{181F95A5-72F6-4C5B-038B-A1A104748839}"/>
              </a:ext>
            </a:extLst>
          </p:cNvPr>
          <p:cNvSpPr>
            <a:spLocks noGrp="1"/>
          </p:cNvSpPr>
          <p:nvPr>
            <p:ph idx="1"/>
          </p:nvPr>
        </p:nvSpPr>
        <p:spPr/>
        <p:txBody>
          <a:bodyPr>
            <a:normAutofit/>
          </a:bodyPr>
          <a:lstStyle/>
          <a:p>
            <a:pPr>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De veronderstelde voorkennis van de leerlingen is dat zij de basis van de ecologie snappen (uit OB). </a:t>
            </a:r>
          </a:p>
          <a:p>
            <a:pPr>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De volgende termen worden als bekend verondersteld: </a:t>
            </a:r>
          </a:p>
          <a:p>
            <a:pPr lvl="1">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producent, </a:t>
            </a:r>
          </a:p>
          <a:p>
            <a:pPr lvl="1">
              <a:buFontTx/>
              <a:buChar char="-"/>
            </a:pPr>
            <a:r>
              <a:rPr lang="nl-NL" dirty="0" err="1">
                <a:effectLst/>
                <a:latin typeface="Calibri" panose="020F0502020204030204" pitchFamily="34" charset="0"/>
                <a:ea typeface="Calibri" panose="020F0502020204030204" pitchFamily="34" charset="0"/>
                <a:cs typeface="Times New Roman" panose="02020603050405020304" pitchFamily="18" charset="0"/>
              </a:rPr>
              <a:t>reducent</a:t>
            </a:r>
            <a:r>
              <a:rPr lang="nl-NL" dirty="0">
                <a:effectLst/>
                <a:latin typeface="Calibri" panose="020F0502020204030204" pitchFamily="34" charset="0"/>
                <a:ea typeface="Calibri" panose="020F0502020204030204" pitchFamily="34" charset="0"/>
                <a:cs typeface="Times New Roman" panose="02020603050405020304" pitchFamily="18" charset="0"/>
              </a:rPr>
              <a:t>, </a:t>
            </a:r>
          </a:p>
          <a:p>
            <a:pPr lvl="1">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consument (inclusief ordes) , </a:t>
            </a:r>
          </a:p>
          <a:p>
            <a:pPr lvl="1">
              <a:buFontTx/>
              <a:buChar char="-"/>
            </a:pPr>
            <a:r>
              <a:rPr lang="nl-NL" dirty="0" err="1">
                <a:effectLst/>
                <a:latin typeface="Calibri" panose="020F0502020204030204" pitchFamily="34" charset="0"/>
                <a:ea typeface="Calibri" panose="020F0502020204030204" pitchFamily="34" charset="0"/>
                <a:cs typeface="Times New Roman" panose="02020603050405020304" pitchFamily="18" charset="0"/>
              </a:rPr>
              <a:t>voedselweb</a:t>
            </a:r>
            <a:r>
              <a:rPr lang="nl-NL" dirty="0">
                <a:effectLst/>
                <a:latin typeface="Calibri" panose="020F0502020204030204" pitchFamily="34" charset="0"/>
                <a:ea typeface="Calibri" panose="020F0502020204030204" pitchFamily="34" charset="0"/>
                <a:cs typeface="Times New Roman" panose="02020603050405020304" pitchFamily="18" charset="0"/>
              </a:rPr>
              <a:t>, </a:t>
            </a:r>
          </a:p>
          <a:p>
            <a:pPr lvl="1">
              <a:buFontTx/>
              <a:buChar char="-"/>
            </a:pPr>
            <a:r>
              <a:rPr lang="nl-NL" dirty="0">
                <a:latin typeface="Calibri" panose="020F0502020204030204" pitchFamily="34" charset="0"/>
                <a:ea typeface="Calibri" panose="020F0502020204030204" pitchFamily="34" charset="0"/>
                <a:cs typeface="Times New Roman" panose="02020603050405020304" pitchFamily="18" charset="0"/>
              </a:rPr>
              <a:t>l</a:t>
            </a:r>
            <a:r>
              <a:rPr lang="nl-NL" dirty="0">
                <a:effectLst/>
                <a:latin typeface="Calibri" panose="020F0502020204030204" pitchFamily="34" charset="0"/>
                <a:ea typeface="Calibri" panose="020F0502020204030204" pitchFamily="34" charset="0"/>
                <a:cs typeface="Times New Roman" panose="02020603050405020304" pitchFamily="18" charset="0"/>
              </a:rPr>
              <a:t>evensgemeenschap</a:t>
            </a:r>
          </a:p>
          <a:p>
            <a:pPr lvl="1">
              <a:buFontTx/>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populatie. </a:t>
            </a:r>
          </a:p>
          <a:p>
            <a:endParaRPr lang="nl-NL" dirty="0"/>
          </a:p>
        </p:txBody>
      </p:sp>
    </p:spTree>
    <p:extLst>
      <p:ext uri="{BB962C8B-B14F-4D97-AF65-F5344CB8AC3E}">
        <p14:creationId xmlns:p14="http://schemas.microsoft.com/office/powerpoint/2010/main" val="3472962750"/>
      </p:ext>
    </p:extLst>
  </p:cSld>
  <p:clrMapOvr>
    <a:masterClrMapping/>
  </p:clrMapOvr>
</p:sld>
</file>

<file path=ppt/theme/theme1.xml><?xml version="1.0" encoding="utf-8"?>
<a:theme xmlns:a="http://schemas.openxmlformats.org/drawingml/2006/main" name="Kantoorthema">
  <a:themeElements>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28678</TotalTime>
  <Words>1288</Words>
  <Application>Microsoft Office PowerPoint</Application>
  <PresentationFormat>Breedbeeld</PresentationFormat>
  <Paragraphs>146</Paragraphs>
  <Slides>31</Slides>
  <Notes>10</Notes>
  <HiddenSlides>13</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31</vt:i4>
      </vt:variant>
    </vt:vector>
  </HeadingPairs>
  <TitlesOfParts>
    <vt:vector size="36" baseType="lpstr">
      <vt:lpstr>arial</vt:lpstr>
      <vt:lpstr>arial</vt:lpstr>
      <vt:lpstr>Calibri</vt:lpstr>
      <vt:lpstr>Calibri Light</vt:lpstr>
      <vt:lpstr>Kantoorthema</vt:lpstr>
      <vt:lpstr>PowerPoint-presentatie</vt:lpstr>
      <vt:lpstr>Voorstellen</vt:lpstr>
      <vt:lpstr>Programma</vt:lpstr>
      <vt:lpstr>Didactische uitdagingen bij het aanbieden van ecologie</vt:lpstr>
      <vt:lpstr>Een paar leerhindernissen uitgelicht</vt:lpstr>
      <vt:lpstr>Vakinhoudelijke uitdagingen*  </vt:lpstr>
      <vt:lpstr>Vakinhoudelijke uitdagingen* </vt:lpstr>
      <vt:lpstr>De opdracht van vandaag</vt:lpstr>
      <vt:lpstr>Voorkennis leerlingen</vt:lpstr>
      <vt:lpstr>Opdracht A uitvoeren: schoolplaat</vt:lpstr>
      <vt:lpstr>Opdracht B verdiepen: een 3D model</vt:lpstr>
      <vt:lpstr>Nabespreken B</vt:lpstr>
      <vt:lpstr>Nabespreken B</vt:lpstr>
      <vt:lpstr>Nabespreken B</vt:lpstr>
      <vt:lpstr>Nabespreken B  aandachtspunten figuren</vt:lpstr>
      <vt:lpstr>Nabespreken B</vt:lpstr>
      <vt:lpstr>Nabespreken B</vt:lpstr>
      <vt:lpstr>Evaluatie </vt:lpstr>
      <vt:lpstr>Wistjedatje </vt:lpstr>
      <vt:lpstr>Wistjedatje </vt:lpstr>
      <vt:lpstr>Wistjedatje </vt:lpstr>
      <vt:lpstr>Wistjedatje </vt:lpstr>
      <vt:lpstr>Wistjedatje </vt:lpstr>
      <vt:lpstr>Wistjedatje </vt:lpstr>
      <vt:lpstr>Wistjedatje </vt:lpstr>
      <vt:lpstr>Wistjedatje </vt:lpstr>
      <vt:lpstr>Wistjedatje </vt:lpstr>
      <vt:lpstr>Wistjedatje </vt:lpstr>
      <vt:lpstr>Wistjedatje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Sophie Mooren</dc:creator>
  <cp:lastModifiedBy>Sophie Mooren</cp:lastModifiedBy>
  <cp:revision>55</cp:revision>
  <dcterms:created xsi:type="dcterms:W3CDTF">2019-12-19T09:29:59Z</dcterms:created>
  <dcterms:modified xsi:type="dcterms:W3CDTF">2023-11-13T12:21:11Z</dcterms:modified>
</cp:coreProperties>
</file>