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7" r:id="rId3"/>
    <p:sldId id="276" r:id="rId4"/>
    <p:sldId id="278" r:id="rId5"/>
    <p:sldId id="280" r:id="rId6"/>
    <p:sldId id="285" r:id="rId7"/>
    <p:sldId id="281" r:id="rId8"/>
    <p:sldId id="282" r:id="rId9"/>
    <p:sldId id="283" r:id="rId10"/>
    <p:sldId id="284" r:id="rId11"/>
    <p:sldId id="273"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DAA100"/>
    <a:srgbClr val="CC9900"/>
    <a:srgbClr val="83DFE9"/>
    <a:srgbClr val="80F2CC"/>
    <a:srgbClr val="0AD0C2"/>
    <a:srgbClr val="0BE5D5"/>
    <a:srgbClr val="006E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52" autoAdjust="0"/>
    <p:restoredTop sz="94660"/>
  </p:normalViewPr>
  <p:slideViewPr>
    <p:cSldViewPr snapToGrid="0">
      <p:cViewPr varScale="1">
        <p:scale>
          <a:sx n="107" d="100"/>
          <a:sy n="107" d="100"/>
        </p:scale>
        <p:origin x="192" y="5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E2CB4-E4E4-40F1-B5CD-60183629180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C1E4897-FAF9-4CDE-8936-6F065B0DC0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B0C44DE-8F22-4978-A1B3-3313FA4A0A16}"/>
              </a:ext>
            </a:extLst>
          </p:cNvPr>
          <p:cNvSpPr>
            <a:spLocks noGrp="1"/>
          </p:cNvSpPr>
          <p:nvPr>
            <p:ph type="dt" sz="half" idx="10"/>
          </p:nvPr>
        </p:nvSpPr>
        <p:spPr/>
        <p:txBody>
          <a:bodyPr/>
          <a:lstStyle/>
          <a:p>
            <a:fld id="{64E09956-56EF-46DA-AE3A-0D169F814EF1}" type="datetimeFigureOut">
              <a:rPr lang="nl-NL" smtClean="0"/>
              <a:t>26-01-2023</a:t>
            </a:fld>
            <a:endParaRPr lang="nl-NL"/>
          </a:p>
        </p:txBody>
      </p:sp>
      <p:sp>
        <p:nvSpPr>
          <p:cNvPr id="5" name="Tijdelijke aanduiding voor voettekst 4">
            <a:extLst>
              <a:ext uri="{FF2B5EF4-FFF2-40B4-BE49-F238E27FC236}">
                <a16:creationId xmlns:a16="http://schemas.microsoft.com/office/drawing/2014/main" id="{CF94148E-4706-4D87-BCD7-E4A792E155B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E42C03D-E67E-4DCB-B783-EBD0B224D687}"/>
              </a:ext>
            </a:extLst>
          </p:cNvPr>
          <p:cNvSpPr>
            <a:spLocks noGrp="1"/>
          </p:cNvSpPr>
          <p:nvPr>
            <p:ph type="sldNum" sz="quarter" idx="12"/>
          </p:nvPr>
        </p:nvSpPr>
        <p:spPr/>
        <p:txBody>
          <a:bodyPr/>
          <a:lstStyle/>
          <a:p>
            <a:fld id="{5127DD62-11FE-4526-B29D-F9B2EE3C5702}" type="slidenum">
              <a:rPr lang="nl-NL" smtClean="0"/>
              <a:t>‹nr.›</a:t>
            </a:fld>
            <a:endParaRPr lang="nl-NL"/>
          </a:p>
        </p:txBody>
      </p:sp>
    </p:spTree>
    <p:extLst>
      <p:ext uri="{BB962C8B-B14F-4D97-AF65-F5344CB8AC3E}">
        <p14:creationId xmlns:p14="http://schemas.microsoft.com/office/powerpoint/2010/main" val="2856448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61252F-67A6-45BB-844E-715F54DABE7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2EFD504-C484-4B0F-A86B-2269B4B6CA9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A2E264-BF98-4EB0-9EA7-4B7FDAD14D09}"/>
              </a:ext>
            </a:extLst>
          </p:cNvPr>
          <p:cNvSpPr>
            <a:spLocks noGrp="1"/>
          </p:cNvSpPr>
          <p:nvPr>
            <p:ph type="dt" sz="half" idx="10"/>
          </p:nvPr>
        </p:nvSpPr>
        <p:spPr/>
        <p:txBody>
          <a:bodyPr/>
          <a:lstStyle/>
          <a:p>
            <a:fld id="{64E09956-56EF-46DA-AE3A-0D169F814EF1}" type="datetimeFigureOut">
              <a:rPr lang="nl-NL" smtClean="0"/>
              <a:t>26-01-2023</a:t>
            </a:fld>
            <a:endParaRPr lang="nl-NL"/>
          </a:p>
        </p:txBody>
      </p:sp>
      <p:sp>
        <p:nvSpPr>
          <p:cNvPr id="5" name="Tijdelijke aanduiding voor voettekst 4">
            <a:extLst>
              <a:ext uri="{FF2B5EF4-FFF2-40B4-BE49-F238E27FC236}">
                <a16:creationId xmlns:a16="http://schemas.microsoft.com/office/drawing/2014/main" id="{14FAD9A2-3CA6-449F-BE4C-2309D7BF79A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711D190-79A5-479B-835D-231065682410}"/>
              </a:ext>
            </a:extLst>
          </p:cNvPr>
          <p:cNvSpPr>
            <a:spLocks noGrp="1"/>
          </p:cNvSpPr>
          <p:nvPr>
            <p:ph type="sldNum" sz="quarter" idx="12"/>
          </p:nvPr>
        </p:nvSpPr>
        <p:spPr/>
        <p:txBody>
          <a:bodyPr/>
          <a:lstStyle/>
          <a:p>
            <a:fld id="{5127DD62-11FE-4526-B29D-F9B2EE3C5702}" type="slidenum">
              <a:rPr lang="nl-NL" smtClean="0"/>
              <a:t>‹nr.›</a:t>
            </a:fld>
            <a:endParaRPr lang="nl-NL"/>
          </a:p>
        </p:txBody>
      </p:sp>
    </p:spTree>
    <p:extLst>
      <p:ext uri="{BB962C8B-B14F-4D97-AF65-F5344CB8AC3E}">
        <p14:creationId xmlns:p14="http://schemas.microsoft.com/office/powerpoint/2010/main" val="1329945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30A29E1-8337-4836-B28E-43758E89B0C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5F40E96-101C-420A-A76F-A63A738BDB1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BE3D743-186C-49C2-8C61-F0AB58A44027}"/>
              </a:ext>
            </a:extLst>
          </p:cNvPr>
          <p:cNvSpPr>
            <a:spLocks noGrp="1"/>
          </p:cNvSpPr>
          <p:nvPr>
            <p:ph type="dt" sz="half" idx="10"/>
          </p:nvPr>
        </p:nvSpPr>
        <p:spPr/>
        <p:txBody>
          <a:bodyPr/>
          <a:lstStyle/>
          <a:p>
            <a:fld id="{64E09956-56EF-46DA-AE3A-0D169F814EF1}" type="datetimeFigureOut">
              <a:rPr lang="nl-NL" smtClean="0"/>
              <a:t>26-01-2023</a:t>
            </a:fld>
            <a:endParaRPr lang="nl-NL"/>
          </a:p>
        </p:txBody>
      </p:sp>
      <p:sp>
        <p:nvSpPr>
          <p:cNvPr id="5" name="Tijdelijke aanduiding voor voettekst 4">
            <a:extLst>
              <a:ext uri="{FF2B5EF4-FFF2-40B4-BE49-F238E27FC236}">
                <a16:creationId xmlns:a16="http://schemas.microsoft.com/office/drawing/2014/main" id="{C0FCAC20-0408-4D03-98B4-B4FA835A13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93EE7F3-67AB-42F4-A380-8F73FA1FB772}"/>
              </a:ext>
            </a:extLst>
          </p:cNvPr>
          <p:cNvSpPr>
            <a:spLocks noGrp="1"/>
          </p:cNvSpPr>
          <p:nvPr>
            <p:ph type="sldNum" sz="quarter" idx="12"/>
          </p:nvPr>
        </p:nvSpPr>
        <p:spPr/>
        <p:txBody>
          <a:bodyPr/>
          <a:lstStyle/>
          <a:p>
            <a:fld id="{5127DD62-11FE-4526-B29D-F9B2EE3C5702}" type="slidenum">
              <a:rPr lang="nl-NL" smtClean="0"/>
              <a:t>‹nr.›</a:t>
            </a:fld>
            <a:endParaRPr lang="nl-NL"/>
          </a:p>
        </p:txBody>
      </p:sp>
    </p:spTree>
    <p:extLst>
      <p:ext uri="{BB962C8B-B14F-4D97-AF65-F5344CB8AC3E}">
        <p14:creationId xmlns:p14="http://schemas.microsoft.com/office/powerpoint/2010/main" val="1102810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41FA10-3050-4895-BE80-51984B56959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D2DC836-D5CB-4025-8035-F6BD027AE52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7283D61-F942-4B35-97DA-D9B95DC4915E}"/>
              </a:ext>
            </a:extLst>
          </p:cNvPr>
          <p:cNvSpPr>
            <a:spLocks noGrp="1"/>
          </p:cNvSpPr>
          <p:nvPr>
            <p:ph type="dt" sz="half" idx="10"/>
          </p:nvPr>
        </p:nvSpPr>
        <p:spPr/>
        <p:txBody>
          <a:bodyPr/>
          <a:lstStyle/>
          <a:p>
            <a:fld id="{64E09956-56EF-46DA-AE3A-0D169F814EF1}" type="datetimeFigureOut">
              <a:rPr lang="nl-NL" smtClean="0"/>
              <a:t>26-01-2023</a:t>
            </a:fld>
            <a:endParaRPr lang="nl-NL"/>
          </a:p>
        </p:txBody>
      </p:sp>
      <p:sp>
        <p:nvSpPr>
          <p:cNvPr id="5" name="Tijdelijke aanduiding voor voettekst 4">
            <a:extLst>
              <a:ext uri="{FF2B5EF4-FFF2-40B4-BE49-F238E27FC236}">
                <a16:creationId xmlns:a16="http://schemas.microsoft.com/office/drawing/2014/main" id="{94F019E7-9720-418A-9430-81501F12B0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8C611B4-4A14-421E-9B41-334FF878335B}"/>
              </a:ext>
            </a:extLst>
          </p:cNvPr>
          <p:cNvSpPr>
            <a:spLocks noGrp="1"/>
          </p:cNvSpPr>
          <p:nvPr>
            <p:ph type="sldNum" sz="quarter" idx="12"/>
          </p:nvPr>
        </p:nvSpPr>
        <p:spPr/>
        <p:txBody>
          <a:bodyPr/>
          <a:lstStyle/>
          <a:p>
            <a:fld id="{5127DD62-11FE-4526-B29D-F9B2EE3C5702}" type="slidenum">
              <a:rPr lang="nl-NL" smtClean="0"/>
              <a:t>‹nr.›</a:t>
            </a:fld>
            <a:endParaRPr lang="nl-NL"/>
          </a:p>
        </p:txBody>
      </p:sp>
    </p:spTree>
    <p:extLst>
      <p:ext uri="{BB962C8B-B14F-4D97-AF65-F5344CB8AC3E}">
        <p14:creationId xmlns:p14="http://schemas.microsoft.com/office/powerpoint/2010/main" val="26829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218EBA-5BCE-4F2F-BED1-1ED77FDBB4E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E4B4B7B-5393-4231-B4C6-2D8B69285A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BEE5BB3-5BAF-49EE-8C40-B3CEAD152BF5}"/>
              </a:ext>
            </a:extLst>
          </p:cNvPr>
          <p:cNvSpPr>
            <a:spLocks noGrp="1"/>
          </p:cNvSpPr>
          <p:nvPr>
            <p:ph type="dt" sz="half" idx="10"/>
          </p:nvPr>
        </p:nvSpPr>
        <p:spPr/>
        <p:txBody>
          <a:bodyPr/>
          <a:lstStyle/>
          <a:p>
            <a:fld id="{64E09956-56EF-46DA-AE3A-0D169F814EF1}" type="datetimeFigureOut">
              <a:rPr lang="nl-NL" smtClean="0"/>
              <a:t>26-01-2023</a:t>
            </a:fld>
            <a:endParaRPr lang="nl-NL"/>
          </a:p>
        </p:txBody>
      </p:sp>
      <p:sp>
        <p:nvSpPr>
          <p:cNvPr id="5" name="Tijdelijke aanduiding voor voettekst 4">
            <a:extLst>
              <a:ext uri="{FF2B5EF4-FFF2-40B4-BE49-F238E27FC236}">
                <a16:creationId xmlns:a16="http://schemas.microsoft.com/office/drawing/2014/main" id="{A9FA3CA3-AADC-4A0B-8316-A80BC01ACC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3E4BABE-973E-4A59-92C6-6028F0E1C910}"/>
              </a:ext>
            </a:extLst>
          </p:cNvPr>
          <p:cNvSpPr>
            <a:spLocks noGrp="1"/>
          </p:cNvSpPr>
          <p:nvPr>
            <p:ph type="sldNum" sz="quarter" idx="12"/>
          </p:nvPr>
        </p:nvSpPr>
        <p:spPr/>
        <p:txBody>
          <a:bodyPr/>
          <a:lstStyle/>
          <a:p>
            <a:fld id="{5127DD62-11FE-4526-B29D-F9B2EE3C5702}" type="slidenum">
              <a:rPr lang="nl-NL" smtClean="0"/>
              <a:t>‹nr.›</a:t>
            </a:fld>
            <a:endParaRPr lang="nl-NL"/>
          </a:p>
        </p:txBody>
      </p:sp>
    </p:spTree>
    <p:extLst>
      <p:ext uri="{BB962C8B-B14F-4D97-AF65-F5344CB8AC3E}">
        <p14:creationId xmlns:p14="http://schemas.microsoft.com/office/powerpoint/2010/main" val="459319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EF08B8-AAF2-4A57-9F9F-2E186E16405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63FCB84-8D50-4B3A-9F48-C17D04F6470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FE586BF-D236-4427-8B8A-72BF9309D60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3A7BA68-4E89-40EE-BC26-DD25B3EE2966}"/>
              </a:ext>
            </a:extLst>
          </p:cNvPr>
          <p:cNvSpPr>
            <a:spLocks noGrp="1"/>
          </p:cNvSpPr>
          <p:nvPr>
            <p:ph type="dt" sz="half" idx="10"/>
          </p:nvPr>
        </p:nvSpPr>
        <p:spPr/>
        <p:txBody>
          <a:bodyPr/>
          <a:lstStyle/>
          <a:p>
            <a:fld id="{64E09956-56EF-46DA-AE3A-0D169F814EF1}" type="datetimeFigureOut">
              <a:rPr lang="nl-NL" smtClean="0"/>
              <a:t>26-01-2023</a:t>
            </a:fld>
            <a:endParaRPr lang="nl-NL"/>
          </a:p>
        </p:txBody>
      </p:sp>
      <p:sp>
        <p:nvSpPr>
          <p:cNvPr id="6" name="Tijdelijke aanduiding voor voettekst 5">
            <a:extLst>
              <a:ext uri="{FF2B5EF4-FFF2-40B4-BE49-F238E27FC236}">
                <a16:creationId xmlns:a16="http://schemas.microsoft.com/office/drawing/2014/main" id="{7600D2DA-42F6-46D5-B78D-1D2627D78EF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15C6F08-33A4-4DEA-A4A1-77D86DC0C0D3}"/>
              </a:ext>
            </a:extLst>
          </p:cNvPr>
          <p:cNvSpPr>
            <a:spLocks noGrp="1"/>
          </p:cNvSpPr>
          <p:nvPr>
            <p:ph type="sldNum" sz="quarter" idx="12"/>
          </p:nvPr>
        </p:nvSpPr>
        <p:spPr/>
        <p:txBody>
          <a:bodyPr/>
          <a:lstStyle/>
          <a:p>
            <a:fld id="{5127DD62-11FE-4526-B29D-F9B2EE3C5702}" type="slidenum">
              <a:rPr lang="nl-NL" smtClean="0"/>
              <a:t>‹nr.›</a:t>
            </a:fld>
            <a:endParaRPr lang="nl-NL"/>
          </a:p>
        </p:txBody>
      </p:sp>
    </p:spTree>
    <p:extLst>
      <p:ext uri="{BB962C8B-B14F-4D97-AF65-F5344CB8AC3E}">
        <p14:creationId xmlns:p14="http://schemas.microsoft.com/office/powerpoint/2010/main" val="1417264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1F31C8-CF17-4698-BC15-2C6D5AFA283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A43B2AF-9702-485E-BD47-8B4B78D1EB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91CF0DC-1583-4F93-B2A0-BABF0CBD3B0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63031CC-6372-431A-BC5C-98056F8821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6F41BA4-25E5-4DD4-821E-E8205C8BF61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641CCD0-2995-4EB1-A0E1-68AF34D88621}"/>
              </a:ext>
            </a:extLst>
          </p:cNvPr>
          <p:cNvSpPr>
            <a:spLocks noGrp="1"/>
          </p:cNvSpPr>
          <p:nvPr>
            <p:ph type="dt" sz="half" idx="10"/>
          </p:nvPr>
        </p:nvSpPr>
        <p:spPr/>
        <p:txBody>
          <a:bodyPr/>
          <a:lstStyle/>
          <a:p>
            <a:fld id="{64E09956-56EF-46DA-AE3A-0D169F814EF1}" type="datetimeFigureOut">
              <a:rPr lang="nl-NL" smtClean="0"/>
              <a:t>26-01-2023</a:t>
            </a:fld>
            <a:endParaRPr lang="nl-NL"/>
          </a:p>
        </p:txBody>
      </p:sp>
      <p:sp>
        <p:nvSpPr>
          <p:cNvPr id="8" name="Tijdelijke aanduiding voor voettekst 7">
            <a:extLst>
              <a:ext uri="{FF2B5EF4-FFF2-40B4-BE49-F238E27FC236}">
                <a16:creationId xmlns:a16="http://schemas.microsoft.com/office/drawing/2014/main" id="{D2457FA6-9570-436B-B4AA-8F36BC69F12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3376104-3EC6-471F-AF26-95241DB28E68}"/>
              </a:ext>
            </a:extLst>
          </p:cNvPr>
          <p:cNvSpPr>
            <a:spLocks noGrp="1"/>
          </p:cNvSpPr>
          <p:nvPr>
            <p:ph type="sldNum" sz="quarter" idx="12"/>
          </p:nvPr>
        </p:nvSpPr>
        <p:spPr/>
        <p:txBody>
          <a:bodyPr/>
          <a:lstStyle/>
          <a:p>
            <a:fld id="{5127DD62-11FE-4526-B29D-F9B2EE3C5702}" type="slidenum">
              <a:rPr lang="nl-NL" smtClean="0"/>
              <a:t>‹nr.›</a:t>
            </a:fld>
            <a:endParaRPr lang="nl-NL"/>
          </a:p>
        </p:txBody>
      </p:sp>
    </p:spTree>
    <p:extLst>
      <p:ext uri="{BB962C8B-B14F-4D97-AF65-F5344CB8AC3E}">
        <p14:creationId xmlns:p14="http://schemas.microsoft.com/office/powerpoint/2010/main" val="2454596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4E2E0F-D7BF-4522-9E49-9B56D990CC2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B2BE69F-F790-4EBA-8CAB-CF4BA2C0155D}"/>
              </a:ext>
            </a:extLst>
          </p:cNvPr>
          <p:cNvSpPr>
            <a:spLocks noGrp="1"/>
          </p:cNvSpPr>
          <p:nvPr>
            <p:ph type="dt" sz="half" idx="10"/>
          </p:nvPr>
        </p:nvSpPr>
        <p:spPr/>
        <p:txBody>
          <a:bodyPr/>
          <a:lstStyle/>
          <a:p>
            <a:fld id="{64E09956-56EF-46DA-AE3A-0D169F814EF1}" type="datetimeFigureOut">
              <a:rPr lang="nl-NL" smtClean="0"/>
              <a:t>26-01-2023</a:t>
            </a:fld>
            <a:endParaRPr lang="nl-NL"/>
          </a:p>
        </p:txBody>
      </p:sp>
      <p:sp>
        <p:nvSpPr>
          <p:cNvPr id="4" name="Tijdelijke aanduiding voor voettekst 3">
            <a:extLst>
              <a:ext uri="{FF2B5EF4-FFF2-40B4-BE49-F238E27FC236}">
                <a16:creationId xmlns:a16="http://schemas.microsoft.com/office/drawing/2014/main" id="{057A044C-0931-4E9C-973B-B9599EA47E9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5253053-9B9B-437D-BC07-ED13B1926629}"/>
              </a:ext>
            </a:extLst>
          </p:cNvPr>
          <p:cNvSpPr>
            <a:spLocks noGrp="1"/>
          </p:cNvSpPr>
          <p:nvPr>
            <p:ph type="sldNum" sz="quarter" idx="12"/>
          </p:nvPr>
        </p:nvSpPr>
        <p:spPr/>
        <p:txBody>
          <a:bodyPr/>
          <a:lstStyle/>
          <a:p>
            <a:fld id="{5127DD62-11FE-4526-B29D-F9B2EE3C5702}" type="slidenum">
              <a:rPr lang="nl-NL" smtClean="0"/>
              <a:t>‹nr.›</a:t>
            </a:fld>
            <a:endParaRPr lang="nl-NL"/>
          </a:p>
        </p:txBody>
      </p:sp>
    </p:spTree>
    <p:extLst>
      <p:ext uri="{BB962C8B-B14F-4D97-AF65-F5344CB8AC3E}">
        <p14:creationId xmlns:p14="http://schemas.microsoft.com/office/powerpoint/2010/main" val="1395329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B2E6C49-ACB4-46E5-994B-A23275EAA7FE}"/>
              </a:ext>
            </a:extLst>
          </p:cNvPr>
          <p:cNvSpPr>
            <a:spLocks noGrp="1"/>
          </p:cNvSpPr>
          <p:nvPr>
            <p:ph type="dt" sz="half" idx="10"/>
          </p:nvPr>
        </p:nvSpPr>
        <p:spPr/>
        <p:txBody>
          <a:bodyPr/>
          <a:lstStyle/>
          <a:p>
            <a:fld id="{64E09956-56EF-46DA-AE3A-0D169F814EF1}" type="datetimeFigureOut">
              <a:rPr lang="nl-NL" smtClean="0"/>
              <a:t>26-01-2023</a:t>
            </a:fld>
            <a:endParaRPr lang="nl-NL"/>
          </a:p>
        </p:txBody>
      </p:sp>
      <p:sp>
        <p:nvSpPr>
          <p:cNvPr id="3" name="Tijdelijke aanduiding voor voettekst 2">
            <a:extLst>
              <a:ext uri="{FF2B5EF4-FFF2-40B4-BE49-F238E27FC236}">
                <a16:creationId xmlns:a16="http://schemas.microsoft.com/office/drawing/2014/main" id="{E2BFB01C-37F9-447F-B1FD-AA59F476033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5E6AB03-EB8A-42A1-B528-54C203849DF8}"/>
              </a:ext>
            </a:extLst>
          </p:cNvPr>
          <p:cNvSpPr>
            <a:spLocks noGrp="1"/>
          </p:cNvSpPr>
          <p:nvPr>
            <p:ph type="sldNum" sz="quarter" idx="12"/>
          </p:nvPr>
        </p:nvSpPr>
        <p:spPr/>
        <p:txBody>
          <a:bodyPr/>
          <a:lstStyle/>
          <a:p>
            <a:fld id="{5127DD62-11FE-4526-B29D-F9B2EE3C5702}" type="slidenum">
              <a:rPr lang="nl-NL" smtClean="0"/>
              <a:t>‹nr.›</a:t>
            </a:fld>
            <a:endParaRPr lang="nl-NL"/>
          </a:p>
        </p:txBody>
      </p:sp>
    </p:spTree>
    <p:extLst>
      <p:ext uri="{BB962C8B-B14F-4D97-AF65-F5344CB8AC3E}">
        <p14:creationId xmlns:p14="http://schemas.microsoft.com/office/powerpoint/2010/main" val="3352953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B531C-FDB9-4BD5-BC48-4E64CCF7305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0553AF1-23C1-4600-8707-128DD7ABF7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BAAC5D4-25CC-498E-92C5-79AB9C8A2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9D0DC99-2624-4874-943B-C0086D2CD640}"/>
              </a:ext>
            </a:extLst>
          </p:cNvPr>
          <p:cNvSpPr>
            <a:spLocks noGrp="1"/>
          </p:cNvSpPr>
          <p:nvPr>
            <p:ph type="dt" sz="half" idx="10"/>
          </p:nvPr>
        </p:nvSpPr>
        <p:spPr/>
        <p:txBody>
          <a:bodyPr/>
          <a:lstStyle/>
          <a:p>
            <a:fld id="{64E09956-56EF-46DA-AE3A-0D169F814EF1}" type="datetimeFigureOut">
              <a:rPr lang="nl-NL" smtClean="0"/>
              <a:t>26-01-2023</a:t>
            </a:fld>
            <a:endParaRPr lang="nl-NL"/>
          </a:p>
        </p:txBody>
      </p:sp>
      <p:sp>
        <p:nvSpPr>
          <p:cNvPr id="6" name="Tijdelijke aanduiding voor voettekst 5">
            <a:extLst>
              <a:ext uri="{FF2B5EF4-FFF2-40B4-BE49-F238E27FC236}">
                <a16:creationId xmlns:a16="http://schemas.microsoft.com/office/drawing/2014/main" id="{BE0B0F9F-F446-4514-8807-62B26685CB6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1EF2830-9EDB-4CDE-9CA0-E4853CF2325E}"/>
              </a:ext>
            </a:extLst>
          </p:cNvPr>
          <p:cNvSpPr>
            <a:spLocks noGrp="1"/>
          </p:cNvSpPr>
          <p:nvPr>
            <p:ph type="sldNum" sz="quarter" idx="12"/>
          </p:nvPr>
        </p:nvSpPr>
        <p:spPr/>
        <p:txBody>
          <a:bodyPr/>
          <a:lstStyle/>
          <a:p>
            <a:fld id="{5127DD62-11FE-4526-B29D-F9B2EE3C5702}" type="slidenum">
              <a:rPr lang="nl-NL" smtClean="0"/>
              <a:t>‹nr.›</a:t>
            </a:fld>
            <a:endParaRPr lang="nl-NL"/>
          </a:p>
        </p:txBody>
      </p:sp>
    </p:spTree>
    <p:extLst>
      <p:ext uri="{BB962C8B-B14F-4D97-AF65-F5344CB8AC3E}">
        <p14:creationId xmlns:p14="http://schemas.microsoft.com/office/powerpoint/2010/main" val="2666570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5D7AC-BCFF-41B3-B5B6-EECBA73485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9EA23E0-342F-443E-ACDB-B22029A8D3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F63AA6C-1323-4566-9D36-85872486CC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AF8E932-B038-4670-8110-C6A858A1413B}"/>
              </a:ext>
            </a:extLst>
          </p:cNvPr>
          <p:cNvSpPr>
            <a:spLocks noGrp="1"/>
          </p:cNvSpPr>
          <p:nvPr>
            <p:ph type="dt" sz="half" idx="10"/>
          </p:nvPr>
        </p:nvSpPr>
        <p:spPr/>
        <p:txBody>
          <a:bodyPr/>
          <a:lstStyle/>
          <a:p>
            <a:fld id="{64E09956-56EF-46DA-AE3A-0D169F814EF1}" type="datetimeFigureOut">
              <a:rPr lang="nl-NL" smtClean="0"/>
              <a:t>26-01-2023</a:t>
            </a:fld>
            <a:endParaRPr lang="nl-NL"/>
          </a:p>
        </p:txBody>
      </p:sp>
      <p:sp>
        <p:nvSpPr>
          <p:cNvPr id="6" name="Tijdelijke aanduiding voor voettekst 5">
            <a:extLst>
              <a:ext uri="{FF2B5EF4-FFF2-40B4-BE49-F238E27FC236}">
                <a16:creationId xmlns:a16="http://schemas.microsoft.com/office/drawing/2014/main" id="{CF0389D8-8BEC-49C1-9FB8-BCDFFFA68DB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345419E-8419-4760-8380-D8584A00184B}"/>
              </a:ext>
            </a:extLst>
          </p:cNvPr>
          <p:cNvSpPr>
            <a:spLocks noGrp="1"/>
          </p:cNvSpPr>
          <p:nvPr>
            <p:ph type="sldNum" sz="quarter" idx="12"/>
          </p:nvPr>
        </p:nvSpPr>
        <p:spPr/>
        <p:txBody>
          <a:bodyPr/>
          <a:lstStyle/>
          <a:p>
            <a:fld id="{5127DD62-11FE-4526-B29D-F9B2EE3C5702}" type="slidenum">
              <a:rPr lang="nl-NL" smtClean="0"/>
              <a:t>‹nr.›</a:t>
            </a:fld>
            <a:endParaRPr lang="nl-NL"/>
          </a:p>
        </p:txBody>
      </p:sp>
    </p:spTree>
    <p:extLst>
      <p:ext uri="{BB962C8B-B14F-4D97-AF65-F5344CB8AC3E}">
        <p14:creationId xmlns:p14="http://schemas.microsoft.com/office/powerpoint/2010/main" val="4209280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8EB8535-3683-4483-BC47-07AD19A265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C044B95-CD3D-423D-9B8F-F8C3B2EB68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DE5A801-F251-45BB-AF50-28F605E559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09956-56EF-46DA-AE3A-0D169F814EF1}" type="datetimeFigureOut">
              <a:rPr lang="nl-NL" smtClean="0"/>
              <a:t>26-01-2023</a:t>
            </a:fld>
            <a:endParaRPr lang="nl-NL"/>
          </a:p>
        </p:txBody>
      </p:sp>
      <p:sp>
        <p:nvSpPr>
          <p:cNvPr id="5" name="Tijdelijke aanduiding voor voettekst 4">
            <a:extLst>
              <a:ext uri="{FF2B5EF4-FFF2-40B4-BE49-F238E27FC236}">
                <a16:creationId xmlns:a16="http://schemas.microsoft.com/office/drawing/2014/main" id="{7DAD8948-A1B2-45A7-99F8-C57C1FA9FB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3069311-E343-4837-8982-6C10F27621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7DD62-11FE-4526-B29D-F9B2EE3C5702}" type="slidenum">
              <a:rPr lang="nl-NL" smtClean="0"/>
              <a:t>‹nr.›</a:t>
            </a:fld>
            <a:endParaRPr lang="nl-NL"/>
          </a:p>
        </p:txBody>
      </p:sp>
    </p:spTree>
    <p:extLst>
      <p:ext uri="{BB962C8B-B14F-4D97-AF65-F5344CB8AC3E}">
        <p14:creationId xmlns:p14="http://schemas.microsoft.com/office/powerpoint/2010/main" val="3656720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buiten, lucht, kudde, staand&#10;&#10;Automatisch gegenereerde beschrijving">
            <a:extLst>
              <a:ext uri="{FF2B5EF4-FFF2-40B4-BE49-F238E27FC236}">
                <a16:creationId xmlns:a16="http://schemas.microsoft.com/office/drawing/2014/main" id="{6F1CEFCA-B786-2BDC-9712-7B987DA0F6A7}"/>
              </a:ext>
            </a:extLst>
          </p:cNvPr>
          <p:cNvPicPr>
            <a:picLocks noGrp="1" noRot="1" noChangeAspect="1" noMove="1" noResize="1" noEditPoints="1" noAdjustHandles="1" noChangeArrowheads="1" noChangeShapeType="1" noCrop="1"/>
          </p:cNvPicPr>
          <p:nvPr/>
        </p:nvPicPr>
        <p:blipFill rotWithShape="1">
          <a:blip r:embed="rId2">
            <a:alphaModFix amt="3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5746"/>
          <a:stretch/>
        </p:blipFill>
        <p:spPr>
          <a:xfrm>
            <a:off x="20" y="0"/>
            <a:ext cx="12191980" cy="6856718"/>
          </a:xfrm>
          <a:prstGeom prst="rect">
            <a:avLst/>
          </a:prstGeom>
        </p:spPr>
      </p:pic>
      <p:pic>
        <p:nvPicPr>
          <p:cNvPr id="5" name="Afbeelding 4" descr="Afbeelding met pijl&#10;&#10;Automatisch gegenereerde beschrijving">
            <a:extLst>
              <a:ext uri="{FF2B5EF4-FFF2-40B4-BE49-F238E27FC236}">
                <a16:creationId xmlns:a16="http://schemas.microsoft.com/office/drawing/2014/main" id="{4844666B-511E-925F-0F87-9288B37AA9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3462" y="475239"/>
            <a:ext cx="6825075" cy="4096761"/>
          </a:xfrm>
          <a:prstGeom prst="rect">
            <a:avLst/>
          </a:prstGeom>
        </p:spPr>
      </p:pic>
      <p:sp>
        <p:nvSpPr>
          <p:cNvPr id="11" name="Tekstvak 10">
            <a:extLst>
              <a:ext uri="{FF2B5EF4-FFF2-40B4-BE49-F238E27FC236}">
                <a16:creationId xmlns:a16="http://schemas.microsoft.com/office/drawing/2014/main" id="{BA727CA4-EA6A-9A55-1D97-1F4DBEA6BB89}"/>
              </a:ext>
            </a:extLst>
          </p:cNvPr>
          <p:cNvSpPr txBox="1"/>
          <p:nvPr/>
        </p:nvSpPr>
        <p:spPr>
          <a:xfrm>
            <a:off x="361555" y="4836456"/>
            <a:ext cx="8715538" cy="892552"/>
          </a:xfrm>
          <a:prstGeom prst="rect">
            <a:avLst/>
          </a:prstGeom>
          <a:noFill/>
          <a:ln>
            <a:noFill/>
          </a:ln>
        </p:spPr>
        <p:txBody>
          <a:bodyPr wrap="square" rtlCol="0">
            <a:spAutoFit/>
          </a:bodyPr>
          <a:lstStyle/>
          <a:p>
            <a:r>
              <a:rPr lang="nl-NL" sz="5200" b="1" dirty="0">
                <a:solidFill>
                  <a:schemeClr val="accent5">
                    <a:lumMod val="50000"/>
                  </a:schemeClr>
                </a:solidFill>
                <a:latin typeface="Corbel" panose="020B0503020204020204" pitchFamily="34" charset="0"/>
              </a:rPr>
              <a:t>Lesprogramma Wij &amp; het Wad</a:t>
            </a:r>
          </a:p>
        </p:txBody>
      </p:sp>
      <p:sp>
        <p:nvSpPr>
          <p:cNvPr id="12" name="Tekstvak 11">
            <a:extLst>
              <a:ext uri="{FF2B5EF4-FFF2-40B4-BE49-F238E27FC236}">
                <a16:creationId xmlns:a16="http://schemas.microsoft.com/office/drawing/2014/main" id="{AD13AF05-928D-6E06-3A79-E28BD1C8EA10}"/>
              </a:ext>
            </a:extLst>
          </p:cNvPr>
          <p:cNvSpPr txBox="1"/>
          <p:nvPr/>
        </p:nvSpPr>
        <p:spPr>
          <a:xfrm>
            <a:off x="361555" y="5650118"/>
            <a:ext cx="6668288" cy="461665"/>
          </a:xfrm>
          <a:prstGeom prst="rect">
            <a:avLst/>
          </a:prstGeom>
          <a:noFill/>
          <a:ln>
            <a:noFill/>
          </a:ln>
        </p:spPr>
        <p:txBody>
          <a:bodyPr wrap="square" rtlCol="0">
            <a:spAutoFit/>
          </a:bodyPr>
          <a:lstStyle/>
          <a:p>
            <a:r>
              <a:rPr lang="nl-NL" sz="2400" dirty="0">
                <a:solidFill>
                  <a:schemeClr val="accent5">
                    <a:lumMod val="50000"/>
                  </a:schemeClr>
                </a:solidFill>
                <a:latin typeface="Corbel" panose="020B0503020204020204" pitchFamily="34" charset="0"/>
              </a:rPr>
              <a:t>#WADdoejij?</a:t>
            </a:r>
          </a:p>
        </p:txBody>
      </p:sp>
    </p:spTree>
    <p:extLst>
      <p:ext uri="{BB962C8B-B14F-4D97-AF65-F5344CB8AC3E}">
        <p14:creationId xmlns:p14="http://schemas.microsoft.com/office/powerpoint/2010/main" val="2071652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kstvak 22">
            <a:extLst>
              <a:ext uri="{FF2B5EF4-FFF2-40B4-BE49-F238E27FC236}">
                <a16:creationId xmlns:a16="http://schemas.microsoft.com/office/drawing/2014/main" id="{94690E94-7D36-4637-A9B9-B84711E7D2A8}"/>
              </a:ext>
            </a:extLst>
          </p:cNvPr>
          <p:cNvSpPr txBox="1"/>
          <p:nvPr/>
        </p:nvSpPr>
        <p:spPr>
          <a:xfrm>
            <a:off x="224394" y="154728"/>
            <a:ext cx="11653661" cy="892552"/>
          </a:xfrm>
          <a:prstGeom prst="rect">
            <a:avLst/>
          </a:prstGeom>
          <a:noFill/>
          <a:ln>
            <a:noFill/>
          </a:ln>
        </p:spPr>
        <p:txBody>
          <a:bodyPr wrap="square" rtlCol="0">
            <a:spAutoFit/>
          </a:bodyPr>
          <a:lstStyle/>
          <a:p>
            <a:r>
              <a:rPr lang="nl-NL" sz="5200" b="1" dirty="0">
                <a:solidFill>
                  <a:schemeClr val="accent5">
                    <a:lumMod val="50000"/>
                  </a:schemeClr>
                </a:solidFill>
                <a:latin typeface="Corbel" panose="020B0503020204020204" pitchFamily="34" charset="0"/>
              </a:rPr>
              <a:t>Aan de slag – het rollenspel  </a:t>
            </a:r>
          </a:p>
        </p:txBody>
      </p:sp>
      <p:cxnSp>
        <p:nvCxnSpPr>
          <p:cNvPr id="9" name="Rechte verbindingslijn 8">
            <a:extLst>
              <a:ext uri="{FF2B5EF4-FFF2-40B4-BE49-F238E27FC236}">
                <a16:creationId xmlns:a16="http://schemas.microsoft.com/office/drawing/2014/main" id="{4C1F4543-151B-4DF5-9459-AC03B424DF0E}"/>
              </a:ext>
            </a:extLst>
          </p:cNvPr>
          <p:cNvCxnSpPr>
            <a:cxnSpLocks noGrp="1" noRot="1" noMove="1" noResize="1" noEditPoints="1" noAdjustHandles="1" noChangeArrowheads="1" noChangeShapeType="1"/>
          </p:cNvCxnSpPr>
          <p:nvPr/>
        </p:nvCxnSpPr>
        <p:spPr>
          <a:xfrm>
            <a:off x="0" y="1200257"/>
            <a:ext cx="3878317" cy="0"/>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Afbeelding 2" descr="Afbeelding met pijl&#10;&#10;Automatisch gegenereerde beschrijving">
            <a:extLst>
              <a:ext uri="{FF2B5EF4-FFF2-40B4-BE49-F238E27FC236}">
                <a16:creationId xmlns:a16="http://schemas.microsoft.com/office/drawing/2014/main" id="{3C5BE9EB-5E37-9B78-4D53-2F7C92CC17B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0463763" y="5782313"/>
            <a:ext cx="1350285" cy="810511"/>
          </a:xfrm>
          <a:prstGeom prst="rect">
            <a:avLst/>
          </a:prstGeom>
        </p:spPr>
      </p:pic>
      <p:sp>
        <p:nvSpPr>
          <p:cNvPr id="4" name="Tekstvak 3">
            <a:extLst>
              <a:ext uri="{FF2B5EF4-FFF2-40B4-BE49-F238E27FC236}">
                <a16:creationId xmlns:a16="http://schemas.microsoft.com/office/drawing/2014/main" id="{136318E8-85F5-0EB9-4536-98369678B4B4}"/>
              </a:ext>
            </a:extLst>
          </p:cNvPr>
          <p:cNvSpPr txBox="1"/>
          <p:nvPr/>
        </p:nvSpPr>
        <p:spPr>
          <a:xfrm>
            <a:off x="224394" y="1526292"/>
            <a:ext cx="10088839" cy="4708981"/>
          </a:xfrm>
          <a:prstGeom prst="rect">
            <a:avLst/>
          </a:prstGeom>
          <a:noFill/>
        </p:spPr>
        <p:txBody>
          <a:bodyPr wrap="square">
            <a:spAutoFit/>
          </a:bodyPr>
          <a:lstStyle/>
          <a:p>
            <a:pPr marL="342900" indent="-342900">
              <a:buFont typeface="Arial" panose="020B0604020202020204" pitchFamily="34" charset="0"/>
              <a:buChar char="•"/>
            </a:pPr>
            <a:r>
              <a:rPr lang="nl-NL" sz="2000" dirty="0">
                <a:solidFill>
                  <a:schemeClr val="accent5">
                    <a:lumMod val="50000"/>
                  </a:schemeClr>
                </a:solidFill>
                <a:latin typeface="Corbel" panose="020B0503020204020204" pitchFamily="34" charset="0"/>
                <a:ea typeface="Helvetica Neue Light" panose="02000403000000020004" pitchFamily="2" charset="0"/>
              </a:rPr>
              <a:t>Leef je in, bekijk de fragmenten uit de film nog een keer en maak een kort profiel van deze spreker (wie is hij/zij, wat vindt hij/zij leuk en belangrijk </a:t>
            </a:r>
            <a:r>
              <a:rPr lang="nl-NL" sz="2000" dirty="0" err="1">
                <a:solidFill>
                  <a:schemeClr val="accent5">
                    <a:lumMod val="50000"/>
                  </a:schemeClr>
                </a:solidFill>
                <a:latin typeface="Corbel" panose="020B0503020204020204" pitchFamily="34" charset="0"/>
                <a:ea typeface="Helvetica Neue Light" panose="02000403000000020004" pitchFamily="2" charset="0"/>
              </a:rPr>
              <a:t>etc</a:t>
            </a:r>
            <a:r>
              <a:rPr lang="nl-NL" sz="2000" dirty="0">
                <a:solidFill>
                  <a:schemeClr val="accent5">
                    <a:lumMod val="50000"/>
                  </a:schemeClr>
                </a:solidFill>
                <a:latin typeface="Corbel" panose="020B0503020204020204" pitchFamily="34" charset="0"/>
                <a:ea typeface="Helvetica Neue Light" panose="02000403000000020004" pitchFamily="2" charset="0"/>
              </a:rPr>
              <a:t>). </a:t>
            </a:r>
          </a:p>
          <a:p>
            <a:pPr marL="342900" indent="-342900">
              <a:buFont typeface="Arial" panose="020B0604020202020204" pitchFamily="34" charset="0"/>
              <a:buChar char="•"/>
            </a:pPr>
            <a:endParaRPr lang="nl-NL" sz="2000" dirty="0">
              <a:solidFill>
                <a:schemeClr val="accent5">
                  <a:lumMod val="50000"/>
                </a:schemeClr>
              </a:solidFill>
              <a:latin typeface="Corbel" panose="020B0503020204020204" pitchFamily="34" charset="0"/>
              <a:ea typeface="Helvetica Neue Light" panose="02000403000000020004" pitchFamily="2" charset="0"/>
            </a:endParaRPr>
          </a:p>
          <a:p>
            <a:pPr marL="342900" indent="-342900">
              <a:buFont typeface="Arial" panose="020B0604020202020204" pitchFamily="34" charset="0"/>
              <a:buChar char="•"/>
            </a:pPr>
            <a:r>
              <a:rPr lang="nl-NL" sz="2000" dirty="0">
                <a:solidFill>
                  <a:schemeClr val="accent5">
                    <a:lumMod val="50000"/>
                  </a:schemeClr>
                </a:solidFill>
                <a:latin typeface="Corbel" panose="020B0503020204020204" pitchFamily="34" charset="0"/>
                <a:ea typeface="Helvetica Neue Light" panose="02000403000000020004" pitchFamily="2" charset="0"/>
              </a:rPr>
              <a:t>Er komt een nieuw natuurgebied vlakbij jullie stad. Er is een plek voor vogels om rust en eten te vinden, er komt een poel voor reptielen, er worden struiken gepland voor kleine zoogdieren en er zijn bloemenstroken voor insecten etc. Maar er komt ook een pannenkoekenboerderij, een </a:t>
            </a:r>
            <a:r>
              <a:rPr lang="nl-NL" sz="2000" dirty="0" err="1">
                <a:solidFill>
                  <a:schemeClr val="accent5">
                    <a:lumMod val="50000"/>
                  </a:schemeClr>
                </a:solidFill>
                <a:latin typeface="Corbel" panose="020B0503020204020204" pitchFamily="34" charset="0"/>
                <a:ea typeface="Helvetica Neue Light" panose="02000403000000020004" pitchFamily="2" charset="0"/>
              </a:rPr>
              <a:t>kabouterpad</a:t>
            </a:r>
            <a:r>
              <a:rPr lang="nl-NL" sz="2000" dirty="0">
                <a:solidFill>
                  <a:schemeClr val="accent5">
                    <a:lumMod val="50000"/>
                  </a:schemeClr>
                </a:solidFill>
                <a:latin typeface="Corbel" panose="020B0503020204020204" pitchFamily="34" charset="0"/>
                <a:ea typeface="Helvetica Neue Light" panose="02000403000000020004" pitchFamily="2" charset="0"/>
              </a:rPr>
              <a:t> speciaal voor kinderen en een wandelpad dwars door het gebied heen. </a:t>
            </a:r>
          </a:p>
          <a:p>
            <a:pPr marL="342900" indent="-342900">
              <a:buFont typeface="Arial" panose="020B0604020202020204" pitchFamily="34" charset="0"/>
              <a:buChar char="•"/>
            </a:pPr>
            <a:endParaRPr lang="nl-NL" sz="2000" dirty="0">
              <a:solidFill>
                <a:schemeClr val="accent5">
                  <a:lumMod val="50000"/>
                </a:schemeClr>
              </a:solidFill>
              <a:latin typeface="Corbel" panose="020B0503020204020204" pitchFamily="34" charset="0"/>
              <a:ea typeface="Helvetica Neue Light" panose="02000403000000020004" pitchFamily="2" charset="0"/>
            </a:endParaRPr>
          </a:p>
          <a:p>
            <a:pPr marL="342900" indent="-342900">
              <a:buFont typeface="Arial" panose="020B0604020202020204" pitchFamily="34" charset="0"/>
              <a:buChar char="•"/>
            </a:pPr>
            <a:r>
              <a:rPr lang="nl-NL" sz="2000" dirty="0">
                <a:solidFill>
                  <a:schemeClr val="accent5">
                    <a:lumMod val="50000"/>
                  </a:schemeClr>
                </a:solidFill>
                <a:latin typeface="Corbel" panose="020B0503020204020204" pitchFamily="34" charset="0"/>
                <a:ea typeface="Helvetica Neue Light" panose="02000403000000020004" pitchFamily="2" charset="0"/>
              </a:rPr>
              <a:t>Ga met elkaar in gesprek over het volgende: Wat moeten de huisregels worden van dit natuurgebied?</a:t>
            </a:r>
          </a:p>
          <a:p>
            <a:pPr marL="342900" indent="-342900">
              <a:buFont typeface="Arial" panose="020B0604020202020204" pitchFamily="34" charset="0"/>
              <a:buChar char="•"/>
            </a:pPr>
            <a:endParaRPr lang="nl-NL" sz="2000" dirty="0">
              <a:solidFill>
                <a:schemeClr val="accent5">
                  <a:lumMod val="50000"/>
                </a:schemeClr>
              </a:solidFill>
              <a:latin typeface="Corbel" panose="020B0503020204020204" pitchFamily="34" charset="0"/>
              <a:ea typeface="Helvetica Neue Light" panose="02000403000000020004" pitchFamily="2" charset="0"/>
            </a:endParaRPr>
          </a:p>
          <a:p>
            <a:pPr marL="342900" indent="-342900">
              <a:buFont typeface="Arial" panose="020B0604020202020204" pitchFamily="34" charset="0"/>
              <a:buChar char="•"/>
            </a:pPr>
            <a:r>
              <a:rPr lang="nl-NL" sz="2000" dirty="0">
                <a:solidFill>
                  <a:schemeClr val="accent5">
                    <a:lumMod val="50000"/>
                  </a:schemeClr>
                </a:solidFill>
                <a:latin typeface="Corbel" panose="020B0503020204020204" pitchFamily="34" charset="0"/>
                <a:ea typeface="Helvetica Neue Light" panose="02000403000000020004" pitchFamily="2" charset="0"/>
              </a:rPr>
              <a:t>Stel minimaal 5 huisregels op waar alle rollen zich okay bij voelen. Houd er rekening mee dat een huisregel niet te directief/belerend mag zijn (anders houden mensen zich er sowieso niet aan). </a:t>
            </a:r>
            <a:endParaRPr lang="nl-NL" sz="2000" dirty="0">
              <a:solidFill>
                <a:schemeClr val="accent5">
                  <a:lumMod val="50000"/>
                </a:schemeClr>
              </a:solidFill>
              <a:latin typeface="Corbel" panose="020B0503020204020204" pitchFamily="34" charset="0"/>
            </a:endParaRPr>
          </a:p>
        </p:txBody>
      </p:sp>
    </p:spTree>
    <p:extLst>
      <p:ext uri="{BB962C8B-B14F-4D97-AF65-F5344CB8AC3E}">
        <p14:creationId xmlns:p14="http://schemas.microsoft.com/office/powerpoint/2010/main" val="3199821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t="-25000" b="15000"/>
          </a:stretch>
        </a:blipFill>
        <a:effectLst/>
      </p:bgPr>
    </p:bg>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B26A54AC-1727-41E8-A04E-F92AF8B3A371}"/>
              </a:ext>
            </a:extLst>
          </p:cNvPr>
          <p:cNvSpPr txBox="1"/>
          <p:nvPr/>
        </p:nvSpPr>
        <p:spPr>
          <a:xfrm>
            <a:off x="568010" y="2330934"/>
            <a:ext cx="6957107" cy="2246769"/>
          </a:xfrm>
          <a:prstGeom prst="rect">
            <a:avLst/>
          </a:prstGeom>
          <a:noFill/>
        </p:spPr>
        <p:txBody>
          <a:bodyPr wrap="square" rtlCol="0">
            <a:spAutoFit/>
          </a:bodyPr>
          <a:lstStyle/>
          <a:p>
            <a:r>
              <a:rPr lang="nl-NL" sz="7000" b="1" spc="-150" dirty="0">
                <a:solidFill>
                  <a:schemeClr val="bg1"/>
                </a:solidFill>
                <a:latin typeface="Corbel" panose="020B0503020204020204" pitchFamily="34" charset="0"/>
              </a:rPr>
              <a:t>Bedankt voor </a:t>
            </a:r>
          </a:p>
          <a:p>
            <a:r>
              <a:rPr lang="nl-NL" sz="7000" b="1" spc="-150" dirty="0">
                <a:solidFill>
                  <a:schemeClr val="bg1"/>
                </a:solidFill>
                <a:latin typeface="Corbel" panose="020B0503020204020204" pitchFamily="34" charset="0"/>
              </a:rPr>
              <a:t>jullie aandacht!</a:t>
            </a:r>
          </a:p>
        </p:txBody>
      </p:sp>
      <p:pic>
        <p:nvPicPr>
          <p:cNvPr id="8" name="Afbeelding 7">
            <a:extLst>
              <a:ext uri="{FF2B5EF4-FFF2-40B4-BE49-F238E27FC236}">
                <a16:creationId xmlns:a16="http://schemas.microsoft.com/office/drawing/2014/main" id="{F6C0F5A0-8570-197A-EDDF-63D09F0A7C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816607" y="6059611"/>
            <a:ext cx="8399847" cy="756136"/>
          </a:xfrm>
          <a:prstGeom prst="rect">
            <a:avLst/>
          </a:prstGeom>
        </p:spPr>
      </p:pic>
      <p:sp>
        <p:nvSpPr>
          <p:cNvPr id="6" name="Tekstvak 5">
            <a:extLst>
              <a:ext uri="{FF2B5EF4-FFF2-40B4-BE49-F238E27FC236}">
                <a16:creationId xmlns:a16="http://schemas.microsoft.com/office/drawing/2014/main" id="{A4C260C0-B777-DA9E-7D18-1F51730A26DD}"/>
              </a:ext>
            </a:extLst>
          </p:cNvPr>
          <p:cNvSpPr txBox="1"/>
          <p:nvPr/>
        </p:nvSpPr>
        <p:spPr>
          <a:xfrm>
            <a:off x="3629425" y="5905722"/>
            <a:ext cx="4933149" cy="307777"/>
          </a:xfrm>
          <a:prstGeom prst="rect">
            <a:avLst/>
          </a:prstGeom>
          <a:noFill/>
        </p:spPr>
        <p:txBody>
          <a:bodyPr wrap="square" rtlCol="0">
            <a:spAutoFit/>
          </a:bodyPr>
          <a:lstStyle/>
          <a:p>
            <a:pPr algn="ctr"/>
            <a:r>
              <a:rPr lang="nl-NL" sz="1400" dirty="0" err="1">
                <a:solidFill>
                  <a:schemeClr val="accent5">
                    <a:lumMod val="50000"/>
                  </a:schemeClr>
                </a:solidFill>
                <a:latin typeface="Corbel" panose="020B0503020204020204" pitchFamily="34" charset="0"/>
              </a:rPr>
              <a:t>Wij&amp;Wadvogels</a:t>
            </a:r>
            <a:r>
              <a:rPr lang="nl-NL" sz="1400" dirty="0">
                <a:solidFill>
                  <a:schemeClr val="accent5">
                    <a:lumMod val="50000"/>
                  </a:schemeClr>
                </a:solidFill>
                <a:latin typeface="Corbel" panose="020B0503020204020204" pitchFamily="34" charset="0"/>
              </a:rPr>
              <a:t> wordt mogelijk gemaakt door</a:t>
            </a:r>
          </a:p>
        </p:txBody>
      </p:sp>
    </p:spTree>
    <p:extLst>
      <p:ext uri="{BB962C8B-B14F-4D97-AF65-F5344CB8AC3E}">
        <p14:creationId xmlns:p14="http://schemas.microsoft.com/office/powerpoint/2010/main" val="1938202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ekstvak 22">
            <a:extLst>
              <a:ext uri="{FF2B5EF4-FFF2-40B4-BE49-F238E27FC236}">
                <a16:creationId xmlns:a16="http://schemas.microsoft.com/office/drawing/2014/main" id="{94690E94-7D36-4637-A9B9-B84711E7D2A8}"/>
              </a:ext>
            </a:extLst>
          </p:cNvPr>
          <p:cNvSpPr txBox="1"/>
          <p:nvPr/>
        </p:nvSpPr>
        <p:spPr>
          <a:xfrm>
            <a:off x="224395" y="154728"/>
            <a:ext cx="6668288" cy="892552"/>
          </a:xfrm>
          <a:prstGeom prst="rect">
            <a:avLst/>
          </a:prstGeom>
          <a:noFill/>
          <a:ln>
            <a:noFill/>
          </a:ln>
        </p:spPr>
        <p:txBody>
          <a:bodyPr wrap="square" rtlCol="0">
            <a:spAutoFit/>
          </a:bodyPr>
          <a:lstStyle/>
          <a:p>
            <a:r>
              <a:rPr lang="nl-NL" sz="5200" b="1" dirty="0">
                <a:solidFill>
                  <a:schemeClr val="accent5">
                    <a:lumMod val="50000"/>
                  </a:schemeClr>
                </a:solidFill>
                <a:latin typeface="Corbel" panose="020B0503020204020204" pitchFamily="34" charset="0"/>
              </a:rPr>
              <a:t>Over </a:t>
            </a:r>
            <a:r>
              <a:rPr lang="nl-NL" sz="5200" b="1" dirty="0" err="1">
                <a:solidFill>
                  <a:schemeClr val="accent5">
                    <a:lumMod val="50000"/>
                  </a:schemeClr>
                </a:solidFill>
                <a:latin typeface="Corbel" panose="020B0503020204020204" pitchFamily="34" charset="0"/>
              </a:rPr>
              <a:t>Wij&amp;Wadvogels</a:t>
            </a:r>
            <a:endParaRPr lang="nl-NL" sz="5200" b="1" dirty="0">
              <a:solidFill>
                <a:schemeClr val="accent5">
                  <a:lumMod val="50000"/>
                </a:schemeClr>
              </a:solidFill>
              <a:latin typeface="Corbel" panose="020B0503020204020204" pitchFamily="34" charset="0"/>
            </a:endParaRPr>
          </a:p>
        </p:txBody>
      </p:sp>
      <p:cxnSp>
        <p:nvCxnSpPr>
          <p:cNvPr id="9" name="Rechte verbindingslijn 8">
            <a:extLst>
              <a:ext uri="{FF2B5EF4-FFF2-40B4-BE49-F238E27FC236}">
                <a16:creationId xmlns:a16="http://schemas.microsoft.com/office/drawing/2014/main" id="{4C1F4543-151B-4DF5-9459-AC03B424DF0E}"/>
              </a:ext>
            </a:extLst>
          </p:cNvPr>
          <p:cNvCxnSpPr>
            <a:cxnSpLocks/>
          </p:cNvCxnSpPr>
          <p:nvPr/>
        </p:nvCxnSpPr>
        <p:spPr>
          <a:xfrm>
            <a:off x="0" y="1200257"/>
            <a:ext cx="3878317" cy="0"/>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id="{48628AC7-767E-4323-A4A0-E03B4E9306C8}"/>
              </a:ext>
            </a:extLst>
          </p:cNvPr>
          <p:cNvSpPr txBox="1"/>
          <p:nvPr/>
        </p:nvSpPr>
        <p:spPr>
          <a:xfrm>
            <a:off x="814615" y="1620637"/>
            <a:ext cx="8744323" cy="3139321"/>
          </a:xfrm>
          <a:prstGeom prst="rect">
            <a:avLst/>
          </a:prstGeom>
          <a:noFill/>
          <a:ln>
            <a:noFill/>
          </a:ln>
        </p:spPr>
        <p:txBody>
          <a:bodyPr wrap="square" rtlCol="0">
            <a:spAutoFit/>
          </a:bodyPr>
          <a:lstStyle/>
          <a:p>
            <a:r>
              <a:rPr lang="nl-NL" sz="2200" b="1" dirty="0">
                <a:solidFill>
                  <a:schemeClr val="accent5">
                    <a:lumMod val="50000"/>
                  </a:schemeClr>
                </a:solidFill>
                <a:latin typeface="Corbel" panose="020B0503020204020204" pitchFamily="34" charset="0"/>
              </a:rPr>
              <a:t>Wist je dat het helemaal niet goed gaat met de vogels op de Wadden? </a:t>
            </a:r>
          </a:p>
          <a:p>
            <a:endParaRPr lang="nl-NL" sz="2200" b="1" dirty="0">
              <a:solidFill>
                <a:schemeClr val="accent5">
                  <a:lumMod val="50000"/>
                </a:schemeClr>
              </a:solidFill>
              <a:latin typeface="Corbel" panose="020B0503020204020204" pitchFamily="34" charset="0"/>
            </a:endParaRPr>
          </a:p>
          <a:p>
            <a:r>
              <a:rPr lang="nl-NL" sz="2200" dirty="0">
                <a:solidFill>
                  <a:schemeClr val="accent5">
                    <a:lumMod val="50000"/>
                  </a:schemeClr>
                </a:solidFill>
                <a:latin typeface="Corbel" panose="020B0503020204020204" pitchFamily="34" charset="0"/>
              </a:rPr>
              <a:t>Elk jaar zijn er steeds minder vogels te zien in dit prachtige natuurgebied. Om ervoor te zorgen dat de vogels hier blijven bestaan, is het de hoogste tijd om in actie te komen!</a:t>
            </a:r>
          </a:p>
          <a:p>
            <a:endParaRPr lang="nl-NL" sz="2200" dirty="0">
              <a:solidFill>
                <a:schemeClr val="accent5">
                  <a:lumMod val="50000"/>
                </a:schemeClr>
              </a:solidFill>
              <a:latin typeface="Corbel" panose="020B0503020204020204" pitchFamily="34" charset="0"/>
            </a:endParaRPr>
          </a:p>
          <a:p>
            <a:r>
              <a:rPr lang="nl-NL" sz="2200" b="0" i="0" dirty="0">
                <a:solidFill>
                  <a:schemeClr val="accent5">
                    <a:lumMod val="50000"/>
                  </a:schemeClr>
                </a:solidFill>
                <a:effectLst/>
                <a:latin typeface="Corbel" panose="020B0503020204020204" pitchFamily="34" charset="0"/>
              </a:rPr>
              <a:t>In  het programma </a:t>
            </a:r>
            <a:r>
              <a:rPr lang="nl-NL" sz="2200" b="0" i="0" dirty="0" err="1">
                <a:solidFill>
                  <a:schemeClr val="accent5">
                    <a:lumMod val="50000"/>
                  </a:schemeClr>
                </a:solidFill>
                <a:effectLst/>
                <a:latin typeface="Corbel" panose="020B0503020204020204" pitchFamily="34" charset="0"/>
              </a:rPr>
              <a:t>Wij&amp;Wadvogels</a:t>
            </a:r>
            <a:r>
              <a:rPr lang="nl-NL" sz="2200" b="0" i="0" dirty="0">
                <a:solidFill>
                  <a:schemeClr val="accent5">
                    <a:lumMod val="50000"/>
                  </a:schemeClr>
                </a:solidFill>
                <a:effectLst/>
                <a:latin typeface="Corbel" panose="020B0503020204020204" pitchFamily="34" charset="0"/>
              </a:rPr>
              <a:t> werken maar liefst 7 natuurorganisaties samen om het leven van wadvogels te verbeteren. Het is </a:t>
            </a:r>
            <a:r>
              <a:rPr lang="nl-NL" sz="2200" dirty="0">
                <a:solidFill>
                  <a:schemeClr val="accent5">
                    <a:lumMod val="50000"/>
                  </a:schemeClr>
                </a:solidFill>
                <a:latin typeface="Corbel" panose="020B0503020204020204" pitchFamily="34" charset="0"/>
              </a:rPr>
              <a:t>vooral</a:t>
            </a:r>
            <a:r>
              <a:rPr lang="nl-NL" sz="2200" b="0" i="0" dirty="0">
                <a:solidFill>
                  <a:schemeClr val="accent5">
                    <a:lumMod val="50000"/>
                  </a:schemeClr>
                </a:solidFill>
                <a:effectLst/>
                <a:latin typeface="Corbel" panose="020B0503020204020204" pitchFamily="34" charset="0"/>
              </a:rPr>
              <a:t> belangrijk dat iedereen weet hoe je vogels niet onnodig verstoort.</a:t>
            </a:r>
            <a:endParaRPr lang="nl-NL" sz="2200" dirty="0">
              <a:solidFill>
                <a:schemeClr val="accent5">
                  <a:lumMod val="50000"/>
                </a:schemeClr>
              </a:solidFill>
              <a:latin typeface="Corbel" panose="020B0503020204020204" pitchFamily="34" charset="0"/>
            </a:endParaRPr>
          </a:p>
        </p:txBody>
      </p:sp>
      <p:pic>
        <p:nvPicPr>
          <p:cNvPr id="3" name="Afbeelding 2" descr="Afbeelding met pijl&#10;&#10;Automatisch gegenereerde beschrijving">
            <a:extLst>
              <a:ext uri="{FF2B5EF4-FFF2-40B4-BE49-F238E27FC236}">
                <a16:creationId xmlns:a16="http://schemas.microsoft.com/office/drawing/2014/main" id="{3C5BE9EB-5E37-9B78-4D53-2F7C92CC17B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335686" y="222837"/>
            <a:ext cx="2328678" cy="1397793"/>
          </a:xfrm>
          <a:prstGeom prst="rect">
            <a:avLst/>
          </a:prstGeom>
        </p:spPr>
      </p:pic>
      <p:pic>
        <p:nvPicPr>
          <p:cNvPr id="2" name="Afbeelding 1">
            <a:extLst>
              <a:ext uri="{FF2B5EF4-FFF2-40B4-BE49-F238E27FC236}">
                <a16:creationId xmlns:a16="http://schemas.microsoft.com/office/drawing/2014/main" id="{DCF0E7C3-F654-411D-3E33-1ECE0D8CD5F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379450" y="5656969"/>
            <a:ext cx="11250219" cy="1087922"/>
          </a:xfrm>
          <a:prstGeom prst="rect">
            <a:avLst/>
          </a:prstGeom>
        </p:spPr>
      </p:pic>
    </p:spTree>
    <p:extLst>
      <p:ext uri="{BB962C8B-B14F-4D97-AF65-F5344CB8AC3E}">
        <p14:creationId xmlns:p14="http://schemas.microsoft.com/office/powerpoint/2010/main" val="2818361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ekstvak 22">
            <a:extLst>
              <a:ext uri="{FF2B5EF4-FFF2-40B4-BE49-F238E27FC236}">
                <a16:creationId xmlns:a16="http://schemas.microsoft.com/office/drawing/2014/main" id="{94690E94-7D36-4637-A9B9-B84711E7D2A8}"/>
              </a:ext>
            </a:extLst>
          </p:cNvPr>
          <p:cNvSpPr txBox="1"/>
          <p:nvPr/>
        </p:nvSpPr>
        <p:spPr>
          <a:xfrm>
            <a:off x="224394" y="154728"/>
            <a:ext cx="11653661" cy="892552"/>
          </a:xfrm>
          <a:prstGeom prst="rect">
            <a:avLst/>
          </a:prstGeom>
          <a:noFill/>
          <a:ln>
            <a:noFill/>
          </a:ln>
        </p:spPr>
        <p:txBody>
          <a:bodyPr wrap="square" rtlCol="0">
            <a:spAutoFit/>
          </a:bodyPr>
          <a:lstStyle/>
          <a:p>
            <a:r>
              <a:rPr lang="nl-NL" sz="5200" b="1" dirty="0">
                <a:solidFill>
                  <a:schemeClr val="accent5">
                    <a:lumMod val="50000"/>
                  </a:schemeClr>
                </a:solidFill>
                <a:latin typeface="Corbel" panose="020B0503020204020204" pitchFamily="34" charset="0"/>
              </a:rPr>
              <a:t>Wij &amp; het Wad; minidocumentaire</a:t>
            </a:r>
          </a:p>
        </p:txBody>
      </p:sp>
      <p:cxnSp>
        <p:nvCxnSpPr>
          <p:cNvPr id="9" name="Rechte verbindingslijn 8">
            <a:extLst>
              <a:ext uri="{FF2B5EF4-FFF2-40B4-BE49-F238E27FC236}">
                <a16:creationId xmlns:a16="http://schemas.microsoft.com/office/drawing/2014/main" id="{4C1F4543-151B-4DF5-9459-AC03B424DF0E}"/>
              </a:ext>
            </a:extLst>
          </p:cNvPr>
          <p:cNvCxnSpPr>
            <a:cxnSpLocks noGrp="1" noRot="1" noMove="1" noResize="1" noEditPoints="1" noAdjustHandles="1" noChangeArrowheads="1" noChangeShapeType="1"/>
          </p:cNvCxnSpPr>
          <p:nvPr/>
        </p:nvCxnSpPr>
        <p:spPr>
          <a:xfrm>
            <a:off x="0" y="1200257"/>
            <a:ext cx="3878317" cy="0"/>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id="{48628AC7-767E-4323-A4A0-E03B4E9306C8}"/>
              </a:ext>
            </a:extLst>
          </p:cNvPr>
          <p:cNvSpPr txBox="1"/>
          <p:nvPr/>
        </p:nvSpPr>
        <p:spPr>
          <a:xfrm>
            <a:off x="469784" y="1532626"/>
            <a:ext cx="6207853" cy="4708981"/>
          </a:xfrm>
          <a:prstGeom prst="rect">
            <a:avLst/>
          </a:prstGeom>
          <a:noFill/>
          <a:ln>
            <a:noFill/>
          </a:ln>
        </p:spPr>
        <p:txBody>
          <a:bodyPr wrap="square" rtlCol="0">
            <a:spAutoFit/>
          </a:bodyPr>
          <a:lstStyle/>
          <a:p>
            <a:r>
              <a:rPr lang="nl-NL" sz="2000" i="1" dirty="0">
                <a:solidFill>
                  <a:schemeClr val="accent5">
                    <a:lumMod val="50000"/>
                  </a:schemeClr>
                </a:solidFill>
                <a:latin typeface="Corbel" panose="020B0503020204020204" pitchFamily="34" charset="0"/>
              </a:rPr>
              <a:t>Gemaakt door Ruben Smit </a:t>
            </a:r>
            <a:r>
              <a:rPr lang="nl-NL" sz="2000" i="1" dirty="0" err="1">
                <a:solidFill>
                  <a:schemeClr val="accent5">
                    <a:lumMod val="50000"/>
                  </a:schemeClr>
                </a:solidFill>
                <a:latin typeface="Corbel" panose="020B0503020204020204" pitchFamily="34" charset="0"/>
              </a:rPr>
              <a:t>Productions</a:t>
            </a:r>
            <a:r>
              <a:rPr lang="nl-NL" sz="2000" i="1" dirty="0">
                <a:solidFill>
                  <a:schemeClr val="accent5">
                    <a:lumMod val="50000"/>
                  </a:schemeClr>
                </a:solidFill>
                <a:latin typeface="Corbel" panose="020B0503020204020204" pitchFamily="34" charset="0"/>
              </a:rPr>
              <a:t> in 2020 in opdracht van Wij &amp; Wadvogels</a:t>
            </a:r>
          </a:p>
          <a:p>
            <a:endParaRPr lang="nl-NL" sz="2000" dirty="0">
              <a:solidFill>
                <a:schemeClr val="accent5">
                  <a:lumMod val="50000"/>
                </a:schemeClr>
              </a:solidFill>
              <a:latin typeface="Corbel" panose="020B0503020204020204" pitchFamily="34" charset="0"/>
            </a:endParaRPr>
          </a:p>
          <a:p>
            <a:r>
              <a:rPr lang="nl-NL" sz="2000" b="1" dirty="0">
                <a:solidFill>
                  <a:schemeClr val="accent5">
                    <a:lumMod val="50000"/>
                  </a:schemeClr>
                </a:solidFill>
                <a:latin typeface="Corbel" panose="020B0503020204020204" pitchFamily="34" charset="0"/>
              </a:rPr>
              <a:t>Waarom is deze documentaire gemaakt? </a:t>
            </a:r>
          </a:p>
          <a:p>
            <a:r>
              <a:rPr lang="nl-NL" sz="2000" dirty="0">
                <a:solidFill>
                  <a:schemeClr val="accent5">
                    <a:lumMod val="50000"/>
                  </a:schemeClr>
                </a:solidFill>
                <a:latin typeface="Corbel" panose="020B0503020204020204" pitchFamily="34" charset="0"/>
              </a:rPr>
              <a:t>Ruben: “Ik wil graag laten zien hoe mensen en de waddennatuur samengaan. Want soms gaat het goed, maar soms ook behoorlijk fout.</a:t>
            </a:r>
          </a:p>
          <a:p>
            <a:endParaRPr lang="nl-NL" sz="2000" dirty="0">
              <a:solidFill>
                <a:schemeClr val="accent5">
                  <a:lumMod val="50000"/>
                </a:schemeClr>
              </a:solidFill>
              <a:latin typeface="Corbel" panose="020B0503020204020204" pitchFamily="34" charset="0"/>
            </a:endParaRPr>
          </a:p>
          <a:p>
            <a:r>
              <a:rPr lang="nl-NL" sz="2000" dirty="0">
                <a:solidFill>
                  <a:schemeClr val="accent5">
                    <a:lumMod val="50000"/>
                  </a:schemeClr>
                </a:solidFill>
                <a:latin typeface="Corbel" panose="020B0503020204020204" pitchFamily="34" charset="0"/>
              </a:rPr>
              <a:t>In de documentaire laat ik verschillende mensen aan het woord met verschillende meningen over hoe wij als mensen (beter) met de wadden om kunnen gaan. Want zonder onze hulp gaan de wadden - het enige natuurlijke UNESCO Werelderfgoed is van Nederland- en haar bewoners, zoals de vogels en zeehonden, een zorgelijke toekomst tegemoet.”</a:t>
            </a:r>
          </a:p>
        </p:txBody>
      </p:sp>
      <p:pic>
        <p:nvPicPr>
          <p:cNvPr id="3" name="Afbeelding 2" descr="Afbeelding met pijl&#10;&#10;Automatisch gegenereerde beschrijving">
            <a:extLst>
              <a:ext uri="{FF2B5EF4-FFF2-40B4-BE49-F238E27FC236}">
                <a16:creationId xmlns:a16="http://schemas.microsoft.com/office/drawing/2014/main" id="{3C5BE9EB-5E37-9B78-4D53-2F7C92CC17B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0463763" y="5782313"/>
            <a:ext cx="1350285" cy="810511"/>
          </a:xfrm>
          <a:prstGeom prst="rect">
            <a:avLst/>
          </a:prstGeom>
        </p:spPr>
      </p:pic>
      <p:pic>
        <p:nvPicPr>
          <p:cNvPr id="2" name="Tijdelijke aanduiding voor inhoud 4">
            <a:extLst>
              <a:ext uri="{FF2B5EF4-FFF2-40B4-BE49-F238E27FC236}">
                <a16:creationId xmlns:a16="http://schemas.microsoft.com/office/drawing/2014/main" id="{1DFBEC2A-25D4-8208-7FFC-E543CD4EF7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9183" y="3474509"/>
            <a:ext cx="4102763" cy="2307804"/>
          </a:xfrm>
          <a:prstGeom prst="rect">
            <a:avLst/>
          </a:prstGeom>
        </p:spPr>
      </p:pic>
      <p:pic>
        <p:nvPicPr>
          <p:cNvPr id="4" name="Tijdelijke aanduiding voor inhoud 4">
            <a:extLst>
              <a:ext uri="{FF2B5EF4-FFF2-40B4-BE49-F238E27FC236}">
                <a16:creationId xmlns:a16="http://schemas.microsoft.com/office/drawing/2014/main" id="{DD7AA959-0552-4E61-446F-7F4B1E2C3B5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69184" y="1121195"/>
            <a:ext cx="4102764" cy="2307805"/>
          </a:xfrm>
          <a:prstGeom prst="rect">
            <a:avLst/>
          </a:prstGeom>
        </p:spPr>
      </p:pic>
    </p:spTree>
    <p:extLst>
      <p:ext uri="{BB962C8B-B14F-4D97-AF65-F5344CB8AC3E}">
        <p14:creationId xmlns:p14="http://schemas.microsoft.com/office/powerpoint/2010/main" val="2059805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ekstvak 22">
            <a:extLst>
              <a:ext uri="{FF2B5EF4-FFF2-40B4-BE49-F238E27FC236}">
                <a16:creationId xmlns:a16="http://schemas.microsoft.com/office/drawing/2014/main" id="{94690E94-7D36-4637-A9B9-B84711E7D2A8}"/>
              </a:ext>
            </a:extLst>
          </p:cNvPr>
          <p:cNvSpPr txBox="1"/>
          <p:nvPr/>
        </p:nvSpPr>
        <p:spPr>
          <a:xfrm>
            <a:off x="224394" y="154728"/>
            <a:ext cx="11653661" cy="892552"/>
          </a:xfrm>
          <a:prstGeom prst="rect">
            <a:avLst/>
          </a:prstGeom>
          <a:noFill/>
          <a:ln>
            <a:noFill/>
          </a:ln>
        </p:spPr>
        <p:txBody>
          <a:bodyPr wrap="square" rtlCol="0">
            <a:spAutoFit/>
          </a:bodyPr>
          <a:lstStyle/>
          <a:p>
            <a:r>
              <a:rPr lang="nl-NL" sz="5200" b="1" dirty="0">
                <a:solidFill>
                  <a:schemeClr val="accent5">
                    <a:lumMod val="50000"/>
                  </a:schemeClr>
                </a:solidFill>
                <a:latin typeface="Corbel" panose="020B0503020204020204" pitchFamily="34" charset="0"/>
              </a:rPr>
              <a:t>Allemaal visies, meningen, experts</a:t>
            </a:r>
          </a:p>
        </p:txBody>
      </p:sp>
      <p:cxnSp>
        <p:nvCxnSpPr>
          <p:cNvPr id="9" name="Rechte verbindingslijn 8">
            <a:extLst>
              <a:ext uri="{FF2B5EF4-FFF2-40B4-BE49-F238E27FC236}">
                <a16:creationId xmlns:a16="http://schemas.microsoft.com/office/drawing/2014/main" id="{4C1F4543-151B-4DF5-9459-AC03B424DF0E}"/>
              </a:ext>
            </a:extLst>
          </p:cNvPr>
          <p:cNvCxnSpPr>
            <a:cxnSpLocks noGrp="1" noRot="1" noMove="1" noResize="1" noEditPoints="1" noAdjustHandles="1" noChangeArrowheads="1" noChangeShapeType="1"/>
          </p:cNvCxnSpPr>
          <p:nvPr/>
        </p:nvCxnSpPr>
        <p:spPr>
          <a:xfrm>
            <a:off x="0" y="1200257"/>
            <a:ext cx="3878317" cy="0"/>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id="{48628AC7-767E-4323-A4A0-E03B4E9306C8}"/>
              </a:ext>
            </a:extLst>
          </p:cNvPr>
          <p:cNvSpPr txBox="1"/>
          <p:nvPr/>
        </p:nvSpPr>
        <p:spPr>
          <a:xfrm>
            <a:off x="2524543" y="1586503"/>
            <a:ext cx="9289505" cy="769441"/>
          </a:xfrm>
          <a:prstGeom prst="rect">
            <a:avLst/>
          </a:prstGeom>
          <a:noFill/>
          <a:ln>
            <a:noFill/>
          </a:ln>
        </p:spPr>
        <p:txBody>
          <a:bodyPr wrap="square" rtlCol="0">
            <a:spAutoFit/>
          </a:bodyPr>
          <a:lstStyle/>
          <a:p>
            <a:pPr algn="r"/>
            <a:r>
              <a:rPr lang="nl-NL" sz="2200" dirty="0">
                <a:solidFill>
                  <a:schemeClr val="accent5">
                    <a:lumMod val="50000"/>
                  </a:schemeClr>
                </a:solidFill>
                <a:latin typeface="Corbel" panose="020B0503020204020204" pitchFamily="34" charset="0"/>
              </a:rPr>
              <a:t>Boswachter Jaap: “Op de wadden gaat het niet om de big 5 maar om de small 5 van kriebelbeestjes</a:t>
            </a:r>
            <a:r>
              <a:rPr lang="nl-NL" sz="2200" dirty="0">
                <a:solidFill>
                  <a:srgbClr val="FF0000"/>
                </a:solidFill>
                <a:latin typeface="Corbel" panose="020B0503020204020204" pitchFamily="34" charset="0"/>
              </a:rPr>
              <a:t>”</a:t>
            </a:r>
          </a:p>
        </p:txBody>
      </p:sp>
      <p:pic>
        <p:nvPicPr>
          <p:cNvPr id="3" name="Afbeelding 2" descr="Afbeelding met pijl&#10;&#10;Automatisch gegenereerde beschrijving">
            <a:extLst>
              <a:ext uri="{FF2B5EF4-FFF2-40B4-BE49-F238E27FC236}">
                <a16:creationId xmlns:a16="http://schemas.microsoft.com/office/drawing/2014/main" id="{3C5BE9EB-5E37-9B78-4D53-2F7C92CC17B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0463763" y="5782313"/>
            <a:ext cx="1350285" cy="810511"/>
          </a:xfrm>
          <a:prstGeom prst="rect">
            <a:avLst/>
          </a:prstGeom>
        </p:spPr>
      </p:pic>
      <p:sp>
        <p:nvSpPr>
          <p:cNvPr id="2" name="Tekstvak 1">
            <a:extLst>
              <a:ext uri="{FF2B5EF4-FFF2-40B4-BE49-F238E27FC236}">
                <a16:creationId xmlns:a16="http://schemas.microsoft.com/office/drawing/2014/main" id="{3E64F8CC-47B7-B37F-7469-88CEE7C4FC39}"/>
              </a:ext>
            </a:extLst>
          </p:cNvPr>
          <p:cNvSpPr txBox="1"/>
          <p:nvPr/>
        </p:nvSpPr>
        <p:spPr>
          <a:xfrm>
            <a:off x="224394" y="2311646"/>
            <a:ext cx="9289505" cy="769441"/>
          </a:xfrm>
          <a:prstGeom prst="rect">
            <a:avLst/>
          </a:prstGeom>
          <a:noFill/>
          <a:ln>
            <a:noFill/>
          </a:ln>
        </p:spPr>
        <p:txBody>
          <a:bodyPr wrap="square" rtlCol="0">
            <a:spAutoFit/>
          </a:bodyPr>
          <a:lstStyle/>
          <a:p>
            <a:r>
              <a:rPr lang="nl-NL" sz="2200" dirty="0" err="1">
                <a:solidFill>
                  <a:schemeClr val="accent5">
                    <a:lumMod val="50000"/>
                  </a:schemeClr>
                </a:solidFill>
                <a:latin typeface="Corbel" panose="020B0503020204020204" pitchFamily="34" charset="0"/>
              </a:rPr>
              <a:t>Wadwachter</a:t>
            </a:r>
            <a:r>
              <a:rPr lang="nl-NL" sz="2200" dirty="0">
                <a:solidFill>
                  <a:schemeClr val="accent5">
                    <a:lumMod val="50000"/>
                  </a:schemeClr>
                </a:solidFill>
                <a:latin typeface="Corbel" panose="020B0503020204020204" pitchFamily="34" charset="0"/>
              </a:rPr>
              <a:t> Arjan: “Als je een zeehond met een iPhone kan fotograferen ben je eigenlijk te dichtbij”</a:t>
            </a:r>
          </a:p>
        </p:txBody>
      </p:sp>
      <p:sp>
        <p:nvSpPr>
          <p:cNvPr id="4" name="Tekstvak 3">
            <a:extLst>
              <a:ext uri="{FF2B5EF4-FFF2-40B4-BE49-F238E27FC236}">
                <a16:creationId xmlns:a16="http://schemas.microsoft.com/office/drawing/2014/main" id="{3AA2C144-5247-1A85-9200-4E2C21028F68}"/>
              </a:ext>
            </a:extLst>
          </p:cNvPr>
          <p:cNvSpPr txBox="1"/>
          <p:nvPr/>
        </p:nvSpPr>
        <p:spPr>
          <a:xfrm>
            <a:off x="2588550" y="3299687"/>
            <a:ext cx="9289505" cy="769441"/>
          </a:xfrm>
          <a:prstGeom prst="rect">
            <a:avLst/>
          </a:prstGeom>
          <a:noFill/>
          <a:ln>
            <a:noFill/>
          </a:ln>
        </p:spPr>
        <p:txBody>
          <a:bodyPr wrap="square" rtlCol="0">
            <a:spAutoFit/>
          </a:bodyPr>
          <a:lstStyle/>
          <a:p>
            <a:pPr algn="r"/>
            <a:r>
              <a:rPr lang="nl-NL" sz="2200" dirty="0">
                <a:solidFill>
                  <a:schemeClr val="accent5">
                    <a:lumMod val="50000"/>
                  </a:schemeClr>
                </a:solidFill>
                <a:latin typeface="Corbel" panose="020B0503020204020204" pitchFamily="34" charset="0"/>
              </a:rPr>
              <a:t>Burgemeester Ineke: “De natuur mag zoveel mogelijk open voor bezoekers want als je het beleeft dan kun en wil je het pas beschermen”</a:t>
            </a:r>
          </a:p>
        </p:txBody>
      </p:sp>
      <p:sp>
        <p:nvSpPr>
          <p:cNvPr id="5" name="Tekstvak 4">
            <a:extLst>
              <a:ext uri="{FF2B5EF4-FFF2-40B4-BE49-F238E27FC236}">
                <a16:creationId xmlns:a16="http://schemas.microsoft.com/office/drawing/2014/main" id="{CA2404A8-B721-9CE6-71A6-99F74B5D1CF6}"/>
              </a:ext>
            </a:extLst>
          </p:cNvPr>
          <p:cNvSpPr txBox="1"/>
          <p:nvPr/>
        </p:nvSpPr>
        <p:spPr>
          <a:xfrm>
            <a:off x="224394" y="4587028"/>
            <a:ext cx="9289505" cy="769441"/>
          </a:xfrm>
          <a:prstGeom prst="rect">
            <a:avLst/>
          </a:prstGeom>
          <a:noFill/>
          <a:ln>
            <a:noFill/>
          </a:ln>
        </p:spPr>
        <p:txBody>
          <a:bodyPr wrap="square" rtlCol="0">
            <a:spAutoFit/>
          </a:bodyPr>
          <a:lstStyle/>
          <a:p>
            <a:r>
              <a:rPr lang="nl-NL" sz="2200" dirty="0">
                <a:solidFill>
                  <a:schemeClr val="accent5">
                    <a:lumMod val="50000"/>
                  </a:schemeClr>
                </a:solidFill>
                <a:latin typeface="Corbel" panose="020B0503020204020204" pitchFamily="34" charset="0"/>
              </a:rPr>
              <a:t>Natuurboer Teun: “We hadden nooit gedacht dat er zoveel lepelaars zouden gaan broeden”</a:t>
            </a:r>
          </a:p>
        </p:txBody>
      </p:sp>
      <p:sp>
        <p:nvSpPr>
          <p:cNvPr id="6" name="Tekstvak 5">
            <a:extLst>
              <a:ext uri="{FF2B5EF4-FFF2-40B4-BE49-F238E27FC236}">
                <a16:creationId xmlns:a16="http://schemas.microsoft.com/office/drawing/2014/main" id="{0495601E-E807-FAF5-EB20-AAABBB863F64}"/>
              </a:ext>
            </a:extLst>
          </p:cNvPr>
          <p:cNvSpPr txBox="1"/>
          <p:nvPr/>
        </p:nvSpPr>
        <p:spPr>
          <a:xfrm>
            <a:off x="797850" y="5657743"/>
            <a:ext cx="9289505" cy="769441"/>
          </a:xfrm>
          <a:prstGeom prst="rect">
            <a:avLst/>
          </a:prstGeom>
          <a:noFill/>
          <a:ln>
            <a:noFill/>
          </a:ln>
        </p:spPr>
        <p:txBody>
          <a:bodyPr wrap="square" rtlCol="0">
            <a:spAutoFit/>
          </a:bodyPr>
          <a:lstStyle/>
          <a:p>
            <a:pPr algn="r"/>
            <a:r>
              <a:rPr lang="nl-NL" sz="2200" dirty="0">
                <a:solidFill>
                  <a:schemeClr val="accent5">
                    <a:lumMod val="50000"/>
                  </a:schemeClr>
                </a:solidFill>
                <a:latin typeface="Corbel" panose="020B0503020204020204" pitchFamily="34" charset="0"/>
              </a:rPr>
              <a:t>Natuurbewaker Richard: “Sommige eenden zie je na enkele verstoringen al niet meer terug op het nest” </a:t>
            </a:r>
          </a:p>
        </p:txBody>
      </p:sp>
    </p:spTree>
    <p:extLst>
      <p:ext uri="{BB962C8B-B14F-4D97-AF65-F5344CB8AC3E}">
        <p14:creationId xmlns:p14="http://schemas.microsoft.com/office/powerpoint/2010/main" val="185470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3CDC0A4-FF51-6E26-264B-82134A3BE93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4615" y="2034627"/>
            <a:ext cx="5936105" cy="3326999"/>
          </a:xfrm>
          <a:prstGeom prst="rect">
            <a:avLst/>
          </a:prstGeom>
        </p:spPr>
      </p:pic>
      <p:sp>
        <p:nvSpPr>
          <p:cNvPr id="23" name="Tekstvak 22">
            <a:extLst>
              <a:ext uri="{FF2B5EF4-FFF2-40B4-BE49-F238E27FC236}">
                <a16:creationId xmlns:a16="http://schemas.microsoft.com/office/drawing/2014/main" id="{94690E94-7D36-4637-A9B9-B84711E7D2A8}"/>
              </a:ext>
            </a:extLst>
          </p:cNvPr>
          <p:cNvSpPr txBox="1"/>
          <p:nvPr/>
        </p:nvSpPr>
        <p:spPr>
          <a:xfrm>
            <a:off x="224394" y="154728"/>
            <a:ext cx="11653661" cy="892552"/>
          </a:xfrm>
          <a:prstGeom prst="rect">
            <a:avLst/>
          </a:prstGeom>
          <a:noFill/>
          <a:ln>
            <a:noFill/>
          </a:ln>
        </p:spPr>
        <p:txBody>
          <a:bodyPr wrap="square" rtlCol="0">
            <a:spAutoFit/>
          </a:bodyPr>
          <a:lstStyle/>
          <a:p>
            <a:r>
              <a:rPr lang="nl-NL" sz="5200" b="1" dirty="0">
                <a:solidFill>
                  <a:schemeClr val="accent5">
                    <a:lumMod val="50000"/>
                  </a:schemeClr>
                </a:solidFill>
                <a:latin typeface="Corbel" panose="020B0503020204020204" pitchFamily="34" charset="0"/>
              </a:rPr>
              <a:t>Bekijk de </a:t>
            </a:r>
            <a:r>
              <a:rPr lang="nl-NL" sz="5200" b="1" dirty="0" err="1">
                <a:solidFill>
                  <a:schemeClr val="accent5">
                    <a:lumMod val="50000"/>
                  </a:schemeClr>
                </a:solidFill>
                <a:latin typeface="Corbel" panose="020B0503020204020204" pitchFamily="34" charset="0"/>
              </a:rPr>
              <a:t>minidocumentarie</a:t>
            </a:r>
            <a:endParaRPr lang="nl-NL" sz="5200" b="1" dirty="0">
              <a:solidFill>
                <a:schemeClr val="accent5">
                  <a:lumMod val="50000"/>
                </a:schemeClr>
              </a:solidFill>
              <a:latin typeface="Corbel" panose="020B0503020204020204" pitchFamily="34" charset="0"/>
            </a:endParaRPr>
          </a:p>
        </p:txBody>
      </p:sp>
      <p:cxnSp>
        <p:nvCxnSpPr>
          <p:cNvPr id="9" name="Rechte verbindingslijn 8">
            <a:extLst>
              <a:ext uri="{FF2B5EF4-FFF2-40B4-BE49-F238E27FC236}">
                <a16:creationId xmlns:a16="http://schemas.microsoft.com/office/drawing/2014/main" id="{4C1F4543-151B-4DF5-9459-AC03B424DF0E}"/>
              </a:ext>
            </a:extLst>
          </p:cNvPr>
          <p:cNvCxnSpPr>
            <a:cxnSpLocks noGrp="1" noRot="1" noMove="1" noResize="1" noEditPoints="1" noAdjustHandles="1" noChangeArrowheads="1" noChangeShapeType="1"/>
          </p:cNvCxnSpPr>
          <p:nvPr/>
        </p:nvCxnSpPr>
        <p:spPr>
          <a:xfrm>
            <a:off x="0" y="1200257"/>
            <a:ext cx="3878317" cy="0"/>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id="{48628AC7-767E-4323-A4A0-E03B4E9306C8}"/>
              </a:ext>
            </a:extLst>
          </p:cNvPr>
          <p:cNvSpPr txBox="1"/>
          <p:nvPr/>
        </p:nvSpPr>
        <p:spPr>
          <a:xfrm>
            <a:off x="769839" y="5482505"/>
            <a:ext cx="5281385" cy="430887"/>
          </a:xfrm>
          <a:prstGeom prst="rect">
            <a:avLst/>
          </a:prstGeom>
          <a:noFill/>
          <a:ln>
            <a:noFill/>
          </a:ln>
        </p:spPr>
        <p:txBody>
          <a:bodyPr wrap="square" rtlCol="0">
            <a:spAutoFit/>
          </a:bodyPr>
          <a:lstStyle/>
          <a:p>
            <a:r>
              <a:rPr lang="nl-NL" sz="2200" b="1" i="0" dirty="0">
                <a:solidFill>
                  <a:schemeClr val="accent5">
                    <a:lumMod val="50000"/>
                  </a:schemeClr>
                </a:solidFill>
                <a:effectLst/>
                <a:latin typeface="Corbel" panose="020B0503020204020204" pitchFamily="34" charset="0"/>
              </a:rPr>
              <a:t>OF via : </a:t>
            </a:r>
            <a:r>
              <a:rPr lang="nl-NL" sz="2200" b="1" i="0" dirty="0" err="1">
                <a:solidFill>
                  <a:schemeClr val="accent5">
                    <a:lumMod val="50000"/>
                  </a:schemeClr>
                </a:solidFill>
                <a:effectLst/>
                <a:latin typeface="Corbel" panose="020B0503020204020204" pitchFamily="34" charset="0"/>
              </a:rPr>
              <a:t>w</a:t>
            </a:r>
            <a:r>
              <a:rPr lang="nl-NL" sz="2200" b="1" dirty="0" err="1">
                <a:solidFill>
                  <a:schemeClr val="accent5">
                    <a:lumMod val="50000"/>
                  </a:schemeClr>
                </a:solidFill>
                <a:latin typeface="Corbel" panose="020B0503020204020204" pitchFamily="34" charset="0"/>
              </a:rPr>
              <a:t>ww.waddoejij.nl</a:t>
            </a:r>
            <a:r>
              <a:rPr lang="nl-NL" sz="2200" b="1" dirty="0">
                <a:solidFill>
                  <a:schemeClr val="accent5">
                    <a:lumMod val="50000"/>
                  </a:schemeClr>
                </a:solidFill>
                <a:latin typeface="Corbel" panose="020B0503020204020204" pitchFamily="34" charset="0"/>
              </a:rPr>
              <a:t>/wij-en-wad</a:t>
            </a:r>
            <a:endParaRPr lang="nl-NL" sz="2200" dirty="0">
              <a:solidFill>
                <a:schemeClr val="accent5">
                  <a:lumMod val="50000"/>
                </a:schemeClr>
              </a:solidFill>
              <a:latin typeface="Corbel" panose="020B0503020204020204" pitchFamily="34" charset="0"/>
            </a:endParaRPr>
          </a:p>
        </p:txBody>
      </p:sp>
      <p:pic>
        <p:nvPicPr>
          <p:cNvPr id="3" name="Afbeelding 2" descr="Afbeelding met pijl&#10;&#10;Automatisch gegenereerde beschrijving">
            <a:extLst>
              <a:ext uri="{FF2B5EF4-FFF2-40B4-BE49-F238E27FC236}">
                <a16:creationId xmlns:a16="http://schemas.microsoft.com/office/drawing/2014/main" id="{3C5BE9EB-5E37-9B78-4D53-2F7C92CC17B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463763" y="5782313"/>
            <a:ext cx="1350285" cy="810511"/>
          </a:xfrm>
          <a:prstGeom prst="rect">
            <a:avLst/>
          </a:prstGeom>
        </p:spPr>
      </p:pic>
      <p:pic>
        <p:nvPicPr>
          <p:cNvPr id="2" name="Tijdelijke aanduiding voor inhoud 6">
            <a:extLst>
              <a:ext uri="{FF2B5EF4-FFF2-40B4-BE49-F238E27FC236}">
                <a16:creationId xmlns:a16="http://schemas.microsoft.com/office/drawing/2014/main" id="{47DCCD06-089B-A1BD-0268-4D47EFCC30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2402" y="1620636"/>
            <a:ext cx="4154983" cy="4154983"/>
          </a:xfrm>
          <a:prstGeom prst="rect">
            <a:avLst/>
          </a:prstGeom>
        </p:spPr>
      </p:pic>
    </p:spTree>
    <p:extLst>
      <p:ext uri="{BB962C8B-B14F-4D97-AF65-F5344CB8AC3E}">
        <p14:creationId xmlns:p14="http://schemas.microsoft.com/office/powerpoint/2010/main" val="3381816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ekstvak 22">
            <a:extLst>
              <a:ext uri="{FF2B5EF4-FFF2-40B4-BE49-F238E27FC236}">
                <a16:creationId xmlns:a16="http://schemas.microsoft.com/office/drawing/2014/main" id="{94690E94-7D36-4637-A9B9-B84711E7D2A8}"/>
              </a:ext>
            </a:extLst>
          </p:cNvPr>
          <p:cNvSpPr txBox="1"/>
          <p:nvPr/>
        </p:nvSpPr>
        <p:spPr>
          <a:xfrm>
            <a:off x="224394" y="154728"/>
            <a:ext cx="11653661" cy="892552"/>
          </a:xfrm>
          <a:prstGeom prst="rect">
            <a:avLst/>
          </a:prstGeom>
          <a:noFill/>
          <a:ln>
            <a:noFill/>
          </a:ln>
        </p:spPr>
        <p:txBody>
          <a:bodyPr wrap="square" rtlCol="0">
            <a:spAutoFit/>
          </a:bodyPr>
          <a:lstStyle/>
          <a:p>
            <a:r>
              <a:rPr lang="nl-NL" sz="5200" b="1" dirty="0">
                <a:solidFill>
                  <a:schemeClr val="accent5">
                    <a:lumMod val="50000"/>
                  </a:schemeClr>
                </a:solidFill>
                <a:latin typeface="Corbel" panose="020B0503020204020204" pitchFamily="34" charset="0"/>
              </a:rPr>
              <a:t>Aan de slag</a:t>
            </a:r>
          </a:p>
        </p:txBody>
      </p:sp>
      <p:cxnSp>
        <p:nvCxnSpPr>
          <p:cNvPr id="9" name="Rechte verbindingslijn 8">
            <a:extLst>
              <a:ext uri="{FF2B5EF4-FFF2-40B4-BE49-F238E27FC236}">
                <a16:creationId xmlns:a16="http://schemas.microsoft.com/office/drawing/2014/main" id="{4C1F4543-151B-4DF5-9459-AC03B424DF0E}"/>
              </a:ext>
            </a:extLst>
          </p:cNvPr>
          <p:cNvCxnSpPr>
            <a:cxnSpLocks noGrp="1" noRot="1" noMove="1" noResize="1" noEditPoints="1" noAdjustHandles="1" noChangeArrowheads="1" noChangeShapeType="1"/>
          </p:cNvCxnSpPr>
          <p:nvPr/>
        </p:nvCxnSpPr>
        <p:spPr>
          <a:xfrm>
            <a:off x="0" y="1200257"/>
            <a:ext cx="3878317" cy="0"/>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id="{48628AC7-767E-4323-A4A0-E03B4E9306C8}"/>
              </a:ext>
            </a:extLst>
          </p:cNvPr>
          <p:cNvSpPr txBox="1"/>
          <p:nvPr/>
        </p:nvSpPr>
        <p:spPr>
          <a:xfrm>
            <a:off x="814615" y="1622713"/>
            <a:ext cx="5281385" cy="2800767"/>
          </a:xfrm>
          <a:prstGeom prst="rect">
            <a:avLst/>
          </a:prstGeom>
          <a:noFill/>
          <a:ln>
            <a:noFill/>
          </a:ln>
        </p:spPr>
        <p:txBody>
          <a:bodyPr wrap="square" rtlCol="0">
            <a:spAutoFit/>
          </a:bodyPr>
          <a:lstStyle/>
          <a:p>
            <a:r>
              <a:rPr lang="nl-NL" sz="2200" b="1" u="sng" dirty="0">
                <a:solidFill>
                  <a:schemeClr val="accent5">
                    <a:lumMod val="50000"/>
                  </a:schemeClr>
                </a:solidFill>
                <a:latin typeface="Corbel" panose="020B0503020204020204" pitchFamily="34" charset="0"/>
              </a:rPr>
              <a:t>Instructie voor de docent</a:t>
            </a:r>
          </a:p>
          <a:p>
            <a:endParaRPr lang="nl-NL" sz="2200" dirty="0">
              <a:solidFill>
                <a:schemeClr val="accent5">
                  <a:lumMod val="50000"/>
                </a:schemeClr>
              </a:solidFill>
              <a:latin typeface="Corbel" panose="020B0503020204020204" pitchFamily="34" charset="0"/>
            </a:endParaRPr>
          </a:p>
          <a:p>
            <a:r>
              <a:rPr lang="nl-NL" sz="2200" dirty="0">
                <a:solidFill>
                  <a:schemeClr val="accent5">
                    <a:lumMod val="50000"/>
                  </a:schemeClr>
                </a:solidFill>
                <a:latin typeface="Corbel" panose="020B0503020204020204" pitchFamily="34" charset="0"/>
              </a:rPr>
              <a:t>Hierna volgen twee uitgewerkte opties </a:t>
            </a:r>
          </a:p>
          <a:p>
            <a:pPr marL="342900" indent="-342900">
              <a:buFontTx/>
              <a:buChar char="-"/>
            </a:pPr>
            <a:r>
              <a:rPr lang="nl-NL" sz="2200" dirty="0">
                <a:solidFill>
                  <a:schemeClr val="accent5">
                    <a:lumMod val="50000"/>
                  </a:schemeClr>
                </a:solidFill>
                <a:latin typeface="Corbel" panose="020B0503020204020204" pitchFamily="34" charset="0"/>
              </a:rPr>
              <a:t>Een discussie</a:t>
            </a:r>
          </a:p>
          <a:p>
            <a:pPr marL="342900" indent="-342900">
              <a:buFontTx/>
              <a:buChar char="-"/>
            </a:pPr>
            <a:r>
              <a:rPr lang="nl-NL" sz="2200" dirty="0">
                <a:solidFill>
                  <a:schemeClr val="accent5">
                    <a:lumMod val="50000"/>
                  </a:schemeClr>
                </a:solidFill>
                <a:latin typeface="Corbel" panose="020B0503020204020204" pitchFamily="34" charset="0"/>
              </a:rPr>
              <a:t>Een rollenspel</a:t>
            </a:r>
          </a:p>
          <a:p>
            <a:pPr marL="342900" indent="-342900">
              <a:buFontTx/>
              <a:buChar char="-"/>
            </a:pPr>
            <a:endParaRPr lang="nl-NL" sz="2200" dirty="0">
              <a:solidFill>
                <a:schemeClr val="accent5">
                  <a:lumMod val="50000"/>
                </a:schemeClr>
              </a:solidFill>
              <a:latin typeface="Corbel" panose="020B0503020204020204" pitchFamily="34" charset="0"/>
            </a:endParaRPr>
          </a:p>
          <a:p>
            <a:r>
              <a:rPr lang="nl-NL" sz="2200" dirty="0">
                <a:solidFill>
                  <a:schemeClr val="accent5">
                    <a:lumMod val="50000"/>
                  </a:schemeClr>
                </a:solidFill>
                <a:latin typeface="Corbel" panose="020B0503020204020204" pitchFamily="34" charset="0"/>
              </a:rPr>
              <a:t>Het staat je natuurlijk vrij om een andere uitwerking van deze opdracht te maken.</a:t>
            </a:r>
          </a:p>
        </p:txBody>
      </p:sp>
      <p:pic>
        <p:nvPicPr>
          <p:cNvPr id="3" name="Afbeelding 2" descr="Afbeelding met pijl&#10;&#10;Automatisch gegenereerde beschrijving">
            <a:extLst>
              <a:ext uri="{FF2B5EF4-FFF2-40B4-BE49-F238E27FC236}">
                <a16:creationId xmlns:a16="http://schemas.microsoft.com/office/drawing/2014/main" id="{3C5BE9EB-5E37-9B78-4D53-2F7C92CC17B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0463763" y="5782313"/>
            <a:ext cx="1350285" cy="810511"/>
          </a:xfrm>
          <a:prstGeom prst="rect">
            <a:avLst/>
          </a:prstGeom>
        </p:spPr>
      </p:pic>
    </p:spTree>
    <p:extLst>
      <p:ext uri="{BB962C8B-B14F-4D97-AF65-F5344CB8AC3E}">
        <p14:creationId xmlns:p14="http://schemas.microsoft.com/office/powerpoint/2010/main" val="1422816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ekstvak 22">
            <a:extLst>
              <a:ext uri="{FF2B5EF4-FFF2-40B4-BE49-F238E27FC236}">
                <a16:creationId xmlns:a16="http://schemas.microsoft.com/office/drawing/2014/main" id="{94690E94-7D36-4637-A9B9-B84711E7D2A8}"/>
              </a:ext>
            </a:extLst>
          </p:cNvPr>
          <p:cNvSpPr txBox="1"/>
          <p:nvPr/>
        </p:nvSpPr>
        <p:spPr>
          <a:xfrm>
            <a:off x="224394" y="154728"/>
            <a:ext cx="11653661" cy="892552"/>
          </a:xfrm>
          <a:prstGeom prst="rect">
            <a:avLst/>
          </a:prstGeom>
          <a:noFill/>
          <a:ln>
            <a:noFill/>
          </a:ln>
        </p:spPr>
        <p:txBody>
          <a:bodyPr wrap="square" rtlCol="0">
            <a:spAutoFit/>
          </a:bodyPr>
          <a:lstStyle/>
          <a:p>
            <a:r>
              <a:rPr lang="nl-NL" sz="5200" b="1" dirty="0">
                <a:solidFill>
                  <a:schemeClr val="accent5">
                    <a:lumMod val="50000"/>
                  </a:schemeClr>
                </a:solidFill>
                <a:latin typeface="Corbel" panose="020B0503020204020204" pitchFamily="34" charset="0"/>
              </a:rPr>
              <a:t>Aan de slag – de discussie</a:t>
            </a:r>
          </a:p>
        </p:txBody>
      </p:sp>
      <p:cxnSp>
        <p:nvCxnSpPr>
          <p:cNvPr id="9" name="Rechte verbindingslijn 8">
            <a:extLst>
              <a:ext uri="{FF2B5EF4-FFF2-40B4-BE49-F238E27FC236}">
                <a16:creationId xmlns:a16="http://schemas.microsoft.com/office/drawing/2014/main" id="{4C1F4543-151B-4DF5-9459-AC03B424DF0E}"/>
              </a:ext>
            </a:extLst>
          </p:cNvPr>
          <p:cNvCxnSpPr>
            <a:cxnSpLocks noGrp="1" noRot="1" noMove="1" noResize="1" noEditPoints="1" noAdjustHandles="1" noChangeArrowheads="1" noChangeShapeType="1"/>
          </p:cNvCxnSpPr>
          <p:nvPr/>
        </p:nvCxnSpPr>
        <p:spPr>
          <a:xfrm>
            <a:off x="0" y="1200257"/>
            <a:ext cx="3878317" cy="0"/>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id="{48628AC7-767E-4323-A4A0-E03B4E9306C8}"/>
              </a:ext>
            </a:extLst>
          </p:cNvPr>
          <p:cNvSpPr txBox="1"/>
          <p:nvPr/>
        </p:nvSpPr>
        <p:spPr>
          <a:xfrm>
            <a:off x="814615" y="2400126"/>
            <a:ext cx="5281385" cy="2462213"/>
          </a:xfrm>
          <a:prstGeom prst="rect">
            <a:avLst/>
          </a:prstGeom>
          <a:noFill/>
          <a:ln>
            <a:noFill/>
          </a:ln>
        </p:spPr>
        <p:txBody>
          <a:bodyPr wrap="square" rtlCol="0">
            <a:spAutoFit/>
          </a:bodyPr>
          <a:lstStyle/>
          <a:p>
            <a:pPr marL="342900" indent="-342900">
              <a:buFont typeface="Arial" panose="020B0604020202020204" pitchFamily="34" charset="0"/>
              <a:buChar char="•"/>
            </a:pPr>
            <a:r>
              <a:rPr lang="nl-NL" sz="2200" dirty="0">
                <a:solidFill>
                  <a:schemeClr val="accent5">
                    <a:lumMod val="50000"/>
                  </a:schemeClr>
                </a:solidFill>
                <a:latin typeface="Corbel" panose="020B0503020204020204" pitchFamily="34" charset="0"/>
              </a:rPr>
              <a:t>Maak groepjes van 3 of 4 leerlingen</a:t>
            </a:r>
          </a:p>
          <a:p>
            <a:pPr marL="342900" indent="-342900">
              <a:buFont typeface="Arial" panose="020B0604020202020204" pitchFamily="34" charset="0"/>
              <a:buChar char="•"/>
            </a:pPr>
            <a:r>
              <a:rPr lang="nl-NL" sz="2200" dirty="0">
                <a:solidFill>
                  <a:schemeClr val="accent5">
                    <a:lumMod val="50000"/>
                  </a:schemeClr>
                </a:solidFill>
                <a:latin typeface="Corbel" panose="020B0503020204020204" pitchFamily="34" charset="0"/>
              </a:rPr>
              <a:t>Discussieer over de vragen die de minidocumentaire oproept</a:t>
            </a:r>
          </a:p>
          <a:p>
            <a:pPr marL="342900" indent="-342900">
              <a:buFont typeface="Arial" panose="020B0604020202020204" pitchFamily="34" charset="0"/>
              <a:buChar char="•"/>
            </a:pPr>
            <a:r>
              <a:rPr lang="nl-NL" sz="2200" dirty="0">
                <a:solidFill>
                  <a:schemeClr val="accent5">
                    <a:lumMod val="50000"/>
                  </a:schemeClr>
                </a:solidFill>
                <a:latin typeface="Corbel" panose="020B0503020204020204" pitchFamily="34" charset="0"/>
              </a:rPr>
              <a:t>Maak een presentatie van 5 minuten over jullie gesprek en conclusies</a:t>
            </a:r>
          </a:p>
          <a:p>
            <a:pPr marL="342900" indent="-342900">
              <a:buFont typeface="Arial" panose="020B0604020202020204" pitchFamily="34" charset="0"/>
              <a:buChar char="•"/>
            </a:pPr>
            <a:r>
              <a:rPr lang="nl-NL" sz="2200" dirty="0">
                <a:solidFill>
                  <a:schemeClr val="accent5">
                    <a:lumMod val="50000"/>
                  </a:schemeClr>
                </a:solidFill>
                <a:latin typeface="Corbel" panose="020B0503020204020204" pitchFamily="34" charset="0"/>
              </a:rPr>
              <a:t>Kijk daarbij ook naar het doel van de documentaire</a:t>
            </a:r>
          </a:p>
        </p:txBody>
      </p:sp>
      <p:pic>
        <p:nvPicPr>
          <p:cNvPr id="3" name="Afbeelding 2" descr="Afbeelding met pijl&#10;&#10;Automatisch gegenereerde beschrijving">
            <a:extLst>
              <a:ext uri="{FF2B5EF4-FFF2-40B4-BE49-F238E27FC236}">
                <a16:creationId xmlns:a16="http://schemas.microsoft.com/office/drawing/2014/main" id="{3C5BE9EB-5E37-9B78-4D53-2F7C92CC17B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0463763" y="5782313"/>
            <a:ext cx="1350285" cy="810511"/>
          </a:xfrm>
          <a:prstGeom prst="rect">
            <a:avLst/>
          </a:prstGeom>
        </p:spPr>
      </p:pic>
      <p:pic>
        <p:nvPicPr>
          <p:cNvPr id="6" name="Afbeelding 5">
            <a:extLst>
              <a:ext uri="{FF2B5EF4-FFF2-40B4-BE49-F238E27FC236}">
                <a16:creationId xmlns:a16="http://schemas.microsoft.com/office/drawing/2014/main" id="{B10D04B7-B810-C343-2ED9-55DD854085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6339"/>
          <a:stretch/>
        </p:blipFill>
        <p:spPr>
          <a:xfrm>
            <a:off x="6660517" y="2224576"/>
            <a:ext cx="4986839" cy="2832635"/>
          </a:xfrm>
          <a:prstGeom prst="rect">
            <a:avLst/>
          </a:prstGeom>
        </p:spPr>
      </p:pic>
    </p:spTree>
    <p:extLst>
      <p:ext uri="{BB962C8B-B14F-4D97-AF65-F5344CB8AC3E}">
        <p14:creationId xmlns:p14="http://schemas.microsoft.com/office/powerpoint/2010/main" val="1903176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ekstvak 22">
            <a:extLst>
              <a:ext uri="{FF2B5EF4-FFF2-40B4-BE49-F238E27FC236}">
                <a16:creationId xmlns:a16="http://schemas.microsoft.com/office/drawing/2014/main" id="{94690E94-7D36-4637-A9B9-B84711E7D2A8}"/>
              </a:ext>
            </a:extLst>
          </p:cNvPr>
          <p:cNvSpPr txBox="1"/>
          <p:nvPr/>
        </p:nvSpPr>
        <p:spPr>
          <a:xfrm>
            <a:off x="224394" y="154728"/>
            <a:ext cx="11653661" cy="892552"/>
          </a:xfrm>
          <a:prstGeom prst="rect">
            <a:avLst/>
          </a:prstGeom>
          <a:noFill/>
          <a:ln>
            <a:noFill/>
          </a:ln>
        </p:spPr>
        <p:txBody>
          <a:bodyPr wrap="square" rtlCol="0">
            <a:spAutoFit/>
          </a:bodyPr>
          <a:lstStyle/>
          <a:p>
            <a:r>
              <a:rPr lang="nl-NL" sz="5200" b="1" dirty="0">
                <a:solidFill>
                  <a:schemeClr val="accent5">
                    <a:lumMod val="50000"/>
                  </a:schemeClr>
                </a:solidFill>
                <a:latin typeface="Corbel" panose="020B0503020204020204" pitchFamily="34" charset="0"/>
              </a:rPr>
              <a:t>Aan de slag – de discussie</a:t>
            </a:r>
          </a:p>
        </p:txBody>
      </p:sp>
      <p:cxnSp>
        <p:nvCxnSpPr>
          <p:cNvPr id="9" name="Rechte verbindingslijn 8">
            <a:extLst>
              <a:ext uri="{FF2B5EF4-FFF2-40B4-BE49-F238E27FC236}">
                <a16:creationId xmlns:a16="http://schemas.microsoft.com/office/drawing/2014/main" id="{4C1F4543-151B-4DF5-9459-AC03B424DF0E}"/>
              </a:ext>
            </a:extLst>
          </p:cNvPr>
          <p:cNvCxnSpPr>
            <a:cxnSpLocks noGrp="1" noRot="1" noMove="1" noResize="1" noEditPoints="1" noAdjustHandles="1" noChangeArrowheads="1" noChangeShapeType="1"/>
          </p:cNvCxnSpPr>
          <p:nvPr/>
        </p:nvCxnSpPr>
        <p:spPr>
          <a:xfrm>
            <a:off x="0" y="1200257"/>
            <a:ext cx="3878317" cy="0"/>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Afbeelding 2" descr="Afbeelding met pijl&#10;&#10;Automatisch gegenereerde beschrijving">
            <a:extLst>
              <a:ext uri="{FF2B5EF4-FFF2-40B4-BE49-F238E27FC236}">
                <a16:creationId xmlns:a16="http://schemas.microsoft.com/office/drawing/2014/main" id="{3C5BE9EB-5E37-9B78-4D53-2F7C92CC17B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0463763" y="5782313"/>
            <a:ext cx="1350285" cy="810511"/>
          </a:xfrm>
          <a:prstGeom prst="rect">
            <a:avLst/>
          </a:prstGeom>
        </p:spPr>
      </p:pic>
      <p:sp>
        <p:nvSpPr>
          <p:cNvPr id="4" name="Tekstvak 3">
            <a:extLst>
              <a:ext uri="{FF2B5EF4-FFF2-40B4-BE49-F238E27FC236}">
                <a16:creationId xmlns:a16="http://schemas.microsoft.com/office/drawing/2014/main" id="{136318E8-85F5-0EB9-4536-98369678B4B4}"/>
              </a:ext>
            </a:extLst>
          </p:cNvPr>
          <p:cNvSpPr txBox="1"/>
          <p:nvPr/>
        </p:nvSpPr>
        <p:spPr>
          <a:xfrm>
            <a:off x="265229" y="1463143"/>
            <a:ext cx="10009918" cy="4204356"/>
          </a:xfrm>
          <a:prstGeom prst="rect">
            <a:avLst/>
          </a:prstGeom>
          <a:noFill/>
        </p:spPr>
        <p:txBody>
          <a:bodyPr wrap="square">
            <a:spAutoFit/>
          </a:bodyPr>
          <a:lstStyle/>
          <a:p>
            <a:pPr>
              <a:lnSpc>
                <a:spcPct val="150000"/>
              </a:lnSpc>
            </a:pPr>
            <a:r>
              <a:rPr lang="nl-NL" sz="1800" b="1" dirty="0">
                <a:solidFill>
                  <a:schemeClr val="accent5">
                    <a:lumMod val="50000"/>
                  </a:schemeClr>
                </a:solidFill>
                <a:latin typeface="Corbel" panose="020B0503020204020204" pitchFamily="34" charset="0"/>
                <a:ea typeface="Helvetica Neue Light" panose="02000403000000020004" pitchFamily="2" charset="0"/>
              </a:rPr>
              <a:t>Mogelijke discussievragen</a:t>
            </a:r>
          </a:p>
          <a:p>
            <a:pPr marL="514350" indent="-514350">
              <a:lnSpc>
                <a:spcPct val="150000"/>
              </a:lnSpc>
              <a:buFont typeface="+mj-lt"/>
              <a:buAutoNum type="arabicPeriod"/>
            </a:pPr>
            <a:r>
              <a:rPr lang="nl-NL" sz="1800" dirty="0">
                <a:solidFill>
                  <a:schemeClr val="accent5">
                    <a:lumMod val="50000"/>
                  </a:schemeClr>
                </a:solidFill>
                <a:latin typeface="Corbel" panose="020B0503020204020204" pitchFamily="34" charset="0"/>
                <a:ea typeface="Helvetica Neue Light" panose="02000403000000020004" pitchFamily="2" charset="0"/>
              </a:rPr>
              <a:t>Wat is jouw lievelingsplek in de natuur?</a:t>
            </a:r>
          </a:p>
          <a:p>
            <a:pPr marL="514350" indent="-514350">
              <a:lnSpc>
                <a:spcPct val="150000"/>
              </a:lnSpc>
              <a:buFont typeface="+mj-lt"/>
              <a:buAutoNum type="arabicPeriod"/>
            </a:pPr>
            <a:r>
              <a:rPr lang="nl-NL" sz="1800" dirty="0">
                <a:solidFill>
                  <a:schemeClr val="accent5">
                    <a:lumMod val="50000"/>
                  </a:schemeClr>
                </a:solidFill>
                <a:latin typeface="Corbel" panose="020B0503020204020204" pitchFamily="34" charset="0"/>
                <a:ea typeface="Helvetica Neue Light" panose="02000403000000020004" pitchFamily="2" charset="0"/>
              </a:rPr>
              <a:t>Welke organismen spelen een rol in jouw favoriete natuurgebied? </a:t>
            </a:r>
          </a:p>
          <a:p>
            <a:pPr marL="514350" indent="-514350">
              <a:lnSpc>
                <a:spcPct val="150000"/>
              </a:lnSpc>
              <a:buFont typeface="+mj-lt"/>
              <a:buAutoNum type="arabicPeriod"/>
            </a:pPr>
            <a:r>
              <a:rPr lang="nl-NL" sz="1800" dirty="0">
                <a:solidFill>
                  <a:schemeClr val="accent5">
                    <a:lumMod val="50000"/>
                  </a:schemeClr>
                </a:solidFill>
                <a:latin typeface="Corbel" panose="020B0503020204020204" pitchFamily="34" charset="0"/>
                <a:ea typeface="Helvetica Neue Light" panose="02000403000000020004" pitchFamily="2" charset="0"/>
              </a:rPr>
              <a:t>Ben je wel eens op de wadden geweest? Zo ja: wat is je mooiste/favoriete plek daar?</a:t>
            </a:r>
          </a:p>
          <a:p>
            <a:pPr marL="514350" indent="-514350">
              <a:lnSpc>
                <a:spcPct val="150000"/>
              </a:lnSpc>
              <a:buFont typeface="+mj-lt"/>
              <a:buAutoNum type="arabicPeriod"/>
            </a:pPr>
            <a:r>
              <a:rPr lang="nl-NL" sz="1800" dirty="0">
                <a:solidFill>
                  <a:schemeClr val="accent5">
                    <a:lumMod val="50000"/>
                  </a:schemeClr>
                </a:solidFill>
                <a:latin typeface="Corbel" panose="020B0503020204020204" pitchFamily="34" charset="0"/>
                <a:ea typeface="Helvetica Neue Light" panose="02000403000000020004" pitchFamily="2" charset="0"/>
              </a:rPr>
              <a:t>Welke uitspraak uit de film raakt je en waarom?</a:t>
            </a:r>
          </a:p>
          <a:p>
            <a:pPr marL="514350" indent="-514350">
              <a:lnSpc>
                <a:spcPct val="150000"/>
              </a:lnSpc>
              <a:buFont typeface="+mj-lt"/>
              <a:buAutoNum type="arabicPeriod"/>
            </a:pPr>
            <a:r>
              <a:rPr lang="nl-NL" sz="1800" dirty="0">
                <a:solidFill>
                  <a:schemeClr val="accent5">
                    <a:lumMod val="50000"/>
                  </a:schemeClr>
                </a:solidFill>
                <a:latin typeface="Corbel" panose="020B0503020204020204" pitchFamily="34" charset="0"/>
                <a:ea typeface="Helvetica Neue Light" panose="02000403000000020004" pitchFamily="2" charset="0"/>
              </a:rPr>
              <a:t>Zijn wij als mensen te gast in de natuur of moeten de dieren in de natuur zich naar ons schikken?</a:t>
            </a:r>
          </a:p>
          <a:p>
            <a:pPr marL="514350" indent="-514350">
              <a:lnSpc>
                <a:spcPct val="150000"/>
              </a:lnSpc>
              <a:buFont typeface="+mj-lt"/>
              <a:buAutoNum type="arabicPeriod"/>
            </a:pPr>
            <a:r>
              <a:rPr lang="nl-NL" sz="1800" dirty="0">
                <a:solidFill>
                  <a:schemeClr val="accent5">
                    <a:lumMod val="50000"/>
                  </a:schemeClr>
                </a:solidFill>
                <a:latin typeface="Corbel" panose="020B0503020204020204" pitchFamily="34" charset="0"/>
                <a:ea typeface="Helvetica Neue Light" panose="02000403000000020004" pitchFamily="2" charset="0"/>
              </a:rPr>
              <a:t>Welk dier is jouw ambassadeur van de wadden?</a:t>
            </a:r>
          </a:p>
          <a:p>
            <a:pPr marL="514350" indent="-514350">
              <a:lnSpc>
                <a:spcPct val="150000"/>
              </a:lnSpc>
              <a:buFont typeface="+mj-lt"/>
              <a:buAutoNum type="arabicPeriod"/>
            </a:pPr>
            <a:r>
              <a:rPr lang="nl-NL" sz="1800" dirty="0">
                <a:solidFill>
                  <a:schemeClr val="accent5">
                    <a:lumMod val="50000"/>
                  </a:schemeClr>
                </a:solidFill>
                <a:latin typeface="Corbel" panose="020B0503020204020204" pitchFamily="34" charset="0"/>
                <a:ea typeface="Helvetica Neue Light" panose="02000403000000020004" pitchFamily="2" charset="0"/>
              </a:rPr>
              <a:t>Wat is de rol van natuur in je leven? Vind je het belangrijk? Wat doe je in de natuur?</a:t>
            </a:r>
          </a:p>
          <a:p>
            <a:pPr marL="514350" indent="-514350">
              <a:lnSpc>
                <a:spcPct val="150000"/>
              </a:lnSpc>
              <a:buFont typeface="+mj-lt"/>
              <a:buAutoNum type="arabicPeriod"/>
            </a:pPr>
            <a:r>
              <a:rPr lang="nl-NL" sz="1800" dirty="0">
                <a:solidFill>
                  <a:schemeClr val="accent5">
                    <a:lumMod val="50000"/>
                  </a:schemeClr>
                </a:solidFill>
                <a:latin typeface="Corbel" panose="020B0503020204020204" pitchFamily="34" charset="0"/>
                <a:ea typeface="Helvetica Neue Light" panose="02000403000000020004" pitchFamily="2" charset="0"/>
              </a:rPr>
              <a:t>Waarin zitten tussen jullie verschillen? </a:t>
            </a:r>
          </a:p>
          <a:p>
            <a:pPr marL="514350" indent="-514350">
              <a:lnSpc>
                <a:spcPct val="150000"/>
              </a:lnSpc>
              <a:buFont typeface="+mj-lt"/>
              <a:buAutoNum type="arabicPeriod"/>
            </a:pPr>
            <a:r>
              <a:rPr lang="nl-NL" sz="1800" dirty="0">
                <a:solidFill>
                  <a:schemeClr val="accent5">
                    <a:lumMod val="50000"/>
                  </a:schemeClr>
                </a:solidFill>
                <a:latin typeface="Corbel" panose="020B0503020204020204" pitchFamily="34" charset="0"/>
                <a:ea typeface="Helvetica Neue Light" panose="02000403000000020004" pitchFamily="2" charset="0"/>
              </a:rPr>
              <a:t>Zou je zelf voortaan iets anders kunnen doen? #WADdoejij?</a:t>
            </a:r>
          </a:p>
        </p:txBody>
      </p:sp>
    </p:spTree>
    <p:extLst>
      <p:ext uri="{BB962C8B-B14F-4D97-AF65-F5344CB8AC3E}">
        <p14:creationId xmlns:p14="http://schemas.microsoft.com/office/powerpoint/2010/main" val="1348462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ekstvak 22">
            <a:extLst>
              <a:ext uri="{FF2B5EF4-FFF2-40B4-BE49-F238E27FC236}">
                <a16:creationId xmlns:a16="http://schemas.microsoft.com/office/drawing/2014/main" id="{94690E94-7D36-4637-A9B9-B84711E7D2A8}"/>
              </a:ext>
            </a:extLst>
          </p:cNvPr>
          <p:cNvSpPr txBox="1"/>
          <p:nvPr/>
        </p:nvSpPr>
        <p:spPr>
          <a:xfrm>
            <a:off x="224394" y="154728"/>
            <a:ext cx="11653661" cy="892552"/>
          </a:xfrm>
          <a:prstGeom prst="rect">
            <a:avLst/>
          </a:prstGeom>
          <a:noFill/>
          <a:ln>
            <a:noFill/>
          </a:ln>
        </p:spPr>
        <p:txBody>
          <a:bodyPr wrap="square" rtlCol="0">
            <a:spAutoFit/>
          </a:bodyPr>
          <a:lstStyle/>
          <a:p>
            <a:r>
              <a:rPr lang="nl-NL" sz="5200" b="1" dirty="0">
                <a:solidFill>
                  <a:schemeClr val="accent5">
                    <a:lumMod val="50000"/>
                  </a:schemeClr>
                </a:solidFill>
                <a:latin typeface="Corbel" panose="020B0503020204020204" pitchFamily="34" charset="0"/>
              </a:rPr>
              <a:t>Aan de slag – het rollenspel</a:t>
            </a:r>
          </a:p>
        </p:txBody>
      </p:sp>
      <p:cxnSp>
        <p:nvCxnSpPr>
          <p:cNvPr id="9" name="Rechte verbindingslijn 8">
            <a:extLst>
              <a:ext uri="{FF2B5EF4-FFF2-40B4-BE49-F238E27FC236}">
                <a16:creationId xmlns:a16="http://schemas.microsoft.com/office/drawing/2014/main" id="{4C1F4543-151B-4DF5-9459-AC03B424DF0E}"/>
              </a:ext>
            </a:extLst>
          </p:cNvPr>
          <p:cNvCxnSpPr>
            <a:cxnSpLocks noGrp="1" noRot="1" noMove="1" noResize="1" noEditPoints="1" noAdjustHandles="1" noChangeArrowheads="1" noChangeShapeType="1"/>
          </p:cNvCxnSpPr>
          <p:nvPr/>
        </p:nvCxnSpPr>
        <p:spPr>
          <a:xfrm>
            <a:off x="0" y="1200257"/>
            <a:ext cx="3878317" cy="0"/>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id="{48628AC7-767E-4323-A4A0-E03B4E9306C8}"/>
              </a:ext>
            </a:extLst>
          </p:cNvPr>
          <p:cNvSpPr txBox="1"/>
          <p:nvPr/>
        </p:nvSpPr>
        <p:spPr>
          <a:xfrm>
            <a:off x="814615" y="1892294"/>
            <a:ext cx="5281385" cy="3477875"/>
          </a:xfrm>
          <a:prstGeom prst="rect">
            <a:avLst/>
          </a:prstGeom>
          <a:noFill/>
          <a:ln>
            <a:noFill/>
          </a:ln>
        </p:spPr>
        <p:txBody>
          <a:bodyPr wrap="square" rtlCol="0">
            <a:spAutoFit/>
          </a:bodyPr>
          <a:lstStyle/>
          <a:p>
            <a:r>
              <a:rPr lang="nl-NL" sz="2200" b="1" dirty="0">
                <a:solidFill>
                  <a:schemeClr val="accent5">
                    <a:lumMod val="50000"/>
                  </a:schemeClr>
                </a:solidFill>
                <a:latin typeface="Corbel" panose="020B0503020204020204" pitchFamily="34" charset="0"/>
              </a:rPr>
              <a:t>Voorbereiding van de opdracht</a:t>
            </a:r>
          </a:p>
          <a:p>
            <a:pPr marL="342900" indent="-342900">
              <a:buFont typeface="Arial" panose="020B0604020202020204" pitchFamily="34" charset="0"/>
              <a:buChar char="•"/>
            </a:pPr>
            <a:r>
              <a:rPr lang="nl-NL" sz="2200" dirty="0">
                <a:solidFill>
                  <a:schemeClr val="accent5">
                    <a:lumMod val="50000"/>
                  </a:schemeClr>
                </a:solidFill>
                <a:latin typeface="Corbel" panose="020B0503020204020204" pitchFamily="34" charset="0"/>
              </a:rPr>
              <a:t>Maak groepjes van 4 leerlingen</a:t>
            </a:r>
          </a:p>
          <a:p>
            <a:pPr marL="342900" indent="-342900">
              <a:buFont typeface="Arial" panose="020B0604020202020204" pitchFamily="34" charset="0"/>
              <a:buChar char="•"/>
            </a:pPr>
            <a:r>
              <a:rPr lang="nl-NL" sz="2200" dirty="0">
                <a:solidFill>
                  <a:schemeClr val="accent5">
                    <a:lumMod val="50000"/>
                  </a:schemeClr>
                </a:solidFill>
                <a:latin typeface="Corbel" panose="020B0503020204020204" pitchFamily="34" charset="0"/>
              </a:rPr>
              <a:t>Er zijn vier rollen om te verdelen</a:t>
            </a:r>
          </a:p>
          <a:p>
            <a:pPr marL="800100" lvl="1" indent="-342900">
              <a:buFont typeface="Arial" panose="020B0604020202020204" pitchFamily="34" charset="0"/>
              <a:buChar char="•"/>
            </a:pPr>
            <a:r>
              <a:rPr lang="nl-NL" sz="2200" dirty="0">
                <a:solidFill>
                  <a:schemeClr val="accent5">
                    <a:lumMod val="50000"/>
                  </a:schemeClr>
                </a:solidFill>
                <a:latin typeface="Corbel" panose="020B0503020204020204" pitchFamily="34" charset="0"/>
              </a:rPr>
              <a:t>De boswachter</a:t>
            </a:r>
          </a:p>
          <a:p>
            <a:pPr marL="800100" lvl="1" indent="-342900">
              <a:buFont typeface="Arial" panose="020B0604020202020204" pitchFamily="34" charset="0"/>
              <a:buChar char="•"/>
            </a:pPr>
            <a:r>
              <a:rPr lang="nl-NL" sz="2200" dirty="0">
                <a:solidFill>
                  <a:schemeClr val="accent5">
                    <a:lumMod val="50000"/>
                  </a:schemeClr>
                </a:solidFill>
                <a:latin typeface="Corbel" panose="020B0503020204020204" pitchFamily="34" charset="0"/>
              </a:rPr>
              <a:t>Een eigenaar van een pannenkoekenboerderij</a:t>
            </a:r>
          </a:p>
          <a:p>
            <a:pPr marL="800100" lvl="1" indent="-342900">
              <a:buFont typeface="Arial" panose="020B0604020202020204" pitchFamily="34" charset="0"/>
              <a:buChar char="•"/>
            </a:pPr>
            <a:r>
              <a:rPr lang="nl-NL" sz="2200" dirty="0">
                <a:solidFill>
                  <a:schemeClr val="accent5">
                    <a:lumMod val="50000"/>
                  </a:schemeClr>
                </a:solidFill>
                <a:latin typeface="Corbel" panose="020B0503020204020204" pitchFamily="34" charset="0"/>
              </a:rPr>
              <a:t>De burgemeester</a:t>
            </a:r>
          </a:p>
          <a:p>
            <a:pPr marL="800100" lvl="1" indent="-342900">
              <a:buFont typeface="Arial" panose="020B0604020202020204" pitchFamily="34" charset="0"/>
              <a:buChar char="•"/>
            </a:pPr>
            <a:r>
              <a:rPr lang="nl-NL" sz="2200" dirty="0">
                <a:solidFill>
                  <a:schemeClr val="accent5">
                    <a:lumMod val="50000"/>
                  </a:schemeClr>
                </a:solidFill>
                <a:latin typeface="Corbel" panose="020B0503020204020204" pitchFamily="34" charset="0"/>
              </a:rPr>
              <a:t>Een eigenaar van een </a:t>
            </a:r>
            <a:r>
              <a:rPr lang="nl-NL" sz="2200" dirty="0" err="1">
                <a:solidFill>
                  <a:schemeClr val="accent5">
                    <a:lumMod val="50000"/>
                  </a:schemeClr>
                </a:solidFill>
                <a:latin typeface="Corbel" panose="020B0503020204020204" pitchFamily="34" charset="0"/>
              </a:rPr>
              <a:t>hondenuitlaatservice</a:t>
            </a:r>
            <a:r>
              <a:rPr lang="nl-NL" sz="2200" dirty="0">
                <a:solidFill>
                  <a:schemeClr val="accent5">
                    <a:lumMod val="50000"/>
                  </a:schemeClr>
                </a:solidFill>
                <a:latin typeface="Corbel" panose="020B0503020204020204" pitchFamily="34" charset="0"/>
              </a:rPr>
              <a:t> </a:t>
            </a:r>
          </a:p>
          <a:p>
            <a:pPr marL="342900" indent="-342900">
              <a:buFont typeface="Arial" panose="020B0604020202020204" pitchFamily="34" charset="0"/>
              <a:buChar char="•"/>
            </a:pPr>
            <a:r>
              <a:rPr lang="nl-NL" sz="2200" dirty="0">
                <a:solidFill>
                  <a:schemeClr val="accent5">
                    <a:lumMod val="50000"/>
                  </a:schemeClr>
                </a:solidFill>
                <a:latin typeface="Corbel" panose="020B0503020204020204" pitchFamily="34" charset="0"/>
              </a:rPr>
              <a:t>Iedere leerling kiest 1 rol </a:t>
            </a:r>
          </a:p>
        </p:txBody>
      </p:sp>
      <p:pic>
        <p:nvPicPr>
          <p:cNvPr id="3" name="Afbeelding 2" descr="Afbeelding met pijl&#10;&#10;Automatisch gegenereerde beschrijving">
            <a:extLst>
              <a:ext uri="{FF2B5EF4-FFF2-40B4-BE49-F238E27FC236}">
                <a16:creationId xmlns:a16="http://schemas.microsoft.com/office/drawing/2014/main" id="{3C5BE9EB-5E37-9B78-4D53-2F7C92CC17B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0463763" y="5782313"/>
            <a:ext cx="1350285" cy="810511"/>
          </a:xfrm>
          <a:prstGeom prst="rect">
            <a:avLst/>
          </a:prstGeom>
        </p:spPr>
      </p:pic>
      <p:pic>
        <p:nvPicPr>
          <p:cNvPr id="4" name="Tijdelijke aanduiding voor inhoud 4">
            <a:extLst>
              <a:ext uri="{FF2B5EF4-FFF2-40B4-BE49-F238E27FC236}">
                <a16:creationId xmlns:a16="http://schemas.microsoft.com/office/drawing/2014/main" id="{E48F55C8-43F3-44B0-86C6-7BC337C3E7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51224" y="2057270"/>
            <a:ext cx="5596304" cy="3147921"/>
          </a:xfrm>
          <a:prstGeom prst="rect">
            <a:avLst/>
          </a:prstGeom>
        </p:spPr>
      </p:pic>
    </p:spTree>
    <p:extLst>
      <p:ext uri="{BB962C8B-B14F-4D97-AF65-F5344CB8AC3E}">
        <p14:creationId xmlns:p14="http://schemas.microsoft.com/office/powerpoint/2010/main" val="18177653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745</Words>
  <Application>Microsoft Macintosh PowerPoint</Application>
  <PresentationFormat>Breedbeeld</PresentationFormat>
  <Paragraphs>67</Paragraphs>
  <Slides>11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Calibri</vt:lpstr>
      <vt:lpstr>Calibri Light</vt:lpstr>
      <vt:lpstr>Corbel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Malou Sopacua</dc:creator>
  <cp:lastModifiedBy>Marjet Heins</cp:lastModifiedBy>
  <cp:revision>7</cp:revision>
  <dcterms:created xsi:type="dcterms:W3CDTF">2022-02-22T09:12:47Z</dcterms:created>
  <dcterms:modified xsi:type="dcterms:W3CDTF">2023-01-26T07:47:48Z</dcterms:modified>
</cp:coreProperties>
</file>