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318" r:id="rId2"/>
    <p:sldId id="271" r:id="rId3"/>
    <p:sldId id="270" r:id="rId4"/>
    <p:sldId id="299" r:id="rId5"/>
    <p:sldId id="292" r:id="rId6"/>
    <p:sldId id="293" r:id="rId7"/>
    <p:sldId id="291" r:id="rId8"/>
    <p:sldId id="337" r:id="rId9"/>
    <p:sldId id="257" r:id="rId10"/>
    <p:sldId id="258" r:id="rId11"/>
    <p:sldId id="347" r:id="rId12"/>
    <p:sldId id="348" r:id="rId13"/>
    <p:sldId id="261" r:id="rId14"/>
    <p:sldId id="300" r:id="rId15"/>
    <p:sldId id="289" r:id="rId16"/>
    <p:sldId id="284" r:id="rId17"/>
    <p:sldId id="272" r:id="rId18"/>
    <p:sldId id="285" r:id="rId19"/>
    <p:sldId id="273" r:id="rId20"/>
    <p:sldId id="275" r:id="rId21"/>
    <p:sldId id="274" r:id="rId22"/>
    <p:sldId id="290" r:id="rId23"/>
    <p:sldId id="319" r:id="rId24"/>
    <p:sldId id="301" r:id="rId25"/>
    <p:sldId id="277" r:id="rId26"/>
    <p:sldId id="287" r:id="rId27"/>
    <p:sldId id="286" r:id="rId28"/>
    <p:sldId id="283" r:id="rId29"/>
    <p:sldId id="336" r:id="rId30"/>
    <p:sldId id="280" r:id="rId31"/>
    <p:sldId id="307" r:id="rId32"/>
    <p:sldId id="298" r:id="rId33"/>
    <p:sldId id="346" r:id="rId34"/>
    <p:sldId id="262" r:id="rId35"/>
    <p:sldId id="263" r:id="rId36"/>
    <p:sldId id="314" r:id="rId37"/>
    <p:sldId id="313" r:id="rId38"/>
    <p:sldId id="315" r:id="rId39"/>
    <p:sldId id="326" r:id="rId40"/>
    <p:sldId id="323" r:id="rId41"/>
    <p:sldId id="325" r:id="rId42"/>
    <p:sldId id="265" r:id="rId43"/>
    <p:sldId id="349" r:id="rId44"/>
    <p:sldId id="309" r:id="rId45"/>
    <p:sldId id="310" r:id="rId46"/>
    <p:sldId id="327"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CCFF"/>
    <a:srgbClr val="3399FF"/>
    <a:srgbClr val="0099FF"/>
    <a:srgbClr val="003300"/>
    <a:srgbClr val="008080"/>
    <a:srgbClr val="339966"/>
    <a:srgbClr val="FF5050"/>
    <a:srgbClr val="6666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7953" autoAdjust="0"/>
  </p:normalViewPr>
  <p:slideViewPr>
    <p:cSldViewPr snapToGrid="0">
      <p:cViewPr varScale="1">
        <p:scale>
          <a:sx n="71" d="100"/>
          <a:sy n="71" d="100"/>
        </p:scale>
        <p:origin x="1214" y="5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D419C3-38D6-4F64-8C50-AE373EA3DF0F}" type="datetimeFigureOut">
              <a:rPr lang="nl-NL" smtClean="0"/>
              <a:t>13-11-2022</a:t>
            </a:fld>
            <a:endParaRPr lang="nl-NL"/>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706A93-A72B-43B6-9435-C71BFA963E9B}" type="slidenum">
              <a:rPr lang="nl-NL" smtClean="0"/>
              <a:t>‹nr.›</a:t>
            </a:fld>
            <a:endParaRPr lang="nl-NL"/>
          </a:p>
        </p:txBody>
      </p:sp>
    </p:spTree>
    <p:extLst>
      <p:ext uri="{BB962C8B-B14F-4D97-AF65-F5344CB8AC3E}">
        <p14:creationId xmlns:p14="http://schemas.microsoft.com/office/powerpoint/2010/main" val="291320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Lijn is gemiddelde temperatuur tussen 1971 en 2000, dat is de grens tussen rode en blauwe tinten. De kleurenschaal is +/- 2,6 standaarddeviaties van gemiddelde jaartemperaturen van 1901 tot 2000.</a:t>
            </a:r>
          </a:p>
          <a:p>
            <a:r>
              <a:rPr lang="nl-NL" dirty="0"/>
              <a:t>	5’ Muziek: </a:t>
            </a:r>
            <a:r>
              <a:rPr lang="nl-NL" dirty="0" err="1"/>
              <a:t>Xingu</a:t>
            </a:r>
            <a:r>
              <a:rPr lang="nl-NL" dirty="0"/>
              <a:t> </a:t>
            </a:r>
            <a:r>
              <a:rPr lang="nl-NL" dirty="0" err="1"/>
              <a:t>river</a:t>
            </a:r>
            <a:r>
              <a:rPr lang="nl-NL" dirty="0"/>
              <a:t> – Philip </a:t>
            </a:r>
            <a:r>
              <a:rPr lang="nl-NL" dirty="0" err="1"/>
              <a:t>Glass</a:t>
            </a:r>
            <a:r>
              <a:rPr lang="nl-NL" dirty="0"/>
              <a:t> / </a:t>
            </a:r>
            <a:r>
              <a:rPr lang="nl-NL" dirty="0" err="1"/>
              <a:t>Uakti</a:t>
            </a:r>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a:t>
            </a:fld>
            <a:endParaRPr lang="nl-NL"/>
          </a:p>
        </p:txBody>
      </p:sp>
    </p:spTree>
    <p:extLst>
      <p:ext uri="{BB962C8B-B14F-4D97-AF65-F5344CB8AC3E}">
        <p14:creationId xmlns:p14="http://schemas.microsoft.com/office/powerpoint/2010/main" val="1665682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17</a:t>
            </a:fld>
            <a:endParaRPr lang="nl-NL"/>
          </a:p>
        </p:txBody>
      </p:sp>
    </p:spTree>
    <p:extLst>
      <p:ext uri="{BB962C8B-B14F-4D97-AF65-F5344CB8AC3E}">
        <p14:creationId xmlns:p14="http://schemas.microsoft.com/office/powerpoint/2010/main" val="3942554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18</a:t>
            </a:fld>
            <a:endParaRPr lang="nl-NL"/>
          </a:p>
        </p:txBody>
      </p:sp>
    </p:spTree>
    <p:extLst>
      <p:ext uri="{BB962C8B-B14F-4D97-AF65-F5344CB8AC3E}">
        <p14:creationId xmlns:p14="http://schemas.microsoft.com/office/powerpoint/2010/main" val="3326495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19</a:t>
            </a:fld>
            <a:endParaRPr lang="nl-NL"/>
          </a:p>
        </p:txBody>
      </p:sp>
    </p:spTree>
    <p:extLst>
      <p:ext uri="{BB962C8B-B14F-4D97-AF65-F5344CB8AC3E}">
        <p14:creationId xmlns:p14="http://schemas.microsoft.com/office/powerpoint/2010/main" val="2438057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20</a:t>
            </a:fld>
            <a:endParaRPr lang="nl-NL"/>
          </a:p>
        </p:txBody>
      </p:sp>
    </p:spTree>
    <p:extLst>
      <p:ext uri="{BB962C8B-B14F-4D97-AF65-F5344CB8AC3E}">
        <p14:creationId xmlns:p14="http://schemas.microsoft.com/office/powerpoint/2010/main" val="3866822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21</a:t>
            </a:fld>
            <a:endParaRPr lang="nl-NL"/>
          </a:p>
        </p:txBody>
      </p:sp>
    </p:spTree>
    <p:extLst>
      <p:ext uri="{BB962C8B-B14F-4D97-AF65-F5344CB8AC3E}">
        <p14:creationId xmlns:p14="http://schemas.microsoft.com/office/powerpoint/2010/main" val="2532815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24</a:t>
            </a:fld>
            <a:endParaRPr lang="nl-NL"/>
          </a:p>
        </p:txBody>
      </p:sp>
    </p:spTree>
    <p:extLst>
      <p:ext uri="{BB962C8B-B14F-4D97-AF65-F5344CB8AC3E}">
        <p14:creationId xmlns:p14="http://schemas.microsoft.com/office/powerpoint/2010/main" val="1257459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25</a:t>
            </a:fld>
            <a:endParaRPr lang="nl-NL"/>
          </a:p>
        </p:txBody>
      </p:sp>
    </p:spTree>
    <p:extLst>
      <p:ext uri="{BB962C8B-B14F-4D97-AF65-F5344CB8AC3E}">
        <p14:creationId xmlns:p14="http://schemas.microsoft.com/office/powerpoint/2010/main" val="1672103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Ze bestaan dus, die termen: </a:t>
            </a:r>
            <a:r>
              <a:rPr lang="nl-NL" dirty="0" err="1"/>
              <a:t>eco</a:t>
            </a:r>
            <a:r>
              <a:rPr lang="nl-NL" dirty="0"/>
              <a:t>-angst, </a:t>
            </a:r>
            <a:r>
              <a:rPr lang="nl-NL" dirty="0" err="1"/>
              <a:t>eco</a:t>
            </a:r>
            <a:r>
              <a:rPr lang="nl-NL" dirty="0"/>
              <a:t>-depressie en </a:t>
            </a:r>
            <a:r>
              <a:rPr lang="nl-NL" dirty="0" err="1"/>
              <a:t>eco</a:t>
            </a:r>
            <a:r>
              <a:rPr lang="nl-NL" dirty="0"/>
              <a:t>-woede.</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30</a:t>
            </a:fld>
            <a:endParaRPr lang="nl-NL"/>
          </a:p>
        </p:txBody>
      </p:sp>
    </p:spTree>
    <p:extLst>
      <p:ext uri="{BB962C8B-B14F-4D97-AF65-F5344CB8AC3E}">
        <p14:creationId xmlns:p14="http://schemas.microsoft.com/office/powerpoint/2010/main" val="2539815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Zie ook artikel NRC: Hoe vertel ik de kinderen dat de wereld vergaat?</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31</a:t>
            </a:fld>
            <a:endParaRPr lang="nl-NL"/>
          </a:p>
        </p:txBody>
      </p:sp>
    </p:spTree>
    <p:extLst>
      <p:ext uri="{BB962C8B-B14F-4D97-AF65-F5344CB8AC3E}">
        <p14:creationId xmlns:p14="http://schemas.microsoft.com/office/powerpoint/2010/main" val="28498972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Klimaathelpdesk is een geweldige site!</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32</a:t>
            </a:fld>
            <a:endParaRPr lang="nl-NL"/>
          </a:p>
        </p:txBody>
      </p:sp>
    </p:spTree>
    <p:extLst>
      <p:ext uri="{BB962C8B-B14F-4D97-AF65-F5344CB8AC3E}">
        <p14:creationId xmlns:p14="http://schemas.microsoft.com/office/powerpoint/2010/main" val="3882212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Lijn is gemiddelde temperatuur tussen 1971 en 2000, dat is de grens tussen rode en blauwe tinten. De kleurenschaal is +/- 2,6 standaarddeviaties van gemiddelde jaartemperaturen van 1901 tot 2000.</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2</a:t>
            </a:fld>
            <a:endParaRPr lang="nl-NL"/>
          </a:p>
        </p:txBody>
      </p:sp>
    </p:spTree>
    <p:extLst>
      <p:ext uri="{BB962C8B-B14F-4D97-AF65-F5344CB8AC3E}">
        <p14:creationId xmlns:p14="http://schemas.microsoft.com/office/powerpoint/2010/main" val="4194983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nl-NL" dirty="0"/>
          </a:p>
        </p:txBody>
      </p:sp>
      <p:sp>
        <p:nvSpPr>
          <p:cNvPr id="4" name="Slide Number Placeholder 3"/>
          <p:cNvSpPr>
            <a:spLocks noGrp="1"/>
          </p:cNvSpPr>
          <p:nvPr>
            <p:ph type="sldNum" sz="quarter" idx="10"/>
          </p:nvPr>
        </p:nvSpPr>
        <p:spPr/>
        <p:txBody>
          <a:bodyPr/>
          <a:lstStyle/>
          <a:p>
            <a:fld id="{A50BB3F5-38E1-4FA6-902A-8BABF99185CF}" type="slidenum">
              <a:rPr lang="nl-NL" smtClean="0"/>
              <a:t>33</a:t>
            </a:fld>
            <a:endParaRPr lang="nl-NL"/>
          </a:p>
        </p:txBody>
      </p:sp>
    </p:spTree>
    <p:extLst>
      <p:ext uri="{BB962C8B-B14F-4D97-AF65-F5344CB8AC3E}">
        <p14:creationId xmlns:p14="http://schemas.microsoft.com/office/powerpoint/2010/main" val="1106498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i="1" dirty="0">
                <a:effectLst/>
                <a:latin typeface="Calibri" panose="020F0502020204030204" pitchFamily="34" charset="0"/>
                <a:ea typeface="Calibri" panose="020F0502020204030204" pitchFamily="34" charset="0"/>
              </a:rPr>
              <a:t>Wat is jouw idee over de situatie in 2040: verwacht je dat de wereld er qua klimaat  beter of slechter aan toe zal zijn dan nu?</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Denk en voel daar even over. Als ik zo meteen ‘stap’ zeg verplaats je je op de lijn.</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Voel je je daar optimistisch over, dan stap je naar rechts - hoe sterker het gevoel, hoe verder rechts. </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Voel je je daar pessimistisch over, dan stap je naar links - hoe sterker het gevoel, hoe verder links. </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STAP!</a:t>
            </a:r>
            <a:endParaRPr lang="nl-NL" sz="1800"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34</a:t>
            </a:fld>
            <a:endParaRPr lang="nl-NL"/>
          </a:p>
        </p:txBody>
      </p:sp>
    </p:spTree>
    <p:extLst>
      <p:ext uri="{BB962C8B-B14F-4D97-AF65-F5344CB8AC3E}">
        <p14:creationId xmlns:p14="http://schemas.microsoft.com/office/powerpoint/2010/main" val="3490531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i="1" dirty="0">
                <a:effectLst/>
                <a:latin typeface="Calibri" panose="020F0502020204030204" pitchFamily="34" charset="0"/>
                <a:ea typeface="Calibri" panose="020F0502020204030204" pitchFamily="34" charset="0"/>
              </a:rPr>
              <a:t>In het schema komen nu vier mogelijkheden, waarvan er maar twee voor jou gelden, want je staat al ergens op de horizontale pessimisme-optimisme-lijn.</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Als ik zo meteen ‘stap!’ zeg verplaats je je loodrecht naar voor of naar achter.</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Denk je dat je weinig of geen invloed hebt, stap dan naar achter - hoe minder invloed, hoe verder.</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Denk je dat je enige of veel invloed hebt, stap dan naar voren - hoe meer invloed, hoe verder.</a:t>
            </a:r>
            <a:endParaRPr lang="nl-NL" sz="1800" dirty="0">
              <a:effectLst/>
              <a:latin typeface="Calibri" panose="020F0502020204030204" pitchFamily="34" charset="0"/>
              <a:ea typeface="Calibri" panose="020F0502020204030204" pitchFamily="34" charset="0"/>
            </a:endParaRPr>
          </a:p>
          <a:p>
            <a:r>
              <a:rPr lang="nl-NL" sz="1800" i="1" dirty="0">
                <a:effectLst/>
                <a:latin typeface="Calibri" panose="020F0502020204030204" pitchFamily="34" charset="0"/>
                <a:ea typeface="Calibri" panose="020F0502020204030204" pitchFamily="34" charset="0"/>
              </a:rPr>
              <a:t>STAP!</a:t>
            </a:r>
            <a:endParaRPr lang="nl-NL" sz="18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35</a:t>
            </a:fld>
            <a:endParaRPr lang="nl-NL"/>
          </a:p>
        </p:txBody>
      </p:sp>
    </p:spTree>
    <p:extLst>
      <p:ext uri="{BB962C8B-B14F-4D97-AF65-F5344CB8AC3E}">
        <p14:creationId xmlns:p14="http://schemas.microsoft.com/office/powerpoint/2010/main" val="1279718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Ondertitels kun je inschakelen als je het direct uit </a:t>
            </a:r>
            <a:r>
              <a:rPr lang="nl-NL" dirty="0" err="1"/>
              <a:t>youtube</a:t>
            </a:r>
            <a:r>
              <a:rPr lang="nl-NL" dirty="0"/>
              <a:t> projecteert: klik dan onder het beeld op Instellingen (tandwieltje) &gt; Ondertiteling &gt; Automatisch vertalen &gt; Nederlands</a:t>
            </a:r>
          </a:p>
          <a:p>
            <a:r>
              <a:rPr lang="nl-NL" dirty="0"/>
              <a:t>https://www.youtube.com/watch?v=RkklaXhbTuA&amp;t=10s </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36</a:t>
            </a:fld>
            <a:endParaRPr lang="nl-NL"/>
          </a:p>
        </p:txBody>
      </p:sp>
    </p:spTree>
    <p:extLst>
      <p:ext uri="{BB962C8B-B14F-4D97-AF65-F5344CB8AC3E}">
        <p14:creationId xmlns:p14="http://schemas.microsoft.com/office/powerpoint/2010/main" val="1774694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37</a:t>
            </a:fld>
            <a:endParaRPr lang="nl-NL"/>
          </a:p>
        </p:txBody>
      </p:sp>
    </p:spTree>
    <p:extLst>
      <p:ext uri="{BB962C8B-B14F-4D97-AF65-F5344CB8AC3E}">
        <p14:creationId xmlns:p14="http://schemas.microsoft.com/office/powerpoint/2010/main" val="12880215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Nodig: situatiepapieren in lange envelop</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38</a:t>
            </a:fld>
            <a:endParaRPr lang="nl-NL"/>
          </a:p>
        </p:txBody>
      </p:sp>
    </p:spTree>
    <p:extLst>
      <p:ext uri="{BB962C8B-B14F-4D97-AF65-F5344CB8AC3E}">
        <p14:creationId xmlns:p14="http://schemas.microsoft.com/office/powerpoint/2010/main" val="26962593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Nodig: </a:t>
            </a:r>
            <a:r>
              <a:rPr lang="nl-NL" dirty="0" err="1"/>
              <a:t>gespreksopeningenkaartjes</a:t>
            </a:r>
            <a:r>
              <a:rPr lang="nl-NL" dirty="0"/>
              <a:t> in A6 envelop</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39</a:t>
            </a:fld>
            <a:endParaRPr lang="nl-NL"/>
          </a:p>
        </p:txBody>
      </p:sp>
    </p:spTree>
    <p:extLst>
      <p:ext uri="{BB962C8B-B14F-4D97-AF65-F5344CB8AC3E}">
        <p14:creationId xmlns:p14="http://schemas.microsoft.com/office/powerpoint/2010/main" val="812781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Meestal denk je aan verkleinen van je voetafdruk; prima. </a:t>
            </a:r>
          </a:p>
          <a:p>
            <a:r>
              <a:rPr lang="nl-NL" dirty="0"/>
              <a:t>Maar bij KlimaatGesprekken wordt nog een ander aspect genoemd: vergroten van je ‘handafdruk’. Dat slaat op alle acties in het sociale domein. Bijvoorbeeld </a:t>
            </a:r>
          </a:p>
          <a:p>
            <a:pPr marL="171450" indent="-171450">
              <a:lnSpc>
                <a:spcPct val="120000"/>
              </a:lnSpc>
              <a:buFont typeface="Arial" panose="020B0604020202020204" pitchFamily="34" charset="0"/>
              <a:buChar char="•"/>
            </a:pPr>
            <a:r>
              <a:rPr lang="nl-NL" sz="1200" dirty="0"/>
              <a:t>Praat over klimaat op school, met vrienden en familie.</a:t>
            </a:r>
          </a:p>
          <a:p>
            <a:pPr marL="171450" indent="-171450">
              <a:lnSpc>
                <a:spcPct val="120000"/>
              </a:lnSpc>
              <a:buFont typeface="Arial" panose="020B0604020202020204" pitchFamily="34" charset="0"/>
              <a:buChar char="•"/>
            </a:pPr>
            <a:r>
              <a:rPr lang="nl-NL" sz="1200" dirty="0"/>
              <a:t>Doe mee met demo’s en acties.</a:t>
            </a:r>
          </a:p>
          <a:p>
            <a:pPr marL="171450" indent="-171450">
              <a:lnSpc>
                <a:spcPct val="120000"/>
              </a:lnSpc>
              <a:buFont typeface="Arial" panose="020B0604020202020204" pitchFamily="34" charset="0"/>
              <a:buChar char="•"/>
            </a:pPr>
            <a:r>
              <a:rPr lang="nl-NL" sz="1200" dirty="0"/>
              <a:t>Stel kritische vragen aan politieke partij.</a:t>
            </a:r>
          </a:p>
          <a:p>
            <a:pPr marL="171450" indent="-171450">
              <a:lnSpc>
                <a:spcPct val="120000"/>
              </a:lnSpc>
              <a:buFont typeface="Arial" panose="020B0604020202020204" pitchFamily="34" charset="0"/>
              <a:buChar char="•"/>
            </a:pPr>
            <a:r>
              <a:rPr lang="nl-NL" sz="1200" dirty="0"/>
              <a:t>Doneer aan / investeer in groene doelen.</a:t>
            </a:r>
          </a:p>
          <a:p>
            <a:pPr marL="171450" indent="-171450">
              <a:lnSpc>
                <a:spcPct val="120000"/>
              </a:lnSpc>
              <a:buFont typeface="Arial" panose="020B0604020202020204" pitchFamily="34" charset="0"/>
              <a:buChar char="•"/>
            </a:pPr>
            <a:r>
              <a:rPr lang="nl-NL" sz="1200" dirty="0"/>
              <a:t>Stap over naar ASN of Triodos.</a:t>
            </a:r>
          </a:p>
          <a:p>
            <a:pPr marL="171450" indent="-171450">
              <a:lnSpc>
                <a:spcPct val="120000"/>
              </a:lnSpc>
              <a:buFont typeface="Arial" panose="020B0604020202020204" pitchFamily="34" charset="0"/>
              <a:buChar char="•"/>
            </a:pPr>
            <a:r>
              <a:rPr lang="nl-NL" sz="1200" dirty="0"/>
              <a:t>Trakteer op een vegetarische barbecue</a:t>
            </a:r>
          </a:p>
          <a:p>
            <a:pPr marL="171450" indent="-171450">
              <a:lnSpc>
                <a:spcPct val="120000"/>
              </a:lnSpc>
              <a:buFont typeface="Arial" panose="020B0604020202020204" pitchFamily="34" charset="0"/>
              <a:buChar char="•"/>
            </a:pPr>
            <a:r>
              <a:rPr lang="nl-NL" sz="1200" dirty="0"/>
              <a:t>Doe mee met </a:t>
            </a:r>
            <a:r>
              <a:rPr lang="nl-NL" sz="1200" dirty="0">
                <a:solidFill>
                  <a:srgbClr val="339966"/>
                </a:solidFill>
              </a:rPr>
              <a:t>Klimaat</a:t>
            </a:r>
            <a:r>
              <a:rPr lang="nl-NL" sz="1200" i="1" dirty="0">
                <a:solidFill>
                  <a:srgbClr val="008080"/>
                </a:solidFill>
              </a:rPr>
              <a:t>G</a:t>
            </a:r>
            <a:r>
              <a:rPr lang="nl-NL" sz="1200" dirty="0">
                <a:solidFill>
                  <a:srgbClr val="008080"/>
                </a:solidFill>
              </a:rPr>
              <a:t>esprekken</a:t>
            </a:r>
          </a:p>
          <a:p>
            <a:pPr marL="171450" indent="-171450">
              <a:lnSpc>
                <a:spcPct val="120000"/>
              </a:lnSpc>
              <a:buFont typeface="Arial" panose="020B0604020202020204" pitchFamily="34" charset="0"/>
              <a:buChar char="•"/>
            </a:pPr>
            <a:r>
              <a:rPr lang="nl-NL" sz="1200" dirty="0">
                <a:solidFill>
                  <a:srgbClr val="008080"/>
                </a:solidFill>
              </a:rPr>
              <a:t>enzovoort</a:t>
            </a:r>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40</a:t>
            </a:fld>
            <a:endParaRPr lang="nl-NL"/>
          </a:p>
        </p:txBody>
      </p:sp>
    </p:spTree>
    <p:extLst>
      <p:ext uri="{BB962C8B-B14F-4D97-AF65-F5344CB8AC3E}">
        <p14:creationId xmlns:p14="http://schemas.microsoft.com/office/powerpoint/2010/main" val="8879456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Voetafdruk en handafdruk</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41</a:t>
            </a:fld>
            <a:endParaRPr lang="nl-NL"/>
          </a:p>
        </p:txBody>
      </p:sp>
    </p:spTree>
    <p:extLst>
      <p:ext uri="{BB962C8B-B14F-4D97-AF65-F5344CB8AC3E}">
        <p14:creationId xmlns:p14="http://schemas.microsoft.com/office/powerpoint/2010/main" val="1820788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20000"/>
              </a:lnSpc>
              <a:spcAft>
                <a:spcPts val="0"/>
              </a:spcAft>
              <a:buNone/>
            </a:pPr>
            <a:r>
              <a:rPr lang="nl-NL" sz="1200" spc="15" dirty="0">
                <a:ea typeface="Times New Roman" panose="02020603050405020304" pitchFamily="18" charset="0"/>
              </a:rPr>
              <a:t>Een intentie is je drive om iets te echt te willen. </a:t>
            </a:r>
          </a:p>
          <a:p>
            <a:pPr marL="0" indent="0">
              <a:lnSpc>
                <a:spcPct val="120000"/>
              </a:lnSpc>
              <a:spcAft>
                <a:spcPts val="0"/>
              </a:spcAft>
              <a:buNone/>
            </a:pPr>
            <a:r>
              <a:rPr lang="nl-NL" sz="1200" spc="15" dirty="0">
                <a:ea typeface="Times New Roman" panose="02020603050405020304" pitchFamily="18" charset="0"/>
              </a:rPr>
              <a:t>Je </a:t>
            </a:r>
            <a:r>
              <a:rPr lang="nl-NL" sz="1200" b="1" spc="15" dirty="0">
                <a:ea typeface="Times New Roman" panose="02020603050405020304" pitchFamily="18" charset="0"/>
              </a:rPr>
              <a:t>intentie</a:t>
            </a:r>
            <a:r>
              <a:rPr lang="nl-NL" sz="1200" spc="15" dirty="0">
                <a:ea typeface="Times New Roman" panose="02020603050405020304" pitchFamily="18" charset="0"/>
              </a:rPr>
              <a:t> geeft richting aan </a:t>
            </a:r>
            <a:r>
              <a:rPr lang="nl-NL" sz="1200" b="1" spc="15" dirty="0">
                <a:ea typeface="Times New Roman" panose="02020603050405020304" pitchFamily="18" charset="0"/>
              </a:rPr>
              <a:t>wat</a:t>
            </a:r>
            <a:r>
              <a:rPr lang="nl-NL" sz="1200" spc="15" dirty="0">
                <a:ea typeface="Times New Roman" panose="02020603050405020304" pitchFamily="18" charset="0"/>
              </a:rPr>
              <a:t> je doet. Alles </a:t>
            </a:r>
            <a:r>
              <a:rPr lang="nl-NL" sz="1200" b="1" spc="15" dirty="0">
                <a:ea typeface="Times New Roman" panose="02020603050405020304" pitchFamily="18" charset="0"/>
              </a:rPr>
              <a:t>wat</a:t>
            </a:r>
            <a:r>
              <a:rPr lang="nl-NL" sz="1200" spc="15" dirty="0">
                <a:ea typeface="Times New Roman" panose="02020603050405020304" pitchFamily="18" charset="0"/>
              </a:rPr>
              <a:t> je doet in je leven doe je met een </a:t>
            </a:r>
            <a:r>
              <a:rPr lang="nl-NL" sz="1200" b="1" spc="15" dirty="0">
                <a:ea typeface="Times New Roman" panose="02020603050405020304" pitchFamily="18" charset="0"/>
              </a:rPr>
              <a:t>intentie</a:t>
            </a:r>
            <a:r>
              <a:rPr lang="nl-NL" sz="1200" spc="15" dirty="0">
                <a:ea typeface="Times New Roman" panose="02020603050405020304" pitchFamily="18" charset="0"/>
              </a:rPr>
              <a:t>, want door te handelen hoop je iets te bereiken. </a:t>
            </a:r>
            <a:br>
              <a:rPr lang="nl-NL" sz="1200" spc="15" dirty="0">
                <a:ea typeface="Times New Roman" panose="02020603050405020304" pitchFamily="18" charset="0"/>
              </a:rPr>
            </a:br>
            <a:r>
              <a:rPr lang="nl-NL" sz="1200" spc="15" dirty="0">
                <a:ea typeface="Times New Roman" panose="02020603050405020304" pitchFamily="18" charset="0"/>
              </a:rPr>
              <a:t>Vaak zijn we ons niet zo bewust van deze </a:t>
            </a:r>
            <a:r>
              <a:rPr lang="nl-NL" sz="1200" b="1" spc="15" dirty="0">
                <a:ea typeface="Times New Roman" panose="02020603050405020304" pitchFamily="18" charset="0"/>
              </a:rPr>
              <a:t>intenties</a:t>
            </a:r>
            <a:r>
              <a:rPr lang="nl-NL" sz="1200" spc="15" dirty="0">
                <a:ea typeface="Times New Roman" panose="02020603050405020304" pitchFamily="18" charset="0"/>
              </a:rPr>
              <a:t>. Juist door een intentie uit te spreken kan je handelen veranderen. </a:t>
            </a:r>
          </a:p>
          <a:p>
            <a:pPr marL="0" indent="0">
              <a:lnSpc>
                <a:spcPct val="120000"/>
              </a:lnSpc>
              <a:buNone/>
            </a:pPr>
            <a:r>
              <a:rPr lang="nl-NL" sz="1200" spc="15" dirty="0">
                <a:ea typeface="Times New Roman" panose="02020603050405020304" pitchFamily="18" charset="0"/>
              </a:rPr>
              <a:t>Voorbeelden van intenties:</a:t>
            </a:r>
            <a:br>
              <a:rPr lang="nl-NL" sz="1200" spc="15" dirty="0">
                <a:ea typeface="Times New Roman" panose="02020603050405020304" pitchFamily="18" charset="0"/>
              </a:rPr>
            </a:br>
            <a:r>
              <a:rPr lang="nl-NL" sz="1200" spc="15" dirty="0">
                <a:ea typeface="Times New Roman" panose="02020603050405020304" pitchFamily="18" charset="0"/>
              </a:rPr>
              <a:t>- </a:t>
            </a:r>
            <a:r>
              <a:rPr lang="nl-NL" sz="1200" i="1" spc="15" dirty="0">
                <a:ea typeface="Times New Roman" panose="02020603050405020304" pitchFamily="18" charset="0"/>
              </a:rPr>
              <a:t>Bij alles wat ik koop me serieus afvragen of ik het echt nodig heb (of dat er een duurzamer alternatief is).</a:t>
            </a:r>
            <a:br>
              <a:rPr lang="nl-NL" sz="1200" i="1" spc="15" dirty="0">
                <a:ea typeface="Times New Roman" panose="02020603050405020304" pitchFamily="18" charset="0"/>
              </a:rPr>
            </a:br>
            <a:r>
              <a:rPr lang="nl-NL" sz="1200" i="1" spc="15" dirty="0">
                <a:ea typeface="Times New Roman" panose="02020603050405020304" pitchFamily="18" charset="0"/>
              </a:rPr>
              <a:t>- Ik ga me aansluiten bij </a:t>
            </a:r>
            <a:r>
              <a:rPr lang="nl-NL" sz="1200" i="1" spc="15" dirty="0" err="1">
                <a:ea typeface="Times New Roman" panose="02020603050405020304" pitchFamily="18" charset="0"/>
              </a:rPr>
              <a:t>Extinction</a:t>
            </a:r>
            <a:r>
              <a:rPr lang="nl-NL" sz="1200" i="1" spc="15" dirty="0">
                <a:ea typeface="Times New Roman" panose="02020603050405020304" pitchFamily="18" charset="0"/>
              </a:rPr>
              <a:t> </a:t>
            </a:r>
            <a:r>
              <a:rPr lang="nl-NL" sz="1200" i="1" spc="15" dirty="0" err="1">
                <a:ea typeface="Times New Roman" panose="02020603050405020304" pitchFamily="18" charset="0"/>
              </a:rPr>
              <a:t>Rebellion</a:t>
            </a:r>
            <a:r>
              <a:rPr lang="nl-NL" sz="1200" i="1" spc="15" dirty="0">
                <a:ea typeface="Times New Roman" panose="02020603050405020304" pitchFamily="18" charset="0"/>
              </a:rPr>
              <a:t>.</a:t>
            </a:r>
            <a:br>
              <a:rPr lang="nl-NL" sz="1200" i="1" spc="15" dirty="0">
                <a:ea typeface="Times New Roman" panose="02020603050405020304" pitchFamily="18" charset="0"/>
              </a:rPr>
            </a:br>
            <a:r>
              <a:rPr lang="nl-NL" sz="1200" i="1" spc="15" dirty="0">
                <a:ea typeface="Times New Roman" panose="02020603050405020304" pitchFamily="18" charset="0"/>
              </a:rPr>
              <a:t>- Mijn moeder overhalen minder vlees op tafel te zetten. Met vegetarische recepten!</a:t>
            </a:r>
            <a:endParaRPr lang="nl-NL" sz="1200" i="1" dirty="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42</a:t>
            </a:fld>
            <a:endParaRPr lang="nl-NL"/>
          </a:p>
        </p:txBody>
      </p:sp>
    </p:spTree>
    <p:extLst>
      <p:ext uri="{BB962C8B-B14F-4D97-AF65-F5344CB8AC3E}">
        <p14:creationId xmlns:p14="http://schemas.microsoft.com/office/powerpoint/2010/main" val="1143945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3</a:t>
            </a:fld>
            <a:endParaRPr lang="nl-NL"/>
          </a:p>
        </p:txBody>
      </p:sp>
    </p:spTree>
    <p:extLst>
      <p:ext uri="{BB962C8B-B14F-4D97-AF65-F5344CB8AC3E}">
        <p14:creationId xmlns:p14="http://schemas.microsoft.com/office/powerpoint/2010/main" val="42903362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46</a:t>
            </a:fld>
            <a:endParaRPr lang="nl-NL"/>
          </a:p>
        </p:txBody>
      </p:sp>
    </p:spTree>
    <p:extLst>
      <p:ext uri="{BB962C8B-B14F-4D97-AF65-F5344CB8AC3E}">
        <p14:creationId xmlns:p14="http://schemas.microsoft.com/office/powerpoint/2010/main" val="2550479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5</a:t>
            </a:fld>
            <a:endParaRPr lang="nl-NL"/>
          </a:p>
        </p:txBody>
      </p:sp>
    </p:spTree>
    <p:extLst>
      <p:ext uri="{BB962C8B-B14F-4D97-AF65-F5344CB8AC3E}">
        <p14:creationId xmlns:p14="http://schemas.microsoft.com/office/powerpoint/2010/main" val="254169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5% CO2 in uitademlucht, 500 </a:t>
            </a:r>
            <a:r>
              <a:rPr lang="nl-NL" dirty="0" err="1"/>
              <a:t>mL</a:t>
            </a:r>
            <a:r>
              <a:rPr lang="nl-NL" dirty="0"/>
              <a:t> ademteug </a:t>
            </a:r>
            <a:r>
              <a:rPr lang="nl-NL" dirty="0">
                <a:sym typeface="Wingdings" panose="05000000000000000000" pitchFamily="2" charset="2"/>
              </a:rPr>
              <a:t> 25 </a:t>
            </a:r>
            <a:r>
              <a:rPr lang="nl-NL" dirty="0" err="1">
                <a:sym typeface="Wingdings" panose="05000000000000000000" pitchFamily="2" charset="2"/>
              </a:rPr>
              <a:t>mL</a:t>
            </a:r>
            <a:r>
              <a:rPr lang="nl-NL" dirty="0">
                <a:sym typeface="Wingdings" panose="05000000000000000000" pitchFamily="2" charset="2"/>
              </a:rPr>
              <a:t> per teug * 15 teugen per minuut * 1440 minuten per dag = 540.000 </a:t>
            </a:r>
            <a:r>
              <a:rPr lang="nl-NL" dirty="0" err="1">
                <a:sym typeface="Wingdings" panose="05000000000000000000" pitchFamily="2" charset="2"/>
              </a:rPr>
              <a:t>mL</a:t>
            </a:r>
            <a:r>
              <a:rPr lang="nl-NL" dirty="0">
                <a:sym typeface="Wingdings" panose="05000000000000000000" pitchFamily="2" charset="2"/>
              </a:rPr>
              <a:t> per dag dus 540 liter = 0,540 m3.</a:t>
            </a:r>
          </a:p>
          <a:p>
            <a:r>
              <a:rPr lang="nl-NL" dirty="0">
                <a:sym typeface="Wingdings" panose="05000000000000000000" pitchFamily="2" charset="2"/>
              </a:rPr>
              <a:t>Een ton CO2 heeft een volume van ongeveer 540 m3, dus duizend dagen of grofweg 3 jaar. . Maar dat is in rust…</a:t>
            </a:r>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9</a:t>
            </a:fld>
            <a:endParaRPr lang="nl-NL"/>
          </a:p>
        </p:txBody>
      </p:sp>
    </p:spTree>
    <p:extLst>
      <p:ext uri="{BB962C8B-B14F-4D97-AF65-F5344CB8AC3E}">
        <p14:creationId xmlns:p14="http://schemas.microsoft.com/office/powerpoint/2010/main" val="2539971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Doelen van deze activiteit:</a:t>
            </a:r>
          </a:p>
          <a:p>
            <a:pPr marL="171450" indent="-171450">
              <a:buFontTx/>
              <a:buChar char="-"/>
            </a:pPr>
            <a:r>
              <a:rPr lang="nl-NL" dirty="0"/>
              <a:t>Concretiseren van het concept ‘ton CO2’</a:t>
            </a:r>
          </a:p>
          <a:p>
            <a:pPr marL="171450" indent="-171450">
              <a:buFontTx/>
              <a:buChar char="-"/>
            </a:pPr>
            <a:r>
              <a:rPr lang="nl-NL" dirty="0"/>
              <a:t>De relatieve impact zien – en dus een idee waar je het meest effect kunt bereiken</a:t>
            </a:r>
          </a:p>
          <a:p>
            <a:pPr marL="171450" indent="-171450">
              <a:buFontTx/>
              <a:buChar char="-"/>
            </a:pPr>
            <a:r>
              <a:rPr lang="nl-NL" dirty="0"/>
              <a:t>Onderscheid directe en indirecte/verborgen impact introduceren</a:t>
            </a:r>
          </a:p>
          <a:p>
            <a:pPr marL="0" indent="0">
              <a:buFontTx/>
              <a:buNone/>
            </a:pPr>
            <a:r>
              <a:rPr lang="nl-NL" dirty="0"/>
              <a:t>Het gaat niet om ‘het goed hebben’, het gaat vooral om de discussie en het zo spelen met de getallen</a:t>
            </a:r>
          </a:p>
          <a:p>
            <a:pPr marL="171450" indent="-171450">
              <a:buFontTx/>
              <a:buChar char="-"/>
            </a:pPr>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11</a:t>
            </a:fld>
            <a:endParaRPr lang="nl-NL"/>
          </a:p>
        </p:txBody>
      </p:sp>
    </p:spTree>
    <p:extLst>
      <p:ext uri="{BB962C8B-B14F-4D97-AF65-F5344CB8AC3E}">
        <p14:creationId xmlns:p14="http://schemas.microsoft.com/office/powerpoint/2010/main" val="2016155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12</a:t>
            </a:fld>
            <a:endParaRPr lang="nl-NL"/>
          </a:p>
        </p:txBody>
      </p:sp>
    </p:spTree>
    <p:extLst>
      <p:ext uri="{BB962C8B-B14F-4D97-AF65-F5344CB8AC3E}">
        <p14:creationId xmlns:p14="http://schemas.microsoft.com/office/powerpoint/2010/main" val="332007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Lees de achtergrondinformatie om het allemaal uit te kunnen leggen</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13</a:t>
            </a:fld>
            <a:endParaRPr lang="nl-NL"/>
          </a:p>
        </p:txBody>
      </p:sp>
    </p:spTree>
    <p:extLst>
      <p:ext uri="{BB962C8B-B14F-4D97-AF65-F5344CB8AC3E}">
        <p14:creationId xmlns:p14="http://schemas.microsoft.com/office/powerpoint/2010/main" val="2938480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Vleesproductie heeft enorme impact, op twee manieren: voor de geglobaliseerde vleesindustrie worden bossen gekapt en platgebrand waar soja geplant wordt voor veevoer. Dat branden levert CO2 en minder bomen nemen minder CO2 op. De dieren laten boeren en scheten waar veel methaan in zit een supersterk broeikasgas.</a:t>
            </a:r>
          </a:p>
          <a:p>
            <a:r>
              <a:rPr lang="nl-NL" dirty="0"/>
              <a:t>[De veganist weet ik niet zeker want dat is iemand die jonger dan 14 is en op </a:t>
            </a:r>
            <a:r>
              <a:rPr lang="nl-NL" dirty="0" err="1"/>
              <a:t>Altra</a:t>
            </a:r>
            <a:r>
              <a:rPr lang="nl-NL" dirty="0"/>
              <a:t> zit in 4 vmbo]</a:t>
            </a:r>
          </a:p>
        </p:txBody>
      </p:sp>
      <p:sp>
        <p:nvSpPr>
          <p:cNvPr id="4" name="Tijdelijke aanduiding voor dianummer 3"/>
          <p:cNvSpPr>
            <a:spLocks noGrp="1"/>
          </p:cNvSpPr>
          <p:nvPr>
            <p:ph type="sldNum" sz="quarter" idx="5"/>
          </p:nvPr>
        </p:nvSpPr>
        <p:spPr/>
        <p:txBody>
          <a:bodyPr/>
          <a:lstStyle/>
          <a:p>
            <a:fld id="{8D706A93-A72B-43B6-9435-C71BFA963E9B}" type="slidenum">
              <a:rPr lang="nl-NL" smtClean="0"/>
              <a:t>16</a:t>
            </a:fld>
            <a:endParaRPr lang="nl-NL"/>
          </a:p>
        </p:txBody>
      </p:sp>
    </p:spTree>
    <p:extLst>
      <p:ext uri="{BB962C8B-B14F-4D97-AF65-F5344CB8AC3E}">
        <p14:creationId xmlns:p14="http://schemas.microsoft.com/office/powerpoint/2010/main" val="1841291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462FEFF0-9858-4D7E-A13F-4233FED279C6}" type="datetimeFigureOut">
              <a:rPr lang="nl-NL" smtClean="0"/>
              <a:t>13-11-2022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2997023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62FEFF0-9858-4D7E-A13F-4233FED279C6}" type="datetimeFigureOut">
              <a:rPr lang="nl-NL" smtClean="0"/>
              <a:t>13-11-2022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338194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62FEFF0-9858-4D7E-A13F-4233FED279C6}" type="datetimeFigureOut">
              <a:rPr lang="nl-NL" smtClean="0"/>
              <a:t>13-11-2022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785198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62FEFF0-9858-4D7E-A13F-4233FED279C6}" type="datetimeFigureOut">
              <a:rPr lang="nl-NL" smtClean="0"/>
              <a:t>13-11-2022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4089134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462FEFF0-9858-4D7E-A13F-4233FED279C6}" type="datetimeFigureOut">
              <a:rPr lang="nl-NL" smtClean="0"/>
              <a:t>13-11-2022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10432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62FEFF0-9858-4D7E-A13F-4233FED279C6}" type="datetimeFigureOut">
              <a:rPr lang="nl-NL" smtClean="0"/>
              <a:t>13-11-2022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2109107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629842" y="2505075"/>
            <a:ext cx="3868340"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4629150" y="2505075"/>
            <a:ext cx="3887391"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62FEFF0-9858-4D7E-A13F-4233FED279C6}" type="datetimeFigureOut">
              <a:rPr lang="nl-NL" smtClean="0"/>
              <a:t>13-11-2022</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113785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62FEFF0-9858-4D7E-A13F-4233FED279C6}" type="datetimeFigureOut">
              <a:rPr lang="nl-NL" smtClean="0"/>
              <a:t>13-11-2022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19297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2FEFF0-9858-4D7E-A13F-4233FED279C6}" type="datetimeFigureOut">
              <a:rPr lang="nl-NL" smtClean="0"/>
              <a:t>13-11-2022</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2947815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62FEFF0-9858-4D7E-A13F-4233FED279C6}" type="datetimeFigureOut">
              <a:rPr lang="nl-NL" smtClean="0"/>
              <a:t>13-11-2022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2699546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62FEFF0-9858-4D7E-A13F-4233FED279C6}" type="datetimeFigureOut">
              <a:rPr lang="nl-NL" smtClean="0"/>
              <a:t>13-11-2022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EC9217C1-0F64-40F8-A262-35709584903B}" type="slidenum">
              <a:rPr lang="nl-NL" smtClean="0"/>
              <a:t>‹nr.›</a:t>
            </a:fld>
            <a:endParaRPr lang="nl-NL"/>
          </a:p>
        </p:txBody>
      </p:sp>
    </p:spTree>
    <p:extLst>
      <p:ext uri="{BB962C8B-B14F-4D97-AF65-F5344CB8AC3E}">
        <p14:creationId xmlns:p14="http://schemas.microsoft.com/office/powerpoint/2010/main" val="1209257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2FEFF0-9858-4D7E-A13F-4233FED279C6}" type="datetimeFigureOut">
              <a:rPr lang="nl-NL" smtClean="0"/>
              <a:t>13-11-2022</a:t>
            </a:fld>
            <a:endParaRPr lang="nl-NL"/>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9217C1-0F64-40F8-A262-35709584903B}" type="slidenum">
              <a:rPr lang="nl-NL" smtClean="0"/>
              <a:t>‹nr.›</a:t>
            </a:fld>
            <a:endParaRPr lang="nl-NL"/>
          </a:p>
        </p:txBody>
      </p:sp>
    </p:spTree>
    <p:extLst>
      <p:ext uri="{BB962C8B-B14F-4D97-AF65-F5344CB8AC3E}">
        <p14:creationId xmlns:p14="http://schemas.microsoft.com/office/powerpoint/2010/main" val="29865221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syndesmo.nl/co2-visualisere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https://www.youtube.com/watch?v=RkklaXhbTuA&amp;t=10s"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1.png"/><Relationship Id="rId5" Type="http://schemas.openxmlformats.org/officeDocument/2006/relationships/image" Target="../media/image4.png"/><Relationship Id="rId4" Type="http://schemas.openxmlformats.org/officeDocument/2006/relationships/notesSlide" Target="../notesSlides/notesSlide2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54.jpg"/><Relationship Id="rId4" Type="http://schemas.openxmlformats.org/officeDocument/2006/relationships/image" Target="../media/image53.jp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54.jpg"/><Relationship Id="rId4" Type="http://schemas.openxmlformats.org/officeDocument/2006/relationships/image" Target="../media/image53.jp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61.jpg"/><Relationship Id="rId13" Type="http://schemas.openxmlformats.org/officeDocument/2006/relationships/image" Target="../media/image66.png"/><Relationship Id="rId3" Type="http://schemas.openxmlformats.org/officeDocument/2006/relationships/image" Target="../media/image56.png"/><Relationship Id="rId7" Type="http://schemas.openxmlformats.org/officeDocument/2006/relationships/image" Target="../media/image60.jpg"/><Relationship Id="rId12" Type="http://schemas.openxmlformats.org/officeDocument/2006/relationships/image" Target="../media/image65.png"/><Relationship Id="rId17" Type="http://schemas.openxmlformats.org/officeDocument/2006/relationships/image" Target="../media/image70.jpg"/><Relationship Id="rId2" Type="http://schemas.openxmlformats.org/officeDocument/2006/relationships/image" Target="../media/image4.png"/><Relationship Id="rId16" Type="http://schemas.openxmlformats.org/officeDocument/2006/relationships/image" Target="../media/image69.jpg"/><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svg"/><Relationship Id="rId15" Type="http://schemas.openxmlformats.org/officeDocument/2006/relationships/image" Target="../media/image68.jpg"/><Relationship Id="rId10" Type="http://schemas.openxmlformats.org/officeDocument/2006/relationships/image" Target="../media/image63.jpg"/><Relationship Id="rId4" Type="http://schemas.openxmlformats.org/officeDocument/2006/relationships/image" Target="../media/image57.png"/><Relationship Id="rId9" Type="http://schemas.openxmlformats.org/officeDocument/2006/relationships/image" Target="../media/image62.jpg"/><Relationship Id="rId14" Type="http://schemas.openxmlformats.org/officeDocument/2006/relationships/image" Target="../media/image67.jpg"/></Relationships>
</file>

<file path=ppt/slides/_rels/slide45.xml.rels><?xml version="1.0" encoding="UTF-8" standalone="yes"?>
<Relationships xmlns="http://schemas.openxmlformats.org/package/2006/relationships"><Relationship Id="rId8" Type="http://schemas.openxmlformats.org/officeDocument/2006/relationships/image" Target="../media/image61.jpg"/><Relationship Id="rId13" Type="http://schemas.openxmlformats.org/officeDocument/2006/relationships/image" Target="../media/image67.jpg"/><Relationship Id="rId3" Type="http://schemas.openxmlformats.org/officeDocument/2006/relationships/image" Target="../media/image56.png"/><Relationship Id="rId7" Type="http://schemas.openxmlformats.org/officeDocument/2006/relationships/image" Target="../media/image60.jpg"/><Relationship Id="rId12" Type="http://schemas.openxmlformats.org/officeDocument/2006/relationships/image" Target="../media/image66.png"/><Relationship Id="rId17" Type="http://schemas.openxmlformats.org/officeDocument/2006/relationships/image" Target="../media/image69.jpg"/><Relationship Id="rId2" Type="http://schemas.openxmlformats.org/officeDocument/2006/relationships/image" Target="../media/image4.png"/><Relationship Id="rId16"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5.png"/><Relationship Id="rId5" Type="http://schemas.openxmlformats.org/officeDocument/2006/relationships/image" Target="../media/image58.svg"/><Relationship Id="rId15" Type="http://schemas.openxmlformats.org/officeDocument/2006/relationships/image" Target="../media/image70.jpg"/><Relationship Id="rId10" Type="http://schemas.openxmlformats.org/officeDocument/2006/relationships/image" Target="../media/image63.jpg"/><Relationship Id="rId4" Type="http://schemas.openxmlformats.org/officeDocument/2006/relationships/image" Target="../media/image57.png"/><Relationship Id="rId9" Type="http://schemas.openxmlformats.org/officeDocument/2006/relationships/image" Target="../media/image62.jpg"/><Relationship Id="rId14" Type="http://schemas.openxmlformats.org/officeDocument/2006/relationships/image" Target="../media/image68.jpg"/></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Tijdelijke aanduiding voor inhoud 5">
            <a:extLst>
              <a:ext uri="{FF2B5EF4-FFF2-40B4-BE49-F238E27FC236}">
                <a16:creationId xmlns:a16="http://schemas.microsoft.com/office/drawing/2014/main" id="{04F5E261-4B1E-4950-9705-065326D1DAA2}"/>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0" y="851648"/>
            <a:ext cx="9154499" cy="5154704"/>
          </a:xfrm>
        </p:spPr>
      </p:pic>
      <p:sp>
        <p:nvSpPr>
          <p:cNvPr id="10" name="Tekstvak 9">
            <a:extLst>
              <a:ext uri="{FF2B5EF4-FFF2-40B4-BE49-F238E27FC236}">
                <a16:creationId xmlns:a16="http://schemas.microsoft.com/office/drawing/2014/main" id="{BEA0473C-2050-4A74-967C-19D75B813AE2}"/>
              </a:ext>
            </a:extLst>
          </p:cNvPr>
          <p:cNvSpPr txBox="1"/>
          <p:nvPr/>
        </p:nvSpPr>
        <p:spPr>
          <a:xfrm>
            <a:off x="2648404" y="6253081"/>
            <a:ext cx="3622766" cy="307777"/>
          </a:xfrm>
          <a:prstGeom prst="rect">
            <a:avLst/>
          </a:prstGeom>
          <a:noFill/>
        </p:spPr>
        <p:txBody>
          <a:bodyPr wrap="square" rtlCol="0">
            <a:spAutoFit/>
          </a:bodyPr>
          <a:lstStyle/>
          <a:p>
            <a:pPr algn="ctr"/>
            <a:r>
              <a:rPr lang="nl-NL" sz="1400" dirty="0">
                <a:solidFill>
                  <a:schemeClr val="accent5">
                    <a:lumMod val="60000"/>
                    <a:lumOff val="40000"/>
                  </a:schemeClr>
                </a:solidFill>
              </a:rPr>
              <a:t>Ed </a:t>
            </a:r>
            <a:r>
              <a:rPr lang="nl-NL" sz="1400" dirty="0" err="1">
                <a:solidFill>
                  <a:schemeClr val="accent5">
                    <a:lumMod val="60000"/>
                    <a:lumOff val="40000"/>
                  </a:schemeClr>
                </a:solidFill>
              </a:rPr>
              <a:t>Hawkins</a:t>
            </a:r>
            <a:r>
              <a:rPr lang="nl-NL" sz="1400" dirty="0">
                <a:solidFill>
                  <a:schemeClr val="accent5">
                    <a:lumMod val="60000"/>
                    <a:lumOff val="40000"/>
                  </a:schemeClr>
                </a:solidFill>
              </a:rPr>
              <a:t> - showyourstripes.info</a:t>
            </a:r>
          </a:p>
        </p:txBody>
      </p:sp>
      <p:sp>
        <p:nvSpPr>
          <p:cNvPr id="2" name="Tekstvak 1">
            <a:extLst>
              <a:ext uri="{FF2B5EF4-FFF2-40B4-BE49-F238E27FC236}">
                <a16:creationId xmlns:a16="http://schemas.microsoft.com/office/drawing/2014/main" id="{AC93365F-1189-451A-BAEE-B7E85CCFE219}"/>
              </a:ext>
            </a:extLst>
          </p:cNvPr>
          <p:cNvSpPr txBox="1"/>
          <p:nvPr/>
        </p:nvSpPr>
        <p:spPr>
          <a:xfrm>
            <a:off x="1043492" y="1965176"/>
            <a:ext cx="6832590" cy="1107996"/>
          </a:xfrm>
          <a:prstGeom prst="rect">
            <a:avLst/>
          </a:prstGeom>
          <a:noFill/>
        </p:spPr>
        <p:txBody>
          <a:bodyPr wrap="square" rtlCol="0">
            <a:spAutoFit/>
          </a:bodyPr>
          <a:lstStyle/>
          <a:p>
            <a:r>
              <a:rPr lang="nl-NL" sz="1600" dirty="0">
                <a:solidFill>
                  <a:schemeClr val="accent5">
                    <a:lumMod val="20000"/>
                    <a:lumOff val="80000"/>
                  </a:schemeClr>
                </a:solidFill>
              </a:rPr>
              <a:t>De horizontale lijn is gemiddelde temperatuur tussen 1971 en 2000.</a:t>
            </a:r>
            <a:br>
              <a:rPr lang="nl-NL" sz="1600" dirty="0">
                <a:solidFill>
                  <a:schemeClr val="accent5">
                    <a:lumMod val="20000"/>
                    <a:lumOff val="80000"/>
                  </a:schemeClr>
                </a:solidFill>
              </a:rPr>
            </a:br>
            <a:r>
              <a:rPr lang="nl-NL" sz="1600" dirty="0">
                <a:solidFill>
                  <a:schemeClr val="accent5">
                    <a:lumMod val="20000"/>
                    <a:lumOff val="80000"/>
                  </a:schemeClr>
                </a:solidFill>
              </a:rPr>
              <a:t>Dat is de grens tussen rode en blauwe tinten. De kleurenschaal is +/- 2,6 standaarddeviaties van gemiddelde jaartemperaturen van 1901 tot 2000.</a:t>
            </a:r>
          </a:p>
          <a:p>
            <a:endParaRPr lang="nl-NL" dirty="0"/>
          </a:p>
        </p:txBody>
      </p:sp>
    </p:spTree>
    <p:extLst>
      <p:ext uri="{BB962C8B-B14F-4D97-AF65-F5344CB8AC3E}">
        <p14:creationId xmlns:p14="http://schemas.microsoft.com/office/powerpoint/2010/main" val="329793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5">
            <a:extLst>
              <a:ext uri="{FF2B5EF4-FFF2-40B4-BE49-F238E27FC236}">
                <a16:creationId xmlns:a16="http://schemas.microsoft.com/office/drawing/2014/main" id="{3ED8DB3F-1D5C-49F7-9618-3A0A6B277EA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1120" y="541866"/>
            <a:ext cx="9567387" cy="6381448"/>
          </a:xfrm>
        </p:spPr>
      </p:pic>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2" name="Tekstvak 1">
            <a:extLst>
              <a:ext uri="{FF2B5EF4-FFF2-40B4-BE49-F238E27FC236}">
                <a16:creationId xmlns:a16="http://schemas.microsoft.com/office/drawing/2014/main" id="{76C0AAE1-3CB7-47B2-B5C8-9EF4B02D59E8}"/>
              </a:ext>
            </a:extLst>
          </p:cNvPr>
          <p:cNvSpPr txBox="1"/>
          <p:nvPr/>
        </p:nvSpPr>
        <p:spPr>
          <a:xfrm rot="161448">
            <a:off x="73891" y="899066"/>
            <a:ext cx="2826327" cy="369332"/>
          </a:xfrm>
          <a:prstGeom prst="rect">
            <a:avLst/>
          </a:prstGeom>
          <a:noFill/>
        </p:spPr>
        <p:txBody>
          <a:bodyPr wrap="square" rtlCol="0">
            <a:spAutoFit/>
          </a:bodyPr>
          <a:lstStyle/>
          <a:p>
            <a:r>
              <a:rPr lang="nl-NL" dirty="0"/>
              <a:t>www.carbonvisuals.com</a:t>
            </a:r>
          </a:p>
        </p:txBody>
      </p:sp>
    </p:spTree>
    <p:extLst>
      <p:ext uri="{BB962C8B-B14F-4D97-AF65-F5344CB8AC3E}">
        <p14:creationId xmlns:p14="http://schemas.microsoft.com/office/powerpoint/2010/main" val="156580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3943350" cy="977113"/>
          </a:xfrm>
        </p:spPr>
        <p:txBody>
          <a:bodyPr>
            <a:normAutofit fontScale="90000"/>
          </a:bodyPr>
          <a:lstStyle/>
          <a:p>
            <a:r>
              <a:rPr lang="nl-NL" dirty="0" err="1">
                <a:solidFill>
                  <a:srgbClr val="C00000"/>
                </a:solidFill>
              </a:rPr>
              <a:t>Klimaatimpactspel</a:t>
            </a:r>
            <a:endParaRPr lang="nl-NL" dirty="0">
              <a:solidFill>
                <a:srgbClr val="C00000"/>
              </a:solidFill>
            </a:endParaRPr>
          </a:p>
        </p:txBody>
      </p:sp>
      <p:sp>
        <p:nvSpPr>
          <p:cNvPr id="7" name="Tijdelijke aanduiding voor inhoud 2">
            <a:extLst>
              <a:ext uri="{FF2B5EF4-FFF2-40B4-BE49-F238E27FC236}">
                <a16:creationId xmlns:a16="http://schemas.microsoft.com/office/drawing/2014/main" id="{3E2ED8E1-A44C-40DF-A8EF-E1026F717B43}"/>
              </a:ext>
            </a:extLst>
          </p:cNvPr>
          <p:cNvSpPr txBox="1">
            <a:spLocks/>
          </p:cNvSpPr>
          <p:nvPr/>
        </p:nvSpPr>
        <p:spPr>
          <a:xfrm>
            <a:off x="628651" y="2088859"/>
            <a:ext cx="4213316" cy="4320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t>Beredeneer met elkaar welke impacts waarbij horen en leg de strookjes op de goede plek.  </a:t>
            </a:r>
          </a:p>
        </p:txBody>
      </p:sp>
      <p:sp>
        <p:nvSpPr>
          <p:cNvPr id="11" name="Tekstvak 10">
            <a:extLst>
              <a:ext uri="{FF2B5EF4-FFF2-40B4-BE49-F238E27FC236}">
                <a16:creationId xmlns:a16="http://schemas.microsoft.com/office/drawing/2014/main" id="{58D2B443-0658-4D1B-8719-F47A7ED12742}"/>
              </a:ext>
            </a:extLst>
          </p:cNvPr>
          <p:cNvSpPr txBox="1"/>
          <p:nvPr/>
        </p:nvSpPr>
        <p:spPr>
          <a:xfrm>
            <a:off x="801123" y="6270688"/>
            <a:ext cx="2219596" cy="261610"/>
          </a:xfrm>
          <a:prstGeom prst="rect">
            <a:avLst/>
          </a:prstGeom>
          <a:noFill/>
        </p:spPr>
        <p:txBody>
          <a:bodyPr wrap="square">
            <a:spAutoFit/>
          </a:bodyPr>
          <a:lstStyle/>
          <a:p>
            <a:pPr algn="r"/>
            <a:r>
              <a:rPr lang="nl-NL" sz="1100" dirty="0">
                <a:solidFill>
                  <a:schemeClr val="accent5">
                    <a:lumMod val="75000"/>
                  </a:schemeClr>
                </a:solidFill>
              </a:rPr>
              <a:t>Dit is een bewerkte activiteit van</a:t>
            </a:r>
          </a:p>
        </p:txBody>
      </p:sp>
      <p:pic>
        <p:nvPicPr>
          <p:cNvPr id="12" name="Afbeelding 11">
            <a:extLst>
              <a:ext uri="{FF2B5EF4-FFF2-40B4-BE49-F238E27FC236}">
                <a16:creationId xmlns:a16="http://schemas.microsoft.com/office/drawing/2014/main" id="{0C0970D3-256E-471B-9350-B2B3EAB786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20719" y="6243136"/>
            <a:ext cx="1553845" cy="332105"/>
          </a:xfrm>
          <a:prstGeom prst="rect">
            <a:avLst/>
          </a:prstGeom>
          <a:noFill/>
          <a:ln>
            <a:noFill/>
          </a:ln>
        </p:spPr>
      </p:pic>
      <p:graphicFrame>
        <p:nvGraphicFramePr>
          <p:cNvPr id="14" name="Tabel 13">
            <a:extLst>
              <a:ext uri="{FF2B5EF4-FFF2-40B4-BE49-F238E27FC236}">
                <a16:creationId xmlns:a16="http://schemas.microsoft.com/office/drawing/2014/main" id="{82B8C431-78D2-48BC-95D3-201810CCD49C}"/>
              </a:ext>
            </a:extLst>
          </p:cNvPr>
          <p:cNvGraphicFramePr>
            <a:graphicFrameLocks noGrp="1"/>
          </p:cNvGraphicFramePr>
          <p:nvPr/>
        </p:nvGraphicFramePr>
        <p:xfrm>
          <a:off x="5120640" y="620569"/>
          <a:ext cx="3528508" cy="6305300"/>
        </p:xfrm>
        <a:graphic>
          <a:graphicData uri="http://schemas.openxmlformats.org/drawingml/2006/table">
            <a:tbl>
              <a:tblPr bandRow="1"/>
              <a:tblGrid>
                <a:gridCol w="640727">
                  <a:extLst>
                    <a:ext uri="{9D8B030D-6E8A-4147-A177-3AD203B41FA5}">
                      <a16:colId xmlns:a16="http://schemas.microsoft.com/office/drawing/2014/main" val="2540885579"/>
                    </a:ext>
                  </a:extLst>
                </a:gridCol>
                <a:gridCol w="2887781">
                  <a:extLst>
                    <a:ext uri="{9D8B030D-6E8A-4147-A177-3AD203B41FA5}">
                      <a16:colId xmlns:a16="http://schemas.microsoft.com/office/drawing/2014/main" val="3203015044"/>
                    </a:ext>
                  </a:extLst>
                </a:gridCol>
              </a:tblGrid>
              <a:tr h="337132">
                <a:tc>
                  <a:txBody>
                    <a:bodyPr/>
                    <a:lstStyle/>
                    <a:p>
                      <a:pPr algn="ctr"/>
                      <a:r>
                        <a:rPr lang="nl-NL" sz="1200" dirty="0">
                          <a:effectLst/>
                          <a:latin typeface="Calibri" panose="020F0502020204030204" pitchFamily="34" charset="0"/>
                          <a:ea typeface="Calibri" panose="020F0502020204030204" pitchFamily="34" charset="0"/>
                          <a:cs typeface="Arial" panose="020B0604020202020204" pitchFamily="34" charset="0"/>
                        </a:rPr>
                        <a:t>?</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per jaar, per persoon. (NL)</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3721343024"/>
                  </a:ext>
                </a:extLst>
              </a:tr>
              <a:tr h="337132">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per jaar, per persoon. (India)</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449630346"/>
                  </a:ext>
                </a:extLst>
              </a:tr>
              <a:tr h="372384">
                <a:tc>
                  <a:txBody>
                    <a:bodyPr/>
                    <a:lstStyle/>
                    <a:p>
                      <a:pPr algn="ct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dirty="0">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a:t>
                      </a:r>
                      <a:r>
                        <a:rPr lang="nl-NL" sz="1200" dirty="0">
                          <a:effectLst/>
                          <a:latin typeface="Calibri" panose="020F0502020204030204" pitchFamily="34" charset="0"/>
                          <a:ea typeface="Calibri" panose="020F0502020204030204" pitchFamily="34" charset="0"/>
                          <a:cs typeface="Arial" panose="020B0604020202020204" pitchFamily="34" charset="0"/>
                        </a:rPr>
                        <a:t> uitstoot per jaar, per persoon. (Tanzania)</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9687099"/>
                  </a:ext>
                </a:extLst>
              </a:tr>
              <a:tr h="471984">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dirty="0">
                          <a:effectLst/>
                          <a:latin typeface="Calibri" panose="020F0502020204030204" pitchFamily="34" charset="0"/>
                          <a:ea typeface="Calibri" panose="020F0502020204030204" pitchFamily="34" charset="0"/>
                          <a:cs typeface="Arial" panose="020B0604020202020204" pitchFamily="34" charset="0"/>
                        </a:rPr>
                        <a:t>Maximale 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 </a:t>
                      </a:r>
                      <a:r>
                        <a:rPr lang="nl-NL" sz="1200" dirty="0">
                          <a:effectLst/>
                          <a:latin typeface="Calibri" panose="020F0502020204030204" pitchFamily="34" charset="0"/>
                          <a:ea typeface="Calibri" panose="020F0502020204030204" pitchFamily="34" charset="0"/>
                          <a:cs typeface="Arial" panose="020B0604020202020204" pitchFamily="34" charset="0"/>
                        </a:rPr>
                        <a:t>uitstoot om duurzaam te </a:t>
                      </a:r>
                      <a:endParaRPr lang="nl-NL" sz="1100" dirty="0">
                        <a:effectLst/>
                        <a:latin typeface="Calibri" panose="020F0502020204030204" pitchFamily="34" charset="0"/>
                        <a:ea typeface="Calibri" panose="020F0502020204030204" pitchFamily="34" charset="0"/>
                        <a:cs typeface="Arial" panose="020B0604020202020204" pitchFamily="34" charset="0"/>
                      </a:endParaRPr>
                    </a:p>
                    <a:p>
                      <a:pPr algn="l"/>
                      <a:r>
                        <a:rPr lang="nl-NL" sz="1200" dirty="0">
                          <a:effectLst/>
                          <a:latin typeface="Calibri" panose="020F0502020204030204" pitchFamily="34" charset="0"/>
                          <a:ea typeface="Calibri" panose="020F0502020204030204" pitchFamily="34" charset="0"/>
                          <a:cs typeface="Arial" panose="020B0604020202020204" pitchFamily="34" charset="0"/>
                        </a:rPr>
                        <a:t>zijn. (per jaar, per persoon)</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21961"/>
                  </a:ext>
                </a:extLst>
              </a:tr>
              <a:tr h="372384">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Gemiddelde 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voor één retour- vlucht USA.</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303858783"/>
                  </a:ext>
                </a:extLst>
              </a:tr>
              <a:tr h="558575">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 </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uitstoot van vier zomers een retourreis Utrecht-Avignon in een gemiddelde auto.</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510893868"/>
                  </a:ext>
                </a:extLst>
              </a:tr>
              <a:tr h="4719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dirty="0">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a:t>
                      </a:r>
                      <a:r>
                        <a:rPr lang="nl-NL" sz="1200" dirty="0">
                          <a:effectLst/>
                          <a:latin typeface="Calibri" panose="020F0502020204030204" pitchFamily="34" charset="0"/>
                          <a:ea typeface="Calibri" panose="020F0502020204030204" pitchFamily="34" charset="0"/>
                          <a:cs typeface="Arial" panose="020B0604020202020204" pitchFamily="34" charset="0"/>
                        </a:rPr>
                        <a:t> uitstoot per persoon voor een cruise Amsterdam-Noordkaap (retour).</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8308424"/>
                  </a:ext>
                </a:extLst>
              </a:tr>
              <a:tr h="513489">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dirty="0">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a:t>
                      </a:r>
                      <a:r>
                        <a:rPr lang="nl-NL" sz="1200" dirty="0">
                          <a:effectLst/>
                          <a:latin typeface="Calibri" panose="020F0502020204030204" pitchFamily="34" charset="0"/>
                          <a:ea typeface="Calibri" panose="020F0502020204030204" pitchFamily="34" charset="0"/>
                          <a:cs typeface="Arial" panose="020B0604020202020204" pitchFamily="34" charset="0"/>
                        </a:rPr>
                        <a:t> uitstoot per persoon van twee zomers een retourreis Amsterdam-Madrid per trein.</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834386"/>
                  </a:ext>
                </a:extLst>
              </a:tr>
              <a:tr h="3723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100 kg tomaten uit een verwarmde kas.</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644566453"/>
                  </a:ext>
                </a:extLst>
              </a:tr>
              <a:tr h="4719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100 kg tomaten van</a:t>
                      </a:r>
                      <a:endParaRPr lang="nl-NL" sz="1100" dirty="0">
                        <a:effectLst/>
                        <a:latin typeface="Calibri" panose="020F0502020204030204" pitchFamily="34" charset="0"/>
                        <a:ea typeface="Calibri" panose="020F0502020204030204" pitchFamily="34" charset="0"/>
                        <a:cs typeface="Arial" panose="020B0604020202020204" pitchFamily="34" charset="0"/>
                      </a:endParaRPr>
                    </a:p>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‘het land’.</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3631384068"/>
                  </a:ext>
                </a:extLst>
              </a:tr>
              <a:tr h="4719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dirty="0">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a:t>
                      </a:r>
                      <a:r>
                        <a:rPr lang="nl-NL" sz="1200" dirty="0">
                          <a:effectLst/>
                          <a:latin typeface="Calibri" panose="020F0502020204030204" pitchFamily="34" charset="0"/>
                          <a:ea typeface="Calibri" panose="020F0502020204030204" pitchFamily="34" charset="0"/>
                          <a:cs typeface="Arial" panose="020B0604020202020204" pitchFamily="34" charset="0"/>
                        </a:rPr>
                        <a:t> uitstoot door een mobieltje een jaar lang 1 uur per dag te gebruiken.</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2968612"/>
                  </a:ext>
                </a:extLst>
              </a:tr>
              <a:tr h="4719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i="1" dirty="0">
                          <a:effectLst/>
                          <a:latin typeface="Calibri" panose="020F0502020204030204" pitchFamily="34" charset="0"/>
                          <a:ea typeface="Calibri" panose="020F0502020204030204" pitchFamily="34" charset="0"/>
                          <a:cs typeface="Arial" panose="020B0604020202020204" pitchFamily="34" charset="0"/>
                        </a:rPr>
                        <a:t>Indirecte</a:t>
                      </a:r>
                      <a:r>
                        <a:rPr lang="nl-NL" sz="1200" dirty="0">
                          <a:effectLst/>
                          <a:latin typeface="Calibri" panose="020F0502020204030204" pitchFamily="34" charset="0"/>
                          <a:ea typeface="Calibri" panose="020F0502020204030204" pitchFamily="34" charset="0"/>
                          <a:cs typeface="Arial" panose="020B0604020202020204" pitchFamily="34" charset="0"/>
                        </a:rPr>
                        <a:t> CO</a:t>
                      </a:r>
                      <a:r>
                        <a:rPr lang="nl-NL" sz="1200" baseline="-25000" dirty="0">
                          <a:effectLst/>
                          <a:latin typeface="Calibri" panose="020F0502020204030204" pitchFamily="34" charset="0"/>
                          <a:ea typeface="Calibri" panose="020F0502020204030204" pitchFamily="34" charset="0"/>
                          <a:cs typeface="Arial" panose="020B0604020202020204" pitchFamily="34" charset="0"/>
                        </a:rPr>
                        <a:t>2</a:t>
                      </a:r>
                      <a:r>
                        <a:rPr lang="nl-NL" sz="1200" dirty="0">
                          <a:effectLst/>
                          <a:latin typeface="Calibri" panose="020F0502020204030204" pitchFamily="34" charset="0"/>
                          <a:ea typeface="Calibri" panose="020F0502020204030204" pitchFamily="34" charset="0"/>
                          <a:cs typeface="Arial" panose="020B0604020202020204" pitchFamily="34" charset="0"/>
                        </a:rPr>
                        <a:t> uitstoot van de aankoop van kleding per persoon, per jaar.</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740637"/>
                  </a:ext>
                </a:extLst>
              </a:tr>
              <a:tr h="3723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De </a:t>
                      </a:r>
                      <a:r>
                        <a:rPr lang="nl-NL" sz="1200"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indirecte</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een nieuwe Landrover Discovery auto.</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657161613"/>
                  </a:ext>
                </a:extLst>
              </a:tr>
              <a:tr h="37238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a:t>
                      </a:r>
                      <a:endParaRPr lang="nl-NL" sz="110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De </a:t>
                      </a:r>
                      <a:r>
                        <a:rPr lang="nl-NL" sz="1200"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indirecte</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 </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uitstoot van een nieuwe keuken van 20.000 Euro.</a:t>
                      </a: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4239640561"/>
                  </a:ext>
                </a:extLst>
              </a:tr>
              <a:tr h="337132">
                <a:tc>
                  <a:txBody>
                    <a:bodyPr/>
                    <a:lstStyle/>
                    <a:p>
                      <a:pPr algn="ctr">
                        <a:tabLst>
                          <a:tab pos="180340" algn="l"/>
                        </a:tabLst>
                      </a:pPr>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endParaRPr lang="nl-NL" sz="1100" dirty="0">
                        <a:effectLst/>
                        <a:latin typeface="Calibri" panose="020F0502020204030204" pitchFamily="34" charset="0"/>
                        <a:ea typeface="Calibri" panose="020F0502020204030204" pitchFamily="34" charset="0"/>
                        <a:cs typeface="Arial" panose="020B0604020202020204" pitchFamily="34" charset="0"/>
                      </a:endParaRPr>
                    </a:p>
                  </a:txBody>
                  <a:tcPr marL="36669" marR="36669" marT="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78846024"/>
                  </a:ext>
                </a:extLst>
              </a:tr>
            </a:tbl>
          </a:graphicData>
        </a:graphic>
      </p:graphicFrame>
    </p:spTree>
    <p:extLst>
      <p:ext uri="{BB962C8B-B14F-4D97-AF65-F5344CB8AC3E}">
        <p14:creationId xmlns:p14="http://schemas.microsoft.com/office/powerpoint/2010/main" val="3931234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5" name="Titel 1">
            <a:extLst>
              <a:ext uri="{FF2B5EF4-FFF2-40B4-BE49-F238E27FC236}">
                <a16:creationId xmlns:a16="http://schemas.microsoft.com/office/drawing/2014/main" id="{8BE9ECFD-3662-41EB-9166-0565CB11F37B}"/>
              </a:ext>
            </a:extLst>
          </p:cNvPr>
          <p:cNvSpPr>
            <a:spLocks noGrp="1"/>
          </p:cNvSpPr>
          <p:nvPr>
            <p:ph type="title"/>
          </p:nvPr>
        </p:nvSpPr>
        <p:spPr>
          <a:xfrm>
            <a:off x="628650" y="826806"/>
            <a:ext cx="3943350" cy="977113"/>
          </a:xfrm>
        </p:spPr>
        <p:txBody>
          <a:bodyPr>
            <a:normAutofit fontScale="90000"/>
          </a:bodyPr>
          <a:lstStyle/>
          <a:p>
            <a:r>
              <a:rPr lang="nl-NL" dirty="0" err="1">
                <a:solidFill>
                  <a:srgbClr val="C00000"/>
                </a:solidFill>
              </a:rPr>
              <a:t>Klimaatimpactspel</a:t>
            </a:r>
            <a:endParaRPr lang="nl-NL" dirty="0">
              <a:solidFill>
                <a:srgbClr val="C00000"/>
              </a:solidFill>
            </a:endParaRPr>
          </a:p>
        </p:txBody>
      </p:sp>
      <p:sp>
        <p:nvSpPr>
          <p:cNvPr id="7" name="Tijdelijke aanduiding voor inhoud 2">
            <a:extLst>
              <a:ext uri="{FF2B5EF4-FFF2-40B4-BE49-F238E27FC236}">
                <a16:creationId xmlns:a16="http://schemas.microsoft.com/office/drawing/2014/main" id="{FED5FCDF-87E9-4A0D-BD11-C2327B38A91A}"/>
              </a:ext>
            </a:extLst>
          </p:cNvPr>
          <p:cNvSpPr>
            <a:spLocks noGrp="1"/>
          </p:cNvSpPr>
          <p:nvPr>
            <p:ph idx="1"/>
          </p:nvPr>
        </p:nvSpPr>
        <p:spPr>
          <a:xfrm>
            <a:off x="628650" y="1803919"/>
            <a:ext cx="4178481" cy="4320330"/>
          </a:xfrm>
        </p:spPr>
        <p:txBody>
          <a:bodyPr>
            <a:normAutofit/>
          </a:bodyPr>
          <a:lstStyle/>
          <a:p>
            <a:pPr marL="0" indent="0">
              <a:buNone/>
            </a:pPr>
            <a:r>
              <a:rPr lang="nl-NL" dirty="0"/>
              <a:t>Om één ton CO</a:t>
            </a:r>
            <a:r>
              <a:rPr lang="nl-NL" baseline="-25000" dirty="0"/>
              <a:t>2 </a:t>
            </a:r>
            <a:r>
              <a:rPr lang="nl-NL" dirty="0"/>
              <a:t>te besparen…</a:t>
            </a:r>
          </a:p>
          <a:p>
            <a:pPr marL="0" lvl="0" indent="0">
              <a:buNone/>
            </a:pPr>
            <a:r>
              <a:rPr lang="nl-NL" dirty="0"/>
              <a:t>…moeten 50 bomen een jaar lang groeien;</a:t>
            </a:r>
          </a:p>
          <a:p>
            <a:pPr marL="0" lvl="0" indent="0">
              <a:buNone/>
            </a:pPr>
            <a:r>
              <a:rPr lang="nl-NL" dirty="0"/>
              <a:t>…moet een 2,3 MW windmolen 2,5 uur draaien;</a:t>
            </a:r>
          </a:p>
          <a:p>
            <a:pPr marL="0" lvl="0" indent="0">
              <a:buNone/>
            </a:pPr>
            <a:r>
              <a:rPr lang="nl-NL" dirty="0"/>
              <a:t>…moet je een jaar lang stroom opwekken met 10 zonnepanelen.</a:t>
            </a:r>
          </a:p>
        </p:txBody>
      </p:sp>
      <p:sp>
        <p:nvSpPr>
          <p:cNvPr id="8" name="Tekstvak 7">
            <a:extLst>
              <a:ext uri="{FF2B5EF4-FFF2-40B4-BE49-F238E27FC236}">
                <a16:creationId xmlns:a16="http://schemas.microsoft.com/office/drawing/2014/main" id="{4CD6644C-2F3A-4B5C-BC76-98EE181A3EA3}"/>
              </a:ext>
            </a:extLst>
          </p:cNvPr>
          <p:cNvSpPr txBox="1"/>
          <p:nvPr/>
        </p:nvSpPr>
        <p:spPr>
          <a:xfrm>
            <a:off x="628650" y="6405080"/>
            <a:ext cx="3012374" cy="430887"/>
          </a:xfrm>
          <a:prstGeom prst="rect">
            <a:avLst/>
          </a:prstGeom>
          <a:noFill/>
        </p:spPr>
        <p:txBody>
          <a:bodyPr wrap="square" rtlCol="0">
            <a:spAutoFit/>
          </a:bodyPr>
          <a:lstStyle/>
          <a:p>
            <a:r>
              <a:rPr lang="nl-NL" sz="1100" u="sng" dirty="0">
                <a:solidFill>
                  <a:srgbClr val="1F4E79"/>
                </a:solidFill>
                <a:effectLst/>
                <a:latin typeface="Calibri" panose="020F0502020204030204" pitchFamily="34" charset="0"/>
                <a:ea typeface="Calibri" panose="020F0502020204030204" pitchFamily="34" charset="0"/>
                <a:cs typeface="Calibri" panose="020F0502020204030204" pitchFamily="34" charset="0"/>
                <a:hlinkClick r:id="rId4"/>
              </a:rPr>
              <a:t>https://www.syndesmo.nl/co2-visualiseren/</a:t>
            </a:r>
            <a:endParaRPr lang="nl-NL" sz="1100" dirty="0">
              <a:effectLst/>
              <a:latin typeface="Calibri" panose="020F0502020204030204" pitchFamily="34" charset="0"/>
              <a:ea typeface="Calibri" panose="020F0502020204030204" pitchFamily="34" charset="0"/>
            </a:endParaRPr>
          </a:p>
          <a:p>
            <a:endParaRPr lang="nl-NL" sz="1100" dirty="0"/>
          </a:p>
        </p:txBody>
      </p:sp>
      <p:graphicFrame>
        <p:nvGraphicFramePr>
          <p:cNvPr id="2" name="Tabel 1">
            <a:extLst>
              <a:ext uri="{FF2B5EF4-FFF2-40B4-BE49-F238E27FC236}">
                <a16:creationId xmlns:a16="http://schemas.microsoft.com/office/drawing/2014/main" id="{E294B3B3-1519-4775-BBB4-35B5D6DBA1D6}"/>
              </a:ext>
            </a:extLst>
          </p:cNvPr>
          <p:cNvGraphicFramePr>
            <a:graphicFrameLocks noGrp="1"/>
          </p:cNvGraphicFramePr>
          <p:nvPr/>
        </p:nvGraphicFramePr>
        <p:xfrm>
          <a:off x="5109883" y="623945"/>
          <a:ext cx="3506992" cy="6396838"/>
        </p:xfrm>
        <a:graphic>
          <a:graphicData uri="http://schemas.openxmlformats.org/drawingml/2006/table">
            <a:tbl>
              <a:tblPr bandRow="1"/>
              <a:tblGrid>
                <a:gridCol w="635582">
                  <a:extLst>
                    <a:ext uri="{9D8B030D-6E8A-4147-A177-3AD203B41FA5}">
                      <a16:colId xmlns:a16="http://schemas.microsoft.com/office/drawing/2014/main" val="2593510727"/>
                    </a:ext>
                  </a:extLst>
                </a:gridCol>
                <a:gridCol w="2871410">
                  <a:extLst>
                    <a:ext uri="{9D8B030D-6E8A-4147-A177-3AD203B41FA5}">
                      <a16:colId xmlns:a16="http://schemas.microsoft.com/office/drawing/2014/main" val="2045076657"/>
                    </a:ext>
                  </a:extLst>
                </a:gridCol>
              </a:tblGrid>
              <a:tr h="319504">
                <a:tc>
                  <a:txBody>
                    <a:bodyPr/>
                    <a:lstStyle/>
                    <a:p>
                      <a:pPr algn="ctr"/>
                      <a:r>
                        <a:rPr lang="nl-NL" sz="1200">
                          <a:effectLst/>
                          <a:latin typeface="Calibri" panose="020F0502020204030204" pitchFamily="34" charset="0"/>
                          <a:ea typeface="Calibri" panose="020F0502020204030204" pitchFamily="34" charset="0"/>
                          <a:cs typeface="Arial" panose="020B0604020202020204" pitchFamily="34" charset="0"/>
                        </a:rPr>
                        <a:t>10 ton</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per jaar, per persoon. (NL)</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549152368"/>
                  </a:ext>
                </a:extLst>
              </a:tr>
              <a:tr h="379221">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1,5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per jaar, per persoon. (India)</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3218660692"/>
                  </a:ext>
                </a:extLst>
              </a:tr>
              <a:tr h="379221">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0,3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a:effectLst/>
                          <a:latin typeface="Calibri" panose="020F0502020204030204" pitchFamily="34" charset="0"/>
                          <a:ea typeface="Calibri" panose="020F0502020204030204" pitchFamily="34" charset="0"/>
                          <a:cs typeface="Arial" panose="020B0604020202020204" pitchFamily="34" charset="0"/>
                        </a:rPr>
                        <a:t>CO</a:t>
                      </a:r>
                      <a:r>
                        <a:rPr lang="nl-NL" sz="1200" baseline="-25000">
                          <a:effectLst/>
                          <a:latin typeface="Calibri" panose="020F0502020204030204" pitchFamily="34" charset="0"/>
                          <a:ea typeface="Calibri" panose="020F0502020204030204" pitchFamily="34" charset="0"/>
                          <a:cs typeface="Arial" panose="020B0604020202020204" pitchFamily="34" charset="0"/>
                        </a:rPr>
                        <a:t>2</a:t>
                      </a:r>
                      <a:r>
                        <a:rPr lang="nl-NL" sz="1200">
                          <a:effectLst/>
                          <a:latin typeface="Calibri" panose="020F0502020204030204" pitchFamily="34" charset="0"/>
                          <a:ea typeface="Calibri" panose="020F0502020204030204" pitchFamily="34" charset="0"/>
                          <a:cs typeface="Arial" panose="020B0604020202020204" pitchFamily="34" charset="0"/>
                        </a:rPr>
                        <a:t> uitstoot per jaar, per persoon. (Tanzania)</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8793724"/>
                  </a:ext>
                </a:extLst>
              </a:tr>
              <a:tr h="447304">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1,5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a:effectLst/>
                          <a:latin typeface="Calibri" panose="020F0502020204030204" pitchFamily="34" charset="0"/>
                          <a:ea typeface="Calibri" panose="020F0502020204030204" pitchFamily="34" charset="0"/>
                          <a:cs typeface="Arial" panose="020B0604020202020204" pitchFamily="34" charset="0"/>
                        </a:rPr>
                        <a:t>Maximale CO</a:t>
                      </a:r>
                      <a:r>
                        <a:rPr lang="nl-NL" sz="1200" baseline="-25000">
                          <a:effectLst/>
                          <a:latin typeface="Calibri" panose="020F0502020204030204" pitchFamily="34" charset="0"/>
                          <a:ea typeface="Calibri" panose="020F0502020204030204" pitchFamily="34" charset="0"/>
                          <a:cs typeface="Arial" panose="020B0604020202020204" pitchFamily="34" charset="0"/>
                        </a:rPr>
                        <a:t>2 </a:t>
                      </a:r>
                      <a:r>
                        <a:rPr lang="nl-NL" sz="1200">
                          <a:effectLst/>
                          <a:latin typeface="Calibri" panose="020F0502020204030204" pitchFamily="34" charset="0"/>
                          <a:ea typeface="Calibri" panose="020F0502020204030204" pitchFamily="34" charset="0"/>
                          <a:cs typeface="Arial" panose="020B0604020202020204" pitchFamily="34" charset="0"/>
                        </a:rPr>
                        <a:t>uitstoot om duurzaam te </a:t>
                      </a:r>
                    </a:p>
                    <a:p>
                      <a:pPr algn="l"/>
                      <a:r>
                        <a:rPr lang="nl-NL" sz="1200">
                          <a:effectLst/>
                          <a:latin typeface="Calibri" panose="020F0502020204030204" pitchFamily="34" charset="0"/>
                          <a:ea typeface="Calibri" panose="020F0502020204030204" pitchFamily="34" charset="0"/>
                          <a:cs typeface="Arial" panose="020B0604020202020204" pitchFamily="34" charset="0"/>
                        </a:rPr>
                        <a:t>zijn. (per jaar, per persoon)</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2918927"/>
                  </a:ext>
                </a:extLst>
              </a:tr>
              <a:tr h="379221">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3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Gemiddelde 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voor één retour- vlucht USA.</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743379418"/>
                  </a:ext>
                </a:extLst>
              </a:tr>
              <a:tr h="568830">
                <a:tc>
                  <a:txBody>
                    <a:bodyPr/>
                    <a:lstStyle/>
                    <a:p>
                      <a:pPr algn="ct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2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 </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uitstoot van vier zomers een retourreis Utrecht-Avignon in een gemiddelde auto.</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1541046130"/>
                  </a:ext>
                </a:extLst>
              </a:tr>
              <a:tr h="44730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2,6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a:effectLst/>
                          <a:latin typeface="Calibri" panose="020F0502020204030204" pitchFamily="34" charset="0"/>
                          <a:ea typeface="Calibri" panose="020F0502020204030204" pitchFamily="34" charset="0"/>
                          <a:cs typeface="Arial" panose="020B0604020202020204" pitchFamily="34" charset="0"/>
                        </a:rPr>
                        <a:t>CO</a:t>
                      </a:r>
                      <a:r>
                        <a:rPr lang="nl-NL" sz="1200" baseline="-25000">
                          <a:effectLst/>
                          <a:latin typeface="Calibri" panose="020F0502020204030204" pitchFamily="34" charset="0"/>
                          <a:ea typeface="Calibri" panose="020F0502020204030204" pitchFamily="34" charset="0"/>
                          <a:cs typeface="Arial" panose="020B0604020202020204" pitchFamily="34" charset="0"/>
                        </a:rPr>
                        <a:t>2</a:t>
                      </a:r>
                      <a:r>
                        <a:rPr lang="nl-NL" sz="1200">
                          <a:effectLst/>
                          <a:latin typeface="Calibri" panose="020F0502020204030204" pitchFamily="34" charset="0"/>
                          <a:ea typeface="Calibri" panose="020F0502020204030204" pitchFamily="34" charset="0"/>
                          <a:cs typeface="Arial" panose="020B0604020202020204" pitchFamily="34" charset="0"/>
                        </a:rPr>
                        <a:t> uitstoot per persoon voor een cruise Amsterdam-Noordkaap (retour).</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8862527"/>
                  </a:ext>
                </a:extLst>
              </a:tr>
              <a:tr h="521841">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0,5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a:effectLst/>
                          <a:latin typeface="Calibri" panose="020F0502020204030204" pitchFamily="34" charset="0"/>
                          <a:ea typeface="Calibri" panose="020F0502020204030204" pitchFamily="34" charset="0"/>
                          <a:cs typeface="Arial" panose="020B0604020202020204" pitchFamily="34" charset="0"/>
                        </a:rPr>
                        <a:t>CO</a:t>
                      </a:r>
                      <a:r>
                        <a:rPr lang="nl-NL" sz="1200" baseline="-25000">
                          <a:effectLst/>
                          <a:latin typeface="Calibri" panose="020F0502020204030204" pitchFamily="34" charset="0"/>
                          <a:ea typeface="Calibri" panose="020F0502020204030204" pitchFamily="34" charset="0"/>
                          <a:cs typeface="Arial" panose="020B0604020202020204" pitchFamily="34" charset="0"/>
                        </a:rPr>
                        <a:t>2</a:t>
                      </a:r>
                      <a:r>
                        <a:rPr lang="nl-NL" sz="1200">
                          <a:effectLst/>
                          <a:latin typeface="Calibri" panose="020F0502020204030204" pitchFamily="34" charset="0"/>
                          <a:ea typeface="Calibri" panose="020F0502020204030204" pitchFamily="34" charset="0"/>
                          <a:cs typeface="Arial" panose="020B0604020202020204" pitchFamily="34" charset="0"/>
                        </a:rPr>
                        <a:t> uitstoot per persoon van twee zomers een retourreis Amsterdam-Madrid per trein.</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019715"/>
                  </a:ext>
                </a:extLst>
              </a:tr>
              <a:tr h="379221">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100 kg tomaten uit een verwarmde kas.</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397161914"/>
                  </a:ext>
                </a:extLst>
              </a:tr>
              <a:tr h="44730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0,04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100 kg tomaten van</a:t>
                      </a:r>
                      <a:endParaRPr lang="nl-NL" sz="1200" dirty="0">
                        <a:effectLst/>
                        <a:latin typeface="Calibri" panose="020F0502020204030204" pitchFamily="34" charset="0"/>
                        <a:ea typeface="Calibri" panose="020F0502020204030204" pitchFamily="34" charset="0"/>
                        <a:cs typeface="Arial" panose="020B0604020202020204" pitchFamily="34" charset="0"/>
                      </a:endParaRPr>
                    </a:p>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‘het land’.</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999656321"/>
                  </a:ext>
                </a:extLst>
              </a:tr>
              <a:tr h="44730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1,2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a:effectLst/>
                          <a:latin typeface="Calibri" panose="020F0502020204030204" pitchFamily="34" charset="0"/>
                          <a:ea typeface="Calibri" panose="020F0502020204030204" pitchFamily="34" charset="0"/>
                          <a:cs typeface="Arial" panose="020B0604020202020204" pitchFamily="34" charset="0"/>
                        </a:rPr>
                        <a:t>CO</a:t>
                      </a:r>
                      <a:r>
                        <a:rPr lang="nl-NL" sz="1200" baseline="-25000">
                          <a:effectLst/>
                          <a:latin typeface="Calibri" panose="020F0502020204030204" pitchFamily="34" charset="0"/>
                          <a:ea typeface="Calibri" panose="020F0502020204030204" pitchFamily="34" charset="0"/>
                          <a:cs typeface="Arial" panose="020B0604020202020204" pitchFamily="34" charset="0"/>
                        </a:rPr>
                        <a:t>2</a:t>
                      </a:r>
                      <a:r>
                        <a:rPr lang="nl-NL" sz="1200">
                          <a:effectLst/>
                          <a:latin typeface="Calibri" panose="020F0502020204030204" pitchFamily="34" charset="0"/>
                          <a:ea typeface="Calibri" panose="020F0502020204030204" pitchFamily="34" charset="0"/>
                          <a:cs typeface="Arial" panose="020B0604020202020204" pitchFamily="34" charset="0"/>
                        </a:rPr>
                        <a:t> uitstoot door een mobieltje een jaar lang 1 uur per dag te gebruiken.</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6031730"/>
                  </a:ext>
                </a:extLst>
              </a:tr>
              <a:tr h="447304">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0,25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i="1">
                          <a:effectLst/>
                          <a:latin typeface="Calibri" panose="020F0502020204030204" pitchFamily="34" charset="0"/>
                          <a:ea typeface="Calibri" panose="020F0502020204030204" pitchFamily="34" charset="0"/>
                          <a:cs typeface="Arial" panose="020B0604020202020204" pitchFamily="34" charset="0"/>
                        </a:rPr>
                        <a:t>Indirecte</a:t>
                      </a:r>
                      <a:r>
                        <a:rPr lang="nl-NL" sz="1200">
                          <a:effectLst/>
                          <a:latin typeface="Calibri" panose="020F0502020204030204" pitchFamily="34" charset="0"/>
                          <a:ea typeface="Calibri" panose="020F0502020204030204" pitchFamily="34" charset="0"/>
                          <a:cs typeface="Arial" panose="020B0604020202020204" pitchFamily="34" charset="0"/>
                        </a:rPr>
                        <a:t> CO</a:t>
                      </a:r>
                      <a:r>
                        <a:rPr lang="nl-NL" sz="1200" baseline="-25000">
                          <a:effectLst/>
                          <a:latin typeface="Calibri" panose="020F0502020204030204" pitchFamily="34" charset="0"/>
                          <a:ea typeface="Calibri" panose="020F0502020204030204" pitchFamily="34" charset="0"/>
                          <a:cs typeface="Arial" panose="020B0604020202020204" pitchFamily="34" charset="0"/>
                        </a:rPr>
                        <a:t>2</a:t>
                      </a:r>
                      <a:r>
                        <a:rPr lang="nl-NL" sz="1200">
                          <a:effectLst/>
                          <a:latin typeface="Calibri" panose="020F0502020204030204" pitchFamily="34" charset="0"/>
                          <a:ea typeface="Calibri" panose="020F0502020204030204" pitchFamily="34" charset="0"/>
                          <a:cs typeface="Arial" panose="020B0604020202020204" pitchFamily="34" charset="0"/>
                        </a:rPr>
                        <a:t> uitstoot van de aankoop van kleding per persoon, per jaar.</a:t>
                      </a: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6630396"/>
                  </a:ext>
                </a:extLst>
              </a:tr>
              <a:tr h="379221">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35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De </a:t>
                      </a:r>
                      <a:r>
                        <a:rPr lang="nl-NL" sz="1200" i="1">
                          <a:solidFill>
                            <a:srgbClr val="000000"/>
                          </a:solidFill>
                          <a:effectLst/>
                          <a:latin typeface="Calibri" panose="020F0502020204030204" pitchFamily="34" charset="0"/>
                          <a:ea typeface="Calibri" panose="020F0502020204030204" pitchFamily="34" charset="0"/>
                          <a:cs typeface="Arial" panose="020B0604020202020204" pitchFamily="34" charset="0"/>
                        </a:rPr>
                        <a:t>indirecte</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CO</a:t>
                      </a:r>
                      <a:r>
                        <a:rPr lang="nl-NL" sz="1200" baseline="-2500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 uitstoot  van een nieuwe Landrover Discovery auto.</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601769114"/>
                  </a:ext>
                </a:extLst>
              </a:tr>
              <a:tr h="379221">
                <a:tc>
                  <a:txBody>
                    <a:bodyPr/>
                    <a:lstStyle/>
                    <a:p>
                      <a:pPr algn="ctr">
                        <a:tabLst>
                          <a:tab pos="180340" algn="l"/>
                        </a:tabLst>
                      </a:pPr>
                      <a:r>
                        <a:rPr lang="nl-NL" sz="1200">
                          <a:solidFill>
                            <a:srgbClr val="000000"/>
                          </a:solidFill>
                          <a:effectLst/>
                          <a:latin typeface="Calibri" panose="020F0502020204030204" pitchFamily="34" charset="0"/>
                          <a:ea typeface="Calibri" panose="020F0502020204030204" pitchFamily="34" charset="0"/>
                          <a:cs typeface="Arial" panose="020B0604020202020204" pitchFamily="34" charset="0"/>
                        </a:rPr>
                        <a:t>10 ton</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a:tabLst>
                          <a:tab pos="180340" algn="l"/>
                        </a:tabLst>
                      </a:pP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De </a:t>
                      </a:r>
                      <a:r>
                        <a:rPr lang="nl-NL" sz="1200"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indirecte</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 CO</a:t>
                      </a:r>
                      <a:r>
                        <a:rPr lang="nl-NL" sz="1200" baseline="-250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 </a:t>
                      </a:r>
                      <a:r>
                        <a:rPr lang="nl-NL" sz="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uitstoot van een nieuwe keuken van 20.000 Euro.</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extLst>
                  <a:ext uri="{0D108BD9-81ED-4DB2-BD59-A6C34878D82A}">
                    <a16:rowId xmlns:a16="http://schemas.microsoft.com/office/drawing/2014/main" val="2123182781"/>
                  </a:ext>
                </a:extLst>
              </a:tr>
              <a:tr h="474817">
                <a:tc>
                  <a:txBody>
                    <a:bodyPr/>
                    <a:lstStyle/>
                    <a:p>
                      <a:pPr algn="ctr">
                        <a:tabLst>
                          <a:tab pos="180340" algn="l"/>
                        </a:tabLst>
                      </a:pPr>
                      <a:endParaRPr lang="nl-NL" sz="6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a:endParaRPr lang="nl-NL" sz="600" dirty="0">
                        <a:effectLst/>
                        <a:latin typeface="Calibri" panose="020F0502020204030204" pitchFamily="34" charset="0"/>
                        <a:ea typeface="Calibri" panose="020F0502020204030204" pitchFamily="34" charset="0"/>
                        <a:cs typeface="Arial" panose="020B0604020202020204" pitchFamily="34" charset="0"/>
                      </a:endParaRPr>
                    </a:p>
                  </a:txBody>
                  <a:tcPr marL="35694" marR="35694" marT="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04399330"/>
                  </a:ext>
                </a:extLst>
              </a:tr>
            </a:tbl>
          </a:graphicData>
        </a:graphic>
      </p:graphicFrame>
    </p:spTree>
    <p:extLst>
      <p:ext uri="{BB962C8B-B14F-4D97-AF65-F5344CB8AC3E}">
        <p14:creationId xmlns:p14="http://schemas.microsoft.com/office/powerpoint/2010/main" val="336083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BC649F5A-E1B8-4943-8DDB-B47E9EAD0217}"/>
              </a:ext>
            </a:extLst>
          </p:cNvPr>
          <p:cNvPicPr>
            <a:picLocks noChangeAspect="1"/>
          </p:cNvPicPr>
          <p:nvPr/>
        </p:nvPicPr>
        <p:blipFill rotWithShape="1">
          <a:blip r:embed="rId3">
            <a:extLst>
              <a:ext uri="{28A0092B-C50C-407E-A947-70E740481C1C}">
                <a14:useLocalDpi xmlns:a14="http://schemas.microsoft.com/office/drawing/2010/main" val="0"/>
              </a:ext>
            </a:extLst>
          </a:blip>
          <a:srcRect b="2481"/>
          <a:stretch/>
        </p:blipFill>
        <p:spPr>
          <a:xfrm>
            <a:off x="4299043" y="541866"/>
            <a:ext cx="4717367" cy="6264302"/>
          </a:xfrm>
          <a:prstGeom prst="rect">
            <a:avLst/>
          </a:prstGeom>
        </p:spPr>
      </p:pic>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5086350" cy="977113"/>
          </a:xfrm>
        </p:spPr>
        <p:txBody>
          <a:bodyPr/>
          <a:lstStyle/>
          <a:p>
            <a:r>
              <a:rPr lang="nl-NL" dirty="0">
                <a:solidFill>
                  <a:srgbClr val="C00000"/>
                </a:solidFill>
              </a:rPr>
              <a:t>De verborgen impact</a:t>
            </a:r>
          </a:p>
        </p:txBody>
      </p:sp>
      <p:sp>
        <p:nvSpPr>
          <p:cNvPr id="3" name="Tijdelijke aanduiding voor inhoud 2">
            <a:extLst>
              <a:ext uri="{FF2B5EF4-FFF2-40B4-BE49-F238E27FC236}">
                <a16:creationId xmlns:a16="http://schemas.microsoft.com/office/drawing/2014/main" id="{2B504187-C4F8-4BEF-BA84-13737344D9C1}"/>
              </a:ext>
            </a:extLst>
          </p:cNvPr>
          <p:cNvSpPr>
            <a:spLocks noGrp="1"/>
          </p:cNvSpPr>
          <p:nvPr>
            <p:ph idx="1"/>
          </p:nvPr>
        </p:nvSpPr>
        <p:spPr>
          <a:xfrm>
            <a:off x="692445" y="1832745"/>
            <a:ext cx="3542803" cy="4788508"/>
          </a:xfrm>
        </p:spPr>
        <p:txBody>
          <a:bodyPr>
            <a:normAutofit fontScale="92500" lnSpcReduction="10000"/>
          </a:bodyPr>
          <a:lstStyle/>
          <a:p>
            <a:pPr marL="0" indent="0">
              <a:lnSpc>
                <a:spcPct val="110000"/>
              </a:lnSpc>
              <a:buNone/>
            </a:pPr>
            <a:r>
              <a:rPr lang="nl-NL" dirty="0"/>
              <a:t>Directe impact: </a:t>
            </a:r>
            <a:br>
              <a:rPr lang="nl-NL" dirty="0"/>
            </a:br>
            <a:r>
              <a:rPr lang="nl-NL" dirty="0"/>
              <a:t>uitstoot bij gebruik.</a:t>
            </a:r>
          </a:p>
          <a:p>
            <a:pPr marL="0" indent="0">
              <a:lnSpc>
                <a:spcPct val="110000"/>
              </a:lnSpc>
              <a:buNone/>
            </a:pPr>
            <a:r>
              <a:rPr lang="nl-NL" dirty="0"/>
              <a:t>Indirecte of </a:t>
            </a:r>
            <a:br>
              <a:rPr lang="nl-NL" dirty="0"/>
            </a:br>
            <a:r>
              <a:rPr lang="nl-NL" b="1" dirty="0"/>
              <a:t>verborgen impact</a:t>
            </a:r>
            <a:r>
              <a:rPr lang="nl-NL" dirty="0"/>
              <a:t>: uitstoot bij productie, vervoer, verpakking enz.</a:t>
            </a:r>
          </a:p>
          <a:p>
            <a:pPr marL="0" indent="0">
              <a:buNone/>
            </a:pPr>
            <a:endParaRPr lang="nl-NL" dirty="0"/>
          </a:p>
          <a:p>
            <a:pPr marL="0" indent="0">
              <a:buNone/>
            </a:pPr>
            <a:endParaRPr lang="nl-NL" dirty="0"/>
          </a:p>
          <a:p>
            <a:pPr marL="0" indent="0">
              <a:buNone/>
            </a:pPr>
            <a:r>
              <a:rPr lang="nl-NL" sz="1900" dirty="0">
                <a:solidFill>
                  <a:srgbClr val="0070C0"/>
                </a:solidFill>
              </a:rPr>
              <a:t> </a:t>
            </a:r>
          </a:p>
          <a:p>
            <a:pPr marL="0" indent="0">
              <a:buNone/>
            </a:pPr>
            <a:endParaRPr lang="nl-NL" sz="1200" dirty="0">
              <a:solidFill>
                <a:srgbClr val="0070C0"/>
              </a:solidFill>
            </a:endParaRPr>
          </a:p>
          <a:p>
            <a:pPr marL="0" indent="0">
              <a:buNone/>
            </a:pPr>
            <a:r>
              <a:rPr lang="nl-NL" sz="1200" dirty="0">
                <a:solidFill>
                  <a:schemeClr val="bg1">
                    <a:lumMod val="50000"/>
                  </a:schemeClr>
                </a:solidFill>
              </a:rPr>
              <a:t>		Babette </a:t>
            </a:r>
            <a:r>
              <a:rPr lang="nl-NL" sz="1200" dirty="0" err="1">
                <a:solidFill>
                  <a:schemeClr val="bg1">
                    <a:lumMod val="50000"/>
                  </a:schemeClr>
                </a:solidFill>
              </a:rPr>
              <a:t>Porcelijn</a:t>
            </a:r>
            <a:r>
              <a:rPr lang="nl-NL" sz="1200" dirty="0">
                <a:solidFill>
                  <a:schemeClr val="bg1">
                    <a:lumMod val="50000"/>
                  </a:schemeClr>
                </a:solidFill>
              </a:rPr>
              <a:t> (2019)</a:t>
            </a:r>
          </a:p>
          <a:p>
            <a:pPr marL="0" indent="0">
              <a:buNone/>
            </a:pPr>
            <a:r>
              <a:rPr lang="nl-NL" sz="1200" dirty="0">
                <a:solidFill>
                  <a:schemeClr val="bg1">
                    <a:lumMod val="50000"/>
                  </a:schemeClr>
                </a:solidFill>
              </a:rPr>
              <a:t>		 – De verborgen impact</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4"/>
          <a:stretch>
            <a:fillRect/>
          </a:stretch>
        </p:blipFill>
        <p:spPr>
          <a:xfrm>
            <a:off x="0" y="0"/>
            <a:ext cx="9144000" cy="541866"/>
          </a:xfrm>
          <a:prstGeom prst="rect">
            <a:avLst/>
          </a:prstGeom>
        </p:spPr>
      </p:pic>
      <p:pic>
        <p:nvPicPr>
          <p:cNvPr id="7" name="Afbeelding 6">
            <a:extLst>
              <a:ext uri="{FF2B5EF4-FFF2-40B4-BE49-F238E27FC236}">
                <a16:creationId xmlns:a16="http://schemas.microsoft.com/office/drawing/2014/main" id="{D03623C5-8B00-40FA-B512-F8D9ED65E610}"/>
              </a:ext>
            </a:extLst>
          </p:cNvPr>
          <p:cNvPicPr>
            <a:picLocks noChangeAspect="1"/>
          </p:cNvPicPr>
          <p:nvPr/>
        </p:nvPicPr>
        <p:blipFill>
          <a:blip r:embed="rId5"/>
          <a:stretch>
            <a:fillRect/>
          </a:stretch>
        </p:blipFill>
        <p:spPr>
          <a:xfrm>
            <a:off x="797508" y="4697973"/>
            <a:ext cx="1352014" cy="1838739"/>
          </a:xfrm>
          <a:prstGeom prst="rect">
            <a:avLst/>
          </a:prstGeom>
          <a:ln w="6350">
            <a:solidFill>
              <a:schemeClr val="tx1"/>
            </a:solidFill>
          </a:ln>
        </p:spPr>
      </p:pic>
    </p:spTree>
    <p:extLst>
      <p:ext uri="{BB962C8B-B14F-4D97-AF65-F5344CB8AC3E}">
        <p14:creationId xmlns:p14="http://schemas.microsoft.com/office/powerpoint/2010/main" val="391532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p:txBody>
          <a:bodyPr>
            <a:normAutofit/>
          </a:bodyPr>
          <a:lstStyle/>
          <a:p>
            <a:r>
              <a:rPr lang="nl-NL" dirty="0">
                <a:solidFill>
                  <a:srgbClr val="0070C0"/>
                </a:solidFill>
              </a:rPr>
              <a:t>Klimaatgedrag</a:t>
            </a:r>
          </a:p>
        </p:txBody>
      </p:sp>
      <p:sp>
        <p:nvSpPr>
          <p:cNvPr id="7" name="Tijdelijke aanduiding voor inhoud 6">
            <a:extLst>
              <a:ext uri="{FF2B5EF4-FFF2-40B4-BE49-F238E27FC236}">
                <a16:creationId xmlns:a16="http://schemas.microsoft.com/office/drawing/2014/main" id="{EBE3D53F-F1F6-4751-8192-B8F7AD5D76B1}"/>
              </a:ext>
            </a:extLst>
          </p:cNvPr>
          <p:cNvSpPr>
            <a:spLocks noGrp="1"/>
          </p:cNvSpPr>
          <p:nvPr>
            <p:ph idx="1"/>
          </p:nvPr>
        </p:nvSpPr>
        <p:spPr/>
        <p:txBody>
          <a:bodyPr/>
          <a:lstStyle/>
          <a:p>
            <a:r>
              <a:rPr lang="nl-NL" dirty="0"/>
              <a:t>Energie</a:t>
            </a:r>
          </a:p>
          <a:p>
            <a:r>
              <a:rPr lang="nl-NL" dirty="0"/>
              <a:t>Voedsel </a:t>
            </a:r>
          </a:p>
          <a:p>
            <a:r>
              <a:rPr lang="nl-NL" dirty="0"/>
              <a:t>Koopkeuzes</a:t>
            </a:r>
          </a:p>
          <a:p>
            <a:r>
              <a:rPr lang="nl-NL" dirty="0"/>
              <a:t>Vliegschaamte</a:t>
            </a:r>
          </a:p>
          <a:p>
            <a:r>
              <a:rPr lang="nl-NL" dirty="0"/>
              <a:t>Klimaatgesprek</a:t>
            </a:r>
          </a:p>
          <a:p>
            <a:r>
              <a:rPr lang="nl-NL" dirty="0"/>
              <a:t>Levensstijl aanpassen</a:t>
            </a:r>
          </a:p>
          <a:p>
            <a:endParaRPr lang="nl-NL" dirty="0"/>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2"/>
          <a:stretch>
            <a:fillRect/>
          </a:stretch>
        </p:blipFill>
        <p:spPr>
          <a:xfrm>
            <a:off x="0" y="0"/>
            <a:ext cx="9144000" cy="541866"/>
          </a:xfrm>
          <a:prstGeom prst="rect">
            <a:avLst/>
          </a:prstGeom>
        </p:spPr>
      </p:pic>
      <p:sp>
        <p:nvSpPr>
          <p:cNvPr id="5" name="Tijdelijke aanduiding voor inhoud 2">
            <a:extLst>
              <a:ext uri="{FF2B5EF4-FFF2-40B4-BE49-F238E27FC236}">
                <a16:creationId xmlns:a16="http://schemas.microsoft.com/office/drawing/2014/main" id="{36A5903D-1C75-4356-80C2-41D7CE4AD945}"/>
              </a:ext>
            </a:extLst>
          </p:cNvPr>
          <p:cNvSpPr txBox="1">
            <a:spLocks/>
          </p:cNvSpPr>
          <p:nvPr/>
        </p:nvSpPr>
        <p:spPr>
          <a:xfrm rot="10800000" flipV="1">
            <a:off x="919106" y="4744121"/>
            <a:ext cx="7934437" cy="16566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nl-NL" dirty="0">
              <a:solidFill>
                <a:srgbClr val="C00000"/>
              </a:solidFill>
            </a:endParaRPr>
          </a:p>
          <a:p>
            <a:pPr marL="0" indent="0">
              <a:buFont typeface="Arial" panose="020B0604020202020204" pitchFamily="34" charset="0"/>
              <a:buNone/>
            </a:pPr>
            <a:r>
              <a:rPr lang="nl-NL" dirty="0">
                <a:solidFill>
                  <a:schemeClr val="accent5">
                    <a:lumMod val="75000"/>
                  </a:schemeClr>
                </a:solidFill>
              </a:rPr>
              <a:t>In de staafdiagrammen is bij de as 1  2  3  4  5:</a:t>
            </a:r>
          </a:p>
          <a:p>
            <a:pPr marL="0" indent="0">
              <a:buFont typeface="Arial" panose="020B0604020202020204" pitchFamily="34" charset="0"/>
              <a:buNone/>
            </a:pPr>
            <a:r>
              <a:rPr lang="nl-NL" b="1" dirty="0">
                <a:solidFill>
                  <a:schemeClr val="accent5">
                    <a:lumMod val="75000"/>
                  </a:schemeClr>
                </a:solidFill>
              </a:rPr>
              <a:t>1</a:t>
            </a:r>
            <a:r>
              <a:rPr lang="nl-NL" dirty="0">
                <a:solidFill>
                  <a:schemeClr val="accent5">
                    <a:lumMod val="75000"/>
                  </a:schemeClr>
                </a:solidFill>
              </a:rPr>
              <a:t> </a:t>
            </a:r>
            <a:r>
              <a:rPr lang="nl-NL" i="1" dirty="0">
                <a:solidFill>
                  <a:schemeClr val="accent5">
                    <a:lumMod val="75000"/>
                  </a:schemeClr>
                </a:solidFill>
              </a:rPr>
              <a:t>helemaal </a:t>
            </a:r>
            <a:r>
              <a:rPr lang="nl-NL" b="1" i="1" dirty="0">
                <a:solidFill>
                  <a:schemeClr val="accent5">
                    <a:lumMod val="75000"/>
                  </a:schemeClr>
                </a:solidFill>
              </a:rPr>
              <a:t>niet</a:t>
            </a:r>
            <a:r>
              <a:rPr lang="nl-NL" i="1" dirty="0">
                <a:solidFill>
                  <a:schemeClr val="accent5">
                    <a:lumMod val="75000"/>
                  </a:schemeClr>
                </a:solidFill>
              </a:rPr>
              <a:t> mee eens</a:t>
            </a:r>
            <a:r>
              <a:rPr lang="nl-NL" dirty="0">
                <a:solidFill>
                  <a:schemeClr val="accent5">
                    <a:lumMod val="75000"/>
                  </a:schemeClr>
                </a:solidFill>
              </a:rPr>
              <a:t>, en </a:t>
            </a:r>
            <a:r>
              <a:rPr lang="nl-NL" b="1" dirty="0">
                <a:solidFill>
                  <a:schemeClr val="accent5">
                    <a:lumMod val="75000"/>
                  </a:schemeClr>
                </a:solidFill>
              </a:rPr>
              <a:t>5</a:t>
            </a:r>
            <a:r>
              <a:rPr lang="nl-NL" dirty="0">
                <a:solidFill>
                  <a:schemeClr val="accent5">
                    <a:lumMod val="75000"/>
                  </a:schemeClr>
                </a:solidFill>
              </a:rPr>
              <a:t> </a:t>
            </a:r>
            <a:r>
              <a:rPr lang="nl-NL" i="1" dirty="0">
                <a:solidFill>
                  <a:schemeClr val="accent5">
                    <a:lumMod val="75000"/>
                  </a:schemeClr>
                </a:solidFill>
              </a:rPr>
              <a:t>helemaal mee eens</a:t>
            </a:r>
            <a:r>
              <a:rPr lang="nl-NL" dirty="0">
                <a:solidFill>
                  <a:schemeClr val="accent5">
                    <a:lumMod val="75000"/>
                  </a:schemeClr>
                </a:solidFill>
              </a:rPr>
              <a:t>.</a:t>
            </a:r>
          </a:p>
          <a:p>
            <a:pPr marL="0" indent="0">
              <a:buFont typeface="Arial" panose="020B0604020202020204" pitchFamily="34" charset="0"/>
              <a:buNone/>
            </a:pPr>
            <a:endParaRPr lang="nl-NL" sz="2400" dirty="0"/>
          </a:p>
        </p:txBody>
      </p:sp>
    </p:spTree>
    <p:extLst>
      <p:ext uri="{BB962C8B-B14F-4D97-AF65-F5344CB8AC3E}">
        <p14:creationId xmlns:p14="http://schemas.microsoft.com/office/powerpoint/2010/main" val="366342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3DE3356-DADD-482B-A6D5-885F4D317F0D}"/>
              </a:ext>
            </a:extLst>
          </p:cNvPr>
          <p:cNvPicPr>
            <a:picLocks noChangeAspect="1"/>
          </p:cNvPicPr>
          <p:nvPr/>
        </p:nvPicPr>
        <p:blipFill>
          <a:blip r:embed="rId2"/>
          <a:stretch>
            <a:fillRect/>
          </a:stretch>
        </p:blipFill>
        <p:spPr>
          <a:xfrm>
            <a:off x="0" y="0"/>
            <a:ext cx="9144000" cy="541866"/>
          </a:xfrm>
          <a:prstGeom prst="rect">
            <a:avLst/>
          </a:prstGeom>
        </p:spPr>
      </p:pic>
      <p:sp>
        <p:nvSpPr>
          <p:cNvPr id="9" name="Tekstvak 8">
            <a:extLst>
              <a:ext uri="{FF2B5EF4-FFF2-40B4-BE49-F238E27FC236}">
                <a16:creationId xmlns:a16="http://schemas.microsoft.com/office/drawing/2014/main" id="{2BE28281-26A7-4213-AA95-6AF0BCE696AF}"/>
              </a:ext>
            </a:extLst>
          </p:cNvPr>
          <p:cNvSpPr txBox="1"/>
          <p:nvPr/>
        </p:nvSpPr>
        <p:spPr>
          <a:xfrm>
            <a:off x="2587172" y="551420"/>
            <a:ext cx="4572000" cy="461665"/>
          </a:xfrm>
          <a:prstGeom prst="rect">
            <a:avLst/>
          </a:prstGeom>
          <a:noFill/>
        </p:spPr>
        <p:txBody>
          <a:bodyPr wrap="square">
            <a:spAutoFit/>
          </a:bodyPr>
          <a:lstStyle/>
          <a:p>
            <a:pPr algn="ctr"/>
            <a:r>
              <a:rPr lang="nl-NL" sz="2400" b="0" i="0" dirty="0">
                <a:solidFill>
                  <a:srgbClr val="202124"/>
                </a:solidFill>
                <a:effectLst/>
                <a:latin typeface="Google Sans"/>
              </a:rPr>
              <a:t>Ik ben zuinig met energie</a:t>
            </a:r>
            <a:endParaRPr lang="nl-NL" sz="2400" dirty="0"/>
          </a:p>
        </p:txBody>
      </p:sp>
      <p:pic>
        <p:nvPicPr>
          <p:cNvPr id="5122" name="Picture 2" descr="Diagram met antwoorden op het Formulier. Titel van de vraag: Ik ben zuinig met energie. Aantal antwoorden: 808 antwoorden.">
            <a:extLst>
              <a:ext uri="{FF2B5EF4-FFF2-40B4-BE49-F238E27FC236}">
                <a16:creationId xmlns:a16="http://schemas.microsoft.com/office/drawing/2014/main" id="{DAEFE24C-2DB0-4583-A9C1-0F4480D69D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074" b="14793"/>
          <a:stretch/>
        </p:blipFill>
        <p:spPr bwMode="auto">
          <a:xfrm>
            <a:off x="172122" y="1161319"/>
            <a:ext cx="7992932" cy="265713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iagram met antwoorden op het Formulier. Titel van de vraag: Ik ben zuinig met energie. Aantal antwoorden: 57 antwoorden.">
            <a:extLst>
              <a:ext uri="{FF2B5EF4-FFF2-40B4-BE49-F238E27FC236}">
                <a16:creationId xmlns:a16="http://schemas.microsoft.com/office/drawing/2014/main" id="{0274F661-48EA-46D6-A2A6-E61776B25BB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2590" b="14298"/>
          <a:stretch/>
        </p:blipFill>
        <p:spPr bwMode="auto">
          <a:xfrm>
            <a:off x="86061" y="3818458"/>
            <a:ext cx="8208085"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85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fade">
                                      <p:cBhvr>
                                        <p:cTn id="1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A195410D-6BEA-4A93-9EC1-33F637BED071}"/>
              </a:ext>
            </a:extLst>
          </p:cNvPr>
          <p:cNvPicPr>
            <a:picLocks noChangeAspect="1"/>
          </p:cNvPicPr>
          <p:nvPr/>
        </p:nvPicPr>
        <p:blipFill>
          <a:blip r:embed="rId3"/>
          <a:stretch>
            <a:fillRect/>
          </a:stretch>
        </p:blipFill>
        <p:spPr>
          <a:xfrm>
            <a:off x="0" y="0"/>
            <a:ext cx="9144000" cy="541866"/>
          </a:xfrm>
          <a:prstGeom prst="rect">
            <a:avLst/>
          </a:prstGeom>
        </p:spPr>
      </p:pic>
      <p:pic>
        <p:nvPicPr>
          <p:cNvPr id="9" name="Picture 2" descr="Diagram met antwoorden op het Formulier. Titel van de vraag: Ik ben:. Aantal antwoorden: 58 antwoorden.">
            <a:extLst>
              <a:ext uri="{FF2B5EF4-FFF2-40B4-BE49-F238E27FC236}">
                <a16:creationId xmlns:a16="http://schemas.microsoft.com/office/drawing/2014/main" id="{A5D66A55-8B75-4723-9411-1464EAA17F5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763" t="24241" r="9286" b="41354"/>
          <a:stretch/>
        </p:blipFill>
        <p:spPr bwMode="auto">
          <a:xfrm>
            <a:off x="3631474" y="541866"/>
            <a:ext cx="3722037" cy="186363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agram met antwoorden op het Formulier. Titel van de vraag: Ik ben:. Aantal antwoorden: 58 antwoorden.">
            <a:extLst>
              <a:ext uri="{FF2B5EF4-FFF2-40B4-BE49-F238E27FC236}">
                <a16:creationId xmlns:a16="http://schemas.microsoft.com/office/drawing/2014/main" id="{659AB8AD-4FB7-4BEC-84F6-7D1CB807998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4" t="1914" r="89577" b="85070"/>
          <a:stretch/>
        </p:blipFill>
        <p:spPr bwMode="auto">
          <a:xfrm>
            <a:off x="2379972" y="541866"/>
            <a:ext cx="1251502" cy="644435"/>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a:extLst>
              <a:ext uri="{FF2B5EF4-FFF2-40B4-BE49-F238E27FC236}">
                <a16:creationId xmlns:a16="http://schemas.microsoft.com/office/drawing/2014/main" id="{C98CDD90-8E2A-4A18-A36C-D21A017AE743}"/>
              </a:ext>
            </a:extLst>
          </p:cNvPr>
          <p:cNvSpPr txBox="1"/>
          <p:nvPr/>
        </p:nvSpPr>
        <p:spPr>
          <a:xfrm>
            <a:off x="1654629" y="5718595"/>
            <a:ext cx="6136060" cy="461665"/>
          </a:xfrm>
          <a:prstGeom prst="rect">
            <a:avLst/>
          </a:prstGeom>
          <a:noFill/>
        </p:spPr>
        <p:txBody>
          <a:bodyPr wrap="square" rtlCol="0">
            <a:spAutoFit/>
          </a:bodyPr>
          <a:lstStyle/>
          <a:p>
            <a:r>
              <a:rPr lang="nl-NL" sz="2400" dirty="0">
                <a:solidFill>
                  <a:srgbClr val="0070C0"/>
                </a:solidFill>
              </a:rPr>
              <a:t>Leerlingen							    Docenten</a:t>
            </a:r>
          </a:p>
        </p:txBody>
      </p:sp>
      <p:pic>
        <p:nvPicPr>
          <p:cNvPr id="6146" name="Picture 2" descr="Diagram met antwoorden op het Formulier. Titel van de vraag: Ik ben:. Aantal antwoorden: 808 antwoorden.">
            <a:extLst>
              <a:ext uri="{FF2B5EF4-FFF2-40B4-BE49-F238E27FC236}">
                <a16:creationId xmlns:a16="http://schemas.microsoft.com/office/drawing/2014/main" id="{89656BC3-9579-4017-B4EE-402B94D6102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095" t="26130" r="52588" b="6599"/>
          <a:stretch/>
        </p:blipFill>
        <p:spPr bwMode="auto">
          <a:xfrm>
            <a:off x="696343" y="2514708"/>
            <a:ext cx="3422725" cy="330518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iagram met antwoorden op het Formulier. Titel van de vraag: Ik ben:. Aantal antwoorden: 57 antwoorden.">
            <a:extLst>
              <a:ext uri="{FF2B5EF4-FFF2-40B4-BE49-F238E27FC236}">
                <a16:creationId xmlns:a16="http://schemas.microsoft.com/office/drawing/2014/main" id="{E6C541D6-BFFC-4363-AE4D-0518E91C320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133" t="28824" r="53294" b="9395"/>
          <a:stretch/>
        </p:blipFill>
        <p:spPr bwMode="auto">
          <a:xfrm>
            <a:off x="5167251" y="2588632"/>
            <a:ext cx="3142237" cy="3074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8037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9" name="Tekstvak 8">
            <a:extLst>
              <a:ext uri="{FF2B5EF4-FFF2-40B4-BE49-F238E27FC236}">
                <a16:creationId xmlns:a16="http://schemas.microsoft.com/office/drawing/2014/main" id="{47A639F0-3A6A-4458-8867-ADFA923801A4}"/>
              </a:ext>
            </a:extLst>
          </p:cNvPr>
          <p:cNvSpPr txBox="1"/>
          <p:nvPr/>
        </p:nvSpPr>
        <p:spPr>
          <a:xfrm>
            <a:off x="520703" y="643466"/>
            <a:ext cx="8788400" cy="461665"/>
          </a:xfrm>
          <a:prstGeom prst="rect">
            <a:avLst/>
          </a:prstGeom>
          <a:noFill/>
        </p:spPr>
        <p:txBody>
          <a:bodyPr wrap="square">
            <a:spAutoFit/>
          </a:bodyPr>
          <a:lstStyle/>
          <a:p>
            <a:r>
              <a:rPr lang="nl-NL" sz="2400" b="0" i="0" dirty="0">
                <a:solidFill>
                  <a:srgbClr val="202124"/>
                </a:solidFill>
                <a:effectLst/>
                <a:latin typeface="Google Sans"/>
              </a:rPr>
              <a:t>Als ik iets wil kopen denk ik eerst na of ik het wel echt nodig heb</a:t>
            </a:r>
            <a:endParaRPr lang="nl-NL" sz="2400" dirty="0"/>
          </a:p>
        </p:txBody>
      </p:sp>
      <p:pic>
        <p:nvPicPr>
          <p:cNvPr id="8194" name="Picture 2" descr="Diagram met antwoorden op het Formulier. Titel van de vraag: Als ik iets wil kopen denk ik eerst na of ik het wel echt nodig heb. Aantal antwoorden: 808 antwoorden.">
            <a:extLst>
              <a:ext uri="{FF2B5EF4-FFF2-40B4-BE49-F238E27FC236}">
                <a16:creationId xmlns:a16="http://schemas.microsoft.com/office/drawing/2014/main" id="{0A1704E5-1CD5-494A-85CE-864A469BA33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1995" b="14051"/>
          <a:stretch/>
        </p:blipFill>
        <p:spPr bwMode="auto">
          <a:xfrm>
            <a:off x="225912" y="1414033"/>
            <a:ext cx="7986272" cy="234516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Diagram met antwoorden op het Formulier. Titel van de vraag: Als ik iets wil kopen denk ik eerst na of ik het wel echt nodig heb. Aantal antwoorden: 57 antwoorden.">
            <a:extLst>
              <a:ext uri="{FF2B5EF4-FFF2-40B4-BE49-F238E27FC236}">
                <a16:creationId xmlns:a16="http://schemas.microsoft.com/office/drawing/2014/main" id="{51C160B3-ABA6-435A-9263-8478D183C9D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312" b="14298"/>
          <a:stretch/>
        </p:blipFill>
        <p:spPr bwMode="auto">
          <a:xfrm>
            <a:off x="225911" y="3976064"/>
            <a:ext cx="7986272" cy="2624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359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B8B66A4-5769-4B43-ACB9-9D6ED9176C2B}"/>
              </a:ext>
            </a:extLst>
          </p:cNvPr>
          <p:cNvPicPr>
            <a:picLocks noChangeAspect="1"/>
          </p:cNvPicPr>
          <p:nvPr/>
        </p:nvPicPr>
        <p:blipFill>
          <a:blip r:embed="rId3"/>
          <a:stretch>
            <a:fillRect/>
          </a:stretch>
        </p:blipFill>
        <p:spPr>
          <a:xfrm>
            <a:off x="0" y="0"/>
            <a:ext cx="9144000" cy="541866"/>
          </a:xfrm>
          <a:prstGeom prst="rect">
            <a:avLst/>
          </a:prstGeom>
        </p:spPr>
      </p:pic>
      <p:pic>
        <p:nvPicPr>
          <p:cNvPr id="9" name="Picture 2" descr="Diagram met antwoorden op het Formulier. Titel van de vraag: Mijn kleding:. Aantal antwoorden: 58 antwoorden.">
            <a:extLst>
              <a:ext uri="{FF2B5EF4-FFF2-40B4-BE49-F238E27FC236}">
                <a16:creationId xmlns:a16="http://schemas.microsoft.com/office/drawing/2014/main" id="{E1B3C7F3-E983-4275-B937-424D343AFD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282" t="2727" r="83274" b="84835"/>
          <a:stretch/>
        </p:blipFill>
        <p:spPr bwMode="auto">
          <a:xfrm>
            <a:off x="1322085" y="569682"/>
            <a:ext cx="2096569" cy="610118"/>
          </a:xfrm>
          <a:prstGeom prst="rect">
            <a:avLst/>
          </a:prstGeom>
          <a:noFill/>
          <a:extLst>
            <a:ext uri="{909E8E84-426E-40DD-AFC4-6F175D3DCCD1}">
              <a14:hiddenFill xmlns:a14="http://schemas.microsoft.com/office/drawing/2010/main">
                <a:solidFill>
                  <a:srgbClr val="FFFFFF"/>
                </a:solidFill>
              </a14:hiddenFill>
            </a:ext>
          </a:extLst>
        </p:spPr>
      </p:pic>
      <p:sp>
        <p:nvSpPr>
          <p:cNvPr id="11" name="Tekstvak 10">
            <a:extLst>
              <a:ext uri="{FF2B5EF4-FFF2-40B4-BE49-F238E27FC236}">
                <a16:creationId xmlns:a16="http://schemas.microsoft.com/office/drawing/2014/main" id="{216B7EE4-AA77-42E6-BCEA-E3ABEB7651B4}"/>
              </a:ext>
            </a:extLst>
          </p:cNvPr>
          <p:cNvSpPr txBox="1"/>
          <p:nvPr/>
        </p:nvSpPr>
        <p:spPr>
          <a:xfrm>
            <a:off x="1654629" y="5718595"/>
            <a:ext cx="6136060" cy="461665"/>
          </a:xfrm>
          <a:prstGeom prst="rect">
            <a:avLst/>
          </a:prstGeom>
          <a:noFill/>
        </p:spPr>
        <p:txBody>
          <a:bodyPr wrap="square" rtlCol="0">
            <a:spAutoFit/>
          </a:bodyPr>
          <a:lstStyle/>
          <a:p>
            <a:r>
              <a:rPr lang="nl-NL" sz="2400" dirty="0">
                <a:solidFill>
                  <a:srgbClr val="0070C0"/>
                </a:solidFill>
              </a:rPr>
              <a:t>Leerlingen							    Docenten</a:t>
            </a:r>
          </a:p>
        </p:txBody>
      </p:sp>
      <p:pic>
        <p:nvPicPr>
          <p:cNvPr id="8" name="Picture 2" descr="Diagram met antwoorden op het Formulier. Titel van de vraag: Mijn kleding:. Aantal antwoorden: 58 antwoorden.">
            <a:extLst>
              <a:ext uri="{FF2B5EF4-FFF2-40B4-BE49-F238E27FC236}">
                <a16:creationId xmlns:a16="http://schemas.microsoft.com/office/drawing/2014/main" id="{865FE558-55F5-484A-9707-2C5B50D111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952" t="27474" r="3286" b="29972"/>
          <a:stretch/>
        </p:blipFill>
        <p:spPr bwMode="auto">
          <a:xfrm>
            <a:off x="3616255" y="800265"/>
            <a:ext cx="3601409" cy="185759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Diagram met antwoorden op het Formulier. Titel van de vraag: Mijn kleding:. Aantal antwoorden: 808 antwoorden.">
            <a:extLst>
              <a:ext uri="{FF2B5EF4-FFF2-40B4-BE49-F238E27FC236}">
                <a16:creationId xmlns:a16="http://schemas.microsoft.com/office/drawing/2014/main" id="{18153A96-C66B-4527-B766-371EC9F434A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941" t="29614" r="52471" b="8337"/>
          <a:stretch/>
        </p:blipFill>
        <p:spPr bwMode="auto">
          <a:xfrm>
            <a:off x="820456" y="2671099"/>
            <a:ext cx="3399416" cy="310495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Diagram met antwoorden op het Formulier. Titel van de vraag: Mijn kleding:. Aantal antwoorden: 57 antwoorden.">
            <a:extLst>
              <a:ext uri="{FF2B5EF4-FFF2-40B4-BE49-F238E27FC236}">
                <a16:creationId xmlns:a16="http://schemas.microsoft.com/office/drawing/2014/main" id="{DE961949-A4D6-40ED-8F1B-3C0113C15DB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235" t="29960" r="53851" b="9394"/>
          <a:stretch/>
        </p:blipFill>
        <p:spPr bwMode="auto">
          <a:xfrm>
            <a:off x="5195943" y="2691159"/>
            <a:ext cx="3060517" cy="3014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5632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Diagram met antwoorden op het Formulier. Titel van de vraag: [Alleen als je wel eens met het vliegtuig gaat:] Ik heb last van vliegschaamte. Aantal antwoorden: 41 antwoorden.">
            <a:extLst>
              <a:ext uri="{FF2B5EF4-FFF2-40B4-BE49-F238E27FC236}">
                <a16:creationId xmlns:a16="http://schemas.microsoft.com/office/drawing/2014/main" id="{427CA82D-A964-47DB-9CD4-89C0A84C2B1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455" b="13516"/>
          <a:stretch/>
        </p:blipFill>
        <p:spPr bwMode="auto">
          <a:xfrm>
            <a:off x="152400" y="3974897"/>
            <a:ext cx="7991139" cy="2739622"/>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Diagram met antwoorden op het Formulier. Titel van de vraag: [Alleen als je wel eens met het vliegtuig gaat:] Ik heb last van vliegschaamte. Aantal antwoorden: 658 antwoorden.">
            <a:extLst>
              <a:ext uri="{FF2B5EF4-FFF2-40B4-BE49-F238E27FC236}">
                <a16:creationId xmlns:a16="http://schemas.microsoft.com/office/drawing/2014/main" id="{F885B9C9-2A12-46D3-B852-F1201D038BC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3068" b="13555"/>
          <a:stretch/>
        </p:blipFill>
        <p:spPr bwMode="auto">
          <a:xfrm>
            <a:off x="152400" y="1312433"/>
            <a:ext cx="7991139" cy="2739621"/>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5"/>
          <a:stretch>
            <a:fillRect/>
          </a:stretch>
        </p:blipFill>
        <p:spPr>
          <a:xfrm>
            <a:off x="0" y="0"/>
            <a:ext cx="9144000" cy="541866"/>
          </a:xfrm>
          <a:prstGeom prst="rect">
            <a:avLst/>
          </a:prstGeom>
        </p:spPr>
      </p:pic>
      <p:sp>
        <p:nvSpPr>
          <p:cNvPr id="8" name="Tekstvak 7">
            <a:extLst>
              <a:ext uri="{FF2B5EF4-FFF2-40B4-BE49-F238E27FC236}">
                <a16:creationId xmlns:a16="http://schemas.microsoft.com/office/drawing/2014/main" id="{E7C436C7-7F75-4282-9F01-A86B697D58CA}"/>
              </a:ext>
            </a:extLst>
          </p:cNvPr>
          <p:cNvSpPr txBox="1"/>
          <p:nvPr/>
        </p:nvSpPr>
        <p:spPr>
          <a:xfrm>
            <a:off x="3519288" y="1609144"/>
            <a:ext cx="4624251" cy="369332"/>
          </a:xfrm>
          <a:prstGeom prst="rect">
            <a:avLst/>
          </a:prstGeom>
          <a:noFill/>
        </p:spPr>
        <p:txBody>
          <a:bodyPr wrap="square" rtlCol="0">
            <a:spAutoFit/>
          </a:bodyPr>
          <a:lstStyle/>
          <a:p>
            <a:r>
              <a:rPr lang="nl-NL" dirty="0">
                <a:solidFill>
                  <a:schemeClr val="accent1"/>
                </a:solidFill>
              </a:rPr>
              <a:t>658 van de 808 respondenten: 19 % vliegt niet</a:t>
            </a:r>
          </a:p>
        </p:txBody>
      </p:sp>
      <p:sp>
        <p:nvSpPr>
          <p:cNvPr id="12" name="Tekstvak 11">
            <a:extLst>
              <a:ext uri="{FF2B5EF4-FFF2-40B4-BE49-F238E27FC236}">
                <a16:creationId xmlns:a16="http://schemas.microsoft.com/office/drawing/2014/main" id="{98C6A2F1-8A3E-49BD-8C3B-BCA0D0DB6629}"/>
              </a:ext>
            </a:extLst>
          </p:cNvPr>
          <p:cNvSpPr txBox="1"/>
          <p:nvPr/>
        </p:nvSpPr>
        <p:spPr>
          <a:xfrm>
            <a:off x="1126674" y="4434167"/>
            <a:ext cx="4262844" cy="369332"/>
          </a:xfrm>
          <a:prstGeom prst="rect">
            <a:avLst/>
          </a:prstGeom>
          <a:noFill/>
        </p:spPr>
        <p:txBody>
          <a:bodyPr wrap="square" rtlCol="0">
            <a:spAutoFit/>
          </a:bodyPr>
          <a:lstStyle/>
          <a:p>
            <a:r>
              <a:rPr lang="nl-NL" dirty="0">
                <a:solidFill>
                  <a:srgbClr val="C00000"/>
                </a:solidFill>
              </a:rPr>
              <a:t>41 van de 57 respondenten: 28 % vliegt niet</a:t>
            </a:r>
          </a:p>
        </p:txBody>
      </p:sp>
      <p:sp>
        <p:nvSpPr>
          <p:cNvPr id="11" name="Tekstvak 10">
            <a:extLst>
              <a:ext uri="{FF2B5EF4-FFF2-40B4-BE49-F238E27FC236}">
                <a16:creationId xmlns:a16="http://schemas.microsoft.com/office/drawing/2014/main" id="{4B54A03C-9458-44BE-A5C0-C5B2ADF15919}"/>
              </a:ext>
            </a:extLst>
          </p:cNvPr>
          <p:cNvSpPr txBox="1"/>
          <p:nvPr/>
        </p:nvSpPr>
        <p:spPr>
          <a:xfrm>
            <a:off x="152400" y="749301"/>
            <a:ext cx="8902700" cy="461665"/>
          </a:xfrm>
          <a:prstGeom prst="rect">
            <a:avLst/>
          </a:prstGeom>
          <a:noFill/>
        </p:spPr>
        <p:txBody>
          <a:bodyPr wrap="square">
            <a:spAutoFit/>
          </a:bodyPr>
          <a:lstStyle/>
          <a:p>
            <a:r>
              <a:rPr lang="nl-NL" sz="2000" b="0" i="0" dirty="0">
                <a:solidFill>
                  <a:srgbClr val="202124"/>
                </a:solidFill>
                <a:effectLst/>
                <a:latin typeface="Google Sans"/>
              </a:rPr>
              <a:t>[Alleen als je wel eens met het vliegtuig gaat:] </a:t>
            </a:r>
            <a:r>
              <a:rPr lang="nl-NL" sz="2400" b="0" i="0" dirty="0">
                <a:solidFill>
                  <a:srgbClr val="202124"/>
                </a:solidFill>
                <a:effectLst/>
                <a:latin typeface="Google Sans"/>
              </a:rPr>
              <a:t>Ik heb last van vliegschaamte</a:t>
            </a:r>
            <a:endParaRPr lang="nl-NL" sz="2400" dirty="0"/>
          </a:p>
        </p:txBody>
      </p:sp>
    </p:spTree>
    <p:extLst>
      <p:ext uri="{BB962C8B-B14F-4D97-AF65-F5344CB8AC3E}">
        <p14:creationId xmlns:p14="http://schemas.microsoft.com/office/powerpoint/2010/main" val="59971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500"/>
                                        <p:tgtEl>
                                          <p:spTgt spid="92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500"/>
                                        <p:tgtEl>
                                          <p:spTgt spid="92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Tijdelijke aanduiding voor inhoud 5">
            <a:extLst>
              <a:ext uri="{FF2B5EF4-FFF2-40B4-BE49-F238E27FC236}">
                <a16:creationId xmlns:a16="http://schemas.microsoft.com/office/drawing/2014/main" id="{3152D6D0-4909-40F8-A0A5-EDB89B4E0F3D}"/>
              </a:ext>
            </a:extLst>
          </p:cNvPr>
          <p:cNvPicPr>
            <a:picLocks noChangeAspect="1"/>
          </p:cNvPicPr>
          <p:nvPr/>
        </p:nvPicPr>
        <p:blipFill rotWithShape="1">
          <a:blip r:embed="rId3">
            <a:extLst>
              <a:ext uri="{28A0092B-C50C-407E-A947-70E740481C1C}">
                <a14:useLocalDpi xmlns:a14="http://schemas.microsoft.com/office/drawing/2010/main" val="0"/>
              </a:ext>
            </a:extLst>
          </a:blip>
          <a:srcRect r="6906"/>
          <a:stretch/>
        </p:blipFill>
        <p:spPr>
          <a:xfrm>
            <a:off x="279700" y="870780"/>
            <a:ext cx="8412479" cy="5116439"/>
          </a:xfrm>
          <a:prstGeom prst="rect">
            <a:avLst/>
          </a:prstGeom>
        </p:spPr>
      </p:pic>
      <p:sp>
        <p:nvSpPr>
          <p:cNvPr id="8" name="Tekstvak 7">
            <a:extLst>
              <a:ext uri="{FF2B5EF4-FFF2-40B4-BE49-F238E27FC236}">
                <a16:creationId xmlns:a16="http://schemas.microsoft.com/office/drawing/2014/main" id="{05F13DF7-CD64-4EE5-B2D9-2185AF7F5ECF}"/>
              </a:ext>
            </a:extLst>
          </p:cNvPr>
          <p:cNvSpPr txBox="1"/>
          <p:nvPr/>
        </p:nvSpPr>
        <p:spPr>
          <a:xfrm>
            <a:off x="760912" y="705247"/>
            <a:ext cx="7245532" cy="1107996"/>
          </a:xfrm>
          <a:prstGeom prst="rect">
            <a:avLst/>
          </a:prstGeom>
          <a:solidFill>
            <a:schemeClr val="tx1"/>
          </a:solidFill>
        </p:spPr>
        <p:txBody>
          <a:bodyPr wrap="square" rtlCol="0">
            <a:spAutoFit/>
          </a:bodyPr>
          <a:lstStyle/>
          <a:p>
            <a:r>
              <a:rPr lang="nl-NL" sz="6600" dirty="0">
                <a:solidFill>
                  <a:schemeClr val="accent5"/>
                </a:solidFill>
              </a:rPr>
              <a:t>Klimaat</a:t>
            </a:r>
            <a:r>
              <a:rPr lang="nl-NL" sz="6600" dirty="0">
                <a:solidFill>
                  <a:schemeClr val="accent5">
                    <a:lumMod val="60000"/>
                    <a:lumOff val="40000"/>
                  </a:schemeClr>
                </a:solidFill>
              </a:rPr>
              <a:t>   Klas   </a:t>
            </a:r>
            <a:r>
              <a:rPr lang="nl-NL" sz="6600" dirty="0">
                <a:solidFill>
                  <a:srgbClr val="FF5050"/>
                </a:solidFill>
              </a:rPr>
              <a:t>Praat</a:t>
            </a:r>
          </a:p>
        </p:txBody>
      </p:sp>
      <p:sp>
        <p:nvSpPr>
          <p:cNvPr id="4" name="Tekstvak 3">
            <a:extLst>
              <a:ext uri="{FF2B5EF4-FFF2-40B4-BE49-F238E27FC236}">
                <a16:creationId xmlns:a16="http://schemas.microsoft.com/office/drawing/2014/main" id="{D0C28886-1AED-4FC9-82C9-C9163D4E1DD0}"/>
              </a:ext>
            </a:extLst>
          </p:cNvPr>
          <p:cNvSpPr txBox="1"/>
          <p:nvPr/>
        </p:nvSpPr>
        <p:spPr>
          <a:xfrm>
            <a:off x="645460" y="5968087"/>
            <a:ext cx="8498540" cy="369332"/>
          </a:xfrm>
          <a:prstGeom prst="rect">
            <a:avLst/>
          </a:prstGeom>
          <a:noFill/>
        </p:spPr>
        <p:txBody>
          <a:bodyPr wrap="square" rtlCol="0">
            <a:spAutoFit/>
          </a:bodyPr>
          <a:lstStyle/>
          <a:p>
            <a:pPr algn="ctr"/>
            <a:r>
              <a:rPr lang="nl-NL" dirty="0">
                <a:solidFill>
                  <a:srgbClr val="99CCFF"/>
                </a:solidFill>
              </a:rPr>
              <a:t>Gee van Duin                       </a:t>
            </a:r>
            <a:r>
              <a:rPr lang="nl-NL" dirty="0">
                <a:solidFill>
                  <a:schemeClr val="accent5">
                    <a:lumMod val="40000"/>
                    <a:lumOff val="60000"/>
                  </a:schemeClr>
                </a:solidFill>
              </a:rPr>
              <a:t>NIBI onderwijsconferentie               </a:t>
            </a:r>
            <a:r>
              <a:rPr lang="nl-NL" dirty="0">
                <a:solidFill>
                  <a:srgbClr val="FF6600"/>
                </a:solidFill>
              </a:rPr>
              <a:t>11/12 november 2022</a:t>
            </a:r>
          </a:p>
        </p:txBody>
      </p:sp>
    </p:spTree>
    <p:extLst>
      <p:ext uri="{BB962C8B-B14F-4D97-AF65-F5344CB8AC3E}">
        <p14:creationId xmlns:p14="http://schemas.microsoft.com/office/powerpoint/2010/main" val="41451717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9" name="Picture 2" descr="Diagram met antwoorden op het Formulier. Titel van de vraag: Hoe vaak praat je met je familie of vrienden over klimaatverandering?. Aantal antwoorden: 58 antwoorden.">
            <a:extLst>
              <a:ext uri="{FF2B5EF4-FFF2-40B4-BE49-F238E27FC236}">
                <a16:creationId xmlns:a16="http://schemas.microsoft.com/office/drawing/2014/main" id="{3C2D5A6B-6016-4EA5-ACC9-5E95898CC49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476" t="25214" r="28476" b="47700"/>
          <a:stretch/>
        </p:blipFill>
        <p:spPr bwMode="auto">
          <a:xfrm>
            <a:off x="3904706" y="4981302"/>
            <a:ext cx="1334588" cy="151594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agram met antwoorden op het Formulier. Titel van de vraag: Hoe vaak praat je met je familie of vrienden over klimaatverandering?. Aantal antwoorden: 58 antwoorden.">
            <a:extLst>
              <a:ext uri="{FF2B5EF4-FFF2-40B4-BE49-F238E27FC236}">
                <a16:creationId xmlns:a16="http://schemas.microsoft.com/office/drawing/2014/main" id="{DB02F126-A909-4DAF-96AB-99D8480AFC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4" t="-116" r="15473" b="84275"/>
          <a:stretch/>
        </p:blipFill>
        <p:spPr bwMode="auto">
          <a:xfrm>
            <a:off x="1" y="541866"/>
            <a:ext cx="9144000" cy="790545"/>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a:extLst>
              <a:ext uri="{FF2B5EF4-FFF2-40B4-BE49-F238E27FC236}">
                <a16:creationId xmlns:a16="http://schemas.microsoft.com/office/drawing/2014/main" id="{CF72969C-50A4-4532-9749-7759BED0E16B}"/>
              </a:ext>
            </a:extLst>
          </p:cNvPr>
          <p:cNvSpPr txBox="1"/>
          <p:nvPr/>
        </p:nvSpPr>
        <p:spPr>
          <a:xfrm>
            <a:off x="1672046" y="4902749"/>
            <a:ext cx="6136060" cy="461665"/>
          </a:xfrm>
          <a:prstGeom prst="rect">
            <a:avLst/>
          </a:prstGeom>
          <a:noFill/>
        </p:spPr>
        <p:txBody>
          <a:bodyPr wrap="square" rtlCol="0">
            <a:spAutoFit/>
          </a:bodyPr>
          <a:lstStyle/>
          <a:p>
            <a:r>
              <a:rPr lang="nl-NL" sz="2400" dirty="0">
                <a:solidFill>
                  <a:srgbClr val="0070C0"/>
                </a:solidFill>
              </a:rPr>
              <a:t>Leerlingen							    Docenten</a:t>
            </a:r>
          </a:p>
        </p:txBody>
      </p:sp>
      <p:pic>
        <p:nvPicPr>
          <p:cNvPr id="11266" name="Picture 2" descr="Diagram met antwoorden op het Formulier. Titel van de vraag: Hoe vaak praat je met je familie of vrienden over klimaatverandering?. Aantal antwoorden: 808 antwoorden.">
            <a:extLst>
              <a:ext uri="{FF2B5EF4-FFF2-40B4-BE49-F238E27FC236}">
                <a16:creationId xmlns:a16="http://schemas.microsoft.com/office/drawing/2014/main" id="{3A0D89AE-13D9-41C2-9632-95268A2B25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285" t="26307" r="53294" b="8331"/>
          <a:stretch/>
        </p:blipFill>
        <p:spPr bwMode="auto">
          <a:xfrm>
            <a:off x="677944" y="1749590"/>
            <a:ext cx="3339071" cy="323171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Diagram met antwoorden op het Formulier. Titel van de vraag: Hoe vaak praat je met je familie of vrienden over klimaatverandering?. Aantal antwoorden: 57 antwoorden.">
            <a:extLst>
              <a:ext uri="{FF2B5EF4-FFF2-40B4-BE49-F238E27FC236}">
                <a16:creationId xmlns:a16="http://schemas.microsoft.com/office/drawing/2014/main" id="{00BD080A-46B2-4DCF-8983-9948C47D401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9176" t="27984" r="53647" b="9661"/>
          <a:stretch/>
        </p:blipFill>
        <p:spPr bwMode="auto">
          <a:xfrm>
            <a:off x="5133345" y="1848490"/>
            <a:ext cx="3203831" cy="3093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789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10" name="Tekstvak 9">
            <a:extLst>
              <a:ext uri="{FF2B5EF4-FFF2-40B4-BE49-F238E27FC236}">
                <a16:creationId xmlns:a16="http://schemas.microsoft.com/office/drawing/2014/main" id="{0BFFA800-16DC-4184-8BF5-B95F3AE2B031}"/>
              </a:ext>
            </a:extLst>
          </p:cNvPr>
          <p:cNvSpPr txBox="1"/>
          <p:nvPr/>
        </p:nvSpPr>
        <p:spPr>
          <a:xfrm>
            <a:off x="927100" y="582506"/>
            <a:ext cx="7404100" cy="830997"/>
          </a:xfrm>
          <a:prstGeom prst="rect">
            <a:avLst/>
          </a:prstGeom>
          <a:noFill/>
        </p:spPr>
        <p:txBody>
          <a:bodyPr wrap="square">
            <a:spAutoFit/>
          </a:bodyPr>
          <a:lstStyle/>
          <a:p>
            <a:pPr algn="ctr"/>
            <a:r>
              <a:rPr lang="nl-NL" sz="2400" b="0" i="0" dirty="0">
                <a:solidFill>
                  <a:srgbClr val="202124"/>
                </a:solidFill>
                <a:effectLst/>
                <a:latin typeface="Google Sans"/>
              </a:rPr>
              <a:t>Het is zinloos om mijn levensstijl aan te passen om minder CO2-uitstoot te veroorzaken</a:t>
            </a:r>
            <a:endParaRPr lang="nl-NL" sz="2400" dirty="0"/>
          </a:p>
        </p:txBody>
      </p:sp>
      <p:pic>
        <p:nvPicPr>
          <p:cNvPr id="10242" name="Picture 2" descr="Diagram met antwoorden op het Formulier. Titel van de vraag: Het is zinloos om mijn levensstijl aan te passen om minder CO2-uitstoot te veroorzaken. Aantal antwoorden: 808 antwoorden.">
            <a:extLst>
              <a:ext uri="{FF2B5EF4-FFF2-40B4-BE49-F238E27FC236}">
                <a16:creationId xmlns:a16="http://schemas.microsoft.com/office/drawing/2014/main" id="{F60A0FAD-1C62-4472-92AB-C354925A462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1847" b="14298"/>
          <a:stretch/>
        </p:blipFill>
        <p:spPr bwMode="auto">
          <a:xfrm>
            <a:off x="236668" y="1342378"/>
            <a:ext cx="7980232" cy="277547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Diagram met antwoorden op het Formulier. Titel van de vraag: Het is zinloos om mijn levensstijl aan te passen om minder CO2-uitstoot te veroorzaken. Aantal antwoorden: 57 antwoorden.">
            <a:extLst>
              <a:ext uri="{FF2B5EF4-FFF2-40B4-BE49-F238E27FC236}">
                <a16:creationId xmlns:a16="http://schemas.microsoft.com/office/drawing/2014/main" id="{9DBBBFD4-F602-4311-B39B-C4657BCCC8D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560" b="13397"/>
          <a:stretch/>
        </p:blipFill>
        <p:spPr bwMode="auto">
          <a:xfrm>
            <a:off x="236666" y="4204709"/>
            <a:ext cx="7980233" cy="2653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746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3DE3356-DADD-482B-A6D5-885F4D317F0D}"/>
              </a:ext>
            </a:extLst>
          </p:cNvPr>
          <p:cNvPicPr>
            <a:picLocks noChangeAspect="1"/>
          </p:cNvPicPr>
          <p:nvPr/>
        </p:nvPicPr>
        <p:blipFill>
          <a:blip r:embed="rId2"/>
          <a:stretch>
            <a:fillRect/>
          </a:stretch>
        </p:blipFill>
        <p:spPr>
          <a:xfrm>
            <a:off x="0" y="0"/>
            <a:ext cx="9144000" cy="541866"/>
          </a:xfrm>
          <a:prstGeom prst="rect">
            <a:avLst/>
          </a:prstGeom>
        </p:spPr>
      </p:pic>
      <p:sp>
        <p:nvSpPr>
          <p:cNvPr id="9" name="Tekstvak 8">
            <a:extLst>
              <a:ext uri="{FF2B5EF4-FFF2-40B4-BE49-F238E27FC236}">
                <a16:creationId xmlns:a16="http://schemas.microsoft.com/office/drawing/2014/main" id="{6A36AC43-E428-47EE-9042-F65FB7AD04BB}"/>
              </a:ext>
            </a:extLst>
          </p:cNvPr>
          <p:cNvSpPr txBox="1"/>
          <p:nvPr/>
        </p:nvSpPr>
        <p:spPr>
          <a:xfrm>
            <a:off x="426720" y="541866"/>
            <a:ext cx="8387080" cy="830997"/>
          </a:xfrm>
          <a:prstGeom prst="rect">
            <a:avLst/>
          </a:prstGeom>
          <a:noFill/>
        </p:spPr>
        <p:txBody>
          <a:bodyPr wrap="square">
            <a:spAutoFit/>
          </a:bodyPr>
          <a:lstStyle/>
          <a:p>
            <a:pPr algn="ctr"/>
            <a:r>
              <a:rPr lang="nl-NL" sz="2400" dirty="0">
                <a:solidFill>
                  <a:srgbClr val="202124"/>
                </a:solidFill>
                <a:latin typeface="Google Sans"/>
              </a:rPr>
              <a:t>D</a:t>
            </a:r>
            <a:r>
              <a:rPr lang="nl-NL" sz="2400" b="0" i="0" dirty="0">
                <a:solidFill>
                  <a:srgbClr val="202124"/>
                </a:solidFill>
                <a:effectLst/>
                <a:latin typeface="Google Sans"/>
              </a:rPr>
              <a:t>ocent moet tijdens de les eigen visie op klimaatverandering voor zich houden.</a:t>
            </a:r>
            <a:endParaRPr lang="nl-NL" sz="2400" dirty="0"/>
          </a:p>
        </p:txBody>
      </p:sp>
      <p:pic>
        <p:nvPicPr>
          <p:cNvPr id="4098" name="Picture 2" descr="Diagram met antwoorden op het Formulier. Titel van de vraag: Ik vind dat een docent tijdens de les zijn eigen mening over klimaatverandering voor zich moet houden.. Aantal antwoorden: 808 antwoorden.">
            <a:extLst>
              <a:ext uri="{FF2B5EF4-FFF2-40B4-BE49-F238E27FC236}">
                <a16:creationId xmlns:a16="http://schemas.microsoft.com/office/drawing/2014/main" id="{58BEE6FB-4248-4FB3-AEDA-395F34D33A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239" b="14040"/>
          <a:stretch/>
        </p:blipFill>
        <p:spPr bwMode="auto">
          <a:xfrm>
            <a:off x="48260" y="1275976"/>
            <a:ext cx="8236927" cy="263562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Diagram met antwoorden op het Formulier. Titel van de vraag: Ik vind dat ik als docent tijdens de les mijn eigen visie op klimaatverandering voor me moet houden.. Aantal antwoorden: 57 antwoorden.">
            <a:extLst>
              <a:ext uri="{FF2B5EF4-FFF2-40B4-BE49-F238E27FC236}">
                <a16:creationId xmlns:a16="http://schemas.microsoft.com/office/drawing/2014/main" id="{54E364F0-6F4B-4F42-9861-28E23897867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470" b="13809"/>
          <a:stretch/>
        </p:blipFill>
        <p:spPr bwMode="auto">
          <a:xfrm>
            <a:off x="48260" y="4087906"/>
            <a:ext cx="8236927" cy="2635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00755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p:txBody>
          <a:bodyPr>
            <a:normAutofit/>
          </a:bodyPr>
          <a:lstStyle/>
          <a:p>
            <a:r>
              <a:rPr lang="nl-NL" dirty="0">
                <a:solidFill>
                  <a:srgbClr val="0070C0"/>
                </a:solidFill>
              </a:rPr>
              <a:t>Klimaatgedrag – wat doe je?</a:t>
            </a:r>
          </a:p>
        </p:txBody>
      </p:sp>
      <p:sp>
        <p:nvSpPr>
          <p:cNvPr id="7" name="Tijdelijke aanduiding voor inhoud 6">
            <a:extLst>
              <a:ext uri="{FF2B5EF4-FFF2-40B4-BE49-F238E27FC236}">
                <a16:creationId xmlns:a16="http://schemas.microsoft.com/office/drawing/2014/main" id="{EBE3D53F-F1F6-4751-8192-B8F7AD5D76B1}"/>
              </a:ext>
            </a:extLst>
          </p:cNvPr>
          <p:cNvSpPr>
            <a:spLocks noGrp="1"/>
          </p:cNvSpPr>
          <p:nvPr>
            <p:ph idx="1"/>
          </p:nvPr>
        </p:nvSpPr>
        <p:spPr/>
        <p:txBody>
          <a:bodyPr>
            <a:normAutofit/>
          </a:bodyPr>
          <a:lstStyle/>
          <a:p>
            <a:pPr marL="0" indent="0">
              <a:buNone/>
            </a:pPr>
            <a:r>
              <a:rPr lang="nl-NL" sz="3200" dirty="0"/>
              <a:t>Vertel aan je buur/buren </a:t>
            </a:r>
          </a:p>
          <a:p>
            <a:pPr marL="0" indent="0">
              <a:buNone/>
            </a:pPr>
            <a:r>
              <a:rPr lang="nl-NL" sz="3200" dirty="0"/>
              <a:t>wat </a:t>
            </a:r>
            <a:r>
              <a:rPr lang="nl-NL" sz="3200" b="1" i="1" dirty="0"/>
              <a:t>jij </a:t>
            </a:r>
            <a:r>
              <a:rPr lang="nl-NL" sz="3200" dirty="0"/>
              <a:t>in je gedrag hebt veranderd </a:t>
            </a:r>
          </a:p>
          <a:p>
            <a:pPr marL="0" indent="0">
              <a:buNone/>
            </a:pPr>
            <a:r>
              <a:rPr lang="nl-NL" sz="3200" dirty="0"/>
              <a:t>om de klimaatcrisis te bestrijden.</a:t>
            </a:r>
          </a:p>
          <a:p>
            <a:pPr marL="0" indent="0">
              <a:buNone/>
            </a:pPr>
            <a:endParaRPr lang="nl-NL" dirty="0"/>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2"/>
          <a:stretch>
            <a:fillRect/>
          </a:stretch>
        </p:blipFill>
        <p:spPr>
          <a:xfrm>
            <a:off x="0" y="0"/>
            <a:ext cx="9144000" cy="541866"/>
          </a:xfrm>
          <a:prstGeom prst="rect">
            <a:avLst/>
          </a:prstGeom>
        </p:spPr>
      </p:pic>
    </p:spTree>
    <p:extLst>
      <p:ext uri="{BB962C8B-B14F-4D97-AF65-F5344CB8AC3E}">
        <p14:creationId xmlns:p14="http://schemas.microsoft.com/office/powerpoint/2010/main" val="33446100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Klimaatgevoel</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12" name="Afbeelding 11">
            <a:extLst>
              <a:ext uri="{FF2B5EF4-FFF2-40B4-BE49-F238E27FC236}">
                <a16:creationId xmlns:a16="http://schemas.microsoft.com/office/drawing/2014/main" id="{D70F87F9-0175-4EE8-A726-3672B4CC3ABE}"/>
              </a:ext>
            </a:extLst>
          </p:cNvPr>
          <p:cNvPicPr>
            <a:picLocks noChangeAspect="1"/>
          </p:cNvPicPr>
          <p:nvPr/>
        </p:nvPicPr>
        <p:blipFill rotWithShape="1">
          <a:blip r:embed="rId4"/>
          <a:srcRect l="39947" t="29188" r="46467" b="30912"/>
          <a:stretch/>
        </p:blipFill>
        <p:spPr>
          <a:xfrm>
            <a:off x="4918654" y="1308936"/>
            <a:ext cx="3087662" cy="5100639"/>
          </a:xfrm>
          <a:prstGeom prst="rect">
            <a:avLst/>
          </a:prstGeom>
        </p:spPr>
      </p:pic>
    </p:spTree>
    <p:extLst>
      <p:ext uri="{BB962C8B-B14F-4D97-AF65-F5344CB8AC3E}">
        <p14:creationId xmlns:p14="http://schemas.microsoft.com/office/powerpoint/2010/main" val="461053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7" name="Picture 2" descr="Diagram met antwoorden op het Formulier. Titel van de vraag: In deze vragenlijst gebruiken we het woord ‘klimaatverandering’. Sommige mensen vinden dat een te neutrale term. Wat vind jij het beste woord?. Aantal antwoorden: 58 antwoorden.">
            <a:extLst>
              <a:ext uri="{FF2B5EF4-FFF2-40B4-BE49-F238E27FC236}">
                <a16:creationId xmlns:a16="http://schemas.microsoft.com/office/drawing/2014/main" id="{0017B78B-50F1-4D30-95FA-586CEAA4A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2143" t="33906" r="19143" b="31389"/>
          <a:stretch/>
        </p:blipFill>
        <p:spPr bwMode="auto">
          <a:xfrm>
            <a:off x="3392750" y="4907041"/>
            <a:ext cx="2393334" cy="2015761"/>
          </a:xfrm>
          <a:prstGeom prst="rect">
            <a:avLst/>
          </a:prstGeom>
          <a:noFill/>
          <a:extLst>
            <a:ext uri="{909E8E84-426E-40DD-AFC4-6F175D3DCCD1}">
              <a14:hiddenFill xmlns:a14="http://schemas.microsoft.com/office/drawing/2010/main">
                <a:solidFill>
                  <a:srgbClr val="FFFFFF"/>
                </a:solidFill>
              </a14:hiddenFill>
            </a:ext>
          </a:extLst>
        </p:spPr>
      </p:pic>
      <p:sp>
        <p:nvSpPr>
          <p:cNvPr id="9" name="Tekstvak 8">
            <a:extLst>
              <a:ext uri="{FF2B5EF4-FFF2-40B4-BE49-F238E27FC236}">
                <a16:creationId xmlns:a16="http://schemas.microsoft.com/office/drawing/2014/main" id="{FEAF80FB-B7C0-427E-A461-2BE4A90DDA63}"/>
              </a:ext>
            </a:extLst>
          </p:cNvPr>
          <p:cNvSpPr txBox="1"/>
          <p:nvPr/>
        </p:nvSpPr>
        <p:spPr>
          <a:xfrm>
            <a:off x="1698172" y="4907041"/>
            <a:ext cx="6136060" cy="461665"/>
          </a:xfrm>
          <a:prstGeom prst="rect">
            <a:avLst/>
          </a:prstGeom>
          <a:noFill/>
        </p:spPr>
        <p:txBody>
          <a:bodyPr wrap="square" rtlCol="0">
            <a:spAutoFit/>
          </a:bodyPr>
          <a:lstStyle/>
          <a:p>
            <a:r>
              <a:rPr lang="nl-NL" sz="2400" dirty="0">
                <a:solidFill>
                  <a:srgbClr val="0070C0"/>
                </a:solidFill>
              </a:rPr>
              <a:t>Leerlingen							    Docenten</a:t>
            </a:r>
          </a:p>
        </p:txBody>
      </p:sp>
      <p:sp>
        <p:nvSpPr>
          <p:cNvPr id="13" name="Tekstvak 12">
            <a:extLst>
              <a:ext uri="{FF2B5EF4-FFF2-40B4-BE49-F238E27FC236}">
                <a16:creationId xmlns:a16="http://schemas.microsoft.com/office/drawing/2014/main" id="{2FAE3182-DEFA-4C35-AAC6-DAE6B605A028}"/>
              </a:ext>
            </a:extLst>
          </p:cNvPr>
          <p:cNvSpPr txBox="1"/>
          <p:nvPr/>
        </p:nvSpPr>
        <p:spPr>
          <a:xfrm>
            <a:off x="194201" y="603375"/>
            <a:ext cx="8775627" cy="1200329"/>
          </a:xfrm>
          <a:prstGeom prst="rect">
            <a:avLst/>
          </a:prstGeom>
          <a:noFill/>
        </p:spPr>
        <p:txBody>
          <a:bodyPr wrap="square">
            <a:spAutoFit/>
          </a:bodyPr>
          <a:lstStyle/>
          <a:p>
            <a:pPr algn="ctr"/>
            <a:r>
              <a:rPr lang="nl-NL" sz="2400" b="0" i="0" dirty="0">
                <a:solidFill>
                  <a:srgbClr val="202124"/>
                </a:solidFill>
                <a:effectLst/>
                <a:latin typeface="Google Sans"/>
              </a:rPr>
              <a:t>In deze vragenlijst gebruiken we het woord ‘klimaatverandering’. Sommige mensen vinden dat een te neutrale term. Wat vind jij het beste woord?</a:t>
            </a:r>
            <a:endParaRPr lang="nl-NL" sz="2400" dirty="0"/>
          </a:p>
        </p:txBody>
      </p:sp>
      <p:pic>
        <p:nvPicPr>
          <p:cNvPr id="15362" name="Picture 2" descr="Diagram met antwoorden op het Formulier. Titel van de vraag: In deze vragenlijst gebruiken we het woord ‘klimaatverandering’. Sommige mensen vinden dat een te neutrale term. Wat vind jij het beste woord?. Aantal antwoorden: 808 antwoorden.">
            <a:extLst>
              <a:ext uri="{FF2B5EF4-FFF2-40B4-BE49-F238E27FC236}">
                <a16:creationId xmlns:a16="http://schemas.microsoft.com/office/drawing/2014/main" id="{A04DF7EE-0436-4572-A111-3574A5AC35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591" t="33461" r="54235" b="8166"/>
          <a:stretch/>
        </p:blipFill>
        <p:spPr bwMode="auto">
          <a:xfrm>
            <a:off x="849288" y="1880527"/>
            <a:ext cx="3062222" cy="309694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Diagram met antwoorden op het Formulier. Titel van de vraag: In deze vragenlijst gebruiken we het woord &quot;klimaatverandering&quot;. Sommige mensen vinden dat een te neutrale term. Wat vind jij het beste woord?. Aantal antwoorden: 57 antwoorden.">
            <a:extLst>
              <a:ext uri="{FF2B5EF4-FFF2-40B4-BE49-F238E27FC236}">
                <a16:creationId xmlns:a16="http://schemas.microsoft.com/office/drawing/2014/main" id="{E6608006-5D1F-4F32-9142-4742D392976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9826" t="34239" r="54000" b="8685"/>
          <a:stretch/>
        </p:blipFill>
        <p:spPr bwMode="auto">
          <a:xfrm>
            <a:off x="5115503" y="1913755"/>
            <a:ext cx="3062222" cy="3028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156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3DE3356-DADD-482B-A6D5-885F4D317F0D}"/>
              </a:ext>
            </a:extLst>
          </p:cNvPr>
          <p:cNvPicPr>
            <a:picLocks noChangeAspect="1"/>
          </p:cNvPicPr>
          <p:nvPr/>
        </p:nvPicPr>
        <p:blipFill>
          <a:blip r:embed="rId2"/>
          <a:stretch>
            <a:fillRect/>
          </a:stretch>
        </p:blipFill>
        <p:spPr>
          <a:xfrm>
            <a:off x="0" y="0"/>
            <a:ext cx="9144000" cy="541866"/>
          </a:xfrm>
          <a:prstGeom prst="rect">
            <a:avLst/>
          </a:prstGeom>
        </p:spPr>
      </p:pic>
      <p:sp>
        <p:nvSpPr>
          <p:cNvPr id="9" name="Tekstvak 8">
            <a:extLst>
              <a:ext uri="{FF2B5EF4-FFF2-40B4-BE49-F238E27FC236}">
                <a16:creationId xmlns:a16="http://schemas.microsoft.com/office/drawing/2014/main" id="{5D98061A-0AD7-4779-A914-06024180E301}"/>
              </a:ext>
            </a:extLst>
          </p:cNvPr>
          <p:cNvSpPr txBox="1"/>
          <p:nvPr/>
        </p:nvSpPr>
        <p:spPr>
          <a:xfrm>
            <a:off x="254000" y="667435"/>
            <a:ext cx="8636000" cy="461665"/>
          </a:xfrm>
          <a:prstGeom prst="rect">
            <a:avLst/>
          </a:prstGeom>
          <a:noFill/>
        </p:spPr>
        <p:txBody>
          <a:bodyPr wrap="square">
            <a:spAutoFit/>
          </a:bodyPr>
          <a:lstStyle/>
          <a:p>
            <a:pPr algn="ctr"/>
            <a:r>
              <a:rPr lang="nl-NL" sz="2400" b="0" i="0" dirty="0">
                <a:solidFill>
                  <a:srgbClr val="202124"/>
                </a:solidFill>
                <a:effectLst/>
                <a:latin typeface="Google Sans"/>
              </a:rPr>
              <a:t>De verhalen over opwarming van de aarde zijn sterk overdreven</a:t>
            </a:r>
            <a:endParaRPr lang="nl-NL" sz="2400" dirty="0"/>
          </a:p>
        </p:txBody>
      </p:sp>
      <p:pic>
        <p:nvPicPr>
          <p:cNvPr id="3074" name="Picture 2" descr="Diagram met antwoorden op het Formulier. Titel van de vraag: De verhalen over opwarming van de aarde zijn sterk overdreven. Aantal antwoorden: 808 antwoorden.">
            <a:extLst>
              <a:ext uri="{FF2B5EF4-FFF2-40B4-BE49-F238E27FC236}">
                <a16:creationId xmlns:a16="http://schemas.microsoft.com/office/drawing/2014/main" id="{999C1638-442F-4AD1-B8DF-57C95A0364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332" b="15289"/>
          <a:stretch/>
        </p:blipFill>
        <p:spPr bwMode="auto">
          <a:xfrm>
            <a:off x="129092" y="1117459"/>
            <a:ext cx="8110670" cy="266789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agram met antwoorden op het Formulier. Titel van de vraag: De verhalen over opwarming van de aarde zijn sterk overdreven. Aantal antwoorden: 57 antwoorden.">
            <a:extLst>
              <a:ext uri="{FF2B5EF4-FFF2-40B4-BE49-F238E27FC236}">
                <a16:creationId xmlns:a16="http://schemas.microsoft.com/office/drawing/2014/main" id="{3671EE58-19B0-42A6-9062-6D86414AD4E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985" b="14051"/>
          <a:stretch/>
        </p:blipFill>
        <p:spPr bwMode="auto">
          <a:xfrm>
            <a:off x="129092" y="4087906"/>
            <a:ext cx="8110670" cy="2302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834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3DE3356-DADD-482B-A6D5-885F4D317F0D}"/>
              </a:ext>
            </a:extLst>
          </p:cNvPr>
          <p:cNvPicPr>
            <a:picLocks noChangeAspect="1"/>
          </p:cNvPicPr>
          <p:nvPr/>
        </p:nvPicPr>
        <p:blipFill>
          <a:blip r:embed="rId2"/>
          <a:stretch>
            <a:fillRect/>
          </a:stretch>
        </p:blipFill>
        <p:spPr>
          <a:xfrm>
            <a:off x="0" y="0"/>
            <a:ext cx="9144000" cy="541866"/>
          </a:xfrm>
          <a:prstGeom prst="rect">
            <a:avLst/>
          </a:prstGeom>
        </p:spPr>
      </p:pic>
      <p:sp>
        <p:nvSpPr>
          <p:cNvPr id="7" name="Tekstvak 6">
            <a:extLst>
              <a:ext uri="{FF2B5EF4-FFF2-40B4-BE49-F238E27FC236}">
                <a16:creationId xmlns:a16="http://schemas.microsoft.com/office/drawing/2014/main" id="{C615077C-7C00-4E83-85DF-83A65D179985}"/>
              </a:ext>
            </a:extLst>
          </p:cNvPr>
          <p:cNvSpPr txBox="1"/>
          <p:nvPr/>
        </p:nvSpPr>
        <p:spPr>
          <a:xfrm>
            <a:off x="266700" y="655871"/>
            <a:ext cx="8610600" cy="461665"/>
          </a:xfrm>
          <a:prstGeom prst="rect">
            <a:avLst/>
          </a:prstGeom>
          <a:noFill/>
        </p:spPr>
        <p:txBody>
          <a:bodyPr wrap="square">
            <a:spAutoFit/>
          </a:bodyPr>
          <a:lstStyle/>
          <a:p>
            <a:pPr algn="ctr"/>
            <a:r>
              <a:rPr lang="nl-NL" sz="2400" b="0" i="0" dirty="0">
                <a:solidFill>
                  <a:srgbClr val="202124"/>
                </a:solidFill>
                <a:effectLst/>
                <a:latin typeface="Google Sans"/>
              </a:rPr>
              <a:t>Klimaatverandering is het grootste probleem voor onze toekomst</a:t>
            </a:r>
            <a:endParaRPr lang="nl-NL" sz="2400" dirty="0"/>
          </a:p>
        </p:txBody>
      </p:sp>
      <p:pic>
        <p:nvPicPr>
          <p:cNvPr id="2050" name="Picture 2" descr="Diagram met antwoorden op het Formulier. Titel van de vraag: Klimaatverandering is het grootste probleem voor onze toekomst. Aantal antwoorden: 808 antwoorden.">
            <a:extLst>
              <a:ext uri="{FF2B5EF4-FFF2-40B4-BE49-F238E27FC236}">
                <a16:creationId xmlns:a16="http://schemas.microsoft.com/office/drawing/2014/main" id="{706AA911-A746-4A5A-A4C7-DF286CFC4D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601" b="14298"/>
          <a:stretch/>
        </p:blipFill>
        <p:spPr bwMode="auto">
          <a:xfrm>
            <a:off x="169381" y="1117536"/>
            <a:ext cx="8025385" cy="278623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iagram met antwoorden op het Formulier. Titel van de vraag: Klimaatverandering is het grootste probleem voor onze toekomst. Aantal antwoorden: 57 antwoorden.">
            <a:extLst>
              <a:ext uri="{FF2B5EF4-FFF2-40B4-BE49-F238E27FC236}">
                <a16:creationId xmlns:a16="http://schemas.microsoft.com/office/drawing/2014/main" id="{70D00CBB-4A92-48E2-AC34-8E250894D25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4569" b="13556"/>
          <a:stretch/>
        </p:blipFill>
        <p:spPr bwMode="auto">
          <a:xfrm>
            <a:off x="169380" y="4012603"/>
            <a:ext cx="8025386" cy="2689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015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3DE3356-DADD-482B-A6D5-885F4D317F0D}"/>
              </a:ext>
            </a:extLst>
          </p:cNvPr>
          <p:cNvPicPr>
            <a:picLocks noChangeAspect="1"/>
          </p:cNvPicPr>
          <p:nvPr/>
        </p:nvPicPr>
        <p:blipFill>
          <a:blip r:embed="rId2"/>
          <a:stretch>
            <a:fillRect/>
          </a:stretch>
        </p:blipFill>
        <p:spPr>
          <a:xfrm>
            <a:off x="0" y="0"/>
            <a:ext cx="9144000" cy="541866"/>
          </a:xfrm>
          <a:prstGeom prst="rect">
            <a:avLst/>
          </a:prstGeom>
        </p:spPr>
      </p:pic>
      <p:sp>
        <p:nvSpPr>
          <p:cNvPr id="9" name="Tekstvak 8">
            <a:extLst>
              <a:ext uri="{FF2B5EF4-FFF2-40B4-BE49-F238E27FC236}">
                <a16:creationId xmlns:a16="http://schemas.microsoft.com/office/drawing/2014/main" id="{501EC8AF-65F6-4BCA-AFBD-26A4A3EEF424}"/>
              </a:ext>
            </a:extLst>
          </p:cNvPr>
          <p:cNvSpPr txBox="1"/>
          <p:nvPr/>
        </p:nvSpPr>
        <p:spPr>
          <a:xfrm>
            <a:off x="292100" y="705535"/>
            <a:ext cx="8585200" cy="461665"/>
          </a:xfrm>
          <a:prstGeom prst="rect">
            <a:avLst/>
          </a:prstGeom>
          <a:noFill/>
        </p:spPr>
        <p:txBody>
          <a:bodyPr wrap="square">
            <a:spAutoFit/>
          </a:bodyPr>
          <a:lstStyle/>
          <a:p>
            <a:pPr algn="ctr"/>
            <a:r>
              <a:rPr lang="nl-NL" sz="2400" b="0" i="0" dirty="0">
                <a:solidFill>
                  <a:srgbClr val="202124"/>
                </a:solidFill>
                <a:effectLst/>
                <a:latin typeface="Google Sans"/>
              </a:rPr>
              <a:t>Ik maak me grote zorgen over de opwarming van de aarde</a:t>
            </a:r>
            <a:endParaRPr lang="nl-NL" sz="2400" dirty="0"/>
          </a:p>
        </p:txBody>
      </p:sp>
      <p:pic>
        <p:nvPicPr>
          <p:cNvPr id="1026" name="Picture 2" descr="Diagram met antwoorden op het Formulier. Titel van de vraag: Ik maak me grote zorgen over de opwarming van de aarde. Aantal antwoorden: 808 antwoorden.">
            <a:extLst>
              <a:ext uri="{FF2B5EF4-FFF2-40B4-BE49-F238E27FC236}">
                <a16:creationId xmlns:a16="http://schemas.microsoft.com/office/drawing/2014/main" id="{268500C1-54B7-4A8F-88E1-121280B525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085" b="14299"/>
          <a:stretch/>
        </p:blipFill>
        <p:spPr bwMode="auto">
          <a:xfrm>
            <a:off x="0" y="1330869"/>
            <a:ext cx="8247017" cy="27216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iagram met antwoorden op het Formulier. Titel van de vraag: Ik maak me grote zorgen over de opwarming van de aarde. Aantal antwoorden: 57 antwoorden.">
            <a:extLst>
              <a:ext uri="{FF2B5EF4-FFF2-40B4-BE49-F238E27FC236}">
                <a16:creationId xmlns:a16="http://schemas.microsoft.com/office/drawing/2014/main" id="{DFA225BD-D254-4E41-B844-99066476978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0757" b="14051"/>
          <a:stretch/>
        </p:blipFill>
        <p:spPr bwMode="auto">
          <a:xfrm>
            <a:off x="86062" y="4216223"/>
            <a:ext cx="8160956" cy="2398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1714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0B633ADE-3D8B-48C0-A555-894629D8D9B7}"/>
              </a:ext>
            </a:extLst>
          </p:cNvPr>
          <p:cNvPicPr>
            <a:picLocks noChangeAspect="1"/>
          </p:cNvPicPr>
          <p:nvPr/>
        </p:nvPicPr>
        <p:blipFill rotWithShape="1">
          <a:blip r:embed="rId2">
            <a:extLst>
              <a:ext uri="{28A0092B-C50C-407E-A947-70E740481C1C}">
                <a14:useLocalDpi xmlns:a14="http://schemas.microsoft.com/office/drawing/2010/main" val="0"/>
              </a:ext>
            </a:extLst>
          </a:blip>
          <a:srcRect l="25274"/>
          <a:stretch/>
        </p:blipFill>
        <p:spPr>
          <a:xfrm>
            <a:off x="2511786" y="2351867"/>
            <a:ext cx="6632214" cy="3883511"/>
          </a:xfrm>
          <a:prstGeom prst="rect">
            <a:avLst/>
          </a:prstGeom>
        </p:spPr>
      </p:pic>
      <p:pic>
        <p:nvPicPr>
          <p:cNvPr id="3" name="Afbeelding 2">
            <a:extLst>
              <a:ext uri="{FF2B5EF4-FFF2-40B4-BE49-F238E27FC236}">
                <a16:creationId xmlns:a16="http://schemas.microsoft.com/office/drawing/2014/main" id="{B6330504-3133-49DA-A13E-C0C837E2BF2A}"/>
              </a:ext>
            </a:extLst>
          </p:cNvPr>
          <p:cNvPicPr>
            <a:picLocks noChangeAspect="1"/>
          </p:cNvPicPr>
          <p:nvPr/>
        </p:nvPicPr>
        <p:blipFill rotWithShape="1">
          <a:blip r:embed="rId2">
            <a:extLst>
              <a:ext uri="{28A0092B-C50C-407E-A947-70E740481C1C}">
                <a14:useLocalDpi xmlns:a14="http://schemas.microsoft.com/office/drawing/2010/main" val="0"/>
              </a:ext>
            </a:extLst>
          </a:blip>
          <a:srcRect l="8062" r="74242" b="8337"/>
          <a:stretch/>
        </p:blipFill>
        <p:spPr>
          <a:xfrm>
            <a:off x="279699" y="2332859"/>
            <a:ext cx="1570617" cy="3547516"/>
          </a:xfrm>
          <a:prstGeom prst="rect">
            <a:avLst/>
          </a:prstGeom>
        </p:spPr>
      </p:pic>
      <p:sp>
        <p:nvSpPr>
          <p:cNvPr id="4" name="Tekstvak 3">
            <a:extLst>
              <a:ext uri="{FF2B5EF4-FFF2-40B4-BE49-F238E27FC236}">
                <a16:creationId xmlns:a16="http://schemas.microsoft.com/office/drawing/2014/main" id="{525D43EC-24A9-4F98-BC36-B574C3EE4E5D}"/>
              </a:ext>
            </a:extLst>
          </p:cNvPr>
          <p:cNvSpPr txBox="1"/>
          <p:nvPr/>
        </p:nvSpPr>
        <p:spPr>
          <a:xfrm>
            <a:off x="1927560" y="2366038"/>
            <a:ext cx="772609" cy="1815882"/>
          </a:xfrm>
          <a:prstGeom prst="rect">
            <a:avLst/>
          </a:prstGeom>
          <a:noFill/>
        </p:spPr>
        <p:txBody>
          <a:bodyPr wrap="square" rtlCol="0">
            <a:spAutoFit/>
          </a:bodyPr>
          <a:lstStyle/>
          <a:p>
            <a:r>
              <a:rPr lang="nl-NL" sz="1600" b="1" dirty="0">
                <a:solidFill>
                  <a:srgbClr val="0070C0"/>
                </a:solidFill>
              </a:rPr>
              <a:t>19 %</a:t>
            </a:r>
          </a:p>
          <a:p>
            <a:r>
              <a:rPr lang="nl-NL" sz="1600" b="1" dirty="0">
                <a:solidFill>
                  <a:srgbClr val="0070C0"/>
                </a:solidFill>
              </a:rPr>
              <a:t>22 %</a:t>
            </a:r>
          </a:p>
          <a:p>
            <a:endParaRPr lang="nl-NL" sz="1600" b="1" dirty="0">
              <a:solidFill>
                <a:schemeClr val="accent1">
                  <a:lumMod val="75000"/>
                </a:schemeClr>
              </a:solidFill>
            </a:endParaRPr>
          </a:p>
          <a:p>
            <a:r>
              <a:rPr lang="nl-NL" sz="1600" b="1" dirty="0">
                <a:solidFill>
                  <a:schemeClr val="accent1">
                    <a:lumMod val="75000"/>
                  </a:schemeClr>
                </a:solidFill>
              </a:rPr>
              <a:t>32 %</a:t>
            </a:r>
          </a:p>
          <a:p>
            <a:endParaRPr lang="nl-NL" sz="1600" b="1" dirty="0">
              <a:solidFill>
                <a:schemeClr val="accent1">
                  <a:lumMod val="75000"/>
                </a:schemeClr>
              </a:solidFill>
            </a:endParaRPr>
          </a:p>
          <a:p>
            <a:r>
              <a:rPr lang="nl-NL" sz="1600" b="1" dirty="0">
                <a:solidFill>
                  <a:schemeClr val="accent1">
                    <a:lumMod val="75000"/>
                  </a:schemeClr>
                </a:solidFill>
              </a:rPr>
              <a:t>31 %</a:t>
            </a:r>
          </a:p>
          <a:p>
            <a:r>
              <a:rPr lang="nl-NL" sz="1600" b="1" dirty="0">
                <a:solidFill>
                  <a:schemeClr val="accent1">
                    <a:lumMod val="75000"/>
                  </a:schemeClr>
                </a:solidFill>
              </a:rPr>
              <a:t>41 %</a:t>
            </a:r>
            <a:endParaRPr lang="nl-NL" b="1" dirty="0">
              <a:solidFill>
                <a:schemeClr val="accent1">
                  <a:lumMod val="75000"/>
                </a:schemeClr>
              </a:solidFill>
            </a:endParaRPr>
          </a:p>
        </p:txBody>
      </p:sp>
      <p:pic>
        <p:nvPicPr>
          <p:cNvPr id="7" name="Afbeelding 6">
            <a:extLst>
              <a:ext uri="{FF2B5EF4-FFF2-40B4-BE49-F238E27FC236}">
                <a16:creationId xmlns:a16="http://schemas.microsoft.com/office/drawing/2014/main" id="{B786EB85-CEC8-4795-AF31-1FFB6319512F}"/>
              </a:ext>
            </a:extLst>
          </p:cNvPr>
          <p:cNvPicPr>
            <a:picLocks noChangeAspect="1"/>
          </p:cNvPicPr>
          <p:nvPr/>
        </p:nvPicPr>
        <p:blipFill>
          <a:blip r:embed="rId3"/>
          <a:stretch>
            <a:fillRect/>
          </a:stretch>
        </p:blipFill>
        <p:spPr>
          <a:xfrm>
            <a:off x="0" y="0"/>
            <a:ext cx="9144000" cy="541866"/>
          </a:xfrm>
          <a:prstGeom prst="rect">
            <a:avLst/>
          </a:prstGeom>
        </p:spPr>
      </p:pic>
      <p:sp>
        <p:nvSpPr>
          <p:cNvPr id="8" name="Tekstvak 7">
            <a:extLst>
              <a:ext uri="{FF2B5EF4-FFF2-40B4-BE49-F238E27FC236}">
                <a16:creationId xmlns:a16="http://schemas.microsoft.com/office/drawing/2014/main" id="{E690FA1A-B2DB-4829-A259-433A44F8B582}"/>
              </a:ext>
            </a:extLst>
          </p:cNvPr>
          <p:cNvSpPr txBox="1"/>
          <p:nvPr/>
        </p:nvSpPr>
        <p:spPr>
          <a:xfrm>
            <a:off x="2589030" y="2380209"/>
            <a:ext cx="772609" cy="1846659"/>
          </a:xfrm>
          <a:prstGeom prst="rect">
            <a:avLst/>
          </a:prstGeom>
          <a:noFill/>
        </p:spPr>
        <p:txBody>
          <a:bodyPr wrap="square" rtlCol="0">
            <a:spAutoFit/>
          </a:bodyPr>
          <a:lstStyle/>
          <a:p>
            <a:r>
              <a:rPr lang="nl-NL" sz="1600" b="1" dirty="0">
                <a:solidFill>
                  <a:schemeClr val="bg1"/>
                </a:solidFill>
              </a:rPr>
              <a:t>46 %</a:t>
            </a:r>
          </a:p>
          <a:p>
            <a:r>
              <a:rPr lang="nl-NL" sz="1600" b="1" dirty="0">
                <a:solidFill>
                  <a:schemeClr val="bg1"/>
                </a:solidFill>
              </a:rPr>
              <a:t>19 %</a:t>
            </a:r>
          </a:p>
          <a:p>
            <a:endParaRPr lang="nl-NL" sz="1600" b="1" dirty="0">
              <a:solidFill>
                <a:schemeClr val="bg1"/>
              </a:solidFill>
            </a:endParaRPr>
          </a:p>
          <a:p>
            <a:r>
              <a:rPr lang="nl-NL" sz="1600" b="1" dirty="0">
                <a:solidFill>
                  <a:schemeClr val="bg1"/>
                </a:solidFill>
              </a:rPr>
              <a:t>65 %</a:t>
            </a:r>
          </a:p>
          <a:p>
            <a:endParaRPr lang="nl-NL" sz="1600" b="1" dirty="0">
              <a:solidFill>
                <a:schemeClr val="bg1"/>
              </a:solidFill>
            </a:endParaRPr>
          </a:p>
          <a:p>
            <a:r>
              <a:rPr lang="nl-NL" sz="1600" b="1" dirty="0">
                <a:solidFill>
                  <a:schemeClr val="bg1"/>
                </a:solidFill>
              </a:rPr>
              <a:t>28 %</a:t>
            </a:r>
          </a:p>
          <a:p>
            <a:r>
              <a:rPr lang="nl-NL" sz="1600" b="1" dirty="0">
                <a:solidFill>
                  <a:schemeClr val="bg1"/>
                </a:solidFill>
              </a:rPr>
              <a:t>39 %</a:t>
            </a:r>
          </a:p>
        </p:txBody>
      </p:sp>
      <p:sp>
        <p:nvSpPr>
          <p:cNvPr id="9" name="Titel 1">
            <a:extLst>
              <a:ext uri="{FF2B5EF4-FFF2-40B4-BE49-F238E27FC236}">
                <a16:creationId xmlns:a16="http://schemas.microsoft.com/office/drawing/2014/main" id="{FD999C5C-213D-445D-AAF9-36A1E61A98B3}"/>
              </a:ext>
            </a:extLst>
          </p:cNvPr>
          <p:cNvSpPr>
            <a:spLocks noGrp="1"/>
          </p:cNvSpPr>
          <p:nvPr>
            <p:ph type="title"/>
          </p:nvPr>
        </p:nvSpPr>
        <p:spPr>
          <a:xfrm>
            <a:off x="628650" y="365126"/>
            <a:ext cx="7886700" cy="1325563"/>
          </a:xfrm>
        </p:spPr>
        <p:txBody>
          <a:bodyPr>
            <a:normAutofit/>
          </a:bodyPr>
          <a:lstStyle/>
          <a:p>
            <a:r>
              <a:rPr lang="nl-NL" sz="3100" dirty="0"/>
              <a:t>Gevoel bij ‘klimaatverandering</a:t>
            </a:r>
            <a:r>
              <a:rPr lang="nl-NL" sz="2800" dirty="0"/>
              <a:t>’ 2022</a:t>
            </a:r>
          </a:p>
        </p:txBody>
      </p:sp>
      <p:sp>
        <p:nvSpPr>
          <p:cNvPr id="2" name="Tekstvak 1">
            <a:extLst>
              <a:ext uri="{FF2B5EF4-FFF2-40B4-BE49-F238E27FC236}">
                <a16:creationId xmlns:a16="http://schemas.microsoft.com/office/drawing/2014/main" id="{66C7C9A5-82E7-4289-86FF-1474EA5BFE60}"/>
              </a:ext>
            </a:extLst>
          </p:cNvPr>
          <p:cNvSpPr txBox="1"/>
          <p:nvPr/>
        </p:nvSpPr>
        <p:spPr>
          <a:xfrm>
            <a:off x="1850317" y="1660588"/>
            <a:ext cx="738714" cy="677108"/>
          </a:xfrm>
          <a:prstGeom prst="rect">
            <a:avLst/>
          </a:prstGeom>
          <a:noFill/>
        </p:spPr>
        <p:txBody>
          <a:bodyPr wrap="square" rtlCol="0">
            <a:spAutoFit/>
          </a:bodyPr>
          <a:lstStyle/>
          <a:p>
            <a:r>
              <a:rPr lang="nl-NL" dirty="0">
                <a:solidFill>
                  <a:srgbClr val="0070C0"/>
                </a:solidFill>
              </a:rPr>
              <a:t>top-5</a:t>
            </a:r>
          </a:p>
          <a:p>
            <a:r>
              <a:rPr lang="nl-NL" sz="2000" b="1" dirty="0">
                <a:solidFill>
                  <a:srgbClr val="0070C0"/>
                </a:solidFill>
              </a:rPr>
              <a:t>  </a:t>
            </a:r>
            <a:r>
              <a:rPr lang="nl-NL" sz="2000" b="1" dirty="0" err="1">
                <a:solidFill>
                  <a:srgbClr val="0070C0"/>
                </a:solidFill>
              </a:rPr>
              <a:t>lln</a:t>
            </a:r>
            <a:endParaRPr lang="nl-NL" sz="2000" b="1" dirty="0">
              <a:solidFill>
                <a:schemeClr val="accent2">
                  <a:lumMod val="50000"/>
                </a:schemeClr>
              </a:solidFill>
            </a:endParaRPr>
          </a:p>
        </p:txBody>
      </p:sp>
      <p:sp>
        <p:nvSpPr>
          <p:cNvPr id="10" name="Tekstvak 9">
            <a:extLst>
              <a:ext uri="{FF2B5EF4-FFF2-40B4-BE49-F238E27FC236}">
                <a16:creationId xmlns:a16="http://schemas.microsoft.com/office/drawing/2014/main" id="{7ACBC0A2-BF64-4F0D-8C5C-4796C43438E5}"/>
              </a:ext>
            </a:extLst>
          </p:cNvPr>
          <p:cNvSpPr txBox="1"/>
          <p:nvPr/>
        </p:nvSpPr>
        <p:spPr>
          <a:xfrm>
            <a:off x="2511786" y="1951757"/>
            <a:ext cx="2345165" cy="400110"/>
          </a:xfrm>
          <a:prstGeom prst="rect">
            <a:avLst/>
          </a:prstGeom>
          <a:noFill/>
        </p:spPr>
        <p:txBody>
          <a:bodyPr wrap="square" rtlCol="0">
            <a:spAutoFit/>
          </a:bodyPr>
          <a:lstStyle/>
          <a:p>
            <a:r>
              <a:rPr lang="nl-NL" sz="2000" b="1" dirty="0">
                <a:solidFill>
                  <a:schemeClr val="accent2">
                    <a:lumMod val="50000"/>
                  </a:schemeClr>
                </a:solidFill>
              </a:rPr>
              <a:t>docenten</a:t>
            </a:r>
          </a:p>
        </p:txBody>
      </p:sp>
    </p:spTree>
    <p:extLst>
      <p:ext uri="{BB962C8B-B14F-4D97-AF65-F5344CB8AC3E}">
        <p14:creationId xmlns:p14="http://schemas.microsoft.com/office/powerpoint/2010/main" val="339959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lstStyle/>
          <a:p>
            <a:r>
              <a:rPr lang="nl-NL" dirty="0">
                <a:solidFill>
                  <a:srgbClr val="0070C0"/>
                </a:solidFill>
              </a:rPr>
              <a:t>Wat gaan we doen?</a:t>
            </a:r>
          </a:p>
        </p:txBody>
      </p:sp>
      <p:sp>
        <p:nvSpPr>
          <p:cNvPr id="3" name="Tijdelijke aanduiding voor inhoud 2">
            <a:extLst>
              <a:ext uri="{FF2B5EF4-FFF2-40B4-BE49-F238E27FC236}">
                <a16:creationId xmlns:a16="http://schemas.microsoft.com/office/drawing/2014/main" id="{2B504187-C4F8-4BEF-BA84-13737344D9C1}"/>
              </a:ext>
            </a:extLst>
          </p:cNvPr>
          <p:cNvSpPr>
            <a:spLocks noGrp="1"/>
          </p:cNvSpPr>
          <p:nvPr>
            <p:ph idx="1"/>
          </p:nvPr>
        </p:nvSpPr>
        <p:spPr>
          <a:xfrm>
            <a:off x="473337" y="2184399"/>
            <a:ext cx="8573844" cy="3355789"/>
          </a:xfrm>
        </p:spPr>
        <p:txBody>
          <a:bodyPr>
            <a:normAutofit fontScale="85000" lnSpcReduction="10000"/>
          </a:bodyPr>
          <a:lstStyle/>
          <a:p>
            <a:pPr>
              <a:buBlip>
                <a:blip r:embed="rId3"/>
              </a:buBlip>
            </a:pPr>
            <a:r>
              <a:rPr lang="nl-NL" sz="3600" dirty="0"/>
              <a:t>   Klimaatkennis* - wat weet je (van CO</a:t>
            </a:r>
            <a:r>
              <a:rPr lang="nl-NL" sz="3100" dirty="0"/>
              <a:t>2</a:t>
            </a:r>
            <a:r>
              <a:rPr lang="nl-NL" sz="3600" dirty="0"/>
              <a:t> impact)?</a:t>
            </a:r>
          </a:p>
          <a:p>
            <a:pPr>
              <a:buBlip>
                <a:blip r:embed="rId3"/>
              </a:buBlip>
            </a:pPr>
            <a:r>
              <a:rPr lang="nl-NL" sz="3600" dirty="0"/>
              <a:t>   Klimaatgedrag* - wat doe je?</a:t>
            </a:r>
          </a:p>
          <a:p>
            <a:pPr>
              <a:buBlip>
                <a:blip r:embed="rId3"/>
              </a:buBlip>
            </a:pPr>
            <a:r>
              <a:rPr lang="nl-NL" sz="3600" dirty="0"/>
              <a:t>   Klimaatgevoel* - waar sta je?</a:t>
            </a:r>
          </a:p>
          <a:p>
            <a:pPr>
              <a:buBlip>
                <a:blip r:embed="rId3"/>
              </a:buBlip>
            </a:pPr>
            <a:r>
              <a:rPr lang="nl-NL" sz="3600" dirty="0"/>
              <a:t>   Klimaatpraat - wat zeg je?</a:t>
            </a:r>
          </a:p>
          <a:p>
            <a:pPr>
              <a:buBlip>
                <a:blip r:embed="rId3"/>
              </a:buBlip>
            </a:pPr>
            <a:r>
              <a:rPr lang="nl-NL" sz="3600" dirty="0"/>
              <a:t>   Klimaatdaad - wat wil je?</a:t>
            </a:r>
          </a:p>
          <a:p>
            <a:pPr marL="0" indent="0">
              <a:buNone/>
            </a:pPr>
            <a:r>
              <a:rPr lang="nl-NL" dirty="0"/>
              <a:t>			</a:t>
            </a:r>
          </a:p>
          <a:p>
            <a:pPr marL="0" indent="0">
              <a:buNone/>
            </a:pPr>
            <a:r>
              <a:rPr lang="nl-NL" dirty="0"/>
              <a:t>		     * </a:t>
            </a:r>
            <a:r>
              <a:rPr lang="nl-NL" sz="2400" dirty="0"/>
              <a:t>met vragenlijstresultaten</a:t>
            </a:r>
            <a:endParaRPr lang="nl-NL" dirty="0"/>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4"/>
          <a:stretch>
            <a:fillRect/>
          </a:stretch>
        </p:blipFill>
        <p:spPr>
          <a:xfrm>
            <a:off x="0" y="0"/>
            <a:ext cx="9144000" cy="541866"/>
          </a:xfrm>
          <a:prstGeom prst="rect">
            <a:avLst/>
          </a:prstGeom>
        </p:spPr>
      </p:pic>
      <p:sp>
        <p:nvSpPr>
          <p:cNvPr id="5" name="Tijdelijke aanduiding voor inhoud 2">
            <a:extLst>
              <a:ext uri="{FF2B5EF4-FFF2-40B4-BE49-F238E27FC236}">
                <a16:creationId xmlns:a16="http://schemas.microsoft.com/office/drawing/2014/main" id="{0BA2AB74-03E1-410E-91EA-1773BC5FE340}"/>
              </a:ext>
            </a:extLst>
          </p:cNvPr>
          <p:cNvSpPr txBox="1">
            <a:spLocks/>
          </p:cNvSpPr>
          <p:nvPr/>
        </p:nvSpPr>
        <p:spPr>
          <a:xfrm>
            <a:off x="2840019" y="5540188"/>
            <a:ext cx="6088827" cy="107576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sz="2400" dirty="0">
                <a:solidFill>
                  <a:schemeClr val="accent5">
                    <a:lumMod val="75000"/>
                  </a:schemeClr>
                </a:solidFill>
              </a:rPr>
              <a:t>808 respondenten bij leerlingen (34% </a:t>
            </a:r>
            <a:r>
              <a:rPr lang="nl-NL" sz="2400" dirty="0" err="1">
                <a:solidFill>
                  <a:schemeClr val="accent5">
                    <a:lumMod val="75000"/>
                  </a:schemeClr>
                </a:solidFill>
              </a:rPr>
              <a:t>lj</a:t>
            </a:r>
            <a:r>
              <a:rPr lang="nl-NL" sz="2400" dirty="0">
                <a:solidFill>
                  <a:schemeClr val="accent5">
                    <a:lumMod val="75000"/>
                  </a:schemeClr>
                </a:solidFill>
              </a:rPr>
              <a:t> 5; 68% vwo)</a:t>
            </a:r>
          </a:p>
          <a:p>
            <a:pPr marL="0" indent="0">
              <a:buFont typeface="Arial" panose="020B0604020202020204" pitchFamily="34" charset="0"/>
              <a:buNone/>
            </a:pPr>
            <a:r>
              <a:rPr lang="nl-NL" sz="2400" dirty="0">
                <a:solidFill>
                  <a:srgbClr val="C00000"/>
                </a:solidFill>
              </a:rPr>
              <a:t>57 respondenten bij docenten (77%)</a:t>
            </a:r>
          </a:p>
          <a:p>
            <a:pPr marL="0" indent="0">
              <a:buFont typeface="Arial" panose="020B0604020202020204" pitchFamily="34" charset="0"/>
              <a:buNone/>
            </a:pPr>
            <a:endParaRPr lang="nl-NL" sz="2400" dirty="0"/>
          </a:p>
        </p:txBody>
      </p:sp>
    </p:spTree>
    <p:extLst>
      <p:ext uri="{BB962C8B-B14F-4D97-AF65-F5344CB8AC3E}">
        <p14:creationId xmlns:p14="http://schemas.microsoft.com/office/powerpoint/2010/main" val="304819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lstStyle/>
          <a:p>
            <a:r>
              <a:rPr lang="nl-NL" dirty="0">
                <a:solidFill>
                  <a:srgbClr val="C00000"/>
                </a:solidFill>
              </a:rPr>
              <a:t>Klimaatpsychologie</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5" name="Tijdelijke aanduiding voor inhoud 8">
            <a:extLst>
              <a:ext uri="{FF2B5EF4-FFF2-40B4-BE49-F238E27FC236}">
                <a16:creationId xmlns:a16="http://schemas.microsoft.com/office/drawing/2014/main" id="{9A8BF200-B67D-48CA-8107-86538C9DE544}"/>
              </a:ext>
            </a:extLst>
          </p:cNvPr>
          <p:cNvPicPr>
            <a:picLocks noChangeAspect="1"/>
          </p:cNvPicPr>
          <p:nvPr/>
        </p:nvPicPr>
        <p:blipFill rotWithShape="1">
          <a:blip r:embed="rId4"/>
          <a:srcRect l="16791" t="16284" r="28453" b="48893"/>
          <a:stretch/>
        </p:blipFill>
        <p:spPr>
          <a:xfrm>
            <a:off x="365760" y="3620245"/>
            <a:ext cx="8016149" cy="2867673"/>
          </a:xfrm>
          <a:prstGeom prst="rect">
            <a:avLst/>
          </a:prstGeom>
        </p:spPr>
      </p:pic>
      <p:sp>
        <p:nvSpPr>
          <p:cNvPr id="9" name="Tijdelijke aanduiding voor inhoud 2">
            <a:extLst>
              <a:ext uri="{FF2B5EF4-FFF2-40B4-BE49-F238E27FC236}">
                <a16:creationId xmlns:a16="http://schemas.microsoft.com/office/drawing/2014/main" id="{AD4DAB1F-707B-4101-BE3A-075C46A70A6D}"/>
              </a:ext>
            </a:extLst>
          </p:cNvPr>
          <p:cNvSpPr>
            <a:spLocks noGrp="1"/>
          </p:cNvSpPr>
          <p:nvPr>
            <p:ph idx="1"/>
          </p:nvPr>
        </p:nvSpPr>
        <p:spPr>
          <a:xfrm>
            <a:off x="908655" y="1929584"/>
            <a:ext cx="6486253" cy="1690661"/>
          </a:xfrm>
        </p:spPr>
        <p:txBody>
          <a:bodyPr>
            <a:normAutofit fontScale="92500"/>
          </a:bodyPr>
          <a:lstStyle/>
          <a:p>
            <a:pPr marL="0" indent="0">
              <a:buNone/>
            </a:pPr>
            <a:r>
              <a:rPr lang="nl-NL" i="1" dirty="0"/>
              <a:t>Klimaatdepressie is een echt probleem</a:t>
            </a:r>
            <a:br>
              <a:rPr lang="nl-NL" i="1" dirty="0"/>
            </a:br>
            <a:r>
              <a:rPr lang="nl-NL" i="1" dirty="0"/>
              <a:t>en het wordt nu vooral op het individu gericht, terwijl ik vind dat vooral de overheid een grotere rol moet hebben hierin.</a:t>
            </a:r>
            <a:r>
              <a:rPr lang="nl-NL" dirty="0"/>
              <a:t> (5vwo leerling)</a:t>
            </a:r>
            <a:endParaRPr lang="nl-NL" i="1" dirty="0"/>
          </a:p>
        </p:txBody>
      </p:sp>
    </p:spTree>
    <p:extLst>
      <p:ext uri="{BB962C8B-B14F-4D97-AF65-F5344CB8AC3E}">
        <p14:creationId xmlns:p14="http://schemas.microsoft.com/office/powerpoint/2010/main" val="394716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59FF4AEC-1B7A-4213-8507-FA20A924DF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531" r="2457"/>
          <a:stretch/>
        </p:blipFill>
        <p:spPr bwMode="auto">
          <a:xfrm>
            <a:off x="210479" y="2077117"/>
            <a:ext cx="4385275" cy="1883056"/>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4"/>
          <a:stretch>
            <a:fillRect/>
          </a:stretch>
        </p:blipFill>
        <p:spPr>
          <a:xfrm>
            <a:off x="0" y="0"/>
            <a:ext cx="9144000" cy="541866"/>
          </a:xfrm>
          <a:prstGeom prst="rect">
            <a:avLst/>
          </a:prstGeom>
        </p:spPr>
      </p:pic>
      <p:sp>
        <p:nvSpPr>
          <p:cNvPr id="13" name="Tijdelijke aanduiding voor inhoud 12">
            <a:extLst>
              <a:ext uri="{FF2B5EF4-FFF2-40B4-BE49-F238E27FC236}">
                <a16:creationId xmlns:a16="http://schemas.microsoft.com/office/drawing/2014/main" id="{3EBC003F-72A6-4861-B4ED-74671B9E0747}"/>
              </a:ext>
            </a:extLst>
          </p:cNvPr>
          <p:cNvSpPr>
            <a:spLocks noGrp="1"/>
          </p:cNvSpPr>
          <p:nvPr>
            <p:ph idx="1"/>
          </p:nvPr>
        </p:nvSpPr>
        <p:spPr>
          <a:xfrm>
            <a:off x="4676663" y="2698120"/>
            <a:ext cx="4256858" cy="1035956"/>
          </a:xfrm>
        </p:spPr>
        <p:txBody>
          <a:bodyPr>
            <a:normAutofit/>
          </a:bodyPr>
          <a:lstStyle/>
          <a:p>
            <a:pPr marL="0" indent="0">
              <a:buNone/>
            </a:pPr>
            <a:r>
              <a:rPr lang="nl-NL" dirty="0"/>
              <a:t>Zorgen </a:t>
            </a:r>
            <a:r>
              <a:rPr lang="nl-NL" dirty="0">
                <a:sym typeface="Wingdings" panose="05000000000000000000" pitchFamily="2" charset="2"/>
              </a:rPr>
              <a:t>zetten aan tot actie.</a:t>
            </a:r>
            <a:br>
              <a:rPr lang="nl-NL" dirty="0">
                <a:sym typeface="Wingdings" panose="05000000000000000000" pitchFamily="2" charset="2"/>
              </a:rPr>
            </a:br>
            <a:r>
              <a:rPr lang="nl-NL" dirty="0">
                <a:sym typeface="Wingdings" panose="05000000000000000000" pitchFamily="2" charset="2"/>
              </a:rPr>
              <a:t>(W</a:t>
            </a:r>
            <a:r>
              <a:rPr lang="nl-NL" dirty="0"/>
              <a:t>oede en angst niet zo)</a:t>
            </a:r>
          </a:p>
        </p:txBody>
      </p:sp>
      <p:sp>
        <p:nvSpPr>
          <p:cNvPr id="6" name="Titel 1">
            <a:extLst>
              <a:ext uri="{FF2B5EF4-FFF2-40B4-BE49-F238E27FC236}">
                <a16:creationId xmlns:a16="http://schemas.microsoft.com/office/drawing/2014/main" id="{E56403F2-66F3-4F17-A94D-DB44F9030FBD}"/>
              </a:ext>
            </a:extLst>
          </p:cNvPr>
          <p:cNvSpPr>
            <a:spLocks noGrp="1"/>
          </p:cNvSpPr>
          <p:nvPr>
            <p:ph type="title"/>
          </p:nvPr>
        </p:nvSpPr>
        <p:spPr>
          <a:xfrm>
            <a:off x="628650" y="826806"/>
            <a:ext cx="7886700" cy="977113"/>
          </a:xfrm>
        </p:spPr>
        <p:txBody>
          <a:bodyPr/>
          <a:lstStyle/>
          <a:p>
            <a:r>
              <a:rPr lang="nl-NL" dirty="0">
                <a:solidFill>
                  <a:srgbClr val="C00000"/>
                </a:solidFill>
              </a:rPr>
              <a:t>Klimaatpsychologie</a:t>
            </a:r>
          </a:p>
        </p:txBody>
      </p:sp>
      <p:sp>
        <p:nvSpPr>
          <p:cNvPr id="9" name="Tijdelijke aanduiding voor inhoud 12">
            <a:extLst>
              <a:ext uri="{FF2B5EF4-FFF2-40B4-BE49-F238E27FC236}">
                <a16:creationId xmlns:a16="http://schemas.microsoft.com/office/drawing/2014/main" id="{9B5146D7-1E90-4C1D-930B-8F1D84F3DFBF}"/>
              </a:ext>
            </a:extLst>
          </p:cNvPr>
          <p:cNvSpPr txBox="1">
            <a:spLocks/>
          </p:cNvSpPr>
          <p:nvPr/>
        </p:nvSpPr>
        <p:spPr>
          <a:xfrm>
            <a:off x="666283" y="3960173"/>
            <a:ext cx="7858941" cy="26020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t>Je bent niet alleen! </a:t>
            </a:r>
            <a:br>
              <a:rPr lang="nl-NL" dirty="0"/>
            </a:br>
            <a:r>
              <a:rPr lang="nl-NL" dirty="0"/>
              <a:t>- meerderheid ziet noodtoestand en wil actie -</a:t>
            </a:r>
          </a:p>
          <a:p>
            <a:pPr marL="0" indent="0">
              <a:buFont typeface="Arial" panose="020B0604020202020204" pitchFamily="34" charset="0"/>
              <a:buNone/>
            </a:pPr>
            <a:br>
              <a:rPr lang="nl-NL" dirty="0"/>
            </a:br>
            <a:r>
              <a:rPr lang="nl-NL" dirty="0"/>
              <a:t>‘Biosfeer-waarden’ (natuur) belangrijker dan ‘egoïstische waarden’ (bezit, macht)</a:t>
            </a:r>
          </a:p>
        </p:txBody>
      </p:sp>
      <p:sp>
        <p:nvSpPr>
          <p:cNvPr id="11" name="Tekstvak 10">
            <a:extLst>
              <a:ext uri="{FF2B5EF4-FFF2-40B4-BE49-F238E27FC236}">
                <a16:creationId xmlns:a16="http://schemas.microsoft.com/office/drawing/2014/main" id="{7E4BE7B4-7845-418C-AD73-DA2275F1017D}"/>
              </a:ext>
            </a:extLst>
          </p:cNvPr>
          <p:cNvSpPr txBox="1"/>
          <p:nvPr/>
        </p:nvSpPr>
        <p:spPr>
          <a:xfrm>
            <a:off x="210479" y="1854672"/>
            <a:ext cx="4385275" cy="307777"/>
          </a:xfrm>
          <a:prstGeom prst="rect">
            <a:avLst/>
          </a:prstGeom>
          <a:noFill/>
        </p:spPr>
        <p:txBody>
          <a:bodyPr wrap="square">
            <a:spAutoFit/>
          </a:bodyPr>
          <a:lstStyle/>
          <a:p>
            <a:pPr algn="ctr"/>
            <a:r>
              <a:rPr lang="nl-NL" sz="1400" b="0" i="0" dirty="0">
                <a:solidFill>
                  <a:srgbClr val="202124"/>
                </a:solidFill>
                <a:effectLst/>
                <a:latin typeface="Google Sans"/>
              </a:rPr>
              <a:t>Ik maak me grote zorgen over de opwarming van de aarde</a:t>
            </a:r>
            <a:endParaRPr lang="nl-NL" sz="1400" dirty="0"/>
          </a:p>
        </p:txBody>
      </p:sp>
      <p:sp>
        <p:nvSpPr>
          <p:cNvPr id="14" name="Tekstvak 13">
            <a:extLst>
              <a:ext uri="{FF2B5EF4-FFF2-40B4-BE49-F238E27FC236}">
                <a16:creationId xmlns:a16="http://schemas.microsoft.com/office/drawing/2014/main" id="{06EC23D3-26D3-415D-BDDA-42D1324FFDDC}"/>
              </a:ext>
            </a:extLst>
          </p:cNvPr>
          <p:cNvSpPr txBox="1"/>
          <p:nvPr/>
        </p:nvSpPr>
        <p:spPr>
          <a:xfrm rot="21016279">
            <a:off x="856691" y="2676244"/>
            <a:ext cx="7768046" cy="2914644"/>
          </a:xfrm>
          <a:prstGeom prst="rect">
            <a:avLst/>
          </a:prstGeom>
          <a:solidFill>
            <a:schemeClr val="accent4">
              <a:lumMod val="40000"/>
              <a:lumOff val="60000"/>
            </a:schemeClr>
          </a:solidFill>
          <a:ln w="31750">
            <a:solidFill>
              <a:schemeClr val="bg1">
                <a:lumMod val="50000"/>
              </a:schemeClr>
            </a:solidFill>
          </a:ln>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endParaRPr kumimoji="0" lang="nl-NL" sz="44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R="0" lvl="0" algn="ctr" defTabSz="914400" rtl="0" eaLnBrk="1" fontAlgn="auto" latinLnBrk="0" hangingPunct="1">
              <a:lnSpc>
                <a:spcPct val="90000"/>
              </a:lnSpc>
              <a:spcBef>
                <a:spcPts val="1000"/>
              </a:spcBef>
              <a:spcAft>
                <a:spcPts val="0"/>
              </a:spcAft>
              <a:buClrTx/>
              <a:buSzTx/>
              <a:tabLst/>
              <a:defRPr/>
            </a:pPr>
            <a:r>
              <a:rPr kumimoji="0" lang="nl-NL" sz="4400" b="0" i="0" u="none" strike="noStrike" kern="1200" cap="none" spc="0" normalizeH="0" baseline="0" noProof="0" dirty="0">
                <a:ln>
                  <a:noFill/>
                </a:ln>
                <a:solidFill>
                  <a:srgbClr val="C00000"/>
                </a:solidFill>
                <a:effectLst/>
                <a:uLnTx/>
                <a:uFillTx/>
                <a:latin typeface="Calibri" panose="020F0502020204030204"/>
                <a:ea typeface="+mn-ea"/>
                <a:cs typeface="+mn-cs"/>
              </a:rPr>
              <a:t>Pessimisme van het verstand </a:t>
            </a:r>
          </a:p>
          <a:p>
            <a:pPr marR="0" lvl="0" algn="ctr" defTabSz="914400" rtl="0" eaLnBrk="1" fontAlgn="auto" latinLnBrk="0" hangingPunct="1">
              <a:lnSpc>
                <a:spcPct val="90000"/>
              </a:lnSpc>
              <a:spcBef>
                <a:spcPts val="1000"/>
              </a:spcBef>
              <a:spcAft>
                <a:spcPts val="0"/>
              </a:spcAft>
              <a:buClrTx/>
              <a:buSzTx/>
              <a:tabLst/>
              <a:defRPr/>
            </a:pPr>
            <a:r>
              <a:rPr kumimoji="0" lang="nl-NL" sz="4400" b="0" i="0" u="none" strike="noStrike" kern="1200" cap="none" spc="0" normalizeH="0" baseline="0" noProof="0" dirty="0">
                <a:ln>
                  <a:noFill/>
                </a:ln>
                <a:solidFill>
                  <a:schemeClr val="accent5">
                    <a:lumMod val="75000"/>
                  </a:schemeClr>
                </a:solidFill>
                <a:effectLst/>
                <a:uLnTx/>
                <a:uFillTx/>
                <a:latin typeface="Calibri" panose="020F0502020204030204"/>
                <a:ea typeface="+mn-ea"/>
                <a:cs typeface="+mn-cs"/>
              </a:rPr>
              <a:t>en optimisme van de wil…</a:t>
            </a:r>
          </a:p>
          <a:p>
            <a:pPr marR="0" lvl="0" algn="ctr" defTabSz="914400" rtl="0" eaLnBrk="1" fontAlgn="auto" latinLnBrk="0" hangingPunct="1">
              <a:lnSpc>
                <a:spcPct val="90000"/>
              </a:lnSpc>
              <a:spcBef>
                <a:spcPts val="1000"/>
              </a:spcBef>
              <a:spcAft>
                <a:spcPts val="0"/>
              </a:spcAft>
              <a:buClrTx/>
              <a:buSzTx/>
              <a:tabLst/>
              <a:defRPr/>
            </a:pPr>
            <a:endParaRPr kumimoji="0" lang="nl-NL" sz="44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480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7" name="Tijdelijke aanduiding voor inhoud 6">
            <a:extLst>
              <a:ext uri="{FF2B5EF4-FFF2-40B4-BE49-F238E27FC236}">
                <a16:creationId xmlns:a16="http://schemas.microsoft.com/office/drawing/2014/main" id="{FA016969-2C3F-4BB2-929D-FC2DAFEA7052}"/>
              </a:ext>
            </a:extLst>
          </p:cNvPr>
          <p:cNvPicPr>
            <a:picLocks noGrp="1" noChangeAspect="1"/>
          </p:cNvPicPr>
          <p:nvPr>
            <p:ph idx="1"/>
          </p:nvPr>
        </p:nvPicPr>
        <p:blipFill rotWithShape="1">
          <a:blip r:embed="rId4"/>
          <a:srcRect l="804" t="11481" r="13075" b="5864"/>
          <a:stretch/>
        </p:blipFill>
        <p:spPr>
          <a:xfrm>
            <a:off x="0" y="1915886"/>
            <a:ext cx="9144000" cy="4942114"/>
          </a:xfrm>
        </p:spPr>
      </p:pic>
      <p:sp>
        <p:nvSpPr>
          <p:cNvPr id="9" name="Titel 1">
            <a:extLst>
              <a:ext uri="{FF2B5EF4-FFF2-40B4-BE49-F238E27FC236}">
                <a16:creationId xmlns:a16="http://schemas.microsoft.com/office/drawing/2014/main" id="{CB12B7BF-8470-4CB3-8D69-0843F556554F}"/>
              </a:ext>
            </a:extLst>
          </p:cNvPr>
          <p:cNvSpPr>
            <a:spLocks noGrp="1"/>
          </p:cNvSpPr>
          <p:nvPr>
            <p:ph type="title"/>
          </p:nvPr>
        </p:nvSpPr>
        <p:spPr>
          <a:xfrm>
            <a:off x="628650" y="826806"/>
            <a:ext cx="7886700" cy="977113"/>
          </a:xfrm>
        </p:spPr>
        <p:txBody>
          <a:bodyPr>
            <a:normAutofit/>
          </a:bodyPr>
          <a:lstStyle/>
          <a:p>
            <a:r>
              <a:rPr lang="nl-NL" dirty="0">
                <a:solidFill>
                  <a:srgbClr val="C00000"/>
                </a:solidFill>
              </a:rPr>
              <a:t>Klimaathelpdesk!</a:t>
            </a:r>
          </a:p>
        </p:txBody>
      </p:sp>
      <p:pic>
        <p:nvPicPr>
          <p:cNvPr id="10" name="Afbeelding 9">
            <a:extLst>
              <a:ext uri="{FF2B5EF4-FFF2-40B4-BE49-F238E27FC236}">
                <a16:creationId xmlns:a16="http://schemas.microsoft.com/office/drawing/2014/main" id="{DD8ABA12-7A01-4098-B271-E1C817E10443}"/>
              </a:ext>
            </a:extLst>
          </p:cNvPr>
          <p:cNvPicPr>
            <a:picLocks noChangeAspect="1"/>
          </p:cNvPicPr>
          <p:nvPr/>
        </p:nvPicPr>
        <p:blipFill rotWithShape="1">
          <a:blip r:embed="rId5"/>
          <a:srcRect l="22286" t="12794" r="40952" b="63164"/>
          <a:stretch/>
        </p:blipFill>
        <p:spPr>
          <a:xfrm rot="508875">
            <a:off x="5242662" y="1087045"/>
            <a:ext cx="4761812" cy="1762076"/>
          </a:xfrm>
          <a:prstGeom prst="rect">
            <a:avLst/>
          </a:prstGeom>
          <a:ln>
            <a:solidFill>
              <a:srgbClr val="0070C0"/>
            </a:solidFill>
          </a:ln>
        </p:spPr>
      </p:pic>
    </p:spTree>
    <p:extLst>
      <p:ext uri="{BB962C8B-B14F-4D97-AF65-F5344CB8AC3E}">
        <p14:creationId xmlns:p14="http://schemas.microsoft.com/office/powerpoint/2010/main" val="4011943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24B81A3C-CA29-4648-93ED-867D09703E8E}"/>
              </a:ext>
            </a:extLst>
          </p:cNvPr>
          <p:cNvSpPr>
            <a:spLocks noGrp="1"/>
          </p:cNvSpPr>
          <p:nvPr>
            <p:ph idx="1"/>
          </p:nvPr>
        </p:nvSpPr>
        <p:spPr>
          <a:xfrm>
            <a:off x="463378" y="1890656"/>
            <a:ext cx="8496944" cy="4525963"/>
          </a:xfrm>
        </p:spPr>
        <p:txBody>
          <a:bodyPr>
            <a:normAutofit/>
          </a:bodyPr>
          <a:lstStyle/>
          <a:p>
            <a:pPr marL="0" indent="0">
              <a:buNone/>
            </a:pPr>
            <a:r>
              <a:rPr lang="nl-NL" dirty="0"/>
              <a:t>Wat is je gevoel bij klimaatverandering?</a:t>
            </a:r>
          </a:p>
          <a:p>
            <a:pPr marL="0" indent="0">
              <a:buNone/>
            </a:pPr>
            <a:r>
              <a:rPr lang="nl-NL" i="1" dirty="0"/>
              <a:t>     Positioneer je op de lijn:</a:t>
            </a:r>
          </a:p>
          <a:p>
            <a:pPr marL="0" indent="0" algn="ctr">
              <a:buNone/>
            </a:pPr>
            <a:r>
              <a:rPr lang="nl-NL" dirty="0">
                <a:solidFill>
                  <a:srgbClr val="0033CC"/>
                </a:solidFill>
              </a:rPr>
              <a:t>onverschillig</a:t>
            </a:r>
            <a:r>
              <a:rPr lang="nl-NL" dirty="0">
                <a:solidFill>
                  <a:schemeClr val="bg1">
                    <a:lumMod val="95000"/>
                  </a:schemeClr>
                </a:solidFill>
              </a:rPr>
              <a:t>  </a:t>
            </a:r>
            <a:r>
              <a:rPr lang="nl-NL" dirty="0">
                <a:solidFill>
                  <a:schemeClr val="bg1">
                    <a:lumMod val="65000"/>
                  </a:schemeClr>
                </a:solidFill>
              </a:rPr>
              <a:t>–</a:t>
            </a:r>
            <a:r>
              <a:rPr lang="nl-NL" dirty="0">
                <a:solidFill>
                  <a:schemeClr val="bg1">
                    <a:lumMod val="95000"/>
                  </a:schemeClr>
                </a:solidFill>
              </a:rPr>
              <a:t>  </a:t>
            </a:r>
            <a:r>
              <a:rPr lang="nl-NL" dirty="0">
                <a:solidFill>
                  <a:schemeClr val="tx2">
                    <a:lumMod val="60000"/>
                    <a:lumOff val="40000"/>
                  </a:schemeClr>
                </a:solidFill>
              </a:rPr>
              <a:t>bewust</a:t>
            </a:r>
            <a:r>
              <a:rPr lang="nl-NL" dirty="0">
                <a:solidFill>
                  <a:schemeClr val="accent1">
                    <a:lumMod val="60000"/>
                    <a:lumOff val="40000"/>
                  </a:schemeClr>
                </a:solidFill>
              </a:rPr>
              <a:t> </a:t>
            </a:r>
            <a:r>
              <a:rPr lang="nl-NL" dirty="0">
                <a:solidFill>
                  <a:schemeClr val="bg1">
                    <a:lumMod val="95000"/>
                  </a:schemeClr>
                </a:solidFill>
              </a:rPr>
              <a:t> </a:t>
            </a:r>
            <a:r>
              <a:rPr lang="nl-NL" dirty="0">
                <a:solidFill>
                  <a:schemeClr val="bg1">
                    <a:lumMod val="65000"/>
                  </a:schemeClr>
                </a:solidFill>
              </a:rPr>
              <a:t>–</a:t>
            </a:r>
            <a:r>
              <a:rPr lang="nl-NL" dirty="0">
                <a:solidFill>
                  <a:schemeClr val="bg1">
                    <a:lumMod val="95000"/>
                  </a:schemeClr>
                </a:solidFill>
              </a:rPr>
              <a:t>  </a:t>
            </a:r>
            <a:r>
              <a:rPr lang="nl-NL" dirty="0">
                <a:solidFill>
                  <a:srgbClr val="FF6600"/>
                </a:solidFill>
              </a:rPr>
              <a:t>bezorgd</a:t>
            </a:r>
            <a:r>
              <a:rPr lang="nl-NL" dirty="0">
                <a:solidFill>
                  <a:schemeClr val="bg1">
                    <a:lumMod val="95000"/>
                  </a:schemeClr>
                </a:solidFill>
              </a:rPr>
              <a:t>  </a:t>
            </a:r>
            <a:r>
              <a:rPr lang="nl-NL" dirty="0">
                <a:solidFill>
                  <a:schemeClr val="bg1">
                    <a:lumMod val="65000"/>
                  </a:schemeClr>
                </a:solidFill>
              </a:rPr>
              <a:t>–</a:t>
            </a:r>
            <a:r>
              <a:rPr lang="nl-NL" dirty="0">
                <a:solidFill>
                  <a:schemeClr val="bg1">
                    <a:lumMod val="95000"/>
                  </a:schemeClr>
                </a:solidFill>
              </a:rPr>
              <a:t>  </a:t>
            </a:r>
            <a:r>
              <a:rPr lang="nl-NL" dirty="0">
                <a:solidFill>
                  <a:srgbClr val="FF0000"/>
                </a:solidFill>
              </a:rPr>
              <a:t>angstig</a:t>
            </a:r>
            <a:r>
              <a:rPr lang="nl-NL" dirty="0">
                <a:solidFill>
                  <a:schemeClr val="bg1">
                    <a:lumMod val="95000"/>
                  </a:schemeClr>
                </a:solidFill>
              </a:rPr>
              <a:t> </a:t>
            </a:r>
          </a:p>
          <a:p>
            <a:pPr marL="0" indent="0">
              <a:buNone/>
            </a:pPr>
            <a:endParaRPr lang="nl-NL" dirty="0">
              <a:solidFill>
                <a:schemeClr val="bg1">
                  <a:lumMod val="95000"/>
                </a:schemeClr>
              </a:solidFill>
            </a:endParaRPr>
          </a:p>
          <a:p>
            <a:pPr marL="0" indent="0">
              <a:buNone/>
            </a:pPr>
            <a:r>
              <a:rPr lang="nl-NL" dirty="0"/>
              <a:t>Wat is je gevoel bij de mogelijkheden om (gevolgen van) klimaatverandering tegen te gaan?</a:t>
            </a:r>
          </a:p>
          <a:p>
            <a:pPr marL="0" indent="0">
              <a:buNone/>
            </a:pPr>
            <a:r>
              <a:rPr lang="nl-NL" i="1" dirty="0"/>
              <a:t>     Doe een stap opzij richting:</a:t>
            </a:r>
          </a:p>
          <a:p>
            <a:pPr marL="0" indent="0" algn="ctr">
              <a:buNone/>
            </a:pPr>
            <a:r>
              <a:rPr lang="nl-NL" dirty="0">
                <a:solidFill>
                  <a:srgbClr val="0033CC"/>
                </a:solidFill>
              </a:rPr>
              <a:t>pessimisme</a:t>
            </a:r>
            <a:r>
              <a:rPr lang="nl-NL" dirty="0">
                <a:solidFill>
                  <a:schemeClr val="bg1">
                    <a:lumMod val="95000"/>
                  </a:schemeClr>
                </a:solidFill>
              </a:rPr>
              <a:t>    </a:t>
            </a:r>
            <a:r>
              <a:rPr lang="nl-NL" dirty="0">
                <a:solidFill>
                  <a:schemeClr val="bg1">
                    <a:lumMod val="65000"/>
                  </a:schemeClr>
                </a:solidFill>
              </a:rPr>
              <a:t>–</a:t>
            </a:r>
            <a:r>
              <a:rPr lang="nl-NL" dirty="0">
                <a:solidFill>
                  <a:schemeClr val="bg1">
                    <a:lumMod val="95000"/>
                  </a:schemeClr>
                </a:solidFill>
              </a:rPr>
              <a:t>    </a:t>
            </a:r>
            <a:r>
              <a:rPr lang="nl-NL" dirty="0">
                <a:solidFill>
                  <a:srgbClr val="FF0000"/>
                </a:solidFill>
              </a:rPr>
              <a:t>optimisme</a:t>
            </a:r>
            <a:endParaRPr lang="nl-NL" dirty="0">
              <a:solidFill>
                <a:schemeClr val="bg1">
                  <a:lumMod val="95000"/>
                </a:schemeClr>
              </a:solidFill>
            </a:endParaRPr>
          </a:p>
        </p:txBody>
      </p:sp>
      <p:pic>
        <p:nvPicPr>
          <p:cNvPr id="8" name="Afbeelding 7">
            <a:extLst>
              <a:ext uri="{FF2B5EF4-FFF2-40B4-BE49-F238E27FC236}">
                <a16:creationId xmlns:a16="http://schemas.microsoft.com/office/drawing/2014/main" id="{1D70328C-4C75-441E-8B10-F104501EB6F3}"/>
              </a:ext>
            </a:extLst>
          </p:cNvPr>
          <p:cNvPicPr>
            <a:picLocks noChangeAspect="1"/>
          </p:cNvPicPr>
          <p:nvPr/>
        </p:nvPicPr>
        <p:blipFill>
          <a:blip r:embed="rId3"/>
          <a:stretch>
            <a:fillRect/>
          </a:stretch>
        </p:blipFill>
        <p:spPr>
          <a:xfrm>
            <a:off x="0" y="0"/>
            <a:ext cx="9144000" cy="541866"/>
          </a:xfrm>
          <a:prstGeom prst="rect">
            <a:avLst/>
          </a:prstGeom>
        </p:spPr>
      </p:pic>
      <p:sp>
        <p:nvSpPr>
          <p:cNvPr id="9" name="Titel 1">
            <a:extLst>
              <a:ext uri="{FF2B5EF4-FFF2-40B4-BE49-F238E27FC236}">
                <a16:creationId xmlns:a16="http://schemas.microsoft.com/office/drawing/2014/main" id="{AB9B15DE-2602-42EE-9620-4703AE176209}"/>
              </a:ext>
            </a:extLst>
          </p:cNvPr>
          <p:cNvSpPr txBox="1">
            <a:spLocks/>
          </p:cNvSpPr>
          <p:nvPr/>
        </p:nvSpPr>
        <p:spPr>
          <a:xfrm>
            <a:off x="771525" y="826806"/>
            <a:ext cx="7886700" cy="9771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solidFill>
                  <a:srgbClr val="0070C0"/>
                </a:solidFill>
              </a:rPr>
              <a:t>Klimaatgevoel – waar sta je?      </a:t>
            </a:r>
            <a:r>
              <a:rPr lang="nl-NL" sz="3200" dirty="0">
                <a:solidFill>
                  <a:srgbClr val="0070C0"/>
                </a:solidFill>
              </a:rPr>
              <a:t>A</a:t>
            </a:r>
            <a:endParaRPr lang="nl-NL" dirty="0">
              <a:solidFill>
                <a:srgbClr val="0070C0"/>
              </a:solidFill>
            </a:endParaRPr>
          </a:p>
        </p:txBody>
      </p:sp>
    </p:spTree>
    <p:extLst>
      <p:ext uri="{BB962C8B-B14F-4D97-AF65-F5344CB8AC3E}">
        <p14:creationId xmlns:p14="http://schemas.microsoft.com/office/powerpoint/2010/main" val="208897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graphicFrame>
        <p:nvGraphicFramePr>
          <p:cNvPr id="8" name="Tabel 7">
            <a:extLst>
              <a:ext uri="{FF2B5EF4-FFF2-40B4-BE49-F238E27FC236}">
                <a16:creationId xmlns:a16="http://schemas.microsoft.com/office/drawing/2014/main" id="{FBAE3473-5C3B-4484-B697-BA3E8978B8A5}"/>
              </a:ext>
            </a:extLst>
          </p:cNvPr>
          <p:cNvGraphicFramePr>
            <a:graphicFrameLocks noGrp="1"/>
          </p:cNvGraphicFramePr>
          <p:nvPr/>
        </p:nvGraphicFramePr>
        <p:xfrm>
          <a:off x="771525" y="1803920"/>
          <a:ext cx="7562850" cy="4463530"/>
        </p:xfrm>
        <a:graphic>
          <a:graphicData uri="http://schemas.openxmlformats.org/drawingml/2006/table">
            <a:tbl>
              <a:tblPr firstRow="1" firstCol="1" bandRow="1"/>
              <a:tblGrid>
                <a:gridCol w="3422957">
                  <a:extLst>
                    <a:ext uri="{9D8B030D-6E8A-4147-A177-3AD203B41FA5}">
                      <a16:colId xmlns:a16="http://schemas.microsoft.com/office/drawing/2014/main" val="1984961521"/>
                    </a:ext>
                  </a:extLst>
                </a:gridCol>
                <a:gridCol w="591056">
                  <a:extLst>
                    <a:ext uri="{9D8B030D-6E8A-4147-A177-3AD203B41FA5}">
                      <a16:colId xmlns:a16="http://schemas.microsoft.com/office/drawing/2014/main" val="1433452413"/>
                    </a:ext>
                  </a:extLst>
                </a:gridCol>
                <a:gridCol w="3548837">
                  <a:extLst>
                    <a:ext uri="{9D8B030D-6E8A-4147-A177-3AD203B41FA5}">
                      <a16:colId xmlns:a16="http://schemas.microsoft.com/office/drawing/2014/main" val="2546575512"/>
                    </a:ext>
                  </a:extLst>
                </a:gridCol>
              </a:tblGrid>
              <a:tr h="3806433">
                <a:tc>
                  <a:txBody>
                    <a:bodyPr/>
                    <a:lstStyle/>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Het gaat soms goed,</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maar de trend is</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dat het slechter wordt.</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r">
                        <a:spcAft>
                          <a:spcPts val="0"/>
                        </a:spcAft>
                      </a:pPr>
                      <a:r>
                        <a:rPr lang="nl-NL" sz="3200"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vert="vert27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Het gaat soms slecht,</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maar de trend is</a:t>
                      </a:r>
                      <a:endParaRPr lang="nl-NL" sz="1600" dirty="0">
                        <a:effectLst/>
                        <a:latin typeface="Calibri" panose="020F0502020204030204" pitchFamily="34" charset="0"/>
                        <a:ea typeface="Calibri" panose="020F0502020204030204" pitchFamily="34" charset="0"/>
                        <a:cs typeface="Arial" panose="020B0604020202020204" pitchFamily="34" charset="0"/>
                      </a:endParaRPr>
                    </a:p>
                    <a:p>
                      <a:pPr algn="ctr">
                        <a:spcAft>
                          <a:spcPts val="0"/>
                        </a:spcAft>
                      </a:pPr>
                      <a:r>
                        <a:rPr lang="nl-NL" sz="2400" i="1" dirty="0">
                          <a:effectLst/>
                          <a:latin typeface="Calibri" panose="020F0502020204030204" pitchFamily="34" charset="0"/>
                          <a:ea typeface="Calibri" panose="020F0502020204030204" pitchFamily="34" charset="0"/>
                          <a:cs typeface="Arial" panose="020B0604020202020204" pitchFamily="34" charset="0"/>
                        </a:rPr>
                        <a:t>dat het beter wordt.</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668051"/>
                  </a:ext>
                </a:extLst>
              </a:tr>
              <a:tr h="657097">
                <a:tc>
                  <a:txBody>
                    <a:bodyPr/>
                    <a:lstStyle/>
                    <a:p>
                      <a:pPr>
                        <a:spcAft>
                          <a:spcPts val="0"/>
                        </a:spcAft>
                      </a:pPr>
                      <a:r>
                        <a:rPr lang="nl-NL" sz="3200" dirty="0">
                          <a:effectLst/>
                          <a:latin typeface="Calibri" panose="020F0502020204030204" pitchFamily="34" charset="0"/>
                          <a:ea typeface="Calibri" panose="020F0502020204030204" pitchFamily="34" charset="0"/>
                          <a:cs typeface="Arial" panose="020B0604020202020204" pitchFamily="34" charset="0"/>
                        </a:rPr>
                        <a:t>PESSIMISME</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spcAft>
                          <a:spcPts val="0"/>
                        </a:spcAft>
                      </a:pPr>
                      <a:r>
                        <a:rPr lang="nl-NL" sz="3200" dirty="0">
                          <a:effectLst/>
                          <a:latin typeface="Calibri" panose="020F0502020204030204" pitchFamily="34" charset="0"/>
                          <a:ea typeface="Calibri" panose="020F0502020204030204" pitchFamily="34" charset="0"/>
                          <a:cs typeface="Arial" panose="020B0604020202020204" pitchFamily="34" charset="0"/>
                        </a:rPr>
                        <a:t> </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spcAft>
                          <a:spcPts val="0"/>
                        </a:spcAft>
                      </a:pPr>
                      <a:r>
                        <a:rPr lang="nl-NL" sz="3200" dirty="0">
                          <a:effectLst/>
                          <a:latin typeface="Calibri" panose="020F0502020204030204" pitchFamily="34" charset="0"/>
                          <a:ea typeface="Calibri" panose="020F0502020204030204" pitchFamily="34" charset="0"/>
                          <a:cs typeface="Arial" panose="020B0604020202020204" pitchFamily="34" charset="0"/>
                        </a:rPr>
                        <a:t>OPTIMISME</a:t>
                      </a:r>
                      <a:endParaRPr lang="nl-NL"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708388570"/>
                  </a:ext>
                </a:extLst>
              </a:tr>
            </a:tbl>
          </a:graphicData>
        </a:graphic>
      </p:graphicFrame>
      <p:sp>
        <p:nvSpPr>
          <p:cNvPr id="5" name="Titel 1">
            <a:extLst>
              <a:ext uri="{FF2B5EF4-FFF2-40B4-BE49-F238E27FC236}">
                <a16:creationId xmlns:a16="http://schemas.microsoft.com/office/drawing/2014/main" id="{581E4079-B070-4379-9EAF-EB93AFCD9A24}"/>
              </a:ext>
            </a:extLst>
          </p:cNvPr>
          <p:cNvSpPr txBox="1">
            <a:spLocks/>
          </p:cNvSpPr>
          <p:nvPr/>
        </p:nvSpPr>
        <p:spPr>
          <a:xfrm>
            <a:off x="771525" y="826806"/>
            <a:ext cx="7886700" cy="9771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dirty="0">
                <a:solidFill>
                  <a:srgbClr val="0070C0"/>
                </a:solidFill>
              </a:rPr>
              <a:t>Klimaatgevoel – waar sta je?      </a:t>
            </a:r>
            <a:r>
              <a:rPr lang="nl-NL" sz="3200" dirty="0">
                <a:solidFill>
                  <a:srgbClr val="0070C0"/>
                </a:solidFill>
              </a:rPr>
              <a:t>B</a:t>
            </a:r>
            <a:endParaRPr lang="nl-NL" dirty="0">
              <a:solidFill>
                <a:srgbClr val="0070C0"/>
              </a:solidFill>
            </a:endParaRPr>
          </a:p>
        </p:txBody>
      </p:sp>
    </p:spTree>
    <p:extLst>
      <p:ext uri="{BB962C8B-B14F-4D97-AF65-F5344CB8AC3E}">
        <p14:creationId xmlns:p14="http://schemas.microsoft.com/office/powerpoint/2010/main" val="288583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graphicFrame>
        <p:nvGraphicFramePr>
          <p:cNvPr id="6" name="Tabel 5">
            <a:extLst>
              <a:ext uri="{FF2B5EF4-FFF2-40B4-BE49-F238E27FC236}">
                <a16:creationId xmlns:a16="http://schemas.microsoft.com/office/drawing/2014/main" id="{75389384-21FE-45B5-8D6F-3E298D9A0516}"/>
              </a:ext>
            </a:extLst>
          </p:cNvPr>
          <p:cNvGraphicFramePr>
            <a:graphicFrameLocks noGrp="1"/>
          </p:cNvGraphicFramePr>
          <p:nvPr/>
        </p:nvGraphicFramePr>
        <p:xfrm>
          <a:off x="1504950" y="722031"/>
          <a:ext cx="6134100" cy="5724524"/>
        </p:xfrm>
        <a:graphic>
          <a:graphicData uri="http://schemas.openxmlformats.org/drawingml/2006/table">
            <a:tbl>
              <a:tblPr firstRow="1" firstCol="1" bandRow="1"/>
              <a:tblGrid>
                <a:gridCol w="2776302">
                  <a:extLst>
                    <a:ext uri="{9D8B030D-6E8A-4147-A177-3AD203B41FA5}">
                      <a16:colId xmlns:a16="http://schemas.microsoft.com/office/drawing/2014/main" val="3764347622"/>
                    </a:ext>
                  </a:extLst>
                </a:gridCol>
                <a:gridCol w="479396">
                  <a:extLst>
                    <a:ext uri="{9D8B030D-6E8A-4147-A177-3AD203B41FA5}">
                      <a16:colId xmlns:a16="http://schemas.microsoft.com/office/drawing/2014/main" val="3910635241"/>
                    </a:ext>
                  </a:extLst>
                </a:gridCol>
                <a:gridCol w="2878402">
                  <a:extLst>
                    <a:ext uri="{9D8B030D-6E8A-4147-A177-3AD203B41FA5}">
                      <a16:colId xmlns:a16="http://schemas.microsoft.com/office/drawing/2014/main" val="3852849482"/>
                    </a:ext>
                  </a:extLst>
                </a:gridCol>
              </a:tblGrid>
              <a:tr h="2529850">
                <a:tc>
                  <a:txBody>
                    <a:bodyPr/>
                    <a:lstStyle/>
                    <a:p>
                      <a:pPr algn="ctr">
                        <a:spcAft>
                          <a:spcPts val="0"/>
                        </a:spcAft>
                      </a:pPr>
                      <a:r>
                        <a:rPr lang="nl-NL" sz="2000" i="1" dirty="0">
                          <a:effectLst/>
                          <a:latin typeface="Calibri" panose="020F0502020204030204" pitchFamily="34" charset="0"/>
                          <a:ea typeface="Calibri" panose="020F0502020204030204" pitchFamily="34" charset="0"/>
                          <a:cs typeface="Arial" panose="020B0604020202020204" pitchFamily="34" charset="0"/>
                        </a:rPr>
                        <a:t>Ik kan hier en nu een verschil maken; </a:t>
                      </a:r>
                      <a:br>
                        <a:rPr lang="nl-NL" sz="2000" i="1" dirty="0">
                          <a:effectLst/>
                          <a:latin typeface="Calibri" panose="020F0502020204030204" pitchFamily="34" charset="0"/>
                          <a:ea typeface="Calibri" panose="020F0502020204030204" pitchFamily="34" charset="0"/>
                          <a:cs typeface="Arial" panose="020B0604020202020204" pitchFamily="34" charset="0"/>
                        </a:rPr>
                      </a:br>
                      <a:r>
                        <a:rPr lang="nl-NL" sz="2000" i="1" dirty="0">
                          <a:effectLst/>
                          <a:latin typeface="Calibri" panose="020F0502020204030204" pitchFamily="34" charset="0"/>
                          <a:ea typeface="Calibri" panose="020F0502020204030204" pitchFamily="34" charset="0"/>
                          <a:cs typeface="Arial" panose="020B0604020202020204" pitchFamily="34" charset="0"/>
                        </a:rPr>
                        <a:t>het heeft misschien geen effect, maar het is het proberen waard.</a:t>
                      </a:r>
                      <a:endParaRPr lang="nl-NL" sz="2000" dirty="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r">
                        <a:spcAft>
                          <a:spcPts val="0"/>
                        </a:spcAft>
                      </a:pPr>
                      <a:r>
                        <a:rPr lang="nl-NL" sz="2800">
                          <a:effectLst/>
                          <a:latin typeface="Calibri" panose="020F0502020204030204" pitchFamily="34" charset="0"/>
                          <a:ea typeface="Calibri" panose="020F0502020204030204" pitchFamily="34" charset="0"/>
                          <a:cs typeface="Arial" panose="020B0604020202020204" pitchFamily="34" charset="0"/>
                        </a:rPr>
                        <a:t>VEEL INVLOED</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DD6EE"/>
                    </a:solidFill>
                  </a:tcPr>
                </a:tc>
                <a:tc>
                  <a:txBody>
                    <a:bodyPr/>
                    <a:lstStyle/>
                    <a:p>
                      <a:pPr algn="ctr">
                        <a:spcAft>
                          <a:spcPts val="0"/>
                        </a:spcAft>
                      </a:pPr>
                      <a:r>
                        <a:rPr lang="nl-NL" sz="2000" i="1" dirty="0">
                          <a:effectLst/>
                          <a:latin typeface="Calibri" panose="020F0502020204030204" pitchFamily="34" charset="0"/>
                          <a:ea typeface="Calibri" panose="020F0502020204030204" pitchFamily="34" charset="0"/>
                          <a:cs typeface="Arial" panose="020B0604020202020204" pitchFamily="34" charset="0"/>
                        </a:rPr>
                        <a:t>Ik kan actie ondernemen om het nog beter te maken.</a:t>
                      </a:r>
                      <a:endParaRPr lang="nl-NL" sz="2000" dirty="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8193510"/>
                  </a:ext>
                </a:extLst>
              </a:tr>
              <a:tr h="436723">
                <a:tc>
                  <a:txBody>
                    <a:bodyPr/>
                    <a:lstStyle/>
                    <a:p>
                      <a:pPr>
                        <a:spcAft>
                          <a:spcPts val="0"/>
                        </a:spcAft>
                      </a:pPr>
                      <a:r>
                        <a:rPr lang="nl-NL" sz="2800">
                          <a:effectLst/>
                          <a:latin typeface="Calibri" panose="020F0502020204030204" pitchFamily="34" charset="0"/>
                          <a:ea typeface="Calibri" panose="020F0502020204030204" pitchFamily="34" charset="0"/>
                          <a:cs typeface="Arial" panose="020B0604020202020204" pitchFamily="34" charset="0"/>
                        </a:rPr>
                        <a:t>PESSIMISME</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spcAft>
                          <a:spcPts val="0"/>
                        </a:spcAft>
                      </a:pPr>
                      <a:r>
                        <a:rPr lang="nl-NL" sz="2800">
                          <a:effectLst/>
                          <a:latin typeface="Calibri" panose="020F0502020204030204" pitchFamily="34" charset="0"/>
                          <a:ea typeface="Calibri" panose="020F0502020204030204" pitchFamily="34" charset="0"/>
                          <a:cs typeface="Arial" panose="020B0604020202020204" pitchFamily="34" charset="0"/>
                        </a:rPr>
                        <a:t> </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a:noFill/>
                    </a:lnL>
                    <a:lnR>
                      <a:noFill/>
                    </a:lnR>
                    <a:lnT>
                      <a:noFill/>
                    </a:lnT>
                    <a:lnB>
                      <a:noFill/>
                    </a:lnB>
                    <a:solidFill>
                      <a:srgbClr val="BDD6EE"/>
                    </a:solidFill>
                  </a:tcPr>
                </a:tc>
                <a:tc>
                  <a:txBody>
                    <a:bodyPr/>
                    <a:lstStyle/>
                    <a:p>
                      <a:pPr algn="r">
                        <a:spcAft>
                          <a:spcPts val="0"/>
                        </a:spcAft>
                      </a:pPr>
                      <a:r>
                        <a:rPr lang="nl-NL" sz="2800">
                          <a:effectLst/>
                          <a:latin typeface="Calibri" panose="020F0502020204030204" pitchFamily="34" charset="0"/>
                          <a:ea typeface="Calibri" panose="020F0502020204030204" pitchFamily="34" charset="0"/>
                          <a:cs typeface="Arial" panose="020B0604020202020204" pitchFamily="34" charset="0"/>
                        </a:rPr>
                        <a:t>OPTIMISME</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2469780726"/>
                  </a:ext>
                </a:extLst>
              </a:tr>
              <a:tr h="2757951">
                <a:tc>
                  <a:txBody>
                    <a:bodyPr/>
                    <a:lstStyle/>
                    <a:p>
                      <a:pPr algn="ctr">
                        <a:spcAft>
                          <a:spcPts val="0"/>
                        </a:spcAft>
                      </a:pPr>
                      <a:r>
                        <a:rPr lang="nl-NL" sz="2000" i="1" dirty="0">
                          <a:effectLst/>
                          <a:latin typeface="Calibri" panose="020F0502020204030204" pitchFamily="34" charset="0"/>
                          <a:ea typeface="Calibri" panose="020F0502020204030204" pitchFamily="34" charset="0"/>
                          <a:cs typeface="Arial" panose="020B0604020202020204" pitchFamily="34" charset="0"/>
                        </a:rPr>
                        <a:t>Ik kan er niks aan doen; </a:t>
                      </a:r>
                      <a:br>
                        <a:rPr lang="nl-NL" sz="2000" i="1" dirty="0">
                          <a:effectLst/>
                          <a:latin typeface="Calibri" panose="020F0502020204030204" pitchFamily="34" charset="0"/>
                          <a:ea typeface="Calibri" panose="020F0502020204030204" pitchFamily="34" charset="0"/>
                          <a:cs typeface="Arial" panose="020B0604020202020204" pitchFamily="34" charset="0"/>
                        </a:rPr>
                      </a:br>
                      <a:r>
                        <a:rPr lang="nl-NL" sz="2000" i="1" dirty="0">
                          <a:effectLst/>
                          <a:latin typeface="Calibri" panose="020F0502020204030204" pitchFamily="34" charset="0"/>
                          <a:ea typeface="Calibri" panose="020F0502020204030204" pitchFamily="34" charset="0"/>
                          <a:cs typeface="Arial" panose="020B0604020202020204" pitchFamily="34" charset="0"/>
                        </a:rPr>
                        <a:t>het is ook niet mijn verantwoordelijkheid in het grote geheel.</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just">
                        <a:spcAft>
                          <a:spcPts val="0"/>
                        </a:spcAft>
                      </a:pPr>
                      <a:r>
                        <a:rPr lang="nl-NL" sz="2800">
                          <a:effectLst/>
                          <a:latin typeface="Calibri" panose="020F0502020204030204" pitchFamily="34" charset="0"/>
                          <a:ea typeface="Calibri" panose="020F0502020204030204" pitchFamily="34" charset="0"/>
                          <a:cs typeface="Arial" panose="020B0604020202020204" pitchFamily="34" charset="0"/>
                        </a:rPr>
                        <a:t>WEINIG INVLOED</a:t>
                      </a:r>
                      <a:endParaRPr lang="nl-NL" sz="120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DD6EE"/>
                    </a:solidFill>
                  </a:tcPr>
                </a:tc>
                <a:tc>
                  <a:txBody>
                    <a:bodyPr/>
                    <a:lstStyle/>
                    <a:p>
                      <a:pPr algn="ctr">
                        <a:spcAft>
                          <a:spcPts val="0"/>
                        </a:spcAft>
                      </a:pPr>
                      <a:r>
                        <a:rPr lang="nl-NL" sz="2000" i="1" dirty="0">
                          <a:effectLst/>
                          <a:latin typeface="Calibri" panose="020F0502020204030204" pitchFamily="34" charset="0"/>
                          <a:ea typeface="Calibri" panose="020F0502020204030204" pitchFamily="34" charset="0"/>
                          <a:cs typeface="Arial" panose="020B0604020202020204" pitchFamily="34" charset="0"/>
                        </a:rPr>
                        <a:t>Ik ben onderdeel van grote systemen, en daar speel ik maar een kleine rol in.</a:t>
                      </a:r>
                      <a:endParaRPr lang="nl-NL" sz="1200" dirty="0">
                        <a:effectLst/>
                        <a:latin typeface="Calibri" panose="020F0502020204030204" pitchFamily="34" charset="0"/>
                        <a:ea typeface="Calibri" panose="020F0502020204030204" pitchFamily="34" charset="0"/>
                        <a:cs typeface="Arial" panose="020B0604020202020204" pitchFamily="34" charset="0"/>
                      </a:endParaRPr>
                    </a:p>
                  </a:txBody>
                  <a:tcPr marL="51586" marR="51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985601"/>
                  </a:ext>
                </a:extLst>
              </a:tr>
            </a:tbl>
          </a:graphicData>
        </a:graphic>
      </p:graphicFrame>
    </p:spTree>
    <p:extLst>
      <p:ext uri="{BB962C8B-B14F-4D97-AF65-F5344CB8AC3E}">
        <p14:creationId xmlns:p14="http://schemas.microsoft.com/office/powerpoint/2010/main" val="21792782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5"/>
          <a:stretch>
            <a:fillRect/>
          </a:stretch>
        </p:blipFill>
        <p:spPr>
          <a:xfrm>
            <a:off x="0" y="0"/>
            <a:ext cx="9144000" cy="541866"/>
          </a:xfrm>
          <a:prstGeom prst="rect">
            <a:avLst/>
          </a:prstGeom>
        </p:spPr>
      </p:pic>
      <p:pic>
        <p:nvPicPr>
          <p:cNvPr id="8" name="The Secret to Talking about Climate Change">
            <a:hlinkClick r:id="" action="ppaction://media"/>
            <a:extLst>
              <a:ext uri="{FF2B5EF4-FFF2-40B4-BE49-F238E27FC236}">
                <a16:creationId xmlns:a16="http://schemas.microsoft.com/office/drawing/2014/main" id="{74B80168-7960-4967-8E98-194614C6F833}"/>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6"/>
          <a:stretch>
            <a:fillRect/>
          </a:stretch>
        </p:blipFill>
        <p:spPr>
          <a:xfrm>
            <a:off x="0" y="1004538"/>
            <a:ext cx="9195633" cy="5172426"/>
          </a:xfrm>
        </p:spPr>
      </p:pic>
      <p:sp>
        <p:nvSpPr>
          <p:cNvPr id="11" name="Titel 1">
            <a:extLst>
              <a:ext uri="{FF2B5EF4-FFF2-40B4-BE49-F238E27FC236}">
                <a16:creationId xmlns:a16="http://schemas.microsoft.com/office/drawing/2014/main" id="{635CDB27-F97F-45EE-B870-3C43E023DD07}"/>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Klimaatpraat – wat zeg je?</a:t>
            </a:r>
          </a:p>
        </p:txBody>
      </p:sp>
      <p:sp>
        <p:nvSpPr>
          <p:cNvPr id="6" name="Tekstvak 5">
            <a:extLst>
              <a:ext uri="{FF2B5EF4-FFF2-40B4-BE49-F238E27FC236}">
                <a16:creationId xmlns:a16="http://schemas.microsoft.com/office/drawing/2014/main" id="{C29DFBC0-35C6-4F3A-A007-1742AE4D88FE}"/>
              </a:ext>
            </a:extLst>
          </p:cNvPr>
          <p:cNvSpPr txBox="1"/>
          <p:nvPr/>
        </p:nvSpPr>
        <p:spPr>
          <a:xfrm>
            <a:off x="1735553" y="6508831"/>
            <a:ext cx="5724525" cy="261610"/>
          </a:xfrm>
          <a:prstGeom prst="rect">
            <a:avLst/>
          </a:prstGeom>
          <a:noFill/>
        </p:spPr>
        <p:txBody>
          <a:bodyPr wrap="square">
            <a:spAutoFit/>
          </a:bodyPr>
          <a:lstStyle/>
          <a:p>
            <a:pPr algn="ctr"/>
            <a:r>
              <a:rPr lang="nl-NL" sz="1100" dirty="0">
                <a:solidFill>
                  <a:schemeClr val="accent5">
                    <a:lumMod val="75000"/>
                  </a:schemeClr>
                </a:solidFill>
                <a:hlinkClick r:id="rId7"/>
              </a:rPr>
              <a:t>https://www.youtube.com/watch?v=RkklaXhbTuA&amp;t=10s</a:t>
            </a:r>
            <a:r>
              <a:rPr lang="nl-NL" sz="1100" dirty="0">
                <a:solidFill>
                  <a:schemeClr val="accent5">
                    <a:lumMod val="75000"/>
                  </a:schemeClr>
                </a:solidFill>
              </a:rPr>
              <a:t> </a:t>
            </a:r>
          </a:p>
        </p:txBody>
      </p:sp>
    </p:spTree>
    <p:extLst>
      <p:ext uri="{BB962C8B-B14F-4D97-AF65-F5344CB8AC3E}">
        <p14:creationId xmlns:p14="http://schemas.microsoft.com/office/powerpoint/2010/main" val="50594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8"/>
                </p:tgtEl>
              </p:cMediaNode>
            </p:video>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8" name="Tijdelijke aanduiding voor inhoud 4">
            <a:extLst>
              <a:ext uri="{FF2B5EF4-FFF2-40B4-BE49-F238E27FC236}">
                <a16:creationId xmlns:a16="http://schemas.microsoft.com/office/drawing/2014/main" id="{F992ED29-CE08-495B-8858-A64F39D54BA0}"/>
              </a:ext>
            </a:extLst>
          </p:cNvPr>
          <p:cNvSpPr txBox="1">
            <a:spLocks/>
          </p:cNvSpPr>
          <p:nvPr/>
        </p:nvSpPr>
        <p:spPr>
          <a:xfrm>
            <a:off x="628650" y="1803920"/>
            <a:ext cx="8048211" cy="451736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ts val="1000"/>
              <a:buFont typeface="Arial" panose="020B0604020202020204" pitchFamily="34" charset="0"/>
              <a:buNone/>
              <a:tabLst>
                <a:tab pos="457200" algn="l"/>
              </a:tabLst>
            </a:pPr>
            <a:r>
              <a:rPr lang="nl-NL" sz="2400" b="1" dirty="0">
                <a:latin typeface="Calibri" panose="020F0502020204030204" pitchFamily="34" charset="0"/>
                <a:ea typeface="Calibri" panose="020F0502020204030204" pitchFamily="34" charset="0"/>
              </a:rPr>
              <a:t>Luister en vraag door:</a:t>
            </a:r>
            <a:r>
              <a:rPr lang="nl-NL" sz="2400" dirty="0">
                <a:latin typeface="Calibri" panose="020F0502020204030204" pitchFamily="34" charset="0"/>
                <a:ea typeface="Calibri" panose="020F0502020204030204" pitchFamily="34" charset="0"/>
              </a:rPr>
              <a:t> toon empathie, incasseer, bied steun en oordeel niet.</a:t>
            </a:r>
          </a:p>
          <a:p>
            <a:pPr marL="0" indent="0">
              <a:buSzPts val="1000"/>
              <a:buFont typeface="Arial" panose="020B0604020202020204" pitchFamily="34" charset="0"/>
              <a:buNone/>
              <a:tabLst>
                <a:tab pos="457200" algn="l"/>
              </a:tabLst>
            </a:pPr>
            <a:r>
              <a:rPr lang="nl-NL" sz="2400" b="1" dirty="0">
                <a:latin typeface="Calibri" panose="020F0502020204030204" pitchFamily="34" charset="0"/>
                <a:ea typeface="Calibri" panose="020F0502020204030204" pitchFamily="34" charset="0"/>
              </a:rPr>
              <a:t>Beweeg mee met weerstand</a:t>
            </a:r>
            <a:r>
              <a:rPr lang="nl-NL" sz="2400" dirty="0">
                <a:latin typeface="Calibri" panose="020F0502020204030204" pitchFamily="34" charset="0"/>
                <a:ea typeface="Calibri" panose="020F0502020204030204" pitchFamily="34" charset="0"/>
              </a:rPr>
              <a:t>: probeer begrip op te brengen voor de ander, concentreer je op emoties en kies een andere insteek als je tegen een muur van weerstand oploopt.</a:t>
            </a:r>
          </a:p>
          <a:p>
            <a:pPr marL="0" indent="0">
              <a:buSzPts val="1000"/>
              <a:buFont typeface="Arial" panose="020B0604020202020204" pitchFamily="34" charset="0"/>
              <a:buNone/>
              <a:tabLst>
                <a:tab pos="457200" algn="l"/>
              </a:tabLst>
            </a:pPr>
            <a:r>
              <a:rPr lang="nl-NL" sz="2400" b="1" dirty="0">
                <a:latin typeface="Calibri" panose="020F0502020204030204" pitchFamily="34" charset="0"/>
                <a:ea typeface="Calibri" panose="020F0502020204030204" pitchFamily="34" charset="0"/>
              </a:rPr>
              <a:t>Werk met ambivalentie</a:t>
            </a:r>
            <a:r>
              <a:rPr lang="nl-NL" sz="2400" dirty="0">
                <a:latin typeface="Calibri" panose="020F0502020204030204" pitchFamily="34" charset="0"/>
                <a:ea typeface="Calibri" panose="020F0502020204030204" pitchFamily="34" charset="0"/>
              </a:rPr>
              <a:t>: accepteer dat we allemaal gemengde gevoelens hebben en worstelen met innerlijke conflicten.</a:t>
            </a:r>
          </a:p>
          <a:p>
            <a:pPr marL="0" indent="0">
              <a:buSzPts val="1000"/>
              <a:buFont typeface="Arial" panose="020B0604020202020204" pitchFamily="34" charset="0"/>
              <a:buNone/>
              <a:tabLst>
                <a:tab pos="457200" algn="l"/>
              </a:tabLst>
            </a:pPr>
            <a:r>
              <a:rPr lang="nl-NL" sz="2400" b="1" dirty="0">
                <a:latin typeface="Calibri" panose="020F0502020204030204" pitchFamily="34" charset="0"/>
                <a:ea typeface="Calibri" panose="020F0502020204030204" pitchFamily="34" charset="0"/>
              </a:rPr>
              <a:t>Praat vanuit je hart</a:t>
            </a:r>
            <a:r>
              <a:rPr lang="nl-NL" sz="2400" dirty="0">
                <a:latin typeface="Calibri" panose="020F0502020204030204" pitchFamily="34" charset="0"/>
                <a:ea typeface="Calibri" panose="020F0502020204030204" pitchFamily="34" charset="0"/>
              </a:rPr>
              <a:t>: zeg hardop wat je voelt, wees je bewust van je eigen reactie en reflecteer.</a:t>
            </a:r>
          </a:p>
          <a:p>
            <a:pPr marL="0" indent="0">
              <a:buSzPts val="1000"/>
              <a:buFont typeface="Arial" panose="020B0604020202020204" pitchFamily="34" charset="0"/>
              <a:buNone/>
              <a:tabLst>
                <a:tab pos="457200" algn="l"/>
              </a:tabLst>
            </a:pPr>
            <a:r>
              <a:rPr lang="nl-NL" sz="2400" b="1" dirty="0">
                <a:latin typeface="Calibri" panose="020F0502020204030204" pitchFamily="34" charset="0"/>
                <a:ea typeface="Calibri" panose="020F0502020204030204" pitchFamily="34" charset="0"/>
              </a:rPr>
              <a:t>Verwacht geen acute verandering</a:t>
            </a:r>
            <a:r>
              <a:rPr lang="nl-NL" sz="2400" dirty="0">
                <a:latin typeface="Calibri" panose="020F0502020204030204" pitchFamily="34" charset="0"/>
                <a:ea typeface="Calibri" panose="020F0502020204030204" pitchFamily="34" charset="0"/>
              </a:rPr>
              <a:t>: richt je eerst op complexe emoties, pas daarna kan verandering permanent worden. </a:t>
            </a:r>
            <a:br>
              <a:rPr lang="nl-NL" sz="2400" dirty="0">
                <a:latin typeface="Calibri" panose="020F0502020204030204" pitchFamily="34" charset="0"/>
                <a:ea typeface="Calibri" panose="020F0502020204030204" pitchFamily="34" charset="0"/>
              </a:rPr>
            </a:br>
            <a:r>
              <a:rPr lang="nl-NL" sz="2400" dirty="0">
                <a:latin typeface="Calibri" panose="020F0502020204030204" pitchFamily="34" charset="0"/>
                <a:ea typeface="Calibri" panose="020F0502020204030204" pitchFamily="34" charset="0"/>
              </a:rPr>
              <a:t>En begin klein door het planten van zaadjes: wat is de volgende, soms kleine, stap die een ander zou kunnen zetten?</a:t>
            </a:r>
          </a:p>
          <a:p>
            <a:endParaRPr lang="nl-NL" dirty="0"/>
          </a:p>
        </p:txBody>
      </p:sp>
      <p:sp>
        <p:nvSpPr>
          <p:cNvPr id="9" name="Tekstvak 8">
            <a:extLst>
              <a:ext uri="{FF2B5EF4-FFF2-40B4-BE49-F238E27FC236}">
                <a16:creationId xmlns:a16="http://schemas.microsoft.com/office/drawing/2014/main" id="{445FC21A-E5C6-46C0-A5FA-5542B4B4DC0F}"/>
              </a:ext>
            </a:extLst>
          </p:cNvPr>
          <p:cNvSpPr txBox="1"/>
          <p:nvPr/>
        </p:nvSpPr>
        <p:spPr>
          <a:xfrm>
            <a:off x="2320743" y="6406211"/>
            <a:ext cx="2231288" cy="307777"/>
          </a:xfrm>
          <a:prstGeom prst="rect">
            <a:avLst/>
          </a:prstGeom>
          <a:noFill/>
        </p:spPr>
        <p:txBody>
          <a:bodyPr wrap="square" rtlCol="0">
            <a:spAutoFit/>
          </a:bodyPr>
          <a:lstStyle/>
          <a:p>
            <a:r>
              <a:rPr lang="nl-NL" sz="1400" dirty="0">
                <a:solidFill>
                  <a:schemeClr val="bg1">
                    <a:lumMod val="50000"/>
                  </a:schemeClr>
                </a:solidFill>
              </a:rPr>
              <a:t>Ontleend aan e-course van </a:t>
            </a:r>
          </a:p>
        </p:txBody>
      </p:sp>
      <p:pic>
        <p:nvPicPr>
          <p:cNvPr id="10" name="Afbeelding 9">
            <a:extLst>
              <a:ext uri="{FF2B5EF4-FFF2-40B4-BE49-F238E27FC236}">
                <a16:creationId xmlns:a16="http://schemas.microsoft.com/office/drawing/2014/main" id="{AB440337-E6BF-4AF5-8BC0-6FB864A795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3158" y="6379786"/>
            <a:ext cx="1958007" cy="419126"/>
          </a:xfrm>
          <a:prstGeom prst="rect">
            <a:avLst/>
          </a:prstGeom>
        </p:spPr>
      </p:pic>
      <p:sp>
        <p:nvSpPr>
          <p:cNvPr id="12" name="Titel 1">
            <a:extLst>
              <a:ext uri="{FF2B5EF4-FFF2-40B4-BE49-F238E27FC236}">
                <a16:creationId xmlns:a16="http://schemas.microsoft.com/office/drawing/2014/main" id="{E6D28273-FCAB-40C6-B178-B1A55631EC97}"/>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Klimaatpraat – wat zeg je?</a:t>
            </a:r>
          </a:p>
        </p:txBody>
      </p:sp>
    </p:spTree>
    <p:extLst>
      <p:ext uri="{BB962C8B-B14F-4D97-AF65-F5344CB8AC3E}">
        <p14:creationId xmlns:p14="http://schemas.microsoft.com/office/powerpoint/2010/main" val="9379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8" name="Tijdelijke aanduiding voor inhoud 3">
            <a:extLst>
              <a:ext uri="{FF2B5EF4-FFF2-40B4-BE49-F238E27FC236}">
                <a16:creationId xmlns:a16="http://schemas.microsoft.com/office/drawing/2014/main" id="{6400B7D4-647A-4496-A946-5094CE54612E}"/>
              </a:ext>
            </a:extLst>
          </p:cNvPr>
          <p:cNvSpPr txBox="1">
            <a:spLocks/>
          </p:cNvSpPr>
          <p:nvPr/>
        </p:nvSpPr>
        <p:spPr>
          <a:xfrm>
            <a:off x="628650" y="1803919"/>
            <a:ext cx="839909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ct val="20000"/>
              </a:spcBef>
              <a:spcAft>
                <a:spcPts val="0"/>
              </a:spcAft>
              <a:buClrTx/>
              <a:buSzTx/>
              <a:buBlip>
                <a:blip r:embed="rId4"/>
              </a:buBlip>
              <a:tabLst/>
              <a:defRPr/>
            </a:pPr>
            <a:r>
              <a:rPr kumimoji="0" lang="nl-NL" sz="2400" b="0" i="1" u="none" strike="noStrike" kern="1200" cap="none" spc="0" normalizeH="0" baseline="0" noProof="0" dirty="0">
                <a:ln>
                  <a:noFill/>
                </a:ln>
                <a:effectLst/>
                <a:uLnTx/>
                <a:uFillTx/>
                <a:latin typeface="Calibri"/>
                <a:ea typeface="+mn-ea"/>
                <a:cs typeface="+mn-cs"/>
              </a:rPr>
              <a:t>  Haal uit de lange envelop</a:t>
            </a:r>
            <a:r>
              <a:rPr kumimoji="0" lang="nl-NL" sz="2400" b="0" i="1" u="none" strike="noStrike" kern="1200" cap="none" spc="0" normalizeH="0" noProof="0" dirty="0">
                <a:ln>
                  <a:noFill/>
                </a:ln>
                <a:effectLst/>
                <a:uLnTx/>
                <a:uFillTx/>
                <a:latin typeface="Calibri"/>
                <a:ea typeface="+mn-ea"/>
                <a:cs typeface="+mn-cs"/>
              </a:rPr>
              <a:t> de voorbeeldsituaties.</a:t>
            </a:r>
            <a:endParaRPr kumimoji="0" lang="nl-NL" sz="2400" b="0" i="1" u="none" strike="noStrike" kern="1200" cap="none" spc="0" normalizeH="0" baseline="0" noProof="0" dirty="0">
              <a:ln>
                <a:noFill/>
              </a:ln>
              <a:effectLst/>
              <a:uLnTx/>
              <a:uFillTx/>
              <a:latin typeface="Calibri"/>
              <a:ea typeface="+mn-ea"/>
              <a:cs typeface="+mn-cs"/>
            </a:endParaRPr>
          </a:p>
          <a:p>
            <a:pPr marR="0" lvl="0" algn="l" defTabSz="914400" rtl="0" eaLnBrk="1" fontAlgn="auto" latinLnBrk="0" hangingPunct="1">
              <a:lnSpc>
                <a:spcPct val="100000"/>
              </a:lnSpc>
              <a:spcBef>
                <a:spcPct val="20000"/>
              </a:spcBef>
              <a:spcAft>
                <a:spcPts val="0"/>
              </a:spcAft>
              <a:buClrTx/>
              <a:buSzTx/>
              <a:buBlip>
                <a:blip r:embed="rId4"/>
              </a:buBlip>
              <a:tabLst/>
              <a:defRPr/>
            </a:pPr>
            <a:r>
              <a:rPr kumimoji="0" lang="nl-NL" sz="2400" b="0" i="1" u="none" strike="noStrike" kern="1200" cap="none" spc="0" normalizeH="0" baseline="0" noProof="0" dirty="0">
                <a:ln>
                  <a:noFill/>
                </a:ln>
                <a:effectLst/>
                <a:uLnTx/>
                <a:uFillTx/>
                <a:latin typeface="Calibri"/>
                <a:ea typeface="+mn-ea"/>
                <a:cs typeface="+mn-cs"/>
              </a:rPr>
              <a:t>  Verdeel rollen: </a:t>
            </a:r>
            <a:r>
              <a:rPr kumimoji="0" lang="nl-NL" sz="2400" b="0" i="1" u="none" strike="noStrike" kern="1200" cap="none" spc="0" normalizeH="0" baseline="0" noProof="0" dirty="0" err="1">
                <a:ln>
                  <a:noFill/>
                </a:ln>
                <a:effectLst/>
                <a:uLnTx/>
                <a:uFillTx/>
                <a:latin typeface="Calibri"/>
                <a:ea typeface="+mn-ea"/>
                <a:cs typeface="+mn-cs"/>
              </a:rPr>
              <a:t>voor|tegen|observator</a:t>
            </a:r>
            <a:r>
              <a:rPr kumimoji="0" lang="nl-NL" sz="2400" b="0" i="1" u="none" strike="noStrike" kern="1200" cap="none" spc="0" normalizeH="0" baseline="0" noProof="0" dirty="0">
                <a:ln>
                  <a:noFill/>
                </a:ln>
                <a:effectLst/>
                <a:uLnTx/>
                <a:uFillTx/>
                <a:latin typeface="Calibri"/>
                <a:ea typeface="+mn-ea"/>
                <a:cs typeface="+mn-cs"/>
              </a:rPr>
              <a:t>.</a:t>
            </a:r>
          </a:p>
          <a:p>
            <a:pPr>
              <a:buBlip>
                <a:blip r:embed="rId4"/>
              </a:buBlip>
            </a:pPr>
            <a:r>
              <a:rPr lang="nl-NL" sz="2400" i="1" dirty="0"/>
              <a:t>  Kies één van de situaties of bedenk er zelf een.</a:t>
            </a:r>
          </a:p>
          <a:p>
            <a:pPr>
              <a:buBlip>
                <a:blip r:embed="rId4"/>
              </a:buBlip>
            </a:pPr>
            <a:r>
              <a:rPr kumimoji="0" lang="nl-NL" sz="2400" b="0" i="1" u="none" strike="noStrike" kern="1200" cap="none" spc="0" normalizeH="0" baseline="0" noProof="0" dirty="0">
                <a:ln>
                  <a:noFill/>
                </a:ln>
                <a:effectLst/>
                <a:uLnTx/>
                <a:uFillTx/>
                <a:latin typeface="Calibri"/>
                <a:ea typeface="+mn-ea"/>
                <a:cs typeface="+mn-cs"/>
              </a:rPr>
              <a:t>  Voer gesprek (max. 3’).</a:t>
            </a:r>
            <a:r>
              <a:rPr kumimoji="0" lang="nl-NL" sz="2400" b="0" i="1" u="none" strike="noStrike" kern="1200" cap="none" spc="0" normalizeH="0" noProof="0" dirty="0">
                <a:ln>
                  <a:noFill/>
                </a:ln>
                <a:effectLst/>
                <a:uLnTx/>
                <a:uFillTx/>
                <a:latin typeface="Calibri"/>
                <a:ea typeface="+mn-ea"/>
                <a:cs typeface="+mn-cs"/>
              </a:rPr>
              <a:t> </a:t>
            </a:r>
            <a:endParaRPr kumimoji="0" lang="nl-NL" sz="2400" b="0" i="1" u="none" strike="noStrike" kern="1200" cap="none" spc="0" normalizeH="0" baseline="0" noProof="0" dirty="0">
              <a:ln>
                <a:noFill/>
              </a:ln>
              <a:effectLst/>
              <a:uLnTx/>
              <a:uFillTx/>
              <a:latin typeface="Calibri"/>
              <a:ea typeface="+mn-ea"/>
              <a:cs typeface="+mn-cs"/>
            </a:endParaRPr>
          </a:p>
          <a:p>
            <a:pPr marR="0" lvl="0" algn="l" defTabSz="914400" rtl="0" eaLnBrk="1" fontAlgn="auto" latinLnBrk="0" hangingPunct="1">
              <a:lnSpc>
                <a:spcPct val="100000"/>
              </a:lnSpc>
              <a:spcBef>
                <a:spcPct val="20000"/>
              </a:spcBef>
              <a:spcAft>
                <a:spcPts val="0"/>
              </a:spcAft>
              <a:buClrTx/>
              <a:buSzTx/>
              <a:buBlip>
                <a:blip r:embed="rId4"/>
              </a:buBlip>
              <a:tabLst/>
              <a:defRPr/>
            </a:pPr>
            <a:r>
              <a:rPr kumimoji="0" lang="nl-NL" sz="2400" b="0" i="1" u="none" strike="noStrike" kern="1200" cap="none" spc="0" normalizeH="0" baseline="0" noProof="0" dirty="0">
                <a:ln>
                  <a:noFill/>
                </a:ln>
                <a:effectLst/>
                <a:uLnTx/>
                <a:uFillTx/>
                <a:latin typeface="Calibri"/>
                <a:ea typeface="+mn-ea"/>
                <a:cs typeface="+mn-cs"/>
              </a:rPr>
              <a:t>  Kijk terug op de tips (2’)</a:t>
            </a:r>
            <a:r>
              <a:rPr kumimoji="0" lang="nl-NL" sz="2400" b="0" i="1" u="none" strike="noStrike" kern="1200" cap="none" spc="0" normalizeH="0" noProof="0" dirty="0">
                <a:ln>
                  <a:noFill/>
                </a:ln>
                <a:effectLst/>
                <a:uLnTx/>
                <a:uFillTx/>
                <a:latin typeface="Calibri"/>
                <a:ea typeface="+mn-ea"/>
                <a:cs typeface="+mn-cs"/>
              </a:rPr>
              <a:t> </a:t>
            </a:r>
            <a:r>
              <a:rPr kumimoji="0" lang="nl-NL" sz="2400" b="0" i="1" u="none" strike="noStrike" kern="1200" cap="none" spc="0" normalizeH="0" baseline="0" noProof="0" dirty="0">
                <a:ln>
                  <a:noFill/>
                </a:ln>
                <a:effectLst/>
                <a:uLnTx/>
                <a:uFillTx/>
                <a:latin typeface="Calibri"/>
                <a:ea typeface="+mn-ea"/>
                <a:cs typeface="+mn-cs"/>
              </a:rPr>
              <a:t>: - Hoe voelde je je? </a:t>
            </a:r>
            <a:br>
              <a:rPr kumimoji="0" lang="nl-NL" sz="2400" b="0" i="1" u="none" strike="noStrike" kern="1200" cap="none" spc="0" normalizeH="0" baseline="0" noProof="0" dirty="0">
                <a:ln>
                  <a:noFill/>
                </a:ln>
                <a:effectLst/>
                <a:uLnTx/>
                <a:uFillTx/>
                <a:latin typeface="Calibri"/>
                <a:ea typeface="+mn-ea"/>
                <a:cs typeface="+mn-cs"/>
              </a:rPr>
            </a:br>
            <a:r>
              <a:rPr kumimoji="0" lang="nl-NL" sz="2400" b="0" i="1" u="none" strike="noStrike" kern="1200" cap="none" spc="0" normalizeH="0" baseline="0" noProof="0" dirty="0">
                <a:ln>
                  <a:noFill/>
                </a:ln>
                <a:effectLst/>
                <a:uLnTx/>
                <a:uFillTx/>
                <a:latin typeface="Calibri"/>
                <a:ea typeface="+mn-ea"/>
                <a:cs typeface="+mn-cs"/>
              </a:rPr>
              <a:t>			</a:t>
            </a:r>
            <a:r>
              <a:rPr kumimoji="0" lang="nl-NL" sz="2400" b="0" i="1" u="none" strike="noStrike" kern="1200" cap="none" spc="0" normalizeH="0" noProof="0" dirty="0">
                <a:ln>
                  <a:noFill/>
                </a:ln>
                <a:effectLst/>
                <a:uLnTx/>
                <a:uFillTx/>
                <a:latin typeface="Calibri"/>
                <a:ea typeface="+mn-ea"/>
                <a:cs typeface="+mn-cs"/>
              </a:rPr>
              <a:t>              - </a:t>
            </a:r>
            <a:r>
              <a:rPr kumimoji="0" lang="nl-NL" sz="2400" b="0" i="1" u="none" strike="noStrike" kern="1200" cap="none" spc="0" normalizeH="0" baseline="0" noProof="0" dirty="0">
                <a:ln>
                  <a:noFill/>
                </a:ln>
                <a:effectLst/>
                <a:uLnTx/>
                <a:uFillTx/>
                <a:latin typeface="Calibri"/>
                <a:ea typeface="+mn-ea"/>
                <a:cs typeface="+mn-cs"/>
              </a:rPr>
              <a:t>Wat zag de observator?</a:t>
            </a:r>
          </a:p>
          <a:p>
            <a:pPr marL="0" marR="0" lvl="0" indent="0" algn="l" defTabSz="914400" rtl="0" eaLnBrk="1" fontAlgn="auto" latinLnBrk="0" hangingPunct="1">
              <a:lnSpc>
                <a:spcPct val="100000"/>
              </a:lnSpc>
              <a:spcBef>
                <a:spcPct val="20000"/>
              </a:spcBef>
              <a:spcAft>
                <a:spcPts val="0"/>
              </a:spcAft>
              <a:buClrTx/>
              <a:buSzTx/>
              <a:buNone/>
              <a:tabLst/>
              <a:defRPr/>
            </a:pPr>
            <a:endParaRPr kumimoji="0" lang="nl-NL" sz="2400" b="0" i="1" u="none" strike="noStrike" kern="1200" cap="none" spc="0" normalizeH="0" baseline="0" noProof="0" dirty="0">
              <a:ln>
                <a:noFill/>
              </a:ln>
              <a:effectLst/>
              <a:uLnTx/>
              <a:uFillTx/>
              <a:latin typeface="Calibri"/>
              <a:ea typeface="+mn-ea"/>
              <a:cs typeface="+mn-cs"/>
            </a:endParaRPr>
          </a:p>
        </p:txBody>
      </p:sp>
      <p:sp>
        <p:nvSpPr>
          <p:cNvPr id="9" name="Titel 1">
            <a:extLst>
              <a:ext uri="{FF2B5EF4-FFF2-40B4-BE49-F238E27FC236}">
                <a16:creationId xmlns:a16="http://schemas.microsoft.com/office/drawing/2014/main" id="{B61FE3E3-21C2-464F-94E3-7F7CC01622FC}"/>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Klimaatpraat – wat zeg je?</a:t>
            </a:r>
          </a:p>
        </p:txBody>
      </p:sp>
      <p:pic>
        <p:nvPicPr>
          <p:cNvPr id="6" name="Afbeelding 5">
            <a:extLst>
              <a:ext uri="{FF2B5EF4-FFF2-40B4-BE49-F238E27FC236}">
                <a16:creationId xmlns:a16="http://schemas.microsoft.com/office/drawing/2014/main" id="{89177C1F-7927-4119-8F6D-8452ED6E2E35}"/>
              </a:ext>
            </a:extLst>
          </p:cNvPr>
          <p:cNvPicPr>
            <a:picLocks noChangeAspect="1"/>
          </p:cNvPicPr>
          <p:nvPr/>
        </p:nvPicPr>
        <p:blipFill>
          <a:blip r:embed="rId5"/>
          <a:stretch>
            <a:fillRect/>
          </a:stretch>
        </p:blipFill>
        <p:spPr>
          <a:xfrm>
            <a:off x="422312" y="4787900"/>
            <a:ext cx="8299375" cy="1717610"/>
          </a:xfrm>
          <a:prstGeom prst="rect">
            <a:avLst/>
          </a:prstGeom>
        </p:spPr>
      </p:pic>
    </p:spTree>
    <p:extLst>
      <p:ext uri="{BB962C8B-B14F-4D97-AF65-F5344CB8AC3E}">
        <p14:creationId xmlns:p14="http://schemas.microsoft.com/office/powerpoint/2010/main" val="198034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8" name="Tijdelijke aanduiding voor inhoud 3">
            <a:extLst>
              <a:ext uri="{FF2B5EF4-FFF2-40B4-BE49-F238E27FC236}">
                <a16:creationId xmlns:a16="http://schemas.microsoft.com/office/drawing/2014/main" id="{6400B7D4-647A-4496-A946-5094CE54612E}"/>
              </a:ext>
            </a:extLst>
          </p:cNvPr>
          <p:cNvSpPr txBox="1">
            <a:spLocks/>
          </p:cNvSpPr>
          <p:nvPr/>
        </p:nvSpPr>
        <p:spPr>
          <a:xfrm>
            <a:off x="628650" y="1929833"/>
            <a:ext cx="839909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ct val="20000"/>
              </a:spcBef>
              <a:spcAft>
                <a:spcPts val="0"/>
              </a:spcAft>
              <a:buClrTx/>
              <a:buSzTx/>
              <a:buBlip>
                <a:blip r:embed="rId4"/>
              </a:buBlip>
              <a:tabLst/>
              <a:defRPr/>
            </a:pPr>
            <a:r>
              <a:rPr kumimoji="0" lang="nl-NL" sz="2400" b="0" i="1" u="none" strike="noStrike" kern="1200" cap="none" spc="0" normalizeH="0" baseline="0" noProof="0" dirty="0">
                <a:ln>
                  <a:noFill/>
                </a:ln>
                <a:effectLst/>
                <a:uLnTx/>
                <a:uFillTx/>
                <a:latin typeface="Calibri"/>
                <a:ea typeface="+mn-ea"/>
                <a:cs typeface="+mn-cs"/>
              </a:rPr>
              <a:t>   Een van jullie opent de kleine </a:t>
            </a:r>
            <a:r>
              <a:rPr lang="nl-NL" sz="2400" i="1" dirty="0">
                <a:latin typeface="Calibri"/>
              </a:rPr>
              <a:t>envelop, pakt er één kaart uit.</a:t>
            </a:r>
          </a:p>
          <a:p>
            <a:pPr marR="0" lvl="0" algn="l" defTabSz="914400" rtl="0" eaLnBrk="1" fontAlgn="auto" latinLnBrk="0" hangingPunct="1">
              <a:lnSpc>
                <a:spcPct val="100000"/>
              </a:lnSpc>
              <a:spcBef>
                <a:spcPct val="20000"/>
              </a:spcBef>
              <a:spcAft>
                <a:spcPts val="0"/>
              </a:spcAft>
              <a:buClrTx/>
              <a:buSzTx/>
              <a:buBlip>
                <a:blip r:embed="rId4"/>
              </a:buBlip>
              <a:tabLst/>
              <a:defRPr/>
            </a:pPr>
            <a:r>
              <a:rPr kumimoji="0" lang="nl-NL" sz="2400" b="0" i="1" u="none" strike="noStrike" kern="1200" cap="none" spc="0" normalizeH="0" noProof="0" dirty="0">
                <a:ln>
                  <a:noFill/>
                </a:ln>
                <a:effectLst/>
                <a:uLnTx/>
                <a:uFillTx/>
                <a:latin typeface="Calibri"/>
                <a:ea typeface="+mn-ea"/>
                <a:cs typeface="+mn-cs"/>
              </a:rPr>
              <a:t>   Lees de kant met grote letters voor: de </a:t>
            </a:r>
            <a:r>
              <a:rPr lang="nl-NL" sz="2400" i="1" dirty="0">
                <a:latin typeface="Calibri"/>
              </a:rPr>
              <a:t>‘o</a:t>
            </a:r>
            <a:r>
              <a:rPr kumimoji="0" lang="nl-NL" sz="2400" b="0" i="1" u="none" strike="noStrike" kern="1200" cap="none" spc="0" normalizeH="0" noProof="0" dirty="0" err="1">
                <a:ln>
                  <a:noFill/>
                </a:ln>
                <a:effectLst/>
                <a:uLnTx/>
                <a:uFillTx/>
                <a:latin typeface="Calibri"/>
                <a:ea typeface="+mn-ea"/>
                <a:cs typeface="+mn-cs"/>
              </a:rPr>
              <a:t>peningszin</a:t>
            </a:r>
            <a:r>
              <a:rPr kumimoji="0" lang="nl-NL" sz="2400" b="0" i="1" u="none" strike="noStrike" kern="1200" cap="none" spc="0" normalizeH="0" noProof="0" dirty="0">
                <a:ln>
                  <a:noFill/>
                </a:ln>
                <a:effectLst/>
                <a:uLnTx/>
                <a:uFillTx/>
                <a:latin typeface="Calibri"/>
                <a:ea typeface="+mn-ea"/>
                <a:cs typeface="+mn-cs"/>
              </a:rPr>
              <a:t>’. </a:t>
            </a:r>
          </a:p>
          <a:p>
            <a:pPr marR="0" lvl="0" algn="l" defTabSz="914400" rtl="0" eaLnBrk="1" fontAlgn="auto" latinLnBrk="0" hangingPunct="1">
              <a:lnSpc>
                <a:spcPct val="100000"/>
              </a:lnSpc>
              <a:spcBef>
                <a:spcPct val="20000"/>
              </a:spcBef>
              <a:spcAft>
                <a:spcPts val="0"/>
              </a:spcAft>
              <a:buClrTx/>
              <a:buSzTx/>
              <a:buBlip>
                <a:blip r:embed="rId4"/>
              </a:buBlip>
              <a:tabLst/>
              <a:defRPr/>
            </a:pPr>
            <a:r>
              <a:rPr lang="nl-NL" sz="2400" i="1" dirty="0">
                <a:latin typeface="Calibri"/>
              </a:rPr>
              <a:t>   De anderen geven om de beurt een reactie op die zin.</a:t>
            </a:r>
          </a:p>
          <a:p>
            <a:pPr marR="0" lvl="0" algn="l" defTabSz="914400" rtl="0" eaLnBrk="1" fontAlgn="auto" latinLnBrk="0" hangingPunct="1">
              <a:lnSpc>
                <a:spcPct val="100000"/>
              </a:lnSpc>
              <a:spcBef>
                <a:spcPct val="20000"/>
              </a:spcBef>
              <a:spcAft>
                <a:spcPts val="0"/>
              </a:spcAft>
              <a:buClrTx/>
              <a:buSzTx/>
              <a:buBlip>
                <a:blip r:embed="rId4"/>
              </a:buBlip>
              <a:tabLst/>
              <a:defRPr/>
            </a:pPr>
            <a:r>
              <a:rPr lang="nl-NL" sz="2400" i="1" dirty="0">
                <a:latin typeface="Calibri"/>
              </a:rPr>
              <a:t>   Vergelijk dan jullie reacties met de achterkant van de kaart.</a:t>
            </a:r>
          </a:p>
        </p:txBody>
      </p:sp>
      <p:sp>
        <p:nvSpPr>
          <p:cNvPr id="9" name="Titel 1">
            <a:extLst>
              <a:ext uri="{FF2B5EF4-FFF2-40B4-BE49-F238E27FC236}">
                <a16:creationId xmlns:a16="http://schemas.microsoft.com/office/drawing/2014/main" id="{B61FE3E3-21C2-464F-94E3-7F7CC01622FC}"/>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Klimaatpraat – wat zeg je?</a:t>
            </a:r>
          </a:p>
        </p:txBody>
      </p:sp>
      <p:pic>
        <p:nvPicPr>
          <p:cNvPr id="6" name="Afbeelding 5">
            <a:extLst>
              <a:ext uri="{FF2B5EF4-FFF2-40B4-BE49-F238E27FC236}">
                <a16:creationId xmlns:a16="http://schemas.microsoft.com/office/drawing/2014/main" id="{982AF37D-DA7A-4402-A33E-C0ADA45EE08E}"/>
              </a:ext>
            </a:extLst>
          </p:cNvPr>
          <p:cNvPicPr>
            <a:picLocks noChangeAspect="1"/>
          </p:cNvPicPr>
          <p:nvPr/>
        </p:nvPicPr>
        <p:blipFill>
          <a:blip r:embed="rId5"/>
          <a:stretch>
            <a:fillRect/>
          </a:stretch>
        </p:blipFill>
        <p:spPr>
          <a:xfrm>
            <a:off x="422312" y="4787900"/>
            <a:ext cx="8299375" cy="1717610"/>
          </a:xfrm>
          <a:prstGeom prst="rect">
            <a:avLst/>
          </a:prstGeom>
        </p:spPr>
      </p:pic>
    </p:spTree>
    <p:extLst>
      <p:ext uri="{BB962C8B-B14F-4D97-AF65-F5344CB8AC3E}">
        <p14:creationId xmlns:p14="http://schemas.microsoft.com/office/powerpoint/2010/main" val="2270606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Klimaatkennis</a:t>
            </a:r>
          </a:p>
        </p:txBody>
      </p:sp>
      <p:sp>
        <p:nvSpPr>
          <p:cNvPr id="3" name="Tijdelijke aanduiding voor inhoud 2">
            <a:extLst>
              <a:ext uri="{FF2B5EF4-FFF2-40B4-BE49-F238E27FC236}">
                <a16:creationId xmlns:a16="http://schemas.microsoft.com/office/drawing/2014/main" id="{2B504187-C4F8-4BEF-BA84-13737344D9C1}"/>
              </a:ext>
            </a:extLst>
          </p:cNvPr>
          <p:cNvSpPr>
            <a:spLocks noGrp="1"/>
          </p:cNvSpPr>
          <p:nvPr>
            <p:ph idx="1"/>
          </p:nvPr>
        </p:nvSpPr>
        <p:spPr>
          <a:xfrm>
            <a:off x="628650" y="2377440"/>
            <a:ext cx="7886700" cy="2904565"/>
          </a:xfrm>
        </p:spPr>
        <p:txBody>
          <a:bodyPr>
            <a:normAutofit/>
          </a:bodyPr>
          <a:lstStyle/>
          <a:p>
            <a:pPr marL="0" indent="0">
              <a:buNone/>
            </a:pPr>
            <a:endParaRPr lang="nl-NL" dirty="0"/>
          </a:p>
          <a:p>
            <a:pPr marL="0" indent="0">
              <a:buNone/>
            </a:pPr>
            <a:r>
              <a:rPr lang="nl-NL" sz="2400" dirty="0">
                <a:solidFill>
                  <a:schemeClr val="accent2">
                    <a:lumMod val="75000"/>
                  </a:schemeClr>
                </a:solidFill>
              </a:rPr>
              <a:t>antwoorden op de vragen die je hier niet ziet, </a:t>
            </a:r>
          </a:p>
          <a:p>
            <a:pPr marL="0" indent="0">
              <a:buNone/>
            </a:pPr>
            <a:r>
              <a:rPr lang="nl-NL" sz="2400" dirty="0">
                <a:solidFill>
                  <a:schemeClr val="accent2">
                    <a:lumMod val="75000"/>
                  </a:schemeClr>
                </a:solidFill>
              </a:rPr>
              <a:t>                                   staan als verborgen dia in de </a:t>
            </a:r>
            <a:r>
              <a:rPr lang="nl-NL" sz="2400" dirty="0" err="1">
                <a:solidFill>
                  <a:schemeClr val="accent2">
                    <a:lumMod val="75000"/>
                  </a:schemeClr>
                </a:solidFill>
              </a:rPr>
              <a:t>powerpoint</a:t>
            </a:r>
            <a:endParaRPr lang="nl-NL" sz="2400" dirty="0">
              <a:solidFill>
                <a:schemeClr val="accent2">
                  <a:lumMod val="75000"/>
                </a:schemeClr>
              </a:solidFill>
            </a:endParaRPr>
          </a:p>
          <a:p>
            <a:pPr marL="0" indent="0">
              <a:buNone/>
            </a:pPr>
            <a:endParaRPr lang="nl-NL" sz="2400" dirty="0"/>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2"/>
          <a:stretch>
            <a:fillRect/>
          </a:stretch>
        </p:blipFill>
        <p:spPr>
          <a:xfrm>
            <a:off x="0" y="0"/>
            <a:ext cx="9144000" cy="541866"/>
          </a:xfrm>
          <a:prstGeom prst="rect">
            <a:avLst/>
          </a:prstGeom>
        </p:spPr>
      </p:pic>
    </p:spTree>
    <p:extLst>
      <p:ext uri="{BB962C8B-B14F-4D97-AF65-F5344CB8AC3E}">
        <p14:creationId xmlns:p14="http://schemas.microsoft.com/office/powerpoint/2010/main" val="182968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pic>
        <p:nvPicPr>
          <p:cNvPr id="18" name="Afbeelding 17">
            <a:extLst>
              <a:ext uri="{FF2B5EF4-FFF2-40B4-BE49-F238E27FC236}">
                <a16:creationId xmlns:a16="http://schemas.microsoft.com/office/drawing/2014/main" id="{091B2CED-C399-4127-B757-ABC42EC37FF5}"/>
              </a:ext>
            </a:extLst>
          </p:cNvPr>
          <p:cNvPicPr>
            <a:picLocks noChangeAspect="1"/>
          </p:cNvPicPr>
          <p:nvPr/>
        </p:nvPicPr>
        <p:blipFill rotWithShape="1">
          <a:blip r:embed="rId4">
            <a:extLst>
              <a:ext uri="{28A0092B-C50C-407E-A947-70E740481C1C}">
                <a14:useLocalDpi xmlns:a14="http://schemas.microsoft.com/office/drawing/2010/main" val="0"/>
              </a:ext>
            </a:extLst>
          </a:blip>
          <a:srcRect l="7569" t="4954" r="7952" b="4960"/>
          <a:stretch/>
        </p:blipFill>
        <p:spPr>
          <a:xfrm rot="21273468">
            <a:off x="5079005" y="2009189"/>
            <a:ext cx="3235656" cy="3450350"/>
          </a:xfrm>
          <a:prstGeom prst="rect">
            <a:avLst/>
          </a:prstGeom>
        </p:spPr>
      </p:pic>
      <p:pic>
        <p:nvPicPr>
          <p:cNvPr id="20" name="Afbeelding 19">
            <a:extLst>
              <a:ext uri="{FF2B5EF4-FFF2-40B4-BE49-F238E27FC236}">
                <a16:creationId xmlns:a16="http://schemas.microsoft.com/office/drawing/2014/main" id="{EDC823A9-5858-420E-8873-B143A204E1EB}"/>
              </a:ext>
            </a:extLst>
          </p:cNvPr>
          <p:cNvPicPr>
            <a:picLocks noChangeAspect="1"/>
          </p:cNvPicPr>
          <p:nvPr/>
        </p:nvPicPr>
        <p:blipFill rotWithShape="1">
          <a:blip r:embed="rId5">
            <a:extLst>
              <a:ext uri="{28A0092B-C50C-407E-A947-70E740481C1C}">
                <a14:useLocalDpi xmlns:a14="http://schemas.microsoft.com/office/drawing/2010/main" val="0"/>
              </a:ext>
            </a:extLst>
          </a:blip>
          <a:srcRect l="12791" r="10636"/>
          <a:stretch/>
        </p:blipFill>
        <p:spPr>
          <a:xfrm rot="17127695">
            <a:off x="489199" y="2582628"/>
            <a:ext cx="4192732" cy="3150741"/>
          </a:xfrm>
          <a:prstGeom prst="rect">
            <a:avLst/>
          </a:prstGeom>
        </p:spPr>
      </p:pic>
      <p:sp>
        <p:nvSpPr>
          <p:cNvPr id="8" name="Titel 1">
            <a:extLst>
              <a:ext uri="{FF2B5EF4-FFF2-40B4-BE49-F238E27FC236}">
                <a16:creationId xmlns:a16="http://schemas.microsoft.com/office/drawing/2014/main" id="{D7D613CF-BA62-4F69-94E5-1ACB78FC7626}"/>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Klimaatdaad – wat wil je?</a:t>
            </a:r>
          </a:p>
        </p:txBody>
      </p:sp>
    </p:spTree>
    <p:extLst>
      <p:ext uri="{BB962C8B-B14F-4D97-AF65-F5344CB8AC3E}">
        <p14:creationId xmlns:p14="http://schemas.microsoft.com/office/powerpoint/2010/main" val="2631070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inhoud 7">
            <a:extLst>
              <a:ext uri="{FF2B5EF4-FFF2-40B4-BE49-F238E27FC236}">
                <a16:creationId xmlns:a16="http://schemas.microsoft.com/office/drawing/2014/main" id="{C777E005-A766-4F78-8D59-BB89E3B3E028}"/>
              </a:ext>
            </a:extLst>
          </p:cNvPr>
          <p:cNvSpPr>
            <a:spLocks noGrp="1"/>
          </p:cNvSpPr>
          <p:nvPr>
            <p:ph sz="half" idx="2"/>
          </p:nvPr>
        </p:nvSpPr>
        <p:spPr>
          <a:xfrm>
            <a:off x="629842" y="1987280"/>
            <a:ext cx="3868340" cy="4596400"/>
          </a:xfrm>
        </p:spPr>
        <p:txBody>
          <a:bodyPr>
            <a:normAutofit fontScale="55000" lnSpcReduction="20000"/>
          </a:bodyPr>
          <a:lstStyle/>
          <a:p>
            <a:pPr>
              <a:lnSpc>
                <a:spcPct val="120000"/>
              </a:lnSpc>
            </a:pPr>
            <a:r>
              <a:rPr lang="nl-NL" sz="3800" dirty="0"/>
              <a:t>Minder vlees eten thuis.</a:t>
            </a:r>
          </a:p>
          <a:p>
            <a:pPr>
              <a:lnSpc>
                <a:spcPct val="120000"/>
              </a:lnSpc>
            </a:pPr>
            <a:r>
              <a:rPr lang="nl-NL" sz="3800" dirty="0"/>
              <a:t>Koop minder, gebruik langer, repareer meer.</a:t>
            </a:r>
          </a:p>
          <a:p>
            <a:pPr>
              <a:lnSpc>
                <a:spcPct val="120000"/>
              </a:lnSpc>
            </a:pPr>
            <a:r>
              <a:rPr lang="nl-NL" sz="3800" dirty="0"/>
              <a:t>Meer treinen, minder vliegen.</a:t>
            </a:r>
          </a:p>
          <a:p>
            <a:pPr>
              <a:lnSpc>
                <a:spcPct val="120000"/>
              </a:lnSpc>
            </a:pPr>
            <a:r>
              <a:rPr lang="nl-NL" sz="3800" dirty="0"/>
              <a:t>Geen scooter maar fiets</a:t>
            </a:r>
          </a:p>
          <a:p>
            <a:pPr>
              <a:lnSpc>
                <a:spcPct val="120000"/>
              </a:lnSpc>
            </a:pPr>
            <a:r>
              <a:rPr lang="nl-NL" sz="3800" dirty="0"/>
              <a:t>Douche kort.</a:t>
            </a:r>
          </a:p>
          <a:p>
            <a:pPr>
              <a:lnSpc>
                <a:spcPct val="120000"/>
              </a:lnSpc>
            </a:pPr>
            <a:r>
              <a:rPr lang="nl-NL" sz="3800" dirty="0"/>
              <a:t>Vakanties dichterbij.</a:t>
            </a:r>
          </a:p>
          <a:p>
            <a:pPr>
              <a:lnSpc>
                <a:spcPct val="120000"/>
              </a:lnSpc>
            </a:pPr>
            <a:r>
              <a:rPr lang="nl-NL" sz="3800" dirty="0"/>
              <a:t>Vervang of verwijder </a:t>
            </a:r>
            <a:r>
              <a:rPr lang="nl-NL" sz="3800" dirty="0" err="1"/>
              <a:t>energieslurpers</a:t>
            </a:r>
            <a:r>
              <a:rPr lang="nl-NL" sz="3800" dirty="0"/>
              <a:t>.</a:t>
            </a:r>
          </a:p>
          <a:p>
            <a:pPr>
              <a:lnSpc>
                <a:spcPct val="120000"/>
              </a:lnSpc>
            </a:pPr>
            <a:r>
              <a:rPr lang="nl-NL" sz="3800" dirty="0"/>
              <a:t>…</a:t>
            </a:r>
          </a:p>
          <a:p>
            <a:endParaRPr lang="nl-NL" dirty="0"/>
          </a:p>
        </p:txBody>
      </p:sp>
      <p:sp>
        <p:nvSpPr>
          <p:cNvPr id="10" name="Tijdelijke aanduiding voor inhoud 9">
            <a:extLst>
              <a:ext uri="{FF2B5EF4-FFF2-40B4-BE49-F238E27FC236}">
                <a16:creationId xmlns:a16="http://schemas.microsoft.com/office/drawing/2014/main" id="{4E46D329-D008-4E99-A655-2C9674CB1EC5}"/>
              </a:ext>
            </a:extLst>
          </p:cNvPr>
          <p:cNvSpPr>
            <a:spLocks noGrp="1"/>
          </p:cNvSpPr>
          <p:nvPr>
            <p:ph sz="quarter" idx="4"/>
          </p:nvPr>
        </p:nvSpPr>
        <p:spPr>
          <a:xfrm>
            <a:off x="4608450" y="2005430"/>
            <a:ext cx="4256664" cy="4596400"/>
          </a:xfrm>
        </p:spPr>
        <p:txBody>
          <a:bodyPr>
            <a:noAutofit/>
          </a:bodyPr>
          <a:lstStyle/>
          <a:p>
            <a:pPr>
              <a:lnSpc>
                <a:spcPct val="120000"/>
              </a:lnSpc>
            </a:pPr>
            <a:r>
              <a:rPr lang="nl-NL" sz="2100" dirty="0"/>
              <a:t>Praat over klimaat op school, met vrienden en familie.</a:t>
            </a:r>
          </a:p>
          <a:p>
            <a:pPr>
              <a:lnSpc>
                <a:spcPct val="120000"/>
              </a:lnSpc>
            </a:pPr>
            <a:r>
              <a:rPr lang="nl-NL" sz="2100" dirty="0"/>
              <a:t>Doe mee met demo’s en acties.</a:t>
            </a:r>
          </a:p>
          <a:p>
            <a:pPr>
              <a:lnSpc>
                <a:spcPct val="120000"/>
              </a:lnSpc>
            </a:pPr>
            <a:r>
              <a:rPr lang="nl-NL" sz="2100" dirty="0"/>
              <a:t>Stel kritische vragen aan politieke partijen.</a:t>
            </a:r>
          </a:p>
          <a:p>
            <a:pPr>
              <a:lnSpc>
                <a:spcPct val="120000"/>
              </a:lnSpc>
            </a:pPr>
            <a:r>
              <a:rPr lang="nl-NL" sz="2100" dirty="0"/>
              <a:t>Doneer aan groene doelen.</a:t>
            </a:r>
          </a:p>
          <a:p>
            <a:pPr>
              <a:lnSpc>
                <a:spcPct val="120000"/>
              </a:lnSpc>
            </a:pPr>
            <a:r>
              <a:rPr lang="nl-NL" sz="2100" dirty="0"/>
              <a:t>Stap over naar ASN of Triodosbank.</a:t>
            </a:r>
          </a:p>
          <a:p>
            <a:pPr>
              <a:lnSpc>
                <a:spcPct val="120000"/>
              </a:lnSpc>
            </a:pPr>
            <a:r>
              <a:rPr lang="nl-NL" sz="2100" dirty="0"/>
              <a:t>Tip je ouders over </a:t>
            </a:r>
            <a:r>
              <a:rPr lang="nl-NL" sz="2100" dirty="0">
                <a:solidFill>
                  <a:srgbClr val="339966"/>
                </a:solidFill>
              </a:rPr>
              <a:t>Klimaat</a:t>
            </a:r>
            <a:r>
              <a:rPr lang="nl-NL" sz="2100" i="1" dirty="0">
                <a:solidFill>
                  <a:srgbClr val="008080"/>
                </a:solidFill>
              </a:rPr>
              <a:t>G</a:t>
            </a:r>
            <a:r>
              <a:rPr lang="nl-NL" sz="2100" dirty="0">
                <a:solidFill>
                  <a:srgbClr val="008080"/>
                </a:solidFill>
              </a:rPr>
              <a:t>esprekken.</a:t>
            </a:r>
            <a:r>
              <a:rPr lang="nl-NL" sz="2100" dirty="0"/>
              <a:t> </a:t>
            </a:r>
          </a:p>
          <a:p>
            <a:pPr>
              <a:lnSpc>
                <a:spcPct val="120000"/>
              </a:lnSpc>
            </a:pPr>
            <a:r>
              <a:rPr lang="nl-NL" sz="2100" dirty="0"/>
              <a:t>…</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8" name="Titel 1">
            <a:extLst>
              <a:ext uri="{FF2B5EF4-FFF2-40B4-BE49-F238E27FC236}">
                <a16:creationId xmlns:a16="http://schemas.microsoft.com/office/drawing/2014/main" id="{D7D613CF-BA62-4F69-94E5-1ACB78FC7626}"/>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Klimaatdaad – wat wil je?</a:t>
            </a:r>
          </a:p>
        </p:txBody>
      </p:sp>
      <p:pic>
        <p:nvPicPr>
          <p:cNvPr id="13" name="Afbeelding 12">
            <a:extLst>
              <a:ext uri="{FF2B5EF4-FFF2-40B4-BE49-F238E27FC236}">
                <a16:creationId xmlns:a16="http://schemas.microsoft.com/office/drawing/2014/main" id="{C631E8CF-680B-44A2-924C-B057506BFAA5}"/>
              </a:ext>
            </a:extLst>
          </p:cNvPr>
          <p:cNvPicPr>
            <a:picLocks noChangeAspect="1"/>
          </p:cNvPicPr>
          <p:nvPr/>
        </p:nvPicPr>
        <p:blipFill rotWithShape="1">
          <a:blip r:embed="rId4">
            <a:extLst>
              <a:ext uri="{28A0092B-C50C-407E-A947-70E740481C1C}">
                <a14:useLocalDpi xmlns:a14="http://schemas.microsoft.com/office/drawing/2010/main" val="0"/>
              </a:ext>
            </a:extLst>
          </a:blip>
          <a:srcRect l="7569" t="4954" r="7952" b="4960"/>
          <a:stretch/>
        </p:blipFill>
        <p:spPr>
          <a:xfrm rot="21273468">
            <a:off x="7357397" y="607977"/>
            <a:ext cx="1326735" cy="1414767"/>
          </a:xfrm>
          <a:prstGeom prst="rect">
            <a:avLst/>
          </a:prstGeom>
        </p:spPr>
      </p:pic>
      <p:pic>
        <p:nvPicPr>
          <p:cNvPr id="14" name="Afbeelding 13">
            <a:extLst>
              <a:ext uri="{FF2B5EF4-FFF2-40B4-BE49-F238E27FC236}">
                <a16:creationId xmlns:a16="http://schemas.microsoft.com/office/drawing/2014/main" id="{990D9D3A-461E-4134-B259-25234FD13ADB}"/>
              </a:ext>
            </a:extLst>
          </p:cNvPr>
          <p:cNvPicPr>
            <a:picLocks noChangeAspect="1"/>
          </p:cNvPicPr>
          <p:nvPr/>
        </p:nvPicPr>
        <p:blipFill rotWithShape="1">
          <a:blip r:embed="rId5">
            <a:extLst>
              <a:ext uri="{28A0092B-C50C-407E-A947-70E740481C1C}">
                <a14:useLocalDpi xmlns:a14="http://schemas.microsoft.com/office/drawing/2010/main" val="0"/>
              </a:ext>
            </a:extLst>
          </a:blip>
          <a:srcRect l="12791" r="10636"/>
          <a:stretch/>
        </p:blipFill>
        <p:spPr>
          <a:xfrm rot="16934227">
            <a:off x="3098145" y="5070746"/>
            <a:ext cx="1393776" cy="1047390"/>
          </a:xfrm>
          <a:prstGeom prst="rect">
            <a:avLst/>
          </a:prstGeom>
        </p:spPr>
      </p:pic>
    </p:spTree>
    <p:extLst>
      <p:ext uri="{BB962C8B-B14F-4D97-AF65-F5344CB8AC3E}">
        <p14:creationId xmlns:p14="http://schemas.microsoft.com/office/powerpoint/2010/main" val="26070714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
        <p:nvSpPr>
          <p:cNvPr id="6" name="Tijdelijke aanduiding voor inhoud 2">
            <a:extLst>
              <a:ext uri="{FF2B5EF4-FFF2-40B4-BE49-F238E27FC236}">
                <a16:creationId xmlns:a16="http://schemas.microsoft.com/office/drawing/2014/main" id="{043D585D-C4F3-4190-B112-5922C1650BF5}"/>
              </a:ext>
            </a:extLst>
          </p:cNvPr>
          <p:cNvSpPr>
            <a:spLocks noGrp="1"/>
          </p:cNvSpPr>
          <p:nvPr>
            <p:ph idx="1"/>
          </p:nvPr>
        </p:nvSpPr>
        <p:spPr>
          <a:xfrm>
            <a:off x="628650" y="1932248"/>
            <a:ext cx="5124680" cy="2155658"/>
          </a:xfrm>
          <a:solidFill>
            <a:schemeClr val="bg1">
              <a:alpha val="52000"/>
            </a:schemeClr>
          </a:solidFill>
        </p:spPr>
        <p:txBody>
          <a:bodyPr>
            <a:normAutofit fontScale="92500"/>
          </a:bodyPr>
          <a:lstStyle/>
          <a:p>
            <a:pPr>
              <a:buBlip>
                <a:blip r:embed="rId4"/>
              </a:buBlip>
            </a:pPr>
            <a:r>
              <a:rPr lang="nl-NL" dirty="0"/>
              <a:t>      </a:t>
            </a:r>
            <a:r>
              <a:rPr lang="nl-NL" sz="3200" dirty="0"/>
              <a:t>Welke (kleine) stap zou	jij          	willen maken om je 	voetafdruk te verkleinen </a:t>
            </a:r>
            <a:br>
              <a:rPr lang="nl-NL" sz="3200" dirty="0"/>
            </a:br>
            <a:r>
              <a:rPr lang="nl-NL" sz="3200" dirty="0"/>
              <a:t>	en/of je handafdruk te 	vergroten? </a:t>
            </a:r>
          </a:p>
          <a:p>
            <a:pPr marL="0" indent="0">
              <a:buNone/>
            </a:pPr>
            <a:endParaRPr lang="nl-NL" dirty="0"/>
          </a:p>
        </p:txBody>
      </p:sp>
      <p:sp>
        <p:nvSpPr>
          <p:cNvPr id="8" name="Titel 1">
            <a:extLst>
              <a:ext uri="{FF2B5EF4-FFF2-40B4-BE49-F238E27FC236}">
                <a16:creationId xmlns:a16="http://schemas.microsoft.com/office/drawing/2014/main" id="{550C40D1-E706-4125-8246-BE0A8CB858B0}"/>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Klimaatdaad – wat wil je?</a:t>
            </a:r>
          </a:p>
        </p:txBody>
      </p:sp>
      <p:sp>
        <p:nvSpPr>
          <p:cNvPr id="2" name="Tekstvak 1">
            <a:extLst>
              <a:ext uri="{FF2B5EF4-FFF2-40B4-BE49-F238E27FC236}">
                <a16:creationId xmlns:a16="http://schemas.microsoft.com/office/drawing/2014/main" id="{A41D31E0-C584-4CB7-ABF6-4EE9F753145B}"/>
              </a:ext>
            </a:extLst>
          </p:cNvPr>
          <p:cNvSpPr txBox="1"/>
          <p:nvPr/>
        </p:nvSpPr>
        <p:spPr>
          <a:xfrm>
            <a:off x="6214411" y="3210743"/>
            <a:ext cx="2152650" cy="1754326"/>
          </a:xfrm>
          <a:prstGeom prst="rect">
            <a:avLst/>
          </a:prstGeom>
          <a:noFill/>
          <a:ln>
            <a:solidFill>
              <a:schemeClr val="tx1"/>
            </a:solidFill>
          </a:ln>
        </p:spPr>
        <p:txBody>
          <a:bodyPr wrap="square" rtlCol="0">
            <a:spAutoFit/>
          </a:bodyPr>
          <a:lstStyle/>
          <a:p>
            <a:pPr algn="ctr"/>
            <a:r>
              <a:rPr lang="nl-NL" sz="3600" dirty="0"/>
              <a:t>hier</a:t>
            </a:r>
          </a:p>
          <a:p>
            <a:pPr algn="ctr"/>
            <a:r>
              <a:rPr lang="nl-NL" sz="3600" dirty="0"/>
              <a:t>QR</a:t>
            </a:r>
          </a:p>
          <a:p>
            <a:pPr algn="ctr"/>
            <a:r>
              <a:rPr lang="nl-NL" sz="3600" dirty="0"/>
              <a:t>slotvragen</a:t>
            </a:r>
          </a:p>
        </p:txBody>
      </p:sp>
    </p:spTree>
    <p:extLst>
      <p:ext uri="{BB962C8B-B14F-4D97-AF65-F5344CB8AC3E}">
        <p14:creationId xmlns:p14="http://schemas.microsoft.com/office/powerpoint/2010/main" val="247578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EFBC087E-BA15-4A34-8513-576CB9288A7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9144000" cy="6858000"/>
          </a:xfrm>
          <a:prstGeom prst="rect">
            <a:avLst/>
          </a:prstGeom>
        </p:spPr>
      </p:pic>
    </p:spTree>
    <p:extLst>
      <p:ext uri="{BB962C8B-B14F-4D97-AF65-F5344CB8AC3E}">
        <p14:creationId xmlns:p14="http://schemas.microsoft.com/office/powerpoint/2010/main" val="26665196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lstStyle/>
          <a:p>
            <a:r>
              <a:rPr lang="nl-NL" dirty="0">
                <a:solidFill>
                  <a:srgbClr val="0070C0"/>
                </a:solidFill>
              </a:rPr>
              <a:t>Wie maken verschil?</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2"/>
          <a:stretch>
            <a:fillRect/>
          </a:stretch>
        </p:blipFill>
        <p:spPr>
          <a:xfrm>
            <a:off x="0" y="0"/>
            <a:ext cx="9144000" cy="541866"/>
          </a:xfrm>
          <a:prstGeom prst="rect">
            <a:avLst/>
          </a:prstGeom>
        </p:spPr>
      </p:pic>
      <p:pic>
        <p:nvPicPr>
          <p:cNvPr id="10" name="Afbeelding 9">
            <a:extLst>
              <a:ext uri="{FF2B5EF4-FFF2-40B4-BE49-F238E27FC236}">
                <a16:creationId xmlns:a16="http://schemas.microsoft.com/office/drawing/2014/main" id="{F7C84B90-6185-43C6-9A49-3105C7451359}"/>
              </a:ext>
            </a:extLst>
          </p:cNvPr>
          <p:cNvPicPr>
            <a:picLocks noChangeAspect="1"/>
          </p:cNvPicPr>
          <p:nvPr/>
        </p:nvPicPr>
        <p:blipFill>
          <a:blip r:embed="rId3"/>
          <a:stretch>
            <a:fillRect/>
          </a:stretch>
        </p:blipFill>
        <p:spPr>
          <a:xfrm>
            <a:off x="2504549" y="1719115"/>
            <a:ext cx="1187094" cy="1187094"/>
          </a:xfrm>
          <a:prstGeom prst="rect">
            <a:avLst/>
          </a:prstGeom>
        </p:spPr>
      </p:pic>
      <p:pic>
        <p:nvPicPr>
          <p:cNvPr id="12" name="Graphic 11">
            <a:extLst>
              <a:ext uri="{FF2B5EF4-FFF2-40B4-BE49-F238E27FC236}">
                <a16:creationId xmlns:a16="http://schemas.microsoft.com/office/drawing/2014/main" id="{12F086B4-1FE9-4720-A50D-E5BB8D4C34D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9443" b="8632"/>
          <a:stretch/>
        </p:blipFill>
        <p:spPr>
          <a:xfrm>
            <a:off x="628522" y="2006612"/>
            <a:ext cx="1765245" cy="1269987"/>
          </a:xfrm>
          <a:prstGeom prst="rect">
            <a:avLst/>
          </a:prstGeom>
        </p:spPr>
      </p:pic>
      <p:sp>
        <p:nvSpPr>
          <p:cNvPr id="13" name="AutoShape 2" descr="United Nations logo PNG, UN logo PNG">
            <a:extLst>
              <a:ext uri="{FF2B5EF4-FFF2-40B4-BE49-F238E27FC236}">
                <a16:creationId xmlns:a16="http://schemas.microsoft.com/office/drawing/2014/main" id="{4A6BD156-712C-4C2E-9EA1-064BE97B59DA}"/>
              </a:ext>
            </a:extLst>
          </p:cNvPr>
          <p:cNvSpPr>
            <a:spLocks noChangeAspect="1" noChangeArrowheads="1"/>
          </p:cNvSpPr>
          <p:nvPr/>
        </p:nvSpPr>
        <p:spPr bwMode="auto">
          <a:xfrm>
            <a:off x="4419599" y="3276599"/>
            <a:ext cx="892629" cy="8926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9" name="Afbeelding 18">
            <a:extLst>
              <a:ext uri="{FF2B5EF4-FFF2-40B4-BE49-F238E27FC236}">
                <a16:creationId xmlns:a16="http://schemas.microsoft.com/office/drawing/2014/main" id="{A714F091-21BB-47CF-9960-A26DFB2EDF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5417" y="5244402"/>
            <a:ext cx="1219998" cy="1219998"/>
          </a:xfrm>
          <a:prstGeom prst="rect">
            <a:avLst/>
          </a:prstGeom>
        </p:spPr>
      </p:pic>
      <p:pic>
        <p:nvPicPr>
          <p:cNvPr id="21" name="Afbeelding 20">
            <a:extLst>
              <a:ext uri="{FF2B5EF4-FFF2-40B4-BE49-F238E27FC236}">
                <a16:creationId xmlns:a16="http://schemas.microsoft.com/office/drawing/2014/main" id="{9C795221-AE21-4A1B-8305-E196B048B3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87753" y="1587164"/>
            <a:ext cx="2121792" cy="1203454"/>
          </a:xfrm>
          <a:prstGeom prst="rect">
            <a:avLst/>
          </a:prstGeom>
        </p:spPr>
      </p:pic>
      <p:pic>
        <p:nvPicPr>
          <p:cNvPr id="23" name="Afbeelding 22">
            <a:extLst>
              <a:ext uri="{FF2B5EF4-FFF2-40B4-BE49-F238E27FC236}">
                <a16:creationId xmlns:a16="http://schemas.microsoft.com/office/drawing/2014/main" id="{EBF7B4DB-33D4-4898-B948-B999E517D466}"/>
              </a:ext>
            </a:extLst>
          </p:cNvPr>
          <p:cNvPicPr>
            <a:picLocks noChangeAspect="1"/>
          </p:cNvPicPr>
          <p:nvPr/>
        </p:nvPicPr>
        <p:blipFill rotWithShape="1">
          <a:blip r:embed="rId8">
            <a:extLst>
              <a:ext uri="{28A0092B-C50C-407E-A947-70E740481C1C}">
                <a14:useLocalDpi xmlns:a14="http://schemas.microsoft.com/office/drawing/2010/main" val="0"/>
              </a:ext>
            </a:extLst>
          </a:blip>
          <a:srcRect t="6327" b="7924"/>
          <a:stretch/>
        </p:blipFill>
        <p:spPr>
          <a:xfrm>
            <a:off x="7692118" y="5910923"/>
            <a:ext cx="984069" cy="632866"/>
          </a:xfrm>
          <a:prstGeom prst="rect">
            <a:avLst/>
          </a:prstGeom>
        </p:spPr>
      </p:pic>
      <p:pic>
        <p:nvPicPr>
          <p:cNvPr id="25" name="Afbeelding 24">
            <a:extLst>
              <a:ext uri="{FF2B5EF4-FFF2-40B4-BE49-F238E27FC236}">
                <a16:creationId xmlns:a16="http://schemas.microsoft.com/office/drawing/2014/main" id="{4C6E4F11-1C20-45A9-BF3D-7AAFA20160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67671" y="2771774"/>
            <a:ext cx="1068011" cy="617374"/>
          </a:xfrm>
          <a:prstGeom prst="rect">
            <a:avLst/>
          </a:prstGeom>
        </p:spPr>
      </p:pic>
      <p:pic>
        <p:nvPicPr>
          <p:cNvPr id="27" name="Afbeelding 26">
            <a:extLst>
              <a:ext uri="{FF2B5EF4-FFF2-40B4-BE49-F238E27FC236}">
                <a16:creationId xmlns:a16="http://schemas.microsoft.com/office/drawing/2014/main" id="{625EAEFF-0D4F-4394-80D4-793BD7E58A4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45773" y="3080461"/>
            <a:ext cx="1200149" cy="1200149"/>
          </a:xfrm>
          <a:prstGeom prst="rect">
            <a:avLst/>
          </a:prstGeom>
        </p:spPr>
      </p:pic>
      <p:pic>
        <p:nvPicPr>
          <p:cNvPr id="28" name="Afbeelding 27">
            <a:extLst>
              <a:ext uri="{FF2B5EF4-FFF2-40B4-BE49-F238E27FC236}">
                <a16:creationId xmlns:a16="http://schemas.microsoft.com/office/drawing/2014/main" id="{5D9F517E-D9E6-4A8E-B1BE-96F6A2BBF0D0}"/>
              </a:ext>
            </a:extLst>
          </p:cNvPr>
          <p:cNvPicPr>
            <a:picLocks noChangeAspect="1"/>
          </p:cNvPicPr>
          <p:nvPr/>
        </p:nvPicPr>
        <p:blipFill>
          <a:blip r:embed="rId11"/>
          <a:stretch>
            <a:fillRect/>
          </a:stretch>
        </p:blipFill>
        <p:spPr>
          <a:xfrm>
            <a:off x="5071771" y="3885657"/>
            <a:ext cx="1793696" cy="1403926"/>
          </a:xfrm>
          <a:prstGeom prst="rect">
            <a:avLst/>
          </a:prstGeom>
        </p:spPr>
      </p:pic>
      <p:pic>
        <p:nvPicPr>
          <p:cNvPr id="31" name="Afbeelding 30">
            <a:extLst>
              <a:ext uri="{FF2B5EF4-FFF2-40B4-BE49-F238E27FC236}">
                <a16:creationId xmlns:a16="http://schemas.microsoft.com/office/drawing/2014/main" id="{EB3915B9-A473-4C8E-8B25-7021F52FB887}"/>
              </a:ext>
            </a:extLst>
          </p:cNvPr>
          <p:cNvPicPr>
            <a:picLocks noChangeAspect="1"/>
          </p:cNvPicPr>
          <p:nvPr/>
        </p:nvPicPr>
        <p:blipFill rotWithShape="1">
          <a:blip r:embed="rId12"/>
          <a:srcRect l="14843" r="15586" b="8142"/>
          <a:stretch/>
        </p:blipFill>
        <p:spPr>
          <a:xfrm>
            <a:off x="7037069" y="3978691"/>
            <a:ext cx="1478281" cy="1478281"/>
          </a:xfrm>
          <a:prstGeom prst="rect">
            <a:avLst/>
          </a:prstGeom>
        </p:spPr>
      </p:pic>
      <p:pic>
        <p:nvPicPr>
          <p:cNvPr id="33" name="Afbeelding 32">
            <a:extLst>
              <a:ext uri="{FF2B5EF4-FFF2-40B4-BE49-F238E27FC236}">
                <a16:creationId xmlns:a16="http://schemas.microsoft.com/office/drawing/2014/main" id="{DF19D2D8-1691-4AC4-97E7-748E40C89A4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277" y="5501869"/>
            <a:ext cx="1898470" cy="980876"/>
          </a:xfrm>
          <a:prstGeom prst="rect">
            <a:avLst/>
          </a:prstGeom>
        </p:spPr>
      </p:pic>
      <p:pic>
        <p:nvPicPr>
          <p:cNvPr id="35" name="Afbeelding 34">
            <a:extLst>
              <a:ext uri="{FF2B5EF4-FFF2-40B4-BE49-F238E27FC236}">
                <a16:creationId xmlns:a16="http://schemas.microsoft.com/office/drawing/2014/main" id="{1BC6B103-953D-42D9-AB71-1DDE512E8287}"/>
              </a:ext>
            </a:extLst>
          </p:cNvPr>
          <p:cNvPicPr>
            <a:picLocks noChangeAspect="1"/>
          </p:cNvPicPr>
          <p:nvPr/>
        </p:nvPicPr>
        <p:blipFill rotWithShape="1">
          <a:blip r:embed="rId14">
            <a:extLst>
              <a:ext uri="{28A0092B-C50C-407E-A947-70E740481C1C}">
                <a14:useLocalDpi xmlns:a14="http://schemas.microsoft.com/office/drawing/2010/main" val="0"/>
              </a:ext>
            </a:extLst>
          </a:blip>
          <a:srcRect t="24395" b="28019"/>
          <a:stretch/>
        </p:blipFill>
        <p:spPr>
          <a:xfrm>
            <a:off x="4865913" y="5804649"/>
            <a:ext cx="1569721" cy="746981"/>
          </a:xfrm>
          <a:prstGeom prst="rect">
            <a:avLst/>
          </a:prstGeom>
        </p:spPr>
      </p:pic>
      <p:pic>
        <p:nvPicPr>
          <p:cNvPr id="37" name="Afbeelding 36">
            <a:extLst>
              <a:ext uri="{FF2B5EF4-FFF2-40B4-BE49-F238E27FC236}">
                <a16:creationId xmlns:a16="http://schemas.microsoft.com/office/drawing/2014/main" id="{CD7ED554-141F-405B-93D0-587ADC64B78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14831" y="3479292"/>
            <a:ext cx="1184610" cy="1184610"/>
          </a:xfrm>
          <a:prstGeom prst="rect">
            <a:avLst/>
          </a:prstGeom>
        </p:spPr>
      </p:pic>
      <p:pic>
        <p:nvPicPr>
          <p:cNvPr id="39" name="Afbeelding 38">
            <a:extLst>
              <a:ext uri="{FF2B5EF4-FFF2-40B4-BE49-F238E27FC236}">
                <a16:creationId xmlns:a16="http://schemas.microsoft.com/office/drawing/2014/main" id="{C79517C6-E19B-40A6-813F-80BDCFE031D3}"/>
              </a:ext>
            </a:extLst>
          </p:cNvPr>
          <p:cNvPicPr>
            <a:picLocks noChangeAspect="1"/>
          </p:cNvPicPr>
          <p:nvPr/>
        </p:nvPicPr>
        <p:blipFill rotWithShape="1">
          <a:blip r:embed="rId16">
            <a:extLst>
              <a:ext uri="{28A0092B-C50C-407E-A947-70E740481C1C}">
                <a14:useLocalDpi xmlns:a14="http://schemas.microsoft.com/office/drawing/2010/main" val="0"/>
              </a:ext>
            </a:extLst>
          </a:blip>
          <a:srcRect l="14444" t="2907" r="11737" b="39207"/>
          <a:stretch/>
        </p:blipFill>
        <p:spPr>
          <a:xfrm>
            <a:off x="7014461" y="1215009"/>
            <a:ext cx="1135399" cy="1187094"/>
          </a:xfrm>
          <a:prstGeom prst="rect">
            <a:avLst/>
          </a:prstGeom>
        </p:spPr>
      </p:pic>
      <p:pic>
        <p:nvPicPr>
          <p:cNvPr id="45" name="Afbeelding 44">
            <a:extLst>
              <a:ext uri="{FF2B5EF4-FFF2-40B4-BE49-F238E27FC236}">
                <a16:creationId xmlns:a16="http://schemas.microsoft.com/office/drawing/2014/main" id="{0B2AF654-109C-4429-9192-2EBD8AE25202}"/>
              </a:ext>
            </a:extLst>
          </p:cNvPr>
          <p:cNvPicPr>
            <a:picLocks noChangeAspect="1"/>
          </p:cNvPicPr>
          <p:nvPr/>
        </p:nvPicPr>
        <p:blipFill rotWithShape="1">
          <a:blip r:embed="rId17">
            <a:extLst>
              <a:ext uri="{28A0092B-C50C-407E-A947-70E740481C1C}">
                <a14:useLocalDpi xmlns:a14="http://schemas.microsoft.com/office/drawing/2010/main" val="0"/>
              </a:ext>
            </a:extLst>
          </a:blip>
          <a:srcRect l="11814" r="12242"/>
          <a:stretch/>
        </p:blipFill>
        <p:spPr>
          <a:xfrm>
            <a:off x="1928684" y="3722913"/>
            <a:ext cx="1478281" cy="1092351"/>
          </a:xfrm>
          <a:prstGeom prst="rect">
            <a:avLst/>
          </a:prstGeom>
        </p:spPr>
      </p:pic>
    </p:spTree>
    <p:extLst>
      <p:ext uri="{BB962C8B-B14F-4D97-AF65-F5344CB8AC3E}">
        <p14:creationId xmlns:p14="http://schemas.microsoft.com/office/powerpoint/2010/main" val="35351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7000"/>
                            </p:stCondLst>
                            <p:childTnLst>
                              <p:par>
                                <p:cTn id="33" presetID="10" presetClass="entr" presetSubtype="0" fill="hold" nodeType="after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8000"/>
                            </p:stCondLst>
                            <p:childTnLst>
                              <p:par>
                                <p:cTn id="37" presetID="10" presetClass="entr" presetSubtype="0" fill="hold" nodeType="afterEffect">
                                  <p:stCondLst>
                                    <p:cond delay="5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par>
                          <p:cTn id="40" fill="hold">
                            <p:stCondLst>
                              <p:cond delay="9000"/>
                            </p:stCondLst>
                            <p:childTnLst>
                              <p:par>
                                <p:cTn id="41" presetID="10" presetClass="entr" presetSubtype="0" fill="hold" nodeType="after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10000"/>
                            </p:stCondLst>
                            <p:childTnLst>
                              <p:par>
                                <p:cTn id="45" presetID="10" presetClass="entr" presetSubtype="0" fill="hold" nodeType="after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par>
                          <p:cTn id="48" fill="hold">
                            <p:stCondLst>
                              <p:cond delay="11000"/>
                            </p:stCondLst>
                            <p:childTnLst>
                              <p:par>
                                <p:cTn id="49" presetID="10" presetClass="entr" presetSubtype="0" fill="hold" nodeType="afterEffect">
                                  <p:stCondLst>
                                    <p:cond delay="50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12000"/>
                            </p:stCondLst>
                            <p:childTnLst>
                              <p:par>
                                <p:cTn id="53" presetID="10" presetClass="entr" presetSubtype="0" fill="hold" nodeType="afterEffect">
                                  <p:stCondLst>
                                    <p:cond delay="50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13000"/>
                            </p:stCondLst>
                            <p:childTnLst>
                              <p:par>
                                <p:cTn id="57" presetID="10" presetClass="entr" presetSubtype="0" fill="hold" nodeType="afterEffect">
                                  <p:stCondLst>
                                    <p:cond delay="50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lstStyle/>
          <a:p>
            <a:r>
              <a:rPr lang="nl-NL" dirty="0">
                <a:solidFill>
                  <a:srgbClr val="0070C0"/>
                </a:solidFill>
              </a:rPr>
              <a:t>Wie maken verschil?</a:t>
            </a: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2"/>
          <a:stretch>
            <a:fillRect/>
          </a:stretch>
        </p:blipFill>
        <p:spPr>
          <a:xfrm>
            <a:off x="0" y="0"/>
            <a:ext cx="9144000" cy="541866"/>
          </a:xfrm>
          <a:prstGeom prst="rect">
            <a:avLst/>
          </a:prstGeom>
        </p:spPr>
      </p:pic>
      <p:pic>
        <p:nvPicPr>
          <p:cNvPr id="10" name="Afbeelding 9">
            <a:extLst>
              <a:ext uri="{FF2B5EF4-FFF2-40B4-BE49-F238E27FC236}">
                <a16:creationId xmlns:a16="http://schemas.microsoft.com/office/drawing/2014/main" id="{F7C84B90-6185-43C6-9A49-3105C7451359}"/>
              </a:ext>
            </a:extLst>
          </p:cNvPr>
          <p:cNvPicPr>
            <a:picLocks noChangeAspect="1"/>
          </p:cNvPicPr>
          <p:nvPr/>
        </p:nvPicPr>
        <p:blipFill>
          <a:blip r:embed="rId3"/>
          <a:stretch>
            <a:fillRect/>
          </a:stretch>
        </p:blipFill>
        <p:spPr>
          <a:xfrm>
            <a:off x="6661101" y="4316628"/>
            <a:ext cx="977599" cy="977599"/>
          </a:xfrm>
          <a:prstGeom prst="rect">
            <a:avLst/>
          </a:prstGeom>
        </p:spPr>
      </p:pic>
      <p:pic>
        <p:nvPicPr>
          <p:cNvPr id="12" name="Graphic 11">
            <a:extLst>
              <a:ext uri="{FF2B5EF4-FFF2-40B4-BE49-F238E27FC236}">
                <a16:creationId xmlns:a16="http://schemas.microsoft.com/office/drawing/2014/main" id="{12F086B4-1FE9-4720-A50D-E5BB8D4C34DA}"/>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r="49443" b="8632"/>
          <a:stretch/>
        </p:blipFill>
        <p:spPr>
          <a:xfrm>
            <a:off x="4536054" y="1903615"/>
            <a:ext cx="1463966" cy="1053234"/>
          </a:xfrm>
          <a:prstGeom prst="rect">
            <a:avLst/>
          </a:prstGeom>
        </p:spPr>
      </p:pic>
      <p:sp>
        <p:nvSpPr>
          <p:cNvPr id="13" name="AutoShape 2" descr="United Nations logo PNG, UN logo PNG">
            <a:extLst>
              <a:ext uri="{FF2B5EF4-FFF2-40B4-BE49-F238E27FC236}">
                <a16:creationId xmlns:a16="http://schemas.microsoft.com/office/drawing/2014/main" id="{4A6BD156-712C-4C2E-9EA1-064BE97B59DA}"/>
              </a:ext>
            </a:extLst>
          </p:cNvPr>
          <p:cNvSpPr>
            <a:spLocks noChangeAspect="1" noChangeArrowheads="1"/>
          </p:cNvSpPr>
          <p:nvPr/>
        </p:nvSpPr>
        <p:spPr bwMode="auto">
          <a:xfrm>
            <a:off x="4419599" y="3276599"/>
            <a:ext cx="892629" cy="8926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9" name="Afbeelding 18">
            <a:extLst>
              <a:ext uri="{FF2B5EF4-FFF2-40B4-BE49-F238E27FC236}">
                <a16:creationId xmlns:a16="http://schemas.microsoft.com/office/drawing/2014/main" id="{A714F091-21BB-47CF-9960-A26DFB2EDF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2716" y="1866730"/>
            <a:ext cx="1011778" cy="1011778"/>
          </a:xfrm>
          <a:prstGeom prst="rect">
            <a:avLst/>
          </a:prstGeom>
        </p:spPr>
      </p:pic>
      <p:pic>
        <p:nvPicPr>
          <p:cNvPr id="21" name="Afbeelding 20">
            <a:extLst>
              <a:ext uri="{FF2B5EF4-FFF2-40B4-BE49-F238E27FC236}">
                <a16:creationId xmlns:a16="http://schemas.microsoft.com/office/drawing/2014/main" id="{9C795221-AE21-4A1B-8305-E196B048B3D3}"/>
              </a:ext>
            </a:extLst>
          </p:cNvPr>
          <p:cNvPicPr>
            <a:picLocks noChangeAspect="1"/>
          </p:cNvPicPr>
          <p:nvPr/>
        </p:nvPicPr>
        <p:blipFill rotWithShape="1">
          <a:blip r:embed="rId7">
            <a:extLst>
              <a:ext uri="{28A0092B-C50C-407E-A947-70E740481C1C}">
                <a14:useLocalDpi xmlns:a14="http://schemas.microsoft.com/office/drawing/2010/main" val="0"/>
              </a:ext>
            </a:extLst>
          </a:blip>
          <a:srcRect l="4838" r="9072"/>
          <a:stretch/>
        </p:blipFill>
        <p:spPr>
          <a:xfrm>
            <a:off x="6282025" y="1813428"/>
            <a:ext cx="1421982" cy="936832"/>
          </a:xfrm>
          <a:prstGeom prst="rect">
            <a:avLst/>
          </a:prstGeom>
        </p:spPr>
      </p:pic>
      <p:pic>
        <p:nvPicPr>
          <p:cNvPr id="23" name="Afbeelding 22">
            <a:extLst>
              <a:ext uri="{FF2B5EF4-FFF2-40B4-BE49-F238E27FC236}">
                <a16:creationId xmlns:a16="http://schemas.microsoft.com/office/drawing/2014/main" id="{EBF7B4DB-33D4-4898-B948-B999E517D466}"/>
              </a:ext>
            </a:extLst>
          </p:cNvPr>
          <p:cNvPicPr>
            <a:picLocks noChangeAspect="1"/>
          </p:cNvPicPr>
          <p:nvPr/>
        </p:nvPicPr>
        <p:blipFill rotWithShape="1">
          <a:blip r:embed="rId8">
            <a:extLst>
              <a:ext uri="{28A0092B-C50C-407E-A947-70E740481C1C}">
                <a14:useLocalDpi xmlns:a14="http://schemas.microsoft.com/office/drawing/2010/main" val="0"/>
              </a:ext>
            </a:extLst>
          </a:blip>
          <a:srcRect t="6327" b="7924"/>
          <a:stretch/>
        </p:blipFill>
        <p:spPr>
          <a:xfrm>
            <a:off x="2312159" y="2913137"/>
            <a:ext cx="816116" cy="524854"/>
          </a:xfrm>
          <a:prstGeom prst="rect">
            <a:avLst/>
          </a:prstGeom>
        </p:spPr>
      </p:pic>
      <p:pic>
        <p:nvPicPr>
          <p:cNvPr id="25" name="Afbeelding 24">
            <a:extLst>
              <a:ext uri="{FF2B5EF4-FFF2-40B4-BE49-F238E27FC236}">
                <a16:creationId xmlns:a16="http://schemas.microsoft.com/office/drawing/2014/main" id="{4C6E4F11-1C20-45A9-BF3D-7AAFA20160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12204" y="2941851"/>
            <a:ext cx="885732" cy="512006"/>
          </a:xfrm>
          <a:prstGeom prst="rect">
            <a:avLst/>
          </a:prstGeom>
        </p:spPr>
      </p:pic>
      <p:pic>
        <p:nvPicPr>
          <p:cNvPr id="27" name="Afbeelding 26">
            <a:extLst>
              <a:ext uri="{FF2B5EF4-FFF2-40B4-BE49-F238E27FC236}">
                <a16:creationId xmlns:a16="http://schemas.microsoft.com/office/drawing/2014/main" id="{625EAEFF-0D4F-4394-80D4-793BD7E58A4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68653" y="1863061"/>
            <a:ext cx="995318" cy="995316"/>
          </a:xfrm>
          <a:prstGeom prst="rect">
            <a:avLst/>
          </a:prstGeom>
        </p:spPr>
      </p:pic>
      <p:pic>
        <p:nvPicPr>
          <p:cNvPr id="31" name="Afbeelding 30">
            <a:extLst>
              <a:ext uri="{FF2B5EF4-FFF2-40B4-BE49-F238E27FC236}">
                <a16:creationId xmlns:a16="http://schemas.microsoft.com/office/drawing/2014/main" id="{EB3915B9-A473-4C8E-8B25-7021F52FB887}"/>
              </a:ext>
            </a:extLst>
          </p:cNvPr>
          <p:cNvPicPr>
            <a:picLocks noChangeAspect="1"/>
          </p:cNvPicPr>
          <p:nvPr/>
        </p:nvPicPr>
        <p:blipFill rotWithShape="1">
          <a:blip r:embed="rId11"/>
          <a:srcRect l="14843" r="15586" b="8142"/>
          <a:stretch/>
        </p:blipFill>
        <p:spPr>
          <a:xfrm>
            <a:off x="7139678" y="5399258"/>
            <a:ext cx="1079939" cy="1079939"/>
          </a:xfrm>
          <a:prstGeom prst="rect">
            <a:avLst/>
          </a:prstGeom>
        </p:spPr>
      </p:pic>
      <p:pic>
        <p:nvPicPr>
          <p:cNvPr id="33" name="Afbeelding 32">
            <a:extLst>
              <a:ext uri="{FF2B5EF4-FFF2-40B4-BE49-F238E27FC236}">
                <a16:creationId xmlns:a16="http://schemas.microsoft.com/office/drawing/2014/main" id="{DF19D2D8-1691-4AC4-97E7-748E40C89A4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25044" y="5753923"/>
            <a:ext cx="1634615" cy="844551"/>
          </a:xfrm>
          <a:prstGeom prst="rect">
            <a:avLst/>
          </a:prstGeom>
        </p:spPr>
      </p:pic>
      <p:pic>
        <p:nvPicPr>
          <p:cNvPr id="35" name="Afbeelding 34">
            <a:extLst>
              <a:ext uri="{FF2B5EF4-FFF2-40B4-BE49-F238E27FC236}">
                <a16:creationId xmlns:a16="http://schemas.microsoft.com/office/drawing/2014/main" id="{1BC6B103-953D-42D9-AB71-1DDE512E8287}"/>
              </a:ext>
            </a:extLst>
          </p:cNvPr>
          <p:cNvPicPr>
            <a:picLocks noChangeAspect="1"/>
          </p:cNvPicPr>
          <p:nvPr/>
        </p:nvPicPr>
        <p:blipFill rotWithShape="1">
          <a:blip r:embed="rId13">
            <a:extLst>
              <a:ext uri="{28A0092B-C50C-407E-A947-70E740481C1C}">
                <a14:useLocalDpi xmlns:a14="http://schemas.microsoft.com/office/drawing/2010/main" val="0"/>
              </a:ext>
            </a:extLst>
          </a:blip>
          <a:srcRect t="24395" b="28019"/>
          <a:stretch/>
        </p:blipFill>
        <p:spPr>
          <a:xfrm>
            <a:off x="6166450" y="2872314"/>
            <a:ext cx="1301812" cy="619492"/>
          </a:xfrm>
          <a:prstGeom prst="rect">
            <a:avLst/>
          </a:prstGeom>
        </p:spPr>
      </p:pic>
      <p:pic>
        <p:nvPicPr>
          <p:cNvPr id="37" name="Afbeelding 36">
            <a:extLst>
              <a:ext uri="{FF2B5EF4-FFF2-40B4-BE49-F238E27FC236}">
                <a16:creationId xmlns:a16="http://schemas.microsoft.com/office/drawing/2014/main" id="{CD7ED554-141F-405B-93D0-587ADC64B78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88764" y="2766988"/>
            <a:ext cx="816116" cy="816114"/>
          </a:xfrm>
          <a:prstGeom prst="rect">
            <a:avLst/>
          </a:prstGeom>
        </p:spPr>
      </p:pic>
      <p:pic>
        <p:nvPicPr>
          <p:cNvPr id="45" name="Afbeelding 44">
            <a:extLst>
              <a:ext uri="{FF2B5EF4-FFF2-40B4-BE49-F238E27FC236}">
                <a16:creationId xmlns:a16="http://schemas.microsoft.com/office/drawing/2014/main" id="{0B2AF654-109C-4429-9192-2EBD8AE25202}"/>
              </a:ext>
            </a:extLst>
          </p:cNvPr>
          <p:cNvPicPr>
            <a:picLocks noChangeAspect="1"/>
          </p:cNvPicPr>
          <p:nvPr/>
        </p:nvPicPr>
        <p:blipFill rotWithShape="1">
          <a:blip r:embed="rId15">
            <a:extLst>
              <a:ext uri="{28A0092B-C50C-407E-A947-70E740481C1C}">
                <a14:useLocalDpi xmlns:a14="http://schemas.microsoft.com/office/drawing/2010/main" val="0"/>
              </a:ext>
            </a:extLst>
          </a:blip>
          <a:srcRect l="11814" r="12242"/>
          <a:stretch/>
        </p:blipFill>
        <p:spPr>
          <a:xfrm>
            <a:off x="5918064" y="5361868"/>
            <a:ext cx="1153576" cy="852415"/>
          </a:xfrm>
          <a:prstGeom prst="rect">
            <a:avLst/>
          </a:prstGeom>
        </p:spPr>
      </p:pic>
      <p:pic>
        <p:nvPicPr>
          <p:cNvPr id="28" name="Afbeelding 27">
            <a:extLst>
              <a:ext uri="{FF2B5EF4-FFF2-40B4-BE49-F238E27FC236}">
                <a16:creationId xmlns:a16="http://schemas.microsoft.com/office/drawing/2014/main" id="{5D9F517E-D9E6-4A8E-B1BE-96F6A2BBF0D0}"/>
              </a:ext>
            </a:extLst>
          </p:cNvPr>
          <p:cNvPicPr>
            <a:picLocks noChangeAspect="1"/>
          </p:cNvPicPr>
          <p:nvPr/>
        </p:nvPicPr>
        <p:blipFill>
          <a:blip r:embed="rId16"/>
          <a:stretch>
            <a:fillRect/>
          </a:stretch>
        </p:blipFill>
        <p:spPr>
          <a:xfrm>
            <a:off x="2107905" y="4762776"/>
            <a:ext cx="1544403" cy="1208804"/>
          </a:xfrm>
          <a:prstGeom prst="rect">
            <a:avLst/>
          </a:prstGeom>
        </p:spPr>
      </p:pic>
      <p:pic>
        <p:nvPicPr>
          <p:cNvPr id="39" name="Afbeelding 38">
            <a:extLst>
              <a:ext uri="{FF2B5EF4-FFF2-40B4-BE49-F238E27FC236}">
                <a16:creationId xmlns:a16="http://schemas.microsoft.com/office/drawing/2014/main" id="{C79517C6-E19B-40A6-813F-80BDCFE031D3}"/>
              </a:ext>
            </a:extLst>
          </p:cNvPr>
          <p:cNvPicPr>
            <a:picLocks noChangeAspect="1"/>
          </p:cNvPicPr>
          <p:nvPr/>
        </p:nvPicPr>
        <p:blipFill rotWithShape="1">
          <a:blip r:embed="rId17">
            <a:extLst>
              <a:ext uri="{28A0092B-C50C-407E-A947-70E740481C1C}">
                <a14:useLocalDpi xmlns:a14="http://schemas.microsoft.com/office/drawing/2010/main" val="0"/>
              </a:ext>
            </a:extLst>
          </a:blip>
          <a:srcRect l="14444" t="2907" r="11737" b="39207"/>
          <a:stretch/>
        </p:blipFill>
        <p:spPr>
          <a:xfrm>
            <a:off x="628650" y="4520531"/>
            <a:ext cx="977598" cy="1022108"/>
          </a:xfrm>
          <a:prstGeom prst="rect">
            <a:avLst/>
          </a:prstGeom>
        </p:spPr>
      </p:pic>
    </p:spTree>
    <p:extLst>
      <p:ext uri="{BB962C8B-B14F-4D97-AF65-F5344CB8AC3E}">
        <p14:creationId xmlns:p14="http://schemas.microsoft.com/office/powerpoint/2010/main" val="761128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D8D7E79B-541F-4B9F-9ABE-1E7C77BE07B4}"/>
              </a:ext>
            </a:extLst>
          </p:cNvPr>
          <p:cNvPicPr>
            <a:picLocks noChangeAspect="1"/>
          </p:cNvPicPr>
          <p:nvPr/>
        </p:nvPicPr>
        <p:blipFill rotWithShape="1">
          <a:blip r:embed="rId3"/>
          <a:srcRect l="21979" t="16851" r="22396" b="4814"/>
          <a:stretch/>
        </p:blipFill>
        <p:spPr>
          <a:xfrm>
            <a:off x="800100" y="667712"/>
            <a:ext cx="7658371" cy="6066463"/>
          </a:xfrm>
          <a:prstGeom prst="rect">
            <a:avLst/>
          </a:prstGeom>
        </p:spPr>
      </p:pic>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4"/>
          <a:stretch>
            <a:fillRect/>
          </a:stretch>
        </p:blipFill>
        <p:spPr>
          <a:xfrm>
            <a:off x="0" y="0"/>
            <a:ext cx="9144000" cy="541866"/>
          </a:xfrm>
          <a:prstGeom prst="rect">
            <a:avLst/>
          </a:prstGeom>
        </p:spPr>
      </p:pic>
      <p:sp>
        <p:nvSpPr>
          <p:cNvPr id="8" name="Titel 1">
            <a:extLst>
              <a:ext uri="{FF2B5EF4-FFF2-40B4-BE49-F238E27FC236}">
                <a16:creationId xmlns:a16="http://schemas.microsoft.com/office/drawing/2014/main" id="{550C40D1-E706-4125-8246-BE0A8CB858B0}"/>
              </a:ext>
            </a:extLst>
          </p:cNvPr>
          <p:cNvSpPr>
            <a:spLocks noGrp="1"/>
          </p:cNvSpPr>
          <p:nvPr>
            <p:ph type="title"/>
          </p:nvPr>
        </p:nvSpPr>
        <p:spPr>
          <a:xfrm>
            <a:off x="535894" y="667712"/>
            <a:ext cx="7886700" cy="977113"/>
          </a:xfrm>
        </p:spPr>
        <p:txBody>
          <a:bodyPr>
            <a:normAutofit/>
          </a:bodyPr>
          <a:lstStyle/>
          <a:p>
            <a:r>
              <a:rPr lang="nl-NL" dirty="0">
                <a:solidFill>
                  <a:srgbClr val="0070C0"/>
                </a:solidFill>
              </a:rPr>
              <a:t>BAM</a:t>
            </a:r>
          </a:p>
        </p:txBody>
      </p:sp>
      <p:sp>
        <p:nvSpPr>
          <p:cNvPr id="11" name="Tekstvak 2">
            <a:extLst>
              <a:ext uri="{FF2B5EF4-FFF2-40B4-BE49-F238E27FC236}">
                <a16:creationId xmlns:a16="http://schemas.microsoft.com/office/drawing/2014/main" id="{DA668BCB-ACF4-4827-BFB2-A4BC8D15E6BF}"/>
              </a:ext>
            </a:extLst>
          </p:cNvPr>
          <p:cNvSpPr txBox="1">
            <a:spLocks noChangeArrowheads="1"/>
          </p:cNvSpPr>
          <p:nvPr/>
        </p:nvSpPr>
        <p:spPr bwMode="auto">
          <a:xfrm rot="16200000">
            <a:off x="6856730" y="4540795"/>
            <a:ext cx="4003040" cy="27114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r>
              <a:rPr lang="nl-NL" sz="1100">
                <a:effectLst/>
                <a:latin typeface="Calibri" panose="020F0502020204030204" pitchFamily="34" charset="0"/>
                <a:ea typeface="Calibri" panose="020F0502020204030204" pitchFamily="34" charset="0"/>
              </a:rPr>
              <a:t>Bron: Babette Porcelijn (2018). De verborgen impact</a:t>
            </a:r>
          </a:p>
        </p:txBody>
      </p:sp>
    </p:spTree>
    <p:extLst>
      <p:ext uri="{BB962C8B-B14F-4D97-AF65-F5344CB8AC3E}">
        <p14:creationId xmlns:p14="http://schemas.microsoft.com/office/powerpoint/2010/main" val="2551828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EDB26C83-0A31-4842-B6D0-8BF82A555F94}"/>
              </a:ext>
            </a:extLst>
          </p:cNvPr>
          <p:cNvPicPr>
            <a:picLocks noChangeAspect="1"/>
          </p:cNvPicPr>
          <p:nvPr/>
        </p:nvPicPr>
        <p:blipFill>
          <a:blip r:embed="rId3"/>
          <a:stretch>
            <a:fillRect/>
          </a:stretch>
        </p:blipFill>
        <p:spPr>
          <a:xfrm>
            <a:off x="0" y="0"/>
            <a:ext cx="9144000" cy="541866"/>
          </a:xfrm>
          <a:prstGeom prst="rect">
            <a:avLst/>
          </a:prstGeom>
        </p:spPr>
      </p:pic>
      <p:pic>
        <p:nvPicPr>
          <p:cNvPr id="10" name="Picture 4" descr="Diagram met antwoorden op het Formulier. Titel van de vraag: De huidige klimaatverandering wordt vooral veroorzaakt door natuurlijke variatie in zonneactiviteit en vulkaanuitbarstingen. Aantal antwoorden: 58 antwoorden.">
            <a:extLst>
              <a:ext uri="{FF2B5EF4-FFF2-40B4-BE49-F238E27FC236}">
                <a16:creationId xmlns:a16="http://schemas.microsoft.com/office/drawing/2014/main" id="{F1BB4880-D32A-47CA-924D-A6EBA9401F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2143" t="33552" r="25143" b="47470"/>
          <a:stretch/>
        </p:blipFill>
        <p:spPr bwMode="auto">
          <a:xfrm>
            <a:off x="3933435" y="5130063"/>
            <a:ext cx="1642228" cy="1113270"/>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a:extLst>
              <a:ext uri="{FF2B5EF4-FFF2-40B4-BE49-F238E27FC236}">
                <a16:creationId xmlns:a16="http://schemas.microsoft.com/office/drawing/2014/main" id="{DCF22855-AABC-4D11-A6FD-A803AD419E89}"/>
              </a:ext>
            </a:extLst>
          </p:cNvPr>
          <p:cNvSpPr txBox="1"/>
          <p:nvPr/>
        </p:nvSpPr>
        <p:spPr>
          <a:xfrm>
            <a:off x="1654629" y="4949833"/>
            <a:ext cx="6136060" cy="461665"/>
          </a:xfrm>
          <a:prstGeom prst="rect">
            <a:avLst/>
          </a:prstGeom>
          <a:noFill/>
        </p:spPr>
        <p:txBody>
          <a:bodyPr wrap="square" rtlCol="0">
            <a:spAutoFit/>
          </a:bodyPr>
          <a:lstStyle/>
          <a:p>
            <a:r>
              <a:rPr lang="nl-NL" sz="2400" dirty="0">
                <a:solidFill>
                  <a:srgbClr val="0070C0"/>
                </a:solidFill>
              </a:rPr>
              <a:t>Leerlingen							    Docenten</a:t>
            </a:r>
          </a:p>
        </p:txBody>
      </p:sp>
      <p:sp>
        <p:nvSpPr>
          <p:cNvPr id="13" name="Tekstvak 12">
            <a:extLst>
              <a:ext uri="{FF2B5EF4-FFF2-40B4-BE49-F238E27FC236}">
                <a16:creationId xmlns:a16="http://schemas.microsoft.com/office/drawing/2014/main" id="{8E511EAC-02ED-4706-92F6-EBFB38D227BE}"/>
              </a:ext>
            </a:extLst>
          </p:cNvPr>
          <p:cNvSpPr txBox="1"/>
          <p:nvPr/>
        </p:nvSpPr>
        <p:spPr>
          <a:xfrm>
            <a:off x="384628" y="722096"/>
            <a:ext cx="8469086" cy="830997"/>
          </a:xfrm>
          <a:prstGeom prst="rect">
            <a:avLst/>
          </a:prstGeom>
          <a:noFill/>
        </p:spPr>
        <p:txBody>
          <a:bodyPr wrap="square">
            <a:spAutoFit/>
          </a:bodyPr>
          <a:lstStyle/>
          <a:p>
            <a:pPr algn="ctr"/>
            <a:r>
              <a:rPr lang="nl-NL" sz="2400" b="0" i="0" dirty="0">
                <a:solidFill>
                  <a:srgbClr val="202124"/>
                </a:solidFill>
                <a:effectLst/>
                <a:latin typeface="Google Sans"/>
              </a:rPr>
              <a:t>De huidige klimaatverandering wordt vooral veroorzaakt door natuurlijke variatie in zonneactiviteit en vulkaanuitbarstingen</a:t>
            </a:r>
            <a:endParaRPr lang="nl-NL" sz="2400" dirty="0"/>
          </a:p>
        </p:txBody>
      </p:sp>
      <p:pic>
        <p:nvPicPr>
          <p:cNvPr id="13314" name="Picture 2" descr="Diagram met antwoorden op het Formulier. Titel van de vraag: De huidige klimaatverandering wordt vooral veroorzaakt door natuurlijke variatie in zonneactiviteit en vulkaanuitbarstingen. Aantal antwoorden: 808 antwoorden.">
            <a:extLst>
              <a:ext uri="{FF2B5EF4-FFF2-40B4-BE49-F238E27FC236}">
                <a16:creationId xmlns:a16="http://schemas.microsoft.com/office/drawing/2014/main" id="{1D622B2F-EDA3-4722-BC3F-65F6C2BEA1F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647" t="33461" r="53647" b="7647"/>
          <a:stretch/>
        </p:blipFill>
        <p:spPr bwMode="auto">
          <a:xfrm>
            <a:off x="795175" y="1908167"/>
            <a:ext cx="3138260" cy="313825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Diagram met antwoorden op het Formulier. Titel van de vraag: De huidige klimaatverandering wordt vooral veroorzaakt door natuurlijke variatie in zonneactiviteit en vulkaanuitbarstingen. Aantal antwoorden: 57 antwoorden.">
            <a:extLst>
              <a:ext uri="{FF2B5EF4-FFF2-40B4-BE49-F238E27FC236}">
                <a16:creationId xmlns:a16="http://schemas.microsoft.com/office/drawing/2014/main" id="{3CA7902E-5C11-48B6-A6E5-8F1BDE45A76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793" t="33981" r="54000" b="8975"/>
          <a:stretch/>
        </p:blipFill>
        <p:spPr bwMode="auto">
          <a:xfrm>
            <a:off x="5010248" y="1897791"/>
            <a:ext cx="3210084" cy="3052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591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6CE5AFB-AFDD-4383-801F-1DC9B0A2E3D9}"/>
              </a:ext>
            </a:extLst>
          </p:cNvPr>
          <p:cNvPicPr>
            <a:picLocks noChangeAspect="1"/>
          </p:cNvPicPr>
          <p:nvPr/>
        </p:nvPicPr>
        <p:blipFill>
          <a:blip r:embed="rId2"/>
          <a:stretch>
            <a:fillRect/>
          </a:stretch>
        </p:blipFill>
        <p:spPr>
          <a:xfrm>
            <a:off x="0" y="0"/>
            <a:ext cx="9144000" cy="541866"/>
          </a:xfrm>
          <a:prstGeom prst="rect">
            <a:avLst/>
          </a:prstGeom>
        </p:spPr>
      </p:pic>
      <p:pic>
        <p:nvPicPr>
          <p:cNvPr id="11" name="Picture 4" descr="Diagram met antwoorden op het Formulier. Titel van de vraag: De huidige klimaatverandering wordt vooral veroorzaakt door natuurlijke variatie in zonneactiviteit en vulkaanuitbarstingen. Aantal antwoorden: 58 antwoorden.">
            <a:extLst>
              <a:ext uri="{FF2B5EF4-FFF2-40B4-BE49-F238E27FC236}">
                <a16:creationId xmlns:a16="http://schemas.microsoft.com/office/drawing/2014/main" id="{AF3AEB8C-E0BC-4E22-AE7B-A27595F3A0D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2143" t="33552" r="25143" b="47470"/>
          <a:stretch/>
        </p:blipFill>
        <p:spPr bwMode="auto">
          <a:xfrm>
            <a:off x="3933435" y="5130063"/>
            <a:ext cx="1642228" cy="1113270"/>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a:extLst>
              <a:ext uri="{FF2B5EF4-FFF2-40B4-BE49-F238E27FC236}">
                <a16:creationId xmlns:a16="http://schemas.microsoft.com/office/drawing/2014/main" id="{DBD1037A-01A6-4FAA-9C41-80EF08CC8E54}"/>
              </a:ext>
            </a:extLst>
          </p:cNvPr>
          <p:cNvSpPr txBox="1"/>
          <p:nvPr/>
        </p:nvSpPr>
        <p:spPr>
          <a:xfrm>
            <a:off x="1654629" y="4949833"/>
            <a:ext cx="6136060" cy="461665"/>
          </a:xfrm>
          <a:prstGeom prst="rect">
            <a:avLst/>
          </a:prstGeom>
          <a:noFill/>
        </p:spPr>
        <p:txBody>
          <a:bodyPr wrap="square" rtlCol="0">
            <a:spAutoFit/>
          </a:bodyPr>
          <a:lstStyle/>
          <a:p>
            <a:r>
              <a:rPr lang="nl-NL" sz="2400" dirty="0">
                <a:solidFill>
                  <a:srgbClr val="0070C0"/>
                </a:solidFill>
              </a:rPr>
              <a:t>Leerlingen							    Docenten</a:t>
            </a:r>
          </a:p>
        </p:txBody>
      </p:sp>
      <p:sp>
        <p:nvSpPr>
          <p:cNvPr id="12" name="Tekstvak 11">
            <a:extLst>
              <a:ext uri="{FF2B5EF4-FFF2-40B4-BE49-F238E27FC236}">
                <a16:creationId xmlns:a16="http://schemas.microsoft.com/office/drawing/2014/main" id="{90534C85-EF40-42EB-824A-4E026E6C1768}"/>
              </a:ext>
            </a:extLst>
          </p:cNvPr>
          <p:cNvSpPr txBox="1"/>
          <p:nvPr/>
        </p:nvSpPr>
        <p:spPr>
          <a:xfrm>
            <a:off x="148771" y="722096"/>
            <a:ext cx="8846457" cy="830997"/>
          </a:xfrm>
          <a:prstGeom prst="rect">
            <a:avLst/>
          </a:prstGeom>
          <a:noFill/>
        </p:spPr>
        <p:txBody>
          <a:bodyPr wrap="square">
            <a:spAutoFit/>
          </a:bodyPr>
          <a:lstStyle/>
          <a:p>
            <a:pPr algn="ctr"/>
            <a:r>
              <a:rPr lang="nl-NL" sz="2400" b="0" i="0" dirty="0">
                <a:solidFill>
                  <a:srgbClr val="202124"/>
                </a:solidFill>
                <a:effectLst/>
                <a:latin typeface="Google Sans"/>
              </a:rPr>
              <a:t>De huidige klimaatverandering wordt vooral veroorzaakt door de uitstoot van CO2 bij het verbruiken van fossiele brandstoffen</a:t>
            </a:r>
            <a:endParaRPr lang="nl-NL" sz="2400" dirty="0"/>
          </a:p>
        </p:txBody>
      </p:sp>
      <p:pic>
        <p:nvPicPr>
          <p:cNvPr id="14338" name="Picture 2" descr="Diagram met antwoorden op het Formulier. Titel van de vraag: De huidige klimaatverandering wordt vooral veroorzaakt door de uitstoot van CO2 bij het verbruiken van fossiele brandstoffen. Aantal antwoorden: 808 antwoorden.">
            <a:extLst>
              <a:ext uri="{FF2B5EF4-FFF2-40B4-BE49-F238E27FC236}">
                <a16:creationId xmlns:a16="http://schemas.microsoft.com/office/drawing/2014/main" id="{B6AD0B83-BDBF-4612-978E-9E71B812A01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882" t="34238" r="54000" b="7594"/>
          <a:stretch/>
        </p:blipFill>
        <p:spPr bwMode="auto">
          <a:xfrm>
            <a:off x="850853" y="1908167"/>
            <a:ext cx="3082582" cy="311324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Diagram met antwoorden op het Formulier. Titel van de vraag: De huidige klimaatverandering wordt vooral veroorzaakt door de uitstoot van CO2 bij het verbranden van fossiele brandstoffen. Aantal antwoorden: 57 antwoorden.">
            <a:extLst>
              <a:ext uri="{FF2B5EF4-FFF2-40B4-BE49-F238E27FC236}">
                <a16:creationId xmlns:a16="http://schemas.microsoft.com/office/drawing/2014/main" id="{96BAF304-4308-4E03-A6C4-1ABEAC073FB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118" t="32683" r="54235" b="8977"/>
          <a:stretch/>
        </p:blipFill>
        <p:spPr bwMode="auto">
          <a:xfrm>
            <a:off x="5138060" y="1871751"/>
            <a:ext cx="2983964" cy="3078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836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6BCD262-F6B5-425A-8EC7-163776702F67}"/>
              </a:ext>
            </a:extLst>
          </p:cNvPr>
          <p:cNvPicPr>
            <a:picLocks noChangeAspect="1"/>
          </p:cNvPicPr>
          <p:nvPr/>
        </p:nvPicPr>
        <p:blipFill>
          <a:blip r:embed="rId2"/>
          <a:stretch>
            <a:fillRect/>
          </a:stretch>
        </p:blipFill>
        <p:spPr>
          <a:xfrm>
            <a:off x="0" y="0"/>
            <a:ext cx="9144000" cy="541866"/>
          </a:xfrm>
          <a:prstGeom prst="rect">
            <a:avLst/>
          </a:prstGeom>
        </p:spPr>
      </p:pic>
      <p:pic>
        <p:nvPicPr>
          <p:cNvPr id="8" name="Picture 4" descr="Diagram met antwoorden op het Formulier. Titel van de vraag: De huidige klimaatverandering wordt vooral veroorzaakt door natuurlijke variatie in zonneactiviteit en vulkaanuitbarstingen. Aantal antwoorden: 58 antwoorden.">
            <a:extLst>
              <a:ext uri="{FF2B5EF4-FFF2-40B4-BE49-F238E27FC236}">
                <a16:creationId xmlns:a16="http://schemas.microsoft.com/office/drawing/2014/main" id="{49A4A909-D105-41BE-8EAC-26A39B76F9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2143" t="33552" r="25143" b="47470"/>
          <a:stretch/>
        </p:blipFill>
        <p:spPr bwMode="auto">
          <a:xfrm>
            <a:off x="3916018" y="5255040"/>
            <a:ext cx="1642228" cy="1113270"/>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EC225A7B-7073-445A-B024-16D2EBF11BA2}"/>
              </a:ext>
            </a:extLst>
          </p:cNvPr>
          <p:cNvSpPr txBox="1"/>
          <p:nvPr/>
        </p:nvSpPr>
        <p:spPr>
          <a:xfrm>
            <a:off x="1654629" y="4949833"/>
            <a:ext cx="6136060" cy="461665"/>
          </a:xfrm>
          <a:prstGeom prst="rect">
            <a:avLst/>
          </a:prstGeom>
          <a:noFill/>
        </p:spPr>
        <p:txBody>
          <a:bodyPr wrap="square" rtlCol="0">
            <a:spAutoFit/>
          </a:bodyPr>
          <a:lstStyle/>
          <a:p>
            <a:r>
              <a:rPr lang="nl-NL" sz="2400" dirty="0">
                <a:solidFill>
                  <a:srgbClr val="0070C0"/>
                </a:solidFill>
              </a:rPr>
              <a:t>Leerlingen							    Docenten</a:t>
            </a:r>
          </a:p>
        </p:txBody>
      </p:sp>
      <p:sp>
        <p:nvSpPr>
          <p:cNvPr id="15" name="Tekstvak 14">
            <a:extLst>
              <a:ext uri="{FF2B5EF4-FFF2-40B4-BE49-F238E27FC236}">
                <a16:creationId xmlns:a16="http://schemas.microsoft.com/office/drawing/2014/main" id="{629BF95F-F36D-46AA-920E-A0E47F1B11D3}"/>
              </a:ext>
            </a:extLst>
          </p:cNvPr>
          <p:cNvSpPr txBox="1"/>
          <p:nvPr/>
        </p:nvSpPr>
        <p:spPr>
          <a:xfrm>
            <a:off x="399143" y="716387"/>
            <a:ext cx="8512628" cy="830997"/>
          </a:xfrm>
          <a:prstGeom prst="rect">
            <a:avLst/>
          </a:prstGeom>
          <a:noFill/>
        </p:spPr>
        <p:txBody>
          <a:bodyPr wrap="square">
            <a:spAutoFit/>
          </a:bodyPr>
          <a:lstStyle/>
          <a:p>
            <a:pPr algn="ctr"/>
            <a:r>
              <a:rPr lang="nl-NL" sz="2400" b="0" i="0" dirty="0">
                <a:solidFill>
                  <a:srgbClr val="202124"/>
                </a:solidFill>
                <a:effectLst/>
                <a:latin typeface="Google Sans"/>
              </a:rPr>
              <a:t>Als er meer CO2 in de lucht komt, wordt er ook meer door de oceanen opgenomen</a:t>
            </a:r>
            <a:endParaRPr lang="nl-NL" sz="2400" dirty="0"/>
          </a:p>
        </p:txBody>
      </p:sp>
      <p:pic>
        <p:nvPicPr>
          <p:cNvPr id="12290" name="Picture 2" descr="Diagram met antwoorden op het Formulier. Titel van de vraag: Als er meer CO2 in de lucht komt, wordt er ook meer door de oceanen opgenomen.. Aantal antwoorden: 808 antwoorden.">
            <a:extLst>
              <a:ext uri="{FF2B5EF4-FFF2-40B4-BE49-F238E27FC236}">
                <a16:creationId xmlns:a16="http://schemas.microsoft.com/office/drawing/2014/main" id="{D2E57A6C-717A-45A6-B13C-CF17ED0271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294" t="28824" r="53764" b="8396"/>
          <a:stretch/>
        </p:blipFill>
        <p:spPr bwMode="auto">
          <a:xfrm>
            <a:off x="827312" y="1924663"/>
            <a:ext cx="3160267" cy="309915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Diagram met antwoorden op het Formulier. Titel van de vraag: Als er meer CO2 in de lucht komt, wordt er ook meer door de oceanen opgenomen.. Aantal antwoorden: 57 antwoorden.">
            <a:extLst>
              <a:ext uri="{FF2B5EF4-FFF2-40B4-BE49-F238E27FC236}">
                <a16:creationId xmlns:a16="http://schemas.microsoft.com/office/drawing/2014/main" id="{3DE7C658-4BFB-44AE-A917-3DA762723D8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764" t="29103" r="53882" b="10478"/>
          <a:stretch/>
        </p:blipFill>
        <p:spPr bwMode="auto">
          <a:xfrm>
            <a:off x="5156423" y="1908167"/>
            <a:ext cx="3102665" cy="2993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457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BD2718AC-2BA9-497B-AA28-24A0764B8C45}"/>
              </a:ext>
            </a:extLst>
          </p:cNvPr>
          <p:cNvPicPr>
            <a:picLocks noChangeAspect="1"/>
          </p:cNvPicPr>
          <p:nvPr/>
        </p:nvPicPr>
        <p:blipFill rotWithShape="1">
          <a:blip r:embed="rId2"/>
          <a:srcRect r="4431"/>
          <a:stretch/>
        </p:blipFill>
        <p:spPr>
          <a:xfrm>
            <a:off x="84908" y="1570616"/>
            <a:ext cx="8974184" cy="5378824"/>
          </a:xfrm>
          <a:prstGeom prst="rect">
            <a:avLst/>
          </a:prstGeom>
        </p:spPr>
      </p:pic>
      <p:sp>
        <p:nvSpPr>
          <p:cNvPr id="7" name="Titel 1">
            <a:extLst>
              <a:ext uri="{FF2B5EF4-FFF2-40B4-BE49-F238E27FC236}">
                <a16:creationId xmlns:a16="http://schemas.microsoft.com/office/drawing/2014/main" id="{C4EA486C-0754-4EF6-AA66-A0DFCB7EFF95}"/>
              </a:ext>
            </a:extLst>
          </p:cNvPr>
          <p:cNvSpPr>
            <a:spLocks noGrp="1"/>
          </p:cNvSpPr>
          <p:nvPr>
            <p:ph type="title"/>
          </p:nvPr>
        </p:nvSpPr>
        <p:spPr>
          <a:xfrm>
            <a:off x="236667" y="734955"/>
            <a:ext cx="8681421" cy="977113"/>
          </a:xfrm>
        </p:spPr>
        <p:txBody>
          <a:bodyPr>
            <a:normAutofit/>
          </a:bodyPr>
          <a:lstStyle/>
          <a:p>
            <a:r>
              <a:rPr lang="nl-NL" sz="3200" dirty="0"/>
              <a:t>Welke van onderstaande beweringen zijn waar? (%)</a:t>
            </a:r>
          </a:p>
        </p:txBody>
      </p:sp>
      <p:pic>
        <p:nvPicPr>
          <p:cNvPr id="8" name="Afbeelding 7">
            <a:extLst>
              <a:ext uri="{FF2B5EF4-FFF2-40B4-BE49-F238E27FC236}">
                <a16:creationId xmlns:a16="http://schemas.microsoft.com/office/drawing/2014/main" id="{E35F8760-E699-43F4-AE4A-3C8F5DDA8D4C}"/>
              </a:ext>
            </a:extLst>
          </p:cNvPr>
          <p:cNvPicPr>
            <a:picLocks noChangeAspect="1"/>
          </p:cNvPicPr>
          <p:nvPr/>
        </p:nvPicPr>
        <p:blipFill>
          <a:blip r:embed="rId3"/>
          <a:stretch>
            <a:fillRect/>
          </a:stretch>
        </p:blipFill>
        <p:spPr>
          <a:xfrm>
            <a:off x="0" y="0"/>
            <a:ext cx="9144000" cy="541866"/>
          </a:xfrm>
          <a:prstGeom prst="rect">
            <a:avLst/>
          </a:prstGeom>
        </p:spPr>
      </p:pic>
      <p:sp>
        <p:nvSpPr>
          <p:cNvPr id="2" name="Rechthoek 1">
            <a:extLst>
              <a:ext uri="{FF2B5EF4-FFF2-40B4-BE49-F238E27FC236}">
                <a16:creationId xmlns:a16="http://schemas.microsoft.com/office/drawing/2014/main" id="{D77E19CE-6755-48B6-A42F-4F3652ACEB32}"/>
              </a:ext>
            </a:extLst>
          </p:cNvPr>
          <p:cNvSpPr/>
          <p:nvPr/>
        </p:nvSpPr>
        <p:spPr>
          <a:xfrm>
            <a:off x="4572000" y="1905156"/>
            <a:ext cx="4335333" cy="4366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23780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E13650-F334-48FB-8312-70100942AC30}"/>
              </a:ext>
            </a:extLst>
          </p:cNvPr>
          <p:cNvSpPr>
            <a:spLocks noGrp="1"/>
          </p:cNvSpPr>
          <p:nvPr>
            <p:ph type="title"/>
          </p:nvPr>
        </p:nvSpPr>
        <p:spPr>
          <a:xfrm>
            <a:off x="628650" y="826806"/>
            <a:ext cx="7886700" cy="977113"/>
          </a:xfrm>
        </p:spPr>
        <p:txBody>
          <a:bodyPr>
            <a:normAutofit/>
          </a:bodyPr>
          <a:lstStyle/>
          <a:p>
            <a:r>
              <a:rPr lang="nl-NL" dirty="0">
                <a:solidFill>
                  <a:srgbClr val="0070C0"/>
                </a:solidFill>
              </a:rPr>
              <a:t>Wat weet je (van CO</a:t>
            </a:r>
            <a:r>
              <a:rPr lang="nl-NL" baseline="-25000" dirty="0">
                <a:solidFill>
                  <a:srgbClr val="0070C0"/>
                </a:solidFill>
              </a:rPr>
              <a:t>2</a:t>
            </a:r>
            <a:r>
              <a:rPr lang="nl-NL" dirty="0">
                <a:solidFill>
                  <a:srgbClr val="0070C0"/>
                </a:solidFill>
              </a:rPr>
              <a:t>-impact)?</a:t>
            </a:r>
          </a:p>
        </p:txBody>
      </p:sp>
      <p:sp>
        <p:nvSpPr>
          <p:cNvPr id="3" name="Tijdelijke aanduiding voor inhoud 2">
            <a:extLst>
              <a:ext uri="{FF2B5EF4-FFF2-40B4-BE49-F238E27FC236}">
                <a16:creationId xmlns:a16="http://schemas.microsoft.com/office/drawing/2014/main" id="{2B504187-C4F8-4BEF-BA84-13737344D9C1}"/>
              </a:ext>
            </a:extLst>
          </p:cNvPr>
          <p:cNvSpPr>
            <a:spLocks noGrp="1"/>
          </p:cNvSpPr>
          <p:nvPr>
            <p:ph idx="1"/>
          </p:nvPr>
        </p:nvSpPr>
        <p:spPr>
          <a:xfrm>
            <a:off x="628650" y="1950313"/>
            <a:ext cx="8079921" cy="4210342"/>
          </a:xfrm>
        </p:spPr>
        <p:txBody>
          <a:bodyPr>
            <a:normAutofit/>
          </a:bodyPr>
          <a:lstStyle/>
          <a:p>
            <a:pPr marL="0" indent="0">
              <a:buNone/>
            </a:pPr>
            <a:r>
              <a:rPr lang="nl-NL" dirty="0"/>
              <a:t>Jij ademt CO</a:t>
            </a:r>
            <a:r>
              <a:rPr lang="nl-NL" baseline="-25000" dirty="0"/>
              <a:t>2</a:t>
            </a:r>
            <a:r>
              <a:rPr lang="nl-NL" dirty="0"/>
              <a:t> uit, 25 milliliter per ademteug.</a:t>
            </a:r>
          </a:p>
          <a:p>
            <a:pPr marL="514350" indent="-514350">
              <a:buFont typeface="+mj-lt"/>
              <a:buAutoNum type="arabicPeriod"/>
            </a:pPr>
            <a:r>
              <a:rPr lang="nl-NL" dirty="0"/>
              <a:t>Na hoeveel dagen heb je een ton CO</a:t>
            </a:r>
            <a:r>
              <a:rPr lang="nl-NL" baseline="-25000" dirty="0"/>
              <a:t>2</a:t>
            </a:r>
            <a:r>
              <a:rPr lang="nl-NL" dirty="0"/>
              <a:t> uitgestoten?</a:t>
            </a:r>
          </a:p>
          <a:p>
            <a:pPr marL="514350" indent="-514350">
              <a:buFont typeface="+mj-lt"/>
              <a:buAutoNum type="arabicPeriod"/>
            </a:pPr>
            <a:r>
              <a:rPr lang="nl-NL" dirty="0"/>
              <a:t>Hoeveel weegt een ton CO</a:t>
            </a:r>
            <a:r>
              <a:rPr lang="nl-NL" baseline="-25000" dirty="0"/>
              <a:t>2</a:t>
            </a:r>
            <a:r>
              <a:rPr lang="nl-NL" dirty="0"/>
              <a:t>?</a:t>
            </a:r>
          </a:p>
          <a:p>
            <a:pPr marL="514350" indent="-514350">
              <a:buFont typeface="+mj-lt"/>
              <a:buAutoNum type="arabicPeriod"/>
            </a:pPr>
            <a:r>
              <a:rPr lang="nl-NL" dirty="0"/>
              <a:t>Wat is het volume van een ton CO</a:t>
            </a:r>
            <a:r>
              <a:rPr lang="nl-NL" baseline="-25000" dirty="0"/>
              <a:t>2</a:t>
            </a:r>
            <a:r>
              <a:rPr lang="nl-NL" dirty="0"/>
              <a:t>?</a:t>
            </a:r>
          </a:p>
          <a:p>
            <a:pPr marL="0" indent="0">
              <a:buNone/>
            </a:pPr>
            <a:endParaRPr lang="nl-NL" dirty="0"/>
          </a:p>
          <a:p>
            <a:pPr marL="514350" indent="-514350">
              <a:buFont typeface="+mj-lt"/>
              <a:buAutoNum type="arabicPeriod"/>
            </a:pPr>
            <a:r>
              <a:rPr lang="nl-NL" dirty="0">
                <a:solidFill>
                  <a:srgbClr val="C00000"/>
                </a:solidFill>
              </a:rPr>
              <a:t>1000 dagen, dus ongeveer drie jaar (in rust!)</a:t>
            </a:r>
          </a:p>
          <a:p>
            <a:pPr marL="514350" indent="-514350">
              <a:buFont typeface="+mj-lt"/>
              <a:buAutoNum type="arabicPeriod"/>
            </a:pPr>
            <a:r>
              <a:rPr lang="nl-NL" dirty="0">
                <a:solidFill>
                  <a:srgbClr val="C00000"/>
                </a:solidFill>
              </a:rPr>
              <a:t>1000 kilo ;-)</a:t>
            </a:r>
          </a:p>
          <a:p>
            <a:pPr marL="514350" indent="-514350">
              <a:buFont typeface="+mj-lt"/>
              <a:buAutoNum type="arabicPeriod"/>
            </a:pPr>
            <a:r>
              <a:rPr lang="nl-NL" dirty="0">
                <a:solidFill>
                  <a:srgbClr val="C00000"/>
                </a:solidFill>
              </a:rPr>
              <a:t>540 m</a:t>
            </a:r>
            <a:r>
              <a:rPr lang="nl-NL" baseline="30000" dirty="0">
                <a:solidFill>
                  <a:srgbClr val="C00000"/>
                </a:solidFill>
              </a:rPr>
              <a:t>3</a:t>
            </a:r>
            <a:r>
              <a:rPr lang="nl-NL" dirty="0">
                <a:solidFill>
                  <a:srgbClr val="C00000"/>
                </a:solidFill>
              </a:rPr>
              <a:t> / ballon met een diameter van 10 meter</a:t>
            </a:r>
            <a:endParaRPr lang="nl-NL" baseline="30000" dirty="0">
              <a:solidFill>
                <a:srgbClr val="C00000"/>
              </a:solidFill>
            </a:endParaRPr>
          </a:p>
        </p:txBody>
      </p:sp>
      <p:pic>
        <p:nvPicPr>
          <p:cNvPr id="4" name="Afbeelding 3">
            <a:extLst>
              <a:ext uri="{FF2B5EF4-FFF2-40B4-BE49-F238E27FC236}">
                <a16:creationId xmlns:a16="http://schemas.microsoft.com/office/drawing/2014/main" id="{5EB8F01F-E373-4123-A840-D0CAC7994905}"/>
              </a:ext>
            </a:extLst>
          </p:cNvPr>
          <p:cNvPicPr>
            <a:picLocks noChangeAspect="1"/>
          </p:cNvPicPr>
          <p:nvPr/>
        </p:nvPicPr>
        <p:blipFill>
          <a:blip r:embed="rId3"/>
          <a:stretch>
            <a:fillRect/>
          </a:stretch>
        </p:blipFill>
        <p:spPr>
          <a:xfrm>
            <a:off x="0" y="0"/>
            <a:ext cx="9144000" cy="541866"/>
          </a:xfrm>
          <a:prstGeom prst="rect">
            <a:avLst/>
          </a:prstGeom>
        </p:spPr>
      </p:pic>
    </p:spTree>
    <p:extLst>
      <p:ext uri="{BB962C8B-B14F-4D97-AF65-F5344CB8AC3E}">
        <p14:creationId xmlns:p14="http://schemas.microsoft.com/office/powerpoint/2010/main" val="359174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4510</TotalTime>
  <Words>2597</Words>
  <Application>Microsoft Office PowerPoint</Application>
  <PresentationFormat>Diavoorstelling (4:3)</PresentationFormat>
  <Paragraphs>326</Paragraphs>
  <Slides>46</Slides>
  <Notes>30</Notes>
  <HiddenSlides>11</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46</vt:i4>
      </vt:variant>
    </vt:vector>
  </HeadingPairs>
  <TitlesOfParts>
    <vt:vector size="51" baseType="lpstr">
      <vt:lpstr>Arial</vt:lpstr>
      <vt:lpstr>Calibri</vt:lpstr>
      <vt:lpstr>Calibri Light</vt:lpstr>
      <vt:lpstr>Google Sans</vt:lpstr>
      <vt:lpstr>Kantoorthema</vt:lpstr>
      <vt:lpstr>PowerPoint-presentatie</vt:lpstr>
      <vt:lpstr>PowerPoint-presentatie</vt:lpstr>
      <vt:lpstr>Wat gaan we doen?</vt:lpstr>
      <vt:lpstr>Klimaatkennis</vt:lpstr>
      <vt:lpstr>PowerPoint-presentatie</vt:lpstr>
      <vt:lpstr>PowerPoint-presentatie</vt:lpstr>
      <vt:lpstr>PowerPoint-presentatie</vt:lpstr>
      <vt:lpstr>Welke van onderstaande beweringen zijn waar? (%)</vt:lpstr>
      <vt:lpstr>Wat weet je (van CO2-impact)?</vt:lpstr>
      <vt:lpstr>PowerPoint-presentatie</vt:lpstr>
      <vt:lpstr>Klimaatimpactspel</vt:lpstr>
      <vt:lpstr>Klimaatimpactspel</vt:lpstr>
      <vt:lpstr>De verborgen impact</vt:lpstr>
      <vt:lpstr>Klimaatgedrag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Klimaatgedrag – wat doe je?</vt:lpstr>
      <vt:lpstr>Klimaatgevoel</vt:lpstr>
      <vt:lpstr>PowerPoint-presentatie</vt:lpstr>
      <vt:lpstr>PowerPoint-presentatie</vt:lpstr>
      <vt:lpstr>PowerPoint-presentatie</vt:lpstr>
      <vt:lpstr>PowerPoint-presentatie</vt:lpstr>
      <vt:lpstr>Gevoel bij ‘klimaatverandering’ 2022</vt:lpstr>
      <vt:lpstr>Klimaatpsychologie</vt:lpstr>
      <vt:lpstr>Klimaatpsychologie</vt:lpstr>
      <vt:lpstr>Klimaathelpdesk!</vt:lpstr>
      <vt:lpstr>PowerPoint-presentatie</vt:lpstr>
      <vt:lpstr>PowerPoint-presentatie</vt:lpstr>
      <vt:lpstr>PowerPoint-presentatie</vt:lpstr>
      <vt:lpstr>Klimaatpraat – wat zeg je?</vt:lpstr>
      <vt:lpstr>Klimaatpraat – wat zeg je?</vt:lpstr>
      <vt:lpstr>Klimaatpraat – wat zeg je?</vt:lpstr>
      <vt:lpstr>Klimaatpraat – wat zeg je?</vt:lpstr>
      <vt:lpstr>Klimaatdaad – wat wil je?</vt:lpstr>
      <vt:lpstr>Klimaatdaad – wat wil je?</vt:lpstr>
      <vt:lpstr>Klimaatdaad – wat wil je?</vt:lpstr>
      <vt:lpstr>PowerPoint-presentatie</vt:lpstr>
      <vt:lpstr>Wie maken verschil?</vt:lpstr>
      <vt:lpstr>Wie maken verschil?</vt:lpstr>
      <vt:lpstr>BAM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KlimaatPraat</dc:title>
  <dc:creator>Gee van Duin</dc:creator>
  <cp:lastModifiedBy>Gee van Duin</cp:lastModifiedBy>
  <cp:revision>98</cp:revision>
  <dcterms:created xsi:type="dcterms:W3CDTF">2021-10-06T08:49:55Z</dcterms:created>
  <dcterms:modified xsi:type="dcterms:W3CDTF">2022-11-13T09:23:56Z</dcterms:modified>
</cp:coreProperties>
</file>