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6" r:id="rId2"/>
  </p:sldMasterIdLst>
  <p:notesMasterIdLst>
    <p:notesMasterId r:id="rId61"/>
  </p:notesMasterIdLst>
  <p:handoutMasterIdLst>
    <p:handoutMasterId r:id="rId62"/>
  </p:handoutMasterIdLst>
  <p:sldIdLst>
    <p:sldId id="409" r:id="rId3"/>
    <p:sldId id="657" r:id="rId4"/>
    <p:sldId id="721" r:id="rId5"/>
    <p:sldId id="658" r:id="rId6"/>
    <p:sldId id="659" r:id="rId7"/>
    <p:sldId id="727" r:id="rId8"/>
    <p:sldId id="740" r:id="rId9"/>
    <p:sldId id="660" r:id="rId10"/>
    <p:sldId id="725" r:id="rId11"/>
    <p:sldId id="724" r:id="rId12"/>
    <p:sldId id="726" r:id="rId13"/>
    <p:sldId id="670" r:id="rId14"/>
    <p:sldId id="663" r:id="rId15"/>
    <p:sldId id="729" r:id="rId16"/>
    <p:sldId id="498" r:id="rId17"/>
    <p:sldId id="655" r:id="rId18"/>
    <p:sldId id="565" r:id="rId19"/>
    <p:sldId id="566" r:id="rId20"/>
    <p:sldId id="722" r:id="rId21"/>
    <p:sldId id="440" r:id="rId22"/>
    <p:sldId id="634" r:id="rId23"/>
    <p:sldId id="648" r:id="rId24"/>
    <p:sldId id="706" r:id="rId25"/>
    <p:sldId id="664" r:id="rId26"/>
    <p:sldId id="690" r:id="rId27"/>
    <p:sldId id="665" r:id="rId28"/>
    <p:sldId id="666" r:id="rId29"/>
    <p:sldId id="667" r:id="rId30"/>
    <p:sldId id="693" r:id="rId31"/>
    <p:sldId id="683" r:id="rId32"/>
    <p:sldId id="730" r:id="rId33"/>
    <p:sldId id="543" r:id="rId34"/>
    <p:sldId id="732" r:id="rId35"/>
    <p:sldId id="652" r:id="rId36"/>
    <p:sldId id="635" r:id="rId37"/>
    <p:sldId id="712" r:id="rId38"/>
    <p:sldId id="713" r:id="rId39"/>
    <p:sldId id="640" r:id="rId40"/>
    <p:sldId id="733" r:id="rId41"/>
    <p:sldId id="734" r:id="rId42"/>
    <p:sldId id="735" r:id="rId43"/>
    <p:sldId id="736" r:id="rId44"/>
    <p:sldId id="716" r:id="rId45"/>
    <p:sldId id="717" r:id="rId46"/>
    <p:sldId id="715" r:id="rId47"/>
    <p:sldId id="714" r:id="rId48"/>
    <p:sldId id="704" r:id="rId49"/>
    <p:sldId id="649" r:id="rId50"/>
    <p:sldId id="719" r:id="rId51"/>
    <p:sldId id="738" r:id="rId52"/>
    <p:sldId id="739" r:id="rId53"/>
    <p:sldId id="728" r:id="rId54"/>
    <p:sldId id="669" r:id="rId55"/>
    <p:sldId id="561" r:id="rId56"/>
    <p:sldId id="718" r:id="rId57"/>
    <p:sldId id="637" r:id="rId58"/>
    <p:sldId id="720" r:id="rId59"/>
    <p:sldId id="741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rgbClr val="75263B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">
          <p15:clr>
            <a:srgbClr val="A4A3A4"/>
          </p15:clr>
        </p15:guide>
        <p15:guide id="2" pos="3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  <a:srgbClr val="FF0066"/>
    <a:srgbClr val="0000CC"/>
    <a:srgbClr val="FF6600"/>
    <a:srgbClr val="008000"/>
    <a:srgbClr val="99CCFF"/>
    <a:srgbClr val="FF3300"/>
    <a:srgbClr val="66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47" autoAdjust="0"/>
    <p:restoredTop sz="94684" autoAdjust="0"/>
  </p:normalViewPr>
  <p:slideViewPr>
    <p:cSldViewPr snapToGrid="0">
      <p:cViewPr varScale="1">
        <p:scale>
          <a:sx n="70" d="100"/>
          <a:sy n="70" d="100"/>
        </p:scale>
        <p:origin x="1176" y="72"/>
      </p:cViewPr>
      <p:guideLst>
        <p:guide orient="horz" pos="133"/>
        <p:guide pos="3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Nlamssanf001\group\Afd-Stamcel-D\Stamcellab\RBC\experiments\Experimenten%20schaaltjes\2015\excel\2015-03-11detox%20albuman%20reeks%20met%20cryoleukaferesemateriaal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expansie!$G$5</c:f>
              <c:strCache>
                <c:ptCount val="1"/>
                <c:pt idx="0">
                  <c:v>0.1%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pPr>
              <a:solidFill>
                <a:srgbClr val="0000CC"/>
              </a:solidFill>
              <a:ln w="25400">
                <a:solidFill>
                  <a:srgbClr val="0000CC"/>
                </a:solidFill>
              </a:ln>
            </c:spPr>
          </c:marker>
          <c:xVal>
            <c:numRef>
              <c:f>expansie!$H$4:$V$4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19</c:v>
                </c:pt>
                <c:pt idx="14">
                  <c:v>20</c:v>
                </c:pt>
              </c:numCache>
            </c:numRef>
          </c:xVal>
          <c:yVal>
            <c:numRef>
              <c:f>expansie!$H$5:$V$5</c:f>
              <c:numCache>
                <c:formatCode>0.00</c:formatCode>
                <c:ptCount val="15"/>
                <c:pt idx="0" formatCode="General">
                  <c:v>1</c:v>
                </c:pt>
                <c:pt idx="1">
                  <c:v>3.8461538461538458</c:v>
                </c:pt>
                <c:pt idx="2">
                  <c:v>10.121457489878543</c:v>
                </c:pt>
                <c:pt idx="3">
                  <c:v>29.768992617289832</c:v>
                </c:pt>
                <c:pt idx="4">
                  <c:v>99.229975390966118</c:v>
                </c:pt>
                <c:pt idx="5">
                  <c:v>275.63882053046143</c:v>
                </c:pt>
                <c:pt idx="6">
                  <c:v>826.91646159138429</c:v>
                </c:pt>
                <c:pt idx="7">
                  <c:v>2067.2911539784609</c:v>
                </c:pt>
                <c:pt idx="8">
                  <c:v>3691.5913463901088</c:v>
                </c:pt>
                <c:pt idx="9">
                  <c:v>8025.1985791089337</c:v>
                </c:pt>
                <c:pt idx="10">
                  <c:v>25078.745559715418</c:v>
                </c:pt>
                <c:pt idx="11" formatCode="General">
                  <c:v>62696.863899288546</c:v>
                </c:pt>
                <c:pt idx="12" formatCode="General">
                  <c:v>108098.04120566991</c:v>
                </c:pt>
                <c:pt idx="13" formatCode="General">
                  <c:v>234995.74175145637</c:v>
                </c:pt>
                <c:pt idx="14" formatCode="General">
                  <c:v>451914.88798356993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expansie!$G$6</c:f>
              <c:strCache>
                <c:ptCount val="1"/>
                <c:pt idx="0">
                  <c:v>0.5%</c:v>
                </c:pt>
              </c:strCache>
            </c:strRef>
          </c:tx>
          <c:xVal>
            <c:numRef>
              <c:f>expansie!$H$4:$V$4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19</c:v>
                </c:pt>
                <c:pt idx="14">
                  <c:v>20</c:v>
                </c:pt>
              </c:numCache>
            </c:numRef>
          </c:xVal>
          <c:yVal>
            <c:numRef>
              <c:f>expansie!$H$6:$V$6</c:f>
              <c:numCache>
                <c:formatCode>0.00</c:formatCode>
                <c:ptCount val="15"/>
                <c:pt idx="0" formatCode="General">
                  <c:v>1</c:v>
                </c:pt>
                <c:pt idx="1">
                  <c:v>4.166666666666667</c:v>
                </c:pt>
                <c:pt idx="2">
                  <c:v>10.964912280701755</c:v>
                </c:pt>
                <c:pt idx="3">
                  <c:v>34.265350877192986</c:v>
                </c:pt>
                <c:pt idx="4">
                  <c:v>131.78981106612687</c:v>
                </c:pt>
                <c:pt idx="5">
                  <c:v>366.08280851701909</c:v>
                </c:pt>
                <c:pt idx="6">
                  <c:v>1098.2484255510572</c:v>
                </c:pt>
                <c:pt idx="7">
                  <c:v>2890.1274356606768</c:v>
                </c:pt>
                <c:pt idx="8">
                  <c:v>5160.9418493940657</c:v>
                </c:pt>
                <c:pt idx="9">
                  <c:v>9924.8881719116634</c:v>
                </c:pt>
                <c:pt idx="10">
                  <c:v>19086.323407522428</c:v>
                </c:pt>
                <c:pt idx="11" formatCode="General">
                  <c:v>31810.539012537381</c:v>
                </c:pt>
                <c:pt idx="12" formatCode="General">
                  <c:v>31810.539012537381</c:v>
                </c:pt>
                <c:pt idx="13" formatCode="General">
                  <c:v>61174.113485648806</c:v>
                </c:pt>
                <c:pt idx="14" formatCode="General">
                  <c:v>101956.85580941467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expansie!$G$7</c:f>
              <c:strCache>
                <c:ptCount val="1"/>
                <c:pt idx="0">
                  <c:v>1%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</c:spPr>
          </c:marker>
          <c:xVal>
            <c:numRef>
              <c:f>expansie!$H$4:$V$4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19</c:v>
                </c:pt>
                <c:pt idx="14">
                  <c:v>20</c:v>
                </c:pt>
              </c:numCache>
            </c:numRef>
          </c:xVal>
          <c:yVal>
            <c:numRef>
              <c:f>expansie!$H$7:$V$7</c:f>
              <c:numCache>
                <c:formatCode>0.00</c:formatCode>
                <c:ptCount val="15"/>
                <c:pt idx="0" formatCode="General">
                  <c:v>1</c:v>
                </c:pt>
                <c:pt idx="1">
                  <c:v>3.3333333333333335</c:v>
                </c:pt>
                <c:pt idx="2">
                  <c:v>12.820512820512819</c:v>
                </c:pt>
                <c:pt idx="3">
                  <c:v>42.735042735042732</c:v>
                </c:pt>
                <c:pt idx="4">
                  <c:v>133.54700854700855</c:v>
                </c:pt>
                <c:pt idx="5">
                  <c:v>392.7853192559075</c:v>
                </c:pt>
                <c:pt idx="6">
                  <c:v>1178.3559577677224</c:v>
                </c:pt>
                <c:pt idx="7">
                  <c:v>2945.8898944193061</c:v>
                </c:pt>
                <c:pt idx="8">
                  <c:v>4751.4353135795254</c:v>
                </c:pt>
                <c:pt idx="9">
                  <c:v>9898.8235699573452</c:v>
                </c:pt>
                <c:pt idx="10">
                  <c:v>13748.366069385202</c:v>
                </c:pt>
                <c:pt idx="11" formatCode="General">
                  <c:v>34370.915173463007</c:v>
                </c:pt>
                <c:pt idx="12" formatCode="General">
                  <c:v>34370.915173463007</c:v>
                </c:pt>
                <c:pt idx="13" formatCode="General">
                  <c:v>51556.372760194514</c:v>
                </c:pt>
                <c:pt idx="14" formatCode="General">
                  <c:v>103112.74552038903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expansie!$G$8</c:f>
              <c:strCache>
                <c:ptCount val="1"/>
                <c:pt idx="0">
                  <c:v>2.5%</c:v>
                </c:pt>
              </c:strCache>
            </c:strRef>
          </c:tx>
          <c:marker>
            <c:spPr>
              <a:ln w="25400"/>
            </c:spPr>
          </c:marker>
          <c:xVal>
            <c:numRef>
              <c:f>expansie!$H$4:$V$4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19</c:v>
                </c:pt>
                <c:pt idx="14">
                  <c:v>20</c:v>
                </c:pt>
              </c:numCache>
            </c:numRef>
          </c:xVal>
          <c:yVal>
            <c:numRef>
              <c:f>expansie!$H$8:$V$8</c:f>
              <c:numCache>
                <c:formatCode>0.00</c:formatCode>
                <c:ptCount val="15"/>
                <c:pt idx="0" formatCode="General">
                  <c:v>1</c:v>
                </c:pt>
                <c:pt idx="1">
                  <c:v>2.9411764705882355</c:v>
                </c:pt>
                <c:pt idx="2">
                  <c:v>8.169934640522877</c:v>
                </c:pt>
                <c:pt idx="3">
                  <c:v>25.531045751633989</c:v>
                </c:pt>
                <c:pt idx="4">
                  <c:v>98.196329813976874</c:v>
                </c:pt>
                <c:pt idx="5">
                  <c:v>258.41139424730756</c:v>
                </c:pt>
                <c:pt idx="6">
                  <c:v>646.02848561826886</c:v>
                </c:pt>
                <c:pt idx="7">
                  <c:v>1700.0749621533391</c:v>
                </c:pt>
                <c:pt idx="8">
                  <c:v>3400.1499243066783</c:v>
                </c:pt>
                <c:pt idx="9">
                  <c:v>7083.6456756389134</c:v>
                </c:pt>
                <c:pt idx="10">
                  <c:v>18641.172830628722</c:v>
                </c:pt>
                <c:pt idx="11" formatCode="General">
                  <c:v>46602.932076571808</c:v>
                </c:pt>
                <c:pt idx="12" formatCode="General">
                  <c:v>46602.932076571808</c:v>
                </c:pt>
                <c:pt idx="13" formatCode="General">
                  <c:v>64527.136721407114</c:v>
                </c:pt>
                <c:pt idx="14" formatCode="General">
                  <c:v>89621.023224176548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490528"/>
        <c:axId val="341320376"/>
      </c:scatterChart>
      <c:valAx>
        <c:axId val="34149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1320376"/>
        <c:crosses val="autoZero"/>
        <c:crossBetween val="midCat"/>
      </c:valAx>
      <c:valAx>
        <c:axId val="341320376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149052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1CE49E6-AE9D-4236-89C8-BE09B226F6B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934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E670FB8-D1CD-4AE0-A9C3-A13701D2FA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5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tionary.org/wiki/DNA" TargetMode="External"/><Relationship Id="rId3" Type="http://schemas.openxmlformats.org/officeDocument/2006/relationships/hyperlink" Target="http://www.ncbi.nlm.nih.gov/pmc/articles/PMC2758053/#R11" TargetMode="External"/><Relationship Id="rId7" Type="http://schemas.openxmlformats.org/officeDocument/2006/relationships/hyperlink" Target="http://www.ncbi.nlm.nih.gov/pmc/articles/PMC2758053/#R15" TargetMode="External"/><Relationship Id="rId12" Type="http://schemas.openxmlformats.org/officeDocument/2006/relationships/hyperlink" Target="https://en.wiktionary.org/w/index.php?title=episome&amp;action=edit&amp;section=3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cbi.nlm.nih.gov/pmc/articles/PMC2758053/#R14" TargetMode="External"/><Relationship Id="rId11" Type="http://schemas.openxmlformats.org/officeDocument/2006/relationships/hyperlink" Target="https://en.wiktionary.org/wiki/bacteria" TargetMode="External"/><Relationship Id="rId5" Type="http://schemas.openxmlformats.org/officeDocument/2006/relationships/hyperlink" Target="http://www.ncbi.nlm.nih.gov/pmc/articles/PMC2758053/#R13" TargetMode="External"/><Relationship Id="rId10" Type="http://schemas.openxmlformats.org/officeDocument/2006/relationships/hyperlink" Target="https://en.wiktionary.org/wiki/chromosome" TargetMode="External"/><Relationship Id="rId4" Type="http://schemas.openxmlformats.org/officeDocument/2006/relationships/hyperlink" Target="http://www.ncbi.nlm.nih.gov/pmc/articles/PMC2758053/#R12" TargetMode="External"/><Relationship Id="rId9" Type="http://schemas.openxmlformats.org/officeDocument/2006/relationships/hyperlink" Target="https://en.wiktionary.org/wiki/cytoplasm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24ECAB9-7930-468A-B457-21F67547E7ED}" type="slidenum">
              <a:rPr 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35002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40E4488-54A7-476C-A796-B052DEAFFB85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26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3074435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40E4488-54A7-476C-A796-B052DEAFFB85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245340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40E4488-54A7-476C-A796-B052DEAFFB85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42371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64312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nl-NL" smtClean="0"/>
              <a:t>Deformability, orsmotic resistance, </a:t>
            </a:r>
            <a:endParaRPr lang="en-GB" altLang="nl-NL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0E54828-3209-4BC8-94A0-FCC39EB44EC9}" type="slidenum">
              <a:rPr lang="en-US" altLang="nl-NL" b="0"/>
              <a:pPr/>
              <a:t>31</a:t>
            </a:fld>
            <a:endParaRPr lang="en-US" altLang="nl-NL" b="0"/>
          </a:p>
        </p:txBody>
      </p:sp>
    </p:spTree>
    <p:extLst>
      <p:ext uri="{BB962C8B-B14F-4D97-AF65-F5344CB8AC3E}">
        <p14:creationId xmlns:p14="http://schemas.microsoft.com/office/powerpoint/2010/main" val="4155375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35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59377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nl-NL" smtClean="0"/>
              <a:t>Re-programming was done by transduction with a polycistronic vector (Baum </a:t>
            </a:r>
            <a:r>
              <a:rPr lang="en-US" altLang="nl-NL" i="1" smtClean="0"/>
              <a:t>et al</a:t>
            </a:r>
            <a:r>
              <a:rPr lang="en-US" altLang="nl-NL" smtClean="0"/>
              <a:t>) containing the </a:t>
            </a:r>
            <a:r>
              <a:rPr lang="en-US" altLang="nl-NL" b="1" smtClean="0"/>
              <a:t>Reprogramming Factors </a:t>
            </a:r>
            <a:r>
              <a:rPr lang="en-US" altLang="nl-NL" smtClean="0"/>
              <a:t>Oct4-GFP, Klf4, Sox2 and c-Myc genes</a:t>
            </a:r>
          </a:p>
          <a:p>
            <a:pPr eaLnBrk="1" hangingPunct="1"/>
            <a:r>
              <a:rPr lang="en-US" altLang="nl-NL" smtClean="0"/>
              <a:t>A polycitronic vector is a vector containing the </a:t>
            </a:r>
            <a:r>
              <a:rPr lang="en-US" altLang="nl-NL" b="1" smtClean="0"/>
              <a:t>translation regulators</a:t>
            </a:r>
            <a:r>
              <a:rPr lang="en-US" altLang="nl-NL" smtClean="0"/>
              <a:t> P2A, T2A and E2A sequences for efficient initiation of translation</a:t>
            </a:r>
            <a:br>
              <a:rPr lang="en-US" altLang="nl-NL" smtClean="0"/>
            </a:br>
            <a:r>
              <a:rPr lang="en-US" altLang="nl-NL" b="1" smtClean="0"/>
              <a:t>This units regulate the optimal expression levels (high oct 4 and klf4 levels and low sox2 and cmyc levels)</a:t>
            </a:r>
            <a:br>
              <a:rPr lang="en-US" altLang="nl-NL" b="1" smtClean="0"/>
            </a:br>
            <a:r>
              <a:rPr lang="en-US" altLang="nl-NL" b="1" smtClean="0"/>
              <a:t>this is important for the differentiation level of the iPS</a:t>
            </a:r>
          </a:p>
          <a:p>
            <a:pPr eaLnBrk="1" hangingPunct="1"/>
            <a:r>
              <a:rPr lang="en-US" altLang="nl-NL" b="1" smtClean="0"/>
              <a:t>successfully transduced erythroblast will grow a colony of iPS</a:t>
            </a:r>
          </a:p>
          <a:p>
            <a:pPr eaLnBrk="1" hangingPunct="1"/>
            <a:endParaRPr lang="en-US" altLang="nl-NL" b="1" smtClean="0"/>
          </a:p>
          <a:p>
            <a:pPr eaLnBrk="1" hangingPunct="1"/>
            <a:r>
              <a:rPr lang="en-US" altLang="nl-NL" smtClean="0"/>
              <a:t>cPPT, central polypurine tract;</a:t>
            </a:r>
          </a:p>
          <a:p>
            <a:pPr eaLnBrk="1" hangingPunct="1"/>
            <a:r>
              <a:rPr lang="en-US" altLang="nl-NL" smtClean="0"/>
              <a:t>FP, fluorescent protein (green: GFP; red: dTomato; yellow: Venus); </a:t>
            </a:r>
          </a:p>
          <a:p>
            <a:pPr eaLnBrk="1" hangingPunct="1"/>
            <a:r>
              <a:rPr lang="en-US" altLang="nl-NL" smtClean="0"/>
              <a:t>IRES,internal ribosomal entry site;</a:t>
            </a:r>
          </a:p>
          <a:p>
            <a:pPr eaLnBrk="1" hangingPunct="1"/>
            <a:r>
              <a:rPr lang="en-US" altLang="nl-NL" smtClean="0"/>
              <a:t>nuc, nuclear membrane-localized derivative;</a:t>
            </a:r>
          </a:p>
          <a:p>
            <a:pPr eaLnBrk="1" hangingPunct="1"/>
            <a:r>
              <a:rPr lang="en-US" altLang="nl-NL" smtClean="0"/>
              <a:t>PRE, post-transcriptional regulatory element; </a:t>
            </a:r>
          </a:p>
          <a:p>
            <a:pPr eaLnBrk="1" hangingPunct="1"/>
            <a:r>
              <a:rPr lang="en-US" altLang="nl-NL" smtClean="0"/>
              <a:t>RRE, rev-responsiveelement; </a:t>
            </a:r>
          </a:p>
          <a:p>
            <a:pPr eaLnBrk="1" hangingPunct="1"/>
            <a:r>
              <a:rPr lang="en-US" altLang="nl-NL" smtClean="0"/>
              <a:t>RSV, Rous sarcoma virus U3 promoter; </a:t>
            </a:r>
          </a:p>
          <a:p>
            <a:pPr eaLnBrk="1" hangingPunct="1"/>
            <a:r>
              <a:rPr lang="en-US" altLang="nl-NL" smtClean="0"/>
              <a:t>SA, splice acceptor;</a:t>
            </a:r>
          </a:p>
          <a:p>
            <a:pPr eaLnBrk="1" hangingPunct="1"/>
            <a:r>
              <a:rPr lang="en-US" altLang="nl-NL" smtClean="0"/>
              <a:t>SD, splice donor; </a:t>
            </a:r>
          </a:p>
          <a:p>
            <a:pPr eaLnBrk="1" hangingPunct="1"/>
            <a:r>
              <a:rPr lang="en-US" altLang="nl-NL" smtClean="0"/>
              <a:t>SFFV, spleen focus-forming virus promoter; </a:t>
            </a:r>
          </a:p>
          <a:p>
            <a:pPr eaLnBrk="1" hangingPunct="1"/>
            <a:r>
              <a:rPr lang="en-US" altLang="nl-NL" smtClean="0"/>
              <a:t>ψ, packaging signal.</a:t>
            </a:r>
          </a:p>
        </p:txBody>
      </p:sp>
    </p:spTree>
    <p:extLst>
      <p:ext uri="{BB962C8B-B14F-4D97-AF65-F5344CB8AC3E}">
        <p14:creationId xmlns:p14="http://schemas.microsoft.com/office/powerpoint/2010/main" val="4029448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ChangeArrowheads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hangingPunct="1"/>
            <a:fld id="{12A500AD-376C-4038-8315-09237F655480}" type="slidenum">
              <a:rPr lang="hu-HU" altLang="hu-HU">
                <a:solidFill>
                  <a:srgbClr val="000000"/>
                </a:solidFill>
              </a:rPr>
              <a:pPr algn="r" hangingPunct="1"/>
              <a:t>39</a:t>
            </a:fld>
            <a:endParaRPr lang="en-US" altLang="hu-H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3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/>
          </p:cNvSpPr>
          <p:nvPr>
            <p:ph type="body" sz="quarter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smtClean="0"/>
              <a:t>The stable extrachromosomal replication of oriP/EBNA1 vectors in mammalian cells requires only a cis-acting oriP element (</a:t>
            </a:r>
            <a:r>
              <a:rPr lang="en-US" altLang="hu-HU" smtClean="0">
                <a:hlinkClick r:id="rId3"/>
              </a:rPr>
              <a:t>11</a:t>
            </a:r>
            <a:r>
              <a:rPr lang="en-US" altLang="hu-HU" smtClean="0"/>
              <a:t>) and a trans-acting EBNA1 gene (</a:t>
            </a:r>
            <a:r>
              <a:rPr lang="en-US" altLang="hu-HU" smtClean="0">
                <a:hlinkClick r:id="rId4"/>
              </a:rPr>
              <a:t>12</a:t>
            </a:r>
            <a:r>
              <a:rPr lang="en-US" altLang="hu-HU" smtClean="0"/>
              <a:t>). The oriP/EBNA1 vectors replicate only once per cell cycle, and with drug selection can be established as stable episomes in about 1% of the initial transfected cells (</a:t>
            </a:r>
            <a:r>
              <a:rPr lang="en-US" altLang="hu-HU" smtClean="0">
                <a:hlinkClick r:id="rId5"/>
              </a:rPr>
              <a:t>13</a:t>
            </a:r>
            <a:r>
              <a:rPr lang="en-US" altLang="hu-HU" smtClean="0"/>
              <a:t>, </a:t>
            </a:r>
            <a:r>
              <a:rPr lang="en-US" altLang="hu-HU" smtClean="0">
                <a:hlinkClick r:id="rId6"/>
              </a:rPr>
              <a:t>14</a:t>
            </a:r>
            <a:r>
              <a:rPr lang="en-US" altLang="hu-HU" smtClean="0"/>
              <a:t>). If drug selection is subsequently removed, the episomes are lost at ~5% per cell generation due to defects in plasmid synthesis and partitioning; thus, cells devoid of plasmids can be easily isolated (</a:t>
            </a:r>
            <a:r>
              <a:rPr lang="en-US" altLang="hu-HU" smtClean="0">
                <a:hlinkClick r:id="rId7"/>
              </a:rPr>
              <a:t>15</a:t>
            </a:r>
            <a:r>
              <a:rPr lang="en-US" altLang="hu-HU" smtClean="0"/>
              <a:t>).these two sequences are necessary and sufficient for retention and replication of the EBV vector</a:t>
            </a:r>
          </a:p>
          <a:p>
            <a:endParaRPr lang="en-US" altLang="hu-HU" smtClean="0"/>
          </a:p>
          <a:p>
            <a:r>
              <a:rPr lang="en-US" altLang="hu-HU" smtClean="0"/>
              <a:t>A segment of </a:t>
            </a:r>
            <a:r>
              <a:rPr lang="en-US" altLang="hu-HU" smtClean="0">
                <a:hlinkClick r:id="rId8" tooltip="DNA"/>
              </a:rPr>
              <a:t>DNA</a:t>
            </a:r>
            <a:r>
              <a:rPr lang="en-US" altLang="hu-HU" smtClean="0"/>
              <a:t> that can exist and replicate either autonomously in the </a:t>
            </a:r>
            <a:r>
              <a:rPr lang="en-US" altLang="hu-HU" smtClean="0">
                <a:hlinkClick r:id="rId9" tooltip="cytoplasm"/>
              </a:rPr>
              <a:t>cytoplasm</a:t>
            </a:r>
            <a:r>
              <a:rPr lang="en-US" altLang="hu-HU" smtClean="0"/>
              <a:t> or as part of a </a:t>
            </a:r>
            <a:r>
              <a:rPr lang="en-US" altLang="hu-HU" smtClean="0">
                <a:hlinkClick r:id="rId10" tooltip="chromosome"/>
              </a:rPr>
              <a:t>chromosome</a:t>
            </a:r>
            <a:r>
              <a:rPr lang="en-US" altLang="hu-HU" smtClean="0"/>
              <a:t>, mainly found in </a:t>
            </a:r>
            <a:r>
              <a:rPr lang="en-US" altLang="hu-HU" smtClean="0">
                <a:hlinkClick r:id="rId11" tooltip="bacteria"/>
              </a:rPr>
              <a:t>bacteria</a:t>
            </a:r>
            <a:r>
              <a:rPr lang="en-US" altLang="hu-HU" smtClean="0"/>
              <a:t>.</a:t>
            </a:r>
          </a:p>
          <a:p>
            <a:r>
              <a:rPr lang="en-US" altLang="hu-HU" b="1" smtClean="0"/>
              <a:t>Derived terms</a:t>
            </a:r>
            <a:r>
              <a:rPr lang="en-US" altLang="hu-HU" smtClean="0"/>
              <a:t>[</a:t>
            </a:r>
            <a:r>
              <a:rPr lang="en-US" altLang="hu-HU" smtClean="0">
                <a:hlinkClick r:id="rId12" tooltip="Edit section: Derived terms"/>
              </a:rPr>
              <a:t>edit</a:t>
            </a:r>
            <a:r>
              <a:rPr lang="en-US" altLang="hu-HU" smtClean="0"/>
              <a:t>]</a:t>
            </a:r>
            <a:endParaRPr lang="en-US" altLang="hu-HU" b="1" smtClean="0"/>
          </a:p>
          <a:p>
            <a:endParaRPr lang="en-US" altLang="hu-HU" smtClean="0"/>
          </a:p>
          <a:p>
            <a:r>
              <a:rPr lang="en-US" altLang="hu-HU" smtClean="0"/>
              <a:t>Epstein–Barr nuclear antigen 1 (EBNA1) gene and OriP (oriP EBV latent origin of replication) DNA sequence from Epistein Barr virus enables a plasmid, after one time  DNA transfection, to replicate extrachromosomally in many types of primate cells as a circular episome.</a:t>
            </a:r>
          </a:p>
          <a:p>
            <a:r>
              <a:rPr lang="en-US" altLang="hu-HU" smtClean="0"/>
              <a:t>Co-transfection of second episomal vector enhance repro eff.</a:t>
            </a:r>
          </a:p>
          <a:p>
            <a:endParaRPr lang="en-US" altLang="hu-HU" smtClean="0"/>
          </a:p>
          <a:p>
            <a:r>
              <a:rPr lang="en-US" altLang="hu-HU" smtClean="0"/>
              <a:t>Each of these vectors contains a viral origin of DNA replication and a viral early gene(s), the product of which activates the viral origin and thus allows the episome to reside in the transfected host cell line in a well-controlled manner.</a:t>
            </a:r>
          </a:p>
          <a:p>
            <a:endParaRPr lang="en-US" altLang="hu-HU" smtClean="0"/>
          </a:p>
          <a:p>
            <a:r>
              <a:rPr lang="en-US" altLang="hu-HU" smtClean="0"/>
              <a:t>Episomal vectors persist in multiple copies in the nucleus, resulting in amplification of the gene of interest, whenever the necessary viral</a:t>
            </a:r>
            <a:r>
              <a:rPr lang="en-US" altLang="hu-HU" i="1" smtClean="0"/>
              <a:t>trans</a:t>
            </a:r>
            <a:r>
              <a:rPr lang="en-US" altLang="hu-HU" smtClean="0"/>
              <a:t>-acting factors are supplied.</a:t>
            </a:r>
          </a:p>
          <a:p>
            <a:endParaRPr lang="en-US" altLang="hu-HU" smtClean="0"/>
          </a:p>
          <a:p>
            <a:r>
              <a:rPr lang="en-US" altLang="hu-HU" smtClean="0"/>
              <a:t>EBNA1 is a direct DNA-binding protein and has a helix–turn–helix DNA-binding moiety. EBNA1 dimers is thought to be important for the initiation of DNA synthesis</a:t>
            </a:r>
          </a:p>
          <a:p>
            <a:endParaRPr lang="en-US" altLang="hu-HU" smtClean="0"/>
          </a:p>
          <a:p>
            <a:r>
              <a:rPr lang="en-US" altLang="hu-HU" smtClean="0"/>
              <a:t>The efficiency of deriving iPSCs from adult PB MNCs was approximately 50-fold lower, but could be enhanced by inclusion of a second EBNA1/OriP plasmid for transient expression of additional genes such as SV40 T antigen</a:t>
            </a: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74714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smtClean="0"/>
              <a:t>Started from 1 6cm dish</a:t>
            </a:r>
            <a:endParaRPr lang="nl-NL" altLang="nl-NL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BD8FEB5-5C84-4BBD-A10C-B9B8512ED476}" type="slidenum">
              <a:rPr lang="en-US" altLang="nl-NL" b="0"/>
              <a:pPr/>
              <a:t>40</a:t>
            </a:fld>
            <a:endParaRPr lang="en-US" altLang="nl-NL" b="0"/>
          </a:p>
        </p:txBody>
      </p:sp>
    </p:spTree>
    <p:extLst>
      <p:ext uri="{BB962C8B-B14F-4D97-AF65-F5344CB8AC3E}">
        <p14:creationId xmlns:p14="http://schemas.microsoft.com/office/powerpoint/2010/main" val="1442736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ChangeArrowheads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hangingPunct="1"/>
            <a:fld id="{D7303196-A811-440D-826A-B8484D2E29CB}" type="slidenum">
              <a:rPr lang="hu-HU" altLang="hu-HU">
                <a:solidFill>
                  <a:srgbClr val="000000"/>
                </a:solidFill>
                <a:cs typeface="Arial" panose="020B0604020202020204" pitchFamily="34" charset="0"/>
              </a:rPr>
              <a:pPr algn="r" hangingPunct="1"/>
              <a:t>41</a:t>
            </a:fld>
            <a:endParaRPr lang="en-US" altLang="hu-HU" sz="12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/>
          </p:cNvSpPr>
          <p:nvPr>
            <p:ph type="body" sz="quarter" idx="1"/>
          </p:nvPr>
        </p:nvSpPr>
        <p:spPr>
          <a:xfrm>
            <a:off x="889000" y="4716463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7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40E4488-54A7-476C-A796-B052DEAFFB85}" type="slidenum">
              <a:rPr lang="en-US" altLang="nl-NL" sz="1100">
                <a:solidFill>
                  <a:schemeClr val="tx1"/>
                </a:solidFill>
              </a:rPr>
              <a:pPr eaLnBrk="1" hangingPunct="1"/>
              <a:t>9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297821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smtClean="0"/>
              <a:t>Important to say:</a:t>
            </a:r>
          </a:p>
          <a:p>
            <a:r>
              <a:rPr lang="en-US" altLang="nl-NL" smtClean="0"/>
              <a:t>SEB are labor intensive, you need to plate them in 96 wells plate and harvest them as well. Cell number needed for higher production is high.</a:t>
            </a:r>
          </a:p>
          <a:p>
            <a:r>
              <a:rPr lang="en-US" altLang="nl-NL" smtClean="0"/>
              <a:t>ICD Low seeding 150-100 cells/6cm dish, high production and compatible with cell stacks </a:t>
            </a:r>
            <a:r>
              <a:rPr lang="en-US" altLang="nl-NL" smtClean="0">
                <a:sym typeface="Wingdings" pitchFamily="2" charset="2"/>
              </a:rPr>
              <a:t> so production </a:t>
            </a:r>
            <a:endParaRPr lang="nl-NL" altLang="nl-NL" smtClean="0"/>
          </a:p>
          <a:p>
            <a:endParaRPr lang="nl-NL" altLang="nl-NL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008749F-C801-4BC1-A977-9BEB8DA8283A}" type="slidenum">
              <a:rPr lang="en-US" altLang="nl-NL" b="0"/>
              <a:pPr/>
              <a:t>43</a:t>
            </a:fld>
            <a:endParaRPr lang="en-US" altLang="nl-NL" b="0"/>
          </a:p>
        </p:txBody>
      </p:sp>
    </p:spTree>
    <p:extLst>
      <p:ext uri="{BB962C8B-B14F-4D97-AF65-F5344CB8AC3E}">
        <p14:creationId xmlns:p14="http://schemas.microsoft.com/office/powerpoint/2010/main" val="2164414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8474FE-0CD1-4475-99CC-E9D482D524A2}" type="slidenum">
              <a:rPr lang="en-US" altLang="nl-NL" b="0"/>
              <a:pPr/>
              <a:t>44</a:t>
            </a:fld>
            <a:endParaRPr lang="en-US" altLang="nl-NL" b="0"/>
          </a:p>
        </p:txBody>
      </p:sp>
    </p:spTree>
    <p:extLst>
      <p:ext uri="{BB962C8B-B14F-4D97-AF65-F5344CB8AC3E}">
        <p14:creationId xmlns:p14="http://schemas.microsoft.com/office/powerpoint/2010/main" val="3959406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372982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C59D3212-10AA-4167-97FA-6B557464A65A}" type="slidenum">
              <a:rPr lang="en-US" altLang="nl-NL" sz="1200">
                <a:solidFill>
                  <a:schemeClr val="tx1"/>
                </a:solidFill>
              </a:rPr>
              <a:pPr eaLnBrk="1" hangingPunct="1"/>
              <a:t>50</a:t>
            </a:fld>
            <a:endParaRPr lang="en-US" altLang="nl-NL" sz="120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540219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C59D3212-10AA-4167-97FA-6B557464A65A}" type="slidenum">
              <a:rPr lang="en-US" altLang="nl-NL" sz="1200">
                <a:solidFill>
                  <a:schemeClr val="tx1"/>
                </a:solidFill>
              </a:rPr>
              <a:pPr eaLnBrk="1" hangingPunct="1"/>
              <a:t>51</a:t>
            </a:fld>
            <a:endParaRPr lang="en-US" altLang="nl-NL" sz="120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540219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defTabSz="914485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defTabSz="914485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defTabSz="914485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defTabSz="914485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93AC601-1089-486B-9D0E-221320799244}" type="slidenum">
              <a:rPr lang="en-US" altLang="nl-NL" sz="120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nl-NL" sz="120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156522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322D31-207A-4F58-93CB-FE350D652478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nl-NL" smtClean="0"/>
          </a:p>
        </p:txBody>
      </p:sp>
    </p:spTree>
    <p:extLst>
      <p:ext uri="{BB962C8B-B14F-4D97-AF65-F5344CB8AC3E}">
        <p14:creationId xmlns:p14="http://schemas.microsoft.com/office/powerpoint/2010/main" val="77082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 sz="2600">
                <a:solidFill>
                  <a:srgbClr val="DE7008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C59D3212-10AA-4167-97FA-6B557464A65A}" type="slidenum">
              <a:rPr lang="en-US" altLang="nl-NL" sz="120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nl-NL" sz="120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54021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380502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229441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260389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100604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1901556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02756" indent="-270291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081164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513629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1946095" indent="-216233" eaLnBrk="0" hangingPunct="0"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4AF89EE-1870-466A-9C84-CB841C93045A}" type="slidenum">
              <a:rPr lang="en-US" altLang="nl-NL" sz="1100">
                <a:solidFill>
                  <a:schemeClr val="tx1"/>
                </a:solidFill>
              </a:rPr>
              <a:pPr eaLnBrk="1" hangingPunct="1"/>
              <a:t>23</a:t>
            </a:fld>
            <a:endParaRPr lang="en-US" altLang="nl-NL" sz="110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 smtClean="0"/>
          </a:p>
        </p:txBody>
      </p:sp>
    </p:spTree>
    <p:extLst>
      <p:ext uri="{BB962C8B-B14F-4D97-AF65-F5344CB8AC3E}">
        <p14:creationId xmlns:p14="http://schemas.microsoft.com/office/powerpoint/2010/main" val="422764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8243-36FA-466E-BADF-F7F136680A7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98013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0AD4C-FE72-4136-8291-B96E08DF1CB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0920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1166813"/>
            <a:ext cx="1878012" cy="490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3150" y="1166813"/>
            <a:ext cx="5481638" cy="490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AB044-FFA7-4493-82E4-ECFB8C098B6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69002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6"/>
          <p:cNvSpPr txBox="1">
            <a:spLocks noChangeArrowheads="1"/>
          </p:cNvSpPr>
          <p:nvPr userDrawn="1"/>
        </p:nvSpPr>
        <p:spPr bwMode="auto">
          <a:xfrm>
            <a:off x="8466138" y="6334125"/>
            <a:ext cx="31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l-NL" sz="110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E39C2-9FF5-4AC9-B3E2-7BE39A7EA95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1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(in Koptekst en Voettekst)</a:t>
            </a:r>
          </a:p>
        </p:txBody>
      </p:sp>
    </p:spTree>
    <p:extLst>
      <p:ext uri="{BB962C8B-B14F-4D97-AF65-F5344CB8AC3E}">
        <p14:creationId xmlns:p14="http://schemas.microsoft.com/office/powerpoint/2010/main" val="41401008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7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54D0F-109E-4A07-B4A9-1B37740B02A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56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EB6B-FCD9-473D-BE0B-2CC0195959E8}" type="datetimeFigureOut">
              <a:rPr lang="nl-NL" smtClean="0"/>
              <a:t>12-1-2018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6519-F020-4F62-AA21-662C42C74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746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42988" y="1341438"/>
            <a:ext cx="7993062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B6BA8-031D-4A3D-9DD9-0620D7332A88}" type="datetime4">
              <a:rPr lang="en-US"/>
              <a:pPr>
                <a:defRPr/>
              </a:pPr>
              <a:t>January 12, 2018</a:t>
            </a:fld>
            <a:r>
              <a:rPr lang="nl-NL"/>
              <a:t> | </a:t>
            </a:r>
            <a:fld id="{968D483C-6FED-414D-A7A4-C464A606EF48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55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2205038"/>
            <a:ext cx="39195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205038"/>
            <a:ext cx="3921125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8297-58DE-4ED5-BE54-D62964543E66}" type="datetime4">
              <a:rPr lang="en-US"/>
              <a:pPr>
                <a:defRPr/>
              </a:pPr>
              <a:t>January 12, 2018</a:t>
            </a:fld>
            <a:r>
              <a:rPr lang="nl-NL"/>
              <a:t> | </a:t>
            </a:r>
            <a:fld id="{D0AE3849-1842-498A-8022-08CFF0C60944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EE449-9AB5-45FF-B788-B419A4114D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8702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2A996-1053-47B2-9A50-D97F1051116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3056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7913" y="2033588"/>
            <a:ext cx="3676650" cy="4033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963" y="2033588"/>
            <a:ext cx="3678237" cy="4033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81A2-F5CF-401C-BF79-1E965C29602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67108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9F461-6451-4FEF-BE9C-5B53D41597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6450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E4DF-437F-418E-91A0-7E54BABB489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97332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629D4-7817-4D00-AA7C-16F203002D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273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30D21-333D-4940-A653-3DCC95A4FE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5268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CFA4-876C-4F85-B869-97F363CB752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3973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kstvak 9"/>
          <p:cNvSpPr txBox="1">
            <a:spLocks noChangeArrowheads="1"/>
          </p:cNvSpPr>
          <p:nvPr/>
        </p:nvSpPr>
        <p:spPr bwMode="auto">
          <a:xfrm>
            <a:off x="8466138" y="6130925"/>
            <a:ext cx="31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l-NL" sz="110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1166813"/>
            <a:ext cx="75120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7913" y="2033588"/>
            <a:ext cx="75072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672263" y="6076950"/>
            <a:ext cx="1870075" cy="282575"/>
          </a:xfrm>
          <a:prstGeom prst="rect">
            <a:avLst/>
          </a:prstGeom>
        </p:spPr>
        <p:txBody>
          <a:bodyPr wrap="none" lIns="0" tIns="0" rIns="0" bIns="0" anchor="b"/>
          <a:lstStyle>
            <a:lvl1pPr algn="r"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86800" y="6132513"/>
            <a:ext cx="465138" cy="227012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5021F18-0813-4DE4-BDB7-43D35A45A9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31" name="Tekstvak 6"/>
          <p:cNvSpPr txBox="1">
            <a:spLocks noChangeArrowheads="1"/>
          </p:cNvSpPr>
          <p:nvPr/>
        </p:nvSpPr>
        <p:spPr bwMode="auto">
          <a:xfrm>
            <a:off x="8466138" y="6334125"/>
            <a:ext cx="31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l-NL" sz="1100">
                <a:solidFill>
                  <a:schemeClr val="tx1"/>
                </a:solidFill>
              </a:rPr>
              <a:t>|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57188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627063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809625" indent="-180975" algn="l" defTabSz="809625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984250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1441450" indent="-180975" algn="l" rtl="0" eaLnBrk="0" fontAlgn="base" hangingPunct="0">
        <a:spcBef>
          <a:spcPct val="4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1898650" indent="-180975" algn="l" rtl="0" eaLnBrk="0" fontAlgn="base" hangingPunct="0">
        <a:spcBef>
          <a:spcPct val="4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2355850" indent="-180975" algn="l" rtl="0" eaLnBrk="0" fontAlgn="base" hangingPunct="0">
        <a:spcBef>
          <a:spcPct val="4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2813050" indent="-180975" algn="l" rtl="0" eaLnBrk="0" fontAlgn="base" hangingPunct="0">
        <a:spcBef>
          <a:spcPct val="4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1166813"/>
            <a:ext cx="75120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7913" y="2033588"/>
            <a:ext cx="75072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672263" y="6254750"/>
            <a:ext cx="1870075" cy="307975"/>
          </a:xfrm>
          <a:prstGeom prst="rect">
            <a:avLst/>
          </a:prstGeom>
        </p:spPr>
        <p:txBody>
          <a:bodyPr wrap="none" lIns="0" tIns="0" rIns="0" bIns="0" anchor="b"/>
          <a:lstStyle>
            <a:lvl1pPr algn="r">
              <a:defRPr sz="1100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nl-NL"/>
              <a:t>1 September 2010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86800" y="6335713"/>
            <a:ext cx="465138" cy="227012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5FB407-2046-4924-8D9E-035516778C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77913" y="6334125"/>
            <a:ext cx="2895600" cy="2301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2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nl-NL"/>
              <a:t>Titel presentatie (in Koptekst en Voettekst)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7" r:id="rId3"/>
    <p:sldLayoutId id="2147483758" r:id="rId4"/>
    <p:sldLayoutId id="214748376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357188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Arial" pitchFamily="34" charset="0"/>
          <a:ea typeface="+mn-ea"/>
        </a:defRPr>
      </a:lvl2pPr>
      <a:lvl3pPr marL="627063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Arial" pitchFamily="34" charset="0"/>
          <a:ea typeface="+mn-ea"/>
        </a:defRPr>
      </a:lvl3pPr>
      <a:lvl4pPr marL="809625" indent="-180975" algn="l" defTabSz="809625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Arial" pitchFamily="34" charset="0"/>
          <a:ea typeface="+mn-ea"/>
        </a:defRPr>
      </a:lvl4pPr>
      <a:lvl5pPr marL="984250" indent="-180975" algn="l" rtl="0" eaLnBrk="0" fontAlgn="base" hangingPunct="0">
        <a:spcBef>
          <a:spcPct val="4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Arial" pitchFamily="34" charset="0"/>
          <a:ea typeface="+mn-ea"/>
        </a:defRPr>
      </a:lvl5pPr>
      <a:lvl6pPr marL="1519238" indent="-25876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1976438" indent="-25876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433638" indent="-25876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2890838" indent="-25876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image" Target="../media/image51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3.png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4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jpeg"/><Relationship Id="rId5" Type="http://schemas.openxmlformats.org/officeDocument/2006/relationships/image" Target="../media/image55.emf"/><Relationship Id="rId4" Type="http://schemas.openxmlformats.org/officeDocument/2006/relationships/image" Target="../media/image101.png"/><Relationship Id="rId9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06.jpeg"/><Relationship Id="rId7" Type="http://schemas.openxmlformats.org/officeDocument/2006/relationships/image" Target="../media/image55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8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3.jpeg"/><Relationship Id="rId12" Type="http://schemas.openxmlformats.org/officeDocument/2006/relationships/image" Target="../media/image117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2.png"/><Relationship Id="rId11" Type="http://schemas.openxmlformats.org/officeDocument/2006/relationships/image" Target="../media/image116.jpeg"/><Relationship Id="rId5" Type="http://schemas.openxmlformats.org/officeDocument/2006/relationships/image" Target="../media/image111.png"/><Relationship Id="rId10" Type="http://schemas.openxmlformats.org/officeDocument/2006/relationships/image" Target="../media/image11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55.emf"/><Relationship Id="rId1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ijdelijke aanduiding voor dianummer 10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93E27E5-5F9D-4CD8-AFBE-CE5B543ECABF}" type="slidenum">
              <a:rPr lang="nl-NL" sz="1100">
                <a:solidFill>
                  <a:schemeClr val="bg1"/>
                </a:solidFill>
              </a:rPr>
              <a:pPr eaLnBrk="1" hangingPunct="1"/>
              <a:t>1</a:t>
            </a:fld>
            <a:endParaRPr lang="nl-NL" sz="1100">
              <a:solidFill>
                <a:schemeClr val="bg1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01854" y="2807813"/>
            <a:ext cx="747018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dirty="0" err="1" smtClean="0">
                <a:solidFill>
                  <a:schemeClr val="bg1"/>
                </a:solidFill>
              </a:rPr>
              <a:t>Kweekbloed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voor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transfusie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390109" y="6166230"/>
            <a:ext cx="2207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Marieke von </a:t>
            </a:r>
            <a:r>
              <a:rPr lang="en-GB" sz="1400" dirty="0" smtClean="0">
                <a:solidFill>
                  <a:schemeClr val="bg1"/>
                </a:solidFill>
              </a:rPr>
              <a:t>Lindern	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 smtClean="0">
                <a:solidFill>
                  <a:schemeClr val="bg1"/>
                </a:solidFill>
              </a:rPr>
              <a:t>m.vonlindern@sanquin.nl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1529" y="2110158"/>
            <a:ext cx="20056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6600"/>
                </a:solidFill>
              </a:rPr>
              <a:t>Bloed</a:t>
            </a:r>
            <a:r>
              <a:rPr lang="en-US" sz="3200" b="1" dirty="0" smtClean="0">
                <a:solidFill>
                  <a:srgbClr val="FF6600"/>
                </a:solidFill>
              </a:rPr>
              <a:t> 2.0</a:t>
            </a:r>
          </a:p>
          <a:p>
            <a:endParaRPr lang="nl-NL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64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93186" name="Picture 2" descr="http://pad2.whstatic.com/images/thumb/2/20/Prevent-Anemia-Step-6-Version-2.jpg/aid433332-728px-Prevent-Anemia-Step-6-Versi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007389"/>
            <a:ext cx="2522268" cy="18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5" y="3761887"/>
            <a:ext cx="1850021" cy="13875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" y="5347567"/>
            <a:ext cx="1584695" cy="1188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4590" y="3967527"/>
            <a:ext cx="2071100" cy="13834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974" y="2961863"/>
            <a:ext cx="3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smtClean="0">
                <a:solidFill>
                  <a:srgbClr val="C00000"/>
                </a:solidFill>
              </a:rPr>
              <a:t>Van alle ziekenhuisopnamen</a:t>
            </a:r>
          </a:p>
          <a:p>
            <a:pPr algn="ctr"/>
            <a:r>
              <a:rPr lang="nl-NL" sz="1800" dirty="0" smtClean="0">
                <a:solidFill>
                  <a:srgbClr val="C00000"/>
                </a:solidFill>
              </a:rPr>
              <a:t>heeft 1 op 7 patienten bloed nodig.</a:t>
            </a:r>
            <a:endParaRPr lang="nl-NL" sz="1800" dirty="0">
              <a:solidFill>
                <a:srgbClr val="C00000"/>
              </a:solidFill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5492131" y="15499"/>
            <a:ext cx="3651869" cy="5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 De Patient</a:t>
            </a:r>
          </a:p>
        </p:txBody>
      </p:sp>
    </p:spTree>
    <p:extLst>
      <p:ext uri="{BB962C8B-B14F-4D97-AF65-F5344CB8AC3E}">
        <p14:creationId xmlns:p14="http://schemas.microsoft.com/office/powerpoint/2010/main" val="16428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93186" name="Picture 2" descr="http://pad2.whstatic.com/images/thumb/2/20/Prevent-Anemia-Step-6-Version-2.jpg/aid433332-728px-Prevent-Anemia-Step-6-Versi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007389"/>
            <a:ext cx="2522268" cy="18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5" y="3761887"/>
            <a:ext cx="1850021" cy="13875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2" y="5347567"/>
            <a:ext cx="1584695" cy="1188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4590" y="3967527"/>
            <a:ext cx="2071100" cy="1383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1306" y="1162372"/>
            <a:ext cx="472597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rgbClr val="C00000"/>
                </a:solidFill>
              </a:rPr>
              <a:t>Immunisatie</a:t>
            </a:r>
          </a:p>
          <a:p>
            <a:r>
              <a:rPr lang="nl-NL" sz="2000" dirty="0">
                <a:solidFill>
                  <a:srgbClr val="C00000"/>
                </a:solidFill>
              </a:rPr>
              <a:t>	</a:t>
            </a:r>
            <a:r>
              <a:rPr lang="nl-NL" sz="2000" dirty="0" smtClean="0">
                <a:solidFill>
                  <a:srgbClr val="C00000"/>
                </a:solidFill>
              </a:rPr>
              <a:t>3-6 % per transfusie</a:t>
            </a:r>
          </a:p>
          <a:p>
            <a:r>
              <a:rPr lang="nl-NL" sz="2000" dirty="0">
                <a:solidFill>
                  <a:srgbClr val="C00000"/>
                </a:solidFill>
              </a:rPr>
              <a:t>	</a:t>
            </a:r>
            <a:r>
              <a:rPr lang="nl-NL" sz="2000" dirty="0" smtClean="0">
                <a:solidFill>
                  <a:srgbClr val="C00000"/>
                </a:solidFill>
              </a:rPr>
              <a:t>20% van alle polytransfusees </a:t>
            </a:r>
          </a:p>
          <a:p>
            <a:endParaRPr lang="nl-NL" sz="2000" dirty="0" smtClean="0">
              <a:solidFill>
                <a:srgbClr val="C00000"/>
              </a:solidFill>
            </a:endParaRPr>
          </a:p>
          <a:p>
            <a:r>
              <a:rPr lang="nl-NL" sz="2000" dirty="0" smtClean="0">
                <a:solidFill>
                  <a:srgbClr val="C00000"/>
                </a:solidFill>
              </a:rPr>
              <a:t>IJzerstapeling</a:t>
            </a:r>
          </a:p>
          <a:p>
            <a:r>
              <a:rPr lang="nl-NL" sz="2000" dirty="0">
                <a:solidFill>
                  <a:srgbClr val="C00000"/>
                </a:solidFill>
              </a:rPr>
              <a:t>	</a:t>
            </a:r>
            <a:r>
              <a:rPr lang="nl-NL" sz="2000" dirty="0" smtClean="0">
                <a:solidFill>
                  <a:srgbClr val="C00000"/>
                </a:solidFill>
              </a:rPr>
              <a:t>bijwerkingen ijzer chelatie</a:t>
            </a:r>
          </a:p>
          <a:p>
            <a:endParaRPr lang="nl-NL" sz="2000" dirty="0" smtClean="0">
              <a:solidFill>
                <a:srgbClr val="C00000"/>
              </a:solidFill>
            </a:endParaRPr>
          </a:p>
          <a:p>
            <a:r>
              <a:rPr lang="nl-NL" sz="2000" dirty="0" smtClean="0">
                <a:solidFill>
                  <a:srgbClr val="C00000"/>
                </a:solidFill>
              </a:rPr>
              <a:t>Bloedoverdraagbare infectieziekte</a:t>
            </a:r>
          </a:p>
          <a:p>
            <a:endParaRPr lang="nl-NL" sz="2000" dirty="0">
              <a:solidFill>
                <a:srgbClr val="C00000"/>
              </a:solidFill>
            </a:endParaRPr>
          </a:p>
          <a:p>
            <a:r>
              <a:rPr lang="nl-NL" sz="2000" dirty="0" smtClean="0">
                <a:solidFill>
                  <a:srgbClr val="C00000"/>
                </a:solidFill>
              </a:rPr>
              <a:t>	4-5-6 regel voor bloedtransfusie</a:t>
            </a:r>
            <a:endParaRPr lang="nl-NL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9324" y="4817629"/>
            <a:ext cx="374974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dirty="0" smtClean="0">
                <a:solidFill>
                  <a:schemeClr val="bg2"/>
                </a:solidFill>
              </a:rPr>
              <a:t>430.000 transfusie eenheden </a:t>
            </a:r>
            <a:r>
              <a:rPr lang="nl-NL" sz="1800" dirty="0">
                <a:solidFill>
                  <a:schemeClr val="bg2"/>
                </a:solidFill>
              </a:rPr>
              <a:t>/ </a:t>
            </a:r>
            <a:r>
              <a:rPr lang="nl-NL" sz="1800" dirty="0" smtClean="0">
                <a:solidFill>
                  <a:schemeClr val="bg2"/>
                </a:solidFill>
              </a:rPr>
              <a:t>jaar</a:t>
            </a:r>
          </a:p>
          <a:p>
            <a:pPr fontAlgn="t"/>
            <a:r>
              <a:rPr lang="en-GB" sz="1800" b="1" dirty="0" smtClean="0">
                <a:solidFill>
                  <a:schemeClr val="bg2"/>
                </a:solidFill>
              </a:rPr>
              <a:t>    7.291 </a:t>
            </a:r>
            <a:r>
              <a:rPr lang="en-GB" sz="1800" dirty="0" err="1" smtClean="0">
                <a:solidFill>
                  <a:schemeClr val="bg2"/>
                </a:solidFill>
              </a:rPr>
              <a:t>uitgebreide</a:t>
            </a:r>
            <a:r>
              <a:rPr lang="en-GB" sz="1800" dirty="0" smtClean="0">
                <a:solidFill>
                  <a:schemeClr val="bg2"/>
                </a:solidFill>
              </a:rPr>
              <a:t> matching</a:t>
            </a:r>
            <a:endParaRPr lang="nl-NL" sz="1800" dirty="0">
              <a:solidFill>
                <a:schemeClr val="bg2"/>
              </a:solidFill>
            </a:endParaRPr>
          </a:p>
          <a:p>
            <a:pPr fontAlgn="t"/>
            <a:r>
              <a:rPr lang="en-GB" sz="1800" dirty="0" smtClean="0">
                <a:solidFill>
                  <a:schemeClr val="bg2"/>
                </a:solidFill>
              </a:rPr>
              <a:t>    6.535 off the shelf</a:t>
            </a:r>
            <a:endParaRPr lang="nl-NL" sz="1800" dirty="0">
              <a:solidFill>
                <a:schemeClr val="bg2"/>
              </a:solidFill>
            </a:endParaRPr>
          </a:p>
          <a:p>
            <a:pPr fontAlgn="t"/>
            <a:r>
              <a:rPr lang="en-GB" sz="1800" dirty="0" smtClean="0">
                <a:solidFill>
                  <a:schemeClr val="bg2"/>
                </a:solidFill>
              </a:rPr>
              <a:t>       756 </a:t>
            </a:r>
            <a:r>
              <a:rPr lang="en-GB" sz="1800" dirty="0" err="1" smtClean="0">
                <a:solidFill>
                  <a:schemeClr val="bg2"/>
                </a:solidFill>
              </a:rPr>
              <a:t>additionele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typering</a:t>
            </a:r>
            <a:endParaRPr lang="nl-NL" sz="1800" dirty="0">
              <a:solidFill>
                <a:schemeClr val="bg2"/>
              </a:solidFill>
            </a:endParaRPr>
          </a:p>
          <a:p>
            <a:pPr fontAlgn="t"/>
            <a:r>
              <a:rPr lang="en-GB" sz="1800" dirty="0" smtClean="0">
                <a:solidFill>
                  <a:schemeClr val="bg2"/>
                </a:solidFill>
              </a:rPr>
              <a:t>       180 </a:t>
            </a:r>
            <a:r>
              <a:rPr lang="en-GB" sz="1800" dirty="0" err="1" smtClean="0">
                <a:solidFill>
                  <a:schemeClr val="bg2"/>
                </a:solidFill>
              </a:rPr>
              <a:t>zeldzame</a:t>
            </a:r>
            <a:r>
              <a:rPr lang="en-GB" sz="1800" dirty="0" smtClean="0">
                <a:solidFill>
                  <a:schemeClr val="bg2"/>
                </a:solidFill>
              </a:rPr>
              <a:t> donors cohort</a:t>
            </a:r>
            <a:endParaRPr lang="nl-NL" sz="1800" dirty="0">
              <a:solidFill>
                <a:schemeClr val="bg2"/>
              </a:solidFill>
            </a:endParaRPr>
          </a:p>
          <a:p>
            <a:pPr fontAlgn="t"/>
            <a:r>
              <a:rPr lang="en-GB" sz="1800" dirty="0" smtClean="0">
                <a:solidFill>
                  <a:schemeClr val="bg2"/>
                </a:solidFill>
              </a:rPr>
              <a:t>         20 </a:t>
            </a:r>
            <a:r>
              <a:rPr lang="en-GB" sz="1800" i="1" dirty="0" smtClean="0">
                <a:solidFill>
                  <a:schemeClr val="bg2"/>
                </a:solidFill>
              </a:rPr>
              <a:t>bank of </a:t>
            </a:r>
            <a:r>
              <a:rPr lang="en-GB" sz="1800" i="1" dirty="0" err="1" smtClean="0">
                <a:solidFill>
                  <a:schemeClr val="bg2"/>
                </a:solidFill>
              </a:rPr>
              <a:t>froozen</a:t>
            </a:r>
            <a:r>
              <a:rPr lang="en-GB" sz="1800" i="1" dirty="0" smtClean="0">
                <a:solidFill>
                  <a:schemeClr val="bg2"/>
                </a:solidFill>
              </a:rPr>
              <a:t> blood</a:t>
            </a:r>
            <a:endParaRPr lang="nl-NL" sz="1800" i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4334" y="453645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2015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32974" y="2961863"/>
            <a:ext cx="3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smtClean="0">
                <a:solidFill>
                  <a:srgbClr val="C00000"/>
                </a:solidFill>
              </a:rPr>
              <a:t>Van alle ziekenhuisopnamen</a:t>
            </a:r>
          </a:p>
          <a:p>
            <a:pPr algn="ctr"/>
            <a:r>
              <a:rPr lang="nl-NL" sz="1800" dirty="0" smtClean="0">
                <a:solidFill>
                  <a:srgbClr val="C00000"/>
                </a:solidFill>
              </a:rPr>
              <a:t>heeft 1 op 7 patienten bloed nodig.</a:t>
            </a:r>
            <a:endParaRPr lang="nl-NL" sz="1800" dirty="0">
              <a:solidFill>
                <a:srgbClr val="C00000"/>
              </a:solidFill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5492131" y="15499"/>
            <a:ext cx="3651869" cy="5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 De Patient</a:t>
            </a:r>
          </a:p>
        </p:txBody>
      </p:sp>
    </p:spTree>
    <p:extLst>
      <p:ext uri="{BB962C8B-B14F-4D97-AF65-F5344CB8AC3E}">
        <p14:creationId xmlns:p14="http://schemas.microsoft.com/office/powerpoint/2010/main" val="29379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afdelingbeeld.nl/wp-content/uploads/2015/06/afdelingbeeld.nl_Sanquin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8366" r="12258" b="4813"/>
          <a:stretch/>
        </p:blipFill>
        <p:spPr bwMode="auto">
          <a:xfrm>
            <a:off x="3053164" y="1546358"/>
            <a:ext cx="6057979" cy="42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6519-F020-4F62-AA21-662C42C74B53}" type="slidenum">
              <a:rPr lang="nl-NL" smtClean="0"/>
              <a:t>12</a:t>
            </a:fld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Picture 22" descr="DSC07366_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" y="1546357"/>
            <a:ext cx="2933780" cy="42556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ectangle 9"/>
          <p:cNvSpPr txBox="1">
            <a:spLocks noChangeArrowheads="1"/>
          </p:cNvSpPr>
          <p:nvPr/>
        </p:nvSpPr>
        <p:spPr bwMode="auto">
          <a:xfrm>
            <a:off x="5492131" y="15499"/>
            <a:ext cx="3651869" cy="5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 De Donor</a:t>
            </a:r>
          </a:p>
        </p:txBody>
      </p:sp>
    </p:spTree>
    <p:extLst>
      <p:ext uri="{BB962C8B-B14F-4D97-AF65-F5344CB8AC3E}">
        <p14:creationId xmlns:p14="http://schemas.microsoft.com/office/powerpoint/2010/main" val="12981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29985" r="31939" b="12535"/>
          <a:stretch/>
        </p:blipFill>
        <p:spPr>
          <a:xfrm>
            <a:off x="928875" y="1218754"/>
            <a:ext cx="3348157" cy="4652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44" y="1218754"/>
            <a:ext cx="3600796" cy="27005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40244" y="4229888"/>
            <a:ext cx="2785937" cy="2348334"/>
            <a:chOff x="5040244" y="3739536"/>
            <a:chExt cx="2785937" cy="23483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44" y="3739536"/>
              <a:ext cx="2692866" cy="21318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27326" y="5810871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smtClean="0"/>
                <a:t>1957</a:t>
              </a:r>
              <a:endParaRPr lang="nl-NL" sz="1200" dirty="0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1607" y="213430"/>
            <a:ext cx="44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r>
              <a:rPr lang="en-GB" sz="2800" b="1" dirty="0" smtClean="0">
                <a:solidFill>
                  <a:schemeClr val="tx2"/>
                </a:solidFill>
              </a:rPr>
              <a:t> donors - De </a:t>
            </a:r>
            <a:r>
              <a:rPr lang="en-GB" sz="2800" b="1" dirty="0" err="1" smtClean="0">
                <a:solidFill>
                  <a:schemeClr val="tx2"/>
                </a:solidFill>
              </a:rPr>
              <a:t>Mythe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result for iron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63" y="4138941"/>
            <a:ext cx="2184669" cy="192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33" y="4418746"/>
            <a:ext cx="2598746" cy="19490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1"/>
          <a:stretch/>
        </p:blipFill>
        <p:spPr bwMode="auto">
          <a:xfrm>
            <a:off x="3797085" y="1271402"/>
            <a:ext cx="3425125" cy="31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DSC07366_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546356"/>
            <a:ext cx="2154265" cy="312490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30715" y="213430"/>
            <a:ext cx="2760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smtClean="0">
                <a:solidFill>
                  <a:schemeClr val="tx2"/>
                </a:solidFill>
              </a:rPr>
              <a:t>Donors – </a:t>
            </a:r>
            <a:r>
              <a:rPr lang="en-GB" sz="2800" b="1" dirty="0" err="1" smtClean="0">
                <a:solidFill>
                  <a:schemeClr val="tx2"/>
                </a:solidFill>
              </a:rPr>
              <a:t>IJzer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5C310A40-C99F-44DB-8011-0694AE515FBB}" type="datetime4">
              <a:rPr lang="en-US" altLang="nl-NL" sz="1100">
                <a:solidFill>
                  <a:srgbClr val="75263B"/>
                </a:solidFill>
              </a:rPr>
              <a:pPr eaLnBrk="1" hangingPunct="1"/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72DDD8F3-D6B1-4DF6-AAEC-8D15C46ACF8E}" type="slidenum">
              <a:rPr lang="nl-NL" altLang="nl-NL" sz="1100">
                <a:solidFill>
                  <a:srgbClr val="75263B"/>
                </a:solidFill>
              </a:rPr>
              <a:pPr eaLnBrk="1" hangingPunct="1"/>
              <a:t>15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pic>
        <p:nvPicPr>
          <p:cNvPr id="4099" name="Picture 4" descr="past present fu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2257425" cy="21113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707307" y="326926"/>
            <a:ext cx="4483181" cy="792163"/>
          </a:xfrm>
          <a:noFill/>
        </p:spPr>
        <p:txBody>
          <a:bodyPr/>
          <a:lstStyle/>
          <a:p>
            <a:pPr eaLnBrk="1" hangingPunct="1"/>
            <a:r>
              <a:rPr lang="en-GB" b="1" dirty="0" err="1"/>
              <a:t>Bloed</a:t>
            </a:r>
            <a:r>
              <a:rPr lang="en-GB" b="1" dirty="0"/>
              <a:t> donors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US" altLang="nl-NL" b="1" dirty="0" smtClean="0"/>
              <a:t>Past, Present and Future</a:t>
            </a:r>
          </a:p>
        </p:txBody>
      </p:sp>
      <p:pic>
        <p:nvPicPr>
          <p:cNvPr id="81942" name="Picture 22" descr="DSC07366_w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3389313"/>
            <a:ext cx="2247900" cy="3260725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7" name="Picture 27" descr="vroege transfus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22320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392410"/>
              </p:ext>
            </p:extLst>
          </p:nvPr>
        </p:nvGraphicFramePr>
        <p:xfrm>
          <a:off x="5451475" y="1628775"/>
          <a:ext cx="2528888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4" name="Photo Editor Photo" r:id="rId7" imgW="5401429" imgH="8097380" progId="MSPhotoEd.3">
                  <p:embed/>
                </p:oleObj>
              </mc:Choice>
              <mc:Fallback>
                <p:oleObj name="Photo Editor Photo" r:id="rId7" imgW="5401429" imgH="8097380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1628775"/>
                        <a:ext cx="2528888" cy="3789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B0F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3561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87" y="5229225"/>
            <a:ext cx="2485885" cy="183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" r="11600" b="6123"/>
          <a:stretch>
            <a:fillRect/>
          </a:stretch>
        </p:blipFill>
        <p:spPr bwMode="auto">
          <a:xfrm>
            <a:off x="5519738" y="5067287"/>
            <a:ext cx="16430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8527" y="279400"/>
            <a:ext cx="5461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err="1" smtClean="0">
                <a:solidFill>
                  <a:schemeClr val="tx2"/>
                </a:solidFill>
              </a:rPr>
              <a:t>Kweekbloed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voor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levenskracht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r="6213"/>
          <a:stretch/>
        </p:blipFill>
        <p:spPr>
          <a:xfrm>
            <a:off x="4275001" y="1473693"/>
            <a:ext cx="4625739" cy="3329127"/>
          </a:xfrm>
          <a:prstGeom prst="rect">
            <a:avLst/>
          </a:prstGeom>
        </p:spPr>
      </p:pic>
      <p:pic>
        <p:nvPicPr>
          <p:cNvPr id="307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8725" r="21355" b="4704"/>
          <a:stretch>
            <a:fillRect/>
          </a:stretch>
        </p:blipFill>
        <p:spPr bwMode="auto">
          <a:xfrm>
            <a:off x="4335463" y="4102100"/>
            <a:ext cx="118427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1188424"/>
            <a:ext cx="3444663" cy="50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532E82D-B20B-4E99-9AA6-A3556A709BDC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4A0C8B8D-CD89-4CA6-B86B-A102426C3AA0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17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11578" r="19296" b="26813"/>
          <a:stretch>
            <a:fillRect/>
          </a:stretch>
        </p:blipFill>
        <p:spPr bwMode="auto">
          <a:xfrm>
            <a:off x="755650" y="1341438"/>
            <a:ext cx="7799388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5039501" y="203200"/>
            <a:ext cx="3916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 dirty="0" smtClean="0">
                <a:solidFill>
                  <a:srgbClr val="FF6600"/>
                </a:solidFill>
              </a:rPr>
              <a:t>Optimisme </a:t>
            </a:r>
            <a:r>
              <a:rPr lang="nl-NL" altLang="nl-NL" sz="2800" b="1" dirty="0">
                <a:solidFill>
                  <a:srgbClr val="FF6600"/>
                </a:solidFill>
              </a:rPr>
              <a:t>in </a:t>
            </a:r>
            <a:r>
              <a:rPr lang="nl-NL" altLang="nl-NL" sz="2800" b="1" dirty="0" smtClean="0">
                <a:solidFill>
                  <a:srgbClr val="FF6600"/>
                </a:solidFill>
              </a:rPr>
              <a:t>het VK</a:t>
            </a:r>
            <a:r>
              <a:rPr lang="en-US" altLang="nl-NL" sz="2800" b="1" dirty="0" smtClean="0">
                <a:solidFill>
                  <a:srgbClr val="FF6600"/>
                </a:solidFill>
              </a:rPr>
              <a:t>?</a:t>
            </a:r>
            <a:endParaRPr lang="en-GB" altLang="nl-NL" sz="2800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24075" y="2781300"/>
            <a:ext cx="59483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rgbClr val="FF3300"/>
                </a:solidFill>
              </a:rPr>
              <a:t>We are 5 to 10 years away from clinical application</a:t>
            </a:r>
            <a:endParaRPr lang="en-GB" altLang="nl-NL" sz="2000">
              <a:solidFill>
                <a:srgbClr val="FF33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5338" y="3430588"/>
            <a:ext cx="76644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rgbClr val="FF3300"/>
                </a:solidFill>
              </a:rPr>
              <a:t>This would simplify blood transfusion in the UK and over the world</a:t>
            </a:r>
            <a:endParaRPr lang="en-GB" altLang="nl-NL" sz="2000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19475" y="4179888"/>
            <a:ext cx="4900701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 dirty="0">
                <a:solidFill>
                  <a:srgbClr val="FF3300"/>
                </a:solidFill>
              </a:rPr>
              <a:t>The problem is the cell number…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 dirty="0">
                <a:solidFill>
                  <a:srgbClr val="FF3300"/>
                </a:solidFill>
              </a:rPr>
              <a:t> 2 million bags of 2 </a:t>
            </a:r>
            <a:r>
              <a:rPr lang="en-US" altLang="nl-NL" sz="2000" dirty="0" smtClean="0">
                <a:solidFill>
                  <a:srgbClr val="FF3300"/>
                </a:solidFill>
              </a:rPr>
              <a:t>000 000 000 000 </a:t>
            </a:r>
            <a:r>
              <a:rPr lang="en-US" altLang="nl-NL" sz="2000" dirty="0">
                <a:solidFill>
                  <a:srgbClr val="FF3300"/>
                </a:solidFill>
              </a:rPr>
              <a:t>cells</a:t>
            </a:r>
            <a:endParaRPr lang="en-GB" altLang="nl-NL" sz="2000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17675" y="2133600"/>
            <a:ext cx="58197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rgbClr val="FF3300"/>
                </a:solidFill>
              </a:rPr>
              <a:t>We will start clinical trials in 1 to 2 years from now</a:t>
            </a:r>
            <a:endParaRPr lang="en-GB" altLang="nl-NL" sz="2000">
              <a:solidFill>
                <a:srgbClr val="FF33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124075" y="5300420"/>
            <a:ext cx="913593" cy="3874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6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68F81E7-C284-4757-834A-C269E1912D1D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6CF02DE-4DD3-408A-B70A-6C3F7AA50C51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18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318"/>
            <a:ext cx="7272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9" t="42001" r="21849" b="28236"/>
          <a:stretch>
            <a:fillRect/>
          </a:stretch>
        </p:blipFill>
        <p:spPr bwMode="auto">
          <a:xfrm>
            <a:off x="2601913" y="3638550"/>
            <a:ext cx="6364287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t="17848" r="64758" b="71033"/>
          <a:stretch>
            <a:fillRect/>
          </a:stretch>
        </p:blipFill>
        <p:spPr bwMode="auto">
          <a:xfrm>
            <a:off x="396875" y="5445125"/>
            <a:ext cx="2201863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519719" y="279400"/>
            <a:ext cx="3450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err="1" smtClean="0">
                <a:solidFill>
                  <a:schemeClr val="tx2"/>
                </a:solidFill>
              </a:rPr>
              <a:t>Voortgang</a:t>
            </a:r>
            <a:r>
              <a:rPr lang="en-GB" sz="2800" b="1" dirty="0" smtClean="0">
                <a:solidFill>
                  <a:schemeClr val="tx2"/>
                </a:solidFill>
              </a:rPr>
              <a:t> in </a:t>
            </a:r>
            <a:r>
              <a:rPr lang="en-GB" sz="2800" b="1" dirty="0" err="1" smtClean="0">
                <a:solidFill>
                  <a:schemeClr val="tx2"/>
                </a:solidFill>
              </a:rPr>
              <a:t>Parijs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91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" descr="Image result for efs strasbour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54" y="1340768"/>
            <a:ext cx="6934802" cy="457297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 bwMode="auto">
          <a:xfrm>
            <a:off x="1003132" y="2805638"/>
            <a:ext cx="1928450" cy="3240360"/>
          </a:xfrm>
          <a:prstGeom prst="roundRect">
            <a:avLst>
              <a:gd name="adj" fmla="val 23673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4889251" y="7927"/>
            <a:ext cx="4233964" cy="56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nl-NL" b="1" kern="0" dirty="0" err="1" smtClean="0"/>
              <a:t>Bloed</a:t>
            </a:r>
            <a:r>
              <a:rPr lang="en-US" altLang="nl-NL" b="1" kern="0" dirty="0" smtClean="0"/>
              <a:t> </a:t>
            </a:r>
            <a:r>
              <a:rPr lang="en-US" altLang="nl-NL" b="1" kern="0" dirty="0" err="1" smtClean="0"/>
              <a:t>Cel</a:t>
            </a:r>
            <a:r>
              <a:rPr lang="en-US" altLang="nl-NL" b="1" kern="0" dirty="0" smtClean="0"/>
              <a:t> </a:t>
            </a:r>
            <a:r>
              <a:rPr lang="nl-NL" altLang="nl-NL" b="1" kern="0" dirty="0" smtClean="0"/>
              <a:t>Productie</a:t>
            </a:r>
          </a:p>
        </p:txBody>
      </p:sp>
    </p:spTree>
    <p:extLst>
      <p:ext uri="{BB962C8B-B14F-4D97-AF65-F5344CB8AC3E}">
        <p14:creationId xmlns:p14="http://schemas.microsoft.com/office/powerpoint/2010/main" val="2470633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088465" y="10358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5492131" y="15499"/>
            <a:ext cx="3651869" cy="5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 De Biologie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21515" r="46598" b="22268"/>
          <a:stretch/>
        </p:blipFill>
        <p:spPr bwMode="auto">
          <a:xfrm>
            <a:off x="1804" y="1662391"/>
            <a:ext cx="4801920" cy="402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lymerick.net/MEDIA/buffy-co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r="18990" b="5882"/>
          <a:stretch>
            <a:fillRect/>
          </a:stretch>
        </p:blipFill>
        <p:spPr bwMode="auto">
          <a:xfrm>
            <a:off x="4795004" y="1662393"/>
            <a:ext cx="1631482" cy="40219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4283" y="2314596"/>
            <a:ext cx="4021920" cy="27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12207" y="1211708"/>
            <a:ext cx="7467989" cy="1667721"/>
            <a:chOff x="685800" y="1504950"/>
            <a:chExt cx="7742238" cy="1806575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3886200" y="2236788"/>
              <a:ext cx="4541838" cy="1074737"/>
              <a:chOff x="2448" y="1354"/>
              <a:chExt cx="2861" cy="677"/>
            </a:xfrm>
          </p:grpSpPr>
          <p:sp>
            <p:nvSpPr>
              <p:cNvPr id="50" name="Oval 4"/>
              <p:cNvSpPr>
                <a:spLocks noChangeAspect="1" noChangeArrowheads="1"/>
              </p:cNvSpPr>
              <p:nvPr/>
            </p:nvSpPr>
            <p:spPr bwMode="auto">
              <a:xfrm>
                <a:off x="4656" y="1466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51" name="Oval 5"/>
              <p:cNvSpPr>
                <a:spLocks noChangeAspect="1" noChangeArrowheads="1"/>
              </p:cNvSpPr>
              <p:nvPr/>
            </p:nvSpPr>
            <p:spPr bwMode="auto">
              <a:xfrm>
                <a:off x="4752" y="1562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52" name="Oval 6"/>
              <p:cNvSpPr>
                <a:spLocks noChangeAspect="1" noChangeArrowheads="1"/>
              </p:cNvSpPr>
              <p:nvPr/>
            </p:nvSpPr>
            <p:spPr bwMode="auto">
              <a:xfrm>
                <a:off x="4848" y="165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5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3131" y="1570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54" name="AutoShape 8"/>
              <p:cNvSpPr>
                <a:spLocks noChangeAspect="1" noChangeArrowheads="1"/>
              </p:cNvSpPr>
              <p:nvPr/>
            </p:nvSpPr>
            <p:spPr bwMode="auto">
              <a:xfrm>
                <a:off x="4235" y="1570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55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3552" y="1831"/>
                <a:ext cx="48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r>
                  <a:rPr lang="en-GB" altLang="nl-NL" sz="2000" b="1">
                    <a:solidFill>
                      <a:srgbClr val="FF0000"/>
                    </a:solidFill>
                  </a:rPr>
                  <a:t>CFU-E</a:t>
                </a:r>
              </a:p>
            </p:txBody>
          </p:sp>
          <p:grpSp>
            <p:nvGrpSpPr>
              <p:cNvPr id="56" name="Group 10"/>
              <p:cNvGrpSpPr>
                <a:grpSpLocks noChangeAspect="1"/>
              </p:cNvGrpSpPr>
              <p:nvPr/>
            </p:nvGrpSpPr>
            <p:grpSpPr bwMode="auto">
              <a:xfrm>
                <a:off x="3600" y="1356"/>
                <a:ext cx="553" cy="461"/>
                <a:chOff x="2880" y="2352"/>
                <a:chExt cx="864" cy="720"/>
              </a:xfrm>
            </p:grpSpPr>
            <p:sp>
              <p:nvSpPr>
                <p:cNvPr id="6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2352"/>
                  <a:ext cx="864" cy="720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nl-NL" altLang="nl-NL" sz="2000" b="1" i="1">
                    <a:solidFill>
                      <a:srgbClr val="0D1F74"/>
                    </a:solidFill>
                  </a:endParaRPr>
                </a:p>
              </p:txBody>
            </p:sp>
            <p:sp>
              <p:nvSpPr>
                <p:cNvPr id="6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168" y="2448"/>
                  <a:ext cx="480" cy="528"/>
                </a:xfrm>
                <a:prstGeom prst="ellipse">
                  <a:avLst/>
                </a:prstGeom>
                <a:solidFill>
                  <a:srgbClr val="FF99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nl-NL" altLang="nl-NL" sz="2000" b="1" i="1">
                    <a:solidFill>
                      <a:srgbClr val="0D1F74"/>
                    </a:solidFill>
                  </a:endParaRPr>
                </a:p>
              </p:txBody>
            </p:sp>
          </p:grpSp>
          <p:sp>
            <p:nvSpPr>
              <p:cNvPr id="5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2448" y="1831"/>
                <a:ext cx="542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r>
                  <a:rPr lang="en-GB" altLang="nl-NL" sz="2000" b="1">
                    <a:solidFill>
                      <a:srgbClr val="FF0000"/>
                    </a:solidFill>
                  </a:rPr>
                  <a:t>BFU-E</a:t>
                </a:r>
              </a:p>
            </p:txBody>
          </p:sp>
          <p:grpSp>
            <p:nvGrpSpPr>
              <p:cNvPr id="58" name="Group 14"/>
              <p:cNvGrpSpPr>
                <a:grpSpLocks noChangeAspect="1"/>
              </p:cNvGrpSpPr>
              <p:nvPr/>
            </p:nvGrpSpPr>
            <p:grpSpPr bwMode="auto">
              <a:xfrm>
                <a:off x="2496" y="1354"/>
                <a:ext cx="553" cy="461"/>
                <a:chOff x="2880" y="2352"/>
                <a:chExt cx="864" cy="720"/>
              </a:xfrm>
            </p:grpSpPr>
            <p:sp>
              <p:nvSpPr>
                <p:cNvPr id="59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2352"/>
                  <a:ext cx="864" cy="720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nl-NL" altLang="nl-NL" sz="2000" b="1" i="1">
                    <a:solidFill>
                      <a:srgbClr val="0D1F74"/>
                    </a:solidFill>
                  </a:endParaRPr>
                </a:p>
              </p:txBody>
            </p:sp>
            <p:sp>
              <p:nvSpPr>
                <p:cNvPr id="60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168" y="2448"/>
                  <a:ext cx="480" cy="528"/>
                </a:xfrm>
                <a:prstGeom prst="ellipse">
                  <a:avLst/>
                </a:prstGeom>
                <a:solidFill>
                  <a:srgbClr val="FF99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/>
                  <a:endParaRPr lang="nl-NL" altLang="nl-NL" sz="2000" b="1" i="1">
                    <a:solidFill>
                      <a:srgbClr val="0D1F74"/>
                    </a:solidFill>
                  </a:endParaRPr>
                </a:p>
              </p:txBody>
            </p:sp>
          </p:grpSp>
        </p:grpSp>
        <p:sp>
          <p:nvSpPr>
            <p:cNvPr id="30" name="AutoShape 17"/>
            <p:cNvSpPr>
              <a:spLocks noChangeAspect="1" noChangeArrowheads="1"/>
            </p:cNvSpPr>
            <p:nvPr/>
          </p:nvSpPr>
          <p:spPr bwMode="auto">
            <a:xfrm>
              <a:off x="838200" y="2282825"/>
              <a:ext cx="585788" cy="352425"/>
            </a:xfrm>
            <a:prstGeom prst="curvedUpArrow">
              <a:avLst>
                <a:gd name="adj1" fmla="val 33243"/>
                <a:gd name="adj2" fmla="val 66487"/>
                <a:gd name="adj3" fmla="val 333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/>
              <a:endParaRPr lang="nl-NL" altLang="nl-NL" sz="2000" b="1" i="1">
                <a:solidFill>
                  <a:srgbClr val="0D1F74"/>
                </a:solidFill>
              </a:endParaRPr>
            </a:p>
          </p:txBody>
        </p:sp>
        <p:grpSp>
          <p:nvGrpSpPr>
            <p:cNvPr id="36" name="Group 18"/>
            <p:cNvGrpSpPr>
              <a:grpSpLocks noChangeAspect="1"/>
            </p:cNvGrpSpPr>
            <p:nvPr/>
          </p:nvGrpSpPr>
          <p:grpSpPr bwMode="auto">
            <a:xfrm>
              <a:off x="685800" y="1504950"/>
              <a:ext cx="779463" cy="731838"/>
              <a:chOff x="672" y="1440"/>
              <a:chExt cx="768" cy="720"/>
            </a:xfrm>
          </p:grpSpPr>
          <p:sp>
            <p:nvSpPr>
              <p:cNvPr id="48" name="Oval 19"/>
              <p:cNvSpPr>
                <a:spLocks noChangeAspect="1" noChangeArrowheads="1"/>
              </p:cNvSpPr>
              <p:nvPr/>
            </p:nvSpPr>
            <p:spPr bwMode="auto">
              <a:xfrm>
                <a:off x="672" y="1440"/>
                <a:ext cx="768" cy="72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49" name="Oval 20"/>
              <p:cNvSpPr>
                <a:spLocks noChangeAspect="1" noChangeArrowheads="1"/>
              </p:cNvSpPr>
              <p:nvPr/>
            </p:nvSpPr>
            <p:spPr bwMode="auto">
              <a:xfrm>
                <a:off x="864" y="1536"/>
                <a:ext cx="480" cy="528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</p:grpSp>
        <p:sp>
          <p:nvSpPr>
            <p:cNvPr id="38" name="AutoShape 21"/>
            <p:cNvSpPr>
              <a:spLocks noChangeAspect="1" noChangeArrowheads="1"/>
            </p:cNvSpPr>
            <p:nvPr/>
          </p:nvSpPr>
          <p:spPr bwMode="auto">
            <a:xfrm>
              <a:off x="1627188" y="1811338"/>
              <a:ext cx="536575" cy="122237"/>
            </a:xfrm>
            <a:prstGeom prst="rightArrow">
              <a:avLst>
                <a:gd name="adj1" fmla="val 50000"/>
                <a:gd name="adj2" fmla="val 10974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/>
              <a:endParaRPr lang="nl-NL" altLang="nl-NL" sz="2000" b="1" i="1">
                <a:solidFill>
                  <a:srgbClr val="0D1F74"/>
                </a:solidFill>
              </a:endParaRPr>
            </a:p>
          </p:txBody>
        </p:sp>
        <p:grpSp>
          <p:nvGrpSpPr>
            <p:cNvPr id="40" name="Group 22"/>
            <p:cNvGrpSpPr>
              <a:grpSpLocks/>
            </p:cNvGrpSpPr>
            <p:nvPr/>
          </p:nvGrpSpPr>
          <p:grpSpPr bwMode="auto">
            <a:xfrm>
              <a:off x="3365500" y="1536700"/>
              <a:ext cx="614363" cy="669925"/>
              <a:chOff x="2120" y="1652"/>
              <a:chExt cx="387" cy="422"/>
            </a:xfrm>
          </p:grpSpPr>
          <p:sp>
            <p:nvSpPr>
              <p:cNvPr id="45" name="AutoShape 23"/>
              <p:cNvSpPr>
                <a:spLocks noChangeAspect="1" noChangeArrowheads="1"/>
              </p:cNvSpPr>
              <p:nvPr/>
            </p:nvSpPr>
            <p:spPr bwMode="auto">
              <a:xfrm rot="1535692">
                <a:off x="2128" y="1997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46" name="AutoShape 24"/>
              <p:cNvSpPr>
                <a:spLocks noChangeAspect="1" noChangeArrowheads="1"/>
              </p:cNvSpPr>
              <p:nvPr/>
            </p:nvSpPr>
            <p:spPr bwMode="auto">
              <a:xfrm rot="-1649886">
                <a:off x="2120" y="1652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47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2169" y="1824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</p:grpSp>
        <p:grpSp>
          <p:nvGrpSpPr>
            <p:cNvPr id="42" name="Group 26"/>
            <p:cNvGrpSpPr>
              <a:grpSpLocks noChangeAspect="1"/>
            </p:cNvGrpSpPr>
            <p:nvPr/>
          </p:nvGrpSpPr>
          <p:grpSpPr bwMode="auto">
            <a:xfrm>
              <a:off x="2325688" y="1506538"/>
              <a:ext cx="877887" cy="731837"/>
              <a:chOff x="1440" y="2256"/>
              <a:chExt cx="864" cy="720"/>
            </a:xfrm>
          </p:grpSpPr>
          <p:sp>
            <p:nvSpPr>
              <p:cNvPr id="43" name="Oval 27"/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864" cy="72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  <p:sp>
            <p:nvSpPr>
              <p:cNvPr id="44" name="Oval 28"/>
              <p:cNvSpPr>
                <a:spLocks noChangeAspect="1" noChangeArrowheads="1"/>
              </p:cNvSpPr>
              <p:nvPr/>
            </p:nvSpPr>
            <p:spPr bwMode="auto">
              <a:xfrm>
                <a:off x="1728" y="2352"/>
                <a:ext cx="480" cy="528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/>
                <a:endParaRPr lang="nl-NL" altLang="nl-NL" sz="2000" b="1" i="1">
                  <a:solidFill>
                    <a:srgbClr val="0D1F74"/>
                  </a:solidFill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4945096" y="3221282"/>
            <a:ext cx="3574481" cy="2755005"/>
            <a:chOff x="1560433" y="1999695"/>
            <a:chExt cx="3574481" cy="2755005"/>
          </a:xfrm>
        </p:grpSpPr>
        <p:graphicFrame>
          <p:nvGraphicFramePr>
            <p:cNvPr id="115" name="Chart 1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9512037"/>
                </p:ext>
              </p:extLst>
            </p:nvPr>
          </p:nvGraphicFramePr>
          <p:xfrm>
            <a:off x="1638758" y="2126025"/>
            <a:ext cx="3496156" cy="2376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6" name="TextBox 2"/>
            <p:cNvSpPr txBox="1">
              <a:spLocks noChangeArrowheads="1"/>
            </p:cNvSpPr>
            <p:nvPr/>
          </p:nvSpPr>
          <p:spPr bwMode="auto">
            <a:xfrm>
              <a:off x="3997600" y="4446923"/>
              <a:ext cx="11221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75263B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nl-NL" sz="1400" dirty="0">
                  <a:solidFill>
                    <a:schemeClr val="tx1"/>
                  </a:solidFill>
                </a:rPr>
                <a:t>Time (</a:t>
              </a:r>
              <a:r>
                <a:rPr lang="fr-FR" altLang="nl-NL" sz="1400" dirty="0" err="1">
                  <a:solidFill>
                    <a:schemeClr val="tx1"/>
                  </a:solidFill>
                </a:rPr>
                <a:t>days</a:t>
              </a:r>
              <a:r>
                <a:rPr lang="fr-FR" altLang="nl-NL" sz="1400" dirty="0">
                  <a:solidFill>
                    <a:schemeClr val="tx1"/>
                  </a:solidFill>
                </a:rPr>
                <a:t>)</a:t>
              </a:r>
              <a:endParaRPr lang="en-US" alt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243556" y="4234592"/>
              <a:ext cx="2696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0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698366" y="4234592"/>
              <a:ext cx="2696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5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53176" y="4234592"/>
              <a:ext cx="3545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10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692944" y="4234592"/>
              <a:ext cx="3545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15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232712" y="4234592"/>
              <a:ext cx="3545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20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728238" y="4234592"/>
              <a:ext cx="3545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200" dirty="0" smtClean="0">
                  <a:solidFill>
                    <a:schemeClr val="bg2"/>
                  </a:solidFill>
                </a:rPr>
                <a:t>25</a:t>
              </a:r>
              <a:endParaRPr lang="nl-NL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>
              <a:off x="2311155" y="4203529"/>
              <a:ext cx="2808925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" name="Rectangle 123"/>
            <p:cNvSpPr/>
            <p:nvPr/>
          </p:nvSpPr>
          <p:spPr bwMode="auto">
            <a:xfrm>
              <a:off x="1706157" y="1999695"/>
              <a:ext cx="522565" cy="22945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75263B"/>
                </a:solidFill>
                <a:effectLst/>
                <a:latin typeface="Arial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870207" y="2059386"/>
              <a:ext cx="470000" cy="2282328"/>
              <a:chOff x="1870207" y="2059386"/>
              <a:chExt cx="470000" cy="2282328"/>
            </a:xfrm>
          </p:grpSpPr>
          <p:cxnSp>
            <p:nvCxnSpPr>
              <p:cNvPr id="127" name="Straight Connector 126"/>
              <p:cNvCxnSpPr/>
              <p:nvPr/>
            </p:nvCxnSpPr>
            <p:spPr bwMode="auto">
              <a:xfrm flipH="1" flipV="1">
                <a:off x="2311155" y="2059386"/>
                <a:ext cx="4555" cy="2144143"/>
              </a:xfrm>
              <a:prstGeom prst="line">
                <a:avLst/>
              </a:prstGeom>
              <a:solidFill>
                <a:schemeClr val="tx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8" name="TextBox 127"/>
              <p:cNvSpPr txBox="1"/>
              <p:nvPr/>
            </p:nvSpPr>
            <p:spPr>
              <a:xfrm>
                <a:off x="1870207" y="3741412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7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870207" y="3418110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8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870207" y="3094808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9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870207" y="2771506"/>
                <a:ext cx="470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10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870207" y="2448204"/>
                <a:ext cx="4623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11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870207" y="2124902"/>
                <a:ext cx="470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12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870207" y="4064715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>
                    <a:solidFill>
                      <a:schemeClr val="bg2"/>
                    </a:solidFill>
                  </a:rPr>
                  <a:t>10</a:t>
                </a:r>
                <a:r>
                  <a:rPr lang="nl-NL" sz="1200" baseline="30000" dirty="0" smtClean="0">
                    <a:solidFill>
                      <a:schemeClr val="bg2"/>
                    </a:solidFill>
                  </a:rPr>
                  <a:t>6</a:t>
                </a:r>
                <a:endParaRPr lang="nl-NL" sz="1200" baseline="300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 rot="16200000">
              <a:off x="686636" y="2894616"/>
              <a:ext cx="2055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/>
                <a:t>Cumulative cell number</a:t>
              </a:r>
              <a:endParaRPr lang="nl-NL" sz="1400" dirty="0"/>
            </a:p>
          </p:txBody>
        </p:sp>
      </p:grpSp>
      <p:sp>
        <p:nvSpPr>
          <p:cNvPr id="135" name="TextBox 6"/>
          <p:cNvSpPr txBox="1">
            <a:spLocks noChangeArrowheads="1"/>
          </p:cNvSpPr>
          <p:nvPr/>
        </p:nvSpPr>
        <p:spPr bwMode="auto">
          <a:xfrm>
            <a:off x="5589760" y="6014748"/>
            <a:ext cx="33176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nl-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200ml </a:t>
            </a:r>
            <a:r>
              <a:rPr lang="fr-FR" altLang="nl-NL" sz="1800" dirty="0">
                <a:solidFill>
                  <a:schemeClr val="tx1"/>
                </a:solidFill>
                <a:latin typeface="Calibri" panose="020F0502020204030204" pitchFamily="34" charset="0"/>
              </a:rPr>
              <a:t>of </a:t>
            </a:r>
            <a:r>
              <a:rPr lang="fr-FR" altLang="nl-NL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blood</a:t>
            </a:r>
            <a:r>
              <a:rPr lang="fr-FR" altLang="nl-NL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fr-FR" altLang="nl-NL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nl-NL" sz="18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altLang="nl-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r>
              <a:rPr lang="fr-FR" altLang="nl-NL" sz="18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12</a:t>
            </a:r>
            <a:r>
              <a:rPr lang="fr-FR" altLang="nl-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nl-NL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erythroblast</a:t>
            </a:r>
            <a:r>
              <a:rPr lang="fr-FR" altLang="nl-NL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altLang="nl-NL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</a:t>
            </a:r>
            <a:r>
              <a:rPr lang="fr-FR" altLang="nl-NL" sz="1800" dirty="0">
                <a:solidFill>
                  <a:schemeClr val="tx1"/>
                </a:solidFill>
                <a:latin typeface="Calibri" panose="020F0502020204030204" pitchFamily="34" charset="0"/>
              </a:rPr>
              <a:t>24 </a:t>
            </a:r>
            <a:r>
              <a:rPr lang="fr-FR" altLang="nl-NL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days</a:t>
            </a:r>
            <a:endParaRPr lang="en-GB" altLang="nl-NL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631972" y="3352790"/>
            <a:ext cx="3433688" cy="2747576"/>
            <a:chOff x="422561" y="1974316"/>
            <a:chExt cx="3433688" cy="2747576"/>
          </a:xfrm>
        </p:grpSpPr>
        <p:sp>
          <p:nvSpPr>
            <p:cNvPr id="137" name="Oval 5"/>
            <p:cNvSpPr>
              <a:spLocks noChangeAspect="1" noChangeArrowheads="1"/>
            </p:cNvSpPr>
            <p:nvPr/>
          </p:nvSpPr>
          <p:spPr bwMode="auto">
            <a:xfrm>
              <a:off x="1038225" y="2946400"/>
              <a:ext cx="1727200" cy="1438275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8" name="Oval 6"/>
            <p:cNvSpPr>
              <a:spLocks noChangeAspect="1" noChangeArrowheads="1"/>
            </p:cNvSpPr>
            <p:nvPr/>
          </p:nvSpPr>
          <p:spPr bwMode="auto">
            <a:xfrm>
              <a:off x="1614488" y="3138488"/>
              <a:ext cx="958850" cy="1054100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9" name="Text Box 7"/>
            <p:cNvSpPr txBox="1">
              <a:spLocks noChangeArrowheads="1"/>
            </p:cNvSpPr>
            <p:nvPr/>
          </p:nvSpPr>
          <p:spPr bwMode="auto">
            <a:xfrm>
              <a:off x="2190750" y="347980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008000"/>
                </a:solidFill>
              </a:endParaRPr>
            </a:p>
          </p:txBody>
        </p:sp>
        <p:sp>
          <p:nvSpPr>
            <p:cNvPr id="140" name="Text Box 9"/>
            <p:cNvSpPr txBox="1">
              <a:spLocks noChangeArrowheads="1"/>
            </p:cNvSpPr>
            <p:nvPr/>
          </p:nvSpPr>
          <p:spPr bwMode="auto">
            <a:xfrm>
              <a:off x="2282825" y="25796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FF0000"/>
                </a:solidFill>
              </a:endParaRPr>
            </a:p>
          </p:txBody>
        </p:sp>
        <p:sp>
          <p:nvSpPr>
            <p:cNvPr id="141" name="Oval 10"/>
            <p:cNvSpPr>
              <a:spLocks noChangeAspect="1" noChangeArrowheads="1"/>
            </p:cNvSpPr>
            <p:nvPr/>
          </p:nvSpPr>
          <p:spPr bwMode="auto">
            <a:xfrm>
              <a:off x="1470025" y="3000375"/>
              <a:ext cx="317500" cy="6365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2" name="Line 11"/>
            <p:cNvSpPr>
              <a:spLocks noChangeAspect="1" noChangeShapeType="1"/>
            </p:cNvSpPr>
            <p:nvPr/>
          </p:nvSpPr>
          <p:spPr bwMode="auto">
            <a:xfrm>
              <a:off x="1616075" y="2865438"/>
              <a:ext cx="0" cy="7096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3" name="Oval 12"/>
            <p:cNvSpPr>
              <a:spLocks noChangeAspect="1" noChangeArrowheads="1"/>
            </p:cNvSpPr>
            <p:nvPr/>
          </p:nvSpPr>
          <p:spPr bwMode="auto">
            <a:xfrm>
              <a:off x="1517650" y="3049588"/>
              <a:ext cx="319088" cy="63658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4" name="Line 13"/>
            <p:cNvSpPr>
              <a:spLocks noChangeAspect="1" noChangeShapeType="1"/>
            </p:cNvSpPr>
            <p:nvPr/>
          </p:nvSpPr>
          <p:spPr bwMode="auto">
            <a:xfrm>
              <a:off x="1665288" y="2865438"/>
              <a:ext cx="0" cy="7096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5" name="Line 14"/>
            <p:cNvSpPr>
              <a:spLocks noChangeAspect="1" noChangeShapeType="1"/>
            </p:cNvSpPr>
            <p:nvPr/>
          </p:nvSpPr>
          <p:spPr bwMode="auto">
            <a:xfrm>
              <a:off x="1665288" y="2867025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6" name="Line 15"/>
            <p:cNvSpPr>
              <a:spLocks noChangeAspect="1" noChangeShapeType="1"/>
            </p:cNvSpPr>
            <p:nvPr/>
          </p:nvSpPr>
          <p:spPr bwMode="auto">
            <a:xfrm rot="18900000">
              <a:off x="1752600" y="2833688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7" name="Line 16"/>
            <p:cNvSpPr>
              <a:spLocks noChangeAspect="1" noChangeShapeType="1"/>
            </p:cNvSpPr>
            <p:nvPr/>
          </p:nvSpPr>
          <p:spPr bwMode="auto">
            <a:xfrm rot="5400000">
              <a:off x="1787525" y="2749551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8" name="Line 17"/>
            <p:cNvSpPr>
              <a:spLocks noChangeAspect="1" noChangeShapeType="1"/>
            </p:cNvSpPr>
            <p:nvPr/>
          </p:nvSpPr>
          <p:spPr bwMode="auto">
            <a:xfrm flipH="1">
              <a:off x="1520825" y="2867025"/>
              <a:ext cx="100013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9" name="Line 18"/>
            <p:cNvSpPr>
              <a:spLocks noChangeAspect="1" noChangeShapeType="1"/>
            </p:cNvSpPr>
            <p:nvPr/>
          </p:nvSpPr>
          <p:spPr bwMode="auto">
            <a:xfrm rot="2700000" flipH="1">
              <a:off x="1441450" y="2833688"/>
              <a:ext cx="98425" cy="1587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0" name="Line 19"/>
            <p:cNvSpPr>
              <a:spLocks noChangeAspect="1" noChangeShapeType="1"/>
            </p:cNvSpPr>
            <p:nvPr/>
          </p:nvSpPr>
          <p:spPr bwMode="auto">
            <a:xfrm rot="16200000" flipH="1">
              <a:off x="1408112" y="2749551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1" name="Oval 20"/>
            <p:cNvSpPr>
              <a:spLocks noChangeAspect="1" noChangeArrowheads="1"/>
            </p:cNvSpPr>
            <p:nvPr/>
          </p:nvSpPr>
          <p:spPr bwMode="auto">
            <a:xfrm>
              <a:off x="1495425" y="2687638"/>
              <a:ext cx="298450" cy="14605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50000">
                  <a:srgbClr val="FFFFFF"/>
                </a:gs>
                <a:gs pos="100000">
                  <a:srgbClr val="FF3300"/>
                </a:gs>
              </a:gsLst>
              <a:lin ang="5400000" scaled="1"/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2" name="AutoShape 21"/>
            <p:cNvSpPr>
              <a:spLocks noChangeAspect="1" noChangeArrowheads="1"/>
            </p:cNvSpPr>
            <p:nvPr/>
          </p:nvSpPr>
          <p:spPr bwMode="auto">
            <a:xfrm>
              <a:off x="1144588" y="3122613"/>
              <a:ext cx="98425" cy="188912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3" name="AutoShape 22"/>
            <p:cNvSpPr>
              <a:spLocks noChangeAspect="1" noChangeArrowheads="1"/>
            </p:cNvSpPr>
            <p:nvPr/>
          </p:nvSpPr>
          <p:spPr bwMode="auto">
            <a:xfrm>
              <a:off x="1216025" y="3146425"/>
              <a:ext cx="100013" cy="188913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grpSp>
          <p:nvGrpSpPr>
            <p:cNvPr id="154" name="Group 23"/>
            <p:cNvGrpSpPr>
              <a:grpSpLocks noChangeAspect="1"/>
            </p:cNvGrpSpPr>
            <p:nvPr/>
          </p:nvGrpSpPr>
          <p:grpSpPr bwMode="auto">
            <a:xfrm>
              <a:off x="1266128" y="2776315"/>
              <a:ext cx="98865" cy="986213"/>
              <a:chOff x="1680" y="1920"/>
              <a:chExt cx="192" cy="1920"/>
            </a:xfrm>
            <a:solidFill>
              <a:srgbClr val="0070C0"/>
            </a:solidFill>
          </p:grpSpPr>
          <p:sp>
            <p:nvSpPr>
              <p:cNvPr id="168" name="Line 24"/>
              <p:cNvSpPr>
                <a:spLocks noChangeAspect="1" noChangeShapeType="1"/>
              </p:cNvSpPr>
              <p:nvPr/>
            </p:nvSpPr>
            <p:spPr bwMode="auto">
              <a:xfrm>
                <a:off x="1680" y="2160"/>
                <a:ext cx="0" cy="168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  <p:sp>
            <p:nvSpPr>
              <p:cNvPr id="169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1680" y="1920"/>
                <a:ext cx="192" cy="24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</p:grpSp>
        <p:grpSp>
          <p:nvGrpSpPr>
            <p:cNvPr id="155" name="Group 26"/>
            <p:cNvGrpSpPr>
              <a:grpSpLocks noChangeAspect="1"/>
            </p:cNvGrpSpPr>
            <p:nvPr/>
          </p:nvGrpSpPr>
          <p:grpSpPr bwMode="auto">
            <a:xfrm>
              <a:off x="1093907" y="2776315"/>
              <a:ext cx="98864" cy="986213"/>
              <a:chOff x="1344" y="1824"/>
              <a:chExt cx="192" cy="1920"/>
            </a:xfrm>
            <a:solidFill>
              <a:srgbClr val="0070C0"/>
            </a:solidFill>
          </p:grpSpPr>
          <p:sp>
            <p:nvSpPr>
              <p:cNvPr id="166" name="Line 27"/>
              <p:cNvSpPr>
                <a:spLocks noChangeAspect="1" noChangeShapeType="1"/>
              </p:cNvSpPr>
              <p:nvPr/>
            </p:nvSpPr>
            <p:spPr bwMode="auto">
              <a:xfrm>
                <a:off x="1536" y="2064"/>
                <a:ext cx="0" cy="168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  <p:sp>
            <p:nvSpPr>
              <p:cNvPr id="167" name="Line 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44" y="1824"/>
                <a:ext cx="192" cy="24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</p:grpSp>
        <p:grpSp>
          <p:nvGrpSpPr>
            <p:cNvPr id="156" name="Rectangle 29"/>
            <p:cNvGrpSpPr>
              <a:grpSpLocks noChangeAspect="1"/>
            </p:cNvGrpSpPr>
            <p:nvPr/>
          </p:nvGrpSpPr>
          <p:grpSpPr bwMode="auto">
            <a:xfrm>
              <a:off x="1084263" y="2609850"/>
              <a:ext cx="280987" cy="280988"/>
              <a:chOff x="1115568" y="3005328"/>
              <a:chExt cx="280416" cy="280416"/>
            </a:xfrm>
          </p:grpSpPr>
          <p:pic>
            <p:nvPicPr>
              <p:cNvPr id="164" name="Rectangle 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68" y="3005328"/>
                <a:ext cx="280416" cy="280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5" name="Text Box 28"/>
              <p:cNvSpPr txBox="1">
                <a:spLocks noChangeArrowheads="1"/>
              </p:cNvSpPr>
              <p:nvPr/>
            </p:nvSpPr>
            <p:spPr bwMode="auto">
              <a:xfrm rot="-2740562">
                <a:off x="1169619" y="3058823"/>
                <a:ext cx="173038" cy="173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57" name="AutoShape 30"/>
            <p:cNvSpPr>
              <a:spLocks noChangeAspect="1" noChangeArrowheads="1"/>
            </p:cNvSpPr>
            <p:nvPr/>
          </p:nvSpPr>
          <p:spPr bwMode="auto">
            <a:xfrm>
              <a:off x="1144588" y="3371850"/>
              <a:ext cx="98425" cy="188913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8" name="AutoShape 31"/>
            <p:cNvSpPr>
              <a:spLocks noChangeAspect="1" noChangeArrowheads="1"/>
            </p:cNvSpPr>
            <p:nvPr/>
          </p:nvSpPr>
          <p:spPr bwMode="auto">
            <a:xfrm>
              <a:off x="1216025" y="3395663"/>
              <a:ext cx="100013" cy="188912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9" name="Text Box 32"/>
            <p:cNvSpPr txBox="1">
              <a:spLocks noChangeArrowheads="1"/>
            </p:cNvSpPr>
            <p:nvPr/>
          </p:nvSpPr>
          <p:spPr bwMode="auto">
            <a:xfrm>
              <a:off x="996950" y="256540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0070C0"/>
                </a:solidFill>
              </a:endParaRPr>
            </a:p>
          </p:txBody>
        </p:sp>
        <p:sp>
          <p:nvSpPr>
            <p:cNvPr id="160" name="Freeform 189"/>
            <p:cNvSpPr>
              <a:spLocks/>
            </p:cNvSpPr>
            <p:nvPr/>
          </p:nvSpPr>
          <p:spPr bwMode="auto">
            <a:xfrm>
              <a:off x="1803400" y="3573463"/>
              <a:ext cx="681038" cy="374650"/>
            </a:xfrm>
            <a:custGeom>
              <a:avLst/>
              <a:gdLst>
                <a:gd name="T0" fmla="*/ 0 w 964"/>
                <a:gd name="T1" fmla="*/ 2147483647 h 828"/>
                <a:gd name="T2" fmla="*/ 2147483647 w 964"/>
                <a:gd name="T3" fmla="*/ 2147483647 h 828"/>
                <a:gd name="T4" fmla="*/ 2147483647 w 964"/>
                <a:gd name="T5" fmla="*/ 2147483647 h 828"/>
                <a:gd name="T6" fmla="*/ 2147483647 w 964"/>
                <a:gd name="T7" fmla="*/ 2147483647 h 828"/>
                <a:gd name="T8" fmla="*/ 2147483647 w 964"/>
                <a:gd name="T9" fmla="*/ 2147483647 h 828"/>
                <a:gd name="T10" fmla="*/ 2147483647 w 964"/>
                <a:gd name="T11" fmla="*/ 2147483647 h 828"/>
                <a:gd name="T12" fmla="*/ 2147483647 w 964"/>
                <a:gd name="T13" fmla="*/ 2147483647 h 828"/>
                <a:gd name="T14" fmla="*/ 2147483647 w 964"/>
                <a:gd name="T15" fmla="*/ 2147483647 h 828"/>
                <a:gd name="T16" fmla="*/ 2147483647 w 964"/>
                <a:gd name="T17" fmla="*/ 2147483647 h 828"/>
                <a:gd name="T18" fmla="*/ 2147483647 w 964"/>
                <a:gd name="T19" fmla="*/ 2147483647 h 828"/>
                <a:gd name="T20" fmla="*/ 2147483647 w 964"/>
                <a:gd name="T21" fmla="*/ 2147483647 h 828"/>
                <a:gd name="T22" fmla="*/ 2147483647 w 964"/>
                <a:gd name="T23" fmla="*/ 2147483647 h 828"/>
                <a:gd name="T24" fmla="*/ 2147483647 w 964"/>
                <a:gd name="T25" fmla="*/ 2147483647 h 828"/>
                <a:gd name="T26" fmla="*/ 2147483647 w 964"/>
                <a:gd name="T27" fmla="*/ 2147483647 h 828"/>
                <a:gd name="T28" fmla="*/ 2147483647 w 964"/>
                <a:gd name="T29" fmla="*/ 2147483647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828">
                  <a:moveTo>
                    <a:pt x="0" y="332"/>
                  </a:moveTo>
                  <a:cubicBezTo>
                    <a:pt x="85" y="299"/>
                    <a:pt x="170" y="266"/>
                    <a:pt x="189" y="332"/>
                  </a:cubicBezTo>
                  <a:cubicBezTo>
                    <a:pt x="208" y="398"/>
                    <a:pt x="119" y="650"/>
                    <a:pt x="115" y="727"/>
                  </a:cubicBezTo>
                  <a:cubicBezTo>
                    <a:pt x="111" y="804"/>
                    <a:pt x="148" y="828"/>
                    <a:pt x="164" y="793"/>
                  </a:cubicBezTo>
                  <a:cubicBezTo>
                    <a:pt x="180" y="758"/>
                    <a:pt x="189" y="590"/>
                    <a:pt x="214" y="513"/>
                  </a:cubicBezTo>
                  <a:cubicBezTo>
                    <a:pt x="239" y="436"/>
                    <a:pt x="290" y="299"/>
                    <a:pt x="313" y="332"/>
                  </a:cubicBezTo>
                  <a:cubicBezTo>
                    <a:pt x="336" y="365"/>
                    <a:pt x="342" y="633"/>
                    <a:pt x="354" y="711"/>
                  </a:cubicBezTo>
                  <a:cubicBezTo>
                    <a:pt x="366" y="789"/>
                    <a:pt x="375" y="818"/>
                    <a:pt x="387" y="801"/>
                  </a:cubicBezTo>
                  <a:cubicBezTo>
                    <a:pt x="399" y="784"/>
                    <a:pt x="413" y="682"/>
                    <a:pt x="428" y="612"/>
                  </a:cubicBezTo>
                  <a:cubicBezTo>
                    <a:pt x="443" y="542"/>
                    <a:pt x="422" y="434"/>
                    <a:pt x="477" y="382"/>
                  </a:cubicBezTo>
                  <a:cubicBezTo>
                    <a:pt x="532" y="330"/>
                    <a:pt x="676" y="324"/>
                    <a:pt x="757" y="299"/>
                  </a:cubicBezTo>
                  <a:cubicBezTo>
                    <a:pt x="838" y="274"/>
                    <a:pt x="964" y="283"/>
                    <a:pt x="963" y="234"/>
                  </a:cubicBezTo>
                  <a:cubicBezTo>
                    <a:pt x="962" y="185"/>
                    <a:pt x="778" y="6"/>
                    <a:pt x="749" y="3"/>
                  </a:cubicBezTo>
                  <a:cubicBezTo>
                    <a:pt x="720" y="0"/>
                    <a:pt x="819" y="206"/>
                    <a:pt x="790" y="217"/>
                  </a:cubicBezTo>
                  <a:cubicBezTo>
                    <a:pt x="761" y="228"/>
                    <a:pt x="612" y="94"/>
                    <a:pt x="576" y="69"/>
                  </a:cubicBez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22561" y="1974316"/>
              <a:ext cx="1805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0070C0"/>
                  </a:solidFill>
                </a:rPr>
                <a:t>Stem Cell Factor</a:t>
              </a:r>
              <a:endParaRPr lang="nl-NL" b="1" dirty="0">
                <a:solidFill>
                  <a:srgbClr val="0070C0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501933" y="2310870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FF0000"/>
                  </a:solidFill>
                </a:rPr>
                <a:t>Erythropoietin</a:t>
              </a:r>
              <a:endParaRPr lang="nl-NL" b="1" dirty="0">
                <a:solidFill>
                  <a:srgbClr val="FF0000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143920" y="4383338"/>
              <a:ext cx="17123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00B050"/>
                  </a:solidFill>
                </a:rPr>
                <a:t>glucocorticoids</a:t>
              </a:r>
              <a:endParaRPr lang="nl-NL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3848364" y="279400"/>
            <a:ext cx="51219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uit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een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kweekschaaltje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22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21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06738" y="4729574"/>
            <a:ext cx="5565775" cy="1276660"/>
            <a:chOff x="3106738" y="2989263"/>
            <a:chExt cx="5565775" cy="1276660"/>
          </a:xfrm>
        </p:grpSpPr>
        <p:grpSp>
          <p:nvGrpSpPr>
            <p:cNvPr id="13338" name="Group 33"/>
            <p:cNvGrpSpPr>
              <a:grpSpLocks/>
            </p:cNvGrpSpPr>
            <p:nvPr/>
          </p:nvGrpSpPr>
          <p:grpSpPr bwMode="auto">
            <a:xfrm>
              <a:off x="3106738" y="2989263"/>
              <a:ext cx="5565775" cy="731837"/>
              <a:chOff x="1957" y="1883"/>
              <a:chExt cx="3506" cy="461"/>
            </a:xfrm>
          </p:grpSpPr>
          <p:grpSp>
            <p:nvGrpSpPr>
              <p:cNvPr id="13369" name="Group 33"/>
              <p:cNvGrpSpPr>
                <a:grpSpLocks/>
              </p:cNvGrpSpPr>
              <p:nvPr/>
            </p:nvGrpSpPr>
            <p:grpSpPr bwMode="auto">
              <a:xfrm>
                <a:off x="2352" y="1883"/>
                <a:ext cx="491" cy="461"/>
                <a:chOff x="2219" y="1536"/>
                <a:chExt cx="491" cy="461"/>
              </a:xfrm>
            </p:grpSpPr>
            <p:sp>
              <p:nvSpPr>
                <p:cNvPr id="13383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9" y="1536"/>
                  <a:ext cx="491" cy="461"/>
                </a:xfrm>
                <a:prstGeom prst="ellipse">
                  <a:avLst/>
                </a:prstGeom>
                <a:solidFill>
                  <a:srgbClr val="66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384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42" y="1597"/>
                  <a:ext cx="307" cy="339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370" name="Group 36"/>
              <p:cNvGrpSpPr>
                <a:grpSpLocks/>
              </p:cNvGrpSpPr>
              <p:nvPr/>
            </p:nvGrpSpPr>
            <p:grpSpPr bwMode="auto">
              <a:xfrm>
                <a:off x="3295" y="1929"/>
                <a:ext cx="393" cy="369"/>
                <a:chOff x="3162" y="1582"/>
                <a:chExt cx="393" cy="369"/>
              </a:xfrm>
            </p:grpSpPr>
            <p:sp>
              <p:nvSpPr>
                <p:cNvPr id="1338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3162" y="1582"/>
                  <a:ext cx="393" cy="369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382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3285" y="1643"/>
                  <a:ext cx="246" cy="271"/>
                </a:xfrm>
                <a:prstGeom prst="ellipse">
                  <a:avLst/>
                </a:prstGeom>
                <a:solidFill>
                  <a:srgbClr val="CC0099"/>
                </a:solidFill>
                <a:ln w="9525">
                  <a:solidFill>
                    <a:srgbClr val="CC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371" name="Group 39"/>
              <p:cNvGrpSpPr>
                <a:grpSpLocks/>
              </p:cNvGrpSpPr>
              <p:nvPr/>
            </p:nvGrpSpPr>
            <p:grpSpPr bwMode="auto">
              <a:xfrm>
                <a:off x="4906" y="2019"/>
                <a:ext cx="557" cy="188"/>
                <a:chOff x="4483" y="2688"/>
                <a:chExt cx="557" cy="188"/>
              </a:xfrm>
            </p:grpSpPr>
            <p:sp>
              <p:nvSpPr>
                <p:cNvPr id="13379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4483" y="2688"/>
                  <a:ext cx="461" cy="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380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4579" y="2784"/>
                  <a:ext cx="461" cy="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372" name="Group 42"/>
              <p:cNvGrpSpPr>
                <a:grpSpLocks/>
              </p:cNvGrpSpPr>
              <p:nvPr/>
            </p:nvGrpSpPr>
            <p:grpSpPr bwMode="auto">
              <a:xfrm>
                <a:off x="4140" y="1966"/>
                <a:ext cx="313" cy="294"/>
                <a:chOff x="4007" y="1619"/>
                <a:chExt cx="313" cy="294"/>
              </a:xfrm>
            </p:grpSpPr>
            <p:sp>
              <p:nvSpPr>
                <p:cNvPr id="1337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4007" y="1619"/>
                  <a:ext cx="313" cy="294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37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105" y="1668"/>
                  <a:ext cx="156" cy="172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rgbClr val="CC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75263B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sp>
            <p:nvSpPr>
              <p:cNvPr id="13373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2900" y="2075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4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3745" y="2075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5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4510" y="2075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6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1957" y="2075"/>
                <a:ext cx="338" cy="77"/>
              </a:xfrm>
              <a:prstGeom prst="rightArrow">
                <a:avLst>
                  <a:gd name="adj1" fmla="val 50000"/>
                  <a:gd name="adj2" fmla="val 10974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4269658" y="3846513"/>
              <a:ext cx="2949677" cy="0"/>
            </a:xfrm>
            <a:prstGeom prst="straightConnector1">
              <a:avLst/>
            </a:prstGeom>
            <a:solidFill>
              <a:schemeClr val="tx2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5319307" y="3927369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FF0000"/>
                  </a:solidFill>
                </a:rPr>
                <a:t>Erythropoietin</a:t>
              </a:r>
              <a:endParaRPr lang="nl-NL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1972" y="3352790"/>
            <a:ext cx="3433688" cy="2747576"/>
            <a:chOff x="422561" y="1974316"/>
            <a:chExt cx="3433688" cy="2747576"/>
          </a:xfrm>
        </p:grpSpPr>
        <p:sp>
          <p:nvSpPr>
            <p:cNvPr id="62" name="Oval 5"/>
            <p:cNvSpPr>
              <a:spLocks noChangeAspect="1" noChangeArrowheads="1"/>
            </p:cNvSpPr>
            <p:nvPr/>
          </p:nvSpPr>
          <p:spPr bwMode="auto">
            <a:xfrm>
              <a:off x="1038225" y="2946400"/>
              <a:ext cx="1727200" cy="1438275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3" name="Oval 6"/>
            <p:cNvSpPr>
              <a:spLocks noChangeAspect="1" noChangeArrowheads="1"/>
            </p:cNvSpPr>
            <p:nvPr/>
          </p:nvSpPr>
          <p:spPr bwMode="auto">
            <a:xfrm>
              <a:off x="1614488" y="3138488"/>
              <a:ext cx="958850" cy="1054100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2190750" y="347980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008000"/>
                </a:solidFill>
              </a:endParaRPr>
            </a:p>
          </p:txBody>
        </p:sp>
        <p:sp>
          <p:nvSpPr>
            <p:cNvPr id="65" name="Text Box 9"/>
            <p:cNvSpPr txBox="1">
              <a:spLocks noChangeArrowheads="1"/>
            </p:cNvSpPr>
            <p:nvPr/>
          </p:nvSpPr>
          <p:spPr bwMode="auto">
            <a:xfrm>
              <a:off x="2282825" y="25796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FF0000"/>
                </a:solidFill>
              </a:endParaRPr>
            </a:p>
          </p:txBody>
        </p:sp>
        <p:sp>
          <p:nvSpPr>
            <p:cNvPr id="66" name="Oval 10"/>
            <p:cNvSpPr>
              <a:spLocks noChangeAspect="1" noChangeArrowheads="1"/>
            </p:cNvSpPr>
            <p:nvPr/>
          </p:nvSpPr>
          <p:spPr bwMode="auto">
            <a:xfrm>
              <a:off x="1470025" y="3000375"/>
              <a:ext cx="317500" cy="6365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7" name="Line 11"/>
            <p:cNvSpPr>
              <a:spLocks noChangeAspect="1" noChangeShapeType="1"/>
            </p:cNvSpPr>
            <p:nvPr/>
          </p:nvSpPr>
          <p:spPr bwMode="auto">
            <a:xfrm>
              <a:off x="1616075" y="2865438"/>
              <a:ext cx="0" cy="7096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8" name="Oval 12"/>
            <p:cNvSpPr>
              <a:spLocks noChangeAspect="1" noChangeArrowheads="1"/>
            </p:cNvSpPr>
            <p:nvPr/>
          </p:nvSpPr>
          <p:spPr bwMode="auto">
            <a:xfrm>
              <a:off x="1517650" y="3049588"/>
              <a:ext cx="319088" cy="63658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9" name="Line 13"/>
            <p:cNvSpPr>
              <a:spLocks noChangeAspect="1" noChangeShapeType="1"/>
            </p:cNvSpPr>
            <p:nvPr/>
          </p:nvSpPr>
          <p:spPr bwMode="auto">
            <a:xfrm>
              <a:off x="1665288" y="2865438"/>
              <a:ext cx="0" cy="7096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0" name="Line 14"/>
            <p:cNvSpPr>
              <a:spLocks noChangeAspect="1" noChangeShapeType="1"/>
            </p:cNvSpPr>
            <p:nvPr/>
          </p:nvSpPr>
          <p:spPr bwMode="auto">
            <a:xfrm>
              <a:off x="1665288" y="2867025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" name="Line 15"/>
            <p:cNvSpPr>
              <a:spLocks noChangeAspect="1" noChangeShapeType="1"/>
            </p:cNvSpPr>
            <p:nvPr/>
          </p:nvSpPr>
          <p:spPr bwMode="auto">
            <a:xfrm rot="18900000">
              <a:off x="1752600" y="2833688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2" name="Line 16"/>
            <p:cNvSpPr>
              <a:spLocks noChangeAspect="1" noChangeShapeType="1"/>
            </p:cNvSpPr>
            <p:nvPr/>
          </p:nvSpPr>
          <p:spPr bwMode="auto">
            <a:xfrm rot="5400000">
              <a:off x="1787525" y="2749551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3" name="Line 17"/>
            <p:cNvSpPr>
              <a:spLocks noChangeAspect="1" noChangeShapeType="1"/>
            </p:cNvSpPr>
            <p:nvPr/>
          </p:nvSpPr>
          <p:spPr bwMode="auto">
            <a:xfrm flipH="1">
              <a:off x="1520825" y="2867025"/>
              <a:ext cx="100013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4" name="Line 18"/>
            <p:cNvSpPr>
              <a:spLocks noChangeAspect="1" noChangeShapeType="1"/>
            </p:cNvSpPr>
            <p:nvPr/>
          </p:nvSpPr>
          <p:spPr bwMode="auto">
            <a:xfrm rot="2700000" flipH="1">
              <a:off x="1441450" y="2833688"/>
              <a:ext cx="98425" cy="1587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" name="Line 19"/>
            <p:cNvSpPr>
              <a:spLocks noChangeAspect="1" noChangeShapeType="1"/>
            </p:cNvSpPr>
            <p:nvPr/>
          </p:nvSpPr>
          <p:spPr bwMode="auto">
            <a:xfrm rot="16200000" flipH="1">
              <a:off x="1408112" y="2749551"/>
              <a:ext cx="98425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6" name="Oval 20"/>
            <p:cNvSpPr>
              <a:spLocks noChangeAspect="1" noChangeArrowheads="1"/>
            </p:cNvSpPr>
            <p:nvPr/>
          </p:nvSpPr>
          <p:spPr bwMode="auto">
            <a:xfrm>
              <a:off x="1495425" y="2687638"/>
              <a:ext cx="298450" cy="14605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50000">
                  <a:srgbClr val="FFFFFF"/>
                </a:gs>
                <a:gs pos="100000">
                  <a:srgbClr val="FF3300"/>
                </a:gs>
              </a:gsLst>
              <a:lin ang="5400000" scaled="1"/>
            </a:gra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7" name="AutoShape 21"/>
            <p:cNvSpPr>
              <a:spLocks noChangeAspect="1" noChangeArrowheads="1"/>
            </p:cNvSpPr>
            <p:nvPr/>
          </p:nvSpPr>
          <p:spPr bwMode="auto">
            <a:xfrm>
              <a:off x="1144588" y="3122613"/>
              <a:ext cx="98425" cy="188912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8" name="AutoShape 22"/>
            <p:cNvSpPr>
              <a:spLocks noChangeAspect="1" noChangeArrowheads="1"/>
            </p:cNvSpPr>
            <p:nvPr/>
          </p:nvSpPr>
          <p:spPr bwMode="auto">
            <a:xfrm>
              <a:off x="1216025" y="3146425"/>
              <a:ext cx="100013" cy="188913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grpSp>
          <p:nvGrpSpPr>
            <p:cNvPr id="79" name="Group 23"/>
            <p:cNvGrpSpPr>
              <a:grpSpLocks noChangeAspect="1"/>
            </p:cNvGrpSpPr>
            <p:nvPr/>
          </p:nvGrpSpPr>
          <p:grpSpPr bwMode="auto">
            <a:xfrm>
              <a:off x="1266128" y="2776315"/>
              <a:ext cx="98865" cy="986213"/>
              <a:chOff x="1680" y="1920"/>
              <a:chExt cx="192" cy="1920"/>
            </a:xfrm>
            <a:solidFill>
              <a:srgbClr val="0070C0"/>
            </a:solidFill>
          </p:grpSpPr>
          <p:sp>
            <p:nvSpPr>
              <p:cNvPr id="95" name="Line 24"/>
              <p:cNvSpPr>
                <a:spLocks noChangeAspect="1" noChangeShapeType="1"/>
              </p:cNvSpPr>
              <p:nvPr/>
            </p:nvSpPr>
            <p:spPr bwMode="auto">
              <a:xfrm>
                <a:off x="1680" y="2160"/>
                <a:ext cx="0" cy="168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  <p:sp>
            <p:nvSpPr>
              <p:cNvPr id="96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1680" y="1920"/>
                <a:ext cx="192" cy="24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</p:grpSp>
        <p:grpSp>
          <p:nvGrpSpPr>
            <p:cNvPr id="82" name="Group 26"/>
            <p:cNvGrpSpPr>
              <a:grpSpLocks noChangeAspect="1"/>
            </p:cNvGrpSpPr>
            <p:nvPr/>
          </p:nvGrpSpPr>
          <p:grpSpPr bwMode="auto">
            <a:xfrm>
              <a:off x="1093907" y="2776315"/>
              <a:ext cx="98864" cy="986213"/>
              <a:chOff x="1344" y="1824"/>
              <a:chExt cx="192" cy="1920"/>
            </a:xfrm>
            <a:solidFill>
              <a:srgbClr val="0070C0"/>
            </a:solidFill>
          </p:grpSpPr>
          <p:sp>
            <p:nvSpPr>
              <p:cNvPr id="93" name="Line 27"/>
              <p:cNvSpPr>
                <a:spLocks noChangeAspect="1" noChangeShapeType="1"/>
              </p:cNvSpPr>
              <p:nvPr/>
            </p:nvSpPr>
            <p:spPr bwMode="auto">
              <a:xfrm>
                <a:off x="1536" y="2064"/>
                <a:ext cx="0" cy="168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  <p:sp>
            <p:nvSpPr>
              <p:cNvPr id="94" name="Line 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44" y="1824"/>
                <a:ext cx="192" cy="24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latin typeface="Arial" pitchFamily="34" charset="0"/>
                </a:endParaRPr>
              </a:p>
            </p:txBody>
          </p:sp>
        </p:grpSp>
        <p:grpSp>
          <p:nvGrpSpPr>
            <p:cNvPr id="83" name="Rectangle 29"/>
            <p:cNvGrpSpPr>
              <a:grpSpLocks noChangeAspect="1"/>
            </p:cNvGrpSpPr>
            <p:nvPr/>
          </p:nvGrpSpPr>
          <p:grpSpPr bwMode="auto">
            <a:xfrm>
              <a:off x="1084263" y="2609850"/>
              <a:ext cx="280987" cy="280988"/>
              <a:chOff x="1115568" y="3005328"/>
              <a:chExt cx="280416" cy="280416"/>
            </a:xfrm>
          </p:grpSpPr>
          <p:pic>
            <p:nvPicPr>
              <p:cNvPr id="91" name="Rectangle 2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68" y="3005328"/>
                <a:ext cx="280416" cy="280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 Box 28"/>
              <p:cNvSpPr txBox="1">
                <a:spLocks noChangeArrowheads="1"/>
              </p:cNvSpPr>
              <p:nvPr/>
            </p:nvSpPr>
            <p:spPr bwMode="auto">
              <a:xfrm rot="-2740562">
                <a:off x="1169619" y="3058823"/>
                <a:ext cx="173038" cy="173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84" name="AutoShape 30"/>
            <p:cNvSpPr>
              <a:spLocks noChangeAspect="1" noChangeArrowheads="1"/>
            </p:cNvSpPr>
            <p:nvPr/>
          </p:nvSpPr>
          <p:spPr bwMode="auto">
            <a:xfrm>
              <a:off x="1144588" y="3371850"/>
              <a:ext cx="98425" cy="188913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5" name="AutoShape 31"/>
            <p:cNvSpPr>
              <a:spLocks noChangeAspect="1" noChangeArrowheads="1"/>
            </p:cNvSpPr>
            <p:nvPr/>
          </p:nvSpPr>
          <p:spPr bwMode="auto">
            <a:xfrm>
              <a:off x="1216025" y="3395663"/>
              <a:ext cx="100013" cy="188912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996950" y="256540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endParaRPr lang="en-GB" altLang="nl-NL" sz="1800" b="1" u="sng">
                <a:solidFill>
                  <a:srgbClr val="0070C0"/>
                </a:solidFill>
              </a:endParaRPr>
            </a:p>
          </p:txBody>
        </p:sp>
        <p:sp>
          <p:nvSpPr>
            <p:cNvPr id="87" name="Freeform 189"/>
            <p:cNvSpPr>
              <a:spLocks/>
            </p:cNvSpPr>
            <p:nvPr/>
          </p:nvSpPr>
          <p:spPr bwMode="auto">
            <a:xfrm>
              <a:off x="1803400" y="3573463"/>
              <a:ext cx="681038" cy="374650"/>
            </a:xfrm>
            <a:custGeom>
              <a:avLst/>
              <a:gdLst>
                <a:gd name="T0" fmla="*/ 0 w 964"/>
                <a:gd name="T1" fmla="*/ 2147483647 h 828"/>
                <a:gd name="T2" fmla="*/ 2147483647 w 964"/>
                <a:gd name="T3" fmla="*/ 2147483647 h 828"/>
                <a:gd name="T4" fmla="*/ 2147483647 w 964"/>
                <a:gd name="T5" fmla="*/ 2147483647 h 828"/>
                <a:gd name="T6" fmla="*/ 2147483647 w 964"/>
                <a:gd name="T7" fmla="*/ 2147483647 h 828"/>
                <a:gd name="T8" fmla="*/ 2147483647 w 964"/>
                <a:gd name="T9" fmla="*/ 2147483647 h 828"/>
                <a:gd name="T10" fmla="*/ 2147483647 w 964"/>
                <a:gd name="T11" fmla="*/ 2147483647 h 828"/>
                <a:gd name="T12" fmla="*/ 2147483647 w 964"/>
                <a:gd name="T13" fmla="*/ 2147483647 h 828"/>
                <a:gd name="T14" fmla="*/ 2147483647 w 964"/>
                <a:gd name="T15" fmla="*/ 2147483647 h 828"/>
                <a:gd name="T16" fmla="*/ 2147483647 w 964"/>
                <a:gd name="T17" fmla="*/ 2147483647 h 828"/>
                <a:gd name="T18" fmla="*/ 2147483647 w 964"/>
                <a:gd name="T19" fmla="*/ 2147483647 h 828"/>
                <a:gd name="T20" fmla="*/ 2147483647 w 964"/>
                <a:gd name="T21" fmla="*/ 2147483647 h 828"/>
                <a:gd name="T22" fmla="*/ 2147483647 w 964"/>
                <a:gd name="T23" fmla="*/ 2147483647 h 828"/>
                <a:gd name="T24" fmla="*/ 2147483647 w 964"/>
                <a:gd name="T25" fmla="*/ 2147483647 h 828"/>
                <a:gd name="T26" fmla="*/ 2147483647 w 964"/>
                <a:gd name="T27" fmla="*/ 2147483647 h 828"/>
                <a:gd name="T28" fmla="*/ 2147483647 w 964"/>
                <a:gd name="T29" fmla="*/ 2147483647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4" h="828">
                  <a:moveTo>
                    <a:pt x="0" y="332"/>
                  </a:moveTo>
                  <a:cubicBezTo>
                    <a:pt x="85" y="299"/>
                    <a:pt x="170" y="266"/>
                    <a:pt x="189" y="332"/>
                  </a:cubicBezTo>
                  <a:cubicBezTo>
                    <a:pt x="208" y="398"/>
                    <a:pt x="119" y="650"/>
                    <a:pt x="115" y="727"/>
                  </a:cubicBezTo>
                  <a:cubicBezTo>
                    <a:pt x="111" y="804"/>
                    <a:pt x="148" y="828"/>
                    <a:pt x="164" y="793"/>
                  </a:cubicBezTo>
                  <a:cubicBezTo>
                    <a:pt x="180" y="758"/>
                    <a:pt x="189" y="590"/>
                    <a:pt x="214" y="513"/>
                  </a:cubicBezTo>
                  <a:cubicBezTo>
                    <a:pt x="239" y="436"/>
                    <a:pt x="290" y="299"/>
                    <a:pt x="313" y="332"/>
                  </a:cubicBezTo>
                  <a:cubicBezTo>
                    <a:pt x="336" y="365"/>
                    <a:pt x="342" y="633"/>
                    <a:pt x="354" y="711"/>
                  </a:cubicBezTo>
                  <a:cubicBezTo>
                    <a:pt x="366" y="789"/>
                    <a:pt x="375" y="818"/>
                    <a:pt x="387" y="801"/>
                  </a:cubicBezTo>
                  <a:cubicBezTo>
                    <a:pt x="399" y="784"/>
                    <a:pt x="413" y="682"/>
                    <a:pt x="428" y="612"/>
                  </a:cubicBezTo>
                  <a:cubicBezTo>
                    <a:pt x="443" y="542"/>
                    <a:pt x="422" y="434"/>
                    <a:pt x="477" y="382"/>
                  </a:cubicBezTo>
                  <a:cubicBezTo>
                    <a:pt x="532" y="330"/>
                    <a:pt x="676" y="324"/>
                    <a:pt x="757" y="299"/>
                  </a:cubicBezTo>
                  <a:cubicBezTo>
                    <a:pt x="838" y="274"/>
                    <a:pt x="964" y="283"/>
                    <a:pt x="963" y="234"/>
                  </a:cubicBezTo>
                  <a:cubicBezTo>
                    <a:pt x="962" y="185"/>
                    <a:pt x="778" y="6"/>
                    <a:pt x="749" y="3"/>
                  </a:cubicBezTo>
                  <a:cubicBezTo>
                    <a:pt x="720" y="0"/>
                    <a:pt x="819" y="206"/>
                    <a:pt x="790" y="217"/>
                  </a:cubicBezTo>
                  <a:cubicBezTo>
                    <a:pt x="761" y="228"/>
                    <a:pt x="612" y="94"/>
                    <a:pt x="576" y="69"/>
                  </a:cubicBez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22561" y="1974316"/>
              <a:ext cx="1805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0070C0"/>
                  </a:solidFill>
                </a:rPr>
                <a:t>Stem Cell Factor</a:t>
              </a:r>
              <a:endParaRPr lang="nl-NL" b="1" dirty="0">
                <a:solidFill>
                  <a:srgbClr val="0070C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01933" y="2310870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FF0000"/>
                  </a:solidFill>
                </a:rPr>
                <a:t>Erythropoietin</a:t>
              </a:r>
              <a:endParaRPr lang="nl-NL" b="1" dirty="0">
                <a:solidFill>
                  <a:srgbClr val="FF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143920" y="4383338"/>
              <a:ext cx="17123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solidFill>
                    <a:srgbClr val="00B050"/>
                  </a:solidFill>
                </a:rPr>
                <a:t>glucocorticoids</a:t>
              </a:r>
              <a:endParaRPr lang="nl-NL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3" name="Afbeelding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12847" r="21879" b="26231"/>
          <a:stretch/>
        </p:blipFill>
        <p:spPr>
          <a:xfrm>
            <a:off x="6378236" y="1562433"/>
            <a:ext cx="2099354" cy="1811527"/>
          </a:xfrm>
          <a:prstGeom prst="rect">
            <a:avLst/>
          </a:prstGeom>
          <a:ln>
            <a:solidFill>
              <a:srgbClr val="FF9933"/>
            </a:solidFill>
          </a:ln>
        </p:spPr>
      </p:pic>
      <p:pic>
        <p:nvPicPr>
          <p:cNvPr id="60" name="Picture 41" descr="LY cytospins ESD ad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60" y="1705775"/>
            <a:ext cx="1078156" cy="166680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3848364" y="279400"/>
            <a:ext cx="51219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uit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een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kweekschaaltje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6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22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13315" name="Oval 5"/>
          <p:cNvSpPr>
            <a:spLocks noChangeAspect="1" noChangeArrowheads="1"/>
          </p:cNvSpPr>
          <p:nvPr/>
        </p:nvSpPr>
        <p:spPr bwMode="auto">
          <a:xfrm>
            <a:off x="1038225" y="2946400"/>
            <a:ext cx="1727200" cy="14382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Oval 6"/>
          <p:cNvSpPr>
            <a:spLocks noChangeAspect="1" noChangeArrowheads="1"/>
          </p:cNvSpPr>
          <p:nvPr/>
        </p:nvSpPr>
        <p:spPr bwMode="auto">
          <a:xfrm>
            <a:off x="1614488" y="3138488"/>
            <a:ext cx="958850" cy="10541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190750" y="3479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8000"/>
              </a:solidFill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2282825" y="2579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FF0000"/>
              </a:solidFill>
            </a:endParaRPr>
          </a:p>
        </p:txBody>
      </p:sp>
      <p:sp>
        <p:nvSpPr>
          <p:cNvPr id="13319" name="Oval 10"/>
          <p:cNvSpPr>
            <a:spLocks noChangeAspect="1" noChangeArrowheads="1"/>
          </p:cNvSpPr>
          <p:nvPr/>
        </p:nvSpPr>
        <p:spPr bwMode="auto">
          <a:xfrm>
            <a:off x="1470025" y="3000375"/>
            <a:ext cx="317500" cy="636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0" name="Line 11"/>
          <p:cNvSpPr>
            <a:spLocks noChangeAspect="1" noChangeShapeType="1"/>
          </p:cNvSpPr>
          <p:nvPr/>
        </p:nvSpPr>
        <p:spPr bwMode="auto">
          <a:xfrm>
            <a:off x="1616075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1" name="Oval 12"/>
          <p:cNvSpPr>
            <a:spLocks noChangeAspect="1" noChangeArrowheads="1"/>
          </p:cNvSpPr>
          <p:nvPr/>
        </p:nvSpPr>
        <p:spPr bwMode="auto">
          <a:xfrm>
            <a:off x="1517650" y="3049588"/>
            <a:ext cx="319088" cy="63658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2" name="Line 13"/>
          <p:cNvSpPr>
            <a:spLocks noChangeAspect="1" noChangeShapeType="1"/>
          </p:cNvSpPr>
          <p:nvPr/>
        </p:nvSpPr>
        <p:spPr bwMode="auto">
          <a:xfrm>
            <a:off x="1665288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3" name="Line 14"/>
          <p:cNvSpPr>
            <a:spLocks noChangeAspect="1" noChangeShapeType="1"/>
          </p:cNvSpPr>
          <p:nvPr/>
        </p:nvSpPr>
        <p:spPr bwMode="auto">
          <a:xfrm>
            <a:off x="1665288" y="2867025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4" name="Line 15"/>
          <p:cNvSpPr>
            <a:spLocks noChangeAspect="1" noChangeShapeType="1"/>
          </p:cNvSpPr>
          <p:nvPr/>
        </p:nvSpPr>
        <p:spPr bwMode="auto">
          <a:xfrm rot="-2700000">
            <a:off x="1752600" y="2833688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5" name="Line 16"/>
          <p:cNvSpPr>
            <a:spLocks noChangeAspect="1" noChangeShapeType="1"/>
          </p:cNvSpPr>
          <p:nvPr/>
        </p:nvSpPr>
        <p:spPr bwMode="auto">
          <a:xfrm rot="5400000">
            <a:off x="1787525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6" name="Line 17"/>
          <p:cNvSpPr>
            <a:spLocks noChangeAspect="1" noChangeShapeType="1"/>
          </p:cNvSpPr>
          <p:nvPr/>
        </p:nvSpPr>
        <p:spPr bwMode="auto">
          <a:xfrm flipH="1">
            <a:off x="1520825" y="2867025"/>
            <a:ext cx="1000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7" name="Line 18"/>
          <p:cNvSpPr>
            <a:spLocks noChangeAspect="1" noChangeShapeType="1"/>
          </p:cNvSpPr>
          <p:nvPr/>
        </p:nvSpPr>
        <p:spPr bwMode="auto">
          <a:xfrm rot="2700000" flipH="1">
            <a:off x="1441450" y="2833688"/>
            <a:ext cx="98425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8" name="Line 19"/>
          <p:cNvSpPr>
            <a:spLocks noChangeAspect="1" noChangeShapeType="1"/>
          </p:cNvSpPr>
          <p:nvPr/>
        </p:nvSpPr>
        <p:spPr bwMode="auto">
          <a:xfrm rot="16200000" flipH="1">
            <a:off x="1408112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9" name="Oval 20"/>
          <p:cNvSpPr>
            <a:spLocks noChangeAspect="1" noChangeArrowheads="1"/>
          </p:cNvSpPr>
          <p:nvPr/>
        </p:nvSpPr>
        <p:spPr bwMode="auto">
          <a:xfrm>
            <a:off x="1495425" y="2687638"/>
            <a:ext cx="298450" cy="1460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FFFF"/>
              </a:gs>
              <a:gs pos="100000">
                <a:srgbClr val="FF3300"/>
              </a:gs>
            </a:gsLst>
            <a:lin ang="54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0" name="AutoShape 21"/>
          <p:cNvSpPr>
            <a:spLocks noChangeAspect="1" noChangeArrowheads="1"/>
          </p:cNvSpPr>
          <p:nvPr/>
        </p:nvSpPr>
        <p:spPr bwMode="auto">
          <a:xfrm>
            <a:off x="1144588" y="3122613"/>
            <a:ext cx="98425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1" name="AutoShape 22"/>
          <p:cNvSpPr>
            <a:spLocks noChangeAspect="1" noChangeArrowheads="1"/>
          </p:cNvSpPr>
          <p:nvPr/>
        </p:nvSpPr>
        <p:spPr bwMode="auto">
          <a:xfrm>
            <a:off x="1216025" y="3146425"/>
            <a:ext cx="100013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66128" y="2776315"/>
            <a:ext cx="98865" cy="986213"/>
            <a:chOff x="1680" y="1920"/>
            <a:chExt cx="192" cy="1920"/>
          </a:xfrm>
          <a:solidFill>
            <a:srgbClr val="0070C0"/>
          </a:solidFill>
        </p:grpSpPr>
        <p:sp>
          <p:nvSpPr>
            <p:cNvPr id="25" name="Line 24"/>
            <p:cNvSpPr>
              <a:spLocks noChangeAspect="1" noChangeShapeType="1"/>
            </p:cNvSpPr>
            <p:nvPr/>
          </p:nvSpPr>
          <p:spPr bwMode="auto">
            <a:xfrm>
              <a:off x="1680" y="2160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680" y="1920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1093907" y="2776315"/>
            <a:ext cx="98864" cy="986213"/>
            <a:chOff x="1344" y="1824"/>
            <a:chExt cx="192" cy="1920"/>
          </a:xfrm>
          <a:solidFill>
            <a:srgbClr val="0070C0"/>
          </a:solidFill>
        </p:grpSpPr>
        <p:sp>
          <p:nvSpPr>
            <p:cNvPr id="28" name="Line 27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9" name="Line 28"/>
            <p:cNvSpPr>
              <a:spLocks noChangeAspect="1" noChangeShapeType="1"/>
            </p:cNvSpPr>
            <p:nvPr/>
          </p:nvSpPr>
          <p:spPr bwMode="auto">
            <a:xfrm flipH="1" flipV="1">
              <a:off x="1344" y="1824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13334" name="Rectangle 29"/>
          <p:cNvGrpSpPr>
            <a:grpSpLocks noChangeAspect="1"/>
          </p:cNvGrpSpPr>
          <p:nvPr/>
        </p:nvGrpSpPr>
        <p:grpSpPr bwMode="auto">
          <a:xfrm>
            <a:off x="1084263" y="2609850"/>
            <a:ext cx="280987" cy="280988"/>
            <a:chOff x="1115568" y="3005328"/>
            <a:chExt cx="280416" cy="280416"/>
          </a:xfrm>
        </p:grpSpPr>
        <p:pic>
          <p:nvPicPr>
            <p:cNvPr id="13385" name="Rectangl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68" y="3005328"/>
              <a:ext cx="280416" cy="28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86" name="Text Box 28"/>
            <p:cNvSpPr txBox="1">
              <a:spLocks noChangeArrowheads="1"/>
            </p:cNvSpPr>
            <p:nvPr/>
          </p:nvSpPr>
          <p:spPr bwMode="auto">
            <a:xfrm rot="-2740562">
              <a:off x="1169619" y="3058823"/>
              <a:ext cx="173038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3335" name="AutoShape 30"/>
          <p:cNvSpPr>
            <a:spLocks noChangeAspect="1" noChangeArrowheads="1"/>
          </p:cNvSpPr>
          <p:nvPr/>
        </p:nvSpPr>
        <p:spPr bwMode="auto">
          <a:xfrm>
            <a:off x="1144588" y="3371850"/>
            <a:ext cx="98425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6" name="AutoShape 31"/>
          <p:cNvSpPr>
            <a:spLocks noChangeAspect="1" noChangeArrowheads="1"/>
          </p:cNvSpPr>
          <p:nvPr/>
        </p:nvSpPr>
        <p:spPr bwMode="auto">
          <a:xfrm>
            <a:off x="1216025" y="3395663"/>
            <a:ext cx="100013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996950" y="256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70C0"/>
              </a:solidFill>
            </a:endParaRPr>
          </a:p>
        </p:txBody>
      </p:sp>
      <p:grpSp>
        <p:nvGrpSpPr>
          <p:cNvPr id="13338" name="Group 33"/>
          <p:cNvGrpSpPr>
            <a:grpSpLocks/>
          </p:cNvGrpSpPr>
          <p:nvPr/>
        </p:nvGrpSpPr>
        <p:grpSpPr bwMode="auto">
          <a:xfrm>
            <a:off x="3106738" y="2989263"/>
            <a:ext cx="5565775" cy="731837"/>
            <a:chOff x="1957" y="1883"/>
            <a:chExt cx="3506" cy="461"/>
          </a:xfrm>
        </p:grpSpPr>
        <p:grpSp>
          <p:nvGrpSpPr>
            <p:cNvPr id="13369" name="Group 33"/>
            <p:cNvGrpSpPr>
              <a:grpSpLocks/>
            </p:cNvGrpSpPr>
            <p:nvPr/>
          </p:nvGrpSpPr>
          <p:grpSpPr bwMode="auto">
            <a:xfrm>
              <a:off x="2352" y="1883"/>
              <a:ext cx="491" cy="461"/>
              <a:chOff x="2219" y="1536"/>
              <a:chExt cx="491" cy="461"/>
            </a:xfrm>
          </p:grpSpPr>
          <p:sp>
            <p:nvSpPr>
              <p:cNvPr id="13383" name="Oval 34"/>
              <p:cNvSpPr>
                <a:spLocks noChangeAspect="1" noChangeArrowheads="1"/>
              </p:cNvSpPr>
              <p:nvPr/>
            </p:nvSpPr>
            <p:spPr bwMode="auto">
              <a:xfrm>
                <a:off x="2219" y="1536"/>
                <a:ext cx="491" cy="461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4" name="Oval 35"/>
              <p:cNvSpPr>
                <a:spLocks noChangeAspect="1" noChangeArrowheads="1"/>
              </p:cNvSpPr>
              <p:nvPr/>
            </p:nvSpPr>
            <p:spPr bwMode="auto">
              <a:xfrm>
                <a:off x="2342" y="1597"/>
                <a:ext cx="307" cy="339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0" name="Group 36"/>
            <p:cNvGrpSpPr>
              <a:grpSpLocks/>
            </p:cNvGrpSpPr>
            <p:nvPr/>
          </p:nvGrpSpPr>
          <p:grpSpPr bwMode="auto">
            <a:xfrm>
              <a:off x="3295" y="1929"/>
              <a:ext cx="393" cy="369"/>
              <a:chOff x="3162" y="1582"/>
              <a:chExt cx="393" cy="369"/>
            </a:xfrm>
          </p:grpSpPr>
          <p:sp>
            <p:nvSpPr>
              <p:cNvPr id="13381" name="Oval 37"/>
              <p:cNvSpPr>
                <a:spLocks noChangeAspect="1" noChangeArrowheads="1"/>
              </p:cNvSpPr>
              <p:nvPr/>
            </p:nvSpPr>
            <p:spPr bwMode="auto">
              <a:xfrm>
                <a:off x="3162" y="1582"/>
                <a:ext cx="393" cy="369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2" name="Oval 38"/>
              <p:cNvSpPr>
                <a:spLocks noChangeAspect="1" noChangeArrowheads="1"/>
              </p:cNvSpPr>
              <p:nvPr/>
            </p:nvSpPr>
            <p:spPr bwMode="auto">
              <a:xfrm>
                <a:off x="3285" y="1643"/>
                <a:ext cx="246" cy="271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1" name="Group 39"/>
            <p:cNvGrpSpPr>
              <a:grpSpLocks/>
            </p:cNvGrpSpPr>
            <p:nvPr/>
          </p:nvGrpSpPr>
          <p:grpSpPr bwMode="auto">
            <a:xfrm>
              <a:off x="4906" y="2019"/>
              <a:ext cx="557" cy="188"/>
              <a:chOff x="4483" y="2688"/>
              <a:chExt cx="557" cy="188"/>
            </a:xfrm>
          </p:grpSpPr>
          <p:sp>
            <p:nvSpPr>
              <p:cNvPr id="13379" name="Oval 40"/>
              <p:cNvSpPr>
                <a:spLocks noChangeAspect="1" noChangeArrowheads="1"/>
              </p:cNvSpPr>
              <p:nvPr/>
            </p:nvSpPr>
            <p:spPr bwMode="auto">
              <a:xfrm>
                <a:off x="4483" y="268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0" name="Oval 41"/>
              <p:cNvSpPr>
                <a:spLocks noChangeAspect="1" noChangeArrowheads="1"/>
              </p:cNvSpPr>
              <p:nvPr/>
            </p:nvSpPr>
            <p:spPr bwMode="auto">
              <a:xfrm>
                <a:off x="4579" y="2784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2" name="Group 42"/>
            <p:cNvGrpSpPr>
              <a:grpSpLocks/>
            </p:cNvGrpSpPr>
            <p:nvPr/>
          </p:nvGrpSpPr>
          <p:grpSpPr bwMode="auto">
            <a:xfrm>
              <a:off x="4140" y="1966"/>
              <a:ext cx="313" cy="294"/>
              <a:chOff x="4007" y="1619"/>
              <a:chExt cx="313" cy="294"/>
            </a:xfrm>
          </p:grpSpPr>
          <p:sp>
            <p:nvSpPr>
              <p:cNvPr id="13377" name="Oval 43"/>
              <p:cNvSpPr>
                <a:spLocks noChangeAspect="1" noChangeArrowheads="1"/>
              </p:cNvSpPr>
              <p:nvPr/>
            </p:nvSpPr>
            <p:spPr bwMode="auto">
              <a:xfrm>
                <a:off x="4007" y="1619"/>
                <a:ext cx="313" cy="294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8" name="Oval 44"/>
              <p:cNvSpPr>
                <a:spLocks noChangeAspect="1" noChangeArrowheads="1"/>
              </p:cNvSpPr>
              <p:nvPr/>
            </p:nvSpPr>
            <p:spPr bwMode="auto">
              <a:xfrm>
                <a:off x="4105" y="1668"/>
                <a:ext cx="156" cy="17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3373" name="AutoShape 45"/>
            <p:cNvSpPr>
              <a:spLocks noChangeAspect="1" noChangeArrowheads="1"/>
            </p:cNvSpPr>
            <p:nvPr/>
          </p:nvSpPr>
          <p:spPr bwMode="auto">
            <a:xfrm>
              <a:off x="290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4" name="AutoShape 46"/>
            <p:cNvSpPr>
              <a:spLocks noChangeAspect="1" noChangeArrowheads="1"/>
            </p:cNvSpPr>
            <p:nvPr/>
          </p:nvSpPr>
          <p:spPr bwMode="auto">
            <a:xfrm>
              <a:off x="3745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5" name="AutoShape 47"/>
            <p:cNvSpPr>
              <a:spLocks noChangeAspect="1" noChangeArrowheads="1"/>
            </p:cNvSpPr>
            <p:nvPr/>
          </p:nvSpPr>
          <p:spPr bwMode="auto">
            <a:xfrm>
              <a:off x="451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6" name="AutoShape 48"/>
            <p:cNvSpPr>
              <a:spLocks noChangeAspect="1" noChangeArrowheads="1"/>
            </p:cNvSpPr>
            <p:nvPr/>
          </p:nvSpPr>
          <p:spPr bwMode="auto">
            <a:xfrm>
              <a:off x="1957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6385" name="Group 129"/>
          <p:cNvGrpSpPr>
            <a:grpSpLocks/>
          </p:cNvGrpSpPr>
          <p:nvPr/>
        </p:nvGrpSpPr>
        <p:grpSpPr bwMode="auto">
          <a:xfrm>
            <a:off x="684213" y="1196975"/>
            <a:ext cx="4921257" cy="1512888"/>
            <a:chOff x="431" y="754"/>
            <a:chExt cx="3100" cy="953"/>
          </a:xfrm>
        </p:grpSpPr>
        <p:sp>
          <p:nvSpPr>
            <p:cNvPr id="13360" name="Text Box 58"/>
            <p:cNvSpPr txBox="1">
              <a:spLocks noChangeArrowheads="1"/>
            </p:cNvSpPr>
            <p:nvPr/>
          </p:nvSpPr>
          <p:spPr bwMode="auto">
            <a:xfrm>
              <a:off x="1882" y="935"/>
              <a:ext cx="16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Onuitputtelijke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bron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3361" name="Group 127"/>
            <p:cNvGrpSpPr>
              <a:grpSpLocks/>
            </p:cNvGrpSpPr>
            <p:nvPr/>
          </p:nvGrpSpPr>
          <p:grpSpPr bwMode="auto">
            <a:xfrm>
              <a:off x="431" y="754"/>
              <a:ext cx="1361" cy="560"/>
              <a:chOff x="2880" y="3241"/>
              <a:chExt cx="1361" cy="560"/>
            </a:xfrm>
          </p:grpSpPr>
          <p:sp>
            <p:nvSpPr>
              <p:cNvPr id="13363" name="AutoShape 118"/>
              <p:cNvSpPr>
                <a:spLocks noChangeArrowheads="1"/>
              </p:cNvSpPr>
              <p:nvPr/>
            </p:nvSpPr>
            <p:spPr bwMode="auto">
              <a:xfrm>
                <a:off x="3783" y="3241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4" name="Oval 121"/>
              <p:cNvSpPr>
                <a:spLocks noChangeArrowheads="1"/>
              </p:cNvSpPr>
              <p:nvPr/>
            </p:nvSpPr>
            <p:spPr bwMode="auto">
              <a:xfrm>
                <a:off x="3842" y="3288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5" name="AutoShape 123"/>
              <p:cNvSpPr>
                <a:spLocks noChangeArrowheads="1"/>
              </p:cNvSpPr>
              <p:nvPr/>
            </p:nvSpPr>
            <p:spPr bwMode="auto">
              <a:xfrm>
                <a:off x="2880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6" name="Oval 124"/>
              <p:cNvSpPr>
                <a:spLocks noChangeArrowheads="1"/>
              </p:cNvSpPr>
              <p:nvPr/>
            </p:nvSpPr>
            <p:spPr bwMode="auto">
              <a:xfrm>
                <a:off x="2901" y="3292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7" name="AutoShape 125"/>
              <p:cNvSpPr>
                <a:spLocks noChangeArrowheads="1"/>
              </p:cNvSpPr>
              <p:nvPr/>
            </p:nvSpPr>
            <p:spPr bwMode="auto">
              <a:xfrm>
                <a:off x="3334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8" name="Oval 126"/>
              <p:cNvSpPr>
                <a:spLocks noChangeArrowheads="1"/>
              </p:cNvSpPr>
              <p:nvPr/>
            </p:nvSpPr>
            <p:spPr bwMode="auto">
              <a:xfrm>
                <a:off x="3377" y="3394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</p:grpSp>
        <p:sp>
          <p:nvSpPr>
            <p:cNvPr id="13362" name="AutoShape 128"/>
            <p:cNvSpPr>
              <a:spLocks noChangeArrowheads="1"/>
            </p:cNvSpPr>
            <p:nvPr/>
          </p:nvSpPr>
          <p:spPr bwMode="auto">
            <a:xfrm>
              <a:off x="1610" y="1389"/>
              <a:ext cx="91" cy="318"/>
            </a:xfrm>
            <a:prstGeom prst="downArrow">
              <a:avLst>
                <a:gd name="adj1" fmla="val 50000"/>
                <a:gd name="adj2" fmla="val 87363"/>
              </a:avLst>
            </a:prstGeom>
            <a:solidFill>
              <a:srgbClr val="C00000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 sz="2800">
                <a:solidFill>
                  <a:srgbClr val="DE7008"/>
                </a:solidFill>
              </a:endParaRPr>
            </a:p>
          </p:txBody>
        </p:sp>
      </p:grpSp>
      <p:grpSp>
        <p:nvGrpSpPr>
          <p:cNvPr id="96401" name="Group 145"/>
          <p:cNvGrpSpPr>
            <a:grpSpLocks/>
          </p:cNvGrpSpPr>
          <p:nvPr/>
        </p:nvGrpSpPr>
        <p:grpSpPr bwMode="auto">
          <a:xfrm>
            <a:off x="5435601" y="3933825"/>
            <a:ext cx="3313113" cy="1982788"/>
            <a:chOff x="3424" y="2478"/>
            <a:chExt cx="2087" cy="1249"/>
          </a:xfrm>
        </p:grpSpPr>
        <p:pic>
          <p:nvPicPr>
            <p:cNvPr id="13357" name="Picture 130" descr="RedBloodCel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478"/>
              <a:ext cx="998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31" descr="desktop p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478"/>
              <a:ext cx="990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9" name="Text Box 142"/>
            <p:cNvSpPr txBox="1">
              <a:spLocks noChangeArrowheads="1"/>
            </p:cNvSpPr>
            <p:nvPr/>
          </p:nvSpPr>
          <p:spPr bwMode="auto">
            <a:xfrm>
              <a:off x="3424" y="3475"/>
              <a:ext cx="152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Functionele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cellen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03" name="Group 147"/>
          <p:cNvGrpSpPr>
            <a:grpSpLocks/>
          </p:cNvGrpSpPr>
          <p:nvPr/>
        </p:nvGrpSpPr>
        <p:grpSpPr bwMode="auto">
          <a:xfrm>
            <a:off x="230190" y="4724400"/>
            <a:ext cx="4486278" cy="1906588"/>
            <a:chOff x="145" y="2976"/>
            <a:chExt cx="2826" cy="1201"/>
          </a:xfrm>
        </p:grpSpPr>
        <p:pic>
          <p:nvPicPr>
            <p:cNvPr id="13355" name="Picture 1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32619" r="62852" b="26869"/>
            <a:stretch>
              <a:fillRect/>
            </a:stretch>
          </p:blipFill>
          <p:spPr bwMode="auto">
            <a:xfrm>
              <a:off x="1202" y="2976"/>
              <a:ext cx="1769" cy="1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6" name="Text Box 146"/>
            <p:cNvSpPr txBox="1">
              <a:spLocks noChangeArrowheads="1"/>
            </p:cNvSpPr>
            <p:nvPr/>
          </p:nvSpPr>
          <p:spPr bwMode="auto">
            <a:xfrm>
              <a:off x="145" y="3475"/>
              <a:ext cx="9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Veiligheid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15" name="Group 159"/>
          <p:cNvGrpSpPr>
            <a:grpSpLocks/>
          </p:cNvGrpSpPr>
          <p:nvPr/>
        </p:nvGrpSpPr>
        <p:grpSpPr bwMode="auto">
          <a:xfrm>
            <a:off x="5508625" y="1160463"/>
            <a:ext cx="2971800" cy="1657350"/>
            <a:chOff x="3470" y="731"/>
            <a:chExt cx="1872" cy="1044"/>
          </a:xfrm>
        </p:grpSpPr>
        <p:pic>
          <p:nvPicPr>
            <p:cNvPr id="13352" name="Picture 155" descr="m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72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157" descr="man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450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Text Box 158"/>
            <p:cNvSpPr txBox="1">
              <a:spLocks noChangeArrowheads="1"/>
            </p:cNvSpPr>
            <p:nvPr/>
          </p:nvSpPr>
          <p:spPr bwMode="auto">
            <a:xfrm>
              <a:off x="3470" y="1434"/>
              <a:ext cx="8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smtClean="0">
                  <a:solidFill>
                    <a:srgbClr val="C00000"/>
                  </a:solidFill>
                </a:rPr>
                <a:t>Voor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wie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344" name="Freeform 189"/>
          <p:cNvSpPr>
            <a:spLocks/>
          </p:cNvSpPr>
          <p:nvPr/>
        </p:nvSpPr>
        <p:spPr bwMode="auto">
          <a:xfrm>
            <a:off x="1803400" y="3573463"/>
            <a:ext cx="681038" cy="374650"/>
          </a:xfrm>
          <a:custGeom>
            <a:avLst/>
            <a:gdLst>
              <a:gd name="T0" fmla="*/ 0 w 964"/>
              <a:gd name="T1" fmla="*/ 2147483647 h 828"/>
              <a:gd name="T2" fmla="*/ 2147483647 w 964"/>
              <a:gd name="T3" fmla="*/ 2147483647 h 828"/>
              <a:gd name="T4" fmla="*/ 2147483647 w 964"/>
              <a:gd name="T5" fmla="*/ 2147483647 h 828"/>
              <a:gd name="T6" fmla="*/ 2147483647 w 964"/>
              <a:gd name="T7" fmla="*/ 2147483647 h 828"/>
              <a:gd name="T8" fmla="*/ 2147483647 w 964"/>
              <a:gd name="T9" fmla="*/ 2147483647 h 828"/>
              <a:gd name="T10" fmla="*/ 2147483647 w 964"/>
              <a:gd name="T11" fmla="*/ 2147483647 h 828"/>
              <a:gd name="T12" fmla="*/ 2147483647 w 964"/>
              <a:gd name="T13" fmla="*/ 2147483647 h 828"/>
              <a:gd name="T14" fmla="*/ 2147483647 w 964"/>
              <a:gd name="T15" fmla="*/ 2147483647 h 828"/>
              <a:gd name="T16" fmla="*/ 2147483647 w 964"/>
              <a:gd name="T17" fmla="*/ 2147483647 h 828"/>
              <a:gd name="T18" fmla="*/ 2147483647 w 964"/>
              <a:gd name="T19" fmla="*/ 2147483647 h 828"/>
              <a:gd name="T20" fmla="*/ 2147483647 w 964"/>
              <a:gd name="T21" fmla="*/ 2147483647 h 828"/>
              <a:gd name="T22" fmla="*/ 2147483647 w 964"/>
              <a:gd name="T23" fmla="*/ 2147483647 h 828"/>
              <a:gd name="T24" fmla="*/ 2147483647 w 964"/>
              <a:gd name="T25" fmla="*/ 2147483647 h 828"/>
              <a:gd name="T26" fmla="*/ 2147483647 w 964"/>
              <a:gd name="T27" fmla="*/ 2147483647 h 828"/>
              <a:gd name="T28" fmla="*/ 2147483647 w 964"/>
              <a:gd name="T29" fmla="*/ 2147483647 h 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4" h="828">
                <a:moveTo>
                  <a:pt x="0" y="332"/>
                </a:moveTo>
                <a:cubicBezTo>
                  <a:pt x="85" y="299"/>
                  <a:pt x="170" y="266"/>
                  <a:pt x="189" y="332"/>
                </a:cubicBezTo>
                <a:cubicBezTo>
                  <a:pt x="208" y="398"/>
                  <a:pt x="119" y="650"/>
                  <a:pt x="115" y="727"/>
                </a:cubicBezTo>
                <a:cubicBezTo>
                  <a:pt x="111" y="804"/>
                  <a:pt x="148" y="828"/>
                  <a:pt x="164" y="793"/>
                </a:cubicBezTo>
                <a:cubicBezTo>
                  <a:pt x="180" y="758"/>
                  <a:pt x="189" y="590"/>
                  <a:pt x="214" y="513"/>
                </a:cubicBezTo>
                <a:cubicBezTo>
                  <a:pt x="239" y="436"/>
                  <a:pt x="290" y="299"/>
                  <a:pt x="313" y="332"/>
                </a:cubicBezTo>
                <a:cubicBezTo>
                  <a:pt x="336" y="365"/>
                  <a:pt x="342" y="633"/>
                  <a:pt x="354" y="711"/>
                </a:cubicBezTo>
                <a:cubicBezTo>
                  <a:pt x="366" y="789"/>
                  <a:pt x="375" y="818"/>
                  <a:pt x="387" y="801"/>
                </a:cubicBezTo>
                <a:cubicBezTo>
                  <a:pt x="399" y="784"/>
                  <a:pt x="413" y="682"/>
                  <a:pt x="428" y="612"/>
                </a:cubicBezTo>
                <a:cubicBezTo>
                  <a:pt x="443" y="542"/>
                  <a:pt x="422" y="434"/>
                  <a:pt x="477" y="382"/>
                </a:cubicBezTo>
                <a:cubicBezTo>
                  <a:pt x="532" y="330"/>
                  <a:pt x="676" y="324"/>
                  <a:pt x="757" y="299"/>
                </a:cubicBezTo>
                <a:cubicBezTo>
                  <a:pt x="838" y="274"/>
                  <a:pt x="964" y="283"/>
                  <a:pt x="963" y="234"/>
                </a:cubicBezTo>
                <a:cubicBezTo>
                  <a:pt x="962" y="185"/>
                  <a:pt x="778" y="6"/>
                  <a:pt x="749" y="3"/>
                </a:cubicBezTo>
                <a:cubicBezTo>
                  <a:pt x="720" y="0"/>
                  <a:pt x="819" y="206"/>
                  <a:pt x="790" y="217"/>
                </a:cubicBezTo>
                <a:cubicBezTo>
                  <a:pt x="761" y="228"/>
                  <a:pt x="612" y="94"/>
                  <a:pt x="576" y="69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3433186" y="279400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>
                <a:solidFill>
                  <a:schemeClr val="tx2"/>
                </a:solidFill>
              </a:rPr>
              <a:t>Kweekbloed: hoe en voor wie ?</a:t>
            </a:r>
          </a:p>
        </p:txBody>
      </p:sp>
    </p:spTree>
    <p:extLst>
      <p:ext uri="{BB962C8B-B14F-4D97-AF65-F5344CB8AC3E}">
        <p14:creationId xmlns:p14="http://schemas.microsoft.com/office/powerpoint/2010/main" val="1008859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23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13315" name="Oval 5"/>
          <p:cNvSpPr>
            <a:spLocks noChangeAspect="1" noChangeArrowheads="1"/>
          </p:cNvSpPr>
          <p:nvPr/>
        </p:nvSpPr>
        <p:spPr bwMode="auto">
          <a:xfrm>
            <a:off x="1038225" y="2946400"/>
            <a:ext cx="1727200" cy="14382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Oval 6"/>
          <p:cNvSpPr>
            <a:spLocks noChangeAspect="1" noChangeArrowheads="1"/>
          </p:cNvSpPr>
          <p:nvPr/>
        </p:nvSpPr>
        <p:spPr bwMode="auto">
          <a:xfrm>
            <a:off x="1614488" y="3138488"/>
            <a:ext cx="958850" cy="10541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190750" y="3479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8000"/>
              </a:solidFill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2282825" y="2579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FF0000"/>
              </a:solidFill>
            </a:endParaRPr>
          </a:p>
        </p:txBody>
      </p:sp>
      <p:sp>
        <p:nvSpPr>
          <p:cNvPr id="13319" name="Oval 10"/>
          <p:cNvSpPr>
            <a:spLocks noChangeAspect="1" noChangeArrowheads="1"/>
          </p:cNvSpPr>
          <p:nvPr/>
        </p:nvSpPr>
        <p:spPr bwMode="auto">
          <a:xfrm>
            <a:off x="1470025" y="3000375"/>
            <a:ext cx="317500" cy="636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0" name="Line 11"/>
          <p:cNvSpPr>
            <a:spLocks noChangeAspect="1" noChangeShapeType="1"/>
          </p:cNvSpPr>
          <p:nvPr/>
        </p:nvSpPr>
        <p:spPr bwMode="auto">
          <a:xfrm>
            <a:off x="1616075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1" name="Oval 12"/>
          <p:cNvSpPr>
            <a:spLocks noChangeAspect="1" noChangeArrowheads="1"/>
          </p:cNvSpPr>
          <p:nvPr/>
        </p:nvSpPr>
        <p:spPr bwMode="auto">
          <a:xfrm>
            <a:off x="1517650" y="3049588"/>
            <a:ext cx="319088" cy="63658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2" name="Line 13"/>
          <p:cNvSpPr>
            <a:spLocks noChangeAspect="1" noChangeShapeType="1"/>
          </p:cNvSpPr>
          <p:nvPr/>
        </p:nvSpPr>
        <p:spPr bwMode="auto">
          <a:xfrm>
            <a:off x="1665288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3" name="Line 14"/>
          <p:cNvSpPr>
            <a:spLocks noChangeAspect="1" noChangeShapeType="1"/>
          </p:cNvSpPr>
          <p:nvPr/>
        </p:nvSpPr>
        <p:spPr bwMode="auto">
          <a:xfrm>
            <a:off x="1665288" y="2867025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4" name="Line 15"/>
          <p:cNvSpPr>
            <a:spLocks noChangeAspect="1" noChangeShapeType="1"/>
          </p:cNvSpPr>
          <p:nvPr/>
        </p:nvSpPr>
        <p:spPr bwMode="auto">
          <a:xfrm rot="-2700000">
            <a:off x="1752600" y="2833688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5" name="Line 16"/>
          <p:cNvSpPr>
            <a:spLocks noChangeAspect="1" noChangeShapeType="1"/>
          </p:cNvSpPr>
          <p:nvPr/>
        </p:nvSpPr>
        <p:spPr bwMode="auto">
          <a:xfrm rot="5400000">
            <a:off x="1787525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6" name="Line 17"/>
          <p:cNvSpPr>
            <a:spLocks noChangeAspect="1" noChangeShapeType="1"/>
          </p:cNvSpPr>
          <p:nvPr/>
        </p:nvSpPr>
        <p:spPr bwMode="auto">
          <a:xfrm flipH="1">
            <a:off x="1520825" y="2867025"/>
            <a:ext cx="1000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7" name="Line 18"/>
          <p:cNvSpPr>
            <a:spLocks noChangeAspect="1" noChangeShapeType="1"/>
          </p:cNvSpPr>
          <p:nvPr/>
        </p:nvSpPr>
        <p:spPr bwMode="auto">
          <a:xfrm rot="2700000" flipH="1">
            <a:off x="1441450" y="2833688"/>
            <a:ext cx="98425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8" name="Line 19"/>
          <p:cNvSpPr>
            <a:spLocks noChangeAspect="1" noChangeShapeType="1"/>
          </p:cNvSpPr>
          <p:nvPr/>
        </p:nvSpPr>
        <p:spPr bwMode="auto">
          <a:xfrm rot="16200000" flipH="1">
            <a:off x="1408112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9" name="Oval 20"/>
          <p:cNvSpPr>
            <a:spLocks noChangeAspect="1" noChangeArrowheads="1"/>
          </p:cNvSpPr>
          <p:nvPr/>
        </p:nvSpPr>
        <p:spPr bwMode="auto">
          <a:xfrm>
            <a:off x="1495425" y="2687638"/>
            <a:ext cx="298450" cy="1460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FFFF"/>
              </a:gs>
              <a:gs pos="100000">
                <a:srgbClr val="FF3300"/>
              </a:gs>
            </a:gsLst>
            <a:lin ang="54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0" name="AutoShape 21"/>
          <p:cNvSpPr>
            <a:spLocks noChangeAspect="1" noChangeArrowheads="1"/>
          </p:cNvSpPr>
          <p:nvPr/>
        </p:nvSpPr>
        <p:spPr bwMode="auto">
          <a:xfrm>
            <a:off x="1144588" y="3122613"/>
            <a:ext cx="98425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1" name="AutoShape 22"/>
          <p:cNvSpPr>
            <a:spLocks noChangeAspect="1" noChangeArrowheads="1"/>
          </p:cNvSpPr>
          <p:nvPr/>
        </p:nvSpPr>
        <p:spPr bwMode="auto">
          <a:xfrm>
            <a:off x="1216025" y="3146425"/>
            <a:ext cx="100013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66128" y="2776315"/>
            <a:ext cx="98865" cy="986213"/>
            <a:chOff x="1680" y="1920"/>
            <a:chExt cx="192" cy="1920"/>
          </a:xfrm>
          <a:solidFill>
            <a:srgbClr val="0070C0"/>
          </a:solidFill>
        </p:grpSpPr>
        <p:sp>
          <p:nvSpPr>
            <p:cNvPr id="25" name="Line 24"/>
            <p:cNvSpPr>
              <a:spLocks noChangeAspect="1" noChangeShapeType="1"/>
            </p:cNvSpPr>
            <p:nvPr/>
          </p:nvSpPr>
          <p:spPr bwMode="auto">
            <a:xfrm>
              <a:off x="1680" y="2160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680" y="1920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1093907" y="2776315"/>
            <a:ext cx="98864" cy="986213"/>
            <a:chOff x="1344" y="1824"/>
            <a:chExt cx="192" cy="1920"/>
          </a:xfrm>
          <a:solidFill>
            <a:srgbClr val="0070C0"/>
          </a:solidFill>
        </p:grpSpPr>
        <p:sp>
          <p:nvSpPr>
            <p:cNvPr id="28" name="Line 27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9" name="Line 28"/>
            <p:cNvSpPr>
              <a:spLocks noChangeAspect="1" noChangeShapeType="1"/>
            </p:cNvSpPr>
            <p:nvPr/>
          </p:nvSpPr>
          <p:spPr bwMode="auto">
            <a:xfrm flipH="1" flipV="1">
              <a:off x="1344" y="1824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13334" name="Rectangle 29"/>
          <p:cNvGrpSpPr>
            <a:grpSpLocks noChangeAspect="1"/>
          </p:cNvGrpSpPr>
          <p:nvPr/>
        </p:nvGrpSpPr>
        <p:grpSpPr bwMode="auto">
          <a:xfrm>
            <a:off x="1084263" y="2609850"/>
            <a:ext cx="280987" cy="280988"/>
            <a:chOff x="1115568" y="3005328"/>
            <a:chExt cx="280416" cy="280416"/>
          </a:xfrm>
        </p:grpSpPr>
        <p:pic>
          <p:nvPicPr>
            <p:cNvPr id="13385" name="Rectangl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68" y="3005328"/>
              <a:ext cx="280416" cy="28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86" name="Text Box 28"/>
            <p:cNvSpPr txBox="1">
              <a:spLocks noChangeArrowheads="1"/>
            </p:cNvSpPr>
            <p:nvPr/>
          </p:nvSpPr>
          <p:spPr bwMode="auto">
            <a:xfrm rot="-2740562">
              <a:off x="1169619" y="3058823"/>
              <a:ext cx="173038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3335" name="AutoShape 30"/>
          <p:cNvSpPr>
            <a:spLocks noChangeAspect="1" noChangeArrowheads="1"/>
          </p:cNvSpPr>
          <p:nvPr/>
        </p:nvSpPr>
        <p:spPr bwMode="auto">
          <a:xfrm>
            <a:off x="1144588" y="3371850"/>
            <a:ext cx="98425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6" name="AutoShape 31"/>
          <p:cNvSpPr>
            <a:spLocks noChangeAspect="1" noChangeArrowheads="1"/>
          </p:cNvSpPr>
          <p:nvPr/>
        </p:nvSpPr>
        <p:spPr bwMode="auto">
          <a:xfrm>
            <a:off x="1216025" y="3395663"/>
            <a:ext cx="100013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996950" y="256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70C0"/>
              </a:solidFill>
            </a:endParaRPr>
          </a:p>
        </p:txBody>
      </p:sp>
      <p:grpSp>
        <p:nvGrpSpPr>
          <p:cNvPr id="13338" name="Group 33"/>
          <p:cNvGrpSpPr>
            <a:grpSpLocks/>
          </p:cNvGrpSpPr>
          <p:nvPr/>
        </p:nvGrpSpPr>
        <p:grpSpPr bwMode="auto">
          <a:xfrm>
            <a:off x="3106738" y="2989263"/>
            <a:ext cx="5565775" cy="731837"/>
            <a:chOff x="1957" y="1883"/>
            <a:chExt cx="3506" cy="461"/>
          </a:xfrm>
        </p:grpSpPr>
        <p:grpSp>
          <p:nvGrpSpPr>
            <p:cNvPr id="13369" name="Group 33"/>
            <p:cNvGrpSpPr>
              <a:grpSpLocks/>
            </p:cNvGrpSpPr>
            <p:nvPr/>
          </p:nvGrpSpPr>
          <p:grpSpPr bwMode="auto">
            <a:xfrm>
              <a:off x="2352" y="1883"/>
              <a:ext cx="491" cy="461"/>
              <a:chOff x="2219" y="1536"/>
              <a:chExt cx="491" cy="461"/>
            </a:xfrm>
          </p:grpSpPr>
          <p:sp>
            <p:nvSpPr>
              <p:cNvPr id="13383" name="Oval 34"/>
              <p:cNvSpPr>
                <a:spLocks noChangeAspect="1" noChangeArrowheads="1"/>
              </p:cNvSpPr>
              <p:nvPr/>
            </p:nvSpPr>
            <p:spPr bwMode="auto">
              <a:xfrm>
                <a:off x="2219" y="1536"/>
                <a:ext cx="491" cy="461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4" name="Oval 35"/>
              <p:cNvSpPr>
                <a:spLocks noChangeAspect="1" noChangeArrowheads="1"/>
              </p:cNvSpPr>
              <p:nvPr/>
            </p:nvSpPr>
            <p:spPr bwMode="auto">
              <a:xfrm>
                <a:off x="2342" y="1597"/>
                <a:ext cx="307" cy="339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0" name="Group 36"/>
            <p:cNvGrpSpPr>
              <a:grpSpLocks/>
            </p:cNvGrpSpPr>
            <p:nvPr/>
          </p:nvGrpSpPr>
          <p:grpSpPr bwMode="auto">
            <a:xfrm>
              <a:off x="3295" y="1929"/>
              <a:ext cx="393" cy="369"/>
              <a:chOff x="3162" y="1582"/>
              <a:chExt cx="393" cy="369"/>
            </a:xfrm>
          </p:grpSpPr>
          <p:sp>
            <p:nvSpPr>
              <p:cNvPr id="13381" name="Oval 37"/>
              <p:cNvSpPr>
                <a:spLocks noChangeAspect="1" noChangeArrowheads="1"/>
              </p:cNvSpPr>
              <p:nvPr/>
            </p:nvSpPr>
            <p:spPr bwMode="auto">
              <a:xfrm>
                <a:off x="3162" y="1582"/>
                <a:ext cx="393" cy="369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2" name="Oval 38"/>
              <p:cNvSpPr>
                <a:spLocks noChangeAspect="1" noChangeArrowheads="1"/>
              </p:cNvSpPr>
              <p:nvPr/>
            </p:nvSpPr>
            <p:spPr bwMode="auto">
              <a:xfrm>
                <a:off x="3285" y="1643"/>
                <a:ext cx="246" cy="271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1" name="Group 39"/>
            <p:cNvGrpSpPr>
              <a:grpSpLocks/>
            </p:cNvGrpSpPr>
            <p:nvPr/>
          </p:nvGrpSpPr>
          <p:grpSpPr bwMode="auto">
            <a:xfrm>
              <a:off x="4906" y="2019"/>
              <a:ext cx="557" cy="188"/>
              <a:chOff x="4483" y="2688"/>
              <a:chExt cx="557" cy="188"/>
            </a:xfrm>
          </p:grpSpPr>
          <p:sp>
            <p:nvSpPr>
              <p:cNvPr id="13379" name="Oval 40"/>
              <p:cNvSpPr>
                <a:spLocks noChangeAspect="1" noChangeArrowheads="1"/>
              </p:cNvSpPr>
              <p:nvPr/>
            </p:nvSpPr>
            <p:spPr bwMode="auto">
              <a:xfrm>
                <a:off x="4483" y="268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0" name="Oval 41"/>
              <p:cNvSpPr>
                <a:spLocks noChangeAspect="1" noChangeArrowheads="1"/>
              </p:cNvSpPr>
              <p:nvPr/>
            </p:nvSpPr>
            <p:spPr bwMode="auto">
              <a:xfrm>
                <a:off x="4579" y="2784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2" name="Group 42"/>
            <p:cNvGrpSpPr>
              <a:grpSpLocks/>
            </p:cNvGrpSpPr>
            <p:nvPr/>
          </p:nvGrpSpPr>
          <p:grpSpPr bwMode="auto">
            <a:xfrm>
              <a:off x="4140" y="1966"/>
              <a:ext cx="313" cy="294"/>
              <a:chOff x="4007" y="1619"/>
              <a:chExt cx="313" cy="294"/>
            </a:xfrm>
          </p:grpSpPr>
          <p:sp>
            <p:nvSpPr>
              <p:cNvPr id="13377" name="Oval 43"/>
              <p:cNvSpPr>
                <a:spLocks noChangeAspect="1" noChangeArrowheads="1"/>
              </p:cNvSpPr>
              <p:nvPr/>
            </p:nvSpPr>
            <p:spPr bwMode="auto">
              <a:xfrm>
                <a:off x="4007" y="1619"/>
                <a:ext cx="313" cy="294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8" name="Oval 44"/>
              <p:cNvSpPr>
                <a:spLocks noChangeAspect="1" noChangeArrowheads="1"/>
              </p:cNvSpPr>
              <p:nvPr/>
            </p:nvSpPr>
            <p:spPr bwMode="auto">
              <a:xfrm>
                <a:off x="4105" y="1668"/>
                <a:ext cx="156" cy="17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3373" name="AutoShape 45"/>
            <p:cNvSpPr>
              <a:spLocks noChangeAspect="1" noChangeArrowheads="1"/>
            </p:cNvSpPr>
            <p:nvPr/>
          </p:nvSpPr>
          <p:spPr bwMode="auto">
            <a:xfrm>
              <a:off x="290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4" name="AutoShape 46"/>
            <p:cNvSpPr>
              <a:spLocks noChangeAspect="1" noChangeArrowheads="1"/>
            </p:cNvSpPr>
            <p:nvPr/>
          </p:nvSpPr>
          <p:spPr bwMode="auto">
            <a:xfrm>
              <a:off x="3745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5" name="AutoShape 47"/>
            <p:cNvSpPr>
              <a:spLocks noChangeAspect="1" noChangeArrowheads="1"/>
            </p:cNvSpPr>
            <p:nvPr/>
          </p:nvSpPr>
          <p:spPr bwMode="auto">
            <a:xfrm>
              <a:off x="451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6" name="AutoShape 48"/>
            <p:cNvSpPr>
              <a:spLocks noChangeAspect="1" noChangeArrowheads="1"/>
            </p:cNvSpPr>
            <p:nvPr/>
          </p:nvSpPr>
          <p:spPr bwMode="auto">
            <a:xfrm>
              <a:off x="1957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6415" name="Group 159"/>
          <p:cNvGrpSpPr>
            <a:grpSpLocks/>
          </p:cNvGrpSpPr>
          <p:nvPr/>
        </p:nvGrpSpPr>
        <p:grpSpPr bwMode="auto">
          <a:xfrm>
            <a:off x="5508625" y="1160463"/>
            <a:ext cx="2971800" cy="1657350"/>
            <a:chOff x="3470" y="731"/>
            <a:chExt cx="1872" cy="1044"/>
          </a:xfrm>
        </p:grpSpPr>
        <p:pic>
          <p:nvPicPr>
            <p:cNvPr id="13352" name="Picture 155" descr="m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72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157" descr="ma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450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Text Box 158"/>
            <p:cNvSpPr txBox="1">
              <a:spLocks noChangeArrowheads="1"/>
            </p:cNvSpPr>
            <p:nvPr/>
          </p:nvSpPr>
          <p:spPr bwMode="auto">
            <a:xfrm>
              <a:off x="3470" y="1434"/>
              <a:ext cx="8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smtClean="0">
                  <a:solidFill>
                    <a:srgbClr val="C00000"/>
                  </a:solidFill>
                </a:rPr>
                <a:t>Voor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wie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344" name="Freeform 189"/>
          <p:cNvSpPr>
            <a:spLocks/>
          </p:cNvSpPr>
          <p:nvPr/>
        </p:nvSpPr>
        <p:spPr bwMode="auto">
          <a:xfrm>
            <a:off x="1803400" y="3573463"/>
            <a:ext cx="681038" cy="374650"/>
          </a:xfrm>
          <a:custGeom>
            <a:avLst/>
            <a:gdLst>
              <a:gd name="T0" fmla="*/ 0 w 964"/>
              <a:gd name="T1" fmla="*/ 2147483647 h 828"/>
              <a:gd name="T2" fmla="*/ 2147483647 w 964"/>
              <a:gd name="T3" fmla="*/ 2147483647 h 828"/>
              <a:gd name="T4" fmla="*/ 2147483647 w 964"/>
              <a:gd name="T5" fmla="*/ 2147483647 h 828"/>
              <a:gd name="T6" fmla="*/ 2147483647 w 964"/>
              <a:gd name="T7" fmla="*/ 2147483647 h 828"/>
              <a:gd name="T8" fmla="*/ 2147483647 w 964"/>
              <a:gd name="T9" fmla="*/ 2147483647 h 828"/>
              <a:gd name="T10" fmla="*/ 2147483647 w 964"/>
              <a:gd name="T11" fmla="*/ 2147483647 h 828"/>
              <a:gd name="T12" fmla="*/ 2147483647 w 964"/>
              <a:gd name="T13" fmla="*/ 2147483647 h 828"/>
              <a:gd name="T14" fmla="*/ 2147483647 w 964"/>
              <a:gd name="T15" fmla="*/ 2147483647 h 828"/>
              <a:gd name="T16" fmla="*/ 2147483647 w 964"/>
              <a:gd name="T17" fmla="*/ 2147483647 h 828"/>
              <a:gd name="T18" fmla="*/ 2147483647 w 964"/>
              <a:gd name="T19" fmla="*/ 2147483647 h 828"/>
              <a:gd name="T20" fmla="*/ 2147483647 w 964"/>
              <a:gd name="T21" fmla="*/ 2147483647 h 828"/>
              <a:gd name="T22" fmla="*/ 2147483647 w 964"/>
              <a:gd name="T23" fmla="*/ 2147483647 h 828"/>
              <a:gd name="T24" fmla="*/ 2147483647 w 964"/>
              <a:gd name="T25" fmla="*/ 2147483647 h 828"/>
              <a:gd name="T26" fmla="*/ 2147483647 w 964"/>
              <a:gd name="T27" fmla="*/ 2147483647 h 828"/>
              <a:gd name="T28" fmla="*/ 2147483647 w 964"/>
              <a:gd name="T29" fmla="*/ 2147483647 h 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4" h="828">
                <a:moveTo>
                  <a:pt x="0" y="332"/>
                </a:moveTo>
                <a:cubicBezTo>
                  <a:pt x="85" y="299"/>
                  <a:pt x="170" y="266"/>
                  <a:pt x="189" y="332"/>
                </a:cubicBezTo>
                <a:cubicBezTo>
                  <a:pt x="208" y="398"/>
                  <a:pt x="119" y="650"/>
                  <a:pt x="115" y="727"/>
                </a:cubicBezTo>
                <a:cubicBezTo>
                  <a:pt x="111" y="804"/>
                  <a:pt x="148" y="828"/>
                  <a:pt x="164" y="793"/>
                </a:cubicBezTo>
                <a:cubicBezTo>
                  <a:pt x="180" y="758"/>
                  <a:pt x="189" y="590"/>
                  <a:pt x="214" y="513"/>
                </a:cubicBezTo>
                <a:cubicBezTo>
                  <a:pt x="239" y="436"/>
                  <a:pt x="290" y="299"/>
                  <a:pt x="313" y="332"/>
                </a:cubicBezTo>
                <a:cubicBezTo>
                  <a:pt x="336" y="365"/>
                  <a:pt x="342" y="633"/>
                  <a:pt x="354" y="711"/>
                </a:cubicBezTo>
                <a:cubicBezTo>
                  <a:pt x="366" y="789"/>
                  <a:pt x="375" y="818"/>
                  <a:pt x="387" y="801"/>
                </a:cubicBezTo>
                <a:cubicBezTo>
                  <a:pt x="399" y="784"/>
                  <a:pt x="413" y="682"/>
                  <a:pt x="428" y="612"/>
                </a:cubicBezTo>
                <a:cubicBezTo>
                  <a:pt x="443" y="542"/>
                  <a:pt x="422" y="434"/>
                  <a:pt x="477" y="382"/>
                </a:cubicBezTo>
                <a:cubicBezTo>
                  <a:pt x="532" y="330"/>
                  <a:pt x="676" y="324"/>
                  <a:pt x="757" y="299"/>
                </a:cubicBezTo>
                <a:cubicBezTo>
                  <a:pt x="838" y="274"/>
                  <a:pt x="964" y="283"/>
                  <a:pt x="963" y="234"/>
                </a:cubicBezTo>
                <a:cubicBezTo>
                  <a:pt x="962" y="185"/>
                  <a:pt x="778" y="6"/>
                  <a:pt x="749" y="3"/>
                </a:cubicBezTo>
                <a:cubicBezTo>
                  <a:pt x="720" y="0"/>
                  <a:pt x="819" y="206"/>
                  <a:pt x="790" y="217"/>
                </a:cubicBezTo>
                <a:cubicBezTo>
                  <a:pt x="761" y="228"/>
                  <a:pt x="612" y="94"/>
                  <a:pt x="576" y="69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433186" y="279400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>
                <a:solidFill>
                  <a:schemeClr val="tx2"/>
                </a:solidFill>
              </a:rPr>
              <a:t>Kweekbloed: hoe en voor wie ?</a:t>
            </a:r>
          </a:p>
        </p:txBody>
      </p:sp>
    </p:spTree>
    <p:extLst>
      <p:ext uri="{BB962C8B-B14F-4D97-AF65-F5344CB8AC3E}">
        <p14:creationId xmlns:p14="http://schemas.microsoft.com/office/powerpoint/2010/main" val="476154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088465" y="10358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7" descr="D:\Powerpoint\2009_IL\Pictures\Hemoglo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2938"/>
            <a:ext cx="2617788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anemias worldwide copy"/>
          <p:cNvPicPr>
            <a:picLocks noChangeAspect="1" noChangeArrowheads="1"/>
          </p:cNvPicPr>
          <p:nvPr/>
        </p:nvPicPr>
        <p:blipFill>
          <a:blip r:embed="rId3"/>
          <a:srcRect t="6854" b="10266"/>
          <a:stretch>
            <a:fillRect/>
          </a:stretch>
        </p:blipFill>
        <p:spPr bwMode="auto">
          <a:xfrm>
            <a:off x="4633993" y="1448069"/>
            <a:ext cx="35591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5096" y="1066799"/>
            <a:ext cx="400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C00000"/>
                </a:solidFill>
              </a:rPr>
              <a:t>1959: eiwit structuur Hb</a:t>
            </a:r>
          </a:p>
          <a:p>
            <a:r>
              <a:rPr lang="nl-NL" sz="2000" dirty="0" smtClean="0">
                <a:solidFill>
                  <a:srgbClr val="C00000"/>
                </a:solidFill>
              </a:rPr>
              <a:t>1974: DNA sequentie globin gene</a:t>
            </a: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 smtClean="0"/>
              <a:t>Zuurstof transport door Hemoglobine</a:t>
            </a:r>
          </a:p>
          <a:p>
            <a:pPr algn="r" eaLnBrk="1" hangingPunct="1"/>
            <a:endParaRPr lang="nl-NL" altLang="nl-NL" b="1" kern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581439" y="178895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1554" y="232723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272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088465" y="10358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7" descr="D:\Powerpoint\2009_IL\Pictures\Hemoglo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2938"/>
            <a:ext cx="2617788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switch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065" y="4416425"/>
            <a:ext cx="49339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anemias worldwide copy"/>
          <p:cNvPicPr>
            <a:picLocks noChangeAspect="1" noChangeArrowheads="1"/>
          </p:cNvPicPr>
          <p:nvPr/>
        </p:nvPicPr>
        <p:blipFill>
          <a:blip r:embed="rId4"/>
          <a:srcRect t="6854" b="10266"/>
          <a:stretch>
            <a:fillRect/>
          </a:stretch>
        </p:blipFill>
        <p:spPr bwMode="auto">
          <a:xfrm>
            <a:off x="4633993" y="1448069"/>
            <a:ext cx="35591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5096" y="1066799"/>
            <a:ext cx="400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C00000"/>
                </a:solidFill>
              </a:rPr>
              <a:t>1959: eiwit structuur Hb</a:t>
            </a:r>
          </a:p>
          <a:p>
            <a:r>
              <a:rPr lang="nl-NL" sz="2000" dirty="0" smtClean="0">
                <a:solidFill>
                  <a:srgbClr val="C00000"/>
                </a:solidFill>
              </a:rPr>
              <a:t>1974: DNA sequentie globin gene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4393" y="4013469"/>
            <a:ext cx="3129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>
              <a:solidFill>
                <a:srgbClr val="C00000"/>
              </a:solidFill>
            </a:endParaRPr>
          </a:p>
          <a:p>
            <a:r>
              <a:rPr lang="nl-NL" sz="2000" dirty="0">
                <a:solidFill>
                  <a:srgbClr val="C00000"/>
                </a:solidFill>
              </a:rPr>
              <a:t>2016: </a:t>
            </a:r>
            <a:endParaRPr lang="nl-NL" sz="2000" dirty="0" smtClean="0">
              <a:solidFill>
                <a:srgbClr val="C00000"/>
              </a:solidFill>
            </a:endParaRPr>
          </a:p>
          <a:p>
            <a:r>
              <a:rPr lang="nl-NL" sz="2000" dirty="0" smtClean="0">
                <a:solidFill>
                  <a:srgbClr val="C00000"/>
                </a:solidFill>
              </a:rPr>
              <a:t>Nog </a:t>
            </a:r>
            <a:r>
              <a:rPr lang="nl-NL" sz="2000" dirty="0">
                <a:solidFill>
                  <a:srgbClr val="C00000"/>
                </a:solidFill>
              </a:rPr>
              <a:t>steeds </a:t>
            </a:r>
            <a:r>
              <a:rPr lang="nl-NL" sz="2000" dirty="0" smtClean="0">
                <a:solidFill>
                  <a:srgbClr val="C00000"/>
                </a:solidFill>
              </a:rPr>
              <a:t>onbekend </a:t>
            </a:r>
            <a:r>
              <a:rPr lang="nl-NL" sz="2000" dirty="0">
                <a:solidFill>
                  <a:srgbClr val="C00000"/>
                </a:solidFill>
              </a:rPr>
              <a:t>hoe </a:t>
            </a:r>
            <a:r>
              <a:rPr lang="nl-NL" sz="2000" dirty="0" smtClean="0">
                <a:solidFill>
                  <a:srgbClr val="C00000"/>
                </a:solidFill>
              </a:rPr>
              <a:t>het </a:t>
            </a:r>
            <a:r>
              <a:rPr lang="nl-NL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g-</a:t>
            </a:r>
            <a:r>
              <a:rPr lang="nl-NL" sz="2000" dirty="0" smtClean="0">
                <a:solidFill>
                  <a:srgbClr val="C00000"/>
                </a:solidFill>
              </a:rPr>
              <a:t>globine gen aangezet kan worden als therapie voor hemoglobinopathieen</a:t>
            </a:r>
            <a:endParaRPr lang="nl-NL" sz="2000" dirty="0">
              <a:solidFill>
                <a:srgbClr val="C00000"/>
              </a:solidFill>
            </a:endParaRPr>
          </a:p>
          <a:p>
            <a:endParaRPr lang="nl-NL" sz="2000" dirty="0">
              <a:solidFill>
                <a:srgbClr val="C00000"/>
              </a:solidFill>
            </a:endParaRP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 smtClean="0"/>
              <a:t>Zuurstof transport door Hemoglobine</a:t>
            </a:r>
          </a:p>
          <a:p>
            <a:pPr algn="r" eaLnBrk="1" hangingPunct="1"/>
            <a:endParaRPr lang="nl-NL" altLang="nl-NL" b="1" kern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581439" y="178895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1554" y="232723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707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>
            <a:fillRect/>
          </a:stretch>
        </p:blipFill>
        <p:spPr bwMode="auto">
          <a:xfrm>
            <a:off x="478910" y="1415939"/>
            <a:ext cx="43100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1235372" y="3630581"/>
            <a:ext cx="20878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sz="2000" b="1" dirty="0">
                <a:solidFill>
                  <a:srgbClr val="C00000"/>
                </a:solidFill>
                <a:latin typeface="Calibri" pitchFamily="34" charset="0"/>
              </a:rPr>
              <a:t>Rhesus </a:t>
            </a:r>
            <a:r>
              <a:rPr lang="en-US" altLang="nl-NL" sz="2000" b="1" dirty="0" err="1">
                <a:solidFill>
                  <a:srgbClr val="C00000"/>
                </a:solidFill>
                <a:latin typeface="Calibri" pitchFamily="34" charset="0"/>
              </a:rPr>
              <a:t>systeem</a:t>
            </a:r>
            <a:endParaRPr lang="nl-NL" altLang="nl-NL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MNS-systeem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P-systeem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Lutheran-systeem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Kell-systeem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Lewis-systeem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Duffy-systeem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Kidd-systeem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Diego-systeem</a:t>
            </a:r>
          </a:p>
          <a:p>
            <a:pPr eaLnBrk="1" hangingPunct="1"/>
            <a:r>
              <a:rPr lang="en-GB" altLang="nl-NL" sz="2000" b="1" dirty="0">
                <a:solidFill>
                  <a:srgbClr val="C00000"/>
                </a:solidFill>
                <a:latin typeface="Calibri" pitchFamily="34" charset="0"/>
              </a:rPr>
              <a:t>……………</a:t>
            </a:r>
            <a:endParaRPr lang="nl-NL" altLang="nl-NL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631" name="TextBox 90"/>
          <p:cNvSpPr txBox="1">
            <a:spLocks noChangeArrowheads="1"/>
          </p:cNvSpPr>
          <p:nvPr/>
        </p:nvSpPr>
        <p:spPr bwMode="auto">
          <a:xfrm>
            <a:off x="5032052" y="4845843"/>
            <a:ext cx="3078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b="1" dirty="0" smtClean="0">
                <a:solidFill>
                  <a:srgbClr val="C00000"/>
                </a:solidFill>
                <a:latin typeface="Calibri" pitchFamily="34" charset="0"/>
              </a:rPr>
              <a:t>    30 </a:t>
            </a:r>
            <a:r>
              <a:rPr lang="en-GB" altLang="nl-NL" sz="2000" b="1" dirty="0" err="1" smtClean="0">
                <a:solidFill>
                  <a:srgbClr val="C00000"/>
                </a:solidFill>
                <a:latin typeface="Calibri" pitchFamily="34" charset="0"/>
              </a:rPr>
              <a:t>bloedgroepsystemen</a:t>
            </a:r>
            <a:endParaRPr lang="en-GB" altLang="nl-NL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&gt;</a:t>
            </a:r>
            <a:r>
              <a:rPr lang="en-GB" altLang="nl-NL" sz="2000" b="1" dirty="0" smtClean="0">
                <a:solidFill>
                  <a:srgbClr val="C00000"/>
                </a:solidFill>
                <a:latin typeface="Calibri" pitchFamily="34" charset="0"/>
              </a:rPr>
              <a:t>300 </a:t>
            </a:r>
            <a:r>
              <a:rPr lang="en-GB" altLang="nl-NL" sz="2000" b="1" dirty="0" err="1">
                <a:solidFill>
                  <a:srgbClr val="C00000"/>
                </a:solidFill>
                <a:latin typeface="Calibri" pitchFamily="34" charset="0"/>
              </a:rPr>
              <a:t>bloedgroepen</a:t>
            </a:r>
            <a:endParaRPr lang="nl-NL" altLang="nl-NL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6632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52" y="1822316"/>
            <a:ext cx="3451548" cy="25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/>
              <a:t>Veel variatie in </a:t>
            </a:r>
            <a:r>
              <a:rPr lang="nl-NL" altLang="nl-NL" b="1" kern="0" dirty="0" smtClean="0"/>
              <a:t>bloedgroepen </a:t>
            </a:r>
          </a:p>
          <a:p>
            <a:pPr algn="r" eaLnBrk="1" hangingPunct="1"/>
            <a:endParaRPr lang="nl-NL" altLang="nl-NL" b="1" kern="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004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66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>
            <a:fillRect/>
          </a:stretch>
        </p:blipFill>
        <p:spPr bwMode="auto">
          <a:xfrm>
            <a:off x="478910" y="1415939"/>
            <a:ext cx="43100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1235372" y="3630581"/>
            <a:ext cx="20878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Rhesus </a:t>
            </a:r>
            <a:r>
              <a:rPr lang="en-US" altLang="nl-NL" sz="2000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systeem</a:t>
            </a:r>
            <a:endParaRPr lang="nl-NL" altLang="nl-NL" sz="2000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MNS-systeem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Lutheran-systeem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Kell-systeem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Lewis-systeem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Duffy-systeem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Kidd-systeem</a:t>
            </a:r>
          </a:p>
          <a:p>
            <a:pPr eaLnBrk="1" hangingPunct="1"/>
            <a:r>
              <a:rPr lang="nl-NL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Diego-systeem</a:t>
            </a:r>
          </a:p>
          <a:p>
            <a:pPr eaLnBrk="1" hangingPunct="1"/>
            <a:r>
              <a:rPr lang="en-GB" altLang="nl-NL" sz="2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……………</a:t>
            </a:r>
            <a:endParaRPr lang="nl-NL" altLang="nl-NL" sz="2000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/>
              <a:t>Veel variatie in </a:t>
            </a:r>
            <a:r>
              <a:rPr lang="nl-NL" altLang="nl-NL" b="1" kern="0" dirty="0" smtClean="0"/>
              <a:t>bloedgroepen </a:t>
            </a:r>
          </a:p>
          <a:p>
            <a:pPr algn="r" eaLnBrk="1" hangingPunct="1"/>
            <a:endParaRPr lang="nl-NL" altLang="nl-NL" b="1" kern="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6187" r="2136" b="27939"/>
          <a:stretch/>
        </p:blipFill>
        <p:spPr>
          <a:xfrm>
            <a:off x="5211041" y="3932742"/>
            <a:ext cx="3559175" cy="2266915"/>
          </a:xfrm>
          <a:prstGeom prst="rect">
            <a:avLst/>
          </a:prstGeom>
        </p:spPr>
      </p:pic>
      <p:pic>
        <p:nvPicPr>
          <p:cNvPr id="11" name="Picture 4" descr="anemias worldwide copy"/>
          <p:cNvPicPr>
            <a:picLocks noChangeAspect="1" noChangeArrowheads="1"/>
          </p:cNvPicPr>
          <p:nvPr/>
        </p:nvPicPr>
        <p:blipFill>
          <a:blip r:embed="rId5"/>
          <a:srcRect t="6854" b="10266"/>
          <a:stretch>
            <a:fillRect/>
          </a:stretch>
        </p:blipFill>
        <p:spPr bwMode="auto">
          <a:xfrm>
            <a:off x="5211041" y="1209564"/>
            <a:ext cx="35591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17799" y="5992247"/>
            <a:ext cx="771365" cy="307777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/>
              <a:t>Malaria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328">
            <a:off x="3246783" y="3851147"/>
            <a:ext cx="2065966" cy="31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4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56850"/>
              </p:ext>
            </p:extLst>
          </p:nvPr>
        </p:nvGraphicFramePr>
        <p:xfrm>
          <a:off x="5287394" y="1335813"/>
          <a:ext cx="2529550" cy="3789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8" name="Photo Editor Photo" r:id="rId4" imgW="5401429" imgH="8097380" progId="MSPhotoEd.3">
                  <p:embed/>
                </p:oleObj>
              </mc:Choice>
              <mc:Fallback>
                <p:oleObj name="Photo Editor Photo" r:id="rId4" imgW="5401429" imgH="80973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394" y="1335813"/>
                        <a:ext cx="2529550" cy="378959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>
            <a:fillRect/>
          </a:stretch>
        </p:blipFill>
        <p:spPr bwMode="auto">
          <a:xfrm>
            <a:off x="478910" y="1415939"/>
            <a:ext cx="43100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1235372" y="3630581"/>
            <a:ext cx="20878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sz="2000" b="1" dirty="0">
                <a:solidFill>
                  <a:srgbClr val="C00000"/>
                </a:solidFill>
                <a:latin typeface="Calibri" pitchFamily="34" charset="0"/>
              </a:rPr>
              <a:t>Rhesus </a:t>
            </a:r>
            <a:r>
              <a:rPr lang="en-US" altLang="nl-NL" sz="2000" b="1" dirty="0" err="1">
                <a:solidFill>
                  <a:srgbClr val="C00000"/>
                </a:solidFill>
                <a:latin typeface="Calibri" pitchFamily="34" charset="0"/>
              </a:rPr>
              <a:t>systeem</a:t>
            </a:r>
            <a:endParaRPr lang="nl-NL" altLang="nl-NL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MNS-systeem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P-systeem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Lutheran-systeem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Kell-systeem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Lewis-systeem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Duffy-systeem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Kidd-systeem</a:t>
            </a:r>
          </a:p>
          <a:p>
            <a:pPr eaLnBrk="1" hangingPunct="1"/>
            <a:r>
              <a:rPr lang="nl-NL" altLang="nl-NL" sz="2000" b="1" dirty="0">
                <a:solidFill>
                  <a:srgbClr val="C00000"/>
                </a:solidFill>
                <a:latin typeface="Calibri" pitchFamily="34" charset="0"/>
              </a:rPr>
              <a:t>Diego-systeem</a:t>
            </a:r>
          </a:p>
          <a:p>
            <a:pPr eaLnBrk="1" hangingPunct="1"/>
            <a:r>
              <a:rPr lang="en-GB" altLang="nl-NL" sz="2000" b="1" dirty="0">
                <a:solidFill>
                  <a:srgbClr val="C00000"/>
                </a:solidFill>
                <a:latin typeface="Calibri" pitchFamily="34" charset="0"/>
              </a:rPr>
              <a:t>……………</a:t>
            </a:r>
            <a:endParaRPr lang="nl-NL" altLang="nl-NL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 smtClean="0"/>
              <a:t>Universele donorcellen kweken </a:t>
            </a:r>
          </a:p>
          <a:p>
            <a:pPr algn="r" eaLnBrk="1" hangingPunct="1"/>
            <a:endParaRPr lang="nl-NL" altLang="nl-NL" b="1" kern="0" dirty="0" smtClean="0"/>
          </a:p>
        </p:txBody>
      </p:sp>
      <p:pic>
        <p:nvPicPr>
          <p:cNvPr id="9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2092">
            <a:off x="6870172" y="3320451"/>
            <a:ext cx="1893541" cy="2684218"/>
          </a:xfrm>
          <a:prstGeom prst="rect">
            <a:avLst/>
          </a:prstGeom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8" name="Rectangle 97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156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29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13315" name="Oval 5"/>
          <p:cNvSpPr>
            <a:spLocks noChangeAspect="1" noChangeArrowheads="1"/>
          </p:cNvSpPr>
          <p:nvPr/>
        </p:nvSpPr>
        <p:spPr bwMode="auto">
          <a:xfrm>
            <a:off x="1038225" y="2946400"/>
            <a:ext cx="1727200" cy="14382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Oval 6"/>
          <p:cNvSpPr>
            <a:spLocks noChangeAspect="1" noChangeArrowheads="1"/>
          </p:cNvSpPr>
          <p:nvPr/>
        </p:nvSpPr>
        <p:spPr bwMode="auto">
          <a:xfrm>
            <a:off x="1614488" y="3138488"/>
            <a:ext cx="958850" cy="10541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190750" y="3479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8000"/>
              </a:solidFill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2282825" y="2579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FF0000"/>
              </a:solidFill>
            </a:endParaRPr>
          </a:p>
        </p:txBody>
      </p:sp>
      <p:sp>
        <p:nvSpPr>
          <p:cNvPr id="13319" name="Oval 10"/>
          <p:cNvSpPr>
            <a:spLocks noChangeAspect="1" noChangeArrowheads="1"/>
          </p:cNvSpPr>
          <p:nvPr/>
        </p:nvSpPr>
        <p:spPr bwMode="auto">
          <a:xfrm>
            <a:off x="1470025" y="3000375"/>
            <a:ext cx="317500" cy="636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0" name="Line 11"/>
          <p:cNvSpPr>
            <a:spLocks noChangeAspect="1" noChangeShapeType="1"/>
          </p:cNvSpPr>
          <p:nvPr/>
        </p:nvSpPr>
        <p:spPr bwMode="auto">
          <a:xfrm>
            <a:off x="1616075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1" name="Oval 12"/>
          <p:cNvSpPr>
            <a:spLocks noChangeAspect="1" noChangeArrowheads="1"/>
          </p:cNvSpPr>
          <p:nvPr/>
        </p:nvSpPr>
        <p:spPr bwMode="auto">
          <a:xfrm>
            <a:off x="1517650" y="3049588"/>
            <a:ext cx="319088" cy="63658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2" name="Line 13"/>
          <p:cNvSpPr>
            <a:spLocks noChangeAspect="1" noChangeShapeType="1"/>
          </p:cNvSpPr>
          <p:nvPr/>
        </p:nvSpPr>
        <p:spPr bwMode="auto">
          <a:xfrm>
            <a:off x="1665288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3" name="Line 14"/>
          <p:cNvSpPr>
            <a:spLocks noChangeAspect="1" noChangeShapeType="1"/>
          </p:cNvSpPr>
          <p:nvPr/>
        </p:nvSpPr>
        <p:spPr bwMode="auto">
          <a:xfrm>
            <a:off x="1665288" y="2867025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4" name="Line 15"/>
          <p:cNvSpPr>
            <a:spLocks noChangeAspect="1" noChangeShapeType="1"/>
          </p:cNvSpPr>
          <p:nvPr/>
        </p:nvSpPr>
        <p:spPr bwMode="auto">
          <a:xfrm rot="-2700000">
            <a:off x="1752600" y="2833688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5" name="Line 16"/>
          <p:cNvSpPr>
            <a:spLocks noChangeAspect="1" noChangeShapeType="1"/>
          </p:cNvSpPr>
          <p:nvPr/>
        </p:nvSpPr>
        <p:spPr bwMode="auto">
          <a:xfrm rot="5400000">
            <a:off x="1787525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6" name="Line 17"/>
          <p:cNvSpPr>
            <a:spLocks noChangeAspect="1" noChangeShapeType="1"/>
          </p:cNvSpPr>
          <p:nvPr/>
        </p:nvSpPr>
        <p:spPr bwMode="auto">
          <a:xfrm flipH="1">
            <a:off x="1520825" y="2867025"/>
            <a:ext cx="1000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7" name="Line 18"/>
          <p:cNvSpPr>
            <a:spLocks noChangeAspect="1" noChangeShapeType="1"/>
          </p:cNvSpPr>
          <p:nvPr/>
        </p:nvSpPr>
        <p:spPr bwMode="auto">
          <a:xfrm rot="2700000" flipH="1">
            <a:off x="1441450" y="2833688"/>
            <a:ext cx="98425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8" name="Line 19"/>
          <p:cNvSpPr>
            <a:spLocks noChangeAspect="1" noChangeShapeType="1"/>
          </p:cNvSpPr>
          <p:nvPr/>
        </p:nvSpPr>
        <p:spPr bwMode="auto">
          <a:xfrm rot="16200000" flipH="1">
            <a:off x="1408112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9" name="Oval 20"/>
          <p:cNvSpPr>
            <a:spLocks noChangeAspect="1" noChangeArrowheads="1"/>
          </p:cNvSpPr>
          <p:nvPr/>
        </p:nvSpPr>
        <p:spPr bwMode="auto">
          <a:xfrm>
            <a:off x="1495425" y="2687638"/>
            <a:ext cx="298450" cy="1460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FFFF"/>
              </a:gs>
              <a:gs pos="100000">
                <a:srgbClr val="FF3300"/>
              </a:gs>
            </a:gsLst>
            <a:lin ang="54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0" name="AutoShape 21"/>
          <p:cNvSpPr>
            <a:spLocks noChangeAspect="1" noChangeArrowheads="1"/>
          </p:cNvSpPr>
          <p:nvPr/>
        </p:nvSpPr>
        <p:spPr bwMode="auto">
          <a:xfrm>
            <a:off x="1144588" y="3122613"/>
            <a:ext cx="98425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1" name="AutoShape 22"/>
          <p:cNvSpPr>
            <a:spLocks noChangeAspect="1" noChangeArrowheads="1"/>
          </p:cNvSpPr>
          <p:nvPr/>
        </p:nvSpPr>
        <p:spPr bwMode="auto">
          <a:xfrm>
            <a:off x="1216025" y="3146425"/>
            <a:ext cx="100013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66128" y="2776315"/>
            <a:ext cx="98865" cy="986213"/>
            <a:chOff x="1680" y="1920"/>
            <a:chExt cx="192" cy="1920"/>
          </a:xfrm>
          <a:solidFill>
            <a:srgbClr val="0070C0"/>
          </a:solidFill>
        </p:grpSpPr>
        <p:sp>
          <p:nvSpPr>
            <p:cNvPr id="25" name="Line 24"/>
            <p:cNvSpPr>
              <a:spLocks noChangeAspect="1" noChangeShapeType="1"/>
            </p:cNvSpPr>
            <p:nvPr/>
          </p:nvSpPr>
          <p:spPr bwMode="auto">
            <a:xfrm>
              <a:off x="1680" y="2160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680" y="1920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1093907" y="2776315"/>
            <a:ext cx="98864" cy="986213"/>
            <a:chOff x="1344" y="1824"/>
            <a:chExt cx="192" cy="1920"/>
          </a:xfrm>
          <a:solidFill>
            <a:srgbClr val="0070C0"/>
          </a:solidFill>
        </p:grpSpPr>
        <p:sp>
          <p:nvSpPr>
            <p:cNvPr id="28" name="Line 27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9" name="Line 28"/>
            <p:cNvSpPr>
              <a:spLocks noChangeAspect="1" noChangeShapeType="1"/>
            </p:cNvSpPr>
            <p:nvPr/>
          </p:nvSpPr>
          <p:spPr bwMode="auto">
            <a:xfrm flipH="1" flipV="1">
              <a:off x="1344" y="1824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13334" name="Rectangle 29"/>
          <p:cNvGrpSpPr>
            <a:grpSpLocks noChangeAspect="1"/>
          </p:cNvGrpSpPr>
          <p:nvPr/>
        </p:nvGrpSpPr>
        <p:grpSpPr bwMode="auto">
          <a:xfrm>
            <a:off x="1084263" y="2609850"/>
            <a:ext cx="280987" cy="280988"/>
            <a:chOff x="1115568" y="3005328"/>
            <a:chExt cx="280416" cy="280416"/>
          </a:xfrm>
        </p:grpSpPr>
        <p:pic>
          <p:nvPicPr>
            <p:cNvPr id="13385" name="Rectangl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68" y="3005328"/>
              <a:ext cx="280416" cy="28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86" name="Text Box 28"/>
            <p:cNvSpPr txBox="1">
              <a:spLocks noChangeArrowheads="1"/>
            </p:cNvSpPr>
            <p:nvPr/>
          </p:nvSpPr>
          <p:spPr bwMode="auto">
            <a:xfrm rot="-2740562">
              <a:off x="1169619" y="3058823"/>
              <a:ext cx="173038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3335" name="AutoShape 30"/>
          <p:cNvSpPr>
            <a:spLocks noChangeAspect="1" noChangeArrowheads="1"/>
          </p:cNvSpPr>
          <p:nvPr/>
        </p:nvSpPr>
        <p:spPr bwMode="auto">
          <a:xfrm>
            <a:off x="1144588" y="3371850"/>
            <a:ext cx="98425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6" name="AutoShape 31"/>
          <p:cNvSpPr>
            <a:spLocks noChangeAspect="1" noChangeArrowheads="1"/>
          </p:cNvSpPr>
          <p:nvPr/>
        </p:nvSpPr>
        <p:spPr bwMode="auto">
          <a:xfrm>
            <a:off x="1216025" y="3395663"/>
            <a:ext cx="100013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996950" y="256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70C0"/>
              </a:solidFill>
            </a:endParaRPr>
          </a:p>
        </p:txBody>
      </p:sp>
      <p:grpSp>
        <p:nvGrpSpPr>
          <p:cNvPr id="13338" name="Group 33"/>
          <p:cNvGrpSpPr>
            <a:grpSpLocks/>
          </p:cNvGrpSpPr>
          <p:nvPr/>
        </p:nvGrpSpPr>
        <p:grpSpPr bwMode="auto">
          <a:xfrm>
            <a:off x="3106738" y="2989263"/>
            <a:ext cx="5565775" cy="731837"/>
            <a:chOff x="1957" y="1883"/>
            <a:chExt cx="3506" cy="461"/>
          </a:xfrm>
        </p:grpSpPr>
        <p:grpSp>
          <p:nvGrpSpPr>
            <p:cNvPr id="13369" name="Group 33"/>
            <p:cNvGrpSpPr>
              <a:grpSpLocks/>
            </p:cNvGrpSpPr>
            <p:nvPr/>
          </p:nvGrpSpPr>
          <p:grpSpPr bwMode="auto">
            <a:xfrm>
              <a:off x="2352" y="1883"/>
              <a:ext cx="491" cy="461"/>
              <a:chOff x="2219" y="1536"/>
              <a:chExt cx="491" cy="461"/>
            </a:xfrm>
          </p:grpSpPr>
          <p:sp>
            <p:nvSpPr>
              <p:cNvPr id="13383" name="Oval 34"/>
              <p:cNvSpPr>
                <a:spLocks noChangeAspect="1" noChangeArrowheads="1"/>
              </p:cNvSpPr>
              <p:nvPr/>
            </p:nvSpPr>
            <p:spPr bwMode="auto">
              <a:xfrm>
                <a:off x="2219" y="1536"/>
                <a:ext cx="491" cy="461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4" name="Oval 35"/>
              <p:cNvSpPr>
                <a:spLocks noChangeAspect="1" noChangeArrowheads="1"/>
              </p:cNvSpPr>
              <p:nvPr/>
            </p:nvSpPr>
            <p:spPr bwMode="auto">
              <a:xfrm>
                <a:off x="2342" y="1597"/>
                <a:ext cx="307" cy="339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0" name="Group 36"/>
            <p:cNvGrpSpPr>
              <a:grpSpLocks/>
            </p:cNvGrpSpPr>
            <p:nvPr/>
          </p:nvGrpSpPr>
          <p:grpSpPr bwMode="auto">
            <a:xfrm>
              <a:off x="3295" y="1929"/>
              <a:ext cx="393" cy="369"/>
              <a:chOff x="3162" y="1582"/>
              <a:chExt cx="393" cy="369"/>
            </a:xfrm>
          </p:grpSpPr>
          <p:sp>
            <p:nvSpPr>
              <p:cNvPr id="13381" name="Oval 37"/>
              <p:cNvSpPr>
                <a:spLocks noChangeAspect="1" noChangeArrowheads="1"/>
              </p:cNvSpPr>
              <p:nvPr/>
            </p:nvSpPr>
            <p:spPr bwMode="auto">
              <a:xfrm>
                <a:off x="3162" y="1582"/>
                <a:ext cx="393" cy="369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2" name="Oval 38"/>
              <p:cNvSpPr>
                <a:spLocks noChangeAspect="1" noChangeArrowheads="1"/>
              </p:cNvSpPr>
              <p:nvPr/>
            </p:nvSpPr>
            <p:spPr bwMode="auto">
              <a:xfrm>
                <a:off x="3285" y="1643"/>
                <a:ext cx="246" cy="271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1" name="Group 39"/>
            <p:cNvGrpSpPr>
              <a:grpSpLocks/>
            </p:cNvGrpSpPr>
            <p:nvPr/>
          </p:nvGrpSpPr>
          <p:grpSpPr bwMode="auto">
            <a:xfrm>
              <a:off x="4906" y="2019"/>
              <a:ext cx="557" cy="188"/>
              <a:chOff x="4483" y="2688"/>
              <a:chExt cx="557" cy="188"/>
            </a:xfrm>
          </p:grpSpPr>
          <p:sp>
            <p:nvSpPr>
              <p:cNvPr id="13379" name="Oval 40"/>
              <p:cNvSpPr>
                <a:spLocks noChangeAspect="1" noChangeArrowheads="1"/>
              </p:cNvSpPr>
              <p:nvPr/>
            </p:nvSpPr>
            <p:spPr bwMode="auto">
              <a:xfrm>
                <a:off x="4483" y="268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0" name="Oval 41"/>
              <p:cNvSpPr>
                <a:spLocks noChangeAspect="1" noChangeArrowheads="1"/>
              </p:cNvSpPr>
              <p:nvPr/>
            </p:nvSpPr>
            <p:spPr bwMode="auto">
              <a:xfrm>
                <a:off x="4579" y="2784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2" name="Group 42"/>
            <p:cNvGrpSpPr>
              <a:grpSpLocks/>
            </p:cNvGrpSpPr>
            <p:nvPr/>
          </p:nvGrpSpPr>
          <p:grpSpPr bwMode="auto">
            <a:xfrm>
              <a:off x="4140" y="1966"/>
              <a:ext cx="313" cy="294"/>
              <a:chOff x="4007" y="1619"/>
              <a:chExt cx="313" cy="294"/>
            </a:xfrm>
          </p:grpSpPr>
          <p:sp>
            <p:nvSpPr>
              <p:cNvPr id="13377" name="Oval 43"/>
              <p:cNvSpPr>
                <a:spLocks noChangeAspect="1" noChangeArrowheads="1"/>
              </p:cNvSpPr>
              <p:nvPr/>
            </p:nvSpPr>
            <p:spPr bwMode="auto">
              <a:xfrm>
                <a:off x="4007" y="1619"/>
                <a:ext cx="313" cy="294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8" name="Oval 44"/>
              <p:cNvSpPr>
                <a:spLocks noChangeAspect="1" noChangeArrowheads="1"/>
              </p:cNvSpPr>
              <p:nvPr/>
            </p:nvSpPr>
            <p:spPr bwMode="auto">
              <a:xfrm>
                <a:off x="4105" y="1668"/>
                <a:ext cx="156" cy="17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3373" name="AutoShape 45"/>
            <p:cNvSpPr>
              <a:spLocks noChangeAspect="1" noChangeArrowheads="1"/>
            </p:cNvSpPr>
            <p:nvPr/>
          </p:nvSpPr>
          <p:spPr bwMode="auto">
            <a:xfrm>
              <a:off x="290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4" name="AutoShape 46"/>
            <p:cNvSpPr>
              <a:spLocks noChangeAspect="1" noChangeArrowheads="1"/>
            </p:cNvSpPr>
            <p:nvPr/>
          </p:nvSpPr>
          <p:spPr bwMode="auto">
            <a:xfrm>
              <a:off x="3745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5" name="AutoShape 47"/>
            <p:cNvSpPr>
              <a:spLocks noChangeAspect="1" noChangeArrowheads="1"/>
            </p:cNvSpPr>
            <p:nvPr/>
          </p:nvSpPr>
          <p:spPr bwMode="auto">
            <a:xfrm>
              <a:off x="451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6" name="AutoShape 48"/>
            <p:cNvSpPr>
              <a:spLocks noChangeAspect="1" noChangeArrowheads="1"/>
            </p:cNvSpPr>
            <p:nvPr/>
          </p:nvSpPr>
          <p:spPr bwMode="auto">
            <a:xfrm>
              <a:off x="1957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6401" name="Group 145"/>
          <p:cNvGrpSpPr>
            <a:grpSpLocks/>
          </p:cNvGrpSpPr>
          <p:nvPr/>
        </p:nvGrpSpPr>
        <p:grpSpPr bwMode="auto">
          <a:xfrm>
            <a:off x="5435601" y="3933825"/>
            <a:ext cx="3313113" cy="1982788"/>
            <a:chOff x="3424" y="2478"/>
            <a:chExt cx="2087" cy="1249"/>
          </a:xfrm>
        </p:grpSpPr>
        <p:pic>
          <p:nvPicPr>
            <p:cNvPr id="13357" name="Picture 130" descr="RedBloodCel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478"/>
              <a:ext cx="998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31" descr="desktop p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478"/>
              <a:ext cx="990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9" name="Text Box 142"/>
            <p:cNvSpPr txBox="1">
              <a:spLocks noChangeArrowheads="1"/>
            </p:cNvSpPr>
            <p:nvPr/>
          </p:nvSpPr>
          <p:spPr bwMode="auto">
            <a:xfrm>
              <a:off x="3424" y="3475"/>
              <a:ext cx="152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Functionele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cellen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15" name="Group 159"/>
          <p:cNvGrpSpPr>
            <a:grpSpLocks/>
          </p:cNvGrpSpPr>
          <p:nvPr/>
        </p:nvGrpSpPr>
        <p:grpSpPr bwMode="auto">
          <a:xfrm>
            <a:off x="5508625" y="1160463"/>
            <a:ext cx="2971800" cy="1657350"/>
            <a:chOff x="3470" y="731"/>
            <a:chExt cx="1872" cy="1044"/>
          </a:xfrm>
        </p:grpSpPr>
        <p:pic>
          <p:nvPicPr>
            <p:cNvPr id="13352" name="Picture 155" descr="m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72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157" descr="ma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450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Text Box 158"/>
            <p:cNvSpPr txBox="1">
              <a:spLocks noChangeArrowheads="1"/>
            </p:cNvSpPr>
            <p:nvPr/>
          </p:nvSpPr>
          <p:spPr bwMode="auto">
            <a:xfrm>
              <a:off x="3470" y="1434"/>
              <a:ext cx="8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smtClean="0">
                  <a:solidFill>
                    <a:srgbClr val="C00000"/>
                  </a:solidFill>
                </a:rPr>
                <a:t>Voor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wie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344" name="Freeform 189"/>
          <p:cNvSpPr>
            <a:spLocks/>
          </p:cNvSpPr>
          <p:nvPr/>
        </p:nvSpPr>
        <p:spPr bwMode="auto">
          <a:xfrm>
            <a:off x="1803400" y="3573463"/>
            <a:ext cx="681038" cy="374650"/>
          </a:xfrm>
          <a:custGeom>
            <a:avLst/>
            <a:gdLst>
              <a:gd name="T0" fmla="*/ 0 w 964"/>
              <a:gd name="T1" fmla="*/ 2147483647 h 828"/>
              <a:gd name="T2" fmla="*/ 2147483647 w 964"/>
              <a:gd name="T3" fmla="*/ 2147483647 h 828"/>
              <a:gd name="T4" fmla="*/ 2147483647 w 964"/>
              <a:gd name="T5" fmla="*/ 2147483647 h 828"/>
              <a:gd name="T6" fmla="*/ 2147483647 w 964"/>
              <a:gd name="T7" fmla="*/ 2147483647 h 828"/>
              <a:gd name="T8" fmla="*/ 2147483647 w 964"/>
              <a:gd name="T9" fmla="*/ 2147483647 h 828"/>
              <a:gd name="T10" fmla="*/ 2147483647 w 964"/>
              <a:gd name="T11" fmla="*/ 2147483647 h 828"/>
              <a:gd name="T12" fmla="*/ 2147483647 w 964"/>
              <a:gd name="T13" fmla="*/ 2147483647 h 828"/>
              <a:gd name="T14" fmla="*/ 2147483647 w 964"/>
              <a:gd name="T15" fmla="*/ 2147483647 h 828"/>
              <a:gd name="T16" fmla="*/ 2147483647 w 964"/>
              <a:gd name="T17" fmla="*/ 2147483647 h 828"/>
              <a:gd name="T18" fmla="*/ 2147483647 w 964"/>
              <a:gd name="T19" fmla="*/ 2147483647 h 828"/>
              <a:gd name="T20" fmla="*/ 2147483647 w 964"/>
              <a:gd name="T21" fmla="*/ 2147483647 h 828"/>
              <a:gd name="T22" fmla="*/ 2147483647 w 964"/>
              <a:gd name="T23" fmla="*/ 2147483647 h 828"/>
              <a:gd name="T24" fmla="*/ 2147483647 w 964"/>
              <a:gd name="T25" fmla="*/ 2147483647 h 828"/>
              <a:gd name="T26" fmla="*/ 2147483647 w 964"/>
              <a:gd name="T27" fmla="*/ 2147483647 h 828"/>
              <a:gd name="T28" fmla="*/ 2147483647 w 964"/>
              <a:gd name="T29" fmla="*/ 2147483647 h 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4" h="828">
                <a:moveTo>
                  <a:pt x="0" y="332"/>
                </a:moveTo>
                <a:cubicBezTo>
                  <a:pt x="85" y="299"/>
                  <a:pt x="170" y="266"/>
                  <a:pt x="189" y="332"/>
                </a:cubicBezTo>
                <a:cubicBezTo>
                  <a:pt x="208" y="398"/>
                  <a:pt x="119" y="650"/>
                  <a:pt x="115" y="727"/>
                </a:cubicBezTo>
                <a:cubicBezTo>
                  <a:pt x="111" y="804"/>
                  <a:pt x="148" y="828"/>
                  <a:pt x="164" y="793"/>
                </a:cubicBezTo>
                <a:cubicBezTo>
                  <a:pt x="180" y="758"/>
                  <a:pt x="189" y="590"/>
                  <a:pt x="214" y="513"/>
                </a:cubicBezTo>
                <a:cubicBezTo>
                  <a:pt x="239" y="436"/>
                  <a:pt x="290" y="299"/>
                  <a:pt x="313" y="332"/>
                </a:cubicBezTo>
                <a:cubicBezTo>
                  <a:pt x="336" y="365"/>
                  <a:pt x="342" y="633"/>
                  <a:pt x="354" y="711"/>
                </a:cubicBezTo>
                <a:cubicBezTo>
                  <a:pt x="366" y="789"/>
                  <a:pt x="375" y="818"/>
                  <a:pt x="387" y="801"/>
                </a:cubicBezTo>
                <a:cubicBezTo>
                  <a:pt x="399" y="784"/>
                  <a:pt x="413" y="682"/>
                  <a:pt x="428" y="612"/>
                </a:cubicBezTo>
                <a:cubicBezTo>
                  <a:pt x="443" y="542"/>
                  <a:pt x="422" y="434"/>
                  <a:pt x="477" y="382"/>
                </a:cubicBezTo>
                <a:cubicBezTo>
                  <a:pt x="532" y="330"/>
                  <a:pt x="676" y="324"/>
                  <a:pt x="757" y="299"/>
                </a:cubicBezTo>
                <a:cubicBezTo>
                  <a:pt x="838" y="274"/>
                  <a:pt x="964" y="283"/>
                  <a:pt x="963" y="234"/>
                </a:cubicBezTo>
                <a:cubicBezTo>
                  <a:pt x="962" y="185"/>
                  <a:pt x="778" y="6"/>
                  <a:pt x="749" y="3"/>
                </a:cubicBezTo>
                <a:cubicBezTo>
                  <a:pt x="720" y="0"/>
                  <a:pt x="819" y="206"/>
                  <a:pt x="790" y="217"/>
                </a:cubicBezTo>
                <a:cubicBezTo>
                  <a:pt x="761" y="228"/>
                  <a:pt x="612" y="94"/>
                  <a:pt x="576" y="69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2461471" y="4668920"/>
            <a:ext cx="3070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 smtClean="0">
                <a:solidFill>
                  <a:srgbClr val="C00000"/>
                </a:solidFill>
              </a:rPr>
              <a:t>Enucleatie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 smtClean="0">
                <a:solidFill>
                  <a:srgbClr val="C00000"/>
                </a:solidFill>
              </a:rPr>
              <a:t>Flexibiliteit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 smtClean="0">
                <a:solidFill>
                  <a:srgbClr val="C00000"/>
                </a:solidFill>
              </a:rPr>
              <a:t>Bloed groep expressie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3433186" y="279400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>
                <a:solidFill>
                  <a:schemeClr val="tx2"/>
                </a:solidFill>
              </a:rPr>
              <a:t>Kweekbloed: hoe en voor wie ?</a:t>
            </a:r>
          </a:p>
        </p:txBody>
      </p:sp>
    </p:spTree>
    <p:extLst>
      <p:ext uri="{BB962C8B-B14F-4D97-AF65-F5344CB8AC3E}">
        <p14:creationId xmlns:p14="http://schemas.microsoft.com/office/powerpoint/2010/main" val="34317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088465" y="10358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6020" name="Picture 4" descr="http://www.drfisherroad2wellness.com/wp-content/uploads/2016/01/Heart-Blood-Health-e1454099793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589357"/>
            <a:ext cx="3810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4333" y="3524907"/>
            <a:ext cx="435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    5 000 000 000 rode cellen / ml bloed</a:t>
            </a:r>
          </a:p>
          <a:p>
            <a:endParaRPr lang="nl-NL" b="1" dirty="0">
              <a:solidFill>
                <a:srgbClr val="C00000"/>
              </a:solidFill>
            </a:endParaRPr>
          </a:p>
          <a:p>
            <a:r>
              <a:rPr lang="nl-NL" b="1" dirty="0" smtClean="0">
                <a:solidFill>
                  <a:srgbClr val="C00000"/>
                </a:solidFill>
              </a:rPr>
              <a:t>350 000 000 000 rode cellen / hartslag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137" y="2527952"/>
            <a:ext cx="435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80% van alle cellen in ons lichaam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91138" name="Picture 2" descr="Rode bloedcell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/>
          <a:stretch/>
        </p:blipFill>
        <p:spPr bwMode="auto">
          <a:xfrm>
            <a:off x="4912963" y="1131376"/>
            <a:ext cx="2143432" cy="8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345256" y="179724"/>
            <a:ext cx="4995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Bloedcirculatie</a:t>
            </a:r>
            <a:r>
              <a:rPr lang="en-US" altLang="nl-NL" b="1" kern="0" dirty="0" smtClean="0"/>
              <a:t> </a:t>
            </a:r>
            <a:r>
              <a:rPr lang="nl-NL" altLang="nl-NL" b="1" kern="0" dirty="0" smtClean="0"/>
              <a:t>is Topsport</a:t>
            </a:r>
          </a:p>
          <a:p>
            <a:pPr eaLnBrk="1" hangingPunct="1"/>
            <a:endParaRPr lang="en-US" altLang="nl-NL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4069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0" y="1575221"/>
            <a:ext cx="4680255" cy="509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2015911" y="198663"/>
            <a:ext cx="7026489" cy="4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GB" altLang="nl-NL" sz="2800" b="1" dirty="0" smtClean="0">
                <a:solidFill>
                  <a:srgbClr val="DE7008"/>
                </a:solidFill>
              </a:rPr>
              <a:t>Rode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bloedcellen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hebben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geen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celkern</a:t>
            </a:r>
            <a:endParaRPr lang="en-GB" altLang="nl-NL" sz="2800" b="1" dirty="0">
              <a:solidFill>
                <a:srgbClr val="DE7008"/>
              </a:solidFill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4247430" y="2303582"/>
            <a:ext cx="4688478" cy="2608486"/>
            <a:chOff x="1612899" y="3759810"/>
            <a:chExt cx="5598422" cy="3020695"/>
          </a:xfrm>
        </p:grpSpPr>
        <p:pic>
          <p:nvPicPr>
            <p:cNvPr id="8" name="Picture 4" descr="T24 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99" y="3759810"/>
              <a:ext cx="1839912" cy="146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72 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99" y="3759810"/>
              <a:ext cx="1839912" cy="146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T144 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96" y="5311115"/>
              <a:ext cx="1839912" cy="146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T168 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584" y="5311115"/>
              <a:ext cx="1836737" cy="1469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193289" y="6011202"/>
              <a:ext cx="1071561" cy="39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defTabSz="809625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nl-NL" sz="1800" b="1">
                  <a:solidFill>
                    <a:srgbClr val="009900"/>
                  </a:solidFill>
                </a:rPr>
                <a:t>RhAG</a:t>
              </a:r>
              <a:endParaRPr lang="en-US" altLang="nl-NL" sz="1800" b="1">
                <a:solidFill>
                  <a:srgbClr val="009900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001883" y="5545404"/>
              <a:ext cx="1322339" cy="39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defTabSz="809625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nl-NL" sz="1800" b="1" dirty="0" err="1">
                  <a:solidFill>
                    <a:srgbClr val="0070C0"/>
                  </a:solidFill>
                </a:rPr>
                <a:t>celkern</a:t>
              </a:r>
              <a:endParaRPr lang="en-US" altLang="nl-NL" sz="18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0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 descr="Pictu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543390" y="2480870"/>
            <a:ext cx="4267200" cy="2949575"/>
            <a:chOff x="1488" y="991"/>
            <a:chExt cx="2016" cy="1279"/>
          </a:xfrm>
        </p:grpSpPr>
        <p:graphicFrame>
          <p:nvGraphicFramePr>
            <p:cNvPr id="46104" name="Object 3"/>
            <p:cNvGraphicFramePr>
              <a:graphicFrameLocks noChangeAspect="1"/>
            </p:cNvGraphicFramePr>
            <p:nvPr/>
          </p:nvGraphicFramePr>
          <p:xfrm>
            <a:off x="2544" y="1303"/>
            <a:ext cx="960" cy="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4" name="Image" r:id="rId5" imgW="1512030" imgH="1512030" progId="">
                    <p:embed/>
                  </p:oleObj>
                </mc:Choice>
                <mc:Fallback>
                  <p:oleObj name="Image" r:id="rId5" imgW="1512030" imgH="15120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contrast="5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303"/>
                          <a:ext cx="960" cy="9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5" name="Object 4"/>
            <p:cNvGraphicFramePr>
              <a:graphicFrameLocks noChangeAspect="1"/>
            </p:cNvGraphicFramePr>
            <p:nvPr/>
          </p:nvGraphicFramePr>
          <p:xfrm>
            <a:off x="1488" y="1311"/>
            <a:ext cx="953" cy="9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5" name="Image" r:id="rId7" imgW="618843" imgH="597967" progId="">
                    <p:embed/>
                  </p:oleObj>
                </mc:Choice>
                <mc:Fallback>
                  <p:oleObj name="Image" r:id="rId7" imgW="618843" imgH="5979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lum bright="6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1311"/>
                          <a:ext cx="953" cy="9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6" name="Text Box 5"/>
            <p:cNvSpPr txBox="1">
              <a:spLocks noChangeArrowheads="1"/>
            </p:cNvSpPr>
            <p:nvPr/>
          </p:nvSpPr>
          <p:spPr bwMode="auto">
            <a:xfrm>
              <a:off x="1527" y="991"/>
              <a:ext cx="88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75263B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800" dirty="0" err="1">
                  <a:solidFill>
                    <a:schemeClr val="tx1"/>
                  </a:solidFill>
                </a:rPr>
                <a:t>g</a:t>
              </a:r>
              <a:r>
                <a:rPr lang="en-US" altLang="nl-NL" sz="1800" dirty="0" err="1" smtClean="0">
                  <a:solidFill>
                    <a:schemeClr val="tx1"/>
                  </a:solidFill>
                </a:rPr>
                <a:t>ekweekte</a:t>
              </a:r>
              <a:r>
                <a:rPr lang="en-US" altLang="nl-NL" sz="18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800" dirty="0">
                  <a:solidFill>
                    <a:schemeClr val="tx1"/>
                  </a:solidFill>
                </a:rPr>
                <a:t>r</a:t>
              </a:r>
              <a:r>
                <a:rPr lang="en-US" altLang="nl-NL" sz="1800" dirty="0" smtClean="0">
                  <a:solidFill>
                    <a:schemeClr val="tx1"/>
                  </a:solidFill>
                </a:rPr>
                <a:t>ode </a:t>
              </a:r>
              <a:r>
                <a:rPr lang="en-US" altLang="nl-NL" sz="1800" dirty="0" err="1" smtClean="0">
                  <a:solidFill>
                    <a:schemeClr val="tx1"/>
                  </a:solidFill>
                </a:rPr>
                <a:t>bloedcellen</a:t>
              </a:r>
              <a:endParaRPr lang="en-US" altLang="nl-NL" sz="1800" dirty="0">
                <a:solidFill>
                  <a:schemeClr val="tx1"/>
                </a:solidFill>
              </a:endParaRPr>
            </a:p>
          </p:txBody>
        </p:sp>
        <p:sp>
          <p:nvSpPr>
            <p:cNvPr id="46107" name="Text Box 6"/>
            <p:cNvSpPr txBox="1">
              <a:spLocks noChangeArrowheads="1"/>
            </p:cNvSpPr>
            <p:nvPr/>
          </p:nvSpPr>
          <p:spPr bwMode="auto">
            <a:xfrm>
              <a:off x="2533" y="991"/>
              <a:ext cx="88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75263B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800" dirty="0" err="1">
                  <a:solidFill>
                    <a:schemeClr val="tx1"/>
                  </a:solidFill>
                </a:rPr>
                <a:t>v</a:t>
              </a:r>
              <a:r>
                <a:rPr lang="en-US" altLang="nl-NL" sz="1800" dirty="0" err="1" smtClean="0">
                  <a:solidFill>
                    <a:schemeClr val="tx1"/>
                  </a:solidFill>
                </a:rPr>
                <a:t>ers</a:t>
              </a:r>
              <a:r>
                <a:rPr lang="en-US" altLang="nl-NL" sz="1800" dirty="0" smtClean="0">
                  <a:solidFill>
                    <a:schemeClr val="tx1"/>
                  </a:solidFill>
                </a:rPr>
                <a:t> </a:t>
              </a:r>
              <a:r>
                <a:rPr lang="en-US" altLang="nl-NL" sz="1800" dirty="0" err="1" smtClean="0">
                  <a:solidFill>
                    <a:schemeClr val="tx1"/>
                  </a:solidFill>
                </a:rPr>
                <a:t>geisoleerde</a:t>
              </a:r>
              <a:endParaRPr lang="en-US" altLang="nl-NL" sz="1800" dirty="0">
                <a:solidFill>
                  <a:schemeClr val="tx1"/>
                </a:solidFill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800" dirty="0" err="1" smtClean="0">
                  <a:solidFill>
                    <a:schemeClr val="tx1"/>
                  </a:solidFill>
                </a:rPr>
                <a:t>erythrocyten</a:t>
              </a:r>
              <a:endParaRPr lang="en-US" altLang="nl-NL" sz="1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608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101666"/>
              </p:ext>
            </p:extLst>
          </p:nvPr>
        </p:nvGraphicFramePr>
        <p:xfrm>
          <a:off x="5877390" y="2136383"/>
          <a:ext cx="212883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6" name="Image" r:id="rId9" imgW="1097933" imgH="2123390" progId="">
                  <p:embed/>
                </p:oleObj>
              </mc:Choice>
              <mc:Fallback>
                <p:oleObj name="Image" r:id="rId9" imgW="1097933" imgH="21233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7390" y="2136383"/>
                        <a:ext cx="2128838" cy="4114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Text Box 8"/>
          <p:cNvSpPr txBox="1">
            <a:spLocks noChangeArrowheads="1"/>
          </p:cNvSpPr>
          <p:nvPr/>
        </p:nvSpPr>
        <p:spPr bwMode="auto">
          <a:xfrm rot="-3370431">
            <a:off x="6207590" y="1314058"/>
            <a:ext cx="160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Cultured RBC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 rot="-3395005">
            <a:off x="6752897" y="1427564"/>
            <a:ext cx="1325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Blood RBC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4753440" y="2212583"/>
            <a:ext cx="893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spectrins</a:t>
            </a:r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4901078" y="3149208"/>
            <a:ext cx="74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Band 3</a:t>
            </a: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5097928" y="3333358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P4.1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097928" y="3507983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P4.2</a:t>
            </a:r>
          </a:p>
        </p:txBody>
      </p:sp>
      <p:sp>
        <p:nvSpPr>
          <p:cNvPr id="46091" name="Text Box 14"/>
          <p:cNvSpPr txBox="1">
            <a:spLocks noChangeArrowheads="1"/>
          </p:cNvSpPr>
          <p:nvPr/>
        </p:nvSpPr>
        <p:spPr bwMode="auto">
          <a:xfrm>
            <a:off x="5088403" y="4117583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actin</a:t>
            </a:r>
          </a:p>
        </p:txBody>
      </p:sp>
      <p:sp>
        <p:nvSpPr>
          <p:cNvPr id="46092" name="Text Box 15"/>
          <p:cNvSpPr txBox="1">
            <a:spLocks noChangeArrowheads="1"/>
          </p:cNvSpPr>
          <p:nvPr/>
        </p:nvSpPr>
        <p:spPr bwMode="auto">
          <a:xfrm>
            <a:off x="4829640" y="4650983"/>
            <a:ext cx="817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GAPDH</a:t>
            </a:r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>
            <a:off x="5790078" y="2501508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4" name="Line 17"/>
          <p:cNvSpPr>
            <a:spLocks noChangeShapeType="1"/>
          </p:cNvSpPr>
          <p:nvPr/>
        </p:nvSpPr>
        <p:spPr bwMode="auto">
          <a:xfrm>
            <a:off x="5790078" y="2382445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5" name="Line 18"/>
          <p:cNvSpPr>
            <a:spLocks noChangeShapeType="1"/>
          </p:cNvSpPr>
          <p:nvPr/>
        </p:nvSpPr>
        <p:spPr bwMode="auto">
          <a:xfrm>
            <a:off x="5790078" y="3363520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6" name="Line 19"/>
          <p:cNvSpPr>
            <a:spLocks noChangeShapeType="1"/>
          </p:cNvSpPr>
          <p:nvPr/>
        </p:nvSpPr>
        <p:spPr bwMode="auto">
          <a:xfrm>
            <a:off x="5788490" y="3569895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7" name="Line 20"/>
          <p:cNvSpPr>
            <a:spLocks noChangeShapeType="1"/>
          </p:cNvSpPr>
          <p:nvPr/>
        </p:nvSpPr>
        <p:spPr bwMode="auto">
          <a:xfrm>
            <a:off x="5790078" y="3700070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8" name="Line 21"/>
          <p:cNvSpPr>
            <a:spLocks noChangeShapeType="1"/>
          </p:cNvSpPr>
          <p:nvPr/>
        </p:nvSpPr>
        <p:spPr bwMode="auto">
          <a:xfrm>
            <a:off x="5790078" y="4320783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099" name="Line 22"/>
          <p:cNvSpPr>
            <a:spLocks noChangeShapeType="1"/>
          </p:cNvSpPr>
          <p:nvPr/>
        </p:nvSpPr>
        <p:spPr bwMode="auto">
          <a:xfrm>
            <a:off x="5788490" y="4843070"/>
            <a:ext cx="7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6100" name="Text Box 23"/>
          <p:cNvSpPr txBox="1">
            <a:spLocks noChangeArrowheads="1"/>
          </p:cNvSpPr>
          <p:nvPr/>
        </p:nvSpPr>
        <p:spPr bwMode="auto">
          <a:xfrm>
            <a:off x="5954366" y="6249454"/>
            <a:ext cx="198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 dirty="0" err="1" smtClean="0">
                <a:solidFill>
                  <a:schemeClr val="tx1"/>
                </a:solidFill>
              </a:rPr>
              <a:t>Membraan</a:t>
            </a:r>
            <a:r>
              <a:rPr lang="en-US" altLang="nl-NL" sz="1800" dirty="0" smtClean="0">
                <a:solidFill>
                  <a:schemeClr val="tx1"/>
                </a:solidFill>
              </a:rPr>
              <a:t> </a:t>
            </a:r>
            <a:r>
              <a:rPr lang="en-US" altLang="nl-NL" sz="1800" dirty="0" err="1" smtClean="0">
                <a:solidFill>
                  <a:schemeClr val="tx1"/>
                </a:solidFill>
              </a:rPr>
              <a:t>fractie</a:t>
            </a:r>
            <a:endParaRPr lang="en-US" altLang="nl-NL" sz="1800" dirty="0">
              <a:solidFill>
                <a:schemeClr val="tx1"/>
              </a:solidFill>
            </a:endParaRPr>
          </a:p>
        </p:txBody>
      </p:sp>
      <p:sp>
        <p:nvSpPr>
          <p:cNvPr id="46102" name="TextBox 29"/>
          <p:cNvSpPr txBox="1">
            <a:spLocks noChangeArrowheads="1"/>
          </p:cNvSpPr>
          <p:nvPr/>
        </p:nvSpPr>
        <p:spPr bwMode="auto">
          <a:xfrm>
            <a:off x="1914990" y="5376470"/>
            <a:ext cx="152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GPA-staining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015911" y="198663"/>
            <a:ext cx="7026489" cy="4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GB" altLang="nl-NL" sz="2800" b="1" dirty="0" smtClean="0">
                <a:solidFill>
                  <a:srgbClr val="DE7008"/>
                </a:solidFill>
              </a:rPr>
              <a:t>Rode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bloedcellen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zijn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flexibel</a:t>
            </a:r>
            <a:endParaRPr lang="en-GB" altLang="nl-NL" sz="2800" b="1" dirty="0">
              <a:solidFill>
                <a:srgbClr val="DE7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4459" r="5000" b="4881"/>
          <a:stretch>
            <a:fillRect/>
          </a:stretch>
        </p:blipFill>
        <p:spPr bwMode="auto">
          <a:xfrm>
            <a:off x="2024970" y="2079542"/>
            <a:ext cx="65532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855914" y="2523197"/>
            <a:ext cx="287337" cy="36036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00426" y="3008234"/>
            <a:ext cx="20311" cy="682673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84679" y="3745683"/>
            <a:ext cx="739775" cy="1295400"/>
            <a:chOff x="827088" y="1341438"/>
            <a:chExt cx="739775" cy="1295400"/>
          </a:xfrm>
        </p:grpSpPr>
        <p:sp>
          <p:nvSpPr>
            <p:cNvPr id="11" name="Oval 10"/>
            <p:cNvSpPr/>
            <p:nvPr/>
          </p:nvSpPr>
          <p:spPr>
            <a:xfrm>
              <a:off x="900113" y="1773238"/>
              <a:ext cx="287337" cy="863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222" name="TextBox 15"/>
            <p:cNvSpPr txBox="1">
              <a:spLocks noChangeArrowheads="1"/>
            </p:cNvSpPr>
            <p:nvPr/>
          </p:nvSpPr>
          <p:spPr bwMode="auto">
            <a:xfrm>
              <a:off x="900113" y="1341438"/>
              <a:ext cx="2952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nl-NL">
                  <a:latin typeface="Calibri" pitchFamily="34" charset="0"/>
                </a:rPr>
                <a:t>a</a:t>
              </a:r>
            </a:p>
          </p:txBody>
        </p:sp>
        <p:sp>
          <p:nvSpPr>
            <p:cNvPr id="9223" name="TextBox 16"/>
            <p:cNvSpPr txBox="1">
              <a:spLocks noChangeArrowheads="1"/>
            </p:cNvSpPr>
            <p:nvPr/>
          </p:nvSpPr>
          <p:spPr bwMode="auto">
            <a:xfrm>
              <a:off x="1260475" y="1987550"/>
              <a:ext cx="3063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nl-NL">
                  <a:latin typeface="Calibri" pitchFamily="34" charset="0"/>
                </a:rPr>
                <a:t>b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27088" y="1700213"/>
              <a:ext cx="431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827088" y="2205038"/>
              <a:ext cx="863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" y="5336469"/>
            <a:ext cx="1328043" cy="121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537063" y="1259547"/>
            <a:ext cx="3529013" cy="1263650"/>
            <a:chOff x="2699792" y="1772816"/>
            <a:chExt cx="3528392" cy="1264206"/>
          </a:xfrm>
        </p:grpSpPr>
        <p:pic>
          <p:nvPicPr>
            <p:cNvPr id="15" name="Picture 2" descr="http://pubs.rsc.org/services/images/RSCpubs.ePlatform.Service.FreeContent.ImageService.svc/ImageService/Articleimage/2014/LC/c3lc51151k/c3lc51151k-f1_hi-res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3" t="77026"/>
            <a:stretch>
              <a:fillRect/>
            </a:stretch>
          </p:blipFill>
          <p:spPr bwMode="auto">
            <a:xfrm>
              <a:off x="2699792" y="1772816"/>
              <a:ext cx="3528392" cy="96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2771800" y="2636912"/>
              <a:ext cx="10555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75263B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75263B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nl-NL" sz="1000">
                  <a:solidFill>
                    <a:schemeClr val="tx1"/>
                  </a:solidFill>
                </a:rPr>
                <a:t>G. Bosman (nijmegen)</a:t>
              </a:r>
            </a:p>
          </p:txBody>
        </p:sp>
      </p:grp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015911" y="198663"/>
            <a:ext cx="7026489" cy="4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GB" altLang="nl-NL" sz="2800" b="1" dirty="0" smtClean="0">
                <a:solidFill>
                  <a:srgbClr val="DE7008"/>
                </a:solidFill>
              </a:rPr>
              <a:t>Rode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bloedcellen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zijn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flexibel</a:t>
            </a:r>
            <a:endParaRPr lang="en-GB" altLang="nl-NL" sz="2800" b="1" dirty="0">
              <a:solidFill>
                <a:srgbClr val="DE7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3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00926" y="77490"/>
            <a:ext cx="4727575" cy="7921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altLang="en-US" b="1" kern="0" dirty="0" err="1" smtClean="0"/>
              <a:t>Zuurstof</a:t>
            </a:r>
            <a:r>
              <a:rPr lang="en-GB" altLang="en-US" b="1" kern="0" dirty="0" smtClean="0"/>
              <a:t> binding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911225" y="1646238"/>
            <a:ext cx="6480175" cy="4806950"/>
            <a:chOff x="2085975" y="1646238"/>
            <a:chExt cx="6480175" cy="4806950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450" y="2012950"/>
              <a:ext cx="5854700" cy="418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6"/>
            <p:cNvSpPr txBox="1">
              <a:spLocks noChangeArrowheads="1"/>
            </p:cNvSpPr>
            <p:nvPr/>
          </p:nvSpPr>
          <p:spPr bwMode="auto">
            <a:xfrm>
              <a:off x="3216275" y="5822950"/>
              <a:ext cx="5183188" cy="630238"/>
            </a:xfrm>
            <a:prstGeom prst="rect">
              <a:avLst/>
            </a:prstGeom>
            <a:solidFill>
              <a:schemeClr val="bg1"/>
            </a:solidFill>
            <a:ln w="730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l-NL" altLang="en-US" sz="1100" b="1">
                  <a:latin typeface="Arial" charset="0"/>
                </a:rPr>
                <a:t>0             20            40           60            80           100         120          140         160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l-NL" altLang="en-US" sz="2400" b="1">
                  <a:latin typeface="Arial" charset="0"/>
                </a:rPr>
                <a:t>pO2 (mmHg)</a:t>
              </a:r>
              <a:endParaRPr lang="en-US" altLang="en-US" sz="2400" b="1">
                <a:latin typeface="Arial" charset="0"/>
              </a:endParaRPr>
            </a:p>
          </p:txBody>
        </p:sp>
        <p:grpSp>
          <p:nvGrpSpPr>
            <p:cNvPr id="9" name="Group 1"/>
            <p:cNvGrpSpPr>
              <a:grpSpLocks/>
            </p:cNvGrpSpPr>
            <p:nvPr/>
          </p:nvGrpSpPr>
          <p:grpSpPr bwMode="auto">
            <a:xfrm>
              <a:off x="2085975" y="1646238"/>
              <a:ext cx="5738813" cy="4256087"/>
              <a:chOff x="2085975" y="1646238"/>
              <a:chExt cx="5738813" cy="4256087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863975" y="2012950"/>
                <a:ext cx="1054100" cy="3740150"/>
              </a:xfrm>
              <a:prstGeom prst="rect">
                <a:avLst/>
              </a:prstGeom>
              <a:solidFill>
                <a:schemeClr val="accent1">
                  <a:alpha val="1803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5591175" y="2012950"/>
                <a:ext cx="857250" cy="3740150"/>
              </a:xfrm>
              <a:prstGeom prst="rect">
                <a:avLst/>
              </a:prstGeom>
              <a:solidFill>
                <a:srgbClr val="FF0000">
                  <a:alpha val="588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12" name="TextBox 12"/>
              <p:cNvSpPr txBox="1">
                <a:spLocks noChangeArrowheads="1"/>
              </p:cNvSpPr>
              <p:nvPr/>
            </p:nvSpPr>
            <p:spPr bwMode="auto">
              <a:xfrm>
                <a:off x="5665788" y="1646238"/>
                <a:ext cx="709612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600">
                    <a:latin typeface="Arial" charset="0"/>
                  </a:rPr>
                  <a:t>artery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13" name="TextBox 13"/>
              <p:cNvSpPr txBox="1">
                <a:spLocks noChangeArrowheads="1"/>
              </p:cNvSpPr>
              <p:nvPr/>
            </p:nvSpPr>
            <p:spPr bwMode="auto">
              <a:xfrm>
                <a:off x="3883025" y="1658938"/>
                <a:ext cx="844550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600">
                    <a:latin typeface="Arial" charset="0"/>
                  </a:rPr>
                  <a:t>venous</a:t>
                </a:r>
                <a:endParaRPr lang="en-US" altLang="en-US" sz="1600">
                  <a:latin typeface="Arial" charset="0"/>
                </a:endParaRPr>
              </a:p>
            </p:txBody>
          </p:sp>
          <p:sp>
            <p:nvSpPr>
              <p:cNvPr id="14" name="TextBox 14"/>
              <p:cNvSpPr txBox="1">
                <a:spLocks noChangeArrowheads="1"/>
              </p:cNvSpPr>
              <p:nvPr/>
            </p:nvSpPr>
            <p:spPr bwMode="auto">
              <a:xfrm rot="-5400000">
                <a:off x="423863" y="3321050"/>
                <a:ext cx="4094162" cy="769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2400" b="1">
                    <a:latin typeface="Arial" charset="0"/>
                  </a:rPr>
                  <a:t>Oxygen saturation </a:t>
                </a:r>
                <a:r>
                  <a:rPr lang="nl-NL" altLang="en-US" sz="2000" b="1">
                    <a:latin typeface="Arial" charset="0"/>
                  </a:rPr>
                  <a:t>(percentage x 100)</a:t>
                </a:r>
                <a:endParaRPr lang="en-US" altLang="en-US" sz="2000" b="1">
                  <a:latin typeface="Arial" charset="0"/>
                </a:endParaRPr>
              </a:p>
            </p:txBody>
          </p:sp>
          <p:sp>
            <p:nvSpPr>
              <p:cNvPr id="15" name="TextBox 1"/>
              <p:cNvSpPr txBox="1">
                <a:spLocks noChangeArrowheads="1"/>
              </p:cNvSpPr>
              <p:nvPr/>
            </p:nvSpPr>
            <p:spPr bwMode="auto">
              <a:xfrm>
                <a:off x="2855913" y="1916113"/>
                <a:ext cx="436562" cy="3986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1,1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1,0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0,9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0,8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0,7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0,6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0,5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0,4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0,3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0,2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0,1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nl-NL" altLang="en-US" sz="1100" b="1">
                  <a:latin typeface="Arial" charset="0"/>
                </a:endParaRP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nl-NL" altLang="en-US" sz="1100" b="1">
                    <a:latin typeface="Arial" charset="0"/>
                  </a:rPr>
                  <a:t>0</a:t>
                </a:r>
                <a:endParaRPr lang="en-GB" altLang="en-US" sz="1100" b="1">
                  <a:latin typeface="Arial" charset="0"/>
                </a:endParaRPr>
              </a:p>
            </p:txBody>
          </p:sp>
          <p:cxnSp>
            <p:nvCxnSpPr>
              <p:cNvPr id="16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7464425" y="3860800"/>
                <a:ext cx="360363" cy="0"/>
              </a:xfrm>
              <a:prstGeom prst="line">
                <a:avLst/>
              </a:prstGeom>
              <a:noFill/>
              <a:ln w="25400" algn="ctr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7464425" y="3644900"/>
                <a:ext cx="360363" cy="0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7464425" y="4076700"/>
                <a:ext cx="360363" cy="0"/>
              </a:xfrm>
              <a:prstGeom prst="line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7464425" y="3429000"/>
                <a:ext cx="360363" cy="0"/>
              </a:xfrm>
              <a:prstGeom prst="line">
                <a:avLst/>
              </a:prstGeom>
              <a:noFill/>
              <a:ln w="25400" algn="ctr">
                <a:solidFill>
                  <a:srgbClr val="00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6240463" y="3284538"/>
            <a:ext cx="2792412" cy="954087"/>
          </a:xfrm>
          <a:prstGeom prst="rect">
            <a:avLst/>
          </a:prstGeom>
          <a:noFill/>
          <a:ln w="254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rgbClr val="DE7008"/>
              </a:solidFill>
              <a:latin typeface="Arial" charset="0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689725" y="3284538"/>
            <a:ext cx="2359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en-US" sz="1400" dirty="0">
                <a:latin typeface="Arial" charset="0"/>
              </a:rPr>
              <a:t>O</a:t>
            </a:r>
            <a:r>
              <a:rPr lang="nl-NL" altLang="en-US" sz="1400" baseline="-25000" dirty="0">
                <a:latin typeface="Arial" charset="0"/>
              </a:rPr>
              <a:t>2</a:t>
            </a:r>
            <a:r>
              <a:rPr lang="nl-NL" altLang="en-US" sz="1400" dirty="0">
                <a:latin typeface="Arial" charset="0"/>
              </a:rPr>
              <a:t> Association cRBC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en-US" sz="1400" dirty="0">
                <a:latin typeface="Arial" charset="0"/>
              </a:rPr>
              <a:t>O</a:t>
            </a:r>
            <a:r>
              <a:rPr lang="nl-NL" altLang="en-US" sz="1400" baseline="-25000" dirty="0">
                <a:latin typeface="Arial" charset="0"/>
              </a:rPr>
              <a:t>2</a:t>
            </a:r>
            <a:r>
              <a:rPr lang="nl-NL" altLang="en-US" sz="1400" dirty="0">
                <a:latin typeface="Arial" charset="0"/>
              </a:rPr>
              <a:t> Dissociation cRBC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en-US" sz="1400" dirty="0">
                <a:latin typeface="Arial" charset="0"/>
              </a:rPr>
              <a:t>O</a:t>
            </a:r>
            <a:r>
              <a:rPr lang="nl-NL" altLang="en-US" sz="1400" baseline="-25000" dirty="0">
                <a:latin typeface="Arial" charset="0"/>
              </a:rPr>
              <a:t>2</a:t>
            </a:r>
            <a:r>
              <a:rPr lang="nl-NL" altLang="en-US" sz="1400" dirty="0">
                <a:latin typeface="Arial" charset="0"/>
              </a:rPr>
              <a:t> Association Erytrocytes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en-US" sz="1400" dirty="0">
                <a:latin typeface="Arial" charset="0"/>
              </a:rPr>
              <a:t>O</a:t>
            </a:r>
            <a:r>
              <a:rPr lang="nl-NL" altLang="en-US" sz="1400" baseline="-25000" dirty="0">
                <a:latin typeface="Arial" charset="0"/>
              </a:rPr>
              <a:t>2</a:t>
            </a:r>
            <a:r>
              <a:rPr lang="nl-NL" altLang="en-US" sz="1400" dirty="0">
                <a:latin typeface="Arial" charset="0"/>
              </a:rPr>
              <a:t> Dissociation Erytrocytes </a:t>
            </a:r>
          </a:p>
        </p:txBody>
      </p:sp>
    </p:spTree>
    <p:extLst>
      <p:ext uri="{BB962C8B-B14F-4D97-AF65-F5344CB8AC3E}">
        <p14:creationId xmlns:p14="http://schemas.microsoft.com/office/powerpoint/2010/main" val="25590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03800" y="2133600"/>
          <a:ext cx="2808288" cy="2828925"/>
        </p:xfrm>
        <a:graphic>
          <a:graphicData uri="http://schemas.openxmlformats.org/drawingml/2006/table">
            <a:tbl>
              <a:tblPr/>
              <a:tblGrid>
                <a:gridCol w="936096"/>
                <a:gridCol w="936096"/>
                <a:gridCol w="93609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cultured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 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 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 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 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 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Kell 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kell 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15911" y="198663"/>
            <a:ext cx="7026489" cy="4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GB" altLang="nl-NL" sz="2800" b="1" dirty="0" smtClean="0">
                <a:solidFill>
                  <a:srgbClr val="DE7008"/>
                </a:solidFill>
              </a:rPr>
              <a:t>De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bloedgroep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van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gekweekte</a:t>
            </a:r>
            <a:r>
              <a:rPr lang="en-GB" altLang="nl-NL" sz="28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800" b="1" dirty="0" err="1" smtClean="0">
                <a:solidFill>
                  <a:srgbClr val="DE7008"/>
                </a:solidFill>
              </a:rPr>
              <a:t>cellen</a:t>
            </a:r>
            <a:endParaRPr lang="en-GB" altLang="nl-NL" sz="2800" b="1" dirty="0">
              <a:solidFill>
                <a:srgbClr val="DE700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37" y="1991715"/>
            <a:ext cx="3296421" cy="32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35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13315" name="Oval 5"/>
          <p:cNvSpPr>
            <a:spLocks noChangeAspect="1" noChangeArrowheads="1"/>
          </p:cNvSpPr>
          <p:nvPr/>
        </p:nvSpPr>
        <p:spPr bwMode="auto">
          <a:xfrm>
            <a:off x="1038225" y="2946400"/>
            <a:ext cx="1727200" cy="14382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Oval 6"/>
          <p:cNvSpPr>
            <a:spLocks noChangeAspect="1" noChangeArrowheads="1"/>
          </p:cNvSpPr>
          <p:nvPr/>
        </p:nvSpPr>
        <p:spPr bwMode="auto">
          <a:xfrm>
            <a:off x="1614488" y="3138488"/>
            <a:ext cx="958850" cy="10541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190750" y="3479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8000"/>
              </a:solidFill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2282825" y="2579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FF0000"/>
              </a:solidFill>
            </a:endParaRPr>
          </a:p>
        </p:txBody>
      </p:sp>
      <p:sp>
        <p:nvSpPr>
          <p:cNvPr id="13319" name="Oval 10"/>
          <p:cNvSpPr>
            <a:spLocks noChangeAspect="1" noChangeArrowheads="1"/>
          </p:cNvSpPr>
          <p:nvPr/>
        </p:nvSpPr>
        <p:spPr bwMode="auto">
          <a:xfrm>
            <a:off x="1470025" y="3000375"/>
            <a:ext cx="317500" cy="636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0" name="Line 11"/>
          <p:cNvSpPr>
            <a:spLocks noChangeAspect="1" noChangeShapeType="1"/>
          </p:cNvSpPr>
          <p:nvPr/>
        </p:nvSpPr>
        <p:spPr bwMode="auto">
          <a:xfrm>
            <a:off x="1616075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1" name="Oval 12"/>
          <p:cNvSpPr>
            <a:spLocks noChangeAspect="1" noChangeArrowheads="1"/>
          </p:cNvSpPr>
          <p:nvPr/>
        </p:nvSpPr>
        <p:spPr bwMode="auto">
          <a:xfrm>
            <a:off x="1517650" y="3049588"/>
            <a:ext cx="319088" cy="63658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2" name="Line 13"/>
          <p:cNvSpPr>
            <a:spLocks noChangeAspect="1" noChangeShapeType="1"/>
          </p:cNvSpPr>
          <p:nvPr/>
        </p:nvSpPr>
        <p:spPr bwMode="auto">
          <a:xfrm>
            <a:off x="1665288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3" name="Line 14"/>
          <p:cNvSpPr>
            <a:spLocks noChangeAspect="1" noChangeShapeType="1"/>
          </p:cNvSpPr>
          <p:nvPr/>
        </p:nvSpPr>
        <p:spPr bwMode="auto">
          <a:xfrm>
            <a:off x="1665288" y="2867025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4" name="Line 15"/>
          <p:cNvSpPr>
            <a:spLocks noChangeAspect="1" noChangeShapeType="1"/>
          </p:cNvSpPr>
          <p:nvPr/>
        </p:nvSpPr>
        <p:spPr bwMode="auto">
          <a:xfrm rot="-2700000">
            <a:off x="1752600" y="2833688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5" name="Line 16"/>
          <p:cNvSpPr>
            <a:spLocks noChangeAspect="1" noChangeShapeType="1"/>
          </p:cNvSpPr>
          <p:nvPr/>
        </p:nvSpPr>
        <p:spPr bwMode="auto">
          <a:xfrm rot="5400000">
            <a:off x="1787525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6" name="Line 17"/>
          <p:cNvSpPr>
            <a:spLocks noChangeAspect="1" noChangeShapeType="1"/>
          </p:cNvSpPr>
          <p:nvPr/>
        </p:nvSpPr>
        <p:spPr bwMode="auto">
          <a:xfrm flipH="1">
            <a:off x="1520825" y="2867025"/>
            <a:ext cx="1000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7" name="Line 18"/>
          <p:cNvSpPr>
            <a:spLocks noChangeAspect="1" noChangeShapeType="1"/>
          </p:cNvSpPr>
          <p:nvPr/>
        </p:nvSpPr>
        <p:spPr bwMode="auto">
          <a:xfrm rot="2700000" flipH="1">
            <a:off x="1441450" y="2833688"/>
            <a:ext cx="98425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8" name="Line 19"/>
          <p:cNvSpPr>
            <a:spLocks noChangeAspect="1" noChangeShapeType="1"/>
          </p:cNvSpPr>
          <p:nvPr/>
        </p:nvSpPr>
        <p:spPr bwMode="auto">
          <a:xfrm rot="16200000" flipH="1">
            <a:off x="1408112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9" name="Oval 20"/>
          <p:cNvSpPr>
            <a:spLocks noChangeAspect="1" noChangeArrowheads="1"/>
          </p:cNvSpPr>
          <p:nvPr/>
        </p:nvSpPr>
        <p:spPr bwMode="auto">
          <a:xfrm>
            <a:off x="1495425" y="2687638"/>
            <a:ext cx="298450" cy="1460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FFFF"/>
              </a:gs>
              <a:gs pos="100000">
                <a:srgbClr val="FF3300"/>
              </a:gs>
            </a:gsLst>
            <a:lin ang="54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0" name="AutoShape 21"/>
          <p:cNvSpPr>
            <a:spLocks noChangeAspect="1" noChangeArrowheads="1"/>
          </p:cNvSpPr>
          <p:nvPr/>
        </p:nvSpPr>
        <p:spPr bwMode="auto">
          <a:xfrm>
            <a:off x="1144588" y="3122613"/>
            <a:ext cx="98425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1" name="AutoShape 22"/>
          <p:cNvSpPr>
            <a:spLocks noChangeAspect="1" noChangeArrowheads="1"/>
          </p:cNvSpPr>
          <p:nvPr/>
        </p:nvSpPr>
        <p:spPr bwMode="auto">
          <a:xfrm>
            <a:off x="1216025" y="3146425"/>
            <a:ext cx="100013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66128" y="2776315"/>
            <a:ext cx="98865" cy="986213"/>
            <a:chOff x="1680" y="1920"/>
            <a:chExt cx="192" cy="1920"/>
          </a:xfrm>
          <a:solidFill>
            <a:srgbClr val="0070C0"/>
          </a:solidFill>
        </p:grpSpPr>
        <p:sp>
          <p:nvSpPr>
            <p:cNvPr id="25" name="Line 24"/>
            <p:cNvSpPr>
              <a:spLocks noChangeAspect="1" noChangeShapeType="1"/>
            </p:cNvSpPr>
            <p:nvPr/>
          </p:nvSpPr>
          <p:spPr bwMode="auto">
            <a:xfrm>
              <a:off x="1680" y="2160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680" y="1920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1093907" y="2776315"/>
            <a:ext cx="98864" cy="986213"/>
            <a:chOff x="1344" y="1824"/>
            <a:chExt cx="192" cy="1920"/>
          </a:xfrm>
          <a:solidFill>
            <a:srgbClr val="0070C0"/>
          </a:solidFill>
        </p:grpSpPr>
        <p:sp>
          <p:nvSpPr>
            <p:cNvPr id="28" name="Line 27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9" name="Line 28"/>
            <p:cNvSpPr>
              <a:spLocks noChangeAspect="1" noChangeShapeType="1"/>
            </p:cNvSpPr>
            <p:nvPr/>
          </p:nvSpPr>
          <p:spPr bwMode="auto">
            <a:xfrm flipH="1" flipV="1">
              <a:off x="1344" y="1824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13334" name="Rectangle 29"/>
          <p:cNvGrpSpPr>
            <a:grpSpLocks noChangeAspect="1"/>
          </p:cNvGrpSpPr>
          <p:nvPr/>
        </p:nvGrpSpPr>
        <p:grpSpPr bwMode="auto">
          <a:xfrm>
            <a:off x="1084263" y="2609850"/>
            <a:ext cx="280987" cy="280988"/>
            <a:chOff x="1115568" y="3005328"/>
            <a:chExt cx="280416" cy="280416"/>
          </a:xfrm>
        </p:grpSpPr>
        <p:pic>
          <p:nvPicPr>
            <p:cNvPr id="13385" name="Rectangl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68" y="3005328"/>
              <a:ext cx="280416" cy="28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86" name="Text Box 28"/>
            <p:cNvSpPr txBox="1">
              <a:spLocks noChangeArrowheads="1"/>
            </p:cNvSpPr>
            <p:nvPr/>
          </p:nvSpPr>
          <p:spPr bwMode="auto">
            <a:xfrm rot="-2740562">
              <a:off x="1169619" y="3058823"/>
              <a:ext cx="173038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3335" name="AutoShape 30"/>
          <p:cNvSpPr>
            <a:spLocks noChangeAspect="1" noChangeArrowheads="1"/>
          </p:cNvSpPr>
          <p:nvPr/>
        </p:nvSpPr>
        <p:spPr bwMode="auto">
          <a:xfrm>
            <a:off x="1144588" y="3371850"/>
            <a:ext cx="98425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6" name="AutoShape 31"/>
          <p:cNvSpPr>
            <a:spLocks noChangeAspect="1" noChangeArrowheads="1"/>
          </p:cNvSpPr>
          <p:nvPr/>
        </p:nvSpPr>
        <p:spPr bwMode="auto">
          <a:xfrm>
            <a:off x="1216025" y="3395663"/>
            <a:ext cx="100013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996950" y="256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70C0"/>
              </a:solidFill>
            </a:endParaRPr>
          </a:p>
        </p:txBody>
      </p:sp>
      <p:grpSp>
        <p:nvGrpSpPr>
          <p:cNvPr id="13338" name="Group 33"/>
          <p:cNvGrpSpPr>
            <a:grpSpLocks/>
          </p:cNvGrpSpPr>
          <p:nvPr/>
        </p:nvGrpSpPr>
        <p:grpSpPr bwMode="auto">
          <a:xfrm>
            <a:off x="3106738" y="2989263"/>
            <a:ext cx="5565775" cy="731837"/>
            <a:chOff x="1957" y="1883"/>
            <a:chExt cx="3506" cy="461"/>
          </a:xfrm>
        </p:grpSpPr>
        <p:grpSp>
          <p:nvGrpSpPr>
            <p:cNvPr id="13369" name="Group 33"/>
            <p:cNvGrpSpPr>
              <a:grpSpLocks/>
            </p:cNvGrpSpPr>
            <p:nvPr/>
          </p:nvGrpSpPr>
          <p:grpSpPr bwMode="auto">
            <a:xfrm>
              <a:off x="2352" y="1883"/>
              <a:ext cx="491" cy="461"/>
              <a:chOff x="2219" y="1536"/>
              <a:chExt cx="491" cy="461"/>
            </a:xfrm>
          </p:grpSpPr>
          <p:sp>
            <p:nvSpPr>
              <p:cNvPr id="13383" name="Oval 34"/>
              <p:cNvSpPr>
                <a:spLocks noChangeAspect="1" noChangeArrowheads="1"/>
              </p:cNvSpPr>
              <p:nvPr/>
            </p:nvSpPr>
            <p:spPr bwMode="auto">
              <a:xfrm>
                <a:off x="2219" y="1536"/>
                <a:ext cx="491" cy="461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4" name="Oval 35"/>
              <p:cNvSpPr>
                <a:spLocks noChangeAspect="1" noChangeArrowheads="1"/>
              </p:cNvSpPr>
              <p:nvPr/>
            </p:nvSpPr>
            <p:spPr bwMode="auto">
              <a:xfrm>
                <a:off x="2342" y="1597"/>
                <a:ext cx="307" cy="339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0" name="Group 36"/>
            <p:cNvGrpSpPr>
              <a:grpSpLocks/>
            </p:cNvGrpSpPr>
            <p:nvPr/>
          </p:nvGrpSpPr>
          <p:grpSpPr bwMode="auto">
            <a:xfrm>
              <a:off x="3295" y="1929"/>
              <a:ext cx="393" cy="369"/>
              <a:chOff x="3162" y="1582"/>
              <a:chExt cx="393" cy="369"/>
            </a:xfrm>
          </p:grpSpPr>
          <p:sp>
            <p:nvSpPr>
              <p:cNvPr id="13381" name="Oval 37"/>
              <p:cNvSpPr>
                <a:spLocks noChangeAspect="1" noChangeArrowheads="1"/>
              </p:cNvSpPr>
              <p:nvPr/>
            </p:nvSpPr>
            <p:spPr bwMode="auto">
              <a:xfrm>
                <a:off x="3162" y="1582"/>
                <a:ext cx="393" cy="369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2" name="Oval 38"/>
              <p:cNvSpPr>
                <a:spLocks noChangeAspect="1" noChangeArrowheads="1"/>
              </p:cNvSpPr>
              <p:nvPr/>
            </p:nvSpPr>
            <p:spPr bwMode="auto">
              <a:xfrm>
                <a:off x="3285" y="1643"/>
                <a:ext cx="246" cy="271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1" name="Group 39"/>
            <p:cNvGrpSpPr>
              <a:grpSpLocks/>
            </p:cNvGrpSpPr>
            <p:nvPr/>
          </p:nvGrpSpPr>
          <p:grpSpPr bwMode="auto">
            <a:xfrm>
              <a:off x="4906" y="2019"/>
              <a:ext cx="557" cy="188"/>
              <a:chOff x="4483" y="2688"/>
              <a:chExt cx="557" cy="188"/>
            </a:xfrm>
          </p:grpSpPr>
          <p:sp>
            <p:nvSpPr>
              <p:cNvPr id="13379" name="Oval 40"/>
              <p:cNvSpPr>
                <a:spLocks noChangeAspect="1" noChangeArrowheads="1"/>
              </p:cNvSpPr>
              <p:nvPr/>
            </p:nvSpPr>
            <p:spPr bwMode="auto">
              <a:xfrm>
                <a:off x="4483" y="268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0" name="Oval 41"/>
              <p:cNvSpPr>
                <a:spLocks noChangeAspect="1" noChangeArrowheads="1"/>
              </p:cNvSpPr>
              <p:nvPr/>
            </p:nvSpPr>
            <p:spPr bwMode="auto">
              <a:xfrm>
                <a:off x="4579" y="2784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2" name="Group 42"/>
            <p:cNvGrpSpPr>
              <a:grpSpLocks/>
            </p:cNvGrpSpPr>
            <p:nvPr/>
          </p:nvGrpSpPr>
          <p:grpSpPr bwMode="auto">
            <a:xfrm>
              <a:off x="4140" y="1966"/>
              <a:ext cx="313" cy="294"/>
              <a:chOff x="4007" y="1619"/>
              <a:chExt cx="313" cy="294"/>
            </a:xfrm>
          </p:grpSpPr>
          <p:sp>
            <p:nvSpPr>
              <p:cNvPr id="13377" name="Oval 43"/>
              <p:cNvSpPr>
                <a:spLocks noChangeAspect="1" noChangeArrowheads="1"/>
              </p:cNvSpPr>
              <p:nvPr/>
            </p:nvSpPr>
            <p:spPr bwMode="auto">
              <a:xfrm>
                <a:off x="4007" y="1619"/>
                <a:ext cx="313" cy="294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8" name="Oval 44"/>
              <p:cNvSpPr>
                <a:spLocks noChangeAspect="1" noChangeArrowheads="1"/>
              </p:cNvSpPr>
              <p:nvPr/>
            </p:nvSpPr>
            <p:spPr bwMode="auto">
              <a:xfrm>
                <a:off x="4105" y="1668"/>
                <a:ext cx="156" cy="17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3373" name="AutoShape 45"/>
            <p:cNvSpPr>
              <a:spLocks noChangeAspect="1" noChangeArrowheads="1"/>
            </p:cNvSpPr>
            <p:nvPr/>
          </p:nvSpPr>
          <p:spPr bwMode="auto">
            <a:xfrm>
              <a:off x="290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4" name="AutoShape 46"/>
            <p:cNvSpPr>
              <a:spLocks noChangeAspect="1" noChangeArrowheads="1"/>
            </p:cNvSpPr>
            <p:nvPr/>
          </p:nvSpPr>
          <p:spPr bwMode="auto">
            <a:xfrm>
              <a:off x="3745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5" name="AutoShape 47"/>
            <p:cNvSpPr>
              <a:spLocks noChangeAspect="1" noChangeArrowheads="1"/>
            </p:cNvSpPr>
            <p:nvPr/>
          </p:nvSpPr>
          <p:spPr bwMode="auto">
            <a:xfrm>
              <a:off x="451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6" name="AutoShape 48"/>
            <p:cNvSpPr>
              <a:spLocks noChangeAspect="1" noChangeArrowheads="1"/>
            </p:cNvSpPr>
            <p:nvPr/>
          </p:nvSpPr>
          <p:spPr bwMode="auto">
            <a:xfrm>
              <a:off x="1957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6385" name="Group 129"/>
          <p:cNvGrpSpPr>
            <a:grpSpLocks/>
          </p:cNvGrpSpPr>
          <p:nvPr/>
        </p:nvGrpSpPr>
        <p:grpSpPr bwMode="auto">
          <a:xfrm>
            <a:off x="684213" y="1196975"/>
            <a:ext cx="4921257" cy="1512888"/>
            <a:chOff x="431" y="754"/>
            <a:chExt cx="3100" cy="953"/>
          </a:xfrm>
        </p:grpSpPr>
        <p:sp>
          <p:nvSpPr>
            <p:cNvPr id="13360" name="Text Box 58"/>
            <p:cNvSpPr txBox="1">
              <a:spLocks noChangeArrowheads="1"/>
            </p:cNvSpPr>
            <p:nvPr/>
          </p:nvSpPr>
          <p:spPr bwMode="auto">
            <a:xfrm>
              <a:off x="1882" y="935"/>
              <a:ext cx="16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Onuitputtelijke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bron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3361" name="Group 127"/>
            <p:cNvGrpSpPr>
              <a:grpSpLocks/>
            </p:cNvGrpSpPr>
            <p:nvPr/>
          </p:nvGrpSpPr>
          <p:grpSpPr bwMode="auto">
            <a:xfrm>
              <a:off x="431" y="754"/>
              <a:ext cx="1361" cy="560"/>
              <a:chOff x="2880" y="3241"/>
              <a:chExt cx="1361" cy="560"/>
            </a:xfrm>
          </p:grpSpPr>
          <p:sp>
            <p:nvSpPr>
              <p:cNvPr id="13363" name="AutoShape 118"/>
              <p:cNvSpPr>
                <a:spLocks noChangeArrowheads="1"/>
              </p:cNvSpPr>
              <p:nvPr/>
            </p:nvSpPr>
            <p:spPr bwMode="auto">
              <a:xfrm>
                <a:off x="3783" y="3241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4" name="Oval 121"/>
              <p:cNvSpPr>
                <a:spLocks noChangeArrowheads="1"/>
              </p:cNvSpPr>
              <p:nvPr/>
            </p:nvSpPr>
            <p:spPr bwMode="auto">
              <a:xfrm>
                <a:off x="3842" y="3288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5" name="AutoShape 123"/>
              <p:cNvSpPr>
                <a:spLocks noChangeArrowheads="1"/>
              </p:cNvSpPr>
              <p:nvPr/>
            </p:nvSpPr>
            <p:spPr bwMode="auto">
              <a:xfrm>
                <a:off x="2880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6" name="Oval 124"/>
              <p:cNvSpPr>
                <a:spLocks noChangeArrowheads="1"/>
              </p:cNvSpPr>
              <p:nvPr/>
            </p:nvSpPr>
            <p:spPr bwMode="auto">
              <a:xfrm>
                <a:off x="2901" y="3292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7" name="AutoShape 125"/>
              <p:cNvSpPr>
                <a:spLocks noChangeArrowheads="1"/>
              </p:cNvSpPr>
              <p:nvPr/>
            </p:nvSpPr>
            <p:spPr bwMode="auto">
              <a:xfrm>
                <a:off x="3334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8" name="Oval 126"/>
              <p:cNvSpPr>
                <a:spLocks noChangeArrowheads="1"/>
              </p:cNvSpPr>
              <p:nvPr/>
            </p:nvSpPr>
            <p:spPr bwMode="auto">
              <a:xfrm>
                <a:off x="3377" y="3394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</p:grpSp>
        <p:sp>
          <p:nvSpPr>
            <p:cNvPr id="13362" name="AutoShape 128"/>
            <p:cNvSpPr>
              <a:spLocks noChangeArrowheads="1"/>
            </p:cNvSpPr>
            <p:nvPr/>
          </p:nvSpPr>
          <p:spPr bwMode="auto">
            <a:xfrm>
              <a:off x="1610" y="1389"/>
              <a:ext cx="91" cy="318"/>
            </a:xfrm>
            <a:prstGeom prst="downArrow">
              <a:avLst>
                <a:gd name="adj1" fmla="val 50000"/>
                <a:gd name="adj2" fmla="val 87363"/>
              </a:avLst>
            </a:prstGeom>
            <a:solidFill>
              <a:srgbClr val="C00000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 sz="2800">
                <a:solidFill>
                  <a:srgbClr val="DE7008"/>
                </a:solidFill>
              </a:endParaRPr>
            </a:p>
          </p:txBody>
        </p:sp>
      </p:grpSp>
      <p:grpSp>
        <p:nvGrpSpPr>
          <p:cNvPr id="96401" name="Group 145"/>
          <p:cNvGrpSpPr>
            <a:grpSpLocks/>
          </p:cNvGrpSpPr>
          <p:nvPr/>
        </p:nvGrpSpPr>
        <p:grpSpPr bwMode="auto">
          <a:xfrm>
            <a:off x="5435601" y="3933825"/>
            <a:ext cx="3313113" cy="1982788"/>
            <a:chOff x="3424" y="2478"/>
            <a:chExt cx="2087" cy="1249"/>
          </a:xfrm>
        </p:grpSpPr>
        <p:pic>
          <p:nvPicPr>
            <p:cNvPr id="13357" name="Picture 130" descr="RedBloodCel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478"/>
              <a:ext cx="998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31" descr="desktop p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478"/>
              <a:ext cx="990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9" name="Text Box 142"/>
            <p:cNvSpPr txBox="1">
              <a:spLocks noChangeArrowheads="1"/>
            </p:cNvSpPr>
            <p:nvPr/>
          </p:nvSpPr>
          <p:spPr bwMode="auto">
            <a:xfrm>
              <a:off x="3424" y="3475"/>
              <a:ext cx="152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Functionele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cellen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15" name="Group 159"/>
          <p:cNvGrpSpPr>
            <a:grpSpLocks/>
          </p:cNvGrpSpPr>
          <p:nvPr/>
        </p:nvGrpSpPr>
        <p:grpSpPr bwMode="auto">
          <a:xfrm>
            <a:off x="5508625" y="1160463"/>
            <a:ext cx="2971800" cy="1657350"/>
            <a:chOff x="3470" y="731"/>
            <a:chExt cx="1872" cy="1044"/>
          </a:xfrm>
        </p:grpSpPr>
        <p:pic>
          <p:nvPicPr>
            <p:cNvPr id="13352" name="Picture 155" descr="m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72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157" descr="ma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450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Text Box 158"/>
            <p:cNvSpPr txBox="1">
              <a:spLocks noChangeArrowheads="1"/>
            </p:cNvSpPr>
            <p:nvPr/>
          </p:nvSpPr>
          <p:spPr bwMode="auto">
            <a:xfrm>
              <a:off x="3470" y="1434"/>
              <a:ext cx="8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smtClean="0">
                  <a:solidFill>
                    <a:srgbClr val="C00000"/>
                  </a:solidFill>
                </a:rPr>
                <a:t>Voor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wie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344" name="Freeform 189"/>
          <p:cNvSpPr>
            <a:spLocks/>
          </p:cNvSpPr>
          <p:nvPr/>
        </p:nvSpPr>
        <p:spPr bwMode="auto">
          <a:xfrm>
            <a:off x="1803400" y="3573463"/>
            <a:ext cx="681038" cy="374650"/>
          </a:xfrm>
          <a:custGeom>
            <a:avLst/>
            <a:gdLst>
              <a:gd name="T0" fmla="*/ 0 w 964"/>
              <a:gd name="T1" fmla="*/ 2147483647 h 828"/>
              <a:gd name="T2" fmla="*/ 2147483647 w 964"/>
              <a:gd name="T3" fmla="*/ 2147483647 h 828"/>
              <a:gd name="T4" fmla="*/ 2147483647 w 964"/>
              <a:gd name="T5" fmla="*/ 2147483647 h 828"/>
              <a:gd name="T6" fmla="*/ 2147483647 w 964"/>
              <a:gd name="T7" fmla="*/ 2147483647 h 828"/>
              <a:gd name="T8" fmla="*/ 2147483647 w 964"/>
              <a:gd name="T9" fmla="*/ 2147483647 h 828"/>
              <a:gd name="T10" fmla="*/ 2147483647 w 964"/>
              <a:gd name="T11" fmla="*/ 2147483647 h 828"/>
              <a:gd name="T12" fmla="*/ 2147483647 w 964"/>
              <a:gd name="T13" fmla="*/ 2147483647 h 828"/>
              <a:gd name="T14" fmla="*/ 2147483647 w 964"/>
              <a:gd name="T15" fmla="*/ 2147483647 h 828"/>
              <a:gd name="T16" fmla="*/ 2147483647 w 964"/>
              <a:gd name="T17" fmla="*/ 2147483647 h 828"/>
              <a:gd name="T18" fmla="*/ 2147483647 w 964"/>
              <a:gd name="T19" fmla="*/ 2147483647 h 828"/>
              <a:gd name="T20" fmla="*/ 2147483647 w 964"/>
              <a:gd name="T21" fmla="*/ 2147483647 h 828"/>
              <a:gd name="T22" fmla="*/ 2147483647 w 964"/>
              <a:gd name="T23" fmla="*/ 2147483647 h 828"/>
              <a:gd name="T24" fmla="*/ 2147483647 w 964"/>
              <a:gd name="T25" fmla="*/ 2147483647 h 828"/>
              <a:gd name="T26" fmla="*/ 2147483647 w 964"/>
              <a:gd name="T27" fmla="*/ 2147483647 h 828"/>
              <a:gd name="T28" fmla="*/ 2147483647 w 964"/>
              <a:gd name="T29" fmla="*/ 2147483647 h 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4" h="828">
                <a:moveTo>
                  <a:pt x="0" y="332"/>
                </a:moveTo>
                <a:cubicBezTo>
                  <a:pt x="85" y="299"/>
                  <a:pt x="170" y="266"/>
                  <a:pt x="189" y="332"/>
                </a:cubicBezTo>
                <a:cubicBezTo>
                  <a:pt x="208" y="398"/>
                  <a:pt x="119" y="650"/>
                  <a:pt x="115" y="727"/>
                </a:cubicBezTo>
                <a:cubicBezTo>
                  <a:pt x="111" y="804"/>
                  <a:pt x="148" y="828"/>
                  <a:pt x="164" y="793"/>
                </a:cubicBezTo>
                <a:cubicBezTo>
                  <a:pt x="180" y="758"/>
                  <a:pt x="189" y="590"/>
                  <a:pt x="214" y="513"/>
                </a:cubicBezTo>
                <a:cubicBezTo>
                  <a:pt x="239" y="436"/>
                  <a:pt x="290" y="299"/>
                  <a:pt x="313" y="332"/>
                </a:cubicBezTo>
                <a:cubicBezTo>
                  <a:pt x="336" y="365"/>
                  <a:pt x="342" y="633"/>
                  <a:pt x="354" y="711"/>
                </a:cubicBezTo>
                <a:cubicBezTo>
                  <a:pt x="366" y="789"/>
                  <a:pt x="375" y="818"/>
                  <a:pt x="387" y="801"/>
                </a:cubicBezTo>
                <a:cubicBezTo>
                  <a:pt x="399" y="784"/>
                  <a:pt x="413" y="682"/>
                  <a:pt x="428" y="612"/>
                </a:cubicBezTo>
                <a:cubicBezTo>
                  <a:pt x="443" y="542"/>
                  <a:pt x="422" y="434"/>
                  <a:pt x="477" y="382"/>
                </a:cubicBezTo>
                <a:cubicBezTo>
                  <a:pt x="532" y="330"/>
                  <a:pt x="676" y="324"/>
                  <a:pt x="757" y="299"/>
                </a:cubicBezTo>
                <a:cubicBezTo>
                  <a:pt x="838" y="274"/>
                  <a:pt x="964" y="283"/>
                  <a:pt x="963" y="234"/>
                </a:cubicBezTo>
                <a:cubicBezTo>
                  <a:pt x="962" y="185"/>
                  <a:pt x="778" y="6"/>
                  <a:pt x="749" y="3"/>
                </a:cubicBezTo>
                <a:cubicBezTo>
                  <a:pt x="720" y="0"/>
                  <a:pt x="819" y="206"/>
                  <a:pt x="790" y="217"/>
                </a:cubicBezTo>
                <a:cubicBezTo>
                  <a:pt x="761" y="228"/>
                  <a:pt x="612" y="94"/>
                  <a:pt x="576" y="69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3433186" y="279400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>
                <a:solidFill>
                  <a:schemeClr val="tx2"/>
                </a:solidFill>
              </a:rPr>
              <a:t>Kweekbloed: hoe en voor wie ?</a:t>
            </a:r>
          </a:p>
        </p:txBody>
      </p:sp>
    </p:spTree>
    <p:extLst>
      <p:ext uri="{BB962C8B-B14F-4D97-AF65-F5344CB8AC3E}">
        <p14:creationId xmlns:p14="http://schemas.microsoft.com/office/powerpoint/2010/main" val="2939067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 r="19444"/>
          <a:stretch/>
        </p:blipFill>
        <p:spPr>
          <a:xfrm>
            <a:off x="829733" y="1296458"/>
            <a:ext cx="7366000" cy="5266267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54288" y="0"/>
            <a:ext cx="65897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Onuitputtelijke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bron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:</a:t>
            </a:r>
          </a:p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geïnduceerde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pluripotente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stamcellen</a:t>
            </a:r>
            <a:endParaRPr lang="en-GB" altLang="nl-NL" sz="2400" b="1" dirty="0">
              <a:solidFill>
                <a:srgbClr val="DE7008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612680" y="3695350"/>
            <a:ext cx="1210990" cy="654341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54247" r="27825" b="34131"/>
          <a:stretch/>
        </p:blipFill>
        <p:spPr>
          <a:xfrm>
            <a:off x="3838086" y="3783435"/>
            <a:ext cx="796954" cy="4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 r="19444"/>
          <a:stretch/>
        </p:blipFill>
        <p:spPr>
          <a:xfrm>
            <a:off x="829733" y="1296458"/>
            <a:ext cx="7366000" cy="5266267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54288" y="0"/>
            <a:ext cx="65897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Onuitputtelijke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bron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:</a:t>
            </a:r>
          </a:p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geïnduceerde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pluripotente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stamcellen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(iPSC)</a:t>
            </a:r>
            <a:endParaRPr lang="en-GB" altLang="nl-NL" sz="2400" b="1" dirty="0">
              <a:solidFill>
                <a:srgbClr val="DE7008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74459" y="1174459"/>
            <a:ext cx="2508308" cy="989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889194" y="1895487"/>
            <a:ext cx="2306539" cy="2040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26812" r="15279" b="21408"/>
          <a:stretch/>
        </p:blipFill>
        <p:spPr>
          <a:xfrm>
            <a:off x="3380886" y="1107349"/>
            <a:ext cx="3707811" cy="205562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3612680" y="3695350"/>
            <a:ext cx="1210990" cy="654341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54247" r="27825" b="34131"/>
          <a:stretch/>
        </p:blipFill>
        <p:spPr>
          <a:xfrm>
            <a:off x="3838086" y="3783435"/>
            <a:ext cx="796954" cy="4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2819400" y="3243263"/>
            <a:ext cx="480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 sz="2800">
              <a:solidFill>
                <a:srgbClr val="DE7008"/>
              </a:solidFill>
            </a:endParaRPr>
          </a:p>
        </p:txBody>
      </p:sp>
      <p:pic>
        <p:nvPicPr>
          <p:cNvPr id="23557" name="Picture 2" descr="C:\Users\Sanquin\Desktop\20140905 MEB 14 Stemspan cultured EB D35 Stain DAPI AF568 CD235 and APC CD71\20140905 MEB 14 Stemspan cultured EB D35 Stain DAPI AF568 CD235 and APC CD71_c1+2+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11" y="3923693"/>
            <a:ext cx="4097337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kstvak 1"/>
          <p:cNvSpPr txBox="1">
            <a:spLocks noChangeArrowheads="1"/>
          </p:cNvSpPr>
          <p:nvPr/>
        </p:nvSpPr>
        <p:spPr bwMode="auto">
          <a:xfrm>
            <a:off x="5530850" y="4038600"/>
            <a:ext cx="3387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b="1">
                <a:solidFill>
                  <a:srgbClr val="0070C0"/>
                </a:solidFill>
              </a:rPr>
              <a:t>Nuclear staining (DAPI)</a:t>
            </a:r>
          </a:p>
          <a:p>
            <a:pPr eaLnBrk="1" hangingPunct="1"/>
            <a:endParaRPr lang="en-US" altLang="nl-NL" b="1"/>
          </a:p>
          <a:p>
            <a:pPr eaLnBrk="1" hangingPunct="1"/>
            <a:r>
              <a:rPr lang="en-US" altLang="nl-NL" b="1">
                <a:solidFill>
                  <a:srgbClr val="00B050"/>
                </a:solidFill>
              </a:rPr>
              <a:t>Erythroid specific staining (GPA)</a:t>
            </a:r>
            <a:endParaRPr lang="nl-NL" altLang="nl-NL" b="1">
              <a:solidFill>
                <a:srgbClr val="00B050"/>
              </a:solidFill>
            </a:endParaRPr>
          </a:p>
        </p:txBody>
      </p:sp>
      <p:pic>
        <p:nvPicPr>
          <p:cNvPr id="7" name="Picture 7" descr="EBvrijda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359273"/>
            <a:ext cx="31146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54288" y="156322"/>
            <a:ext cx="6589712" cy="7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geïnduceerde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pluripotente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stamcellen</a:t>
            </a:r>
            <a:endParaRPr lang="en-GB" altLang="nl-NL" sz="2400" b="1" dirty="0" smtClean="0">
              <a:solidFill>
                <a:srgbClr val="DE7008"/>
              </a:solidFill>
            </a:endParaRPr>
          </a:p>
          <a:p>
            <a:pPr eaLnBrk="1" hangingPunct="1"/>
            <a:r>
              <a:rPr lang="en-GB" altLang="nl-NL" sz="2400" b="1" dirty="0" smtClean="0">
                <a:solidFill>
                  <a:srgbClr val="DE7008"/>
                </a:solidFill>
              </a:rPr>
              <a:t>	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specificatie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naar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bloedcellen</a:t>
            </a:r>
            <a:endParaRPr lang="en-GB" altLang="nl-NL" sz="2400" b="1" dirty="0">
              <a:solidFill>
                <a:srgbClr val="DE7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75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313238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64511"/>
          <p:cNvSpPr txBox="1">
            <a:spLocks noChangeArrowheads="1"/>
          </p:cNvSpPr>
          <p:nvPr/>
        </p:nvSpPr>
        <p:spPr bwMode="auto">
          <a:xfrm>
            <a:off x="5181600" y="1982788"/>
            <a:ext cx="15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800">
                <a:latin typeface="Arial" charset="0"/>
              </a:rPr>
              <a:t>+</a:t>
            </a:r>
          </a:p>
        </p:txBody>
      </p:sp>
      <p:pic>
        <p:nvPicPr>
          <p:cNvPr id="9220" name="Picture 645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7"/>
          <a:stretch>
            <a:fillRect/>
          </a:stretch>
        </p:blipFill>
        <p:spPr bwMode="auto">
          <a:xfrm>
            <a:off x="5468938" y="1247775"/>
            <a:ext cx="316071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100" cy="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100" cy="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486371" y="83619"/>
            <a:ext cx="35814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 iPSC</a:t>
            </a:r>
            <a:endParaRPr lang="nl-NL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nl-NL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Episomale vectoren</a:t>
            </a:r>
            <a:endParaRPr lang="en-GB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5248275" y="6488113"/>
            <a:ext cx="3819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>
                <a:solidFill>
                  <a:srgbClr val="000000"/>
                </a:solidFill>
              </a:rPr>
              <a:t>Chou et.al. (2011) Cell Research 21:518-529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30438" y="1857375"/>
            <a:ext cx="58896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13000" y="1781175"/>
            <a:ext cx="268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200" b="1">
                <a:latin typeface="Arial" charset="0"/>
              </a:rPr>
              <a:t>a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74663" y="3200400"/>
            <a:ext cx="6586537" cy="3287713"/>
            <a:chOff x="474034" y="3200400"/>
            <a:chExt cx="6587732" cy="3288268"/>
          </a:xfrm>
        </p:grpSpPr>
        <p:pic>
          <p:nvPicPr>
            <p:cNvPr id="17426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74" t="86041" r="2"/>
            <a:stretch>
              <a:fillRect/>
            </a:stretch>
          </p:blipFill>
          <p:spPr bwMode="auto">
            <a:xfrm>
              <a:off x="1545795" y="4343400"/>
              <a:ext cx="4671021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01" r="21954"/>
            <a:stretch>
              <a:fillRect/>
            </a:stretch>
          </p:blipFill>
          <p:spPr bwMode="auto">
            <a:xfrm>
              <a:off x="1007434" y="3524250"/>
              <a:ext cx="5200651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Box 2"/>
            <p:cNvSpPr txBox="1">
              <a:spLocks noChangeArrowheads="1"/>
            </p:cNvSpPr>
            <p:nvPr/>
          </p:nvSpPr>
          <p:spPr bwMode="auto">
            <a:xfrm>
              <a:off x="474034" y="3200400"/>
              <a:ext cx="434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1800" b="1" u="sng">
                  <a:solidFill>
                    <a:srgbClr val="000000"/>
                  </a:solidFill>
                </a:rPr>
                <a:t>PCR detection of episomal vectors</a:t>
              </a:r>
            </a:p>
          </p:txBody>
        </p:sp>
        <p:sp>
          <p:nvSpPr>
            <p:cNvPr id="17429" name="TextBox 22"/>
            <p:cNvSpPr txBox="1">
              <a:spLocks noChangeArrowheads="1"/>
            </p:cNvSpPr>
            <p:nvPr/>
          </p:nvSpPr>
          <p:spPr bwMode="auto">
            <a:xfrm>
              <a:off x="6126329" y="3810000"/>
              <a:ext cx="9284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1200" b="1">
                  <a:latin typeface="Arial" charset="0"/>
                </a:rPr>
                <a:t>a – 222 bp</a:t>
              </a:r>
            </a:p>
          </p:txBody>
        </p:sp>
        <p:pic>
          <p:nvPicPr>
            <p:cNvPr id="17430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923" y="5290066"/>
              <a:ext cx="4610893" cy="1198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TextBox 24"/>
            <p:cNvSpPr txBox="1">
              <a:spLocks noChangeArrowheads="1"/>
            </p:cNvSpPr>
            <p:nvPr/>
          </p:nvSpPr>
          <p:spPr bwMode="auto">
            <a:xfrm>
              <a:off x="6140616" y="4752201"/>
              <a:ext cx="9211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1200" b="1">
                  <a:latin typeface="Arial" charset="0"/>
                </a:rPr>
                <a:t>b – 111 bp</a:t>
              </a:r>
            </a:p>
          </p:txBody>
        </p:sp>
        <p:sp>
          <p:nvSpPr>
            <p:cNvPr id="17432" name="TextBox 25"/>
            <p:cNvSpPr txBox="1">
              <a:spLocks noChangeArrowheads="1"/>
            </p:cNvSpPr>
            <p:nvPr/>
          </p:nvSpPr>
          <p:spPr bwMode="auto">
            <a:xfrm>
              <a:off x="6123782" y="5819001"/>
              <a:ext cx="9284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1200" b="1">
                  <a:latin typeface="Arial" charset="0"/>
                </a:rPr>
                <a:t>c – 206 bp</a:t>
              </a: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2687638" y="2970213"/>
            <a:ext cx="58896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870200" y="2924175"/>
            <a:ext cx="277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200" b="1">
                <a:latin typeface="Arial" charset="0"/>
              </a:rPr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345238" y="1857375"/>
            <a:ext cx="58896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527800" y="1781175"/>
            <a:ext cx="268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200" b="1">
                <a:latin typeface="Arial" charset="0"/>
              </a:rPr>
              <a:t>a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39000" y="2895600"/>
            <a:ext cx="58896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419975" y="28194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200" b="1">
                <a:latin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20498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088465" y="10358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6020" name="Picture 4" descr="http://www.drfisherroad2wellness.com/wp-content/uploads/2016/01/Heart-Blood-Health-e1454099793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589357"/>
            <a:ext cx="3810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" name="Picture 2" descr="Rode bloedcell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/>
          <a:stretch/>
        </p:blipFill>
        <p:spPr bwMode="auto">
          <a:xfrm>
            <a:off x="4912963" y="1131376"/>
            <a:ext cx="2143432" cy="8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345256" y="179724"/>
            <a:ext cx="4995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Bloedcirculatie</a:t>
            </a:r>
            <a:r>
              <a:rPr lang="en-US" altLang="nl-NL" b="1" kern="0" dirty="0" smtClean="0"/>
              <a:t> </a:t>
            </a:r>
            <a:r>
              <a:rPr lang="nl-NL" altLang="nl-NL" b="1" kern="0" dirty="0" smtClean="0"/>
              <a:t>is Topsport</a:t>
            </a:r>
          </a:p>
          <a:p>
            <a:pPr eaLnBrk="1" hangingPunct="1"/>
            <a:endParaRPr lang="en-US" altLang="nl-NL" b="1" kern="0" dirty="0" smtClean="0"/>
          </a:p>
        </p:txBody>
      </p:sp>
      <p:pic>
        <p:nvPicPr>
          <p:cNvPr id="13" name="Picture 66" descr="imagesCARS7ES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78064"/>
            <a:ext cx="2951955" cy="142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imagesCARD0TK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7" y="2990811"/>
            <a:ext cx="23764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8835" y="5735425"/>
            <a:ext cx="43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Gemiddeld is een rode cel in 1 minuut ons lichaam doorgereisd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726945" y="4510007"/>
            <a:ext cx="1642858" cy="1270861"/>
          </a:xfrm>
          <a:custGeom>
            <a:avLst/>
            <a:gdLst>
              <a:gd name="connsiteX0" fmla="*/ 1363892 w 1394889"/>
              <a:gd name="connsiteY0" fmla="*/ 0 h 1270861"/>
              <a:gd name="connsiteX1" fmla="*/ 1363892 w 1394889"/>
              <a:gd name="connsiteY1" fmla="*/ 0 h 1270861"/>
              <a:gd name="connsiteX2" fmla="*/ 1286401 w 1394889"/>
              <a:gd name="connsiteY2" fmla="*/ 108489 h 1270861"/>
              <a:gd name="connsiteX3" fmla="*/ 1224408 w 1394889"/>
              <a:gd name="connsiteY3" fmla="*/ 154983 h 1270861"/>
              <a:gd name="connsiteX4" fmla="*/ 1162414 w 1394889"/>
              <a:gd name="connsiteY4" fmla="*/ 216977 h 1270861"/>
              <a:gd name="connsiteX5" fmla="*/ 1100421 w 1394889"/>
              <a:gd name="connsiteY5" fmla="*/ 263472 h 1270861"/>
              <a:gd name="connsiteX6" fmla="*/ 1038428 w 1394889"/>
              <a:gd name="connsiteY6" fmla="*/ 340963 h 1270861"/>
              <a:gd name="connsiteX7" fmla="*/ 945438 w 1394889"/>
              <a:gd name="connsiteY7" fmla="*/ 433953 h 1270861"/>
              <a:gd name="connsiteX8" fmla="*/ 867946 w 1394889"/>
              <a:gd name="connsiteY8" fmla="*/ 511444 h 1270861"/>
              <a:gd name="connsiteX9" fmla="*/ 805953 w 1394889"/>
              <a:gd name="connsiteY9" fmla="*/ 526943 h 1270861"/>
              <a:gd name="connsiteX10" fmla="*/ 759458 w 1394889"/>
              <a:gd name="connsiteY10" fmla="*/ 557939 h 1270861"/>
              <a:gd name="connsiteX11" fmla="*/ 666469 w 1394889"/>
              <a:gd name="connsiteY11" fmla="*/ 635431 h 1270861"/>
              <a:gd name="connsiteX12" fmla="*/ 619974 w 1394889"/>
              <a:gd name="connsiteY12" fmla="*/ 728421 h 1270861"/>
              <a:gd name="connsiteX13" fmla="*/ 526984 w 1394889"/>
              <a:gd name="connsiteY13" fmla="*/ 759417 h 1270861"/>
              <a:gd name="connsiteX14" fmla="*/ 480489 w 1394889"/>
              <a:gd name="connsiteY14" fmla="*/ 790414 h 1270861"/>
              <a:gd name="connsiteX15" fmla="*/ 464991 w 1394889"/>
              <a:gd name="connsiteY15" fmla="*/ 836909 h 1270861"/>
              <a:gd name="connsiteX16" fmla="*/ 372001 w 1394889"/>
              <a:gd name="connsiteY16" fmla="*/ 898902 h 1270861"/>
              <a:gd name="connsiteX17" fmla="*/ 325506 w 1394889"/>
              <a:gd name="connsiteY17" fmla="*/ 929899 h 1270861"/>
              <a:gd name="connsiteX18" fmla="*/ 217018 w 1394889"/>
              <a:gd name="connsiteY18" fmla="*/ 960895 h 1270861"/>
              <a:gd name="connsiteX19" fmla="*/ 170523 w 1394889"/>
              <a:gd name="connsiteY19" fmla="*/ 991892 h 1270861"/>
              <a:gd name="connsiteX20" fmla="*/ 108530 w 1394889"/>
              <a:gd name="connsiteY20" fmla="*/ 1131377 h 1270861"/>
              <a:gd name="connsiteX21" fmla="*/ 15540 w 1394889"/>
              <a:gd name="connsiteY21" fmla="*/ 1193370 h 1270861"/>
              <a:gd name="connsiteX22" fmla="*/ 41 w 1394889"/>
              <a:gd name="connsiteY22" fmla="*/ 1255363 h 1270861"/>
              <a:gd name="connsiteX23" fmla="*/ 1394889 w 1394889"/>
              <a:gd name="connsiteY23" fmla="*/ 1270861 h 1270861"/>
              <a:gd name="connsiteX24" fmla="*/ 1363892 w 1394889"/>
              <a:gd name="connsiteY24" fmla="*/ 0 h 127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94889" h="1270861">
                <a:moveTo>
                  <a:pt x="1363892" y="0"/>
                </a:moveTo>
                <a:lnTo>
                  <a:pt x="1363892" y="0"/>
                </a:lnTo>
                <a:cubicBezTo>
                  <a:pt x="1338062" y="36163"/>
                  <a:pt x="1316130" y="75456"/>
                  <a:pt x="1286401" y="108489"/>
                </a:cubicBezTo>
                <a:cubicBezTo>
                  <a:pt x="1269122" y="127689"/>
                  <a:pt x="1243847" y="137974"/>
                  <a:pt x="1224408" y="154983"/>
                </a:cubicBezTo>
                <a:cubicBezTo>
                  <a:pt x="1202414" y="174227"/>
                  <a:pt x="1184407" y="197733"/>
                  <a:pt x="1162414" y="216977"/>
                </a:cubicBezTo>
                <a:cubicBezTo>
                  <a:pt x="1142975" y="233987"/>
                  <a:pt x="1118686" y="245207"/>
                  <a:pt x="1100421" y="263472"/>
                </a:cubicBezTo>
                <a:cubicBezTo>
                  <a:pt x="1077031" y="286862"/>
                  <a:pt x="1060679" y="316487"/>
                  <a:pt x="1038428" y="340963"/>
                </a:cubicBezTo>
                <a:cubicBezTo>
                  <a:pt x="1008941" y="373399"/>
                  <a:pt x="969754" y="397479"/>
                  <a:pt x="945438" y="433953"/>
                </a:cubicBezTo>
                <a:cubicBezTo>
                  <a:pt x="917885" y="475283"/>
                  <a:pt x="916164" y="490779"/>
                  <a:pt x="867946" y="511444"/>
                </a:cubicBezTo>
                <a:cubicBezTo>
                  <a:pt x="848368" y="519835"/>
                  <a:pt x="826617" y="521777"/>
                  <a:pt x="805953" y="526943"/>
                </a:cubicBezTo>
                <a:cubicBezTo>
                  <a:pt x="790455" y="537275"/>
                  <a:pt x="773767" y="546015"/>
                  <a:pt x="759458" y="557939"/>
                </a:cubicBezTo>
                <a:cubicBezTo>
                  <a:pt x="640113" y="657392"/>
                  <a:pt x="781916" y="558464"/>
                  <a:pt x="666469" y="635431"/>
                </a:cubicBezTo>
                <a:cubicBezTo>
                  <a:pt x="658025" y="660763"/>
                  <a:pt x="645272" y="712610"/>
                  <a:pt x="619974" y="728421"/>
                </a:cubicBezTo>
                <a:cubicBezTo>
                  <a:pt x="592267" y="745738"/>
                  <a:pt x="526984" y="759417"/>
                  <a:pt x="526984" y="759417"/>
                </a:cubicBezTo>
                <a:cubicBezTo>
                  <a:pt x="511486" y="769749"/>
                  <a:pt x="492125" y="775869"/>
                  <a:pt x="480489" y="790414"/>
                </a:cubicBezTo>
                <a:cubicBezTo>
                  <a:pt x="470284" y="803171"/>
                  <a:pt x="476543" y="825357"/>
                  <a:pt x="464991" y="836909"/>
                </a:cubicBezTo>
                <a:cubicBezTo>
                  <a:pt x="438649" y="863251"/>
                  <a:pt x="402998" y="878238"/>
                  <a:pt x="372001" y="898902"/>
                </a:cubicBezTo>
                <a:cubicBezTo>
                  <a:pt x="356503" y="909234"/>
                  <a:pt x="343177" y="924009"/>
                  <a:pt x="325506" y="929899"/>
                </a:cubicBezTo>
                <a:cubicBezTo>
                  <a:pt x="258804" y="952133"/>
                  <a:pt x="294860" y="941435"/>
                  <a:pt x="217018" y="960895"/>
                </a:cubicBezTo>
                <a:cubicBezTo>
                  <a:pt x="201520" y="971227"/>
                  <a:pt x="180395" y="976097"/>
                  <a:pt x="170523" y="991892"/>
                </a:cubicBezTo>
                <a:cubicBezTo>
                  <a:pt x="136688" y="1046028"/>
                  <a:pt x="155910" y="1089920"/>
                  <a:pt x="108530" y="1131377"/>
                </a:cubicBezTo>
                <a:cubicBezTo>
                  <a:pt x="80494" y="1155908"/>
                  <a:pt x="15540" y="1193370"/>
                  <a:pt x="15540" y="1193370"/>
                </a:cubicBezTo>
                <a:cubicBezTo>
                  <a:pt x="-1593" y="1244766"/>
                  <a:pt x="41" y="1223528"/>
                  <a:pt x="41" y="1255363"/>
                </a:cubicBezTo>
                <a:lnTo>
                  <a:pt x="1394889" y="1270861"/>
                </a:lnTo>
                <a:lnTo>
                  <a:pt x="136389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H:\IPS\MIP cultures\mip 5, 6 and 7\ips mip5 11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714500"/>
            <a:ext cx="2463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H:\IPS\IPS scale up\6 cm dish\20141104 mip 7 1-2 sc 7  350.000 d02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70815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H:\IPS\IPS scale up\6 cm dish\20141105 mip 7 1-2 350.000 day 2 25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145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"/>
          <p:cNvSpPr txBox="1">
            <a:spLocks noChangeArrowheads="1"/>
          </p:cNvSpPr>
          <p:nvPr/>
        </p:nvSpPr>
        <p:spPr bwMode="auto">
          <a:xfrm>
            <a:off x="900113" y="1354138"/>
            <a:ext cx="210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Clump passaging</a:t>
            </a:r>
            <a:endParaRPr lang="nl-NL" altLang="nl-NL" sz="1800">
              <a:solidFill>
                <a:schemeClr val="tx1"/>
              </a:solidFill>
            </a:endParaRP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5200650" y="134143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Single cell passaging</a:t>
            </a:r>
            <a:endParaRPr lang="nl-NL" altLang="nl-NL" sz="1800">
              <a:solidFill>
                <a:schemeClr val="tx1"/>
              </a:solidFill>
            </a:endParaRPr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107950" y="6524625"/>
            <a:ext cx="127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With T.Wüst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20490" name="TextBox 1"/>
          <p:cNvSpPr txBox="1">
            <a:spLocks noChangeArrowheads="1"/>
          </p:cNvSpPr>
          <p:nvPr/>
        </p:nvSpPr>
        <p:spPr bwMode="auto">
          <a:xfrm>
            <a:off x="1423988" y="3543300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Day 6</a:t>
            </a:r>
            <a:endParaRPr lang="nl-NL" altLang="nl-NL" sz="1800">
              <a:solidFill>
                <a:schemeClr val="tx1"/>
              </a:solidFill>
            </a:endParaRPr>
          </a:p>
        </p:txBody>
      </p:sp>
      <p:sp>
        <p:nvSpPr>
          <p:cNvPr id="20491" name="TextBox 1"/>
          <p:cNvSpPr txBox="1">
            <a:spLocks noChangeArrowheads="1"/>
          </p:cNvSpPr>
          <p:nvPr/>
        </p:nvSpPr>
        <p:spPr bwMode="auto">
          <a:xfrm>
            <a:off x="4459288" y="3543300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Day 2</a:t>
            </a:r>
            <a:endParaRPr lang="nl-NL" altLang="nl-NL" sz="1800">
              <a:solidFill>
                <a:schemeClr val="tx1"/>
              </a:solidFill>
            </a:endParaRPr>
          </a:p>
        </p:txBody>
      </p:sp>
      <p:sp>
        <p:nvSpPr>
          <p:cNvPr id="20492" name="TextBox 1"/>
          <p:cNvSpPr txBox="1">
            <a:spLocks noChangeArrowheads="1"/>
          </p:cNvSpPr>
          <p:nvPr/>
        </p:nvSpPr>
        <p:spPr bwMode="auto">
          <a:xfrm>
            <a:off x="7335838" y="3554413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</a:rPr>
              <a:t>Day 3</a:t>
            </a:r>
            <a:endParaRPr lang="nl-NL" altLang="nl-NL" sz="1800">
              <a:solidFill>
                <a:schemeClr val="tx1"/>
              </a:solidFill>
            </a:endParaRPr>
          </a:p>
        </p:txBody>
      </p:sp>
      <p:sp>
        <p:nvSpPr>
          <p:cNvPr id="20493" name="TextBox 3"/>
          <p:cNvSpPr txBox="1">
            <a:spLocks noChangeArrowheads="1"/>
          </p:cNvSpPr>
          <p:nvPr/>
        </p:nvSpPr>
        <p:spPr bwMode="auto">
          <a:xfrm>
            <a:off x="3894138" y="6135688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200">
                <a:solidFill>
                  <a:schemeClr val="tx1"/>
                </a:solidFill>
              </a:rPr>
              <a:t>Clump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200">
                <a:solidFill>
                  <a:schemeClr val="tx1"/>
                </a:solidFill>
              </a:rPr>
              <a:t>Passaging</a:t>
            </a:r>
            <a:endParaRPr lang="nl-NL" altLang="nl-NL" sz="1200">
              <a:solidFill>
                <a:schemeClr val="tx1"/>
              </a:solidFill>
            </a:endParaRPr>
          </a:p>
        </p:txBody>
      </p:sp>
      <p:sp>
        <p:nvSpPr>
          <p:cNvPr id="20494" name="TextBox 16"/>
          <p:cNvSpPr txBox="1">
            <a:spLocks noChangeArrowheads="1"/>
          </p:cNvSpPr>
          <p:nvPr/>
        </p:nvSpPr>
        <p:spPr bwMode="auto">
          <a:xfrm>
            <a:off x="5186363" y="6165850"/>
            <a:ext cx="95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200">
                <a:solidFill>
                  <a:schemeClr val="tx1"/>
                </a:solidFill>
              </a:rPr>
              <a:t>Single cell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1200">
                <a:solidFill>
                  <a:schemeClr val="tx1"/>
                </a:solidFill>
              </a:rPr>
              <a:t>Passaging</a:t>
            </a:r>
            <a:endParaRPr lang="nl-NL" altLang="nl-NL" sz="1200">
              <a:solidFill>
                <a:schemeClr val="tx1"/>
              </a:solidFill>
            </a:endParaRPr>
          </a:p>
        </p:txBody>
      </p:sp>
      <p:pic>
        <p:nvPicPr>
          <p:cNvPr id="2049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r="39035" b="33722"/>
          <a:stretch>
            <a:fillRect/>
          </a:stretch>
        </p:blipFill>
        <p:spPr bwMode="auto">
          <a:xfrm>
            <a:off x="3052763" y="3930650"/>
            <a:ext cx="3319462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990017" y="83619"/>
            <a:ext cx="40777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 iPSC</a:t>
            </a:r>
            <a:endParaRPr lang="nl-NL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nl-NL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nl-NL" sz="2800" b="1" i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Single cell</a:t>
            </a:r>
            <a:r>
              <a:rPr lang="nl-NL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’ doorzetten</a:t>
            </a:r>
            <a:endParaRPr lang="en-GB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42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120634"/>
            <a:ext cx="4946650" cy="474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6"/>
          <a:stretch/>
        </p:blipFill>
        <p:spPr bwMode="auto">
          <a:xfrm>
            <a:off x="5396211" y="1074763"/>
            <a:ext cx="1514686" cy="91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Afbeelding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88"/>
            <a:ext cx="4356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036378" y="1018956"/>
            <a:ext cx="1514686" cy="103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845443" y="83619"/>
            <a:ext cx="32223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 iPSC</a:t>
            </a:r>
            <a:endParaRPr lang="nl-NL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nl-NL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kwaliteitscontrole</a:t>
            </a:r>
            <a:endParaRPr lang="en-GB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55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4674" y="3998677"/>
            <a:ext cx="4668289" cy="2725326"/>
            <a:chOff x="244674" y="3998677"/>
            <a:chExt cx="4668289" cy="272532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6" t="21350" r="5006" b="7562"/>
            <a:stretch/>
          </p:blipFill>
          <p:spPr bwMode="auto">
            <a:xfrm>
              <a:off x="1350534" y="3998677"/>
              <a:ext cx="3562429" cy="2601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44674" y="6354671"/>
              <a:ext cx="19928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800" dirty="0" smtClean="0">
                  <a:solidFill>
                    <a:srgbClr val="660066"/>
                  </a:solidFill>
                </a:rPr>
                <a:t>Normal karyotype</a:t>
              </a:r>
              <a:endParaRPr lang="nl-NL" sz="1800" dirty="0">
                <a:solidFill>
                  <a:srgbClr val="660066"/>
                </a:solidFill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21485" r="52333" b="16693"/>
          <a:stretch/>
        </p:blipFill>
        <p:spPr bwMode="auto">
          <a:xfrm>
            <a:off x="5425300" y="1715322"/>
            <a:ext cx="2943790" cy="2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4" t="21485" r="11562" b="16693"/>
          <a:stretch/>
        </p:blipFill>
        <p:spPr bwMode="auto">
          <a:xfrm>
            <a:off x="5436096" y="4188080"/>
            <a:ext cx="2952328" cy="2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2120" y="1412776"/>
            <a:ext cx="21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>
                <a:solidFill>
                  <a:srgbClr val="660066"/>
                </a:solidFill>
              </a:rPr>
              <a:t>Teratoma formation</a:t>
            </a:r>
            <a:endParaRPr lang="nl-NL" sz="1800" dirty="0">
              <a:solidFill>
                <a:srgbClr val="660066"/>
              </a:solidFill>
            </a:endParaRPr>
          </a:p>
        </p:txBody>
      </p:sp>
      <p:pic>
        <p:nvPicPr>
          <p:cNvPr id="8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4" y="1264764"/>
            <a:ext cx="48958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845443" y="83619"/>
            <a:ext cx="32223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 iPSC</a:t>
            </a:r>
            <a:endParaRPr lang="nl-NL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  <a:p>
            <a:pPr algn="r" eaLnBrk="1" hangingPunct="1">
              <a:defRPr/>
            </a:pPr>
            <a:r>
              <a:rPr lang="nl-NL" sz="2800" b="1" dirty="0" smtClean="0">
                <a:solidFill>
                  <a:srgbClr val="F08010"/>
                </a:solidFill>
                <a:latin typeface="+mj-lt"/>
                <a:ea typeface="+mj-ea"/>
                <a:cs typeface="+mj-cs"/>
              </a:rPr>
              <a:t>kwaliteitscontrole</a:t>
            </a:r>
            <a:endParaRPr lang="en-GB" sz="2800" b="1" dirty="0" smtClean="0">
              <a:solidFill>
                <a:srgbClr val="F0801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051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2557463" y="1773238"/>
            <a:ext cx="4246562" cy="4679950"/>
            <a:chOff x="4681538" y="429074"/>
            <a:chExt cx="4246438" cy="4680517"/>
          </a:xfrm>
        </p:grpSpPr>
        <p:pic>
          <p:nvPicPr>
            <p:cNvPr id="22533" name="Picture 36" descr="F:\EVOS\20151007 ICD 73 MIP 7 1_2 P30 nor404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085" y="429074"/>
              <a:ext cx="2038890" cy="135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4" name="Group 24"/>
            <p:cNvGrpSpPr>
              <a:grpSpLocks/>
            </p:cNvGrpSpPr>
            <p:nvPr/>
          </p:nvGrpSpPr>
          <p:grpSpPr bwMode="auto">
            <a:xfrm>
              <a:off x="4681538" y="437012"/>
              <a:ext cx="4246438" cy="4672579"/>
              <a:chOff x="4461789" y="440414"/>
              <a:chExt cx="4247286" cy="4672159"/>
            </a:xfrm>
          </p:grpSpPr>
          <p:pic>
            <p:nvPicPr>
              <p:cNvPr id="2253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4230" r="8430" b="8771"/>
              <a:stretch>
                <a:fillRect/>
              </a:stretch>
            </p:blipFill>
            <p:spPr bwMode="auto">
              <a:xfrm>
                <a:off x="6669137" y="1885770"/>
                <a:ext cx="2039938" cy="1558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3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67" t="4800" r="8514" b="8800"/>
              <a:stretch>
                <a:fillRect/>
              </a:stretch>
            </p:blipFill>
            <p:spPr bwMode="auto">
              <a:xfrm>
                <a:off x="6669137" y="3535386"/>
                <a:ext cx="2039938" cy="157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4461789" y="1442158"/>
                <a:ext cx="1900561" cy="736623"/>
              </a:xfrm>
              <a:prstGeom prst="rect">
                <a:avLst/>
              </a:prstGeom>
              <a:solidFill>
                <a:srgbClr val="FFCC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2060"/>
                    </a:solidFill>
                  </a:rPr>
                  <a:t>Mesoderm induction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err="1" smtClean="0">
                    <a:solidFill>
                      <a:srgbClr val="002060"/>
                    </a:solidFill>
                  </a:rPr>
                  <a:t>FGFb</a:t>
                </a:r>
                <a:r>
                  <a:rPr lang="en-US" sz="12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1200" dirty="0">
                    <a:solidFill>
                      <a:srgbClr val="002060"/>
                    </a:solidFill>
                  </a:rPr>
                  <a:t>BMP4, VEGF</a:t>
                </a: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376345" y="910329"/>
                <a:ext cx="0" cy="4667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4461789" y="2229583"/>
                <a:ext cx="1900561" cy="187331"/>
              </a:xfrm>
              <a:prstGeom prst="rect">
                <a:avLst/>
              </a:prstGeom>
              <a:solidFill>
                <a:srgbClr val="FFCC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2060"/>
                    </a:solidFill>
                  </a:rPr>
                  <a:t>Day 0-6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461789" y="440414"/>
                <a:ext cx="1910088" cy="4699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2060"/>
                    </a:solidFill>
                  </a:rPr>
                  <a:t>Colony differentiation in </a:t>
                </a:r>
                <a:r>
                  <a:rPr lang="en-US" sz="1200" dirty="0" err="1">
                    <a:solidFill>
                      <a:srgbClr val="002060"/>
                    </a:solidFill>
                  </a:rPr>
                  <a:t>Stemline</a:t>
                </a:r>
                <a:endParaRPr lang="en-US" sz="1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474491" y="2705848"/>
                <a:ext cx="1891034" cy="725510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dirty="0" smtClean="0">
                    <a:solidFill>
                      <a:srgbClr val="002060"/>
                    </a:solidFill>
                  </a:rPr>
                  <a:t>Hematopoietic lineage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dirty="0" smtClean="0">
                    <a:solidFill>
                      <a:srgbClr val="002060"/>
                    </a:solidFill>
                  </a:rPr>
                  <a:t>induction</a:t>
                </a:r>
                <a:endParaRPr lang="en-US" sz="1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474491" y="3525023"/>
                <a:ext cx="1900561" cy="195268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2060"/>
                    </a:solidFill>
                  </a:rPr>
                  <a:t>Day 6 &gt;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480842" y="4060027"/>
                <a:ext cx="1910088" cy="561993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chemeClr val="bg1"/>
                    </a:solidFill>
                  </a:rPr>
                  <a:t>Blasts production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80842" y="4675996"/>
                <a:ext cx="1900561" cy="29270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Day 6 - 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20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7" name="Straight Arrow Connector 6"/>
              <p:cNvCxnSpPr/>
              <p:nvPr/>
            </p:nvCxnSpPr>
            <p:spPr>
              <a:xfrm>
                <a:off x="5366818" y="2451840"/>
                <a:ext cx="9527" cy="2095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6"/>
              <p:cNvCxnSpPr/>
              <p:nvPr/>
            </p:nvCxnSpPr>
            <p:spPr>
              <a:xfrm>
                <a:off x="5366818" y="3799669"/>
                <a:ext cx="9527" cy="20796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554288" y="156322"/>
            <a:ext cx="6589712" cy="7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geïnduceerde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pluripotente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stamcellen</a:t>
            </a:r>
            <a:endParaRPr lang="en-GB" altLang="nl-NL" sz="2400" b="1" dirty="0" smtClean="0">
              <a:solidFill>
                <a:srgbClr val="DE7008"/>
              </a:solidFill>
            </a:endParaRPr>
          </a:p>
          <a:p>
            <a:pPr eaLnBrk="1" hangingPunct="1"/>
            <a:r>
              <a:rPr lang="en-GB" altLang="nl-NL" sz="2400" b="1" dirty="0" smtClean="0">
                <a:solidFill>
                  <a:srgbClr val="DE7008"/>
                </a:solidFill>
              </a:rPr>
              <a:t>	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specificatie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naar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bloedcellen</a:t>
            </a:r>
            <a:endParaRPr lang="en-GB" altLang="nl-NL" sz="2400" b="1" dirty="0">
              <a:solidFill>
                <a:srgbClr val="DE7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9" descr="E:\EB\MSC\MSC 66\20150914 MSC 66 plate  1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16" y="1124623"/>
            <a:ext cx="7305909" cy="542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54288" y="156322"/>
            <a:ext cx="6589712" cy="7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400" b="1" dirty="0" err="1" smtClean="0">
                <a:solidFill>
                  <a:srgbClr val="DE7008"/>
                </a:solidFill>
              </a:rPr>
              <a:t>geïnduceerde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pluripotente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stamcellen</a:t>
            </a:r>
            <a:endParaRPr lang="en-GB" altLang="nl-NL" sz="2400" b="1" dirty="0" smtClean="0">
              <a:solidFill>
                <a:srgbClr val="DE7008"/>
              </a:solidFill>
            </a:endParaRPr>
          </a:p>
          <a:p>
            <a:pPr eaLnBrk="1" hangingPunct="1"/>
            <a:r>
              <a:rPr lang="en-GB" altLang="nl-NL" sz="2400" b="1" dirty="0" smtClean="0">
                <a:solidFill>
                  <a:srgbClr val="DE7008"/>
                </a:solidFill>
              </a:rPr>
              <a:t>	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specificatie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naar</a:t>
            </a:r>
            <a:r>
              <a:rPr lang="en-GB" altLang="nl-NL" sz="2400" b="1" dirty="0" smtClean="0">
                <a:solidFill>
                  <a:srgbClr val="DE7008"/>
                </a:solidFill>
              </a:rPr>
              <a:t> </a:t>
            </a:r>
            <a:r>
              <a:rPr lang="en-GB" altLang="nl-NL" sz="2400" b="1" dirty="0" err="1" smtClean="0">
                <a:solidFill>
                  <a:srgbClr val="DE7008"/>
                </a:solidFill>
              </a:rPr>
              <a:t>bloedcellen</a:t>
            </a:r>
            <a:endParaRPr lang="en-GB" altLang="nl-NL" sz="2400" b="1" dirty="0">
              <a:solidFill>
                <a:srgbClr val="DE7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Ho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7" descr="Hom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3" name="TextBox 32"/>
          <p:cNvSpPr txBox="1"/>
          <p:nvPr/>
        </p:nvSpPr>
        <p:spPr>
          <a:xfrm>
            <a:off x="965989" y="2564904"/>
            <a:ext cx="209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FF0000"/>
                </a:solidFill>
              </a:rPr>
              <a:t>SCF, Epo, </a:t>
            </a:r>
          </a:p>
          <a:p>
            <a:r>
              <a:rPr lang="nl-NL" sz="2000" b="1" dirty="0" smtClean="0">
                <a:solidFill>
                  <a:srgbClr val="FF0000"/>
                </a:solidFill>
              </a:rPr>
              <a:t>glucocorticoids</a:t>
            </a:r>
            <a:endParaRPr lang="nl-NL" sz="2000" b="1" dirty="0">
              <a:solidFill>
                <a:srgbClr val="FF0000"/>
              </a:solidFill>
            </a:endParaRPr>
          </a:p>
        </p:txBody>
      </p:sp>
      <p:pic>
        <p:nvPicPr>
          <p:cNvPr id="42" name="Picture 2" descr="http://lymerick.net/MEDIA/buffy-c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r="18990" b="5882"/>
          <a:stretch>
            <a:fillRect/>
          </a:stretch>
        </p:blipFill>
        <p:spPr bwMode="auto">
          <a:xfrm>
            <a:off x="4065660" y="1098616"/>
            <a:ext cx="935038" cy="23050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3400252" y="2708920"/>
            <a:ext cx="665409" cy="64387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4860032" y="2703646"/>
            <a:ext cx="665409" cy="643870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TextBox 69"/>
          <p:cNvSpPr txBox="1"/>
          <p:nvPr/>
        </p:nvSpPr>
        <p:spPr>
          <a:xfrm>
            <a:off x="6146577" y="2872680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70C0"/>
                </a:solidFill>
              </a:rPr>
              <a:t>IL3, Il1</a:t>
            </a:r>
            <a:r>
              <a:rPr lang="el-GR" sz="2000" b="1" dirty="0" smtClean="0">
                <a:solidFill>
                  <a:srgbClr val="0070C0"/>
                </a:solidFill>
              </a:rPr>
              <a:t>β</a:t>
            </a:r>
            <a:r>
              <a:rPr lang="nl-NL" sz="2000" b="1" dirty="0" smtClean="0">
                <a:solidFill>
                  <a:srgbClr val="0070C0"/>
                </a:solidFill>
              </a:rPr>
              <a:t>, Tpo</a:t>
            </a:r>
            <a:endParaRPr lang="nl-NL" sz="2000" b="1" dirty="0">
              <a:solidFill>
                <a:srgbClr val="0070C0"/>
              </a:solidFill>
            </a:endParaRPr>
          </a:p>
        </p:txBody>
      </p:sp>
      <p:pic>
        <p:nvPicPr>
          <p:cNvPr id="81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16776" r="28354" b="17743"/>
          <a:stretch/>
        </p:blipFill>
        <p:spPr bwMode="auto">
          <a:xfrm rot="16200000">
            <a:off x="1260537" y="4796248"/>
            <a:ext cx="1566938" cy="200079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1" descr="LY cytospins ESD ad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6939" y="3286986"/>
            <a:ext cx="1294129" cy="20007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Afbeelding 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62143" r="69253" b="22785"/>
          <a:stretch/>
        </p:blipFill>
        <p:spPr bwMode="auto">
          <a:xfrm>
            <a:off x="5895485" y="3517212"/>
            <a:ext cx="2012886" cy="14172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U:\migratie\home$\Marten Flow data\MEB ICD MSC and MK\20150909 Cytospin medium test and MSC65 and 66\MPB Stemspan\Snap-3388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34586" r="38760" b="30321"/>
          <a:stretch/>
        </p:blipFill>
        <p:spPr bwMode="auto">
          <a:xfrm>
            <a:off x="5882888" y="5086391"/>
            <a:ext cx="2012886" cy="1420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291067" y="279400"/>
            <a:ext cx="3679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smtClean="0">
                <a:solidFill>
                  <a:schemeClr val="tx2"/>
                </a:solidFill>
              </a:rPr>
              <a:t>Meer </a:t>
            </a:r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uit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0" y="1773761"/>
            <a:ext cx="5798092" cy="4195763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412895" y="279400"/>
            <a:ext cx="3557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en-GB" sz="2800" b="1" dirty="0" smtClean="0">
                <a:solidFill>
                  <a:schemeClr val="tx2"/>
                </a:solidFill>
              </a:rPr>
              <a:t>Meer </a:t>
            </a:r>
            <a:r>
              <a:rPr lang="en-GB" sz="2800" b="1" dirty="0" err="1" smtClean="0">
                <a:solidFill>
                  <a:schemeClr val="tx2"/>
                </a:solidFill>
              </a:rPr>
              <a:t>bloed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</a:rPr>
              <a:t>uit</a:t>
            </a:r>
            <a:r>
              <a:rPr lang="en-GB" sz="2800" b="1" dirty="0" smtClean="0">
                <a:solidFill>
                  <a:schemeClr val="tx2"/>
                </a:solidFill>
              </a:rPr>
              <a:t> iPSC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7"/>
          <p:cNvSpPr txBox="1">
            <a:spLocks noChangeArrowheads="1"/>
          </p:cNvSpPr>
          <p:nvPr/>
        </p:nvSpPr>
        <p:spPr bwMode="auto">
          <a:xfrm>
            <a:off x="1312333" y="595372"/>
            <a:ext cx="7831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8 IPS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zijn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voldoende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om 93</a:t>
            </a:r>
            <a:r>
              <a:rPr lang="en-US" altLang="nl-NL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% 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van de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Afrikaanse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en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86</a:t>
            </a:r>
            <a:r>
              <a:rPr lang="en-US" altLang="nl-NL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% 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van de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kaukasische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bevolking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passend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bloed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te</a:t>
            </a:r>
            <a:r>
              <a:rPr lang="en-US" altLang="nl-N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nl-NL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geven</a:t>
            </a:r>
            <a:endParaRPr lang="en-US" altLang="nl-NL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11238" y="1558925"/>
          <a:ext cx="7786690" cy="3171824"/>
        </p:xfrm>
        <a:graphic>
          <a:graphicData uri="http://schemas.openxmlformats.org/drawingml/2006/table">
            <a:tbl>
              <a:tblPr/>
              <a:tblGrid>
                <a:gridCol w="1190023"/>
                <a:gridCol w="599697"/>
                <a:gridCol w="599697"/>
                <a:gridCol w="599697"/>
                <a:gridCol w="599697"/>
                <a:gridCol w="599697"/>
                <a:gridCol w="599697"/>
                <a:gridCol w="599697"/>
                <a:gridCol w="599697"/>
                <a:gridCol w="599697"/>
                <a:gridCol w="599697"/>
                <a:gridCol w="599697"/>
              </a:tblGrid>
              <a:tr h="918296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ABO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D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C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c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E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e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Fya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Fyb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Jka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Jkb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latin typeface="Arial"/>
                        </a:rPr>
                        <a:t>list</a:t>
                      </a:r>
                      <a:endParaRPr lang="pt-BR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816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Arial"/>
                        </a:rPr>
                        <a:t>O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+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Arial"/>
                        </a:rPr>
                        <a:t>-</a:t>
                      </a:r>
                    </a:p>
                  </a:txBody>
                  <a:tcPr marL="7339" marR="7339" marT="73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2097" name="TextBox 8"/>
          <p:cNvSpPr txBox="1">
            <a:spLocks noChangeArrowheads="1"/>
          </p:cNvSpPr>
          <p:nvPr/>
        </p:nvSpPr>
        <p:spPr bwMode="auto">
          <a:xfrm>
            <a:off x="2797175" y="4845050"/>
            <a:ext cx="4929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nl-NL" sz="1800">
                <a:solidFill>
                  <a:schemeClr val="tx1"/>
                </a:solidFill>
              </a:rPr>
              <a:t>List = Cw, K, Kp</a:t>
            </a:r>
            <a:r>
              <a:rPr lang="pt-BR" altLang="nl-NL" sz="1800" baseline="30000">
                <a:solidFill>
                  <a:schemeClr val="tx1"/>
                </a:solidFill>
              </a:rPr>
              <a:t>a</a:t>
            </a:r>
            <a:r>
              <a:rPr lang="pt-BR" altLang="nl-NL" sz="1800">
                <a:solidFill>
                  <a:schemeClr val="tx1"/>
                </a:solidFill>
              </a:rPr>
              <a:t>, Js</a:t>
            </a:r>
            <a:r>
              <a:rPr lang="pt-BR" altLang="nl-NL" sz="1800" baseline="30000">
                <a:solidFill>
                  <a:schemeClr val="tx1"/>
                </a:solidFill>
              </a:rPr>
              <a:t>a</a:t>
            </a:r>
            <a:r>
              <a:rPr lang="pt-BR" altLang="nl-NL" sz="1800">
                <a:solidFill>
                  <a:schemeClr val="tx1"/>
                </a:solidFill>
              </a:rPr>
              <a:t>, M, S, Wr</a:t>
            </a:r>
            <a:r>
              <a:rPr lang="pt-BR" altLang="nl-NL" sz="1800" baseline="30000">
                <a:solidFill>
                  <a:schemeClr val="tx1"/>
                </a:solidFill>
              </a:rPr>
              <a:t>a</a:t>
            </a:r>
            <a:r>
              <a:rPr lang="pt-BR" altLang="nl-NL" sz="1800">
                <a:solidFill>
                  <a:schemeClr val="tx1"/>
                </a:solidFill>
              </a:rPr>
              <a:t>, Lu</a:t>
            </a:r>
            <a:r>
              <a:rPr lang="pt-BR" altLang="nl-NL" sz="1800" baseline="30000">
                <a:solidFill>
                  <a:schemeClr val="tx1"/>
                </a:solidFill>
              </a:rPr>
              <a:t>a</a:t>
            </a:r>
            <a:r>
              <a:rPr lang="pt-BR" altLang="nl-NL" sz="1800">
                <a:solidFill>
                  <a:schemeClr val="tx1"/>
                </a:solidFill>
              </a:rPr>
              <a:t>, Co</a:t>
            </a:r>
            <a:r>
              <a:rPr lang="pt-BR" altLang="nl-NL" sz="1800" baseline="30000">
                <a:solidFill>
                  <a:schemeClr val="tx1"/>
                </a:solidFill>
              </a:rPr>
              <a:t>b</a:t>
            </a:r>
            <a:endParaRPr lang="pt-BR" altLang="nl-NL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8488" y="1844675"/>
            <a:ext cx="6858000" cy="2928938"/>
          </a:xfrm>
          <a:prstGeom prst="rect">
            <a:avLst/>
          </a:prstGeom>
          <a:solidFill>
            <a:srgbClr val="C0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868488" y="2505075"/>
            <a:ext cx="67865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00" name="TextBox 12"/>
          <p:cNvSpPr txBox="1">
            <a:spLocks noChangeArrowheads="1"/>
          </p:cNvSpPr>
          <p:nvPr/>
        </p:nvSpPr>
        <p:spPr bwMode="auto">
          <a:xfrm>
            <a:off x="582613" y="2416175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  <a:latin typeface="Calibri" panose="020F0502020204030204" pitchFamily="34" charset="0"/>
              </a:rPr>
              <a:t>IPS line:</a:t>
            </a:r>
          </a:p>
        </p:txBody>
      </p:sp>
      <p:sp>
        <p:nvSpPr>
          <p:cNvPr id="42101" name="TextBox 14"/>
          <p:cNvSpPr txBox="1">
            <a:spLocks noChangeArrowheads="1"/>
          </p:cNvSpPr>
          <p:nvPr/>
        </p:nvSpPr>
        <p:spPr bwMode="auto">
          <a:xfrm>
            <a:off x="1835150" y="1870075"/>
            <a:ext cx="142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solidFill>
                  <a:schemeClr val="tx1"/>
                </a:solidFill>
                <a:latin typeface="Calibri" panose="020F0502020204030204" pitchFamily="34" charset="0"/>
              </a:rPr>
              <a:t>Blood groups</a:t>
            </a:r>
          </a:p>
        </p:txBody>
      </p:sp>
      <p:sp>
        <p:nvSpPr>
          <p:cNvPr id="42102" name="TextBox 1"/>
          <p:cNvSpPr txBox="1">
            <a:spLocks noChangeArrowheads="1"/>
          </p:cNvSpPr>
          <p:nvPr/>
        </p:nvSpPr>
        <p:spPr bwMode="auto">
          <a:xfrm>
            <a:off x="2816225" y="5980113"/>
            <a:ext cx="324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nl-NL" sz="1800">
                <a:solidFill>
                  <a:schemeClr val="tx1"/>
                </a:solidFill>
              </a:rPr>
              <a:t>Blood group null genotypes</a:t>
            </a:r>
            <a:endParaRPr lang="en-US" altLang="nl-NL" sz="180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>
            <a:endCxn id="42102" idx="1"/>
          </p:cNvCxnSpPr>
          <p:nvPr/>
        </p:nvCxnSpPr>
        <p:spPr>
          <a:xfrm>
            <a:off x="2106613" y="6165850"/>
            <a:ext cx="7096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7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9AC2739-E2D4-4CB7-80E5-C5414D970BE9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042EC693-B926-4F70-A198-0DAF21D64B66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48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13315" name="Oval 5"/>
          <p:cNvSpPr>
            <a:spLocks noChangeAspect="1" noChangeArrowheads="1"/>
          </p:cNvSpPr>
          <p:nvPr/>
        </p:nvSpPr>
        <p:spPr bwMode="auto">
          <a:xfrm>
            <a:off x="1038225" y="2946400"/>
            <a:ext cx="1727200" cy="14382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6" name="Oval 6"/>
          <p:cNvSpPr>
            <a:spLocks noChangeAspect="1" noChangeArrowheads="1"/>
          </p:cNvSpPr>
          <p:nvPr/>
        </p:nvSpPr>
        <p:spPr bwMode="auto">
          <a:xfrm>
            <a:off x="1614488" y="3138488"/>
            <a:ext cx="958850" cy="10541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190750" y="3479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8000"/>
              </a:solidFill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2282825" y="2579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FF0000"/>
              </a:solidFill>
            </a:endParaRPr>
          </a:p>
        </p:txBody>
      </p:sp>
      <p:sp>
        <p:nvSpPr>
          <p:cNvPr id="13319" name="Oval 10"/>
          <p:cNvSpPr>
            <a:spLocks noChangeAspect="1" noChangeArrowheads="1"/>
          </p:cNvSpPr>
          <p:nvPr/>
        </p:nvSpPr>
        <p:spPr bwMode="auto">
          <a:xfrm>
            <a:off x="1470025" y="3000375"/>
            <a:ext cx="317500" cy="63658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0" name="Line 11"/>
          <p:cNvSpPr>
            <a:spLocks noChangeAspect="1" noChangeShapeType="1"/>
          </p:cNvSpPr>
          <p:nvPr/>
        </p:nvSpPr>
        <p:spPr bwMode="auto">
          <a:xfrm>
            <a:off x="1616075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1" name="Oval 12"/>
          <p:cNvSpPr>
            <a:spLocks noChangeAspect="1" noChangeArrowheads="1"/>
          </p:cNvSpPr>
          <p:nvPr/>
        </p:nvSpPr>
        <p:spPr bwMode="auto">
          <a:xfrm>
            <a:off x="1517650" y="3049588"/>
            <a:ext cx="319088" cy="636587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22" name="Line 13"/>
          <p:cNvSpPr>
            <a:spLocks noChangeAspect="1" noChangeShapeType="1"/>
          </p:cNvSpPr>
          <p:nvPr/>
        </p:nvSpPr>
        <p:spPr bwMode="auto">
          <a:xfrm>
            <a:off x="1665288" y="2865438"/>
            <a:ext cx="0" cy="70961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3" name="Line 14"/>
          <p:cNvSpPr>
            <a:spLocks noChangeAspect="1" noChangeShapeType="1"/>
          </p:cNvSpPr>
          <p:nvPr/>
        </p:nvSpPr>
        <p:spPr bwMode="auto">
          <a:xfrm>
            <a:off x="1665288" y="2867025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4" name="Line 15"/>
          <p:cNvSpPr>
            <a:spLocks noChangeAspect="1" noChangeShapeType="1"/>
          </p:cNvSpPr>
          <p:nvPr/>
        </p:nvSpPr>
        <p:spPr bwMode="auto">
          <a:xfrm rot="-2700000">
            <a:off x="1752600" y="2833688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5" name="Line 16"/>
          <p:cNvSpPr>
            <a:spLocks noChangeAspect="1" noChangeShapeType="1"/>
          </p:cNvSpPr>
          <p:nvPr/>
        </p:nvSpPr>
        <p:spPr bwMode="auto">
          <a:xfrm rot="5400000">
            <a:off x="1787525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6" name="Line 17"/>
          <p:cNvSpPr>
            <a:spLocks noChangeAspect="1" noChangeShapeType="1"/>
          </p:cNvSpPr>
          <p:nvPr/>
        </p:nvSpPr>
        <p:spPr bwMode="auto">
          <a:xfrm flipH="1">
            <a:off x="1520825" y="2867025"/>
            <a:ext cx="100013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7" name="Line 18"/>
          <p:cNvSpPr>
            <a:spLocks noChangeAspect="1" noChangeShapeType="1"/>
          </p:cNvSpPr>
          <p:nvPr/>
        </p:nvSpPr>
        <p:spPr bwMode="auto">
          <a:xfrm rot="2700000" flipH="1">
            <a:off x="1441450" y="2833688"/>
            <a:ext cx="98425" cy="158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8" name="Line 19"/>
          <p:cNvSpPr>
            <a:spLocks noChangeAspect="1" noChangeShapeType="1"/>
          </p:cNvSpPr>
          <p:nvPr/>
        </p:nvSpPr>
        <p:spPr bwMode="auto">
          <a:xfrm rot="16200000" flipH="1">
            <a:off x="1408112" y="2749551"/>
            <a:ext cx="984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329" name="Oval 20"/>
          <p:cNvSpPr>
            <a:spLocks noChangeAspect="1" noChangeArrowheads="1"/>
          </p:cNvSpPr>
          <p:nvPr/>
        </p:nvSpPr>
        <p:spPr bwMode="auto">
          <a:xfrm>
            <a:off x="1495425" y="2687638"/>
            <a:ext cx="298450" cy="1460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FFFFFF"/>
              </a:gs>
              <a:gs pos="100000">
                <a:srgbClr val="FF3300"/>
              </a:gs>
            </a:gsLst>
            <a:lin ang="54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0" name="AutoShape 21"/>
          <p:cNvSpPr>
            <a:spLocks noChangeAspect="1" noChangeArrowheads="1"/>
          </p:cNvSpPr>
          <p:nvPr/>
        </p:nvSpPr>
        <p:spPr bwMode="auto">
          <a:xfrm>
            <a:off x="1144588" y="3122613"/>
            <a:ext cx="98425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1" name="AutoShape 22"/>
          <p:cNvSpPr>
            <a:spLocks noChangeAspect="1" noChangeArrowheads="1"/>
          </p:cNvSpPr>
          <p:nvPr/>
        </p:nvSpPr>
        <p:spPr bwMode="auto">
          <a:xfrm>
            <a:off x="1216025" y="3146425"/>
            <a:ext cx="100013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66128" y="2776315"/>
            <a:ext cx="98865" cy="986213"/>
            <a:chOff x="1680" y="1920"/>
            <a:chExt cx="192" cy="1920"/>
          </a:xfrm>
          <a:solidFill>
            <a:srgbClr val="0070C0"/>
          </a:solidFill>
        </p:grpSpPr>
        <p:sp>
          <p:nvSpPr>
            <p:cNvPr id="25" name="Line 24"/>
            <p:cNvSpPr>
              <a:spLocks noChangeAspect="1" noChangeShapeType="1"/>
            </p:cNvSpPr>
            <p:nvPr/>
          </p:nvSpPr>
          <p:spPr bwMode="auto">
            <a:xfrm>
              <a:off x="1680" y="2160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 flipV="1">
              <a:off x="1680" y="1920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1093907" y="2776315"/>
            <a:ext cx="98864" cy="986213"/>
            <a:chOff x="1344" y="1824"/>
            <a:chExt cx="192" cy="1920"/>
          </a:xfrm>
          <a:solidFill>
            <a:srgbClr val="0070C0"/>
          </a:solidFill>
        </p:grpSpPr>
        <p:sp>
          <p:nvSpPr>
            <p:cNvPr id="28" name="Line 27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0" cy="168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  <p:sp>
          <p:nvSpPr>
            <p:cNvPr id="29" name="Line 28"/>
            <p:cNvSpPr>
              <a:spLocks noChangeAspect="1" noChangeShapeType="1"/>
            </p:cNvSpPr>
            <p:nvPr/>
          </p:nvSpPr>
          <p:spPr bwMode="auto">
            <a:xfrm flipH="1" flipV="1">
              <a:off x="1344" y="1824"/>
              <a:ext cx="192" cy="240"/>
            </a:xfrm>
            <a:prstGeom prst="line">
              <a:avLst/>
            </a:prstGeom>
            <a:grpFill/>
            <a:ln w="190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itchFamily="34" charset="0"/>
              </a:endParaRPr>
            </a:p>
          </p:txBody>
        </p:sp>
      </p:grpSp>
      <p:grpSp>
        <p:nvGrpSpPr>
          <p:cNvPr id="13334" name="Rectangle 29"/>
          <p:cNvGrpSpPr>
            <a:grpSpLocks noChangeAspect="1"/>
          </p:cNvGrpSpPr>
          <p:nvPr/>
        </p:nvGrpSpPr>
        <p:grpSpPr bwMode="auto">
          <a:xfrm>
            <a:off x="1084263" y="2609850"/>
            <a:ext cx="280987" cy="280988"/>
            <a:chOff x="1115568" y="3005328"/>
            <a:chExt cx="280416" cy="280416"/>
          </a:xfrm>
        </p:grpSpPr>
        <p:pic>
          <p:nvPicPr>
            <p:cNvPr id="13385" name="Rectangl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68" y="3005328"/>
              <a:ext cx="280416" cy="28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86" name="Text Box 28"/>
            <p:cNvSpPr txBox="1">
              <a:spLocks noChangeArrowheads="1"/>
            </p:cNvSpPr>
            <p:nvPr/>
          </p:nvSpPr>
          <p:spPr bwMode="auto">
            <a:xfrm rot="-2740562">
              <a:off x="1169619" y="3058823"/>
              <a:ext cx="173038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3335" name="AutoShape 30"/>
          <p:cNvSpPr>
            <a:spLocks noChangeAspect="1" noChangeArrowheads="1"/>
          </p:cNvSpPr>
          <p:nvPr/>
        </p:nvSpPr>
        <p:spPr bwMode="auto">
          <a:xfrm>
            <a:off x="1144588" y="3371850"/>
            <a:ext cx="98425" cy="188913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6" name="AutoShape 31"/>
          <p:cNvSpPr>
            <a:spLocks noChangeAspect="1" noChangeArrowheads="1"/>
          </p:cNvSpPr>
          <p:nvPr/>
        </p:nvSpPr>
        <p:spPr bwMode="auto">
          <a:xfrm>
            <a:off x="1216025" y="3395663"/>
            <a:ext cx="100013" cy="188912"/>
          </a:xfrm>
          <a:prstGeom prst="flowChartAlternateProcess">
            <a:avLst/>
          </a:prstGeom>
          <a:solidFill>
            <a:srgbClr val="0070C0"/>
          </a:solidFill>
          <a:ln w="63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996950" y="256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endParaRPr lang="en-GB" altLang="nl-NL" sz="1800" b="1" u="sng">
              <a:solidFill>
                <a:srgbClr val="0070C0"/>
              </a:solidFill>
            </a:endParaRPr>
          </a:p>
        </p:txBody>
      </p:sp>
      <p:grpSp>
        <p:nvGrpSpPr>
          <p:cNvPr id="13338" name="Group 33"/>
          <p:cNvGrpSpPr>
            <a:grpSpLocks/>
          </p:cNvGrpSpPr>
          <p:nvPr/>
        </p:nvGrpSpPr>
        <p:grpSpPr bwMode="auto">
          <a:xfrm>
            <a:off x="3106738" y="2989263"/>
            <a:ext cx="5565775" cy="731837"/>
            <a:chOff x="1957" y="1883"/>
            <a:chExt cx="3506" cy="461"/>
          </a:xfrm>
        </p:grpSpPr>
        <p:grpSp>
          <p:nvGrpSpPr>
            <p:cNvPr id="13369" name="Group 33"/>
            <p:cNvGrpSpPr>
              <a:grpSpLocks/>
            </p:cNvGrpSpPr>
            <p:nvPr/>
          </p:nvGrpSpPr>
          <p:grpSpPr bwMode="auto">
            <a:xfrm>
              <a:off x="2352" y="1883"/>
              <a:ext cx="491" cy="461"/>
              <a:chOff x="2219" y="1536"/>
              <a:chExt cx="491" cy="461"/>
            </a:xfrm>
          </p:grpSpPr>
          <p:sp>
            <p:nvSpPr>
              <p:cNvPr id="13383" name="Oval 34"/>
              <p:cNvSpPr>
                <a:spLocks noChangeAspect="1" noChangeArrowheads="1"/>
              </p:cNvSpPr>
              <p:nvPr/>
            </p:nvSpPr>
            <p:spPr bwMode="auto">
              <a:xfrm>
                <a:off x="2219" y="1536"/>
                <a:ext cx="491" cy="461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4" name="Oval 35"/>
              <p:cNvSpPr>
                <a:spLocks noChangeAspect="1" noChangeArrowheads="1"/>
              </p:cNvSpPr>
              <p:nvPr/>
            </p:nvSpPr>
            <p:spPr bwMode="auto">
              <a:xfrm>
                <a:off x="2342" y="1597"/>
                <a:ext cx="307" cy="339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0" name="Group 36"/>
            <p:cNvGrpSpPr>
              <a:grpSpLocks/>
            </p:cNvGrpSpPr>
            <p:nvPr/>
          </p:nvGrpSpPr>
          <p:grpSpPr bwMode="auto">
            <a:xfrm>
              <a:off x="3295" y="1929"/>
              <a:ext cx="393" cy="369"/>
              <a:chOff x="3162" y="1582"/>
              <a:chExt cx="393" cy="369"/>
            </a:xfrm>
          </p:grpSpPr>
          <p:sp>
            <p:nvSpPr>
              <p:cNvPr id="13381" name="Oval 37"/>
              <p:cNvSpPr>
                <a:spLocks noChangeAspect="1" noChangeArrowheads="1"/>
              </p:cNvSpPr>
              <p:nvPr/>
            </p:nvSpPr>
            <p:spPr bwMode="auto">
              <a:xfrm>
                <a:off x="3162" y="1582"/>
                <a:ext cx="393" cy="369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2" name="Oval 38"/>
              <p:cNvSpPr>
                <a:spLocks noChangeAspect="1" noChangeArrowheads="1"/>
              </p:cNvSpPr>
              <p:nvPr/>
            </p:nvSpPr>
            <p:spPr bwMode="auto">
              <a:xfrm>
                <a:off x="3285" y="1643"/>
                <a:ext cx="246" cy="271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1" name="Group 39"/>
            <p:cNvGrpSpPr>
              <a:grpSpLocks/>
            </p:cNvGrpSpPr>
            <p:nvPr/>
          </p:nvGrpSpPr>
          <p:grpSpPr bwMode="auto">
            <a:xfrm>
              <a:off x="4906" y="2019"/>
              <a:ext cx="557" cy="188"/>
              <a:chOff x="4483" y="2688"/>
              <a:chExt cx="557" cy="188"/>
            </a:xfrm>
          </p:grpSpPr>
          <p:sp>
            <p:nvSpPr>
              <p:cNvPr id="13379" name="Oval 40"/>
              <p:cNvSpPr>
                <a:spLocks noChangeAspect="1" noChangeArrowheads="1"/>
              </p:cNvSpPr>
              <p:nvPr/>
            </p:nvSpPr>
            <p:spPr bwMode="auto">
              <a:xfrm>
                <a:off x="4483" y="2688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80" name="Oval 41"/>
              <p:cNvSpPr>
                <a:spLocks noChangeAspect="1" noChangeArrowheads="1"/>
              </p:cNvSpPr>
              <p:nvPr/>
            </p:nvSpPr>
            <p:spPr bwMode="auto">
              <a:xfrm>
                <a:off x="4579" y="2784"/>
                <a:ext cx="461" cy="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72" name="Group 42"/>
            <p:cNvGrpSpPr>
              <a:grpSpLocks/>
            </p:cNvGrpSpPr>
            <p:nvPr/>
          </p:nvGrpSpPr>
          <p:grpSpPr bwMode="auto">
            <a:xfrm>
              <a:off x="4140" y="1966"/>
              <a:ext cx="313" cy="294"/>
              <a:chOff x="4007" y="1619"/>
              <a:chExt cx="313" cy="294"/>
            </a:xfrm>
          </p:grpSpPr>
          <p:sp>
            <p:nvSpPr>
              <p:cNvPr id="13377" name="Oval 43"/>
              <p:cNvSpPr>
                <a:spLocks noChangeAspect="1" noChangeArrowheads="1"/>
              </p:cNvSpPr>
              <p:nvPr/>
            </p:nvSpPr>
            <p:spPr bwMode="auto">
              <a:xfrm>
                <a:off x="4007" y="1619"/>
                <a:ext cx="313" cy="294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78" name="Oval 44"/>
              <p:cNvSpPr>
                <a:spLocks noChangeAspect="1" noChangeArrowheads="1"/>
              </p:cNvSpPr>
              <p:nvPr/>
            </p:nvSpPr>
            <p:spPr bwMode="auto">
              <a:xfrm>
                <a:off x="4105" y="1668"/>
                <a:ext cx="156" cy="172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sp>
          <p:nvSpPr>
            <p:cNvPr id="13373" name="AutoShape 45"/>
            <p:cNvSpPr>
              <a:spLocks noChangeAspect="1" noChangeArrowheads="1"/>
            </p:cNvSpPr>
            <p:nvPr/>
          </p:nvSpPr>
          <p:spPr bwMode="auto">
            <a:xfrm>
              <a:off x="290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4" name="AutoShape 46"/>
            <p:cNvSpPr>
              <a:spLocks noChangeAspect="1" noChangeArrowheads="1"/>
            </p:cNvSpPr>
            <p:nvPr/>
          </p:nvSpPr>
          <p:spPr bwMode="auto">
            <a:xfrm>
              <a:off x="3745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5" name="AutoShape 47"/>
            <p:cNvSpPr>
              <a:spLocks noChangeAspect="1" noChangeArrowheads="1"/>
            </p:cNvSpPr>
            <p:nvPr/>
          </p:nvSpPr>
          <p:spPr bwMode="auto">
            <a:xfrm>
              <a:off x="4510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76" name="AutoShape 48"/>
            <p:cNvSpPr>
              <a:spLocks noChangeAspect="1" noChangeArrowheads="1"/>
            </p:cNvSpPr>
            <p:nvPr/>
          </p:nvSpPr>
          <p:spPr bwMode="auto">
            <a:xfrm>
              <a:off x="1957" y="2075"/>
              <a:ext cx="338" cy="77"/>
            </a:xfrm>
            <a:prstGeom prst="rightArrow">
              <a:avLst>
                <a:gd name="adj1" fmla="val 50000"/>
                <a:gd name="adj2" fmla="val 10974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6385" name="Group 129"/>
          <p:cNvGrpSpPr>
            <a:grpSpLocks/>
          </p:cNvGrpSpPr>
          <p:nvPr/>
        </p:nvGrpSpPr>
        <p:grpSpPr bwMode="auto">
          <a:xfrm>
            <a:off x="684213" y="1196975"/>
            <a:ext cx="4921257" cy="1512888"/>
            <a:chOff x="431" y="754"/>
            <a:chExt cx="3100" cy="953"/>
          </a:xfrm>
        </p:grpSpPr>
        <p:sp>
          <p:nvSpPr>
            <p:cNvPr id="13360" name="Text Box 58"/>
            <p:cNvSpPr txBox="1">
              <a:spLocks noChangeArrowheads="1"/>
            </p:cNvSpPr>
            <p:nvPr/>
          </p:nvSpPr>
          <p:spPr bwMode="auto">
            <a:xfrm>
              <a:off x="1882" y="935"/>
              <a:ext cx="16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Onuitputtelijke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bron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3361" name="Group 127"/>
            <p:cNvGrpSpPr>
              <a:grpSpLocks/>
            </p:cNvGrpSpPr>
            <p:nvPr/>
          </p:nvGrpSpPr>
          <p:grpSpPr bwMode="auto">
            <a:xfrm>
              <a:off x="431" y="754"/>
              <a:ext cx="1361" cy="560"/>
              <a:chOff x="2880" y="3241"/>
              <a:chExt cx="1361" cy="560"/>
            </a:xfrm>
          </p:grpSpPr>
          <p:sp>
            <p:nvSpPr>
              <p:cNvPr id="13363" name="AutoShape 118"/>
              <p:cNvSpPr>
                <a:spLocks noChangeArrowheads="1"/>
              </p:cNvSpPr>
              <p:nvPr/>
            </p:nvSpPr>
            <p:spPr bwMode="auto">
              <a:xfrm>
                <a:off x="3783" y="3241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4" name="Oval 121"/>
              <p:cNvSpPr>
                <a:spLocks noChangeArrowheads="1"/>
              </p:cNvSpPr>
              <p:nvPr/>
            </p:nvSpPr>
            <p:spPr bwMode="auto">
              <a:xfrm>
                <a:off x="3842" y="3288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5" name="AutoShape 123"/>
              <p:cNvSpPr>
                <a:spLocks noChangeArrowheads="1"/>
              </p:cNvSpPr>
              <p:nvPr/>
            </p:nvSpPr>
            <p:spPr bwMode="auto">
              <a:xfrm>
                <a:off x="2880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6" name="Oval 124"/>
              <p:cNvSpPr>
                <a:spLocks noChangeArrowheads="1"/>
              </p:cNvSpPr>
              <p:nvPr/>
            </p:nvSpPr>
            <p:spPr bwMode="auto">
              <a:xfrm>
                <a:off x="2901" y="3292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7" name="AutoShape 125"/>
              <p:cNvSpPr>
                <a:spLocks noChangeArrowheads="1"/>
              </p:cNvSpPr>
              <p:nvPr/>
            </p:nvSpPr>
            <p:spPr bwMode="auto">
              <a:xfrm>
                <a:off x="3334" y="3249"/>
                <a:ext cx="458" cy="552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68" name="Oval 126"/>
              <p:cNvSpPr>
                <a:spLocks noChangeArrowheads="1"/>
              </p:cNvSpPr>
              <p:nvPr/>
            </p:nvSpPr>
            <p:spPr bwMode="auto">
              <a:xfrm>
                <a:off x="3377" y="3394"/>
                <a:ext cx="331" cy="354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</p:grpSp>
        <p:sp>
          <p:nvSpPr>
            <p:cNvPr id="13362" name="AutoShape 128"/>
            <p:cNvSpPr>
              <a:spLocks noChangeArrowheads="1"/>
            </p:cNvSpPr>
            <p:nvPr/>
          </p:nvSpPr>
          <p:spPr bwMode="auto">
            <a:xfrm>
              <a:off x="1610" y="1389"/>
              <a:ext cx="91" cy="318"/>
            </a:xfrm>
            <a:prstGeom prst="downArrow">
              <a:avLst>
                <a:gd name="adj1" fmla="val 50000"/>
                <a:gd name="adj2" fmla="val 87363"/>
              </a:avLst>
            </a:prstGeom>
            <a:solidFill>
              <a:srgbClr val="C00000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nl-NL" altLang="nl-NL" sz="2800">
                <a:solidFill>
                  <a:srgbClr val="DE7008"/>
                </a:solidFill>
              </a:endParaRPr>
            </a:p>
          </p:txBody>
        </p:sp>
      </p:grpSp>
      <p:grpSp>
        <p:nvGrpSpPr>
          <p:cNvPr id="96401" name="Group 145"/>
          <p:cNvGrpSpPr>
            <a:grpSpLocks/>
          </p:cNvGrpSpPr>
          <p:nvPr/>
        </p:nvGrpSpPr>
        <p:grpSpPr bwMode="auto">
          <a:xfrm>
            <a:off x="5435601" y="3933825"/>
            <a:ext cx="3313113" cy="1982788"/>
            <a:chOff x="3424" y="2478"/>
            <a:chExt cx="2087" cy="1249"/>
          </a:xfrm>
        </p:grpSpPr>
        <p:pic>
          <p:nvPicPr>
            <p:cNvPr id="13357" name="Picture 130" descr="RedBloodCel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478"/>
              <a:ext cx="998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31" descr="desktop p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478"/>
              <a:ext cx="990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9" name="Text Box 142"/>
            <p:cNvSpPr txBox="1">
              <a:spLocks noChangeArrowheads="1"/>
            </p:cNvSpPr>
            <p:nvPr/>
          </p:nvSpPr>
          <p:spPr bwMode="auto">
            <a:xfrm>
              <a:off x="3424" y="3475"/>
              <a:ext cx="152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Functionele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cellen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03" name="Group 147"/>
          <p:cNvGrpSpPr>
            <a:grpSpLocks/>
          </p:cNvGrpSpPr>
          <p:nvPr/>
        </p:nvGrpSpPr>
        <p:grpSpPr bwMode="auto">
          <a:xfrm>
            <a:off x="230190" y="4724400"/>
            <a:ext cx="4486278" cy="1906588"/>
            <a:chOff x="145" y="2976"/>
            <a:chExt cx="2826" cy="1201"/>
          </a:xfrm>
        </p:grpSpPr>
        <p:pic>
          <p:nvPicPr>
            <p:cNvPr id="13355" name="Picture 1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32619" r="62852" b="26869"/>
            <a:stretch>
              <a:fillRect/>
            </a:stretch>
          </p:blipFill>
          <p:spPr bwMode="auto">
            <a:xfrm>
              <a:off x="1202" y="2976"/>
              <a:ext cx="1769" cy="1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6" name="Text Box 146"/>
            <p:cNvSpPr txBox="1">
              <a:spLocks noChangeArrowheads="1"/>
            </p:cNvSpPr>
            <p:nvPr/>
          </p:nvSpPr>
          <p:spPr bwMode="auto">
            <a:xfrm>
              <a:off x="145" y="3475"/>
              <a:ext cx="9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/>
              <a:r>
                <a:rPr lang="en-US" altLang="nl-NL" sz="2000" b="1" dirty="0" err="1" smtClean="0">
                  <a:solidFill>
                    <a:srgbClr val="C00000"/>
                  </a:solidFill>
                </a:rPr>
                <a:t>Veiligheid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415" name="Group 159"/>
          <p:cNvGrpSpPr>
            <a:grpSpLocks/>
          </p:cNvGrpSpPr>
          <p:nvPr/>
        </p:nvGrpSpPr>
        <p:grpSpPr bwMode="auto">
          <a:xfrm>
            <a:off x="5508625" y="1160463"/>
            <a:ext cx="2971800" cy="1657350"/>
            <a:chOff x="3470" y="731"/>
            <a:chExt cx="1872" cy="1044"/>
          </a:xfrm>
        </p:grpSpPr>
        <p:pic>
          <p:nvPicPr>
            <p:cNvPr id="13352" name="Picture 155" descr="m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72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157" descr="man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450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4" name="Text Box 158"/>
            <p:cNvSpPr txBox="1">
              <a:spLocks noChangeArrowheads="1"/>
            </p:cNvSpPr>
            <p:nvPr/>
          </p:nvSpPr>
          <p:spPr bwMode="auto">
            <a:xfrm>
              <a:off x="3470" y="1434"/>
              <a:ext cx="8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NL" sz="2000" b="1" dirty="0" smtClean="0">
                  <a:solidFill>
                    <a:srgbClr val="C00000"/>
                  </a:solidFill>
                </a:rPr>
                <a:t>Voor </a:t>
              </a:r>
              <a:r>
                <a:rPr lang="en-US" altLang="nl-NL" sz="2000" b="1" dirty="0" err="1" smtClean="0">
                  <a:solidFill>
                    <a:srgbClr val="C00000"/>
                  </a:solidFill>
                </a:rPr>
                <a:t>wie</a:t>
              </a:r>
              <a:r>
                <a:rPr lang="en-US" altLang="nl-NL" sz="2000" b="1" dirty="0" smtClean="0">
                  <a:solidFill>
                    <a:srgbClr val="C00000"/>
                  </a:solidFill>
                </a:rPr>
                <a:t>?</a:t>
              </a:r>
              <a:endParaRPr lang="en-US" altLang="nl-NL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344" name="Freeform 189"/>
          <p:cNvSpPr>
            <a:spLocks/>
          </p:cNvSpPr>
          <p:nvPr/>
        </p:nvSpPr>
        <p:spPr bwMode="auto">
          <a:xfrm>
            <a:off x="1803400" y="3573463"/>
            <a:ext cx="681038" cy="374650"/>
          </a:xfrm>
          <a:custGeom>
            <a:avLst/>
            <a:gdLst>
              <a:gd name="T0" fmla="*/ 0 w 964"/>
              <a:gd name="T1" fmla="*/ 2147483647 h 828"/>
              <a:gd name="T2" fmla="*/ 2147483647 w 964"/>
              <a:gd name="T3" fmla="*/ 2147483647 h 828"/>
              <a:gd name="T4" fmla="*/ 2147483647 w 964"/>
              <a:gd name="T5" fmla="*/ 2147483647 h 828"/>
              <a:gd name="T6" fmla="*/ 2147483647 w 964"/>
              <a:gd name="T7" fmla="*/ 2147483647 h 828"/>
              <a:gd name="T8" fmla="*/ 2147483647 w 964"/>
              <a:gd name="T9" fmla="*/ 2147483647 h 828"/>
              <a:gd name="T10" fmla="*/ 2147483647 w 964"/>
              <a:gd name="T11" fmla="*/ 2147483647 h 828"/>
              <a:gd name="T12" fmla="*/ 2147483647 w 964"/>
              <a:gd name="T13" fmla="*/ 2147483647 h 828"/>
              <a:gd name="T14" fmla="*/ 2147483647 w 964"/>
              <a:gd name="T15" fmla="*/ 2147483647 h 828"/>
              <a:gd name="T16" fmla="*/ 2147483647 w 964"/>
              <a:gd name="T17" fmla="*/ 2147483647 h 828"/>
              <a:gd name="T18" fmla="*/ 2147483647 w 964"/>
              <a:gd name="T19" fmla="*/ 2147483647 h 828"/>
              <a:gd name="T20" fmla="*/ 2147483647 w 964"/>
              <a:gd name="T21" fmla="*/ 2147483647 h 828"/>
              <a:gd name="T22" fmla="*/ 2147483647 w 964"/>
              <a:gd name="T23" fmla="*/ 2147483647 h 828"/>
              <a:gd name="T24" fmla="*/ 2147483647 w 964"/>
              <a:gd name="T25" fmla="*/ 2147483647 h 828"/>
              <a:gd name="T26" fmla="*/ 2147483647 w 964"/>
              <a:gd name="T27" fmla="*/ 2147483647 h 828"/>
              <a:gd name="T28" fmla="*/ 2147483647 w 964"/>
              <a:gd name="T29" fmla="*/ 2147483647 h 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64" h="828">
                <a:moveTo>
                  <a:pt x="0" y="332"/>
                </a:moveTo>
                <a:cubicBezTo>
                  <a:pt x="85" y="299"/>
                  <a:pt x="170" y="266"/>
                  <a:pt x="189" y="332"/>
                </a:cubicBezTo>
                <a:cubicBezTo>
                  <a:pt x="208" y="398"/>
                  <a:pt x="119" y="650"/>
                  <a:pt x="115" y="727"/>
                </a:cubicBezTo>
                <a:cubicBezTo>
                  <a:pt x="111" y="804"/>
                  <a:pt x="148" y="828"/>
                  <a:pt x="164" y="793"/>
                </a:cubicBezTo>
                <a:cubicBezTo>
                  <a:pt x="180" y="758"/>
                  <a:pt x="189" y="590"/>
                  <a:pt x="214" y="513"/>
                </a:cubicBezTo>
                <a:cubicBezTo>
                  <a:pt x="239" y="436"/>
                  <a:pt x="290" y="299"/>
                  <a:pt x="313" y="332"/>
                </a:cubicBezTo>
                <a:cubicBezTo>
                  <a:pt x="336" y="365"/>
                  <a:pt x="342" y="633"/>
                  <a:pt x="354" y="711"/>
                </a:cubicBezTo>
                <a:cubicBezTo>
                  <a:pt x="366" y="789"/>
                  <a:pt x="375" y="818"/>
                  <a:pt x="387" y="801"/>
                </a:cubicBezTo>
                <a:cubicBezTo>
                  <a:pt x="399" y="784"/>
                  <a:pt x="413" y="682"/>
                  <a:pt x="428" y="612"/>
                </a:cubicBezTo>
                <a:cubicBezTo>
                  <a:pt x="443" y="542"/>
                  <a:pt x="422" y="434"/>
                  <a:pt x="477" y="382"/>
                </a:cubicBezTo>
                <a:cubicBezTo>
                  <a:pt x="532" y="330"/>
                  <a:pt x="676" y="324"/>
                  <a:pt x="757" y="299"/>
                </a:cubicBezTo>
                <a:cubicBezTo>
                  <a:pt x="838" y="274"/>
                  <a:pt x="964" y="283"/>
                  <a:pt x="963" y="234"/>
                </a:cubicBezTo>
                <a:cubicBezTo>
                  <a:pt x="962" y="185"/>
                  <a:pt x="778" y="6"/>
                  <a:pt x="749" y="3"/>
                </a:cubicBezTo>
                <a:cubicBezTo>
                  <a:pt x="720" y="0"/>
                  <a:pt x="819" y="206"/>
                  <a:pt x="790" y="217"/>
                </a:cubicBezTo>
                <a:cubicBezTo>
                  <a:pt x="761" y="228"/>
                  <a:pt x="612" y="94"/>
                  <a:pt x="576" y="69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0075" y="4751388"/>
            <a:ext cx="3567113" cy="523875"/>
            <a:chOff x="599406" y="4751715"/>
            <a:chExt cx="3567782" cy="522566"/>
          </a:xfrm>
        </p:grpSpPr>
        <p:grpSp>
          <p:nvGrpSpPr>
            <p:cNvPr id="13346" name="Group 152"/>
            <p:cNvGrpSpPr>
              <a:grpSpLocks/>
            </p:cNvGrpSpPr>
            <p:nvPr/>
          </p:nvGrpSpPr>
          <p:grpSpPr bwMode="auto">
            <a:xfrm>
              <a:off x="2484438" y="4868863"/>
              <a:ext cx="1682750" cy="287337"/>
              <a:chOff x="1565" y="3067"/>
              <a:chExt cx="1060" cy="181"/>
            </a:xfrm>
          </p:grpSpPr>
          <p:sp>
            <p:nvSpPr>
              <p:cNvPr id="13348" name="AutoShape 148"/>
              <p:cNvSpPr>
                <a:spLocks noChangeArrowheads="1"/>
              </p:cNvSpPr>
              <p:nvPr/>
            </p:nvSpPr>
            <p:spPr bwMode="auto">
              <a:xfrm>
                <a:off x="1746" y="3113"/>
                <a:ext cx="63" cy="90"/>
              </a:xfrm>
              <a:prstGeom prst="moon">
                <a:avLst>
                  <a:gd name="adj" fmla="val 74602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49" name="AutoShape 149"/>
              <p:cNvSpPr>
                <a:spLocks noChangeArrowheads="1"/>
              </p:cNvSpPr>
              <p:nvPr/>
            </p:nvSpPr>
            <p:spPr bwMode="auto">
              <a:xfrm>
                <a:off x="1565" y="3158"/>
                <a:ext cx="63" cy="90"/>
              </a:xfrm>
              <a:prstGeom prst="moon">
                <a:avLst>
                  <a:gd name="adj" fmla="val 74602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50" name="AutoShape 150"/>
              <p:cNvSpPr>
                <a:spLocks noChangeArrowheads="1"/>
              </p:cNvSpPr>
              <p:nvPr/>
            </p:nvSpPr>
            <p:spPr bwMode="auto">
              <a:xfrm>
                <a:off x="2562" y="3067"/>
                <a:ext cx="63" cy="90"/>
              </a:xfrm>
              <a:prstGeom prst="moon">
                <a:avLst>
                  <a:gd name="adj" fmla="val 74602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  <p:sp>
            <p:nvSpPr>
              <p:cNvPr id="13351" name="AutoShape 151"/>
              <p:cNvSpPr>
                <a:spLocks noChangeArrowheads="1"/>
              </p:cNvSpPr>
              <p:nvPr/>
            </p:nvSpPr>
            <p:spPr bwMode="auto">
              <a:xfrm>
                <a:off x="2381" y="3113"/>
                <a:ext cx="63" cy="90"/>
              </a:xfrm>
              <a:prstGeom prst="moon">
                <a:avLst>
                  <a:gd name="adj" fmla="val 74602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75263B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nl-NL" altLang="nl-NL" sz="2800">
                  <a:solidFill>
                    <a:srgbClr val="DE7008"/>
                  </a:solidFill>
                </a:endParaRPr>
              </a:p>
            </p:txBody>
          </p:sp>
        </p:grpSp>
        <p:sp>
          <p:nvSpPr>
            <p:cNvPr id="13347" name="TextBox 1"/>
            <p:cNvSpPr txBox="1">
              <a:spLocks noChangeArrowheads="1"/>
            </p:cNvSpPr>
            <p:nvPr/>
          </p:nvSpPr>
          <p:spPr bwMode="auto">
            <a:xfrm>
              <a:off x="599406" y="4751715"/>
              <a:ext cx="981543" cy="5225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75263B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nl-NL" altLang="nl-NL" sz="1400" dirty="0">
                  <a:solidFill>
                    <a:schemeClr val="tx1"/>
                  </a:solidFill>
                </a:rPr>
                <a:t>New</a:t>
              </a:r>
            </a:p>
            <a:p>
              <a:pPr eaLnBrk="1" hangingPunct="1"/>
              <a:r>
                <a:rPr lang="nl-NL" altLang="nl-NL" sz="1400" dirty="0" err="1">
                  <a:solidFill>
                    <a:schemeClr val="tx1"/>
                  </a:solidFill>
                </a:rPr>
                <a:t>Antigens</a:t>
              </a:r>
              <a:r>
                <a:rPr lang="nl-NL" altLang="nl-NL" sz="1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3433186" y="279400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>
                <a:solidFill>
                  <a:schemeClr val="tx2"/>
                </a:solidFill>
              </a:rPr>
              <a:t>Kweekbloed: hoe en voor wie ?</a:t>
            </a:r>
          </a:p>
        </p:txBody>
      </p:sp>
    </p:spTree>
    <p:extLst>
      <p:ext uri="{BB962C8B-B14F-4D97-AF65-F5344CB8AC3E}">
        <p14:creationId xmlns:p14="http://schemas.microsoft.com/office/powerpoint/2010/main" val="2396427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0" y="1835076"/>
            <a:ext cx="8497989" cy="410089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50205" y="279400"/>
            <a:ext cx="54200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Opzet van een klinische studie</a:t>
            </a:r>
          </a:p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met kweekbloed</a:t>
            </a:r>
            <a:endParaRPr lang="nl-NL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1138" name="Picture 2" descr="Rode bloedcell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/>
          <a:stretch/>
        </p:blipFill>
        <p:spPr bwMode="auto">
          <a:xfrm>
            <a:off x="4912963" y="1131376"/>
            <a:ext cx="2143432" cy="8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345256" y="179724"/>
            <a:ext cx="4995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Bloedcirculatie</a:t>
            </a:r>
            <a:r>
              <a:rPr lang="en-US" altLang="nl-NL" b="1" kern="0" dirty="0" smtClean="0"/>
              <a:t> </a:t>
            </a:r>
            <a:r>
              <a:rPr lang="nl-NL" altLang="nl-NL" b="1" kern="0" dirty="0" smtClean="0"/>
              <a:t>is Topsport</a:t>
            </a:r>
          </a:p>
          <a:p>
            <a:pPr eaLnBrk="1" hangingPunct="1"/>
            <a:endParaRPr lang="en-US" altLang="nl-NL" b="1" kern="0" dirty="0" smtClean="0"/>
          </a:p>
        </p:txBody>
      </p:sp>
      <p:pic>
        <p:nvPicPr>
          <p:cNvPr id="13" name="Picture 66" descr="imagesCARS7E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78064"/>
            <a:ext cx="2951955" cy="142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imagesCARD0T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7" y="2990811"/>
            <a:ext cx="23764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 descr="Fig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28532"/>
          <a:stretch/>
        </p:blipFill>
        <p:spPr bwMode="auto">
          <a:xfrm>
            <a:off x="3215217" y="4020573"/>
            <a:ext cx="2975635" cy="182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8835" y="5735425"/>
            <a:ext cx="43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Gemiddeld is een rode cel in 1 minuut ons lichaam doorgereisd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726945" y="4510007"/>
            <a:ext cx="1642858" cy="1270861"/>
          </a:xfrm>
          <a:custGeom>
            <a:avLst/>
            <a:gdLst>
              <a:gd name="connsiteX0" fmla="*/ 1363892 w 1394889"/>
              <a:gd name="connsiteY0" fmla="*/ 0 h 1270861"/>
              <a:gd name="connsiteX1" fmla="*/ 1363892 w 1394889"/>
              <a:gd name="connsiteY1" fmla="*/ 0 h 1270861"/>
              <a:gd name="connsiteX2" fmla="*/ 1286401 w 1394889"/>
              <a:gd name="connsiteY2" fmla="*/ 108489 h 1270861"/>
              <a:gd name="connsiteX3" fmla="*/ 1224408 w 1394889"/>
              <a:gd name="connsiteY3" fmla="*/ 154983 h 1270861"/>
              <a:gd name="connsiteX4" fmla="*/ 1162414 w 1394889"/>
              <a:gd name="connsiteY4" fmla="*/ 216977 h 1270861"/>
              <a:gd name="connsiteX5" fmla="*/ 1100421 w 1394889"/>
              <a:gd name="connsiteY5" fmla="*/ 263472 h 1270861"/>
              <a:gd name="connsiteX6" fmla="*/ 1038428 w 1394889"/>
              <a:gd name="connsiteY6" fmla="*/ 340963 h 1270861"/>
              <a:gd name="connsiteX7" fmla="*/ 945438 w 1394889"/>
              <a:gd name="connsiteY7" fmla="*/ 433953 h 1270861"/>
              <a:gd name="connsiteX8" fmla="*/ 867946 w 1394889"/>
              <a:gd name="connsiteY8" fmla="*/ 511444 h 1270861"/>
              <a:gd name="connsiteX9" fmla="*/ 805953 w 1394889"/>
              <a:gd name="connsiteY9" fmla="*/ 526943 h 1270861"/>
              <a:gd name="connsiteX10" fmla="*/ 759458 w 1394889"/>
              <a:gd name="connsiteY10" fmla="*/ 557939 h 1270861"/>
              <a:gd name="connsiteX11" fmla="*/ 666469 w 1394889"/>
              <a:gd name="connsiteY11" fmla="*/ 635431 h 1270861"/>
              <a:gd name="connsiteX12" fmla="*/ 619974 w 1394889"/>
              <a:gd name="connsiteY12" fmla="*/ 728421 h 1270861"/>
              <a:gd name="connsiteX13" fmla="*/ 526984 w 1394889"/>
              <a:gd name="connsiteY13" fmla="*/ 759417 h 1270861"/>
              <a:gd name="connsiteX14" fmla="*/ 480489 w 1394889"/>
              <a:gd name="connsiteY14" fmla="*/ 790414 h 1270861"/>
              <a:gd name="connsiteX15" fmla="*/ 464991 w 1394889"/>
              <a:gd name="connsiteY15" fmla="*/ 836909 h 1270861"/>
              <a:gd name="connsiteX16" fmla="*/ 372001 w 1394889"/>
              <a:gd name="connsiteY16" fmla="*/ 898902 h 1270861"/>
              <a:gd name="connsiteX17" fmla="*/ 325506 w 1394889"/>
              <a:gd name="connsiteY17" fmla="*/ 929899 h 1270861"/>
              <a:gd name="connsiteX18" fmla="*/ 217018 w 1394889"/>
              <a:gd name="connsiteY18" fmla="*/ 960895 h 1270861"/>
              <a:gd name="connsiteX19" fmla="*/ 170523 w 1394889"/>
              <a:gd name="connsiteY19" fmla="*/ 991892 h 1270861"/>
              <a:gd name="connsiteX20" fmla="*/ 108530 w 1394889"/>
              <a:gd name="connsiteY20" fmla="*/ 1131377 h 1270861"/>
              <a:gd name="connsiteX21" fmla="*/ 15540 w 1394889"/>
              <a:gd name="connsiteY21" fmla="*/ 1193370 h 1270861"/>
              <a:gd name="connsiteX22" fmla="*/ 41 w 1394889"/>
              <a:gd name="connsiteY22" fmla="*/ 1255363 h 1270861"/>
              <a:gd name="connsiteX23" fmla="*/ 1394889 w 1394889"/>
              <a:gd name="connsiteY23" fmla="*/ 1270861 h 1270861"/>
              <a:gd name="connsiteX24" fmla="*/ 1363892 w 1394889"/>
              <a:gd name="connsiteY24" fmla="*/ 0 h 127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94889" h="1270861">
                <a:moveTo>
                  <a:pt x="1363892" y="0"/>
                </a:moveTo>
                <a:lnTo>
                  <a:pt x="1363892" y="0"/>
                </a:lnTo>
                <a:cubicBezTo>
                  <a:pt x="1338062" y="36163"/>
                  <a:pt x="1316130" y="75456"/>
                  <a:pt x="1286401" y="108489"/>
                </a:cubicBezTo>
                <a:cubicBezTo>
                  <a:pt x="1269122" y="127689"/>
                  <a:pt x="1243847" y="137974"/>
                  <a:pt x="1224408" y="154983"/>
                </a:cubicBezTo>
                <a:cubicBezTo>
                  <a:pt x="1202414" y="174227"/>
                  <a:pt x="1184407" y="197733"/>
                  <a:pt x="1162414" y="216977"/>
                </a:cubicBezTo>
                <a:cubicBezTo>
                  <a:pt x="1142975" y="233987"/>
                  <a:pt x="1118686" y="245207"/>
                  <a:pt x="1100421" y="263472"/>
                </a:cubicBezTo>
                <a:cubicBezTo>
                  <a:pt x="1077031" y="286862"/>
                  <a:pt x="1060679" y="316487"/>
                  <a:pt x="1038428" y="340963"/>
                </a:cubicBezTo>
                <a:cubicBezTo>
                  <a:pt x="1008941" y="373399"/>
                  <a:pt x="969754" y="397479"/>
                  <a:pt x="945438" y="433953"/>
                </a:cubicBezTo>
                <a:cubicBezTo>
                  <a:pt x="917885" y="475283"/>
                  <a:pt x="916164" y="490779"/>
                  <a:pt x="867946" y="511444"/>
                </a:cubicBezTo>
                <a:cubicBezTo>
                  <a:pt x="848368" y="519835"/>
                  <a:pt x="826617" y="521777"/>
                  <a:pt x="805953" y="526943"/>
                </a:cubicBezTo>
                <a:cubicBezTo>
                  <a:pt x="790455" y="537275"/>
                  <a:pt x="773767" y="546015"/>
                  <a:pt x="759458" y="557939"/>
                </a:cubicBezTo>
                <a:cubicBezTo>
                  <a:pt x="640113" y="657392"/>
                  <a:pt x="781916" y="558464"/>
                  <a:pt x="666469" y="635431"/>
                </a:cubicBezTo>
                <a:cubicBezTo>
                  <a:pt x="658025" y="660763"/>
                  <a:pt x="645272" y="712610"/>
                  <a:pt x="619974" y="728421"/>
                </a:cubicBezTo>
                <a:cubicBezTo>
                  <a:pt x="592267" y="745738"/>
                  <a:pt x="526984" y="759417"/>
                  <a:pt x="526984" y="759417"/>
                </a:cubicBezTo>
                <a:cubicBezTo>
                  <a:pt x="511486" y="769749"/>
                  <a:pt x="492125" y="775869"/>
                  <a:pt x="480489" y="790414"/>
                </a:cubicBezTo>
                <a:cubicBezTo>
                  <a:pt x="470284" y="803171"/>
                  <a:pt x="476543" y="825357"/>
                  <a:pt x="464991" y="836909"/>
                </a:cubicBezTo>
                <a:cubicBezTo>
                  <a:pt x="438649" y="863251"/>
                  <a:pt x="402998" y="878238"/>
                  <a:pt x="372001" y="898902"/>
                </a:cubicBezTo>
                <a:cubicBezTo>
                  <a:pt x="356503" y="909234"/>
                  <a:pt x="343177" y="924009"/>
                  <a:pt x="325506" y="929899"/>
                </a:cubicBezTo>
                <a:cubicBezTo>
                  <a:pt x="258804" y="952133"/>
                  <a:pt x="294860" y="941435"/>
                  <a:pt x="217018" y="960895"/>
                </a:cubicBezTo>
                <a:cubicBezTo>
                  <a:pt x="201520" y="971227"/>
                  <a:pt x="180395" y="976097"/>
                  <a:pt x="170523" y="991892"/>
                </a:cubicBezTo>
                <a:cubicBezTo>
                  <a:pt x="136688" y="1046028"/>
                  <a:pt x="155910" y="1089920"/>
                  <a:pt x="108530" y="1131377"/>
                </a:cubicBezTo>
                <a:cubicBezTo>
                  <a:pt x="80494" y="1155908"/>
                  <a:pt x="15540" y="1193370"/>
                  <a:pt x="15540" y="1193370"/>
                </a:cubicBezTo>
                <a:cubicBezTo>
                  <a:pt x="-1593" y="1244766"/>
                  <a:pt x="41" y="1223528"/>
                  <a:pt x="41" y="1255363"/>
                </a:cubicBezTo>
                <a:lnTo>
                  <a:pt x="1394889" y="1270861"/>
                </a:lnTo>
                <a:lnTo>
                  <a:pt x="136389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983" y="2138582"/>
            <a:ext cx="35932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b="1" dirty="0" smtClean="0">
                <a:solidFill>
                  <a:srgbClr val="C00000"/>
                </a:solidFill>
              </a:rPr>
              <a:t>Iedere minuut zuurstof opname</a:t>
            </a:r>
          </a:p>
          <a:p>
            <a:pPr algn="r"/>
            <a:r>
              <a:rPr lang="nl-NL" b="1" dirty="0" smtClean="0">
                <a:solidFill>
                  <a:srgbClr val="C00000"/>
                </a:solidFill>
              </a:rPr>
              <a:t> .. en afgifte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888" y="3212547"/>
            <a:ext cx="37213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b="1" dirty="0" smtClean="0">
                <a:solidFill>
                  <a:srgbClr val="C00000"/>
                </a:solidFill>
              </a:rPr>
              <a:t>Een rode bloedcel wordt gemiddeld</a:t>
            </a:r>
          </a:p>
          <a:p>
            <a:pPr algn="r"/>
            <a:r>
              <a:rPr lang="nl-NL" b="1" dirty="0" smtClean="0">
                <a:solidFill>
                  <a:srgbClr val="C00000"/>
                </a:solidFill>
              </a:rPr>
              <a:t>120 dagen oud,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513" y="3923157"/>
            <a:ext cx="26957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.. heeft </a:t>
            </a:r>
            <a:r>
              <a:rPr lang="nl-NL" b="1" dirty="0">
                <a:solidFill>
                  <a:srgbClr val="C00000"/>
                </a:solidFill>
              </a:rPr>
              <a:t>dan ca. 170.000 rondjes </a:t>
            </a:r>
            <a:r>
              <a:rPr lang="nl-NL" b="1" dirty="0" smtClean="0">
                <a:solidFill>
                  <a:srgbClr val="C00000"/>
                </a:solidFill>
              </a:rPr>
              <a:t>gereisd en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ca. 450 km afgelegd. 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514" y="4946037"/>
            <a:ext cx="274219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Iedere seconde worden er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2 500 000 nieuwe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rode bloedcellen vrijgegeven.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5958" y="5364603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Milt sinusoïden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30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5C310A40-C99F-44DB-8011-0694AE515FBB}" type="datetime4">
              <a:rPr lang="en-US" altLang="nl-NL" sz="1100">
                <a:solidFill>
                  <a:srgbClr val="75263B"/>
                </a:solidFill>
              </a:rPr>
              <a:pPr eaLnBrk="1" hangingPunct="1"/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72DDD8F3-D6B1-4DF6-AAEC-8D15C46ACF8E}" type="slidenum">
              <a:rPr lang="nl-NL" altLang="nl-NL" sz="1100">
                <a:solidFill>
                  <a:srgbClr val="75263B"/>
                </a:solidFill>
              </a:rPr>
              <a:pPr eaLnBrk="1" hangingPunct="1"/>
              <a:t>50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pic>
        <p:nvPicPr>
          <p:cNvPr id="4099" name="Picture 4" descr="past present fu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2257425" cy="21113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707307" y="326926"/>
            <a:ext cx="4483181" cy="792163"/>
          </a:xfrm>
          <a:noFill/>
        </p:spPr>
        <p:txBody>
          <a:bodyPr/>
          <a:lstStyle/>
          <a:p>
            <a:pPr eaLnBrk="1" hangingPunct="1"/>
            <a:r>
              <a:rPr lang="en-GB" b="1" dirty="0" err="1"/>
              <a:t>Bloed</a:t>
            </a:r>
            <a:r>
              <a:rPr lang="en-GB" b="1" dirty="0"/>
              <a:t> donors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US" altLang="nl-NL" b="1" dirty="0" smtClean="0"/>
              <a:t>Past, Present and Future</a:t>
            </a:r>
          </a:p>
        </p:txBody>
      </p:sp>
      <p:pic>
        <p:nvPicPr>
          <p:cNvPr id="81942" name="Picture 22" descr="DSC07366_w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3389313"/>
            <a:ext cx="2247900" cy="3260725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7" name="Picture 27" descr="vroege transfus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22320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633513"/>
              </p:ext>
            </p:extLst>
          </p:nvPr>
        </p:nvGraphicFramePr>
        <p:xfrm>
          <a:off x="5451475" y="1628775"/>
          <a:ext cx="2528888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2" name="Photo Editor Photo" r:id="rId7" imgW="5401429" imgH="8097380" progId="MSPhotoEd.3">
                  <p:embed/>
                </p:oleObj>
              </mc:Choice>
              <mc:Fallback>
                <p:oleObj name="Photo Editor Photo" r:id="rId7" imgW="5401429" imgH="80973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1628775"/>
                        <a:ext cx="2528888" cy="3789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B0F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3982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pitchFamily="34" charset="0"/>
              </a:defRPr>
            </a:lvl9pPr>
          </a:lstStyle>
          <a:p>
            <a:pPr eaLnBrk="1" hangingPunct="1"/>
            <a:fld id="{5C310A40-C99F-44DB-8011-0694AE515FBB}" type="datetime4">
              <a:rPr lang="en-US" altLang="nl-NL" sz="1100">
                <a:solidFill>
                  <a:srgbClr val="75263B"/>
                </a:solidFill>
              </a:rPr>
              <a:pPr eaLnBrk="1" hangingPunct="1"/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72DDD8F3-D6B1-4DF6-AAEC-8D15C46ACF8E}" type="slidenum">
              <a:rPr lang="nl-NL" altLang="nl-NL" sz="1100">
                <a:solidFill>
                  <a:srgbClr val="75263B"/>
                </a:solidFill>
              </a:rPr>
              <a:pPr eaLnBrk="1" hangingPunct="1"/>
              <a:t>51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sp>
        <p:nvSpPr>
          <p:cNvPr id="410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366345" y="211138"/>
            <a:ext cx="4483181" cy="792163"/>
          </a:xfrm>
          <a:noFill/>
        </p:spPr>
        <p:txBody>
          <a:bodyPr/>
          <a:lstStyle/>
          <a:p>
            <a:pPr algn="r" eaLnBrk="1" hangingPunct="1"/>
            <a:r>
              <a:rPr lang="en-GB" b="1" dirty="0" err="1"/>
              <a:t>Bloed</a:t>
            </a:r>
            <a:r>
              <a:rPr lang="en-GB" b="1" dirty="0"/>
              <a:t> </a:t>
            </a:r>
            <a:r>
              <a:rPr lang="en-GB" b="1" dirty="0" smtClean="0"/>
              <a:t>donors: </a:t>
            </a:r>
            <a:br>
              <a:rPr lang="en-GB" b="1" dirty="0" smtClean="0"/>
            </a:br>
            <a:r>
              <a:rPr lang="en-US" altLang="nl-NL" b="1" dirty="0" smtClean="0"/>
              <a:t>de </a:t>
            </a:r>
            <a:r>
              <a:rPr lang="en-US" altLang="nl-NL" b="1" dirty="0" err="1" smtClean="0"/>
              <a:t>toekomst</a:t>
            </a:r>
            <a:endParaRPr lang="en-US" altLang="nl-NL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13651" y="1517487"/>
            <a:ext cx="49471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Uitdagingen:</a:t>
            </a:r>
          </a:p>
          <a:p>
            <a:endParaRPr lang="nl-NL" sz="2000" dirty="0"/>
          </a:p>
          <a:p>
            <a:r>
              <a:rPr lang="nl-NL" sz="2000" dirty="0" smtClean="0"/>
              <a:t>Celaantallen: 2 x 10</a:t>
            </a:r>
            <a:r>
              <a:rPr lang="nl-NL" sz="2000" baseline="30000" dirty="0" smtClean="0"/>
              <a:t>12</a:t>
            </a:r>
            <a:r>
              <a:rPr lang="nl-NL" sz="2000" dirty="0" smtClean="0"/>
              <a:t> / transfusie eenheid</a:t>
            </a:r>
          </a:p>
          <a:p>
            <a:endParaRPr lang="nl-NL" sz="2000" dirty="0"/>
          </a:p>
          <a:p>
            <a:r>
              <a:rPr lang="nl-NL" sz="2000" dirty="0" smtClean="0"/>
              <a:t>	celkweek: 10</a:t>
            </a:r>
            <a:r>
              <a:rPr lang="nl-NL" sz="2000" baseline="30000" dirty="0" smtClean="0"/>
              <a:t>6</a:t>
            </a:r>
            <a:r>
              <a:rPr lang="nl-NL" sz="2000" dirty="0" smtClean="0"/>
              <a:t> tot 10</a:t>
            </a:r>
            <a:r>
              <a:rPr lang="nl-NL" sz="2000" baseline="30000" dirty="0" smtClean="0"/>
              <a:t>7</a:t>
            </a:r>
            <a:r>
              <a:rPr lang="nl-NL" sz="2000" dirty="0" smtClean="0"/>
              <a:t> / ml</a:t>
            </a:r>
          </a:p>
          <a:p>
            <a:r>
              <a:rPr lang="nl-NL" sz="2000" dirty="0"/>
              <a:t>	</a:t>
            </a:r>
            <a:r>
              <a:rPr lang="nl-NL" sz="2000" dirty="0" smtClean="0">
                <a:sym typeface="Wingdings" panose="05000000000000000000" pitchFamily="2" charset="2"/>
              </a:rPr>
              <a:t> 100 liter kweekmedium</a:t>
            </a:r>
          </a:p>
          <a:p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66051" y="3831933"/>
            <a:ext cx="42643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Wie is eigenaar van de iPSC lijnen?</a:t>
            </a:r>
            <a:endParaRPr lang="nl-NL" sz="2000" dirty="0" smtClean="0">
              <a:sym typeface="Wingdings" panose="05000000000000000000" pitchFamily="2" charset="2"/>
            </a:endParaRPr>
          </a:p>
          <a:p>
            <a:endParaRPr lang="nl-NL" sz="2000" dirty="0" smtClean="0"/>
          </a:p>
          <a:p>
            <a:r>
              <a:rPr lang="nl-NL" sz="2000" dirty="0"/>
              <a:t>	</a:t>
            </a:r>
            <a:r>
              <a:rPr lang="nl-NL" sz="2000" dirty="0" smtClean="0"/>
              <a:t>transfusie product</a:t>
            </a:r>
          </a:p>
          <a:p>
            <a:r>
              <a:rPr lang="nl-NL" sz="2000" dirty="0"/>
              <a:t>	</a:t>
            </a:r>
            <a:r>
              <a:rPr lang="nl-NL" sz="2000" dirty="0" smtClean="0"/>
              <a:t>cellen voor diagnostiek</a:t>
            </a:r>
          </a:p>
          <a:p>
            <a:r>
              <a:rPr lang="nl-NL" sz="2000" dirty="0"/>
              <a:t>	</a:t>
            </a:r>
            <a:r>
              <a:rPr lang="nl-NL" sz="2000" dirty="0" smtClean="0"/>
              <a:t>cellen als dragers van </a:t>
            </a:r>
            <a:endParaRPr lang="nl-NL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2379" y="1493928"/>
            <a:ext cx="2611499" cy="5086434"/>
            <a:chOff x="72571" y="1239098"/>
            <a:chExt cx="3175320" cy="55088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20626" y="5020661"/>
              <a:ext cx="2071100" cy="13834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1" y="2524246"/>
              <a:ext cx="2172326" cy="270844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647276" y="1239098"/>
              <a:ext cx="2246025" cy="1020042"/>
              <a:chOff x="647276" y="1239098"/>
              <a:chExt cx="2246025" cy="1020042"/>
            </a:xfrm>
          </p:grpSpPr>
          <p:pic>
            <p:nvPicPr>
              <p:cNvPr id="15" name="Afbeelding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276" y="1461384"/>
                <a:ext cx="1088206" cy="444572"/>
              </a:xfrm>
              <a:prstGeom prst="rect">
                <a:avLst/>
              </a:prstGeom>
            </p:spPr>
          </p:pic>
          <p:pic>
            <p:nvPicPr>
              <p:cNvPr id="16" name="Afbeelding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5864" y="1814568"/>
                <a:ext cx="1088206" cy="444572"/>
              </a:xfrm>
              <a:prstGeom prst="rect">
                <a:avLst/>
              </a:prstGeom>
            </p:spPr>
          </p:pic>
          <p:pic>
            <p:nvPicPr>
              <p:cNvPr id="17" name="Afbeelding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5095" y="1239098"/>
                <a:ext cx="1088206" cy="444572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2848960" y="2383436"/>
              <a:ext cx="0" cy="1828800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781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afdelingbeeld.nl/wp-content/uploads/2015/06/afdelingbeeld.nl_Sanquin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8366" r="12258" b="4813"/>
          <a:stretch/>
        </p:blipFill>
        <p:spPr bwMode="auto">
          <a:xfrm>
            <a:off x="2747960" y="1546357"/>
            <a:ext cx="6240379" cy="43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B6519-F020-4F62-AA21-662C42C74B53}" type="slidenum">
              <a:rPr lang="nl-NL" smtClean="0"/>
              <a:t>52</a:t>
            </a:fld>
            <a:endParaRPr lang="nl-NL"/>
          </a:p>
        </p:txBody>
      </p:sp>
      <p:grpSp>
        <p:nvGrpSpPr>
          <p:cNvPr id="22" name="Group 21"/>
          <p:cNvGrpSpPr/>
          <p:nvPr/>
        </p:nvGrpSpPr>
        <p:grpSpPr>
          <a:xfrm>
            <a:off x="525134" y="2326104"/>
            <a:ext cx="6844580" cy="4264689"/>
            <a:chOff x="976393" y="1799226"/>
            <a:chExt cx="6844580" cy="4264689"/>
          </a:xfrm>
        </p:grpSpPr>
        <p:sp>
          <p:nvSpPr>
            <p:cNvPr id="19" name="Right Arrow 18"/>
            <p:cNvSpPr/>
            <p:nvPr/>
          </p:nvSpPr>
          <p:spPr bwMode="auto">
            <a:xfrm rot="2281096">
              <a:off x="1531362" y="3087193"/>
              <a:ext cx="5329675" cy="1673149"/>
            </a:xfrm>
            <a:prstGeom prst="rightArrow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C000"/>
                </a:gs>
                <a:gs pos="100000">
                  <a:srgbClr val="C00000"/>
                </a:gs>
              </a:gsLst>
              <a:lin ang="2700000" scaled="1"/>
              <a:tileRect/>
            </a:gra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>
                <a:ln>
                  <a:noFill/>
                </a:ln>
                <a:solidFill>
                  <a:srgbClr val="75263B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76393" y="1799226"/>
              <a:ext cx="6844580" cy="4264689"/>
              <a:chOff x="976393" y="1799226"/>
              <a:chExt cx="6844580" cy="426468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976393" y="1799226"/>
                <a:ext cx="1083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Donors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82145" y="5497001"/>
                <a:ext cx="1338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Patienten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083804" y="2326104"/>
                <a:ext cx="5398341" cy="3737811"/>
              </a:xfrm>
              <a:custGeom>
                <a:avLst/>
                <a:gdLst>
                  <a:gd name="connsiteX0" fmla="*/ 151438 w 5092407"/>
                  <a:gd name="connsiteY0" fmla="*/ 0 h 3574028"/>
                  <a:gd name="connsiteX1" fmla="*/ 616659 w 5092407"/>
                  <a:gd name="connsiteY1" fmla="*/ 3240506 h 3574028"/>
                  <a:gd name="connsiteX2" fmla="*/ 5092407 w 5092407"/>
                  <a:gd name="connsiteY2" fmla="*/ 3304674 h 357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2407" h="3574028">
                    <a:moveTo>
                      <a:pt x="151438" y="0"/>
                    </a:moveTo>
                    <a:cubicBezTo>
                      <a:pt x="-27699" y="1344863"/>
                      <a:pt x="-206836" y="2689727"/>
                      <a:pt x="616659" y="3240506"/>
                    </a:cubicBezTo>
                    <a:cubicBezTo>
                      <a:pt x="1440154" y="3791285"/>
                      <a:pt x="3266280" y="3547979"/>
                      <a:pt x="5092407" y="3304674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600" b="0" i="0" u="none" strike="noStrike" cap="none" normalizeH="0" baseline="0">
                  <a:ln>
                    <a:noFill/>
                  </a:ln>
                  <a:solidFill>
                    <a:srgbClr val="75263B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76393" y="5497001"/>
                <a:ext cx="18101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Hematologen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00560" y="2374037"/>
                <a:ext cx="156805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Bloedbank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308834" y="2986084"/>
                <a:ext cx="163859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Diagnostiek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287640" y="3598131"/>
                <a:ext cx="141096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Reagentia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038820" y="4210178"/>
                <a:ext cx="242245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Plasma Producten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25032" y="4822225"/>
                <a:ext cx="134043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2000" b="1" dirty="0" smtClean="0">
                    <a:solidFill>
                      <a:srgbClr val="C00000"/>
                    </a:solidFill>
                  </a:rPr>
                  <a:t>Research</a:t>
                </a:r>
                <a:endParaRPr lang="nl-NL" sz="20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3963766" y="182071"/>
            <a:ext cx="5100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2"/>
                </a:solidFill>
              </a:rPr>
              <a:t>(Kweek)bloed:</a:t>
            </a:r>
          </a:p>
          <a:p>
            <a:pPr algn="ctr"/>
            <a:r>
              <a:rPr lang="nl-NL" sz="3200" b="1" dirty="0" smtClean="0">
                <a:solidFill>
                  <a:schemeClr val="tx2"/>
                </a:solidFill>
              </a:rPr>
              <a:t>Van donors </a:t>
            </a:r>
            <a:r>
              <a:rPr lang="nl-NL" sz="3200" b="1" dirty="0" err="1" smtClean="0">
                <a:solidFill>
                  <a:schemeClr val="tx2"/>
                </a:solidFill>
              </a:rPr>
              <a:t>and</a:t>
            </a:r>
            <a:r>
              <a:rPr lang="nl-NL" sz="3200" b="1" dirty="0" smtClean="0">
                <a:solidFill>
                  <a:schemeClr val="tx2"/>
                </a:solidFill>
              </a:rPr>
              <a:t> </a:t>
            </a:r>
            <a:r>
              <a:rPr lang="nl-NL" sz="3200" b="1" dirty="0" err="1" smtClean="0">
                <a:solidFill>
                  <a:schemeClr val="tx2"/>
                </a:solidFill>
              </a:rPr>
              <a:t>Sanquin</a:t>
            </a:r>
            <a:r>
              <a:rPr lang="nl-NL" sz="3200" b="1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3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 descr="BoneMarrow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/>
          <a:stretch/>
        </p:blipFill>
        <p:spPr bwMode="auto">
          <a:xfrm>
            <a:off x="1212918" y="2154710"/>
            <a:ext cx="3235190" cy="34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rgbClr val="DE7008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DE7008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DE700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E700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805E47F-C2B7-4FFF-804E-540FDD9EC8CF}" type="datetime4">
              <a:rPr lang="en-US" altLang="nl-NL" sz="1100">
                <a:solidFill>
                  <a:srgbClr val="75263B"/>
                </a:solidFill>
              </a:rPr>
              <a:pPr eaLnBrk="1" hangingPunct="1">
                <a:defRPr/>
              </a:pPr>
              <a:t>January 12, 2018</a:t>
            </a:fld>
            <a:r>
              <a:rPr lang="nl-NL" altLang="nl-NL" sz="1100">
                <a:solidFill>
                  <a:srgbClr val="75263B"/>
                </a:solidFill>
              </a:rPr>
              <a:t> | </a:t>
            </a:r>
            <a:fld id="{44F39843-AC3C-4D0F-8F47-D123B1E5DBA1}" type="slidenum">
              <a:rPr lang="nl-NL" altLang="nl-NL" sz="1100">
                <a:solidFill>
                  <a:srgbClr val="75263B"/>
                </a:solidFill>
              </a:rPr>
              <a:pPr eaLnBrk="1" hangingPunct="1">
                <a:defRPr/>
              </a:pPr>
              <a:t>53</a:t>
            </a:fld>
            <a:endParaRPr lang="en-US" altLang="nl-NL" sz="1100">
              <a:solidFill>
                <a:srgbClr val="75263B"/>
              </a:solidFill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19835" r="6573" b="2991"/>
          <a:stretch>
            <a:fillRect/>
          </a:stretch>
        </p:blipFill>
        <p:spPr bwMode="auto">
          <a:xfrm>
            <a:off x="5551488" y="4111625"/>
            <a:ext cx="1801812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5575440" y="3189000"/>
            <a:ext cx="19078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nl-NL" dirty="0" err="1"/>
              <a:t>Laboratorium</a:t>
            </a:r>
            <a:r>
              <a:rPr lang="en-US" altLang="nl-NL" dirty="0"/>
              <a:t> </a:t>
            </a:r>
            <a:r>
              <a:rPr lang="en-US" altLang="nl-NL" dirty="0" err="1"/>
              <a:t>voor</a:t>
            </a:r>
            <a:r>
              <a:rPr lang="en-US" altLang="nl-NL" dirty="0"/>
              <a:t> </a:t>
            </a:r>
          </a:p>
          <a:p>
            <a:pPr algn="ctr"/>
            <a:r>
              <a:rPr lang="en-US" altLang="nl-NL" dirty="0" err="1" smtClean="0"/>
              <a:t>Cel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therapie</a:t>
            </a:r>
            <a:endParaRPr lang="en-US" altLang="nl-NL" dirty="0"/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4541838" y="1938338"/>
            <a:ext cx="3209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nl-NL"/>
              <a:t>Experimental Immunohematology</a:t>
            </a:r>
          </a:p>
          <a:p>
            <a:pPr algn="ctr"/>
            <a:r>
              <a:rPr lang="en-US" altLang="nl-NL"/>
              <a:t>Ellen van der Schoot 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5934075" y="1552575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sz="2400" b="1"/>
              <a:t>IHE</a:t>
            </a: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2019300" y="1552575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sz="2400" b="1"/>
              <a:t>HEP</a:t>
            </a: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1601788" y="2060575"/>
            <a:ext cx="165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nl-NL"/>
              <a:t>Hematopoieses </a:t>
            </a:r>
          </a:p>
        </p:txBody>
      </p:sp>
      <p:pic>
        <p:nvPicPr>
          <p:cNvPr id="32779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10431">
            <a:off x="3501336" y="3657803"/>
            <a:ext cx="1893541" cy="2684218"/>
          </a:xfrm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2780" name="Rectangle 2"/>
          <p:cNvSpPr>
            <a:spLocks noChangeArrowheads="1"/>
          </p:cNvSpPr>
          <p:nvPr/>
        </p:nvSpPr>
        <p:spPr bwMode="auto">
          <a:xfrm>
            <a:off x="2470150" y="44450"/>
            <a:ext cx="665956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nl-NL" altLang="nl-NL" sz="2800" b="1" dirty="0" smtClean="0">
                <a:solidFill>
                  <a:srgbClr val="DE7008"/>
                </a:solidFill>
              </a:rPr>
              <a:t>Celtherapie bij Sanquin</a:t>
            </a:r>
            <a:endParaRPr lang="en-GB" altLang="nl-NL" sz="2800" dirty="0">
              <a:solidFill>
                <a:srgbClr val="DE7008"/>
              </a:solidFill>
            </a:endParaRPr>
          </a:p>
        </p:txBody>
      </p:sp>
      <p:pic>
        <p:nvPicPr>
          <p:cNvPr id="32783" name="Picture 14" descr="ell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969955"/>
            <a:ext cx="119221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Carlij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505" r="4845" b="16338"/>
          <a:stretch>
            <a:fillRect/>
          </a:stretch>
        </p:blipFill>
        <p:spPr bwMode="auto">
          <a:xfrm>
            <a:off x="7767199" y="3843457"/>
            <a:ext cx="1228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7" descr="foto_emile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5388" r="27982" b="30753"/>
          <a:stretch>
            <a:fillRect/>
          </a:stretch>
        </p:blipFill>
        <p:spPr bwMode="auto">
          <a:xfrm>
            <a:off x="0" y="1350963"/>
            <a:ext cx="1422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33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http://www.sanquin.nl/repository/afbeeldingen/portret/medewerker/who-is-who/burg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871"/>
            <a:ext cx="1428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7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270250"/>
            <a:ext cx="31559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7215215" y="-6399"/>
            <a:ext cx="1990698" cy="7531149"/>
            <a:chOff x="7215011" y="-6397"/>
            <a:chExt cx="1990725" cy="7531122"/>
          </a:xfrm>
        </p:grpSpPr>
        <p:pic>
          <p:nvPicPr>
            <p:cNvPr id="143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011" y="5229200"/>
              <a:ext cx="1990725" cy="229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343"/>
            <a:stretch>
              <a:fillRect/>
            </a:stretch>
          </p:blipFill>
          <p:spPr bwMode="auto">
            <a:xfrm>
              <a:off x="7570589" y="-6397"/>
              <a:ext cx="134937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2075"/>
            <a:ext cx="267176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t="4491" r="27620" b="12186"/>
          <a:stretch>
            <a:fillRect/>
          </a:stretch>
        </p:blipFill>
        <p:spPr bwMode="auto">
          <a:xfrm>
            <a:off x="7570788" y="1936750"/>
            <a:ext cx="12541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059">
            <a:off x="2350908" y="3922199"/>
            <a:ext cx="1943100" cy="2752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98" y="578277"/>
            <a:ext cx="2227849" cy="3250841"/>
          </a:xfrm>
          <a:prstGeom prst="rect">
            <a:avLst/>
          </a:prstGeom>
        </p:spPr>
      </p:pic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177800" y="1357313"/>
            <a:ext cx="5346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809625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200" b="1" dirty="0" smtClean="0">
                <a:solidFill>
                  <a:srgbClr val="C00000"/>
                </a:solidFill>
                <a:latin typeface="Calibri" pitchFamily="34" charset="0"/>
              </a:rPr>
              <a:t>Kweekbloed,</a:t>
            </a:r>
            <a:endParaRPr lang="nl-NL" altLang="nl-NL" sz="3200" b="1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smtClean="0">
                <a:solidFill>
                  <a:srgbClr val="C00000"/>
                </a:solidFill>
                <a:latin typeface="Calibri" pitchFamily="34" charset="0"/>
              </a:rPr>
              <a:t>Voor vampiers </a:t>
            </a:r>
            <a:r>
              <a:rPr lang="nl-NL" altLang="nl-NL" sz="2400" dirty="0">
                <a:solidFill>
                  <a:srgbClr val="C00000"/>
                </a:solidFill>
                <a:latin typeface="Calibri" pitchFamily="34" charset="0"/>
              </a:rPr>
              <a:t>.......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smtClean="0">
                <a:solidFill>
                  <a:srgbClr val="C00000"/>
                </a:solidFill>
                <a:latin typeface="Calibri" pitchFamily="34" charset="0"/>
              </a:rPr>
              <a:t>... en patienten met een transfusiereactie</a:t>
            </a:r>
            <a:endParaRPr lang="nl-NL" altLang="nl-NL" sz="24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2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37787" r="22844" b="25470"/>
          <a:stretch/>
        </p:blipFill>
        <p:spPr>
          <a:xfrm>
            <a:off x="-12285" y="2147580"/>
            <a:ext cx="9171773" cy="340593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53514" y="279400"/>
            <a:ext cx="621676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Afdelingen</a:t>
            </a:r>
          </a:p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Hematopoiese</a:t>
            </a:r>
          </a:p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en </a:t>
            </a:r>
          </a:p>
          <a:p>
            <a:pPr algn="r"/>
            <a:r>
              <a:rPr lang="nl-NL" sz="2800" b="1" dirty="0" smtClean="0">
                <a:solidFill>
                  <a:schemeClr val="tx2"/>
                </a:solidFill>
              </a:rPr>
              <a:t>Experimentele immunohematologie</a:t>
            </a:r>
            <a:endParaRPr lang="nl-NL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50737195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5" name="Image" r:id="rId4" imgW="8266667" imgH="8253968" progId="">
                  <p:embed/>
                </p:oleObj>
              </mc:Choice>
              <mc:Fallback>
                <p:oleObj name="Image" r:id="rId4" imgW="8266667" imgH="825396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995862" y="-26584"/>
            <a:ext cx="4148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nl-NL" sz="3600" dirty="0">
                <a:solidFill>
                  <a:schemeClr val="bg1"/>
                </a:solidFill>
                <a:cs typeface="Times New Roman" pitchFamily="18" charset="0"/>
              </a:rPr>
              <a:t>Acknowledgements</a:t>
            </a:r>
          </a:p>
        </p:txBody>
      </p:sp>
      <p:pic>
        <p:nvPicPr>
          <p:cNvPr id="32772" name="Picture 7" descr="logo-ltr t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19" y="3314218"/>
            <a:ext cx="18732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18494" y="1316036"/>
            <a:ext cx="5110694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Marten Hansen	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Eszter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Varga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Marijke Thiel</a:t>
            </a:r>
            <a:endParaRPr lang="en-US" altLang="nl-NL" sz="1400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Tatjana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Wüst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 Franca di Summa	Erica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Sellink</a:t>
            </a:r>
            <a:endParaRPr lang="en-US" altLang="nl-NL" sz="14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Esther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Heideveld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 Steven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Heshusius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Kat Moore</a:t>
            </a: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Jesse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Eernstman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 Joan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Gallego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Nahuel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Paolini</a:t>
            </a:r>
            <a:endParaRPr lang="en-US" altLang="nl-NL" sz="14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>
                <a:solidFill>
                  <a:schemeClr val="bg1"/>
                </a:solidFill>
                <a:cs typeface="Arial" charset="0"/>
              </a:rPr>
              <a:t>Elina </a:t>
            </a:r>
            <a:r>
              <a:rPr lang="en-US" altLang="nl-NL" sz="1400" b="1" dirty="0" err="1">
                <a:solidFill>
                  <a:schemeClr val="bg1"/>
                </a:solidFill>
                <a:cs typeface="Arial" charset="0"/>
              </a:rPr>
              <a:t>Ovchynnikova</a:t>
            </a:r>
            <a:r>
              <a:rPr lang="en-US" altLang="nl-NL" sz="1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	 Francesca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Aglialoro</a:t>
            </a:r>
            <a:r>
              <a:rPr lang="en-US" altLang="nl-NL" sz="1400" b="1" dirty="0">
                <a:solidFill>
                  <a:schemeClr val="bg1"/>
                </a:solidFill>
                <a:cs typeface="Arial" charset="0"/>
              </a:rPr>
              <a:t>	 </a:t>
            </a:r>
            <a:r>
              <a:rPr lang="en-US" altLang="nl-NL" sz="1400" b="1" dirty="0" err="1">
                <a:solidFill>
                  <a:schemeClr val="bg1"/>
                </a:solidFill>
                <a:cs typeface="Arial" charset="0"/>
              </a:rPr>
              <a:t>Nurcan</a:t>
            </a:r>
            <a:r>
              <a:rPr lang="en-US" altLang="nl-NL" sz="1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b="1" dirty="0" err="1">
                <a:solidFill>
                  <a:schemeClr val="bg1"/>
                </a:solidFill>
                <a:cs typeface="Arial" charset="0"/>
              </a:rPr>
              <a:t>Yagci</a:t>
            </a:r>
            <a:endParaRPr lang="en-US" altLang="nl-NL" sz="14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Marie-Jose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Claessen</a:t>
            </a:r>
            <a:endParaRPr lang="en-US" altLang="nl-NL" sz="14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en-US" altLang="nl-NL" sz="1400" b="1" dirty="0" smtClean="0">
                <a:solidFill>
                  <a:schemeClr val="bg1"/>
                </a:solidFill>
                <a:cs typeface="Arial" charset="0"/>
              </a:rPr>
              <a:t>Patrick Burger	Emile van den </a:t>
            </a:r>
            <a:r>
              <a:rPr lang="en-US" altLang="nl-NL" sz="1400" b="1" dirty="0" err="1" smtClean="0">
                <a:solidFill>
                  <a:schemeClr val="bg1"/>
                </a:solidFill>
                <a:cs typeface="Arial" charset="0"/>
              </a:rPr>
              <a:t>Akker</a:t>
            </a:r>
            <a:endParaRPr lang="en-US" altLang="nl-NL" sz="14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2774" name="Group 11"/>
          <p:cNvGrpSpPr>
            <a:grpSpLocks/>
          </p:cNvGrpSpPr>
          <p:nvPr/>
        </p:nvGrpSpPr>
        <p:grpSpPr bwMode="auto">
          <a:xfrm>
            <a:off x="0" y="0"/>
            <a:ext cx="2778125" cy="1277938"/>
            <a:chOff x="152400" y="914400"/>
            <a:chExt cx="3276630" cy="1466850"/>
          </a:xfrm>
        </p:grpSpPr>
        <p:pic>
          <p:nvPicPr>
            <p:cNvPr id="32792" name="Picture 5" descr="ANd9GcQBq7IuxIyaBVdqMn7IBoIe8znMXz4rRr5RNSvwJvGuj3uPf6B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14400"/>
              <a:ext cx="3122613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kstvak 4"/>
            <p:cNvSpPr txBox="1">
              <a:spLocks noChangeArrowheads="1"/>
            </p:cNvSpPr>
            <p:nvPr/>
          </p:nvSpPr>
          <p:spPr bwMode="auto">
            <a:xfrm>
              <a:off x="1850631" y="914400"/>
              <a:ext cx="1578399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Department of Hematopoiesis</a:t>
              </a:r>
              <a:endParaRPr lang="nl-NL" sz="1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2775" name="Picture 4" descr="http://www.nationalezorggids.nl/zoek_instelling/cbbeb11a09f280e8abde3192f517a534/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78" y="4860703"/>
            <a:ext cx="15827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339386" y="6035207"/>
            <a:ext cx="1487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Sjaak</a:t>
            </a:r>
            <a:r>
              <a:rPr lang="en-US" altLang="nl-NL" sz="1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Philipsen</a:t>
            </a:r>
            <a:endParaRPr lang="en-US" altLang="nl-NL" sz="14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en-US" altLang="nl-NL" sz="1400" dirty="0">
                <a:solidFill>
                  <a:schemeClr val="bg1"/>
                </a:solidFill>
                <a:cs typeface="Arial" charset="0"/>
              </a:rPr>
              <a:t>Thamar van </a:t>
            </a:r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Dijk</a:t>
            </a:r>
            <a:endParaRPr lang="en-US" altLang="nl-NL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5339386" y="4021465"/>
            <a:ext cx="17379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sz="1400" dirty="0">
                <a:solidFill>
                  <a:schemeClr val="bg1"/>
                </a:solidFill>
                <a:cs typeface="Arial" charset="0"/>
              </a:rPr>
              <a:t>Ashley M. </a:t>
            </a:r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Toye</a:t>
            </a:r>
            <a:endParaRPr lang="en-US" altLang="nl-NL" sz="14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en-US" altLang="nl-NL" sz="1400" dirty="0">
                <a:solidFill>
                  <a:schemeClr val="bg1"/>
                </a:solidFill>
                <a:cs typeface="Arial" charset="0"/>
              </a:rPr>
              <a:t>Stephanie </a:t>
            </a:r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Pellegrin</a:t>
            </a:r>
            <a:endParaRPr lang="en-US" altLang="nl-NL" sz="14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r>
              <a:rPr lang="en-US" altLang="nl-NL" sz="1400" dirty="0">
                <a:solidFill>
                  <a:schemeClr val="bg1"/>
                </a:solidFill>
                <a:cs typeface="Arial" charset="0"/>
              </a:rPr>
              <a:t>Tim </a:t>
            </a:r>
            <a:r>
              <a:rPr lang="en-US" altLang="nl-NL" sz="1400" dirty="0" err="1">
                <a:solidFill>
                  <a:schemeClr val="bg1"/>
                </a:solidFill>
                <a:cs typeface="Arial" charset="0"/>
              </a:rPr>
              <a:t>Satchwell</a:t>
            </a:r>
            <a:endParaRPr lang="en-US" altLang="nl-NL" sz="1400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2778" name="Group 13"/>
          <p:cNvGrpSpPr>
            <a:grpSpLocks/>
          </p:cNvGrpSpPr>
          <p:nvPr/>
        </p:nvGrpSpPr>
        <p:grpSpPr bwMode="auto">
          <a:xfrm>
            <a:off x="-26884" y="3150160"/>
            <a:ext cx="6480175" cy="7632700"/>
            <a:chOff x="1547664" y="1851025"/>
            <a:chExt cx="5256584" cy="8575149"/>
          </a:xfrm>
        </p:grpSpPr>
        <p:sp>
          <p:nvSpPr>
            <p:cNvPr id="32786" name="Rectangle 2"/>
            <p:cNvSpPr>
              <a:spLocks noChangeArrowheads="1"/>
            </p:cNvSpPr>
            <p:nvPr/>
          </p:nvSpPr>
          <p:spPr bwMode="auto">
            <a:xfrm>
              <a:off x="1547664" y="1851025"/>
              <a:ext cx="3931772" cy="1393825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nl-NL" sz="1200">
                <a:solidFill>
                  <a:srgbClr val="FFFFCC"/>
                </a:solidFill>
              </a:endParaRPr>
            </a:p>
          </p:txBody>
        </p:sp>
        <p:sp>
          <p:nvSpPr>
            <p:cNvPr id="32787" name="Rectangle 3"/>
            <p:cNvSpPr>
              <a:spLocks noChangeArrowheads="1"/>
            </p:cNvSpPr>
            <p:nvPr/>
          </p:nvSpPr>
          <p:spPr bwMode="auto">
            <a:xfrm>
              <a:off x="1547664" y="3276600"/>
              <a:ext cx="3931772" cy="19050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nl-NL" sz="1200"/>
            </a:p>
          </p:txBody>
        </p:sp>
        <p:sp>
          <p:nvSpPr>
            <p:cNvPr id="32788" name="Rectangle 4"/>
            <p:cNvSpPr>
              <a:spLocks noChangeArrowheads="1"/>
            </p:cNvSpPr>
            <p:nvPr/>
          </p:nvSpPr>
          <p:spPr bwMode="auto">
            <a:xfrm>
              <a:off x="1547664" y="5224463"/>
              <a:ext cx="3931772" cy="86042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nl-NL" sz="1200"/>
            </a:p>
          </p:txBody>
        </p:sp>
        <p:sp>
          <p:nvSpPr>
            <p:cNvPr id="32789" name="Rectangle 5"/>
            <p:cNvSpPr>
              <a:spLocks noChangeArrowheads="1"/>
            </p:cNvSpPr>
            <p:nvPr/>
          </p:nvSpPr>
          <p:spPr bwMode="auto">
            <a:xfrm>
              <a:off x="3516277" y="1981199"/>
              <a:ext cx="3287971" cy="844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M. von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Lindern</a:t>
              </a:r>
              <a:endParaRPr lang="en-US" altLang="nl-NL" sz="1200" b="1" dirty="0">
                <a:solidFill>
                  <a:srgbClr val="FFFFCC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E. van den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Akker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33CC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D.C.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Thijssen-Timmer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33CC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R.A.W. van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Lier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 		</a:t>
              </a:r>
              <a:endParaRPr lang="en-US" altLang="nl-NL" sz="1200" b="1" dirty="0">
                <a:solidFill>
                  <a:srgbClr val="0033CC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C.E. van der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Schoot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 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M. de Haas 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R. van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Bruggen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 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S.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Zeerleder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M.H.J. van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Oers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 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J.G. van der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Bom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D. de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Korte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>
                  <a:solidFill>
                    <a:srgbClr val="FFFFCC"/>
                  </a:solidFill>
                </a:rPr>
                <a:t>M. van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Kraaij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	</a:t>
              </a:r>
              <a:endParaRPr lang="en-US" altLang="nl-NL" sz="1200" b="1" dirty="0">
                <a:solidFill>
                  <a:srgbClr val="008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nl-NL" sz="1200" b="1" dirty="0" err="1">
                  <a:solidFill>
                    <a:srgbClr val="FFFFCC"/>
                  </a:solidFill>
                </a:rPr>
                <a:t>Hematologen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, </a:t>
              </a:r>
              <a:r>
                <a:rPr lang="en-US" altLang="nl-NL" sz="1200" b="1" dirty="0" err="1">
                  <a:solidFill>
                    <a:srgbClr val="FFFFCC"/>
                  </a:solidFill>
                </a:rPr>
                <a:t>donorraad</a:t>
              </a:r>
              <a:r>
                <a:rPr lang="en-US" altLang="nl-NL" sz="1200" b="1" dirty="0">
                  <a:solidFill>
                    <a:srgbClr val="FFFFCC"/>
                  </a:solidFill>
                </a:rPr>
                <a:t>	</a:t>
              </a:r>
              <a:endParaRPr lang="en-US" altLang="nl-NL" sz="1200" b="1" dirty="0">
                <a:solidFill>
                  <a:srgbClr val="CC0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nl-NL" sz="1200" b="1" dirty="0">
                <a:solidFill>
                  <a:srgbClr val="CC0000"/>
                </a:solidFill>
              </a:endParaRPr>
            </a:p>
          </p:txBody>
        </p:sp>
        <p:pic>
          <p:nvPicPr>
            <p:cNvPr id="32790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474" y="2379803"/>
              <a:ext cx="1930440" cy="318611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91" name="Picture 6" descr="http://www.hetbeloofdevarkensland.nl/weblog/p/wldw20051018-amc-logo-g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874102"/>
              <a:ext cx="792088" cy="518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9" name="TextBox 22"/>
          <p:cNvSpPr txBox="1">
            <a:spLocks noChangeArrowheads="1"/>
          </p:cNvSpPr>
          <p:nvPr/>
        </p:nvSpPr>
        <p:spPr bwMode="auto">
          <a:xfrm>
            <a:off x="1208391" y="3173081"/>
            <a:ext cx="107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nl-NL" dirty="0" err="1">
                <a:solidFill>
                  <a:schemeClr val="bg1"/>
                </a:solidFill>
              </a:rPr>
              <a:t>cRBC</a:t>
            </a:r>
            <a:r>
              <a:rPr lang="en-GB" altLang="nl-NL" dirty="0">
                <a:solidFill>
                  <a:schemeClr val="bg1"/>
                </a:solidFill>
              </a:rPr>
              <a:t> trail</a:t>
            </a:r>
          </a:p>
        </p:txBody>
      </p:sp>
      <p:pic>
        <p:nvPicPr>
          <p:cNvPr id="32780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3645465"/>
            <a:ext cx="14398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AutoShape 4" descr="data:image/jpeg;base64,/9j/4AAQSkZJRgABAQAAAQABAAD/2wCEAAkGBhIQEBAQEBAQEBESEBASFRQQEA8YFhASGBAWFRQWEhIYGyYeGRkjGRcSHy8gJCcqLSwtFh4xNjA2OSYsLDUBCQoKDgwOGg8PGS0lHyQpLy8rLCwsKSosLCksLC8pNSwsLCkuLykpKSksKSwsLywpLCwsLCwpLCwsLCksLCwsLP/AABEIAKIBNgMBIgACEQEDEQH/xAAbAAEAAwADAQAAAAAAAAAAAAAABAUGAgMHAf/EAD4QAAICAQIDBQQHBQcFAAAAAAECAAMRBBIFBiETIjFBUQdSYXEUFSMygZGhQrHB0fEzU2NygqLwFiQlJjT/xAAYAQEBAQEBAAAAAAAAAAAAAAAAAQIDBP/EACIRAQEAAgEFAQEAAwAAAAAAAAABAhFRAxIhMUETYSIyQv/aAAwDAQACEQMRAD8A9xiIgIiICIiAiIgIiICIiAiIgIiICIiAiIgIiICIiAiIgIiICIiAiIgIiICIiAiIgIiICIiAiIgIiICIiAiIgIiICIiAiIgIiICIiAiIgIiICIiAiIgIiICIiAiIgIiICIiAiIgIiICIiAiIgIiICIiAiIgIiICIiAiIgIiICIiAiIgIiICIiAiIgIiICIiAiIgIiICIiAiJk/aFzTqOGaY6utNPZWprUpY1iuWZ8dwjp06HHwM1jjcrqDWThYpP3W2/hmUfKXEtZqaKtRqq9PSttS2LXWbGdQ2Cu9mwPu9cY85c63WJTXZbY22utGdmP7KqMk/kIuNl0IF2tsVipI6fCSqO0YAlgufLbPPuD8f4hxTOp0tek0+mexhUNUL3stVTgs3ZsAg6fHwPzl7wDmvV36+zQ36RNOdPR2lrrYXW0syik0HAwpAsJyM93HkZu9Ozf89uePmtfEwXOXPGs0Os0mlqo0t51lhSoF7lZO+qg2dCMd7OR6HpOXHueNbwwV28Q0lD6Z3CNborrGaonw3V2IMjofAxOllda++m9txdaFBY+AkBL7LSdp2KP+ePrOrX6sW1V2UsrLYm9G67WBUFD646gzEcD554jfrdTw6nS6HfpgxexrtQKyNwAxhScncOnwMmPTuW9fGLd3T0H6PaOosz8CJ02cRcZUrhvDOfD8Jm+D+0J/rD6r4hphptSy7q2qt31XjBI2sQCMgNjPoR4zVaunL1fM5+Q6yZY3H2WePCWg6DPU4EjaprFBYMMDyK+WfXMlyHxSzCY94/oOv8phrL06KNVa5wCvhnqJ3O1y9e6w+AnzhVfdLep/QSbKzjNz2h6XiIYhSNp/QybKLVdHfHvGXaHoPkIq4W3xXy0MR3SAfiMyss19ikgkZHwlqZTAdpb/mb9P6CImf8TB25Gcp8p1jiLKcWL+XjLGV/Fl+6fPqP3QZSyblT0cEAjqDOUg8KPcI9G/hJ0jcu5siIhSIiAiIgIiICIiAiIgIiICIiAnlXtksOq1PCuEqf/o1AtsA8kB2A/kbT+E9UM8p5c/8AIcz67VeNWgq7BD5b/wCz/f8ASD+U79DxbnxEr1WtAoCgYAAAA8gPCV3M2hGo0epoJ2i6l6s+hdSoOPhmd3F+K16Wi3UWnFdalj6n0VR5sTgAeZIlNr+PFtXVpCAjNo/pTKT3lPaKgXIOOmXz+E5Yy+4mV1HnXsz5qbhmo+qOJDsirEUWE93LnIBb3GOSrfHBnsFXDkW+zUDPaWV1VnwwFrZ2XH42N+kwXtS5Vp1PCrtQ4C3aZGtrfz25G6snzVvT1wZa8g8cccC0+q1RJNentZmY9WrrZwhJ9Sir1856OprOfpPdurP6mPpj+Iceps5ne69n7Dh1BrXZTdZ9sV65FanHV36n3J381cZbmMDh/DF+xS1H1GouwgQLnaEqJ3t1OfDxAEsvYfomOk1Ovt/tNdqrLCT5qrED/e1souaCBzXofoXS0in6T2fn3nNnaY/wduf9PnOs136nvGeOPCvT20Fel0SIDivSUKAT7lVeDn/Ss8l9l3Nml0o1uu1eorrt1eoZirbi3ZjLDaAOveZvD3ZuPbNxn6Nwi8A4fUFNOvqdxy/+xXlZzLyF/wCuLpVX7bTaZLsetqDfbj4nNg/ETn09dn+X/V0lnncRuEcLv4txtOLNTZp9FplC09spWzUFQ2CEPUDc7HPoAPXHqm0dD5iYb2dcyHUaDTXE7jsFdvxevuE/MgBvxms4xxLsNLfqQofsqLbtucbgiF8Z8s4nLq23Lt48GN2nyp4nZl8e6P1P/BPj8yU16anU6hxSttav+02M1G1gMDJCqGJOPBSZTnmbSm61XvVTULXsBDjatYUv3sYJAevoCT3hMTG8Jnw1FBCooyOgHmPHznVqeIqBhTuPw8BM/wAN5i0tos3qanW3VqFAtLNXRYUawrtyuenQjx6SJZzfTXSL67F3NpRqFS3cvdNRsC2Hadp2hj0z0BI6R2ZcFtkaLR6IsdzdBnPXxY/ylrKPTc46Vi6G5VsqV2sUh8Ls2b8MRg47SvoOvfHrO/T8z6ayxKUuDWOu5VCWfdy4yTtwvWuxTnGCpHj0kuOXDWMknhP1lm1GPwwPmekg8Kr7xb0GPxMz3E+eawdWrgAaNrO1QFu2AUqK27LHVH3ZDA4HTPwl6HjlHfFtgqI1HYqFawse7UftE2AoQbUB8huXr1xL2ZSemL5yah7AoySAPjKjU2m18KD6AfxMzWj51oZA9m/cNQlDVqLGYF9U+nrIO3qCUY5HoR4y70PNmlHZq711WWWWIip2jBgurOmUl9gwS+1TnwZsfGW4ZT4ecvC90tGxQv4n5zulZouY9Pd2nZW7+yTexVbMBCWAZTjvAlHxjOdpnWebNIErsN67LVDI218MpVG3eHRcPXknoN4z4zHbeHT0t4lPdzbpE37r1HZuqN3X6M1rVADA732iOmRkblIlfzPzoNGumdUV01C3uGsdqwor0zXjIKkgsF24I6EiWYZW60rURMzpOeaibfpCnTBE0zDtMlibdKdQysig4KKr58gFJlhdzTpVLqb13KUXADnLM6ooXAO87nQYXONwi4ZT4LaJleF+0LT2VJZcGozpadS5IcpWttzVIN4XxLKZYHnDRjdm8DbS9zbktG2tUWxyQV6EI6MV8cMDiLhlPguolRp+atLYVCW72Y2gKqW7s1sFsyu3IwWUdfeHrIPAueKb6qXtKUPctTpXmxj2doc1FzsABPZ2+o7h6x2ZcDSxKIc3UF68OnYvp2uDk2Bm+1qrXZWU7wY2Lgg5yVwDmceM81LTVpbquztr1OoqpDtZtRQ6sQ5OPAbeojsy4F/Ez3DOdaLKKLbiNO1yM+xyThQzLu3YxtbYSpONwxiS/wDqnS9zN6rvQuu4OvdwxBOR0BCPjPjtOPCLjlPgtolKOcdH9ni8E2WPWgCW7mdSu5du3II3oevkc+HWQ9dz9pq2pIcNS72rZYBZ9js0/bBtoXLKVwdw6YOc4iYZX4NNE+AxMiJxTSWWptqvbTsf21StjjHkHBAPxxMbwD2WNoDadLxTV1G4hrM16R97DOCd6Hr1P5zfRN455YzUGM1Hs6e+6i3V8S1mqWi1LRU66damZTldyIgB6yLx7kxdRrm1g1Ooq1Ciuup6imKkVcFSjAhwzM5OfXE3N9wVSx/qZT6Vh2iljjrnr6/1mp1MnLPhUa/kS/WKtOv4i92mBUtTRp66O12nIFrhmJGfIYlhzFyf9L030NNQ+l03ZrWa6K6uqL4LuYEhcADA9PiZf9svvL+YnCzWIviw+Q6mT9MnTwx+k5Eu01Femq4trUpUdmiV16JWAJ/Zs7PcPEnOcyZwLkXScMD2UK76i0gPfc5e18sC3ePhnxOB185d6aw22bj4KOg9M/xnziz/AHR8z/CL1Mr42xb4tZvm72bfWbo2o116pUzNXXXXQFrJPj1UljgAZPp8TNXo9K61hLbO3bBBdkRdwPqq9PCfdJrA4HXveY/iJIJkudskvxuWXywPBfZ+OFuw0+ruNNjl2pdKSufDutjK9MDI9BNVZoBqdJbp2YqttdtRK4yFdSpIz0zgmcdZZ2jgL1x0Hx9T8pZ0VbVCjyEZZ23d9ueP+1sZTjvJ3a6UaezV39mESoBVpAKil68MNuCe9uz6ovpIlXs9qvOod7rftRepwKxta1aASvT9k6eoj5nM03FLskKPLqfnJOhZVQDcufE9R5yzqZT6vvJQpyDVuR3usdlv1V+7bWrFtQG7VQyjIQ7j3fA4HpK7X+z+pK2rF1hFmkr0jZSkttrpNS2K23KtsOCB0OB0myt1yL55PoOsrXZrm6D5DyA+JidTLkys1qKCjkCq46hnut+2W9TgV9029gSV6eKnT1EZ9TmaLhnL4oua7tCzNRTSRsrVfs7LH3BVAAJNr5Hh4Sx01GxQPxPxM5X3BVLH+pkueV8baxmp5YzjnKiaqyztLXZmruoVgtYdEtdWK78d8KQNoPh1lpVyYqagaldRatgvttPSrDrZVTXZWVx909jU2fEESRouti59SfxxLqO/L0zh53WG1PINdRGLrerUODivo9Oss1K+XXLWsD8AJJ0vIdTip+3u7jM2MV9SeIjXHPT+8XH+U+vWafiNW5D6jr/P9JF4ZqMEqT49R85f0y5T1kquTeB6jTNd2wo2uBt7Ova64ssIQsHIZAG6dE+8e71MX+zzTtVVSGsVK11FfQglqrrVsdMkdACiAEeAXE1E+yXPLe3Vll9n9IcuLLQe2qsUdzuBNc+s2eHUG12yfHAA+Mn8wcsrrGoc2vWaO327VrOe1oaltwYHwVmx8ZdRHflvexkLPZrRt2rbcoFdVa/cJRE0T6MjJHUmqxup8CAfhO0ez+pd+yx0B1NOpr7tRNNtZU9GIyyEr91j+0cTVRH6ZcjJV+zupahUL7sfR9PpySKsladUb6z93xyzA+RHxndxjkVNVddc99wNtF1G0dntrS2ham2ZXI+7u8fEn1mniP0y3vYzNPIta2V2dq5avVXalSVTcHsADKGAzsIABXz6Z8AZ06b2e11nSlb7v+2q01YBFXf7DtuzLd3xxdZnHj0msiP0y5NMcfZnT2fZi21QEtVQor21l9VVqQUQggAWVLhPu9W6dZb8R5Yrvq01Tt3aLkuwErC2FQwKsmMBSGbIAl1EXPK/RltFyGlLUst9rdjQ2nXtUpf7HeWqXLKcGvcQD5joczjovZ7VSVNV1iYospwFqO0NZZYhqLKTWUNr7dp8MDymriP0y5GY4PyJXpnqsF1rmuzUvhxXhjdVWj52qP7sH5kzpt9nqNpqtK2pvNdKaiqskVblqtpanYTt67UY4J6+GZrYj9MuRxrTAA8cAD8hE5RMBERAjNoUPiCfmzfznz6vr939TJUQnbOEX6ur939TH1dX7v6mSohO2cOqmhUztGM/OOwBbcepxjr5TtiF0j26FG8Rg+o6Tr+rF82cj0zJkQdsdVOnVPujH8fxnK2kN45/AkfunOINIv1fX7v6mPq6v3f1MlRB2zhHGgr90fjmd6oB0AA+U+xBqQkdtCh8QT82b+ckRBraL9X1+7+pnfVUFGB4fEk/vnOINSPhGekjfV1fu/qZKiCyV11UhRgZ/Mn987IiF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l-NL"/>
          </a:p>
        </p:txBody>
      </p:sp>
      <p:pic>
        <p:nvPicPr>
          <p:cNvPr id="32782" name="Picture 6" descr="http://lsbr.nl/images/header.jpg?template=av-077&amp;colorScheme=red&amp;header=&amp;button=buttons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2710427"/>
            <a:ext cx="14398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8" descr="http://www.blueprint-epigenome.eu/UserFiles/image/homepage/FP7-gen-RGB_162_200_resiz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4150290"/>
            <a:ext cx="143986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5" descr="ANd9GcQBq7IuxIyaBVdqMn7IBoIe8znMXz4rRr5RNSvwJvGuj3uPf6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1946840"/>
            <a:ext cx="14398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TextBox 28"/>
          <p:cNvSpPr txBox="1">
            <a:spLocks noChangeArrowheads="1"/>
          </p:cNvSpPr>
          <p:nvPr/>
        </p:nvSpPr>
        <p:spPr bwMode="auto">
          <a:xfrm>
            <a:off x="7442994" y="1629340"/>
            <a:ext cx="1001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nl-NL">
                <a:solidFill>
                  <a:schemeClr val="bg1"/>
                </a:solidFill>
              </a:rPr>
              <a:t>Funding:</a:t>
            </a:r>
          </a:p>
        </p:txBody>
      </p:sp>
      <p:pic>
        <p:nvPicPr>
          <p:cNvPr id="26" name="Afbeelding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78" y="1508690"/>
            <a:ext cx="15335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5339386" y="2084987"/>
            <a:ext cx="2033587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75263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75263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dirty="0" err="1" smtClean="0">
                <a:solidFill>
                  <a:schemeClr val="bg1"/>
                </a:solidFill>
              </a:rPr>
              <a:t>Luuk</a:t>
            </a:r>
            <a:r>
              <a:rPr lang="en-US" altLang="nl-NL" sz="1400" dirty="0" smtClean="0">
                <a:solidFill>
                  <a:schemeClr val="bg1"/>
                </a:solidFill>
              </a:rPr>
              <a:t> van der </a:t>
            </a:r>
            <a:r>
              <a:rPr lang="en-US" altLang="nl-NL" sz="1400" dirty="0" err="1" smtClean="0">
                <a:solidFill>
                  <a:schemeClr val="bg1"/>
                </a:solidFill>
              </a:rPr>
              <a:t>Wielen</a:t>
            </a:r>
            <a:endParaRPr lang="en-US" altLang="nl-NL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l-NL" sz="1400" dirty="0" err="1" smtClean="0">
                <a:solidFill>
                  <a:schemeClr val="bg1"/>
                </a:solidFill>
              </a:rPr>
              <a:t>Maria.Cuellar</a:t>
            </a:r>
            <a:r>
              <a:rPr lang="en-US" altLang="nl-NL" sz="1400" dirty="0" smtClean="0">
                <a:solidFill>
                  <a:schemeClr val="bg1"/>
                </a:solidFill>
              </a:rPr>
              <a:t> </a:t>
            </a:r>
            <a:r>
              <a:rPr lang="en-US" altLang="nl-NL" sz="1400" dirty="0" err="1" smtClean="0">
                <a:solidFill>
                  <a:schemeClr val="bg1"/>
                </a:solidFill>
              </a:rPr>
              <a:t>Soares</a:t>
            </a:r>
            <a:endParaRPr lang="en-US" altLang="nl-NL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l-NL" sz="1400" dirty="0" err="1">
                <a:solidFill>
                  <a:schemeClr val="bg1"/>
                </a:solidFill>
              </a:rPr>
              <a:t>Aljoscha</a:t>
            </a:r>
            <a:r>
              <a:rPr lang="en-US" altLang="nl-NL" sz="1400" dirty="0">
                <a:solidFill>
                  <a:schemeClr val="bg1"/>
                </a:solidFill>
              </a:rPr>
              <a:t> </a:t>
            </a:r>
            <a:r>
              <a:rPr lang="en-US" altLang="nl-NL" sz="1400" dirty="0" smtClean="0">
                <a:solidFill>
                  <a:schemeClr val="bg1"/>
                </a:solidFill>
              </a:rPr>
              <a:t>Wahl</a:t>
            </a:r>
            <a:endParaRPr lang="en-US" alt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92717"/>
            <a:ext cx="9215608" cy="6548886"/>
            <a:chOff x="0" y="192717"/>
            <a:chExt cx="9215608" cy="654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1208" y="2560218"/>
              <a:ext cx="4724400" cy="36290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24" y="5171943"/>
              <a:ext cx="11685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3200" dirty="0" smtClean="0">
                  <a:solidFill>
                    <a:srgbClr val="FFC000"/>
                  </a:solidFill>
                </a:rPr>
                <a:t>Havo</a:t>
              </a:r>
            </a:p>
            <a:p>
              <a:pPr algn="ctr"/>
              <a:r>
                <a:rPr lang="nl-NL" sz="3200" dirty="0" smtClean="0">
                  <a:solidFill>
                    <a:srgbClr val="FFC000"/>
                  </a:solidFill>
                </a:rPr>
                <a:t>Vwo</a:t>
              </a:r>
            </a:p>
            <a:p>
              <a:pPr algn="ctr"/>
              <a:r>
                <a:rPr lang="nl-NL" sz="3200" dirty="0" smtClean="0">
                  <a:solidFill>
                    <a:srgbClr val="FFC000"/>
                  </a:solidFill>
                </a:rPr>
                <a:t>Vmbo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82029"/>
              <a:ext cx="3695700" cy="27336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54" y="192717"/>
              <a:ext cx="3676688" cy="21240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349" y="3942685"/>
              <a:ext cx="3238500" cy="26384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7059" y="326683"/>
              <a:ext cx="5214991" cy="26403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91208" y="6279938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C00000"/>
                  </a:solidFill>
                </a:rPr>
                <a:t>s</a:t>
              </a:r>
              <a:r>
                <a:rPr lang="nl-NL" sz="2400" b="1" dirty="0" smtClean="0">
                  <a:solidFill>
                    <a:srgbClr val="C00000"/>
                  </a:solidFill>
                </a:rPr>
                <a:t>anquin.nl/</a:t>
              </a:r>
              <a:r>
                <a:rPr lang="nl-NL" sz="2400" b="1" dirty="0" err="1" smtClean="0">
                  <a:solidFill>
                    <a:srgbClr val="C00000"/>
                  </a:solidFill>
                </a:rPr>
                <a:t>bloedenafweer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3945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00000"/>
                </a:solidFill>
              </a:rPr>
              <a:t>Onderwijsmateriaal</a:t>
            </a:r>
            <a:br>
              <a:rPr lang="nl-NL" b="1" dirty="0" smtClean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2909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Lesmateriaal</a:t>
            </a:r>
          </a:p>
          <a:p>
            <a:pPr marL="0" indent="0">
              <a:buNone/>
            </a:pPr>
            <a:r>
              <a:rPr lang="nl-NL" dirty="0" smtClean="0"/>
              <a:t>Filmpjes</a:t>
            </a:r>
          </a:p>
          <a:p>
            <a:pPr marL="0" indent="0">
              <a:buNone/>
            </a:pPr>
            <a:r>
              <a:rPr lang="nl-NL" dirty="0" smtClean="0"/>
              <a:t>Bloedgroepenpracticum</a:t>
            </a:r>
          </a:p>
          <a:p>
            <a:pPr marL="0" indent="0">
              <a:buNone/>
            </a:pPr>
            <a:r>
              <a:rPr lang="nl-NL" dirty="0" smtClean="0"/>
              <a:t>Keuzeopdrachten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Nascholing docenten: Masterclass immunologie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solidFill>
                  <a:srgbClr val="C00000"/>
                </a:solidFill>
              </a:rPr>
              <a:t>sanquin.nl/</a:t>
            </a:r>
            <a:r>
              <a:rPr lang="nl-NL" dirty="0" err="1" smtClean="0">
                <a:solidFill>
                  <a:srgbClr val="C00000"/>
                </a:solidFill>
              </a:rPr>
              <a:t>bloedenafweer</a:t>
            </a:r>
            <a:endParaRPr lang="nl-NL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00000"/>
                </a:solidFill>
              </a:rPr>
              <a:t>bloedenafweer@sanquin.nl</a:t>
            </a:r>
            <a:endParaRPr lang="nl-NL" dirty="0">
              <a:solidFill>
                <a:srgbClr val="C00000"/>
              </a:solidFill>
            </a:endParaRPr>
          </a:p>
          <a:p>
            <a:endParaRPr lang="nl-NL" dirty="0" smtClean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89" y="168100"/>
            <a:ext cx="3695700" cy="273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838" y="4753944"/>
            <a:ext cx="3457575" cy="193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500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1138" name="Picture 2" descr="Rode bloedcell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/>
          <a:stretch/>
        </p:blipFill>
        <p:spPr bwMode="auto">
          <a:xfrm>
            <a:off x="4912963" y="1131376"/>
            <a:ext cx="2143432" cy="8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345256" y="179724"/>
            <a:ext cx="4995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Bloedcirculatie</a:t>
            </a:r>
            <a:r>
              <a:rPr lang="en-US" altLang="nl-NL" b="1" kern="0" dirty="0" smtClean="0"/>
              <a:t> </a:t>
            </a:r>
            <a:r>
              <a:rPr lang="nl-NL" altLang="nl-NL" b="1" kern="0" dirty="0" smtClean="0"/>
              <a:t>is Topsport</a:t>
            </a:r>
          </a:p>
          <a:p>
            <a:pPr eaLnBrk="1" hangingPunct="1"/>
            <a:endParaRPr lang="en-US" altLang="nl-NL" b="1" kern="0" dirty="0" smtClean="0"/>
          </a:p>
        </p:txBody>
      </p:sp>
      <p:pic>
        <p:nvPicPr>
          <p:cNvPr id="13" name="Picture 66" descr="imagesCARS7E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78064"/>
            <a:ext cx="2951955" cy="142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imagesCARD0T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7" y="2990811"/>
            <a:ext cx="23764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1983" y="2138582"/>
            <a:ext cx="35932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b="1" dirty="0" smtClean="0">
                <a:solidFill>
                  <a:srgbClr val="C00000"/>
                </a:solidFill>
              </a:rPr>
              <a:t>Iedere minuut zuurstof opname</a:t>
            </a:r>
          </a:p>
          <a:p>
            <a:pPr algn="r"/>
            <a:r>
              <a:rPr lang="nl-NL" b="1" dirty="0" smtClean="0">
                <a:solidFill>
                  <a:srgbClr val="C00000"/>
                </a:solidFill>
              </a:rPr>
              <a:t> .. en afgifte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514" y="4946037"/>
            <a:ext cx="274219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Iedere seconde worden er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2 500 000 nieuwe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rode bloedcellen vrijgegeven. </a:t>
            </a:r>
          </a:p>
        </p:txBody>
      </p:sp>
      <p:pic>
        <p:nvPicPr>
          <p:cNvPr id="20" name="Picture 7" descr="D:\Powerpoint\2009_IL\Pictures\Hemoglob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376" y="2523957"/>
            <a:ext cx="2087470" cy="199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switch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2230" y="3697893"/>
            <a:ext cx="3819276" cy="178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880054" y="5546638"/>
            <a:ext cx="626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270 000 000 hemoglobine moleculen per rode bloedcel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80053" y="5867354"/>
            <a:ext cx="6263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3 g ijzer in ons lichaam waarvan 2 tot 2,5 g in rode bloedcellen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22095" r="4934" b="13676"/>
          <a:stretch/>
        </p:blipFill>
        <p:spPr>
          <a:xfrm>
            <a:off x="3219701" y="2820685"/>
            <a:ext cx="4755299" cy="2208343"/>
          </a:xfrm>
          <a:prstGeom prst="rect">
            <a:avLst/>
          </a:prstGeom>
        </p:spPr>
      </p:pic>
      <p:pic>
        <p:nvPicPr>
          <p:cNvPr id="5" name="Picture 10" descr="BoneMarrow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/>
          <a:stretch/>
        </p:blipFill>
        <p:spPr bwMode="auto">
          <a:xfrm>
            <a:off x="0" y="1178683"/>
            <a:ext cx="3235190" cy="34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9330" name="Picture 2" descr="http://www.biofortified.org/wp-content/uploads/2010/03/phagocytosi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8" y="4486598"/>
            <a:ext cx="2299125" cy="21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http://4.bp.blogspot.com/-a9v8Bj0BTTM/UlwhcfiEW5I/AAAAAAAABHU/9A9KnSEGLJw/s1600/antibody+adc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90" y="1088643"/>
            <a:ext cx="4357597" cy="163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https://s3.amazonaws.com/classconnection/586/flashcards/195586/jpg/blood_clot_1_-14F72ED6A0A3073CBE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59474" r="13188"/>
          <a:stretch/>
        </p:blipFill>
        <p:spPr bwMode="auto">
          <a:xfrm>
            <a:off x="6059836" y="5013301"/>
            <a:ext cx="2681207" cy="16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de Vliegende  Kiep die ons beschermd waar het maar nodig is!</a:t>
            </a:r>
          </a:p>
        </p:txBody>
      </p:sp>
    </p:spTree>
    <p:extLst>
      <p:ext uri="{BB962C8B-B14F-4D97-AF65-F5344CB8AC3E}">
        <p14:creationId xmlns:p14="http://schemas.microsoft.com/office/powerpoint/2010/main" val="40980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654D0F-109E-4A07-B4A9-1B37740B02A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22095" r="4934" b="13676"/>
          <a:stretch/>
        </p:blipFill>
        <p:spPr>
          <a:xfrm>
            <a:off x="3219701" y="2820685"/>
            <a:ext cx="4755299" cy="2208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6065" y="883403"/>
            <a:ext cx="1745142" cy="247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9330" name="Picture 2" descr="http://www.biofortified.org/wp-content/uploads/2010/03/phagocytosi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8" y="4486598"/>
            <a:ext cx="2299125" cy="21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http://4.bp.blogspot.com/-a9v8Bj0BTTM/UlwhcfiEW5I/AAAAAAAABHU/9A9KnSEGLJw/s1600/antibody+ad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90" y="1088643"/>
            <a:ext cx="4357597" cy="163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https://s3.amazonaws.com/classconnection/586/flashcards/195586/jpg/blood_clot_1_-14F72ED6A0A3073CBE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59474" r="13188"/>
          <a:stretch/>
        </p:blipFill>
        <p:spPr bwMode="auto">
          <a:xfrm>
            <a:off x="6059836" y="5013301"/>
            <a:ext cx="2681207" cy="16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2614532" y="179724"/>
            <a:ext cx="637448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NL" b="1" kern="0" dirty="0" err="1" smtClean="0"/>
              <a:t>Bloed</a:t>
            </a:r>
            <a:r>
              <a:rPr lang="nl-NL" altLang="nl-NL" b="1" kern="0" dirty="0" smtClean="0"/>
              <a:t>: de Vliegende  Kiep die ons beschermd waar het maar nodig is!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20" y="1810640"/>
            <a:ext cx="2989733" cy="20200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912963" y="3800870"/>
            <a:ext cx="1536794" cy="14065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>
              <a:ln>
                <a:noFill/>
              </a:ln>
              <a:solidFill>
                <a:srgbClr val="75263B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Box 90"/>
          <p:cNvSpPr txBox="1">
            <a:spLocks noChangeArrowheads="1"/>
          </p:cNvSpPr>
          <p:nvPr/>
        </p:nvSpPr>
        <p:spPr bwMode="auto">
          <a:xfrm>
            <a:off x="261938" y="3728122"/>
            <a:ext cx="279876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nl-NL" sz="2000" dirty="0">
                <a:solidFill>
                  <a:srgbClr val="C00000"/>
                </a:solidFill>
                <a:latin typeface="Calibri" pitchFamily="34" charset="0"/>
              </a:rPr>
              <a:t>30   </a:t>
            </a:r>
            <a:r>
              <a:rPr lang="en-GB" altLang="nl-NL" sz="2000" dirty="0" err="1">
                <a:solidFill>
                  <a:srgbClr val="C00000"/>
                </a:solidFill>
                <a:latin typeface="Calibri" pitchFamily="34" charset="0"/>
              </a:rPr>
              <a:t>bloedgroepsystemen</a:t>
            </a:r>
            <a:endParaRPr lang="en-GB" altLang="nl-NL" sz="2000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/>
            <a:r>
              <a:rPr lang="en-GB" altLang="nl-NL" sz="2000" dirty="0">
                <a:solidFill>
                  <a:srgbClr val="C00000"/>
                </a:solidFill>
                <a:latin typeface="Calibri" pitchFamily="34" charset="0"/>
              </a:rPr>
              <a:t>300 </a:t>
            </a:r>
            <a:r>
              <a:rPr lang="en-GB" altLang="nl-NL" sz="2000" dirty="0" err="1">
                <a:solidFill>
                  <a:srgbClr val="C00000"/>
                </a:solidFill>
                <a:latin typeface="Calibri" pitchFamily="34" charset="0"/>
              </a:rPr>
              <a:t>bloedgroepen</a:t>
            </a:r>
            <a:endParaRPr lang="nl-NL" altLang="nl-NL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66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>
            <a:fillRect/>
          </a:stretch>
        </p:blipFill>
        <p:spPr bwMode="auto">
          <a:xfrm>
            <a:off x="500332" y="1358496"/>
            <a:ext cx="43100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2740195" y="4082135"/>
            <a:ext cx="16739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5263B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NL" dirty="0" smtClean="0">
                <a:solidFill>
                  <a:srgbClr val="C00000"/>
                </a:solidFill>
                <a:latin typeface="Calibri" pitchFamily="34" charset="0"/>
              </a:rPr>
              <a:t>ABO system</a:t>
            </a:r>
          </a:p>
          <a:p>
            <a:pPr eaLnBrk="1" hangingPunct="1"/>
            <a:r>
              <a:rPr lang="en-US" altLang="nl-NL" dirty="0" smtClean="0">
                <a:solidFill>
                  <a:srgbClr val="C00000"/>
                </a:solidFill>
                <a:latin typeface="Calibri" pitchFamily="34" charset="0"/>
              </a:rPr>
              <a:t>Rhesus </a:t>
            </a:r>
            <a:r>
              <a:rPr lang="en-US" altLang="nl-NL" dirty="0" err="1">
                <a:solidFill>
                  <a:srgbClr val="C00000"/>
                </a:solidFill>
                <a:latin typeface="Calibri" pitchFamily="34" charset="0"/>
              </a:rPr>
              <a:t>systeem</a:t>
            </a:r>
            <a:endParaRPr lang="nl-NL" altLang="nl-NL" dirty="0">
              <a:solidFill>
                <a:srgbClr val="C00000"/>
              </a:solidFill>
              <a:latin typeface="Calibri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MNS-systeem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P-systeem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Lutheran-systeem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Kell-systeem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Lewis-systeem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Duffy-systeem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Kidd-systeem</a:t>
            </a:r>
          </a:p>
          <a:p>
            <a:pPr eaLnBrk="1" hangingPunct="1"/>
            <a:r>
              <a:rPr lang="nl-NL" altLang="nl-NL" dirty="0">
                <a:solidFill>
                  <a:srgbClr val="C00000"/>
                </a:solidFill>
                <a:latin typeface="Calibri" pitchFamily="34" charset="0"/>
              </a:rPr>
              <a:t>Diego-systeem</a:t>
            </a:r>
          </a:p>
          <a:p>
            <a:pPr eaLnBrk="1" hangingPunct="1"/>
            <a:r>
              <a:rPr lang="en-GB" altLang="nl-NL" dirty="0">
                <a:solidFill>
                  <a:srgbClr val="C00000"/>
                </a:solidFill>
                <a:latin typeface="Calibri" pitchFamily="34" charset="0"/>
              </a:rPr>
              <a:t>……………</a:t>
            </a:r>
            <a:endParaRPr lang="nl-NL" altLang="nl-NL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12"/>
          <p:cNvGrpSpPr>
            <a:grpSpLocks noChangeAspect="1"/>
          </p:cNvGrpSpPr>
          <p:nvPr/>
        </p:nvGrpSpPr>
        <p:grpSpPr bwMode="auto">
          <a:xfrm>
            <a:off x="5245709" y="1826410"/>
            <a:ext cx="3749575" cy="3690987"/>
            <a:chOff x="2032000" y="1228725"/>
            <a:chExt cx="5461000" cy="5375275"/>
          </a:xfrm>
        </p:grpSpPr>
        <p:pic>
          <p:nvPicPr>
            <p:cNvPr id="9" name="Picture 3" descr="blood_hzoom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5350" y="1228725"/>
              <a:ext cx="2808288" cy="207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4"/>
            <p:cNvSpPr>
              <a:spLocks noChangeArrowheads="1"/>
            </p:cNvSpPr>
            <p:nvPr/>
          </p:nvSpPr>
          <p:spPr bwMode="auto">
            <a:xfrm rot="2752368">
              <a:off x="3533775" y="1814513"/>
              <a:ext cx="287337" cy="503238"/>
            </a:xfrm>
            <a:prstGeom prst="ellipse">
              <a:avLst/>
            </a:prstGeom>
            <a:noFill/>
            <a:ln w="57150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nl-NL" altLang="nl-NL" sz="1600">
                <a:solidFill>
                  <a:srgbClr val="75263B"/>
                </a:solidFill>
                <a:ea typeface="MS PGothic"/>
                <a:cs typeface="MS PGothic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3209925" y="1993900"/>
              <a:ext cx="503238" cy="3651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2058988" y="2259013"/>
              <a:ext cx="1439862" cy="1223962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3894138" y="1997075"/>
              <a:ext cx="3598862" cy="151130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4" name="Picture 17" descr="celmembraan"/>
            <p:cNvPicPr>
              <a:picLocks noChangeAspect="1" noChangeArrowheads="1"/>
            </p:cNvPicPr>
            <p:nvPr/>
          </p:nvPicPr>
          <p:blipFill>
            <a:blip r:embed="rId5"/>
            <a:srcRect l="3798" t="5775" r="1266" b="1102"/>
            <a:stretch>
              <a:fillRect/>
            </a:stretch>
          </p:blipFill>
          <p:spPr bwMode="auto">
            <a:xfrm>
              <a:off x="2066925" y="3467100"/>
              <a:ext cx="5345113" cy="313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hthoek 170"/>
            <p:cNvSpPr>
              <a:spLocks noChangeArrowheads="1"/>
            </p:cNvSpPr>
            <p:nvPr/>
          </p:nvSpPr>
          <p:spPr bwMode="auto">
            <a:xfrm>
              <a:off x="2032000" y="3505200"/>
              <a:ext cx="5397500" cy="2971800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nl-NL" altLang="nl-NL" sz="1600">
                <a:solidFill>
                  <a:srgbClr val="75263B"/>
                </a:solidFill>
                <a:ea typeface="MS PGothic"/>
                <a:cs typeface="MS PGothic"/>
              </a:endParaRP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4848044" y="19375"/>
            <a:ext cx="4233964" cy="53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NL" altLang="nl-NL" b="1" kern="0" dirty="0" smtClean="0"/>
              <a:t>B</a:t>
            </a:r>
            <a:r>
              <a:rPr lang="en-US" altLang="nl-NL" b="1" kern="0" dirty="0" err="1" smtClean="0"/>
              <a:t>loed</a:t>
            </a:r>
            <a:r>
              <a:rPr lang="en-US" altLang="nl-NL" b="1" kern="0" dirty="0" smtClean="0"/>
              <a:t> </a:t>
            </a:r>
            <a:r>
              <a:rPr lang="en-US" altLang="nl-NL" b="1" kern="0" dirty="0" err="1" smtClean="0"/>
              <a:t>groep</a:t>
            </a:r>
            <a:r>
              <a:rPr lang="en-US" altLang="nl-NL" b="1" kern="0" dirty="0" smtClean="0"/>
              <a:t> </a:t>
            </a:r>
            <a:r>
              <a:rPr lang="en-US" altLang="nl-NL" b="1" kern="0" dirty="0" err="1" smtClean="0"/>
              <a:t>antigenen</a:t>
            </a:r>
            <a:endParaRPr lang="nl-NL" altLang="nl-NL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73215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867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1_Sanquin NL">
  <a:themeElements>
    <a:clrScheme name="1_Sanquin NL 1">
      <a:dk1>
        <a:srgbClr val="75263B"/>
      </a:dk1>
      <a:lt1>
        <a:srgbClr val="FFFFFF"/>
      </a:lt1>
      <a:dk2>
        <a:srgbClr val="DE7008"/>
      </a:dk2>
      <a:lt2>
        <a:srgbClr val="000000"/>
      </a:lt2>
      <a:accent1>
        <a:srgbClr val="61BF1A"/>
      </a:accent1>
      <a:accent2>
        <a:srgbClr val="C900A3"/>
      </a:accent2>
      <a:accent3>
        <a:srgbClr val="FFFFFF"/>
      </a:accent3>
      <a:accent4>
        <a:srgbClr val="631F31"/>
      </a:accent4>
      <a:accent5>
        <a:srgbClr val="B7DCAB"/>
      </a:accent5>
      <a:accent6>
        <a:srgbClr val="B60093"/>
      </a:accent6>
      <a:hlink>
        <a:srgbClr val="00A6DE"/>
      </a:hlink>
      <a:folHlink>
        <a:srgbClr val="F7D117"/>
      </a:folHlink>
    </a:clrScheme>
    <a:fontScheme name="1_Sanquin N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anquin NL 1">
        <a:dk1>
          <a:srgbClr val="75263B"/>
        </a:dk1>
        <a:lt1>
          <a:srgbClr val="FFFFFF"/>
        </a:lt1>
        <a:dk2>
          <a:srgbClr val="DE7008"/>
        </a:dk2>
        <a:lt2>
          <a:srgbClr val="000000"/>
        </a:lt2>
        <a:accent1>
          <a:srgbClr val="61BF1A"/>
        </a:accent1>
        <a:accent2>
          <a:srgbClr val="C900A3"/>
        </a:accent2>
        <a:accent3>
          <a:srgbClr val="FFFFFF"/>
        </a:accent3>
        <a:accent4>
          <a:srgbClr val="631F31"/>
        </a:accent4>
        <a:accent5>
          <a:srgbClr val="B7DCAB"/>
        </a:accent5>
        <a:accent6>
          <a:srgbClr val="B60093"/>
        </a:accent6>
        <a:hlink>
          <a:srgbClr val="00A6DE"/>
        </a:hlink>
        <a:folHlink>
          <a:srgbClr val="F7D1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anquin NL">
  <a:themeElements>
    <a:clrScheme name="Sanquin NL 1">
      <a:dk1>
        <a:srgbClr val="75263B"/>
      </a:dk1>
      <a:lt1>
        <a:srgbClr val="FFFFFF"/>
      </a:lt1>
      <a:dk2>
        <a:srgbClr val="DE7008"/>
      </a:dk2>
      <a:lt2>
        <a:srgbClr val="000000"/>
      </a:lt2>
      <a:accent1>
        <a:srgbClr val="61BF1A"/>
      </a:accent1>
      <a:accent2>
        <a:srgbClr val="C900A3"/>
      </a:accent2>
      <a:accent3>
        <a:srgbClr val="FFFFFF"/>
      </a:accent3>
      <a:accent4>
        <a:srgbClr val="631F31"/>
      </a:accent4>
      <a:accent5>
        <a:srgbClr val="B7DCAB"/>
      </a:accent5>
      <a:accent6>
        <a:srgbClr val="B60093"/>
      </a:accent6>
      <a:hlink>
        <a:srgbClr val="00A6DE"/>
      </a:hlink>
      <a:folHlink>
        <a:srgbClr val="F7D117"/>
      </a:folHlink>
    </a:clrScheme>
    <a:fontScheme name="4_Sanquin NL">
      <a:majorFont>
        <a:latin typeface="Arial"/>
        <a:ea typeface="MS PGothic"/>
        <a:cs typeface="Arial"/>
      </a:majorFont>
      <a:minorFont>
        <a:latin typeface=""/>
        <a:ea typeface="MS PGothic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75263B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75263B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nquin NL 1">
        <a:dk1>
          <a:srgbClr val="75263B"/>
        </a:dk1>
        <a:lt1>
          <a:srgbClr val="FFFFFF"/>
        </a:lt1>
        <a:dk2>
          <a:srgbClr val="DE7008"/>
        </a:dk2>
        <a:lt2>
          <a:srgbClr val="000000"/>
        </a:lt2>
        <a:accent1>
          <a:srgbClr val="61BF1A"/>
        </a:accent1>
        <a:accent2>
          <a:srgbClr val="C900A3"/>
        </a:accent2>
        <a:accent3>
          <a:srgbClr val="FFFFFF"/>
        </a:accent3>
        <a:accent4>
          <a:srgbClr val="631F31"/>
        </a:accent4>
        <a:accent5>
          <a:srgbClr val="B7DCAB"/>
        </a:accent5>
        <a:accent6>
          <a:srgbClr val="B60093"/>
        </a:accent6>
        <a:hlink>
          <a:srgbClr val="00A6DE"/>
        </a:hlink>
        <a:folHlink>
          <a:srgbClr val="F7D1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anquin UK versie 7 feb11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990000"/>
    </a:hlink>
    <a:folHlink>
      <a:srgbClr val="FF6600"/>
    </a:folHlink>
  </a:clrScheme>
  <a:fontScheme name="Sanquin UK versie 7 feb1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21459</TotalTime>
  <Words>1403</Words>
  <Application>Microsoft Office PowerPoint</Application>
  <PresentationFormat>Diavoorstelling (4:3)</PresentationFormat>
  <Paragraphs>616</Paragraphs>
  <Slides>58</Slides>
  <Notes>26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58</vt:i4>
      </vt:variant>
    </vt:vector>
  </HeadingPairs>
  <TitlesOfParts>
    <vt:vector size="69" baseType="lpstr">
      <vt:lpstr>ＭＳ Ｐゴシック</vt:lpstr>
      <vt:lpstr>ＭＳ Ｐゴシック</vt:lpstr>
      <vt:lpstr>Arial</vt:lpstr>
      <vt:lpstr>Calibri</vt:lpstr>
      <vt:lpstr>Symbol</vt:lpstr>
      <vt:lpstr>Times New Roman</vt:lpstr>
      <vt:lpstr>Wingdings</vt:lpstr>
      <vt:lpstr>1_Sanquin NL</vt:lpstr>
      <vt:lpstr>4_Sanquin NL</vt:lpstr>
      <vt:lpstr>Photo Editor Photo</vt:lpstr>
      <vt:lpstr>Image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Bloed donors  Past, Present and Future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Bloed donors  Past, Present and Future</vt:lpstr>
      <vt:lpstr>Bloed donors:  de toekomst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Onderwijsmateriaal </vt:lpstr>
    </vt:vector>
  </TitlesOfParts>
  <Company>Sanquin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</dc:title>
  <dc:creator>Sanquin</dc:creator>
  <dc:description>Sjabloonversie 1.1 - oktober 2008_x000d_
Lay-out: Total Identity_x000d_
Sjabloon: www.joulesunlimited.nl</dc:description>
  <cp:lastModifiedBy>Windows User</cp:lastModifiedBy>
  <cp:revision>278</cp:revision>
  <dcterms:created xsi:type="dcterms:W3CDTF">2010-09-30T15:19:03Z</dcterms:created>
  <dcterms:modified xsi:type="dcterms:W3CDTF">2018-01-12T11:50:02Z</dcterms:modified>
</cp:coreProperties>
</file>