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3" r:id="rId7"/>
    <p:sldId id="260" r:id="rId8"/>
    <p:sldId id="271" r:id="rId9"/>
    <p:sldId id="272" r:id="rId10"/>
    <p:sldId id="273" r:id="rId11"/>
    <p:sldId id="270" r:id="rId12"/>
    <p:sldId id="261" r:id="rId13"/>
    <p:sldId id="262" r:id="rId14"/>
    <p:sldId id="264" r:id="rId15"/>
    <p:sldId id="265" r:id="rId16"/>
    <p:sldId id="266" r:id="rId17"/>
    <p:sldId id="267" r:id="rId18"/>
    <p:sldId id="277" r:id="rId19"/>
    <p:sldId id="268" r:id="rId20"/>
    <p:sldId id="269" r:id="rId21"/>
    <p:sldId id="278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5aWaGYheJs?feature=oembed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q69ANaOLM?feature=oembed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nuggets.org/about-nuggets-2/content-and-graphing-levels/" TargetMode="External"/><Relationship Id="rId2" Type="http://schemas.openxmlformats.org/officeDocument/2006/relationships/hyperlink" Target="https://datanuggets.org/view-in-searchable-tab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379EB-413E-4C2E-83EF-51320ABE1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l-NL" sz="32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nl-NL" sz="32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W14 Breng je bewijs onder woorden met BBB	</a:t>
            </a:r>
            <a:br>
              <a:rPr lang="nl-NL" sz="32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02A2DC-6ED8-4D06-BF67-12C7FD85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Romke Koch – Het Amsterdams Lyceum</a:t>
            </a:r>
          </a:p>
        </p:txBody>
      </p:sp>
    </p:spTree>
    <p:extLst>
      <p:ext uri="{BB962C8B-B14F-4D97-AF65-F5344CB8AC3E}">
        <p14:creationId xmlns:p14="http://schemas.microsoft.com/office/powerpoint/2010/main" val="226518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E1DC627-4ABE-46C9-81E9-5BB1D8CE0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1C6DF18-30CC-455D-BEF5-AD8ABBB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97A168-9964-4557-8B18-18F68C710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B4E0424-26BF-4CAF-B60C-9FA333BAF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5EAC93-4557-436A-BA08-FC04B422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E12A95-2D51-4F5B-B468-3C7BF914E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51255F-9D35-4CBF-B258-53A3DA7C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704" y="808056"/>
            <a:ext cx="3013024" cy="107722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Maar heb je ook bewijs?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C85391-9575-4B23-8ACF-F213361D6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296" y="1383518"/>
            <a:ext cx="4914867" cy="40916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DA876-E692-4111-8997-5D7AC890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290" y="2052116"/>
            <a:ext cx="3016439" cy="3997828"/>
          </a:xfrm>
        </p:spPr>
        <p:txBody>
          <a:bodyPr>
            <a:normAutofit/>
          </a:bodyPr>
          <a:lstStyle/>
          <a:p>
            <a:r>
              <a:rPr lang="nl-NL" sz="1600" dirty="0"/>
              <a:t>Geef aan welk bewijs/</a:t>
            </a:r>
            <a:r>
              <a:rPr lang="nl-NL" sz="1600" dirty="0" err="1"/>
              <a:t>evidence</a:t>
            </a:r>
            <a:r>
              <a:rPr lang="nl-NL" sz="1600" dirty="0"/>
              <a:t>  je hebt voor je bewering/claim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1DB18B-281E-4563-841D-F2464BEBD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E1850B-81EE-4905-9A6F-BDF593EC7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7B9B26B-D124-4C67-A26A-B8284C2A7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92306" y="326017"/>
            <a:ext cx="8392228" cy="62102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250539-5364-4CFC-82C6-D791BC0C8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295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B2CFC3-C119-4DDC-8E62-97429BB3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Moord: gestruikeld of geduwd? Welke bewijzen zie je in de cartoon?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F0D367-193B-4F94-9F16-5B7060CA23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79" r="10516" b="3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DF04AA-25B6-434C-B5F8-D69D554E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200275"/>
            <a:ext cx="3012735" cy="3849669"/>
          </a:xfrm>
        </p:spPr>
        <p:txBody>
          <a:bodyPr>
            <a:normAutofit/>
          </a:bodyPr>
          <a:lstStyle/>
          <a:p>
            <a:r>
              <a:rPr lang="nl-NL" sz="1600" dirty="0"/>
              <a:t>Verzamel Bewijs	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6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B2CFC3-C119-4DDC-8E62-97429BB3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 err="1"/>
              <a:t>Moord</a:t>
            </a:r>
            <a:r>
              <a:rPr lang="en-US" sz="2000" dirty="0"/>
              <a:t>: </a:t>
            </a:r>
            <a:r>
              <a:rPr lang="en-US" sz="2000" dirty="0" err="1"/>
              <a:t>gestruikeld</a:t>
            </a:r>
            <a:r>
              <a:rPr lang="en-US" sz="2000" dirty="0"/>
              <a:t> of </a:t>
            </a:r>
            <a:r>
              <a:rPr lang="en-US" sz="2000" dirty="0" err="1"/>
              <a:t>geduwd</a:t>
            </a:r>
            <a:r>
              <a:rPr lang="en-US" sz="2000" dirty="0"/>
              <a:t>? </a:t>
            </a: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bewijzen</a:t>
            </a:r>
            <a:r>
              <a:rPr lang="en-US" sz="2000" dirty="0"/>
              <a:t> </a:t>
            </a:r>
            <a:r>
              <a:rPr lang="en-US" sz="2000" dirty="0" err="1"/>
              <a:t>zie</a:t>
            </a:r>
            <a:r>
              <a:rPr lang="en-US" sz="2000" dirty="0"/>
              <a:t> je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F0D367-193B-4F94-9F16-5B7060CA2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879" r="10516" b="3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01CD43-258C-45C3-8731-3A9BD0E785C9}"/>
              </a:ext>
            </a:extLst>
          </p:cNvPr>
          <p:cNvSpPr txBox="1"/>
          <p:nvPr/>
        </p:nvSpPr>
        <p:spPr>
          <a:xfrm>
            <a:off x="7560104" y="2200275"/>
            <a:ext cx="3012735" cy="384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err="1"/>
              <a:t>Mogelijke</a:t>
            </a:r>
            <a:r>
              <a:rPr lang="en-US" sz="1600" dirty="0"/>
              <a:t> Claims/</a:t>
            </a:r>
            <a:r>
              <a:rPr lang="en-US" sz="1600" dirty="0" err="1"/>
              <a:t>Beweringen</a:t>
            </a:r>
            <a:r>
              <a:rPr lang="en-US" sz="1600" dirty="0"/>
              <a:t>: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Ze </a:t>
            </a:r>
            <a:r>
              <a:rPr lang="en-US" sz="1600" dirty="0" err="1"/>
              <a:t>vertelt</a:t>
            </a:r>
            <a:r>
              <a:rPr lang="en-US" sz="1600" dirty="0"/>
              <a:t> de </a:t>
            </a:r>
            <a:r>
              <a:rPr lang="en-US" sz="1600" dirty="0" err="1"/>
              <a:t>waarheid</a:t>
            </a:r>
            <a:r>
              <a:rPr lang="en-US" sz="1600" dirty="0"/>
              <a:t>, </a:t>
            </a:r>
            <a:r>
              <a:rPr lang="en-US" sz="1600" dirty="0" err="1"/>
              <a:t>Hij</a:t>
            </a:r>
            <a:r>
              <a:rPr lang="en-US" sz="1600" dirty="0"/>
              <a:t> is </a:t>
            </a:r>
            <a:r>
              <a:rPr lang="en-US" sz="1600" dirty="0" err="1"/>
              <a:t>gestruikeld</a:t>
            </a:r>
            <a:endParaRPr lang="en-US" sz="1600" dirty="0"/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Ze </a:t>
            </a:r>
            <a:r>
              <a:rPr lang="en-US" sz="1600" dirty="0" err="1"/>
              <a:t>liegt</a:t>
            </a:r>
            <a:r>
              <a:rPr lang="en-US" sz="1600" dirty="0"/>
              <a:t>, </a:t>
            </a:r>
            <a:r>
              <a:rPr lang="en-US" sz="1600" dirty="0" err="1"/>
              <a:t>hij</a:t>
            </a:r>
            <a:r>
              <a:rPr lang="en-US" sz="1600" dirty="0"/>
              <a:t> is </a:t>
            </a:r>
            <a:r>
              <a:rPr lang="en-US" sz="1600" dirty="0" err="1"/>
              <a:t>geduwd</a:t>
            </a:r>
            <a:endParaRPr lang="en-US" sz="1600" dirty="0"/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Evidence/</a:t>
            </a:r>
            <a:r>
              <a:rPr lang="en-US" sz="1600" dirty="0" err="1"/>
              <a:t>Bewijs</a:t>
            </a:r>
            <a:r>
              <a:rPr lang="en-US" sz="1600" dirty="0"/>
              <a:t>: ???</a:t>
            </a:r>
          </a:p>
          <a:p>
            <a:pPr lvl="1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DC39C-E82B-4DD0-AA1D-90F17C3C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CER en BBB gebruiken?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27A7-0908-4B1D-BFF5-1544EDD2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924" y="2052116"/>
            <a:ext cx="7796540" cy="3997828"/>
          </a:xfrm>
        </p:spPr>
        <p:txBody>
          <a:bodyPr/>
          <a:lstStyle/>
          <a:p>
            <a:r>
              <a:rPr lang="nl-NL" dirty="0"/>
              <a:t>Claim of Bewering helpt leerlingen een (voorlopige) conclusie te onderbouwen.</a:t>
            </a:r>
          </a:p>
          <a:p>
            <a:r>
              <a:rPr lang="nl-NL" dirty="0"/>
              <a:t>Een argument of uitleg wordt overtuigender als er ‘bewijs’ geleverd wordt</a:t>
            </a:r>
          </a:p>
          <a:p>
            <a:r>
              <a:rPr lang="nl-NL" dirty="0"/>
              <a:t>Leerling kan gerichter naar een bron kijken</a:t>
            </a:r>
          </a:p>
          <a:p>
            <a:r>
              <a:rPr lang="nl-NL" dirty="0"/>
              <a:t>Wetenschappers leveren op vergelijkbare wijze bewijs voor hun stelling en dit wordt in Examendomein A getoetst.</a:t>
            </a:r>
          </a:p>
        </p:txBody>
      </p:sp>
    </p:spTree>
    <p:extLst>
      <p:ext uri="{BB962C8B-B14F-4D97-AF65-F5344CB8AC3E}">
        <p14:creationId xmlns:p14="http://schemas.microsoft.com/office/powerpoint/2010/main" val="323286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1BE74-0F57-459D-9DA4-1DCE2EDF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BBB Amoebe sisters</a:t>
            </a:r>
          </a:p>
        </p:txBody>
      </p:sp>
      <p:pic>
        <p:nvPicPr>
          <p:cNvPr id="6" name="Onlinemedia 5" title="CER (Claim, Evidence, Reasoning) in Biology">
            <a:hlinkClick r:id="" action="ppaction://media"/>
            <a:extLst>
              <a:ext uri="{FF2B5EF4-FFF2-40B4-BE49-F238E27FC236}">
                <a16:creationId xmlns:a16="http://schemas.microsoft.com/office/drawing/2014/main" id="{A7F3DF52-28E3-4A3B-91D6-EBE4618F75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5550" y="1692099"/>
            <a:ext cx="8391525" cy="47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EFE003-9D09-41C6-96F7-08F412E93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1CA64A-BFC0-4049-8FD1-6EB8DD837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813CE82-4287-411D-B8F5-A58090D4B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805B62-836B-4F13-A8A3-9A7A777F1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50C9C4-B7EA-40F9-8843-F4A4DE82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8478B5-006E-4BCA-A7DA-DF072F710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4D67F-8650-405B-AB50-BDCC564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9164D1-B734-4ACC-A493-0BE289A8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7E71B67-96FA-477A-B27B-E9EFF14C7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8C9FC39-4B20-45CF-B7DB-8FB720B83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460BDC7-0F4E-42A9-B758-C77C54B34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6E12EF-14E6-4787-9174-C41B245CE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1EEBE0-F5D0-4B24-88D6-3F1552CAB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D7F2B01-B8D5-4841-A334-0BEC96843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64" y="2017487"/>
            <a:ext cx="5907058" cy="28312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EB3166-9E86-4269-9729-2012E09B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18" y="2055739"/>
            <a:ext cx="2861811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rgbClr val="00B0F0"/>
                </a:solidFill>
              </a:rPr>
              <a:t>Examenvragen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bevatten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vaak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ook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een</a:t>
            </a:r>
            <a:r>
              <a:rPr lang="en-US" sz="2000" dirty="0">
                <a:solidFill>
                  <a:srgbClr val="00B0F0"/>
                </a:solidFill>
              </a:rPr>
              <a:t> Claim, Evidence component. De Reasoning </a:t>
            </a:r>
            <a:r>
              <a:rPr lang="en-US" sz="2000" dirty="0" err="1">
                <a:solidFill>
                  <a:srgbClr val="00B0F0"/>
                </a:solidFill>
              </a:rPr>
              <a:t>moet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vaak</a:t>
            </a:r>
            <a:r>
              <a:rPr lang="en-US" sz="2000" dirty="0">
                <a:solidFill>
                  <a:srgbClr val="00B0F0"/>
                </a:solidFill>
              </a:rPr>
              <a:t> door de </a:t>
            </a:r>
            <a:r>
              <a:rPr lang="en-US" sz="2000" dirty="0" err="1">
                <a:solidFill>
                  <a:srgbClr val="00B0F0"/>
                </a:solidFill>
              </a:rPr>
              <a:t>leerling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worden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gedaan</a:t>
            </a:r>
            <a:r>
              <a:rPr lang="en-US" sz="20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7573651-9E97-4621-A0A3-E33CA9FC3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86959" y="470031"/>
            <a:ext cx="8696810" cy="130452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B66426-F006-49AA-B237-E5214250C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400" y="1946541"/>
            <a:ext cx="2688602" cy="248695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C277D9-64BC-4DCE-A372-8A076DDB0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4707" y="5283189"/>
            <a:ext cx="5352358" cy="100356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12452E7-0627-472E-836E-A841639D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996F86B-8A8D-482B-AB2B-1A8EE4EF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F7B2BC4-6DAA-43BB-BBF8-74F5943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E9DBD7B-6F32-47F1-9654-A2CB5969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2A06CCF8-E75B-4B55-99FB-2D76CBD12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3F55E8D-2CEA-40CC-84B8-110F9CCF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03899BD-A4C7-4D2F-B882-E373ADDBF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C44417-0970-4C3D-BB28-1EB2577D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58856" cy="22685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/>
              <a:t>CER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Hexagonal thinking</a:t>
            </a:r>
            <a:br>
              <a:rPr lang="en-US" sz="3200" dirty="0"/>
            </a:br>
            <a:r>
              <a:rPr lang="en-US" sz="3200" dirty="0"/>
              <a:t>=</a:t>
            </a:r>
            <a:br>
              <a:rPr lang="en-US" sz="3200" dirty="0"/>
            </a:br>
            <a:r>
              <a:rPr lang="en-US" sz="3200" dirty="0" err="1"/>
              <a:t>verbindingen</a:t>
            </a:r>
            <a:r>
              <a:rPr lang="en-US" sz="3200" dirty="0"/>
              <a:t> </a:t>
            </a:r>
            <a:r>
              <a:rPr lang="en-US" sz="3200" dirty="0" err="1"/>
              <a:t>oefenen</a:t>
            </a:r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73B220-DDDC-4B64-B438-71D6A50766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r="7991"/>
          <a:stretch/>
        </p:blipFill>
        <p:spPr bwMode="auto">
          <a:xfrm>
            <a:off x="5435859" y="227"/>
            <a:ext cx="5949061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4C7118A3-ECB4-4619-AA16-3E9684D0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F9680F8-C458-4494-B976-643E8461FF9B}"/>
              </a:ext>
            </a:extLst>
          </p:cNvPr>
          <p:cNvSpPr txBox="1"/>
          <p:nvPr/>
        </p:nvSpPr>
        <p:spPr>
          <a:xfrm>
            <a:off x="4785360" y="105664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Ponsset</a:t>
            </a:r>
            <a:r>
              <a:rPr lang="nl-NL" dirty="0"/>
              <a:t> 2,5 4,9 en 7,5 cm. Die van 4,9 cm werkt het prettigste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706169F-27AF-4BFA-BE71-28C2C6CF2F6D}"/>
              </a:ext>
            </a:extLst>
          </p:cNvPr>
          <p:cNvSpPr txBox="1"/>
          <p:nvPr/>
        </p:nvSpPr>
        <p:spPr>
          <a:xfrm>
            <a:off x="5010051" y="1524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https://www.bol.com/nl/nl/p/ponsen-set-b-25-49-75-mm-zeskant-3-assorti/9200000040214388/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D8A011-9C78-4026-ADEC-6660DA80BEFF}"/>
              </a:ext>
            </a:extLst>
          </p:cNvPr>
          <p:cNvSpPr txBox="1"/>
          <p:nvPr/>
        </p:nvSpPr>
        <p:spPr>
          <a:xfrm>
            <a:off x="5164793" y="34499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https://www.hobbyshop-online.nl/pons-hexagon-jumbo-5cm/</a:t>
            </a:r>
          </a:p>
        </p:txBody>
      </p:sp>
      <p:pic>
        <p:nvPicPr>
          <p:cNvPr id="1028" name="Picture 4" descr="Pons hexagon Jumbo 5 cm">
            <a:extLst>
              <a:ext uri="{FF2B5EF4-FFF2-40B4-BE49-F238E27FC236}">
                <a16:creationId xmlns:a16="http://schemas.microsoft.com/office/drawing/2014/main" id="{45735D0D-E8E9-4A70-8430-12446710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18" y="3566160"/>
            <a:ext cx="3052064" cy="19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nsen set, b: 25+49+75 mm, zeskant, 3 assorti">
            <a:extLst>
              <a:ext uri="{FF2B5EF4-FFF2-40B4-BE49-F238E27FC236}">
                <a16:creationId xmlns:a16="http://schemas.microsoft.com/office/drawing/2014/main" id="{C48A59B2-58DA-48CD-8255-C05D7A57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35" y="1056641"/>
            <a:ext cx="3435547" cy="1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6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How to make connections using SOLO Taxonomy HEXAGONS - HookED">
            <a:hlinkClick r:id="" action="ppaction://media"/>
            <a:extLst>
              <a:ext uri="{FF2B5EF4-FFF2-40B4-BE49-F238E27FC236}">
                <a16:creationId xmlns:a16="http://schemas.microsoft.com/office/drawing/2014/main" id="{4B6C4B42-BED9-4F34-A589-F5D467E4C2A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5292" y="1685925"/>
            <a:ext cx="8466421" cy="47831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45C0BE-8411-4992-B76B-FD550F81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547821" y="3393389"/>
            <a:ext cx="3906838" cy="22445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D73241D-8396-4152-A00F-7A6860D0F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71" y="323660"/>
            <a:ext cx="302937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1DFB2-408B-49E5-B5F4-20F29BD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018092" cy="5040294"/>
          </a:xfrm>
        </p:spPr>
        <p:txBody>
          <a:bodyPr>
            <a:normAutofit/>
          </a:bodyPr>
          <a:lstStyle/>
          <a:p>
            <a:r>
              <a:rPr lang="nl-NL" dirty="0"/>
              <a:t>Claim, </a:t>
            </a:r>
            <a:r>
              <a:rPr lang="nl-NL" dirty="0" err="1"/>
              <a:t>Evidence</a:t>
            </a:r>
            <a:r>
              <a:rPr lang="nl-NL" dirty="0"/>
              <a:t>, </a:t>
            </a:r>
            <a:r>
              <a:rPr lang="nl-NL" dirty="0" err="1"/>
              <a:t>Reasoning</a:t>
            </a:r>
            <a:r>
              <a:rPr lang="nl-NL" dirty="0"/>
              <a:t> (CER)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of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Beweer, Bewijs, Beargumenteer (BBB)</a:t>
            </a:r>
          </a:p>
        </p:txBody>
      </p:sp>
    </p:spTree>
    <p:extLst>
      <p:ext uri="{BB962C8B-B14F-4D97-AF65-F5344CB8AC3E}">
        <p14:creationId xmlns:p14="http://schemas.microsoft.com/office/powerpoint/2010/main" val="336999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9CA2BAD-D433-4D40-8549-53DE84D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020" y="640397"/>
            <a:ext cx="7186547" cy="55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28297-3634-48D6-B047-22AE4213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nuggets</a:t>
            </a:r>
            <a:r>
              <a:rPr lang="nl-NL" dirty="0"/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58526-264B-402F-AF97-1DF84BBD6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https://datanuggets.org/view-in-searchable-table/</a:t>
            </a:r>
            <a:endParaRPr lang="nl-NL" dirty="0"/>
          </a:p>
          <a:p>
            <a:r>
              <a:rPr lang="nl-NL" dirty="0">
                <a:hlinkClick r:id="rId3"/>
              </a:rPr>
              <a:t>https://datanuggets.org/about-nuggets-2/content-and-graphing-levels/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2B6C77-C8FC-40A8-B9E7-64808406F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719" y="4416356"/>
            <a:ext cx="4913961" cy="19641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4C29AA-8B1C-4951-9DBC-6951E476F1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3793"/>
          <a:stretch/>
        </p:blipFill>
        <p:spPr>
          <a:xfrm>
            <a:off x="2773599" y="1600154"/>
            <a:ext cx="7186547" cy="9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6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82830-FB5B-46CA-95CC-82D766CD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met </a:t>
            </a:r>
            <a:r>
              <a:rPr lang="nl-NL" dirty="0" err="1"/>
              <a:t>Bionieuws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74DF7C8-7C7E-4FF2-99E0-D77204D46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42" y="1346670"/>
            <a:ext cx="8648903" cy="339805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9B563F-0483-4C42-BEFE-C5D8F13CA984}"/>
              </a:ext>
            </a:extLst>
          </p:cNvPr>
          <p:cNvSpPr txBox="1"/>
          <p:nvPr/>
        </p:nvSpPr>
        <p:spPr>
          <a:xfrm>
            <a:off x="3438525" y="5372100"/>
            <a:ext cx="74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Zoek een Claim en gebruik BBB om uitleg te geven!</a:t>
            </a:r>
          </a:p>
        </p:txBody>
      </p:sp>
    </p:spTree>
    <p:extLst>
      <p:ext uri="{BB962C8B-B14F-4D97-AF65-F5344CB8AC3E}">
        <p14:creationId xmlns:p14="http://schemas.microsoft.com/office/powerpoint/2010/main" val="2172614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BF2135D-4F03-40B0-BF43-94F5EA9D7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r="7991"/>
          <a:stretch/>
        </p:blipFill>
        <p:spPr bwMode="auto">
          <a:xfrm>
            <a:off x="8296275" y="227"/>
            <a:ext cx="3088645" cy="3560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FB68E2-C764-46E3-9B86-E13328C18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31" y="4610994"/>
            <a:ext cx="5635466" cy="22141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842C7B-614F-4B19-8731-D10DC4F33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34" y="32899"/>
            <a:ext cx="6715697" cy="11401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4566C0C-5A0B-4F74-ABCC-B59DFD55C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02470" y="1911508"/>
            <a:ext cx="3906838" cy="224451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CC2891-C8B5-46CB-AD8E-4AC748CE0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731" y="2982410"/>
            <a:ext cx="3182153" cy="15252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7D4B5C4-1C60-41B2-B49D-EFD3D5846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474" y="1272812"/>
            <a:ext cx="2590016" cy="215618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2" name="Tijdelijke aanduiding voor inhoud 6">
            <a:extLst>
              <a:ext uri="{FF2B5EF4-FFF2-40B4-BE49-F238E27FC236}">
                <a16:creationId xmlns:a16="http://schemas.microsoft.com/office/drawing/2014/main" id="{B690B03F-B6E9-4170-B1A6-2E503A4D1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442" y="4549795"/>
            <a:ext cx="3326509" cy="2461617"/>
          </a:xfrm>
          <a:prstGeom prst="rect">
            <a:avLst/>
          </a:prstGeom>
        </p:spPr>
      </p:pic>
      <p:pic>
        <p:nvPicPr>
          <p:cNvPr id="11" name="Tijdelijke aanduiding voor inhoud 4">
            <a:extLst>
              <a:ext uri="{FF2B5EF4-FFF2-40B4-BE49-F238E27FC236}">
                <a16:creationId xmlns:a16="http://schemas.microsoft.com/office/drawing/2014/main" id="{FBFEF45C-1A3F-4D97-ADFE-5230FE6BA7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79" r="10516" b="3"/>
          <a:stretch/>
        </p:blipFill>
        <p:spPr>
          <a:xfrm>
            <a:off x="4511418" y="1780502"/>
            <a:ext cx="2785091" cy="3429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46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E0D82-B7B4-4EFA-9737-EE5B3388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BBB overzicht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B1801A-75BC-4C52-BBF0-7C4297CCB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Uitleg CER / BBB, bespreking biologisch voorbeeld</a:t>
            </a:r>
          </a:p>
          <a:p>
            <a:r>
              <a:rPr lang="nl-NL" dirty="0"/>
              <a:t>Hoe begin je met BBB in je klas?</a:t>
            </a:r>
          </a:p>
          <a:p>
            <a:r>
              <a:rPr lang="nl-NL" dirty="0"/>
              <a:t>Oefenen</a:t>
            </a:r>
          </a:p>
          <a:p>
            <a:pPr lvl="1"/>
            <a:r>
              <a:rPr lang="nl-NL" dirty="0"/>
              <a:t>Claim / Bewering bedenken: </a:t>
            </a:r>
            <a:r>
              <a:rPr lang="nl-NL" dirty="0" err="1"/>
              <a:t>datanuggets</a:t>
            </a:r>
            <a:endParaRPr lang="nl-NL" dirty="0"/>
          </a:p>
          <a:p>
            <a:pPr lvl="1"/>
            <a:r>
              <a:rPr lang="nl-NL" dirty="0" err="1"/>
              <a:t>Evidence</a:t>
            </a:r>
            <a:r>
              <a:rPr lang="nl-NL" dirty="0"/>
              <a:t> / Bewijs verzamelen : moord oplossen</a:t>
            </a:r>
          </a:p>
          <a:p>
            <a:pPr lvl="1"/>
            <a:r>
              <a:rPr lang="nl-NL" dirty="0" err="1"/>
              <a:t>Reasoning</a:t>
            </a:r>
            <a:r>
              <a:rPr lang="nl-NL" dirty="0"/>
              <a:t>/ Beargumenteren : </a:t>
            </a:r>
            <a:r>
              <a:rPr lang="nl-NL" dirty="0" err="1"/>
              <a:t>Hexagonal</a:t>
            </a:r>
            <a:r>
              <a:rPr lang="nl-NL" dirty="0"/>
              <a:t> thinking, examens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9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0B1292E-8932-41AA-98A4-F4F28F8F6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270332"/>
              </p:ext>
            </p:extLst>
          </p:nvPr>
        </p:nvGraphicFramePr>
        <p:xfrm>
          <a:off x="1447801" y="2052637"/>
          <a:ext cx="9121773" cy="332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591">
                  <a:extLst>
                    <a:ext uri="{9D8B030D-6E8A-4147-A177-3AD203B41FA5}">
                      <a16:colId xmlns:a16="http://schemas.microsoft.com/office/drawing/2014/main" val="3315824594"/>
                    </a:ext>
                  </a:extLst>
                </a:gridCol>
                <a:gridCol w="3040591">
                  <a:extLst>
                    <a:ext uri="{9D8B030D-6E8A-4147-A177-3AD203B41FA5}">
                      <a16:colId xmlns:a16="http://schemas.microsoft.com/office/drawing/2014/main" val="85443957"/>
                    </a:ext>
                  </a:extLst>
                </a:gridCol>
                <a:gridCol w="3040591">
                  <a:extLst>
                    <a:ext uri="{9D8B030D-6E8A-4147-A177-3AD203B41FA5}">
                      <a16:colId xmlns:a16="http://schemas.microsoft.com/office/drawing/2014/main" val="2705485191"/>
                    </a:ext>
                  </a:extLst>
                </a:gridCol>
              </a:tblGrid>
              <a:tr h="932061">
                <a:tc>
                  <a:txBody>
                    <a:bodyPr/>
                    <a:lstStyle/>
                    <a:p>
                      <a:r>
                        <a:rPr lang="nl-NL" dirty="0"/>
                        <a:t>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Beweer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Conclusie bij een vraag/stelling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42872"/>
                  </a:ext>
                </a:extLst>
              </a:tr>
              <a:tr h="932061">
                <a:tc>
                  <a:txBody>
                    <a:bodyPr/>
                    <a:lstStyle/>
                    <a:p>
                      <a:r>
                        <a:rPr lang="nl-NL" dirty="0" err="1"/>
                        <a:t>Evidence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Alle (wetenschappelijke) gegevens die je stelling onderbouwen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05611"/>
                  </a:ext>
                </a:extLst>
              </a:tr>
              <a:tr h="1331515">
                <a:tc>
                  <a:txBody>
                    <a:bodyPr/>
                    <a:lstStyle/>
                    <a:p>
                      <a:r>
                        <a:rPr lang="nl-NL" dirty="0" err="1"/>
                        <a:t>Reasoning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Beargumenteer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Korte uitleg waarmee je het bewijs koppelt aan je stelling op basis van juiste wetenschappelijke principes,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1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62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CACA9-B1F8-4110-9A3E-108800AB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CER/BBB (</a:t>
            </a:r>
            <a:r>
              <a:rPr lang="nl-NL" dirty="0" err="1"/>
              <a:t>McNeill</a:t>
            </a:r>
            <a:r>
              <a:rPr lang="nl-NL" dirty="0"/>
              <a:t> &amp; </a:t>
            </a:r>
            <a:r>
              <a:rPr lang="nl-NL" dirty="0" err="1"/>
              <a:t>Krajcik</a:t>
            </a:r>
            <a:r>
              <a:rPr lang="nl-NL" dirty="0"/>
              <a:t>, 2012)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608CEE-4F41-4D7F-B776-86633512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280" y="2052638"/>
            <a:ext cx="7624143" cy="4589849"/>
          </a:xfrm>
        </p:spPr>
      </p:pic>
    </p:spTree>
    <p:extLst>
      <p:ext uri="{BB962C8B-B14F-4D97-AF65-F5344CB8AC3E}">
        <p14:creationId xmlns:p14="http://schemas.microsoft.com/office/powerpoint/2010/main" val="308755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03CB390-0253-4EAC-A709-2AF87305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9" y="1095049"/>
            <a:ext cx="9289951" cy="54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7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D9579-FFB4-4E52-AEEA-0C1761BA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Voorbeeld: </a:t>
            </a:r>
            <a:r>
              <a:rPr lang="nl-NL" sz="2000" i="1" dirty="0"/>
              <a:t>Wat gebeurt er met een haaienpopulatie als het </a:t>
            </a:r>
            <a:r>
              <a:rPr lang="nl-NL" sz="2000" i="1" dirty="0" err="1"/>
              <a:t>phytoplankton</a:t>
            </a:r>
            <a:r>
              <a:rPr lang="nl-NL" sz="2000" i="1" dirty="0"/>
              <a:t> in een gebied uitsterft?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88324A-BBBC-4805-9D2E-DBCD12969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>
                <a:solidFill>
                  <a:srgbClr val="00B050"/>
                </a:solidFill>
              </a:rPr>
              <a:t>De haaienpopulatie sterft (ook) uit. (Claim/Bewering). </a:t>
            </a:r>
            <a:r>
              <a:rPr lang="nl-NL" dirty="0">
                <a:solidFill>
                  <a:srgbClr val="FFC000"/>
                </a:solidFill>
              </a:rPr>
              <a:t>Een haai eet andere vissoorten zoals lantaarnvissen en die eten op hun beurt weer garnalen en kreeftjes. Garnalen en kreeftjes eten </a:t>
            </a:r>
            <a:r>
              <a:rPr lang="nl-NL" dirty="0" err="1">
                <a:solidFill>
                  <a:srgbClr val="FFC000"/>
                </a:solidFill>
              </a:rPr>
              <a:t>phytoplankton</a:t>
            </a:r>
            <a:r>
              <a:rPr lang="nl-NL" dirty="0">
                <a:solidFill>
                  <a:srgbClr val="FFC000"/>
                </a:solidFill>
              </a:rPr>
              <a:t> (</a:t>
            </a:r>
            <a:r>
              <a:rPr lang="nl-NL" dirty="0" err="1">
                <a:solidFill>
                  <a:srgbClr val="FFC000"/>
                </a:solidFill>
              </a:rPr>
              <a:t>Evidence</a:t>
            </a:r>
            <a:r>
              <a:rPr lang="nl-NL" dirty="0">
                <a:solidFill>
                  <a:srgbClr val="FFC000"/>
                </a:solidFill>
              </a:rPr>
              <a:t>/Bewijs). </a:t>
            </a:r>
            <a:r>
              <a:rPr lang="nl-NL" dirty="0" err="1">
                <a:solidFill>
                  <a:srgbClr val="FF0000"/>
                </a:solidFill>
              </a:rPr>
              <a:t>Phytoplankton</a:t>
            </a:r>
            <a:r>
              <a:rPr lang="nl-NL" dirty="0">
                <a:solidFill>
                  <a:srgbClr val="FF0000"/>
                </a:solidFill>
              </a:rPr>
              <a:t> is een producent en zijn autotroof. Andere organismen in het </a:t>
            </a:r>
            <a:r>
              <a:rPr lang="nl-NL" dirty="0" err="1">
                <a:solidFill>
                  <a:srgbClr val="FF0000"/>
                </a:solidFill>
              </a:rPr>
              <a:t>voedselweb</a:t>
            </a:r>
            <a:r>
              <a:rPr lang="nl-NL" dirty="0">
                <a:solidFill>
                  <a:srgbClr val="FF0000"/>
                </a:solidFill>
              </a:rPr>
              <a:t> zijn afhankelijk van de omzetting van zonlicht in chemische energie die </a:t>
            </a:r>
            <a:r>
              <a:rPr lang="nl-NL" dirty="0" err="1">
                <a:solidFill>
                  <a:srgbClr val="FF0000"/>
                </a:solidFill>
              </a:rPr>
              <a:t>phytoplankton</a:t>
            </a:r>
            <a:r>
              <a:rPr lang="nl-NL" dirty="0">
                <a:solidFill>
                  <a:srgbClr val="FF0000"/>
                </a:solidFill>
              </a:rPr>
              <a:t> uitvoert. Eerste orde consumenten zoals Garnalen als kreeftjes gaan dood bij voedseltekort, waarna tweede orde consumenten of 3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orde consumenten zoals haaien ook aan voedseltekort doodgaan (</a:t>
            </a:r>
            <a:r>
              <a:rPr lang="nl-NL" dirty="0" err="1">
                <a:solidFill>
                  <a:srgbClr val="FF0000"/>
                </a:solidFill>
              </a:rPr>
              <a:t>Reasoning</a:t>
            </a:r>
            <a:r>
              <a:rPr lang="nl-NL" dirty="0">
                <a:solidFill>
                  <a:srgbClr val="FF0000"/>
                </a:solidFill>
              </a:rPr>
              <a:t>/Beargumenteer) </a:t>
            </a:r>
            <a:r>
              <a:rPr lang="nl-NL" dirty="0">
                <a:solidFill>
                  <a:srgbClr val="00B0F0"/>
                </a:solidFill>
              </a:rPr>
              <a:t>Men zou kunnen denken dat de haaien populatie ongewijzigd blijft omdat haaien geen </a:t>
            </a:r>
            <a:r>
              <a:rPr lang="nl-NL" dirty="0" err="1">
                <a:solidFill>
                  <a:srgbClr val="00B0F0"/>
                </a:solidFill>
              </a:rPr>
              <a:t>phytoplankton</a:t>
            </a:r>
            <a:r>
              <a:rPr lang="nl-NL" dirty="0">
                <a:solidFill>
                  <a:srgbClr val="00B0F0"/>
                </a:solidFill>
              </a:rPr>
              <a:t> eten, maar dat is dus niet zo omdat ze indirect organismen eten die organismen eten die </a:t>
            </a:r>
            <a:r>
              <a:rPr lang="nl-NL" dirty="0" err="1">
                <a:solidFill>
                  <a:srgbClr val="00B0F0"/>
                </a:solidFill>
              </a:rPr>
              <a:t>phytoplankton</a:t>
            </a:r>
            <a:r>
              <a:rPr lang="nl-NL" dirty="0">
                <a:solidFill>
                  <a:srgbClr val="00B0F0"/>
                </a:solidFill>
              </a:rPr>
              <a:t> eten (</a:t>
            </a:r>
            <a:r>
              <a:rPr lang="nl-NL" dirty="0" err="1">
                <a:solidFill>
                  <a:srgbClr val="00B0F0"/>
                </a:solidFill>
              </a:rPr>
              <a:t>Rebuttal</a:t>
            </a:r>
            <a:r>
              <a:rPr lang="nl-NL" dirty="0">
                <a:solidFill>
                  <a:srgbClr val="00B0F0"/>
                </a:solidFill>
              </a:rPr>
              <a:t>/weerlegging)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8C3301-98F2-454B-A1C6-77FB6372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" y="4609853"/>
            <a:ext cx="2781300" cy="16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7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E2BCE-FDC5-4E86-95B7-F5D177D0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leer je BBB 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33BD0-1B48-4089-A3D5-17755EA6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Wees concreet en geef leerdoelen aan door hardop je stappen uit te spreken</a:t>
            </a:r>
          </a:p>
          <a:p>
            <a:r>
              <a:rPr lang="nl-NL" dirty="0"/>
              <a:t>Gebruik simpel voorbeeld om Bewering en Bewijs te leren herkennen. Dat gaat relatief gemakkelijk</a:t>
            </a:r>
          </a:p>
          <a:p>
            <a:r>
              <a:rPr lang="nl-NL" dirty="0"/>
              <a:t>Beargumenteren is het lastigste:</a:t>
            </a:r>
          </a:p>
          <a:p>
            <a:pPr lvl="1"/>
            <a:r>
              <a:rPr lang="nl-NL" dirty="0"/>
              <a:t>Waarom ondersteunt dit bewijs je bewering?</a:t>
            </a:r>
          </a:p>
          <a:p>
            <a:pPr lvl="1"/>
            <a:r>
              <a:rPr lang="nl-NL"/>
              <a:t>Gebruik </a:t>
            </a:r>
            <a:r>
              <a:rPr lang="nl-NL" dirty="0"/>
              <a:t>logica, beschrijf een verband,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95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2BF0A0-B64C-4A93-8918-F11412783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D5395-7CFC-4A48-AC00-A04326CA3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F2868-CAF0-49A7-8E77-2F6E733CB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5D4D4B-3D5D-49AC-973B-2EF962D9D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0B604-8141-4B3D-804A-DF7C594B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4D52DE-B748-4EA3-8D45-D2851D7D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51255F-9D35-4CBF-B258-53A3DA7C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Een Claim/Bewering ontwerpen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DA876-E692-4111-8997-5D7AC890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672" y="2052116"/>
            <a:ext cx="3633654" cy="3997828"/>
          </a:xfrm>
        </p:spPr>
        <p:txBody>
          <a:bodyPr>
            <a:normAutofit/>
          </a:bodyPr>
          <a:lstStyle/>
          <a:p>
            <a:r>
              <a:rPr lang="nl-NL" sz="1800" dirty="0"/>
              <a:t>Benoem de wetenschappelijke vraag en het antwoord van dit onderzoek op basis van deze gegevens</a:t>
            </a:r>
          </a:p>
          <a:p>
            <a:r>
              <a:rPr lang="nl-NL" sz="1800" dirty="0"/>
              <a:t>Welke (andere) vraag past ook goed bij deze gegevens?</a:t>
            </a:r>
          </a:p>
          <a:p>
            <a:r>
              <a:rPr lang="nl-NL" sz="1800" dirty="0"/>
              <a:t>Verzin een Claim/Bewering die op basis van deze gegevens gemaakt kan worden.</a:t>
            </a:r>
          </a:p>
          <a:p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C85391-9575-4B23-8ACF-F213361D6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50" y="2461018"/>
            <a:ext cx="4025260" cy="335102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10DB22-FA48-4A87-9373-894F800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0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{76D88B6A-F081-4DF1-8F8D-906C7B45BA96}tf16401375</Template>
  <TotalTime>313</TotalTime>
  <Words>620</Words>
  <Application>Microsoft Office PowerPoint</Application>
  <PresentationFormat>Breedbeeld</PresentationFormat>
  <Paragraphs>61</Paragraphs>
  <Slides>23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MS Shell Dlg 2</vt:lpstr>
      <vt:lpstr>Wingdings</vt:lpstr>
      <vt:lpstr>Wingdings 3</vt:lpstr>
      <vt:lpstr>Madison</vt:lpstr>
      <vt:lpstr>  W14 Breng je bewijs onder woorden met BBB  </vt:lpstr>
      <vt:lpstr>Claim, Evidence, Reasoning (CER)   of  Beweer, Bewijs, Beargumenteer (BBB)</vt:lpstr>
      <vt:lpstr>BBB overzicht presentatie</vt:lpstr>
      <vt:lpstr>PowerPoint-presentatie</vt:lpstr>
      <vt:lpstr>CER/BBB (McNeill &amp; Krajcik, 2012)</vt:lpstr>
      <vt:lpstr>PowerPoint-presentatie</vt:lpstr>
      <vt:lpstr>Voorbeeld: Wat gebeurt er met een haaienpopulatie als het phytoplankton in een gebied uitsterft?</vt:lpstr>
      <vt:lpstr>Hoe leer je BBB aan?</vt:lpstr>
      <vt:lpstr>Een Claim/Bewering ontwerpen</vt:lpstr>
      <vt:lpstr>Maar heb je ook bewijs?</vt:lpstr>
      <vt:lpstr>PowerPoint-presentatie</vt:lpstr>
      <vt:lpstr>Moord: gestruikeld of geduwd? Welke bewijzen zie je in de cartoon?</vt:lpstr>
      <vt:lpstr>Moord: gestruikeld of geduwd? Welke bewijzen zie je</vt:lpstr>
      <vt:lpstr>Waarom CER en BBB gebruiken?</vt:lpstr>
      <vt:lpstr>BBB Amoebe sisters</vt:lpstr>
      <vt:lpstr>Examenvragen bevatten vaak ook een Claim, Evidence component. De Reasoning moet vaak door de leerling worden gedaan.</vt:lpstr>
      <vt:lpstr>CER  Hexagonal thinking = verbindingen oefenen</vt:lpstr>
      <vt:lpstr>PowerPoint-presentatie</vt:lpstr>
      <vt:lpstr>PowerPoint-presentatie</vt:lpstr>
      <vt:lpstr>PowerPoint-presentatie</vt:lpstr>
      <vt:lpstr>Data nuggets:</vt:lpstr>
      <vt:lpstr>Oefenen met Bionieuws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W14 Breng je bewijs onder woorden met BBB  </dc:title>
  <dc:creator>Romke Koch</dc:creator>
  <cp:lastModifiedBy>Romke Koch</cp:lastModifiedBy>
  <cp:revision>3</cp:revision>
  <dcterms:created xsi:type="dcterms:W3CDTF">2021-11-11T17:58:31Z</dcterms:created>
  <dcterms:modified xsi:type="dcterms:W3CDTF">2021-11-13T20:01:25Z</dcterms:modified>
</cp:coreProperties>
</file>