
<file path=[Content_Types].xml><?xml version="1.0" encoding="utf-8"?>
<Types xmlns="http://schemas.openxmlformats.org/package/2006/content-types">
  <Default Extension="avi" ContentType="video/x-msvideo"/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7"/>
  </p:notesMasterIdLst>
  <p:sldIdLst>
    <p:sldId id="260" r:id="rId2"/>
    <p:sldId id="256" r:id="rId3"/>
    <p:sldId id="264" r:id="rId4"/>
    <p:sldId id="261" r:id="rId5"/>
    <p:sldId id="267" r:id="rId6"/>
    <p:sldId id="265" r:id="rId7"/>
    <p:sldId id="271" r:id="rId8"/>
    <p:sldId id="266" r:id="rId9"/>
    <p:sldId id="269" r:id="rId10"/>
    <p:sldId id="270" r:id="rId11"/>
    <p:sldId id="273" r:id="rId12"/>
    <p:sldId id="272" r:id="rId13"/>
    <p:sldId id="274" r:id="rId14"/>
    <p:sldId id="275" r:id="rId15"/>
    <p:sldId id="276" r:id="rId16"/>
    <p:sldId id="278" r:id="rId17"/>
    <p:sldId id="279" r:id="rId18"/>
    <p:sldId id="277" r:id="rId19"/>
    <p:sldId id="282" r:id="rId20"/>
    <p:sldId id="280" r:id="rId21"/>
    <p:sldId id="281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303" r:id="rId31"/>
    <p:sldId id="292" r:id="rId32"/>
    <p:sldId id="293" r:id="rId33"/>
    <p:sldId id="294" r:id="rId34"/>
    <p:sldId id="295" r:id="rId35"/>
    <p:sldId id="318" r:id="rId36"/>
    <p:sldId id="296" r:id="rId37"/>
    <p:sldId id="302" r:id="rId38"/>
    <p:sldId id="298" r:id="rId39"/>
    <p:sldId id="300" r:id="rId40"/>
    <p:sldId id="297" r:id="rId41"/>
    <p:sldId id="301" r:id="rId42"/>
    <p:sldId id="304" r:id="rId43"/>
    <p:sldId id="306" r:id="rId44"/>
    <p:sldId id="305" r:id="rId45"/>
    <p:sldId id="307" r:id="rId46"/>
    <p:sldId id="308" r:id="rId47"/>
    <p:sldId id="309" r:id="rId48"/>
    <p:sldId id="311" r:id="rId49"/>
    <p:sldId id="312" r:id="rId50"/>
    <p:sldId id="310" r:id="rId51"/>
    <p:sldId id="313" r:id="rId52"/>
    <p:sldId id="314" r:id="rId53"/>
    <p:sldId id="315" r:id="rId54"/>
    <p:sldId id="316" r:id="rId55"/>
    <p:sldId id="317" r:id="rId56"/>
    <p:sldId id="321" r:id="rId57"/>
    <p:sldId id="322" r:id="rId58"/>
    <p:sldId id="319" r:id="rId59"/>
    <p:sldId id="320" r:id="rId60"/>
    <p:sldId id="323" r:id="rId61"/>
    <p:sldId id="324" r:id="rId62"/>
    <p:sldId id="325" r:id="rId63"/>
    <p:sldId id="326" r:id="rId64"/>
    <p:sldId id="327" r:id="rId65"/>
    <p:sldId id="328" r:id="rId66"/>
    <p:sldId id="329" r:id="rId67"/>
    <p:sldId id="332" r:id="rId68"/>
    <p:sldId id="333" r:id="rId69"/>
    <p:sldId id="337" r:id="rId70"/>
    <p:sldId id="338" r:id="rId71"/>
    <p:sldId id="390" r:id="rId72"/>
    <p:sldId id="339" r:id="rId73"/>
    <p:sldId id="340" r:id="rId74"/>
    <p:sldId id="472" r:id="rId75"/>
    <p:sldId id="391" r:id="rId76"/>
    <p:sldId id="392" r:id="rId77"/>
    <p:sldId id="393" r:id="rId78"/>
    <p:sldId id="394" r:id="rId79"/>
    <p:sldId id="395" r:id="rId80"/>
    <p:sldId id="396" r:id="rId81"/>
    <p:sldId id="397" r:id="rId82"/>
    <p:sldId id="398" r:id="rId83"/>
    <p:sldId id="399" r:id="rId84"/>
    <p:sldId id="473" r:id="rId85"/>
    <p:sldId id="474" r:id="rId86"/>
    <p:sldId id="475" r:id="rId87"/>
    <p:sldId id="476" r:id="rId88"/>
    <p:sldId id="477" r:id="rId89"/>
    <p:sldId id="478" r:id="rId90"/>
    <p:sldId id="479" r:id="rId91"/>
    <p:sldId id="480" r:id="rId92"/>
    <p:sldId id="481" r:id="rId93"/>
    <p:sldId id="482" r:id="rId94"/>
    <p:sldId id="483" r:id="rId95"/>
    <p:sldId id="484" r:id="rId96"/>
    <p:sldId id="485" r:id="rId97"/>
    <p:sldId id="486" r:id="rId98"/>
    <p:sldId id="487" r:id="rId99"/>
    <p:sldId id="488" r:id="rId100"/>
    <p:sldId id="489" r:id="rId101"/>
    <p:sldId id="490" r:id="rId102"/>
    <p:sldId id="491" r:id="rId103"/>
    <p:sldId id="492" r:id="rId104"/>
    <p:sldId id="493" r:id="rId105"/>
    <p:sldId id="494" r:id="rId106"/>
    <p:sldId id="495" r:id="rId107"/>
    <p:sldId id="496" r:id="rId108"/>
    <p:sldId id="497" r:id="rId109"/>
    <p:sldId id="504" r:id="rId110"/>
    <p:sldId id="505" r:id="rId111"/>
    <p:sldId id="507" r:id="rId112"/>
    <p:sldId id="510" r:id="rId113"/>
    <p:sldId id="511" r:id="rId114"/>
    <p:sldId id="508" r:id="rId115"/>
    <p:sldId id="334" r:id="rId116"/>
    <p:sldId id="512" r:id="rId117"/>
    <p:sldId id="470" r:id="rId118"/>
    <p:sldId id="452" r:id="rId119"/>
    <p:sldId id="453" r:id="rId120"/>
    <p:sldId id="454" r:id="rId121"/>
    <p:sldId id="456" r:id="rId122"/>
    <p:sldId id="458" r:id="rId123"/>
    <p:sldId id="459" r:id="rId124"/>
    <p:sldId id="460" r:id="rId125"/>
    <p:sldId id="461" r:id="rId126"/>
    <p:sldId id="465" r:id="rId127"/>
    <p:sldId id="468" r:id="rId128"/>
    <p:sldId id="471" r:id="rId129"/>
    <p:sldId id="336" r:id="rId130"/>
    <p:sldId id="517" r:id="rId131"/>
    <p:sldId id="515" r:id="rId132"/>
    <p:sldId id="514" r:id="rId133"/>
    <p:sldId id="330" r:id="rId134"/>
    <p:sldId id="331" r:id="rId135"/>
    <p:sldId id="516" r:id="rId136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200" autoAdjust="0"/>
    <p:restoredTop sz="94660"/>
  </p:normalViewPr>
  <p:slideViewPr>
    <p:cSldViewPr>
      <p:cViewPr varScale="1">
        <p:scale>
          <a:sx n="104" d="100"/>
          <a:sy n="104" d="100"/>
        </p:scale>
        <p:origin x="1542" y="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image" Target="../media/image50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53.png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image" Target="../media/image53.png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image" Target="../media/image53.png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C87748-78B7-4B7C-ABFA-218230D21962}" type="datetimeFigureOut">
              <a:rPr lang="nl-NL" smtClean="0"/>
              <a:t>18-1-2019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5288F5-8999-4FB8-9460-0A88D091AC5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784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E1E977AA-D0DD-4341-8562-00A7C4199A12}" type="slidenum">
              <a:rPr lang="de-DE" altLang="nl-NL"/>
              <a:pPr>
                <a:spcBef>
                  <a:spcPct val="0"/>
                </a:spcBef>
              </a:pPr>
              <a:t>3</a:t>
            </a:fld>
            <a:endParaRPr lang="de-DE" altLang="nl-NL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nl-N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D18B9A59-6F01-42A6-A302-EED61ACEF242}" type="slidenum">
              <a:rPr lang="de-DE" altLang="nl-NL"/>
              <a:pPr>
                <a:spcBef>
                  <a:spcPct val="0"/>
                </a:spcBef>
              </a:pPr>
              <a:t>19</a:t>
            </a:fld>
            <a:endParaRPr lang="de-DE" altLang="nl-NL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nl-N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90B1951-FC76-403B-B242-D37ACF238D14}" type="slidenum">
              <a:rPr lang="de-DE" altLang="nl-NL" smtClean="0"/>
              <a:pPr eaLnBrk="1" hangingPunct="1">
                <a:spcBef>
                  <a:spcPct val="0"/>
                </a:spcBef>
              </a:pPr>
              <a:t>20</a:t>
            </a:fld>
            <a:endParaRPr lang="de-DE" altLang="nl-NL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nl-N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C221933-D4F1-4920-8E4C-73C0EA35F5C5}" type="slidenum">
              <a:rPr lang="de-DE" altLang="nl-NL" smtClean="0"/>
              <a:pPr eaLnBrk="1" hangingPunct="1">
                <a:spcBef>
                  <a:spcPct val="0"/>
                </a:spcBef>
              </a:pPr>
              <a:t>21</a:t>
            </a:fld>
            <a:endParaRPr lang="de-DE" altLang="nl-NL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nl-N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EB42A92-B180-4C88-BC66-64398CE43BF8}" type="slidenum">
              <a:rPr lang="de-DE" altLang="nl-NL" smtClean="0"/>
              <a:pPr eaLnBrk="1" hangingPunct="1">
                <a:spcBef>
                  <a:spcPct val="0"/>
                </a:spcBef>
              </a:pPr>
              <a:t>22</a:t>
            </a:fld>
            <a:endParaRPr lang="de-DE" altLang="nl-NL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nl-N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EB42A92-B180-4C88-BC66-64398CE43BF8}" type="slidenum">
              <a:rPr lang="de-DE" altLang="nl-NL" smtClean="0"/>
              <a:pPr eaLnBrk="1" hangingPunct="1">
                <a:spcBef>
                  <a:spcPct val="0"/>
                </a:spcBef>
              </a:pPr>
              <a:t>23</a:t>
            </a:fld>
            <a:endParaRPr lang="de-DE" altLang="nl-NL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nl-N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D425868-09BA-4D05-B1BB-4445EA0478B0}" type="slidenum">
              <a:rPr lang="de-DE" altLang="nl-NL" smtClean="0"/>
              <a:pPr eaLnBrk="1" hangingPunct="1">
                <a:spcBef>
                  <a:spcPct val="0"/>
                </a:spcBef>
              </a:pPr>
              <a:t>24</a:t>
            </a:fld>
            <a:endParaRPr lang="de-DE" altLang="nl-NL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nl-N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0F407B2-7031-4D7C-875D-86E2AD212FDA}" type="slidenum">
              <a:rPr lang="de-DE" altLang="nl-NL" smtClean="0"/>
              <a:pPr eaLnBrk="1" hangingPunct="1">
                <a:spcBef>
                  <a:spcPct val="0"/>
                </a:spcBef>
              </a:pPr>
              <a:t>25</a:t>
            </a:fld>
            <a:endParaRPr lang="de-DE" altLang="nl-NL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nl-N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06C37B4-C76E-405D-B0A7-2E14BE1CB050}" type="slidenum">
              <a:rPr lang="de-DE" altLang="nl-NL" smtClean="0"/>
              <a:pPr eaLnBrk="1" hangingPunct="1">
                <a:spcBef>
                  <a:spcPct val="0"/>
                </a:spcBef>
              </a:pPr>
              <a:t>26</a:t>
            </a:fld>
            <a:endParaRPr lang="de-DE" altLang="nl-NL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nl-N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90A1E79-A18C-46C0-A722-9A1D8BB7257D}" type="slidenum">
              <a:rPr lang="de-DE" altLang="nl-NL" smtClean="0"/>
              <a:pPr eaLnBrk="1" hangingPunct="1">
                <a:spcBef>
                  <a:spcPct val="0"/>
                </a:spcBef>
              </a:pPr>
              <a:t>27</a:t>
            </a:fld>
            <a:endParaRPr lang="de-DE" altLang="nl-NL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nl-N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A9439CB-9CF0-4AA3-B72D-65B23CC60C3C}" type="slidenum">
              <a:rPr lang="de-DE" altLang="nl-NL" smtClean="0"/>
              <a:pPr eaLnBrk="1" hangingPunct="1">
                <a:spcBef>
                  <a:spcPct val="0"/>
                </a:spcBef>
              </a:pPr>
              <a:t>28</a:t>
            </a:fld>
            <a:endParaRPr lang="de-DE" altLang="nl-NL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nl-N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92BF96A9-D4EE-43B3-9334-177640000C3F}" type="slidenum">
              <a:rPr lang="de-DE" altLang="nl-NL"/>
              <a:pPr>
                <a:spcBef>
                  <a:spcPct val="0"/>
                </a:spcBef>
              </a:pPr>
              <a:t>5</a:t>
            </a:fld>
            <a:endParaRPr lang="de-DE" altLang="nl-NL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nl-N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F6DFB7B-D677-4C37-951F-3372AD439CF5}" type="slidenum">
              <a:rPr lang="de-DE" altLang="nl-NL" smtClean="0"/>
              <a:pPr eaLnBrk="1" hangingPunct="1">
                <a:spcBef>
                  <a:spcPct val="0"/>
                </a:spcBef>
              </a:pPr>
              <a:t>29</a:t>
            </a:fld>
            <a:endParaRPr lang="de-DE" altLang="nl-NL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nl-N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3B5269A-3FE8-4F3E-904B-480C51C560B4}" type="slidenum">
              <a:rPr lang="de-DE" altLang="nl-NL" smtClean="0"/>
              <a:pPr eaLnBrk="1" hangingPunct="1">
                <a:spcBef>
                  <a:spcPct val="0"/>
                </a:spcBef>
              </a:pPr>
              <a:t>30</a:t>
            </a:fld>
            <a:endParaRPr lang="de-DE" altLang="nl-NL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nl-NL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26D8209-F11D-4377-AFA2-F1AE8CF5C3CE}" type="slidenum">
              <a:rPr lang="de-DE" altLang="nl-NL" smtClean="0"/>
              <a:pPr eaLnBrk="1" hangingPunct="1">
                <a:spcBef>
                  <a:spcPct val="0"/>
                </a:spcBef>
              </a:pPr>
              <a:t>31</a:t>
            </a:fld>
            <a:endParaRPr lang="de-DE" altLang="nl-NL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nl-NL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9DF43FA-0C69-4F7A-8D91-A290F8F99FD4}" type="slidenum">
              <a:rPr lang="de-DE" altLang="nl-NL" smtClean="0"/>
              <a:pPr eaLnBrk="1" hangingPunct="1">
                <a:spcBef>
                  <a:spcPct val="0"/>
                </a:spcBef>
              </a:pPr>
              <a:t>32</a:t>
            </a:fld>
            <a:endParaRPr lang="de-DE" altLang="nl-NL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nl-NL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C9D1BF0-61D1-4C9C-8E01-8067EB1FCC69}" type="slidenum">
              <a:rPr lang="de-DE" altLang="nl-NL" smtClean="0"/>
              <a:pPr eaLnBrk="1" hangingPunct="1">
                <a:spcBef>
                  <a:spcPct val="0"/>
                </a:spcBef>
              </a:pPr>
              <a:t>33</a:t>
            </a:fld>
            <a:endParaRPr lang="de-DE" altLang="nl-NL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nl-NL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32AB5A4-7C1E-436E-9D21-43C1CFCA16F0}" type="slidenum">
              <a:rPr lang="de-DE" altLang="nl-NL" smtClean="0"/>
              <a:pPr eaLnBrk="1" hangingPunct="1">
                <a:spcBef>
                  <a:spcPct val="0"/>
                </a:spcBef>
              </a:pPr>
              <a:t>34</a:t>
            </a:fld>
            <a:endParaRPr lang="de-DE" altLang="nl-NL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nl-NL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349FEE4-C077-4057-9AD6-FB4A9E8189F4}" type="slidenum">
              <a:rPr lang="en-US" altLang="nl-NL" smtClean="0"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altLang="nl-NL">
              <a:latin typeface="Arial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303BBEA-EF88-4EC1-A6BA-25EB6E71164E}" type="slidenum">
              <a:rPr lang="de-DE" altLang="nl-NL" smtClean="0"/>
              <a:pPr eaLnBrk="1" hangingPunct="1">
                <a:spcBef>
                  <a:spcPct val="0"/>
                </a:spcBef>
              </a:pPr>
              <a:t>36</a:t>
            </a:fld>
            <a:endParaRPr lang="de-DE" altLang="nl-NL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nl-NL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F3A91218-641F-4FC6-9B34-AEFFF477361A}" type="slidenum">
              <a:rPr lang="de-DE" altLang="nl-NL"/>
              <a:pPr>
                <a:spcBef>
                  <a:spcPct val="0"/>
                </a:spcBef>
              </a:pPr>
              <a:t>39</a:t>
            </a:fld>
            <a:endParaRPr lang="de-DE" altLang="nl-NL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nl-NL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5CFD7D-4E11-4312-8598-F0AA0777588E}" type="slidenum">
              <a:rPr lang="de-DE" altLang="nl-NL"/>
              <a:pPr/>
              <a:t>41</a:t>
            </a:fld>
            <a:endParaRPr lang="de-DE" altLang="nl-NL"/>
          </a:p>
        </p:txBody>
      </p:sp>
      <p:sp>
        <p:nvSpPr>
          <p:cNvPr id="156674" name="Rectangle 7"/>
          <p:cNvSpPr txBox="1">
            <a:spLocks noGrp="1" noChangeArrowheads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defTabSz="966788">
              <a:defRPr>
                <a:solidFill>
                  <a:schemeClr val="tx1"/>
                </a:solidFill>
                <a:latin typeface="Arial" charset="0"/>
              </a:defRPr>
            </a:lvl1pPr>
            <a:lvl2pPr marL="785813" indent="-303213" defTabSz="966788">
              <a:defRPr>
                <a:solidFill>
                  <a:schemeClr val="tx1"/>
                </a:solidFill>
                <a:latin typeface="Arial" charset="0"/>
              </a:defRPr>
            </a:lvl2pPr>
            <a:lvl3pPr marL="1208088" indent="-241300" defTabSz="966788">
              <a:defRPr>
                <a:solidFill>
                  <a:schemeClr val="tx1"/>
                </a:solidFill>
                <a:latin typeface="Arial" charset="0"/>
              </a:defRPr>
            </a:lvl3pPr>
            <a:lvl4pPr marL="1692275" indent="-242888" defTabSz="966788">
              <a:defRPr>
                <a:solidFill>
                  <a:schemeClr val="tx1"/>
                </a:solidFill>
                <a:latin typeface="Arial" charset="0"/>
              </a:defRPr>
            </a:lvl4pPr>
            <a:lvl5pPr marL="2174875" indent="-241300" defTabSz="966788">
              <a:defRPr>
                <a:solidFill>
                  <a:schemeClr val="tx1"/>
                </a:solidFill>
                <a:latin typeface="Arial" charset="0"/>
              </a:defRPr>
            </a:lvl5pPr>
            <a:lvl6pPr marL="2632075" indent="-241300" defTabSz="966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9275" indent="-241300" defTabSz="966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6475" indent="-241300" defTabSz="966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3675" indent="-241300" defTabSz="966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4ED2C766-2B84-4728-946B-8D1BCA8C346E}" type="slidenum">
              <a:rPr lang="en-US" altLang="nl-NL" sz="1200"/>
              <a:pPr algn="r"/>
              <a:t>41</a:t>
            </a:fld>
            <a:endParaRPr lang="en-US" altLang="nl-NL" sz="12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nl-NL" dirty="0"/>
              <a:t>LPH = lactase (lactase-</a:t>
            </a:r>
            <a:r>
              <a:rPr lang="en-US" altLang="nl-NL" dirty="0" err="1"/>
              <a:t>phlorizin</a:t>
            </a:r>
            <a:r>
              <a:rPr lang="en-US" altLang="nl-NL" dirty="0"/>
              <a:t> hydrolase). Regulatory elements </a:t>
            </a:r>
            <a:r>
              <a:rPr lang="en-US" altLang="nl-NL" dirty="0" err="1"/>
              <a:t>liggen</a:t>
            </a:r>
            <a:r>
              <a:rPr lang="en-US" altLang="nl-NL" dirty="0"/>
              <a:t> in de introns van MCM6 (</a:t>
            </a:r>
            <a:r>
              <a:rPr lang="en-US" altLang="nl-NL" dirty="0" err="1"/>
              <a:t>minichromosome</a:t>
            </a:r>
            <a:r>
              <a:rPr lang="en-US" altLang="nl-NL" dirty="0"/>
              <a:t> maintenance 6). Oct-1 binds stronger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E1E977AA-D0DD-4341-8562-00A7C4199A12}" type="slidenum">
              <a:rPr lang="de-DE" altLang="nl-NL"/>
              <a:pPr>
                <a:spcBef>
                  <a:spcPct val="0"/>
                </a:spcBef>
              </a:pPr>
              <a:t>6</a:t>
            </a:fld>
            <a:endParaRPr lang="de-DE" altLang="nl-NL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nl-NL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3B5269A-3FE8-4F3E-904B-480C51C560B4}" type="slidenum">
              <a:rPr lang="de-DE" altLang="nl-NL" smtClean="0"/>
              <a:pPr eaLnBrk="1" hangingPunct="1">
                <a:spcBef>
                  <a:spcPct val="0"/>
                </a:spcBef>
              </a:pPr>
              <a:t>42</a:t>
            </a:fld>
            <a:endParaRPr lang="de-DE" altLang="nl-NL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nl-NL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D18B9A59-6F01-42A6-A302-EED61ACEF242}" type="slidenum">
              <a:rPr lang="de-DE" altLang="nl-NL"/>
              <a:pPr>
                <a:spcBef>
                  <a:spcPct val="0"/>
                </a:spcBef>
              </a:pPr>
              <a:t>43</a:t>
            </a:fld>
            <a:endParaRPr lang="de-DE" altLang="nl-NL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nl-NL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92BF96A9-D4EE-43B3-9334-177640000C3F}" type="slidenum">
              <a:rPr lang="de-DE" altLang="nl-NL"/>
              <a:pPr>
                <a:spcBef>
                  <a:spcPct val="0"/>
                </a:spcBef>
              </a:pPr>
              <a:t>68</a:t>
            </a:fld>
            <a:endParaRPr lang="de-DE" altLang="nl-NL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247777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881C3803-5D21-4E16-9C9A-9FADB9F233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1A44ABE-4DA5-44DA-8D15-F9D0554C63EA}" type="slidenum">
              <a:rPr lang="de-DE" altLang="nl-NL" smtClean="0"/>
              <a:pPr>
                <a:spcBef>
                  <a:spcPct val="0"/>
                </a:spcBef>
              </a:pPr>
              <a:t>71</a:t>
            </a:fld>
            <a:endParaRPr lang="de-DE" altLang="nl-NL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C5DCAC58-38F1-4920-ADAC-A13930C70E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0B228CCD-B8DC-4584-992F-69DD66BFFF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E1E977AA-D0DD-4341-8562-00A7C4199A12}" type="slidenum">
              <a:rPr lang="de-DE" altLang="nl-NL"/>
              <a:pPr>
                <a:spcBef>
                  <a:spcPct val="0"/>
                </a:spcBef>
              </a:pPr>
              <a:t>72</a:t>
            </a:fld>
            <a:endParaRPr lang="de-DE" altLang="nl-NL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50789623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E1E977AA-D0DD-4341-8562-00A7C4199A12}" type="slidenum">
              <a:rPr lang="de-DE" altLang="nl-NL"/>
              <a:pPr>
                <a:spcBef>
                  <a:spcPct val="0"/>
                </a:spcBef>
              </a:pPr>
              <a:t>73</a:t>
            </a:fld>
            <a:endParaRPr lang="de-DE" altLang="nl-NL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8315889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881C3803-5D21-4E16-9C9A-9FADB9F233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1A44ABE-4DA5-44DA-8D15-F9D0554C63EA}" type="slidenum">
              <a:rPr lang="de-DE" altLang="nl-NL" smtClean="0"/>
              <a:pPr>
                <a:spcBef>
                  <a:spcPct val="0"/>
                </a:spcBef>
              </a:pPr>
              <a:t>74</a:t>
            </a:fld>
            <a:endParaRPr lang="de-DE" altLang="nl-NL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C5DCAC58-38F1-4920-ADAC-A13930C70E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0B228CCD-B8DC-4584-992F-69DD66BFFF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5463FD55-3E0A-4574-9605-871ACFF96E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DAF2E78-A9B4-433D-BED1-6A379EB168AB}" type="slidenum">
              <a:rPr lang="de-DE" altLang="nl-NL" smtClean="0"/>
              <a:pPr>
                <a:spcBef>
                  <a:spcPct val="0"/>
                </a:spcBef>
              </a:pPr>
              <a:t>75</a:t>
            </a:fld>
            <a:endParaRPr lang="de-DE" altLang="nl-NL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FC04EC45-4B91-4EDD-8C1A-72ACA8AC9A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074B1848-C141-4588-A30E-B273AA2BB2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A206D709-73E0-40E6-8F98-FE7D5CFD0B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CF434A1-DAA0-4878-85E2-90428A63F66D}" type="slidenum">
              <a:rPr lang="de-DE" altLang="nl-NL" smtClean="0"/>
              <a:pPr>
                <a:spcBef>
                  <a:spcPct val="0"/>
                </a:spcBef>
              </a:pPr>
              <a:t>76</a:t>
            </a:fld>
            <a:endParaRPr lang="de-DE" altLang="nl-NL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EE866EE9-6212-4DA0-A015-4B33AC5F9B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D71E48B2-BD06-4440-8C21-96DCA16106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B4FC6BAB-8B3A-4ADC-949E-C631B9547B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7B3B8D6-4A93-4D6A-8FD8-ABDF894CE44F}" type="slidenum">
              <a:rPr lang="de-DE" altLang="nl-NL" smtClean="0"/>
              <a:pPr>
                <a:spcBef>
                  <a:spcPct val="0"/>
                </a:spcBef>
              </a:pPr>
              <a:t>77</a:t>
            </a:fld>
            <a:endParaRPr lang="de-DE" altLang="nl-NL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B36554E5-8C90-4E10-8F63-CC07B85138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2774824E-AAE3-4E44-95AC-9785CF3F98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E1E977AA-D0DD-4341-8562-00A7C4199A12}" type="slidenum">
              <a:rPr lang="de-DE" altLang="nl-NL"/>
              <a:pPr>
                <a:spcBef>
                  <a:spcPct val="0"/>
                </a:spcBef>
              </a:pPr>
              <a:t>8</a:t>
            </a:fld>
            <a:endParaRPr lang="de-DE" altLang="nl-NL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nl-NL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77AC5D0-2BD8-4AE2-B818-5014199CE454}" type="slidenum">
              <a:rPr lang="de-DE" altLang="nl-NL"/>
              <a:pPr eaLnBrk="1" hangingPunct="1"/>
              <a:t>86</a:t>
            </a:fld>
            <a:endParaRPr lang="de-DE" altLang="nl-NL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nl-NL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CF15F4F-7448-4C05-9D06-DB1382AA790B}" type="slidenum">
              <a:rPr lang="de-DE" altLang="nl-NL"/>
              <a:pPr eaLnBrk="1" hangingPunct="1"/>
              <a:t>87</a:t>
            </a:fld>
            <a:endParaRPr lang="de-DE" altLang="nl-NL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nl-NL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999A3F7-3860-4BD3-A94E-F1DBF9462DBA}" type="slidenum">
              <a:rPr lang="de-DE" altLang="nl-NL"/>
              <a:pPr eaLnBrk="1" hangingPunct="1"/>
              <a:t>88</a:t>
            </a:fld>
            <a:endParaRPr lang="de-DE" altLang="nl-NL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nl-NL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05D1415-93B0-43E6-8F74-769E43C1ABCF}" type="slidenum">
              <a:rPr lang="de-DE" altLang="nl-NL"/>
              <a:pPr eaLnBrk="1" hangingPunct="1"/>
              <a:t>89</a:t>
            </a:fld>
            <a:endParaRPr lang="de-DE" altLang="nl-NL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nl-NL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52BF715-3546-4943-AA37-CC124ED81C80}" type="slidenum">
              <a:rPr lang="de-DE" altLang="nl-NL"/>
              <a:pPr eaLnBrk="1" hangingPunct="1"/>
              <a:t>90</a:t>
            </a:fld>
            <a:endParaRPr lang="de-DE" altLang="nl-NL"/>
          </a:p>
        </p:txBody>
      </p:sp>
      <p:sp>
        <p:nvSpPr>
          <p:cNvPr id="5120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6" rIns="91432" bIns="45716" anchor="b"/>
          <a:lstStyle>
            <a:lvl1pPr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B32B4F4-661F-4675-89C1-571D7AF37D21}" type="slidenum">
              <a:rPr lang="en-US" altLang="nl-NL" sz="1300"/>
              <a:pPr algn="r" eaLnBrk="1" hangingPunct="1">
                <a:spcBef>
                  <a:spcPct val="0"/>
                </a:spcBef>
              </a:pPr>
              <a:t>90</a:t>
            </a:fld>
            <a:endParaRPr lang="en-US" altLang="nl-NL" sz="1300"/>
          </a:p>
        </p:txBody>
      </p:sp>
      <p:sp>
        <p:nvSpPr>
          <p:cNvPr id="512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5120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432" tIns="45716" rIns="91432" bIns="45716"/>
          <a:lstStyle/>
          <a:p>
            <a:pPr eaLnBrk="1" hangingPunct="1"/>
            <a:endParaRPr lang="nl-NL" altLang="nl-NL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0776AF5-C455-44EF-9E42-DACD009A623E}" type="slidenum">
              <a:rPr lang="de-DE" altLang="nl-NL"/>
              <a:pPr eaLnBrk="1" hangingPunct="1"/>
              <a:t>91</a:t>
            </a:fld>
            <a:endParaRPr lang="de-DE" altLang="nl-NL"/>
          </a:p>
        </p:txBody>
      </p:sp>
      <p:sp>
        <p:nvSpPr>
          <p:cNvPr id="5222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6" rIns="91432" bIns="45716" anchor="b"/>
          <a:lstStyle>
            <a:lvl1pPr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5C4679C-5957-4005-B127-886301ACA226}" type="slidenum">
              <a:rPr lang="en-US" altLang="nl-NL" sz="1300"/>
              <a:pPr algn="r" eaLnBrk="1" hangingPunct="1">
                <a:spcBef>
                  <a:spcPct val="0"/>
                </a:spcBef>
              </a:pPr>
              <a:t>91</a:t>
            </a:fld>
            <a:endParaRPr lang="en-US" altLang="nl-NL" sz="1300"/>
          </a:p>
        </p:txBody>
      </p:sp>
      <p:sp>
        <p:nvSpPr>
          <p:cNvPr id="522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5222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432" tIns="45716" rIns="91432" bIns="45716"/>
          <a:lstStyle/>
          <a:p>
            <a:pPr eaLnBrk="1" hangingPunct="1"/>
            <a:endParaRPr lang="de-DE" altLang="nl-NL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628C27B-4AC6-4E0C-8600-DB48A8F92489}" type="slidenum">
              <a:rPr lang="de-DE" altLang="nl-NL"/>
              <a:pPr eaLnBrk="1" hangingPunct="1"/>
              <a:t>92</a:t>
            </a:fld>
            <a:endParaRPr lang="de-DE" altLang="nl-NL"/>
          </a:p>
        </p:txBody>
      </p:sp>
      <p:sp>
        <p:nvSpPr>
          <p:cNvPr id="5325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6" rIns="91432" bIns="45716" anchor="b"/>
          <a:lstStyle>
            <a:lvl1pPr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6BC364F-48F4-4147-B1C7-48BB53C3FF04}" type="slidenum">
              <a:rPr lang="en-US" altLang="nl-NL" sz="1300"/>
              <a:pPr algn="r" eaLnBrk="1" hangingPunct="1">
                <a:spcBef>
                  <a:spcPct val="0"/>
                </a:spcBef>
              </a:pPr>
              <a:t>92</a:t>
            </a:fld>
            <a:endParaRPr lang="en-US" altLang="nl-NL" sz="1300"/>
          </a:p>
        </p:txBody>
      </p:sp>
      <p:sp>
        <p:nvSpPr>
          <p:cNvPr id="532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5325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432" tIns="45716" rIns="91432" bIns="45716"/>
          <a:lstStyle/>
          <a:p>
            <a:pPr eaLnBrk="1" hangingPunct="1"/>
            <a:endParaRPr lang="nl-NL" altLang="nl-NL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B58D734-D163-4160-9ED5-AD50E3A160E3}" type="slidenum">
              <a:rPr lang="de-DE" altLang="nl-NL"/>
              <a:pPr eaLnBrk="1" hangingPunct="1"/>
              <a:t>93</a:t>
            </a:fld>
            <a:endParaRPr lang="de-DE" altLang="nl-NL"/>
          </a:p>
        </p:txBody>
      </p:sp>
      <p:sp>
        <p:nvSpPr>
          <p:cNvPr id="5427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09323E86-70DD-4FCD-8896-37A720FB7897}" type="slidenum">
              <a:rPr lang="en-US" altLang="nl-NL" sz="1200">
                <a:solidFill>
                  <a:srgbClr val="000000"/>
                </a:solidFill>
              </a:rPr>
              <a:pPr algn="r" eaLnBrk="1" hangingPunct="1"/>
              <a:t>93</a:t>
            </a:fld>
            <a:endParaRPr lang="en-US" altLang="nl-NL" sz="1200">
              <a:solidFill>
                <a:srgbClr val="000000"/>
              </a:solidFill>
            </a:endParaRPr>
          </a:p>
        </p:txBody>
      </p:sp>
      <p:sp>
        <p:nvSpPr>
          <p:cNvPr id="542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 altLang="nl-NL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219570F-B4BE-4581-B561-33FAA2E58923}" type="slidenum">
              <a:rPr lang="de-DE" altLang="nl-NL"/>
              <a:pPr eaLnBrk="1" hangingPunct="1"/>
              <a:t>95</a:t>
            </a:fld>
            <a:endParaRPr lang="de-DE" altLang="nl-NL"/>
          </a:p>
        </p:txBody>
      </p:sp>
      <p:sp>
        <p:nvSpPr>
          <p:cNvPr id="5734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77A674E8-189B-4E9C-851F-3B949491FCBA}" type="slidenum">
              <a:rPr lang="en-US" altLang="nl-NL" sz="1200"/>
              <a:pPr algn="r" eaLnBrk="1" hangingPunct="1"/>
              <a:t>95</a:t>
            </a:fld>
            <a:endParaRPr lang="en-US" altLang="nl-NL" sz="1200"/>
          </a:p>
        </p:txBody>
      </p:sp>
      <p:sp>
        <p:nvSpPr>
          <p:cNvPr id="57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nl-NL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D503823-4D4C-4619-AF58-ADD7C6539B26}" type="slidenum">
              <a:rPr lang="de-DE" altLang="nl-NL"/>
              <a:pPr eaLnBrk="1" hangingPunct="1"/>
              <a:t>96</a:t>
            </a:fld>
            <a:endParaRPr lang="de-DE" altLang="nl-NL"/>
          </a:p>
        </p:txBody>
      </p:sp>
      <p:sp>
        <p:nvSpPr>
          <p:cNvPr id="5529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6" rIns="91432" bIns="45716" anchor="b"/>
          <a:lstStyle>
            <a:lvl1pPr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5184A91-D110-4BB4-9655-CDF9522D73BD}" type="slidenum">
              <a:rPr lang="en-US" altLang="nl-NL" sz="1300"/>
              <a:pPr algn="r" eaLnBrk="1" hangingPunct="1">
                <a:spcBef>
                  <a:spcPct val="0"/>
                </a:spcBef>
              </a:pPr>
              <a:t>96</a:t>
            </a:fld>
            <a:endParaRPr lang="en-US" altLang="nl-NL" sz="1300"/>
          </a:p>
        </p:txBody>
      </p:sp>
      <p:sp>
        <p:nvSpPr>
          <p:cNvPr id="553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5530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432" tIns="45716" rIns="91432" bIns="45716"/>
          <a:lstStyle/>
          <a:p>
            <a:pPr eaLnBrk="1" hangingPunct="1"/>
            <a:endParaRPr lang="de-DE" altLang="nl-NL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49D90267-1871-4EBD-8B75-990C3ABF6E8E}" type="slidenum">
              <a:rPr lang="de-DE" altLang="nl-NL"/>
              <a:pPr>
                <a:spcBef>
                  <a:spcPct val="0"/>
                </a:spcBef>
              </a:pPr>
              <a:t>9</a:t>
            </a:fld>
            <a:endParaRPr lang="de-DE" altLang="nl-NL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51682479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A94A9D-8948-48A5-BF79-A01668746234}" type="slidenum">
              <a:rPr lang="de-DE" altLang="nl-NL"/>
              <a:pPr eaLnBrk="1" hangingPunct="1"/>
              <a:t>98</a:t>
            </a:fld>
            <a:endParaRPr lang="de-DE" altLang="nl-NL"/>
          </a:p>
        </p:txBody>
      </p:sp>
      <p:sp>
        <p:nvSpPr>
          <p:cNvPr id="5939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41A4C660-7731-4442-9094-4283A96133FF}" type="slidenum">
              <a:rPr lang="en-US" altLang="nl-NL" sz="1200">
                <a:solidFill>
                  <a:srgbClr val="000000"/>
                </a:solidFill>
              </a:rPr>
              <a:pPr algn="r" eaLnBrk="1" hangingPunct="1"/>
              <a:t>98</a:t>
            </a:fld>
            <a:endParaRPr lang="en-US" altLang="nl-NL" sz="1200">
              <a:solidFill>
                <a:srgbClr val="000000"/>
              </a:solidFill>
            </a:endParaRPr>
          </a:p>
        </p:txBody>
      </p:sp>
      <p:sp>
        <p:nvSpPr>
          <p:cNvPr id="593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 altLang="nl-NL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DE55623-B5F5-420D-83BC-939A246CD531}" type="slidenum">
              <a:rPr lang="de-DE" altLang="nl-NL"/>
              <a:pPr eaLnBrk="1" hangingPunct="1"/>
              <a:t>99</a:t>
            </a:fld>
            <a:endParaRPr lang="de-DE" altLang="nl-NL"/>
          </a:p>
        </p:txBody>
      </p:sp>
      <p:sp>
        <p:nvSpPr>
          <p:cNvPr id="6041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0642BF74-248A-4F8F-ADCA-FA6C9A838AC4}" type="slidenum">
              <a:rPr lang="en-US" altLang="nl-NL" sz="1200">
                <a:solidFill>
                  <a:srgbClr val="000000"/>
                </a:solidFill>
              </a:rPr>
              <a:pPr algn="r" eaLnBrk="1" hangingPunct="1"/>
              <a:t>99</a:t>
            </a:fld>
            <a:endParaRPr lang="en-US" altLang="nl-NL" sz="1200">
              <a:solidFill>
                <a:srgbClr val="000000"/>
              </a:solidFill>
            </a:endParaRPr>
          </a:p>
        </p:txBody>
      </p:sp>
      <p:sp>
        <p:nvSpPr>
          <p:cNvPr id="604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 altLang="nl-NL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5E883B6-F670-4405-8E38-D93D9D230480}" type="slidenum">
              <a:rPr lang="de-DE" altLang="nl-NL"/>
              <a:pPr eaLnBrk="1" hangingPunct="1"/>
              <a:t>100</a:t>
            </a:fld>
            <a:endParaRPr lang="de-DE" altLang="nl-NL"/>
          </a:p>
        </p:txBody>
      </p:sp>
      <p:sp>
        <p:nvSpPr>
          <p:cNvPr id="614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994C407-29B3-4B68-818F-FECDC3036149}" type="slidenum">
              <a:rPr lang="en-US" altLang="nl-NL" sz="1200">
                <a:solidFill>
                  <a:srgbClr val="000000"/>
                </a:solidFill>
              </a:rPr>
              <a:pPr algn="r" eaLnBrk="1" hangingPunct="1"/>
              <a:t>100</a:t>
            </a:fld>
            <a:endParaRPr lang="en-US" altLang="nl-NL" sz="1200">
              <a:solidFill>
                <a:srgbClr val="000000"/>
              </a:solidFill>
            </a:endParaRPr>
          </a:p>
        </p:txBody>
      </p:sp>
      <p:sp>
        <p:nvSpPr>
          <p:cNvPr id="614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 altLang="nl-NL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1BE3E95-2A3A-4641-85B0-53EA3DC07385}" type="slidenum">
              <a:rPr lang="de-DE" altLang="nl-NL"/>
              <a:pPr eaLnBrk="1" hangingPunct="1"/>
              <a:t>102</a:t>
            </a:fld>
            <a:endParaRPr lang="de-DE" altLang="nl-NL"/>
          </a:p>
        </p:txBody>
      </p:sp>
      <p:sp>
        <p:nvSpPr>
          <p:cNvPr id="6246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6" rIns="91432" bIns="45716" anchor="b"/>
          <a:lstStyle>
            <a:lvl1pPr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AD85AE5-4E01-4E01-9B9C-F999203BFA0C}" type="slidenum">
              <a:rPr lang="en-US" altLang="nl-NL" sz="1300"/>
              <a:pPr algn="r" eaLnBrk="1" hangingPunct="1">
                <a:spcBef>
                  <a:spcPct val="0"/>
                </a:spcBef>
              </a:pPr>
              <a:t>102</a:t>
            </a:fld>
            <a:endParaRPr lang="en-US" altLang="nl-NL" sz="1300"/>
          </a:p>
        </p:txBody>
      </p:sp>
      <p:sp>
        <p:nvSpPr>
          <p:cNvPr id="624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6246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432" tIns="45716" rIns="91432" bIns="45716"/>
          <a:lstStyle/>
          <a:p>
            <a:pPr eaLnBrk="1" hangingPunct="1"/>
            <a:endParaRPr lang="de-DE" altLang="nl-NL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463EB00-3480-4B26-ABF3-C084B9799D63}" type="slidenum">
              <a:rPr lang="de-DE" altLang="nl-NL"/>
              <a:pPr eaLnBrk="1" hangingPunct="1"/>
              <a:t>107</a:t>
            </a:fld>
            <a:endParaRPr lang="de-DE" altLang="nl-NL"/>
          </a:p>
        </p:txBody>
      </p:sp>
      <p:sp>
        <p:nvSpPr>
          <p:cNvPr id="6349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1A76B87F-0783-45FF-82E2-4EA29870AD09}" type="slidenum">
              <a:rPr lang="de-DE" altLang="nl-NL" sz="1200"/>
              <a:pPr algn="r" eaLnBrk="1" hangingPunct="1"/>
              <a:t>107</a:t>
            </a:fld>
            <a:endParaRPr lang="de-DE" altLang="nl-NL" sz="1200"/>
          </a:p>
        </p:txBody>
      </p:sp>
      <p:sp>
        <p:nvSpPr>
          <p:cNvPr id="634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6349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nl-NL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E1E977AA-D0DD-4341-8562-00A7C4199A12}" type="slidenum">
              <a:rPr lang="de-DE" altLang="nl-NL"/>
              <a:pPr>
                <a:spcBef>
                  <a:spcPct val="0"/>
                </a:spcBef>
              </a:pPr>
              <a:t>117</a:t>
            </a:fld>
            <a:endParaRPr lang="de-DE" altLang="nl-NL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9150748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>
            <a:extLst>
              <a:ext uri="{FF2B5EF4-FFF2-40B4-BE49-F238E27FC236}">
                <a16:creationId xmlns:a16="http://schemas.microsoft.com/office/drawing/2014/main" id="{4F39978E-0059-44EB-96E9-9EA97B507F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A510C1E-6C69-4FB9-9D6B-D4B3A0204CD3}" type="slidenum">
              <a:rPr lang="en-US" altLang="nl-NL" smtClean="0"/>
              <a:pPr>
                <a:spcBef>
                  <a:spcPct val="0"/>
                </a:spcBef>
              </a:pPr>
              <a:t>118</a:t>
            </a:fld>
            <a:endParaRPr lang="en-US" altLang="nl-NL"/>
          </a:p>
        </p:txBody>
      </p:sp>
      <p:sp>
        <p:nvSpPr>
          <p:cNvPr id="97283" name="Rectangle 2">
            <a:extLst>
              <a:ext uri="{FF2B5EF4-FFF2-40B4-BE49-F238E27FC236}">
                <a16:creationId xmlns:a16="http://schemas.microsoft.com/office/drawing/2014/main" id="{1EE08E3E-6E43-45AB-BFEE-9D26A3AAF6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>
            <a:extLst>
              <a:ext uri="{FF2B5EF4-FFF2-40B4-BE49-F238E27FC236}">
                <a16:creationId xmlns:a16="http://schemas.microsoft.com/office/drawing/2014/main" id="{8E8FE475-7153-484F-BF37-C44411973D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>
            <a:extLst>
              <a:ext uri="{FF2B5EF4-FFF2-40B4-BE49-F238E27FC236}">
                <a16:creationId xmlns:a16="http://schemas.microsoft.com/office/drawing/2014/main" id="{8935C058-7FF6-40C5-8E01-47BD6F46E3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957CA86-C566-4971-9D7D-D18AD115C114}" type="slidenum">
              <a:rPr lang="en-US" altLang="nl-NL" smtClean="0"/>
              <a:pPr>
                <a:spcBef>
                  <a:spcPct val="0"/>
                </a:spcBef>
              </a:pPr>
              <a:t>119</a:t>
            </a:fld>
            <a:endParaRPr lang="en-US" altLang="nl-NL"/>
          </a:p>
        </p:txBody>
      </p:sp>
      <p:sp>
        <p:nvSpPr>
          <p:cNvPr id="99331" name="Rectangle 2">
            <a:extLst>
              <a:ext uri="{FF2B5EF4-FFF2-40B4-BE49-F238E27FC236}">
                <a16:creationId xmlns:a16="http://schemas.microsoft.com/office/drawing/2014/main" id="{34D68713-79D5-456F-BE8C-F11D1872F8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>
            <a:extLst>
              <a:ext uri="{FF2B5EF4-FFF2-40B4-BE49-F238E27FC236}">
                <a16:creationId xmlns:a16="http://schemas.microsoft.com/office/drawing/2014/main" id="{A88A4689-DAA7-4A90-8063-1B2A65ECA0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>
            <a:extLst>
              <a:ext uri="{FF2B5EF4-FFF2-40B4-BE49-F238E27FC236}">
                <a16:creationId xmlns:a16="http://schemas.microsoft.com/office/drawing/2014/main" id="{05BAA5BA-A9A2-4E17-91C2-5D7643D2B1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EDF67E2-2F8B-485B-8980-C3DE6B1D357E}" type="slidenum">
              <a:rPr lang="en-US" altLang="nl-NL" smtClean="0"/>
              <a:pPr>
                <a:spcBef>
                  <a:spcPct val="0"/>
                </a:spcBef>
              </a:pPr>
              <a:t>120</a:t>
            </a:fld>
            <a:endParaRPr lang="en-US" altLang="nl-NL"/>
          </a:p>
        </p:txBody>
      </p:sp>
      <p:sp>
        <p:nvSpPr>
          <p:cNvPr id="101379" name="Rectangle 2">
            <a:extLst>
              <a:ext uri="{FF2B5EF4-FFF2-40B4-BE49-F238E27FC236}">
                <a16:creationId xmlns:a16="http://schemas.microsoft.com/office/drawing/2014/main" id="{3663B763-DFFD-4B95-8AE6-A6B9964133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>
            <a:extLst>
              <a:ext uri="{FF2B5EF4-FFF2-40B4-BE49-F238E27FC236}">
                <a16:creationId xmlns:a16="http://schemas.microsoft.com/office/drawing/2014/main" id="{E43B8D5C-A507-470D-ACE7-220377C704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DE" altLang="nl-NL">
                <a:latin typeface="Arial" panose="020B0604020202020204" pitchFamily="34" charset="0"/>
              </a:rPr>
              <a:t>Behandel eerst de size onderaan!</a:t>
            </a: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>
            <a:extLst>
              <a:ext uri="{FF2B5EF4-FFF2-40B4-BE49-F238E27FC236}">
                <a16:creationId xmlns:a16="http://schemas.microsoft.com/office/drawing/2014/main" id="{C80A1024-590C-4132-B3EA-0F9BBEB446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D0FCFAC-9068-4417-B09C-7229541A55C4}" type="slidenum">
              <a:rPr lang="en-US" altLang="nl-NL" smtClean="0"/>
              <a:pPr>
                <a:spcBef>
                  <a:spcPct val="0"/>
                </a:spcBef>
              </a:pPr>
              <a:t>121</a:t>
            </a:fld>
            <a:endParaRPr lang="en-US" altLang="nl-NL"/>
          </a:p>
        </p:txBody>
      </p:sp>
      <p:sp>
        <p:nvSpPr>
          <p:cNvPr id="105475" name="Rectangle 2">
            <a:extLst>
              <a:ext uri="{FF2B5EF4-FFF2-40B4-BE49-F238E27FC236}">
                <a16:creationId xmlns:a16="http://schemas.microsoft.com/office/drawing/2014/main" id="{E9EA441C-8414-45A8-B829-E1769F088A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>
            <a:extLst>
              <a:ext uri="{FF2B5EF4-FFF2-40B4-BE49-F238E27FC236}">
                <a16:creationId xmlns:a16="http://schemas.microsoft.com/office/drawing/2014/main" id="{F99C1102-0669-4865-BC1C-D2930A19A1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915A0CE0-A1A2-4FF3-87DE-87FEBAC6F1CD}" type="slidenum">
              <a:rPr lang="de-DE" altLang="nl-NL"/>
              <a:pPr>
                <a:spcBef>
                  <a:spcPct val="0"/>
                </a:spcBef>
              </a:pPr>
              <a:t>10</a:t>
            </a:fld>
            <a:endParaRPr lang="de-DE" altLang="nl-NL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55176112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>
            <a:extLst>
              <a:ext uri="{FF2B5EF4-FFF2-40B4-BE49-F238E27FC236}">
                <a16:creationId xmlns:a16="http://schemas.microsoft.com/office/drawing/2014/main" id="{C835E76D-9184-4015-ABEC-E75AA7D7BE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23ACEA2-286F-4DBD-9FAB-AA57A773BBB9}" type="slidenum">
              <a:rPr lang="en-US" altLang="nl-NL" smtClean="0"/>
              <a:pPr>
                <a:spcBef>
                  <a:spcPct val="0"/>
                </a:spcBef>
              </a:pPr>
              <a:t>122</a:t>
            </a:fld>
            <a:endParaRPr lang="en-US" altLang="nl-NL"/>
          </a:p>
        </p:txBody>
      </p:sp>
      <p:sp>
        <p:nvSpPr>
          <p:cNvPr id="109571" name="Rectangle 2">
            <a:extLst>
              <a:ext uri="{FF2B5EF4-FFF2-40B4-BE49-F238E27FC236}">
                <a16:creationId xmlns:a16="http://schemas.microsoft.com/office/drawing/2014/main" id="{456C6836-D068-4373-9B7B-18FA1461F5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>
            <a:extLst>
              <a:ext uri="{FF2B5EF4-FFF2-40B4-BE49-F238E27FC236}">
                <a16:creationId xmlns:a16="http://schemas.microsoft.com/office/drawing/2014/main" id="{555C48FF-2FFC-4E4B-88BF-A61F2DFDE7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>
            <a:extLst>
              <a:ext uri="{FF2B5EF4-FFF2-40B4-BE49-F238E27FC236}">
                <a16:creationId xmlns:a16="http://schemas.microsoft.com/office/drawing/2014/main" id="{AD71BDEF-7CD4-4B12-8A25-26973AD5B4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34A04FB-5B01-4C28-9E3F-C251C57A59AF}" type="slidenum">
              <a:rPr lang="en-US" altLang="nl-NL" smtClean="0"/>
              <a:pPr>
                <a:spcBef>
                  <a:spcPct val="0"/>
                </a:spcBef>
              </a:pPr>
              <a:t>123</a:t>
            </a:fld>
            <a:endParaRPr lang="en-US" altLang="nl-NL"/>
          </a:p>
        </p:txBody>
      </p:sp>
      <p:sp>
        <p:nvSpPr>
          <p:cNvPr id="111619" name="Rectangle 2">
            <a:extLst>
              <a:ext uri="{FF2B5EF4-FFF2-40B4-BE49-F238E27FC236}">
                <a16:creationId xmlns:a16="http://schemas.microsoft.com/office/drawing/2014/main" id="{2911588D-94FE-495B-92D8-3B21B3D965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>
            <a:extLst>
              <a:ext uri="{FF2B5EF4-FFF2-40B4-BE49-F238E27FC236}">
                <a16:creationId xmlns:a16="http://schemas.microsoft.com/office/drawing/2014/main" id="{A2774281-7FB4-4779-A034-81DA7A2110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>
            <a:extLst>
              <a:ext uri="{FF2B5EF4-FFF2-40B4-BE49-F238E27FC236}">
                <a16:creationId xmlns:a16="http://schemas.microsoft.com/office/drawing/2014/main" id="{B113E727-313F-4E4E-BFC1-3ABA426920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4B39020-4847-4F46-8B2A-8B29465B197E}" type="slidenum">
              <a:rPr lang="en-US" altLang="nl-NL" smtClean="0"/>
              <a:pPr>
                <a:spcBef>
                  <a:spcPct val="0"/>
                </a:spcBef>
              </a:pPr>
              <a:t>124</a:t>
            </a:fld>
            <a:endParaRPr lang="en-US" altLang="nl-NL"/>
          </a:p>
        </p:txBody>
      </p:sp>
      <p:sp>
        <p:nvSpPr>
          <p:cNvPr id="113667" name="Rectangle 2">
            <a:extLst>
              <a:ext uri="{FF2B5EF4-FFF2-40B4-BE49-F238E27FC236}">
                <a16:creationId xmlns:a16="http://schemas.microsoft.com/office/drawing/2014/main" id="{355DE3D6-E65E-406F-8DED-3D7FFB1C44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>
            <a:extLst>
              <a:ext uri="{FF2B5EF4-FFF2-40B4-BE49-F238E27FC236}">
                <a16:creationId xmlns:a16="http://schemas.microsoft.com/office/drawing/2014/main" id="{0D55FA2E-3217-4300-A2DF-48DE411331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>
            <a:extLst>
              <a:ext uri="{FF2B5EF4-FFF2-40B4-BE49-F238E27FC236}">
                <a16:creationId xmlns:a16="http://schemas.microsoft.com/office/drawing/2014/main" id="{5F2ABC75-8892-4E21-92FC-18FE3B8CD9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C6B7902-076A-4AD2-9B43-FBA2380F04AF}" type="slidenum">
              <a:rPr lang="en-US" altLang="nl-NL" smtClean="0"/>
              <a:pPr>
                <a:spcBef>
                  <a:spcPct val="0"/>
                </a:spcBef>
              </a:pPr>
              <a:t>125</a:t>
            </a:fld>
            <a:endParaRPr lang="en-US" altLang="nl-NL"/>
          </a:p>
        </p:txBody>
      </p:sp>
      <p:sp>
        <p:nvSpPr>
          <p:cNvPr id="115715" name="Rectangle 2">
            <a:extLst>
              <a:ext uri="{FF2B5EF4-FFF2-40B4-BE49-F238E27FC236}">
                <a16:creationId xmlns:a16="http://schemas.microsoft.com/office/drawing/2014/main" id="{C4CC36F6-A519-4C6F-9CC8-9D7C9F1B55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>
            <a:extLst>
              <a:ext uri="{FF2B5EF4-FFF2-40B4-BE49-F238E27FC236}">
                <a16:creationId xmlns:a16="http://schemas.microsoft.com/office/drawing/2014/main" id="{DF34F48E-DAEE-4E49-A518-388918E58F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>
            <a:extLst>
              <a:ext uri="{FF2B5EF4-FFF2-40B4-BE49-F238E27FC236}">
                <a16:creationId xmlns:a16="http://schemas.microsoft.com/office/drawing/2014/main" id="{F9E8D062-1FC2-4398-B0C4-DA059E8A26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1171302-23DC-4FAB-9BF9-0B14030A5881}" type="slidenum">
              <a:rPr lang="en-US" altLang="nl-NL" smtClean="0"/>
              <a:pPr>
                <a:spcBef>
                  <a:spcPct val="0"/>
                </a:spcBef>
              </a:pPr>
              <a:t>126</a:t>
            </a:fld>
            <a:endParaRPr lang="en-US" altLang="nl-NL"/>
          </a:p>
        </p:txBody>
      </p:sp>
      <p:sp>
        <p:nvSpPr>
          <p:cNvPr id="119811" name="Rectangle 2">
            <a:extLst>
              <a:ext uri="{FF2B5EF4-FFF2-40B4-BE49-F238E27FC236}">
                <a16:creationId xmlns:a16="http://schemas.microsoft.com/office/drawing/2014/main" id="{DA2F8CAC-1E5B-42A7-9DD7-2FDC0D0582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>
            <a:extLst>
              <a:ext uri="{FF2B5EF4-FFF2-40B4-BE49-F238E27FC236}">
                <a16:creationId xmlns:a16="http://schemas.microsoft.com/office/drawing/2014/main" id="{AD5CCF87-8684-47BD-8A8F-598ED87840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DE" altLang="nl-NL">
                <a:latin typeface="Arial" panose="020B0604020202020204" pitchFamily="34" charset="0"/>
              </a:rPr>
              <a:t>Benadruk het vergemakkelijken van veranderingen</a:t>
            </a: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>
            <a:extLst>
              <a:ext uri="{FF2B5EF4-FFF2-40B4-BE49-F238E27FC236}">
                <a16:creationId xmlns:a16="http://schemas.microsoft.com/office/drawing/2014/main" id="{16A17FEA-2FA8-48D9-8EF1-DA49AE5051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EAC46DD-BE4D-4D2F-BAD9-29C29D6E67DE}" type="slidenum">
              <a:rPr lang="en-US" altLang="nl-NL" smtClean="0"/>
              <a:pPr>
                <a:spcBef>
                  <a:spcPct val="0"/>
                </a:spcBef>
              </a:pPr>
              <a:t>127</a:t>
            </a:fld>
            <a:endParaRPr lang="en-US" altLang="nl-NL"/>
          </a:p>
        </p:txBody>
      </p:sp>
      <p:sp>
        <p:nvSpPr>
          <p:cNvPr id="123907" name="Rectangle 2">
            <a:extLst>
              <a:ext uri="{FF2B5EF4-FFF2-40B4-BE49-F238E27FC236}">
                <a16:creationId xmlns:a16="http://schemas.microsoft.com/office/drawing/2014/main" id="{26310879-6427-4977-90FA-352EAB6577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>
            <a:extLst>
              <a:ext uri="{FF2B5EF4-FFF2-40B4-BE49-F238E27FC236}">
                <a16:creationId xmlns:a16="http://schemas.microsoft.com/office/drawing/2014/main" id="{B27B4C62-DB30-4BA6-B06E-ABA3F480D2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E1E977AA-D0DD-4341-8562-00A7C4199A12}" type="slidenum">
              <a:rPr lang="de-DE" altLang="nl-NL"/>
              <a:pPr>
                <a:spcBef>
                  <a:spcPct val="0"/>
                </a:spcBef>
              </a:pPr>
              <a:t>128</a:t>
            </a:fld>
            <a:endParaRPr lang="de-DE" altLang="nl-NL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63034656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>
            <a:extLst>
              <a:ext uri="{FF2B5EF4-FFF2-40B4-BE49-F238E27FC236}">
                <a16:creationId xmlns:a16="http://schemas.microsoft.com/office/drawing/2014/main" id="{05AF5247-63F9-4C20-882A-F2CF34C39F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E366989-FA40-4CAF-93D7-52F55A2CD5A3}" type="slidenum">
              <a:rPr lang="en-US" altLang="nl-NL" smtClean="0"/>
              <a:pPr>
                <a:spcBef>
                  <a:spcPct val="0"/>
                </a:spcBef>
              </a:pPr>
              <a:t>135</a:t>
            </a:fld>
            <a:endParaRPr lang="en-US" altLang="nl-NL"/>
          </a:p>
        </p:txBody>
      </p:sp>
      <p:sp>
        <p:nvSpPr>
          <p:cNvPr id="107523" name="Rectangle 2">
            <a:extLst>
              <a:ext uri="{FF2B5EF4-FFF2-40B4-BE49-F238E27FC236}">
                <a16:creationId xmlns:a16="http://schemas.microsoft.com/office/drawing/2014/main" id="{A75DAC62-22C1-4B2E-ABC3-46F4EAF896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>
            <a:extLst>
              <a:ext uri="{FF2B5EF4-FFF2-40B4-BE49-F238E27FC236}">
                <a16:creationId xmlns:a16="http://schemas.microsoft.com/office/drawing/2014/main" id="{3EAC7EC9-DA5A-46E0-B732-B39BAA509F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412DEDDC-A8B8-4059-AA1F-4148A5FB61B1}" type="slidenum">
              <a:rPr lang="de-DE" altLang="nl-NL"/>
              <a:pPr>
                <a:spcBef>
                  <a:spcPct val="0"/>
                </a:spcBef>
              </a:pPr>
              <a:t>12</a:t>
            </a:fld>
            <a:endParaRPr lang="de-DE" altLang="nl-NL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nl-N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E1E977AA-D0DD-4341-8562-00A7C4199A12}" type="slidenum">
              <a:rPr lang="de-DE" altLang="nl-NL"/>
              <a:pPr>
                <a:spcBef>
                  <a:spcPct val="0"/>
                </a:spcBef>
              </a:pPr>
              <a:t>13</a:t>
            </a:fld>
            <a:endParaRPr lang="de-DE" altLang="nl-NL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5314395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E1E977AA-D0DD-4341-8562-00A7C4199A12}" type="slidenum">
              <a:rPr lang="de-DE" altLang="nl-NL"/>
              <a:pPr>
                <a:spcBef>
                  <a:spcPct val="0"/>
                </a:spcBef>
              </a:pPr>
              <a:t>14</a:t>
            </a:fld>
            <a:endParaRPr lang="de-DE" altLang="nl-NL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531439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8575-75C3-41A1-A58C-74F3DDFEF294}" type="datetimeFigureOut">
              <a:rPr lang="nl-NL" smtClean="0"/>
              <a:t>18-1-2019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26AC6-F115-454C-87B1-F8A8ACEC70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2303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8575-75C3-41A1-A58C-74F3DDFEF294}" type="datetimeFigureOut">
              <a:rPr lang="nl-NL" smtClean="0"/>
              <a:t>18-1-2019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26AC6-F115-454C-87B1-F8A8ACEC70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8720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8575-75C3-41A1-A58C-74F3DDFEF294}" type="datetimeFigureOut">
              <a:rPr lang="nl-NL" smtClean="0"/>
              <a:t>18-1-2019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26AC6-F115-454C-87B1-F8A8ACEC70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6785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8575-75C3-41A1-A58C-74F3DDFEF294}" type="datetimeFigureOut">
              <a:rPr lang="nl-NL" smtClean="0"/>
              <a:t>18-1-2019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26AC6-F115-454C-87B1-F8A8ACEC70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1204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8575-75C3-41A1-A58C-74F3DDFEF294}" type="datetimeFigureOut">
              <a:rPr lang="nl-NL" smtClean="0"/>
              <a:t>18-1-2019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26AC6-F115-454C-87B1-F8A8ACEC70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9801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8575-75C3-41A1-A58C-74F3DDFEF294}" type="datetimeFigureOut">
              <a:rPr lang="nl-NL" smtClean="0"/>
              <a:t>18-1-2019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26AC6-F115-454C-87B1-F8A8ACEC70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8739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8575-75C3-41A1-A58C-74F3DDFEF294}" type="datetimeFigureOut">
              <a:rPr lang="nl-NL" smtClean="0"/>
              <a:t>18-1-2019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26AC6-F115-454C-87B1-F8A8ACEC70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8879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8575-75C3-41A1-A58C-74F3DDFEF294}" type="datetimeFigureOut">
              <a:rPr lang="nl-NL" smtClean="0"/>
              <a:t>18-1-2019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26AC6-F115-454C-87B1-F8A8ACEC70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6097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8575-75C3-41A1-A58C-74F3DDFEF294}" type="datetimeFigureOut">
              <a:rPr lang="nl-NL" smtClean="0"/>
              <a:t>18-1-2019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26AC6-F115-454C-87B1-F8A8ACEC70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0968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8575-75C3-41A1-A58C-74F3DDFEF294}" type="datetimeFigureOut">
              <a:rPr lang="nl-NL" smtClean="0"/>
              <a:t>18-1-2019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26AC6-F115-454C-87B1-F8A8ACEC70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4987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8575-75C3-41A1-A58C-74F3DDFEF294}" type="datetimeFigureOut">
              <a:rPr lang="nl-NL" smtClean="0"/>
              <a:t>18-1-2019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26AC6-F115-454C-87B1-F8A8ACEC70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8728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38575-75C3-41A1-A58C-74F3DDFEF294}" type="datetimeFigureOut">
              <a:rPr lang="nl-NL" smtClean="0"/>
              <a:t>18-1-2019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26AC6-F115-454C-87B1-F8A8ACEC70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6350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7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w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wmf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wmf"/><Relationship Id="rId2" Type="http://schemas.openxmlformats.org/officeDocument/2006/relationships/image" Target="../media/image164.wmf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wmf"/><Relationship Id="rId2" Type="http://schemas.openxmlformats.org/officeDocument/2006/relationships/image" Target="../media/image166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7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w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0.jpeg"/><Relationship Id="rId4" Type="http://schemas.openxmlformats.org/officeDocument/2006/relationships/image" Target="../media/image169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nl/url?sa=i&amp;rct=j&amp;q=&amp;esrc=s&amp;source=imgres&amp;cd=&amp;ved=2ahUKEwjSrILpgdzfAhUQbFAKHXXmC1cQjRx6BAgBEAU&amp;url=https://www.researchgate.net/figure/Targeted-expression-of-eyeless-ey-and-induction-of-ectopic-eyes-in-Drosophila-after_fig1_51699144&amp;psig=AOvVaw3vmFLVI0t-Px3ngYOOJyVo&amp;ust=1546962309528756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wmf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wmf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1.jpeg"/><Relationship Id="rId4" Type="http://schemas.openxmlformats.org/officeDocument/2006/relationships/image" Target="../media/image174.wmf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75.wmf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wmf"/><Relationship Id="rId7" Type="http://schemas.openxmlformats.org/officeDocument/2006/relationships/image" Target="../media/image183.wmf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wmf"/><Relationship Id="rId5" Type="http://schemas.openxmlformats.org/officeDocument/2006/relationships/image" Target="../media/image181.jpeg"/><Relationship Id="rId4" Type="http://schemas.openxmlformats.org/officeDocument/2006/relationships/image" Target="../media/image180.png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wmf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8.wmf"/><Relationship Id="rId4" Type="http://schemas.openxmlformats.org/officeDocument/2006/relationships/image" Target="../media/image187.wmf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3" Type="http://schemas.openxmlformats.org/officeDocument/2006/relationships/notesSlide" Target="../notesSlides/notesSlide60.xml"/><Relationship Id="rId7" Type="http://schemas.openxmlformats.org/officeDocument/2006/relationships/image" Target="../media/image19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0.png"/><Relationship Id="rId5" Type="http://schemas.openxmlformats.org/officeDocument/2006/relationships/oleObject" Target="../embeddings/oleObject25.bin"/><Relationship Id="rId4" Type="http://schemas.openxmlformats.org/officeDocument/2006/relationships/image" Target="../media/image189.png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3" Type="http://schemas.openxmlformats.org/officeDocument/2006/relationships/notesSlide" Target="../notesSlides/notesSlide61.xml"/><Relationship Id="rId7" Type="http://schemas.openxmlformats.org/officeDocument/2006/relationships/image" Target="../media/image19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50.png"/><Relationship Id="rId5" Type="http://schemas.openxmlformats.org/officeDocument/2006/relationships/oleObject" Target="../embeddings/oleObject27.bin"/><Relationship Id="rId4" Type="http://schemas.openxmlformats.org/officeDocument/2006/relationships/image" Target="../media/image191.jpe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3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wm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5.wmf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7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playlist?list=PLzugOrS2Z8ooypVJNuUxp5xelqATlhp3i" TargetMode="External"/><Relationship Id="rId4" Type="http://schemas.openxmlformats.org/officeDocument/2006/relationships/image" Target="../media/image20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png"/><Relationship Id="rId3" Type="http://schemas.openxmlformats.org/officeDocument/2006/relationships/image" Target="../media/image203.jpeg"/><Relationship Id="rId7" Type="http://schemas.openxmlformats.org/officeDocument/2006/relationships/image" Target="../media/image207.jpeg"/><Relationship Id="rId2" Type="http://schemas.openxmlformats.org/officeDocument/2006/relationships/hyperlink" Target="https://www.google.nl/url?sa=i&amp;rct=j&amp;q=&amp;esrc=s&amp;source=images&amp;cd=&amp;cad=rja&amp;uact=8&amp;ved=2ahUKEwiDguGB1qfZAhUnBsAKHYpPCcgQjRx6BAgAEAY&amp;url=https://twitter.com/generadenl/status/713004743380049920&amp;psig=AOvVaw1u0UT_OhjvUwUss8X5dtS6&amp;ust=1518775555076448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6.jpeg"/><Relationship Id="rId11" Type="http://schemas.openxmlformats.org/officeDocument/2006/relationships/image" Target="../media/image210.jpeg"/><Relationship Id="rId5" Type="http://schemas.openxmlformats.org/officeDocument/2006/relationships/image" Target="../media/image205.wmf"/><Relationship Id="rId10" Type="http://schemas.openxmlformats.org/officeDocument/2006/relationships/image" Target="../media/image209.jpeg"/><Relationship Id="rId4" Type="http://schemas.openxmlformats.org/officeDocument/2006/relationships/image" Target="../media/image204.wmf"/><Relationship Id="rId9" Type="http://schemas.openxmlformats.org/officeDocument/2006/relationships/hyperlink" Target="http://www.google.nl/url?sa=i&amp;rct=j&amp;q=&amp;esrc=s&amp;source=images&amp;cd=&amp;cad=rja&amp;uact=8&amp;ved=2ahUKEwi1wIzm16fZAhVJIMAKHQteC0sQjRx6BAgAEAY&amp;url=http://www.opportunitydesk.org/2018/02/01/coimbra-group-scholarship-programme-for-young-researchers-2018/&amp;psig=AOvVaw0gt9yclZ5nP757dvflWDwr&amp;ust=1518776038624062" TargetMode="Externa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abber.nl/artikel/rare-vragen-bestaan-niet-waarom-hebben-dieren-geen-wielen-55413" TargetMode="External"/><Relationship Id="rId2" Type="http://schemas.openxmlformats.org/officeDocument/2006/relationships/hyperlink" Target="https://www.youtube.com/watch?v=ydqReeTV_vk" TargetMode="External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google.nl/url?sa=i&amp;rct=j&amp;q=&amp;esrc=s&amp;source=images&amp;cd=&amp;cad=rja&amp;uact=8&amp;ved=0ahUKEwj2kLfe_snWAhXMZ1AKHXJJBIoQjRwIBw&amp;url=https://commons.wikimedia.org/wiki/File:Human.svg&amp;psig=AFQjCNHfJcTre1Xj891lZmNq0yP1Cq1AfQ&amp;ust=1506760571210998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hyperlink" Target="http://www.google.nl/url?sa=i&amp;rct=j&amp;q=&amp;esrc=s&amp;source=images&amp;cd=&amp;cad=rja&amp;uact=8&amp;ved=0ahUKEwiKhbP4_8nWAhVEI1AKHcI8CQUQjRwIBw&amp;url=http://www.mosquito-authority.com/locations/camden-sc/&amp;psig=AFQjCNHkBqxyY_5tJgw2cTWO29iDyiizLA&amp;ust=1506760904462123" TargetMode="External"/><Relationship Id="rId18" Type="http://schemas.openxmlformats.org/officeDocument/2006/relationships/image" Target="../media/image26.jpeg"/><Relationship Id="rId26" Type="http://schemas.openxmlformats.org/officeDocument/2006/relationships/image" Target="../media/image30.jpeg"/><Relationship Id="rId39" Type="http://schemas.openxmlformats.org/officeDocument/2006/relationships/hyperlink" Target="http://www.google.nl/url?sa=i&amp;rct=j&amp;q=&amp;esrc=s&amp;source=images&amp;cd=&amp;cad=rja&amp;uact=8&amp;ved=0ahUKEwjoz6X5kcrWAhXPKFAKHdZ8CkQQjRwIBw&amp;url=http://www.minibeastwildlife.com.au/resources/keeping-stick-insects/&amp;psig=AFQjCNGUWAFs7h1ypIJQZy_ifKfMf0BuFA&amp;ust=1506765741676685" TargetMode="External"/><Relationship Id="rId3" Type="http://schemas.openxmlformats.org/officeDocument/2006/relationships/hyperlink" Target="http://www.google.nl/url?sa=i&amp;rct=j&amp;q=&amp;esrc=s&amp;source=images&amp;cd=&amp;cad=rja&amp;uact=8&amp;ved=0ahUKEwjunoygjsrWAhWLYVAKHXdjDUcQjRwIBw&amp;url=http://www.dierenartsede.nl/informatie/hond/vlooien/&amp;psig=AFQjCNENcVe0YTlBFaZUx1DcKjCI06PKGg&amp;ust=1506764740547972" TargetMode="External"/><Relationship Id="rId21" Type="http://schemas.openxmlformats.org/officeDocument/2006/relationships/hyperlink" Target="http://www.google.nl/url?sa=i&amp;rct=j&amp;q=&amp;esrc=s&amp;source=images&amp;cd=&amp;cad=rja&amp;uact=8&amp;ved=0ahUKEwij5ez4jMrWAhUDblAKHUpwCpkQjRwIBw&amp;url=http://www.ldoceonline.com/dictionary/moth&amp;psig=AFQjCNF1Gqtm7LcRUyJxPqySgwTyANie8w&amp;ust=1506764389714989" TargetMode="External"/><Relationship Id="rId34" Type="http://schemas.openxmlformats.org/officeDocument/2006/relationships/image" Target="../media/image34.jpeg"/><Relationship Id="rId42" Type="http://schemas.openxmlformats.org/officeDocument/2006/relationships/image" Target="../media/image38.jpeg"/><Relationship Id="rId47" Type="http://schemas.openxmlformats.org/officeDocument/2006/relationships/hyperlink" Target="https://www.google.nl/url?sa=i&amp;rct=j&amp;q=&amp;esrc=s&amp;source=images&amp;cd=&amp;cad=rja&amp;uact=8&amp;ved=0ahUKEwjy_qC_gMrWAhUMbFAKHTSEDDMQjRwIBw&amp;url=https://www.chicagohoneycoop.com/beekeepers-who-remove-honey-be/&amp;psig=AFQjCNGgKu0P0fI8QpLw9AILRonrsnMQCQ&amp;ust=1506761053530367" TargetMode="External"/><Relationship Id="rId7" Type="http://schemas.openxmlformats.org/officeDocument/2006/relationships/hyperlink" Target="https://www.google.nl/url?sa=i&amp;rct=j&amp;q=&amp;esrc=s&amp;source=images&amp;cd=&amp;cad=rja&amp;uact=8&amp;ved=0ahUKEwj2kLfe_snWAhXMZ1AKHXJJBIoQjRwIBw&amp;url=https://commons.wikimedia.org/wiki/File:Human.svg&amp;psig=AFQjCNHfJcTre1Xj891lZmNq0yP1Cq1AfQ&amp;ust=1506760571210998" TargetMode="External"/><Relationship Id="rId12" Type="http://schemas.openxmlformats.org/officeDocument/2006/relationships/image" Target="../media/image23.png"/><Relationship Id="rId17" Type="http://schemas.openxmlformats.org/officeDocument/2006/relationships/hyperlink" Target="http://www.google.nl/url?sa=i&amp;rct=j&amp;q=&amp;esrc=s&amp;source=images&amp;cd=&amp;cad=rja&amp;uact=8&amp;ved=0ahUKEwiui8O3i8rWAhWRZ1AKHTelAdsQjRwIBw&amp;url=http://www.jcehrlich.com/blog/how-long-do-wasps-live/&amp;psig=AFQjCNE3pRbxEePyeR779-IDMkKq72rF4A&amp;ust=1506763992621939" TargetMode="External"/><Relationship Id="rId25" Type="http://schemas.openxmlformats.org/officeDocument/2006/relationships/hyperlink" Target="http://www.google.nl/url?sa=i&amp;rct=j&amp;q=&amp;esrc=s&amp;source=images&amp;cd=&amp;cad=rja&amp;uact=8&amp;ved=0ahUKEwid_-DEjsrWAhVEIlAKHfJpB5QQjRwIBw&amp;url=http://www.istockphoto.com/photos/grasshopper&amp;psig=AFQjCNFmbIkJGb8fQeLH2XC74NcgA35KIw&amp;ust=1506764818247551" TargetMode="External"/><Relationship Id="rId33" Type="http://schemas.openxmlformats.org/officeDocument/2006/relationships/hyperlink" Target="https://www.google.nl/url?sa=i&amp;rct=j&amp;q=&amp;esrc=s&amp;source=images&amp;cd=&amp;cad=rja&amp;uact=8&amp;ved=0ahUKEwjJ1ZmXkMrWAhVSKFAKHU_TBMUQjRwIBw&amp;url=https://noosapest.com/termite-control/&amp;psig=AFQjCNHVAtxWn45AdIRwGIClPrJPLo6IxA&amp;ust=1506765265864363" TargetMode="External"/><Relationship Id="rId38" Type="http://schemas.openxmlformats.org/officeDocument/2006/relationships/image" Target="../media/image36.jpeg"/><Relationship Id="rId46" Type="http://schemas.openxmlformats.org/officeDocument/2006/relationships/image" Target="../media/image40.jpeg"/><Relationship Id="rId2" Type="http://schemas.openxmlformats.org/officeDocument/2006/relationships/image" Target="../media/image19.png"/><Relationship Id="rId16" Type="http://schemas.openxmlformats.org/officeDocument/2006/relationships/image" Target="../media/image25.jpeg"/><Relationship Id="rId20" Type="http://schemas.openxmlformats.org/officeDocument/2006/relationships/image" Target="../media/image27.jpeg"/><Relationship Id="rId29" Type="http://schemas.openxmlformats.org/officeDocument/2006/relationships/hyperlink" Target="http://www.google.nl/url?sa=i&amp;rct=j&amp;q=&amp;esrc=s&amp;source=images&amp;cd=&amp;cad=rja&amp;uact=8&amp;ved=0ahUKEwj60pqhj8rWAhUKZFAKHbeACOoQjRwIBw&amp;url=http://www.terro.com/cockroach-control&amp;psig=AFQjCNGlB3deERAcqM4CAB01kXjfKhVcSQ&amp;ust=1506765013964214" TargetMode="External"/><Relationship Id="rId41" Type="http://schemas.openxmlformats.org/officeDocument/2006/relationships/hyperlink" Target="https://www.google.nl/url?sa=i&amp;rct=j&amp;q=&amp;esrc=s&amp;source=images&amp;cd=&amp;cad=rja&amp;uact=8&amp;ved=0ahUKEwiApYzxk8rWAhVKPFAKHXzcDOQQjRwIBw&amp;url=https://www.fotolia.com/tag/pestcontrol&amp;psig=AFQjCNGMaCKpdAByChd_KxACyWxxFfDgbA&amp;ust=1506766253087256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hyperlink" Target="http://www.google.nl/url?sa=i&amp;rct=j&amp;q=&amp;esrc=s&amp;source=images&amp;cd=&amp;cad=rja&amp;uact=8&amp;ved=0ahUKEwiprsTd_8nWAhVHIlAKHRVuBqsQjRwIBw&amp;url=http://kindersay.com/words/animals/fly&amp;psig=AFQjCNG_-Hq5Ql1Gf7fg6YQ3gjc8a-osMw&amp;ust=1506760848906819" TargetMode="External"/><Relationship Id="rId24" Type="http://schemas.openxmlformats.org/officeDocument/2006/relationships/image" Target="../media/image29.jpeg"/><Relationship Id="rId32" Type="http://schemas.openxmlformats.org/officeDocument/2006/relationships/image" Target="../media/image33.png"/><Relationship Id="rId37" Type="http://schemas.openxmlformats.org/officeDocument/2006/relationships/hyperlink" Target="https://www.google.nl/url?sa=i&amp;rct=j&amp;q=&amp;esrc=s&amp;source=images&amp;cd=&amp;cad=rja&amp;uact=8&amp;ved=0ahUKEwikxYOMkcrWAhXFLFAKHbrBDWgQjRwIBw&amp;url=https://nl.wikipedia.org/wiki/Gewone_oorworm&amp;psig=AFQjCNFzO_8JVMo5H4hBXdJGvGWQr6LFdw&amp;ust=1506765510980740" TargetMode="External"/><Relationship Id="rId40" Type="http://schemas.openxmlformats.org/officeDocument/2006/relationships/image" Target="../media/image37.jpeg"/><Relationship Id="rId45" Type="http://schemas.openxmlformats.org/officeDocument/2006/relationships/hyperlink" Target="https://www.google.nl/url?sa=i&amp;rct=j&amp;q=&amp;esrc=s&amp;source=images&amp;cd=&amp;cad=rja&amp;uact=8&amp;ved=0ahUKEwi5yr_Xl8rWAhVBZFAKHQbpCQ4QjRwIBw&amp;url=https://au.pinterest.com/explore/cricket-insect/&amp;psig=AFQjCNHs3ey2gNcGEvWPfWM4y4Kzy0pHrQ&amp;ust=1506767273160282" TargetMode="External"/><Relationship Id="rId5" Type="http://schemas.openxmlformats.org/officeDocument/2006/relationships/hyperlink" Target="http://www.google.nl/url?sa=i&amp;rct=j&amp;q=&amp;esrc=s&amp;source=images&amp;cd=&amp;cad=rja&amp;uact=8&amp;ved=0ahUKEwj33se2jMrWAhXMhrQKHRZSDkUQjRwIBw&amp;url=http://www.ldoceonline.com/dictionary/beetle&amp;psig=AFQjCNFIADXyE9UV0FZ4Zsjx4YBqBv-aIA&amp;ust=1506764154263376" TargetMode="External"/><Relationship Id="rId15" Type="http://schemas.openxmlformats.org/officeDocument/2006/relationships/hyperlink" Target="https://www.google.nl/url?sa=i&amp;rct=j&amp;q=&amp;esrc=s&amp;source=images&amp;cd=&amp;cad=rja&amp;uact=8&amp;ved=0ahUKEwiT9ZGZgMrWAhVCPVAKHc0jDhcQjRwIBw&amp;url=https://pestdefense.com/pestfacts/ants/&amp;psig=AFQjCNEbuNoqGLNExfiLxWT1DoGkaTZIKA&amp;ust=1506760961048699" TargetMode="External"/><Relationship Id="rId23" Type="http://schemas.openxmlformats.org/officeDocument/2006/relationships/hyperlink" Target="https://www.google.nl/url?sa=i&amp;rct=j&amp;q=&amp;esrc=s&amp;source=images&amp;cd=&amp;cad=rja&amp;uact=8&amp;ved=0ahUKEwikzpO1jcrWAhUQaFAKHU1zDlcQjRwIBw&amp;url=https://www.raid.com/en-us/bug-id/stink-bugs-or-boxelder-bugs/stink-bugs&amp;psig=AFQjCNFKYVhsMud7tWmZgC6uaCSmHa-VNA&amp;ust=1506764509110505" TargetMode="External"/><Relationship Id="rId28" Type="http://schemas.openxmlformats.org/officeDocument/2006/relationships/image" Target="../media/image31.png"/><Relationship Id="rId36" Type="http://schemas.openxmlformats.org/officeDocument/2006/relationships/image" Target="../media/image35.jpeg"/><Relationship Id="rId10" Type="http://schemas.openxmlformats.org/officeDocument/2006/relationships/image" Target="../media/image22.png"/><Relationship Id="rId19" Type="http://schemas.openxmlformats.org/officeDocument/2006/relationships/hyperlink" Target="https://www.google.nl/url?sa=i&amp;rct=j&amp;q=&amp;esrc=s&amp;source=images&amp;cd=&amp;cad=rja&amp;uact=8&amp;ved=0ahUKEwjAl7_ajMrWAhWNalAKHcZPAR4QjRwIBw&amp;url=https://www.collinsdictionary.com/dictionary/english-german/ladybird&amp;psig=AFQjCNElvwg1UPnnoOd7Mq_zzO5SjNWuBg&amp;ust=1506764332454443" TargetMode="External"/><Relationship Id="rId31" Type="http://schemas.openxmlformats.org/officeDocument/2006/relationships/hyperlink" Target="https://www.google.nl/url?sa=i&amp;rct=j&amp;q=&amp;esrc=s&amp;source=images&amp;cd=&amp;cad=rja&amp;uact=8&amp;ved=0ahUKEwjl_qj1j8rWAhVGZ1AKHePVAYMQjRwIBw&amp;url=https://www.quora.com/How-do-mayflies-breathe&amp;psig=AFQjCNGzwoYOj8IdFDPVcv34vUrKKzdrng&amp;ust=1506765195371426" TargetMode="External"/><Relationship Id="rId44" Type="http://schemas.openxmlformats.org/officeDocument/2006/relationships/image" Target="../media/image39.jpeg"/><Relationship Id="rId4" Type="http://schemas.openxmlformats.org/officeDocument/2006/relationships/image" Target="../media/image20.jpeg"/><Relationship Id="rId9" Type="http://schemas.openxmlformats.org/officeDocument/2006/relationships/hyperlink" Target="https://www.google.nl/url?sa=i&amp;rct=j&amp;q=&amp;esrc=s&amp;source=images&amp;cd=&amp;cad=rja&amp;uact=8&amp;ved=0ahUKEwih6qm7_8nWAhXLa1AKHUa1A7oQjRwIBw&amp;url=https://butterflyplace-ma.com/&amp;psig=AFQjCNHdAb678wkC4WR0oSeK0f94ItBtGQ&amp;ust=1506760780222210" TargetMode="External"/><Relationship Id="rId14" Type="http://schemas.openxmlformats.org/officeDocument/2006/relationships/image" Target="../media/image24.png"/><Relationship Id="rId22" Type="http://schemas.openxmlformats.org/officeDocument/2006/relationships/image" Target="../media/image28.jpeg"/><Relationship Id="rId27" Type="http://schemas.openxmlformats.org/officeDocument/2006/relationships/hyperlink" Target="http://www.google.nl/url?sa=i&amp;rct=j&amp;q=&amp;esrc=s&amp;source=images&amp;cd=&amp;cad=rja&amp;uact=8&amp;ved=0ahUKEwisj__xjsrWAhXOLFAKHakDDVEQjRwIBw&amp;url=http://www.audubon.org/magazine/july-august-2012/chasing-dragonflies-and-damselflies&amp;psig=AFQjCNHjmY-n6Z1UI9iinkTqfjY2EwCDEg&amp;ust=1506764918932524" TargetMode="External"/><Relationship Id="rId30" Type="http://schemas.openxmlformats.org/officeDocument/2006/relationships/image" Target="../media/image32.jpeg"/><Relationship Id="rId35" Type="http://schemas.openxmlformats.org/officeDocument/2006/relationships/hyperlink" Target="http://www.google.nl/url?sa=i&amp;rct=j&amp;q=&amp;esrc=s&amp;source=images&amp;cd=&amp;cad=rja&amp;uact=8&amp;ved=0ahUKEwiUyb_YkMrWAhXNI1AKHYVQA3sQjRwIBw&amp;url=http://www.tuinen.nl/zilvervisjes-in-huis-bestrijden&amp;psig=AFQjCNFXq6IHi1Nqu5mEzXTGvCS5tAK2Qg&amp;ust=1506765355062594" TargetMode="External"/><Relationship Id="rId43" Type="http://schemas.openxmlformats.org/officeDocument/2006/relationships/hyperlink" Target="https://www.google.nl/url?sa=i&amp;rct=j&amp;q=&amp;esrc=s&amp;source=images&amp;cd=&amp;cad=rja&amp;uact=8&amp;ved=0ahUKEwj0lPXAlMrWAhVSYlAKHa-gAyEQjRwIBw&amp;url=https://www.environmentalscience.bayer.com.au/Pest-Management/WhatToControl/Booklice&amp;psig=AFQjCNF3dblXowH95igREg9ZD6C02SlXUA&amp;ust=1506766365062077" TargetMode="External"/><Relationship Id="rId48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5.jpeg"/><Relationship Id="rId2" Type="http://schemas.openxmlformats.org/officeDocument/2006/relationships/hyperlink" Target="http://www.google.nl/url?sa=i&amp;rct=j&amp;q=&amp;esrc=s&amp;source=images&amp;cd=&amp;cad=rja&amp;uact=8&amp;ved=0ahUKEwiBks7C0qvUAhWBb1AKHR4sDikQjRwIBw&amp;url=http://www.coffeetablescience.com/2014/07/living-with-malaria.html&amp;psig=AFQjCNEs-K0k0EZOLZRH2UGbiT0Okn-9dg&amp;ust=1496921718526932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hyperlink" Target="https://www.google.nl/url?sa=i&amp;rct=j&amp;q=&amp;esrc=s&amp;source=images&amp;cd=&amp;cad=rja&amp;uact=8&amp;ved=0ahUKEwjZnNyYz6vUAhWDblAKHXNbCHEQjRwIBw&amp;url=https://en.wikipedia.org/wiki/Western_honey_bee&amp;psig=AFQjCNEDC9Pi7QYnWgjZPihnlAkOxqO21Q&amp;ust=1496920911489743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nl/url?sa=i&amp;rct=j&amp;q=&amp;esrc=s&amp;source=images&amp;cd=&amp;cad=rja&amp;uact=8&amp;ved=2ahUKEwjdjuCT89vfAhXImLQKHQwnA0EQjRx6BAgBEAU&amp;url=https://embryology.med.unsw.edu.au/embryology/index.php/Lecture_-_Head_Development&amp;psig=AOvVaw3FW34mtCPm5-4U6kfX4N62&amp;ust=1546958345523996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53.png"/><Relationship Id="rId5" Type="http://schemas.openxmlformats.org/officeDocument/2006/relationships/image" Target="../media/image52.jpeg"/><Relationship Id="rId10" Type="http://schemas.openxmlformats.org/officeDocument/2006/relationships/oleObject" Target="../embeddings/oleObject7.bin"/><Relationship Id="rId4" Type="http://schemas.openxmlformats.org/officeDocument/2006/relationships/image" Target="../media/image51.jpeg"/><Relationship Id="rId9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3.png"/><Relationship Id="rId5" Type="http://schemas.openxmlformats.org/officeDocument/2006/relationships/oleObject" Target="../embeddings/oleObject8.bin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54.jpeg"/><Relationship Id="rId10" Type="http://schemas.openxmlformats.org/officeDocument/2006/relationships/image" Target="../media/image61.jpeg"/><Relationship Id="rId4" Type="http://schemas.openxmlformats.org/officeDocument/2006/relationships/image" Target="../media/image58.jpeg"/><Relationship Id="rId9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notesSlide" Target="../notesSlides/notesSlide17.xml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3.png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63.png"/><Relationship Id="rId4" Type="http://schemas.openxmlformats.org/officeDocument/2006/relationships/image" Target="../media/image54.jpeg"/><Relationship Id="rId9" Type="http://schemas.openxmlformats.org/officeDocument/2006/relationships/oleObject" Target="../embeddings/oleObject12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oleObject" Target="../embeddings/oleObject15.bin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46.jpeg"/><Relationship Id="rId12" Type="http://schemas.openxmlformats.org/officeDocument/2006/relationships/image" Target="../media/image6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3.png"/><Relationship Id="rId11" Type="http://schemas.openxmlformats.org/officeDocument/2006/relationships/oleObject" Target="../embeddings/oleObject14.bin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49.jpeg"/><Relationship Id="rId4" Type="http://schemas.openxmlformats.org/officeDocument/2006/relationships/image" Target="../media/image54.jpeg"/><Relationship Id="rId9" Type="http://schemas.openxmlformats.org/officeDocument/2006/relationships/image" Target="../media/image48.jpeg"/><Relationship Id="rId1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oleObject" Target="../embeddings/oleObject18.bin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46.jpeg"/><Relationship Id="rId12" Type="http://schemas.openxmlformats.org/officeDocument/2006/relationships/image" Target="../media/image6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3.png"/><Relationship Id="rId11" Type="http://schemas.openxmlformats.org/officeDocument/2006/relationships/oleObject" Target="../embeddings/oleObject17.bin"/><Relationship Id="rId5" Type="http://schemas.openxmlformats.org/officeDocument/2006/relationships/oleObject" Target="../embeddings/oleObject16.bin"/><Relationship Id="rId10" Type="http://schemas.openxmlformats.org/officeDocument/2006/relationships/image" Target="../media/image49.jpeg"/><Relationship Id="rId4" Type="http://schemas.openxmlformats.org/officeDocument/2006/relationships/image" Target="../media/image54.jpeg"/><Relationship Id="rId9" Type="http://schemas.openxmlformats.org/officeDocument/2006/relationships/image" Target="../media/image48.jpeg"/><Relationship Id="rId1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jpeg"/><Relationship Id="rId4" Type="http://schemas.openxmlformats.org/officeDocument/2006/relationships/hyperlink" Target="http://go2.wordpress.com/?id=725X1342&amp;site=manasataramgini.wordpress.com&amp;url=http://www.flickr.com/photos/24766652@N05/3276272772/&amp;sref=http://manasataramgini.wordpress.com/page/4/" TargetMode="Externa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gif"/><Relationship Id="rId3" Type="http://schemas.openxmlformats.org/officeDocument/2006/relationships/image" Target="../media/image68.png"/><Relationship Id="rId7" Type="http://schemas.openxmlformats.org/officeDocument/2006/relationships/hyperlink" Target="http://www.google.nl/url?sa=i&amp;rct=j&amp;q=&amp;esrc=s&amp;source=imgres&amp;cd=&amp;cad=rja&amp;uact=8&amp;ved=2ahUKEwiEz9DX-93fAhVNPFAKHbfZD78QjRx6BAgBEAU&amp;url=http://www.writeopinions.com/sequence-logo&amp;psig=AOvVaw3OxfyuTd0t1jyJg40fCJhk&amp;ust=1547029382073934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11" Type="http://schemas.openxmlformats.org/officeDocument/2006/relationships/image" Target="../media/image93.jpeg"/><Relationship Id="rId5" Type="http://schemas.openxmlformats.org/officeDocument/2006/relationships/image" Target="../media/image70.jpeg"/><Relationship Id="rId10" Type="http://schemas.openxmlformats.org/officeDocument/2006/relationships/image" Target="../media/image92.png"/><Relationship Id="rId4" Type="http://schemas.openxmlformats.org/officeDocument/2006/relationships/image" Target="../media/image69.png"/><Relationship Id="rId9" Type="http://schemas.openxmlformats.org/officeDocument/2006/relationships/hyperlink" Target="https://www.google.nl/url?sa=i&amp;rct=j&amp;q=&amp;esrc=s&amp;source=imgres&amp;cd=&amp;cad=rja&amp;uact=8&amp;ved=2ahUKEwi48_zY-93fAhWEJ1AKHTAqDG4QjRx6BAgBEAU&amp;url=https://openi.nlm.nih.gov/detailedresult.php?img%3DPMC3213110_pone.0026837.g003%26req%3D4&amp;psig=AOvVaw1KKxaY4OdcDfrA3qriaR2T&amp;ust=1547029384844064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0.jpeg"/><Relationship Id="rId4" Type="http://schemas.openxmlformats.org/officeDocument/2006/relationships/image" Target="../media/image8.jpeg"/><Relationship Id="rId9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nl/url?sa=i&amp;rct=j&amp;q=&amp;esrc=s&amp;source=images&amp;cd=&amp;ved=2ahUKEwjhmLDLn97fAhVIL1AKHSglDh8QjRx6BAgBEAU&amp;url=https://www.uvm.edu/~vgn/outreach/documents/BiologyReview-final_000.docx&amp;psig=AOvVaw1XdAA03oxhGt0vjQMrDNgZ&amp;ust=1547038969235810" TargetMode="External"/><Relationship Id="rId2" Type="http://schemas.openxmlformats.org/officeDocument/2006/relationships/image" Target="../media/image10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gi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32.xml"/><Relationship Id="rId7" Type="http://schemas.openxmlformats.org/officeDocument/2006/relationships/oleObject" Target="../embeddings/oleObject2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6.png"/><Relationship Id="rId5" Type="http://schemas.openxmlformats.org/officeDocument/2006/relationships/oleObject" Target="../embeddings/oleObject19.bin"/><Relationship Id="rId4" Type="http://schemas.openxmlformats.org/officeDocument/2006/relationships/image" Target="../media/image8.jpeg"/><Relationship Id="rId9" Type="http://schemas.openxmlformats.org/officeDocument/2006/relationships/image" Target="../media/image9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wmf"/><Relationship Id="rId2" Type="http://schemas.openxmlformats.org/officeDocument/2006/relationships/image" Target="../media/image12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wmf"/><Relationship Id="rId2" Type="http://schemas.openxmlformats.org/officeDocument/2006/relationships/image" Target="../media/image125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wmf"/><Relationship Id="rId2" Type="http://schemas.openxmlformats.org/officeDocument/2006/relationships/image" Target="../media/image127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wmf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hyperlink" Target="http://www.google.nl/url?sa=i&amp;rct=j&amp;q=&amp;esrc=s&amp;source=images&amp;cd=&amp;cad=rja&amp;uact=8&amp;ved=0ahUKEwiKhbP4_8nWAhVEI1AKHcI8CQUQjRwIBw&amp;url=http://www.mosquito-authority.com/locations/camden-sc/&amp;psig=AFQjCNHkBqxyY_5tJgw2cTWO29iDyiizLA&amp;ust=1506760904462123" TargetMode="External"/><Relationship Id="rId18" Type="http://schemas.openxmlformats.org/officeDocument/2006/relationships/image" Target="../media/image26.jpeg"/><Relationship Id="rId26" Type="http://schemas.openxmlformats.org/officeDocument/2006/relationships/image" Target="../media/image30.jpeg"/><Relationship Id="rId39" Type="http://schemas.openxmlformats.org/officeDocument/2006/relationships/hyperlink" Target="http://www.google.nl/url?sa=i&amp;rct=j&amp;q=&amp;esrc=s&amp;source=images&amp;cd=&amp;cad=rja&amp;uact=8&amp;ved=0ahUKEwjoz6X5kcrWAhXPKFAKHdZ8CkQQjRwIBw&amp;url=http://www.minibeastwildlife.com.au/resources/keeping-stick-insects/&amp;psig=AFQjCNGUWAFs7h1ypIJQZy_ifKfMf0BuFA&amp;ust=1506765741676685" TargetMode="External"/><Relationship Id="rId3" Type="http://schemas.openxmlformats.org/officeDocument/2006/relationships/hyperlink" Target="http://www.google.nl/url?sa=i&amp;rct=j&amp;q=&amp;esrc=s&amp;source=images&amp;cd=&amp;cad=rja&amp;uact=8&amp;ved=0ahUKEwjunoygjsrWAhWLYVAKHXdjDUcQjRwIBw&amp;url=http://www.dierenartsede.nl/informatie/hond/vlooien/&amp;psig=AFQjCNENcVe0YTlBFaZUx1DcKjCI06PKGg&amp;ust=1506764740547972" TargetMode="External"/><Relationship Id="rId21" Type="http://schemas.openxmlformats.org/officeDocument/2006/relationships/hyperlink" Target="http://www.google.nl/url?sa=i&amp;rct=j&amp;q=&amp;esrc=s&amp;source=images&amp;cd=&amp;cad=rja&amp;uact=8&amp;ved=0ahUKEwij5ez4jMrWAhUDblAKHUpwCpkQjRwIBw&amp;url=http://www.ldoceonline.com/dictionary/moth&amp;psig=AFQjCNF1Gqtm7LcRUyJxPqySgwTyANie8w&amp;ust=1506764389714989" TargetMode="External"/><Relationship Id="rId34" Type="http://schemas.openxmlformats.org/officeDocument/2006/relationships/image" Target="../media/image34.jpeg"/><Relationship Id="rId42" Type="http://schemas.openxmlformats.org/officeDocument/2006/relationships/image" Target="../media/image38.jpeg"/><Relationship Id="rId47" Type="http://schemas.openxmlformats.org/officeDocument/2006/relationships/hyperlink" Target="https://www.google.nl/url?sa=i&amp;rct=j&amp;q=&amp;esrc=s&amp;source=images&amp;cd=&amp;cad=rja&amp;uact=8&amp;ved=0ahUKEwjy_qC_gMrWAhUMbFAKHTSEDDMQjRwIBw&amp;url=https://www.chicagohoneycoop.com/beekeepers-who-remove-honey-be/&amp;psig=AFQjCNGgKu0P0fI8QpLw9AILRonrsnMQCQ&amp;ust=1506761053530367" TargetMode="External"/><Relationship Id="rId7" Type="http://schemas.openxmlformats.org/officeDocument/2006/relationships/hyperlink" Target="https://www.google.nl/url?sa=i&amp;rct=j&amp;q=&amp;esrc=s&amp;source=images&amp;cd=&amp;cad=rja&amp;uact=8&amp;ved=0ahUKEwj2kLfe_snWAhXMZ1AKHXJJBIoQjRwIBw&amp;url=https://commons.wikimedia.org/wiki/File:Human.svg&amp;psig=AFQjCNHfJcTre1Xj891lZmNq0yP1Cq1AfQ&amp;ust=1506760571210998" TargetMode="External"/><Relationship Id="rId12" Type="http://schemas.openxmlformats.org/officeDocument/2006/relationships/image" Target="../media/image23.png"/><Relationship Id="rId17" Type="http://schemas.openxmlformats.org/officeDocument/2006/relationships/hyperlink" Target="http://www.google.nl/url?sa=i&amp;rct=j&amp;q=&amp;esrc=s&amp;source=images&amp;cd=&amp;cad=rja&amp;uact=8&amp;ved=0ahUKEwiui8O3i8rWAhWRZ1AKHTelAdsQjRwIBw&amp;url=http://www.jcehrlich.com/blog/how-long-do-wasps-live/&amp;psig=AFQjCNE3pRbxEePyeR779-IDMkKq72rF4A&amp;ust=1506763992621939" TargetMode="External"/><Relationship Id="rId25" Type="http://schemas.openxmlformats.org/officeDocument/2006/relationships/hyperlink" Target="http://www.google.nl/url?sa=i&amp;rct=j&amp;q=&amp;esrc=s&amp;source=images&amp;cd=&amp;cad=rja&amp;uact=8&amp;ved=0ahUKEwid_-DEjsrWAhVEIlAKHfJpB5QQjRwIBw&amp;url=http://www.istockphoto.com/photos/grasshopper&amp;psig=AFQjCNFmbIkJGb8fQeLH2XC74NcgA35KIw&amp;ust=1506764818247551" TargetMode="External"/><Relationship Id="rId33" Type="http://schemas.openxmlformats.org/officeDocument/2006/relationships/hyperlink" Target="https://www.google.nl/url?sa=i&amp;rct=j&amp;q=&amp;esrc=s&amp;source=images&amp;cd=&amp;cad=rja&amp;uact=8&amp;ved=0ahUKEwjJ1ZmXkMrWAhVSKFAKHU_TBMUQjRwIBw&amp;url=https://noosapest.com/termite-control/&amp;psig=AFQjCNHVAtxWn45AdIRwGIClPrJPLo6IxA&amp;ust=1506765265864363" TargetMode="External"/><Relationship Id="rId38" Type="http://schemas.openxmlformats.org/officeDocument/2006/relationships/image" Target="../media/image36.jpeg"/><Relationship Id="rId46" Type="http://schemas.openxmlformats.org/officeDocument/2006/relationships/image" Target="../media/image40.jpeg"/><Relationship Id="rId2" Type="http://schemas.openxmlformats.org/officeDocument/2006/relationships/image" Target="../media/image19.png"/><Relationship Id="rId16" Type="http://schemas.openxmlformats.org/officeDocument/2006/relationships/image" Target="../media/image25.jpeg"/><Relationship Id="rId20" Type="http://schemas.openxmlformats.org/officeDocument/2006/relationships/image" Target="../media/image27.jpeg"/><Relationship Id="rId29" Type="http://schemas.openxmlformats.org/officeDocument/2006/relationships/hyperlink" Target="http://www.google.nl/url?sa=i&amp;rct=j&amp;q=&amp;esrc=s&amp;source=images&amp;cd=&amp;cad=rja&amp;uact=8&amp;ved=0ahUKEwj60pqhj8rWAhUKZFAKHbeACOoQjRwIBw&amp;url=http://www.terro.com/cockroach-control&amp;psig=AFQjCNGlB3deERAcqM4CAB01kXjfKhVcSQ&amp;ust=1506765013964214" TargetMode="External"/><Relationship Id="rId41" Type="http://schemas.openxmlformats.org/officeDocument/2006/relationships/hyperlink" Target="https://www.google.nl/url?sa=i&amp;rct=j&amp;q=&amp;esrc=s&amp;source=images&amp;cd=&amp;cad=rja&amp;uact=8&amp;ved=0ahUKEwiApYzxk8rWAhVKPFAKHXzcDOQQjRwIBw&amp;url=https://www.fotolia.com/tag/pestcontrol&amp;psig=AFQjCNGMaCKpdAByChd_KxACyWxxFfDgbA&amp;ust=1506766253087256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hyperlink" Target="http://www.google.nl/url?sa=i&amp;rct=j&amp;q=&amp;esrc=s&amp;source=images&amp;cd=&amp;cad=rja&amp;uact=8&amp;ved=0ahUKEwiprsTd_8nWAhVHIlAKHRVuBqsQjRwIBw&amp;url=http://kindersay.com/words/animals/fly&amp;psig=AFQjCNG_-Hq5Ql1Gf7fg6YQ3gjc8a-osMw&amp;ust=1506760848906819" TargetMode="External"/><Relationship Id="rId24" Type="http://schemas.openxmlformats.org/officeDocument/2006/relationships/image" Target="../media/image29.jpeg"/><Relationship Id="rId32" Type="http://schemas.openxmlformats.org/officeDocument/2006/relationships/image" Target="../media/image33.png"/><Relationship Id="rId37" Type="http://schemas.openxmlformats.org/officeDocument/2006/relationships/hyperlink" Target="https://www.google.nl/url?sa=i&amp;rct=j&amp;q=&amp;esrc=s&amp;source=images&amp;cd=&amp;cad=rja&amp;uact=8&amp;ved=0ahUKEwikxYOMkcrWAhXFLFAKHbrBDWgQjRwIBw&amp;url=https://nl.wikipedia.org/wiki/Gewone_oorworm&amp;psig=AFQjCNFzO_8JVMo5H4hBXdJGvGWQr6LFdw&amp;ust=1506765510980740" TargetMode="External"/><Relationship Id="rId40" Type="http://schemas.openxmlformats.org/officeDocument/2006/relationships/image" Target="../media/image37.jpeg"/><Relationship Id="rId45" Type="http://schemas.openxmlformats.org/officeDocument/2006/relationships/hyperlink" Target="https://www.google.nl/url?sa=i&amp;rct=j&amp;q=&amp;esrc=s&amp;source=images&amp;cd=&amp;cad=rja&amp;uact=8&amp;ved=0ahUKEwi5yr_Xl8rWAhVBZFAKHQbpCQ4QjRwIBw&amp;url=https://au.pinterest.com/explore/cricket-insect/&amp;psig=AFQjCNHs3ey2gNcGEvWPfWM4y4Kzy0pHrQ&amp;ust=1506767273160282" TargetMode="External"/><Relationship Id="rId5" Type="http://schemas.openxmlformats.org/officeDocument/2006/relationships/hyperlink" Target="http://www.google.nl/url?sa=i&amp;rct=j&amp;q=&amp;esrc=s&amp;source=images&amp;cd=&amp;cad=rja&amp;uact=8&amp;ved=0ahUKEwj33se2jMrWAhXMhrQKHRZSDkUQjRwIBw&amp;url=http://www.ldoceonline.com/dictionary/beetle&amp;psig=AFQjCNFIADXyE9UV0FZ4Zsjx4YBqBv-aIA&amp;ust=1506764154263376" TargetMode="External"/><Relationship Id="rId15" Type="http://schemas.openxmlformats.org/officeDocument/2006/relationships/hyperlink" Target="https://www.google.nl/url?sa=i&amp;rct=j&amp;q=&amp;esrc=s&amp;source=images&amp;cd=&amp;cad=rja&amp;uact=8&amp;ved=0ahUKEwiT9ZGZgMrWAhVCPVAKHc0jDhcQjRwIBw&amp;url=https://pestdefense.com/pestfacts/ants/&amp;psig=AFQjCNEbuNoqGLNExfiLxWT1DoGkaTZIKA&amp;ust=1506760961048699" TargetMode="External"/><Relationship Id="rId23" Type="http://schemas.openxmlformats.org/officeDocument/2006/relationships/hyperlink" Target="https://www.google.nl/url?sa=i&amp;rct=j&amp;q=&amp;esrc=s&amp;source=images&amp;cd=&amp;cad=rja&amp;uact=8&amp;ved=0ahUKEwikzpO1jcrWAhUQaFAKHU1zDlcQjRwIBw&amp;url=https://www.raid.com/en-us/bug-id/stink-bugs-or-boxelder-bugs/stink-bugs&amp;psig=AFQjCNFKYVhsMud7tWmZgC6uaCSmHa-VNA&amp;ust=1506764509110505" TargetMode="External"/><Relationship Id="rId28" Type="http://schemas.openxmlformats.org/officeDocument/2006/relationships/image" Target="../media/image31.png"/><Relationship Id="rId36" Type="http://schemas.openxmlformats.org/officeDocument/2006/relationships/image" Target="../media/image35.jpeg"/><Relationship Id="rId10" Type="http://schemas.openxmlformats.org/officeDocument/2006/relationships/image" Target="../media/image22.png"/><Relationship Id="rId19" Type="http://schemas.openxmlformats.org/officeDocument/2006/relationships/hyperlink" Target="https://www.google.nl/url?sa=i&amp;rct=j&amp;q=&amp;esrc=s&amp;source=images&amp;cd=&amp;cad=rja&amp;uact=8&amp;ved=0ahUKEwjAl7_ajMrWAhWNalAKHcZPAR4QjRwIBw&amp;url=https://www.collinsdictionary.com/dictionary/english-german/ladybird&amp;psig=AFQjCNElvwg1UPnnoOd7Mq_zzO5SjNWuBg&amp;ust=1506764332454443" TargetMode="External"/><Relationship Id="rId31" Type="http://schemas.openxmlformats.org/officeDocument/2006/relationships/hyperlink" Target="https://www.google.nl/url?sa=i&amp;rct=j&amp;q=&amp;esrc=s&amp;source=images&amp;cd=&amp;cad=rja&amp;uact=8&amp;ved=0ahUKEwjl_qj1j8rWAhVGZ1AKHePVAYMQjRwIBw&amp;url=https://www.quora.com/How-do-mayflies-breathe&amp;psig=AFQjCNGzwoYOj8IdFDPVcv34vUrKKzdrng&amp;ust=1506765195371426" TargetMode="External"/><Relationship Id="rId44" Type="http://schemas.openxmlformats.org/officeDocument/2006/relationships/image" Target="../media/image39.jpeg"/><Relationship Id="rId4" Type="http://schemas.openxmlformats.org/officeDocument/2006/relationships/image" Target="../media/image20.jpeg"/><Relationship Id="rId9" Type="http://schemas.openxmlformats.org/officeDocument/2006/relationships/hyperlink" Target="https://www.google.nl/url?sa=i&amp;rct=j&amp;q=&amp;esrc=s&amp;source=images&amp;cd=&amp;cad=rja&amp;uact=8&amp;ved=0ahUKEwih6qm7_8nWAhXLa1AKHUa1A7oQjRwIBw&amp;url=https://butterflyplace-ma.com/&amp;psig=AFQjCNHdAb678wkC4WR0oSeK0f94ItBtGQ&amp;ust=1506760780222210" TargetMode="External"/><Relationship Id="rId14" Type="http://schemas.openxmlformats.org/officeDocument/2006/relationships/image" Target="../media/image24.png"/><Relationship Id="rId22" Type="http://schemas.openxmlformats.org/officeDocument/2006/relationships/image" Target="../media/image28.jpeg"/><Relationship Id="rId27" Type="http://schemas.openxmlformats.org/officeDocument/2006/relationships/hyperlink" Target="http://www.google.nl/url?sa=i&amp;rct=j&amp;q=&amp;esrc=s&amp;source=images&amp;cd=&amp;cad=rja&amp;uact=8&amp;ved=0ahUKEwisj__xjsrWAhXOLFAKHakDDVEQjRwIBw&amp;url=http://www.audubon.org/magazine/july-august-2012/chasing-dragonflies-and-damselflies&amp;psig=AFQjCNHjmY-n6Z1UI9iinkTqfjY2EwCDEg&amp;ust=1506764918932524" TargetMode="External"/><Relationship Id="rId30" Type="http://schemas.openxmlformats.org/officeDocument/2006/relationships/image" Target="../media/image32.jpeg"/><Relationship Id="rId35" Type="http://schemas.openxmlformats.org/officeDocument/2006/relationships/hyperlink" Target="http://www.google.nl/url?sa=i&amp;rct=j&amp;q=&amp;esrc=s&amp;source=images&amp;cd=&amp;cad=rja&amp;uact=8&amp;ved=0ahUKEwiUyb_YkMrWAhXNI1AKHYVQA3sQjRwIBw&amp;url=http://www.tuinen.nl/zilvervisjes-in-huis-bestrijden&amp;psig=AFQjCNFXq6IHi1Nqu5mEzXTGvCS5tAK2Qg&amp;ust=1506765355062594" TargetMode="External"/><Relationship Id="rId43" Type="http://schemas.openxmlformats.org/officeDocument/2006/relationships/hyperlink" Target="https://www.google.nl/url?sa=i&amp;rct=j&amp;q=&amp;esrc=s&amp;source=images&amp;cd=&amp;cad=rja&amp;uact=8&amp;ved=0ahUKEwj0lPXAlMrWAhVSYlAKHa-gAyEQjRwIBw&amp;url=https://www.environmentalscience.bayer.com.au/Pest-Management/WhatToControl/Booklice&amp;psig=AFQjCNF3dblXowH95igREg9ZD6C02SlXUA&amp;ust=1506766365062077" TargetMode="External"/><Relationship Id="rId48" Type="http://schemas.openxmlformats.org/officeDocument/2006/relationships/image" Target="../media/image41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1.jpe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eg"/><Relationship Id="rId3" Type="http://schemas.openxmlformats.org/officeDocument/2006/relationships/image" Target="../media/image142.png"/><Relationship Id="rId7" Type="http://schemas.openxmlformats.org/officeDocument/2006/relationships/image" Target="../media/image146.w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wmf"/><Relationship Id="rId5" Type="http://schemas.openxmlformats.org/officeDocument/2006/relationships/image" Target="../media/image144.wmf"/><Relationship Id="rId4" Type="http://schemas.openxmlformats.org/officeDocument/2006/relationships/image" Target="../media/image143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148.png"/><Relationship Id="rId4" Type="http://schemas.openxmlformats.org/officeDocument/2006/relationships/notesSlide" Target="../notesSlides/notesSlide4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jpeg"/><Relationship Id="rId3" Type="http://schemas.openxmlformats.org/officeDocument/2006/relationships/image" Target="../media/image150.jpeg"/><Relationship Id="rId7" Type="http://schemas.openxmlformats.org/officeDocument/2006/relationships/image" Target="../media/image15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w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7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http://beeldbank.leidenuniv.nl/ImageDisplay.php?uid=FT130578&amp;thumbed=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877272"/>
            <a:ext cx="2016224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6978" y="4810507"/>
            <a:ext cx="424780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Maurijn van der Zee</a:t>
            </a:r>
          </a:p>
          <a:p>
            <a:r>
              <a:rPr lang="en-US" sz="2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Assistant Professor</a:t>
            </a:r>
          </a:p>
          <a:p>
            <a:r>
              <a:rPr lang="en-US" sz="2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Evolutionary Developmental Biology</a:t>
            </a:r>
            <a:endParaRPr lang="nl-NL" sz="20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0183" y="122319"/>
            <a:ext cx="46085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Evo</a:t>
            </a:r>
            <a:r>
              <a:rPr lang="en-US" sz="88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-devo</a:t>
            </a:r>
            <a:endParaRPr lang="nl-NL" sz="88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1692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0" y="182563"/>
            <a:ext cx="8964613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nl-NL" sz="2200" b="1" dirty="0"/>
              <a:t>…maar </a:t>
            </a:r>
            <a:r>
              <a:rPr lang="en-US" altLang="nl-NL" sz="2200" b="1" dirty="0" err="1"/>
              <a:t>staan</a:t>
            </a:r>
            <a:r>
              <a:rPr lang="en-US" altLang="nl-NL" sz="2200" b="1" dirty="0"/>
              <a:t> </a:t>
            </a:r>
            <a:r>
              <a:rPr lang="en-US" altLang="nl-NL" sz="2200" b="1" dirty="0" err="1"/>
              <a:t>allemaal</a:t>
            </a:r>
            <a:r>
              <a:rPr lang="en-US" altLang="nl-NL" sz="2200" b="1" dirty="0"/>
              <a:t> </a:t>
            </a:r>
            <a:r>
              <a:rPr lang="en-US" altLang="nl-NL" sz="2200" b="1" dirty="0" err="1"/>
              <a:t>onder</a:t>
            </a:r>
            <a:r>
              <a:rPr lang="en-US" altLang="nl-NL" sz="2200" b="1" dirty="0"/>
              <a:t> </a:t>
            </a:r>
            <a:r>
              <a:rPr lang="en-US" altLang="nl-NL" sz="2200" b="1" dirty="0" err="1"/>
              <a:t>controle</a:t>
            </a:r>
            <a:r>
              <a:rPr lang="en-US" altLang="nl-NL" sz="2200" b="1" dirty="0"/>
              <a:t> van Pax6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4088" y="830263"/>
            <a:ext cx="7234237" cy="520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971550" y="6165850"/>
            <a:ext cx="7200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nl-NL" sz="1800"/>
              <a:t>Pax6 mutants in mice and flies</a:t>
            </a:r>
          </a:p>
        </p:txBody>
      </p:sp>
    </p:spTree>
    <p:extLst>
      <p:ext uri="{BB962C8B-B14F-4D97-AF65-F5344CB8AC3E}">
        <p14:creationId xmlns:p14="http://schemas.microsoft.com/office/powerpoint/2010/main" val="110698787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zenFIG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806450"/>
            <a:ext cx="4968875" cy="593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 descr="Tribolium[2]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350" y="6299200"/>
            <a:ext cx="7556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755650" y="188913"/>
            <a:ext cx="7416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nl-NL" sz="2800" b="1" dirty="0" err="1"/>
              <a:t>Ontwikkeling</a:t>
            </a:r>
            <a:r>
              <a:rPr lang="en-US" altLang="nl-NL" sz="2800" b="1" dirty="0"/>
              <a:t> </a:t>
            </a:r>
            <a:r>
              <a:rPr lang="en-US" altLang="nl-NL" sz="2800" b="1" dirty="0" err="1"/>
              <a:t>na</a:t>
            </a:r>
            <a:r>
              <a:rPr lang="en-US" altLang="nl-NL" sz="2800" b="1" dirty="0"/>
              <a:t> </a:t>
            </a:r>
            <a:r>
              <a:rPr lang="en-US" altLang="nl-NL" sz="2800" b="1" i="1" dirty="0"/>
              <a:t>Tc-</a:t>
            </a:r>
            <a:r>
              <a:rPr lang="en-US" altLang="nl-NL" sz="2800" b="1" i="1" dirty="0" err="1"/>
              <a:t>zen</a:t>
            </a:r>
            <a:r>
              <a:rPr lang="en-US" altLang="nl-NL" sz="2800" b="1" i="1" dirty="0"/>
              <a:t> </a:t>
            </a:r>
            <a:r>
              <a:rPr lang="en-US" altLang="nl-NL" sz="2800" b="1" dirty="0"/>
              <a:t>RNAi</a:t>
            </a:r>
          </a:p>
        </p:txBody>
      </p:sp>
    </p:spTree>
    <p:extLst>
      <p:ext uri="{BB962C8B-B14F-4D97-AF65-F5344CB8AC3E}">
        <p14:creationId xmlns:p14="http://schemas.microsoft.com/office/powerpoint/2010/main" val="93475060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el 1"/>
          <p:cNvSpPr>
            <a:spLocks noGrp="1"/>
          </p:cNvSpPr>
          <p:nvPr>
            <p:ph type="title" idx="4294967295"/>
          </p:nvPr>
        </p:nvSpPr>
        <p:spPr>
          <a:xfrm>
            <a:off x="457200" y="-100013"/>
            <a:ext cx="8229600" cy="1143001"/>
          </a:xfrm>
        </p:spPr>
        <p:txBody>
          <a:bodyPr lIns="0" rIns="0" bIns="0" anchor="b"/>
          <a:lstStyle/>
          <a:p>
            <a:pPr eaLnBrk="1" hangingPunct="1"/>
            <a:r>
              <a:rPr lang="en-US" altLang="nl-NL">
                <a:solidFill>
                  <a:schemeClr val="tx1"/>
                </a:solidFill>
              </a:rPr>
              <a:t>Setup</a:t>
            </a:r>
          </a:p>
        </p:txBody>
      </p:sp>
      <p:sp>
        <p:nvSpPr>
          <p:cNvPr id="22531" name="Tekstvak 20"/>
          <p:cNvSpPr txBox="1">
            <a:spLocks noChangeArrowheads="1"/>
          </p:cNvSpPr>
          <p:nvPr/>
        </p:nvSpPr>
        <p:spPr bwMode="auto">
          <a:xfrm>
            <a:off x="250825" y="3573463"/>
            <a:ext cx="7858125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>
                <a:latin typeface="Constantia" pitchFamily="18" charset="0"/>
              </a:rPr>
              <a:t>5%, 20%, 50%, 65%, 75% and 90% Relative Humidity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>
                <a:latin typeface="Constantia" pitchFamily="18" charset="0"/>
              </a:rPr>
              <a:t>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>
                <a:latin typeface="Constantia" pitchFamily="18" charset="0"/>
              </a:rPr>
              <a:t>All experiments were repeated 2 to 9 times.</a:t>
            </a:r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800" y="1412875"/>
            <a:ext cx="885825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 Box 7"/>
          <p:cNvSpPr txBox="1">
            <a:spLocks noChangeArrowheads="1"/>
          </p:cNvSpPr>
          <p:nvPr/>
        </p:nvSpPr>
        <p:spPr bwMode="auto">
          <a:xfrm>
            <a:off x="214313" y="1828800"/>
            <a:ext cx="2197100" cy="1466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nl-NL" sz="1800">
                <a:latin typeface="Times New Roman" pitchFamily="18" charset="0"/>
              </a:rPr>
              <a:t>-Wild type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nl-NL" sz="1800">
                <a:latin typeface="Times New Roman" pitchFamily="18" charset="0"/>
              </a:rPr>
              <a:t>-Control (non-targeting ds RNA)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nl-NL" sz="1800" i="1">
                <a:latin typeface="Times New Roman" pitchFamily="18" charset="0"/>
              </a:rPr>
              <a:t>-Tc-zen1</a:t>
            </a:r>
            <a:r>
              <a:rPr lang="en-US" altLang="nl-NL" sz="1800">
                <a:latin typeface="Times New Roman" pitchFamily="18" charset="0"/>
              </a:rPr>
              <a:t> RNAi</a:t>
            </a:r>
          </a:p>
        </p:txBody>
      </p:sp>
      <p:grpSp>
        <p:nvGrpSpPr>
          <p:cNvPr id="22534" name="Group 11"/>
          <p:cNvGrpSpPr>
            <a:grpSpLocks/>
          </p:cNvGrpSpPr>
          <p:nvPr/>
        </p:nvGrpSpPr>
        <p:grpSpPr bwMode="auto">
          <a:xfrm>
            <a:off x="7415213" y="4392613"/>
            <a:ext cx="1728787" cy="2465387"/>
            <a:chOff x="4671" y="2767"/>
            <a:chExt cx="1089" cy="1553"/>
          </a:xfrm>
        </p:grpSpPr>
        <p:pic>
          <p:nvPicPr>
            <p:cNvPr id="22535" name="Picture 9" descr="ChrisCOMP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4" y="2767"/>
              <a:ext cx="866" cy="1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6" name="Text Box 10"/>
            <p:cNvSpPr txBox="1">
              <a:spLocks noChangeArrowheads="1"/>
            </p:cNvSpPr>
            <p:nvPr/>
          </p:nvSpPr>
          <p:spPr bwMode="auto">
            <a:xfrm>
              <a:off x="4671" y="4089"/>
              <a:ext cx="108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de-DE" altLang="nl-NL" sz="1800"/>
                <a:t>Chris Jacobs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86266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0"/>
          <a:stretch>
            <a:fillRect/>
          </a:stretch>
        </p:blipFill>
        <p:spPr bwMode="auto">
          <a:xfrm>
            <a:off x="323850" y="1412875"/>
            <a:ext cx="5111750" cy="475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5" name="Text Box 6"/>
          <p:cNvSpPr txBox="1">
            <a:spLocks noChangeArrowheads="1"/>
          </p:cNvSpPr>
          <p:nvPr/>
        </p:nvSpPr>
        <p:spPr bwMode="auto">
          <a:xfrm>
            <a:off x="0" y="26035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nl-NL" sz="2800" b="1" dirty="0"/>
              <a:t>Serosa-</a:t>
            </a:r>
            <a:r>
              <a:rPr lang="en-US" altLang="nl-NL" sz="2800" b="1" dirty="0" err="1"/>
              <a:t>loze</a:t>
            </a:r>
            <a:r>
              <a:rPr lang="en-US" altLang="nl-NL" sz="2800" b="1" dirty="0"/>
              <a:t> </a:t>
            </a:r>
            <a:r>
              <a:rPr lang="en-US" altLang="nl-NL" sz="2800" b="1" dirty="0" err="1"/>
              <a:t>kevereieren</a:t>
            </a:r>
            <a:r>
              <a:rPr lang="en-US" altLang="nl-NL" sz="2800" b="1" dirty="0"/>
              <a:t> </a:t>
            </a:r>
            <a:r>
              <a:rPr lang="en-US" altLang="nl-NL" sz="2800" b="1" dirty="0" err="1"/>
              <a:t>drogen</a:t>
            </a:r>
            <a:r>
              <a:rPr lang="en-US" altLang="nl-NL" sz="2800" b="1" dirty="0"/>
              <a:t> </a:t>
            </a:r>
            <a:r>
              <a:rPr lang="en-US" altLang="nl-NL" sz="2800" b="1" dirty="0" err="1"/>
              <a:t>snel</a:t>
            </a:r>
            <a:r>
              <a:rPr lang="en-US" altLang="nl-NL" sz="2800" b="1" dirty="0"/>
              <a:t> </a:t>
            </a:r>
            <a:r>
              <a:rPr lang="en-US" altLang="nl-NL" sz="2800" b="1" dirty="0" err="1"/>
              <a:t>uit</a:t>
            </a:r>
            <a:endParaRPr lang="en-US" altLang="nl-NL" sz="2800" b="1" dirty="0"/>
          </a:p>
        </p:txBody>
      </p:sp>
      <p:sp>
        <p:nvSpPr>
          <p:cNvPr id="23556" name="Text Box 7"/>
          <p:cNvSpPr txBox="1">
            <a:spLocks noChangeArrowheads="1"/>
          </p:cNvSpPr>
          <p:nvPr/>
        </p:nvSpPr>
        <p:spPr bwMode="auto">
          <a:xfrm>
            <a:off x="0" y="6524625"/>
            <a:ext cx="81010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nl-NL"/>
              <a:t>Jacobs, Rezende, Lamers and Van der Zee, </a:t>
            </a:r>
            <a:r>
              <a:rPr lang="de-DE" altLang="nl-NL" i="1"/>
              <a:t>Proc R. Soc B.</a:t>
            </a:r>
            <a:r>
              <a:rPr lang="de-DE" altLang="nl-NL"/>
              <a:t> 2013</a:t>
            </a:r>
          </a:p>
        </p:txBody>
      </p:sp>
    </p:spTree>
    <p:extLst>
      <p:ext uri="{BB962C8B-B14F-4D97-AF65-F5344CB8AC3E}">
        <p14:creationId xmlns:p14="http://schemas.microsoft.com/office/powerpoint/2010/main" val="230074419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8175" y="1052513"/>
            <a:ext cx="5167313" cy="51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107950" y="260350"/>
            <a:ext cx="87852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nl-NL" dirty="0"/>
              <a:t>De serosa </a:t>
            </a:r>
            <a:r>
              <a:rPr lang="en-US" altLang="nl-NL" dirty="0" err="1"/>
              <a:t>scheidt</a:t>
            </a:r>
            <a:r>
              <a:rPr lang="en-US" altLang="nl-NL" dirty="0"/>
              <a:t> </a:t>
            </a:r>
            <a:r>
              <a:rPr lang="en-US" altLang="nl-NL" dirty="0" err="1"/>
              <a:t>een</a:t>
            </a:r>
            <a:r>
              <a:rPr lang="en-US" altLang="nl-NL" dirty="0"/>
              <a:t> </a:t>
            </a:r>
            <a:r>
              <a:rPr lang="en-US" altLang="nl-NL" dirty="0" err="1"/>
              <a:t>cuticula</a:t>
            </a:r>
            <a:r>
              <a:rPr lang="en-US" altLang="nl-NL" dirty="0"/>
              <a:t> </a:t>
            </a:r>
            <a:r>
              <a:rPr lang="en-US" altLang="nl-NL" dirty="0" err="1"/>
              <a:t>af</a:t>
            </a:r>
            <a:endParaRPr lang="en-US" altLang="nl-NL" dirty="0"/>
          </a:p>
        </p:txBody>
      </p:sp>
    </p:spTree>
    <p:extLst>
      <p:ext uri="{BB962C8B-B14F-4D97-AF65-F5344CB8AC3E}">
        <p14:creationId xmlns:p14="http://schemas.microsoft.com/office/powerpoint/2010/main" val="236514151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1052513"/>
            <a:ext cx="3613150" cy="471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6100" y="1412875"/>
            <a:ext cx="3586163" cy="438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4" name="Text Box 6"/>
          <p:cNvSpPr txBox="1">
            <a:spLocks noChangeArrowheads="1"/>
          </p:cNvSpPr>
          <p:nvPr/>
        </p:nvSpPr>
        <p:spPr bwMode="auto">
          <a:xfrm>
            <a:off x="0" y="333375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nl-NL" sz="2800" i="1" dirty="0"/>
              <a:t>chitin synthase1</a:t>
            </a:r>
            <a:r>
              <a:rPr lang="en-US" altLang="nl-NL" sz="2800" dirty="0"/>
              <a:t> </a:t>
            </a:r>
            <a:r>
              <a:rPr lang="en-US" altLang="nl-NL" sz="2800" dirty="0" err="1"/>
              <a:t>komt</a:t>
            </a:r>
            <a:r>
              <a:rPr lang="en-US" altLang="nl-NL" sz="2800" dirty="0"/>
              <a:t> tot </a:t>
            </a:r>
            <a:r>
              <a:rPr lang="en-US" altLang="nl-NL" sz="2800" dirty="0" err="1"/>
              <a:t>expressie</a:t>
            </a:r>
            <a:r>
              <a:rPr lang="en-US" altLang="nl-NL" sz="2800" dirty="0"/>
              <a:t> in de serosa</a:t>
            </a:r>
          </a:p>
        </p:txBody>
      </p:sp>
      <p:sp>
        <p:nvSpPr>
          <p:cNvPr id="25605" name="Text Box 8"/>
          <p:cNvSpPr txBox="1">
            <a:spLocks noChangeArrowheads="1"/>
          </p:cNvSpPr>
          <p:nvPr/>
        </p:nvSpPr>
        <p:spPr bwMode="auto">
          <a:xfrm>
            <a:off x="34925" y="6453188"/>
            <a:ext cx="39608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nl-NL" sz="1800"/>
              <a:t>Gustavo Rezende</a:t>
            </a:r>
          </a:p>
        </p:txBody>
      </p:sp>
      <p:sp>
        <p:nvSpPr>
          <p:cNvPr id="25606" name="Text Box 9"/>
          <p:cNvSpPr txBox="1">
            <a:spLocks noChangeArrowheads="1"/>
          </p:cNvSpPr>
          <p:nvPr/>
        </p:nvSpPr>
        <p:spPr bwMode="auto">
          <a:xfrm>
            <a:off x="7993063" y="2636838"/>
            <a:ext cx="1042987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nl-NL" sz="1800"/>
              <a:t>Draq5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nl-NL" sz="1800"/>
              <a:t>(nuclei)</a:t>
            </a:r>
          </a:p>
        </p:txBody>
      </p:sp>
      <p:sp>
        <p:nvSpPr>
          <p:cNvPr id="25607" name="Text Box 10"/>
          <p:cNvSpPr txBox="1">
            <a:spLocks noChangeArrowheads="1"/>
          </p:cNvSpPr>
          <p:nvPr/>
        </p:nvSpPr>
        <p:spPr bwMode="auto">
          <a:xfrm>
            <a:off x="8101013" y="4941888"/>
            <a:ext cx="1042987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nl-NL" sz="1800" i="1"/>
              <a:t>chs1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nl-NL" sz="1800"/>
              <a:t>in situ</a:t>
            </a:r>
          </a:p>
        </p:txBody>
      </p:sp>
    </p:spTree>
    <p:extLst>
      <p:ext uri="{BB962C8B-B14F-4D97-AF65-F5344CB8AC3E}">
        <p14:creationId xmlns:p14="http://schemas.microsoft.com/office/powerpoint/2010/main" val="305309488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13" y="1341438"/>
            <a:ext cx="3844925" cy="411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7900" y="1341438"/>
            <a:ext cx="3833813" cy="410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6" descr="Tribolium[2]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350" y="6299200"/>
            <a:ext cx="7556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 Box 7"/>
          <p:cNvSpPr txBox="1">
            <a:spLocks noChangeArrowheads="1"/>
          </p:cNvSpPr>
          <p:nvPr/>
        </p:nvSpPr>
        <p:spPr bwMode="auto">
          <a:xfrm>
            <a:off x="323850" y="404813"/>
            <a:ext cx="85693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nl-NL" sz="2800" i="1" dirty="0"/>
              <a:t>Tc-chs1</a:t>
            </a:r>
            <a:r>
              <a:rPr lang="en-US" altLang="nl-NL" sz="2800" dirty="0"/>
              <a:t> RNAi </a:t>
            </a:r>
            <a:r>
              <a:rPr lang="en-US" altLang="nl-NL" sz="2800" dirty="0" err="1"/>
              <a:t>schakelt</a:t>
            </a:r>
            <a:r>
              <a:rPr lang="en-US" altLang="nl-NL" sz="2800" dirty="0"/>
              <a:t> de </a:t>
            </a:r>
            <a:r>
              <a:rPr lang="en-US" altLang="nl-NL" sz="2800" dirty="0" err="1"/>
              <a:t>cuticula</a:t>
            </a:r>
            <a:r>
              <a:rPr lang="en-US" altLang="nl-NL" sz="2800" dirty="0"/>
              <a:t> </a:t>
            </a:r>
            <a:r>
              <a:rPr lang="en-US" altLang="nl-NL" sz="2800" dirty="0" err="1"/>
              <a:t>uit</a:t>
            </a:r>
            <a:endParaRPr lang="en-US" altLang="nl-NL" sz="2800" dirty="0"/>
          </a:p>
        </p:txBody>
      </p:sp>
    </p:spTree>
    <p:extLst>
      <p:ext uri="{BB962C8B-B14F-4D97-AF65-F5344CB8AC3E}">
        <p14:creationId xmlns:p14="http://schemas.microsoft.com/office/powerpoint/2010/main" val="162667992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plotmeans2-35small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1341438"/>
            <a:ext cx="511175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-13294" y="325106"/>
            <a:ext cx="8964612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nl-NL" sz="2700" dirty="0"/>
              <a:t>De </a:t>
            </a:r>
            <a:r>
              <a:rPr lang="en-US" altLang="nl-NL" sz="2700" dirty="0" err="1"/>
              <a:t>cuticula</a:t>
            </a:r>
            <a:r>
              <a:rPr lang="en-US" altLang="nl-NL" sz="2700" dirty="0"/>
              <a:t> </a:t>
            </a:r>
            <a:r>
              <a:rPr lang="en-US" altLang="nl-NL" sz="2700" dirty="0" err="1"/>
              <a:t>beschermt</a:t>
            </a:r>
            <a:r>
              <a:rPr lang="en-US" altLang="nl-NL" sz="2700" dirty="0"/>
              <a:t> </a:t>
            </a:r>
            <a:r>
              <a:rPr lang="en-US" altLang="nl-NL" sz="2700" dirty="0" err="1"/>
              <a:t>tegen</a:t>
            </a:r>
            <a:r>
              <a:rPr lang="en-US" altLang="nl-NL" sz="2700" dirty="0"/>
              <a:t> </a:t>
            </a:r>
            <a:r>
              <a:rPr lang="en-US" altLang="nl-NL" sz="2700" dirty="0" err="1"/>
              <a:t>uitdroging</a:t>
            </a:r>
            <a:endParaRPr lang="en-US" altLang="nl-NL" sz="2700" dirty="0"/>
          </a:p>
        </p:txBody>
      </p:sp>
      <p:grpSp>
        <p:nvGrpSpPr>
          <p:cNvPr id="27652" name="Group 6"/>
          <p:cNvGrpSpPr>
            <a:grpSpLocks/>
          </p:cNvGrpSpPr>
          <p:nvPr/>
        </p:nvGrpSpPr>
        <p:grpSpPr bwMode="auto">
          <a:xfrm>
            <a:off x="7415213" y="4392613"/>
            <a:ext cx="1728787" cy="2465387"/>
            <a:chOff x="4671" y="2767"/>
            <a:chExt cx="1089" cy="1553"/>
          </a:xfrm>
        </p:grpSpPr>
        <p:pic>
          <p:nvPicPr>
            <p:cNvPr id="27653" name="Picture 7" descr="ChrisCOMP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4" y="2767"/>
              <a:ext cx="866" cy="1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54" name="Text Box 8"/>
            <p:cNvSpPr txBox="1">
              <a:spLocks noChangeArrowheads="1"/>
            </p:cNvSpPr>
            <p:nvPr/>
          </p:nvSpPr>
          <p:spPr bwMode="auto">
            <a:xfrm>
              <a:off x="4671" y="4089"/>
              <a:ext cx="108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de-DE" altLang="nl-NL" sz="1800"/>
                <a:t>Chris Jacobs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803865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0"/>
          <a:stretch>
            <a:fillRect/>
          </a:stretch>
        </p:blipFill>
        <p:spPr bwMode="auto">
          <a:xfrm>
            <a:off x="323850" y="1412875"/>
            <a:ext cx="5111750" cy="475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0" y="260350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nl-NL" sz="2800" dirty="0"/>
              <a:t>Op </a:t>
            </a:r>
            <a:r>
              <a:rPr lang="en-US" altLang="nl-NL" sz="2800" dirty="0" err="1"/>
              <a:t>hoge</a:t>
            </a:r>
            <a:r>
              <a:rPr lang="en-US" altLang="nl-NL" sz="2800" dirty="0"/>
              <a:t> </a:t>
            </a:r>
            <a:r>
              <a:rPr lang="en-US" altLang="nl-NL" sz="2800" dirty="0" err="1"/>
              <a:t>luchtvochtigheid</a:t>
            </a:r>
            <a:r>
              <a:rPr lang="en-US" altLang="nl-NL" sz="2800" dirty="0"/>
              <a:t>, </a:t>
            </a:r>
            <a:r>
              <a:rPr lang="en-US" altLang="nl-NL" sz="2800" dirty="0" err="1"/>
              <a:t>zijn</a:t>
            </a:r>
            <a:r>
              <a:rPr lang="en-US" altLang="nl-NL" sz="2800" dirty="0"/>
              <a:t> de </a:t>
            </a:r>
            <a:r>
              <a:rPr lang="en-US" altLang="nl-NL" sz="2800" dirty="0" err="1"/>
              <a:t>cellen</a:t>
            </a:r>
            <a:r>
              <a:rPr lang="en-US" altLang="nl-NL" sz="2800" dirty="0"/>
              <a:t> van de serosa </a:t>
            </a:r>
            <a:r>
              <a:rPr lang="en-US" altLang="nl-NL" sz="2800" dirty="0" err="1"/>
              <a:t>nodig</a:t>
            </a:r>
            <a:r>
              <a:rPr lang="en-US" altLang="nl-NL" sz="2800" dirty="0"/>
              <a:t> </a:t>
            </a:r>
            <a:r>
              <a:rPr lang="en-US" altLang="nl-NL" sz="2800" dirty="0" err="1"/>
              <a:t>voor</a:t>
            </a:r>
            <a:r>
              <a:rPr lang="en-US" altLang="nl-NL" sz="2800" dirty="0"/>
              <a:t> </a:t>
            </a:r>
            <a:r>
              <a:rPr lang="en-US" altLang="nl-NL" sz="2800" dirty="0" err="1"/>
              <a:t>dorsale</a:t>
            </a:r>
            <a:r>
              <a:rPr lang="en-US" altLang="nl-NL" sz="2800" dirty="0"/>
              <a:t> </a:t>
            </a:r>
            <a:r>
              <a:rPr lang="en-US" altLang="nl-NL" sz="2800" dirty="0" err="1"/>
              <a:t>sluiting</a:t>
            </a:r>
            <a:r>
              <a:rPr lang="en-US" altLang="nl-NL" sz="2800" dirty="0"/>
              <a:t>.</a:t>
            </a: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5963" y="1455738"/>
            <a:ext cx="3024187" cy="190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6" name="Picture 6" descr="zen90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5963" y="3500438"/>
            <a:ext cx="3060700" cy="234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Line 6"/>
          <p:cNvSpPr>
            <a:spLocks noChangeShapeType="1"/>
          </p:cNvSpPr>
          <p:nvPr/>
        </p:nvSpPr>
        <p:spPr bwMode="auto">
          <a:xfrm flipV="1">
            <a:off x="4427538" y="3068638"/>
            <a:ext cx="1584325" cy="865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9" name="Rectangle 8"/>
          <p:cNvSpPr/>
          <p:nvPr/>
        </p:nvSpPr>
        <p:spPr>
          <a:xfrm>
            <a:off x="4508500" y="1773238"/>
            <a:ext cx="603250" cy="215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10" name="Rectangle 9"/>
          <p:cNvSpPr/>
          <p:nvPr/>
        </p:nvSpPr>
        <p:spPr>
          <a:xfrm>
            <a:off x="4660900" y="1925638"/>
            <a:ext cx="603250" cy="215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425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en-US" altLang="nl-NL" dirty="0"/>
              <a:t>De serosa </a:t>
            </a:r>
            <a:r>
              <a:rPr lang="en-US" altLang="nl-NL" dirty="0" err="1"/>
              <a:t>beschermt</a:t>
            </a:r>
            <a:r>
              <a:rPr lang="en-US" altLang="nl-NL" dirty="0"/>
              <a:t> </a:t>
            </a:r>
            <a:r>
              <a:rPr lang="en-US" altLang="nl-NL" dirty="0" err="1"/>
              <a:t>tegen</a:t>
            </a:r>
            <a:r>
              <a:rPr lang="en-US" altLang="nl-NL" dirty="0"/>
              <a:t> </a:t>
            </a:r>
            <a:r>
              <a:rPr lang="en-US" altLang="nl-NL" dirty="0" err="1"/>
              <a:t>uitdroging</a:t>
            </a:r>
            <a:endParaRPr lang="en-US" altLang="nl-NL" dirty="0"/>
          </a:p>
        </p:txBody>
      </p:sp>
    </p:spTree>
    <p:extLst>
      <p:ext uri="{BB962C8B-B14F-4D97-AF65-F5344CB8AC3E}">
        <p14:creationId xmlns:p14="http://schemas.microsoft.com/office/powerpoint/2010/main" val="276747128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nl-NL">
                <a:solidFill>
                  <a:schemeClr val="tx1"/>
                </a:solidFill>
              </a:rPr>
              <a:t>RNA sequencing</a:t>
            </a:r>
          </a:p>
        </p:txBody>
      </p:sp>
      <p:graphicFrame>
        <p:nvGraphicFramePr>
          <p:cNvPr id="63564" name="Group 76"/>
          <p:cNvGraphicFramePr>
            <a:graphicFrameLocks noGrp="1"/>
          </p:cNvGraphicFramePr>
          <p:nvPr>
            <p:ph idx="4294967295"/>
          </p:nvPr>
        </p:nvGraphicFramePr>
        <p:xfrm>
          <a:off x="1331913" y="2276475"/>
          <a:ext cx="7354887" cy="3875088"/>
        </p:xfrm>
        <a:graphic>
          <a:graphicData uri="http://schemas.openxmlformats.org/drawingml/2006/table">
            <a:tbl>
              <a:tblPr/>
              <a:tblGrid>
                <a:gridCol w="24050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49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749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827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nl-NL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Wildtype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nl-NL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non-treated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nl-NL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Control RNAi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nl-NL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non-treated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nl-NL" sz="2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Tc-zen1</a:t>
                      </a:r>
                      <a:r>
                        <a:rPr kumimoji="0" lang="en-US" altLang="nl-NL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RNAi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nl-NL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non-treated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96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nl-NL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Wildtype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nl-NL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sterile injury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nl-NL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Control RNAi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nl-NL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sterile injury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nl-NL" sz="2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Tc-zen1</a:t>
                      </a:r>
                      <a:r>
                        <a:rPr kumimoji="0" lang="en-US" altLang="nl-NL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RNAi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nl-NL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sterile injury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827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nl-NL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Wildtype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nl-NL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septic injury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nl-NL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Control RNAi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nl-NL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septic injury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nl-NL" sz="2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Tc-zen1</a:t>
                      </a:r>
                      <a:r>
                        <a:rPr kumimoji="0" lang="en-US" altLang="nl-NL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RNAi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nl-NL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septic injury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6885" name="Line 65"/>
          <p:cNvSpPr>
            <a:spLocks noChangeShapeType="1"/>
          </p:cNvSpPr>
          <p:nvPr/>
        </p:nvSpPr>
        <p:spPr bwMode="auto">
          <a:xfrm>
            <a:off x="1331913" y="1844675"/>
            <a:ext cx="20161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36886" name="Text Box 66"/>
          <p:cNvSpPr txBox="1">
            <a:spLocks noChangeArrowheads="1"/>
          </p:cNvSpPr>
          <p:nvPr/>
        </p:nvSpPr>
        <p:spPr bwMode="auto">
          <a:xfrm>
            <a:off x="3563938" y="1628775"/>
            <a:ext cx="48244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nl-NL" sz="2000"/>
              <a:t>kind of eggs tested</a:t>
            </a:r>
          </a:p>
        </p:txBody>
      </p:sp>
      <p:sp>
        <p:nvSpPr>
          <p:cNvPr id="36887" name="Line 68"/>
          <p:cNvSpPr>
            <a:spLocks noChangeShapeType="1"/>
          </p:cNvSpPr>
          <p:nvPr/>
        </p:nvSpPr>
        <p:spPr bwMode="auto">
          <a:xfrm>
            <a:off x="971550" y="2349500"/>
            <a:ext cx="0" cy="20161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36888" name="Text Box 69"/>
          <p:cNvSpPr txBox="1">
            <a:spLocks noChangeArrowheads="1"/>
          </p:cNvSpPr>
          <p:nvPr/>
        </p:nvSpPr>
        <p:spPr bwMode="auto">
          <a:xfrm rot="5400000">
            <a:off x="-163512" y="5462587"/>
            <a:ext cx="23050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nl-NL" sz="2000"/>
              <a:t>treatments</a:t>
            </a:r>
          </a:p>
        </p:txBody>
      </p:sp>
    </p:spTree>
    <p:extLst>
      <p:ext uri="{BB962C8B-B14F-4D97-AF65-F5344CB8AC3E}">
        <p14:creationId xmlns:p14="http://schemas.microsoft.com/office/powerpoint/2010/main" val="40888115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allery 37: Drosophila eyeless mutant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4"/>
          <a:stretch/>
        </p:blipFill>
        <p:spPr bwMode="auto">
          <a:xfrm>
            <a:off x="4572000" y="836712"/>
            <a:ext cx="4391025" cy="521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Afbeeldingsresultaat voor ectopic eyes human pax6 drosophila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6750" y="1844824"/>
            <a:ext cx="3576564" cy="2829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313492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Ectopische</a:t>
            </a:r>
            <a:r>
              <a:rPr lang="en-US" sz="2800" dirty="0"/>
              <a:t> </a:t>
            </a:r>
            <a:r>
              <a:rPr lang="en-US" sz="2800" dirty="0" err="1"/>
              <a:t>expressie</a:t>
            </a:r>
            <a:r>
              <a:rPr lang="en-US" sz="2800" dirty="0"/>
              <a:t> van Pax6 </a:t>
            </a:r>
            <a:r>
              <a:rPr lang="en-US" sz="2800" dirty="0" err="1"/>
              <a:t>leidt</a:t>
            </a:r>
            <a:r>
              <a:rPr lang="en-US" sz="2800" dirty="0"/>
              <a:t> tot </a:t>
            </a:r>
            <a:r>
              <a:rPr lang="en-US" sz="2800" dirty="0" err="1"/>
              <a:t>ectopische</a:t>
            </a:r>
            <a:r>
              <a:rPr lang="en-US" sz="2800" dirty="0"/>
              <a:t> </a:t>
            </a:r>
            <a:r>
              <a:rPr lang="en-US" sz="2800" dirty="0" err="1"/>
              <a:t>ogen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408733260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1620838"/>
            <a:ext cx="8569325" cy="359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1" name="Text Box 6"/>
          <p:cNvSpPr txBox="1">
            <a:spLocks noChangeArrowheads="1"/>
          </p:cNvSpPr>
          <p:nvPr/>
        </p:nvSpPr>
        <p:spPr bwMode="auto">
          <a:xfrm>
            <a:off x="395288" y="476250"/>
            <a:ext cx="8497887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nl-NL" sz="2800"/>
              <a:t>Significantly overrepresented categories after septic injury in wild-type eggs</a:t>
            </a:r>
          </a:p>
        </p:txBody>
      </p:sp>
    </p:spTree>
    <p:extLst>
      <p:ext uri="{BB962C8B-B14F-4D97-AF65-F5344CB8AC3E}">
        <p14:creationId xmlns:p14="http://schemas.microsoft.com/office/powerpoint/2010/main" val="45418870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6750" y="981075"/>
            <a:ext cx="4867275" cy="547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39" name="Text Box 6"/>
          <p:cNvSpPr txBox="1">
            <a:spLocks noChangeArrowheads="1"/>
          </p:cNvSpPr>
          <p:nvPr/>
        </p:nvSpPr>
        <p:spPr bwMode="auto">
          <a:xfrm>
            <a:off x="684213" y="188913"/>
            <a:ext cx="82089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nl-NL" sz="2400"/>
              <a:t>Genes significantly (p&lt;0.01) upregulated after septic injury</a:t>
            </a:r>
          </a:p>
        </p:txBody>
      </p:sp>
    </p:spTree>
    <p:extLst>
      <p:ext uri="{BB962C8B-B14F-4D97-AF65-F5344CB8AC3E}">
        <p14:creationId xmlns:p14="http://schemas.microsoft.com/office/powerpoint/2010/main" val="366990615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Tribolium[2]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350" y="6299200"/>
            <a:ext cx="7556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1125538"/>
            <a:ext cx="3384550" cy="231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4300" y="1125538"/>
            <a:ext cx="4859338" cy="230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3" name="Text Box 7"/>
          <p:cNvSpPr txBox="1">
            <a:spLocks noChangeArrowheads="1"/>
          </p:cNvSpPr>
          <p:nvPr/>
        </p:nvSpPr>
        <p:spPr bwMode="auto">
          <a:xfrm>
            <a:off x="395288" y="260350"/>
            <a:ext cx="856932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nl-NL" sz="2600"/>
              <a:t>Upregulation of antimicrobial peptides upon septic injury</a:t>
            </a:r>
          </a:p>
        </p:txBody>
      </p:sp>
      <p:pic>
        <p:nvPicPr>
          <p:cNvPr id="32774" name="Picture 9" descr="ChrisCOMP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4419600"/>
            <a:ext cx="1374776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Text Box 10"/>
          <p:cNvSpPr txBox="1">
            <a:spLocks noChangeArrowheads="1"/>
          </p:cNvSpPr>
          <p:nvPr/>
        </p:nvSpPr>
        <p:spPr bwMode="auto">
          <a:xfrm>
            <a:off x="-180975" y="6518275"/>
            <a:ext cx="17287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nl-NL" sz="1800"/>
              <a:t>Chris Jacobs</a:t>
            </a:r>
          </a:p>
        </p:txBody>
      </p:sp>
    </p:spTree>
    <p:extLst>
      <p:ext uri="{BB962C8B-B14F-4D97-AF65-F5344CB8AC3E}">
        <p14:creationId xmlns:p14="http://schemas.microsoft.com/office/powerpoint/2010/main" val="320238268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1384300"/>
            <a:ext cx="8496300" cy="428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5" name="Text Box 5"/>
          <p:cNvSpPr txBox="1">
            <a:spLocks noChangeArrowheads="1"/>
          </p:cNvSpPr>
          <p:nvPr/>
        </p:nvSpPr>
        <p:spPr bwMode="auto">
          <a:xfrm>
            <a:off x="6911975" y="908050"/>
            <a:ext cx="13319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nl-NL" sz="1800" i="1"/>
              <a:t>Tribolium</a:t>
            </a:r>
          </a:p>
        </p:txBody>
      </p:sp>
      <p:sp>
        <p:nvSpPr>
          <p:cNvPr id="33796" name="Text Box 6"/>
          <p:cNvSpPr txBox="1">
            <a:spLocks noChangeArrowheads="1"/>
          </p:cNvSpPr>
          <p:nvPr/>
        </p:nvSpPr>
        <p:spPr bwMode="auto">
          <a:xfrm>
            <a:off x="1547813" y="914400"/>
            <a:ext cx="3168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nl-NL" sz="1800" i="1"/>
              <a:t>Drosophila</a:t>
            </a:r>
          </a:p>
        </p:txBody>
      </p:sp>
      <p:sp>
        <p:nvSpPr>
          <p:cNvPr id="33797" name="Text Box 7"/>
          <p:cNvSpPr txBox="1">
            <a:spLocks noChangeArrowheads="1"/>
          </p:cNvSpPr>
          <p:nvPr/>
        </p:nvSpPr>
        <p:spPr bwMode="auto">
          <a:xfrm>
            <a:off x="395288" y="260350"/>
            <a:ext cx="856932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nl-NL" sz="2600"/>
              <a:t>Upregulation of antimicrobial peptides upon septic injury</a:t>
            </a:r>
          </a:p>
        </p:txBody>
      </p:sp>
      <p:pic>
        <p:nvPicPr>
          <p:cNvPr id="33798" name="Picture 8" descr="Tribolium[2]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350" y="6299200"/>
            <a:ext cx="7556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780760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65" descr="FigureInsituForPosterCroppe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" y="611188"/>
            <a:ext cx="7077075" cy="624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 Box 5"/>
          <p:cNvSpPr txBox="1">
            <a:spLocks noChangeArrowheads="1"/>
          </p:cNvSpPr>
          <p:nvPr/>
        </p:nvSpPr>
        <p:spPr bwMode="auto">
          <a:xfrm>
            <a:off x="323850" y="44450"/>
            <a:ext cx="889317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nl-NL" sz="2200"/>
              <a:t>Antimicrobial peptides are expressed in the serosa upon septic injury</a:t>
            </a:r>
          </a:p>
        </p:txBody>
      </p:sp>
    </p:spTree>
    <p:extLst>
      <p:ext uri="{BB962C8B-B14F-4D97-AF65-F5344CB8AC3E}">
        <p14:creationId xmlns:p14="http://schemas.microsoft.com/office/powerpoint/2010/main" val="140710250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457200" y="33265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nl-NL" dirty="0"/>
              <a:t>De serosa </a:t>
            </a:r>
            <a:r>
              <a:rPr lang="en-US" altLang="nl-NL" dirty="0" err="1"/>
              <a:t>beschermt</a:t>
            </a:r>
            <a:r>
              <a:rPr lang="en-US" altLang="nl-NL" dirty="0"/>
              <a:t> </a:t>
            </a:r>
            <a:r>
              <a:rPr lang="en-US" altLang="nl-NL" dirty="0" err="1"/>
              <a:t>tegen</a:t>
            </a:r>
            <a:r>
              <a:rPr lang="en-US" altLang="nl-NL" dirty="0"/>
              <a:t> </a:t>
            </a:r>
            <a:r>
              <a:rPr lang="en-US" altLang="nl-NL" dirty="0" err="1"/>
              <a:t>uitdroging</a:t>
            </a:r>
            <a:r>
              <a:rPr lang="en-US" altLang="nl-NL" dirty="0"/>
              <a:t> </a:t>
            </a:r>
            <a:r>
              <a:rPr lang="en-US" altLang="nl-NL" dirty="0" err="1"/>
              <a:t>en</a:t>
            </a:r>
            <a:r>
              <a:rPr lang="en-US" altLang="nl-NL" dirty="0"/>
              <a:t> </a:t>
            </a:r>
            <a:r>
              <a:rPr lang="en-US" altLang="nl-NL" dirty="0" err="1"/>
              <a:t>bacterien</a:t>
            </a:r>
            <a:r>
              <a:rPr lang="en-US" altLang="nl-NL" dirty="0"/>
              <a:t> </a:t>
            </a:r>
            <a:r>
              <a:rPr lang="en-US" altLang="nl-NL" dirty="0" err="1"/>
              <a:t>en</a:t>
            </a:r>
            <a:r>
              <a:rPr lang="en-US" altLang="nl-NL" dirty="0"/>
              <a:t> </a:t>
            </a:r>
            <a:r>
              <a:rPr lang="en-US" altLang="nl-NL" dirty="0" err="1"/>
              <a:t>zou</a:t>
            </a:r>
            <a:r>
              <a:rPr lang="en-US" altLang="nl-NL" dirty="0"/>
              <a:t> </a:t>
            </a:r>
            <a:r>
              <a:rPr lang="en-US" altLang="nl-NL" dirty="0" err="1"/>
              <a:t>wel</a:t>
            </a:r>
            <a:r>
              <a:rPr lang="en-US" altLang="nl-NL" dirty="0"/>
              <a:t> </a:t>
            </a:r>
            <a:r>
              <a:rPr lang="en-US" altLang="nl-NL" dirty="0" err="1"/>
              <a:t>eens</a:t>
            </a:r>
            <a:r>
              <a:rPr lang="en-US" altLang="nl-NL" dirty="0"/>
              <a:t> </a:t>
            </a:r>
            <a:r>
              <a:rPr lang="en-US" altLang="nl-NL" dirty="0" err="1"/>
              <a:t>een</a:t>
            </a:r>
            <a:r>
              <a:rPr lang="en-US" altLang="nl-NL" dirty="0"/>
              <a:t> </a:t>
            </a:r>
            <a:r>
              <a:rPr lang="en-US" altLang="nl-NL" dirty="0" err="1"/>
              <a:t>belangrijke</a:t>
            </a:r>
            <a:r>
              <a:rPr lang="en-US" altLang="nl-NL" dirty="0"/>
              <a:t> </a:t>
            </a:r>
            <a:r>
              <a:rPr lang="en-US" altLang="nl-NL" dirty="0" err="1"/>
              <a:t>rol</a:t>
            </a:r>
            <a:r>
              <a:rPr lang="en-US" altLang="nl-NL" dirty="0"/>
              <a:t> </a:t>
            </a:r>
            <a:r>
              <a:rPr lang="en-US" altLang="nl-NL" dirty="0" err="1"/>
              <a:t>kunnen</a:t>
            </a:r>
            <a:r>
              <a:rPr lang="en-US" altLang="nl-NL" dirty="0"/>
              <a:t> </a:t>
            </a:r>
            <a:r>
              <a:rPr lang="en-US" altLang="nl-NL" dirty="0" err="1"/>
              <a:t>hebben</a:t>
            </a:r>
            <a:r>
              <a:rPr lang="en-US" altLang="nl-NL" dirty="0"/>
              <a:t> </a:t>
            </a:r>
            <a:r>
              <a:rPr lang="en-US" altLang="nl-NL" dirty="0" err="1"/>
              <a:t>gespeeld</a:t>
            </a:r>
            <a:r>
              <a:rPr lang="en-US" altLang="nl-NL" dirty="0"/>
              <a:t> </a:t>
            </a:r>
            <a:r>
              <a:rPr lang="en-US" altLang="nl-NL" dirty="0" err="1"/>
              <a:t>bij</a:t>
            </a:r>
            <a:r>
              <a:rPr lang="en-US" altLang="nl-NL" dirty="0"/>
              <a:t> de </a:t>
            </a:r>
            <a:r>
              <a:rPr lang="en-US" altLang="nl-NL" dirty="0" err="1"/>
              <a:t>verovering</a:t>
            </a:r>
            <a:r>
              <a:rPr lang="en-US" altLang="nl-NL" dirty="0"/>
              <a:t> van het land.</a:t>
            </a:r>
          </a:p>
        </p:txBody>
      </p:sp>
      <p:pic>
        <p:nvPicPr>
          <p:cNvPr id="3" name="Picture 4" descr="beetlesJoan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2276872"/>
            <a:ext cx="5039792" cy="4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598773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005" t="29524" r="24623" b="4507"/>
          <a:stretch>
            <a:fillRect/>
          </a:stretch>
        </p:blipFill>
        <p:spPr bwMode="auto">
          <a:xfrm>
            <a:off x="-71604" y="606442"/>
            <a:ext cx="8820068" cy="633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email">
            <a:lum brigh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7050" y="0"/>
            <a:ext cx="22669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3588" y="3955256"/>
            <a:ext cx="2303462" cy="242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Chris_NRC001"/>
          <p:cNvPicPr>
            <a:picLocks noChangeAspect="1" noChangeArrowheads="1"/>
          </p:cNvPicPr>
          <p:nvPr/>
        </p:nvPicPr>
        <p:blipFill>
          <a:blip r:embed="rId5" cstate="email">
            <a:lum brigh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0538" y="476250"/>
            <a:ext cx="2303462" cy="938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0000"/>
          <a:stretch/>
        </p:blipFill>
        <p:spPr bwMode="auto">
          <a:xfrm>
            <a:off x="0" y="-3526"/>
            <a:ext cx="6806997" cy="84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180" b="86367"/>
          <a:stretch/>
        </p:blipFill>
        <p:spPr bwMode="auto">
          <a:xfrm>
            <a:off x="1115616" y="1412776"/>
            <a:ext cx="5731351" cy="984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522851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nl-NL" dirty="0"/>
              <a:t>Evolution and </a:t>
            </a:r>
            <a:r>
              <a:rPr lang="de-DE" altLang="nl-NL" dirty="0" err="1"/>
              <a:t>development</a:t>
            </a:r>
            <a:endParaRPr lang="de-DE" altLang="nl-NL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6024" y="1600200"/>
            <a:ext cx="8748464" cy="4525963"/>
          </a:xfrm>
        </p:spPr>
        <p:txBody>
          <a:bodyPr>
            <a:normAutofit/>
          </a:bodyPr>
          <a:lstStyle/>
          <a:p>
            <a:pPr marL="609600" indent="-609600">
              <a:buFontTx/>
              <a:buAutoNum type="arabicPeriod"/>
            </a:pPr>
            <a:r>
              <a:rPr lang="de-DE" altLang="nl-NL" dirty="0" err="1"/>
              <a:t>Embryo’s</a:t>
            </a:r>
            <a:r>
              <a:rPr lang="de-DE" altLang="nl-NL" dirty="0"/>
              <a:t> </a:t>
            </a:r>
            <a:r>
              <a:rPr lang="de-DE" altLang="nl-NL" dirty="0" err="1"/>
              <a:t>vertellen</a:t>
            </a:r>
            <a:r>
              <a:rPr lang="de-DE" altLang="nl-NL" dirty="0"/>
              <a:t> je </a:t>
            </a:r>
            <a:r>
              <a:rPr lang="de-DE" altLang="nl-NL" dirty="0" err="1"/>
              <a:t>iets</a:t>
            </a:r>
            <a:r>
              <a:rPr lang="de-DE" altLang="nl-NL" dirty="0"/>
              <a:t> </a:t>
            </a:r>
            <a:r>
              <a:rPr lang="de-DE" altLang="nl-NL" dirty="0" err="1"/>
              <a:t>over</a:t>
            </a:r>
            <a:r>
              <a:rPr lang="de-DE" altLang="nl-NL" dirty="0"/>
              <a:t> </a:t>
            </a:r>
            <a:r>
              <a:rPr lang="de-DE" altLang="nl-NL" dirty="0" err="1"/>
              <a:t>evolutie</a:t>
            </a:r>
            <a:r>
              <a:rPr lang="de-DE" altLang="nl-NL" dirty="0"/>
              <a:t>.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de-DE" altLang="nl-NL" dirty="0" err="1"/>
              <a:t>Evo-devo</a:t>
            </a:r>
            <a:r>
              <a:rPr lang="de-DE" altLang="nl-NL" dirty="0"/>
              <a:t> </a:t>
            </a:r>
            <a:r>
              <a:rPr lang="de-DE" altLang="nl-NL" dirty="0" err="1"/>
              <a:t>onthult</a:t>
            </a:r>
            <a:r>
              <a:rPr lang="de-DE" altLang="nl-NL" dirty="0"/>
              <a:t> </a:t>
            </a:r>
            <a:r>
              <a:rPr lang="de-DE" altLang="nl-NL" dirty="0" err="1"/>
              <a:t>diepe</a:t>
            </a:r>
            <a:r>
              <a:rPr lang="de-DE" altLang="nl-NL" dirty="0"/>
              <a:t> </a:t>
            </a:r>
            <a:r>
              <a:rPr lang="de-DE" altLang="nl-NL" dirty="0" err="1"/>
              <a:t>homolgieën</a:t>
            </a:r>
            <a:r>
              <a:rPr lang="de-DE" altLang="nl-NL" dirty="0"/>
              <a:t>.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de-DE" altLang="nl-NL" dirty="0" err="1"/>
              <a:t>Evo-devo</a:t>
            </a:r>
            <a:r>
              <a:rPr lang="de-DE" altLang="nl-NL" dirty="0"/>
              <a:t> </a:t>
            </a:r>
            <a:r>
              <a:rPr lang="de-DE" altLang="nl-NL" dirty="0" err="1"/>
              <a:t>zoekt</a:t>
            </a:r>
            <a:r>
              <a:rPr lang="de-DE" altLang="nl-NL" dirty="0"/>
              <a:t> de genetische en </a:t>
            </a:r>
            <a:r>
              <a:rPr lang="de-DE" altLang="nl-NL" dirty="0" err="1"/>
              <a:t>ontwikkelingsbiologische</a:t>
            </a:r>
            <a:r>
              <a:rPr lang="de-DE" altLang="nl-NL" dirty="0"/>
              <a:t> </a:t>
            </a:r>
            <a:r>
              <a:rPr lang="de-DE" altLang="nl-NL" dirty="0" err="1"/>
              <a:t>basis</a:t>
            </a:r>
            <a:r>
              <a:rPr lang="de-DE" altLang="nl-NL" dirty="0"/>
              <a:t> van </a:t>
            </a:r>
            <a:r>
              <a:rPr lang="de-DE" altLang="nl-NL" dirty="0" err="1"/>
              <a:t>evolutionaire</a:t>
            </a:r>
            <a:r>
              <a:rPr lang="de-DE" altLang="nl-NL" dirty="0"/>
              <a:t> </a:t>
            </a:r>
            <a:r>
              <a:rPr lang="de-DE" altLang="nl-NL" dirty="0" err="1"/>
              <a:t>veranderingen</a:t>
            </a:r>
            <a:r>
              <a:rPr lang="de-DE" altLang="nl-NL" dirty="0"/>
              <a:t>.</a:t>
            </a:r>
          </a:p>
          <a:p>
            <a:pPr marL="609600" indent="-609600">
              <a:buFontTx/>
              <a:buAutoNum type="arabicPeriod"/>
            </a:pPr>
            <a:r>
              <a:rPr lang="de-DE" altLang="nl-NL" dirty="0" err="1"/>
              <a:t>Evo-devo</a:t>
            </a:r>
            <a:r>
              <a:rPr lang="de-DE" altLang="nl-NL" dirty="0"/>
              <a:t> </a:t>
            </a:r>
            <a:r>
              <a:rPr lang="de-DE" altLang="nl-NL" dirty="0" err="1"/>
              <a:t>bestudeert</a:t>
            </a:r>
            <a:r>
              <a:rPr lang="de-DE" altLang="nl-NL" dirty="0"/>
              <a:t> de </a:t>
            </a:r>
            <a:r>
              <a:rPr lang="de-DE" altLang="nl-NL" dirty="0" err="1"/>
              <a:t>oorsprong</a:t>
            </a:r>
            <a:r>
              <a:rPr lang="de-DE" altLang="nl-NL" dirty="0"/>
              <a:t> van </a:t>
            </a:r>
            <a:r>
              <a:rPr lang="de-DE" altLang="nl-NL" i="1" dirty="0" err="1"/>
              <a:t>novelties</a:t>
            </a:r>
            <a:endParaRPr lang="de-DE" altLang="nl-NL" i="1" dirty="0"/>
          </a:p>
          <a:p>
            <a:pPr marL="609600" indent="-609600" eaLnBrk="1" hangingPunct="1">
              <a:buFontTx/>
              <a:buAutoNum type="arabicPeriod"/>
            </a:pPr>
            <a:r>
              <a:rPr lang="de-DE" altLang="nl-NL" dirty="0"/>
              <a:t>Embryonale </a:t>
            </a:r>
            <a:r>
              <a:rPr lang="de-DE" altLang="nl-NL" dirty="0" err="1"/>
              <a:t>ontwikkeling</a:t>
            </a:r>
            <a:r>
              <a:rPr lang="de-DE" altLang="nl-NL" dirty="0"/>
              <a:t> </a:t>
            </a:r>
            <a:r>
              <a:rPr lang="de-DE" altLang="nl-NL" dirty="0" err="1"/>
              <a:t>kan</a:t>
            </a:r>
            <a:r>
              <a:rPr lang="de-DE" altLang="nl-NL" dirty="0"/>
              <a:t> de </a:t>
            </a:r>
            <a:r>
              <a:rPr lang="de-DE" altLang="nl-NL" dirty="0" err="1"/>
              <a:t>evolutie</a:t>
            </a:r>
            <a:r>
              <a:rPr lang="de-DE" altLang="nl-NL" dirty="0"/>
              <a:t> in </a:t>
            </a:r>
            <a:r>
              <a:rPr lang="de-DE" altLang="nl-NL" dirty="0" err="1"/>
              <a:t>bepaalde</a:t>
            </a:r>
            <a:r>
              <a:rPr lang="de-DE" altLang="nl-NL" dirty="0"/>
              <a:t> </a:t>
            </a:r>
            <a:r>
              <a:rPr lang="de-DE" altLang="nl-NL" dirty="0" err="1"/>
              <a:t>richtingen</a:t>
            </a:r>
            <a:r>
              <a:rPr lang="de-DE" altLang="nl-NL" dirty="0"/>
              <a:t> sturen.</a:t>
            </a:r>
          </a:p>
        </p:txBody>
      </p:sp>
    </p:spTree>
    <p:extLst>
      <p:ext uri="{BB962C8B-B14F-4D97-AF65-F5344CB8AC3E}">
        <p14:creationId xmlns:p14="http://schemas.microsoft.com/office/powerpoint/2010/main" val="334884511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:a16="http://schemas.microsoft.com/office/drawing/2014/main" id="{C82E3A8C-A8F3-4510-8BE2-C27D4F66AE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1125538"/>
            <a:ext cx="8229600" cy="1108075"/>
          </a:xfrm>
        </p:spPr>
        <p:txBody>
          <a:bodyPr/>
          <a:lstStyle/>
          <a:p>
            <a:pPr eaLnBrk="1" hangingPunct="1"/>
            <a:r>
              <a:rPr lang="en-US" altLang="nl-NL"/>
              <a:t>Variation is isotropic (random and in every direction)</a:t>
            </a:r>
          </a:p>
          <a:p>
            <a:pPr eaLnBrk="1" hangingPunct="1">
              <a:buFontTx/>
              <a:buNone/>
            </a:pPr>
            <a:endParaRPr lang="en-US" altLang="nl-NL"/>
          </a:p>
        </p:txBody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2E01B397-2DFB-4899-A9EE-A6E8BC0053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539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nl-NL"/>
              <a:t>Darwin:</a:t>
            </a:r>
          </a:p>
        </p:txBody>
      </p:sp>
      <p:grpSp>
        <p:nvGrpSpPr>
          <p:cNvPr id="96260" name="Group 4">
            <a:extLst>
              <a:ext uri="{FF2B5EF4-FFF2-40B4-BE49-F238E27FC236}">
                <a16:creationId xmlns:a16="http://schemas.microsoft.com/office/drawing/2014/main" id="{4D1F2A55-1179-4C9B-BC84-3A4D09553A0C}"/>
              </a:ext>
            </a:extLst>
          </p:cNvPr>
          <p:cNvGrpSpPr>
            <a:grpSpLocks/>
          </p:cNvGrpSpPr>
          <p:nvPr/>
        </p:nvGrpSpPr>
        <p:grpSpPr bwMode="auto">
          <a:xfrm>
            <a:off x="3419475" y="2062163"/>
            <a:ext cx="1439863" cy="1439862"/>
            <a:chOff x="2154" y="1299"/>
            <a:chExt cx="907" cy="907"/>
          </a:xfrm>
        </p:grpSpPr>
        <p:sp>
          <p:nvSpPr>
            <p:cNvPr id="63493" name="Oval 5">
              <a:extLst>
                <a:ext uri="{FF2B5EF4-FFF2-40B4-BE49-F238E27FC236}">
                  <a16:creationId xmlns:a16="http://schemas.microsoft.com/office/drawing/2014/main" id="{AB237168-7B3B-48D6-9021-AEFAC41D09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4" y="1299"/>
              <a:ext cx="907" cy="907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27451"/>
                    <a:invGamma/>
                  </a:schemeClr>
                </a:gs>
              </a:gsLst>
              <a:lin ang="2700000" scaled="1"/>
            </a:gra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nl-NL">
                <a:latin typeface="Arial" charset="0"/>
              </a:endParaRPr>
            </a:p>
          </p:txBody>
        </p:sp>
        <p:sp>
          <p:nvSpPr>
            <p:cNvPr id="96262" name="Oval 6">
              <a:extLst>
                <a:ext uri="{FF2B5EF4-FFF2-40B4-BE49-F238E27FC236}">
                  <a16:creationId xmlns:a16="http://schemas.microsoft.com/office/drawing/2014/main" id="{5EEC74EF-CD9F-4504-9451-B89DA24D34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2" y="1706"/>
              <a:ext cx="91" cy="91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nl-NL" altLang="nl-NL" sz="1800"/>
            </a:p>
          </p:txBody>
        </p:sp>
        <p:sp>
          <p:nvSpPr>
            <p:cNvPr id="96263" name="Line 7">
              <a:extLst>
                <a:ext uri="{FF2B5EF4-FFF2-40B4-BE49-F238E27FC236}">
                  <a16:creationId xmlns:a16="http://schemas.microsoft.com/office/drawing/2014/main" id="{937F038D-5B18-45AA-BEAC-80EBB88A0C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07" y="1435"/>
              <a:ext cx="137" cy="3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96264" name="Line 8">
              <a:extLst>
                <a:ext uri="{FF2B5EF4-FFF2-40B4-BE49-F238E27FC236}">
                  <a16:creationId xmlns:a16="http://schemas.microsoft.com/office/drawing/2014/main" id="{1F0E8C0F-9213-4570-934C-50AF799273D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07" y="1707"/>
              <a:ext cx="363" cy="4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96265" name="Line 9">
              <a:extLst>
                <a:ext uri="{FF2B5EF4-FFF2-40B4-BE49-F238E27FC236}">
                  <a16:creationId xmlns:a16="http://schemas.microsoft.com/office/drawing/2014/main" id="{0387D7B3-D976-4F10-874E-8BEBA4B96B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07" y="1753"/>
              <a:ext cx="182" cy="27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96266" name="Line 10">
              <a:extLst>
                <a:ext uri="{FF2B5EF4-FFF2-40B4-BE49-F238E27FC236}">
                  <a16:creationId xmlns:a16="http://schemas.microsoft.com/office/drawing/2014/main" id="{CE16A7AF-B4C5-4D8E-8D1F-95EB27FCEB8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35" y="1753"/>
              <a:ext cx="272" cy="2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96267" name="Line 11">
              <a:extLst>
                <a:ext uri="{FF2B5EF4-FFF2-40B4-BE49-F238E27FC236}">
                  <a16:creationId xmlns:a16="http://schemas.microsoft.com/office/drawing/2014/main" id="{328850BE-AAE4-4A76-A8A4-F515184A60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335" y="1526"/>
              <a:ext cx="272" cy="2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</p:grp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butterfly wings">
            <a:extLst>
              <a:ext uri="{FF2B5EF4-FFF2-40B4-BE49-F238E27FC236}">
                <a16:creationId xmlns:a16="http://schemas.microsoft.com/office/drawing/2014/main" id="{AB66CF8C-338B-4A7C-8B1A-6E79B5960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875" y="1412875"/>
            <a:ext cx="7920038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Oval 3">
            <a:extLst>
              <a:ext uri="{FF2B5EF4-FFF2-40B4-BE49-F238E27FC236}">
                <a16:creationId xmlns:a16="http://schemas.microsoft.com/office/drawing/2014/main" id="{8629C16F-C9BE-44B8-871A-EF46B1631584}"/>
              </a:ext>
            </a:extLst>
          </p:cNvPr>
          <p:cNvSpPr>
            <a:spLocks noChangeArrowheads="1"/>
          </p:cNvSpPr>
          <p:nvPr/>
        </p:nvSpPr>
        <p:spPr bwMode="auto">
          <a:xfrm rot="-2218100">
            <a:off x="1835150" y="1844675"/>
            <a:ext cx="3325813" cy="2689225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/>
          </a:p>
        </p:txBody>
      </p:sp>
      <p:sp>
        <p:nvSpPr>
          <p:cNvPr id="98308" name="Text Box 4">
            <a:extLst>
              <a:ext uri="{FF2B5EF4-FFF2-40B4-BE49-F238E27FC236}">
                <a16:creationId xmlns:a16="http://schemas.microsoft.com/office/drawing/2014/main" id="{C767C4B6-E965-4AF1-8B2E-6D5896976D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6453188"/>
            <a:ext cx="30972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nl-NL" sz="1400"/>
              <a:t>Beldade et al., </a:t>
            </a:r>
            <a:r>
              <a:rPr lang="en-US" altLang="nl-NL" sz="1400" i="1"/>
              <a:t>Nature</a:t>
            </a:r>
            <a:r>
              <a:rPr lang="en-US" altLang="nl-NL" sz="1400"/>
              <a:t> 2002</a:t>
            </a:r>
          </a:p>
        </p:txBody>
      </p:sp>
      <p:sp>
        <p:nvSpPr>
          <p:cNvPr id="65541" name="Text Box 5">
            <a:extLst>
              <a:ext uri="{FF2B5EF4-FFF2-40B4-BE49-F238E27FC236}">
                <a16:creationId xmlns:a16="http://schemas.microsoft.com/office/drawing/2014/main" id="{DAA80AB6-1079-4124-99AB-4645FDB208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88913"/>
            <a:ext cx="8569325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nl-NL" sz="2200" dirty="0" err="1"/>
              <a:t>Variatie</a:t>
            </a:r>
            <a:r>
              <a:rPr lang="en-US" altLang="nl-NL" sz="2200" dirty="0"/>
              <a:t> </a:t>
            </a:r>
            <a:r>
              <a:rPr lang="en-US" altLang="nl-NL" sz="2200" dirty="0" err="1"/>
              <a:t>en</a:t>
            </a:r>
            <a:r>
              <a:rPr lang="en-US" altLang="nl-NL" sz="2200" dirty="0"/>
              <a:t> </a:t>
            </a:r>
            <a:r>
              <a:rPr lang="en-US" altLang="nl-NL" sz="2200" dirty="0" err="1"/>
              <a:t>selectie</a:t>
            </a:r>
            <a:r>
              <a:rPr lang="en-US" altLang="nl-NL" sz="2200" dirty="0"/>
              <a:t> </a:t>
            </a:r>
            <a:r>
              <a:rPr lang="en-US" altLang="nl-NL" sz="2200" dirty="0" err="1"/>
              <a:t>lijkt</a:t>
            </a:r>
            <a:r>
              <a:rPr lang="en-US" altLang="nl-NL" sz="2200" dirty="0"/>
              <a:t> </a:t>
            </a:r>
            <a:r>
              <a:rPr lang="en-US" altLang="nl-NL" sz="2200" dirty="0" err="1"/>
              <a:t>mogelijk</a:t>
            </a:r>
            <a:r>
              <a:rPr lang="en-US" altLang="nl-NL" sz="2200" dirty="0"/>
              <a:t> in </a:t>
            </a:r>
            <a:r>
              <a:rPr lang="en-US" altLang="nl-NL" sz="2200" dirty="0" err="1"/>
              <a:t>elke</a:t>
            </a:r>
            <a:r>
              <a:rPr lang="en-US" altLang="nl-NL" sz="2200" dirty="0"/>
              <a:t> </a:t>
            </a:r>
            <a:r>
              <a:rPr lang="en-US" altLang="nl-NL" sz="2200" dirty="0" err="1"/>
              <a:t>richting</a:t>
            </a:r>
            <a:endParaRPr lang="en-US" altLang="nl-NL" sz="2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9" grpId="0" animBg="1"/>
      <p:bldP spid="655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692150"/>
            <a:ext cx="4189412" cy="593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491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8088" y="692150"/>
            <a:ext cx="3386137" cy="590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828675" y="115888"/>
            <a:ext cx="77041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nl-NL" sz="2000" b="1" dirty="0" err="1"/>
              <a:t>Distalless</a:t>
            </a:r>
            <a:r>
              <a:rPr lang="en-US" altLang="nl-NL" sz="2000" b="1" dirty="0"/>
              <a:t> </a:t>
            </a:r>
            <a:r>
              <a:rPr lang="en-US" altLang="nl-NL" sz="2000" b="1" dirty="0" err="1"/>
              <a:t>expressie</a:t>
            </a:r>
            <a:r>
              <a:rPr lang="en-US" altLang="nl-NL" sz="2000" b="1" dirty="0"/>
              <a:t> in </a:t>
            </a:r>
            <a:r>
              <a:rPr lang="en-US" altLang="nl-NL" sz="2000" b="1" dirty="0" err="1"/>
              <a:t>protostomen</a:t>
            </a:r>
            <a:r>
              <a:rPr lang="en-US" altLang="nl-NL" sz="2000" b="1" dirty="0"/>
              <a:t> and </a:t>
            </a:r>
            <a:r>
              <a:rPr lang="en-US" altLang="nl-NL" sz="2000" b="1" dirty="0" err="1"/>
              <a:t>deuterostomen</a:t>
            </a:r>
            <a:endParaRPr lang="en-US" altLang="nl-NL" sz="2000" b="1" dirty="0"/>
          </a:p>
        </p:txBody>
      </p:sp>
    </p:spTree>
    <p:extLst>
      <p:ext uri="{BB962C8B-B14F-4D97-AF65-F5344CB8AC3E}">
        <p14:creationId xmlns:p14="http://schemas.microsoft.com/office/powerpoint/2010/main" val="64955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butterfly wings">
            <a:extLst>
              <a:ext uri="{FF2B5EF4-FFF2-40B4-BE49-F238E27FC236}">
                <a16:creationId xmlns:a16="http://schemas.microsoft.com/office/drawing/2014/main" id="{769BD850-78CF-42F5-B02B-1DB7C3A32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449263"/>
            <a:ext cx="5468938" cy="640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Oval 3">
            <a:extLst>
              <a:ext uri="{FF2B5EF4-FFF2-40B4-BE49-F238E27FC236}">
                <a16:creationId xmlns:a16="http://schemas.microsoft.com/office/drawing/2014/main" id="{C999A839-5521-4DD1-B80A-F6442FD77DD4}"/>
              </a:ext>
            </a:extLst>
          </p:cNvPr>
          <p:cNvSpPr>
            <a:spLocks noChangeArrowheads="1"/>
          </p:cNvSpPr>
          <p:nvPr/>
        </p:nvSpPr>
        <p:spPr bwMode="auto">
          <a:xfrm rot="-2585125">
            <a:off x="582613" y="1887538"/>
            <a:ext cx="3328987" cy="720725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/>
          </a:p>
        </p:txBody>
      </p:sp>
      <p:sp>
        <p:nvSpPr>
          <p:cNvPr id="100356" name="Oval 4">
            <a:extLst>
              <a:ext uri="{FF2B5EF4-FFF2-40B4-BE49-F238E27FC236}">
                <a16:creationId xmlns:a16="http://schemas.microsoft.com/office/drawing/2014/main" id="{6B0E538C-F8BA-4F83-9A55-C19A52E39DA7}"/>
              </a:ext>
            </a:extLst>
          </p:cNvPr>
          <p:cNvSpPr>
            <a:spLocks noChangeArrowheads="1"/>
          </p:cNvSpPr>
          <p:nvPr/>
        </p:nvSpPr>
        <p:spPr bwMode="auto">
          <a:xfrm rot="-2824684">
            <a:off x="1246188" y="4297363"/>
            <a:ext cx="2457450" cy="18542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/>
          </a:p>
        </p:txBody>
      </p:sp>
      <p:sp>
        <p:nvSpPr>
          <p:cNvPr id="100357" name="Text Box 5">
            <a:extLst>
              <a:ext uri="{FF2B5EF4-FFF2-40B4-BE49-F238E27FC236}">
                <a16:creationId xmlns:a16="http://schemas.microsoft.com/office/drawing/2014/main" id="{9B8F156A-842D-4DE8-8AC0-154ABF3567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6453188"/>
            <a:ext cx="30972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nl-NL" sz="1400"/>
              <a:t>Beldade et al., </a:t>
            </a:r>
            <a:r>
              <a:rPr lang="en-US" altLang="nl-NL" sz="1400" i="1"/>
              <a:t>Nature</a:t>
            </a:r>
            <a:r>
              <a:rPr lang="en-US" altLang="nl-NL" sz="1400"/>
              <a:t> 2002</a:t>
            </a:r>
          </a:p>
        </p:txBody>
      </p:sp>
      <p:sp>
        <p:nvSpPr>
          <p:cNvPr id="100358" name="Text Box 6">
            <a:extLst>
              <a:ext uri="{FF2B5EF4-FFF2-40B4-BE49-F238E27FC236}">
                <a16:creationId xmlns:a16="http://schemas.microsoft.com/office/drawing/2014/main" id="{1263B690-C509-4F05-8554-BDD0DA4CBA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188913"/>
            <a:ext cx="7200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nl-NL" sz="2400"/>
              <a:t>…but not for eyespot color!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7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>
            <a:extLst>
              <a:ext uri="{FF2B5EF4-FFF2-40B4-BE49-F238E27FC236}">
                <a16:creationId xmlns:a16="http://schemas.microsoft.com/office/drawing/2014/main" id="{EDB4C056-2DA7-4FCB-96DE-D41FFF39D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3436938" cy="659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451" name="Text Box 3">
            <a:extLst>
              <a:ext uri="{FF2B5EF4-FFF2-40B4-BE49-F238E27FC236}">
                <a16:creationId xmlns:a16="http://schemas.microsoft.com/office/drawing/2014/main" id="{0244A5E1-3F1C-4915-BB77-0F5F1EFF4E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6308725"/>
            <a:ext cx="4032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nl-NL" sz="1800"/>
              <a:t>Arthur, </a:t>
            </a:r>
            <a:r>
              <a:rPr lang="en-US" altLang="nl-NL" sz="1800" i="1"/>
              <a:t>Heredity</a:t>
            </a:r>
            <a:r>
              <a:rPr lang="en-US" altLang="nl-NL" sz="1800"/>
              <a:t>, 2002</a:t>
            </a:r>
          </a:p>
        </p:txBody>
      </p:sp>
      <p:pic>
        <p:nvPicPr>
          <p:cNvPr id="104452" name="Picture 4">
            <a:extLst>
              <a:ext uri="{FF2B5EF4-FFF2-40B4-BE49-F238E27FC236}">
                <a16:creationId xmlns:a16="http://schemas.microsoft.com/office/drawing/2014/main" id="{89931392-6DE3-4AC8-9CEA-B311FFC36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363" y="1989138"/>
            <a:ext cx="3160712" cy="296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53" name="Picture 5">
            <a:extLst>
              <a:ext uri="{FF2B5EF4-FFF2-40B4-BE49-F238E27FC236}">
                <a16:creationId xmlns:a16="http://schemas.microsoft.com/office/drawing/2014/main" id="{B10F9D99-E18B-4E58-B0D3-61E738D57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638" y="188913"/>
            <a:ext cx="4371975" cy="597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zoom_giraffe_30705">
            <a:extLst>
              <a:ext uri="{FF2B5EF4-FFF2-40B4-BE49-F238E27FC236}">
                <a16:creationId xmlns:a16="http://schemas.microsoft.com/office/drawing/2014/main" id="{647A1FED-1BC5-4FBB-AAF4-D9F5DB516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1500" y="0"/>
            <a:ext cx="3179763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8547" name="Group 3">
            <a:extLst>
              <a:ext uri="{FF2B5EF4-FFF2-40B4-BE49-F238E27FC236}">
                <a16:creationId xmlns:a16="http://schemas.microsoft.com/office/drawing/2014/main" id="{C8E23D12-ABF7-4D68-99D2-53DBEFA4877B}"/>
              </a:ext>
            </a:extLst>
          </p:cNvPr>
          <p:cNvGrpSpPr>
            <a:grpSpLocks/>
          </p:cNvGrpSpPr>
          <p:nvPr/>
        </p:nvGrpSpPr>
        <p:grpSpPr bwMode="auto">
          <a:xfrm>
            <a:off x="7380288" y="4221163"/>
            <a:ext cx="409575" cy="863600"/>
            <a:chOff x="4150" y="2704"/>
            <a:chExt cx="258" cy="544"/>
          </a:xfrm>
        </p:grpSpPr>
        <p:graphicFrame>
          <p:nvGraphicFramePr>
            <p:cNvPr id="108558" name="Object 4">
              <a:extLst>
                <a:ext uri="{FF2B5EF4-FFF2-40B4-BE49-F238E27FC236}">
                  <a16:creationId xmlns:a16="http://schemas.microsoft.com/office/drawing/2014/main" id="{AF4CFF06-20F5-46E0-BB45-D263013887A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150" y="2976"/>
            <a:ext cx="258" cy="2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444" name="Image" r:id="rId5" imgW="1434415" imgH="1511111" progId="Photoshop.Image.9">
                    <p:embed/>
                  </p:oleObj>
                </mc:Choice>
                <mc:Fallback>
                  <p:oleObj name="Image" r:id="rId5" imgW="1434415" imgH="1511111" progId="Photoshop.Image.9">
                    <p:embed/>
                    <p:pic>
                      <p:nvPicPr>
                        <p:cNvPr id="108558" name="Object 4">
                          <a:extLst>
                            <a:ext uri="{FF2B5EF4-FFF2-40B4-BE49-F238E27FC236}">
                              <a16:creationId xmlns:a16="http://schemas.microsoft.com/office/drawing/2014/main" id="{AF4CFF06-20F5-46E0-BB45-D263013887A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50" y="2976"/>
                          <a:ext cx="258" cy="2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8559" name="Line 5">
              <a:extLst>
                <a:ext uri="{FF2B5EF4-FFF2-40B4-BE49-F238E27FC236}">
                  <a16:creationId xmlns:a16="http://schemas.microsoft.com/office/drawing/2014/main" id="{43C53965-07DE-4D81-AECE-A6131446AE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86" y="2704"/>
              <a:ext cx="0" cy="22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</p:grpSp>
      <p:grpSp>
        <p:nvGrpSpPr>
          <p:cNvPr id="108548" name="Group 6">
            <a:extLst>
              <a:ext uri="{FF2B5EF4-FFF2-40B4-BE49-F238E27FC236}">
                <a16:creationId xmlns:a16="http://schemas.microsoft.com/office/drawing/2014/main" id="{60BE607E-E34A-4638-B07B-DC5362C98680}"/>
              </a:ext>
            </a:extLst>
          </p:cNvPr>
          <p:cNvGrpSpPr>
            <a:grpSpLocks/>
          </p:cNvGrpSpPr>
          <p:nvPr/>
        </p:nvGrpSpPr>
        <p:grpSpPr bwMode="auto">
          <a:xfrm>
            <a:off x="1187450" y="3573463"/>
            <a:ext cx="4176713" cy="2008187"/>
            <a:chOff x="1156" y="1933"/>
            <a:chExt cx="2631" cy="1265"/>
          </a:xfrm>
        </p:grpSpPr>
        <p:sp>
          <p:nvSpPr>
            <p:cNvPr id="108555" name="Line 7">
              <a:extLst>
                <a:ext uri="{FF2B5EF4-FFF2-40B4-BE49-F238E27FC236}">
                  <a16:creationId xmlns:a16="http://schemas.microsoft.com/office/drawing/2014/main" id="{2E875EAA-BE7F-4379-9199-D0A900D6D2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24" y="2341"/>
              <a:ext cx="363" cy="22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  <p:pic>
          <p:nvPicPr>
            <p:cNvPr id="108556" name="Picture 8" descr="horse-drawing-template">
              <a:extLst>
                <a:ext uri="{FF2B5EF4-FFF2-40B4-BE49-F238E27FC236}">
                  <a16:creationId xmlns:a16="http://schemas.microsoft.com/office/drawing/2014/main" id="{0D49F474-2CDF-4F0F-8E59-38320E21B5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3" y="2115"/>
              <a:ext cx="1361" cy="1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8557" name="Line 9">
              <a:extLst>
                <a:ext uri="{FF2B5EF4-FFF2-40B4-BE49-F238E27FC236}">
                  <a16:creationId xmlns:a16="http://schemas.microsoft.com/office/drawing/2014/main" id="{129524B1-B020-46CA-8128-366AE54252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6" y="1933"/>
              <a:ext cx="817" cy="68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</p:grpSp>
      <p:grpSp>
        <p:nvGrpSpPr>
          <p:cNvPr id="108549" name="Group 10">
            <a:extLst>
              <a:ext uri="{FF2B5EF4-FFF2-40B4-BE49-F238E27FC236}">
                <a16:creationId xmlns:a16="http://schemas.microsoft.com/office/drawing/2014/main" id="{9FE8CB06-ACD0-4E21-A31D-7A7639BCBECF}"/>
              </a:ext>
            </a:extLst>
          </p:cNvPr>
          <p:cNvGrpSpPr>
            <a:grpSpLocks/>
          </p:cNvGrpSpPr>
          <p:nvPr/>
        </p:nvGrpSpPr>
        <p:grpSpPr bwMode="auto">
          <a:xfrm>
            <a:off x="3492500" y="5516563"/>
            <a:ext cx="409575" cy="936625"/>
            <a:chOff x="2653" y="2931"/>
            <a:chExt cx="258" cy="726"/>
          </a:xfrm>
        </p:grpSpPr>
        <p:graphicFrame>
          <p:nvGraphicFramePr>
            <p:cNvPr id="108553" name="Object 11">
              <a:extLst>
                <a:ext uri="{FF2B5EF4-FFF2-40B4-BE49-F238E27FC236}">
                  <a16:creationId xmlns:a16="http://schemas.microsoft.com/office/drawing/2014/main" id="{7C16179E-69A6-4C6D-9900-CC299EF9217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653" y="3385"/>
            <a:ext cx="258" cy="2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445" name="Image" r:id="rId8" imgW="1434415" imgH="1511111" progId="Photoshop.Image.9">
                    <p:embed/>
                  </p:oleObj>
                </mc:Choice>
                <mc:Fallback>
                  <p:oleObj name="Image" r:id="rId8" imgW="1434415" imgH="1511111" progId="Photoshop.Image.9">
                    <p:embed/>
                    <p:pic>
                      <p:nvPicPr>
                        <p:cNvPr id="108553" name="Object 11">
                          <a:extLst>
                            <a:ext uri="{FF2B5EF4-FFF2-40B4-BE49-F238E27FC236}">
                              <a16:creationId xmlns:a16="http://schemas.microsoft.com/office/drawing/2014/main" id="{7C16179E-69A6-4C6D-9900-CC299EF9217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53" y="3385"/>
                          <a:ext cx="258" cy="2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8554" name="Line 12">
              <a:extLst>
                <a:ext uri="{FF2B5EF4-FFF2-40B4-BE49-F238E27FC236}">
                  <a16:creationId xmlns:a16="http://schemas.microsoft.com/office/drawing/2014/main" id="{C78A4981-4C06-4D5D-B24D-8B814B71A9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789" y="2931"/>
              <a:ext cx="0" cy="40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108550" name="Rectangle 13">
            <a:extLst>
              <a:ext uri="{FF2B5EF4-FFF2-40B4-BE49-F238E27FC236}">
                <a16:creationId xmlns:a16="http://schemas.microsoft.com/office/drawing/2014/main" id="{7F411B5B-E48F-45F5-AC80-030CEAC611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3141663"/>
            <a:ext cx="1584325" cy="172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/>
          </a:p>
        </p:txBody>
      </p:sp>
      <p:sp>
        <p:nvSpPr>
          <p:cNvPr id="108551" name="Rectangle 14">
            <a:extLst>
              <a:ext uri="{FF2B5EF4-FFF2-40B4-BE49-F238E27FC236}">
                <a16:creationId xmlns:a16="http://schemas.microsoft.com/office/drawing/2014/main" id="{13D922E4-EA07-4961-A77B-35C8EF8E17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4221163"/>
            <a:ext cx="1150937" cy="6492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/>
          </a:p>
        </p:txBody>
      </p:sp>
      <p:sp>
        <p:nvSpPr>
          <p:cNvPr id="108552" name="Line 15">
            <a:extLst>
              <a:ext uri="{FF2B5EF4-FFF2-40B4-BE49-F238E27FC236}">
                <a16:creationId xmlns:a16="http://schemas.microsoft.com/office/drawing/2014/main" id="{64F6A10D-0E1B-4B28-A967-34AF9CE44B3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03800" y="3429000"/>
            <a:ext cx="1296988" cy="863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594" name="Group 2">
            <a:extLst>
              <a:ext uri="{FF2B5EF4-FFF2-40B4-BE49-F238E27FC236}">
                <a16:creationId xmlns:a16="http://schemas.microsoft.com/office/drawing/2014/main" id="{BCFFB113-F612-41B1-922D-4CB510C9A480}"/>
              </a:ext>
            </a:extLst>
          </p:cNvPr>
          <p:cNvGrpSpPr>
            <a:grpSpLocks/>
          </p:cNvGrpSpPr>
          <p:nvPr/>
        </p:nvGrpSpPr>
        <p:grpSpPr bwMode="auto">
          <a:xfrm>
            <a:off x="3132138" y="333375"/>
            <a:ext cx="5456237" cy="4319588"/>
            <a:chOff x="1973" y="210"/>
            <a:chExt cx="3437" cy="2721"/>
          </a:xfrm>
        </p:grpSpPr>
        <p:grpSp>
          <p:nvGrpSpPr>
            <p:cNvPr id="110606" name="Group 3">
              <a:extLst>
                <a:ext uri="{FF2B5EF4-FFF2-40B4-BE49-F238E27FC236}">
                  <a16:creationId xmlns:a16="http://schemas.microsoft.com/office/drawing/2014/main" id="{F4BCF065-A92C-4199-8A89-2FD6617F1D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73" y="210"/>
              <a:ext cx="3437" cy="2721"/>
              <a:chOff x="1973" y="210"/>
              <a:chExt cx="3437" cy="2721"/>
            </a:xfrm>
          </p:grpSpPr>
          <p:grpSp>
            <p:nvGrpSpPr>
              <p:cNvPr id="110608" name="Group 4">
                <a:extLst>
                  <a:ext uri="{FF2B5EF4-FFF2-40B4-BE49-F238E27FC236}">
                    <a16:creationId xmlns:a16="http://schemas.microsoft.com/office/drawing/2014/main" id="{DE97F18B-2E49-4140-B73A-94C1B08F812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73" y="210"/>
                <a:ext cx="3437" cy="2721"/>
                <a:chOff x="1973" y="210"/>
                <a:chExt cx="3437" cy="2721"/>
              </a:xfrm>
            </p:grpSpPr>
            <p:pic>
              <p:nvPicPr>
                <p:cNvPr id="110610" name="Picture 5" descr="skelethorsegirafbearb">
                  <a:extLst>
                    <a:ext uri="{FF2B5EF4-FFF2-40B4-BE49-F238E27FC236}">
                      <a16:creationId xmlns:a16="http://schemas.microsoft.com/office/drawing/2014/main" id="{607046CD-6FCF-4EF1-8A10-0F27A874D93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73" y="210"/>
                  <a:ext cx="3437" cy="24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aphicFrame>
              <p:nvGraphicFramePr>
                <p:cNvPr id="110611" name="Object 6">
                  <a:extLst>
                    <a:ext uri="{FF2B5EF4-FFF2-40B4-BE49-F238E27FC236}">
                      <a16:creationId xmlns:a16="http://schemas.microsoft.com/office/drawing/2014/main" id="{478D4AAD-7197-4B19-A8C0-FC7809C5808F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377" y="2659"/>
                <a:ext cx="258" cy="27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468" name="Image" r:id="rId5" imgW="1434415" imgH="1511111" progId="Photoshop.Image.9">
                        <p:embed/>
                      </p:oleObj>
                    </mc:Choice>
                    <mc:Fallback>
                      <p:oleObj name="Image" r:id="rId5" imgW="1434415" imgH="1511111" progId="Photoshop.Image.9">
                        <p:embed/>
                        <p:pic>
                          <p:nvPicPr>
                            <p:cNvPr id="110611" name="Object 6">
                              <a:extLst>
                                <a:ext uri="{FF2B5EF4-FFF2-40B4-BE49-F238E27FC236}">
                                  <a16:creationId xmlns:a16="http://schemas.microsoft.com/office/drawing/2014/main" id="{478D4AAD-7197-4B19-A8C0-FC7809C5808F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377" y="2659"/>
                              <a:ext cx="258" cy="27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10612" name="Line 7">
                  <a:extLst>
                    <a:ext uri="{FF2B5EF4-FFF2-40B4-BE49-F238E27FC236}">
                      <a16:creationId xmlns:a16="http://schemas.microsoft.com/office/drawing/2014/main" id="{24A3195D-C791-4C92-99F7-CA5CB4BFA1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513" y="2341"/>
                  <a:ext cx="0" cy="227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110613" name="Text Box 8">
                  <a:extLst>
                    <a:ext uri="{FF2B5EF4-FFF2-40B4-BE49-F238E27FC236}">
                      <a16:creationId xmlns:a16="http://schemas.microsoft.com/office/drawing/2014/main" id="{903CD553-27B2-4E65-B637-B4C9B5388CF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334" y="482"/>
                  <a:ext cx="181" cy="1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de-DE" altLang="nl-NL" sz="800" b="1"/>
                    <a:t>2</a:t>
                  </a:r>
                </a:p>
              </p:txBody>
            </p:sp>
            <p:sp>
              <p:nvSpPr>
                <p:cNvPr id="110614" name="Text Box 9">
                  <a:extLst>
                    <a:ext uri="{FF2B5EF4-FFF2-40B4-BE49-F238E27FC236}">
                      <a16:creationId xmlns:a16="http://schemas.microsoft.com/office/drawing/2014/main" id="{3CC76B1D-9527-461F-B3DA-18EACBF2700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289" y="618"/>
                  <a:ext cx="181" cy="13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de-DE" altLang="nl-NL" sz="800" b="1"/>
                    <a:t>3</a:t>
                  </a:r>
                </a:p>
              </p:txBody>
            </p:sp>
            <p:sp>
              <p:nvSpPr>
                <p:cNvPr id="110615" name="Text Box 10">
                  <a:extLst>
                    <a:ext uri="{FF2B5EF4-FFF2-40B4-BE49-F238E27FC236}">
                      <a16:creationId xmlns:a16="http://schemas.microsoft.com/office/drawing/2014/main" id="{ED2AB0C9-9FE0-4D13-B5D8-F43E826976E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425" y="618"/>
                  <a:ext cx="181" cy="13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de-DE" altLang="nl-NL" sz="800" b="1"/>
                    <a:t>4</a:t>
                  </a:r>
                </a:p>
              </p:txBody>
            </p:sp>
            <p:sp>
              <p:nvSpPr>
                <p:cNvPr id="110616" name="Text Box 11">
                  <a:extLst>
                    <a:ext uri="{FF2B5EF4-FFF2-40B4-BE49-F238E27FC236}">
                      <a16:creationId xmlns:a16="http://schemas.microsoft.com/office/drawing/2014/main" id="{7C834B85-154A-41EC-97B2-E34CA7CAA8F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334" y="709"/>
                  <a:ext cx="181" cy="13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de-DE" altLang="nl-NL" sz="800" b="1"/>
                    <a:t>5</a:t>
                  </a:r>
                </a:p>
              </p:txBody>
            </p:sp>
            <p:sp>
              <p:nvSpPr>
                <p:cNvPr id="110617" name="Text Box 12">
                  <a:extLst>
                    <a:ext uri="{FF2B5EF4-FFF2-40B4-BE49-F238E27FC236}">
                      <a16:creationId xmlns:a16="http://schemas.microsoft.com/office/drawing/2014/main" id="{74569BB7-FC4C-49BF-8137-7BBD432D778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470" y="755"/>
                  <a:ext cx="181" cy="13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de-DE" altLang="nl-NL" sz="800" b="1"/>
                    <a:t>6</a:t>
                  </a:r>
                </a:p>
              </p:txBody>
            </p:sp>
            <p:sp>
              <p:nvSpPr>
                <p:cNvPr id="110618" name="Text Box 13">
                  <a:extLst>
                    <a:ext uri="{FF2B5EF4-FFF2-40B4-BE49-F238E27FC236}">
                      <a16:creationId xmlns:a16="http://schemas.microsoft.com/office/drawing/2014/main" id="{6F76F784-36D4-4271-91CF-F0F81B67CC5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425" y="890"/>
                  <a:ext cx="181" cy="13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de-DE" altLang="nl-NL" sz="800" b="1"/>
                    <a:t>7</a:t>
                  </a:r>
                </a:p>
              </p:txBody>
            </p:sp>
            <p:sp>
              <p:nvSpPr>
                <p:cNvPr id="110619" name="Text Box 14">
                  <a:extLst>
                    <a:ext uri="{FF2B5EF4-FFF2-40B4-BE49-F238E27FC236}">
                      <a16:creationId xmlns:a16="http://schemas.microsoft.com/office/drawing/2014/main" id="{496E929F-E9F7-4E7F-A74A-D77B094002A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61" y="845"/>
                  <a:ext cx="181" cy="13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de-DE" altLang="nl-NL" sz="800" b="1"/>
                    <a:t>8</a:t>
                  </a:r>
                </a:p>
              </p:txBody>
            </p:sp>
            <p:sp>
              <p:nvSpPr>
                <p:cNvPr id="110620" name="Text Box 15">
                  <a:extLst>
                    <a:ext uri="{FF2B5EF4-FFF2-40B4-BE49-F238E27FC236}">
                      <a16:creationId xmlns:a16="http://schemas.microsoft.com/office/drawing/2014/main" id="{98D797B4-9E09-4E76-9A19-90B9D27789C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470" y="981"/>
                  <a:ext cx="181" cy="13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de-DE" altLang="nl-NL" sz="800" b="1"/>
                    <a:t>9</a:t>
                  </a:r>
                </a:p>
              </p:txBody>
            </p:sp>
            <p:sp>
              <p:nvSpPr>
                <p:cNvPr id="110621" name="Text Box 16">
                  <a:extLst>
                    <a:ext uri="{FF2B5EF4-FFF2-40B4-BE49-F238E27FC236}">
                      <a16:creationId xmlns:a16="http://schemas.microsoft.com/office/drawing/2014/main" id="{42887364-7B15-41BD-8F79-EA62ED35F75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606" y="981"/>
                  <a:ext cx="227" cy="13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de-DE" altLang="nl-NL" sz="800" b="1"/>
                    <a:t>10</a:t>
                  </a:r>
                </a:p>
              </p:txBody>
            </p:sp>
            <p:sp>
              <p:nvSpPr>
                <p:cNvPr id="110622" name="Text Box 17">
                  <a:extLst>
                    <a:ext uri="{FF2B5EF4-FFF2-40B4-BE49-F238E27FC236}">
                      <a16:creationId xmlns:a16="http://schemas.microsoft.com/office/drawing/2014/main" id="{932581CE-9000-4956-A1B1-7460E5467E3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15" y="1117"/>
                  <a:ext cx="227" cy="13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de-DE" altLang="nl-NL" sz="800" b="1"/>
                    <a:t>11</a:t>
                  </a:r>
                </a:p>
              </p:txBody>
            </p:sp>
            <p:sp>
              <p:nvSpPr>
                <p:cNvPr id="110623" name="Text Box 18">
                  <a:extLst>
                    <a:ext uri="{FF2B5EF4-FFF2-40B4-BE49-F238E27FC236}">
                      <a16:creationId xmlns:a16="http://schemas.microsoft.com/office/drawing/2014/main" id="{DD5C1377-7B02-4A63-ACE5-7E13ED568DA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606" y="1253"/>
                  <a:ext cx="227" cy="13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de-DE" altLang="nl-NL" sz="800" b="1"/>
                    <a:t>13</a:t>
                  </a:r>
                </a:p>
              </p:txBody>
            </p:sp>
            <p:sp>
              <p:nvSpPr>
                <p:cNvPr id="110624" name="Text Box 19">
                  <a:extLst>
                    <a:ext uri="{FF2B5EF4-FFF2-40B4-BE49-F238E27FC236}">
                      <a16:creationId xmlns:a16="http://schemas.microsoft.com/office/drawing/2014/main" id="{22AA3565-C57A-4AFB-8F8E-AFF223E9F66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42" y="1207"/>
                  <a:ext cx="227" cy="13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de-DE" altLang="nl-NL" sz="800" b="1"/>
                    <a:t>14</a:t>
                  </a:r>
                </a:p>
              </p:txBody>
            </p:sp>
            <p:sp>
              <p:nvSpPr>
                <p:cNvPr id="110625" name="Text Box 20">
                  <a:extLst>
                    <a:ext uri="{FF2B5EF4-FFF2-40B4-BE49-F238E27FC236}">
                      <a16:creationId xmlns:a16="http://schemas.microsoft.com/office/drawing/2014/main" id="{5468F8F5-FB83-4DE6-A672-112A6EC42F7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696" y="1344"/>
                  <a:ext cx="227" cy="13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de-DE" altLang="nl-NL" sz="800" b="1"/>
                    <a:t>15</a:t>
                  </a:r>
                </a:p>
              </p:txBody>
            </p:sp>
            <p:sp>
              <p:nvSpPr>
                <p:cNvPr id="110626" name="Text Box 21">
                  <a:extLst>
                    <a:ext uri="{FF2B5EF4-FFF2-40B4-BE49-F238E27FC236}">
                      <a16:creationId xmlns:a16="http://schemas.microsoft.com/office/drawing/2014/main" id="{87A6BD97-CBED-4118-9296-F99AAD2CC64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32" y="1298"/>
                  <a:ext cx="227" cy="13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de-DE" altLang="nl-NL" sz="800" b="1"/>
                    <a:t>16</a:t>
                  </a:r>
                </a:p>
              </p:txBody>
            </p:sp>
          </p:grpSp>
          <p:sp>
            <p:nvSpPr>
              <p:cNvPr id="110609" name="Text Box 22">
                <a:extLst>
                  <a:ext uri="{FF2B5EF4-FFF2-40B4-BE49-F238E27FC236}">
                    <a16:creationId xmlns:a16="http://schemas.microsoft.com/office/drawing/2014/main" id="{695AA4D4-1FB5-4206-97CD-CC93057367C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98" y="574"/>
                <a:ext cx="136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de-DE" altLang="nl-NL" sz="800" b="1"/>
                  <a:t>1</a:t>
                </a:r>
              </a:p>
            </p:txBody>
          </p:sp>
        </p:grpSp>
        <p:sp>
          <p:nvSpPr>
            <p:cNvPr id="110607" name="Text Box 23">
              <a:extLst>
                <a:ext uri="{FF2B5EF4-FFF2-40B4-BE49-F238E27FC236}">
                  <a16:creationId xmlns:a16="http://schemas.microsoft.com/office/drawing/2014/main" id="{8B423E1B-8F3C-46CE-B6B7-3487360C0E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1" y="1117"/>
              <a:ext cx="227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nl-NL" sz="800" b="1"/>
                <a:t>12</a:t>
              </a:r>
            </a:p>
          </p:txBody>
        </p:sp>
      </p:grpSp>
      <p:pic>
        <p:nvPicPr>
          <p:cNvPr id="110595" name="Picture 24" descr="skelethorse">
            <a:extLst>
              <a:ext uri="{FF2B5EF4-FFF2-40B4-BE49-F238E27FC236}">
                <a16:creationId xmlns:a16="http://schemas.microsoft.com/office/drawing/2014/main" id="{EC4AE6FD-AB80-4CE5-9A90-00315CDD7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8538" y="3789363"/>
            <a:ext cx="3097212" cy="232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6" name="Text Box 25">
            <a:extLst>
              <a:ext uri="{FF2B5EF4-FFF2-40B4-BE49-F238E27FC236}">
                <a16:creationId xmlns:a16="http://schemas.microsoft.com/office/drawing/2014/main" id="{14C21AAD-2673-4782-AF77-EF8809C344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4149725"/>
            <a:ext cx="2159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nl-NL" sz="800" b="1"/>
              <a:t>1</a:t>
            </a:r>
          </a:p>
        </p:txBody>
      </p:sp>
      <p:sp>
        <p:nvSpPr>
          <p:cNvPr id="110597" name="Text Box 26">
            <a:extLst>
              <a:ext uri="{FF2B5EF4-FFF2-40B4-BE49-F238E27FC236}">
                <a16:creationId xmlns:a16="http://schemas.microsoft.com/office/drawing/2014/main" id="{89B16AA1-F9FA-41E8-8BAE-909205F94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213" y="4149725"/>
            <a:ext cx="288925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nl-NL" sz="800" b="1"/>
              <a:t>2</a:t>
            </a:r>
          </a:p>
        </p:txBody>
      </p:sp>
      <p:sp>
        <p:nvSpPr>
          <p:cNvPr id="110598" name="Text Box 27">
            <a:extLst>
              <a:ext uri="{FF2B5EF4-FFF2-40B4-BE49-F238E27FC236}">
                <a16:creationId xmlns:a16="http://schemas.microsoft.com/office/drawing/2014/main" id="{74CCB961-E5EF-436B-A536-3D67BC77D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238" y="4221163"/>
            <a:ext cx="2159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nl-NL" sz="800" b="1"/>
              <a:t>3</a:t>
            </a:r>
          </a:p>
        </p:txBody>
      </p:sp>
      <p:sp>
        <p:nvSpPr>
          <p:cNvPr id="110599" name="Text Box 28">
            <a:extLst>
              <a:ext uri="{FF2B5EF4-FFF2-40B4-BE49-F238E27FC236}">
                <a16:creationId xmlns:a16="http://schemas.microsoft.com/office/drawing/2014/main" id="{80E10DC4-27A4-4980-B471-829D337075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113" y="4151313"/>
            <a:ext cx="2159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nl-NL" sz="800" b="1"/>
              <a:t>4</a:t>
            </a:r>
          </a:p>
        </p:txBody>
      </p:sp>
      <p:sp>
        <p:nvSpPr>
          <p:cNvPr id="110600" name="Text Box 29">
            <a:extLst>
              <a:ext uri="{FF2B5EF4-FFF2-40B4-BE49-F238E27FC236}">
                <a16:creationId xmlns:a16="http://schemas.microsoft.com/office/drawing/2014/main" id="{804F7E6D-1171-4EF3-A3F3-826B661273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575" y="4292600"/>
            <a:ext cx="2159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nl-NL" sz="800" b="1"/>
              <a:t>6</a:t>
            </a:r>
          </a:p>
        </p:txBody>
      </p:sp>
      <p:sp>
        <p:nvSpPr>
          <p:cNvPr id="110601" name="Text Box 30">
            <a:extLst>
              <a:ext uri="{FF2B5EF4-FFF2-40B4-BE49-F238E27FC236}">
                <a16:creationId xmlns:a16="http://schemas.microsoft.com/office/drawing/2014/main" id="{7C322CFA-CB33-405B-9DEA-52D25F6AE7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4510088"/>
            <a:ext cx="2159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nl-NL" sz="800" b="1"/>
              <a:t>7</a:t>
            </a:r>
          </a:p>
        </p:txBody>
      </p:sp>
      <p:sp>
        <p:nvSpPr>
          <p:cNvPr id="110602" name="Text Box 31">
            <a:extLst>
              <a:ext uri="{FF2B5EF4-FFF2-40B4-BE49-F238E27FC236}">
                <a16:creationId xmlns:a16="http://schemas.microsoft.com/office/drawing/2014/main" id="{7216E844-13FD-45FD-8F10-0EAF052E72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0700" y="4292600"/>
            <a:ext cx="2159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nl-NL" sz="800" b="1"/>
              <a:t>5</a:t>
            </a:r>
          </a:p>
        </p:txBody>
      </p:sp>
      <p:sp>
        <p:nvSpPr>
          <p:cNvPr id="110603" name="Line 32">
            <a:extLst>
              <a:ext uri="{FF2B5EF4-FFF2-40B4-BE49-F238E27FC236}">
                <a16:creationId xmlns:a16="http://schemas.microsoft.com/office/drawing/2014/main" id="{7096F0CF-F1ED-49A5-B126-189446A473F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51500" y="4292600"/>
            <a:ext cx="1008063" cy="7921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graphicFrame>
        <p:nvGraphicFramePr>
          <p:cNvPr id="110604" name="Object 33">
            <a:extLst>
              <a:ext uri="{FF2B5EF4-FFF2-40B4-BE49-F238E27FC236}">
                <a16:creationId xmlns:a16="http://schemas.microsoft.com/office/drawing/2014/main" id="{F8A5F716-AAE3-4D12-B6F3-1D0B3163EB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51275" y="6237288"/>
          <a:ext cx="409575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9" name="Image" r:id="rId8" imgW="1434415" imgH="1511111" progId="Photoshop.Image.9">
                  <p:embed/>
                </p:oleObj>
              </mc:Choice>
              <mc:Fallback>
                <p:oleObj name="Image" r:id="rId8" imgW="1434415" imgH="1511111" progId="Photoshop.Image.9">
                  <p:embed/>
                  <p:pic>
                    <p:nvPicPr>
                      <p:cNvPr id="110604" name="Object 33">
                        <a:extLst>
                          <a:ext uri="{FF2B5EF4-FFF2-40B4-BE49-F238E27FC236}">
                            <a16:creationId xmlns:a16="http://schemas.microsoft.com/office/drawing/2014/main" id="{F8A5F716-AAE3-4D12-B6F3-1D0B3163EB3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275" y="6237288"/>
                        <a:ext cx="409575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0605" name="Line 34">
            <a:extLst>
              <a:ext uri="{FF2B5EF4-FFF2-40B4-BE49-F238E27FC236}">
                <a16:creationId xmlns:a16="http://schemas.microsoft.com/office/drawing/2014/main" id="{1C3BC773-42BC-4BAC-A09C-15DA9E6561C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67175" y="5734050"/>
            <a:ext cx="0" cy="3587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skelethorse">
            <a:extLst>
              <a:ext uri="{FF2B5EF4-FFF2-40B4-BE49-F238E27FC236}">
                <a16:creationId xmlns:a16="http://schemas.microsoft.com/office/drawing/2014/main" id="{17DCE8EC-0E09-4B12-8F89-CFE4BFA71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8538" y="3789363"/>
            <a:ext cx="3097212" cy="232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3" name="Text Box 3">
            <a:extLst>
              <a:ext uri="{FF2B5EF4-FFF2-40B4-BE49-F238E27FC236}">
                <a16:creationId xmlns:a16="http://schemas.microsoft.com/office/drawing/2014/main" id="{C0CB75A9-EE2B-4CB6-8745-6254F06B7E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4149725"/>
            <a:ext cx="2159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nl-NL" sz="800" b="1"/>
              <a:t>1</a:t>
            </a:r>
          </a:p>
        </p:txBody>
      </p:sp>
      <p:sp>
        <p:nvSpPr>
          <p:cNvPr id="112644" name="Text Box 4">
            <a:extLst>
              <a:ext uri="{FF2B5EF4-FFF2-40B4-BE49-F238E27FC236}">
                <a16:creationId xmlns:a16="http://schemas.microsoft.com/office/drawing/2014/main" id="{8E2E3A21-1C52-4D5A-842A-9DC2875DE3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213" y="4149725"/>
            <a:ext cx="288925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nl-NL" sz="800" b="1"/>
              <a:t>2</a:t>
            </a:r>
          </a:p>
        </p:txBody>
      </p:sp>
      <p:sp>
        <p:nvSpPr>
          <p:cNvPr id="112645" name="Text Box 5">
            <a:extLst>
              <a:ext uri="{FF2B5EF4-FFF2-40B4-BE49-F238E27FC236}">
                <a16:creationId xmlns:a16="http://schemas.microsoft.com/office/drawing/2014/main" id="{5D8FD6E4-E2A8-4F49-8E7B-90E040D146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238" y="4221163"/>
            <a:ext cx="2159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nl-NL" sz="800" b="1"/>
              <a:t>3</a:t>
            </a:r>
          </a:p>
        </p:txBody>
      </p:sp>
      <p:sp>
        <p:nvSpPr>
          <p:cNvPr id="112646" name="Text Box 6">
            <a:extLst>
              <a:ext uri="{FF2B5EF4-FFF2-40B4-BE49-F238E27FC236}">
                <a16:creationId xmlns:a16="http://schemas.microsoft.com/office/drawing/2014/main" id="{BD8F5FA8-72DE-4B07-ADAC-BC29352D91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113" y="4151313"/>
            <a:ext cx="2159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nl-NL" sz="800" b="1"/>
              <a:t>4</a:t>
            </a:r>
          </a:p>
        </p:txBody>
      </p:sp>
      <p:sp>
        <p:nvSpPr>
          <p:cNvPr id="112647" name="Text Box 7">
            <a:extLst>
              <a:ext uri="{FF2B5EF4-FFF2-40B4-BE49-F238E27FC236}">
                <a16:creationId xmlns:a16="http://schemas.microsoft.com/office/drawing/2014/main" id="{59145A58-6A3A-441B-AD5A-E3611967A2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575" y="4292600"/>
            <a:ext cx="2159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nl-NL" sz="800" b="1"/>
              <a:t>6</a:t>
            </a:r>
          </a:p>
        </p:txBody>
      </p:sp>
      <p:sp>
        <p:nvSpPr>
          <p:cNvPr id="112648" name="Text Box 8">
            <a:extLst>
              <a:ext uri="{FF2B5EF4-FFF2-40B4-BE49-F238E27FC236}">
                <a16:creationId xmlns:a16="http://schemas.microsoft.com/office/drawing/2014/main" id="{30A8EEDC-B271-4CE0-BEE8-D27186C88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4510088"/>
            <a:ext cx="2159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nl-NL" sz="800" b="1"/>
              <a:t>7</a:t>
            </a:r>
          </a:p>
        </p:txBody>
      </p:sp>
      <p:sp>
        <p:nvSpPr>
          <p:cNvPr id="112649" name="Text Box 9">
            <a:extLst>
              <a:ext uri="{FF2B5EF4-FFF2-40B4-BE49-F238E27FC236}">
                <a16:creationId xmlns:a16="http://schemas.microsoft.com/office/drawing/2014/main" id="{ACE263C0-10FF-4FBE-95C1-07F34E040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0700" y="4292600"/>
            <a:ext cx="2159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nl-NL" sz="800" b="1"/>
              <a:t>5</a:t>
            </a:r>
          </a:p>
        </p:txBody>
      </p:sp>
      <p:sp>
        <p:nvSpPr>
          <p:cNvPr id="112650" name="Line 10">
            <a:extLst>
              <a:ext uri="{FF2B5EF4-FFF2-40B4-BE49-F238E27FC236}">
                <a16:creationId xmlns:a16="http://schemas.microsoft.com/office/drawing/2014/main" id="{193B4E74-2629-48B6-AF99-EA8AD0F12BF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16463" y="3068638"/>
            <a:ext cx="792162" cy="9366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grpSp>
        <p:nvGrpSpPr>
          <p:cNvPr id="73739" name="Group 11">
            <a:extLst>
              <a:ext uri="{FF2B5EF4-FFF2-40B4-BE49-F238E27FC236}">
                <a16:creationId xmlns:a16="http://schemas.microsoft.com/office/drawing/2014/main" id="{C53D6ACB-402F-4BFB-B8E6-5FCE5793EF6F}"/>
              </a:ext>
            </a:extLst>
          </p:cNvPr>
          <p:cNvGrpSpPr>
            <a:grpSpLocks/>
          </p:cNvGrpSpPr>
          <p:nvPr/>
        </p:nvGrpSpPr>
        <p:grpSpPr bwMode="auto">
          <a:xfrm>
            <a:off x="5795963" y="0"/>
            <a:ext cx="2743200" cy="5184775"/>
            <a:chOff x="3651" y="0"/>
            <a:chExt cx="1728" cy="3266"/>
          </a:xfrm>
        </p:grpSpPr>
        <p:grpSp>
          <p:nvGrpSpPr>
            <p:cNvPr id="112652" name="Group 12">
              <a:extLst>
                <a:ext uri="{FF2B5EF4-FFF2-40B4-BE49-F238E27FC236}">
                  <a16:creationId xmlns:a16="http://schemas.microsoft.com/office/drawing/2014/main" id="{A10F5B11-7D38-4A1D-B729-C8D79C2089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51" y="0"/>
              <a:ext cx="1728" cy="3266"/>
              <a:chOff x="3651" y="0"/>
              <a:chExt cx="1728" cy="3266"/>
            </a:xfrm>
          </p:grpSpPr>
          <p:pic>
            <p:nvPicPr>
              <p:cNvPr id="112654" name="Picture 13" descr="giraffe">
                <a:extLst>
                  <a:ext uri="{FF2B5EF4-FFF2-40B4-BE49-F238E27FC236}">
                    <a16:creationId xmlns:a16="http://schemas.microsoft.com/office/drawing/2014/main" id="{B76079E3-3B98-4018-99A7-BF295416EB0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51" y="0"/>
                <a:ext cx="1728" cy="32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2655" name="Text Box 14">
                <a:extLst>
                  <a:ext uri="{FF2B5EF4-FFF2-40B4-BE49-F238E27FC236}">
                    <a16:creationId xmlns:a16="http://schemas.microsoft.com/office/drawing/2014/main" id="{55216421-9864-4FEC-96AB-414E35D0003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86" y="210"/>
                <a:ext cx="363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de-DE" altLang="nl-NL" sz="1800"/>
                  <a:t>1</a:t>
                </a:r>
              </a:p>
            </p:txBody>
          </p:sp>
          <p:sp>
            <p:nvSpPr>
              <p:cNvPr id="112656" name="Text Box 15">
                <a:extLst>
                  <a:ext uri="{FF2B5EF4-FFF2-40B4-BE49-F238E27FC236}">
                    <a16:creationId xmlns:a16="http://schemas.microsoft.com/office/drawing/2014/main" id="{BCB66CDB-C431-4D52-B891-F71FDFDA7AA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32" y="387"/>
                <a:ext cx="363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de-DE" altLang="nl-NL" sz="1800"/>
                  <a:t>2</a:t>
                </a:r>
              </a:p>
            </p:txBody>
          </p:sp>
          <p:sp>
            <p:nvSpPr>
              <p:cNvPr id="112657" name="Text Box 16">
                <a:extLst>
                  <a:ext uri="{FF2B5EF4-FFF2-40B4-BE49-F238E27FC236}">
                    <a16:creationId xmlns:a16="http://schemas.microsoft.com/office/drawing/2014/main" id="{45E4A265-253C-4416-B4EC-6D19859B355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32" y="618"/>
                <a:ext cx="40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de-DE" altLang="nl-NL" sz="1800"/>
                  <a:t>3</a:t>
                </a:r>
              </a:p>
            </p:txBody>
          </p:sp>
          <p:sp>
            <p:nvSpPr>
              <p:cNvPr id="112658" name="Text Box 17">
                <a:extLst>
                  <a:ext uri="{FF2B5EF4-FFF2-40B4-BE49-F238E27FC236}">
                    <a16:creationId xmlns:a16="http://schemas.microsoft.com/office/drawing/2014/main" id="{39B74FD6-9D00-4BD3-AD10-42839FC1DBF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86" y="935"/>
                <a:ext cx="45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de-DE" altLang="nl-NL" sz="1800"/>
                  <a:t>5</a:t>
                </a:r>
              </a:p>
            </p:txBody>
          </p:sp>
          <p:sp>
            <p:nvSpPr>
              <p:cNvPr id="112659" name="Text Box 18">
                <a:extLst>
                  <a:ext uri="{FF2B5EF4-FFF2-40B4-BE49-F238E27FC236}">
                    <a16:creationId xmlns:a16="http://schemas.microsoft.com/office/drawing/2014/main" id="{C000EEDD-5C07-4C1E-BE4E-08D878901D3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15" y="1162"/>
                <a:ext cx="22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de-DE" altLang="nl-NL" sz="1800"/>
                  <a:t>6</a:t>
                </a:r>
              </a:p>
            </p:txBody>
          </p:sp>
          <p:sp>
            <p:nvSpPr>
              <p:cNvPr id="112660" name="Text Box 19">
                <a:extLst>
                  <a:ext uri="{FF2B5EF4-FFF2-40B4-BE49-F238E27FC236}">
                    <a16:creationId xmlns:a16="http://schemas.microsoft.com/office/drawing/2014/main" id="{864768C8-1428-4A5E-BDDD-8679BC420D6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05" y="1389"/>
                <a:ext cx="27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de-DE" altLang="nl-NL" sz="1800"/>
                  <a:t>7</a:t>
                </a:r>
              </a:p>
            </p:txBody>
          </p:sp>
        </p:grpSp>
        <p:sp>
          <p:nvSpPr>
            <p:cNvPr id="112653" name="Text Box 20">
              <a:extLst>
                <a:ext uri="{FF2B5EF4-FFF2-40B4-BE49-F238E27FC236}">
                  <a16:creationId xmlns:a16="http://schemas.microsoft.com/office/drawing/2014/main" id="{BA3E6AE2-1397-47E4-B5F5-AB4F06B97A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5" y="799"/>
              <a:ext cx="6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nl-NL" sz="1800"/>
                <a:t>4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>
            <a:extLst>
              <a:ext uri="{FF2B5EF4-FFF2-40B4-BE49-F238E27FC236}">
                <a16:creationId xmlns:a16="http://schemas.microsoft.com/office/drawing/2014/main" id="{49DF037C-84C9-407E-A41B-68F433BAA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088" y="692150"/>
            <a:ext cx="3271837" cy="576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779" name="Picture 3">
            <a:extLst>
              <a:ext uri="{FF2B5EF4-FFF2-40B4-BE49-F238E27FC236}">
                <a16:creationId xmlns:a16="http://schemas.microsoft.com/office/drawing/2014/main" id="{EC36D3A2-93F0-4115-9EAF-225BBBAFB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363" y="806450"/>
            <a:ext cx="3182937" cy="478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5780" name="Group 4">
            <a:extLst>
              <a:ext uri="{FF2B5EF4-FFF2-40B4-BE49-F238E27FC236}">
                <a16:creationId xmlns:a16="http://schemas.microsoft.com/office/drawing/2014/main" id="{53A8574F-B75B-48E1-8D50-9B2AAA86F5B6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5734050"/>
            <a:ext cx="4103688" cy="779463"/>
            <a:chOff x="2880" y="3612"/>
            <a:chExt cx="2585" cy="491"/>
          </a:xfrm>
        </p:grpSpPr>
        <p:sp>
          <p:nvSpPr>
            <p:cNvPr id="114695" name="Line 5">
              <a:extLst>
                <a:ext uri="{FF2B5EF4-FFF2-40B4-BE49-F238E27FC236}">
                  <a16:creationId xmlns:a16="http://schemas.microsoft.com/office/drawing/2014/main" id="{3D425C61-5CC5-4AA8-BCAE-51EDBEB500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0" y="3748"/>
              <a:ext cx="27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14696" name="Text Box 6">
              <a:extLst>
                <a:ext uri="{FF2B5EF4-FFF2-40B4-BE49-F238E27FC236}">
                  <a16:creationId xmlns:a16="http://schemas.microsoft.com/office/drawing/2014/main" id="{6320A3F6-18D7-4243-9931-67085F6BAB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43" y="3612"/>
              <a:ext cx="2222" cy="4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nl-NL" sz="1800"/>
                <a:t>Pleiotropy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de-DE" altLang="nl-NL" sz="1800"/>
            </a:p>
          </p:txBody>
        </p:sp>
      </p:grpSp>
      <p:sp>
        <p:nvSpPr>
          <p:cNvPr id="114693" name="Text Box 7">
            <a:extLst>
              <a:ext uri="{FF2B5EF4-FFF2-40B4-BE49-F238E27FC236}">
                <a16:creationId xmlns:a16="http://schemas.microsoft.com/office/drawing/2014/main" id="{E13A3320-CCC6-4137-B727-D06D6F6C2B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109538"/>
            <a:ext cx="741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nl-NL" sz="2400" b="1"/>
              <a:t>Human embryos lacking a cervical vertebrum</a:t>
            </a:r>
          </a:p>
        </p:txBody>
      </p:sp>
      <p:sp>
        <p:nvSpPr>
          <p:cNvPr id="114694" name="Text Box 8">
            <a:extLst>
              <a:ext uri="{FF2B5EF4-FFF2-40B4-BE49-F238E27FC236}">
                <a16:creationId xmlns:a16="http://schemas.microsoft.com/office/drawing/2014/main" id="{E75ABFF5-BB63-41E2-9F61-4CC5FB46E5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3525" y="6524625"/>
            <a:ext cx="12969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nl-NL" sz="1800"/>
              <a:t>Galis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2">
            <a:extLst>
              <a:ext uri="{FF2B5EF4-FFF2-40B4-BE49-F238E27FC236}">
                <a16:creationId xmlns:a16="http://schemas.microsoft.com/office/drawing/2014/main" id="{4FB8D36E-417D-4B9E-A72F-ADA05A9F4B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620713"/>
            <a:ext cx="4608512" cy="12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nl-NL" sz="2000" b="1"/>
              <a:t>Facilitated variation = positive bias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nl-NL" sz="2000"/>
              <a:t>(Kirschner and Gerhart)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nl-NL" sz="1800"/>
              <a:t>-compartmentation/uncoupling/modularity</a:t>
            </a:r>
          </a:p>
        </p:txBody>
      </p:sp>
      <p:pic>
        <p:nvPicPr>
          <p:cNvPr id="86019" name="Picture 3" descr="army knife">
            <a:extLst>
              <a:ext uri="{FF2B5EF4-FFF2-40B4-BE49-F238E27FC236}">
                <a16:creationId xmlns:a16="http://schemas.microsoft.com/office/drawing/2014/main" id="{76FA587B-8BEC-4ED6-99C6-850981A05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775" y="3065463"/>
            <a:ext cx="3167063" cy="292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8" name="Picture 4" descr="crayfish">
            <a:extLst>
              <a:ext uri="{FF2B5EF4-FFF2-40B4-BE49-F238E27FC236}">
                <a16:creationId xmlns:a16="http://schemas.microsoft.com/office/drawing/2014/main" id="{6F31D961-634E-4F99-A9A1-24E483F06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874713"/>
            <a:ext cx="338455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8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scan0009">
            <a:extLst>
              <a:ext uri="{FF2B5EF4-FFF2-40B4-BE49-F238E27FC236}">
                <a16:creationId xmlns:a16="http://schemas.microsoft.com/office/drawing/2014/main" id="{21A2E924-B100-47D6-BBD8-33A18989E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6375" y="188913"/>
            <a:ext cx="6983413" cy="646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3" name="Text Box 3">
            <a:extLst>
              <a:ext uri="{FF2B5EF4-FFF2-40B4-BE49-F238E27FC236}">
                <a16:creationId xmlns:a16="http://schemas.microsoft.com/office/drawing/2014/main" id="{FDF11F18-18F5-4FE7-BB76-7AC31EC38E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6092825"/>
            <a:ext cx="21605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nl-NL" sz="1800"/>
              <a:t>Arthur, 2004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nl-NL" dirty="0"/>
              <a:t>Evolution and </a:t>
            </a:r>
            <a:r>
              <a:rPr lang="de-DE" altLang="nl-NL" dirty="0" err="1"/>
              <a:t>development</a:t>
            </a:r>
            <a:endParaRPr lang="de-DE" altLang="nl-NL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6024" y="1600200"/>
            <a:ext cx="8748464" cy="4525963"/>
          </a:xfrm>
        </p:spPr>
        <p:txBody>
          <a:bodyPr>
            <a:normAutofit/>
          </a:bodyPr>
          <a:lstStyle/>
          <a:p>
            <a:pPr marL="609600" indent="-609600">
              <a:buFontTx/>
              <a:buAutoNum type="arabicPeriod"/>
            </a:pPr>
            <a:r>
              <a:rPr lang="de-DE" altLang="nl-NL" dirty="0" err="1"/>
              <a:t>Embryo’s</a:t>
            </a:r>
            <a:r>
              <a:rPr lang="de-DE" altLang="nl-NL" dirty="0"/>
              <a:t> </a:t>
            </a:r>
            <a:r>
              <a:rPr lang="de-DE" altLang="nl-NL" dirty="0" err="1"/>
              <a:t>vertellen</a:t>
            </a:r>
            <a:r>
              <a:rPr lang="de-DE" altLang="nl-NL" dirty="0"/>
              <a:t> je </a:t>
            </a:r>
            <a:r>
              <a:rPr lang="de-DE" altLang="nl-NL" dirty="0" err="1"/>
              <a:t>iets</a:t>
            </a:r>
            <a:r>
              <a:rPr lang="de-DE" altLang="nl-NL" dirty="0"/>
              <a:t> </a:t>
            </a:r>
            <a:r>
              <a:rPr lang="de-DE" altLang="nl-NL" dirty="0" err="1"/>
              <a:t>over</a:t>
            </a:r>
            <a:r>
              <a:rPr lang="de-DE" altLang="nl-NL" dirty="0"/>
              <a:t> </a:t>
            </a:r>
            <a:r>
              <a:rPr lang="de-DE" altLang="nl-NL" dirty="0" err="1"/>
              <a:t>evolutie</a:t>
            </a:r>
            <a:r>
              <a:rPr lang="de-DE" altLang="nl-NL" dirty="0"/>
              <a:t>.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de-DE" altLang="nl-NL" dirty="0" err="1"/>
              <a:t>Evo-devo</a:t>
            </a:r>
            <a:r>
              <a:rPr lang="de-DE" altLang="nl-NL" dirty="0"/>
              <a:t> </a:t>
            </a:r>
            <a:r>
              <a:rPr lang="de-DE" altLang="nl-NL" dirty="0" err="1"/>
              <a:t>onthult</a:t>
            </a:r>
            <a:r>
              <a:rPr lang="de-DE" altLang="nl-NL" dirty="0"/>
              <a:t> </a:t>
            </a:r>
            <a:r>
              <a:rPr lang="de-DE" altLang="nl-NL" dirty="0" err="1"/>
              <a:t>diepe</a:t>
            </a:r>
            <a:r>
              <a:rPr lang="de-DE" altLang="nl-NL" dirty="0"/>
              <a:t> </a:t>
            </a:r>
            <a:r>
              <a:rPr lang="de-DE" altLang="nl-NL" dirty="0" err="1"/>
              <a:t>homolgieën</a:t>
            </a:r>
            <a:r>
              <a:rPr lang="de-DE" altLang="nl-NL" dirty="0"/>
              <a:t>.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de-DE" altLang="nl-NL" dirty="0" err="1"/>
              <a:t>Evo-devo</a:t>
            </a:r>
            <a:r>
              <a:rPr lang="de-DE" altLang="nl-NL" dirty="0"/>
              <a:t> </a:t>
            </a:r>
            <a:r>
              <a:rPr lang="de-DE" altLang="nl-NL" dirty="0" err="1"/>
              <a:t>zoekt</a:t>
            </a:r>
            <a:r>
              <a:rPr lang="de-DE" altLang="nl-NL" dirty="0"/>
              <a:t> de genetische en </a:t>
            </a:r>
            <a:r>
              <a:rPr lang="de-DE" altLang="nl-NL" dirty="0" err="1"/>
              <a:t>ontwikkelingsbiologische</a:t>
            </a:r>
            <a:r>
              <a:rPr lang="de-DE" altLang="nl-NL" dirty="0"/>
              <a:t> </a:t>
            </a:r>
            <a:r>
              <a:rPr lang="de-DE" altLang="nl-NL" dirty="0" err="1"/>
              <a:t>basis</a:t>
            </a:r>
            <a:r>
              <a:rPr lang="de-DE" altLang="nl-NL" dirty="0"/>
              <a:t> van </a:t>
            </a:r>
            <a:r>
              <a:rPr lang="de-DE" altLang="nl-NL" dirty="0" err="1"/>
              <a:t>evolutionaire</a:t>
            </a:r>
            <a:r>
              <a:rPr lang="de-DE" altLang="nl-NL" dirty="0"/>
              <a:t> </a:t>
            </a:r>
            <a:r>
              <a:rPr lang="de-DE" altLang="nl-NL" dirty="0" err="1"/>
              <a:t>veranderingen</a:t>
            </a:r>
            <a:r>
              <a:rPr lang="de-DE" altLang="nl-NL" dirty="0"/>
              <a:t>.</a:t>
            </a:r>
          </a:p>
          <a:p>
            <a:pPr marL="609600" indent="-609600">
              <a:buFontTx/>
              <a:buAutoNum type="arabicPeriod"/>
            </a:pPr>
            <a:r>
              <a:rPr lang="de-DE" altLang="nl-NL" dirty="0" err="1"/>
              <a:t>Evo-devo</a:t>
            </a:r>
            <a:r>
              <a:rPr lang="de-DE" altLang="nl-NL" dirty="0"/>
              <a:t> </a:t>
            </a:r>
            <a:r>
              <a:rPr lang="de-DE" altLang="nl-NL" dirty="0" err="1"/>
              <a:t>bestudeert</a:t>
            </a:r>
            <a:r>
              <a:rPr lang="de-DE" altLang="nl-NL" dirty="0"/>
              <a:t> de </a:t>
            </a:r>
            <a:r>
              <a:rPr lang="de-DE" altLang="nl-NL" dirty="0" err="1"/>
              <a:t>oorsprong</a:t>
            </a:r>
            <a:r>
              <a:rPr lang="de-DE" altLang="nl-NL" dirty="0"/>
              <a:t> van </a:t>
            </a:r>
            <a:r>
              <a:rPr lang="de-DE" altLang="nl-NL" i="1" dirty="0" err="1"/>
              <a:t>novelties</a:t>
            </a:r>
            <a:endParaRPr lang="de-DE" altLang="nl-NL" i="1" dirty="0"/>
          </a:p>
          <a:p>
            <a:pPr marL="609600" indent="-609600" eaLnBrk="1" hangingPunct="1">
              <a:buFontTx/>
              <a:buAutoNum type="arabicPeriod"/>
            </a:pPr>
            <a:r>
              <a:rPr lang="de-DE" altLang="nl-NL" dirty="0"/>
              <a:t>Embryonale </a:t>
            </a:r>
            <a:r>
              <a:rPr lang="de-DE" altLang="nl-NL" dirty="0" err="1"/>
              <a:t>ontwikkeling</a:t>
            </a:r>
            <a:r>
              <a:rPr lang="de-DE" altLang="nl-NL" dirty="0"/>
              <a:t> </a:t>
            </a:r>
            <a:r>
              <a:rPr lang="de-DE" altLang="nl-NL" dirty="0" err="1"/>
              <a:t>kan</a:t>
            </a:r>
            <a:r>
              <a:rPr lang="de-DE" altLang="nl-NL" dirty="0"/>
              <a:t> de </a:t>
            </a:r>
            <a:r>
              <a:rPr lang="de-DE" altLang="nl-NL" dirty="0" err="1"/>
              <a:t>evolutie</a:t>
            </a:r>
            <a:r>
              <a:rPr lang="de-DE" altLang="nl-NL" dirty="0"/>
              <a:t> in </a:t>
            </a:r>
            <a:r>
              <a:rPr lang="de-DE" altLang="nl-NL" dirty="0" err="1"/>
              <a:t>bepaalde</a:t>
            </a:r>
            <a:r>
              <a:rPr lang="de-DE" altLang="nl-NL" dirty="0"/>
              <a:t> </a:t>
            </a:r>
            <a:r>
              <a:rPr lang="de-DE" altLang="nl-NL" dirty="0" err="1"/>
              <a:t>richtingen</a:t>
            </a:r>
            <a:r>
              <a:rPr lang="de-DE" altLang="nl-NL" dirty="0"/>
              <a:t> sturen.</a:t>
            </a:r>
          </a:p>
        </p:txBody>
      </p:sp>
    </p:spTree>
    <p:extLst>
      <p:ext uri="{BB962C8B-B14F-4D97-AF65-F5344CB8AC3E}">
        <p14:creationId xmlns:p14="http://schemas.microsoft.com/office/powerpoint/2010/main" val="122574604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8521" y="0"/>
            <a:ext cx="5987428" cy="443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752" y="2753544"/>
            <a:ext cx="6894012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24" y="332656"/>
            <a:ext cx="1740065" cy="174006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63688" y="6546830"/>
            <a:ext cx="768660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nl-NL" sz="1600" u="sng" dirty="0">
                <a:hlinkClick r:id="rId5"/>
              </a:rPr>
              <a:t>https://www.youtube.com/playlist?list=PLzugOrS2Z8ooypVJNuUxp5xelqATlhp3i</a:t>
            </a:r>
            <a:endParaRPr lang="nl-NL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6126108" y="2080640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Evolution Today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41392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nl-NL" dirty="0"/>
              <a:t>Evolution and </a:t>
            </a:r>
            <a:r>
              <a:rPr lang="de-DE" altLang="nl-NL" dirty="0" err="1"/>
              <a:t>development</a:t>
            </a:r>
            <a:endParaRPr lang="de-DE" altLang="nl-NL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6024" y="1600200"/>
            <a:ext cx="8748464" cy="4525963"/>
          </a:xfrm>
        </p:spPr>
        <p:txBody>
          <a:bodyPr>
            <a:normAutofit/>
          </a:bodyPr>
          <a:lstStyle/>
          <a:p>
            <a:pPr marL="609600" indent="-609600">
              <a:buFontTx/>
              <a:buAutoNum type="arabicPeriod"/>
            </a:pPr>
            <a:r>
              <a:rPr lang="de-DE" altLang="nl-NL" dirty="0" err="1"/>
              <a:t>Embryo’s</a:t>
            </a:r>
            <a:r>
              <a:rPr lang="de-DE" altLang="nl-NL" dirty="0"/>
              <a:t> </a:t>
            </a:r>
            <a:r>
              <a:rPr lang="de-DE" altLang="nl-NL" dirty="0" err="1"/>
              <a:t>vertellen</a:t>
            </a:r>
            <a:r>
              <a:rPr lang="de-DE" altLang="nl-NL" dirty="0"/>
              <a:t> je </a:t>
            </a:r>
            <a:r>
              <a:rPr lang="de-DE" altLang="nl-NL" dirty="0" err="1"/>
              <a:t>iets</a:t>
            </a:r>
            <a:r>
              <a:rPr lang="de-DE" altLang="nl-NL" dirty="0"/>
              <a:t> </a:t>
            </a:r>
            <a:r>
              <a:rPr lang="de-DE" altLang="nl-NL" dirty="0" err="1"/>
              <a:t>over</a:t>
            </a:r>
            <a:r>
              <a:rPr lang="de-DE" altLang="nl-NL" dirty="0"/>
              <a:t> </a:t>
            </a:r>
            <a:r>
              <a:rPr lang="de-DE" altLang="nl-NL" dirty="0" err="1"/>
              <a:t>evolutie</a:t>
            </a:r>
            <a:r>
              <a:rPr lang="de-DE" altLang="nl-NL" dirty="0"/>
              <a:t>.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de-DE" altLang="nl-NL" dirty="0" err="1"/>
              <a:t>Evo-devo</a:t>
            </a:r>
            <a:r>
              <a:rPr lang="de-DE" altLang="nl-NL" dirty="0"/>
              <a:t> </a:t>
            </a:r>
            <a:r>
              <a:rPr lang="de-DE" altLang="nl-NL" dirty="0" err="1"/>
              <a:t>onthult</a:t>
            </a:r>
            <a:r>
              <a:rPr lang="de-DE" altLang="nl-NL" dirty="0"/>
              <a:t> </a:t>
            </a:r>
            <a:r>
              <a:rPr lang="de-DE" altLang="nl-NL" dirty="0" err="1"/>
              <a:t>diepe</a:t>
            </a:r>
            <a:r>
              <a:rPr lang="de-DE" altLang="nl-NL" dirty="0"/>
              <a:t> </a:t>
            </a:r>
            <a:r>
              <a:rPr lang="de-DE" altLang="nl-NL" dirty="0" err="1"/>
              <a:t>homolgieën</a:t>
            </a:r>
            <a:r>
              <a:rPr lang="de-DE" altLang="nl-NL" dirty="0"/>
              <a:t>.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de-DE" altLang="nl-NL" dirty="0" err="1">
                <a:solidFill>
                  <a:schemeClr val="bg1">
                    <a:lumMod val="75000"/>
                  </a:schemeClr>
                </a:solidFill>
              </a:rPr>
              <a:t>Evo-devo</a:t>
            </a: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altLang="nl-NL" dirty="0" err="1">
                <a:solidFill>
                  <a:schemeClr val="bg1">
                    <a:lumMod val="75000"/>
                  </a:schemeClr>
                </a:solidFill>
              </a:rPr>
              <a:t>zoekt</a:t>
            </a: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 de genetische en </a:t>
            </a:r>
            <a:r>
              <a:rPr lang="de-DE" altLang="nl-NL" dirty="0" err="1">
                <a:solidFill>
                  <a:schemeClr val="bg1">
                    <a:lumMod val="75000"/>
                  </a:schemeClr>
                </a:solidFill>
              </a:rPr>
              <a:t>ontwikkelingsbiologische</a:t>
            </a: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altLang="nl-NL" dirty="0" err="1">
                <a:solidFill>
                  <a:schemeClr val="bg1">
                    <a:lumMod val="75000"/>
                  </a:schemeClr>
                </a:solidFill>
              </a:rPr>
              <a:t>basis</a:t>
            </a: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 van </a:t>
            </a:r>
            <a:r>
              <a:rPr lang="de-DE" altLang="nl-NL" dirty="0" err="1">
                <a:solidFill>
                  <a:schemeClr val="bg1">
                    <a:lumMod val="75000"/>
                  </a:schemeClr>
                </a:solidFill>
              </a:rPr>
              <a:t>evolutionaire</a:t>
            </a: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altLang="nl-NL" dirty="0" err="1">
                <a:solidFill>
                  <a:schemeClr val="bg1">
                    <a:lumMod val="75000"/>
                  </a:schemeClr>
                </a:solidFill>
              </a:rPr>
              <a:t>veranderingen</a:t>
            </a: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  <a:p>
            <a:pPr marL="609600" indent="-609600">
              <a:buFontTx/>
              <a:buAutoNum type="arabicPeriod"/>
            </a:pPr>
            <a:r>
              <a:rPr lang="de-DE" altLang="nl-NL" dirty="0" err="1">
                <a:solidFill>
                  <a:schemeClr val="bg1">
                    <a:lumMod val="75000"/>
                  </a:schemeClr>
                </a:solidFill>
              </a:rPr>
              <a:t>Evo-devo</a:t>
            </a: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altLang="nl-NL" dirty="0" err="1">
                <a:solidFill>
                  <a:schemeClr val="bg1">
                    <a:lumMod val="75000"/>
                  </a:schemeClr>
                </a:solidFill>
              </a:rPr>
              <a:t>bestudeert</a:t>
            </a: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 de </a:t>
            </a:r>
            <a:r>
              <a:rPr lang="de-DE" altLang="nl-NL" dirty="0" err="1">
                <a:solidFill>
                  <a:schemeClr val="bg1">
                    <a:lumMod val="75000"/>
                  </a:schemeClr>
                </a:solidFill>
              </a:rPr>
              <a:t>oorsprong</a:t>
            </a: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 van </a:t>
            </a:r>
            <a:r>
              <a:rPr lang="de-DE" altLang="nl-NL" i="1" dirty="0" err="1">
                <a:solidFill>
                  <a:schemeClr val="bg1">
                    <a:lumMod val="75000"/>
                  </a:schemeClr>
                </a:solidFill>
              </a:rPr>
              <a:t>novelties</a:t>
            </a:r>
            <a:endParaRPr lang="de-DE" altLang="nl-NL" i="1" dirty="0">
              <a:solidFill>
                <a:schemeClr val="bg1">
                  <a:lumMod val="75000"/>
                </a:schemeClr>
              </a:solidFill>
            </a:endParaRPr>
          </a:p>
          <a:p>
            <a:pPr marL="609600" indent="-609600" eaLnBrk="1" hangingPunct="1">
              <a:buFontTx/>
              <a:buAutoNum type="arabicPeriod"/>
            </a:pP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Embryonale </a:t>
            </a:r>
            <a:r>
              <a:rPr lang="de-DE" altLang="nl-NL" dirty="0" err="1">
                <a:solidFill>
                  <a:schemeClr val="bg1">
                    <a:lumMod val="75000"/>
                  </a:schemeClr>
                </a:solidFill>
              </a:rPr>
              <a:t>ontwikkeling</a:t>
            </a: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altLang="nl-NL" dirty="0" err="1">
                <a:solidFill>
                  <a:schemeClr val="bg1">
                    <a:lumMod val="75000"/>
                  </a:schemeClr>
                </a:solidFill>
              </a:rPr>
              <a:t>kan</a:t>
            </a: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 de </a:t>
            </a:r>
            <a:r>
              <a:rPr lang="de-DE" altLang="nl-NL" dirty="0" err="1">
                <a:solidFill>
                  <a:schemeClr val="bg1">
                    <a:lumMod val="75000"/>
                  </a:schemeClr>
                </a:solidFill>
              </a:rPr>
              <a:t>evolutie</a:t>
            </a: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 in </a:t>
            </a:r>
            <a:r>
              <a:rPr lang="de-DE" altLang="nl-NL" dirty="0" err="1">
                <a:solidFill>
                  <a:schemeClr val="bg1">
                    <a:lumMod val="75000"/>
                  </a:schemeClr>
                </a:solidFill>
              </a:rPr>
              <a:t>bepaalde</a:t>
            </a: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altLang="nl-NL" dirty="0" err="1">
                <a:solidFill>
                  <a:schemeClr val="bg1">
                    <a:lumMod val="75000"/>
                  </a:schemeClr>
                </a:solidFill>
              </a:rPr>
              <a:t>richtingen</a:t>
            </a: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 sturen.</a:t>
            </a:r>
          </a:p>
        </p:txBody>
      </p:sp>
    </p:spTree>
    <p:extLst>
      <p:ext uri="{BB962C8B-B14F-4D97-AF65-F5344CB8AC3E}">
        <p14:creationId xmlns:p14="http://schemas.microsoft.com/office/powerpoint/2010/main" val="3274464531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8C63809-D799-4EF4-AAD5-2155265EA7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590" y="0"/>
            <a:ext cx="48488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20005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result for generade leiden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6986" y="3573016"/>
            <a:ext cx="3355294" cy="335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700463"/>
            <a:ext cx="3867150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7695" y="332656"/>
            <a:ext cx="2843659" cy="1166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9" descr="NWO_LogoBasis_EN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76056" y="5802838"/>
            <a:ext cx="4059358" cy="1025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38" y="15750"/>
            <a:ext cx="6196013" cy="3485257"/>
          </a:xfrm>
          <a:prstGeom prst="rect">
            <a:avLst/>
          </a:prstGeom>
        </p:spPr>
      </p:pic>
      <p:pic>
        <p:nvPicPr>
          <p:cNvPr id="13" name="Picture 899" descr="EMBO_logo_40x24mm_300ppi_CMYK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3825" y="5157192"/>
            <a:ext cx="1742023" cy="1061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coimbra fellowship">
            <a:hlinkClick r:id="rId9"/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14489" y="5874263"/>
            <a:ext cx="1080120" cy="98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2012-06-22 14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4918" y="2204864"/>
            <a:ext cx="4594818" cy="2500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1999453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75656" y="1268760"/>
            <a:ext cx="53823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>
                <a:hlinkClick r:id="rId2"/>
              </a:rPr>
              <a:t>https://www.youtube.com/watch?v=ydqReeTV_vk</a:t>
            </a:r>
            <a:endParaRPr lang="nl-NL" dirty="0"/>
          </a:p>
          <a:p>
            <a:endParaRPr lang="nl-NL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2F702DF3-718B-43CB-9CD8-B69BAC55E372}"/>
              </a:ext>
            </a:extLst>
          </p:cNvPr>
          <p:cNvSpPr txBox="1"/>
          <p:nvPr/>
        </p:nvSpPr>
        <p:spPr>
          <a:xfrm>
            <a:off x="1486614" y="764704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A Capella </a:t>
            </a:r>
            <a:r>
              <a:rPr lang="nl-NL" dirty="0" err="1"/>
              <a:t>Science</a:t>
            </a:r>
            <a:r>
              <a:rPr lang="nl-NL" dirty="0"/>
              <a:t> </a:t>
            </a:r>
            <a:r>
              <a:rPr lang="nl-NL" dirty="0" err="1"/>
              <a:t>Evo-devo</a:t>
            </a:r>
            <a:endParaRPr lang="nl-NL" dirty="0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4DB2FF42-D339-4358-B1AD-4F729708F4D5}"/>
              </a:ext>
            </a:extLst>
          </p:cNvPr>
          <p:cNvSpPr/>
          <p:nvPr/>
        </p:nvSpPr>
        <p:spPr>
          <a:xfrm>
            <a:off x="611560" y="2852936"/>
            <a:ext cx="83529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>
                <a:hlinkClick r:id="rId3"/>
              </a:rPr>
              <a:t>http://www.flabber.nl/artikel/rare-vragen-bestaan-niet-waarom-hebben-dieren-geen-wielen-55413</a:t>
            </a:r>
            <a:endParaRPr lang="nl-NL" dirty="0"/>
          </a:p>
          <a:p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840ABB4A-6E1D-4849-9723-74D859ADC575}"/>
              </a:ext>
            </a:extLst>
          </p:cNvPr>
          <p:cNvSpPr txBox="1"/>
          <p:nvPr/>
        </p:nvSpPr>
        <p:spPr>
          <a:xfrm>
            <a:off x="1491432" y="234888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Developmental</a:t>
            </a:r>
            <a:r>
              <a:rPr lang="nl-NL" dirty="0"/>
              <a:t> </a:t>
            </a:r>
            <a:r>
              <a:rPr lang="nl-NL" dirty="0" err="1"/>
              <a:t>constraints</a:t>
            </a:r>
            <a:r>
              <a:rPr lang="nl-NL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55349040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6E27964-54ED-46B1-A96E-FE3E63BFB75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9392"/>
            <a:ext cx="12192000" cy="68580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2843808" y="1556792"/>
            <a:ext cx="792088" cy="936104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64924" y="230823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B050"/>
                </a:solidFill>
              </a:rPr>
              <a:t>En</a:t>
            </a:r>
            <a:r>
              <a:rPr lang="en-US" dirty="0">
                <a:solidFill>
                  <a:srgbClr val="00B050"/>
                </a:solidFill>
              </a:rPr>
              <a:t> met </a:t>
            </a:r>
            <a:r>
              <a:rPr lang="en-US" dirty="0" err="1">
                <a:solidFill>
                  <a:srgbClr val="00B050"/>
                </a:solidFill>
              </a:rPr>
              <a:t>dit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knopje</a:t>
            </a:r>
            <a:r>
              <a:rPr lang="en-US" dirty="0">
                <a:solidFill>
                  <a:srgbClr val="00B050"/>
                </a:solidFill>
              </a:rPr>
              <a:t>…</a:t>
            </a:r>
            <a:endParaRPr lang="nl-NL" dirty="0">
              <a:solidFill>
                <a:srgbClr val="00B050"/>
              </a:solidFill>
            </a:endParaRPr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>
          <a:xfrm flipH="1" flipV="1">
            <a:off x="2687752" y="3532078"/>
            <a:ext cx="1596216" cy="1178834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79512" y="3232572"/>
            <a:ext cx="2736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…kun je </a:t>
            </a:r>
            <a:r>
              <a:rPr lang="en-US" dirty="0" err="1">
                <a:solidFill>
                  <a:srgbClr val="00B050"/>
                </a:solidFill>
              </a:rPr>
              <a:t>bijvoorbeeld</a:t>
            </a:r>
            <a:r>
              <a:rPr lang="en-US" dirty="0">
                <a:solidFill>
                  <a:srgbClr val="00B050"/>
                </a:solidFill>
              </a:rPr>
              <a:t>  </a:t>
            </a:r>
            <a:r>
              <a:rPr lang="en-US" dirty="0" err="1">
                <a:solidFill>
                  <a:srgbClr val="00B050"/>
                </a:solidFill>
              </a:rPr>
              <a:t>deze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tak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omdraaien</a:t>
            </a:r>
            <a:r>
              <a:rPr lang="en-US" dirty="0">
                <a:solidFill>
                  <a:srgbClr val="00B050"/>
                </a:solidFill>
              </a:rPr>
              <a:t> door </a:t>
            </a:r>
            <a:r>
              <a:rPr lang="en-US" dirty="0" err="1">
                <a:solidFill>
                  <a:srgbClr val="00B050"/>
                </a:solidFill>
              </a:rPr>
              <a:t>erop</a:t>
            </a:r>
            <a:r>
              <a:rPr lang="en-US" dirty="0">
                <a:solidFill>
                  <a:srgbClr val="00B050"/>
                </a:solidFill>
              </a:rPr>
              <a:t> te </a:t>
            </a:r>
            <a:r>
              <a:rPr lang="en-US" dirty="0" err="1">
                <a:solidFill>
                  <a:srgbClr val="00B050"/>
                </a:solidFill>
              </a:rPr>
              <a:t>klikken</a:t>
            </a:r>
            <a:r>
              <a:rPr lang="en-US" dirty="0">
                <a:solidFill>
                  <a:srgbClr val="00B050"/>
                </a:solidFill>
              </a:rPr>
              <a:t>. </a:t>
            </a:r>
            <a:endParaRPr lang="nl-NL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61280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15428C3-C1E7-4D84-8B0D-91E84774969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2843808" y="1196752"/>
            <a:ext cx="1584176" cy="1028618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11560" y="2225370"/>
            <a:ext cx="26642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B050"/>
                </a:solidFill>
              </a:rPr>
              <a:t>En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onder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deze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optie</a:t>
            </a:r>
            <a:r>
              <a:rPr lang="en-US" dirty="0">
                <a:solidFill>
                  <a:srgbClr val="00B050"/>
                </a:solidFill>
              </a:rPr>
              <a:t> kun je “Tree” </a:t>
            </a:r>
            <a:r>
              <a:rPr lang="en-US" dirty="0" err="1">
                <a:solidFill>
                  <a:srgbClr val="00B050"/>
                </a:solidFill>
              </a:rPr>
              <a:t>selecteren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en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daar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bijvoorbeeld</a:t>
            </a:r>
            <a:r>
              <a:rPr lang="en-US" dirty="0">
                <a:solidFill>
                  <a:srgbClr val="00B050"/>
                </a:solidFill>
              </a:rPr>
              <a:t>  het </a:t>
            </a:r>
            <a:r>
              <a:rPr lang="en-US" dirty="0" err="1">
                <a:solidFill>
                  <a:srgbClr val="00B050"/>
                </a:solidFill>
              </a:rPr>
              <a:t>aantal</a:t>
            </a:r>
            <a:r>
              <a:rPr lang="en-US" dirty="0">
                <a:solidFill>
                  <a:srgbClr val="00B050"/>
                </a:solidFill>
              </a:rPr>
              <a:t> pixels van de branch lengths </a:t>
            </a:r>
            <a:r>
              <a:rPr lang="en-US" dirty="0" err="1">
                <a:solidFill>
                  <a:srgbClr val="00B050"/>
                </a:solidFill>
              </a:rPr>
              <a:t>verhogen</a:t>
            </a:r>
            <a:r>
              <a:rPr lang="en-US" dirty="0">
                <a:solidFill>
                  <a:srgbClr val="00B050"/>
                </a:solidFill>
              </a:rPr>
              <a:t>, om de boom wat </a:t>
            </a:r>
            <a:r>
              <a:rPr lang="en-US" dirty="0" err="1">
                <a:solidFill>
                  <a:srgbClr val="00B050"/>
                </a:solidFill>
              </a:rPr>
              <a:t>uit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elkaar</a:t>
            </a:r>
            <a:r>
              <a:rPr lang="en-US" dirty="0">
                <a:solidFill>
                  <a:srgbClr val="00B050"/>
                </a:solidFill>
              </a:rPr>
              <a:t> te </a:t>
            </a:r>
            <a:r>
              <a:rPr lang="en-US" dirty="0" err="1">
                <a:solidFill>
                  <a:srgbClr val="00B050"/>
                </a:solidFill>
              </a:rPr>
              <a:t>trekken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als</a:t>
            </a:r>
            <a:r>
              <a:rPr lang="en-US" dirty="0">
                <a:solidFill>
                  <a:srgbClr val="00B050"/>
                </a:solidFill>
              </a:rPr>
              <a:t> de taxa te </a:t>
            </a:r>
            <a:r>
              <a:rPr lang="en-US" dirty="0" err="1">
                <a:solidFill>
                  <a:srgbClr val="00B050"/>
                </a:solidFill>
              </a:rPr>
              <a:t>dicht</a:t>
            </a:r>
            <a:r>
              <a:rPr lang="en-US" dirty="0">
                <a:solidFill>
                  <a:srgbClr val="00B050"/>
                </a:solidFill>
              </a:rPr>
              <a:t> op </a:t>
            </a:r>
            <a:r>
              <a:rPr lang="en-US" dirty="0" err="1">
                <a:solidFill>
                  <a:srgbClr val="00B050"/>
                </a:solidFill>
              </a:rPr>
              <a:t>elkaar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staan</a:t>
            </a:r>
            <a:r>
              <a:rPr lang="en-US" dirty="0">
                <a:solidFill>
                  <a:srgbClr val="00B050"/>
                </a:solidFill>
              </a:rPr>
              <a:t>.</a:t>
            </a:r>
            <a:endParaRPr lang="nl-NL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71358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adaptive">
            <a:extLst>
              <a:ext uri="{FF2B5EF4-FFF2-40B4-BE49-F238E27FC236}">
                <a16:creationId xmlns:a16="http://schemas.microsoft.com/office/drawing/2014/main" id="{6757CB3D-9B37-48D9-9961-855DD9A27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275" y="3487738"/>
            <a:ext cx="4478338" cy="313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499" name="Picture 3" descr="scan0010">
            <a:extLst>
              <a:ext uri="{FF2B5EF4-FFF2-40B4-BE49-F238E27FC236}">
                <a16:creationId xmlns:a16="http://schemas.microsoft.com/office/drawing/2014/main" id="{6B5330BC-E43A-43AF-BC7F-EB24DDAA1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7200900" cy="363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Rectangle 4">
            <a:extLst>
              <a:ext uri="{FF2B5EF4-FFF2-40B4-BE49-F238E27FC236}">
                <a16:creationId xmlns:a16="http://schemas.microsoft.com/office/drawing/2014/main" id="{AE9100C9-03CC-4E6C-9056-27005DDA93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6021388"/>
            <a:ext cx="576262" cy="2873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nl-NL" sz="1800" u="sng">
              <a:solidFill>
                <a:schemeClr val="bg1"/>
              </a:solidFill>
            </a:endParaRPr>
          </a:p>
        </p:txBody>
      </p:sp>
      <p:sp>
        <p:nvSpPr>
          <p:cNvPr id="106501" name="Rectangle 5">
            <a:extLst>
              <a:ext uri="{FF2B5EF4-FFF2-40B4-BE49-F238E27FC236}">
                <a16:creationId xmlns:a16="http://schemas.microsoft.com/office/drawing/2014/main" id="{44413D28-6D76-4853-AE72-98B88AD61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8850" y="5876925"/>
            <a:ext cx="576263" cy="2873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nl-NL" sz="1800" u="sng">
              <a:solidFill>
                <a:schemeClr val="bg1"/>
              </a:solidFill>
            </a:endParaRPr>
          </a:p>
        </p:txBody>
      </p:sp>
      <p:sp>
        <p:nvSpPr>
          <p:cNvPr id="106502" name="Rectangle 6">
            <a:extLst>
              <a:ext uri="{FF2B5EF4-FFF2-40B4-BE49-F238E27FC236}">
                <a16:creationId xmlns:a16="http://schemas.microsoft.com/office/drawing/2014/main" id="{B28EB76A-6A05-4E0E-A68E-93EAD538CD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8400" y="4076700"/>
            <a:ext cx="1439863" cy="2873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nl-NL" sz="1800" u="sng">
              <a:solidFill>
                <a:schemeClr val="bg1"/>
              </a:solidFill>
            </a:endParaRPr>
          </a:p>
        </p:txBody>
      </p:sp>
      <p:sp>
        <p:nvSpPr>
          <p:cNvPr id="106503" name="Text Box 7">
            <a:extLst>
              <a:ext uri="{FF2B5EF4-FFF2-40B4-BE49-F238E27FC236}">
                <a16:creationId xmlns:a16="http://schemas.microsoft.com/office/drawing/2014/main" id="{FECA2A87-3DCB-49DC-BEAD-56B96760F1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2088" y="6381750"/>
            <a:ext cx="13319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nl-NL" sz="1800"/>
              <a:t>Arthur</a:t>
            </a:r>
          </a:p>
        </p:txBody>
      </p:sp>
    </p:spTree>
    <p:extLst>
      <p:ext uri="{BB962C8B-B14F-4D97-AF65-F5344CB8AC3E}">
        <p14:creationId xmlns:p14="http://schemas.microsoft.com/office/powerpoint/2010/main" val="147256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nl-NL" dirty="0"/>
              <a:t>Evolution and </a:t>
            </a:r>
            <a:r>
              <a:rPr lang="de-DE" altLang="nl-NL" dirty="0" err="1"/>
              <a:t>development</a:t>
            </a:r>
            <a:endParaRPr lang="de-DE" altLang="nl-NL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6024" y="1600200"/>
            <a:ext cx="8748464" cy="4525963"/>
          </a:xfrm>
        </p:spPr>
        <p:txBody>
          <a:bodyPr>
            <a:normAutofit/>
          </a:bodyPr>
          <a:lstStyle/>
          <a:p>
            <a:pPr marL="609600" indent="-609600">
              <a:buFontTx/>
              <a:buAutoNum type="arabicPeriod"/>
            </a:pPr>
            <a:r>
              <a:rPr lang="de-DE" altLang="nl-NL" dirty="0" err="1"/>
              <a:t>Embryo’s</a:t>
            </a:r>
            <a:r>
              <a:rPr lang="de-DE" altLang="nl-NL" dirty="0"/>
              <a:t> </a:t>
            </a:r>
            <a:r>
              <a:rPr lang="de-DE" altLang="nl-NL" dirty="0" err="1"/>
              <a:t>vertellen</a:t>
            </a:r>
            <a:r>
              <a:rPr lang="de-DE" altLang="nl-NL" dirty="0"/>
              <a:t> je </a:t>
            </a:r>
            <a:r>
              <a:rPr lang="de-DE" altLang="nl-NL" dirty="0" err="1"/>
              <a:t>iets</a:t>
            </a:r>
            <a:r>
              <a:rPr lang="de-DE" altLang="nl-NL" dirty="0"/>
              <a:t> </a:t>
            </a:r>
            <a:r>
              <a:rPr lang="de-DE" altLang="nl-NL" dirty="0" err="1"/>
              <a:t>over</a:t>
            </a:r>
            <a:r>
              <a:rPr lang="de-DE" altLang="nl-NL" dirty="0"/>
              <a:t> </a:t>
            </a:r>
            <a:r>
              <a:rPr lang="de-DE" altLang="nl-NL" dirty="0" err="1"/>
              <a:t>evolutie</a:t>
            </a:r>
            <a:r>
              <a:rPr lang="de-DE" altLang="nl-NL" dirty="0"/>
              <a:t>.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de-DE" altLang="nl-NL" dirty="0" err="1"/>
              <a:t>Evo-devo</a:t>
            </a:r>
            <a:r>
              <a:rPr lang="de-DE" altLang="nl-NL" dirty="0"/>
              <a:t> </a:t>
            </a:r>
            <a:r>
              <a:rPr lang="de-DE" altLang="nl-NL" dirty="0" err="1"/>
              <a:t>onthult</a:t>
            </a:r>
            <a:r>
              <a:rPr lang="de-DE" altLang="nl-NL" dirty="0"/>
              <a:t> </a:t>
            </a:r>
            <a:r>
              <a:rPr lang="de-DE" altLang="nl-NL" dirty="0" err="1"/>
              <a:t>diepe</a:t>
            </a:r>
            <a:r>
              <a:rPr lang="de-DE" altLang="nl-NL" dirty="0"/>
              <a:t> </a:t>
            </a:r>
            <a:r>
              <a:rPr lang="de-DE" altLang="nl-NL" dirty="0" err="1"/>
              <a:t>homolgieën</a:t>
            </a:r>
            <a:r>
              <a:rPr lang="de-DE" altLang="nl-NL" dirty="0"/>
              <a:t>.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de-DE" altLang="nl-NL" dirty="0" err="1"/>
              <a:t>Evo-devo</a:t>
            </a:r>
            <a:r>
              <a:rPr lang="de-DE" altLang="nl-NL" dirty="0"/>
              <a:t> </a:t>
            </a:r>
            <a:r>
              <a:rPr lang="de-DE" altLang="nl-NL" dirty="0" err="1"/>
              <a:t>zoekt</a:t>
            </a:r>
            <a:r>
              <a:rPr lang="de-DE" altLang="nl-NL" dirty="0"/>
              <a:t> de genetische en </a:t>
            </a:r>
            <a:r>
              <a:rPr lang="de-DE" altLang="nl-NL" dirty="0" err="1"/>
              <a:t>ontwikkelingsbiologische</a:t>
            </a:r>
            <a:r>
              <a:rPr lang="de-DE" altLang="nl-NL" dirty="0"/>
              <a:t> </a:t>
            </a:r>
            <a:r>
              <a:rPr lang="de-DE" altLang="nl-NL" dirty="0" err="1"/>
              <a:t>basis</a:t>
            </a:r>
            <a:r>
              <a:rPr lang="de-DE" altLang="nl-NL" dirty="0"/>
              <a:t> van </a:t>
            </a:r>
            <a:r>
              <a:rPr lang="de-DE" altLang="nl-NL" dirty="0" err="1"/>
              <a:t>evolutionaire</a:t>
            </a:r>
            <a:r>
              <a:rPr lang="de-DE" altLang="nl-NL" dirty="0"/>
              <a:t> </a:t>
            </a:r>
            <a:r>
              <a:rPr lang="de-DE" altLang="nl-NL" dirty="0" err="1"/>
              <a:t>veranderingen</a:t>
            </a:r>
            <a:r>
              <a:rPr lang="de-DE" altLang="nl-NL" dirty="0"/>
              <a:t>.</a:t>
            </a:r>
          </a:p>
          <a:p>
            <a:pPr marL="609600" indent="-609600">
              <a:buFontTx/>
              <a:buAutoNum type="arabicPeriod"/>
            </a:pPr>
            <a:r>
              <a:rPr lang="de-DE" altLang="nl-NL" dirty="0" err="1">
                <a:solidFill>
                  <a:schemeClr val="bg1">
                    <a:lumMod val="75000"/>
                  </a:schemeClr>
                </a:solidFill>
              </a:rPr>
              <a:t>Evo-devo</a:t>
            </a: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altLang="nl-NL" dirty="0" err="1">
                <a:solidFill>
                  <a:schemeClr val="bg1">
                    <a:lumMod val="75000"/>
                  </a:schemeClr>
                </a:solidFill>
              </a:rPr>
              <a:t>bestudeert</a:t>
            </a: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 de </a:t>
            </a:r>
            <a:r>
              <a:rPr lang="de-DE" altLang="nl-NL" dirty="0" err="1">
                <a:solidFill>
                  <a:schemeClr val="bg1">
                    <a:lumMod val="75000"/>
                  </a:schemeClr>
                </a:solidFill>
              </a:rPr>
              <a:t>oorsprong</a:t>
            </a: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 van </a:t>
            </a:r>
            <a:r>
              <a:rPr lang="de-DE" altLang="nl-NL" i="1" dirty="0" err="1">
                <a:solidFill>
                  <a:schemeClr val="bg1">
                    <a:lumMod val="75000"/>
                  </a:schemeClr>
                </a:solidFill>
              </a:rPr>
              <a:t>novelties</a:t>
            </a:r>
            <a:endParaRPr lang="de-DE" altLang="nl-NL" i="1" dirty="0">
              <a:solidFill>
                <a:schemeClr val="bg1">
                  <a:lumMod val="75000"/>
                </a:schemeClr>
              </a:solidFill>
            </a:endParaRPr>
          </a:p>
          <a:p>
            <a:pPr marL="609600" indent="-609600" eaLnBrk="1" hangingPunct="1">
              <a:buFontTx/>
              <a:buAutoNum type="arabicPeriod"/>
            </a:pP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Embryonale </a:t>
            </a:r>
            <a:r>
              <a:rPr lang="de-DE" altLang="nl-NL" dirty="0" err="1">
                <a:solidFill>
                  <a:schemeClr val="bg1">
                    <a:lumMod val="75000"/>
                  </a:schemeClr>
                </a:solidFill>
              </a:rPr>
              <a:t>ontwikkeling</a:t>
            </a: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altLang="nl-NL" dirty="0" err="1">
                <a:solidFill>
                  <a:schemeClr val="bg1">
                    <a:lumMod val="75000"/>
                  </a:schemeClr>
                </a:solidFill>
              </a:rPr>
              <a:t>kan</a:t>
            </a: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 de </a:t>
            </a:r>
            <a:r>
              <a:rPr lang="de-DE" altLang="nl-NL" dirty="0" err="1">
                <a:solidFill>
                  <a:schemeClr val="bg1">
                    <a:lumMod val="75000"/>
                  </a:schemeClr>
                </a:solidFill>
              </a:rPr>
              <a:t>evolutie</a:t>
            </a: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 in </a:t>
            </a:r>
            <a:r>
              <a:rPr lang="de-DE" altLang="nl-NL" dirty="0" err="1">
                <a:solidFill>
                  <a:schemeClr val="bg1">
                    <a:lumMod val="75000"/>
                  </a:schemeClr>
                </a:solidFill>
              </a:rPr>
              <a:t>bepaalde</a:t>
            </a: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altLang="nl-NL" dirty="0" err="1">
                <a:solidFill>
                  <a:schemeClr val="bg1">
                    <a:lumMod val="75000"/>
                  </a:schemeClr>
                </a:solidFill>
              </a:rPr>
              <a:t>richtingen</a:t>
            </a: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 sturen.</a:t>
            </a:r>
          </a:p>
        </p:txBody>
      </p:sp>
    </p:spTree>
    <p:extLst>
      <p:ext uri="{BB962C8B-B14F-4D97-AF65-F5344CB8AC3E}">
        <p14:creationId xmlns:p14="http://schemas.microsoft.com/office/powerpoint/2010/main" val="14887890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825" y="25400"/>
            <a:ext cx="7794625" cy="683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3"/>
          <p:cNvSpPr txBox="1">
            <a:spLocks noChangeArrowheads="1"/>
          </p:cNvSpPr>
          <p:nvPr/>
        </p:nvSpPr>
        <p:spPr bwMode="auto">
          <a:xfrm>
            <a:off x="6443663" y="6453188"/>
            <a:ext cx="26654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nl-NL" sz="1800"/>
              <a:t>Grimaldi &amp; Engel 2005</a:t>
            </a:r>
            <a:endParaRPr lang="nl-NL" altLang="nl-NL" sz="1800"/>
          </a:p>
        </p:txBody>
      </p:sp>
    </p:spTree>
    <p:extLst>
      <p:ext uri="{BB962C8B-B14F-4D97-AF65-F5344CB8AC3E}">
        <p14:creationId xmlns:p14="http://schemas.microsoft.com/office/powerpoint/2010/main" val="32180975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 descr="Image result for human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60682" y="908720"/>
            <a:ext cx="1940928" cy="451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0295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7" name="Picture 57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7218" y="5301207"/>
            <a:ext cx="3403258" cy="1915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4" name="Picture 34" descr="Image result for vlo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9017" y="200025"/>
            <a:ext cx="1182918" cy="108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4" name="Picture 24" descr="Image result for beetle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1216792">
            <a:off x="1784592" y="2229882"/>
            <a:ext cx="1877114" cy="1877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 result for human">
            <a:hlinkClick r:id="rId7"/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60682" y="908720"/>
            <a:ext cx="1940928" cy="451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Image result for butterfly">
            <a:hlinkClick r:id="rId9"/>
          </p:cNvPr>
          <p:cNvSpPr>
            <a:spLocks noChangeAspect="1" noChangeArrowheads="1"/>
          </p:cNvSpPr>
          <p:nvPr/>
        </p:nvSpPr>
        <p:spPr bwMode="auto">
          <a:xfrm>
            <a:off x="42863" y="-1309688"/>
            <a:ext cx="2857500" cy="273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5124" name="Picture 4" descr="Image result for butterfly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576" y="0"/>
            <a:ext cx="2344986" cy="224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result for fly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1683" y="325971"/>
            <a:ext cx="2041212" cy="1628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mage result for mosquito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160" y="1022305"/>
            <a:ext cx="2170707" cy="183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Image result for ant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-571687"/>
            <a:ext cx="2808312" cy="186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Image result for wasp">
            <a:hlinkClick r:id="rId17"/>
          </p:cNvPr>
          <p:cNvPicPr>
            <a:picLocks noChangeAspect="1" noChangeArrowheads="1"/>
          </p:cNvPicPr>
          <p:nvPr/>
        </p:nvPicPr>
        <p:blipFill>
          <a:blip r:embed="rId1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800000">
            <a:off x="2188035" y="337196"/>
            <a:ext cx="2096117" cy="179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6" name="Picture 26" descr="Image result for ladybird">
            <a:hlinkClick r:id="rId19"/>
          </p:cNvPr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0996" y="2157473"/>
            <a:ext cx="2381250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8" name="Picture 28" descr="Image result for moth">
            <a:hlinkClick r:id="rId21"/>
          </p:cNvPr>
          <p:cNvPicPr>
            <a:picLocks noChangeAspect="1" noChangeArrowheads="1"/>
          </p:cNvPicPr>
          <p:nvPr/>
        </p:nvPicPr>
        <p:blipFill>
          <a:blip r:embed="rId22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211040">
            <a:off x="1002768" y="1712810"/>
            <a:ext cx="1350403" cy="135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0" name="Picture 30" descr="Image result for bug">
            <a:hlinkClick r:id="rId23"/>
          </p:cNvPr>
          <p:cNvPicPr>
            <a:picLocks noChangeAspect="1" noChangeArrowheads="1"/>
          </p:cNvPicPr>
          <p:nvPr/>
        </p:nvPicPr>
        <p:blipFill>
          <a:blip r:embed="rId2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3159" y="1857446"/>
            <a:ext cx="2797603" cy="198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6" name="Picture 36" descr="Image result for grasshopper">
            <a:hlinkClick r:id="rId25"/>
          </p:cNvPr>
          <p:cNvPicPr>
            <a:picLocks noChangeAspect="1" noChangeArrowheads="1"/>
          </p:cNvPicPr>
          <p:nvPr/>
        </p:nvPicPr>
        <p:blipFill>
          <a:blip r:embed="rId2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27654">
            <a:off x="944479" y="5125132"/>
            <a:ext cx="3531214" cy="235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8" name="Picture 38" descr="Image result for dragonfly">
            <a:hlinkClick r:id="rId27"/>
          </p:cNvPr>
          <p:cNvPicPr>
            <a:picLocks noChangeAspect="1" noChangeArrowheads="1"/>
          </p:cNvPicPr>
          <p:nvPr/>
        </p:nvPicPr>
        <p:blipFill>
          <a:blip r:embed="rId2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33319" y="3478903"/>
            <a:ext cx="4544610" cy="312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60" name="Picture 40" descr="Image result for cockroach">
            <a:hlinkClick r:id="rId29"/>
          </p:cNvPr>
          <p:cNvPicPr>
            <a:picLocks noChangeAspect="1" noChangeArrowheads="1"/>
          </p:cNvPicPr>
          <p:nvPr/>
        </p:nvPicPr>
        <p:blipFill>
          <a:blip r:embed="rId3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216423">
            <a:off x="226080" y="5107336"/>
            <a:ext cx="1923088" cy="161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62" name="Picture 42" descr="Image result for mayfly">
            <a:hlinkClick r:id="rId31"/>
          </p:cNvPr>
          <p:cNvPicPr>
            <a:picLocks noChangeAspect="1" noChangeArrowheads="1"/>
          </p:cNvPicPr>
          <p:nvPr/>
        </p:nvPicPr>
        <p:blipFill>
          <a:blip r:embed="rId3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3175" y="2157473"/>
            <a:ext cx="3446454" cy="1809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64" name="Picture 44" descr="Image result for termite">
            <a:hlinkClick r:id="rId33"/>
          </p:cNvPr>
          <p:cNvPicPr>
            <a:picLocks noChangeAspect="1" noChangeArrowheads="1"/>
          </p:cNvPicPr>
          <p:nvPr/>
        </p:nvPicPr>
        <p:blipFill>
          <a:blip r:embed="rId3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312" y="4638306"/>
            <a:ext cx="2303954" cy="162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66" name="Picture 46" descr="Image result for zilvervisjes">
            <a:hlinkClick r:id="rId35"/>
          </p:cNvPr>
          <p:cNvPicPr>
            <a:picLocks noChangeAspect="1" noChangeArrowheads="1"/>
          </p:cNvPicPr>
          <p:nvPr/>
        </p:nvPicPr>
        <p:blipFill>
          <a:blip r:embed="rId3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189449">
            <a:off x="6468240" y="5161301"/>
            <a:ext cx="2583913" cy="1678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68" name="Picture 48" descr="Image result for oorworm">
            <a:hlinkClick r:id="rId37"/>
          </p:cNvPr>
          <p:cNvPicPr>
            <a:picLocks noChangeAspect="1" noChangeArrowheads="1"/>
          </p:cNvPicPr>
          <p:nvPr/>
        </p:nvPicPr>
        <p:blipFill>
          <a:blip r:embed="rId3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0762" y="3841000"/>
            <a:ext cx="2252595" cy="97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52" descr="Image result for leaf insect">
            <a:hlinkClick r:id="rId39"/>
          </p:cNvPr>
          <p:cNvSpPr>
            <a:spLocks noChangeAspect="1" noChangeArrowheads="1"/>
          </p:cNvSpPr>
          <p:nvPr/>
        </p:nvSpPr>
        <p:spPr bwMode="auto">
          <a:xfrm>
            <a:off x="42863" y="-1028700"/>
            <a:ext cx="3143250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8" name="AutoShape 54" descr="Image result for leaf insect">
            <a:hlinkClick r:id="rId39"/>
          </p:cNvPr>
          <p:cNvSpPr>
            <a:spLocks noChangeAspect="1" noChangeArrowheads="1"/>
          </p:cNvSpPr>
          <p:nvPr/>
        </p:nvSpPr>
        <p:spPr bwMode="auto">
          <a:xfrm>
            <a:off x="267361" y="-1019175"/>
            <a:ext cx="3143250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5176" name="Picture 56" descr="Image result for leaf insect">
            <a:hlinkClick r:id="rId39"/>
          </p:cNvPr>
          <p:cNvPicPr>
            <a:picLocks noChangeAspect="1" noChangeArrowheads="1"/>
          </p:cNvPicPr>
          <p:nvPr/>
        </p:nvPicPr>
        <p:blipFill>
          <a:blip r:embed="rId4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7507" y="3976732"/>
            <a:ext cx="2714108" cy="185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79" name="Picture 59" descr="Image result for plant louse">
            <a:hlinkClick r:id="rId41"/>
          </p:cNvPr>
          <p:cNvPicPr>
            <a:picLocks noChangeAspect="1" noChangeArrowheads="1"/>
          </p:cNvPicPr>
          <p:nvPr/>
        </p:nvPicPr>
        <p:blipFill rotWithShape="1">
          <a:blip r:embed="rId4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27984" y="3491402"/>
            <a:ext cx="1357685" cy="95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81" name="Picture 61" descr="Image result for ground louse">
            <a:hlinkClick r:id="rId43"/>
          </p:cNvPr>
          <p:cNvPicPr>
            <a:picLocks noChangeAspect="1" noChangeArrowheads="1"/>
          </p:cNvPicPr>
          <p:nvPr/>
        </p:nvPicPr>
        <p:blipFill>
          <a:blip r:embed="rId4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841178">
            <a:off x="3862436" y="5153378"/>
            <a:ext cx="967277" cy="967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83" name="Picture 63" descr="Image result for cricket insect">
            <a:hlinkClick r:id="rId45"/>
          </p:cNvPr>
          <p:cNvPicPr>
            <a:picLocks noChangeAspect="1" noChangeArrowheads="1"/>
          </p:cNvPicPr>
          <p:nvPr/>
        </p:nvPicPr>
        <p:blipFill rotWithShape="1">
          <a:blip r:embed="rId4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394219">
            <a:off x="4020023" y="774578"/>
            <a:ext cx="2650093" cy="166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Image result for bee">
            <a:hlinkClick r:id="rId47"/>
          </p:cNvPr>
          <p:cNvPicPr>
            <a:picLocks noChangeAspect="1" noChangeArrowheads="1"/>
          </p:cNvPicPr>
          <p:nvPr/>
        </p:nvPicPr>
        <p:blipFill>
          <a:blip r:embed="rId48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4225" y="-146781"/>
            <a:ext cx="2511619" cy="179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36939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502" name="Picture 14" descr="Image result for malaria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9700" y="0"/>
            <a:ext cx="4211638" cy="283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2" descr="Image result for be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375" y="2743200"/>
            <a:ext cx="5673725" cy="47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492" name="Picture 4" descr="http://termirepel.com/blog/wp-content/uploads/2015/01/57c7da04-40c4-4dec-a6f4-216e33996323-620x414.jpe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68313" y="-20638"/>
            <a:ext cx="5722938" cy="382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494" name="Picture 6" descr="http://hookedonthebook.com/wp-content/uploads/2012/04/plague-of-locust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7950" y="3800475"/>
            <a:ext cx="4113213" cy="308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315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Group 2"/>
          <p:cNvGrpSpPr>
            <a:grpSpLocks/>
          </p:cNvGrpSpPr>
          <p:nvPr/>
        </p:nvGrpSpPr>
        <p:grpSpPr bwMode="auto">
          <a:xfrm>
            <a:off x="1187450" y="1700213"/>
            <a:ext cx="7127875" cy="3240087"/>
            <a:chOff x="22" y="1287"/>
            <a:chExt cx="5625" cy="2869"/>
          </a:xfrm>
        </p:grpSpPr>
        <p:pic>
          <p:nvPicPr>
            <p:cNvPr id="30723" name="Picture 3" descr="deep Sea shrimps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6" y="1368"/>
              <a:ext cx="1909" cy="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4" name="Picture 4" descr="duizendpoot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428730">
              <a:off x="22" y="1287"/>
              <a:ext cx="1156" cy="10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5" name="Picture 5" descr="fig4amphipod_600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7" y="1373"/>
              <a:ext cx="1360" cy="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6" name="Picture 6" descr="common-fruit-fly-big_Full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8" y="1344"/>
              <a:ext cx="1179" cy="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27" name="Line 7"/>
            <p:cNvSpPr>
              <a:spLocks noChangeShapeType="1"/>
            </p:cNvSpPr>
            <p:nvPr/>
          </p:nvSpPr>
          <p:spPr bwMode="auto">
            <a:xfrm>
              <a:off x="703" y="2614"/>
              <a:ext cx="2313" cy="154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0728" name="Line 8"/>
            <p:cNvSpPr>
              <a:spLocks noChangeShapeType="1"/>
            </p:cNvSpPr>
            <p:nvPr/>
          </p:nvSpPr>
          <p:spPr bwMode="auto">
            <a:xfrm flipV="1">
              <a:off x="2744" y="2296"/>
              <a:ext cx="2132" cy="167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0729" name="Line 9"/>
            <p:cNvSpPr>
              <a:spLocks noChangeShapeType="1"/>
            </p:cNvSpPr>
            <p:nvPr/>
          </p:nvSpPr>
          <p:spPr bwMode="auto">
            <a:xfrm>
              <a:off x="2245" y="2478"/>
              <a:ext cx="1315" cy="86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0730" name="Line 10"/>
            <p:cNvSpPr>
              <a:spLocks noChangeShapeType="1"/>
            </p:cNvSpPr>
            <p:nvPr/>
          </p:nvSpPr>
          <p:spPr bwMode="auto">
            <a:xfrm flipV="1">
              <a:off x="3016" y="2478"/>
              <a:ext cx="635" cy="49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484640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902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19872" y="41598"/>
            <a:ext cx="54006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/>
              <a:t>Evo</a:t>
            </a:r>
            <a:r>
              <a:rPr lang="en-US" sz="6600" dirty="0"/>
              <a:t>-devo</a:t>
            </a:r>
          </a:p>
          <a:p>
            <a:pPr algn="ctr"/>
            <a:r>
              <a:rPr lang="en-US" sz="2800" dirty="0"/>
              <a:t>Evolutionary developmental biology</a:t>
            </a:r>
            <a:endParaRPr lang="nl-NL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4355976" y="1746111"/>
            <a:ext cx="37444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…</a:t>
            </a:r>
            <a:r>
              <a:rPr lang="en-US" sz="2000" dirty="0" err="1"/>
              <a:t>probeert</a:t>
            </a:r>
            <a:r>
              <a:rPr lang="en-US" sz="2000" dirty="0"/>
              <a:t> de </a:t>
            </a:r>
            <a:r>
              <a:rPr lang="en-US" sz="2000" dirty="0" err="1"/>
              <a:t>genetische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ontwikkelingsbiologische</a:t>
            </a:r>
            <a:r>
              <a:rPr lang="en-US" sz="2000" dirty="0"/>
              <a:t> basis van </a:t>
            </a:r>
            <a:r>
              <a:rPr lang="en-US" sz="2000" dirty="0" err="1"/>
              <a:t>evolutionaire</a:t>
            </a:r>
            <a:r>
              <a:rPr lang="en-US" sz="2000" dirty="0"/>
              <a:t> </a:t>
            </a:r>
            <a:r>
              <a:rPr lang="en-US" sz="2000" dirty="0" err="1"/>
              <a:t>veranderingen</a:t>
            </a:r>
            <a:r>
              <a:rPr lang="en-US" sz="2000" dirty="0"/>
              <a:t> te </a:t>
            </a:r>
            <a:r>
              <a:rPr lang="en-US" sz="2000" dirty="0" err="1"/>
              <a:t>achterhalen</a:t>
            </a:r>
            <a:endParaRPr lang="nl-NL" sz="2000" dirty="0"/>
          </a:p>
        </p:txBody>
      </p:sp>
      <p:pic>
        <p:nvPicPr>
          <p:cNvPr id="1029" name="Picture 5" descr="Afbeeldingsresultaat voor neck development embryo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719" y="3284984"/>
            <a:ext cx="2952906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42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3" descr="fig4amphipod_60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1125538"/>
            <a:ext cx="3960813" cy="264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14" descr="common-fruit-fly-big_Full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9338" y="1125538"/>
            <a:ext cx="388937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1635" name="Group 19"/>
          <p:cNvGrpSpPr>
            <a:grpSpLocks/>
          </p:cNvGrpSpPr>
          <p:nvPr/>
        </p:nvGrpSpPr>
        <p:grpSpPr bwMode="auto">
          <a:xfrm>
            <a:off x="1908175" y="3933825"/>
            <a:ext cx="5616575" cy="2519363"/>
            <a:chOff x="1202" y="2478"/>
            <a:chExt cx="3538" cy="1587"/>
          </a:xfrm>
        </p:grpSpPr>
        <p:sp>
          <p:nvSpPr>
            <p:cNvPr id="39941" name="Rectangle 9"/>
            <p:cNvSpPr>
              <a:spLocks noChangeArrowheads="1"/>
            </p:cNvSpPr>
            <p:nvPr/>
          </p:nvSpPr>
          <p:spPr bwMode="auto">
            <a:xfrm>
              <a:off x="1202" y="2478"/>
              <a:ext cx="772" cy="15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nl-NL" altLang="nl-NL" sz="1800"/>
            </a:p>
          </p:txBody>
        </p:sp>
        <p:grpSp>
          <p:nvGrpSpPr>
            <p:cNvPr id="39942" name="Group 6"/>
            <p:cNvGrpSpPr>
              <a:grpSpLocks/>
            </p:cNvGrpSpPr>
            <p:nvPr/>
          </p:nvGrpSpPr>
          <p:grpSpPr bwMode="auto">
            <a:xfrm>
              <a:off x="1247" y="2614"/>
              <a:ext cx="680" cy="1406"/>
              <a:chOff x="808" y="1706"/>
              <a:chExt cx="258" cy="590"/>
            </a:xfrm>
          </p:grpSpPr>
          <p:graphicFrame>
            <p:nvGraphicFramePr>
              <p:cNvPr id="39947" name="Object 7"/>
              <p:cNvGraphicFramePr>
                <a:graphicFrameLocks noChangeAspect="1"/>
              </p:cNvGraphicFramePr>
              <p:nvPr/>
            </p:nvGraphicFramePr>
            <p:xfrm>
              <a:off x="808" y="2024"/>
              <a:ext cx="258" cy="27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278" name="Image" r:id="rId6" imgW="1434415" imgH="1511111" progId="Photoshop.Image.9">
                      <p:embed/>
                    </p:oleObj>
                  </mc:Choice>
                  <mc:Fallback>
                    <p:oleObj name="Image" r:id="rId6" imgW="1434415" imgH="1511111" progId="Photoshop.Image.9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08" y="2024"/>
                            <a:ext cx="258" cy="272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9948" name="Line 8"/>
              <p:cNvSpPr>
                <a:spLocks noChangeShapeType="1"/>
              </p:cNvSpPr>
              <p:nvPr/>
            </p:nvSpPr>
            <p:spPr bwMode="auto">
              <a:xfrm flipH="1" flipV="1">
                <a:off x="930" y="1706"/>
                <a:ext cx="0" cy="22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</p:grpSp>
        <p:sp>
          <p:nvSpPr>
            <p:cNvPr id="39943" name="Rectangle 15"/>
            <p:cNvSpPr>
              <a:spLocks noChangeArrowheads="1"/>
            </p:cNvSpPr>
            <p:nvPr/>
          </p:nvSpPr>
          <p:spPr bwMode="auto">
            <a:xfrm>
              <a:off x="3968" y="2478"/>
              <a:ext cx="772" cy="15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nl-NL" altLang="nl-NL" sz="1800"/>
            </a:p>
          </p:txBody>
        </p:sp>
        <p:grpSp>
          <p:nvGrpSpPr>
            <p:cNvPr id="39944" name="Group 16"/>
            <p:cNvGrpSpPr>
              <a:grpSpLocks/>
            </p:cNvGrpSpPr>
            <p:nvPr/>
          </p:nvGrpSpPr>
          <p:grpSpPr bwMode="auto">
            <a:xfrm>
              <a:off x="4013" y="2614"/>
              <a:ext cx="680" cy="1406"/>
              <a:chOff x="808" y="1706"/>
              <a:chExt cx="258" cy="590"/>
            </a:xfrm>
          </p:grpSpPr>
          <p:graphicFrame>
            <p:nvGraphicFramePr>
              <p:cNvPr id="39945" name="Object 17"/>
              <p:cNvGraphicFramePr>
                <a:graphicFrameLocks noChangeAspect="1"/>
              </p:cNvGraphicFramePr>
              <p:nvPr/>
            </p:nvGraphicFramePr>
            <p:xfrm>
              <a:off x="808" y="2024"/>
              <a:ext cx="258" cy="27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279" name="Image" r:id="rId8" imgW="1434415" imgH="1511111" progId="Photoshop.Image.9">
                      <p:embed/>
                    </p:oleObj>
                  </mc:Choice>
                  <mc:Fallback>
                    <p:oleObj name="Image" r:id="rId8" imgW="1434415" imgH="1511111" progId="Photoshop.Image.9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08" y="2024"/>
                            <a:ext cx="258" cy="272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9946" name="Line 18"/>
              <p:cNvSpPr>
                <a:spLocks noChangeShapeType="1"/>
              </p:cNvSpPr>
              <p:nvPr/>
            </p:nvSpPr>
            <p:spPr bwMode="auto">
              <a:xfrm flipH="1" flipV="1">
                <a:off x="930" y="1706"/>
                <a:ext cx="0" cy="22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2352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323851" y="332656"/>
            <a:ext cx="842486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nl-NL" b="1" dirty="0" err="1"/>
              <a:t>Distalless-expressie</a:t>
            </a:r>
            <a:endParaRPr lang="de-DE" altLang="nl-NL" b="1" dirty="0"/>
          </a:p>
        </p:txBody>
      </p:sp>
      <p:pic>
        <p:nvPicPr>
          <p:cNvPr id="40963" name="Picture 3" descr="fig4amphipod_60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1125538"/>
            <a:ext cx="3960813" cy="264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4" descr="common-fruit-fly-big_Full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9338" y="1125538"/>
            <a:ext cx="388937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965" name="Group 15"/>
          <p:cNvGrpSpPr>
            <a:grpSpLocks/>
          </p:cNvGrpSpPr>
          <p:nvPr/>
        </p:nvGrpSpPr>
        <p:grpSpPr bwMode="auto">
          <a:xfrm>
            <a:off x="1908175" y="3860800"/>
            <a:ext cx="5616575" cy="2519363"/>
            <a:chOff x="1202" y="2478"/>
            <a:chExt cx="3538" cy="1587"/>
          </a:xfrm>
        </p:grpSpPr>
        <p:sp>
          <p:nvSpPr>
            <p:cNvPr id="40968" name="Rectangle 16"/>
            <p:cNvSpPr>
              <a:spLocks noChangeArrowheads="1"/>
            </p:cNvSpPr>
            <p:nvPr/>
          </p:nvSpPr>
          <p:spPr bwMode="auto">
            <a:xfrm>
              <a:off x="1202" y="2478"/>
              <a:ext cx="772" cy="15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nl-NL" altLang="nl-NL" sz="1800"/>
            </a:p>
          </p:txBody>
        </p:sp>
        <p:grpSp>
          <p:nvGrpSpPr>
            <p:cNvPr id="40969" name="Group 17"/>
            <p:cNvGrpSpPr>
              <a:grpSpLocks/>
            </p:cNvGrpSpPr>
            <p:nvPr/>
          </p:nvGrpSpPr>
          <p:grpSpPr bwMode="auto">
            <a:xfrm>
              <a:off x="1247" y="2614"/>
              <a:ext cx="680" cy="1406"/>
              <a:chOff x="808" y="1706"/>
              <a:chExt cx="258" cy="590"/>
            </a:xfrm>
          </p:grpSpPr>
          <p:graphicFrame>
            <p:nvGraphicFramePr>
              <p:cNvPr id="40974" name="Object 18"/>
              <p:cNvGraphicFramePr>
                <a:graphicFrameLocks noChangeAspect="1"/>
              </p:cNvGraphicFramePr>
              <p:nvPr/>
            </p:nvGraphicFramePr>
            <p:xfrm>
              <a:off x="808" y="2024"/>
              <a:ext cx="258" cy="27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344" name="Image" r:id="rId6" imgW="1434415" imgH="1511111" progId="Photoshop.Image.9">
                      <p:embed/>
                    </p:oleObj>
                  </mc:Choice>
                  <mc:Fallback>
                    <p:oleObj name="Image" r:id="rId6" imgW="1434415" imgH="1511111" progId="Photoshop.Image.9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08" y="2024"/>
                            <a:ext cx="258" cy="272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0975" name="Line 19"/>
              <p:cNvSpPr>
                <a:spLocks noChangeShapeType="1"/>
              </p:cNvSpPr>
              <p:nvPr/>
            </p:nvSpPr>
            <p:spPr bwMode="auto">
              <a:xfrm flipH="1" flipV="1">
                <a:off x="930" y="1706"/>
                <a:ext cx="0" cy="22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</p:grpSp>
        <p:sp>
          <p:nvSpPr>
            <p:cNvPr id="40970" name="Rectangle 20"/>
            <p:cNvSpPr>
              <a:spLocks noChangeArrowheads="1"/>
            </p:cNvSpPr>
            <p:nvPr/>
          </p:nvSpPr>
          <p:spPr bwMode="auto">
            <a:xfrm>
              <a:off x="3968" y="2478"/>
              <a:ext cx="772" cy="15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nl-NL" altLang="nl-NL" sz="1800"/>
            </a:p>
          </p:txBody>
        </p:sp>
        <p:grpSp>
          <p:nvGrpSpPr>
            <p:cNvPr id="40971" name="Group 21"/>
            <p:cNvGrpSpPr>
              <a:grpSpLocks/>
            </p:cNvGrpSpPr>
            <p:nvPr/>
          </p:nvGrpSpPr>
          <p:grpSpPr bwMode="auto">
            <a:xfrm>
              <a:off x="4013" y="2614"/>
              <a:ext cx="680" cy="1406"/>
              <a:chOff x="808" y="1706"/>
              <a:chExt cx="258" cy="590"/>
            </a:xfrm>
          </p:grpSpPr>
          <p:graphicFrame>
            <p:nvGraphicFramePr>
              <p:cNvPr id="40972" name="Object 22"/>
              <p:cNvGraphicFramePr>
                <a:graphicFrameLocks noChangeAspect="1"/>
              </p:cNvGraphicFramePr>
              <p:nvPr/>
            </p:nvGraphicFramePr>
            <p:xfrm>
              <a:off x="808" y="2024"/>
              <a:ext cx="258" cy="27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345" name="Image" r:id="rId8" imgW="1434415" imgH="1511111" progId="Photoshop.Image.9">
                      <p:embed/>
                    </p:oleObj>
                  </mc:Choice>
                  <mc:Fallback>
                    <p:oleObj name="Image" r:id="rId8" imgW="1434415" imgH="1511111" progId="Photoshop.Image.9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08" y="2024"/>
                            <a:ext cx="258" cy="272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0973" name="Line 23"/>
              <p:cNvSpPr>
                <a:spLocks noChangeShapeType="1"/>
              </p:cNvSpPr>
              <p:nvPr/>
            </p:nvSpPr>
            <p:spPr bwMode="auto">
              <a:xfrm flipH="1" flipV="1">
                <a:off x="930" y="1706"/>
                <a:ext cx="0" cy="22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</p:grpSp>
      </p:grpSp>
      <p:pic>
        <p:nvPicPr>
          <p:cNvPr id="125966" name="Picture 14" descr="titel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8888" y="4941888"/>
            <a:ext cx="2449512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5976" name="Object 24"/>
          <p:cNvGraphicFramePr>
            <a:graphicFrameLocks noChangeAspect="1"/>
          </p:cNvGraphicFramePr>
          <p:nvPr/>
        </p:nvGraphicFramePr>
        <p:xfrm>
          <a:off x="5219700" y="4868863"/>
          <a:ext cx="3095625" cy="187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46" name="Image" r:id="rId10" imgW="3340332" imgH="2017438" progId="Photoshop.Image.9">
                  <p:embed/>
                </p:oleObj>
              </mc:Choice>
              <mc:Fallback>
                <p:oleObj name="Image" r:id="rId10" imgW="3340332" imgH="2017438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9700" y="4868863"/>
                        <a:ext cx="3095625" cy="187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4468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Line 2"/>
          <p:cNvSpPr>
            <a:spLocks noChangeShapeType="1"/>
          </p:cNvSpPr>
          <p:nvPr/>
        </p:nvSpPr>
        <p:spPr bwMode="auto">
          <a:xfrm>
            <a:off x="0" y="4508500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2268538" y="4292600"/>
            <a:ext cx="1511300" cy="40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nl-NL" sz="2000" dirty="0"/>
              <a:t>PROTEIN</a:t>
            </a:r>
          </a:p>
        </p:txBody>
      </p:sp>
      <p:pic>
        <p:nvPicPr>
          <p:cNvPr id="54276" name="Picture 4" descr="switchon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3429000"/>
            <a:ext cx="1457325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5" descr="switchon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7775" y="3500438"/>
            <a:ext cx="1458913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7092950" y="4292600"/>
            <a:ext cx="1511300" cy="40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nl-NL" sz="2000" dirty="0"/>
              <a:t>PROTEIN</a:t>
            </a:r>
          </a:p>
        </p:txBody>
      </p:sp>
      <p:grpSp>
        <p:nvGrpSpPr>
          <p:cNvPr id="54280" name="Group 11"/>
          <p:cNvGrpSpPr>
            <a:grpSpLocks/>
          </p:cNvGrpSpPr>
          <p:nvPr/>
        </p:nvGrpSpPr>
        <p:grpSpPr bwMode="auto">
          <a:xfrm>
            <a:off x="1403350" y="2420938"/>
            <a:ext cx="6769100" cy="2016125"/>
            <a:chOff x="884" y="1525"/>
            <a:chExt cx="4264" cy="1270"/>
          </a:xfrm>
        </p:grpSpPr>
        <p:sp>
          <p:nvSpPr>
            <p:cNvPr id="54294" name="Freeform 12"/>
            <p:cNvSpPr>
              <a:spLocks/>
            </p:cNvSpPr>
            <p:nvPr/>
          </p:nvSpPr>
          <p:spPr bwMode="auto">
            <a:xfrm>
              <a:off x="884" y="1616"/>
              <a:ext cx="613" cy="1134"/>
            </a:xfrm>
            <a:custGeom>
              <a:avLst/>
              <a:gdLst>
                <a:gd name="T0" fmla="*/ 25 w 740"/>
                <a:gd name="T1" fmla="*/ 453 h 1125"/>
                <a:gd name="T2" fmla="*/ 181 w 740"/>
                <a:gd name="T3" fmla="*/ 461 h 1125"/>
                <a:gd name="T4" fmla="*/ 181 w 740"/>
                <a:gd name="T5" fmla="*/ 1143 h 1125"/>
                <a:gd name="T6" fmla="*/ 398 w 740"/>
                <a:gd name="T7" fmla="*/ 1143 h 1125"/>
                <a:gd name="T8" fmla="*/ 398 w 740"/>
                <a:gd name="T9" fmla="*/ 960 h 1125"/>
                <a:gd name="T10" fmla="*/ 491 w 740"/>
                <a:gd name="T11" fmla="*/ 960 h 1125"/>
                <a:gd name="T12" fmla="*/ 491 w 740"/>
                <a:gd name="T13" fmla="*/ 453 h 1125"/>
                <a:gd name="T14" fmla="*/ 446 w 740"/>
                <a:gd name="T15" fmla="*/ 170 h 1125"/>
                <a:gd name="T16" fmla="*/ 337 w 740"/>
                <a:gd name="T17" fmla="*/ 50 h 1125"/>
                <a:gd name="T18" fmla="*/ 245 w 740"/>
                <a:gd name="T19" fmla="*/ 26 h 1125"/>
                <a:gd name="T20" fmla="*/ 56 w 740"/>
                <a:gd name="T21" fmla="*/ 58 h 1125"/>
                <a:gd name="T22" fmla="*/ 25 w 740"/>
                <a:gd name="T23" fmla="*/ 453 h 112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40" h="1125">
                  <a:moveTo>
                    <a:pt x="36" y="445"/>
                  </a:moveTo>
                  <a:lnTo>
                    <a:pt x="263" y="453"/>
                  </a:lnTo>
                  <a:lnTo>
                    <a:pt x="263" y="1125"/>
                  </a:lnTo>
                  <a:lnTo>
                    <a:pt x="580" y="1125"/>
                  </a:lnTo>
                  <a:lnTo>
                    <a:pt x="580" y="944"/>
                  </a:lnTo>
                  <a:lnTo>
                    <a:pt x="716" y="944"/>
                  </a:lnTo>
                  <a:lnTo>
                    <a:pt x="716" y="445"/>
                  </a:lnTo>
                  <a:cubicBezTo>
                    <a:pt x="688" y="351"/>
                    <a:pt x="740" y="228"/>
                    <a:pt x="649" y="168"/>
                  </a:cubicBezTo>
                  <a:cubicBezTo>
                    <a:pt x="625" y="133"/>
                    <a:pt x="534" y="68"/>
                    <a:pt x="491" y="50"/>
                  </a:cubicBezTo>
                  <a:cubicBezTo>
                    <a:pt x="452" y="33"/>
                    <a:pt x="398" y="31"/>
                    <a:pt x="357" y="26"/>
                  </a:cubicBezTo>
                  <a:cubicBezTo>
                    <a:pt x="241" y="30"/>
                    <a:pt x="164" y="0"/>
                    <a:pt x="81" y="58"/>
                  </a:cubicBezTo>
                  <a:cubicBezTo>
                    <a:pt x="0" y="177"/>
                    <a:pt x="39" y="280"/>
                    <a:pt x="36" y="445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54295" name="Freeform 13"/>
            <p:cNvSpPr>
              <a:spLocks/>
            </p:cNvSpPr>
            <p:nvPr/>
          </p:nvSpPr>
          <p:spPr bwMode="auto">
            <a:xfrm>
              <a:off x="3945" y="1661"/>
              <a:ext cx="613" cy="1134"/>
            </a:xfrm>
            <a:custGeom>
              <a:avLst/>
              <a:gdLst>
                <a:gd name="T0" fmla="*/ 25 w 740"/>
                <a:gd name="T1" fmla="*/ 453 h 1125"/>
                <a:gd name="T2" fmla="*/ 181 w 740"/>
                <a:gd name="T3" fmla="*/ 461 h 1125"/>
                <a:gd name="T4" fmla="*/ 181 w 740"/>
                <a:gd name="T5" fmla="*/ 1143 h 1125"/>
                <a:gd name="T6" fmla="*/ 398 w 740"/>
                <a:gd name="T7" fmla="*/ 1143 h 1125"/>
                <a:gd name="T8" fmla="*/ 398 w 740"/>
                <a:gd name="T9" fmla="*/ 960 h 1125"/>
                <a:gd name="T10" fmla="*/ 491 w 740"/>
                <a:gd name="T11" fmla="*/ 960 h 1125"/>
                <a:gd name="T12" fmla="*/ 491 w 740"/>
                <a:gd name="T13" fmla="*/ 453 h 1125"/>
                <a:gd name="T14" fmla="*/ 446 w 740"/>
                <a:gd name="T15" fmla="*/ 170 h 1125"/>
                <a:gd name="T16" fmla="*/ 337 w 740"/>
                <a:gd name="T17" fmla="*/ 50 h 1125"/>
                <a:gd name="T18" fmla="*/ 245 w 740"/>
                <a:gd name="T19" fmla="*/ 26 h 1125"/>
                <a:gd name="T20" fmla="*/ 56 w 740"/>
                <a:gd name="T21" fmla="*/ 58 h 1125"/>
                <a:gd name="T22" fmla="*/ 25 w 740"/>
                <a:gd name="T23" fmla="*/ 453 h 112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40" h="1125">
                  <a:moveTo>
                    <a:pt x="36" y="445"/>
                  </a:moveTo>
                  <a:lnTo>
                    <a:pt x="263" y="453"/>
                  </a:lnTo>
                  <a:lnTo>
                    <a:pt x="263" y="1125"/>
                  </a:lnTo>
                  <a:lnTo>
                    <a:pt x="580" y="1125"/>
                  </a:lnTo>
                  <a:lnTo>
                    <a:pt x="580" y="944"/>
                  </a:lnTo>
                  <a:lnTo>
                    <a:pt x="716" y="944"/>
                  </a:lnTo>
                  <a:lnTo>
                    <a:pt x="716" y="445"/>
                  </a:lnTo>
                  <a:cubicBezTo>
                    <a:pt x="688" y="351"/>
                    <a:pt x="740" y="228"/>
                    <a:pt x="649" y="168"/>
                  </a:cubicBezTo>
                  <a:cubicBezTo>
                    <a:pt x="625" y="133"/>
                    <a:pt x="534" y="68"/>
                    <a:pt x="491" y="50"/>
                  </a:cubicBezTo>
                  <a:cubicBezTo>
                    <a:pt x="452" y="33"/>
                    <a:pt x="398" y="31"/>
                    <a:pt x="357" y="26"/>
                  </a:cubicBezTo>
                  <a:cubicBezTo>
                    <a:pt x="241" y="30"/>
                    <a:pt x="164" y="0"/>
                    <a:pt x="81" y="58"/>
                  </a:cubicBezTo>
                  <a:cubicBezTo>
                    <a:pt x="0" y="177"/>
                    <a:pt x="39" y="280"/>
                    <a:pt x="36" y="445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54296" name="Text Box 14"/>
            <p:cNvSpPr txBox="1">
              <a:spLocks noChangeArrowheads="1"/>
            </p:cNvSpPr>
            <p:nvPr/>
          </p:nvSpPr>
          <p:spPr bwMode="auto">
            <a:xfrm>
              <a:off x="1383" y="1525"/>
              <a:ext cx="77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FF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nl-NL" sz="1800"/>
                <a:t>Distalless</a:t>
              </a:r>
            </a:p>
          </p:txBody>
        </p:sp>
        <p:sp>
          <p:nvSpPr>
            <p:cNvPr id="54297" name="Text Box 15"/>
            <p:cNvSpPr txBox="1">
              <a:spLocks noChangeArrowheads="1"/>
            </p:cNvSpPr>
            <p:nvPr/>
          </p:nvSpPr>
          <p:spPr bwMode="auto">
            <a:xfrm>
              <a:off x="4377" y="1525"/>
              <a:ext cx="77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FF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nl-NL" sz="1800"/>
                <a:t>Distalless</a:t>
              </a:r>
            </a:p>
          </p:txBody>
        </p:sp>
      </p:grpSp>
      <p:sp>
        <p:nvSpPr>
          <p:cNvPr id="54282" name="Line 19"/>
          <p:cNvSpPr>
            <a:spLocks noChangeShapeType="1"/>
          </p:cNvSpPr>
          <p:nvPr/>
        </p:nvSpPr>
        <p:spPr bwMode="auto">
          <a:xfrm>
            <a:off x="1476375" y="1628775"/>
            <a:ext cx="55086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54283" name="Text Box 20"/>
          <p:cNvSpPr txBox="1">
            <a:spLocks noChangeArrowheads="1"/>
          </p:cNvSpPr>
          <p:nvPr/>
        </p:nvSpPr>
        <p:spPr bwMode="auto">
          <a:xfrm>
            <a:off x="4716463" y="1412875"/>
            <a:ext cx="1511300" cy="40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nl-NL" sz="2000" dirty="0"/>
              <a:t>PROTEIN</a:t>
            </a:r>
          </a:p>
        </p:txBody>
      </p:sp>
      <p:cxnSp>
        <p:nvCxnSpPr>
          <p:cNvPr id="128022" name="AutoShape 22"/>
          <p:cNvCxnSpPr>
            <a:cxnSpLocks noChangeShapeType="1"/>
          </p:cNvCxnSpPr>
          <p:nvPr/>
        </p:nvCxnSpPr>
        <p:spPr bwMode="auto">
          <a:xfrm rot="10800000" flipV="1">
            <a:off x="2843213" y="1125538"/>
            <a:ext cx="3168650" cy="1336675"/>
          </a:xfrm>
          <a:prstGeom prst="curvedConnector3">
            <a:avLst>
              <a:gd name="adj1" fmla="val -73046"/>
            </a:avLst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8023" name="AutoShape 23"/>
          <p:cNvCxnSpPr>
            <a:cxnSpLocks noChangeShapeType="1"/>
            <a:endCxn id="54297" idx="0"/>
          </p:cNvCxnSpPr>
          <p:nvPr/>
        </p:nvCxnSpPr>
        <p:spPr bwMode="auto">
          <a:xfrm>
            <a:off x="6011863" y="1196975"/>
            <a:ext cx="1549400" cy="1223963"/>
          </a:xfrm>
          <a:prstGeom prst="curvedConnector2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28033" name="Group 33"/>
          <p:cNvGrpSpPr>
            <a:grpSpLocks/>
          </p:cNvGrpSpPr>
          <p:nvPr/>
        </p:nvGrpSpPr>
        <p:grpSpPr bwMode="auto">
          <a:xfrm>
            <a:off x="4859338" y="171450"/>
            <a:ext cx="2376487" cy="1141413"/>
            <a:chOff x="3061" y="108"/>
            <a:chExt cx="1497" cy="719"/>
          </a:xfrm>
        </p:grpSpPr>
        <p:sp>
          <p:nvSpPr>
            <p:cNvPr id="54288" name="Freeform 25"/>
            <p:cNvSpPr>
              <a:spLocks/>
            </p:cNvSpPr>
            <p:nvPr/>
          </p:nvSpPr>
          <p:spPr bwMode="auto">
            <a:xfrm>
              <a:off x="3424" y="164"/>
              <a:ext cx="358" cy="663"/>
            </a:xfrm>
            <a:custGeom>
              <a:avLst/>
              <a:gdLst>
                <a:gd name="T0" fmla="*/ 8 w 740"/>
                <a:gd name="T1" fmla="*/ 154 h 1125"/>
                <a:gd name="T2" fmla="*/ 61 w 740"/>
                <a:gd name="T3" fmla="*/ 157 h 1125"/>
                <a:gd name="T4" fmla="*/ 61 w 740"/>
                <a:gd name="T5" fmla="*/ 391 h 1125"/>
                <a:gd name="T6" fmla="*/ 136 w 740"/>
                <a:gd name="T7" fmla="*/ 391 h 1125"/>
                <a:gd name="T8" fmla="*/ 136 w 740"/>
                <a:gd name="T9" fmla="*/ 328 h 1125"/>
                <a:gd name="T10" fmla="*/ 167 w 740"/>
                <a:gd name="T11" fmla="*/ 328 h 1125"/>
                <a:gd name="T12" fmla="*/ 167 w 740"/>
                <a:gd name="T13" fmla="*/ 154 h 1125"/>
                <a:gd name="T14" fmla="*/ 152 w 740"/>
                <a:gd name="T15" fmla="*/ 58 h 1125"/>
                <a:gd name="T16" fmla="*/ 115 w 740"/>
                <a:gd name="T17" fmla="*/ 17 h 1125"/>
                <a:gd name="T18" fmla="*/ 84 w 740"/>
                <a:gd name="T19" fmla="*/ 9 h 1125"/>
                <a:gd name="T20" fmla="*/ 19 w 740"/>
                <a:gd name="T21" fmla="*/ 20 h 1125"/>
                <a:gd name="T22" fmla="*/ 8 w 740"/>
                <a:gd name="T23" fmla="*/ 154 h 112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40" h="1125">
                  <a:moveTo>
                    <a:pt x="36" y="445"/>
                  </a:moveTo>
                  <a:lnTo>
                    <a:pt x="263" y="453"/>
                  </a:lnTo>
                  <a:lnTo>
                    <a:pt x="263" y="1125"/>
                  </a:lnTo>
                  <a:lnTo>
                    <a:pt x="580" y="1125"/>
                  </a:lnTo>
                  <a:lnTo>
                    <a:pt x="580" y="944"/>
                  </a:lnTo>
                  <a:lnTo>
                    <a:pt x="716" y="944"/>
                  </a:lnTo>
                  <a:lnTo>
                    <a:pt x="716" y="445"/>
                  </a:lnTo>
                  <a:cubicBezTo>
                    <a:pt x="688" y="351"/>
                    <a:pt x="740" y="228"/>
                    <a:pt x="649" y="168"/>
                  </a:cubicBezTo>
                  <a:cubicBezTo>
                    <a:pt x="625" y="133"/>
                    <a:pt x="534" y="68"/>
                    <a:pt x="491" y="50"/>
                  </a:cubicBezTo>
                  <a:cubicBezTo>
                    <a:pt x="452" y="33"/>
                    <a:pt x="398" y="31"/>
                    <a:pt x="357" y="26"/>
                  </a:cubicBezTo>
                  <a:cubicBezTo>
                    <a:pt x="241" y="30"/>
                    <a:pt x="164" y="0"/>
                    <a:pt x="81" y="58"/>
                  </a:cubicBezTo>
                  <a:cubicBezTo>
                    <a:pt x="0" y="177"/>
                    <a:pt x="39" y="280"/>
                    <a:pt x="36" y="445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54289" name="Line 29"/>
            <p:cNvSpPr>
              <a:spLocks noChangeShapeType="1"/>
            </p:cNvSpPr>
            <p:nvPr/>
          </p:nvSpPr>
          <p:spPr bwMode="auto">
            <a:xfrm flipV="1">
              <a:off x="3061" y="66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54290" name="Line 30"/>
            <p:cNvSpPr>
              <a:spLocks noChangeShapeType="1"/>
            </p:cNvSpPr>
            <p:nvPr/>
          </p:nvSpPr>
          <p:spPr bwMode="auto">
            <a:xfrm>
              <a:off x="3061" y="663"/>
              <a:ext cx="22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54291" name="Text Box 31"/>
            <p:cNvSpPr txBox="1">
              <a:spLocks noChangeArrowheads="1"/>
            </p:cNvSpPr>
            <p:nvPr/>
          </p:nvSpPr>
          <p:spPr bwMode="auto">
            <a:xfrm>
              <a:off x="3742" y="108"/>
              <a:ext cx="81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nl-NL" sz="1400"/>
                <a:t>Distalless</a:t>
              </a:r>
            </a:p>
          </p:txBody>
        </p:sp>
      </p:grpSp>
      <p:pic>
        <p:nvPicPr>
          <p:cNvPr id="32" name="Picture 32" descr="switchoff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7813" y="476250"/>
            <a:ext cx="1393825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741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Line 2"/>
          <p:cNvSpPr>
            <a:spLocks noChangeShapeType="1"/>
          </p:cNvSpPr>
          <p:nvPr/>
        </p:nvSpPr>
        <p:spPr bwMode="auto">
          <a:xfrm>
            <a:off x="0" y="4508500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2268538" y="4292600"/>
            <a:ext cx="1511300" cy="40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nl-NL" sz="2000" dirty="0"/>
              <a:t>PROTEIN</a:t>
            </a:r>
          </a:p>
        </p:txBody>
      </p:sp>
      <p:pic>
        <p:nvPicPr>
          <p:cNvPr id="54276" name="Picture 4" descr="switchon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3429000"/>
            <a:ext cx="1457325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5" descr="switchon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7775" y="3500438"/>
            <a:ext cx="1458913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7092950" y="4292600"/>
            <a:ext cx="1511300" cy="40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nl-NL" sz="2000" dirty="0"/>
              <a:t>PROTEIN</a:t>
            </a:r>
          </a:p>
        </p:txBody>
      </p:sp>
      <p:grpSp>
        <p:nvGrpSpPr>
          <p:cNvPr id="54279" name="Group 7"/>
          <p:cNvGrpSpPr>
            <a:grpSpLocks/>
          </p:cNvGrpSpPr>
          <p:nvPr/>
        </p:nvGrpSpPr>
        <p:grpSpPr bwMode="auto">
          <a:xfrm>
            <a:off x="3059113" y="5013325"/>
            <a:ext cx="4537075" cy="1598613"/>
            <a:chOff x="1927" y="3158"/>
            <a:chExt cx="2858" cy="1007"/>
          </a:xfrm>
        </p:grpSpPr>
        <p:sp>
          <p:nvSpPr>
            <p:cNvPr id="54298" name="Line 8"/>
            <p:cNvSpPr>
              <a:spLocks noChangeShapeType="1"/>
            </p:cNvSpPr>
            <p:nvPr/>
          </p:nvSpPr>
          <p:spPr bwMode="auto">
            <a:xfrm>
              <a:off x="1927" y="3203"/>
              <a:ext cx="363" cy="54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54299" name="Line 9"/>
            <p:cNvSpPr>
              <a:spLocks noChangeShapeType="1"/>
            </p:cNvSpPr>
            <p:nvPr/>
          </p:nvSpPr>
          <p:spPr bwMode="auto">
            <a:xfrm flipH="1">
              <a:off x="4150" y="3158"/>
              <a:ext cx="635" cy="5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54300" name="Text Box 10"/>
            <p:cNvSpPr txBox="1">
              <a:spLocks noChangeArrowheads="1"/>
            </p:cNvSpPr>
            <p:nvPr/>
          </p:nvSpPr>
          <p:spPr bwMode="auto">
            <a:xfrm>
              <a:off x="2699" y="3838"/>
              <a:ext cx="1179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nl-NL" sz="2800"/>
                <a:t>pootjes</a:t>
              </a:r>
            </a:p>
          </p:txBody>
        </p:sp>
      </p:grpSp>
      <p:grpSp>
        <p:nvGrpSpPr>
          <p:cNvPr id="54280" name="Group 11"/>
          <p:cNvGrpSpPr>
            <a:grpSpLocks/>
          </p:cNvGrpSpPr>
          <p:nvPr/>
        </p:nvGrpSpPr>
        <p:grpSpPr bwMode="auto">
          <a:xfrm>
            <a:off x="1403350" y="2420938"/>
            <a:ext cx="6769100" cy="2016125"/>
            <a:chOff x="884" y="1525"/>
            <a:chExt cx="4264" cy="1270"/>
          </a:xfrm>
        </p:grpSpPr>
        <p:sp>
          <p:nvSpPr>
            <p:cNvPr id="54294" name="Freeform 12"/>
            <p:cNvSpPr>
              <a:spLocks/>
            </p:cNvSpPr>
            <p:nvPr/>
          </p:nvSpPr>
          <p:spPr bwMode="auto">
            <a:xfrm>
              <a:off x="884" y="1616"/>
              <a:ext cx="613" cy="1134"/>
            </a:xfrm>
            <a:custGeom>
              <a:avLst/>
              <a:gdLst>
                <a:gd name="T0" fmla="*/ 25 w 740"/>
                <a:gd name="T1" fmla="*/ 453 h 1125"/>
                <a:gd name="T2" fmla="*/ 181 w 740"/>
                <a:gd name="T3" fmla="*/ 461 h 1125"/>
                <a:gd name="T4" fmla="*/ 181 w 740"/>
                <a:gd name="T5" fmla="*/ 1143 h 1125"/>
                <a:gd name="T6" fmla="*/ 398 w 740"/>
                <a:gd name="T7" fmla="*/ 1143 h 1125"/>
                <a:gd name="T8" fmla="*/ 398 w 740"/>
                <a:gd name="T9" fmla="*/ 960 h 1125"/>
                <a:gd name="T10" fmla="*/ 491 w 740"/>
                <a:gd name="T11" fmla="*/ 960 h 1125"/>
                <a:gd name="T12" fmla="*/ 491 w 740"/>
                <a:gd name="T13" fmla="*/ 453 h 1125"/>
                <a:gd name="T14" fmla="*/ 446 w 740"/>
                <a:gd name="T15" fmla="*/ 170 h 1125"/>
                <a:gd name="T16" fmla="*/ 337 w 740"/>
                <a:gd name="T17" fmla="*/ 50 h 1125"/>
                <a:gd name="T18" fmla="*/ 245 w 740"/>
                <a:gd name="T19" fmla="*/ 26 h 1125"/>
                <a:gd name="T20" fmla="*/ 56 w 740"/>
                <a:gd name="T21" fmla="*/ 58 h 1125"/>
                <a:gd name="T22" fmla="*/ 25 w 740"/>
                <a:gd name="T23" fmla="*/ 453 h 112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40" h="1125">
                  <a:moveTo>
                    <a:pt x="36" y="445"/>
                  </a:moveTo>
                  <a:lnTo>
                    <a:pt x="263" y="453"/>
                  </a:lnTo>
                  <a:lnTo>
                    <a:pt x="263" y="1125"/>
                  </a:lnTo>
                  <a:lnTo>
                    <a:pt x="580" y="1125"/>
                  </a:lnTo>
                  <a:lnTo>
                    <a:pt x="580" y="944"/>
                  </a:lnTo>
                  <a:lnTo>
                    <a:pt x="716" y="944"/>
                  </a:lnTo>
                  <a:lnTo>
                    <a:pt x="716" y="445"/>
                  </a:lnTo>
                  <a:cubicBezTo>
                    <a:pt x="688" y="351"/>
                    <a:pt x="740" y="228"/>
                    <a:pt x="649" y="168"/>
                  </a:cubicBezTo>
                  <a:cubicBezTo>
                    <a:pt x="625" y="133"/>
                    <a:pt x="534" y="68"/>
                    <a:pt x="491" y="50"/>
                  </a:cubicBezTo>
                  <a:cubicBezTo>
                    <a:pt x="452" y="33"/>
                    <a:pt x="398" y="31"/>
                    <a:pt x="357" y="26"/>
                  </a:cubicBezTo>
                  <a:cubicBezTo>
                    <a:pt x="241" y="30"/>
                    <a:pt x="164" y="0"/>
                    <a:pt x="81" y="58"/>
                  </a:cubicBezTo>
                  <a:cubicBezTo>
                    <a:pt x="0" y="177"/>
                    <a:pt x="39" y="280"/>
                    <a:pt x="36" y="445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54295" name="Freeform 13"/>
            <p:cNvSpPr>
              <a:spLocks/>
            </p:cNvSpPr>
            <p:nvPr/>
          </p:nvSpPr>
          <p:spPr bwMode="auto">
            <a:xfrm>
              <a:off x="3945" y="1661"/>
              <a:ext cx="613" cy="1134"/>
            </a:xfrm>
            <a:custGeom>
              <a:avLst/>
              <a:gdLst>
                <a:gd name="T0" fmla="*/ 25 w 740"/>
                <a:gd name="T1" fmla="*/ 453 h 1125"/>
                <a:gd name="T2" fmla="*/ 181 w 740"/>
                <a:gd name="T3" fmla="*/ 461 h 1125"/>
                <a:gd name="T4" fmla="*/ 181 w 740"/>
                <a:gd name="T5" fmla="*/ 1143 h 1125"/>
                <a:gd name="T6" fmla="*/ 398 w 740"/>
                <a:gd name="T7" fmla="*/ 1143 h 1125"/>
                <a:gd name="T8" fmla="*/ 398 w 740"/>
                <a:gd name="T9" fmla="*/ 960 h 1125"/>
                <a:gd name="T10" fmla="*/ 491 w 740"/>
                <a:gd name="T11" fmla="*/ 960 h 1125"/>
                <a:gd name="T12" fmla="*/ 491 w 740"/>
                <a:gd name="T13" fmla="*/ 453 h 1125"/>
                <a:gd name="T14" fmla="*/ 446 w 740"/>
                <a:gd name="T15" fmla="*/ 170 h 1125"/>
                <a:gd name="T16" fmla="*/ 337 w 740"/>
                <a:gd name="T17" fmla="*/ 50 h 1125"/>
                <a:gd name="T18" fmla="*/ 245 w 740"/>
                <a:gd name="T19" fmla="*/ 26 h 1125"/>
                <a:gd name="T20" fmla="*/ 56 w 740"/>
                <a:gd name="T21" fmla="*/ 58 h 1125"/>
                <a:gd name="T22" fmla="*/ 25 w 740"/>
                <a:gd name="T23" fmla="*/ 453 h 112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40" h="1125">
                  <a:moveTo>
                    <a:pt x="36" y="445"/>
                  </a:moveTo>
                  <a:lnTo>
                    <a:pt x="263" y="453"/>
                  </a:lnTo>
                  <a:lnTo>
                    <a:pt x="263" y="1125"/>
                  </a:lnTo>
                  <a:lnTo>
                    <a:pt x="580" y="1125"/>
                  </a:lnTo>
                  <a:lnTo>
                    <a:pt x="580" y="944"/>
                  </a:lnTo>
                  <a:lnTo>
                    <a:pt x="716" y="944"/>
                  </a:lnTo>
                  <a:lnTo>
                    <a:pt x="716" y="445"/>
                  </a:lnTo>
                  <a:cubicBezTo>
                    <a:pt x="688" y="351"/>
                    <a:pt x="740" y="228"/>
                    <a:pt x="649" y="168"/>
                  </a:cubicBezTo>
                  <a:cubicBezTo>
                    <a:pt x="625" y="133"/>
                    <a:pt x="534" y="68"/>
                    <a:pt x="491" y="50"/>
                  </a:cubicBezTo>
                  <a:cubicBezTo>
                    <a:pt x="452" y="33"/>
                    <a:pt x="398" y="31"/>
                    <a:pt x="357" y="26"/>
                  </a:cubicBezTo>
                  <a:cubicBezTo>
                    <a:pt x="241" y="30"/>
                    <a:pt x="164" y="0"/>
                    <a:pt x="81" y="58"/>
                  </a:cubicBezTo>
                  <a:cubicBezTo>
                    <a:pt x="0" y="177"/>
                    <a:pt x="39" y="280"/>
                    <a:pt x="36" y="445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54296" name="Text Box 14"/>
            <p:cNvSpPr txBox="1">
              <a:spLocks noChangeArrowheads="1"/>
            </p:cNvSpPr>
            <p:nvPr/>
          </p:nvSpPr>
          <p:spPr bwMode="auto">
            <a:xfrm>
              <a:off x="1383" y="1525"/>
              <a:ext cx="77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FF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nl-NL" sz="1800"/>
                <a:t>Distalless</a:t>
              </a:r>
            </a:p>
          </p:txBody>
        </p:sp>
        <p:sp>
          <p:nvSpPr>
            <p:cNvPr id="54297" name="Text Box 15"/>
            <p:cNvSpPr txBox="1">
              <a:spLocks noChangeArrowheads="1"/>
            </p:cNvSpPr>
            <p:nvPr/>
          </p:nvSpPr>
          <p:spPr bwMode="auto">
            <a:xfrm>
              <a:off x="4377" y="1525"/>
              <a:ext cx="77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FF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nl-NL" sz="1800"/>
                <a:t>Distalless</a:t>
              </a:r>
            </a:p>
          </p:txBody>
        </p:sp>
      </p:grpSp>
      <p:grpSp>
        <p:nvGrpSpPr>
          <p:cNvPr id="54281" name="Group 16"/>
          <p:cNvGrpSpPr>
            <a:grpSpLocks/>
          </p:cNvGrpSpPr>
          <p:nvPr/>
        </p:nvGrpSpPr>
        <p:grpSpPr bwMode="auto">
          <a:xfrm>
            <a:off x="179388" y="3429000"/>
            <a:ext cx="6337300" cy="1860550"/>
            <a:chOff x="113" y="2160"/>
            <a:chExt cx="3992" cy="1172"/>
          </a:xfrm>
        </p:grpSpPr>
        <p:pic>
          <p:nvPicPr>
            <p:cNvPr id="54292" name="Picture 17" descr="switchoffjp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2160"/>
              <a:ext cx="914" cy="1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293" name="Picture 18" descr="switchoffjp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1" y="2205"/>
              <a:ext cx="914" cy="1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4282" name="Line 19"/>
          <p:cNvSpPr>
            <a:spLocks noChangeShapeType="1"/>
          </p:cNvSpPr>
          <p:nvPr/>
        </p:nvSpPr>
        <p:spPr bwMode="auto">
          <a:xfrm>
            <a:off x="1476375" y="1628775"/>
            <a:ext cx="55086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54283" name="Text Box 20"/>
          <p:cNvSpPr txBox="1">
            <a:spLocks noChangeArrowheads="1"/>
          </p:cNvSpPr>
          <p:nvPr/>
        </p:nvSpPr>
        <p:spPr bwMode="auto">
          <a:xfrm>
            <a:off x="4716463" y="1412875"/>
            <a:ext cx="1511300" cy="40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nl-NL" sz="2000" dirty="0"/>
              <a:t>PROTEIN</a:t>
            </a:r>
          </a:p>
        </p:txBody>
      </p:sp>
      <p:cxnSp>
        <p:nvCxnSpPr>
          <p:cNvPr id="128022" name="AutoShape 22"/>
          <p:cNvCxnSpPr>
            <a:cxnSpLocks noChangeShapeType="1"/>
          </p:cNvCxnSpPr>
          <p:nvPr/>
        </p:nvCxnSpPr>
        <p:spPr bwMode="auto">
          <a:xfrm rot="10800000" flipV="1">
            <a:off x="2843213" y="1125538"/>
            <a:ext cx="3168650" cy="1336675"/>
          </a:xfrm>
          <a:prstGeom prst="curvedConnector3">
            <a:avLst>
              <a:gd name="adj1" fmla="val -73046"/>
            </a:avLst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8023" name="AutoShape 23"/>
          <p:cNvCxnSpPr>
            <a:cxnSpLocks noChangeShapeType="1"/>
            <a:endCxn id="54297" idx="0"/>
          </p:cNvCxnSpPr>
          <p:nvPr/>
        </p:nvCxnSpPr>
        <p:spPr bwMode="auto">
          <a:xfrm>
            <a:off x="6011863" y="1196975"/>
            <a:ext cx="1549400" cy="1223963"/>
          </a:xfrm>
          <a:prstGeom prst="curvedConnector2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28033" name="Group 33"/>
          <p:cNvGrpSpPr>
            <a:grpSpLocks/>
          </p:cNvGrpSpPr>
          <p:nvPr/>
        </p:nvGrpSpPr>
        <p:grpSpPr bwMode="auto">
          <a:xfrm>
            <a:off x="4859338" y="171450"/>
            <a:ext cx="2376487" cy="1141413"/>
            <a:chOff x="3061" y="108"/>
            <a:chExt cx="1497" cy="719"/>
          </a:xfrm>
        </p:grpSpPr>
        <p:sp>
          <p:nvSpPr>
            <p:cNvPr id="54288" name="Freeform 25"/>
            <p:cNvSpPr>
              <a:spLocks/>
            </p:cNvSpPr>
            <p:nvPr/>
          </p:nvSpPr>
          <p:spPr bwMode="auto">
            <a:xfrm>
              <a:off x="3424" y="164"/>
              <a:ext cx="358" cy="663"/>
            </a:xfrm>
            <a:custGeom>
              <a:avLst/>
              <a:gdLst>
                <a:gd name="T0" fmla="*/ 8 w 740"/>
                <a:gd name="T1" fmla="*/ 154 h 1125"/>
                <a:gd name="T2" fmla="*/ 61 w 740"/>
                <a:gd name="T3" fmla="*/ 157 h 1125"/>
                <a:gd name="T4" fmla="*/ 61 w 740"/>
                <a:gd name="T5" fmla="*/ 391 h 1125"/>
                <a:gd name="T6" fmla="*/ 136 w 740"/>
                <a:gd name="T7" fmla="*/ 391 h 1125"/>
                <a:gd name="T8" fmla="*/ 136 w 740"/>
                <a:gd name="T9" fmla="*/ 328 h 1125"/>
                <a:gd name="T10" fmla="*/ 167 w 740"/>
                <a:gd name="T11" fmla="*/ 328 h 1125"/>
                <a:gd name="T12" fmla="*/ 167 w 740"/>
                <a:gd name="T13" fmla="*/ 154 h 1125"/>
                <a:gd name="T14" fmla="*/ 152 w 740"/>
                <a:gd name="T15" fmla="*/ 58 h 1125"/>
                <a:gd name="T16" fmla="*/ 115 w 740"/>
                <a:gd name="T17" fmla="*/ 17 h 1125"/>
                <a:gd name="T18" fmla="*/ 84 w 740"/>
                <a:gd name="T19" fmla="*/ 9 h 1125"/>
                <a:gd name="T20" fmla="*/ 19 w 740"/>
                <a:gd name="T21" fmla="*/ 20 h 1125"/>
                <a:gd name="T22" fmla="*/ 8 w 740"/>
                <a:gd name="T23" fmla="*/ 154 h 112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40" h="1125">
                  <a:moveTo>
                    <a:pt x="36" y="445"/>
                  </a:moveTo>
                  <a:lnTo>
                    <a:pt x="263" y="453"/>
                  </a:lnTo>
                  <a:lnTo>
                    <a:pt x="263" y="1125"/>
                  </a:lnTo>
                  <a:lnTo>
                    <a:pt x="580" y="1125"/>
                  </a:lnTo>
                  <a:lnTo>
                    <a:pt x="580" y="944"/>
                  </a:lnTo>
                  <a:lnTo>
                    <a:pt x="716" y="944"/>
                  </a:lnTo>
                  <a:lnTo>
                    <a:pt x="716" y="445"/>
                  </a:lnTo>
                  <a:cubicBezTo>
                    <a:pt x="688" y="351"/>
                    <a:pt x="740" y="228"/>
                    <a:pt x="649" y="168"/>
                  </a:cubicBezTo>
                  <a:cubicBezTo>
                    <a:pt x="625" y="133"/>
                    <a:pt x="534" y="68"/>
                    <a:pt x="491" y="50"/>
                  </a:cubicBezTo>
                  <a:cubicBezTo>
                    <a:pt x="452" y="33"/>
                    <a:pt x="398" y="31"/>
                    <a:pt x="357" y="26"/>
                  </a:cubicBezTo>
                  <a:cubicBezTo>
                    <a:pt x="241" y="30"/>
                    <a:pt x="164" y="0"/>
                    <a:pt x="81" y="58"/>
                  </a:cubicBezTo>
                  <a:cubicBezTo>
                    <a:pt x="0" y="177"/>
                    <a:pt x="39" y="280"/>
                    <a:pt x="36" y="445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54289" name="Line 29"/>
            <p:cNvSpPr>
              <a:spLocks noChangeShapeType="1"/>
            </p:cNvSpPr>
            <p:nvPr/>
          </p:nvSpPr>
          <p:spPr bwMode="auto">
            <a:xfrm flipV="1">
              <a:off x="3061" y="66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54290" name="Line 30"/>
            <p:cNvSpPr>
              <a:spLocks noChangeShapeType="1"/>
            </p:cNvSpPr>
            <p:nvPr/>
          </p:nvSpPr>
          <p:spPr bwMode="auto">
            <a:xfrm>
              <a:off x="3061" y="663"/>
              <a:ext cx="22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54291" name="Text Box 31"/>
            <p:cNvSpPr txBox="1">
              <a:spLocks noChangeArrowheads="1"/>
            </p:cNvSpPr>
            <p:nvPr/>
          </p:nvSpPr>
          <p:spPr bwMode="auto">
            <a:xfrm>
              <a:off x="3742" y="108"/>
              <a:ext cx="81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nl-NL" sz="1400"/>
                <a:t>Distalless</a:t>
              </a:r>
            </a:p>
          </p:txBody>
        </p:sp>
      </p:grpSp>
      <p:pic>
        <p:nvPicPr>
          <p:cNvPr id="128032" name="Picture 32" descr="switchoff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7813" y="476250"/>
            <a:ext cx="1393825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8844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titel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988" y="3213100"/>
            <a:ext cx="2449512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3251" name="Object 4"/>
          <p:cNvGraphicFramePr>
            <a:graphicFrameLocks noChangeAspect="1"/>
          </p:cNvGraphicFramePr>
          <p:nvPr/>
        </p:nvGraphicFramePr>
        <p:xfrm>
          <a:off x="4427538" y="3214688"/>
          <a:ext cx="3095625" cy="187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4" name="Image" r:id="rId5" imgW="3340332" imgH="2017438" progId="Photoshop.Image.9">
                  <p:embed/>
                </p:oleObj>
              </mc:Choice>
              <mc:Fallback>
                <p:oleObj name="Image" r:id="rId5" imgW="3340332" imgH="2017438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538" y="3214688"/>
                        <a:ext cx="3095625" cy="187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958373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5" descr="deep Sea shrimps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275" y="2171700"/>
            <a:ext cx="3030538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4" descr="titel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150" y="209550"/>
            <a:ext cx="2449513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5300" name="Object 6"/>
          <p:cNvGraphicFramePr>
            <a:graphicFrameLocks noChangeAspect="1"/>
          </p:cNvGraphicFramePr>
          <p:nvPr/>
        </p:nvGraphicFramePr>
        <p:xfrm>
          <a:off x="5867400" y="188913"/>
          <a:ext cx="3095625" cy="187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8" name="Image" r:id="rId6" imgW="3340332" imgH="2017438" progId="Photoshop.Image.9">
                  <p:embed/>
                </p:oleObj>
              </mc:Choice>
              <mc:Fallback>
                <p:oleObj name="Image" r:id="rId6" imgW="3340332" imgH="2017438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188913"/>
                        <a:ext cx="3095625" cy="187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5301" name="Picture 11" descr="duizendpoot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1428730">
            <a:off x="34925" y="2043113"/>
            <a:ext cx="1835150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12" descr="fig4amphipod_600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613" y="2179638"/>
            <a:ext cx="2159000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14" descr="common-fruit-fly-big_Full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950" y="2133600"/>
            <a:ext cx="1871663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4" name="Line 16"/>
          <p:cNvSpPr>
            <a:spLocks noChangeShapeType="1"/>
          </p:cNvSpPr>
          <p:nvPr/>
        </p:nvSpPr>
        <p:spPr bwMode="auto">
          <a:xfrm>
            <a:off x="1116013" y="4149725"/>
            <a:ext cx="3671887" cy="2447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55305" name="Line 17"/>
          <p:cNvSpPr>
            <a:spLocks noChangeShapeType="1"/>
          </p:cNvSpPr>
          <p:nvPr/>
        </p:nvSpPr>
        <p:spPr bwMode="auto">
          <a:xfrm flipV="1">
            <a:off x="4356100" y="3644900"/>
            <a:ext cx="3384550" cy="2663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55306" name="Line 18"/>
          <p:cNvSpPr>
            <a:spLocks noChangeShapeType="1"/>
          </p:cNvSpPr>
          <p:nvPr/>
        </p:nvSpPr>
        <p:spPr bwMode="auto">
          <a:xfrm>
            <a:off x="3563938" y="3933825"/>
            <a:ext cx="2087562" cy="13668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55307" name="Line 19"/>
          <p:cNvSpPr>
            <a:spLocks noChangeShapeType="1"/>
          </p:cNvSpPr>
          <p:nvPr/>
        </p:nvSpPr>
        <p:spPr bwMode="auto">
          <a:xfrm flipV="1">
            <a:off x="4787900" y="3933825"/>
            <a:ext cx="1008063" cy="7905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grpSp>
        <p:nvGrpSpPr>
          <p:cNvPr id="121878" name="Group 22"/>
          <p:cNvGrpSpPr>
            <a:grpSpLocks/>
          </p:cNvGrpSpPr>
          <p:nvPr/>
        </p:nvGrpSpPr>
        <p:grpSpPr bwMode="auto">
          <a:xfrm>
            <a:off x="6516688" y="4222750"/>
            <a:ext cx="1944687" cy="941388"/>
            <a:chOff x="4105" y="2660"/>
            <a:chExt cx="1225" cy="593"/>
          </a:xfrm>
        </p:grpSpPr>
        <p:sp>
          <p:nvSpPr>
            <p:cNvPr id="55309" name="Oval 20"/>
            <p:cNvSpPr>
              <a:spLocks noChangeArrowheads="1"/>
            </p:cNvSpPr>
            <p:nvPr/>
          </p:nvSpPr>
          <p:spPr bwMode="auto">
            <a:xfrm>
              <a:off x="4105" y="2660"/>
              <a:ext cx="317" cy="31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nl-NL" altLang="nl-NL" sz="1800">
                <a:solidFill>
                  <a:srgbClr val="FF0000"/>
                </a:solidFill>
              </a:endParaRPr>
            </a:p>
          </p:txBody>
        </p:sp>
        <p:sp>
          <p:nvSpPr>
            <p:cNvPr id="55310" name="Text Box 21"/>
            <p:cNvSpPr txBox="1">
              <a:spLocks noChangeArrowheads="1"/>
            </p:cNvSpPr>
            <p:nvPr/>
          </p:nvSpPr>
          <p:spPr bwMode="auto">
            <a:xfrm>
              <a:off x="4422" y="3022"/>
              <a:ext cx="9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nl-NL" sz="1800"/>
                <a:t>Dll-uitzetter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135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titel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988" y="3213100"/>
            <a:ext cx="2449512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6323" name="Object 3"/>
          <p:cNvGraphicFramePr>
            <a:graphicFrameLocks noChangeAspect="1"/>
          </p:cNvGraphicFramePr>
          <p:nvPr/>
        </p:nvGraphicFramePr>
        <p:xfrm>
          <a:off x="4427538" y="3214688"/>
          <a:ext cx="3095625" cy="187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16" name="Image" r:id="rId5" imgW="3340332" imgH="2017438" progId="Photoshop.Image.9">
                  <p:embed/>
                </p:oleObj>
              </mc:Choice>
              <mc:Fallback>
                <p:oleObj name="Image" r:id="rId5" imgW="3340332" imgH="2017438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538" y="3214688"/>
                        <a:ext cx="3095625" cy="187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24" name="Object 4"/>
          <p:cNvGraphicFramePr>
            <a:graphicFrameLocks noChangeAspect="1"/>
          </p:cNvGraphicFramePr>
          <p:nvPr/>
        </p:nvGraphicFramePr>
        <p:xfrm>
          <a:off x="4427538" y="1196975"/>
          <a:ext cx="3168650" cy="158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17" name="Image" r:id="rId7" imgW="6539683" imgH="2869841" progId="Photoshop.Image.9">
                  <p:embed/>
                </p:oleObj>
              </mc:Choice>
              <mc:Fallback>
                <p:oleObj name="Image" r:id="rId7" imgW="6539683" imgH="2869841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538" y="1196975"/>
                        <a:ext cx="3168650" cy="158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25" name="Object 5"/>
          <p:cNvGraphicFramePr>
            <a:graphicFrameLocks noChangeAspect="1"/>
          </p:cNvGraphicFramePr>
          <p:nvPr/>
        </p:nvGraphicFramePr>
        <p:xfrm>
          <a:off x="6840538" y="2498725"/>
          <a:ext cx="684212" cy="20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18" name="Image" r:id="rId9" imgW="1079365" imgH="330159" progId="Photoshop.Image.9">
                  <p:embed/>
                </p:oleObj>
              </mc:Choice>
              <mc:Fallback>
                <p:oleObj name="Image" r:id="rId9" imgW="1079365" imgH="330159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0538" y="2498725"/>
                        <a:ext cx="684212" cy="209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6154738" y="765175"/>
            <a:ext cx="1873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nl-NL" sz="1800"/>
              <a:t>Abdominal-A</a:t>
            </a:r>
          </a:p>
        </p:txBody>
      </p:sp>
    </p:spTree>
    <p:extLst>
      <p:ext uri="{BB962C8B-B14F-4D97-AF65-F5344CB8AC3E}">
        <p14:creationId xmlns:p14="http://schemas.microsoft.com/office/powerpoint/2010/main" val="6142792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Line 2"/>
          <p:cNvSpPr>
            <a:spLocks noChangeShapeType="1"/>
          </p:cNvSpPr>
          <p:nvPr/>
        </p:nvSpPr>
        <p:spPr bwMode="auto">
          <a:xfrm>
            <a:off x="323850" y="5589588"/>
            <a:ext cx="7004050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1763712" y="5300663"/>
            <a:ext cx="1417637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nl-NL" sz="2000" dirty="0"/>
              <a:t>PROTEIN</a:t>
            </a:r>
          </a:p>
        </p:txBody>
      </p:sp>
      <p:sp>
        <p:nvSpPr>
          <p:cNvPr id="57348" name="Text Box 6"/>
          <p:cNvSpPr txBox="1">
            <a:spLocks noChangeArrowheads="1"/>
          </p:cNvSpPr>
          <p:nvPr/>
        </p:nvSpPr>
        <p:spPr bwMode="auto">
          <a:xfrm>
            <a:off x="5508625" y="5300663"/>
            <a:ext cx="1446213" cy="40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nl-NL" sz="2000" dirty="0"/>
              <a:t>PROTEIN</a:t>
            </a:r>
          </a:p>
        </p:txBody>
      </p:sp>
      <p:grpSp>
        <p:nvGrpSpPr>
          <p:cNvPr id="132103" name="Group 7"/>
          <p:cNvGrpSpPr>
            <a:grpSpLocks/>
          </p:cNvGrpSpPr>
          <p:nvPr/>
        </p:nvGrpSpPr>
        <p:grpSpPr bwMode="auto">
          <a:xfrm>
            <a:off x="3059113" y="5757863"/>
            <a:ext cx="2520950" cy="965200"/>
            <a:chOff x="1927" y="3158"/>
            <a:chExt cx="2858" cy="1095"/>
          </a:xfrm>
        </p:grpSpPr>
        <p:sp>
          <p:nvSpPr>
            <p:cNvPr id="57374" name="Line 8"/>
            <p:cNvSpPr>
              <a:spLocks noChangeShapeType="1"/>
            </p:cNvSpPr>
            <p:nvPr/>
          </p:nvSpPr>
          <p:spPr bwMode="auto">
            <a:xfrm>
              <a:off x="1927" y="3203"/>
              <a:ext cx="363" cy="54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57375" name="Line 9"/>
            <p:cNvSpPr>
              <a:spLocks noChangeShapeType="1"/>
            </p:cNvSpPr>
            <p:nvPr/>
          </p:nvSpPr>
          <p:spPr bwMode="auto">
            <a:xfrm flipH="1">
              <a:off x="4150" y="3158"/>
              <a:ext cx="635" cy="5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57376" name="Text Box 10"/>
            <p:cNvSpPr txBox="1">
              <a:spLocks noChangeArrowheads="1"/>
            </p:cNvSpPr>
            <p:nvPr/>
          </p:nvSpPr>
          <p:spPr bwMode="auto">
            <a:xfrm>
              <a:off x="2699" y="3837"/>
              <a:ext cx="1179" cy="4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nl-NL" sz="1800" b="1"/>
                <a:t>pootjes</a:t>
              </a:r>
            </a:p>
          </p:txBody>
        </p:sp>
      </p:grpSp>
      <p:grpSp>
        <p:nvGrpSpPr>
          <p:cNvPr id="132107" name="Group 11"/>
          <p:cNvGrpSpPr>
            <a:grpSpLocks/>
          </p:cNvGrpSpPr>
          <p:nvPr/>
        </p:nvGrpSpPr>
        <p:grpSpPr bwMode="auto">
          <a:xfrm>
            <a:off x="1116013" y="3860800"/>
            <a:ext cx="5184775" cy="1544638"/>
            <a:chOff x="884" y="1525"/>
            <a:chExt cx="4264" cy="1270"/>
          </a:xfrm>
        </p:grpSpPr>
        <p:sp>
          <p:nvSpPr>
            <p:cNvPr id="57370" name="Freeform 12"/>
            <p:cNvSpPr>
              <a:spLocks/>
            </p:cNvSpPr>
            <p:nvPr/>
          </p:nvSpPr>
          <p:spPr bwMode="auto">
            <a:xfrm>
              <a:off x="884" y="1616"/>
              <a:ext cx="613" cy="1134"/>
            </a:xfrm>
            <a:custGeom>
              <a:avLst/>
              <a:gdLst>
                <a:gd name="T0" fmla="*/ 25 w 740"/>
                <a:gd name="T1" fmla="*/ 453 h 1125"/>
                <a:gd name="T2" fmla="*/ 181 w 740"/>
                <a:gd name="T3" fmla="*/ 461 h 1125"/>
                <a:gd name="T4" fmla="*/ 181 w 740"/>
                <a:gd name="T5" fmla="*/ 1143 h 1125"/>
                <a:gd name="T6" fmla="*/ 398 w 740"/>
                <a:gd name="T7" fmla="*/ 1143 h 1125"/>
                <a:gd name="T8" fmla="*/ 398 w 740"/>
                <a:gd name="T9" fmla="*/ 960 h 1125"/>
                <a:gd name="T10" fmla="*/ 491 w 740"/>
                <a:gd name="T11" fmla="*/ 960 h 1125"/>
                <a:gd name="T12" fmla="*/ 491 w 740"/>
                <a:gd name="T13" fmla="*/ 453 h 1125"/>
                <a:gd name="T14" fmla="*/ 446 w 740"/>
                <a:gd name="T15" fmla="*/ 170 h 1125"/>
                <a:gd name="T16" fmla="*/ 337 w 740"/>
                <a:gd name="T17" fmla="*/ 50 h 1125"/>
                <a:gd name="T18" fmla="*/ 245 w 740"/>
                <a:gd name="T19" fmla="*/ 26 h 1125"/>
                <a:gd name="T20" fmla="*/ 56 w 740"/>
                <a:gd name="T21" fmla="*/ 58 h 1125"/>
                <a:gd name="T22" fmla="*/ 25 w 740"/>
                <a:gd name="T23" fmla="*/ 453 h 112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40" h="1125">
                  <a:moveTo>
                    <a:pt x="36" y="445"/>
                  </a:moveTo>
                  <a:lnTo>
                    <a:pt x="263" y="453"/>
                  </a:lnTo>
                  <a:lnTo>
                    <a:pt x="263" y="1125"/>
                  </a:lnTo>
                  <a:lnTo>
                    <a:pt x="580" y="1125"/>
                  </a:lnTo>
                  <a:lnTo>
                    <a:pt x="580" y="944"/>
                  </a:lnTo>
                  <a:lnTo>
                    <a:pt x="716" y="944"/>
                  </a:lnTo>
                  <a:lnTo>
                    <a:pt x="716" y="445"/>
                  </a:lnTo>
                  <a:cubicBezTo>
                    <a:pt x="688" y="351"/>
                    <a:pt x="740" y="228"/>
                    <a:pt x="649" y="168"/>
                  </a:cubicBezTo>
                  <a:cubicBezTo>
                    <a:pt x="625" y="133"/>
                    <a:pt x="534" y="68"/>
                    <a:pt x="491" y="50"/>
                  </a:cubicBezTo>
                  <a:cubicBezTo>
                    <a:pt x="452" y="33"/>
                    <a:pt x="398" y="31"/>
                    <a:pt x="357" y="26"/>
                  </a:cubicBezTo>
                  <a:cubicBezTo>
                    <a:pt x="241" y="30"/>
                    <a:pt x="164" y="0"/>
                    <a:pt x="81" y="58"/>
                  </a:cubicBezTo>
                  <a:cubicBezTo>
                    <a:pt x="0" y="177"/>
                    <a:pt x="39" y="280"/>
                    <a:pt x="36" y="445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57371" name="Freeform 13"/>
            <p:cNvSpPr>
              <a:spLocks/>
            </p:cNvSpPr>
            <p:nvPr/>
          </p:nvSpPr>
          <p:spPr bwMode="auto">
            <a:xfrm>
              <a:off x="3945" y="1661"/>
              <a:ext cx="613" cy="1134"/>
            </a:xfrm>
            <a:custGeom>
              <a:avLst/>
              <a:gdLst>
                <a:gd name="T0" fmla="*/ 25 w 740"/>
                <a:gd name="T1" fmla="*/ 453 h 1125"/>
                <a:gd name="T2" fmla="*/ 181 w 740"/>
                <a:gd name="T3" fmla="*/ 461 h 1125"/>
                <a:gd name="T4" fmla="*/ 181 w 740"/>
                <a:gd name="T5" fmla="*/ 1143 h 1125"/>
                <a:gd name="T6" fmla="*/ 398 w 740"/>
                <a:gd name="T7" fmla="*/ 1143 h 1125"/>
                <a:gd name="T8" fmla="*/ 398 w 740"/>
                <a:gd name="T9" fmla="*/ 960 h 1125"/>
                <a:gd name="T10" fmla="*/ 491 w 740"/>
                <a:gd name="T11" fmla="*/ 960 h 1125"/>
                <a:gd name="T12" fmla="*/ 491 w 740"/>
                <a:gd name="T13" fmla="*/ 453 h 1125"/>
                <a:gd name="T14" fmla="*/ 446 w 740"/>
                <a:gd name="T15" fmla="*/ 170 h 1125"/>
                <a:gd name="T16" fmla="*/ 337 w 740"/>
                <a:gd name="T17" fmla="*/ 50 h 1125"/>
                <a:gd name="T18" fmla="*/ 245 w 740"/>
                <a:gd name="T19" fmla="*/ 26 h 1125"/>
                <a:gd name="T20" fmla="*/ 56 w 740"/>
                <a:gd name="T21" fmla="*/ 58 h 1125"/>
                <a:gd name="T22" fmla="*/ 25 w 740"/>
                <a:gd name="T23" fmla="*/ 453 h 112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40" h="1125">
                  <a:moveTo>
                    <a:pt x="36" y="445"/>
                  </a:moveTo>
                  <a:lnTo>
                    <a:pt x="263" y="453"/>
                  </a:lnTo>
                  <a:lnTo>
                    <a:pt x="263" y="1125"/>
                  </a:lnTo>
                  <a:lnTo>
                    <a:pt x="580" y="1125"/>
                  </a:lnTo>
                  <a:lnTo>
                    <a:pt x="580" y="944"/>
                  </a:lnTo>
                  <a:lnTo>
                    <a:pt x="716" y="944"/>
                  </a:lnTo>
                  <a:lnTo>
                    <a:pt x="716" y="445"/>
                  </a:lnTo>
                  <a:cubicBezTo>
                    <a:pt x="688" y="351"/>
                    <a:pt x="740" y="228"/>
                    <a:pt x="649" y="168"/>
                  </a:cubicBezTo>
                  <a:cubicBezTo>
                    <a:pt x="625" y="133"/>
                    <a:pt x="534" y="68"/>
                    <a:pt x="491" y="50"/>
                  </a:cubicBezTo>
                  <a:cubicBezTo>
                    <a:pt x="452" y="33"/>
                    <a:pt x="398" y="31"/>
                    <a:pt x="357" y="26"/>
                  </a:cubicBezTo>
                  <a:cubicBezTo>
                    <a:pt x="241" y="30"/>
                    <a:pt x="164" y="0"/>
                    <a:pt x="81" y="58"/>
                  </a:cubicBezTo>
                  <a:cubicBezTo>
                    <a:pt x="0" y="177"/>
                    <a:pt x="39" y="280"/>
                    <a:pt x="36" y="445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57372" name="Text Box 14"/>
            <p:cNvSpPr txBox="1">
              <a:spLocks noChangeArrowheads="1"/>
            </p:cNvSpPr>
            <p:nvPr/>
          </p:nvSpPr>
          <p:spPr bwMode="auto">
            <a:xfrm>
              <a:off x="1383" y="1525"/>
              <a:ext cx="771" cy="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FF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nl-NL" sz="1200"/>
                <a:t>Distalless</a:t>
              </a:r>
            </a:p>
          </p:txBody>
        </p:sp>
        <p:sp>
          <p:nvSpPr>
            <p:cNvPr id="57373" name="Text Box 15"/>
            <p:cNvSpPr txBox="1">
              <a:spLocks noChangeArrowheads="1"/>
            </p:cNvSpPr>
            <p:nvPr/>
          </p:nvSpPr>
          <p:spPr bwMode="auto">
            <a:xfrm>
              <a:off x="4376" y="1525"/>
              <a:ext cx="772" cy="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FF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nl-NL" sz="1200"/>
                <a:t>Distalless</a:t>
              </a:r>
            </a:p>
          </p:txBody>
        </p:sp>
      </p:grpSp>
      <p:grpSp>
        <p:nvGrpSpPr>
          <p:cNvPr id="57351" name="Group 16"/>
          <p:cNvGrpSpPr>
            <a:grpSpLocks/>
          </p:cNvGrpSpPr>
          <p:nvPr/>
        </p:nvGrpSpPr>
        <p:grpSpPr bwMode="auto">
          <a:xfrm>
            <a:off x="179388" y="4652963"/>
            <a:ext cx="4854575" cy="1425575"/>
            <a:chOff x="113" y="2160"/>
            <a:chExt cx="3992" cy="1172"/>
          </a:xfrm>
        </p:grpSpPr>
        <p:pic>
          <p:nvPicPr>
            <p:cNvPr id="57368" name="Picture 17" descr="switchoff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2160"/>
              <a:ext cx="914" cy="1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69" name="Picture 18" descr="switchoff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1" y="2205"/>
              <a:ext cx="914" cy="1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7352" name="Line 19"/>
          <p:cNvSpPr>
            <a:spLocks noChangeShapeType="1"/>
          </p:cNvSpPr>
          <p:nvPr/>
        </p:nvSpPr>
        <p:spPr bwMode="auto">
          <a:xfrm>
            <a:off x="1042988" y="2997200"/>
            <a:ext cx="55086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57353" name="Text Box 20"/>
          <p:cNvSpPr txBox="1">
            <a:spLocks noChangeArrowheads="1"/>
          </p:cNvSpPr>
          <p:nvPr/>
        </p:nvSpPr>
        <p:spPr bwMode="auto">
          <a:xfrm>
            <a:off x="4500563" y="2781300"/>
            <a:ext cx="1511300" cy="40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nl-NL" sz="2000" dirty="0"/>
              <a:t>PROTEIN</a:t>
            </a:r>
          </a:p>
        </p:txBody>
      </p:sp>
      <p:cxnSp>
        <p:nvCxnSpPr>
          <p:cNvPr id="132117" name="AutoShape 21"/>
          <p:cNvCxnSpPr>
            <a:cxnSpLocks noChangeShapeType="1"/>
          </p:cNvCxnSpPr>
          <p:nvPr/>
        </p:nvCxnSpPr>
        <p:spPr bwMode="auto">
          <a:xfrm rot="10800000" flipV="1">
            <a:off x="2771775" y="2636838"/>
            <a:ext cx="3168650" cy="1336675"/>
          </a:xfrm>
          <a:prstGeom prst="curvedConnector3">
            <a:avLst>
              <a:gd name="adj1" fmla="val -73046"/>
            </a:avLst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2118" name="AutoShape 22"/>
          <p:cNvCxnSpPr>
            <a:cxnSpLocks noChangeShapeType="1"/>
            <a:endCxn id="57373" idx="3"/>
          </p:cNvCxnSpPr>
          <p:nvPr/>
        </p:nvCxnSpPr>
        <p:spPr bwMode="auto">
          <a:xfrm rot="16200000" flipH="1">
            <a:off x="5403057" y="3101181"/>
            <a:ext cx="1290638" cy="504825"/>
          </a:xfrm>
          <a:prstGeom prst="curvedConnector4">
            <a:avLst>
              <a:gd name="adj1" fmla="val 2829"/>
              <a:gd name="adj2" fmla="val 144968"/>
            </a:avLst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32119" name="Group 23"/>
          <p:cNvGrpSpPr>
            <a:grpSpLocks/>
          </p:cNvGrpSpPr>
          <p:nvPr/>
        </p:nvGrpSpPr>
        <p:grpSpPr bwMode="auto">
          <a:xfrm>
            <a:off x="4643438" y="1557338"/>
            <a:ext cx="2376487" cy="1141412"/>
            <a:chOff x="3061" y="108"/>
            <a:chExt cx="1497" cy="719"/>
          </a:xfrm>
        </p:grpSpPr>
        <p:sp>
          <p:nvSpPr>
            <p:cNvPr id="57364" name="Freeform 24"/>
            <p:cNvSpPr>
              <a:spLocks/>
            </p:cNvSpPr>
            <p:nvPr/>
          </p:nvSpPr>
          <p:spPr bwMode="auto">
            <a:xfrm>
              <a:off x="3424" y="164"/>
              <a:ext cx="358" cy="663"/>
            </a:xfrm>
            <a:custGeom>
              <a:avLst/>
              <a:gdLst>
                <a:gd name="T0" fmla="*/ 8 w 740"/>
                <a:gd name="T1" fmla="*/ 154 h 1125"/>
                <a:gd name="T2" fmla="*/ 61 w 740"/>
                <a:gd name="T3" fmla="*/ 157 h 1125"/>
                <a:gd name="T4" fmla="*/ 61 w 740"/>
                <a:gd name="T5" fmla="*/ 391 h 1125"/>
                <a:gd name="T6" fmla="*/ 136 w 740"/>
                <a:gd name="T7" fmla="*/ 391 h 1125"/>
                <a:gd name="T8" fmla="*/ 136 w 740"/>
                <a:gd name="T9" fmla="*/ 328 h 1125"/>
                <a:gd name="T10" fmla="*/ 167 w 740"/>
                <a:gd name="T11" fmla="*/ 328 h 1125"/>
                <a:gd name="T12" fmla="*/ 167 w 740"/>
                <a:gd name="T13" fmla="*/ 154 h 1125"/>
                <a:gd name="T14" fmla="*/ 152 w 740"/>
                <a:gd name="T15" fmla="*/ 58 h 1125"/>
                <a:gd name="T16" fmla="*/ 115 w 740"/>
                <a:gd name="T17" fmla="*/ 17 h 1125"/>
                <a:gd name="T18" fmla="*/ 84 w 740"/>
                <a:gd name="T19" fmla="*/ 9 h 1125"/>
                <a:gd name="T20" fmla="*/ 19 w 740"/>
                <a:gd name="T21" fmla="*/ 20 h 1125"/>
                <a:gd name="T22" fmla="*/ 8 w 740"/>
                <a:gd name="T23" fmla="*/ 154 h 112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40" h="1125">
                  <a:moveTo>
                    <a:pt x="36" y="445"/>
                  </a:moveTo>
                  <a:lnTo>
                    <a:pt x="263" y="453"/>
                  </a:lnTo>
                  <a:lnTo>
                    <a:pt x="263" y="1125"/>
                  </a:lnTo>
                  <a:lnTo>
                    <a:pt x="580" y="1125"/>
                  </a:lnTo>
                  <a:lnTo>
                    <a:pt x="580" y="944"/>
                  </a:lnTo>
                  <a:lnTo>
                    <a:pt x="716" y="944"/>
                  </a:lnTo>
                  <a:lnTo>
                    <a:pt x="716" y="445"/>
                  </a:lnTo>
                  <a:cubicBezTo>
                    <a:pt x="688" y="351"/>
                    <a:pt x="740" y="228"/>
                    <a:pt x="649" y="168"/>
                  </a:cubicBezTo>
                  <a:cubicBezTo>
                    <a:pt x="625" y="133"/>
                    <a:pt x="534" y="68"/>
                    <a:pt x="491" y="50"/>
                  </a:cubicBezTo>
                  <a:cubicBezTo>
                    <a:pt x="452" y="33"/>
                    <a:pt x="398" y="31"/>
                    <a:pt x="357" y="26"/>
                  </a:cubicBezTo>
                  <a:cubicBezTo>
                    <a:pt x="241" y="30"/>
                    <a:pt x="164" y="0"/>
                    <a:pt x="81" y="58"/>
                  </a:cubicBezTo>
                  <a:cubicBezTo>
                    <a:pt x="0" y="177"/>
                    <a:pt x="39" y="280"/>
                    <a:pt x="36" y="445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57365" name="Line 25"/>
            <p:cNvSpPr>
              <a:spLocks noChangeShapeType="1"/>
            </p:cNvSpPr>
            <p:nvPr/>
          </p:nvSpPr>
          <p:spPr bwMode="auto">
            <a:xfrm flipV="1">
              <a:off x="3061" y="66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57366" name="Line 26"/>
            <p:cNvSpPr>
              <a:spLocks noChangeShapeType="1"/>
            </p:cNvSpPr>
            <p:nvPr/>
          </p:nvSpPr>
          <p:spPr bwMode="auto">
            <a:xfrm>
              <a:off x="3061" y="663"/>
              <a:ext cx="22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57367" name="Text Box 27"/>
            <p:cNvSpPr txBox="1">
              <a:spLocks noChangeArrowheads="1"/>
            </p:cNvSpPr>
            <p:nvPr/>
          </p:nvSpPr>
          <p:spPr bwMode="auto">
            <a:xfrm>
              <a:off x="3742" y="108"/>
              <a:ext cx="81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nl-NL" sz="1400"/>
                <a:t>Distalless</a:t>
              </a:r>
            </a:p>
          </p:txBody>
        </p:sp>
      </p:grpSp>
      <p:pic>
        <p:nvPicPr>
          <p:cNvPr id="57357" name="Picture 28" descr="switchoff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4438" y="2060575"/>
            <a:ext cx="1393825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25" name="Freeform 29"/>
          <p:cNvSpPr>
            <a:spLocks/>
          </p:cNvSpPr>
          <p:nvPr/>
        </p:nvSpPr>
        <p:spPr bwMode="auto">
          <a:xfrm>
            <a:off x="1692275" y="1844675"/>
            <a:ext cx="1800225" cy="1079500"/>
          </a:xfrm>
          <a:custGeom>
            <a:avLst/>
            <a:gdLst>
              <a:gd name="T0" fmla="*/ 342741250 w 1134"/>
              <a:gd name="T1" fmla="*/ 1713706250 h 680"/>
              <a:gd name="T2" fmla="*/ 1141631575 w 1134"/>
              <a:gd name="T3" fmla="*/ 1713706250 h 680"/>
              <a:gd name="T4" fmla="*/ 1141631575 w 1134"/>
              <a:gd name="T5" fmla="*/ 229335013 h 680"/>
              <a:gd name="T6" fmla="*/ 2147483647 w 1134"/>
              <a:gd name="T7" fmla="*/ 229335013 h 680"/>
              <a:gd name="T8" fmla="*/ 2147483647 w 1134"/>
              <a:gd name="T9" fmla="*/ 0 h 680"/>
              <a:gd name="T10" fmla="*/ 798890325 w 1134"/>
              <a:gd name="T11" fmla="*/ 0 h 680"/>
              <a:gd name="T12" fmla="*/ 798890325 w 1134"/>
              <a:gd name="T13" fmla="*/ 1486892188 h 680"/>
              <a:gd name="T14" fmla="*/ 0 w 1134"/>
              <a:gd name="T15" fmla="*/ 1486892188 h 680"/>
              <a:gd name="T16" fmla="*/ 30241875 w 1134"/>
              <a:gd name="T17" fmla="*/ 1600300013 h 680"/>
              <a:gd name="T18" fmla="*/ 0 w 1134"/>
              <a:gd name="T19" fmla="*/ 1713706250 h 680"/>
              <a:gd name="T20" fmla="*/ 569555313 w 1134"/>
              <a:gd name="T21" fmla="*/ 1713706250 h 680"/>
              <a:gd name="T22" fmla="*/ 113407825 w 1134"/>
              <a:gd name="T23" fmla="*/ 1713706250 h 68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134" h="680">
                <a:moveTo>
                  <a:pt x="136" y="680"/>
                </a:moveTo>
                <a:lnTo>
                  <a:pt x="453" y="680"/>
                </a:lnTo>
                <a:lnTo>
                  <a:pt x="453" y="91"/>
                </a:lnTo>
                <a:lnTo>
                  <a:pt x="1134" y="91"/>
                </a:lnTo>
                <a:lnTo>
                  <a:pt x="1134" y="0"/>
                </a:lnTo>
                <a:lnTo>
                  <a:pt x="317" y="0"/>
                </a:lnTo>
                <a:lnTo>
                  <a:pt x="317" y="590"/>
                </a:lnTo>
                <a:lnTo>
                  <a:pt x="0" y="590"/>
                </a:lnTo>
                <a:lnTo>
                  <a:pt x="12" y="635"/>
                </a:lnTo>
                <a:lnTo>
                  <a:pt x="0" y="680"/>
                </a:lnTo>
                <a:lnTo>
                  <a:pt x="226" y="680"/>
                </a:lnTo>
                <a:lnTo>
                  <a:pt x="45" y="680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32126" name="Text Box 30"/>
          <p:cNvSpPr txBox="1">
            <a:spLocks noChangeArrowheads="1"/>
          </p:cNvSpPr>
          <p:nvPr/>
        </p:nvSpPr>
        <p:spPr bwMode="auto">
          <a:xfrm>
            <a:off x="682625" y="1773238"/>
            <a:ext cx="15128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nl-NL" sz="1800"/>
              <a:t>Abdominal-A</a:t>
            </a:r>
          </a:p>
        </p:txBody>
      </p:sp>
      <p:pic>
        <p:nvPicPr>
          <p:cNvPr id="132101" name="Picture 5" descr="switchon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4438" y="2060575"/>
            <a:ext cx="1401762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2128" name="Group 32"/>
          <p:cNvGrpSpPr>
            <a:grpSpLocks/>
          </p:cNvGrpSpPr>
          <p:nvPr/>
        </p:nvGrpSpPr>
        <p:grpSpPr bwMode="auto">
          <a:xfrm>
            <a:off x="179388" y="4652963"/>
            <a:ext cx="4852987" cy="1439862"/>
            <a:chOff x="113" y="2931"/>
            <a:chExt cx="3057" cy="907"/>
          </a:xfrm>
        </p:grpSpPr>
        <p:pic>
          <p:nvPicPr>
            <p:cNvPr id="57362" name="Picture 4" descr="switchonjp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2931"/>
              <a:ext cx="698" cy="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63" name="Picture 31" descr="switchonjp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2" y="2976"/>
              <a:ext cx="698" cy="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40294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2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2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2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2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132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132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132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132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132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25" grpId="0" animBg="1"/>
      <p:bldP spid="13212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3" descr="titel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675" y="1700213"/>
            <a:ext cx="201612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8371" name="Object 4"/>
          <p:cNvGraphicFramePr>
            <a:graphicFrameLocks noChangeAspect="1"/>
          </p:cNvGraphicFramePr>
          <p:nvPr/>
        </p:nvGraphicFramePr>
        <p:xfrm>
          <a:off x="6156325" y="1671638"/>
          <a:ext cx="2449513" cy="147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40" name="Image" r:id="rId5" imgW="3340332" imgH="2017438" progId="Photoshop.Image.9">
                  <p:embed/>
                </p:oleObj>
              </mc:Choice>
              <mc:Fallback>
                <p:oleObj name="Image" r:id="rId5" imgW="3340332" imgH="2017438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6325" y="1671638"/>
                        <a:ext cx="2449513" cy="1479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8372" name="Group 15"/>
          <p:cNvGrpSpPr>
            <a:grpSpLocks/>
          </p:cNvGrpSpPr>
          <p:nvPr/>
        </p:nvGrpSpPr>
        <p:grpSpPr bwMode="auto">
          <a:xfrm>
            <a:off x="1042988" y="3284538"/>
            <a:ext cx="7127875" cy="3240087"/>
            <a:chOff x="22" y="1287"/>
            <a:chExt cx="5625" cy="2869"/>
          </a:xfrm>
        </p:grpSpPr>
        <p:pic>
          <p:nvPicPr>
            <p:cNvPr id="58375" name="Picture 2" descr="deep Sea shrimps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6" y="1368"/>
              <a:ext cx="1909" cy="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376" name="Picture 5" descr="duizendpoot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428730">
              <a:off x="22" y="1287"/>
              <a:ext cx="1156" cy="10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377" name="Picture 6" descr="fig4amphipod_600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7" y="1373"/>
              <a:ext cx="1360" cy="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378" name="Picture 7" descr="common-fruit-fly-big_Full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8" y="1344"/>
              <a:ext cx="1179" cy="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379" name="Line 8"/>
            <p:cNvSpPr>
              <a:spLocks noChangeShapeType="1"/>
            </p:cNvSpPr>
            <p:nvPr/>
          </p:nvSpPr>
          <p:spPr bwMode="auto">
            <a:xfrm>
              <a:off x="703" y="2614"/>
              <a:ext cx="2313" cy="154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58380" name="Line 9"/>
            <p:cNvSpPr>
              <a:spLocks noChangeShapeType="1"/>
            </p:cNvSpPr>
            <p:nvPr/>
          </p:nvSpPr>
          <p:spPr bwMode="auto">
            <a:xfrm flipV="1">
              <a:off x="2744" y="2296"/>
              <a:ext cx="2132" cy="167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58381" name="Line 10"/>
            <p:cNvSpPr>
              <a:spLocks noChangeShapeType="1"/>
            </p:cNvSpPr>
            <p:nvPr/>
          </p:nvSpPr>
          <p:spPr bwMode="auto">
            <a:xfrm>
              <a:off x="2245" y="2478"/>
              <a:ext cx="1315" cy="86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58382" name="Line 11"/>
            <p:cNvSpPr>
              <a:spLocks noChangeShapeType="1"/>
            </p:cNvSpPr>
            <p:nvPr/>
          </p:nvSpPr>
          <p:spPr bwMode="auto">
            <a:xfrm flipV="1">
              <a:off x="3016" y="2478"/>
              <a:ext cx="635" cy="49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</p:grpSp>
      <p:graphicFrame>
        <p:nvGraphicFramePr>
          <p:cNvPr id="58373" name="Object 16"/>
          <p:cNvGraphicFramePr>
            <a:graphicFrameLocks noChangeAspect="1"/>
          </p:cNvGraphicFramePr>
          <p:nvPr/>
        </p:nvGraphicFramePr>
        <p:xfrm>
          <a:off x="6156325" y="331788"/>
          <a:ext cx="2447925" cy="1225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41" name="Image" r:id="rId11" imgW="6539683" imgH="2869841" progId="Photoshop.Image.9">
                  <p:embed/>
                </p:oleObj>
              </mc:Choice>
              <mc:Fallback>
                <p:oleObj name="Image" r:id="rId11" imgW="6539683" imgH="2869841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6325" y="331788"/>
                        <a:ext cx="2447925" cy="1225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211" name="Object 19"/>
          <p:cNvGraphicFramePr>
            <a:graphicFrameLocks noChangeAspect="1"/>
          </p:cNvGraphicFramePr>
          <p:nvPr/>
        </p:nvGraphicFramePr>
        <p:xfrm>
          <a:off x="3059113" y="290513"/>
          <a:ext cx="1943100" cy="1306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42" name="Image" r:id="rId13" imgW="1549206" imgH="1041270" progId="Photoshop.Image.9">
                  <p:embed/>
                </p:oleObj>
              </mc:Choice>
              <mc:Fallback>
                <p:oleObj name="Image" r:id="rId13" imgW="1549206" imgH="1041270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113" y="290513"/>
                        <a:ext cx="1943100" cy="1306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8236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Line 2"/>
          <p:cNvSpPr>
            <a:spLocks noChangeShapeType="1"/>
          </p:cNvSpPr>
          <p:nvPr/>
        </p:nvSpPr>
        <p:spPr bwMode="auto">
          <a:xfrm>
            <a:off x="323850" y="5589588"/>
            <a:ext cx="7004050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1763712" y="5300663"/>
            <a:ext cx="1417637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nl-NL" sz="2000" dirty="0"/>
              <a:t>PROTEIN</a:t>
            </a:r>
          </a:p>
        </p:txBody>
      </p:sp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5508625" y="5300663"/>
            <a:ext cx="1446213" cy="40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nl-NL" sz="2000" dirty="0"/>
              <a:t>PROTEIN</a:t>
            </a:r>
          </a:p>
        </p:txBody>
      </p:sp>
      <p:grpSp>
        <p:nvGrpSpPr>
          <p:cNvPr id="59397" name="Group 5"/>
          <p:cNvGrpSpPr>
            <a:grpSpLocks/>
          </p:cNvGrpSpPr>
          <p:nvPr/>
        </p:nvGrpSpPr>
        <p:grpSpPr bwMode="auto">
          <a:xfrm>
            <a:off x="3059113" y="5757863"/>
            <a:ext cx="2520950" cy="965200"/>
            <a:chOff x="1927" y="3158"/>
            <a:chExt cx="2858" cy="1095"/>
          </a:xfrm>
        </p:grpSpPr>
        <p:sp>
          <p:nvSpPr>
            <p:cNvPr id="59419" name="Line 6"/>
            <p:cNvSpPr>
              <a:spLocks noChangeShapeType="1"/>
            </p:cNvSpPr>
            <p:nvPr/>
          </p:nvSpPr>
          <p:spPr bwMode="auto">
            <a:xfrm>
              <a:off x="1927" y="3203"/>
              <a:ext cx="363" cy="54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59420" name="Line 7"/>
            <p:cNvSpPr>
              <a:spLocks noChangeShapeType="1"/>
            </p:cNvSpPr>
            <p:nvPr/>
          </p:nvSpPr>
          <p:spPr bwMode="auto">
            <a:xfrm flipH="1">
              <a:off x="4150" y="3158"/>
              <a:ext cx="635" cy="5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59421" name="Text Box 8"/>
            <p:cNvSpPr txBox="1">
              <a:spLocks noChangeArrowheads="1"/>
            </p:cNvSpPr>
            <p:nvPr/>
          </p:nvSpPr>
          <p:spPr bwMode="auto">
            <a:xfrm>
              <a:off x="2699" y="3837"/>
              <a:ext cx="1179" cy="4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nl-NL" sz="1800" b="1"/>
                <a:t>pootjes</a:t>
              </a:r>
            </a:p>
          </p:txBody>
        </p:sp>
      </p:grpSp>
      <p:grpSp>
        <p:nvGrpSpPr>
          <p:cNvPr id="59398" name="Group 9"/>
          <p:cNvGrpSpPr>
            <a:grpSpLocks/>
          </p:cNvGrpSpPr>
          <p:nvPr/>
        </p:nvGrpSpPr>
        <p:grpSpPr bwMode="auto">
          <a:xfrm>
            <a:off x="1116013" y="3860800"/>
            <a:ext cx="5184775" cy="1544638"/>
            <a:chOff x="884" y="1525"/>
            <a:chExt cx="4264" cy="1270"/>
          </a:xfrm>
        </p:grpSpPr>
        <p:sp>
          <p:nvSpPr>
            <p:cNvPr id="59415" name="Freeform 10"/>
            <p:cNvSpPr>
              <a:spLocks/>
            </p:cNvSpPr>
            <p:nvPr/>
          </p:nvSpPr>
          <p:spPr bwMode="auto">
            <a:xfrm>
              <a:off x="884" y="1616"/>
              <a:ext cx="613" cy="1134"/>
            </a:xfrm>
            <a:custGeom>
              <a:avLst/>
              <a:gdLst>
                <a:gd name="T0" fmla="*/ 25 w 740"/>
                <a:gd name="T1" fmla="*/ 453 h 1125"/>
                <a:gd name="T2" fmla="*/ 181 w 740"/>
                <a:gd name="T3" fmla="*/ 461 h 1125"/>
                <a:gd name="T4" fmla="*/ 181 w 740"/>
                <a:gd name="T5" fmla="*/ 1143 h 1125"/>
                <a:gd name="T6" fmla="*/ 398 w 740"/>
                <a:gd name="T7" fmla="*/ 1143 h 1125"/>
                <a:gd name="T8" fmla="*/ 398 w 740"/>
                <a:gd name="T9" fmla="*/ 960 h 1125"/>
                <a:gd name="T10" fmla="*/ 491 w 740"/>
                <a:gd name="T11" fmla="*/ 960 h 1125"/>
                <a:gd name="T12" fmla="*/ 491 w 740"/>
                <a:gd name="T13" fmla="*/ 453 h 1125"/>
                <a:gd name="T14" fmla="*/ 446 w 740"/>
                <a:gd name="T15" fmla="*/ 170 h 1125"/>
                <a:gd name="T16" fmla="*/ 337 w 740"/>
                <a:gd name="T17" fmla="*/ 50 h 1125"/>
                <a:gd name="T18" fmla="*/ 245 w 740"/>
                <a:gd name="T19" fmla="*/ 26 h 1125"/>
                <a:gd name="T20" fmla="*/ 56 w 740"/>
                <a:gd name="T21" fmla="*/ 58 h 1125"/>
                <a:gd name="T22" fmla="*/ 25 w 740"/>
                <a:gd name="T23" fmla="*/ 453 h 112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40" h="1125">
                  <a:moveTo>
                    <a:pt x="36" y="445"/>
                  </a:moveTo>
                  <a:lnTo>
                    <a:pt x="263" y="453"/>
                  </a:lnTo>
                  <a:lnTo>
                    <a:pt x="263" y="1125"/>
                  </a:lnTo>
                  <a:lnTo>
                    <a:pt x="580" y="1125"/>
                  </a:lnTo>
                  <a:lnTo>
                    <a:pt x="580" y="944"/>
                  </a:lnTo>
                  <a:lnTo>
                    <a:pt x="716" y="944"/>
                  </a:lnTo>
                  <a:lnTo>
                    <a:pt x="716" y="445"/>
                  </a:lnTo>
                  <a:cubicBezTo>
                    <a:pt x="688" y="351"/>
                    <a:pt x="740" y="228"/>
                    <a:pt x="649" y="168"/>
                  </a:cubicBezTo>
                  <a:cubicBezTo>
                    <a:pt x="625" y="133"/>
                    <a:pt x="534" y="68"/>
                    <a:pt x="491" y="50"/>
                  </a:cubicBezTo>
                  <a:cubicBezTo>
                    <a:pt x="452" y="33"/>
                    <a:pt x="398" y="31"/>
                    <a:pt x="357" y="26"/>
                  </a:cubicBezTo>
                  <a:cubicBezTo>
                    <a:pt x="241" y="30"/>
                    <a:pt x="164" y="0"/>
                    <a:pt x="81" y="58"/>
                  </a:cubicBezTo>
                  <a:cubicBezTo>
                    <a:pt x="0" y="177"/>
                    <a:pt x="39" y="280"/>
                    <a:pt x="36" y="445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59416" name="Freeform 11"/>
            <p:cNvSpPr>
              <a:spLocks/>
            </p:cNvSpPr>
            <p:nvPr/>
          </p:nvSpPr>
          <p:spPr bwMode="auto">
            <a:xfrm>
              <a:off x="3945" y="1661"/>
              <a:ext cx="613" cy="1134"/>
            </a:xfrm>
            <a:custGeom>
              <a:avLst/>
              <a:gdLst>
                <a:gd name="T0" fmla="*/ 25 w 740"/>
                <a:gd name="T1" fmla="*/ 453 h 1125"/>
                <a:gd name="T2" fmla="*/ 181 w 740"/>
                <a:gd name="T3" fmla="*/ 461 h 1125"/>
                <a:gd name="T4" fmla="*/ 181 w 740"/>
                <a:gd name="T5" fmla="*/ 1143 h 1125"/>
                <a:gd name="T6" fmla="*/ 398 w 740"/>
                <a:gd name="T7" fmla="*/ 1143 h 1125"/>
                <a:gd name="T8" fmla="*/ 398 w 740"/>
                <a:gd name="T9" fmla="*/ 960 h 1125"/>
                <a:gd name="T10" fmla="*/ 491 w 740"/>
                <a:gd name="T11" fmla="*/ 960 h 1125"/>
                <a:gd name="T12" fmla="*/ 491 w 740"/>
                <a:gd name="T13" fmla="*/ 453 h 1125"/>
                <a:gd name="T14" fmla="*/ 446 w 740"/>
                <a:gd name="T15" fmla="*/ 170 h 1125"/>
                <a:gd name="T16" fmla="*/ 337 w 740"/>
                <a:gd name="T17" fmla="*/ 50 h 1125"/>
                <a:gd name="T18" fmla="*/ 245 w 740"/>
                <a:gd name="T19" fmla="*/ 26 h 1125"/>
                <a:gd name="T20" fmla="*/ 56 w 740"/>
                <a:gd name="T21" fmla="*/ 58 h 1125"/>
                <a:gd name="T22" fmla="*/ 25 w 740"/>
                <a:gd name="T23" fmla="*/ 453 h 112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40" h="1125">
                  <a:moveTo>
                    <a:pt x="36" y="445"/>
                  </a:moveTo>
                  <a:lnTo>
                    <a:pt x="263" y="453"/>
                  </a:lnTo>
                  <a:lnTo>
                    <a:pt x="263" y="1125"/>
                  </a:lnTo>
                  <a:lnTo>
                    <a:pt x="580" y="1125"/>
                  </a:lnTo>
                  <a:lnTo>
                    <a:pt x="580" y="944"/>
                  </a:lnTo>
                  <a:lnTo>
                    <a:pt x="716" y="944"/>
                  </a:lnTo>
                  <a:lnTo>
                    <a:pt x="716" y="445"/>
                  </a:lnTo>
                  <a:cubicBezTo>
                    <a:pt x="688" y="351"/>
                    <a:pt x="740" y="228"/>
                    <a:pt x="649" y="168"/>
                  </a:cubicBezTo>
                  <a:cubicBezTo>
                    <a:pt x="625" y="133"/>
                    <a:pt x="534" y="68"/>
                    <a:pt x="491" y="50"/>
                  </a:cubicBezTo>
                  <a:cubicBezTo>
                    <a:pt x="452" y="33"/>
                    <a:pt x="398" y="31"/>
                    <a:pt x="357" y="26"/>
                  </a:cubicBezTo>
                  <a:cubicBezTo>
                    <a:pt x="241" y="30"/>
                    <a:pt x="164" y="0"/>
                    <a:pt x="81" y="58"/>
                  </a:cubicBezTo>
                  <a:cubicBezTo>
                    <a:pt x="0" y="177"/>
                    <a:pt x="39" y="280"/>
                    <a:pt x="36" y="445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59417" name="Text Box 12"/>
            <p:cNvSpPr txBox="1">
              <a:spLocks noChangeArrowheads="1"/>
            </p:cNvSpPr>
            <p:nvPr/>
          </p:nvSpPr>
          <p:spPr bwMode="auto">
            <a:xfrm>
              <a:off x="1383" y="1525"/>
              <a:ext cx="771" cy="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FF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nl-NL" sz="1200"/>
                <a:t>Distalless</a:t>
              </a:r>
            </a:p>
          </p:txBody>
        </p:sp>
        <p:sp>
          <p:nvSpPr>
            <p:cNvPr id="59418" name="Text Box 13"/>
            <p:cNvSpPr txBox="1">
              <a:spLocks noChangeArrowheads="1"/>
            </p:cNvSpPr>
            <p:nvPr/>
          </p:nvSpPr>
          <p:spPr bwMode="auto">
            <a:xfrm>
              <a:off x="4376" y="1525"/>
              <a:ext cx="772" cy="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FF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nl-NL" sz="1200"/>
                <a:t>Distalless</a:t>
              </a:r>
            </a:p>
          </p:txBody>
        </p:sp>
      </p:grpSp>
      <p:grpSp>
        <p:nvGrpSpPr>
          <p:cNvPr id="59399" name="Group 14"/>
          <p:cNvGrpSpPr>
            <a:grpSpLocks/>
          </p:cNvGrpSpPr>
          <p:nvPr/>
        </p:nvGrpSpPr>
        <p:grpSpPr bwMode="auto">
          <a:xfrm>
            <a:off x="179388" y="4652963"/>
            <a:ext cx="4854575" cy="1425575"/>
            <a:chOff x="113" y="2160"/>
            <a:chExt cx="3992" cy="1172"/>
          </a:xfrm>
        </p:grpSpPr>
        <p:pic>
          <p:nvPicPr>
            <p:cNvPr id="59413" name="Picture 15" descr="switchoff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2160"/>
              <a:ext cx="914" cy="1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414" name="Picture 16" descr="switchoff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1" y="2205"/>
              <a:ext cx="914" cy="1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9400" name="Line 17"/>
          <p:cNvSpPr>
            <a:spLocks noChangeShapeType="1"/>
          </p:cNvSpPr>
          <p:nvPr/>
        </p:nvSpPr>
        <p:spPr bwMode="auto">
          <a:xfrm>
            <a:off x="1042988" y="2997200"/>
            <a:ext cx="55086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59401" name="Text Box 18"/>
          <p:cNvSpPr txBox="1">
            <a:spLocks noChangeArrowheads="1"/>
          </p:cNvSpPr>
          <p:nvPr/>
        </p:nvSpPr>
        <p:spPr bwMode="auto">
          <a:xfrm>
            <a:off x="4500563" y="2781300"/>
            <a:ext cx="1511300" cy="40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nl-NL" sz="2000" dirty="0"/>
              <a:t>PROTEIN</a:t>
            </a:r>
          </a:p>
        </p:txBody>
      </p:sp>
      <p:cxnSp>
        <p:nvCxnSpPr>
          <p:cNvPr id="59402" name="AutoShape 19"/>
          <p:cNvCxnSpPr>
            <a:cxnSpLocks noChangeShapeType="1"/>
          </p:cNvCxnSpPr>
          <p:nvPr/>
        </p:nvCxnSpPr>
        <p:spPr bwMode="auto">
          <a:xfrm rot="10800000" flipV="1">
            <a:off x="2771775" y="2636838"/>
            <a:ext cx="3168650" cy="1336675"/>
          </a:xfrm>
          <a:prstGeom prst="curvedConnector3">
            <a:avLst>
              <a:gd name="adj1" fmla="val -73046"/>
            </a:avLst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9403" name="AutoShape 20"/>
          <p:cNvCxnSpPr>
            <a:cxnSpLocks noChangeShapeType="1"/>
            <a:endCxn id="59418" idx="3"/>
          </p:cNvCxnSpPr>
          <p:nvPr/>
        </p:nvCxnSpPr>
        <p:spPr bwMode="auto">
          <a:xfrm rot="16200000" flipH="1">
            <a:off x="5403057" y="3101181"/>
            <a:ext cx="1290638" cy="504825"/>
          </a:xfrm>
          <a:prstGeom prst="curvedConnector4">
            <a:avLst>
              <a:gd name="adj1" fmla="val 2829"/>
              <a:gd name="adj2" fmla="val 144968"/>
            </a:avLst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59404" name="Group 21"/>
          <p:cNvGrpSpPr>
            <a:grpSpLocks/>
          </p:cNvGrpSpPr>
          <p:nvPr/>
        </p:nvGrpSpPr>
        <p:grpSpPr bwMode="auto">
          <a:xfrm>
            <a:off x="4643438" y="1557338"/>
            <a:ext cx="2376487" cy="1141412"/>
            <a:chOff x="3061" y="108"/>
            <a:chExt cx="1497" cy="719"/>
          </a:xfrm>
        </p:grpSpPr>
        <p:sp>
          <p:nvSpPr>
            <p:cNvPr id="59409" name="Freeform 22"/>
            <p:cNvSpPr>
              <a:spLocks/>
            </p:cNvSpPr>
            <p:nvPr/>
          </p:nvSpPr>
          <p:spPr bwMode="auto">
            <a:xfrm>
              <a:off x="3424" y="164"/>
              <a:ext cx="358" cy="663"/>
            </a:xfrm>
            <a:custGeom>
              <a:avLst/>
              <a:gdLst>
                <a:gd name="T0" fmla="*/ 8 w 740"/>
                <a:gd name="T1" fmla="*/ 154 h 1125"/>
                <a:gd name="T2" fmla="*/ 61 w 740"/>
                <a:gd name="T3" fmla="*/ 157 h 1125"/>
                <a:gd name="T4" fmla="*/ 61 w 740"/>
                <a:gd name="T5" fmla="*/ 391 h 1125"/>
                <a:gd name="T6" fmla="*/ 136 w 740"/>
                <a:gd name="T7" fmla="*/ 391 h 1125"/>
                <a:gd name="T8" fmla="*/ 136 w 740"/>
                <a:gd name="T9" fmla="*/ 328 h 1125"/>
                <a:gd name="T10" fmla="*/ 167 w 740"/>
                <a:gd name="T11" fmla="*/ 328 h 1125"/>
                <a:gd name="T12" fmla="*/ 167 w 740"/>
                <a:gd name="T13" fmla="*/ 154 h 1125"/>
                <a:gd name="T14" fmla="*/ 152 w 740"/>
                <a:gd name="T15" fmla="*/ 58 h 1125"/>
                <a:gd name="T16" fmla="*/ 115 w 740"/>
                <a:gd name="T17" fmla="*/ 17 h 1125"/>
                <a:gd name="T18" fmla="*/ 84 w 740"/>
                <a:gd name="T19" fmla="*/ 9 h 1125"/>
                <a:gd name="T20" fmla="*/ 19 w 740"/>
                <a:gd name="T21" fmla="*/ 20 h 1125"/>
                <a:gd name="T22" fmla="*/ 8 w 740"/>
                <a:gd name="T23" fmla="*/ 154 h 112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40" h="1125">
                  <a:moveTo>
                    <a:pt x="36" y="445"/>
                  </a:moveTo>
                  <a:lnTo>
                    <a:pt x="263" y="453"/>
                  </a:lnTo>
                  <a:lnTo>
                    <a:pt x="263" y="1125"/>
                  </a:lnTo>
                  <a:lnTo>
                    <a:pt x="580" y="1125"/>
                  </a:lnTo>
                  <a:lnTo>
                    <a:pt x="580" y="944"/>
                  </a:lnTo>
                  <a:lnTo>
                    <a:pt x="716" y="944"/>
                  </a:lnTo>
                  <a:lnTo>
                    <a:pt x="716" y="445"/>
                  </a:lnTo>
                  <a:cubicBezTo>
                    <a:pt x="688" y="351"/>
                    <a:pt x="740" y="228"/>
                    <a:pt x="649" y="168"/>
                  </a:cubicBezTo>
                  <a:cubicBezTo>
                    <a:pt x="625" y="133"/>
                    <a:pt x="534" y="68"/>
                    <a:pt x="491" y="50"/>
                  </a:cubicBezTo>
                  <a:cubicBezTo>
                    <a:pt x="452" y="33"/>
                    <a:pt x="398" y="31"/>
                    <a:pt x="357" y="26"/>
                  </a:cubicBezTo>
                  <a:cubicBezTo>
                    <a:pt x="241" y="30"/>
                    <a:pt x="164" y="0"/>
                    <a:pt x="81" y="58"/>
                  </a:cubicBezTo>
                  <a:cubicBezTo>
                    <a:pt x="0" y="177"/>
                    <a:pt x="39" y="280"/>
                    <a:pt x="36" y="445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59410" name="Line 23"/>
            <p:cNvSpPr>
              <a:spLocks noChangeShapeType="1"/>
            </p:cNvSpPr>
            <p:nvPr/>
          </p:nvSpPr>
          <p:spPr bwMode="auto">
            <a:xfrm flipV="1">
              <a:off x="3061" y="66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59411" name="Line 24"/>
            <p:cNvSpPr>
              <a:spLocks noChangeShapeType="1"/>
            </p:cNvSpPr>
            <p:nvPr/>
          </p:nvSpPr>
          <p:spPr bwMode="auto">
            <a:xfrm>
              <a:off x="3061" y="663"/>
              <a:ext cx="22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59412" name="Text Box 25"/>
            <p:cNvSpPr txBox="1">
              <a:spLocks noChangeArrowheads="1"/>
            </p:cNvSpPr>
            <p:nvPr/>
          </p:nvSpPr>
          <p:spPr bwMode="auto">
            <a:xfrm>
              <a:off x="3742" y="108"/>
              <a:ext cx="81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nl-NL" sz="1400"/>
                <a:t>Distalless</a:t>
              </a:r>
            </a:p>
          </p:txBody>
        </p:sp>
      </p:grpSp>
      <p:pic>
        <p:nvPicPr>
          <p:cNvPr id="59405" name="Picture 26" descr="switchoff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4438" y="2060575"/>
            <a:ext cx="1393825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6" name="Freeform 27"/>
          <p:cNvSpPr>
            <a:spLocks/>
          </p:cNvSpPr>
          <p:nvPr/>
        </p:nvSpPr>
        <p:spPr bwMode="auto">
          <a:xfrm rot="-2010206">
            <a:off x="900113" y="765175"/>
            <a:ext cx="1800225" cy="1079500"/>
          </a:xfrm>
          <a:custGeom>
            <a:avLst/>
            <a:gdLst>
              <a:gd name="T0" fmla="*/ 342741250 w 1134"/>
              <a:gd name="T1" fmla="*/ 1713706250 h 680"/>
              <a:gd name="T2" fmla="*/ 1141631575 w 1134"/>
              <a:gd name="T3" fmla="*/ 1713706250 h 680"/>
              <a:gd name="T4" fmla="*/ 1141631575 w 1134"/>
              <a:gd name="T5" fmla="*/ 229335013 h 680"/>
              <a:gd name="T6" fmla="*/ 2147483647 w 1134"/>
              <a:gd name="T7" fmla="*/ 229335013 h 680"/>
              <a:gd name="T8" fmla="*/ 2147483647 w 1134"/>
              <a:gd name="T9" fmla="*/ 0 h 680"/>
              <a:gd name="T10" fmla="*/ 798890325 w 1134"/>
              <a:gd name="T11" fmla="*/ 0 h 680"/>
              <a:gd name="T12" fmla="*/ 798890325 w 1134"/>
              <a:gd name="T13" fmla="*/ 1486892188 h 680"/>
              <a:gd name="T14" fmla="*/ 0 w 1134"/>
              <a:gd name="T15" fmla="*/ 1486892188 h 680"/>
              <a:gd name="T16" fmla="*/ 30241875 w 1134"/>
              <a:gd name="T17" fmla="*/ 1600300013 h 680"/>
              <a:gd name="T18" fmla="*/ 0 w 1134"/>
              <a:gd name="T19" fmla="*/ 1713706250 h 680"/>
              <a:gd name="T20" fmla="*/ 569555313 w 1134"/>
              <a:gd name="T21" fmla="*/ 1713706250 h 680"/>
              <a:gd name="T22" fmla="*/ 113407825 w 1134"/>
              <a:gd name="T23" fmla="*/ 1713706250 h 68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134" h="680">
                <a:moveTo>
                  <a:pt x="136" y="680"/>
                </a:moveTo>
                <a:lnTo>
                  <a:pt x="453" y="680"/>
                </a:lnTo>
                <a:lnTo>
                  <a:pt x="453" y="91"/>
                </a:lnTo>
                <a:lnTo>
                  <a:pt x="1134" y="91"/>
                </a:lnTo>
                <a:lnTo>
                  <a:pt x="1134" y="0"/>
                </a:lnTo>
                <a:lnTo>
                  <a:pt x="317" y="0"/>
                </a:lnTo>
                <a:lnTo>
                  <a:pt x="317" y="590"/>
                </a:lnTo>
                <a:lnTo>
                  <a:pt x="0" y="590"/>
                </a:lnTo>
                <a:lnTo>
                  <a:pt x="12" y="635"/>
                </a:lnTo>
                <a:lnTo>
                  <a:pt x="0" y="680"/>
                </a:lnTo>
                <a:lnTo>
                  <a:pt x="226" y="680"/>
                </a:lnTo>
                <a:lnTo>
                  <a:pt x="45" y="680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59407" name="Text Box 28"/>
          <p:cNvSpPr txBox="1">
            <a:spLocks noChangeArrowheads="1"/>
          </p:cNvSpPr>
          <p:nvPr/>
        </p:nvSpPr>
        <p:spPr bwMode="auto">
          <a:xfrm>
            <a:off x="34925" y="1406525"/>
            <a:ext cx="15128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nl-NL" sz="1800"/>
              <a:t>Abdominal-A</a:t>
            </a:r>
          </a:p>
        </p:txBody>
      </p:sp>
      <p:sp>
        <p:nvSpPr>
          <p:cNvPr id="140321" name="Oval 33"/>
          <p:cNvSpPr>
            <a:spLocks noChangeArrowheads="1"/>
          </p:cNvSpPr>
          <p:nvPr/>
        </p:nvSpPr>
        <p:spPr bwMode="auto">
          <a:xfrm rot="-893307">
            <a:off x="1381125" y="1704975"/>
            <a:ext cx="1100138" cy="1589088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/>
          </a:p>
        </p:txBody>
      </p:sp>
    </p:spTree>
    <p:extLst>
      <p:ext uri="{BB962C8B-B14F-4D97-AF65-F5344CB8AC3E}">
        <p14:creationId xmlns:p14="http://schemas.microsoft.com/office/powerpoint/2010/main" val="3806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3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nl-NL" dirty="0"/>
              <a:t>Evolution and </a:t>
            </a:r>
            <a:r>
              <a:rPr lang="de-DE" altLang="nl-NL" dirty="0" err="1"/>
              <a:t>development</a:t>
            </a:r>
            <a:endParaRPr lang="de-DE" altLang="nl-NL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6024" y="1600200"/>
            <a:ext cx="8748464" cy="4525963"/>
          </a:xfrm>
        </p:spPr>
        <p:txBody>
          <a:bodyPr>
            <a:normAutofit/>
          </a:bodyPr>
          <a:lstStyle/>
          <a:p>
            <a:pPr marL="609600" indent="-609600">
              <a:buFontTx/>
              <a:buAutoNum type="arabicPeriod"/>
            </a:pPr>
            <a:r>
              <a:rPr lang="de-DE" altLang="nl-NL" dirty="0" err="1"/>
              <a:t>Embryo’s</a:t>
            </a:r>
            <a:r>
              <a:rPr lang="de-DE" altLang="nl-NL" dirty="0"/>
              <a:t> </a:t>
            </a:r>
            <a:r>
              <a:rPr lang="de-DE" altLang="nl-NL" dirty="0" err="1"/>
              <a:t>vertellen</a:t>
            </a:r>
            <a:r>
              <a:rPr lang="de-DE" altLang="nl-NL" dirty="0"/>
              <a:t> je </a:t>
            </a:r>
            <a:r>
              <a:rPr lang="de-DE" altLang="nl-NL" dirty="0" err="1"/>
              <a:t>iets</a:t>
            </a:r>
            <a:r>
              <a:rPr lang="de-DE" altLang="nl-NL" dirty="0"/>
              <a:t> </a:t>
            </a:r>
            <a:r>
              <a:rPr lang="de-DE" altLang="nl-NL" dirty="0" err="1"/>
              <a:t>over</a:t>
            </a:r>
            <a:r>
              <a:rPr lang="de-DE" altLang="nl-NL" dirty="0"/>
              <a:t> </a:t>
            </a:r>
            <a:r>
              <a:rPr lang="de-DE" altLang="nl-NL" dirty="0" err="1"/>
              <a:t>evolutie</a:t>
            </a:r>
            <a:r>
              <a:rPr lang="de-DE" altLang="nl-NL" dirty="0"/>
              <a:t>.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de-DE" altLang="nl-NL" dirty="0" err="1">
                <a:solidFill>
                  <a:schemeClr val="bg1">
                    <a:lumMod val="75000"/>
                  </a:schemeClr>
                </a:solidFill>
              </a:rPr>
              <a:t>Evo-devo</a:t>
            </a: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altLang="nl-NL" dirty="0" err="1">
                <a:solidFill>
                  <a:schemeClr val="bg1">
                    <a:lumMod val="75000"/>
                  </a:schemeClr>
                </a:solidFill>
              </a:rPr>
              <a:t>onthult</a:t>
            </a: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altLang="nl-NL" dirty="0" err="1">
                <a:solidFill>
                  <a:schemeClr val="bg1">
                    <a:lumMod val="75000"/>
                  </a:schemeClr>
                </a:solidFill>
              </a:rPr>
              <a:t>diepe</a:t>
            </a: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altLang="nl-NL" dirty="0" err="1">
                <a:solidFill>
                  <a:schemeClr val="bg1">
                    <a:lumMod val="75000"/>
                  </a:schemeClr>
                </a:solidFill>
              </a:rPr>
              <a:t>homolgieën</a:t>
            </a: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de-DE" altLang="nl-NL" dirty="0" err="1">
                <a:solidFill>
                  <a:schemeClr val="bg1">
                    <a:lumMod val="75000"/>
                  </a:schemeClr>
                </a:solidFill>
              </a:rPr>
              <a:t>Evo-devo</a:t>
            </a: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altLang="nl-NL" dirty="0" err="1">
                <a:solidFill>
                  <a:schemeClr val="bg1">
                    <a:lumMod val="75000"/>
                  </a:schemeClr>
                </a:solidFill>
              </a:rPr>
              <a:t>zoekt</a:t>
            </a: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 de genetische en </a:t>
            </a:r>
            <a:r>
              <a:rPr lang="de-DE" altLang="nl-NL" dirty="0" err="1">
                <a:solidFill>
                  <a:schemeClr val="bg1">
                    <a:lumMod val="75000"/>
                  </a:schemeClr>
                </a:solidFill>
              </a:rPr>
              <a:t>ontwikkelingsbiologische</a:t>
            </a: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altLang="nl-NL" dirty="0" err="1">
                <a:solidFill>
                  <a:schemeClr val="bg1">
                    <a:lumMod val="75000"/>
                  </a:schemeClr>
                </a:solidFill>
              </a:rPr>
              <a:t>basis</a:t>
            </a: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 van </a:t>
            </a:r>
            <a:r>
              <a:rPr lang="de-DE" altLang="nl-NL" dirty="0" err="1">
                <a:solidFill>
                  <a:schemeClr val="bg1">
                    <a:lumMod val="75000"/>
                  </a:schemeClr>
                </a:solidFill>
              </a:rPr>
              <a:t>evolutionaire</a:t>
            </a: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altLang="nl-NL" dirty="0" err="1">
                <a:solidFill>
                  <a:schemeClr val="bg1">
                    <a:lumMod val="75000"/>
                  </a:schemeClr>
                </a:solidFill>
              </a:rPr>
              <a:t>veranderingen</a:t>
            </a: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  <a:p>
            <a:pPr marL="609600" indent="-609600">
              <a:buFontTx/>
              <a:buAutoNum type="arabicPeriod"/>
            </a:pPr>
            <a:r>
              <a:rPr lang="de-DE" altLang="nl-NL" dirty="0" err="1">
                <a:solidFill>
                  <a:schemeClr val="bg1">
                    <a:lumMod val="75000"/>
                  </a:schemeClr>
                </a:solidFill>
              </a:rPr>
              <a:t>Evo-devo</a:t>
            </a: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altLang="nl-NL" dirty="0" err="1">
                <a:solidFill>
                  <a:schemeClr val="bg1">
                    <a:lumMod val="75000"/>
                  </a:schemeClr>
                </a:solidFill>
              </a:rPr>
              <a:t>bestudeert</a:t>
            </a: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 de </a:t>
            </a:r>
            <a:r>
              <a:rPr lang="de-DE" altLang="nl-NL" dirty="0" err="1">
                <a:solidFill>
                  <a:schemeClr val="bg1">
                    <a:lumMod val="75000"/>
                  </a:schemeClr>
                </a:solidFill>
              </a:rPr>
              <a:t>oorsprong</a:t>
            </a: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 van </a:t>
            </a:r>
            <a:r>
              <a:rPr lang="de-DE" altLang="nl-NL" i="1" dirty="0" err="1">
                <a:solidFill>
                  <a:schemeClr val="bg1">
                    <a:lumMod val="75000"/>
                  </a:schemeClr>
                </a:solidFill>
              </a:rPr>
              <a:t>novelties</a:t>
            </a:r>
            <a:endParaRPr lang="de-DE" altLang="nl-NL" i="1" dirty="0">
              <a:solidFill>
                <a:schemeClr val="bg1">
                  <a:lumMod val="75000"/>
                </a:schemeClr>
              </a:solidFill>
            </a:endParaRPr>
          </a:p>
          <a:p>
            <a:pPr marL="609600" indent="-609600" eaLnBrk="1" hangingPunct="1">
              <a:buFontTx/>
              <a:buAutoNum type="arabicPeriod"/>
            </a:pP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Embryonale </a:t>
            </a:r>
            <a:r>
              <a:rPr lang="de-DE" altLang="nl-NL" dirty="0" err="1">
                <a:solidFill>
                  <a:schemeClr val="bg1">
                    <a:lumMod val="75000"/>
                  </a:schemeClr>
                </a:solidFill>
              </a:rPr>
              <a:t>ontwikkeling</a:t>
            </a: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altLang="nl-NL" dirty="0" err="1">
                <a:solidFill>
                  <a:schemeClr val="bg1">
                    <a:lumMod val="75000"/>
                  </a:schemeClr>
                </a:solidFill>
              </a:rPr>
              <a:t>kan</a:t>
            </a: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 de </a:t>
            </a:r>
            <a:r>
              <a:rPr lang="de-DE" altLang="nl-NL" dirty="0" err="1">
                <a:solidFill>
                  <a:schemeClr val="bg1">
                    <a:lumMod val="75000"/>
                  </a:schemeClr>
                </a:solidFill>
              </a:rPr>
              <a:t>evolutie</a:t>
            </a: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 in </a:t>
            </a:r>
            <a:r>
              <a:rPr lang="de-DE" altLang="nl-NL" dirty="0" err="1">
                <a:solidFill>
                  <a:schemeClr val="bg1">
                    <a:lumMod val="75000"/>
                  </a:schemeClr>
                </a:solidFill>
              </a:rPr>
              <a:t>bepaalde</a:t>
            </a: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altLang="nl-NL" dirty="0" err="1">
                <a:solidFill>
                  <a:schemeClr val="bg1">
                    <a:lumMod val="75000"/>
                  </a:schemeClr>
                </a:solidFill>
              </a:rPr>
              <a:t>richtingen</a:t>
            </a: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 sturen.</a:t>
            </a:r>
          </a:p>
        </p:txBody>
      </p:sp>
    </p:spTree>
    <p:extLst>
      <p:ext uri="{BB962C8B-B14F-4D97-AF65-F5344CB8AC3E}">
        <p14:creationId xmlns:p14="http://schemas.microsoft.com/office/powerpoint/2010/main" val="8578884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DNAgoed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088" y="5516563"/>
            <a:ext cx="54673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5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813" y="2241550"/>
            <a:ext cx="5545137" cy="347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20" name="Picture 4" descr="switchoff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5600" y="3141663"/>
            <a:ext cx="2270125" cy="279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7" name="Picture 5" descr="switchon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5600" y="3141663"/>
            <a:ext cx="2278063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891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61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61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 descr="DNAfou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088" y="5500688"/>
            <a:ext cx="5467350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35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267285">
            <a:off x="1403350" y="2117725"/>
            <a:ext cx="5545138" cy="347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4" name="Picture 5" descr="switchoff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4013" y="3284538"/>
            <a:ext cx="2162175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969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46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46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146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146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6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5" descr="DNAmutati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088" y="4432300"/>
            <a:ext cx="546735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4" descr="switchoff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4013" y="3284538"/>
            <a:ext cx="2162175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13595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5" descr="DNAgoed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088" y="5516563"/>
            <a:ext cx="54673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88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813" y="2241550"/>
            <a:ext cx="5545137" cy="347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492" name="Picture 6" descr="switchoff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5600" y="3141663"/>
            <a:ext cx="2270125" cy="279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91" name="Picture 7" descr="switchon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5600" y="3141663"/>
            <a:ext cx="2278063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464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44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44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titel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675" y="1484908"/>
            <a:ext cx="201612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451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5367548"/>
              </p:ext>
            </p:extLst>
          </p:nvPr>
        </p:nvGraphicFramePr>
        <p:xfrm>
          <a:off x="6156325" y="1456333"/>
          <a:ext cx="2449513" cy="147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64" name="Image" r:id="rId5" imgW="3340332" imgH="2017438" progId="Photoshop.Image.9">
                  <p:embed/>
                </p:oleObj>
              </mc:Choice>
              <mc:Fallback>
                <p:oleObj name="Image" r:id="rId5" imgW="3340332" imgH="2017438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6325" y="1456333"/>
                        <a:ext cx="2449513" cy="1479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4516" name="Group 4"/>
          <p:cNvGrpSpPr>
            <a:grpSpLocks/>
          </p:cNvGrpSpPr>
          <p:nvPr/>
        </p:nvGrpSpPr>
        <p:grpSpPr bwMode="auto">
          <a:xfrm>
            <a:off x="1042988" y="3069233"/>
            <a:ext cx="7127875" cy="3240087"/>
            <a:chOff x="22" y="1287"/>
            <a:chExt cx="5625" cy="2869"/>
          </a:xfrm>
        </p:grpSpPr>
        <p:pic>
          <p:nvPicPr>
            <p:cNvPr id="64519" name="Picture 5" descr="deep Sea shrimps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6" y="1368"/>
              <a:ext cx="1909" cy="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20" name="Picture 6" descr="duizendpoot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428730">
              <a:off x="22" y="1287"/>
              <a:ext cx="1156" cy="10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21" name="Picture 7" descr="fig4amphipod_600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7" y="1373"/>
              <a:ext cx="1360" cy="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22" name="Picture 8" descr="common-fruit-fly-big_Full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8" y="1344"/>
              <a:ext cx="1179" cy="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23" name="Line 9"/>
            <p:cNvSpPr>
              <a:spLocks noChangeShapeType="1"/>
            </p:cNvSpPr>
            <p:nvPr/>
          </p:nvSpPr>
          <p:spPr bwMode="auto">
            <a:xfrm>
              <a:off x="703" y="2614"/>
              <a:ext cx="2313" cy="154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64524" name="Line 10"/>
            <p:cNvSpPr>
              <a:spLocks noChangeShapeType="1"/>
            </p:cNvSpPr>
            <p:nvPr/>
          </p:nvSpPr>
          <p:spPr bwMode="auto">
            <a:xfrm flipV="1">
              <a:off x="2744" y="2296"/>
              <a:ext cx="2132" cy="167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64525" name="Line 11"/>
            <p:cNvSpPr>
              <a:spLocks noChangeShapeType="1"/>
            </p:cNvSpPr>
            <p:nvPr/>
          </p:nvSpPr>
          <p:spPr bwMode="auto">
            <a:xfrm>
              <a:off x="2245" y="2478"/>
              <a:ext cx="1315" cy="86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64526" name="Line 12"/>
            <p:cNvSpPr>
              <a:spLocks noChangeShapeType="1"/>
            </p:cNvSpPr>
            <p:nvPr/>
          </p:nvSpPr>
          <p:spPr bwMode="auto">
            <a:xfrm flipV="1">
              <a:off x="3016" y="2478"/>
              <a:ext cx="635" cy="49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</p:grpSp>
      <p:graphicFrame>
        <p:nvGraphicFramePr>
          <p:cNvPr id="64517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7305306"/>
              </p:ext>
            </p:extLst>
          </p:nvPr>
        </p:nvGraphicFramePr>
        <p:xfrm>
          <a:off x="6156325" y="116483"/>
          <a:ext cx="2447925" cy="1225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65" name="Image" r:id="rId11" imgW="6539683" imgH="2869841" progId="Photoshop.Image.9">
                  <p:embed/>
                </p:oleObj>
              </mc:Choice>
              <mc:Fallback>
                <p:oleObj name="Image" r:id="rId11" imgW="6539683" imgH="2869841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6325" y="116483"/>
                        <a:ext cx="2447925" cy="1225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18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9037941"/>
              </p:ext>
            </p:extLst>
          </p:nvPr>
        </p:nvGraphicFramePr>
        <p:xfrm>
          <a:off x="3059113" y="75208"/>
          <a:ext cx="1943100" cy="1306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66" name="Image" r:id="rId13" imgW="1549206" imgH="1041270" progId="Photoshop.Image.9">
                  <p:embed/>
                </p:oleObj>
              </mc:Choice>
              <mc:Fallback>
                <p:oleObj name="Image" r:id="rId13" imgW="1549206" imgH="1041270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113" y="75208"/>
                        <a:ext cx="1943100" cy="1306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">
            <a:extLst>
              <a:ext uri="{FF2B5EF4-FFF2-40B4-BE49-F238E27FC236}">
                <a16:creationId xmlns:a16="http://schemas.microsoft.com/office/drawing/2014/main" id="{5BC57A7C-C657-40E2-9BEE-DCFEB3B5DB4A}"/>
              </a:ext>
            </a:extLst>
          </p:cNvPr>
          <p:cNvSpPr txBox="1"/>
          <p:nvPr/>
        </p:nvSpPr>
        <p:spPr>
          <a:xfrm>
            <a:off x="1982534" y="6180019"/>
            <a:ext cx="5544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/>
              <a:t>cis</a:t>
            </a:r>
            <a:r>
              <a:rPr lang="en-US" sz="4000" dirty="0"/>
              <a:t>-regulatory evolution</a:t>
            </a:r>
            <a:endParaRPr lang="nl-NL" sz="4000" dirty="0"/>
          </a:p>
        </p:txBody>
      </p:sp>
    </p:spTree>
    <p:extLst>
      <p:ext uri="{BB962C8B-B14F-4D97-AF65-F5344CB8AC3E}">
        <p14:creationId xmlns:p14="http://schemas.microsoft.com/office/powerpoint/2010/main" val="774012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de-DE" altLang="nl-NL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de-DE" altLang="nl-NL"/>
          </a:p>
        </p:txBody>
      </p:sp>
      <p:pic>
        <p:nvPicPr>
          <p:cNvPr id="2052" name="Picture 4" descr="TriboliumSmall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142875" y="188913"/>
            <a:ext cx="8893175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nl-NL" sz="3800" b="1" i="1" dirty="0" err="1">
                <a:latin typeface="Arial" charset="0"/>
              </a:rPr>
              <a:t>Tribolium</a:t>
            </a:r>
            <a:r>
              <a:rPr lang="en-US" altLang="nl-NL" sz="3800" b="1" i="1" dirty="0">
                <a:latin typeface="Arial" charset="0"/>
              </a:rPr>
              <a:t> </a:t>
            </a:r>
            <a:r>
              <a:rPr lang="en-US" altLang="nl-NL" sz="3800" b="1" i="1" dirty="0" err="1">
                <a:latin typeface="Arial" charset="0"/>
              </a:rPr>
              <a:t>castaneum</a:t>
            </a:r>
            <a:endParaRPr lang="en-US" altLang="nl-NL" sz="3800" b="1" i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8873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765175"/>
            <a:ext cx="3962400" cy="488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11" name="Picture 6" descr="wt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0563" y="790575"/>
            <a:ext cx="4392612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7" descr="AbdA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2924175"/>
            <a:ext cx="4103688" cy="148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48" name="Rectangle 8"/>
          <p:cNvSpPr>
            <a:spLocks noChangeArrowheads="1"/>
          </p:cNvSpPr>
          <p:nvPr/>
        </p:nvSpPr>
        <p:spPr bwMode="auto">
          <a:xfrm>
            <a:off x="468313" y="2420938"/>
            <a:ext cx="3959225" cy="331311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/>
          </a:p>
        </p:txBody>
      </p:sp>
      <p:sp>
        <p:nvSpPr>
          <p:cNvPr id="163849" name="Rectangle 9"/>
          <p:cNvSpPr>
            <a:spLocks noChangeArrowheads="1"/>
          </p:cNvSpPr>
          <p:nvPr/>
        </p:nvSpPr>
        <p:spPr bwMode="auto">
          <a:xfrm>
            <a:off x="4572000" y="2852738"/>
            <a:ext cx="4176713" cy="16557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/>
          </a:p>
        </p:txBody>
      </p:sp>
    </p:spTree>
    <p:extLst>
      <p:ext uri="{BB962C8B-B14F-4D97-AF65-F5344CB8AC3E}">
        <p14:creationId xmlns:p14="http://schemas.microsoft.com/office/powerpoint/2010/main" val="157345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48" grpId="0" animBg="1"/>
      <p:bldP spid="16384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4" y="1124744"/>
            <a:ext cx="5544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/>
              <a:t>cis</a:t>
            </a:r>
            <a:r>
              <a:rPr lang="en-US" sz="4000" dirty="0"/>
              <a:t>-regulatory evolution</a:t>
            </a:r>
            <a:endParaRPr lang="nl-NL" sz="4000" dirty="0"/>
          </a:p>
        </p:txBody>
      </p:sp>
    </p:spTree>
    <p:extLst>
      <p:ext uri="{BB962C8B-B14F-4D97-AF65-F5344CB8AC3E}">
        <p14:creationId xmlns:p14="http://schemas.microsoft.com/office/powerpoint/2010/main" val="14444955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75" y="-1035050"/>
            <a:ext cx="794861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5" y="5949950"/>
            <a:ext cx="9217025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975" y="1341438"/>
            <a:ext cx="9344025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60587" y="1772816"/>
            <a:ext cx="4529137" cy="317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27784" y="548680"/>
            <a:ext cx="3960440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74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zse034042810000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005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5508625" y="6446838"/>
            <a:ext cx="34559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nl-NL" sz="1800"/>
              <a:t>Abzahnov et al.  </a:t>
            </a:r>
            <a:r>
              <a:rPr lang="en-US" altLang="nl-NL" sz="1800" i="1"/>
              <a:t>Science</a:t>
            </a:r>
            <a:r>
              <a:rPr lang="en-US" altLang="nl-NL" sz="1800"/>
              <a:t> 2004</a:t>
            </a:r>
          </a:p>
        </p:txBody>
      </p:sp>
      <p:pic>
        <p:nvPicPr>
          <p:cNvPr id="4" name="Picture 2" descr="finchesbeaks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04048" y="548680"/>
            <a:ext cx="3439391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3540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79" t="4055" r="-1" b="9546"/>
          <a:stretch/>
        </p:blipFill>
        <p:spPr bwMode="auto">
          <a:xfrm>
            <a:off x="-180975" y="0"/>
            <a:ext cx="93249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123427"/>
            <a:ext cx="88569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/>
              <a:t>Ernst Haeckel: 1834-1919: </a:t>
            </a:r>
            <a:r>
              <a:rPr lang="en-US" sz="2600" b="1" dirty="0"/>
              <a:t>De </a:t>
            </a:r>
            <a:r>
              <a:rPr lang="en-US" sz="2600" b="1" dirty="0" err="1"/>
              <a:t>ontogenie</a:t>
            </a:r>
            <a:r>
              <a:rPr lang="en-US" sz="2600" b="1" dirty="0"/>
              <a:t> </a:t>
            </a:r>
            <a:r>
              <a:rPr lang="en-US" sz="2600" b="1" dirty="0" err="1"/>
              <a:t>herhaalt</a:t>
            </a:r>
            <a:r>
              <a:rPr lang="en-US" sz="2600" b="1" dirty="0"/>
              <a:t> de </a:t>
            </a:r>
            <a:r>
              <a:rPr lang="en-US" sz="2600" b="1" dirty="0" err="1"/>
              <a:t>fylogenie</a:t>
            </a:r>
            <a:endParaRPr lang="nl-NL" sz="2600" b="1" dirty="0"/>
          </a:p>
        </p:txBody>
      </p:sp>
    </p:spTree>
    <p:extLst>
      <p:ext uri="{BB962C8B-B14F-4D97-AF65-F5344CB8AC3E}">
        <p14:creationId xmlns:p14="http://schemas.microsoft.com/office/powerpoint/2010/main" val="11322509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225" y="1588"/>
            <a:ext cx="4295775" cy="596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7350" y="260350"/>
            <a:ext cx="4970463" cy="581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0" name="TextBox 3"/>
          <p:cNvSpPr txBox="1">
            <a:spLocks noChangeArrowheads="1"/>
          </p:cNvSpPr>
          <p:nvPr/>
        </p:nvSpPr>
        <p:spPr bwMode="auto">
          <a:xfrm>
            <a:off x="323850" y="6205538"/>
            <a:ext cx="3527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nl-NL" sz="1800"/>
              <a:t>Leal &amp; Cohen, 2014</a:t>
            </a:r>
            <a:endParaRPr lang="nl-NL" altLang="nl-NL" sz="1800"/>
          </a:p>
        </p:txBody>
      </p:sp>
      <p:sp>
        <p:nvSpPr>
          <p:cNvPr id="96261" name="TextBox 4"/>
          <p:cNvSpPr txBox="1">
            <a:spLocks noChangeArrowheads="1"/>
          </p:cNvSpPr>
          <p:nvPr/>
        </p:nvSpPr>
        <p:spPr bwMode="auto">
          <a:xfrm>
            <a:off x="4572000" y="6237288"/>
            <a:ext cx="4464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nl-NL" sz="1800"/>
              <a:t>Kvon et al., 2014</a:t>
            </a:r>
            <a:endParaRPr lang="nl-NL" altLang="nl-NL" sz="180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260350"/>
            <a:ext cx="3256012" cy="4559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1979712" y="5805264"/>
            <a:ext cx="1080120" cy="80191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915816" y="6525344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ZPA Regulatory Sequence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2785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8" descr="Fig 1 full siz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333375"/>
            <a:ext cx="47625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1" name="Text Box 4"/>
          <p:cNvSpPr txBox="1">
            <a:spLocks noChangeArrowheads="1"/>
          </p:cNvSpPr>
          <p:nvPr/>
        </p:nvSpPr>
        <p:spPr bwMode="auto">
          <a:xfrm>
            <a:off x="179512" y="159023"/>
            <a:ext cx="8856984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nl-NL" sz="2400" dirty="0" err="1"/>
              <a:t>Adulte</a:t>
            </a:r>
            <a:r>
              <a:rPr lang="en-US" altLang="nl-NL" sz="2400" dirty="0"/>
              <a:t> lactose-</a:t>
            </a:r>
            <a:r>
              <a:rPr lang="en-US" altLang="nl-NL" sz="2400" dirty="0" err="1"/>
              <a:t>tolerantie</a:t>
            </a:r>
            <a:r>
              <a:rPr lang="en-US" altLang="nl-NL" sz="2400" dirty="0"/>
              <a:t> in </a:t>
            </a:r>
            <a:r>
              <a:rPr lang="en-US" altLang="nl-NL" sz="2400" dirty="0" err="1"/>
              <a:t>mensen</a:t>
            </a:r>
            <a:endParaRPr lang="en-US" altLang="nl-NL" sz="2400" dirty="0"/>
          </a:p>
        </p:txBody>
      </p:sp>
      <p:pic>
        <p:nvPicPr>
          <p:cNvPr id="155652" name="Picture 6" descr="lactase_enhancer">
            <a:hlinkClick r:id="rId4" tooltip="lactase_enhancer by somasushma, on Flickr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3933825"/>
            <a:ext cx="8424862" cy="271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3" name="Picture 10" descr="drinking-milk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463" y="692150"/>
            <a:ext cx="3390900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546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DNAgoed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088" y="5516563"/>
            <a:ext cx="54673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5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813" y="2241550"/>
            <a:ext cx="5545137" cy="347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20" name="Picture 4" descr="switchoff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5600" y="3141663"/>
            <a:ext cx="2270125" cy="279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7" name="Picture 5" descr="switchon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5600" y="3141663"/>
            <a:ext cx="2278063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8" name="Picture 2" descr="Afbeeldingsresultaat voor binding matrix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260648"/>
            <a:ext cx="35052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Afbeeldingsresultaat voor binding matrix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3" name="AutoShape 6" descr="Afbeeldingsresultaat voor binding matrix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29704" name="Picture 8" descr="Afbeeldingsresultaat voor binding matrix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5" y="312737"/>
            <a:ext cx="2805187" cy="193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AbdA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300" y="2780928"/>
            <a:ext cx="3315208" cy="1196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633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Group 2"/>
          <p:cNvGrpSpPr>
            <a:grpSpLocks/>
          </p:cNvGrpSpPr>
          <p:nvPr/>
        </p:nvGrpSpPr>
        <p:grpSpPr bwMode="auto">
          <a:xfrm>
            <a:off x="1187450" y="1700213"/>
            <a:ext cx="7127875" cy="3240087"/>
            <a:chOff x="22" y="1287"/>
            <a:chExt cx="5625" cy="2869"/>
          </a:xfrm>
        </p:grpSpPr>
        <p:pic>
          <p:nvPicPr>
            <p:cNvPr id="30723" name="Picture 3" descr="deep Sea shrimps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6" y="1368"/>
              <a:ext cx="1909" cy="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4" name="Picture 4" descr="duizendpoot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428730">
              <a:off x="22" y="1287"/>
              <a:ext cx="1156" cy="10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5" name="Picture 5" descr="fig4amphipod_600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7" y="1373"/>
              <a:ext cx="1360" cy="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6" name="Picture 6" descr="common-fruit-fly-big_Full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8" y="1344"/>
              <a:ext cx="1179" cy="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27" name="Line 7"/>
            <p:cNvSpPr>
              <a:spLocks noChangeShapeType="1"/>
            </p:cNvSpPr>
            <p:nvPr/>
          </p:nvSpPr>
          <p:spPr bwMode="auto">
            <a:xfrm>
              <a:off x="703" y="2614"/>
              <a:ext cx="2313" cy="154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0728" name="Line 8"/>
            <p:cNvSpPr>
              <a:spLocks noChangeShapeType="1"/>
            </p:cNvSpPr>
            <p:nvPr/>
          </p:nvSpPr>
          <p:spPr bwMode="auto">
            <a:xfrm flipV="1">
              <a:off x="2744" y="2296"/>
              <a:ext cx="2132" cy="167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0729" name="Line 9"/>
            <p:cNvSpPr>
              <a:spLocks noChangeShapeType="1"/>
            </p:cNvSpPr>
            <p:nvPr/>
          </p:nvSpPr>
          <p:spPr bwMode="auto">
            <a:xfrm>
              <a:off x="2245" y="2478"/>
              <a:ext cx="1315" cy="86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0730" name="Line 10"/>
            <p:cNvSpPr>
              <a:spLocks noChangeShapeType="1"/>
            </p:cNvSpPr>
            <p:nvPr/>
          </p:nvSpPr>
          <p:spPr bwMode="auto">
            <a:xfrm flipV="1">
              <a:off x="3016" y="2478"/>
              <a:ext cx="635" cy="49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32937300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112276"/>
            <a:ext cx="6840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Chromosome Conformation Capture</a:t>
            </a:r>
            <a:endParaRPr lang="nl-NL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908720"/>
            <a:ext cx="8280412" cy="9734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908720"/>
            <a:ext cx="8280412" cy="97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76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112276"/>
            <a:ext cx="6840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Chromosome Conformation Capture</a:t>
            </a:r>
            <a:endParaRPr lang="nl-NL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908720"/>
            <a:ext cx="8280412" cy="9734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908720"/>
            <a:ext cx="8280412" cy="9785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0026" y="2060848"/>
            <a:ext cx="5583947" cy="19171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0026" y="2060848"/>
            <a:ext cx="5583947" cy="19171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688" y="2060848"/>
            <a:ext cx="5586995" cy="20177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32" y="4149080"/>
            <a:ext cx="5922276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93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277303" cy="32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784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8D07A5C-F88A-4991-84EC-68909F252E7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495207" cy="815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6819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666" y="188640"/>
            <a:ext cx="8657134" cy="666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 flipV="1">
            <a:off x="3778923" y="3271292"/>
            <a:ext cx="288032" cy="50405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65287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43608" y="1628800"/>
            <a:ext cx="7200800" cy="2640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nl-NL" sz="1200" dirty="0">
                <a:latin typeface="Courier New"/>
                <a:ea typeface="Calibri"/>
                <a:cs typeface="Times New Roman"/>
              </a:rPr>
              <a:t>&gt;NP_835221.2 </a:t>
            </a:r>
            <a:r>
              <a:rPr lang="nl-NL" sz="1200" dirty="0" err="1">
                <a:latin typeface="Courier New"/>
                <a:ea typeface="Calibri"/>
                <a:cs typeface="Times New Roman"/>
              </a:rPr>
              <a:t>homeobox</a:t>
            </a:r>
            <a:r>
              <a:rPr lang="nl-NL" sz="1200" dirty="0">
                <a:latin typeface="Courier New"/>
                <a:ea typeface="Calibri"/>
                <a:cs typeface="Times New Roman"/>
              </a:rPr>
              <a:t> </a:t>
            </a:r>
            <a:r>
              <a:rPr lang="nl-NL" sz="1200" dirty="0" err="1">
                <a:latin typeface="Courier New"/>
                <a:ea typeface="Calibri"/>
                <a:cs typeface="Times New Roman"/>
              </a:rPr>
              <a:t>protein</a:t>
            </a:r>
            <a:r>
              <a:rPr lang="nl-NL" sz="1200" dirty="0">
                <a:latin typeface="Courier New"/>
                <a:ea typeface="Calibri"/>
                <a:cs typeface="Times New Roman"/>
              </a:rPr>
              <a:t> DLX-1 </a:t>
            </a:r>
            <a:r>
              <a:rPr lang="nl-NL" sz="1200" dirty="0" err="1">
                <a:latin typeface="Courier New"/>
                <a:ea typeface="Calibri"/>
                <a:cs typeface="Times New Roman"/>
              </a:rPr>
              <a:t>isoform</a:t>
            </a:r>
            <a:r>
              <a:rPr lang="nl-NL" sz="1200" dirty="0">
                <a:latin typeface="Courier New"/>
                <a:ea typeface="Calibri"/>
                <a:cs typeface="Times New Roman"/>
              </a:rPr>
              <a:t> 1 [Homo sapiens]</a:t>
            </a:r>
            <a:endParaRPr lang="nl-NL" sz="12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nl-NL" sz="1200" dirty="0">
                <a:latin typeface="Courier New"/>
                <a:ea typeface="Calibri"/>
                <a:cs typeface="Times New Roman"/>
              </a:rPr>
              <a:t>MTMTTMPESLNSPVSGKAVFMEFGPPNQQMSPSPMSHGHYSMHCLHSAGHSQPDGAYSSASSFSRPLGYP</a:t>
            </a:r>
            <a:endParaRPr lang="nl-NL" sz="12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nl-NL" sz="1200" dirty="0">
                <a:latin typeface="Courier New"/>
                <a:ea typeface="Calibri"/>
                <a:cs typeface="Times New Roman"/>
              </a:rPr>
              <a:t>YVNSVSSHASSPYISSVQSYPGSASLAQSRLEDPGADSEKSTVVEGGEVRFNGKGKKIRKPRTIYSSLQL</a:t>
            </a:r>
            <a:endParaRPr lang="nl-NL" sz="12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nl-NL" sz="1200" dirty="0">
                <a:latin typeface="Courier New"/>
                <a:ea typeface="Calibri"/>
                <a:cs typeface="Times New Roman"/>
              </a:rPr>
              <a:t>QALNRRFQQTQYLALPERAELAASLGLTQTQVKIWFQNKRSKFKKLMKQGGAALEGSALANGRALSAGSP</a:t>
            </a:r>
            <a:endParaRPr lang="nl-NL" sz="12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nl-NL" sz="1200" dirty="0">
                <a:latin typeface="Courier New"/>
                <a:ea typeface="Calibri"/>
                <a:cs typeface="Times New Roman"/>
              </a:rPr>
              <a:t>PVPPGWNPNSSSGKGSGGNAGSYIPSYTSWYPSAHQEAMQQPQLM</a:t>
            </a:r>
            <a:endParaRPr lang="nl-NL" sz="12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NL" sz="1200" dirty="0">
                <a:ea typeface="Calibri"/>
                <a:cs typeface="Times New Roman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dirty="0" err="1">
                <a:ea typeface="Calibri"/>
                <a:cs typeface="Times New Roman"/>
              </a:rPr>
              <a:t>Maak</a:t>
            </a:r>
            <a:r>
              <a:rPr lang="en-US" sz="1200" dirty="0">
                <a:ea typeface="Calibri"/>
                <a:cs typeface="Times New Roman"/>
              </a:rPr>
              <a:t> </a:t>
            </a:r>
            <a:r>
              <a:rPr lang="en-US" sz="1200" dirty="0" err="1">
                <a:ea typeface="Calibri"/>
                <a:cs typeface="Times New Roman"/>
              </a:rPr>
              <a:t>er</a:t>
            </a:r>
            <a:r>
              <a:rPr lang="en-US" sz="1200" dirty="0">
                <a:ea typeface="Calibri"/>
                <a:cs typeface="Times New Roman"/>
              </a:rPr>
              <a:t> </a:t>
            </a:r>
            <a:r>
              <a:rPr lang="en-US" sz="1200" dirty="0" err="1">
                <a:ea typeface="Calibri"/>
                <a:cs typeface="Times New Roman"/>
              </a:rPr>
              <a:t>een</a:t>
            </a:r>
            <a:r>
              <a:rPr lang="en-US" sz="1200" dirty="0">
                <a:ea typeface="Calibri"/>
                <a:cs typeface="Times New Roman"/>
              </a:rPr>
              <a:t> </a:t>
            </a:r>
            <a:r>
              <a:rPr lang="en-US" sz="1200" dirty="0" err="1">
                <a:ea typeface="Calibri"/>
                <a:cs typeface="Times New Roman"/>
              </a:rPr>
              <a:t>handige</a:t>
            </a:r>
            <a:r>
              <a:rPr lang="en-US" sz="1200" dirty="0">
                <a:ea typeface="Calibri"/>
                <a:cs typeface="Times New Roman"/>
              </a:rPr>
              <a:t> </a:t>
            </a:r>
            <a:r>
              <a:rPr lang="en-US" sz="1200" dirty="0" err="1">
                <a:ea typeface="Calibri"/>
                <a:cs typeface="Times New Roman"/>
              </a:rPr>
              <a:t>naam</a:t>
            </a:r>
            <a:r>
              <a:rPr lang="en-US" sz="1200" dirty="0">
                <a:ea typeface="Calibri"/>
                <a:cs typeface="Times New Roman"/>
              </a:rPr>
              <a:t> van:</a:t>
            </a:r>
            <a:endParaRPr lang="nl-NL" sz="12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nl-NL" sz="1200" dirty="0">
                <a:latin typeface="Courier New"/>
                <a:ea typeface="Calibri"/>
                <a:cs typeface="Times New Roman"/>
              </a:rPr>
              <a:t>&gt;</a:t>
            </a:r>
            <a:r>
              <a:rPr lang="nl-NL" sz="1200" dirty="0" err="1">
                <a:latin typeface="Courier New"/>
                <a:ea typeface="Calibri"/>
                <a:cs typeface="Times New Roman"/>
              </a:rPr>
              <a:t>MensDistalless</a:t>
            </a:r>
            <a:endParaRPr lang="nl-NL" sz="12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nl-NL" sz="1200" dirty="0">
                <a:latin typeface="Courier New"/>
                <a:ea typeface="Calibri"/>
                <a:cs typeface="Times New Roman"/>
              </a:rPr>
              <a:t>MTMTTMPESLNSPVSGKAVFMEFGPPNQQMSPSPMSHGHYSMHCLHSAGHSQPDGAYSSASSFSRPLGYP</a:t>
            </a:r>
            <a:endParaRPr lang="nl-NL" sz="12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nl-NL" sz="1200" dirty="0">
                <a:latin typeface="Courier New"/>
                <a:ea typeface="Calibri"/>
                <a:cs typeface="Times New Roman"/>
              </a:rPr>
              <a:t>YVNSVSSHASSPYISSVQSYPGSASLAQSRLEDPGADSEKSTVVEGGEVRFNGKGKKIRKPRTIYSSLQL</a:t>
            </a:r>
            <a:endParaRPr lang="nl-NL" sz="12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nl-NL" sz="1200" dirty="0">
                <a:latin typeface="Courier New"/>
                <a:ea typeface="Calibri"/>
                <a:cs typeface="Times New Roman"/>
              </a:rPr>
              <a:t>QALNRRFQQTQYLALPERAELAASLGLTQTQVKIWFQNKRSKFKKLMKQGGAALEGSALANGRALSAGSP</a:t>
            </a:r>
            <a:endParaRPr lang="nl-NL" sz="12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NL" sz="1200" dirty="0">
                <a:latin typeface="Courier New"/>
                <a:ea typeface="Calibri"/>
                <a:cs typeface="Times New Roman"/>
              </a:rPr>
              <a:t>PVPPGWNPNSSSGKGSGGNAGSYIPSYTSWYPSAHQEAMQQPQLM</a:t>
            </a:r>
            <a:endParaRPr lang="nl-NL" sz="1200" dirty="0">
              <a:ea typeface="Calibri"/>
              <a:cs typeface="Times New Roman"/>
            </a:endParaRP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46114203-D2F1-4FB6-8ADD-D9463A6B0A1F}"/>
              </a:ext>
            </a:extLst>
          </p:cNvPr>
          <p:cNvSpPr/>
          <p:nvPr/>
        </p:nvSpPr>
        <p:spPr>
          <a:xfrm>
            <a:off x="971600" y="1628800"/>
            <a:ext cx="151216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A7835B99-D61B-4820-8DAC-F5B92A9547EB}"/>
              </a:ext>
            </a:extLst>
          </p:cNvPr>
          <p:cNvSpPr txBox="1"/>
          <p:nvPr/>
        </p:nvSpPr>
        <p:spPr>
          <a:xfrm>
            <a:off x="2200554" y="1259468"/>
            <a:ext cx="3955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srgbClr val="FF0000"/>
                </a:solidFill>
              </a:rPr>
              <a:t>unique</a:t>
            </a:r>
            <a:r>
              <a:rPr lang="nl-NL" dirty="0">
                <a:solidFill>
                  <a:srgbClr val="FF0000"/>
                </a:solidFill>
              </a:rPr>
              <a:t> </a:t>
            </a:r>
            <a:r>
              <a:rPr lang="nl-NL" dirty="0" err="1">
                <a:solidFill>
                  <a:srgbClr val="FF0000"/>
                </a:solidFill>
              </a:rPr>
              <a:t>identifier</a:t>
            </a:r>
            <a:endParaRPr lang="nl-N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52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hylogeny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2060575"/>
            <a:ext cx="7924800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4627562" y="5229225"/>
            <a:ext cx="2736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nl-NL" sz="1800" dirty="0" err="1"/>
              <a:t>Protostomia</a:t>
            </a:r>
            <a:endParaRPr lang="de-DE" altLang="nl-NL" sz="1800" dirty="0"/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1850578" y="5412582"/>
            <a:ext cx="25193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nl-NL" sz="1800" dirty="0" err="1"/>
              <a:t>Deuterostomia</a:t>
            </a:r>
            <a:endParaRPr lang="de-DE" altLang="nl-NL" sz="1800" dirty="0"/>
          </a:p>
        </p:txBody>
      </p:sp>
      <p:graphicFrame>
        <p:nvGraphicFramePr>
          <p:cNvPr id="12293" name="Object 5"/>
          <p:cNvGraphicFramePr>
            <a:graphicFrameLocks noChangeAspect="1"/>
          </p:cNvGraphicFramePr>
          <p:nvPr/>
        </p:nvGraphicFramePr>
        <p:xfrm>
          <a:off x="6011863" y="4076700"/>
          <a:ext cx="2286000" cy="1620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6" name="Image" r:id="rId5" imgW="2285846" imgH="1620873" progId="Photoshop.Image.9">
                  <p:embed/>
                </p:oleObj>
              </mc:Choice>
              <mc:Fallback>
                <p:oleObj name="Image" r:id="rId5" imgW="2285846" imgH="1620873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1863" y="4076700"/>
                        <a:ext cx="2286000" cy="1620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2492205"/>
              </p:ext>
            </p:extLst>
          </p:nvPr>
        </p:nvGraphicFramePr>
        <p:xfrm>
          <a:off x="307975" y="4292600"/>
          <a:ext cx="2286000" cy="1112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7" name="Image" r:id="rId7" imgW="2285846" imgH="1113573" progId="Photoshop.Image.9">
                  <p:embed/>
                </p:oleObj>
              </mc:Choice>
              <mc:Fallback>
                <p:oleObj name="Image" r:id="rId7" imgW="2285846" imgH="1113573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975" y="4292600"/>
                        <a:ext cx="2286000" cy="1112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5" name="Text Box 7"/>
          <p:cNvSpPr txBox="1">
            <a:spLocks noChangeArrowheads="1"/>
          </p:cNvSpPr>
          <p:nvPr/>
        </p:nvSpPr>
        <p:spPr bwMode="auto">
          <a:xfrm rot="-5400000">
            <a:off x="2450306" y="1229520"/>
            <a:ext cx="15843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nl-NL" sz="1800"/>
              <a:t>vertebrates</a:t>
            </a: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 rot="-5400000">
            <a:off x="866776" y="1157287"/>
            <a:ext cx="18716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nl-NL" sz="1800"/>
              <a:t>hemichordates</a:t>
            </a:r>
          </a:p>
        </p:txBody>
      </p:sp>
      <p:sp>
        <p:nvSpPr>
          <p:cNvPr id="12297" name="Text Box 9"/>
          <p:cNvSpPr txBox="1">
            <a:spLocks noChangeArrowheads="1"/>
          </p:cNvSpPr>
          <p:nvPr/>
        </p:nvSpPr>
        <p:spPr bwMode="auto">
          <a:xfrm rot="-5400000">
            <a:off x="219075" y="1157288"/>
            <a:ext cx="17287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nl-NL" sz="1800" dirty="0" err="1"/>
              <a:t>echinoderms</a:t>
            </a:r>
            <a:endParaRPr lang="de-DE" altLang="nl-NL" sz="1800" dirty="0"/>
          </a:p>
        </p:txBody>
      </p:sp>
      <p:sp>
        <p:nvSpPr>
          <p:cNvPr id="12298" name="Text Box 10"/>
          <p:cNvSpPr txBox="1">
            <a:spLocks noChangeArrowheads="1"/>
          </p:cNvSpPr>
          <p:nvPr/>
        </p:nvSpPr>
        <p:spPr bwMode="auto">
          <a:xfrm rot="-5400000">
            <a:off x="1947069" y="1445419"/>
            <a:ext cx="11525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nl-NL" sz="1800" dirty="0" err="1"/>
              <a:t>tunicates</a:t>
            </a:r>
            <a:endParaRPr lang="de-DE" altLang="nl-NL" sz="1800" dirty="0"/>
          </a:p>
        </p:txBody>
      </p:sp>
      <p:sp>
        <p:nvSpPr>
          <p:cNvPr id="12299" name="Text Box 11"/>
          <p:cNvSpPr txBox="1">
            <a:spLocks noChangeArrowheads="1"/>
          </p:cNvSpPr>
          <p:nvPr/>
        </p:nvSpPr>
        <p:spPr bwMode="auto">
          <a:xfrm rot="-5400000">
            <a:off x="3386138" y="1373187"/>
            <a:ext cx="12969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nl-NL" sz="1800"/>
              <a:t>flatworms</a:t>
            </a:r>
          </a:p>
        </p:txBody>
      </p:sp>
      <p:sp>
        <p:nvSpPr>
          <p:cNvPr id="12300" name="Text Box 12"/>
          <p:cNvSpPr txBox="1">
            <a:spLocks noChangeArrowheads="1"/>
          </p:cNvSpPr>
          <p:nvPr/>
        </p:nvSpPr>
        <p:spPr bwMode="auto">
          <a:xfrm rot="-5400000">
            <a:off x="4071938" y="1338263"/>
            <a:ext cx="12239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nl-NL" sz="1800"/>
              <a:t>annelids</a:t>
            </a:r>
          </a:p>
        </p:txBody>
      </p:sp>
      <p:sp>
        <p:nvSpPr>
          <p:cNvPr id="12301" name="Text Box 13"/>
          <p:cNvSpPr txBox="1">
            <a:spLocks noChangeArrowheads="1"/>
          </p:cNvSpPr>
          <p:nvPr/>
        </p:nvSpPr>
        <p:spPr bwMode="auto">
          <a:xfrm rot="-5400000">
            <a:off x="4862513" y="1409700"/>
            <a:ext cx="10810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nl-NL" sz="1800"/>
              <a:t>mollusks</a:t>
            </a:r>
          </a:p>
        </p:txBody>
      </p:sp>
      <p:sp>
        <p:nvSpPr>
          <p:cNvPr id="12302" name="Text Box 14"/>
          <p:cNvSpPr txBox="1">
            <a:spLocks noChangeArrowheads="1"/>
          </p:cNvSpPr>
          <p:nvPr/>
        </p:nvSpPr>
        <p:spPr bwMode="auto">
          <a:xfrm rot="-5400000">
            <a:off x="5978525" y="1301751"/>
            <a:ext cx="12969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nl-NL" sz="1800"/>
              <a:t>arthropods</a:t>
            </a:r>
          </a:p>
        </p:txBody>
      </p:sp>
      <p:sp>
        <p:nvSpPr>
          <p:cNvPr id="12303" name="Text Box 15"/>
          <p:cNvSpPr txBox="1">
            <a:spLocks noChangeArrowheads="1"/>
          </p:cNvSpPr>
          <p:nvPr/>
        </p:nvSpPr>
        <p:spPr bwMode="auto">
          <a:xfrm rot="-5400000">
            <a:off x="6734969" y="1337469"/>
            <a:ext cx="13684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nl-NL" sz="1800" dirty="0" err="1"/>
              <a:t>nematodes</a:t>
            </a:r>
            <a:endParaRPr lang="de-DE" altLang="nl-NL" sz="1800" dirty="0"/>
          </a:p>
        </p:txBody>
      </p:sp>
      <p:sp>
        <p:nvSpPr>
          <p:cNvPr id="12305" name="Text Box 19"/>
          <p:cNvSpPr txBox="1">
            <a:spLocks noChangeArrowheads="1"/>
          </p:cNvSpPr>
          <p:nvPr/>
        </p:nvSpPr>
        <p:spPr bwMode="auto">
          <a:xfrm>
            <a:off x="971550" y="260350"/>
            <a:ext cx="6985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nl-NL" sz="2800" b="1"/>
              <a:t>Bilateralia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50631" y="407035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Spiralia</a:t>
            </a:r>
            <a:endParaRPr lang="nl-NL" dirty="0"/>
          </a:p>
        </p:txBody>
      </p:sp>
      <p:pic>
        <p:nvPicPr>
          <p:cNvPr id="24" name="Picture 4" descr="SpiralClev2"/>
          <p:cNvPicPr>
            <a:picLocks noChangeAspect="1" noChangeArrowheads="1"/>
          </p:cNvPicPr>
          <p:nvPr/>
        </p:nvPicPr>
        <p:blipFill rotWithShape="1">
          <a:blip r:embed="rId9"/>
          <a:srcRect/>
          <a:stretch/>
        </p:blipFill>
        <p:spPr bwMode="auto">
          <a:xfrm>
            <a:off x="1619250" y="904875"/>
            <a:ext cx="366714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SpiralClev2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26806" y="764704"/>
            <a:ext cx="98941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3635375" y="1557338"/>
            <a:ext cx="2449513" cy="25130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428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/>
      <p:bldP spid="12292" grpId="0"/>
      <p:bldP spid="3" grpId="0"/>
      <p:bldP spid="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www.gene-expression-programming.com/GepBook/Chapter1/Section2/SS4/Figure06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1" y="434763"/>
            <a:ext cx="4722882" cy="5154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Afbeeldingsresultaat voor single letter amino acid genetic code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434763"/>
            <a:ext cx="3810000" cy="512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4768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476" y="196437"/>
            <a:ext cx="9168036" cy="6472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BAA0170-ACA6-4945-94DF-FD9C14B774A9}"/>
              </a:ext>
            </a:extLst>
          </p:cNvPr>
          <p:cNvCxnSpPr/>
          <p:nvPr/>
        </p:nvCxnSpPr>
        <p:spPr>
          <a:xfrm flipH="1" flipV="1">
            <a:off x="7452320" y="3861048"/>
            <a:ext cx="792088" cy="108012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96514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7165" y="25152"/>
            <a:ext cx="9129192" cy="1000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 flipV="1">
            <a:off x="4355976" y="5517232"/>
            <a:ext cx="792088" cy="108012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44658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871"/>
            <a:ext cx="11325661" cy="707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171729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5895" y="548679"/>
            <a:ext cx="8001000" cy="580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 flipV="1">
            <a:off x="2745654" y="2636912"/>
            <a:ext cx="396044" cy="57606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58675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548680"/>
            <a:ext cx="6696744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&gt;NP_835221.2 </a:t>
            </a:r>
            <a:r>
              <a:rPr lang="nl-NL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homeobox</a:t>
            </a:r>
            <a:r>
              <a:rPr lang="nl-NL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nl-NL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protein</a:t>
            </a:r>
            <a:r>
              <a:rPr lang="nl-NL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DLX-1 </a:t>
            </a:r>
            <a:r>
              <a:rPr lang="nl-NL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isoform</a:t>
            </a:r>
            <a:r>
              <a:rPr lang="nl-NL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1 [Homo sapiens]</a:t>
            </a:r>
          </a:p>
          <a:p>
            <a:r>
              <a:rPr lang="nl-NL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MTMTTMPESLNSPVSGKAVFMEFGPPNQQMSPSPMSHGHYSMHCLHSAGHSQPDGAYSSASSFSRPLGYP</a:t>
            </a:r>
          </a:p>
          <a:p>
            <a:r>
              <a:rPr lang="nl-NL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YVNSVSSHASSPYISSVQSYPGSASLAQSRLEDPGADSEKSTVVEGGEVRFNGKGKKIRKPRTIYSSLQL</a:t>
            </a:r>
          </a:p>
          <a:p>
            <a:r>
              <a:rPr lang="nl-NL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QALNRRFQQTQYLALPERAELAASLGLTQTQVKIWFQNKRSKFKKLMKQGGAALEGSALANGRALSAGSP</a:t>
            </a:r>
          </a:p>
          <a:p>
            <a:r>
              <a:rPr lang="nl-NL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PVPPGWNPNSSSGKGSGGNAGSYIPSYTSWYPSAHQEAMQQPQLM</a:t>
            </a:r>
          </a:p>
          <a:p>
            <a:r>
              <a:rPr lang="nl-NL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 </a:t>
            </a:r>
          </a:p>
          <a:p>
            <a:r>
              <a:rPr lang="nl-NL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&gt;XP_009442039.1 </a:t>
            </a:r>
            <a:r>
              <a:rPr lang="nl-NL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homeobox</a:t>
            </a:r>
            <a:r>
              <a:rPr lang="nl-NL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nl-NL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protein</a:t>
            </a:r>
            <a:r>
              <a:rPr lang="nl-NL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DLX-1 [Pan troglodytes]</a:t>
            </a:r>
          </a:p>
          <a:p>
            <a:r>
              <a:rPr lang="nl-NL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MTMTTMPESLNSPVSGKAVFMEFGPPNQQMSPSPMSHGHYSMHCLHSAGHSQPDGAYSSASSFSRPLGYP</a:t>
            </a:r>
          </a:p>
          <a:p>
            <a:r>
              <a:rPr lang="nl-NL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YVNSVSSHASSPYISSVQSYPGSASLAQSRLEDPGADSEKSTVVEGGEVRFNGKGKKIRKPRTIYSSLQL</a:t>
            </a:r>
          </a:p>
          <a:p>
            <a:r>
              <a:rPr lang="nl-NL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QALNRRFQQTQYLALPERAELAASLGLTQTQVKIWFQNKRSKFKKLMKQGGAALEGSALANGRALSAGSP</a:t>
            </a:r>
          </a:p>
          <a:p>
            <a:r>
              <a:rPr lang="nl-NL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PVPPGWNPNSSSGKGSGGNAGSYIPSYTSWYPSAHQEAMQQPQLM</a:t>
            </a:r>
          </a:p>
          <a:p>
            <a:r>
              <a:rPr lang="nl-NL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 </a:t>
            </a:r>
          </a:p>
          <a:p>
            <a:r>
              <a:rPr lang="nl-NL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Of, met handige namen:</a:t>
            </a:r>
          </a:p>
          <a:p>
            <a:r>
              <a:rPr lang="nl-NL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 </a:t>
            </a:r>
          </a:p>
          <a:p>
            <a:r>
              <a:rPr lang="nl-NL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nl-NL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MensDistalless</a:t>
            </a:r>
            <a:endParaRPr lang="nl-NL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nl-NL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MTMTTMPESLNSPVSGKAVFMEFGPPNQQMSPSPMSHGHYSMHCLHSAGHSQPDGAYSSASSFSRPLGYP</a:t>
            </a:r>
          </a:p>
          <a:p>
            <a:r>
              <a:rPr lang="nl-NL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YVNSVSSHASSPYISSVQSYPGSASLAQSRLEDPGADSEKSTVVEGGEVRFNGKGKKIRKPRTIYSSLQL</a:t>
            </a:r>
          </a:p>
          <a:p>
            <a:r>
              <a:rPr lang="nl-NL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QALNRRFQQTQYLALPERAELAASLGLTQTQVKIWFQNKRSKFKKLMKQGGAALEGSALANGRALSAGSP</a:t>
            </a:r>
          </a:p>
          <a:p>
            <a:r>
              <a:rPr lang="nl-NL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PVPPGWNPNSSSGKGSGGNAGSYIPSYTSWYPSAHQEAMQQPQLM</a:t>
            </a:r>
          </a:p>
          <a:p>
            <a:r>
              <a:rPr lang="nl-NL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 </a:t>
            </a:r>
          </a:p>
          <a:p>
            <a:r>
              <a:rPr lang="nl-NL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nl-NL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ChimpanseeDistalless</a:t>
            </a:r>
            <a:endParaRPr lang="nl-NL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nl-NL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MTMTTMPESLNSPVSGKAVFMEFGPPNQQMSPSPMSHGHYSMHCLHSAGHSQPDGAYSSASSFSRPLGYP</a:t>
            </a:r>
          </a:p>
          <a:p>
            <a:r>
              <a:rPr lang="nl-NL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YVNSVSSHASSPYISSVQSYPGSASLAQSRLEDPGADSEKSTVVEGGEVRFNGKGKKIRKPRTIYSSLQL</a:t>
            </a:r>
          </a:p>
          <a:p>
            <a:r>
              <a:rPr lang="nl-NL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QALNRRFQQTQYLALPERAELAASLGLTQTQVKIWFQNKRSKFKKLMKQGGAALEGSALANGRALSAGSP</a:t>
            </a:r>
          </a:p>
          <a:p>
            <a:r>
              <a:rPr lang="nl-NL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PVPPGWNPNSSSGKGSGGNAGSYIPSYTSWYPSAHQEAMQQPQLM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190888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188640"/>
            <a:ext cx="30963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Gewervelden</a:t>
            </a:r>
            <a:r>
              <a:rPr lang="en-US" dirty="0"/>
              <a:t> (</a:t>
            </a:r>
            <a:r>
              <a:rPr lang="en-US" dirty="0" err="1"/>
              <a:t>bijvoorbeeld</a:t>
            </a:r>
            <a:r>
              <a:rPr lang="en-US" dirty="0"/>
              <a:t>):</a:t>
            </a:r>
          </a:p>
          <a:p>
            <a:r>
              <a:rPr lang="nl-NL" dirty="0"/>
              <a:t>Koe: </a:t>
            </a:r>
            <a:r>
              <a:rPr lang="en-US" i="1" dirty="0" err="1"/>
              <a:t>Bos</a:t>
            </a:r>
            <a:r>
              <a:rPr lang="en-US" i="1" dirty="0"/>
              <a:t> </a:t>
            </a:r>
            <a:r>
              <a:rPr lang="en-US" i="1" dirty="0" err="1"/>
              <a:t>taurus</a:t>
            </a:r>
            <a:endParaRPr lang="nl-NL" i="1" dirty="0"/>
          </a:p>
          <a:p>
            <a:r>
              <a:rPr lang="en-US" dirty="0"/>
              <a:t>Kip: </a:t>
            </a:r>
            <a:r>
              <a:rPr lang="en-US" i="1" dirty="0"/>
              <a:t>Gallus </a:t>
            </a:r>
            <a:r>
              <a:rPr lang="en-US" i="1" dirty="0" err="1"/>
              <a:t>gallus</a:t>
            </a:r>
            <a:endParaRPr lang="nl-NL" i="1" dirty="0"/>
          </a:p>
          <a:p>
            <a:r>
              <a:rPr lang="en-US" dirty="0" err="1"/>
              <a:t>Kikker</a:t>
            </a:r>
            <a:r>
              <a:rPr lang="en-US" dirty="0"/>
              <a:t>: </a:t>
            </a:r>
            <a:r>
              <a:rPr lang="en-US" i="1" dirty="0" err="1"/>
              <a:t>Xenopus</a:t>
            </a:r>
            <a:r>
              <a:rPr lang="en-US" i="1" dirty="0"/>
              <a:t> </a:t>
            </a:r>
            <a:r>
              <a:rPr lang="en-US" i="1" dirty="0" err="1"/>
              <a:t>laevis</a:t>
            </a:r>
            <a:endParaRPr lang="nl-NL" i="1" dirty="0"/>
          </a:p>
          <a:p>
            <a:r>
              <a:rPr lang="en-US" dirty="0" err="1"/>
              <a:t>Zebravis</a:t>
            </a:r>
            <a:r>
              <a:rPr lang="en-US" dirty="0"/>
              <a:t>: </a:t>
            </a:r>
            <a:r>
              <a:rPr lang="en-US" i="1" dirty="0"/>
              <a:t>Danio </a:t>
            </a:r>
            <a:r>
              <a:rPr lang="en-US" i="1" dirty="0" err="1"/>
              <a:t>rerio</a:t>
            </a:r>
            <a:endParaRPr lang="nl-NL" i="1" dirty="0"/>
          </a:p>
          <a:p>
            <a:r>
              <a:rPr lang="en-US" dirty="0"/>
              <a:t> </a:t>
            </a:r>
            <a:endParaRPr lang="nl-NL" dirty="0"/>
          </a:p>
          <a:p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5F7FFDAF-C9DC-42BF-A460-E8AA6AC8B553}"/>
              </a:ext>
            </a:extLst>
          </p:cNvPr>
          <p:cNvSpPr txBox="1"/>
          <p:nvPr/>
        </p:nvSpPr>
        <p:spPr>
          <a:xfrm>
            <a:off x="107504" y="2132856"/>
            <a:ext cx="815604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Mens</a:t>
            </a:r>
            <a:endParaRPr lang="nl-NL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MTMTTMPESLNSPVSGKAVFMEFGPPNQQMSPSPMSHGHYSMHCLHSAGHSQPDGAYSSASSFSRPLGYPYVNSVSSHASSPYISSVQSYPGSASLAQSRLEDPGADSEKSTVVEGGEVRFNGKGKKIRKPRTIYSSLQLQALNRRFQQTQYLALPERAELAASLGLTQTQVKIWFQNKRSKFKKLMKQGGAALEGSALANGRALSAGSPPVPPGWNPNSSSGKGSGGNAGSYIPSYTSWYPSAHQEAMQQPQLM</a:t>
            </a:r>
            <a:endParaRPr lang="nl-NL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 </a:t>
            </a:r>
            <a:endParaRPr lang="nl-NL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Chimpansee</a:t>
            </a:r>
            <a:endParaRPr lang="nl-NL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MTMTTMPESLNSPVSGKAVFMEFGPPNQQMSPSPMSHGHYSMHCLHSAGHSQPDGAYSSASSFSRPLGYPYVNSVSSHASSPYISSVQSYPGSASLAQSRLEDPGADSEKSTVVEGGEVRFNGKGKKIRKPRTIYSSLQLQALNRRFQQTQYLALPERAELAASLGLTQTQVKIWFQNKRSKFKKLMKQGGAALEGSALANGRALSAGSPPVPPGWNPNSSSGKGSGGNAGSYIPSYTSWYPSAHQEAMQQPQLM</a:t>
            </a:r>
            <a:endParaRPr lang="nl-NL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 </a:t>
            </a:r>
            <a:endParaRPr lang="nl-NL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Koe</a:t>
            </a:r>
            <a:endParaRPr lang="nl-NL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MTMTTMPESLNSPVSGKAVFMEFGPPNQQMSPSPMSHGHYSMHCLHSAGHSQPDGAYSSASSFSRPLGYPYVNSVSSHASSPYISSVQSYPGSASLTQSRLEDPGADSEKSTVVEGGEVRFNGKGKKIRKPRTIYSSLQLQALNRRFQQTQYLALPERAELAASLGLTQTQVKIWFQNKRSKFKKLMKQGGAALEGSALANGRALSAGSPPVPPGWNPNSSSGKGSGGSAGSYIPSYTSWYPSAHQEALQQPQLM</a:t>
            </a:r>
            <a:endParaRPr lang="nl-NL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 </a:t>
            </a:r>
            <a:endParaRPr lang="nl-NL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&gt;Kip</a:t>
            </a:r>
            <a:endParaRPr lang="nl-NL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MTMTTMPESLNSPVSGKAVFMEFGPPGQQMSPSPMSHGHYSMHCLHSAGHSQPDSAYSTASSFSRPLGYPYVNSVSSHSGNPYISSVQPYPNSSGLAQPRLEETGAESEKSTVVEGGEVRFNGKGKKIRKPRTIYSSLQLQALNRRFQQTQYLALPERAELAASLGLTQTQVKIWFQNKRSKFKKLMKQGGAALESGALSNGRALSGGSPPVPAVWNTSSASGKASSGSAGTYIPSYTSWYPSAHQEAMQQPQLM</a:t>
            </a:r>
            <a:endParaRPr lang="nl-NL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 </a:t>
            </a:r>
            <a:endParaRPr lang="nl-NL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Kikker</a:t>
            </a:r>
            <a:endParaRPr lang="nl-NL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MMTMTTMADGLEAQDSSKSAFMEFGQQQSHSQQSSPVMAAGHYPSLHCLHSGSHHHPQHQHDTNYSGSNSYSRSLAAYPYMSHSQHSPYLQSCNSNTTTQSRAEEPDQQKTTVIENGEIRFNGKGKKIRKPRTIYSSLQLQALNHRFQQTQYLALPERAELAASLGVTQTQVKIWFQNKRSKYKKLIKQGNNPLEIDQLAGTVALSPRSPAIPPVWDVSASKGVSMAPNSYMPGYSHWYSSPHQDTMQRSQMM</a:t>
            </a: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Zebravis</a:t>
            </a:r>
            <a:endParaRPr lang="nl-NL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MTMSTIPESLNSPVSGKSVFMEFGPPSQQMSPSSMTHGHYSMHCLHSSGHPQHDSAYSPAPSFPRSLPYPYVNSVGSHSSSPYLSTVQTYPNNSALAQTRLEDPAPESEKNTVVEGGEVRFNGKGKKIRKPRTIYSSLQLQALNRRFQQTQYLALPERAELAASLGLTQTQVKIWFQNKRSKFKKLMKQGGGTIDTNALANGRGLSTGSPSVAPVWNTTATVKTSTPTSYIPSYTSWYPTAHQDTMQQPQLM</a:t>
            </a:r>
            <a:endParaRPr lang="nl-NL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nl-NL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nl-NL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430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hylogeny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2060575"/>
            <a:ext cx="7924800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627562" y="5229225"/>
            <a:ext cx="2736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nl-NL" sz="1800" dirty="0" err="1"/>
              <a:t>Protostomia</a:t>
            </a:r>
            <a:endParaRPr lang="de-DE" altLang="nl-NL" sz="18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850578" y="5412582"/>
            <a:ext cx="25193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nl-NL" sz="1800" dirty="0" err="1"/>
              <a:t>Deuterostomia</a:t>
            </a:r>
            <a:endParaRPr lang="de-DE" altLang="nl-NL" sz="1800" dirty="0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 rot="16200000">
            <a:off x="2322335" y="1229520"/>
            <a:ext cx="15843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nl-NL" sz="1800" dirty="0" err="1"/>
              <a:t>vertebrates</a:t>
            </a:r>
            <a:endParaRPr lang="de-DE" altLang="nl-NL" sz="1800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 rot="16200000">
            <a:off x="219075" y="1157288"/>
            <a:ext cx="17287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nl-NL" sz="1800" dirty="0" err="1"/>
              <a:t>echinoderms</a:t>
            </a:r>
            <a:endParaRPr lang="de-DE" altLang="nl-NL" sz="1800" dirty="0"/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 rot="16200000">
            <a:off x="1769623" y="1445420"/>
            <a:ext cx="11525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nl-NL" sz="1800" dirty="0" err="1"/>
              <a:t>tunicates</a:t>
            </a:r>
            <a:endParaRPr lang="de-DE" altLang="nl-NL" sz="1800" dirty="0"/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 rot="16200000">
            <a:off x="3386138" y="1373187"/>
            <a:ext cx="12969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nl-NL" sz="1800"/>
              <a:t>flatworms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 rot="16200000">
            <a:off x="4071938" y="1338263"/>
            <a:ext cx="12239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nl-NL" sz="1800"/>
              <a:t>annelids</a:t>
            </a: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 rot="16200000">
            <a:off x="4862513" y="1409700"/>
            <a:ext cx="10810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nl-NL" sz="1800"/>
              <a:t>mollusks</a:t>
            </a: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 rot="16200000">
            <a:off x="5978525" y="1301751"/>
            <a:ext cx="12969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nl-NL" sz="1800"/>
              <a:t>arthropods</a:t>
            </a:r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 rot="16200000">
            <a:off x="6734969" y="1337469"/>
            <a:ext cx="13684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nl-NL" sz="1800" dirty="0" err="1"/>
              <a:t>nematodes</a:t>
            </a:r>
            <a:endParaRPr lang="de-DE" altLang="nl-NL" sz="1800" dirty="0"/>
          </a:p>
        </p:txBody>
      </p:sp>
      <p:pic>
        <p:nvPicPr>
          <p:cNvPr id="13" name="Picture 4" descr="SpiralClev2"/>
          <p:cNvPicPr>
            <a:picLocks noChangeAspect="1" noChangeArrowheads="1"/>
          </p:cNvPicPr>
          <p:nvPr/>
        </p:nvPicPr>
        <p:blipFill rotWithShape="1">
          <a:blip r:embed="rId3"/>
          <a:srcRect/>
          <a:stretch/>
        </p:blipFill>
        <p:spPr bwMode="auto">
          <a:xfrm>
            <a:off x="1619250" y="904875"/>
            <a:ext cx="366714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 rot="16200000">
            <a:off x="819910" y="1228209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hemichordates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2988741" y="3890963"/>
            <a:ext cx="25193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nl-NL" sz="1800" dirty="0" err="1"/>
              <a:t>Lophotrochozoa</a:t>
            </a:r>
            <a:endParaRPr lang="de-DE" altLang="nl-NL" sz="1800" dirty="0"/>
          </a:p>
        </p:txBody>
      </p:sp>
      <p:sp>
        <p:nvSpPr>
          <p:cNvPr id="17" name="TextBox 16"/>
          <p:cNvSpPr txBox="1"/>
          <p:nvPr/>
        </p:nvSpPr>
        <p:spPr>
          <a:xfrm>
            <a:off x="5996511" y="3851756"/>
            <a:ext cx="2160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Ecdysozoa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611188" y="692696"/>
            <a:ext cx="144388" cy="12241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6876256" y="2780928"/>
            <a:ext cx="542926" cy="7200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516216" y="3501008"/>
            <a:ext cx="26423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Vlieg</a:t>
            </a:r>
            <a:r>
              <a:rPr lang="en-US" sz="1400" i="1" dirty="0"/>
              <a:t>  Drosophila melanogaster</a:t>
            </a:r>
            <a:endParaRPr lang="nl-NL" sz="1400" i="1" dirty="0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5724128" y="629980"/>
            <a:ext cx="719534" cy="143059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996511" y="303217"/>
            <a:ext cx="31620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Oester</a:t>
            </a:r>
            <a:r>
              <a:rPr lang="en-US" sz="1400" dirty="0"/>
              <a:t> </a:t>
            </a:r>
            <a:r>
              <a:rPr lang="nl-NL" sz="1400" i="1" dirty="0" err="1"/>
              <a:t>Pinctada</a:t>
            </a:r>
            <a:r>
              <a:rPr lang="nl-NL" sz="1400" i="1" dirty="0"/>
              <a:t> </a:t>
            </a:r>
            <a:r>
              <a:rPr lang="nl-NL" sz="1400" i="1" dirty="0" err="1"/>
              <a:t>fucata</a:t>
            </a:r>
            <a:r>
              <a:rPr lang="nl-NL" sz="1400" dirty="0"/>
              <a:t> 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4248422" y="692696"/>
            <a:ext cx="121519" cy="136787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110259" y="274156"/>
            <a:ext cx="2471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Annelide</a:t>
            </a:r>
            <a:r>
              <a:rPr lang="en-US" sz="1400" dirty="0"/>
              <a:t> </a:t>
            </a:r>
            <a:r>
              <a:rPr lang="en-US" sz="1400" i="1" dirty="0" err="1"/>
              <a:t>Platynereis</a:t>
            </a:r>
            <a:r>
              <a:rPr lang="en-US" sz="1400" i="1" dirty="0"/>
              <a:t> </a:t>
            </a:r>
            <a:r>
              <a:rPr lang="en-US" sz="1400" i="1" dirty="0" err="1"/>
              <a:t>dumerillii</a:t>
            </a:r>
            <a:endParaRPr lang="nl-NL" sz="1400" i="1" dirty="0"/>
          </a:p>
        </p:txBody>
      </p:sp>
      <p:sp>
        <p:nvSpPr>
          <p:cNvPr id="31" name="TextBox 30"/>
          <p:cNvSpPr txBox="1"/>
          <p:nvPr/>
        </p:nvSpPr>
        <p:spPr>
          <a:xfrm>
            <a:off x="323528" y="303217"/>
            <a:ext cx="2607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Zeester</a:t>
            </a:r>
            <a:r>
              <a:rPr lang="en-US" sz="1400" dirty="0"/>
              <a:t> </a:t>
            </a:r>
            <a:r>
              <a:rPr lang="nl-NL" sz="1400" i="1" dirty="0"/>
              <a:t>Pisaster </a:t>
            </a:r>
            <a:r>
              <a:rPr lang="nl-NL" sz="1400" i="1" dirty="0" err="1"/>
              <a:t>ochraceus</a:t>
            </a:r>
            <a:r>
              <a:rPr lang="nl-NL" sz="1400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03133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6" grpId="0"/>
      <p:bldP spid="23" grpId="0"/>
      <p:bldP spid="26" grpId="0"/>
      <p:bldP spid="29" grpId="0"/>
      <p:bldP spid="31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96" y="3398"/>
            <a:ext cx="9137104" cy="6854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626146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874459"/>
            <a:ext cx="1022513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Mens</a:t>
            </a:r>
            <a:endParaRPr lang="nl-NL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MTMTTMPESLNSPVSGKAVFMEFGPPNQQMSPSPMSHGHYSMHCLHSAGHSQPDGAYSSASSFSRPLGYPYVNSVSSHASSPYISSVQSYPGSASLAQSRLEDPGADSEKSTVVEGGEVRFNGKGKKIRKPRTIYSSLQL</a:t>
            </a:r>
            <a:endParaRPr lang="nl-NL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QALNRRFQQTQYLALPERAELAASLGLTQTQVKIWFQNKRSKFKKLMKQGGAALEGSALANGRALSAGSPPVPPGWNPNSSSGKGSGGNAGSYIPSYTSWYPSAHQEAMQQPQLM</a:t>
            </a:r>
            <a:endParaRPr lang="nl-NL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 </a:t>
            </a:r>
            <a:endParaRPr lang="nl-NL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Chimpansee</a:t>
            </a:r>
            <a:endParaRPr lang="nl-NL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MTMTTMPESLNSPVSGKAVFMEFGPPNQQMSPSPMSHGHYSMHCLHSAGHSQPDGAYSSASSFSRPLGYPYVNSVSSHASSPYISSVQSYPGSASLAQSRLEDPGADSEKSTVVEGGEVRFNGKGKKIRKPRTIYSSLQL</a:t>
            </a:r>
            <a:endParaRPr lang="nl-NL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QALNRRFQQTQYLALPERAELAASLGLTQTQVKIWFQNKRSKFKKLMKQGGAALEGSALANGRALSAGSPPVPPGWNPNSSSGKGSGGNAGSYIPSYTSWYPSAHQEAMQQPQLM</a:t>
            </a:r>
            <a:endParaRPr lang="nl-NL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 </a:t>
            </a:r>
            <a:endParaRPr lang="nl-NL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Koe</a:t>
            </a:r>
            <a:endParaRPr lang="nl-NL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MTMTTMPESLNSPVSGKAVFMEFGPPNQQMSPSPMSHGHYSMHCLHSAGHSQPDGAYSSASSFSRPLGYPYVNSVSSHASSPYISSVQSYPGSASLTQSRLEDPGADSEKSTVVEGGEVRFNGKGKKIRKPRTIYSSLQL</a:t>
            </a:r>
            <a:endParaRPr lang="nl-NL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QALNRRFQQTQYLALPERAELAASLGLTQTQVKIWFQNKRSKFKKLMKQGGAALEGSALANGRALSAGSPPVPPGWNPNSSSGKGSGGSAGSYIPSYTSWYPSAHQEALQQPQLM</a:t>
            </a:r>
            <a:endParaRPr lang="nl-NL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 </a:t>
            </a:r>
            <a:endParaRPr lang="nl-NL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&gt;Kip</a:t>
            </a:r>
            <a:endParaRPr lang="nl-NL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MTMTTMPESLNSPVSGKAVFMEFGPPGQQMSPSPMSHGHYSMHCLHSAGHSQPDSAYSTASSFSRPLGYPYVNSVSSHSGNPYISSVQPYPNSSGLAQPRLEETGAESEKSTVVEGGEVRFNGKGKKIRKPRTIYSSLQL</a:t>
            </a:r>
            <a:endParaRPr lang="nl-NL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QALNRRFQQTQYLALPERAELAASLGLTQTQVKIWFQNKRSKFKKLMKQGGAALESGALSNGRALSGGSPPVPAVWNTSSASGKASSGSAGTYIPSYTSWYPSAHQEAMQQPQLM</a:t>
            </a:r>
            <a:endParaRPr lang="nl-NL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 </a:t>
            </a:r>
            <a:endParaRPr lang="nl-NL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Kikker</a:t>
            </a:r>
            <a:endParaRPr lang="nl-NL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MMTMTTMADGLEAQDSSKSAFMEFGQQQSHSQQSSPVMAAGHYPSLHCLHSGSHHHPQHQHDTNYSGSNSYSRSLAAYPYMSHSQHSPYLQSCNSNTTTQSRAEEPDQQKTTVIENGEIRFNGKGKKIRKPRTIYSSLQL</a:t>
            </a:r>
            <a:endParaRPr lang="nl-NL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QALNHRFQQTQYLALPERAELAASLGVTQTQVKIWFQNKRSKYKKLIKQGNNPLEIDQLAGTVALSPRSPAIPPVWDVSASKGVSMAPNSYMPGYSHWYSSPHQDTMQRSQMM</a:t>
            </a:r>
            <a:endParaRPr lang="nl-NL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Zebravis</a:t>
            </a:r>
            <a:endParaRPr lang="nl-NL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MTMSTIPESLNSPVSGKSVFMEFGPPSQQMSPSSMTHGHYSMHCLHSSGHPQHDSAYSPAPSFPRSLPYPYVNSVGSHSSSPYLSTVQTYPNNSALAQTRLEDPAPESEKNTVVEGGEVRFNGKGKKIRKPRTIYSSLQL</a:t>
            </a:r>
            <a:endParaRPr lang="nl-NL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QALNRRFQQTQYLALPERAELAASLGLTQTQVKIWFQNKRSKFKKLMKQGGGTIDTNALANGRGLSTGSPSVAPVWNTTATVKTSTPTSYIPSYTSWYPTAHQDTMQQPQLM</a:t>
            </a:r>
            <a:endParaRPr lang="nl-NL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 </a:t>
            </a:r>
            <a:endParaRPr lang="nl-NL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Zeester</a:t>
            </a:r>
            <a:endParaRPr lang="nl-NL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GKKLRKPRTIYSSLQLQKLNHRFTKTQYLALPERADLAASLGLTQTQVKIWFQNRRSKYKKILKQHGSTPTSSTGSQDPEQDPPQSHTPASQQGSLSPAPPPTSAPHPQGTPTMSGPSSTGLGSACYSSQQHVPSHHHHH</a:t>
            </a:r>
            <a:endParaRPr lang="nl-NL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HHPHHQMPTDGSSTHSSPVPPWDYVGDIFTPPAVRSSSGTVDNNYPFHQQHYQHHHYPWFGGQDGTSGMSAQQHMLASAPSVDKTILQLAKECDFLELKNAFHTNA</a:t>
            </a:r>
            <a:endParaRPr lang="nl-NL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  </a:t>
            </a:r>
            <a:endParaRPr lang="nl-NL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Annelide</a:t>
            </a:r>
            <a:endParaRPr lang="nl-NL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MTLEKGYSMLNMAGSGEGLGPDQDVSKSAFMEIQQQQMNASMNPYAIRGGYPGNAGQMEGFPGQQTRGHIGYPFSMTPMGSHGTYNPTSYHHFSAPGYQTSAPSVTPPTSRESMYDLPNYYSSYDKLENKYIYRKGLFED</a:t>
            </a:r>
            <a:endParaRPr lang="nl-NL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SPPNSDEKPSMDELRVNGKGKKMRKPRTIYSSLQLQQLNKRFQRTQYLALPERAELAASLGLTQTQVKIWFQNRRSKYKKLMKQNPGIGGPGGAQNGPPMDQGGMSPPPTHTPTSTGQAPTPSPQGAQGPPPXNGQPNGP</a:t>
            </a:r>
            <a:endParaRPr lang="nl-NL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HHGHAGAHGAGHGANPATPSMMGGPPPNSMSPPVSWGAASDFQLKSEINCSSNSTNSTPTPTHNTYMSQYPWYSQNPLAAQQHSLLT</a:t>
            </a:r>
            <a:endParaRPr lang="nl-NL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 </a:t>
            </a:r>
            <a:endParaRPr lang="nl-NL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Oester</a:t>
            </a:r>
            <a:endParaRPr lang="nl-NL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MLNVGSVEGMEQEMAGKSAFMELQQSGGMPMGHPAYPMRSSYQPPHHGGQHGESVFSNPQGRGPLAGYPFHMNAMSPTAYNPSSGHHFSMPPYQSPSPTRDDKSQMDELRINGKGKKMRKPRTIYSSLQLQQLNRRFQRT</a:t>
            </a:r>
            <a:endParaRPr lang="nl-NL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QYLALPERAELAASLGLTQTQVKIWFQNRRSKAKKIMKQGGTPPGPNQQPPTPVTSPPANQQMQPPSSPVQHSPPTSNTHAHTPHQQLPPNGLKMEAPEQQHNLMVSPSSSASPEPENHWNDHMSGMTSSHHAHASQPYM</a:t>
            </a:r>
            <a:endParaRPr lang="nl-NL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SMPSMPPSSSMMPSGMPMSYYHSAWYSQPMVNQQSCLT</a:t>
            </a:r>
            <a:endParaRPr lang="nl-NL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 </a:t>
            </a:r>
            <a:endParaRPr lang="nl-NL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Fruitvlieg</a:t>
            </a:r>
            <a:endParaRPr lang="nl-NL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MDAPDAPHTPKYMDGGNTAASVTPGINIPGKSAFVELQQHAAAGYGGIRSTYQHFGPQGGQDSGFPSPRSALGYPFPPMHQNSYSGYHLGSYAPPCASPPKDDFSISDKCEDSGLRVNGKGKKMRKPRTIYSSLQLQQLN</a:t>
            </a:r>
            <a:endParaRPr lang="nl-NL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RRFQRTQYLALPERAELAASLGLTQTQVKIWFQNRRSKYKKMMKAAQGPGTNSGMPLGGGGPNPGQHSPNQMHSGGNNGGGSNSGSPSHYLPPGHSPTPSSTPVSELSPEFPPTGLSPPTQAPWDQKPHWIDHKPPPQMT</a:t>
            </a:r>
            <a:endParaRPr lang="nl-NL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PQPPHPAATLHPQTHHHNPPPQMGGYVPQYWYQPETNPSLVTVWPAV</a:t>
            </a:r>
            <a:endParaRPr lang="nl-NL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 </a:t>
            </a:r>
            <a:endParaRPr lang="nl-NL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Kwal</a:t>
            </a:r>
            <a:endParaRPr lang="nl-NL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MIEMKMSPHQQAVLSQQVPNMSSFLPPSKAPEAYRPLNYTPTSFVTNFKEMSQQIDSNNNNNNNNNPHESEGKFSPRPATQFSPMGDLRSHPSTQDTHPFKTFDDSKSFLNNNTPNGSMPEQDSISSSLQSFHSSGLPTS</a:t>
            </a:r>
            <a:endParaRPr lang="nl-NL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YTSSYNNNSMQTTLSSPSSITSNMSRSFSSSSYVKQESDEEDEGDLTQSKNGKGGKLPRKPRTIFTSQQLRELNRAFERTHYLSLPERAELAHALGLTQTQIKIWFQNKRSKFKKIIKANGGQMPPPSSLVSGGNPGLWP</a:t>
            </a:r>
            <a:endParaRPr lang="nl-NL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SGYGEKSFGGPPMPHLSPFSPPPSSHSSVPGDSWYYRMQSAGGYGSHETMFPYGGTSGTDVRTTRPNFSYHM</a:t>
            </a:r>
            <a:endParaRPr lang="nl-NL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6B2EA8E1-C332-4F89-B692-3F716243630B}"/>
              </a:ext>
            </a:extLst>
          </p:cNvPr>
          <p:cNvSpPr txBox="1"/>
          <p:nvPr/>
        </p:nvSpPr>
        <p:spPr>
          <a:xfrm>
            <a:off x="1475656" y="260648"/>
            <a:ext cx="619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/>
              <a:t>De uiteindelijke </a:t>
            </a:r>
            <a:r>
              <a:rPr lang="nl-NL" sz="3200" b="1" dirty="0" err="1"/>
              <a:t>fasta</a:t>
            </a:r>
            <a:r>
              <a:rPr lang="nl-NL" sz="3200" b="1" dirty="0"/>
              <a:t>-file</a:t>
            </a:r>
            <a:r>
              <a:rPr lang="nl-NL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005404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nl-NL" dirty="0"/>
              <a:t>Evolution and </a:t>
            </a:r>
            <a:r>
              <a:rPr lang="de-DE" altLang="nl-NL" dirty="0" err="1"/>
              <a:t>development</a:t>
            </a:r>
            <a:endParaRPr lang="de-DE" altLang="nl-NL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6024" y="1600200"/>
            <a:ext cx="8748464" cy="4525963"/>
          </a:xfrm>
        </p:spPr>
        <p:txBody>
          <a:bodyPr>
            <a:normAutofit/>
          </a:bodyPr>
          <a:lstStyle/>
          <a:p>
            <a:pPr marL="609600" indent="-609600">
              <a:buFontTx/>
              <a:buAutoNum type="arabicPeriod"/>
            </a:pPr>
            <a:r>
              <a:rPr lang="de-DE" altLang="nl-NL" dirty="0" err="1"/>
              <a:t>Embryo’s</a:t>
            </a:r>
            <a:r>
              <a:rPr lang="de-DE" altLang="nl-NL" dirty="0"/>
              <a:t> </a:t>
            </a:r>
            <a:r>
              <a:rPr lang="de-DE" altLang="nl-NL" dirty="0" err="1"/>
              <a:t>vertellen</a:t>
            </a:r>
            <a:r>
              <a:rPr lang="de-DE" altLang="nl-NL" dirty="0"/>
              <a:t> je </a:t>
            </a:r>
            <a:r>
              <a:rPr lang="de-DE" altLang="nl-NL" dirty="0" err="1"/>
              <a:t>iets</a:t>
            </a:r>
            <a:r>
              <a:rPr lang="de-DE" altLang="nl-NL" dirty="0"/>
              <a:t> </a:t>
            </a:r>
            <a:r>
              <a:rPr lang="de-DE" altLang="nl-NL" dirty="0" err="1"/>
              <a:t>over</a:t>
            </a:r>
            <a:r>
              <a:rPr lang="de-DE" altLang="nl-NL" dirty="0"/>
              <a:t> </a:t>
            </a:r>
            <a:r>
              <a:rPr lang="de-DE" altLang="nl-NL" dirty="0" err="1"/>
              <a:t>evolutie</a:t>
            </a:r>
            <a:r>
              <a:rPr lang="de-DE" altLang="nl-NL" dirty="0"/>
              <a:t>.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de-DE" altLang="nl-NL" dirty="0" err="1">
                <a:solidFill>
                  <a:schemeClr val="bg1">
                    <a:lumMod val="75000"/>
                  </a:schemeClr>
                </a:solidFill>
              </a:rPr>
              <a:t>Evo-devo</a:t>
            </a: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altLang="nl-NL" dirty="0" err="1">
                <a:solidFill>
                  <a:schemeClr val="bg1">
                    <a:lumMod val="75000"/>
                  </a:schemeClr>
                </a:solidFill>
              </a:rPr>
              <a:t>onthult</a:t>
            </a: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altLang="nl-NL" dirty="0" err="1">
                <a:solidFill>
                  <a:schemeClr val="bg1">
                    <a:lumMod val="75000"/>
                  </a:schemeClr>
                </a:solidFill>
              </a:rPr>
              <a:t>diepe</a:t>
            </a: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altLang="nl-NL" dirty="0" err="1">
                <a:solidFill>
                  <a:schemeClr val="bg1">
                    <a:lumMod val="75000"/>
                  </a:schemeClr>
                </a:solidFill>
              </a:rPr>
              <a:t>homolgieën</a:t>
            </a: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de-DE" altLang="nl-NL" dirty="0" err="1">
                <a:solidFill>
                  <a:schemeClr val="bg1">
                    <a:lumMod val="75000"/>
                  </a:schemeClr>
                </a:solidFill>
              </a:rPr>
              <a:t>Evo-devo</a:t>
            </a: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altLang="nl-NL" dirty="0" err="1">
                <a:solidFill>
                  <a:schemeClr val="bg1">
                    <a:lumMod val="75000"/>
                  </a:schemeClr>
                </a:solidFill>
              </a:rPr>
              <a:t>zoekt</a:t>
            </a: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 de genetische en </a:t>
            </a:r>
            <a:r>
              <a:rPr lang="de-DE" altLang="nl-NL" dirty="0" err="1">
                <a:solidFill>
                  <a:schemeClr val="bg1">
                    <a:lumMod val="75000"/>
                  </a:schemeClr>
                </a:solidFill>
              </a:rPr>
              <a:t>ontwikkelingsbiologische</a:t>
            </a: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altLang="nl-NL" dirty="0" err="1">
                <a:solidFill>
                  <a:schemeClr val="bg1">
                    <a:lumMod val="75000"/>
                  </a:schemeClr>
                </a:solidFill>
              </a:rPr>
              <a:t>basis</a:t>
            </a: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 van </a:t>
            </a:r>
            <a:r>
              <a:rPr lang="de-DE" altLang="nl-NL" dirty="0" err="1">
                <a:solidFill>
                  <a:schemeClr val="bg1">
                    <a:lumMod val="75000"/>
                  </a:schemeClr>
                </a:solidFill>
              </a:rPr>
              <a:t>evolutionaire</a:t>
            </a: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altLang="nl-NL" dirty="0" err="1">
                <a:solidFill>
                  <a:schemeClr val="bg1">
                    <a:lumMod val="75000"/>
                  </a:schemeClr>
                </a:solidFill>
              </a:rPr>
              <a:t>veranderingen</a:t>
            </a: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  <a:p>
            <a:pPr marL="609600" indent="-609600">
              <a:buFontTx/>
              <a:buAutoNum type="arabicPeriod"/>
            </a:pPr>
            <a:r>
              <a:rPr lang="de-DE" altLang="nl-NL" dirty="0" err="1">
                <a:solidFill>
                  <a:schemeClr val="bg1">
                    <a:lumMod val="75000"/>
                  </a:schemeClr>
                </a:solidFill>
              </a:rPr>
              <a:t>Evo-devo</a:t>
            </a: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altLang="nl-NL" dirty="0" err="1">
                <a:solidFill>
                  <a:schemeClr val="bg1">
                    <a:lumMod val="75000"/>
                  </a:schemeClr>
                </a:solidFill>
              </a:rPr>
              <a:t>bestudeert</a:t>
            </a: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 de </a:t>
            </a:r>
            <a:r>
              <a:rPr lang="de-DE" altLang="nl-NL" dirty="0" err="1">
                <a:solidFill>
                  <a:schemeClr val="bg1">
                    <a:lumMod val="75000"/>
                  </a:schemeClr>
                </a:solidFill>
              </a:rPr>
              <a:t>oorsprong</a:t>
            </a: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 van </a:t>
            </a:r>
            <a:r>
              <a:rPr lang="de-DE" altLang="nl-NL" i="1" dirty="0" err="1">
                <a:solidFill>
                  <a:schemeClr val="bg1">
                    <a:lumMod val="75000"/>
                  </a:schemeClr>
                </a:solidFill>
              </a:rPr>
              <a:t>novelties</a:t>
            </a:r>
            <a:endParaRPr lang="de-DE" altLang="nl-NL" i="1" dirty="0">
              <a:solidFill>
                <a:schemeClr val="bg1">
                  <a:lumMod val="75000"/>
                </a:schemeClr>
              </a:solidFill>
            </a:endParaRPr>
          </a:p>
          <a:p>
            <a:pPr marL="609600" indent="-609600" eaLnBrk="1" hangingPunct="1">
              <a:buFontTx/>
              <a:buAutoNum type="arabicPeriod"/>
            </a:pP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Embryonale </a:t>
            </a:r>
            <a:r>
              <a:rPr lang="de-DE" altLang="nl-NL" dirty="0" err="1">
                <a:solidFill>
                  <a:schemeClr val="bg1">
                    <a:lumMod val="75000"/>
                  </a:schemeClr>
                </a:solidFill>
              </a:rPr>
              <a:t>ontwikkeling</a:t>
            </a: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altLang="nl-NL" dirty="0" err="1">
                <a:solidFill>
                  <a:schemeClr val="bg1">
                    <a:lumMod val="75000"/>
                  </a:schemeClr>
                </a:solidFill>
              </a:rPr>
              <a:t>kan</a:t>
            </a: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 de </a:t>
            </a:r>
            <a:r>
              <a:rPr lang="de-DE" altLang="nl-NL" dirty="0" err="1">
                <a:solidFill>
                  <a:schemeClr val="bg1">
                    <a:lumMod val="75000"/>
                  </a:schemeClr>
                </a:solidFill>
              </a:rPr>
              <a:t>evolutie</a:t>
            </a: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 in </a:t>
            </a:r>
            <a:r>
              <a:rPr lang="de-DE" altLang="nl-NL" dirty="0" err="1">
                <a:solidFill>
                  <a:schemeClr val="bg1">
                    <a:lumMod val="75000"/>
                  </a:schemeClr>
                </a:solidFill>
              </a:rPr>
              <a:t>bepaalde</a:t>
            </a: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altLang="nl-NL" dirty="0" err="1">
                <a:solidFill>
                  <a:schemeClr val="bg1">
                    <a:lumMod val="75000"/>
                  </a:schemeClr>
                </a:solidFill>
              </a:rPr>
              <a:t>richtingen</a:t>
            </a: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 sturen.</a:t>
            </a:r>
          </a:p>
        </p:txBody>
      </p:sp>
    </p:spTree>
    <p:extLst>
      <p:ext uri="{BB962C8B-B14F-4D97-AF65-F5344CB8AC3E}">
        <p14:creationId xmlns:p14="http://schemas.microsoft.com/office/powerpoint/2010/main" val="300016084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2870"/>
            <a:ext cx="13011824" cy="8132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 flipV="1">
            <a:off x="8532440" y="5949280"/>
            <a:ext cx="396044" cy="57606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837446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1524" y="-28625"/>
            <a:ext cx="7572375" cy="705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88341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0658475" cy="591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 flipV="1">
            <a:off x="5131215" y="4005064"/>
            <a:ext cx="396044" cy="57606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943885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00025" y="-257175"/>
            <a:ext cx="9344026" cy="7115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V="1">
            <a:off x="2627784" y="4221088"/>
            <a:ext cx="432048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070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679" y="-891480"/>
            <a:ext cx="9122321" cy="7749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162783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116632"/>
            <a:ext cx="5472608" cy="62350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9C753B4-FF1D-4D17-981A-6359E93D48FD}"/>
              </a:ext>
            </a:extLst>
          </p:cNvPr>
          <p:cNvCxnSpPr>
            <a:cxnSpLocks/>
          </p:cNvCxnSpPr>
          <p:nvPr/>
        </p:nvCxnSpPr>
        <p:spPr>
          <a:xfrm flipH="1">
            <a:off x="3131840" y="2564904"/>
            <a:ext cx="1224136" cy="57606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385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3">
            <a:extLst>
              <a:ext uri="{FF2B5EF4-FFF2-40B4-BE49-F238E27FC236}">
                <a16:creationId xmlns:a16="http://schemas.microsoft.com/office/drawing/2014/main" id="{C5467135-29CA-4A36-8790-FDBB1DB9D5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6328"/>
            <a:ext cx="12718520" cy="6791672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3059832" y="1988840"/>
            <a:ext cx="720080" cy="777861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475656" y="2766701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Met </a:t>
            </a:r>
            <a:r>
              <a:rPr lang="en-US" dirty="0" err="1">
                <a:solidFill>
                  <a:srgbClr val="92D050"/>
                </a:solidFill>
              </a:rPr>
              <a:t>dit</a:t>
            </a:r>
            <a:r>
              <a:rPr lang="en-US" dirty="0">
                <a:solidFill>
                  <a:srgbClr val="92D050"/>
                </a:solidFill>
              </a:rPr>
              <a:t> </a:t>
            </a:r>
            <a:r>
              <a:rPr lang="en-US" dirty="0" err="1">
                <a:solidFill>
                  <a:srgbClr val="92D050"/>
                </a:solidFill>
              </a:rPr>
              <a:t>knopje</a:t>
            </a:r>
            <a:r>
              <a:rPr lang="en-US" dirty="0">
                <a:solidFill>
                  <a:srgbClr val="92D050"/>
                </a:solidFill>
              </a:rPr>
              <a:t>…</a:t>
            </a:r>
            <a:endParaRPr lang="nl-NL" dirty="0">
              <a:solidFill>
                <a:srgbClr val="92D05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2915816" y="3605111"/>
            <a:ext cx="2088232" cy="1296144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71600" y="3329853"/>
            <a:ext cx="2088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…kun je op </a:t>
            </a:r>
            <a:r>
              <a:rPr lang="en-US" dirty="0" err="1">
                <a:solidFill>
                  <a:srgbClr val="92D050"/>
                </a:solidFill>
              </a:rPr>
              <a:t>deze</a:t>
            </a:r>
            <a:r>
              <a:rPr lang="en-US" dirty="0">
                <a:solidFill>
                  <a:srgbClr val="92D050"/>
                </a:solidFill>
              </a:rPr>
              <a:t> </a:t>
            </a:r>
            <a:r>
              <a:rPr lang="en-US" dirty="0" err="1">
                <a:solidFill>
                  <a:srgbClr val="92D050"/>
                </a:solidFill>
              </a:rPr>
              <a:t>tak</a:t>
            </a:r>
            <a:r>
              <a:rPr lang="en-US" dirty="0">
                <a:solidFill>
                  <a:srgbClr val="92D050"/>
                </a:solidFill>
              </a:rPr>
              <a:t> </a:t>
            </a:r>
            <a:r>
              <a:rPr lang="en-US" dirty="0" err="1">
                <a:solidFill>
                  <a:srgbClr val="92D050"/>
                </a:solidFill>
              </a:rPr>
              <a:t>klikken</a:t>
            </a:r>
            <a:r>
              <a:rPr lang="en-US" dirty="0">
                <a:solidFill>
                  <a:srgbClr val="92D050"/>
                </a:solidFill>
              </a:rPr>
              <a:t> om </a:t>
            </a:r>
            <a:r>
              <a:rPr lang="en-US" dirty="0" err="1">
                <a:solidFill>
                  <a:srgbClr val="92D050"/>
                </a:solidFill>
              </a:rPr>
              <a:t>daar</a:t>
            </a:r>
            <a:r>
              <a:rPr lang="en-US" dirty="0">
                <a:solidFill>
                  <a:srgbClr val="92D050"/>
                </a:solidFill>
              </a:rPr>
              <a:t> de boom te </a:t>
            </a:r>
            <a:r>
              <a:rPr lang="en-US" dirty="0" err="1">
                <a:solidFill>
                  <a:srgbClr val="92D050"/>
                </a:solidFill>
              </a:rPr>
              <a:t>wortelen</a:t>
            </a:r>
            <a:endParaRPr lang="nl-NL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32308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6">
            <a:extLst>
              <a:ext uri="{FF2B5EF4-FFF2-40B4-BE49-F238E27FC236}">
                <a16:creationId xmlns:a16="http://schemas.microsoft.com/office/drawing/2014/main" id="{4B599BB9-2D30-4BDA-8F6F-4BE1706EFE6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1281320"/>
            <a:ext cx="7637919" cy="6252136"/>
          </a:xfrm>
          <a:prstGeom prst="rect">
            <a:avLst/>
          </a:prstGeom>
        </p:spPr>
      </p:pic>
      <p:sp>
        <p:nvSpPr>
          <p:cNvPr id="2" name="Rechteraccolade 1">
            <a:extLst>
              <a:ext uri="{FF2B5EF4-FFF2-40B4-BE49-F238E27FC236}">
                <a16:creationId xmlns:a16="http://schemas.microsoft.com/office/drawing/2014/main" id="{1261783C-711F-4C1A-885D-82DD8668592F}"/>
              </a:ext>
            </a:extLst>
          </p:cNvPr>
          <p:cNvSpPr/>
          <p:nvPr/>
        </p:nvSpPr>
        <p:spPr>
          <a:xfrm>
            <a:off x="6948264" y="3326004"/>
            <a:ext cx="576064" cy="3096344"/>
          </a:xfrm>
          <a:prstGeom prst="rightBrac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A1BDFEF-BFC8-42EF-8A26-547F23686B16}"/>
              </a:ext>
            </a:extLst>
          </p:cNvPr>
          <p:cNvSpPr txBox="1"/>
          <p:nvPr/>
        </p:nvSpPr>
        <p:spPr>
          <a:xfrm rot="5400000">
            <a:off x="6822261" y="490553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srgbClr val="92D050"/>
                </a:solidFill>
              </a:rPr>
              <a:t>deuterostomes</a:t>
            </a:r>
            <a:endParaRPr lang="nl-NL" dirty="0">
              <a:solidFill>
                <a:srgbClr val="92D050"/>
              </a:solidFill>
            </a:endParaRPr>
          </a:p>
        </p:txBody>
      </p:sp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A78EF5CE-8359-4D36-A15C-71D3A89BBE67}"/>
              </a:ext>
            </a:extLst>
          </p:cNvPr>
          <p:cNvCxnSpPr/>
          <p:nvPr/>
        </p:nvCxnSpPr>
        <p:spPr>
          <a:xfrm flipH="1">
            <a:off x="1236972" y="3253996"/>
            <a:ext cx="238684" cy="1512168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vak 6">
            <a:extLst>
              <a:ext uri="{FF2B5EF4-FFF2-40B4-BE49-F238E27FC236}">
                <a16:creationId xmlns:a16="http://schemas.microsoft.com/office/drawing/2014/main" id="{101CE2EB-7FB4-4CE0-86C6-83D4A20F7705}"/>
              </a:ext>
            </a:extLst>
          </p:cNvPr>
          <p:cNvSpPr txBox="1"/>
          <p:nvPr/>
        </p:nvSpPr>
        <p:spPr>
          <a:xfrm>
            <a:off x="348202" y="4758193"/>
            <a:ext cx="1271470" cy="3693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srgbClr val="00B050"/>
                </a:solidFill>
              </a:rPr>
              <a:t>Bilateralia</a:t>
            </a:r>
            <a:endParaRPr lang="nl-NL" dirty="0">
              <a:solidFill>
                <a:srgbClr val="00B050"/>
              </a:solidFill>
            </a:endParaRPr>
          </a:p>
        </p:txBody>
      </p: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9E9F50C5-BD6E-4BA3-943A-C4D5933AC1B5}"/>
              </a:ext>
            </a:extLst>
          </p:cNvPr>
          <p:cNvCxnSpPr/>
          <p:nvPr/>
        </p:nvCxnSpPr>
        <p:spPr>
          <a:xfrm flipH="1">
            <a:off x="2267744" y="4407388"/>
            <a:ext cx="216024" cy="7908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vak 9">
            <a:extLst>
              <a:ext uri="{FF2B5EF4-FFF2-40B4-BE49-F238E27FC236}">
                <a16:creationId xmlns:a16="http://schemas.microsoft.com/office/drawing/2014/main" id="{C17D2356-2E83-4BBA-8AF5-F7E033E42C74}"/>
              </a:ext>
            </a:extLst>
          </p:cNvPr>
          <p:cNvSpPr txBox="1"/>
          <p:nvPr/>
        </p:nvSpPr>
        <p:spPr>
          <a:xfrm>
            <a:off x="1619672" y="5152059"/>
            <a:ext cx="2025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FF0000"/>
                </a:solidFill>
              </a:rPr>
              <a:t>gewervelden</a:t>
            </a:r>
          </a:p>
        </p:txBody>
      </p:sp>
      <p:sp>
        <p:nvSpPr>
          <p:cNvPr id="11" name="Rechteraccolade 10">
            <a:extLst>
              <a:ext uri="{FF2B5EF4-FFF2-40B4-BE49-F238E27FC236}">
                <a16:creationId xmlns:a16="http://schemas.microsoft.com/office/drawing/2014/main" id="{1C5F5271-0D72-431B-A7FC-70C713113631}"/>
              </a:ext>
            </a:extLst>
          </p:cNvPr>
          <p:cNvSpPr/>
          <p:nvPr/>
        </p:nvSpPr>
        <p:spPr>
          <a:xfrm>
            <a:off x="8172400" y="2029860"/>
            <a:ext cx="216024" cy="1152128"/>
          </a:xfrm>
          <a:prstGeom prst="rightBrac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8FC38E23-BC87-4FEA-96E3-5BB6BC032A8A}"/>
              </a:ext>
            </a:extLst>
          </p:cNvPr>
          <p:cNvSpPr txBox="1"/>
          <p:nvPr/>
        </p:nvSpPr>
        <p:spPr>
          <a:xfrm rot="5400000">
            <a:off x="7720295" y="260127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err="1">
                <a:solidFill>
                  <a:srgbClr val="FFC000"/>
                </a:solidFill>
              </a:rPr>
              <a:t>protostomes</a:t>
            </a:r>
            <a:endParaRPr lang="nl-NL" b="1" dirty="0">
              <a:solidFill>
                <a:srgbClr val="FFC000"/>
              </a:solidFill>
            </a:endParaRPr>
          </a:p>
        </p:txBody>
      </p:sp>
      <p:cxnSp>
        <p:nvCxnSpPr>
          <p:cNvPr id="15" name="Rechte verbindingslijn met pijl 14">
            <a:extLst>
              <a:ext uri="{FF2B5EF4-FFF2-40B4-BE49-F238E27FC236}">
                <a16:creationId xmlns:a16="http://schemas.microsoft.com/office/drawing/2014/main" id="{6D919448-1086-4211-8228-434F72239620}"/>
              </a:ext>
            </a:extLst>
          </p:cNvPr>
          <p:cNvCxnSpPr/>
          <p:nvPr/>
        </p:nvCxnSpPr>
        <p:spPr>
          <a:xfrm flipV="1">
            <a:off x="2531073" y="1408770"/>
            <a:ext cx="101108" cy="1404156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vak 16">
            <a:extLst>
              <a:ext uri="{FF2B5EF4-FFF2-40B4-BE49-F238E27FC236}">
                <a16:creationId xmlns:a16="http://schemas.microsoft.com/office/drawing/2014/main" id="{B2F62264-A21F-47E0-9DC6-85F6D7E406BF}"/>
              </a:ext>
            </a:extLst>
          </p:cNvPr>
          <p:cNvSpPr txBox="1"/>
          <p:nvPr/>
        </p:nvSpPr>
        <p:spPr>
          <a:xfrm>
            <a:off x="2267744" y="1096654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srgbClr val="00B0F0"/>
                </a:solidFill>
              </a:rPr>
              <a:t>Lophotrochozoa</a:t>
            </a:r>
            <a:r>
              <a:rPr lang="nl-NL" dirty="0">
                <a:solidFill>
                  <a:srgbClr val="00B0F0"/>
                </a:solidFill>
              </a:rPr>
              <a:t> (</a:t>
            </a:r>
            <a:r>
              <a:rPr lang="nl-NL" dirty="0" err="1">
                <a:solidFill>
                  <a:srgbClr val="00B0F0"/>
                </a:solidFill>
              </a:rPr>
              <a:t>Spiralia</a:t>
            </a:r>
            <a:r>
              <a:rPr lang="nl-NL" dirty="0">
                <a:solidFill>
                  <a:srgbClr val="00B0F0"/>
                </a:solidFill>
              </a:rPr>
              <a:t>)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7B1559F2-7C07-44BF-88A4-8568C0D8463B}"/>
              </a:ext>
            </a:extLst>
          </p:cNvPr>
          <p:cNvSpPr txBox="1"/>
          <p:nvPr/>
        </p:nvSpPr>
        <p:spPr>
          <a:xfrm>
            <a:off x="2205809" y="248099"/>
            <a:ext cx="47262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/>
              <a:t>Boom gebaseerd op </a:t>
            </a:r>
            <a:r>
              <a:rPr lang="nl-NL" sz="2800" b="1" dirty="0" err="1"/>
              <a:t>Distalless</a:t>
            </a:r>
            <a:r>
              <a:rPr lang="nl-NL" sz="2800" b="1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916549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 animBg="1"/>
      <p:bldP spid="10" grpId="0"/>
      <p:bldP spid="11" grpId="0" animBg="1"/>
      <p:bldP spid="13" grpId="0"/>
      <p:bldP spid="17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hylogeny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2060575"/>
            <a:ext cx="7924800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4627562" y="5229225"/>
            <a:ext cx="2736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nl-NL" sz="1800" dirty="0" err="1"/>
              <a:t>Protostomia</a:t>
            </a:r>
            <a:endParaRPr lang="de-DE" altLang="nl-NL" sz="1800" dirty="0"/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1850578" y="5412582"/>
            <a:ext cx="25193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nl-NL" sz="1800" dirty="0" err="1"/>
              <a:t>Deuterostomia</a:t>
            </a:r>
            <a:endParaRPr lang="de-DE" altLang="nl-NL" sz="1800" dirty="0"/>
          </a:p>
        </p:txBody>
      </p:sp>
      <p:graphicFrame>
        <p:nvGraphicFramePr>
          <p:cNvPr id="12293" name="Object 5"/>
          <p:cNvGraphicFramePr>
            <a:graphicFrameLocks noChangeAspect="1"/>
          </p:cNvGraphicFramePr>
          <p:nvPr/>
        </p:nvGraphicFramePr>
        <p:xfrm>
          <a:off x="6011863" y="4076700"/>
          <a:ext cx="2286000" cy="1620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4" name="Image" r:id="rId5" imgW="2285846" imgH="1620873" progId="Photoshop.Image.9">
                  <p:embed/>
                </p:oleObj>
              </mc:Choice>
              <mc:Fallback>
                <p:oleObj name="Image" r:id="rId5" imgW="2285846" imgH="1620873" progId="Photoshop.Image.9">
                  <p:embed/>
                  <p:pic>
                    <p:nvPicPr>
                      <p:cNvPr id="1229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1863" y="4076700"/>
                        <a:ext cx="2286000" cy="1620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4" name="Object 6"/>
          <p:cNvGraphicFramePr>
            <a:graphicFrameLocks noChangeAspect="1"/>
          </p:cNvGraphicFramePr>
          <p:nvPr>
            <p:extLst/>
          </p:nvPr>
        </p:nvGraphicFramePr>
        <p:xfrm>
          <a:off x="307975" y="4292600"/>
          <a:ext cx="2286000" cy="1112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5" name="Image" r:id="rId7" imgW="2285846" imgH="1113573" progId="Photoshop.Image.9">
                  <p:embed/>
                </p:oleObj>
              </mc:Choice>
              <mc:Fallback>
                <p:oleObj name="Image" r:id="rId7" imgW="2285846" imgH="1113573" progId="Photoshop.Image.9">
                  <p:embed/>
                  <p:pic>
                    <p:nvPicPr>
                      <p:cNvPr id="1229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975" y="4292600"/>
                        <a:ext cx="2286000" cy="1112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5" name="Text Box 7"/>
          <p:cNvSpPr txBox="1">
            <a:spLocks noChangeArrowheads="1"/>
          </p:cNvSpPr>
          <p:nvPr/>
        </p:nvSpPr>
        <p:spPr bwMode="auto">
          <a:xfrm rot="-5400000">
            <a:off x="2450306" y="1229520"/>
            <a:ext cx="15843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nl-NL" sz="1800"/>
              <a:t>vertebrates</a:t>
            </a: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 rot="-5400000">
            <a:off x="866776" y="1157287"/>
            <a:ext cx="18716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nl-NL" sz="1800"/>
              <a:t>hemichordates</a:t>
            </a:r>
          </a:p>
        </p:txBody>
      </p:sp>
      <p:sp>
        <p:nvSpPr>
          <p:cNvPr id="12297" name="Text Box 9"/>
          <p:cNvSpPr txBox="1">
            <a:spLocks noChangeArrowheads="1"/>
          </p:cNvSpPr>
          <p:nvPr/>
        </p:nvSpPr>
        <p:spPr bwMode="auto">
          <a:xfrm rot="-5400000">
            <a:off x="219075" y="1157288"/>
            <a:ext cx="17287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nl-NL" sz="1800" dirty="0" err="1"/>
              <a:t>echinoderms</a:t>
            </a:r>
            <a:endParaRPr lang="de-DE" altLang="nl-NL" sz="1800" dirty="0"/>
          </a:p>
        </p:txBody>
      </p:sp>
      <p:sp>
        <p:nvSpPr>
          <p:cNvPr id="12298" name="Text Box 10"/>
          <p:cNvSpPr txBox="1">
            <a:spLocks noChangeArrowheads="1"/>
          </p:cNvSpPr>
          <p:nvPr/>
        </p:nvSpPr>
        <p:spPr bwMode="auto">
          <a:xfrm rot="-5400000">
            <a:off x="1947069" y="1445419"/>
            <a:ext cx="11525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nl-NL" sz="1800" dirty="0" err="1"/>
              <a:t>tunicates</a:t>
            </a:r>
            <a:endParaRPr lang="de-DE" altLang="nl-NL" sz="1800" dirty="0"/>
          </a:p>
        </p:txBody>
      </p:sp>
      <p:sp>
        <p:nvSpPr>
          <p:cNvPr id="12299" name="Text Box 11"/>
          <p:cNvSpPr txBox="1">
            <a:spLocks noChangeArrowheads="1"/>
          </p:cNvSpPr>
          <p:nvPr/>
        </p:nvSpPr>
        <p:spPr bwMode="auto">
          <a:xfrm rot="-5400000">
            <a:off x="3386138" y="1373187"/>
            <a:ext cx="12969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nl-NL" sz="1800"/>
              <a:t>flatworms</a:t>
            </a:r>
          </a:p>
        </p:txBody>
      </p:sp>
      <p:sp>
        <p:nvSpPr>
          <p:cNvPr id="12300" name="Text Box 12"/>
          <p:cNvSpPr txBox="1">
            <a:spLocks noChangeArrowheads="1"/>
          </p:cNvSpPr>
          <p:nvPr/>
        </p:nvSpPr>
        <p:spPr bwMode="auto">
          <a:xfrm rot="-5400000">
            <a:off x="4071938" y="1338263"/>
            <a:ext cx="12239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nl-NL" sz="1800"/>
              <a:t>annelids</a:t>
            </a:r>
          </a:p>
        </p:txBody>
      </p:sp>
      <p:sp>
        <p:nvSpPr>
          <p:cNvPr id="12301" name="Text Box 13"/>
          <p:cNvSpPr txBox="1">
            <a:spLocks noChangeArrowheads="1"/>
          </p:cNvSpPr>
          <p:nvPr/>
        </p:nvSpPr>
        <p:spPr bwMode="auto">
          <a:xfrm rot="-5400000">
            <a:off x="4862513" y="1409700"/>
            <a:ext cx="10810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nl-NL" sz="1800"/>
              <a:t>mollusks</a:t>
            </a:r>
          </a:p>
        </p:txBody>
      </p:sp>
      <p:sp>
        <p:nvSpPr>
          <p:cNvPr id="12302" name="Text Box 14"/>
          <p:cNvSpPr txBox="1">
            <a:spLocks noChangeArrowheads="1"/>
          </p:cNvSpPr>
          <p:nvPr/>
        </p:nvSpPr>
        <p:spPr bwMode="auto">
          <a:xfrm rot="-5400000">
            <a:off x="5978525" y="1301751"/>
            <a:ext cx="12969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nl-NL" sz="1800"/>
              <a:t>arthropods</a:t>
            </a:r>
          </a:p>
        </p:txBody>
      </p:sp>
      <p:sp>
        <p:nvSpPr>
          <p:cNvPr id="12303" name="Text Box 15"/>
          <p:cNvSpPr txBox="1">
            <a:spLocks noChangeArrowheads="1"/>
          </p:cNvSpPr>
          <p:nvPr/>
        </p:nvSpPr>
        <p:spPr bwMode="auto">
          <a:xfrm rot="-5400000">
            <a:off x="6734969" y="1337469"/>
            <a:ext cx="13684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nl-NL" sz="1800" dirty="0" err="1"/>
              <a:t>nematodes</a:t>
            </a:r>
            <a:endParaRPr lang="de-DE" altLang="nl-NL" sz="1800" dirty="0"/>
          </a:p>
        </p:txBody>
      </p:sp>
      <p:sp>
        <p:nvSpPr>
          <p:cNvPr id="12305" name="Text Box 19"/>
          <p:cNvSpPr txBox="1">
            <a:spLocks noChangeArrowheads="1"/>
          </p:cNvSpPr>
          <p:nvPr/>
        </p:nvSpPr>
        <p:spPr bwMode="auto">
          <a:xfrm>
            <a:off x="971550" y="260350"/>
            <a:ext cx="6985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nl-NL" sz="2800" b="1"/>
              <a:t>Bilateralia</a:t>
            </a:r>
          </a:p>
        </p:txBody>
      </p:sp>
      <p:pic>
        <p:nvPicPr>
          <p:cNvPr id="24" name="Picture 4" descr="SpiralClev2"/>
          <p:cNvPicPr>
            <a:picLocks noChangeAspect="1" noChangeArrowheads="1"/>
          </p:cNvPicPr>
          <p:nvPr/>
        </p:nvPicPr>
        <p:blipFill rotWithShape="1">
          <a:blip r:embed="rId9"/>
          <a:srcRect/>
          <a:stretch/>
        </p:blipFill>
        <p:spPr bwMode="auto">
          <a:xfrm>
            <a:off x="1619250" y="904875"/>
            <a:ext cx="366714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EDAB303-172F-4E40-ABE8-5E0AD5DE87BD}"/>
              </a:ext>
            </a:extLst>
          </p:cNvPr>
          <p:cNvSpPr txBox="1"/>
          <p:nvPr/>
        </p:nvSpPr>
        <p:spPr>
          <a:xfrm>
            <a:off x="6475411" y="3485657"/>
            <a:ext cx="2212183" cy="375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ecdysozoa</a:t>
            </a:r>
            <a:endParaRPr lang="nl-NL" dirty="0"/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F3E15236-6375-4784-A49D-E5C2F6A36786}"/>
              </a:ext>
            </a:extLst>
          </p:cNvPr>
          <p:cNvSpPr txBox="1"/>
          <p:nvPr/>
        </p:nvSpPr>
        <p:spPr>
          <a:xfrm>
            <a:off x="2706688" y="3995291"/>
            <a:ext cx="2212183" cy="375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 err="1"/>
              <a:t>lophotrochozoa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8271625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CEABC99C-F9AA-409A-BB80-1A66142EA4A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80" y="1556792"/>
            <a:ext cx="6262811" cy="5143500"/>
          </a:xfrm>
          <a:prstGeom prst="rect">
            <a:avLst/>
          </a:prstGeom>
        </p:spPr>
      </p:pic>
      <p:cxnSp>
        <p:nvCxnSpPr>
          <p:cNvPr id="3" name="Rechte verbindingslijn met pijl 2">
            <a:extLst>
              <a:ext uri="{FF2B5EF4-FFF2-40B4-BE49-F238E27FC236}">
                <a16:creationId xmlns:a16="http://schemas.microsoft.com/office/drawing/2014/main" id="{6ADB84F1-D078-4DCC-8ADB-A06D008B46AE}"/>
              </a:ext>
            </a:extLst>
          </p:cNvPr>
          <p:cNvCxnSpPr/>
          <p:nvPr/>
        </p:nvCxnSpPr>
        <p:spPr>
          <a:xfrm flipH="1">
            <a:off x="2483768" y="2852936"/>
            <a:ext cx="238684" cy="1512168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vak 4">
            <a:extLst>
              <a:ext uri="{FF2B5EF4-FFF2-40B4-BE49-F238E27FC236}">
                <a16:creationId xmlns:a16="http://schemas.microsoft.com/office/drawing/2014/main" id="{7C2DC6DB-380B-4F52-A12D-2C0A3AE6D94A}"/>
              </a:ext>
            </a:extLst>
          </p:cNvPr>
          <p:cNvSpPr txBox="1"/>
          <p:nvPr/>
        </p:nvSpPr>
        <p:spPr>
          <a:xfrm>
            <a:off x="1594998" y="4357133"/>
            <a:ext cx="1271470" cy="3693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srgbClr val="00B050"/>
                </a:solidFill>
              </a:rPr>
              <a:t>Bilateralia</a:t>
            </a:r>
            <a:endParaRPr lang="nl-NL" dirty="0">
              <a:solidFill>
                <a:srgbClr val="00B050"/>
              </a:solidFill>
            </a:endParaRPr>
          </a:p>
        </p:txBody>
      </p:sp>
      <p:sp>
        <p:nvSpPr>
          <p:cNvPr id="6" name="Rechteraccolade 5">
            <a:extLst>
              <a:ext uri="{FF2B5EF4-FFF2-40B4-BE49-F238E27FC236}">
                <a16:creationId xmlns:a16="http://schemas.microsoft.com/office/drawing/2014/main" id="{7C717E48-181A-4751-9BF5-3478852B653C}"/>
              </a:ext>
            </a:extLst>
          </p:cNvPr>
          <p:cNvSpPr/>
          <p:nvPr/>
        </p:nvSpPr>
        <p:spPr>
          <a:xfrm>
            <a:off x="6876256" y="3429000"/>
            <a:ext cx="576064" cy="2232248"/>
          </a:xfrm>
          <a:prstGeom prst="rightBrac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6A993A24-A25E-4067-B07D-AD8C5195D476}"/>
              </a:ext>
            </a:extLst>
          </p:cNvPr>
          <p:cNvSpPr txBox="1"/>
          <p:nvPr/>
        </p:nvSpPr>
        <p:spPr>
          <a:xfrm rot="5400000">
            <a:off x="6736886" y="4576482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srgbClr val="92D050"/>
                </a:solidFill>
              </a:rPr>
              <a:t>deuterostomes</a:t>
            </a:r>
            <a:endParaRPr lang="nl-NL" dirty="0">
              <a:solidFill>
                <a:srgbClr val="92D050"/>
              </a:solidFill>
            </a:endParaRPr>
          </a:p>
        </p:txBody>
      </p:sp>
      <p:sp>
        <p:nvSpPr>
          <p:cNvPr id="8" name="Rechteraccolade 7">
            <a:extLst>
              <a:ext uri="{FF2B5EF4-FFF2-40B4-BE49-F238E27FC236}">
                <a16:creationId xmlns:a16="http://schemas.microsoft.com/office/drawing/2014/main" id="{D36E6282-9E3E-4472-8012-07E9A6E6BD5E}"/>
              </a:ext>
            </a:extLst>
          </p:cNvPr>
          <p:cNvSpPr/>
          <p:nvPr/>
        </p:nvSpPr>
        <p:spPr>
          <a:xfrm>
            <a:off x="7453354" y="2204864"/>
            <a:ext cx="216024" cy="1152128"/>
          </a:xfrm>
          <a:prstGeom prst="rightBrac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392C6532-4451-4233-9FDC-98E2B83D99D5}"/>
              </a:ext>
            </a:extLst>
          </p:cNvPr>
          <p:cNvSpPr txBox="1"/>
          <p:nvPr/>
        </p:nvSpPr>
        <p:spPr>
          <a:xfrm rot="5400000">
            <a:off x="7024918" y="292029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err="1">
                <a:solidFill>
                  <a:srgbClr val="FFC000"/>
                </a:solidFill>
              </a:rPr>
              <a:t>protostomes</a:t>
            </a:r>
            <a:endParaRPr lang="nl-NL" b="1" dirty="0">
              <a:solidFill>
                <a:srgbClr val="FFC000"/>
              </a:solidFill>
            </a:endParaRPr>
          </a:p>
        </p:txBody>
      </p: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5818E54C-D4D0-4800-9C8D-5A6D8FA4B60E}"/>
              </a:ext>
            </a:extLst>
          </p:cNvPr>
          <p:cNvCxnSpPr/>
          <p:nvPr/>
        </p:nvCxnSpPr>
        <p:spPr>
          <a:xfrm flipH="1">
            <a:off x="5187254" y="4331053"/>
            <a:ext cx="216024" cy="7908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kstvak 10">
            <a:extLst>
              <a:ext uri="{FF2B5EF4-FFF2-40B4-BE49-F238E27FC236}">
                <a16:creationId xmlns:a16="http://schemas.microsoft.com/office/drawing/2014/main" id="{659A718F-1AA7-41EB-B883-9CF8F8D7EBC4}"/>
              </a:ext>
            </a:extLst>
          </p:cNvPr>
          <p:cNvSpPr txBox="1"/>
          <p:nvPr/>
        </p:nvSpPr>
        <p:spPr>
          <a:xfrm>
            <a:off x="4539182" y="5075724"/>
            <a:ext cx="2025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FF0000"/>
                </a:solidFill>
              </a:rPr>
              <a:t>gewervelden</a:t>
            </a:r>
          </a:p>
        </p:txBody>
      </p:sp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id="{7D33D071-F509-4850-9DBF-3E88A09B0B01}"/>
              </a:ext>
            </a:extLst>
          </p:cNvPr>
          <p:cNvCxnSpPr/>
          <p:nvPr/>
        </p:nvCxnSpPr>
        <p:spPr>
          <a:xfrm flipV="1">
            <a:off x="3843034" y="1502786"/>
            <a:ext cx="101108" cy="1404156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kstvak 12">
            <a:extLst>
              <a:ext uri="{FF2B5EF4-FFF2-40B4-BE49-F238E27FC236}">
                <a16:creationId xmlns:a16="http://schemas.microsoft.com/office/drawing/2014/main" id="{02753077-211B-4AE6-BDAD-2E77F9047C16}"/>
              </a:ext>
            </a:extLst>
          </p:cNvPr>
          <p:cNvSpPr txBox="1"/>
          <p:nvPr/>
        </p:nvSpPr>
        <p:spPr>
          <a:xfrm>
            <a:off x="3579705" y="119067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srgbClr val="00B0F0"/>
                </a:solidFill>
              </a:rPr>
              <a:t>Lophotrochozoa</a:t>
            </a:r>
            <a:r>
              <a:rPr lang="nl-NL" dirty="0">
                <a:solidFill>
                  <a:srgbClr val="00B0F0"/>
                </a:solidFill>
              </a:rPr>
              <a:t> (</a:t>
            </a:r>
            <a:r>
              <a:rPr lang="nl-NL" dirty="0" err="1">
                <a:solidFill>
                  <a:srgbClr val="00B0F0"/>
                </a:solidFill>
              </a:rPr>
              <a:t>Spiralia</a:t>
            </a:r>
            <a:r>
              <a:rPr lang="nl-NL" dirty="0">
                <a:solidFill>
                  <a:srgbClr val="00B0F0"/>
                </a:solidFill>
              </a:rPr>
              <a:t>)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D02C0F51-C1D9-43BA-A7A9-8BBD4E3C3AB8}"/>
              </a:ext>
            </a:extLst>
          </p:cNvPr>
          <p:cNvSpPr txBox="1"/>
          <p:nvPr/>
        </p:nvSpPr>
        <p:spPr>
          <a:xfrm>
            <a:off x="2722452" y="249782"/>
            <a:ext cx="40373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/>
              <a:t>Boom gebaseerd op Pax6:</a:t>
            </a:r>
          </a:p>
        </p:txBody>
      </p:sp>
    </p:spTree>
    <p:extLst>
      <p:ext uri="{BB962C8B-B14F-4D97-AF65-F5344CB8AC3E}">
        <p14:creationId xmlns:p14="http://schemas.microsoft.com/office/powerpoint/2010/main" val="209286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 animBg="1"/>
      <p:bldP spid="9" grpId="0"/>
      <p:bldP spid="11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6"/>
          <p:cNvSpPr>
            <a:spLocks noChangeArrowheads="1"/>
          </p:cNvSpPr>
          <p:nvPr/>
        </p:nvSpPr>
        <p:spPr bwMode="auto">
          <a:xfrm>
            <a:off x="827088" y="2565400"/>
            <a:ext cx="7272337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nl-NL" sz="2400"/>
              <a:t>The search for homologous genes is quite futile except in very close relatives.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de-DE" altLang="nl-NL" sz="2400"/>
              <a:t>Ernst Mayr,  1963</a:t>
            </a:r>
          </a:p>
        </p:txBody>
      </p:sp>
    </p:spTree>
    <p:extLst>
      <p:ext uri="{BB962C8B-B14F-4D97-AF65-F5344CB8AC3E}">
        <p14:creationId xmlns:p14="http://schemas.microsoft.com/office/powerpoint/2010/main" val="384268349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FA7A2A-A683-4909-8C74-A0C7A9251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dirty="0"/>
              <a:t>Waarom?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CF24134-835A-49F0-8F78-8E7D2A2D38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400" dirty="0"/>
              <a:t>Brengt leerlingen in contact met </a:t>
            </a:r>
            <a:r>
              <a:rPr lang="nl-NL" sz="2400" dirty="0" err="1"/>
              <a:t>bioinformatica</a:t>
            </a:r>
            <a:r>
              <a:rPr lang="nl-NL" sz="2400" dirty="0"/>
              <a:t> (databases, </a:t>
            </a:r>
            <a:r>
              <a:rPr lang="nl-NL" sz="2400" dirty="0" err="1"/>
              <a:t>fasta</a:t>
            </a:r>
            <a:r>
              <a:rPr lang="nl-NL" sz="2400" dirty="0"/>
              <a:t>-files, etc.)</a:t>
            </a:r>
          </a:p>
          <a:p>
            <a:r>
              <a:rPr lang="nl-NL" sz="2400" dirty="0"/>
              <a:t>Laat zien hoe eiwitten in elkaar zitten (functionele domeinen)</a:t>
            </a:r>
          </a:p>
          <a:p>
            <a:r>
              <a:rPr lang="nl-NL" sz="2400" dirty="0"/>
              <a:t>Doordringt leerlingen van de diepe verbondenheid van alle levende dieren die alleen maar door evolutie verklaard kan worden</a:t>
            </a:r>
          </a:p>
          <a:p>
            <a:r>
              <a:rPr lang="nl-NL" sz="2400" dirty="0"/>
              <a:t>Laat een belangrijke fylogenetische methode zien (genetische afstand)</a:t>
            </a:r>
          </a:p>
          <a:p>
            <a:r>
              <a:rPr lang="nl-NL" sz="2400" dirty="0"/>
              <a:t>Laat de taxonomische indeling van de dieren zien</a:t>
            </a:r>
          </a:p>
          <a:p>
            <a:pPr marL="0" indent="0">
              <a:buNone/>
            </a:pP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164410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fig4amphipod_600">
            <a:extLst>
              <a:ext uri="{FF2B5EF4-FFF2-40B4-BE49-F238E27FC236}">
                <a16:creationId xmlns:a16="http://schemas.microsoft.com/office/drawing/2014/main" id="{42D3B0B1-B450-4E2E-8F77-52A27E2CB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1125538"/>
            <a:ext cx="3960813" cy="264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 descr="common-fruit-fly-big_Full">
            <a:extLst>
              <a:ext uri="{FF2B5EF4-FFF2-40B4-BE49-F238E27FC236}">
                <a16:creationId xmlns:a16="http://schemas.microsoft.com/office/drawing/2014/main" id="{63387F0A-913A-4924-AB2D-469ACE2B7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9338" y="1125538"/>
            <a:ext cx="388937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676" name="Group 4">
            <a:extLst>
              <a:ext uri="{FF2B5EF4-FFF2-40B4-BE49-F238E27FC236}">
                <a16:creationId xmlns:a16="http://schemas.microsoft.com/office/drawing/2014/main" id="{488E3501-2C77-47AB-B8FC-8C637DC93B7F}"/>
              </a:ext>
            </a:extLst>
          </p:cNvPr>
          <p:cNvGrpSpPr>
            <a:grpSpLocks/>
          </p:cNvGrpSpPr>
          <p:nvPr/>
        </p:nvGrpSpPr>
        <p:grpSpPr bwMode="auto">
          <a:xfrm>
            <a:off x="1908175" y="3933825"/>
            <a:ext cx="5616575" cy="2519363"/>
            <a:chOff x="1202" y="2478"/>
            <a:chExt cx="3538" cy="1587"/>
          </a:xfrm>
        </p:grpSpPr>
        <p:sp>
          <p:nvSpPr>
            <p:cNvPr id="28678" name="Rectangle 5">
              <a:extLst>
                <a:ext uri="{FF2B5EF4-FFF2-40B4-BE49-F238E27FC236}">
                  <a16:creationId xmlns:a16="http://schemas.microsoft.com/office/drawing/2014/main" id="{A0DE3816-7E1D-4149-A40D-B46D37AE68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2" y="2478"/>
              <a:ext cx="772" cy="15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nl-NL" altLang="nl-NL" sz="1800"/>
            </a:p>
          </p:txBody>
        </p:sp>
        <p:grpSp>
          <p:nvGrpSpPr>
            <p:cNvPr id="28679" name="Group 6">
              <a:extLst>
                <a:ext uri="{FF2B5EF4-FFF2-40B4-BE49-F238E27FC236}">
                  <a16:creationId xmlns:a16="http://schemas.microsoft.com/office/drawing/2014/main" id="{28DF549B-1276-4962-903A-D684844EFC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7" y="2614"/>
              <a:ext cx="680" cy="1406"/>
              <a:chOff x="808" y="1706"/>
              <a:chExt cx="258" cy="590"/>
            </a:xfrm>
          </p:grpSpPr>
          <p:graphicFrame>
            <p:nvGraphicFramePr>
              <p:cNvPr id="28684" name="Object 7">
                <a:extLst>
                  <a:ext uri="{FF2B5EF4-FFF2-40B4-BE49-F238E27FC236}">
                    <a16:creationId xmlns:a16="http://schemas.microsoft.com/office/drawing/2014/main" id="{6BA59E6C-0C71-4B78-969D-EBE5793F60C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08" y="2024"/>
              <a:ext cx="258" cy="27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24" name="Image" r:id="rId6" imgW="1434415" imgH="1511111" progId="Photoshop.Image.9">
                      <p:embed/>
                    </p:oleObj>
                  </mc:Choice>
                  <mc:Fallback>
                    <p:oleObj name="Image" r:id="rId6" imgW="1434415" imgH="1511111" progId="Photoshop.Image.9">
                      <p:embed/>
                      <p:pic>
                        <p:nvPicPr>
                          <p:cNvPr id="28684" name="Object 7">
                            <a:extLst>
                              <a:ext uri="{FF2B5EF4-FFF2-40B4-BE49-F238E27FC236}">
                                <a16:creationId xmlns:a16="http://schemas.microsoft.com/office/drawing/2014/main" id="{6BA59E6C-0C71-4B78-969D-EBE5793F60CF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08" y="2024"/>
                            <a:ext cx="258" cy="272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8685" name="Line 8">
                <a:extLst>
                  <a:ext uri="{FF2B5EF4-FFF2-40B4-BE49-F238E27FC236}">
                    <a16:creationId xmlns:a16="http://schemas.microsoft.com/office/drawing/2014/main" id="{5C68A9B6-345B-40F8-871F-FD790F49A8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30" y="1706"/>
                <a:ext cx="0" cy="22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</p:grpSp>
        <p:sp>
          <p:nvSpPr>
            <p:cNvPr id="28680" name="Rectangle 9">
              <a:extLst>
                <a:ext uri="{FF2B5EF4-FFF2-40B4-BE49-F238E27FC236}">
                  <a16:creationId xmlns:a16="http://schemas.microsoft.com/office/drawing/2014/main" id="{228688EE-EEF7-4715-B172-947E845F14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8" y="2478"/>
              <a:ext cx="772" cy="15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nl-NL" altLang="nl-NL" sz="1800"/>
            </a:p>
          </p:txBody>
        </p:sp>
        <p:grpSp>
          <p:nvGrpSpPr>
            <p:cNvPr id="28681" name="Group 10">
              <a:extLst>
                <a:ext uri="{FF2B5EF4-FFF2-40B4-BE49-F238E27FC236}">
                  <a16:creationId xmlns:a16="http://schemas.microsoft.com/office/drawing/2014/main" id="{C2FEAC01-3AA7-44CD-AFA0-61E8370C72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13" y="2614"/>
              <a:ext cx="680" cy="1406"/>
              <a:chOff x="808" y="1706"/>
              <a:chExt cx="258" cy="590"/>
            </a:xfrm>
          </p:grpSpPr>
          <p:graphicFrame>
            <p:nvGraphicFramePr>
              <p:cNvPr id="28682" name="Object 11">
                <a:extLst>
                  <a:ext uri="{FF2B5EF4-FFF2-40B4-BE49-F238E27FC236}">
                    <a16:creationId xmlns:a16="http://schemas.microsoft.com/office/drawing/2014/main" id="{04175E64-E7E3-4E29-91DE-ADCA837C9ED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08" y="2024"/>
              <a:ext cx="258" cy="27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25" name="Image" r:id="rId8" imgW="1434415" imgH="1511111" progId="Photoshop.Image.9">
                      <p:embed/>
                    </p:oleObj>
                  </mc:Choice>
                  <mc:Fallback>
                    <p:oleObj name="Image" r:id="rId8" imgW="1434415" imgH="1511111" progId="Photoshop.Image.9">
                      <p:embed/>
                      <p:pic>
                        <p:nvPicPr>
                          <p:cNvPr id="28682" name="Object 11">
                            <a:extLst>
                              <a:ext uri="{FF2B5EF4-FFF2-40B4-BE49-F238E27FC236}">
                                <a16:creationId xmlns:a16="http://schemas.microsoft.com/office/drawing/2014/main" id="{04175E64-E7E3-4E29-91DE-ADCA837C9ED8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08" y="2024"/>
                            <a:ext cx="258" cy="272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8683" name="Line 12">
                <a:extLst>
                  <a:ext uri="{FF2B5EF4-FFF2-40B4-BE49-F238E27FC236}">
                    <a16:creationId xmlns:a16="http://schemas.microsoft.com/office/drawing/2014/main" id="{D88DEFC1-E9B0-405B-A69D-F4F47F6700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30" y="1706"/>
                <a:ext cx="0" cy="22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</p:grpSp>
      </p:grp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nl-NL" dirty="0"/>
              <a:t>Evolution and </a:t>
            </a:r>
            <a:r>
              <a:rPr lang="de-DE" altLang="nl-NL" dirty="0" err="1"/>
              <a:t>development</a:t>
            </a:r>
            <a:endParaRPr lang="de-DE" altLang="nl-NL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6024" y="1600200"/>
            <a:ext cx="8748464" cy="4525963"/>
          </a:xfrm>
        </p:spPr>
        <p:txBody>
          <a:bodyPr>
            <a:normAutofit/>
          </a:bodyPr>
          <a:lstStyle/>
          <a:p>
            <a:pPr marL="609600" indent="-609600">
              <a:buFontTx/>
              <a:buAutoNum type="arabicPeriod"/>
            </a:pPr>
            <a:r>
              <a:rPr lang="de-DE" altLang="nl-NL" dirty="0" err="1"/>
              <a:t>Embryo’s</a:t>
            </a:r>
            <a:r>
              <a:rPr lang="de-DE" altLang="nl-NL" dirty="0"/>
              <a:t> </a:t>
            </a:r>
            <a:r>
              <a:rPr lang="de-DE" altLang="nl-NL" dirty="0" err="1"/>
              <a:t>vertellen</a:t>
            </a:r>
            <a:r>
              <a:rPr lang="de-DE" altLang="nl-NL" dirty="0"/>
              <a:t> je </a:t>
            </a:r>
            <a:r>
              <a:rPr lang="de-DE" altLang="nl-NL" dirty="0" err="1"/>
              <a:t>iets</a:t>
            </a:r>
            <a:r>
              <a:rPr lang="de-DE" altLang="nl-NL" dirty="0"/>
              <a:t> </a:t>
            </a:r>
            <a:r>
              <a:rPr lang="de-DE" altLang="nl-NL" dirty="0" err="1"/>
              <a:t>over</a:t>
            </a:r>
            <a:r>
              <a:rPr lang="de-DE" altLang="nl-NL" dirty="0"/>
              <a:t> </a:t>
            </a:r>
            <a:r>
              <a:rPr lang="de-DE" altLang="nl-NL" dirty="0" err="1"/>
              <a:t>evolutie</a:t>
            </a:r>
            <a:r>
              <a:rPr lang="de-DE" altLang="nl-NL" dirty="0"/>
              <a:t>.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de-DE" altLang="nl-NL" dirty="0" err="1"/>
              <a:t>Evo-devo</a:t>
            </a:r>
            <a:r>
              <a:rPr lang="de-DE" altLang="nl-NL" dirty="0"/>
              <a:t> </a:t>
            </a:r>
            <a:r>
              <a:rPr lang="de-DE" altLang="nl-NL" dirty="0" err="1"/>
              <a:t>onthult</a:t>
            </a:r>
            <a:r>
              <a:rPr lang="de-DE" altLang="nl-NL" dirty="0"/>
              <a:t> </a:t>
            </a:r>
            <a:r>
              <a:rPr lang="de-DE" altLang="nl-NL" dirty="0" err="1"/>
              <a:t>diepe</a:t>
            </a:r>
            <a:r>
              <a:rPr lang="de-DE" altLang="nl-NL" dirty="0"/>
              <a:t> </a:t>
            </a:r>
            <a:r>
              <a:rPr lang="de-DE" altLang="nl-NL" dirty="0" err="1"/>
              <a:t>homolgieën</a:t>
            </a:r>
            <a:r>
              <a:rPr lang="de-DE" altLang="nl-NL" dirty="0"/>
              <a:t>.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de-DE" altLang="nl-NL" dirty="0" err="1"/>
              <a:t>Evo-devo</a:t>
            </a:r>
            <a:r>
              <a:rPr lang="de-DE" altLang="nl-NL" dirty="0"/>
              <a:t> </a:t>
            </a:r>
            <a:r>
              <a:rPr lang="de-DE" altLang="nl-NL" dirty="0" err="1"/>
              <a:t>zoekt</a:t>
            </a:r>
            <a:r>
              <a:rPr lang="de-DE" altLang="nl-NL" dirty="0"/>
              <a:t> de genetische en </a:t>
            </a:r>
            <a:r>
              <a:rPr lang="de-DE" altLang="nl-NL" dirty="0" err="1"/>
              <a:t>ontwikkelingsbiologische</a:t>
            </a:r>
            <a:r>
              <a:rPr lang="de-DE" altLang="nl-NL" dirty="0"/>
              <a:t> </a:t>
            </a:r>
            <a:r>
              <a:rPr lang="de-DE" altLang="nl-NL" dirty="0" err="1"/>
              <a:t>basis</a:t>
            </a:r>
            <a:r>
              <a:rPr lang="de-DE" altLang="nl-NL" dirty="0"/>
              <a:t> van </a:t>
            </a:r>
            <a:r>
              <a:rPr lang="de-DE" altLang="nl-NL" dirty="0" err="1"/>
              <a:t>evolutionaire</a:t>
            </a:r>
            <a:r>
              <a:rPr lang="de-DE" altLang="nl-NL" dirty="0"/>
              <a:t> </a:t>
            </a:r>
            <a:r>
              <a:rPr lang="de-DE" altLang="nl-NL" dirty="0" err="1"/>
              <a:t>veranderingen</a:t>
            </a:r>
            <a:r>
              <a:rPr lang="de-DE" altLang="nl-NL" dirty="0"/>
              <a:t>.</a:t>
            </a:r>
          </a:p>
          <a:p>
            <a:pPr marL="609600" indent="-609600">
              <a:buFontTx/>
              <a:buAutoNum type="arabicPeriod"/>
            </a:pPr>
            <a:r>
              <a:rPr lang="de-DE" altLang="nl-NL" dirty="0" err="1">
                <a:solidFill>
                  <a:schemeClr val="bg1">
                    <a:lumMod val="75000"/>
                  </a:schemeClr>
                </a:solidFill>
              </a:rPr>
              <a:t>Evo-devo</a:t>
            </a: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altLang="nl-NL" dirty="0" err="1">
                <a:solidFill>
                  <a:schemeClr val="bg1">
                    <a:lumMod val="75000"/>
                  </a:schemeClr>
                </a:solidFill>
              </a:rPr>
              <a:t>bestudeert</a:t>
            </a: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 de </a:t>
            </a:r>
            <a:r>
              <a:rPr lang="de-DE" altLang="nl-NL" dirty="0" err="1">
                <a:solidFill>
                  <a:schemeClr val="bg1">
                    <a:lumMod val="75000"/>
                  </a:schemeClr>
                </a:solidFill>
              </a:rPr>
              <a:t>oorsprong</a:t>
            </a: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 van </a:t>
            </a:r>
            <a:r>
              <a:rPr lang="de-DE" altLang="nl-NL" i="1" dirty="0" err="1">
                <a:solidFill>
                  <a:schemeClr val="bg1">
                    <a:lumMod val="75000"/>
                  </a:schemeClr>
                </a:solidFill>
              </a:rPr>
              <a:t>novelties</a:t>
            </a:r>
            <a:endParaRPr lang="de-DE" altLang="nl-NL" i="1" dirty="0">
              <a:solidFill>
                <a:schemeClr val="bg1">
                  <a:lumMod val="75000"/>
                </a:schemeClr>
              </a:solidFill>
            </a:endParaRPr>
          </a:p>
          <a:p>
            <a:pPr marL="609600" indent="-609600" eaLnBrk="1" hangingPunct="1">
              <a:buFontTx/>
              <a:buAutoNum type="arabicPeriod"/>
            </a:pP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Embryonale </a:t>
            </a:r>
            <a:r>
              <a:rPr lang="de-DE" altLang="nl-NL" dirty="0" err="1">
                <a:solidFill>
                  <a:schemeClr val="bg1">
                    <a:lumMod val="75000"/>
                  </a:schemeClr>
                </a:solidFill>
              </a:rPr>
              <a:t>ontwikkeling</a:t>
            </a: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altLang="nl-NL" dirty="0" err="1">
                <a:solidFill>
                  <a:schemeClr val="bg1">
                    <a:lumMod val="75000"/>
                  </a:schemeClr>
                </a:solidFill>
              </a:rPr>
              <a:t>kan</a:t>
            </a: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 de </a:t>
            </a:r>
            <a:r>
              <a:rPr lang="de-DE" altLang="nl-NL" dirty="0" err="1">
                <a:solidFill>
                  <a:schemeClr val="bg1">
                    <a:lumMod val="75000"/>
                  </a:schemeClr>
                </a:solidFill>
              </a:rPr>
              <a:t>evolutie</a:t>
            </a: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 in </a:t>
            </a:r>
            <a:r>
              <a:rPr lang="de-DE" altLang="nl-NL" dirty="0" err="1">
                <a:solidFill>
                  <a:schemeClr val="bg1">
                    <a:lumMod val="75000"/>
                  </a:schemeClr>
                </a:solidFill>
              </a:rPr>
              <a:t>bepaalde</a:t>
            </a: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altLang="nl-NL" dirty="0" err="1">
                <a:solidFill>
                  <a:schemeClr val="bg1">
                    <a:lumMod val="75000"/>
                  </a:schemeClr>
                </a:solidFill>
              </a:rPr>
              <a:t>richtingen</a:t>
            </a: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 sturen.</a:t>
            </a:r>
          </a:p>
        </p:txBody>
      </p:sp>
    </p:spTree>
    <p:extLst>
      <p:ext uri="{BB962C8B-B14F-4D97-AF65-F5344CB8AC3E}">
        <p14:creationId xmlns:p14="http://schemas.microsoft.com/office/powerpoint/2010/main" val="237043905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nl-NL" dirty="0"/>
              <a:t>Evolution and </a:t>
            </a:r>
            <a:r>
              <a:rPr lang="de-DE" altLang="nl-NL" dirty="0" err="1"/>
              <a:t>development</a:t>
            </a:r>
            <a:endParaRPr lang="de-DE" altLang="nl-NL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6024" y="1600200"/>
            <a:ext cx="8748464" cy="4525963"/>
          </a:xfrm>
        </p:spPr>
        <p:txBody>
          <a:bodyPr>
            <a:normAutofit/>
          </a:bodyPr>
          <a:lstStyle/>
          <a:p>
            <a:pPr marL="609600" indent="-609600">
              <a:buFontTx/>
              <a:buAutoNum type="arabicPeriod"/>
            </a:pPr>
            <a:r>
              <a:rPr lang="de-DE" altLang="nl-NL" dirty="0" err="1"/>
              <a:t>Embryo’s</a:t>
            </a:r>
            <a:r>
              <a:rPr lang="de-DE" altLang="nl-NL" dirty="0"/>
              <a:t> </a:t>
            </a:r>
            <a:r>
              <a:rPr lang="de-DE" altLang="nl-NL" dirty="0" err="1"/>
              <a:t>vertellen</a:t>
            </a:r>
            <a:r>
              <a:rPr lang="de-DE" altLang="nl-NL" dirty="0"/>
              <a:t> je </a:t>
            </a:r>
            <a:r>
              <a:rPr lang="de-DE" altLang="nl-NL" dirty="0" err="1"/>
              <a:t>iets</a:t>
            </a:r>
            <a:r>
              <a:rPr lang="de-DE" altLang="nl-NL" dirty="0"/>
              <a:t> </a:t>
            </a:r>
            <a:r>
              <a:rPr lang="de-DE" altLang="nl-NL" dirty="0" err="1"/>
              <a:t>over</a:t>
            </a:r>
            <a:r>
              <a:rPr lang="de-DE" altLang="nl-NL" dirty="0"/>
              <a:t> </a:t>
            </a:r>
            <a:r>
              <a:rPr lang="de-DE" altLang="nl-NL" dirty="0" err="1"/>
              <a:t>evolutie</a:t>
            </a:r>
            <a:r>
              <a:rPr lang="de-DE" altLang="nl-NL" dirty="0"/>
              <a:t>.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de-DE" altLang="nl-NL" dirty="0" err="1"/>
              <a:t>Evo-devo</a:t>
            </a:r>
            <a:r>
              <a:rPr lang="de-DE" altLang="nl-NL" dirty="0"/>
              <a:t> </a:t>
            </a:r>
            <a:r>
              <a:rPr lang="de-DE" altLang="nl-NL" dirty="0" err="1"/>
              <a:t>onthult</a:t>
            </a:r>
            <a:r>
              <a:rPr lang="de-DE" altLang="nl-NL" dirty="0"/>
              <a:t> </a:t>
            </a:r>
            <a:r>
              <a:rPr lang="de-DE" altLang="nl-NL" dirty="0" err="1"/>
              <a:t>diepe</a:t>
            </a:r>
            <a:r>
              <a:rPr lang="de-DE" altLang="nl-NL" dirty="0"/>
              <a:t> </a:t>
            </a:r>
            <a:r>
              <a:rPr lang="de-DE" altLang="nl-NL" dirty="0" err="1"/>
              <a:t>homolgieën</a:t>
            </a:r>
            <a:r>
              <a:rPr lang="de-DE" altLang="nl-NL" dirty="0"/>
              <a:t>.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de-DE" altLang="nl-NL" dirty="0" err="1"/>
              <a:t>Evo-devo</a:t>
            </a:r>
            <a:r>
              <a:rPr lang="de-DE" altLang="nl-NL" dirty="0"/>
              <a:t> </a:t>
            </a:r>
            <a:r>
              <a:rPr lang="de-DE" altLang="nl-NL" dirty="0" err="1"/>
              <a:t>zoekt</a:t>
            </a:r>
            <a:r>
              <a:rPr lang="de-DE" altLang="nl-NL" dirty="0"/>
              <a:t> de genetische en </a:t>
            </a:r>
            <a:r>
              <a:rPr lang="de-DE" altLang="nl-NL" dirty="0" err="1"/>
              <a:t>ontwikkelingsbiologische</a:t>
            </a:r>
            <a:r>
              <a:rPr lang="de-DE" altLang="nl-NL" dirty="0"/>
              <a:t> </a:t>
            </a:r>
            <a:r>
              <a:rPr lang="de-DE" altLang="nl-NL" dirty="0" err="1"/>
              <a:t>basis</a:t>
            </a:r>
            <a:r>
              <a:rPr lang="de-DE" altLang="nl-NL" dirty="0"/>
              <a:t> van </a:t>
            </a:r>
            <a:r>
              <a:rPr lang="de-DE" altLang="nl-NL" dirty="0" err="1"/>
              <a:t>evolutionaire</a:t>
            </a:r>
            <a:r>
              <a:rPr lang="de-DE" altLang="nl-NL" dirty="0"/>
              <a:t> </a:t>
            </a:r>
            <a:r>
              <a:rPr lang="de-DE" altLang="nl-NL" dirty="0" err="1"/>
              <a:t>veranderingen</a:t>
            </a:r>
            <a:r>
              <a:rPr lang="de-DE" altLang="nl-NL" dirty="0"/>
              <a:t>.</a:t>
            </a:r>
          </a:p>
          <a:p>
            <a:pPr marL="609600" indent="-609600">
              <a:buFontTx/>
              <a:buAutoNum type="arabicPeriod"/>
            </a:pPr>
            <a:r>
              <a:rPr lang="de-DE" altLang="nl-NL" dirty="0" err="1"/>
              <a:t>Evo-devo</a:t>
            </a:r>
            <a:r>
              <a:rPr lang="de-DE" altLang="nl-NL" dirty="0"/>
              <a:t> </a:t>
            </a:r>
            <a:r>
              <a:rPr lang="de-DE" altLang="nl-NL" dirty="0" err="1"/>
              <a:t>bestudeert</a:t>
            </a:r>
            <a:r>
              <a:rPr lang="de-DE" altLang="nl-NL" dirty="0"/>
              <a:t> de </a:t>
            </a:r>
            <a:r>
              <a:rPr lang="de-DE" altLang="nl-NL" dirty="0" err="1"/>
              <a:t>oorsprong</a:t>
            </a:r>
            <a:r>
              <a:rPr lang="de-DE" altLang="nl-NL" dirty="0"/>
              <a:t> van </a:t>
            </a:r>
            <a:r>
              <a:rPr lang="de-DE" altLang="nl-NL" i="1" dirty="0" err="1"/>
              <a:t>novelties</a:t>
            </a:r>
            <a:endParaRPr lang="de-DE" altLang="nl-NL" i="1" dirty="0"/>
          </a:p>
          <a:p>
            <a:pPr marL="609600" indent="-609600" eaLnBrk="1" hangingPunct="1">
              <a:buFontTx/>
              <a:buAutoNum type="arabicPeriod"/>
            </a:pP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Embryonale </a:t>
            </a:r>
            <a:r>
              <a:rPr lang="de-DE" altLang="nl-NL" dirty="0" err="1">
                <a:solidFill>
                  <a:schemeClr val="bg1">
                    <a:lumMod val="75000"/>
                  </a:schemeClr>
                </a:solidFill>
              </a:rPr>
              <a:t>ontwikkeling</a:t>
            </a: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altLang="nl-NL" dirty="0" err="1">
                <a:solidFill>
                  <a:schemeClr val="bg1">
                    <a:lumMod val="75000"/>
                  </a:schemeClr>
                </a:solidFill>
              </a:rPr>
              <a:t>kan</a:t>
            </a: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 de </a:t>
            </a:r>
            <a:r>
              <a:rPr lang="de-DE" altLang="nl-NL" dirty="0" err="1">
                <a:solidFill>
                  <a:schemeClr val="bg1">
                    <a:lumMod val="75000"/>
                  </a:schemeClr>
                </a:solidFill>
              </a:rPr>
              <a:t>evolutie</a:t>
            </a: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 in </a:t>
            </a:r>
            <a:r>
              <a:rPr lang="de-DE" altLang="nl-NL" dirty="0" err="1">
                <a:solidFill>
                  <a:schemeClr val="bg1">
                    <a:lumMod val="75000"/>
                  </a:schemeClr>
                </a:solidFill>
              </a:rPr>
              <a:t>bepaalde</a:t>
            </a: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altLang="nl-NL" dirty="0" err="1">
                <a:solidFill>
                  <a:schemeClr val="bg1">
                    <a:lumMod val="75000"/>
                  </a:schemeClr>
                </a:solidFill>
              </a:rPr>
              <a:t>richtingen</a:t>
            </a: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 sturen.</a:t>
            </a:r>
          </a:p>
        </p:txBody>
      </p:sp>
    </p:spTree>
    <p:extLst>
      <p:ext uri="{BB962C8B-B14F-4D97-AF65-F5344CB8AC3E}">
        <p14:creationId xmlns:p14="http://schemas.microsoft.com/office/powerpoint/2010/main" val="26670658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fig4amphipod_600">
            <a:extLst>
              <a:ext uri="{FF2B5EF4-FFF2-40B4-BE49-F238E27FC236}">
                <a16:creationId xmlns:a16="http://schemas.microsoft.com/office/drawing/2014/main" id="{42D3B0B1-B450-4E2E-8F77-52A27E2CB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1125538"/>
            <a:ext cx="3960813" cy="264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 descr="common-fruit-fly-big_Full">
            <a:extLst>
              <a:ext uri="{FF2B5EF4-FFF2-40B4-BE49-F238E27FC236}">
                <a16:creationId xmlns:a16="http://schemas.microsoft.com/office/drawing/2014/main" id="{63387F0A-913A-4924-AB2D-469ACE2B7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9338" y="1125538"/>
            <a:ext cx="388937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676" name="Group 4">
            <a:extLst>
              <a:ext uri="{FF2B5EF4-FFF2-40B4-BE49-F238E27FC236}">
                <a16:creationId xmlns:a16="http://schemas.microsoft.com/office/drawing/2014/main" id="{488E3501-2C77-47AB-B8FC-8C637DC93B7F}"/>
              </a:ext>
            </a:extLst>
          </p:cNvPr>
          <p:cNvGrpSpPr>
            <a:grpSpLocks/>
          </p:cNvGrpSpPr>
          <p:nvPr/>
        </p:nvGrpSpPr>
        <p:grpSpPr bwMode="auto">
          <a:xfrm>
            <a:off x="1908175" y="3933825"/>
            <a:ext cx="5616575" cy="2519363"/>
            <a:chOff x="1202" y="2478"/>
            <a:chExt cx="3538" cy="1587"/>
          </a:xfrm>
        </p:grpSpPr>
        <p:sp>
          <p:nvSpPr>
            <p:cNvPr id="28678" name="Rectangle 5">
              <a:extLst>
                <a:ext uri="{FF2B5EF4-FFF2-40B4-BE49-F238E27FC236}">
                  <a16:creationId xmlns:a16="http://schemas.microsoft.com/office/drawing/2014/main" id="{A0DE3816-7E1D-4149-A40D-B46D37AE68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2" y="2478"/>
              <a:ext cx="772" cy="15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nl-NL" altLang="nl-NL" sz="1800"/>
            </a:p>
          </p:txBody>
        </p:sp>
        <p:grpSp>
          <p:nvGrpSpPr>
            <p:cNvPr id="28679" name="Group 6">
              <a:extLst>
                <a:ext uri="{FF2B5EF4-FFF2-40B4-BE49-F238E27FC236}">
                  <a16:creationId xmlns:a16="http://schemas.microsoft.com/office/drawing/2014/main" id="{28DF549B-1276-4962-903A-D684844EFC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7" y="2614"/>
              <a:ext cx="680" cy="1406"/>
              <a:chOff x="808" y="1706"/>
              <a:chExt cx="258" cy="590"/>
            </a:xfrm>
          </p:grpSpPr>
          <p:graphicFrame>
            <p:nvGraphicFramePr>
              <p:cNvPr id="28684" name="Object 7">
                <a:extLst>
                  <a:ext uri="{FF2B5EF4-FFF2-40B4-BE49-F238E27FC236}">
                    <a16:creationId xmlns:a16="http://schemas.microsoft.com/office/drawing/2014/main" id="{6BA59E6C-0C71-4B78-969D-EBE5793F60C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08" y="2024"/>
              <a:ext cx="258" cy="27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490" name="Image" r:id="rId6" imgW="1434415" imgH="1511111" progId="Photoshop.Image.9">
                      <p:embed/>
                    </p:oleObj>
                  </mc:Choice>
                  <mc:Fallback>
                    <p:oleObj name="Image" r:id="rId6" imgW="1434415" imgH="1511111" progId="Photoshop.Image.9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08" y="2024"/>
                            <a:ext cx="258" cy="272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8685" name="Line 8">
                <a:extLst>
                  <a:ext uri="{FF2B5EF4-FFF2-40B4-BE49-F238E27FC236}">
                    <a16:creationId xmlns:a16="http://schemas.microsoft.com/office/drawing/2014/main" id="{5C68A9B6-345B-40F8-871F-FD790F49A8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30" y="1706"/>
                <a:ext cx="0" cy="22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</p:grpSp>
        <p:sp>
          <p:nvSpPr>
            <p:cNvPr id="28680" name="Rectangle 9">
              <a:extLst>
                <a:ext uri="{FF2B5EF4-FFF2-40B4-BE49-F238E27FC236}">
                  <a16:creationId xmlns:a16="http://schemas.microsoft.com/office/drawing/2014/main" id="{228688EE-EEF7-4715-B172-947E845F14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8" y="2478"/>
              <a:ext cx="772" cy="15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nl-NL" altLang="nl-NL" sz="1800"/>
            </a:p>
          </p:txBody>
        </p:sp>
        <p:grpSp>
          <p:nvGrpSpPr>
            <p:cNvPr id="28681" name="Group 10">
              <a:extLst>
                <a:ext uri="{FF2B5EF4-FFF2-40B4-BE49-F238E27FC236}">
                  <a16:creationId xmlns:a16="http://schemas.microsoft.com/office/drawing/2014/main" id="{C2FEAC01-3AA7-44CD-AFA0-61E8370C72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13" y="2614"/>
              <a:ext cx="680" cy="1406"/>
              <a:chOff x="808" y="1706"/>
              <a:chExt cx="258" cy="590"/>
            </a:xfrm>
          </p:grpSpPr>
          <p:graphicFrame>
            <p:nvGraphicFramePr>
              <p:cNvPr id="28682" name="Object 11">
                <a:extLst>
                  <a:ext uri="{FF2B5EF4-FFF2-40B4-BE49-F238E27FC236}">
                    <a16:creationId xmlns:a16="http://schemas.microsoft.com/office/drawing/2014/main" id="{04175E64-E7E3-4E29-91DE-ADCA837C9ED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08" y="2024"/>
              <a:ext cx="258" cy="27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491" name="Image" r:id="rId8" imgW="1434415" imgH="1511111" progId="Photoshop.Image.9">
                      <p:embed/>
                    </p:oleObj>
                  </mc:Choice>
                  <mc:Fallback>
                    <p:oleObj name="Image" r:id="rId8" imgW="1434415" imgH="1511111" progId="Photoshop.Image.9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08" y="2024"/>
                            <a:ext cx="258" cy="272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8683" name="Line 12">
                <a:extLst>
                  <a:ext uri="{FF2B5EF4-FFF2-40B4-BE49-F238E27FC236}">
                    <a16:creationId xmlns:a16="http://schemas.microsoft.com/office/drawing/2014/main" id="{D88DEFC1-E9B0-405B-A69D-F4F47F6700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30" y="1706"/>
                <a:ext cx="0" cy="22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</p:grpSp>
      </p:grpSp>
      <p:sp>
        <p:nvSpPr>
          <p:cNvPr id="28677" name="Text Box 13">
            <a:extLst>
              <a:ext uri="{FF2B5EF4-FFF2-40B4-BE49-F238E27FC236}">
                <a16:creationId xmlns:a16="http://schemas.microsoft.com/office/drawing/2014/main" id="{AEA0BFAE-E459-4F4A-AFE1-F10433D2E8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333375"/>
            <a:ext cx="867568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nl-NL" dirty="0"/>
              <a:t>The origin of insect wings</a:t>
            </a:r>
          </a:p>
        </p:txBody>
      </p:sp>
    </p:spTree>
    <p:extLst>
      <p:ext uri="{BB962C8B-B14F-4D97-AF65-F5344CB8AC3E}">
        <p14:creationId xmlns:p14="http://schemas.microsoft.com/office/powerpoint/2010/main" val="370119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7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2C52D6C5-CD4C-436E-A61D-9DF8ED9EB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013" y="1628775"/>
            <a:ext cx="6553200" cy="306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scan0003">
            <a:extLst>
              <a:ext uri="{FF2B5EF4-FFF2-40B4-BE49-F238E27FC236}">
                <a16:creationId xmlns:a16="http://schemas.microsoft.com/office/drawing/2014/main" id="{216D157C-1ABA-46C1-A7F1-D919569EB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404813"/>
            <a:ext cx="6767512" cy="620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scan0004">
            <a:extLst>
              <a:ext uri="{FF2B5EF4-FFF2-40B4-BE49-F238E27FC236}">
                <a16:creationId xmlns:a16="http://schemas.microsoft.com/office/drawing/2014/main" id="{F742B79E-0091-4DF2-B08F-4243ADC85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9388" y="979488"/>
            <a:ext cx="3173412" cy="587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50" name="Picture 2">
            <a:extLst>
              <a:ext uri="{FF2B5EF4-FFF2-40B4-BE49-F238E27FC236}">
                <a16:creationId xmlns:a16="http://schemas.microsoft.com/office/drawing/2014/main" id="{B2A6C819-7996-4C9C-863C-4A5F1C75B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4221163"/>
            <a:ext cx="4897437" cy="245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3651" name="Picture 3">
            <a:extLst>
              <a:ext uri="{FF2B5EF4-FFF2-40B4-BE49-F238E27FC236}">
                <a16:creationId xmlns:a16="http://schemas.microsoft.com/office/drawing/2014/main" id="{608E2A43-7AC7-48D6-9388-824E8415A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263" y="3832225"/>
            <a:ext cx="3814762" cy="2509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6" name="Picture 4">
            <a:extLst>
              <a:ext uri="{FF2B5EF4-FFF2-40B4-BE49-F238E27FC236}">
                <a16:creationId xmlns:a16="http://schemas.microsoft.com/office/drawing/2014/main" id="{4B615BBC-D0AC-483A-AF2E-9D0085323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836613"/>
            <a:ext cx="2168525" cy="317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7" name="Text Box 5">
            <a:extLst>
              <a:ext uri="{FF2B5EF4-FFF2-40B4-BE49-F238E27FC236}">
                <a16:creationId xmlns:a16="http://schemas.microsoft.com/office/drawing/2014/main" id="{32A424D1-ED69-4FF2-92A2-A97D3C263E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8988" y="6381750"/>
            <a:ext cx="33115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nl-NL" sz="1800"/>
              <a:t>Ng et al., Development 1995</a:t>
            </a:r>
          </a:p>
        </p:txBody>
      </p:sp>
      <p:sp>
        <p:nvSpPr>
          <p:cNvPr id="38918" name="Text Box 6">
            <a:extLst>
              <a:ext uri="{FF2B5EF4-FFF2-40B4-BE49-F238E27FC236}">
                <a16:creationId xmlns:a16="http://schemas.microsoft.com/office/drawing/2014/main" id="{F87FAE07-4B7A-4849-8F83-3B59F2AE0A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260350"/>
            <a:ext cx="83534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nl-NL" sz="2800" b="1"/>
              <a:t>Nubbin (pdm) is required for wing development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6">
            <a:extLst>
              <a:ext uri="{FF2B5EF4-FFF2-40B4-BE49-F238E27FC236}">
                <a16:creationId xmlns:a16="http://schemas.microsoft.com/office/drawing/2014/main" id="{86DF0615-BF1A-4D55-B793-DF327D127E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260350"/>
            <a:ext cx="83534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nl-NL" sz="2800" b="1"/>
              <a:t>Apterous is required for wing development</a:t>
            </a:r>
          </a:p>
        </p:txBody>
      </p:sp>
      <p:pic>
        <p:nvPicPr>
          <p:cNvPr id="284679" name="Picture 7">
            <a:extLst>
              <a:ext uri="{FF2B5EF4-FFF2-40B4-BE49-F238E27FC236}">
                <a16:creationId xmlns:a16="http://schemas.microsoft.com/office/drawing/2014/main" id="{7D98273E-1D39-4D94-940D-D069D3046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9338" y="981075"/>
            <a:ext cx="3705225" cy="554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0" name="Picture 8">
            <a:extLst>
              <a:ext uri="{FF2B5EF4-FFF2-40B4-BE49-F238E27FC236}">
                <a16:creationId xmlns:a16="http://schemas.microsoft.com/office/drawing/2014/main" id="{777BB9AF-137A-4459-8438-11A66A733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700213"/>
            <a:ext cx="4537075" cy="30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41" name="Text Box 9">
            <a:extLst>
              <a:ext uri="{FF2B5EF4-FFF2-40B4-BE49-F238E27FC236}">
                <a16:creationId xmlns:a16="http://schemas.microsoft.com/office/drawing/2014/main" id="{0090DAED-BEF5-466E-A8FA-A637C2E615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08750"/>
            <a:ext cx="45005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nl-NL" sz="1400"/>
              <a:t>Cohen et al., Genes &amp; Development, 1992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nl-NL" dirty="0"/>
              <a:t>Evolution and </a:t>
            </a:r>
            <a:r>
              <a:rPr lang="de-DE" altLang="nl-NL" dirty="0" err="1"/>
              <a:t>development</a:t>
            </a:r>
            <a:endParaRPr lang="de-DE" altLang="nl-NL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6024" y="1600200"/>
            <a:ext cx="8748464" cy="4525963"/>
          </a:xfrm>
        </p:spPr>
        <p:txBody>
          <a:bodyPr>
            <a:normAutofit/>
          </a:bodyPr>
          <a:lstStyle/>
          <a:p>
            <a:pPr marL="609600" indent="-609600">
              <a:buFontTx/>
              <a:buAutoNum type="arabicPeriod"/>
            </a:pPr>
            <a:r>
              <a:rPr lang="de-DE" altLang="nl-NL" dirty="0" err="1"/>
              <a:t>Embryo’s</a:t>
            </a:r>
            <a:r>
              <a:rPr lang="de-DE" altLang="nl-NL" dirty="0"/>
              <a:t> </a:t>
            </a:r>
            <a:r>
              <a:rPr lang="de-DE" altLang="nl-NL" dirty="0" err="1"/>
              <a:t>vertellen</a:t>
            </a:r>
            <a:r>
              <a:rPr lang="de-DE" altLang="nl-NL" dirty="0"/>
              <a:t> je </a:t>
            </a:r>
            <a:r>
              <a:rPr lang="de-DE" altLang="nl-NL" dirty="0" err="1"/>
              <a:t>iets</a:t>
            </a:r>
            <a:r>
              <a:rPr lang="de-DE" altLang="nl-NL" dirty="0"/>
              <a:t> </a:t>
            </a:r>
            <a:r>
              <a:rPr lang="de-DE" altLang="nl-NL" dirty="0" err="1"/>
              <a:t>over</a:t>
            </a:r>
            <a:r>
              <a:rPr lang="de-DE" altLang="nl-NL" dirty="0"/>
              <a:t> </a:t>
            </a:r>
            <a:r>
              <a:rPr lang="de-DE" altLang="nl-NL" dirty="0" err="1"/>
              <a:t>evolutie</a:t>
            </a:r>
            <a:r>
              <a:rPr lang="de-DE" altLang="nl-NL" dirty="0"/>
              <a:t>.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de-DE" altLang="nl-NL" dirty="0" err="1"/>
              <a:t>Evo-devo</a:t>
            </a:r>
            <a:r>
              <a:rPr lang="de-DE" altLang="nl-NL" dirty="0"/>
              <a:t> </a:t>
            </a:r>
            <a:r>
              <a:rPr lang="de-DE" altLang="nl-NL" dirty="0" err="1"/>
              <a:t>onthult</a:t>
            </a:r>
            <a:r>
              <a:rPr lang="de-DE" altLang="nl-NL" dirty="0"/>
              <a:t> </a:t>
            </a:r>
            <a:r>
              <a:rPr lang="de-DE" altLang="nl-NL" dirty="0" err="1"/>
              <a:t>diepe</a:t>
            </a:r>
            <a:r>
              <a:rPr lang="de-DE" altLang="nl-NL" dirty="0"/>
              <a:t> </a:t>
            </a:r>
            <a:r>
              <a:rPr lang="de-DE" altLang="nl-NL" dirty="0" err="1"/>
              <a:t>homolgieën</a:t>
            </a:r>
            <a:r>
              <a:rPr lang="de-DE" altLang="nl-NL" dirty="0"/>
              <a:t>.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de-DE" altLang="nl-NL" dirty="0" err="1">
                <a:solidFill>
                  <a:schemeClr val="bg1">
                    <a:lumMod val="75000"/>
                  </a:schemeClr>
                </a:solidFill>
              </a:rPr>
              <a:t>Evo-devo</a:t>
            </a: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altLang="nl-NL" dirty="0" err="1">
                <a:solidFill>
                  <a:schemeClr val="bg1">
                    <a:lumMod val="75000"/>
                  </a:schemeClr>
                </a:solidFill>
              </a:rPr>
              <a:t>zoekt</a:t>
            </a: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 de genetische en </a:t>
            </a:r>
            <a:r>
              <a:rPr lang="de-DE" altLang="nl-NL" dirty="0" err="1">
                <a:solidFill>
                  <a:schemeClr val="bg1">
                    <a:lumMod val="75000"/>
                  </a:schemeClr>
                </a:solidFill>
              </a:rPr>
              <a:t>ontwikkelingsbiologische</a:t>
            </a: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altLang="nl-NL" dirty="0" err="1">
                <a:solidFill>
                  <a:schemeClr val="bg1">
                    <a:lumMod val="75000"/>
                  </a:schemeClr>
                </a:solidFill>
              </a:rPr>
              <a:t>basis</a:t>
            </a: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 van </a:t>
            </a:r>
            <a:r>
              <a:rPr lang="de-DE" altLang="nl-NL" dirty="0" err="1">
                <a:solidFill>
                  <a:schemeClr val="bg1">
                    <a:lumMod val="75000"/>
                  </a:schemeClr>
                </a:solidFill>
              </a:rPr>
              <a:t>evolutionaire</a:t>
            </a: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altLang="nl-NL" dirty="0" err="1">
                <a:solidFill>
                  <a:schemeClr val="bg1">
                    <a:lumMod val="75000"/>
                  </a:schemeClr>
                </a:solidFill>
              </a:rPr>
              <a:t>veranderingen</a:t>
            </a: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  <a:p>
            <a:pPr marL="609600" indent="-609600">
              <a:buFontTx/>
              <a:buAutoNum type="arabicPeriod"/>
            </a:pPr>
            <a:r>
              <a:rPr lang="de-DE" altLang="nl-NL" dirty="0" err="1">
                <a:solidFill>
                  <a:schemeClr val="bg1">
                    <a:lumMod val="75000"/>
                  </a:schemeClr>
                </a:solidFill>
              </a:rPr>
              <a:t>Evo-devo</a:t>
            </a: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altLang="nl-NL" dirty="0" err="1">
                <a:solidFill>
                  <a:schemeClr val="bg1">
                    <a:lumMod val="75000"/>
                  </a:schemeClr>
                </a:solidFill>
              </a:rPr>
              <a:t>bestudeert</a:t>
            </a: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 de </a:t>
            </a:r>
            <a:r>
              <a:rPr lang="de-DE" altLang="nl-NL" dirty="0" err="1">
                <a:solidFill>
                  <a:schemeClr val="bg1">
                    <a:lumMod val="75000"/>
                  </a:schemeClr>
                </a:solidFill>
              </a:rPr>
              <a:t>oorsprong</a:t>
            </a: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 van </a:t>
            </a:r>
            <a:r>
              <a:rPr lang="de-DE" altLang="nl-NL" i="1" dirty="0" err="1">
                <a:solidFill>
                  <a:schemeClr val="bg1">
                    <a:lumMod val="75000"/>
                  </a:schemeClr>
                </a:solidFill>
              </a:rPr>
              <a:t>novelties</a:t>
            </a:r>
            <a:endParaRPr lang="de-DE" altLang="nl-NL" i="1" dirty="0">
              <a:solidFill>
                <a:schemeClr val="bg1">
                  <a:lumMod val="75000"/>
                </a:schemeClr>
              </a:solidFill>
            </a:endParaRPr>
          </a:p>
          <a:p>
            <a:pPr marL="609600" indent="-609600" eaLnBrk="1" hangingPunct="1">
              <a:buFontTx/>
              <a:buAutoNum type="arabicPeriod"/>
            </a:pP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Embryonale </a:t>
            </a:r>
            <a:r>
              <a:rPr lang="de-DE" altLang="nl-NL" dirty="0" err="1">
                <a:solidFill>
                  <a:schemeClr val="bg1">
                    <a:lumMod val="75000"/>
                  </a:schemeClr>
                </a:solidFill>
              </a:rPr>
              <a:t>ontwikkeling</a:t>
            </a: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altLang="nl-NL" dirty="0" err="1">
                <a:solidFill>
                  <a:schemeClr val="bg1">
                    <a:lumMod val="75000"/>
                  </a:schemeClr>
                </a:solidFill>
              </a:rPr>
              <a:t>kan</a:t>
            </a: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 de </a:t>
            </a:r>
            <a:r>
              <a:rPr lang="de-DE" altLang="nl-NL" dirty="0" err="1">
                <a:solidFill>
                  <a:schemeClr val="bg1">
                    <a:lumMod val="75000"/>
                  </a:schemeClr>
                </a:solidFill>
              </a:rPr>
              <a:t>evolutie</a:t>
            </a: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 in </a:t>
            </a:r>
            <a:r>
              <a:rPr lang="de-DE" altLang="nl-NL" dirty="0" err="1">
                <a:solidFill>
                  <a:schemeClr val="bg1">
                    <a:lumMod val="75000"/>
                  </a:schemeClr>
                </a:solidFill>
              </a:rPr>
              <a:t>bepaalde</a:t>
            </a: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altLang="nl-NL" dirty="0" err="1">
                <a:solidFill>
                  <a:schemeClr val="bg1">
                    <a:lumMod val="75000"/>
                  </a:schemeClr>
                </a:solidFill>
              </a:rPr>
              <a:t>richtingen</a:t>
            </a:r>
            <a:r>
              <a:rPr lang="de-DE" altLang="nl-NL" dirty="0">
                <a:solidFill>
                  <a:schemeClr val="bg1">
                    <a:lumMod val="75000"/>
                  </a:schemeClr>
                </a:solidFill>
              </a:rPr>
              <a:t> sturen.</a:t>
            </a:r>
          </a:p>
        </p:txBody>
      </p:sp>
    </p:spTree>
    <p:extLst>
      <p:ext uri="{BB962C8B-B14F-4D97-AF65-F5344CB8AC3E}">
        <p14:creationId xmlns:p14="http://schemas.microsoft.com/office/powerpoint/2010/main" val="168721562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>
            <a:extLst>
              <a:ext uri="{FF2B5EF4-FFF2-40B4-BE49-F238E27FC236}">
                <a16:creationId xmlns:a16="http://schemas.microsoft.com/office/drawing/2014/main" id="{7EDB1556-9E00-442F-B988-2F5E8F69F8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6308725"/>
            <a:ext cx="36718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nl-NL" sz="1800"/>
              <a:t>Averof &amp; Cohen, Nature 1997</a:t>
            </a:r>
          </a:p>
        </p:txBody>
      </p:sp>
      <p:pic>
        <p:nvPicPr>
          <p:cNvPr id="40963" name="Picture 3">
            <a:extLst>
              <a:ext uri="{FF2B5EF4-FFF2-40B4-BE49-F238E27FC236}">
                <a16:creationId xmlns:a16="http://schemas.microsoft.com/office/drawing/2014/main" id="{F6552002-88AD-49C7-A13D-6EC230D41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2879725" cy="198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4" name="Picture 4">
            <a:extLst>
              <a:ext uri="{FF2B5EF4-FFF2-40B4-BE49-F238E27FC236}">
                <a16:creationId xmlns:a16="http://schemas.microsoft.com/office/drawing/2014/main" id="{27E6961D-43CE-4994-A5CF-2239CF4B2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2276475"/>
            <a:ext cx="4097337" cy="443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5" name="Text Box 5">
            <a:extLst>
              <a:ext uri="{FF2B5EF4-FFF2-40B4-BE49-F238E27FC236}">
                <a16:creationId xmlns:a16="http://schemas.microsoft.com/office/drawing/2014/main" id="{66D58FF0-84AB-4BC1-AEA8-CCD83E2E93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260350"/>
            <a:ext cx="4826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nl-NL" sz="1800"/>
              <a:t>Nubbin and Apterous is expressed in the epipods in the shrimp </a:t>
            </a:r>
            <a:r>
              <a:rPr lang="en-US" altLang="nl-NL" sz="1800" i="1"/>
              <a:t>Artemia fransiscana</a:t>
            </a:r>
          </a:p>
        </p:txBody>
      </p:sp>
      <p:grpSp>
        <p:nvGrpSpPr>
          <p:cNvPr id="285702" name="Group 6">
            <a:extLst>
              <a:ext uri="{FF2B5EF4-FFF2-40B4-BE49-F238E27FC236}">
                <a16:creationId xmlns:a16="http://schemas.microsoft.com/office/drawing/2014/main" id="{DB58EB4D-BDE0-4635-AEC8-2D19A9CE3955}"/>
              </a:ext>
            </a:extLst>
          </p:cNvPr>
          <p:cNvGrpSpPr>
            <a:grpSpLocks/>
          </p:cNvGrpSpPr>
          <p:nvPr/>
        </p:nvGrpSpPr>
        <p:grpSpPr bwMode="auto">
          <a:xfrm>
            <a:off x="4500563" y="1844675"/>
            <a:ext cx="3600450" cy="3233738"/>
            <a:chOff x="2835" y="1162"/>
            <a:chExt cx="2268" cy="2037"/>
          </a:xfrm>
        </p:grpSpPr>
        <p:pic>
          <p:nvPicPr>
            <p:cNvPr id="40967" name="Picture 7">
              <a:extLst>
                <a:ext uri="{FF2B5EF4-FFF2-40B4-BE49-F238E27FC236}">
                  <a16:creationId xmlns:a16="http://schemas.microsoft.com/office/drawing/2014/main" id="{C2F01292-8E27-40D3-A0B5-5941471C84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5" y="1162"/>
              <a:ext cx="2268" cy="15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968" name="Text Box 8">
              <a:extLst>
                <a:ext uri="{FF2B5EF4-FFF2-40B4-BE49-F238E27FC236}">
                  <a16:creationId xmlns:a16="http://schemas.microsoft.com/office/drawing/2014/main" id="{EFF33F83-013A-496F-9214-096128170A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5" y="2795"/>
              <a:ext cx="213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nl-NL" sz="1800"/>
                <a:t>As well as in the crayfish </a:t>
              </a:r>
              <a:r>
                <a:rPr lang="en-US" altLang="nl-NL" sz="1800" i="1"/>
                <a:t>Pacifastacus leniusculus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scan0001">
            <a:extLst>
              <a:ext uri="{FF2B5EF4-FFF2-40B4-BE49-F238E27FC236}">
                <a16:creationId xmlns:a16="http://schemas.microsoft.com/office/drawing/2014/main" id="{68410CA2-DA13-4B27-B599-39FE524ED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612662">
            <a:off x="2667795" y="2164556"/>
            <a:ext cx="3103562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 Box 3">
            <a:extLst>
              <a:ext uri="{FF2B5EF4-FFF2-40B4-BE49-F238E27FC236}">
                <a16:creationId xmlns:a16="http://schemas.microsoft.com/office/drawing/2014/main" id="{9ADB7FDB-DBCB-407D-9C0C-479B253C1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908050"/>
            <a:ext cx="6192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nl-NL" sz="2400"/>
              <a:t>Wings evolved from epipodites…</a:t>
            </a:r>
          </a:p>
        </p:txBody>
      </p:sp>
      <p:sp>
        <p:nvSpPr>
          <p:cNvPr id="41988" name="Text Box 4">
            <a:extLst>
              <a:ext uri="{FF2B5EF4-FFF2-40B4-BE49-F238E27FC236}">
                <a16:creationId xmlns:a16="http://schemas.microsoft.com/office/drawing/2014/main" id="{FC3625D2-9077-4BFF-A979-9B3EB48FD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5661025"/>
            <a:ext cx="6121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nl-NL" sz="1800"/>
              <a:t>..that might have had a gill function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scan0001">
            <a:extLst>
              <a:ext uri="{FF2B5EF4-FFF2-40B4-BE49-F238E27FC236}">
                <a16:creationId xmlns:a16="http://schemas.microsoft.com/office/drawing/2014/main" id="{9C5CB5D4-5E4E-40CD-899A-0AE3FEF14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319213"/>
            <a:ext cx="8607425" cy="421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scan0002">
            <a:extLst>
              <a:ext uri="{FF2B5EF4-FFF2-40B4-BE49-F238E27FC236}">
                <a16:creationId xmlns:a16="http://schemas.microsoft.com/office/drawing/2014/main" id="{ED361E7F-09F1-4294-820D-C80DA781D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1438" y="936625"/>
            <a:ext cx="6461125" cy="498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7" name="Picture 57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7218" y="5301207"/>
            <a:ext cx="3403258" cy="1915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4" name="Picture 34" descr="Image result for vlo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9017" y="200025"/>
            <a:ext cx="1182918" cy="108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4" name="Picture 24" descr="Image result for beetle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1216792">
            <a:off x="1784592" y="2229882"/>
            <a:ext cx="1877114" cy="1877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 result for human">
            <a:hlinkClick r:id="rId7"/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60682" y="908720"/>
            <a:ext cx="1940928" cy="451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Image result for butterfly">
            <a:hlinkClick r:id="rId9"/>
          </p:cNvPr>
          <p:cNvSpPr>
            <a:spLocks noChangeAspect="1" noChangeArrowheads="1"/>
          </p:cNvSpPr>
          <p:nvPr/>
        </p:nvSpPr>
        <p:spPr bwMode="auto">
          <a:xfrm>
            <a:off x="42863" y="-1309688"/>
            <a:ext cx="2857500" cy="273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5124" name="Picture 4" descr="Image result for butterfly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576" y="0"/>
            <a:ext cx="2344986" cy="224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result for fly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1683" y="325971"/>
            <a:ext cx="2041212" cy="1628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mage result for mosquito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160" y="1022305"/>
            <a:ext cx="2170707" cy="183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Image result for ant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-571687"/>
            <a:ext cx="2808312" cy="186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Image result for wasp">
            <a:hlinkClick r:id="rId17"/>
          </p:cNvPr>
          <p:cNvPicPr>
            <a:picLocks noChangeAspect="1" noChangeArrowheads="1"/>
          </p:cNvPicPr>
          <p:nvPr/>
        </p:nvPicPr>
        <p:blipFill>
          <a:blip r:embed="rId1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800000">
            <a:off x="2188035" y="337196"/>
            <a:ext cx="2096117" cy="179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6" name="Picture 26" descr="Image result for ladybird">
            <a:hlinkClick r:id="rId19"/>
          </p:cNvPr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0996" y="2157473"/>
            <a:ext cx="2381250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8" name="Picture 28" descr="Image result for moth">
            <a:hlinkClick r:id="rId21"/>
          </p:cNvPr>
          <p:cNvPicPr>
            <a:picLocks noChangeAspect="1" noChangeArrowheads="1"/>
          </p:cNvPicPr>
          <p:nvPr/>
        </p:nvPicPr>
        <p:blipFill>
          <a:blip r:embed="rId22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211040">
            <a:off x="1002768" y="1712810"/>
            <a:ext cx="1350403" cy="135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0" name="Picture 30" descr="Image result for bug">
            <a:hlinkClick r:id="rId23"/>
          </p:cNvPr>
          <p:cNvPicPr>
            <a:picLocks noChangeAspect="1" noChangeArrowheads="1"/>
          </p:cNvPicPr>
          <p:nvPr/>
        </p:nvPicPr>
        <p:blipFill>
          <a:blip r:embed="rId2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3159" y="1857446"/>
            <a:ext cx="2797603" cy="198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6" name="Picture 36" descr="Image result for grasshopper">
            <a:hlinkClick r:id="rId25"/>
          </p:cNvPr>
          <p:cNvPicPr>
            <a:picLocks noChangeAspect="1" noChangeArrowheads="1"/>
          </p:cNvPicPr>
          <p:nvPr/>
        </p:nvPicPr>
        <p:blipFill>
          <a:blip r:embed="rId2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27654">
            <a:off x="944479" y="5125132"/>
            <a:ext cx="3531214" cy="235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8" name="Picture 38" descr="Image result for dragonfly">
            <a:hlinkClick r:id="rId27"/>
          </p:cNvPr>
          <p:cNvPicPr>
            <a:picLocks noChangeAspect="1" noChangeArrowheads="1"/>
          </p:cNvPicPr>
          <p:nvPr/>
        </p:nvPicPr>
        <p:blipFill>
          <a:blip r:embed="rId2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33319" y="3478903"/>
            <a:ext cx="4544610" cy="312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60" name="Picture 40" descr="Image result for cockroach">
            <a:hlinkClick r:id="rId29"/>
          </p:cNvPr>
          <p:cNvPicPr>
            <a:picLocks noChangeAspect="1" noChangeArrowheads="1"/>
          </p:cNvPicPr>
          <p:nvPr/>
        </p:nvPicPr>
        <p:blipFill>
          <a:blip r:embed="rId3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216423">
            <a:off x="226080" y="5107336"/>
            <a:ext cx="1923088" cy="161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62" name="Picture 42" descr="Image result for mayfly">
            <a:hlinkClick r:id="rId31"/>
          </p:cNvPr>
          <p:cNvPicPr>
            <a:picLocks noChangeAspect="1" noChangeArrowheads="1"/>
          </p:cNvPicPr>
          <p:nvPr/>
        </p:nvPicPr>
        <p:blipFill>
          <a:blip r:embed="rId3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3175" y="2157473"/>
            <a:ext cx="3446454" cy="1809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64" name="Picture 44" descr="Image result for termite">
            <a:hlinkClick r:id="rId33"/>
          </p:cNvPr>
          <p:cNvPicPr>
            <a:picLocks noChangeAspect="1" noChangeArrowheads="1"/>
          </p:cNvPicPr>
          <p:nvPr/>
        </p:nvPicPr>
        <p:blipFill>
          <a:blip r:embed="rId3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312" y="4638306"/>
            <a:ext cx="2303954" cy="162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66" name="Picture 46" descr="Image result for zilvervisjes">
            <a:hlinkClick r:id="rId35"/>
          </p:cNvPr>
          <p:cNvPicPr>
            <a:picLocks noChangeAspect="1" noChangeArrowheads="1"/>
          </p:cNvPicPr>
          <p:nvPr/>
        </p:nvPicPr>
        <p:blipFill>
          <a:blip r:embed="rId3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189449">
            <a:off x="6468240" y="5161301"/>
            <a:ext cx="2583913" cy="1678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68" name="Picture 48" descr="Image result for oorworm">
            <a:hlinkClick r:id="rId37"/>
          </p:cNvPr>
          <p:cNvPicPr>
            <a:picLocks noChangeAspect="1" noChangeArrowheads="1"/>
          </p:cNvPicPr>
          <p:nvPr/>
        </p:nvPicPr>
        <p:blipFill>
          <a:blip r:embed="rId3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0762" y="3841000"/>
            <a:ext cx="2252595" cy="97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52" descr="Image result for leaf insect">
            <a:hlinkClick r:id="rId39"/>
          </p:cNvPr>
          <p:cNvSpPr>
            <a:spLocks noChangeAspect="1" noChangeArrowheads="1"/>
          </p:cNvSpPr>
          <p:nvPr/>
        </p:nvSpPr>
        <p:spPr bwMode="auto">
          <a:xfrm>
            <a:off x="42863" y="-1028700"/>
            <a:ext cx="3143250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8" name="AutoShape 54" descr="Image result for leaf insect">
            <a:hlinkClick r:id="rId39"/>
          </p:cNvPr>
          <p:cNvSpPr>
            <a:spLocks noChangeAspect="1" noChangeArrowheads="1"/>
          </p:cNvSpPr>
          <p:nvPr/>
        </p:nvSpPr>
        <p:spPr bwMode="auto">
          <a:xfrm>
            <a:off x="267361" y="-1019175"/>
            <a:ext cx="3143250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5176" name="Picture 56" descr="Image result for leaf insect">
            <a:hlinkClick r:id="rId39"/>
          </p:cNvPr>
          <p:cNvPicPr>
            <a:picLocks noChangeAspect="1" noChangeArrowheads="1"/>
          </p:cNvPicPr>
          <p:nvPr/>
        </p:nvPicPr>
        <p:blipFill>
          <a:blip r:embed="rId4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7507" y="3976732"/>
            <a:ext cx="2714108" cy="185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79" name="Picture 59" descr="Image result for plant louse">
            <a:hlinkClick r:id="rId41"/>
          </p:cNvPr>
          <p:cNvPicPr>
            <a:picLocks noChangeAspect="1" noChangeArrowheads="1"/>
          </p:cNvPicPr>
          <p:nvPr/>
        </p:nvPicPr>
        <p:blipFill rotWithShape="1">
          <a:blip r:embed="rId4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27984" y="3491402"/>
            <a:ext cx="1357685" cy="95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81" name="Picture 61" descr="Image result for ground louse">
            <a:hlinkClick r:id="rId43"/>
          </p:cNvPr>
          <p:cNvPicPr>
            <a:picLocks noChangeAspect="1" noChangeArrowheads="1"/>
          </p:cNvPicPr>
          <p:nvPr/>
        </p:nvPicPr>
        <p:blipFill>
          <a:blip r:embed="rId4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841178">
            <a:off x="3862436" y="5153378"/>
            <a:ext cx="967277" cy="967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83" name="Picture 63" descr="Image result for cricket insect">
            <a:hlinkClick r:id="rId45"/>
          </p:cNvPr>
          <p:cNvPicPr>
            <a:picLocks noChangeAspect="1" noChangeArrowheads="1"/>
          </p:cNvPicPr>
          <p:nvPr/>
        </p:nvPicPr>
        <p:blipFill rotWithShape="1">
          <a:blip r:embed="rId4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394219">
            <a:off x="4020023" y="774578"/>
            <a:ext cx="2650093" cy="166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Image result for bee">
            <a:hlinkClick r:id="rId47"/>
          </p:cNvPr>
          <p:cNvPicPr>
            <a:picLocks noChangeAspect="1" noChangeArrowheads="1"/>
          </p:cNvPicPr>
          <p:nvPr/>
        </p:nvPicPr>
        <p:blipFill>
          <a:blip r:embed="rId48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4225" y="-146781"/>
            <a:ext cx="2511619" cy="179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79600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>
          <a:xfrm>
            <a:off x="-252413" y="-242888"/>
            <a:ext cx="9540876" cy="1143001"/>
          </a:xfrm>
        </p:spPr>
        <p:txBody>
          <a:bodyPr/>
          <a:lstStyle/>
          <a:p>
            <a:pPr eaLnBrk="1" hangingPunct="1"/>
            <a:r>
              <a:rPr lang="de-DE" altLang="nl-NL" sz="2800" dirty="0" err="1"/>
              <a:t>Insecten</a:t>
            </a:r>
            <a:r>
              <a:rPr lang="de-DE" altLang="nl-NL" sz="2800" dirty="0"/>
              <a:t> </a:t>
            </a:r>
            <a:r>
              <a:rPr lang="de-DE" altLang="nl-NL" sz="2800" dirty="0" err="1"/>
              <a:t>hebben</a:t>
            </a:r>
            <a:r>
              <a:rPr lang="de-DE" altLang="nl-NL" sz="2800" dirty="0"/>
              <a:t> </a:t>
            </a:r>
            <a:r>
              <a:rPr lang="de-DE" altLang="nl-NL" sz="2800" dirty="0" err="1"/>
              <a:t>massaal</a:t>
            </a:r>
            <a:r>
              <a:rPr lang="de-DE" altLang="nl-NL" sz="2800" dirty="0"/>
              <a:t> de </a:t>
            </a:r>
            <a:r>
              <a:rPr lang="de-DE" altLang="nl-NL" sz="2800" dirty="0" err="1"/>
              <a:t>stap</a:t>
            </a:r>
            <a:r>
              <a:rPr lang="de-DE" altLang="nl-NL" sz="2800" dirty="0"/>
              <a:t> </a:t>
            </a:r>
            <a:r>
              <a:rPr lang="de-DE" altLang="nl-NL" sz="2800" dirty="0" err="1"/>
              <a:t>naar</a:t>
            </a:r>
            <a:r>
              <a:rPr lang="de-DE" altLang="nl-NL" sz="2800" dirty="0"/>
              <a:t> </a:t>
            </a:r>
            <a:r>
              <a:rPr lang="de-DE" altLang="nl-NL" sz="2800" dirty="0" err="1"/>
              <a:t>het</a:t>
            </a:r>
            <a:r>
              <a:rPr lang="de-DE" altLang="nl-NL" sz="2800" dirty="0"/>
              <a:t> </a:t>
            </a:r>
            <a:r>
              <a:rPr lang="de-DE" altLang="nl-NL" sz="2800" dirty="0" err="1"/>
              <a:t>land</a:t>
            </a:r>
            <a:r>
              <a:rPr lang="de-DE" altLang="nl-NL" sz="2800" dirty="0"/>
              <a:t> </a:t>
            </a:r>
            <a:r>
              <a:rPr lang="de-DE" altLang="nl-NL" sz="2800" dirty="0" err="1"/>
              <a:t>gemaakt</a:t>
            </a:r>
            <a:endParaRPr lang="de-DE" altLang="nl-NL" sz="2800" dirty="0"/>
          </a:p>
        </p:txBody>
      </p:sp>
      <p:pic>
        <p:nvPicPr>
          <p:cNvPr id="4099" name="Picture 41" descr="Figure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6625" y="24339550"/>
            <a:ext cx="6588125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1" descr="Figure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2525" y="24555450"/>
            <a:ext cx="6588125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41" descr="Figure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5413" y="1773238"/>
            <a:ext cx="9269413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08500" y="1773238"/>
            <a:ext cx="603250" cy="215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10" name="Rectangle 9"/>
          <p:cNvSpPr/>
          <p:nvPr/>
        </p:nvSpPr>
        <p:spPr>
          <a:xfrm rot="19734465">
            <a:off x="-219075" y="1704975"/>
            <a:ext cx="601663" cy="215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4" name="Rectangle 3"/>
          <p:cNvSpPr/>
          <p:nvPr/>
        </p:nvSpPr>
        <p:spPr>
          <a:xfrm>
            <a:off x="-125413" y="5013325"/>
            <a:ext cx="9251951" cy="360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2" name="Rectangle 1"/>
          <p:cNvSpPr/>
          <p:nvPr/>
        </p:nvSpPr>
        <p:spPr>
          <a:xfrm>
            <a:off x="-171227" y="6881786"/>
            <a:ext cx="9361040" cy="633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340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reeform 7"/>
          <p:cNvSpPr>
            <a:spLocks/>
          </p:cNvSpPr>
          <p:nvPr/>
        </p:nvSpPr>
        <p:spPr bwMode="auto">
          <a:xfrm rot="483682">
            <a:off x="3563938" y="2205038"/>
            <a:ext cx="3317875" cy="3232150"/>
          </a:xfrm>
          <a:custGeom>
            <a:avLst/>
            <a:gdLst>
              <a:gd name="T0" fmla="*/ 160490 w 2026"/>
              <a:gd name="T1" fmla="*/ 361154 h 1772"/>
              <a:gd name="T2" fmla="*/ 214532 w 2026"/>
              <a:gd name="T3" fmla="*/ 446883 h 1772"/>
              <a:gd name="T4" fmla="*/ 609205 w 2026"/>
              <a:gd name="T5" fmla="*/ 912006 h 1772"/>
              <a:gd name="T6" fmla="*/ 1355973 w 2026"/>
              <a:gd name="T7" fmla="*/ 1791180 h 1772"/>
              <a:gd name="T8" fmla="*/ 1575417 w 2026"/>
              <a:gd name="T9" fmla="*/ 2059310 h 1772"/>
              <a:gd name="T10" fmla="*/ 1662213 w 2026"/>
              <a:gd name="T11" fmla="*/ 2121326 h 1772"/>
              <a:gd name="T12" fmla="*/ 1794862 w 2026"/>
              <a:gd name="T13" fmla="*/ 2280016 h 1772"/>
              <a:gd name="T14" fmla="*/ 2145319 w 2026"/>
              <a:gd name="T15" fmla="*/ 2487953 h 1772"/>
              <a:gd name="T16" fmla="*/ 2332011 w 2026"/>
              <a:gd name="T17" fmla="*/ 2573682 h 1772"/>
              <a:gd name="T18" fmla="*/ 2539992 w 2026"/>
              <a:gd name="T19" fmla="*/ 2621106 h 1772"/>
              <a:gd name="T20" fmla="*/ 2738148 w 2026"/>
              <a:gd name="T21" fmla="*/ 2706834 h 1772"/>
              <a:gd name="T22" fmla="*/ 2803654 w 2026"/>
              <a:gd name="T23" fmla="*/ 3049749 h 1772"/>
              <a:gd name="T24" fmla="*/ 2990345 w 2026"/>
              <a:gd name="T25" fmla="*/ 3122709 h 1772"/>
              <a:gd name="T26" fmla="*/ 3219616 w 2026"/>
              <a:gd name="T27" fmla="*/ 3195670 h 1772"/>
              <a:gd name="T28" fmla="*/ 3275296 w 2026"/>
              <a:gd name="T29" fmla="*/ 3232150 h 1772"/>
              <a:gd name="T30" fmla="*/ 3186863 w 2026"/>
              <a:gd name="T31" fmla="*/ 1583243 h 1772"/>
              <a:gd name="T32" fmla="*/ 3121357 w 2026"/>
              <a:gd name="T33" fmla="*/ 1107176 h 1772"/>
              <a:gd name="T34" fmla="*/ 3077141 w 2026"/>
              <a:gd name="T35" fmla="*/ 7296 h 1772"/>
              <a:gd name="T36" fmla="*/ 2605498 w 2026"/>
              <a:gd name="T37" fmla="*/ 20064 h 1772"/>
              <a:gd name="T38" fmla="*/ 2397517 w 2026"/>
              <a:gd name="T39" fmla="*/ 129505 h 1772"/>
              <a:gd name="T40" fmla="*/ 1893121 w 2026"/>
              <a:gd name="T41" fmla="*/ 142273 h 1772"/>
              <a:gd name="T42" fmla="*/ 1608170 w 2026"/>
              <a:gd name="T43" fmla="*/ 202465 h 1772"/>
              <a:gd name="T44" fmla="*/ 1432942 w 2026"/>
              <a:gd name="T45" fmla="*/ 275426 h 1772"/>
              <a:gd name="T46" fmla="*/ 1136528 w 2026"/>
              <a:gd name="T47" fmla="*/ 324674 h 1772"/>
              <a:gd name="T48" fmla="*/ 160490 w 2026"/>
              <a:gd name="T49" fmla="*/ 361154 h 177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026" h="1772">
                <a:moveTo>
                  <a:pt x="98" y="198"/>
                </a:moveTo>
                <a:cubicBezTo>
                  <a:pt x="233" y="333"/>
                  <a:pt x="0" y="95"/>
                  <a:pt x="131" y="245"/>
                </a:cubicBezTo>
                <a:cubicBezTo>
                  <a:pt x="208" y="333"/>
                  <a:pt x="295" y="412"/>
                  <a:pt x="372" y="500"/>
                </a:cubicBezTo>
                <a:cubicBezTo>
                  <a:pt x="517" y="666"/>
                  <a:pt x="669" y="834"/>
                  <a:pt x="828" y="982"/>
                </a:cubicBezTo>
                <a:cubicBezTo>
                  <a:pt x="876" y="1026"/>
                  <a:pt x="913" y="1086"/>
                  <a:pt x="962" y="1129"/>
                </a:cubicBezTo>
                <a:cubicBezTo>
                  <a:pt x="978" y="1143"/>
                  <a:pt x="999" y="1150"/>
                  <a:pt x="1015" y="1163"/>
                </a:cubicBezTo>
                <a:cubicBezTo>
                  <a:pt x="1046" y="1188"/>
                  <a:pt x="1064" y="1227"/>
                  <a:pt x="1096" y="1250"/>
                </a:cubicBezTo>
                <a:cubicBezTo>
                  <a:pt x="1159" y="1296"/>
                  <a:pt x="1239" y="1331"/>
                  <a:pt x="1310" y="1364"/>
                </a:cubicBezTo>
                <a:cubicBezTo>
                  <a:pt x="1352" y="1383"/>
                  <a:pt x="1379" y="1403"/>
                  <a:pt x="1424" y="1411"/>
                </a:cubicBezTo>
                <a:cubicBezTo>
                  <a:pt x="1502" y="1442"/>
                  <a:pt x="1403" y="1406"/>
                  <a:pt x="1551" y="1437"/>
                </a:cubicBezTo>
                <a:cubicBezTo>
                  <a:pt x="1594" y="1446"/>
                  <a:pt x="1629" y="1474"/>
                  <a:pt x="1672" y="1484"/>
                </a:cubicBezTo>
                <a:cubicBezTo>
                  <a:pt x="1728" y="1523"/>
                  <a:pt x="1696" y="1614"/>
                  <a:pt x="1712" y="1672"/>
                </a:cubicBezTo>
                <a:cubicBezTo>
                  <a:pt x="1720" y="1700"/>
                  <a:pt x="1807" y="1709"/>
                  <a:pt x="1826" y="1712"/>
                </a:cubicBezTo>
                <a:cubicBezTo>
                  <a:pt x="1879" y="1748"/>
                  <a:pt x="1897" y="1746"/>
                  <a:pt x="1966" y="1752"/>
                </a:cubicBezTo>
                <a:cubicBezTo>
                  <a:pt x="1998" y="1760"/>
                  <a:pt x="1989" y="1751"/>
                  <a:pt x="2000" y="1772"/>
                </a:cubicBezTo>
                <a:cubicBezTo>
                  <a:pt x="1999" y="1650"/>
                  <a:pt x="2026" y="1083"/>
                  <a:pt x="1946" y="868"/>
                </a:cubicBezTo>
                <a:cubicBezTo>
                  <a:pt x="1935" y="780"/>
                  <a:pt x="1930" y="692"/>
                  <a:pt x="1906" y="607"/>
                </a:cubicBezTo>
                <a:cubicBezTo>
                  <a:pt x="1880" y="403"/>
                  <a:pt x="1879" y="214"/>
                  <a:pt x="1879" y="4"/>
                </a:cubicBezTo>
                <a:cubicBezTo>
                  <a:pt x="1783" y="6"/>
                  <a:pt x="1686" y="0"/>
                  <a:pt x="1591" y="11"/>
                </a:cubicBezTo>
                <a:cubicBezTo>
                  <a:pt x="1547" y="16"/>
                  <a:pt x="1514" y="69"/>
                  <a:pt x="1464" y="71"/>
                </a:cubicBezTo>
                <a:cubicBezTo>
                  <a:pt x="1361" y="75"/>
                  <a:pt x="1259" y="76"/>
                  <a:pt x="1156" y="78"/>
                </a:cubicBezTo>
                <a:cubicBezTo>
                  <a:pt x="1097" y="86"/>
                  <a:pt x="1041" y="103"/>
                  <a:pt x="982" y="111"/>
                </a:cubicBezTo>
                <a:cubicBezTo>
                  <a:pt x="893" y="148"/>
                  <a:pt x="930" y="138"/>
                  <a:pt x="875" y="151"/>
                </a:cubicBezTo>
                <a:cubicBezTo>
                  <a:pt x="821" y="179"/>
                  <a:pt x="694" y="178"/>
                  <a:pt x="694" y="178"/>
                </a:cubicBezTo>
                <a:cubicBezTo>
                  <a:pt x="503" y="217"/>
                  <a:pt x="290" y="203"/>
                  <a:pt x="98" y="19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5123" name="Picture 1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8888" y="2649538"/>
            <a:ext cx="5159375" cy="420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422158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reeform 2"/>
          <p:cNvSpPr>
            <a:spLocks/>
          </p:cNvSpPr>
          <p:nvPr/>
        </p:nvSpPr>
        <p:spPr bwMode="auto">
          <a:xfrm rot="483682">
            <a:off x="3563938" y="2205038"/>
            <a:ext cx="3317875" cy="3232150"/>
          </a:xfrm>
          <a:custGeom>
            <a:avLst/>
            <a:gdLst>
              <a:gd name="T0" fmla="*/ 160490 w 2026"/>
              <a:gd name="T1" fmla="*/ 361154 h 1772"/>
              <a:gd name="T2" fmla="*/ 214532 w 2026"/>
              <a:gd name="T3" fmla="*/ 446883 h 1772"/>
              <a:gd name="T4" fmla="*/ 609205 w 2026"/>
              <a:gd name="T5" fmla="*/ 912006 h 1772"/>
              <a:gd name="T6" fmla="*/ 1355973 w 2026"/>
              <a:gd name="T7" fmla="*/ 1791180 h 1772"/>
              <a:gd name="T8" fmla="*/ 1575417 w 2026"/>
              <a:gd name="T9" fmla="*/ 2059310 h 1772"/>
              <a:gd name="T10" fmla="*/ 1662213 w 2026"/>
              <a:gd name="T11" fmla="*/ 2121326 h 1772"/>
              <a:gd name="T12" fmla="*/ 1794862 w 2026"/>
              <a:gd name="T13" fmla="*/ 2280016 h 1772"/>
              <a:gd name="T14" fmla="*/ 2145319 w 2026"/>
              <a:gd name="T15" fmla="*/ 2487953 h 1772"/>
              <a:gd name="T16" fmla="*/ 2332011 w 2026"/>
              <a:gd name="T17" fmla="*/ 2573682 h 1772"/>
              <a:gd name="T18" fmla="*/ 2539992 w 2026"/>
              <a:gd name="T19" fmla="*/ 2621106 h 1772"/>
              <a:gd name="T20" fmla="*/ 2738148 w 2026"/>
              <a:gd name="T21" fmla="*/ 2706834 h 1772"/>
              <a:gd name="T22" fmla="*/ 2803654 w 2026"/>
              <a:gd name="T23" fmla="*/ 3049749 h 1772"/>
              <a:gd name="T24" fmla="*/ 2990345 w 2026"/>
              <a:gd name="T25" fmla="*/ 3122709 h 1772"/>
              <a:gd name="T26" fmla="*/ 3219616 w 2026"/>
              <a:gd name="T27" fmla="*/ 3195670 h 1772"/>
              <a:gd name="T28" fmla="*/ 3275296 w 2026"/>
              <a:gd name="T29" fmla="*/ 3232150 h 1772"/>
              <a:gd name="T30" fmla="*/ 3186863 w 2026"/>
              <a:gd name="T31" fmla="*/ 1583243 h 1772"/>
              <a:gd name="T32" fmla="*/ 3121357 w 2026"/>
              <a:gd name="T33" fmla="*/ 1107176 h 1772"/>
              <a:gd name="T34" fmla="*/ 3077141 w 2026"/>
              <a:gd name="T35" fmla="*/ 7296 h 1772"/>
              <a:gd name="T36" fmla="*/ 2605498 w 2026"/>
              <a:gd name="T37" fmla="*/ 20064 h 1772"/>
              <a:gd name="T38" fmla="*/ 2397517 w 2026"/>
              <a:gd name="T39" fmla="*/ 129505 h 1772"/>
              <a:gd name="T40" fmla="*/ 1893121 w 2026"/>
              <a:gd name="T41" fmla="*/ 142273 h 1772"/>
              <a:gd name="T42" fmla="*/ 1608170 w 2026"/>
              <a:gd name="T43" fmla="*/ 202465 h 1772"/>
              <a:gd name="T44" fmla="*/ 1432942 w 2026"/>
              <a:gd name="T45" fmla="*/ 275426 h 1772"/>
              <a:gd name="T46" fmla="*/ 1136528 w 2026"/>
              <a:gd name="T47" fmla="*/ 324674 h 1772"/>
              <a:gd name="T48" fmla="*/ 160490 w 2026"/>
              <a:gd name="T49" fmla="*/ 361154 h 177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026" h="1772">
                <a:moveTo>
                  <a:pt x="98" y="198"/>
                </a:moveTo>
                <a:cubicBezTo>
                  <a:pt x="233" y="333"/>
                  <a:pt x="0" y="95"/>
                  <a:pt x="131" y="245"/>
                </a:cubicBezTo>
                <a:cubicBezTo>
                  <a:pt x="208" y="333"/>
                  <a:pt x="295" y="412"/>
                  <a:pt x="372" y="500"/>
                </a:cubicBezTo>
                <a:cubicBezTo>
                  <a:pt x="517" y="666"/>
                  <a:pt x="669" y="834"/>
                  <a:pt x="828" y="982"/>
                </a:cubicBezTo>
                <a:cubicBezTo>
                  <a:pt x="876" y="1026"/>
                  <a:pt x="913" y="1086"/>
                  <a:pt x="962" y="1129"/>
                </a:cubicBezTo>
                <a:cubicBezTo>
                  <a:pt x="978" y="1143"/>
                  <a:pt x="999" y="1150"/>
                  <a:pt x="1015" y="1163"/>
                </a:cubicBezTo>
                <a:cubicBezTo>
                  <a:pt x="1046" y="1188"/>
                  <a:pt x="1064" y="1227"/>
                  <a:pt x="1096" y="1250"/>
                </a:cubicBezTo>
                <a:cubicBezTo>
                  <a:pt x="1159" y="1296"/>
                  <a:pt x="1239" y="1331"/>
                  <a:pt x="1310" y="1364"/>
                </a:cubicBezTo>
                <a:cubicBezTo>
                  <a:pt x="1352" y="1383"/>
                  <a:pt x="1379" y="1403"/>
                  <a:pt x="1424" y="1411"/>
                </a:cubicBezTo>
                <a:cubicBezTo>
                  <a:pt x="1502" y="1442"/>
                  <a:pt x="1403" y="1406"/>
                  <a:pt x="1551" y="1437"/>
                </a:cubicBezTo>
                <a:cubicBezTo>
                  <a:pt x="1594" y="1446"/>
                  <a:pt x="1629" y="1474"/>
                  <a:pt x="1672" y="1484"/>
                </a:cubicBezTo>
                <a:cubicBezTo>
                  <a:pt x="1728" y="1523"/>
                  <a:pt x="1696" y="1614"/>
                  <a:pt x="1712" y="1672"/>
                </a:cubicBezTo>
                <a:cubicBezTo>
                  <a:pt x="1720" y="1700"/>
                  <a:pt x="1807" y="1709"/>
                  <a:pt x="1826" y="1712"/>
                </a:cubicBezTo>
                <a:cubicBezTo>
                  <a:pt x="1879" y="1748"/>
                  <a:pt x="1897" y="1746"/>
                  <a:pt x="1966" y="1752"/>
                </a:cubicBezTo>
                <a:cubicBezTo>
                  <a:pt x="1998" y="1760"/>
                  <a:pt x="1989" y="1751"/>
                  <a:pt x="2000" y="1772"/>
                </a:cubicBezTo>
                <a:cubicBezTo>
                  <a:pt x="1999" y="1650"/>
                  <a:pt x="2026" y="1083"/>
                  <a:pt x="1946" y="868"/>
                </a:cubicBezTo>
                <a:cubicBezTo>
                  <a:pt x="1935" y="780"/>
                  <a:pt x="1930" y="692"/>
                  <a:pt x="1906" y="607"/>
                </a:cubicBezTo>
                <a:cubicBezTo>
                  <a:pt x="1880" y="403"/>
                  <a:pt x="1879" y="214"/>
                  <a:pt x="1879" y="4"/>
                </a:cubicBezTo>
                <a:cubicBezTo>
                  <a:pt x="1783" y="6"/>
                  <a:pt x="1686" y="0"/>
                  <a:pt x="1591" y="11"/>
                </a:cubicBezTo>
                <a:cubicBezTo>
                  <a:pt x="1547" y="16"/>
                  <a:pt x="1514" y="69"/>
                  <a:pt x="1464" y="71"/>
                </a:cubicBezTo>
                <a:cubicBezTo>
                  <a:pt x="1361" y="75"/>
                  <a:pt x="1259" y="76"/>
                  <a:pt x="1156" y="78"/>
                </a:cubicBezTo>
                <a:cubicBezTo>
                  <a:pt x="1097" y="86"/>
                  <a:pt x="1041" y="103"/>
                  <a:pt x="982" y="111"/>
                </a:cubicBezTo>
                <a:cubicBezTo>
                  <a:pt x="893" y="148"/>
                  <a:pt x="930" y="138"/>
                  <a:pt x="875" y="151"/>
                </a:cubicBezTo>
                <a:cubicBezTo>
                  <a:pt x="821" y="179"/>
                  <a:pt x="694" y="178"/>
                  <a:pt x="694" y="178"/>
                </a:cubicBezTo>
                <a:cubicBezTo>
                  <a:pt x="503" y="217"/>
                  <a:pt x="290" y="203"/>
                  <a:pt x="98" y="19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6147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3175"/>
            <a:ext cx="7246938" cy="690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8" name="Rectangle 5"/>
          <p:cNvSpPr>
            <a:spLocks noChangeArrowheads="1"/>
          </p:cNvSpPr>
          <p:nvPr/>
        </p:nvSpPr>
        <p:spPr bwMode="auto">
          <a:xfrm>
            <a:off x="7019925" y="476250"/>
            <a:ext cx="360363" cy="1444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6149" name="Rectangle 6"/>
          <p:cNvSpPr>
            <a:spLocks noChangeArrowheads="1"/>
          </p:cNvSpPr>
          <p:nvPr/>
        </p:nvSpPr>
        <p:spPr bwMode="auto">
          <a:xfrm>
            <a:off x="7092950" y="765175"/>
            <a:ext cx="287338" cy="2873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6150" name="Rectangle 7"/>
          <p:cNvSpPr>
            <a:spLocks noChangeArrowheads="1"/>
          </p:cNvSpPr>
          <p:nvPr/>
        </p:nvSpPr>
        <p:spPr bwMode="auto">
          <a:xfrm>
            <a:off x="6877050" y="1125538"/>
            <a:ext cx="503238" cy="714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90514255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50" y="-42863"/>
            <a:ext cx="8343900" cy="69516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1" name="Text Box 5"/>
          <p:cNvSpPr txBox="1">
            <a:spLocks noChangeArrowheads="1"/>
          </p:cNvSpPr>
          <p:nvPr/>
        </p:nvSpPr>
        <p:spPr bwMode="auto">
          <a:xfrm>
            <a:off x="1116013" y="549275"/>
            <a:ext cx="208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nl-NL" b="1" dirty="0" err="1"/>
              <a:t>reproductie</a:t>
            </a:r>
            <a:endParaRPr lang="de-DE" altLang="nl-NL" b="1" dirty="0"/>
          </a:p>
        </p:txBody>
      </p:sp>
      <p:sp>
        <p:nvSpPr>
          <p:cNvPr id="7172" name="Rectangle 6"/>
          <p:cNvSpPr>
            <a:spLocks noChangeArrowheads="1"/>
          </p:cNvSpPr>
          <p:nvPr/>
        </p:nvSpPr>
        <p:spPr bwMode="auto">
          <a:xfrm>
            <a:off x="7596188" y="404813"/>
            <a:ext cx="288925" cy="1444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7173" name="Rectangle 7"/>
          <p:cNvSpPr>
            <a:spLocks noChangeArrowheads="1"/>
          </p:cNvSpPr>
          <p:nvPr/>
        </p:nvSpPr>
        <p:spPr bwMode="auto">
          <a:xfrm>
            <a:off x="7596188" y="765175"/>
            <a:ext cx="288925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7174" name="Rectangle 8"/>
          <p:cNvSpPr>
            <a:spLocks noChangeArrowheads="1"/>
          </p:cNvSpPr>
          <p:nvPr/>
        </p:nvSpPr>
        <p:spPr bwMode="auto">
          <a:xfrm>
            <a:off x="7380288" y="1125538"/>
            <a:ext cx="576262" cy="714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7023544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50" y="-42863"/>
            <a:ext cx="8343900" cy="69516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116013" y="549275"/>
            <a:ext cx="208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nl-NL" b="1"/>
              <a:t>reproduction</a:t>
            </a: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7596188" y="404813"/>
            <a:ext cx="288925" cy="1444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7596188" y="765175"/>
            <a:ext cx="288925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7380288" y="1125538"/>
            <a:ext cx="576262" cy="714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4787900" y="2414588"/>
            <a:ext cx="2736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nl-NL" b="1" dirty="0" err="1"/>
              <a:t>amniote</a:t>
            </a:r>
            <a:r>
              <a:rPr lang="de-DE" altLang="nl-NL" b="1" dirty="0"/>
              <a:t> ei</a:t>
            </a:r>
          </a:p>
        </p:txBody>
      </p:sp>
      <p:pic>
        <p:nvPicPr>
          <p:cNvPr id="8200" name="Picture 8" descr="imageJB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9338" y="2852738"/>
            <a:ext cx="3378200" cy="229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76128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6375" y="620713"/>
            <a:ext cx="5616575" cy="619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-35868" y="193676"/>
            <a:ext cx="89646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nl-NL" sz="2000" b="1" dirty="0" err="1"/>
              <a:t>Ogen</a:t>
            </a:r>
            <a:r>
              <a:rPr lang="en-US" altLang="nl-NL" sz="2000" b="1" dirty="0"/>
              <a:t> in </a:t>
            </a:r>
            <a:r>
              <a:rPr lang="en-US" altLang="nl-NL" sz="2000" b="1" dirty="0" err="1"/>
              <a:t>Arthropoden</a:t>
            </a:r>
            <a:r>
              <a:rPr lang="en-US" altLang="nl-NL" sz="2000" b="1" dirty="0"/>
              <a:t>, </a:t>
            </a:r>
            <a:r>
              <a:rPr lang="en-US" altLang="nl-NL" sz="2000" b="1" dirty="0" err="1"/>
              <a:t>Mollusken</a:t>
            </a:r>
            <a:r>
              <a:rPr lang="en-US" altLang="nl-NL" sz="2000" b="1" dirty="0"/>
              <a:t> and </a:t>
            </a:r>
            <a:r>
              <a:rPr lang="en-US" altLang="nl-NL" sz="2000" b="1" dirty="0" err="1"/>
              <a:t>gewervelden</a:t>
            </a:r>
            <a:r>
              <a:rPr lang="en-US" altLang="nl-NL" sz="2000" b="1" dirty="0"/>
              <a:t> </a:t>
            </a:r>
            <a:r>
              <a:rPr lang="en-US" altLang="nl-NL" sz="2000" b="1" dirty="0" err="1"/>
              <a:t>zijn</a:t>
            </a:r>
            <a:r>
              <a:rPr lang="en-US" altLang="nl-NL" sz="2000" b="1" dirty="0"/>
              <a:t> </a:t>
            </a:r>
            <a:r>
              <a:rPr lang="en-US" altLang="nl-NL" sz="2000" b="1" dirty="0" err="1"/>
              <a:t>niet</a:t>
            </a:r>
            <a:r>
              <a:rPr lang="en-US" altLang="nl-NL" sz="2000" b="1" dirty="0"/>
              <a:t> </a:t>
            </a:r>
            <a:r>
              <a:rPr lang="en-US" altLang="nl-NL" sz="2000" b="1" dirty="0" err="1"/>
              <a:t>homoloog</a:t>
            </a:r>
            <a:r>
              <a:rPr lang="en-US" altLang="nl-NL" sz="2000" b="1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01320207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endParaRPr lang="nl-NL" altLang="nl-NL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endParaRPr lang="nl-NL" altLang="nl-NL"/>
          </a:p>
        </p:txBody>
      </p:sp>
      <p:pic>
        <p:nvPicPr>
          <p:cNvPr id="9220" name="Picture 4" descr="TriboliumSmall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323850" y="188913"/>
            <a:ext cx="86407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nl-NL" sz="4000" b="1" i="1"/>
              <a:t>T</a:t>
            </a:r>
            <a:r>
              <a:rPr lang="nl-NL" altLang="nl-NL" sz="4000" b="1" i="1"/>
              <a:t>ribolium castaneum</a:t>
            </a:r>
            <a:endParaRPr lang="de-DE" altLang="nl-NL" sz="4000" b="1" i="1"/>
          </a:p>
        </p:txBody>
      </p:sp>
    </p:spTree>
    <p:extLst>
      <p:ext uri="{BB962C8B-B14F-4D97-AF65-F5344CB8AC3E}">
        <p14:creationId xmlns:p14="http://schemas.microsoft.com/office/powerpoint/2010/main" val="200573006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wtearly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8538" y="1844675"/>
            <a:ext cx="4537075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3059113" y="404813"/>
            <a:ext cx="30972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nl-NL" sz="3600" b="1"/>
              <a:t>The serosa</a:t>
            </a:r>
          </a:p>
        </p:txBody>
      </p:sp>
      <p:sp>
        <p:nvSpPr>
          <p:cNvPr id="6148" name="Line 4"/>
          <p:cNvSpPr>
            <a:spLocks noChangeShapeType="1"/>
          </p:cNvSpPr>
          <p:nvPr/>
        </p:nvSpPr>
        <p:spPr bwMode="auto">
          <a:xfrm>
            <a:off x="5148263" y="3933825"/>
            <a:ext cx="1295400" cy="1871663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6300788" y="5734050"/>
            <a:ext cx="2447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nl-NL" sz="2400" b="1"/>
              <a:t>embryo</a:t>
            </a:r>
          </a:p>
        </p:txBody>
      </p:sp>
      <p:sp>
        <p:nvSpPr>
          <p:cNvPr id="6150" name="Line 6"/>
          <p:cNvSpPr>
            <a:spLocks noChangeShapeType="1"/>
          </p:cNvSpPr>
          <p:nvPr/>
        </p:nvSpPr>
        <p:spPr bwMode="auto">
          <a:xfrm flipH="1">
            <a:off x="1331913" y="3141663"/>
            <a:ext cx="2016125" cy="23749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468313" y="5445125"/>
            <a:ext cx="1584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nl-NL" sz="2400" b="1"/>
              <a:t>serosa</a:t>
            </a:r>
          </a:p>
        </p:txBody>
      </p:sp>
      <p:pic>
        <p:nvPicPr>
          <p:cNvPr id="10248" name="Picture 8" descr="Tribolium[2]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3888" y="6192838"/>
            <a:ext cx="900112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155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animBg="1"/>
      <p:bldP spid="6149" grpId="0"/>
      <p:bldP spid="6150" grpId="0" animBg="1"/>
      <p:bldP spid="6151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2"/>
          <p:cNvGrpSpPr>
            <a:grpSpLocks/>
          </p:cNvGrpSpPr>
          <p:nvPr/>
        </p:nvGrpSpPr>
        <p:grpSpPr bwMode="auto">
          <a:xfrm>
            <a:off x="107950" y="404813"/>
            <a:ext cx="2593975" cy="6408737"/>
            <a:chOff x="2336" y="572"/>
            <a:chExt cx="1451" cy="3584"/>
          </a:xfrm>
        </p:grpSpPr>
        <p:sp>
          <p:nvSpPr>
            <p:cNvPr id="11281" name="Rectangle 3"/>
            <p:cNvSpPr>
              <a:spLocks noChangeArrowheads="1"/>
            </p:cNvSpPr>
            <p:nvPr/>
          </p:nvSpPr>
          <p:spPr bwMode="auto">
            <a:xfrm>
              <a:off x="2336" y="572"/>
              <a:ext cx="1451" cy="358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nl-NL" altLang="nl-NL" sz="1800"/>
            </a:p>
          </p:txBody>
        </p:sp>
        <p:pic>
          <p:nvPicPr>
            <p:cNvPr id="11282" name="Picture 4" descr="gastr+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6" y="618"/>
              <a:ext cx="1352" cy="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267" name="Picture 5" descr="wtearly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6238" y="404813"/>
            <a:ext cx="2519362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400000">
            <a:off x="3249613" y="2160588"/>
            <a:ext cx="1925637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Rectangle 7"/>
          <p:cNvSpPr>
            <a:spLocks noChangeArrowheads="1"/>
          </p:cNvSpPr>
          <p:nvPr/>
        </p:nvSpPr>
        <p:spPr bwMode="auto">
          <a:xfrm>
            <a:off x="5292725" y="4294188"/>
            <a:ext cx="198438" cy="127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/>
          </a:p>
        </p:txBody>
      </p:sp>
      <p:pic>
        <p:nvPicPr>
          <p:cNvPr id="11270" name="Picture 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400000">
            <a:off x="3205956" y="4296570"/>
            <a:ext cx="1939925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9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063" y="4625975"/>
            <a:ext cx="3240087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Rectangle 10"/>
          <p:cNvSpPr>
            <a:spLocks noChangeArrowheads="1"/>
          </p:cNvSpPr>
          <p:nvPr/>
        </p:nvSpPr>
        <p:spPr bwMode="auto">
          <a:xfrm>
            <a:off x="8532813" y="6259513"/>
            <a:ext cx="266700" cy="2667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/>
          </a:p>
        </p:txBody>
      </p:sp>
      <p:sp>
        <p:nvSpPr>
          <p:cNvPr id="11273" name="Rectangle 11"/>
          <p:cNvSpPr>
            <a:spLocks noChangeArrowheads="1"/>
          </p:cNvSpPr>
          <p:nvPr/>
        </p:nvSpPr>
        <p:spPr bwMode="auto">
          <a:xfrm>
            <a:off x="5219700" y="6399213"/>
            <a:ext cx="198438" cy="127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/>
          </a:p>
        </p:txBody>
      </p:sp>
      <p:pic>
        <p:nvPicPr>
          <p:cNvPr id="11274" name="Picture 12" descr="Tribolium[2]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350" y="6299200"/>
            <a:ext cx="7556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5" name="Text Box 13"/>
          <p:cNvSpPr txBox="1">
            <a:spLocks noChangeArrowheads="1"/>
          </p:cNvSpPr>
          <p:nvPr/>
        </p:nvSpPr>
        <p:spPr bwMode="auto">
          <a:xfrm>
            <a:off x="2916238" y="379413"/>
            <a:ext cx="7191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nl-NL" sz="2400" b="1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1276" name="Text Box 14"/>
          <p:cNvSpPr txBox="1">
            <a:spLocks noChangeArrowheads="1"/>
          </p:cNvSpPr>
          <p:nvPr/>
        </p:nvSpPr>
        <p:spPr bwMode="auto">
          <a:xfrm>
            <a:off x="2916238" y="2492375"/>
            <a:ext cx="7191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nl-NL" sz="2400" b="1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1277" name="Text Box 15"/>
          <p:cNvSpPr txBox="1">
            <a:spLocks noChangeArrowheads="1"/>
          </p:cNvSpPr>
          <p:nvPr/>
        </p:nvSpPr>
        <p:spPr bwMode="auto">
          <a:xfrm>
            <a:off x="2987675" y="4556125"/>
            <a:ext cx="719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nl-NL" sz="2400" b="1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11278" name="Text Box 16"/>
          <p:cNvSpPr txBox="1">
            <a:spLocks noChangeArrowheads="1"/>
          </p:cNvSpPr>
          <p:nvPr/>
        </p:nvSpPr>
        <p:spPr bwMode="auto">
          <a:xfrm>
            <a:off x="5581650" y="4581525"/>
            <a:ext cx="719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nl-NL" sz="2400" b="1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11279" name="Text Box 17"/>
          <p:cNvSpPr txBox="1">
            <a:spLocks noChangeArrowheads="1"/>
          </p:cNvSpPr>
          <p:nvPr/>
        </p:nvSpPr>
        <p:spPr bwMode="auto">
          <a:xfrm>
            <a:off x="5722938" y="307975"/>
            <a:ext cx="3097212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nl-NL" sz="3600" b="1"/>
              <a:t>Development of the serosa</a:t>
            </a:r>
          </a:p>
        </p:txBody>
      </p:sp>
      <p:sp>
        <p:nvSpPr>
          <p:cNvPr id="11280" name="Text Box 6"/>
          <p:cNvSpPr txBox="1">
            <a:spLocks noChangeArrowheads="1"/>
          </p:cNvSpPr>
          <p:nvPr/>
        </p:nvSpPr>
        <p:spPr bwMode="auto">
          <a:xfrm>
            <a:off x="5724525" y="6521450"/>
            <a:ext cx="26638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de-DE" altLang="nl-NL" sz="1600"/>
              <a:t>SEM: Handel et al., 2000</a:t>
            </a:r>
          </a:p>
        </p:txBody>
      </p:sp>
    </p:spTree>
    <p:extLst>
      <p:ext uri="{BB962C8B-B14F-4D97-AF65-F5344CB8AC3E}">
        <p14:creationId xmlns:p14="http://schemas.microsoft.com/office/powerpoint/2010/main" val="89818735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ChangeArrowheads="1"/>
          </p:cNvSpPr>
          <p:nvPr/>
        </p:nvSpPr>
        <p:spPr bwMode="auto">
          <a:xfrm>
            <a:off x="-828675" y="-100013"/>
            <a:ext cx="10225088" cy="210661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nl-NL" altLang="nl-NL" sz="1800">
              <a:solidFill>
                <a:srgbClr val="000000"/>
              </a:solidFill>
            </a:endParaRPr>
          </a:p>
        </p:txBody>
      </p:sp>
      <p:sp>
        <p:nvSpPr>
          <p:cNvPr id="12291" name="Rectangle 5"/>
          <p:cNvSpPr>
            <a:spLocks noChangeArrowheads="1"/>
          </p:cNvSpPr>
          <p:nvPr/>
        </p:nvSpPr>
        <p:spPr bwMode="auto">
          <a:xfrm>
            <a:off x="-684213" y="4608513"/>
            <a:ext cx="10225088" cy="23495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nl-NL" altLang="nl-NL" sz="1800">
              <a:solidFill>
                <a:srgbClr val="000000"/>
              </a:solidFill>
            </a:endParaRPr>
          </a:p>
        </p:txBody>
      </p:sp>
      <p:sp>
        <p:nvSpPr>
          <p:cNvPr id="12292" name="Text Box 7"/>
          <p:cNvSpPr txBox="1">
            <a:spLocks noChangeArrowheads="1"/>
          </p:cNvSpPr>
          <p:nvPr/>
        </p:nvSpPr>
        <p:spPr bwMode="auto">
          <a:xfrm>
            <a:off x="539750" y="115888"/>
            <a:ext cx="77771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nl-NL" sz="3600" b="1">
                <a:solidFill>
                  <a:srgbClr val="BBE0E3"/>
                </a:solidFill>
              </a:rPr>
              <a:t>Development of the serosa</a:t>
            </a:r>
          </a:p>
        </p:txBody>
      </p:sp>
      <p:sp>
        <p:nvSpPr>
          <p:cNvPr id="12293" name="Text Box 9"/>
          <p:cNvSpPr txBox="1">
            <a:spLocks noChangeArrowheads="1"/>
          </p:cNvSpPr>
          <p:nvPr/>
        </p:nvSpPr>
        <p:spPr bwMode="auto">
          <a:xfrm>
            <a:off x="395288" y="6308725"/>
            <a:ext cx="87487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de-DE" altLang="nl-NL" dirty="0">
                <a:solidFill>
                  <a:schemeClr val="accent1"/>
                </a:solidFill>
              </a:rPr>
              <a:t>Tania Vazquez Faci</a:t>
            </a:r>
          </a:p>
        </p:txBody>
      </p:sp>
      <p:pic>
        <p:nvPicPr>
          <p:cNvPr id="2" name="Serosavideo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0774" y="953294"/>
            <a:ext cx="7949658" cy="501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665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 noChangeArrowheads="1"/>
          </p:cNvSpPr>
          <p:nvPr>
            <p:ph type="title"/>
          </p:nvPr>
        </p:nvSpPr>
        <p:spPr>
          <a:xfrm>
            <a:off x="-252413" y="-242888"/>
            <a:ext cx="9540876" cy="1143001"/>
          </a:xfrm>
        </p:spPr>
        <p:txBody>
          <a:bodyPr/>
          <a:lstStyle/>
          <a:p>
            <a:pPr eaLnBrk="1" hangingPunct="1"/>
            <a:r>
              <a:rPr lang="de-DE" altLang="nl-NL" sz="2800" dirty="0"/>
              <a:t>The </a:t>
            </a:r>
            <a:r>
              <a:rPr lang="de-DE" altLang="nl-NL" sz="2800" dirty="0" err="1"/>
              <a:t>serosa</a:t>
            </a:r>
            <a:r>
              <a:rPr lang="de-DE" altLang="nl-NL" sz="2800" dirty="0"/>
              <a:t> </a:t>
            </a:r>
            <a:r>
              <a:rPr lang="de-DE" altLang="nl-NL" sz="2800" dirty="0" err="1"/>
              <a:t>is</a:t>
            </a:r>
            <a:r>
              <a:rPr lang="de-DE" altLang="nl-NL" sz="2800" dirty="0"/>
              <a:t> an </a:t>
            </a:r>
            <a:r>
              <a:rPr lang="de-DE" altLang="nl-NL" sz="2800" dirty="0" err="1"/>
              <a:t>evolutionary</a:t>
            </a:r>
            <a:r>
              <a:rPr lang="de-DE" altLang="nl-NL" sz="2800" dirty="0"/>
              <a:t> </a:t>
            </a:r>
            <a:r>
              <a:rPr lang="de-DE" altLang="nl-NL" sz="2800" dirty="0" err="1"/>
              <a:t>innovation</a:t>
            </a:r>
            <a:r>
              <a:rPr lang="de-DE" altLang="nl-NL" sz="2800" dirty="0"/>
              <a:t> of </a:t>
            </a:r>
            <a:r>
              <a:rPr lang="de-DE" altLang="nl-NL" sz="2800" dirty="0" err="1"/>
              <a:t>the</a:t>
            </a:r>
            <a:r>
              <a:rPr lang="de-DE" altLang="nl-NL" sz="2800" dirty="0"/>
              <a:t> </a:t>
            </a:r>
            <a:r>
              <a:rPr lang="de-DE" altLang="nl-NL" sz="2800" dirty="0" err="1"/>
              <a:t>insects</a:t>
            </a:r>
            <a:endParaRPr lang="de-DE" altLang="nl-NL" sz="2800" dirty="0"/>
          </a:p>
        </p:txBody>
      </p:sp>
      <p:pic>
        <p:nvPicPr>
          <p:cNvPr id="13315" name="Picture 41" descr="Figure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6625" y="24339550"/>
            <a:ext cx="6588125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1" descr="Figure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2525" y="24555450"/>
            <a:ext cx="6588125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41" descr="Figure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013" y="879475"/>
            <a:ext cx="6626225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610292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rosophila-melanogaster-107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1646238"/>
            <a:ext cx="295275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539750" y="115888"/>
            <a:ext cx="82089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nl-NL" sz="3600" b="1" i="1">
                <a:solidFill>
                  <a:schemeClr val="accent1"/>
                </a:solidFill>
              </a:rPr>
              <a:t>Drosophila</a:t>
            </a:r>
            <a:r>
              <a:rPr lang="de-DE" altLang="nl-NL" sz="3600" b="1">
                <a:solidFill>
                  <a:schemeClr val="accent1"/>
                </a:solidFill>
              </a:rPr>
              <a:t> does not have a serosa</a:t>
            </a:r>
          </a:p>
        </p:txBody>
      </p:sp>
      <p:grpSp>
        <p:nvGrpSpPr>
          <p:cNvPr id="14340" name="Group 4"/>
          <p:cNvGrpSpPr>
            <a:grpSpLocks/>
          </p:cNvGrpSpPr>
          <p:nvPr/>
        </p:nvGrpSpPr>
        <p:grpSpPr bwMode="auto">
          <a:xfrm>
            <a:off x="4787900" y="908050"/>
            <a:ext cx="3148013" cy="5905500"/>
            <a:chOff x="3016" y="572"/>
            <a:chExt cx="1983" cy="3720"/>
          </a:xfrm>
        </p:grpSpPr>
        <p:sp>
          <p:nvSpPr>
            <p:cNvPr id="16392" name="Text Box 5"/>
            <p:cNvSpPr txBox="1">
              <a:spLocks noChangeArrowheads="1"/>
            </p:cNvSpPr>
            <p:nvPr/>
          </p:nvSpPr>
          <p:spPr bwMode="auto">
            <a:xfrm>
              <a:off x="3196" y="4100"/>
              <a:ext cx="180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>
                <a:spcBef>
                  <a:spcPct val="50000"/>
                </a:spcBef>
                <a:buFontTx/>
                <a:buNone/>
              </a:pPr>
              <a:r>
                <a:rPr lang="de-DE" altLang="nl-NL" sz="1400" dirty="0">
                  <a:ea typeface="ＭＳ Ｐゴシック" pitchFamily="34" charset="-128"/>
                </a:rPr>
                <a:t>Hartenstein, 1993</a:t>
              </a:r>
              <a:endParaRPr lang="de-DE" altLang="nl-NL" sz="2400" dirty="0">
                <a:ea typeface="ＭＳ Ｐゴシック" pitchFamily="34" charset="-128"/>
              </a:endParaRPr>
            </a:p>
          </p:txBody>
        </p:sp>
        <p:grpSp>
          <p:nvGrpSpPr>
            <p:cNvPr id="16393" name="Group 6"/>
            <p:cNvGrpSpPr>
              <a:grpSpLocks/>
            </p:cNvGrpSpPr>
            <p:nvPr/>
          </p:nvGrpSpPr>
          <p:grpSpPr bwMode="auto">
            <a:xfrm>
              <a:off x="3016" y="572"/>
              <a:ext cx="1938" cy="3521"/>
              <a:chOff x="3016" y="572"/>
              <a:chExt cx="1938" cy="3521"/>
            </a:xfrm>
          </p:grpSpPr>
          <p:pic>
            <p:nvPicPr>
              <p:cNvPr id="16394" name="Picture 7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6" y="1480"/>
                <a:ext cx="1938" cy="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395" name="Picture 8"/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6" y="2336"/>
                <a:ext cx="1938" cy="8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396" name="Picture 9"/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6" y="3218"/>
                <a:ext cx="1938" cy="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397" name="Picture 10" descr="Picture 1"/>
              <p:cNvPicPr>
                <a:picLocks noChangeAspect="1" noChangeArrowheads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6" y="572"/>
                <a:ext cx="1938" cy="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398" name="Rectangle 11"/>
              <p:cNvSpPr>
                <a:spLocks noChangeArrowheads="1"/>
              </p:cNvSpPr>
              <p:nvPr/>
            </p:nvSpPr>
            <p:spPr bwMode="auto">
              <a:xfrm>
                <a:off x="3017" y="572"/>
                <a:ext cx="135" cy="13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16399" name="Rectangle 12"/>
              <p:cNvSpPr>
                <a:spLocks noChangeArrowheads="1"/>
              </p:cNvSpPr>
              <p:nvPr/>
            </p:nvSpPr>
            <p:spPr bwMode="auto">
              <a:xfrm>
                <a:off x="3016" y="1480"/>
                <a:ext cx="182" cy="13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16400" name="Rectangle 13"/>
              <p:cNvSpPr>
                <a:spLocks noChangeArrowheads="1"/>
              </p:cNvSpPr>
              <p:nvPr/>
            </p:nvSpPr>
            <p:spPr bwMode="auto">
              <a:xfrm>
                <a:off x="3018" y="2341"/>
                <a:ext cx="180" cy="13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16401" name="Rectangle 14"/>
              <p:cNvSpPr>
                <a:spLocks noChangeArrowheads="1"/>
              </p:cNvSpPr>
              <p:nvPr/>
            </p:nvSpPr>
            <p:spPr bwMode="auto">
              <a:xfrm>
                <a:off x="3016" y="3292"/>
                <a:ext cx="180" cy="13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</p:grpSp>
      </p:grpSp>
      <p:sp>
        <p:nvSpPr>
          <p:cNvPr id="16389" name="Text Box 17"/>
          <p:cNvSpPr txBox="1">
            <a:spLocks noChangeArrowheads="1"/>
          </p:cNvSpPr>
          <p:nvPr/>
        </p:nvSpPr>
        <p:spPr bwMode="auto">
          <a:xfrm>
            <a:off x="322263" y="1125538"/>
            <a:ext cx="3673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nl-NL" sz="2400" i="1">
                <a:solidFill>
                  <a:schemeClr val="accent1"/>
                </a:solidFill>
              </a:rPr>
              <a:t>Drosophila melanogaster</a:t>
            </a:r>
          </a:p>
        </p:txBody>
      </p:sp>
      <p:pic>
        <p:nvPicPr>
          <p:cNvPr id="16390" name="Picture 19" descr="hqdefault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4149725"/>
            <a:ext cx="403225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Rectangle 20"/>
          <p:cNvSpPr>
            <a:spLocks noChangeArrowheads="1"/>
          </p:cNvSpPr>
          <p:nvPr/>
        </p:nvSpPr>
        <p:spPr bwMode="auto">
          <a:xfrm>
            <a:off x="3924300" y="4292600"/>
            <a:ext cx="503238" cy="2159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09472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4444"/>
          <a:stretch>
            <a:fillRect/>
          </a:stretch>
        </p:blipFill>
        <p:spPr bwMode="auto">
          <a:xfrm>
            <a:off x="179388" y="1700213"/>
            <a:ext cx="8496300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36513" y="333375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nl-NL" i="1"/>
              <a:t>Drosophila</a:t>
            </a:r>
            <a:r>
              <a:rPr lang="en-US" altLang="nl-NL"/>
              <a:t> eggs are very sensitive to desiccation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995" b="26654"/>
          <a:stretch>
            <a:fillRect/>
          </a:stretch>
        </p:blipFill>
        <p:spPr bwMode="auto">
          <a:xfrm>
            <a:off x="179388" y="3500438"/>
            <a:ext cx="8496300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669"/>
          <a:stretch>
            <a:fillRect/>
          </a:stretch>
        </p:blipFill>
        <p:spPr bwMode="auto">
          <a:xfrm>
            <a:off x="250825" y="5373688"/>
            <a:ext cx="8353425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6154738" y="6518275"/>
            <a:ext cx="28813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nl-NL" sz="1800"/>
              <a:t>Al-Saffar et al., 1995</a:t>
            </a:r>
            <a:endParaRPr lang="de-DE" altLang="nl-NL" sz="1800"/>
          </a:p>
        </p:txBody>
      </p:sp>
    </p:spTree>
    <p:extLst>
      <p:ext uri="{BB962C8B-B14F-4D97-AF65-F5344CB8AC3E}">
        <p14:creationId xmlns:p14="http://schemas.microsoft.com/office/powerpoint/2010/main" val="341020101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>
          <a:xfrm>
            <a:off x="-252413" y="-242888"/>
            <a:ext cx="9540876" cy="1143001"/>
          </a:xfrm>
        </p:spPr>
        <p:txBody>
          <a:bodyPr/>
          <a:lstStyle/>
          <a:p>
            <a:pPr eaLnBrk="1" hangingPunct="1"/>
            <a:r>
              <a:rPr lang="de-DE" altLang="nl-NL" sz="2800"/>
              <a:t>The serosa is an evolutionary innovation of the insects</a:t>
            </a:r>
          </a:p>
        </p:txBody>
      </p:sp>
      <p:pic>
        <p:nvPicPr>
          <p:cNvPr id="18435" name="Picture 41" descr="Figure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6625" y="24339550"/>
            <a:ext cx="6588125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1" descr="Figure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2525" y="24555450"/>
            <a:ext cx="6588125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41" descr="Figure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013" y="879475"/>
            <a:ext cx="6626225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767631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2"/>
          <p:cNvGrpSpPr>
            <a:grpSpLocks/>
          </p:cNvGrpSpPr>
          <p:nvPr/>
        </p:nvGrpSpPr>
        <p:grpSpPr bwMode="auto">
          <a:xfrm>
            <a:off x="2555875" y="1916113"/>
            <a:ext cx="3352800" cy="2513012"/>
            <a:chOff x="3168" y="720"/>
            <a:chExt cx="2112" cy="1583"/>
          </a:xfrm>
        </p:grpSpPr>
        <p:pic>
          <p:nvPicPr>
            <p:cNvPr id="19461" name="Picture 3" descr="n-dapi(746)_Zs00_Tl00_Neutral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1008"/>
              <a:ext cx="2112" cy="1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2" name="Rectangle 4"/>
            <p:cNvSpPr>
              <a:spLocks noChangeArrowheads="1"/>
            </p:cNvSpPr>
            <p:nvPr/>
          </p:nvSpPr>
          <p:spPr bwMode="auto">
            <a:xfrm>
              <a:off x="3744" y="720"/>
              <a:ext cx="90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nl-NL" sz="2400" i="1">
                  <a:ea typeface="ＭＳ Ｐゴシック" pitchFamily="34" charset="-128"/>
                </a:rPr>
                <a:t>Tribolium</a:t>
              </a:r>
            </a:p>
          </p:txBody>
        </p:sp>
      </p:grpSp>
      <p:pic>
        <p:nvPicPr>
          <p:cNvPr id="19459" name="Picture 5" descr="Tribolium[2]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350" y="6299200"/>
            <a:ext cx="7556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323850" y="333375"/>
            <a:ext cx="84597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nl-NL" sz="2800" b="1" i="1" dirty="0"/>
              <a:t>zerknüllt</a:t>
            </a:r>
            <a:r>
              <a:rPr lang="de-DE" altLang="nl-NL" sz="2800" b="1" dirty="0"/>
              <a:t> (</a:t>
            </a:r>
            <a:r>
              <a:rPr lang="de-DE" altLang="nl-NL" sz="2800" b="1" i="1" dirty="0" err="1"/>
              <a:t>zen</a:t>
            </a:r>
            <a:r>
              <a:rPr lang="de-DE" altLang="nl-NL" sz="2800" b="1" dirty="0"/>
              <a:t>) </a:t>
            </a:r>
            <a:r>
              <a:rPr lang="de-DE" altLang="nl-NL" sz="2800" b="1" dirty="0" err="1"/>
              <a:t>specificeert</a:t>
            </a:r>
            <a:r>
              <a:rPr lang="de-DE" altLang="nl-NL" sz="2800" b="1" dirty="0"/>
              <a:t> de </a:t>
            </a:r>
            <a:r>
              <a:rPr lang="de-DE" altLang="nl-NL" sz="2800" b="1" dirty="0" err="1"/>
              <a:t>serosa</a:t>
            </a:r>
            <a:endParaRPr lang="de-DE" altLang="nl-NL" sz="2800" b="1" i="1" dirty="0"/>
          </a:p>
        </p:txBody>
      </p:sp>
    </p:spTree>
    <p:extLst>
      <p:ext uri="{BB962C8B-B14F-4D97-AF65-F5344CB8AC3E}">
        <p14:creationId xmlns:p14="http://schemas.microsoft.com/office/powerpoint/2010/main" val="198940664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905000"/>
            <a:ext cx="8382000" cy="26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1295400" y="1447800"/>
            <a:ext cx="243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nl-NL" sz="2400" dirty="0">
                <a:ea typeface="ＭＳ Ｐゴシック" pitchFamily="34" charset="-128"/>
              </a:rPr>
              <a:t>wild-type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5181600" y="1447800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nl-NL" sz="2400" i="1" dirty="0" err="1">
                <a:ea typeface="ＭＳ Ｐゴシック" pitchFamily="34" charset="-128"/>
              </a:rPr>
              <a:t>Tc-zen</a:t>
            </a:r>
            <a:r>
              <a:rPr lang="de-DE" altLang="nl-NL" sz="2400" dirty="0">
                <a:ea typeface="ＭＳ Ｐゴシック" pitchFamily="34" charset="-128"/>
              </a:rPr>
              <a:t> </a:t>
            </a:r>
            <a:r>
              <a:rPr lang="de-DE" altLang="nl-NL" sz="2400" dirty="0" err="1">
                <a:ea typeface="ＭＳ Ｐゴシック" pitchFamily="34" charset="-128"/>
              </a:rPr>
              <a:t>RNAi</a:t>
            </a:r>
            <a:endParaRPr lang="de-DE" altLang="nl-NL" sz="2400" dirty="0">
              <a:ea typeface="ＭＳ Ｐゴシック" pitchFamily="34" charset="-128"/>
            </a:endParaRP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28600" y="333375"/>
            <a:ext cx="8915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nl-NL" b="1" i="1" dirty="0" err="1">
                <a:ea typeface="ＭＳ Ｐゴシック" pitchFamily="34" charset="-128"/>
              </a:rPr>
              <a:t>Tc-zen</a:t>
            </a:r>
            <a:r>
              <a:rPr lang="de-DE" altLang="nl-NL" b="1" dirty="0">
                <a:ea typeface="ＭＳ Ｐゴシック" pitchFamily="34" charset="-128"/>
              </a:rPr>
              <a:t> </a:t>
            </a:r>
            <a:r>
              <a:rPr lang="de-DE" altLang="nl-NL" b="1" dirty="0" err="1">
                <a:ea typeface="ＭＳ Ｐゴシック" pitchFamily="34" charset="-128"/>
              </a:rPr>
              <a:t>RNAi</a:t>
            </a:r>
            <a:r>
              <a:rPr lang="de-DE" altLang="nl-NL" b="1" dirty="0">
                <a:ea typeface="ＭＳ Ｐゴシック" pitchFamily="34" charset="-128"/>
              </a:rPr>
              <a:t> </a:t>
            </a:r>
            <a:r>
              <a:rPr lang="de-DE" altLang="nl-NL" b="1" dirty="0" err="1">
                <a:ea typeface="ＭＳ Ｐゴシック" pitchFamily="34" charset="-128"/>
              </a:rPr>
              <a:t>schakelt</a:t>
            </a:r>
            <a:r>
              <a:rPr lang="de-DE" altLang="nl-NL" b="1" dirty="0">
                <a:ea typeface="ＭＳ Ｐゴシック" pitchFamily="34" charset="-128"/>
              </a:rPr>
              <a:t> de </a:t>
            </a:r>
            <a:r>
              <a:rPr lang="de-DE" altLang="nl-NL" b="1" dirty="0" err="1">
                <a:ea typeface="ＭＳ Ｐゴシック" pitchFamily="34" charset="-128"/>
              </a:rPr>
              <a:t>serosa</a:t>
            </a:r>
            <a:r>
              <a:rPr lang="de-DE" altLang="nl-NL" b="1" dirty="0">
                <a:ea typeface="ＭＳ Ｐゴシック" pitchFamily="34" charset="-128"/>
              </a:rPr>
              <a:t> </a:t>
            </a:r>
            <a:r>
              <a:rPr lang="de-DE" altLang="nl-NL" b="1" dirty="0" err="1">
                <a:ea typeface="ＭＳ Ｐゴシック" pitchFamily="34" charset="-128"/>
              </a:rPr>
              <a:t>uit</a:t>
            </a:r>
            <a:endParaRPr lang="de-DE" altLang="nl-NL" b="1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33302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1489</Words>
  <Application>Microsoft Office PowerPoint</Application>
  <PresentationFormat>Diavoorstelling (4:3)</PresentationFormat>
  <Paragraphs>519</Paragraphs>
  <Slides>135</Slides>
  <Notes>67</Notes>
  <HiddenSlides>0</HiddenSlides>
  <MMClips>1</MMClips>
  <ScaleCrop>false</ScaleCrop>
  <HeadingPairs>
    <vt:vector size="8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135</vt:i4>
      </vt:variant>
    </vt:vector>
  </HeadingPairs>
  <TitlesOfParts>
    <vt:vector size="142" baseType="lpstr">
      <vt:lpstr>Arial</vt:lpstr>
      <vt:lpstr>Calibri</vt:lpstr>
      <vt:lpstr>Constantia</vt:lpstr>
      <vt:lpstr>Courier New</vt:lpstr>
      <vt:lpstr>Times New Roman</vt:lpstr>
      <vt:lpstr>Office Theme</vt:lpstr>
      <vt:lpstr>Image</vt:lpstr>
      <vt:lpstr>PowerPoint-presentatie</vt:lpstr>
      <vt:lpstr>PowerPoint-presentatie</vt:lpstr>
      <vt:lpstr>Evolution and development</vt:lpstr>
      <vt:lpstr>PowerPoint-presentatie</vt:lpstr>
      <vt:lpstr>PowerPoint-presentatie</vt:lpstr>
      <vt:lpstr>Evolution and development</vt:lpstr>
      <vt:lpstr>PowerPoint-presentatie</vt:lpstr>
      <vt:lpstr>Evolution and development</vt:lpstr>
      <vt:lpstr>PowerPoint-presentatie</vt:lpstr>
      <vt:lpstr>PowerPoint-presentatie</vt:lpstr>
      <vt:lpstr>PowerPoint-presentatie</vt:lpstr>
      <vt:lpstr>PowerPoint-presentatie</vt:lpstr>
      <vt:lpstr>Evolution and development</vt:lpstr>
      <vt:lpstr>Evolution and development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Waarom?</vt:lpstr>
      <vt:lpstr>PowerPoint-presentatie</vt:lpstr>
      <vt:lpstr>Evolution and development</vt:lpstr>
      <vt:lpstr>Evolution and development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Insecten hebben massaal de stap naar het land gemaakt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The serosa is an evolutionary innovation of the insects</vt:lpstr>
      <vt:lpstr>PowerPoint-presentatie</vt:lpstr>
      <vt:lpstr>PowerPoint-presentatie</vt:lpstr>
      <vt:lpstr>The serosa is an evolutionary innovation of the insects</vt:lpstr>
      <vt:lpstr>PowerPoint-presentatie</vt:lpstr>
      <vt:lpstr>PowerPoint-presentatie</vt:lpstr>
      <vt:lpstr>PowerPoint-presentatie</vt:lpstr>
      <vt:lpstr>Setup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RNA sequencing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Evolution and development</vt:lpstr>
      <vt:lpstr>Darwin: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Evolution and development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Universiteit Leiden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Zee, M. van der</dc:creator>
  <cp:lastModifiedBy>Tycho Malmberg</cp:lastModifiedBy>
  <cp:revision>75</cp:revision>
  <dcterms:created xsi:type="dcterms:W3CDTF">2019-01-07T12:54:32Z</dcterms:created>
  <dcterms:modified xsi:type="dcterms:W3CDTF">2019-01-18T15:49:30Z</dcterms:modified>
</cp:coreProperties>
</file>