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59" r:id="rId4"/>
    <p:sldId id="297" r:id="rId5"/>
    <p:sldId id="260" r:id="rId6"/>
    <p:sldId id="292" r:id="rId7"/>
    <p:sldId id="261" r:id="rId8"/>
    <p:sldId id="262" r:id="rId9"/>
    <p:sldId id="294" r:id="rId10"/>
    <p:sldId id="299" r:id="rId11"/>
    <p:sldId id="263" r:id="rId12"/>
    <p:sldId id="293" r:id="rId13"/>
    <p:sldId id="264" r:id="rId14"/>
    <p:sldId id="298" r:id="rId15"/>
    <p:sldId id="295" r:id="rId16"/>
    <p:sldId id="266" r:id="rId17"/>
    <p:sldId id="300" r:id="rId18"/>
  </p:sldIdLst>
  <p:sldSz cx="9144000" cy="6858000" type="screen4x3"/>
  <p:notesSz cx="6858000" cy="9144000"/>
  <p:defaultText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48"/>
  </p:normalViewPr>
  <p:slideViewPr>
    <p:cSldViewPr snapToGrid="0" snapToObjects="1">
      <p:cViewPr varScale="1">
        <p:scale>
          <a:sx n="78" d="100"/>
          <a:sy n="78" d="100"/>
        </p:scale>
        <p:origin x="1594"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en-US"/>
              <a:t>Titelstijl van model bewerken</a:t>
            </a:r>
            <a:endParaRPr lang="nl-NL"/>
          </a:p>
        </p:txBody>
      </p:sp>
      <p:sp>
        <p:nvSpPr>
          <p:cNvPr id="3" name="Sub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Klik om de titelstijl van het model te bewerken</a:t>
            </a:r>
            <a:endParaRPr lang="nl-NL"/>
          </a:p>
        </p:txBody>
      </p:sp>
      <p:sp>
        <p:nvSpPr>
          <p:cNvPr id="4" name="Tijdelijke aanduiding voor datum 3"/>
          <p:cNvSpPr>
            <a:spLocks noGrp="1"/>
          </p:cNvSpPr>
          <p:nvPr>
            <p:ph type="dt" sz="half" idx="10"/>
          </p:nvPr>
        </p:nvSpPr>
        <p:spPr/>
        <p:txBody>
          <a:bodyPr/>
          <a:lstStyle/>
          <a:p>
            <a:fld id="{A03348BF-A4C6-0947-AB1E-FDF2CB337F91}" type="datetimeFigureOut">
              <a:rPr lang="nl-NL" smtClean="0"/>
              <a:t>24-9-2021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1812343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verticale tekst 2"/>
          <p:cNvSpPr>
            <a:spLocks noGrp="1"/>
          </p:cNvSpPr>
          <p:nvPr>
            <p:ph type="body" orient="vert" idx="1"/>
          </p:nvPr>
        </p:nvSpPr>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03348BF-A4C6-0947-AB1E-FDF2CB337F91}" type="datetimeFigureOut">
              <a:rPr lang="nl-NL" smtClean="0"/>
              <a:t>24-9-2021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23062618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en-US"/>
              <a:t>Titelstijl van model bewerken</a:t>
            </a:r>
            <a:endParaRPr lang="nl-NL"/>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03348BF-A4C6-0947-AB1E-FDF2CB337F91}" type="datetimeFigureOut">
              <a:rPr lang="nl-NL" smtClean="0"/>
              <a:t>24-9-2021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207575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idx="1"/>
          </p:nvPr>
        </p:nvSpPr>
        <p:spPr/>
        <p:txBody>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10"/>
          </p:nvPr>
        </p:nvSpPr>
        <p:spPr/>
        <p:txBody>
          <a:bodyPr/>
          <a:lstStyle/>
          <a:p>
            <a:fld id="{A03348BF-A4C6-0947-AB1E-FDF2CB337F91}" type="datetimeFigureOut">
              <a:rPr lang="nl-NL" smtClean="0"/>
              <a:t>24-9-2021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101187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en-US"/>
              <a:t>Titelstijl van model bewerken</a:t>
            </a:r>
            <a:endParaRPr lang="nl-NL"/>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Klik om de tekststijl van het model te bewerken</a:t>
            </a:r>
          </a:p>
        </p:txBody>
      </p:sp>
      <p:sp>
        <p:nvSpPr>
          <p:cNvPr id="4" name="Tijdelijke aanduiding voor datum 3"/>
          <p:cNvSpPr>
            <a:spLocks noGrp="1"/>
          </p:cNvSpPr>
          <p:nvPr>
            <p:ph type="dt" sz="half" idx="10"/>
          </p:nvPr>
        </p:nvSpPr>
        <p:spPr/>
        <p:txBody>
          <a:bodyPr/>
          <a:lstStyle/>
          <a:p>
            <a:fld id="{A03348BF-A4C6-0947-AB1E-FDF2CB337F91}" type="datetimeFigureOut">
              <a:rPr lang="nl-NL" smtClean="0"/>
              <a:t>24-9-2021</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495116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ee objecten">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datum 4"/>
          <p:cNvSpPr>
            <a:spLocks noGrp="1"/>
          </p:cNvSpPr>
          <p:nvPr>
            <p:ph type="dt" sz="half" idx="10"/>
          </p:nvPr>
        </p:nvSpPr>
        <p:spPr/>
        <p:txBody>
          <a:bodyPr/>
          <a:lstStyle/>
          <a:p>
            <a:fld id="{A03348BF-A4C6-0947-AB1E-FDF2CB337F91}" type="datetimeFigureOut">
              <a:rPr lang="nl-NL" smtClean="0"/>
              <a:t>24-9-2021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4148342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en-US"/>
              <a:t>Titelstijl van model bewerken</a:t>
            </a:r>
            <a:endParaRPr lang="nl-NL"/>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Klik om de tekststijl van het model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7" name="Tijdelijke aanduiding voor datum 6"/>
          <p:cNvSpPr>
            <a:spLocks noGrp="1"/>
          </p:cNvSpPr>
          <p:nvPr>
            <p:ph type="dt" sz="half" idx="10"/>
          </p:nvPr>
        </p:nvSpPr>
        <p:spPr/>
        <p:txBody>
          <a:bodyPr/>
          <a:lstStyle/>
          <a:p>
            <a:fld id="{A03348BF-A4C6-0947-AB1E-FDF2CB337F91}" type="datetimeFigureOut">
              <a:rPr lang="nl-NL" smtClean="0"/>
              <a:t>24-9-2021</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400784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a:t>Titelstijl van model bewerken</a:t>
            </a:r>
            <a:endParaRPr lang="nl-NL"/>
          </a:p>
        </p:txBody>
      </p:sp>
      <p:sp>
        <p:nvSpPr>
          <p:cNvPr id="3" name="Tijdelijke aanduiding voor datum 2"/>
          <p:cNvSpPr>
            <a:spLocks noGrp="1"/>
          </p:cNvSpPr>
          <p:nvPr>
            <p:ph type="dt" sz="half" idx="10"/>
          </p:nvPr>
        </p:nvSpPr>
        <p:spPr/>
        <p:txBody>
          <a:bodyPr/>
          <a:lstStyle/>
          <a:p>
            <a:fld id="{A03348BF-A4C6-0947-AB1E-FDF2CB337F91}" type="datetimeFigureOut">
              <a:rPr lang="nl-NL" smtClean="0"/>
              <a:t>24-9-2021</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30833566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A03348BF-A4C6-0947-AB1E-FDF2CB337F91}" type="datetimeFigureOut">
              <a:rPr lang="nl-NL" smtClean="0"/>
              <a:t>24-9-2021</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488177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en-US"/>
              <a:t>Titelstijl van model bewerken</a:t>
            </a:r>
            <a:endParaRPr lang="nl-NL"/>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A03348BF-A4C6-0947-AB1E-FDF2CB337F91}" type="datetimeFigureOut">
              <a:rPr lang="nl-NL" smtClean="0"/>
              <a:t>24-9-2021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369067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en-US"/>
              <a:t>Titelstijl van model bewerken</a:t>
            </a:r>
            <a:endParaRPr lang="nl-NL"/>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Klik om de tekststijl van het model te bewerken</a:t>
            </a:r>
          </a:p>
        </p:txBody>
      </p:sp>
      <p:sp>
        <p:nvSpPr>
          <p:cNvPr id="5" name="Tijdelijke aanduiding voor datum 4"/>
          <p:cNvSpPr>
            <a:spLocks noGrp="1"/>
          </p:cNvSpPr>
          <p:nvPr>
            <p:ph type="dt" sz="half" idx="10"/>
          </p:nvPr>
        </p:nvSpPr>
        <p:spPr/>
        <p:txBody>
          <a:bodyPr/>
          <a:lstStyle/>
          <a:p>
            <a:fld id="{A03348BF-A4C6-0947-AB1E-FDF2CB337F91}" type="datetimeFigureOut">
              <a:rPr lang="nl-NL" smtClean="0"/>
              <a:t>24-9-2021</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C8ED3D78-E53B-C048-9834-EA8A4F63E0A4}" type="slidenum">
              <a:rPr lang="nl-NL" smtClean="0"/>
              <a:t>‹#›</a:t>
            </a:fld>
            <a:endParaRPr lang="nl-NL"/>
          </a:p>
        </p:txBody>
      </p:sp>
    </p:spTree>
    <p:extLst>
      <p:ext uri="{BB962C8B-B14F-4D97-AF65-F5344CB8AC3E}">
        <p14:creationId xmlns:p14="http://schemas.microsoft.com/office/powerpoint/2010/main" val="722893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Titelstijl van model bewerken</a:t>
            </a:r>
            <a:endParaRPr lang="nl-NL"/>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Klik om de tekststijl van het model te bewerken</a:t>
            </a:r>
          </a:p>
          <a:p>
            <a:pPr lvl="1"/>
            <a:r>
              <a:rPr lang="en-US"/>
              <a:t>Tweede niveau</a:t>
            </a:r>
          </a:p>
          <a:p>
            <a:pPr lvl="2"/>
            <a:r>
              <a:rPr lang="en-US"/>
              <a:t>Derde niveau</a:t>
            </a:r>
          </a:p>
          <a:p>
            <a:pPr lvl="3"/>
            <a:r>
              <a:rPr lang="en-US"/>
              <a:t>Vierde niveau</a:t>
            </a:r>
          </a:p>
          <a:p>
            <a:pPr lvl="4"/>
            <a:r>
              <a:rPr lang="en-US"/>
              <a:t>Vijfde niveau</a:t>
            </a:r>
            <a:endParaRPr lang="nl-NL"/>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348BF-A4C6-0947-AB1E-FDF2CB337F91}" type="datetimeFigureOut">
              <a:rPr lang="nl-NL" smtClean="0"/>
              <a:t>24-9-2021</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ED3D78-E53B-C048-9834-EA8A4F63E0A4}" type="slidenum">
              <a:rPr lang="nl-NL" smtClean="0"/>
              <a:t>‹#›</a:t>
            </a:fld>
            <a:endParaRPr lang="nl-NL"/>
          </a:p>
        </p:txBody>
      </p:sp>
    </p:spTree>
    <p:extLst>
      <p:ext uri="{BB962C8B-B14F-4D97-AF65-F5344CB8AC3E}">
        <p14:creationId xmlns:p14="http://schemas.microsoft.com/office/powerpoint/2010/main" val="3125019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897459" y="1847106"/>
            <a:ext cx="7772400" cy="1470025"/>
          </a:xfrm>
        </p:spPr>
        <p:txBody>
          <a:bodyPr>
            <a:noAutofit/>
          </a:bodyPr>
          <a:lstStyle/>
          <a:p>
            <a:r>
              <a:rPr lang="nl-NL" sz="6000" dirty="0"/>
              <a:t>B(</a:t>
            </a:r>
            <a:r>
              <a:rPr lang="nl-NL" sz="6000" dirty="0" err="1"/>
              <a:t>ee</a:t>
            </a:r>
            <a:r>
              <a:rPr lang="nl-NL" sz="6000" dirty="0"/>
              <a:t>)&amp;B(</a:t>
            </a:r>
            <a:r>
              <a:rPr lang="nl-NL" sz="6000" dirty="0" err="1"/>
              <a:t>ee</a:t>
            </a:r>
            <a:r>
              <a:rPr lang="nl-NL" sz="6000" dirty="0"/>
              <a:t>): bouw je eigen insectenhotel!</a:t>
            </a:r>
          </a:p>
        </p:txBody>
      </p:sp>
      <p:sp>
        <p:nvSpPr>
          <p:cNvPr id="3" name="Subtitel 2"/>
          <p:cNvSpPr>
            <a:spLocks noGrp="1"/>
          </p:cNvSpPr>
          <p:nvPr>
            <p:ph type="subTitle" idx="1"/>
          </p:nvPr>
        </p:nvSpPr>
        <p:spPr>
          <a:xfrm>
            <a:off x="1498179" y="3792886"/>
            <a:ext cx="6400800" cy="1752600"/>
          </a:xfrm>
        </p:spPr>
        <p:txBody>
          <a:bodyPr/>
          <a:lstStyle/>
          <a:p>
            <a:r>
              <a:rPr lang="nl-NL" dirty="0">
                <a:solidFill>
                  <a:schemeClr val="tx1"/>
                </a:solidFill>
              </a:rPr>
              <a:t>Actief aan de slag in het biologieonderwijs</a:t>
            </a:r>
          </a:p>
        </p:txBody>
      </p:sp>
      <p:sp>
        <p:nvSpPr>
          <p:cNvPr id="6" name="Tekstvak 5"/>
          <p:cNvSpPr txBox="1"/>
          <p:nvPr/>
        </p:nvSpPr>
        <p:spPr>
          <a:xfrm>
            <a:off x="217373" y="6021241"/>
            <a:ext cx="8023452" cy="584776"/>
          </a:xfrm>
          <a:prstGeom prst="rect">
            <a:avLst/>
          </a:prstGeom>
          <a:noFill/>
        </p:spPr>
        <p:txBody>
          <a:bodyPr wrap="square" rtlCol="0">
            <a:spAutoFit/>
          </a:bodyPr>
          <a:lstStyle/>
          <a:p>
            <a:r>
              <a:rPr lang="nl-NL" sz="1600" dirty="0"/>
              <a:t>Door: Gerdien van der Veer</a:t>
            </a:r>
          </a:p>
          <a:p>
            <a:r>
              <a:rPr lang="nl-NL" sz="1600" dirty="0"/>
              <a:t>Docent biologie op het Stedelijk Lyceum Enschede (locatie </a:t>
            </a:r>
            <a:r>
              <a:rPr lang="nl-NL" sz="1600" dirty="0" err="1"/>
              <a:t>Innova</a:t>
            </a:r>
            <a:r>
              <a:rPr lang="nl-NL" sz="1600" dirty="0"/>
              <a:t>)</a:t>
            </a:r>
          </a:p>
        </p:txBody>
      </p:sp>
      <p:pic>
        <p:nvPicPr>
          <p:cNvPr id="5" name="Afbeelding 4">
            <a:extLst>
              <a:ext uri="{FF2B5EF4-FFF2-40B4-BE49-F238E27FC236}">
                <a16:creationId xmlns:a16="http://schemas.microsoft.com/office/drawing/2014/main" id="{487135D0-52D7-434F-872D-930951591525}"/>
              </a:ext>
            </a:extLst>
          </p:cNvPr>
          <p:cNvPicPr>
            <a:picLocks noChangeAspect="1"/>
          </p:cNvPicPr>
          <p:nvPr/>
        </p:nvPicPr>
        <p:blipFill>
          <a:blip r:embed="rId2">
            <a:alphaModFix amt="35000"/>
          </a:blip>
          <a:stretch>
            <a:fillRect/>
          </a:stretch>
        </p:blipFill>
        <p:spPr>
          <a:xfrm>
            <a:off x="1846811" y="-157208"/>
            <a:ext cx="5450377" cy="7573615"/>
          </a:xfrm>
          <a:prstGeom prst="rect">
            <a:avLst/>
          </a:prstGeom>
        </p:spPr>
      </p:pic>
    </p:spTree>
    <p:extLst>
      <p:ext uri="{BB962C8B-B14F-4D97-AF65-F5344CB8AC3E}">
        <p14:creationId xmlns:p14="http://schemas.microsoft.com/office/powerpoint/2010/main" val="10237211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D94532-FFA7-0E4C-B444-BD928566EFA8}"/>
              </a:ext>
            </a:extLst>
          </p:cNvPr>
          <p:cNvSpPr>
            <a:spLocks noGrp="1"/>
          </p:cNvSpPr>
          <p:nvPr>
            <p:ph type="title"/>
          </p:nvPr>
        </p:nvSpPr>
        <p:spPr>
          <a:solidFill>
            <a:schemeClr val="accent3">
              <a:lumMod val="20000"/>
              <a:lumOff val="80000"/>
            </a:schemeClr>
          </a:solidFill>
        </p:spPr>
        <p:txBody>
          <a:bodyPr/>
          <a:lstStyle/>
          <a:p>
            <a:r>
              <a:rPr lang="nl-NL" dirty="0"/>
              <a:t>Welke keuzes maak jij?</a:t>
            </a:r>
          </a:p>
        </p:txBody>
      </p:sp>
      <p:sp>
        <p:nvSpPr>
          <p:cNvPr id="3" name="Tijdelijke aanduiding voor inhoud 2">
            <a:extLst>
              <a:ext uri="{FF2B5EF4-FFF2-40B4-BE49-F238E27FC236}">
                <a16:creationId xmlns:a16="http://schemas.microsoft.com/office/drawing/2014/main" id="{A12D93FB-D445-7C4A-B041-B9505089F73D}"/>
              </a:ext>
            </a:extLst>
          </p:cNvPr>
          <p:cNvSpPr>
            <a:spLocks noGrp="1"/>
          </p:cNvSpPr>
          <p:nvPr>
            <p:ph idx="1"/>
          </p:nvPr>
        </p:nvSpPr>
        <p:spPr/>
        <p:txBody>
          <a:bodyPr>
            <a:normAutofit fontScale="85000" lnSpcReduction="20000"/>
          </a:bodyPr>
          <a:lstStyle/>
          <a:p>
            <a:r>
              <a:rPr lang="nl-NL" b="1" dirty="0"/>
              <a:t>Bamboe</a:t>
            </a:r>
            <a:r>
              <a:rPr lang="nl-NL" dirty="0"/>
              <a:t>: Metselbijen (voor bestuiving), sluipwespen (voor bestuiving) en graafwespen (eet bladluizen, cicaden, bladkeverlarven en belangrijk voor bestuiving).</a:t>
            </a:r>
          </a:p>
          <a:p>
            <a:endParaRPr lang="nl-NL" dirty="0"/>
          </a:p>
          <a:p>
            <a:r>
              <a:rPr lang="nl-NL" b="1" dirty="0"/>
              <a:t>Stro</a:t>
            </a:r>
            <a:r>
              <a:rPr lang="nl-NL" dirty="0"/>
              <a:t>: Oorworm (afvaleter, eet luizen), roofkever (eet wolluizen), lieveheersbeestje (eet bladluizen).</a:t>
            </a:r>
          </a:p>
          <a:p>
            <a:endParaRPr lang="nl-NL" dirty="0"/>
          </a:p>
          <a:p>
            <a:r>
              <a:rPr lang="nl-NL" b="1" dirty="0"/>
              <a:t>Dennenappels</a:t>
            </a:r>
            <a:r>
              <a:rPr lang="nl-NL" dirty="0"/>
              <a:t>: lieveheersbeestje (eet bladluizen), gaasvlieg (eet bladluizen, trips, wolluizen), roofkever (eet wolluizen), galmug (eet bladluizen, trips, schildluis, witte vlieg en spint).</a:t>
            </a:r>
          </a:p>
          <a:p>
            <a:endParaRPr lang="nl-NL" dirty="0"/>
          </a:p>
        </p:txBody>
      </p:sp>
      <p:pic>
        <p:nvPicPr>
          <p:cNvPr id="1028" name="Picture 4">
            <a:extLst>
              <a:ext uri="{FF2B5EF4-FFF2-40B4-BE49-F238E27FC236}">
                <a16:creationId xmlns:a16="http://schemas.microsoft.com/office/drawing/2014/main" id="{5AF1C92E-691C-0B41-95B2-9F469A4B68DA}"/>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6115957" y="4567220"/>
            <a:ext cx="3028043" cy="2290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798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194512"/>
            <a:ext cx="8229600" cy="948487"/>
          </a:xfrm>
          <a:solidFill>
            <a:srgbClr val="EBF1DE"/>
          </a:solidFill>
        </p:spPr>
        <p:txBody>
          <a:bodyPr/>
          <a:lstStyle/>
          <a:p>
            <a:r>
              <a:rPr lang="nl-NL" dirty="0"/>
              <a:t>Kostenplaatje klas/leerjaar</a:t>
            </a:r>
          </a:p>
        </p:txBody>
      </p:sp>
      <p:sp>
        <p:nvSpPr>
          <p:cNvPr id="3" name="Tijdelijke aanduiding voor inhoud 2"/>
          <p:cNvSpPr>
            <a:spLocks noGrp="1"/>
          </p:cNvSpPr>
          <p:nvPr>
            <p:ph idx="1"/>
          </p:nvPr>
        </p:nvSpPr>
        <p:spPr>
          <a:xfrm>
            <a:off x="457200" y="1270053"/>
            <a:ext cx="8229600" cy="5183189"/>
          </a:xfrm>
        </p:spPr>
        <p:txBody>
          <a:bodyPr>
            <a:noAutofit/>
          </a:bodyPr>
          <a:lstStyle/>
          <a:p>
            <a:r>
              <a:rPr lang="nl-NL" sz="2000" b="1" dirty="0"/>
              <a:t>Mijn situatie: ongeveer 80 leerlingen (3 klassen)</a:t>
            </a:r>
            <a:endParaRPr lang="nl-NL" sz="2000" dirty="0"/>
          </a:p>
          <a:p>
            <a:pPr lvl="0"/>
            <a:r>
              <a:rPr lang="nl-NL" sz="2000" dirty="0"/>
              <a:t>Totaal: 20 insectenhotels </a:t>
            </a:r>
            <a:r>
              <a:rPr lang="nl-NL" sz="2000" dirty="0">
                <a:solidFill>
                  <a:schemeClr val="accent3">
                    <a:lumMod val="75000"/>
                  </a:schemeClr>
                </a:solidFill>
              </a:rPr>
              <a:t>(leerlingen werkten samen in groepjes van 4).</a:t>
            </a:r>
          </a:p>
          <a:p>
            <a:pPr lvl="0"/>
            <a:r>
              <a:rPr lang="nl-NL" sz="2000" dirty="0"/>
              <a:t>Resthout van schuttingen </a:t>
            </a:r>
            <a:r>
              <a:rPr lang="nl-NL" sz="2000" dirty="0">
                <a:solidFill>
                  <a:schemeClr val="accent3">
                    <a:lumMod val="75000"/>
                  </a:schemeClr>
                </a:solidFill>
              </a:rPr>
              <a:t>(geen kosten).</a:t>
            </a:r>
          </a:p>
          <a:p>
            <a:pPr lvl="0"/>
            <a:r>
              <a:rPr lang="nl-NL" sz="2000" dirty="0"/>
              <a:t>Houten plaat voor de achterkantjes </a:t>
            </a:r>
            <a:r>
              <a:rPr lang="nl-NL" sz="2000" dirty="0">
                <a:solidFill>
                  <a:schemeClr val="accent3">
                    <a:lumMod val="75000"/>
                  </a:schemeClr>
                </a:solidFill>
              </a:rPr>
              <a:t>(15 euro bij Gamma).</a:t>
            </a:r>
          </a:p>
          <a:p>
            <a:pPr lvl="0"/>
            <a:r>
              <a:rPr lang="nl-NL" sz="2000" dirty="0"/>
              <a:t>Spijkertjes </a:t>
            </a:r>
            <a:r>
              <a:rPr lang="nl-NL" sz="2000" dirty="0">
                <a:solidFill>
                  <a:schemeClr val="accent3">
                    <a:lumMod val="75000"/>
                  </a:schemeClr>
                </a:solidFill>
              </a:rPr>
              <a:t>(850 stuks van 30mm, voor 6 euro bij Gamma).</a:t>
            </a:r>
          </a:p>
          <a:p>
            <a:pPr lvl="0"/>
            <a:r>
              <a:rPr lang="nl-NL" sz="2000" dirty="0"/>
              <a:t>Bamboe </a:t>
            </a:r>
            <a:r>
              <a:rPr lang="nl-NL" sz="2000" dirty="0">
                <a:solidFill>
                  <a:schemeClr val="accent3">
                    <a:lumMod val="75000"/>
                  </a:schemeClr>
                </a:solidFill>
              </a:rPr>
              <a:t>(geen kosten, zelf gesnoeid in de tuin, maar dit is eventueel ook gewoon te koop).</a:t>
            </a:r>
          </a:p>
          <a:p>
            <a:pPr lvl="0"/>
            <a:r>
              <a:rPr lang="nl-NL" sz="2000" dirty="0"/>
              <a:t>Dennenappels </a:t>
            </a:r>
            <a:r>
              <a:rPr lang="nl-NL" sz="2000" dirty="0">
                <a:solidFill>
                  <a:schemeClr val="accent3">
                    <a:lumMod val="75000"/>
                  </a:schemeClr>
                </a:solidFill>
              </a:rPr>
              <a:t>(geen kosten, geraapt in het bos).</a:t>
            </a:r>
          </a:p>
          <a:p>
            <a:pPr lvl="0"/>
            <a:r>
              <a:rPr lang="nl-NL" sz="2000" dirty="0"/>
              <a:t>Stro/ hooi </a:t>
            </a:r>
            <a:r>
              <a:rPr lang="nl-NL" sz="2000" dirty="0">
                <a:solidFill>
                  <a:schemeClr val="accent3">
                    <a:lumMod val="75000"/>
                  </a:schemeClr>
                </a:solidFill>
              </a:rPr>
              <a:t>(5kg voor 6,40 euro bij </a:t>
            </a:r>
            <a:r>
              <a:rPr lang="nl-NL" sz="2000" dirty="0" err="1">
                <a:solidFill>
                  <a:schemeClr val="accent3">
                    <a:lumMod val="75000"/>
                  </a:schemeClr>
                </a:solidFill>
              </a:rPr>
              <a:t>Welkoop</a:t>
            </a:r>
            <a:r>
              <a:rPr lang="nl-NL" sz="2000" dirty="0">
                <a:solidFill>
                  <a:schemeClr val="accent3">
                    <a:lumMod val="75000"/>
                  </a:schemeClr>
                </a:solidFill>
              </a:rPr>
              <a:t>).</a:t>
            </a:r>
          </a:p>
          <a:p>
            <a:pPr lvl="0"/>
            <a:r>
              <a:rPr lang="nl-NL" sz="2000" dirty="0"/>
              <a:t>Fijn kippen/vogelgaas </a:t>
            </a:r>
            <a:r>
              <a:rPr lang="nl-NL" sz="2000" dirty="0">
                <a:solidFill>
                  <a:schemeClr val="accent3">
                    <a:lumMod val="75000"/>
                  </a:schemeClr>
                </a:solidFill>
              </a:rPr>
              <a:t>(maaswijdte 12mm, rol van 5 meter voor 14,50 euro).</a:t>
            </a:r>
          </a:p>
          <a:p>
            <a:r>
              <a:rPr lang="nl-NL" sz="2000" dirty="0"/>
              <a:t> </a:t>
            </a:r>
          </a:p>
          <a:p>
            <a:r>
              <a:rPr lang="nl-NL" sz="2000" b="1" dirty="0"/>
              <a:t>Totaal dus: 41,90 euro (waarbij er nog materiaal is overgebleven).</a:t>
            </a:r>
          </a:p>
        </p:txBody>
      </p:sp>
    </p:spTree>
    <p:extLst>
      <p:ext uri="{BB962C8B-B14F-4D97-AF65-F5344CB8AC3E}">
        <p14:creationId xmlns:p14="http://schemas.microsoft.com/office/powerpoint/2010/main" val="18073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BF1DE"/>
          </a:solidFill>
        </p:spPr>
        <p:txBody>
          <a:bodyPr/>
          <a:lstStyle/>
          <a:p>
            <a:r>
              <a:rPr lang="nl-NL" dirty="0"/>
              <a:t>Tips</a:t>
            </a:r>
          </a:p>
        </p:txBody>
      </p:sp>
      <p:sp>
        <p:nvSpPr>
          <p:cNvPr id="3" name="Tijdelijke aanduiding voor inhoud 2"/>
          <p:cNvSpPr>
            <a:spLocks noGrp="1"/>
          </p:cNvSpPr>
          <p:nvPr>
            <p:ph idx="1"/>
          </p:nvPr>
        </p:nvSpPr>
        <p:spPr/>
        <p:txBody>
          <a:bodyPr>
            <a:normAutofit/>
          </a:bodyPr>
          <a:lstStyle/>
          <a:p>
            <a:r>
              <a:rPr lang="nl-NL" dirty="0"/>
              <a:t>Oude schuttingen of resthout bewaren.</a:t>
            </a:r>
          </a:p>
          <a:p>
            <a:endParaRPr lang="nl-NL" dirty="0"/>
          </a:p>
          <a:p>
            <a:r>
              <a:rPr lang="nl-NL" dirty="0"/>
              <a:t>Plaats een stuk gaas om het hotel heen. Anders is het een menu voor vogels.</a:t>
            </a:r>
          </a:p>
        </p:txBody>
      </p:sp>
    </p:spTree>
    <p:extLst>
      <p:ext uri="{BB962C8B-B14F-4D97-AF65-F5344CB8AC3E}">
        <p14:creationId xmlns:p14="http://schemas.microsoft.com/office/powerpoint/2010/main" val="105411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1818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1818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BF1DE"/>
          </a:solidFill>
        </p:spPr>
        <p:txBody>
          <a:bodyPr/>
          <a:lstStyle/>
          <a:p>
            <a:r>
              <a:rPr lang="nl-NL" dirty="0"/>
              <a:t>Samenvatting aanpak werkvorm</a:t>
            </a:r>
          </a:p>
        </p:txBody>
      </p:sp>
      <p:sp>
        <p:nvSpPr>
          <p:cNvPr id="3" name="Tijdelijke aanduiding voor inhoud 2"/>
          <p:cNvSpPr>
            <a:spLocks noGrp="1"/>
          </p:cNvSpPr>
          <p:nvPr>
            <p:ph idx="1"/>
          </p:nvPr>
        </p:nvSpPr>
        <p:spPr/>
        <p:txBody>
          <a:bodyPr>
            <a:normAutofit fontScale="92500"/>
          </a:bodyPr>
          <a:lstStyle/>
          <a:p>
            <a:r>
              <a:rPr lang="nl-NL" dirty="0"/>
              <a:t>Start met leerdoel</a:t>
            </a:r>
          </a:p>
          <a:p>
            <a:r>
              <a:rPr lang="nl-NL" dirty="0"/>
              <a:t>Bekijk de ruimte in je curriculum / eventueel vakoverstijgend met </a:t>
            </a:r>
            <a:r>
              <a:rPr lang="nl-NL" dirty="0" err="1"/>
              <a:t>bijv</a:t>
            </a:r>
            <a:r>
              <a:rPr lang="nl-NL" dirty="0"/>
              <a:t> techniek of handvaardigheid.</a:t>
            </a:r>
          </a:p>
          <a:p>
            <a:r>
              <a:rPr lang="nl-NL" dirty="0"/>
              <a:t>Voorbereidingen: alleen of met collega/TOA?</a:t>
            </a:r>
          </a:p>
          <a:p>
            <a:r>
              <a:rPr lang="nl-NL" dirty="0"/>
              <a:t>Wees duidelijk in de verwachting naar leerlingen.</a:t>
            </a:r>
          </a:p>
          <a:p>
            <a:r>
              <a:rPr lang="nl-NL" dirty="0"/>
              <a:t>Stel duurzaam werken centraal (materiaalkeuze)</a:t>
            </a:r>
          </a:p>
          <a:p>
            <a:r>
              <a:rPr lang="nl-NL" dirty="0"/>
              <a:t>En heb plezier!</a:t>
            </a:r>
          </a:p>
        </p:txBody>
      </p:sp>
    </p:spTree>
    <p:extLst>
      <p:ext uri="{BB962C8B-B14F-4D97-AF65-F5344CB8AC3E}">
        <p14:creationId xmlns:p14="http://schemas.microsoft.com/office/powerpoint/2010/main" val="247452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1818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1818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rgbClr val="81818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1818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18181"/>
                                      </p:to>
                                    </p:animClr>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BAFCF83-9CD3-3D4A-A370-42297932F8C3}"/>
              </a:ext>
            </a:extLst>
          </p:cNvPr>
          <p:cNvSpPr>
            <a:spLocks noGrp="1"/>
          </p:cNvSpPr>
          <p:nvPr>
            <p:ph type="title"/>
          </p:nvPr>
        </p:nvSpPr>
        <p:spPr>
          <a:solidFill>
            <a:schemeClr val="accent3">
              <a:lumMod val="20000"/>
              <a:lumOff val="80000"/>
            </a:schemeClr>
          </a:solidFill>
        </p:spPr>
        <p:txBody>
          <a:bodyPr/>
          <a:lstStyle/>
          <a:p>
            <a:r>
              <a:rPr lang="nl-NL" dirty="0"/>
              <a:t>En waar hang je het hotel op?</a:t>
            </a:r>
          </a:p>
        </p:txBody>
      </p:sp>
      <p:sp>
        <p:nvSpPr>
          <p:cNvPr id="3" name="Tijdelijke aanduiding voor inhoud 2">
            <a:extLst>
              <a:ext uri="{FF2B5EF4-FFF2-40B4-BE49-F238E27FC236}">
                <a16:creationId xmlns:a16="http://schemas.microsoft.com/office/drawing/2014/main" id="{CB5BA2A0-6AE1-CA4C-8152-ED5A718D674B}"/>
              </a:ext>
            </a:extLst>
          </p:cNvPr>
          <p:cNvSpPr>
            <a:spLocks noGrp="1"/>
          </p:cNvSpPr>
          <p:nvPr>
            <p:ph idx="1"/>
          </p:nvPr>
        </p:nvSpPr>
        <p:spPr/>
        <p:txBody>
          <a:bodyPr/>
          <a:lstStyle/>
          <a:p>
            <a:r>
              <a:rPr lang="nl-NL" dirty="0"/>
              <a:t>Minimaal kniehoogte</a:t>
            </a:r>
          </a:p>
          <a:p>
            <a:r>
              <a:rPr lang="nl-NL" dirty="0"/>
              <a:t>Uit de wind</a:t>
            </a:r>
          </a:p>
          <a:p>
            <a:endParaRPr lang="nl-NL" dirty="0"/>
          </a:p>
          <a:p>
            <a:r>
              <a:rPr lang="nl-NL" dirty="0"/>
              <a:t>Een plek met bloemen in de buurt.</a:t>
            </a:r>
          </a:p>
        </p:txBody>
      </p:sp>
    </p:spTree>
    <p:extLst>
      <p:ext uri="{BB962C8B-B14F-4D97-AF65-F5344CB8AC3E}">
        <p14:creationId xmlns:p14="http://schemas.microsoft.com/office/powerpoint/2010/main" val="41182568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BF1DE"/>
          </a:solidFill>
        </p:spPr>
        <p:txBody>
          <a:bodyPr/>
          <a:lstStyle/>
          <a:p>
            <a:r>
              <a:rPr lang="nl-NL" dirty="0"/>
              <a:t>Afronding workshop	</a:t>
            </a:r>
          </a:p>
        </p:txBody>
      </p:sp>
      <p:sp>
        <p:nvSpPr>
          <p:cNvPr id="3" name="Tijdelijke aanduiding voor inhoud 2"/>
          <p:cNvSpPr>
            <a:spLocks noGrp="1"/>
          </p:cNvSpPr>
          <p:nvPr>
            <p:ph idx="1"/>
          </p:nvPr>
        </p:nvSpPr>
        <p:spPr/>
        <p:txBody>
          <a:bodyPr>
            <a:normAutofit lnSpcReduction="10000"/>
          </a:bodyPr>
          <a:lstStyle/>
          <a:p>
            <a:r>
              <a:rPr lang="nl-NL" dirty="0"/>
              <a:t>Inspiratie gekregen? </a:t>
            </a:r>
          </a:p>
          <a:p>
            <a:r>
              <a:rPr lang="nl-NL" dirty="0"/>
              <a:t>Welke werkvormen bedachten jullie?</a:t>
            </a:r>
          </a:p>
          <a:p>
            <a:endParaRPr lang="nl-NL" dirty="0"/>
          </a:p>
          <a:p>
            <a:r>
              <a:rPr lang="nl-NL" dirty="0"/>
              <a:t>-</a:t>
            </a:r>
          </a:p>
          <a:p>
            <a:r>
              <a:rPr lang="nl-NL" dirty="0"/>
              <a:t>-</a:t>
            </a:r>
          </a:p>
          <a:p>
            <a:r>
              <a:rPr lang="nl-NL" dirty="0"/>
              <a:t>-</a:t>
            </a:r>
          </a:p>
          <a:p>
            <a:r>
              <a:rPr lang="nl-NL" dirty="0"/>
              <a:t>-</a:t>
            </a:r>
          </a:p>
          <a:p>
            <a:r>
              <a:rPr lang="nl-NL" dirty="0"/>
              <a:t>….</a:t>
            </a:r>
          </a:p>
        </p:txBody>
      </p:sp>
      <p:pic>
        <p:nvPicPr>
          <p:cNvPr id="5" name="Afbeelding 4">
            <a:extLst>
              <a:ext uri="{FF2B5EF4-FFF2-40B4-BE49-F238E27FC236}">
                <a16:creationId xmlns:a16="http://schemas.microsoft.com/office/drawing/2014/main" id="{DA6314A1-DF1D-A448-B6E3-3B3711CB278B}"/>
              </a:ext>
            </a:extLst>
          </p:cNvPr>
          <p:cNvPicPr>
            <a:picLocks noChangeAspect="1"/>
          </p:cNvPicPr>
          <p:nvPr/>
        </p:nvPicPr>
        <p:blipFill>
          <a:blip r:embed="rId2">
            <a:alphaModFix amt="35000"/>
          </a:blip>
          <a:stretch>
            <a:fillRect/>
          </a:stretch>
        </p:blipFill>
        <p:spPr>
          <a:xfrm>
            <a:off x="4675208" y="2931432"/>
            <a:ext cx="3532621" cy="3738336"/>
          </a:xfrm>
          <a:prstGeom prst="rect">
            <a:avLst/>
          </a:prstGeom>
        </p:spPr>
      </p:pic>
    </p:spTree>
    <p:extLst>
      <p:ext uri="{BB962C8B-B14F-4D97-AF65-F5344CB8AC3E}">
        <p14:creationId xmlns:p14="http://schemas.microsoft.com/office/powerpoint/2010/main" val="28707347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BF1DE"/>
          </a:solidFill>
        </p:spPr>
        <p:txBody>
          <a:bodyPr/>
          <a:lstStyle/>
          <a:p>
            <a:r>
              <a:rPr lang="nl-NL" dirty="0"/>
              <a:t>Afsluiting</a:t>
            </a:r>
          </a:p>
        </p:txBody>
      </p:sp>
      <p:sp>
        <p:nvSpPr>
          <p:cNvPr id="3" name="Tijdelijke aanduiding voor inhoud 2"/>
          <p:cNvSpPr>
            <a:spLocks noGrp="1"/>
          </p:cNvSpPr>
          <p:nvPr>
            <p:ph idx="1"/>
          </p:nvPr>
        </p:nvSpPr>
        <p:spPr/>
        <p:txBody>
          <a:bodyPr>
            <a:normAutofit/>
          </a:bodyPr>
          <a:lstStyle/>
          <a:p>
            <a:r>
              <a:rPr lang="nl-NL" dirty="0"/>
              <a:t>PowerPointpresentatie/ informatie op de site van NIBI.</a:t>
            </a:r>
          </a:p>
          <a:p>
            <a:r>
              <a:rPr lang="nl-NL" dirty="0"/>
              <a:t>Docenthandleiding digitaal op aanvraag </a:t>
            </a:r>
          </a:p>
          <a:p>
            <a:pPr marL="0" indent="0">
              <a:buNone/>
            </a:pPr>
            <a:r>
              <a:rPr lang="nl-NL" dirty="0"/>
              <a:t>(</a:t>
            </a:r>
            <a:r>
              <a:rPr lang="nl-NL" dirty="0" err="1"/>
              <a:t>Linkdn</a:t>
            </a:r>
            <a:r>
              <a:rPr lang="nl-NL" dirty="0"/>
              <a:t> of mail)</a:t>
            </a:r>
          </a:p>
          <a:p>
            <a:r>
              <a:rPr lang="nl-NL" dirty="0"/>
              <a:t>Vragen?</a:t>
            </a:r>
          </a:p>
          <a:p>
            <a:pPr marL="0" indent="0">
              <a:buNone/>
            </a:pPr>
            <a:endParaRPr lang="nl-NL" dirty="0"/>
          </a:p>
        </p:txBody>
      </p:sp>
      <p:pic>
        <p:nvPicPr>
          <p:cNvPr id="5" name="Afbeelding 4">
            <a:extLst>
              <a:ext uri="{FF2B5EF4-FFF2-40B4-BE49-F238E27FC236}">
                <a16:creationId xmlns:a16="http://schemas.microsoft.com/office/drawing/2014/main" id="{C0EDC0DD-80D6-7144-AC0C-83CC3186167E}"/>
              </a:ext>
            </a:extLst>
          </p:cNvPr>
          <p:cNvPicPr>
            <a:picLocks noChangeAspect="1"/>
          </p:cNvPicPr>
          <p:nvPr/>
        </p:nvPicPr>
        <p:blipFill>
          <a:blip r:embed="rId2">
            <a:alphaModFix amt="35000"/>
          </a:blip>
          <a:stretch>
            <a:fillRect/>
          </a:stretch>
        </p:blipFill>
        <p:spPr>
          <a:xfrm>
            <a:off x="5611379" y="3388632"/>
            <a:ext cx="3532621" cy="3738336"/>
          </a:xfrm>
          <a:prstGeom prst="rect">
            <a:avLst/>
          </a:prstGeom>
        </p:spPr>
      </p:pic>
    </p:spTree>
    <p:extLst>
      <p:ext uri="{BB962C8B-B14F-4D97-AF65-F5344CB8AC3E}">
        <p14:creationId xmlns:p14="http://schemas.microsoft.com/office/powerpoint/2010/main" val="329091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B13667-48B5-0D4D-843B-D92CF85CA5B7}"/>
              </a:ext>
            </a:extLst>
          </p:cNvPr>
          <p:cNvSpPr>
            <a:spLocks noGrp="1"/>
          </p:cNvSpPr>
          <p:nvPr>
            <p:ph type="title"/>
          </p:nvPr>
        </p:nvSpPr>
        <p:spPr>
          <a:xfrm>
            <a:off x="457200" y="274638"/>
            <a:ext cx="8229600" cy="955448"/>
          </a:xfrm>
          <a:solidFill>
            <a:schemeClr val="accent3">
              <a:lumMod val="20000"/>
              <a:lumOff val="80000"/>
            </a:schemeClr>
          </a:solidFill>
        </p:spPr>
        <p:txBody>
          <a:bodyPr/>
          <a:lstStyle/>
          <a:p>
            <a:r>
              <a:rPr lang="nl-NL" dirty="0"/>
              <a:t>Metselbijen</a:t>
            </a:r>
          </a:p>
        </p:txBody>
      </p:sp>
      <p:sp>
        <p:nvSpPr>
          <p:cNvPr id="3" name="Tijdelijke aanduiding voor inhoud 2">
            <a:extLst>
              <a:ext uri="{FF2B5EF4-FFF2-40B4-BE49-F238E27FC236}">
                <a16:creationId xmlns:a16="http://schemas.microsoft.com/office/drawing/2014/main" id="{6A63B84D-53E7-2642-A9E1-1642A346A30A}"/>
              </a:ext>
            </a:extLst>
          </p:cNvPr>
          <p:cNvSpPr>
            <a:spLocks noGrp="1"/>
          </p:cNvSpPr>
          <p:nvPr>
            <p:ph idx="1"/>
          </p:nvPr>
        </p:nvSpPr>
        <p:spPr>
          <a:xfrm>
            <a:off x="457201" y="1230086"/>
            <a:ext cx="3886200" cy="5353276"/>
          </a:xfrm>
        </p:spPr>
        <p:txBody>
          <a:bodyPr>
            <a:normAutofit/>
          </a:bodyPr>
          <a:lstStyle/>
          <a:p>
            <a:r>
              <a:rPr lang="nl-NL" sz="2000" dirty="0"/>
              <a:t>De </a:t>
            </a:r>
            <a:r>
              <a:rPr lang="nl-NL" sz="2000" dirty="0" err="1"/>
              <a:t>rosse</a:t>
            </a:r>
            <a:r>
              <a:rPr lang="nl-NL" sz="2000" dirty="0"/>
              <a:t> metselbij legt meerdere eitjes per holte. De eitjes worden afgezet in de broedcellen, ieder ei krijgt een voedselvoorraadje voor de uitgekomen larve. Nadat een ei is afgezet, schermt het vrouwtje het af door een muurtje te 'metselen' van modder waarna het volgende ei wordt afgezet. Het maken van een enkel tussenschot duurt ongeveer een dag.</a:t>
            </a:r>
            <a:r>
              <a:rPr lang="nl-NL" sz="2000" baseline="30000" dirty="0"/>
              <a:t> </a:t>
            </a:r>
            <a:r>
              <a:rPr lang="nl-NL" sz="2000" dirty="0"/>
              <a:t>De meeste andere metselbijen gebruiken vermalen plantendelen om de tussenschotjes te maken.</a:t>
            </a:r>
          </a:p>
        </p:txBody>
      </p:sp>
      <p:pic>
        <p:nvPicPr>
          <p:cNvPr id="4" name="Afbeelding 3">
            <a:extLst>
              <a:ext uri="{FF2B5EF4-FFF2-40B4-BE49-F238E27FC236}">
                <a16:creationId xmlns:a16="http://schemas.microsoft.com/office/drawing/2014/main" id="{E75F9402-C81C-4147-A365-8B413268BA21}"/>
              </a:ext>
            </a:extLst>
          </p:cNvPr>
          <p:cNvPicPr>
            <a:picLocks noChangeAspect="1"/>
          </p:cNvPicPr>
          <p:nvPr/>
        </p:nvPicPr>
        <p:blipFill>
          <a:blip r:embed="rId2"/>
          <a:stretch>
            <a:fillRect/>
          </a:stretch>
        </p:blipFill>
        <p:spPr>
          <a:xfrm>
            <a:off x="4420506" y="1650847"/>
            <a:ext cx="4484008" cy="4105202"/>
          </a:xfrm>
          <a:prstGeom prst="rect">
            <a:avLst/>
          </a:prstGeom>
        </p:spPr>
      </p:pic>
    </p:spTree>
    <p:extLst>
      <p:ext uri="{BB962C8B-B14F-4D97-AF65-F5344CB8AC3E}">
        <p14:creationId xmlns:p14="http://schemas.microsoft.com/office/powerpoint/2010/main" val="3424792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3">
              <a:lumMod val="20000"/>
              <a:lumOff val="80000"/>
            </a:schemeClr>
          </a:solidFill>
        </p:spPr>
        <p:txBody>
          <a:bodyPr/>
          <a:lstStyle/>
          <a:p>
            <a:r>
              <a:rPr lang="nl-NL" dirty="0"/>
              <a:t>Inhoud presentatie </a:t>
            </a:r>
            <a:r>
              <a:rPr lang="nl-NL" sz="1800" dirty="0"/>
              <a:t>(11.30-12.45h)</a:t>
            </a:r>
          </a:p>
        </p:txBody>
      </p:sp>
      <p:sp>
        <p:nvSpPr>
          <p:cNvPr id="3" name="Tijdelijke aanduiding voor inhoud 2"/>
          <p:cNvSpPr>
            <a:spLocks noGrp="1"/>
          </p:cNvSpPr>
          <p:nvPr>
            <p:ph idx="1"/>
          </p:nvPr>
        </p:nvSpPr>
        <p:spPr>
          <a:xfrm>
            <a:off x="457200" y="1600200"/>
            <a:ext cx="8229600" cy="5001787"/>
          </a:xfrm>
        </p:spPr>
        <p:txBody>
          <a:bodyPr>
            <a:normAutofit fontScale="92500" lnSpcReduction="10000"/>
          </a:bodyPr>
          <a:lstStyle/>
          <a:p>
            <a:pPr marL="0" indent="0">
              <a:buNone/>
            </a:pPr>
            <a:r>
              <a:rPr lang="nl-NL" sz="2200" dirty="0"/>
              <a:t>(PowerPoint komt op NIBI-site)</a:t>
            </a:r>
          </a:p>
          <a:p>
            <a:r>
              <a:rPr lang="nl-NL" dirty="0"/>
              <a:t>Voorstellen</a:t>
            </a:r>
          </a:p>
          <a:p>
            <a:r>
              <a:rPr lang="nl-NL" dirty="0"/>
              <a:t>Hoe pak je dit aan?</a:t>
            </a:r>
          </a:p>
          <a:p>
            <a:pPr lvl="1"/>
            <a:r>
              <a:rPr lang="nl-NL" dirty="0"/>
              <a:t>Werkvorm mogelijkheden</a:t>
            </a:r>
          </a:p>
          <a:p>
            <a:pPr lvl="1"/>
            <a:r>
              <a:rPr lang="nl-NL" dirty="0"/>
              <a:t>Organisatie</a:t>
            </a:r>
          </a:p>
          <a:p>
            <a:r>
              <a:rPr lang="nl-NL" dirty="0"/>
              <a:t>Kostenplaatje voor een klas/leerjaar</a:t>
            </a:r>
          </a:p>
          <a:p>
            <a:r>
              <a:rPr lang="nl-NL" dirty="0"/>
              <a:t>Aan de slag!</a:t>
            </a:r>
          </a:p>
          <a:p>
            <a:r>
              <a:rPr lang="nl-NL" dirty="0"/>
              <a:t>Tips</a:t>
            </a:r>
          </a:p>
          <a:p>
            <a:r>
              <a:rPr lang="nl-NL" dirty="0"/>
              <a:t>Afronding workshop: jullie ideeën</a:t>
            </a:r>
          </a:p>
          <a:p>
            <a:r>
              <a:rPr lang="nl-NL" dirty="0"/>
              <a:t>Afsluiting</a:t>
            </a:r>
          </a:p>
        </p:txBody>
      </p:sp>
    </p:spTree>
    <p:extLst>
      <p:ext uri="{BB962C8B-B14F-4D97-AF65-F5344CB8AC3E}">
        <p14:creationId xmlns:p14="http://schemas.microsoft.com/office/powerpoint/2010/main" val="3791147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chemeClr val="accent3">
              <a:lumMod val="20000"/>
              <a:lumOff val="80000"/>
            </a:schemeClr>
          </a:solidFill>
        </p:spPr>
        <p:txBody>
          <a:bodyPr/>
          <a:lstStyle/>
          <a:p>
            <a:r>
              <a:rPr lang="nl-NL" dirty="0"/>
              <a:t>Voorstellen</a:t>
            </a:r>
          </a:p>
        </p:txBody>
      </p:sp>
      <p:sp>
        <p:nvSpPr>
          <p:cNvPr id="3" name="Tijdelijke aanduiding voor inhoud 2"/>
          <p:cNvSpPr>
            <a:spLocks noGrp="1"/>
          </p:cNvSpPr>
          <p:nvPr>
            <p:ph idx="1"/>
          </p:nvPr>
        </p:nvSpPr>
        <p:spPr>
          <a:xfrm>
            <a:off x="457200" y="1417638"/>
            <a:ext cx="8229600" cy="4525963"/>
          </a:xfrm>
        </p:spPr>
        <p:txBody>
          <a:bodyPr/>
          <a:lstStyle/>
          <a:p>
            <a:pPr>
              <a:buFontTx/>
              <a:buChar char="•"/>
            </a:pPr>
            <a:r>
              <a:rPr lang="nl-NL" dirty="0"/>
              <a:t>Hoe kwam ik op dit idee?</a:t>
            </a:r>
          </a:p>
          <a:p>
            <a:pPr lvl="1">
              <a:buFontTx/>
              <a:buChar char="•"/>
            </a:pPr>
            <a:r>
              <a:rPr lang="nl-NL" dirty="0"/>
              <a:t>‘Red de wereld met biologie’</a:t>
            </a:r>
          </a:p>
          <a:p>
            <a:pPr>
              <a:buFontTx/>
              <a:buChar char="•"/>
            </a:pPr>
            <a:r>
              <a:rPr lang="nl-NL" dirty="0"/>
              <a:t>Waarom deze manier? </a:t>
            </a:r>
          </a:p>
          <a:p>
            <a:pPr>
              <a:buFontTx/>
              <a:buChar char="•"/>
            </a:pPr>
            <a:r>
              <a:rPr lang="nl-NL" dirty="0"/>
              <a:t>Vernieuwend onderwijs: </a:t>
            </a:r>
          </a:p>
          <a:p>
            <a:pPr lvl="1">
              <a:buFontTx/>
              <a:buChar char="•"/>
            </a:pPr>
            <a:r>
              <a:rPr lang="nl-NL" dirty="0"/>
              <a:t>Gepersonaliseerd leren</a:t>
            </a:r>
          </a:p>
          <a:p>
            <a:pPr lvl="1">
              <a:buFontTx/>
              <a:buChar char="•"/>
            </a:pPr>
            <a:r>
              <a:rPr lang="nl-NL" dirty="0"/>
              <a:t>Meer praktijk in het vmbo-TL</a:t>
            </a:r>
          </a:p>
          <a:p>
            <a:endParaRPr lang="nl-NL" dirty="0"/>
          </a:p>
        </p:txBody>
      </p:sp>
      <p:pic>
        <p:nvPicPr>
          <p:cNvPr id="5" name="Afbeelding 4"/>
          <p:cNvPicPr>
            <a:picLocks noChangeAspect="1"/>
          </p:cNvPicPr>
          <p:nvPr/>
        </p:nvPicPr>
        <p:blipFill>
          <a:blip r:embed="rId2"/>
          <a:stretch>
            <a:fillRect/>
          </a:stretch>
        </p:blipFill>
        <p:spPr>
          <a:xfrm>
            <a:off x="312658" y="5440362"/>
            <a:ext cx="3411472" cy="1023442"/>
          </a:xfrm>
          <a:prstGeom prst="rect">
            <a:avLst/>
          </a:prstGeom>
        </p:spPr>
      </p:pic>
    </p:spTree>
    <p:extLst>
      <p:ext uri="{BB962C8B-B14F-4D97-AF65-F5344CB8AC3E}">
        <p14:creationId xmlns:p14="http://schemas.microsoft.com/office/powerpoint/2010/main" val="228935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0B89915-EAA7-DA4D-8685-684121257D87}"/>
              </a:ext>
            </a:extLst>
          </p:cNvPr>
          <p:cNvPicPr>
            <a:picLocks noChangeAspect="1"/>
          </p:cNvPicPr>
          <p:nvPr/>
        </p:nvPicPr>
        <p:blipFill rotWithShape="1">
          <a:blip r:embed="rId2">
            <a:alphaModFix amt="35000"/>
          </a:blip>
          <a:srcRect t="23662" r="24498"/>
          <a:stretch/>
        </p:blipFill>
        <p:spPr>
          <a:xfrm>
            <a:off x="5766143" y="0"/>
            <a:ext cx="3791516" cy="6955971"/>
          </a:xfrm>
          <a:prstGeom prst="rect">
            <a:avLst/>
          </a:prstGeom>
        </p:spPr>
      </p:pic>
      <p:sp>
        <p:nvSpPr>
          <p:cNvPr id="2" name="Titel 1">
            <a:extLst>
              <a:ext uri="{FF2B5EF4-FFF2-40B4-BE49-F238E27FC236}">
                <a16:creationId xmlns:a16="http://schemas.microsoft.com/office/drawing/2014/main" id="{EEA9DBC5-7E26-0D44-A960-9D05358AFE66}"/>
              </a:ext>
            </a:extLst>
          </p:cNvPr>
          <p:cNvSpPr>
            <a:spLocks noGrp="1"/>
          </p:cNvSpPr>
          <p:nvPr>
            <p:ph type="title"/>
          </p:nvPr>
        </p:nvSpPr>
        <p:spPr>
          <a:solidFill>
            <a:schemeClr val="accent3">
              <a:lumMod val="20000"/>
              <a:lumOff val="80000"/>
            </a:schemeClr>
          </a:solidFill>
        </p:spPr>
        <p:txBody>
          <a:bodyPr/>
          <a:lstStyle/>
          <a:p>
            <a:r>
              <a:rPr lang="nl-NL" dirty="0"/>
              <a:t>Voordat we beginnen…</a:t>
            </a:r>
          </a:p>
        </p:txBody>
      </p:sp>
      <p:sp>
        <p:nvSpPr>
          <p:cNvPr id="3" name="Tijdelijke aanduiding voor inhoud 2">
            <a:extLst>
              <a:ext uri="{FF2B5EF4-FFF2-40B4-BE49-F238E27FC236}">
                <a16:creationId xmlns:a16="http://schemas.microsoft.com/office/drawing/2014/main" id="{92C6A243-CF39-454F-8953-DCF6EF4EA0BE}"/>
              </a:ext>
            </a:extLst>
          </p:cNvPr>
          <p:cNvSpPr>
            <a:spLocks noGrp="1"/>
          </p:cNvSpPr>
          <p:nvPr>
            <p:ph idx="1"/>
          </p:nvPr>
        </p:nvSpPr>
        <p:spPr/>
        <p:txBody>
          <a:bodyPr/>
          <a:lstStyle/>
          <a:p>
            <a:r>
              <a:rPr lang="nl-NL" dirty="0"/>
              <a:t>Insectenhotels zie je overal.</a:t>
            </a:r>
          </a:p>
          <a:p>
            <a:r>
              <a:rPr lang="nl-NL" dirty="0"/>
              <a:t>Onderstaande model: 44,95 euro.</a:t>
            </a:r>
          </a:p>
          <a:p>
            <a:endParaRPr lang="nl-NL" dirty="0"/>
          </a:p>
        </p:txBody>
      </p:sp>
      <p:pic>
        <p:nvPicPr>
          <p:cNvPr id="6" name="Afbeelding 5">
            <a:extLst>
              <a:ext uri="{FF2B5EF4-FFF2-40B4-BE49-F238E27FC236}">
                <a16:creationId xmlns:a16="http://schemas.microsoft.com/office/drawing/2014/main" id="{AB468314-E588-5443-AB81-863168A2CF71}"/>
              </a:ext>
            </a:extLst>
          </p:cNvPr>
          <p:cNvPicPr>
            <a:picLocks noChangeAspect="1"/>
          </p:cNvPicPr>
          <p:nvPr/>
        </p:nvPicPr>
        <p:blipFill>
          <a:blip r:embed="rId3"/>
          <a:stretch>
            <a:fillRect/>
          </a:stretch>
        </p:blipFill>
        <p:spPr>
          <a:xfrm>
            <a:off x="2684759" y="2845026"/>
            <a:ext cx="3532621" cy="3738336"/>
          </a:xfrm>
          <a:prstGeom prst="rect">
            <a:avLst/>
          </a:prstGeom>
        </p:spPr>
      </p:pic>
    </p:spTree>
    <p:extLst>
      <p:ext uri="{BB962C8B-B14F-4D97-AF65-F5344CB8AC3E}">
        <p14:creationId xmlns:p14="http://schemas.microsoft.com/office/powerpoint/2010/main" val="27015590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10785"/>
            <a:ext cx="8229600" cy="1143000"/>
          </a:xfrm>
          <a:solidFill>
            <a:schemeClr val="accent3">
              <a:lumMod val="20000"/>
              <a:lumOff val="80000"/>
            </a:schemeClr>
          </a:solidFill>
        </p:spPr>
        <p:txBody>
          <a:bodyPr/>
          <a:lstStyle/>
          <a:p>
            <a:r>
              <a:rPr lang="nl-NL" dirty="0"/>
              <a:t>Hoe pak je dit aan?</a:t>
            </a:r>
          </a:p>
        </p:txBody>
      </p:sp>
      <p:sp>
        <p:nvSpPr>
          <p:cNvPr id="3" name="Tijdelijke aanduiding voor inhoud 2"/>
          <p:cNvSpPr>
            <a:spLocks noGrp="1"/>
          </p:cNvSpPr>
          <p:nvPr>
            <p:ph idx="1"/>
          </p:nvPr>
        </p:nvSpPr>
        <p:spPr/>
        <p:txBody>
          <a:bodyPr/>
          <a:lstStyle/>
          <a:p>
            <a:r>
              <a:rPr lang="nl-NL" dirty="0"/>
              <a:t>Start met het leerdoel. </a:t>
            </a:r>
          </a:p>
          <a:p>
            <a:pPr lvl="1"/>
            <a:r>
              <a:rPr lang="nl-NL" dirty="0"/>
              <a:t>Wat dienen de leerlingen ervan te leren? </a:t>
            </a:r>
          </a:p>
          <a:p>
            <a:pPr lvl="2"/>
            <a:r>
              <a:rPr lang="nl-NL" dirty="0"/>
              <a:t>Kijk eventueel in de syllabus voor eindexamentermen.</a:t>
            </a:r>
          </a:p>
          <a:p>
            <a:pPr lvl="2"/>
            <a:endParaRPr lang="nl-NL" dirty="0"/>
          </a:p>
          <a:p>
            <a:pPr lvl="2"/>
            <a:endParaRPr lang="nl-NL" dirty="0"/>
          </a:p>
          <a:p>
            <a:pPr marL="0" indent="0">
              <a:buNone/>
            </a:pPr>
            <a:r>
              <a:rPr lang="nl-NL" dirty="0"/>
              <a:t>Zie pagina 5 van de handleiding.</a:t>
            </a:r>
          </a:p>
          <a:p>
            <a:pPr marL="0" indent="0">
              <a:buNone/>
            </a:pPr>
            <a:endParaRPr lang="nl-NL" dirty="0"/>
          </a:p>
        </p:txBody>
      </p:sp>
    </p:spTree>
    <p:extLst>
      <p:ext uri="{BB962C8B-B14F-4D97-AF65-F5344CB8AC3E}">
        <p14:creationId xmlns:p14="http://schemas.microsoft.com/office/powerpoint/2010/main" val="26900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80116"/>
            <a:ext cx="8229600" cy="1018775"/>
          </a:xfrm>
          <a:solidFill>
            <a:srgbClr val="EBF1DE"/>
          </a:solidFill>
        </p:spPr>
        <p:txBody>
          <a:bodyPr>
            <a:normAutofit fontScale="90000"/>
          </a:bodyPr>
          <a:lstStyle/>
          <a:p>
            <a:br>
              <a:rPr lang="nl-NL" dirty="0"/>
            </a:br>
            <a:r>
              <a:rPr lang="nl-NL" dirty="0"/>
              <a:t>Werkvorm mogelijkheden</a:t>
            </a:r>
            <a:br>
              <a:rPr lang="nl-NL" dirty="0"/>
            </a:br>
            <a:endParaRPr lang="nl-NL" dirty="0"/>
          </a:p>
        </p:txBody>
      </p:sp>
      <p:sp>
        <p:nvSpPr>
          <p:cNvPr id="3" name="Tijdelijke aanduiding voor inhoud 2"/>
          <p:cNvSpPr>
            <a:spLocks noGrp="1"/>
          </p:cNvSpPr>
          <p:nvPr>
            <p:ph idx="1"/>
          </p:nvPr>
        </p:nvSpPr>
        <p:spPr>
          <a:xfrm>
            <a:off x="457200" y="1600200"/>
            <a:ext cx="8229600" cy="5083629"/>
          </a:xfrm>
        </p:spPr>
        <p:txBody>
          <a:bodyPr>
            <a:normAutofit fontScale="92500" lnSpcReduction="20000"/>
          </a:bodyPr>
          <a:lstStyle/>
          <a:p>
            <a:r>
              <a:rPr lang="nl-NL" dirty="0"/>
              <a:t>Talloze manieren!</a:t>
            </a:r>
          </a:p>
          <a:p>
            <a:endParaRPr lang="nl-NL" dirty="0"/>
          </a:p>
          <a:p>
            <a:pPr marL="0" indent="0">
              <a:buNone/>
            </a:pPr>
            <a:r>
              <a:rPr lang="nl-NL" sz="2800" dirty="0"/>
              <a:t>Voorbeeld: meerdere lessen achter elkaar</a:t>
            </a:r>
          </a:p>
          <a:p>
            <a:r>
              <a:rPr lang="nl-NL" sz="2800" b="1" dirty="0"/>
              <a:t>Les 1</a:t>
            </a:r>
            <a:r>
              <a:rPr lang="nl-NL" sz="2800" dirty="0"/>
              <a:t>: Schetsontwerp en materialenkeuze</a:t>
            </a:r>
          </a:p>
          <a:p>
            <a:r>
              <a:rPr lang="nl-NL" sz="2800" b="1" dirty="0"/>
              <a:t>Les 2</a:t>
            </a:r>
            <a:r>
              <a:rPr lang="nl-NL" sz="2800" dirty="0"/>
              <a:t>: Start met de bouw van de buitenkant</a:t>
            </a:r>
          </a:p>
          <a:p>
            <a:r>
              <a:rPr lang="nl-NL" sz="2800" b="1" dirty="0"/>
              <a:t>Les 3</a:t>
            </a:r>
            <a:r>
              <a:rPr lang="nl-NL" sz="2800" dirty="0"/>
              <a:t>: Onderzoek naar materiaalkeuze vulling</a:t>
            </a:r>
          </a:p>
          <a:p>
            <a:r>
              <a:rPr lang="nl-NL" sz="2800" b="1" dirty="0"/>
              <a:t>Les 4</a:t>
            </a:r>
            <a:r>
              <a:rPr lang="nl-NL" sz="2800" dirty="0"/>
              <a:t>: Afwerking insectenhotel.</a:t>
            </a:r>
          </a:p>
          <a:p>
            <a:endParaRPr lang="nl-NL" dirty="0"/>
          </a:p>
          <a:p>
            <a:r>
              <a:rPr lang="nl-NL" dirty="0"/>
              <a:t>Bekijk ook pagina 6 en 7 van de handleiding.</a:t>
            </a:r>
          </a:p>
          <a:p>
            <a:endParaRPr lang="nl-NL" dirty="0"/>
          </a:p>
          <a:p>
            <a:pPr lvl="1"/>
            <a:r>
              <a:rPr lang="nl-NL" dirty="0"/>
              <a:t>Presentatie/uitleg filmpje</a:t>
            </a:r>
          </a:p>
          <a:p>
            <a:pPr lvl="1"/>
            <a:r>
              <a:rPr lang="nl-NL" dirty="0"/>
              <a:t>……. </a:t>
            </a:r>
            <a:r>
              <a:rPr lang="nl-NL" i="1" dirty="0"/>
              <a:t>Einde van deze workshop</a:t>
            </a:r>
            <a:endParaRPr lang="nl-NL" dirty="0"/>
          </a:p>
          <a:p>
            <a:endParaRPr lang="nl-NL" dirty="0"/>
          </a:p>
          <a:p>
            <a:pPr lvl="1"/>
            <a:endParaRPr lang="nl-NL" dirty="0"/>
          </a:p>
          <a:p>
            <a:endParaRPr lang="nl-NL" dirty="0"/>
          </a:p>
          <a:p>
            <a:endParaRPr lang="nl-NL" dirty="0"/>
          </a:p>
        </p:txBody>
      </p:sp>
      <p:pic>
        <p:nvPicPr>
          <p:cNvPr id="4" name="Afbeelding 3">
            <a:extLst>
              <a:ext uri="{FF2B5EF4-FFF2-40B4-BE49-F238E27FC236}">
                <a16:creationId xmlns:a16="http://schemas.microsoft.com/office/drawing/2014/main" id="{8E8734D3-6411-DA4D-A0B8-10ACCFF9522D}"/>
              </a:ext>
            </a:extLst>
          </p:cNvPr>
          <p:cNvPicPr>
            <a:picLocks noChangeAspect="1"/>
          </p:cNvPicPr>
          <p:nvPr/>
        </p:nvPicPr>
        <p:blipFill>
          <a:blip r:embed="rId2">
            <a:alphaModFix amt="20000"/>
          </a:blip>
          <a:stretch>
            <a:fillRect/>
          </a:stretch>
        </p:blipFill>
        <p:spPr>
          <a:xfrm>
            <a:off x="5061857" y="1548311"/>
            <a:ext cx="4082143" cy="5309689"/>
          </a:xfrm>
          <a:prstGeom prst="rect">
            <a:avLst/>
          </a:prstGeom>
        </p:spPr>
      </p:pic>
    </p:spTree>
    <p:extLst>
      <p:ext uri="{BB962C8B-B14F-4D97-AF65-F5344CB8AC3E}">
        <p14:creationId xmlns:p14="http://schemas.microsoft.com/office/powerpoint/2010/main" val="363583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5674" y="274638"/>
            <a:ext cx="8229600" cy="1143000"/>
          </a:xfrm>
          <a:solidFill>
            <a:srgbClr val="EBF1DE"/>
          </a:solidFill>
        </p:spPr>
        <p:txBody>
          <a:bodyPr/>
          <a:lstStyle/>
          <a:p>
            <a:r>
              <a:rPr lang="nl-NL" dirty="0"/>
              <a:t>Hoe pak je dit aan?</a:t>
            </a:r>
          </a:p>
        </p:txBody>
      </p:sp>
      <p:sp>
        <p:nvSpPr>
          <p:cNvPr id="3" name="Tijdelijke aanduiding voor inhoud 2"/>
          <p:cNvSpPr>
            <a:spLocks noGrp="1"/>
          </p:cNvSpPr>
          <p:nvPr>
            <p:ph idx="1"/>
          </p:nvPr>
        </p:nvSpPr>
        <p:spPr>
          <a:xfrm>
            <a:off x="457200" y="1600201"/>
            <a:ext cx="8535210" cy="4944576"/>
          </a:xfrm>
        </p:spPr>
        <p:txBody>
          <a:bodyPr>
            <a:normAutofit/>
          </a:bodyPr>
          <a:lstStyle/>
          <a:p>
            <a:r>
              <a:rPr lang="nl-NL" sz="3600" dirty="0"/>
              <a:t>Leerdoel bekend, werkvorm gekozen…</a:t>
            </a:r>
          </a:p>
          <a:p>
            <a:r>
              <a:rPr lang="nl-NL" sz="3600" dirty="0"/>
              <a:t>Organisatie: waar dien je rekening mee te houden?</a:t>
            </a:r>
          </a:p>
          <a:p>
            <a:endParaRPr lang="nl-NL" sz="3600" dirty="0"/>
          </a:p>
          <a:p>
            <a:pPr lvl="1"/>
            <a:r>
              <a:rPr lang="nl-NL" sz="3200" dirty="0"/>
              <a:t>Materialen regelen.</a:t>
            </a:r>
          </a:p>
          <a:p>
            <a:pPr lvl="1"/>
            <a:r>
              <a:rPr lang="nl-NL" sz="3200" dirty="0"/>
              <a:t>Begin op tijd! </a:t>
            </a:r>
          </a:p>
          <a:p>
            <a:pPr lvl="1"/>
            <a:r>
              <a:rPr lang="nl-NL" sz="3200" dirty="0"/>
              <a:t>Denk na over duurzaamheid</a:t>
            </a:r>
          </a:p>
        </p:txBody>
      </p:sp>
      <p:pic>
        <p:nvPicPr>
          <p:cNvPr id="5" name="Afbeelding 4">
            <a:extLst>
              <a:ext uri="{FF2B5EF4-FFF2-40B4-BE49-F238E27FC236}">
                <a16:creationId xmlns:a16="http://schemas.microsoft.com/office/drawing/2014/main" id="{A3CABB21-9D36-9547-9BA9-C664079DDAE3}"/>
              </a:ext>
            </a:extLst>
          </p:cNvPr>
          <p:cNvPicPr>
            <a:picLocks noChangeAspect="1"/>
          </p:cNvPicPr>
          <p:nvPr/>
        </p:nvPicPr>
        <p:blipFill>
          <a:blip r:embed="rId2">
            <a:alphaModFix amt="20000"/>
          </a:blip>
          <a:stretch>
            <a:fillRect/>
          </a:stretch>
        </p:blipFill>
        <p:spPr>
          <a:xfrm>
            <a:off x="5061857" y="1548311"/>
            <a:ext cx="4082143" cy="5309689"/>
          </a:xfrm>
          <a:prstGeom prst="rect">
            <a:avLst/>
          </a:prstGeom>
        </p:spPr>
      </p:pic>
    </p:spTree>
    <p:extLst>
      <p:ext uri="{BB962C8B-B14F-4D97-AF65-F5344CB8AC3E}">
        <p14:creationId xmlns:p14="http://schemas.microsoft.com/office/powerpoint/2010/main" val="1129012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rgbClr val="81818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rgbClr val="818181"/>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rgbClr val="81818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rgbClr val="818181"/>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5" end="5"/>
                                            </p:txEl>
                                          </p:spTgt>
                                        </p:tgtEl>
                                        <p:attrNameLst>
                                          <p:attrName>ppt_c</p:attrName>
                                        </p:attrNameLst>
                                      </p:cBhvr>
                                      <p:to>
                                        <a:srgbClr val="81818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BF1DE"/>
          </a:solidFill>
        </p:spPr>
        <p:txBody>
          <a:bodyPr/>
          <a:lstStyle/>
          <a:p>
            <a:r>
              <a:rPr lang="nl-NL" dirty="0"/>
              <a:t>In de klas</a:t>
            </a:r>
          </a:p>
        </p:txBody>
      </p:sp>
      <p:sp>
        <p:nvSpPr>
          <p:cNvPr id="3" name="Tijdelijke aanduiding voor inhoud 2"/>
          <p:cNvSpPr>
            <a:spLocks noGrp="1"/>
          </p:cNvSpPr>
          <p:nvPr>
            <p:ph idx="1"/>
          </p:nvPr>
        </p:nvSpPr>
        <p:spPr>
          <a:xfrm>
            <a:off x="457200" y="1600200"/>
            <a:ext cx="8229600" cy="5138057"/>
          </a:xfrm>
        </p:spPr>
        <p:txBody>
          <a:bodyPr>
            <a:normAutofit lnSpcReduction="10000"/>
          </a:bodyPr>
          <a:lstStyle/>
          <a:p>
            <a:r>
              <a:rPr lang="nl-NL" dirty="0"/>
              <a:t>Benodigdheden in de klas:</a:t>
            </a:r>
          </a:p>
          <a:p>
            <a:pPr marL="0" indent="0">
              <a:buNone/>
            </a:pPr>
            <a:r>
              <a:rPr lang="nl-NL" sz="2400" dirty="0"/>
              <a:t>-    Hout</a:t>
            </a:r>
          </a:p>
          <a:p>
            <a:pPr>
              <a:buFontTx/>
              <a:buChar char="-"/>
            </a:pPr>
            <a:r>
              <a:rPr lang="nl-NL" sz="2400" dirty="0"/>
              <a:t>Spijkers</a:t>
            </a:r>
          </a:p>
          <a:p>
            <a:pPr>
              <a:buFontTx/>
              <a:buChar char="-"/>
            </a:pPr>
            <a:r>
              <a:rPr lang="nl-NL" sz="2400" dirty="0"/>
              <a:t>Hamer</a:t>
            </a:r>
          </a:p>
          <a:p>
            <a:pPr>
              <a:buFontTx/>
              <a:buChar char="-"/>
            </a:pPr>
            <a:r>
              <a:rPr lang="nl-NL" sz="2400" dirty="0"/>
              <a:t>Hete lijm</a:t>
            </a:r>
          </a:p>
          <a:p>
            <a:pPr>
              <a:buFontTx/>
              <a:buChar char="-"/>
            </a:pPr>
            <a:r>
              <a:rPr lang="nl-NL" sz="2400" dirty="0"/>
              <a:t>Bamboe</a:t>
            </a:r>
          </a:p>
          <a:p>
            <a:pPr>
              <a:buFontTx/>
              <a:buChar char="-"/>
            </a:pPr>
            <a:r>
              <a:rPr lang="nl-NL" sz="2400" dirty="0"/>
              <a:t>Andere vulling (dennenappels/stro..)</a:t>
            </a:r>
          </a:p>
          <a:p>
            <a:pPr>
              <a:buFontTx/>
              <a:buChar char="-"/>
            </a:pPr>
            <a:r>
              <a:rPr lang="nl-NL" sz="2400" dirty="0"/>
              <a:t>Fijn (kippen)gaas</a:t>
            </a:r>
          </a:p>
          <a:p>
            <a:pPr>
              <a:buFontTx/>
              <a:buChar char="-"/>
            </a:pPr>
            <a:endParaRPr lang="nl-NL" sz="2400" dirty="0"/>
          </a:p>
          <a:p>
            <a:pPr marL="0" indent="0">
              <a:buNone/>
            </a:pPr>
            <a:r>
              <a:rPr lang="nl-NL" sz="2400" dirty="0"/>
              <a:t>Denk ook aan:</a:t>
            </a:r>
          </a:p>
          <a:p>
            <a:pPr>
              <a:buFontTx/>
              <a:buChar char="-"/>
            </a:pPr>
            <a:r>
              <a:rPr lang="nl-NL" sz="2400" dirty="0"/>
              <a:t>Bescherming van de werkplek</a:t>
            </a:r>
          </a:p>
          <a:p>
            <a:pPr>
              <a:buFontTx/>
              <a:buChar char="-"/>
            </a:pPr>
            <a:r>
              <a:rPr lang="nl-NL" sz="2400" dirty="0"/>
              <a:t>Reservematerialen</a:t>
            </a:r>
          </a:p>
        </p:txBody>
      </p:sp>
      <p:pic>
        <p:nvPicPr>
          <p:cNvPr id="5" name="Afbeelding 4">
            <a:extLst>
              <a:ext uri="{FF2B5EF4-FFF2-40B4-BE49-F238E27FC236}">
                <a16:creationId xmlns:a16="http://schemas.microsoft.com/office/drawing/2014/main" id="{BF134DAC-C22F-8B45-BB8E-5A62B9BA68CE}"/>
              </a:ext>
            </a:extLst>
          </p:cNvPr>
          <p:cNvPicPr>
            <a:picLocks noChangeAspect="1"/>
          </p:cNvPicPr>
          <p:nvPr/>
        </p:nvPicPr>
        <p:blipFill>
          <a:blip r:embed="rId2">
            <a:alphaModFix amt="20000"/>
          </a:blip>
          <a:stretch>
            <a:fillRect/>
          </a:stretch>
        </p:blipFill>
        <p:spPr>
          <a:xfrm>
            <a:off x="5061857" y="1548311"/>
            <a:ext cx="4082143" cy="5309689"/>
          </a:xfrm>
          <a:prstGeom prst="rect">
            <a:avLst/>
          </a:prstGeom>
        </p:spPr>
      </p:pic>
    </p:spTree>
    <p:extLst>
      <p:ext uri="{BB962C8B-B14F-4D97-AF65-F5344CB8AC3E}">
        <p14:creationId xmlns:p14="http://schemas.microsoft.com/office/powerpoint/2010/main" val="123590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solidFill>
            <a:srgbClr val="EBF1DE"/>
          </a:solidFill>
        </p:spPr>
        <p:txBody>
          <a:bodyPr/>
          <a:lstStyle/>
          <a:p>
            <a:r>
              <a:rPr lang="nl-NL" dirty="0"/>
              <a:t>Aan de slag! </a:t>
            </a:r>
            <a:r>
              <a:rPr lang="nl-NL" sz="2000" dirty="0"/>
              <a:t>(tot 12.35h)</a:t>
            </a:r>
            <a:endParaRPr lang="nl-NL" dirty="0"/>
          </a:p>
        </p:txBody>
      </p:sp>
      <p:sp>
        <p:nvSpPr>
          <p:cNvPr id="3" name="Tijdelijke aanduiding voor inhoud 2"/>
          <p:cNvSpPr>
            <a:spLocks noGrp="1"/>
          </p:cNvSpPr>
          <p:nvPr>
            <p:ph idx="1"/>
          </p:nvPr>
        </p:nvSpPr>
        <p:spPr>
          <a:xfrm>
            <a:off x="457200" y="1268384"/>
            <a:ext cx="6389914" cy="5253510"/>
          </a:xfrm>
        </p:spPr>
        <p:txBody>
          <a:bodyPr>
            <a:normAutofit/>
          </a:bodyPr>
          <a:lstStyle/>
          <a:p>
            <a:pPr marL="0" indent="0">
              <a:buNone/>
            </a:pPr>
            <a:endParaRPr lang="nl-NL" sz="2400" b="1" dirty="0"/>
          </a:p>
          <a:p>
            <a:pPr marL="0" indent="0">
              <a:buNone/>
            </a:pPr>
            <a:r>
              <a:rPr lang="nl-NL" sz="2400" b="1" dirty="0"/>
              <a:t>Werkwijze</a:t>
            </a:r>
            <a:r>
              <a:rPr lang="nl-NL" sz="2400" dirty="0"/>
              <a:t> (werk minimaal in tweetallen!)</a:t>
            </a:r>
          </a:p>
          <a:p>
            <a:pPr marL="0" indent="0">
              <a:buNone/>
            </a:pPr>
            <a:endParaRPr lang="nl-NL" sz="2400" dirty="0"/>
          </a:p>
          <a:p>
            <a:pPr marL="0" indent="0">
              <a:buNone/>
            </a:pPr>
            <a:r>
              <a:rPr lang="nl-NL" sz="2400" u="sng" dirty="0"/>
              <a:t>Stap 1</a:t>
            </a:r>
            <a:r>
              <a:rPr lang="nl-NL" sz="2400" dirty="0"/>
              <a:t>: Begin met de onderkant</a:t>
            </a:r>
          </a:p>
          <a:p>
            <a:pPr marL="0" indent="0">
              <a:buNone/>
            </a:pPr>
            <a:r>
              <a:rPr lang="nl-NL" sz="2400" u="sng" dirty="0"/>
              <a:t>Stap 2</a:t>
            </a:r>
            <a:r>
              <a:rPr lang="nl-NL" sz="2400" dirty="0"/>
              <a:t>: Plaats de tussenschotjes.</a:t>
            </a:r>
          </a:p>
          <a:p>
            <a:pPr marL="0" indent="0">
              <a:buNone/>
            </a:pPr>
            <a:r>
              <a:rPr lang="nl-NL" sz="2400" u="sng" dirty="0"/>
              <a:t>Stap 3</a:t>
            </a:r>
            <a:r>
              <a:rPr lang="nl-NL" sz="2400" dirty="0"/>
              <a:t>: Maak het geheel af met de zijkant en het dak.</a:t>
            </a:r>
          </a:p>
          <a:p>
            <a:pPr marL="0" indent="0">
              <a:buNone/>
            </a:pPr>
            <a:r>
              <a:rPr lang="nl-NL" sz="2400" u="sng" dirty="0"/>
              <a:t>Stap 4</a:t>
            </a:r>
            <a:r>
              <a:rPr lang="nl-NL" sz="2400" dirty="0"/>
              <a:t>: Maak een keuze voor de vulling.</a:t>
            </a:r>
          </a:p>
          <a:p>
            <a:pPr marL="0" indent="0">
              <a:buNone/>
            </a:pPr>
            <a:r>
              <a:rPr lang="nl-NL" sz="2400" u="sng" dirty="0"/>
              <a:t>Stap 5</a:t>
            </a:r>
            <a:r>
              <a:rPr lang="nl-NL" sz="2400" dirty="0"/>
              <a:t>: Werk het hotel af met gaas waar nodig (sla spijkers krom om het gaas vast te zetten!)</a:t>
            </a:r>
          </a:p>
          <a:p>
            <a:pPr marL="0" indent="0">
              <a:buNone/>
            </a:pPr>
            <a:r>
              <a:rPr lang="nl-NL" sz="2400" u="sng" dirty="0"/>
              <a:t>Stap 6</a:t>
            </a:r>
            <a:r>
              <a:rPr lang="nl-NL" sz="2400" dirty="0"/>
              <a:t>: Ruim de werkplek op.</a:t>
            </a:r>
          </a:p>
          <a:p>
            <a:pPr marL="0" indent="0">
              <a:buNone/>
            </a:pPr>
            <a:endParaRPr lang="nl-NL" sz="2400" b="1" dirty="0"/>
          </a:p>
          <a:p>
            <a:pPr marL="0" indent="0">
              <a:buNone/>
            </a:pPr>
            <a:endParaRPr lang="nl-NL" sz="2400" b="1" dirty="0"/>
          </a:p>
        </p:txBody>
      </p:sp>
      <p:pic>
        <p:nvPicPr>
          <p:cNvPr id="5" name="Afbeelding 4">
            <a:extLst>
              <a:ext uri="{FF2B5EF4-FFF2-40B4-BE49-F238E27FC236}">
                <a16:creationId xmlns:a16="http://schemas.microsoft.com/office/drawing/2014/main" id="{1BFC760D-0726-7B48-95E1-9BB41C14B18A}"/>
              </a:ext>
            </a:extLst>
          </p:cNvPr>
          <p:cNvPicPr>
            <a:picLocks noChangeAspect="1"/>
          </p:cNvPicPr>
          <p:nvPr/>
        </p:nvPicPr>
        <p:blipFill>
          <a:blip r:embed="rId2"/>
          <a:stretch>
            <a:fillRect/>
          </a:stretch>
        </p:blipFill>
        <p:spPr>
          <a:xfrm>
            <a:off x="6985424" y="796635"/>
            <a:ext cx="2050850" cy="1555176"/>
          </a:xfrm>
          <a:prstGeom prst="rect">
            <a:avLst/>
          </a:prstGeom>
        </p:spPr>
      </p:pic>
      <p:pic>
        <p:nvPicPr>
          <p:cNvPr id="6" name="Afbeelding 5">
            <a:extLst>
              <a:ext uri="{FF2B5EF4-FFF2-40B4-BE49-F238E27FC236}">
                <a16:creationId xmlns:a16="http://schemas.microsoft.com/office/drawing/2014/main" id="{A3C20ED9-3E68-6F48-BA53-41DACBA390C8}"/>
              </a:ext>
            </a:extLst>
          </p:cNvPr>
          <p:cNvPicPr>
            <a:picLocks noChangeAspect="1"/>
          </p:cNvPicPr>
          <p:nvPr/>
        </p:nvPicPr>
        <p:blipFill>
          <a:blip r:embed="rId3"/>
          <a:stretch>
            <a:fillRect/>
          </a:stretch>
        </p:blipFill>
        <p:spPr>
          <a:xfrm>
            <a:off x="6985424" y="2363294"/>
            <a:ext cx="2050850" cy="1829003"/>
          </a:xfrm>
          <a:prstGeom prst="rect">
            <a:avLst/>
          </a:prstGeom>
        </p:spPr>
      </p:pic>
      <p:pic>
        <p:nvPicPr>
          <p:cNvPr id="7" name="Afbeelding 6">
            <a:extLst>
              <a:ext uri="{FF2B5EF4-FFF2-40B4-BE49-F238E27FC236}">
                <a16:creationId xmlns:a16="http://schemas.microsoft.com/office/drawing/2014/main" id="{E05DF190-27B6-A643-AF2D-3886A8E90DBA}"/>
              </a:ext>
            </a:extLst>
          </p:cNvPr>
          <p:cNvPicPr>
            <a:picLocks noChangeAspect="1"/>
          </p:cNvPicPr>
          <p:nvPr/>
        </p:nvPicPr>
        <p:blipFill>
          <a:blip r:embed="rId4"/>
          <a:stretch>
            <a:fillRect/>
          </a:stretch>
        </p:blipFill>
        <p:spPr>
          <a:xfrm>
            <a:off x="6985424" y="4231552"/>
            <a:ext cx="2050850" cy="2667564"/>
          </a:xfrm>
          <a:prstGeom prst="rect">
            <a:avLst/>
          </a:prstGeom>
        </p:spPr>
      </p:pic>
    </p:spTree>
    <p:extLst>
      <p:ext uri="{BB962C8B-B14F-4D97-AF65-F5344CB8AC3E}">
        <p14:creationId xmlns:p14="http://schemas.microsoft.com/office/powerpoint/2010/main" val="3972712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Office-th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5815</TotalTime>
  <Words>789</Words>
  <Application>Microsoft Office PowerPoint</Application>
  <PresentationFormat>On-screen Show (4:3)</PresentationFormat>
  <Paragraphs>127</Paragraphs>
  <Slides>17</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17</vt:i4>
      </vt:variant>
    </vt:vector>
  </HeadingPairs>
  <TitlesOfParts>
    <vt:vector size="20" baseType="lpstr">
      <vt:lpstr>Arial</vt:lpstr>
      <vt:lpstr>Calibri</vt:lpstr>
      <vt:lpstr>Office-thema</vt:lpstr>
      <vt:lpstr>B(ee)&amp;B(ee): bouw je eigen insectenhotel!</vt:lpstr>
      <vt:lpstr>Inhoud presentatie (11.30-12.45h)</vt:lpstr>
      <vt:lpstr>Voorstellen</vt:lpstr>
      <vt:lpstr>Voordat we beginnen…</vt:lpstr>
      <vt:lpstr>Hoe pak je dit aan?</vt:lpstr>
      <vt:lpstr> Werkvorm mogelijkheden </vt:lpstr>
      <vt:lpstr>Hoe pak je dit aan?</vt:lpstr>
      <vt:lpstr>In de klas</vt:lpstr>
      <vt:lpstr>Aan de slag! (tot 12.35h)</vt:lpstr>
      <vt:lpstr>Welke keuzes maak jij?</vt:lpstr>
      <vt:lpstr>Kostenplaatje klas/leerjaar</vt:lpstr>
      <vt:lpstr>Tips</vt:lpstr>
      <vt:lpstr>Samenvatting aanpak werkvorm</vt:lpstr>
      <vt:lpstr>En waar hang je het hotel op?</vt:lpstr>
      <vt:lpstr>Afronding workshop </vt:lpstr>
      <vt:lpstr>Afsluiting</vt:lpstr>
      <vt:lpstr>Metselbijen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 weg van de zaad- en eicel naspelen</dc:title>
  <dc:creator>Gerdien van der Veer</dc:creator>
  <cp:lastModifiedBy>De Werelt Terra-04</cp:lastModifiedBy>
  <cp:revision>22</cp:revision>
  <dcterms:created xsi:type="dcterms:W3CDTF">2019-05-07T12:49:07Z</dcterms:created>
  <dcterms:modified xsi:type="dcterms:W3CDTF">2021-09-24T14:37:38Z</dcterms:modified>
</cp:coreProperties>
</file>