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271" r:id="rId5"/>
    <p:sldId id="272" r:id="rId6"/>
    <p:sldId id="277" r:id="rId7"/>
    <p:sldId id="278" r:id="rId8"/>
    <p:sldId id="280" r:id="rId9"/>
    <p:sldId id="279" r:id="rId10"/>
    <p:sldId id="281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41"/>
    <p:restoredTop sz="94663"/>
  </p:normalViewPr>
  <p:slideViewPr>
    <p:cSldViewPr>
      <p:cViewPr varScale="1">
        <p:scale>
          <a:sx n="179" d="100"/>
          <a:sy n="179" d="100"/>
        </p:scale>
        <p:origin x="20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E905D0C-CFDF-4FC4-AB4B-FDA61D5711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D30CEF-AD62-482B-8FFF-9DEC40AB86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41EEBF-EC56-41B1-8054-E02B2DC420D6}" type="datetimeFigureOut">
              <a:rPr lang="nl-NL"/>
              <a:pPr>
                <a:defRPr/>
              </a:pPr>
              <a:t>07-11-2021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682347F7-4648-4140-B5DE-1098AFBE0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B53494D-25F0-403E-A1E4-EE84E32F6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5781D2-1765-4FFC-BF66-431FC8565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177902-D1F5-428D-93E9-A52D3D81A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5D175B-CFF9-4A1E-B2E9-255942B304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D4ECB26-6B49-41B5-9801-89E89DBB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122363"/>
            <a:ext cx="6298769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5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30FEDB7-97E6-4914-A95C-0D2DE638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B04E05D-BCB5-430E-A9F9-F9554104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32703F-2246-4C33-AB0E-0A38E3A8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338D08-BC46-4D72-A06B-38174423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6BAD54-2035-4F2C-AC5A-B0D0D77D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0BFAAC-C547-47BB-ADB2-69243BFA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4A71FA-A6B2-4760-912D-778D8DF891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B18FE9F5-B0D7-4FCD-8C13-05265517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B9872B6-1BD7-416D-8E3C-86066310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9F62AE-FB0D-491D-8638-8645CE6A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D8233A-AD7D-4607-BC88-CA5C49A5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D9F137-5F17-45A9-888C-57FE512B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B29796-C46E-4501-B846-177D75F9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B2101C-A6F4-4F7A-9735-8EFA96AD4D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230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4ECC127D-3AD5-4315-9C3C-49061DD8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5035D73-FF91-49C0-BBC4-0D08EC96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E3544D-7FA8-433B-B44C-7A48D5D4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922A47-A12C-4B43-9AE0-7BC34A3F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9DF7C0-3D7B-47F8-84ED-5C8638EE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C2E734-45F7-4265-A06E-00766CDA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5CBB20-4F22-4075-82D0-0ADF79C6C0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568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8CBF89D1-9E39-4319-9D31-2A36A7EA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79A6D27-2433-4898-A9E7-FFFC88C5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AF79FB-F17D-4821-A47B-7226A68E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718493-4018-4142-ADE4-E546F01B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1B4005-9770-4A0D-AB37-C0B8CEC7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5750C4-5195-41DC-ABEC-74F89E56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7DD461-E4D8-4685-8836-0B5189DCD3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665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737B33C-AEEE-410E-A0A5-57F7DBF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AC9082-4639-41C1-8711-F2B36AEA5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0467824-CE90-4FCD-8883-221E74C2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DADAB6-2DBC-404E-A344-95F8109F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B0607B-F16E-4FB5-ACA5-6AD302F1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8E94A5-58CE-44B5-8ADB-97F28C74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0A6F51-E904-4FB7-A4BC-713DDDF2E0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91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57DF807-609A-42B2-9D19-015C30AF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E4C6BB3-3631-4231-AB21-91ABE55D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DE8EEB-6AD1-49AB-91B4-FBD3E69E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007B54-51B9-4832-8685-203EFA5F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9652B-B711-4EED-BECB-B6892EFB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3BF1F2-0D4A-4C2A-A05D-04AE73A4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E5484B-CE38-41F2-BC12-5A52E4E4F5B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46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6E00FF90-D3B8-46D9-BE99-8D201954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59" y="1122363"/>
            <a:ext cx="6303695" cy="23876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 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63DB8DC-7152-4448-9712-A5A9F28B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BBD32E-F547-4C30-9AB6-08C16344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46C32E9-6E10-4471-873D-FAE49C933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47C9B6-17AD-4E2D-9B4C-339C4B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4339FA-5959-490D-A963-A36A093D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B28A96-3385-4A1A-8947-12BAF17B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CE7FE5-8FC2-433C-A978-1CCE11975D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580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4B52313-D5C8-4FE3-B0C5-97A96121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1653A6-F312-4DB1-B2F3-B09990A9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569512-C880-49ED-9870-257C7B49E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5BACF8-E5A3-42AB-8D5E-C2CB194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4800F2-22A6-4979-8CF5-DB893CC6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F89DB2-E98F-475F-BCD8-DE7C0811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8045D2-D11D-4160-ADA3-E08110D749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07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72E103E6-FA8B-44A3-B784-59E7B91C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2665359-C0FD-4925-85C9-D34B3A78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0C0342-FFD8-41C3-A21A-2AAB5CF8A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58BF2F-4D52-4713-AFFB-EE29DF78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758AE6-5132-49F2-81CD-32913A13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F6567E-4E8C-400F-BAE5-8C328354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308D34-04E4-40F0-8DFF-1719990712D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06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BB +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6AF97BF2-65AD-4CA7-BDF0-41968AC0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FA0C652-D089-493C-8339-235E5D18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35DEBF-7278-4C31-BC39-17BC6F85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0B5282-55ED-422E-A27A-0A376774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9B2282-673D-419B-BB7C-A9FC3F24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60C0A9-F95B-4961-8ED9-85618F9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C4055D-B81F-4D79-BEAC-78427DA20D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379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44DA3C3-BFA7-4352-9DEC-78FB4881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8F3396E-BC57-4E3C-88C5-56AF9F77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C3DC61-CA3D-4A17-A92D-1F064D69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6F10F0-A00E-4830-B243-FBD51FE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348747-879D-49BF-B215-EDB90BC1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992CC1-199E-422F-B399-473089A2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815309-323E-469C-8A88-0C4E9167500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655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01D90246-9FCF-4227-A3C9-E1196AF3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438509-DF11-4945-90F6-905AABF7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EC86DE-E244-448A-92F5-296777B4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3D96F9-AFC5-479A-BC8B-E161CEB7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F2D9E2-BBC2-400C-9429-44D585B0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6D2FB5-1FF7-41A6-8745-42B9FBAC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454B2B-A89C-4A25-B5C4-75F9E2BB28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64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FFB90EDC-9DD2-448A-9A29-AC47D801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17B3944-80EC-4738-8F3D-698EE1CE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640D32B-23EF-4052-B2D9-072EDFA0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9C0C34-8076-4C71-A30D-4644931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17A640-AE7F-43E2-9DE3-4BF77E15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EE042-C5D5-4D18-B611-D7703D60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F51C8B-5644-492E-8259-292F1AE8E83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955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 out 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CFF7A42-309B-43C3-8BE3-8B250249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E4DF018-E0D0-45E0-9553-3E04D7E4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A5F34DE-75A0-477F-9F67-0B7298D5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76988"/>
            <a:ext cx="231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nl-NL" altLang="nl-NL" sz="800" b="1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058509" cy="1325563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058509" cy="435133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570C2F-CAA8-476B-AD97-06B122E6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C85F7B-F64C-4442-944D-B19794CC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313" y="6356350"/>
            <a:ext cx="30861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534C39-1B4E-4B9C-95A9-B7268AF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0"/>
            <a:ext cx="60801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8A8F1D-18AC-4374-ABA2-7C57FE9206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868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092285-611B-4561-BA16-90EA34114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B5D4CF-ED6F-4D57-AB21-A4CB67554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83B9-DA3A-41EE-86F8-DA8585C3E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2846E-430F-41DD-9ACC-C8F953441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Reni Freund en Senna Horsten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5A0B-2A86-4C7F-8511-736CCCB51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9583C-91D9-4C90-BAE2-74DB277A14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sldNum="0"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ekennisvannu.nl/site/artikel/De-geschiedenis-van-de-gentherapie-een-controversiele-wetenschap/80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www.rivm.nl/sites/default/files/2018-11/gentherapie%20080619-disclaimer.pdf" TargetMode="External"/><Relationship Id="rId7" Type="http://schemas.openxmlformats.org/officeDocument/2006/relationships/hyperlink" Target="https://www.genecopoeia.com/resource/aav-vs-lentivirus-choosing-for-dna-delivery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maatschappij.nl/artikel/gentherapie-voor-erfelijke-ziekten-van-belofte-naar-realiteit/" TargetMode="External"/><Relationship Id="rId5" Type="http://schemas.openxmlformats.org/officeDocument/2006/relationships/hyperlink" Target="https://www.umcutrecht.nl/nl/wat-is-gentherapie-internist-paul-van-der-valk-legt-het-uit" TargetMode="External"/><Relationship Id="rId4" Type="http://schemas.openxmlformats.org/officeDocument/2006/relationships/hyperlink" Target="https://www.ntvg.nl/artikelen/gentherapie-langzaam-van-onderzoek-naar-klinie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oogziekenhuis.nl/nieuws/gentherapie-voor-zeldzame-oogziekte-vergoed" TargetMode="External"/><Relationship Id="rId7" Type="http://schemas.openxmlformats.org/officeDocument/2006/relationships/hyperlink" Target="https://www.oogvereniging.nl/2020/05/gentherapie-met-luxturna-bij-mutaties-in-het-rpe65-gen/" TargetMode="External"/><Relationship Id="rId2" Type="http://schemas.openxmlformats.org/officeDocument/2006/relationships/hyperlink" Target="https://www.biomaatschappij.nl/artikel/gentherapie-voor-erfelijke-ziekten-van-belofte-naar-realite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orginstituutnederland.nl/over-ons/nieuws/2021/07/22/dure-gentherapie-bij-erfelijke-bloedarmoede-zynteglo-alleen-in-basispakket-na-prijsverlaging-en-prestatie-afspraken" TargetMode="External"/><Relationship Id="rId5" Type="http://schemas.openxmlformats.org/officeDocument/2006/relationships/hyperlink" Target="https://www.spierziekten.nl/nieuws/artikel/informatie-over-gentherapie-sma/" TargetMode="External"/><Relationship Id="rId4" Type="http://schemas.openxmlformats.org/officeDocument/2006/relationships/hyperlink" Target="https://www.nemokennislink.nl/publicaties/als-je-afweer-tekort-schi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71571C-F58C-C241-A28F-C77E7CCF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139459"/>
            <a:ext cx="6298769" cy="2387600"/>
          </a:xfrm>
        </p:spPr>
        <p:txBody>
          <a:bodyPr/>
          <a:lstStyle/>
          <a:p>
            <a:r>
              <a:rPr lang="nl-NL" dirty="0"/>
              <a:t>Gentherapie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0BA8BF-6172-D74C-A7D2-8AFC3A7A2B5C}"/>
              </a:ext>
            </a:extLst>
          </p:cNvPr>
          <p:cNvSpPr txBox="1"/>
          <p:nvPr/>
        </p:nvSpPr>
        <p:spPr>
          <a:xfrm>
            <a:off x="107504" y="728567"/>
            <a:ext cx="62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Medische behandeling die de genetische code kan aanpassen</a:t>
            </a:r>
          </a:p>
        </p:txBody>
      </p:sp>
      <p:pic>
        <p:nvPicPr>
          <p:cNvPr id="1028" name="Picture 4" descr="What is gene therapy research and how are gene therapy agents manufactured?  - STAT">
            <a:extLst>
              <a:ext uri="{FF2B5EF4-FFF2-40B4-BE49-F238E27FC236}">
                <a16:creationId xmlns:a16="http://schemas.microsoft.com/office/drawing/2014/main" id="{9E7EA57C-E1F5-A64F-B63B-6B438F76E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0601" r="5932" b="21651"/>
          <a:stretch/>
        </p:blipFill>
        <p:spPr bwMode="auto">
          <a:xfrm>
            <a:off x="728169" y="1867085"/>
            <a:ext cx="4886016" cy="32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9F1605-FC6C-A34C-9E59-D19BE9081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3" y="-9178"/>
            <a:ext cx="2952207" cy="221415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1FF06-00E4-0447-A34E-3C4E33110407}"/>
              </a:ext>
            </a:extLst>
          </p:cNvPr>
          <p:cNvSpPr txBox="1"/>
          <p:nvPr/>
        </p:nvSpPr>
        <p:spPr>
          <a:xfrm>
            <a:off x="1115616" y="6180892"/>
            <a:ext cx="5976664" cy="400110"/>
          </a:xfrm>
          <a:prstGeom prst="rect">
            <a:avLst/>
          </a:prstGeom>
          <a:solidFill>
            <a:srgbClr val="FC940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Reni</a:t>
            </a:r>
            <a:r>
              <a:rPr lang="nl-NL" sz="2000" dirty="0"/>
              <a:t> </a:t>
            </a:r>
            <a:r>
              <a:rPr lang="nl-NL" sz="2000" dirty="0" err="1"/>
              <a:t>Freund</a:t>
            </a:r>
            <a:r>
              <a:rPr lang="nl-NL" sz="2000" dirty="0"/>
              <a:t> en Senna Horsten 		12-11-2021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F543AA-770F-6B4E-8EAC-C21CD65BCE23}"/>
              </a:ext>
            </a:extLst>
          </p:cNvPr>
          <p:cNvSpPr txBox="1"/>
          <p:nvPr/>
        </p:nvSpPr>
        <p:spPr>
          <a:xfrm>
            <a:off x="6406273" y="2656274"/>
            <a:ext cx="2593576" cy="1938992"/>
          </a:xfrm>
          <a:prstGeom prst="rect">
            <a:avLst/>
          </a:prstGeom>
          <a:solidFill>
            <a:srgbClr val="FC940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Is het mogelijk om met behulp van gentherapie je spiermassa te vergroten?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C21F5-A82F-404C-A4FB-A8339849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81" y="30119"/>
            <a:ext cx="7058509" cy="734585"/>
          </a:xfrm>
        </p:spPr>
        <p:txBody>
          <a:bodyPr/>
          <a:lstStyle/>
          <a:p>
            <a:r>
              <a:rPr lang="nl-NL" dirty="0"/>
              <a:t>Waar komt de techniek vandaan?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74642-CE04-7D4C-95EB-5CABA4D7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136904" cy="45365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Virussen (vermeerderen):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Genen afgeven aan gastheercel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Calciumtechniek (calciumfosfaat):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dirty="0"/>
              <a:t>Virus-DNA klontert en slaat neer op cellen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1973: DNA voor het eerst onbeschadigd in zoogdiercellen gebracht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95E9F24-9F3D-724B-99F3-2585FB250163}"/>
              </a:ext>
            </a:extLst>
          </p:cNvPr>
          <p:cNvSpPr/>
          <p:nvPr/>
        </p:nvSpPr>
        <p:spPr>
          <a:xfrm>
            <a:off x="323528" y="6086232"/>
            <a:ext cx="53285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2"/>
              </a:rPr>
              <a:t>https://dekennisvannu.nl/site/artikel/De-geschiedenis-van-de-gentherapie-een-controversiele-wetenschap/8027</a:t>
            </a:r>
            <a:endParaRPr lang="nl-NL" sz="800" dirty="0"/>
          </a:p>
          <a:p>
            <a:endParaRPr lang="nl-NL" sz="1000" dirty="0"/>
          </a:p>
          <a:p>
            <a:endParaRPr lang="nl-NL" sz="1000" dirty="0"/>
          </a:p>
          <a:p>
            <a:endParaRPr lang="nl-NL" dirty="0"/>
          </a:p>
        </p:txBody>
      </p:sp>
      <p:pic>
        <p:nvPicPr>
          <p:cNvPr id="2062" name="Picture 14" descr="Virus (biologie) - Wikipedia">
            <a:extLst>
              <a:ext uri="{FF2B5EF4-FFF2-40B4-BE49-F238E27FC236}">
                <a16:creationId xmlns:a16="http://schemas.microsoft.com/office/drawing/2014/main" id="{D613806E-1B9F-9542-9FCE-51B3F0EE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59" y="88305"/>
            <a:ext cx="4007165" cy="37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ransfection of cells with custom-made calcium phosphate nanoparticles  coated with DNA - Journal of Materials Chemistry (RSC Publishing)">
            <a:extLst>
              <a:ext uri="{FF2B5EF4-FFF2-40B4-BE49-F238E27FC236}">
                <a16:creationId xmlns:a16="http://schemas.microsoft.com/office/drawing/2014/main" id="{E2E7AC2C-98AB-9C4F-AE13-1B03DBA3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6226"/>
            <a:ext cx="2469098" cy="19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97B90D-0862-6845-94BF-86A8870E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96DCC7-00EC-2A46-95FC-A87F17F3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60636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C8B55EEA-2450-8541-BA26-23A05B90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8" y="3195985"/>
            <a:ext cx="4377062" cy="6514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116E4A-1381-C744-9D09-50425D01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255"/>
            <a:ext cx="7058509" cy="683972"/>
          </a:xfrm>
        </p:spPr>
        <p:txBody>
          <a:bodyPr/>
          <a:lstStyle/>
          <a:p>
            <a:r>
              <a:rPr lang="nl-NL" dirty="0"/>
              <a:t>Gentherapie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6C2E5-288E-414C-B44D-574CAE74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52" y="539564"/>
            <a:ext cx="5976663" cy="53377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Genetisch materiaal in cellen patiënt brengen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1400" dirty="0"/>
              <a:t>Bacteriële vector: onschadelijk virus met donor-DNA maken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1400" dirty="0"/>
              <a:t>Virus vector: brengt donor-DNA in cellen patiënt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sz="1200" dirty="0" err="1"/>
              <a:t>Adeno-associated</a:t>
            </a:r>
            <a:r>
              <a:rPr lang="nl-NL" sz="1200" dirty="0"/>
              <a:t> virus (DNA kan  niet gerepliceerd worden)</a:t>
            </a:r>
          </a:p>
          <a:p>
            <a:pPr marL="1371600" lvl="3" indent="-342900">
              <a:buFont typeface="Arial" panose="020B0604020202020204" pitchFamily="34" charset="0"/>
              <a:buChar char="•"/>
            </a:pPr>
            <a:r>
              <a:rPr lang="nl-NL" sz="1100" dirty="0"/>
              <a:t>Enkelstrengs DNA: DNA-polymerase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nl-NL" sz="1200" dirty="0" err="1"/>
              <a:t>Lentivirus</a:t>
            </a:r>
            <a:r>
              <a:rPr lang="nl-NL" sz="1200" dirty="0"/>
              <a:t> (integreert DNA in gastheercel)</a:t>
            </a:r>
          </a:p>
          <a:p>
            <a:pPr marL="1371600" lvl="3" indent="-342900">
              <a:buFont typeface="Arial" panose="020B0604020202020204" pitchFamily="34" charset="0"/>
              <a:buChar char="•"/>
            </a:pPr>
            <a:r>
              <a:rPr lang="nl-NL" sz="1100" dirty="0"/>
              <a:t>RNA genoom: reverse transcriptase</a:t>
            </a:r>
          </a:p>
          <a:p>
            <a:pPr marL="1371600" lvl="3" indent="-342900">
              <a:buFont typeface="Arial" panose="020B0604020202020204" pitchFamily="34" charset="0"/>
              <a:buChar char="•"/>
            </a:pPr>
            <a:r>
              <a:rPr lang="nl-NL" sz="1100" dirty="0" err="1"/>
              <a:t>Integrase</a:t>
            </a:r>
            <a:r>
              <a:rPr lang="nl-NL" sz="1100" dirty="0"/>
              <a:t> bindt cDNA met DNA</a:t>
            </a:r>
            <a:br>
              <a:rPr lang="nl-NL" sz="1100" dirty="0"/>
            </a:b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In vivo: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1400" dirty="0"/>
              <a:t>Virusvector injecteren in patiënt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In vitro/ex vivo: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1400" dirty="0"/>
              <a:t>Cellen patiënt buiten lichaam behandelen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Mogelijk sinds 1990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CCC84D2-9438-B64E-9E1B-853557B7609F}"/>
              </a:ext>
            </a:extLst>
          </p:cNvPr>
          <p:cNvSpPr/>
          <p:nvPr/>
        </p:nvSpPr>
        <p:spPr>
          <a:xfrm>
            <a:off x="387652" y="5659750"/>
            <a:ext cx="5976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3"/>
              </a:rPr>
              <a:t>https://www.rivm.nl/sites/default/files/2018-11/gentherapie%20080619-disclaimer.pdf</a:t>
            </a:r>
            <a:endParaRPr lang="nl-NL" sz="800" dirty="0"/>
          </a:p>
          <a:p>
            <a:r>
              <a:rPr lang="nl-NL" sz="800" dirty="0">
                <a:hlinkClick r:id="rId4"/>
              </a:rPr>
              <a:t>https://www.ntvg.nl/artikelen/gentherapie-langzaam-van-onderzoek-naar-kliniek</a:t>
            </a:r>
            <a:endParaRPr lang="nl-NL" sz="800" dirty="0"/>
          </a:p>
          <a:p>
            <a:r>
              <a:rPr lang="nl-NL" sz="800" dirty="0">
                <a:hlinkClick r:id="rId5"/>
              </a:rPr>
              <a:t>https://www.umcutrecht.nl/nl/wat-is-gentherapie-internist-paul-van-der-valk-legt-het-uit</a:t>
            </a:r>
            <a:endParaRPr lang="nl-NL" sz="800" dirty="0"/>
          </a:p>
          <a:p>
            <a:r>
              <a:rPr lang="nl-NL" sz="800" dirty="0">
                <a:hlinkClick r:id="rId6"/>
              </a:rPr>
              <a:t>https://www.biomaatschappij.nl/artikel/gentherapie-voor-erfelijke-ziekten-van-belofte-naar-realiteit/</a:t>
            </a:r>
            <a:endParaRPr lang="nl-NL" sz="800" dirty="0"/>
          </a:p>
          <a:p>
            <a:r>
              <a:rPr lang="nl-NL" sz="800" dirty="0">
                <a:hlinkClick r:id="rId7"/>
              </a:rPr>
              <a:t>https://www.genecopoeia.com/resource/aav-vs-lentivirus-choosing-for-dna-delivery/</a:t>
            </a:r>
            <a:endParaRPr lang="nl-NL" sz="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335D9C-349F-7746-8F9F-80244C64B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1"/>
          <a:stretch/>
        </p:blipFill>
        <p:spPr bwMode="auto">
          <a:xfrm>
            <a:off x="5140625" y="3211175"/>
            <a:ext cx="2576723" cy="36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FA1B5E9-B8C5-7E41-A180-0FC83BE35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4"/>
          <a:stretch/>
        </p:blipFill>
        <p:spPr bwMode="auto">
          <a:xfrm>
            <a:off x="6750902" y="-13692"/>
            <a:ext cx="2393098" cy="35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C48966-D9BA-EA4F-BC21-3652C25F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A2CC1-16F6-B44E-ACAE-1E2A8008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37678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EDFEB-216E-EF46-BCD6-27A58016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255"/>
            <a:ext cx="7058509" cy="705300"/>
          </a:xfrm>
        </p:spPr>
        <p:txBody>
          <a:bodyPr>
            <a:normAutofit/>
          </a:bodyPr>
          <a:lstStyle/>
          <a:p>
            <a:r>
              <a:rPr lang="nl-NL" dirty="0"/>
              <a:t>Toepassingen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620EC6-9785-CF48-9310-6549463A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05" y="548680"/>
            <a:ext cx="8047805" cy="43513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Hemofilie: stollingsfactor-gen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Oogziekte: RPE65-gen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Beta-thalassemie</a:t>
            </a:r>
            <a:r>
              <a:rPr lang="nl-NL" dirty="0"/>
              <a:t>: </a:t>
            </a:r>
            <a:r>
              <a:rPr lang="el-GR" dirty="0"/>
              <a:t>β0/β0-</a:t>
            </a:r>
            <a:r>
              <a:rPr lang="nl-NL" dirty="0"/>
              <a:t>genotype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 Severe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Immuno</a:t>
            </a:r>
            <a:r>
              <a:rPr lang="nl-NL" dirty="0"/>
              <a:t> </a:t>
            </a:r>
            <a:r>
              <a:rPr lang="nl-NL" dirty="0" err="1"/>
              <a:t>Deficiency</a:t>
            </a:r>
            <a:r>
              <a:rPr lang="nl-NL" dirty="0"/>
              <a:t> (SCID): DNA coderend voor specifieke </a:t>
            </a:r>
            <a:r>
              <a:rPr lang="nl-NL" dirty="0" err="1"/>
              <a:t>immuuncellen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Spierziekte SMA: SMN1-gen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Toekomst: </a:t>
            </a:r>
            <a:r>
              <a:rPr lang="nl-NL" dirty="0" err="1"/>
              <a:t>Duchenne</a:t>
            </a:r>
            <a:r>
              <a:rPr lang="nl-NL" dirty="0"/>
              <a:t> spierdystrofie en de ziekte van Huntington</a:t>
            </a:r>
          </a:p>
          <a:p>
            <a:pPr lvl="1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EA4F6C2-8DAB-C24D-84EB-58388852A693}"/>
              </a:ext>
            </a:extLst>
          </p:cNvPr>
          <p:cNvSpPr/>
          <p:nvPr/>
        </p:nvSpPr>
        <p:spPr>
          <a:xfrm>
            <a:off x="380805" y="5589240"/>
            <a:ext cx="80506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>
                <a:hlinkClick r:id="rId2"/>
              </a:rPr>
              <a:t>https://www.biomaatschappij.nl/artikel/gentherapie-voor-erfelijke-ziekten-van-belofte-naar-realiteit/</a:t>
            </a:r>
            <a:endParaRPr lang="nl-NL" sz="800" dirty="0"/>
          </a:p>
          <a:p>
            <a:r>
              <a:rPr lang="nl-NL" sz="800" dirty="0">
                <a:hlinkClick r:id="rId3"/>
              </a:rPr>
              <a:t>https://www.oogziekenhuis.nl/nieuws/gentherapie-voor-zeldzame-oogziekte-vergoed</a:t>
            </a:r>
            <a:endParaRPr lang="nl-NL" sz="800" dirty="0"/>
          </a:p>
          <a:p>
            <a:r>
              <a:rPr lang="nl-NL" sz="800" dirty="0">
                <a:hlinkClick r:id="rId4"/>
              </a:rPr>
              <a:t>https://www.nemokennislink.nl/publicaties/als-je-afweer-tekort-schiet/</a:t>
            </a:r>
            <a:endParaRPr lang="nl-NL" sz="800" dirty="0"/>
          </a:p>
          <a:p>
            <a:r>
              <a:rPr lang="nl-NL" sz="800" dirty="0">
                <a:hlinkClick r:id="rId5"/>
              </a:rPr>
              <a:t>https://www.spierziekten.nl/nieuws/artikel/informatie-over-gentherapie-sma/</a:t>
            </a:r>
            <a:endParaRPr lang="nl-NL" sz="800" dirty="0"/>
          </a:p>
          <a:p>
            <a:r>
              <a:rPr lang="nl-NL" sz="800" dirty="0">
                <a:hlinkClick r:id="rId6"/>
              </a:rPr>
              <a:t>https://www.zorginstituutnederland.nl/over-ons/nieuws/2021/07/22/dure-gentherapie-bij-erfelijke-bloedarmoede-zynteglo-alleen-in-basispakket-na-prijsverlaging-en-prestatie-afspraken</a:t>
            </a:r>
            <a:endParaRPr lang="nl-NL" sz="800" dirty="0"/>
          </a:p>
          <a:p>
            <a:r>
              <a:rPr lang="nl-NL" sz="800" dirty="0">
                <a:hlinkClick r:id="rId7"/>
              </a:rPr>
              <a:t>https://www.oogvereniging.nl/2020/05/gentherapie-met-luxturna-bij-mutaties-in-het-rpe65-gen/</a:t>
            </a:r>
            <a:endParaRPr lang="nl-NL" sz="800" dirty="0"/>
          </a:p>
          <a:p>
            <a:endParaRPr lang="nl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6947E2-5160-2341-8AE6-3225D0AE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23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D6180B-C753-BF4A-8D84-31A3FF3D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C601A5-B347-8043-8F44-9ECFBDB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30538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71571C-F58C-C241-A28F-C77E7CCF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139459"/>
            <a:ext cx="6298769" cy="2387600"/>
          </a:xfrm>
        </p:spPr>
        <p:txBody>
          <a:bodyPr/>
          <a:lstStyle/>
          <a:p>
            <a:r>
              <a:rPr lang="nl-NL" dirty="0"/>
              <a:t>Gentherapie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0BA8BF-6172-D74C-A7D2-8AFC3A7A2B5C}"/>
              </a:ext>
            </a:extLst>
          </p:cNvPr>
          <p:cNvSpPr txBox="1"/>
          <p:nvPr/>
        </p:nvSpPr>
        <p:spPr>
          <a:xfrm>
            <a:off x="107504" y="728567"/>
            <a:ext cx="62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Medische behandeling die de genetische code kan aanpassen</a:t>
            </a:r>
          </a:p>
        </p:txBody>
      </p:sp>
      <p:pic>
        <p:nvPicPr>
          <p:cNvPr id="1028" name="Picture 4" descr="What is gene therapy research and how are gene therapy agents manufactured?  - STAT">
            <a:extLst>
              <a:ext uri="{FF2B5EF4-FFF2-40B4-BE49-F238E27FC236}">
                <a16:creationId xmlns:a16="http://schemas.microsoft.com/office/drawing/2014/main" id="{9E7EA57C-E1F5-A64F-B63B-6B438F76E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0601" r="5932" b="21651"/>
          <a:stretch/>
        </p:blipFill>
        <p:spPr bwMode="auto">
          <a:xfrm>
            <a:off x="728169" y="1867085"/>
            <a:ext cx="4886016" cy="32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9F1605-FC6C-A34C-9E59-D19BE9081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3" y="-9178"/>
            <a:ext cx="2952207" cy="221415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1FF06-00E4-0447-A34E-3C4E33110407}"/>
              </a:ext>
            </a:extLst>
          </p:cNvPr>
          <p:cNvSpPr txBox="1"/>
          <p:nvPr/>
        </p:nvSpPr>
        <p:spPr>
          <a:xfrm>
            <a:off x="1115616" y="6180892"/>
            <a:ext cx="5976664" cy="400110"/>
          </a:xfrm>
          <a:prstGeom prst="rect">
            <a:avLst/>
          </a:prstGeom>
          <a:solidFill>
            <a:srgbClr val="FC940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Reni</a:t>
            </a:r>
            <a:r>
              <a:rPr lang="nl-NL" sz="2000" dirty="0"/>
              <a:t> </a:t>
            </a:r>
            <a:r>
              <a:rPr lang="nl-NL" sz="2000" dirty="0" err="1"/>
              <a:t>Freund</a:t>
            </a:r>
            <a:r>
              <a:rPr lang="nl-NL" sz="2000" dirty="0"/>
              <a:t> en Senna Horsten 		12-11-2021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F543AA-770F-6B4E-8EAC-C21CD65BCE23}"/>
              </a:ext>
            </a:extLst>
          </p:cNvPr>
          <p:cNvSpPr txBox="1"/>
          <p:nvPr/>
        </p:nvSpPr>
        <p:spPr>
          <a:xfrm>
            <a:off x="6406273" y="2852918"/>
            <a:ext cx="2593576" cy="1569660"/>
          </a:xfrm>
          <a:prstGeom prst="rect">
            <a:avLst/>
          </a:prstGeom>
          <a:solidFill>
            <a:srgbClr val="FC940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Is het mogelijk om met gentherapie je spiermassa te vergroten?</a:t>
            </a:r>
          </a:p>
        </p:txBody>
      </p:sp>
    </p:spTree>
    <p:extLst>
      <p:ext uri="{BB962C8B-B14F-4D97-AF65-F5344CB8AC3E}">
        <p14:creationId xmlns:p14="http://schemas.microsoft.com/office/powerpoint/2010/main" val="82060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A0E6C-D1DE-C041-B13E-261EE7AF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C6E8F0-E1EB-BA47-8466-5F282DE0D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1" y="1825625"/>
            <a:ext cx="6196022" cy="435133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55ED500-FA44-E940-BA0B-9C9F0B8D8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3" y="-9178"/>
            <a:ext cx="2952207" cy="2214155"/>
          </a:xfrm>
          <a:prstGeom prst="rect">
            <a:avLst/>
          </a:prstGeom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FA3765D-459E-6A4B-A306-F2431E77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2B7C440-4CC4-614A-B547-42B474B1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268304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22CFA-D745-9943-90CD-DF27152F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oplossing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B5CFBCD-C4D4-A545-A999-5D8DF3469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76" y="1825625"/>
            <a:ext cx="6173973" cy="435133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979650-914E-B947-8383-B49B8E7E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12-11-2021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C811B8-DB95-EA4B-A209-90C2DDFA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Reni Freund en Senna Horsten</a:t>
            </a:r>
          </a:p>
        </p:txBody>
      </p:sp>
    </p:spTree>
    <p:extLst>
      <p:ext uri="{BB962C8B-B14F-4D97-AF65-F5344CB8AC3E}">
        <p14:creationId xmlns:p14="http://schemas.microsoft.com/office/powerpoint/2010/main" val="301139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evenwolden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3DA"/>
      </a:accent1>
      <a:accent2>
        <a:srgbClr val="FFF001"/>
      </a:accent2>
      <a:accent3>
        <a:srgbClr val="D93234"/>
      </a:accent3>
      <a:accent4>
        <a:srgbClr val="AA7C59"/>
      </a:accent4>
      <a:accent5>
        <a:srgbClr val="51335B"/>
      </a:accent5>
      <a:accent6>
        <a:srgbClr val="70AD47"/>
      </a:accent6>
      <a:hlink>
        <a:srgbClr val="00A3DA"/>
      </a:hlink>
      <a:folHlink>
        <a:srgbClr val="AA7C59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nwolden-BB-EKO-VB-2" id="{61E957B2-F6DA-064E-A168-17F6F75DAF4B}" vid="{ACE4F67E-9643-E141-B2C2-958AB86ED04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843E1CA22664499304454816202D5" ma:contentTypeVersion="2" ma:contentTypeDescription="Een nieuw document maken." ma:contentTypeScope="" ma:versionID="b5858ad520be3b8c19a1e4921a291aff">
  <xsd:schema xmlns:xsd="http://www.w3.org/2001/XMLSchema" xmlns:xs="http://www.w3.org/2001/XMLSchema" xmlns:p="http://schemas.microsoft.com/office/2006/metadata/properties" xmlns:ns2="77ee29c1-145a-488f-9b16-4f47cec71b28" targetNamespace="http://schemas.microsoft.com/office/2006/metadata/properties" ma:root="true" ma:fieldsID="b6fd6de8e48e280b6157d9a574986cb5" ns2:_="">
    <xsd:import namespace="77ee29c1-145a-488f-9b16-4f47cec71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e29c1-145a-488f-9b16-4f47cec71b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7AC278-BACB-4E62-B816-6F98C36D2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e29c1-145a-488f-9b16-4f47cec71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AA3252-6D13-42C2-BFFD-0BADC11B5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7CEE3A-533D-4210-8029-5859C304542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397</Words>
  <Application>Microsoft Macintosh PowerPoint</Application>
  <PresentationFormat>Diavoorstelling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Office-thema</vt:lpstr>
      <vt:lpstr>Gentherapie</vt:lpstr>
      <vt:lpstr>Waar komt de techniek vandaan?</vt:lpstr>
      <vt:lpstr>Gentherapie</vt:lpstr>
      <vt:lpstr>Toepassingen</vt:lpstr>
      <vt:lpstr>Gentherapie</vt:lpstr>
      <vt:lpstr>De opdracht</vt:lpstr>
      <vt:lpstr>De oplossing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ouders/verzorgers van H4F</dc:title>
  <dc:creator>Microsoft Office-gebruiker</dc:creator>
  <cp:lastModifiedBy>Reni Freund</cp:lastModifiedBy>
  <cp:revision>32</cp:revision>
  <dcterms:created xsi:type="dcterms:W3CDTF">2020-09-12T15:22:01Z</dcterms:created>
  <dcterms:modified xsi:type="dcterms:W3CDTF">2021-11-07T09:16:53Z</dcterms:modified>
</cp:coreProperties>
</file>