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0" r:id="rId3"/>
    <p:sldId id="257" r:id="rId4"/>
    <p:sldId id="291" r:id="rId5"/>
    <p:sldId id="293" r:id="rId6"/>
    <p:sldId id="294" r:id="rId7"/>
    <p:sldId id="297" r:id="rId8"/>
    <p:sldId id="299" r:id="rId9"/>
    <p:sldId id="300" r:id="rId10"/>
    <p:sldId id="301" r:id="rId11"/>
    <p:sldId id="261" r:id="rId12"/>
    <p:sldId id="263" r:id="rId13"/>
    <p:sldId id="265" r:id="rId14"/>
    <p:sldId id="266" r:id="rId15"/>
    <p:sldId id="267" r:id="rId16"/>
    <p:sldId id="268"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69" r:id="rId30"/>
    <p:sldId id="264" r:id="rId31"/>
    <p:sldId id="262" r:id="rId32"/>
    <p:sldId id="286" r:id="rId33"/>
    <p:sldId id="288" r:id="rId34"/>
    <p:sldId id="302" r:id="rId35"/>
    <p:sldId id="285"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79622" autoAdjust="0"/>
  </p:normalViewPr>
  <p:slideViewPr>
    <p:cSldViewPr snapToGrid="0">
      <p:cViewPr varScale="1">
        <p:scale>
          <a:sx n="55" d="100"/>
          <a:sy n="55" d="100"/>
        </p:scale>
        <p:origin x="11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A2C22-0687-460B-94AD-6E54DE1D1789}" type="datetimeFigureOut">
              <a:rPr lang="nl-NL" smtClean="0"/>
              <a:t>12-11-2021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7E0BA-527A-4924-9DAD-4C8C415BCC7B}" type="slidenum">
              <a:rPr lang="nl-NL" smtClean="0"/>
              <a:t>‹nr.›</a:t>
            </a:fld>
            <a:endParaRPr lang="nl-NL"/>
          </a:p>
        </p:txBody>
      </p:sp>
    </p:spTree>
    <p:extLst>
      <p:ext uri="{BB962C8B-B14F-4D97-AF65-F5344CB8AC3E}">
        <p14:creationId xmlns:p14="http://schemas.microsoft.com/office/powerpoint/2010/main" val="72605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a:t>
            </a:r>
            <a:r>
              <a:rPr lang="nl-NL" baseline="0" dirty="0"/>
              <a:t> heb je nodig?:</a:t>
            </a:r>
          </a:p>
          <a:p>
            <a:r>
              <a:rPr lang="nl-NL" baseline="0" dirty="0"/>
              <a:t>bakje met strandvondsten per groepje (10)</a:t>
            </a:r>
          </a:p>
          <a:p>
            <a:r>
              <a:rPr lang="nl-NL" baseline="0" dirty="0"/>
              <a:t>Extra plaatjes voor het </a:t>
            </a:r>
            <a:r>
              <a:rPr lang="nl-NL" baseline="0" dirty="0" err="1"/>
              <a:t>voedselweb</a:t>
            </a:r>
            <a:r>
              <a:rPr lang="nl-NL" baseline="0" dirty="0"/>
              <a:t> per groepje (10)</a:t>
            </a:r>
          </a:p>
          <a:p>
            <a:r>
              <a:rPr lang="nl-NL" baseline="0" dirty="0"/>
              <a:t>Bedreigingen kaartjes</a:t>
            </a:r>
          </a:p>
          <a:p>
            <a:r>
              <a:rPr lang="nl-NL" baseline="0" dirty="0"/>
              <a:t>Whiteboard markers 1 per groepje (10)</a:t>
            </a:r>
          </a:p>
          <a:p>
            <a:r>
              <a:rPr lang="nl-NL" baseline="0" dirty="0"/>
              <a:t>Determinatiemodellen (papier, boek en app)</a:t>
            </a:r>
          </a:p>
          <a:p>
            <a:r>
              <a:rPr lang="nl-NL" baseline="0" dirty="0"/>
              <a:t>Loepjes 20x</a:t>
            </a:r>
          </a:p>
          <a:p>
            <a:r>
              <a:rPr lang="nl-NL" baseline="0" dirty="0"/>
              <a:t>Schoonmaakmiddel </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8E77E0BA-527A-4924-9DAD-4C8C415BCC7B}" type="slidenum">
              <a:rPr lang="nl-NL" smtClean="0"/>
              <a:t>1</a:t>
            </a:fld>
            <a:endParaRPr lang="nl-NL"/>
          </a:p>
        </p:txBody>
      </p:sp>
    </p:spTree>
    <p:extLst>
      <p:ext uri="{BB962C8B-B14F-4D97-AF65-F5344CB8AC3E}">
        <p14:creationId xmlns:p14="http://schemas.microsoft.com/office/powerpoint/2010/main" val="85296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Fluweelwormen alleen terrestrisch</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DB37C2A0-3E06-4A4B-8110-33CC3027A0C0}" type="slidenum">
              <a:rPr lang="en-US" smtClean="0"/>
              <a:pPr/>
              <a:t>4</a:t>
            </a:fld>
            <a:endParaRPr lang="en-US"/>
          </a:p>
        </p:txBody>
      </p:sp>
    </p:spTree>
    <p:extLst>
      <p:ext uri="{BB962C8B-B14F-4D97-AF65-F5344CB8AC3E}">
        <p14:creationId xmlns:p14="http://schemas.microsoft.com/office/powerpoint/2010/main" val="177817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Plaatje uit 2016</a:t>
            </a:r>
          </a:p>
        </p:txBody>
      </p:sp>
      <p:sp>
        <p:nvSpPr>
          <p:cNvPr id="4" name="Slide Number Placeholder 3"/>
          <p:cNvSpPr>
            <a:spLocks noGrp="1"/>
          </p:cNvSpPr>
          <p:nvPr>
            <p:ph type="sldNum" sz="quarter" idx="10"/>
          </p:nvPr>
        </p:nvSpPr>
        <p:spPr/>
        <p:txBody>
          <a:bodyPr/>
          <a:lstStyle/>
          <a:p>
            <a:fld id="{BA1481A2-AB33-48B5-8E8A-48B6A22D7AEB}" type="slidenum">
              <a:rPr lang="nl-NL" smtClean="0"/>
              <a:t>5</a:t>
            </a:fld>
            <a:endParaRPr lang="nl-NL"/>
          </a:p>
        </p:txBody>
      </p:sp>
    </p:spTree>
    <p:extLst>
      <p:ext uri="{BB962C8B-B14F-4D97-AF65-F5344CB8AC3E}">
        <p14:creationId xmlns:p14="http://schemas.microsoft.com/office/powerpoint/2010/main" val="417142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B0F0"/>
                </a:solidFill>
              </a:rPr>
              <a:t>Welke van deze is uniek voor aquatische </a:t>
            </a:r>
            <a:r>
              <a:rPr lang="nl-NL" dirty="0" err="1">
                <a:solidFill>
                  <a:srgbClr val="00B0F0"/>
                </a:solidFill>
              </a:rPr>
              <a:t>heterotrofen</a:t>
            </a:r>
            <a:r>
              <a:rPr lang="nl-NL" dirty="0">
                <a:solidFill>
                  <a:srgbClr val="00B0F0"/>
                </a:solidFill>
              </a:rPr>
              <a:t>?</a:t>
            </a:r>
          </a:p>
          <a:p>
            <a:endParaRPr lang="nl-NL" dirty="0"/>
          </a:p>
        </p:txBody>
      </p:sp>
      <p:sp>
        <p:nvSpPr>
          <p:cNvPr id="4" name="Slide Number Placeholder 3"/>
          <p:cNvSpPr>
            <a:spLocks noGrp="1"/>
          </p:cNvSpPr>
          <p:nvPr>
            <p:ph type="sldNum" sz="quarter" idx="10"/>
          </p:nvPr>
        </p:nvSpPr>
        <p:spPr/>
        <p:txBody>
          <a:bodyPr/>
          <a:lstStyle/>
          <a:p>
            <a:fld id="{BA1481A2-AB33-48B5-8E8A-48B6A22D7AEB}" type="slidenum">
              <a:rPr lang="nl-NL" smtClean="0"/>
              <a:t>6</a:t>
            </a:fld>
            <a:endParaRPr lang="nl-NL"/>
          </a:p>
        </p:txBody>
      </p:sp>
    </p:spTree>
    <p:extLst>
      <p:ext uri="{BB962C8B-B14F-4D97-AF65-F5344CB8AC3E}">
        <p14:creationId xmlns:p14="http://schemas.microsoft.com/office/powerpoint/2010/main" val="259426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Nog ander</a:t>
            </a:r>
            <a:r>
              <a:rPr lang="nl-NL" baseline="0" dirty="0"/>
              <a:t> mechanisme: </a:t>
            </a:r>
            <a:r>
              <a:rPr lang="nl-NL" baseline="0" dirty="0" err="1"/>
              <a:t>kleptopredatie</a:t>
            </a:r>
            <a:endParaRPr lang="nl-NL" dirty="0"/>
          </a:p>
        </p:txBody>
      </p:sp>
      <p:sp>
        <p:nvSpPr>
          <p:cNvPr id="4" name="Slide Number Placeholder 3"/>
          <p:cNvSpPr>
            <a:spLocks noGrp="1"/>
          </p:cNvSpPr>
          <p:nvPr>
            <p:ph type="sldNum" sz="quarter" idx="10"/>
          </p:nvPr>
        </p:nvSpPr>
        <p:spPr/>
        <p:txBody>
          <a:bodyPr/>
          <a:lstStyle/>
          <a:p>
            <a:fld id="{8E77E0BA-527A-4924-9DAD-4C8C415BCC7B}" type="slidenum">
              <a:rPr lang="nl-NL" smtClean="0"/>
              <a:t>7</a:t>
            </a:fld>
            <a:endParaRPr lang="nl-NL"/>
          </a:p>
        </p:txBody>
      </p:sp>
    </p:spTree>
    <p:extLst>
      <p:ext uri="{BB962C8B-B14F-4D97-AF65-F5344CB8AC3E}">
        <p14:creationId xmlns:p14="http://schemas.microsoft.com/office/powerpoint/2010/main" val="265636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modderige bodem weinig</a:t>
            </a:r>
            <a:r>
              <a:rPr lang="nl-NL" baseline="0" dirty="0"/>
              <a:t> zuurstof. Water kan hier niet goed doordringen. </a:t>
            </a:r>
          </a:p>
          <a:p>
            <a:endParaRPr lang="nl-NL" baseline="0" dirty="0"/>
          </a:p>
          <a:p>
            <a:r>
              <a:rPr lang="nl-NL" baseline="0" dirty="0"/>
              <a:t>In modderige bodem (bodem met fijnere deeltjes) meer organische deeltjes, zoals microalgen, die beschikbare zuurstof snel verbruiken. </a:t>
            </a:r>
            <a:endParaRPr lang="nl-NL" dirty="0"/>
          </a:p>
        </p:txBody>
      </p:sp>
      <p:sp>
        <p:nvSpPr>
          <p:cNvPr id="4" name="Slide Number Placeholder 3"/>
          <p:cNvSpPr>
            <a:spLocks noGrp="1"/>
          </p:cNvSpPr>
          <p:nvPr>
            <p:ph type="sldNum" sz="quarter" idx="10"/>
          </p:nvPr>
        </p:nvSpPr>
        <p:spPr/>
        <p:txBody>
          <a:bodyPr/>
          <a:lstStyle/>
          <a:p>
            <a:fld id="{28F458F7-5D4C-4F87-A8ED-349A1FEDA425}" type="slidenum">
              <a:rPr lang="nl-NL" smtClean="0"/>
              <a:t>8</a:t>
            </a:fld>
            <a:endParaRPr lang="nl-NL"/>
          </a:p>
        </p:txBody>
      </p:sp>
    </p:spTree>
    <p:extLst>
      <p:ext uri="{BB962C8B-B14F-4D97-AF65-F5344CB8AC3E}">
        <p14:creationId xmlns:p14="http://schemas.microsoft.com/office/powerpoint/2010/main" val="130858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Foto: Waddenzeeschool.nl </a:t>
            </a:r>
          </a:p>
        </p:txBody>
      </p:sp>
      <p:sp>
        <p:nvSpPr>
          <p:cNvPr id="4" name="Slide Number Placeholder 3"/>
          <p:cNvSpPr>
            <a:spLocks noGrp="1"/>
          </p:cNvSpPr>
          <p:nvPr>
            <p:ph type="sldNum" sz="quarter" idx="10"/>
          </p:nvPr>
        </p:nvSpPr>
        <p:spPr/>
        <p:txBody>
          <a:bodyPr/>
          <a:lstStyle/>
          <a:p>
            <a:fld id="{BA1481A2-AB33-48B5-8E8A-48B6A22D7AEB}" type="slidenum">
              <a:rPr lang="nl-NL" smtClean="0"/>
              <a:t>9</a:t>
            </a:fld>
            <a:endParaRPr lang="nl-NL"/>
          </a:p>
        </p:txBody>
      </p:sp>
    </p:spTree>
    <p:extLst>
      <p:ext uri="{BB962C8B-B14F-4D97-AF65-F5344CB8AC3E}">
        <p14:creationId xmlns:p14="http://schemas.microsoft.com/office/powerpoint/2010/main" val="103596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E77E0BA-527A-4924-9DAD-4C8C415BCC7B}" type="slidenum">
              <a:rPr lang="nl-NL" smtClean="0"/>
              <a:t>20</a:t>
            </a:fld>
            <a:endParaRPr lang="nl-NL"/>
          </a:p>
        </p:txBody>
      </p:sp>
    </p:spTree>
    <p:extLst>
      <p:ext uri="{BB962C8B-B14F-4D97-AF65-F5344CB8AC3E}">
        <p14:creationId xmlns:p14="http://schemas.microsoft.com/office/powerpoint/2010/main" val="218708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12-11-2021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277028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12-11-2021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270179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12-11-2021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338069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12-11-2021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412372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12570F7-7BE0-4C41-87DF-A542329D2FFC}" type="datetimeFigureOut">
              <a:rPr lang="nl-NL" smtClean="0"/>
              <a:t>12-11-2021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303787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12570F7-7BE0-4C41-87DF-A542329D2FFC}" type="datetimeFigureOut">
              <a:rPr lang="nl-NL" smtClean="0"/>
              <a:t>12-11-2021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247592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12570F7-7BE0-4C41-87DF-A542329D2FFC}" type="datetimeFigureOut">
              <a:rPr lang="nl-NL" smtClean="0"/>
              <a:t>12-11-2021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236423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12570F7-7BE0-4C41-87DF-A542329D2FFC}" type="datetimeFigureOut">
              <a:rPr lang="nl-NL" smtClean="0"/>
              <a:t>12-11-2021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269244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12570F7-7BE0-4C41-87DF-A542329D2FFC}" type="datetimeFigureOut">
              <a:rPr lang="nl-NL" smtClean="0"/>
              <a:t>12-11-2021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369846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12570F7-7BE0-4C41-87DF-A542329D2FFC}" type="datetimeFigureOut">
              <a:rPr lang="nl-NL" smtClean="0"/>
              <a:t>12-11-2021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116729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12570F7-7BE0-4C41-87DF-A542329D2FFC}" type="datetimeFigureOut">
              <a:rPr lang="nl-NL" smtClean="0"/>
              <a:t>12-11-2021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AF53F0-8D73-4C01-A371-237A25348215}" type="slidenum">
              <a:rPr lang="nl-NL" smtClean="0"/>
              <a:t>‹nr.›</a:t>
            </a:fld>
            <a:endParaRPr lang="nl-NL"/>
          </a:p>
        </p:txBody>
      </p:sp>
    </p:spTree>
    <p:extLst>
      <p:ext uri="{BB962C8B-B14F-4D97-AF65-F5344CB8AC3E}">
        <p14:creationId xmlns:p14="http://schemas.microsoft.com/office/powerpoint/2010/main" val="259728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570F7-7BE0-4C41-87DF-A542329D2FFC}" type="datetimeFigureOut">
              <a:rPr lang="nl-NL" smtClean="0"/>
              <a:t>12-11-2021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F53F0-8D73-4C01-A371-237A25348215}" type="slidenum">
              <a:rPr lang="nl-NL" smtClean="0"/>
              <a:t>‹nr.›</a:t>
            </a:fld>
            <a:endParaRPr lang="nl-NL"/>
          </a:p>
        </p:txBody>
      </p:sp>
    </p:spTree>
    <p:extLst>
      <p:ext uri="{BB962C8B-B14F-4D97-AF65-F5344CB8AC3E}">
        <p14:creationId xmlns:p14="http://schemas.microsoft.com/office/powerpoint/2010/main" val="3804362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Vh239rUGXY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nemoon.org/projecten/strand-smp-kor/aanspoelsel-smp" TargetMode="External"/><Relationship Id="rId2" Type="http://schemas.openxmlformats.org/officeDocument/2006/relationships/hyperlink" Target="http://www.anemoon.org/anemoon-dag"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hyperlink" Target="https://www.anemoon.org/publicaties/download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6" name="Afbeelding 5">
            <a:extLst>
              <a:ext uri="{FF2B5EF4-FFF2-40B4-BE49-F238E27FC236}">
                <a16:creationId xmlns:a16="http://schemas.microsoft.com/office/drawing/2014/main" id="{37FDC48A-7606-4641-8E14-204325745F37}"/>
              </a:ext>
            </a:extLst>
          </p:cNvPr>
          <p:cNvPicPr>
            <a:picLocks noChangeAspect="1"/>
          </p:cNvPicPr>
          <p:nvPr/>
        </p:nvPicPr>
        <p:blipFill>
          <a:blip r:embed="rId3"/>
          <a:stretch>
            <a:fillRect/>
          </a:stretch>
        </p:blipFill>
        <p:spPr>
          <a:xfrm>
            <a:off x="2985429" y="284188"/>
            <a:ext cx="4806850" cy="6635700"/>
          </a:xfrm>
          <a:prstGeom prst="rect">
            <a:avLst/>
          </a:prstGeom>
        </p:spPr>
      </p:pic>
    </p:spTree>
    <p:extLst>
      <p:ext uri="{BB962C8B-B14F-4D97-AF65-F5344CB8AC3E}">
        <p14:creationId xmlns:p14="http://schemas.microsoft.com/office/powerpoint/2010/main" val="3025818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rgbClr val="FF0000"/>
                </a:solidFill>
              </a:rPr>
              <a:t>Schelpdierbanken</a:t>
            </a:r>
          </a:p>
        </p:txBody>
      </p:sp>
      <p:sp>
        <p:nvSpPr>
          <p:cNvPr id="3" name="Content Placeholder 2"/>
          <p:cNvSpPr>
            <a:spLocks noGrp="1"/>
          </p:cNvSpPr>
          <p:nvPr>
            <p:ph idx="1"/>
          </p:nvPr>
        </p:nvSpPr>
        <p:spPr>
          <a:xfrm>
            <a:off x="838200" y="1842559"/>
            <a:ext cx="10515600" cy="4351338"/>
          </a:xfrm>
        </p:spPr>
        <p:txBody>
          <a:bodyPr>
            <a:normAutofit/>
          </a:bodyPr>
          <a:lstStyle/>
          <a:p>
            <a:r>
              <a:rPr lang="nl-NL" dirty="0"/>
              <a:t>Vroeger 20% van de Noordzee, nu bijna allemaal verdwenen</a:t>
            </a:r>
          </a:p>
          <a:p>
            <a:r>
              <a:rPr lang="nl-NL" dirty="0"/>
              <a:t>Is als oase in de woestijn (veel hogere soortenrijkdom). </a:t>
            </a:r>
          </a:p>
          <a:p>
            <a:r>
              <a:rPr lang="nl-NL" dirty="0"/>
              <a:t>Substraat voor veel soorten</a:t>
            </a:r>
          </a:p>
          <a:p>
            <a:r>
              <a:rPr lang="nl-NL" dirty="0"/>
              <a:t>Kraamkamer voor veel soorten</a:t>
            </a:r>
          </a:p>
          <a:p>
            <a:endParaRPr lang="nl-NL" dirty="0"/>
          </a:p>
          <a:p>
            <a:pPr marL="0" indent="0">
              <a:lnSpc>
                <a:spcPct val="100000"/>
              </a:lnSpc>
              <a:buNone/>
            </a:pPr>
            <a:r>
              <a:rPr lang="nl-NL" dirty="0"/>
              <a:t>Windmolenparken bieden kansen</a:t>
            </a:r>
          </a:p>
          <a:p>
            <a:pPr marL="0" indent="0">
              <a:lnSpc>
                <a:spcPct val="100000"/>
              </a:lnSpc>
              <a:buNone/>
            </a:pPr>
            <a:r>
              <a:rPr lang="nl-NL" dirty="0"/>
              <a:t>Voor herstel schelpdierbanken</a:t>
            </a:r>
          </a:p>
          <a:p>
            <a:endParaRPr lang="nl-NL" dirty="0"/>
          </a:p>
          <a:p>
            <a:endParaRPr lang="nl-NL" dirty="0"/>
          </a:p>
          <a:p>
            <a:endParaRPr lang="nl-NL" dirty="0"/>
          </a:p>
          <a:p>
            <a:endParaRPr lang="nl-NL" dirty="0"/>
          </a:p>
        </p:txBody>
      </p:sp>
      <p:pic>
        <p:nvPicPr>
          <p:cNvPr id="4" name="Picture 3">
            <a:hlinkClick r:id="rId2"/>
          </p:cNvPr>
          <p:cNvPicPr>
            <a:picLocks noChangeAspect="1"/>
          </p:cNvPicPr>
          <p:nvPr/>
        </p:nvPicPr>
        <p:blipFill>
          <a:blip r:embed="rId3"/>
          <a:stretch>
            <a:fillRect/>
          </a:stretch>
        </p:blipFill>
        <p:spPr>
          <a:xfrm>
            <a:off x="6395693" y="3013075"/>
            <a:ext cx="5489919" cy="3844925"/>
          </a:xfrm>
          <a:prstGeom prst="rect">
            <a:avLst/>
          </a:prstGeom>
        </p:spPr>
      </p:pic>
      <p:sp>
        <p:nvSpPr>
          <p:cNvPr id="5" name="TextBox 4"/>
          <p:cNvSpPr txBox="1"/>
          <p:nvPr/>
        </p:nvSpPr>
        <p:spPr>
          <a:xfrm>
            <a:off x="1378166" y="6341282"/>
            <a:ext cx="5017527" cy="369332"/>
          </a:xfrm>
          <a:prstGeom prst="rect">
            <a:avLst/>
          </a:prstGeom>
          <a:noFill/>
        </p:spPr>
        <p:txBody>
          <a:bodyPr wrap="none" rtlCol="0">
            <a:spAutoFit/>
          </a:bodyPr>
          <a:lstStyle/>
          <a:p>
            <a:r>
              <a:rPr lang="nl-NL" dirty="0">
                <a:hlinkClick r:id="rId2"/>
              </a:rPr>
              <a:t>https://www.youtube.com/watch?v=Vh239rUGXYg</a:t>
            </a:r>
            <a:r>
              <a:rPr lang="nl-NL" dirty="0"/>
              <a:t> </a:t>
            </a:r>
          </a:p>
        </p:txBody>
      </p:sp>
    </p:spTree>
    <p:extLst>
      <p:ext uri="{BB962C8B-B14F-4D97-AF65-F5344CB8AC3E}">
        <p14:creationId xmlns:p14="http://schemas.microsoft.com/office/powerpoint/2010/main" val="364410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solidFill>
              </a:rPr>
              <a:t>Strandvondsten determineren</a:t>
            </a:r>
          </a:p>
        </p:txBody>
      </p:sp>
      <p:sp>
        <p:nvSpPr>
          <p:cNvPr id="3" name="Tijdelijke aanduiding voor inhoud 2"/>
          <p:cNvSpPr>
            <a:spLocks noGrp="1"/>
          </p:cNvSpPr>
          <p:nvPr>
            <p:ph idx="1"/>
          </p:nvPr>
        </p:nvSpPr>
        <p:spPr>
          <a:xfrm>
            <a:off x="838201" y="1825625"/>
            <a:ext cx="6614786" cy="4351338"/>
          </a:xfrm>
        </p:spPr>
        <p:txBody>
          <a:bodyPr/>
          <a:lstStyle/>
          <a:p>
            <a:r>
              <a:rPr lang="nl-NL" dirty="0" smtClean="0"/>
              <a:t>Krijgt een flap, loep, kaarten en bakje</a:t>
            </a:r>
            <a:endParaRPr lang="nl-NL" dirty="0"/>
          </a:p>
          <a:p>
            <a:r>
              <a:rPr lang="nl-NL" dirty="0"/>
              <a:t>Determineer de schatten met je groepje</a:t>
            </a:r>
          </a:p>
          <a:p>
            <a:r>
              <a:rPr lang="nl-NL" dirty="0"/>
              <a:t>Denk je de naam te weten? Leg de schat op de flap en schrijf de naam erbij</a:t>
            </a:r>
          </a:p>
          <a:p>
            <a:endParaRPr lang="nl-NL" dirty="0"/>
          </a:p>
          <a:p>
            <a:endParaRPr lang="nl-NL" dirty="0"/>
          </a:p>
          <a:p>
            <a:endParaRPr lang="nl-NL" dirty="0"/>
          </a:p>
          <a:p>
            <a:pPr marL="0" indent="0">
              <a:buNone/>
            </a:pPr>
            <a:r>
              <a:rPr lang="nl-NL" dirty="0"/>
              <a:t>Determineren doe je zo: waddenapp, boeken en zoekkaarten</a:t>
            </a:r>
          </a:p>
          <a:p>
            <a:endParaRPr lang="nl-NL" dirty="0"/>
          </a:p>
        </p:txBody>
      </p:sp>
      <p:pic>
        <p:nvPicPr>
          <p:cNvPr id="4098" name="Picture 2" descr="Afbeeldingsresultaat voor prij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009" y="0"/>
            <a:ext cx="3381503" cy="3381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559004" y="2778656"/>
            <a:ext cx="3987404" cy="4092596"/>
          </a:xfrm>
          <a:prstGeom prst="rect">
            <a:avLst/>
          </a:prstGeom>
        </p:spPr>
      </p:pic>
    </p:spTree>
    <p:extLst>
      <p:ext uri="{BB962C8B-B14F-4D97-AF65-F5344CB8AC3E}">
        <p14:creationId xmlns:p14="http://schemas.microsoft.com/office/powerpoint/2010/main" val="2990189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FF0000"/>
                </a:solidFill>
              </a:rPr>
              <a:t>Check!</a:t>
            </a:r>
          </a:p>
        </p:txBody>
      </p:sp>
      <p:sp>
        <p:nvSpPr>
          <p:cNvPr id="3" name="Tijdelijke aanduiding voor inhoud 2"/>
          <p:cNvSpPr>
            <a:spLocks noGrp="1"/>
          </p:cNvSpPr>
          <p:nvPr>
            <p:ph idx="1"/>
          </p:nvPr>
        </p:nvSpPr>
        <p:spPr/>
        <p:txBody>
          <a:bodyPr>
            <a:normAutofit lnSpcReduction="10000"/>
          </a:bodyPr>
          <a:lstStyle/>
          <a:p>
            <a:pPr marL="0" indent="0">
              <a:buNone/>
            </a:pPr>
            <a:r>
              <a:rPr lang="nl-NL" dirty="0"/>
              <a:t>	2 manieren om antwoorden te controleren:</a:t>
            </a:r>
          </a:p>
          <a:p>
            <a:pPr marL="0" indent="0">
              <a:buNone/>
            </a:pPr>
            <a:r>
              <a:rPr lang="nl-NL" dirty="0"/>
              <a:t>		1. bij zelfstandig werken: de nakijkdoos</a:t>
            </a:r>
          </a:p>
          <a:p>
            <a:pPr marL="0" indent="0">
              <a:buNone/>
            </a:pPr>
            <a:r>
              <a:rPr lang="nl-NL" dirty="0"/>
              <a:t>		2. bij klassikaal werken: klassikaal nabespreken</a:t>
            </a:r>
          </a:p>
          <a:p>
            <a:pPr marL="0" indent="0">
              <a:buNone/>
            </a:pPr>
            <a:r>
              <a:rPr lang="nl-NL" dirty="0">
                <a:sym typeface="Wingdings" panose="05000000000000000000" pitchFamily="2" charset="2"/>
              </a:rPr>
              <a:t>		 draai een tafel door!</a:t>
            </a:r>
          </a:p>
          <a:p>
            <a:pPr marL="0" indent="0">
              <a:buNone/>
            </a:pPr>
            <a:endParaRPr lang="nl-NL" dirty="0">
              <a:sym typeface="Wingdings" panose="05000000000000000000" pitchFamily="2" charset="2"/>
            </a:endParaRPr>
          </a:p>
          <a:p>
            <a:pPr marL="0" indent="0">
              <a:buNone/>
            </a:pPr>
            <a:endParaRPr lang="nl-NL" dirty="0">
              <a:sym typeface="Wingdings" panose="05000000000000000000" pitchFamily="2" charset="2"/>
            </a:endParaRPr>
          </a:p>
          <a:p>
            <a:pPr marL="0" indent="0">
              <a:buNone/>
            </a:pPr>
            <a:endParaRPr lang="nl-NL" dirty="0">
              <a:sym typeface="Wingdings" panose="05000000000000000000" pitchFamily="2" charset="2"/>
            </a:endParaRPr>
          </a:p>
          <a:p>
            <a:pPr marL="0" indent="0">
              <a:buNone/>
            </a:pPr>
            <a:r>
              <a:rPr lang="nl-NL" dirty="0">
                <a:sym typeface="Wingdings" panose="05000000000000000000" pitchFamily="2" charset="2"/>
              </a:rPr>
              <a:t>	Nog leuk om toe te voegen: </a:t>
            </a:r>
            <a:br>
              <a:rPr lang="nl-NL" dirty="0">
                <a:sym typeface="Wingdings" panose="05000000000000000000" pitchFamily="2" charset="2"/>
              </a:rPr>
            </a:br>
            <a:r>
              <a:rPr lang="nl-NL" dirty="0">
                <a:sym typeface="Wingdings" panose="05000000000000000000" pitchFamily="2" charset="2"/>
              </a:rPr>
              <a:t>	stukjes net, paraffine, fossiel hout</a:t>
            </a:r>
            <a:endParaRPr lang="nl-NL" dirty="0"/>
          </a:p>
        </p:txBody>
      </p:sp>
      <p:pic>
        <p:nvPicPr>
          <p:cNvPr id="17410" name="Picture 2" descr="Afbeeldingsresultaat voor light bol eart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32" r="12924"/>
          <a:stretch/>
        </p:blipFill>
        <p:spPr bwMode="auto">
          <a:xfrm>
            <a:off x="169172" y="4281199"/>
            <a:ext cx="1503766" cy="203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54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Gewone mossel					</a:t>
            </a:r>
            <a:r>
              <a:rPr lang="nl-NL" dirty="0" err="1"/>
              <a:t>Roggenei</a:t>
            </a:r>
            <a:endParaRPr lang="nl-NL" dirty="0"/>
          </a:p>
        </p:txBody>
      </p:sp>
      <p:pic>
        <p:nvPicPr>
          <p:cNvPr id="1026" name="Picture 2" descr="Gerelateerde afbeel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38775"/>
            <a:ext cx="6013953" cy="2758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roggen 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031" y="1540701"/>
            <a:ext cx="3616447" cy="481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34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Zeeklit</a:t>
            </a:r>
            <a:r>
              <a:rPr lang="nl-NL" dirty="0"/>
              <a:t> / hartegel				Haaien ei</a:t>
            </a:r>
          </a:p>
        </p:txBody>
      </p:sp>
      <p:sp>
        <p:nvSpPr>
          <p:cNvPr id="3" name="Tijdelijke aanduiding voor inhoud 2"/>
          <p:cNvSpPr>
            <a:spLocks noGrp="1"/>
          </p:cNvSpPr>
          <p:nvPr>
            <p:ph idx="1"/>
          </p:nvPr>
        </p:nvSpPr>
        <p:spPr/>
        <p:txBody>
          <a:bodyPr/>
          <a:lstStyle/>
          <a:p>
            <a:endParaRPr lang="nl-NL"/>
          </a:p>
        </p:txBody>
      </p:sp>
      <p:pic>
        <p:nvPicPr>
          <p:cNvPr id="2050" name="Picture 2" descr="Afbeeldingsresultaat voor zeekl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66" y="1958990"/>
            <a:ext cx="6962427" cy="36639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haaien ei"/>
          <p:cNvPicPr>
            <a:picLocks noChangeAspect="1" noChangeArrowheads="1"/>
          </p:cNvPicPr>
          <p:nvPr/>
        </p:nvPicPr>
        <p:blipFill rotWithShape="1">
          <a:blip r:embed="rId3">
            <a:extLst>
              <a:ext uri="{28A0092B-C50C-407E-A947-70E740481C1C}">
                <a14:useLocalDpi xmlns:a14="http://schemas.microsoft.com/office/drawing/2010/main" val="0"/>
              </a:ext>
            </a:extLst>
          </a:blip>
          <a:srcRect l="14085" r="15276"/>
          <a:stretch/>
        </p:blipFill>
        <p:spPr bwMode="auto">
          <a:xfrm>
            <a:off x="8021877" y="1484212"/>
            <a:ext cx="3156560" cy="526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2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Amerikaanse 				Ruwe</a:t>
            </a:r>
            <a:br>
              <a:rPr lang="nl-NL" dirty="0"/>
            </a:br>
            <a:r>
              <a:rPr lang="nl-NL" dirty="0"/>
              <a:t>boormossel					Boormossel</a:t>
            </a:r>
          </a:p>
        </p:txBody>
      </p:sp>
      <p:sp>
        <p:nvSpPr>
          <p:cNvPr id="3" name="Tijdelijke aanduiding voor inhoud 2"/>
          <p:cNvSpPr>
            <a:spLocks noGrp="1"/>
          </p:cNvSpPr>
          <p:nvPr>
            <p:ph idx="1"/>
          </p:nvPr>
        </p:nvSpPr>
        <p:spPr/>
        <p:txBody>
          <a:bodyPr/>
          <a:lstStyle/>
          <a:p>
            <a:endParaRPr lang="nl-NL" dirty="0"/>
          </a:p>
        </p:txBody>
      </p:sp>
      <p:pic>
        <p:nvPicPr>
          <p:cNvPr id="3074" name="Picture 2" descr="Afbeeldingsresultaat voor amerikaanse boormos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31" y="1860930"/>
            <a:ext cx="5185776" cy="38893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fbeeldingsresultaat voor ruwe boormos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274" y="1857015"/>
            <a:ext cx="5190995" cy="389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6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Zaagje						Venus schelp</a:t>
            </a:r>
          </a:p>
        </p:txBody>
      </p:sp>
      <p:sp>
        <p:nvSpPr>
          <p:cNvPr id="3" name="Tijdelijke aanduiding voor inhoud 2"/>
          <p:cNvSpPr>
            <a:spLocks noGrp="1"/>
          </p:cNvSpPr>
          <p:nvPr>
            <p:ph idx="1"/>
          </p:nvPr>
        </p:nvSpPr>
        <p:spPr/>
        <p:txBody>
          <a:bodyPr/>
          <a:lstStyle/>
          <a:p>
            <a:endParaRPr lang="nl-NL" dirty="0"/>
          </a:p>
        </p:txBody>
      </p:sp>
      <p:pic>
        <p:nvPicPr>
          <p:cNvPr id="10242" name="Picture 2" descr="Afbeeldingsresultaat voor zaag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83" y="1690687"/>
            <a:ext cx="5525558" cy="41474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fbeeldingsresultaat voor venussc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215" y="1690687"/>
            <a:ext cx="5525557" cy="414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20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Tepelhoorn 					Gewone alikruik</a:t>
            </a:r>
          </a:p>
        </p:txBody>
      </p:sp>
      <p:sp>
        <p:nvSpPr>
          <p:cNvPr id="3" name="Tijdelijke aanduiding voor inhoud 2"/>
          <p:cNvSpPr>
            <a:spLocks noGrp="1"/>
          </p:cNvSpPr>
          <p:nvPr>
            <p:ph idx="1"/>
          </p:nvPr>
        </p:nvSpPr>
        <p:spPr/>
        <p:txBody>
          <a:bodyPr/>
          <a:lstStyle/>
          <a:p>
            <a:endParaRPr lang="nl-NL"/>
          </a:p>
        </p:txBody>
      </p:sp>
      <p:pic>
        <p:nvPicPr>
          <p:cNvPr id="11266" name="Picture 2" descr="Afbeeldingsresultaat voor tepelh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0" y="1779424"/>
            <a:ext cx="5510481" cy="41328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fbeeldingsresultaat voor gewone alikru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681" y="1779424"/>
            <a:ext cx="5548058" cy="41610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24840" y="5411830"/>
            <a:ext cx="2971800" cy="1057275"/>
          </a:xfrm>
          <a:prstGeom prst="rect">
            <a:avLst/>
          </a:prstGeom>
        </p:spPr>
      </p:pic>
    </p:spTree>
    <p:extLst>
      <p:ext uri="{BB962C8B-B14F-4D97-AF65-F5344CB8AC3E}">
        <p14:creationId xmlns:p14="http://schemas.microsoft.com/office/powerpoint/2010/main" val="1783850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Zeekat 							Wulk		</a:t>
            </a:r>
          </a:p>
        </p:txBody>
      </p:sp>
      <p:sp>
        <p:nvSpPr>
          <p:cNvPr id="3" name="Tijdelijke aanduiding voor inhoud 2"/>
          <p:cNvSpPr>
            <a:spLocks noGrp="1"/>
          </p:cNvSpPr>
          <p:nvPr>
            <p:ph idx="1"/>
          </p:nvPr>
        </p:nvSpPr>
        <p:spPr/>
        <p:txBody>
          <a:bodyPr/>
          <a:lstStyle/>
          <a:p>
            <a:endParaRPr lang="nl-NL"/>
          </a:p>
        </p:txBody>
      </p:sp>
      <p:pic>
        <p:nvPicPr>
          <p:cNvPr id="12290" name="Picture 2" descr="Afbeeldingsresultaat voor zeekat ske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36619" y="2681811"/>
            <a:ext cx="5031884" cy="27807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fbeeldingsresultaat voor wu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977" y="1527850"/>
            <a:ext cx="6736291" cy="5052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678779" y="4655523"/>
            <a:ext cx="3513221" cy="2202478"/>
          </a:xfrm>
          <a:prstGeom prst="rect">
            <a:avLst/>
          </a:prstGeom>
        </p:spPr>
      </p:pic>
    </p:spTree>
    <p:extLst>
      <p:ext uri="{BB962C8B-B14F-4D97-AF65-F5344CB8AC3E}">
        <p14:creationId xmlns:p14="http://schemas.microsoft.com/office/powerpoint/2010/main" val="38363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Schelpkokerworm			Goudkammetje </a:t>
            </a:r>
          </a:p>
        </p:txBody>
      </p:sp>
      <p:sp>
        <p:nvSpPr>
          <p:cNvPr id="3" name="Tijdelijke aanduiding voor inhoud 2"/>
          <p:cNvSpPr>
            <a:spLocks noGrp="1"/>
          </p:cNvSpPr>
          <p:nvPr>
            <p:ph idx="1"/>
          </p:nvPr>
        </p:nvSpPr>
        <p:spPr/>
        <p:txBody>
          <a:bodyPr/>
          <a:lstStyle/>
          <a:p>
            <a:endParaRPr lang="nl-NL" dirty="0"/>
          </a:p>
        </p:txBody>
      </p:sp>
      <p:pic>
        <p:nvPicPr>
          <p:cNvPr id="13314" name="Picture 2" descr="Afbeeldingsresultaat voor schelpkokerw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103" y="2218367"/>
            <a:ext cx="5491738" cy="31137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fbeeldingsresultaat voor Goudkammetj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40" b="10292"/>
          <a:stretch/>
        </p:blipFill>
        <p:spPr bwMode="auto">
          <a:xfrm>
            <a:off x="6096000" y="2217107"/>
            <a:ext cx="5900807" cy="310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77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FF0000"/>
                </a:solidFill>
              </a:rPr>
              <a:t>Voorstellen</a:t>
            </a:r>
          </a:p>
        </p:txBody>
      </p:sp>
      <p:sp>
        <p:nvSpPr>
          <p:cNvPr id="3" name="Tijdelijke aanduiding voor inhoud 2"/>
          <p:cNvSpPr>
            <a:spLocks noGrp="1"/>
          </p:cNvSpPr>
          <p:nvPr>
            <p:ph idx="1"/>
          </p:nvPr>
        </p:nvSpPr>
        <p:spPr/>
        <p:txBody>
          <a:bodyPr/>
          <a:lstStyle/>
          <a:p>
            <a:r>
              <a:rPr lang="nl-NL" dirty="0"/>
              <a:t>Sophie Mooren</a:t>
            </a:r>
          </a:p>
          <a:p>
            <a:pPr lvl="1"/>
            <a:r>
              <a:rPr lang="nl-NL" dirty="0"/>
              <a:t>Lerarenopleider vakgroep biologie</a:t>
            </a:r>
          </a:p>
          <a:p>
            <a:pPr lvl="1"/>
            <a:r>
              <a:rPr lang="nl-NL" dirty="0"/>
              <a:t>Bachelor &amp; master</a:t>
            </a:r>
          </a:p>
          <a:p>
            <a:pPr lvl="1"/>
            <a:r>
              <a:rPr lang="nl-NL" dirty="0"/>
              <a:t>Ecologie &amp; vakdidactiek</a:t>
            </a:r>
          </a:p>
          <a:p>
            <a:endParaRPr lang="nl-NL" dirty="0"/>
          </a:p>
          <a:p>
            <a:r>
              <a:rPr lang="nl-NL" dirty="0"/>
              <a:t>Jurgen Memelink</a:t>
            </a:r>
          </a:p>
          <a:p>
            <a:pPr lvl="1"/>
            <a:r>
              <a:rPr lang="nl-NL" dirty="0"/>
              <a:t>Lerarenopleider vakgroep biologie</a:t>
            </a:r>
          </a:p>
          <a:p>
            <a:pPr lvl="1"/>
            <a:r>
              <a:rPr lang="nl-NL" dirty="0"/>
              <a:t>Bachelor &amp; master</a:t>
            </a:r>
          </a:p>
          <a:p>
            <a:pPr lvl="1"/>
            <a:r>
              <a:rPr lang="nl-NL" dirty="0"/>
              <a:t>Ecologie &amp; vakdidactiek</a:t>
            </a:r>
          </a:p>
          <a:p>
            <a:endParaRPr lang="nl-NL" dirty="0"/>
          </a:p>
        </p:txBody>
      </p:sp>
      <p:pic>
        <p:nvPicPr>
          <p:cNvPr id="24582" name="Picture 6" descr="HU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44436"/>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30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Oesters:</a:t>
            </a:r>
            <a:br>
              <a:rPr lang="nl-NL" dirty="0"/>
            </a:br>
            <a:r>
              <a:rPr lang="nl-NL" dirty="0"/>
              <a:t>Japanse					Gewone/platte </a:t>
            </a:r>
          </a:p>
        </p:txBody>
      </p:sp>
      <p:sp>
        <p:nvSpPr>
          <p:cNvPr id="3" name="Tijdelijke aanduiding voor inhoud 2"/>
          <p:cNvSpPr>
            <a:spLocks noGrp="1"/>
          </p:cNvSpPr>
          <p:nvPr>
            <p:ph idx="1"/>
          </p:nvPr>
        </p:nvSpPr>
        <p:spPr/>
        <p:txBody>
          <a:bodyPr/>
          <a:lstStyle/>
          <a:p>
            <a:endParaRPr lang="nl-NL"/>
          </a:p>
        </p:txBody>
      </p:sp>
      <p:pic>
        <p:nvPicPr>
          <p:cNvPr id="14338" name="Picture 2" descr="Afbeeldingsresultaat voor japanse o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27" y="1904043"/>
            <a:ext cx="5240003" cy="393308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fbeeldingsresultaat voor platte oe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258" y="1904043"/>
            <a:ext cx="5244115" cy="393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110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Tere 						</a:t>
            </a:r>
            <a:r>
              <a:rPr lang="nl-NL" dirty="0" err="1"/>
              <a:t>Rechtsgestreepte</a:t>
            </a:r>
            <a:r>
              <a:rPr lang="nl-NL" dirty="0"/>
              <a:t> </a:t>
            </a:r>
            <a:br>
              <a:rPr lang="nl-NL" dirty="0"/>
            </a:br>
            <a:r>
              <a:rPr lang="nl-NL" dirty="0"/>
              <a:t>platschelp					platschelp</a:t>
            </a:r>
          </a:p>
        </p:txBody>
      </p:sp>
      <p:sp>
        <p:nvSpPr>
          <p:cNvPr id="3" name="Tijdelijke aanduiding voor inhoud 2"/>
          <p:cNvSpPr>
            <a:spLocks noGrp="1"/>
          </p:cNvSpPr>
          <p:nvPr>
            <p:ph idx="1"/>
          </p:nvPr>
        </p:nvSpPr>
        <p:spPr/>
        <p:txBody>
          <a:bodyPr/>
          <a:lstStyle/>
          <a:p>
            <a:endParaRPr lang="nl-NL" dirty="0"/>
          </a:p>
        </p:txBody>
      </p:sp>
      <p:pic>
        <p:nvPicPr>
          <p:cNvPr id="15364" name="Picture 4" descr="Afbeeldingsresultaat voor tere platsc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91" y="1957569"/>
            <a:ext cx="5104771" cy="383158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Afbeeldingsresultaat voor rechtsgestreepte platsche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073" y="1957569"/>
            <a:ext cx="5715538" cy="38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68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Gevlochten 					Noorse</a:t>
            </a:r>
            <a:br>
              <a:rPr lang="nl-NL" dirty="0"/>
            </a:br>
            <a:r>
              <a:rPr lang="nl-NL" dirty="0"/>
              <a:t>fuikhoorn					hartschelp</a:t>
            </a:r>
          </a:p>
        </p:txBody>
      </p:sp>
      <p:sp>
        <p:nvSpPr>
          <p:cNvPr id="3" name="Tijdelijke aanduiding voor inhoud 2"/>
          <p:cNvSpPr>
            <a:spLocks noGrp="1"/>
          </p:cNvSpPr>
          <p:nvPr>
            <p:ph idx="1"/>
          </p:nvPr>
        </p:nvSpPr>
        <p:spPr/>
        <p:txBody>
          <a:bodyPr/>
          <a:lstStyle/>
          <a:p>
            <a:endParaRPr lang="nl-NL"/>
          </a:p>
        </p:txBody>
      </p:sp>
      <p:pic>
        <p:nvPicPr>
          <p:cNvPr id="16386" name="Picture 2" descr="Afbeeldingsresultaat voor gevlochten fuikh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77" y="1933503"/>
            <a:ext cx="5514108" cy="413558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Afbeeldingsresultaat voor noorse hartsc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436" y="1933503"/>
            <a:ext cx="5514109" cy="413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916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Half geknotte				Grote </a:t>
            </a:r>
            <a:br>
              <a:rPr lang="nl-NL" dirty="0"/>
            </a:br>
            <a:r>
              <a:rPr lang="nl-NL" dirty="0"/>
              <a:t>strandschelp				strandschelp</a:t>
            </a:r>
          </a:p>
        </p:txBody>
      </p:sp>
      <p:pic>
        <p:nvPicPr>
          <p:cNvPr id="18436"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223" y="2045636"/>
            <a:ext cx="4736368" cy="355506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fbeeldingsresultaat voor halfgeknotte strandschel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7993" y="2045636"/>
            <a:ext cx="4740084" cy="3555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 y="5016206"/>
            <a:ext cx="2759242" cy="1841794"/>
          </a:xfrm>
          <a:prstGeom prst="rect">
            <a:avLst/>
          </a:prstGeom>
        </p:spPr>
      </p:pic>
      <p:pic>
        <p:nvPicPr>
          <p:cNvPr id="5" name="Picture 4"/>
          <p:cNvPicPr>
            <a:picLocks noChangeAspect="1"/>
          </p:cNvPicPr>
          <p:nvPr/>
        </p:nvPicPr>
        <p:blipFill>
          <a:blip r:embed="rId5"/>
          <a:stretch>
            <a:fillRect/>
          </a:stretch>
        </p:blipFill>
        <p:spPr>
          <a:xfrm>
            <a:off x="9721516" y="4822138"/>
            <a:ext cx="2470484" cy="2035862"/>
          </a:xfrm>
          <a:prstGeom prst="rect">
            <a:avLst/>
          </a:prstGeom>
        </p:spPr>
      </p:pic>
    </p:spTree>
    <p:extLst>
      <p:ext uri="{BB962C8B-B14F-4D97-AF65-F5344CB8AC3E}">
        <p14:creationId xmlns:p14="http://schemas.microsoft.com/office/powerpoint/2010/main" val="4198651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Otterschelp 					Strandgaper</a:t>
            </a:r>
          </a:p>
        </p:txBody>
      </p:sp>
      <p:sp>
        <p:nvSpPr>
          <p:cNvPr id="3" name="Tijdelijke aanduiding voor inhoud 2"/>
          <p:cNvSpPr>
            <a:spLocks noGrp="1"/>
          </p:cNvSpPr>
          <p:nvPr>
            <p:ph idx="1"/>
          </p:nvPr>
        </p:nvSpPr>
        <p:spPr/>
        <p:txBody>
          <a:bodyPr/>
          <a:lstStyle/>
          <a:p>
            <a:endParaRPr lang="nl-NL" dirty="0"/>
          </a:p>
        </p:txBody>
      </p:sp>
      <p:pic>
        <p:nvPicPr>
          <p:cNvPr id="19458" name="Picture 2" descr="Afbeeldingsresultaat voor ottersc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66" y="1690688"/>
            <a:ext cx="5008707" cy="375947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fbeeldingsresultaat voor strandg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924" y="1690688"/>
            <a:ext cx="5012636" cy="375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19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Gewone 					Brakwater</a:t>
            </a:r>
            <a:br>
              <a:rPr lang="nl-NL" dirty="0"/>
            </a:br>
            <a:r>
              <a:rPr lang="nl-NL" dirty="0"/>
              <a:t>Kokkel						Kokkel		</a:t>
            </a:r>
          </a:p>
        </p:txBody>
      </p:sp>
      <p:sp>
        <p:nvSpPr>
          <p:cNvPr id="3" name="Tijdelijke aanduiding voor inhoud 2"/>
          <p:cNvSpPr>
            <a:spLocks noGrp="1"/>
          </p:cNvSpPr>
          <p:nvPr>
            <p:ph idx="1"/>
          </p:nvPr>
        </p:nvSpPr>
        <p:spPr/>
        <p:txBody>
          <a:bodyPr/>
          <a:lstStyle/>
          <a:p>
            <a:endParaRPr lang="nl-NL" dirty="0"/>
          </a:p>
        </p:txBody>
      </p:sp>
      <p:pic>
        <p:nvPicPr>
          <p:cNvPr id="20482" name="Picture 2" descr="Afbeeldingsresultaat voor gewone kokk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503" y="2170687"/>
            <a:ext cx="5206572" cy="390799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70688"/>
            <a:ext cx="5206572" cy="390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917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Muiltje						Amerikaanse 								zwaardschede</a:t>
            </a:r>
          </a:p>
        </p:txBody>
      </p:sp>
      <p:sp>
        <p:nvSpPr>
          <p:cNvPr id="3" name="Tijdelijke aanduiding voor inhoud 2"/>
          <p:cNvSpPr>
            <a:spLocks noGrp="1"/>
          </p:cNvSpPr>
          <p:nvPr>
            <p:ph idx="1"/>
          </p:nvPr>
        </p:nvSpPr>
        <p:spPr/>
        <p:txBody>
          <a:bodyPr/>
          <a:lstStyle/>
          <a:p>
            <a:endParaRPr lang="nl-NL" dirty="0"/>
          </a:p>
        </p:txBody>
      </p:sp>
      <p:pic>
        <p:nvPicPr>
          <p:cNvPr id="21506" name="Picture 2" descr="Afbeeldingsresultaat voor muilt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65" y="1821223"/>
            <a:ext cx="5067012" cy="38002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fbeeldingsresultaat voor amerikaanse zwaardsche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024" y="1821222"/>
            <a:ext cx="5063039" cy="3800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96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Nonnetje						Tapijtschelp </a:t>
            </a:r>
          </a:p>
        </p:txBody>
      </p:sp>
      <p:sp>
        <p:nvSpPr>
          <p:cNvPr id="3" name="Tijdelijke aanduiding voor inhoud 2"/>
          <p:cNvSpPr>
            <a:spLocks noGrp="1"/>
          </p:cNvSpPr>
          <p:nvPr>
            <p:ph idx="1"/>
          </p:nvPr>
        </p:nvSpPr>
        <p:spPr/>
        <p:txBody>
          <a:bodyPr/>
          <a:lstStyle/>
          <a:p>
            <a:endParaRPr lang="nl-NL"/>
          </a:p>
        </p:txBody>
      </p:sp>
      <p:pic>
        <p:nvPicPr>
          <p:cNvPr id="22530"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58" y="1825625"/>
            <a:ext cx="4656833" cy="378405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Afbeeldingsresultaat voor tapijtsc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64" y="1775258"/>
            <a:ext cx="3960524" cy="396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49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Platte slijkgaper</a:t>
            </a:r>
          </a:p>
        </p:txBody>
      </p:sp>
      <p:sp>
        <p:nvSpPr>
          <p:cNvPr id="3" name="Tijdelijke aanduiding voor inhoud 2"/>
          <p:cNvSpPr>
            <a:spLocks noGrp="1"/>
          </p:cNvSpPr>
          <p:nvPr>
            <p:ph idx="1"/>
          </p:nvPr>
        </p:nvSpPr>
        <p:spPr/>
        <p:txBody>
          <a:bodyPr/>
          <a:lstStyle/>
          <a:p>
            <a:endParaRPr lang="nl-NL"/>
          </a:p>
        </p:txBody>
      </p:sp>
      <p:pic>
        <p:nvPicPr>
          <p:cNvPr id="23554" name="Picture 2" descr="Afbeeldingsresultaat voor platte slijkg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1825625"/>
            <a:ext cx="5725680" cy="429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72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Afbeeldingsresultaat voor prij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34" y="365125"/>
            <a:ext cx="6306866" cy="630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92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solidFill>
              </a:rPr>
              <a:t>Programma</a:t>
            </a:r>
          </a:p>
        </p:txBody>
      </p:sp>
      <p:sp>
        <p:nvSpPr>
          <p:cNvPr id="3" name="Tijdelijke aanduiding voor inhoud 2"/>
          <p:cNvSpPr>
            <a:spLocks noGrp="1"/>
          </p:cNvSpPr>
          <p:nvPr>
            <p:ph idx="1"/>
          </p:nvPr>
        </p:nvSpPr>
        <p:spPr/>
        <p:txBody>
          <a:bodyPr/>
          <a:lstStyle/>
          <a:p>
            <a:r>
              <a:rPr lang="nl-NL" dirty="0"/>
              <a:t>Theorie </a:t>
            </a:r>
          </a:p>
          <a:p>
            <a:r>
              <a:rPr lang="nl-NL" dirty="0"/>
              <a:t>Strandvondsten determineren</a:t>
            </a:r>
          </a:p>
          <a:p>
            <a:r>
              <a:rPr lang="nl-NL" dirty="0"/>
              <a:t>Check moment</a:t>
            </a:r>
          </a:p>
          <a:p>
            <a:r>
              <a:rPr lang="nl-NL" dirty="0"/>
              <a:t>Verdiepende opdrachten </a:t>
            </a:r>
          </a:p>
        </p:txBody>
      </p:sp>
    </p:spTree>
    <p:extLst>
      <p:ext uri="{BB962C8B-B14F-4D97-AF65-F5344CB8AC3E}">
        <p14:creationId xmlns:p14="http://schemas.microsoft.com/office/powerpoint/2010/main" val="1713806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ie eet wie? | School @ Platteland">
            <a:extLst>
              <a:ext uri="{FF2B5EF4-FFF2-40B4-BE49-F238E27FC236}">
                <a16:creationId xmlns:a16="http://schemas.microsoft.com/office/drawing/2014/main" id="{9DE96B03-D406-45D0-AE23-7B4B53A3D4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81" b="576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b="1" dirty="0">
                <a:solidFill>
                  <a:schemeClr val="accent1"/>
                </a:solidFill>
              </a:rPr>
              <a:t>Verdiepende opdrachten</a:t>
            </a:r>
          </a:p>
        </p:txBody>
      </p:sp>
      <p:cxnSp>
        <p:nvCxnSpPr>
          <p:cNvPr id="1029" name="Straight Connector 72">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265043" y="3417574"/>
            <a:ext cx="5168348" cy="3142252"/>
          </a:xfrm>
        </p:spPr>
        <p:txBody>
          <a:bodyPr anchor="ctr">
            <a:normAutofit/>
          </a:bodyPr>
          <a:lstStyle/>
          <a:p>
            <a:r>
              <a:rPr lang="nl-NL" sz="2000" dirty="0"/>
              <a:t>Opdracht 1 </a:t>
            </a:r>
            <a:r>
              <a:rPr lang="nl-NL" sz="2000" dirty="0">
                <a:sym typeface="Wingdings" panose="05000000000000000000" pitchFamily="2" charset="2"/>
              </a:rPr>
              <a:t> maak nu een </a:t>
            </a:r>
            <a:r>
              <a:rPr lang="nl-NL" sz="2000" dirty="0" err="1">
                <a:sym typeface="Wingdings" panose="05000000000000000000" pitchFamily="2" charset="2"/>
              </a:rPr>
              <a:t>voedselweb</a:t>
            </a:r>
            <a:r>
              <a:rPr lang="nl-NL" sz="2000" dirty="0">
                <a:sym typeface="Wingdings" panose="05000000000000000000" pitchFamily="2" charset="2"/>
              </a:rPr>
              <a:t> op </a:t>
            </a:r>
            <a:r>
              <a:rPr lang="nl-NL" sz="2000" dirty="0" smtClean="0">
                <a:sym typeface="Wingdings" panose="05000000000000000000" pitchFamily="2" charset="2"/>
              </a:rPr>
              <a:t>flap of </a:t>
            </a:r>
            <a:r>
              <a:rPr lang="nl-NL" sz="2000" dirty="0">
                <a:sym typeface="Wingdings" panose="05000000000000000000" pitchFamily="2" charset="2"/>
              </a:rPr>
              <a:t>ramen van de schatten. Je krijgt aanvullende soorten. Pijlen zet je met een whiteboard marker op de </a:t>
            </a:r>
            <a:r>
              <a:rPr lang="nl-NL" sz="2000" dirty="0" smtClean="0">
                <a:sym typeface="Wingdings" panose="05000000000000000000" pitchFamily="2" charset="2"/>
              </a:rPr>
              <a:t>flap/raam</a:t>
            </a:r>
            <a:r>
              <a:rPr lang="nl-NL" sz="2000" dirty="0">
                <a:sym typeface="Wingdings" panose="05000000000000000000" pitchFamily="2" charset="2"/>
              </a:rPr>
              <a:t>. </a:t>
            </a:r>
          </a:p>
          <a:p>
            <a:r>
              <a:rPr lang="nl-NL" sz="2000" dirty="0">
                <a:sym typeface="Wingdings" panose="05000000000000000000" pitchFamily="2" charset="2"/>
              </a:rPr>
              <a:t>Opdracht 2 maak nu naast het </a:t>
            </a:r>
            <a:r>
              <a:rPr lang="nl-NL" sz="2000" dirty="0" err="1">
                <a:sym typeface="Wingdings" panose="05000000000000000000" pitchFamily="2" charset="2"/>
              </a:rPr>
              <a:t>voedselweb</a:t>
            </a:r>
            <a:r>
              <a:rPr lang="nl-NL" sz="2000" dirty="0">
                <a:sym typeface="Wingdings" panose="05000000000000000000" pitchFamily="2" charset="2"/>
              </a:rPr>
              <a:t> een bijpassende biomassapiramide </a:t>
            </a:r>
          </a:p>
          <a:p>
            <a:r>
              <a:rPr lang="nl-NL" sz="2000" dirty="0">
                <a:sym typeface="Wingdings" panose="05000000000000000000" pitchFamily="2" charset="2"/>
              </a:rPr>
              <a:t>Opdracht 3  introduceer nu een bedreiging (haal er eentje op bij </a:t>
            </a:r>
            <a:r>
              <a:rPr lang="nl-NL" sz="2000" dirty="0" smtClean="0">
                <a:sym typeface="Wingdings" panose="05000000000000000000" pitchFamily="2" charset="2"/>
              </a:rPr>
              <a:t>Sophie</a:t>
            </a:r>
            <a:r>
              <a:rPr lang="nl-NL" sz="2000" dirty="0">
                <a:sym typeface="Wingdings" panose="05000000000000000000" pitchFamily="2" charset="2"/>
              </a:rPr>
              <a:t>)</a:t>
            </a:r>
            <a:endParaRPr lang="nl-NL" sz="2000" dirty="0"/>
          </a:p>
        </p:txBody>
      </p:sp>
    </p:spTree>
    <p:extLst>
      <p:ext uri="{BB962C8B-B14F-4D97-AF65-F5344CB8AC3E}">
        <p14:creationId xmlns:p14="http://schemas.microsoft.com/office/powerpoint/2010/main" val="3965560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6414655" cy="3075708"/>
          </a:xfrm>
        </p:spPr>
        <p:txBody>
          <a:bodyPr>
            <a:normAutofit/>
          </a:bodyPr>
          <a:lstStyle/>
          <a:p>
            <a:r>
              <a:rPr lang="nl-NL" b="1" dirty="0">
                <a:solidFill>
                  <a:srgbClr val="FF0000"/>
                </a:solidFill>
              </a:rPr>
              <a:t>Nabespreking verdiepende </a:t>
            </a:r>
            <a:br>
              <a:rPr lang="nl-NL" b="1" dirty="0">
                <a:solidFill>
                  <a:srgbClr val="FF0000"/>
                </a:solidFill>
              </a:rPr>
            </a:br>
            <a:r>
              <a:rPr lang="nl-NL" b="1" dirty="0">
                <a:solidFill>
                  <a:srgbClr val="FF0000"/>
                </a:solidFill>
              </a:rPr>
              <a:t>opdrachten</a:t>
            </a:r>
          </a:p>
        </p:txBody>
      </p:sp>
      <p:pic>
        <p:nvPicPr>
          <p:cNvPr id="26630" name="Picture 6"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327" y="81280"/>
            <a:ext cx="4478659" cy="665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19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solidFill>
              </a:rPr>
              <a:t>Biomassapiramide in aquatische milieu</a:t>
            </a:r>
          </a:p>
        </p:txBody>
      </p:sp>
      <p:sp>
        <p:nvSpPr>
          <p:cNvPr id="3" name="Tijdelijke aanduiding voor inhoud 2"/>
          <p:cNvSpPr>
            <a:spLocks noGrp="1"/>
          </p:cNvSpPr>
          <p:nvPr>
            <p:ph idx="1"/>
          </p:nvPr>
        </p:nvSpPr>
        <p:spPr>
          <a:xfrm>
            <a:off x="5121566" y="1610591"/>
            <a:ext cx="6672116" cy="4790208"/>
          </a:xfrm>
        </p:spPr>
        <p:txBody>
          <a:bodyPr>
            <a:normAutofit lnSpcReduction="10000"/>
          </a:bodyPr>
          <a:lstStyle/>
          <a:p>
            <a:pPr marL="0" indent="0">
              <a:buNone/>
            </a:pPr>
            <a:r>
              <a:rPr lang="nl-NL" dirty="0"/>
              <a:t>Waarom ziet de biomassa piramide er anders uit dan op het land?</a:t>
            </a:r>
          </a:p>
          <a:p>
            <a:r>
              <a:rPr lang="nl-NL" dirty="0"/>
              <a:t>Producenten zijn de </a:t>
            </a:r>
            <a:r>
              <a:rPr lang="nl-NL" dirty="0" err="1"/>
              <a:t>fotosynthetiserende</a:t>
            </a:r>
            <a:r>
              <a:rPr lang="nl-NL" dirty="0"/>
              <a:t> algen en bacteriën</a:t>
            </a:r>
          </a:p>
          <a:p>
            <a:r>
              <a:rPr lang="nl-NL" dirty="0"/>
              <a:t>Totale massa is veel kleiner dan de biomassa van de organismen die de algen/ bacteriën consumeren</a:t>
            </a:r>
          </a:p>
          <a:p>
            <a:r>
              <a:rPr lang="nl-NL" dirty="0" err="1"/>
              <a:t>Planktonische</a:t>
            </a:r>
            <a:r>
              <a:rPr lang="nl-NL" dirty="0"/>
              <a:t> algen leggen veel meer zonne-energie vast dan landplanten en groeien, reproduceren en sterven in verhouding sneller = hoge turnover snelheid</a:t>
            </a:r>
          </a:p>
        </p:txBody>
      </p:sp>
      <p:pic>
        <p:nvPicPr>
          <p:cNvPr id="25602" name="Picture 2" descr="Afbeeldingsresultaat voor aquatic pyramid of bio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79" y="1825625"/>
            <a:ext cx="4376286" cy="393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solidFill>
              </a:rPr>
              <a:t>Biomassapiramide in aquatische milieu</a:t>
            </a:r>
            <a:endParaRPr lang="nl-NL" dirty="0">
              <a:solidFill>
                <a:schemeClr val="accent1"/>
              </a:solidFill>
            </a:endParaRPr>
          </a:p>
        </p:txBody>
      </p:sp>
      <p:sp>
        <p:nvSpPr>
          <p:cNvPr id="3" name="Tijdelijke aanduiding voor inhoud 2"/>
          <p:cNvSpPr>
            <a:spLocks noGrp="1"/>
          </p:cNvSpPr>
          <p:nvPr>
            <p:ph idx="1"/>
          </p:nvPr>
        </p:nvSpPr>
        <p:spPr>
          <a:xfrm>
            <a:off x="5676900" y="1825625"/>
            <a:ext cx="5676900" cy="4351338"/>
          </a:xfrm>
        </p:spPr>
        <p:txBody>
          <a:bodyPr/>
          <a:lstStyle/>
          <a:p>
            <a:pPr marL="0" indent="0">
              <a:buNone/>
            </a:pPr>
            <a:r>
              <a:rPr lang="nl-NL" dirty="0"/>
              <a:t>Open water is helder!</a:t>
            </a:r>
          </a:p>
          <a:p>
            <a:r>
              <a:rPr lang="nl-NL" dirty="0"/>
              <a:t>De inversie van de oceanische biomassapiramide is de reden waarom de waters van de open zee helder zijn en je met een goede observatie wel een vis bespeurt, maar niet de algen waarvan alle zeedieren uiteinde afhankelijk zijn.</a:t>
            </a:r>
          </a:p>
        </p:txBody>
      </p:sp>
      <p:pic>
        <p:nvPicPr>
          <p:cNvPr id="4" name="Picture 2" descr="Afbeeldingsresultaat voor aquatic pyramid of bio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79" y="1825625"/>
            <a:ext cx="4376286" cy="393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rgbClr val="FF0000"/>
                </a:solidFill>
              </a:rPr>
              <a:t>Stichting Anemoon</a:t>
            </a:r>
          </a:p>
        </p:txBody>
      </p:sp>
      <p:sp>
        <p:nvSpPr>
          <p:cNvPr id="3" name="Content Placeholder 2"/>
          <p:cNvSpPr>
            <a:spLocks noGrp="1"/>
          </p:cNvSpPr>
          <p:nvPr>
            <p:ph idx="1"/>
          </p:nvPr>
        </p:nvSpPr>
        <p:spPr>
          <a:xfrm>
            <a:off x="3079742" y="3456019"/>
            <a:ext cx="8817849" cy="4351338"/>
          </a:xfrm>
        </p:spPr>
        <p:txBody>
          <a:bodyPr/>
          <a:lstStyle/>
          <a:p>
            <a:pPr marL="0" indent="0">
              <a:buNone/>
            </a:pPr>
            <a:r>
              <a:rPr lang="nl-NL" dirty="0"/>
              <a:t>Na deze conferentie geïnspireerd:</a:t>
            </a:r>
          </a:p>
          <a:p>
            <a:pPr marL="0" indent="0">
              <a:buNone/>
            </a:pPr>
            <a:endParaRPr lang="nl-NL" dirty="0"/>
          </a:p>
          <a:p>
            <a:pPr marL="0" indent="0">
              <a:buNone/>
            </a:pPr>
            <a:r>
              <a:rPr lang="nl-NL" dirty="0" err="1"/>
              <a:t>Anemoondag</a:t>
            </a:r>
            <a:r>
              <a:rPr lang="nl-NL" dirty="0"/>
              <a:t>: </a:t>
            </a:r>
            <a:r>
              <a:rPr lang="nl-NL" u="sng" dirty="0">
                <a:hlinkClick r:id="rId2"/>
              </a:rPr>
              <a:t>www.anemoon.org/anemoon-dag</a:t>
            </a:r>
            <a:endParaRPr lang="nl-NL" dirty="0"/>
          </a:p>
          <a:p>
            <a:pPr marL="0" indent="0">
              <a:buNone/>
            </a:pPr>
            <a:r>
              <a:rPr lang="nl-NL" dirty="0"/>
              <a:t> </a:t>
            </a:r>
          </a:p>
          <a:p>
            <a:pPr marL="0" indent="0">
              <a:buNone/>
            </a:pPr>
            <a:r>
              <a:rPr lang="nl-NL" dirty="0"/>
              <a:t>Bijdrage leveren aan SMP:</a:t>
            </a:r>
          </a:p>
          <a:p>
            <a:pPr marL="0" indent="0">
              <a:buNone/>
            </a:pPr>
            <a:r>
              <a:rPr lang="nl-NL" dirty="0">
                <a:hlinkClick r:id="rId3"/>
              </a:rPr>
              <a:t>www.anemoon.org/projecten/strand-smp-kor/aanspoelsel-smp</a:t>
            </a:r>
            <a:endParaRPr lang="nl-NL" dirty="0"/>
          </a:p>
          <a:p>
            <a:pPr marL="0" indent="0">
              <a:buNone/>
            </a:pPr>
            <a:endParaRPr lang="nl-NL" dirty="0"/>
          </a:p>
        </p:txBody>
      </p:sp>
      <p:pic>
        <p:nvPicPr>
          <p:cNvPr id="4" name="Picture 3"/>
          <p:cNvPicPr>
            <a:picLocks noChangeAspect="1"/>
          </p:cNvPicPr>
          <p:nvPr/>
        </p:nvPicPr>
        <p:blipFill>
          <a:blip r:embed="rId4"/>
          <a:stretch>
            <a:fillRect/>
          </a:stretch>
        </p:blipFill>
        <p:spPr>
          <a:xfrm>
            <a:off x="9342020" y="934081"/>
            <a:ext cx="2135879" cy="3090894"/>
          </a:xfrm>
          <a:prstGeom prst="rect">
            <a:avLst/>
          </a:prstGeom>
        </p:spPr>
      </p:pic>
      <p:pic>
        <p:nvPicPr>
          <p:cNvPr id="5" name="Picture 4"/>
          <p:cNvPicPr>
            <a:picLocks noChangeAspect="1"/>
          </p:cNvPicPr>
          <p:nvPr/>
        </p:nvPicPr>
        <p:blipFill>
          <a:blip r:embed="rId5"/>
          <a:stretch>
            <a:fillRect/>
          </a:stretch>
        </p:blipFill>
        <p:spPr>
          <a:xfrm>
            <a:off x="375174" y="2455660"/>
            <a:ext cx="2135879" cy="3176028"/>
          </a:xfrm>
          <a:prstGeom prst="rect">
            <a:avLst/>
          </a:prstGeom>
        </p:spPr>
      </p:pic>
      <p:pic>
        <p:nvPicPr>
          <p:cNvPr id="6" name="Picture 5"/>
          <p:cNvPicPr>
            <a:picLocks noChangeAspect="1"/>
          </p:cNvPicPr>
          <p:nvPr/>
        </p:nvPicPr>
        <p:blipFill>
          <a:blip r:embed="rId6"/>
          <a:stretch>
            <a:fillRect/>
          </a:stretch>
        </p:blipFill>
        <p:spPr>
          <a:xfrm>
            <a:off x="5755356" y="178115"/>
            <a:ext cx="2093777" cy="3179440"/>
          </a:xfrm>
          <a:prstGeom prst="rect">
            <a:avLst/>
          </a:prstGeom>
        </p:spPr>
      </p:pic>
    </p:spTree>
    <p:extLst>
      <p:ext uri="{BB962C8B-B14F-4D97-AF65-F5344CB8AC3E}">
        <p14:creationId xmlns:p14="http://schemas.microsoft.com/office/powerpoint/2010/main" val="1871927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r>
              <a:rPr lang="nl-NL" dirty="0"/>
              <a:t>De plaatjes komen van verschillende bronnen, wij hebben geen enkele rechten op deze afbeeldingen. Kijk zelf vooral bij stichting Anemoon voor zoekkaarten ed.:</a:t>
            </a:r>
          </a:p>
          <a:p>
            <a:pPr marL="0" indent="0">
              <a:buNone/>
            </a:pPr>
            <a:r>
              <a:rPr lang="nl-NL" dirty="0">
                <a:hlinkClick r:id="rId2"/>
              </a:rPr>
              <a:t>https://www.anemoon.org/publicaties/downloads</a:t>
            </a:r>
            <a:endParaRPr lang="nl-NL" dirty="0"/>
          </a:p>
          <a:p>
            <a:pPr marL="0" indent="0">
              <a:buNone/>
            </a:pPr>
            <a:endParaRPr lang="nl-NL" dirty="0"/>
          </a:p>
          <a:p>
            <a:pPr marL="0" indent="0">
              <a:buNone/>
            </a:pPr>
            <a:r>
              <a:rPr lang="nl-NL" dirty="0"/>
              <a:t>Foto’s op dia 4, 6 en 7 zijn gemaakt door Jurgen Memelink</a:t>
            </a:r>
          </a:p>
        </p:txBody>
      </p:sp>
    </p:spTree>
    <p:extLst>
      <p:ext uri="{BB962C8B-B14F-4D97-AF65-F5344CB8AC3E}">
        <p14:creationId xmlns:p14="http://schemas.microsoft.com/office/powerpoint/2010/main" val="2914667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952" y="0"/>
            <a:ext cx="10515600" cy="1325563"/>
          </a:xfrm>
        </p:spPr>
        <p:txBody>
          <a:bodyPr/>
          <a:lstStyle/>
          <a:p>
            <a:r>
              <a:rPr lang="en-US" b="1" dirty="0" err="1">
                <a:solidFill>
                  <a:srgbClr val="FF0000"/>
                </a:solidFill>
              </a:rPr>
              <a:t>Biodiversiteit</a:t>
            </a:r>
            <a:r>
              <a:rPr lang="en-US" b="1" dirty="0">
                <a:solidFill>
                  <a:srgbClr val="FF0000"/>
                </a:solidFill>
              </a:rPr>
              <a:t> in het </a:t>
            </a:r>
            <a:r>
              <a:rPr lang="en-US" b="1" dirty="0" err="1">
                <a:solidFill>
                  <a:srgbClr val="FF0000"/>
                </a:solidFill>
              </a:rPr>
              <a:t>mariene</a:t>
            </a:r>
            <a:r>
              <a:rPr lang="en-US" b="1" dirty="0">
                <a:solidFill>
                  <a:srgbClr val="FF0000"/>
                </a:solidFill>
              </a:rPr>
              <a:t> milieu</a:t>
            </a:r>
          </a:p>
        </p:txBody>
      </p:sp>
      <p:sp>
        <p:nvSpPr>
          <p:cNvPr id="3" name="Tijdelijke aanduiding voor inhoud 2"/>
          <p:cNvSpPr>
            <a:spLocks noGrp="1"/>
          </p:cNvSpPr>
          <p:nvPr>
            <p:ph idx="1"/>
          </p:nvPr>
        </p:nvSpPr>
        <p:spPr>
          <a:xfrm>
            <a:off x="971952" y="1459972"/>
            <a:ext cx="7881938" cy="2246769"/>
          </a:xfrm>
        </p:spPr>
        <p:txBody>
          <a:bodyPr>
            <a:noAutofit/>
          </a:bodyPr>
          <a:lstStyle/>
          <a:p>
            <a:pPr marL="0" indent="0">
              <a:buNone/>
            </a:pPr>
            <a:r>
              <a:rPr lang="nl-NL" sz="2600" dirty="0"/>
              <a:t>Oceanen: enorme biomassa</a:t>
            </a:r>
          </a:p>
          <a:p>
            <a:pPr lvl="1"/>
            <a:r>
              <a:rPr lang="nl-NL" sz="2600" dirty="0"/>
              <a:t>Sterk geconcentreerde kernen met veel diversiteit</a:t>
            </a:r>
          </a:p>
          <a:p>
            <a:pPr lvl="1"/>
            <a:r>
              <a:rPr lang="nl-NL" sz="2600" dirty="0"/>
              <a:t>32 van de 33 dierlijke fyla in zee</a:t>
            </a:r>
          </a:p>
          <a:p>
            <a:pPr lvl="1"/>
            <a:r>
              <a:rPr lang="nl-NL" sz="2600" dirty="0"/>
              <a:t>12 van de 33 dierlijke fyla op het land</a:t>
            </a:r>
          </a:p>
          <a:p>
            <a:pPr lvl="1"/>
            <a:endParaRPr lang="nl-NL" sz="2600" dirty="0"/>
          </a:p>
        </p:txBody>
      </p:sp>
      <p:pic>
        <p:nvPicPr>
          <p:cNvPr id="5" name="Afbeelding 4"/>
          <p:cNvPicPr>
            <a:picLocks noChangeAspect="1"/>
          </p:cNvPicPr>
          <p:nvPr/>
        </p:nvPicPr>
        <p:blipFill>
          <a:blip r:embed="rId3"/>
          <a:stretch>
            <a:fillRect/>
          </a:stretch>
        </p:blipFill>
        <p:spPr>
          <a:xfrm>
            <a:off x="5926667" y="3303848"/>
            <a:ext cx="5915593" cy="3421887"/>
          </a:xfrm>
          <a:prstGeom prst="rect">
            <a:avLst/>
          </a:prstGeom>
        </p:spPr>
      </p:pic>
      <p:sp>
        <p:nvSpPr>
          <p:cNvPr id="7" name="Text Box 13"/>
          <p:cNvSpPr txBox="1">
            <a:spLocks noChangeArrowheads="1"/>
          </p:cNvSpPr>
          <p:nvPr/>
        </p:nvSpPr>
        <p:spPr bwMode="auto">
          <a:xfrm>
            <a:off x="2812251" y="6079404"/>
            <a:ext cx="3588550" cy="646331"/>
          </a:xfrm>
          <a:prstGeom prst="rect">
            <a:avLst/>
          </a:prstGeom>
          <a:noFill/>
          <a:ln w="12700">
            <a:noFill/>
            <a:miter lim="800000"/>
            <a:headEnd/>
            <a:tailEnd/>
          </a:ln>
        </p:spPr>
        <p:txBody>
          <a:bodyPr wrap="square">
            <a:spAutoFit/>
          </a:bodyPr>
          <a:lstStyle/>
          <a:p>
            <a:pPr>
              <a:defRPr/>
            </a:pPr>
            <a:r>
              <a:rPr lang="nl-NL" dirty="0"/>
              <a:t>(Grote heremietkreeft (</a:t>
            </a:r>
            <a:r>
              <a:rPr lang="nl-NL" b="0" i="1" dirty="0" err="1">
                <a:solidFill>
                  <a:srgbClr val="000000"/>
                </a:solidFill>
                <a:effectLst/>
                <a:latin typeface="inherit"/>
              </a:rPr>
              <a:t>Pagurus</a:t>
            </a:r>
            <a:r>
              <a:rPr lang="nl-NL" b="0" i="1" dirty="0">
                <a:solidFill>
                  <a:srgbClr val="000000"/>
                </a:solidFill>
                <a:effectLst/>
                <a:latin typeface="inherit"/>
              </a:rPr>
              <a:t> </a:t>
            </a:r>
            <a:r>
              <a:rPr lang="nl-NL" b="0" i="1" dirty="0" err="1">
                <a:solidFill>
                  <a:srgbClr val="000000"/>
                </a:solidFill>
                <a:effectLst/>
                <a:latin typeface="inherit"/>
              </a:rPr>
              <a:t>bernhardus</a:t>
            </a:r>
            <a:r>
              <a:rPr lang="nl-NL" b="0" i="1" dirty="0">
                <a:solidFill>
                  <a:srgbClr val="000000"/>
                </a:solidFill>
                <a:effectLst/>
                <a:latin typeface="inherit"/>
              </a:rPr>
              <a:t>, </a:t>
            </a:r>
            <a:r>
              <a:rPr lang="nl-NL" dirty="0"/>
              <a:t>Oosterschelde)</a:t>
            </a:r>
          </a:p>
        </p:txBody>
      </p:sp>
    </p:spTree>
    <p:extLst>
      <p:ext uri="{BB962C8B-B14F-4D97-AF65-F5344CB8AC3E}">
        <p14:creationId xmlns:p14="http://schemas.microsoft.com/office/powerpoint/2010/main" val="857706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2674" y="1277303"/>
            <a:ext cx="4792529" cy="4451030"/>
          </a:xfrm>
        </p:spPr>
        <p:txBody>
          <a:bodyPr>
            <a:normAutofit/>
          </a:bodyPr>
          <a:lstStyle/>
          <a:p>
            <a:pPr marL="0" indent="0">
              <a:buNone/>
            </a:pPr>
            <a:r>
              <a:rPr lang="nl-NL" dirty="0"/>
              <a:t>Nu iets meer dan 1300 soorten in NL Noordzee</a:t>
            </a:r>
          </a:p>
          <a:p>
            <a:pPr marL="0" indent="0">
              <a:buNone/>
            </a:pPr>
            <a:r>
              <a:rPr lang="nl-NL" dirty="0"/>
              <a:t>800 op zand / slibbodem</a:t>
            </a:r>
          </a:p>
          <a:p>
            <a:pPr marL="0" indent="0">
              <a:buNone/>
            </a:pPr>
            <a:r>
              <a:rPr lang="nl-NL" dirty="0"/>
              <a:t>500 op hard substraat</a:t>
            </a:r>
          </a:p>
          <a:p>
            <a:pPr marL="0" indent="0">
              <a:buNone/>
            </a:pPr>
            <a:endParaRPr lang="nl-NL" dirty="0"/>
          </a:p>
          <a:p>
            <a:pPr marL="0" indent="0">
              <a:buNone/>
            </a:pPr>
            <a:r>
              <a:rPr lang="nl-NL" dirty="0"/>
              <a:t>Van soorten op zand / slibbodem leeft merendeel niet op (</a:t>
            </a:r>
            <a:r>
              <a:rPr lang="nl-NL" dirty="0" err="1"/>
              <a:t>epifauna</a:t>
            </a:r>
            <a:r>
              <a:rPr lang="nl-NL" dirty="0"/>
              <a:t>) maar in de bodem (</a:t>
            </a:r>
            <a:r>
              <a:rPr lang="nl-NL" dirty="0" err="1"/>
              <a:t>infauna</a:t>
            </a:r>
            <a:r>
              <a:rPr lang="nl-NL" dirty="0"/>
              <a:t>)</a:t>
            </a:r>
          </a:p>
        </p:txBody>
      </p:sp>
      <p:pic>
        <p:nvPicPr>
          <p:cNvPr id="4" name="Picture 3"/>
          <p:cNvPicPr>
            <a:picLocks noChangeAspect="1"/>
          </p:cNvPicPr>
          <p:nvPr/>
        </p:nvPicPr>
        <p:blipFill>
          <a:blip r:embed="rId3"/>
          <a:stretch>
            <a:fillRect/>
          </a:stretch>
        </p:blipFill>
        <p:spPr>
          <a:xfrm>
            <a:off x="5455625" y="147637"/>
            <a:ext cx="6419352" cy="6710363"/>
          </a:xfrm>
          <a:prstGeom prst="rect">
            <a:avLst/>
          </a:prstGeom>
        </p:spPr>
      </p:pic>
    </p:spTree>
    <p:extLst>
      <p:ext uri="{BB962C8B-B14F-4D97-AF65-F5344CB8AC3E}">
        <p14:creationId xmlns:p14="http://schemas.microsoft.com/office/powerpoint/2010/main" val="2556928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solidFill>
              </a:rPr>
              <a:t>Voedingsmechanismen </a:t>
            </a:r>
            <a:br>
              <a:rPr lang="nl-NL" b="1" dirty="0">
                <a:solidFill>
                  <a:schemeClr val="accent1"/>
                </a:solidFill>
              </a:rPr>
            </a:br>
            <a:endParaRPr lang="nl-NL" sz="2200" b="1" dirty="0">
              <a:solidFill>
                <a:schemeClr val="accent1"/>
              </a:solidFill>
            </a:endParaRPr>
          </a:p>
        </p:txBody>
      </p:sp>
      <p:sp>
        <p:nvSpPr>
          <p:cNvPr id="3" name="Tijdelijke aanduiding voor inhoud 2"/>
          <p:cNvSpPr>
            <a:spLocks noGrp="1"/>
          </p:cNvSpPr>
          <p:nvPr>
            <p:ph idx="1"/>
          </p:nvPr>
        </p:nvSpPr>
        <p:spPr>
          <a:xfrm>
            <a:off x="838200" y="1523303"/>
            <a:ext cx="10515600" cy="5150909"/>
          </a:xfrm>
        </p:spPr>
        <p:txBody>
          <a:bodyPr>
            <a:normAutofit/>
          </a:bodyPr>
          <a:lstStyle/>
          <a:p>
            <a:r>
              <a:rPr lang="nl-NL" dirty="0"/>
              <a:t>Suspensie- / </a:t>
            </a:r>
            <a:r>
              <a:rPr lang="nl-NL" dirty="0" err="1"/>
              <a:t>filterfeeder</a:t>
            </a:r>
            <a:endParaRPr lang="nl-NL" dirty="0"/>
          </a:p>
          <a:p>
            <a:r>
              <a:rPr lang="nl-NL" dirty="0" err="1"/>
              <a:t>Substraatfeeder</a:t>
            </a:r>
            <a:endParaRPr lang="nl-NL" dirty="0"/>
          </a:p>
          <a:p>
            <a:r>
              <a:rPr lang="nl-NL" dirty="0" err="1"/>
              <a:t>Vloeistoffeeder</a:t>
            </a:r>
            <a:endParaRPr lang="nl-NL" dirty="0"/>
          </a:p>
          <a:p>
            <a:r>
              <a:rPr lang="nl-NL" dirty="0"/>
              <a:t>Bulk-</a:t>
            </a:r>
            <a:r>
              <a:rPr lang="nl-NL" dirty="0" err="1"/>
              <a:t>feeder</a:t>
            </a:r>
            <a:endParaRPr lang="nl-NL" dirty="0"/>
          </a:p>
          <a:p>
            <a:endParaRPr lang="nl-NL" dirty="0"/>
          </a:p>
          <a:p>
            <a:pPr marL="0" indent="0">
              <a:buNone/>
            </a:pPr>
            <a:endParaRPr lang="nl-NL" dirty="0">
              <a:solidFill>
                <a:srgbClr val="00B0F0"/>
              </a:solidFill>
            </a:endParaRPr>
          </a:p>
          <a:p>
            <a:pPr marL="0" indent="0">
              <a:buNone/>
            </a:pPr>
            <a:endParaRPr lang="nl-NL" dirty="0">
              <a:solidFill>
                <a:srgbClr val="00B0F0"/>
              </a:solidFill>
            </a:endParaRPr>
          </a:p>
          <a:p>
            <a:pPr marL="0" indent="0">
              <a:buNone/>
            </a:pPr>
            <a:endParaRPr lang="nl-NL" dirty="0"/>
          </a:p>
          <a:p>
            <a:pPr marL="0" indent="0">
              <a:buNone/>
            </a:pPr>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634" y="1875235"/>
            <a:ext cx="6398636" cy="4798977"/>
          </a:xfrm>
          <a:prstGeom prst="rect">
            <a:avLst/>
          </a:prstGeom>
        </p:spPr>
      </p:pic>
      <p:sp>
        <p:nvSpPr>
          <p:cNvPr id="5" name="Tekstvak 4"/>
          <p:cNvSpPr txBox="1"/>
          <p:nvPr/>
        </p:nvSpPr>
        <p:spPr>
          <a:xfrm>
            <a:off x="2264169" y="5846544"/>
            <a:ext cx="3724665" cy="646331"/>
          </a:xfrm>
          <a:prstGeom prst="rect">
            <a:avLst/>
          </a:prstGeom>
          <a:noFill/>
        </p:spPr>
        <p:txBody>
          <a:bodyPr wrap="square" rtlCol="0">
            <a:spAutoFit/>
          </a:bodyPr>
          <a:lstStyle/>
          <a:p>
            <a:r>
              <a:rPr lang="nl-NL" dirty="0"/>
              <a:t>(Doorschijnende zakpijp (</a:t>
            </a:r>
            <a:r>
              <a:rPr lang="nl-NL" b="0" i="1" dirty="0" err="1">
                <a:solidFill>
                  <a:srgbClr val="202122"/>
                </a:solidFill>
                <a:effectLst/>
                <a:latin typeface="Arial" panose="020B0604020202020204" pitchFamily="34" charset="0"/>
              </a:rPr>
              <a:t>Ciona</a:t>
            </a:r>
            <a:r>
              <a:rPr lang="nl-NL" b="0" i="1" dirty="0">
                <a:solidFill>
                  <a:srgbClr val="202122"/>
                </a:solidFill>
                <a:effectLst/>
                <a:latin typeface="Arial" panose="020B0604020202020204" pitchFamily="34" charset="0"/>
              </a:rPr>
              <a:t> intestinalis)</a:t>
            </a:r>
            <a:r>
              <a:rPr lang="nl-NL" dirty="0"/>
              <a:t>, Grevelingenmeer)</a:t>
            </a:r>
          </a:p>
        </p:txBody>
      </p:sp>
    </p:spTree>
    <p:extLst>
      <p:ext uri="{BB962C8B-B14F-4D97-AF65-F5344CB8AC3E}">
        <p14:creationId xmlns:p14="http://schemas.microsoft.com/office/powerpoint/2010/main" val="116486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6983" y="1639615"/>
            <a:ext cx="4219023" cy="3437428"/>
          </a:xfrm>
          <a:prstGeom prst="rect">
            <a:avLst/>
          </a:prstGeom>
        </p:spPr>
      </p:pic>
      <p:pic>
        <p:nvPicPr>
          <p:cNvPr id="5" name="Picture 4"/>
          <p:cNvPicPr>
            <a:picLocks noChangeAspect="1"/>
          </p:cNvPicPr>
          <p:nvPr/>
        </p:nvPicPr>
        <p:blipFill>
          <a:blip r:embed="rId4"/>
          <a:stretch>
            <a:fillRect/>
          </a:stretch>
        </p:blipFill>
        <p:spPr>
          <a:xfrm>
            <a:off x="7281562" y="1639615"/>
            <a:ext cx="4592190" cy="3437428"/>
          </a:xfrm>
          <a:prstGeom prst="rect">
            <a:avLst/>
          </a:prstGeom>
        </p:spPr>
      </p:pic>
      <p:sp>
        <p:nvSpPr>
          <p:cNvPr id="6" name="TextBox 5"/>
          <p:cNvSpPr txBox="1"/>
          <p:nvPr/>
        </p:nvSpPr>
        <p:spPr>
          <a:xfrm>
            <a:off x="886983" y="5077043"/>
            <a:ext cx="5089747" cy="646331"/>
          </a:xfrm>
          <a:prstGeom prst="rect">
            <a:avLst/>
          </a:prstGeom>
          <a:noFill/>
        </p:spPr>
        <p:txBody>
          <a:bodyPr wrap="square" rtlCol="0">
            <a:spAutoFit/>
          </a:bodyPr>
          <a:lstStyle/>
          <a:p>
            <a:r>
              <a:rPr lang="nl-NL" dirty="0"/>
              <a:t>(Groene wierslak (</a:t>
            </a:r>
            <a:r>
              <a:rPr lang="nl-NL" b="0" i="1" dirty="0" err="1">
                <a:solidFill>
                  <a:srgbClr val="000000"/>
                </a:solidFill>
                <a:effectLst/>
                <a:latin typeface="inherit"/>
              </a:rPr>
              <a:t>Elysia</a:t>
            </a:r>
            <a:r>
              <a:rPr lang="nl-NL" b="0" i="1" dirty="0">
                <a:solidFill>
                  <a:srgbClr val="000000"/>
                </a:solidFill>
                <a:effectLst/>
                <a:latin typeface="inherit"/>
              </a:rPr>
              <a:t> viridis, </a:t>
            </a:r>
            <a:r>
              <a:rPr lang="nl-NL" dirty="0"/>
              <a:t>Grevelingenmeer)</a:t>
            </a:r>
          </a:p>
          <a:p>
            <a:endParaRPr lang="nl-NL" dirty="0"/>
          </a:p>
        </p:txBody>
      </p:sp>
      <p:sp>
        <p:nvSpPr>
          <p:cNvPr id="7" name="TextBox 6"/>
          <p:cNvSpPr txBox="1"/>
          <p:nvPr/>
        </p:nvSpPr>
        <p:spPr>
          <a:xfrm>
            <a:off x="8479044" y="5075478"/>
            <a:ext cx="3499548" cy="646331"/>
          </a:xfrm>
          <a:prstGeom prst="rect">
            <a:avLst/>
          </a:prstGeom>
          <a:noFill/>
        </p:spPr>
        <p:txBody>
          <a:bodyPr wrap="none" rtlCol="0">
            <a:spAutoFit/>
          </a:bodyPr>
          <a:lstStyle/>
          <a:p>
            <a:r>
              <a:rPr lang="nl-NL" dirty="0"/>
              <a:t>(zoetwaterspons </a:t>
            </a:r>
            <a:r>
              <a:rPr lang="nl-NL" i="1" dirty="0" err="1"/>
              <a:t>spec</a:t>
            </a:r>
            <a:r>
              <a:rPr lang="nl-NL" dirty="0"/>
              <a:t>., Spiegelplas)</a:t>
            </a:r>
          </a:p>
          <a:p>
            <a:endParaRPr lang="nl-NL" dirty="0"/>
          </a:p>
        </p:txBody>
      </p:sp>
      <p:sp>
        <p:nvSpPr>
          <p:cNvPr id="8" name="TextBox 7"/>
          <p:cNvSpPr txBox="1"/>
          <p:nvPr/>
        </p:nvSpPr>
        <p:spPr>
          <a:xfrm>
            <a:off x="451976" y="-106017"/>
            <a:ext cx="11526616" cy="7263527"/>
          </a:xfrm>
          <a:prstGeom prst="rect">
            <a:avLst/>
          </a:prstGeom>
          <a:noFill/>
        </p:spPr>
        <p:txBody>
          <a:bodyPr wrap="square" rtlCol="0">
            <a:spAutoFit/>
          </a:bodyPr>
          <a:lstStyle/>
          <a:p>
            <a:r>
              <a:rPr lang="nl-NL" sz="2800" dirty="0"/>
              <a:t>Nog een andere vorm die ook veel voorkomt is:</a:t>
            </a:r>
          </a:p>
          <a:p>
            <a:r>
              <a:rPr lang="nl-NL" sz="2800" dirty="0"/>
              <a:t>Kleine autotrofe organismen die in lichaam gastheer zitten en gastheer van voedsel voorzien </a:t>
            </a:r>
          </a:p>
          <a:p>
            <a:endParaRPr lang="nl-NL" sz="2600" dirty="0"/>
          </a:p>
          <a:p>
            <a:endParaRPr lang="nl-NL" sz="2600" dirty="0"/>
          </a:p>
          <a:p>
            <a:endParaRPr lang="nl-NL" sz="2600" dirty="0"/>
          </a:p>
          <a:p>
            <a:endParaRPr lang="nl-NL" sz="2600" dirty="0"/>
          </a:p>
          <a:p>
            <a:endParaRPr lang="nl-NL" sz="2600" dirty="0"/>
          </a:p>
          <a:p>
            <a:endParaRPr lang="nl-NL" sz="2600" dirty="0"/>
          </a:p>
          <a:p>
            <a:endParaRPr lang="nl-NL" sz="2600" dirty="0"/>
          </a:p>
          <a:p>
            <a:endParaRPr lang="nl-NL" sz="2600" dirty="0"/>
          </a:p>
          <a:p>
            <a:endParaRPr lang="nl-NL" sz="2600" dirty="0"/>
          </a:p>
          <a:p>
            <a:endParaRPr lang="nl-NL" sz="2600" dirty="0"/>
          </a:p>
          <a:p>
            <a:endParaRPr lang="nl-NL" sz="2600" dirty="0"/>
          </a:p>
          <a:p>
            <a:r>
              <a:rPr lang="nl-NL" sz="2600" dirty="0"/>
              <a:t>% koolstof d.m.v. fotosynthese van alg naar gastheer moeilijk te meten. </a:t>
            </a:r>
          </a:p>
          <a:p>
            <a:r>
              <a:rPr lang="nl-NL" sz="2600" dirty="0"/>
              <a:t>Ligt tussen 5% (</a:t>
            </a:r>
            <a:r>
              <a:rPr lang="nl-NL" sz="2600" dirty="0" err="1"/>
              <a:t>zee-anemoon</a:t>
            </a:r>
            <a:r>
              <a:rPr lang="nl-NL" sz="2600" dirty="0"/>
              <a:t> </a:t>
            </a:r>
            <a:r>
              <a:rPr lang="nl-NL" sz="2600" i="1" dirty="0" err="1"/>
              <a:t>Anthopleura</a:t>
            </a:r>
            <a:r>
              <a:rPr lang="nl-NL" sz="2600" i="1" dirty="0"/>
              <a:t> </a:t>
            </a:r>
            <a:r>
              <a:rPr lang="nl-NL" sz="2600" i="1" dirty="0" err="1"/>
              <a:t>xantholgrammica</a:t>
            </a:r>
            <a:r>
              <a:rPr lang="nl-NL" sz="2600" dirty="0"/>
              <a:t>) en 95% (koraal </a:t>
            </a:r>
            <a:r>
              <a:rPr lang="nl-NL" sz="2600" i="1" dirty="0" err="1"/>
              <a:t>Stylophora</a:t>
            </a:r>
            <a:r>
              <a:rPr lang="nl-NL" sz="2600" i="1" dirty="0"/>
              <a:t> </a:t>
            </a:r>
            <a:r>
              <a:rPr lang="nl-NL" sz="2600" i="1" dirty="0" err="1"/>
              <a:t>pistillata</a:t>
            </a:r>
            <a:r>
              <a:rPr lang="nl-NL" sz="2600" dirty="0"/>
              <a:t>)</a:t>
            </a:r>
          </a:p>
          <a:p>
            <a:endParaRPr lang="nl-NL" dirty="0"/>
          </a:p>
        </p:txBody>
      </p:sp>
    </p:spTree>
    <p:extLst>
      <p:ext uri="{BB962C8B-B14F-4D97-AF65-F5344CB8AC3E}">
        <p14:creationId xmlns:p14="http://schemas.microsoft.com/office/powerpoint/2010/main" val="151044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3" end="13"/>
                                            </p:txEl>
                                          </p:spTgt>
                                        </p:tgtEl>
                                        <p:attrNameLst>
                                          <p:attrName>style.visibility</p:attrName>
                                        </p:attrNameLst>
                                      </p:cBhvr>
                                      <p:to>
                                        <p:strVal val="visible"/>
                                      </p:to>
                                    </p:set>
                                    <p:anim calcmode="lin" valueType="num">
                                      <p:cBhvr additive="base">
                                        <p:cTn id="13"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4" end="14"/>
                                            </p:txEl>
                                          </p:spTgt>
                                        </p:tgtEl>
                                        <p:attrNameLst>
                                          <p:attrName>style.visibility</p:attrName>
                                        </p:attrNameLst>
                                      </p:cBhvr>
                                      <p:to>
                                        <p:strVal val="visible"/>
                                      </p:to>
                                    </p:set>
                                    <p:anim calcmode="lin" valueType="num">
                                      <p:cBhvr additive="base">
                                        <p:cTn id="17"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055"/>
            <a:ext cx="10515600" cy="1325563"/>
          </a:xfrm>
        </p:spPr>
        <p:txBody>
          <a:bodyPr/>
          <a:lstStyle/>
          <a:p>
            <a:r>
              <a:rPr lang="nl-NL" b="1" dirty="0">
                <a:solidFill>
                  <a:srgbClr val="FF0000"/>
                </a:solidFill>
              </a:rPr>
              <a:t>Substraat specifieke soorten </a:t>
            </a:r>
          </a:p>
        </p:txBody>
      </p:sp>
      <p:sp>
        <p:nvSpPr>
          <p:cNvPr id="3" name="Tijdelijke aanduiding voor inhoud 2"/>
          <p:cNvSpPr>
            <a:spLocks noGrp="1"/>
          </p:cNvSpPr>
          <p:nvPr>
            <p:ph idx="1"/>
          </p:nvPr>
        </p:nvSpPr>
        <p:spPr>
          <a:xfrm>
            <a:off x="838200" y="1327618"/>
            <a:ext cx="10515600" cy="3068108"/>
          </a:xfrm>
        </p:spPr>
        <p:txBody>
          <a:bodyPr>
            <a:normAutofit fontScale="92500" lnSpcReduction="20000"/>
          </a:bodyPr>
          <a:lstStyle/>
          <a:p>
            <a:pPr marL="0" indent="0">
              <a:buNone/>
            </a:pPr>
            <a:r>
              <a:rPr lang="nl-NL" b="1" dirty="0"/>
              <a:t>Grof sediment</a:t>
            </a:r>
          </a:p>
          <a:p>
            <a:pPr marL="0" indent="0">
              <a:buNone/>
            </a:pPr>
            <a:r>
              <a:rPr lang="nl-NL" dirty="0"/>
              <a:t>Zandbodem </a:t>
            </a:r>
            <a:r>
              <a:rPr lang="nl-NL" dirty="0">
                <a:sym typeface="Wingdings" panose="05000000000000000000" pitchFamily="2" charset="2"/>
              </a:rPr>
              <a:t> vrij grove korrels  houden weinig water vast  bodem los en poreus </a:t>
            </a:r>
          </a:p>
          <a:p>
            <a:pPr marL="0" indent="0">
              <a:buNone/>
            </a:pPr>
            <a:endParaRPr lang="nl-NL" dirty="0">
              <a:sym typeface="Wingdings" panose="05000000000000000000" pitchFamily="2" charset="2"/>
            </a:endParaRPr>
          </a:p>
          <a:p>
            <a:pPr marL="0" indent="0">
              <a:buNone/>
            </a:pPr>
            <a:r>
              <a:rPr lang="nl-NL" b="1" dirty="0">
                <a:sym typeface="Wingdings" panose="05000000000000000000" pitchFamily="2" charset="2"/>
              </a:rPr>
              <a:t>Fijn sediment</a:t>
            </a:r>
          </a:p>
          <a:p>
            <a:pPr marL="0" indent="0">
              <a:buNone/>
            </a:pPr>
            <a:r>
              <a:rPr lang="nl-NL" dirty="0">
                <a:sym typeface="Wingdings" panose="05000000000000000000" pitchFamily="2" charset="2"/>
              </a:rPr>
              <a:t>Modderige bodem  kleine deeltjes (slib)  houden veel water vast  stromen makkelijk weg   bodem instabiel (wanneer het heel stevig aan elkaar is geplakt  kleibodem)</a:t>
            </a:r>
          </a:p>
          <a:p>
            <a:pPr marL="0" indent="0">
              <a:buNone/>
            </a:pPr>
            <a:endParaRPr lang="nl-NL" dirty="0">
              <a:sym typeface="Wingdings" panose="05000000000000000000" pitchFamily="2" charset="2"/>
            </a:endParaRPr>
          </a:p>
          <a:p>
            <a:pPr marL="0" indent="0">
              <a:buNone/>
            </a:pPr>
            <a:endParaRPr lang="nl-NL" dirty="0">
              <a:sym typeface="Wingdings" panose="05000000000000000000" pitchFamily="2" charset="2"/>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2904"/>
          <a:stretch/>
        </p:blipFill>
        <p:spPr>
          <a:xfrm>
            <a:off x="479552" y="4249271"/>
            <a:ext cx="4431115" cy="2562162"/>
          </a:xfrm>
          <a:prstGeom prst="rect">
            <a:avLst/>
          </a:prstGeom>
        </p:spPr>
      </p:pic>
      <p:pic>
        <p:nvPicPr>
          <p:cNvPr id="5" name="Picture 4"/>
          <p:cNvPicPr>
            <a:picLocks noChangeAspect="1"/>
          </p:cNvPicPr>
          <p:nvPr/>
        </p:nvPicPr>
        <p:blipFill rotWithShape="1">
          <a:blip r:embed="rId4"/>
          <a:srcRect t="20335"/>
          <a:stretch/>
        </p:blipFill>
        <p:spPr>
          <a:xfrm>
            <a:off x="6230569" y="4249271"/>
            <a:ext cx="5237753" cy="2562162"/>
          </a:xfrm>
          <a:prstGeom prst="rect">
            <a:avLst/>
          </a:prstGeom>
        </p:spPr>
      </p:pic>
    </p:spTree>
    <p:extLst>
      <p:ext uri="{BB962C8B-B14F-4D97-AF65-F5344CB8AC3E}">
        <p14:creationId xmlns:p14="http://schemas.microsoft.com/office/powerpoint/2010/main" val="359299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5658" y="189565"/>
            <a:ext cx="10515600" cy="1325563"/>
          </a:xfrm>
        </p:spPr>
        <p:txBody>
          <a:bodyPr/>
          <a:lstStyle/>
          <a:p>
            <a:r>
              <a:rPr lang="nl-NL" b="1" dirty="0" err="1">
                <a:solidFill>
                  <a:schemeClr val="accent1"/>
                </a:solidFill>
              </a:rPr>
              <a:t>Infauna</a:t>
            </a:r>
            <a:r>
              <a:rPr lang="nl-NL" b="1" dirty="0">
                <a:solidFill>
                  <a:schemeClr val="accent1"/>
                </a:solidFill>
              </a:rPr>
              <a:t> (veel schelpdieren)</a:t>
            </a:r>
          </a:p>
        </p:txBody>
      </p:sp>
      <p:sp>
        <p:nvSpPr>
          <p:cNvPr id="3" name="Tijdelijke aanduiding voor inhoud 2"/>
          <p:cNvSpPr>
            <a:spLocks noGrp="1"/>
          </p:cNvSpPr>
          <p:nvPr>
            <p:ph idx="1"/>
          </p:nvPr>
        </p:nvSpPr>
        <p:spPr>
          <a:xfrm>
            <a:off x="598394" y="1515128"/>
            <a:ext cx="10995212" cy="4778096"/>
          </a:xfrm>
        </p:spPr>
        <p:txBody>
          <a:bodyPr>
            <a:normAutofit/>
          </a:bodyPr>
          <a:lstStyle/>
          <a:p>
            <a:r>
              <a:rPr lang="nl-NL" b="1" dirty="0">
                <a:sym typeface="Wingdings" panose="05000000000000000000" pitchFamily="2" charset="2"/>
              </a:rPr>
              <a:t>vb. van grof sediment soorten</a:t>
            </a:r>
            <a:r>
              <a:rPr lang="nl-NL" dirty="0">
                <a:sym typeface="Wingdings" panose="05000000000000000000" pitchFamily="2" charset="2"/>
              </a:rPr>
              <a:t>: </a:t>
            </a:r>
          </a:p>
          <a:p>
            <a:pPr lvl="1"/>
            <a:r>
              <a:rPr lang="nl-NL" dirty="0">
                <a:sym typeface="Wingdings" panose="05000000000000000000" pitchFamily="2" charset="2"/>
              </a:rPr>
              <a:t>Stevige strandschelp</a:t>
            </a:r>
          </a:p>
          <a:p>
            <a:pPr lvl="1"/>
            <a:r>
              <a:rPr lang="nl-NL" dirty="0">
                <a:sym typeface="Wingdings" panose="05000000000000000000" pitchFamily="2" charset="2"/>
              </a:rPr>
              <a:t>Nagelkrab</a:t>
            </a:r>
          </a:p>
          <a:p>
            <a:pPr lvl="1"/>
            <a:r>
              <a:rPr lang="nl-NL" dirty="0">
                <a:sym typeface="Wingdings" panose="05000000000000000000" pitchFamily="2" charset="2"/>
              </a:rPr>
              <a:t>Schelpkokerworm  </a:t>
            </a:r>
            <a:r>
              <a:rPr lang="nl-NL" dirty="0" err="1">
                <a:sym typeface="Wingdings" panose="05000000000000000000" pitchFamily="2" charset="2"/>
              </a:rPr>
              <a:t>biobouwer</a:t>
            </a:r>
            <a:r>
              <a:rPr lang="nl-NL" dirty="0">
                <a:sym typeface="Wingdings" panose="05000000000000000000" pitchFamily="2" charset="2"/>
              </a:rPr>
              <a:t> door </a:t>
            </a:r>
          </a:p>
          <a:p>
            <a:pPr marL="457200" lvl="1" indent="0">
              <a:buNone/>
            </a:pPr>
            <a:r>
              <a:rPr lang="nl-NL" dirty="0">
                <a:sym typeface="Wingdings" panose="05000000000000000000" pitchFamily="2" charset="2"/>
              </a:rPr>
              <a:t>                                          aanleg riffen</a:t>
            </a:r>
          </a:p>
          <a:p>
            <a:pPr lvl="1"/>
            <a:endParaRPr lang="nl-NL" dirty="0">
              <a:sym typeface="Wingdings" panose="05000000000000000000" pitchFamily="2" charset="2"/>
            </a:endParaRPr>
          </a:p>
          <a:p>
            <a:r>
              <a:rPr lang="nl-NL" b="1" dirty="0"/>
              <a:t>vb. van fijn sediment soorten</a:t>
            </a:r>
            <a:r>
              <a:rPr lang="nl-NL" dirty="0"/>
              <a:t>:</a:t>
            </a:r>
          </a:p>
          <a:p>
            <a:pPr lvl="1"/>
            <a:r>
              <a:rPr lang="nl-NL" dirty="0"/>
              <a:t>Nonnetje </a:t>
            </a:r>
          </a:p>
          <a:p>
            <a:pPr lvl="1"/>
            <a:r>
              <a:rPr lang="nl-NL" dirty="0">
                <a:sym typeface="Wingdings" panose="05000000000000000000" pitchFamily="2" charset="2"/>
              </a:rPr>
              <a:t>Goudkammetje</a:t>
            </a:r>
          </a:p>
          <a:p>
            <a:pPr lvl="1"/>
            <a:endParaRPr lang="nl-NL" dirty="0">
              <a:sym typeface="Wingdings" panose="05000000000000000000" pitchFamily="2" charset="2"/>
            </a:endParaRPr>
          </a:p>
          <a:p>
            <a:pPr marL="0" indent="0">
              <a:buNone/>
            </a:pPr>
            <a:r>
              <a:rPr lang="nl-NL" dirty="0" err="1">
                <a:sym typeface="Wingdings" panose="05000000000000000000" pitchFamily="2" charset="2"/>
              </a:rPr>
              <a:t>Infauna</a:t>
            </a:r>
            <a:r>
              <a:rPr lang="nl-NL" dirty="0">
                <a:sym typeface="Wingdings" panose="05000000000000000000" pitchFamily="2" charset="2"/>
              </a:rPr>
              <a:t> vaak wel iets zichtbaar doordat bijv. </a:t>
            </a:r>
            <a:r>
              <a:rPr lang="nl-NL" dirty="0" err="1">
                <a:sym typeface="Wingdings" panose="05000000000000000000" pitchFamily="2" charset="2"/>
              </a:rPr>
              <a:t>sifo’s</a:t>
            </a:r>
            <a:r>
              <a:rPr lang="nl-NL" dirty="0">
                <a:sym typeface="Wingdings" panose="05000000000000000000" pitchFamily="2" charset="2"/>
              </a:rPr>
              <a:t> boven bodem uitsteken</a:t>
            </a:r>
          </a:p>
        </p:txBody>
      </p:sp>
      <p:pic>
        <p:nvPicPr>
          <p:cNvPr id="4" name="Picture 3"/>
          <p:cNvPicPr>
            <a:picLocks noChangeAspect="1"/>
          </p:cNvPicPr>
          <p:nvPr/>
        </p:nvPicPr>
        <p:blipFill>
          <a:blip r:embed="rId3"/>
          <a:stretch>
            <a:fillRect/>
          </a:stretch>
        </p:blipFill>
        <p:spPr>
          <a:xfrm>
            <a:off x="6243972" y="2299447"/>
            <a:ext cx="5549099" cy="3146285"/>
          </a:xfrm>
          <a:prstGeom prst="rect">
            <a:avLst/>
          </a:prstGeom>
        </p:spPr>
      </p:pic>
    </p:spTree>
    <p:extLst>
      <p:ext uri="{BB962C8B-B14F-4D97-AF65-F5344CB8AC3E}">
        <p14:creationId xmlns:p14="http://schemas.microsoft.com/office/powerpoint/2010/main" val="32897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26736</TotalTime>
  <Words>947</Words>
  <Application>Microsoft Office PowerPoint</Application>
  <PresentationFormat>Breedbeeld</PresentationFormat>
  <Paragraphs>162</Paragraphs>
  <Slides>35</Slides>
  <Notes>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Arial</vt:lpstr>
      <vt:lpstr>Calibri</vt:lpstr>
      <vt:lpstr>Calibri Light</vt:lpstr>
      <vt:lpstr>inherit</vt:lpstr>
      <vt:lpstr>Wingdings</vt:lpstr>
      <vt:lpstr>Kantoorthema</vt:lpstr>
      <vt:lpstr>PowerPoint-presentatie</vt:lpstr>
      <vt:lpstr>Voorstellen</vt:lpstr>
      <vt:lpstr>Programma</vt:lpstr>
      <vt:lpstr>Biodiversiteit in het mariene milieu</vt:lpstr>
      <vt:lpstr>PowerPoint-presentatie</vt:lpstr>
      <vt:lpstr>Voedingsmechanismen  </vt:lpstr>
      <vt:lpstr>PowerPoint-presentatie</vt:lpstr>
      <vt:lpstr>Substraat specifieke soorten </vt:lpstr>
      <vt:lpstr>Infauna (veel schelpdieren)</vt:lpstr>
      <vt:lpstr>Schelpdierbanken</vt:lpstr>
      <vt:lpstr>Strandvondsten determineren</vt:lpstr>
      <vt:lpstr>Check!</vt:lpstr>
      <vt:lpstr>Gewone mossel     Roggenei</vt:lpstr>
      <vt:lpstr>Zeeklit / hartegel    Haaien ei</vt:lpstr>
      <vt:lpstr>Amerikaanse     Ruwe boormossel     Boormossel</vt:lpstr>
      <vt:lpstr>Zaagje      Venus schelp</vt:lpstr>
      <vt:lpstr>Tepelhoorn      Gewone alikruik</vt:lpstr>
      <vt:lpstr>Zeekat        Wulk  </vt:lpstr>
      <vt:lpstr>Schelpkokerworm   Goudkammetje </vt:lpstr>
      <vt:lpstr>Oesters: Japanse     Gewone/platte </vt:lpstr>
      <vt:lpstr>Tere       Rechtsgestreepte  platschelp     platschelp</vt:lpstr>
      <vt:lpstr>Gevlochten      Noorse fuikhoorn     hartschelp</vt:lpstr>
      <vt:lpstr>Half geknotte    Grote  strandschelp    strandschelp</vt:lpstr>
      <vt:lpstr>Otterschelp      Strandgaper</vt:lpstr>
      <vt:lpstr>Gewone      Brakwater Kokkel      Kokkel  </vt:lpstr>
      <vt:lpstr>Muiltje      Amerikaanse         zwaardschede</vt:lpstr>
      <vt:lpstr>Nonnetje      Tapijtschelp </vt:lpstr>
      <vt:lpstr>Platte slijkgaper</vt:lpstr>
      <vt:lpstr>PowerPoint-presentatie</vt:lpstr>
      <vt:lpstr>Verdiepende opdrachten</vt:lpstr>
      <vt:lpstr>Nabespreking verdiepende  opdrachten</vt:lpstr>
      <vt:lpstr>Biomassapiramide in aquatische milieu</vt:lpstr>
      <vt:lpstr>Biomassapiramide in aquatische milieu</vt:lpstr>
      <vt:lpstr>Stichting Anemoon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Sophie Mooren</dc:creator>
  <cp:lastModifiedBy>gebruiker</cp:lastModifiedBy>
  <cp:revision>42</cp:revision>
  <dcterms:created xsi:type="dcterms:W3CDTF">2019-12-19T09:29:59Z</dcterms:created>
  <dcterms:modified xsi:type="dcterms:W3CDTF">2021-11-12T12:05:09Z</dcterms:modified>
</cp:coreProperties>
</file>