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69"/>
  </p:notesMasterIdLst>
  <p:sldIdLst>
    <p:sldId id="256" r:id="rId2"/>
    <p:sldId id="484" r:id="rId3"/>
    <p:sldId id="257" r:id="rId4"/>
    <p:sldId id="488" r:id="rId5"/>
    <p:sldId id="485" r:id="rId6"/>
    <p:sldId id="486" r:id="rId7"/>
    <p:sldId id="487" r:id="rId8"/>
    <p:sldId id="263" r:id="rId9"/>
    <p:sldId id="300" r:id="rId10"/>
    <p:sldId id="276" r:id="rId11"/>
    <p:sldId id="264" r:id="rId12"/>
    <p:sldId id="265" r:id="rId13"/>
    <p:sldId id="266" r:id="rId14"/>
    <p:sldId id="260" r:id="rId15"/>
    <p:sldId id="478" r:id="rId16"/>
    <p:sldId id="267" r:id="rId17"/>
    <p:sldId id="479" r:id="rId18"/>
    <p:sldId id="428" r:id="rId19"/>
    <p:sldId id="325" r:id="rId20"/>
    <p:sldId id="326" r:id="rId21"/>
    <p:sldId id="341" r:id="rId22"/>
    <p:sldId id="377" r:id="rId23"/>
    <p:sldId id="434" r:id="rId24"/>
    <p:sldId id="385" r:id="rId25"/>
    <p:sldId id="435" r:id="rId26"/>
    <p:sldId id="387" r:id="rId27"/>
    <p:sldId id="436" r:id="rId28"/>
    <p:sldId id="445" r:id="rId29"/>
    <p:sldId id="456" r:id="rId30"/>
    <p:sldId id="391" r:id="rId31"/>
    <p:sldId id="453" r:id="rId32"/>
    <p:sldId id="459" r:id="rId33"/>
    <p:sldId id="398" r:id="rId34"/>
    <p:sldId id="490" r:id="rId35"/>
    <p:sldId id="412" r:id="rId36"/>
    <p:sldId id="463" r:id="rId37"/>
    <p:sldId id="469" r:id="rId38"/>
    <p:sldId id="465" r:id="rId39"/>
    <p:sldId id="418" r:id="rId40"/>
    <p:sldId id="467" r:id="rId41"/>
    <p:sldId id="468" r:id="rId42"/>
    <p:sldId id="491" r:id="rId43"/>
    <p:sldId id="492" r:id="rId44"/>
    <p:sldId id="460" r:id="rId45"/>
    <p:sldId id="458" r:id="rId46"/>
    <p:sldId id="471" r:id="rId47"/>
    <p:sldId id="472" r:id="rId48"/>
    <p:sldId id="493" r:id="rId49"/>
    <p:sldId id="454" r:id="rId50"/>
    <p:sldId id="473" r:id="rId51"/>
    <p:sldId id="489" r:id="rId52"/>
    <p:sldId id="474" r:id="rId53"/>
    <p:sldId id="414" r:id="rId54"/>
    <p:sldId id="415" r:id="rId55"/>
    <p:sldId id="416" r:id="rId56"/>
    <p:sldId id="455" r:id="rId57"/>
    <p:sldId id="409" r:id="rId58"/>
    <p:sldId id="378" r:id="rId59"/>
    <p:sldId id="475" r:id="rId60"/>
    <p:sldId id="381" r:id="rId61"/>
    <p:sldId id="382" r:id="rId62"/>
    <p:sldId id="476" r:id="rId63"/>
    <p:sldId id="425" r:id="rId64"/>
    <p:sldId id="426" r:id="rId65"/>
    <p:sldId id="482" r:id="rId66"/>
    <p:sldId id="494" r:id="rId67"/>
    <p:sldId id="483"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136" y="52"/>
      </p:cViewPr>
      <p:guideLst/>
    </p:cSldViewPr>
  </p:slideViewPr>
  <p:notesTextViewPr>
    <p:cViewPr>
      <p:scale>
        <a:sx n="1" d="1"/>
        <a:sy n="1" d="1"/>
      </p:scale>
      <p:origin x="0" y="0"/>
    </p:cViewPr>
  </p:notesTextViewPr>
  <p:sorterViewPr>
    <p:cViewPr>
      <p:scale>
        <a:sx n="100" d="100"/>
        <a:sy n="100" d="100"/>
      </p:scale>
      <p:origin x="0" y="-139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CF47DD-1A1D-4B1D-9AE5-631B21FBF0A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D91C301-8E54-4F8A-AC26-724E4F75D718}">
      <dgm:prSet/>
      <dgm:spPr>
        <a:solidFill>
          <a:schemeClr val="tx1">
            <a:lumMod val="75000"/>
            <a:lumOff val="25000"/>
          </a:schemeClr>
        </a:solidFill>
        <a:ln w="38100">
          <a:solidFill>
            <a:srgbClr val="FF0000"/>
          </a:solidFill>
        </a:ln>
      </dgm:spPr>
      <dgm:t>
        <a:bodyPr/>
        <a:lstStyle/>
        <a:p>
          <a:r>
            <a:rPr lang="nl-NL" b="1" i="0" baseline="0" dirty="0"/>
            <a:t>Lichamelijke rijping</a:t>
          </a:r>
          <a:endParaRPr lang="en-US" dirty="0"/>
        </a:p>
      </dgm:t>
    </dgm:pt>
    <dgm:pt modelId="{FF226197-60BC-422A-8CC6-CA3199811176}" type="parTrans" cxnId="{0A3AD2A4-8610-4DBB-A8FD-EED89F529F57}">
      <dgm:prSet/>
      <dgm:spPr/>
      <dgm:t>
        <a:bodyPr/>
        <a:lstStyle/>
        <a:p>
          <a:endParaRPr lang="en-US"/>
        </a:p>
      </dgm:t>
    </dgm:pt>
    <dgm:pt modelId="{13861A82-5CCC-4342-8057-0558CCF68F0F}" type="sibTrans" cxnId="{0A3AD2A4-8610-4DBB-A8FD-EED89F529F57}">
      <dgm:prSet/>
      <dgm:spPr/>
      <dgm:t>
        <a:bodyPr/>
        <a:lstStyle/>
        <a:p>
          <a:endParaRPr lang="en-US"/>
        </a:p>
      </dgm:t>
    </dgm:pt>
    <dgm:pt modelId="{C9400C12-6DC7-44A8-915D-9614967BDEAB}">
      <dgm:prSet custT="1"/>
      <dgm:spPr>
        <a:solidFill>
          <a:schemeClr val="tx1">
            <a:lumMod val="75000"/>
            <a:lumOff val="25000"/>
          </a:schemeClr>
        </a:solidFill>
        <a:ln>
          <a:solidFill>
            <a:schemeClr val="tx1"/>
          </a:solidFill>
        </a:ln>
      </dgm:spPr>
      <dgm:t>
        <a:bodyPr/>
        <a:lstStyle/>
        <a:p>
          <a:r>
            <a:rPr lang="nl-NL" sz="1600" b="1" i="0" baseline="0" dirty="0"/>
            <a:t>Mannelijke/vrouwelijke/</a:t>
          </a:r>
        </a:p>
        <a:p>
          <a:r>
            <a:rPr lang="nl-NL" sz="1600" b="1" i="0" baseline="0" dirty="0"/>
            <a:t>non-binaire  </a:t>
          </a:r>
        </a:p>
        <a:p>
          <a:r>
            <a:rPr lang="nl-NL" sz="1600" b="1" i="0" baseline="0" dirty="0"/>
            <a:t>Identiteit</a:t>
          </a:r>
        </a:p>
        <a:p>
          <a:r>
            <a:rPr lang="nl-NL" sz="1800" b="1" i="0" baseline="0" dirty="0"/>
            <a:t> </a:t>
          </a:r>
          <a:r>
            <a:rPr lang="en-US" sz="1800" b="1" i="0" baseline="0" dirty="0"/>
            <a:t>(</a:t>
          </a:r>
          <a:r>
            <a:rPr lang="en-US" sz="1800" b="1" i="0" baseline="0" dirty="0" err="1"/>
            <a:t>genderidentiteit</a:t>
          </a:r>
          <a:r>
            <a:rPr lang="en-US" sz="1800" b="1" i="0" baseline="0" dirty="0"/>
            <a:t>)</a:t>
          </a:r>
          <a:endParaRPr lang="en-US" sz="1800" dirty="0"/>
        </a:p>
      </dgm:t>
    </dgm:pt>
    <dgm:pt modelId="{6A0EECFC-7841-45F9-B4B0-4D6D091DEA18}" type="parTrans" cxnId="{D00FE057-CE14-4398-89ED-BB6B6B32F84D}">
      <dgm:prSet/>
      <dgm:spPr/>
      <dgm:t>
        <a:bodyPr/>
        <a:lstStyle/>
        <a:p>
          <a:endParaRPr lang="en-US"/>
        </a:p>
      </dgm:t>
    </dgm:pt>
    <dgm:pt modelId="{03C99EE8-BB2E-45D1-803C-664BF0689522}" type="sibTrans" cxnId="{D00FE057-CE14-4398-89ED-BB6B6B32F84D}">
      <dgm:prSet/>
      <dgm:spPr/>
      <dgm:t>
        <a:bodyPr/>
        <a:lstStyle/>
        <a:p>
          <a:endParaRPr lang="en-US"/>
        </a:p>
      </dgm:t>
    </dgm:pt>
    <dgm:pt modelId="{BAC839C7-1C63-44C7-835A-70180B08ADA4}">
      <dgm:prSet/>
      <dgm:spPr>
        <a:solidFill>
          <a:schemeClr val="tx1">
            <a:lumMod val="75000"/>
            <a:lumOff val="25000"/>
          </a:schemeClr>
        </a:solidFill>
      </dgm:spPr>
      <dgm:t>
        <a:bodyPr/>
        <a:lstStyle/>
        <a:p>
          <a:r>
            <a:rPr lang="nl-NL" b="1" i="0" baseline="0" dirty="0"/>
            <a:t>Seks</a:t>
          </a:r>
          <a:r>
            <a:rPr lang="en-US" b="1" i="0" baseline="0" dirty="0"/>
            <a:t>e</a:t>
          </a:r>
          <a:r>
            <a:rPr lang="nl-NL" b="1" i="0" baseline="0" dirty="0"/>
            <a:t>rol/geslachtsrol </a:t>
          </a:r>
          <a:r>
            <a:rPr lang="en-US" b="1" i="0" baseline="0" dirty="0"/>
            <a:t>(</a:t>
          </a:r>
          <a:r>
            <a:rPr lang="en-US" b="1" i="0" baseline="0" dirty="0" err="1"/>
            <a:t>genderrolgedrag</a:t>
          </a:r>
          <a:r>
            <a:rPr lang="en-US" b="1" i="0" baseline="0" dirty="0"/>
            <a:t>)</a:t>
          </a:r>
          <a:endParaRPr lang="en-US" dirty="0"/>
        </a:p>
      </dgm:t>
    </dgm:pt>
    <dgm:pt modelId="{0186732D-8F8F-4EAE-AF39-73821ED12652}" type="parTrans" cxnId="{20710346-0344-4555-A8F3-18F16C2A0B0A}">
      <dgm:prSet/>
      <dgm:spPr/>
      <dgm:t>
        <a:bodyPr/>
        <a:lstStyle/>
        <a:p>
          <a:endParaRPr lang="en-US"/>
        </a:p>
      </dgm:t>
    </dgm:pt>
    <dgm:pt modelId="{E0ED6E82-5C55-41CB-AD33-E89774345758}" type="sibTrans" cxnId="{20710346-0344-4555-A8F3-18F16C2A0B0A}">
      <dgm:prSet/>
      <dgm:spPr/>
      <dgm:t>
        <a:bodyPr/>
        <a:lstStyle/>
        <a:p>
          <a:endParaRPr lang="en-US"/>
        </a:p>
      </dgm:t>
    </dgm:pt>
    <dgm:pt modelId="{9C546D78-0CCC-4B54-B69E-C3DD3557DF73}">
      <dgm:prSet/>
      <dgm:spPr>
        <a:solidFill>
          <a:schemeClr val="tx1">
            <a:lumMod val="75000"/>
            <a:lumOff val="25000"/>
          </a:schemeClr>
        </a:solidFill>
      </dgm:spPr>
      <dgm:t>
        <a:bodyPr/>
        <a:lstStyle/>
        <a:p>
          <a:r>
            <a:rPr lang="en-US" b="1" i="0" baseline="0" dirty="0"/>
            <a:t>Seksuele </a:t>
          </a:r>
          <a:r>
            <a:rPr lang="en-US" b="1" i="0" baseline="0" dirty="0" err="1"/>
            <a:t>oriëntatie</a:t>
          </a:r>
          <a:endParaRPr lang="en-US" dirty="0"/>
        </a:p>
      </dgm:t>
    </dgm:pt>
    <dgm:pt modelId="{EDFA3B7D-9FD4-4EEC-8C6D-2463E4CBC974}" type="parTrans" cxnId="{E64B50A6-CFA3-4368-8E7D-7A000F930D33}">
      <dgm:prSet/>
      <dgm:spPr/>
      <dgm:t>
        <a:bodyPr/>
        <a:lstStyle/>
        <a:p>
          <a:endParaRPr lang="en-US"/>
        </a:p>
      </dgm:t>
    </dgm:pt>
    <dgm:pt modelId="{BBB2A1BF-6839-485F-9081-DB8A1415ECEA}" type="sibTrans" cxnId="{E64B50A6-CFA3-4368-8E7D-7A000F930D33}">
      <dgm:prSet/>
      <dgm:spPr/>
      <dgm:t>
        <a:bodyPr/>
        <a:lstStyle/>
        <a:p>
          <a:endParaRPr lang="en-US"/>
        </a:p>
      </dgm:t>
    </dgm:pt>
    <dgm:pt modelId="{AEE79865-C535-46B6-BDEA-18CCCCA25D3E}">
      <dgm:prSet/>
      <dgm:spPr>
        <a:solidFill>
          <a:schemeClr val="tx1">
            <a:lumMod val="75000"/>
            <a:lumOff val="25000"/>
          </a:schemeClr>
        </a:solidFill>
      </dgm:spPr>
      <dgm:t>
        <a:bodyPr/>
        <a:lstStyle/>
        <a:p>
          <a:r>
            <a:rPr lang="nl-NL" b="1" i="0" baseline="0" dirty="0"/>
            <a:t>Seksueel gedrag binnen waardensysteem </a:t>
          </a:r>
          <a:r>
            <a:rPr lang="en-US" b="1" i="0" baseline="0" dirty="0"/>
            <a:t>(</a:t>
          </a:r>
          <a:r>
            <a:rPr lang="en-US" b="1" i="0" baseline="0" dirty="0" err="1"/>
            <a:t>socialisatie</a:t>
          </a:r>
          <a:r>
            <a:rPr lang="en-US" b="1" i="0" baseline="0" dirty="0"/>
            <a:t>)</a:t>
          </a:r>
          <a:endParaRPr lang="en-US" dirty="0"/>
        </a:p>
      </dgm:t>
    </dgm:pt>
    <dgm:pt modelId="{5A075E04-A380-43A3-825E-F1073DF90EF5}" type="parTrans" cxnId="{BD61EB04-10C6-4A70-80FA-54A1F513CFB8}">
      <dgm:prSet/>
      <dgm:spPr/>
      <dgm:t>
        <a:bodyPr/>
        <a:lstStyle/>
        <a:p>
          <a:endParaRPr lang="en-US"/>
        </a:p>
      </dgm:t>
    </dgm:pt>
    <dgm:pt modelId="{2FB8C2BB-B8C2-45DE-8119-6247AE7EADB7}" type="sibTrans" cxnId="{BD61EB04-10C6-4A70-80FA-54A1F513CFB8}">
      <dgm:prSet/>
      <dgm:spPr/>
      <dgm:t>
        <a:bodyPr/>
        <a:lstStyle/>
        <a:p>
          <a:endParaRPr lang="en-US"/>
        </a:p>
      </dgm:t>
    </dgm:pt>
    <dgm:pt modelId="{6FD8F667-3698-4819-AE08-52F22B3B9B3F}">
      <dgm:prSet/>
      <dgm:spPr>
        <a:solidFill>
          <a:schemeClr val="tx1">
            <a:lumMod val="75000"/>
            <a:lumOff val="25000"/>
          </a:schemeClr>
        </a:solidFill>
      </dgm:spPr>
      <dgm:t>
        <a:bodyPr/>
        <a:lstStyle/>
        <a:p>
          <a:r>
            <a:rPr lang="nl-NL" b="1" i="0" baseline="0" dirty="0"/>
            <a:t>Integratie seksualiteit </a:t>
          </a:r>
          <a:r>
            <a:rPr lang="en-US" b="1" i="0" baseline="0" dirty="0"/>
            <a:t>in</a:t>
          </a:r>
          <a:r>
            <a:rPr lang="nl-NL" b="1" i="0" baseline="0" dirty="0"/>
            <a:t> persoonlijk</a:t>
          </a:r>
          <a:r>
            <a:rPr lang="en-US" b="1" i="0" baseline="0" dirty="0" err="1"/>
            <a:t>heid</a:t>
          </a:r>
          <a:r>
            <a:rPr lang="en-US" b="1" i="0" baseline="0" dirty="0"/>
            <a:t> </a:t>
          </a:r>
          <a:r>
            <a:rPr lang="en-US" b="1" i="0" baseline="0" dirty="0" err="1"/>
            <a:t>en</a:t>
          </a:r>
          <a:r>
            <a:rPr lang="en-US" b="1" i="0" baseline="0" dirty="0"/>
            <a:t> </a:t>
          </a:r>
          <a:r>
            <a:rPr lang="en-US" b="1" i="0" baseline="0" dirty="0" err="1"/>
            <a:t>levensstijl</a:t>
          </a:r>
          <a:endParaRPr lang="en-US" dirty="0"/>
        </a:p>
      </dgm:t>
    </dgm:pt>
    <dgm:pt modelId="{3441F183-5BFE-4693-9F53-34C27451D801}" type="parTrans" cxnId="{F20BB2D1-0405-45CB-BFC6-53E6C4DDE0F9}">
      <dgm:prSet/>
      <dgm:spPr/>
      <dgm:t>
        <a:bodyPr/>
        <a:lstStyle/>
        <a:p>
          <a:endParaRPr lang="en-US"/>
        </a:p>
      </dgm:t>
    </dgm:pt>
    <dgm:pt modelId="{CF189557-69B9-437C-BBF9-58FAB32BA4F1}" type="sibTrans" cxnId="{F20BB2D1-0405-45CB-BFC6-53E6C4DDE0F9}">
      <dgm:prSet/>
      <dgm:spPr/>
      <dgm:t>
        <a:bodyPr/>
        <a:lstStyle/>
        <a:p>
          <a:endParaRPr lang="en-US"/>
        </a:p>
      </dgm:t>
    </dgm:pt>
    <dgm:pt modelId="{43E83172-F5E6-4FFC-BC3D-17D00AFC9839}" type="pres">
      <dgm:prSet presAssocID="{1FCF47DD-1A1D-4B1D-9AE5-631B21FBF0A2}" presName="diagram" presStyleCnt="0">
        <dgm:presLayoutVars>
          <dgm:dir/>
          <dgm:resizeHandles val="exact"/>
        </dgm:presLayoutVars>
      </dgm:prSet>
      <dgm:spPr/>
      <dgm:t>
        <a:bodyPr/>
        <a:lstStyle/>
        <a:p>
          <a:endParaRPr lang="nl-NL"/>
        </a:p>
      </dgm:t>
    </dgm:pt>
    <dgm:pt modelId="{3FACE3E7-922F-49B0-A733-1DD5260ECEDE}" type="pres">
      <dgm:prSet presAssocID="{ED91C301-8E54-4F8A-AC26-724E4F75D718}" presName="node" presStyleLbl="node1" presStyleIdx="0" presStyleCnt="6" custLinFactNeighborX="1640">
        <dgm:presLayoutVars>
          <dgm:bulletEnabled val="1"/>
        </dgm:presLayoutVars>
      </dgm:prSet>
      <dgm:spPr/>
      <dgm:t>
        <a:bodyPr/>
        <a:lstStyle/>
        <a:p>
          <a:endParaRPr lang="nl-NL"/>
        </a:p>
      </dgm:t>
    </dgm:pt>
    <dgm:pt modelId="{BA456B9A-E57C-4519-AD34-6BB63C2289A8}" type="pres">
      <dgm:prSet presAssocID="{13861A82-5CCC-4342-8057-0558CCF68F0F}" presName="sibTrans" presStyleCnt="0"/>
      <dgm:spPr/>
    </dgm:pt>
    <dgm:pt modelId="{CB20088F-5EBF-45B2-AE29-A413D919F5BF}" type="pres">
      <dgm:prSet presAssocID="{C9400C12-6DC7-44A8-915D-9614967BDEAB}" presName="node" presStyleLbl="node1" presStyleIdx="1" presStyleCnt="6" custLinFactNeighborX="1538" custLinFactNeighborY="641">
        <dgm:presLayoutVars>
          <dgm:bulletEnabled val="1"/>
        </dgm:presLayoutVars>
      </dgm:prSet>
      <dgm:spPr/>
      <dgm:t>
        <a:bodyPr/>
        <a:lstStyle/>
        <a:p>
          <a:endParaRPr lang="nl-NL"/>
        </a:p>
      </dgm:t>
    </dgm:pt>
    <dgm:pt modelId="{3CD50165-85A6-4E13-85AC-9EBAE6C253A5}" type="pres">
      <dgm:prSet presAssocID="{03C99EE8-BB2E-45D1-803C-664BF0689522}" presName="sibTrans" presStyleCnt="0"/>
      <dgm:spPr/>
    </dgm:pt>
    <dgm:pt modelId="{D55A6B14-0FCA-427A-AAC1-2B43B8873168}" type="pres">
      <dgm:prSet presAssocID="{BAC839C7-1C63-44C7-835A-70180B08ADA4}" presName="node" presStyleLbl="node1" presStyleIdx="2" presStyleCnt="6" custLinFactNeighborX="384" custLinFactNeighborY="-1922">
        <dgm:presLayoutVars>
          <dgm:bulletEnabled val="1"/>
        </dgm:presLayoutVars>
      </dgm:prSet>
      <dgm:spPr/>
      <dgm:t>
        <a:bodyPr/>
        <a:lstStyle/>
        <a:p>
          <a:endParaRPr lang="nl-NL"/>
        </a:p>
      </dgm:t>
    </dgm:pt>
    <dgm:pt modelId="{0D2961D2-9D9B-4CBA-8D3F-054161399D4F}" type="pres">
      <dgm:prSet presAssocID="{E0ED6E82-5C55-41CB-AD33-E89774345758}" presName="sibTrans" presStyleCnt="0"/>
      <dgm:spPr/>
    </dgm:pt>
    <dgm:pt modelId="{4F8617E2-5202-49D1-920F-986FE9D01362}" type="pres">
      <dgm:prSet presAssocID="{9C546D78-0CCC-4B54-B69E-C3DD3557DF73}" presName="node" presStyleLbl="node1" presStyleIdx="3" presStyleCnt="6">
        <dgm:presLayoutVars>
          <dgm:bulletEnabled val="1"/>
        </dgm:presLayoutVars>
      </dgm:prSet>
      <dgm:spPr/>
      <dgm:t>
        <a:bodyPr/>
        <a:lstStyle/>
        <a:p>
          <a:endParaRPr lang="nl-NL"/>
        </a:p>
      </dgm:t>
    </dgm:pt>
    <dgm:pt modelId="{86948626-97B2-475B-81BE-CE013A403C0A}" type="pres">
      <dgm:prSet presAssocID="{BBB2A1BF-6839-485F-9081-DB8A1415ECEA}" presName="sibTrans" presStyleCnt="0"/>
      <dgm:spPr/>
    </dgm:pt>
    <dgm:pt modelId="{F65C3AC8-8669-4CA1-B5B3-834E57C4D475}" type="pres">
      <dgm:prSet presAssocID="{AEE79865-C535-46B6-BDEA-18CCCCA25D3E}" presName="node" presStyleLbl="node1" presStyleIdx="4" presStyleCnt="6">
        <dgm:presLayoutVars>
          <dgm:bulletEnabled val="1"/>
        </dgm:presLayoutVars>
      </dgm:prSet>
      <dgm:spPr/>
      <dgm:t>
        <a:bodyPr/>
        <a:lstStyle/>
        <a:p>
          <a:endParaRPr lang="nl-NL"/>
        </a:p>
      </dgm:t>
    </dgm:pt>
    <dgm:pt modelId="{3D15B840-7DF4-4A1B-80D5-FF0F88B74514}" type="pres">
      <dgm:prSet presAssocID="{2FB8C2BB-B8C2-45DE-8119-6247AE7EADB7}" presName="sibTrans" presStyleCnt="0"/>
      <dgm:spPr/>
    </dgm:pt>
    <dgm:pt modelId="{FEB21C71-83D7-4DF8-A4FC-263B45F4B903}" type="pres">
      <dgm:prSet presAssocID="{6FD8F667-3698-4819-AE08-52F22B3B9B3F}" presName="node" presStyleLbl="node1" presStyleIdx="5" presStyleCnt="6">
        <dgm:presLayoutVars>
          <dgm:bulletEnabled val="1"/>
        </dgm:presLayoutVars>
      </dgm:prSet>
      <dgm:spPr/>
      <dgm:t>
        <a:bodyPr/>
        <a:lstStyle/>
        <a:p>
          <a:endParaRPr lang="nl-NL"/>
        </a:p>
      </dgm:t>
    </dgm:pt>
  </dgm:ptLst>
  <dgm:cxnLst>
    <dgm:cxn modelId="{BD61EB04-10C6-4A70-80FA-54A1F513CFB8}" srcId="{1FCF47DD-1A1D-4B1D-9AE5-631B21FBF0A2}" destId="{AEE79865-C535-46B6-BDEA-18CCCCA25D3E}" srcOrd="4" destOrd="0" parTransId="{5A075E04-A380-43A3-825E-F1073DF90EF5}" sibTransId="{2FB8C2BB-B8C2-45DE-8119-6247AE7EADB7}"/>
    <dgm:cxn modelId="{20710346-0344-4555-A8F3-18F16C2A0B0A}" srcId="{1FCF47DD-1A1D-4B1D-9AE5-631B21FBF0A2}" destId="{BAC839C7-1C63-44C7-835A-70180B08ADA4}" srcOrd="2" destOrd="0" parTransId="{0186732D-8F8F-4EAE-AF39-73821ED12652}" sibTransId="{E0ED6E82-5C55-41CB-AD33-E89774345758}"/>
    <dgm:cxn modelId="{B8ABA834-204D-4835-AD0D-3318DA16C5D3}" type="presOf" srcId="{1FCF47DD-1A1D-4B1D-9AE5-631B21FBF0A2}" destId="{43E83172-F5E6-4FFC-BC3D-17D00AFC9839}" srcOrd="0" destOrd="0" presId="urn:microsoft.com/office/officeart/2005/8/layout/default"/>
    <dgm:cxn modelId="{5FBAB6D4-2D58-4BA6-8BA2-51888B5436F0}" type="presOf" srcId="{ED91C301-8E54-4F8A-AC26-724E4F75D718}" destId="{3FACE3E7-922F-49B0-A733-1DD5260ECEDE}" srcOrd="0" destOrd="0" presId="urn:microsoft.com/office/officeart/2005/8/layout/default"/>
    <dgm:cxn modelId="{4E4DC9FF-6689-443C-AB92-987B104B463C}" type="presOf" srcId="{9C546D78-0CCC-4B54-B69E-C3DD3557DF73}" destId="{4F8617E2-5202-49D1-920F-986FE9D01362}" srcOrd="0" destOrd="0" presId="urn:microsoft.com/office/officeart/2005/8/layout/default"/>
    <dgm:cxn modelId="{3C32223C-6ED2-4A63-98DD-699E2DA7EED1}" type="presOf" srcId="{AEE79865-C535-46B6-BDEA-18CCCCA25D3E}" destId="{F65C3AC8-8669-4CA1-B5B3-834E57C4D475}" srcOrd="0" destOrd="0" presId="urn:microsoft.com/office/officeart/2005/8/layout/default"/>
    <dgm:cxn modelId="{D00FE057-CE14-4398-89ED-BB6B6B32F84D}" srcId="{1FCF47DD-1A1D-4B1D-9AE5-631B21FBF0A2}" destId="{C9400C12-6DC7-44A8-915D-9614967BDEAB}" srcOrd="1" destOrd="0" parTransId="{6A0EECFC-7841-45F9-B4B0-4D6D091DEA18}" sibTransId="{03C99EE8-BB2E-45D1-803C-664BF0689522}"/>
    <dgm:cxn modelId="{E64B50A6-CFA3-4368-8E7D-7A000F930D33}" srcId="{1FCF47DD-1A1D-4B1D-9AE5-631B21FBF0A2}" destId="{9C546D78-0CCC-4B54-B69E-C3DD3557DF73}" srcOrd="3" destOrd="0" parTransId="{EDFA3B7D-9FD4-4EEC-8C6D-2463E4CBC974}" sibTransId="{BBB2A1BF-6839-485F-9081-DB8A1415ECEA}"/>
    <dgm:cxn modelId="{64C2C9E1-5B66-4A5E-986C-DA5E2C2772E2}" type="presOf" srcId="{C9400C12-6DC7-44A8-915D-9614967BDEAB}" destId="{CB20088F-5EBF-45B2-AE29-A413D919F5BF}" srcOrd="0" destOrd="0" presId="urn:microsoft.com/office/officeart/2005/8/layout/default"/>
    <dgm:cxn modelId="{FF2A0488-4CAC-4FDD-854F-6CEC0B755B98}" type="presOf" srcId="{BAC839C7-1C63-44C7-835A-70180B08ADA4}" destId="{D55A6B14-0FCA-427A-AAC1-2B43B8873168}" srcOrd="0" destOrd="0" presId="urn:microsoft.com/office/officeart/2005/8/layout/default"/>
    <dgm:cxn modelId="{0A3AD2A4-8610-4DBB-A8FD-EED89F529F57}" srcId="{1FCF47DD-1A1D-4B1D-9AE5-631B21FBF0A2}" destId="{ED91C301-8E54-4F8A-AC26-724E4F75D718}" srcOrd="0" destOrd="0" parTransId="{FF226197-60BC-422A-8CC6-CA3199811176}" sibTransId="{13861A82-5CCC-4342-8057-0558CCF68F0F}"/>
    <dgm:cxn modelId="{F20BB2D1-0405-45CB-BFC6-53E6C4DDE0F9}" srcId="{1FCF47DD-1A1D-4B1D-9AE5-631B21FBF0A2}" destId="{6FD8F667-3698-4819-AE08-52F22B3B9B3F}" srcOrd="5" destOrd="0" parTransId="{3441F183-5BFE-4693-9F53-34C27451D801}" sibTransId="{CF189557-69B9-437C-BBF9-58FAB32BA4F1}"/>
    <dgm:cxn modelId="{644F5D65-8482-4CC5-BB0C-E849FB8C13E7}" type="presOf" srcId="{6FD8F667-3698-4819-AE08-52F22B3B9B3F}" destId="{FEB21C71-83D7-4DF8-A4FC-263B45F4B903}" srcOrd="0" destOrd="0" presId="urn:microsoft.com/office/officeart/2005/8/layout/default"/>
    <dgm:cxn modelId="{9DF6444E-E61D-49C4-AD80-61D7D9ADEF45}" type="presParOf" srcId="{43E83172-F5E6-4FFC-BC3D-17D00AFC9839}" destId="{3FACE3E7-922F-49B0-A733-1DD5260ECEDE}" srcOrd="0" destOrd="0" presId="urn:microsoft.com/office/officeart/2005/8/layout/default"/>
    <dgm:cxn modelId="{1DFCCD2A-BD15-4475-BC73-0BA4A23F0294}" type="presParOf" srcId="{43E83172-F5E6-4FFC-BC3D-17D00AFC9839}" destId="{BA456B9A-E57C-4519-AD34-6BB63C2289A8}" srcOrd="1" destOrd="0" presId="urn:microsoft.com/office/officeart/2005/8/layout/default"/>
    <dgm:cxn modelId="{095CB85F-F5A4-4350-95E4-47B4CF1692EF}" type="presParOf" srcId="{43E83172-F5E6-4FFC-BC3D-17D00AFC9839}" destId="{CB20088F-5EBF-45B2-AE29-A413D919F5BF}" srcOrd="2" destOrd="0" presId="urn:microsoft.com/office/officeart/2005/8/layout/default"/>
    <dgm:cxn modelId="{52E76720-4E38-42CD-BF45-56C4CE910BD6}" type="presParOf" srcId="{43E83172-F5E6-4FFC-BC3D-17D00AFC9839}" destId="{3CD50165-85A6-4E13-85AC-9EBAE6C253A5}" srcOrd="3" destOrd="0" presId="urn:microsoft.com/office/officeart/2005/8/layout/default"/>
    <dgm:cxn modelId="{A4A0ED0F-4C0F-43CD-80CB-9D20FCF8C0CE}" type="presParOf" srcId="{43E83172-F5E6-4FFC-BC3D-17D00AFC9839}" destId="{D55A6B14-0FCA-427A-AAC1-2B43B8873168}" srcOrd="4" destOrd="0" presId="urn:microsoft.com/office/officeart/2005/8/layout/default"/>
    <dgm:cxn modelId="{7594D39C-9F5C-4470-828F-B8CA3845725A}" type="presParOf" srcId="{43E83172-F5E6-4FFC-BC3D-17D00AFC9839}" destId="{0D2961D2-9D9B-4CBA-8D3F-054161399D4F}" srcOrd="5" destOrd="0" presId="urn:microsoft.com/office/officeart/2005/8/layout/default"/>
    <dgm:cxn modelId="{C6AFF214-7E39-451F-AF2A-DFAD1C4B52B1}" type="presParOf" srcId="{43E83172-F5E6-4FFC-BC3D-17D00AFC9839}" destId="{4F8617E2-5202-49D1-920F-986FE9D01362}" srcOrd="6" destOrd="0" presId="urn:microsoft.com/office/officeart/2005/8/layout/default"/>
    <dgm:cxn modelId="{C1777B6C-3085-44E4-AF11-28F578838FBA}" type="presParOf" srcId="{43E83172-F5E6-4FFC-BC3D-17D00AFC9839}" destId="{86948626-97B2-475B-81BE-CE013A403C0A}" srcOrd="7" destOrd="0" presId="urn:microsoft.com/office/officeart/2005/8/layout/default"/>
    <dgm:cxn modelId="{B4B67134-3C13-422E-A947-D9E38749991D}" type="presParOf" srcId="{43E83172-F5E6-4FFC-BC3D-17D00AFC9839}" destId="{F65C3AC8-8669-4CA1-B5B3-834E57C4D475}" srcOrd="8" destOrd="0" presId="urn:microsoft.com/office/officeart/2005/8/layout/default"/>
    <dgm:cxn modelId="{D0DF4143-0D8C-4BAC-8B44-E8515C736B49}" type="presParOf" srcId="{43E83172-F5E6-4FFC-BC3D-17D00AFC9839}" destId="{3D15B840-7DF4-4A1B-80D5-FF0F88B74514}" srcOrd="9" destOrd="0" presId="urn:microsoft.com/office/officeart/2005/8/layout/default"/>
    <dgm:cxn modelId="{3063BEF4-9FD3-49B0-85BC-678140B00CB8}" type="presParOf" srcId="{43E83172-F5E6-4FFC-BC3D-17D00AFC9839}" destId="{FEB21C71-83D7-4DF8-A4FC-263B45F4B903}"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B1438B-3879-40DC-9C83-F08496BBFAC5}"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DC153346-F063-4FA1-BE3F-A1812E29E698}">
      <dgm:prSet/>
      <dgm:spPr>
        <a:xfrm>
          <a:off x="0" y="143"/>
          <a:ext cx="6263640" cy="1750320"/>
        </a:xfrm>
        <a:prstGeom prst="roundRect">
          <a:avLst/>
        </a:prstGeom>
        <a:solidFill>
          <a:srgbClr val="B74919">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nl-NL" dirty="0">
              <a:solidFill>
                <a:sysClr val="window" lastClr="FFFFFF"/>
              </a:solidFill>
              <a:latin typeface="Calibri" panose="020F0502020204030204"/>
              <a:ea typeface="+mn-ea"/>
              <a:cs typeface="+mn-cs"/>
            </a:rPr>
            <a:t>A</a:t>
          </a:r>
          <a:r>
            <a:rPr lang="en-US" dirty="0">
              <a:solidFill>
                <a:sysClr val="window" lastClr="FFFFFF"/>
              </a:solidFill>
              <a:latin typeface="Calibri" panose="020F0502020204030204"/>
              <a:ea typeface="+mn-ea"/>
              <a:cs typeface="+mn-cs"/>
            </a:rPr>
            <a:t>ls </a:t>
          </a:r>
          <a:r>
            <a:rPr lang="en-US" dirty="0" err="1">
              <a:solidFill>
                <a:sysClr val="window" lastClr="FFFFFF"/>
              </a:solidFill>
              <a:latin typeface="Calibri" panose="020F0502020204030204"/>
              <a:ea typeface="+mn-ea"/>
              <a:cs typeface="+mn-cs"/>
            </a:rPr>
            <a:t>ongedifferenti</a:t>
          </a:r>
          <a:r>
            <a:rPr lang="nl-NL" dirty="0" err="1">
              <a:solidFill>
                <a:sysClr val="window" lastClr="FFFFFF"/>
              </a:solidFill>
              <a:latin typeface="Calibri" panose="020F0502020204030204"/>
              <a:ea typeface="+mn-ea"/>
              <a:cs typeface="+mn-cs"/>
            </a:rPr>
            <a:t>ëerde</a:t>
          </a:r>
          <a:r>
            <a:rPr lang="nl-NL" dirty="0">
              <a:solidFill>
                <a:sysClr val="window" lastClr="FFFFFF"/>
              </a:solidFill>
              <a:latin typeface="Calibri" panose="020F0502020204030204"/>
              <a:ea typeface="+mn-ea"/>
              <a:cs typeface="+mn-cs"/>
            </a:rPr>
            <a:t> </a:t>
          </a:r>
          <a:r>
            <a:rPr lang="en-US" dirty="0" err="1">
              <a:solidFill>
                <a:sysClr val="window" lastClr="FFFFFF"/>
              </a:solidFill>
              <a:latin typeface="Calibri" panose="020F0502020204030204"/>
              <a:ea typeface="+mn-ea"/>
              <a:cs typeface="+mn-cs"/>
            </a:rPr>
            <a:t>emoti</a:t>
          </a:r>
          <a:r>
            <a:rPr lang="nl-NL" dirty="0" err="1">
              <a:solidFill>
                <a:sysClr val="window" lastClr="FFFFFF"/>
              </a:solidFill>
              <a:latin typeface="Calibri" panose="020F0502020204030204"/>
              <a:ea typeface="+mn-ea"/>
              <a:cs typeface="+mn-cs"/>
            </a:rPr>
            <a:t>onele</a:t>
          </a:r>
          <a:r>
            <a:rPr lang="nl-NL" dirty="0">
              <a:solidFill>
                <a:sysClr val="window" lastClr="FFFFFF"/>
              </a:solidFill>
              <a:latin typeface="Calibri" panose="020F0502020204030204"/>
              <a:ea typeface="+mn-ea"/>
              <a:cs typeface="+mn-cs"/>
            </a:rPr>
            <a:t> </a:t>
          </a:r>
          <a:r>
            <a:rPr lang="nl-NL" dirty="0" err="1">
              <a:solidFill>
                <a:sysClr val="window" lastClr="FFFFFF"/>
              </a:solidFill>
              <a:latin typeface="Calibri" panose="020F0502020204030204"/>
              <a:ea typeface="+mn-ea"/>
              <a:cs typeface="+mn-cs"/>
            </a:rPr>
            <a:t>arousal</a:t>
          </a:r>
          <a:endParaRPr lang="en-US" dirty="0">
            <a:solidFill>
              <a:sysClr val="window" lastClr="FFFFFF"/>
            </a:solidFill>
            <a:latin typeface="Calibri" panose="020F0502020204030204"/>
            <a:ea typeface="+mn-ea"/>
            <a:cs typeface="+mn-cs"/>
          </a:endParaRPr>
        </a:p>
      </dgm:t>
    </dgm:pt>
    <dgm:pt modelId="{D80A88EE-07A1-4D9D-9A25-7683CFB572C1}" type="parTrans" cxnId="{4BDA4065-2BFA-43E2-B5D8-9012EC32957E}">
      <dgm:prSet/>
      <dgm:spPr/>
      <dgm:t>
        <a:bodyPr/>
        <a:lstStyle/>
        <a:p>
          <a:endParaRPr lang="en-US"/>
        </a:p>
      </dgm:t>
    </dgm:pt>
    <dgm:pt modelId="{CFBE981D-9470-4A76-B338-FAE1F6D1DE71}" type="sibTrans" cxnId="{4BDA4065-2BFA-43E2-B5D8-9012EC32957E}">
      <dgm:prSet/>
      <dgm:spPr/>
      <dgm:t>
        <a:bodyPr/>
        <a:lstStyle/>
        <a:p>
          <a:endParaRPr lang="en-US"/>
        </a:p>
      </dgm:t>
    </dgm:pt>
    <dgm:pt modelId="{7836DAE4-EC2C-4C33-8B9B-A832069F3040}">
      <dgm:prSet/>
      <dgm:spPr>
        <a:xfrm>
          <a:off x="0" y="1877183"/>
          <a:ext cx="6263640" cy="1750320"/>
        </a:xfrm>
        <a:prstGeom prst="roundRect">
          <a:avLst/>
        </a:prstGeom>
        <a:solidFill>
          <a:srgbClr val="B74919">
            <a:hueOff val="553124"/>
            <a:satOff val="6280"/>
            <a:lumOff val="5686"/>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nl-NL" dirty="0">
              <a:solidFill>
                <a:sysClr val="window" lastClr="FFFFFF"/>
              </a:solidFill>
              <a:latin typeface="Calibri" panose="020F0502020204030204"/>
              <a:ea typeface="+mn-ea"/>
              <a:cs typeface="+mn-cs"/>
            </a:rPr>
            <a:t>Bij </a:t>
          </a:r>
          <a:r>
            <a:rPr lang="en-US" dirty="0" err="1">
              <a:solidFill>
                <a:sysClr val="window" lastClr="FFFFFF"/>
              </a:solidFill>
              <a:latin typeface="Calibri" panose="020F0502020204030204"/>
              <a:ea typeface="+mn-ea"/>
              <a:cs typeface="+mn-cs"/>
            </a:rPr>
            <a:t>direkte</a:t>
          </a:r>
          <a:r>
            <a:rPr lang="en-US" dirty="0">
              <a:solidFill>
                <a:sysClr val="window" lastClr="FFFFFF"/>
              </a:solidFill>
              <a:latin typeface="Calibri" panose="020F0502020204030204"/>
              <a:ea typeface="+mn-ea"/>
              <a:cs typeface="+mn-cs"/>
            </a:rPr>
            <a:t> </a:t>
          </a:r>
          <a:r>
            <a:rPr lang="en-US" dirty="0" err="1">
              <a:solidFill>
                <a:sysClr val="window" lastClr="FFFFFF"/>
              </a:solidFill>
              <a:latin typeface="Calibri" panose="020F0502020204030204"/>
              <a:ea typeface="+mn-ea"/>
              <a:cs typeface="+mn-cs"/>
            </a:rPr>
            <a:t>genitale</a:t>
          </a:r>
          <a:r>
            <a:rPr lang="en-US" dirty="0">
              <a:solidFill>
                <a:sysClr val="window" lastClr="FFFFFF"/>
              </a:solidFill>
              <a:latin typeface="Calibri" panose="020F0502020204030204"/>
              <a:ea typeface="+mn-ea"/>
              <a:cs typeface="+mn-cs"/>
            </a:rPr>
            <a:t> </a:t>
          </a:r>
          <a:r>
            <a:rPr lang="en-US" dirty="0" err="1">
              <a:solidFill>
                <a:sysClr val="window" lastClr="FFFFFF"/>
              </a:solidFill>
              <a:latin typeface="Calibri" panose="020F0502020204030204"/>
              <a:ea typeface="+mn-ea"/>
              <a:cs typeface="+mn-cs"/>
            </a:rPr>
            <a:t>stimulatie</a:t>
          </a:r>
          <a:endParaRPr lang="en-US" dirty="0">
            <a:solidFill>
              <a:sysClr val="window" lastClr="FFFFFF"/>
            </a:solidFill>
            <a:latin typeface="Calibri" panose="020F0502020204030204"/>
            <a:ea typeface="+mn-ea"/>
            <a:cs typeface="+mn-cs"/>
          </a:endParaRPr>
        </a:p>
      </dgm:t>
    </dgm:pt>
    <dgm:pt modelId="{EF0C0EFF-D6EF-49B3-9730-E3BF77CB2CC3}" type="parTrans" cxnId="{7EB46E8C-9F14-4E69-892C-A858727775CE}">
      <dgm:prSet/>
      <dgm:spPr/>
      <dgm:t>
        <a:bodyPr/>
        <a:lstStyle/>
        <a:p>
          <a:endParaRPr lang="en-US"/>
        </a:p>
      </dgm:t>
    </dgm:pt>
    <dgm:pt modelId="{9B595847-7969-4163-9FBA-1EE3CB1BCB5A}" type="sibTrans" cxnId="{7EB46E8C-9F14-4E69-892C-A858727775CE}">
      <dgm:prSet/>
      <dgm:spPr/>
      <dgm:t>
        <a:bodyPr/>
        <a:lstStyle/>
        <a:p>
          <a:endParaRPr lang="en-US"/>
        </a:p>
      </dgm:t>
    </dgm:pt>
    <dgm:pt modelId="{6E21D447-F6C4-4244-A3A6-1506E31BC324}">
      <dgm:prSet/>
      <dgm:spPr>
        <a:xfrm>
          <a:off x="0" y="3754224"/>
          <a:ext cx="6263640" cy="1750320"/>
        </a:xfrm>
        <a:prstGeom prst="roundRect">
          <a:avLst/>
        </a:prstGeom>
        <a:solidFill>
          <a:srgbClr val="B74919">
            <a:hueOff val="1106248"/>
            <a:satOff val="12561"/>
            <a:lumOff val="11372"/>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nl-NL" dirty="0">
              <a:solidFill>
                <a:sysClr val="window" lastClr="FFFFFF"/>
              </a:solidFill>
              <a:latin typeface="Calibri" panose="020F0502020204030204"/>
              <a:ea typeface="+mn-ea"/>
              <a:cs typeface="+mn-cs"/>
            </a:rPr>
            <a:t>In elke periode van REM slaap</a:t>
          </a:r>
          <a:endParaRPr lang="en-US" dirty="0">
            <a:solidFill>
              <a:sysClr val="window" lastClr="FFFFFF"/>
            </a:solidFill>
            <a:latin typeface="Calibri" panose="020F0502020204030204"/>
            <a:ea typeface="+mn-ea"/>
            <a:cs typeface="+mn-cs"/>
          </a:endParaRPr>
        </a:p>
      </dgm:t>
    </dgm:pt>
    <dgm:pt modelId="{6075ED4B-297B-42D9-A9BC-0938DB8886A5}" type="parTrans" cxnId="{BD05E5C4-3A24-4F3F-829A-196440578B48}">
      <dgm:prSet/>
      <dgm:spPr/>
      <dgm:t>
        <a:bodyPr/>
        <a:lstStyle/>
        <a:p>
          <a:endParaRPr lang="en-US"/>
        </a:p>
      </dgm:t>
    </dgm:pt>
    <dgm:pt modelId="{DA6955F6-F1B7-4702-ACC6-C0E364BD3FD1}" type="sibTrans" cxnId="{BD05E5C4-3A24-4F3F-829A-196440578B48}">
      <dgm:prSet/>
      <dgm:spPr/>
      <dgm:t>
        <a:bodyPr/>
        <a:lstStyle/>
        <a:p>
          <a:endParaRPr lang="en-US"/>
        </a:p>
      </dgm:t>
    </dgm:pt>
    <dgm:pt modelId="{2A9D853C-58FD-4156-A172-A1C476B4DF51}" type="pres">
      <dgm:prSet presAssocID="{02B1438B-3879-40DC-9C83-F08496BBFAC5}" presName="linear" presStyleCnt="0">
        <dgm:presLayoutVars>
          <dgm:animLvl val="lvl"/>
          <dgm:resizeHandles val="exact"/>
        </dgm:presLayoutVars>
      </dgm:prSet>
      <dgm:spPr/>
      <dgm:t>
        <a:bodyPr/>
        <a:lstStyle/>
        <a:p>
          <a:endParaRPr lang="nl-NL"/>
        </a:p>
      </dgm:t>
    </dgm:pt>
    <dgm:pt modelId="{668949D4-CD3E-43D6-A58F-03531FAB93B1}" type="pres">
      <dgm:prSet presAssocID="{DC153346-F063-4FA1-BE3F-A1812E29E698}" presName="parentText" presStyleLbl="node1" presStyleIdx="0" presStyleCnt="3">
        <dgm:presLayoutVars>
          <dgm:chMax val="0"/>
          <dgm:bulletEnabled val="1"/>
        </dgm:presLayoutVars>
      </dgm:prSet>
      <dgm:spPr/>
      <dgm:t>
        <a:bodyPr/>
        <a:lstStyle/>
        <a:p>
          <a:endParaRPr lang="nl-NL"/>
        </a:p>
      </dgm:t>
    </dgm:pt>
    <dgm:pt modelId="{BD36434A-775A-4F06-9F70-444C078DC8A5}" type="pres">
      <dgm:prSet presAssocID="{CFBE981D-9470-4A76-B338-FAE1F6D1DE71}" presName="spacer" presStyleCnt="0"/>
      <dgm:spPr/>
    </dgm:pt>
    <dgm:pt modelId="{9C91FF62-996B-4A27-A61B-1BF1E6F4B71A}" type="pres">
      <dgm:prSet presAssocID="{7836DAE4-EC2C-4C33-8B9B-A832069F3040}" presName="parentText" presStyleLbl="node1" presStyleIdx="1" presStyleCnt="3">
        <dgm:presLayoutVars>
          <dgm:chMax val="0"/>
          <dgm:bulletEnabled val="1"/>
        </dgm:presLayoutVars>
      </dgm:prSet>
      <dgm:spPr/>
      <dgm:t>
        <a:bodyPr/>
        <a:lstStyle/>
        <a:p>
          <a:endParaRPr lang="nl-NL"/>
        </a:p>
      </dgm:t>
    </dgm:pt>
    <dgm:pt modelId="{A9CA4EA6-92E3-475B-BA9A-33CB83337511}" type="pres">
      <dgm:prSet presAssocID="{9B595847-7969-4163-9FBA-1EE3CB1BCB5A}" presName="spacer" presStyleCnt="0"/>
      <dgm:spPr/>
    </dgm:pt>
    <dgm:pt modelId="{62FE5699-A218-42FE-A127-AFA400AE86E6}" type="pres">
      <dgm:prSet presAssocID="{6E21D447-F6C4-4244-A3A6-1506E31BC324}" presName="parentText" presStyleLbl="node1" presStyleIdx="2" presStyleCnt="3">
        <dgm:presLayoutVars>
          <dgm:chMax val="0"/>
          <dgm:bulletEnabled val="1"/>
        </dgm:presLayoutVars>
      </dgm:prSet>
      <dgm:spPr/>
      <dgm:t>
        <a:bodyPr/>
        <a:lstStyle/>
        <a:p>
          <a:endParaRPr lang="nl-NL"/>
        </a:p>
      </dgm:t>
    </dgm:pt>
  </dgm:ptLst>
  <dgm:cxnLst>
    <dgm:cxn modelId="{D38DC77C-D2AF-4277-9F17-8A95CEB73BB4}" type="presOf" srcId="{02B1438B-3879-40DC-9C83-F08496BBFAC5}" destId="{2A9D853C-58FD-4156-A172-A1C476B4DF51}" srcOrd="0" destOrd="0" presId="urn:microsoft.com/office/officeart/2005/8/layout/vList2"/>
    <dgm:cxn modelId="{4BDA4065-2BFA-43E2-B5D8-9012EC32957E}" srcId="{02B1438B-3879-40DC-9C83-F08496BBFAC5}" destId="{DC153346-F063-4FA1-BE3F-A1812E29E698}" srcOrd="0" destOrd="0" parTransId="{D80A88EE-07A1-4D9D-9A25-7683CFB572C1}" sibTransId="{CFBE981D-9470-4A76-B338-FAE1F6D1DE71}"/>
    <dgm:cxn modelId="{B022A453-16DE-4EB6-A4C5-C23E7F7A9622}" type="presOf" srcId="{DC153346-F063-4FA1-BE3F-A1812E29E698}" destId="{668949D4-CD3E-43D6-A58F-03531FAB93B1}" srcOrd="0" destOrd="0" presId="urn:microsoft.com/office/officeart/2005/8/layout/vList2"/>
    <dgm:cxn modelId="{565630B6-01A6-47BA-B730-A71E7EACC172}" type="presOf" srcId="{7836DAE4-EC2C-4C33-8B9B-A832069F3040}" destId="{9C91FF62-996B-4A27-A61B-1BF1E6F4B71A}" srcOrd="0" destOrd="0" presId="urn:microsoft.com/office/officeart/2005/8/layout/vList2"/>
    <dgm:cxn modelId="{11B7DEDE-1B01-4DA5-88BD-CFA62F83F349}" type="presOf" srcId="{6E21D447-F6C4-4244-A3A6-1506E31BC324}" destId="{62FE5699-A218-42FE-A127-AFA400AE86E6}" srcOrd="0" destOrd="0" presId="urn:microsoft.com/office/officeart/2005/8/layout/vList2"/>
    <dgm:cxn modelId="{BD05E5C4-3A24-4F3F-829A-196440578B48}" srcId="{02B1438B-3879-40DC-9C83-F08496BBFAC5}" destId="{6E21D447-F6C4-4244-A3A6-1506E31BC324}" srcOrd="2" destOrd="0" parTransId="{6075ED4B-297B-42D9-A9BC-0938DB8886A5}" sibTransId="{DA6955F6-F1B7-4702-ACC6-C0E364BD3FD1}"/>
    <dgm:cxn modelId="{7EB46E8C-9F14-4E69-892C-A858727775CE}" srcId="{02B1438B-3879-40DC-9C83-F08496BBFAC5}" destId="{7836DAE4-EC2C-4C33-8B9B-A832069F3040}" srcOrd="1" destOrd="0" parTransId="{EF0C0EFF-D6EF-49B3-9730-E3BF77CB2CC3}" sibTransId="{9B595847-7969-4163-9FBA-1EE3CB1BCB5A}"/>
    <dgm:cxn modelId="{6B93B31D-398D-411E-BB01-6BC3743BE353}" type="presParOf" srcId="{2A9D853C-58FD-4156-A172-A1C476B4DF51}" destId="{668949D4-CD3E-43D6-A58F-03531FAB93B1}" srcOrd="0" destOrd="0" presId="urn:microsoft.com/office/officeart/2005/8/layout/vList2"/>
    <dgm:cxn modelId="{5E0FC0C8-0798-45E3-84C5-013F82A0D1A1}" type="presParOf" srcId="{2A9D853C-58FD-4156-A172-A1C476B4DF51}" destId="{BD36434A-775A-4F06-9F70-444C078DC8A5}" srcOrd="1" destOrd="0" presId="urn:microsoft.com/office/officeart/2005/8/layout/vList2"/>
    <dgm:cxn modelId="{29D49C7E-078A-43E6-988F-79D4521B5C89}" type="presParOf" srcId="{2A9D853C-58FD-4156-A172-A1C476B4DF51}" destId="{9C91FF62-996B-4A27-A61B-1BF1E6F4B71A}" srcOrd="2" destOrd="0" presId="urn:microsoft.com/office/officeart/2005/8/layout/vList2"/>
    <dgm:cxn modelId="{F0D0CA3A-CB70-46CC-BFE7-D9E091F7762C}" type="presParOf" srcId="{2A9D853C-58FD-4156-A172-A1C476B4DF51}" destId="{A9CA4EA6-92E3-475B-BA9A-33CB83337511}" srcOrd="3" destOrd="0" presId="urn:microsoft.com/office/officeart/2005/8/layout/vList2"/>
    <dgm:cxn modelId="{8DE7C7E3-C9D0-4184-8DCC-585A4F9B4F47}" type="presParOf" srcId="{2A9D853C-58FD-4156-A172-A1C476B4DF51}" destId="{62FE5699-A218-42FE-A127-AFA400AE86E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CF47DD-1A1D-4B1D-9AE5-631B21FBF0A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D91C301-8E54-4F8A-AC26-724E4F75D718}">
      <dgm:prSet/>
      <dgm:spPr>
        <a:solidFill>
          <a:schemeClr val="accent4"/>
        </a:solidFill>
      </dgm:spPr>
      <dgm:t>
        <a:bodyPr/>
        <a:lstStyle/>
        <a:p>
          <a:r>
            <a:rPr lang="nl-NL" b="1" i="0" baseline="0" dirty="0"/>
            <a:t>Lichamelijke rijping</a:t>
          </a:r>
          <a:endParaRPr lang="en-US" dirty="0"/>
        </a:p>
      </dgm:t>
    </dgm:pt>
    <dgm:pt modelId="{FF226197-60BC-422A-8CC6-CA3199811176}" type="parTrans" cxnId="{0A3AD2A4-8610-4DBB-A8FD-EED89F529F57}">
      <dgm:prSet/>
      <dgm:spPr/>
      <dgm:t>
        <a:bodyPr/>
        <a:lstStyle/>
        <a:p>
          <a:endParaRPr lang="en-US"/>
        </a:p>
      </dgm:t>
    </dgm:pt>
    <dgm:pt modelId="{13861A82-5CCC-4342-8057-0558CCF68F0F}" type="sibTrans" cxnId="{0A3AD2A4-8610-4DBB-A8FD-EED89F529F57}">
      <dgm:prSet/>
      <dgm:spPr/>
      <dgm:t>
        <a:bodyPr/>
        <a:lstStyle/>
        <a:p>
          <a:endParaRPr lang="en-US"/>
        </a:p>
      </dgm:t>
    </dgm:pt>
    <dgm:pt modelId="{C9400C12-6DC7-44A8-915D-9614967BDEAB}">
      <dgm:prSet custT="1"/>
      <dgm:spPr>
        <a:solidFill>
          <a:schemeClr val="tx1">
            <a:lumMod val="75000"/>
            <a:lumOff val="25000"/>
          </a:schemeClr>
        </a:solidFill>
        <a:ln w="38100">
          <a:solidFill>
            <a:srgbClr val="FF0000"/>
          </a:solidFill>
        </a:ln>
      </dgm:spPr>
      <dgm:t>
        <a:bodyPr/>
        <a:lstStyle/>
        <a:p>
          <a:r>
            <a:rPr lang="nl-NL" sz="1600" b="1" i="0" baseline="0" dirty="0"/>
            <a:t>Mannelijke/vrouwelijke/</a:t>
          </a:r>
        </a:p>
        <a:p>
          <a:r>
            <a:rPr lang="nl-NL" sz="1600" b="1" i="0" baseline="0" dirty="0"/>
            <a:t>non-binaire  </a:t>
          </a:r>
        </a:p>
        <a:p>
          <a:r>
            <a:rPr lang="nl-NL" sz="1600" b="1" i="0" baseline="0" dirty="0"/>
            <a:t>Identiteit</a:t>
          </a:r>
        </a:p>
        <a:p>
          <a:r>
            <a:rPr lang="nl-NL" sz="1800" b="1" i="0" baseline="0" dirty="0"/>
            <a:t> </a:t>
          </a:r>
          <a:r>
            <a:rPr lang="en-US" sz="1800" b="1" i="0" baseline="0" dirty="0"/>
            <a:t>(</a:t>
          </a:r>
          <a:r>
            <a:rPr lang="en-US" sz="1800" b="1" i="0" baseline="0" dirty="0" err="1"/>
            <a:t>genderidentiteit</a:t>
          </a:r>
          <a:r>
            <a:rPr lang="en-US" sz="1800" b="1" i="0" baseline="0" dirty="0"/>
            <a:t>)</a:t>
          </a:r>
          <a:endParaRPr lang="en-US" sz="1800" dirty="0"/>
        </a:p>
      </dgm:t>
    </dgm:pt>
    <dgm:pt modelId="{6A0EECFC-7841-45F9-B4B0-4D6D091DEA18}" type="parTrans" cxnId="{D00FE057-CE14-4398-89ED-BB6B6B32F84D}">
      <dgm:prSet/>
      <dgm:spPr/>
      <dgm:t>
        <a:bodyPr/>
        <a:lstStyle/>
        <a:p>
          <a:endParaRPr lang="en-US"/>
        </a:p>
      </dgm:t>
    </dgm:pt>
    <dgm:pt modelId="{03C99EE8-BB2E-45D1-803C-664BF0689522}" type="sibTrans" cxnId="{D00FE057-CE14-4398-89ED-BB6B6B32F84D}">
      <dgm:prSet/>
      <dgm:spPr/>
      <dgm:t>
        <a:bodyPr/>
        <a:lstStyle/>
        <a:p>
          <a:endParaRPr lang="en-US"/>
        </a:p>
      </dgm:t>
    </dgm:pt>
    <dgm:pt modelId="{BAC839C7-1C63-44C7-835A-70180B08ADA4}">
      <dgm:prSet/>
      <dgm:spPr>
        <a:solidFill>
          <a:schemeClr val="tx1">
            <a:lumMod val="75000"/>
            <a:lumOff val="25000"/>
          </a:schemeClr>
        </a:solidFill>
        <a:ln w="38100">
          <a:solidFill>
            <a:srgbClr val="FF0000"/>
          </a:solidFill>
        </a:ln>
      </dgm:spPr>
      <dgm:t>
        <a:bodyPr/>
        <a:lstStyle/>
        <a:p>
          <a:r>
            <a:rPr lang="nl-NL" b="1" i="0" baseline="0" dirty="0"/>
            <a:t>Seks</a:t>
          </a:r>
          <a:r>
            <a:rPr lang="en-US" b="1" i="0" baseline="0" dirty="0"/>
            <a:t>e</a:t>
          </a:r>
          <a:r>
            <a:rPr lang="nl-NL" b="1" i="0" baseline="0" dirty="0"/>
            <a:t>rol/geslachtsrol </a:t>
          </a:r>
          <a:r>
            <a:rPr lang="en-US" b="1" i="0" baseline="0" dirty="0"/>
            <a:t>(</a:t>
          </a:r>
          <a:r>
            <a:rPr lang="en-US" b="1" i="0" baseline="0" dirty="0" err="1"/>
            <a:t>genderrolgedrag</a:t>
          </a:r>
          <a:r>
            <a:rPr lang="en-US" b="1" i="0" baseline="0" dirty="0"/>
            <a:t>)</a:t>
          </a:r>
          <a:endParaRPr lang="en-US" dirty="0"/>
        </a:p>
      </dgm:t>
    </dgm:pt>
    <dgm:pt modelId="{0186732D-8F8F-4EAE-AF39-73821ED12652}" type="parTrans" cxnId="{20710346-0344-4555-A8F3-18F16C2A0B0A}">
      <dgm:prSet/>
      <dgm:spPr/>
      <dgm:t>
        <a:bodyPr/>
        <a:lstStyle/>
        <a:p>
          <a:endParaRPr lang="en-US"/>
        </a:p>
      </dgm:t>
    </dgm:pt>
    <dgm:pt modelId="{E0ED6E82-5C55-41CB-AD33-E89774345758}" type="sibTrans" cxnId="{20710346-0344-4555-A8F3-18F16C2A0B0A}">
      <dgm:prSet/>
      <dgm:spPr/>
      <dgm:t>
        <a:bodyPr/>
        <a:lstStyle/>
        <a:p>
          <a:endParaRPr lang="en-US"/>
        </a:p>
      </dgm:t>
    </dgm:pt>
    <dgm:pt modelId="{9C546D78-0CCC-4B54-B69E-C3DD3557DF73}">
      <dgm:prSet/>
      <dgm:spPr>
        <a:solidFill>
          <a:schemeClr val="tx1">
            <a:lumMod val="75000"/>
            <a:lumOff val="25000"/>
          </a:schemeClr>
        </a:solidFill>
        <a:ln w="38100">
          <a:solidFill>
            <a:srgbClr val="FF0000"/>
          </a:solidFill>
        </a:ln>
      </dgm:spPr>
      <dgm:t>
        <a:bodyPr/>
        <a:lstStyle/>
        <a:p>
          <a:r>
            <a:rPr lang="en-US" b="1" i="0" baseline="0" dirty="0"/>
            <a:t>Seksuele </a:t>
          </a:r>
          <a:r>
            <a:rPr lang="en-US" b="1" i="0" baseline="0" dirty="0" err="1"/>
            <a:t>oriëntatie</a:t>
          </a:r>
          <a:endParaRPr lang="en-US" dirty="0"/>
        </a:p>
      </dgm:t>
    </dgm:pt>
    <dgm:pt modelId="{EDFA3B7D-9FD4-4EEC-8C6D-2463E4CBC974}" type="parTrans" cxnId="{E64B50A6-CFA3-4368-8E7D-7A000F930D33}">
      <dgm:prSet/>
      <dgm:spPr/>
      <dgm:t>
        <a:bodyPr/>
        <a:lstStyle/>
        <a:p>
          <a:endParaRPr lang="en-US"/>
        </a:p>
      </dgm:t>
    </dgm:pt>
    <dgm:pt modelId="{BBB2A1BF-6839-485F-9081-DB8A1415ECEA}" type="sibTrans" cxnId="{E64B50A6-CFA3-4368-8E7D-7A000F930D33}">
      <dgm:prSet/>
      <dgm:spPr/>
      <dgm:t>
        <a:bodyPr/>
        <a:lstStyle/>
        <a:p>
          <a:endParaRPr lang="en-US"/>
        </a:p>
      </dgm:t>
    </dgm:pt>
    <dgm:pt modelId="{6FD8F667-3698-4819-AE08-52F22B3B9B3F}">
      <dgm:prSet/>
      <dgm:spPr>
        <a:solidFill>
          <a:schemeClr val="tx1">
            <a:lumMod val="75000"/>
            <a:lumOff val="25000"/>
          </a:schemeClr>
        </a:solidFill>
        <a:ln w="38100">
          <a:solidFill>
            <a:srgbClr val="FF0000"/>
          </a:solidFill>
        </a:ln>
      </dgm:spPr>
      <dgm:t>
        <a:bodyPr/>
        <a:lstStyle/>
        <a:p>
          <a:r>
            <a:rPr lang="nl-NL" b="1" i="0" baseline="0" dirty="0"/>
            <a:t>Integratie seksualiteit </a:t>
          </a:r>
          <a:r>
            <a:rPr lang="en-US" b="1" i="0" baseline="0" dirty="0"/>
            <a:t>in</a:t>
          </a:r>
          <a:r>
            <a:rPr lang="nl-NL" b="1" i="0" baseline="0" dirty="0"/>
            <a:t> persoonlijk</a:t>
          </a:r>
          <a:r>
            <a:rPr lang="en-US" b="1" i="0" baseline="0" dirty="0" err="1"/>
            <a:t>heid</a:t>
          </a:r>
          <a:r>
            <a:rPr lang="en-US" b="1" i="0" baseline="0" dirty="0"/>
            <a:t> </a:t>
          </a:r>
          <a:r>
            <a:rPr lang="en-US" b="1" i="0" baseline="0" dirty="0" err="1"/>
            <a:t>en</a:t>
          </a:r>
          <a:r>
            <a:rPr lang="en-US" b="1" i="0" baseline="0" dirty="0"/>
            <a:t> </a:t>
          </a:r>
          <a:r>
            <a:rPr lang="en-US" b="1" i="0" baseline="0" dirty="0" err="1"/>
            <a:t>levensstijl</a:t>
          </a:r>
          <a:endParaRPr lang="en-US" dirty="0"/>
        </a:p>
      </dgm:t>
    </dgm:pt>
    <dgm:pt modelId="{3441F183-5BFE-4693-9F53-34C27451D801}" type="parTrans" cxnId="{F20BB2D1-0405-45CB-BFC6-53E6C4DDE0F9}">
      <dgm:prSet/>
      <dgm:spPr/>
      <dgm:t>
        <a:bodyPr/>
        <a:lstStyle/>
        <a:p>
          <a:endParaRPr lang="en-US"/>
        </a:p>
      </dgm:t>
    </dgm:pt>
    <dgm:pt modelId="{CF189557-69B9-437C-BBF9-58FAB32BA4F1}" type="sibTrans" cxnId="{F20BB2D1-0405-45CB-BFC6-53E6C4DDE0F9}">
      <dgm:prSet/>
      <dgm:spPr/>
      <dgm:t>
        <a:bodyPr/>
        <a:lstStyle/>
        <a:p>
          <a:endParaRPr lang="en-US"/>
        </a:p>
      </dgm:t>
    </dgm:pt>
    <dgm:pt modelId="{AEE79865-C535-46B6-BDEA-18CCCCA25D3E}">
      <dgm:prSet/>
      <dgm:spPr>
        <a:solidFill>
          <a:schemeClr val="tx1">
            <a:lumMod val="75000"/>
            <a:lumOff val="25000"/>
          </a:schemeClr>
        </a:solidFill>
        <a:ln w="38100">
          <a:solidFill>
            <a:srgbClr val="FF0000"/>
          </a:solidFill>
        </a:ln>
      </dgm:spPr>
      <dgm:t>
        <a:bodyPr/>
        <a:lstStyle/>
        <a:p>
          <a:r>
            <a:rPr lang="nl-NL" b="1" i="0" baseline="0" dirty="0"/>
            <a:t>Seksueel gedrag binnen waardensysteem </a:t>
          </a:r>
          <a:r>
            <a:rPr lang="en-US" b="1" i="0" baseline="0" dirty="0"/>
            <a:t>(</a:t>
          </a:r>
          <a:r>
            <a:rPr lang="en-US" b="1" i="0" baseline="0" dirty="0" err="1"/>
            <a:t>socialisatie</a:t>
          </a:r>
          <a:r>
            <a:rPr lang="en-US" b="1" i="0" baseline="0" dirty="0"/>
            <a:t>)</a:t>
          </a:r>
          <a:endParaRPr lang="en-US" dirty="0"/>
        </a:p>
      </dgm:t>
    </dgm:pt>
    <dgm:pt modelId="{2FB8C2BB-B8C2-45DE-8119-6247AE7EADB7}" type="sibTrans" cxnId="{BD61EB04-10C6-4A70-80FA-54A1F513CFB8}">
      <dgm:prSet/>
      <dgm:spPr/>
      <dgm:t>
        <a:bodyPr/>
        <a:lstStyle/>
        <a:p>
          <a:endParaRPr lang="en-US"/>
        </a:p>
      </dgm:t>
    </dgm:pt>
    <dgm:pt modelId="{5A075E04-A380-43A3-825E-F1073DF90EF5}" type="parTrans" cxnId="{BD61EB04-10C6-4A70-80FA-54A1F513CFB8}">
      <dgm:prSet/>
      <dgm:spPr/>
      <dgm:t>
        <a:bodyPr/>
        <a:lstStyle/>
        <a:p>
          <a:endParaRPr lang="en-US"/>
        </a:p>
      </dgm:t>
    </dgm:pt>
    <dgm:pt modelId="{43E83172-F5E6-4FFC-BC3D-17D00AFC9839}" type="pres">
      <dgm:prSet presAssocID="{1FCF47DD-1A1D-4B1D-9AE5-631B21FBF0A2}" presName="diagram" presStyleCnt="0">
        <dgm:presLayoutVars>
          <dgm:dir/>
          <dgm:resizeHandles val="exact"/>
        </dgm:presLayoutVars>
      </dgm:prSet>
      <dgm:spPr/>
      <dgm:t>
        <a:bodyPr/>
        <a:lstStyle/>
        <a:p>
          <a:endParaRPr lang="nl-NL"/>
        </a:p>
      </dgm:t>
    </dgm:pt>
    <dgm:pt modelId="{3FACE3E7-922F-49B0-A733-1DD5260ECEDE}" type="pres">
      <dgm:prSet presAssocID="{ED91C301-8E54-4F8A-AC26-724E4F75D718}" presName="node" presStyleLbl="node1" presStyleIdx="0" presStyleCnt="6" custLinFactNeighborX="-667" custLinFactNeighborY="-8">
        <dgm:presLayoutVars>
          <dgm:bulletEnabled val="1"/>
        </dgm:presLayoutVars>
      </dgm:prSet>
      <dgm:spPr/>
      <dgm:t>
        <a:bodyPr/>
        <a:lstStyle/>
        <a:p>
          <a:endParaRPr lang="nl-NL"/>
        </a:p>
      </dgm:t>
    </dgm:pt>
    <dgm:pt modelId="{BA456B9A-E57C-4519-AD34-6BB63C2289A8}" type="pres">
      <dgm:prSet presAssocID="{13861A82-5CCC-4342-8057-0558CCF68F0F}" presName="sibTrans" presStyleCnt="0"/>
      <dgm:spPr/>
    </dgm:pt>
    <dgm:pt modelId="{CB20088F-5EBF-45B2-AE29-A413D919F5BF}" type="pres">
      <dgm:prSet presAssocID="{C9400C12-6DC7-44A8-915D-9614967BDEAB}" presName="node" presStyleLbl="node1" presStyleIdx="1" presStyleCnt="6" custLinFactNeighborX="1538" custLinFactNeighborY="641">
        <dgm:presLayoutVars>
          <dgm:bulletEnabled val="1"/>
        </dgm:presLayoutVars>
      </dgm:prSet>
      <dgm:spPr/>
      <dgm:t>
        <a:bodyPr/>
        <a:lstStyle/>
        <a:p>
          <a:endParaRPr lang="nl-NL"/>
        </a:p>
      </dgm:t>
    </dgm:pt>
    <dgm:pt modelId="{3CD50165-85A6-4E13-85AC-9EBAE6C253A5}" type="pres">
      <dgm:prSet presAssocID="{03C99EE8-BB2E-45D1-803C-664BF0689522}" presName="sibTrans" presStyleCnt="0"/>
      <dgm:spPr/>
    </dgm:pt>
    <dgm:pt modelId="{D55A6B14-0FCA-427A-AAC1-2B43B8873168}" type="pres">
      <dgm:prSet presAssocID="{BAC839C7-1C63-44C7-835A-70180B08ADA4}" presName="node" presStyleLbl="node1" presStyleIdx="2" presStyleCnt="6" custLinFactNeighborX="384" custLinFactNeighborY="-1922">
        <dgm:presLayoutVars>
          <dgm:bulletEnabled val="1"/>
        </dgm:presLayoutVars>
      </dgm:prSet>
      <dgm:spPr/>
      <dgm:t>
        <a:bodyPr/>
        <a:lstStyle/>
        <a:p>
          <a:endParaRPr lang="nl-NL"/>
        </a:p>
      </dgm:t>
    </dgm:pt>
    <dgm:pt modelId="{0D2961D2-9D9B-4CBA-8D3F-054161399D4F}" type="pres">
      <dgm:prSet presAssocID="{E0ED6E82-5C55-41CB-AD33-E89774345758}" presName="sibTrans" presStyleCnt="0"/>
      <dgm:spPr/>
    </dgm:pt>
    <dgm:pt modelId="{4F8617E2-5202-49D1-920F-986FE9D01362}" type="pres">
      <dgm:prSet presAssocID="{9C546D78-0CCC-4B54-B69E-C3DD3557DF73}" presName="node" presStyleLbl="node1" presStyleIdx="3" presStyleCnt="6">
        <dgm:presLayoutVars>
          <dgm:bulletEnabled val="1"/>
        </dgm:presLayoutVars>
      </dgm:prSet>
      <dgm:spPr/>
      <dgm:t>
        <a:bodyPr/>
        <a:lstStyle/>
        <a:p>
          <a:endParaRPr lang="nl-NL"/>
        </a:p>
      </dgm:t>
    </dgm:pt>
    <dgm:pt modelId="{86948626-97B2-475B-81BE-CE013A403C0A}" type="pres">
      <dgm:prSet presAssocID="{BBB2A1BF-6839-485F-9081-DB8A1415ECEA}" presName="sibTrans" presStyleCnt="0"/>
      <dgm:spPr/>
    </dgm:pt>
    <dgm:pt modelId="{F65C3AC8-8669-4CA1-B5B3-834E57C4D475}" type="pres">
      <dgm:prSet presAssocID="{AEE79865-C535-46B6-BDEA-18CCCCA25D3E}" presName="node" presStyleLbl="node1" presStyleIdx="4" presStyleCnt="6">
        <dgm:presLayoutVars>
          <dgm:bulletEnabled val="1"/>
        </dgm:presLayoutVars>
      </dgm:prSet>
      <dgm:spPr/>
      <dgm:t>
        <a:bodyPr/>
        <a:lstStyle/>
        <a:p>
          <a:endParaRPr lang="nl-NL"/>
        </a:p>
      </dgm:t>
    </dgm:pt>
    <dgm:pt modelId="{3D15B840-7DF4-4A1B-80D5-FF0F88B74514}" type="pres">
      <dgm:prSet presAssocID="{2FB8C2BB-B8C2-45DE-8119-6247AE7EADB7}" presName="sibTrans" presStyleCnt="0"/>
      <dgm:spPr/>
    </dgm:pt>
    <dgm:pt modelId="{FEB21C71-83D7-4DF8-A4FC-263B45F4B903}" type="pres">
      <dgm:prSet presAssocID="{6FD8F667-3698-4819-AE08-52F22B3B9B3F}" presName="node" presStyleLbl="node1" presStyleIdx="5" presStyleCnt="6">
        <dgm:presLayoutVars>
          <dgm:bulletEnabled val="1"/>
        </dgm:presLayoutVars>
      </dgm:prSet>
      <dgm:spPr/>
      <dgm:t>
        <a:bodyPr/>
        <a:lstStyle/>
        <a:p>
          <a:endParaRPr lang="nl-NL"/>
        </a:p>
      </dgm:t>
    </dgm:pt>
  </dgm:ptLst>
  <dgm:cxnLst>
    <dgm:cxn modelId="{BD61EB04-10C6-4A70-80FA-54A1F513CFB8}" srcId="{1FCF47DD-1A1D-4B1D-9AE5-631B21FBF0A2}" destId="{AEE79865-C535-46B6-BDEA-18CCCCA25D3E}" srcOrd="4" destOrd="0" parTransId="{5A075E04-A380-43A3-825E-F1073DF90EF5}" sibTransId="{2FB8C2BB-B8C2-45DE-8119-6247AE7EADB7}"/>
    <dgm:cxn modelId="{20710346-0344-4555-A8F3-18F16C2A0B0A}" srcId="{1FCF47DD-1A1D-4B1D-9AE5-631B21FBF0A2}" destId="{BAC839C7-1C63-44C7-835A-70180B08ADA4}" srcOrd="2" destOrd="0" parTransId="{0186732D-8F8F-4EAE-AF39-73821ED12652}" sibTransId="{E0ED6E82-5C55-41CB-AD33-E89774345758}"/>
    <dgm:cxn modelId="{B8ABA834-204D-4835-AD0D-3318DA16C5D3}" type="presOf" srcId="{1FCF47DD-1A1D-4B1D-9AE5-631B21FBF0A2}" destId="{43E83172-F5E6-4FFC-BC3D-17D00AFC9839}" srcOrd="0" destOrd="0" presId="urn:microsoft.com/office/officeart/2005/8/layout/default"/>
    <dgm:cxn modelId="{5FBAB6D4-2D58-4BA6-8BA2-51888B5436F0}" type="presOf" srcId="{ED91C301-8E54-4F8A-AC26-724E4F75D718}" destId="{3FACE3E7-922F-49B0-A733-1DD5260ECEDE}" srcOrd="0" destOrd="0" presId="urn:microsoft.com/office/officeart/2005/8/layout/default"/>
    <dgm:cxn modelId="{4E4DC9FF-6689-443C-AB92-987B104B463C}" type="presOf" srcId="{9C546D78-0CCC-4B54-B69E-C3DD3557DF73}" destId="{4F8617E2-5202-49D1-920F-986FE9D01362}" srcOrd="0" destOrd="0" presId="urn:microsoft.com/office/officeart/2005/8/layout/default"/>
    <dgm:cxn modelId="{3C32223C-6ED2-4A63-98DD-699E2DA7EED1}" type="presOf" srcId="{AEE79865-C535-46B6-BDEA-18CCCCA25D3E}" destId="{F65C3AC8-8669-4CA1-B5B3-834E57C4D475}" srcOrd="0" destOrd="0" presId="urn:microsoft.com/office/officeart/2005/8/layout/default"/>
    <dgm:cxn modelId="{D00FE057-CE14-4398-89ED-BB6B6B32F84D}" srcId="{1FCF47DD-1A1D-4B1D-9AE5-631B21FBF0A2}" destId="{C9400C12-6DC7-44A8-915D-9614967BDEAB}" srcOrd="1" destOrd="0" parTransId="{6A0EECFC-7841-45F9-B4B0-4D6D091DEA18}" sibTransId="{03C99EE8-BB2E-45D1-803C-664BF0689522}"/>
    <dgm:cxn modelId="{E64B50A6-CFA3-4368-8E7D-7A000F930D33}" srcId="{1FCF47DD-1A1D-4B1D-9AE5-631B21FBF0A2}" destId="{9C546D78-0CCC-4B54-B69E-C3DD3557DF73}" srcOrd="3" destOrd="0" parTransId="{EDFA3B7D-9FD4-4EEC-8C6D-2463E4CBC974}" sibTransId="{BBB2A1BF-6839-485F-9081-DB8A1415ECEA}"/>
    <dgm:cxn modelId="{64C2C9E1-5B66-4A5E-986C-DA5E2C2772E2}" type="presOf" srcId="{C9400C12-6DC7-44A8-915D-9614967BDEAB}" destId="{CB20088F-5EBF-45B2-AE29-A413D919F5BF}" srcOrd="0" destOrd="0" presId="urn:microsoft.com/office/officeart/2005/8/layout/default"/>
    <dgm:cxn modelId="{FF2A0488-4CAC-4FDD-854F-6CEC0B755B98}" type="presOf" srcId="{BAC839C7-1C63-44C7-835A-70180B08ADA4}" destId="{D55A6B14-0FCA-427A-AAC1-2B43B8873168}" srcOrd="0" destOrd="0" presId="urn:microsoft.com/office/officeart/2005/8/layout/default"/>
    <dgm:cxn modelId="{0A3AD2A4-8610-4DBB-A8FD-EED89F529F57}" srcId="{1FCF47DD-1A1D-4B1D-9AE5-631B21FBF0A2}" destId="{ED91C301-8E54-4F8A-AC26-724E4F75D718}" srcOrd="0" destOrd="0" parTransId="{FF226197-60BC-422A-8CC6-CA3199811176}" sibTransId="{13861A82-5CCC-4342-8057-0558CCF68F0F}"/>
    <dgm:cxn modelId="{F20BB2D1-0405-45CB-BFC6-53E6C4DDE0F9}" srcId="{1FCF47DD-1A1D-4B1D-9AE5-631B21FBF0A2}" destId="{6FD8F667-3698-4819-AE08-52F22B3B9B3F}" srcOrd="5" destOrd="0" parTransId="{3441F183-5BFE-4693-9F53-34C27451D801}" sibTransId="{CF189557-69B9-437C-BBF9-58FAB32BA4F1}"/>
    <dgm:cxn modelId="{644F5D65-8482-4CC5-BB0C-E849FB8C13E7}" type="presOf" srcId="{6FD8F667-3698-4819-AE08-52F22B3B9B3F}" destId="{FEB21C71-83D7-4DF8-A4FC-263B45F4B903}" srcOrd="0" destOrd="0" presId="urn:microsoft.com/office/officeart/2005/8/layout/default"/>
    <dgm:cxn modelId="{9DF6444E-E61D-49C4-AD80-61D7D9ADEF45}" type="presParOf" srcId="{43E83172-F5E6-4FFC-BC3D-17D00AFC9839}" destId="{3FACE3E7-922F-49B0-A733-1DD5260ECEDE}" srcOrd="0" destOrd="0" presId="urn:microsoft.com/office/officeart/2005/8/layout/default"/>
    <dgm:cxn modelId="{1DFCCD2A-BD15-4475-BC73-0BA4A23F0294}" type="presParOf" srcId="{43E83172-F5E6-4FFC-BC3D-17D00AFC9839}" destId="{BA456B9A-E57C-4519-AD34-6BB63C2289A8}" srcOrd="1" destOrd="0" presId="urn:microsoft.com/office/officeart/2005/8/layout/default"/>
    <dgm:cxn modelId="{095CB85F-F5A4-4350-95E4-47B4CF1692EF}" type="presParOf" srcId="{43E83172-F5E6-4FFC-BC3D-17D00AFC9839}" destId="{CB20088F-5EBF-45B2-AE29-A413D919F5BF}" srcOrd="2" destOrd="0" presId="urn:microsoft.com/office/officeart/2005/8/layout/default"/>
    <dgm:cxn modelId="{52E76720-4E38-42CD-BF45-56C4CE910BD6}" type="presParOf" srcId="{43E83172-F5E6-4FFC-BC3D-17D00AFC9839}" destId="{3CD50165-85A6-4E13-85AC-9EBAE6C253A5}" srcOrd="3" destOrd="0" presId="urn:microsoft.com/office/officeart/2005/8/layout/default"/>
    <dgm:cxn modelId="{A4A0ED0F-4C0F-43CD-80CB-9D20FCF8C0CE}" type="presParOf" srcId="{43E83172-F5E6-4FFC-BC3D-17D00AFC9839}" destId="{D55A6B14-0FCA-427A-AAC1-2B43B8873168}" srcOrd="4" destOrd="0" presId="urn:microsoft.com/office/officeart/2005/8/layout/default"/>
    <dgm:cxn modelId="{7594D39C-9F5C-4470-828F-B8CA3845725A}" type="presParOf" srcId="{43E83172-F5E6-4FFC-BC3D-17D00AFC9839}" destId="{0D2961D2-9D9B-4CBA-8D3F-054161399D4F}" srcOrd="5" destOrd="0" presId="urn:microsoft.com/office/officeart/2005/8/layout/default"/>
    <dgm:cxn modelId="{C6AFF214-7E39-451F-AF2A-DFAD1C4B52B1}" type="presParOf" srcId="{43E83172-F5E6-4FFC-BC3D-17D00AFC9839}" destId="{4F8617E2-5202-49D1-920F-986FE9D01362}" srcOrd="6" destOrd="0" presId="urn:microsoft.com/office/officeart/2005/8/layout/default"/>
    <dgm:cxn modelId="{C1777B6C-3085-44E4-AF11-28F578838FBA}" type="presParOf" srcId="{43E83172-F5E6-4FFC-BC3D-17D00AFC9839}" destId="{86948626-97B2-475B-81BE-CE013A403C0A}" srcOrd="7" destOrd="0" presId="urn:microsoft.com/office/officeart/2005/8/layout/default"/>
    <dgm:cxn modelId="{B4B67134-3C13-422E-A947-D9E38749991D}" type="presParOf" srcId="{43E83172-F5E6-4FFC-BC3D-17D00AFC9839}" destId="{F65C3AC8-8669-4CA1-B5B3-834E57C4D475}" srcOrd="8" destOrd="0" presId="urn:microsoft.com/office/officeart/2005/8/layout/default"/>
    <dgm:cxn modelId="{D0DF4143-0D8C-4BAC-8B44-E8515C736B49}" type="presParOf" srcId="{43E83172-F5E6-4FFC-BC3D-17D00AFC9839}" destId="{3D15B840-7DF4-4A1B-80D5-FF0F88B74514}" srcOrd="9" destOrd="0" presId="urn:microsoft.com/office/officeart/2005/8/layout/default"/>
    <dgm:cxn modelId="{3063BEF4-9FD3-49B0-85BC-678140B00CB8}" type="presParOf" srcId="{43E83172-F5E6-4FFC-BC3D-17D00AFC9839}" destId="{FEB21C71-83D7-4DF8-A4FC-263B45F4B903}"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EF9835-0F67-44C0-83A6-CB1623BD90F9}" type="doc">
      <dgm:prSet loTypeId="urn:microsoft.com/office/officeart/2005/8/layout/default" loCatId="list" qsTypeId="urn:microsoft.com/office/officeart/2005/8/quickstyle/simple2" qsCatId="simple" csTypeId="urn:microsoft.com/office/officeart/2005/8/colors/colorful2" csCatId="colorful" phldr="1"/>
      <dgm:spPr/>
      <dgm:t>
        <a:bodyPr/>
        <a:lstStyle/>
        <a:p>
          <a:endParaRPr lang="en-US"/>
        </a:p>
      </dgm:t>
    </dgm:pt>
    <dgm:pt modelId="{DCBEC21A-B45F-4694-A88C-56209E95F85D}">
      <dgm:prSet/>
      <dgm:spPr/>
      <dgm:t>
        <a:bodyPr/>
        <a:lstStyle/>
        <a:p>
          <a:r>
            <a:rPr lang="nl-NL" b="0" i="0" baseline="0" dirty="0"/>
            <a:t>Weinig kennis, lage risicoperceptie.</a:t>
          </a:r>
          <a:endParaRPr lang="en-US" dirty="0"/>
        </a:p>
      </dgm:t>
    </dgm:pt>
    <dgm:pt modelId="{8CB010E5-3BD2-42DB-9FE2-C26AD4A3B3E8}" type="parTrans" cxnId="{7082C621-FEFB-4059-B9F3-668DBEA9BA77}">
      <dgm:prSet/>
      <dgm:spPr/>
      <dgm:t>
        <a:bodyPr/>
        <a:lstStyle/>
        <a:p>
          <a:endParaRPr lang="en-US"/>
        </a:p>
      </dgm:t>
    </dgm:pt>
    <dgm:pt modelId="{BB48F78E-9205-41F4-8CF6-B80D0172D852}" type="sibTrans" cxnId="{7082C621-FEFB-4059-B9F3-668DBEA9BA77}">
      <dgm:prSet/>
      <dgm:spPr/>
      <dgm:t>
        <a:bodyPr/>
        <a:lstStyle/>
        <a:p>
          <a:endParaRPr lang="en-US"/>
        </a:p>
      </dgm:t>
    </dgm:pt>
    <dgm:pt modelId="{68E60AB5-59FB-4239-B4C9-2FD730A9CAAC}">
      <dgm:prSet/>
      <dgm:spPr/>
      <dgm:t>
        <a:bodyPr/>
        <a:lstStyle/>
        <a:p>
          <a:r>
            <a:rPr lang="nl-NL" b="0" i="0" baseline="0"/>
            <a:t>Negatief (seksueel) zelfbeeld.</a:t>
          </a:r>
          <a:endParaRPr lang="en-US"/>
        </a:p>
      </dgm:t>
    </dgm:pt>
    <dgm:pt modelId="{F4815858-9A69-4DFB-AF6D-64B2C3CFDA6D}" type="parTrans" cxnId="{BE30D534-A97A-47FA-BAD6-5893F2D7DB06}">
      <dgm:prSet/>
      <dgm:spPr/>
      <dgm:t>
        <a:bodyPr/>
        <a:lstStyle/>
        <a:p>
          <a:endParaRPr lang="en-US"/>
        </a:p>
      </dgm:t>
    </dgm:pt>
    <dgm:pt modelId="{035A8A3E-D52C-496F-9743-D76BE0226F03}" type="sibTrans" cxnId="{BE30D534-A97A-47FA-BAD6-5893F2D7DB06}">
      <dgm:prSet/>
      <dgm:spPr/>
      <dgm:t>
        <a:bodyPr/>
        <a:lstStyle/>
        <a:p>
          <a:endParaRPr lang="en-US"/>
        </a:p>
      </dgm:t>
    </dgm:pt>
    <dgm:pt modelId="{7C090DEF-1D10-4F92-9E26-445A44E7D927}">
      <dgm:prSet/>
      <dgm:spPr/>
      <dgm:t>
        <a:bodyPr/>
        <a:lstStyle/>
        <a:p>
          <a:r>
            <a:rPr lang="nl-NL" b="0" i="0" baseline="0"/>
            <a:t>Jonge start en meerdere seksuele partners.</a:t>
          </a:r>
          <a:endParaRPr lang="en-US"/>
        </a:p>
      </dgm:t>
    </dgm:pt>
    <dgm:pt modelId="{F28FFE92-8C10-4E58-8B92-DE149C9392B2}" type="parTrans" cxnId="{8B43DC15-42AC-4D94-901D-C4B97985FC1F}">
      <dgm:prSet/>
      <dgm:spPr/>
      <dgm:t>
        <a:bodyPr/>
        <a:lstStyle/>
        <a:p>
          <a:endParaRPr lang="en-US"/>
        </a:p>
      </dgm:t>
    </dgm:pt>
    <dgm:pt modelId="{D34A38A4-B2A3-454E-89B2-EB10C9C322CA}" type="sibTrans" cxnId="{8B43DC15-42AC-4D94-901D-C4B97985FC1F}">
      <dgm:prSet/>
      <dgm:spPr/>
      <dgm:t>
        <a:bodyPr/>
        <a:lstStyle/>
        <a:p>
          <a:endParaRPr lang="en-US"/>
        </a:p>
      </dgm:t>
    </dgm:pt>
    <dgm:pt modelId="{9D3FAE34-DADD-46E3-9ECE-BF82E4B1A5C2}">
      <dgm:prSet/>
      <dgm:spPr/>
      <dgm:t>
        <a:bodyPr/>
        <a:lstStyle/>
        <a:p>
          <a:r>
            <a:rPr lang="nl-NL" b="0" i="0" baseline="0"/>
            <a:t>Lichamelijke of geestelijke beperking, chronische ziekte.</a:t>
          </a:r>
          <a:endParaRPr lang="en-US"/>
        </a:p>
      </dgm:t>
    </dgm:pt>
    <dgm:pt modelId="{2BCF20D9-9208-4AD8-8AF1-8775FC3F25F8}" type="parTrans" cxnId="{1D6BF51D-5623-4883-96AD-00B9EBEBE9EC}">
      <dgm:prSet/>
      <dgm:spPr/>
      <dgm:t>
        <a:bodyPr/>
        <a:lstStyle/>
        <a:p>
          <a:endParaRPr lang="en-US"/>
        </a:p>
      </dgm:t>
    </dgm:pt>
    <dgm:pt modelId="{FDE220ED-113D-420B-83F2-3B4E72265AB7}" type="sibTrans" cxnId="{1D6BF51D-5623-4883-96AD-00B9EBEBE9EC}">
      <dgm:prSet/>
      <dgm:spPr/>
      <dgm:t>
        <a:bodyPr/>
        <a:lstStyle/>
        <a:p>
          <a:endParaRPr lang="en-US"/>
        </a:p>
      </dgm:t>
    </dgm:pt>
    <dgm:pt modelId="{77A6E310-2B2C-4CFC-B134-DAC6F8309DE9}">
      <dgm:prSet/>
      <dgm:spPr/>
      <dgm:t>
        <a:bodyPr/>
        <a:lstStyle/>
        <a:p>
          <a:r>
            <a:rPr lang="nl-NL" b="0" i="0" baseline="0"/>
            <a:t>LHBT (lesbische, homoseksuele, biseksuele oriëntatie of transgender).</a:t>
          </a:r>
          <a:endParaRPr lang="en-US"/>
        </a:p>
      </dgm:t>
    </dgm:pt>
    <dgm:pt modelId="{70F57E5E-E9D5-4955-BA36-FF16B37DABC3}" type="parTrans" cxnId="{8B109370-2A27-492D-B57F-C7F13C126B6A}">
      <dgm:prSet/>
      <dgm:spPr/>
      <dgm:t>
        <a:bodyPr/>
        <a:lstStyle/>
        <a:p>
          <a:endParaRPr lang="en-US"/>
        </a:p>
      </dgm:t>
    </dgm:pt>
    <dgm:pt modelId="{B5FD4FC2-F8AB-441C-B465-46972413C9B7}" type="sibTrans" cxnId="{8B109370-2A27-492D-B57F-C7F13C126B6A}">
      <dgm:prSet/>
      <dgm:spPr/>
      <dgm:t>
        <a:bodyPr/>
        <a:lstStyle/>
        <a:p>
          <a:endParaRPr lang="en-US"/>
        </a:p>
      </dgm:t>
    </dgm:pt>
    <dgm:pt modelId="{6BDE3B83-89C1-4E0E-9A8A-0DAD555C9294}">
      <dgm:prSet/>
      <dgm:spPr/>
      <dgm:t>
        <a:bodyPr/>
        <a:lstStyle/>
        <a:p>
          <a:r>
            <a:rPr lang="nl-NL" b="0" i="0" baseline="0"/>
            <a:t>Surinaamse of Antilliaanse opvoeding en omgeving.</a:t>
          </a:r>
          <a:endParaRPr lang="en-US"/>
        </a:p>
      </dgm:t>
    </dgm:pt>
    <dgm:pt modelId="{8223CCA0-4A9B-4342-B29B-EBED7B7F51AD}" type="parTrans" cxnId="{9ADD607C-FD20-4FD4-B0CA-2E03E17B1014}">
      <dgm:prSet/>
      <dgm:spPr/>
      <dgm:t>
        <a:bodyPr/>
        <a:lstStyle/>
        <a:p>
          <a:endParaRPr lang="en-US"/>
        </a:p>
      </dgm:t>
    </dgm:pt>
    <dgm:pt modelId="{965FC41A-BA95-48DE-B8F9-FF049A4C04DB}" type="sibTrans" cxnId="{9ADD607C-FD20-4FD4-B0CA-2E03E17B1014}">
      <dgm:prSet/>
      <dgm:spPr/>
      <dgm:t>
        <a:bodyPr/>
        <a:lstStyle/>
        <a:p>
          <a:endParaRPr lang="en-US"/>
        </a:p>
      </dgm:t>
    </dgm:pt>
    <dgm:pt modelId="{3625A9EA-54BD-4710-9D97-BED58A53E43A}">
      <dgm:prSet/>
      <dgm:spPr/>
      <dgm:t>
        <a:bodyPr/>
        <a:lstStyle/>
        <a:p>
          <a:r>
            <a:rPr lang="nl-NL" b="0" i="0" baseline="0"/>
            <a:t>Zeer christelijke of islamitische (erg gelovige) opvoeding en omgeving.</a:t>
          </a:r>
          <a:endParaRPr lang="en-US"/>
        </a:p>
      </dgm:t>
    </dgm:pt>
    <dgm:pt modelId="{725D33A4-DF70-417E-8CFD-D8C892E6A91E}" type="parTrans" cxnId="{F601FF71-C2ED-4904-8D92-758FEB8843A0}">
      <dgm:prSet/>
      <dgm:spPr/>
      <dgm:t>
        <a:bodyPr/>
        <a:lstStyle/>
        <a:p>
          <a:endParaRPr lang="en-US"/>
        </a:p>
      </dgm:t>
    </dgm:pt>
    <dgm:pt modelId="{333D5964-264D-439F-86C1-3E680AD364A0}" type="sibTrans" cxnId="{F601FF71-C2ED-4904-8D92-758FEB8843A0}">
      <dgm:prSet/>
      <dgm:spPr/>
      <dgm:t>
        <a:bodyPr/>
        <a:lstStyle/>
        <a:p>
          <a:endParaRPr lang="en-US"/>
        </a:p>
      </dgm:t>
    </dgm:pt>
    <dgm:pt modelId="{1FBCF7B1-D596-44D3-A8F9-BC6CBD1BB5E5}" type="pres">
      <dgm:prSet presAssocID="{B7EF9835-0F67-44C0-83A6-CB1623BD90F9}" presName="diagram" presStyleCnt="0">
        <dgm:presLayoutVars>
          <dgm:dir/>
          <dgm:resizeHandles val="exact"/>
        </dgm:presLayoutVars>
      </dgm:prSet>
      <dgm:spPr/>
      <dgm:t>
        <a:bodyPr/>
        <a:lstStyle/>
        <a:p>
          <a:endParaRPr lang="nl-NL"/>
        </a:p>
      </dgm:t>
    </dgm:pt>
    <dgm:pt modelId="{9D718B28-D114-4BDC-9090-72CF2460FE61}" type="pres">
      <dgm:prSet presAssocID="{DCBEC21A-B45F-4694-A88C-56209E95F85D}" presName="node" presStyleLbl="node1" presStyleIdx="0" presStyleCnt="7">
        <dgm:presLayoutVars>
          <dgm:bulletEnabled val="1"/>
        </dgm:presLayoutVars>
      </dgm:prSet>
      <dgm:spPr/>
      <dgm:t>
        <a:bodyPr/>
        <a:lstStyle/>
        <a:p>
          <a:endParaRPr lang="nl-NL"/>
        </a:p>
      </dgm:t>
    </dgm:pt>
    <dgm:pt modelId="{60EE25A8-DD95-4932-A511-26230CC2D618}" type="pres">
      <dgm:prSet presAssocID="{BB48F78E-9205-41F4-8CF6-B80D0172D852}" presName="sibTrans" presStyleCnt="0"/>
      <dgm:spPr/>
    </dgm:pt>
    <dgm:pt modelId="{C406B32F-D082-4C67-9095-763A9CB17153}" type="pres">
      <dgm:prSet presAssocID="{68E60AB5-59FB-4239-B4C9-2FD730A9CAAC}" presName="node" presStyleLbl="node1" presStyleIdx="1" presStyleCnt="7">
        <dgm:presLayoutVars>
          <dgm:bulletEnabled val="1"/>
        </dgm:presLayoutVars>
      </dgm:prSet>
      <dgm:spPr/>
      <dgm:t>
        <a:bodyPr/>
        <a:lstStyle/>
        <a:p>
          <a:endParaRPr lang="nl-NL"/>
        </a:p>
      </dgm:t>
    </dgm:pt>
    <dgm:pt modelId="{159D4F67-FE70-4B77-8F3B-46615CF00D3E}" type="pres">
      <dgm:prSet presAssocID="{035A8A3E-D52C-496F-9743-D76BE0226F03}" presName="sibTrans" presStyleCnt="0"/>
      <dgm:spPr/>
    </dgm:pt>
    <dgm:pt modelId="{6C151400-E0AB-44E9-994B-E5E04584CC3A}" type="pres">
      <dgm:prSet presAssocID="{7C090DEF-1D10-4F92-9E26-445A44E7D927}" presName="node" presStyleLbl="node1" presStyleIdx="2" presStyleCnt="7">
        <dgm:presLayoutVars>
          <dgm:bulletEnabled val="1"/>
        </dgm:presLayoutVars>
      </dgm:prSet>
      <dgm:spPr/>
      <dgm:t>
        <a:bodyPr/>
        <a:lstStyle/>
        <a:p>
          <a:endParaRPr lang="nl-NL"/>
        </a:p>
      </dgm:t>
    </dgm:pt>
    <dgm:pt modelId="{09420E58-B03B-48D4-AE57-23D18FDBB7D6}" type="pres">
      <dgm:prSet presAssocID="{D34A38A4-B2A3-454E-89B2-EB10C9C322CA}" presName="sibTrans" presStyleCnt="0"/>
      <dgm:spPr/>
    </dgm:pt>
    <dgm:pt modelId="{01D68CC2-9954-4F31-BDAC-EB53E652D072}" type="pres">
      <dgm:prSet presAssocID="{9D3FAE34-DADD-46E3-9ECE-BF82E4B1A5C2}" presName="node" presStyleLbl="node1" presStyleIdx="3" presStyleCnt="7">
        <dgm:presLayoutVars>
          <dgm:bulletEnabled val="1"/>
        </dgm:presLayoutVars>
      </dgm:prSet>
      <dgm:spPr/>
      <dgm:t>
        <a:bodyPr/>
        <a:lstStyle/>
        <a:p>
          <a:endParaRPr lang="nl-NL"/>
        </a:p>
      </dgm:t>
    </dgm:pt>
    <dgm:pt modelId="{426EC40A-05FB-42F4-B114-A215CFFD2496}" type="pres">
      <dgm:prSet presAssocID="{FDE220ED-113D-420B-83F2-3B4E72265AB7}" presName="sibTrans" presStyleCnt="0"/>
      <dgm:spPr/>
    </dgm:pt>
    <dgm:pt modelId="{53458760-0251-4B06-9633-50F637F438B1}" type="pres">
      <dgm:prSet presAssocID="{77A6E310-2B2C-4CFC-B134-DAC6F8309DE9}" presName="node" presStyleLbl="node1" presStyleIdx="4" presStyleCnt="7">
        <dgm:presLayoutVars>
          <dgm:bulletEnabled val="1"/>
        </dgm:presLayoutVars>
      </dgm:prSet>
      <dgm:spPr/>
      <dgm:t>
        <a:bodyPr/>
        <a:lstStyle/>
        <a:p>
          <a:endParaRPr lang="nl-NL"/>
        </a:p>
      </dgm:t>
    </dgm:pt>
    <dgm:pt modelId="{C06F391A-B40D-4B0F-90A5-235951373398}" type="pres">
      <dgm:prSet presAssocID="{B5FD4FC2-F8AB-441C-B465-46972413C9B7}" presName="sibTrans" presStyleCnt="0"/>
      <dgm:spPr/>
    </dgm:pt>
    <dgm:pt modelId="{150EE331-7102-4BEE-96E4-494946D43D4D}" type="pres">
      <dgm:prSet presAssocID="{6BDE3B83-89C1-4E0E-9A8A-0DAD555C9294}" presName="node" presStyleLbl="node1" presStyleIdx="5" presStyleCnt="7">
        <dgm:presLayoutVars>
          <dgm:bulletEnabled val="1"/>
        </dgm:presLayoutVars>
      </dgm:prSet>
      <dgm:spPr/>
      <dgm:t>
        <a:bodyPr/>
        <a:lstStyle/>
        <a:p>
          <a:endParaRPr lang="nl-NL"/>
        </a:p>
      </dgm:t>
    </dgm:pt>
    <dgm:pt modelId="{E117527F-85FD-4A1A-A9BE-4C03E0D31797}" type="pres">
      <dgm:prSet presAssocID="{965FC41A-BA95-48DE-B8F9-FF049A4C04DB}" presName="sibTrans" presStyleCnt="0"/>
      <dgm:spPr/>
    </dgm:pt>
    <dgm:pt modelId="{8C751AD1-E59B-42AE-A212-561E1825E9F5}" type="pres">
      <dgm:prSet presAssocID="{3625A9EA-54BD-4710-9D97-BED58A53E43A}" presName="node" presStyleLbl="node1" presStyleIdx="6" presStyleCnt="7">
        <dgm:presLayoutVars>
          <dgm:bulletEnabled val="1"/>
        </dgm:presLayoutVars>
      </dgm:prSet>
      <dgm:spPr/>
      <dgm:t>
        <a:bodyPr/>
        <a:lstStyle/>
        <a:p>
          <a:endParaRPr lang="nl-NL"/>
        </a:p>
      </dgm:t>
    </dgm:pt>
  </dgm:ptLst>
  <dgm:cxnLst>
    <dgm:cxn modelId="{F601FF71-C2ED-4904-8D92-758FEB8843A0}" srcId="{B7EF9835-0F67-44C0-83A6-CB1623BD90F9}" destId="{3625A9EA-54BD-4710-9D97-BED58A53E43A}" srcOrd="6" destOrd="0" parTransId="{725D33A4-DF70-417E-8CFD-D8C892E6A91E}" sibTransId="{333D5964-264D-439F-86C1-3E680AD364A0}"/>
    <dgm:cxn modelId="{AADE4B9A-C503-40FA-9CA7-2201D8D7D720}" type="presOf" srcId="{DCBEC21A-B45F-4694-A88C-56209E95F85D}" destId="{9D718B28-D114-4BDC-9090-72CF2460FE61}" srcOrd="0" destOrd="0" presId="urn:microsoft.com/office/officeart/2005/8/layout/default"/>
    <dgm:cxn modelId="{1C885F5D-678C-4E98-B674-1631626AE54A}" type="presOf" srcId="{6BDE3B83-89C1-4E0E-9A8A-0DAD555C9294}" destId="{150EE331-7102-4BEE-96E4-494946D43D4D}" srcOrd="0" destOrd="0" presId="urn:microsoft.com/office/officeart/2005/8/layout/default"/>
    <dgm:cxn modelId="{F9F19022-AAF0-4589-B891-4CC90A398F46}" type="presOf" srcId="{7C090DEF-1D10-4F92-9E26-445A44E7D927}" destId="{6C151400-E0AB-44E9-994B-E5E04584CC3A}" srcOrd="0" destOrd="0" presId="urn:microsoft.com/office/officeart/2005/8/layout/default"/>
    <dgm:cxn modelId="{BB704EE0-C8F2-436A-A4E0-77C0270E1AF9}" type="presOf" srcId="{3625A9EA-54BD-4710-9D97-BED58A53E43A}" destId="{8C751AD1-E59B-42AE-A212-561E1825E9F5}" srcOrd="0" destOrd="0" presId="urn:microsoft.com/office/officeart/2005/8/layout/default"/>
    <dgm:cxn modelId="{9ADD607C-FD20-4FD4-B0CA-2E03E17B1014}" srcId="{B7EF9835-0F67-44C0-83A6-CB1623BD90F9}" destId="{6BDE3B83-89C1-4E0E-9A8A-0DAD555C9294}" srcOrd="5" destOrd="0" parTransId="{8223CCA0-4A9B-4342-B29B-EBED7B7F51AD}" sibTransId="{965FC41A-BA95-48DE-B8F9-FF049A4C04DB}"/>
    <dgm:cxn modelId="{8B109370-2A27-492D-B57F-C7F13C126B6A}" srcId="{B7EF9835-0F67-44C0-83A6-CB1623BD90F9}" destId="{77A6E310-2B2C-4CFC-B134-DAC6F8309DE9}" srcOrd="4" destOrd="0" parTransId="{70F57E5E-E9D5-4955-BA36-FF16B37DABC3}" sibTransId="{B5FD4FC2-F8AB-441C-B465-46972413C9B7}"/>
    <dgm:cxn modelId="{BE30D534-A97A-47FA-BAD6-5893F2D7DB06}" srcId="{B7EF9835-0F67-44C0-83A6-CB1623BD90F9}" destId="{68E60AB5-59FB-4239-B4C9-2FD730A9CAAC}" srcOrd="1" destOrd="0" parTransId="{F4815858-9A69-4DFB-AF6D-64B2C3CFDA6D}" sibTransId="{035A8A3E-D52C-496F-9743-D76BE0226F03}"/>
    <dgm:cxn modelId="{AFC1137E-8989-444D-BAEB-B9760DBDE2BC}" type="presOf" srcId="{77A6E310-2B2C-4CFC-B134-DAC6F8309DE9}" destId="{53458760-0251-4B06-9633-50F637F438B1}" srcOrd="0" destOrd="0" presId="urn:microsoft.com/office/officeart/2005/8/layout/default"/>
    <dgm:cxn modelId="{8B43DC15-42AC-4D94-901D-C4B97985FC1F}" srcId="{B7EF9835-0F67-44C0-83A6-CB1623BD90F9}" destId="{7C090DEF-1D10-4F92-9E26-445A44E7D927}" srcOrd="2" destOrd="0" parTransId="{F28FFE92-8C10-4E58-8B92-DE149C9392B2}" sibTransId="{D34A38A4-B2A3-454E-89B2-EB10C9C322CA}"/>
    <dgm:cxn modelId="{96FD54A9-FCC0-4D2F-928E-5A5ACFDECC6D}" type="presOf" srcId="{9D3FAE34-DADD-46E3-9ECE-BF82E4B1A5C2}" destId="{01D68CC2-9954-4F31-BDAC-EB53E652D072}" srcOrd="0" destOrd="0" presId="urn:microsoft.com/office/officeart/2005/8/layout/default"/>
    <dgm:cxn modelId="{E8D185F0-D79E-4455-B786-CCFCF3282751}" type="presOf" srcId="{B7EF9835-0F67-44C0-83A6-CB1623BD90F9}" destId="{1FBCF7B1-D596-44D3-A8F9-BC6CBD1BB5E5}" srcOrd="0" destOrd="0" presId="urn:microsoft.com/office/officeart/2005/8/layout/default"/>
    <dgm:cxn modelId="{9158D490-9429-4F89-A236-2BAA5759DF30}" type="presOf" srcId="{68E60AB5-59FB-4239-B4C9-2FD730A9CAAC}" destId="{C406B32F-D082-4C67-9095-763A9CB17153}" srcOrd="0" destOrd="0" presId="urn:microsoft.com/office/officeart/2005/8/layout/default"/>
    <dgm:cxn modelId="{7082C621-FEFB-4059-B9F3-668DBEA9BA77}" srcId="{B7EF9835-0F67-44C0-83A6-CB1623BD90F9}" destId="{DCBEC21A-B45F-4694-A88C-56209E95F85D}" srcOrd="0" destOrd="0" parTransId="{8CB010E5-3BD2-42DB-9FE2-C26AD4A3B3E8}" sibTransId="{BB48F78E-9205-41F4-8CF6-B80D0172D852}"/>
    <dgm:cxn modelId="{1D6BF51D-5623-4883-96AD-00B9EBEBE9EC}" srcId="{B7EF9835-0F67-44C0-83A6-CB1623BD90F9}" destId="{9D3FAE34-DADD-46E3-9ECE-BF82E4B1A5C2}" srcOrd="3" destOrd="0" parTransId="{2BCF20D9-9208-4AD8-8AF1-8775FC3F25F8}" sibTransId="{FDE220ED-113D-420B-83F2-3B4E72265AB7}"/>
    <dgm:cxn modelId="{368CD31B-0E23-4F97-996B-3DF8271E2BBA}" type="presParOf" srcId="{1FBCF7B1-D596-44D3-A8F9-BC6CBD1BB5E5}" destId="{9D718B28-D114-4BDC-9090-72CF2460FE61}" srcOrd="0" destOrd="0" presId="urn:microsoft.com/office/officeart/2005/8/layout/default"/>
    <dgm:cxn modelId="{87284AE3-2BAB-4226-8CA6-A92585366556}" type="presParOf" srcId="{1FBCF7B1-D596-44D3-A8F9-BC6CBD1BB5E5}" destId="{60EE25A8-DD95-4932-A511-26230CC2D618}" srcOrd="1" destOrd="0" presId="urn:microsoft.com/office/officeart/2005/8/layout/default"/>
    <dgm:cxn modelId="{952C5E97-701F-4094-9F67-88D3C5A442E2}" type="presParOf" srcId="{1FBCF7B1-D596-44D3-A8F9-BC6CBD1BB5E5}" destId="{C406B32F-D082-4C67-9095-763A9CB17153}" srcOrd="2" destOrd="0" presId="urn:microsoft.com/office/officeart/2005/8/layout/default"/>
    <dgm:cxn modelId="{69FFCCF8-18A4-4A6D-8637-2D8885A08DB3}" type="presParOf" srcId="{1FBCF7B1-D596-44D3-A8F9-BC6CBD1BB5E5}" destId="{159D4F67-FE70-4B77-8F3B-46615CF00D3E}" srcOrd="3" destOrd="0" presId="urn:microsoft.com/office/officeart/2005/8/layout/default"/>
    <dgm:cxn modelId="{0DF2A880-A8DF-4596-9264-8278D94DEDD9}" type="presParOf" srcId="{1FBCF7B1-D596-44D3-A8F9-BC6CBD1BB5E5}" destId="{6C151400-E0AB-44E9-994B-E5E04584CC3A}" srcOrd="4" destOrd="0" presId="urn:microsoft.com/office/officeart/2005/8/layout/default"/>
    <dgm:cxn modelId="{34CC6D3D-F465-4CEE-A013-587DBA79BB3E}" type="presParOf" srcId="{1FBCF7B1-D596-44D3-A8F9-BC6CBD1BB5E5}" destId="{09420E58-B03B-48D4-AE57-23D18FDBB7D6}" srcOrd="5" destOrd="0" presId="urn:microsoft.com/office/officeart/2005/8/layout/default"/>
    <dgm:cxn modelId="{666B2A02-3487-4D68-B9E7-CCC981BCC43F}" type="presParOf" srcId="{1FBCF7B1-D596-44D3-A8F9-BC6CBD1BB5E5}" destId="{01D68CC2-9954-4F31-BDAC-EB53E652D072}" srcOrd="6" destOrd="0" presId="urn:microsoft.com/office/officeart/2005/8/layout/default"/>
    <dgm:cxn modelId="{9E29AAE0-B264-4059-8E3A-E7753E8EA0FD}" type="presParOf" srcId="{1FBCF7B1-D596-44D3-A8F9-BC6CBD1BB5E5}" destId="{426EC40A-05FB-42F4-B114-A215CFFD2496}" srcOrd="7" destOrd="0" presId="urn:microsoft.com/office/officeart/2005/8/layout/default"/>
    <dgm:cxn modelId="{BF241A88-A903-4488-9A07-B930B6D38332}" type="presParOf" srcId="{1FBCF7B1-D596-44D3-A8F9-BC6CBD1BB5E5}" destId="{53458760-0251-4B06-9633-50F637F438B1}" srcOrd="8" destOrd="0" presId="urn:microsoft.com/office/officeart/2005/8/layout/default"/>
    <dgm:cxn modelId="{6B8B5514-CDA1-4947-81CE-8AE1FDD46297}" type="presParOf" srcId="{1FBCF7B1-D596-44D3-A8F9-BC6CBD1BB5E5}" destId="{C06F391A-B40D-4B0F-90A5-235951373398}" srcOrd="9" destOrd="0" presId="urn:microsoft.com/office/officeart/2005/8/layout/default"/>
    <dgm:cxn modelId="{884BD4E6-56DC-4145-825C-BA4041532EFC}" type="presParOf" srcId="{1FBCF7B1-D596-44D3-A8F9-BC6CBD1BB5E5}" destId="{150EE331-7102-4BEE-96E4-494946D43D4D}" srcOrd="10" destOrd="0" presId="urn:microsoft.com/office/officeart/2005/8/layout/default"/>
    <dgm:cxn modelId="{AA4D7B85-37D3-4ED4-880E-9D25ED5033C1}" type="presParOf" srcId="{1FBCF7B1-D596-44D3-A8F9-BC6CBD1BB5E5}" destId="{E117527F-85FD-4A1A-A9BE-4C03E0D31797}" srcOrd="11" destOrd="0" presId="urn:microsoft.com/office/officeart/2005/8/layout/default"/>
    <dgm:cxn modelId="{B5753661-9E9B-427E-9DDD-AF682F70CAC1}" type="presParOf" srcId="{1FBCF7B1-D596-44D3-A8F9-BC6CBD1BB5E5}" destId="{8C751AD1-E59B-42AE-A212-561E1825E9F5}"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ACE3E7-922F-49B0-A733-1DD5260ECEDE}">
      <dsp:nvSpPr>
        <dsp:cNvPr id="0" name=""/>
        <dsp:cNvSpPr/>
      </dsp:nvSpPr>
      <dsp:spPr>
        <a:xfrm>
          <a:off x="362080" y="124"/>
          <a:ext cx="2477804" cy="1486682"/>
        </a:xfrm>
        <a:prstGeom prst="rect">
          <a:avLst/>
        </a:prstGeom>
        <a:solidFill>
          <a:schemeClr val="tx1">
            <a:lumMod val="75000"/>
            <a:lumOff val="25000"/>
          </a:schemeClr>
        </a:solidFill>
        <a:ln w="381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l-NL" sz="1800" b="1" i="0" kern="1200" baseline="0" dirty="0"/>
            <a:t>Lichamelijke rijping</a:t>
          </a:r>
          <a:endParaRPr lang="en-US" sz="1800" kern="1200" dirty="0"/>
        </a:p>
      </dsp:txBody>
      <dsp:txXfrm>
        <a:off x="362080" y="124"/>
        <a:ext cx="2477804" cy="1486682"/>
      </dsp:txXfrm>
    </dsp:sp>
    <dsp:sp modelId="{CB20088F-5EBF-45B2-AE29-A413D919F5BF}">
      <dsp:nvSpPr>
        <dsp:cNvPr id="0" name=""/>
        <dsp:cNvSpPr/>
      </dsp:nvSpPr>
      <dsp:spPr>
        <a:xfrm>
          <a:off x="3085138" y="9654"/>
          <a:ext cx="2477804" cy="1486682"/>
        </a:xfrm>
        <a:prstGeom prst="rect">
          <a:avLst/>
        </a:prstGeom>
        <a:solidFill>
          <a:schemeClr val="tx1">
            <a:lumMod val="75000"/>
            <a:lumOff val="25000"/>
          </a:schemeClr>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NL" sz="1600" b="1" i="0" kern="1200" baseline="0" dirty="0"/>
            <a:t>Mannelijke/vrouwelijke/</a:t>
          </a:r>
        </a:p>
        <a:p>
          <a:pPr lvl="0" algn="ctr" defTabSz="711200">
            <a:lnSpc>
              <a:spcPct val="90000"/>
            </a:lnSpc>
            <a:spcBef>
              <a:spcPct val="0"/>
            </a:spcBef>
            <a:spcAft>
              <a:spcPct val="35000"/>
            </a:spcAft>
          </a:pPr>
          <a:r>
            <a:rPr lang="nl-NL" sz="1600" b="1" i="0" kern="1200" baseline="0" dirty="0"/>
            <a:t>non-binaire  </a:t>
          </a:r>
        </a:p>
        <a:p>
          <a:pPr lvl="0" algn="ctr" defTabSz="711200">
            <a:lnSpc>
              <a:spcPct val="90000"/>
            </a:lnSpc>
            <a:spcBef>
              <a:spcPct val="0"/>
            </a:spcBef>
            <a:spcAft>
              <a:spcPct val="35000"/>
            </a:spcAft>
          </a:pPr>
          <a:r>
            <a:rPr lang="nl-NL" sz="1600" b="1" i="0" kern="1200" baseline="0" dirty="0"/>
            <a:t>Identiteit</a:t>
          </a:r>
        </a:p>
        <a:p>
          <a:pPr lvl="0" algn="ctr" defTabSz="711200">
            <a:lnSpc>
              <a:spcPct val="90000"/>
            </a:lnSpc>
            <a:spcBef>
              <a:spcPct val="0"/>
            </a:spcBef>
            <a:spcAft>
              <a:spcPct val="35000"/>
            </a:spcAft>
          </a:pPr>
          <a:r>
            <a:rPr lang="nl-NL" sz="1800" b="1" i="0" kern="1200" baseline="0" dirty="0"/>
            <a:t> </a:t>
          </a:r>
          <a:r>
            <a:rPr lang="en-US" sz="1800" b="1" i="0" kern="1200" baseline="0" dirty="0"/>
            <a:t>(</a:t>
          </a:r>
          <a:r>
            <a:rPr lang="en-US" sz="1800" b="1" i="0" kern="1200" baseline="0" dirty="0" err="1"/>
            <a:t>genderidentiteit</a:t>
          </a:r>
          <a:r>
            <a:rPr lang="en-US" sz="1800" b="1" i="0" kern="1200" baseline="0" dirty="0"/>
            <a:t>)</a:t>
          </a:r>
          <a:endParaRPr lang="en-US" sz="1800" kern="1200" dirty="0"/>
        </a:p>
      </dsp:txBody>
      <dsp:txXfrm>
        <a:off x="3085138" y="9654"/>
        <a:ext cx="2477804" cy="1486682"/>
      </dsp:txXfrm>
    </dsp:sp>
    <dsp:sp modelId="{D55A6B14-0FCA-427A-AAC1-2B43B8873168}">
      <dsp:nvSpPr>
        <dsp:cNvPr id="0" name=""/>
        <dsp:cNvSpPr/>
      </dsp:nvSpPr>
      <dsp:spPr>
        <a:xfrm>
          <a:off x="5782130" y="0"/>
          <a:ext cx="2477804" cy="1486682"/>
        </a:xfrm>
        <a:prstGeom prst="rect">
          <a:avLst/>
        </a:prstGeom>
        <a:solidFill>
          <a:schemeClr val="tx1">
            <a:lumMod val="75000"/>
            <a:lumOff val="2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l-NL" sz="1800" b="1" i="0" kern="1200" baseline="0" dirty="0"/>
            <a:t>Seks</a:t>
          </a:r>
          <a:r>
            <a:rPr lang="en-US" sz="1800" b="1" i="0" kern="1200" baseline="0" dirty="0"/>
            <a:t>e</a:t>
          </a:r>
          <a:r>
            <a:rPr lang="nl-NL" sz="1800" b="1" i="0" kern="1200" baseline="0" dirty="0"/>
            <a:t>rol/geslachtsrol </a:t>
          </a:r>
          <a:r>
            <a:rPr lang="en-US" sz="1800" b="1" i="0" kern="1200" baseline="0" dirty="0"/>
            <a:t>(</a:t>
          </a:r>
          <a:r>
            <a:rPr lang="en-US" sz="1800" b="1" i="0" kern="1200" baseline="0" dirty="0" err="1"/>
            <a:t>genderrolgedrag</a:t>
          </a:r>
          <a:r>
            <a:rPr lang="en-US" sz="1800" b="1" i="0" kern="1200" baseline="0" dirty="0"/>
            <a:t>)</a:t>
          </a:r>
          <a:endParaRPr lang="en-US" sz="1800" kern="1200" dirty="0"/>
        </a:p>
      </dsp:txBody>
      <dsp:txXfrm>
        <a:off x="5782130" y="0"/>
        <a:ext cx="2477804" cy="1486682"/>
      </dsp:txXfrm>
    </dsp:sp>
    <dsp:sp modelId="{4F8617E2-5202-49D1-920F-986FE9D01362}">
      <dsp:nvSpPr>
        <dsp:cNvPr id="0" name=""/>
        <dsp:cNvSpPr/>
      </dsp:nvSpPr>
      <dsp:spPr>
        <a:xfrm>
          <a:off x="321444" y="1734587"/>
          <a:ext cx="2477804" cy="1486682"/>
        </a:xfrm>
        <a:prstGeom prst="rect">
          <a:avLst/>
        </a:prstGeom>
        <a:solidFill>
          <a:schemeClr val="tx1">
            <a:lumMod val="75000"/>
            <a:lumOff val="2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i="0" kern="1200" baseline="0" dirty="0"/>
            <a:t>Seksuele </a:t>
          </a:r>
          <a:r>
            <a:rPr lang="en-US" sz="1800" b="1" i="0" kern="1200" baseline="0" dirty="0" err="1"/>
            <a:t>oriëntatie</a:t>
          </a:r>
          <a:endParaRPr lang="en-US" sz="1800" kern="1200" dirty="0"/>
        </a:p>
      </dsp:txBody>
      <dsp:txXfrm>
        <a:off x="321444" y="1734587"/>
        <a:ext cx="2477804" cy="1486682"/>
      </dsp:txXfrm>
    </dsp:sp>
    <dsp:sp modelId="{F65C3AC8-8669-4CA1-B5B3-834E57C4D475}">
      <dsp:nvSpPr>
        <dsp:cNvPr id="0" name=""/>
        <dsp:cNvSpPr/>
      </dsp:nvSpPr>
      <dsp:spPr>
        <a:xfrm>
          <a:off x="3047030" y="1734587"/>
          <a:ext cx="2477804" cy="1486682"/>
        </a:xfrm>
        <a:prstGeom prst="rect">
          <a:avLst/>
        </a:prstGeom>
        <a:solidFill>
          <a:schemeClr val="tx1">
            <a:lumMod val="75000"/>
            <a:lumOff val="2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l-NL" sz="1800" b="1" i="0" kern="1200" baseline="0" dirty="0"/>
            <a:t>Seksueel gedrag binnen waardensysteem </a:t>
          </a:r>
          <a:r>
            <a:rPr lang="en-US" sz="1800" b="1" i="0" kern="1200" baseline="0" dirty="0"/>
            <a:t>(</a:t>
          </a:r>
          <a:r>
            <a:rPr lang="en-US" sz="1800" b="1" i="0" kern="1200" baseline="0" dirty="0" err="1"/>
            <a:t>socialisatie</a:t>
          </a:r>
          <a:r>
            <a:rPr lang="en-US" sz="1800" b="1" i="0" kern="1200" baseline="0" dirty="0"/>
            <a:t>)</a:t>
          </a:r>
          <a:endParaRPr lang="en-US" sz="1800" kern="1200" dirty="0"/>
        </a:p>
      </dsp:txBody>
      <dsp:txXfrm>
        <a:off x="3047030" y="1734587"/>
        <a:ext cx="2477804" cy="1486682"/>
      </dsp:txXfrm>
    </dsp:sp>
    <dsp:sp modelId="{FEB21C71-83D7-4DF8-A4FC-263B45F4B903}">
      <dsp:nvSpPr>
        <dsp:cNvPr id="0" name=""/>
        <dsp:cNvSpPr/>
      </dsp:nvSpPr>
      <dsp:spPr>
        <a:xfrm>
          <a:off x="5772615" y="1734587"/>
          <a:ext cx="2477804" cy="1486682"/>
        </a:xfrm>
        <a:prstGeom prst="rect">
          <a:avLst/>
        </a:prstGeom>
        <a:solidFill>
          <a:schemeClr val="tx1">
            <a:lumMod val="75000"/>
            <a:lumOff val="2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l-NL" sz="1800" b="1" i="0" kern="1200" baseline="0" dirty="0"/>
            <a:t>Integratie seksualiteit </a:t>
          </a:r>
          <a:r>
            <a:rPr lang="en-US" sz="1800" b="1" i="0" kern="1200" baseline="0" dirty="0"/>
            <a:t>in</a:t>
          </a:r>
          <a:r>
            <a:rPr lang="nl-NL" sz="1800" b="1" i="0" kern="1200" baseline="0" dirty="0"/>
            <a:t> persoonlijk</a:t>
          </a:r>
          <a:r>
            <a:rPr lang="en-US" sz="1800" b="1" i="0" kern="1200" baseline="0" dirty="0" err="1"/>
            <a:t>heid</a:t>
          </a:r>
          <a:r>
            <a:rPr lang="en-US" sz="1800" b="1" i="0" kern="1200" baseline="0" dirty="0"/>
            <a:t> </a:t>
          </a:r>
          <a:r>
            <a:rPr lang="en-US" sz="1800" b="1" i="0" kern="1200" baseline="0" dirty="0" err="1"/>
            <a:t>en</a:t>
          </a:r>
          <a:r>
            <a:rPr lang="en-US" sz="1800" b="1" i="0" kern="1200" baseline="0" dirty="0"/>
            <a:t> </a:t>
          </a:r>
          <a:r>
            <a:rPr lang="en-US" sz="1800" b="1" i="0" kern="1200" baseline="0" dirty="0" err="1"/>
            <a:t>levensstijl</a:t>
          </a:r>
          <a:endParaRPr lang="en-US" sz="1800" kern="1200" dirty="0"/>
        </a:p>
      </dsp:txBody>
      <dsp:txXfrm>
        <a:off x="5772615" y="1734587"/>
        <a:ext cx="2477804" cy="14866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8949D4-CD3E-43D6-A58F-03531FAB93B1}">
      <dsp:nvSpPr>
        <dsp:cNvPr id="0" name=""/>
        <dsp:cNvSpPr/>
      </dsp:nvSpPr>
      <dsp:spPr>
        <a:xfrm>
          <a:off x="0" y="143"/>
          <a:ext cx="6263640" cy="1750320"/>
        </a:xfrm>
        <a:prstGeom prst="roundRect">
          <a:avLst/>
        </a:prstGeom>
        <a:solidFill>
          <a:srgbClr val="B74919">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l" defTabSz="1955800">
            <a:lnSpc>
              <a:spcPct val="90000"/>
            </a:lnSpc>
            <a:spcBef>
              <a:spcPct val="0"/>
            </a:spcBef>
            <a:spcAft>
              <a:spcPct val="35000"/>
            </a:spcAft>
            <a:buNone/>
          </a:pPr>
          <a:r>
            <a:rPr lang="nl-NL" sz="4400" kern="1200" dirty="0">
              <a:solidFill>
                <a:sysClr val="window" lastClr="FFFFFF"/>
              </a:solidFill>
              <a:latin typeface="Calibri" panose="020F0502020204030204"/>
              <a:ea typeface="+mn-ea"/>
              <a:cs typeface="+mn-cs"/>
            </a:rPr>
            <a:t>A</a:t>
          </a:r>
          <a:r>
            <a:rPr lang="en-US" sz="4400" kern="1200" dirty="0">
              <a:solidFill>
                <a:sysClr val="window" lastClr="FFFFFF"/>
              </a:solidFill>
              <a:latin typeface="Calibri" panose="020F0502020204030204"/>
              <a:ea typeface="+mn-ea"/>
              <a:cs typeface="+mn-cs"/>
            </a:rPr>
            <a:t>ls </a:t>
          </a:r>
          <a:r>
            <a:rPr lang="en-US" sz="4400" kern="1200" dirty="0" err="1">
              <a:solidFill>
                <a:sysClr val="window" lastClr="FFFFFF"/>
              </a:solidFill>
              <a:latin typeface="Calibri" panose="020F0502020204030204"/>
              <a:ea typeface="+mn-ea"/>
              <a:cs typeface="+mn-cs"/>
            </a:rPr>
            <a:t>ongedifferenti</a:t>
          </a:r>
          <a:r>
            <a:rPr lang="nl-NL" sz="4400" kern="1200" dirty="0" err="1">
              <a:solidFill>
                <a:sysClr val="window" lastClr="FFFFFF"/>
              </a:solidFill>
              <a:latin typeface="Calibri" panose="020F0502020204030204"/>
              <a:ea typeface="+mn-ea"/>
              <a:cs typeface="+mn-cs"/>
            </a:rPr>
            <a:t>ëerde</a:t>
          </a:r>
          <a:r>
            <a:rPr lang="nl-NL" sz="4400" kern="1200" dirty="0">
              <a:solidFill>
                <a:sysClr val="window" lastClr="FFFFFF"/>
              </a:solidFill>
              <a:latin typeface="Calibri" panose="020F0502020204030204"/>
              <a:ea typeface="+mn-ea"/>
              <a:cs typeface="+mn-cs"/>
            </a:rPr>
            <a:t> </a:t>
          </a:r>
          <a:r>
            <a:rPr lang="en-US" sz="4400" kern="1200" dirty="0" err="1">
              <a:solidFill>
                <a:sysClr val="window" lastClr="FFFFFF"/>
              </a:solidFill>
              <a:latin typeface="Calibri" panose="020F0502020204030204"/>
              <a:ea typeface="+mn-ea"/>
              <a:cs typeface="+mn-cs"/>
            </a:rPr>
            <a:t>emoti</a:t>
          </a:r>
          <a:r>
            <a:rPr lang="nl-NL" sz="4400" kern="1200" dirty="0" err="1">
              <a:solidFill>
                <a:sysClr val="window" lastClr="FFFFFF"/>
              </a:solidFill>
              <a:latin typeface="Calibri" panose="020F0502020204030204"/>
              <a:ea typeface="+mn-ea"/>
              <a:cs typeface="+mn-cs"/>
            </a:rPr>
            <a:t>onele</a:t>
          </a:r>
          <a:r>
            <a:rPr lang="nl-NL" sz="4400" kern="1200" dirty="0">
              <a:solidFill>
                <a:sysClr val="window" lastClr="FFFFFF"/>
              </a:solidFill>
              <a:latin typeface="Calibri" panose="020F0502020204030204"/>
              <a:ea typeface="+mn-ea"/>
              <a:cs typeface="+mn-cs"/>
            </a:rPr>
            <a:t> </a:t>
          </a:r>
          <a:r>
            <a:rPr lang="nl-NL" sz="4400" kern="1200" dirty="0" err="1">
              <a:solidFill>
                <a:sysClr val="window" lastClr="FFFFFF"/>
              </a:solidFill>
              <a:latin typeface="Calibri" panose="020F0502020204030204"/>
              <a:ea typeface="+mn-ea"/>
              <a:cs typeface="+mn-cs"/>
            </a:rPr>
            <a:t>arousal</a:t>
          </a:r>
          <a:endParaRPr lang="en-US" sz="4400" kern="1200" dirty="0">
            <a:solidFill>
              <a:sysClr val="window" lastClr="FFFFFF"/>
            </a:solidFill>
            <a:latin typeface="Calibri" panose="020F0502020204030204"/>
            <a:ea typeface="+mn-ea"/>
            <a:cs typeface="+mn-cs"/>
          </a:endParaRPr>
        </a:p>
      </dsp:txBody>
      <dsp:txXfrm>
        <a:off x="85444" y="85587"/>
        <a:ext cx="6092752" cy="1579432"/>
      </dsp:txXfrm>
    </dsp:sp>
    <dsp:sp modelId="{9C91FF62-996B-4A27-A61B-1BF1E6F4B71A}">
      <dsp:nvSpPr>
        <dsp:cNvPr id="0" name=""/>
        <dsp:cNvSpPr/>
      </dsp:nvSpPr>
      <dsp:spPr>
        <a:xfrm>
          <a:off x="0" y="1877183"/>
          <a:ext cx="6263640" cy="1750320"/>
        </a:xfrm>
        <a:prstGeom prst="roundRect">
          <a:avLst/>
        </a:prstGeom>
        <a:solidFill>
          <a:srgbClr val="B74919">
            <a:hueOff val="553124"/>
            <a:satOff val="6280"/>
            <a:lumOff val="5686"/>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l" defTabSz="1955800">
            <a:lnSpc>
              <a:spcPct val="90000"/>
            </a:lnSpc>
            <a:spcBef>
              <a:spcPct val="0"/>
            </a:spcBef>
            <a:spcAft>
              <a:spcPct val="35000"/>
            </a:spcAft>
            <a:buNone/>
          </a:pPr>
          <a:r>
            <a:rPr lang="nl-NL" sz="4400" kern="1200" dirty="0">
              <a:solidFill>
                <a:sysClr val="window" lastClr="FFFFFF"/>
              </a:solidFill>
              <a:latin typeface="Calibri" panose="020F0502020204030204"/>
              <a:ea typeface="+mn-ea"/>
              <a:cs typeface="+mn-cs"/>
            </a:rPr>
            <a:t>Bij </a:t>
          </a:r>
          <a:r>
            <a:rPr lang="en-US" sz="4400" kern="1200" dirty="0" err="1">
              <a:solidFill>
                <a:sysClr val="window" lastClr="FFFFFF"/>
              </a:solidFill>
              <a:latin typeface="Calibri" panose="020F0502020204030204"/>
              <a:ea typeface="+mn-ea"/>
              <a:cs typeface="+mn-cs"/>
            </a:rPr>
            <a:t>direkte</a:t>
          </a:r>
          <a:r>
            <a:rPr lang="en-US" sz="4400" kern="1200" dirty="0">
              <a:solidFill>
                <a:sysClr val="window" lastClr="FFFFFF"/>
              </a:solidFill>
              <a:latin typeface="Calibri" panose="020F0502020204030204"/>
              <a:ea typeface="+mn-ea"/>
              <a:cs typeface="+mn-cs"/>
            </a:rPr>
            <a:t> </a:t>
          </a:r>
          <a:r>
            <a:rPr lang="en-US" sz="4400" kern="1200" dirty="0" err="1">
              <a:solidFill>
                <a:sysClr val="window" lastClr="FFFFFF"/>
              </a:solidFill>
              <a:latin typeface="Calibri" panose="020F0502020204030204"/>
              <a:ea typeface="+mn-ea"/>
              <a:cs typeface="+mn-cs"/>
            </a:rPr>
            <a:t>genitale</a:t>
          </a:r>
          <a:r>
            <a:rPr lang="en-US" sz="4400" kern="1200" dirty="0">
              <a:solidFill>
                <a:sysClr val="window" lastClr="FFFFFF"/>
              </a:solidFill>
              <a:latin typeface="Calibri" panose="020F0502020204030204"/>
              <a:ea typeface="+mn-ea"/>
              <a:cs typeface="+mn-cs"/>
            </a:rPr>
            <a:t> </a:t>
          </a:r>
          <a:r>
            <a:rPr lang="en-US" sz="4400" kern="1200" dirty="0" err="1">
              <a:solidFill>
                <a:sysClr val="window" lastClr="FFFFFF"/>
              </a:solidFill>
              <a:latin typeface="Calibri" panose="020F0502020204030204"/>
              <a:ea typeface="+mn-ea"/>
              <a:cs typeface="+mn-cs"/>
            </a:rPr>
            <a:t>stimulatie</a:t>
          </a:r>
          <a:endParaRPr lang="en-US" sz="4400" kern="1200" dirty="0">
            <a:solidFill>
              <a:sysClr val="window" lastClr="FFFFFF"/>
            </a:solidFill>
            <a:latin typeface="Calibri" panose="020F0502020204030204"/>
            <a:ea typeface="+mn-ea"/>
            <a:cs typeface="+mn-cs"/>
          </a:endParaRPr>
        </a:p>
      </dsp:txBody>
      <dsp:txXfrm>
        <a:off x="85444" y="1962627"/>
        <a:ext cx="6092752" cy="1579432"/>
      </dsp:txXfrm>
    </dsp:sp>
    <dsp:sp modelId="{62FE5699-A218-42FE-A127-AFA400AE86E6}">
      <dsp:nvSpPr>
        <dsp:cNvPr id="0" name=""/>
        <dsp:cNvSpPr/>
      </dsp:nvSpPr>
      <dsp:spPr>
        <a:xfrm>
          <a:off x="0" y="3754224"/>
          <a:ext cx="6263640" cy="1750320"/>
        </a:xfrm>
        <a:prstGeom prst="roundRect">
          <a:avLst/>
        </a:prstGeom>
        <a:solidFill>
          <a:srgbClr val="B74919">
            <a:hueOff val="1106248"/>
            <a:satOff val="12561"/>
            <a:lumOff val="11372"/>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l" defTabSz="1955800">
            <a:lnSpc>
              <a:spcPct val="90000"/>
            </a:lnSpc>
            <a:spcBef>
              <a:spcPct val="0"/>
            </a:spcBef>
            <a:spcAft>
              <a:spcPct val="35000"/>
            </a:spcAft>
            <a:buNone/>
          </a:pPr>
          <a:r>
            <a:rPr lang="nl-NL" sz="4400" kern="1200" dirty="0">
              <a:solidFill>
                <a:sysClr val="window" lastClr="FFFFFF"/>
              </a:solidFill>
              <a:latin typeface="Calibri" panose="020F0502020204030204"/>
              <a:ea typeface="+mn-ea"/>
              <a:cs typeface="+mn-cs"/>
            </a:rPr>
            <a:t>In elke periode van REM slaap</a:t>
          </a:r>
          <a:endParaRPr lang="en-US" sz="4400" kern="1200" dirty="0">
            <a:solidFill>
              <a:sysClr val="window" lastClr="FFFFFF"/>
            </a:solidFill>
            <a:latin typeface="Calibri" panose="020F0502020204030204"/>
            <a:ea typeface="+mn-ea"/>
            <a:cs typeface="+mn-cs"/>
          </a:endParaRPr>
        </a:p>
      </dsp:txBody>
      <dsp:txXfrm>
        <a:off x="85444" y="3839668"/>
        <a:ext cx="6092752" cy="15794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ACE3E7-922F-49B0-A733-1DD5260ECEDE}">
      <dsp:nvSpPr>
        <dsp:cNvPr id="0" name=""/>
        <dsp:cNvSpPr/>
      </dsp:nvSpPr>
      <dsp:spPr>
        <a:xfrm>
          <a:off x="304917" y="5"/>
          <a:ext cx="2477804" cy="1486682"/>
        </a:xfrm>
        <a:prstGeom prst="rect">
          <a:avLst/>
        </a:prstGeom>
        <a:solidFill>
          <a:schemeClr val="accent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l-NL" sz="1800" b="1" i="0" kern="1200" baseline="0" dirty="0"/>
            <a:t>Lichamelijke rijping</a:t>
          </a:r>
          <a:endParaRPr lang="en-US" sz="1800" kern="1200" dirty="0"/>
        </a:p>
      </dsp:txBody>
      <dsp:txXfrm>
        <a:off x="304917" y="5"/>
        <a:ext cx="2477804" cy="1486682"/>
      </dsp:txXfrm>
    </dsp:sp>
    <dsp:sp modelId="{CB20088F-5EBF-45B2-AE29-A413D919F5BF}">
      <dsp:nvSpPr>
        <dsp:cNvPr id="0" name=""/>
        <dsp:cNvSpPr/>
      </dsp:nvSpPr>
      <dsp:spPr>
        <a:xfrm>
          <a:off x="3085138" y="9654"/>
          <a:ext cx="2477804" cy="1486682"/>
        </a:xfrm>
        <a:prstGeom prst="rect">
          <a:avLst/>
        </a:prstGeom>
        <a:solidFill>
          <a:schemeClr val="tx1">
            <a:lumMod val="75000"/>
            <a:lumOff val="25000"/>
          </a:schemeClr>
        </a:solidFill>
        <a:ln w="381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NL" sz="1600" b="1" i="0" kern="1200" baseline="0" dirty="0"/>
            <a:t>Mannelijke/vrouwelijke/</a:t>
          </a:r>
        </a:p>
        <a:p>
          <a:pPr lvl="0" algn="ctr" defTabSz="711200">
            <a:lnSpc>
              <a:spcPct val="90000"/>
            </a:lnSpc>
            <a:spcBef>
              <a:spcPct val="0"/>
            </a:spcBef>
            <a:spcAft>
              <a:spcPct val="35000"/>
            </a:spcAft>
          </a:pPr>
          <a:r>
            <a:rPr lang="nl-NL" sz="1600" b="1" i="0" kern="1200" baseline="0" dirty="0"/>
            <a:t>non-binaire  </a:t>
          </a:r>
        </a:p>
        <a:p>
          <a:pPr lvl="0" algn="ctr" defTabSz="711200">
            <a:lnSpc>
              <a:spcPct val="90000"/>
            </a:lnSpc>
            <a:spcBef>
              <a:spcPct val="0"/>
            </a:spcBef>
            <a:spcAft>
              <a:spcPct val="35000"/>
            </a:spcAft>
          </a:pPr>
          <a:r>
            <a:rPr lang="nl-NL" sz="1600" b="1" i="0" kern="1200" baseline="0" dirty="0"/>
            <a:t>Identiteit</a:t>
          </a:r>
        </a:p>
        <a:p>
          <a:pPr lvl="0" algn="ctr" defTabSz="711200">
            <a:lnSpc>
              <a:spcPct val="90000"/>
            </a:lnSpc>
            <a:spcBef>
              <a:spcPct val="0"/>
            </a:spcBef>
            <a:spcAft>
              <a:spcPct val="35000"/>
            </a:spcAft>
          </a:pPr>
          <a:r>
            <a:rPr lang="nl-NL" sz="1800" b="1" i="0" kern="1200" baseline="0" dirty="0"/>
            <a:t> </a:t>
          </a:r>
          <a:r>
            <a:rPr lang="en-US" sz="1800" b="1" i="0" kern="1200" baseline="0" dirty="0"/>
            <a:t>(</a:t>
          </a:r>
          <a:r>
            <a:rPr lang="en-US" sz="1800" b="1" i="0" kern="1200" baseline="0" dirty="0" err="1"/>
            <a:t>genderidentiteit</a:t>
          </a:r>
          <a:r>
            <a:rPr lang="en-US" sz="1800" b="1" i="0" kern="1200" baseline="0" dirty="0"/>
            <a:t>)</a:t>
          </a:r>
          <a:endParaRPr lang="en-US" sz="1800" kern="1200" dirty="0"/>
        </a:p>
      </dsp:txBody>
      <dsp:txXfrm>
        <a:off x="3085138" y="9654"/>
        <a:ext cx="2477804" cy="1486682"/>
      </dsp:txXfrm>
    </dsp:sp>
    <dsp:sp modelId="{D55A6B14-0FCA-427A-AAC1-2B43B8873168}">
      <dsp:nvSpPr>
        <dsp:cNvPr id="0" name=""/>
        <dsp:cNvSpPr/>
      </dsp:nvSpPr>
      <dsp:spPr>
        <a:xfrm>
          <a:off x="5782130" y="0"/>
          <a:ext cx="2477804" cy="1486682"/>
        </a:xfrm>
        <a:prstGeom prst="rect">
          <a:avLst/>
        </a:prstGeom>
        <a:solidFill>
          <a:schemeClr val="tx1">
            <a:lumMod val="75000"/>
            <a:lumOff val="25000"/>
          </a:schemeClr>
        </a:solidFill>
        <a:ln w="381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l-NL" sz="1800" b="1" i="0" kern="1200" baseline="0" dirty="0"/>
            <a:t>Seks</a:t>
          </a:r>
          <a:r>
            <a:rPr lang="en-US" sz="1800" b="1" i="0" kern="1200" baseline="0" dirty="0"/>
            <a:t>e</a:t>
          </a:r>
          <a:r>
            <a:rPr lang="nl-NL" sz="1800" b="1" i="0" kern="1200" baseline="0" dirty="0"/>
            <a:t>rol/geslachtsrol </a:t>
          </a:r>
          <a:r>
            <a:rPr lang="en-US" sz="1800" b="1" i="0" kern="1200" baseline="0" dirty="0"/>
            <a:t>(</a:t>
          </a:r>
          <a:r>
            <a:rPr lang="en-US" sz="1800" b="1" i="0" kern="1200" baseline="0" dirty="0" err="1"/>
            <a:t>genderrolgedrag</a:t>
          </a:r>
          <a:r>
            <a:rPr lang="en-US" sz="1800" b="1" i="0" kern="1200" baseline="0" dirty="0"/>
            <a:t>)</a:t>
          </a:r>
          <a:endParaRPr lang="en-US" sz="1800" kern="1200" dirty="0"/>
        </a:p>
      </dsp:txBody>
      <dsp:txXfrm>
        <a:off x="5782130" y="0"/>
        <a:ext cx="2477804" cy="1486682"/>
      </dsp:txXfrm>
    </dsp:sp>
    <dsp:sp modelId="{4F8617E2-5202-49D1-920F-986FE9D01362}">
      <dsp:nvSpPr>
        <dsp:cNvPr id="0" name=""/>
        <dsp:cNvSpPr/>
      </dsp:nvSpPr>
      <dsp:spPr>
        <a:xfrm>
          <a:off x="321444" y="1734587"/>
          <a:ext cx="2477804" cy="1486682"/>
        </a:xfrm>
        <a:prstGeom prst="rect">
          <a:avLst/>
        </a:prstGeom>
        <a:solidFill>
          <a:schemeClr val="tx1">
            <a:lumMod val="75000"/>
            <a:lumOff val="25000"/>
          </a:schemeClr>
        </a:solidFill>
        <a:ln w="381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i="0" kern="1200" baseline="0" dirty="0"/>
            <a:t>Seksuele </a:t>
          </a:r>
          <a:r>
            <a:rPr lang="en-US" sz="1800" b="1" i="0" kern="1200" baseline="0" dirty="0" err="1"/>
            <a:t>oriëntatie</a:t>
          </a:r>
          <a:endParaRPr lang="en-US" sz="1800" kern="1200" dirty="0"/>
        </a:p>
      </dsp:txBody>
      <dsp:txXfrm>
        <a:off x="321444" y="1734587"/>
        <a:ext cx="2477804" cy="1486682"/>
      </dsp:txXfrm>
    </dsp:sp>
    <dsp:sp modelId="{F65C3AC8-8669-4CA1-B5B3-834E57C4D475}">
      <dsp:nvSpPr>
        <dsp:cNvPr id="0" name=""/>
        <dsp:cNvSpPr/>
      </dsp:nvSpPr>
      <dsp:spPr>
        <a:xfrm>
          <a:off x="3047030" y="1734587"/>
          <a:ext cx="2477804" cy="1486682"/>
        </a:xfrm>
        <a:prstGeom prst="rect">
          <a:avLst/>
        </a:prstGeom>
        <a:solidFill>
          <a:schemeClr val="tx1">
            <a:lumMod val="75000"/>
            <a:lumOff val="25000"/>
          </a:schemeClr>
        </a:solidFill>
        <a:ln w="381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l-NL" sz="1800" b="1" i="0" kern="1200" baseline="0" dirty="0"/>
            <a:t>Seksueel gedrag binnen waardensysteem </a:t>
          </a:r>
          <a:r>
            <a:rPr lang="en-US" sz="1800" b="1" i="0" kern="1200" baseline="0" dirty="0"/>
            <a:t>(</a:t>
          </a:r>
          <a:r>
            <a:rPr lang="en-US" sz="1800" b="1" i="0" kern="1200" baseline="0" dirty="0" err="1"/>
            <a:t>socialisatie</a:t>
          </a:r>
          <a:r>
            <a:rPr lang="en-US" sz="1800" b="1" i="0" kern="1200" baseline="0" dirty="0"/>
            <a:t>)</a:t>
          </a:r>
          <a:endParaRPr lang="en-US" sz="1800" kern="1200" dirty="0"/>
        </a:p>
      </dsp:txBody>
      <dsp:txXfrm>
        <a:off x="3047030" y="1734587"/>
        <a:ext cx="2477804" cy="1486682"/>
      </dsp:txXfrm>
    </dsp:sp>
    <dsp:sp modelId="{FEB21C71-83D7-4DF8-A4FC-263B45F4B903}">
      <dsp:nvSpPr>
        <dsp:cNvPr id="0" name=""/>
        <dsp:cNvSpPr/>
      </dsp:nvSpPr>
      <dsp:spPr>
        <a:xfrm>
          <a:off x="5772615" y="1734587"/>
          <a:ext cx="2477804" cy="1486682"/>
        </a:xfrm>
        <a:prstGeom prst="rect">
          <a:avLst/>
        </a:prstGeom>
        <a:solidFill>
          <a:schemeClr val="tx1">
            <a:lumMod val="75000"/>
            <a:lumOff val="25000"/>
          </a:schemeClr>
        </a:solidFill>
        <a:ln w="381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l-NL" sz="1800" b="1" i="0" kern="1200" baseline="0" dirty="0"/>
            <a:t>Integratie seksualiteit </a:t>
          </a:r>
          <a:r>
            <a:rPr lang="en-US" sz="1800" b="1" i="0" kern="1200" baseline="0" dirty="0"/>
            <a:t>in</a:t>
          </a:r>
          <a:r>
            <a:rPr lang="nl-NL" sz="1800" b="1" i="0" kern="1200" baseline="0" dirty="0"/>
            <a:t> persoonlijk</a:t>
          </a:r>
          <a:r>
            <a:rPr lang="en-US" sz="1800" b="1" i="0" kern="1200" baseline="0" dirty="0" err="1"/>
            <a:t>heid</a:t>
          </a:r>
          <a:r>
            <a:rPr lang="en-US" sz="1800" b="1" i="0" kern="1200" baseline="0" dirty="0"/>
            <a:t> </a:t>
          </a:r>
          <a:r>
            <a:rPr lang="en-US" sz="1800" b="1" i="0" kern="1200" baseline="0" dirty="0" err="1"/>
            <a:t>en</a:t>
          </a:r>
          <a:r>
            <a:rPr lang="en-US" sz="1800" b="1" i="0" kern="1200" baseline="0" dirty="0"/>
            <a:t> </a:t>
          </a:r>
          <a:r>
            <a:rPr lang="en-US" sz="1800" b="1" i="0" kern="1200" baseline="0" dirty="0" err="1"/>
            <a:t>levensstijl</a:t>
          </a:r>
          <a:endParaRPr lang="en-US" sz="1800" kern="1200" dirty="0"/>
        </a:p>
      </dsp:txBody>
      <dsp:txXfrm>
        <a:off x="5772615" y="1734587"/>
        <a:ext cx="2477804" cy="14866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718B28-D114-4BDC-9090-72CF2460FE61}">
      <dsp:nvSpPr>
        <dsp:cNvPr id="0" name=""/>
        <dsp:cNvSpPr/>
      </dsp:nvSpPr>
      <dsp:spPr>
        <a:xfrm>
          <a:off x="3266" y="263789"/>
          <a:ext cx="2591046" cy="1554627"/>
        </a:xfrm>
        <a:prstGeom prst="rect">
          <a:avLst/>
        </a:prstGeom>
        <a:solidFill>
          <a:schemeClr val="accent2">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nl-NL" sz="2200" b="0" i="0" kern="1200" baseline="0" dirty="0"/>
            <a:t>Weinig kennis, lage risicoperceptie.</a:t>
          </a:r>
          <a:endParaRPr lang="en-US" sz="2200" kern="1200" dirty="0"/>
        </a:p>
      </dsp:txBody>
      <dsp:txXfrm>
        <a:off x="3266" y="263789"/>
        <a:ext cx="2591046" cy="1554627"/>
      </dsp:txXfrm>
    </dsp:sp>
    <dsp:sp modelId="{C406B32F-D082-4C67-9095-763A9CB17153}">
      <dsp:nvSpPr>
        <dsp:cNvPr id="0" name=""/>
        <dsp:cNvSpPr/>
      </dsp:nvSpPr>
      <dsp:spPr>
        <a:xfrm>
          <a:off x="2853417" y="263789"/>
          <a:ext cx="2591046" cy="1554627"/>
        </a:xfrm>
        <a:prstGeom prst="rect">
          <a:avLst/>
        </a:prstGeom>
        <a:solidFill>
          <a:schemeClr val="accent2">
            <a:hueOff val="-1725315"/>
            <a:satOff val="7643"/>
            <a:lumOff val="-2811"/>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nl-NL" sz="2200" b="0" i="0" kern="1200" baseline="0"/>
            <a:t>Negatief (seksueel) zelfbeeld.</a:t>
          </a:r>
          <a:endParaRPr lang="en-US" sz="2200" kern="1200"/>
        </a:p>
      </dsp:txBody>
      <dsp:txXfrm>
        <a:off x="2853417" y="263789"/>
        <a:ext cx="2591046" cy="1554627"/>
      </dsp:txXfrm>
    </dsp:sp>
    <dsp:sp modelId="{6C151400-E0AB-44E9-994B-E5E04584CC3A}">
      <dsp:nvSpPr>
        <dsp:cNvPr id="0" name=""/>
        <dsp:cNvSpPr/>
      </dsp:nvSpPr>
      <dsp:spPr>
        <a:xfrm>
          <a:off x="5703568" y="263789"/>
          <a:ext cx="2591046" cy="1554627"/>
        </a:xfrm>
        <a:prstGeom prst="rect">
          <a:avLst/>
        </a:prstGeom>
        <a:solidFill>
          <a:schemeClr val="accent2">
            <a:hueOff val="-3450629"/>
            <a:satOff val="15286"/>
            <a:lumOff val="-5621"/>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nl-NL" sz="2200" b="0" i="0" kern="1200" baseline="0"/>
            <a:t>Jonge start en meerdere seksuele partners.</a:t>
          </a:r>
          <a:endParaRPr lang="en-US" sz="2200" kern="1200"/>
        </a:p>
      </dsp:txBody>
      <dsp:txXfrm>
        <a:off x="5703568" y="263789"/>
        <a:ext cx="2591046" cy="1554627"/>
      </dsp:txXfrm>
    </dsp:sp>
    <dsp:sp modelId="{01D68CC2-9954-4F31-BDAC-EB53E652D072}">
      <dsp:nvSpPr>
        <dsp:cNvPr id="0" name=""/>
        <dsp:cNvSpPr/>
      </dsp:nvSpPr>
      <dsp:spPr>
        <a:xfrm>
          <a:off x="8553719" y="263789"/>
          <a:ext cx="2591046" cy="1554627"/>
        </a:xfrm>
        <a:prstGeom prst="rect">
          <a:avLst/>
        </a:prstGeom>
        <a:solidFill>
          <a:schemeClr val="accent2">
            <a:hueOff val="-5175944"/>
            <a:satOff val="22930"/>
            <a:lumOff val="-8432"/>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nl-NL" sz="2200" b="0" i="0" kern="1200" baseline="0"/>
            <a:t>Lichamelijke of geestelijke beperking, chronische ziekte.</a:t>
          </a:r>
          <a:endParaRPr lang="en-US" sz="2200" kern="1200"/>
        </a:p>
      </dsp:txBody>
      <dsp:txXfrm>
        <a:off x="8553719" y="263789"/>
        <a:ext cx="2591046" cy="1554627"/>
      </dsp:txXfrm>
    </dsp:sp>
    <dsp:sp modelId="{53458760-0251-4B06-9633-50F637F438B1}">
      <dsp:nvSpPr>
        <dsp:cNvPr id="0" name=""/>
        <dsp:cNvSpPr/>
      </dsp:nvSpPr>
      <dsp:spPr>
        <a:xfrm>
          <a:off x="1428341" y="2077521"/>
          <a:ext cx="2591046" cy="1554627"/>
        </a:xfrm>
        <a:prstGeom prst="rect">
          <a:avLst/>
        </a:prstGeom>
        <a:solidFill>
          <a:schemeClr val="accent2">
            <a:hueOff val="-6901259"/>
            <a:satOff val="30573"/>
            <a:lumOff val="-11243"/>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nl-NL" sz="2200" b="0" i="0" kern="1200" baseline="0"/>
            <a:t>LHBT (lesbische, homoseksuele, biseksuele oriëntatie of transgender).</a:t>
          </a:r>
          <a:endParaRPr lang="en-US" sz="2200" kern="1200"/>
        </a:p>
      </dsp:txBody>
      <dsp:txXfrm>
        <a:off x="1428341" y="2077521"/>
        <a:ext cx="2591046" cy="1554627"/>
      </dsp:txXfrm>
    </dsp:sp>
    <dsp:sp modelId="{150EE331-7102-4BEE-96E4-494946D43D4D}">
      <dsp:nvSpPr>
        <dsp:cNvPr id="0" name=""/>
        <dsp:cNvSpPr/>
      </dsp:nvSpPr>
      <dsp:spPr>
        <a:xfrm>
          <a:off x="4278492" y="2077521"/>
          <a:ext cx="2591046" cy="1554627"/>
        </a:xfrm>
        <a:prstGeom prst="rect">
          <a:avLst/>
        </a:prstGeom>
        <a:solidFill>
          <a:schemeClr val="accent2">
            <a:hueOff val="-8626573"/>
            <a:satOff val="38216"/>
            <a:lumOff val="-14053"/>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nl-NL" sz="2200" b="0" i="0" kern="1200" baseline="0"/>
            <a:t>Surinaamse of Antilliaanse opvoeding en omgeving.</a:t>
          </a:r>
          <a:endParaRPr lang="en-US" sz="2200" kern="1200"/>
        </a:p>
      </dsp:txBody>
      <dsp:txXfrm>
        <a:off x="4278492" y="2077521"/>
        <a:ext cx="2591046" cy="1554627"/>
      </dsp:txXfrm>
    </dsp:sp>
    <dsp:sp modelId="{8C751AD1-E59B-42AE-A212-561E1825E9F5}">
      <dsp:nvSpPr>
        <dsp:cNvPr id="0" name=""/>
        <dsp:cNvSpPr/>
      </dsp:nvSpPr>
      <dsp:spPr>
        <a:xfrm>
          <a:off x="7128643" y="2077521"/>
          <a:ext cx="2591046" cy="1554627"/>
        </a:xfrm>
        <a:prstGeom prst="rect">
          <a:avLst/>
        </a:prstGeom>
        <a:solidFill>
          <a:schemeClr val="accent2">
            <a:hueOff val="-10351888"/>
            <a:satOff val="45859"/>
            <a:lumOff val="-16864"/>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nl-NL" sz="2200" b="0" i="0" kern="1200" baseline="0"/>
            <a:t>Zeer christelijke of islamitische (erg gelovige) opvoeding en omgeving.</a:t>
          </a:r>
          <a:endParaRPr lang="en-US" sz="2200" kern="1200"/>
        </a:p>
      </dsp:txBody>
      <dsp:txXfrm>
        <a:off x="7128643" y="2077521"/>
        <a:ext cx="2591046" cy="155462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BA4C0B-4780-4C72-AD62-F289B45F13F2}" type="datetimeFigureOut">
              <a:rPr lang="nl-NL" smtClean="0"/>
              <a:t>11-11-2022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672216-000C-430E-B326-A815998CD21A}" type="slidenum">
              <a:rPr lang="nl-NL" smtClean="0"/>
              <a:t>‹nr.›</a:t>
            </a:fld>
            <a:endParaRPr lang="nl-NL"/>
          </a:p>
        </p:txBody>
      </p:sp>
    </p:spTree>
    <p:extLst>
      <p:ext uri="{BB962C8B-B14F-4D97-AF65-F5344CB8AC3E}">
        <p14:creationId xmlns:p14="http://schemas.microsoft.com/office/powerpoint/2010/main" val="3923307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89309DD-FC81-4A0D-9FC1-5F7B268BEFF4}" type="slidenum">
              <a:rPr lang="nl-NL" smtClean="0"/>
              <a:t>14</a:t>
            </a:fld>
            <a:endParaRPr lang="nl-NL"/>
          </a:p>
        </p:txBody>
      </p:sp>
    </p:spTree>
    <p:extLst>
      <p:ext uri="{BB962C8B-B14F-4D97-AF65-F5344CB8AC3E}">
        <p14:creationId xmlns:p14="http://schemas.microsoft.com/office/powerpoint/2010/main" val="2789993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89309DD-FC81-4A0D-9FC1-5F7B268BEFF4}" type="slidenum">
              <a:rPr lang="nl-NL" smtClean="0"/>
              <a:t>32</a:t>
            </a:fld>
            <a:endParaRPr lang="nl-NL"/>
          </a:p>
        </p:txBody>
      </p:sp>
    </p:spTree>
    <p:extLst>
      <p:ext uri="{BB962C8B-B14F-4D97-AF65-F5344CB8AC3E}">
        <p14:creationId xmlns:p14="http://schemas.microsoft.com/office/powerpoint/2010/main" val="346719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89309DD-FC81-4A0D-9FC1-5F7B268BEFF4}" type="slidenum">
              <a:rPr lang="nl-NL" smtClean="0"/>
              <a:t>61</a:t>
            </a:fld>
            <a:endParaRPr lang="nl-NL"/>
          </a:p>
        </p:txBody>
      </p:sp>
    </p:spTree>
    <p:extLst>
      <p:ext uri="{BB962C8B-B14F-4D97-AF65-F5344CB8AC3E}">
        <p14:creationId xmlns:p14="http://schemas.microsoft.com/office/powerpoint/2010/main" val="1356932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89309DD-FC81-4A0D-9FC1-5F7B268BEFF4}" type="slidenum">
              <a:rPr lang="nl-NL" smtClean="0"/>
              <a:t>65</a:t>
            </a:fld>
            <a:endParaRPr lang="nl-NL"/>
          </a:p>
        </p:txBody>
      </p:sp>
    </p:spTree>
    <p:extLst>
      <p:ext uri="{BB962C8B-B14F-4D97-AF65-F5344CB8AC3E}">
        <p14:creationId xmlns:p14="http://schemas.microsoft.com/office/powerpoint/2010/main" val="928033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nl-NL"/>
              <a:t>Klik om stijl te bewerken</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11/11/2022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‹nr.›</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11/11/2022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11/11/2022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11/11/2022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nl-NL"/>
              <a:t>Klik om stijl te bewerken</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7" name="Date Placeholder 6"/>
          <p:cNvSpPr>
            <a:spLocks noGrp="1"/>
          </p:cNvSpPr>
          <p:nvPr>
            <p:ph type="dt" sz="half" idx="10"/>
          </p:nvPr>
        </p:nvSpPr>
        <p:spPr/>
        <p:txBody>
          <a:bodyPr/>
          <a:lstStyle/>
          <a:p>
            <a:fld id="{1160EA64-D806-43AC-9DF2-F8C432F32B4C}" type="datetimeFigureOut">
              <a:rPr lang="en-US" dirty="0"/>
              <a:t>11/11/2022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‹nr.›</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11/11/2022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583436" y="3143250"/>
            <a:ext cx="4270248" cy="259677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7" name="Date Placeholder 6"/>
          <p:cNvSpPr>
            <a:spLocks noGrp="1"/>
          </p:cNvSpPr>
          <p:nvPr>
            <p:ph type="dt" sz="half" idx="10"/>
          </p:nvPr>
        </p:nvSpPr>
        <p:spPr/>
        <p:txBody>
          <a:bodyPr/>
          <a:lstStyle/>
          <a:p>
            <a:fld id="{4F7D4976-E339-4826-83B7-FBD03F55ECF8}" type="datetimeFigureOut">
              <a:rPr lang="en-US" dirty="0"/>
              <a:t>11/11/2022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‹nr.›</a:t>
            </a:fld>
            <a:endParaRPr lang="en-US" dirty="0"/>
          </a:p>
        </p:txBody>
      </p:sp>
      <p:sp>
        <p:nvSpPr>
          <p:cNvPr id="10" name="Title 9"/>
          <p:cNvSpPr>
            <a:spLocks noGrp="1"/>
          </p:cNvSpPr>
          <p:nvPr>
            <p:ph type="title"/>
          </p:nvPr>
        </p:nvSpPr>
        <p:spPr/>
        <p:txBody>
          <a:bodyPr/>
          <a:lstStyle/>
          <a:p>
            <a:r>
              <a:rPr lang="nl-NL"/>
              <a:t>Klik om stijl te bewerken</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11/11/2022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11/11/2022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nl-NL"/>
              <a:t>Klik om stijl te bewerken</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Date Placeholder 8"/>
          <p:cNvSpPr>
            <a:spLocks noGrp="1"/>
          </p:cNvSpPr>
          <p:nvPr>
            <p:ph type="dt" sz="half" idx="10"/>
          </p:nvPr>
        </p:nvSpPr>
        <p:spPr/>
        <p:txBody>
          <a:bodyPr/>
          <a:lstStyle/>
          <a:p>
            <a:fld id="{D1BE4249-C0D0-4B06-8692-E8BB871AF643}" type="datetimeFigureOut">
              <a:rPr lang="en-US" dirty="0"/>
              <a:t>11/11/2022</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nl-NL"/>
              <a:t>Klik om stijl te bewerken</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11/11/2022</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11/11/2022</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8.gif"/></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hyperlink" Target="https://www.opvoeden.nl/menstruatie-2190/" TargetMode="External"/><Relationship Id="rId7" Type="http://schemas.openxmlformats.org/officeDocument/2006/relationships/image" Target="../media/image61.png"/><Relationship Id="rId2" Type="http://schemas.openxmlformats.org/officeDocument/2006/relationships/hyperlink" Target="https://www.opvoeden.nl/seksuele-voorlichting-2209/" TargetMode="Externa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hyperlink" Target="https://www.opvoeden.nl/zaadlozing-2191/" TargetMode="External"/><Relationship Id="rId4" Type="http://schemas.openxmlformats.org/officeDocument/2006/relationships/hyperlink" Target="https://www.opvoeden.nl/lichaamshaar-617/"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wmf"/><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jpeg"/></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wmf"/><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4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w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_bookmark216"/><Relationship Id="rId2" Type="http://schemas.openxmlformats.org/officeDocument/2006/relationships/hyperlink" Target="#_bookmark149"/><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hyperlink" Target="#_bookmark305"/><Relationship Id="rId4" Type="http://schemas.openxmlformats.org/officeDocument/2006/relationships/hyperlink" Target="#_bookmark255"/></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www.npo3.nl/naakt-voor-de-klas-met-de-sekszusjes/05-07-2022/VPWON_1331395" TargetMode="Externa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67.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slideLayout" Target="../slideLayouts/slideLayout7.xml"/><Relationship Id="rId5" Type="http://schemas.openxmlformats.org/officeDocument/2006/relationships/image" Target="../media/image100.emf"/><Relationship Id="rId4" Type="http://schemas.openxmlformats.org/officeDocument/2006/relationships/image" Target="../media/image99.emf"/></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6C2380-36C1-04D5-337A-828549DBC34B}"/>
              </a:ext>
            </a:extLst>
          </p:cNvPr>
          <p:cNvSpPr>
            <a:spLocks noGrp="1"/>
          </p:cNvSpPr>
          <p:nvPr>
            <p:ph type="ctrTitle"/>
          </p:nvPr>
        </p:nvSpPr>
        <p:spPr>
          <a:xfrm>
            <a:off x="5070300" y="640080"/>
            <a:ext cx="6949936" cy="3062097"/>
          </a:xfrm>
        </p:spPr>
        <p:txBody>
          <a:bodyPr>
            <a:normAutofit fontScale="90000"/>
          </a:bodyPr>
          <a:lstStyle/>
          <a:p>
            <a:r>
              <a:rPr lang="nl-NL" dirty="0"/>
              <a:t>Seksuele vorming:</a:t>
            </a:r>
            <a:br>
              <a:rPr lang="nl-NL" dirty="0"/>
            </a:br>
            <a:r>
              <a:rPr lang="nl-NL" dirty="0"/>
              <a:t> van</a:t>
            </a:r>
            <a:br>
              <a:rPr lang="nl-NL" dirty="0"/>
            </a:br>
            <a:r>
              <a:rPr lang="nl-NL" dirty="0"/>
              <a:t> rampenbestrijding</a:t>
            </a:r>
            <a:br>
              <a:rPr lang="nl-NL" dirty="0"/>
            </a:br>
            <a:r>
              <a:rPr lang="nl-NL" dirty="0"/>
              <a:t> naar </a:t>
            </a:r>
            <a:br>
              <a:rPr lang="nl-NL" dirty="0"/>
            </a:br>
            <a:r>
              <a:rPr lang="nl-NL" dirty="0"/>
              <a:t>bevorderen van seksueel plezier</a:t>
            </a:r>
          </a:p>
        </p:txBody>
      </p:sp>
      <p:sp>
        <p:nvSpPr>
          <p:cNvPr id="3" name="Ondertitel 2">
            <a:extLst>
              <a:ext uri="{FF2B5EF4-FFF2-40B4-BE49-F238E27FC236}">
                <a16:creationId xmlns:a16="http://schemas.microsoft.com/office/drawing/2014/main" id="{4A589351-6A00-B7FF-2330-A83A2F239773}"/>
              </a:ext>
            </a:extLst>
          </p:cNvPr>
          <p:cNvSpPr>
            <a:spLocks noGrp="1"/>
          </p:cNvSpPr>
          <p:nvPr>
            <p:ph type="subTitle" idx="1"/>
          </p:nvPr>
        </p:nvSpPr>
        <p:spPr>
          <a:xfrm>
            <a:off x="5070300" y="4028693"/>
            <a:ext cx="6949935" cy="2343531"/>
          </a:xfrm>
        </p:spPr>
        <p:txBody>
          <a:bodyPr>
            <a:normAutofit fontScale="92500" lnSpcReduction="10000"/>
          </a:bodyPr>
          <a:lstStyle/>
          <a:p>
            <a:r>
              <a:rPr lang="nl-NL" sz="2600" dirty="0" err="1"/>
              <a:t>dr</a:t>
            </a:r>
            <a:r>
              <a:rPr lang="nl-NL" sz="2600" dirty="0"/>
              <a:t> Rik HW van Lunsen, arts-seksuoloog NVVS </a:t>
            </a:r>
          </a:p>
          <a:p>
            <a:r>
              <a:rPr lang="nl-NL" sz="2600" dirty="0"/>
              <a:t> onderwijskundige</a:t>
            </a:r>
          </a:p>
          <a:p>
            <a:r>
              <a:rPr lang="nl-NL" sz="2600" dirty="0"/>
              <a:t>Supervisor NVVS</a:t>
            </a:r>
          </a:p>
          <a:p>
            <a:r>
              <a:rPr lang="nl-NL" sz="2600" dirty="0" err="1"/>
              <a:t>Sexual</a:t>
            </a:r>
            <a:r>
              <a:rPr lang="nl-NL" sz="2600" dirty="0"/>
              <a:t> Health Consultant</a:t>
            </a:r>
          </a:p>
          <a:p>
            <a:r>
              <a:rPr lang="nl-NL" sz="2600" dirty="0"/>
              <a:t>Voormalig Hoofd afdeling Seksuologie AMC </a:t>
            </a:r>
          </a:p>
          <a:p>
            <a:endParaRPr lang="nl-NL" dirty="0"/>
          </a:p>
        </p:txBody>
      </p:sp>
      <p:sp>
        <p:nvSpPr>
          <p:cNvPr id="9" name="Rectangle 8">
            <a:extLst>
              <a:ext uri="{FF2B5EF4-FFF2-40B4-BE49-F238E27FC236}">
                <a16:creationId xmlns:a16="http://schemas.microsoft.com/office/drawing/2014/main" id="{D2C8CFF3-1768-4D47-AF59-47911390EBC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745" y="640080"/>
            <a:ext cx="401726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B05EA52-9370-4EC0-A437-A17F4A88C8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3861" y="802767"/>
            <a:ext cx="3685032"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079567BB-BC87-BB77-1104-DC40BBCCA831}"/>
              </a:ext>
            </a:extLst>
          </p:cNvPr>
          <p:cNvPicPr>
            <a:picLocks noChangeAspect="1"/>
          </p:cNvPicPr>
          <p:nvPr/>
        </p:nvPicPr>
        <p:blipFill rotWithShape="1">
          <a:blip r:embed="rId2"/>
          <a:srcRect r="4" b="147"/>
          <a:stretch/>
        </p:blipFill>
        <p:spPr>
          <a:xfrm>
            <a:off x="1123901" y="1122807"/>
            <a:ext cx="3044952" cy="4297680"/>
          </a:xfrm>
          <a:prstGeom prst="rect">
            <a:avLst/>
          </a:prstGeom>
        </p:spPr>
      </p:pic>
    </p:spTree>
    <p:extLst>
      <p:ext uri="{BB962C8B-B14F-4D97-AF65-F5344CB8AC3E}">
        <p14:creationId xmlns:p14="http://schemas.microsoft.com/office/powerpoint/2010/main" val="11875472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346D57-D4D9-E7C2-FCB5-7ACE0CE976E9}"/>
              </a:ext>
            </a:extLst>
          </p:cNvPr>
          <p:cNvSpPr txBox="1">
            <a:spLocks/>
          </p:cNvSpPr>
          <p:nvPr/>
        </p:nvSpPr>
        <p:spPr>
          <a:xfrm>
            <a:off x="2231136" y="964692"/>
            <a:ext cx="7729728" cy="1188720"/>
          </a:xfrm>
          <a:prstGeom prst="rect">
            <a:avLst/>
          </a:prstGeom>
        </p:spPr>
        <p:txBody>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nl-NL"/>
              <a:t>Wat zijn voorspellers voor Seksueel plezier?</a:t>
            </a:r>
            <a:endParaRPr lang="nl-NL" dirty="0"/>
          </a:p>
        </p:txBody>
      </p:sp>
      <p:sp>
        <p:nvSpPr>
          <p:cNvPr id="3" name="Freeform: Shape 70662">
            <a:extLst>
              <a:ext uri="{FF2B5EF4-FFF2-40B4-BE49-F238E27FC236}">
                <a16:creationId xmlns:a16="http://schemas.microsoft.com/office/drawing/2014/main" id="{3CFD8815-7118-CB9A-9FDE-6350D1CEC1F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70664">
            <a:extLst>
              <a:ext uri="{FF2B5EF4-FFF2-40B4-BE49-F238E27FC236}">
                <a16:creationId xmlns:a16="http://schemas.microsoft.com/office/drawing/2014/main" id="{AA13D922-150D-7C0A-1927-F11DF7CEA8D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2">
            <a:extLst>
              <a:ext uri="{FF2B5EF4-FFF2-40B4-BE49-F238E27FC236}">
                <a16:creationId xmlns:a16="http://schemas.microsoft.com/office/drawing/2014/main" id="{F8D592A6-8EF1-FE52-E7FF-0D30474C42F1}"/>
              </a:ext>
            </a:extLst>
          </p:cNvPr>
          <p:cNvSpPr>
            <a:spLocks/>
          </p:cNvSpPr>
          <p:nvPr/>
        </p:nvSpPr>
        <p:spPr bwMode="auto">
          <a:xfrm>
            <a:off x="2311147" y="365760"/>
            <a:ext cx="7569706" cy="1288238"/>
          </a:xfrm>
          <a:prstGeom prst="rect">
            <a:avLst/>
          </a:prstGeom>
          <a:solidFill>
            <a:schemeClr val="bg1">
              <a:lumMod val="75000"/>
            </a:schemeClr>
          </a:solidFill>
          <a:ln w="28575">
            <a:solidFill>
              <a:schemeClr val="tx1"/>
            </a:solidFill>
          </a:ln>
        </p:spPr>
        <p:txBody>
          <a:bodyPr vert="horz" lIns="91440" tIns="45720" rIns="91440" bIns="45720" rtlCol="0" anchor="ctr">
            <a:normAutofit/>
          </a:bodyPr>
          <a:lstStyle/>
          <a:p>
            <a:pPr algn="ctr">
              <a:lnSpc>
                <a:spcPct val="90000"/>
              </a:lnSpc>
              <a:spcBef>
                <a:spcPct val="0"/>
              </a:spcBef>
              <a:spcAft>
                <a:spcPts val="600"/>
              </a:spcAft>
            </a:pPr>
            <a:r>
              <a:rPr lang="en-US" sz="3700" kern="1200" dirty="0" err="1">
                <a:latin typeface="+mj-lt"/>
                <a:ea typeface="+mj-ea"/>
                <a:cs typeface="+mj-cs"/>
              </a:rPr>
              <a:t>Belangrijkste</a:t>
            </a:r>
            <a:r>
              <a:rPr lang="en-US" sz="3700" kern="1200" dirty="0">
                <a:latin typeface="+mj-lt"/>
                <a:ea typeface="+mj-ea"/>
                <a:cs typeface="+mj-cs"/>
              </a:rPr>
              <a:t> </a:t>
            </a:r>
            <a:r>
              <a:rPr lang="en-US" sz="3700" kern="1200" dirty="0" err="1">
                <a:latin typeface="+mj-lt"/>
                <a:ea typeface="+mj-ea"/>
                <a:cs typeface="+mj-cs"/>
              </a:rPr>
              <a:t>voorspellers</a:t>
            </a:r>
            <a:r>
              <a:rPr lang="en-US" sz="3700" kern="1200" dirty="0">
                <a:latin typeface="+mj-lt"/>
                <a:ea typeface="+mj-ea"/>
                <a:cs typeface="+mj-cs"/>
              </a:rPr>
              <a:t> van </a:t>
            </a:r>
            <a:r>
              <a:rPr lang="en-US" sz="3700" kern="1200" dirty="0" err="1">
                <a:latin typeface="+mj-lt"/>
                <a:ea typeface="+mj-ea"/>
                <a:cs typeface="+mj-cs"/>
              </a:rPr>
              <a:t>seksuele</a:t>
            </a:r>
            <a:r>
              <a:rPr lang="en-US" sz="3700" kern="1200" dirty="0">
                <a:latin typeface="+mj-lt"/>
                <a:ea typeface="+mj-ea"/>
                <a:cs typeface="+mj-cs"/>
              </a:rPr>
              <a:t> </a:t>
            </a:r>
            <a:r>
              <a:rPr lang="en-US" sz="3700" kern="1200" dirty="0" err="1">
                <a:latin typeface="+mj-lt"/>
                <a:ea typeface="+mj-ea"/>
                <a:cs typeface="+mj-cs"/>
              </a:rPr>
              <a:t>gezondheid</a:t>
            </a:r>
            <a:r>
              <a:rPr lang="en-US" sz="3700" kern="1200" dirty="0">
                <a:latin typeface="+mj-lt"/>
                <a:ea typeface="+mj-ea"/>
                <a:cs typeface="+mj-cs"/>
              </a:rPr>
              <a:t>  </a:t>
            </a:r>
            <a:r>
              <a:rPr lang="en-US" sz="3700" kern="1200" dirty="0" err="1">
                <a:latin typeface="+mj-lt"/>
                <a:ea typeface="+mj-ea"/>
                <a:cs typeface="+mj-cs"/>
              </a:rPr>
              <a:t>en</a:t>
            </a:r>
            <a:r>
              <a:rPr lang="en-US" sz="3700" kern="1200" dirty="0">
                <a:latin typeface="+mj-lt"/>
                <a:ea typeface="+mj-ea"/>
                <a:cs typeface="+mj-cs"/>
              </a:rPr>
              <a:t> </a:t>
            </a:r>
            <a:r>
              <a:rPr lang="en-US" sz="3700" kern="1200" dirty="0" err="1">
                <a:latin typeface="+mj-lt"/>
                <a:ea typeface="+mj-ea"/>
                <a:cs typeface="+mj-cs"/>
              </a:rPr>
              <a:t>seksueel</a:t>
            </a:r>
            <a:r>
              <a:rPr lang="en-US" sz="3700" kern="1200" dirty="0">
                <a:latin typeface="+mj-lt"/>
                <a:ea typeface="+mj-ea"/>
                <a:cs typeface="+mj-cs"/>
              </a:rPr>
              <a:t> </a:t>
            </a:r>
            <a:r>
              <a:rPr lang="en-US" sz="3700" kern="1200" dirty="0" err="1">
                <a:latin typeface="+mj-lt"/>
                <a:ea typeface="+mj-ea"/>
                <a:cs typeface="+mj-cs"/>
              </a:rPr>
              <a:t>plezier</a:t>
            </a:r>
            <a:r>
              <a:rPr lang="en-US" sz="3700" kern="1200" dirty="0">
                <a:latin typeface="+mj-lt"/>
                <a:ea typeface="+mj-ea"/>
                <a:cs typeface="+mj-cs"/>
              </a:rPr>
              <a:t> </a:t>
            </a:r>
          </a:p>
        </p:txBody>
      </p:sp>
      <p:sp>
        <p:nvSpPr>
          <p:cNvPr id="6" name="Rectangle 3">
            <a:extLst>
              <a:ext uri="{FF2B5EF4-FFF2-40B4-BE49-F238E27FC236}">
                <a16:creationId xmlns:a16="http://schemas.microsoft.com/office/drawing/2014/main" id="{2286264A-3514-2421-AB6C-7D871D071D54}"/>
              </a:ext>
            </a:extLst>
          </p:cNvPr>
          <p:cNvSpPr>
            <a:spLocks/>
          </p:cNvSpPr>
          <p:nvPr/>
        </p:nvSpPr>
        <p:spPr bwMode="auto">
          <a:xfrm>
            <a:off x="1683651" y="1993850"/>
            <a:ext cx="9049405" cy="4024884"/>
          </a:xfrm>
          <a:prstGeom prst="rect">
            <a:avLst/>
          </a:prstGeom>
        </p:spPr>
        <p:txBody>
          <a:bodyPr vert="horz" lIns="91440" tIns="45720" rIns="91440" bIns="45720" rtlCol="0" anchor="t">
            <a:noAutofit/>
          </a:bodyPr>
          <a:lstStyle/>
          <a:p>
            <a:pPr marL="349250" indent="-228600">
              <a:lnSpc>
                <a:spcPct val="90000"/>
              </a:lnSpc>
              <a:spcBef>
                <a:spcPts val="2000"/>
              </a:spcBef>
              <a:buClr>
                <a:srgbClr val="6FB7D7"/>
              </a:buClr>
              <a:buSzPct val="110000"/>
              <a:buFont typeface="Arial" panose="020B0604020202020204" pitchFamily="34" charset="0"/>
              <a:buChar char="•"/>
            </a:pPr>
            <a:r>
              <a:rPr lang="en-US" sz="2800" dirty="0" err="1"/>
              <a:t>Positief</a:t>
            </a:r>
            <a:r>
              <a:rPr lang="en-US" sz="2800" dirty="0"/>
              <a:t> </a:t>
            </a:r>
            <a:r>
              <a:rPr lang="en-US" sz="2800" dirty="0" err="1"/>
              <a:t>zelfbeeld</a:t>
            </a:r>
            <a:r>
              <a:rPr lang="en-US" sz="2800" dirty="0"/>
              <a:t> </a:t>
            </a:r>
            <a:r>
              <a:rPr lang="en-US" sz="1600" i="1" dirty="0">
                <a:solidFill>
                  <a:srgbClr val="0070C0"/>
                </a:solidFill>
              </a:rPr>
              <a:t>(</a:t>
            </a:r>
            <a:r>
              <a:rPr lang="en-US" sz="1600" i="1" dirty="0" err="1">
                <a:solidFill>
                  <a:srgbClr val="0070C0"/>
                </a:solidFill>
              </a:rPr>
              <a:t>o.a.</a:t>
            </a:r>
            <a:r>
              <a:rPr lang="en-US" sz="1600" i="1" dirty="0">
                <a:solidFill>
                  <a:srgbClr val="0070C0"/>
                </a:solidFill>
              </a:rPr>
              <a:t> </a:t>
            </a:r>
            <a:r>
              <a:rPr lang="en-US" sz="1600" i="1" dirty="0" err="1">
                <a:solidFill>
                  <a:srgbClr val="0070C0"/>
                </a:solidFill>
              </a:rPr>
              <a:t>Impett</a:t>
            </a:r>
            <a:r>
              <a:rPr lang="en-US" sz="1600" i="1" dirty="0">
                <a:solidFill>
                  <a:srgbClr val="0070C0"/>
                </a:solidFill>
              </a:rPr>
              <a:t> &amp; Tolman, 2006).</a:t>
            </a:r>
          </a:p>
          <a:p>
            <a:pPr marL="349250" indent="-228600">
              <a:lnSpc>
                <a:spcPct val="90000"/>
              </a:lnSpc>
              <a:spcBef>
                <a:spcPts val="2000"/>
              </a:spcBef>
              <a:buClr>
                <a:srgbClr val="6FB7D7"/>
              </a:buClr>
              <a:buSzPct val="110000"/>
              <a:buFont typeface="Arial" panose="020B0604020202020204" pitchFamily="34" charset="0"/>
              <a:buChar char="•"/>
            </a:pPr>
            <a:r>
              <a:rPr lang="en-US" sz="2800" dirty="0" err="1"/>
              <a:t>Autonomie</a:t>
            </a:r>
            <a:r>
              <a:rPr lang="en-US" sz="2800" dirty="0"/>
              <a:t> </a:t>
            </a:r>
            <a:r>
              <a:rPr lang="en-US" sz="1600" i="1" dirty="0">
                <a:solidFill>
                  <a:srgbClr val="0070C0"/>
                </a:solidFill>
              </a:rPr>
              <a:t>(</a:t>
            </a:r>
            <a:r>
              <a:rPr lang="en-US" sz="1600" i="1" dirty="0" err="1">
                <a:solidFill>
                  <a:srgbClr val="0070C0"/>
                </a:solidFill>
              </a:rPr>
              <a:t>o.a.</a:t>
            </a:r>
            <a:r>
              <a:rPr lang="en-US" sz="1600" i="1" dirty="0">
                <a:solidFill>
                  <a:srgbClr val="0070C0"/>
                </a:solidFill>
              </a:rPr>
              <a:t> Fortenberry 2013).</a:t>
            </a:r>
          </a:p>
          <a:p>
            <a:pPr marL="349250" indent="-228600">
              <a:lnSpc>
                <a:spcPct val="90000"/>
              </a:lnSpc>
              <a:spcBef>
                <a:spcPts val="2000"/>
              </a:spcBef>
              <a:buClr>
                <a:srgbClr val="6FB7D7"/>
              </a:buClr>
              <a:buSzPct val="110000"/>
              <a:buFont typeface="Arial" panose="020B0604020202020204" pitchFamily="34" charset="0"/>
              <a:buChar char="•"/>
            </a:pPr>
            <a:r>
              <a:rPr lang="en-US" sz="2800" dirty="0" err="1"/>
              <a:t>Gendergelijkheid</a:t>
            </a:r>
            <a:r>
              <a:rPr lang="en-US" sz="2800" dirty="0"/>
              <a:t> </a:t>
            </a:r>
            <a:r>
              <a:rPr lang="en-US" sz="1600" i="1" dirty="0">
                <a:solidFill>
                  <a:srgbClr val="0070C0"/>
                </a:solidFill>
              </a:rPr>
              <a:t>(</a:t>
            </a:r>
            <a:r>
              <a:rPr lang="en-US" sz="1600" i="1" dirty="0" err="1">
                <a:solidFill>
                  <a:srgbClr val="0070C0"/>
                </a:solidFill>
              </a:rPr>
              <a:t>o.a.</a:t>
            </a:r>
            <a:r>
              <a:rPr lang="en-US" sz="1600" i="1" dirty="0">
                <a:solidFill>
                  <a:srgbClr val="0070C0"/>
                </a:solidFill>
              </a:rPr>
              <a:t> Galinsky &amp; </a:t>
            </a:r>
            <a:r>
              <a:rPr lang="en-US" sz="1600" i="1" dirty="0" err="1">
                <a:solidFill>
                  <a:srgbClr val="0070C0"/>
                </a:solidFill>
              </a:rPr>
              <a:t>Sonenstein</a:t>
            </a:r>
            <a:r>
              <a:rPr lang="en-US" sz="1600" i="1" dirty="0">
                <a:solidFill>
                  <a:srgbClr val="0070C0"/>
                </a:solidFill>
              </a:rPr>
              <a:t>, 2011).</a:t>
            </a:r>
          </a:p>
          <a:p>
            <a:pPr marL="349250" indent="-228600">
              <a:lnSpc>
                <a:spcPct val="90000"/>
              </a:lnSpc>
              <a:spcBef>
                <a:spcPts val="2000"/>
              </a:spcBef>
              <a:buClr>
                <a:srgbClr val="6FB7D7"/>
              </a:buClr>
              <a:buSzPct val="110000"/>
              <a:buFont typeface="Arial" panose="020B0604020202020204" pitchFamily="34" charset="0"/>
              <a:buChar char="•"/>
            </a:pPr>
            <a:r>
              <a:rPr lang="en-US" sz="2800" dirty="0"/>
              <a:t>Seksuele </a:t>
            </a:r>
            <a:r>
              <a:rPr lang="en-US" sz="2800" dirty="0" err="1"/>
              <a:t>interactiecompetentie</a:t>
            </a:r>
            <a:r>
              <a:rPr lang="en-US" sz="2800" dirty="0"/>
              <a:t> </a:t>
            </a:r>
            <a:r>
              <a:rPr lang="en-US" sz="1600" i="1" dirty="0">
                <a:solidFill>
                  <a:srgbClr val="0070C0"/>
                </a:solidFill>
              </a:rPr>
              <a:t>(</a:t>
            </a:r>
            <a:r>
              <a:rPr lang="en-US" sz="1600" i="1" dirty="0" err="1">
                <a:solidFill>
                  <a:srgbClr val="0070C0"/>
                </a:solidFill>
              </a:rPr>
              <a:t>o.a.</a:t>
            </a:r>
            <a:r>
              <a:rPr lang="en-US" sz="1600" i="1" dirty="0">
                <a:solidFill>
                  <a:srgbClr val="0070C0"/>
                </a:solidFill>
              </a:rPr>
              <a:t> </a:t>
            </a:r>
            <a:r>
              <a:rPr lang="en-US" sz="1600" i="1" dirty="0" err="1">
                <a:solidFill>
                  <a:srgbClr val="0070C0"/>
                </a:solidFill>
              </a:rPr>
              <a:t>Vanwesenbeeck</a:t>
            </a:r>
            <a:r>
              <a:rPr lang="en-US" sz="1600" i="1" dirty="0">
                <a:solidFill>
                  <a:srgbClr val="0070C0"/>
                </a:solidFill>
              </a:rPr>
              <a:t> et al., 1998).</a:t>
            </a:r>
          </a:p>
          <a:p>
            <a:pPr marL="349250" indent="-228600">
              <a:lnSpc>
                <a:spcPct val="90000"/>
              </a:lnSpc>
              <a:spcBef>
                <a:spcPts val="2000"/>
              </a:spcBef>
              <a:buClr>
                <a:srgbClr val="6FB7D7"/>
              </a:buClr>
              <a:buSzPct val="110000"/>
              <a:buFont typeface="Arial" panose="020B0604020202020204" pitchFamily="34" charset="0"/>
              <a:buChar char="•"/>
            </a:pPr>
            <a:r>
              <a:rPr lang="en-US" sz="2800" dirty="0" err="1"/>
              <a:t>Stapsgewijze</a:t>
            </a:r>
            <a:r>
              <a:rPr lang="en-US" sz="2800" dirty="0"/>
              <a:t> </a:t>
            </a:r>
            <a:r>
              <a:rPr lang="en-US" sz="2800" dirty="0" err="1"/>
              <a:t>seksuele</a:t>
            </a:r>
            <a:r>
              <a:rPr lang="en-US" sz="2800" dirty="0"/>
              <a:t> </a:t>
            </a:r>
            <a:r>
              <a:rPr lang="en-US" sz="2800" dirty="0" err="1"/>
              <a:t>interactie-carrière</a:t>
            </a:r>
            <a:r>
              <a:rPr lang="en-US" sz="2800" dirty="0"/>
              <a:t> </a:t>
            </a:r>
            <a:r>
              <a:rPr lang="en-US" sz="1600" i="1" dirty="0">
                <a:solidFill>
                  <a:srgbClr val="0070C0"/>
                </a:solidFill>
              </a:rPr>
              <a:t>(</a:t>
            </a:r>
            <a:r>
              <a:rPr lang="en-US" sz="1600" i="1" dirty="0" err="1">
                <a:solidFill>
                  <a:srgbClr val="0070C0"/>
                </a:solidFill>
              </a:rPr>
              <a:t>o.a</a:t>
            </a:r>
            <a:r>
              <a:rPr lang="en-US" sz="1600" i="1" dirty="0">
                <a:solidFill>
                  <a:srgbClr val="0070C0"/>
                </a:solidFill>
              </a:rPr>
              <a:t> De Graaf, </a:t>
            </a:r>
            <a:r>
              <a:rPr lang="en-US" sz="1600" i="1" dirty="0" err="1">
                <a:solidFill>
                  <a:srgbClr val="0070C0"/>
                </a:solidFill>
              </a:rPr>
              <a:t>Vanwesenbeeck</a:t>
            </a:r>
            <a:r>
              <a:rPr lang="en-US" sz="1600" i="1" dirty="0">
                <a:solidFill>
                  <a:srgbClr val="0070C0"/>
                </a:solidFill>
              </a:rPr>
              <a:t> et. al 2009; De Graaf et al., 2012)</a:t>
            </a:r>
            <a:r>
              <a:rPr lang="en-US" sz="2800" i="1" dirty="0"/>
              <a:t> </a:t>
            </a:r>
          </a:p>
          <a:p>
            <a:pPr marL="349250" indent="-228600">
              <a:lnSpc>
                <a:spcPct val="90000"/>
              </a:lnSpc>
              <a:spcBef>
                <a:spcPts val="2000"/>
              </a:spcBef>
              <a:buClr>
                <a:srgbClr val="6FB7D7"/>
              </a:buClr>
              <a:buSzPct val="110000"/>
              <a:buFont typeface="Arial" panose="020B0604020202020204" pitchFamily="34" charset="0"/>
              <a:buChar char="•"/>
            </a:pPr>
            <a:r>
              <a:rPr lang="en-US" sz="2800" dirty="0" err="1"/>
              <a:t>Orgasticiteit</a:t>
            </a:r>
            <a:r>
              <a:rPr lang="en-US" sz="2800" dirty="0"/>
              <a:t>/</a:t>
            </a:r>
            <a:r>
              <a:rPr lang="en-US" sz="2800" dirty="0" err="1"/>
              <a:t>masturbatie</a:t>
            </a:r>
            <a:r>
              <a:rPr lang="en-US" sz="2800" dirty="0"/>
              <a:t> </a:t>
            </a:r>
            <a:r>
              <a:rPr lang="en-US" sz="1600" i="1" dirty="0">
                <a:solidFill>
                  <a:srgbClr val="0070C0"/>
                </a:solidFill>
              </a:rPr>
              <a:t>(</a:t>
            </a:r>
            <a:r>
              <a:rPr lang="en-US" sz="1600" i="1" dirty="0" err="1">
                <a:solidFill>
                  <a:srgbClr val="0070C0"/>
                </a:solidFill>
              </a:rPr>
              <a:t>o.a.</a:t>
            </a:r>
            <a:r>
              <a:rPr lang="en-US" sz="1600" i="1" dirty="0">
                <a:solidFill>
                  <a:srgbClr val="0070C0"/>
                </a:solidFill>
              </a:rPr>
              <a:t> Hogarth &amp; Ingham, 2009).</a:t>
            </a:r>
          </a:p>
        </p:txBody>
      </p:sp>
      <p:sp>
        <p:nvSpPr>
          <p:cNvPr id="7" name="Tijdelijke aanduiding voor voettekst 1">
            <a:extLst>
              <a:ext uri="{FF2B5EF4-FFF2-40B4-BE49-F238E27FC236}">
                <a16:creationId xmlns:a16="http://schemas.microsoft.com/office/drawing/2014/main" id="{026F8A2A-432D-A3FF-4F08-CF4BCBDEB4CE}"/>
              </a:ext>
            </a:extLst>
          </p:cNvPr>
          <p:cNvSpPr>
            <a:spLocks noGrp="1"/>
          </p:cNvSpPr>
          <p:nvPr>
            <p:ph type="ftr" sz="quarter" idx="11"/>
          </p:nvPr>
        </p:nvSpPr>
        <p:spPr>
          <a:xfrm>
            <a:off x="-1004438" y="6466294"/>
            <a:ext cx="4023360" cy="365125"/>
          </a:xfrm>
        </p:spPr>
        <p:txBody>
          <a:bodyPr vert="horz" lIns="91440" tIns="45720" rIns="91440" bIns="45720" rtlCol="0" anchor="ctr">
            <a:normAutofit/>
          </a:bodyPr>
          <a:lstStyle/>
          <a:p>
            <a:pPr>
              <a:spcAft>
                <a:spcPts val="600"/>
              </a:spcAft>
              <a:defRPr/>
            </a:pPr>
            <a:r>
              <a:rPr lang="en-US" kern="1200" dirty="0">
                <a:solidFill>
                  <a:schemeClr val="tx1">
                    <a:alpha val="80000"/>
                  </a:schemeClr>
                </a:solidFill>
                <a:latin typeface="+mn-lt"/>
                <a:ea typeface="+mn-ea"/>
                <a:cs typeface="+mn-cs"/>
              </a:rPr>
              <a:t>© Rik van Lunsen</a:t>
            </a:r>
          </a:p>
        </p:txBody>
      </p:sp>
      <p:sp>
        <p:nvSpPr>
          <p:cNvPr id="11" name="Tekstvak 10">
            <a:extLst>
              <a:ext uri="{FF2B5EF4-FFF2-40B4-BE49-F238E27FC236}">
                <a16:creationId xmlns:a16="http://schemas.microsoft.com/office/drawing/2014/main" id="{40AC05A8-E997-4A2C-5EC4-4DE4E55D6464}"/>
              </a:ext>
            </a:extLst>
          </p:cNvPr>
          <p:cNvSpPr txBox="1"/>
          <p:nvPr/>
        </p:nvSpPr>
        <p:spPr>
          <a:xfrm rot="12594508" flipV="1">
            <a:off x="3096143" y="3045640"/>
            <a:ext cx="6099911" cy="1938992"/>
          </a:xfrm>
          <a:prstGeom prst="rect">
            <a:avLst/>
          </a:prstGeom>
          <a:solidFill>
            <a:srgbClr val="FF9933"/>
          </a:solidFill>
        </p:spPr>
        <p:txBody>
          <a:bodyPr wrap="square" rtlCol="0">
            <a:spAutoFit/>
          </a:bodyPr>
          <a:lstStyle/>
          <a:p>
            <a:pPr algn="ctr"/>
            <a:r>
              <a:rPr lang="nl-NL" sz="4000" dirty="0"/>
              <a:t>Meisjes  hebben dus sowieso al</a:t>
            </a:r>
          </a:p>
          <a:p>
            <a:r>
              <a:rPr lang="nl-NL" sz="4000" dirty="0"/>
              <a:t>  een achterstand van 0-6 </a:t>
            </a:r>
          </a:p>
        </p:txBody>
      </p:sp>
      <p:sp>
        <p:nvSpPr>
          <p:cNvPr id="8" name="Tekstvak 7">
            <a:extLst>
              <a:ext uri="{FF2B5EF4-FFF2-40B4-BE49-F238E27FC236}">
                <a16:creationId xmlns:a16="http://schemas.microsoft.com/office/drawing/2014/main" id="{DB7876FE-E2AD-2ADC-0283-C44F02D1B92F}"/>
              </a:ext>
            </a:extLst>
          </p:cNvPr>
          <p:cNvSpPr txBox="1"/>
          <p:nvPr/>
        </p:nvSpPr>
        <p:spPr>
          <a:xfrm rot="9054220" flipV="1">
            <a:off x="3110787" y="3116579"/>
            <a:ext cx="5931691" cy="1938992"/>
          </a:xfrm>
          <a:prstGeom prst="rect">
            <a:avLst/>
          </a:prstGeom>
          <a:solidFill>
            <a:schemeClr val="tx2">
              <a:lumMod val="60000"/>
              <a:lumOff val="40000"/>
            </a:schemeClr>
          </a:solidFill>
        </p:spPr>
        <p:txBody>
          <a:bodyPr wrap="square" rtlCol="0">
            <a:spAutoFit/>
          </a:bodyPr>
          <a:lstStyle/>
          <a:p>
            <a:pPr algn="ctr"/>
            <a:r>
              <a:rPr lang="nl-NL" sz="4000" dirty="0"/>
              <a:t>Maar Jongens hebben veel last van </a:t>
            </a:r>
          </a:p>
          <a:p>
            <a:pPr algn="ctr"/>
            <a:r>
              <a:rPr lang="nl-NL" sz="4000" dirty="0"/>
              <a:t>Prestatiedruk</a:t>
            </a:r>
          </a:p>
        </p:txBody>
      </p:sp>
    </p:spTree>
    <p:extLst>
      <p:ext uri="{BB962C8B-B14F-4D97-AF65-F5344CB8AC3E}">
        <p14:creationId xmlns:p14="http://schemas.microsoft.com/office/powerpoint/2010/main" val="45669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B65B348B-8F99-41E8-B0F0-64D6651D364A}"/>
              </a:ext>
            </a:extLst>
          </p:cNvPr>
          <p:cNvSpPr>
            <a:spLocks noGrp="1"/>
          </p:cNvSpPr>
          <p:nvPr>
            <p:ph type="ftr" sz="quarter" idx="11"/>
          </p:nvPr>
        </p:nvSpPr>
        <p:spPr bwMode="auto">
          <a:xfrm>
            <a:off x="265113" y="6275388"/>
            <a:ext cx="4840287" cy="365125"/>
          </a:xfrm>
          <a:noFill/>
          <a:ln>
            <a:miter lim="800000"/>
            <a:headEnd/>
            <a:tailEnd/>
          </a:ln>
        </p:spPr>
        <p:txBody>
          <a:bodyPr/>
          <a:lstStyle/>
          <a:p>
            <a:r>
              <a:rPr lang="en-GB"/>
              <a:t>© Rik van Lunsen</a:t>
            </a:r>
          </a:p>
        </p:txBody>
      </p:sp>
      <p:sp>
        <p:nvSpPr>
          <p:cNvPr id="3" name="Rectangle 5">
            <a:extLst>
              <a:ext uri="{FF2B5EF4-FFF2-40B4-BE49-F238E27FC236}">
                <a16:creationId xmlns:a16="http://schemas.microsoft.com/office/drawing/2014/main" id="{F465E56C-1733-4355-B29A-35332BAC2CED}"/>
              </a:ext>
            </a:extLst>
          </p:cNvPr>
          <p:cNvSpPr txBox="1">
            <a:spLocks/>
          </p:cNvSpPr>
          <p:nvPr/>
        </p:nvSpPr>
        <p:spPr>
          <a:xfrm>
            <a:off x="1152525" y="342900"/>
            <a:ext cx="8042275" cy="1336676"/>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nl-NL" sz="3600"/>
              <a:t>Waar komen we vandaan?</a:t>
            </a:r>
          </a:p>
        </p:txBody>
      </p:sp>
      <p:sp>
        <p:nvSpPr>
          <p:cNvPr id="4" name="Rectangle 6">
            <a:extLst>
              <a:ext uri="{FF2B5EF4-FFF2-40B4-BE49-F238E27FC236}">
                <a16:creationId xmlns:a16="http://schemas.microsoft.com/office/drawing/2014/main" id="{4CFFB908-40D8-461E-933F-8B6AA0D2E169}"/>
              </a:ext>
            </a:extLst>
          </p:cNvPr>
          <p:cNvSpPr txBox="1">
            <a:spLocks/>
          </p:cNvSpPr>
          <p:nvPr/>
        </p:nvSpPr>
        <p:spPr>
          <a:xfrm>
            <a:off x="358775" y="1944688"/>
            <a:ext cx="11518900" cy="506888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nSpc>
                <a:spcPct val="90000"/>
              </a:lnSpc>
              <a:buFont typeface="Wingdings 2" pitchFamily="18" charset="2"/>
              <a:buNone/>
            </a:pPr>
            <a:r>
              <a:rPr lang="nl-NL" sz="2400" b="1" dirty="0">
                <a:solidFill>
                  <a:schemeClr val="tx1"/>
                </a:solidFill>
              </a:rPr>
              <a:t>De jaren '50</a:t>
            </a:r>
          </a:p>
          <a:p>
            <a:pPr marL="0" indent="0">
              <a:lnSpc>
                <a:spcPct val="90000"/>
              </a:lnSpc>
              <a:buFont typeface="Wingdings 2" pitchFamily="18" charset="2"/>
              <a:buNone/>
            </a:pPr>
            <a:r>
              <a:rPr lang="nl-NL" sz="2400" dirty="0"/>
              <a:t>Nederland in de jaren ’50: naargeestige truttigheid en verzuiling regeerden elk hoekje van de maatschappij. In honderdduizenden gezinnen moeten elke dag spruitjes op tafel hebben gestaan; de geur ervan is inmiddels spreekwoordelijk geworden. De verzuiling had de maatschappij onderverdeeld in gesloten afdelingen, reservaten van verzuiling. Iedereen wist bij welke groep hij hoorde en trad daar niet buiten: er werd rooms-katholiek gestemd, op gereformeerde grondslag gekorfbald en </a:t>
            </a:r>
            <a:r>
              <a:rPr lang="nl-NL" sz="2400" dirty="0" err="1"/>
              <a:t>sociaal-democratisch</a:t>
            </a:r>
            <a:r>
              <a:rPr lang="nl-NL" sz="2400" dirty="0"/>
              <a:t> naar de radio geluisterd.</a:t>
            </a:r>
          </a:p>
          <a:p>
            <a:pPr marL="0" indent="0">
              <a:lnSpc>
                <a:spcPct val="90000"/>
              </a:lnSpc>
              <a:buFont typeface="Wingdings 2" pitchFamily="18" charset="2"/>
              <a:buNone/>
            </a:pPr>
            <a:r>
              <a:rPr lang="nl-NL" sz="2400" dirty="0"/>
              <a:t>En wat de liefde betreft: vanzelfsprekend vree je niet met iemand van een andere clan. Seks heette ‘gemeenschap’ en bestond alleen in het huwelijk, met de uitdrukkelijke bedoeling om er kinderen mee te maken. Nette meisjes deden ‘het’ niet; nette jongens misschien wel, maar toch zeker niet met nette meisjes. </a:t>
            </a:r>
            <a:r>
              <a:rPr lang="nl-NL" sz="2400" b="1" dirty="0">
                <a:solidFill>
                  <a:schemeClr val="tx1"/>
                </a:solidFill>
              </a:rPr>
              <a:t>De kennis over het gebied bezuiden de navel was bij de meeste mensen nagenoeg nul</a:t>
            </a:r>
            <a:r>
              <a:rPr lang="nl-NL" sz="2400" dirty="0">
                <a:solidFill>
                  <a:schemeClr val="accent1"/>
                </a:solidFill>
              </a:rPr>
              <a:t>.</a:t>
            </a:r>
            <a:r>
              <a:rPr lang="nl-NL" sz="2400" dirty="0"/>
              <a:t> Voor recreatieve seks hadden we het trouwens veel te druk want er moest wederopgebouwd worden en toen.....kwam de pil.</a:t>
            </a:r>
          </a:p>
        </p:txBody>
      </p:sp>
      <p:pic>
        <p:nvPicPr>
          <p:cNvPr id="5" name="Picture 5" descr="Ook de artsen moesten op bijscholing. Mevrouw dr.Fortuin Blitz, seksuologe, geeft hier voorlichting">
            <a:extLst>
              <a:ext uri="{FF2B5EF4-FFF2-40B4-BE49-F238E27FC236}">
                <a16:creationId xmlns:a16="http://schemas.microsoft.com/office/drawing/2014/main" id="{E59379B7-2057-4B88-AC58-5352E84A36EF}"/>
              </a:ext>
            </a:extLst>
          </p:cNvPr>
          <p:cNvPicPr>
            <a:picLocks noChangeAspect="1" noChangeArrowheads="1"/>
          </p:cNvPicPr>
          <p:nvPr/>
        </p:nvPicPr>
        <p:blipFill>
          <a:blip r:embed="rId2"/>
          <a:srcRect/>
          <a:stretch>
            <a:fillRect/>
          </a:stretch>
        </p:blipFill>
        <p:spPr bwMode="auto">
          <a:xfrm>
            <a:off x="9639300" y="219075"/>
            <a:ext cx="1944688" cy="1555750"/>
          </a:xfrm>
          <a:prstGeom prst="rect">
            <a:avLst/>
          </a:prstGeom>
          <a:noFill/>
          <a:ln w="9525">
            <a:noFill/>
            <a:miter lim="800000"/>
            <a:headEnd/>
            <a:tailEnd/>
          </a:ln>
        </p:spPr>
      </p:pic>
    </p:spTree>
    <p:extLst>
      <p:ext uri="{BB962C8B-B14F-4D97-AF65-F5344CB8AC3E}">
        <p14:creationId xmlns:p14="http://schemas.microsoft.com/office/powerpoint/2010/main" val="37849240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93817E7F-5CAA-4016-A0B8-CCD780A8F113}"/>
              </a:ext>
            </a:extLst>
          </p:cNvPr>
          <p:cNvSpPr>
            <a:spLocks noGrp="1"/>
          </p:cNvSpPr>
          <p:nvPr>
            <p:ph type="ftr" sz="quarter" idx="11"/>
          </p:nvPr>
        </p:nvSpPr>
        <p:spPr bwMode="auto">
          <a:xfrm>
            <a:off x="265113" y="6275388"/>
            <a:ext cx="4840287" cy="365125"/>
          </a:xfrm>
          <a:noFill/>
          <a:ln>
            <a:miter lim="800000"/>
            <a:headEnd/>
            <a:tailEnd/>
          </a:ln>
        </p:spPr>
        <p:txBody>
          <a:bodyPr/>
          <a:lstStyle/>
          <a:p>
            <a:r>
              <a:rPr lang="en-GB"/>
              <a:t>© Rik van Lunsen</a:t>
            </a:r>
          </a:p>
        </p:txBody>
      </p:sp>
      <p:sp>
        <p:nvSpPr>
          <p:cNvPr id="3" name="Rectangle 2">
            <a:extLst>
              <a:ext uri="{FF2B5EF4-FFF2-40B4-BE49-F238E27FC236}">
                <a16:creationId xmlns:a16="http://schemas.microsoft.com/office/drawing/2014/main" id="{F39E0FF5-C764-44B6-B095-F1F0287AFA02}"/>
              </a:ext>
            </a:extLst>
          </p:cNvPr>
          <p:cNvSpPr txBox="1">
            <a:spLocks/>
          </p:cNvSpPr>
          <p:nvPr/>
        </p:nvSpPr>
        <p:spPr>
          <a:xfrm>
            <a:off x="529908" y="141287"/>
            <a:ext cx="10320972" cy="1336676"/>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nl-NL" sz="3600" dirty="0"/>
              <a:t>Hoe was het de laatste dertig jaar?</a:t>
            </a:r>
          </a:p>
        </p:txBody>
      </p:sp>
      <p:sp>
        <p:nvSpPr>
          <p:cNvPr id="4" name="Rectangle 17">
            <a:extLst>
              <a:ext uri="{FF2B5EF4-FFF2-40B4-BE49-F238E27FC236}">
                <a16:creationId xmlns:a16="http://schemas.microsoft.com/office/drawing/2014/main" id="{A85E5B21-0318-4946-82EB-D9B8921BEB55}"/>
              </a:ext>
            </a:extLst>
          </p:cNvPr>
          <p:cNvSpPr txBox="1">
            <a:spLocks/>
          </p:cNvSpPr>
          <p:nvPr/>
        </p:nvSpPr>
        <p:spPr>
          <a:xfrm>
            <a:off x="397193" y="1633538"/>
            <a:ext cx="4608512" cy="43434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nl-NL" sz="2000" b="1" dirty="0"/>
              <a:t>Voortplanting</a:t>
            </a:r>
          </a:p>
          <a:p>
            <a:r>
              <a:rPr lang="nl-NL" sz="2000" b="1" dirty="0"/>
              <a:t>Voorkomen van ongewenste zwangerschap</a:t>
            </a:r>
          </a:p>
          <a:p>
            <a:r>
              <a:rPr lang="nl-NL" sz="2000" b="1" dirty="0"/>
              <a:t>Voorkomen van SOA/HIV</a:t>
            </a:r>
          </a:p>
          <a:p>
            <a:r>
              <a:rPr lang="nl-NL" sz="2000" b="1" dirty="0"/>
              <a:t>Voorkomen van seksueel geweld</a:t>
            </a:r>
            <a:r>
              <a:rPr lang="nl-NL" sz="2000" dirty="0"/>
              <a:t> </a:t>
            </a:r>
          </a:p>
        </p:txBody>
      </p:sp>
      <p:pic>
        <p:nvPicPr>
          <p:cNvPr id="5" name="Picture 6" descr="anticonceptie-300x201">
            <a:extLst>
              <a:ext uri="{FF2B5EF4-FFF2-40B4-BE49-F238E27FC236}">
                <a16:creationId xmlns:a16="http://schemas.microsoft.com/office/drawing/2014/main" id="{2A700CBB-AD07-4A21-B197-845A9D95A3C3}"/>
              </a:ext>
            </a:extLst>
          </p:cNvPr>
          <p:cNvPicPr>
            <a:picLocks noChangeAspect="1" noChangeArrowheads="1"/>
          </p:cNvPicPr>
          <p:nvPr/>
        </p:nvPicPr>
        <p:blipFill>
          <a:blip r:embed="rId2"/>
          <a:srcRect/>
          <a:stretch>
            <a:fillRect/>
          </a:stretch>
        </p:blipFill>
        <p:spPr bwMode="auto">
          <a:xfrm>
            <a:off x="6308408" y="1133793"/>
            <a:ext cx="2449512" cy="1641475"/>
          </a:xfrm>
          <a:prstGeom prst="rect">
            <a:avLst/>
          </a:prstGeom>
          <a:noFill/>
          <a:ln w="9525">
            <a:noFill/>
            <a:miter lim="800000"/>
            <a:headEnd/>
            <a:tailEnd/>
          </a:ln>
        </p:spPr>
      </p:pic>
      <p:sp>
        <p:nvSpPr>
          <p:cNvPr id="6" name="AutoShape 8" descr="imageReader">
            <a:extLst>
              <a:ext uri="{FF2B5EF4-FFF2-40B4-BE49-F238E27FC236}">
                <a16:creationId xmlns:a16="http://schemas.microsoft.com/office/drawing/2014/main" id="{2FDFA577-8829-4898-8D2F-7B563E059FA2}"/>
              </a:ext>
            </a:extLst>
          </p:cNvPr>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nl-NL">
              <a:latin typeface="Arial" charset="0"/>
            </a:endParaRPr>
          </a:p>
        </p:txBody>
      </p:sp>
      <p:pic>
        <p:nvPicPr>
          <p:cNvPr id="7" name="Picture 12" descr="Google steekt 270.000 dollar in startup tegen seksueel geweld">
            <a:extLst>
              <a:ext uri="{FF2B5EF4-FFF2-40B4-BE49-F238E27FC236}">
                <a16:creationId xmlns:a16="http://schemas.microsoft.com/office/drawing/2014/main" id="{8A3981BE-17D1-4673-8A57-3725FB64059C}"/>
              </a:ext>
            </a:extLst>
          </p:cNvPr>
          <p:cNvPicPr>
            <a:picLocks noChangeAspect="1" noChangeArrowheads="1"/>
          </p:cNvPicPr>
          <p:nvPr/>
        </p:nvPicPr>
        <p:blipFill>
          <a:blip r:embed="rId3"/>
          <a:srcRect/>
          <a:stretch>
            <a:fillRect/>
          </a:stretch>
        </p:blipFill>
        <p:spPr bwMode="auto">
          <a:xfrm>
            <a:off x="3269933" y="4972685"/>
            <a:ext cx="2952750" cy="1663700"/>
          </a:xfrm>
          <a:prstGeom prst="rect">
            <a:avLst/>
          </a:prstGeom>
          <a:noFill/>
          <a:ln w="9525">
            <a:noFill/>
            <a:miter lim="800000"/>
            <a:headEnd/>
            <a:tailEnd/>
          </a:ln>
        </p:spPr>
      </p:pic>
      <p:pic>
        <p:nvPicPr>
          <p:cNvPr id="8" name="Picture 14" descr="Afbeeldingsresultaat voor vrij veilig campagnes">
            <a:extLst>
              <a:ext uri="{FF2B5EF4-FFF2-40B4-BE49-F238E27FC236}">
                <a16:creationId xmlns:a16="http://schemas.microsoft.com/office/drawing/2014/main" id="{BA4124E5-1134-49D5-B4CB-CD3E29EC6D45}"/>
              </a:ext>
            </a:extLst>
          </p:cNvPr>
          <p:cNvPicPr>
            <a:picLocks noChangeAspect="1" noChangeArrowheads="1"/>
          </p:cNvPicPr>
          <p:nvPr/>
        </p:nvPicPr>
        <p:blipFill>
          <a:blip r:embed="rId4"/>
          <a:srcRect/>
          <a:stretch>
            <a:fillRect/>
          </a:stretch>
        </p:blipFill>
        <p:spPr bwMode="auto">
          <a:xfrm>
            <a:off x="8920163" y="3153410"/>
            <a:ext cx="2052637" cy="2901950"/>
          </a:xfrm>
          <a:prstGeom prst="rect">
            <a:avLst/>
          </a:prstGeom>
          <a:noFill/>
          <a:ln w="9525">
            <a:noFill/>
            <a:miter lim="800000"/>
            <a:headEnd/>
            <a:tailEnd/>
          </a:ln>
        </p:spPr>
      </p:pic>
      <p:pic>
        <p:nvPicPr>
          <p:cNvPr id="9" name="Picture 16" descr="Afbeeldingsresultaat voor campagnes seksualiteit">
            <a:extLst>
              <a:ext uri="{FF2B5EF4-FFF2-40B4-BE49-F238E27FC236}">
                <a16:creationId xmlns:a16="http://schemas.microsoft.com/office/drawing/2014/main" id="{F20CE6D2-D855-48C6-A9AE-459FFAE63AB7}"/>
              </a:ext>
            </a:extLst>
          </p:cNvPr>
          <p:cNvPicPr>
            <a:picLocks noChangeAspect="1" noChangeArrowheads="1"/>
          </p:cNvPicPr>
          <p:nvPr/>
        </p:nvPicPr>
        <p:blipFill>
          <a:blip r:embed="rId5"/>
          <a:srcRect/>
          <a:stretch>
            <a:fillRect/>
          </a:stretch>
        </p:blipFill>
        <p:spPr bwMode="auto">
          <a:xfrm>
            <a:off x="996950" y="3685540"/>
            <a:ext cx="3384550" cy="1198563"/>
          </a:xfrm>
          <a:prstGeom prst="rect">
            <a:avLst/>
          </a:prstGeom>
          <a:noFill/>
          <a:ln w="9525">
            <a:noFill/>
            <a:miter lim="800000"/>
            <a:headEnd/>
            <a:tailEnd/>
          </a:ln>
        </p:spPr>
      </p:pic>
      <p:pic>
        <p:nvPicPr>
          <p:cNvPr id="10" name="Picture 19">
            <a:extLst>
              <a:ext uri="{FF2B5EF4-FFF2-40B4-BE49-F238E27FC236}">
                <a16:creationId xmlns:a16="http://schemas.microsoft.com/office/drawing/2014/main" id="{FD471886-7138-401B-94CE-51A45D467BA0}"/>
              </a:ext>
            </a:extLst>
          </p:cNvPr>
          <p:cNvPicPr>
            <a:picLocks noChangeAspect="1" noChangeArrowheads="1"/>
          </p:cNvPicPr>
          <p:nvPr/>
        </p:nvPicPr>
        <p:blipFill>
          <a:blip r:embed="rId6"/>
          <a:srcRect/>
          <a:stretch>
            <a:fillRect/>
          </a:stretch>
        </p:blipFill>
        <p:spPr bwMode="auto">
          <a:xfrm>
            <a:off x="6458903" y="3147378"/>
            <a:ext cx="2160587" cy="1935162"/>
          </a:xfrm>
          <a:prstGeom prst="rect">
            <a:avLst/>
          </a:prstGeom>
          <a:noFill/>
          <a:ln w="9525">
            <a:noFill/>
            <a:miter lim="800000"/>
            <a:headEnd/>
            <a:tailEnd/>
          </a:ln>
        </p:spPr>
      </p:pic>
      <p:pic>
        <p:nvPicPr>
          <p:cNvPr id="11" name="Picture 21" descr="Afbeeldingsresultaat voor bevruchting">
            <a:extLst>
              <a:ext uri="{FF2B5EF4-FFF2-40B4-BE49-F238E27FC236}">
                <a16:creationId xmlns:a16="http://schemas.microsoft.com/office/drawing/2014/main" id="{F5414C2B-D28F-4062-99D9-7197090729D6}"/>
              </a:ext>
            </a:extLst>
          </p:cNvPr>
          <p:cNvPicPr>
            <a:picLocks noChangeAspect="1" noChangeArrowheads="1"/>
          </p:cNvPicPr>
          <p:nvPr/>
        </p:nvPicPr>
        <p:blipFill>
          <a:blip r:embed="rId7"/>
          <a:srcRect/>
          <a:stretch>
            <a:fillRect/>
          </a:stretch>
        </p:blipFill>
        <p:spPr bwMode="auto">
          <a:xfrm>
            <a:off x="4398963" y="1529715"/>
            <a:ext cx="1655762" cy="1052513"/>
          </a:xfrm>
          <a:prstGeom prst="rect">
            <a:avLst/>
          </a:prstGeom>
          <a:noFill/>
          <a:ln w="9525">
            <a:noFill/>
            <a:miter lim="800000"/>
            <a:headEnd/>
            <a:tailEnd/>
          </a:ln>
        </p:spPr>
      </p:pic>
      <p:pic>
        <p:nvPicPr>
          <p:cNvPr id="12" name="Picture 23" descr="Koffer Anticonceptie voor jou ">
            <a:extLst>
              <a:ext uri="{FF2B5EF4-FFF2-40B4-BE49-F238E27FC236}">
                <a16:creationId xmlns:a16="http://schemas.microsoft.com/office/drawing/2014/main" id="{DD14BA29-0FC1-4D75-AA9A-B0FA8FFF5020}"/>
              </a:ext>
            </a:extLst>
          </p:cNvPr>
          <p:cNvPicPr>
            <a:picLocks noChangeAspect="1" noChangeArrowheads="1"/>
          </p:cNvPicPr>
          <p:nvPr/>
        </p:nvPicPr>
        <p:blipFill>
          <a:blip r:embed="rId8"/>
          <a:srcRect/>
          <a:stretch>
            <a:fillRect/>
          </a:stretch>
        </p:blipFill>
        <p:spPr bwMode="auto">
          <a:xfrm>
            <a:off x="9343708" y="1336675"/>
            <a:ext cx="1547812" cy="1157288"/>
          </a:xfrm>
          <a:prstGeom prst="rect">
            <a:avLst/>
          </a:prstGeom>
          <a:noFill/>
          <a:ln w="9525">
            <a:noFill/>
            <a:miter lim="800000"/>
            <a:headEnd/>
            <a:tailEnd/>
          </a:ln>
        </p:spPr>
      </p:pic>
    </p:spTree>
    <p:extLst>
      <p:ext uri="{BB962C8B-B14F-4D97-AF65-F5344CB8AC3E}">
        <p14:creationId xmlns:p14="http://schemas.microsoft.com/office/powerpoint/2010/main" val="237599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B900C58-F70E-4119-B9CB-EED7996037EA}"/>
              </a:ext>
            </a:extLst>
          </p:cNvPr>
          <p:cNvPicPr>
            <a:picLocks noChangeAspect="1"/>
          </p:cNvPicPr>
          <p:nvPr/>
        </p:nvPicPr>
        <p:blipFill rotWithShape="1">
          <a:blip r:embed="rId2"/>
          <a:srcRect t="-1" b="45710"/>
          <a:stretch/>
        </p:blipFill>
        <p:spPr>
          <a:xfrm>
            <a:off x="0" y="-121920"/>
            <a:ext cx="12192000" cy="1728000"/>
          </a:xfrm>
          <a:prstGeom prst="rect">
            <a:avLst/>
          </a:prstGeom>
        </p:spPr>
      </p:pic>
      <p:pic>
        <p:nvPicPr>
          <p:cNvPr id="7" name="Afbeelding 6">
            <a:extLst>
              <a:ext uri="{FF2B5EF4-FFF2-40B4-BE49-F238E27FC236}">
                <a16:creationId xmlns:a16="http://schemas.microsoft.com/office/drawing/2014/main" id="{F21CC640-C3C2-447B-8C65-09CC3407BCB9}"/>
              </a:ext>
            </a:extLst>
          </p:cNvPr>
          <p:cNvPicPr>
            <a:picLocks noChangeAspect="1"/>
          </p:cNvPicPr>
          <p:nvPr/>
        </p:nvPicPr>
        <p:blipFill>
          <a:blip r:embed="rId3"/>
          <a:stretch>
            <a:fillRect/>
          </a:stretch>
        </p:blipFill>
        <p:spPr>
          <a:xfrm>
            <a:off x="0" y="2313369"/>
            <a:ext cx="12192000" cy="1951258"/>
          </a:xfrm>
          <a:prstGeom prst="rect">
            <a:avLst/>
          </a:prstGeom>
        </p:spPr>
      </p:pic>
      <p:sp>
        <p:nvSpPr>
          <p:cNvPr id="8" name="Rechthoek: afgeronde hoeken 7">
            <a:extLst>
              <a:ext uri="{FF2B5EF4-FFF2-40B4-BE49-F238E27FC236}">
                <a16:creationId xmlns:a16="http://schemas.microsoft.com/office/drawing/2014/main" id="{75A05A1D-D1CD-490A-81CF-42D4218D67BE}"/>
              </a:ext>
            </a:extLst>
          </p:cNvPr>
          <p:cNvSpPr/>
          <p:nvPr/>
        </p:nvSpPr>
        <p:spPr>
          <a:xfrm>
            <a:off x="4104640" y="3373120"/>
            <a:ext cx="1615440" cy="34544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a:extLst>
              <a:ext uri="{FF2B5EF4-FFF2-40B4-BE49-F238E27FC236}">
                <a16:creationId xmlns:a16="http://schemas.microsoft.com/office/drawing/2014/main" id="{6D6B700B-4337-4AB5-A0F7-E0257021685C}"/>
              </a:ext>
            </a:extLst>
          </p:cNvPr>
          <p:cNvPicPr>
            <a:picLocks noChangeAspect="1"/>
          </p:cNvPicPr>
          <p:nvPr/>
        </p:nvPicPr>
        <p:blipFill>
          <a:blip r:embed="rId4"/>
          <a:stretch>
            <a:fillRect/>
          </a:stretch>
        </p:blipFill>
        <p:spPr>
          <a:xfrm>
            <a:off x="1265558" y="4395788"/>
            <a:ext cx="10149520" cy="2342197"/>
          </a:xfrm>
          <a:prstGeom prst="rect">
            <a:avLst/>
          </a:prstGeom>
        </p:spPr>
      </p:pic>
      <p:sp>
        <p:nvSpPr>
          <p:cNvPr id="11" name="Rechthoek: afgeronde hoeken 10">
            <a:extLst>
              <a:ext uri="{FF2B5EF4-FFF2-40B4-BE49-F238E27FC236}">
                <a16:creationId xmlns:a16="http://schemas.microsoft.com/office/drawing/2014/main" id="{62683007-BCCC-429D-9932-827BD7782FA4}"/>
              </a:ext>
            </a:extLst>
          </p:cNvPr>
          <p:cNvSpPr/>
          <p:nvPr/>
        </p:nvSpPr>
        <p:spPr>
          <a:xfrm>
            <a:off x="2969260" y="5563235"/>
            <a:ext cx="1798320" cy="28448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afgeronde hoeken 12">
            <a:extLst>
              <a:ext uri="{FF2B5EF4-FFF2-40B4-BE49-F238E27FC236}">
                <a16:creationId xmlns:a16="http://schemas.microsoft.com/office/drawing/2014/main" id="{C6B3002A-F8B9-482E-861B-E7A5AF72CBE2}"/>
              </a:ext>
            </a:extLst>
          </p:cNvPr>
          <p:cNvSpPr/>
          <p:nvPr/>
        </p:nvSpPr>
        <p:spPr>
          <a:xfrm>
            <a:off x="2593340" y="5820410"/>
            <a:ext cx="1216660" cy="25654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afgeronde hoeken 13">
            <a:extLst>
              <a:ext uri="{FF2B5EF4-FFF2-40B4-BE49-F238E27FC236}">
                <a16:creationId xmlns:a16="http://schemas.microsoft.com/office/drawing/2014/main" id="{5C1D5B08-5E6C-416A-91BF-27C9D721220E}"/>
              </a:ext>
            </a:extLst>
          </p:cNvPr>
          <p:cNvSpPr/>
          <p:nvPr/>
        </p:nvSpPr>
        <p:spPr>
          <a:xfrm>
            <a:off x="5974080" y="5791200"/>
            <a:ext cx="1696720" cy="3048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afgeronde hoeken 14">
            <a:extLst>
              <a:ext uri="{FF2B5EF4-FFF2-40B4-BE49-F238E27FC236}">
                <a16:creationId xmlns:a16="http://schemas.microsoft.com/office/drawing/2014/main" id="{F015F6F5-8008-4D22-821F-C5D520F7F803}"/>
              </a:ext>
            </a:extLst>
          </p:cNvPr>
          <p:cNvSpPr/>
          <p:nvPr/>
        </p:nvSpPr>
        <p:spPr>
          <a:xfrm>
            <a:off x="2346960" y="6106160"/>
            <a:ext cx="1005840" cy="254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afgeronde hoeken 15">
            <a:extLst>
              <a:ext uri="{FF2B5EF4-FFF2-40B4-BE49-F238E27FC236}">
                <a16:creationId xmlns:a16="http://schemas.microsoft.com/office/drawing/2014/main" id="{48840094-1CB2-438C-92CA-61DF82581F79}"/>
              </a:ext>
            </a:extLst>
          </p:cNvPr>
          <p:cNvSpPr/>
          <p:nvPr/>
        </p:nvSpPr>
        <p:spPr>
          <a:xfrm>
            <a:off x="2580640" y="6360160"/>
            <a:ext cx="1280160" cy="33528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7765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EE000835-3643-4E3D-82BD-64D6EFE577C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50553" y="798542"/>
            <a:ext cx="7235235" cy="2459980"/>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C3C6A0D7-47F9-4FA4-BC70-76FE7E18A554}"/>
              </a:ext>
            </a:extLst>
          </p:cNvPr>
          <p:cNvSpPr txBox="1"/>
          <p:nvPr/>
        </p:nvSpPr>
        <p:spPr>
          <a:xfrm>
            <a:off x="636999" y="3791165"/>
            <a:ext cx="10798138" cy="3046988"/>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nl-NL" sz="3200" dirty="0"/>
              <a:t>De week van de Lentekriebels heeft een wisselend thema. Het thema van de Week van de Lentekriebels 2022 is: </a:t>
            </a:r>
          </a:p>
          <a:p>
            <a:r>
              <a:rPr lang="nl-NL" sz="3200" dirty="0"/>
              <a:t>“Je lijf is van jou”. Een actueel thema, waarbij het gaat om het bespreekbaar maken van seksueel grensoverschrijdend gedrag. Daarnaast gaat het over het vragen en geven van toestemming, oftewel consent.</a:t>
            </a:r>
          </a:p>
        </p:txBody>
      </p:sp>
      <p:sp>
        <p:nvSpPr>
          <p:cNvPr id="4" name="Rechthoek: afgeronde hoeken 3">
            <a:extLst>
              <a:ext uri="{FF2B5EF4-FFF2-40B4-BE49-F238E27FC236}">
                <a16:creationId xmlns:a16="http://schemas.microsoft.com/office/drawing/2014/main" id="{531CCEC7-B336-405E-8662-FBDF053604E3}"/>
              </a:ext>
            </a:extLst>
          </p:cNvPr>
          <p:cNvSpPr/>
          <p:nvPr/>
        </p:nvSpPr>
        <p:spPr>
          <a:xfrm>
            <a:off x="4685015" y="5887091"/>
            <a:ext cx="6421349" cy="43151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24732357-32C7-4FE7-B767-E8A62F2D2DEC}"/>
              </a:ext>
            </a:extLst>
          </p:cNvPr>
          <p:cNvSpPr/>
          <p:nvPr/>
        </p:nvSpPr>
        <p:spPr>
          <a:xfrm>
            <a:off x="4818581" y="5455577"/>
            <a:ext cx="6318606" cy="32877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afgeronde hoeken 8">
            <a:extLst>
              <a:ext uri="{FF2B5EF4-FFF2-40B4-BE49-F238E27FC236}">
                <a16:creationId xmlns:a16="http://schemas.microsoft.com/office/drawing/2014/main" id="{486313BF-B64D-4616-8521-3A3AB01BB93A}"/>
              </a:ext>
            </a:extLst>
          </p:cNvPr>
          <p:cNvSpPr/>
          <p:nvPr/>
        </p:nvSpPr>
        <p:spPr>
          <a:xfrm>
            <a:off x="708917" y="4849402"/>
            <a:ext cx="2948683" cy="44178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afgeronde hoeken 10">
            <a:extLst>
              <a:ext uri="{FF2B5EF4-FFF2-40B4-BE49-F238E27FC236}">
                <a16:creationId xmlns:a16="http://schemas.microsoft.com/office/drawing/2014/main" id="{15B75C0A-AD94-403A-B609-959916073E30}"/>
              </a:ext>
            </a:extLst>
          </p:cNvPr>
          <p:cNvSpPr/>
          <p:nvPr/>
        </p:nvSpPr>
        <p:spPr>
          <a:xfrm>
            <a:off x="2022296" y="6337442"/>
            <a:ext cx="1573659" cy="44178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a:extLst>
              <a:ext uri="{FF2B5EF4-FFF2-40B4-BE49-F238E27FC236}">
                <a16:creationId xmlns:a16="http://schemas.microsoft.com/office/drawing/2014/main" id="{7A375AD2-9CC9-4864-B446-594D87946323}"/>
              </a:ext>
            </a:extLst>
          </p:cNvPr>
          <p:cNvPicPr>
            <a:picLocks noChangeAspect="1"/>
          </p:cNvPicPr>
          <p:nvPr/>
        </p:nvPicPr>
        <p:blipFill>
          <a:blip r:embed="rId4"/>
          <a:stretch>
            <a:fillRect/>
          </a:stretch>
        </p:blipFill>
        <p:spPr>
          <a:xfrm>
            <a:off x="0" y="1358917"/>
            <a:ext cx="2495550" cy="1571625"/>
          </a:xfrm>
          <a:prstGeom prst="rect">
            <a:avLst/>
          </a:prstGeom>
        </p:spPr>
      </p:pic>
    </p:spTree>
    <p:extLst>
      <p:ext uri="{BB962C8B-B14F-4D97-AF65-F5344CB8AC3E}">
        <p14:creationId xmlns:p14="http://schemas.microsoft.com/office/powerpoint/2010/main" val="230901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8" grpId="0" animBg="1"/>
      <p:bldP spid="9"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2C7B47-DF2D-46D9-9584-5C83FCA86F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93A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48541E3-A59C-41D3-85D2-70F0E0E9B64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solidFill>
            <a:srgbClr val="FFFFFF"/>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fbeelding 1">
            <a:extLst>
              <a:ext uri="{FF2B5EF4-FFF2-40B4-BE49-F238E27FC236}">
                <a16:creationId xmlns:a16="http://schemas.microsoft.com/office/drawing/2014/main" id="{6C1FDE35-3AD1-8AE4-72E8-2096C67567AC}"/>
              </a:ext>
            </a:extLst>
          </p:cNvPr>
          <p:cNvPicPr>
            <a:picLocks noChangeAspect="1"/>
          </p:cNvPicPr>
          <p:nvPr/>
        </p:nvPicPr>
        <p:blipFill>
          <a:blip r:embed="rId2"/>
          <a:stretch>
            <a:fillRect/>
          </a:stretch>
        </p:blipFill>
        <p:spPr>
          <a:xfrm>
            <a:off x="1788920" y="1124712"/>
            <a:ext cx="8614159" cy="4608576"/>
          </a:xfrm>
          <a:prstGeom prst="rect">
            <a:avLst/>
          </a:prstGeom>
        </p:spPr>
      </p:pic>
    </p:spTree>
    <p:extLst>
      <p:ext uri="{BB962C8B-B14F-4D97-AF65-F5344CB8AC3E}">
        <p14:creationId xmlns:p14="http://schemas.microsoft.com/office/powerpoint/2010/main" val="42020031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E369CC-7D41-4F47-B125-98F3F034527D}"/>
              </a:ext>
            </a:extLst>
          </p:cNvPr>
          <p:cNvSpPr>
            <a:spLocks noGrp="1"/>
          </p:cNvSpPr>
          <p:nvPr>
            <p:ph type="title"/>
          </p:nvPr>
        </p:nvSpPr>
        <p:spPr/>
        <p:txBody>
          <a:bodyPr/>
          <a:lstStyle/>
          <a:p>
            <a:r>
              <a:rPr lang="nl-NL" dirty="0"/>
              <a:t>Weerbaarheid?</a:t>
            </a:r>
          </a:p>
        </p:txBody>
      </p:sp>
      <p:sp>
        <p:nvSpPr>
          <p:cNvPr id="3" name="Tijdelijke aanduiding voor inhoud 2">
            <a:extLst>
              <a:ext uri="{FF2B5EF4-FFF2-40B4-BE49-F238E27FC236}">
                <a16:creationId xmlns:a16="http://schemas.microsoft.com/office/drawing/2014/main" id="{A2AE2F37-B3D7-4526-9612-E4D2F0032122}"/>
              </a:ext>
            </a:extLst>
          </p:cNvPr>
          <p:cNvSpPr>
            <a:spLocks noGrp="1"/>
          </p:cNvSpPr>
          <p:nvPr>
            <p:ph idx="1"/>
          </p:nvPr>
        </p:nvSpPr>
        <p:spPr/>
        <p:txBody>
          <a:bodyPr>
            <a:normAutofit/>
          </a:bodyPr>
          <a:lstStyle/>
          <a:p>
            <a:r>
              <a:rPr lang="nl-NL" sz="2400" b="0" i="0" dirty="0">
                <a:solidFill>
                  <a:schemeClr val="tx1"/>
                </a:solidFill>
                <a:effectLst/>
                <a:latin typeface="Roboto" panose="02000000000000000000" pitchFamily="2" charset="0"/>
              </a:rPr>
              <a:t>: ‘</a:t>
            </a:r>
            <a:r>
              <a:rPr lang="nl-NL" sz="2400" dirty="0">
                <a:solidFill>
                  <a:schemeClr val="tx1"/>
                </a:solidFill>
                <a:latin typeface="Roboto" panose="02000000000000000000" pitchFamily="2" charset="0"/>
              </a:rPr>
              <a:t>I</a:t>
            </a:r>
            <a:r>
              <a:rPr lang="nl-NL" sz="2400" b="0" i="0" dirty="0">
                <a:solidFill>
                  <a:schemeClr val="tx1"/>
                </a:solidFill>
                <a:effectLst/>
                <a:latin typeface="Roboto" panose="02000000000000000000" pitchFamily="2" charset="0"/>
              </a:rPr>
              <a:t>n staat om tegenstand te bieden’.</a:t>
            </a:r>
            <a:endParaRPr lang="nl-NL" sz="2400" dirty="0">
              <a:solidFill>
                <a:schemeClr val="tx1"/>
              </a:solidFill>
            </a:endParaRPr>
          </a:p>
        </p:txBody>
      </p:sp>
      <p:pic>
        <p:nvPicPr>
          <p:cNvPr id="4" name="Afbeelding 3">
            <a:extLst>
              <a:ext uri="{FF2B5EF4-FFF2-40B4-BE49-F238E27FC236}">
                <a16:creationId xmlns:a16="http://schemas.microsoft.com/office/drawing/2014/main" id="{0BF4AE5F-1D90-4B08-BDDD-FA4E4FF78039}"/>
              </a:ext>
            </a:extLst>
          </p:cNvPr>
          <p:cNvPicPr>
            <a:picLocks noChangeAspect="1"/>
          </p:cNvPicPr>
          <p:nvPr/>
        </p:nvPicPr>
        <p:blipFill>
          <a:blip r:embed="rId2"/>
          <a:stretch>
            <a:fillRect/>
          </a:stretch>
        </p:blipFill>
        <p:spPr>
          <a:xfrm>
            <a:off x="873760" y="2590800"/>
            <a:ext cx="1636000" cy="415544"/>
          </a:xfrm>
          <a:prstGeom prst="rect">
            <a:avLst/>
          </a:prstGeom>
        </p:spPr>
      </p:pic>
    </p:spTree>
    <p:extLst>
      <p:ext uri="{BB962C8B-B14F-4D97-AF65-F5344CB8AC3E}">
        <p14:creationId xmlns:p14="http://schemas.microsoft.com/office/powerpoint/2010/main" val="4534795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A2F2230-6F01-4141-A835-EDE0EF394210}"/>
              </a:ext>
            </a:extLst>
          </p:cNvPr>
          <p:cNvPicPr>
            <a:picLocks noChangeAspect="1"/>
          </p:cNvPicPr>
          <p:nvPr/>
        </p:nvPicPr>
        <p:blipFill>
          <a:blip r:embed="rId2"/>
          <a:stretch>
            <a:fillRect/>
          </a:stretch>
        </p:blipFill>
        <p:spPr>
          <a:xfrm>
            <a:off x="581025" y="168410"/>
            <a:ext cx="10038080" cy="3530121"/>
          </a:xfrm>
          <a:prstGeom prst="rect">
            <a:avLst/>
          </a:prstGeom>
        </p:spPr>
      </p:pic>
      <p:sp>
        <p:nvSpPr>
          <p:cNvPr id="6" name="Ovaal 5">
            <a:extLst>
              <a:ext uri="{FF2B5EF4-FFF2-40B4-BE49-F238E27FC236}">
                <a16:creationId xmlns:a16="http://schemas.microsoft.com/office/drawing/2014/main" id="{A88B6E90-CD9A-4870-8D05-DB8FEFD7879C}"/>
              </a:ext>
            </a:extLst>
          </p:cNvPr>
          <p:cNvSpPr/>
          <p:nvPr/>
        </p:nvSpPr>
        <p:spPr>
          <a:xfrm>
            <a:off x="1019175" y="1503045"/>
            <a:ext cx="7053580" cy="10477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FF02FEFD-5A00-4A9C-AD4B-858D81C54EC5}"/>
              </a:ext>
            </a:extLst>
          </p:cNvPr>
          <p:cNvSpPr txBox="1"/>
          <p:nvPr/>
        </p:nvSpPr>
        <p:spPr>
          <a:xfrm>
            <a:off x="1019175" y="3751707"/>
            <a:ext cx="10668000" cy="646331"/>
          </a:xfrm>
          <a:prstGeom prst="rect">
            <a:avLst/>
          </a:prstGeom>
          <a:noFill/>
        </p:spPr>
        <p:txBody>
          <a:bodyPr wrap="square">
            <a:spAutoFit/>
          </a:bodyPr>
          <a:lstStyle/>
          <a:p>
            <a:r>
              <a:rPr lang="nl-NL" b="0" i="0" dirty="0">
                <a:solidFill>
                  <a:srgbClr val="37474F"/>
                </a:solidFill>
                <a:effectLst/>
                <a:latin typeface="Roboto" panose="02000000000000000000" pitchFamily="2" charset="0"/>
              </a:rPr>
              <a:t> zes criteria (</a:t>
            </a:r>
            <a:r>
              <a:rPr lang="nl-NL" b="1" i="0" dirty="0">
                <a:solidFill>
                  <a:srgbClr val="0070C0"/>
                </a:solidFill>
                <a:effectLst/>
                <a:latin typeface="Roboto" panose="02000000000000000000" pitchFamily="2" charset="0"/>
              </a:rPr>
              <a:t>toestemming , vrijwilligheid, gelijkwaardigheid, leeftijds- of </a:t>
            </a:r>
            <a:r>
              <a:rPr lang="nl-NL" b="1" i="0" dirty="0" err="1">
                <a:solidFill>
                  <a:srgbClr val="0070C0"/>
                </a:solidFill>
                <a:effectLst/>
                <a:latin typeface="Roboto" panose="02000000000000000000" pitchFamily="2" charset="0"/>
              </a:rPr>
              <a:t>ontwikkelingsadequaat</a:t>
            </a:r>
            <a:r>
              <a:rPr lang="nl-NL" b="1" i="0" dirty="0">
                <a:solidFill>
                  <a:srgbClr val="0070C0"/>
                </a:solidFill>
                <a:effectLst/>
                <a:latin typeface="Roboto" panose="02000000000000000000" pitchFamily="2" charset="0"/>
              </a:rPr>
              <a:t>, </a:t>
            </a:r>
            <a:r>
              <a:rPr lang="nl-NL" b="1" i="0" dirty="0" err="1">
                <a:solidFill>
                  <a:srgbClr val="0070C0"/>
                </a:solidFill>
                <a:effectLst/>
                <a:latin typeface="Roboto" panose="02000000000000000000" pitchFamily="2" charset="0"/>
              </a:rPr>
              <a:t>contextadequaat</a:t>
            </a:r>
            <a:r>
              <a:rPr lang="nl-NL" b="1" i="0" dirty="0">
                <a:solidFill>
                  <a:srgbClr val="0070C0"/>
                </a:solidFill>
                <a:effectLst/>
                <a:latin typeface="Roboto" panose="02000000000000000000" pitchFamily="2" charset="0"/>
              </a:rPr>
              <a:t> en zelfrespect)</a:t>
            </a:r>
            <a:r>
              <a:rPr lang="nl-NL" b="0" i="0" dirty="0">
                <a:solidFill>
                  <a:srgbClr val="37474F"/>
                </a:solidFill>
                <a:effectLst/>
                <a:latin typeface="Roboto" panose="02000000000000000000" pitchFamily="2" charset="0"/>
              </a:rPr>
              <a:t> bieden handvatten om het gedrag te duiden met gekleurde vlaggen:</a:t>
            </a:r>
            <a:endParaRPr lang="nl-NL" dirty="0"/>
          </a:p>
        </p:txBody>
      </p:sp>
      <p:sp>
        <p:nvSpPr>
          <p:cNvPr id="10" name="Tekstvak 9">
            <a:extLst>
              <a:ext uri="{FF2B5EF4-FFF2-40B4-BE49-F238E27FC236}">
                <a16:creationId xmlns:a16="http://schemas.microsoft.com/office/drawing/2014/main" id="{69940107-1E5D-438E-905F-D536115B302D}"/>
              </a:ext>
            </a:extLst>
          </p:cNvPr>
          <p:cNvSpPr txBox="1"/>
          <p:nvPr/>
        </p:nvSpPr>
        <p:spPr>
          <a:xfrm>
            <a:off x="1236027" y="5259177"/>
            <a:ext cx="6619875" cy="1569660"/>
          </a:xfrm>
          <a:prstGeom prst="rect">
            <a:avLst/>
          </a:prstGeom>
          <a:solidFill>
            <a:schemeClr val="tx2">
              <a:lumMod val="40000"/>
              <a:lumOff val="60000"/>
            </a:schemeClr>
          </a:solidFill>
        </p:spPr>
        <p:txBody>
          <a:bodyPr wrap="square">
            <a:spAutoFit/>
          </a:bodyPr>
          <a:lstStyle/>
          <a:p>
            <a:r>
              <a:rPr lang="nl-NL" sz="2400" b="1" i="0" dirty="0">
                <a:solidFill>
                  <a:srgbClr val="00B050"/>
                </a:solidFill>
                <a:effectLst/>
                <a:latin typeface="Roboto" panose="02000000000000000000" pitchFamily="2" charset="0"/>
              </a:rPr>
              <a:t>groen</a:t>
            </a:r>
            <a:r>
              <a:rPr lang="nl-NL" b="0" i="0" dirty="0">
                <a:solidFill>
                  <a:srgbClr val="37474F"/>
                </a:solidFill>
                <a:effectLst/>
                <a:latin typeface="Roboto" panose="02000000000000000000" pitchFamily="2" charset="0"/>
              </a:rPr>
              <a:t> is aanvaardbaar seksueel gedrag, </a:t>
            </a:r>
          </a:p>
          <a:p>
            <a:r>
              <a:rPr lang="nl-NL" sz="2400" b="1" i="0" dirty="0">
                <a:solidFill>
                  <a:srgbClr val="FFFF00"/>
                </a:solidFill>
                <a:effectLst/>
                <a:latin typeface="Roboto" panose="02000000000000000000" pitchFamily="2" charset="0"/>
              </a:rPr>
              <a:t>geel</a:t>
            </a:r>
            <a:r>
              <a:rPr lang="nl-NL" b="0" i="0" dirty="0">
                <a:solidFill>
                  <a:srgbClr val="37474F"/>
                </a:solidFill>
                <a:effectLst/>
                <a:latin typeface="Roboto" panose="02000000000000000000" pitchFamily="2" charset="0"/>
              </a:rPr>
              <a:t> is licht seksueel grensoverschrijdend gedrag, </a:t>
            </a:r>
          </a:p>
          <a:p>
            <a:r>
              <a:rPr lang="nl-NL" sz="2400" b="1" i="0" dirty="0">
                <a:solidFill>
                  <a:srgbClr val="FF0000"/>
                </a:solidFill>
                <a:effectLst/>
                <a:latin typeface="Roboto" panose="02000000000000000000" pitchFamily="2" charset="0"/>
              </a:rPr>
              <a:t>rood</a:t>
            </a:r>
            <a:r>
              <a:rPr lang="nl-NL" sz="2400" b="1" i="0" dirty="0">
                <a:solidFill>
                  <a:srgbClr val="37474F"/>
                </a:solidFill>
                <a:effectLst/>
                <a:latin typeface="Roboto" panose="02000000000000000000" pitchFamily="2" charset="0"/>
              </a:rPr>
              <a:t> i</a:t>
            </a:r>
            <a:r>
              <a:rPr lang="nl-NL" b="0" i="0" dirty="0">
                <a:solidFill>
                  <a:srgbClr val="37474F"/>
                </a:solidFill>
                <a:effectLst/>
                <a:latin typeface="Roboto" panose="02000000000000000000" pitchFamily="2" charset="0"/>
              </a:rPr>
              <a:t>s ernstig seksueel grensoverschrijdend gedrag </a:t>
            </a:r>
            <a:r>
              <a:rPr lang="nl-NL" dirty="0">
                <a:solidFill>
                  <a:srgbClr val="37474F"/>
                </a:solidFill>
                <a:latin typeface="Roboto" panose="02000000000000000000" pitchFamily="2" charset="0"/>
              </a:rPr>
              <a:t>.</a:t>
            </a:r>
            <a:r>
              <a:rPr lang="nl-NL" b="0" i="0" dirty="0">
                <a:solidFill>
                  <a:srgbClr val="37474F"/>
                </a:solidFill>
                <a:effectLst/>
                <a:latin typeface="Roboto" panose="02000000000000000000" pitchFamily="2" charset="0"/>
              </a:rPr>
              <a:t> </a:t>
            </a:r>
          </a:p>
          <a:p>
            <a:r>
              <a:rPr lang="nl-NL" sz="2400" b="1" i="0" dirty="0">
                <a:effectLst/>
                <a:latin typeface="Roboto" panose="02000000000000000000" pitchFamily="2" charset="0"/>
              </a:rPr>
              <a:t>zwart </a:t>
            </a:r>
            <a:r>
              <a:rPr lang="nl-NL" b="0" i="0" dirty="0">
                <a:solidFill>
                  <a:srgbClr val="37474F"/>
                </a:solidFill>
                <a:effectLst/>
                <a:latin typeface="Roboto" panose="02000000000000000000" pitchFamily="2" charset="0"/>
              </a:rPr>
              <a:t>is zwaar grensoverschrijdend gedrag.</a:t>
            </a:r>
            <a:endParaRPr lang="nl-NL" dirty="0"/>
          </a:p>
        </p:txBody>
      </p:sp>
      <p:pic>
        <p:nvPicPr>
          <p:cNvPr id="2" name="Afbeelding 1">
            <a:extLst>
              <a:ext uri="{FF2B5EF4-FFF2-40B4-BE49-F238E27FC236}">
                <a16:creationId xmlns:a16="http://schemas.microsoft.com/office/drawing/2014/main" id="{891142C4-5F7D-D180-35E3-823D79F93B36}"/>
              </a:ext>
            </a:extLst>
          </p:cNvPr>
          <p:cNvPicPr>
            <a:picLocks noChangeAspect="1"/>
          </p:cNvPicPr>
          <p:nvPr/>
        </p:nvPicPr>
        <p:blipFill>
          <a:blip r:embed="rId3"/>
          <a:stretch>
            <a:fillRect/>
          </a:stretch>
        </p:blipFill>
        <p:spPr>
          <a:xfrm>
            <a:off x="1234026" y="4349217"/>
            <a:ext cx="2124908" cy="909960"/>
          </a:xfrm>
          <a:prstGeom prst="rect">
            <a:avLst/>
          </a:prstGeom>
        </p:spPr>
      </p:pic>
      <p:pic>
        <p:nvPicPr>
          <p:cNvPr id="3" name="Picture 6" descr="De bronafbeelding bekijken">
            <a:extLst>
              <a:ext uri="{FF2B5EF4-FFF2-40B4-BE49-F238E27FC236}">
                <a16:creationId xmlns:a16="http://schemas.microsoft.com/office/drawing/2014/main" id="{A3A7EE24-6932-A4BE-6171-C93B1DF8FBE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48587" y="4795552"/>
            <a:ext cx="1724025" cy="1134880"/>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8359DAE7-5FEA-18F0-4CB6-CC6C462A4654}"/>
              </a:ext>
            </a:extLst>
          </p:cNvPr>
          <p:cNvSpPr txBox="1"/>
          <p:nvPr/>
        </p:nvSpPr>
        <p:spPr>
          <a:xfrm>
            <a:off x="8453120" y="5897058"/>
            <a:ext cx="6096000" cy="369332"/>
          </a:xfrm>
          <a:prstGeom prst="rect">
            <a:avLst/>
          </a:prstGeom>
          <a:noFill/>
        </p:spPr>
        <p:txBody>
          <a:bodyPr wrap="square">
            <a:spAutoFit/>
          </a:bodyPr>
          <a:lstStyle/>
          <a:p>
            <a:r>
              <a:rPr lang="nl-NL" b="1" dirty="0"/>
              <a:t>Is te stimuleren seksueel gedrag</a:t>
            </a:r>
          </a:p>
        </p:txBody>
      </p:sp>
      <p:pic>
        <p:nvPicPr>
          <p:cNvPr id="9" name="Afbeelding 8">
            <a:extLst>
              <a:ext uri="{FF2B5EF4-FFF2-40B4-BE49-F238E27FC236}">
                <a16:creationId xmlns:a16="http://schemas.microsoft.com/office/drawing/2014/main" id="{3928F9FA-232D-2DD1-9D60-EA5D33F200D7}"/>
              </a:ext>
            </a:extLst>
          </p:cNvPr>
          <p:cNvPicPr>
            <a:picLocks noChangeAspect="1"/>
          </p:cNvPicPr>
          <p:nvPr/>
        </p:nvPicPr>
        <p:blipFill>
          <a:blip r:embed="rId5"/>
          <a:stretch>
            <a:fillRect/>
          </a:stretch>
        </p:blipFill>
        <p:spPr>
          <a:xfrm>
            <a:off x="4319181" y="4672441"/>
            <a:ext cx="1636000" cy="415544"/>
          </a:xfrm>
          <a:prstGeom prst="rect">
            <a:avLst/>
          </a:prstGeom>
        </p:spPr>
      </p:pic>
      <p:sp>
        <p:nvSpPr>
          <p:cNvPr id="12" name="Ovaal 11">
            <a:extLst>
              <a:ext uri="{FF2B5EF4-FFF2-40B4-BE49-F238E27FC236}">
                <a16:creationId xmlns:a16="http://schemas.microsoft.com/office/drawing/2014/main" id="{7ED54DF5-6E87-BE82-0D9D-DDEFB331CE37}"/>
              </a:ext>
            </a:extLst>
          </p:cNvPr>
          <p:cNvSpPr/>
          <p:nvPr/>
        </p:nvSpPr>
        <p:spPr>
          <a:xfrm>
            <a:off x="2312577" y="5260048"/>
            <a:ext cx="1514475" cy="542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4" name="Rechte verbindingslijn 13">
            <a:extLst>
              <a:ext uri="{FF2B5EF4-FFF2-40B4-BE49-F238E27FC236}">
                <a16:creationId xmlns:a16="http://schemas.microsoft.com/office/drawing/2014/main" id="{C93D3F0B-C93F-ED14-C75E-913102D5C727}"/>
              </a:ext>
            </a:extLst>
          </p:cNvPr>
          <p:cNvCxnSpPr>
            <a:cxnSpLocks/>
            <a:stCxn id="12" idx="7"/>
            <a:endCxn id="9" idx="1"/>
          </p:cNvCxnSpPr>
          <p:nvPr/>
        </p:nvCxnSpPr>
        <p:spPr>
          <a:xfrm flipV="1">
            <a:off x="3605262" y="4880213"/>
            <a:ext cx="713919" cy="45934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kstvak 15">
            <a:extLst>
              <a:ext uri="{FF2B5EF4-FFF2-40B4-BE49-F238E27FC236}">
                <a16:creationId xmlns:a16="http://schemas.microsoft.com/office/drawing/2014/main" id="{5DE48F36-8614-8E3D-5EA5-9AA0324467AF}"/>
              </a:ext>
            </a:extLst>
          </p:cNvPr>
          <p:cNvSpPr txBox="1"/>
          <p:nvPr/>
        </p:nvSpPr>
        <p:spPr>
          <a:xfrm>
            <a:off x="6003634" y="4672441"/>
            <a:ext cx="1542730" cy="369332"/>
          </a:xfrm>
          <a:prstGeom prst="rect">
            <a:avLst/>
          </a:prstGeom>
          <a:noFill/>
        </p:spPr>
        <p:txBody>
          <a:bodyPr wrap="none" rtlCol="0">
            <a:spAutoFit/>
          </a:bodyPr>
          <a:lstStyle/>
          <a:p>
            <a:r>
              <a:rPr lang="nl-NL" b="1" dirty="0"/>
              <a:t>: ‘acceptabel’</a:t>
            </a:r>
          </a:p>
        </p:txBody>
      </p:sp>
    </p:spTree>
    <p:extLst>
      <p:ext uri="{BB962C8B-B14F-4D97-AF65-F5344CB8AC3E}">
        <p14:creationId xmlns:p14="http://schemas.microsoft.com/office/powerpoint/2010/main" val="126528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7" grpId="0"/>
      <p:bldP spid="12" grpId="0" animBg="1"/>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581952A-1093-4AED-B216-495B2E1FD1F4}"/>
              </a:ext>
            </a:extLst>
          </p:cNvPr>
          <p:cNvPicPr>
            <a:picLocks noChangeAspect="1"/>
          </p:cNvPicPr>
          <p:nvPr/>
        </p:nvPicPr>
        <p:blipFill>
          <a:blip r:embed="rId2"/>
          <a:stretch>
            <a:fillRect/>
          </a:stretch>
        </p:blipFill>
        <p:spPr>
          <a:xfrm>
            <a:off x="236881" y="1556921"/>
            <a:ext cx="1648258" cy="1234717"/>
          </a:xfrm>
          <a:prstGeom prst="rect">
            <a:avLst/>
          </a:prstGeom>
        </p:spPr>
      </p:pic>
      <p:sp>
        <p:nvSpPr>
          <p:cNvPr id="4" name="Tekstvak 3">
            <a:extLst>
              <a:ext uri="{FF2B5EF4-FFF2-40B4-BE49-F238E27FC236}">
                <a16:creationId xmlns:a16="http://schemas.microsoft.com/office/drawing/2014/main" id="{E8DFB9BE-95E3-C82B-5BEF-F677ED70F82A}"/>
              </a:ext>
            </a:extLst>
          </p:cNvPr>
          <p:cNvSpPr txBox="1"/>
          <p:nvPr/>
        </p:nvSpPr>
        <p:spPr>
          <a:xfrm>
            <a:off x="0" y="630984"/>
            <a:ext cx="12291450" cy="6340197"/>
          </a:xfrm>
          <a:prstGeom prst="rect">
            <a:avLst/>
          </a:prstGeom>
          <a:noFill/>
        </p:spPr>
        <p:txBody>
          <a:bodyPr wrap="square" rtlCol="0">
            <a:spAutoFit/>
          </a:bodyPr>
          <a:lstStyle/>
          <a:p>
            <a:pPr algn="ctr"/>
            <a:r>
              <a:rPr lang="nl-NL" sz="2800" dirty="0"/>
              <a:t>Na tientallen  jaren ‘rampenbestrijding’ werd het discours over </a:t>
            </a:r>
          </a:p>
          <a:p>
            <a:pPr algn="ctr"/>
            <a:r>
              <a:rPr lang="nl-NL" sz="2800" dirty="0"/>
              <a:t>seksuele voorlichting en opvoeding in de jaren </a:t>
            </a:r>
          </a:p>
          <a:p>
            <a:pPr algn="ctr"/>
            <a:r>
              <a:rPr lang="nl-NL" sz="2800" dirty="0"/>
              <a:t>tien van de 21</a:t>
            </a:r>
            <a:r>
              <a:rPr lang="nl-NL" sz="2800" baseline="30000" dirty="0"/>
              <a:t>e</a:t>
            </a:r>
            <a:r>
              <a:rPr lang="nl-NL" sz="2800" dirty="0"/>
              <a:t> eeuw vooral bepaald door boodschappen </a:t>
            </a:r>
          </a:p>
          <a:p>
            <a:pPr algn="ctr"/>
            <a:r>
              <a:rPr lang="nl-NL" sz="2800" dirty="0"/>
              <a:t>dat seks iets is waar je weerstand tegen moet bieden</a:t>
            </a:r>
          </a:p>
          <a:p>
            <a:pPr algn="ctr"/>
            <a:r>
              <a:rPr lang="nl-NL" sz="2800" dirty="0"/>
              <a:t>en dat soms acceptabel is. </a:t>
            </a:r>
          </a:p>
          <a:p>
            <a:pPr algn="ctr"/>
            <a:r>
              <a:rPr lang="nl-NL" sz="2800" dirty="0"/>
              <a:t>Het woord plezier werd hoogstens in een bijzin genoemd. </a:t>
            </a:r>
          </a:p>
          <a:p>
            <a:pPr algn="ctr"/>
            <a:endParaRPr lang="nl-NL" sz="2800" dirty="0"/>
          </a:p>
          <a:p>
            <a:pPr algn="ctr"/>
            <a:r>
              <a:rPr lang="nl-NL" sz="2800" dirty="0"/>
              <a:t>Gelukkig  is in  2023 is het thema van de Week van de lentekriebels voor het L.O: </a:t>
            </a:r>
          </a:p>
          <a:p>
            <a:pPr algn="ctr"/>
            <a:r>
              <a:rPr lang="nl-NL" sz="4000" dirty="0">
                <a:solidFill>
                  <a:srgbClr val="002060"/>
                </a:solidFill>
              </a:rPr>
              <a:t>‘Wat vind ik fijn?’.</a:t>
            </a:r>
          </a:p>
          <a:p>
            <a:pPr algn="ctr"/>
            <a:r>
              <a:rPr lang="nl-NL" sz="2800" dirty="0"/>
              <a:t>Het V.O. zou daar goed bij aankunnen sluiten met : </a:t>
            </a:r>
          </a:p>
          <a:p>
            <a:pPr algn="ctr"/>
            <a:endParaRPr lang="nl-NL" sz="3200" dirty="0">
              <a:solidFill>
                <a:srgbClr val="002060"/>
              </a:solidFill>
            </a:endParaRPr>
          </a:p>
          <a:p>
            <a:pPr algn="ctr"/>
            <a:r>
              <a:rPr lang="nl-NL" sz="3200" dirty="0">
                <a:solidFill>
                  <a:srgbClr val="002060"/>
                </a:solidFill>
              </a:rPr>
              <a:t>“Wat is er leuk aan seks en hoe zorg je ervoor</a:t>
            </a:r>
          </a:p>
          <a:p>
            <a:pPr algn="ctr"/>
            <a:r>
              <a:rPr lang="nl-NL" sz="3200" dirty="0">
                <a:solidFill>
                  <a:srgbClr val="002060"/>
                </a:solidFill>
              </a:rPr>
              <a:t> dat het leuk wordt en blijft”</a:t>
            </a:r>
          </a:p>
          <a:p>
            <a:endParaRPr lang="nl-NL" dirty="0"/>
          </a:p>
        </p:txBody>
      </p:sp>
      <p:pic>
        <p:nvPicPr>
          <p:cNvPr id="6" name="Afbeelding 5">
            <a:extLst>
              <a:ext uri="{FF2B5EF4-FFF2-40B4-BE49-F238E27FC236}">
                <a16:creationId xmlns:a16="http://schemas.microsoft.com/office/drawing/2014/main" id="{193C49ED-249B-EB83-E7EE-131223482E4F}"/>
              </a:ext>
            </a:extLst>
          </p:cNvPr>
          <p:cNvPicPr>
            <a:picLocks noChangeAspect="1"/>
          </p:cNvPicPr>
          <p:nvPr/>
        </p:nvPicPr>
        <p:blipFill>
          <a:blip r:embed="rId3"/>
          <a:stretch>
            <a:fillRect/>
          </a:stretch>
        </p:blipFill>
        <p:spPr>
          <a:xfrm>
            <a:off x="125519" y="871506"/>
            <a:ext cx="8632684" cy="5114987"/>
          </a:xfrm>
          <a:prstGeom prst="rect">
            <a:avLst/>
          </a:prstGeom>
        </p:spPr>
      </p:pic>
    </p:spTree>
    <p:extLst>
      <p:ext uri="{BB962C8B-B14F-4D97-AF65-F5344CB8AC3E}">
        <p14:creationId xmlns:p14="http://schemas.microsoft.com/office/powerpoint/2010/main" val="135430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 bronafbeelding bekijken">
            <a:extLst>
              <a:ext uri="{FF2B5EF4-FFF2-40B4-BE49-F238E27FC236}">
                <a16:creationId xmlns:a16="http://schemas.microsoft.com/office/drawing/2014/main" id="{C5516EDB-24BB-409D-B4BF-1427514B3B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530" r="8405" b="-2"/>
          <a:stretch/>
        </p:blipFill>
        <p:spPr bwMode="auto">
          <a:xfrm>
            <a:off x="1" y="2907830"/>
            <a:ext cx="4379278" cy="39468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 bronafbeelding bekijken">
            <a:extLst>
              <a:ext uri="{FF2B5EF4-FFF2-40B4-BE49-F238E27FC236}">
                <a16:creationId xmlns:a16="http://schemas.microsoft.com/office/drawing/2014/main" id="{F8C13F72-8293-4FB7-A0C6-15B1B16CE4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2888"/>
          <a:stretch/>
        </p:blipFill>
        <p:spPr bwMode="auto">
          <a:xfrm>
            <a:off x="20" y="10"/>
            <a:ext cx="2109186" cy="27494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 bronafbeelding bekijken">
            <a:extLst>
              <a:ext uri="{FF2B5EF4-FFF2-40B4-BE49-F238E27FC236}">
                <a16:creationId xmlns:a16="http://schemas.microsoft.com/office/drawing/2014/main" id="{5DE5EB01-EFB7-4668-A895-38F4D934B1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356" r="32247" b="-3"/>
          <a:stretch/>
        </p:blipFill>
        <p:spPr bwMode="auto">
          <a:xfrm>
            <a:off x="2270073" y="2770"/>
            <a:ext cx="2109205" cy="2746685"/>
          </a:xfrm>
          <a:prstGeom prst="rect">
            <a:avLst/>
          </a:prstGeom>
          <a:solidFill>
            <a:schemeClr val="bg1">
              <a:alpha val="89000"/>
            </a:schemeClr>
          </a:solidFill>
        </p:spPr>
      </p:pic>
      <p:sp>
        <p:nvSpPr>
          <p:cNvPr id="25601" name="Footer Placeholder 4"/>
          <p:cNvSpPr>
            <a:spLocks noGrp="1"/>
          </p:cNvSpPr>
          <p:nvPr>
            <p:ph type="ftr" sz="quarter" idx="11"/>
          </p:nvPr>
        </p:nvSpPr>
        <p:spPr bwMode="auto">
          <a:xfrm>
            <a:off x="475861" y="6224660"/>
            <a:ext cx="3797559" cy="313300"/>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 Rik van Lunsen</a:t>
            </a:r>
          </a:p>
        </p:txBody>
      </p:sp>
      <p:sp>
        <p:nvSpPr>
          <p:cNvPr id="25602" name="Rectangle 2"/>
          <p:cNvSpPr>
            <a:spLocks noGrp="1"/>
          </p:cNvSpPr>
          <p:nvPr>
            <p:ph type="body" idx="4294967295"/>
          </p:nvPr>
        </p:nvSpPr>
        <p:spPr>
          <a:xfrm>
            <a:off x="8904288" y="2859088"/>
            <a:ext cx="3287712" cy="3041650"/>
          </a:xfrm>
        </p:spPr>
        <p:txBody>
          <a:bodyPr vert="horz" lIns="91440" tIns="45720" rIns="91440" bIns="45720" rtlCol="0">
            <a:normAutofit/>
          </a:bodyPr>
          <a:lstStyle/>
          <a:p>
            <a:endParaRPr lang="en-US">
              <a:solidFill>
                <a:srgbClr val="FFFFFF"/>
              </a:solidFill>
            </a:endParaRPr>
          </a:p>
          <a:p>
            <a:endParaRPr lang="en-US">
              <a:solidFill>
                <a:srgbClr val="FFFFFF"/>
              </a:solidFill>
            </a:endParaRPr>
          </a:p>
          <a:p>
            <a:endParaRPr lang="en-US">
              <a:solidFill>
                <a:srgbClr val="FFFFFF"/>
              </a:solidFill>
            </a:endParaRPr>
          </a:p>
          <a:p>
            <a:endParaRPr lang="en-US">
              <a:solidFill>
                <a:srgbClr val="FFFFFF"/>
              </a:solidFill>
            </a:endParaRPr>
          </a:p>
        </p:txBody>
      </p:sp>
      <p:pic>
        <p:nvPicPr>
          <p:cNvPr id="2" name="Afbeelding 1">
            <a:extLst>
              <a:ext uri="{FF2B5EF4-FFF2-40B4-BE49-F238E27FC236}">
                <a16:creationId xmlns:a16="http://schemas.microsoft.com/office/drawing/2014/main" id="{C43E0684-BF1D-4DB4-AD31-37BAA92800ED}"/>
              </a:ext>
            </a:extLst>
          </p:cNvPr>
          <p:cNvPicPr>
            <a:picLocks noChangeAspect="1"/>
          </p:cNvPicPr>
          <p:nvPr/>
        </p:nvPicPr>
        <p:blipFill rotWithShape="1">
          <a:blip r:embed="rId5"/>
          <a:srcRect l="38252" r="40056"/>
          <a:stretch/>
        </p:blipFill>
        <p:spPr>
          <a:xfrm>
            <a:off x="4540145" y="10"/>
            <a:ext cx="2833641" cy="6857989"/>
          </a:xfrm>
          <a:prstGeom prst="rect">
            <a:avLst/>
          </a:prstGeom>
        </p:spPr>
      </p:pic>
      <p:sp>
        <p:nvSpPr>
          <p:cNvPr id="86019" name="Text Box 3"/>
          <p:cNvSpPr txBox="1">
            <a:spLocks noChangeArrowheads="1"/>
          </p:cNvSpPr>
          <p:nvPr/>
        </p:nvSpPr>
        <p:spPr bwMode="auto">
          <a:xfrm>
            <a:off x="7588472" y="2457451"/>
            <a:ext cx="4320415" cy="2092881"/>
          </a:xfrm>
          <a:prstGeom prst="rect">
            <a:avLst/>
          </a:prstGeom>
          <a:noFill/>
          <a:ln w="9525">
            <a:noFill/>
            <a:miter lim="800000"/>
            <a:headEnd/>
            <a:tailEnd/>
          </a:ln>
        </p:spPr>
        <p:txBody>
          <a:bodyPr wrap="none">
            <a:spAutoFit/>
          </a:bodyPr>
          <a:lstStyle/>
          <a:p>
            <a:pPr algn="ctr">
              <a:spcAft>
                <a:spcPts val="600"/>
              </a:spcAft>
            </a:pPr>
            <a:r>
              <a:rPr lang="en-US" sz="4000" dirty="0">
                <a:solidFill>
                  <a:schemeClr val="tx2"/>
                </a:solidFill>
                <a:latin typeface="Arial" charset="0"/>
              </a:rPr>
              <a:t>Wat is </a:t>
            </a:r>
            <a:r>
              <a:rPr lang="en-US" sz="4000" dirty="0" err="1">
                <a:solidFill>
                  <a:schemeClr val="tx2"/>
                </a:solidFill>
                <a:latin typeface="Arial" charset="0"/>
              </a:rPr>
              <a:t>gezond</a:t>
            </a:r>
            <a:r>
              <a:rPr lang="en-US" sz="4000" dirty="0">
                <a:solidFill>
                  <a:schemeClr val="tx2"/>
                </a:solidFill>
                <a:latin typeface="Arial" charset="0"/>
              </a:rPr>
              <a:t> </a:t>
            </a:r>
          </a:p>
          <a:p>
            <a:pPr algn="ctr">
              <a:spcAft>
                <a:spcPts val="600"/>
              </a:spcAft>
            </a:pPr>
            <a:r>
              <a:rPr lang="en-US" sz="4000" dirty="0" err="1">
                <a:solidFill>
                  <a:schemeClr val="tx2"/>
                </a:solidFill>
                <a:latin typeface="Arial" charset="0"/>
              </a:rPr>
              <a:t>Seksueel</a:t>
            </a:r>
            <a:r>
              <a:rPr lang="en-US" sz="4000" dirty="0">
                <a:solidFill>
                  <a:schemeClr val="tx2"/>
                </a:solidFill>
                <a:latin typeface="Arial" charset="0"/>
              </a:rPr>
              <a:t> </a:t>
            </a:r>
            <a:r>
              <a:rPr lang="en-US" sz="4000" dirty="0" err="1">
                <a:solidFill>
                  <a:schemeClr val="tx2"/>
                </a:solidFill>
                <a:latin typeface="Arial" charset="0"/>
              </a:rPr>
              <a:t>gedrag</a:t>
            </a:r>
            <a:r>
              <a:rPr lang="en-US" sz="4000" dirty="0">
                <a:latin typeface="Arial" charset="0"/>
              </a:rPr>
              <a:t>?</a:t>
            </a:r>
          </a:p>
          <a:p>
            <a:pPr algn="ctr">
              <a:spcAft>
                <a:spcPts val="600"/>
              </a:spcAft>
            </a:pPr>
            <a:endParaRPr lang="en-GB" sz="4000" dirty="0">
              <a:latin typeface="Arial" charset="0"/>
            </a:endParaRPr>
          </a:p>
        </p:txBody>
      </p:sp>
    </p:spTree>
    <p:extLst>
      <p:ext uri="{BB962C8B-B14F-4D97-AF65-F5344CB8AC3E}">
        <p14:creationId xmlns:p14="http://schemas.microsoft.com/office/powerpoint/2010/main" val="212046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60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9F8BB4-C901-D37B-DC56-AB81F85E4F90}"/>
              </a:ext>
            </a:extLst>
          </p:cNvPr>
          <p:cNvSpPr>
            <a:spLocks noGrp="1"/>
          </p:cNvSpPr>
          <p:nvPr>
            <p:ph type="title"/>
          </p:nvPr>
        </p:nvSpPr>
        <p:spPr>
          <a:xfrm>
            <a:off x="3708630" y="156551"/>
            <a:ext cx="5875618" cy="1188720"/>
          </a:xfrm>
          <a:solidFill>
            <a:schemeClr val="bg1">
              <a:lumMod val="75000"/>
            </a:schemeClr>
          </a:solidFill>
        </p:spPr>
        <p:txBody>
          <a:bodyPr>
            <a:normAutofit fontScale="90000"/>
          </a:bodyPr>
          <a:lstStyle/>
          <a:p>
            <a:r>
              <a:rPr lang="nl-NL" dirty="0"/>
              <a:t>Seksuele vorming ook in </a:t>
            </a:r>
            <a:br>
              <a:rPr lang="nl-NL" dirty="0"/>
            </a:br>
            <a:r>
              <a:rPr lang="nl-NL" dirty="0"/>
              <a:t>de boven bouw </a:t>
            </a:r>
            <a:br>
              <a:rPr lang="nl-NL" dirty="0"/>
            </a:br>
            <a:r>
              <a:rPr lang="nl-NL" dirty="0"/>
              <a:t>van vmbo, havo en vwo? </a:t>
            </a:r>
          </a:p>
        </p:txBody>
      </p:sp>
      <p:sp>
        <p:nvSpPr>
          <p:cNvPr id="3" name="Tijdelijke aanduiding voor inhoud 2">
            <a:extLst>
              <a:ext uri="{FF2B5EF4-FFF2-40B4-BE49-F238E27FC236}">
                <a16:creationId xmlns:a16="http://schemas.microsoft.com/office/drawing/2014/main" id="{8A3393E3-8851-CAA8-4F61-0888A54B2B1E}"/>
              </a:ext>
            </a:extLst>
          </p:cNvPr>
          <p:cNvSpPr>
            <a:spLocks noGrp="1"/>
          </p:cNvSpPr>
          <p:nvPr>
            <p:ph idx="1"/>
          </p:nvPr>
        </p:nvSpPr>
        <p:spPr>
          <a:xfrm>
            <a:off x="2242456" y="2732314"/>
            <a:ext cx="7718407" cy="3007713"/>
          </a:xfrm>
        </p:spPr>
        <p:txBody>
          <a:bodyPr/>
          <a:lstStyle/>
          <a:p>
            <a:endParaRPr lang="nl-NL" dirty="0"/>
          </a:p>
          <a:p>
            <a:endParaRPr lang="nl-NL" dirty="0"/>
          </a:p>
          <a:p>
            <a:endParaRPr lang="nl-NL" dirty="0"/>
          </a:p>
        </p:txBody>
      </p:sp>
      <p:pic>
        <p:nvPicPr>
          <p:cNvPr id="5" name="Afbeelding 4">
            <a:extLst>
              <a:ext uri="{FF2B5EF4-FFF2-40B4-BE49-F238E27FC236}">
                <a16:creationId xmlns:a16="http://schemas.microsoft.com/office/drawing/2014/main" id="{A4A159E3-5EC2-A2A6-974C-A98E7EAC8B97}"/>
              </a:ext>
            </a:extLst>
          </p:cNvPr>
          <p:cNvPicPr>
            <a:picLocks noChangeAspect="1"/>
          </p:cNvPicPr>
          <p:nvPr/>
        </p:nvPicPr>
        <p:blipFill>
          <a:blip r:embed="rId2"/>
          <a:stretch>
            <a:fillRect/>
          </a:stretch>
        </p:blipFill>
        <p:spPr>
          <a:xfrm rot="2320157">
            <a:off x="9612670" y="705128"/>
            <a:ext cx="2395804" cy="1565326"/>
          </a:xfrm>
          <a:prstGeom prst="rect">
            <a:avLst/>
          </a:prstGeom>
        </p:spPr>
      </p:pic>
      <p:pic>
        <p:nvPicPr>
          <p:cNvPr id="7" name="Afbeelding 6">
            <a:extLst>
              <a:ext uri="{FF2B5EF4-FFF2-40B4-BE49-F238E27FC236}">
                <a16:creationId xmlns:a16="http://schemas.microsoft.com/office/drawing/2014/main" id="{B9B86EEF-F128-21EF-C0A2-3EF37A52A613}"/>
              </a:ext>
            </a:extLst>
          </p:cNvPr>
          <p:cNvPicPr>
            <a:picLocks noChangeAspect="1"/>
          </p:cNvPicPr>
          <p:nvPr/>
        </p:nvPicPr>
        <p:blipFill>
          <a:blip r:embed="rId3"/>
          <a:stretch>
            <a:fillRect/>
          </a:stretch>
        </p:blipFill>
        <p:spPr>
          <a:xfrm>
            <a:off x="174174" y="639523"/>
            <a:ext cx="3534456" cy="1696539"/>
          </a:xfrm>
          <a:prstGeom prst="rect">
            <a:avLst/>
          </a:prstGeom>
        </p:spPr>
      </p:pic>
      <p:sp>
        <p:nvSpPr>
          <p:cNvPr id="8" name="Tekstvak 7">
            <a:extLst>
              <a:ext uri="{FF2B5EF4-FFF2-40B4-BE49-F238E27FC236}">
                <a16:creationId xmlns:a16="http://schemas.microsoft.com/office/drawing/2014/main" id="{5ABB8293-87A5-AAB6-B126-5F4F055A460D}"/>
              </a:ext>
            </a:extLst>
          </p:cNvPr>
          <p:cNvSpPr txBox="1"/>
          <p:nvPr/>
        </p:nvSpPr>
        <p:spPr>
          <a:xfrm flipH="1">
            <a:off x="2390183" y="2336062"/>
            <a:ext cx="7990114" cy="4801314"/>
          </a:xfrm>
          <a:prstGeom prst="rect">
            <a:avLst/>
          </a:prstGeom>
          <a:noFill/>
        </p:spPr>
        <p:txBody>
          <a:bodyPr wrap="square" rtlCol="0">
            <a:spAutoFit/>
          </a:bodyPr>
          <a:lstStyle/>
          <a:p>
            <a:pPr marL="285750" indent="-285750">
              <a:buFont typeface="Arial" panose="020B0604020202020204" pitchFamily="34" charset="0"/>
              <a:buChar char="•"/>
            </a:pPr>
            <a:r>
              <a:rPr lang="nl-NL" sz="2400" dirty="0"/>
              <a:t>Seks is een kwestie van een leven lang leren </a:t>
            </a:r>
          </a:p>
          <a:p>
            <a:pPr marL="285750" indent="-285750">
              <a:buFont typeface="Arial" panose="020B0604020202020204" pitchFamily="34" charset="0"/>
              <a:buChar char="•"/>
            </a:pPr>
            <a:r>
              <a:rPr lang="nl-NL" sz="2400" dirty="0"/>
              <a:t>In de bovenbouw (zeker van  het vwo) zetten de meeste  leerlingen de eerste stappen in hun seksuele </a:t>
            </a:r>
            <a:r>
              <a:rPr lang="nl-NL" sz="2400" dirty="0" err="1"/>
              <a:t>carriere</a:t>
            </a:r>
            <a:endParaRPr lang="nl-NL" sz="2400" dirty="0"/>
          </a:p>
          <a:p>
            <a:pPr marL="285750" indent="-285750">
              <a:buFont typeface="Arial" panose="020B0604020202020204" pitchFamily="34" charset="0"/>
              <a:buChar char="•"/>
            </a:pPr>
            <a:r>
              <a:rPr lang="nl-NL" sz="2400" dirty="0"/>
              <a:t>De mediane leeftijd van de ‘eerste keer’ is 18+ jaar</a:t>
            </a:r>
          </a:p>
          <a:p>
            <a:pPr marL="285750" indent="-285750">
              <a:buFont typeface="Arial" panose="020B0604020202020204" pitchFamily="34" charset="0"/>
              <a:buChar char="•"/>
            </a:pPr>
            <a:r>
              <a:rPr lang="nl-NL" sz="2400" dirty="0"/>
              <a:t>Communicatie (vaardigheden) over </a:t>
            </a:r>
            <a:r>
              <a:rPr lang="nl-NL" sz="2400" b="1" dirty="0"/>
              <a:t>wensen </a:t>
            </a:r>
            <a:r>
              <a:rPr lang="nl-NL" sz="2400" dirty="0"/>
              <a:t>en grenzen zijn een van de belangrijkste voorspellers voor seksuele gezondheid. </a:t>
            </a:r>
          </a:p>
          <a:p>
            <a:pPr marL="285750" indent="-285750">
              <a:buFont typeface="Arial" panose="020B0604020202020204" pitchFamily="34" charset="0"/>
              <a:buChar char="•"/>
            </a:pPr>
            <a:r>
              <a:rPr lang="nl-NL" sz="2400" dirty="0"/>
              <a:t>Een plezierig seksleven is een belangrijk aspect van welzijn en gezondheid</a:t>
            </a:r>
          </a:p>
          <a:p>
            <a:pPr marL="285750" indent="-285750">
              <a:buFont typeface="Arial" panose="020B0604020202020204" pitchFamily="34" charset="0"/>
              <a:buChar char="•"/>
            </a:pPr>
            <a:r>
              <a:rPr lang="nl-NL" sz="2400" dirty="0"/>
              <a:t>Leerlingen zijn uiterst ontevreden over het biologisch en voortplantingsgerichte onderwijs en missen aandacht voor de relationele aspecten en seksueel plezier</a:t>
            </a:r>
          </a:p>
          <a:p>
            <a:pPr marL="285750" indent="-285750">
              <a:buFont typeface="Arial" panose="020B0604020202020204" pitchFamily="34" charset="0"/>
              <a:buChar char="•"/>
            </a:pPr>
            <a:endParaRPr lang="nl-NL" dirty="0"/>
          </a:p>
        </p:txBody>
      </p:sp>
      <p:sp>
        <p:nvSpPr>
          <p:cNvPr id="10" name="Tekstvak 9">
            <a:extLst>
              <a:ext uri="{FF2B5EF4-FFF2-40B4-BE49-F238E27FC236}">
                <a16:creationId xmlns:a16="http://schemas.microsoft.com/office/drawing/2014/main" id="{6207CB0C-86EE-6FAE-23C4-B9A32CF16D82}"/>
              </a:ext>
            </a:extLst>
          </p:cNvPr>
          <p:cNvSpPr txBox="1"/>
          <p:nvPr/>
        </p:nvSpPr>
        <p:spPr>
          <a:xfrm>
            <a:off x="6899074" y="4458772"/>
            <a:ext cx="5277798" cy="646331"/>
          </a:xfrm>
          <a:prstGeom prst="rect">
            <a:avLst/>
          </a:prstGeom>
          <a:noFill/>
        </p:spPr>
        <p:txBody>
          <a:bodyPr wrap="square">
            <a:spAutoFit/>
          </a:bodyPr>
          <a:lstStyle/>
          <a:p>
            <a:r>
              <a:rPr lang="nl-NL" dirty="0">
                <a:solidFill>
                  <a:srgbClr val="FF0000"/>
                </a:solidFill>
              </a:rPr>
              <a:t>De module 'Wensen en Grenzen' gaat over seksueel grensoverschrijdend gedrag.</a:t>
            </a:r>
          </a:p>
        </p:txBody>
      </p:sp>
      <p:pic>
        <p:nvPicPr>
          <p:cNvPr id="11" name="Afbeelding 10">
            <a:extLst>
              <a:ext uri="{FF2B5EF4-FFF2-40B4-BE49-F238E27FC236}">
                <a16:creationId xmlns:a16="http://schemas.microsoft.com/office/drawing/2014/main" id="{F573BCB9-ADBB-937A-2A44-7D92863EE174}"/>
              </a:ext>
            </a:extLst>
          </p:cNvPr>
          <p:cNvPicPr>
            <a:picLocks noChangeAspect="1"/>
          </p:cNvPicPr>
          <p:nvPr/>
        </p:nvPicPr>
        <p:blipFill>
          <a:blip r:embed="rId4"/>
          <a:stretch>
            <a:fillRect/>
          </a:stretch>
        </p:blipFill>
        <p:spPr>
          <a:xfrm>
            <a:off x="9972990" y="5070896"/>
            <a:ext cx="2230329" cy="798386"/>
          </a:xfrm>
          <a:prstGeom prst="rect">
            <a:avLst/>
          </a:prstGeom>
        </p:spPr>
      </p:pic>
      <p:pic>
        <p:nvPicPr>
          <p:cNvPr id="13" name="Afbeelding 12">
            <a:extLst>
              <a:ext uri="{FF2B5EF4-FFF2-40B4-BE49-F238E27FC236}">
                <a16:creationId xmlns:a16="http://schemas.microsoft.com/office/drawing/2014/main" id="{80D65A2F-0B62-F5F2-D14D-4D3EBC78182F}"/>
              </a:ext>
            </a:extLst>
          </p:cNvPr>
          <p:cNvPicPr>
            <a:picLocks noChangeAspect="1"/>
          </p:cNvPicPr>
          <p:nvPr/>
        </p:nvPicPr>
        <p:blipFill rotWithShape="1">
          <a:blip r:embed="rId5"/>
          <a:srcRect l="15468" r="639"/>
          <a:stretch/>
        </p:blipFill>
        <p:spPr>
          <a:xfrm>
            <a:off x="0" y="2939142"/>
            <a:ext cx="2346495" cy="3559685"/>
          </a:xfrm>
          <a:prstGeom prst="rect">
            <a:avLst/>
          </a:prstGeom>
        </p:spPr>
      </p:pic>
      <p:pic>
        <p:nvPicPr>
          <p:cNvPr id="1026" name="Picture 2">
            <a:extLst>
              <a:ext uri="{FF2B5EF4-FFF2-40B4-BE49-F238E27FC236}">
                <a16:creationId xmlns:a16="http://schemas.microsoft.com/office/drawing/2014/main" id="{5BCAA16D-359C-8857-ED8B-20D993A78F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31941" y="5869282"/>
            <a:ext cx="826633" cy="988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91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5" end="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5" descr="De bronafbeelding bekijken"/>
          <p:cNvPicPr>
            <a:picLocks noChangeAspect="1" noChangeArrowheads="1"/>
          </p:cNvPicPr>
          <p:nvPr/>
        </p:nvPicPr>
        <p:blipFill>
          <a:blip r:embed="rId2"/>
          <a:stretch>
            <a:fillRect/>
          </a:stretch>
        </p:blipFill>
        <p:spPr bwMode="auto">
          <a:xfrm>
            <a:off x="1127499" y="2327833"/>
            <a:ext cx="3328416" cy="2210276"/>
          </a:xfrm>
          <a:prstGeom prst="rect">
            <a:avLst/>
          </a:prstGeom>
          <a:noFill/>
        </p:spPr>
      </p:pic>
      <p:sp>
        <p:nvSpPr>
          <p:cNvPr id="26627" name="Rectangle 3"/>
          <p:cNvSpPr>
            <a:spLocks noChangeArrowheads="1"/>
          </p:cNvSpPr>
          <p:nvPr/>
        </p:nvSpPr>
        <p:spPr bwMode="auto">
          <a:xfrm>
            <a:off x="4795520" y="2143760"/>
            <a:ext cx="7051040" cy="4561840"/>
          </a:xfrm>
          <a:prstGeom prst="rect">
            <a:avLst/>
          </a:prstGeom>
        </p:spPr>
        <p:txBody>
          <a:bodyPr vert="horz" lIns="91440" tIns="45720" rIns="91440" bIns="45720" rtlCol="0">
            <a:noAutofit/>
          </a:bodyPr>
          <a:lstStyle/>
          <a:p>
            <a:pPr marL="120650" algn="ctr" defTabSz="914400">
              <a:spcBef>
                <a:spcPts val="1000"/>
              </a:spcBef>
              <a:buClr>
                <a:schemeClr val="accent2"/>
              </a:buClr>
              <a:buSzPct val="110000"/>
            </a:pPr>
            <a:endParaRPr lang="en-US" sz="3600" dirty="0">
              <a:solidFill>
                <a:schemeClr val="tx1">
                  <a:lumMod val="85000"/>
                  <a:lumOff val="15000"/>
                </a:schemeClr>
              </a:solidFill>
            </a:endParaRPr>
          </a:p>
          <a:p>
            <a:pPr marL="120650" algn="ctr" defTabSz="914400">
              <a:spcBef>
                <a:spcPts val="1000"/>
              </a:spcBef>
              <a:buClr>
                <a:schemeClr val="accent2"/>
              </a:buClr>
              <a:buSzPct val="110000"/>
            </a:pPr>
            <a:r>
              <a:rPr lang="en-US" sz="3600" dirty="0" err="1">
                <a:solidFill>
                  <a:schemeClr val="tx1">
                    <a:lumMod val="85000"/>
                    <a:lumOff val="15000"/>
                  </a:schemeClr>
                </a:solidFill>
              </a:rPr>
              <a:t>Seksueel</a:t>
            </a:r>
            <a:r>
              <a:rPr lang="en-US" sz="3600" dirty="0">
                <a:solidFill>
                  <a:schemeClr val="tx1">
                    <a:lumMod val="85000"/>
                    <a:lumOff val="15000"/>
                  </a:schemeClr>
                </a:solidFill>
              </a:rPr>
              <a:t> </a:t>
            </a:r>
            <a:r>
              <a:rPr lang="en-US" sz="3600" dirty="0" err="1">
                <a:solidFill>
                  <a:schemeClr val="tx1">
                    <a:lumMod val="85000"/>
                    <a:lumOff val="15000"/>
                  </a:schemeClr>
                </a:solidFill>
              </a:rPr>
              <a:t>gedrag</a:t>
            </a:r>
            <a:r>
              <a:rPr lang="en-US" sz="3600" dirty="0">
                <a:solidFill>
                  <a:schemeClr val="tx1">
                    <a:lumMod val="85000"/>
                    <a:lumOff val="15000"/>
                  </a:schemeClr>
                </a:solidFill>
              </a:rPr>
              <a:t> </a:t>
            </a:r>
            <a:r>
              <a:rPr lang="en-US" sz="3600" dirty="0" err="1">
                <a:solidFill>
                  <a:schemeClr val="tx1">
                    <a:lumMod val="85000"/>
                    <a:lumOff val="15000"/>
                  </a:schemeClr>
                </a:solidFill>
              </a:rPr>
              <a:t>waar</a:t>
            </a:r>
            <a:r>
              <a:rPr lang="en-US" sz="3600" dirty="0">
                <a:solidFill>
                  <a:schemeClr val="tx1">
                    <a:lumMod val="85000"/>
                    <a:lumOff val="15000"/>
                  </a:schemeClr>
                </a:solidFill>
              </a:rPr>
              <a:t> </a:t>
            </a:r>
            <a:r>
              <a:rPr lang="en-US" sz="3600" dirty="0" err="1">
                <a:solidFill>
                  <a:schemeClr val="tx1">
                    <a:lumMod val="85000"/>
                    <a:lumOff val="15000"/>
                  </a:schemeClr>
                </a:solidFill>
              </a:rPr>
              <a:t>iemand</a:t>
            </a:r>
            <a:r>
              <a:rPr lang="en-US" sz="3600" dirty="0">
                <a:solidFill>
                  <a:schemeClr val="tx1">
                    <a:lumMod val="85000"/>
                    <a:lumOff val="15000"/>
                  </a:schemeClr>
                </a:solidFill>
              </a:rPr>
              <a:t> </a:t>
            </a:r>
            <a:r>
              <a:rPr lang="en-US" sz="3600" dirty="0" err="1">
                <a:solidFill>
                  <a:schemeClr val="tx1">
                    <a:lumMod val="85000"/>
                    <a:lumOff val="15000"/>
                  </a:schemeClr>
                </a:solidFill>
              </a:rPr>
              <a:t>zelf</a:t>
            </a:r>
            <a:r>
              <a:rPr lang="en-US" sz="3600" dirty="0">
                <a:solidFill>
                  <a:schemeClr val="tx1">
                    <a:lumMod val="85000"/>
                    <a:lumOff val="15000"/>
                  </a:schemeClr>
                </a:solidFill>
              </a:rPr>
              <a:t> de regie over </a:t>
            </a:r>
            <a:r>
              <a:rPr lang="en-US" sz="3600" dirty="0" err="1">
                <a:solidFill>
                  <a:schemeClr val="tx1">
                    <a:lumMod val="85000"/>
                    <a:lumOff val="15000"/>
                  </a:schemeClr>
                </a:solidFill>
              </a:rPr>
              <a:t>heeft</a:t>
            </a:r>
            <a:r>
              <a:rPr lang="en-US" sz="3600" dirty="0">
                <a:solidFill>
                  <a:schemeClr val="tx1">
                    <a:lumMod val="85000"/>
                    <a:lumOff val="15000"/>
                  </a:schemeClr>
                </a:solidFill>
              </a:rPr>
              <a:t> </a:t>
            </a:r>
            <a:r>
              <a:rPr lang="en-US" sz="3600" dirty="0" err="1">
                <a:solidFill>
                  <a:schemeClr val="tx1">
                    <a:lumMod val="85000"/>
                    <a:lumOff val="15000"/>
                  </a:schemeClr>
                </a:solidFill>
              </a:rPr>
              <a:t>en</a:t>
            </a:r>
            <a:r>
              <a:rPr lang="en-US" sz="3600" dirty="0">
                <a:solidFill>
                  <a:schemeClr val="tx1">
                    <a:lumMod val="85000"/>
                    <a:lumOff val="15000"/>
                  </a:schemeClr>
                </a:solidFill>
              </a:rPr>
              <a:t> </a:t>
            </a:r>
            <a:r>
              <a:rPr lang="en-US" sz="3600" dirty="0" err="1">
                <a:solidFill>
                  <a:schemeClr val="tx1">
                    <a:lumMod val="85000"/>
                    <a:lumOff val="15000"/>
                  </a:schemeClr>
                </a:solidFill>
              </a:rPr>
              <a:t>dat</a:t>
            </a:r>
            <a:r>
              <a:rPr lang="en-US" sz="3600" dirty="0">
                <a:solidFill>
                  <a:schemeClr val="tx1">
                    <a:lumMod val="85000"/>
                    <a:lumOff val="15000"/>
                  </a:schemeClr>
                </a:solidFill>
              </a:rPr>
              <a:t> </a:t>
            </a:r>
            <a:r>
              <a:rPr lang="en-US" sz="3600" dirty="0" err="1">
                <a:solidFill>
                  <a:schemeClr val="tx1">
                    <a:lumMod val="85000"/>
                    <a:lumOff val="15000"/>
                  </a:schemeClr>
                </a:solidFill>
              </a:rPr>
              <a:t>als</a:t>
            </a:r>
            <a:r>
              <a:rPr lang="en-US" sz="3600" dirty="0">
                <a:solidFill>
                  <a:schemeClr val="tx1">
                    <a:lumMod val="85000"/>
                    <a:lumOff val="15000"/>
                  </a:schemeClr>
                </a:solidFill>
              </a:rPr>
              <a:t> eigen, </a:t>
            </a:r>
            <a:r>
              <a:rPr lang="en-US" sz="3600" b="1" dirty="0" err="1">
                <a:solidFill>
                  <a:schemeClr val="tx1">
                    <a:lumMod val="85000"/>
                    <a:lumOff val="15000"/>
                  </a:schemeClr>
                </a:solidFill>
              </a:rPr>
              <a:t>plezierig</a:t>
            </a:r>
            <a:r>
              <a:rPr lang="en-US" sz="3600" b="1" dirty="0">
                <a:solidFill>
                  <a:schemeClr val="tx1">
                    <a:lumMod val="85000"/>
                    <a:lumOff val="15000"/>
                  </a:schemeClr>
                </a:solidFill>
              </a:rPr>
              <a:t> </a:t>
            </a:r>
            <a:r>
              <a:rPr lang="en-US" sz="3600" dirty="0" err="1">
                <a:solidFill>
                  <a:schemeClr val="tx1">
                    <a:lumMod val="85000"/>
                    <a:lumOff val="15000"/>
                  </a:schemeClr>
                </a:solidFill>
              </a:rPr>
              <a:t>en</a:t>
            </a:r>
            <a:r>
              <a:rPr lang="en-US" sz="3600" dirty="0">
                <a:solidFill>
                  <a:schemeClr val="tx1">
                    <a:lumMod val="85000"/>
                    <a:lumOff val="15000"/>
                  </a:schemeClr>
                </a:solidFill>
              </a:rPr>
              <a:t> </a:t>
            </a:r>
            <a:r>
              <a:rPr lang="en-US" sz="3600" dirty="0" err="1">
                <a:solidFill>
                  <a:schemeClr val="tx1">
                    <a:lumMod val="85000"/>
                    <a:lumOff val="15000"/>
                  </a:schemeClr>
                </a:solidFill>
              </a:rPr>
              <a:t>bevredigend</a:t>
            </a:r>
            <a:r>
              <a:rPr lang="en-US" sz="3600" dirty="0">
                <a:solidFill>
                  <a:schemeClr val="tx1">
                    <a:lumMod val="85000"/>
                    <a:lumOff val="15000"/>
                  </a:schemeClr>
                </a:solidFill>
              </a:rPr>
              <a:t> </a:t>
            </a:r>
            <a:r>
              <a:rPr lang="en-US" sz="3600" dirty="0" err="1">
                <a:solidFill>
                  <a:schemeClr val="tx1">
                    <a:lumMod val="85000"/>
                    <a:lumOff val="15000"/>
                  </a:schemeClr>
                </a:solidFill>
              </a:rPr>
              <a:t>wordt</a:t>
            </a:r>
            <a:r>
              <a:rPr lang="en-US" sz="3600" dirty="0">
                <a:solidFill>
                  <a:schemeClr val="tx1">
                    <a:lumMod val="85000"/>
                    <a:lumOff val="15000"/>
                  </a:schemeClr>
                </a:solidFill>
              </a:rPr>
              <a:t> </a:t>
            </a:r>
            <a:r>
              <a:rPr lang="en-US" sz="3600" dirty="0" err="1">
                <a:solidFill>
                  <a:schemeClr val="tx1">
                    <a:lumMod val="85000"/>
                    <a:lumOff val="15000"/>
                  </a:schemeClr>
                </a:solidFill>
              </a:rPr>
              <a:t>ervaren</a:t>
            </a:r>
            <a:r>
              <a:rPr lang="en-US" sz="3600" dirty="0">
                <a:solidFill>
                  <a:schemeClr val="tx1">
                    <a:lumMod val="85000"/>
                    <a:lumOff val="15000"/>
                  </a:schemeClr>
                </a:solidFill>
              </a:rPr>
              <a:t>, </a:t>
            </a:r>
            <a:r>
              <a:rPr lang="en-US" sz="3600" dirty="0" err="1">
                <a:solidFill>
                  <a:schemeClr val="tx1">
                    <a:lumMod val="85000"/>
                    <a:lumOff val="15000"/>
                  </a:schemeClr>
                </a:solidFill>
              </a:rPr>
              <a:t>en</a:t>
            </a:r>
            <a:r>
              <a:rPr lang="en-US" sz="3600" dirty="0">
                <a:solidFill>
                  <a:schemeClr val="tx1">
                    <a:lumMod val="85000"/>
                    <a:lumOff val="15000"/>
                  </a:schemeClr>
                </a:solidFill>
              </a:rPr>
              <a:t> </a:t>
            </a:r>
            <a:r>
              <a:rPr lang="en-US" sz="3600" dirty="0" err="1">
                <a:solidFill>
                  <a:schemeClr val="tx1">
                    <a:lumMod val="85000"/>
                    <a:lumOff val="15000"/>
                  </a:schemeClr>
                </a:solidFill>
              </a:rPr>
              <a:t>waardoor</a:t>
            </a:r>
            <a:r>
              <a:rPr lang="en-US" sz="3600" dirty="0">
                <a:solidFill>
                  <a:schemeClr val="tx1">
                    <a:lumMod val="85000"/>
                    <a:lumOff val="15000"/>
                  </a:schemeClr>
                </a:solidFill>
              </a:rPr>
              <a:t> </a:t>
            </a:r>
            <a:r>
              <a:rPr lang="en-US" sz="3600" dirty="0" err="1">
                <a:solidFill>
                  <a:schemeClr val="tx1">
                    <a:lumMod val="85000"/>
                    <a:lumOff val="15000"/>
                  </a:schemeClr>
                </a:solidFill>
              </a:rPr>
              <a:t>geen</a:t>
            </a:r>
            <a:r>
              <a:rPr lang="en-US" sz="3600" dirty="0">
                <a:solidFill>
                  <a:schemeClr val="tx1">
                    <a:lumMod val="85000"/>
                    <a:lumOff val="15000"/>
                  </a:schemeClr>
                </a:solidFill>
              </a:rPr>
              <a:t> </a:t>
            </a:r>
            <a:r>
              <a:rPr lang="en-US" sz="3600" dirty="0" err="1">
                <a:solidFill>
                  <a:schemeClr val="tx1">
                    <a:lumMod val="85000"/>
                    <a:lumOff val="15000"/>
                  </a:schemeClr>
                </a:solidFill>
              </a:rPr>
              <a:t>schade</a:t>
            </a:r>
            <a:endParaRPr lang="en-US" sz="3600" dirty="0">
              <a:solidFill>
                <a:schemeClr val="tx1">
                  <a:lumMod val="85000"/>
                  <a:lumOff val="15000"/>
                </a:schemeClr>
              </a:solidFill>
            </a:endParaRPr>
          </a:p>
          <a:p>
            <a:pPr marL="120650" algn="ctr" defTabSz="914400">
              <a:spcBef>
                <a:spcPts val="1000"/>
              </a:spcBef>
              <a:buClr>
                <a:schemeClr val="accent2"/>
              </a:buClr>
              <a:buSzPct val="110000"/>
            </a:pPr>
            <a:r>
              <a:rPr lang="en-US" sz="3600" dirty="0" err="1">
                <a:solidFill>
                  <a:schemeClr val="tx1">
                    <a:lumMod val="85000"/>
                    <a:lumOff val="15000"/>
                  </a:schemeClr>
                </a:solidFill>
              </a:rPr>
              <a:t>wordt</a:t>
            </a:r>
            <a:r>
              <a:rPr lang="en-US" sz="3600" dirty="0">
                <a:solidFill>
                  <a:schemeClr val="tx1">
                    <a:lumMod val="85000"/>
                    <a:lumOff val="15000"/>
                  </a:schemeClr>
                </a:solidFill>
              </a:rPr>
              <a:t> </a:t>
            </a:r>
            <a:r>
              <a:rPr lang="en-US" sz="3600" dirty="0" err="1">
                <a:solidFill>
                  <a:schemeClr val="tx1">
                    <a:lumMod val="85000"/>
                    <a:lumOff val="15000"/>
                  </a:schemeClr>
                </a:solidFill>
              </a:rPr>
              <a:t>berokkend</a:t>
            </a:r>
            <a:endParaRPr lang="en-US" sz="3600" dirty="0">
              <a:solidFill>
                <a:schemeClr val="tx1">
                  <a:lumMod val="85000"/>
                  <a:lumOff val="15000"/>
                </a:schemeClr>
              </a:solidFill>
            </a:endParaRPr>
          </a:p>
        </p:txBody>
      </p:sp>
      <p:sp>
        <p:nvSpPr>
          <p:cNvPr id="26625" name="Footer Placeholder 4"/>
          <p:cNvSpPr>
            <a:spLocks noGrp="1"/>
          </p:cNvSpPr>
          <p:nvPr>
            <p:ph type="ftr" sz="quarter" idx="11"/>
          </p:nvPr>
        </p:nvSpPr>
        <p:spPr bwMode="auto">
          <a:xfrm>
            <a:off x="798315" y="6236208"/>
            <a:ext cx="5901189" cy="320040"/>
          </a:xfrm>
        </p:spPr>
        <p:txBody>
          <a:bodyPr vert="horz" lIns="91440" tIns="45720" rIns="91440" bIns="45720" rtlCol="0" anchor="ctr">
            <a:normAutofit/>
          </a:bodyPr>
          <a:lstStyle/>
          <a:p>
            <a:pPr>
              <a:spcAft>
                <a:spcPts val="600"/>
              </a:spcAft>
            </a:pPr>
            <a:r>
              <a:rPr lang="en-US"/>
              <a:t>© Rik van Lunsen</a:t>
            </a:r>
          </a:p>
        </p:txBody>
      </p:sp>
      <p:sp>
        <p:nvSpPr>
          <p:cNvPr id="8" name="Rectangle 2">
            <a:extLst>
              <a:ext uri="{FF2B5EF4-FFF2-40B4-BE49-F238E27FC236}">
                <a16:creationId xmlns:a16="http://schemas.microsoft.com/office/drawing/2014/main" id="{1DCC1AD1-4374-4DDE-B9AD-73D2BB258D9E}"/>
              </a:ext>
            </a:extLst>
          </p:cNvPr>
          <p:cNvSpPr>
            <a:spLocks noChangeArrowheads="1"/>
          </p:cNvSpPr>
          <p:nvPr/>
        </p:nvSpPr>
        <p:spPr bwMode="auto">
          <a:xfrm>
            <a:off x="2719886" y="487172"/>
            <a:ext cx="6901633" cy="1188720"/>
          </a:xfrm>
          <a:prstGeom prst="rect">
            <a:avLst/>
          </a:prstGeom>
          <a:ln w="38100">
            <a:solidFill>
              <a:schemeClr val="tx1"/>
            </a:solidFill>
          </a:ln>
        </p:spPr>
        <p:txBody>
          <a:bodyPr vert="horz" lIns="182880" tIns="182880" rIns="182880" bIns="182880" rtlCol="0" anchor="ctr">
            <a:noAutofit/>
          </a:bodyPr>
          <a:lstStyle/>
          <a:p>
            <a:pPr algn="ctr" defTabSz="914400">
              <a:lnSpc>
                <a:spcPct val="90000"/>
              </a:lnSpc>
              <a:spcBef>
                <a:spcPct val="0"/>
              </a:spcBef>
              <a:spcAft>
                <a:spcPts val="600"/>
              </a:spcAft>
            </a:pPr>
            <a:r>
              <a:rPr lang="en-US" sz="4000" cap="all" spc="200" dirty="0" err="1">
                <a:solidFill>
                  <a:schemeClr val="tx1">
                    <a:lumMod val="85000"/>
                    <a:lumOff val="15000"/>
                  </a:schemeClr>
                </a:solidFill>
                <a:latin typeface="+mj-lt"/>
                <a:ea typeface="+mj-ea"/>
                <a:cs typeface="+mj-cs"/>
              </a:rPr>
              <a:t>Gezonde</a:t>
            </a:r>
            <a:r>
              <a:rPr lang="en-US" sz="4000" cap="all" spc="200" dirty="0">
                <a:solidFill>
                  <a:schemeClr val="tx1">
                    <a:lumMod val="85000"/>
                    <a:lumOff val="15000"/>
                  </a:schemeClr>
                </a:solidFill>
                <a:latin typeface="+mj-lt"/>
                <a:ea typeface="+mj-ea"/>
                <a:cs typeface="+mj-cs"/>
              </a:rPr>
              <a:t> </a:t>
            </a:r>
            <a:r>
              <a:rPr lang="en-US" sz="4000" cap="all" spc="200" dirty="0" err="1">
                <a:solidFill>
                  <a:schemeClr val="tx1">
                    <a:lumMod val="85000"/>
                    <a:lumOff val="15000"/>
                  </a:schemeClr>
                </a:solidFill>
                <a:latin typeface="+mj-lt"/>
                <a:ea typeface="+mj-ea"/>
                <a:cs typeface="+mj-cs"/>
              </a:rPr>
              <a:t>Seksualiteit</a:t>
            </a:r>
            <a:endParaRPr lang="en-US" sz="4000" cap="all" spc="200" dirty="0">
              <a:solidFill>
                <a:schemeClr val="tx1">
                  <a:lumMod val="85000"/>
                  <a:lumOff val="15000"/>
                </a:schemeClr>
              </a:solidFill>
              <a:latin typeface="+mj-lt"/>
              <a:ea typeface="+mj-ea"/>
              <a:cs typeface="+mj-cs"/>
            </a:endParaRPr>
          </a:p>
        </p:txBody>
      </p:sp>
    </p:spTree>
    <p:extLst>
      <p:ext uri="{BB962C8B-B14F-4D97-AF65-F5344CB8AC3E}">
        <p14:creationId xmlns:p14="http://schemas.microsoft.com/office/powerpoint/2010/main" val="22199669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Footer Placeholder 4"/>
          <p:cNvSpPr>
            <a:spLocks noGrp="1"/>
          </p:cNvSpPr>
          <p:nvPr>
            <p:ph type="ftr" sz="quarter" idx="11"/>
          </p:nvPr>
        </p:nvSpPr>
        <p:spPr bwMode="auto">
          <a:noFill/>
          <a:ln>
            <a:miter lim="800000"/>
            <a:headEnd/>
            <a:tailEnd/>
          </a:ln>
        </p:spPr>
        <p:txBody>
          <a:bodyPr/>
          <a:lstStyle/>
          <a:p>
            <a:r>
              <a:rPr lang="en-GB"/>
              <a:t>© Rik van Lunsen</a:t>
            </a:r>
          </a:p>
        </p:txBody>
      </p:sp>
      <p:sp>
        <p:nvSpPr>
          <p:cNvPr id="45058" name="Rectangle 2"/>
          <p:cNvSpPr>
            <a:spLocks noChangeArrowheads="1"/>
          </p:cNvSpPr>
          <p:nvPr/>
        </p:nvSpPr>
        <p:spPr bwMode="auto">
          <a:xfrm>
            <a:off x="1305560" y="260985"/>
            <a:ext cx="9616440" cy="1462088"/>
          </a:xfrm>
          <a:prstGeom prst="rect">
            <a:avLst/>
          </a:prstGeom>
          <a:noFill/>
          <a:ln w="9525">
            <a:noFill/>
            <a:miter lim="800000"/>
            <a:headEnd/>
            <a:tailEnd/>
          </a:ln>
        </p:spPr>
        <p:txBody>
          <a:bodyPr anchor="ctr"/>
          <a:lstStyle/>
          <a:p>
            <a:pPr algn="ctr" eaLnBrk="0" hangingPunct="0"/>
            <a:endParaRPr lang="nl-NL" sz="4200" dirty="0">
              <a:latin typeface="News Gothic MT"/>
            </a:endParaRPr>
          </a:p>
          <a:p>
            <a:pPr algn="ctr" eaLnBrk="0" hangingPunct="0"/>
            <a:r>
              <a:rPr lang="nl-NL" sz="4200" dirty="0">
                <a:latin typeface="News Gothic MT"/>
              </a:rPr>
              <a:t>Wat is ervoor nodig om ooit uit te komen bij gezonde  seksualiteit? </a:t>
            </a:r>
            <a:r>
              <a:rPr lang="nl-NL" sz="4200" dirty="0">
                <a:solidFill>
                  <a:srgbClr val="0066FF"/>
                </a:solidFill>
                <a:latin typeface="News Gothic MT"/>
              </a:rPr>
              <a:t/>
            </a:r>
            <a:br>
              <a:rPr lang="nl-NL" sz="4200" dirty="0">
                <a:solidFill>
                  <a:srgbClr val="0066FF"/>
                </a:solidFill>
                <a:latin typeface="News Gothic MT"/>
              </a:rPr>
            </a:br>
            <a:endParaRPr lang="nl-NL" sz="4200" dirty="0">
              <a:solidFill>
                <a:srgbClr val="0066FF"/>
              </a:solidFill>
              <a:latin typeface="News Gothic MT"/>
            </a:endParaRPr>
          </a:p>
        </p:txBody>
      </p:sp>
      <p:sp>
        <p:nvSpPr>
          <p:cNvPr id="45059" name="Rectangle 3"/>
          <p:cNvSpPr>
            <a:spLocks noChangeArrowheads="1"/>
          </p:cNvSpPr>
          <p:nvPr/>
        </p:nvSpPr>
        <p:spPr bwMode="auto">
          <a:xfrm>
            <a:off x="733425" y="1981200"/>
            <a:ext cx="11172825" cy="4114800"/>
          </a:xfrm>
          <a:prstGeom prst="rect">
            <a:avLst/>
          </a:prstGeom>
          <a:noFill/>
          <a:ln w="9525">
            <a:noFill/>
            <a:miter lim="800000"/>
            <a:headEnd/>
            <a:tailEnd/>
          </a:ln>
        </p:spPr>
        <p:txBody>
          <a:bodyPr/>
          <a:lstStyle/>
          <a:p>
            <a:pPr marL="514350" indent="-514350" eaLnBrk="0" hangingPunct="0">
              <a:spcBef>
                <a:spcPts val="2000"/>
              </a:spcBef>
              <a:buClr>
                <a:schemeClr val="tx1"/>
              </a:buClr>
              <a:buSzPct val="110000"/>
              <a:buFont typeface="+mj-lt"/>
              <a:buAutoNum type="romanUcPeriod"/>
            </a:pPr>
            <a:r>
              <a:rPr lang="nl-NL" sz="2000" b="1" dirty="0">
                <a:solidFill>
                  <a:srgbClr val="595959"/>
                </a:solidFill>
                <a:latin typeface="News Gothic MT"/>
              </a:rPr>
              <a:t>Een gezonde seksuele ontwikkeling</a:t>
            </a:r>
          </a:p>
          <a:p>
            <a:pPr marL="514350" indent="-514350" eaLnBrk="0" hangingPunct="0">
              <a:spcBef>
                <a:spcPts val="2000"/>
              </a:spcBef>
              <a:buClr>
                <a:schemeClr val="tx1"/>
              </a:buClr>
              <a:buSzPct val="110000"/>
              <a:buFont typeface="+mj-lt"/>
              <a:buAutoNum type="romanUcPeriod"/>
            </a:pPr>
            <a:r>
              <a:rPr lang="nl-NL" sz="2000" b="1" dirty="0">
                <a:solidFill>
                  <a:srgbClr val="595959"/>
                </a:solidFill>
                <a:latin typeface="News Gothic MT"/>
              </a:rPr>
              <a:t>Kennis over seks</a:t>
            </a:r>
          </a:p>
          <a:p>
            <a:pPr marL="514350" indent="-514350" eaLnBrk="0" hangingPunct="0">
              <a:spcBef>
                <a:spcPts val="2000"/>
              </a:spcBef>
              <a:buClr>
                <a:schemeClr val="tx1"/>
              </a:buClr>
              <a:buSzPct val="110000"/>
              <a:buFont typeface="+mj-lt"/>
              <a:buAutoNum type="romanUcPeriod"/>
            </a:pPr>
            <a:r>
              <a:rPr lang="nl-NL" sz="2000" b="1" dirty="0">
                <a:solidFill>
                  <a:srgbClr val="595959"/>
                </a:solidFill>
                <a:latin typeface="News Gothic MT"/>
              </a:rPr>
              <a:t>Seksuele interactie-competentie</a:t>
            </a:r>
          </a:p>
          <a:p>
            <a:pPr marL="514350" indent="-514350" eaLnBrk="0" hangingPunct="0">
              <a:spcBef>
                <a:spcPts val="2000"/>
              </a:spcBef>
              <a:buClr>
                <a:schemeClr val="tx1"/>
              </a:buClr>
              <a:buSzPct val="110000"/>
              <a:buFont typeface="+mj-lt"/>
              <a:buAutoNum type="romanUcPeriod"/>
            </a:pPr>
            <a:r>
              <a:rPr lang="nl-NL" sz="2000" b="1" dirty="0">
                <a:solidFill>
                  <a:srgbClr val="595959"/>
                </a:solidFill>
                <a:latin typeface="News Gothic MT"/>
              </a:rPr>
              <a:t>‘Agency’</a:t>
            </a:r>
            <a:r>
              <a:rPr lang="en-US" sz="2000" b="1" i="0" dirty="0">
                <a:solidFill>
                  <a:srgbClr val="912A6F"/>
                </a:solidFill>
                <a:effectLst/>
                <a:latin typeface="Lato"/>
              </a:rPr>
              <a:t> </a:t>
            </a:r>
          </a:p>
          <a:p>
            <a:pPr eaLnBrk="0" hangingPunct="0">
              <a:spcBef>
                <a:spcPts val="2000"/>
              </a:spcBef>
              <a:buClr>
                <a:schemeClr val="accent1"/>
              </a:buClr>
              <a:buSzPct val="110000"/>
            </a:pPr>
            <a:r>
              <a:rPr lang="en-US" i="1" dirty="0">
                <a:effectLst/>
                <a:latin typeface="Lato"/>
              </a:rPr>
              <a:t>Agency is het </a:t>
            </a:r>
            <a:r>
              <a:rPr lang="en-US" i="1" dirty="0" err="1">
                <a:effectLst/>
                <a:latin typeface="Lato"/>
              </a:rPr>
              <a:t>vermogen</a:t>
            </a:r>
            <a:r>
              <a:rPr lang="en-US" i="1" dirty="0">
                <a:effectLst/>
                <a:latin typeface="Lato"/>
              </a:rPr>
              <a:t> om je </a:t>
            </a:r>
            <a:r>
              <a:rPr lang="en-US" i="1" dirty="0" err="1">
                <a:effectLst/>
                <a:latin typeface="Lato"/>
              </a:rPr>
              <a:t>doelen</a:t>
            </a:r>
            <a:r>
              <a:rPr lang="en-US" i="1" dirty="0">
                <a:effectLst/>
                <a:latin typeface="Lato"/>
              </a:rPr>
              <a:t> </a:t>
            </a:r>
            <a:r>
              <a:rPr lang="en-US" i="1" dirty="0" err="1">
                <a:effectLst/>
                <a:latin typeface="Lato"/>
              </a:rPr>
              <a:t>te</a:t>
            </a:r>
            <a:r>
              <a:rPr lang="en-US" i="1" dirty="0">
                <a:effectLst/>
                <a:latin typeface="Lato"/>
              </a:rPr>
              <a:t> </a:t>
            </a:r>
            <a:r>
              <a:rPr lang="en-US" i="1" dirty="0" err="1">
                <a:effectLst/>
                <a:latin typeface="Lato"/>
              </a:rPr>
              <a:t>kunnen</a:t>
            </a:r>
            <a:r>
              <a:rPr lang="en-US" i="1" dirty="0">
                <a:effectLst/>
                <a:latin typeface="Lato"/>
              </a:rPr>
              <a:t> </a:t>
            </a:r>
            <a:r>
              <a:rPr lang="en-US" i="1" dirty="0" err="1">
                <a:effectLst/>
                <a:latin typeface="Lato"/>
              </a:rPr>
              <a:t>bereiken</a:t>
            </a:r>
            <a:r>
              <a:rPr lang="en-US" i="1" dirty="0">
                <a:effectLst/>
                <a:latin typeface="Lato"/>
              </a:rPr>
              <a:t>. M.b.t. </a:t>
            </a:r>
            <a:r>
              <a:rPr lang="en-US" i="1" dirty="0" err="1">
                <a:effectLst/>
                <a:latin typeface="Lato"/>
              </a:rPr>
              <a:t>seksualiteit</a:t>
            </a:r>
            <a:r>
              <a:rPr lang="en-US" i="1" dirty="0">
                <a:effectLst/>
                <a:latin typeface="Lato"/>
              </a:rPr>
              <a:t> </a:t>
            </a:r>
            <a:r>
              <a:rPr lang="en-US" i="1" dirty="0" err="1">
                <a:effectLst/>
                <a:latin typeface="Lato"/>
              </a:rPr>
              <a:t>betekent</a:t>
            </a:r>
            <a:r>
              <a:rPr lang="en-US" i="1" dirty="0">
                <a:effectLst/>
                <a:latin typeface="Lato"/>
              </a:rPr>
              <a:t> </a:t>
            </a:r>
            <a:r>
              <a:rPr lang="en-US" i="1" dirty="0" err="1">
                <a:effectLst/>
                <a:latin typeface="Lato"/>
              </a:rPr>
              <a:t>dat</a:t>
            </a:r>
            <a:r>
              <a:rPr lang="en-US" i="1" dirty="0">
                <a:effectLst/>
                <a:latin typeface="Lato"/>
              </a:rPr>
              <a:t> je </a:t>
            </a:r>
            <a:r>
              <a:rPr lang="en-US" i="1" dirty="0" err="1">
                <a:effectLst/>
                <a:latin typeface="Lato"/>
              </a:rPr>
              <a:t>jezelf</a:t>
            </a:r>
            <a:r>
              <a:rPr lang="en-US" i="1" dirty="0">
                <a:latin typeface="Lato"/>
              </a:rPr>
              <a:t> in </a:t>
            </a:r>
            <a:r>
              <a:rPr lang="en-US" i="1" dirty="0" err="1">
                <a:latin typeface="Lato"/>
              </a:rPr>
              <a:t>seksueel</a:t>
            </a:r>
            <a:r>
              <a:rPr lang="en-US" i="1" dirty="0">
                <a:latin typeface="Lato"/>
              </a:rPr>
              <a:t> </a:t>
            </a:r>
            <a:r>
              <a:rPr lang="en-US" i="1" dirty="0" err="1">
                <a:latin typeface="Lato"/>
              </a:rPr>
              <a:t>opzicht</a:t>
            </a:r>
            <a:r>
              <a:rPr lang="en-US" i="1" dirty="0">
                <a:latin typeface="Lato"/>
              </a:rPr>
              <a:t> </a:t>
            </a:r>
            <a:r>
              <a:rPr lang="en-US" i="1" dirty="0" err="1">
                <a:latin typeface="Lato"/>
              </a:rPr>
              <a:t>moet</a:t>
            </a:r>
            <a:r>
              <a:rPr lang="en-US" i="1" dirty="0">
                <a:latin typeface="Lato"/>
              </a:rPr>
              <a:t> </a:t>
            </a:r>
            <a:r>
              <a:rPr lang="en-US" i="1" dirty="0" err="1">
                <a:latin typeface="Lato"/>
              </a:rPr>
              <a:t>kunnen</a:t>
            </a:r>
            <a:r>
              <a:rPr lang="en-US" i="1" dirty="0">
                <a:latin typeface="Lato"/>
              </a:rPr>
              <a:t> </a:t>
            </a:r>
            <a:r>
              <a:rPr lang="en-US" i="1" dirty="0" err="1">
                <a:latin typeface="Lato"/>
              </a:rPr>
              <a:t>definieren</a:t>
            </a:r>
            <a:r>
              <a:rPr lang="en-US" i="1" dirty="0">
                <a:latin typeface="Lato"/>
              </a:rPr>
              <a:t>,  </a:t>
            </a:r>
            <a:r>
              <a:rPr lang="en-US" i="1" dirty="0" err="1">
                <a:latin typeface="Lato"/>
              </a:rPr>
              <a:t>moet</a:t>
            </a:r>
            <a:r>
              <a:rPr lang="en-US" i="1" dirty="0">
                <a:latin typeface="Lato"/>
              </a:rPr>
              <a:t> </a:t>
            </a:r>
            <a:r>
              <a:rPr lang="en-US" i="1" dirty="0" err="1">
                <a:latin typeface="Lato"/>
              </a:rPr>
              <a:t>kunnen</a:t>
            </a:r>
            <a:r>
              <a:rPr lang="en-US" i="1" dirty="0">
                <a:latin typeface="Lato"/>
              </a:rPr>
              <a:t> </a:t>
            </a:r>
            <a:r>
              <a:rPr lang="en-US" i="1" dirty="0" err="1">
                <a:latin typeface="Lato"/>
              </a:rPr>
              <a:t>kiezen</a:t>
            </a:r>
            <a:r>
              <a:rPr lang="en-US" i="1" dirty="0">
                <a:latin typeface="Lato"/>
              </a:rPr>
              <a:t> of je al dan </a:t>
            </a:r>
            <a:r>
              <a:rPr lang="en-US" i="1" dirty="0" err="1">
                <a:latin typeface="Lato"/>
              </a:rPr>
              <a:t>niet</a:t>
            </a:r>
            <a:r>
              <a:rPr lang="en-US" i="1" dirty="0">
                <a:latin typeface="Lato"/>
              </a:rPr>
              <a:t> </a:t>
            </a:r>
            <a:r>
              <a:rPr lang="en-US" i="1" dirty="0" err="1">
                <a:latin typeface="Lato"/>
              </a:rPr>
              <a:t>seksueel</a:t>
            </a:r>
            <a:r>
              <a:rPr lang="en-US" i="1" dirty="0">
                <a:latin typeface="Lato"/>
              </a:rPr>
              <a:t> </a:t>
            </a:r>
            <a:r>
              <a:rPr lang="en-US" i="1" dirty="0" err="1">
                <a:latin typeface="Lato"/>
              </a:rPr>
              <a:t>actief</a:t>
            </a:r>
            <a:r>
              <a:rPr lang="en-US" i="1" dirty="0">
                <a:latin typeface="Lato"/>
              </a:rPr>
              <a:t> wilt </a:t>
            </a:r>
            <a:r>
              <a:rPr lang="en-US" i="1" dirty="0" err="1">
                <a:latin typeface="Lato"/>
              </a:rPr>
              <a:t>zijn</a:t>
            </a:r>
            <a:r>
              <a:rPr lang="en-US" i="1" dirty="0">
                <a:latin typeface="Lato"/>
              </a:rPr>
              <a:t>, </a:t>
            </a:r>
            <a:r>
              <a:rPr lang="en-US" i="1" dirty="0" err="1">
                <a:latin typeface="Lato"/>
              </a:rPr>
              <a:t>wanneer</a:t>
            </a:r>
            <a:r>
              <a:rPr lang="en-US" i="1" dirty="0">
                <a:latin typeface="Lato"/>
              </a:rPr>
              <a:t>, hoe </a:t>
            </a:r>
            <a:r>
              <a:rPr lang="en-US" i="1" dirty="0" err="1">
                <a:latin typeface="Lato"/>
              </a:rPr>
              <a:t>en</a:t>
            </a:r>
            <a:r>
              <a:rPr lang="en-US" i="1" dirty="0">
                <a:latin typeface="Lato"/>
              </a:rPr>
              <a:t> met </a:t>
            </a:r>
            <a:r>
              <a:rPr lang="en-US" i="1" dirty="0" err="1">
                <a:latin typeface="Lato"/>
              </a:rPr>
              <a:t>wie</a:t>
            </a:r>
            <a:r>
              <a:rPr lang="en-US" i="1" dirty="0">
                <a:latin typeface="Lato"/>
              </a:rPr>
              <a:t> je </a:t>
            </a:r>
            <a:r>
              <a:rPr lang="en-US" i="1" dirty="0" err="1">
                <a:latin typeface="Lato"/>
              </a:rPr>
              <a:t>dat</a:t>
            </a:r>
            <a:r>
              <a:rPr lang="en-US" i="1" dirty="0">
                <a:latin typeface="Lato"/>
              </a:rPr>
              <a:t> </a:t>
            </a:r>
            <a:r>
              <a:rPr lang="en-US" i="1" dirty="0" err="1">
                <a:latin typeface="Lato"/>
              </a:rPr>
              <a:t>wel</a:t>
            </a:r>
            <a:r>
              <a:rPr lang="en-US" i="1" dirty="0">
                <a:latin typeface="Lato"/>
              </a:rPr>
              <a:t> </a:t>
            </a:r>
            <a:r>
              <a:rPr lang="en-US" i="1" dirty="0" err="1">
                <a:latin typeface="Lato"/>
              </a:rPr>
              <a:t>wil</a:t>
            </a:r>
            <a:r>
              <a:rPr lang="en-US" i="1" dirty="0">
                <a:latin typeface="Lato"/>
              </a:rPr>
              <a:t> </a:t>
            </a:r>
            <a:r>
              <a:rPr lang="en-US" i="1" dirty="0" err="1">
                <a:latin typeface="Lato"/>
              </a:rPr>
              <a:t>en</a:t>
            </a:r>
            <a:r>
              <a:rPr lang="en-US" i="1" dirty="0">
                <a:latin typeface="Lato"/>
              </a:rPr>
              <a:t> </a:t>
            </a:r>
            <a:r>
              <a:rPr lang="en-US" i="1" dirty="0" err="1">
                <a:latin typeface="Lato"/>
              </a:rPr>
              <a:t>dat</a:t>
            </a:r>
            <a:r>
              <a:rPr lang="en-US" i="1" dirty="0">
                <a:latin typeface="Lato"/>
              </a:rPr>
              <a:t> je </a:t>
            </a:r>
            <a:r>
              <a:rPr lang="en-US" i="1" dirty="0" err="1">
                <a:latin typeface="Lato"/>
              </a:rPr>
              <a:t>daarbij</a:t>
            </a:r>
            <a:r>
              <a:rPr lang="en-US" i="1" dirty="0">
                <a:latin typeface="Lato"/>
              </a:rPr>
              <a:t> in </a:t>
            </a:r>
            <a:r>
              <a:rPr lang="en-US" i="1" dirty="0" err="1">
                <a:latin typeface="Lato"/>
              </a:rPr>
              <a:t>staat</a:t>
            </a:r>
            <a:r>
              <a:rPr lang="en-US" i="1" dirty="0">
                <a:latin typeface="Lato"/>
              </a:rPr>
              <a:t> bent je </a:t>
            </a:r>
            <a:r>
              <a:rPr lang="en-US" i="1" dirty="0" err="1">
                <a:latin typeface="Lato"/>
              </a:rPr>
              <a:t>wensen</a:t>
            </a:r>
            <a:r>
              <a:rPr lang="en-US" i="1" dirty="0">
                <a:latin typeface="Lato"/>
              </a:rPr>
              <a:t> </a:t>
            </a:r>
            <a:r>
              <a:rPr lang="en-US" i="1" dirty="0" err="1">
                <a:latin typeface="Lato"/>
              </a:rPr>
              <a:t>aan</a:t>
            </a:r>
            <a:r>
              <a:rPr lang="en-US" i="1" dirty="0">
                <a:latin typeface="Lato"/>
              </a:rPr>
              <a:t> </a:t>
            </a:r>
            <a:r>
              <a:rPr lang="en-US" i="1" dirty="0" err="1">
                <a:latin typeface="Lato"/>
              </a:rPr>
              <a:t>te</a:t>
            </a:r>
            <a:r>
              <a:rPr lang="en-US" i="1" dirty="0">
                <a:latin typeface="Lato"/>
              </a:rPr>
              <a:t> </a:t>
            </a:r>
            <a:r>
              <a:rPr lang="en-US" i="1" dirty="0" err="1">
                <a:latin typeface="Lato"/>
              </a:rPr>
              <a:t>geven</a:t>
            </a:r>
            <a:r>
              <a:rPr lang="en-US" i="1" dirty="0">
                <a:latin typeface="Lato"/>
              </a:rPr>
              <a:t>  </a:t>
            </a:r>
            <a:r>
              <a:rPr lang="en-US" i="1" dirty="0" err="1">
                <a:latin typeface="Lato"/>
              </a:rPr>
              <a:t>en</a:t>
            </a:r>
            <a:r>
              <a:rPr lang="en-US" i="1" dirty="0">
                <a:latin typeface="Lato"/>
              </a:rPr>
              <a:t> je </a:t>
            </a:r>
            <a:r>
              <a:rPr lang="en-US" i="1" dirty="0" err="1">
                <a:latin typeface="Lato"/>
              </a:rPr>
              <a:t>grenzen</a:t>
            </a:r>
            <a:r>
              <a:rPr lang="en-US" i="1" dirty="0">
                <a:latin typeface="Lato"/>
              </a:rPr>
              <a:t> </a:t>
            </a:r>
            <a:r>
              <a:rPr lang="en-US" i="1" dirty="0" err="1">
                <a:latin typeface="Lato"/>
              </a:rPr>
              <a:t>te</a:t>
            </a:r>
            <a:r>
              <a:rPr lang="en-US" i="1" dirty="0">
                <a:latin typeface="Lato"/>
              </a:rPr>
              <a:t> </a:t>
            </a:r>
            <a:r>
              <a:rPr lang="en-US" i="1" dirty="0" err="1">
                <a:latin typeface="Lato"/>
              </a:rPr>
              <a:t>bewaken</a:t>
            </a:r>
            <a:r>
              <a:rPr lang="en-US" i="1" dirty="0">
                <a:latin typeface="Lato"/>
              </a:rPr>
              <a:t>. </a:t>
            </a:r>
          </a:p>
          <a:p>
            <a:pPr eaLnBrk="0" hangingPunct="0">
              <a:spcBef>
                <a:spcPts val="2000"/>
              </a:spcBef>
              <a:buClr>
                <a:schemeClr val="accent1"/>
              </a:buClr>
              <a:buSzPct val="110000"/>
            </a:pPr>
            <a:r>
              <a:rPr lang="en-US" sz="2000" b="0" i="0" dirty="0">
                <a:effectLst/>
                <a:latin typeface="Lato"/>
              </a:rPr>
              <a:t>Met </a:t>
            </a:r>
            <a:r>
              <a:rPr lang="en-US" sz="2000" b="0" i="0" dirty="0" err="1">
                <a:effectLst/>
                <a:latin typeface="Lato"/>
              </a:rPr>
              <a:t>andere</a:t>
            </a:r>
            <a:r>
              <a:rPr lang="en-US" sz="2000" b="0" i="0" dirty="0">
                <a:effectLst/>
                <a:latin typeface="Lato"/>
              </a:rPr>
              <a:t> </a:t>
            </a:r>
            <a:r>
              <a:rPr lang="en-US" sz="2000" b="0" i="0" dirty="0" err="1">
                <a:effectLst/>
                <a:latin typeface="Lato"/>
              </a:rPr>
              <a:t>woorden</a:t>
            </a:r>
            <a:r>
              <a:rPr lang="en-US" sz="2000" b="0" i="0" dirty="0">
                <a:effectLst/>
                <a:latin typeface="Lato"/>
              </a:rPr>
              <a:t>: </a:t>
            </a:r>
          </a:p>
          <a:p>
            <a:pPr algn="ctr" eaLnBrk="0" hangingPunct="0">
              <a:spcBef>
                <a:spcPts val="2000"/>
              </a:spcBef>
              <a:buClr>
                <a:schemeClr val="accent1"/>
              </a:buClr>
              <a:buSzPct val="110000"/>
            </a:pPr>
            <a:r>
              <a:rPr lang="en-US" sz="2000" b="1" dirty="0">
                <a:latin typeface="Lato"/>
              </a:rPr>
              <a:t>Wat </a:t>
            </a:r>
            <a:r>
              <a:rPr lang="en-US" sz="2000" b="1" dirty="0" err="1">
                <a:latin typeface="Lato"/>
              </a:rPr>
              <a:t>betreft</a:t>
            </a:r>
            <a:r>
              <a:rPr lang="en-US" sz="2000" b="1" dirty="0">
                <a:latin typeface="Lato"/>
              </a:rPr>
              <a:t> </a:t>
            </a:r>
            <a:r>
              <a:rPr lang="en-US" sz="2000" b="1" dirty="0" err="1">
                <a:latin typeface="Lato"/>
              </a:rPr>
              <a:t>seks</a:t>
            </a:r>
            <a:r>
              <a:rPr lang="en-US" sz="2000" b="1" dirty="0">
                <a:latin typeface="Lato"/>
              </a:rPr>
              <a:t> </a:t>
            </a:r>
            <a:r>
              <a:rPr lang="en-US" sz="2000" b="1" dirty="0" err="1">
                <a:latin typeface="Lato"/>
              </a:rPr>
              <a:t>weet</a:t>
            </a:r>
            <a:r>
              <a:rPr lang="en-US" sz="2000" b="1" dirty="0">
                <a:latin typeface="Lato"/>
              </a:rPr>
              <a:t> je </a:t>
            </a:r>
            <a:r>
              <a:rPr lang="en-US" sz="2000" b="1" dirty="0" err="1">
                <a:latin typeface="Lato"/>
              </a:rPr>
              <a:t>wie</a:t>
            </a:r>
            <a:r>
              <a:rPr lang="en-US" sz="2000" b="1" dirty="0">
                <a:latin typeface="Lato"/>
              </a:rPr>
              <a:t> je bent </a:t>
            </a:r>
            <a:r>
              <a:rPr lang="en-US" sz="2000" b="1" dirty="0" err="1">
                <a:latin typeface="Lato"/>
              </a:rPr>
              <a:t>en</a:t>
            </a:r>
            <a:r>
              <a:rPr lang="en-US" sz="2000" b="1" dirty="0">
                <a:latin typeface="Lato"/>
              </a:rPr>
              <a:t> wat je </a:t>
            </a:r>
            <a:r>
              <a:rPr lang="en-US" sz="2000" b="1" dirty="0" err="1">
                <a:latin typeface="Lato"/>
              </a:rPr>
              <a:t>wil</a:t>
            </a:r>
            <a:r>
              <a:rPr lang="en-US" sz="2000" b="1" dirty="0">
                <a:latin typeface="Lato"/>
              </a:rPr>
              <a:t>. Je bent in </a:t>
            </a:r>
            <a:r>
              <a:rPr lang="en-US" sz="2000" b="1" dirty="0" err="1">
                <a:latin typeface="Lato"/>
              </a:rPr>
              <a:t>volledig</a:t>
            </a:r>
            <a:r>
              <a:rPr lang="en-US" sz="2000" b="1" dirty="0">
                <a:latin typeface="Lato"/>
              </a:rPr>
              <a:t> in </a:t>
            </a:r>
            <a:r>
              <a:rPr lang="en-US" sz="2000" b="1" dirty="0" err="1">
                <a:latin typeface="Lato"/>
              </a:rPr>
              <a:t>staat</a:t>
            </a:r>
            <a:r>
              <a:rPr lang="en-US" sz="2000" b="1" dirty="0">
                <a:latin typeface="Lato"/>
              </a:rPr>
              <a:t> om </a:t>
            </a:r>
            <a:r>
              <a:rPr lang="en-US" sz="2000" b="1" dirty="0" err="1">
                <a:latin typeface="Lato"/>
              </a:rPr>
              <a:t>zelf</a:t>
            </a:r>
            <a:r>
              <a:rPr lang="en-US" sz="2000" b="1" dirty="0">
                <a:latin typeface="Lato"/>
              </a:rPr>
              <a:t> </a:t>
            </a:r>
            <a:r>
              <a:rPr lang="en-US" sz="2000" b="1" dirty="0" err="1">
                <a:latin typeface="Lato"/>
              </a:rPr>
              <a:t>stuur</a:t>
            </a:r>
            <a:r>
              <a:rPr lang="en-US" sz="2000" b="1" dirty="0">
                <a:latin typeface="Lato"/>
              </a:rPr>
              <a:t> </a:t>
            </a:r>
            <a:r>
              <a:rPr lang="en-US" sz="2000" b="1" dirty="0" err="1">
                <a:latin typeface="Lato"/>
              </a:rPr>
              <a:t>te</a:t>
            </a:r>
            <a:r>
              <a:rPr lang="en-US" sz="2000" b="1" dirty="0">
                <a:latin typeface="Lato"/>
              </a:rPr>
              <a:t> </a:t>
            </a:r>
            <a:r>
              <a:rPr lang="en-US" sz="2000" b="1" dirty="0" err="1">
                <a:latin typeface="Lato"/>
              </a:rPr>
              <a:t>hebben</a:t>
            </a:r>
            <a:r>
              <a:rPr lang="en-US" sz="2000" b="1" dirty="0">
                <a:latin typeface="Lato"/>
              </a:rPr>
              <a:t> over je </a:t>
            </a:r>
            <a:r>
              <a:rPr lang="en-US" sz="2000" b="1" dirty="0" err="1">
                <a:latin typeface="Lato"/>
              </a:rPr>
              <a:t>seksleven</a:t>
            </a:r>
            <a:r>
              <a:rPr lang="en-US" sz="2000" b="1" dirty="0">
                <a:latin typeface="Lato"/>
              </a:rPr>
              <a:t>.</a:t>
            </a:r>
            <a:endParaRPr lang="nl-NL" sz="2000" b="1" dirty="0">
              <a:latin typeface="News Gothic MT"/>
            </a:endParaRPr>
          </a:p>
        </p:txBody>
      </p:sp>
    </p:spTree>
    <p:extLst>
      <p:ext uri="{BB962C8B-B14F-4D97-AF65-F5344CB8AC3E}">
        <p14:creationId xmlns:p14="http://schemas.microsoft.com/office/powerpoint/2010/main" val="348387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0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0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0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0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05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0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F6FB6C-A98D-4624-976E-53CE99DE4AC1}"/>
              </a:ext>
            </a:extLst>
          </p:cNvPr>
          <p:cNvSpPr>
            <a:spLocks noGrp="1"/>
          </p:cNvSpPr>
          <p:nvPr>
            <p:ph type="title"/>
          </p:nvPr>
        </p:nvSpPr>
        <p:spPr>
          <a:xfrm>
            <a:off x="2182241" y="413512"/>
            <a:ext cx="7729728" cy="1188720"/>
          </a:xfrm>
        </p:spPr>
        <p:txBody>
          <a:bodyPr>
            <a:normAutofit fontScale="90000"/>
          </a:bodyPr>
          <a:lstStyle/>
          <a:p>
            <a:r>
              <a:rPr lang="nl-NL" sz="2800" b="1" dirty="0">
                <a:solidFill>
                  <a:srgbClr val="595959"/>
                </a:solidFill>
                <a:latin typeface="News Gothic MT"/>
              </a:rPr>
              <a:t/>
            </a:r>
            <a:br>
              <a:rPr lang="nl-NL" sz="2800" b="1" dirty="0">
                <a:solidFill>
                  <a:srgbClr val="595959"/>
                </a:solidFill>
                <a:latin typeface="News Gothic MT"/>
              </a:rPr>
            </a:br>
            <a:r>
              <a:rPr lang="nl-NL" sz="2800" b="1" dirty="0">
                <a:solidFill>
                  <a:srgbClr val="595959"/>
                </a:solidFill>
                <a:latin typeface="News Gothic MT"/>
              </a:rPr>
              <a:t> </a:t>
            </a:r>
            <a:r>
              <a:rPr lang="nl-NL" b="1" i="1" dirty="0">
                <a:solidFill>
                  <a:srgbClr val="595959"/>
                </a:solidFill>
                <a:latin typeface="News Gothic MT"/>
              </a:rPr>
              <a:t> </a:t>
            </a:r>
            <a:r>
              <a:rPr lang="nl-NL" b="1" dirty="0" err="1">
                <a:solidFill>
                  <a:srgbClr val="595959"/>
                </a:solidFill>
                <a:latin typeface="News Gothic MT"/>
              </a:rPr>
              <a:t>I.</a:t>
            </a:r>
            <a:r>
              <a:rPr lang="nl-NL" sz="2800" b="1" dirty="0" err="1">
                <a:solidFill>
                  <a:srgbClr val="595959"/>
                </a:solidFill>
                <a:latin typeface="News Gothic MT"/>
              </a:rPr>
              <a:t>Een</a:t>
            </a:r>
            <a:r>
              <a:rPr lang="nl-NL" sz="2800" b="1" dirty="0">
                <a:solidFill>
                  <a:srgbClr val="595959"/>
                </a:solidFill>
                <a:latin typeface="News Gothic MT"/>
              </a:rPr>
              <a:t> gezonde seksuele ontwikkeling?</a:t>
            </a:r>
            <a:br>
              <a:rPr lang="nl-NL" sz="2800" b="1" dirty="0">
                <a:solidFill>
                  <a:srgbClr val="595959"/>
                </a:solidFill>
                <a:latin typeface="News Gothic MT"/>
              </a:rPr>
            </a:br>
            <a:endParaRPr lang="nl-NL" dirty="0"/>
          </a:p>
        </p:txBody>
      </p:sp>
      <p:sp>
        <p:nvSpPr>
          <p:cNvPr id="4" name="Tekstvak 3">
            <a:extLst>
              <a:ext uri="{FF2B5EF4-FFF2-40B4-BE49-F238E27FC236}">
                <a16:creationId xmlns:a16="http://schemas.microsoft.com/office/drawing/2014/main" id="{62A3F077-A01F-4A9C-9AE6-D33CE396703F}"/>
              </a:ext>
            </a:extLst>
          </p:cNvPr>
          <p:cNvSpPr txBox="1"/>
          <p:nvPr/>
        </p:nvSpPr>
        <p:spPr>
          <a:xfrm>
            <a:off x="2571750" y="2034659"/>
            <a:ext cx="7210425" cy="523220"/>
          </a:xfrm>
          <a:prstGeom prst="rect">
            <a:avLst/>
          </a:prstGeom>
          <a:noFill/>
        </p:spPr>
        <p:txBody>
          <a:bodyPr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effectLst/>
                <a:uLnTx/>
                <a:uFillTx/>
                <a:latin typeface="Arial" charset="0"/>
                <a:ea typeface="+mn-ea"/>
                <a:cs typeface="+mn-cs"/>
              </a:rPr>
              <a:t>Wat moet er allemaal ontwikkeld worden ?</a:t>
            </a:r>
          </a:p>
        </p:txBody>
      </p:sp>
      <p:graphicFrame>
        <p:nvGraphicFramePr>
          <p:cNvPr id="8" name="Tekstvak 5">
            <a:extLst>
              <a:ext uri="{FF2B5EF4-FFF2-40B4-BE49-F238E27FC236}">
                <a16:creationId xmlns:a16="http://schemas.microsoft.com/office/drawing/2014/main" id="{D2C7242D-34AE-44D9-AEE8-EBD50C56F1F5}"/>
              </a:ext>
            </a:extLst>
          </p:cNvPr>
          <p:cNvGraphicFramePr/>
          <p:nvPr/>
        </p:nvGraphicFramePr>
        <p:xfrm>
          <a:off x="1895475" y="3033038"/>
          <a:ext cx="8571865" cy="32213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332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D751B3-AE72-4ECE-BE9E-7991524EE3DA}"/>
              </a:ext>
            </a:extLst>
          </p:cNvPr>
          <p:cNvSpPr>
            <a:spLocks noGrp="1"/>
          </p:cNvSpPr>
          <p:nvPr>
            <p:ph type="title"/>
          </p:nvPr>
        </p:nvSpPr>
        <p:spPr>
          <a:xfrm>
            <a:off x="804672" y="2404872"/>
            <a:ext cx="3044950" cy="1627792"/>
          </a:xfrm>
        </p:spPr>
        <p:txBody>
          <a:bodyPr vert="horz" lIns="274320" tIns="182880" rIns="274320" bIns="182880" rtlCol="0" anchor="ctr" anchorCtr="1">
            <a:normAutofit/>
          </a:bodyPr>
          <a:lstStyle/>
          <a:p>
            <a:r>
              <a:rPr lang="en-US" sz="2200" b="1" i="0">
                <a:solidFill>
                  <a:srgbClr val="262626"/>
                </a:solidFill>
              </a:rPr>
              <a:t>Lichamelijke rijping</a:t>
            </a:r>
            <a:r>
              <a:rPr lang="en-US" sz="2200">
                <a:solidFill>
                  <a:srgbClr val="262626"/>
                </a:solidFill>
              </a:rPr>
              <a:t/>
            </a:r>
            <a:br>
              <a:rPr lang="en-US" sz="2200">
                <a:solidFill>
                  <a:srgbClr val="262626"/>
                </a:solidFill>
              </a:rPr>
            </a:br>
            <a:endParaRPr lang="en-US" sz="2200">
              <a:solidFill>
                <a:srgbClr val="262626"/>
              </a:solidFill>
            </a:endParaRPr>
          </a:p>
        </p:txBody>
      </p:sp>
      <p:pic>
        <p:nvPicPr>
          <p:cNvPr id="3" name="Picture 3" descr="3">
            <a:extLst>
              <a:ext uri="{FF2B5EF4-FFF2-40B4-BE49-F238E27FC236}">
                <a16:creationId xmlns:a16="http://schemas.microsoft.com/office/drawing/2014/main" id="{B6D304F2-5E02-4208-0EFD-8054DAB23181}"/>
              </a:ext>
            </a:extLst>
          </p:cNvPr>
          <p:cNvPicPr>
            <a:picLocks noChangeAspect="1" noChangeArrowheads="1"/>
          </p:cNvPicPr>
          <p:nvPr/>
        </p:nvPicPr>
        <p:blipFill rotWithShape="1">
          <a:blip r:embed="rId2"/>
          <a:srcRect t="5898" b="148"/>
          <a:stretch/>
        </p:blipFill>
        <p:spPr bwMode="auto">
          <a:xfrm>
            <a:off x="5420514" y="361201"/>
            <a:ext cx="4536504" cy="6818462"/>
          </a:xfrm>
          <a:prstGeom prst="rect">
            <a:avLst/>
          </a:prstGeom>
          <a:noFill/>
          <a:ln w="9525">
            <a:noFill/>
            <a:miter lim="800000"/>
            <a:headEnd/>
            <a:tailEnd/>
          </a:ln>
        </p:spPr>
      </p:pic>
      <p:sp>
        <p:nvSpPr>
          <p:cNvPr id="4" name="Tijdelijke aanduiding voor voettekst 1">
            <a:extLst>
              <a:ext uri="{FF2B5EF4-FFF2-40B4-BE49-F238E27FC236}">
                <a16:creationId xmlns:a16="http://schemas.microsoft.com/office/drawing/2014/main" id="{AC3A7A2A-B52E-8DB1-1375-39B89B15DC16}"/>
              </a:ext>
            </a:extLst>
          </p:cNvPr>
          <p:cNvSpPr>
            <a:spLocks noGrp="1"/>
          </p:cNvSpPr>
          <p:nvPr>
            <p:ph type="ftr" sz="quarter" idx="11"/>
          </p:nvPr>
        </p:nvSpPr>
        <p:spPr>
          <a:xfrm>
            <a:off x="5307330" y="6710680"/>
            <a:ext cx="4114800" cy="365125"/>
          </a:xfrm>
        </p:spPr>
        <p:txBody>
          <a:bodyPr/>
          <a:lstStyle/>
          <a:p>
            <a:pPr>
              <a:defRPr/>
            </a:pPr>
            <a:r>
              <a:rPr lang="en-GB"/>
              <a:t>© Rik van Lunsen</a:t>
            </a:r>
          </a:p>
        </p:txBody>
      </p:sp>
      <p:pic>
        <p:nvPicPr>
          <p:cNvPr id="5" name="Afbeelding 4">
            <a:extLst>
              <a:ext uri="{FF2B5EF4-FFF2-40B4-BE49-F238E27FC236}">
                <a16:creationId xmlns:a16="http://schemas.microsoft.com/office/drawing/2014/main" id="{77990625-F954-D366-B78F-25BF586CCAB1}"/>
              </a:ext>
            </a:extLst>
          </p:cNvPr>
          <p:cNvPicPr>
            <a:picLocks noChangeAspect="1"/>
          </p:cNvPicPr>
          <p:nvPr/>
        </p:nvPicPr>
        <p:blipFill>
          <a:blip r:embed="rId3"/>
          <a:stretch>
            <a:fillRect/>
          </a:stretch>
        </p:blipFill>
        <p:spPr>
          <a:xfrm>
            <a:off x="12117258" y="5439514"/>
            <a:ext cx="1081009" cy="1525036"/>
          </a:xfrm>
          <a:prstGeom prst="rect">
            <a:avLst/>
          </a:prstGeom>
        </p:spPr>
      </p:pic>
      <p:sp>
        <p:nvSpPr>
          <p:cNvPr id="6" name="Tekstvak 5">
            <a:extLst>
              <a:ext uri="{FF2B5EF4-FFF2-40B4-BE49-F238E27FC236}">
                <a16:creationId xmlns:a16="http://schemas.microsoft.com/office/drawing/2014/main" id="{47015ABE-7966-8318-9A63-7045434F0747}"/>
              </a:ext>
            </a:extLst>
          </p:cNvPr>
          <p:cNvSpPr txBox="1"/>
          <p:nvPr/>
        </p:nvSpPr>
        <p:spPr>
          <a:xfrm>
            <a:off x="1886980" y="676685"/>
            <a:ext cx="2952328" cy="1077218"/>
          </a:xfrm>
          <a:prstGeom prst="rect">
            <a:avLst/>
          </a:prstGeom>
          <a:noFill/>
          <a:ln w="28575">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srgbClr val="7030A0"/>
                </a:solidFill>
                <a:effectLst/>
                <a:uLnTx/>
                <a:uFillTx/>
                <a:latin typeface="Gill Sans MT" panose="02020404030301010803"/>
                <a:ea typeface="+mn-ea"/>
                <a:cs typeface="+mn-cs"/>
              </a:rPr>
              <a:t>Testosteron &amp;  AMH(MIF)</a:t>
            </a:r>
          </a:p>
        </p:txBody>
      </p:sp>
      <p:cxnSp>
        <p:nvCxnSpPr>
          <p:cNvPr id="8" name="Rechte verbindingslijn met pijl 7">
            <a:extLst>
              <a:ext uri="{FF2B5EF4-FFF2-40B4-BE49-F238E27FC236}">
                <a16:creationId xmlns:a16="http://schemas.microsoft.com/office/drawing/2014/main" id="{569FA2C3-8B38-AE26-0382-6A8237206339}"/>
              </a:ext>
            </a:extLst>
          </p:cNvPr>
          <p:cNvCxnSpPr>
            <a:cxnSpLocks/>
          </p:cNvCxnSpPr>
          <p:nvPr/>
        </p:nvCxnSpPr>
        <p:spPr>
          <a:xfrm>
            <a:off x="4839308" y="1753903"/>
            <a:ext cx="2574952" cy="11862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619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p:cNvSpPr>
          <p:nvPr>
            <p:ph type="ctrTitle"/>
          </p:nvPr>
        </p:nvSpPr>
        <p:spPr>
          <a:xfrm>
            <a:off x="609600" y="144464"/>
            <a:ext cx="11582400" cy="892175"/>
          </a:xfrm>
        </p:spPr>
        <p:txBody>
          <a:bodyPr>
            <a:normAutofit fontScale="90000"/>
          </a:bodyPr>
          <a:lstStyle/>
          <a:p>
            <a:r>
              <a:rPr lang="en-US" sz="3600" dirty="0">
                <a:latin typeface="Arial" charset="0"/>
              </a:rPr>
              <a:t/>
            </a:r>
            <a:br>
              <a:rPr lang="en-US" sz="3600" dirty="0">
                <a:latin typeface="Arial" charset="0"/>
              </a:rPr>
            </a:br>
            <a:r>
              <a:rPr lang="en-US" sz="3600" dirty="0" err="1">
                <a:latin typeface="Arial" charset="0"/>
              </a:rPr>
              <a:t>Lichamelijke</a:t>
            </a:r>
            <a:r>
              <a:rPr lang="en-US" sz="3600" dirty="0">
                <a:latin typeface="Arial" charset="0"/>
              </a:rPr>
              <a:t>(</a:t>
            </a:r>
            <a:r>
              <a:rPr lang="en-US" sz="3600" dirty="0" err="1">
                <a:latin typeface="Arial" charset="0"/>
              </a:rPr>
              <a:t>genitale</a:t>
            </a:r>
            <a:r>
              <a:rPr lang="en-US" sz="3600" dirty="0">
                <a:latin typeface="Arial" charset="0"/>
              </a:rPr>
              <a:t>) ‘Seksuele' </a:t>
            </a:r>
            <a:r>
              <a:rPr lang="en-US" sz="3600" dirty="0" err="1">
                <a:latin typeface="Arial" charset="0"/>
              </a:rPr>
              <a:t>Responsen</a:t>
            </a:r>
            <a:r>
              <a:rPr lang="en-US" dirty="0"/>
              <a:t/>
            </a:r>
            <a:br>
              <a:rPr lang="en-US" dirty="0"/>
            </a:br>
            <a:endParaRPr lang="nl-NL" dirty="0"/>
          </a:p>
        </p:txBody>
      </p:sp>
      <p:sp>
        <p:nvSpPr>
          <p:cNvPr id="29699" name="Rectangle 3"/>
          <p:cNvSpPr>
            <a:spLocks noGrp="1"/>
          </p:cNvSpPr>
          <p:nvPr>
            <p:ph type="subTitle" idx="1"/>
          </p:nvPr>
        </p:nvSpPr>
        <p:spPr>
          <a:xfrm>
            <a:off x="0" y="1136650"/>
            <a:ext cx="12029440" cy="1752600"/>
          </a:xfrm>
        </p:spPr>
        <p:txBody>
          <a:bodyPr/>
          <a:lstStyle/>
          <a:p>
            <a:r>
              <a:rPr lang="en-US" dirty="0" err="1"/>
              <a:t>Zijn</a:t>
            </a:r>
            <a:r>
              <a:rPr lang="en-US" dirty="0"/>
              <a:t> al </a:t>
            </a:r>
            <a:r>
              <a:rPr lang="en-US" dirty="0" err="1"/>
              <a:t>vanaf</a:t>
            </a:r>
            <a:r>
              <a:rPr lang="en-US" dirty="0"/>
              <a:t> de 20e -24e week van de </a:t>
            </a:r>
            <a:r>
              <a:rPr lang="en-US" dirty="0" err="1"/>
              <a:t>zwangerschap</a:t>
            </a:r>
            <a:r>
              <a:rPr lang="en-US" dirty="0"/>
              <a:t> </a:t>
            </a:r>
            <a:r>
              <a:rPr lang="en-US" dirty="0" err="1"/>
              <a:t>mogelijk</a:t>
            </a:r>
            <a:r>
              <a:rPr lang="en-US" dirty="0"/>
              <a:t> </a:t>
            </a:r>
            <a:r>
              <a:rPr lang="nl-NL" dirty="0"/>
              <a:t>(</a:t>
            </a:r>
            <a:r>
              <a:rPr lang="nl-NL" sz="1600" i="1" dirty="0" err="1"/>
              <a:t>Martinson</a:t>
            </a:r>
            <a:r>
              <a:rPr lang="nl-NL" sz="1600" i="1" dirty="0"/>
              <a:t>, 1981</a:t>
            </a:r>
            <a:r>
              <a:rPr lang="nl-NL" dirty="0"/>
              <a:t>).</a:t>
            </a:r>
          </a:p>
        </p:txBody>
      </p:sp>
      <p:sp>
        <p:nvSpPr>
          <p:cNvPr id="29697" name="Footer Placeholder 4"/>
          <p:cNvSpPr>
            <a:spLocks noGrp="1"/>
          </p:cNvSpPr>
          <p:nvPr>
            <p:ph type="ftr" sz="quarter" idx="11"/>
          </p:nvPr>
        </p:nvSpPr>
        <p:spPr bwMode="auto">
          <a:noFill/>
          <a:ln>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alpha val="70000"/>
                  </a:srgbClr>
                </a:solidFill>
                <a:effectLst/>
                <a:uLnTx/>
                <a:uFillTx/>
                <a:latin typeface="Gill Sans MT" panose="020B0502020104020203"/>
                <a:ea typeface="+mn-ea"/>
                <a:cs typeface="+mn-cs"/>
              </a:rPr>
              <a:t>© Rik van Lunsen</a:t>
            </a:r>
          </a:p>
        </p:txBody>
      </p:sp>
      <p:pic>
        <p:nvPicPr>
          <p:cNvPr id="90116" name="Picture 4" descr="~AUT0000"/>
          <p:cNvPicPr>
            <a:picLocks noChangeAspect="1" noChangeArrowheads="1"/>
          </p:cNvPicPr>
          <p:nvPr/>
        </p:nvPicPr>
        <p:blipFill>
          <a:blip r:embed="rId2"/>
          <a:srcRect l="5618" t="7393" r="6554" b="7393"/>
          <a:stretch>
            <a:fillRect/>
          </a:stretch>
        </p:blipFill>
        <p:spPr bwMode="auto">
          <a:xfrm>
            <a:off x="2114550" y="1568410"/>
            <a:ext cx="7172325" cy="5289590"/>
          </a:xfrm>
          <a:prstGeom prst="rect">
            <a:avLst/>
          </a:prstGeom>
          <a:noFill/>
          <a:ln w="9525">
            <a:noFill/>
            <a:miter lim="800000"/>
            <a:headEnd/>
            <a:tailEnd/>
          </a:ln>
        </p:spPr>
      </p:pic>
    </p:spTree>
    <p:extLst>
      <p:ext uri="{BB962C8B-B14F-4D97-AF65-F5344CB8AC3E}">
        <p14:creationId xmlns:p14="http://schemas.microsoft.com/office/powerpoint/2010/main" val="1969771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AB48F50-1E7B-41DE-A434-0263CA76EEB3}"/>
              </a:ext>
            </a:extLst>
          </p:cNvPr>
          <p:cNvPicPr>
            <a:picLocks noChangeAspect="1" noChangeArrowheads="1"/>
          </p:cNvPicPr>
          <p:nvPr/>
        </p:nvPicPr>
        <p:blipFill>
          <a:blip r:embed="rId2"/>
          <a:srcRect l="5455" t="9654" r="5455" b="9654"/>
          <a:stretch>
            <a:fillRect/>
          </a:stretch>
        </p:blipFill>
        <p:spPr bwMode="auto">
          <a:xfrm>
            <a:off x="1552575" y="958850"/>
            <a:ext cx="8424863" cy="4306888"/>
          </a:xfrm>
          <a:prstGeom prst="rect">
            <a:avLst/>
          </a:prstGeom>
          <a:noFill/>
          <a:ln w="9525">
            <a:noFill/>
            <a:miter lim="800000"/>
            <a:headEnd/>
            <a:tailEnd/>
          </a:ln>
        </p:spPr>
      </p:pic>
      <p:sp>
        <p:nvSpPr>
          <p:cNvPr id="3" name="Rectangle 5">
            <a:extLst>
              <a:ext uri="{FF2B5EF4-FFF2-40B4-BE49-F238E27FC236}">
                <a16:creationId xmlns:a16="http://schemas.microsoft.com/office/drawing/2014/main" id="{F96743D5-461D-428C-A455-2AF6F1482787}"/>
              </a:ext>
            </a:extLst>
          </p:cNvPr>
          <p:cNvSpPr>
            <a:spLocks noChangeArrowheads="1"/>
          </p:cNvSpPr>
          <p:nvPr/>
        </p:nvSpPr>
        <p:spPr bwMode="auto">
          <a:xfrm>
            <a:off x="5837237" y="654050"/>
            <a:ext cx="5716587" cy="4899025"/>
          </a:xfrm>
          <a:prstGeom prst="rect">
            <a:avLst/>
          </a:prstGeom>
          <a:solidFill>
            <a:schemeClr val="bg1"/>
          </a:solidFill>
          <a:ln w="9525">
            <a:noFill/>
            <a:miter lim="800000"/>
            <a:headEnd/>
            <a:tailEnd/>
          </a:ln>
        </p:spPr>
        <p:txBody>
          <a:bodyPr wrap="none" anchor="ctr"/>
          <a:lstStyle/>
          <a:p>
            <a:endParaRPr lang="nl-NL">
              <a:latin typeface="Verdana" pitchFamily="34" charset="0"/>
            </a:endParaRPr>
          </a:p>
        </p:txBody>
      </p:sp>
    </p:spTree>
    <p:extLst>
      <p:ext uri="{BB962C8B-B14F-4D97-AF65-F5344CB8AC3E}">
        <p14:creationId xmlns:p14="http://schemas.microsoft.com/office/powerpoint/2010/main" val="44886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Footer Placeholder 4"/>
          <p:cNvSpPr>
            <a:spLocks noGrp="1"/>
          </p:cNvSpPr>
          <p:nvPr>
            <p:ph type="ftr" sz="quarter" idx="11"/>
          </p:nvPr>
        </p:nvSpPr>
        <p:spPr bwMode="auto"/>
        <p:txBody>
          <a:bodyPr vert="horz" lIns="91440" tIns="45720" rIns="91440" bIns="45720" rtlCol="0" anchor="ctr">
            <a:normAutofit/>
          </a:bodyPr>
          <a:lstStyle/>
          <a:p>
            <a:pPr marR="0" lvl="0" indent="0" fontAlgn="auto">
              <a:spcBef>
                <a:spcPts val="0"/>
              </a:spcBef>
              <a:spcAft>
                <a:spcPts val="600"/>
              </a:spcAft>
              <a:buClrTx/>
              <a:buSzTx/>
              <a:buFontTx/>
              <a:buNone/>
              <a:tabLst/>
              <a:defRPr/>
            </a:pPr>
            <a:r>
              <a:rPr kumimoji="0" lang="en-US" b="0" i="0" u="none" strike="noStrike" cap="none" spc="0" normalizeH="0" baseline="0" noProof="0">
                <a:ln>
                  <a:noFill/>
                </a:ln>
                <a:solidFill>
                  <a:srgbClr val="262626"/>
                </a:solidFill>
                <a:effectLst/>
                <a:uLnTx/>
                <a:uFillTx/>
              </a:rPr>
              <a:t>© Rik van Lunsen</a:t>
            </a:r>
          </a:p>
        </p:txBody>
      </p:sp>
      <p:sp>
        <p:nvSpPr>
          <p:cNvPr id="3" name="Rectangle 72">
            <a:extLst>
              <a:ext uri="{FF2B5EF4-FFF2-40B4-BE49-F238E27FC236}">
                <a16:creationId xmlns:a16="http://schemas.microsoft.com/office/drawing/2014/main" id="{B8447191-7547-F74F-FAD4-4EA6C6556B1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5093209" cy="6858000"/>
          </a:xfrm>
          <a:prstGeom prst="rect">
            <a:avLst/>
          </a:prstGeom>
          <a:solidFill>
            <a:srgbClr val="1D9A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 name="Titel 2">
            <a:extLst>
              <a:ext uri="{FF2B5EF4-FFF2-40B4-BE49-F238E27FC236}">
                <a16:creationId xmlns:a16="http://schemas.microsoft.com/office/drawing/2014/main" id="{2FCD612F-E4AF-1836-51C4-1E65EBEF5029}"/>
              </a:ext>
            </a:extLst>
          </p:cNvPr>
          <p:cNvSpPr txBox="1">
            <a:spLocks/>
          </p:cNvSpPr>
          <p:nvPr/>
        </p:nvSpPr>
        <p:spPr>
          <a:xfrm>
            <a:off x="524741" y="620392"/>
            <a:ext cx="3808268" cy="55046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nl-NL" sz="5600" b="0" i="0" u="none" strike="noStrike" kern="1200" cap="none" spc="0" normalizeH="0" baseline="0" noProof="0">
                <a:ln>
                  <a:noFill/>
                </a:ln>
                <a:solidFill>
                  <a:sysClr val="window" lastClr="FFFFFF"/>
                </a:solidFill>
                <a:effectLst/>
                <a:uLnTx/>
                <a:uFillTx/>
                <a:latin typeface="News Gothic MT"/>
                <a:ea typeface="+mj-ea"/>
                <a:cs typeface="+mj-cs"/>
              </a:rPr>
              <a:t>Genitale responsen bij kinderen treden op: </a:t>
            </a:r>
            <a:br>
              <a:rPr kumimoji="0" lang="en-US" altLang="nl-NL" sz="5600" b="0" i="0" u="none" strike="noStrike" kern="1200" cap="none" spc="0" normalizeH="0" baseline="0" noProof="0">
                <a:ln>
                  <a:noFill/>
                </a:ln>
                <a:solidFill>
                  <a:sysClr val="window" lastClr="FFFFFF"/>
                </a:solidFill>
                <a:effectLst/>
                <a:uLnTx/>
                <a:uFillTx/>
                <a:latin typeface="News Gothic MT"/>
                <a:ea typeface="+mj-ea"/>
                <a:cs typeface="+mj-cs"/>
              </a:rPr>
            </a:br>
            <a:endParaRPr kumimoji="0" lang="nl-NL" sz="5600" b="0" i="0" u="none" strike="noStrike" kern="1200" cap="none" spc="0" normalizeH="0" baseline="0" noProof="0" dirty="0">
              <a:ln>
                <a:noFill/>
              </a:ln>
              <a:solidFill>
                <a:sysClr val="window" lastClr="FFFFFF"/>
              </a:solidFill>
              <a:effectLst/>
              <a:uLnTx/>
              <a:uFillTx/>
              <a:latin typeface="Calibri Light" panose="020F0302020204030204"/>
              <a:ea typeface="+mj-ea"/>
              <a:cs typeface="+mj-cs"/>
            </a:endParaRPr>
          </a:p>
        </p:txBody>
      </p:sp>
      <p:sp>
        <p:nvSpPr>
          <p:cNvPr id="5" name="Footer Placeholder 4">
            <a:extLst>
              <a:ext uri="{FF2B5EF4-FFF2-40B4-BE49-F238E27FC236}">
                <a16:creationId xmlns:a16="http://schemas.microsoft.com/office/drawing/2014/main" id="{53C860BD-0C8E-9CAF-2058-B91AC037CB90}"/>
              </a:ext>
            </a:extLst>
          </p:cNvPr>
          <p:cNvSpPr txBox="1">
            <a:spLocks/>
          </p:cNvSpPr>
          <p:nvPr/>
        </p:nvSpPr>
        <p:spPr bwMode="auto">
          <a:xfrm>
            <a:off x="4038600" y="6356350"/>
            <a:ext cx="4114800" cy="365125"/>
          </a:xfrm>
          <a:prstGeom prst="rect">
            <a:avLst/>
          </a:prstGeom>
        </p:spPr>
        <p:txBody>
          <a:bodyPr vert="horz" lIns="91440" tIns="45720" rIns="91440" bIns="45720" rtlCol="0" anchor="ctr">
            <a:norm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en-GB">
                <a:solidFill>
                  <a:prstClr val="black">
                    <a:tint val="75000"/>
                  </a:prstClr>
                </a:solidFill>
                <a:latin typeface="Calibri" panose="020F0502020204030204"/>
                <a:ea typeface="MS PGothic" pitchFamily="34" charset="-128"/>
              </a:rPr>
              <a:t>© Rik van Lunsen</a:t>
            </a:r>
          </a:p>
        </p:txBody>
      </p:sp>
      <p:sp>
        <p:nvSpPr>
          <p:cNvPr id="6" name="Slide Number Placeholder 5">
            <a:extLst>
              <a:ext uri="{FF2B5EF4-FFF2-40B4-BE49-F238E27FC236}">
                <a16:creationId xmlns:a16="http://schemas.microsoft.com/office/drawing/2014/main" id="{F69D8018-A300-64CB-1BA6-1BC2ED0FC0B4}"/>
              </a:ext>
            </a:extLst>
          </p:cNvPr>
          <p:cNvSpPr txBox="1">
            <a:spLocks/>
          </p:cNvSpPr>
          <p:nvPr/>
        </p:nvSpPr>
        <p:spPr bwMode="auto">
          <a:xfrm>
            <a:off x="8610600" y="6356350"/>
            <a:ext cx="2743200" cy="365125"/>
          </a:xfrm>
          <a:prstGeom prst="rect">
            <a:avLst/>
          </a:prstGeom>
        </p:spPr>
        <p:txBody>
          <a:bodyPr vert="horz" lIns="91440" tIns="45720" rIns="91440" bIns="45720" numCol="1" rtlCol="0" anchor="ctr" anchorCtr="0" compatLnSpc="1">
            <a:prstTxWarp prst="textNoShape">
              <a:avLst/>
            </a:prstTxWarp>
            <a:norm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63309991-B273-46DF-B1F4-FCB4C4A3E2C2}" type="slidenum">
              <a:rPr lang="en-GB" smtClean="0">
                <a:solidFill>
                  <a:prstClr val="black">
                    <a:tint val="75000"/>
                  </a:prstClr>
                </a:solidFill>
                <a:latin typeface="Verdana" pitchFamily="34" charset="0"/>
                <a:ea typeface="MS PGothic" pitchFamily="34" charset="-128"/>
              </a:rPr>
              <a:pPr>
                <a:spcAft>
                  <a:spcPts val="600"/>
                </a:spcAft>
              </a:pPr>
              <a:t>26</a:t>
            </a:fld>
            <a:endParaRPr lang="en-GB">
              <a:solidFill>
                <a:prstClr val="black">
                  <a:tint val="75000"/>
                </a:prstClr>
              </a:solidFill>
              <a:latin typeface="Verdana" pitchFamily="34" charset="0"/>
              <a:ea typeface="MS PGothic" pitchFamily="34" charset="-128"/>
            </a:endParaRPr>
          </a:p>
        </p:txBody>
      </p:sp>
      <p:graphicFrame>
        <p:nvGraphicFramePr>
          <p:cNvPr id="7" name="Text Box 2">
            <a:extLst>
              <a:ext uri="{FF2B5EF4-FFF2-40B4-BE49-F238E27FC236}">
                <a16:creationId xmlns:a16="http://schemas.microsoft.com/office/drawing/2014/main" id="{A865A260-FB25-3A74-7B05-AD7A3482387C}"/>
              </a:ext>
            </a:extLst>
          </p:cNvPr>
          <p:cNvGraphicFramePr/>
          <p:nvPr>
            <p:extLst>
              <p:ext uri="{D42A27DB-BD31-4B8C-83A1-F6EECF244321}">
                <p14:modId xmlns:p14="http://schemas.microsoft.com/office/powerpoint/2010/main" val="3565657033"/>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42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C67216-D926-4A3B-A2B3-36C6D1FAAE7D}"/>
              </a:ext>
            </a:extLst>
          </p:cNvPr>
          <p:cNvSpPr>
            <a:spLocks noGrp="1"/>
          </p:cNvSpPr>
          <p:nvPr>
            <p:ph type="title"/>
          </p:nvPr>
        </p:nvSpPr>
        <p:spPr/>
        <p:txBody>
          <a:bodyPr/>
          <a:lstStyle/>
          <a:p>
            <a:r>
              <a:rPr lang="nl-NL" dirty="0"/>
              <a:t>Conditionering van de lichamelijke “seksuele respons”</a:t>
            </a:r>
          </a:p>
        </p:txBody>
      </p:sp>
      <p:sp>
        <p:nvSpPr>
          <p:cNvPr id="3" name="Tijdelijke aanduiding voor inhoud 2">
            <a:extLst>
              <a:ext uri="{FF2B5EF4-FFF2-40B4-BE49-F238E27FC236}">
                <a16:creationId xmlns:a16="http://schemas.microsoft.com/office/drawing/2014/main" id="{0F26AC4B-5172-4AF2-ACAA-55AAAA84725A}"/>
              </a:ext>
            </a:extLst>
          </p:cNvPr>
          <p:cNvSpPr>
            <a:spLocks noGrp="1"/>
          </p:cNvSpPr>
          <p:nvPr>
            <p:ph idx="1"/>
          </p:nvPr>
        </p:nvSpPr>
        <p:spPr/>
        <p:txBody>
          <a:bodyPr>
            <a:normAutofit lnSpcReduction="10000"/>
          </a:bodyPr>
          <a:lstStyle/>
          <a:p>
            <a:pPr marL="0" indent="0">
              <a:buNone/>
            </a:pPr>
            <a:r>
              <a:rPr lang="nl-NL" dirty="0"/>
              <a:t>1. Positieve (</a:t>
            </a:r>
            <a:r>
              <a:rPr lang="nl-NL" dirty="0" err="1"/>
              <a:t>operante</a:t>
            </a:r>
            <a:r>
              <a:rPr lang="nl-NL" dirty="0"/>
              <a:t>) conditionering: </a:t>
            </a:r>
          </a:p>
          <a:p>
            <a:r>
              <a:rPr lang="nl-NL" dirty="0"/>
              <a:t>Zelf aanraken van de geslachtsdelen  wordt prettig gevonden en door opvoeders niet bestraft</a:t>
            </a:r>
          </a:p>
          <a:p>
            <a:r>
              <a:rPr lang="nl-NL" dirty="0"/>
              <a:t>Er zijn meer positieve emoties die tot (genitale) </a:t>
            </a:r>
            <a:r>
              <a:rPr lang="nl-NL" dirty="0" err="1"/>
              <a:t>arousal</a:t>
            </a:r>
            <a:r>
              <a:rPr lang="nl-NL" dirty="0"/>
              <a:t> leiden dan negatieve (positieve hechting )</a:t>
            </a:r>
          </a:p>
          <a:p>
            <a:pPr marL="0" indent="0">
              <a:buNone/>
            </a:pPr>
            <a:r>
              <a:rPr lang="nl-NL" dirty="0"/>
              <a:t>1I. Negatieve (</a:t>
            </a:r>
            <a:r>
              <a:rPr lang="nl-NL" dirty="0" err="1"/>
              <a:t>operante</a:t>
            </a:r>
            <a:r>
              <a:rPr lang="nl-NL" dirty="0"/>
              <a:t>) conditionering: </a:t>
            </a:r>
          </a:p>
          <a:p>
            <a:r>
              <a:rPr lang="nl-NL" dirty="0"/>
              <a:t>Zelf aanraken van de geslachtdelen wordt bestraft en/of de geslachtsdelen worden  door anderen gestimuleerd</a:t>
            </a:r>
          </a:p>
          <a:p>
            <a:r>
              <a:rPr lang="nl-NL" dirty="0"/>
              <a:t>Er zijn frequent negatieve emoties (angst, pijn..) die tot (genitale) </a:t>
            </a:r>
            <a:r>
              <a:rPr lang="nl-NL" dirty="0" err="1"/>
              <a:t>arousal</a:t>
            </a:r>
            <a:r>
              <a:rPr lang="nl-NL" dirty="0"/>
              <a:t> leiden </a:t>
            </a:r>
          </a:p>
          <a:p>
            <a:endParaRPr lang="nl-NL" dirty="0"/>
          </a:p>
          <a:p>
            <a:pPr marL="0" indent="0">
              <a:buNone/>
            </a:pPr>
            <a:endParaRPr lang="nl-NL" dirty="0"/>
          </a:p>
          <a:p>
            <a:pPr marL="0" indent="0">
              <a:buNone/>
            </a:pPr>
            <a:endParaRPr lang="nl-NL" dirty="0"/>
          </a:p>
          <a:p>
            <a:pPr marL="0" indent="0">
              <a:buNone/>
            </a:pPr>
            <a:endParaRPr lang="nl-NL" dirty="0"/>
          </a:p>
        </p:txBody>
      </p:sp>
      <p:sp>
        <p:nvSpPr>
          <p:cNvPr id="4" name="Rechteraccolade 3">
            <a:extLst>
              <a:ext uri="{FF2B5EF4-FFF2-40B4-BE49-F238E27FC236}">
                <a16:creationId xmlns:a16="http://schemas.microsoft.com/office/drawing/2014/main" id="{80922DE2-A312-44A5-9756-738A391DB6D2}"/>
              </a:ext>
            </a:extLst>
          </p:cNvPr>
          <p:cNvSpPr/>
          <p:nvPr/>
        </p:nvSpPr>
        <p:spPr>
          <a:xfrm>
            <a:off x="9296400" y="2783840"/>
            <a:ext cx="1117600" cy="1351280"/>
          </a:xfrm>
          <a:prstGeom prst="rightBrace">
            <a:avLst>
              <a:gd name="adj1" fmla="val 8333"/>
              <a:gd name="adj2" fmla="val 51504"/>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 name="Tekstvak 4">
            <a:extLst>
              <a:ext uri="{FF2B5EF4-FFF2-40B4-BE49-F238E27FC236}">
                <a16:creationId xmlns:a16="http://schemas.microsoft.com/office/drawing/2014/main" id="{F4583DCD-1C61-4385-8215-E0CAB648652C}"/>
              </a:ext>
            </a:extLst>
          </p:cNvPr>
          <p:cNvSpPr txBox="1"/>
          <p:nvPr/>
        </p:nvSpPr>
        <p:spPr>
          <a:xfrm>
            <a:off x="10505440" y="2885440"/>
            <a:ext cx="1493999" cy="1200329"/>
          </a:xfrm>
          <a:prstGeom prst="rect">
            <a:avLst/>
          </a:prstGeom>
          <a:noFill/>
        </p:spPr>
        <p:txBody>
          <a:bodyPr wrap="none" rtlCol="0">
            <a:spAutoFit/>
          </a:bodyPr>
          <a:lstStyle/>
          <a:p>
            <a:pPr algn="ctr"/>
            <a:r>
              <a:rPr lang="nl-NL" sz="2400" dirty="0">
                <a:solidFill>
                  <a:srgbClr val="FF0000"/>
                </a:solidFill>
              </a:rPr>
              <a:t>LUST</a:t>
            </a:r>
          </a:p>
          <a:p>
            <a:pPr algn="ctr"/>
            <a:r>
              <a:rPr lang="nl-NL" sz="2400" dirty="0">
                <a:solidFill>
                  <a:srgbClr val="FF0000"/>
                </a:solidFill>
              </a:rPr>
              <a:t>&amp;</a:t>
            </a:r>
          </a:p>
          <a:p>
            <a:pPr algn="ctr"/>
            <a:r>
              <a:rPr lang="nl-NL" sz="2400" dirty="0">
                <a:solidFill>
                  <a:srgbClr val="FF0000"/>
                </a:solidFill>
              </a:rPr>
              <a:t>Verbinding</a:t>
            </a:r>
          </a:p>
        </p:txBody>
      </p:sp>
      <p:sp>
        <p:nvSpPr>
          <p:cNvPr id="6" name="Rechteraccolade 5">
            <a:extLst>
              <a:ext uri="{FF2B5EF4-FFF2-40B4-BE49-F238E27FC236}">
                <a16:creationId xmlns:a16="http://schemas.microsoft.com/office/drawing/2014/main" id="{3C935DAC-D7CF-43F8-895E-A71F018774D1}"/>
              </a:ext>
            </a:extLst>
          </p:cNvPr>
          <p:cNvSpPr/>
          <p:nvPr/>
        </p:nvSpPr>
        <p:spPr>
          <a:xfrm>
            <a:off x="9334500" y="4422140"/>
            <a:ext cx="1117600" cy="1351280"/>
          </a:xfrm>
          <a:prstGeom prst="rightBrace">
            <a:avLst>
              <a:gd name="adj1" fmla="val 8333"/>
              <a:gd name="adj2" fmla="val 51504"/>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 name="Tekstvak 6">
            <a:extLst>
              <a:ext uri="{FF2B5EF4-FFF2-40B4-BE49-F238E27FC236}">
                <a16:creationId xmlns:a16="http://schemas.microsoft.com/office/drawing/2014/main" id="{3E9C3873-D053-44B6-91DA-892374507410}"/>
              </a:ext>
            </a:extLst>
          </p:cNvPr>
          <p:cNvSpPr txBox="1"/>
          <p:nvPr/>
        </p:nvSpPr>
        <p:spPr>
          <a:xfrm>
            <a:off x="10190923" y="4483789"/>
            <a:ext cx="1762538" cy="1323439"/>
          </a:xfrm>
          <a:prstGeom prst="rect">
            <a:avLst/>
          </a:prstGeom>
          <a:noFill/>
        </p:spPr>
        <p:txBody>
          <a:bodyPr wrap="square" rtlCol="0">
            <a:spAutoFit/>
          </a:bodyPr>
          <a:lstStyle/>
          <a:p>
            <a:pPr algn="ctr"/>
            <a:r>
              <a:rPr lang="nl-NL" sz="2000" dirty="0">
                <a:solidFill>
                  <a:srgbClr val="FF0000"/>
                </a:solidFill>
                <a:latin typeface="Calibri" panose="020F0502020204030204" pitchFamily="34" charset="0"/>
                <a:cs typeface="Calibri" panose="020F0502020204030204" pitchFamily="34" charset="0"/>
              </a:rPr>
              <a:t>↑ kans op een o</a:t>
            </a:r>
            <a:r>
              <a:rPr lang="nl-NL" sz="2000" dirty="0">
                <a:solidFill>
                  <a:srgbClr val="FF0000"/>
                </a:solidFill>
              </a:rPr>
              <a:t>ngezonde seksuele ontwikkeling</a:t>
            </a:r>
          </a:p>
        </p:txBody>
      </p:sp>
    </p:spTree>
    <p:extLst>
      <p:ext uri="{BB962C8B-B14F-4D97-AF65-F5344CB8AC3E}">
        <p14:creationId xmlns:p14="http://schemas.microsoft.com/office/powerpoint/2010/main" val="353885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F8AED6-92B9-40BC-A569-6F4560FCD334}"/>
              </a:ext>
            </a:extLst>
          </p:cNvPr>
          <p:cNvSpPr txBox="1">
            <a:spLocks/>
          </p:cNvSpPr>
          <p:nvPr/>
        </p:nvSpPr>
        <p:spPr>
          <a:xfrm>
            <a:off x="2182241" y="413512"/>
            <a:ext cx="7729728" cy="1188720"/>
          </a:xfrm>
          <a:prstGeom prst="rect">
            <a:avLst/>
          </a:prstGeom>
        </p:spPr>
        <p:txBody>
          <a:bodyPr>
            <a:normAutofit fontScale="90000" lnSpcReduction="20000"/>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nl-NL" b="1">
                <a:solidFill>
                  <a:srgbClr val="595959"/>
                </a:solidFill>
                <a:latin typeface="News Gothic MT"/>
              </a:rPr>
              <a:t/>
            </a:r>
            <a:br>
              <a:rPr lang="nl-NL" b="1">
                <a:solidFill>
                  <a:srgbClr val="595959"/>
                </a:solidFill>
                <a:latin typeface="News Gothic MT"/>
              </a:rPr>
            </a:br>
            <a:r>
              <a:rPr lang="nl-NL" b="1">
                <a:solidFill>
                  <a:srgbClr val="595959"/>
                </a:solidFill>
                <a:latin typeface="News Gothic MT"/>
              </a:rPr>
              <a:t>Een gezonde seksuele ontwikkeling?</a:t>
            </a:r>
            <a:br>
              <a:rPr lang="nl-NL" b="1">
                <a:solidFill>
                  <a:srgbClr val="595959"/>
                </a:solidFill>
                <a:latin typeface="News Gothic MT"/>
              </a:rPr>
            </a:br>
            <a:endParaRPr lang="nl-NL" dirty="0"/>
          </a:p>
        </p:txBody>
      </p:sp>
      <p:sp>
        <p:nvSpPr>
          <p:cNvPr id="3" name="Tekstvak 2">
            <a:extLst>
              <a:ext uri="{FF2B5EF4-FFF2-40B4-BE49-F238E27FC236}">
                <a16:creationId xmlns:a16="http://schemas.microsoft.com/office/drawing/2014/main" id="{EF5119D6-2CB3-42A1-A904-823D2C0DDC88}"/>
              </a:ext>
            </a:extLst>
          </p:cNvPr>
          <p:cNvSpPr txBox="1"/>
          <p:nvPr/>
        </p:nvSpPr>
        <p:spPr>
          <a:xfrm>
            <a:off x="2609850" y="2034659"/>
            <a:ext cx="7210425" cy="523220"/>
          </a:xfrm>
          <a:prstGeom prst="rect">
            <a:avLst/>
          </a:prstGeom>
          <a:noFill/>
        </p:spPr>
        <p:txBody>
          <a:bodyPr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effectLst/>
                <a:uLnTx/>
                <a:uFillTx/>
                <a:latin typeface="Arial" charset="0"/>
                <a:ea typeface="+mn-ea"/>
                <a:cs typeface="+mn-cs"/>
              </a:rPr>
              <a:t>Wat moet er allemaal ontwikkeld worden ?</a:t>
            </a:r>
          </a:p>
        </p:txBody>
      </p:sp>
      <p:graphicFrame>
        <p:nvGraphicFramePr>
          <p:cNvPr id="4" name="Tekstvak 5">
            <a:extLst>
              <a:ext uri="{FF2B5EF4-FFF2-40B4-BE49-F238E27FC236}">
                <a16:creationId xmlns:a16="http://schemas.microsoft.com/office/drawing/2014/main" id="{C0BBA980-94A8-4317-87E8-3406C22A6EF4}"/>
              </a:ext>
            </a:extLst>
          </p:cNvPr>
          <p:cNvGraphicFramePr/>
          <p:nvPr/>
        </p:nvGraphicFramePr>
        <p:xfrm>
          <a:off x="1895475" y="3033038"/>
          <a:ext cx="8571865" cy="32213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2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58AD3F59-1E2B-4729-B73B-0D12EC376ED7}"/>
              </a:ext>
            </a:extLst>
          </p:cNvPr>
          <p:cNvSpPr>
            <a:spLocks noChangeArrowheads="1"/>
          </p:cNvSpPr>
          <p:nvPr/>
        </p:nvSpPr>
        <p:spPr bwMode="auto">
          <a:xfrm>
            <a:off x="575351" y="431515"/>
            <a:ext cx="4674743" cy="1009169"/>
          </a:xfrm>
          <a:prstGeom prst="rect">
            <a:avLst/>
          </a:prstGeom>
          <a:solidFill>
            <a:schemeClr val="bg1"/>
          </a:solidFill>
          <a:ln w="28575">
            <a:solidFill>
              <a:schemeClr val="tx1"/>
            </a:solidFill>
          </a:ln>
        </p:spPr>
        <p:txBody>
          <a:bodyPr vert="horz" lIns="91440" tIns="45720" rIns="91440" bIns="45720" rtlCol="0" anchor="b">
            <a:normAutofit/>
          </a:bodyPr>
          <a:lstStyle/>
          <a:p>
            <a:pPr algn="ctr" defTabSz="914400">
              <a:lnSpc>
                <a:spcPct val="90000"/>
              </a:lnSpc>
              <a:spcBef>
                <a:spcPct val="0"/>
              </a:spcBef>
              <a:spcAft>
                <a:spcPts val="600"/>
              </a:spcAft>
            </a:pPr>
            <a:r>
              <a:rPr lang="en-US" sz="3200" kern="1200" dirty="0" err="1">
                <a:latin typeface="+mj-lt"/>
                <a:ea typeface="+mj-ea"/>
                <a:cs typeface="+mj-cs"/>
              </a:rPr>
              <a:t>Voorwaarden</a:t>
            </a:r>
            <a:r>
              <a:rPr lang="en-US" sz="3200" kern="1200" dirty="0">
                <a:latin typeface="+mj-lt"/>
                <a:ea typeface="+mj-ea"/>
                <a:cs typeface="+mj-cs"/>
              </a:rPr>
              <a:t> “</a:t>
            </a:r>
            <a:r>
              <a:rPr lang="en-US" sz="3200" kern="1200" dirty="0" err="1">
                <a:latin typeface="+mj-lt"/>
                <a:ea typeface="+mj-ea"/>
                <a:cs typeface="+mj-cs"/>
              </a:rPr>
              <a:t>gezonde</a:t>
            </a:r>
            <a:r>
              <a:rPr lang="en-US" sz="3200" kern="1200" dirty="0">
                <a:latin typeface="+mj-lt"/>
                <a:ea typeface="+mj-ea"/>
                <a:cs typeface="+mj-cs"/>
              </a:rPr>
              <a:t>” </a:t>
            </a:r>
            <a:r>
              <a:rPr lang="en-US" sz="3200" kern="1200" dirty="0" err="1">
                <a:latin typeface="+mj-lt"/>
                <a:ea typeface="+mj-ea"/>
                <a:cs typeface="+mj-cs"/>
              </a:rPr>
              <a:t>seksualiteitsontwikkeling</a:t>
            </a:r>
            <a:endParaRPr lang="en-US" sz="3200" kern="1200" dirty="0">
              <a:latin typeface="+mj-lt"/>
              <a:ea typeface="+mj-ea"/>
              <a:cs typeface="+mj-cs"/>
            </a:endParaRPr>
          </a:p>
        </p:txBody>
      </p:sp>
      <p:sp>
        <p:nvSpPr>
          <p:cNvPr id="5" name="Rectangle 5">
            <a:extLst>
              <a:ext uri="{FF2B5EF4-FFF2-40B4-BE49-F238E27FC236}">
                <a16:creationId xmlns:a16="http://schemas.microsoft.com/office/drawing/2014/main" id="{52CB5895-0687-4B2C-8D84-FB36964222C6}"/>
              </a:ext>
            </a:extLst>
          </p:cNvPr>
          <p:cNvSpPr>
            <a:spLocks noChangeArrowheads="1"/>
          </p:cNvSpPr>
          <p:nvPr/>
        </p:nvSpPr>
        <p:spPr bwMode="auto">
          <a:xfrm>
            <a:off x="467420" y="2273156"/>
            <a:ext cx="11584167" cy="3395091"/>
          </a:xfrm>
          <a:prstGeom prst="rect">
            <a:avLst/>
          </a:prstGeom>
        </p:spPr>
        <p:txBody>
          <a:bodyPr vert="horz" lIns="91440" tIns="45720" rIns="91440" bIns="45720" rtlCol="0">
            <a:noAutofit/>
          </a:bodyPr>
          <a:lstStyle/>
          <a:p>
            <a:pPr marL="381000" defTabSz="914400">
              <a:lnSpc>
                <a:spcPct val="90000"/>
              </a:lnSpc>
              <a:spcBef>
                <a:spcPts val="2000"/>
              </a:spcBef>
              <a:buClr>
                <a:srgbClr val="6FB7D7"/>
              </a:buClr>
              <a:buSzPct val="110000"/>
            </a:pPr>
            <a:r>
              <a:rPr lang="en-US" sz="2400" dirty="0"/>
              <a:t>1. </a:t>
            </a:r>
            <a:r>
              <a:rPr lang="en-US" sz="2400" dirty="0" err="1"/>
              <a:t>Een</a:t>
            </a:r>
            <a:r>
              <a:rPr lang="en-US" sz="2400" dirty="0"/>
              <a:t> warm </a:t>
            </a:r>
            <a:r>
              <a:rPr lang="en-US" sz="2400" dirty="0" err="1"/>
              <a:t>en</a:t>
            </a:r>
            <a:r>
              <a:rPr lang="en-US" sz="2400" dirty="0"/>
              <a:t> </a:t>
            </a:r>
            <a:r>
              <a:rPr lang="en-US" sz="2400" dirty="0" err="1"/>
              <a:t>veilig</a:t>
            </a:r>
            <a:r>
              <a:rPr lang="en-US" sz="2400" dirty="0"/>
              <a:t> nest  (</a:t>
            </a:r>
            <a:r>
              <a:rPr lang="en-US" sz="2400" dirty="0" err="1"/>
              <a:t>Veilige</a:t>
            </a:r>
            <a:r>
              <a:rPr lang="en-US" sz="2400" dirty="0"/>
              <a:t> </a:t>
            </a:r>
            <a:r>
              <a:rPr lang="en-US" sz="2400" dirty="0" err="1"/>
              <a:t>Hechting</a:t>
            </a:r>
            <a:r>
              <a:rPr lang="en-US" sz="2400" dirty="0"/>
              <a:t>)</a:t>
            </a:r>
          </a:p>
          <a:p>
            <a:pPr marL="381000" defTabSz="914400">
              <a:lnSpc>
                <a:spcPct val="90000"/>
              </a:lnSpc>
              <a:spcBef>
                <a:spcPts val="2000"/>
              </a:spcBef>
              <a:buClr>
                <a:srgbClr val="6FB7D7"/>
              </a:buClr>
              <a:buSzPct val="110000"/>
            </a:pPr>
            <a:r>
              <a:rPr lang="en-US" sz="2400" dirty="0"/>
              <a:t>2. </a:t>
            </a:r>
            <a:r>
              <a:rPr lang="en-US" sz="2400" dirty="0" err="1"/>
              <a:t>Positief</a:t>
            </a:r>
            <a:r>
              <a:rPr lang="en-US" sz="2400" dirty="0"/>
              <a:t>  </a:t>
            </a:r>
            <a:r>
              <a:rPr lang="en-US" sz="2400" dirty="0" err="1"/>
              <a:t>voorbeeldgedrag</a:t>
            </a:r>
            <a:r>
              <a:rPr lang="en-US" sz="2400" dirty="0"/>
              <a:t> </a:t>
            </a:r>
            <a:r>
              <a:rPr lang="en-US" sz="2400" dirty="0" err="1"/>
              <a:t>t.a.v</a:t>
            </a:r>
            <a:r>
              <a:rPr lang="en-US" sz="2400" dirty="0"/>
              <a:t>. </a:t>
            </a:r>
            <a:r>
              <a:rPr lang="en-US" sz="2400" dirty="0" err="1"/>
              <a:t>relationeel</a:t>
            </a:r>
            <a:r>
              <a:rPr lang="en-US" sz="2400" dirty="0"/>
              <a:t> </a:t>
            </a:r>
            <a:r>
              <a:rPr lang="en-US" sz="2400" dirty="0" err="1"/>
              <a:t>gedrag</a:t>
            </a:r>
            <a:endParaRPr lang="en-US" sz="2400" dirty="0"/>
          </a:p>
          <a:p>
            <a:pPr marL="381000" defTabSz="914400">
              <a:lnSpc>
                <a:spcPct val="90000"/>
              </a:lnSpc>
              <a:spcBef>
                <a:spcPts val="2000"/>
              </a:spcBef>
              <a:buClr>
                <a:srgbClr val="6FB7D7"/>
              </a:buClr>
              <a:buSzPct val="110000"/>
            </a:pPr>
            <a:r>
              <a:rPr lang="en-US" sz="2400" dirty="0"/>
              <a:t>3. </a:t>
            </a:r>
            <a:r>
              <a:rPr lang="en-US" sz="2400" dirty="0" err="1"/>
              <a:t>Positieve</a:t>
            </a:r>
            <a:r>
              <a:rPr lang="en-US" sz="2400" dirty="0"/>
              <a:t> </a:t>
            </a:r>
            <a:r>
              <a:rPr lang="en-US" sz="2400" dirty="0" err="1"/>
              <a:t>boodschappen</a:t>
            </a:r>
            <a:r>
              <a:rPr lang="en-US" sz="2400" dirty="0"/>
              <a:t> </a:t>
            </a:r>
            <a:r>
              <a:rPr lang="en-US" sz="2400" dirty="0" err="1"/>
              <a:t>t.a.v</a:t>
            </a:r>
            <a:r>
              <a:rPr lang="en-US" sz="2400" dirty="0"/>
              <a:t> </a:t>
            </a:r>
            <a:r>
              <a:rPr lang="en-US" sz="2400" dirty="0" err="1"/>
              <a:t>seksualiteit</a:t>
            </a:r>
            <a:r>
              <a:rPr lang="en-US" sz="2400" dirty="0"/>
              <a:t> in </a:t>
            </a:r>
            <a:r>
              <a:rPr lang="en-US" sz="2400" dirty="0" err="1"/>
              <a:t>informeel</a:t>
            </a:r>
            <a:r>
              <a:rPr lang="en-US" sz="2400" dirty="0"/>
              <a:t> </a:t>
            </a:r>
            <a:r>
              <a:rPr lang="en-US" sz="2400" dirty="0" err="1"/>
              <a:t>en</a:t>
            </a:r>
            <a:r>
              <a:rPr lang="en-US" sz="2400" dirty="0"/>
              <a:t> </a:t>
            </a:r>
            <a:r>
              <a:rPr lang="en-US" sz="2400" dirty="0" err="1"/>
              <a:t>formeel</a:t>
            </a:r>
            <a:r>
              <a:rPr lang="en-US" sz="2400" dirty="0"/>
              <a:t> “curriculum”</a:t>
            </a:r>
          </a:p>
          <a:p>
            <a:pPr marL="381000" defTabSz="914400">
              <a:lnSpc>
                <a:spcPct val="90000"/>
              </a:lnSpc>
              <a:spcBef>
                <a:spcPts val="2000"/>
              </a:spcBef>
              <a:buClr>
                <a:srgbClr val="6FB7D7"/>
              </a:buClr>
              <a:buSzPct val="110000"/>
            </a:pPr>
            <a:r>
              <a:rPr lang="en-US" sz="2400" dirty="0"/>
              <a:t>4. </a:t>
            </a:r>
            <a:r>
              <a:rPr lang="en-US" sz="2400" dirty="0" err="1"/>
              <a:t>Mogelijkheid</a:t>
            </a:r>
            <a:r>
              <a:rPr lang="en-US" sz="2400" dirty="0"/>
              <a:t> tot </a:t>
            </a:r>
            <a:r>
              <a:rPr lang="en-US" sz="2400" dirty="0" err="1"/>
              <a:t>leeftijdsspecifiek</a:t>
            </a:r>
            <a:r>
              <a:rPr lang="en-US" sz="2400" dirty="0"/>
              <a:t> </a:t>
            </a:r>
            <a:r>
              <a:rPr lang="en-US" sz="2400" dirty="0" err="1"/>
              <a:t>consensueel</a:t>
            </a:r>
            <a:r>
              <a:rPr lang="en-US" sz="2400" dirty="0"/>
              <a:t>  “sexual rehearsal play”</a:t>
            </a:r>
          </a:p>
          <a:p>
            <a:pPr marL="381000" defTabSz="914400">
              <a:lnSpc>
                <a:spcPct val="90000"/>
              </a:lnSpc>
              <a:spcBef>
                <a:spcPts val="2000"/>
              </a:spcBef>
              <a:buClr>
                <a:srgbClr val="6FB7D7"/>
              </a:buClr>
              <a:buSzPct val="110000"/>
            </a:pPr>
            <a:r>
              <a:rPr lang="en-US" sz="2400" dirty="0"/>
              <a:t>5. </a:t>
            </a:r>
            <a:r>
              <a:rPr lang="en-US" sz="2400" dirty="0" err="1"/>
              <a:t>Bij</a:t>
            </a:r>
            <a:r>
              <a:rPr lang="en-US" sz="2400" dirty="0"/>
              <a:t> het </a:t>
            </a:r>
            <a:r>
              <a:rPr lang="en-US" sz="2400" dirty="0" err="1"/>
              <a:t>lijf</a:t>
            </a:r>
            <a:r>
              <a:rPr lang="en-US" sz="2400" dirty="0"/>
              <a:t> </a:t>
            </a:r>
            <a:r>
              <a:rPr lang="en-US" sz="2400" dirty="0" err="1"/>
              <a:t>passende</a:t>
            </a:r>
            <a:r>
              <a:rPr lang="en-US" sz="2400" dirty="0"/>
              <a:t> </a:t>
            </a:r>
            <a:r>
              <a:rPr lang="en-US" sz="2400" dirty="0" err="1"/>
              <a:t>genderidentiteit</a:t>
            </a:r>
            <a:endParaRPr lang="en-US" sz="2400" dirty="0"/>
          </a:p>
          <a:p>
            <a:pPr marL="381000" defTabSz="914400">
              <a:lnSpc>
                <a:spcPct val="90000"/>
              </a:lnSpc>
              <a:spcBef>
                <a:spcPts val="2000"/>
              </a:spcBef>
              <a:buClr>
                <a:srgbClr val="6FB7D7"/>
              </a:buClr>
              <a:buSzPct val="110000"/>
            </a:pPr>
            <a:r>
              <a:rPr lang="en-US" sz="2400" dirty="0"/>
              <a:t>6. </a:t>
            </a:r>
            <a:r>
              <a:rPr lang="en-US" sz="2400" dirty="0" err="1"/>
              <a:t>Intacte</a:t>
            </a:r>
            <a:r>
              <a:rPr lang="en-US" sz="2400" dirty="0"/>
              <a:t> </a:t>
            </a:r>
            <a:r>
              <a:rPr lang="en-US" sz="2400" dirty="0" err="1"/>
              <a:t>seksuele</a:t>
            </a:r>
            <a:r>
              <a:rPr lang="en-US" sz="2400" dirty="0"/>
              <a:t> </a:t>
            </a:r>
            <a:r>
              <a:rPr lang="en-US" sz="2400" dirty="0" err="1"/>
              <a:t>anatomie</a:t>
            </a:r>
            <a:r>
              <a:rPr lang="en-US" sz="2400" dirty="0"/>
              <a:t>/</a:t>
            </a:r>
            <a:r>
              <a:rPr lang="en-US" sz="2400" dirty="0" err="1"/>
              <a:t>endocrinologie</a:t>
            </a:r>
            <a:r>
              <a:rPr lang="en-US" sz="2400" dirty="0"/>
              <a:t> </a:t>
            </a:r>
          </a:p>
          <a:p>
            <a:pPr marL="381000" defTabSz="914400">
              <a:lnSpc>
                <a:spcPct val="90000"/>
              </a:lnSpc>
              <a:spcBef>
                <a:spcPts val="2000"/>
              </a:spcBef>
              <a:buClr>
                <a:srgbClr val="6FB7D7"/>
              </a:buClr>
              <a:buSzPct val="110000"/>
            </a:pPr>
            <a:r>
              <a:rPr lang="en-US" sz="2400" dirty="0"/>
              <a:t>7. Intact </a:t>
            </a:r>
            <a:r>
              <a:rPr lang="en-US" sz="2400" dirty="0" err="1"/>
              <a:t>brein</a:t>
            </a:r>
            <a:endParaRPr lang="en-US" sz="2400" dirty="0"/>
          </a:p>
          <a:p>
            <a:pPr marL="381000" defTabSz="914400">
              <a:lnSpc>
                <a:spcPct val="90000"/>
              </a:lnSpc>
              <a:spcBef>
                <a:spcPts val="2000"/>
              </a:spcBef>
              <a:buClr>
                <a:srgbClr val="6FB7D7"/>
              </a:buClr>
              <a:buSzPct val="110000"/>
            </a:pPr>
            <a:r>
              <a:rPr lang="en-US" sz="2400" dirty="0"/>
              <a:t>    </a:t>
            </a:r>
          </a:p>
        </p:txBody>
      </p:sp>
      <p:sp>
        <p:nvSpPr>
          <p:cNvPr id="7" name="Footer Placeholder 4">
            <a:extLst>
              <a:ext uri="{FF2B5EF4-FFF2-40B4-BE49-F238E27FC236}">
                <a16:creationId xmlns:a16="http://schemas.microsoft.com/office/drawing/2014/main" id="{BEE9FAA2-EB5F-4E6E-B814-E1BFFEAD60E2}"/>
              </a:ext>
            </a:extLst>
          </p:cNvPr>
          <p:cNvSpPr>
            <a:spLocks noGrp="1"/>
          </p:cNvSpPr>
          <p:nvPr>
            <p:ph type="ftr" sz="quarter" idx="11"/>
          </p:nvPr>
        </p:nvSpPr>
        <p:spPr bwMode="auto">
          <a:xfrm>
            <a:off x="4070634" y="6369920"/>
            <a:ext cx="4082766" cy="351555"/>
          </a:xfrm>
        </p:spPr>
        <p:txBody>
          <a:bodyPr vert="horz" lIns="91440" tIns="45720" rIns="91440" bIns="45720" rtlCol="0" anchor="ctr">
            <a:normAutofit/>
          </a:bodyPr>
          <a:lstStyle/>
          <a:p>
            <a:pPr defTabSz="914400">
              <a:spcAft>
                <a:spcPts val="600"/>
              </a:spcAft>
            </a:pPr>
            <a:r>
              <a:rPr lang="en-US" kern="1200" dirty="0">
                <a:solidFill>
                  <a:schemeClr val="tx1"/>
                </a:solidFill>
                <a:latin typeface="+mn-lt"/>
                <a:ea typeface="+mn-ea"/>
                <a:cs typeface="+mn-cs"/>
              </a:rPr>
              <a:t>© Rik van Lunsen</a:t>
            </a:r>
          </a:p>
        </p:txBody>
      </p:sp>
      <p:pic>
        <p:nvPicPr>
          <p:cNvPr id="9" name="Afbeelding 8">
            <a:extLst>
              <a:ext uri="{FF2B5EF4-FFF2-40B4-BE49-F238E27FC236}">
                <a16:creationId xmlns:a16="http://schemas.microsoft.com/office/drawing/2014/main" id="{2DD6446A-6B91-40AD-903C-51A97E80826A}"/>
              </a:ext>
            </a:extLst>
          </p:cNvPr>
          <p:cNvPicPr>
            <a:picLocks noChangeAspect="1"/>
          </p:cNvPicPr>
          <p:nvPr/>
        </p:nvPicPr>
        <p:blipFill>
          <a:blip r:embed="rId2"/>
          <a:stretch>
            <a:fillRect/>
          </a:stretch>
        </p:blipFill>
        <p:spPr>
          <a:xfrm>
            <a:off x="5593361" y="1003621"/>
            <a:ext cx="2133522" cy="1201202"/>
          </a:xfrm>
          <a:prstGeom prst="rect">
            <a:avLst/>
          </a:prstGeom>
        </p:spPr>
      </p:pic>
      <p:pic>
        <p:nvPicPr>
          <p:cNvPr id="10" name="Afbeelding 9">
            <a:extLst>
              <a:ext uri="{FF2B5EF4-FFF2-40B4-BE49-F238E27FC236}">
                <a16:creationId xmlns:a16="http://schemas.microsoft.com/office/drawing/2014/main" id="{2CBA370B-4761-493C-AA8E-BF16DDF3749C}"/>
              </a:ext>
            </a:extLst>
          </p:cNvPr>
          <p:cNvPicPr>
            <a:picLocks noChangeAspect="1"/>
          </p:cNvPicPr>
          <p:nvPr/>
        </p:nvPicPr>
        <p:blipFill>
          <a:blip r:embed="rId3"/>
          <a:stretch>
            <a:fillRect/>
          </a:stretch>
        </p:blipFill>
        <p:spPr>
          <a:xfrm>
            <a:off x="7884622" y="1835219"/>
            <a:ext cx="2071625" cy="1381083"/>
          </a:xfrm>
          <a:prstGeom prst="rect">
            <a:avLst/>
          </a:prstGeom>
        </p:spPr>
      </p:pic>
      <p:pic>
        <p:nvPicPr>
          <p:cNvPr id="11" name="Afbeelding 10">
            <a:extLst>
              <a:ext uri="{FF2B5EF4-FFF2-40B4-BE49-F238E27FC236}">
                <a16:creationId xmlns:a16="http://schemas.microsoft.com/office/drawing/2014/main" id="{9DBB14C1-D2FF-43B6-A48B-79DD3871C89B}"/>
              </a:ext>
            </a:extLst>
          </p:cNvPr>
          <p:cNvPicPr>
            <a:picLocks noChangeAspect="1"/>
          </p:cNvPicPr>
          <p:nvPr/>
        </p:nvPicPr>
        <p:blipFill>
          <a:blip r:embed="rId4"/>
          <a:stretch>
            <a:fillRect/>
          </a:stretch>
        </p:blipFill>
        <p:spPr>
          <a:xfrm>
            <a:off x="9999365" y="2415886"/>
            <a:ext cx="1823563" cy="1015335"/>
          </a:xfrm>
          <a:prstGeom prst="rect">
            <a:avLst/>
          </a:prstGeom>
        </p:spPr>
      </p:pic>
      <p:pic>
        <p:nvPicPr>
          <p:cNvPr id="12" name="Afbeelding 11">
            <a:extLst>
              <a:ext uri="{FF2B5EF4-FFF2-40B4-BE49-F238E27FC236}">
                <a16:creationId xmlns:a16="http://schemas.microsoft.com/office/drawing/2014/main" id="{2953BACA-2101-4F61-8FC0-5CE09A091DED}"/>
              </a:ext>
            </a:extLst>
          </p:cNvPr>
          <p:cNvPicPr>
            <a:picLocks noChangeAspect="1"/>
          </p:cNvPicPr>
          <p:nvPr/>
        </p:nvPicPr>
        <p:blipFill>
          <a:blip r:embed="rId5"/>
          <a:stretch>
            <a:fillRect/>
          </a:stretch>
        </p:blipFill>
        <p:spPr>
          <a:xfrm>
            <a:off x="9978756" y="3841143"/>
            <a:ext cx="1827164" cy="1379509"/>
          </a:xfrm>
          <a:prstGeom prst="rect">
            <a:avLst/>
          </a:prstGeom>
        </p:spPr>
      </p:pic>
      <p:pic>
        <p:nvPicPr>
          <p:cNvPr id="13" name="Afbeelding 12">
            <a:extLst>
              <a:ext uri="{FF2B5EF4-FFF2-40B4-BE49-F238E27FC236}">
                <a16:creationId xmlns:a16="http://schemas.microsoft.com/office/drawing/2014/main" id="{12859B56-1C46-456C-96CA-275046EF1560}"/>
              </a:ext>
            </a:extLst>
          </p:cNvPr>
          <p:cNvPicPr>
            <a:picLocks noChangeAspect="1"/>
          </p:cNvPicPr>
          <p:nvPr/>
        </p:nvPicPr>
        <p:blipFill>
          <a:blip r:embed="rId6"/>
          <a:stretch>
            <a:fillRect/>
          </a:stretch>
        </p:blipFill>
        <p:spPr>
          <a:xfrm>
            <a:off x="8424074" y="4881880"/>
            <a:ext cx="1491344" cy="1491344"/>
          </a:xfrm>
          <a:prstGeom prst="rect">
            <a:avLst/>
          </a:prstGeom>
        </p:spPr>
      </p:pic>
      <p:pic>
        <p:nvPicPr>
          <p:cNvPr id="14" name="Afbeelding 13">
            <a:extLst>
              <a:ext uri="{FF2B5EF4-FFF2-40B4-BE49-F238E27FC236}">
                <a16:creationId xmlns:a16="http://schemas.microsoft.com/office/drawing/2014/main" id="{F32F7AAE-C1CC-4403-A3FF-AC3784373FAD}"/>
              </a:ext>
            </a:extLst>
          </p:cNvPr>
          <p:cNvPicPr>
            <a:picLocks noChangeAspect="1"/>
          </p:cNvPicPr>
          <p:nvPr/>
        </p:nvPicPr>
        <p:blipFill>
          <a:blip r:embed="rId7"/>
          <a:stretch>
            <a:fillRect/>
          </a:stretch>
        </p:blipFill>
        <p:spPr>
          <a:xfrm>
            <a:off x="6474386" y="5330180"/>
            <a:ext cx="1826239" cy="1344142"/>
          </a:xfrm>
          <a:prstGeom prst="rect">
            <a:avLst/>
          </a:prstGeom>
        </p:spPr>
      </p:pic>
      <p:pic>
        <p:nvPicPr>
          <p:cNvPr id="15" name="Picture 8" descr="Afbeeldingsresultaat voor ik ben van mij">
            <a:extLst>
              <a:ext uri="{FF2B5EF4-FFF2-40B4-BE49-F238E27FC236}">
                <a16:creationId xmlns:a16="http://schemas.microsoft.com/office/drawing/2014/main" id="{D52C1012-592D-4A51-88A3-E801F445A26A}"/>
              </a:ext>
            </a:extLst>
          </p:cNvPr>
          <p:cNvPicPr>
            <a:picLocks noChangeAspect="1" noChangeArrowheads="1"/>
          </p:cNvPicPr>
          <p:nvPr/>
        </p:nvPicPr>
        <p:blipFill>
          <a:blip r:embed="rId8"/>
          <a:srcRect/>
          <a:stretch>
            <a:fillRect/>
          </a:stretch>
        </p:blipFill>
        <p:spPr bwMode="auto">
          <a:xfrm>
            <a:off x="10034116" y="563402"/>
            <a:ext cx="1786210" cy="1127801"/>
          </a:xfrm>
          <a:prstGeom prst="rect">
            <a:avLst/>
          </a:prstGeom>
          <a:noFill/>
          <a:ln w="9525">
            <a:noFill/>
            <a:miter lim="800000"/>
            <a:headEnd/>
            <a:tailEnd/>
          </a:ln>
        </p:spPr>
      </p:pic>
    </p:spTree>
    <p:extLst>
      <p:ext uri="{BB962C8B-B14F-4D97-AF65-F5344CB8AC3E}">
        <p14:creationId xmlns:p14="http://schemas.microsoft.com/office/powerpoint/2010/main" val="12969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37DD29-EEC3-7E6F-BFD5-405E4EC490DC}"/>
              </a:ext>
            </a:extLst>
          </p:cNvPr>
          <p:cNvSpPr txBox="1"/>
          <p:nvPr/>
        </p:nvSpPr>
        <p:spPr>
          <a:xfrm>
            <a:off x="695324" y="228731"/>
            <a:ext cx="7658101" cy="461665"/>
          </a:xfrm>
          <a:prstGeom prst="rect">
            <a:avLst/>
          </a:prstGeom>
          <a:noFill/>
          <a:ln>
            <a:solidFill>
              <a:schemeClr val="tx1"/>
            </a:solidFill>
          </a:ln>
        </p:spPr>
        <p:txBody>
          <a:bodyPr wrap="square">
            <a:spAutoFit/>
          </a:bodyPr>
          <a:lstStyle/>
          <a:p>
            <a:r>
              <a:rPr lang="nl-NL" sz="2400" dirty="0">
                <a:solidFill>
                  <a:srgbClr val="002060"/>
                </a:solidFill>
              </a:rPr>
              <a:t>Een goed gesprek tussen de lakens </a:t>
            </a:r>
            <a:r>
              <a:rPr lang="nl-NL" dirty="0"/>
              <a:t>met ‘seksprof’ </a:t>
            </a:r>
            <a:r>
              <a:rPr lang="nl-NL" dirty="0" err="1"/>
              <a:t>DaphneGakes</a:t>
            </a:r>
            <a:r>
              <a:rPr lang="nl-NL" dirty="0"/>
              <a:t> </a:t>
            </a:r>
          </a:p>
        </p:txBody>
      </p:sp>
      <p:pic>
        <p:nvPicPr>
          <p:cNvPr id="5" name="Afbeelding 4">
            <a:extLst>
              <a:ext uri="{FF2B5EF4-FFF2-40B4-BE49-F238E27FC236}">
                <a16:creationId xmlns:a16="http://schemas.microsoft.com/office/drawing/2014/main" id="{9A504B1A-B14E-7407-687F-1D6BB0B3B23A}"/>
              </a:ext>
            </a:extLst>
          </p:cNvPr>
          <p:cNvPicPr>
            <a:picLocks noChangeAspect="1"/>
          </p:cNvPicPr>
          <p:nvPr/>
        </p:nvPicPr>
        <p:blipFill>
          <a:blip r:embed="rId2"/>
          <a:stretch>
            <a:fillRect/>
          </a:stretch>
        </p:blipFill>
        <p:spPr>
          <a:xfrm>
            <a:off x="796285" y="832895"/>
            <a:ext cx="1918340" cy="2027027"/>
          </a:xfrm>
          <a:prstGeom prst="rect">
            <a:avLst/>
          </a:prstGeom>
          <a:ln>
            <a:solidFill>
              <a:schemeClr val="tx1"/>
            </a:solidFill>
          </a:ln>
        </p:spPr>
      </p:pic>
      <p:sp>
        <p:nvSpPr>
          <p:cNvPr id="7" name="Tekstvak 6">
            <a:extLst>
              <a:ext uri="{FF2B5EF4-FFF2-40B4-BE49-F238E27FC236}">
                <a16:creationId xmlns:a16="http://schemas.microsoft.com/office/drawing/2014/main" id="{936C1A32-A0D7-EC9B-9A51-E84D73C835EA}"/>
              </a:ext>
            </a:extLst>
          </p:cNvPr>
          <p:cNvSpPr txBox="1"/>
          <p:nvPr/>
        </p:nvSpPr>
        <p:spPr>
          <a:xfrm>
            <a:off x="3381375" y="739713"/>
            <a:ext cx="6096000" cy="738664"/>
          </a:xfrm>
          <a:prstGeom prst="rect">
            <a:avLst/>
          </a:prstGeom>
          <a:noFill/>
          <a:ln>
            <a:solidFill>
              <a:schemeClr val="tx1"/>
            </a:solidFill>
          </a:ln>
        </p:spPr>
        <p:txBody>
          <a:bodyPr wrap="square">
            <a:spAutoFit/>
          </a:bodyPr>
          <a:lstStyle/>
          <a:p>
            <a:r>
              <a:rPr lang="nl-NL" sz="2400" dirty="0" err="1">
                <a:solidFill>
                  <a:srgbClr val="002060"/>
                </a:solidFill>
              </a:rPr>
              <a:t>Sexting</a:t>
            </a:r>
            <a:r>
              <a:rPr lang="nl-NL" dirty="0"/>
              <a:t>, hoe ga je hiermee om?</a:t>
            </a:r>
          </a:p>
          <a:p>
            <a:r>
              <a:rPr lang="nl-NL" dirty="0"/>
              <a:t>Yvette </a:t>
            </a:r>
            <a:r>
              <a:rPr lang="nl-NL" dirty="0" err="1"/>
              <a:t>Velzeboer</a:t>
            </a:r>
            <a:r>
              <a:rPr lang="nl-NL" dirty="0"/>
              <a:t> – programmamedewerker bij </a:t>
            </a:r>
            <a:r>
              <a:rPr lang="nl-NL" dirty="0" err="1"/>
              <a:t>Helpwanted</a:t>
            </a:r>
            <a:endParaRPr lang="nl-NL" dirty="0"/>
          </a:p>
        </p:txBody>
      </p:sp>
      <p:sp>
        <p:nvSpPr>
          <p:cNvPr id="9" name="Tekstvak 8">
            <a:extLst>
              <a:ext uri="{FF2B5EF4-FFF2-40B4-BE49-F238E27FC236}">
                <a16:creationId xmlns:a16="http://schemas.microsoft.com/office/drawing/2014/main" id="{5D377C2B-BF01-E036-4F2D-3B7B054731B2}"/>
              </a:ext>
            </a:extLst>
          </p:cNvPr>
          <p:cNvSpPr txBox="1"/>
          <p:nvPr/>
        </p:nvSpPr>
        <p:spPr>
          <a:xfrm>
            <a:off x="3064671" y="1547439"/>
            <a:ext cx="6822377" cy="1292662"/>
          </a:xfrm>
          <a:prstGeom prst="rect">
            <a:avLst/>
          </a:prstGeom>
          <a:noFill/>
          <a:ln>
            <a:solidFill>
              <a:schemeClr val="tx1"/>
            </a:solidFill>
          </a:ln>
        </p:spPr>
        <p:txBody>
          <a:bodyPr wrap="square">
            <a:spAutoFit/>
          </a:bodyPr>
          <a:lstStyle/>
          <a:p>
            <a:r>
              <a:rPr lang="nl-NL" sz="2400" dirty="0">
                <a:solidFill>
                  <a:srgbClr val="002060"/>
                </a:solidFill>
              </a:rPr>
              <a:t>Praten over seks in de biologieles</a:t>
            </a:r>
          </a:p>
          <a:p>
            <a:r>
              <a:rPr lang="nl-NL" dirty="0"/>
              <a:t>Sari – SKSPRAAT</a:t>
            </a:r>
          </a:p>
          <a:p>
            <a:r>
              <a:rPr lang="nl-NL" dirty="0"/>
              <a:t>Bernadette </a:t>
            </a:r>
            <a:r>
              <a:rPr lang="nl-NL" dirty="0" err="1"/>
              <a:t>Kruijver</a:t>
            </a:r>
            <a:r>
              <a:rPr lang="nl-NL" dirty="0"/>
              <a:t> – Malmberg</a:t>
            </a:r>
          </a:p>
          <a:p>
            <a:r>
              <a:rPr lang="nl-NL" dirty="0"/>
              <a:t>Stefan </a:t>
            </a:r>
            <a:r>
              <a:rPr lang="nl-NL" dirty="0" err="1"/>
              <a:t>Martherus</a:t>
            </a:r>
            <a:r>
              <a:rPr lang="nl-NL" dirty="0"/>
              <a:t> – methode-ontwikkelaar bij Malmberg</a:t>
            </a:r>
          </a:p>
        </p:txBody>
      </p:sp>
      <p:pic>
        <p:nvPicPr>
          <p:cNvPr id="10" name="Afbeelding 9">
            <a:extLst>
              <a:ext uri="{FF2B5EF4-FFF2-40B4-BE49-F238E27FC236}">
                <a16:creationId xmlns:a16="http://schemas.microsoft.com/office/drawing/2014/main" id="{6837CE54-F1B8-4ED2-E2D6-57420F25954A}"/>
              </a:ext>
            </a:extLst>
          </p:cNvPr>
          <p:cNvPicPr>
            <a:picLocks noChangeAspect="1"/>
          </p:cNvPicPr>
          <p:nvPr/>
        </p:nvPicPr>
        <p:blipFill>
          <a:blip r:embed="rId3"/>
          <a:stretch>
            <a:fillRect/>
          </a:stretch>
        </p:blipFill>
        <p:spPr>
          <a:xfrm>
            <a:off x="8655649" y="1680349"/>
            <a:ext cx="1091001" cy="1089186"/>
          </a:xfrm>
          <a:prstGeom prst="rect">
            <a:avLst/>
          </a:prstGeom>
        </p:spPr>
      </p:pic>
      <p:sp>
        <p:nvSpPr>
          <p:cNvPr id="12" name="Tekstvak 11">
            <a:extLst>
              <a:ext uri="{FF2B5EF4-FFF2-40B4-BE49-F238E27FC236}">
                <a16:creationId xmlns:a16="http://schemas.microsoft.com/office/drawing/2014/main" id="{52EB5102-57B1-D360-922B-F4DCEF0D5BDE}"/>
              </a:ext>
            </a:extLst>
          </p:cNvPr>
          <p:cNvSpPr txBox="1"/>
          <p:nvPr/>
        </p:nvSpPr>
        <p:spPr>
          <a:xfrm>
            <a:off x="311848" y="2883820"/>
            <a:ext cx="5784152" cy="1569660"/>
          </a:xfrm>
          <a:prstGeom prst="rect">
            <a:avLst/>
          </a:prstGeom>
          <a:noFill/>
          <a:ln>
            <a:solidFill>
              <a:schemeClr val="tx1"/>
            </a:solidFill>
          </a:ln>
        </p:spPr>
        <p:txBody>
          <a:bodyPr wrap="square">
            <a:spAutoFit/>
          </a:bodyPr>
          <a:lstStyle/>
          <a:p>
            <a:r>
              <a:rPr lang="nl-NL" sz="2400" dirty="0">
                <a:solidFill>
                  <a:srgbClr val="002060"/>
                </a:solidFill>
              </a:rPr>
              <a:t>Seksuele vorming op de lerarenopleiding</a:t>
            </a:r>
          </a:p>
          <a:p>
            <a:r>
              <a:rPr lang="nl-NL" dirty="0"/>
              <a:t>Daan van Engelen – Rutgers expertisecentrum seksualiteit</a:t>
            </a:r>
          </a:p>
          <a:p>
            <a:r>
              <a:rPr lang="nl-NL" dirty="0"/>
              <a:t>Alicia </a:t>
            </a:r>
            <a:r>
              <a:rPr lang="nl-NL" dirty="0" err="1"/>
              <a:t>Euwema</a:t>
            </a:r>
            <a:r>
              <a:rPr lang="nl-NL" dirty="0"/>
              <a:t> – onderzoeker, </a:t>
            </a:r>
          </a:p>
          <a:p>
            <a:r>
              <a:rPr lang="nl-NL" dirty="0"/>
              <a:t>ontwikkelaar en trainer bij o.a. </a:t>
            </a:r>
          </a:p>
          <a:p>
            <a:r>
              <a:rPr lang="nl-NL" dirty="0"/>
              <a:t>Hogeschool Leiden</a:t>
            </a:r>
          </a:p>
        </p:txBody>
      </p:sp>
      <p:sp>
        <p:nvSpPr>
          <p:cNvPr id="14" name="Tekstvak 13">
            <a:extLst>
              <a:ext uri="{FF2B5EF4-FFF2-40B4-BE49-F238E27FC236}">
                <a16:creationId xmlns:a16="http://schemas.microsoft.com/office/drawing/2014/main" id="{AAE421BF-E77B-049E-EFC8-8883562C663E}"/>
              </a:ext>
            </a:extLst>
          </p:cNvPr>
          <p:cNvSpPr txBox="1"/>
          <p:nvPr/>
        </p:nvSpPr>
        <p:spPr>
          <a:xfrm>
            <a:off x="6219825" y="2909163"/>
            <a:ext cx="5981700" cy="1569660"/>
          </a:xfrm>
          <a:prstGeom prst="rect">
            <a:avLst/>
          </a:prstGeom>
          <a:noFill/>
          <a:ln>
            <a:solidFill>
              <a:schemeClr val="tx1"/>
            </a:solidFill>
          </a:ln>
        </p:spPr>
        <p:txBody>
          <a:bodyPr wrap="square">
            <a:spAutoFit/>
          </a:bodyPr>
          <a:lstStyle/>
          <a:p>
            <a:r>
              <a:rPr lang="nl-NL" sz="2400" dirty="0">
                <a:solidFill>
                  <a:srgbClr val="002060"/>
                </a:solidFill>
              </a:rPr>
              <a:t>Positieve lessen over seks, gender en consent</a:t>
            </a:r>
          </a:p>
          <a:p>
            <a:r>
              <a:rPr lang="nl-NL" dirty="0"/>
              <a:t>Veer Visser – biologiedocent; </a:t>
            </a:r>
          </a:p>
          <a:p>
            <a:r>
              <a:rPr lang="nl-NL" dirty="0"/>
              <a:t>freelance </a:t>
            </a:r>
            <a:r>
              <a:rPr lang="nl-NL" dirty="0" err="1"/>
              <a:t>sex</a:t>
            </a:r>
            <a:r>
              <a:rPr lang="nl-NL" dirty="0"/>
              <a:t> </a:t>
            </a:r>
            <a:r>
              <a:rPr lang="nl-NL" dirty="0" err="1"/>
              <a:t>educator</a:t>
            </a:r>
            <a:r>
              <a:rPr lang="nl-NL" dirty="0"/>
              <a:t> met Veers Voorlichting</a:t>
            </a:r>
          </a:p>
          <a:p>
            <a:r>
              <a:rPr lang="nl-NL" dirty="0"/>
              <a:t>Micha </a:t>
            </a:r>
            <a:r>
              <a:rPr lang="nl-NL" dirty="0" err="1"/>
              <a:t>Ummels</a:t>
            </a:r>
            <a:r>
              <a:rPr lang="nl-NL" dirty="0"/>
              <a:t> – vakdidacticus biologie </a:t>
            </a:r>
            <a:r>
              <a:rPr lang="nl-NL" dirty="0" err="1"/>
              <a:t>Freudenthal</a:t>
            </a:r>
            <a:r>
              <a:rPr lang="nl-NL" dirty="0"/>
              <a:t> Instituut, </a:t>
            </a:r>
          </a:p>
          <a:p>
            <a:r>
              <a:rPr lang="nl-NL" dirty="0"/>
              <a:t>Universiteit Utrecht</a:t>
            </a:r>
          </a:p>
        </p:txBody>
      </p:sp>
      <p:sp>
        <p:nvSpPr>
          <p:cNvPr id="16" name="Tekstvak 15">
            <a:extLst>
              <a:ext uri="{FF2B5EF4-FFF2-40B4-BE49-F238E27FC236}">
                <a16:creationId xmlns:a16="http://schemas.microsoft.com/office/drawing/2014/main" id="{125E5E14-79CA-C516-7599-3B0B22ECFB63}"/>
              </a:ext>
            </a:extLst>
          </p:cNvPr>
          <p:cNvSpPr txBox="1"/>
          <p:nvPr/>
        </p:nvSpPr>
        <p:spPr>
          <a:xfrm>
            <a:off x="311848" y="4502797"/>
            <a:ext cx="6567197" cy="1015663"/>
          </a:xfrm>
          <a:prstGeom prst="rect">
            <a:avLst/>
          </a:prstGeom>
          <a:noFill/>
          <a:ln>
            <a:solidFill>
              <a:schemeClr val="tx1"/>
            </a:solidFill>
          </a:ln>
        </p:spPr>
        <p:txBody>
          <a:bodyPr wrap="square">
            <a:spAutoFit/>
          </a:bodyPr>
          <a:lstStyle/>
          <a:p>
            <a:r>
              <a:rPr lang="nl-NL" sz="2400" dirty="0">
                <a:solidFill>
                  <a:srgbClr val="002060"/>
                </a:solidFill>
              </a:rPr>
              <a:t>(Gender)inclusief onderwijs over relaties en seks </a:t>
            </a:r>
          </a:p>
          <a:p>
            <a:r>
              <a:rPr lang="nl-NL" dirty="0"/>
              <a:t>Mik Zwaan – student biomedische wetenschappen en docent/coördinator relationele en seksuele vorming  IFMS</a:t>
            </a:r>
          </a:p>
        </p:txBody>
      </p:sp>
      <p:sp>
        <p:nvSpPr>
          <p:cNvPr id="18" name="Tekstvak 17">
            <a:extLst>
              <a:ext uri="{FF2B5EF4-FFF2-40B4-BE49-F238E27FC236}">
                <a16:creationId xmlns:a16="http://schemas.microsoft.com/office/drawing/2014/main" id="{C673E501-D519-AE1E-A368-F07A531E6D0F}"/>
              </a:ext>
            </a:extLst>
          </p:cNvPr>
          <p:cNvSpPr txBox="1"/>
          <p:nvPr/>
        </p:nvSpPr>
        <p:spPr>
          <a:xfrm>
            <a:off x="7102126" y="4618063"/>
            <a:ext cx="4933950" cy="1384995"/>
          </a:xfrm>
          <a:prstGeom prst="rect">
            <a:avLst/>
          </a:prstGeom>
          <a:noFill/>
          <a:ln>
            <a:solidFill>
              <a:schemeClr val="tx1"/>
            </a:solidFill>
          </a:ln>
        </p:spPr>
        <p:txBody>
          <a:bodyPr wrap="square">
            <a:spAutoFit/>
          </a:bodyPr>
          <a:lstStyle/>
          <a:p>
            <a:r>
              <a:rPr lang="nl-NL" sz="2400" dirty="0">
                <a:solidFill>
                  <a:srgbClr val="002060"/>
                </a:solidFill>
              </a:rPr>
              <a:t>De ontdekking van de clitoris: seks, geschiedenis en biologie </a:t>
            </a:r>
            <a:r>
              <a:rPr lang="nl-NL" dirty="0"/>
              <a:t>Karen </a:t>
            </a:r>
            <a:r>
              <a:rPr lang="nl-NL" dirty="0" err="1"/>
              <a:t>Hollewand</a:t>
            </a:r>
            <a:r>
              <a:rPr lang="nl-NL" dirty="0"/>
              <a:t> – onderzoeker/ docent, departement geschiedenis, Rijksuniversiteit Groningen</a:t>
            </a:r>
          </a:p>
        </p:txBody>
      </p:sp>
      <p:sp>
        <p:nvSpPr>
          <p:cNvPr id="20" name="Tekstvak 19">
            <a:extLst>
              <a:ext uri="{FF2B5EF4-FFF2-40B4-BE49-F238E27FC236}">
                <a16:creationId xmlns:a16="http://schemas.microsoft.com/office/drawing/2014/main" id="{4EE79D7B-CCA4-05B9-2D6E-06DDFA5285D5}"/>
              </a:ext>
            </a:extLst>
          </p:cNvPr>
          <p:cNvSpPr txBox="1"/>
          <p:nvPr/>
        </p:nvSpPr>
        <p:spPr>
          <a:xfrm>
            <a:off x="155924" y="5567777"/>
            <a:ext cx="6644926" cy="1292662"/>
          </a:xfrm>
          <a:prstGeom prst="rect">
            <a:avLst/>
          </a:prstGeom>
          <a:noFill/>
          <a:ln>
            <a:solidFill>
              <a:schemeClr val="tx1"/>
            </a:solidFill>
          </a:ln>
        </p:spPr>
        <p:txBody>
          <a:bodyPr wrap="square">
            <a:spAutoFit/>
          </a:bodyPr>
          <a:lstStyle/>
          <a:p>
            <a:r>
              <a:rPr lang="nl-NL" sz="2400" dirty="0">
                <a:solidFill>
                  <a:srgbClr val="002060"/>
                </a:solidFill>
              </a:rPr>
              <a:t>Vulva’s vouwen </a:t>
            </a:r>
            <a:r>
              <a:rPr lang="nl-NL" dirty="0"/>
              <a:t>en meiose uitbeelden</a:t>
            </a:r>
          </a:p>
          <a:p>
            <a:r>
              <a:rPr lang="nl-NL" dirty="0" err="1"/>
              <a:t>Valentina</a:t>
            </a:r>
            <a:r>
              <a:rPr lang="nl-NL" dirty="0"/>
              <a:t> Bravo en Jeanne </a:t>
            </a:r>
            <a:r>
              <a:rPr lang="nl-NL" dirty="0" err="1"/>
              <a:t>Muizelaar</a:t>
            </a:r>
            <a:r>
              <a:rPr lang="nl-NL" dirty="0"/>
              <a:t> – studenten </a:t>
            </a:r>
            <a:r>
              <a:rPr lang="nl-NL" dirty="0" err="1"/>
              <a:t>Science</a:t>
            </a:r>
            <a:r>
              <a:rPr lang="nl-NL" dirty="0"/>
              <a:t> </a:t>
            </a:r>
            <a:r>
              <a:rPr lang="nl-NL" dirty="0" err="1"/>
              <a:t>Education</a:t>
            </a:r>
            <a:r>
              <a:rPr lang="nl-NL" dirty="0"/>
              <a:t> &amp; Communication  Universiteit Utrecht</a:t>
            </a:r>
          </a:p>
          <a:p>
            <a:r>
              <a:rPr lang="nl-NL" dirty="0"/>
              <a:t> Arno Middelkoop – alumnus  ICLON, Universiteit Leiden</a:t>
            </a:r>
          </a:p>
        </p:txBody>
      </p:sp>
      <p:pic>
        <p:nvPicPr>
          <p:cNvPr id="22" name="Afbeelding 21">
            <a:extLst>
              <a:ext uri="{FF2B5EF4-FFF2-40B4-BE49-F238E27FC236}">
                <a16:creationId xmlns:a16="http://schemas.microsoft.com/office/drawing/2014/main" id="{83D4E2C1-AA35-E9B5-252E-095C2FFCAE51}"/>
              </a:ext>
            </a:extLst>
          </p:cNvPr>
          <p:cNvPicPr>
            <a:picLocks noChangeAspect="1"/>
          </p:cNvPicPr>
          <p:nvPr/>
        </p:nvPicPr>
        <p:blipFill>
          <a:blip r:embed="rId4"/>
          <a:stretch>
            <a:fillRect/>
          </a:stretch>
        </p:blipFill>
        <p:spPr>
          <a:xfrm>
            <a:off x="10086975" y="5689173"/>
            <a:ext cx="1419225" cy="1083348"/>
          </a:xfrm>
          <a:prstGeom prst="rect">
            <a:avLst/>
          </a:prstGeom>
        </p:spPr>
      </p:pic>
    </p:spTree>
    <p:extLst>
      <p:ext uri="{BB962C8B-B14F-4D97-AF65-F5344CB8AC3E}">
        <p14:creationId xmlns:p14="http://schemas.microsoft.com/office/powerpoint/2010/main" val="283611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12" grpId="0" animBg="1"/>
      <p:bldP spid="14" grpId="0" animBg="1"/>
      <p:bldP spid="16" grpId="0" animBg="1"/>
      <p:bldP spid="18" grpId="0" animBg="1"/>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p:cNvSpPr>
          <p:nvPr>
            <p:ph type="title"/>
          </p:nvPr>
        </p:nvSpPr>
        <p:spPr>
          <a:xfrm>
            <a:off x="2209800" y="152400"/>
            <a:ext cx="7772400" cy="1462088"/>
          </a:xfrm>
        </p:spPr>
        <p:txBody>
          <a:bodyPr/>
          <a:lstStyle/>
          <a:p>
            <a:r>
              <a:rPr lang="en-GB"/>
              <a:t>Kinderen in de gevarenzone</a:t>
            </a:r>
          </a:p>
        </p:txBody>
      </p:sp>
      <p:sp>
        <p:nvSpPr>
          <p:cNvPr id="102403" name="Rectangle 3"/>
          <p:cNvSpPr>
            <a:spLocks noGrp="1"/>
          </p:cNvSpPr>
          <p:nvPr>
            <p:ph idx="1"/>
          </p:nvPr>
        </p:nvSpPr>
        <p:spPr>
          <a:xfrm>
            <a:off x="1851660" y="2121408"/>
            <a:ext cx="9109710" cy="4114800"/>
          </a:xfrm>
        </p:spPr>
        <p:txBody>
          <a:bodyPr>
            <a:normAutofit fontScale="92500" lnSpcReduction="10000"/>
          </a:bodyPr>
          <a:lstStyle/>
          <a:p>
            <a:r>
              <a:rPr lang="en-GB" sz="2800" dirty="0" err="1"/>
              <a:t>Verwaarloosde</a:t>
            </a:r>
            <a:r>
              <a:rPr lang="en-GB" sz="2800" dirty="0"/>
              <a:t>, </a:t>
            </a:r>
            <a:r>
              <a:rPr lang="en-GB" sz="2800" dirty="0" err="1"/>
              <a:t>mishandelde</a:t>
            </a:r>
            <a:r>
              <a:rPr lang="en-GB" sz="2800" dirty="0"/>
              <a:t> </a:t>
            </a:r>
            <a:r>
              <a:rPr lang="en-GB" sz="2800" dirty="0" err="1"/>
              <a:t>en</a:t>
            </a:r>
            <a:r>
              <a:rPr lang="en-GB" sz="2800" dirty="0"/>
              <a:t> </a:t>
            </a:r>
            <a:r>
              <a:rPr lang="en-GB" sz="2800" dirty="0" err="1"/>
              <a:t>misbruikte</a:t>
            </a:r>
            <a:r>
              <a:rPr lang="en-GB" sz="2800" dirty="0"/>
              <a:t> </a:t>
            </a:r>
            <a:r>
              <a:rPr lang="en-GB" sz="2800" dirty="0" err="1"/>
              <a:t>kinderen</a:t>
            </a:r>
            <a:endParaRPr lang="en-GB" sz="2800" dirty="0"/>
          </a:p>
          <a:p>
            <a:r>
              <a:rPr lang="en-GB" sz="2800" dirty="0" err="1"/>
              <a:t>Kinderen</a:t>
            </a:r>
            <a:r>
              <a:rPr lang="en-GB" sz="2800" dirty="0"/>
              <a:t> </a:t>
            </a:r>
            <a:r>
              <a:rPr lang="en-GB" sz="2800" dirty="0" err="1"/>
              <a:t>uit</a:t>
            </a:r>
            <a:r>
              <a:rPr lang="en-GB" sz="2800" dirty="0"/>
              <a:t> </a:t>
            </a:r>
            <a:r>
              <a:rPr lang="en-GB" sz="2800" dirty="0" err="1"/>
              <a:t>seksueel</a:t>
            </a:r>
            <a:r>
              <a:rPr lang="en-GB" sz="2800" dirty="0"/>
              <a:t> </a:t>
            </a:r>
            <a:r>
              <a:rPr lang="en-GB" sz="2800" dirty="0" err="1"/>
              <a:t>repressieve</a:t>
            </a:r>
            <a:r>
              <a:rPr lang="en-GB" sz="2800" dirty="0"/>
              <a:t> milieus</a:t>
            </a:r>
          </a:p>
          <a:p>
            <a:r>
              <a:rPr lang="en-GB" sz="2800" dirty="0" err="1"/>
              <a:t>Kinderen</a:t>
            </a:r>
            <a:r>
              <a:rPr lang="en-GB" sz="2800" dirty="0"/>
              <a:t> met </a:t>
            </a:r>
            <a:r>
              <a:rPr lang="en-GB" sz="2800" dirty="0" err="1"/>
              <a:t>een</a:t>
            </a:r>
            <a:r>
              <a:rPr lang="en-GB" sz="2800" dirty="0"/>
              <a:t> </a:t>
            </a:r>
            <a:r>
              <a:rPr lang="en-GB" sz="2800" dirty="0" err="1"/>
              <a:t>verstandelijke</a:t>
            </a:r>
            <a:r>
              <a:rPr lang="en-GB" sz="2800" dirty="0"/>
              <a:t> </a:t>
            </a:r>
            <a:r>
              <a:rPr lang="en-GB" sz="2800" dirty="0" err="1"/>
              <a:t>beperking</a:t>
            </a:r>
            <a:endParaRPr lang="en-GB" sz="2800" dirty="0"/>
          </a:p>
          <a:p>
            <a:r>
              <a:rPr lang="en-GB" sz="2800" dirty="0" err="1"/>
              <a:t>Kinderen</a:t>
            </a:r>
            <a:r>
              <a:rPr lang="en-GB" sz="2800" dirty="0"/>
              <a:t> met </a:t>
            </a:r>
            <a:r>
              <a:rPr lang="en-GB" sz="2800" dirty="0" err="1"/>
              <a:t>een</a:t>
            </a:r>
            <a:r>
              <a:rPr lang="en-GB" sz="2800" dirty="0"/>
              <a:t> </a:t>
            </a:r>
            <a:r>
              <a:rPr lang="en-GB" sz="2800" dirty="0" err="1"/>
              <a:t>pervasieve</a:t>
            </a:r>
            <a:r>
              <a:rPr lang="en-GB" sz="2800" dirty="0"/>
              <a:t> </a:t>
            </a:r>
            <a:r>
              <a:rPr lang="en-GB" sz="2800" dirty="0" err="1"/>
              <a:t>stoornis</a:t>
            </a:r>
            <a:r>
              <a:rPr lang="en-GB" sz="2800" dirty="0"/>
              <a:t> </a:t>
            </a:r>
            <a:r>
              <a:rPr lang="en-GB" sz="2800" i="1" dirty="0"/>
              <a:t>(</a:t>
            </a:r>
            <a:r>
              <a:rPr lang="en-GB" sz="2800" i="1" dirty="0" err="1"/>
              <a:t>autisme</a:t>
            </a:r>
            <a:r>
              <a:rPr lang="en-GB" sz="2800" i="1" dirty="0"/>
              <a:t>, Asperger, PDD-NOS)</a:t>
            </a:r>
          </a:p>
          <a:p>
            <a:r>
              <a:rPr lang="en-GB" sz="2800" dirty="0" err="1"/>
              <a:t>Kinderen</a:t>
            </a:r>
            <a:r>
              <a:rPr lang="en-GB" sz="2800" dirty="0"/>
              <a:t> met </a:t>
            </a:r>
            <a:r>
              <a:rPr lang="en-GB" sz="2800" dirty="0" err="1"/>
              <a:t>een</a:t>
            </a:r>
            <a:r>
              <a:rPr lang="en-GB" sz="2800" dirty="0"/>
              <a:t> (</a:t>
            </a:r>
            <a:r>
              <a:rPr lang="en-GB" sz="2800" dirty="0" err="1"/>
              <a:t>ernstige</a:t>
            </a:r>
            <a:r>
              <a:rPr lang="en-GB" sz="2800" dirty="0"/>
              <a:t>) </a:t>
            </a:r>
            <a:r>
              <a:rPr lang="en-GB" sz="2800" dirty="0" err="1"/>
              <a:t>chronische</a:t>
            </a:r>
            <a:r>
              <a:rPr lang="en-GB" sz="2800" dirty="0"/>
              <a:t> </a:t>
            </a:r>
            <a:r>
              <a:rPr lang="en-GB" sz="2800" dirty="0" err="1"/>
              <a:t>ziekte</a:t>
            </a:r>
            <a:r>
              <a:rPr lang="en-GB" sz="2800" dirty="0"/>
              <a:t> </a:t>
            </a:r>
            <a:r>
              <a:rPr lang="en-GB" sz="2800" dirty="0" err="1"/>
              <a:t>en</a:t>
            </a:r>
            <a:r>
              <a:rPr lang="en-GB" sz="2800" dirty="0"/>
              <a:t>/of </a:t>
            </a:r>
            <a:r>
              <a:rPr lang="en-GB" sz="2800" dirty="0" err="1"/>
              <a:t>lichamelijke</a:t>
            </a:r>
            <a:r>
              <a:rPr lang="en-GB" sz="2800" dirty="0"/>
              <a:t> </a:t>
            </a:r>
            <a:r>
              <a:rPr lang="en-GB" sz="2800" dirty="0" err="1"/>
              <a:t>beperking</a:t>
            </a:r>
            <a:endParaRPr lang="en-GB" sz="2800" dirty="0"/>
          </a:p>
          <a:p>
            <a:r>
              <a:rPr lang="en-GB" sz="2800" dirty="0" err="1"/>
              <a:t>Kinderen</a:t>
            </a:r>
            <a:r>
              <a:rPr lang="en-GB" sz="2800" dirty="0"/>
              <a:t> met </a:t>
            </a:r>
            <a:r>
              <a:rPr lang="en-GB" sz="2800" dirty="0" err="1"/>
              <a:t>een</a:t>
            </a:r>
            <a:r>
              <a:rPr lang="en-GB" sz="2800" dirty="0"/>
              <a:t> </a:t>
            </a:r>
            <a:r>
              <a:rPr lang="en-GB" sz="2800" dirty="0" err="1"/>
              <a:t>niet</a:t>
            </a:r>
            <a:r>
              <a:rPr lang="en-GB" sz="2800" dirty="0"/>
              <a:t> hetero-</a:t>
            </a:r>
            <a:r>
              <a:rPr lang="en-GB" sz="2800" dirty="0" err="1"/>
              <a:t>seksuele</a:t>
            </a:r>
            <a:r>
              <a:rPr lang="en-GB" sz="2800" dirty="0"/>
              <a:t> </a:t>
            </a:r>
            <a:r>
              <a:rPr lang="en-GB" sz="2800" dirty="0" err="1"/>
              <a:t>orientatie</a:t>
            </a:r>
            <a:endParaRPr lang="en-GB" sz="2800" dirty="0"/>
          </a:p>
          <a:p>
            <a:r>
              <a:rPr lang="en-GB" sz="2800" dirty="0" err="1"/>
              <a:t>Kinderen</a:t>
            </a:r>
            <a:r>
              <a:rPr lang="en-GB" sz="2800" dirty="0"/>
              <a:t> met </a:t>
            </a:r>
            <a:r>
              <a:rPr lang="en-GB" sz="2800" dirty="0" err="1"/>
              <a:t>een</a:t>
            </a:r>
            <a:r>
              <a:rPr lang="en-GB" sz="2800" dirty="0"/>
              <a:t> non-</a:t>
            </a:r>
            <a:r>
              <a:rPr lang="en-GB" sz="2800" dirty="0" err="1"/>
              <a:t>conforme</a:t>
            </a:r>
            <a:r>
              <a:rPr lang="en-GB" sz="2800" dirty="0"/>
              <a:t> </a:t>
            </a:r>
            <a:r>
              <a:rPr lang="en-GB" sz="2800" dirty="0" err="1"/>
              <a:t>genderidentiteit</a:t>
            </a:r>
            <a:endParaRPr lang="en-GB" sz="2800" dirty="0"/>
          </a:p>
          <a:p>
            <a:endParaRPr lang="en-GB" sz="2000" dirty="0"/>
          </a:p>
          <a:p>
            <a:endParaRPr lang="en-GB" sz="2000" dirty="0"/>
          </a:p>
        </p:txBody>
      </p:sp>
      <p:sp>
        <p:nvSpPr>
          <p:cNvPr id="41985" name="Footer Placeholder 4"/>
          <p:cNvSpPr>
            <a:spLocks noGrp="1"/>
          </p:cNvSpPr>
          <p:nvPr>
            <p:ph type="ftr" sz="quarter" idx="11"/>
          </p:nvPr>
        </p:nvSpPr>
        <p:spPr bwMode="auto">
          <a:noFill/>
          <a:ln>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alpha val="70000"/>
                  </a:srgbClr>
                </a:solidFill>
                <a:effectLst/>
                <a:uLnTx/>
                <a:uFillTx/>
                <a:latin typeface="Gill Sans MT" panose="020B0502020104020203"/>
                <a:ea typeface="+mn-ea"/>
                <a:cs typeface="+mn-cs"/>
              </a:rPr>
              <a:t>© Rik van Lunsen</a:t>
            </a:r>
          </a:p>
        </p:txBody>
      </p:sp>
    </p:spTree>
    <p:extLst>
      <p:ext uri="{BB962C8B-B14F-4D97-AF65-F5344CB8AC3E}">
        <p14:creationId xmlns:p14="http://schemas.microsoft.com/office/powerpoint/2010/main" val="35724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4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4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40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4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404685-C6DD-499A-8EE9-E032168E818E}"/>
              </a:ext>
            </a:extLst>
          </p:cNvPr>
          <p:cNvSpPr>
            <a:spLocks noGrp="1"/>
          </p:cNvSpPr>
          <p:nvPr>
            <p:ph type="title"/>
          </p:nvPr>
        </p:nvSpPr>
        <p:spPr>
          <a:xfrm>
            <a:off x="5381807" y="964692"/>
            <a:ext cx="5894832" cy="1188720"/>
          </a:xfrm>
        </p:spPr>
        <p:txBody>
          <a:bodyPr>
            <a:normAutofit fontScale="90000"/>
          </a:bodyPr>
          <a:lstStyle/>
          <a:p>
            <a:r>
              <a:rPr lang="nl-NL" sz="1500" dirty="0"/>
              <a:t>I. Een Gezonde Seksuele </a:t>
            </a:r>
            <a:r>
              <a:rPr lang="nl-NL" sz="1500" dirty="0" err="1"/>
              <a:t>ontwikkelinG</a:t>
            </a:r>
            <a:r>
              <a:rPr lang="nl-NL" sz="1500" dirty="0"/>
              <a:t/>
            </a:r>
            <a:br>
              <a:rPr lang="nl-NL" sz="1500" dirty="0"/>
            </a:br>
            <a:r>
              <a:rPr lang="nl-NL" sz="2400" dirty="0"/>
              <a:t>II. Kennis</a:t>
            </a:r>
            <a:r>
              <a:rPr lang="nl-NL" sz="1500" dirty="0"/>
              <a:t/>
            </a:r>
            <a:br>
              <a:rPr lang="nl-NL" sz="1500" dirty="0"/>
            </a:br>
            <a:r>
              <a:rPr lang="nl-NL" sz="1500" dirty="0"/>
              <a:t>III. Seksuele Interactie Competentie</a:t>
            </a:r>
            <a:br>
              <a:rPr lang="nl-NL" sz="1500" dirty="0"/>
            </a:br>
            <a:r>
              <a:rPr lang="nl-NL" sz="1500" dirty="0"/>
              <a:t>IV. Agency</a:t>
            </a:r>
          </a:p>
        </p:txBody>
      </p:sp>
      <p:sp>
        <p:nvSpPr>
          <p:cNvPr id="12" name="Rectangle 11">
            <a:extLst>
              <a:ext uri="{FF2B5EF4-FFF2-40B4-BE49-F238E27FC236}">
                <a16:creationId xmlns:a16="http://schemas.microsoft.com/office/drawing/2014/main" id="{21EEA9CC-FD23-4544-9417-FE9080DFB3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315" y="964692"/>
            <a:ext cx="3986784"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FC4C7DC-5B5A-4159-A1CF-D56CF640CD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907" y="1128683"/>
            <a:ext cx="365760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D4604EFF-1F74-43D4-BA7E-B64172C1348A}"/>
              </a:ext>
            </a:extLst>
          </p:cNvPr>
          <p:cNvSpPr>
            <a:spLocks noGrp="1"/>
          </p:cNvSpPr>
          <p:nvPr>
            <p:ph idx="1"/>
          </p:nvPr>
        </p:nvSpPr>
        <p:spPr>
          <a:xfrm>
            <a:off x="4941872" y="2404153"/>
            <a:ext cx="7006974" cy="3852809"/>
          </a:xfrm>
        </p:spPr>
        <p:txBody>
          <a:bodyPr>
            <a:normAutofit/>
          </a:bodyPr>
          <a:lstStyle/>
          <a:p>
            <a:pPr>
              <a:buClrTx/>
            </a:pPr>
            <a:r>
              <a:rPr lang="nl-NL" sz="2400" dirty="0"/>
              <a:t>De kennis die je nodig hebt om plezier aan seks te kunnen beleven (en er geen dingen gebeuren die je niet wil ), is wat anders dan kennis over de biologie van de voortplanting en over het voorkomen van rampen.</a:t>
            </a:r>
          </a:p>
          <a:p>
            <a:pPr>
              <a:buClrTx/>
            </a:pPr>
            <a:r>
              <a:rPr lang="nl-NL" sz="2400" dirty="0"/>
              <a:t>Als de meeste opvoeders al niet over die kennis beschikken, hoe moeten kinderen er dan aan komen?</a:t>
            </a:r>
          </a:p>
        </p:txBody>
      </p:sp>
      <p:sp>
        <p:nvSpPr>
          <p:cNvPr id="5" name="Tekstvak 4">
            <a:extLst>
              <a:ext uri="{FF2B5EF4-FFF2-40B4-BE49-F238E27FC236}">
                <a16:creationId xmlns:a16="http://schemas.microsoft.com/office/drawing/2014/main" id="{751E8B24-2006-4191-88E1-7DA2F1A07EF3}"/>
              </a:ext>
            </a:extLst>
          </p:cNvPr>
          <p:cNvSpPr txBox="1"/>
          <p:nvPr/>
        </p:nvSpPr>
        <p:spPr>
          <a:xfrm>
            <a:off x="1748790" y="215690"/>
            <a:ext cx="8326819" cy="830997"/>
          </a:xfrm>
          <a:prstGeom prst="rect">
            <a:avLst/>
          </a:prstGeom>
          <a:noFill/>
        </p:spPr>
        <p:txBody>
          <a:bodyPr wrap="square">
            <a:spAutoFit/>
          </a:bodyPr>
          <a:lstStyle/>
          <a:p>
            <a:pPr>
              <a:spcAft>
                <a:spcPts val="600"/>
              </a:spcAft>
            </a:pPr>
            <a:r>
              <a:rPr lang="nl-NL" sz="2400" dirty="0">
                <a:latin typeface="News Gothic MT"/>
              </a:rPr>
              <a:t>Wat is ervoor nodig om ooit uit te komen bij gezonde  seksualiteit? </a:t>
            </a:r>
            <a:endParaRPr lang="nl-NL" sz="2400" dirty="0"/>
          </a:p>
        </p:txBody>
      </p:sp>
      <p:pic>
        <p:nvPicPr>
          <p:cNvPr id="4" name="Afbeelding 3">
            <a:extLst>
              <a:ext uri="{FF2B5EF4-FFF2-40B4-BE49-F238E27FC236}">
                <a16:creationId xmlns:a16="http://schemas.microsoft.com/office/drawing/2014/main" id="{137BCD92-EDC1-4570-ACFE-64A5FF2BA7A2}"/>
              </a:ext>
            </a:extLst>
          </p:cNvPr>
          <p:cNvPicPr>
            <a:picLocks noChangeAspect="1"/>
          </p:cNvPicPr>
          <p:nvPr/>
        </p:nvPicPr>
        <p:blipFill>
          <a:blip r:embed="rId2"/>
          <a:stretch>
            <a:fillRect/>
          </a:stretch>
        </p:blipFill>
        <p:spPr>
          <a:xfrm>
            <a:off x="1263722" y="1142512"/>
            <a:ext cx="3224784" cy="4549372"/>
          </a:xfrm>
          <a:prstGeom prst="rect">
            <a:avLst/>
          </a:prstGeom>
        </p:spPr>
      </p:pic>
    </p:spTree>
    <p:extLst>
      <p:ext uri="{BB962C8B-B14F-4D97-AF65-F5344CB8AC3E}">
        <p14:creationId xmlns:p14="http://schemas.microsoft.com/office/powerpoint/2010/main" val="316834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0161A85-63CF-4904-B79E-238831FEEDE5}"/>
              </a:ext>
            </a:extLst>
          </p:cNvPr>
          <p:cNvPicPr>
            <a:picLocks noChangeAspect="1"/>
          </p:cNvPicPr>
          <p:nvPr/>
        </p:nvPicPr>
        <p:blipFill>
          <a:blip r:embed="rId3"/>
          <a:stretch>
            <a:fillRect/>
          </a:stretch>
        </p:blipFill>
        <p:spPr>
          <a:xfrm>
            <a:off x="682481" y="1414958"/>
            <a:ext cx="4351855" cy="3269147"/>
          </a:xfrm>
          <a:prstGeom prst="rect">
            <a:avLst/>
          </a:prstGeom>
        </p:spPr>
      </p:pic>
      <p:pic>
        <p:nvPicPr>
          <p:cNvPr id="6" name="Afbeelding 5">
            <a:extLst>
              <a:ext uri="{FF2B5EF4-FFF2-40B4-BE49-F238E27FC236}">
                <a16:creationId xmlns:a16="http://schemas.microsoft.com/office/drawing/2014/main" id="{51AC5AFD-A21B-4682-AE4F-871C703CCAA8}"/>
              </a:ext>
            </a:extLst>
          </p:cNvPr>
          <p:cNvPicPr>
            <a:picLocks noChangeAspect="1"/>
          </p:cNvPicPr>
          <p:nvPr/>
        </p:nvPicPr>
        <p:blipFill>
          <a:blip r:embed="rId4"/>
          <a:stretch>
            <a:fillRect/>
          </a:stretch>
        </p:blipFill>
        <p:spPr>
          <a:xfrm>
            <a:off x="5875879" y="1419386"/>
            <a:ext cx="4499736" cy="3173163"/>
          </a:xfrm>
          <a:prstGeom prst="rect">
            <a:avLst/>
          </a:prstGeom>
        </p:spPr>
      </p:pic>
      <p:pic>
        <p:nvPicPr>
          <p:cNvPr id="8" name="Afbeelding 7">
            <a:extLst>
              <a:ext uri="{FF2B5EF4-FFF2-40B4-BE49-F238E27FC236}">
                <a16:creationId xmlns:a16="http://schemas.microsoft.com/office/drawing/2014/main" id="{07DB5B1A-71FE-4218-99E1-981C05633A28}"/>
              </a:ext>
            </a:extLst>
          </p:cNvPr>
          <p:cNvPicPr>
            <a:picLocks noChangeAspect="1"/>
          </p:cNvPicPr>
          <p:nvPr/>
        </p:nvPicPr>
        <p:blipFill>
          <a:blip r:embed="rId5"/>
          <a:stretch>
            <a:fillRect/>
          </a:stretch>
        </p:blipFill>
        <p:spPr>
          <a:xfrm>
            <a:off x="350285" y="287514"/>
            <a:ext cx="4939200" cy="1058400"/>
          </a:xfrm>
          <a:prstGeom prst="rect">
            <a:avLst/>
          </a:prstGeom>
        </p:spPr>
      </p:pic>
      <p:sp>
        <p:nvSpPr>
          <p:cNvPr id="12" name="Tekstvak 11">
            <a:extLst>
              <a:ext uri="{FF2B5EF4-FFF2-40B4-BE49-F238E27FC236}">
                <a16:creationId xmlns:a16="http://schemas.microsoft.com/office/drawing/2014/main" id="{437C7091-F53D-4C92-A636-FADBBC439CE3}"/>
              </a:ext>
            </a:extLst>
          </p:cNvPr>
          <p:cNvSpPr txBox="1"/>
          <p:nvPr/>
        </p:nvSpPr>
        <p:spPr>
          <a:xfrm>
            <a:off x="2524874" y="5657671"/>
            <a:ext cx="6097712" cy="1200329"/>
          </a:xfrm>
          <a:prstGeom prst="rect">
            <a:avLst/>
          </a:prstGeom>
          <a:noFill/>
        </p:spPr>
        <p:txBody>
          <a:bodyPr wrap="square">
            <a:spAutoFit/>
          </a:bodyPr>
          <a:lstStyle/>
          <a:p>
            <a:pPr algn="ctr"/>
            <a:r>
              <a:rPr lang="nl-NL" b="0" i="0" dirty="0">
                <a:effectLst/>
                <a:latin typeface="Raleway"/>
              </a:rPr>
              <a:t>Een andere site: </a:t>
            </a:r>
          </a:p>
          <a:p>
            <a:pPr algn="ctr"/>
            <a:r>
              <a:rPr lang="nl-NL" b="0" i="0" dirty="0">
                <a:effectLst/>
                <a:latin typeface="Raleway"/>
              </a:rPr>
              <a:t>“Met name jonge jongens, in de leeftijd van de puberteit, zullen</a:t>
            </a:r>
            <a:r>
              <a:rPr lang="nl-NL" b="1" i="0" dirty="0">
                <a:effectLst/>
                <a:latin typeface="Raleway"/>
              </a:rPr>
              <a:t> last </a:t>
            </a:r>
            <a:r>
              <a:rPr lang="nl-NL" b="0" i="0" dirty="0">
                <a:effectLst/>
                <a:latin typeface="Raleway"/>
              </a:rPr>
              <a:t>kunnen krijgen van een natte droom.” </a:t>
            </a:r>
            <a:endParaRPr lang="nl-NL" dirty="0"/>
          </a:p>
        </p:txBody>
      </p:sp>
      <p:sp>
        <p:nvSpPr>
          <p:cNvPr id="10" name="Tekstvak 9">
            <a:extLst>
              <a:ext uri="{FF2B5EF4-FFF2-40B4-BE49-F238E27FC236}">
                <a16:creationId xmlns:a16="http://schemas.microsoft.com/office/drawing/2014/main" id="{36308E86-4418-4B0C-9AE7-3D0332114985}"/>
              </a:ext>
            </a:extLst>
          </p:cNvPr>
          <p:cNvSpPr txBox="1"/>
          <p:nvPr/>
        </p:nvSpPr>
        <p:spPr>
          <a:xfrm>
            <a:off x="1767153" y="4921320"/>
            <a:ext cx="7808361" cy="369332"/>
          </a:xfrm>
          <a:prstGeom prst="rect">
            <a:avLst/>
          </a:prstGeom>
          <a:noFill/>
        </p:spPr>
        <p:txBody>
          <a:bodyPr wrap="square" rtlCol="0">
            <a:spAutoFit/>
          </a:bodyPr>
          <a:lstStyle/>
          <a:p>
            <a:r>
              <a:rPr lang="nl-NL" dirty="0"/>
              <a:t>Jan de Fun?                                                                         Miep De shit?                                                 </a:t>
            </a:r>
          </a:p>
        </p:txBody>
      </p:sp>
    </p:spTree>
    <p:extLst>
      <p:ext uri="{BB962C8B-B14F-4D97-AF65-F5344CB8AC3E}">
        <p14:creationId xmlns:p14="http://schemas.microsoft.com/office/powerpoint/2010/main" val="208618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Footer Placeholder 4"/>
          <p:cNvSpPr>
            <a:spLocks noGrp="1"/>
          </p:cNvSpPr>
          <p:nvPr>
            <p:ph type="ftr" sz="quarter" idx="11"/>
          </p:nvPr>
        </p:nvSpPr>
        <p:spPr bwMode="auto">
          <a:noFill/>
          <a:ln>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alpha val="70000"/>
                  </a:srgbClr>
                </a:solidFill>
                <a:effectLst/>
                <a:uLnTx/>
                <a:uFillTx/>
                <a:latin typeface="Gill Sans MT" panose="020B0502020104020203"/>
                <a:ea typeface="+mn-ea"/>
                <a:cs typeface="+mn-cs"/>
              </a:rPr>
              <a:t>© Rik van Lunsen</a:t>
            </a:r>
          </a:p>
        </p:txBody>
      </p:sp>
      <p:sp>
        <p:nvSpPr>
          <p:cNvPr id="51210" name="Rectangle 10"/>
          <p:cNvSpPr>
            <a:spLocks noChangeArrowheads="1"/>
          </p:cNvSpPr>
          <p:nvPr/>
        </p:nvSpPr>
        <p:spPr bwMode="auto">
          <a:xfrm>
            <a:off x="3982160" y="260351"/>
            <a:ext cx="5138906" cy="584775"/>
          </a:xfrm>
          <a:prstGeom prst="rect">
            <a:avLst/>
          </a:prstGeom>
          <a:noFill/>
          <a:ln w="9525">
            <a:noFill/>
            <a:miter lim="800000"/>
            <a:headEnd/>
            <a:tailEnd/>
          </a:ln>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6A21D"/>
                </a:solidFill>
                <a:effectLst/>
                <a:uLnTx/>
                <a:uFillTx/>
                <a:latin typeface="Gill Sans MT" panose="020B0502020104020203"/>
                <a:ea typeface="+mn-ea"/>
                <a:cs typeface="+mn-cs"/>
                <a:hlinkClick r:id="rId2"/>
              </a:rPr>
              <a:t>https://www.opvoeden.nl/seksuele-voorlichting-2209/</a:t>
            </a:r>
            <a:endParaRPr kumimoji="0" lang="nl-NL" sz="1800" b="0" i="0" u="none" strike="noStrike" kern="1200" cap="none" spc="0" normalizeH="0" baseline="0" noProof="0" dirty="0">
              <a:ln>
                <a:noFill/>
              </a:ln>
              <a:solidFill>
                <a:srgbClr val="F6A21D"/>
              </a:solidFill>
              <a:effectLst/>
              <a:uLnTx/>
              <a:uFillTx/>
              <a:latin typeface="Gill Sans MT" panose="020B05020201040202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1" u="none" strike="noStrike" kern="1200" cap="none" spc="0" normalizeH="0" baseline="0" noProof="0" dirty="0">
                <a:ln>
                  <a:noFill/>
                </a:ln>
                <a:solidFill>
                  <a:srgbClr val="F6A21D"/>
                </a:solidFill>
                <a:effectLst/>
                <a:uLnTx/>
                <a:uFillTx/>
                <a:latin typeface="Gill Sans MT" panose="020B0502020104020203"/>
                <a:ea typeface="+mn-ea"/>
                <a:cs typeface="+mn-cs"/>
              </a:rPr>
              <a:t>(</a:t>
            </a:r>
            <a:r>
              <a:rPr kumimoji="0" lang="nl-NL" sz="1400" b="0" i="1" u="none" strike="noStrike" kern="1200" cap="none" spc="0" normalizeH="0" baseline="0" noProof="0" dirty="0" err="1">
                <a:ln>
                  <a:noFill/>
                </a:ln>
                <a:solidFill>
                  <a:srgbClr val="F6A21D"/>
                </a:solidFill>
                <a:effectLst/>
                <a:uLnTx/>
                <a:uFillTx/>
                <a:latin typeface="Gill Sans MT" panose="020B0502020104020203"/>
                <a:ea typeface="+mn-ea"/>
                <a:cs typeface="+mn-cs"/>
              </a:rPr>
              <a:t>retrieved</a:t>
            </a:r>
            <a:r>
              <a:rPr kumimoji="0" lang="nl-NL" sz="1400" b="0" i="1" u="none" strike="noStrike" kern="1200" cap="none" spc="0" normalizeH="0" baseline="0" noProof="0" dirty="0">
                <a:ln>
                  <a:noFill/>
                </a:ln>
                <a:solidFill>
                  <a:srgbClr val="F6A21D"/>
                </a:solidFill>
                <a:effectLst/>
                <a:uLnTx/>
                <a:uFillTx/>
                <a:latin typeface="Gill Sans MT" panose="020B0502020104020203"/>
                <a:ea typeface="+mn-ea"/>
                <a:cs typeface="+mn-cs"/>
              </a:rPr>
              <a:t> </a:t>
            </a:r>
            <a:r>
              <a:rPr lang="nl-NL" sz="1400" i="1" dirty="0">
                <a:solidFill>
                  <a:srgbClr val="F6A21D"/>
                </a:solidFill>
                <a:latin typeface="Gill Sans MT" panose="020B0502020104020203"/>
              </a:rPr>
              <a:t>18</a:t>
            </a:r>
            <a:r>
              <a:rPr kumimoji="0" lang="nl-NL" sz="1400" b="0" i="1" u="none" strike="noStrike" kern="1200" cap="none" spc="0" normalizeH="0" baseline="0" noProof="0" dirty="0">
                <a:ln>
                  <a:noFill/>
                </a:ln>
                <a:solidFill>
                  <a:srgbClr val="F6A21D"/>
                </a:solidFill>
                <a:effectLst/>
                <a:uLnTx/>
                <a:uFillTx/>
                <a:latin typeface="Gill Sans MT" panose="020B0502020104020203"/>
                <a:ea typeface="+mn-ea"/>
                <a:cs typeface="+mn-cs"/>
              </a:rPr>
              <a:t>-03-2021)</a:t>
            </a:r>
          </a:p>
        </p:txBody>
      </p:sp>
      <p:sp>
        <p:nvSpPr>
          <p:cNvPr id="51212" name="Rectangle 12"/>
          <p:cNvSpPr>
            <a:spLocks noChangeArrowheads="1"/>
          </p:cNvSpPr>
          <p:nvPr/>
        </p:nvSpPr>
        <p:spPr bwMode="auto">
          <a:xfrm>
            <a:off x="852755" y="3860801"/>
            <a:ext cx="10150867" cy="2677656"/>
          </a:xfrm>
          <a:prstGeom prst="rect">
            <a:avLst/>
          </a:prstGeom>
          <a:noFill/>
          <a:ln w="9525">
            <a:noFill/>
            <a:miter lim="800000"/>
            <a:headEnd/>
            <a:tailEnd/>
          </a:ln>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nl-NL" sz="2400" b="0" i="0" u="none" strike="noStrike" kern="1200" cap="none" spc="0" normalizeH="0" baseline="0" noProof="0" dirty="0">
                <a:ln>
                  <a:noFill/>
                </a:ln>
                <a:solidFill>
                  <a:srgbClr val="000000"/>
                </a:solidFill>
                <a:effectLst/>
                <a:uLnTx/>
                <a:uFillTx/>
                <a:latin typeface="Gill Sans MT" panose="020B0502020104020203"/>
                <a:ea typeface="+mn-ea"/>
                <a:cs typeface="+mn-cs"/>
              </a:rPr>
              <a:t>Kinderen moeten leren dat ze altijd nee mogen zeggen als ze geen zin hebben in zoenen of vrijen, ook als ze net nog ja hebben gezegd.</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nl-NL" sz="2400" b="0" i="0" u="none" strike="noStrike" kern="1200" cap="none" spc="0" normalizeH="0" baseline="0" noProof="0" dirty="0">
                <a:ln>
                  <a:noFill/>
                </a:ln>
                <a:solidFill>
                  <a:srgbClr val="000000"/>
                </a:solidFill>
                <a:effectLst/>
                <a:uLnTx/>
                <a:uFillTx/>
                <a:latin typeface="Gill Sans MT" panose="020B0502020104020203"/>
                <a:ea typeface="+mn-ea"/>
                <a:cs typeface="+mn-cs"/>
              </a:rPr>
              <a:t>Kinderen moeten leren dat je alleen moet vrijen met een condoom en liefst ook met de pil, omdat je anders zwanger kunt raken of een soa kunt krijgen. </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nl-NL" sz="2400" b="0" i="0" u="none" strike="noStrike" kern="1200" cap="none" spc="0" normalizeH="0" baseline="0" noProof="0" dirty="0">
                <a:ln>
                  <a:noFill/>
                </a:ln>
                <a:solidFill>
                  <a:srgbClr val="000000"/>
                </a:solidFill>
                <a:effectLst/>
                <a:uLnTx/>
                <a:uFillTx/>
                <a:latin typeface="Gill Sans MT" panose="020B0502020104020203"/>
                <a:ea typeface="+mn-ea"/>
                <a:cs typeface="+mn-cs"/>
              </a:rPr>
              <a:t>Geef uitleg over </a:t>
            </a:r>
            <a:r>
              <a:rPr kumimoji="0" lang="nl-NL" sz="2400" b="0" i="0" u="none" strike="noStrike" kern="1200" cap="none" spc="0" normalizeH="0" baseline="0" noProof="0" dirty="0">
                <a:ln>
                  <a:noFill/>
                </a:ln>
                <a:solidFill>
                  <a:srgbClr val="000000"/>
                </a:solidFill>
                <a:effectLst/>
                <a:uLnTx/>
                <a:uFillTx/>
                <a:latin typeface="Gill Sans MT" panose="020B0502020104020203"/>
                <a:ea typeface="+mn-ea"/>
                <a:cs typeface="+mn-cs"/>
                <a:hlinkClick r:id="rId3"/>
              </a:rPr>
              <a:t>menstruatie</a:t>
            </a:r>
            <a:r>
              <a:rPr kumimoji="0" lang="nl-NL" sz="2400" b="0" i="0" u="none" strike="noStrike" kern="1200" cap="none" spc="0" normalizeH="0" baseline="0" noProof="0" dirty="0">
                <a:ln>
                  <a:noFill/>
                </a:ln>
                <a:solidFill>
                  <a:srgbClr val="000000"/>
                </a:solidFill>
                <a:effectLst/>
                <a:uLnTx/>
                <a:uFillTx/>
                <a:latin typeface="Gill Sans MT" panose="020B0502020104020203"/>
                <a:ea typeface="+mn-ea"/>
                <a:cs typeface="+mn-cs"/>
              </a:rPr>
              <a:t>, de groei van baardhaar en </a:t>
            </a:r>
            <a:r>
              <a:rPr kumimoji="0" lang="nl-NL" sz="2400" b="0" i="0" u="sng" strike="noStrike" kern="1200" cap="none" spc="0" normalizeH="0" baseline="0" noProof="0" dirty="0">
                <a:ln>
                  <a:noFill/>
                </a:ln>
                <a:solidFill>
                  <a:srgbClr val="000000"/>
                </a:solidFill>
                <a:effectLst/>
                <a:uLnTx/>
                <a:uFillTx/>
                <a:latin typeface="Gill Sans MT" panose="020B0502020104020203"/>
                <a:ea typeface="+mn-ea"/>
                <a:cs typeface="+mn-cs"/>
                <a:hlinkClick r:id="rId4"/>
              </a:rPr>
              <a:t>schaamhaar</a:t>
            </a:r>
            <a:r>
              <a:rPr kumimoji="0" lang="nl-NL" sz="2400" b="0" i="0" u="none" strike="noStrike" kern="1200" cap="none" spc="0" normalizeH="0" baseline="0" noProof="0" dirty="0">
                <a:ln>
                  <a:noFill/>
                </a:ln>
                <a:solidFill>
                  <a:srgbClr val="000000"/>
                </a:solidFill>
                <a:effectLst/>
                <a:uLnTx/>
                <a:uFillTx/>
                <a:latin typeface="Gill Sans MT" panose="020B0502020104020203"/>
                <a:ea typeface="+mn-ea"/>
                <a:cs typeface="+mn-cs"/>
              </a:rPr>
              <a:t> en dingen als de eerste </a:t>
            </a:r>
            <a:r>
              <a:rPr kumimoji="0" lang="nl-NL" sz="2400" b="0" i="0" u="none" strike="noStrike" kern="1200" cap="none" spc="0" normalizeH="0" baseline="0" noProof="0" dirty="0">
                <a:ln>
                  <a:noFill/>
                </a:ln>
                <a:solidFill>
                  <a:srgbClr val="000000"/>
                </a:solidFill>
                <a:effectLst/>
                <a:uLnTx/>
                <a:uFillTx/>
                <a:latin typeface="Gill Sans MT" panose="020B0502020104020203"/>
                <a:ea typeface="+mn-ea"/>
                <a:cs typeface="+mn-cs"/>
                <a:hlinkClick r:id="rId5"/>
              </a:rPr>
              <a:t>zaadlozing</a:t>
            </a:r>
            <a:r>
              <a:rPr kumimoji="0" lang="nl-NL" sz="1800" b="0" i="0" u="none" strike="noStrike" kern="1200" cap="none" spc="0" normalizeH="0" baseline="0" noProof="0" dirty="0">
                <a:ln>
                  <a:noFill/>
                </a:ln>
                <a:solidFill>
                  <a:srgbClr val="000000"/>
                </a:solidFill>
                <a:effectLst/>
                <a:uLnTx/>
                <a:uFillTx/>
                <a:latin typeface="Gill Sans MT" panose="020B0502020104020203"/>
                <a:ea typeface="+mn-ea"/>
                <a:cs typeface="+mn-cs"/>
              </a:rPr>
              <a:t>. </a:t>
            </a:r>
          </a:p>
        </p:txBody>
      </p:sp>
      <p:pic>
        <p:nvPicPr>
          <p:cNvPr id="51213" name="Picture 13"/>
          <p:cNvPicPr>
            <a:picLocks noChangeAspect="1" noChangeArrowheads="1"/>
          </p:cNvPicPr>
          <p:nvPr/>
        </p:nvPicPr>
        <p:blipFill>
          <a:blip r:embed="rId6"/>
          <a:srcRect/>
          <a:stretch>
            <a:fillRect/>
          </a:stretch>
        </p:blipFill>
        <p:spPr bwMode="auto">
          <a:xfrm>
            <a:off x="2135188" y="908050"/>
            <a:ext cx="5256212" cy="2933700"/>
          </a:xfrm>
          <a:prstGeom prst="rect">
            <a:avLst/>
          </a:prstGeom>
          <a:noFill/>
        </p:spPr>
      </p:pic>
      <p:pic>
        <p:nvPicPr>
          <p:cNvPr id="51214" name="Picture 14"/>
          <p:cNvPicPr>
            <a:picLocks noChangeAspect="1" noChangeArrowheads="1"/>
          </p:cNvPicPr>
          <p:nvPr/>
        </p:nvPicPr>
        <p:blipFill>
          <a:blip r:embed="rId7"/>
          <a:srcRect/>
          <a:stretch>
            <a:fillRect/>
          </a:stretch>
        </p:blipFill>
        <p:spPr bwMode="auto">
          <a:xfrm>
            <a:off x="1703388" y="260350"/>
            <a:ext cx="1905000" cy="1238250"/>
          </a:xfrm>
          <a:prstGeom prst="rect">
            <a:avLst/>
          </a:prstGeom>
          <a:noFill/>
          <a:ln w="9525">
            <a:noFill/>
            <a:miter lim="800000"/>
            <a:headEnd/>
            <a:tailEnd/>
          </a:ln>
          <a:effectLst/>
        </p:spPr>
      </p:pic>
      <p:sp>
        <p:nvSpPr>
          <p:cNvPr id="2" name="Rechthoek: afgeronde hoeken 1">
            <a:extLst>
              <a:ext uri="{FF2B5EF4-FFF2-40B4-BE49-F238E27FC236}">
                <a16:creationId xmlns:a16="http://schemas.microsoft.com/office/drawing/2014/main" id="{A030E803-62B2-4D37-AC49-90158E9E798B}"/>
              </a:ext>
            </a:extLst>
          </p:cNvPr>
          <p:cNvSpPr/>
          <p:nvPr/>
        </p:nvSpPr>
        <p:spPr>
          <a:xfrm>
            <a:off x="5383658" y="3986373"/>
            <a:ext cx="523982" cy="297951"/>
          </a:xfrm>
          <a:prstGeom prst="round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2752FB8E-ADE2-4B5C-A99B-C02C384C8C20}"/>
              </a:ext>
            </a:extLst>
          </p:cNvPr>
          <p:cNvSpPr/>
          <p:nvPr/>
        </p:nvSpPr>
        <p:spPr>
          <a:xfrm>
            <a:off x="4325420" y="5198724"/>
            <a:ext cx="1150705" cy="380143"/>
          </a:xfrm>
          <a:prstGeom prst="round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9" name="Rechthoek: afgeronde hoeken 8">
            <a:extLst>
              <a:ext uri="{FF2B5EF4-FFF2-40B4-BE49-F238E27FC236}">
                <a16:creationId xmlns:a16="http://schemas.microsoft.com/office/drawing/2014/main" id="{38DE96C9-633E-4D30-B19D-DF13F7028C21}"/>
              </a:ext>
            </a:extLst>
          </p:cNvPr>
          <p:cNvSpPr/>
          <p:nvPr/>
        </p:nvSpPr>
        <p:spPr>
          <a:xfrm>
            <a:off x="7736440" y="5239820"/>
            <a:ext cx="441789" cy="308225"/>
          </a:xfrm>
          <a:prstGeom prst="round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1102336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537D869-DACC-C641-D6C6-E3D9F6F4FE38}"/>
              </a:ext>
            </a:extLst>
          </p:cNvPr>
          <p:cNvPicPr>
            <a:picLocks noChangeAspect="1"/>
          </p:cNvPicPr>
          <p:nvPr/>
        </p:nvPicPr>
        <p:blipFill>
          <a:blip r:embed="rId2"/>
          <a:stretch>
            <a:fillRect/>
          </a:stretch>
        </p:blipFill>
        <p:spPr>
          <a:xfrm>
            <a:off x="5014042" y="377791"/>
            <a:ext cx="1809750" cy="685800"/>
          </a:xfrm>
          <a:prstGeom prst="rect">
            <a:avLst/>
          </a:prstGeom>
        </p:spPr>
      </p:pic>
      <p:sp>
        <p:nvSpPr>
          <p:cNvPr id="4" name="Tekstvak 3">
            <a:extLst>
              <a:ext uri="{FF2B5EF4-FFF2-40B4-BE49-F238E27FC236}">
                <a16:creationId xmlns:a16="http://schemas.microsoft.com/office/drawing/2014/main" id="{8207DFEE-579A-77CC-7AC3-D4296A5550AB}"/>
              </a:ext>
            </a:extLst>
          </p:cNvPr>
          <p:cNvSpPr txBox="1"/>
          <p:nvPr/>
        </p:nvSpPr>
        <p:spPr>
          <a:xfrm>
            <a:off x="1899920" y="1882894"/>
            <a:ext cx="9069152" cy="646331"/>
          </a:xfrm>
          <a:prstGeom prst="rect">
            <a:avLst/>
          </a:prstGeom>
          <a:noFill/>
        </p:spPr>
        <p:txBody>
          <a:bodyPr wrap="square">
            <a:spAutoFit/>
          </a:bodyPr>
          <a:lstStyle/>
          <a:p>
            <a:r>
              <a:rPr lang="nl-NL" sz="3600" dirty="0"/>
              <a:t>Wat is de gemiddelde lengte van de clitoris?</a:t>
            </a:r>
          </a:p>
        </p:txBody>
      </p:sp>
      <p:sp>
        <p:nvSpPr>
          <p:cNvPr id="6" name="Tekstvak 5">
            <a:extLst>
              <a:ext uri="{FF2B5EF4-FFF2-40B4-BE49-F238E27FC236}">
                <a16:creationId xmlns:a16="http://schemas.microsoft.com/office/drawing/2014/main" id="{9A1C32EA-076D-7214-AD95-6D495D22282E}"/>
              </a:ext>
            </a:extLst>
          </p:cNvPr>
          <p:cNvSpPr txBox="1"/>
          <p:nvPr/>
        </p:nvSpPr>
        <p:spPr>
          <a:xfrm>
            <a:off x="4765040" y="2940779"/>
            <a:ext cx="6096000" cy="3539430"/>
          </a:xfrm>
          <a:prstGeom prst="rect">
            <a:avLst/>
          </a:prstGeom>
          <a:noFill/>
        </p:spPr>
        <p:txBody>
          <a:bodyPr wrap="square">
            <a:spAutoFit/>
          </a:bodyPr>
          <a:lstStyle/>
          <a:p>
            <a:pPr marL="342900" indent="-342900" algn="l" fontAlgn="base">
              <a:buFont typeface="+mj-lt"/>
              <a:buAutoNum type="alphaUcPeriod"/>
            </a:pPr>
            <a:r>
              <a:rPr lang="nl-NL" sz="3200" b="1" i="0" dirty="0">
                <a:effectLst/>
                <a:latin typeface="Montserrat" panose="00000500000000000000" pitchFamily="2" charset="0"/>
              </a:rPr>
              <a:t> 2-5 cm</a:t>
            </a:r>
          </a:p>
          <a:p>
            <a:pPr marL="342900" indent="-342900" algn="l" fontAlgn="base">
              <a:buFont typeface="+mj-lt"/>
              <a:buAutoNum type="alphaUcPeriod"/>
            </a:pPr>
            <a:endParaRPr lang="nl-NL" sz="3200" b="1" i="0" dirty="0">
              <a:effectLst/>
              <a:latin typeface="Montserrat" panose="00000500000000000000" pitchFamily="2" charset="0"/>
            </a:endParaRPr>
          </a:p>
          <a:p>
            <a:pPr marL="342900" indent="-342900" algn="l" fontAlgn="base">
              <a:buFont typeface="+mj-lt"/>
              <a:buAutoNum type="alphaUcPeriod"/>
            </a:pPr>
            <a:r>
              <a:rPr lang="nl-NL" sz="3200" b="1" i="0" dirty="0">
                <a:effectLst/>
                <a:latin typeface="Montserrat" panose="00000500000000000000" pitchFamily="2" charset="0"/>
              </a:rPr>
              <a:t> 8-12 cm</a:t>
            </a:r>
          </a:p>
          <a:p>
            <a:pPr marL="342900" indent="-342900" algn="l" fontAlgn="base">
              <a:buFont typeface="+mj-lt"/>
              <a:buAutoNum type="alphaUcPeriod"/>
            </a:pPr>
            <a:endParaRPr lang="nl-NL" sz="3200" b="1" i="0" dirty="0">
              <a:effectLst/>
              <a:latin typeface="Montserrat" panose="00000500000000000000" pitchFamily="2" charset="0"/>
            </a:endParaRPr>
          </a:p>
          <a:p>
            <a:pPr marL="342900" indent="-342900" algn="l" fontAlgn="base">
              <a:buFont typeface="+mj-lt"/>
              <a:buAutoNum type="alphaUcPeriod"/>
            </a:pPr>
            <a:r>
              <a:rPr lang="nl-NL" sz="3200" b="1" i="0" dirty="0">
                <a:effectLst/>
                <a:latin typeface="Montserrat" panose="00000500000000000000" pitchFamily="2" charset="0"/>
              </a:rPr>
              <a:t> 5-8 cm</a:t>
            </a:r>
          </a:p>
          <a:p>
            <a:pPr marL="342900" indent="-342900" algn="l" fontAlgn="base">
              <a:buFont typeface="+mj-lt"/>
              <a:buAutoNum type="alphaUcPeriod"/>
            </a:pPr>
            <a:endParaRPr lang="nl-NL" sz="3200" b="1" i="0" dirty="0">
              <a:effectLst/>
              <a:latin typeface="Montserrat" panose="00000500000000000000" pitchFamily="2" charset="0"/>
            </a:endParaRPr>
          </a:p>
          <a:p>
            <a:pPr marL="342900" indent="-342900" algn="l" fontAlgn="base">
              <a:buFont typeface="+mj-lt"/>
              <a:buAutoNum type="alphaUcPeriod"/>
            </a:pPr>
            <a:r>
              <a:rPr lang="nl-NL" sz="3200" b="1" i="0" dirty="0">
                <a:effectLst/>
                <a:latin typeface="Montserrat" panose="00000500000000000000" pitchFamily="2" charset="0"/>
              </a:rPr>
              <a:t> 12-15 cm</a:t>
            </a:r>
          </a:p>
        </p:txBody>
      </p:sp>
      <p:sp>
        <p:nvSpPr>
          <p:cNvPr id="7" name="Tekstvak 6">
            <a:extLst>
              <a:ext uri="{FF2B5EF4-FFF2-40B4-BE49-F238E27FC236}">
                <a16:creationId xmlns:a16="http://schemas.microsoft.com/office/drawing/2014/main" id="{E60DBEF8-0AA2-145F-24F3-5065EFDA0C0E}"/>
              </a:ext>
            </a:extLst>
          </p:cNvPr>
          <p:cNvSpPr txBox="1"/>
          <p:nvPr/>
        </p:nvSpPr>
        <p:spPr>
          <a:xfrm>
            <a:off x="6949440" y="377791"/>
            <a:ext cx="441146" cy="707886"/>
          </a:xfrm>
          <a:prstGeom prst="rect">
            <a:avLst/>
          </a:prstGeom>
          <a:noFill/>
        </p:spPr>
        <p:txBody>
          <a:bodyPr wrap="none" rtlCol="0">
            <a:spAutoFit/>
          </a:bodyPr>
          <a:lstStyle/>
          <a:p>
            <a:r>
              <a:rPr lang="nl-NL" sz="4000" dirty="0">
                <a:solidFill>
                  <a:srgbClr val="7030A0"/>
                </a:solidFill>
              </a:rPr>
              <a:t>2</a:t>
            </a:r>
          </a:p>
        </p:txBody>
      </p:sp>
    </p:spTree>
    <p:extLst>
      <p:ext uri="{BB962C8B-B14F-4D97-AF65-F5344CB8AC3E}">
        <p14:creationId xmlns:p14="http://schemas.microsoft.com/office/powerpoint/2010/main" val="5363610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Footer Placeholder 4"/>
          <p:cNvSpPr>
            <a:spLocks noGrp="1"/>
          </p:cNvSpPr>
          <p:nvPr>
            <p:ph type="ftr" sz="quarter" idx="11"/>
          </p:nvPr>
        </p:nvSpPr>
        <p:spPr bwMode="auto">
          <a:noFill/>
          <a:ln>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chemeClr val="tx1"/>
                </a:solidFill>
                <a:effectLst/>
                <a:uLnTx/>
                <a:uFillTx/>
                <a:latin typeface="Gill Sans MT" panose="020B0502020104020203"/>
                <a:ea typeface="+mn-ea"/>
                <a:cs typeface="+mn-cs"/>
              </a:rPr>
              <a:t>© Rik van Lunsen</a:t>
            </a:r>
          </a:p>
        </p:txBody>
      </p:sp>
      <p:sp>
        <p:nvSpPr>
          <p:cNvPr id="24578" name="Rectangle 2"/>
          <p:cNvSpPr>
            <a:spLocks/>
          </p:cNvSpPr>
          <p:nvPr/>
        </p:nvSpPr>
        <p:spPr bwMode="auto">
          <a:xfrm>
            <a:off x="3452117" y="133564"/>
            <a:ext cx="4818580" cy="925709"/>
          </a:xfrm>
          <a:prstGeom prst="rect">
            <a:avLst/>
          </a:prstGeom>
          <a:noFill/>
          <a:ln w="38100">
            <a:solidFill>
              <a:schemeClr val="tx1"/>
            </a:solidFill>
            <a:miter lim="800000"/>
            <a:headEnd/>
            <a:tailEnd/>
          </a:ln>
        </p:spPr>
        <p:txBody>
          <a:bodyPr anchor="b"/>
          <a:lstStyle/>
          <a:p>
            <a:pPr marL="0" marR="0" lvl="0" indent="0" defTabSz="457200" rtl="0" eaLnBrk="0" fontAlgn="auto" latinLnBrk="0" hangingPunct="0">
              <a:lnSpc>
                <a:spcPct val="100000"/>
              </a:lnSpc>
              <a:spcBef>
                <a:spcPts val="0"/>
              </a:spcBef>
              <a:spcAft>
                <a:spcPts val="0"/>
              </a:spcAft>
              <a:buClrTx/>
              <a:buSzTx/>
              <a:buFontTx/>
              <a:buNone/>
              <a:tabLst/>
              <a:defRPr/>
            </a:pPr>
            <a:r>
              <a:rPr kumimoji="0" lang="en-GB" sz="4600" b="0" i="0" u="none" strike="noStrike" kern="1200" cap="none" spc="0" normalizeH="0" baseline="0" noProof="0" dirty="0" err="1">
                <a:ln>
                  <a:noFill/>
                </a:ln>
                <a:effectLst/>
                <a:uLnTx/>
                <a:uFillTx/>
                <a:latin typeface="News Gothic MT"/>
                <a:ea typeface="+mn-ea"/>
                <a:cs typeface="+mn-cs"/>
              </a:rPr>
              <a:t>Dit</a:t>
            </a:r>
            <a:r>
              <a:rPr kumimoji="0" lang="en-GB" sz="4600" b="0" i="0" u="none" strike="noStrike" kern="1200" cap="none" spc="0" normalizeH="0" baseline="0" noProof="0" dirty="0">
                <a:ln>
                  <a:noFill/>
                </a:ln>
                <a:effectLst/>
                <a:uLnTx/>
                <a:uFillTx/>
                <a:latin typeface="News Gothic MT"/>
                <a:ea typeface="+mn-ea"/>
                <a:cs typeface="+mn-cs"/>
              </a:rPr>
              <a:t> is de clitoris</a:t>
            </a:r>
          </a:p>
        </p:txBody>
      </p:sp>
      <p:pic>
        <p:nvPicPr>
          <p:cNvPr id="96259" name="Picture 5" descr="Vagina_groot"/>
          <p:cNvPicPr>
            <a:picLocks noChangeAspect="1" noChangeArrowheads="1"/>
          </p:cNvPicPr>
          <p:nvPr/>
        </p:nvPicPr>
        <p:blipFill>
          <a:blip r:embed="rId2"/>
          <a:srcRect/>
          <a:stretch>
            <a:fillRect/>
          </a:stretch>
        </p:blipFill>
        <p:spPr bwMode="auto">
          <a:xfrm>
            <a:off x="3914452" y="1633591"/>
            <a:ext cx="3976099" cy="3290362"/>
          </a:xfrm>
          <a:prstGeom prst="rect">
            <a:avLst/>
          </a:prstGeom>
          <a:noFill/>
          <a:ln w="9525">
            <a:solidFill>
              <a:schemeClr val="tx1"/>
            </a:solidFill>
            <a:miter lim="800000"/>
            <a:headEnd/>
            <a:tailEnd/>
          </a:ln>
        </p:spPr>
      </p:pic>
      <p:sp>
        <p:nvSpPr>
          <p:cNvPr id="24582" name="Line 6"/>
          <p:cNvSpPr>
            <a:spLocks noChangeShapeType="1"/>
          </p:cNvSpPr>
          <p:nvPr/>
        </p:nvSpPr>
        <p:spPr bwMode="auto">
          <a:xfrm>
            <a:off x="5849760" y="1084585"/>
            <a:ext cx="0" cy="1366837"/>
          </a:xfrm>
          <a:prstGeom prst="line">
            <a:avLst/>
          </a:prstGeom>
          <a:noFill/>
          <a:ln w="57150">
            <a:solidFill>
              <a:srgbClr val="FF0000"/>
            </a:solidFill>
            <a:round/>
            <a:headEnd/>
            <a:tailEnd type="triangle" w="med" len="me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effectLst/>
              <a:uLnTx/>
              <a:uFillTx/>
              <a:latin typeface="Gill Sans MT" panose="020B0502020104020203"/>
              <a:ea typeface="+mn-ea"/>
              <a:cs typeface="+mn-cs"/>
            </a:endParaRPr>
          </a:p>
        </p:txBody>
      </p:sp>
      <p:pic>
        <p:nvPicPr>
          <p:cNvPr id="96261" name="Picture 6" descr="Zomaar - Man Mythe Legende"/>
          <p:cNvPicPr>
            <a:picLocks noChangeAspect="1" noChangeArrowheads="1"/>
          </p:cNvPicPr>
          <p:nvPr/>
        </p:nvPicPr>
        <p:blipFill>
          <a:blip r:embed="rId3"/>
          <a:srcRect l="35995" t="52000" r="15298" b="26634"/>
          <a:stretch>
            <a:fillRect/>
          </a:stretch>
        </p:blipFill>
        <p:spPr bwMode="auto">
          <a:xfrm>
            <a:off x="594260" y="467082"/>
            <a:ext cx="2160588" cy="673100"/>
          </a:xfrm>
          <a:prstGeom prst="rect">
            <a:avLst/>
          </a:prstGeom>
          <a:noFill/>
          <a:ln w="9525">
            <a:noFill/>
            <a:miter lim="800000"/>
            <a:headEnd/>
            <a:tailEnd/>
          </a:ln>
        </p:spPr>
      </p:pic>
      <p:sp>
        <p:nvSpPr>
          <p:cNvPr id="35846" name="Text Box 6"/>
          <p:cNvSpPr txBox="1">
            <a:spLocks noChangeArrowheads="1"/>
          </p:cNvSpPr>
          <p:nvPr/>
        </p:nvSpPr>
        <p:spPr bwMode="auto">
          <a:xfrm>
            <a:off x="1181527" y="4878513"/>
            <a:ext cx="9924836" cy="1569660"/>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effectLst/>
                <a:uLnTx/>
                <a:uFillTx/>
                <a:latin typeface="Gill Sans MT" panose="020B0502020104020203"/>
                <a:ea typeface="+mn-ea"/>
                <a:cs typeface="+mn-cs"/>
              </a:rPr>
              <a:t>“</a:t>
            </a:r>
            <a:r>
              <a:rPr kumimoji="0" lang="nl-NL" sz="2400" i="0" u="none" strike="noStrike" kern="1200" cap="none" spc="0" normalizeH="0" baseline="0" noProof="0" dirty="0">
                <a:ln>
                  <a:noFill/>
                </a:ln>
                <a:effectLst/>
                <a:uLnTx/>
                <a:uFillTx/>
                <a:latin typeface="Gill Sans MT" panose="020B0502020104020203"/>
                <a:ea typeface="+mn-ea"/>
                <a:cs typeface="+mn-cs"/>
              </a:rPr>
              <a:t>Je clitoris. Het is maar een klein bobbeltje, maar je kunt er veel plezier van hebben. Gemiddeld is een clitoris zo groot als een erwt, maar een lengte van </a:t>
            </a:r>
          </a:p>
          <a:p>
            <a:pPr marL="0" marR="0" lvl="0" indent="0" algn="ctr" defTabSz="457200" rtl="0" eaLnBrk="1" fontAlgn="auto" latinLnBrk="0" hangingPunct="1">
              <a:lnSpc>
                <a:spcPct val="100000"/>
              </a:lnSpc>
              <a:spcBef>
                <a:spcPts val="0"/>
              </a:spcBef>
              <a:spcAft>
                <a:spcPts val="0"/>
              </a:spcAft>
              <a:buClrTx/>
              <a:buSzTx/>
              <a:buFontTx/>
              <a:buNone/>
              <a:tabLst/>
              <a:defRPr/>
            </a:pPr>
            <a:r>
              <a:rPr lang="nl-NL" sz="2400" noProof="0" dirty="0">
                <a:latin typeface="Gill Sans MT" panose="020B0502020104020203"/>
              </a:rPr>
              <a:t>1</a:t>
            </a:r>
            <a:r>
              <a:rPr kumimoji="0" lang="nl-NL" sz="2400" i="0" u="none" strike="noStrike" kern="1200" cap="none" spc="0" normalizeH="0" baseline="0" noProof="0" dirty="0">
                <a:ln>
                  <a:noFill/>
                </a:ln>
                <a:effectLst/>
                <a:uLnTx/>
                <a:uFillTx/>
                <a:latin typeface="Gill Sans MT" panose="020B0502020104020203"/>
                <a:ea typeface="+mn-ea"/>
                <a:cs typeface="+mn-cs"/>
              </a:rPr>
              <a:t>cm komt ook voor. Kleiner ook trouwens, en dan moet je meestal flink op zoek.” (voorlichtingsboekje 2016)</a:t>
            </a:r>
          </a:p>
        </p:txBody>
      </p:sp>
      <p:sp>
        <p:nvSpPr>
          <p:cNvPr id="9" name="Tekstvak 8">
            <a:extLst>
              <a:ext uri="{FF2B5EF4-FFF2-40B4-BE49-F238E27FC236}">
                <a16:creationId xmlns:a16="http://schemas.microsoft.com/office/drawing/2014/main" id="{9C1A0391-1878-4041-A9DF-EA9C925F8C13}"/>
              </a:ext>
            </a:extLst>
          </p:cNvPr>
          <p:cNvSpPr txBox="1"/>
          <p:nvPr/>
        </p:nvSpPr>
        <p:spPr>
          <a:xfrm>
            <a:off x="8103741" y="2240438"/>
            <a:ext cx="3937571" cy="1477328"/>
          </a:xfrm>
          <a:prstGeom prst="rect">
            <a:avLst/>
          </a:prstGeom>
          <a:noFill/>
        </p:spPr>
        <p:txBody>
          <a:bodyPr wrap="square">
            <a:spAutoFit/>
          </a:bodyPr>
          <a:lstStyle/>
          <a:p>
            <a:r>
              <a:rPr lang="nl-NL" b="0" i="0" dirty="0">
                <a:solidFill>
                  <a:srgbClr val="000000"/>
                </a:solidFill>
                <a:effectLst/>
                <a:latin typeface="CapitoliumNews"/>
              </a:rPr>
              <a:t> In </a:t>
            </a:r>
            <a:r>
              <a:rPr lang="nl-NL" b="0" i="1" dirty="0">
                <a:solidFill>
                  <a:srgbClr val="000000"/>
                </a:solidFill>
                <a:effectLst/>
                <a:latin typeface="CapitoliumNews"/>
              </a:rPr>
              <a:t>Biologie voor jou</a:t>
            </a:r>
            <a:r>
              <a:rPr lang="nl-NL" b="0" i="0" dirty="0">
                <a:solidFill>
                  <a:srgbClr val="000000"/>
                </a:solidFill>
                <a:effectLst/>
                <a:latin typeface="CapitoliumNews"/>
              </a:rPr>
              <a:t> , dat op 60 procent van de middelbare scholen wordt gebruikt: werd tot  2020  verwezen naar ‘een ‘knopje tussen de kleine schaamlippen’. </a:t>
            </a:r>
            <a:endParaRPr lang="nl-NL" dirty="0"/>
          </a:p>
        </p:txBody>
      </p:sp>
    </p:spTree>
    <p:extLst>
      <p:ext uri="{BB962C8B-B14F-4D97-AF65-F5344CB8AC3E}">
        <p14:creationId xmlns:p14="http://schemas.microsoft.com/office/powerpoint/2010/main" val="218888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58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846">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84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animBg="1"/>
      <p:bldP spid="24582" grpId="0" animBg="1"/>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802F820-7889-4EA4-B45A-A7B9B601BF8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760" y="964692"/>
            <a:ext cx="5440680"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97A9C51-7F1D-427B-B327-B1C86027049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1854" y="1128683"/>
            <a:ext cx="5106493"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8086FA65-8496-4D22-BCC3-FA974273931A}"/>
              </a:ext>
            </a:extLst>
          </p:cNvPr>
          <p:cNvPicPr>
            <a:picLocks noChangeAspect="1"/>
          </p:cNvPicPr>
          <p:nvPr/>
        </p:nvPicPr>
        <p:blipFill>
          <a:blip r:embed="rId2"/>
          <a:stretch>
            <a:fillRect/>
          </a:stretch>
        </p:blipFill>
        <p:spPr>
          <a:xfrm>
            <a:off x="1346118" y="1293275"/>
            <a:ext cx="4397964" cy="4279392"/>
          </a:xfrm>
          <a:prstGeom prst="rect">
            <a:avLst/>
          </a:prstGeom>
        </p:spPr>
      </p:pic>
      <p:sp>
        <p:nvSpPr>
          <p:cNvPr id="3" name="Tekstvak 2">
            <a:extLst>
              <a:ext uri="{FF2B5EF4-FFF2-40B4-BE49-F238E27FC236}">
                <a16:creationId xmlns:a16="http://schemas.microsoft.com/office/drawing/2014/main" id="{D94566C8-850B-414C-8CAF-D1EF21DEDF8E}"/>
              </a:ext>
            </a:extLst>
          </p:cNvPr>
          <p:cNvSpPr txBox="1"/>
          <p:nvPr/>
        </p:nvSpPr>
        <p:spPr>
          <a:xfrm>
            <a:off x="6543674" y="1037843"/>
            <a:ext cx="5114925" cy="4448557"/>
          </a:xfrm>
          <a:prstGeom prst="rect">
            <a:avLst/>
          </a:prstGeom>
        </p:spPr>
        <p:txBody>
          <a:bodyPr vert="horz" lIns="91440" tIns="45720" rIns="91440" bIns="45720" rtlCol="0">
            <a:noAutofit/>
          </a:bodyPr>
          <a:lstStyle/>
          <a:p>
            <a:pPr defTabSz="914400">
              <a:spcBef>
                <a:spcPts val="1000"/>
              </a:spcBef>
              <a:buClr>
                <a:schemeClr val="accent2"/>
              </a:buClr>
            </a:pPr>
            <a:r>
              <a:rPr lang="en-US" sz="2400" b="0" i="0" dirty="0">
                <a:solidFill>
                  <a:schemeClr val="tx1">
                    <a:lumMod val="85000"/>
                    <a:lumOff val="15000"/>
                  </a:schemeClr>
                </a:solidFill>
                <a:effectLst/>
              </a:rPr>
              <a:t>Op school al </a:t>
            </a:r>
            <a:r>
              <a:rPr lang="en-US" sz="2400" b="0" i="0" dirty="0" err="1">
                <a:solidFill>
                  <a:schemeClr val="tx1">
                    <a:lumMod val="85000"/>
                    <a:lumOff val="15000"/>
                  </a:schemeClr>
                </a:solidFill>
                <a:effectLst/>
              </a:rPr>
              <a:t>leerde</a:t>
            </a:r>
            <a:r>
              <a:rPr lang="en-US" sz="2400" b="0" i="0" dirty="0">
                <a:solidFill>
                  <a:schemeClr val="tx1">
                    <a:lumMod val="85000"/>
                    <a:lumOff val="15000"/>
                  </a:schemeClr>
                </a:solidFill>
                <a:effectLst/>
              </a:rPr>
              <a:t> </a:t>
            </a:r>
            <a:r>
              <a:rPr lang="en-US" sz="2400" b="0" i="0" dirty="0" err="1">
                <a:solidFill>
                  <a:schemeClr val="tx1">
                    <a:lumMod val="85000"/>
                    <a:lumOff val="15000"/>
                  </a:schemeClr>
                </a:solidFill>
                <a:effectLst/>
              </a:rPr>
              <a:t>ik</a:t>
            </a:r>
            <a:r>
              <a:rPr lang="en-US" sz="2400" b="0" i="0" dirty="0">
                <a:solidFill>
                  <a:schemeClr val="tx1">
                    <a:lumMod val="85000"/>
                    <a:lumOff val="15000"/>
                  </a:schemeClr>
                </a:solidFill>
                <a:effectLst/>
              </a:rPr>
              <a:t> over </a:t>
            </a:r>
            <a:r>
              <a:rPr lang="en-US" sz="2400" b="0" i="0" dirty="0" err="1">
                <a:solidFill>
                  <a:schemeClr val="tx1">
                    <a:lumMod val="85000"/>
                    <a:lumOff val="15000"/>
                  </a:schemeClr>
                </a:solidFill>
                <a:effectLst/>
              </a:rPr>
              <a:t>zwellichamen</a:t>
            </a:r>
            <a:r>
              <a:rPr lang="en-US" sz="2400" b="0" i="0" dirty="0">
                <a:solidFill>
                  <a:schemeClr val="tx1">
                    <a:lumMod val="85000"/>
                    <a:lumOff val="15000"/>
                  </a:schemeClr>
                </a:solidFill>
                <a:effectLst/>
              </a:rPr>
              <a:t>, </a:t>
            </a:r>
            <a:r>
              <a:rPr lang="en-US" sz="2400" b="0" i="0" dirty="0" err="1">
                <a:solidFill>
                  <a:schemeClr val="tx1">
                    <a:lumMod val="85000"/>
                    <a:lumOff val="15000"/>
                  </a:schemeClr>
                </a:solidFill>
                <a:effectLst/>
              </a:rPr>
              <a:t>gevoelige</a:t>
            </a:r>
            <a:r>
              <a:rPr lang="en-US" sz="2400" b="0" i="0" dirty="0">
                <a:solidFill>
                  <a:schemeClr val="tx1">
                    <a:lumMod val="85000"/>
                    <a:lumOff val="15000"/>
                  </a:schemeClr>
                </a:solidFill>
                <a:effectLst/>
              </a:rPr>
              <a:t> </a:t>
            </a:r>
            <a:r>
              <a:rPr lang="en-US" sz="2400" b="0" i="0" dirty="0" err="1">
                <a:solidFill>
                  <a:schemeClr val="tx1">
                    <a:lumMod val="85000"/>
                    <a:lumOff val="15000"/>
                  </a:schemeClr>
                </a:solidFill>
                <a:effectLst/>
              </a:rPr>
              <a:t>eikels</a:t>
            </a:r>
            <a:r>
              <a:rPr lang="en-US" sz="2400" b="0" i="0" dirty="0">
                <a:solidFill>
                  <a:schemeClr val="tx1">
                    <a:lumMod val="85000"/>
                    <a:lumOff val="15000"/>
                  </a:schemeClr>
                </a:solidFill>
                <a:effectLst/>
              </a:rPr>
              <a:t>, </a:t>
            </a:r>
            <a:r>
              <a:rPr lang="en-US" sz="2400" b="0" i="0" dirty="0" err="1">
                <a:solidFill>
                  <a:schemeClr val="tx1">
                    <a:lumMod val="85000"/>
                    <a:lumOff val="15000"/>
                  </a:schemeClr>
                </a:solidFill>
                <a:effectLst/>
              </a:rPr>
              <a:t>sperma</a:t>
            </a:r>
            <a:r>
              <a:rPr lang="en-US" sz="2400" b="0" i="0" dirty="0">
                <a:solidFill>
                  <a:schemeClr val="tx1">
                    <a:lumMod val="85000"/>
                    <a:lumOff val="15000"/>
                  </a:schemeClr>
                </a:solidFill>
                <a:effectLst/>
              </a:rPr>
              <a:t>, </a:t>
            </a:r>
            <a:r>
              <a:rPr lang="en-US" sz="2400" b="0" i="0" dirty="0" err="1">
                <a:solidFill>
                  <a:schemeClr val="tx1">
                    <a:lumMod val="85000"/>
                    <a:lumOff val="15000"/>
                  </a:schemeClr>
                </a:solidFill>
                <a:effectLst/>
              </a:rPr>
              <a:t>gescheurde</a:t>
            </a:r>
            <a:r>
              <a:rPr lang="en-US" sz="2400" b="0" i="0" dirty="0">
                <a:solidFill>
                  <a:schemeClr val="tx1">
                    <a:lumMod val="85000"/>
                    <a:lumOff val="15000"/>
                  </a:schemeClr>
                </a:solidFill>
                <a:effectLst/>
              </a:rPr>
              <a:t> </a:t>
            </a:r>
            <a:r>
              <a:rPr lang="en-US" sz="2400" b="0" i="0" dirty="0" err="1">
                <a:solidFill>
                  <a:schemeClr val="tx1">
                    <a:lumMod val="85000"/>
                    <a:lumOff val="15000"/>
                  </a:schemeClr>
                </a:solidFill>
                <a:effectLst/>
              </a:rPr>
              <a:t>toompjes</a:t>
            </a:r>
            <a:r>
              <a:rPr lang="en-US" sz="2400" b="0" i="0" dirty="0">
                <a:solidFill>
                  <a:schemeClr val="tx1">
                    <a:lumMod val="85000"/>
                    <a:lumOff val="15000"/>
                  </a:schemeClr>
                </a:solidFill>
                <a:effectLst/>
              </a:rPr>
              <a:t>, </a:t>
            </a:r>
            <a:r>
              <a:rPr lang="en-US" sz="2400" b="0" i="0" dirty="0" err="1">
                <a:solidFill>
                  <a:schemeClr val="tx1">
                    <a:lumMod val="85000"/>
                    <a:lumOff val="15000"/>
                  </a:schemeClr>
                </a:solidFill>
                <a:effectLst/>
              </a:rPr>
              <a:t>voorhuid</a:t>
            </a:r>
            <a:r>
              <a:rPr lang="en-US" sz="2400" b="0" i="0" dirty="0">
                <a:solidFill>
                  <a:schemeClr val="tx1">
                    <a:lumMod val="85000"/>
                    <a:lumOff val="15000"/>
                  </a:schemeClr>
                </a:solidFill>
                <a:effectLst/>
              </a:rPr>
              <a:t>, smegma, </a:t>
            </a:r>
            <a:r>
              <a:rPr lang="en-US" sz="2400" b="0" i="0" dirty="0" err="1">
                <a:solidFill>
                  <a:schemeClr val="tx1">
                    <a:lumMod val="85000"/>
                    <a:lumOff val="15000"/>
                  </a:schemeClr>
                </a:solidFill>
                <a:effectLst/>
              </a:rPr>
              <a:t>natte</a:t>
            </a:r>
            <a:r>
              <a:rPr lang="en-US" sz="2400" b="0" i="0" dirty="0">
                <a:solidFill>
                  <a:schemeClr val="tx1">
                    <a:lumMod val="85000"/>
                    <a:lumOff val="15000"/>
                  </a:schemeClr>
                </a:solidFill>
                <a:effectLst/>
              </a:rPr>
              <a:t> </a:t>
            </a:r>
            <a:r>
              <a:rPr lang="en-US" sz="2400" b="0" i="0" dirty="0" err="1">
                <a:solidFill>
                  <a:schemeClr val="tx1">
                    <a:lumMod val="85000"/>
                    <a:lumOff val="15000"/>
                  </a:schemeClr>
                </a:solidFill>
                <a:effectLst/>
              </a:rPr>
              <a:t>dromen</a:t>
            </a:r>
            <a:r>
              <a:rPr lang="en-US" sz="2400" b="0" i="0" dirty="0">
                <a:solidFill>
                  <a:schemeClr val="tx1">
                    <a:lumMod val="85000"/>
                    <a:lumOff val="15000"/>
                  </a:schemeClr>
                </a:solidFill>
                <a:effectLst/>
              </a:rPr>
              <a:t> </a:t>
            </a:r>
            <a:r>
              <a:rPr lang="en-US" sz="2400" b="0" i="0" dirty="0" err="1">
                <a:solidFill>
                  <a:schemeClr val="tx1">
                    <a:lumMod val="85000"/>
                    <a:lumOff val="15000"/>
                  </a:schemeClr>
                </a:solidFill>
                <a:effectLst/>
              </a:rPr>
              <a:t>en</a:t>
            </a:r>
            <a:r>
              <a:rPr lang="en-US" sz="2400" b="0" i="0" dirty="0">
                <a:solidFill>
                  <a:schemeClr val="tx1">
                    <a:lumMod val="85000"/>
                    <a:lumOff val="15000"/>
                  </a:schemeClr>
                </a:solidFill>
                <a:effectLst/>
              </a:rPr>
              <a:t> de </a:t>
            </a:r>
            <a:r>
              <a:rPr lang="en-US" sz="2400" b="0" i="0" dirty="0" err="1">
                <a:solidFill>
                  <a:schemeClr val="tx1">
                    <a:lumMod val="85000"/>
                    <a:lumOff val="15000"/>
                  </a:schemeClr>
                </a:solidFill>
                <a:effectLst/>
              </a:rPr>
              <a:t>stijve</a:t>
            </a:r>
            <a:r>
              <a:rPr lang="en-US" sz="2400" b="0" i="0" dirty="0">
                <a:solidFill>
                  <a:schemeClr val="tx1">
                    <a:lumMod val="85000"/>
                    <a:lumOff val="15000"/>
                  </a:schemeClr>
                </a:solidFill>
                <a:effectLst/>
              </a:rPr>
              <a:t> </a:t>
            </a:r>
            <a:r>
              <a:rPr lang="en-US" sz="2400" b="0" i="0" dirty="0" err="1">
                <a:solidFill>
                  <a:schemeClr val="tx1">
                    <a:lumMod val="85000"/>
                    <a:lumOff val="15000"/>
                  </a:schemeClr>
                </a:solidFill>
                <a:effectLst/>
              </a:rPr>
              <a:t>ochtendlul</a:t>
            </a:r>
            <a:r>
              <a:rPr lang="en-US" sz="2400" b="0" i="0" dirty="0">
                <a:solidFill>
                  <a:schemeClr val="tx1">
                    <a:lumMod val="85000"/>
                    <a:lumOff val="15000"/>
                  </a:schemeClr>
                </a:solidFill>
                <a:effectLst/>
              </a:rPr>
              <a:t>. </a:t>
            </a:r>
            <a:r>
              <a:rPr lang="en-US" sz="2400" b="0" i="0" dirty="0" err="1">
                <a:solidFill>
                  <a:schemeClr val="tx1">
                    <a:lumMod val="85000"/>
                    <a:lumOff val="15000"/>
                  </a:schemeClr>
                </a:solidFill>
                <a:effectLst/>
              </a:rPr>
              <a:t>Ik</a:t>
            </a:r>
            <a:r>
              <a:rPr lang="en-US" sz="2400" b="0" i="0" dirty="0">
                <a:solidFill>
                  <a:schemeClr val="tx1">
                    <a:lumMod val="85000"/>
                    <a:lumOff val="15000"/>
                  </a:schemeClr>
                </a:solidFill>
                <a:effectLst/>
              </a:rPr>
              <a:t> </a:t>
            </a:r>
            <a:r>
              <a:rPr lang="en-US" sz="2400" b="0" i="0" dirty="0" err="1">
                <a:solidFill>
                  <a:schemeClr val="tx1">
                    <a:lumMod val="85000"/>
                    <a:lumOff val="15000"/>
                  </a:schemeClr>
                </a:solidFill>
                <a:effectLst/>
              </a:rPr>
              <a:t>leerde</a:t>
            </a:r>
            <a:r>
              <a:rPr lang="en-US" sz="2400" b="0" i="0" dirty="0">
                <a:solidFill>
                  <a:schemeClr val="tx1">
                    <a:lumMod val="85000"/>
                    <a:lumOff val="15000"/>
                  </a:schemeClr>
                </a:solidFill>
                <a:effectLst/>
              </a:rPr>
              <a:t> </a:t>
            </a:r>
            <a:r>
              <a:rPr lang="en-US" sz="2400" b="0" i="0" dirty="0" err="1">
                <a:solidFill>
                  <a:schemeClr val="tx1">
                    <a:lumMod val="85000"/>
                    <a:lumOff val="15000"/>
                  </a:schemeClr>
                </a:solidFill>
                <a:effectLst/>
              </a:rPr>
              <a:t>zelfs</a:t>
            </a:r>
            <a:r>
              <a:rPr lang="en-US" sz="2400" b="0" i="0" dirty="0">
                <a:solidFill>
                  <a:schemeClr val="tx1">
                    <a:lumMod val="85000"/>
                    <a:lumOff val="15000"/>
                  </a:schemeClr>
                </a:solidFill>
                <a:effectLst/>
              </a:rPr>
              <a:t> hoe </a:t>
            </a:r>
            <a:r>
              <a:rPr lang="en-US" sz="2400" b="0" i="0" dirty="0" err="1">
                <a:solidFill>
                  <a:schemeClr val="tx1">
                    <a:lumMod val="85000"/>
                    <a:lumOff val="15000"/>
                  </a:schemeClr>
                </a:solidFill>
                <a:effectLst/>
              </a:rPr>
              <a:t>een</a:t>
            </a:r>
            <a:r>
              <a:rPr lang="en-US" sz="2400" b="0" i="0" dirty="0">
                <a:solidFill>
                  <a:schemeClr val="tx1">
                    <a:lumMod val="85000"/>
                    <a:lumOff val="15000"/>
                  </a:schemeClr>
                </a:solidFill>
                <a:effectLst/>
              </a:rPr>
              <a:t> spier, de musculus cremaster, </a:t>
            </a:r>
            <a:r>
              <a:rPr lang="en-US" sz="2400" b="0" i="0" dirty="0" err="1">
                <a:solidFill>
                  <a:schemeClr val="tx1">
                    <a:lumMod val="85000"/>
                    <a:lumOff val="15000"/>
                  </a:schemeClr>
                </a:solidFill>
                <a:effectLst/>
              </a:rPr>
              <a:t>ervoor</a:t>
            </a:r>
            <a:r>
              <a:rPr lang="en-US" sz="2400" b="0" i="0" dirty="0">
                <a:solidFill>
                  <a:schemeClr val="tx1">
                    <a:lumMod val="85000"/>
                    <a:lumOff val="15000"/>
                  </a:schemeClr>
                </a:solidFill>
                <a:effectLst/>
              </a:rPr>
              <a:t> </a:t>
            </a:r>
            <a:r>
              <a:rPr lang="en-US" sz="2400" b="0" i="0" dirty="0" err="1">
                <a:solidFill>
                  <a:schemeClr val="tx1">
                    <a:lumMod val="85000"/>
                    <a:lumOff val="15000"/>
                  </a:schemeClr>
                </a:solidFill>
                <a:effectLst/>
              </a:rPr>
              <a:t>zorgt</a:t>
            </a:r>
            <a:r>
              <a:rPr lang="en-US" sz="2400" b="0" i="0" dirty="0">
                <a:solidFill>
                  <a:schemeClr val="tx1">
                    <a:lumMod val="85000"/>
                    <a:lumOff val="15000"/>
                  </a:schemeClr>
                </a:solidFill>
                <a:effectLst/>
              </a:rPr>
              <a:t> </a:t>
            </a:r>
            <a:r>
              <a:rPr lang="en-US" sz="2400" b="0" i="0" dirty="0" err="1">
                <a:solidFill>
                  <a:schemeClr val="tx1">
                    <a:lumMod val="85000"/>
                    <a:lumOff val="15000"/>
                  </a:schemeClr>
                </a:solidFill>
                <a:effectLst/>
              </a:rPr>
              <a:t>dat</a:t>
            </a:r>
            <a:r>
              <a:rPr lang="en-US" sz="2400" b="0" i="0" dirty="0">
                <a:solidFill>
                  <a:schemeClr val="tx1">
                    <a:lumMod val="85000"/>
                    <a:lumOff val="15000"/>
                  </a:schemeClr>
                </a:solidFill>
                <a:effectLst/>
              </a:rPr>
              <a:t> de </a:t>
            </a:r>
            <a:r>
              <a:rPr lang="en-US" sz="2400" b="0" i="0" dirty="0" err="1">
                <a:solidFill>
                  <a:schemeClr val="tx1">
                    <a:lumMod val="85000"/>
                    <a:lumOff val="15000"/>
                  </a:schemeClr>
                </a:solidFill>
                <a:effectLst/>
              </a:rPr>
              <a:t>temperatuur</a:t>
            </a:r>
            <a:r>
              <a:rPr lang="en-US" sz="2400" b="0" i="0" dirty="0">
                <a:solidFill>
                  <a:schemeClr val="tx1">
                    <a:lumMod val="85000"/>
                    <a:lumOff val="15000"/>
                  </a:schemeClr>
                </a:solidFill>
                <a:effectLst/>
              </a:rPr>
              <a:t> van het </a:t>
            </a:r>
            <a:r>
              <a:rPr lang="en-US" sz="2400" b="0" i="0" dirty="0" err="1">
                <a:solidFill>
                  <a:schemeClr val="tx1">
                    <a:lumMod val="85000"/>
                    <a:lumOff val="15000"/>
                  </a:schemeClr>
                </a:solidFill>
                <a:effectLst/>
              </a:rPr>
              <a:t>zaad</a:t>
            </a:r>
            <a:r>
              <a:rPr lang="en-US" sz="2400" b="0" i="0" dirty="0">
                <a:solidFill>
                  <a:schemeClr val="tx1">
                    <a:lumMod val="85000"/>
                    <a:lumOff val="15000"/>
                  </a:schemeClr>
                </a:solidFill>
                <a:effectLst/>
              </a:rPr>
              <a:t> </a:t>
            </a:r>
            <a:r>
              <a:rPr lang="en-US" sz="2400" b="0" i="0" dirty="0" err="1">
                <a:solidFill>
                  <a:schemeClr val="tx1">
                    <a:lumMod val="85000"/>
                    <a:lumOff val="15000"/>
                  </a:schemeClr>
                </a:solidFill>
                <a:effectLst/>
              </a:rPr>
              <a:t>altijd</a:t>
            </a:r>
            <a:r>
              <a:rPr lang="en-US" sz="2400" b="0" i="0" dirty="0">
                <a:solidFill>
                  <a:schemeClr val="tx1">
                    <a:lumMod val="85000"/>
                    <a:lumOff val="15000"/>
                  </a:schemeClr>
                </a:solidFill>
                <a:effectLst/>
              </a:rPr>
              <a:t> </a:t>
            </a:r>
            <a:r>
              <a:rPr lang="en-US" sz="2400" b="0" i="0" dirty="0" err="1">
                <a:solidFill>
                  <a:schemeClr val="tx1">
                    <a:lumMod val="85000"/>
                    <a:lumOff val="15000"/>
                  </a:schemeClr>
                </a:solidFill>
                <a:effectLst/>
              </a:rPr>
              <a:t>een</a:t>
            </a:r>
            <a:r>
              <a:rPr lang="en-US" sz="2400" b="0" i="0" dirty="0">
                <a:solidFill>
                  <a:schemeClr val="tx1">
                    <a:lumMod val="85000"/>
                    <a:lumOff val="15000"/>
                  </a:schemeClr>
                </a:solidFill>
                <a:effectLst/>
              </a:rPr>
              <a:t> </a:t>
            </a:r>
            <a:r>
              <a:rPr lang="en-US" sz="2400" b="0" i="0" dirty="0" err="1">
                <a:solidFill>
                  <a:schemeClr val="tx1">
                    <a:lumMod val="85000"/>
                    <a:lumOff val="15000"/>
                  </a:schemeClr>
                </a:solidFill>
                <a:effectLst/>
              </a:rPr>
              <a:t>paar</a:t>
            </a:r>
            <a:r>
              <a:rPr lang="en-US" sz="2400" b="0" i="0" dirty="0">
                <a:solidFill>
                  <a:schemeClr val="tx1">
                    <a:lumMod val="85000"/>
                    <a:lumOff val="15000"/>
                  </a:schemeClr>
                </a:solidFill>
                <a:effectLst/>
              </a:rPr>
              <a:t> </a:t>
            </a:r>
            <a:r>
              <a:rPr lang="en-US" sz="2400" b="0" i="0" dirty="0" err="1">
                <a:solidFill>
                  <a:schemeClr val="tx1">
                    <a:lumMod val="85000"/>
                    <a:lumOff val="15000"/>
                  </a:schemeClr>
                </a:solidFill>
                <a:effectLst/>
              </a:rPr>
              <a:t>graden</a:t>
            </a:r>
            <a:r>
              <a:rPr lang="en-US" sz="2400" b="0" i="0" dirty="0">
                <a:solidFill>
                  <a:schemeClr val="tx1">
                    <a:lumMod val="85000"/>
                    <a:lumOff val="15000"/>
                  </a:schemeClr>
                </a:solidFill>
                <a:effectLst/>
              </a:rPr>
              <a:t> lager is dan die van het </a:t>
            </a:r>
            <a:r>
              <a:rPr lang="en-US" sz="2400" b="0" i="0" dirty="0" err="1">
                <a:solidFill>
                  <a:schemeClr val="tx1">
                    <a:lumMod val="85000"/>
                    <a:lumOff val="15000"/>
                  </a:schemeClr>
                </a:solidFill>
                <a:effectLst/>
              </a:rPr>
              <a:t>lichaam</a:t>
            </a:r>
            <a:r>
              <a:rPr lang="en-US" sz="2400" b="0" i="0" dirty="0">
                <a:solidFill>
                  <a:schemeClr val="tx1">
                    <a:lumMod val="85000"/>
                    <a:lumOff val="15000"/>
                  </a:schemeClr>
                </a:solidFill>
                <a:effectLst/>
              </a:rPr>
              <a:t>, door het scrotum constant </a:t>
            </a:r>
            <a:r>
              <a:rPr lang="en-US" sz="2400" b="0" i="0" dirty="0" err="1">
                <a:solidFill>
                  <a:schemeClr val="tx1">
                    <a:lumMod val="85000"/>
                    <a:lumOff val="15000"/>
                  </a:schemeClr>
                </a:solidFill>
                <a:effectLst/>
              </a:rPr>
              <a:t>dichter</a:t>
            </a:r>
            <a:r>
              <a:rPr lang="en-US" sz="2400" b="0" i="0" dirty="0">
                <a:solidFill>
                  <a:schemeClr val="tx1">
                    <a:lumMod val="85000"/>
                    <a:lumOff val="15000"/>
                  </a:schemeClr>
                </a:solidFill>
                <a:effectLst/>
              </a:rPr>
              <a:t> </a:t>
            </a:r>
            <a:r>
              <a:rPr lang="en-US" sz="2400" b="0" i="0" dirty="0" err="1">
                <a:solidFill>
                  <a:schemeClr val="tx1">
                    <a:lumMod val="85000"/>
                    <a:lumOff val="15000"/>
                  </a:schemeClr>
                </a:solidFill>
                <a:effectLst/>
              </a:rPr>
              <a:t>naar</a:t>
            </a:r>
            <a:r>
              <a:rPr lang="en-US" sz="2400" b="0" i="0" dirty="0">
                <a:solidFill>
                  <a:schemeClr val="tx1">
                    <a:lumMod val="85000"/>
                    <a:lumOff val="15000"/>
                  </a:schemeClr>
                </a:solidFill>
                <a:effectLst/>
              </a:rPr>
              <a:t> of </a:t>
            </a:r>
            <a:r>
              <a:rPr lang="en-US" sz="2400" b="0" i="0" dirty="0" err="1">
                <a:solidFill>
                  <a:schemeClr val="tx1">
                    <a:lumMod val="85000"/>
                    <a:lumOff val="15000"/>
                  </a:schemeClr>
                </a:solidFill>
                <a:effectLst/>
              </a:rPr>
              <a:t>verder</a:t>
            </a:r>
            <a:r>
              <a:rPr lang="en-US" sz="2400" b="0" i="0" dirty="0">
                <a:solidFill>
                  <a:schemeClr val="tx1">
                    <a:lumMod val="85000"/>
                    <a:lumOff val="15000"/>
                  </a:schemeClr>
                </a:solidFill>
                <a:effectLst/>
              </a:rPr>
              <a:t> van het </a:t>
            </a:r>
            <a:r>
              <a:rPr lang="en-US" sz="2400" b="0" i="0" dirty="0" err="1">
                <a:solidFill>
                  <a:schemeClr val="tx1">
                    <a:lumMod val="85000"/>
                    <a:lumOff val="15000"/>
                  </a:schemeClr>
                </a:solidFill>
                <a:effectLst/>
              </a:rPr>
              <a:t>lichaam</a:t>
            </a:r>
            <a:r>
              <a:rPr lang="en-US" sz="2400" b="0" i="0" dirty="0">
                <a:solidFill>
                  <a:schemeClr val="tx1">
                    <a:lumMod val="85000"/>
                    <a:lumOff val="15000"/>
                  </a:schemeClr>
                </a:solidFill>
                <a:effectLst/>
              </a:rPr>
              <a:t> </a:t>
            </a:r>
            <a:r>
              <a:rPr lang="en-US" sz="2400" b="0" i="0" dirty="0" err="1">
                <a:solidFill>
                  <a:schemeClr val="tx1">
                    <a:lumMod val="85000"/>
                    <a:lumOff val="15000"/>
                  </a:schemeClr>
                </a:solidFill>
                <a:effectLst/>
              </a:rPr>
              <a:t>te</a:t>
            </a:r>
            <a:r>
              <a:rPr lang="en-US" sz="2400" b="0" i="0" dirty="0">
                <a:solidFill>
                  <a:schemeClr val="tx1">
                    <a:lumMod val="85000"/>
                    <a:lumOff val="15000"/>
                  </a:schemeClr>
                </a:solidFill>
                <a:effectLst/>
              </a:rPr>
              <a:t> </a:t>
            </a:r>
            <a:r>
              <a:rPr lang="en-US" sz="2400" b="0" i="0" dirty="0" err="1">
                <a:solidFill>
                  <a:schemeClr val="tx1">
                    <a:lumMod val="85000"/>
                    <a:lumOff val="15000"/>
                  </a:schemeClr>
                </a:solidFill>
                <a:effectLst/>
              </a:rPr>
              <a:t>bewegen</a:t>
            </a:r>
            <a:r>
              <a:rPr lang="en-US" sz="2400" b="0" i="0" dirty="0">
                <a:solidFill>
                  <a:schemeClr val="tx1">
                    <a:lumMod val="85000"/>
                    <a:lumOff val="15000"/>
                  </a:schemeClr>
                </a:solidFill>
                <a:effectLst/>
              </a:rPr>
              <a:t>. </a:t>
            </a:r>
          </a:p>
          <a:p>
            <a:pPr defTabSz="914400">
              <a:spcBef>
                <a:spcPts val="1000"/>
              </a:spcBef>
              <a:buClr>
                <a:schemeClr val="accent2"/>
              </a:buClr>
            </a:pPr>
            <a:r>
              <a:rPr lang="en-US" sz="2400" b="0" i="0" dirty="0">
                <a:solidFill>
                  <a:schemeClr val="tx1">
                    <a:lumMod val="85000"/>
                    <a:lumOff val="15000"/>
                  </a:schemeClr>
                </a:solidFill>
                <a:effectLst/>
              </a:rPr>
              <a:t>Maar over </a:t>
            </a:r>
            <a:r>
              <a:rPr lang="en-US" sz="2400" b="0" i="0" dirty="0" err="1">
                <a:solidFill>
                  <a:schemeClr val="tx1">
                    <a:lumMod val="85000"/>
                    <a:lumOff val="15000"/>
                  </a:schemeClr>
                </a:solidFill>
                <a:effectLst/>
              </a:rPr>
              <a:t>mijn</a:t>
            </a:r>
            <a:r>
              <a:rPr lang="en-US" sz="2400" b="0" i="0" dirty="0">
                <a:solidFill>
                  <a:schemeClr val="tx1">
                    <a:lumMod val="85000"/>
                    <a:lumOff val="15000"/>
                  </a:schemeClr>
                </a:solidFill>
                <a:effectLst/>
              </a:rPr>
              <a:t> clitoris </a:t>
            </a:r>
            <a:r>
              <a:rPr lang="en-US" sz="2400" b="0" i="0" dirty="0" err="1">
                <a:solidFill>
                  <a:schemeClr val="tx1">
                    <a:lumMod val="85000"/>
                    <a:lumOff val="15000"/>
                  </a:schemeClr>
                </a:solidFill>
                <a:effectLst/>
              </a:rPr>
              <a:t>leerde</a:t>
            </a:r>
            <a:r>
              <a:rPr lang="en-US" sz="2400" b="0" i="0" dirty="0">
                <a:solidFill>
                  <a:schemeClr val="tx1">
                    <a:lumMod val="85000"/>
                    <a:lumOff val="15000"/>
                  </a:schemeClr>
                </a:solidFill>
                <a:effectLst/>
              </a:rPr>
              <a:t> </a:t>
            </a:r>
            <a:r>
              <a:rPr lang="en-US" sz="2400" b="0" i="0" dirty="0" err="1">
                <a:solidFill>
                  <a:schemeClr val="tx1">
                    <a:lumMod val="85000"/>
                    <a:lumOff val="15000"/>
                  </a:schemeClr>
                </a:solidFill>
                <a:effectLst/>
              </a:rPr>
              <a:t>ik</a:t>
            </a:r>
            <a:r>
              <a:rPr lang="en-US" sz="2400" b="0" i="0" dirty="0">
                <a:solidFill>
                  <a:schemeClr val="tx1">
                    <a:lumMod val="85000"/>
                    <a:lumOff val="15000"/>
                  </a:schemeClr>
                </a:solidFill>
                <a:effectLst/>
              </a:rPr>
              <a:t> </a:t>
            </a:r>
            <a:r>
              <a:rPr lang="en-US" sz="2400" b="0" i="0" dirty="0" err="1">
                <a:solidFill>
                  <a:schemeClr val="tx1">
                    <a:lumMod val="85000"/>
                    <a:lumOff val="15000"/>
                  </a:schemeClr>
                </a:solidFill>
                <a:effectLst/>
              </a:rPr>
              <a:t>vrijwel</a:t>
            </a:r>
            <a:r>
              <a:rPr lang="en-US" sz="2400" b="0" i="0" dirty="0">
                <a:solidFill>
                  <a:schemeClr val="tx1">
                    <a:lumMod val="85000"/>
                    <a:lumOff val="15000"/>
                  </a:schemeClr>
                </a:solidFill>
                <a:effectLst/>
              </a:rPr>
              <a:t> </a:t>
            </a:r>
            <a:r>
              <a:rPr lang="en-US" sz="2400" b="0" i="0" dirty="0" err="1">
                <a:solidFill>
                  <a:schemeClr val="tx1">
                    <a:lumMod val="85000"/>
                    <a:lumOff val="15000"/>
                  </a:schemeClr>
                </a:solidFill>
                <a:effectLst/>
              </a:rPr>
              <a:t>niets</a:t>
            </a:r>
            <a:r>
              <a:rPr lang="en-US" sz="2400" b="0" i="0" dirty="0">
                <a:solidFill>
                  <a:schemeClr val="tx1">
                    <a:lumMod val="85000"/>
                    <a:lumOff val="15000"/>
                  </a:schemeClr>
                </a:solidFill>
                <a:effectLst/>
              </a:rPr>
              <a:t>.</a:t>
            </a:r>
          </a:p>
        </p:txBody>
      </p:sp>
    </p:spTree>
    <p:extLst>
      <p:ext uri="{BB962C8B-B14F-4D97-AF65-F5344CB8AC3E}">
        <p14:creationId xmlns:p14="http://schemas.microsoft.com/office/powerpoint/2010/main" val="23343294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5F9F8D8-AD13-41CC-BF63-4AACFC69FF52}"/>
              </a:ext>
            </a:extLst>
          </p:cNvPr>
          <p:cNvPicPr>
            <a:picLocks noChangeAspect="1"/>
          </p:cNvPicPr>
          <p:nvPr/>
        </p:nvPicPr>
        <p:blipFill>
          <a:blip r:embed="rId2"/>
          <a:stretch>
            <a:fillRect/>
          </a:stretch>
        </p:blipFill>
        <p:spPr>
          <a:xfrm>
            <a:off x="475662" y="77056"/>
            <a:ext cx="11125810" cy="6780944"/>
          </a:xfrm>
          <a:prstGeom prst="rect">
            <a:avLst/>
          </a:prstGeom>
        </p:spPr>
      </p:pic>
    </p:spTree>
    <p:extLst>
      <p:ext uri="{BB962C8B-B14F-4D97-AF65-F5344CB8AC3E}">
        <p14:creationId xmlns:p14="http://schemas.microsoft.com/office/powerpoint/2010/main" val="9443571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A67AC8C2-7CB1-4E9C-8AB7-47B632D436C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920" y="804334"/>
            <a:ext cx="10550161" cy="5102266"/>
          </a:xfrm>
          <a:prstGeom prst="rect">
            <a:avLst/>
          </a:prstGeom>
          <a:noFill/>
          <a:ln w="31750" cap="sq">
            <a:solidFill>
              <a:srgbClr val="FF4A7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Rectangle 136">
            <a:extLst>
              <a:ext uri="{FF2B5EF4-FFF2-40B4-BE49-F238E27FC236}">
                <a16:creationId xmlns:a16="http://schemas.microsoft.com/office/drawing/2014/main" id="{B298CEC4-AAEA-44CE-9159-E949362D42B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968883"/>
            <a:ext cx="10222992" cy="4773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null Beeld null">
            <a:extLst>
              <a:ext uri="{FF2B5EF4-FFF2-40B4-BE49-F238E27FC236}">
                <a16:creationId xmlns:a16="http://schemas.microsoft.com/office/drawing/2014/main" id="{D5523C66-0F9D-41A2-A416-38D82C455C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68" b="8881"/>
          <a:stretch/>
        </p:blipFill>
        <p:spPr bwMode="auto">
          <a:xfrm>
            <a:off x="3957638" y="1052912"/>
            <a:ext cx="4257675" cy="478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9477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Footer Placeholder 4"/>
          <p:cNvSpPr>
            <a:spLocks noGrp="1"/>
          </p:cNvSpPr>
          <p:nvPr>
            <p:ph type="ftr" sz="quarter" idx="11"/>
          </p:nvPr>
        </p:nvSpPr>
        <p:spPr bwMode="auto">
          <a:noFill/>
          <a:ln>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alpha val="70000"/>
                  </a:srgbClr>
                </a:solidFill>
                <a:effectLst/>
                <a:uLnTx/>
                <a:uFillTx/>
                <a:latin typeface="Gill Sans MT" panose="020B0502020104020203"/>
                <a:ea typeface="+mn-ea"/>
                <a:cs typeface="+mn-cs"/>
              </a:rPr>
              <a:t>© Rik van Lunsen</a:t>
            </a:r>
          </a:p>
        </p:txBody>
      </p:sp>
      <p:pic>
        <p:nvPicPr>
          <p:cNvPr id="117762" name="Picture 5" descr="corrie"/>
          <p:cNvPicPr>
            <a:picLocks noChangeAspect="1" noChangeArrowheads="1"/>
          </p:cNvPicPr>
          <p:nvPr/>
        </p:nvPicPr>
        <p:blipFill>
          <a:blip r:embed="rId2"/>
          <a:srcRect/>
          <a:stretch>
            <a:fillRect/>
          </a:stretch>
        </p:blipFill>
        <p:spPr bwMode="auto">
          <a:xfrm>
            <a:off x="2063751" y="115889"/>
            <a:ext cx="4810125" cy="6524625"/>
          </a:xfrm>
          <a:prstGeom prst="rect">
            <a:avLst/>
          </a:prstGeom>
          <a:noFill/>
          <a:ln w="9525">
            <a:noFill/>
            <a:miter lim="800000"/>
            <a:headEnd/>
            <a:tailEnd/>
          </a:ln>
        </p:spPr>
      </p:pic>
      <p:sp>
        <p:nvSpPr>
          <p:cNvPr id="117763" name="Rectangle 7"/>
          <p:cNvSpPr>
            <a:spLocks noChangeArrowheads="1"/>
          </p:cNvSpPr>
          <p:nvPr/>
        </p:nvSpPr>
        <p:spPr bwMode="auto">
          <a:xfrm>
            <a:off x="4800600" y="6308725"/>
            <a:ext cx="1330814" cy="369332"/>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F6A21D"/>
                </a:solidFill>
                <a:effectLst/>
                <a:uLnTx/>
                <a:uFillTx/>
                <a:latin typeface="Gill Sans MT" panose="020B0502020104020203"/>
                <a:ea typeface="+mn-ea"/>
                <a:cs typeface="+mn-cs"/>
              </a:rPr>
              <a:t>Niki Padidar</a:t>
            </a:r>
          </a:p>
        </p:txBody>
      </p:sp>
      <p:sp>
        <p:nvSpPr>
          <p:cNvPr id="19465" name="Oval 9"/>
          <p:cNvSpPr>
            <a:spLocks noChangeArrowheads="1"/>
          </p:cNvSpPr>
          <p:nvPr/>
        </p:nvSpPr>
        <p:spPr bwMode="auto">
          <a:xfrm>
            <a:off x="2640014" y="6165851"/>
            <a:ext cx="1152525" cy="360363"/>
          </a:xfrm>
          <a:prstGeom prst="ellipse">
            <a:avLst/>
          </a:prstGeom>
          <a:noFill/>
          <a:ln w="19050">
            <a:solidFill>
              <a:srgbClr val="FF3300"/>
            </a:solidFill>
            <a:round/>
            <a:headEnd/>
            <a:tailEnd/>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pic>
        <p:nvPicPr>
          <p:cNvPr id="23557" name="Picture 5" descr="IMG_4135 (1)"/>
          <p:cNvPicPr>
            <a:picLocks noChangeAspect="1" noChangeArrowheads="1"/>
          </p:cNvPicPr>
          <p:nvPr/>
        </p:nvPicPr>
        <p:blipFill>
          <a:blip r:embed="rId3"/>
          <a:srcRect/>
          <a:stretch>
            <a:fillRect/>
          </a:stretch>
        </p:blipFill>
        <p:spPr bwMode="auto">
          <a:xfrm>
            <a:off x="7319963" y="3573463"/>
            <a:ext cx="2520950" cy="1890712"/>
          </a:xfrm>
          <a:prstGeom prst="rect">
            <a:avLst/>
          </a:prstGeom>
          <a:noFill/>
          <a:ln w="9525">
            <a:noFill/>
            <a:miter lim="800000"/>
            <a:headEnd/>
            <a:tailEnd/>
          </a:ln>
        </p:spPr>
      </p:pic>
    </p:spTree>
    <p:extLst>
      <p:ext uri="{BB962C8B-B14F-4D97-AF65-F5344CB8AC3E}">
        <p14:creationId xmlns:p14="http://schemas.microsoft.com/office/powerpoint/2010/main" val="178301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94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5" grpId="0" animBg="1"/>
      <p:bldP spid="1946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5D17D9-81C7-CEB0-34F1-6CD0746FE956}"/>
              </a:ext>
            </a:extLst>
          </p:cNvPr>
          <p:cNvSpPr>
            <a:spLocks noGrp="1"/>
          </p:cNvSpPr>
          <p:nvPr>
            <p:ph type="title"/>
          </p:nvPr>
        </p:nvSpPr>
        <p:spPr>
          <a:xfrm>
            <a:off x="2058416" y="223012"/>
            <a:ext cx="7729728" cy="1188720"/>
          </a:xfrm>
        </p:spPr>
        <p:txBody>
          <a:bodyPr/>
          <a:lstStyle/>
          <a:p>
            <a:r>
              <a:rPr lang="nl-NL" dirty="0" err="1"/>
              <a:t>Tja..wat</a:t>
            </a:r>
            <a:r>
              <a:rPr lang="nl-NL" dirty="0"/>
              <a:t> </a:t>
            </a:r>
            <a:r>
              <a:rPr lang="nl-NL" dirty="0" err="1"/>
              <a:t>mOet</a:t>
            </a:r>
            <a:r>
              <a:rPr lang="nl-NL" dirty="0"/>
              <a:t> je Dan als leraar biologie niet allemaal kunnen? </a:t>
            </a:r>
          </a:p>
        </p:txBody>
      </p:sp>
      <p:sp>
        <p:nvSpPr>
          <p:cNvPr id="3" name="Tijdelijke aanduiding voor inhoud 2">
            <a:extLst>
              <a:ext uri="{FF2B5EF4-FFF2-40B4-BE49-F238E27FC236}">
                <a16:creationId xmlns:a16="http://schemas.microsoft.com/office/drawing/2014/main" id="{912BFFEC-5DB7-1910-F408-160206E0C63A}"/>
              </a:ext>
            </a:extLst>
          </p:cNvPr>
          <p:cNvSpPr>
            <a:spLocks noGrp="1"/>
          </p:cNvSpPr>
          <p:nvPr>
            <p:ph idx="1"/>
          </p:nvPr>
        </p:nvSpPr>
        <p:spPr>
          <a:xfrm>
            <a:off x="470899" y="2720968"/>
            <a:ext cx="11250202" cy="3101983"/>
          </a:xfrm>
        </p:spPr>
        <p:txBody>
          <a:bodyPr>
            <a:noAutofit/>
          </a:bodyPr>
          <a:lstStyle/>
          <a:p>
            <a:r>
              <a:rPr lang="nl-NL" sz="2400" dirty="0"/>
              <a:t>In de klas kunnen en durven praten over seks in begrijpelijke, concrete en voor iedereen acceptabele taal (dat kunnen de meeste hulpverleners al niet) </a:t>
            </a:r>
          </a:p>
          <a:p>
            <a:r>
              <a:rPr lang="nl-NL" sz="2400" dirty="0"/>
              <a:t>Weten hoe seks werkt en kunnen ontzenuwen van de vele mythes over seks waarmee we door &gt; 2000 jaar patriarchale  anti-seksuele westerse geschiedenis gehersenspoeld zijn.</a:t>
            </a:r>
          </a:p>
          <a:p>
            <a:r>
              <a:rPr lang="nl-NL" sz="2400" dirty="0"/>
              <a:t>Inzicht in de eigen normen, waarden, (voor)oordelen over seks op ons denken en doen </a:t>
            </a:r>
          </a:p>
          <a:p>
            <a:r>
              <a:rPr lang="nl-NL" sz="2400" dirty="0"/>
              <a:t>Empathisch, niet-oordelend en gendersensitief over seks kunnen communiceren met  besef en respect voor de grote diversiteit aan seksuele oriëntaties,  genderidentiteiten, culturele, </a:t>
            </a:r>
            <a:r>
              <a:rPr lang="nl-NL" sz="2400" dirty="0" err="1"/>
              <a:t>ethnische</a:t>
            </a:r>
            <a:r>
              <a:rPr lang="nl-NL" sz="2400" dirty="0"/>
              <a:t> </a:t>
            </a:r>
            <a:r>
              <a:rPr lang="nl-NL" sz="2400" dirty="0" err="1"/>
              <a:t>enreligieuze</a:t>
            </a:r>
            <a:r>
              <a:rPr lang="nl-NL" sz="2400" dirty="0"/>
              <a:t> achtergronden van leerlingen. (  </a:t>
            </a:r>
          </a:p>
        </p:txBody>
      </p:sp>
      <p:pic>
        <p:nvPicPr>
          <p:cNvPr id="4" name="Picture 4">
            <a:extLst>
              <a:ext uri="{FF2B5EF4-FFF2-40B4-BE49-F238E27FC236}">
                <a16:creationId xmlns:a16="http://schemas.microsoft.com/office/drawing/2014/main" id="{F93E1E15-FF88-B8A7-11A3-980D87FB01A9}"/>
              </a:ext>
            </a:extLst>
          </p:cNvPr>
          <p:cNvPicPr>
            <a:picLocks noChangeAspect="1" noChangeArrowheads="1"/>
          </p:cNvPicPr>
          <p:nvPr/>
        </p:nvPicPr>
        <p:blipFill>
          <a:blip r:embed="rId2"/>
          <a:srcRect/>
          <a:stretch>
            <a:fillRect/>
          </a:stretch>
        </p:blipFill>
        <p:spPr bwMode="auto">
          <a:xfrm>
            <a:off x="10520933" y="206302"/>
            <a:ext cx="1519466" cy="2379739"/>
          </a:xfrm>
          <a:prstGeom prst="rect">
            <a:avLst/>
          </a:prstGeom>
          <a:noFill/>
          <a:ln w="9525">
            <a:noFill/>
            <a:miter lim="800000"/>
            <a:headEnd/>
            <a:tailEnd/>
          </a:ln>
        </p:spPr>
      </p:pic>
      <p:pic>
        <p:nvPicPr>
          <p:cNvPr id="5" name="Afbeelding 4">
            <a:extLst>
              <a:ext uri="{FF2B5EF4-FFF2-40B4-BE49-F238E27FC236}">
                <a16:creationId xmlns:a16="http://schemas.microsoft.com/office/drawing/2014/main" id="{91D07629-8370-093D-DBC6-18D4F383F1E3}"/>
              </a:ext>
            </a:extLst>
          </p:cNvPr>
          <p:cNvPicPr>
            <a:picLocks noChangeAspect="1"/>
          </p:cNvPicPr>
          <p:nvPr/>
        </p:nvPicPr>
        <p:blipFill>
          <a:blip r:embed="rId3"/>
          <a:stretch>
            <a:fillRect/>
          </a:stretch>
        </p:blipFill>
        <p:spPr>
          <a:xfrm>
            <a:off x="149525" y="1464222"/>
            <a:ext cx="3566160" cy="1188720"/>
          </a:xfrm>
          <a:prstGeom prst="rect">
            <a:avLst/>
          </a:prstGeom>
        </p:spPr>
      </p:pic>
      <p:pic>
        <p:nvPicPr>
          <p:cNvPr id="3074" name="Picture 2" descr="De bronafbeelding bekijken">
            <a:extLst>
              <a:ext uri="{FF2B5EF4-FFF2-40B4-BE49-F238E27FC236}">
                <a16:creationId xmlns:a16="http://schemas.microsoft.com/office/drawing/2014/main" id="{CA1C6706-E349-5A2E-4B96-80750E1C25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4054" y="1464222"/>
            <a:ext cx="2113280" cy="1188720"/>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C7C7299D-958E-1F90-40BA-BBD4C0CAFB10}"/>
              </a:ext>
            </a:extLst>
          </p:cNvPr>
          <p:cNvPicPr>
            <a:picLocks noChangeAspect="1"/>
          </p:cNvPicPr>
          <p:nvPr/>
        </p:nvPicPr>
        <p:blipFill>
          <a:blip r:embed="rId5"/>
          <a:stretch>
            <a:fillRect/>
          </a:stretch>
        </p:blipFill>
        <p:spPr>
          <a:xfrm>
            <a:off x="5777334" y="1464222"/>
            <a:ext cx="2751666" cy="1188720"/>
          </a:xfrm>
          <a:prstGeom prst="rect">
            <a:avLst/>
          </a:prstGeom>
        </p:spPr>
      </p:pic>
      <p:pic>
        <p:nvPicPr>
          <p:cNvPr id="8" name="Afbeelding 7">
            <a:extLst>
              <a:ext uri="{FF2B5EF4-FFF2-40B4-BE49-F238E27FC236}">
                <a16:creationId xmlns:a16="http://schemas.microsoft.com/office/drawing/2014/main" id="{B893F674-CF2D-FFEC-AE27-C904C0755FE1}"/>
              </a:ext>
            </a:extLst>
          </p:cNvPr>
          <p:cNvPicPr>
            <a:picLocks noChangeAspect="1"/>
          </p:cNvPicPr>
          <p:nvPr/>
        </p:nvPicPr>
        <p:blipFill>
          <a:blip r:embed="rId6"/>
          <a:stretch>
            <a:fillRect/>
          </a:stretch>
        </p:blipFill>
        <p:spPr>
          <a:xfrm>
            <a:off x="8529000" y="1444928"/>
            <a:ext cx="2218676" cy="1159258"/>
          </a:xfrm>
          <a:prstGeom prst="rect">
            <a:avLst/>
          </a:prstGeom>
        </p:spPr>
      </p:pic>
    </p:spTree>
    <p:extLst>
      <p:ext uri="{BB962C8B-B14F-4D97-AF65-F5344CB8AC3E}">
        <p14:creationId xmlns:p14="http://schemas.microsoft.com/office/powerpoint/2010/main" val="388566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5979B521-1085-4CC7-8623-62C929A3B295}"/>
              </a:ext>
            </a:extLst>
          </p:cNvPr>
          <p:cNvSpPr>
            <a:spLocks noGrp="1"/>
          </p:cNvSpPr>
          <p:nvPr>
            <p:ph type="ftr" sz="quarter" idx="11"/>
          </p:nvPr>
        </p:nvSpPr>
        <p:spPr bwMode="auto">
          <a:xfrm>
            <a:off x="265113" y="6275388"/>
            <a:ext cx="4840287" cy="365125"/>
          </a:xfrm>
          <a:noFill/>
          <a:ln>
            <a:miter lim="800000"/>
            <a:headEnd/>
            <a:tailEnd/>
          </a:ln>
        </p:spPr>
        <p:txBody>
          <a:bodyPr/>
          <a:lstStyle/>
          <a:p>
            <a:r>
              <a:rPr lang="en-GB"/>
              <a:t>© Rik van Lunsen</a:t>
            </a:r>
          </a:p>
        </p:txBody>
      </p:sp>
      <p:pic>
        <p:nvPicPr>
          <p:cNvPr id="3" name="Picture 4" descr="11 (2)">
            <a:extLst>
              <a:ext uri="{FF2B5EF4-FFF2-40B4-BE49-F238E27FC236}">
                <a16:creationId xmlns:a16="http://schemas.microsoft.com/office/drawing/2014/main" id="{3C318CEE-25E6-4477-8EA9-9F04F51A4FAE}"/>
              </a:ext>
            </a:extLst>
          </p:cNvPr>
          <p:cNvPicPr>
            <a:picLocks noChangeAspect="1" noChangeArrowheads="1"/>
          </p:cNvPicPr>
          <p:nvPr/>
        </p:nvPicPr>
        <p:blipFill>
          <a:blip r:embed="rId2"/>
          <a:srcRect/>
          <a:stretch>
            <a:fillRect/>
          </a:stretch>
        </p:blipFill>
        <p:spPr bwMode="auto">
          <a:xfrm>
            <a:off x="6370320" y="1956961"/>
            <a:ext cx="4567869" cy="3557684"/>
          </a:xfrm>
          <a:prstGeom prst="rect">
            <a:avLst/>
          </a:prstGeom>
          <a:noFill/>
          <a:ln w="9525">
            <a:noFill/>
            <a:miter lim="800000"/>
            <a:headEnd/>
            <a:tailEnd/>
          </a:ln>
        </p:spPr>
      </p:pic>
      <p:sp>
        <p:nvSpPr>
          <p:cNvPr id="4" name="Rectangle 5">
            <a:extLst>
              <a:ext uri="{FF2B5EF4-FFF2-40B4-BE49-F238E27FC236}">
                <a16:creationId xmlns:a16="http://schemas.microsoft.com/office/drawing/2014/main" id="{917BCE87-F04C-4D9F-95B3-5D5C3E5D6670}"/>
              </a:ext>
            </a:extLst>
          </p:cNvPr>
          <p:cNvSpPr txBox="1">
            <a:spLocks/>
          </p:cNvSpPr>
          <p:nvPr/>
        </p:nvSpPr>
        <p:spPr>
          <a:xfrm>
            <a:off x="2378075" y="149046"/>
            <a:ext cx="8042275" cy="1336675"/>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fontScale="77500" lnSpcReduction="20000"/>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nl-NL" sz="4200"/>
              <a:t>Wat gebeurt er bij een jongen als hij opgewonden wordt?</a:t>
            </a:r>
          </a:p>
        </p:txBody>
      </p:sp>
      <p:pic>
        <p:nvPicPr>
          <p:cNvPr id="5" name="Picture 5" descr="Hoe werkt erectie uitleg">
            <a:extLst>
              <a:ext uri="{FF2B5EF4-FFF2-40B4-BE49-F238E27FC236}">
                <a16:creationId xmlns:a16="http://schemas.microsoft.com/office/drawing/2014/main" id="{3364F11A-E938-4E13-B057-02CF3FD0C56F}"/>
              </a:ext>
            </a:extLst>
          </p:cNvPr>
          <p:cNvPicPr>
            <a:picLocks noChangeAspect="1" noChangeArrowheads="1"/>
          </p:cNvPicPr>
          <p:nvPr/>
        </p:nvPicPr>
        <p:blipFill>
          <a:blip r:embed="rId3"/>
          <a:srcRect/>
          <a:stretch>
            <a:fillRect/>
          </a:stretch>
        </p:blipFill>
        <p:spPr bwMode="auto">
          <a:xfrm>
            <a:off x="1358664" y="1956960"/>
            <a:ext cx="3695027" cy="3328524"/>
          </a:xfrm>
          <a:prstGeom prst="rect">
            <a:avLst/>
          </a:prstGeom>
          <a:noFill/>
          <a:ln w="9525">
            <a:noFill/>
            <a:miter lim="800000"/>
            <a:headEnd/>
            <a:tailEnd/>
          </a:ln>
        </p:spPr>
      </p:pic>
      <p:sp>
        <p:nvSpPr>
          <p:cNvPr id="6" name="Text Box 6">
            <a:extLst>
              <a:ext uri="{FF2B5EF4-FFF2-40B4-BE49-F238E27FC236}">
                <a16:creationId xmlns:a16="http://schemas.microsoft.com/office/drawing/2014/main" id="{9EEBFCF6-7D24-47BC-9DD3-F97F670176A3}"/>
              </a:ext>
            </a:extLst>
          </p:cNvPr>
          <p:cNvSpPr txBox="1">
            <a:spLocks noChangeArrowheads="1"/>
          </p:cNvSpPr>
          <p:nvPr/>
        </p:nvSpPr>
        <p:spPr bwMode="auto">
          <a:xfrm>
            <a:off x="1562490" y="5690613"/>
            <a:ext cx="3140603" cy="584775"/>
          </a:xfrm>
          <a:prstGeom prst="rect">
            <a:avLst/>
          </a:prstGeom>
          <a:noFill/>
          <a:ln w="9525">
            <a:noFill/>
            <a:miter lim="800000"/>
            <a:headEnd/>
            <a:tailEnd/>
          </a:ln>
        </p:spPr>
        <p:txBody>
          <a:bodyPr wrap="none">
            <a:spAutoFit/>
          </a:bodyPr>
          <a:lstStyle/>
          <a:p>
            <a:r>
              <a:rPr lang="nl-NL" sz="3200" dirty="0">
                <a:latin typeface="Arial" charset="0"/>
              </a:rPr>
              <a:t>Hoe komt dat? </a:t>
            </a:r>
            <a:r>
              <a:rPr lang="nl-NL" dirty="0">
                <a:latin typeface="Arial" charset="0"/>
              </a:rPr>
              <a:t> </a:t>
            </a:r>
          </a:p>
        </p:txBody>
      </p:sp>
      <p:sp>
        <p:nvSpPr>
          <p:cNvPr id="8" name="Tekstvak 7">
            <a:extLst>
              <a:ext uri="{FF2B5EF4-FFF2-40B4-BE49-F238E27FC236}">
                <a16:creationId xmlns:a16="http://schemas.microsoft.com/office/drawing/2014/main" id="{4EDB4F90-9FD0-5AE3-10A9-C3BEE03B34CD}"/>
              </a:ext>
            </a:extLst>
          </p:cNvPr>
          <p:cNvSpPr txBox="1"/>
          <p:nvPr/>
        </p:nvSpPr>
        <p:spPr>
          <a:xfrm>
            <a:off x="6827520" y="5690613"/>
            <a:ext cx="6096000" cy="646331"/>
          </a:xfrm>
          <a:prstGeom prst="rect">
            <a:avLst/>
          </a:prstGeom>
          <a:noFill/>
        </p:spPr>
        <p:txBody>
          <a:bodyPr wrap="square">
            <a:spAutoFit/>
          </a:bodyPr>
          <a:lstStyle/>
          <a:p>
            <a:r>
              <a:rPr lang="nl-NL" sz="3600" dirty="0" err="1">
                <a:latin typeface="Arial" charset="0"/>
              </a:rPr>
              <a:t>Vasocongestie</a:t>
            </a:r>
            <a:r>
              <a:rPr lang="nl-NL" sz="3600" dirty="0">
                <a:latin typeface="Arial" charset="0"/>
              </a:rPr>
              <a:t> </a:t>
            </a:r>
          </a:p>
        </p:txBody>
      </p:sp>
    </p:spTree>
    <p:extLst>
      <p:ext uri="{BB962C8B-B14F-4D97-AF65-F5344CB8AC3E}">
        <p14:creationId xmlns:p14="http://schemas.microsoft.com/office/powerpoint/2010/main" val="154386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E470FBCF-8168-45DC-B08D-DF85E88AB609}"/>
              </a:ext>
            </a:extLst>
          </p:cNvPr>
          <p:cNvSpPr>
            <a:spLocks noGrp="1"/>
          </p:cNvSpPr>
          <p:nvPr>
            <p:ph type="ftr" sz="quarter" idx="11"/>
          </p:nvPr>
        </p:nvSpPr>
        <p:spPr bwMode="auto">
          <a:xfrm>
            <a:off x="265113" y="6275388"/>
            <a:ext cx="4840287" cy="365125"/>
          </a:xfrm>
          <a:noFill/>
          <a:ln>
            <a:miter lim="800000"/>
            <a:headEnd/>
            <a:tailEnd/>
          </a:ln>
        </p:spPr>
        <p:txBody>
          <a:bodyPr/>
          <a:lstStyle/>
          <a:p>
            <a:r>
              <a:rPr lang="en-GB"/>
              <a:t>© Rik van Lunsen</a:t>
            </a:r>
          </a:p>
        </p:txBody>
      </p:sp>
      <p:sp>
        <p:nvSpPr>
          <p:cNvPr id="3" name="Rectangle 2">
            <a:extLst>
              <a:ext uri="{FF2B5EF4-FFF2-40B4-BE49-F238E27FC236}">
                <a16:creationId xmlns:a16="http://schemas.microsoft.com/office/drawing/2014/main" id="{27DE4566-F9E5-430E-AAB3-950AEE68B2CF}"/>
              </a:ext>
            </a:extLst>
          </p:cNvPr>
          <p:cNvSpPr txBox="1">
            <a:spLocks/>
          </p:cNvSpPr>
          <p:nvPr/>
        </p:nvSpPr>
        <p:spPr>
          <a:xfrm>
            <a:off x="2410331" y="247312"/>
            <a:ext cx="8042275" cy="1112203"/>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nl-NL" dirty="0"/>
              <a:t>En bij een meisje?</a:t>
            </a:r>
          </a:p>
        </p:txBody>
      </p:sp>
      <p:sp>
        <p:nvSpPr>
          <p:cNvPr id="4" name="Rectangle 3">
            <a:extLst>
              <a:ext uri="{FF2B5EF4-FFF2-40B4-BE49-F238E27FC236}">
                <a16:creationId xmlns:a16="http://schemas.microsoft.com/office/drawing/2014/main" id="{74FD5078-0A57-4B5B-B316-7FA7B0448EF1}"/>
              </a:ext>
            </a:extLst>
          </p:cNvPr>
          <p:cNvSpPr txBox="1">
            <a:spLocks/>
          </p:cNvSpPr>
          <p:nvPr/>
        </p:nvSpPr>
        <p:spPr>
          <a:xfrm>
            <a:off x="677704" y="1469390"/>
            <a:ext cx="8042275" cy="43434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nl-NL" sz="3200" dirty="0"/>
              <a:t>“ze wordt nat”</a:t>
            </a:r>
          </a:p>
        </p:txBody>
      </p:sp>
      <p:sp>
        <p:nvSpPr>
          <p:cNvPr id="6" name="Rectangle 5">
            <a:extLst>
              <a:ext uri="{FF2B5EF4-FFF2-40B4-BE49-F238E27FC236}">
                <a16:creationId xmlns:a16="http://schemas.microsoft.com/office/drawing/2014/main" id="{E7AD00C1-683D-4DFF-A5A8-59B051B244B9}"/>
              </a:ext>
            </a:extLst>
          </p:cNvPr>
          <p:cNvSpPr>
            <a:spLocks noChangeArrowheads="1"/>
          </p:cNvSpPr>
          <p:nvPr/>
        </p:nvSpPr>
        <p:spPr bwMode="auto">
          <a:xfrm>
            <a:off x="3352556" y="1997096"/>
            <a:ext cx="5486887" cy="523220"/>
          </a:xfrm>
          <a:prstGeom prst="rect">
            <a:avLst/>
          </a:prstGeom>
          <a:noFill/>
          <a:ln w="9525">
            <a:noFill/>
            <a:miter lim="800000"/>
            <a:headEnd/>
            <a:tailEnd/>
          </a:ln>
        </p:spPr>
        <p:txBody>
          <a:bodyPr wrap="none">
            <a:spAutoFit/>
          </a:bodyPr>
          <a:lstStyle/>
          <a:p>
            <a:pPr eaLnBrk="0" hangingPunct="0">
              <a:spcBef>
                <a:spcPts val="2000"/>
              </a:spcBef>
              <a:buClr>
                <a:srgbClr val="6FB7D7"/>
              </a:buClr>
              <a:buSzPct val="110000"/>
              <a:buFont typeface="Wingdings 2" pitchFamily="18" charset="2"/>
              <a:buNone/>
            </a:pPr>
            <a:r>
              <a:rPr lang="nl-NL" sz="2800" b="1" dirty="0">
                <a:solidFill>
                  <a:srgbClr val="7030A0"/>
                </a:solidFill>
                <a:latin typeface="Arial" charset="0"/>
              </a:rPr>
              <a:t>Waar komt dat vocht vandaan?</a:t>
            </a:r>
          </a:p>
        </p:txBody>
      </p:sp>
      <p:sp>
        <p:nvSpPr>
          <p:cNvPr id="10" name="Rectangle 3">
            <a:extLst>
              <a:ext uri="{FF2B5EF4-FFF2-40B4-BE49-F238E27FC236}">
                <a16:creationId xmlns:a16="http://schemas.microsoft.com/office/drawing/2014/main" id="{E5904058-54BE-46DE-8858-7740C2D31708}"/>
              </a:ext>
            </a:extLst>
          </p:cNvPr>
          <p:cNvSpPr>
            <a:spLocks/>
          </p:cNvSpPr>
          <p:nvPr/>
        </p:nvSpPr>
        <p:spPr bwMode="auto">
          <a:xfrm>
            <a:off x="539750" y="1052513"/>
            <a:ext cx="8229600" cy="4525962"/>
          </a:xfrm>
          <a:prstGeom prst="rect">
            <a:avLst/>
          </a:prstGeom>
          <a:noFill/>
          <a:ln w="9525">
            <a:noFill/>
            <a:miter lim="800000"/>
            <a:headEnd/>
            <a:tailEnd/>
          </a:ln>
        </p:spPr>
        <p:txBody>
          <a:bodyPr/>
          <a:lstStyle/>
          <a:p>
            <a:pPr marL="349250" indent="-349250" eaLnBrk="0" hangingPunct="0">
              <a:spcBef>
                <a:spcPts val="2000"/>
              </a:spcBef>
              <a:buClr>
                <a:srgbClr val="6FB7D7"/>
              </a:buClr>
              <a:buSzPct val="110000"/>
              <a:buFont typeface="Wingdings 2" pitchFamily="18" charset="2"/>
              <a:buNone/>
            </a:pPr>
            <a:r>
              <a:rPr lang="nl-NL" sz="2400">
                <a:solidFill>
                  <a:srgbClr val="595959"/>
                </a:solidFill>
                <a:latin typeface="News Gothic MT"/>
              </a:rPr>
              <a:t>                </a:t>
            </a:r>
          </a:p>
        </p:txBody>
      </p:sp>
      <p:pic>
        <p:nvPicPr>
          <p:cNvPr id="12" name="Afbeelding 11">
            <a:extLst>
              <a:ext uri="{FF2B5EF4-FFF2-40B4-BE49-F238E27FC236}">
                <a16:creationId xmlns:a16="http://schemas.microsoft.com/office/drawing/2014/main" id="{C77FA382-45F3-1871-B663-C330F457D7FA}"/>
              </a:ext>
            </a:extLst>
          </p:cNvPr>
          <p:cNvPicPr>
            <a:picLocks noChangeAspect="1"/>
          </p:cNvPicPr>
          <p:nvPr/>
        </p:nvPicPr>
        <p:blipFill>
          <a:blip r:embed="rId2"/>
          <a:stretch>
            <a:fillRect/>
          </a:stretch>
        </p:blipFill>
        <p:spPr>
          <a:xfrm>
            <a:off x="1332914" y="452456"/>
            <a:ext cx="1804572" cy="682811"/>
          </a:xfrm>
          <a:prstGeom prst="rect">
            <a:avLst/>
          </a:prstGeom>
        </p:spPr>
      </p:pic>
      <p:sp>
        <p:nvSpPr>
          <p:cNvPr id="19" name="Tekstvak 18">
            <a:extLst>
              <a:ext uri="{FF2B5EF4-FFF2-40B4-BE49-F238E27FC236}">
                <a16:creationId xmlns:a16="http://schemas.microsoft.com/office/drawing/2014/main" id="{BA993EFB-7643-2EA1-D20A-A200D527FB12}"/>
              </a:ext>
            </a:extLst>
          </p:cNvPr>
          <p:cNvSpPr txBox="1"/>
          <p:nvPr/>
        </p:nvSpPr>
        <p:spPr>
          <a:xfrm>
            <a:off x="2949416" y="2660670"/>
            <a:ext cx="7930832" cy="3970318"/>
          </a:xfrm>
          <a:prstGeom prst="rect">
            <a:avLst/>
          </a:prstGeom>
          <a:noFill/>
        </p:spPr>
        <p:txBody>
          <a:bodyPr wrap="square">
            <a:spAutoFit/>
          </a:bodyPr>
          <a:lstStyle/>
          <a:p>
            <a:pPr marL="514350" indent="-514350">
              <a:buClr>
                <a:srgbClr val="7030A0"/>
              </a:buClr>
              <a:buFont typeface="+mj-lt"/>
              <a:buAutoNum type="alphaUcPeriod"/>
            </a:pPr>
            <a:r>
              <a:rPr lang="nl-NL" sz="2800" dirty="0"/>
              <a:t> Uit slijmklieren in het vaginale slijmvlies</a:t>
            </a:r>
          </a:p>
          <a:p>
            <a:pPr marL="514350" indent="-514350">
              <a:buClr>
                <a:srgbClr val="7030A0"/>
              </a:buClr>
              <a:buFont typeface="+mj-lt"/>
              <a:buAutoNum type="alphaUcPeriod"/>
            </a:pPr>
            <a:endParaRPr lang="nl-NL" sz="2800" dirty="0"/>
          </a:p>
          <a:p>
            <a:pPr marL="514350" indent="-514350">
              <a:buClr>
                <a:srgbClr val="7030A0"/>
              </a:buClr>
              <a:buFont typeface="+mj-lt"/>
              <a:buAutoNum type="alphaUcPeriod"/>
            </a:pPr>
            <a:r>
              <a:rPr lang="nl-NL" sz="2800" dirty="0"/>
              <a:t> Uit de baarmoedermond</a:t>
            </a:r>
          </a:p>
          <a:p>
            <a:pPr marL="514350" indent="-514350">
              <a:buClr>
                <a:srgbClr val="7030A0"/>
              </a:buClr>
              <a:buFont typeface="+mj-lt"/>
              <a:buAutoNum type="alphaUcPeriod"/>
            </a:pPr>
            <a:endParaRPr lang="nl-NL" sz="2800" dirty="0"/>
          </a:p>
          <a:p>
            <a:pPr marL="514350" indent="-514350">
              <a:buClr>
                <a:srgbClr val="7030A0"/>
              </a:buClr>
              <a:buFont typeface="+mj-lt"/>
              <a:buAutoNum type="alphaUcPeriod"/>
            </a:pPr>
            <a:r>
              <a:rPr lang="nl-NL" sz="2800" dirty="0"/>
              <a:t> Uit het bloed in de vaginale haarvaten</a:t>
            </a:r>
          </a:p>
          <a:p>
            <a:pPr marL="514350" indent="-514350">
              <a:buClr>
                <a:srgbClr val="7030A0"/>
              </a:buClr>
              <a:buFont typeface="+mj-lt"/>
              <a:buAutoNum type="alphaUcPeriod"/>
            </a:pPr>
            <a:endParaRPr lang="nl-NL" sz="2800" dirty="0"/>
          </a:p>
          <a:p>
            <a:pPr marL="514350" indent="-514350">
              <a:buClr>
                <a:srgbClr val="7030A0"/>
              </a:buClr>
              <a:buFont typeface="+mj-lt"/>
              <a:buAutoNum type="alphaUcPeriod"/>
            </a:pPr>
            <a:r>
              <a:rPr lang="nl-NL" sz="2800" dirty="0"/>
              <a:t> Uit de vrouwelijke prostaat (kliertjes van </a:t>
            </a:r>
            <a:r>
              <a:rPr lang="nl-NL" sz="2800" dirty="0" err="1"/>
              <a:t>Skene</a:t>
            </a:r>
            <a:r>
              <a:rPr lang="nl-NL" sz="2800" dirty="0"/>
              <a:t>)</a:t>
            </a:r>
          </a:p>
          <a:p>
            <a:pPr marL="514350" indent="-514350">
              <a:buClr>
                <a:srgbClr val="7030A0"/>
              </a:buClr>
              <a:buFont typeface="+mj-lt"/>
              <a:buAutoNum type="alphaUcPeriod"/>
            </a:pPr>
            <a:endParaRPr lang="nl-NL" sz="2800" dirty="0"/>
          </a:p>
          <a:p>
            <a:pPr marL="514350" indent="-514350">
              <a:buClr>
                <a:srgbClr val="7030A0"/>
              </a:buClr>
              <a:buFont typeface="+mj-lt"/>
              <a:buAutoNum type="alphaUcPeriod"/>
            </a:pPr>
            <a:r>
              <a:rPr lang="nl-NL" sz="2800" dirty="0"/>
              <a:t> Uit de kliertjes van </a:t>
            </a:r>
            <a:r>
              <a:rPr lang="nl-NL" sz="2800" dirty="0" err="1"/>
              <a:t>Bartholin</a:t>
            </a:r>
            <a:r>
              <a:rPr lang="nl-NL" sz="2800" dirty="0"/>
              <a:t> </a:t>
            </a:r>
          </a:p>
        </p:txBody>
      </p:sp>
      <p:sp>
        <p:nvSpPr>
          <p:cNvPr id="21" name="Tekstvak 20">
            <a:extLst>
              <a:ext uri="{FF2B5EF4-FFF2-40B4-BE49-F238E27FC236}">
                <a16:creationId xmlns:a16="http://schemas.microsoft.com/office/drawing/2014/main" id="{4B3B150A-1DCA-BAF7-66A9-88650FCCD2A3}"/>
              </a:ext>
            </a:extLst>
          </p:cNvPr>
          <p:cNvSpPr txBox="1"/>
          <p:nvPr/>
        </p:nvSpPr>
        <p:spPr>
          <a:xfrm>
            <a:off x="3115669" y="416877"/>
            <a:ext cx="6096000" cy="707886"/>
          </a:xfrm>
          <a:prstGeom prst="rect">
            <a:avLst/>
          </a:prstGeom>
          <a:noFill/>
        </p:spPr>
        <p:txBody>
          <a:bodyPr wrap="square">
            <a:spAutoFit/>
          </a:bodyPr>
          <a:lstStyle/>
          <a:p>
            <a:r>
              <a:rPr lang="nl-NL" sz="4000" dirty="0">
                <a:solidFill>
                  <a:srgbClr val="7030A0"/>
                </a:solidFill>
              </a:rPr>
              <a:t>3</a:t>
            </a:r>
          </a:p>
        </p:txBody>
      </p:sp>
    </p:spTree>
    <p:extLst>
      <p:ext uri="{BB962C8B-B14F-4D97-AF65-F5344CB8AC3E}">
        <p14:creationId xmlns:p14="http://schemas.microsoft.com/office/powerpoint/2010/main" val="364199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E470FBCF-8168-45DC-B08D-DF85E88AB609}"/>
              </a:ext>
            </a:extLst>
          </p:cNvPr>
          <p:cNvSpPr>
            <a:spLocks noGrp="1"/>
          </p:cNvSpPr>
          <p:nvPr>
            <p:ph type="ftr" sz="quarter" idx="11"/>
          </p:nvPr>
        </p:nvSpPr>
        <p:spPr bwMode="auto">
          <a:xfrm>
            <a:off x="265113" y="6275388"/>
            <a:ext cx="4840287" cy="365125"/>
          </a:xfrm>
          <a:noFill/>
          <a:ln>
            <a:miter lim="800000"/>
            <a:headEnd/>
            <a:tailEnd/>
          </a:ln>
        </p:spPr>
        <p:txBody>
          <a:bodyPr/>
          <a:lstStyle/>
          <a:p>
            <a:r>
              <a:rPr lang="en-GB"/>
              <a:t>© Rik van Lunsen</a:t>
            </a:r>
          </a:p>
        </p:txBody>
      </p:sp>
      <p:sp>
        <p:nvSpPr>
          <p:cNvPr id="3" name="Rectangle 2">
            <a:extLst>
              <a:ext uri="{FF2B5EF4-FFF2-40B4-BE49-F238E27FC236}">
                <a16:creationId xmlns:a16="http://schemas.microsoft.com/office/drawing/2014/main" id="{27DE4566-F9E5-430E-AAB3-950AEE68B2CF}"/>
              </a:ext>
            </a:extLst>
          </p:cNvPr>
          <p:cNvSpPr txBox="1">
            <a:spLocks/>
          </p:cNvSpPr>
          <p:nvPr/>
        </p:nvSpPr>
        <p:spPr>
          <a:xfrm>
            <a:off x="1964779" y="267931"/>
            <a:ext cx="8042275" cy="1336675"/>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fontScale="92500" lnSpcReduction="10000"/>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nl-NL" dirty="0"/>
              <a:t>Ook Vaginale lubricatie</a:t>
            </a:r>
          </a:p>
          <a:p>
            <a:r>
              <a:rPr lang="nl-NL" dirty="0"/>
              <a:t>Wordt veroorzaakt door VASOCONGESTIE</a:t>
            </a:r>
          </a:p>
        </p:txBody>
      </p:sp>
      <p:sp>
        <p:nvSpPr>
          <p:cNvPr id="4" name="Rectangle 3">
            <a:extLst>
              <a:ext uri="{FF2B5EF4-FFF2-40B4-BE49-F238E27FC236}">
                <a16:creationId xmlns:a16="http://schemas.microsoft.com/office/drawing/2014/main" id="{74FD5078-0A57-4B5B-B316-7FA7B0448EF1}"/>
              </a:ext>
            </a:extLst>
          </p:cNvPr>
          <p:cNvSpPr txBox="1">
            <a:spLocks/>
          </p:cNvSpPr>
          <p:nvPr/>
        </p:nvSpPr>
        <p:spPr>
          <a:xfrm>
            <a:off x="549275" y="1600200"/>
            <a:ext cx="8042275" cy="43434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endParaRPr lang="nl-NL" sz="4400" dirty="0"/>
          </a:p>
        </p:txBody>
      </p:sp>
      <p:sp>
        <p:nvSpPr>
          <p:cNvPr id="7" name="Text Box 6">
            <a:extLst>
              <a:ext uri="{FF2B5EF4-FFF2-40B4-BE49-F238E27FC236}">
                <a16:creationId xmlns:a16="http://schemas.microsoft.com/office/drawing/2014/main" id="{FF038356-8F7C-444C-96CC-8AB1FF92727A}"/>
              </a:ext>
            </a:extLst>
          </p:cNvPr>
          <p:cNvSpPr txBox="1">
            <a:spLocks noChangeArrowheads="1"/>
          </p:cNvSpPr>
          <p:nvPr/>
        </p:nvSpPr>
        <p:spPr bwMode="auto">
          <a:xfrm>
            <a:off x="1042988" y="2349500"/>
            <a:ext cx="1974850" cy="366713"/>
          </a:xfrm>
          <a:prstGeom prst="rect">
            <a:avLst/>
          </a:prstGeom>
          <a:noFill/>
          <a:ln w="9525">
            <a:solidFill>
              <a:schemeClr val="tx1"/>
            </a:solidFill>
            <a:miter lim="800000"/>
            <a:headEnd/>
            <a:tailEnd/>
          </a:ln>
        </p:spPr>
        <p:txBody>
          <a:bodyPr wrap="none">
            <a:spAutoFit/>
          </a:bodyPr>
          <a:lstStyle/>
          <a:p>
            <a:r>
              <a:rPr lang="nl-NL" dirty="0">
                <a:latin typeface="Arial" charset="0"/>
              </a:rPr>
              <a:t>Niet-opgewonden</a:t>
            </a:r>
          </a:p>
        </p:txBody>
      </p:sp>
      <p:pic>
        <p:nvPicPr>
          <p:cNvPr id="8" name="Picture 10">
            <a:extLst>
              <a:ext uri="{FF2B5EF4-FFF2-40B4-BE49-F238E27FC236}">
                <a16:creationId xmlns:a16="http://schemas.microsoft.com/office/drawing/2014/main" id="{C54C2E3F-901F-4B0F-95EB-D4C6555DE61C}"/>
              </a:ext>
            </a:extLst>
          </p:cNvPr>
          <p:cNvPicPr>
            <a:picLocks noChangeAspect="1" noChangeArrowheads="1"/>
          </p:cNvPicPr>
          <p:nvPr/>
        </p:nvPicPr>
        <p:blipFill>
          <a:blip r:embed="rId2"/>
          <a:srcRect/>
          <a:stretch>
            <a:fillRect/>
          </a:stretch>
        </p:blipFill>
        <p:spPr bwMode="auto">
          <a:xfrm>
            <a:off x="262206" y="2945687"/>
            <a:ext cx="5381042" cy="2385371"/>
          </a:xfrm>
          <a:prstGeom prst="rect">
            <a:avLst/>
          </a:prstGeom>
          <a:noFill/>
          <a:ln w="9525">
            <a:noFill/>
            <a:miter lim="800000"/>
            <a:headEnd/>
            <a:tailEnd/>
          </a:ln>
        </p:spPr>
      </p:pic>
      <p:sp>
        <p:nvSpPr>
          <p:cNvPr id="9" name="Text Box 7">
            <a:extLst>
              <a:ext uri="{FF2B5EF4-FFF2-40B4-BE49-F238E27FC236}">
                <a16:creationId xmlns:a16="http://schemas.microsoft.com/office/drawing/2014/main" id="{732CA3DB-41EE-485F-A4B3-B468FCF1DF30}"/>
              </a:ext>
            </a:extLst>
          </p:cNvPr>
          <p:cNvSpPr txBox="1">
            <a:spLocks noChangeArrowheads="1"/>
          </p:cNvSpPr>
          <p:nvPr/>
        </p:nvSpPr>
        <p:spPr bwMode="auto">
          <a:xfrm>
            <a:off x="7787420" y="2349501"/>
            <a:ext cx="1543050" cy="366712"/>
          </a:xfrm>
          <a:prstGeom prst="rect">
            <a:avLst/>
          </a:prstGeom>
          <a:noFill/>
          <a:ln w="9525">
            <a:solidFill>
              <a:schemeClr val="tx1"/>
            </a:solidFill>
            <a:miter lim="800000"/>
            <a:headEnd/>
            <a:tailEnd/>
          </a:ln>
        </p:spPr>
        <p:txBody>
          <a:bodyPr wrap="none">
            <a:spAutoFit/>
          </a:bodyPr>
          <a:lstStyle/>
          <a:p>
            <a:r>
              <a:rPr lang="nl-NL" dirty="0">
                <a:latin typeface="Arial" charset="0"/>
              </a:rPr>
              <a:t>Opgewonden</a:t>
            </a:r>
          </a:p>
        </p:txBody>
      </p:sp>
      <p:sp>
        <p:nvSpPr>
          <p:cNvPr id="10" name="Rectangle 3">
            <a:extLst>
              <a:ext uri="{FF2B5EF4-FFF2-40B4-BE49-F238E27FC236}">
                <a16:creationId xmlns:a16="http://schemas.microsoft.com/office/drawing/2014/main" id="{E5904058-54BE-46DE-8858-7740C2D31708}"/>
              </a:ext>
            </a:extLst>
          </p:cNvPr>
          <p:cNvSpPr>
            <a:spLocks/>
          </p:cNvSpPr>
          <p:nvPr/>
        </p:nvSpPr>
        <p:spPr bwMode="auto">
          <a:xfrm>
            <a:off x="539750" y="1052513"/>
            <a:ext cx="8229600" cy="4525962"/>
          </a:xfrm>
          <a:prstGeom prst="rect">
            <a:avLst/>
          </a:prstGeom>
          <a:noFill/>
          <a:ln w="9525">
            <a:noFill/>
            <a:miter lim="800000"/>
            <a:headEnd/>
            <a:tailEnd/>
          </a:ln>
        </p:spPr>
        <p:txBody>
          <a:bodyPr/>
          <a:lstStyle/>
          <a:p>
            <a:pPr marL="349250" indent="-349250" eaLnBrk="0" hangingPunct="0">
              <a:spcBef>
                <a:spcPts val="2000"/>
              </a:spcBef>
              <a:buClr>
                <a:srgbClr val="6FB7D7"/>
              </a:buClr>
              <a:buSzPct val="110000"/>
              <a:buFont typeface="Wingdings 2" pitchFamily="18" charset="2"/>
              <a:buNone/>
            </a:pPr>
            <a:r>
              <a:rPr lang="nl-NL" sz="2400">
                <a:solidFill>
                  <a:srgbClr val="595959"/>
                </a:solidFill>
                <a:latin typeface="News Gothic MT"/>
              </a:rPr>
              <a:t>                </a:t>
            </a:r>
          </a:p>
        </p:txBody>
      </p:sp>
      <p:pic>
        <p:nvPicPr>
          <p:cNvPr id="11" name="Picture 11">
            <a:extLst>
              <a:ext uri="{FF2B5EF4-FFF2-40B4-BE49-F238E27FC236}">
                <a16:creationId xmlns:a16="http://schemas.microsoft.com/office/drawing/2014/main" id="{3B520177-5258-4A45-A2D3-9D937403A2EC}"/>
              </a:ext>
            </a:extLst>
          </p:cNvPr>
          <p:cNvPicPr>
            <a:picLocks noChangeAspect="1" noChangeArrowheads="1"/>
          </p:cNvPicPr>
          <p:nvPr/>
        </p:nvPicPr>
        <p:blipFill>
          <a:blip r:embed="rId3"/>
          <a:srcRect/>
          <a:stretch>
            <a:fillRect/>
          </a:stretch>
        </p:blipFill>
        <p:spPr bwMode="auto">
          <a:xfrm>
            <a:off x="5757457" y="2982293"/>
            <a:ext cx="6201587" cy="2875846"/>
          </a:xfrm>
          <a:prstGeom prst="rect">
            <a:avLst/>
          </a:prstGeom>
          <a:noFill/>
          <a:ln w="9525">
            <a:noFill/>
            <a:miter lim="800000"/>
            <a:headEnd/>
            <a:tailEnd/>
          </a:ln>
        </p:spPr>
      </p:pic>
      <p:sp>
        <p:nvSpPr>
          <p:cNvPr id="16" name="Rectangle 16">
            <a:extLst>
              <a:ext uri="{FF2B5EF4-FFF2-40B4-BE49-F238E27FC236}">
                <a16:creationId xmlns:a16="http://schemas.microsoft.com/office/drawing/2014/main" id="{520131A2-C16D-47CC-A710-114FC670EC40}"/>
              </a:ext>
            </a:extLst>
          </p:cNvPr>
          <p:cNvSpPr>
            <a:spLocks noChangeArrowheads="1"/>
          </p:cNvSpPr>
          <p:nvPr/>
        </p:nvSpPr>
        <p:spPr bwMode="auto">
          <a:xfrm>
            <a:off x="9330470" y="4970695"/>
            <a:ext cx="1439863" cy="360363"/>
          </a:xfrm>
          <a:prstGeom prst="rect">
            <a:avLst/>
          </a:prstGeom>
          <a:solidFill>
            <a:schemeClr val="bg1"/>
          </a:solidFill>
          <a:ln w="9525">
            <a:noFill/>
            <a:miter lim="800000"/>
            <a:headEnd/>
            <a:tailEnd/>
          </a:ln>
        </p:spPr>
        <p:txBody>
          <a:bodyPr wrap="none" anchor="ctr"/>
          <a:lstStyle/>
          <a:p>
            <a:pPr eaLnBrk="0" hangingPunct="0"/>
            <a:endParaRPr lang="nl-NL">
              <a:latin typeface="Arial" charset="0"/>
            </a:endParaRPr>
          </a:p>
        </p:txBody>
      </p:sp>
    </p:spTree>
    <p:extLst>
      <p:ext uri="{BB962C8B-B14F-4D97-AF65-F5344CB8AC3E}">
        <p14:creationId xmlns:p14="http://schemas.microsoft.com/office/powerpoint/2010/main" val="221466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4CC2CC-F376-B60E-0116-ADA257853341}"/>
              </a:ext>
            </a:extLst>
          </p:cNvPr>
          <p:cNvSpPr txBox="1">
            <a:spLocks/>
          </p:cNvSpPr>
          <p:nvPr/>
        </p:nvSpPr>
        <p:spPr>
          <a:xfrm>
            <a:off x="419100" y="365125"/>
            <a:ext cx="11296650" cy="1325563"/>
          </a:xfrm>
          <a:prstGeom prst="rect">
            <a:avLst/>
          </a:prstGeom>
          <a:solidFill>
            <a:schemeClr val="bg1">
              <a:lumMod val="85000"/>
            </a:schemeClr>
          </a:solidFill>
          <a:ln w="28575">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4400" b="0" i="0" u="none" strike="noStrike" kern="1200" cap="none" spc="0" normalizeH="0" baseline="0" noProof="0" dirty="0">
                <a:ln>
                  <a:noFill/>
                </a:ln>
                <a:effectLst/>
                <a:uLnTx/>
                <a:uFillTx/>
                <a:latin typeface="Calibri Light" panose="020F0302020204030204"/>
                <a:ea typeface="+mj-ea"/>
                <a:cs typeface="+mj-cs"/>
              </a:rPr>
              <a:t>De </a:t>
            </a:r>
            <a:r>
              <a:rPr kumimoji="0" lang="nl-NL" sz="4400" b="0" i="0" u="none" strike="noStrike" kern="1200" cap="none" spc="0" normalizeH="0" baseline="0" noProof="0" dirty="0" err="1">
                <a:ln>
                  <a:noFill/>
                </a:ln>
                <a:effectLst/>
                <a:uLnTx/>
                <a:uFillTx/>
                <a:latin typeface="Calibri Light" panose="020F0302020204030204"/>
                <a:ea typeface="+mj-ea"/>
                <a:cs typeface="+mj-cs"/>
              </a:rPr>
              <a:t>Neuroendocriene</a:t>
            </a:r>
            <a:r>
              <a:rPr kumimoji="0" lang="nl-NL" sz="4400" b="0" i="0" u="none" strike="noStrike" kern="1200" cap="none" spc="0" normalizeH="0" baseline="0" noProof="0" dirty="0">
                <a:ln>
                  <a:noFill/>
                </a:ln>
                <a:effectLst/>
                <a:uLnTx/>
                <a:uFillTx/>
                <a:latin typeface="Calibri Light" panose="020F0302020204030204"/>
                <a:ea typeface="+mj-ea"/>
                <a:cs typeface="+mj-cs"/>
              </a:rPr>
              <a:t> cascade van de  seksuele respons </a:t>
            </a:r>
            <a:r>
              <a:rPr lang="nl-NL" dirty="0">
                <a:latin typeface="Calibri Light" panose="020F0302020204030204"/>
              </a:rPr>
              <a:t>bij mannen en vrouwen is </a:t>
            </a:r>
            <a:r>
              <a:rPr kumimoji="0" lang="nl-NL" sz="4400" b="0" i="0" u="none" strike="noStrike" kern="1200" cap="none" spc="0" normalizeH="0" baseline="0" noProof="0" dirty="0">
                <a:ln>
                  <a:noFill/>
                </a:ln>
                <a:effectLst/>
                <a:uLnTx/>
                <a:uFillTx/>
                <a:latin typeface="Calibri Light" panose="020F0302020204030204"/>
                <a:ea typeface="+mj-ea"/>
                <a:cs typeface="+mj-cs"/>
              </a:rPr>
              <a:t>identiek</a:t>
            </a:r>
          </a:p>
        </p:txBody>
      </p:sp>
      <p:pic>
        <p:nvPicPr>
          <p:cNvPr id="3" name="Afbeelding 2">
            <a:extLst>
              <a:ext uri="{FF2B5EF4-FFF2-40B4-BE49-F238E27FC236}">
                <a16:creationId xmlns:a16="http://schemas.microsoft.com/office/drawing/2014/main" id="{2CBA58E5-4026-EA3B-9F52-F51FE7C5B49E}"/>
              </a:ext>
            </a:extLst>
          </p:cNvPr>
          <p:cNvPicPr>
            <a:picLocks noChangeAspect="1"/>
          </p:cNvPicPr>
          <p:nvPr/>
        </p:nvPicPr>
        <p:blipFill>
          <a:blip r:embed="rId2"/>
          <a:stretch>
            <a:fillRect/>
          </a:stretch>
        </p:blipFill>
        <p:spPr>
          <a:xfrm>
            <a:off x="1357512" y="1149300"/>
            <a:ext cx="9476975" cy="5810581"/>
          </a:xfrm>
          <a:prstGeom prst="rect">
            <a:avLst/>
          </a:prstGeom>
        </p:spPr>
      </p:pic>
    </p:spTree>
    <p:extLst>
      <p:ext uri="{BB962C8B-B14F-4D97-AF65-F5344CB8AC3E}">
        <p14:creationId xmlns:p14="http://schemas.microsoft.com/office/powerpoint/2010/main" val="13793403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BA7375-E855-463D-86DE-744DD4FA0B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a:extLst>
              <a:ext uri="{FF2B5EF4-FFF2-40B4-BE49-F238E27FC236}">
                <a16:creationId xmlns:a16="http://schemas.microsoft.com/office/drawing/2014/main" id="{BB088552-2B91-4F87-936C-D16A2325A7B3}"/>
              </a:ext>
            </a:extLst>
          </p:cNvPr>
          <p:cNvSpPr txBox="1">
            <a:spLocks/>
          </p:cNvSpPr>
          <p:nvPr/>
        </p:nvSpPr>
        <p:spPr>
          <a:xfrm>
            <a:off x="804671" y="1290025"/>
            <a:ext cx="5291327" cy="1188720"/>
          </a:xfrm>
          <a:prstGeom prst="rect">
            <a:avLst/>
          </a:prstGeom>
          <a:solidFill>
            <a:srgbClr val="FFFFFF"/>
          </a:solidFill>
          <a:ln>
            <a:solidFill>
              <a:srgbClr val="404040"/>
            </a:solidFill>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pPr>
              <a:spcAft>
                <a:spcPts val="600"/>
              </a:spcAft>
            </a:pPr>
            <a:r>
              <a:rPr lang="en-US">
                <a:solidFill>
                  <a:srgbClr val="262626"/>
                </a:solidFill>
              </a:rPr>
              <a:t>Onzin over zin</a:t>
            </a:r>
          </a:p>
        </p:txBody>
      </p:sp>
      <p:sp>
        <p:nvSpPr>
          <p:cNvPr id="3" name="Rectangle 3">
            <a:extLst>
              <a:ext uri="{FF2B5EF4-FFF2-40B4-BE49-F238E27FC236}">
                <a16:creationId xmlns:a16="http://schemas.microsoft.com/office/drawing/2014/main" id="{61475261-B9FE-4381-A81F-5975CE8E5238}"/>
              </a:ext>
            </a:extLst>
          </p:cNvPr>
          <p:cNvSpPr txBox="1">
            <a:spLocks/>
          </p:cNvSpPr>
          <p:nvPr/>
        </p:nvSpPr>
        <p:spPr>
          <a:xfrm>
            <a:off x="226032" y="4523117"/>
            <a:ext cx="6318605" cy="1363975"/>
          </a:xfrm>
          <a:prstGeom prst="rect">
            <a:avLst/>
          </a:prstGeom>
          <a:solidFill>
            <a:schemeClr val="bg1"/>
          </a:solidFill>
        </p:spPr>
        <p:txBody>
          <a:bodyPr vert="horz" lIns="91440" tIns="45720" rIns="91440" bIns="45720" rtlCol="0">
            <a:normAutofit fontScale="85000" lnSpcReduction="2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3200" dirty="0">
                <a:solidFill>
                  <a:schemeClr val="tx1"/>
                </a:solidFill>
              </a:rPr>
              <a:t>Zin </a:t>
            </a:r>
            <a:r>
              <a:rPr lang="en-US" sz="3200" dirty="0" err="1">
                <a:solidFill>
                  <a:schemeClr val="tx1"/>
                </a:solidFill>
              </a:rPr>
              <a:t>komt</a:t>
            </a:r>
            <a:r>
              <a:rPr lang="en-US" sz="3200" dirty="0">
                <a:solidFill>
                  <a:schemeClr val="tx1"/>
                </a:solidFill>
              </a:rPr>
              <a:t> </a:t>
            </a:r>
            <a:r>
              <a:rPr lang="en-US" sz="3200" dirty="0" err="1">
                <a:solidFill>
                  <a:schemeClr val="tx1"/>
                </a:solidFill>
              </a:rPr>
              <a:t>niet</a:t>
            </a:r>
            <a:r>
              <a:rPr lang="en-US" sz="3200" dirty="0">
                <a:solidFill>
                  <a:schemeClr val="tx1"/>
                </a:solidFill>
              </a:rPr>
              <a:t> </a:t>
            </a:r>
            <a:r>
              <a:rPr lang="en-US" sz="3200" dirty="0" err="1">
                <a:solidFill>
                  <a:schemeClr val="tx1"/>
                </a:solidFill>
              </a:rPr>
              <a:t>uit</a:t>
            </a:r>
            <a:r>
              <a:rPr lang="en-US" sz="3200" dirty="0">
                <a:solidFill>
                  <a:schemeClr val="tx1"/>
                </a:solidFill>
              </a:rPr>
              <a:t> de </a:t>
            </a:r>
            <a:r>
              <a:rPr lang="en-US" sz="3200" dirty="0" err="1">
                <a:solidFill>
                  <a:schemeClr val="tx1"/>
                </a:solidFill>
              </a:rPr>
              <a:t>lucht</a:t>
            </a:r>
            <a:r>
              <a:rPr lang="en-US" sz="3200" dirty="0">
                <a:solidFill>
                  <a:schemeClr val="tx1"/>
                </a:solidFill>
              </a:rPr>
              <a:t> </a:t>
            </a:r>
            <a:r>
              <a:rPr lang="en-US" sz="3200" dirty="0" err="1">
                <a:solidFill>
                  <a:schemeClr val="tx1"/>
                </a:solidFill>
              </a:rPr>
              <a:t>vallen</a:t>
            </a:r>
            <a:endParaRPr lang="en-US" sz="3200" dirty="0">
              <a:solidFill>
                <a:schemeClr val="tx1"/>
              </a:solidFill>
            </a:endParaRPr>
          </a:p>
          <a:p>
            <a:r>
              <a:rPr lang="en-US" sz="3200" dirty="0">
                <a:solidFill>
                  <a:schemeClr val="tx1"/>
                </a:solidFill>
              </a:rPr>
              <a:t>Libido </a:t>
            </a:r>
            <a:r>
              <a:rPr lang="en-US" sz="3200" dirty="0" err="1">
                <a:solidFill>
                  <a:schemeClr val="tx1"/>
                </a:solidFill>
              </a:rPr>
              <a:t>bestaat</a:t>
            </a:r>
            <a:r>
              <a:rPr lang="en-US" sz="3200" dirty="0">
                <a:solidFill>
                  <a:schemeClr val="tx1"/>
                </a:solidFill>
              </a:rPr>
              <a:t> </a:t>
            </a:r>
            <a:r>
              <a:rPr lang="en-US" sz="3200" dirty="0" err="1">
                <a:solidFill>
                  <a:schemeClr val="tx1"/>
                </a:solidFill>
              </a:rPr>
              <a:t>niet</a:t>
            </a:r>
            <a:endParaRPr lang="en-US" sz="3200" dirty="0">
              <a:solidFill>
                <a:schemeClr val="tx1"/>
              </a:solidFill>
            </a:endParaRPr>
          </a:p>
          <a:p>
            <a:r>
              <a:rPr lang="en-US" sz="3200" dirty="0">
                <a:solidFill>
                  <a:schemeClr val="tx1"/>
                </a:solidFill>
              </a:rPr>
              <a:t>Van </a:t>
            </a:r>
            <a:r>
              <a:rPr lang="en-US" sz="3200" dirty="0" err="1">
                <a:solidFill>
                  <a:schemeClr val="tx1"/>
                </a:solidFill>
              </a:rPr>
              <a:t>testosteron</a:t>
            </a:r>
            <a:r>
              <a:rPr lang="en-US" sz="3200" dirty="0">
                <a:solidFill>
                  <a:schemeClr val="tx1"/>
                </a:solidFill>
              </a:rPr>
              <a:t> </a:t>
            </a:r>
            <a:r>
              <a:rPr lang="en-US" sz="3200" dirty="0" err="1">
                <a:solidFill>
                  <a:schemeClr val="tx1"/>
                </a:solidFill>
              </a:rPr>
              <a:t>krijg</a:t>
            </a:r>
            <a:r>
              <a:rPr lang="en-US" sz="3200" dirty="0">
                <a:solidFill>
                  <a:schemeClr val="tx1"/>
                </a:solidFill>
              </a:rPr>
              <a:t> je </a:t>
            </a:r>
            <a:r>
              <a:rPr lang="en-US" sz="3200" dirty="0" err="1">
                <a:solidFill>
                  <a:schemeClr val="tx1"/>
                </a:solidFill>
              </a:rPr>
              <a:t>geen</a:t>
            </a:r>
            <a:r>
              <a:rPr lang="en-US" sz="3200" dirty="0">
                <a:solidFill>
                  <a:schemeClr val="tx1"/>
                </a:solidFill>
              </a:rPr>
              <a:t> zin</a:t>
            </a:r>
          </a:p>
          <a:p>
            <a:endParaRPr lang="en-US" dirty="0">
              <a:solidFill>
                <a:srgbClr val="FFFFFF"/>
              </a:solidFill>
            </a:endParaRPr>
          </a:p>
        </p:txBody>
      </p:sp>
      <p:sp>
        <p:nvSpPr>
          <p:cNvPr id="11" name="Rectangle 10">
            <a:extLst>
              <a:ext uri="{FF2B5EF4-FFF2-40B4-BE49-F238E27FC236}">
                <a16:creationId xmlns:a16="http://schemas.microsoft.com/office/drawing/2014/main" id="{BA34D09A-12B9-497D-B9E1-7E80EAF6608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640080"/>
            <a:ext cx="4017264"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0671BDF-E199-4863-96C5-E3FE6AD94BF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0772" y="806357"/>
            <a:ext cx="3685032"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Sigmund Freud, Austrian psychologist Poster">
            <a:extLst>
              <a:ext uri="{FF2B5EF4-FFF2-40B4-BE49-F238E27FC236}">
                <a16:creationId xmlns:a16="http://schemas.microsoft.com/office/drawing/2014/main" id="{17B05851-E066-485B-ABB4-38E2C9523CAD}"/>
              </a:ext>
            </a:extLst>
          </p:cNvPr>
          <p:cNvPicPr>
            <a:picLocks noChangeAspect="1" noChangeArrowheads="1"/>
          </p:cNvPicPr>
          <p:nvPr/>
        </p:nvPicPr>
        <p:blipFill rotWithShape="1">
          <a:blip r:embed="rId2"/>
          <a:srcRect r="1932" b="-1"/>
          <a:stretch/>
        </p:blipFill>
        <p:spPr bwMode="auto">
          <a:xfrm>
            <a:off x="8020812" y="1126397"/>
            <a:ext cx="3044952" cy="4288536"/>
          </a:xfrm>
          <a:prstGeom prst="rect">
            <a:avLst/>
          </a:prstGeom>
          <a:noFill/>
        </p:spPr>
      </p:pic>
    </p:spTree>
    <p:extLst>
      <p:ext uri="{BB962C8B-B14F-4D97-AF65-F5344CB8AC3E}">
        <p14:creationId xmlns:p14="http://schemas.microsoft.com/office/powerpoint/2010/main" val="317377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21CCD181-3BB0-4A46-A6EF-BCE94497A0AD}"/>
              </a:ext>
            </a:extLst>
          </p:cNvPr>
          <p:cNvSpPr>
            <a:spLocks/>
          </p:cNvSpPr>
          <p:nvPr/>
        </p:nvSpPr>
        <p:spPr bwMode="auto">
          <a:xfrm>
            <a:off x="1613044" y="277403"/>
            <a:ext cx="9729626" cy="997628"/>
          </a:xfrm>
          <a:prstGeom prst="rect">
            <a:avLst/>
          </a:prstGeom>
          <a:noFill/>
          <a:ln w="38100">
            <a:solidFill>
              <a:schemeClr val="tx1"/>
            </a:solidFill>
            <a:miter lim="800000"/>
            <a:headEnd/>
            <a:tailEnd/>
          </a:ln>
        </p:spPr>
        <p:txBody>
          <a:bodyPr anchor="b"/>
          <a:lstStyle/>
          <a:p>
            <a:pPr algn="ctr" eaLnBrk="0" hangingPunct="0"/>
            <a:r>
              <a:rPr lang="nl-NL" sz="2800" dirty="0">
                <a:latin typeface="News Gothic MT"/>
              </a:rPr>
              <a:t>Seksueel verlangen ontstaat secundair aan beginnende seksuele responsen</a:t>
            </a:r>
            <a:endParaRPr lang="nl-NL" sz="3200" dirty="0">
              <a:latin typeface="News Gothic MT"/>
            </a:endParaRPr>
          </a:p>
        </p:txBody>
      </p:sp>
      <p:sp>
        <p:nvSpPr>
          <p:cNvPr id="9" name="Rectangle 4">
            <a:extLst>
              <a:ext uri="{FF2B5EF4-FFF2-40B4-BE49-F238E27FC236}">
                <a16:creationId xmlns:a16="http://schemas.microsoft.com/office/drawing/2014/main" id="{FF5EADDE-ADA6-4A70-BCEB-4826190C3D3F}"/>
              </a:ext>
            </a:extLst>
          </p:cNvPr>
          <p:cNvSpPr>
            <a:spLocks noChangeArrowheads="1"/>
          </p:cNvSpPr>
          <p:nvPr/>
        </p:nvSpPr>
        <p:spPr bwMode="auto">
          <a:xfrm>
            <a:off x="2286839" y="435493"/>
            <a:ext cx="8229600" cy="1143000"/>
          </a:xfrm>
          <a:prstGeom prst="rect">
            <a:avLst/>
          </a:prstGeom>
          <a:noFill/>
          <a:ln w="9525">
            <a:noFill/>
            <a:miter lim="800000"/>
            <a:headEnd/>
            <a:tailEnd/>
          </a:ln>
        </p:spPr>
        <p:txBody>
          <a:bodyPr anchor="ctr"/>
          <a:lstStyle/>
          <a:p>
            <a:pPr algn="ctr" eaLnBrk="0" hangingPunct="0"/>
            <a:endParaRPr lang="nl-NL" sz="2500">
              <a:solidFill>
                <a:srgbClr val="990033"/>
              </a:solidFill>
              <a:latin typeface="News Gothic MT"/>
            </a:endParaRPr>
          </a:p>
        </p:txBody>
      </p:sp>
      <p:sp>
        <p:nvSpPr>
          <p:cNvPr id="10" name="Rectangle 5">
            <a:extLst>
              <a:ext uri="{FF2B5EF4-FFF2-40B4-BE49-F238E27FC236}">
                <a16:creationId xmlns:a16="http://schemas.microsoft.com/office/drawing/2014/main" id="{E8B7E5E7-64EF-4266-BD0E-34A5014045CF}"/>
              </a:ext>
            </a:extLst>
          </p:cNvPr>
          <p:cNvSpPr>
            <a:spLocks noChangeArrowheads="1"/>
          </p:cNvSpPr>
          <p:nvPr/>
        </p:nvSpPr>
        <p:spPr bwMode="auto">
          <a:xfrm>
            <a:off x="2286839" y="1875355"/>
            <a:ext cx="8229600" cy="4525963"/>
          </a:xfrm>
          <a:prstGeom prst="rect">
            <a:avLst/>
          </a:prstGeom>
          <a:noFill/>
          <a:ln w="9525">
            <a:noFill/>
            <a:miter lim="800000"/>
            <a:headEnd/>
            <a:tailEnd/>
          </a:ln>
        </p:spPr>
        <p:txBody>
          <a:bodyPr/>
          <a:lstStyle/>
          <a:p>
            <a:pPr marL="609600" indent="-609600" eaLnBrk="0" hangingPunct="0">
              <a:spcBef>
                <a:spcPts val="2000"/>
              </a:spcBef>
              <a:buClr>
                <a:schemeClr val="tx1"/>
              </a:buClr>
              <a:buSzPct val="110000"/>
              <a:buFontTx/>
              <a:buAutoNum type="arabicPeriod" startAt="3"/>
            </a:pPr>
            <a:endParaRPr lang="en-GB" sz="2400">
              <a:solidFill>
                <a:srgbClr val="595959"/>
              </a:solidFill>
              <a:latin typeface="News Gothic MT"/>
            </a:endParaRPr>
          </a:p>
          <a:p>
            <a:pPr marL="609600" indent="-609600" eaLnBrk="0" hangingPunct="0">
              <a:spcBef>
                <a:spcPts val="2000"/>
              </a:spcBef>
              <a:buClr>
                <a:srgbClr val="6FB7D7"/>
              </a:buClr>
              <a:buSzPct val="110000"/>
              <a:buFont typeface="Wingdings 2" pitchFamily="18" charset="2"/>
              <a:buChar char=""/>
            </a:pPr>
            <a:endParaRPr lang="en-GB" sz="2400">
              <a:solidFill>
                <a:srgbClr val="595959"/>
              </a:solidFill>
              <a:latin typeface="News Gothic MT"/>
            </a:endParaRPr>
          </a:p>
        </p:txBody>
      </p:sp>
      <p:pic>
        <p:nvPicPr>
          <p:cNvPr id="11" name="Picture 6">
            <a:extLst>
              <a:ext uri="{FF2B5EF4-FFF2-40B4-BE49-F238E27FC236}">
                <a16:creationId xmlns:a16="http://schemas.microsoft.com/office/drawing/2014/main" id="{A167CFA3-7585-4AB7-8EAC-AB4FBCDBAA81}"/>
              </a:ext>
            </a:extLst>
          </p:cNvPr>
          <p:cNvPicPr>
            <a:picLocks noChangeAspect="1" noChangeArrowheads="1"/>
          </p:cNvPicPr>
          <p:nvPr/>
        </p:nvPicPr>
        <p:blipFill>
          <a:blip r:embed="rId2"/>
          <a:srcRect l="12030" b="60210"/>
          <a:stretch>
            <a:fillRect/>
          </a:stretch>
        </p:blipFill>
        <p:spPr bwMode="auto">
          <a:xfrm>
            <a:off x="3427982" y="3089382"/>
            <a:ext cx="6218237" cy="1706563"/>
          </a:xfrm>
          <a:prstGeom prst="rect">
            <a:avLst/>
          </a:prstGeom>
          <a:noFill/>
          <a:ln w="28575">
            <a:noFill/>
            <a:miter lim="800000"/>
            <a:headEnd/>
            <a:tailEnd/>
          </a:ln>
        </p:spPr>
      </p:pic>
      <p:sp>
        <p:nvSpPr>
          <p:cNvPr id="12" name="Text Box 7">
            <a:extLst>
              <a:ext uri="{FF2B5EF4-FFF2-40B4-BE49-F238E27FC236}">
                <a16:creationId xmlns:a16="http://schemas.microsoft.com/office/drawing/2014/main" id="{E760B053-5C67-45FB-9E1E-58164746DA30}"/>
              </a:ext>
            </a:extLst>
          </p:cNvPr>
          <p:cNvSpPr txBox="1">
            <a:spLocks noChangeArrowheads="1"/>
          </p:cNvSpPr>
          <p:nvPr/>
        </p:nvSpPr>
        <p:spPr bwMode="auto">
          <a:xfrm>
            <a:off x="3342526" y="5199580"/>
            <a:ext cx="2571750" cy="476250"/>
          </a:xfrm>
          <a:prstGeom prst="rect">
            <a:avLst/>
          </a:prstGeom>
          <a:noFill/>
          <a:ln w="12700">
            <a:noFill/>
            <a:miter lim="800000"/>
            <a:headEnd/>
            <a:tailEnd/>
          </a:ln>
        </p:spPr>
        <p:txBody>
          <a:bodyPr wrap="none" lIns="95692" tIns="47846" rIns="95692" bIns="47846">
            <a:spAutoFit/>
          </a:bodyPr>
          <a:lstStyle/>
          <a:p>
            <a:pPr defTabSz="957263" eaLnBrk="0" hangingPunct="0"/>
            <a:r>
              <a:rPr lang="en-US" sz="2500">
                <a:solidFill>
                  <a:schemeClr val="tx2"/>
                </a:solidFill>
                <a:latin typeface="Arial" charset="0"/>
              </a:rPr>
              <a:t>Baseline (1 min.)</a:t>
            </a:r>
          </a:p>
        </p:txBody>
      </p:sp>
      <p:sp>
        <p:nvSpPr>
          <p:cNvPr id="13" name="Text Box 8">
            <a:extLst>
              <a:ext uri="{FF2B5EF4-FFF2-40B4-BE49-F238E27FC236}">
                <a16:creationId xmlns:a16="http://schemas.microsoft.com/office/drawing/2014/main" id="{7E3F545B-2F53-478C-8CBC-367C62B39A2B}"/>
              </a:ext>
            </a:extLst>
          </p:cNvPr>
          <p:cNvSpPr txBox="1">
            <a:spLocks noChangeArrowheads="1"/>
          </p:cNvSpPr>
          <p:nvPr/>
        </p:nvSpPr>
        <p:spPr bwMode="auto">
          <a:xfrm>
            <a:off x="6695326" y="5199580"/>
            <a:ext cx="3351213" cy="476250"/>
          </a:xfrm>
          <a:prstGeom prst="rect">
            <a:avLst/>
          </a:prstGeom>
          <a:noFill/>
          <a:ln w="12700">
            <a:noFill/>
            <a:miter lim="800000"/>
            <a:headEnd/>
            <a:tailEnd/>
          </a:ln>
        </p:spPr>
        <p:txBody>
          <a:bodyPr wrap="none" lIns="95692" tIns="47846" rIns="95692" bIns="47846">
            <a:spAutoFit/>
          </a:bodyPr>
          <a:lstStyle/>
          <a:p>
            <a:pPr defTabSz="957263" eaLnBrk="0" hangingPunct="0"/>
            <a:r>
              <a:rPr lang="en-US" sz="2500">
                <a:solidFill>
                  <a:srgbClr val="FF99CC"/>
                </a:solidFill>
                <a:latin typeface="Arial" charset="0"/>
              </a:rPr>
              <a:t>Erotische </a:t>
            </a:r>
            <a:r>
              <a:rPr lang="en-US" sz="2500">
                <a:solidFill>
                  <a:schemeClr val="accent2"/>
                </a:solidFill>
                <a:latin typeface="Arial" charset="0"/>
              </a:rPr>
              <a:t> </a:t>
            </a:r>
            <a:r>
              <a:rPr lang="en-US" sz="2500">
                <a:solidFill>
                  <a:srgbClr val="FF99CC"/>
                </a:solidFill>
                <a:latin typeface="Arial" charset="0"/>
              </a:rPr>
              <a:t>film (1 min.)</a:t>
            </a:r>
          </a:p>
        </p:txBody>
      </p:sp>
      <p:sp>
        <p:nvSpPr>
          <p:cNvPr id="14" name="Rectangle 9">
            <a:extLst>
              <a:ext uri="{FF2B5EF4-FFF2-40B4-BE49-F238E27FC236}">
                <a16:creationId xmlns:a16="http://schemas.microsoft.com/office/drawing/2014/main" id="{32E8F755-1887-4125-AA23-05F6C709BE31}"/>
              </a:ext>
            </a:extLst>
          </p:cNvPr>
          <p:cNvSpPr>
            <a:spLocks noChangeArrowheads="1"/>
          </p:cNvSpPr>
          <p:nvPr/>
        </p:nvSpPr>
        <p:spPr bwMode="auto">
          <a:xfrm>
            <a:off x="3366339" y="4899543"/>
            <a:ext cx="568325" cy="215900"/>
          </a:xfrm>
          <a:prstGeom prst="rect">
            <a:avLst/>
          </a:prstGeom>
          <a:solidFill>
            <a:schemeClr val="accent1"/>
          </a:solidFill>
          <a:ln w="12700">
            <a:noFill/>
            <a:miter lim="800000"/>
            <a:headEnd/>
            <a:tailEnd/>
          </a:ln>
        </p:spPr>
        <p:txBody>
          <a:bodyPr wrap="none" anchor="ctr"/>
          <a:lstStyle/>
          <a:p>
            <a:endParaRPr lang="nl-NL"/>
          </a:p>
        </p:txBody>
      </p:sp>
      <p:sp>
        <p:nvSpPr>
          <p:cNvPr id="15" name="Rectangle 10">
            <a:extLst>
              <a:ext uri="{FF2B5EF4-FFF2-40B4-BE49-F238E27FC236}">
                <a16:creationId xmlns:a16="http://schemas.microsoft.com/office/drawing/2014/main" id="{46D7FD56-5E1B-4951-B95D-8E6FD6E43198}"/>
              </a:ext>
            </a:extLst>
          </p:cNvPr>
          <p:cNvSpPr>
            <a:spLocks noChangeArrowheads="1"/>
          </p:cNvSpPr>
          <p:nvPr/>
        </p:nvSpPr>
        <p:spPr bwMode="auto">
          <a:xfrm>
            <a:off x="3731464" y="4934468"/>
            <a:ext cx="1347787" cy="176212"/>
          </a:xfrm>
          <a:prstGeom prst="rect">
            <a:avLst/>
          </a:prstGeom>
          <a:solidFill>
            <a:schemeClr val="accent1"/>
          </a:solidFill>
          <a:ln w="12700">
            <a:noFill/>
            <a:miter lim="800000"/>
            <a:headEnd/>
            <a:tailEnd/>
          </a:ln>
        </p:spPr>
        <p:txBody>
          <a:bodyPr wrap="none" anchor="ctr"/>
          <a:lstStyle/>
          <a:p>
            <a:endParaRPr lang="nl-NL"/>
          </a:p>
        </p:txBody>
      </p:sp>
      <p:sp>
        <p:nvSpPr>
          <p:cNvPr id="16" name="Rectangle 11">
            <a:extLst>
              <a:ext uri="{FF2B5EF4-FFF2-40B4-BE49-F238E27FC236}">
                <a16:creationId xmlns:a16="http://schemas.microsoft.com/office/drawing/2014/main" id="{A0D875BB-0B9B-4BC7-ACE6-73D7A3344529}"/>
              </a:ext>
            </a:extLst>
          </p:cNvPr>
          <p:cNvSpPr>
            <a:spLocks noChangeArrowheads="1"/>
          </p:cNvSpPr>
          <p:nvPr/>
        </p:nvSpPr>
        <p:spPr bwMode="auto">
          <a:xfrm>
            <a:off x="3869576" y="4899543"/>
            <a:ext cx="920750" cy="176212"/>
          </a:xfrm>
          <a:prstGeom prst="rect">
            <a:avLst/>
          </a:prstGeom>
          <a:solidFill>
            <a:schemeClr val="accent1"/>
          </a:solidFill>
          <a:ln w="12700">
            <a:noFill/>
            <a:miter lim="800000"/>
            <a:headEnd/>
            <a:tailEnd/>
          </a:ln>
        </p:spPr>
        <p:txBody>
          <a:bodyPr wrap="none" anchor="ctr"/>
          <a:lstStyle/>
          <a:p>
            <a:endParaRPr lang="nl-NL"/>
          </a:p>
        </p:txBody>
      </p:sp>
      <p:sp>
        <p:nvSpPr>
          <p:cNvPr id="17" name="Rectangle 12">
            <a:extLst>
              <a:ext uri="{FF2B5EF4-FFF2-40B4-BE49-F238E27FC236}">
                <a16:creationId xmlns:a16="http://schemas.microsoft.com/office/drawing/2014/main" id="{B371630B-CA13-4B0E-B023-5AB519C67173}"/>
              </a:ext>
            </a:extLst>
          </p:cNvPr>
          <p:cNvSpPr>
            <a:spLocks noChangeArrowheads="1"/>
          </p:cNvSpPr>
          <p:nvPr/>
        </p:nvSpPr>
        <p:spPr bwMode="auto">
          <a:xfrm>
            <a:off x="4518864" y="4899543"/>
            <a:ext cx="1346200" cy="176212"/>
          </a:xfrm>
          <a:prstGeom prst="rect">
            <a:avLst/>
          </a:prstGeom>
          <a:solidFill>
            <a:schemeClr val="accent1"/>
          </a:solidFill>
          <a:ln w="12700">
            <a:noFill/>
            <a:miter lim="800000"/>
            <a:headEnd/>
            <a:tailEnd/>
          </a:ln>
        </p:spPr>
        <p:txBody>
          <a:bodyPr wrap="none" anchor="ctr"/>
          <a:lstStyle/>
          <a:p>
            <a:endParaRPr lang="nl-NL"/>
          </a:p>
        </p:txBody>
      </p:sp>
      <p:sp>
        <p:nvSpPr>
          <p:cNvPr id="18" name="Rectangle 13">
            <a:extLst>
              <a:ext uri="{FF2B5EF4-FFF2-40B4-BE49-F238E27FC236}">
                <a16:creationId xmlns:a16="http://schemas.microsoft.com/office/drawing/2014/main" id="{5546ADB7-BF52-4709-82F9-5932A4FBB271}"/>
              </a:ext>
            </a:extLst>
          </p:cNvPr>
          <p:cNvSpPr>
            <a:spLocks noChangeArrowheads="1"/>
          </p:cNvSpPr>
          <p:nvPr/>
        </p:nvSpPr>
        <p:spPr bwMode="auto">
          <a:xfrm>
            <a:off x="4796676" y="4934468"/>
            <a:ext cx="1346200" cy="176212"/>
          </a:xfrm>
          <a:prstGeom prst="rect">
            <a:avLst/>
          </a:prstGeom>
          <a:solidFill>
            <a:schemeClr val="accent1"/>
          </a:solidFill>
          <a:ln w="12700">
            <a:noFill/>
            <a:miter lim="800000"/>
            <a:headEnd/>
            <a:tailEnd/>
          </a:ln>
        </p:spPr>
        <p:txBody>
          <a:bodyPr wrap="none" anchor="ctr"/>
          <a:lstStyle/>
          <a:p>
            <a:endParaRPr lang="nl-NL"/>
          </a:p>
        </p:txBody>
      </p:sp>
      <p:sp>
        <p:nvSpPr>
          <p:cNvPr id="19" name="Rectangle 14">
            <a:extLst>
              <a:ext uri="{FF2B5EF4-FFF2-40B4-BE49-F238E27FC236}">
                <a16:creationId xmlns:a16="http://schemas.microsoft.com/office/drawing/2014/main" id="{655C181A-74DD-400E-91F7-51B776D2BBF4}"/>
              </a:ext>
            </a:extLst>
          </p:cNvPr>
          <p:cNvSpPr>
            <a:spLocks noChangeArrowheads="1"/>
          </p:cNvSpPr>
          <p:nvPr/>
        </p:nvSpPr>
        <p:spPr bwMode="auto">
          <a:xfrm>
            <a:off x="4661739" y="4899543"/>
            <a:ext cx="1346200" cy="71437"/>
          </a:xfrm>
          <a:prstGeom prst="rect">
            <a:avLst/>
          </a:prstGeom>
          <a:solidFill>
            <a:schemeClr val="accent1"/>
          </a:solidFill>
          <a:ln w="12700">
            <a:noFill/>
            <a:miter lim="800000"/>
            <a:headEnd/>
            <a:tailEnd/>
          </a:ln>
        </p:spPr>
        <p:txBody>
          <a:bodyPr wrap="none" anchor="ctr"/>
          <a:lstStyle/>
          <a:p>
            <a:endParaRPr lang="nl-NL"/>
          </a:p>
        </p:txBody>
      </p:sp>
      <p:sp>
        <p:nvSpPr>
          <p:cNvPr id="20" name="Rectangle 15">
            <a:extLst>
              <a:ext uri="{FF2B5EF4-FFF2-40B4-BE49-F238E27FC236}">
                <a16:creationId xmlns:a16="http://schemas.microsoft.com/office/drawing/2014/main" id="{D645E373-1665-4C19-A2CC-F44EA6D6180D}"/>
              </a:ext>
            </a:extLst>
          </p:cNvPr>
          <p:cNvSpPr>
            <a:spLocks noChangeArrowheads="1"/>
          </p:cNvSpPr>
          <p:nvPr/>
        </p:nvSpPr>
        <p:spPr bwMode="auto">
          <a:xfrm>
            <a:off x="5453901" y="4899543"/>
            <a:ext cx="1133475" cy="215900"/>
          </a:xfrm>
          <a:prstGeom prst="rect">
            <a:avLst/>
          </a:prstGeom>
          <a:solidFill>
            <a:schemeClr val="accent1"/>
          </a:solidFill>
          <a:ln w="12700">
            <a:noFill/>
            <a:miter lim="800000"/>
            <a:headEnd/>
            <a:tailEnd/>
          </a:ln>
        </p:spPr>
        <p:txBody>
          <a:bodyPr wrap="none" anchor="ctr"/>
          <a:lstStyle/>
          <a:p>
            <a:endParaRPr lang="nl-NL"/>
          </a:p>
        </p:txBody>
      </p:sp>
      <p:sp>
        <p:nvSpPr>
          <p:cNvPr id="21" name="Rectangle 16">
            <a:extLst>
              <a:ext uri="{FF2B5EF4-FFF2-40B4-BE49-F238E27FC236}">
                <a16:creationId xmlns:a16="http://schemas.microsoft.com/office/drawing/2014/main" id="{18C05EBC-248A-4D53-BFD0-A3B73FC5D7B1}"/>
              </a:ext>
            </a:extLst>
          </p:cNvPr>
          <p:cNvSpPr>
            <a:spLocks noChangeArrowheads="1"/>
          </p:cNvSpPr>
          <p:nvPr/>
        </p:nvSpPr>
        <p:spPr bwMode="auto">
          <a:xfrm>
            <a:off x="6771526" y="4934468"/>
            <a:ext cx="2819400" cy="188912"/>
          </a:xfrm>
          <a:prstGeom prst="rect">
            <a:avLst/>
          </a:prstGeom>
          <a:solidFill>
            <a:srgbClr val="FF99CC"/>
          </a:solidFill>
          <a:ln w="12700">
            <a:noFill/>
            <a:miter lim="800000"/>
            <a:headEnd/>
            <a:tailEnd/>
          </a:ln>
        </p:spPr>
        <p:txBody>
          <a:bodyPr wrap="none" lIns="95692" tIns="47846" rIns="95692" bIns="47846" anchor="ctr"/>
          <a:lstStyle/>
          <a:p>
            <a:pPr algn="ctr" defTabSz="957263" eaLnBrk="0" hangingPunct="0"/>
            <a:endParaRPr lang="nl-NL" sz="2500">
              <a:solidFill>
                <a:schemeClr val="tx2"/>
              </a:solidFill>
              <a:latin typeface="Arial" charset="0"/>
            </a:endParaRPr>
          </a:p>
        </p:txBody>
      </p:sp>
      <p:sp useBgFill="1">
        <p:nvSpPr>
          <p:cNvPr id="22" name="Rectangle 17">
            <a:extLst>
              <a:ext uri="{FF2B5EF4-FFF2-40B4-BE49-F238E27FC236}">
                <a16:creationId xmlns:a16="http://schemas.microsoft.com/office/drawing/2014/main" id="{EC4492A2-E8CC-4D98-89B4-DCE134BA43E7}"/>
              </a:ext>
            </a:extLst>
          </p:cNvPr>
          <p:cNvSpPr>
            <a:spLocks noChangeArrowheads="1"/>
          </p:cNvSpPr>
          <p:nvPr/>
        </p:nvSpPr>
        <p:spPr bwMode="auto">
          <a:xfrm>
            <a:off x="2286839" y="2811980"/>
            <a:ext cx="1093787" cy="1695450"/>
          </a:xfrm>
          <a:prstGeom prst="rect">
            <a:avLst/>
          </a:prstGeom>
          <a:ln w="12700">
            <a:noFill/>
            <a:miter lim="800000"/>
            <a:headEnd/>
            <a:tailEnd/>
          </a:ln>
        </p:spPr>
        <p:txBody>
          <a:bodyPr wrap="none" anchor="ctr"/>
          <a:lstStyle/>
          <a:p>
            <a:endParaRPr lang="nl-NL"/>
          </a:p>
        </p:txBody>
      </p:sp>
      <p:sp>
        <p:nvSpPr>
          <p:cNvPr id="23" name="Text Box 18">
            <a:extLst>
              <a:ext uri="{FF2B5EF4-FFF2-40B4-BE49-F238E27FC236}">
                <a16:creationId xmlns:a16="http://schemas.microsoft.com/office/drawing/2014/main" id="{1BFB0AE7-3E43-45B4-BC61-04623B937CD6}"/>
              </a:ext>
            </a:extLst>
          </p:cNvPr>
          <p:cNvSpPr txBox="1">
            <a:spLocks noChangeArrowheads="1"/>
          </p:cNvSpPr>
          <p:nvPr/>
        </p:nvSpPr>
        <p:spPr bwMode="auto">
          <a:xfrm>
            <a:off x="591604" y="3398660"/>
            <a:ext cx="914400" cy="519112"/>
          </a:xfrm>
          <a:prstGeom prst="rect">
            <a:avLst/>
          </a:prstGeom>
          <a:noFill/>
          <a:ln w="12700">
            <a:noFill/>
            <a:miter lim="800000"/>
            <a:headEnd/>
            <a:tailEnd/>
          </a:ln>
          <a:effectLst/>
        </p:spPr>
        <p:txBody>
          <a:bodyPr wrap="none">
            <a:spAutoFit/>
          </a:bodyPr>
          <a:lstStyle/>
          <a:p>
            <a:pPr eaLnBrk="0" hangingPunct="0">
              <a:defRPr/>
            </a:pPr>
            <a:r>
              <a:rPr lang="en-US" altLang="en-US" sz="2800" b="1">
                <a:solidFill>
                  <a:schemeClr val="tx2"/>
                </a:solidFill>
                <a:effectLst>
                  <a:outerShdw blurRad="38100" dist="38100" dir="2700000" algn="tl">
                    <a:srgbClr val="C0C0C0"/>
                  </a:outerShdw>
                </a:effectLst>
                <a:latin typeface="Arial" charset="0"/>
                <a:ea typeface="ＭＳ Ｐゴシック" pitchFamily="34" charset="-128"/>
              </a:rPr>
              <a:t>VPA</a:t>
            </a:r>
            <a:endParaRPr lang="en-US" sz="3800" b="1">
              <a:solidFill>
                <a:schemeClr val="tx2"/>
              </a:solidFill>
              <a:effectLst>
                <a:outerShdw blurRad="38100" dist="38100" dir="2700000" algn="tl">
                  <a:srgbClr val="C0C0C0"/>
                </a:outerShdw>
              </a:effectLst>
              <a:latin typeface="Arial" charset="0"/>
              <a:ea typeface="ＭＳ Ｐゴシック" pitchFamily="34" charset="-128"/>
            </a:endParaRPr>
          </a:p>
        </p:txBody>
      </p:sp>
      <p:sp>
        <p:nvSpPr>
          <p:cNvPr id="24" name="Text Box 19">
            <a:extLst>
              <a:ext uri="{FF2B5EF4-FFF2-40B4-BE49-F238E27FC236}">
                <a16:creationId xmlns:a16="http://schemas.microsoft.com/office/drawing/2014/main" id="{0876B8A3-B972-44E2-B3F3-268BD6DE92B4}"/>
              </a:ext>
            </a:extLst>
          </p:cNvPr>
          <p:cNvSpPr txBox="1">
            <a:spLocks noChangeArrowheads="1"/>
          </p:cNvSpPr>
          <p:nvPr/>
        </p:nvSpPr>
        <p:spPr bwMode="auto">
          <a:xfrm>
            <a:off x="462337" y="5701499"/>
            <a:ext cx="11363217" cy="707886"/>
          </a:xfrm>
          <a:prstGeom prst="rect">
            <a:avLst/>
          </a:prstGeom>
          <a:noFill/>
          <a:ln w="9525">
            <a:noFill/>
            <a:miter lim="800000"/>
            <a:headEnd/>
            <a:tailEnd/>
          </a:ln>
        </p:spPr>
        <p:txBody>
          <a:bodyPr wrap="square">
            <a:spAutoFit/>
          </a:bodyPr>
          <a:lstStyle/>
          <a:p>
            <a:pPr algn="ctr"/>
            <a:r>
              <a:rPr lang="en-GB" sz="2000" b="1" dirty="0">
                <a:latin typeface="News Gothic MT"/>
              </a:rPr>
              <a:t>Binnen 5 </a:t>
            </a:r>
            <a:r>
              <a:rPr lang="en-GB" sz="2000" b="1" dirty="0" err="1">
                <a:latin typeface="News Gothic MT"/>
              </a:rPr>
              <a:t>hartslagen</a:t>
            </a:r>
            <a:r>
              <a:rPr lang="en-GB" sz="2000" b="1" dirty="0">
                <a:latin typeface="News Gothic MT"/>
              </a:rPr>
              <a:t> </a:t>
            </a:r>
            <a:r>
              <a:rPr lang="en-GB" sz="2000" b="1" dirty="0" err="1">
                <a:latin typeface="News Gothic MT"/>
              </a:rPr>
              <a:t>na</a:t>
            </a:r>
            <a:r>
              <a:rPr lang="en-GB" sz="2000" b="1" dirty="0">
                <a:latin typeface="News Gothic MT"/>
              </a:rPr>
              <a:t> het begin van </a:t>
            </a:r>
            <a:r>
              <a:rPr lang="en-GB" sz="2000" b="1" dirty="0" err="1">
                <a:latin typeface="News Gothic MT"/>
              </a:rPr>
              <a:t>elke</a:t>
            </a:r>
            <a:r>
              <a:rPr lang="en-GB" sz="2000" b="1" dirty="0">
                <a:latin typeface="News Gothic MT"/>
              </a:rPr>
              <a:t> </a:t>
            </a:r>
            <a:r>
              <a:rPr lang="en-GB" sz="2000" b="1" dirty="0" err="1">
                <a:latin typeface="News Gothic MT"/>
              </a:rPr>
              <a:t>willekeurige</a:t>
            </a:r>
            <a:r>
              <a:rPr lang="en-GB" sz="2000" b="1" dirty="0">
                <a:latin typeface="News Gothic MT"/>
              </a:rPr>
              <a:t> </a:t>
            </a:r>
            <a:r>
              <a:rPr lang="en-GB" sz="2000" b="1" dirty="0" err="1">
                <a:latin typeface="News Gothic MT"/>
              </a:rPr>
              <a:t>seksuele</a:t>
            </a:r>
            <a:r>
              <a:rPr lang="en-GB" sz="2000" b="1" dirty="0">
                <a:latin typeface="News Gothic MT"/>
              </a:rPr>
              <a:t> </a:t>
            </a:r>
            <a:r>
              <a:rPr lang="en-GB" sz="2000" b="1" dirty="0" err="1">
                <a:latin typeface="News Gothic MT"/>
              </a:rPr>
              <a:t>prikkel</a:t>
            </a:r>
            <a:r>
              <a:rPr lang="en-GB" sz="2000" b="1" dirty="0">
                <a:latin typeface="News Gothic MT"/>
              </a:rPr>
              <a:t> </a:t>
            </a:r>
            <a:r>
              <a:rPr lang="en-GB" sz="2000" b="1" dirty="0" err="1">
                <a:latin typeface="News Gothic MT"/>
              </a:rPr>
              <a:t>zie</a:t>
            </a:r>
            <a:r>
              <a:rPr lang="en-GB" sz="2000" b="1" dirty="0">
                <a:latin typeface="News Gothic MT"/>
              </a:rPr>
              <a:t> je </a:t>
            </a:r>
            <a:r>
              <a:rPr lang="en-GB" sz="2000" b="1" dirty="0" err="1">
                <a:latin typeface="News Gothic MT"/>
              </a:rPr>
              <a:t>een</a:t>
            </a:r>
            <a:r>
              <a:rPr lang="en-GB" sz="2000" b="1" dirty="0">
                <a:latin typeface="News Gothic MT"/>
              </a:rPr>
              <a:t> </a:t>
            </a:r>
            <a:r>
              <a:rPr lang="en-GB" sz="2000" b="1" dirty="0" err="1">
                <a:latin typeface="News Gothic MT"/>
              </a:rPr>
              <a:t>beginnende</a:t>
            </a:r>
            <a:r>
              <a:rPr lang="en-GB" sz="2000" b="1" dirty="0">
                <a:latin typeface="News Gothic MT"/>
              </a:rPr>
              <a:t> </a:t>
            </a:r>
            <a:r>
              <a:rPr lang="en-GB" sz="2000" b="1" dirty="0" err="1">
                <a:latin typeface="News Gothic MT"/>
              </a:rPr>
              <a:t>seksuele</a:t>
            </a:r>
            <a:r>
              <a:rPr lang="en-GB" sz="2000" b="1" dirty="0">
                <a:latin typeface="News Gothic MT"/>
              </a:rPr>
              <a:t> </a:t>
            </a:r>
            <a:r>
              <a:rPr lang="en-GB" sz="2000" b="1" dirty="0" err="1">
                <a:latin typeface="News Gothic MT"/>
              </a:rPr>
              <a:t>respons</a:t>
            </a:r>
            <a:r>
              <a:rPr lang="en-GB" sz="2000" b="1" dirty="0">
                <a:latin typeface="News Gothic MT"/>
              </a:rPr>
              <a:t> </a:t>
            </a:r>
            <a:r>
              <a:rPr lang="en-GB" sz="2000" b="1" dirty="0" err="1">
                <a:latin typeface="News Gothic MT"/>
              </a:rPr>
              <a:t>bij</a:t>
            </a:r>
            <a:r>
              <a:rPr lang="en-GB" sz="2000" b="1" dirty="0">
                <a:latin typeface="News Gothic MT"/>
              </a:rPr>
              <a:t> alle </a:t>
            </a:r>
            <a:r>
              <a:rPr lang="en-GB" sz="2000" b="1" dirty="0" err="1">
                <a:latin typeface="News Gothic MT"/>
              </a:rPr>
              <a:t>vrouwen</a:t>
            </a:r>
            <a:r>
              <a:rPr lang="en-GB" sz="2000" b="1" dirty="0">
                <a:latin typeface="News Gothic MT"/>
              </a:rPr>
              <a:t> </a:t>
            </a:r>
          </a:p>
        </p:txBody>
      </p:sp>
      <p:sp>
        <p:nvSpPr>
          <p:cNvPr id="25" name="Text Box 20">
            <a:extLst>
              <a:ext uri="{FF2B5EF4-FFF2-40B4-BE49-F238E27FC236}">
                <a16:creationId xmlns:a16="http://schemas.microsoft.com/office/drawing/2014/main" id="{6ABE349D-A8FC-41D5-8E80-11C89EB5B122}"/>
              </a:ext>
            </a:extLst>
          </p:cNvPr>
          <p:cNvSpPr txBox="1">
            <a:spLocks noChangeArrowheads="1"/>
          </p:cNvSpPr>
          <p:nvPr/>
        </p:nvSpPr>
        <p:spPr bwMode="auto">
          <a:xfrm>
            <a:off x="2656512" y="6461125"/>
            <a:ext cx="7104063" cy="396875"/>
          </a:xfrm>
          <a:prstGeom prst="rect">
            <a:avLst/>
          </a:prstGeom>
          <a:noFill/>
          <a:ln w="9525">
            <a:noFill/>
            <a:miter lim="800000"/>
            <a:headEnd/>
            <a:tailEnd/>
          </a:ln>
        </p:spPr>
        <p:txBody>
          <a:bodyPr wrap="none">
            <a:spAutoFit/>
          </a:bodyPr>
          <a:lstStyle/>
          <a:p>
            <a:r>
              <a:rPr lang="en-US" sz="1000" i="1" dirty="0" err="1">
                <a:latin typeface="Arial" charset="0"/>
              </a:rPr>
              <a:t>Laan</a:t>
            </a:r>
            <a:r>
              <a:rPr lang="en-US" sz="1000" i="1" dirty="0">
                <a:latin typeface="Arial" charset="0"/>
              </a:rPr>
              <a:t> E, Van </a:t>
            </a:r>
            <a:r>
              <a:rPr lang="en-US" sz="1000" i="1" dirty="0" err="1">
                <a:latin typeface="Arial" charset="0"/>
              </a:rPr>
              <a:t>Driel</a:t>
            </a:r>
            <a:r>
              <a:rPr lang="en-US" sz="1000" i="1" dirty="0">
                <a:latin typeface="Arial" charset="0"/>
              </a:rPr>
              <a:t> E, van Lunsen </a:t>
            </a:r>
            <a:r>
              <a:rPr lang="en-US" sz="1000" i="1" dirty="0" err="1">
                <a:latin typeface="Arial" charset="0"/>
              </a:rPr>
              <a:t>RHW.Genital</a:t>
            </a:r>
            <a:r>
              <a:rPr lang="en-US" sz="1000" i="1" dirty="0">
                <a:latin typeface="Arial" charset="0"/>
              </a:rPr>
              <a:t> responsiveness in healthy women with and without sexual arousal disorder </a:t>
            </a:r>
            <a:r>
              <a:rPr lang="en-GB" sz="1000" i="1" dirty="0">
                <a:latin typeface="Arial" charset="0"/>
              </a:rPr>
              <a:t>. </a:t>
            </a:r>
          </a:p>
          <a:p>
            <a:r>
              <a:rPr lang="en-US" sz="1000" i="1" dirty="0">
                <a:latin typeface="Arial" charset="0"/>
              </a:rPr>
              <a:t>J Sex Med 2008;5:1424–1435</a:t>
            </a:r>
            <a:endParaRPr lang="en-GB" sz="1000" i="1" dirty="0">
              <a:latin typeface="Arial" charset="0"/>
            </a:endParaRPr>
          </a:p>
        </p:txBody>
      </p:sp>
      <p:sp>
        <p:nvSpPr>
          <p:cNvPr id="26" name="Rectangle 21">
            <a:extLst>
              <a:ext uri="{FF2B5EF4-FFF2-40B4-BE49-F238E27FC236}">
                <a16:creationId xmlns:a16="http://schemas.microsoft.com/office/drawing/2014/main" id="{C508BB3A-C5BE-4CE9-B026-7A1FACEB80D8}"/>
              </a:ext>
            </a:extLst>
          </p:cNvPr>
          <p:cNvSpPr>
            <a:spLocks noChangeArrowheads="1"/>
          </p:cNvSpPr>
          <p:nvPr/>
        </p:nvSpPr>
        <p:spPr bwMode="auto">
          <a:xfrm>
            <a:off x="3366339" y="4323280"/>
            <a:ext cx="1944687" cy="215900"/>
          </a:xfrm>
          <a:prstGeom prst="rect">
            <a:avLst/>
          </a:prstGeom>
          <a:solidFill>
            <a:srgbClr val="F8F8F8"/>
          </a:solidFill>
          <a:ln w="9525">
            <a:noFill/>
            <a:miter lim="800000"/>
            <a:headEnd/>
            <a:tailEnd/>
          </a:ln>
        </p:spPr>
        <p:txBody>
          <a:bodyPr wrap="none" anchor="ctr"/>
          <a:lstStyle/>
          <a:p>
            <a:endParaRPr lang="nl-NL"/>
          </a:p>
        </p:txBody>
      </p:sp>
      <p:sp>
        <p:nvSpPr>
          <p:cNvPr id="27" name="Rectangle 22">
            <a:extLst>
              <a:ext uri="{FF2B5EF4-FFF2-40B4-BE49-F238E27FC236}">
                <a16:creationId xmlns:a16="http://schemas.microsoft.com/office/drawing/2014/main" id="{3C433B34-97F3-4E3B-87C6-534823D3FEA0}"/>
              </a:ext>
            </a:extLst>
          </p:cNvPr>
          <p:cNvSpPr>
            <a:spLocks noChangeArrowheads="1"/>
          </p:cNvSpPr>
          <p:nvPr/>
        </p:nvSpPr>
        <p:spPr bwMode="auto">
          <a:xfrm>
            <a:off x="5526926" y="3315218"/>
            <a:ext cx="144463" cy="215900"/>
          </a:xfrm>
          <a:prstGeom prst="rect">
            <a:avLst/>
          </a:prstGeom>
          <a:solidFill>
            <a:srgbClr val="F8F8F8"/>
          </a:solidFill>
          <a:ln w="9525">
            <a:noFill/>
            <a:miter lim="800000"/>
            <a:headEnd/>
            <a:tailEnd/>
          </a:ln>
        </p:spPr>
        <p:txBody>
          <a:bodyPr wrap="none" anchor="ctr"/>
          <a:lstStyle/>
          <a:p>
            <a:endParaRPr lang="nl-NL"/>
          </a:p>
        </p:txBody>
      </p:sp>
      <p:pic>
        <p:nvPicPr>
          <p:cNvPr id="28" name="Picture 23">
            <a:extLst>
              <a:ext uri="{FF2B5EF4-FFF2-40B4-BE49-F238E27FC236}">
                <a16:creationId xmlns:a16="http://schemas.microsoft.com/office/drawing/2014/main" id="{7BF684C4-F7E4-4B20-8148-A5C04812FD56}"/>
              </a:ext>
            </a:extLst>
          </p:cNvPr>
          <p:cNvPicPr>
            <a:picLocks noChangeAspect="1" noChangeArrowheads="1"/>
          </p:cNvPicPr>
          <p:nvPr/>
        </p:nvPicPr>
        <p:blipFill>
          <a:blip r:embed="rId3"/>
          <a:srcRect/>
          <a:stretch>
            <a:fillRect/>
          </a:stretch>
        </p:blipFill>
        <p:spPr bwMode="auto">
          <a:xfrm>
            <a:off x="4713306" y="1751442"/>
            <a:ext cx="1716088" cy="1287462"/>
          </a:xfrm>
          <a:prstGeom prst="rect">
            <a:avLst/>
          </a:prstGeom>
          <a:noFill/>
          <a:ln w="9525">
            <a:noFill/>
            <a:miter lim="800000"/>
            <a:headEnd/>
            <a:tailEnd/>
          </a:ln>
        </p:spPr>
      </p:pic>
      <p:pic>
        <p:nvPicPr>
          <p:cNvPr id="29" name="Picture 5">
            <a:extLst>
              <a:ext uri="{FF2B5EF4-FFF2-40B4-BE49-F238E27FC236}">
                <a16:creationId xmlns:a16="http://schemas.microsoft.com/office/drawing/2014/main" id="{ED9DF5B0-2D12-42DE-85AE-C87E09AD7FC6}"/>
              </a:ext>
            </a:extLst>
          </p:cNvPr>
          <p:cNvPicPr>
            <a:picLocks noChangeAspect="1" noChangeArrowheads="1"/>
          </p:cNvPicPr>
          <p:nvPr/>
        </p:nvPicPr>
        <p:blipFill>
          <a:blip r:embed="rId4"/>
          <a:srcRect/>
          <a:stretch>
            <a:fillRect/>
          </a:stretch>
        </p:blipFill>
        <p:spPr bwMode="auto">
          <a:xfrm>
            <a:off x="3087455" y="1689796"/>
            <a:ext cx="1512888" cy="1274762"/>
          </a:xfrm>
          <a:prstGeom prst="rect">
            <a:avLst/>
          </a:prstGeom>
          <a:noFill/>
          <a:ln w="12700">
            <a:noFill/>
            <a:miter lim="800000"/>
            <a:headEnd/>
            <a:tailEnd/>
          </a:ln>
        </p:spPr>
      </p:pic>
      <p:pic>
        <p:nvPicPr>
          <p:cNvPr id="30" name="Picture 24">
            <a:extLst>
              <a:ext uri="{FF2B5EF4-FFF2-40B4-BE49-F238E27FC236}">
                <a16:creationId xmlns:a16="http://schemas.microsoft.com/office/drawing/2014/main" id="{237FB521-B6DA-489D-80D3-E4364D3779B3}"/>
              </a:ext>
            </a:extLst>
          </p:cNvPr>
          <p:cNvPicPr>
            <a:picLocks noChangeAspect="1" noChangeArrowheads="1"/>
          </p:cNvPicPr>
          <p:nvPr/>
        </p:nvPicPr>
        <p:blipFill>
          <a:blip r:embed="rId5"/>
          <a:srcRect/>
          <a:stretch>
            <a:fillRect/>
          </a:stretch>
        </p:blipFill>
        <p:spPr bwMode="auto">
          <a:xfrm>
            <a:off x="7314862" y="1669248"/>
            <a:ext cx="1873250" cy="1254125"/>
          </a:xfrm>
          <a:prstGeom prst="rect">
            <a:avLst/>
          </a:prstGeom>
          <a:noFill/>
          <a:ln w="9525">
            <a:noFill/>
            <a:miter lim="800000"/>
            <a:headEnd/>
            <a:tailEnd/>
          </a:ln>
        </p:spPr>
      </p:pic>
    </p:spTree>
    <p:extLst>
      <p:ext uri="{BB962C8B-B14F-4D97-AF65-F5344CB8AC3E}">
        <p14:creationId xmlns:p14="http://schemas.microsoft.com/office/powerpoint/2010/main" val="92196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18F3298-01D5-4792-8E77-05002A15E060}"/>
              </a:ext>
            </a:extLst>
          </p:cNvPr>
          <p:cNvSpPr>
            <a:spLocks noChangeArrowheads="1"/>
          </p:cNvSpPr>
          <p:nvPr/>
        </p:nvSpPr>
        <p:spPr bwMode="auto">
          <a:xfrm>
            <a:off x="1030322" y="168988"/>
            <a:ext cx="9144001" cy="1143000"/>
          </a:xfrm>
          <a:prstGeom prst="rect">
            <a:avLst/>
          </a:prstGeom>
          <a:noFill/>
          <a:ln w="9525">
            <a:noFill/>
            <a:miter lim="800000"/>
            <a:headEnd/>
            <a:tailEnd/>
          </a:ln>
        </p:spPr>
        <p:txBody>
          <a:bodyPr anchor="ctr"/>
          <a:lstStyle/>
          <a:p>
            <a:pPr algn="ctr" eaLnBrk="0" hangingPunct="0"/>
            <a:r>
              <a:rPr lang="en-GB" sz="3300" dirty="0">
                <a:latin typeface="News Gothic MT"/>
              </a:rPr>
              <a:t>De </a:t>
            </a:r>
            <a:r>
              <a:rPr lang="en-GB" sz="3300" dirty="0" err="1">
                <a:latin typeface="News Gothic MT"/>
              </a:rPr>
              <a:t>seksuele</a:t>
            </a:r>
            <a:r>
              <a:rPr lang="en-GB" sz="3300" dirty="0">
                <a:latin typeface="News Gothic MT"/>
              </a:rPr>
              <a:t> </a:t>
            </a:r>
            <a:r>
              <a:rPr lang="en-GB" sz="3300" dirty="0" err="1">
                <a:latin typeface="News Gothic MT"/>
              </a:rPr>
              <a:t>respons</a:t>
            </a:r>
            <a:r>
              <a:rPr lang="en-GB" sz="3300" dirty="0">
                <a:latin typeface="News Gothic MT"/>
              </a:rPr>
              <a:t> </a:t>
            </a:r>
            <a:r>
              <a:rPr lang="en-GB" sz="3300" dirty="0" err="1">
                <a:latin typeface="News Gothic MT"/>
              </a:rPr>
              <a:t>werkt</a:t>
            </a:r>
            <a:r>
              <a:rPr lang="en-GB" sz="3300" dirty="0">
                <a:latin typeface="News Gothic MT"/>
              </a:rPr>
              <a:t/>
            </a:r>
            <a:br>
              <a:rPr lang="en-GB" sz="3300" dirty="0">
                <a:latin typeface="News Gothic MT"/>
              </a:rPr>
            </a:br>
            <a:r>
              <a:rPr lang="en-GB" sz="3300" dirty="0" err="1">
                <a:latin typeface="News Gothic MT"/>
              </a:rPr>
              <a:t>als</a:t>
            </a:r>
            <a:r>
              <a:rPr lang="en-GB" sz="3300" dirty="0">
                <a:latin typeface="News Gothic MT"/>
              </a:rPr>
              <a:t> </a:t>
            </a:r>
            <a:r>
              <a:rPr lang="en-GB" sz="3300" dirty="0" err="1">
                <a:latin typeface="News Gothic MT"/>
              </a:rPr>
              <a:t>elke</a:t>
            </a:r>
            <a:r>
              <a:rPr lang="en-GB" sz="3300" dirty="0">
                <a:latin typeface="News Gothic MT"/>
              </a:rPr>
              <a:t> </a:t>
            </a:r>
            <a:r>
              <a:rPr lang="en-GB" sz="3300" dirty="0" err="1">
                <a:latin typeface="News Gothic MT"/>
              </a:rPr>
              <a:t>andere</a:t>
            </a:r>
            <a:r>
              <a:rPr lang="en-GB" sz="3300" dirty="0">
                <a:latin typeface="News Gothic MT"/>
              </a:rPr>
              <a:t> </a:t>
            </a:r>
            <a:r>
              <a:rPr lang="en-GB" sz="3300" dirty="0" err="1">
                <a:latin typeface="News Gothic MT"/>
              </a:rPr>
              <a:t>emotie</a:t>
            </a:r>
            <a:endParaRPr lang="en-GB" sz="3300" dirty="0">
              <a:latin typeface="News Gothic MT"/>
            </a:endParaRPr>
          </a:p>
        </p:txBody>
      </p:sp>
      <p:sp>
        <p:nvSpPr>
          <p:cNvPr id="5" name="Rectangle 8">
            <a:extLst>
              <a:ext uri="{FF2B5EF4-FFF2-40B4-BE49-F238E27FC236}">
                <a16:creationId xmlns:a16="http://schemas.microsoft.com/office/drawing/2014/main" id="{30D711B9-CF97-4389-BF10-F47D6CF35BE3}"/>
              </a:ext>
            </a:extLst>
          </p:cNvPr>
          <p:cNvSpPr>
            <a:spLocks noChangeArrowheads="1"/>
          </p:cNvSpPr>
          <p:nvPr/>
        </p:nvSpPr>
        <p:spPr bwMode="auto">
          <a:xfrm>
            <a:off x="1952090" y="554804"/>
            <a:ext cx="9144000" cy="1371600"/>
          </a:xfrm>
          <a:prstGeom prst="rect">
            <a:avLst/>
          </a:prstGeom>
          <a:noFill/>
          <a:ln w="12700">
            <a:noFill/>
            <a:miter lim="800000"/>
            <a:headEnd/>
            <a:tailEnd/>
          </a:ln>
          <a:effectLst/>
        </p:spPr>
        <p:txBody>
          <a:bodyPr lIns="90487" tIns="44450" rIns="90487" bIns="44450" anchor="ctr"/>
          <a:lstStyle/>
          <a:p>
            <a:pPr algn="ctr">
              <a:defRPr/>
            </a:pPr>
            <a:endParaRPr lang="nl-NL" sz="4000">
              <a:solidFill>
                <a:schemeClr val="accent1"/>
              </a:solidFill>
              <a:effectLst>
                <a:outerShdw blurRad="38100" dist="38100" dir="2700000" algn="tl">
                  <a:srgbClr val="C0C0C0"/>
                </a:outerShdw>
              </a:effectLst>
              <a:latin typeface="Tahoma" pitchFamily="34" charset="0"/>
              <a:cs typeface="Tahoma" pitchFamily="34" charset="0"/>
            </a:endParaRPr>
          </a:p>
        </p:txBody>
      </p:sp>
      <p:sp>
        <p:nvSpPr>
          <p:cNvPr id="6" name="Text Box 4">
            <a:extLst>
              <a:ext uri="{FF2B5EF4-FFF2-40B4-BE49-F238E27FC236}">
                <a16:creationId xmlns:a16="http://schemas.microsoft.com/office/drawing/2014/main" id="{E7491D01-1C92-418B-AF44-18B434FA40F3}"/>
              </a:ext>
            </a:extLst>
          </p:cNvPr>
          <p:cNvSpPr txBox="1">
            <a:spLocks noChangeArrowheads="1"/>
          </p:cNvSpPr>
          <p:nvPr/>
        </p:nvSpPr>
        <p:spPr bwMode="auto">
          <a:xfrm>
            <a:off x="2358757" y="1320549"/>
            <a:ext cx="9067800" cy="1200329"/>
          </a:xfrm>
          <a:prstGeom prst="rect">
            <a:avLst/>
          </a:prstGeom>
          <a:noFill/>
          <a:ln w="9525">
            <a:noFill/>
            <a:miter lim="800000"/>
            <a:headEnd/>
            <a:tailEnd/>
          </a:ln>
        </p:spPr>
        <p:txBody>
          <a:bodyPr>
            <a:spAutoFit/>
          </a:bodyPr>
          <a:lstStyle/>
          <a:p>
            <a:r>
              <a:rPr lang="nl-NL" dirty="0">
                <a:solidFill>
                  <a:srgbClr val="002060"/>
                </a:solidFill>
                <a:latin typeface="Arial" charset="0"/>
              </a:rPr>
              <a:t>                                                                                       </a:t>
            </a:r>
            <a:r>
              <a:rPr lang="nl-NL" sz="2400" dirty="0">
                <a:solidFill>
                  <a:srgbClr val="002060"/>
                </a:solidFill>
                <a:latin typeface="Arial" charset="0"/>
              </a:rPr>
              <a:t>gedrag</a:t>
            </a:r>
            <a:endParaRPr lang="en-US" sz="2400" dirty="0">
              <a:solidFill>
                <a:srgbClr val="002060"/>
              </a:solidFill>
              <a:latin typeface="Arial" charset="0"/>
            </a:endParaRPr>
          </a:p>
          <a:p>
            <a:r>
              <a:rPr lang="en-US" sz="2400" dirty="0">
                <a:solidFill>
                  <a:srgbClr val="002060"/>
                </a:solidFill>
                <a:latin typeface="Arial" charset="0"/>
              </a:rPr>
              <a:t>Stimulus</a:t>
            </a:r>
            <a:endParaRPr lang="nl-NL" sz="2400" dirty="0">
              <a:solidFill>
                <a:srgbClr val="002060"/>
              </a:solidFill>
              <a:latin typeface="Arial" charset="0"/>
            </a:endParaRPr>
          </a:p>
          <a:p>
            <a:r>
              <a:rPr lang="nl-NL" sz="2400" dirty="0">
                <a:solidFill>
                  <a:srgbClr val="002060"/>
                </a:solidFill>
                <a:latin typeface="Arial" charset="0"/>
              </a:rPr>
              <a:t>                                                                  bewuste ervaring</a:t>
            </a:r>
            <a:endParaRPr lang="en-US" sz="2400" dirty="0">
              <a:solidFill>
                <a:srgbClr val="002060"/>
              </a:solidFill>
              <a:latin typeface="Arial" charset="0"/>
            </a:endParaRPr>
          </a:p>
        </p:txBody>
      </p:sp>
      <p:sp>
        <p:nvSpPr>
          <p:cNvPr id="7" name="Line 5">
            <a:extLst>
              <a:ext uri="{FF2B5EF4-FFF2-40B4-BE49-F238E27FC236}">
                <a16:creationId xmlns:a16="http://schemas.microsoft.com/office/drawing/2014/main" id="{A5218225-4BF7-41A6-8432-AA574689FCB1}"/>
              </a:ext>
            </a:extLst>
          </p:cNvPr>
          <p:cNvSpPr>
            <a:spLocks noChangeShapeType="1"/>
          </p:cNvSpPr>
          <p:nvPr/>
        </p:nvSpPr>
        <p:spPr bwMode="auto">
          <a:xfrm flipV="1">
            <a:off x="7460233" y="1690081"/>
            <a:ext cx="504825" cy="358775"/>
          </a:xfrm>
          <a:prstGeom prst="line">
            <a:avLst/>
          </a:prstGeom>
          <a:noFill/>
          <a:ln w="38100">
            <a:solidFill>
              <a:srgbClr val="CC3399"/>
            </a:solidFill>
            <a:round/>
            <a:headEnd/>
            <a:tailEnd type="triangle" w="med" len="med"/>
          </a:ln>
        </p:spPr>
        <p:txBody>
          <a:bodyPr/>
          <a:lstStyle/>
          <a:p>
            <a:endParaRPr lang="nl-NL"/>
          </a:p>
        </p:txBody>
      </p:sp>
      <p:sp>
        <p:nvSpPr>
          <p:cNvPr id="8" name="Line 6">
            <a:extLst>
              <a:ext uri="{FF2B5EF4-FFF2-40B4-BE49-F238E27FC236}">
                <a16:creationId xmlns:a16="http://schemas.microsoft.com/office/drawing/2014/main" id="{F58A87A3-DA64-43E6-9DAE-4CAAA9F09F7D}"/>
              </a:ext>
            </a:extLst>
          </p:cNvPr>
          <p:cNvSpPr>
            <a:spLocks noChangeShapeType="1"/>
          </p:cNvSpPr>
          <p:nvPr/>
        </p:nvSpPr>
        <p:spPr bwMode="auto">
          <a:xfrm>
            <a:off x="7470508" y="2040169"/>
            <a:ext cx="504825" cy="360363"/>
          </a:xfrm>
          <a:prstGeom prst="line">
            <a:avLst/>
          </a:prstGeom>
          <a:noFill/>
          <a:ln w="38100">
            <a:solidFill>
              <a:srgbClr val="CC3399"/>
            </a:solidFill>
            <a:round/>
            <a:headEnd/>
            <a:tailEnd type="triangle" w="med" len="med"/>
          </a:ln>
        </p:spPr>
        <p:txBody>
          <a:bodyPr/>
          <a:lstStyle/>
          <a:p>
            <a:endParaRPr lang="nl-NL"/>
          </a:p>
        </p:txBody>
      </p:sp>
      <p:sp>
        <p:nvSpPr>
          <p:cNvPr id="9" name="Line 7">
            <a:extLst>
              <a:ext uri="{FF2B5EF4-FFF2-40B4-BE49-F238E27FC236}">
                <a16:creationId xmlns:a16="http://schemas.microsoft.com/office/drawing/2014/main" id="{56FEBB7C-D638-465D-A6CF-F0A0E8221387}"/>
              </a:ext>
            </a:extLst>
          </p:cNvPr>
          <p:cNvSpPr>
            <a:spLocks noChangeShapeType="1"/>
          </p:cNvSpPr>
          <p:nvPr/>
        </p:nvSpPr>
        <p:spPr bwMode="auto">
          <a:xfrm>
            <a:off x="3685123" y="1957975"/>
            <a:ext cx="647700" cy="0"/>
          </a:xfrm>
          <a:prstGeom prst="line">
            <a:avLst/>
          </a:prstGeom>
          <a:noFill/>
          <a:ln w="38100">
            <a:solidFill>
              <a:srgbClr val="CC3399"/>
            </a:solidFill>
            <a:round/>
            <a:headEnd/>
            <a:tailEnd type="triangle" w="med" len="med"/>
          </a:ln>
        </p:spPr>
        <p:txBody>
          <a:bodyPr/>
          <a:lstStyle/>
          <a:p>
            <a:endParaRPr lang="nl-NL"/>
          </a:p>
        </p:txBody>
      </p:sp>
      <p:pic>
        <p:nvPicPr>
          <p:cNvPr id="10" name="Picture 7">
            <a:extLst>
              <a:ext uri="{FF2B5EF4-FFF2-40B4-BE49-F238E27FC236}">
                <a16:creationId xmlns:a16="http://schemas.microsoft.com/office/drawing/2014/main" id="{BF47073E-F332-4164-ACBC-6427512E1712}"/>
              </a:ext>
            </a:extLst>
          </p:cNvPr>
          <p:cNvPicPr>
            <a:picLocks noChangeAspect="1" noChangeArrowheads="1"/>
          </p:cNvPicPr>
          <p:nvPr/>
        </p:nvPicPr>
        <p:blipFill>
          <a:blip r:embed="rId2"/>
          <a:srcRect/>
          <a:stretch>
            <a:fillRect/>
          </a:stretch>
        </p:blipFill>
        <p:spPr bwMode="auto">
          <a:xfrm flipH="1">
            <a:off x="2214919" y="2535005"/>
            <a:ext cx="1976437" cy="2092325"/>
          </a:xfrm>
          <a:prstGeom prst="rect">
            <a:avLst/>
          </a:prstGeom>
          <a:noFill/>
          <a:ln w="9525">
            <a:noFill/>
            <a:miter lim="800000"/>
            <a:headEnd/>
            <a:tailEnd/>
          </a:ln>
        </p:spPr>
      </p:pic>
      <p:pic>
        <p:nvPicPr>
          <p:cNvPr id="11" name="Picture 9" descr="360207_f260">
            <a:extLst>
              <a:ext uri="{FF2B5EF4-FFF2-40B4-BE49-F238E27FC236}">
                <a16:creationId xmlns:a16="http://schemas.microsoft.com/office/drawing/2014/main" id="{4ABE32B0-E6A4-486D-848D-C7B7F61FA484}"/>
              </a:ext>
            </a:extLst>
          </p:cNvPr>
          <p:cNvPicPr>
            <a:picLocks noChangeAspect="1" noChangeArrowheads="1"/>
          </p:cNvPicPr>
          <p:nvPr/>
        </p:nvPicPr>
        <p:blipFill>
          <a:blip r:embed="rId3"/>
          <a:srcRect/>
          <a:stretch>
            <a:fillRect/>
          </a:stretch>
        </p:blipFill>
        <p:spPr bwMode="auto">
          <a:xfrm>
            <a:off x="4898186" y="2441914"/>
            <a:ext cx="1800225" cy="2260600"/>
          </a:xfrm>
          <a:prstGeom prst="rect">
            <a:avLst/>
          </a:prstGeom>
          <a:noFill/>
          <a:ln w="9525">
            <a:noFill/>
            <a:miter lim="800000"/>
            <a:headEnd/>
            <a:tailEnd/>
          </a:ln>
        </p:spPr>
      </p:pic>
      <p:pic>
        <p:nvPicPr>
          <p:cNvPr id="12" name="Picture 10" descr="fear">
            <a:extLst>
              <a:ext uri="{FF2B5EF4-FFF2-40B4-BE49-F238E27FC236}">
                <a16:creationId xmlns:a16="http://schemas.microsoft.com/office/drawing/2014/main" id="{42874AFE-AE14-4ADA-81F7-3D65EACBF8C9}"/>
              </a:ext>
            </a:extLst>
          </p:cNvPr>
          <p:cNvPicPr>
            <a:picLocks noChangeAspect="1" noChangeArrowheads="1"/>
          </p:cNvPicPr>
          <p:nvPr/>
        </p:nvPicPr>
        <p:blipFill>
          <a:blip r:embed="rId4"/>
          <a:srcRect/>
          <a:stretch>
            <a:fillRect/>
          </a:stretch>
        </p:blipFill>
        <p:spPr bwMode="auto">
          <a:xfrm>
            <a:off x="8116923" y="2441289"/>
            <a:ext cx="2133600" cy="2476500"/>
          </a:xfrm>
          <a:prstGeom prst="rect">
            <a:avLst/>
          </a:prstGeom>
          <a:noFill/>
          <a:ln w="9525">
            <a:noFill/>
            <a:miter lim="800000"/>
            <a:headEnd/>
            <a:tailEnd/>
          </a:ln>
        </p:spPr>
      </p:pic>
      <p:sp>
        <p:nvSpPr>
          <p:cNvPr id="13" name="Text Box 11">
            <a:extLst>
              <a:ext uri="{FF2B5EF4-FFF2-40B4-BE49-F238E27FC236}">
                <a16:creationId xmlns:a16="http://schemas.microsoft.com/office/drawing/2014/main" id="{B9FD404A-43E4-42B2-A91C-689FFC1F930B}"/>
              </a:ext>
            </a:extLst>
          </p:cNvPr>
          <p:cNvSpPr txBox="1">
            <a:spLocks noChangeArrowheads="1"/>
          </p:cNvSpPr>
          <p:nvPr/>
        </p:nvSpPr>
        <p:spPr bwMode="auto">
          <a:xfrm>
            <a:off x="4282415" y="1722010"/>
            <a:ext cx="3101975" cy="457200"/>
          </a:xfrm>
          <a:prstGeom prst="rect">
            <a:avLst/>
          </a:prstGeom>
          <a:noFill/>
          <a:ln w="9525">
            <a:noFill/>
            <a:miter lim="800000"/>
            <a:headEnd/>
            <a:tailEnd/>
          </a:ln>
        </p:spPr>
        <p:txBody>
          <a:bodyPr wrap="none">
            <a:spAutoFit/>
          </a:bodyPr>
          <a:lstStyle/>
          <a:p>
            <a:r>
              <a:rPr lang="nl-NL" sz="2400" dirty="0">
                <a:solidFill>
                  <a:srgbClr val="002060"/>
                </a:solidFill>
                <a:latin typeface="Arial" charset="0"/>
              </a:rPr>
              <a:t>fysiologische  </a:t>
            </a:r>
            <a:r>
              <a:rPr lang="nl-NL" sz="2400" dirty="0" err="1">
                <a:solidFill>
                  <a:srgbClr val="002060"/>
                </a:solidFill>
                <a:latin typeface="Arial" charset="0"/>
              </a:rPr>
              <a:t>arousal</a:t>
            </a:r>
            <a:endParaRPr lang="nl-NL" sz="2400" dirty="0">
              <a:solidFill>
                <a:srgbClr val="002060"/>
              </a:solidFill>
              <a:latin typeface="Arial" charset="0"/>
            </a:endParaRPr>
          </a:p>
        </p:txBody>
      </p:sp>
      <p:sp>
        <p:nvSpPr>
          <p:cNvPr id="14" name="Tekstvak 13">
            <a:extLst>
              <a:ext uri="{FF2B5EF4-FFF2-40B4-BE49-F238E27FC236}">
                <a16:creationId xmlns:a16="http://schemas.microsoft.com/office/drawing/2014/main" id="{FECBF7AA-726D-4257-BAE7-2D590A155F7A}"/>
              </a:ext>
            </a:extLst>
          </p:cNvPr>
          <p:cNvSpPr txBox="1"/>
          <p:nvPr/>
        </p:nvSpPr>
        <p:spPr>
          <a:xfrm>
            <a:off x="318499" y="5219272"/>
            <a:ext cx="11578975" cy="1200329"/>
          </a:xfrm>
          <a:prstGeom prst="rect">
            <a:avLst/>
          </a:prstGeom>
          <a:noFill/>
        </p:spPr>
        <p:txBody>
          <a:bodyPr wrap="square" rtlCol="0">
            <a:spAutoFit/>
          </a:bodyPr>
          <a:lstStyle/>
          <a:p>
            <a:pPr algn="ctr"/>
            <a:r>
              <a:rPr lang="nl-NL" sz="2400" dirty="0"/>
              <a:t>Dus: of die beginnende seksuele reactie overgaat in zin en bewuste opwinding hangt af  van </a:t>
            </a:r>
            <a:r>
              <a:rPr lang="nl-NL" sz="2400" dirty="0" err="1"/>
              <a:t>van</a:t>
            </a:r>
            <a:r>
              <a:rPr lang="nl-NL" sz="2400" dirty="0"/>
              <a:t> de “beslissing” om er iets mee te doen, omdat zowel de prikkel als  de context voor jou geschikt zijn en je verwacht dat je beloond zult worden met  iets plezierigs.  </a:t>
            </a:r>
          </a:p>
        </p:txBody>
      </p:sp>
    </p:spTree>
    <p:extLst>
      <p:ext uri="{BB962C8B-B14F-4D97-AF65-F5344CB8AC3E}">
        <p14:creationId xmlns:p14="http://schemas.microsoft.com/office/powerpoint/2010/main" val="374769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472A0CE6-8248-4530-83C0-0A4489C169C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4" name="Afbeelding 3">
            <a:extLst>
              <a:ext uri="{FF2B5EF4-FFF2-40B4-BE49-F238E27FC236}">
                <a16:creationId xmlns:a16="http://schemas.microsoft.com/office/drawing/2014/main" id="{08C26CCA-3DF0-4BF9-9341-F586AF59CEE9}"/>
              </a:ext>
            </a:extLst>
          </p:cNvPr>
          <p:cNvPicPr>
            <a:picLocks noChangeAspect="1"/>
          </p:cNvPicPr>
          <p:nvPr/>
        </p:nvPicPr>
        <p:blipFill rotWithShape="1">
          <a:blip r:embed="rId2"/>
          <a:srcRect l="3461" t="6142" r="11220" b="7865"/>
          <a:stretch/>
        </p:blipFill>
        <p:spPr>
          <a:xfrm>
            <a:off x="328877" y="369869"/>
            <a:ext cx="3801336" cy="5897367"/>
          </a:xfrm>
          <a:prstGeom prst="rect">
            <a:avLst/>
          </a:prstGeom>
        </p:spPr>
      </p:pic>
      <p:sp>
        <p:nvSpPr>
          <p:cNvPr id="5" name="Tekstvak 4">
            <a:extLst>
              <a:ext uri="{FF2B5EF4-FFF2-40B4-BE49-F238E27FC236}">
                <a16:creationId xmlns:a16="http://schemas.microsoft.com/office/drawing/2014/main" id="{0E86330F-95E6-4A5F-90CA-58D0C794AD77}"/>
              </a:ext>
            </a:extLst>
          </p:cNvPr>
          <p:cNvSpPr txBox="1"/>
          <p:nvPr/>
        </p:nvSpPr>
        <p:spPr>
          <a:xfrm>
            <a:off x="5363110" y="1202076"/>
            <a:ext cx="5460834" cy="4154984"/>
          </a:xfrm>
          <a:prstGeom prst="rect">
            <a:avLst/>
          </a:prstGeom>
          <a:noFill/>
        </p:spPr>
        <p:txBody>
          <a:bodyPr wrap="square" rtlCol="0">
            <a:spAutoFit/>
          </a:bodyPr>
          <a:lstStyle/>
          <a:p>
            <a:r>
              <a:rPr lang="nl-NL" sz="4400" dirty="0"/>
              <a:t>Zin kun je niet maken</a:t>
            </a:r>
          </a:p>
          <a:p>
            <a:endParaRPr lang="nl-NL" sz="4400" dirty="0"/>
          </a:p>
          <a:p>
            <a:r>
              <a:rPr lang="nl-NL" sz="4400" dirty="0"/>
              <a:t>De juiste prikkels en omstandigheden </a:t>
            </a:r>
          </a:p>
          <a:p>
            <a:r>
              <a:rPr lang="nl-NL" sz="4400" dirty="0"/>
              <a:t>die nodig zijn om zin te kunnen krijgen </a:t>
            </a:r>
            <a:r>
              <a:rPr lang="nl-NL" sz="4400" dirty="0" err="1"/>
              <a:t>wèl</a:t>
            </a:r>
            <a:endParaRPr lang="nl-NL" sz="4400" dirty="0"/>
          </a:p>
        </p:txBody>
      </p:sp>
      <p:cxnSp>
        <p:nvCxnSpPr>
          <p:cNvPr id="7" name="Rechte verbindingslijn 6">
            <a:extLst>
              <a:ext uri="{FF2B5EF4-FFF2-40B4-BE49-F238E27FC236}">
                <a16:creationId xmlns:a16="http://schemas.microsoft.com/office/drawing/2014/main" id="{2C3307A4-F57F-4E59-B59D-E91987943DE5}"/>
              </a:ext>
            </a:extLst>
          </p:cNvPr>
          <p:cNvCxnSpPr>
            <a:cxnSpLocks/>
          </p:cNvCxnSpPr>
          <p:nvPr/>
        </p:nvCxnSpPr>
        <p:spPr>
          <a:xfrm flipH="1">
            <a:off x="359596" y="404037"/>
            <a:ext cx="3744571" cy="585292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Rechte verbindingslijn 9">
            <a:extLst>
              <a:ext uri="{FF2B5EF4-FFF2-40B4-BE49-F238E27FC236}">
                <a16:creationId xmlns:a16="http://schemas.microsoft.com/office/drawing/2014/main" id="{3ED7406C-4416-40D6-87F9-FED330D6F25C}"/>
              </a:ext>
            </a:extLst>
          </p:cNvPr>
          <p:cNvCxnSpPr/>
          <p:nvPr/>
        </p:nvCxnSpPr>
        <p:spPr>
          <a:xfrm>
            <a:off x="349321" y="369870"/>
            <a:ext cx="3821987" cy="5928188"/>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1589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0B78113D-4D3D-258E-F98D-F292914F8891}"/>
              </a:ext>
            </a:extLst>
          </p:cNvPr>
          <p:cNvSpPr>
            <a:spLocks noGrp="1"/>
          </p:cNvSpPr>
          <p:nvPr>
            <p:ph type="ftr" sz="quarter" idx="11"/>
          </p:nvPr>
        </p:nvSpPr>
        <p:spPr bwMode="auto">
          <a:xfrm>
            <a:off x="2639616" y="6537960"/>
            <a:ext cx="4556664" cy="320040"/>
          </a:xfrm>
          <a:noFill/>
          <a:ln>
            <a:miter lim="800000"/>
            <a:headEnd/>
            <a:tailEnd/>
          </a:ln>
        </p:spPr>
        <p:txBody>
          <a:bodyPr/>
          <a:lstStyle/>
          <a:p>
            <a:r>
              <a:rPr lang="en-GB" dirty="0"/>
              <a:t>© Rik van Lunsen</a:t>
            </a:r>
          </a:p>
        </p:txBody>
      </p:sp>
      <p:sp>
        <p:nvSpPr>
          <p:cNvPr id="3" name="Tijdelijke aanduiding voor dianummer 5">
            <a:extLst>
              <a:ext uri="{FF2B5EF4-FFF2-40B4-BE49-F238E27FC236}">
                <a16:creationId xmlns:a16="http://schemas.microsoft.com/office/drawing/2014/main" id="{4CAC39CB-BD7B-AB9D-7CCB-05D07F719AA2}"/>
              </a:ext>
            </a:extLst>
          </p:cNvPr>
          <p:cNvSpPr txBox="1">
            <a:spLocks noGrp="1"/>
          </p:cNvSpPr>
          <p:nvPr/>
        </p:nvSpPr>
        <p:spPr bwMode="auto">
          <a:xfrm>
            <a:off x="8077200" y="6245225"/>
            <a:ext cx="2133600" cy="476250"/>
          </a:xfrm>
          <a:prstGeom prst="rect">
            <a:avLst/>
          </a:prstGeom>
          <a:noFill/>
          <a:ln w="9525">
            <a:noFill/>
            <a:miter lim="800000"/>
            <a:headEnd/>
            <a:tailEnd/>
          </a:ln>
        </p:spPr>
        <p:txBody>
          <a:bodyPr/>
          <a:lstStyle/>
          <a:p>
            <a:pPr algn="r"/>
            <a:endParaRPr lang="nl-NL" sz="1400" dirty="0">
              <a:latin typeface="Arial" charset="0"/>
            </a:endParaRPr>
          </a:p>
        </p:txBody>
      </p:sp>
      <p:sp>
        <p:nvSpPr>
          <p:cNvPr id="4" name="Rectangle 2">
            <a:extLst>
              <a:ext uri="{FF2B5EF4-FFF2-40B4-BE49-F238E27FC236}">
                <a16:creationId xmlns:a16="http://schemas.microsoft.com/office/drawing/2014/main" id="{A3F14CB1-6CCD-DBFE-0D62-7CF99F1A70FD}"/>
              </a:ext>
            </a:extLst>
          </p:cNvPr>
          <p:cNvSpPr>
            <a:spLocks noChangeArrowheads="1"/>
          </p:cNvSpPr>
          <p:nvPr/>
        </p:nvSpPr>
        <p:spPr bwMode="auto">
          <a:xfrm>
            <a:off x="1913924" y="405663"/>
            <a:ext cx="8364151" cy="1534134"/>
          </a:xfrm>
          <a:prstGeom prst="rect">
            <a:avLst/>
          </a:prstGeom>
          <a:solidFill>
            <a:schemeClr val="bg1"/>
          </a:solidFill>
          <a:ln w="38100">
            <a:solidFill>
              <a:srgbClr val="FF0000"/>
            </a:solidFill>
            <a:miter lim="800000"/>
            <a:headEnd/>
            <a:tailEnd/>
          </a:ln>
        </p:spPr>
        <p:txBody>
          <a:bodyPr anchor="ctr"/>
          <a:lstStyle/>
          <a:p>
            <a:pPr algn="ctr">
              <a:defRPr/>
            </a:pPr>
            <a:r>
              <a:rPr lang="nl-NL" sz="3600" dirty="0">
                <a:solidFill>
                  <a:srgbClr val="0070C0"/>
                </a:solidFill>
                <a:latin typeface="Tahoma" pitchFamily="34" charset="0"/>
              </a:rPr>
              <a:t>De rol van  androgenen bij mannen en vrouwen is </a:t>
            </a:r>
            <a:r>
              <a:rPr lang="nl-NL" sz="3600" dirty="0" err="1">
                <a:solidFill>
                  <a:srgbClr val="0070C0"/>
                </a:solidFill>
                <a:latin typeface="Tahoma" pitchFamily="34" charset="0"/>
              </a:rPr>
              <a:t>hetzefde</a:t>
            </a:r>
            <a:endParaRPr lang="nl-NL" sz="3600" dirty="0">
              <a:solidFill>
                <a:srgbClr val="0070C0"/>
              </a:solidFill>
              <a:latin typeface="Tahoma" pitchFamily="34" charset="0"/>
            </a:endParaRPr>
          </a:p>
        </p:txBody>
      </p:sp>
      <p:sp>
        <p:nvSpPr>
          <p:cNvPr id="5" name="Rectangle 3">
            <a:extLst>
              <a:ext uri="{FF2B5EF4-FFF2-40B4-BE49-F238E27FC236}">
                <a16:creationId xmlns:a16="http://schemas.microsoft.com/office/drawing/2014/main" id="{7473E059-4CD7-64AE-B868-03B1FA9ADC4E}"/>
              </a:ext>
            </a:extLst>
          </p:cNvPr>
          <p:cNvSpPr>
            <a:spLocks noChangeArrowheads="1"/>
          </p:cNvSpPr>
          <p:nvPr/>
        </p:nvSpPr>
        <p:spPr bwMode="auto">
          <a:xfrm>
            <a:off x="740229" y="2011997"/>
            <a:ext cx="11451771" cy="4525963"/>
          </a:xfrm>
          <a:prstGeom prst="rect">
            <a:avLst/>
          </a:prstGeom>
          <a:noFill/>
          <a:ln w="9525">
            <a:noFill/>
            <a:miter lim="800000"/>
            <a:headEnd/>
            <a:tailEnd/>
          </a:ln>
        </p:spPr>
        <p:txBody>
          <a:bodyPr/>
          <a:lstStyle/>
          <a:p>
            <a:pPr marL="342900" indent="-342900">
              <a:spcBef>
                <a:spcPct val="20000"/>
              </a:spcBef>
              <a:buClr>
                <a:schemeClr val="hlink"/>
              </a:buClr>
              <a:buSzPct val="65000"/>
              <a:defRPr/>
            </a:pPr>
            <a:r>
              <a:rPr lang="nl-NL" sz="3200" dirty="0">
                <a:latin typeface="Tahoma" pitchFamily="34" charset="0"/>
              </a:rPr>
              <a:t>Testosteron beïnvloedt :</a:t>
            </a:r>
            <a:endParaRPr lang="nl-NL" sz="3200" dirty="0">
              <a:solidFill>
                <a:srgbClr val="FFFF00"/>
              </a:solidFill>
              <a:latin typeface="Tahoma" pitchFamily="34" charset="0"/>
            </a:endParaRPr>
          </a:p>
          <a:p>
            <a:pPr marL="457200" indent="-457200">
              <a:spcBef>
                <a:spcPct val="20000"/>
              </a:spcBef>
              <a:buClr>
                <a:srgbClr val="FF3300"/>
              </a:buClr>
              <a:buSzPct val="65000"/>
              <a:buFont typeface="Courier New" panose="02070309020205020404" pitchFamily="49" charset="0"/>
              <a:buChar char="o"/>
              <a:defRPr/>
            </a:pPr>
            <a:r>
              <a:rPr lang="nl-NL" sz="3200" dirty="0">
                <a:latin typeface="Tahoma" pitchFamily="34" charset="0"/>
              </a:rPr>
              <a:t> Seksuele  “</a:t>
            </a:r>
            <a:r>
              <a:rPr lang="nl-NL" sz="3200" dirty="0" err="1">
                <a:latin typeface="Tahoma" pitchFamily="34" charset="0"/>
              </a:rPr>
              <a:t>arousability</a:t>
            </a:r>
            <a:r>
              <a:rPr lang="nl-NL" sz="3200" dirty="0">
                <a:latin typeface="Tahoma" pitchFamily="34" charset="0"/>
              </a:rPr>
              <a:t>”, responsiviteit, receptiviteit</a:t>
            </a:r>
          </a:p>
          <a:p>
            <a:pPr marL="457200" indent="-457200">
              <a:spcBef>
                <a:spcPct val="20000"/>
              </a:spcBef>
              <a:buClr>
                <a:srgbClr val="FF3300"/>
              </a:buClr>
              <a:buSzPct val="65000"/>
              <a:buFont typeface="Courier New" panose="02070309020205020404" pitchFamily="49" charset="0"/>
              <a:buChar char="o"/>
              <a:defRPr/>
            </a:pPr>
            <a:r>
              <a:rPr lang="nl-NL" sz="3200" dirty="0">
                <a:latin typeface="Tahoma" pitchFamily="34" charset="0"/>
              </a:rPr>
              <a:t> De frequentie van seksuele gedachten en fantasieën</a:t>
            </a:r>
          </a:p>
          <a:p>
            <a:pPr marL="457200" indent="-457200">
              <a:spcBef>
                <a:spcPct val="20000"/>
              </a:spcBef>
              <a:buClr>
                <a:srgbClr val="FF3300"/>
              </a:buClr>
              <a:buSzPct val="65000"/>
              <a:buFont typeface="Courier New" panose="02070309020205020404" pitchFamily="49" charset="0"/>
              <a:buChar char="o"/>
              <a:defRPr/>
            </a:pPr>
            <a:r>
              <a:rPr lang="nl-NL" sz="3200" dirty="0">
                <a:latin typeface="Tahoma" pitchFamily="34" charset="0"/>
              </a:rPr>
              <a:t> De frequentie van nachtelijke  responsen</a:t>
            </a:r>
          </a:p>
          <a:p>
            <a:pPr marL="457200" indent="-457200">
              <a:spcBef>
                <a:spcPct val="20000"/>
              </a:spcBef>
              <a:buClr>
                <a:srgbClr val="FF3300"/>
              </a:buClr>
              <a:buSzPct val="65000"/>
              <a:buFont typeface="Courier New" panose="02070309020205020404" pitchFamily="49" charset="0"/>
              <a:buChar char="o"/>
              <a:defRPr/>
            </a:pPr>
            <a:r>
              <a:rPr lang="nl-NL" sz="3200" dirty="0">
                <a:latin typeface="Tahoma" pitchFamily="34" charset="0"/>
              </a:rPr>
              <a:t> Genitale gevoeligheid</a:t>
            </a:r>
          </a:p>
          <a:p>
            <a:pPr>
              <a:spcBef>
                <a:spcPct val="20000"/>
              </a:spcBef>
              <a:buClr>
                <a:srgbClr val="FF3300"/>
              </a:buClr>
              <a:buSzPct val="65000"/>
              <a:defRPr/>
            </a:pPr>
            <a:r>
              <a:rPr lang="nl-NL" sz="3200" dirty="0">
                <a:effectLst>
                  <a:outerShdw blurRad="38100" dist="38100" dir="2700000" algn="tl">
                    <a:srgbClr val="C0C0C0"/>
                  </a:outerShdw>
                </a:effectLst>
                <a:latin typeface="Tahoma" pitchFamily="34" charset="0"/>
              </a:rPr>
              <a:t>           </a:t>
            </a:r>
          </a:p>
        </p:txBody>
      </p:sp>
      <p:sp>
        <p:nvSpPr>
          <p:cNvPr id="6" name="Line 4">
            <a:extLst>
              <a:ext uri="{FF2B5EF4-FFF2-40B4-BE49-F238E27FC236}">
                <a16:creationId xmlns:a16="http://schemas.microsoft.com/office/drawing/2014/main" id="{B0A571AD-8F90-BBEF-34C9-344234C0F9CF}"/>
              </a:ext>
            </a:extLst>
          </p:cNvPr>
          <p:cNvSpPr>
            <a:spLocks noChangeShapeType="1"/>
          </p:cNvSpPr>
          <p:nvPr/>
        </p:nvSpPr>
        <p:spPr bwMode="auto">
          <a:xfrm>
            <a:off x="2279577" y="5805264"/>
            <a:ext cx="720725" cy="0"/>
          </a:xfrm>
          <a:prstGeom prst="line">
            <a:avLst/>
          </a:prstGeom>
          <a:noFill/>
          <a:ln w="57150">
            <a:solidFill>
              <a:srgbClr val="FF3300"/>
            </a:solidFill>
            <a:round/>
            <a:headEnd/>
            <a:tailEnd type="triangle" w="med" len="med"/>
          </a:ln>
        </p:spPr>
        <p:txBody>
          <a:bodyPr/>
          <a:lstStyle/>
          <a:p>
            <a:endParaRPr lang="nl-NL"/>
          </a:p>
        </p:txBody>
      </p:sp>
      <p:sp>
        <p:nvSpPr>
          <p:cNvPr id="7" name="Text Box 5">
            <a:extLst>
              <a:ext uri="{FF2B5EF4-FFF2-40B4-BE49-F238E27FC236}">
                <a16:creationId xmlns:a16="http://schemas.microsoft.com/office/drawing/2014/main" id="{D4AA6E0A-8875-AECD-18DA-F895B2F630BF}"/>
              </a:ext>
            </a:extLst>
          </p:cNvPr>
          <p:cNvSpPr txBox="1">
            <a:spLocks noChangeArrowheads="1"/>
          </p:cNvSpPr>
          <p:nvPr/>
        </p:nvSpPr>
        <p:spPr bwMode="auto">
          <a:xfrm>
            <a:off x="2079657" y="5274820"/>
            <a:ext cx="8064896" cy="830997"/>
          </a:xfrm>
          <a:prstGeom prst="rect">
            <a:avLst/>
          </a:prstGeom>
          <a:solidFill>
            <a:schemeClr val="bg1"/>
          </a:solidFill>
          <a:ln w="9525">
            <a:noFill/>
            <a:miter lim="800000"/>
            <a:headEnd/>
            <a:tailEnd/>
          </a:ln>
        </p:spPr>
        <p:txBody>
          <a:bodyPr wrap="square">
            <a:spAutoFit/>
          </a:bodyPr>
          <a:lstStyle/>
          <a:p>
            <a:pPr algn="ctr"/>
            <a:r>
              <a:rPr lang="nl-NL" sz="2400" dirty="0">
                <a:solidFill>
                  <a:srgbClr val="0070C0"/>
                </a:solidFill>
                <a:latin typeface="Arial" charset="0"/>
              </a:rPr>
              <a:t>T maakt het brein en het lijf gevoelig(er) voor </a:t>
            </a:r>
          </a:p>
          <a:p>
            <a:pPr algn="ctr"/>
            <a:r>
              <a:rPr lang="nl-NL" sz="2400" dirty="0">
                <a:solidFill>
                  <a:srgbClr val="0070C0"/>
                </a:solidFill>
                <a:latin typeface="Arial" charset="0"/>
              </a:rPr>
              <a:t>seksuele stimuli</a:t>
            </a:r>
          </a:p>
        </p:txBody>
      </p:sp>
      <p:sp>
        <p:nvSpPr>
          <p:cNvPr id="8" name="Rectangle 6">
            <a:extLst>
              <a:ext uri="{FF2B5EF4-FFF2-40B4-BE49-F238E27FC236}">
                <a16:creationId xmlns:a16="http://schemas.microsoft.com/office/drawing/2014/main" id="{434CB3F2-FB52-6150-9152-796B87DC5DA6}"/>
              </a:ext>
            </a:extLst>
          </p:cNvPr>
          <p:cNvSpPr>
            <a:spLocks noChangeArrowheads="1"/>
          </p:cNvSpPr>
          <p:nvPr/>
        </p:nvSpPr>
        <p:spPr bwMode="auto">
          <a:xfrm>
            <a:off x="2063662" y="5277562"/>
            <a:ext cx="8064674" cy="792088"/>
          </a:xfrm>
          <a:prstGeom prst="rect">
            <a:avLst/>
          </a:prstGeom>
          <a:noFill/>
          <a:ln w="28575">
            <a:solidFill>
              <a:srgbClr val="FF3300"/>
            </a:solidFill>
            <a:miter lim="800000"/>
            <a:headEnd/>
            <a:tailEnd/>
          </a:ln>
        </p:spPr>
        <p:txBody>
          <a:bodyPr wrap="none" anchor="ctr"/>
          <a:lstStyle/>
          <a:p>
            <a:endParaRPr lang="nl-NL">
              <a:latin typeface="Arial" charset="0"/>
            </a:endParaRPr>
          </a:p>
        </p:txBody>
      </p:sp>
    </p:spTree>
    <p:extLst>
      <p:ext uri="{BB962C8B-B14F-4D97-AF65-F5344CB8AC3E}">
        <p14:creationId xmlns:p14="http://schemas.microsoft.com/office/powerpoint/2010/main" val="25130957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CD7EE7-F23C-49F6-A1A0-788F8497B1DD}"/>
              </a:ext>
            </a:extLst>
          </p:cNvPr>
          <p:cNvSpPr>
            <a:spLocks noGrp="1"/>
          </p:cNvSpPr>
          <p:nvPr>
            <p:ph type="title"/>
          </p:nvPr>
        </p:nvSpPr>
        <p:spPr>
          <a:xfrm>
            <a:off x="1715785" y="748934"/>
            <a:ext cx="8584127" cy="1188720"/>
          </a:xfrm>
        </p:spPr>
        <p:txBody>
          <a:bodyPr>
            <a:normAutofit fontScale="90000"/>
          </a:bodyPr>
          <a:lstStyle/>
          <a:p>
            <a:r>
              <a:rPr lang="nl-NL" sz="1600" dirty="0"/>
              <a:t/>
            </a:r>
            <a:br>
              <a:rPr lang="nl-NL" sz="1600" dirty="0"/>
            </a:br>
            <a:r>
              <a:rPr lang="nl-NL" sz="1600" dirty="0"/>
              <a:t>I. Een Gezonde Seksuele </a:t>
            </a:r>
            <a:r>
              <a:rPr lang="nl-NL" sz="1600" dirty="0" err="1"/>
              <a:t>ontwikkelinG</a:t>
            </a:r>
            <a:r>
              <a:rPr lang="nl-NL" sz="1600" dirty="0"/>
              <a:t/>
            </a:r>
            <a:br>
              <a:rPr lang="nl-NL" sz="1600" dirty="0"/>
            </a:br>
            <a:r>
              <a:rPr lang="nl-NL" sz="1600" dirty="0"/>
              <a:t>II. Kennis</a:t>
            </a:r>
            <a:r>
              <a:rPr lang="nl-NL" dirty="0"/>
              <a:t/>
            </a:r>
            <a:br>
              <a:rPr lang="nl-NL" dirty="0"/>
            </a:br>
            <a:r>
              <a:rPr lang="nl-NL" sz="2800" b="1" dirty="0"/>
              <a:t>III. Seksuele Interactie Competentie</a:t>
            </a:r>
            <a:r>
              <a:rPr lang="nl-NL" sz="2800" dirty="0"/>
              <a:t/>
            </a:r>
            <a:br>
              <a:rPr lang="nl-NL" sz="2800" dirty="0"/>
            </a:br>
            <a:r>
              <a:rPr lang="nl-NL" sz="1600" dirty="0"/>
              <a:t>IV. Agency</a:t>
            </a:r>
            <a:r>
              <a:rPr lang="nl-NL" sz="2800" b="1" dirty="0">
                <a:solidFill>
                  <a:srgbClr val="595959"/>
                </a:solidFill>
                <a:latin typeface="News Gothic MT"/>
              </a:rPr>
              <a:t/>
            </a:r>
            <a:br>
              <a:rPr lang="nl-NL" sz="2800" b="1" dirty="0">
                <a:solidFill>
                  <a:srgbClr val="595959"/>
                </a:solidFill>
                <a:latin typeface="News Gothic MT"/>
              </a:rPr>
            </a:br>
            <a:endParaRPr lang="nl-NL" dirty="0"/>
          </a:p>
        </p:txBody>
      </p:sp>
      <p:sp>
        <p:nvSpPr>
          <p:cNvPr id="3" name="Tijdelijke aanduiding voor inhoud 2">
            <a:extLst>
              <a:ext uri="{FF2B5EF4-FFF2-40B4-BE49-F238E27FC236}">
                <a16:creationId xmlns:a16="http://schemas.microsoft.com/office/drawing/2014/main" id="{801FBD25-F400-4A8E-9B18-A56FDBD8A6ED}"/>
              </a:ext>
            </a:extLst>
          </p:cNvPr>
          <p:cNvSpPr>
            <a:spLocks noGrp="1"/>
          </p:cNvSpPr>
          <p:nvPr>
            <p:ph idx="1"/>
          </p:nvPr>
        </p:nvSpPr>
        <p:spPr>
          <a:xfrm>
            <a:off x="2303055" y="2072966"/>
            <a:ext cx="7729728" cy="3101983"/>
          </a:xfrm>
        </p:spPr>
        <p:txBody>
          <a:bodyPr>
            <a:normAutofit fontScale="92500" lnSpcReduction="10000"/>
          </a:bodyPr>
          <a:lstStyle/>
          <a:p>
            <a:endParaRPr lang="nl-NL" sz="3200" dirty="0"/>
          </a:p>
          <a:p>
            <a:r>
              <a:rPr lang="nl-NL" sz="3200" dirty="0"/>
              <a:t>Leren “nee” te zeggen, leert je niet wat er voor nodig is om </a:t>
            </a:r>
            <a:r>
              <a:rPr lang="nl-NL" sz="3200" b="1" dirty="0"/>
              <a:t>“ja” </a:t>
            </a:r>
            <a:r>
              <a:rPr lang="nl-NL" sz="3200" dirty="0"/>
              <a:t>te kunnen </a:t>
            </a:r>
            <a:r>
              <a:rPr lang="nl-NL" sz="3200" dirty="0" err="1"/>
              <a:t>zegggen</a:t>
            </a:r>
            <a:r>
              <a:rPr lang="nl-NL" sz="3200" dirty="0"/>
              <a:t> </a:t>
            </a:r>
          </a:p>
          <a:p>
            <a:r>
              <a:rPr lang="nl-NL" sz="3200" dirty="0"/>
              <a:t>Nee voelen is nee doen</a:t>
            </a:r>
          </a:p>
          <a:p>
            <a:r>
              <a:rPr lang="nl-NL" sz="3200" dirty="0"/>
              <a:t>Zeg alleen ja als het ja voelt</a:t>
            </a:r>
          </a:p>
          <a:p>
            <a:r>
              <a:rPr lang="nl-NL" sz="3200" dirty="0"/>
              <a:t>Ja, tegen wat? (tegen seks, vrijen, neuken?)</a:t>
            </a:r>
          </a:p>
        </p:txBody>
      </p:sp>
      <p:sp>
        <p:nvSpPr>
          <p:cNvPr id="5" name="Tekstvak 4">
            <a:extLst>
              <a:ext uri="{FF2B5EF4-FFF2-40B4-BE49-F238E27FC236}">
                <a16:creationId xmlns:a16="http://schemas.microsoft.com/office/drawing/2014/main" id="{548F67B2-99E3-4A22-9202-F42B361BFE2F}"/>
              </a:ext>
            </a:extLst>
          </p:cNvPr>
          <p:cNvSpPr txBox="1"/>
          <p:nvPr/>
        </p:nvSpPr>
        <p:spPr>
          <a:xfrm>
            <a:off x="3048856" y="2980163"/>
            <a:ext cx="6097712" cy="369332"/>
          </a:xfrm>
          <a:prstGeom prst="rect">
            <a:avLst/>
          </a:prstGeom>
          <a:noFill/>
        </p:spPr>
        <p:txBody>
          <a:bodyPr wrap="square">
            <a:spAutoFit/>
          </a:bodyPr>
          <a:lstStyle/>
          <a:p>
            <a:pPr eaLnBrk="0" hangingPunct="0">
              <a:spcBef>
                <a:spcPts val="2000"/>
              </a:spcBef>
              <a:buClr>
                <a:schemeClr val="tx1"/>
              </a:buClr>
              <a:buSzPct val="110000"/>
            </a:pPr>
            <a:r>
              <a:rPr lang="en-US" sz="1800" b="1" i="0" dirty="0">
                <a:solidFill>
                  <a:srgbClr val="912A6F"/>
                </a:solidFill>
                <a:effectLst/>
                <a:latin typeface="Lato"/>
              </a:rPr>
              <a:t> </a:t>
            </a:r>
          </a:p>
        </p:txBody>
      </p:sp>
      <p:sp>
        <p:nvSpPr>
          <p:cNvPr id="6" name="Tekstvak 5">
            <a:extLst>
              <a:ext uri="{FF2B5EF4-FFF2-40B4-BE49-F238E27FC236}">
                <a16:creationId xmlns:a16="http://schemas.microsoft.com/office/drawing/2014/main" id="{576EE98E-1466-420B-86CF-42674910EE8C}"/>
              </a:ext>
            </a:extLst>
          </p:cNvPr>
          <p:cNvSpPr txBox="1"/>
          <p:nvPr/>
        </p:nvSpPr>
        <p:spPr>
          <a:xfrm>
            <a:off x="2311685" y="272736"/>
            <a:ext cx="7695344" cy="369332"/>
          </a:xfrm>
          <a:prstGeom prst="rect">
            <a:avLst/>
          </a:prstGeom>
          <a:noFill/>
        </p:spPr>
        <p:txBody>
          <a:bodyPr wrap="square">
            <a:spAutoFit/>
          </a:bodyPr>
          <a:lstStyle/>
          <a:p>
            <a:pPr>
              <a:spcAft>
                <a:spcPts val="600"/>
              </a:spcAft>
            </a:pPr>
            <a:r>
              <a:rPr lang="nl-NL" dirty="0">
                <a:latin typeface="News Gothic MT"/>
              </a:rPr>
              <a:t>Wat is ervoor nodig om ooit uit te komen bij gezonde  seksualiteit? </a:t>
            </a:r>
            <a:endParaRPr lang="nl-NL" dirty="0"/>
          </a:p>
        </p:txBody>
      </p:sp>
    </p:spTree>
    <p:extLst>
      <p:ext uri="{BB962C8B-B14F-4D97-AF65-F5344CB8AC3E}">
        <p14:creationId xmlns:p14="http://schemas.microsoft.com/office/powerpoint/2010/main" val="39389305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A162C6D-86E9-E769-46C4-421D4E3E99C2}"/>
              </a:ext>
            </a:extLst>
          </p:cNvPr>
          <p:cNvPicPr>
            <a:picLocks noChangeAspect="1"/>
          </p:cNvPicPr>
          <p:nvPr/>
        </p:nvPicPr>
        <p:blipFill>
          <a:blip r:embed="rId2"/>
          <a:stretch>
            <a:fillRect/>
          </a:stretch>
        </p:blipFill>
        <p:spPr>
          <a:xfrm>
            <a:off x="5440762" y="184751"/>
            <a:ext cx="1809750" cy="685800"/>
          </a:xfrm>
          <a:prstGeom prst="rect">
            <a:avLst/>
          </a:prstGeom>
        </p:spPr>
      </p:pic>
      <p:pic>
        <p:nvPicPr>
          <p:cNvPr id="2050" name="Picture 2">
            <a:extLst>
              <a:ext uri="{FF2B5EF4-FFF2-40B4-BE49-F238E27FC236}">
                <a16:creationId xmlns:a16="http://schemas.microsoft.com/office/drawing/2014/main" id="{B74BAD91-F8D9-8A32-40E9-1F69317A34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679" y="1774677"/>
            <a:ext cx="2524125" cy="4029075"/>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C86C3DE0-ADCC-D46A-2AB0-2FC11CCDE665}"/>
              </a:ext>
            </a:extLst>
          </p:cNvPr>
          <p:cNvSpPr txBox="1"/>
          <p:nvPr/>
        </p:nvSpPr>
        <p:spPr>
          <a:xfrm>
            <a:off x="3647327" y="1890446"/>
            <a:ext cx="7564960" cy="2954655"/>
          </a:xfrm>
          <a:prstGeom prst="rect">
            <a:avLst/>
          </a:prstGeom>
          <a:noFill/>
        </p:spPr>
        <p:txBody>
          <a:bodyPr wrap="square" rtlCol="0">
            <a:spAutoFit/>
          </a:bodyPr>
          <a:lstStyle/>
          <a:p>
            <a:r>
              <a:rPr lang="nl-NL" sz="2400" b="1" dirty="0"/>
              <a:t>Welk percentage van alle menselijke seksuele handelingen  is gericht op voortplanting? </a:t>
            </a:r>
          </a:p>
          <a:p>
            <a:endParaRPr lang="nl-NL" sz="2400" b="1" dirty="0">
              <a:solidFill>
                <a:srgbClr val="7030A0"/>
              </a:solidFill>
            </a:endParaRPr>
          </a:p>
          <a:p>
            <a:pPr marL="342900" indent="-342900">
              <a:buFont typeface="+mj-lt"/>
              <a:buAutoNum type="alphaUcPeriod"/>
            </a:pPr>
            <a:r>
              <a:rPr lang="nl-NL" sz="2400" b="1" dirty="0">
                <a:solidFill>
                  <a:srgbClr val="7030A0"/>
                </a:solidFill>
              </a:rPr>
              <a:t>0,1-1%</a:t>
            </a:r>
          </a:p>
          <a:p>
            <a:pPr marL="342900" indent="-342900">
              <a:buFont typeface="+mj-lt"/>
              <a:buAutoNum type="alphaUcPeriod"/>
            </a:pPr>
            <a:r>
              <a:rPr lang="nl-NL" sz="2400" b="1" dirty="0">
                <a:solidFill>
                  <a:srgbClr val="7030A0"/>
                </a:solidFill>
              </a:rPr>
              <a:t>1-5%</a:t>
            </a:r>
          </a:p>
          <a:p>
            <a:pPr marL="342900" indent="-342900">
              <a:buFont typeface="+mj-lt"/>
              <a:buAutoNum type="alphaUcPeriod"/>
            </a:pPr>
            <a:r>
              <a:rPr lang="nl-NL" sz="2400" b="1" dirty="0">
                <a:solidFill>
                  <a:srgbClr val="7030A0"/>
                </a:solidFill>
              </a:rPr>
              <a:t>5-10%</a:t>
            </a:r>
          </a:p>
          <a:p>
            <a:pPr marL="342900" indent="-342900">
              <a:buFont typeface="+mj-lt"/>
              <a:buAutoNum type="alphaUcPeriod"/>
            </a:pPr>
            <a:r>
              <a:rPr lang="nl-NL" sz="2400" b="1" dirty="0">
                <a:solidFill>
                  <a:srgbClr val="7030A0"/>
                </a:solidFill>
              </a:rPr>
              <a:t>10-15%</a:t>
            </a:r>
          </a:p>
          <a:p>
            <a:endParaRPr lang="nl-NL" dirty="0"/>
          </a:p>
        </p:txBody>
      </p:sp>
      <p:pic>
        <p:nvPicPr>
          <p:cNvPr id="6" name="Afbeelding 5">
            <a:extLst>
              <a:ext uri="{FF2B5EF4-FFF2-40B4-BE49-F238E27FC236}">
                <a16:creationId xmlns:a16="http://schemas.microsoft.com/office/drawing/2014/main" id="{5BB7266F-8228-F336-3DBE-F1B487E573FE}"/>
              </a:ext>
            </a:extLst>
          </p:cNvPr>
          <p:cNvPicPr>
            <a:picLocks noChangeAspect="1"/>
          </p:cNvPicPr>
          <p:nvPr/>
        </p:nvPicPr>
        <p:blipFill>
          <a:blip r:embed="rId4"/>
          <a:stretch>
            <a:fillRect/>
          </a:stretch>
        </p:blipFill>
        <p:spPr>
          <a:xfrm>
            <a:off x="3338450" y="2815120"/>
            <a:ext cx="519755" cy="519755"/>
          </a:xfrm>
          <a:prstGeom prst="rect">
            <a:avLst/>
          </a:prstGeom>
        </p:spPr>
      </p:pic>
      <p:sp>
        <p:nvSpPr>
          <p:cNvPr id="7" name="Tekstvak 6">
            <a:extLst>
              <a:ext uri="{FF2B5EF4-FFF2-40B4-BE49-F238E27FC236}">
                <a16:creationId xmlns:a16="http://schemas.microsoft.com/office/drawing/2014/main" id="{58133EBE-18C6-38D8-5CB4-E06E71757464}"/>
              </a:ext>
            </a:extLst>
          </p:cNvPr>
          <p:cNvSpPr txBox="1"/>
          <p:nvPr/>
        </p:nvSpPr>
        <p:spPr>
          <a:xfrm>
            <a:off x="7250512" y="162665"/>
            <a:ext cx="783236" cy="707886"/>
          </a:xfrm>
          <a:prstGeom prst="rect">
            <a:avLst/>
          </a:prstGeom>
          <a:noFill/>
        </p:spPr>
        <p:txBody>
          <a:bodyPr wrap="square" rtlCol="0">
            <a:spAutoFit/>
          </a:bodyPr>
          <a:lstStyle/>
          <a:p>
            <a:r>
              <a:rPr lang="nl-NL" sz="4000" b="1" dirty="0">
                <a:solidFill>
                  <a:srgbClr val="7030A0"/>
                </a:solidFill>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426177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99602BB-B3D4-4867-AFB1-5215D91AA9C9}"/>
              </a:ext>
            </a:extLst>
          </p:cNvPr>
          <p:cNvSpPr>
            <a:spLocks noChangeArrowheads="1"/>
          </p:cNvSpPr>
          <p:nvPr/>
        </p:nvSpPr>
        <p:spPr bwMode="auto">
          <a:xfrm>
            <a:off x="1869896" y="404117"/>
            <a:ext cx="8393987" cy="1143000"/>
          </a:xfrm>
          <a:prstGeom prst="rect">
            <a:avLst/>
          </a:prstGeom>
          <a:noFill/>
          <a:ln w="38100">
            <a:solidFill>
              <a:schemeClr val="tx1"/>
            </a:solidFill>
            <a:miter lim="800000"/>
            <a:headEnd/>
            <a:tailEnd/>
          </a:ln>
        </p:spPr>
        <p:txBody>
          <a:bodyPr anchor="ctr"/>
          <a:lstStyle/>
          <a:p>
            <a:pPr algn="ctr"/>
            <a:r>
              <a:rPr lang="en-US" sz="3600" dirty="0">
                <a:latin typeface="Arial" charset="0"/>
              </a:rPr>
              <a:t>Wat </a:t>
            </a:r>
            <a:r>
              <a:rPr lang="en-US" sz="3600" dirty="0" err="1">
                <a:latin typeface="Arial" charset="0"/>
              </a:rPr>
              <a:t>zijn</a:t>
            </a:r>
            <a:r>
              <a:rPr lang="en-US" sz="3600" dirty="0">
                <a:latin typeface="Arial" charset="0"/>
              </a:rPr>
              <a:t> </a:t>
            </a:r>
            <a:r>
              <a:rPr lang="en-US" sz="3600" dirty="0" err="1">
                <a:latin typeface="Arial" charset="0"/>
              </a:rPr>
              <a:t>voorwaarden</a:t>
            </a:r>
            <a:r>
              <a:rPr lang="en-US" sz="3600" dirty="0">
                <a:latin typeface="Arial" charset="0"/>
              </a:rPr>
              <a:t> </a:t>
            </a:r>
            <a:r>
              <a:rPr lang="en-US" sz="3600" dirty="0" err="1">
                <a:latin typeface="Arial" charset="0"/>
              </a:rPr>
              <a:t>voor</a:t>
            </a:r>
            <a:r>
              <a:rPr lang="en-US" sz="3600" dirty="0">
                <a:latin typeface="Arial" charset="0"/>
              </a:rPr>
              <a:t> </a:t>
            </a:r>
            <a:r>
              <a:rPr lang="en-US" sz="3600" dirty="0" err="1">
                <a:latin typeface="Arial" charset="0"/>
              </a:rPr>
              <a:t>pijnloze</a:t>
            </a:r>
            <a:r>
              <a:rPr lang="en-US" sz="3600" dirty="0">
                <a:latin typeface="Arial" charset="0"/>
              </a:rPr>
              <a:t> </a:t>
            </a:r>
            <a:r>
              <a:rPr lang="en-US" sz="3600" dirty="0" err="1">
                <a:latin typeface="Arial" charset="0"/>
              </a:rPr>
              <a:t>en</a:t>
            </a:r>
            <a:r>
              <a:rPr lang="en-US" sz="3600" dirty="0">
                <a:latin typeface="Arial" charset="0"/>
              </a:rPr>
              <a:t> </a:t>
            </a:r>
            <a:r>
              <a:rPr lang="en-US" sz="3600" dirty="0" err="1">
                <a:latin typeface="Arial" charset="0"/>
              </a:rPr>
              <a:t>bevredigende</a:t>
            </a:r>
            <a:r>
              <a:rPr lang="en-US" sz="3600" dirty="0">
                <a:latin typeface="Arial" charset="0"/>
              </a:rPr>
              <a:t> </a:t>
            </a:r>
            <a:r>
              <a:rPr lang="en-US" sz="3600" dirty="0" err="1">
                <a:latin typeface="Arial" charset="0"/>
              </a:rPr>
              <a:t>penetratie</a:t>
            </a:r>
            <a:r>
              <a:rPr lang="en-US" sz="3600" dirty="0">
                <a:latin typeface="Arial" charset="0"/>
              </a:rPr>
              <a:t>?</a:t>
            </a:r>
            <a:endParaRPr lang="nl-NL" sz="3600" dirty="0">
              <a:latin typeface="Arial" charset="0"/>
            </a:endParaRPr>
          </a:p>
        </p:txBody>
      </p:sp>
      <p:sp>
        <p:nvSpPr>
          <p:cNvPr id="3" name="Rectangle 3">
            <a:extLst>
              <a:ext uri="{FF2B5EF4-FFF2-40B4-BE49-F238E27FC236}">
                <a16:creationId xmlns:a16="http://schemas.microsoft.com/office/drawing/2014/main" id="{DBFEAD3F-25E4-48B3-A6FD-77A7CDDAC3B0}"/>
              </a:ext>
            </a:extLst>
          </p:cNvPr>
          <p:cNvSpPr>
            <a:spLocks noChangeArrowheads="1"/>
          </p:cNvSpPr>
          <p:nvPr/>
        </p:nvSpPr>
        <p:spPr bwMode="auto">
          <a:xfrm>
            <a:off x="1191802" y="2212369"/>
            <a:ext cx="9750175" cy="4114800"/>
          </a:xfrm>
          <a:prstGeom prst="rect">
            <a:avLst/>
          </a:prstGeom>
          <a:noFill/>
          <a:ln w="9525">
            <a:noFill/>
            <a:miter lim="800000"/>
            <a:headEnd/>
            <a:tailEnd/>
          </a:ln>
        </p:spPr>
        <p:txBody>
          <a:bodyPr/>
          <a:lstStyle/>
          <a:p>
            <a:pPr marL="342900" indent="-342900">
              <a:spcBef>
                <a:spcPct val="20000"/>
              </a:spcBef>
              <a:buFontTx/>
              <a:buChar char="•"/>
            </a:pPr>
            <a:r>
              <a:rPr lang="en-US" sz="2800" dirty="0">
                <a:latin typeface="Arial" charset="0"/>
              </a:rPr>
              <a:t>Seksuele </a:t>
            </a:r>
            <a:r>
              <a:rPr lang="en-US" sz="2800" dirty="0" err="1">
                <a:latin typeface="Arial" charset="0"/>
              </a:rPr>
              <a:t>Motivatie</a:t>
            </a:r>
            <a:endParaRPr lang="en-US" sz="2800" dirty="0">
              <a:latin typeface="Arial" charset="0"/>
            </a:endParaRPr>
          </a:p>
          <a:p>
            <a:pPr marL="342900" indent="-342900">
              <a:spcBef>
                <a:spcPct val="20000"/>
              </a:spcBef>
            </a:pPr>
            <a:r>
              <a:rPr lang="en-US" sz="2800" dirty="0">
                <a:latin typeface="Arial" charset="0"/>
              </a:rPr>
              <a:t>       </a:t>
            </a:r>
            <a:r>
              <a:rPr lang="en-US" sz="2400" dirty="0">
                <a:latin typeface="Arial" charset="0"/>
              </a:rPr>
              <a:t>(</a:t>
            </a:r>
            <a:r>
              <a:rPr lang="en-US" sz="2400" dirty="0" err="1">
                <a:latin typeface="Arial" charset="0"/>
              </a:rPr>
              <a:t>verwachting</a:t>
            </a:r>
            <a:r>
              <a:rPr lang="en-US" sz="2400" dirty="0">
                <a:latin typeface="Arial" charset="0"/>
              </a:rPr>
              <a:t> </a:t>
            </a:r>
            <a:r>
              <a:rPr lang="en-US" sz="2400" dirty="0" err="1">
                <a:latin typeface="Arial" charset="0"/>
              </a:rPr>
              <a:t>dat</a:t>
            </a:r>
            <a:r>
              <a:rPr lang="en-US" sz="2400" dirty="0">
                <a:latin typeface="Arial" charset="0"/>
              </a:rPr>
              <a:t> het </a:t>
            </a:r>
            <a:r>
              <a:rPr lang="en-US" sz="2400" dirty="0" err="1">
                <a:latin typeface="Arial" charset="0"/>
              </a:rPr>
              <a:t>plezier</a:t>
            </a:r>
            <a:r>
              <a:rPr lang="en-US" sz="2400" dirty="0">
                <a:latin typeface="Arial" charset="0"/>
              </a:rPr>
              <a:t> </a:t>
            </a:r>
            <a:r>
              <a:rPr lang="en-US" sz="2400" dirty="0" err="1">
                <a:latin typeface="Arial" charset="0"/>
              </a:rPr>
              <a:t>oplevert</a:t>
            </a:r>
            <a:r>
              <a:rPr lang="en-US" sz="2400" dirty="0">
                <a:latin typeface="Arial" charset="0"/>
              </a:rPr>
              <a:t>) </a:t>
            </a:r>
            <a:endParaRPr lang="en-US" sz="2800" dirty="0">
              <a:latin typeface="Arial" charset="0"/>
            </a:endParaRPr>
          </a:p>
          <a:p>
            <a:pPr marL="342900" indent="-342900">
              <a:spcBef>
                <a:spcPct val="20000"/>
              </a:spcBef>
              <a:buFontTx/>
              <a:buChar char="•"/>
            </a:pPr>
            <a:r>
              <a:rPr lang="en-US" sz="2800" dirty="0" err="1">
                <a:latin typeface="Arial" charset="0"/>
              </a:rPr>
              <a:t>Opwinding</a:t>
            </a:r>
            <a:r>
              <a:rPr lang="en-US" sz="2800" dirty="0">
                <a:latin typeface="Arial" charset="0"/>
              </a:rPr>
              <a:t> </a:t>
            </a:r>
            <a:r>
              <a:rPr lang="en-US" sz="2800" dirty="0" err="1">
                <a:latin typeface="Arial" charset="0"/>
              </a:rPr>
              <a:t>tgv</a:t>
            </a:r>
            <a:r>
              <a:rPr lang="en-US" sz="2800" dirty="0">
                <a:latin typeface="Arial" charset="0"/>
              </a:rPr>
              <a:t> adequate </a:t>
            </a:r>
            <a:r>
              <a:rPr lang="en-US" sz="2800" dirty="0" err="1">
                <a:latin typeface="Arial" charset="0"/>
              </a:rPr>
              <a:t>stimulatie</a:t>
            </a:r>
            <a:endParaRPr lang="en-US" sz="2800" dirty="0">
              <a:latin typeface="Arial" charset="0"/>
            </a:endParaRPr>
          </a:p>
          <a:p>
            <a:pPr marL="342900" indent="-342900">
              <a:spcBef>
                <a:spcPct val="20000"/>
              </a:spcBef>
            </a:pPr>
            <a:r>
              <a:rPr lang="en-US" sz="2800" dirty="0">
                <a:latin typeface="Arial" charset="0"/>
              </a:rPr>
              <a:t>       </a:t>
            </a:r>
            <a:r>
              <a:rPr lang="en-US" sz="2400" dirty="0">
                <a:latin typeface="Arial" charset="0"/>
              </a:rPr>
              <a:t>(de </a:t>
            </a:r>
            <a:r>
              <a:rPr lang="en-US" sz="2400" dirty="0" err="1">
                <a:latin typeface="Arial" charset="0"/>
              </a:rPr>
              <a:t>juiste</a:t>
            </a:r>
            <a:r>
              <a:rPr lang="en-US" sz="2400" dirty="0">
                <a:latin typeface="Arial" charset="0"/>
              </a:rPr>
              <a:t> </a:t>
            </a:r>
            <a:r>
              <a:rPr lang="en-US" sz="2400" dirty="0" err="1">
                <a:latin typeface="Arial" charset="0"/>
              </a:rPr>
              <a:t>patrner,stimulus</a:t>
            </a:r>
            <a:r>
              <a:rPr lang="en-US" sz="2400" dirty="0">
                <a:latin typeface="Arial" charset="0"/>
              </a:rPr>
              <a:t> </a:t>
            </a:r>
            <a:r>
              <a:rPr lang="en-US" sz="2400" dirty="0" err="1">
                <a:latin typeface="Arial" charset="0"/>
              </a:rPr>
              <a:t>en</a:t>
            </a:r>
            <a:r>
              <a:rPr lang="en-US" sz="2400" dirty="0">
                <a:latin typeface="Arial" charset="0"/>
              </a:rPr>
              <a:t> context)</a:t>
            </a:r>
          </a:p>
          <a:p>
            <a:pPr marL="342900" indent="-342900">
              <a:spcBef>
                <a:spcPct val="20000"/>
              </a:spcBef>
              <a:buFontTx/>
              <a:buChar char="•"/>
            </a:pPr>
            <a:r>
              <a:rPr lang="en-US" sz="2800" dirty="0" err="1">
                <a:latin typeface="Arial" charset="0"/>
              </a:rPr>
              <a:t>Voldoende</a:t>
            </a:r>
            <a:r>
              <a:rPr lang="en-US" sz="2800" dirty="0">
                <a:latin typeface="Arial" charset="0"/>
              </a:rPr>
              <a:t> </a:t>
            </a:r>
            <a:r>
              <a:rPr lang="en-US" sz="2800" dirty="0" err="1">
                <a:latin typeface="Arial" charset="0"/>
              </a:rPr>
              <a:t>Zwelling</a:t>
            </a:r>
            <a:r>
              <a:rPr lang="en-US" sz="2800" dirty="0">
                <a:latin typeface="Arial" charset="0"/>
              </a:rPr>
              <a:t>/</a:t>
            </a:r>
            <a:r>
              <a:rPr lang="en-US" sz="2800" dirty="0" err="1">
                <a:latin typeface="Arial" charset="0"/>
              </a:rPr>
              <a:t>Lubricatie</a:t>
            </a:r>
            <a:r>
              <a:rPr lang="en-US" sz="2800" dirty="0">
                <a:latin typeface="Arial" charset="0"/>
              </a:rPr>
              <a:t> op moment van </a:t>
            </a:r>
            <a:r>
              <a:rPr lang="en-US" sz="2800" dirty="0" err="1">
                <a:latin typeface="Arial" charset="0"/>
              </a:rPr>
              <a:t>penetratie</a:t>
            </a:r>
            <a:endParaRPr lang="en-US" sz="2800" dirty="0">
              <a:latin typeface="Arial" charset="0"/>
            </a:endParaRPr>
          </a:p>
          <a:p>
            <a:pPr marL="342900" indent="-342900">
              <a:spcBef>
                <a:spcPct val="20000"/>
              </a:spcBef>
              <a:buFontTx/>
              <a:buChar char="•"/>
            </a:pPr>
            <a:r>
              <a:rPr lang="en-US" sz="2800" dirty="0" err="1">
                <a:latin typeface="Arial" charset="0"/>
              </a:rPr>
              <a:t>Voldoende</a:t>
            </a:r>
            <a:r>
              <a:rPr lang="en-US" sz="2800" dirty="0">
                <a:latin typeface="Arial" charset="0"/>
              </a:rPr>
              <a:t> </a:t>
            </a:r>
            <a:r>
              <a:rPr lang="en-US" sz="2800" dirty="0" err="1">
                <a:latin typeface="Arial" charset="0"/>
              </a:rPr>
              <a:t>relaxatie</a:t>
            </a:r>
            <a:r>
              <a:rPr lang="en-US" sz="2800" dirty="0">
                <a:latin typeface="Arial" charset="0"/>
              </a:rPr>
              <a:t> van de </a:t>
            </a:r>
            <a:r>
              <a:rPr lang="en-US" sz="2800" dirty="0" err="1">
                <a:latin typeface="Arial" charset="0"/>
              </a:rPr>
              <a:t>bekkenbodem</a:t>
            </a:r>
            <a:r>
              <a:rPr lang="en-US" sz="2800" dirty="0">
                <a:latin typeface="Arial" charset="0"/>
              </a:rPr>
              <a:t> </a:t>
            </a:r>
          </a:p>
          <a:p>
            <a:pPr>
              <a:spcBef>
                <a:spcPct val="20000"/>
              </a:spcBef>
            </a:pPr>
            <a:r>
              <a:rPr lang="en-US" sz="2800" dirty="0">
                <a:latin typeface="Arial" charset="0"/>
              </a:rPr>
              <a:t>       </a:t>
            </a:r>
            <a:r>
              <a:rPr lang="en-US" sz="2400" dirty="0">
                <a:latin typeface="Arial" charset="0"/>
              </a:rPr>
              <a:t>(</a:t>
            </a:r>
            <a:r>
              <a:rPr lang="en-US" sz="2400" dirty="0" err="1">
                <a:latin typeface="Arial" charset="0"/>
              </a:rPr>
              <a:t>niet</a:t>
            </a:r>
            <a:r>
              <a:rPr lang="en-US" sz="2400" dirty="0">
                <a:latin typeface="Arial" charset="0"/>
              </a:rPr>
              <a:t> </a:t>
            </a:r>
            <a:r>
              <a:rPr lang="en-US" sz="2400" dirty="0" err="1">
                <a:latin typeface="Arial" charset="0"/>
              </a:rPr>
              <a:t>teveel</a:t>
            </a:r>
            <a:r>
              <a:rPr lang="en-US" sz="2400" dirty="0">
                <a:latin typeface="Arial" charset="0"/>
              </a:rPr>
              <a:t> interne and </a:t>
            </a:r>
            <a:r>
              <a:rPr lang="en-US" sz="2400" dirty="0" err="1">
                <a:latin typeface="Arial" charset="0"/>
              </a:rPr>
              <a:t>externe</a:t>
            </a:r>
            <a:r>
              <a:rPr lang="en-US" sz="2400" dirty="0">
                <a:latin typeface="Arial" charset="0"/>
              </a:rPr>
              <a:t> stress)</a:t>
            </a:r>
            <a:endParaRPr lang="nl-NL" sz="2400" dirty="0">
              <a:latin typeface="Arial" charset="0"/>
            </a:endParaRPr>
          </a:p>
        </p:txBody>
      </p:sp>
      <p:sp>
        <p:nvSpPr>
          <p:cNvPr id="4" name="Tijdelijke aanduiding voor voettekst 1">
            <a:extLst>
              <a:ext uri="{FF2B5EF4-FFF2-40B4-BE49-F238E27FC236}">
                <a16:creationId xmlns:a16="http://schemas.microsoft.com/office/drawing/2014/main" id="{AFDD8AA5-3E09-4B96-AFE9-325255D3D3BF}"/>
              </a:ext>
            </a:extLst>
          </p:cNvPr>
          <p:cNvSpPr>
            <a:spLocks noGrp="1"/>
          </p:cNvSpPr>
          <p:nvPr>
            <p:ph type="ftr" sz="quarter" idx="11"/>
          </p:nvPr>
        </p:nvSpPr>
        <p:spPr>
          <a:xfrm>
            <a:off x="306208" y="6069905"/>
            <a:ext cx="6617405" cy="365125"/>
          </a:xfrm>
        </p:spPr>
        <p:txBody>
          <a:bodyPr/>
          <a:lstStyle/>
          <a:p>
            <a:pPr>
              <a:defRPr/>
            </a:pPr>
            <a:r>
              <a:rPr lang="en-GB"/>
              <a:t>© Rik van Lunsen</a:t>
            </a:r>
          </a:p>
        </p:txBody>
      </p:sp>
    </p:spTree>
    <p:extLst>
      <p:ext uri="{BB962C8B-B14F-4D97-AF65-F5344CB8AC3E}">
        <p14:creationId xmlns:p14="http://schemas.microsoft.com/office/powerpoint/2010/main" val="366987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F6F2476-85FE-CFAC-3E9F-43FEBCE84D78}"/>
              </a:ext>
            </a:extLst>
          </p:cNvPr>
          <p:cNvSpPr txBox="1"/>
          <p:nvPr/>
        </p:nvSpPr>
        <p:spPr>
          <a:xfrm>
            <a:off x="1844906" y="1210296"/>
            <a:ext cx="8279446" cy="954107"/>
          </a:xfrm>
          <a:prstGeom prst="rect">
            <a:avLst/>
          </a:prstGeom>
          <a:noFill/>
        </p:spPr>
        <p:txBody>
          <a:bodyPr wrap="none" rtlCol="0">
            <a:spAutoFit/>
          </a:bodyPr>
          <a:lstStyle/>
          <a:p>
            <a:r>
              <a:rPr lang="nl-NL" sz="2800" dirty="0"/>
              <a:t>10% van alle vrouwen heeft ALTIJD pijn bij penetratie.</a:t>
            </a:r>
          </a:p>
          <a:p>
            <a:r>
              <a:rPr lang="nl-NL" sz="2800" dirty="0"/>
              <a:t> In welke leeftijdscategorie is de prevalentie het hoogst?</a:t>
            </a:r>
          </a:p>
        </p:txBody>
      </p:sp>
      <p:sp>
        <p:nvSpPr>
          <p:cNvPr id="4" name="Tekstvak 3">
            <a:extLst>
              <a:ext uri="{FF2B5EF4-FFF2-40B4-BE49-F238E27FC236}">
                <a16:creationId xmlns:a16="http://schemas.microsoft.com/office/drawing/2014/main" id="{841DD768-2294-C0B5-CB03-430BBAC2E2D4}"/>
              </a:ext>
            </a:extLst>
          </p:cNvPr>
          <p:cNvSpPr txBox="1"/>
          <p:nvPr/>
        </p:nvSpPr>
        <p:spPr>
          <a:xfrm>
            <a:off x="4358640" y="3187596"/>
            <a:ext cx="6096000" cy="1815882"/>
          </a:xfrm>
          <a:prstGeom prst="rect">
            <a:avLst/>
          </a:prstGeom>
          <a:noFill/>
        </p:spPr>
        <p:txBody>
          <a:bodyPr wrap="square">
            <a:spAutoFit/>
          </a:bodyPr>
          <a:lstStyle/>
          <a:p>
            <a:pPr marL="342900" indent="-342900" algn="l" fontAlgn="base">
              <a:buClr>
                <a:srgbClr val="0070C0"/>
              </a:buClr>
              <a:buFont typeface="+mj-lt"/>
              <a:buAutoNum type="alphaUcPeriod"/>
            </a:pPr>
            <a:r>
              <a:rPr lang="nl-NL" sz="2800" b="0" i="0" dirty="0">
                <a:solidFill>
                  <a:srgbClr val="333333"/>
                </a:solidFill>
                <a:effectLst/>
                <a:latin typeface="Montserrat" panose="00000500000000000000" pitchFamily="2" charset="0"/>
              </a:rPr>
              <a:t>  </a:t>
            </a:r>
            <a:r>
              <a:rPr lang="nl-NL" sz="2800" b="1" i="0" dirty="0">
                <a:solidFill>
                  <a:srgbClr val="333333"/>
                </a:solidFill>
                <a:effectLst/>
                <a:latin typeface="Montserrat" panose="00000500000000000000" pitchFamily="2" charset="0"/>
              </a:rPr>
              <a:t>&lt; 25 jaar</a:t>
            </a:r>
          </a:p>
          <a:p>
            <a:pPr marL="342900" indent="-342900" algn="l" fontAlgn="base">
              <a:buClr>
                <a:srgbClr val="0070C0"/>
              </a:buClr>
              <a:buFont typeface="+mj-lt"/>
              <a:buAutoNum type="alphaUcPeriod"/>
            </a:pPr>
            <a:r>
              <a:rPr lang="nl-NL" sz="2800" b="1" i="0" dirty="0">
                <a:solidFill>
                  <a:srgbClr val="333333"/>
                </a:solidFill>
                <a:effectLst/>
                <a:latin typeface="Montserrat" panose="00000500000000000000" pitchFamily="2" charset="0"/>
              </a:rPr>
              <a:t>  45-60 jaar</a:t>
            </a:r>
          </a:p>
          <a:p>
            <a:pPr marL="342900" indent="-342900" algn="l" fontAlgn="base">
              <a:buClr>
                <a:srgbClr val="0070C0"/>
              </a:buClr>
              <a:buFont typeface="+mj-lt"/>
              <a:buAutoNum type="alphaUcPeriod"/>
            </a:pPr>
            <a:r>
              <a:rPr lang="nl-NL" sz="2800" b="1" i="0" dirty="0">
                <a:solidFill>
                  <a:srgbClr val="333333"/>
                </a:solidFill>
                <a:effectLst/>
                <a:latin typeface="Montserrat" panose="00000500000000000000" pitchFamily="2" charset="0"/>
              </a:rPr>
              <a:t>  25- 45 jaar</a:t>
            </a:r>
          </a:p>
          <a:p>
            <a:pPr marL="342900" indent="-342900" algn="l" fontAlgn="base">
              <a:buClr>
                <a:srgbClr val="0070C0"/>
              </a:buClr>
              <a:buFont typeface="+mj-lt"/>
              <a:buAutoNum type="alphaUcPeriod"/>
            </a:pPr>
            <a:r>
              <a:rPr lang="nl-NL" sz="2800" b="1" i="0" dirty="0">
                <a:solidFill>
                  <a:srgbClr val="333333"/>
                </a:solidFill>
                <a:effectLst/>
                <a:latin typeface="Montserrat" panose="00000500000000000000" pitchFamily="2" charset="0"/>
              </a:rPr>
              <a:t>  &gt; 60 jaar</a:t>
            </a:r>
          </a:p>
        </p:txBody>
      </p:sp>
      <p:pic>
        <p:nvPicPr>
          <p:cNvPr id="5" name="Afbeelding 4">
            <a:extLst>
              <a:ext uri="{FF2B5EF4-FFF2-40B4-BE49-F238E27FC236}">
                <a16:creationId xmlns:a16="http://schemas.microsoft.com/office/drawing/2014/main" id="{1A858C81-E66A-4938-7DCA-7DA8A1D841BE}"/>
              </a:ext>
            </a:extLst>
          </p:cNvPr>
          <p:cNvPicPr>
            <a:picLocks noChangeAspect="1"/>
          </p:cNvPicPr>
          <p:nvPr/>
        </p:nvPicPr>
        <p:blipFill>
          <a:blip r:embed="rId2"/>
          <a:stretch>
            <a:fillRect/>
          </a:stretch>
        </p:blipFill>
        <p:spPr>
          <a:xfrm>
            <a:off x="179925" y="289975"/>
            <a:ext cx="1804572" cy="688908"/>
          </a:xfrm>
          <a:prstGeom prst="rect">
            <a:avLst/>
          </a:prstGeom>
        </p:spPr>
      </p:pic>
      <p:sp>
        <p:nvSpPr>
          <p:cNvPr id="7" name="Tekstvak 6">
            <a:extLst>
              <a:ext uri="{FF2B5EF4-FFF2-40B4-BE49-F238E27FC236}">
                <a16:creationId xmlns:a16="http://schemas.microsoft.com/office/drawing/2014/main" id="{F749C3DD-473E-2A82-5129-A3A4F4CBDFF6}"/>
              </a:ext>
            </a:extLst>
          </p:cNvPr>
          <p:cNvSpPr txBox="1"/>
          <p:nvPr/>
        </p:nvSpPr>
        <p:spPr>
          <a:xfrm>
            <a:off x="2113280" y="270997"/>
            <a:ext cx="6096000" cy="707886"/>
          </a:xfrm>
          <a:prstGeom prst="rect">
            <a:avLst/>
          </a:prstGeom>
          <a:noFill/>
        </p:spPr>
        <p:txBody>
          <a:bodyPr wrap="square">
            <a:spAutoFit/>
          </a:bodyPr>
          <a:lstStyle/>
          <a:p>
            <a:r>
              <a:rPr lang="nl-NL" sz="4000" dirty="0">
                <a:solidFill>
                  <a:srgbClr val="7030A0"/>
                </a:solidFill>
              </a:rPr>
              <a:t>4</a:t>
            </a:r>
          </a:p>
        </p:txBody>
      </p:sp>
    </p:spTree>
    <p:extLst>
      <p:ext uri="{BB962C8B-B14F-4D97-AF65-F5344CB8AC3E}">
        <p14:creationId xmlns:p14="http://schemas.microsoft.com/office/powerpoint/2010/main" val="8995610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6248B68-861C-42F9-BB6B-70A45B122096}"/>
              </a:ext>
            </a:extLst>
          </p:cNvPr>
          <p:cNvSpPr>
            <a:spLocks noChangeArrowheads="1"/>
          </p:cNvSpPr>
          <p:nvPr/>
        </p:nvSpPr>
        <p:spPr bwMode="auto">
          <a:xfrm>
            <a:off x="1212350" y="106721"/>
            <a:ext cx="9339209" cy="91042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nl-NL" sz="4400" dirty="0" err="1">
                <a:latin typeface="Arial" panose="020B0604020202020204" pitchFamily="34" charset="0"/>
                <a:cs typeface="Arial" panose="020B0604020202020204" pitchFamily="34" charset="0"/>
              </a:rPr>
              <a:t>Pijn</a:t>
            </a:r>
            <a:r>
              <a:rPr lang="en-GB" altLang="nl-NL" sz="4400" dirty="0">
                <a:latin typeface="Arial" panose="020B0604020202020204" pitchFamily="34" charset="0"/>
                <a:cs typeface="Arial" panose="020B0604020202020204" pitchFamily="34" charset="0"/>
              </a:rPr>
              <a:t> </a:t>
            </a:r>
            <a:r>
              <a:rPr lang="en-GB" altLang="nl-NL" sz="4400" dirty="0" err="1">
                <a:latin typeface="Arial" panose="020B0604020202020204" pitchFamily="34" charset="0"/>
                <a:cs typeface="Arial" panose="020B0604020202020204" pitchFamily="34" charset="0"/>
              </a:rPr>
              <a:t>bij</a:t>
            </a:r>
            <a:r>
              <a:rPr lang="en-GB" altLang="nl-NL" sz="4400" dirty="0">
                <a:latin typeface="Arial" panose="020B0604020202020204" pitchFamily="34" charset="0"/>
                <a:cs typeface="Arial" panose="020B0604020202020204" pitchFamily="34" charset="0"/>
              </a:rPr>
              <a:t> het ‘</a:t>
            </a:r>
            <a:r>
              <a:rPr lang="en-GB" altLang="nl-NL" sz="4400" dirty="0" err="1">
                <a:latin typeface="Arial" panose="020B0604020202020204" pitchFamily="34" charset="0"/>
                <a:cs typeface="Arial" panose="020B0604020202020204" pitchFamily="34" charset="0"/>
              </a:rPr>
              <a:t>vrijen</a:t>
            </a:r>
            <a:r>
              <a:rPr lang="en-GB" altLang="nl-NL" sz="4400" dirty="0">
                <a:latin typeface="Arial" panose="020B0604020202020204" pitchFamily="34" charset="0"/>
                <a:cs typeface="Arial" panose="020B0604020202020204" pitchFamily="34" charset="0"/>
              </a:rPr>
              <a:t>’ (</a:t>
            </a:r>
            <a:r>
              <a:rPr lang="en-GB" altLang="nl-NL" sz="4400" dirty="0" err="1">
                <a:latin typeface="Arial" panose="020B0604020202020204" pitchFamily="34" charset="0"/>
                <a:cs typeface="Arial" panose="020B0604020202020204" pitchFamily="34" charset="0"/>
              </a:rPr>
              <a:t>dyspareunie</a:t>
            </a:r>
            <a:r>
              <a:rPr lang="en-GB" altLang="nl-NL" sz="4400" dirty="0">
                <a:latin typeface="Arial" panose="020B0604020202020204" pitchFamily="34" charset="0"/>
                <a:cs typeface="Arial" panose="020B0604020202020204" pitchFamily="34" charset="0"/>
              </a:rPr>
              <a:t>)</a:t>
            </a:r>
          </a:p>
        </p:txBody>
      </p:sp>
      <p:sp>
        <p:nvSpPr>
          <p:cNvPr id="3" name="Rectangle 5">
            <a:extLst>
              <a:ext uri="{FF2B5EF4-FFF2-40B4-BE49-F238E27FC236}">
                <a16:creationId xmlns:a16="http://schemas.microsoft.com/office/drawing/2014/main" id="{36211074-9523-4DF7-AABC-FC4A2CA47567}"/>
              </a:ext>
            </a:extLst>
          </p:cNvPr>
          <p:cNvSpPr>
            <a:spLocks noChangeArrowheads="1"/>
          </p:cNvSpPr>
          <p:nvPr/>
        </p:nvSpPr>
        <p:spPr bwMode="auto">
          <a:xfrm>
            <a:off x="1078786" y="1557338"/>
            <a:ext cx="10674849" cy="446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20000"/>
              </a:spcBef>
              <a:buFontTx/>
              <a:buNone/>
            </a:pPr>
            <a:r>
              <a:rPr lang="en-GB" altLang="nl-NL" dirty="0">
                <a:latin typeface="Arial" panose="020B0604020202020204" pitchFamily="34" charset="0"/>
                <a:cs typeface="Arial" panose="020B0604020202020204" pitchFamily="34" charset="0"/>
              </a:rPr>
              <a:t>57% van alle </a:t>
            </a:r>
            <a:r>
              <a:rPr lang="en-GB" altLang="nl-NL" dirty="0" err="1">
                <a:latin typeface="Arial" panose="020B0604020202020204" pitchFamily="34" charset="0"/>
                <a:cs typeface="Arial" panose="020B0604020202020204" pitchFamily="34" charset="0"/>
              </a:rPr>
              <a:t>vrouwen</a:t>
            </a:r>
            <a:r>
              <a:rPr lang="en-GB" altLang="nl-NL" dirty="0">
                <a:latin typeface="Arial" panose="020B0604020202020204" pitchFamily="34" charset="0"/>
                <a:cs typeface="Arial" panose="020B0604020202020204" pitchFamily="34" charset="0"/>
              </a:rPr>
              <a:t> &lt; 25 </a:t>
            </a:r>
            <a:r>
              <a:rPr lang="en-GB" altLang="nl-NL" dirty="0" err="1">
                <a:latin typeface="Arial" panose="020B0604020202020204" pitchFamily="34" charset="0"/>
                <a:cs typeface="Arial" panose="020B0604020202020204" pitchFamily="34" charset="0"/>
              </a:rPr>
              <a:t>jaar</a:t>
            </a:r>
            <a:r>
              <a:rPr lang="en-GB" altLang="nl-NL" dirty="0">
                <a:latin typeface="Arial" panose="020B0604020202020204" pitchFamily="34" charset="0"/>
                <a:cs typeface="Arial" panose="020B0604020202020204" pitchFamily="34" charset="0"/>
              </a:rPr>
              <a:t> </a:t>
            </a:r>
            <a:r>
              <a:rPr lang="en-GB" altLang="nl-NL" dirty="0" err="1">
                <a:latin typeface="Arial" panose="020B0604020202020204" pitchFamily="34" charset="0"/>
                <a:cs typeface="Arial" panose="020B0604020202020204" pitchFamily="34" charset="0"/>
              </a:rPr>
              <a:t>heeft</a:t>
            </a:r>
            <a:r>
              <a:rPr lang="en-GB" altLang="nl-NL" dirty="0">
                <a:latin typeface="Arial" panose="020B0604020202020204" pitchFamily="34" charset="0"/>
                <a:cs typeface="Arial" panose="020B0604020202020204" pitchFamily="34" charset="0"/>
              </a:rPr>
              <a:t> </a:t>
            </a:r>
            <a:r>
              <a:rPr lang="en-GB" altLang="nl-NL" dirty="0" err="1">
                <a:latin typeface="Arial" panose="020B0604020202020204" pitchFamily="34" charset="0"/>
                <a:cs typeface="Arial" panose="020B0604020202020204" pitchFamily="34" charset="0"/>
              </a:rPr>
              <a:t>soms</a:t>
            </a:r>
            <a:r>
              <a:rPr lang="en-GB" altLang="nl-NL" dirty="0">
                <a:latin typeface="Arial" panose="020B0604020202020204" pitchFamily="34" charset="0"/>
                <a:cs typeface="Arial" panose="020B0604020202020204" pitchFamily="34" charset="0"/>
              </a:rPr>
              <a:t> </a:t>
            </a:r>
            <a:r>
              <a:rPr lang="en-GB" altLang="nl-NL" dirty="0" err="1">
                <a:latin typeface="Arial" panose="020B0604020202020204" pitchFamily="34" charset="0"/>
                <a:cs typeface="Arial" panose="020B0604020202020204" pitchFamily="34" charset="0"/>
              </a:rPr>
              <a:t>pijn</a:t>
            </a:r>
            <a:endParaRPr lang="en-GB" altLang="nl-NL" dirty="0">
              <a:latin typeface="Arial" panose="020B0604020202020204" pitchFamily="34" charset="0"/>
              <a:cs typeface="Arial" panose="020B0604020202020204" pitchFamily="34" charset="0"/>
            </a:endParaRPr>
          </a:p>
          <a:p>
            <a:pPr eaLnBrk="1" hangingPunct="1">
              <a:lnSpc>
                <a:spcPct val="80000"/>
              </a:lnSpc>
              <a:spcBef>
                <a:spcPct val="20000"/>
              </a:spcBef>
              <a:buFontTx/>
              <a:buNone/>
            </a:pPr>
            <a:r>
              <a:rPr lang="en-GB" altLang="nl-NL" dirty="0">
                <a:latin typeface="Arial" panose="020B0604020202020204" pitchFamily="34" charset="0"/>
                <a:cs typeface="Arial" panose="020B0604020202020204" pitchFamily="34" charset="0"/>
              </a:rPr>
              <a:t>20% van alle </a:t>
            </a:r>
            <a:r>
              <a:rPr lang="en-GB" altLang="nl-NL" dirty="0" err="1">
                <a:latin typeface="Arial" panose="020B0604020202020204" pitchFamily="34" charset="0"/>
                <a:cs typeface="Arial" panose="020B0604020202020204" pitchFamily="34" charset="0"/>
              </a:rPr>
              <a:t>vrouwen</a:t>
            </a:r>
            <a:r>
              <a:rPr lang="en-GB" altLang="nl-NL" dirty="0">
                <a:latin typeface="Arial" panose="020B0604020202020204" pitchFamily="34" charset="0"/>
                <a:cs typeface="Arial" panose="020B0604020202020204" pitchFamily="34" charset="0"/>
              </a:rPr>
              <a:t> &lt; 25 </a:t>
            </a:r>
            <a:r>
              <a:rPr lang="en-GB" altLang="nl-NL" dirty="0" err="1">
                <a:latin typeface="Arial" panose="020B0604020202020204" pitchFamily="34" charset="0"/>
                <a:cs typeface="Arial" panose="020B0604020202020204" pitchFamily="34" charset="0"/>
              </a:rPr>
              <a:t>jaar</a:t>
            </a:r>
            <a:r>
              <a:rPr lang="en-GB" altLang="nl-NL" dirty="0">
                <a:latin typeface="Arial" panose="020B0604020202020204" pitchFamily="34" charset="0"/>
                <a:cs typeface="Arial" panose="020B0604020202020204" pitchFamily="34" charset="0"/>
              </a:rPr>
              <a:t> </a:t>
            </a:r>
            <a:r>
              <a:rPr lang="en-GB" altLang="nl-NL" dirty="0" err="1">
                <a:latin typeface="Arial" panose="020B0604020202020204" pitchFamily="34" charset="0"/>
                <a:cs typeface="Arial" panose="020B0604020202020204" pitchFamily="34" charset="0"/>
              </a:rPr>
              <a:t>heeft</a:t>
            </a:r>
            <a:r>
              <a:rPr lang="en-GB" altLang="nl-NL" dirty="0">
                <a:latin typeface="Arial" panose="020B0604020202020204" pitchFamily="34" charset="0"/>
                <a:cs typeface="Arial" panose="020B0604020202020204" pitchFamily="34" charset="0"/>
              </a:rPr>
              <a:t> </a:t>
            </a:r>
            <a:r>
              <a:rPr lang="en-GB" altLang="nl-NL" dirty="0" err="1">
                <a:latin typeface="Arial" panose="020B0604020202020204" pitchFamily="34" charset="0"/>
                <a:cs typeface="Arial" panose="020B0604020202020204" pitchFamily="34" charset="0"/>
              </a:rPr>
              <a:t>altijd</a:t>
            </a:r>
            <a:r>
              <a:rPr lang="en-GB" altLang="nl-NL" dirty="0">
                <a:latin typeface="Arial" panose="020B0604020202020204" pitchFamily="34" charset="0"/>
                <a:cs typeface="Arial" panose="020B0604020202020204" pitchFamily="34" charset="0"/>
              </a:rPr>
              <a:t> </a:t>
            </a:r>
            <a:r>
              <a:rPr lang="en-GB" altLang="nl-NL" dirty="0" err="1">
                <a:latin typeface="Arial" panose="020B0604020202020204" pitchFamily="34" charset="0"/>
                <a:cs typeface="Arial" panose="020B0604020202020204" pitchFamily="34" charset="0"/>
              </a:rPr>
              <a:t>pijn</a:t>
            </a:r>
            <a:endParaRPr lang="en-GB" altLang="nl-NL" dirty="0">
              <a:latin typeface="Arial" panose="020B0604020202020204" pitchFamily="34" charset="0"/>
              <a:cs typeface="Arial" panose="020B0604020202020204" pitchFamily="34" charset="0"/>
            </a:endParaRPr>
          </a:p>
          <a:p>
            <a:pPr eaLnBrk="1" hangingPunct="1">
              <a:lnSpc>
                <a:spcPct val="80000"/>
              </a:lnSpc>
              <a:spcBef>
                <a:spcPct val="20000"/>
              </a:spcBef>
              <a:buFontTx/>
              <a:buNone/>
            </a:pPr>
            <a:r>
              <a:rPr lang="en-GB" altLang="nl-NL" dirty="0">
                <a:latin typeface="Arial" panose="020B0604020202020204" pitchFamily="34" charset="0"/>
                <a:cs typeface="Arial" panose="020B0604020202020204" pitchFamily="34" charset="0"/>
              </a:rPr>
              <a:t>10% van </a:t>
            </a:r>
            <a:r>
              <a:rPr lang="en-GB" altLang="nl-NL" dirty="0">
                <a:solidFill>
                  <a:schemeClr val="hlink"/>
                </a:solidFill>
                <a:latin typeface="Arial" panose="020B0604020202020204" pitchFamily="34" charset="0"/>
                <a:cs typeface="Arial" panose="020B0604020202020204" pitchFamily="34" charset="0"/>
              </a:rPr>
              <a:t>alle</a:t>
            </a:r>
            <a:r>
              <a:rPr lang="en-GB" altLang="nl-NL" dirty="0">
                <a:latin typeface="Arial" panose="020B0604020202020204" pitchFamily="34" charset="0"/>
                <a:cs typeface="Arial" panose="020B0604020202020204" pitchFamily="34" charset="0"/>
              </a:rPr>
              <a:t> </a:t>
            </a:r>
            <a:r>
              <a:rPr lang="en-GB" altLang="nl-NL" dirty="0" err="1">
                <a:latin typeface="Arial" panose="020B0604020202020204" pitchFamily="34" charset="0"/>
                <a:cs typeface="Arial" panose="020B0604020202020204" pitchFamily="34" charset="0"/>
              </a:rPr>
              <a:t>vrouwen</a:t>
            </a:r>
            <a:r>
              <a:rPr lang="en-GB" altLang="nl-NL" dirty="0">
                <a:latin typeface="Arial" panose="020B0604020202020204" pitchFamily="34" charset="0"/>
                <a:cs typeface="Arial" panose="020B0604020202020204" pitchFamily="34" charset="0"/>
              </a:rPr>
              <a:t> </a:t>
            </a:r>
            <a:r>
              <a:rPr lang="en-GB" altLang="nl-NL" dirty="0" err="1">
                <a:latin typeface="Arial" panose="020B0604020202020204" pitchFamily="34" charset="0"/>
                <a:cs typeface="Arial" panose="020B0604020202020204" pitchFamily="34" charset="0"/>
              </a:rPr>
              <a:t>heeft</a:t>
            </a:r>
            <a:r>
              <a:rPr lang="en-GB" altLang="nl-NL" dirty="0">
                <a:latin typeface="Arial" panose="020B0604020202020204" pitchFamily="34" charset="0"/>
                <a:cs typeface="Arial" panose="020B0604020202020204" pitchFamily="34" charset="0"/>
              </a:rPr>
              <a:t> </a:t>
            </a:r>
            <a:r>
              <a:rPr lang="en-GB" altLang="nl-NL" dirty="0" err="1">
                <a:latin typeface="Arial" panose="020B0604020202020204" pitchFamily="34" charset="0"/>
                <a:cs typeface="Arial" panose="020B0604020202020204" pitchFamily="34" charset="0"/>
              </a:rPr>
              <a:t>altijd</a:t>
            </a:r>
            <a:r>
              <a:rPr lang="en-GB" altLang="nl-NL" dirty="0">
                <a:latin typeface="Arial" panose="020B0604020202020204" pitchFamily="34" charset="0"/>
                <a:cs typeface="Arial" panose="020B0604020202020204" pitchFamily="34" charset="0"/>
              </a:rPr>
              <a:t> </a:t>
            </a:r>
            <a:r>
              <a:rPr lang="en-GB" altLang="nl-NL" dirty="0" err="1">
                <a:latin typeface="Arial" panose="020B0604020202020204" pitchFamily="34" charset="0"/>
                <a:cs typeface="Arial" panose="020B0604020202020204" pitchFamily="34" charset="0"/>
              </a:rPr>
              <a:t>pijn</a:t>
            </a:r>
            <a:endParaRPr lang="en-GB" altLang="nl-NL" dirty="0">
              <a:latin typeface="Arial" panose="020B0604020202020204" pitchFamily="34" charset="0"/>
              <a:cs typeface="Arial" panose="020B0604020202020204" pitchFamily="34" charset="0"/>
            </a:endParaRPr>
          </a:p>
          <a:p>
            <a:pPr eaLnBrk="1" hangingPunct="1">
              <a:lnSpc>
                <a:spcPct val="80000"/>
              </a:lnSpc>
              <a:spcBef>
                <a:spcPct val="20000"/>
              </a:spcBef>
              <a:buFontTx/>
              <a:buNone/>
            </a:pPr>
            <a:r>
              <a:rPr lang="nl-NL" altLang="nl-NL" sz="1400" i="1" dirty="0">
                <a:solidFill>
                  <a:schemeClr val="accent2"/>
                </a:solidFill>
                <a:latin typeface="Tahoma" panose="020B0604030504040204" pitchFamily="34" charset="0"/>
                <a:cs typeface="Arial" panose="020B0604020202020204" pitchFamily="34" charset="0"/>
              </a:rPr>
              <a:t>                           (</a:t>
            </a:r>
            <a:r>
              <a:rPr lang="en-US" altLang="nl-NL" sz="1400" i="1" dirty="0" err="1">
                <a:solidFill>
                  <a:schemeClr val="accent2"/>
                </a:solidFill>
                <a:latin typeface="Tahoma" panose="020B0604030504040204" pitchFamily="34" charset="0"/>
                <a:cs typeface="Arial" panose="020B0604020202020204" pitchFamily="34" charset="0"/>
              </a:rPr>
              <a:t>Elmerstig</a:t>
            </a:r>
            <a:r>
              <a:rPr lang="en-US" altLang="nl-NL" sz="1400" i="1" dirty="0">
                <a:solidFill>
                  <a:schemeClr val="accent2"/>
                </a:solidFill>
                <a:latin typeface="Tahoma" panose="020B0604030504040204" pitchFamily="34" charset="0"/>
                <a:cs typeface="Arial" panose="020B0604020202020204" pitchFamily="34" charset="0"/>
              </a:rPr>
              <a:t> et al., 2009</a:t>
            </a:r>
            <a:r>
              <a:rPr lang="nl-NL" altLang="nl-NL" sz="1400" i="1" dirty="0">
                <a:solidFill>
                  <a:schemeClr val="accent2"/>
                </a:solidFill>
                <a:latin typeface="Tahoma" panose="020B0604030504040204" pitchFamily="34" charset="0"/>
                <a:cs typeface="Arial" panose="020B0604020202020204" pitchFamily="34" charset="0"/>
              </a:rPr>
              <a:t>;</a:t>
            </a:r>
            <a:r>
              <a:rPr lang="en-US" altLang="nl-NL" sz="1400" i="1" dirty="0">
                <a:solidFill>
                  <a:schemeClr val="accent2"/>
                </a:solidFill>
                <a:latin typeface="Tahoma" panose="020B0604030504040204" pitchFamily="34" charset="0"/>
                <a:cs typeface="Arial" panose="020B0604020202020204" pitchFamily="34" charset="0"/>
              </a:rPr>
              <a:t>de Graaf et al., 2005, 2012</a:t>
            </a:r>
            <a:r>
              <a:rPr lang="nl-NL" altLang="nl-NL" sz="1400" i="1" dirty="0">
                <a:solidFill>
                  <a:schemeClr val="accent2"/>
                </a:solidFill>
                <a:latin typeface="Tahoma" panose="020B0604030504040204" pitchFamily="34" charset="0"/>
                <a:cs typeface="Arial" panose="020B0604020202020204" pitchFamily="34" charset="0"/>
              </a:rPr>
              <a:t>)</a:t>
            </a:r>
          </a:p>
          <a:p>
            <a:pPr eaLnBrk="1" hangingPunct="1">
              <a:lnSpc>
                <a:spcPct val="80000"/>
              </a:lnSpc>
              <a:spcBef>
                <a:spcPct val="20000"/>
              </a:spcBef>
              <a:buFontTx/>
              <a:buNone/>
            </a:pPr>
            <a:endParaRPr lang="en-GB" altLang="nl-NL" dirty="0">
              <a:latin typeface="Arial" panose="020B0604020202020204" pitchFamily="34" charset="0"/>
              <a:cs typeface="Arial" panose="020B0604020202020204" pitchFamily="34" charset="0"/>
            </a:endParaRPr>
          </a:p>
          <a:p>
            <a:pPr marL="0" indent="0">
              <a:lnSpc>
                <a:spcPct val="80000"/>
              </a:lnSpc>
              <a:spcBef>
                <a:spcPct val="20000"/>
              </a:spcBef>
              <a:buNone/>
            </a:pPr>
            <a:r>
              <a:rPr lang="en-GB" altLang="nl-NL" dirty="0" err="1">
                <a:latin typeface="Arial" panose="020B0604020202020204" pitchFamily="34" charset="0"/>
                <a:cs typeface="Arial" panose="020B0604020202020204" pitchFamily="34" charset="0"/>
              </a:rPr>
              <a:t>Hoofdoorzaak</a:t>
            </a:r>
            <a:r>
              <a:rPr lang="en-GB" altLang="nl-NL" dirty="0">
                <a:latin typeface="Arial" panose="020B0604020202020204" pitchFamily="34" charset="0"/>
                <a:cs typeface="Arial" panose="020B0604020202020204" pitchFamily="34" charset="0"/>
              </a:rPr>
              <a:t>: </a:t>
            </a:r>
          </a:p>
          <a:p>
            <a:pPr marL="0" indent="0">
              <a:lnSpc>
                <a:spcPct val="80000"/>
              </a:lnSpc>
              <a:spcBef>
                <a:spcPct val="20000"/>
              </a:spcBef>
              <a:buNone/>
            </a:pPr>
            <a:r>
              <a:rPr lang="en-GB" altLang="nl-NL" dirty="0" err="1">
                <a:latin typeface="Arial" panose="020B0604020202020204" pitchFamily="34" charset="0"/>
                <a:cs typeface="Arial" panose="020B0604020202020204" pitchFamily="34" charset="0"/>
              </a:rPr>
              <a:t>Penetratie</a:t>
            </a:r>
            <a:r>
              <a:rPr lang="en-GB" altLang="nl-NL" dirty="0">
                <a:latin typeface="Arial" panose="020B0604020202020204" pitchFamily="34" charset="0"/>
                <a:cs typeface="Arial" panose="020B0604020202020204" pitchFamily="34" charset="0"/>
              </a:rPr>
              <a:t> </a:t>
            </a:r>
            <a:r>
              <a:rPr lang="en-GB" altLang="nl-NL" dirty="0" err="1">
                <a:latin typeface="Arial" panose="020B0604020202020204" pitchFamily="34" charset="0"/>
                <a:cs typeface="Arial" panose="020B0604020202020204" pitchFamily="34" charset="0"/>
              </a:rPr>
              <a:t>bij</a:t>
            </a:r>
            <a:r>
              <a:rPr lang="en-GB" altLang="nl-NL" dirty="0">
                <a:latin typeface="Arial" panose="020B0604020202020204" pitchFamily="34" charset="0"/>
                <a:cs typeface="Arial" panose="020B0604020202020204" pitchFamily="34" charset="0"/>
              </a:rPr>
              <a:t> (</a:t>
            </a:r>
            <a:r>
              <a:rPr lang="en-GB" altLang="nl-NL" dirty="0" err="1">
                <a:latin typeface="Arial" panose="020B0604020202020204" pitchFamily="34" charset="0"/>
                <a:cs typeface="Arial" panose="020B0604020202020204" pitchFamily="34" charset="0"/>
              </a:rPr>
              <a:t>nog</a:t>
            </a:r>
            <a:r>
              <a:rPr lang="en-GB" altLang="nl-NL" dirty="0">
                <a:latin typeface="Arial" panose="020B0604020202020204" pitchFamily="34" charset="0"/>
                <a:cs typeface="Arial" panose="020B0604020202020204" pitchFamily="34" charset="0"/>
              </a:rPr>
              <a:t>) </a:t>
            </a:r>
            <a:r>
              <a:rPr lang="en-GB" altLang="nl-NL" dirty="0" err="1">
                <a:latin typeface="Arial" panose="020B0604020202020204" pitchFamily="34" charset="0"/>
                <a:cs typeface="Arial" panose="020B0604020202020204" pitchFamily="34" charset="0"/>
              </a:rPr>
              <a:t>onvoldoende</a:t>
            </a:r>
            <a:r>
              <a:rPr lang="en-GB" altLang="nl-NL" dirty="0">
                <a:latin typeface="Arial" panose="020B0604020202020204" pitchFamily="34" charset="0"/>
                <a:cs typeface="Arial" panose="020B0604020202020204" pitchFamily="34" charset="0"/>
              </a:rPr>
              <a:t> </a:t>
            </a:r>
            <a:r>
              <a:rPr lang="en-GB" altLang="nl-NL" dirty="0" err="1">
                <a:latin typeface="Arial" panose="020B0604020202020204" pitchFamily="34" charset="0"/>
                <a:cs typeface="Arial" panose="020B0604020202020204" pitchFamily="34" charset="0"/>
              </a:rPr>
              <a:t>opwinding</a:t>
            </a:r>
            <a:r>
              <a:rPr lang="en-GB" altLang="nl-NL" dirty="0">
                <a:latin typeface="Arial" panose="020B0604020202020204" pitchFamily="34" charset="0"/>
                <a:cs typeface="Arial" panose="020B0604020202020204" pitchFamily="34" charset="0"/>
              </a:rPr>
              <a:t>, </a:t>
            </a:r>
            <a:r>
              <a:rPr lang="en-GB" altLang="nl-NL" dirty="0" err="1">
                <a:latin typeface="Arial" panose="020B0604020202020204" pitchFamily="34" charset="0"/>
                <a:cs typeface="Arial" panose="020B0604020202020204" pitchFamily="34" charset="0"/>
              </a:rPr>
              <a:t>lubricatie</a:t>
            </a:r>
            <a:r>
              <a:rPr lang="en-GB" altLang="nl-NL" dirty="0">
                <a:latin typeface="Arial" panose="020B0604020202020204" pitchFamily="34" charset="0"/>
                <a:cs typeface="Arial" panose="020B0604020202020204" pitchFamily="34" charset="0"/>
              </a:rPr>
              <a:t>, </a:t>
            </a:r>
            <a:r>
              <a:rPr lang="en-GB" altLang="nl-NL" dirty="0" err="1">
                <a:latin typeface="Arial" panose="020B0604020202020204" pitchFamily="34" charset="0"/>
                <a:cs typeface="Arial" panose="020B0604020202020204" pitchFamily="34" charset="0"/>
              </a:rPr>
              <a:t>zwelling</a:t>
            </a:r>
            <a:r>
              <a:rPr lang="en-GB" altLang="nl-NL" dirty="0">
                <a:latin typeface="Arial" panose="020B0604020202020204" pitchFamily="34" charset="0"/>
                <a:cs typeface="Arial" panose="020B0604020202020204" pitchFamily="34" charset="0"/>
              </a:rPr>
              <a:t> </a:t>
            </a:r>
            <a:r>
              <a:rPr lang="en-GB" altLang="nl-NL" dirty="0" err="1">
                <a:latin typeface="Arial" panose="020B0604020202020204" pitchFamily="34" charset="0"/>
                <a:cs typeface="Arial" panose="020B0604020202020204" pitchFamily="34" charset="0"/>
              </a:rPr>
              <a:t>en</a:t>
            </a:r>
            <a:r>
              <a:rPr lang="en-GB" altLang="nl-NL" dirty="0">
                <a:latin typeface="Arial" panose="020B0604020202020204" pitchFamily="34" charset="0"/>
                <a:cs typeface="Arial" panose="020B0604020202020204" pitchFamily="34" charset="0"/>
              </a:rPr>
              <a:t> </a:t>
            </a:r>
            <a:r>
              <a:rPr lang="en-GB" altLang="nl-NL" dirty="0" err="1">
                <a:latin typeface="Arial" panose="020B0604020202020204" pitchFamily="34" charset="0"/>
                <a:cs typeface="Arial" panose="020B0604020202020204" pitchFamily="34" charset="0"/>
              </a:rPr>
              <a:t>ontspanning</a:t>
            </a:r>
            <a:r>
              <a:rPr lang="en-GB" altLang="nl-NL" dirty="0">
                <a:latin typeface="Arial" panose="020B0604020202020204" pitchFamily="34" charset="0"/>
                <a:cs typeface="Arial" panose="020B0604020202020204" pitchFamily="34" charset="0"/>
              </a:rPr>
              <a:t>. </a:t>
            </a:r>
          </a:p>
          <a:p>
            <a:pPr eaLnBrk="1" hangingPunct="1">
              <a:lnSpc>
                <a:spcPct val="80000"/>
              </a:lnSpc>
              <a:spcBef>
                <a:spcPct val="20000"/>
              </a:spcBef>
              <a:buFontTx/>
              <a:buNone/>
            </a:pPr>
            <a:endParaRPr lang="en-GB" altLang="nl-NL" dirty="0">
              <a:latin typeface="Arial" panose="020B0604020202020204" pitchFamily="34" charset="0"/>
              <a:cs typeface="Arial" panose="020B0604020202020204" pitchFamily="34" charset="0"/>
            </a:endParaRPr>
          </a:p>
          <a:p>
            <a:pPr eaLnBrk="1" hangingPunct="1">
              <a:lnSpc>
                <a:spcPct val="80000"/>
              </a:lnSpc>
              <a:spcBef>
                <a:spcPct val="20000"/>
              </a:spcBef>
              <a:buFontTx/>
              <a:buNone/>
            </a:pPr>
            <a:r>
              <a:rPr lang="en-GB" altLang="nl-NL" dirty="0">
                <a:latin typeface="Arial" panose="020B0604020202020204" pitchFamily="34" charset="0"/>
                <a:cs typeface="Arial" panose="020B0604020202020204" pitchFamily="34" charset="0"/>
              </a:rPr>
              <a:t>50% van de </a:t>
            </a:r>
            <a:r>
              <a:rPr lang="en-GB" altLang="nl-NL" dirty="0" err="1">
                <a:latin typeface="Arial" panose="020B0604020202020204" pitchFamily="34" charset="0"/>
                <a:cs typeface="Arial" panose="020B0604020202020204" pitchFamily="34" charset="0"/>
              </a:rPr>
              <a:t>vrouwen</a:t>
            </a:r>
            <a:r>
              <a:rPr lang="en-GB" altLang="nl-NL" dirty="0">
                <a:latin typeface="Arial" panose="020B0604020202020204" pitchFamily="34" charset="0"/>
                <a:cs typeface="Arial" panose="020B0604020202020204" pitchFamily="34" charset="0"/>
              </a:rPr>
              <a:t> met </a:t>
            </a:r>
            <a:r>
              <a:rPr lang="en-GB" altLang="nl-NL" dirty="0" err="1">
                <a:latin typeface="Arial" panose="020B0604020202020204" pitchFamily="34" charset="0"/>
                <a:cs typeface="Arial" panose="020B0604020202020204" pitchFamily="34" charset="0"/>
              </a:rPr>
              <a:t>dyspareunie</a:t>
            </a:r>
            <a:r>
              <a:rPr lang="en-GB" altLang="nl-NL" dirty="0">
                <a:latin typeface="Arial" panose="020B0604020202020204" pitchFamily="34" charset="0"/>
                <a:cs typeface="Arial" panose="020B0604020202020204" pitchFamily="34" charset="0"/>
              </a:rPr>
              <a:t> </a:t>
            </a:r>
            <a:r>
              <a:rPr lang="en-GB" altLang="nl-NL" dirty="0" err="1">
                <a:latin typeface="Arial" panose="020B0604020202020204" pitchFamily="34" charset="0"/>
                <a:cs typeface="Arial" panose="020B0604020202020204" pitchFamily="34" charset="0"/>
              </a:rPr>
              <a:t>vindt</a:t>
            </a:r>
            <a:r>
              <a:rPr lang="en-GB" altLang="nl-NL" dirty="0">
                <a:latin typeface="Arial" panose="020B0604020202020204" pitchFamily="34" charset="0"/>
                <a:cs typeface="Arial" panose="020B0604020202020204" pitchFamily="34" charset="0"/>
              </a:rPr>
              <a:t> </a:t>
            </a:r>
            <a:r>
              <a:rPr lang="en-GB" altLang="nl-NL" dirty="0" err="1">
                <a:latin typeface="Arial" panose="020B0604020202020204" pitchFamily="34" charset="0"/>
                <a:cs typeface="Arial" panose="020B0604020202020204" pitchFamily="34" charset="0"/>
              </a:rPr>
              <a:t>dat</a:t>
            </a:r>
            <a:r>
              <a:rPr lang="en-GB" altLang="nl-NL" dirty="0">
                <a:latin typeface="Arial" panose="020B0604020202020204" pitchFamily="34" charset="0"/>
                <a:cs typeface="Arial" panose="020B0604020202020204" pitchFamily="34" charset="0"/>
              </a:rPr>
              <a:t> </a:t>
            </a:r>
            <a:r>
              <a:rPr lang="en-GB" altLang="nl-NL" dirty="0" err="1">
                <a:latin typeface="Arial" panose="020B0604020202020204" pitchFamily="34" charset="0"/>
                <a:cs typeface="Arial" panose="020B0604020202020204" pitchFamily="34" charset="0"/>
              </a:rPr>
              <a:t>normaal</a:t>
            </a:r>
            <a:r>
              <a:rPr lang="en-GB" altLang="nl-NL" dirty="0">
                <a:latin typeface="Arial" panose="020B0604020202020204" pitchFamily="34" charset="0"/>
                <a:cs typeface="Arial" panose="020B0604020202020204" pitchFamily="34" charset="0"/>
              </a:rPr>
              <a:t> </a:t>
            </a:r>
            <a:r>
              <a:rPr lang="en-GB" altLang="nl-NL" sz="1400" i="1" dirty="0">
                <a:solidFill>
                  <a:schemeClr val="accent2"/>
                </a:solidFill>
                <a:latin typeface="Arial" panose="020B0604020202020204" pitchFamily="34" charset="0"/>
                <a:cs typeface="Arial" panose="020B0604020202020204" pitchFamily="34" charset="0"/>
              </a:rPr>
              <a:t>(</a:t>
            </a:r>
            <a:r>
              <a:rPr lang="en-GB" altLang="nl-NL" sz="1400" i="1" dirty="0" err="1">
                <a:solidFill>
                  <a:schemeClr val="accent2"/>
                </a:solidFill>
                <a:latin typeface="Arial" panose="020B0604020202020204" pitchFamily="34" charset="0"/>
                <a:cs typeface="Arial" panose="020B0604020202020204" pitchFamily="34" charset="0"/>
              </a:rPr>
              <a:t>Elmerstig</a:t>
            </a:r>
            <a:r>
              <a:rPr lang="en-GB" altLang="nl-NL" sz="1400" i="1" dirty="0">
                <a:solidFill>
                  <a:schemeClr val="accent2"/>
                </a:solidFill>
                <a:latin typeface="Arial" panose="020B0604020202020204" pitchFamily="34" charset="0"/>
                <a:cs typeface="Arial" panose="020B0604020202020204" pitchFamily="34" charset="0"/>
              </a:rPr>
              <a:t> 2009)</a:t>
            </a:r>
          </a:p>
        </p:txBody>
      </p:sp>
    </p:spTree>
    <p:extLst>
      <p:ext uri="{BB962C8B-B14F-4D97-AF65-F5344CB8AC3E}">
        <p14:creationId xmlns:p14="http://schemas.microsoft.com/office/powerpoint/2010/main" val="234955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5"/>
          <p:cNvPicPr>
            <a:picLocks noChangeAspect="1" noChangeArrowheads="1"/>
          </p:cNvPicPr>
          <p:nvPr/>
        </p:nvPicPr>
        <p:blipFill>
          <a:blip r:embed="rId2"/>
          <a:srcRect/>
          <a:stretch>
            <a:fillRect/>
          </a:stretch>
        </p:blipFill>
        <p:spPr bwMode="auto">
          <a:xfrm>
            <a:off x="1952090" y="194710"/>
            <a:ext cx="5382107" cy="3108646"/>
          </a:xfrm>
          <a:prstGeom prst="rect">
            <a:avLst/>
          </a:prstGeom>
          <a:noFill/>
          <a:ln w="9525">
            <a:noFill/>
            <a:miter lim="800000"/>
            <a:headEnd/>
            <a:tailEnd/>
          </a:ln>
        </p:spPr>
      </p:pic>
      <p:sp>
        <p:nvSpPr>
          <p:cNvPr id="91139" name="Text Box 7"/>
          <p:cNvSpPr txBox="1">
            <a:spLocks noChangeArrowheads="1"/>
          </p:cNvSpPr>
          <p:nvPr/>
        </p:nvSpPr>
        <p:spPr bwMode="auto">
          <a:xfrm>
            <a:off x="256853" y="3267019"/>
            <a:ext cx="11702266" cy="3416320"/>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F6A21D"/>
                </a:solidFill>
                <a:effectLst/>
                <a:uLnTx/>
                <a:uFillTx/>
                <a:latin typeface="Arial" charset="0"/>
                <a:ea typeface="+mn-ea"/>
                <a:cs typeface="+mn-cs"/>
              </a:rPr>
              <a:t>Editorial</a:t>
            </a:r>
            <a:r>
              <a:rPr kumimoji="0" lang="nl-NL" sz="2400" b="0" i="0" u="none" strike="noStrike" kern="1200" cap="none" spc="0" normalizeH="0" baseline="0" noProof="0" dirty="0">
                <a:ln>
                  <a:noFill/>
                </a:ln>
                <a:solidFill>
                  <a:srgbClr val="F6A21D"/>
                </a:solidFill>
                <a:effectLst/>
                <a:uLnTx/>
                <a:uFillTx/>
                <a:latin typeface="Arial" charset="0"/>
                <a:ea typeface="+mn-ea"/>
                <a:cs typeface="+mn-cs"/>
                <a:sym typeface="Wingdings" panose="05000000000000000000" pitchFamily="2" charset="2"/>
              </a:rPr>
              <a:t>: (vertaald)</a:t>
            </a:r>
            <a:endParaRPr kumimoji="0" lang="nl-NL" sz="2400" b="0" i="0" u="none" strike="noStrike" kern="1200" cap="none" spc="0" normalizeH="0" baseline="0" noProof="0" dirty="0">
              <a:ln>
                <a:noFill/>
              </a:ln>
              <a:solidFill>
                <a:srgbClr val="F6A21D"/>
              </a:solidFill>
              <a:effectLst/>
              <a:uLnTx/>
              <a:uFillTx/>
              <a:latin typeface="Arial"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000000"/>
                </a:solidFill>
                <a:effectLst/>
                <a:uLnTx/>
                <a:uFillTx/>
                <a:latin typeface="Arial" charset="0"/>
                <a:ea typeface="+mn-ea"/>
                <a:cs typeface="+mn-cs"/>
              </a:rPr>
              <a:t>“Aan de hand van het voorbeeld een vrouw met dyspareunie, beschrijven zij bij de behandeling een vernieuwende aanpak, die niet bestaat uit verdovende medicijnen en/of oprekken van de vagina, maar op het (her)vinden van seksueel plezier.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nl-NL" sz="2400" dirty="0">
              <a:solidFill>
                <a:srgbClr val="000000"/>
              </a:solidFill>
              <a:latin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l-NL" sz="2400" dirty="0">
                <a:solidFill>
                  <a:srgbClr val="000000"/>
                </a:solidFill>
                <a:latin typeface="Arial" charset="0"/>
              </a:rPr>
              <a:t>De</a:t>
            </a:r>
            <a:r>
              <a:rPr kumimoji="0" lang="nl-NL" sz="2400" b="0" i="0" u="none" strike="noStrike" kern="1200" cap="none" spc="0" normalizeH="0" baseline="0" noProof="0" dirty="0">
                <a:ln>
                  <a:noFill/>
                </a:ln>
                <a:solidFill>
                  <a:srgbClr val="000000"/>
                </a:solidFill>
                <a:effectLst/>
                <a:uLnTx/>
                <a:uFillTx/>
                <a:latin typeface="Arial" charset="0"/>
                <a:ea typeface="+mn-ea"/>
                <a:cs typeface="+mn-cs"/>
              </a:rPr>
              <a:t> auteurs  benadrukken dat voor vrouwen lichamelijke opwinding even belangrijk is als de erectie voor mannen om coitus te kunnen hebben. In de meeste culturen lijkt het er op dat voortplanting en huwelijkse plichten belangrijker zijn dan </a:t>
            </a:r>
            <a:r>
              <a:rPr kumimoji="0" lang="nl-NL" sz="2400" b="0" i="0" u="none" strike="noStrike" kern="1200" cap="none" spc="0" normalizeH="0" baseline="0" noProof="0" dirty="0" err="1">
                <a:ln>
                  <a:noFill/>
                </a:ln>
                <a:solidFill>
                  <a:srgbClr val="000000"/>
                </a:solidFill>
                <a:effectLst/>
                <a:uLnTx/>
                <a:uFillTx/>
                <a:latin typeface="Arial" charset="0"/>
                <a:ea typeface="+mn-ea"/>
                <a:cs typeface="+mn-cs"/>
              </a:rPr>
              <a:t>vseksueel</a:t>
            </a:r>
            <a:r>
              <a:rPr kumimoji="0" lang="nl-NL" sz="2400" b="0" i="0" u="none" strike="noStrike" kern="1200" cap="none" spc="0" normalizeH="0" baseline="0" noProof="0" dirty="0">
                <a:ln>
                  <a:noFill/>
                </a:ln>
                <a:solidFill>
                  <a:srgbClr val="000000"/>
                </a:solidFill>
                <a:effectLst/>
                <a:uLnTx/>
                <a:uFillTx/>
                <a:latin typeface="Arial" charset="0"/>
                <a:ea typeface="+mn-ea"/>
                <a:cs typeface="+mn-cs"/>
              </a:rPr>
              <a:t> plezier van vrouwen.” </a:t>
            </a:r>
          </a:p>
        </p:txBody>
      </p:sp>
      <p:pic>
        <p:nvPicPr>
          <p:cNvPr id="91140" name="Picture 9" descr="9780415634946"/>
          <p:cNvPicPr>
            <a:picLocks noChangeAspect="1" noChangeArrowheads="1"/>
          </p:cNvPicPr>
          <p:nvPr/>
        </p:nvPicPr>
        <p:blipFill>
          <a:blip r:embed="rId3"/>
          <a:srcRect/>
          <a:stretch>
            <a:fillRect/>
          </a:stretch>
        </p:blipFill>
        <p:spPr bwMode="auto">
          <a:xfrm>
            <a:off x="7751764" y="115889"/>
            <a:ext cx="2352675" cy="3400425"/>
          </a:xfrm>
          <a:prstGeom prst="rect">
            <a:avLst/>
          </a:prstGeom>
          <a:noFill/>
          <a:ln w="9525">
            <a:noFill/>
            <a:miter lim="800000"/>
            <a:headEnd/>
            <a:tailEnd/>
          </a:ln>
        </p:spPr>
      </p:pic>
    </p:spTree>
    <p:extLst>
      <p:ext uri="{BB962C8B-B14F-4D97-AF65-F5344CB8AC3E}">
        <p14:creationId xmlns:p14="http://schemas.microsoft.com/office/powerpoint/2010/main" val="40314044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Footer Placeholder 4"/>
          <p:cNvSpPr>
            <a:spLocks noGrp="1"/>
          </p:cNvSpPr>
          <p:nvPr>
            <p:ph type="ftr" sz="quarter" idx="11"/>
          </p:nvPr>
        </p:nvSpPr>
        <p:spPr bwMode="auto">
          <a:noFill/>
          <a:ln>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000000">
                    <a:alpha val="70000"/>
                  </a:srgbClr>
                </a:solidFill>
                <a:effectLst/>
                <a:uLnTx/>
                <a:uFillTx/>
                <a:latin typeface="Gill Sans MT" panose="020B0502020104020203"/>
                <a:ea typeface="+mn-ea"/>
                <a:cs typeface="+mn-cs"/>
              </a:rPr>
              <a:t>© Rik van Lunsen</a:t>
            </a:r>
          </a:p>
        </p:txBody>
      </p:sp>
      <p:pic>
        <p:nvPicPr>
          <p:cNvPr id="107522" name="Picture 5" descr="large"/>
          <p:cNvPicPr>
            <a:picLocks noChangeAspect="1" noChangeArrowheads="1"/>
          </p:cNvPicPr>
          <p:nvPr/>
        </p:nvPicPr>
        <p:blipFill>
          <a:blip r:embed="rId2"/>
          <a:srcRect l="2382" t="2930" r="2382" b="14650"/>
          <a:stretch>
            <a:fillRect/>
          </a:stretch>
        </p:blipFill>
        <p:spPr bwMode="auto">
          <a:xfrm>
            <a:off x="6328150" y="435637"/>
            <a:ext cx="4318000" cy="3038475"/>
          </a:xfrm>
          <a:prstGeom prst="rect">
            <a:avLst/>
          </a:prstGeom>
          <a:noFill/>
          <a:ln w="9525">
            <a:noFill/>
            <a:miter lim="800000"/>
            <a:headEnd/>
            <a:tailEnd/>
          </a:ln>
        </p:spPr>
      </p:pic>
      <p:pic>
        <p:nvPicPr>
          <p:cNvPr id="83971" name="Picture 3"/>
          <p:cNvPicPr>
            <a:picLocks noChangeAspect="1" noChangeArrowheads="1"/>
          </p:cNvPicPr>
          <p:nvPr/>
        </p:nvPicPr>
        <p:blipFill>
          <a:blip r:embed="rId3"/>
          <a:srcRect t="3436" r="1817"/>
          <a:stretch>
            <a:fillRect/>
          </a:stretch>
        </p:blipFill>
        <p:spPr bwMode="auto">
          <a:xfrm>
            <a:off x="859844" y="493160"/>
            <a:ext cx="4769093" cy="3098962"/>
          </a:xfrm>
          <a:prstGeom prst="rect">
            <a:avLst/>
          </a:prstGeom>
          <a:noFill/>
          <a:ln w="9525">
            <a:noFill/>
            <a:miter lim="800000"/>
            <a:headEnd/>
            <a:tailEnd/>
          </a:ln>
        </p:spPr>
      </p:pic>
      <p:sp>
        <p:nvSpPr>
          <p:cNvPr id="107527" name="Rectangle 7"/>
          <p:cNvSpPr>
            <a:spLocks noChangeArrowheads="1"/>
          </p:cNvSpPr>
          <p:nvPr/>
        </p:nvSpPr>
        <p:spPr bwMode="auto">
          <a:xfrm>
            <a:off x="2434975" y="4037744"/>
            <a:ext cx="7222537" cy="1672253"/>
          </a:xfrm>
          <a:prstGeom prst="rect">
            <a:avLst/>
          </a:prstGeom>
          <a:noFill/>
          <a:ln w="9525">
            <a:noFill/>
            <a:miter lim="800000"/>
            <a:headEnd/>
            <a:tailEnd/>
          </a:ln>
          <a:effectLst/>
        </p:spPr>
        <p:txBody>
          <a:bodyPr wrap="square">
            <a:spAutoFit/>
          </a:bodyPr>
          <a:lstStyle/>
          <a:p>
            <a:pPr marL="0" marR="0" lvl="0" indent="0" algn="l" defTabSz="457200" rtl="0" eaLnBrk="0" fontAlgn="auto" latinLnBrk="0" hangingPunct="0">
              <a:lnSpc>
                <a:spcPct val="100000"/>
              </a:lnSpc>
              <a:spcBef>
                <a:spcPts val="2000"/>
              </a:spcBef>
              <a:spcAft>
                <a:spcPts val="0"/>
              </a:spcAft>
              <a:buClr>
                <a:srgbClr val="6FB7D7"/>
              </a:buClr>
              <a:buSzPct val="110000"/>
              <a:buFontTx/>
              <a:buNone/>
              <a:tabLst/>
              <a:defRPr/>
            </a:pPr>
            <a:r>
              <a:rPr lang="en-GB" sz="2400" dirty="0">
                <a:latin typeface="News Gothic MT"/>
              </a:rPr>
              <a:t>V</a:t>
            </a:r>
            <a:r>
              <a:rPr kumimoji="0" lang="en-GB" sz="2400" b="0" i="0" u="none" strike="noStrike" kern="1200" cap="none" spc="0" normalizeH="0" baseline="0" noProof="0" dirty="0" err="1">
                <a:ln>
                  <a:noFill/>
                </a:ln>
                <a:effectLst/>
                <a:uLnTx/>
                <a:uFillTx/>
                <a:latin typeface="News Gothic MT"/>
                <a:ea typeface="+mn-ea"/>
                <a:cs typeface="+mn-cs"/>
              </a:rPr>
              <a:t>rouwen</a:t>
            </a:r>
            <a:r>
              <a:rPr kumimoji="0" lang="en-GB" sz="2400" b="0" i="0" u="none" strike="noStrike" kern="1200" cap="none" spc="0" normalizeH="0" baseline="0" noProof="0" dirty="0">
                <a:ln>
                  <a:noFill/>
                </a:ln>
                <a:effectLst/>
                <a:uLnTx/>
                <a:uFillTx/>
                <a:latin typeface="News Gothic MT"/>
                <a:ea typeface="+mn-ea"/>
                <a:cs typeface="+mn-cs"/>
              </a:rPr>
              <a:t> die </a:t>
            </a:r>
            <a:r>
              <a:rPr kumimoji="0" lang="en-GB" sz="2400" b="0" i="0" u="none" strike="noStrike" kern="1200" cap="none" spc="0" normalizeH="0" baseline="0" noProof="0" dirty="0" err="1">
                <a:ln>
                  <a:noFill/>
                </a:ln>
                <a:effectLst/>
                <a:uLnTx/>
                <a:uFillTx/>
                <a:latin typeface="News Gothic MT"/>
                <a:ea typeface="+mn-ea"/>
                <a:cs typeface="+mn-cs"/>
              </a:rPr>
              <a:t>geen</a:t>
            </a:r>
            <a:r>
              <a:rPr kumimoji="0" lang="en-GB" sz="2400" b="0" i="0" u="none" strike="noStrike" kern="1200" cap="none" spc="0" normalizeH="0" baseline="0" noProof="0" dirty="0">
                <a:ln>
                  <a:noFill/>
                </a:ln>
                <a:effectLst/>
                <a:uLnTx/>
                <a:uFillTx/>
                <a:latin typeface="News Gothic MT"/>
                <a:ea typeface="+mn-ea"/>
                <a:cs typeface="+mn-cs"/>
              </a:rPr>
              <a:t> </a:t>
            </a:r>
            <a:r>
              <a:rPr kumimoji="0" lang="en-GB" sz="2400" b="0" i="0" u="none" strike="noStrike" kern="1200" cap="none" spc="0" normalizeH="0" baseline="0" noProof="0" dirty="0" err="1">
                <a:ln>
                  <a:noFill/>
                </a:ln>
                <a:effectLst/>
                <a:uLnTx/>
                <a:uFillTx/>
                <a:latin typeface="News Gothic MT"/>
                <a:ea typeface="+mn-ea"/>
                <a:cs typeface="+mn-cs"/>
              </a:rPr>
              <a:t>pijn</a:t>
            </a:r>
            <a:r>
              <a:rPr kumimoji="0" lang="en-GB" sz="2400" b="0" i="0" u="none" strike="noStrike" kern="1200" cap="none" spc="0" normalizeH="0" baseline="0" noProof="0" dirty="0">
                <a:ln>
                  <a:noFill/>
                </a:ln>
                <a:effectLst/>
                <a:uLnTx/>
                <a:uFillTx/>
                <a:latin typeface="News Gothic MT"/>
                <a:ea typeface="+mn-ea"/>
                <a:cs typeface="+mn-cs"/>
              </a:rPr>
              <a:t> </a:t>
            </a:r>
            <a:r>
              <a:rPr kumimoji="0" lang="en-GB" sz="2400" b="0" i="0" u="none" strike="noStrike" kern="1200" cap="none" spc="0" normalizeH="0" baseline="0" noProof="0" dirty="0" err="1">
                <a:ln>
                  <a:noFill/>
                </a:ln>
                <a:effectLst/>
                <a:uLnTx/>
                <a:uFillTx/>
                <a:latin typeface="News Gothic MT"/>
                <a:ea typeface="+mn-ea"/>
                <a:cs typeface="+mn-cs"/>
              </a:rPr>
              <a:t>hebben</a:t>
            </a:r>
            <a:r>
              <a:rPr kumimoji="0" lang="en-GB" sz="2400" b="0" i="0" u="none" strike="noStrike" kern="1200" cap="none" spc="0" normalizeH="0" baseline="0" noProof="0" dirty="0">
                <a:ln>
                  <a:noFill/>
                </a:ln>
                <a:effectLst/>
                <a:uLnTx/>
                <a:uFillTx/>
                <a:latin typeface="News Gothic MT"/>
                <a:ea typeface="+mn-ea"/>
                <a:cs typeface="+mn-cs"/>
              </a:rPr>
              <a:t> </a:t>
            </a:r>
            <a:r>
              <a:rPr kumimoji="0" lang="en-GB" sz="2400" b="0" i="0" u="none" strike="noStrike" kern="1200" cap="none" spc="0" normalizeH="0" baseline="0" noProof="0" dirty="0" err="1">
                <a:ln>
                  <a:noFill/>
                </a:ln>
                <a:effectLst/>
                <a:uLnTx/>
                <a:uFillTx/>
                <a:latin typeface="News Gothic MT"/>
                <a:ea typeface="+mn-ea"/>
                <a:cs typeface="+mn-cs"/>
              </a:rPr>
              <a:t>tijdens</a:t>
            </a:r>
            <a:r>
              <a:rPr kumimoji="0" lang="en-GB" sz="2400" b="0" i="0" u="none" strike="noStrike" kern="1200" cap="none" spc="0" normalizeH="0" baseline="0" noProof="0" dirty="0">
                <a:ln>
                  <a:noFill/>
                </a:ln>
                <a:effectLst/>
                <a:uLnTx/>
                <a:uFillTx/>
                <a:latin typeface="News Gothic MT"/>
                <a:ea typeface="+mn-ea"/>
                <a:cs typeface="+mn-cs"/>
              </a:rPr>
              <a:t> </a:t>
            </a:r>
            <a:r>
              <a:rPr kumimoji="0" lang="en-GB" sz="2400" b="0" i="0" u="none" strike="noStrike" kern="1200" cap="none" spc="0" normalizeH="0" baseline="0" noProof="0" dirty="0" err="1">
                <a:ln>
                  <a:noFill/>
                </a:ln>
                <a:effectLst/>
                <a:uLnTx/>
                <a:uFillTx/>
                <a:latin typeface="News Gothic MT"/>
                <a:ea typeface="+mn-ea"/>
                <a:cs typeface="+mn-cs"/>
              </a:rPr>
              <a:t>seks</a:t>
            </a:r>
            <a:r>
              <a:rPr kumimoji="0" lang="en-GB" sz="2400" b="0" i="0" u="none" strike="noStrike" kern="1200" cap="none" spc="0" normalizeH="0" baseline="0" noProof="0" dirty="0">
                <a:ln>
                  <a:noFill/>
                </a:ln>
                <a:effectLst/>
                <a:uLnTx/>
                <a:uFillTx/>
                <a:latin typeface="News Gothic MT"/>
                <a:ea typeface="+mn-ea"/>
                <a:cs typeface="+mn-cs"/>
              </a:rPr>
              <a:t> </a:t>
            </a:r>
            <a:r>
              <a:rPr kumimoji="0" lang="en-GB" sz="2400" b="0" i="0" u="none" strike="noStrike" kern="1200" cap="none" spc="0" normalizeH="0" baseline="0" noProof="0" dirty="0" err="1">
                <a:ln>
                  <a:noFill/>
                </a:ln>
                <a:effectLst/>
                <a:uLnTx/>
                <a:uFillTx/>
                <a:latin typeface="News Gothic MT"/>
                <a:ea typeface="+mn-ea"/>
                <a:cs typeface="+mn-cs"/>
              </a:rPr>
              <a:t>zijn</a:t>
            </a:r>
            <a:r>
              <a:rPr kumimoji="0" lang="en-GB" sz="2400" b="0" i="0" u="none" strike="noStrike" kern="1200" cap="none" spc="0" normalizeH="0" baseline="0" noProof="0" dirty="0">
                <a:ln>
                  <a:noFill/>
                </a:ln>
                <a:effectLst/>
                <a:uLnTx/>
                <a:uFillTx/>
                <a:latin typeface="News Gothic MT"/>
                <a:ea typeface="+mn-ea"/>
                <a:cs typeface="+mn-cs"/>
              </a:rPr>
              <a:t> </a:t>
            </a:r>
            <a:r>
              <a:rPr kumimoji="0" lang="en-GB" sz="2400" b="0" i="0" u="none" strike="noStrike" kern="1200" cap="none" spc="0" normalizeH="0" baseline="0" noProof="0" dirty="0" err="1">
                <a:ln>
                  <a:noFill/>
                </a:ln>
                <a:effectLst/>
                <a:uLnTx/>
                <a:uFillTx/>
                <a:latin typeface="News Gothic MT"/>
                <a:ea typeface="+mn-ea"/>
                <a:cs typeface="+mn-cs"/>
              </a:rPr>
              <a:t>meer</a:t>
            </a:r>
            <a:r>
              <a:rPr kumimoji="0" lang="en-GB" sz="2400" b="0" i="0" u="none" strike="noStrike" kern="1200" cap="none" spc="0" normalizeH="0" baseline="0" noProof="0" dirty="0">
                <a:ln>
                  <a:noFill/>
                </a:ln>
                <a:effectLst/>
                <a:uLnTx/>
                <a:uFillTx/>
                <a:latin typeface="News Gothic MT"/>
                <a:ea typeface="+mn-ea"/>
                <a:cs typeface="+mn-cs"/>
              </a:rPr>
              <a:t> </a:t>
            </a:r>
            <a:r>
              <a:rPr kumimoji="0" lang="en-GB" sz="2400" b="1" i="0" u="none" strike="noStrike" kern="1200" cap="none" spc="0" normalizeH="0" baseline="0" noProof="0" dirty="0" err="1">
                <a:ln>
                  <a:noFill/>
                </a:ln>
                <a:effectLst/>
                <a:uLnTx/>
                <a:uFillTx/>
                <a:latin typeface="News Gothic MT"/>
                <a:ea typeface="+mn-ea"/>
                <a:cs typeface="+mn-cs"/>
              </a:rPr>
              <a:t>gericht</a:t>
            </a:r>
            <a:r>
              <a:rPr kumimoji="0" lang="en-GB" sz="2400" b="1" i="0" u="none" strike="noStrike" kern="1200" cap="none" spc="0" normalizeH="0" baseline="0" noProof="0" dirty="0">
                <a:ln>
                  <a:noFill/>
                </a:ln>
                <a:effectLst/>
                <a:uLnTx/>
                <a:uFillTx/>
                <a:latin typeface="News Gothic MT"/>
                <a:ea typeface="+mn-ea"/>
                <a:cs typeface="+mn-cs"/>
              </a:rPr>
              <a:t> op </a:t>
            </a:r>
            <a:r>
              <a:rPr kumimoji="0" lang="en-GB" sz="2400" b="1" i="0" u="none" strike="noStrike" kern="1200" cap="none" spc="0" normalizeH="0" baseline="0" noProof="0" dirty="0" err="1">
                <a:ln>
                  <a:noFill/>
                </a:ln>
                <a:effectLst/>
                <a:uLnTx/>
                <a:uFillTx/>
                <a:latin typeface="News Gothic MT"/>
                <a:ea typeface="+mn-ea"/>
                <a:cs typeface="+mn-cs"/>
              </a:rPr>
              <a:t>hun</a:t>
            </a:r>
            <a:r>
              <a:rPr kumimoji="0" lang="en-GB" sz="2400" b="1" i="0" u="none" strike="noStrike" kern="1200" cap="none" spc="0" normalizeH="0" baseline="0" noProof="0" dirty="0">
                <a:ln>
                  <a:noFill/>
                </a:ln>
                <a:effectLst/>
                <a:uLnTx/>
                <a:uFillTx/>
                <a:latin typeface="News Gothic MT"/>
                <a:ea typeface="+mn-ea"/>
                <a:cs typeface="+mn-cs"/>
              </a:rPr>
              <a:t> eigen </a:t>
            </a:r>
            <a:r>
              <a:rPr kumimoji="0" lang="en-GB" sz="2400" b="1" i="0" u="none" strike="noStrike" kern="1200" cap="none" spc="0" normalizeH="0" baseline="0" noProof="0" dirty="0" err="1">
                <a:ln>
                  <a:noFill/>
                </a:ln>
                <a:effectLst/>
                <a:uLnTx/>
                <a:uFillTx/>
                <a:latin typeface="News Gothic MT"/>
                <a:ea typeface="+mn-ea"/>
                <a:cs typeface="+mn-cs"/>
              </a:rPr>
              <a:t>opwinding</a:t>
            </a:r>
            <a:r>
              <a:rPr kumimoji="0" lang="en-GB" sz="2400" b="0" i="0" u="none" strike="noStrike" kern="1200" cap="none" spc="0" normalizeH="0" baseline="0" noProof="0" dirty="0">
                <a:ln>
                  <a:noFill/>
                </a:ln>
                <a:effectLst/>
                <a:uLnTx/>
                <a:uFillTx/>
                <a:latin typeface="News Gothic MT"/>
                <a:ea typeface="+mn-ea"/>
                <a:cs typeface="+mn-cs"/>
              </a:rPr>
              <a:t>  </a:t>
            </a:r>
            <a:r>
              <a:rPr kumimoji="0" lang="en-GB" sz="2400" b="0" i="0" u="none" strike="noStrike" kern="1200" cap="none" spc="0" normalizeH="0" baseline="0" noProof="0" dirty="0" err="1">
                <a:ln>
                  <a:noFill/>
                </a:ln>
                <a:effectLst/>
                <a:uLnTx/>
                <a:uFillTx/>
                <a:latin typeface="News Gothic MT"/>
                <a:ea typeface="+mn-ea"/>
                <a:cs typeface="+mn-cs"/>
              </a:rPr>
              <a:t>en</a:t>
            </a:r>
            <a:r>
              <a:rPr kumimoji="0" lang="en-GB" sz="2400" b="0" i="0" u="none" strike="noStrike" kern="1200" cap="none" spc="0" normalizeH="0" baseline="0" noProof="0" dirty="0">
                <a:ln>
                  <a:noFill/>
                </a:ln>
                <a:effectLst/>
                <a:uLnTx/>
                <a:uFillTx/>
                <a:latin typeface="News Gothic MT"/>
                <a:ea typeface="+mn-ea"/>
                <a:cs typeface="+mn-cs"/>
              </a:rPr>
              <a:t> minder op het </a:t>
            </a:r>
            <a:r>
              <a:rPr kumimoji="0" lang="en-GB" sz="2400" b="0" i="0" u="none" strike="noStrike" kern="1200" cap="none" spc="0" normalizeH="0" baseline="0" noProof="0" dirty="0" err="1">
                <a:ln>
                  <a:noFill/>
                </a:ln>
                <a:effectLst/>
                <a:uLnTx/>
                <a:uFillTx/>
                <a:latin typeface="News Gothic MT"/>
                <a:ea typeface="+mn-ea"/>
                <a:cs typeface="+mn-cs"/>
              </a:rPr>
              <a:t>plezieren</a:t>
            </a:r>
            <a:r>
              <a:rPr kumimoji="0" lang="en-GB" sz="2400" b="0" i="0" u="none" strike="noStrike" kern="1200" cap="none" spc="0" normalizeH="0" baseline="0" noProof="0" dirty="0">
                <a:ln>
                  <a:noFill/>
                </a:ln>
                <a:effectLst/>
                <a:uLnTx/>
                <a:uFillTx/>
                <a:latin typeface="News Gothic MT"/>
                <a:ea typeface="+mn-ea"/>
                <a:cs typeface="+mn-cs"/>
              </a:rPr>
              <a:t> van </a:t>
            </a:r>
            <a:r>
              <a:rPr kumimoji="0" lang="en-GB" sz="2400" b="0" i="0" u="none" strike="noStrike" kern="1200" cap="none" spc="0" normalizeH="0" baseline="0" noProof="0" dirty="0" err="1">
                <a:ln>
                  <a:noFill/>
                </a:ln>
                <a:effectLst/>
                <a:uLnTx/>
                <a:uFillTx/>
                <a:latin typeface="News Gothic MT"/>
                <a:ea typeface="+mn-ea"/>
                <a:cs typeface="+mn-cs"/>
              </a:rPr>
              <a:t>hun</a:t>
            </a:r>
            <a:r>
              <a:rPr kumimoji="0" lang="en-GB" sz="2400" b="0" i="0" u="none" strike="noStrike" kern="1200" cap="none" spc="0" normalizeH="0" baseline="0" noProof="0" dirty="0">
                <a:ln>
                  <a:noFill/>
                </a:ln>
                <a:effectLst/>
                <a:uLnTx/>
                <a:uFillTx/>
                <a:latin typeface="News Gothic MT"/>
                <a:ea typeface="+mn-ea"/>
                <a:cs typeface="+mn-cs"/>
              </a:rPr>
              <a:t> partner</a:t>
            </a:r>
            <a:r>
              <a:rPr kumimoji="0" lang="en-GB" sz="2400" b="0" i="1" u="none" strike="noStrike" kern="1200" cap="none" spc="0" normalizeH="0" baseline="0" noProof="0" dirty="0">
                <a:ln>
                  <a:noFill/>
                </a:ln>
                <a:effectLst/>
                <a:uLnTx/>
                <a:uFillTx/>
                <a:latin typeface="News Gothic MT"/>
                <a:ea typeface="+mn-ea"/>
                <a:cs typeface="+mn-cs"/>
              </a:rPr>
              <a:t> </a:t>
            </a:r>
          </a:p>
          <a:p>
            <a:pPr marL="0" marR="0" lvl="0" indent="0" algn="l" defTabSz="457200" rtl="0" eaLnBrk="0" fontAlgn="auto" latinLnBrk="0" hangingPunct="0">
              <a:lnSpc>
                <a:spcPct val="100000"/>
              </a:lnSpc>
              <a:spcBef>
                <a:spcPts val="2000"/>
              </a:spcBef>
              <a:spcAft>
                <a:spcPts val="0"/>
              </a:spcAft>
              <a:buClr>
                <a:srgbClr val="6FB7D7"/>
              </a:buClr>
              <a:buSzPct val="110000"/>
              <a:buFontTx/>
              <a:buNone/>
              <a:tabLst/>
              <a:defRPr/>
            </a:pPr>
            <a:r>
              <a:rPr kumimoji="0" lang="en-GB" sz="1400" b="0" i="1" u="none" strike="noStrike" kern="1200" cap="none" spc="0" normalizeH="0" baseline="0" noProof="0" dirty="0">
                <a:ln>
                  <a:noFill/>
                </a:ln>
                <a:solidFill>
                  <a:schemeClr val="tx2">
                    <a:lumMod val="60000"/>
                    <a:lumOff val="40000"/>
                  </a:schemeClr>
                </a:solidFill>
                <a:effectLst/>
                <a:uLnTx/>
                <a:uFillTx/>
                <a:latin typeface="News Gothic MT"/>
                <a:ea typeface="+mn-ea"/>
                <a:cs typeface="+mn-cs"/>
              </a:rPr>
              <a:t>       (</a:t>
            </a:r>
            <a:r>
              <a:rPr kumimoji="0" lang="en-US" altLang="en-US" sz="1400" b="0" i="1" u="none" strike="noStrike" kern="1200" cap="none" spc="0" normalizeH="0" baseline="0" noProof="0" dirty="0" err="1">
                <a:ln>
                  <a:noFill/>
                </a:ln>
                <a:solidFill>
                  <a:schemeClr val="tx2">
                    <a:lumMod val="60000"/>
                    <a:lumOff val="40000"/>
                  </a:schemeClr>
                </a:solidFill>
                <a:effectLst/>
                <a:uLnTx/>
                <a:uFillTx/>
                <a:latin typeface="News Gothic MT"/>
                <a:ea typeface="+mn-ea"/>
                <a:cs typeface="+mn-cs"/>
              </a:rPr>
              <a:t>Brauer</a:t>
            </a:r>
            <a:r>
              <a:rPr kumimoji="0" lang="en-US" altLang="en-US" sz="1400" b="0" i="1" u="none" strike="noStrike" kern="1200" cap="none" spc="0" normalizeH="0" baseline="0" noProof="0" dirty="0">
                <a:ln>
                  <a:noFill/>
                </a:ln>
                <a:solidFill>
                  <a:schemeClr val="tx2">
                    <a:lumMod val="60000"/>
                    <a:lumOff val="40000"/>
                  </a:schemeClr>
                </a:solidFill>
                <a:effectLst/>
                <a:uLnTx/>
                <a:uFillTx/>
                <a:latin typeface="News Gothic MT"/>
                <a:ea typeface="+mn-ea"/>
                <a:cs typeface="+mn-cs"/>
              </a:rPr>
              <a:t>, </a:t>
            </a:r>
            <a:r>
              <a:rPr kumimoji="0" lang="en-US" altLang="en-US" sz="1400" b="0" i="1" u="none" strike="noStrike" kern="1200" cap="none" spc="0" normalizeH="0" baseline="0" noProof="0" dirty="0" err="1">
                <a:ln>
                  <a:noFill/>
                </a:ln>
                <a:solidFill>
                  <a:schemeClr val="tx2">
                    <a:lumMod val="60000"/>
                    <a:lumOff val="40000"/>
                  </a:schemeClr>
                </a:solidFill>
                <a:effectLst/>
                <a:uLnTx/>
                <a:uFillTx/>
                <a:latin typeface="News Gothic MT"/>
                <a:ea typeface="+mn-ea"/>
                <a:cs typeface="+mn-cs"/>
              </a:rPr>
              <a:t>Laan</a:t>
            </a:r>
            <a:r>
              <a:rPr kumimoji="0" lang="en-US" altLang="en-US" sz="1400" b="0" i="1" u="none" strike="noStrike" kern="1200" cap="none" spc="0" normalizeH="0" baseline="0" noProof="0" dirty="0">
                <a:ln>
                  <a:noFill/>
                </a:ln>
                <a:solidFill>
                  <a:schemeClr val="tx2">
                    <a:lumMod val="60000"/>
                    <a:lumOff val="40000"/>
                  </a:schemeClr>
                </a:solidFill>
                <a:effectLst/>
                <a:uLnTx/>
                <a:uFillTx/>
                <a:latin typeface="News Gothic MT"/>
                <a:ea typeface="+mn-ea"/>
                <a:cs typeface="+mn-cs"/>
              </a:rPr>
              <a:t>, </a:t>
            </a:r>
            <a:r>
              <a:rPr kumimoji="0" lang="en-US" altLang="en-US" sz="1400" b="0" i="1" u="none" strike="noStrike" kern="1200" cap="none" spc="0" normalizeH="0" baseline="0" noProof="0" dirty="0" err="1">
                <a:ln>
                  <a:noFill/>
                </a:ln>
                <a:solidFill>
                  <a:schemeClr val="tx2">
                    <a:lumMod val="60000"/>
                    <a:lumOff val="40000"/>
                  </a:schemeClr>
                </a:solidFill>
                <a:effectLst/>
                <a:uLnTx/>
                <a:uFillTx/>
                <a:latin typeface="News Gothic MT"/>
                <a:ea typeface="+mn-ea"/>
                <a:cs typeface="+mn-cs"/>
              </a:rPr>
              <a:t>Lakeman</a:t>
            </a:r>
            <a:r>
              <a:rPr kumimoji="0" lang="en-US" altLang="en-US" sz="1400" b="0" i="1" u="none" strike="noStrike" kern="1200" cap="none" spc="0" normalizeH="0" baseline="0" noProof="0" dirty="0">
                <a:ln>
                  <a:noFill/>
                </a:ln>
                <a:solidFill>
                  <a:schemeClr val="tx2">
                    <a:lumMod val="60000"/>
                    <a:lumOff val="40000"/>
                  </a:schemeClr>
                </a:solidFill>
                <a:effectLst/>
                <a:uLnTx/>
                <a:uFillTx/>
                <a:latin typeface="News Gothic MT"/>
                <a:ea typeface="+mn-ea"/>
                <a:cs typeface="+mn-cs"/>
              </a:rPr>
              <a:t> &amp; van Lunsen 2012)</a:t>
            </a:r>
            <a:endParaRPr kumimoji="0" lang="en-GB" sz="1400" b="0" i="1" u="none" strike="noStrike" kern="1200" cap="none" spc="0" normalizeH="0" baseline="0" noProof="0" dirty="0">
              <a:ln>
                <a:noFill/>
              </a:ln>
              <a:solidFill>
                <a:schemeClr val="tx2">
                  <a:lumMod val="60000"/>
                  <a:lumOff val="40000"/>
                </a:schemeClr>
              </a:solidFill>
              <a:effectLst/>
              <a:uLnTx/>
              <a:uFillTx/>
              <a:latin typeface="News Gothic MT"/>
              <a:ea typeface="+mn-ea"/>
              <a:cs typeface="+mn-cs"/>
            </a:endParaRPr>
          </a:p>
        </p:txBody>
      </p:sp>
      <p:pic>
        <p:nvPicPr>
          <p:cNvPr id="11266" name="Picture 2">
            <a:extLst>
              <a:ext uri="{FF2B5EF4-FFF2-40B4-BE49-F238E27FC236}">
                <a16:creationId xmlns:a16="http://schemas.microsoft.com/office/drawing/2014/main" id="{3C3451BC-BD60-4955-87F8-1F8D021F3B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7496" y="4849403"/>
            <a:ext cx="2854081" cy="190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17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9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Footer Placeholder 4"/>
          <p:cNvSpPr>
            <a:spLocks noGrp="1"/>
          </p:cNvSpPr>
          <p:nvPr>
            <p:ph type="ftr" sz="quarter" idx="11"/>
          </p:nvPr>
        </p:nvSpPr>
        <p:spPr bwMode="auto">
          <a:noFill/>
          <a:ln>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alpha val="70000"/>
                  </a:srgbClr>
                </a:solidFill>
                <a:effectLst/>
                <a:uLnTx/>
                <a:uFillTx/>
                <a:latin typeface="Gill Sans MT" panose="020B0502020104020203"/>
                <a:ea typeface="+mn-ea"/>
                <a:cs typeface="+mn-cs"/>
              </a:rPr>
              <a:t>© Rik van Lunsen</a:t>
            </a:r>
          </a:p>
        </p:txBody>
      </p:sp>
      <p:pic>
        <p:nvPicPr>
          <p:cNvPr id="86018" name="Picture 4"/>
          <p:cNvPicPr>
            <a:picLocks noChangeAspect="1" noChangeArrowheads="1"/>
          </p:cNvPicPr>
          <p:nvPr/>
        </p:nvPicPr>
        <p:blipFill>
          <a:blip r:embed="rId2"/>
          <a:srcRect/>
          <a:stretch>
            <a:fillRect/>
          </a:stretch>
        </p:blipFill>
        <p:spPr bwMode="auto">
          <a:xfrm>
            <a:off x="4302126" y="260351"/>
            <a:ext cx="4138613" cy="6481763"/>
          </a:xfrm>
          <a:prstGeom prst="rect">
            <a:avLst/>
          </a:prstGeom>
          <a:noFill/>
          <a:ln w="9525">
            <a:noFill/>
            <a:miter lim="800000"/>
            <a:headEnd/>
            <a:tailEnd/>
          </a:ln>
        </p:spPr>
      </p:pic>
    </p:spTree>
    <p:extLst>
      <p:ext uri="{BB962C8B-B14F-4D97-AF65-F5344CB8AC3E}">
        <p14:creationId xmlns:p14="http://schemas.microsoft.com/office/powerpoint/2010/main" val="31630369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4C1EE3-E166-4FAF-9797-70CDF20BF37A}"/>
              </a:ext>
            </a:extLst>
          </p:cNvPr>
          <p:cNvSpPr>
            <a:spLocks noGrp="1"/>
          </p:cNvSpPr>
          <p:nvPr>
            <p:ph type="title"/>
          </p:nvPr>
        </p:nvSpPr>
        <p:spPr/>
        <p:txBody>
          <a:bodyPr>
            <a:normAutofit fontScale="90000"/>
          </a:bodyPr>
          <a:lstStyle/>
          <a:p>
            <a:r>
              <a:rPr kumimoji="0" lang="nl-NL" sz="1400" i="0" u="none" strike="noStrike" kern="1200" cap="all" spc="200" normalizeH="0" baseline="0" noProof="0" dirty="0">
                <a:ln>
                  <a:noFill/>
                </a:ln>
                <a:solidFill>
                  <a:srgbClr val="000000">
                    <a:lumMod val="85000"/>
                    <a:lumOff val="15000"/>
                  </a:srgbClr>
                </a:solidFill>
                <a:effectLst/>
                <a:uLnTx/>
                <a:uFillTx/>
                <a:latin typeface="Gill Sans MT" panose="020B0502020104020203"/>
                <a:ea typeface="+mj-ea"/>
                <a:cs typeface="+mj-cs"/>
              </a:rPr>
              <a:t>I. Een Gezonde Seksuele </a:t>
            </a:r>
            <a:r>
              <a:rPr kumimoji="0" lang="nl-NL" sz="1400" i="0" u="none" strike="noStrike" kern="1200" cap="all" spc="200" normalizeH="0" baseline="0" noProof="0" dirty="0" err="1">
                <a:ln>
                  <a:noFill/>
                </a:ln>
                <a:solidFill>
                  <a:srgbClr val="000000">
                    <a:lumMod val="85000"/>
                    <a:lumOff val="15000"/>
                  </a:srgbClr>
                </a:solidFill>
                <a:effectLst/>
                <a:uLnTx/>
                <a:uFillTx/>
                <a:latin typeface="Gill Sans MT" panose="020B0502020104020203"/>
                <a:ea typeface="+mj-ea"/>
                <a:cs typeface="+mj-cs"/>
              </a:rPr>
              <a:t>ontwikkelinG</a:t>
            </a:r>
            <a:r>
              <a:rPr kumimoji="0" lang="nl-NL" sz="2500" i="0" u="none" strike="noStrike" kern="1200" cap="all" spc="200" normalizeH="0" baseline="0" noProof="0" dirty="0">
                <a:ln>
                  <a:noFill/>
                </a:ln>
                <a:solidFill>
                  <a:srgbClr val="000000">
                    <a:lumMod val="85000"/>
                    <a:lumOff val="15000"/>
                  </a:srgbClr>
                </a:solidFill>
                <a:effectLst/>
                <a:uLnTx/>
                <a:uFillTx/>
                <a:latin typeface="Gill Sans MT" panose="020B0502020104020203"/>
                <a:ea typeface="+mj-ea"/>
                <a:cs typeface="+mj-cs"/>
              </a:rPr>
              <a:t/>
            </a:r>
            <a:br>
              <a:rPr kumimoji="0" lang="nl-NL" sz="2500" i="0" u="none" strike="noStrike" kern="1200" cap="all" spc="200" normalizeH="0" baseline="0" noProof="0" dirty="0">
                <a:ln>
                  <a:noFill/>
                </a:ln>
                <a:solidFill>
                  <a:srgbClr val="000000">
                    <a:lumMod val="85000"/>
                    <a:lumOff val="15000"/>
                  </a:srgbClr>
                </a:solidFill>
                <a:effectLst/>
                <a:uLnTx/>
                <a:uFillTx/>
                <a:latin typeface="Gill Sans MT" panose="020B0502020104020203"/>
                <a:ea typeface="+mj-ea"/>
                <a:cs typeface="+mj-cs"/>
              </a:rPr>
            </a:br>
            <a:r>
              <a:rPr kumimoji="0" lang="nl-NL" sz="1600" i="0" u="none" strike="noStrike" kern="1200" cap="all" spc="200" normalizeH="0" baseline="0" noProof="0" dirty="0">
                <a:ln>
                  <a:noFill/>
                </a:ln>
                <a:solidFill>
                  <a:srgbClr val="000000">
                    <a:lumMod val="85000"/>
                    <a:lumOff val="15000"/>
                  </a:srgbClr>
                </a:solidFill>
                <a:effectLst/>
                <a:uLnTx/>
                <a:uFillTx/>
                <a:latin typeface="Gill Sans MT" panose="020B0502020104020203"/>
                <a:ea typeface="+mj-ea"/>
                <a:cs typeface="+mj-cs"/>
              </a:rPr>
              <a:t>II. Kennis</a:t>
            </a:r>
            <a:r>
              <a:rPr kumimoji="0" lang="nl-NL" sz="2500" i="0" u="none" strike="noStrike" kern="1200" cap="all" spc="200" normalizeH="0" baseline="0" noProof="0" dirty="0">
                <a:ln>
                  <a:noFill/>
                </a:ln>
                <a:solidFill>
                  <a:srgbClr val="000000">
                    <a:lumMod val="85000"/>
                    <a:lumOff val="15000"/>
                  </a:srgbClr>
                </a:solidFill>
                <a:effectLst/>
                <a:uLnTx/>
                <a:uFillTx/>
                <a:latin typeface="Gill Sans MT" panose="020B0502020104020203"/>
                <a:ea typeface="+mj-ea"/>
                <a:cs typeface="+mj-cs"/>
              </a:rPr>
              <a:t/>
            </a:r>
            <a:br>
              <a:rPr kumimoji="0" lang="nl-NL" sz="2500" i="0" u="none" strike="noStrike" kern="1200" cap="all" spc="200" normalizeH="0" baseline="0" noProof="0" dirty="0">
                <a:ln>
                  <a:noFill/>
                </a:ln>
                <a:solidFill>
                  <a:srgbClr val="000000">
                    <a:lumMod val="85000"/>
                    <a:lumOff val="15000"/>
                  </a:srgbClr>
                </a:solidFill>
                <a:effectLst/>
                <a:uLnTx/>
                <a:uFillTx/>
                <a:latin typeface="Gill Sans MT" panose="020B0502020104020203"/>
                <a:ea typeface="+mj-ea"/>
                <a:cs typeface="+mj-cs"/>
              </a:rPr>
            </a:br>
            <a:r>
              <a:rPr kumimoji="0" lang="nl-NL" sz="1400" i="0" u="none" strike="noStrike" kern="1200" cap="all" spc="200" normalizeH="0" baseline="0" noProof="0" dirty="0">
                <a:ln>
                  <a:noFill/>
                </a:ln>
                <a:solidFill>
                  <a:srgbClr val="000000">
                    <a:lumMod val="85000"/>
                    <a:lumOff val="15000"/>
                  </a:srgbClr>
                </a:solidFill>
                <a:effectLst/>
                <a:uLnTx/>
                <a:uFillTx/>
                <a:latin typeface="Gill Sans MT" panose="020B0502020104020203"/>
                <a:ea typeface="+mj-ea"/>
                <a:cs typeface="+mj-cs"/>
              </a:rPr>
              <a:t>III. Seksuele Interactie Competentie</a:t>
            </a:r>
            <a:r>
              <a:rPr kumimoji="0" lang="nl-NL" sz="1400" b="0" i="0" u="none" strike="noStrike" kern="1200" cap="all" spc="200" normalizeH="0" baseline="0" noProof="0" dirty="0">
                <a:ln>
                  <a:noFill/>
                </a:ln>
                <a:solidFill>
                  <a:srgbClr val="000000">
                    <a:lumMod val="85000"/>
                    <a:lumOff val="15000"/>
                  </a:srgbClr>
                </a:solidFill>
                <a:effectLst/>
                <a:uLnTx/>
                <a:uFillTx/>
                <a:latin typeface="Gill Sans MT" panose="020B0502020104020203"/>
                <a:ea typeface="+mj-ea"/>
                <a:cs typeface="+mj-cs"/>
              </a:rPr>
              <a:t/>
            </a:r>
            <a:br>
              <a:rPr kumimoji="0" lang="nl-NL" sz="1400" b="0" i="0" u="none" strike="noStrike" kern="1200" cap="all" spc="200" normalizeH="0" baseline="0" noProof="0" dirty="0">
                <a:ln>
                  <a:noFill/>
                </a:ln>
                <a:solidFill>
                  <a:srgbClr val="000000">
                    <a:lumMod val="85000"/>
                    <a:lumOff val="15000"/>
                  </a:srgbClr>
                </a:solidFill>
                <a:effectLst/>
                <a:uLnTx/>
                <a:uFillTx/>
                <a:latin typeface="Gill Sans MT" panose="020B0502020104020203"/>
                <a:ea typeface="+mj-ea"/>
                <a:cs typeface="+mj-cs"/>
              </a:rPr>
            </a:br>
            <a:r>
              <a:rPr kumimoji="0" lang="nl-NL" b="1" i="0" u="none" strike="noStrike" kern="1200" cap="all" spc="200" normalizeH="0" baseline="0" noProof="0" dirty="0">
                <a:ln>
                  <a:noFill/>
                </a:ln>
                <a:solidFill>
                  <a:srgbClr val="000000">
                    <a:lumMod val="85000"/>
                    <a:lumOff val="15000"/>
                  </a:srgbClr>
                </a:solidFill>
                <a:effectLst/>
                <a:uLnTx/>
                <a:uFillTx/>
                <a:latin typeface="Gill Sans MT" panose="020B0502020104020203"/>
                <a:ea typeface="+mj-ea"/>
                <a:cs typeface="+mj-cs"/>
              </a:rPr>
              <a:t>IV. Agency</a:t>
            </a:r>
            <a:endParaRPr lang="nl-NL" b="1" dirty="0"/>
          </a:p>
        </p:txBody>
      </p:sp>
      <p:sp>
        <p:nvSpPr>
          <p:cNvPr id="3" name="Tijdelijke aanduiding voor inhoud 2">
            <a:extLst>
              <a:ext uri="{FF2B5EF4-FFF2-40B4-BE49-F238E27FC236}">
                <a16:creationId xmlns:a16="http://schemas.microsoft.com/office/drawing/2014/main" id="{7C723403-B622-42AA-9BF9-BE3832B3B2B3}"/>
              </a:ext>
            </a:extLst>
          </p:cNvPr>
          <p:cNvSpPr>
            <a:spLocks noGrp="1"/>
          </p:cNvSpPr>
          <p:nvPr>
            <p:ph idx="1"/>
          </p:nvPr>
        </p:nvSpPr>
        <p:spPr>
          <a:xfrm>
            <a:off x="554803" y="2638044"/>
            <a:ext cx="11373493" cy="3101983"/>
          </a:xfrm>
        </p:spPr>
        <p:txBody>
          <a:bodyPr>
            <a:normAutofit fontScale="92500"/>
          </a:bodyPr>
          <a:lstStyle/>
          <a:p>
            <a:pPr eaLnBrk="0" hangingPunct="0">
              <a:spcBef>
                <a:spcPts val="2000"/>
              </a:spcBef>
              <a:buClr>
                <a:schemeClr val="accent1"/>
              </a:buClr>
              <a:buSzPct val="110000"/>
            </a:pPr>
            <a:r>
              <a:rPr lang="en-US" sz="2400" dirty="0">
                <a:effectLst/>
                <a:latin typeface="Lato"/>
              </a:rPr>
              <a:t>Agency is het </a:t>
            </a:r>
            <a:r>
              <a:rPr lang="en-US" sz="2400" dirty="0" err="1">
                <a:effectLst/>
                <a:latin typeface="Lato"/>
              </a:rPr>
              <a:t>vermogen</a:t>
            </a:r>
            <a:r>
              <a:rPr lang="en-US" sz="2400" dirty="0">
                <a:effectLst/>
                <a:latin typeface="Lato"/>
              </a:rPr>
              <a:t> om je </a:t>
            </a:r>
            <a:r>
              <a:rPr lang="en-US" sz="2400" dirty="0" err="1">
                <a:effectLst/>
                <a:latin typeface="Lato"/>
              </a:rPr>
              <a:t>doelen</a:t>
            </a:r>
            <a:r>
              <a:rPr lang="en-US" sz="2400" dirty="0">
                <a:effectLst/>
                <a:latin typeface="Lato"/>
              </a:rPr>
              <a:t> </a:t>
            </a:r>
            <a:r>
              <a:rPr lang="en-US" sz="2400" dirty="0" err="1">
                <a:effectLst/>
                <a:latin typeface="Lato"/>
              </a:rPr>
              <a:t>te</a:t>
            </a:r>
            <a:r>
              <a:rPr lang="en-US" sz="2400" dirty="0">
                <a:effectLst/>
                <a:latin typeface="Lato"/>
              </a:rPr>
              <a:t> </a:t>
            </a:r>
            <a:r>
              <a:rPr lang="en-US" sz="2400" dirty="0" err="1">
                <a:effectLst/>
                <a:latin typeface="Lato"/>
              </a:rPr>
              <a:t>kunnen</a:t>
            </a:r>
            <a:r>
              <a:rPr lang="en-US" sz="2400" dirty="0">
                <a:effectLst/>
                <a:latin typeface="Lato"/>
              </a:rPr>
              <a:t> </a:t>
            </a:r>
            <a:r>
              <a:rPr lang="en-US" sz="2400" dirty="0" err="1">
                <a:effectLst/>
                <a:latin typeface="Lato"/>
              </a:rPr>
              <a:t>bereiken</a:t>
            </a:r>
            <a:r>
              <a:rPr lang="en-US" sz="2400" dirty="0">
                <a:effectLst/>
                <a:latin typeface="Lato"/>
              </a:rPr>
              <a:t>. M.b.t. </a:t>
            </a:r>
            <a:r>
              <a:rPr lang="en-US" sz="2400" dirty="0" err="1">
                <a:effectLst/>
                <a:latin typeface="Lato"/>
              </a:rPr>
              <a:t>seksualiteit</a:t>
            </a:r>
            <a:r>
              <a:rPr lang="en-US" sz="2400" dirty="0">
                <a:effectLst/>
                <a:latin typeface="Lato"/>
              </a:rPr>
              <a:t> </a:t>
            </a:r>
            <a:r>
              <a:rPr lang="en-US" sz="2400" dirty="0" err="1">
                <a:effectLst/>
                <a:latin typeface="Lato"/>
              </a:rPr>
              <a:t>betekent</a:t>
            </a:r>
            <a:r>
              <a:rPr lang="en-US" sz="2400" dirty="0">
                <a:effectLst/>
                <a:latin typeface="Lato"/>
              </a:rPr>
              <a:t> </a:t>
            </a:r>
            <a:r>
              <a:rPr lang="en-US" sz="2400" dirty="0" err="1">
                <a:effectLst/>
                <a:latin typeface="Lato"/>
              </a:rPr>
              <a:t>dat</a:t>
            </a:r>
            <a:r>
              <a:rPr lang="en-US" sz="2400" dirty="0">
                <a:effectLst/>
                <a:latin typeface="Lato"/>
              </a:rPr>
              <a:t> je </a:t>
            </a:r>
            <a:r>
              <a:rPr lang="en-US" sz="2400" dirty="0" err="1">
                <a:effectLst/>
                <a:latin typeface="Lato"/>
              </a:rPr>
              <a:t>jezelf</a:t>
            </a:r>
            <a:r>
              <a:rPr lang="en-US" sz="2400" dirty="0">
                <a:latin typeface="Lato"/>
              </a:rPr>
              <a:t> in </a:t>
            </a:r>
            <a:r>
              <a:rPr lang="en-US" sz="2400" dirty="0" err="1">
                <a:latin typeface="Lato"/>
              </a:rPr>
              <a:t>seksueel</a:t>
            </a:r>
            <a:r>
              <a:rPr lang="en-US" sz="2400" dirty="0">
                <a:latin typeface="Lato"/>
              </a:rPr>
              <a:t> </a:t>
            </a:r>
            <a:r>
              <a:rPr lang="en-US" sz="2400" dirty="0" err="1">
                <a:latin typeface="Lato"/>
              </a:rPr>
              <a:t>opzicht</a:t>
            </a:r>
            <a:r>
              <a:rPr lang="en-US" sz="2400" dirty="0">
                <a:latin typeface="Lato"/>
              </a:rPr>
              <a:t> </a:t>
            </a:r>
            <a:r>
              <a:rPr lang="en-US" sz="2400" dirty="0" err="1">
                <a:latin typeface="Lato"/>
              </a:rPr>
              <a:t>moet</a:t>
            </a:r>
            <a:r>
              <a:rPr lang="en-US" sz="2400" dirty="0">
                <a:latin typeface="Lato"/>
              </a:rPr>
              <a:t> </a:t>
            </a:r>
            <a:r>
              <a:rPr lang="en-US" sz="2400" dirty="0" err="1">
                <a:latin typeface="Lato"/>
              </a:rPr>
              <a:t>kunnen</a:t>
            </a:r>
            <a:r>
              <a:rPr lang="en-US" sz="2400" dirty="0">
                <a:latin typeface="Lato"/>
              </a:rPr>
              <a:t> </a:t>
            </a:r>
            <a:r>
              <a:rPr lang="en-US" sz="2400" dirty="0" err="1">
                <a:latin typeface="Lato"/>
              </a:rPr>
              <a:t>definieren</a:t>
            </a:r>
            <a:r>
              <a:rPr lang="en-US" sz="2400" dirty="0">
                <a:latin typeface="Lato"/>
              </a:rPr>
              <a:t>,  </a:t>
            </a:r>
            <a:r>
              <a:rPr lang="en-US" sz="2400" dirty="0" err="1">
                <a:latin typeface="Lato"/>
              </a:rPr>
              <a:t>moet</a:t>
            </a:r>
            <a:r>
              <a:rPr lang="en-US" sz="2400" dirty="0">
                <a:latin typeface="Lato"/>
              </a:rPr>
              <a:t> </a:t>
            </a:r>
            <a:r>
              <a:rPr lang="en-US" sz="2400" dirty="0" err="1">
                <a:latin typeface="Lato"/>
              </a:rPr>
              <a:t>kunnen</a:t>
            </a:r>
            <a:r>
              <a:rPr lang="en-US" sz="2400" dirty="0">
                <a:latin typeface="Lato"/>
              </a:rPr>
              <a:t> </a:t>
            </a:r>
            <a:r>
              <a:rPr lang="en-US" sz="2400" dirty="0" err="1">
                <a:latin typeface="Lato"/>
              </a:rPr>
              <a:t>kiezen</a:t>
            </a:r>
            <a:r>
              <a:rPr lang="en-US" sz="2400" dirty="0">
                <a:latin typeface="Lato"/>
              </a:rPr>
              <a:t> of je al dan </a:t>
            </a:r>
            <a:r>
              <a:rPr lang="en-US" sz="2400" dirty="0" err="1">
                <a:latin typeface="Lato"/>
              </a:rPr>
              <a:t>niet</a:t>
            </a:r>
            <a:r>
              <a:rPr lang="en-US" sz="2400" dirty="0">
                <a:latin typeface="Lato"/>
              </a:rPr>
              <a:t> </a:t>
            </a:r>
            <a:r>
              <a:rPr lang="en-US" sz="2400" dirty="0" err="1">
                <a:latin typeface="Lato"/>
              </a:rPr>
              <a:t>seksueel</a:t>
            </a:r>
            <a:r>
              <a:rPr lang="en-US" sz="2400" dirty="0">
                <a:latin typeface="Lato"/>
              </a:rPr>
              <a:t> </a:t>
            </a:r>
            <a:r>
              <a:rPr lang="en-US" sz="2400" dirty="0" err="1">
                <a:latin typeface="Lato"/>
              </a:rPr>
              <a:t>actief</a:t>
            </a:r>
            <a:r>
              <a:rPr lang="en-US" sz="2400" dirty="0">
                <a:latin typeface="Lato"/>
              </a:rPr>
              <a:t> wilt </a:t>
            </a:r>
            <a:r>
              <a:rPr lang="en-US" sz="2400" dirty="0" err="1">
                <a:latin typeface="Lato"/>
              </a:rPr>
              <a:t>zijn</a:t>
            </a:r>
            <a:r>
              <a:rPr lang="en-US" sz="2400" dirty="0">
                <a:latin typeface="Lato"/>
              </a:rPr>
              <a:t>, </a:t>
            </a:r>
            <a:r>
              <a:rPr lang="en-US" sz="2400" dirty="0" err="1">
                <a:latin typeface="Lato"/>
              </a:rPr>
              <a:t>wanneer</a:t>
            </a:r>
            <a:r>
              <a:rPr lang="en-US" sz="2400" dirty="0">
                <a:latin typeface="Lato"/>
              </a:rPr>
              <a:t>, hoe </a:t>
            </a:r>
            <a:r>
              <a:rPr lang="en-US" sz="2400" dirty="0" err="1">
                <a:latin typeface="Lato"/>
              </a:rPr>
              <a:t>en</a:t>
            </a:r>
            <a:r>
              <a:rPr lang="en-US" sz="2400" dirty="0">
                <a:latin typeface="Lato"/>
              </a:rPr>
              <a:t> met </a:t>
            </a:r>
            <a:r>
              <a:rPr lang="en-US" sz="2400" dirty="0" err="1">
                <a:latin typeface="Lato"/>
              </a:rPr>
              <a:t>wie</a:t>
            </a:r>
            <a:r>
              <a:rPr lang="en-US" sz="2400" dirty="0">
                <a:latin typeface="Lato"/>
              </a:rPr>
              <a:t> je </a:t>
            </a:r>
            <a:r>
              <a:rPr lang="en-US" sz="2400" dirty="0" err="1">
                <a:latin typeface="Lato"/>
              </a:rPr>
              <a:t>dat</a:t>
            </a:r>
            <a:r>
              <a:rPr lang="en-US" sz="2400" dirty="0">
                <a:latin typeface="Lato"/>
              </a:rPr>
              <a:t> </a:t>
            </a:r>
            <a:r>
              <a:rPr lang="en-US" sz="2400" dirty="0" err="1">
                <a:latin typeface="Lato"/>
              </a:rPr>
              <a:t>wel</a:t>
            </a:r>
            <a:r>
              <a:rPr lang="en-US" sz="2400" dirty="0">
                <a:latin typeface="Lato"/>
              </a:rPr>
              <a:t> </a:t>
            </a:r>
            <a:r>
              <a:rPr lang="en-US" sz="2400" dirty="0" err="1">
                <a:latin typeface="Lato"/>
              </a:rPr>
              <a:t>wil</a:t>
            </a:r>
            <a:r>
              <a:rPr lang="en-US" sz="2400" dirty="0">
                <a:latin typeface="Lato"/>
              </a:rPr>
              <a:t> </a:t>
            </a:r>
            <a:r>
              <a:rPr lang="en-US" sz="2400" dirty="0" err="1">
                <a:latin typeface="Lato"/>
              </a:rPr>
              <a:t>en</a:t>
            </a:r>
            <a:r>
              <a:rPr lang="en-US" sz="2400" dirty="0">
                <a:latin typeface="Lato"/>
              </a:rPr>
              <a:t> </a:t>
            </a:r>
            <a:r>
              <a:rPr lang="en-US" sz="2400" dirty="0" err="1">
                <a:latin typeface="Lato"/>
              </a:rPr>
              <a:t>dat</a:t>
            </a:r>
            <a:r>
              <a:rPr lang="en-US" sz="2400" dirty="0">
                <a:latin typeface="Lato"/>
              </a:rPr>
              <a:t> je </a:t>
            </a:r>
            <a:r>
              <a:rPr lang="en-US" sz="2400" dirty="0" err="1">
                <a:latin typeface="Lato"/>
              </a:rPr>
              <a:t>daarbij</a:t>
            </a:r>
            <a:r>
              <a:rPr lang="en-US" sz="2400" dirty="0">
                <a:latin typeface="Lato"/>
              </a:rPr>
              <a:t> in </a:t>
            </a:r>
            <a:r>
              <a:rPr lang="en-US" sz="2400" dirty="0" err="1">
                <a:latin typeface="Lato"/>
              </a:rPr>
              <a:t>staat</a:t>
            </a:r>
            <a:r>
              <a:rPr lang="en-US" sz="2400" dirty="0">
                <a:latin typeface="Lato"/>
              </a:rPr>
              <a:t> bent je </a:t>
            </a:r>
            <a:r>
              <a:rPr lang="en-US" sz="2400" dirty="0" err="1">
                <a:latin typeface="Lato"/>
              </a:rPr>
              <a:t>wensen</a:t>
            </a:r>
            <a:r>
              <a:rPr lang="en-US" sz="2400" dirty="0">
                <a:latin typeface="Lato"/>
              </a:rPr>
              <a:t> </a:t>
            </a:r>
            <a:r>
              <a:rPr lang="en-US" sz="2400" dirty="0" err="1">
                <a:latin typeface="Lato"/>
              </a:rPr>
              <a:t>aan</a:t>
            </a:r>
            <a:r>
              <a:rPr lang="en-US" sz="2400" dirty="0">
                <a:latin typeface="Lato"/>
              </a:rPr>
              <a:t> </a:t>
            </a:r>
            <a:r>
              <a:rPr lang="en-US" sz="2400" dirty="0" err="1">
                <a:latin typeface="Lato"/>
              </a:rPr>
              <a:t>te</a:t>
            </a:r>
            <a:r>
              <a:rPr lang="en-US" sz="2400" dirty="0">
                <a:latin typeface="Lato"/>
              </a:rPr>
              <a:t> </a:t>
            </a:r>
            <a:r>
              <a:rPr lang="en-US" sz="2400" dirty="0" err="1">
                <a:latin typeface="Lato"/>
              </a:rPr>
              <a:t>geven</a:t>
            </a:r>
            <a:r>
              <a:rPr lang="en-US" sz="2400" dirty="0">
                <a:latin typeface="Lato"/>
              </a:rPr>
              <a:t>  </a:t>
            </a:r>
            <a:r>
              <a:rPr lang="en-US" sz="2400" dirty="0" err="1">
                <a:latin typeface="Lato"/>
              </a:rPr>
              <a:t>en</a:t>
            </a:r>
            <a:r>
              <a:rPr lang="en-US" sz="2400" dirty="0">
                <a:latin typeface="Lato"/>
              </a:rPr>
              <a:t> je </a:t>
            </a:r>
            <a:r>
              <a:rPr lang="en-US" sz="2400" dirty="0" err="1">
                <a:latin typeface="Lato"/>
              </a:rPr>
              <a:t>grenzen</a:t>
            </a:r>
            <a:r>
              <a:rPr lang="en-US" sz="2400" dirty="0">
                <a:latin typeface="Lato"/>
              </a:rPr>
              <a:t> </a:t>
            </a:r>
            <a:r>
              <a:rPr lang="en-US" sz="2400" dirty="0" err="1">
                <a:latin typeface="Lato"/>
              </a:rPr>
              <a:t>te</a:t>
            </a:r>
            <a:r>
              <a:rPr lang="en-US" sz="2400" dirty="0">
                <a:latin typeface="Lato"/>
              </a:rPr>
              <a:t> </a:t>
            </a:r>
            <a:r>
              <a:rPr lang="en-US" sz="2400" dirty="0" err="1">
                <a:latin typeface="Lato"/>
              </a:rPr>
              <a:t>bewaken</a:t>
            </a:r>
            <a:r>
              <a:rPr lang="en-US" sz="2400" dirty="0">
                <a:latin typeface="Lato"/>
              </a:rPr>
              <a:t>. </a:t>
            </a:r>
          </a:p>
          <a:p>
            <a:pPr eaLnBrk="0" hangingPunct="0">
              <a:spcBef>
                <a:spcPts val="2000"/>
              </a:spcBef>
              <a:buClr>
                <a:schemeClr val="accent1"/>
              </a:buClr>
              <a:buSzPct val="110000"/>
            </a:pPr>
            <a:r>
              <a:rPr lang="en-US" sz="2400" b="0" i="0" dirty="0">
                <a:effectLst/>
                <a:latin typeface="Lato"/>
              </a:rPr>
              <a:t>Met </a:t>
            </a:r>
            <a:r>
              <a:rPr lang="en-US" sz="2400" b="0" i="0" dirty="0" err="1">
                <a:effectLst/>
                <a:latin typeface="Lato"/>
              </a:rPr>
              <a:t>andere</a:t>
            </a:r>
            <a:r>
              <a:rPr lang="en-US" sz="2400" b="0" i="0" dirty="0">
                <a:effectLst/>
                <a:latin typeface="Lato"/>
              </a:rPr>
              <a:t> </a:t>
            </a:r>
            <a:r>
              <a:rPr lang="en-US" sz="2400" b="0" i="0" dirty="0" err="1">
                <a:effectLst/>
                <a:latin typeface="Lato"/>
              </a:rPr>
              <a:t>woorden</a:t>
            </a:r>
            <a:r>
              <a:rPr lang="en-US" sz="2400" b="0" i="0" dirty="0">
                <a:effectLst/>
                <a:latin typeface="Lato"/>
              </a:rPr>
              <a:t>: </a:t>
            </a:r>
          </a:p>
          <a:p>
            <a:pPr eaLnBrk="0" hangingPunct="0">
              <a:spcBef>
                <a:spcPts val="2000"/>
              </a:spcBef>
              <a:buClr>
                <a:schemeClr val="accent1"/>
              </a:buClr>
              <a:buSzPct val="110000"/>
            </a:pPr>
            <a:r>
              <a:rPr lang="en-US" sz="2400" b="1" dirty="0">
                <a:latin typeface="Lato"/>
              </a:rPr>
              <a:t>Wat </a:t>
            </a:r>
            <a:r>
              <a:rPr lang="en-US" sz="2400" b="1" dirty="0" err="1">
                <a:latin typeface="Lato"/>
              </a:rPr>
              <a:t>betreft</a:t>
            </a:r>
            <a:r>
              <a:rPr lang="en-US" sz="2400" b="1" dirty="0">
                <a:latin typeface="Lato"/>
              </a:rPr>
              <a:t> </a:t>
            </a:r>
            <a:r>
              <a:rPr lang="en-US" sz="2400" b="1" dirty="0" err="1">
                <a:latin typeface="Lato"/>
              </a:rPr>
              <a:t>seks</a:t>
            </a:r>
            <a:r>
              <a:rPr lang="en-US" sz="2400" b="1" dirty="0">
                <a:latin typeface="Lato"/>
              </a:rPr>
              <a:t> </a:t>
            </a:r>
            <a:r>
              <a:rPr lang="en-US" sz="2400" b="1" dirty="0" err="1">
                <a:latin typeface="Lato"/>
              </a:rPr>
              <a:t>weet</a:t>
            </a:r>
            <a:r>
              <a:rPr lang="en-US" sz="2400" b="1" dirty="0">
                <a:latin typeface="Lato"/>
              </a:rPr>
              <a:t> je </a:t>
            </a:r>
            <a:r>
              <a:rPr lang="en-US" sz="2400" b="1" dirty="0" err="1">
                <a:latin typeface="Lato"/>
              </a:rPr>
              <a:t>wie</a:t>
            </a:r>
            <a:r>
              <a:rPr lang="en-US" sz="2400" b="1" dirty="0">
                <a:latin typeface="Lato"/>
              </a:rPr>
              <a:t> je bent </a:t>
            </a:r>
            <a:r>
              <a:rPr lang="en-US" sz="2400" b="1" dirty="0" err="1">
                <a:latin typeface="Lato"/>
              </a:rPr>
              <a:t>en</a:t>
            </a:r>
            <a:r>
              <a:rPr lang="en-US" sz="2400" b="1" dirty="0">
                <a:latin typeface="Lato"/>
              </a:rPr>
              <a:t> wat je </a:t>
            </a:r>
            <a:r>
              <a:rPr lang="en-US" sz="2400" b="1" dirty="0" err="1">
                <a:latin typeface="Lato"/>
              </a:rPr>
              <a:t>wil</a:t>
            </a:r>
            <a:r>
              <a:rPr lang="en-US" sz="2400" b="1" dirty="0">
                <a:latin typeface="Lato"/>
              </a:rPr>
              <a:t>. Je bent in </a:t>
            </a:r>
            <a:r>
              <a:rPr lang="en-US" sz="2400" b="1" dirty="0" err="1">
                <a:latin typeface="Lato"/>
              </a:rPr>
              <a:t>volledig</a:t>
            </a:r>
            <a:r>
              <a:rPr lang="en-US" sz="2400" b="1" dirty="0">
                <a:latin typeface="Lato"/>
              </a:rPr>
              <a:t> in </a:t>
            </a:r>
            <a:r>
              <a:rPr lang="en-US" sz="2400" b="1" dirty="0" err="1">
                <a:latin typeface="Lato"/>
              </a:rPr>
              <a:t>staat</a:t>
            </a:r>
            <a:r>
              <a:rPr lang="en-US" sz="2400" b="1" dirty="0">
                <a:latin typeface="Lato"/>
              </a:rPr>
              <a:t> om </a:t>
            </a:r>
            <a:r>
              <a:rPr lang="en-US" sz="2400" b="1" dirty="0" err="1">
                <a:latin typeface="Lato"/>
              </a:rPr>
              <a:t>zelf</a:t>
            </a:r>
            <a:r>
              <a:rPr lang="en-US" sz="2400" b="1" dirty="0">
                <a:latin typeface="Lato"/>
              </a:rPr>
              <a:t> </a:t>
            </a:r>
            <a:r>
              <a:rPr lang="en-US" sz="2400" b="1" dirty="0" err="1">
                <a:latin typeface="Lato"/>
              </a:rPr>
              <a:t>stuur</a:t>
            </a:r>
            <a:r>
              <a:rPr lang="en-US" sz="2400" b="1" dirty="0">
                <a:latin typeface="Lato"/>
              </a:rPr>
              <a:t> </a:t>
            </a:r>
            <a:r>
              <a:rPr lang="en-US" sz="2400" b="1" dirty="0" err="1">
                <a:latin typeface="Lato"/>
              </a:rPr>
              <a:t>te</a:t>
            </a:r>
            <a:r>
              <a:rPr lang="en-US" sz="2400" b="1" dirty="0">
                <a:latin typeface="Lato"/>
              </a:rPr>
              <a:t> </a:t>
            </a:r>
            <a:r>
              <a:rPr lang="en-US" sz="2400" b="1" dirty="0" err="1">
                <a:latin typeface="Lato"/>
              </a:rPr>
              <a:t>hebben</a:t>
            </a:r>
            <a:r>
              <a:rPr lang="en-US" sz="2400" b="1" dirty="0">
                <a:latin typeface="Lato"/>
              </a:rPr>
              <a:t> over je </a:t>
            </a:r>
            <a:r>
              <a:rPr lang="en-US" sz="2400" b="1" dirty="0" err="1">
                <a:latin typeface="Lato"/>
              </a:rPr>
              <a:t>seksleven</a:t>
            </a:r>
            <a:r>
              <a:rPr lang="en-US" sz="2400" b="1" dirty="0">
                <a:latin typeface="Lato"/>
              </a:rPr>
              <a:t>.</a:t>
            </a:r>
            <a:endParaRPr lang="nl-NL" sz="2400" b="1" dirty="0">
              <a:latin typeface="News Gothic MT"/>
            </a:endParaRPr>
          </a:p>
          <a:p>
            <a:endParaRPr lang="nl-NL" dirty="0"/>
          </a:p>
        </p:txBody>
      </p:sp>
    </p:spTree>
    <p:extLst>
      <p:ext uri="{BB962C8B-B14F-4D97-AF65-F5344CB8AC3E}">
        <p14:creationId xmlns:p14="http://schemas.microsoft.com/office/powerpoint/2010/main" val="6278399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2AEFFFF2-9EB4-4B6C-B9F8-2BA3EF89A2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4" name="Rectangle 73">
            <a:extLst>
              <a:ext uri="{FF2B5EF4-FFF2-40B4-BE49-F238E27FC236}">
                <a16:creationId xmlns:a16="http://schemas.microsoft.com/office/drawing/2014/main" id="{0D65299F-028F-4AFC-B46A-8DB33E20FE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BAC87F6E-526A-49B5-995D-42DB656594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02" name="Rectangle 2"/>
          <p:cNvSpPr>
            <a:spLocks/>
          </p:cNvSpPr>
          <p:nvPr/>
        </p:nvSpPr>
        <p:spPr bwMode="auto">
          <a:xfrm>
            <a:off x="1260873" y="1586484"/>
            <a:ext cx="3685032" cy="3685032"/>
          </a:xfrm>
          <a:prstGeom prst="ellipse">
            <a:avLst/>
          </a:prstGeom>
          <a:solidFill>
            <a:schemeClr val="accent2">
              <a:lumMod val="75000"/>
            </a:schemeClr>
          </a:solidFill>
          <a:ln>
            <a:noFill/>
          </a:ln>
        </p:spPr>
        <p:txBody>
          <a:bodyPr vert="horz" lIns="182880" tIns="182880" rIns="182880" bIns="182880" rtlCol="0" anchor="ctr">
            <a:normAutofit/>
          </a:bodyPr>
          <a:lstStyle/>
          <a:p>
            <a:pPr marL="0" marR="0" lvl="0" indent="0" algn="ctr" defTabSz="914400" fontAlgn="auto">
              <a:lnSpc>
                <a:spcPct val="90000"/>
              </a:lnSpc>
              <a:spcBef>
                <a:spcPct val="0"/>
              </a:spcBef>
              <a:spcAft>
                <a:spcPts val="600"/>
              </a:spcAft>
              <a:buClrTx/>
              <a:buSzTx/>
              <a:tabLst/>
              <a:defRPr/>
            </a:pPr>
            <a:r>
              <a:rPr kumimoji="0" lang="en-US" sz="1700" b="0" i="0" u="none" strike="noStrike" cap="all" spc="200" normalizeH="0" noProof="0">
                <a:ln>
                  <a:noFill/>
                </a:ln>
                <a:solidFill>
                  <a:srgbClr val="FFFFFF"/>
                </a:solidFill>
                <a:effectLst/>
                <a:uLnTx/>
                <a:uFillTx/>
                <a:latin typeface="+mj-lt"/>
                <a:ea typeface="+mj-ea"/>
                <a:cs typeface="+mj-cs"/>
              </a:rPr>
              <a:t>Belangrijkste voorspellers voor latere seksuele gezondheid  en seksueel plezier </a:t>
            </a:r>
          </a:p>
          <a:p>
            <a:pPr marL="0" marR="0" lvl="0" indent="0" algn="ctr" defTabSz="914400" fontAlgn="auto">
              <a:lnSpc>
                <a:spcPct val="90000"/>
              </a:lnSpc>
              <a:spcBef>
                <a:spcPct val="0"/>
              </a:spcBef>
              <a:spcAft>
                <a:spcPts val="600"/>
              </a:spcAft>
              <a:buClrTx/>
              <a:buSzTx/>
              <a:tabLst/>
              <a:defRPr/>
            </a:pPr>
            <a:r>
              <a:rPr kumimoji="0" lang="en-US" sz="1700" b="0" i="0" u="none" strike="noStrike" cap="all" spc="200" normalizeH="0" noProof="0">
                <a:ln>
                  <a:noFill/>
                </a:ln>
                <a:solidFill>
                  <a:srgbClr val="FFFFFF"/>
                </a:solidFill>
                <a:effectLst/>
                <a:uLnTx/>
                <a:uFillTx/>
                <a:latin typeface="+mj-lt"/>
                <a:ea typeface="+mj-ea"/>
                <a:cs typeface="+mj-cs"/>
              </a:rPr>
              <a:t>(bij een gezonde seksuele ontwikkeling)</a:t>
            </a:r>
          </a:p>
        </p:txBody>
      </p:sp>
      <p:sp>
        <p:nvSpPr>
          <p:cNvPr id="76803" name="Rectangle 3"/>
          <p:cNvSpPr>
            <a:spLocks/>
          </p:cNvSpPr>
          <p:nvPr/>
        </p:nvSpPr>
        <p:spPr bwMode="auto">
          <a:xfrm>
            <a:off x="4997200" y="730428"/>
            <a:ext cx="7191375" cy="5557838"/>
          </a:xfrm>
          <a:prstGeom prst="rect">
            <a:avLst/>
          </a:prstGeom>
        </p:spPr>
        <p:txBody>
          <a:bodyPr vert="horz" lIns="91440" tIns="45720" rIns="91440" bIns="45720" rtlCol="0" anchor="ctr">
            <a:normAutofit/>
          </a:bodyPr>
          <a:lstStyle/>
          <a:p>
            <a:pPr marL="349250" marR="0" lvl="0" indent="-228600" defTabSz="914400" fontAlgn="auto">
              <a:spcBef>
                <a:spcPts val="1000"/>
              </a:spcBef>
              <a:spcAft>
                <a:spcPts val="0"/>
              </a:spcAft>
              <a:buClr>
                <a:schemeClr val="accent2"/>
              </a:buClr>
              <a:buSzPct val="110000"/>
              <a:buFont typeface="Arial" panose="020B0604020202020204" pitchFamily="34" charset="0"/>
              <a:buChar char="•"/>
              <a:tabLst/>
              <a:defRPr/>
            </a:pPr>
            <a:r>
              <a:rPr kumimoji="0" lang="en-US" sz="2800" b="0" i="0" u="none" strike="noStrike" cap="none" spc="0" normalizeH="0" baseline="0" noProof="0" dirty="0" err="1">
                <a:ln>
                  <a:noFill/>
                </a:ln>
                <a:solidFill>
                  <a:schemeClr val="tx1">
                    <a:lumMod val="85000"/>
                    <a:lumOff val="15000"/>
                  </a:schemeClr>
                </a:solidFill>
                <a:effectLst/>
                <a:uLnTx/>
                <a:uFillTx/>
              </a:rPr>
              <a:t>Positief</a:t>
            </a:r>
            <a:r>
              <a:rPr kumimoji="0" lang="en-US" sz="2800" b="0" i="0" u="none" strike="noStrike" cap="none" spc="0" normalizeH="0" baseline="0" noProof="0" dirty="0">
                <a:ln>
                  <a:noFill/>
                </a:ln>
                <a:solidFill>
                  <a:schemeClr val="tx1">
                    <a:lumMod val="85000"/>
                    <a:lumOff val="15000"/>
                  </a:schemeClr>
                </a:solidFill>
                <a:effectLst/>
                <a:uLnTx/>
                <a:uFillTx/>
              </a:rPr>
              <a:t> </a:t>
            </a:r>
            <a:r>
              <a:rPr kumimoji="0" lang="en-US" sz="2800" b="0" i="0" u="none" strike="noStrike" cap="none" spc="0" normalizeH="0" baseline="0" noProof="0" dirty="0" err="1">
                <a:ln>
                  <a:noFill/>
                </a:ln>
                <a:solidFill>
                  <a:schemeClr val="tx1">
                    <a:lumMod val="85000"/>
                    <a:lumOff val="15000"/>
                  </a:schemeClr>
                </a:solidFill>
                <a:effectLst/>
                <a:uLnTx/>
                <a:uFillTx/>
              </a:rPr>
              <a:t>zelfbeeld</a:t>
            </a:r>
            <a:r>
              <a:rPr kumimoji="0" lang="en-US" sz="2800" b="0" i="0" u="none" strike="noStrike" cap="none" spc="0" normalizeH="0" baseline="0" noProof="0" dirty="0">
                <a:ln>
                  <a:noFill/>
                </a:ln>
                <a:solidFill>
                  <a:schemeClr val="tx1">
                    <a:lumMod val="85000"/>
                    <a:lumOff val="15000"/>
                  </a:schemeClr>
                </a:solidFill>
                <a:effectLst/>
                <a:uLnTx/>
                <a:uFillTx/>
              </a:rPr>
              <a:t> </a:t>
            </a:r>
            <a:r>
              <a:rPr kumimoji="0" lang="en-US" b="0" i="1" u="none" strike="noStrike" cap="none" spc="0" normalizeH="0" baseline="0" noProof="0" dirty="0">
                <a:ln>
                  <a:noFill/>
                </a:ln>
                <a:solidFill>
                  <a:schemeClr val="bg1">
                    <a:lumMod val="75000"/>
                  </a:schemeClr>
                </a:solidFill>
                <a:effectLst/>
                <a:uLnTx/>
                <a:uFillTx/>
              </a:rPr>
              <a:t>(e.g. </a:t>
            </a:r>
            <a:r>
              <a:rPr kumimoji="0" lang="en-US" b="0" i="1" u="none" strike="noStrike" cap="none" spc="0" normalizeH="0" baseline="0" noProof="0" dirty="0" err="1">
                <a:ln>
                  <a:noFill/>
                </a:ln>
                <a:solidFill>
                  <a:schemeClr val="bg1">
                    <a:lumMod val="75000"/>
                  </a:schemeClr>
                </a:solidFill>
                <a:effectLst/>
                <a:uLnTx/>
                <a:uFillTx/>
              </a:rPr>
              <a:t>Impett</a:t>
            </a:r>
            <a:r>
              <a:rPr kumimoji="0" lang="en-US" b="0" i="1" u="none" strike="noStrike" cap="none" spc="0" normalizeH="0" baseline="0" noProof="0" dirty="0">
                <a:ln>
                  <a:noFill/>
                </a:ln>
                <a:solidFill>
                  <a:schemeClr val="bg1">
                    <a:lumMod val="75000"/>
                  </a:schemeClr>
                </a:solidFill>
                <a:effectLst/>
                <a:uLnTx/>
                <a:uFillTx/>
              </a:rPr>
              <a:t> &amp; Tolman, 2006).</a:t>
            </a:r>
          </a:p>
          <a:p>
            <a:pPr marL="349250" marR="0" lvl="0" indent="-228600" defTabSz="914400" fontAlgn="auto">
              <a:spcBef>
                <a:spcPts val="1000"/>
              </a:spcBef>
              <a:spcAft>
                <a:spcPts val="0"/>
              </a:spcAft>
              <a:buClr>
                <a:schemeClr val="accent2"/>
              </a:buClr>
              <a:buSzPct val="110000"/>
              <a:buFont typeface="Arial" panose="020B0604020202020204" pitchFamily="34" charset="0"/>
              <a:buChar char="•"/>
              <a:tabLst/>
              <a:defRPr/>
            </a:pPr>
            <a:r>
              <a:rPr kumimoji="0" lang="en-US" sz="2800" b="0" i="0" u="none" strike="noStrike" cap="none" spc="0" normalizeH="0" baseline="0" noProof="0" dirty="0" err="1">
                <a:ln>
                  <a:noFill/>
                </a:ln>
                <a:solidFill>
                  <a:schemeClr val="tx1">
                    <a:lumMod val="85000"/>
                    <a:lumOff val="15000"/>
                  </a:schemeClr>
                </a:solidFill>
                <a:effectLst/>
                <a:uLnTx/>
                <a:uFillTx/>
              </a:rPr>
              <a:t>Autonomie</a:t>
            </a:r>
            <a:r>
              <a:rPr kumimoji="0" lang="en-US" sz="2800" b="0" i="0" u="none" strike="noStrike" cap="none" spc="0" normalizeH="0" baseline="0" noProof="0" dirty="0">
                <a:ln>
                  <a:noFill/>
                </a:ln>
                <a:solidFill>
                  <a:schemeClr val="tx1">
                    <a:lumMod val="85000"/>
                    <a:lumOff val="15000"/>
                  </a:schemeClr>
                </a:solidFill>
                <a:effectLst/>
                <a:uLnTx/>
                <a:uFillTx/>
              </a:rPr>
              <a:t> </a:t>
            </a:r>
            <a:r>
              <a:rPr kumimoji="0" lang="en-US" b="0" i="1" u="none" strike="noStrike" cap="none" spc="0" normalizeH="0" baseline="0" noProof="0" dirty="0">
                <a:ln>
                  <a:noFill/>
                </a:ln>
                <a:solidFill>
                  <a:schemeClr val="bg1">
                    <a:lumMod val="75000"/>
                  </a:schemeClr>
                </a:solidFill>
                <a:effectLst/>
                <a:uLnTx/>
                <a:uFillTx/>
              </a:rPr>
              <a:t>(e.g. Fortenberry 2013).</a:t>
            </a:r>
          </a:p>
          <a:p>
            <a:pPr marL="349250" marR="0" lvl="0" indent="-228600" defTabSz="914400" fontAlgn="auto">
              <a:spcBef>
                <a:spcPts val="1000"/>
              </a:spcBef>
              <a:spcAft>
                <a:spcPts val="0"/>
              </a:spcAft>
              <a:buClr>
                <a:schemeClr val="accent2"/>
              </a:buClr>
              <a:buSzPct val="110000"/>
              <a:buFont typeface="Arial" panose="020B0604020202020204" pitchFamily="34" charset="0"/>
              <a:buChar char="•"/>
              <a:tabLst/>
              <a:defRPr/>
            </a:pPr>
            <a:r>
              <a:rPr kumimoji="0" lang="en-US" sz="2800" b="0" i="0" u="none" strike="noStrike" cap="none" spc="0" normalizeH="0" baseline="0" noProof="0" dirty="0">
                <a:ln>
                  <a:noFill/>
                </a:ln>
                <a:solidFill>
                  <a:schemeClr val="tx1">
                    <a:lumMod val="85000"/>
                    <a:lumOff val="15000"/>
                  </a:schemeClr>
                </a:solidFill>
                <a:effectLst/>
                <a:uLnTx/>
                <a:uFillTx/>
              </a:rPr>
              <a:t>Gender </a:t>
            </a:r>
            <a:r>
              <a:rPr kumimoji="0" lang="en-US" sz="2800" b="0" i="0" u="none" strike="noStrike" cap="none" spc="0" normalizeH="0" baseline="0" noProof="0" dirty="0" err="1">
                <a:ln>
                  <a:noFill/>
                </a:ln>
                <a:solidFill>
                  <a:schemeClr val="tx1">
                    <a:lumMod val="85000"/>
                    <a:lumOff val="15000"/>
                  </a:schemeClr>
                </a:solidFill>
                <a:effectLst/>
                <a:uLnTx/>
                <a:uFillTx/>
              </a:rPr>
              <a:t>gelijkheid</a:t>
            </a:r>
            <a:r>
              <a:rPr kumimoji="0" lang="en-US" sz="2800" b="0" i="0" u="none" strike="noStrike" cap="none" spc="0" normalizeH="0" baseline="0" noProof="0" dirty="0">
                <a:ln>
                  <a:noFill/>
                </a:ln>
                <a:solidFill>
                  <a:schemeClr val="tx1">
                    <a:lumMod val="85000"/>
                    <a:lumOff val="15000"/>
                  </a:schemeClr>
                </a:solidFill>
                <a:effectLst/>
                <a:uLnTx/>
                <a:uFillTx/>
              </a:rPr>
              <a:t> </a:t>
            </a:r>
            <a:r>
              <a:rPr kumimoji="0" lang="en-US" b="0" i="1" u="none" strike="noStrike" cap="none" spc="0" normalizeH="0" baseline="0" noProof="0" dirty="0">
                <a:ln>
                  <a:noFill/>
                </a:ln>
                <a:solidFill>
                  <a:schemeClr val="bg1">
                    <a:lumMod val="75000"/>
                  </a:schemeClr>
                </a:solidFill>
                <a:effectLst/>
                <a:uLnTx/>
                <a:uFillTx/>
              </a:rPr>
              <a:t>(e.g. Galinsky &amp; </a:t>
            </a:r>
            <a:r>
              <a:rPr kumimoji="0" lang="en-US" b="0" i="1" u="none" strike="noStrike" cap="none" spc="0" normalizeH="0" baseline="0" noProof="0" dirty="0" err="1">
                <a:ln>
                  <a:noFill/>
                </a:ln>
                <a:solidFill>
                  <a:schemeClr val="bg1">
                    <a:lumMod val="75000"/>
                  </a:schemeClr>
                </a:solidFill>
                <a:effectLst/>
                <a:uLnTx/>
                <a:uFillTx/>
              </a:rPr>
              <a:t>Sonenstein</a:t>
            </a:r>
            <a:r>
              <a:rPr kumimoji="0" lang="en-US" b="0" i="1" u="none" strike="noStrike" cap="none" spc="0" normalizeH="0" baseline="0" noProof="0" dirty="0">
                <a:ln>
                  <a:noFill/>
                </a:ln>
                <a:solidFill>
                  <a:schemeClr val="bg1">
                    <a:lumMod val="75000"/>
                  </a:schemeClr>
                </a:solidFill>
                <a:effectLst/>
                <a:uLnTx/>
                <a:uFillTx/>
              </a:rPr>
              <a:t>, 2011).</a:t>
            </a:r>
          </a:p>
          <a:p>
            <a:pPr marL="349250" marR="0" lvl="0" indent="-228600" defTabSz="914400" fontAlgn="auto">
              <a:spcBef>
                <a:spcPts val="1000"/>
              </a:spcBef>
              <a:spcAft>
                <a:spcPts val="0"/>
              </a:spcAft>
              <a:buClr>
                <a:schemeClr val="accent2"/>
              </a:buClr>
              <a:buSzPct val="110000"/>
              <a:buFont typeface="Arial" panose="020B0604020202020204" pitchFamily="34" charset="0"/>
              <a:buChar char="•"/>
              <a:tabLst/>
              <a:defRPr/>
            </a:pPr>
            <a:r>
              <a:rPr kumimoji="0" lang="en-US" sz="2800" b="0" i="0" u="none" strike="noStrike" cap="none" spc="0" normalizeH="0" baseline="0" noProof="0" dirty="0">
                <a:ln>
                  <a:noFill/>
                </a:ln>
                <a:solidFill>
                  <a:schemeClr val="tx1">
                    <a:lumMod val="85000"/>
                    <a:lumOff val="15000"/>
                  </a:schemeClr>
                </a:solidFill>
                <a:effectLst/>
                <a:uLnTx/>
                <a:uFillTx/>
              </a:rPr>
              <a:t>Seksuele </a:t>
            </a:r>
            <a:r>
              <a:rPr kumimoji="0" lang="en-US" sz="2800" b="0" i="0" u="none" strike="noStrike" cap="none" spc="0" normalizeH="0" baseline="0" noProof="0" dirty="0" err="1">
                <a:ln>
                  <a:noFill/>
                </a:ln>
                <a:solidFill>
                  <a:schemeClr val="tx1">
                    <a:lumMod val="85000"/>
                    <a:lumOff val="15000"/>
                  </a:schemeClr>
                </a:solidFill>
                <a:effectLst/>
                <a:uLnTx/>
                <a:uFillTx/>
              </a:rPr>
              <a:t>interactiecompetentie</a:t>
            </a:r>
            <a:r>
              <a:rPr lang="en-US" sz="2800" dirty="0">
                <a:solidFill>
                  <a:schemeClr val="tx1">
                    <a:lumMod val="85000"/>
                    <a:lumOff val="15000"/>
                  </a:schemeClr>
                </a:solidFill>
              </a:rPr>
              <a:t> </a:t>
            </a:r>
            <a:r>
              <a:rPr kumimoji="0" lang="en-US" b="0" i="1" u="none" strike="noStrike" cap="none" spc="0" normalizeH="0" baseline="0" noProof="0" dirty="0">
                <a:ln>
                  <a:noFill/>
                </a:ln>
                <a:solidFill>
                  <a:schemeClr val="bg1">
                    <a:lumMod val="75000"/>
                  </a:schemeClr>
                </a:solidFill>
                <a:effectLst/>
                <a:uLnTx/>
                <a:uFillTx/>
              </a:rPr>
              <a:t>(e.g. </a:t>
            </a:r>
            <a:r>
              <a:rPr kumimoji="0" lang="en-US" b="0" i="1" u="none" strike="noStrike" cap="none" spc="0" normalizeH="0" baseline="0" noProof="0" dirty="0" err="1">
                <a:ln>
                  <a:noFill/>
                </a:ln>
                <a:solidFill>
                  <a:schemeClr val="bg1">
                    <a:lumMod val="75000"/>
                  </a:schemeClr>
                </a:solidFill>
                <a:effectLst/>
                <a:uLnTx/>
                <a:uFillTx/>
              </a:rPr>
              <a:t>Vanwesenbeeck</a:t>
            </a:r>
            <a:r>
              <a:rPr kumimoji="0" lang="en-US" b="0" i="1" u="none" strike="noStrike" cap="none" spc="0" normalizeH="0" baseline="0" noProof="0" dirty="0">
                <a:ln>
                  <a:noFill/>
                </a:ln>
                <a:solidFill>
                  <a:schemeClr val="bg1">
                    <a:lumMod val="75000"/>
                  </a:schemeClr>
                </a:solidFill>
                <a:effectLst/>
                <a:uLnTx/>
                <a:uFillTx/>
              </a:rPr>
              <a:t> et al., 1998).</a:t>
            </a:r>
          </a:p>
          <a:p>
            <a:pPr marL="349250" marR="0" lvl="0" indent="-228600" defTabSz="914400" fontAlgn="auto">
              <a:spcBef>
                <a:spcPts val="1000"/>
              </a:spcBef>
              <a:spcAft>
                <a:spcPts val="0"/>
              </a:spcAft>
              <a:buClr>
                <a:schemeClr val="accent2"/>
              </a:buClr>
              <a:buSzPct val="110000"/>
              <a:buFont typeface="Arial" panose="020B0604020202020204" pitchFamily="34" charset="0"/>
              <a:buChar char="•"/>
              <a:tabLst/>
              <a:defRPr/>
            </a:pPr>
            <a:r>
              <a:rPr kumimoji="0" lang="en-US" sz="2800" b="0" i="0" u="none" strike="noStrike" cap="none" spc="0" normalizeH="0" baseline="0" noProof="0" dirty="0" err="1">
                <a:ln>
                  <a:noFill/>
                </a:ln>
                <a:solidFill>
                  <a:schemeClr val="tx1">
                    <a:lumMod val="85000"/>
                    <a:lumOff val="15000"/>
                  </a:schemeClr>
                </a:solidFill>
                <a:effectLst/>
                <a:uLnTx/>
                <a:uFillTx/>
              </a:rPr>
              <a:t>Stapsgewijze</a:t>
            </a:r>
            <a:r>
              <a:rPr kumimoji="0" lang="en-US" sz="2800" b="0" i="0" u="none" strike="noStrike" cap="none" spc="0" normalizeH="0" baseline="0" noProof="0" dirty="0">
                <a:ln>
                  <a:noFill/>
                </a:ln>
                <a:solidFill>
                  <a:schemeClr val="tx1">
                    <a:lumMod val="85000"/>
                    <a:lumOff val="15000"/>
                  </a:schemeClr>
                </a:solidFill>
                <a:effectLst/>
                <a:uLnTx/>
                <a:uFillTx/>
              </a:rPr>
              <a:t> </a:t>
            </a:r>
            <a:r>
              <a:rPr kumimoji="0" lang="en-US" sz="2800" b="0" i="0" u="none" strike="noStrike" cap="none" spc="0" normalizeH="0" baseline="0" noProof="0" dirty="0" err="1">
                <a:ln>
                  <a:noFill/>
                </a:ln>
                <a:solidFill>
                  <a:schemeClr val="tx1">
                    <a:lumMod val="85000"/>
                    <a:lumOff val="15000"/>
                  </a:schemeClr>
                </a:solidFill>
                <a:effectLst/>
                <a:uLnTx/>
                <a:uFillTx/>
              </a:rPr>
              <a:t>seksuele</a:t>
            </a:r>
            <a:r>
              <a:rPr kumimoji="0" lang="en-US" sz="2800" b="0" i="0" u="none" strike="noStrike" cap="none" spc="0" normalizeH="0" baseline="0" noProof="0" dirty="0">
                <a:ln>
                  <a:noFill/>
                </a:ln>
                <a:solidFill>
                  <a:schemeClr val="tx1">
                    <a:lumMod val="85000"/>
                    <a:lumOff val="15000"/>
                  </a:schemeClr>
                </a:solidFill>
                <a:effectLst/>
                <a:uLnTx/>
                <a:uFillTx/>
              </a:rPr>
              <a:t> </a:t>
            </a:r>
            <a:r>
              <a:rPr kumimoji="0" lang="en-US" sz="2800" b="0" i="0" u="none" strike="noStrike" cap="none" spc="0" normalizeH="0" baseline="0" noProof="0" dirty="0" err="1">
                <a:ln>
                  <a:noFill/>
                </a:ln>
                <a:solidFill>
                  <a:schemeClr val="tx1">
                    <a:lumMod val="85000"/>
                    <a:lumOff val="15000"/>
                  </a:schemeClr>
                </a:solidFill>
                <a:effectLst/>
                <a:uLnTx/>
                <a:uFillTx/>
              </a:rPr>
              <a:t>interactie-carrière</a:t>
            </a:r>
            <a:r>
              <a:rPr kumimoji="0" lang="en-US" sz="2800" b="0" i="0" u="none" strike="noStrike" cap="none" spc="0" normalizeH="0" baseline="0" noProof="0" dirty="0">
                <a:ln>
                  <a:noFill/>
                </a:ln>
                <a:solidFill>
                  <a:schemeClr val="tx1">
                    <a:lumMod val="85000"/>
                    <a:lumOff val="15000"/>
                  </a:schemeClr>
                </a:solidFill>
                <a:effectLst/>
                <a:uLnTx/>
                <a:uFillTx/>
              </a:rPr>
              <a:t> </a:t>
            </a:r>
            <a:r>
              <a:rPr kumimoji="0" lang="en-US" b="0" i="1" u="none" strike="noStrike" cap="none" spc="0" normalizeH="0" baseline="0" noProof="0" dirty="0">
                <a:ln>
                  <a:noFill/>
                </a:ln>
                <a:solidFill>
                  <a:schemeClr val="bg1">
                    <a:lumMod val="75000"/>
                  </a:schemeClr>
                </a:solidFill>
                <a:effectLst/>
                <a:uLnTx/>
                <a:uFillTx/>
              </a:rPr>
              <a:t>(</a:t>
            </a:r>
            <a:r>
              <a:rPr kumimoji="0" lang="en-US" b="0" i="1" u="none" strike="noStrike" cap="none" spc="0" normalizeH="0" baseline="0" noProof="0" dirty="0" err="1">
                <a:ln>
                  <a:noFill/>
                </a:ln>
                <a:solidFill>
                  <a:schemeClr val="bg1">
                    <a:lumMod val="75000"/>
                  </a:schemeClr>
                </a:solidFill>
                <a:effectLst/>
                <a:uLnTx/>
                <a:uFillTx/>
              </a:rPr>
              <a:t>o.a</a:t>
            </a:r>
            <a:r>
              <a:rPr kumimoji="0" lang="en-US" b="0" i="1" u="none" strike="noStrike" cap="none" spc="0" normalizeH="0" baseline="0" noProof="0" dirty="0">
                <a:ln>
                  <a:noFill/>
                </a:ln>
                <a:solidFill>
                  <a:schemeClr val="bg1">
                    <a:lumMod val="75000"/>
                  </a:schemeClr>
                </a:solidFill>
                <a:effectLst/>
                <a:uLnTx/>
                <a:uFillTx/>
              </a:rPr>
              <a:t> De Graaf, </a:t>
            </a:r>
            <a:r>
              <a:rPr kumimoji="0" lang="en-US" b="0" i="1" u="none" strike="noStrike" cap="none" spc="0" normalizeH="0" baseline="0" noProof="0" dirty="0" err="1">
                <a:ln>
                  <a:noFill/>
                </a:ln>
                <a:solidFill>
                  <a:schemeClr val="bg1">
                    <a:lumMod val="75000"/>
                  </a:schemeClr>
                </a:solidFill>
                <a:effectLst/>
                <a:uLnTx/>
                <a:uFillTx/>
              </a:rPr>
              <a:t>Vanwesenbeeck</a:t>
            </a:r>
            <a:r>
              <a:rPr kumimoji="0" lang="en-US" b="0" i="1" u="none" strike="noStrike" cap="none" spc="0" normalizeH="0" baseline="0" noProof="0" dirty="0">
                <a:ln>
                  <a:noFill/>
                </a:ln>
                <a:solidFill>
                  <a:schemeClr val="bg1">
                    <a:lumMod val="75000"/>
                  </a:schemeClr>
                </a:solidFill>
                <a:effectLst/>
                <a:uLnTx/>
                <a:uFillTx/>
              </a:rPr>
              <a:t> et. al 2009; De Graaf et al., 2012) </a:t>
            </a:r>
          </a:p>
          <a:p>
            <a:pPr marL="349250" marR="0" lvl="0" indent="-228600" defTabSz="914400" fontAlgn="auto">
              <a:spcBef>
                <a:spcPts val="1000"/>
              </a:spcBef>
              <a:spcAft>
                <a:spcPts val="0"/>
              </a:spcAft>
              <a:buClr>
                <a:schemeClr val="accent2"/>
              </a:buClr>
              <a:buSzPct val="110000"/>
              <a:buFont typeface="Arial" panose="020B0604020202020204" pitchFamily="34" charset="0"/>
              <a:buChar char="•"/>
              <a:tabLst/>
              <a:defRPr/>
            </a:pPr>
            <a:r>
              <a:rPr kumimoji="0" lang="en-US" sz="2800" b="0" i="0" u="none" strike="noStrike" cap="none" spc="0" normalizeH="0" baseline="0" noProof="0" dirty="0" err="1">
                <a:ln>
                  <a:noFill/>
                </a:ln>
                <a:solidFill>
                  <a:schemeClr val="tx1">
                    <a:lumMod val="85000"/>
                    <a:lumOff val="15000"/>
                  </a:schemeClr>
                </a:solidFill>
                <a:effectLst/>
                <a:uLnTx/>
                <a:uFillTx/>
              </a:rPr>
              <a:t>Orgasticiteit</a:t>
            </a:r>
            <a:r>
              <a:rPr kumimoji="0" lang="en-US" sz="2800" b="0" i="0" u="none" strike="noStrike" cap="none" spc="0" normalizeH="0" baseline="0" noProof="0" dirty="0">
                <a:ln>
                  <a:noFill/>
                </a:ln>
                <a:solidFill>
                  <a:schemeClr val="tx1">
                    <a:lumMod val="85000"/>
                    <a:lumOff val="15000"/>
                  </a:schemeClr>
                </a:solidFill>
                <a:effectLst/>
                <a:uLnTx/>
                <a:uFillTx/>
              </a:rPr>
              <a:t>/</a:t>
            </a:r>
            <a:r>
              <a:rPr kumimoji="0" lang="en-US" sz="2800" b="0" i="0" u="none" strike="noStrike" cap="none" spc="0" normalizeH="0" baseline="0" noProof="0" dirty="0" err="1">
                <a:ln>
                  <a:noFill/>
                </a:ln>
                <a:solidFill>
                  <a:schemeClr val="tx1">
                    <a:lumMod val="85000"/>
                    <a:lumOff val="15000"/>
                  </a:schemeClr>
                </a:solidFill>
                <a:effectLst/>
                <a:uLnTx/>
                <a:uFillTx/>
              </a:rPr>
              <a:t>masturbatie</a:t>
            </a:r>
            <a:r>
              <a:rPr kumimoji="0" lang="en-US" sz="2800" b="0" i="0" u="none" strike="noStrike" cap="none" spc="0" normalizeH="0" baseline="0" noProof="0" dirty="0">
                <a:ln>
                  <a:noFill/>
                </a:ln>
                <a:solidFill>
                  <a:schemeClr val="tx1">
                    <a:lumMod val="85000"/>
                    <a:lumOff val="15000"/>
                  </a:schemeClr>
                </a:solidFill>
                <a:effectLst/>
                <a:uLnTx/>
                <a:uFillTx/>
              </a:rPr>
              <a:t> </a:t>
            </a:r>
            <a:r>
              <a:rPr kumimoji="0" lang="en-US" b="0" i="1" u="none" strike="noStrike" cap="none" spc="0" normalizeH="0" baseline="0" noProof="0" dirty="0">
                <a:ln>
                  <a:noFill/>
                </a:ln>
                <a:solidFill>
                  <a:schemeClr val="bg1">
                    <a:lumMod val="75000"/>
                  </a:schemeClr>
                </a:solidFill>
                <a:effectLst/>
                <a:uLnTx/>
                <a:uFillTx/>
              </a:rPr>
              <a:t>(</a:t>
            </a:r>
            <a:r>
              <a:rPr kumimoji="0" lang="en-US" b="0" i="1" u="none" strike="noStrike" cap="none" spc="0" normalizeH="0" baseline="0" noProof="0" dirty="0" err="1">
                <a:ln>
                  <a:noFill/>
                </a:ln>
                <a:solidFill>
                  <a:schemeClr val="bg1">
                    <a:lumMod val="75000"/>
                  </a:schemeClr>
                </a:solidFill>
                <a:effectLst/>
                <a:uLnTx/>
                <a:uFillTx/>
              </a:rPr>
              <a:t>e.g.Hogarth</a:t>
            </a:r>
            <a:r>
              <a:rPr kumimoji="0" lang="en-US" b="0" i="1" u="none" strike="noStrike" cap="none" spc="0" normalizeH="0" baseline="0" noProof="0" dirty="0">
                <a:ln>
                  <a:noFill/>
                </a:ln>
                <a:solidFill>
                  <a:schemeClr val="bg1">
                    <a:lumMod val="75000"/>
                  </a:schemeClr>
                </a:solidFill>
                <a:effectLst/>
                <a:uLnTx/>
                <a:uFillTx/>
              </a:rPr>
              <a:t> &amp; Ingham, 2009).</a:t>
            </a:r>
          </a:p>
        </p:txBody>
      </p:sp>
      <p:sp>
        <p:nvSpPr>
          <p:cNvPr id="76801" name="Footer Placeholder 4"/>
          <p:cNvSpPr>
            <a:spLocks noGrp="1"/>
          </p:cNvSpPr>
          <p:nvPr>
            <p:ph type="ftr" sz="quarter" idx="11"/>
          </p:nvPr>
        </p:nvSpPr>
        <p:spPr bwMode="auto">
          <a:xfrm>
            <a:off x="5591694" y="6236208"/>
            <a:ext cx="4853331" cy="320040"/>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r>
              <a:rPr kumimoji="0" lang="en-US" b="0" i="0" u="none" strike="noStrike" cap="none" spc="0" normalizeH="0" baseline="0" noProof="0">
                <a:ln>
                  <a:noFill/>
                </a:ln>
                <a:solidFill>
                  <a:schemeClr val="tx2">
                    <a:alpha val="70000"/>
                  </a:schemeClr>
                </a:solidFill>
                <a:effectLst/>
                <a:uLnTx/>
                <a:uFillTx/>
              </a:rPr>
              <a:t>© Rik van Lunsen</a:t>
            </a:r>
          </a:p>
        </p:txBody>
      </p:sp>
    </p:spTree>
    <p:extLst>
      <p:ext uri="{BB962C8B-B14F-4D97-AF65-F5344CB8AC3E}">
        <p14:creationId xmlns:p14="http://schemas.microsoft.com/office/powerpoint/2010/main" val="22486575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ekstvak 2">
            <a:extLst>
              <a:ext uri="{FF2B5EF4-FFF2-40B4-BE49-F238E27FC236}">
                <a16:creationId xmlns:a16="http://schemas.microsoft.com/office/drawing/2014/main" id="{18157E33-F17B-48C8-B7E1-14E5F6C56652}"/>
              </a:ext>
            </a:extLst>
          </p:cNvPr>
          <p:cNvGraphicFramePr/>
          <p:nvPr/>
        </p:nvGraphicFramePr>
        <p:xfrm>
          <a:off x="615878" y="2196635"/>
          <a:ext cx="11148032" cy="38959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kstvak 5">
            <a:extLst>
              <a:ext uri="{FF2B5EF4-FFF2-40B4-BE49-F238E27FC236}">
                <a16:creationId xmlns:a16="http://schemas.microsoft.com/office/drawing/2014/main" id="{9430C02B-EDEE-4046-94D7-A60ADDD41E61}"/>
              </a:ext>
            </a:extLst>
          </p:cNvPr>
          <p:cNvSpPr txBox="1"/>
          <p:nvPr/>
        </p:nvSpPr>
        <p:spPr>
          <a:xfrm>
            <a:off x="2792002" y="920007"/>
            <a:ext cx="6097712" cy="646331"/>
          </a:xfrm>
          <a:prstGeom prst="rect">
            <a:avLst/>
          </a:prstGeom>
          <a:noFill/>
        </p:spPr>
        <p:txBody>
          <a:bodyPr wrap="square">
            <a:spAutoFit/>
          </a:bodyPr>
          <a:lstStyle/>
          <a:p>
            <a:pPr lvl="0"/>
            <a:r>
              <a:rPr lang="nl-NL" b="0" i="0" baseline="0" dirty="0"/>
              <a:t>De belangrijkste risicofactoren voor een ongezonde seksuele ontwikkeling bij jongeren van 12 tot 19 jaar zijn:</a:t>
            </a:r>
            <a:endParaRPr lang="en-US" dirty="0"/>
          </a:p>
        </p:txBody>
      </p:sp>
    </p:spTree>
    <p:extLst>
      <p:ext uri="{BB962C8B-B14F-4D97-AF65-F5344CB8AC3E}">
        <p14:creationId xmlns:p14="http://schemas.microsoft.com/office/powerpoint/2010/main" val="68252276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e jeugd van tegenwoordig">
            <a:extLst>
              <a:ext uri="{FF2B5EF4-FFF2-40B4-BE49-F238E27FC236}">
                <a16:creationId xmlns:a16="http://schemas.microsoft.com/office/drawing/2014/main" id="{3596DF59-ED7F-4884-9989-268482B3E7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125" y="1109608"/>
            <a:ext cx="2558427" cy="41087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4A1CF117-4DEF-42B7-B7FC-4FD43830B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2906" y="2482493"/>
            <a:ext cx="6543675" cy="3084389"/>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ABE781C6-A36B-44BE-B9A4-3E74B3C44AE2}"/>
              </a:ext>
            </a:extLst>
          </p:cNvPr>
          <p:cNvSpPr txBox="1"/>
          <p:nvPr/>
        </p:nvSpPr>
        <p:spPr>
          <a:xfrm>
            <a:off x="4214813" y="5629276"/>
            <a:ext cx="7403373" cy="646331"/>
          </a:xfrm>
          <a:prstGeom prst="rect">
            <a:avLst/>
          </a:prstGeom>
          <a:noFill/>
        </p:spPr>
        <p:txBody>
          <a:bodyPr wrap="none" rtlCol="0">
            <a:spAutoFit/>
          </a:bodyPr>
          <a:lstStyle/>
          <a:p>
            <a:r>
              <a:rPr lang="nl-NL" dirty="0"/>
              <a:t>Lang in bed liggen, lang haar (teveel) drinken en roken en vooral ‘rokkenjagen’</a:t>
            </a:r>
          </a:p>
          <a:p>
            <a:r>
              <a:rPr lang="nl-NL" dirty="0"/>
              <a:t>Dat was het beeld van de jeugd van tegenwoordig in  1600</a:t>
            </a:r>
          </a:p>
        </p:txBody>
      </p:sp>
      <p:sp>
        <p:nvSpPr>
          <p:cNvPr id="6" name="Tekstvak 5">
            <a:extLst>
              <a:ext uri="{FF2B5EF4-FFF2-40B4-BE49-F238E27FC236}">
                <a16:creationId xmlns:a16="http://schemas.microsoft.com/office/drawing/2014/main" id="{FEA72705-62DC-4BB8-B038-225AD9BD29F5}"/>
              </a:ext>
            </a:extLst>
          </p:cNvPr>
          <p:cNvSpPr txBox="1"/>
          <p:nvPr/>
        </p:nvSpPr>
        <p:spPr>
          <a:xfrm>
            <a:off x="4156419" y="825778"/>
            <a:ext cx="6621172" cy="1477328"/>
          </a:xfrm>
          <a:prstGeom prst="rect">
            <a:avLst/>
          </a:prstGeom>
          <a:noFill/>
        </p:spPr>
        <p:txBody>
          <a:bodyPr wrap="square">
            <a:spAutoFit/>
          </a:bodyPr>
          <a:lstStyle/>
          <a:p>
            <a:pPr algn="l"/>
            <a:r>
              <a:rPr lang="nl-NL" b="0" i="0" dirty="0">
                <a:solidFill>
                  <a:srgbClr val="0A0A0A"/>
                </a:solidFill>
                <a:effectLst/>
              </a:rPr>
              <a:t>De jeugd van tegenwoordig houdt van luxe. Ze heeft slechte manieren, veracht alle gezag, heeft geen respect en kletst maar terwijl ze zou moeten werken. Jongeren spreken hun ouders tegen, kletsen in gezelschap, schrokken aan tafel, en tiranniseren hun leraren.</a:t>
            </a:r>
          </a:p>
          <a:p>
            <a:pPr algn="l"/>
            <a:r>
              <a:rPr lang="nl-NL" b="0" i="0" dirty="0">
                <a:solidFill>
                  <a:srgbClr val="0A0A0A"/>
                </a:solidFill>
                <a:effectLst/>
              </a:rPr>
              <a:t>(Socrates, 5e eeuw voor Christus)</a:t>
            </a:r>
          </a:p>
        </p:txBody>
      </p:sp>
      <p:sp>
        <p:nvSpPr>
          <p:cNvPr id="5" name="Tekstvak 4">
            <a:extLst>
              <a:ext uri="{FF2B5EF4-FFF2-40B4-BE49-F238E27FC236}">
                <a16:creationId xmlns:a16="http://schemas.microsoft.com/office/drawing/2014/main" id="{75BB197D-4D41-4E01-90ED-69F931B5BB99}"/>
              </a:ext>
            </a:extLst>
          </p:cNvPr>
          <p:cNvSpPr txBox="1"/>
          <p:nvPr/>
        </p:nvSpPr>
        <p:spPr>
          <a:xfrm>
            <a:off x="3123345" y="113016"/>
            <a:ext cx="4864665" cy="584775"/>
          </a:xfrm>
          <a:prstGeom prst="rect">
            <a:avLst/>
          </a:prstGeom>
          <a:noFill/>
          <a:ln w="38100">
            <a:solidFill>
              <a:schemeClr val="tx1"/>
            </a:solidFill>
          </a:ln>
        </p:spPr>
        <p:txBody>
          <a:bodyPr wrap="none" rtlCol="0">
            <a:spAutoFit/>
          </a:bodyPr>
          <a:lstStyle/>
          <a:p>
            <a:r>
              <a:rPr lang="nl-NL" sz="3200" dirty="0"/>
              <a:t>De Jeugd van Tegenwoordig </a:t>
            </a:r>
          </a:p>
        </p:txBody>
      </p:sp>
    </p:spTree>
    <p:extLst>
      <p:ext uri="{BB962C8B-B14F-4D97-AF65-F5344CB8AC3E}">
        <p14:creationId xmlns:p14="http://schemas.microsoft.com/office/powerpoint/2010/main" val="365422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9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F8EA441C-C88D-2BBD-D1F9-CEA65AC08BED}"/>
              </a:ext>
            </a:extLst>
          </p:cNvPr>
          <p:cNvSpPr txBox="1">
            <a:spLocks/>
          </p:cNvSpPr>
          <p:nvPr/>
        </p:nvSpPr>
        <p:spPr>
          <a:xfrm>
            <a:off x="2231136" y="356473"/>
            <a:ext cx="6750939" cy="1188720"/>
          </a:xfrm>
          <a:prstGeom prst="rect">
            <a:avLst/>
          </a:prstGeom>
        </p:spPr>
        <p:txBody>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nl-NL"/>
              <a:t>Waarom hebben mensen Seks?</a:t>
            </a:r>
            <a:endParaRPr lang="nl-NL" dirty="0"/>
          </a:p>
        </p:txBody>
      </p:sp>
      <p:sp>
        <p:nvSpPr>
          <p:cNvPr id="4" name="Tekstvak 3">
            <a:extLst>
              <a:ext uri="{FF2B5EF4-FFF2-40B4-BE49-F238E27FC236}">
                <a16:creationId xmlns:a16="http://schemas.microsoft.com/office/drawing/2014/main" id="{D96E9844-D1F9-FB30-2515-998794EBCCB9}"/>
              </a:ext>
            </a:extLst>
          </p:cNvPr>
          <p:cNvSpPr txBox="1"/>
          <p:nvPr/>
        </p:nvSpPr>
        <p:spPr>
          <a:xfrm>
            <a:off x="773254" y="3429000"/>
            <a:ext cx="10645492" cy="1993366"/>
          </a:xfrm>
          <a:prstGeom prst="rect">
            <a:avLst/>
          </a:prstGeom>
          <a:noFill/>
        </p:spPr>
        <p:txBody>
          <a:bodyPr wrap="square">
            <a:spAutoFit/>
          </a:bodyPr>
          <a:lstStyle/>
          <a:p>
            <a:pPr defTabSz="914400">
              <a:lnSpc>
                <a:spcPct val="90000"/>
              </a:lnSpc>
              <a:spcBef>
                <a:spcPts val="1000"/>
              </a:spcBef>
              <a:defRPr/>
            </a:pPr>
            <a:r>
              <a:rPr lang="nl-NL" sz="2800" dirty="0">
                <a:solidFill>
                  <a:prstClr val="black"/>
                </a:solidFill>
                <a:latin typeface="Calibri" panose="020F0502020204030204"/>
              </a:rPr>
              <a:t>Als je je niet wil voortplanten is</a:t>
            </a:r>
            <a:r>
              <a:rPr kumimoji="0" lang="nl-NL" sz="2800" b="0" i="0" u="none" strike="noStrike" kern="1200" cap="none" spc="0" normalizeH="0" baseline="0" noProof="0" dirty="0">
                <a:ln>
                  <a:noFill/>
                </a:ln>
                <a:solidFill>
                  <a:prstClr val="black"/>
                </a:solidFill>
                <a:effectLst/>
                <a:uLnTx/>
                <a:uFillTx/>
                <a:latin typeface="Calibri" panose="020F0502020204030204"/>
                <a:ea typeface="+mn-ea"/>
                <a:cs typeface="+mn-cs"/>
              </a:rPr>
              <a:t> plezier (lust en verbinding) dus </a:t>
            </a:r>
            <a:r>
              <a:rPr lang="nl-NL" sz="2800" dirty="0">
                <a:solidFill>
                  <a:prstClr val="black"/>
                </a:solidFill>
                <a:latin typeface="Calibri" panose="020F0502020204030204"/>
              </a:rPr>
              <a:t>h</a:t>
            </a:r>
            <a:r>
              <a:rPr kumimoji="0" lang="nl-NL" sz="2800" b="0" i="0" u="none" strike="noStrike" kern="1200" cap="none" spc="0" normalizeH="0" baseline="0" noProof="0" dirty="0">
                <a:ln>
                  <a:noFill/>
                </a:ln>
                <a:solidFill>
                  <a:prstClr val="black"/>
                </a:solidFill>
                <a:effectLst/>
                <a:uLnTx/>
                <a:uFillTx/>
                <a:latin typeface="Calibri" panose="020F0502020204030204"/>
                <a:ea typeface="+mn-ea"/>
                <a:cs typeface="+mn-cs"/>
              </a:rPr>
              <a:t>et enige zinnige doel van seks (solo of samen)</a:t>
            </a:r>
          </a:p>
          <a:p>
            <a:pPr defTabSz="914400">
              <a:lnSpc>
                <a:spcPct val="90000"/>
              </a:lnSpc>
              <a:spcBef>
                <a:spcPts val="1000"/>
              </a:spcBef>
              <a:defRPr/>
            </a:pPr>
            <a:r>
              <a:rPr lang="nl-NL" sz="2800" dirty="0">
                <a:solidFill>
                  <a:prstClr val="black"/>
                </a:solidFill>
                <a:latin typeface="Calibri" panose="020F0502020204030204"/>
              </a:rPr>
              <a:t>D</a:t>
            </a:r>
            <a:r>
              <a:rPr kumimoji="0" lang="nl-NL" sz="2800" b="0" i="0" u="none" strike="noStrike" kern="1200" cap="none" spc="0" normalizeH="0" baseline="0" noProof="0" dirty="0">
                <a:ln>
                  <a:noFill/>
                </a:ln>
                <a:solidFill>
                  <a:prstClr val="black"/>
                </a:solidFill>
                <a:effectLst/>
                <a:uLnTx/>
                <a:uFillTx/>
                <a:latin typeface="Calibri" panose="020F0502020204030204"/>
                <a:ea typeface="+mn-ea"/>
                <a:cs typeface="+mn-cs"/>
              </a:rPr>
              <a:t>at blijkt ook uit het feit dat in relatief sekspositieve samenlevingen</a:t>
            </a:r>
            <a:r>
              <a:rPr lang="nl-NL" sz="2800" noProof="0" dirty="0">
                <a:latin typeface="Times New Roman" panose="02020603050405020304" pitchFamily="18" charset="0"/>
              </a:rPr>
              <a:t> </a:t>
            </a:r>
            <a:r>
              <a:rPr lang="nl-NL" sz="2800" dirty="0">
                <a:latin typeface="Calibri" panose="020F0502020204030204" pitchFamily="34" charset="0"/>
                <a:ea typeface="Minion Pro"/>
                <a:cs typeface="Calibri" panose="020F0502020204030204" pitchFamily="34" charset="0"/>
              </a:rPr>
              <a:t>seksueel plezier het belangrijkste doel is van  seksuele activiteit. </a:t>
            </a:r>
            <a:r>
              <a:rPr lang="nl-NL" sz="1600" i="1" dirty="0">
                <a:solidFill>
                  <a:srgbClr val="002060"/>
                </a:solidFill>
                <a:latin typeface="Calibri" panose="020F0502020204030204" pitchFamily="34" charset="0"/>
                <a:ea typeface="Minion Pro"/>
                <a:cs typeface="Calibri" panose="020F0502020204030204" pitchFamily="34" charset="0"/>
              </a:rPr>
              <a:t>(Abramson &amp; Pinkerton, </a:t>
            </a:r>
            <a:r>
              <a:rPr lang="nl-NL" sz="1600" i="1" dirty="0">
                <a:solidFill>
                  <a:srgbClr val="002060"/>
                </a:solidFill>
                <a:latin typeface="Calibri" panose="020F0502020204030204" pitchFamily="34" charset="0"/>
                <a:ea typeface="Minion Pro"/>
                <a:cs typeface="Calibri" panose="020F0502020204030204" pitchFamily="34" charset="0"/>
                <a:hlinkClick r:id="rId2" action="ppaction://hlinkfile">
                  <a:extLst>
                    <a:ext uri="{A12FA001-AC4F-418D-AE19-62706E023703}">
                      <ahyp:hlinkClr xmlns="" xmlns:ahyp="http://schemas.microsoft.com/office/drawing/2018/hyperlinkcolor" val="tx"/>
                    </a:ext>
                  </a:extLst>
                </a:hlinkClick>
              </a:rPr>
              <a:t>2002</a:t>
            </a:r>
            <a:r>
              <a:rPr lang="nl-NL" sz="1600" i="1" dirty="0">
                <a:solidFill>
                  <a:srgbClr val="002060"/>
                </a:solidFill>
                <a:latin typeface="Calibri" panose="020F0502020204030204" pitchFamily="34" charset="0"/>
                <a:ea typeface="Minion Pro"/>
                <a:cs typeface="Calibri" panose="020F0502020204030204" pitchFamily="34" charset="0"/>
              </a:rPr>
              <a:t>; </a:t>
            </a:r>
            <a:r>
              <a:rPr lang="nl-NL" sz="1600" i="1" dirty="0" err="1">
                <a:solidFill>
                  <a:srgbClr val="002060"/>
                </a:solidFill>
                <a:latin typeface="Calibri" panose="020F0502020204030204" pitchFamily="34" charset="0"/>
                <a:ea typeface="Minion Pro"/>
                <a:cs typeface="Calibri" panose="020F0502020204030204" pitchFamily="34" charset="0"/>
              </a:rPr>
              <a:t>Hull</a:t>
            </a:r>
            <a:r>
              <a:rPr lang="nl-NL" sz="1600" i="1" dirty="0">
                <a:solidFill>
                  <a:srgbClr val="002060"/>
                </a:solidFill>
                <a:latin typeface="Calibri" panose="020F0502020204030204" pitchFamily="34" charset="0"/>
                <a:ea typeface="Minion Pro"/>
                <a:cs typeface="Calibri" panose="020F0502020204030204" pitchFamily="34" charset="0"/>
              </a:rPr>
              <a:t>, </a:t>
            </a:r>
            <a:r>
              <a:rPr lang="nl-NL" sz="1600" i="1" dirty="0">
                <a:solidFill>
                  <a:srgbClr val="002060"/>
                </a:solidFill>
                <a:latin typeface="Calibri" panose="020F0502020204030204" pitchFamily="34" charset="0"/>
                <a:ea typeface="Minion Pro"/>
                <a:cs typeface="Calibri" panose="020F0502020204030204" pitchFamily="34" charset="0"/>
                <a:hlinkClick r:id="rId3" action="ppaction://hlinkfile">
                  <a:extLst>
                    <a:ext uri="{A12FA001-AC4F-418D-AE19-62706E023703}">
                      <ahyp:hlinkClr xmlns="" xmlns:ahyp="http://schemas.microsoft.com/office/drawing/2018/hyperlinkcolor" val="tx"/>
                    </a:ext>
                  </a:extLst>
                </a:hlinkClick>
              </a:rPr>
              <a:t>2008</a:t>
            </a:r>
            <a:r>
              <a:rPr lang="nl-NL" sz="1600" i="1" dirty="0">
                <a:solidFill>
                  <a:srgbClr val="002060"/>
                </a:solidFill>
                <a:latin typeface="Calibri" panose="020F0502020204030204" pitchFamily="34" charset="0"/>
                <a:ea typeface="Minion Pro"/>
                <a:cs typeface="Calibri" panose="020F0502020204030204" pitchFamily="34" charset="0"/>
              </a:rPr>
              <a:t>;Meston &amp; </a:t>
            </a:r>
            <a:r>
              <a:rPr lang="nl-NL" sz="1600" i="1" dirty="0" err="1">
                <a:solidFill>
                  <a:srgbClr val="002060"/>
                </a:solidFill>
                <a:latin typeface="Calibri" panose="020F0502020204030204" pitchFamily="34" charset="0"/>
                <a:ea typeface="Minion Pro"/>
                <a:cs typeface="Calibri" panose="020F0502020204030204" pitchFamily="34" charset="0"/>
              </a:rPr>
              <a:t>Buss</a:t>
            </a:r>
            <a:r>
              <a:rPr lang="nl-NL" sz="1600" i="1" dirty="0">
                <a:solidFill>
                  <a:srgbClr val="002060"/>
                </a:solidFill>
                <a:latin typeface="Calibri" panose="020F0502020204030204" pitchFamily="34" charset="0"/>
                <a:ea typeface="Minion Pro"/>
                <a:cs typeface="Calibri" panose="020F0502020204030204" pitchFamily="34" charset="0"/>
              </a:rPr>
              <a:t>, </a:t>
            </a:r>
            <a:r>
              <a:rPr lang="nl-NL" sz="1600" i="1" dirty="0">
                <a:solidFill>
                  <a:srgbClr val="002060"/>
                </a:solidFill>
                <a:latin typeface="Calibri" panose="020F0502020204030204" pitchFamily="34" charset="0"/>
                <a:ea typeface="Minion Pro"/>
                <a:cs typeface="Calibri" panose="020F0502020204030204" pitchFamily="34" charset="0"/>
                <a:hlinkClick r:id="rId4" action="ppaction://hlinkfile">
                  <a:extLst>
                    <a:ext uri="{A12FA001-AC4F-418D-AE19-62706E023703}">
                      <ahyp:hlinkClr xmlns="" xmlns:ahyp="http://schemas.microsoft.com/office/drawing/2018/hyperlinkcolor" val="tx"/>
                    </a:ext>
                  </a:extLst>
                </a:hlinkClick>
              </a:rPr>
              <a:t>2007</a:t>
            </a:r>
            <a:r>
              <a:rPr lang="nl-NL" sz="1600" i="1" dirty="0">
                <a:solidFill>
                  <a:srgbClr val="002060"/>
                </a:solidFill>
                <a:latin typeface="Calibri" panose="020F0502020204030204" pitchFamily="34" charset="0"/>
                <a:ea typeface="Minion Pro"/>
                <a:cs typeface="Calibri" panose="020F0502020204030204" pitchFamily="34" charset="0"/>
              </a:rPr>
              <a:t>; van Lunsen et al., </a:t>
            </a:r>
            <a:r>
              <a:rPr lang="nl-NL" sz="1600" i="1" dirty="0">
                <a:solidFill>
                  <a:srgbClr val="002060"/>
                </a:solidFill>
                <a:latin typeface="Calibri" panose="020F0502020204030204" pitchFamily="34" charset="0"/>
                <a:ea typeface="Minion Pro"/>
                <a:cs typeface="Calibri" panose="020F0502020204030204" pitchFamily="34" charset="0"/>
                <a:hlinkClick r:id="rId5" action="ppaction://hlinkfile">
                  <a:extLst>
                    <a:ext uri="{A12FA001-AC4F-418D-AE19-62706E023703}">
                      <ahyp:hlinkClr xmlns="" xmlns:ahyp="http://schemas.microsoft.com/office/drawing/2018/hyperlinkcolor" val="tx"/>
                    </a:ext>
                  </a:extLst>
                </a:hlinkClick>
              </a:rPr>
              <a:t>2013</a:t>
            </a:r>
            <a:r>
              <a:rPr lang="nl-NL" sz="1600" i="1" dirty="0">
                <a:solidFill>
                  <a:srgbClr val="002060"/>
                </a:solidFill>
                <a:latin typeface="Calibri" panose="020F0502020204030204" pitchFamily="34" charset="0"/>
                <a:ea typeface="Minion Pro"/>
                <a:cs typeface="Calibri" panose="020F0502020204030204" pitchFamily="34" charset="0"/>
              </a:rPr>
              <a:t>). </a:t>
            </a:r>
            <a:endParaRPr kumimoji="0" lang="nl-NL" sz="16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6" name="Tekstvak 10">
            <a:extLst>
              <a:ext uri="{FF2B5EF4-FFF2-40B4-BE49-F238E27FC236}">
                <a16:creationId xmlns:a16="http://schemas.microsoft.com/office/drawing/2014/main" id="{A173D4C1-8633-B3A8-901B-ED935DD10321}"/>
              </a:ext>
            </a:extLst>
          </p:cNvPr>
          <p:cNvSpPr txBox="1">
            <a:spLocks noChangeArrowheads="1"/>
          </p:cNvSpPr>
          <p:nvPr/>
        </p:nvSpPr>
        <p:spPr bwMode="auto">
          <a:xfrm>
            <a:off x="1216024" y="1997838"/>
            <a:ext cx="49161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a:spcBef>
                <a:spcPct val="0"/>
              </a:spcBef>
              <a:buFontTx/>
              <a:buNone/>
            </a:pPr>
            <a:r>
              <a:rPr lang="nl-NL" altLang="nl-NL" sz="2400" dirty="0">
                <a:solidFill>
                  <a:prstClr val="black"/>
                </a:solidFill>
                <a:latin typeface="Tahoma" panose="020B0604030504040204" pitchFamily="34" charset="0"/>
              </a:rPr>
              <a:t>    seks voor reproductie : 0.1-1%</a:t>
            </a:r>
          </a:p>
          <a:p>
            <a:pPr defTabSz="914400">
              <a:spcBef>
                <a:spcPct val="0"/>
              </a:spcBef>
              <a:buFontTx/>
              <a:buNone/>
            </a:pPr>
            <a:r>
              <a:rPr lang="nl-NL" altLang="nl-NL" sz="2400" dirty="0">
                <a:solidFill>
                  <a:prstClr val="black"/>
                </a:solidFill>
                <a:latin typeface="Tahoma" panose="020B0604030504040204" pitchFamily="34" charset="0"/>
              </a:rPr>
              <a:t>    seks voor ……?          :  &gt;99%</a:t>
            </a:r>
          </a:p>
        </p:txBody>
      </p:sp>
      <p:sp>
        <p:nvSpPr>
          <p:cNvPr id="7" name="Tekstvak 1">
            <a:extLst>
              <a:ext uri="{FF2B5EF4-FFF2-40B4-BE49-F238E27FC236}">
                <a16:creationId xmlns:a16="http://schemas.microsoft.com/office/drawing/2014/main" id="{A5847E48-BA33-5FE4-C21D-730B7D629F71}"/>
              </a:ext>
            </a:extLst>
          </p:cNvPr>
          <p:cNvSpPr txBox="1">
            <a:spLocks noChangeArrowheads="1"/>
          </p:cNvSpPr>
          <p:nvPr/>
        </p:nvSpPr>
        <p:spPr bwMode="auto">
          <a:xfrm>
            <a:off x="2381820" y="5794832"/>
            <a:ext cx="737178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a:spcBef>
                <a:spcPct val="0"/>
              </a:spcBef>
              <a:buFontTx/>
              <a:buNone/>
            </a:pPr>
            <a:r>
              <a:rPr lang="nl-NL" altLang="nl-NL" dirty="0">
                <a:solidFill>
                  <a:prstClr val="black"/>
                </a:solidFill>
                <a:latin typeface="Tahoma" panose="020B0604030504040204" pitchFamily="34" charset="0"/>
              </a:rPr>
              <a:t> </a:t>
            </a:r>
            <a:r>
              <a:rPr lang="nl-NL" altLang="nl-NL" dirty="0">
                <a:solidFill>
                  <a:srgbClr val="7030A0"/>
                </a:solidFill>
                <a:latin typeface="Tahoma" panose="020B0604030504040204" pitchFamily="34" charset="0"/>
              </a:rPr>
              <a:t>“reproductie is een </a:t>
            </a:r>
            <a:r>
              <a:rPr lang="nl-NL" altLang="nl-NL" dirty="0" err="1">
                <a:solidFill>
                  <a:srgbClr val="7030A0"/>
                </a:solidFill>
                <a:latin typeface="Tahoma" panose="020B0604030504040204" pitchFamily="34" charset="0"/>
              </a:rPr>
              <a:t>bij-effect</a:t>
            </a:r>
            <a:r>
              <a:rPr lang="nl-NL" altLang="nl-NL" dirty="0">
                <a:solidFill>
                  <a:srgbClr val="7030A0"/>
                </a:solidFill>
                <a:latin typeface="Tahoma" panose="020B0604030504040204" pitchFamily="34" charset="0"/>
              </a:rPr>
              <a:t> van PIV” </a:t>
            </a:r>
          </a:p>
          <a:p>
            <a:pPr defTabSz="914400">
              <a:spcBef>
                <a:spcPct val="0"/>
              </a:spcBef>
              <a:buFontTx/>
              <a:buNone/>
            </a:pPr>
            <a:r>
              <a:rPr lang="nl-NL" altLang="nl-NL" sz="1600" i="1" dirty="0">
                <a:solidFill>
                  <a:srgbClr val="002060"/>
                </a:solidFill>
                <a:latin typeface="Tahoma" panose="020B0604030504040204" pitchFamily="34" charset="0"/>
              </a:rPr>
              <a:t>            ( Laan en van Lunsen 2023, naar Anders </a:t>
            </a:r>
            <a:r>
              <a:rPr lang="nl-NL" altLang="nl-NL" sz="1600" i="1" dirty="0" err="1">
                <a:solidFill>
                  <a:srgbClr val="002060"/>
                </a:solidFill>
                <a:latin typeface="Tahoma" panose="020B0604030504040204" pitchFamily="34" charset="0"/>
              </a:rPr>
              <a:t>Ågmo</a:t>
            </a:r>
            <a:r>
              <a:rPr lang="nl-NL" altLang="nl-NL" sz="1600" i="1" dirty="0">
                <a:solidFill>
                  <a:srgbClr val="002060"/>
                </a:solidFill>
                <a:latin typeface="Tahoma" panose="020B0604030504040204" pitchFamily="34" charset="0"/>
              </a:rPr>
              <a:t>)</a:t>
            </a:r>
          </a:p>
        </p:txBody>
      </p:sp>
      <p:pic>
        <p:nvPicPr>
          <p:cNvPr id="8" name="Afbeelding 7">
            <a:extLst>
              <a:ext uri="{FF2B5EF4-FFF2-40B4-BE49-F238E27FC236}">
                <a16:creationId xmlns:a16="http://schemas.microsoft.com/office/drawing/2014/main" id="{8BE3F90C-9813-14C3-D00C-2809E25DA1A1}"/>
              </a:ext>
            </a:extLst>
          </p:cNvPr>
          <p:cNvPicPr>
            <a:picLocks noChangeAspect="1"/>
          </p:cNvPicPr>
          <p:nvPr/>
        </p:nvPicPr>
        <p:blipFill>
          <a:blip r:embed="rId6"/>
          <a:stretch>
            <a:fillRect/>
          </a:stretch>
        </p:blipFill>
        <p:spPr>
          <a:xfrm>
            <a:off x="9150414" y="732274"/>
            <a:ext cx="2076450" cy="2076450"/>
          </a:xfrm>
          <a:prstGeom prst="rect">
            <a:avLst/>
          </a:prstGeom>
        </p:spPr>
      </p:pic>
    </p:spTree>
    <p:extLst>
      <p:ext uri="{BB962C8B-B14F-4D97-AF65-F5344CB8AC3E}">
        <p14:creationId xmlns:p14="http://schemas.microsoft.com/office/powerpoint/2010/main" val="369985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2279650" y="0"/>
            <a:ext cx="7772400" cy="1462088"/>
          </a:xfrm>
          <a:prstGeom prst="rect">
            <a:avLst/>
          </a:prstGeom>
          <a:noFill/>
          <a:ln w="9525">
            <a:noFill/>
            <a:miter lim="800000"/>
            <a:headEnd/>
            <a:tailEnd/>
          </a:ln>
        </p:spPr>
        <p:txBody>
          <a:bodyPr anchor="ct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nl-NL" sz="3600" b="0" i="0" u="none" strike="noStrike" kern="1200" cap="none" spc="0" normalizeH="0" baseline="0" noProof="0">
                <a:ln>
                  <a:noFill/>
                </a:ln>
                <a:solidFill>
                  <a:srgbClr val="F6A21D"/>
                </a:solidFill>
                <a:effectLst/>
                <a:uLnTx/>
                <a:uFillTx/>
                <a:latin typeface="News Gothic MT"/>
                <a:ea typeface="+mn-ea"/>
                <a:cs typeface="+mn-cs"/>
              </a:rPr>
              <a:t>Een paar feiten(1)</a:t>
            </a:r>
          </a:p>
        </p:txBody>
      </p:sp>
      <p:sp>
        <p:nvSpPr>
          <p:cNvPr id="83971" name="Rectangle 3"/>
          <p:cNvSpPr>
            <a:spLocks noChangeArrowheads="1"/>
          </p:cNvSpPr>
          <p:nvPr/>
        </p:nvSpPr>
        <p:spPr bwMode="auto">
          <a:xfrm>
            <a:off x="1041990" y="1196975"/>
            <a:ext cx="10154093" cy="4114800"/>
          </a:xfrm>
          <a:prstGeom prst="rect">
            <a:avLst/>
          </a:prstGeom>
          <a:noFill/>
          <a:ln w="9525">
            <a:noFill/>
            <a:miter lim="800000"/>
            <a:headEnd/>
            <a:tailEnd/>
          </a:ln>
        </p:spPr>
        <p:txBody>
          <a:bodyPr/>
          <a:lstStyle/>
          <a:p>
            <a:pPr marL="349250" marR="0" lvl="0" indent="-349250" algn="l" defTabSz="457200" rtl="0" eaLnBrk="0" fontAlgn="auto" latinLnBrk="0" hangingPunct="0">
              <a:lnSpc>
                <a:spcPct val="100000"/>
              </a:lnSpc>
              <a:spcBef>
                <a:spcPts val="2000"/>
              </a:spcBef>
              <a:spcAft>
                <a:spcPts val="0"/>
              </a:spcAft>
              <a:buClr>
                <a:schemeClr val="tx1"/>
              </a:buClr>
              <a:buSzPct val="110000"/>
              <a:buFont typeface="Arial" panose="020B0604020202020204" pitchFamily="34" charset="0"/>
              <a:buChar char="•"/>
              <a:tabLst/>
              <a:defRPr/>
            </a:pPr>
            <a:r>
              <a:rPr kumimoji="0" lang="nl-NL" sz="1800" b="1" i="0" u="none" strike="noStrike" kern="1200" cap="none" spc="0" normalizeH="0" baseline="0" noProof="0" dirty="0">
                <a:ln>
                  <a:noFill/>
                </a:ln>
                <a:solidFill>
                  <a:srgbClr val="595959"/>
                </a:solidFill>
                <a:effectLst/>
                <a:uLnTx/>
                <a:uFillTx/>
                <a:latin typeface="News Gothic MT"/>
                <a:ea typeface="+mn-ea"/>
                <a:cs typeface="+mn-cs"/>
              </a:rPr>
              <a:t>Mediane </a:t>
            </a:r>
            <a:r>
              <a:rPr kumimoji="0" lang="nl-NL" sz="1800" b="1" i="0" u="none" strike="noStrike" kern="1200" cap="none" spc="0" normalizeH="0" baseline="0" noProof="0" dirty="0" err="1">
                <a:ln>
                  <a:noFill/>
                </a:ln>
                <a:solidFill>
                  <a:srgbClr val="595959"/>
                </a:solidFill>
                <a:effectLst/>
                <a:uLnTx/>
                <a:uFillTx/>
                <a:latin typeface="News Gothic MT"/>
                <a:ea typeface="+mn-ea"/>
                <a:cs typeface="+mn-cs"/>
              </a:rPr>
              <a:t>sexarche</a:t>
            </a:r>
            <a:r>
              <a:rPr kumimoji="0" lang="nl-NL" sz="1800" b="1" i="0" u="none" strike="noStrike" kern="1200" cap="none" spc="0" normalizeH="0" baseline="0" noProof="0" dirty="0">
                <a:ln>
                  <a:noFill/>
                </a:ln>
                <a:solidFill>
                  <a:srgbClr val="595959"/>
                </a:solidFill>
                <a:effectLst/>
                <a:uLnTx/>
                <a:uFillTx/>
                <a:latin typeface="News Gothic MT"/>
                <a:ea typeface="+mn-ea"/>
                <a:cs typeface="+mn-cs"/>
              </a:rPr>
              <a:t> gestegen van 17.1 naar ongeveer &gt;18 jaar</a:t>
            </a:r>
          </a:p>
          <a:p>
            <a:pPr marL="349250" marR="0" lvl="0" indent="-349250" algn="l" defTabSz="457200" rtl="0" eaLnBrk="0" fontAlgn="auto" latinLnBrk="0" hangingPunct="0">
              <a:lnSpc>
                <a:spcPct val="100000"/>
              </a:lnSpc>
              <a:spcBef>
                <a:spcPts val="2000"/>
              </a:spcBef>
              <a:spcAft>
                <a:spcPts val="0"/>
              </a:spcAft>
              <a:buClr>
                <a:schemeClr val="tx1"/>
              </a:buClr>
              <a:buSzPct val="110000"/>
              <a:buFont typeface="Arial" panose="020B0604020202020204" pitchFamily="34" charset="0"/>
              <a:buChar char="•"/>
              <a:tabLst/>
              <a:defRPr/>
            </a:pPr>
            <a:r>
              <a:rPr kumimoji="0" lang="nl-NL" sz="1800" b="1" i="0" u="none" strike="noStrike" kern="1200" cap="none" spc="0" normalizeH="0" baseline="0" noProof="0" dirty="0">
                <a:ln>
                  <a:noFill/>
                </a:ln>
                <a:solidFill>
                  <a:srgbClr val="595959"/>
                </a:solidFill>
                <a:effectLst/>
                <a:uLnTx/>
                <a:uFillTx/>
                <a:latin typeface="News Gothic MT"/>
                <a:ea typeface="+mn-ea"/>
                <a:cs typeface="+mn-cs"/>
              </a:rPr>
              <a:t>43 % gebruikt bij de eerste keer “Double Dutch”</a:t>
            </a:r>
          </a:p>
          <a:p>
            <a:pPr marL="349250" marR="0" lvl="0" indent="-349250" algn="l" defTabSz="457200" rtl="0" eaLnBrk="0" fontAlgn="auto" latinLnBrk="0" hangingPunct="0">
              <a:lnSpc>
                <a:spcPct val="100000"/>
              </a:lnSpc>
              <a:spcBef>
                <a:spcPts val="2000"/>
              </a:spcBef>
              <a:spcAft>
                <a:spcPts val="0"/>
              </a:spcAft>
              <a:buClr>
                <a:schemeClr val="tx1"/>
              </a:buClr>
              <a:buSzPct val="110000"/>
              <a:buFont typeface="Arial" panose="020B0604020202020204" pitchFamily="34" charset="0"/>
              <a:buChar char="•"/>
              <a:tabLst/>
              <a:defRPr/>
            </a:pPr>
            <a:r>
              <a:rPr kumimoji="0" lang="nl-NL" sz="1800" b="1" i="0" u="none" strike="noStrike" kern="1200" cap="none" spc="0" normalizeH="0" baseline="0" noProof="0" dirty="0">
                <a:ln>
                  <a:noFill/>
                </a:ln>
                <a:solidFill>
                  <a:srgbClr val="595959"/>
                </a:solidFill>
                <a:effectLst/>
                <a:uLnTx/>
                <a:uFillTx/>
                <a:latin typeface="News Gothic MT"/>
                <a:ea typeface="+mn-ea"/>
                <a:cs typeface="+mn-cs"/>
              </a:rPr>
              <a:t>Tienerzwangerschappen dalen al jaren</a:t>
            </a:r>
            <a:r>
              <a:rPr kumimoji="0" lang="nl-NL" sz="3200" b="1" i="0" u="none" strike="noStrike" kern="1200" cap="none" spc="0" normalizeH="0" baseline="30000" noProof="0" dirty="0">
                <a:ln>
                  <a:noFill/>
                </a:ln>
                <a:solidFill>
                  <a:srgbClr val="FF0000"/>
                </a:solidFill>
                <a:effectLst/>
                <a:uLnTx/>
                <a:uFillTx/>
                <a:latin typeface="Segoe UI Symbol" panose="020B0502040204020203" pitchFamily="34" charset="0"/>
                <a:ea typeface="Segoe UI Symbol" panose="020B0502040204020203" pitchFamily="34" charset="0"/>
              </a:rPr>
              <a:t>⚹</a:t>
            </a:r>
            <a:endParaRPr kumimoji="0" lang="nl-NL" sz="3200" b="1" i="0" u="none" strike="noStrike" kern="1200" cap="none" spc="0" normalizeH="0" baseline="30000" noProof="0" dirty="0">
              <a:ln>
                <a:noFill/>
              </a:ln>
              <a:solidFill>
                <a:srgbClr val="FF0000"/>
              </a:solidFill>
              <a:effectLst/>
              <a:uLnTx/>
              <a:uFillTx/>
              <a:latin typeface="News Gothic MT"/>
            </a:endParaRPr>
          </a:p>
          <a:p>
            <a:pPr marL="349250" marR="0" lvl="0" indent="-349250" algn="l" defTabSz="457200" rtl="0" eaLnBrk="0" fontAlgn="auto" latinLnBrk="0" hangingPunct="0">
              <a:lnSpc>
                <a:spcPct val="100000"/>
              </a:lnSpc>
              <a:spcBef>
                <a:spcPts val="2000"/>
              </a:spcBef>
              <a:spcAft>
                <a:spcPts val="0"/>
              </a:spcAft>
              <a:buClr>
                <a:schemeClr val="tx1"/>
              </a:buClr>
              <a:buSzPct val="110000"/>
              <a:buFont typeface="Arial" panose="020B0604020202020204" pitchFamily="34" charset="0"/>
              <a:buChar char="•"/>
              <a:tabLst/>
              <a:defRPr/>
            </a:pPr>
            <a:r>
              <a:rPr kumimoji="0" lang="nl-NL" sz="1800" b="1" i="0" u="none" strike="noStrike" kern="1200" cap="none" spc="0" normalizeH="0" baseline="0" noProof="0" dirty="0" err="1">
                <a:ln>
                  <a:noFill/>
                </a:ln>
                <a:solidFill>
                  <a:srgbClr val="595959"/>
                </a:solidFill>
                <a:effectLst/>
                <a:uLnTx/>
                <a:uFillTx/>
                <a:latin typeface="News Gothic MT"/>
                <a:ea typeface="+mn-ea"/>
                <a:cs typeface="+mn-cs"/>
              </a:rPr>
              <a:t>SOA’s</a:t>
            </a:r>
            <a:r>
              <a:rPr kumimoji="0" lang="nl-NL" sz="1800" b="1" i="0" u="none" strike="noStrike" kern="1200" cap="none" spc="0" normalizeH="0" baseline="0" noProof="0" dirty="0">
                <a:ln>
                  <a:noFill/>
                </a:ln>
                <a:solidFill>
                  <a:srgbClr val="595959"/>
                </a:solidFill>
                <a:effectLst/>
                <a:uLnTx/>
                <a:uFillTx/>
                <a:latin typeface="News Gothic MT"/>
                <a:ea typeface="+mn-ea"/>
                <a:cs typeface="+mn-cs"/>
              </a:rPr>
              <a:t> een probleem, maar nemen </a:t>
            </a:r>
            <a:r>
              <a:rPr kumimoji="0" lang="nl-NL" sz="1800" b="1" i="0" u="none" strike="noStrike" kern="1200" cap="none" spc="0" normalizeH="0" baseline="0" noProof="0" dirty="0" err="1">
                <a:ln>
                  <a:noFill/>
                </a:ln>
                <a:solidFill>
                  <a:srgbClr val="595959"/>
                </a:solidFill>
                <a:effectLst/>
                <a:uLnTx/>
                <a:uFillTx/>
                <a:latin typeface="News Gothic MT"/>
                <a:ea typeface="+mn-ea"/>
                <a:cs typeface="+mn-cs"/>
              </a:rPr>
              <a:t>ws</a:t>
            </a:r>
            <a:r>
              <a:rPr kumimoji="0" lang="nl-NL" sz="1800" b="1" i="0" u="none" strike="noStrike" kern="1200" cap="none" spc="0" normalizeH="0" baseline="0" noProof="0" dirty="0">
                <a:ln>
                  <a:noFill/>
                </a:ln>
                <a:solidFill>
                  <a:srgbClr val="595959"/>
                </a:solidFill>
                <a:effectLst/>
                <a:uLnTx/>
                <a:uFillTx/>
                <a:latin typeface="News Gothic MT"/>
                <a:ea typeface="+mn-ea"/>
                <a:cs typeface="+mn-cs"/>
              </a:rPr>
              <a:t> niet toe</a:t>
            </a:r>
          </a:p>
          <a:p>
            <a:pPr marL="349250" marR="0" lvl="0" indent="-349250" algn="l" defTabSz="457200" rtl="0" eaLnBrk="0" fontAlgn="auto" latinLnBrk="0" hangingPunct="0">
              <a:lnSpc>
                <a:spcPct val="100000"/>
              </a:lnSpc>
              <a:spcBef>
                <a:spcPts val="2000"/>
              </a:spcBef>
              <a:spcAft>
                <a:spcPts val="0"/>
              </a:spcAft>
              <a:buClr>
                <a:schemeClr val="tx1"/>
              </a:buClr>
              <a:buSzPct val="110000"/>
              <a:buFont typeface="Arial" panose="020B0604020202020204" pitchFamily="34" charset="0"/>
              <a:buChar char="•"/>
              <a:tabLst/>
              <a:defRPr/>
            </a:pPr>
            <a:r>
              <a:rPr kumimoji="0" lang="nl-NL" sz="1800" b="1" i="0" u="none" strike="noStrike" kern="1200" cap="none" spc="0" normalizeH="0" baseline="0" noProof="0" dirty="0">
                <a:ln>
                  <a:noFill/>
                </a:ln>
                <a:solidFill>
                  <a:srgbClr val="595959"/>
                </a:solidFill>
                <a:effectLst/>
                <a:uLnTx/>
                <a:uFillTx/>
                <a:latin typeface="News Gothic MT"/>
                <a:ea typeface="+mn-ea"/>
                <a:cs typeface="+mn-cs"/>
              </a:rPr>
              <a:t>Negentig procent van de jongens en 92% van de meisjes zegt te laten</a:t>
            </a:r>
            <a:r>
              <a:rPr kumimoji="0" lang="nl-NL" sz="1800" b="1" i="0" u="none" strike="noStrike" kern="1200" cap="none" spc="0" normalizeH="0" noProof="0" dirty="0">
                <a:ln>
                  <a:noFill/>
                </a:ln>
                <a:solidFill>
                  <a:srgbClr val="595959"/>
                </a:solidFill>
                <a:effectLst/>
                <a:uLnTx/>
                <a:uFillTx/>
                <a:latin typeface="News Gothic MT"/>
                <a:ea typeface="+mn-ea"/>
                <a:cs typeface="+mn-cs"/>
              </a:rPr>
              <a:t> </a:t>
            </a:r>
            <a:r>
              <a:rPr kumimoji="0" lang="nl-NL" sz="1800" b="1" i="0" u="none" strike="noStrike" kern="1200" cap="none" spc="0" normalizeH="0" baseline="0" noProof="0" dirty="0">
                <a:ln>
                  <a:noFill/>
                </a:ln>
                <a:solidFill>
                  <a:srgbClr val="595959"/>
                </a:solidFill>
                <a:effectLst/>
                <a:uLnTx/>
                <a:uFillTx/>
                <a:latin typeface="News Gothic MT"/>
                <a:ea typeface="+mn-ea"/>
                <a:cs typeface="+mn-cs"/>
              </a:rPr>
              <a:t> weten wat hij of zij tijdens het vrijen lekker vindt. </a:t>
            </a:r>
          </a:p>
          <a:p>
            <a:pPr marL="349250" indent="-349250" eaLnBrk="0" hangingPunct="0">
              <a:spcBef>
                <a:spcPts val="2000"/>
              </a:spcBef>
              <a:buClr>
                <a:schemeClr val="tx1"/>
              </a:buClr>
              <a:buSzPct val="110000"/>
              <a:buFont typeface="Arial" panose="020B0604020202020204" pitchFamily="34" charset="0"/>
              <a:buChar char="•"/>
              <a:defRPr/>
            </a:pPr>
            <a:r>
              <a:rPr kumimoji="0" lang="nl-NL" sz="1800" b="1" i="0" u="none" strike="noStrike" kern="1200" cap="none" spc="0" normalizeH="0" baseline="0" noProof="0" dirty="0">
                <a:ln>
                  <a:noFill/>
                </a:ln>
                <a:solidFill>
                  <a:srgbClr val="595959"/>
                </a:solidFill>
                <a:effectLst/>
                <a:uLnTx/>
                <a:uFillTx/>
                <a:latin typeface="News Gothic MT"/>
                <a:ea typeface="+mn-ea"/>
                <a:cs typeface="+mn-cs"/>
              </a:rPr>
              <a:t>Seksueel geweld komt helaas nog steeds veel voor. </a:t>
            </a:r>
            <a:r>
              <a:rPr kumimoji="0" lang="nl-NL" sz="1800" b="0" i="0" u="none" strike="noStrike" kern="1200" cap="none" spc="0" normalizeH="0" baseline="0" noProof="0" dirty="0">
                <a:ln>
                  <a:noFill/>
                </a:ln>
                <a:solidFill>
                  <a:srgbClr val="595959"/>
                </a:solidFill>
                <a:effectLst/>
                <a:uLnTx/>
                <a:uFillTx/>
                <a:latin typeface="News Gothic MT"/>
                <a:ea typeface="+mn-ea"/>
                <a:cs typeface="+mn-cs"/>
              </a:rPr>
              <a:t>Twee procent van de jongens en 11% van de meisjes geeft aan dat ze ooit waren gedwongen om iets te doen of toe te staan op seksueel gebied wat ze niet wilden. In 2012 was dat respectievelijk 4% en 17%.</a:t>
            </a:r>
            <a:r>
              <a:rPr lang="nl-NL" sz="3200" b="1" baseline="30000" dirty="0">
                <a:solidFill>
                  <a:srgbClr val="FF0000"/>
                </a:solidFill>
                <a:latin typeface="Segoe UI Symbol" panose="020B0502040204020203" pitchFamily="34" charset="0"/>
                <a:ea typeface="Segoe UI Symbol" panose="020B0502040204020203" pitchFamily="34" charset="0"/>
              </a:rPr>
              <a:t>⚹</a:t>
            </a:r>
            <a:endParaRPr lang="nl-NL" sz="3200" b="1" baseline="30000" dirty="0">
              <a:solidFill>
                <a:srgbClr val="FF0000"/>
              </a:solidFill>
              <a:latin typeface="News Gothic MT"/>
            </a:endParaRPr>
          </a:p>
          <a:p>
            <a:pPr eaLnBrk="0" hangingPunct="0">
              <a:spcBef>
                <a:spcPts val="2000"/>
              </a:spcBef>
              <a:buClr>
                <a:schemeClr val="tx1"/>
              </a:buClr>
              <a:buSzPct val="110000"/>
              <a:defRPr/>
            </a:pPr>
            <a:r>
              <a:rPr kumimoji="0" lang="nl-NL" sz="3600" b="1" i="0" u="none" strike="noStrike" kern="1200" cap="none" spc="0" normalizeH="0" baseline="0" noProof="0" dirty="0">
                <a:ln>
                  <a:noFill/>
                </a:ln>
                <a:solidFill>
                  <a:srgbClr val="595959"/>
                </a:solidFill>
                <a:effectLst/>
                <a:uLnTx/>
                <a:uFillTx/>
                <a:latin typeface="News Gothic MT"/>
              </a:rPr>
              <a:t> </a:t>
            </a:r>
            <a:r>
              <a:rPr lang="nl-NL" sz="3600" b="1" baseline="30000" dirty="0">
                <a:solidFill>
                  <a:srgbClr val="FF0000"/>
                </a:solidFill>
                <a:latin typeface="Segoe UI Symbol" panose="020B0502040204020203" pitchFamily="34" charset="0"/>
                <a:ea typeface="Segoe UI Symbol" panose="020B0502040204020203" pitchFamily="34" charset="0"/>
              </a:rPr>
              <a:t>⚹</a:t>
            </a:r>
            <a:r>
              <a:rPr lang="nl-NL" sz="3600" b="1" baseline="30000" dirty="0">
                <a:solidFill>
                  <a:srgbClr val="FF0000"/>
                </a:solidFill>
                <a:latin typeface="News Gothic MT"/>
              </a:rPr>
              <a:t> </a:t>
            </a:r>
            <a:r>
              <a:rPr kumimoji="0" lang="nl-NL" sz="1800" b="1" i="0" u="none" strike="noStrike" kern="1200" cap="none" spc="0" normalizeH="0" baseline="0" noProof="0" dirty="0">
                <a:ln>
                  <a:noFill/>
                </a:ln>
                <a:solidFill>
                  <a:srgbClr val="595959"/>
                </a:solidFill>
                <a:effectLst/>
                <a:uLnTx/>
                <a:uFillTx/>
                <a:latin typeface="News Gothic MT"/>
                <a:ea typeface="+mn-ea"/>
                <a:cs typeface="+mn-cs"/>
              </a:rPr>
              <a:t>Meer  bij groepen in de samenleving met een seksueel zeer restrictieve opvoeding </a:t>
            </a:r>
          </a:p>
        </p:txBody>
      </p:sp>
      <p:sp>
        <p:nvSpPr>
          <p:cNvPr id="23556" name="Text Box 5"/>
          <p:cNvSpPr txBox="1">
            <a:spLocks noChangeArrowheads="1"/>
          </p:cNvSpPr>
          <p:nvPr/>
        </p:nvSpPr>
        <p:spPr bwMode="auto">
          <a:xfrm>
            <a:off x="2815583" y="6276975"/>
            <a:ext cx="7613650" cy="581025"/>
          </a:xfrm>
          <a:prstGeom prst="rect">
            <a:avLst/>
          </a:prstGeom>
          <a:noFill/>
          <a:ln w="9525">
            <a:noFill/>
            <a:miter lim="800000"/>
            <a:headEnd/>
            <a:tailEnd/>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err="1">
                <a:ln>
                  <a:noFill/>
                </a:ln>
                <a:effectLst/>
                <a:uLnTx/>
                <a:uFillTx/>
                <a:latin typeface="Arial" charset="0"/>
                <a:ea typeface="+mn-ea"/>
                <a:cs typeface="+mn-cs"/>
              </a:rPr>
              <a:t>Bronnen</a:t>
            </a:r>
            <a:r>
              <a:rPr kumimoji="0" lang="en-GB" sz="1600" b="0" i="1" u="none" strike="noStrike" kern="1200" cap="none" spc="0" normalizeH="0" baseline="0" noProof="0" dirty="0">
                <a:ln>
                  <a:noFill/>
                </a:ln>
                <a:effectLst/>
                <a:uLnTx/>
                <a:uFillTx/>
                <a:latin typeface="Arial" charset="0"/>
                <a:ea typeface="+mn-ea"/>
                <a:cs typeface="+mn-cs"/>
              </a:rPr>
              <a:t> </a:t>
            </a:r>
            <a:r>
              <a:rPr kumimoji="0" lang="en-GB" sz="1600" b="0" i="1" u="none" strike="noStrike" kern="1200" cap="none" spc="0" normalizeH="0" baseline="0" noProof="0" dirty="0" err="1">
                <a:ln>
                  <a:noFill/>
                </a:ln>
                <a:effectLst/>
                <a:uLnTx/>
                <a:uFillTx/>
                <a:latin typeface="Arial" charset="0"/>
                <a:ea typeface="+mn-ea"/>
                <a:cs typeface="+mn-cs"/>
              </a:rPr>
              <a:t>o.a</a:t>
            </a:r>
            <a:r>
              <a:rPr kumimoji="0" lang="en-GB" sz="1600" b="0" i="1" u="none" strike="noStrike" kern="1200" cap="none" spc="0" normalizeH="0" baseline="0" noProof="0" dirty="0">
                <a:ln>
                  <a:noFill/>
                </a:ln>
                <a:effectLst/>
                <a:uLnTx/>
                <a:uFillTx/>
                <a:latin typeface="Arial" charset="0"/>
                <a:ea typeface="+mn-ea"/>
                <a:cs typeface="+mn-cs"/>
              </a:rPr>
              <a:t> : </a:t>
            </a:r>
            <a:r>
              <a:rPr kumimoji="0" lang="en-GB" sz="1600" b="0" i="1" u="none" strike="noStrike" kern="1200" cap="none" spc="0" normalizeH="0" baseline="0" noProof="0" dirty="0" err="1">
                <a:ln>
                  <a:noFill/>
                </a:ln>
                <a:effectLst/>
                <a:uLnTx/>
                <a:uFillTx/>
                <a:latin typeface="Arial" charset="0"/>
                <a:ea typeface="+mn-ea"/>
                <a:cs typeface="+mn-cs"/>
              </a:rPr>
              <a:t>Seks</a:t>
            </a:r>
            <a:r>
              <a:rPr kumimoji="0" lang="en-GB" sz="1600" b="0" i="1" u="none" strike="noStrike" kern="1200" cap="none" spc="0" normalizeH="0" baseline="0" noProof="0" dirty="0">
                <a:ln>
                  <a:noFill/>
                </a:ln>
                <a:effectLst/>
                <a:uLnTx/>
                <a:uFillTx/>
                <a:latin typeface="Arial" charset="0"/>
                <a:ea typeface="+mn-ea"/>
                <a:cs typeface="+mn-cs"/>
              </a:rPr>
              <a:t> </a:t>
            </a:r>
            <a:r>
              <a:rPr kumimoji="0" lang="en-GB" sz="1600" b="0" i="1" u="none" strike="noStrike" kern="1200" cap="none" spc="0" normalizeH="0" baseline="0" noProof="0" dirty="0" err="1">
                <a:ln>
                  <a:noFill/>
                </a:ln>
                <a:effectLst/>
                <a:uLnTx/>
                <a:uFillTx/>
                <a:latin typeface="Arial" charset="0"/>
                <a:ea typeface="+mn-ea"/>
                <a:cs typeface="+mn-cs"/>
              </a:rPr>
              <a:t>onder</a:t>
            </a:r>
            <a:r>
              <a:rPr kumimoji="0" lang="en-GB" sz="1600" b="0" i="1" u="none" strike="noStrike" kern="1200" cap="none" spc="0" normalizeH="0" baseline="0" noProof="0" dirty="0">
                <a:ln>
                  <a:noFill/>
                </a:ln>
                <a:effectLst/>
                <a:uLnTx/>
                <a:uFillTx/>
                <a:latin typeface="Arial" charset="0"/>
                <a:ea typeface="+mn-ea"/>
                <a:cs typeface="+mn-cs"/>
              </a:rPr>
              <a:t> je 25e, 2006 </a:t>
            </a:r>
            <a:r>
              <a:rPr kumimoji="0" lang="en-GB" sz="1600" b="0" i="1" u="none" strike="noStrike" kern="1200" cap="none" spc="0" normalizeH="0" baseline="0" noProof="0" dirty="0" err="1">
                <a:ln>
                  <a:noFill/>
                </a:ln>
                <a:effectLst/>
                <a:uLnTx/>
                <a:uFillTx/>
                <a:latin typeface="Arial" charset="0"/>
                <a:ea typeface="+mn-ea"/>
                <a:cs typeface="+mn-cs"/>
              </a:rPr>
              <a:t>en</a:t>
            </a:r>
            <a:r>
              <a:rPr kumimoji="0" lang="en-GB" sz="1600" b="0" i="1" u="none" strike="noStrike" kern="1200" cap="none" spc="0" normalizeH="0" baseline="0" noProof="0" dirty="0">
                <a:ln>
                  <a:noFill/>
                </a:ln>
                <a:effectLst/>
                <a:uLnTx/>
                <a:uFillTx/>
                <a:latin typeface="Arial" charset="0"/>
                <a:ea typeface="+mn-ea"/>
                <a:cs typeface="+mn-cs"/>
              </a:rPr>
              <a:t> 2012, 2017Rutgers/SOAIDS/CBS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effectLst/>
                <a:uLnTx/>
                <a:uFillTx/>
                <a:latin typeface="Arial" charset="0"/>
                <a:ea typeface="+mn-ea"/>
                <a:cs typeface="+mn-cs"/>
              </a:rPr>
              <a:t>                      </a:t>
            </a:r>
          </a:p>
        </p:txBody>
      </p:sp>
    </p:spTree>
    <p:extLst>
      <p:ext uri="{BB962C8B-B14F-4D97-AF65-F5344CB8AC3E}">
        <p14:creationId xmlns:p14="http://schemas.microsoft.com/office/powerpoint/2010/main" val="23628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9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9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39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39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397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39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Footer Placeholder 4"/>
          <p:cNvSpPr>
            <a:spLocks noGrp="1"/>
          </p:cNvSpPr>
          <p:nvPr>
            <p:ph type="ftr" sz="quarter" idx="11"/>
          </p:nvPr>
        </p:nvSpPr>
        <p:spPr bwMode="auto">
          <a:noFill/>
          <a:ln>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alpha val="70000"/>
                  </a:srgbClr>
                </a:solidFill>
                <a:effectLst/>
                <a:uLnTx/>
                <a:uFillTx/>
                <a:latin typeface="Gill Sans MT" panose="020B0502020104020203"/>
                <a:ea typeface="+mn-ea"/>
                <a:cs typeface="+mn-cs"/>
              </a:rPr>
              <a:t>© Rik van Lunsen</a:t>
            </a:r>
          </a:p>
        </p:txBody>
      </p:sp>
      <p:sp>
        <p:nvSpPr>
          <p:cNvPr id="24578" name="Rectangle 2"/>
          <p:cNvSpPr>
            <a:spLocks noChangeArrowheads="1"/>
          </p:cNvSpPr>
          <p:nvPr/>
        </p:nvSpPr>
        <p:spPr bwMode="auto">
          <a:xfrm>
            <a:off x="3554127" y="174661"/>
            <a:ext cx="4315877" cy="616449"/>
          </a:xfrm>
          <a:prstGeom prst="rect">
            <a:avLst/>
          </a:prstGeom>
          <a:noFill/>
          <a:ln w="38100">
            <a:solidFill>
              <a:schemeClr val="tx1"/>
            </a:solidFill>
            <a:miter lim="800000"/>
            <a:headEnd/>
            <a:tailEnd/>
          </a:ln>
        </p:spPr>
        <p:txBody>
          <a:bodyPr anchor="ctr"/>
          <a:lstStyle/>
          <a:p>
            <a:pPr marL="0" marR="0" lvl="0" indent="0" algn="ctr" defTabSz="457200" rtl="0" eaLnBrk="0" fontAlgn="auto" latinLnBrk="0" hangingPunct="0">
              <a:lnSpc>
                <a:spcPct val="100000"/>
              </a:lnSpc>
              <a:spcBef>
                <a:spcPts val="0"/>
              </a:spcBef>
              <a:spcAft>
                <a:spcPts val="0"/>
              </a:spcAft>
              <a:buClrTx/>
              <a:buSzTx/>
              <a:buFontTx/>
              <a:buNone/>
              <a:tabLst>
                <a:tab pos="1790700" algn="l"/>
              </a:tabLst>
              <a:defRPr/>
            </a:pPr>
            <a:r>
              <a:rPr kumimoji="0" lang="nl-NL" sz="3200" b="0" i="0" u="none" strike="noStrike" kern="1200" cap="none" spc="0" normalizeH="0" baseline="0" noProof="0" dirty="0">
                <a:ln>
                  <a:noFill/>
                </a:ln>
                <a:effectLst/>
                <a:uLnTx/>
                <a:uFillTx/>
                <a:latin typeface="News Gothic MT"/>
                <a:ea typeface="+mn-ea"/>
                <a:cs typeface="+mn-cs"/>
              </a:rPr>
              <a:t>Een paar feiten (2)</a:t>
            </a:r>
          </a:p>
        </p:txBody>
      </p:sp>
      <p:sp>
        <p:nvSpPr>
          <p:cNvPr id="84995" name="Rectangle 3"/>
          <p:cNvSpPr>
            <a:spLocks noChangeArrowheads="1"/>
          </p:cNvSpPr>
          <p:nvPr/>
        </p:nvSpPr>
        <p:spPr bwMode="auto">
          <a:xfrm>
            <a:off x="431513" y="928598"/>
            <a:ext cx="10654301" cy="4114800"/>
          </a:xfrm>
          <a:prstGeom prst="rect">
            <a:avLst/>
          </a:prstGeom>
          <a:noFill/>
          <a:ln w="9525">
            <a:noFill/>
            <a:miter lim="800000"/>
            <a:headEnd/>
            <a:tailEnd/>
          </a:ln>
        </p:spPr>
        <p:txBody>
          <a:bodyPr/>
          <a:lstStyle/>
          <a:p>
            <a:pPr marL="349250" marR="0" lvl="0" indent="-349250" algn="l" defTabSz="457200" rtl="0" eaLnBrk="0" fontAlgn="auto" latinLnBrk="0" hangingPunct="0">
              <a:lnSpc>
                <a:spcPct val="100000"/>
              </a:lnSpc>
              <a:spcBef>
                <a:spcPts val="2000"/>
              </a:spcBef>
              <a:spcAft>
                <a:spcPts val="0"/>
              </a:spcAft>
              <a:buClr>
                <a:schemeClr val="tx1">
                  <a:lumMod val="95000"/>
                  <a:lumOff val="5000"/>
                </a:schemeClr>
              </a:buClr>
              <a:buSzPct val="140000"/>
              <a:buFontTx/>
              <a:buChar char="•"/>
              <a:tabLst/>
              <a:defRPr/>
            </a:pPr>
            <a:r>
              <a:rPr kumimoji="0" lang="nl-NL" sz="1600" b="1" i="0" u="none" strike="noStrike" kern="1200" cap="none" spc="0" normalizeH="0" baseline="0" noProof="0" dirty="0">
                <a:ln>
                  <a:noFill/>
                </a:ln>
                <a:solidFill>
                  <a:srgbClr val="595959"/>
                </a:solidFill>
                <a:effectLst/>
                <a:uLnTx/>
                <a:uFillTx/>
                <a:latin typeface="News Gothic MT"/>
                <a:ea typeface="+mn-ea"/>
                <a:cs typeface="+mn-cs"/>
              </a:rPr>
              <a:t>Meisjes hebben meer negatieve en minder positieve gevoelens over seks, vaker problemen met opwinding en pijn </a:t>
            </a:r>
          </a:p>
          <a:p>
            <a:pPr marL="349250" marR="0" lvl="0" indent="-349250" algn="l" defTabSz="457200" rtl="0" eaLnBrk="0" fontAlgn="auto" latinLnBrk="0" hangingPunct="0">
              <a:lnSpc>
                <a:spcPct val="100000"/>
              </a:lnSpc>
              <a:spcBef>
                <a:spcPts val="2000"/>
              </a:spcBef>
              <a:spcAft>
                <a:spcPts val="0"/>
              </a:spcAft>
              <a:buClr>
                <a:schemeClr val="tx1">
                  <a:lumMod val="95000"/>
                  <a:lumOff val="5000"/>
                </a:schemeClr>
              </a:buClr>
              <a:buSzPct val="140000"/>
              <a:buFontTx/>
              <a:buChar char="•"/>
              <a:tabLst/>
              <a:defRPr/>
            </a:pPr>
            <a:r>
              <a:rPr kumimoji="0" lang="nl-NL" sz="1600" b="1" i="0" u="none" strike="noStrike" kern="1200" cap="none" spc="0" normalizeH="0" baseline="0" noProof="0" dirty="0">
                <a:ln>
                  <a:noFill/>
                </a:ln>
                <a:solidFill>
                  <a:srgbClr val="595959"/>
                </a:solidFill>
                <a:effectLst/>
                <a:uLnTx/>
                <a:uFillTx/>
                <a:latin typeface="News Gothic MT"/>
                <a:ea typeface="+mn-ea"/>
                <a:cs typeface="+mn-cs"/>
              </a:rPr>
              <a:t>Seksualisering van de media is een moreel vraagstuk, maar heeft alleen negatieve effecten op gedrag bij kwetsbare groepen.(</a:t>
            </a:r>
            <a:r>
              <a:rPr kumimoji="0" lang="nl-NL" sz="1600" b="1" i="0" u="none" strike="noStrike" kern="1200" cap="none" spc="0" normalizeH="0" baseline="0" noProof="0" dirty="0" err="1">
                <a:ln>
                  <a:noFill/>
                </a:ln>
                <a:solidFill>
                  <a:srgbClr val="595959"/>
                </a:solidFill>
                <a:effectLst/>
                <a:uLnTx/>
                <a:uFillTx/>
                <a:latin typeface="News Gothic MT"/>
                <a:ea typeface="+mn-ea"/>
                <a:cs typeface="+mn-cs"/>
              </a:rPr>
              <a:t>mn</a:t>
            </a:r>
            <a:r>
              <a:rPr kumimoji="0" lang="nl-NL" sz="1600" b="1" i="0" u="none" strike="noStrike" kern="1200" cap="none" spc="0" normalizeH="0" baseline="0" noProof="0" dirty="0">
                <a:ln>
                  <a:noFill/>
                </a:ln>
                <a:solidFill>
                  <a:srgbClr val="595959"/>
                </a:solidFill>
                <a:effectLst/>
                <a:uLnTx/>
                <a:uFillTx/>
                <a:latin typeface="News Gothic MT"/>
                <a:ea typeface="+mn-ea"/>
                <a:cs typeface="+mn-cs"/>
              </a:rPr>
              <a:t> ontbreken van een warm gezinsklimaat)</a:t>
            </a:r>
          </a:p>
          <a:p>
            <a:pPr marL="349250" marR="0" lvl="0" indent="-349250" algn="l" defTabSz="457200" rtl="0" eaLnBrk="0" fontAlgn="auto" latinLnBrk="0" hangingPunct="0">
              <a:lnSpc>
                <a:spcPct val="100000"/>
              </a:lnSpc>
              <a:spcBef>
                <a:spcPts val="2000"/>
              </a:spcBef>
              <a:spcAft>
                <a:spcPts val="0"/>
              </a:spcAft>
              <a:buClr>
                <a:schemeClr val="tx1">
                  <a:lumMod val="95000"/>
                  <a:lumOff val="5000"/>
                </a:schemeClr>
              </a:buClr>
              <a:buSzPct val="140000"/>
              <a:buFontTx/>
              <a:buChar char="•"/>
              <a:tabLst/>
              <a:defRPr/>
            </a:pPr>
            <a:r>
              <a:rPr kumimoji="0" lang="nl-NL" sz="1600" b="1" i="0" u="none" strike="noStrike" kern="1200" cap="none" spc="0" normalizeH="0" baseline="0" noProof="0" dirty="0">
                <a:ln>
                  <a:noFill/>
                </a:ln>
                <a:solidFill>
                  <a:srgbClr val="595959"/>
                </a:solidFill>
                <a:effectLst/>
                <a:uLnTx/>
                <a:uFillTx/>
                <a:latin typeface="News Gothic MT"/>
                <a:ea typeface="+mn-ea"/>
                <a:cs typeface="+mn-cs"/>
              </a:rPr>
              <a:t>Er is ook onder jongeren een grote informatiebehoefte rond alles wat met seksuele gezondheid te maken heeft</a:t>
            </a:r>
          </a:p>
          <a:p>
            <a:pPr marL="349250" marR="0" lvl="0" indent="-349250" algn="l" defTabSz="457200" rtl="0" eaLnBrk="0" fontAlgn="auto" latinLnBrk="0" hangingPunct="0">
              <a:lnSpc>
                <a:spcPct val="100000"/>
              </a:lnSpc>
              <a:spcBef>
                <a:spcPts val="2000"/>
              </a:spcBef>
              <a:spcAft>
                <a:spcPts val="0"/>
              </a:spcAft>
              <a:buClr>
                <a:schemeClr val="tx1">
                  <a:lumMod val="95000"/>
                  <a:lumOff val="5000"/>
                </a:schemeClr>
              </a:buClr>
              <a:buSzPct val="140000"/>
              <a:buFontTx/>
              <a:buChar char="•"/>
              <a:tabLst/>
              <a:defRPr/>
            </a:pPr>
            <a:r>
              <a:rPr kumimoji="0" lang="nl-NL" sz="1600" b="1" i="0" u="none" strike="noStrike" kern="1200" cap="none" spc="0" normalizeH="0" baseline="0" noProof="0" dirty="0">
                <a:ln>
                  <a:noFill/>
                </a:ln>
                <a:solidFill>
                  <a:srgbClr val="595959"/>
                </a:solidFill>
                <a:effectLst/>
                <a:uLnTx/>
                <a:uFillTx/>
                <a:latin typeface="News Gothic MT"/>
                <a:ea typeface="+mn-ea"/>
                <a:cs typeface="+mn-cs"/>
              </a:rPr>
              <a:t>De kennis van seksualiteit, voortplanting en soa’s is op een aantal punten matig.</a:t>
            </a:r>
          </a:p>
          <a:p>
            <a:pPr marL="349250" marR="0" lvl="0" indent="-349250" algn="l" defTabSz="457200" rtl="0" eaLnBrk="0" fontAlgn="auto" latinLnBrk="0" hangingPunct="0">
              <a:lnSpc>
                <a:spcPct val="100000"/>
              </a:lnSpc>
              <a:spcBef>
                <a:spcPts val="2000"/>
              </a:spcBef>
              <a:spcAft>
                <a:spcPts val="0"/>
              </a:spcAft>
              <a:buClr>
                <a:schemeClr val="tx1">
                  <a:lumMod val="95000"/>
                  <a:lumOff val="5000"/>
                </a:schemeClr>
              </a:buClr>
              <a:buSzPct val="140000"/>
              <a:buFontTx/>
              <a:buChar char="•"/>
              <a:tabLst/>
              <a:defRPr/>
            </a:pPr>
            <a:r>
              <a:rPr kumimoji="0" lang="nl-NL" sz="1600" b="1" i="0" u="none" strike="noStrike" kern="1200" cap="none" spc="0" normalizeH="0" baseline="0" noProof="0" dirty="0">
                <a:ln>
                  <a:noFill/>
                </a:ln>
                <a:solidFill>
                  <a:srgbClr val="595959"/>
                </a:solidFill>
                <a:effectLst/>
                <a:uLnTx/>
                <a:uFillTx/>
                <a:latin typeface="News Gothic MT"/>
                <a:ea typeface="+mn-ea"/>
                <a:cs typeface="+mn-cs"/>
              </a:rPr>
              <a:t>Op school krijgt weliswaar vrijwel iedereen enige informatie over seksualiteit, maar volgens de jongeren gaat deze informatie vooral over thema’s als anticonceptie, voortplanting en soa/hiv. Jongeren beoordelen de informatie die ze op school hebben gekregen over seksualiteit matig (met een 5,8).</a:t>
            </a:r>
            <a:r>
              <a:rPr kumimoji="0" lang="nl-NL" sz="1600" b="0" i="0" u="none" strike="noStrike" kern="1200" cap="none" spc="0" normalizeH="0" baseline="0" noProof="0" dirty="0">
                <a:ln>
                  <a:noFill/>
                </a:ln>
                <a:solidFill>
                  <a:srgbClr val="595959"/>
                </a:solidFill>
                <a:effectLst/>
                <a:uLnTx/>
                <a:uFillTx/>
                <a:latin typeface="News Gothic MT"/>
                <a:ea typeface="+mn-ea"/>
                <a:cs typeface="+mn-cs"/>
              </a:rPr>
              <a:t> </a:t>
            </a:r>
          </a:p>
          <a:p>
            <a:pPr marL="349250" marR="0" lvl="0" indent="-349250" algn="l" defTabSz="457200" rtl="0" eaLnBrk="0" fontAlgn="auto" latinLnBrk="0" hangingPunct="0">
              <a:lnSpc>
                <a:spcPct val="100000"/>
              </a:lnSpc>
              <a:spcBef>
                <a:spcPts val="2000"/>
              </a:spcBef>
              <a:spcAft>
                <a:spcPts val="0"/>
              </a:spcAft>
              <a:buClr>
                <a:srgbClr val="F6A21D"/>
              </a:buClr>
              <a:buSzPct val="140000"/>
              <a:buFontTx/>
              <a:buChar char="•"/>
              <a:tabLst/>
              <a:defRPr/>
            </a:pPr>
            <a:endParaRPr kumimoji="0" lang="nl-NL" sz="1600" b="0" i="0" u="none" strike="noStrike" kern="1200" cap="none" spc="0" normalizeH="0" baseline="0" noProof="0" dirty="0">
              <a:ln>
                <a:noFill/>
              </a:ln>
              <a:solidFill>
                <a:srgbClr val="595959"/>
              </a:solidFill>
              <a:effectLst/>
              <a:uLnTx/>
              <a:uFillTx/>
              <a:latin typeface="News Gothic MT"/>
              <a:ea typeface="+mn-ea"/>
              <a:cs typeface="+mn-cs"/>
            </a:endParaRPr>
          </a:p>
        </p:txBody>
      </p:sp>
      <p:sp>
        <p:nvSpPr>
          <p:cNvPr id="24580" name="Text Box 4"/>
          <p:cNvSpPr txBox="1">
            <a:spLocks noChangeArrowheads="1"/>
          </p:cNvSpPr>
          <p:nvPr/>
        </p:nvSpPr>
        <p:spPr bwMode="auto">
          <a:xfrm>
            <a:off x="6618947" y="6298309"/>
            <a:ext cx="3732028" cy="830997"/>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err="1">
                <a:ln>
                  <a:noFill/>
                </a:ln>
                <a:effectLst/>
                <a:uLnTx/>
                <a:uFillTx/>
                <a:latin typeface="Arial" charset="0"/>
                <a:ea typeface="+mn-ea"/>
                <a:cs typeface="+mn-cs"/>
              </a:rPr>
              <a:t>Bronnen</a:t>
            </a:r>
            <a:r>
              <a:rPr kumimoji="0" lang="en-GB" sz="1600" b="0" i="1" u="none" strike="noStrike" kern="1200" cap="none" spc="0" normalizeH="0" baseline="0" noProof="0" dirty="0">
                <a:ln>
                  <a:noFill/>
                </a:ln>
                <a:effectLst/>
                <a:uLnTx/>
                <a:uFillTx/>
                <a:latin typeface="Arial" charset="0"/>
                <a:ea typeface="+mn-ea"/>
                <a:cs typeface="+mn-cs"/>
              </a:rPr>
              <a:t> </a:t>
            </a:r>
            <a:r>
              <a:rPr kumimoji="0" lang="en-GB" sz="1600" b="0" i="1" u="none" strike="noStrike" kern="1200" cap="none" spc="0" normalizeH="0" baseline="0" noProof="0" dirty="0" err="1">
                <a:ln>
                  <a:noFill/>
                </a:ln>
                <a:effectLst/>
                <a:uLnTx/>
                <a:uFillTx/>
                <a:latin typeface="Arial" charset="0"/>
                <a:ea typeface="+mn-ea"/>
                <a:cs typeface="+mn-cs"/>
              </a:rPr>
              <a:t>o.a</a:t>
            </a:r>
            <a:r>
              <a:rPr kumimoji="0" lang="en-GB" sz="1600" b="0" i="1" u="none" strike="noStrike" kern="1200" cap="none" spc="0" normalizeH="0" baseline="0" noProof="0" dirty="0">
                <a:ln>
                  <a:noFill/>
                </a:ln>
                <a:effectLst/>
                <a:uLnTx/>
                <a:uFillTx/>
                <a:latin typeface="Arial" charset="0"/>
                <a:ea typeface="+mn-ea"/>
                <a:cs typeface="+mn-cs"/>
              </a:rPr>
              <a:t> : </a:t>
            </a:r>
            <a:r>
              <a:rPr kumimoji="0" lang="en-GB" sz="1600" b="0" i="1" u="none" strike="noStrike" kern="1200" cap="none" spc="0" normalizeH="0" baseline="0" noProof="0" dirty="0" err="1">
                <a:ln>
                  <a:noFill/>
                </a:ln>
                <a:effectLst/>
                <a:uLnTx/>
                <a:uFillTx/>
                <a:latin typeface="Arial" charset="0"/>
                <a:ea typeface="+mn-ea"/>
                <a:cs typeface="+mn-cs"/>
              </a:rPr>
              <a:t>Seks</a:t>
            </a:r>
            <a:r>
              <a:rPr kumimoji="0" lang="en-GB" sz="1600" b="0" i="1" u="none" strike="noStrike" kern="1200" cap="none" spc="0" normalizeH="0" baseline="0" noProof="0" dirty="0">
                <a:ln>
                  <a:noFill/>
                </a:ln>
                <a:effectLst/>
                <a:uLnTx/>
                <a:uFillTx/>
                <a:latin typeface="Arial" charset="0"/>
                <a:ea typeface="+mn-ea"/>
                <a:cs typeface="+mn-cs"/>
              </a:rPr>
              <a:t> </a:t>
            </a:r>
            <a:r>
              <a:rPr kumimoji="0" lang="en-GB" sz="1600" b="0" i="1" u="none" strike="noStrike" kern="1200" cap="none" spc="0" normalizeH="0" baseline="0" noProof="0" dirty="0" err="1">
                <a:ln>
                  <a:noFill/>
                </a:ln>
                <a:effectLst/>
                <a:uLnTx/>
                <a:uFillTx/>
                <a:latin typeface="Arial" charset="0"/>
                <a:ea typeface="+mn-ea"/>
                <a:cs typeface="+mn-cs"/>
              </a:rPr>
              <a:t>onder</a:t>
            </a:r>
            <a:r>
              <a:rPr kumimoji="0" lang="en-GB" sz="1600" b="0" i="1" u="none" strike="noStrike" kern="1200" cap="none" spc="0" normalizeH="0" baseline="0" noProof="0" dirty="0">
                <a:ln>
                  <a:noFill/>
                </a:ln>
                <a:effectLst/>
                <a:uLnTx/>
                <a:uFillTx/>
                <a:latin typeface="Arial" charset="0"/>
                <a:ea typeface="+mn-ea"/>
                <a:cs typeface="+mn-cs"/>
              </a:rPr>
              <a:t> je 25e, 2006 </a:t>
            </a:r>
            <a:r>
              <a:rPr kumimoji="0" lang="en-GB" sz="1600" b="0" i="1" u="none" strike="noStrike" kern="1200" cap="none" spc="0" normalizeH="0" baseline="0" noProof="0" dirty="0" err="1">
                <a:ln>
                  <a:noFill/>
                </a:ln>
                <a:effectLst/>
                <a:uLnTx/>
                <a:uFillTx/>
                <a:latin typeface="Arial" charset="0"/>
                <a:ea typeface="+mn-ea"/>
                <a:cs typeface="+mn-cs"/>
              </a:rPr>
              <a:t>en</a:t>
            </a:r>
            <a:r>
              <a:rPr kumimoji="0" lang="en-GB" sz="1600" b="0" i="1" u="none" strike="noStrike" kern="1200" cap="none" spc="0" normalizeH="0" baseline="0" noProof="0" dirty="0">
                <a:ln>
                  <a:noFill/>
                </a:ln>
                <a:effectLst/>
                <a:uLnTx/>
                <a:uFillTx/>
                <a:latin typeface="Arial" charset="0"/>
                <a:ea typeface="+mn-ea"/>
                <a:cs typeface="+mn-cs"/>
              </a:rPr>
              <a:t> 2012, 2017Rutgers/SOAIDS/CBS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effectLst/>
                <a:uLnTx/>
                <a:uFillTx/>
                <a:latin typeface="Arial" charset="0"/>
                <a:ea typeface="+mn-ea"/>
                <a:cs typeface="+mn-cs"/>
              </a:rPr>
              <a:t>                      </a:t>
            </a:r>
          </a:p>
        </p:txBody>
      </p:sp>
      <p:pic>
        <p:nvPicPr>
          <p:cNvPr id="14338" name="Picture 2" descr="3Vraagt Seksuele voorlichting 03">
            <a:extLst>
              <a:ext uri="{FF2B5EF4-FFF2-40B4-BE49-F238E27FC236}">
                <a16:creationId xmlns:a16="http://schemas.microsoft.com/office/drawing/2014/main" id="{10EDA9BA-DFE6-4F2A-87C0-5033E921A5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4188" y="4654194"/>
            <a:ext cx="3917877" cy="2203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11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9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49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58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3Vraagt Seksuele voorlichting 02">
            <a:extLst>
              <a:ext uri="{FF2B5EF4-FFF2-40B4-BE49-F238E27FC236}">
                <a16:creationId xmlns:a16="http://schemas.microsoft.com/office/drawing/2014/main" id="{A06E87EC-1BC7-4245-9AA5-3F123E7972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1191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Footer Placeholder 4"/>
          <p:cNvSpPr>
            <a:spLocks noGrp="1"/>
          </p:cNvSpPr>
          <p:nvPr>
            <p:ph type="ftr" sz="quarter" idx="11"/>
          </p:nvPr>
        </p:nvSpPr>
        <p:spPr bwMode="auto">
          <a:noFill/>
          <a:ln>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alpha val="70000"/>
                  </a:srgbClr>
                </a:solidFill>
                <a:effectLst/>
                <a:uLnTx/>
                <a:uFillTx/>
                <a:latin typeface="Gill Sans MT" panose="020B0502020104020203"/>
                <a:ea typeface="+mn-ea"/>
                <a:cs typeface="+mn-cs"/>
              </a:rPr>
              <a:t>© Rik van Lunsen</a:t>
            </a:r>
          </a:p>
        </p:txBody>
      </p:sp>
      <p:sp>
        <p:nvSpPr>
          <p:cNvPr id="66562" name="Rectangle 2"/>
          <p:cNvSpPr>
            <a:spLocks noChangeArrowheads="1"/>
          </p:cNvSpPr>
          <p:nvPr/>
        </p:nvSpPr>
        <p:spPr bwMode="auto">
          <a:xfrm>
            <a:off x="3832260" y="274638"/>
            <a:ext cx="4489807" cy="958261"/>
          </a:xfrm>
          <a:prstGeom prst="rect">
            <a:avLst/>
          </a:prstGeom>
          <a:solidFill>
            <a:schemeClr val="bg1"/>
          </a:solidFill>
          <a:ln w="38100">
            <a:solidFill>
              <a:schemeClr val="tx1"/>
            </a:solidFill>
            <a:miter lim="800000"/>
            <a:headEnd/>
            <a:tailEnd/>
          </a:ln>
        </p:spPr>
        <p:txBody>
          <a:bodyPr anchor="ct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GB" sz="4600" b="0" i="0" u="none" strike="noStrike" kern="1200" cap="none" spc="0" normalizeH="0" baseline="0" noProof="0" dirty="0" err="1">
                <a:ln>
                  <a:noFill/>
                </a:ln>
                <a:effectLst/>
                <a:uLnTx/>
                <a:uFillTx/>
                <a:latin typeface="News Gothic MT"/>
                <a:ea typeface="+mn-ea"/>
                <a:cs typeface="+mn-cs"/>
              </a:rPr>
              <a:t>Conclusies</a:t>
            </a:r>
            <a:endParaRPr kumimoji="0" lang="en-GB" sz="4600" b="0" i="0" u="none" strike="noStrike" kern="1200" cap="none" spc="0" normalizeH="0" baseline="0" noProof="0" dirty="0">
              <a:ln>
                <a:noFill/>
              </a:ln>
              <a:effectLst/>
              <a:uLnTx/>
              <a:uFillTx/>
              <a:latin typeface="News Gothic MT"/>
              <a:ea typeface="+mn-ea"/>
              <a:cs typeface="+mn-cs"/>
            </a:endParaRPr>
          </a:p>
        </p:txBody>
      </p:sp>
      <p:sp>
        <p:nvSpPr>
          <p:cNvPr id="66563" name="Rectangle 3"/>
          <p:cNvSpPr>
            <a:spLocks noChangeArrowheads="1"/>
          </p:cNvSpPr>
          <p:nvPr/>
        </p:nvSpPr>
        <p:spPr bwMode="auto">
          <a:xfrm>
            <a:off x="339047" y="1772614"/>
            <a:ext cx="11517331" cy="4525963"/>
          </a:xfrm>
          <a:prstGeom prst="rect">
            <a:avLst/>
          </a:prstGeom>
          <a:noFill/>
          <a:ln w="9525">
            <a:noFill/>
            <a:miter lim="800000"/>
            <a:headEnd/>
            <a:tailEnd/>
          </a:ln>
        </p:spPr>
        <p:txBody>
          <a:bodyPr/>
          <a:lstStyle/>
          <a:p>
            <a:pPr marL="609600" marR="0" lvl="0" indent="-609600" algn="l" defTabSz="457200" rtl="0" eaLnBrk="0" fontAlgn="auto" latinLnBrk="0" hangingPunct="0">
              <a:lnSpc>
                <a:spcPct val="80000"/>
              </a:lnSpc>
              <a:spcBef>
                <a:spcPts val="2000"/>
              </a:spcBef>
              <a:spcAft>
                <a:spcPts val="0"/>
              </a:spcAft>
              <a:buClr>
                <a:schemeClr val="tx1"/>
              </a:buClr>
              <a:buSzPct val="110000"/>
              <a:buFont typeface="Arial" panose="020B0604020202020204" pitchFamily="34" charset="0"/>
              <a:buChar char="•"/>
              <a:tabLst/>
              <a:defRPr/>
            </a:pPr>
            <a:r>
              <a:rPr kumimoji="0" lang="nl-NL" sz="2800" b="0" i="0" u="none" strike="noStrike" kern="1200" cap="none" spc="0" normalizeH="0" baseline="0" noProof="0" dirty="0">
                <a:ln>
                  <a:noFill/>
                </a:ln>
                <a:solidFill>
                  <a:srgbClr val="595959"/>
                </a:solidFill>
                <a:effectLst/>
                <a:uLnTx/>
                <a:uFillTx/>
                <a:latin typeface="Arial" charset="0"/>
                <a:ea typeface="+mn-ea"/>
                <a:cs typeface="+mn-cs"/>
              </a:rPr>
              <a:t>Jongeren zijn volwassenen in wording, geen aliens of sociopaten.</a:t>
            </a:r>
          </a:p>
          <a:p>
            <a:pPr marL="609600" marR="0" lvl="0" indent="-609600" algn="l" defTabSz="457200" rtl="0" eaLnBrk="0" fontAlgn="auto" latinLnBrk="0" hangingPunct="0">
              <a:lnSpc>
                <a:spcPct val="80000"/>
              </a:lnSpc>
              <a:spcBef>
                <a:spcPts val="2000"/>
              </a:spcBef>
              <a:spcAft>
                <a:spcPts val="0"/>
              </a:spcAft>
              <a:buClr>
                <a:schemeClr val="tx1"/>
              </a:buClr>
              <a:buSzPct val="110000"/>
              <a:buFont typeface="Arial" panose="020B0604020202020204" pitchFamily="34" charset="0"/>
              <a:buChar char="•"/>
              <a:tabLst/>
              <a:defRPr/>
            </a:pPr>
            <a:r>
              <a:rPr kumimoji="0" lang="nl-NL" sz="2800" b="0" i="0" u="none" strike="noStrike" kern="1200" cap="none" spc="0" normalizeH="0" baseline="0" noProof="0" dirty="0">
                <a:ln>
                  <a:noFill/>
                </a:ln>
                <a:solidFill>
                  <a:srgbClr val="595959"/>
                </a:solidFill>
                <a:effectLst/>
                <a:uLnTx/>
                <a:uFillTx/>
                <a:latin typeface="Arial" charset="0"/>
                <a:ea typeface="+mn-ea"/>
                <a:cs typeface="+mn-cs"/>
              </a:rPr>
              <a:t>De eenzijdige aandacht van overheden, voorlichters en hulpverleners voor risicogedrag, grensoverschrijding , SOA , ongewenste zwangerschap en ander onheil leidt tot problematisering van gezonde seksualiteit.</a:t>
            </a:r>
          </a:p>
          <a:p>
            <a:pPr marL="609600" marR="0" lvl="0" indent="-609600" algn="l" defTabSz="457200" rtl="0" eaLnBrk="0" fontAlgn="auto" latinLnBrk="0" hangingPunct="0">
              <a:lnSpc>
                <a:spcPct val="80000"/>
              </a:lnSpc>
              <a:spcBef>
                <a:spcPts val="2000"/>
              </a:spcBef>
              <a:spcAft>
                <a:spcPts val="0"/>
              </a:spcAft>
              <a:buClr>
                <a:schemeClr val="tx1"/>
              </a:buClr>
              <a:buSzPct val="110000"/>
              <a:buFont typeface="Arial" panose="020B0604020202020204" pitchFamily="34" charset="0"/>
              <a:buChar char="•"/>
              <a:tabLst/>
              <a:defRPr/>
            </a:pPr>
            <a:r>
              <a:rPr kumimoji="0" lang="nl-NL" sz="2800" b="0" i="0" u="none" strike="noStrike" kern="1200" cap="none" spc="0" normalizeH="0" baseline="0" noProof="0" dirty="0">
                <a:ln>
                  <a:noFill/>
                </a:ln>
                <a:solidFill>
                  <a:srgbClr val="595959"/>
                </a:solidFill>
                <a:effectLst/>
                <a:uLnTx/>
                <a:uFillTx/>
                <a:latin typeface="Arial" charset="0"/>
                <a:ea typeface="+mn-ea"/>
                <a:cs typeface="+mn-cs"/>
              </a:rPr>
              <a:t>Leren nee zeggen leert je niets over wanneer je ja zou kunnen zeggen.</a:t>
            </a:r>
          </a:p>
          <a:p>
            <a:pPr marL="609600" marR="0" lvl="0" indent="-609600" algn="l" defTabSz="457200" rtl="0" eaLnBrk="0" fontAlgn="auto" latinLnBrk="0" hangingPunct="0">
              <a:lnSpc>
                <a:spcPct val="80000"/>
              </a:lnSpc>
              <a:spcBef>
                <a:spcPts val="2000"/>
              </a:spcBef>
              <a:spcAft>
                <a:spcPts val="0"/>
              </a:spcAft>
              <a:buClr>
                <a:schemeClr val="tx1"/>
              </a:buClr>
              <a:buSzPct val="110000"/>
              <a:buFont typeface="Arial" panose="020B0604020202020204" pitchFamily="34" charset="0"/>
              <a:buChar char="•"/>
              <a:tabLst/>
              <a:defRPr/>
            </a:pPr>
            <a:r>
              <a:rPr kumimoji="0" lang="nl-NL" sz="2800" b="0" i="0" u="none" strike="noStrike" kern="1200" cap="none" spc="0" normalizeH="0" baseline="0" noProof="0" dirty="0">
                <a:ln>
                  <a:noFill/>
                </a:ln>
                <a:solidFill>
                  <a:srgbClr val="595959"/>
                </a:solidFill>
                <a:effectLst/>
                <a:uLnTx/>
                <a:uFillTx/>
                <a:latin typeface="Arial" charset="0"/>
                <a:ea typeface="+mn-ea"/>
                <a:cs typeface="+mn-cs"/>
              </a:rPr>
              <a:t>Bevorderen van seksuele gezondheid is bevorderen van seksueel plezier.</a:t>
            </a:r>
          </a:p>
          <a:p>
            <a:pPr marL="609600" marR="0" lvl="0" indent="-609600" algn="l" defTabSz="457200" rtl="0" eaLnBrk="0" fontAlgn="auto" latinLnBrk="0" hangingPunct="0">
              <a:lnSpc>
                <a:spcPct val="80000"/>
              </a:lnSpc>
              <a:spcBef>
                <a:spcPts val="2000"/>
              </a:spcBef>
              <a:spcAft>
                <a:spcPts val="0"/>
              </a:spcAft>
              <a:buClr>
                <a:srgbClr val="6FB7D7"/>
              </a:buClr>
              <a:buSzPct val="110000"/>
              <a:buFont typeface="Wingdings 2" pitchFamily="18" charset="2"/>
              <a:buChar char=""/>
              <a:tabLst/>
              <a:defRPr/>
            </a:pPr>
            <a:endParaRPr kumimoji="0" lang="en-GB" sz="2000" b="0" i="0" u="none" strike="noStrike" kern="1200" cap="none" spc="0" normalizeH="0" baseline="0" noProof="0" dirty="0">
              <a:ln>
                <a:noFill/>
              </a:ln>
              <a:solidFill>
                <a:srgbClr val="595959"/>
              </a:solidFill>
              <a:effectLst/>
              <a:uLnTx/>
              <a:uFillTx/>
              <a:latin typeface="Arial" charset="0"/>
              <a:ea typeface="+mn-ea"/>
              <a:cs typeface="+mn-cs"/>
            </a:endParaRPr>
          </a:p>
        </p:txBody>
      </p:sp>
    </p:spTree>
    <p:extLst>
      <p:ext uri="{BB962C8B-B14F-4D97-AF65-F5344CB8AC3E}">
        <p14:creationId xmlns:p14="http://schemas.microsoft.com/office/powerpoint/2010/main" val="31271407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p:cNvSpPr>
          <p:nvPr>
            <p:ph type="title"/>
          </p:nvPr>
        </p:nvSpPr>
        <p:spPr/>
        <p:txBody>
          <a:bodyPr/>
          <a:lstStyle/>
          <a:p>
            <a:r>
              <a:rPr lang="en-GB"/>
              <a:t>Key messages</a:t>
            </a:r>
          </a:p>
        </p:txBody>
      </p:sp>
      <p:sp>
        <p:nvSpPr>
          <p:cNvPr id="17411" name="Rectangle 3"/>
          <p:cNvSpPr>
            <a:spLocks noGrp="1"/>
          </p:cNvSpPr>
          <p:nvPr>
            <p:ph idx="1"/>
          </p:nvPr>
        </p:nvSpPr>
        <p:spPr>
          <a:xfrm>
            <a:off x="842481" y="2638044"/>
            <a:ext cx="10654301" cy="3101983"/>
          </a:xfrm>
        </p:spPr>
        <p:txBody>
          <a:bodyPr>
            <a:normAutofit/>
          </a:bodyPr>
          <a:lstStyle/>
          <a:p>
            <a:pPr>
              <a:lnSpc>
                <a:spcPct val="90000"/>
              </a:lnSpc>
            </a:pPr>
            <a:r>
              <a:rPr lang="en-GB" sz="2800" dirty="0" err="1"/>
              <a:t>Als</a:t>
            </a:r>
            <a:r>
              <a:rPr lang="en-GB" sz="2800" dirty="0"/>
              <a:t> </a:t>
            </a:r>
            <a:r>
              <a:rPr lang="en-GB" sz="2800" dirty="0" err="1"/>
              <a:t>ouders</a:t>
            </a:r>
            <a:r>
              <a:rPr lang="en-GB" sz="2800" dirty="0"/>
              <a:t> </a:t>
            </a:r>
            <a:r>
              <a:rPr lang="en-GB" sz="2800" dirty="0" err="1"/>
              <a:t>en</a:t>
            </a:r>
            <a:r>
              <a:rPr lang="en-GB" sz="2800" dirty="0"/>
              <a:t> </a:t>
            </a:r>
            <a:r>
              <a:rPr lang="en-GB" sz="2800" dirty="0" err="1"/>
              <a:t>andere</a:t>
            </a:r>
            <a:r>
              <a:rPr lang="en-GB" sz="2800" dirty="0"/>
              <a:t> </a:t>
            </a:r>
            <a:r>
              <a:rPr lang="en-GB" sz="2800" dirty="0" err="1"/>
              <a:t>opvoeders</a:t>
            </a:r>
            <a:r>
              <a:rPr lang="en-GB" sz="2800" dirty="0"/>
              <a:t> </a:t>
            </a:r>
            <a:r>
              <a:rPr lang="en-GB" sz="2800" dirty="0" err="1"/>
              <a:t>zorgen</a:t>
            </a:r>
            <a:r>
              <a:rPr lang="en-GB" sz="2800" dirty="0"/>
              <a:t> </a:t>
            </a:r>
            <a:r>
              <a:rPr lang="en-GB" sz="2800" dirty="0" err="1"/>
              <a:t>voor</a:t>
            </a:r>
            <a:r>
              <a:rPr lang="en-GB" sz="2800" dirty="0"/>
              <a:t> de </a:t>
            </a:r>
            <a:r>
              <a:rPr lang="en-GB" sz="2800" dirty="0" err="1"/>
              <a:t>basisvoorwaarden</a:t>
            </a:r>
            <a:r>
              <a:rPr lang="en-GB" sz="2800" dirty="0"/>
              <a:t> </a:t>
            </a:r>
            <a:r>
              <a:rPr lang="en-GB" sz="2800" dirty="0" err="1"/>
              <a:t>voor</a:t>
            </a:r>
            <a:r>
              <a:rPr lang="en-GB" sz="2800" dirty="0"/>
              <a:t> </a:t>
            </a:r>
            <a:r>
              <a:rPr lang="en-GB" sz="2800" dirty="0" err="1"/>
              <a:t>een</a:t>
            </a:r>
            <a:r>
              <a:rPr lang="en-GB" sz="2800" dirty="0"/>
              <a:t> </a:t>
            </a:r>
            <a:r>
              <a:rPr lang="en-GB" sz="2800" dirty="0" err="1"/>
              <a:t>gezonde</a:t>
            </a:r>
            <a:r>
              <a:rPr lang="en-GB" sz="2800" dirty="0"/>
              <a:t> </a:t>
            </a:r>
            <a:r>
              <a:rPr lang="en-GB" sz="2800" dirty="0" err="1"/>
              <a:t>seksuele</a:t>
            </a:r>
            <a:r>
              <a:rPr lang="en-GB" sz="2800" dirty="0"/>
              <a:t> </a:t>
            </a:r>
            <a:r>
              <a:rPr lang="en-GB" sz="2800" dirty="0" err="1"/>
              <a:t>ontwikkeling</a:t>
            </a:r>
            <a:r>
              <a:rPr lang="en-GB" sz="2800" dirty="0"/>
              <a:t> </a:t>
            </a:r>
            <a:r>
              <a:rPr lang="en-GB" sz="2800" dirty="0" err="1"/>
              <a:t>komt</a:t>
            </a:r>
            <a:r>
              <a:rPr lang="en-GB" sz="2800" dirty="0"/>
              <a:t> het </a:t>
            </a:r>
            <a:r>
              <a:rPr lang="en-GB" sz="2800" dirty="0" err="1"/>
              <a:t>allemaal</a:t>
            </a:r>
            <a:r>
              <a:rPr lang="en-GB" sz="2800" dirty="0"/>
              <a:t> </a:t>
            </a:r>
            <a:r>
              <a:rPr lang="en-GB" sz="2800" dirty="0" err="1"/>
              <a:t>wel</a:t>
            </a:r>
            <a:r>
              <a:rPr lang="en-GB" sz="2800" dirty="0"/>
              <a:t> </a:t>
            </a:r>
            <a:r>
              <a:rPr lang="en-GB" sz="2800" dirty="0" err="1"/>
              <a:t>goed</a:t>
            </a:r>
            <a:r>
              <a:rPr lang="en-GB" sz="2800" dirty="0"/>
              <a:t> met al die </a:t>
            </a:r>
            <a:r>
              <a:rPr lang="en-GB" sz="2800" dirty="0" err="1"/>
              <a:t>beren</a:t>
            </a:r>
            <a:r>
              <a:rPr lang="en-GB" sz="2800" dirty="0"/>
              <a:t> op de </a:t>
            </a:r>
            <a:r>
              <a:rPr lang="en-GB" sz="2800" dirty="0" err="1"/>
              <a:t>weg</a:t>
            </a:r>
            <a:endParaRPr lang="en-GB" sz="2800" dirty="0"/>
          </a:p>
          <a:p>
            <a:pPr>
              <a:lnSpc>
                <a:spcPct val="90000"/>
              </a:lnSpc>
            </a:pPr>
            <a:endParaRPr lang="en-GB" sz="2800" dirty="0"/>
          </a:p>
          <a:p>
            <a:pPr>
              <a:lnSpc>
                <a:spcPct val="90000"/>
              </a:lnSpc>
            </a:pPr>
            <a:r>
              <a:rPr lang="en-GB" sz="2800" dirty="0" err="1"/>
              <a:t>Als</a:t>
            </a:r>
            <a:r>
              <a:rPr lang="en-GB" sz="2800" dirty="0"/>
              <a:t> er in </a:t>
            </a:r>
            <a:r>
              <a:rPr lang="en-GB" sz="2800" dirty="0" err="1"/>
              <a:t>voorlichting</a:t>
            </a:r>
            <a:r>
              <a:rPr lang="en-GB" sz="2800" dirty="0"/>
              <a:t> </a:t>
            </a:r>
            <a:r>
              <a:rPr lang="en-GB" sz="2800" dirty="0" err="1"/>
              <a:t>meer</a:t>
            </a:r>
            <a:r>
              <a:rPr lang="en-GB" sz="2800" dirty="0"/>
              <a:t> </a:t>
            </a:r>
            <a:r>
              <a:rPr lang="en-GB" sz="2800" dirty="0" err="1"/>
              <a:t>aandacht</a:t>
            </a:r>
            <a:r>
              <a:rPr lang="en-GB" sz="2800" dirty="0"/>
              <a:t> </a:t>
            </a:r>
            <a:r>
              <a:rPr lang="en-GB" sz="2800" dirty="0" err="1"/>
              <a:t>komt</a:t>
            </a:r>
            <a:r>
              <a:rPr lang="en-GB" sz="2800" dirty="0"/>
              <a:t> </a:t>
            </a:r>
            <a:r>
              <a:rPr lang="en-GB" sz="2800" dirty="0" err="1"/>
              <a:t>voor</a:t>
            </a:r>
            <a:r>
              <a:rPr lang="en-GB" sz="2800" dirty="0"/>
              <a:t> </a:t>
            </a:r>
            <a:r>
              <a:rPr lang="en-GB" sz="2800" dirty="0" err="1"/>
              <a:t>plezierige</a:t>
            </a:r>
            <a:r>
              <a:rPr lang="en-GB" sz="2800" dirty="0"/>
              <a:t> </a:t>
            </a:r>
            <a:r>
              <a:rPr lang="en-GB" sz="2800" dirty="0" err="1"/>
              <a:t>seks</a:t>
            </a:r>
            <a:r>
              <a:rPr lang="en-GB" sz="2800" dirty="0"/>
              <a:t> </a:t>
            </a:r>
            <a:r>
              <a:rPr lang="en-GB" sz="2800" dirty="0" err="1"/>
              <a:t>en</a:t>
            </a:r>
            <a:r>
              <a:rPr lang="en-GB" sz="2800" dirty="0"/>
              <a:t> </a:t>
            </a:r>
            <a:r>
              <a:rPr lang="en-GB" sz="2800" dirty="0" err="1"/>
              <a:t>seksueel</a:t>
            </a:r>
            <a:r>
              <a:rPr lang="en-GB" sz="2800" dirty="0"/>
              <a:t> </a:t>
            </a:r>
            <a:r>
              <a:rPr lang="en-GB" sz="2800" dirty="0" err="1"/>
              <a:t>plezier</a:t>
            </a:r>
            <a:r>
              <a:rPr lang="en-GB" sz="2800" dirty="0"/>
              <a:t> </a:t>
            </a:r>
            <a:r>
              <a:rPr lang="en-GB" sz="2800" dirty="0" err="1"/>
              <a:t>wordt</a:t>
            </a:r>
            <a:r>
              <a:rPr lang="en-GB" sz="2800" dirty="0"/>
              <a:t> </a:t>
            </a:r>
            <a:r>
              <a:rPr lang="en-GB" sz="2800" dirty="0" err="1"/>
              <a:t>seks</a:t>
            </a:r>
            <a:r>
              <a:rPr lang="en-GB" sz="2800" dirty="0"/>
              <a:t> </a:t>
            </a:r>
            <a:r>
              <a:rPr lang="en-GB" sz="2800" dirty="0" err="1"/>
              <a:t>misschien</a:t>
            </a:r>
            <a:r>
              <a:rPr lang="en-GB" sz="2800" dirty="0"/>
              <a:t> </a:t>
            </a:r>
            <a:r>
              <a:rPr lang="en-GB" sz="2800" dirty="0" err="1"/>
              <a:t>nog</a:t>
            </a:r>
            <a:r>
              <a:rPr lang="en-GB" sz="2800" dirty="0"/>
              <a:t> </a:t>
            </a:r>
            <a:r>
              <a:rPr lang="en-GB" sz="2800" dirty="0" err="1"/>
              <a:t>leuk</a:t>
            </a:r>
            <a:r>
              <a:rPr lang="en-GB" sz="2800" dirty="0"/>
              <a:t> </a:t>
            </a:r>
            <a:r>
              <a:rPr lang="en-GB" sz="2800" dirty="0" err="1"/>
              <a:t>ook</a:t>
            </a:r>
            <a:r>
              <a:rPr lang="en-GB" sz="2800" dirty="0"/>
              <a:t>.</a:t>
            </a:r>
          </a:p>
        </p:txBody>
      </p:sp>
      <p:sp>
        <p:nvSpPr>
          <p:cNvPr id="17409" name="Footer Placeholder 4"/>
          <p:cNvSpPr>
            <a:spLocks noGrp="1"/>
          </p:cNvSpPr>
          <p:nvPr>
            <p:ph type="ftr" sz="quarter" idx="11"/>
          </p:nvPr>
        </p:nvSpPr>
        <p:spPr bwMode="auto">
          <a:noFill/>
          <a:ln>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alpha val="70000"/>
                  </a:srgbClr>
                </a:solidFill>
                <a:effectLst/>
                <a:uLnTx/>
                <a:uFillTx/>
                <a:latin typeface="Gill Sans MT" panose="020B0502020104020203"/>
                <a:ea typeface="+mn-ea"/>
                <a:cs typeface="+mn-cs"/>
              </a:rPr>
              <a:t>© Rik van Lunsen</a:t>
            </a:r>
          </a:p>
        </p:txBody>
      </p:sp>
    </p:spTree>
    <p:extLst>
      <p:ext uri="{BB962C8B-B14F-4D97-AF65-F5344CB8AC3E}">
        <p14:creationId xmlns:p14="http://schemas.microsoft.com/office/powerpoint/2010/main" val="37151576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7C819E2D-FD1E-4DF0-9A9D-8131D037C5EA}"/>
              </a:ext>
            </a:extLst>
          </p:cNvPr>
          <p:cNvSpPr>
            <a:spLocks noGrp="1"/>
          </p:cNvSpPr>
          <p:nvPr>
            <p:ph type="ftr" sz="quarter" idx="11"/>
          </p:nvPr>
        </p:nvSpPr>
        <p:spPr bwMode="auto">
          <a:xfrm>
            <a:off x="265113" y="6275388"/>
            <a:ext cx="4840287" cy="365125"/>
          </a:xfrm>
          <a:noFill/>
          <a:ln>
            <a:miter lim="800000"/>
            <a:headEnd/>
            <a:tailEnd/>
          </a:ln>
        </p:spPr>
        <p:txBody>
          <a:bodyPr/>
          <a:lstStyle/>
          <a:p>
            <a:r>
              <a:rPr lang="en-GB"/>
              <a:t>© Rik van Lunsen</a:t>
            </a:r>
          </a:p>
        </p:txBody>
      </p:sp>
      <p:sp>
        <p:nvSpPr>
          <p:cNvPr id="10" name="Rectangle 2">
            <a:extLst>
              <a:ext uri="{FF2B5EF4-FFF2-40B4-BE49-F238E27FC236}">
                <a16:creationId xmlns:a16="http://schemas.microsoft.com/office/drawing/2014/main" id="{7E3BB1E2-6C5A-41C0-896F-F372CD4DEA9B}"/>
              </a:ext>
            </a:extLst>
          </p:cNvPr>
          <p:cNvSpPr txBox="1">
            <a:spLocks/>
          </p:cNvSpPr>
          <p:nvPr/>
        </p:nvSpPr>
        <p:spPr>
          <a:xfrm>
            <a:off x="1801813" y="288925"/>
            <a:ext cx="8042275" cy="1336675"/>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nl-NL"/>
              <a:t>Waar gaan we naar toe?</a:t>
            </a:r>
          </a:p>
        </p:txBody>
      </p:sp>
      <p:sp>
        <p:nvSpPr>
          <p:cNvPr id="11" name="Rectangle 3">
            <a:extLst>
              <a:ext uri="{FF2B5EF4-FFF2-40B4-BE49-F238E27FC236}">
                <a16:creationId xmlns:a16="http://schemas.microsoft.com/office/drawing/2014/main" id="{DBE6008D-5828-42EB-AA63-BF4C18C592F1}"/>
              </a:ext>
            </a:extLst>
          </p:cNvPr>
          <p:cNvSpPr txBox="1">
            <a:spLocks/>
          </p:cNvSpPr>
          <p:nvPr/>
        </p:nvSpPr>
        <p:spPr>
          <a:xfrm>
            <a:off x="887658" y="2114550"/>
            <a:ext cx="8094662" cy="43434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nl-NL" sz="2800" dirty="0"/>
              <a:t>Van weerbaarheid naar ‘agency’ ? </a:t>
            </a:r>
          </a:p>
          <a:p>
            <a:r>
              <a:rPr lang="nl-NL" sz="2800" dirty="0"/>
              <a:t>Van leren </a:t>
            </a:r>
            <a:r>
              <a:rPr lang="nl-NL" sz="2800" b="1" dirty="0"/>
              <a:t>NEE </a:t>
            </a:r>
            <a:r>
              <a:rPr lang="nl-NL" sz="2800" dirty="0"/>
              <a:t>te zeggen naar ontdekken wat er voor nodig is om </a:t>
            </a:r>
            <a:r>
              <a:rPr lang="nl-NL" sz="2800" b="1" dirty="0">
                <a:solidFill>
                  <a:srgbClr val="FF0000"/>
                </a:solidFill>
              </a:rPr>
              <a:t>JA</a:t>
            </a:r>
            <a:r>
              <a:rPr lang="nl-NL" sz="2800" dirty="0"/>
              <a:t> te kunnen zeggen? </a:t>
            </a:r>
          </a:p>
          <a:p>
            <a:r>
              <a:rPr lang="nl-NL" sz="2800" dirty="0"/>
              <a:t>Van rampenbestrijding naar bevorderen van  seksueel plezier?</a:t>
            </a:r>
          </a:p>
          <a:p>
            <a:endParaRPr lang="nl-NL" sz="2800" dirty="0"/>
          </a:p>
        </p:txBody>
      </p:sp>
      <p:sp>
        <p:nvSpPr>
          <p:cNvPr id="14" name="Rectangle 6">
            <a:extLst>
              <a:ext uri="{FF2B5EF4-FFF2-40B4-BE49-F238E27FC236}">
                <a16:creationId xmlns:a16="http://schemas.microsoft.com/office/drawing/2014/main" id="{67FFC75C-D609-45E7-AF53-1C4FD3B01418}"/>
              </a:ext>
            </a:extLst>
          </p:cNvPr>
          <p:cNvSpPr>
            <a:spLocks noChangeArrowheads="1"/>
          </p:cNvSpPr>
          <p:nvPr/>
        </p:nvSpPr>
        <p:spPr bwMode="auto">
          <a:xfrm>
            <a:off x="2098258" y="4782825"/>
            <a:ext cx="6540500" cy="762000"/>
          </a:xfrm>
          <a:prstGeom prst="rect">
            <a:avLst/>
          </a:prstGeom>
          <a:noFill/>
          <a:ln w="9525">
            <a:noFill/>
            <a:miter lim="800000"/>
            <a:headEnd/>
            <a:tailEnd/>
          </a:ln>
        </p:spPr>
        <p:txBody>
          <a:bodyPr wrap="none">
            <a:spAutoFit/>
          </a:bodyPr>
          <a:lstStyle/>
          <a:p>
            <a:r>
              <a:rPr lang="nl-NL" sz="3200" dirty="0">
                <a:solidFill>
                  <a:srgbClr val="FF0000"/>
                </a:solidFill>
                <a:latin typeface="Arial" charset="0"/>
              </a:rPr>
              <a:t>Doe het met plezier of doe het niet</a:t>
            </a:r>
            <a:r>
              <a:rPr lang="nl-NL" sz="4400" dirty="0">
                <a:solidFill>
                  <a:srgbClr val="FF0000"/>
                </a:solidFill>
                <a:latin typeface="Arial" charset="0"/>
              </a:rPr>
              <a:t>!</a:t>
            </a:r>
          </a:p>
        </p:txBody>
      </p:sp>
      <p:pic>
        <p:nvPicPr>
          <p:cNvPr id="15" name="Picture 8" descr="Afbeeldingsresultaat voor ik ben van mij">
            <a:extLst>
              <a:ext uri="{FF2B5EF4-FFF2-40B4-BE49-F238E27FC236}">
                <a16:creationId xmlns:a16="http://schemas.microsoft.com/office/drawing/2014/main" id="{79C23718-13FC-40DF-9E48-8F1323410DD5}"/>
              </a:ext>
            </a:extLst>
          </p:cNvPr>
          <p:cNvPicPr>
            <a:picLocks noChangeAspect="1" noChangeArrowheads="1"/>
          </p:cNvPicPr>
          <p:nvPr/>
        </p:nvPicPr>
        <p:blipFill>
          <a:blip r:embed="rId3"/>
          <a:srcRect/>
          <a:stretch>
            <a:fillRect/>
          </a:stretch>
        </p:blipFill>
        <p:spPr bwMode="auto">
          <a:xfrm>
            <a:off x="9999663" y="1265238"/>
            <a:ext cx="1800225" cy="1136650"/>
          </a:xfrm>
          <a:prstGeom prst="rect">
            <a:avLst/>
          </a:prstGeom>
          <a:noFill/>
          <a:ln w="9525">
            <a:noFill/>
            <a:miter lim="800000"/>
            <a:headEnd/>
            <a:tailEnd/>
          </a:ln>
        </p:spPr>
      </p:pic>
      <p:pic>
        <p:nvPicPr>
          <p:cNvPr id="2" name="Afbeelding 1">
            <a:extLst>
              <a:ext uri="{FF2B5EF4-FFF2-40B4-BE49-F238E27FC236}">
                <a16:creationId xmlns:a16="http://schemas.microsoft.com/office/drawing/2014/main" id="{86B87363-26B1-2B22-5B1D-30FF43316E08}"/>
              </a:ext>
            </a:extLst>
          </p:cNvPr>
          <p:cNvPicPr>
            <a:picLocks noChangeAspect="1"/>
          </p:cNvPicPr>
          <p:nvPr/>
        </p:nvPicPr>
        <p:blipFill rotWithShape="1">
          <a:blip r:embed="rId4"/>
          <a:srcRect l="8" t="-4" r="55137" b="59926"/>
          <a:stretch/>
        </p:blipFill>
        <p:spPr>
          <a:xfrm>
            <a:off x="9234441" y="3084513"/>
            <a:ext cx="2692446" cy="3396624"/>
          </a:xfrm>
          <a:prstGeom prst="rect">
            <a:avLst/>
          </a:prstGeom>
        </p:spPr>
      </p:pic>
    </p:spTree>
    <p:extLst>
      <p:ext uri="{BB962C8B-B14F-4D97-AF65-F5344CB8AC3E}">
        <p14:creationId xmlns:p14="http://schemas.microsoft.com/office/powerpoint/2010/main" val="235012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16A6C3CE-7CF2-F9D9-C913-7901A610D0A3}"/>
              </a:ext>
            </a:extLst>
          </p:cNvPr>
          <p:cNvSpPr txBox="1"/>
          <p:nvPr/>
        </p:nvSpPr>
        <p:spPr>
          <a:xfrm>
            <a:off x="8988141" y="4945476"/>
            <a:ext cx="3203859" cy="646331"/>
          </a:xfrm>
          <a:prstGeom prst="rect">
            <a:avLst/>
          </a:prstGeom>
          <a:noFill/>
        </p:spPr>
        <p:txBody>
          <a:bodyPr wrap="square">
            <a:spAutoFit/>
          </a:bodyPr>
          <a:lstStyle/>
          <a:p>
            <a:r>
              <a:rPr lang="nl-NL" dirty="0">
                <a:hlinkClick r:id="rId2"/>
              </a:rPr>
              <a:t>Sekszusjes: Plezier gemist? Terugkijken doe je op NPO3.nl</a:t>
            </a:r>
            <a:endParaRPr lang="nl-NL" dirty="0"/>
          </a:p>
        </p:txBody>
      </p:sp>
      <p:pic>
        <p:nvPicPr>
          <p:cNvPr id="7" name="Afbeelding 6">
            <a:extLst>
              <a:ext uri="{FF2B5EF4-FFF2-40B4-BE49-F238E27FC236}">
                <a16:creationId xmlns:a16="http://schemas.microsoft.com/office/drawing/2014/main" id="{EA9A12AD-B95A-A59B-95FB-DFF519A81BDF}"/>
              </a:ext>
            </a:extLst>
          </p:cNvPr>
          <p:cNvPicPr>
            <a:picLocks noChangeAspect="1"/>
          </p:cNvPicPr>
          <p:nvPr/>
        </p:nvPicPr>
        <p:blipFill>
          <a:blip r:embed="rId3"/>
          <a:stretch>
            <a:fillRect/>
          </a:stretch>
        </p:blipFill>
        <p:spPr>
          <a:xfrm>
            <a:off x="756660" y="2385876"/>
            <a:ext cx="8231481" cy="4611474"/>
          </a:xfrm>
          <a:prstGeom prst="rect">
            <a:avLst/>
          </a:prstGeom>
        </p:spPr>
      </p:pic>
      <p:pic>
        <p:nvPicPr>
          <p:cNvPr id="9" name="Afbeelding 8">
            <a:extLst>
              <a:ext uri="{FF2B5EF4-FFF2-40B4-BE49-F238E27FC236}">
                <a16:creationId xmlns:a16="http://schemas.microsoft.com/office/drawing/2014/main" id="{6D21F2A6-F44A-D08A-BE7C-A263C9DE308F}"/>
              </a:ext>
            </a:extLst>
          </p:cNvPr>
          <p:cNvPicPr>
            <a:picLocks noChangeAspect="1"/>
          </p:cNvPicPr>
          <p:nvPr/>
        </p:nvPicPr>
        <p:blipFill>
          <a:blip r:embed="rId4"/>
          <a:stretch>
            <a:fillRect/>
          </a:stretch>
        </p:blipFill>
        <p:spPr>
          <a:xfrm>
            <a:off x="0" y="9101"/>
            <a:ext cx="12192000" cy="1903423"/>
          </a:xfrm>
          <a:prstGeom prst="rect">
            <a:avLst/>
          </a:prstGeom>
        </p:spPr>
      </p:pic>
    </p:spTree>
    <p:extLst>
      <p:ext uri="{BB962C8B-B14F-4D97-AF65-F5344CB8AC3E}">
        <p14:creationId xmlns:p14="http://schemas.microsoft.com/office/powerpoint/2010/main" val="51608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2ACEEE9-D96F-2D09-4D38-4AEECF1A9692}"/>
              </a:ext>
            </a:extLst>
          </p:cNvPr>
          <p:cNvPicPr>
            <a:picLocks noChangeAspect="1"/>
          </p:cNvPicPr>
          <p:nvPr/>
        </p:nvPicPr>
        <p:blipFill rotWithShape="1">
          <a:blip r:embed="rId2"/>
          <a:srcRect t="4913" r="8462" b="2223"/>
          <a:stretch/>
        </p:blipFill>
        <p:spPr>
          <a:xfrm>
            <a:off x="1232469" y="-18353"/>
            <a:ext cx="4405470" cy="6858000"/>
          </a:xfrm>
          <a:prstGeom prst="rect">
            <a:avLst/>
          </a:prstGeom>
        </p:spPr>
      </p:pic>
      <p:pic>
        <p:nvPicPr>
          <p:cNvPr id="5" name="Afbeelding 4">
            <a:extLst>
              <a:ext uri="{FF2B5EF4-FFF2-40B4-BE49-F238E27FC236}">
                <a16:creationId xmlns:a16="http://schemas.microsoft.com/office/drawing/2014/main" id="{DC51BD13-F142-8C06-B126-D24120EFD09F}"/>
              </a:ext>
            </a:extLst>
          </p:cNvPr>
          <p:cNvPicPr>
            <a:picLocks noChangeAspect="1"/>
          </p:cNvPicPr>
          <p:nvPr/>
        </p:nvPicPr>
        <p:blipFill rotWithShape="1">
          <a:blip r:embed="rId3"/>
          <a:srcRect b="4664"/>
          <a:stretch/>
        </p:blipFill>
        <p:spPr>
          <a:xfrm>
            <a:off x="5637939" y="18352"/>
            <a:ext cx="2481052" cy="3449783"/>
          </a:xfrm>
          <a:prstGeom prst="rect">
            <a:avLst/>
          </a:prstGeom>
        </p:spPr>
      </p:pic>
      <p:pic>
        <p:nvPicPr>
          <p:cNvPr id="7" name="Afbeelding 6">
            <a:extLst>
              <a:ext uri="{FF2B5EF4-FFF2-40B4-BE49-F238E27FC236}">
                <a16:creationId xmlns:a16="http://schemas.microsoft.com/office/drawing/2014/main" id="{362DFDBD-2CED-E7D1-6B70-2816BB3B7937}"/>
              </a:ext>
            </a:extLst>
          </p:cNvPr>
          <p:cNvPicPr>
            <a:picLocks noChangeAspect="1"/>
          </p:cNvPicPr>
          <p:nvPr/>
        </p:nvPicPr>
        <p:blipFill>
          <a:blip r:embed="rId4"/>
          <a:stretch>
            <a:fillRect/>
          </a:stretch>
        </p:blipFill>
        <p:spPr>
          <a:xfrm>
            <a:off x="7516101" y="-27441"/>
            <a:ext cx="2481052" cy="3629310"/>
          </a:xfrm>
          <a:prstGeom prst="rect">
            <a:avLst/>
          </a:prstGeom>
        </p:spPr>
      </p:pic>
      <p:pic>
        <p:nvPicPr>
          <p:cNvPr id="11" name="Afbeelding 10">
            <a:extLst>
              <a:ext uri="{FF2B5EF4-FFF2-40B4-BE49-F238E27FC236}">
                <a16:creationId xmlns:a16="http://schemas.microsoft.com/office/drawing/2014/main" id="{9A2B9230-99FC-AD8D-051E-86E1AD64A550}"/>
              </a:ext>
            </a:extLst>
          </p:cNvPr>
          <p:cNvPicPr>
            <a:picLocks noChangeAspect="1"/>
          </p:cNvPicPr>
          <p:nvPr/>
        </p:nvPicPr>
        <p:blipFill rotWithShape="1">
          <a:blip r:embed="rId5"/>
          <a:srcRect t="53410"/>
          <a:stretch/>
        </p:blipFill>
        <p:spPr>
          <a:xfrm>
            <a:off x="5591684" y="3254220"/>
            <a:ext cx="4405469" cy="3585428"/>
          </a:xfrm>
          <a:prstGeom prst="rect">
            <a:avLst/>
          </a:prstGeom>
        </p:spPr>
      </p:pic>
      <p:sp>
        <p:nvSpPr>
          <p:cNvPr id="13" name="Tekstvak 12">
            <a:extLst>
              <a:ext uri="{FF2B5EF4-FFF2-40B4-BE49-F238E27FC236}">
                <a16:creationId xmlns:a16="http://schemas.microsoft.com/office/drawing/2014/main" id="{DE02FDFA-6504-C315-B3FF-AC1EC1A70A58}"/>
              </a:ext>
            </a:extLst>
          </p:cNvPr>
          <p:cNvSpPr txBox="1"/>
          <p:nvPr/>
        </p:nvSpPr>
        <p:spPr>
          <a:xfrm>
            <a:off x="5538968" y="3653406"/>
            <a:ext cx="4557156" cy="1938168"/>
          </a:xfrm>
          <a:prstGeom prst="rect">
            <a:avLst/>
          </a:prstGeom>
          <a:noFill/>
        </p:spPr>
        <p:txBody>
          <a:bodyPr wrap="square">
            <a:spAutoFit/>
          </a:bodyPr>
          <a:lstStyle/>
          <a:p>
            <a:r>
              <a:rPr lang="nl-NL" sz="900" dirty="0">
                <a:solidFill>
                  <a:schemeClr val="bg1"/>
                </a:solidFill>
              </a:rPr>
              <a:t>Hun onderzoek en werkzaamheden als hoofd van de afdeling Seksuologie en Psychosomatische Gynaecologie van het Amsterdamse UMC en hun verdiensten op het gebied van seksuele </a:t>
            </a:r>
            <a:r>
              <a:rPr lang="nl-NL" sz="900" dirty="0" err="1">
                <a:solidFill>
                  <a:schemeClr val="bg1"/>
                </a:solidFill>
              </a:rPr>
              <a:t>gezondheidzijn</a:t>
            </a:r>
            <a:r>
              <a:rPr lang="nl-NL" sz="900" dirty="0">
                <a:solidFill>
                  <a:schemeClr val="bg1"/>
                </a:solidFill>
              </a:rPr>
              <a:t> gelauwerd: Laan was Ridder in de Orde van de Nederlandse Leeuw en Van Lunsen is Officier inde Orde van Oranje-Nassau en beiden ontvingen vele prijzen, waaronder de prestigieuze Van </a:t>
            </a:r>
            <a:r>
              <a:rPr lang="nl-NL" sz="900" dirty="0" err="1">
                <a:solidFill>
                  <a:schemeClr val="bg1"/>
                </a:solidFill>
              </a:rPr>
              <a:t>EmdeBoas</a:t>
            </a:r>
            <a:r>
              <a:rPr lang="nl-NL" sz="900" dirty="0">
                <a:solidFill>
                  <a:schemeClr val="bg1"/>
                </a:solidFill>
              </a:rPr>
              <a:t>-Van </a:t>
            </a:r>
            <a:r>
              <a:rPr lang="nl-NL" sz="900" dirty="0" err="1">
                <a:solidFill>
                  <a:schemeClr val="bg1"/>
                </a:solidFill>
              </a:rPr>
              <a:t>Ussel</a:t>
            </a:r>
            <a:r>
              <a:rPr lang="nl-NL" sz="900" dirty="0">
                <a:solidFill>
                  <a:schemeClr val="bg1"/>
                </a:solidFill>
              </a:rPr>
              <a:t> Prijs.</a:t>
            </a:r>
          </a:p>
          <a:p>
            <a:endParaRPr lang="nl-NL" sz="900" dirty="0">
              <a:solidFill>
                <a:schemeClr val="bg1"/>
              </a:solidFill>
            </a:endParaRPr>
          </a:p>
          <a:p>
            <a:r>
              <a:rPr lang="nl-NL" sz="900" dirty="0">
                <a:solidFill>
                  <a:schemeClr val="bg1"/>
                </a:solidFill>
              </a:rPr>
              <a:t>Ellen Laan is in 2022 plotseling overleden en Rik van Lunsen ging door met hun gezamenlijke </a:t>
            </a:r>
            <a:r>
              <a:rPr lang="nl-NL" sz="900" dirty="0" err="1">
                <a:solidFill>
                  <a:schemeClr val="bg1"/>
                </a:solidFill>
              </a:rPr>
              <a:t>project:We</a:t>
            </a:r>
            <a:r>
              <a:rPr lang="nl-NL" sz="900" dirty="0">
                <a:solidFill>
                  <a:schemeClr val="bg1"/>
                </a:solidFill>
              </a:rPr>
              <a:t> hadden nog heel veel ideeën, en de afspraak dat we samen nog een boek zouden schrijven. De laatste maanden voor haar overlijden op 22 januari 2022, heeft Ellen mij gevoerd met teksten met </a:t>
            </a:r>
            <a:r>
              <a:rPr lang="nl-NL" sz="900" dirty="0" err="1">
                <a:solidFill>
                  <a:schemeClr val="bg1"/>
                </a:solidFill>
              </a:rPr>
              <a:t>hetverzoek</a:t>
            </a:r>
            <a:r>
              <a:rPr lang="nl-NL" sz="900" dirty="0">
                <a:solidFill>
                  <a:schemeClr val="bg1"/>
                </a:solidFill>
              </a:rPr>
              <a:t> daar ons gezamenlijke tweede boek van te maken met als allerbelangrijkste boodschap: </a:t>
            </a:r>
            <a:r>
              <a:rPr lang="nl-NL" sz="900" dirty="0" err="1">
                <a:solidFill>
                  <a:schemeClr val="bg1"/>
                </a:solidFill>
              </a:rPr>
              <a:t>alledoor</a:t>
            </a:r>
            <a:r>
              <a:rPr lang="nl-NL" sz="900" dirty="0">
                <a:solidFill>
                  <a:schemeClr val="bg1"/>
                </a:solidFill>
              </a:rPr>
              <a:t> cultuur, historie en religie geconstrueerde verschillen tussen mannen en vrouwen zijn</a:t>
            </a:r>
          </a:p>
          <a:p>
            <a:r>
              <a:rPr lang="nl-NL" sz="900" dirty="0">
                <a:solidFill>
                  <a:schemeClr val="bg1"/>
                </a:solidFill>
              </a:rPr>
              <a:t>flauwekul.’ – Rik van Lunsen</a:t>
            </a:r>
          </a:p>
        </p:txBody>
      </p:sp>
      <p:sp>
        <p:nvSpPr>
          <p:cNvPr id="14" name="Tekstvak 13">
            <a:extLst>
              <a:ext uri="{FF2B5EF4-FFF2-40B4-BE49-F238E27FC236}">
                <a16:creationId xmlns:a16="http://schemas.microsoft.com/office/drawing/2014/main" id="{C1345E11-9EC8-80F9-91EE-63DBAA55F6DB}"/>
              </a:ext>
            </a:extLst>
          </p:cNvPr>
          <p:cNvSpPr txBox="1"/>
          <p:nvPr/>
        </p:nvSpPr>
        <p:spPr>
          <a:xfrm flipH="1">
            <a:off x="10268506" y="5722706"/>
            <a:ext cx="1497678" cy="646331"/>
          </a:xfrm>
          <a:prstGeom prst="rect">
            <a:avLst/>
          </a:prstGeom>
          <a:noFill/>
        </p:spPr>
        <p:txBody>
          <a:bodyPr wrap="square" rtlCol="0">
            <a:spAutoFit/>
          </a:bodyPr>
          <a:lstStyle/>
          <a:p>
            <a:r>
              <a:rPr lang="nl-NL" dirty="0"/>
              <a:t>Verschijnt voorjaar 2023</a:t>
            </a:r>
          </a:p>
        </p:txBody>
      </p:sp>
    </p:spTree>
    <p:extLst>
      <p:ext uri="{BB962C8B-B14F-4D97-AF65-F5344CB8AC3E}">
        <p14:creationId xmlns:p14="http://schemas.microsoft.com/office/powerpoint/2010/main" val="361224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13281B-E8F3-CFE7-C121-A1F4118D78DC}"/>
              </a:ext>
            </a:extLst>
          </p:cNvPr>
          <p:cNvSpPr>
            <a:spLocks noGrp="1"/>
          </p:cNvSpPr>
          <p:nvPr>
            <p:ph type="title"/>
          </p:nvPr>
        </p:nvSpPr>
        <p:spPr>
          <a:xfrm>
            <a:off x="2231136" y="999432"/>
            <a:ext cx="7729728" cy="1188720"/>
          </a:xfrm>
        </p:spPr>
        <p:txBody>
          <a:bodyPr/>
          <a:lstStyle/>
          <a:p>
            <a:r>
              <a:rPr lang="nl-NL" dirty="0"/>
              <a:t>Wat is Seksueel plezier?</a:t>
            </a:r>
          </a:p>
        </p:txBody>
      </p:sp>
      <p:sp>
        <p:nvSpPr>
          <p:cNvPr id="4" name="Rectangle 2">
            <a:extLst>
              <a:ext uri="{FF2B5EF4-FFF2-40B4-BE49-F238E27FC236}">
                <a16:creationId xmlns:a16="http://schemas.microsoft.com/office/drawing/2014/main" id="{7C56FBB0-2BFB-24FB-6CAC-E6886EE202F7}"/>
              </a:ext>
            </a:extLst>
          </p:cNvPr>
          <p:cNvSpPr txBox="1">
            <a:spLocks/>
          </p:cNvSpPr>
          <p:nvPr/>
        </p:nvSpPr>
        <p:spPr>
          <a:xfrm>
            <a:off x="1066800" y="642594"/>
            <a:ext cx="10058400"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3600" i="0" kern="1200" cap="none" spc="0" baseline="0" dirty="0">
                <a:solidFill>
                  <a:schemeClr val="tx1">
                    <a:lumMod val="85000"/>
                    <a:lumOff val="15000"/>
                  </a:schemeClr>
                </a:solidFill>
                <a:effectLst/>
                <a:latin typeface="+mj-lt"/>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200" b="0" i="0" u="none" strike="noStrike" kern="1200" cap="none" spc="0" normalizeH="0" baseline="0" noProof="0">
                <a:ln>
                  <a:noFill/>
                </a:ln>
                <a:solidFill>
                  <a:srgbClr val="000000">
                    <a:lumMod val="85000"/>
                    <a:lumOff val="15000"/>
                  </a:srgbClr>
                </a:solidFill>
                <a:effectLst/>
                <a:uLnTx/>
                <a:uFillTx/>
                <a:latin typeface="Century Gothic" panose="02020404030301010803"/>
                <a:ea typeface="+mn-ea"/>
                <a:cs typeface="+mn-cs"/>
              </a:rPr>
              <a:t/>
            </a:r>
            <a:br>
              <a:rPr kumimoji="0" lang="nl-NL" sz="4200" b="0" i="0" u="none" strike="noStrike" kern="1200" cap="none" spc="0" normalizeH="0" baseline="0" noProof="0">
                <a:ln>
                  <a:noFill/>
                </a:ln>
                <a:solidFill>
                  <a:srgbClr val="000000">
                    <a:lumMod val="85000"/>
                    <a:lumOff val="15000"/>
                  </a:srgbClr>
                </a:solidFill>
                <a:effectLst/>
                <a:uLnTx/>
                <a:uFillTx/>
                <a:latin typeface="Century Gothic" panose="02020404030301010803"/>
                <a:ea typeface="+mn-ea"/>
                <a:cs typeface="+mn-cs"/>
              </a:rPr>
            </a:br>
            <a:endParaRPr kumimoji="0" lang="nl-NL" sz="4200" b="0" i="0" u="none" strike="noStrike" kern="1200" cap="none" spc="0" normalizeH="0" baseline="0" noProof="0">
              <a:ln>
                <a:noFill/>
              </a:ln>
              <a:solidFill>
                <a:srgbClr val="000000">
                  <a:lumMod val="85000"/>
                  <a:lumOff val="15000"/>
                </a:srgbClr>
              </a:solidFill>
              <a:effectLst/>
              <a:uLnTx/>
              <a:uFillTx/>
              <a:latin typeface="Century Gothic" panose="02020404030301010803"/>
              <a:ea typeface="+mn-ea"/>
              <a:cs typeface="+mn-cs"/>
            </a:endParaRPr>
          </a:p>
        </p:txBody>
      </p:sp>
      <p:sp>
        <p:nvSpPr>
          <p:cNvPr id="5" name="Tijdelijke aanduiding voor voettekst 1">
            <a:extLst>
              <a:ext uri="{FF2B5EF4-FFF2-40B4-BE49-F238E27FC236}">
                <a16:creationId xmlns:a16="http://schemas.microsoft.com/office/drawing/2014/main" id="{C045A2F5-6F60-FAF3-FFC7-A4BBA4F419EA}"/>
              </a:ext>
            </a:extLst>
          </p:cNvPr>
          <p:cNvSpPr txBox="1">
            <a:spLocks/>
          </p:cNvSpPr>
          <p:nvPr/>
        </p:nvSpPr>
        <p:spPr>
          <a:xfrm>
            <a:off x="4816793" y="6422214"/>
            <a:ext cx="4840287" cy="365125"/>
          </a:xfrm>
          <a:prstGeom prst="rect">
            <a:avLst/>
          </a:prstGeom>
        </p:spPr>
        <p:txBody>
          <a:bodyPr vert="horz" lIns="91440" tIns="45720" rIns="91440" bIns="45720" rtlCol="0" anchor="b"/>
          <a:lstStyle>
            <a:defPPr>
              <a:defRPr lang="nl-NL"/>
            </a:defPPr>
            <a:lvl1pPr marL="0" algn="l" defTabSz="914400" rtl="0" eaLnBrk="1" latinLnBrk="0" hangingPunct="1">
              <a:defRPr sz="1000" kern="1200">
                <a:solidFill>
                  <a:schemeClr val="tx1">
                    <a:lumMod val="85000"/>
                    <a:lumOff val="1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lumMod val="85000"/>
                    <a:lumOff val="15000"/>
                  </a:srgbClr>
                </a:solidFill>
                <a:effectLst/>
                <a:uLnTx/>
                <a:uFillTx/>
                <a:latin typeface="Gill Sans MT" panose="02020404030301010803"/>
                <a:ea typeface="+mn-ea"/>
                <a:cs typeface="+mn-cs"/>
              </a:rPr>
              <a:t>© Rik van Lunsen</a:t>
            </a:r>
          </a:p>
        </p:txBody>
      </p:sp>
      <p:sp>
        <p:nvSpPr>
          <p:cNvPr id="6" name="Rechthoek 5">
            <a:extLst>
              <a:ext uri="{FF2B5EF4-FFF2-40B4-BE49-F238E27FC236}">
                <a16:creationId xmlns:a16="http://schemas.microsoft.com/office/drawing/2014/main" id="{47C8E031-963B-E9B4-6F07-34E948B5E139}"/>
              </a:ext>
            </a:extLst>
          </p:cNvPr>
          <p:cNvSpPr/>
          <p:nvPr/>
        </p:nvSpPr>
        <p:spPr>
          <a:xfrm>
            <a:off x="1168400" y="1335045"/>
            <a:ext cx="10639425" cy="3600986"/>
          </a:xfrm>
          <a:prstGeom prst="rect">
            <a:avLst/>
          </a:prstGeom>
        </p:spPr>
        <p:txBody>
          <a:bodyPr wrap="square">
            <a:spAutoFit/>
          </a:bodyPr>
          <a:lstStyle/>
          <a:p>
            <a:pPr defTabSz="914400" fontAlgn="base"/>
            <a:endParaRPr lang="en-US" sz="2400" dirty="0">
              <a:solidFill>
                <a:srgbClr val="000000"/>
              </a:solidFill>
              <a:latin typeface="inherit"/>
            </a:endParaRPr>
          </a:p>
          <a:p>
            <a:pPr defTabSz="914400" fontAlgn="base"/>
            <a:endParaRPr lang="en-US" sz="2400" dirty="0">
              <a:solidFill>
                <a:srgbClr val="000000"/>
              </a:solidFill>
              <a:latin typeface="inherit"/>
            </a:endParaRPr>
          </a:p>
          <a:p>
            <a:pPr defTabSz="914400" fontAlgn="base"/>
            <a:endParaRPr lang="en-US" sz="2400" dirty="0">
              <a:solidFill>
                <a:srgbClr val="000000"/>
              </a:solidFill>
              <a:latin typeface="inherit"/>
            </a:endParaRPr>
          </a:p>
          <a:p>
            <a:pPr algn="ctr" defTabSz="914400" fontAlgn="base"/>
            <a:r>
              <a:rPr lang="en-US" sz="2400" dirty="0">
                <a:solidFill>
                  <a:srgbClr val="000000"/>
                </a:solidFill>
                <a:latin typeface="inherit"/>
              </a:rPr>
              <a:t>WAS DECLARATION ON SEXUAL PLEASURE (2021)</a:t>
            </a:r>
          </a:p>
          <a:p>
            <a:pPr defTabSz="914400" fontAlgn="base"/>
            <a:endParaRPr lang="en-US" sz="2400" dirty="0">
              <a:solidFill>
                <a:srgbClr val="000000"/>
              </a:solidFill>
              <a:latin typeface="inherit"/>
            </a:endParaRPr>
          </a:p>
          <a:p>
            <a:pPr defTabSz="914400" fontAlgn="base"/>
            <a:r>
              <a:rPr lang="en-US" dirty="0">
                <a:solidFill>
                  <a:srgbClr val="000000"/>
                </a:solidFill>
                <a:latin typeface="inherit"/>
              </a:rPr>
              <a:t/>
            </a:r>
            <a:br>
              <a:rPr lang="en-US" dirty="0">
                <a:solidFill>
                  <a:srgbClr val="000000"/>
                </a:solidFill>
                <a:latin typeface="inherit"/>
              </a:rPr>
            </a:br>
            <a:endParaRPr lang="en-US" dirty="0">
              <a:solidFill>
                <a:srgbClr val="000000"/>
              </a:solidFill>
              <a:latin typeface="inherit"/>
            </a:endParaRPr>
          </a:p>
          <a:p>
            <a:pPr algn="ctr" defTabSz="914400" fontAlgn="base"/>
            <a:r>
              <a:rPr lang="en-US" sz="2400" dirty="0">
                <a:solidFill>
                  <a:srgbClr val="002060"/>
                </a:solidFill>
                <a:latin typeface="inherit"/>
              </a:rPr>
              <a:t>Sexual pleasure is the physical and/or psychological satisfaction and enjoyment derived from shared or solitary erotic experiences, including thoughts, fantasies, dreams, emotions, and feelings.   </a:t>
            </a:r>
          </a:p>
        </p:txBody>
      </p:sp>
      <p:sp>
        <p:nvSpPr>
          <p:cNvPr id="7" name="Rechthoek 6">
            <a:extLst>
              <a:ext uri="{FF2B5EF4-FFF2-40B4-BE49-F238E27FC236}">
                <a16:creationId xmlns:a16="http://schemas.microsoft.com/office/drawing/2014/main" id="{C33C5E53-F29E-3E06-0035-B2AF37E04398}"/>
              </a:ext>
            </a:extLst>
          </p:cNvPr>
          <p:cNvSpPr/>
          <p:nvPr/>
        </p:nvSpPr>
        <p:spPr>
          <a:xfrm>
            <a:off x="3044575" y="4373005"/>
            <a:ext cx="9421403" cy="1366463"/>
          </a:xfrm>
          <a:prstGeom prst="rect">
            <a:avLst/>
          </a:prstGeom>
          <a:noFill/>
          <a:ln w="63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000000"/>
              </a:solidFill>
              <a:effectLst/>
              <a:highlight>
                <a:srgbClr val="FF0000"/>
              </a:highlight>
              <a:uLnTx/>
              <a:uFillTx/>
              <a:latin typeface="Gill Sans MT" panose="02020404030301010803"/>
              <a:ea typeface="+mn-ea"/>
              <a:cs typeface="+mn-cs"/>
            </a:endParaRPr>
          </a:p>
        </p:txBody>
      </p:sp>
      <p:sp>
        <p:nvSpPr>
          <p:cNvPr id="8" name="Rechthoek 7">
            <a:extLst>
              <a:ext uri="{FF2B5EF4-FFF2-40B4-BE49-F238E27FC236}">
                <a16:creationId xmlns:a16="http://schemas.microsoft.com/office/drawing/2014/main" id="{753F1F65-DB60-E393-56D3-AED79257D7FB}"/>
              </a:ext>
            </a:extLst>
          </p:cNvPr>
          <p:cNvSpPr/>
          <p:nvPr/>
        </p:nvSpPr>
        <p:spPr>
          <a:xfrm>
            <a:off x="938237" y="3325134"/>
            <a:ext cx="10639425" cy="1614217"/>
          </a:xfrm>
          <a:prstGeom prst="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000000"/>
              </a:solidFill>
              <a:effectLst/>
              <a:uLnTx/>
              <a:uFillTx/>
              <a:latin typeface="Gill Sans MT" panose="02020404030301010803"/>
              <a:ea typeface="+mn-ea"/>
              <a:cs typeface="+mn-cs"/>
            </a:endParaRPr>
          </a:p>
        </p:txBody>
      </p:sp>
      <p:sp>
        <p:nvSpPr>
          <p:cNvPr id="10" name="Tekstvak 9">
            <a:extLst>
              <a:ext uri="{FF2B5EF4-FFF2-40B4-BE49-F238E27FC236}">
                <a16:creationId xmlns:a16="http://schemas.microsoft.com/office/drawing/2014/main" id="{A80EDB0E-2A92-117B-5B8D-3CF54F78D48F}"/>
              </a:ext>
            </a:extLst>
          </p:cNvPr>
          <p:cNvSpPr txBox="1"/>
          <p:nvPr/>
        </p:nvSpPr>
        <p:spPr>
          <a:xfrm>
            <a:off x="1385298" y="5139303"/>
            <a:ext cx="9421403" cy="1200329"/>
          </a:xfrm>
          <a:prstGeom prst="rect">
            <a:avLst/>
          </a:prstGeom>
          <a:noFill/>
        </p:spPr>
        <p:txBody>
          <a:bodyPr wrap="square">
            <a:spAutoFit/>
          </a:bodyPr>
          <a:lstStyle/>
          <a:p>
            <a:pPr algn="ctr"/>
            <a:r>
              <a:rPr lang="nl-NL" sz="2400" dirty="0"/>
              <a:t>“Seksueel plezier is de fysieke en/of psychologische bevrediging voortkomend uit gedeelde of solitaire erotische ervaringen, inclusief gedachten, fantasieën, dromen, emoties en gevoelens"</a:t>
            </a:r>
          </a:p>
        </p:txBody>
      </p:sp>
      <p:pic>
        <p:nvPicPr>
          <p:cNvPr id="3" name="Afbeelding 2">
            <a:extLst>
              <a:ext uri="{FF2B5EF4-FFF2-40B4-BE49-F238E27FC236}">
                <a16:creationId xmlns:a16="http://schemas.microsoft.com/office/drawing/2014/main" id="{006FAE79-8331-EC9A-993D-31B430D135E4}"/>
              </a:ext>
            </a:extLst>
          </p:cNvPr>
          <p:cNvPicPr>
            <a:picLocks noChangeAspect="1"/>
          </p:cNvPicPr>
          <p:nvPr/>
        </p:nvPicPr>
        <p:blipFill>
          <a:blip r:embed="rId2"/>
          <a:stretch>
            <a:fillRect/>
          </a:stretch>
        </p:blipFill>
        <p:spPr>
          <a:xfrm>
            <a:off x="938237" y="2227945"/>
            <a:ext cx="3146425" cy="1008078"/>
          </a:xfrm>
          <a:prstGeom prst="rect">
            <a:avLst/>
          </a:prstGeom>
        </p:spPr>
      </p:pic>
    </p:spTree>
    <p:extLst>
      <p:ext uri="{BB962C8B-B14F-4D97-AF65-F5344CB8AC3E}">
        <p14:creationId xmlns:p14="http://schemas.microsoft.com/office/powerpoint/2010/main" val="128663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A03F6E-2446-CAE2-D03A-F6A163F0BD38}"/>
              </a:ext>
            </a:extLst>
          </p:cNvPr>
          <p:cNvSpPr>
            <a:spLocks noGrp="1"/>
          </p:cNvSpPr>
          <p:nvPr>
            <p:ph type="title"/>
          </p:nvPr>
        </p:nvSpPr>
        <p:spPr/>
        <p:txBody>
          <a:bodyPr/>
          <a:lstStyle/>
          <a:p>
            <a:r>
              <a:rPr lang="nl-NL" dirty="0"/>
              <a:t>Waarom is Seksueel Plezier Noodzakelijk?</a:t>
            </a:r>
          </a:p>
        </p:txBody>
      </p:sp>
      <p:sp>
        <p:nvSpPr>
          <p:cNvPr id="3" name="Tijdelijke aanduiding voor inhoud 2">
            <a:extLst>
              <a:ext uri="{FF2B5EF4-FFF2-40B4-BE49-F238E27FC236}">
                <a16:creationId xmlns:a16="http://schemas.microsoft.com/office/drawing/2014/main" id="{5C400BFA-FCBB-C0E3-25C9-7B61CC3BF005}"/>
              </a:ext>
            </a:extLst>
          </p:cNvPr>
          <p:cNvSpPr>
            <a:spLocks noGrp="1"/>
          </p:cNvSpPr>
          <p:nvPr>
            <p:ph idx="1"/>
          </p:nvPr>
        </p:nvSpPr>
        <p:spPr>
          <a:xfrm>
            <a:off x="1543050" y="2818384"/>
            <a:ext cx="9697974" cy="3948176"/>
          </a:xfrm>
        </p:spPr>
        <p:txBody>
          <a:bodyPr>
            <a:normAutofit fontScale="92500" lnSpcReduction="20000"/>
          </a:bodyPr>
          <a:lstStyle/>
          <a:p>
            <a:pPr marL="228600" marR="0" lvl="0"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nl-NL" sz="3000" b="0" i="0" u="none" strike="noStrike" kern="1200" cap="none" spc="0" normalizeH="0" baseline="0" noProof="0" dirty="0">
                <a:ln>
                  <a:noFill/>
                </a:ln>
                <a:solidFill>
                  <a:srgbClr val="000000">
                    <a:lumMod val="85000"/>
                    <a:lumOff val="15000"/>
                  </a:srgbClr>
                </a:solidFill>
                <a:effectLst/>
                <a:uLnTx/>
                <a:uFillTx/>
                <a:latin typeface="Gill Sans MT" panose="020B0502020104020203"/>
              </a:rPr>
              <a:t>Mensen die plezier aan seks beleven zijn fysiek en psychisch gezonder en leven langer </a:t>
            </a:r>
            <a:r>
              <a:rPr kumimoji="0" lang="nl-NL" sz="3000" b="0" i="1" u="none" strike="noStrike" kern="1200" cap="none" spc="0" normalizeH="0" baseline="0" noProof="0" dirty="0">
                <a:ln>
                  <a:noFill/>
                </a:ln>
                <a:solidFill>
                  <a:srgbClr val="002060"/>
                </a:solidFill>
                <a:effectLst/>
                <a:uLnTx/>
                <a:uFillTx/>
                <a:latin typeface="Gill Sans MT" panose="020B0502020104020203"/>
              </a:rPr>
              <a:t>(o.a. </a:t>
            </a:r>
            <a:r>
              <a:rPr kumimoji="0" lang="nl-NL" sz="3000" b="0" i="1" u="none" strike="noStrike" kern="1200" cap="none" spc="0" normalizeH="0" baseline="0" noProof="0" dirty="0" err="1">
                <a:ln>
                  <a:noFill/>
                </a:ln>
                <a:solidFill>
                  <a:srgbClr val="002060"/>
                </a:solidFill>
                <a:effectLst/>
                <a:uLnTx/>
                <a:uFillTx/>
                <a:latin typeface="Gill Sans MT" panose="020B0502020104020203"/>
              </a:rPr>
              <a:t>Palmore</a:t>
            </a:r>
            <a:r>
              <a:rPr kumimoji="0" lang="nl-NL" sz="3000" b="0" i="1" u="none" strike="noStrike" kern="1200" cap="none" spc="0" normalizeH="0" baseline="0" noProof="0" dirty="0">
                <a:ln>
                  <a:noFill/>
                </a:ln>
                <a:solidFill>
                  <a:srgbClr val="002060"/>
                </a:solidFill>
                <a:effectLst/>
                <a:uLnTx/>
                <a:uFillTx/>
                <a:latin typeface="Gill Sans MT" panose="020B0502020104020203"/>
              </a:rPr>
              <a:t> 1982, Anderson 2013, Klein 2022)</a:t>
            </a:r>
          </a:p>
          <a:p>
            <a:pPr marL="228600" marR="0" lvl="0"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endParaRPr kumimoji="0" lang="nl-NL" sz="3000" b="0" i="1" u="none" strike="noStrike" kern="1200" cap="none" spc="0" normalizeH="0" baseline="0" noProof="0" dirty="0">
              <a:ln>
                <a:noFill/>
              </a:ln>
              <a:solidFill>
                <a:srgbClr val="002060"/>
              </a:solidFill>
              <a:effectLst/>
              <a:uLnTx/>
              <a:uFillTx/>
              <a:latin typeface="Gill Sans MT" panose="020B0502020104020203"/>
            </a:endParaRPr>
          </a:p>
          <a:p>
            <a:pPr marL="228600" marR="0" lvl="0"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nl-NL" sz="3000" b="0" i="0" u="none" strike="noStrike" kern="1200" cap="none" spc="0" normalizeH="0" baseline="0" noProof="0" dirty="0">
                <a:ln>
                  <a:noFill/>
                </a:ln>
                <a:solidFill>
                  <a:srgbClr val="000000">
                    <a:lumMod val="85000"/>
                    <a:lumOff val="15000"/>
                  </a:srgbClr>
                </a:solidFill>
                <a:effectLst/>
                <a:uLnTx/>
                <a:uFillTx/>
                <a:latin typeface="Gill Sans MT" panose="020B0502020104020203"/>
              </a:rPr>
              <a:t>Mensen die plezier aan seks beleven hebben/veroorzaken minder ongewenste zwangerschappen en abortus, hebben minder soa’s en minder NSE. </a:t>
            </a:r>
            <a:r>
              <a:rPr kumimoji="0" lang="nl-NL" sz="3000" b="0" i="1" u="none" strike="noStrike" kern="1200" cap="none" spc="0" normalizeH="0" baseline="0" noProof="0" dirty="0">
                <a:ln>
                  <a:noFill/>
                </a:ln>
                <a:solidFill>
                  <a:srgbClr val="002060"/>
                </a:solidFill>
                <a:effectLst/>
                <a:uLnTx/>
                <a:uFillTx/>
                <a:latin typeface="Gill Sans MT" panose="020B0502020104020203"/>
              </a:rPr>
              <a:t>(o.a. Ford et al., 2019; Landers &amp; </a:t>
            </a:r>
            <a:r>
              <a:rPr kumimoji="0" lang="nl-NL" sz="3000" b="0" i="1" u="none" strike="noStrike" kern="1200" cap="none" spc="0" normalizeH="0" baseline="0" noProof="0" dirty="0" err="1">
                <a:ln>
                  <a:noFill/>
                </a:ln>
                <a:solidFill>
                  <a:srgbClr val="002060"/>
                </a:solidFill>
                <a:effectLst/>
                <a:uLnTx/>
                <a:uFillTx/>
                <a:latin typeface="Gill Sans MT" panose="020B0502020104020203"/>
              </a:rPr>
              <a:t>Kapadia</a:t>
            </a:r>
            <a:r>
              <a:rPr kumimoji="0" lang="nl-NL" sz="3000" b="0" i="1" u="none" strike="noStrike" kern="1200" cap="none" spc="0" normalizeH="0" baseline="0" noProof="0" dirty="0">
                <a:ln>
                  <a:noFill/>
                </a:ln>
                <a:solidFill>
                  <a:srgbClr val="002060"/>
                </a:solidFill>
                <a:effectLst/>
                <a:uLnTx/>
                <a:uFillTx/>
                <a:latin typeface="Gill Sans MT" panose="020B0502020104020203"/>
              </a:rPr>
              <a:t>, 2020).</a:t>
            </a:r>
          </a:p>
          <a:p>
            <a:pPr marL="0" marR="0" lvl="0" indent="0" algn="l" defTabSz="914400" rtl="0" eaLnBrk="1" fontAlgn="auto" latinLnBrk="0" hangingPunct="1">
              <a:lnSpc>
                <a:spcPct val="100000"/>
              </a:lnSpc>
              <a:spcBef>
                <a:spcPts val="1000"/>
              </a:spcBef>
              <a:spcAft>
                <a:spcPts val="0"/>
              </a:spcAft>
              <a:buClr>
                <a:srgbClr val="9BAFB5"/>
              </a:buClr>
              <a:buSzTx/>
              <a:buNone/>
              <a:tabLst/>
              <a:defRPr/>
            </a:pPr>
            <a:r>
              <a:rPr lang="nl-NL" sz="3000" dirty="0">
                <a:solidFill>
                  <a:srgbClr val="000000">
                    <a:lumMod val="85000"/>
                    <a:lumOff val="15000"/>
                  </a:srgbClr>
                </a:solidFill>
                <a:latin typeface="Gill Sans MT" panose="020B0502020104020203"/>
              </a:rPr>
              <a:t> </a:t>
            </a:r>
            <a:endParaRPr kumimoji="0" lang="nl-NL" sz="3000" b="0" i="0" u="none" strike="noStrike" kern="1200" cap="none" spc="0" normalizeH="0" baseline="0" noProof="0" dirty="0">
              <a:ln>
                <a:noFill/>
              </a:ln>
              <a:solidFill>
                <a:srgbClr val="000000">
                  <a:lumMod val="85000"/>
                  <a:lumOff val="15000"/>
                </a:srgbClr>
              </a:solidFill>
              <a:effectLst/>
              <a:uLnTx/>
              <a:uFillTx/>
              <a:latin typeface="Gill Sans MT" panose="020B0502020104020203"/>
            </a:endParaRPr>
          </a:p>
          <a:p>
            <a:pPr marL="0" marR="0" lvl="0" indent="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None/>
              <a:tabLst/>
              <a:defRPr/>
            </a:pPr>
            <a:r>
              <a:rPr kumimoji="0" lang="nl-NL"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a:t>
            </a:r>
          </a:p>
          <a:p>
            <a:endParaRPr lang="nl-NL" dirty="0"/>
          </a:p>
        </p:txBody>
      </p:sp>
    </p:spTree>
    <p:extLst>
      <p:ext uri="{BB962C8B-B14F-4D97-AF65-F5344CB8AC3E}">
        <p14:creationId xmlns:p14="http://schemas.microsoft.com/office/powerpoint/2010/main" val="155551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1579E4-0FA2-5C1F-4A39-F82CC2F692AF}"/>
              </a:ext>
            </a:extLst>
          </p:cNvPr>
          <p:cNvSpPr txBox="1">
            <a:spLocks/>
          </p:cNvSpPr>
          <p:nvPr/>
        </p:nvSpPr>
        <p:spPr>
          <a:xfrm>
            <a:off x="838200" y="365125"/>
            <a:ext cx="10967720" cy="1325563"/>
          </a:xfrm>
          <a:prstGeom prst="rect">
            <a:avLst/>
          </a:prstGeom>
          <a:solidFill>
            <a:schemeClr val="bg1"/>
          </a:solidFill>
          <a:ln w="28575">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0" i="0" u="none" strike="noStrike" kern="1200" cap="none" spc="0" normalizeH="0" baseline="0" noProof="0" dirty="0">
                <a:ln>
                  <a:noFill/>
                </a:ln>
                <a:effectLst/>
                <a:uLnTx/>
                <a:uFillTx/>
                <a:latin typeface="Calibri Light" panose="020F0302020204030204"/>
                <a:ea typeface="+mj-ea"/>
                <a:cs typeface="+mj-cs"/>
              </a:rPr>
              <a:t>Maar, er is een PLEZIERKLOOF tussen genders: </a:t>
            </a:r>
          </a:p>
        </p:txBody>
      </p:sp>
      <p:sp>
        <p:nvSpPr>
          <p:cNvPr id="3" name="Tijdelijke aanduiding voor inhoud 2">
            <a:extLst>
              <a:ext uri="{FF2B5EF4-FFF2-40B4-BE49-F238E27FC236}">
                <a16:creationId xmlns:a16="http://schemas.microsoft.com/office/drawing/2014/main" id="{9B8A615B-320A-E183-8E50-52B52F076743}"/>
              </a:ext>
            </a:extLst>
          </p:cNvPr>
          <p:cNvSpPr txBox="1">
            <a:spLocks/>
          </p:cNvSpPr>
          <p:nvPr/>
        </p:nvSpPr>
        <p:spPr>
          <a:xfrm>
            <a:off x="872358" y="2141537"/>
            <a:ext cx="8229601"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Vrouwen beleven veel minder plezier aan seks dan mannen.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Vrouwen die seks hebben met mannen hebben veel minder vaak een (plezierig) orgasme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Vrouwen hebben vaak pijn bij PIV, mannen zelden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Vrouwen worden  veel vaker geconfronteerd met seksueel geweld en seksuele grensoverschrijding.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Vrouwen zijn veel vaker bang tijdens gewilde seks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solidFill>
                  <a:sysClr val="windowText" lastClr="000000"/>
                </a:solidFill>
                <a:latin typeface="Calibri" panose="020F0502020204030204"/>
              </a:rPr>
              <a:t>Etc. </a:t>
            </a:r>
            <a:r>
              <a:rPr lang="nl-NL" dirty="0" err="1">
                <a:solidFill>
                  <a:sysClr val="windowText" lastClr="000000"/>
                </a:solidFill>
                <a:latin typeface="Calibri" panose="020F0502020204030204"/>
              </a:rPr>
              <a:t>etc</a:t>
            </a:r>
            <a:r>
              <a:rPr lang="nl-NL" dirty="0">
                <a:solidFill>
                  <a:sysClr val="windowText" lastClr="000000"/>
                </a:solidFill>
                <a:latin typeface="Calibri" panose="020F0502020204030204"/>
              </a:rPr>
              <a:t>…….</a:t>
            </a:r>
            <a:endParaRPr kumimoji="0" lang="nl-NL"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p>
        </p:txBody>
      </p:sp>
      <p:pic>
        <p:nvPicPr>
          <p:cNvPr id="4" name="Afbeelding 3">
            <a:extLst>
              <a:ext uri="{FF2B5EF4-FFF2-40B4-BE49-F238E27FC236}">
                <a16:creationId xmlns:a16="http://schemas.microsoft.com/office/drawing/2014/main" id="{B2A4BA50-EC58-B6A6-BE16-3A6A2D186756}"/>
              </a:ext>
            </a:extLst>
          </p:cNvPr>
          <p:cNvPicPr>
            <a:picLocks noChangeAspect="1"/>
          </p:cNvPicPr>
          <p:nvPr/>
        </p:nvPicPr>
        <p:blipFill>
          <a:blip r:embed="rId2"/>
          <a:stretch>
            <a:fillRect/>
          </a:stretch>
        </p:blipFill>
        <p:spPr>
          <a:xfrm>
            <a:off x="9262689" y="2002011"/>
            <a:ext cx="2543231" cy="3824095"/>
          </a:xfrm>
          <a:prstGeom prst="rect">
            <a:avLst/>
          </a:prstGeom>
        </p:spPr>
      </p:pic>
    </p:spTree>
    <p:extLst>
      <p:ext uri="{BB962C8B-B14F-4D97-AF65-F5344CB8AC3E}">
        <p14:creationId xmlns:p14="http://schemas.microsoft.com/office/powerpoint/2010/main" val="91154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akket">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Pakket</Template>
  <TotalTime>1985</TotalTime>
  <Words>4051</Words>
  <Application>Microsoft Office PowerPoint</Application>
  <PresentationFormat>Breedbeeld</PresentationFormat>
  <Paragraphs>419</Paragraphs>
  <Slides>67</Slides>
  <Notes>4</Notes>
  <HiddenSlides>0</HiddenSlides>
  <MMClips>0</MMClips>
  <ScaleCrop>false</ScaleCrop>
  <HeadingPairs>
    <vt:vector size="6" baseType="variant">
      <vt:variant>
        <vt:lpstr>Gebruikte lettertypen</vt:lpstr>
      </vt:variant>
      <vt:variant>
        <vt:i4>22</vt:i4>
      </vt:variant>
      <vt:variant>
        <vt:lpstr>Thema</vt:lpstr>
      </vt:variant>
      <vt:variant>
        <vt:i4>1</vt:i4>
      </vt:variant>
      <vt:variant>
        <vt:lpstr>Diatitels</vt:lpstr>
      </vt:variant>
      <vt:variant>
        <vt:i4>67</vt:i4>
      </vt:variant>
    </vt:vector>
  </HeadingPairs>
  <TitlesOfParts>
    <vt:vector size="90" baseType="lpstr">
      <vt:lpstr>MS PGothic</vt:lpstr>
      <vt:lpstr>MS PGothic</vt:lpstr>
      <vt:lpstr>Arial</vt:lpstr>
      <vt:lpstr>Calibri</vt:lpstr>
      <vt:lpstr>Calibri Light</vt:lpstr>
      <vt:lpstr>CapitoliumNews</vt:lpstr>
      <vt:lpstr>Century Gothic</vt:lpstr>
      <vt:lpstr>Courier New</vt:lpstr>
      <vt:lpstr>Gill Sans MT</vt:lpstr>
      <vt:lpstr>inherit</vt:lpstr>
      <vt:lpstr>Lato</vt:lpstr>
      <vt:lpstr>Minion Pro</vt:lpstr>
      <vt:lpstr>Montserrat</vt:lpstr>
      <vt:lpstr>News Gothic MT</vt:lpstr>
      <vt:lpstr>Raleway</vt:lpstr>
      <vt:lpstr>Roboto</vt:lpstr>
      <vt:lpstr>Segoe UI Symbol</vt:lpstr>
      <vt:lpstr>Tahoma</vt:lpstr>
      <vt:lpstr>Times New Roman</vt:lpstr>
      <vt:lpstr>Verdana</vt:lpstr>
      <vt:lpstr>Wingdings</vt:lpstr>
      <vt:lpstr>Wingdings 2</vt:lpstr>
      <vt:lpstr>Pakket</vt:lpstr>
      <vt:lpstr>Seksuele vorming:  van  rampenbestrijding  naar  bevorderen van seksueel plezier</vt:lpstr>
      <vt:lpstr>Seksuele vorming ook in  de boven bouw  van vmbo, havo en vwo? </vt:lpstr>
      <vt:lpstr>PowerPoint-presentatie</vt:lpstr>
      <vt:lpstr>Tja..wat mOet je Dan als leraar biologie niet allemaal kunnen? </vt:lpstr>
      <vt:lpstr>PowerPoint-presentatie</vt:lpstr>
      <vt:lpstr>PowerPoint-presentatie</vt:lpstr>
      <vt:lpstr>Wat is Seksueel plezier?</vt:lpstr>
      <vt:lpstr>Waarom is Seksueel Plezier Noodzakelijk?</vt:lpstr>
      <vt:lpstr>PowerPoint-presentatie</vt:lpstr>
      <vt:lpstr>PowerPoint-presentatie</vt:lpstr>
      <vt:lpstr>PowerPoint-presentatie</vt:lpstr>
      <vt:lpstr>PowerPoint-presentatie</vt:lpstr>
      <vt:lpstr>PowerPoint-presentatie</vt:lpstr>
      <vt:lpstr>PowerPoint-presentatie</vt:lpstr>
      <vt:lpstr>PowerPoint-presentatie</vt:lpstr>
      <vt:lpstr>Weerbaarheid?</vt:lpstr>
      <vt:lpstr>PowerPoint-presentatie</vt:lpstr>
      <vt:lpstr>PowerPoint-presentatie</vt:lpstr>
      <vt:lpstr>PowerPoint-presentatie</vt:lpstr>
      <vt:lpstr>PowerPoint-presentatie</vt:lpstr>
      <vt:lpstr>PowerPoint-presentatie</vt:lpstr>
      <vt:lpstr>   I.Een gezonde seksuele ontwikkeling? </vt:lpstr>
      <vt:lpstr>Lichamelijke rijping </vt:lpstr>
      <vt:lpstr> Lichamelijke(genitale) ‘Seksuele' Responsen </vt:lpstr>
      <vt:lpstr>PowerPoint-presentatie</vt:lpstr>
      <vt:lpstr>PowerPoint-presentatie</vt:lpstr>
      <vt:lpstr>Conditionering van de lichamelijke “seksuele respons”</vt:lpstr>
      <vt:lpstr>PowerPoint-presentatie</vt:lpstr>
      <vt:lpstr>PowerPoint-presentatie</vt:lpstr>
      <vt:lpstr>Kinderen in de gevarenzone</vt:lpstr>
      <vt:lpstr>I. Een Gezonde Seksuele ontwikkelinG II. Kennis III. Seksuele Interactie Competentie IV. Agency</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I. Een Gezonde Seksuele ontwikkelinG II. Kennis III. Seksuele Interactie Competentie IV. Agency </vt:lpstr>
      <vt:lpstr>PowerPoint-presentatie</vt:lpstr>
      <vt:lpstr>PowerPoint-presentatie</vt:lpstr>
      <vt:lpstr>PowerPoint-presentatie</vt:lpstr>
      <vt:lpstr>PowerPoint-presentatie</vt:lpstr>
      <vt:lpstr>PowerPoint-presentatie</vt:lpstr>
      <vt:lpstr>PowerPoint-presentatie</vt:lpstr>
      <vt:lpstr>I. Een Gezonde Seksuele ontwikkelinG II. Kennis III. Seksuele Interactie Competentie IV. Agency</vt:lpstr>
      <vt:lpstr>PowerPoint-presentatie</vt:lpstr>
      <vt:lpstr>PowerPoint-presentatie</vt:lpstr>
      <vt:lpstr>PowerPoint-presentatie</vt:lpstr>
      <vt:lpstr>PowerPoint-presentatie</vt:lpstr>
      <vt:lpstr>PowerPoint-presentatie</vt:lpstr>
      <vt:lpstr>PowerPoint-presentatie</vt:lpstr>
      <vt:lpstr>PowerPoint-presentatie</vt:lpstr>
      <vt:lpstr>Key messages</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Seksuele vorming:  van  rampenbestrijding  naar  bevorderen van seksueel plezier</dc:title>
  <dc:creator>Rik van Lunsen</dc:creator>
  <cp:lastModifiedBy>gebruiker</cp:lastModifiedBy>
  <cp:revision>13</cp:revision>
  <dcterms:created xsi:type="dcterms:W3CDTF">2022-11-05T15:08:44Z</dcterms:created>
  <dcterms:modified xsi:type="dcterms:W3CDTF">2022-11-11T16:12:29Z</dcterms:modified>
</cp:coreProperties>
</file>