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4" r:id="rId4"/>
    <p:sldId id="269" r:id="rId5"/>
    <p:sldId id="266" r:id="rId6"/>
    <p:sldId id="265" r:id="rId7"/>
    <p:sldId id="267" r:id="rId8"/>
    <p:sldId id="287" r:id="rId9"/>
    <p:sldId id="272" r:id="rId10"/>
    <p:sldId id="274" r:id="rId11"/>
    <p:sldId id="275" r:id="rId12"/>
    <p:sldId id="286" r:id="rId13"/>
    <p:sldId id="278" r:id="rId14"/>
    <p:sldId id="276" r:id="rId15"/>
    <p:sldId id="277" r:id="rId16"/>
    <p:sldId id="280" r:id="rId17"/>
    <p:sldId id="281" r:id="rId18"/>
    <p:sldId id="288" r:id="rId19"/>
    <p:sldId id="282" r:id="rId20"/>
    <p:sldId id="293" r:id="rId21"/>
    <p:sldId id="294" r:id="rId22"/>
    <p:sldId id="295" r:id="rId23"/>
    <p:sldId id="289" r:id="rId24"/>
    <p:sldId id="290" r:id="rId25"/>
    <p:sldId id="291" r:id="rId26"/>
    <p:sldId id="292" r:id="rId27"/>
    <p:sldId id="284" r:id="rId28"/>
  </p:sldIdLst>
  <p:sldSz cx="13003213" cy="9756775"/>
  <p:notesSz cx="6858000" cy="9144000"/>
  <p:defaultTextStyle>
    <a:defPPr>
      <a:defRPr lang="nl-NL"/>
    </a:defPPr>
    <a:lvl1pPr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49288" indent="-192088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300163" indent="-385763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949450" indent="-577850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600325" indent="-771525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822"/>
    <a:srgbClr val="B3011B"/>
    <a:srgbClr val="A8011B"/>
    <a:srgbClr val="BF2E1B"/>
    <a:srgbClr val="B72E1B"/>
    <a:srgbClr val="00332B"/>
    <a:srgbClr val="E8CDCC"/>
    <a:srgbClr val="BE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4" autoAdjust="0"/>
    <p:restoredTop sz="94628" autoAdjust="0"/>
  </p:normalViewPr>
  <p:slideViewPr>
    <p:cSldViewPr snapToGrid="0" snapToObjects="1">
      <p:cViewPr varScale="1">
        <p:scale>
          <a:sx n="46" d="100"/>
          <a:sy n="46" d="100"/>
        </p:scale>
        <p:origin x="1824" y="66"/>
      </p:cViewPr>
      <p:guideLst>
        <p:guide orient="horz" pos="3073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-43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1A952E-78C8-49BF-8195-98D05ACFBCF3}" type="datetime1">
              <a:rPr lang="nl-NL"/>
              <a:pPr>
                <a:defRPr/>
              </a:pPr>
              <a:t>6-1-2020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93D68E-0F63-40F0-9C6E-674C849AC2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58BD6F-2E3F-4E45-B8F8-C9D79031E7C3}" type="datetime1">
              <a:rPr lang="nl-NL"/>
              <a:pPr>
                <a:defRPr/>
              </a:pPr>
              <a:t>6-1-2020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251AD9-12E3-4A0A-B343-BBE99D4186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.nl/docentenacademie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6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AB587-A8D2-4B78-8F0D-77D8F09C2B2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0993-A701-4A37-9361-571C8BCB2A7D}" type="datetime1">
              <a:rPr lang="nl-NL"/>
              <a:pPr>
                <a:defRPr/>
              </a:pPr>
              <a:t>6-1-2020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5724-8575-44C0-B2A0-121CF62027D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E440-CCC7-49FA-97C3-924300BFB76D}" type="datetime1">
              <a:rPr lang="nl-NL"/>
              <a:pPr>
                <a:defRPr/>
              </a:pPr>
              <a:t>6-1-2020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kolomm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2070774"/>
            <a:ext cx="11047652" cy="6287780"/>
          </a:xfrm>
        </p:spPr>
        <p:txBody>
          <a:bodyPr numCol="2"/>
          <a:lstStyle>
            <a:lvl1pPr marL="0" indent="0" algn="l">
              <a:buNone/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EDAD-65C6-4975-8DED-536A6C677C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4E5C-73D4-4CBC-A758-A565F6324F7D}" type="datetime1">
              <a:rPr lang="nl-NL"/>
              <a:pPr>
                <a:defRPr/>
              </a:pPr>
              <a:t>6-1-2020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0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6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6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2B64-3899-4CC9-8B80-9E4DF15913A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8FD1-6784-4C23-9651-A515763B8EF0}" type="datetime1">
              <a:rPr lang="nl-NL"/>
              <a:pPr>
                <a:defRPr/>
              </a:pPr>
              <a:t>6-1-2020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CC7B-46E3-4A1B-8CA0-E50958F28AD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F5E3-74C3-4F69-A899-CE77A7861EA8}" type="datetime1">
              <a:rPr lang="nl-NL"/>
              <a:pPr>
                <a:defRPr/>
              </a:pPr>
              <a:t>6-1-2020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7370" y="554351"/>
            <a:ext cx="8944630" cy="6711476"/>
          </a:xfrm>
        </p:spPr>
        <p:txBody>
          <a:bodyPr rtlCol="0">
            <a:noAutofit/>
          </a:bodyPr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7370" y="7265828"/>
            <a:ext cx="8944630" cy="796768"/>
          </a:xfrm>
        </p:spPr>
        <p:txBody>
          <a:bodyPr/>
          <a:lstStyle>
            <a:lvl1pPr marL="0" indent="0" algn="ctr">
              <a:buNone/>
              <a:defRPr sz="18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CBF3-D655-47F2-B1E7-8E349BA0C0A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188B-2846-4A48-84AB-1884C983EE69}" type="datetime1">
              <a:rPr lang="nl-NL"/>
              <a:pPr>
                <a:defRPr/>
              </a:pPr>
              <a:t>6-1-2020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3644" y="5408964"/>
            <a:ext cx="5734233" cy="350065"/>
          </a:xfrm>
        </p:spPr>
        <p:txBody>
          <a:bodyPr/>
          <a:lstStyle>
            <a:lvl1pPr>
              <a:defRPr sz="3600" b="1" baseline="30000">
                <a:solidFill>
                  <a:srgbClr val="BF2E1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nl-NL" dirty="0" smtClean="0"/>
              <a:t>Contact</a:t>
            </a:r>
            <a:br>
              <a:rPr lang="nl-NL" dirty="0" smtClean="0"/>
            </a:br>
            <a:r>
              <a:rPr lang="nl-NL" b="0" i="0" dirty="0" smtClean="0">
                <a:solidFill>
                  <a:srgbClr val="222222"/>
                </a:solidFill>
                <a:effectLst/>
                <a:latin typeface="Open Sans"/>
              </a:rPr>
              <a:t/>
            </a:r>
            <a:br>
              <a:rPr lang="nl-NL" b="0" i="0" dirty="0" smtClean="0">
                <a:solidFill>
                  <a:srgbClr val="222222"/>
                </a:solidFill>
                <a:effectLst/>
                <a:latin typeface="Open Sans"/>
              </a:rPr>
            </a:br>
            <a:endParaRPr lang="nl-NL" dirty="0" smtClean="0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4AB2-C9AA-451D-9D74-D9232C066F6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80E8-4C80-422A-BAF7-6E72834A6ABA}" type="datetime1">
              <a:rPr lang="nl-NL"/>
              <a:pPr>
                <a:defRPr/>
              </a:pPr>
              <a:t>6-1-2020</a:t>
            </a:fld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8730456" y="228282"/>
            <a:ext cx="4537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smtClean="0">
                <a:solidFill>
                  <a:srgbClr val="BF2E1B"/>
                </a:solidFill>
                <a:latin typeface="Calibri" pitchFamily="34" charset="0"/>
              </a:rPr>
              <a:t>Radboud Docenten Academie</a:t>
            </a:r>
            <a:endParaRPr lang="nl-NL" sz="2200" b="1" dirty="0">
              <a:solidFill>
                <a:srgbClr val="BF2E1B"/>
              </a:solidFill>
              <a:latin typeface="Calibri" pitchFamily="34" charset="0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1170659" y="5254378"/>
            <a:ext cx="44338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2000" dirty="0" smtClean="0">
                <a:latin typeface="Calibri" panose="020F0502020204030204" pitchFamily="34" charset="0"/>
              </a:rPr>
              <a:t>Radboud Docenten Academie</a:t>
            </a:r>
            <a:br>
              <a:rPr lang="nl-NL" sz="2000" dirty="0" smtClean="0">
                <a:latin typeface="Calibri" panose="020F0502020204030204" pitchFamily="34" charset="0"/>
              </a:rPr>
            </a:br>
            <a:r>
              <a:rPr lang="nl-NL" sz="2000" dirty="0" smtClean="0">
                <a:latin typeface="Calibri" panose="020F0502020204030204" pitchFamily="34" charset="0"/>
              </a:rPr>
              <a:t>Telefoon: (024) 361 55 72</a:t>
            </a:r>
            <a:br>
              <a:rPr lang="nl-NL" sz="2000" dirty="0" smtClean="0">
                <a:latin typeface="Calibri" panose="020F0502020204030204" pitchFamily="34" charset="0"/>
              </a:rPr>
            </a:br>
            <a:r>
              <a:rPr lang="nl-NL" sz="2000" dirty="0" smtClean="0">
                <a:latin typeface="Calibri" panose="020F0502020204030204" pitchFamily="34" charset="0"/>
              </a:rPr>
              <a:t>E-mail:</a:t>
            </a:r>
            <a:br>
              <a:rPr lang="nl-NL" sz="2000" dirty="0" smtClean="0">
                <a:latin typeface="Calibri" panose="020F0502020204030204" pitchFamily="34" charset="0"/>
              </a:rPr>
            </a:br>
            <a:r>
              <a:rPr lang="nl-NL" sz="2000" dirty="0" smtClean="0">
                <a:latin typeface="Calibri" panose="020F0502020204030204" pitchFamily="34" charset="0"/>
              </a:rPr>
              <a:t>Website: </a:t>
            </a:r>
            <a:r>
              <a:rPr lang="nl-NL" sz="2000" dirty="0" smtClean="0">
                <a:latin typeface="Calibri" panose="020F0502020204030204" pitchFamily="34" charset="0"/>
                <a:hlinkClick r:id="rId2"/>
              </a:rPr>
              <a:t>www.ru.nl/docentenacademie</a:t>
            </a:r>
            <a:r>
              <a:rPr lang="nl-NL" sz="2000" dirty="0" smtClean="0">
                <a:latin typeface="Calibri" panose="020F0502020204030204" pitchFamily="34" charset="0"/>
              </a:rPr>
              <a:t> </a:t>
            </a:r>
            <a:br>
              <a:rPr lang="nl-NL" sz="2000" dirty="0" smtClean="0">
                <a:latin typeface="Calibri" panose="020F0502020204030204" pitchFamily="34" charset="0"/>
              </a:rPr>
            </a:br>
            <a:r>
              <a:rPr lang="nl-NL" sz="2000" dirty="0" smtClean="0">
                <a:latin typeface="Calibri" panose="020F0502020204030204" pitchFamily="34" charset="0"/>
              </a:rPr>
              <a:t>Erasmusgebouw 20e verdieping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 bwMode="auto">
          <a:xfrm>
            <a:off x="2082738" y="6263681"/>
            <a:ext cx="5734233" cy="35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defTabSz="649288" rtl="0" fontAlgn="base">
              <a:spcBef>
                <a:spcPct val="0"/>
              </a:spcBef>
              <a:spcAft>
                <a:spcPct val="0"/>
              </a:spcAft>
              <a:defRPr sz="3600" b="1" kern="1200" baseline="30000">
                <a:solidFill>
                  <a:srgbClr val="BF2E1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2pPr>
            <a:lvl3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3pPr>
            <a:lvl4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4pPr>
            <a:lvl5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5pPr>
            <a:lvl6pPr marL="4572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6pPr>
            <a:lvl7pPr marL="9144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7pPr>
            <a:lvl8pPr marL="13716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8pPr>
            <a:lvl9pPr marL="18288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9pPr>
          </a:lstStyle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b="0" dirty="0" smtClean="0">
                <a:solidFill>
                  <a:srgbClr val="222222"/>
                </a:solidFill>
                <a:latin typeface="Open Sans"/>
              </a:rPr>
              <a:t/>
            </a:r>
            <a:br>
              <a:rPr lang="nl-NL" b="0" dirty="0" smtClean="0">
                <a:solidFill>
                  <a:srgbClr val="222222"/>
                </a:solidFill>
                <a:latin typeface="Open Sans"/>
              </a:rPr>
            </a:b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kolom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3498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665" y="519459"/>
            <a:ext cx="11215271" cy="188585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5665" y="2391766"/>
            <a:ext cx="5500968" cy="1172167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04" indent="0">
              <a:buNone/>
              <a:defRPr sz="2133" b="1"/>
            </a:lvl2pPr>
            <a:lvl3pPr marL="975208" indent="0">
              <a:buNone/>
              <a:defRPr sz="1920" b="1"/>
            </a:lvl3pPr>
            <a:lvl4pPr marL="1462811" indent="0">
              <a:buNone/>
              <a:defRPr sz="1706" b="1"/>
            </a:lvl4pPr>
            <a:lvl5pPr marL="1950415" indent="0">
              <a:buNone/>
              <a:defRPr sz="1706" b="1"/>
            </a:lvl5pPr>
            <a:lvl6pPr marL="2438019" indent="0">
              <a:buNone/>
              <a:defRPr sz="1706" b="1"/>
            </a:lvl6pPr>
            <a:lvl7pPr marL="2925623" indent="0">
              <a:buNone/>
              <a:defRPr sz="1706" b="1"/>
            </a:lvl7pPr>
            <a:lvl8pPr marL="3413227" indent="0">
              <a:buNone/>
              <a:defRPr sz="1706" b="1"/>
            </a:lvl8pPr>
            <a:lvl9pPr marL="3900830" indent="0">
              <a:buNone/>
              <a:defRPr sz="1706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95665" y="3563933"/>
            <a:ext cx="5500968" cy="524200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82877" y="2391766"/>
            <a:ext cx="5528059" cy="1172167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04" indent="0">
              <a:buNone/>
              <a:defRPr sz="2133" b="1"/>
            </a:lvl2pPr>
            <a:lvl3pPr marL="975208" indent="0">
              <a:buNone/>
              <a:defRPr sz="1920" b="1"/>
            </a:lvl3pPr>
            <a:lvl4pPr marL="1462811" indent="0">
              <a:buNone/>
              <a:defRPr sz="1706" b="1"/>
            </a:lvl4pPr>
            <a:lvl5pPr marL="1950415" indent="0">
              <a:buNone/>
              <a:defRPr sz="1706" b="1"/>
            </a:lvl5pPr>
            <a:lvl6pPr marL="2438019" indent="0">
              <a:buNone/>
              <a:defRPr sz="1706" b="1"/>
            </a:lvl6pPr>
            <a:lvl7pPr marL="2925623" indent="0">
              <a:buNone/>
              <a:defRPr sz="1706" b="1"/>
            </a:lvl7pPr>
            <a:lvl8pPr marL="3413227" indent="0">
              <a:buNone/>
              <a:defRPr sz="1706" b="1"/>
            </a:lvl8pPr>
            <a:lvl9pPr marL="3900830" indent="0">
              <a:buNone/>
              <a:defRPr sz="1706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82877" y="3563933"/>
            <a:ext cx="5528059" cy="524200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6BD9-1502-4157-ADFF-135C116A503F}" type="datetimeFigureOut">
              <a:rPr lang="nl-NL" smtClean="0"/>
              <a:t>6-1-2020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1A75-D4C9-49DE-AE00-E1744C0F2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00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799999"/>
            <a:ext cx="11160000" cy="7020000"/>
          </a:xfrm>
        </p:spPr>
        <p:txBody>
          <a:bodyPr>
            <a:normAutofit/>
          </a:bodyPr>
          <a:lstStyle>
            <a:lvl1pPr marL="457158" indent="-457158">
              <a:buFont typeface="Arial" charset="0"/>
              <a:buChar char="•"/>
              <a:defRPr/>
            </a:lvl1pPr>
            <a:lvl2pPr marL="796427" indent="-342869">
              <a:buFont typeface="Arial" charset="0"/>
              <a:buChar char="•"/>
              <a:defRPr/>
            </a:lvl2pPr>
            <a:lvl3pPr marL="1257184" indent="-342869">
              <a:buFont typeface="Helvetica" charset="0"/>
              <a:buChar char="−"/>
              <a:defRPr/>
            </a:lvl3pPr>
            <a:lvl4pPr marL="1653598" indent="-285724">
              <a:buFont typeface="Helvetica" charset="0"/>
              <a:buChar char="−"/>
              <a:defRPr/>
            </a:lvl4pPr>
            <a:lvl5pPr marL="2114355" indent="-285724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E1ED08B-741D-9E48-95DA-82644AB503BC}" type="datetime1">
              <a:rPr lang="nl-NL" altLang="nl-NL" smtClean="0"/>
              <a:t>6-1-2020</a:t>
            </a:fld>
            <a:endParaRPr lang="nl-NL" altLang="nl-NL"/>
          </a:p>
        </p:txBody>
      </p:sp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87786" y="9147200"/>
            <a:ext cx="177221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 userDrawn="1"/>
        </p:nvCxnSpPr>
        <p:spPr>
          <a:xfrm>
            <a:off x="900114" y="8980714"/>
            <a:ext cx="11160125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544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CCEE8-EEBD-4772-BFC1-BE05771E896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29" name="Afbeelding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570865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07288" y="8916988"/>
            <a:ext cx="92233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68A9E5-D780-40D5-A122-8532FF0F1280}" type="datetime1">
              <a:rPr lang="nl-NL"/>
              <a:pPr>
                <a:defRPr/>
              </a:pPr>
              <a:t>6-1-2020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74" r:id="rId8"/>
    <p:sldLayoutId id="2147483675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fontAlgn="base">
        <a:spcBef>
          <a:spcPct val="0"/>
        </a:spcBef>
        <a:spcAft>
          <a:spcPct val="0"/>
        </a:spcAft>
        <a:defRPr sz="3000" b="1" kern="1200">
          <a:solidFill>
            <a:srgbClr val="BE2E1A"/>
          </a:solidFill>
          <a:latin typeface="Calibri" pitchFamily="34" charset="0"/>
          <a:ea typeface="+mj-ea"/>
          <a:cs typeface="+mj-cs"/>
        </a:defRPr>
      </a:lvl1pPr>
      <a:lvl2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2pPr>
      <a:lvl3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3pPr>
      <a:lvl4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4pPr>
      <a:lvl5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9pPr>
    </p:titleStyle>
    <p:bodyStyle>
      <a:lvl1pPr marL="358775" indent="-358775" algn="l" defTabSz="649288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1913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14425" indent="-358775" algn="l" defTabSz="649288" rtl="0" fontAlgn="base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511300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90658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pic>
        <p:nvPicPr>
          <p:cNvPr id="2052" name="Afbeelding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26A5B-6309-4073-A743-6D2E8D05591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570865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07288" y="8916988"/>
            <a:ext cx="92233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F809F-6284-4B13-9B8C-F2A2DB5FC60C}" type="datetime1">
              <a:rPr lang="nl-NL"/>
              <a:pPr>
                <a:defRPr/>
              </a:pPr>
              <a:t>6-1-2020</a:t>
            </a:fld>
            <a:endParaRPr lang="nl-NL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8730456" y="228282"/>
            <a:ext cx="4537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smtClean="0">
                <a:solidFill>
                  <a:srgbClr val="BF2E1B"/>
                </a:solidFill>
                <a:latin typeface="Calibri" pitchFamily="34" charset="0"/>
              </a:rPr>
              <a:t>Radboud Docenten Academie</a:t>
            </a:r>
            <a:endParaRPr lang="nl-NL" sz="2200" b="1" dirty="0">
              <a:solidFill>
                <a:srgbClr val="BF2E1B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2pPr>
      <a:lvl3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3pPr>
      <a:lvl4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4pPr>
      <a:lvl5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9pPr>
    </p:titleStyle>
    <p:bodyStyle>
      <a:lvl1pPr marL="358775" indent="-358775" algn="l" defTabSz="649288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1913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rgbClr val="000000"/>
          </a:solidFill>
          <a:latin typeface="Calibri" pitchFamily="34" charset="0"/>
          <a:ea typeface="+mn-ea"/>
          <a:cs typeface="+mn-cs"/>
        </a:defRPr>
      </a:lvl2pPr>
      <a:lvl3pPr marL="1114425" indent="-358775" algn="l" defTabSz="649288" rtl="0" fontAlgn="base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3pPr>
      <a:lvl4pPr marL="1511300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4pPr>
      <a:lvl5pPr marL="190658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.besselink@docentenacademie.ru.nl" TargetMode="External"/><Relationship Id="rId2" Type="http://schemas.openxmlformats.org/officeDocument/2006/relationships/hyperlink" Target="mailto:f.vanwielink@paxchristicollege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094800"/>
            <a:ext cx="11160125" cy="1079500"/>
          </a:xfrm>
        </p:spPr>
        <p:txBody>
          <a:bodyPr/>
          <a:lstStyle/>
          <a:p>
            <a:r>
              <a:rPr lang="nl-NL" b="1" dirty="0" smtClean="0"/>
              <a:t>W34 - Laat het lekker waaien in je klas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2174075"/>
            <a:ext cx="11160000" cy="6120000"/>
          </a:xfrm>
        </p:spPr>
        <p:txBody>
          <a:bodyPr/>
          <a:lstStyle/>
          <a:p>
            <a:r>
              <a:rPr lang="nl-NL" dirty="0" smtClean="0"/>
              <a:t>Frank van Wielink – Pax </a:t>
            </a:r>
            <a:r>
              <a:rPr lang="nl-NL" dirty="0" err="1" smtClean="0"/>
              <a:t>havo|vwo</a:t>
            </a:r>
            <a:endParaRPr lang="nl-NL" dirty="0" smtClean="0"/>
          </a:p>
          <a:p>
            <a:r>
              <a:rPr lang="nl-NL" dirty="0" smtClean="0"/>
              <a:t>José Besselink – Radboud Docenten Academie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4"/>
            <a:ext cx="3427612" cy="107593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907697" y="8894459"/>
            <a:ext cx="6853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NIBI-conferentie </a:t>
            </a:r>
            <a:r>
              <a:rPr lang="nl-NL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nl-NL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B728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>
                <a:solidFill>
                  <a:schemeClr val="bg1"/>
                </a:solidFill>
              </a:rPr>
              <a:t>Populatiegroottes bepalen</a:t>
            </a:r>
            <a:endParaRPr lang="nl-NL" sz="4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bg1"/>
                </a:solidFill>
              </a:rPr>
              <a:t>Nabespreking van de nabespreking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Welke </a:t>
            </a:r>
            <a:r>
              <a:rPr lang="nl-NL" sz="3600" dirty="0" smtClean="0">
                <a:solidFill>
                  <a:schemeClr val="bg1"/>
                </a:solidFill>
              </a:rPr>
              <a:t>observaties </a:t>
            </a:r>
            <a:r>
              <a:rPr lang="nl-NL" sz="3600" dirty="0">
                <a:solidFill>
                  <a:schemeClr val="bg1"/>
                </a:solidFill>
              </a:rPr>
              <a:t>heb je gedaan?</a:t>
            </a:r>
          </a:p>
          <a:p>
            <a:pPr lvl="1"/>
            <a:r>
              <a:rPr lang="nl-NL" sz="3600" dirty="0">
                <a:solidFill>
                  <a:schemeClr val="bg1"/>
                </a:solidFill>
              </a:rPr>
              <a:t>Eerst observatoren (docentgedrag) </a:t>
            </a:r>
          </a:p>
          <a:p>
            <a:pPr lvl="1"/>
            <a:r>
              <a:rPr lang="nl-NL" sz="3600" dirty="0">
                <a:solidFill>
                  <a:schemeClr val="bg1"/>
                </a:solidFill>
              </a:rPr>
              <a:t>dan leerlingen (hoe is dit ervaren?)</a:t>
            </a:r>
          </a:p>
          <a:p>
            <a:endParaRPr lang="nl-NL" sz="3600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177801"/>
            <a:ext cx="7455589" cy="337234"/>
          </a:xfrm>
        </p:spPr>
        <p:txBody>
          <a:bodyPr/>
          <a:lstStyle/>
          <a:p>
            <a:r>
              <a:rPr lang="nl-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1: populatiegroottes bepalen – nabespreking van de nabespreking</a:t>
            </a:r>
            <a:endParaRPr lang="nl-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10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Werkvorm 2</a:t>
            </a:r>
            <a:endParaRPr lang="nl-NL" sz="4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 smtClean="0"/>
              <a:t>Tijd voor een tweede voorbeeld.</a:t>
            </a:r>
            <a:endParaRPr lang="nl-NL" sz="3600" dirty="0"/>
          </a:p>
          <a:p>
            <a:pPr lvl="1"/>
            <a:r>
              <a:rPr lang="nl-NL" sz="3600" dirty="0"/>
              <a:t>Lessituatie, </a:t>
            </a:r>
            <a:r>
              <a:rPr lang="nl-NL" sz="3600" dirty="0" smtClean="0"/>
              <a:t>laatst n V5 uitgevoerd. </a:t>
            </a:r>
            <a:r>
              <a:rPr lang="nl-NL" sz="3600" dirty="0"/>
              <a:t>Frank is de docent.</a:t>
            </a:r>
          </a:p>
          <a:p>
            <a:pPr lvl="1"/>
            <a:r>
              <a:rPr lang="nl-NL" sz="3600" dirty="0"/>
              <a:t>Rolverdeling deelnemers:</a:t>
            </a:r>
          </a:p>
          <a:p>
            <a:pPr lvl="2"/>
            <a:r>
              <a:rPr lang="nl-NL" sz="3200" dirty="0"/>
              <a:t>30 deelnemers spelen </a:t>
            </a:r>
            <a:r>
              <a:rPr lang="nl-NL" sz="3200" dirty="0" err="1"/>
              <a:t>leerlingrol</a:t>
            </a:r>
            <a:endParaRPr lang="nl-NL" sz="3200" dirty="0"/>
          </a:p>
          <a:p>
            <a:pPr lvl="2"/>
            <a:r>
              <a:rPr lang="nl-NL" sz="3200" dirty="0"/>
              <a:t>14 deelnemers observeren met </a:t>
            </a:r>
            <a:r>
              <a:rPr lang="nl-NL" sz="3200" dirty="0" smtClean="0"/>
              <a:t>observatieformulier</a:t>
            </a:r>
          </a:p>
          <a:p>
            <a:pPr lvl="2"/>
            <a:r>
              <a:rPr lang="nl-NL" sz="3200" dirty="0" smtClean="0"/>
              <a:t>Wisselen van rol!</a:t>
            </a:r>
            <a:endParaRPr lang="nl-NL" sz="3600" dirty="0" smtClean="0"/>
          </a:p>
          <a:p>
            <a:endParaRPr lang="nl-NL" sz="3600" dirty="0" smtClean="0"/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11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>
                <a:solidFill>
                  <a:schemeClr val="bg1"/>
                </a:solidFill>
              </a:rPr>
              <a:t>Bloedsomloop op zijn kop</a:t>
            </a:r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35853" t="18624" r="33860" b="18174"/>
          <a:stretch/>
        </p:blipFill>
        <p:spPr>
          <a:xfrm>
            <a:off x="4557715" y="1694396"/>
            <a:ext cx="3805620" cy="6225604"/>
          </a:xfrm>
          <a:prstGeom prst="rect">
            <a:avLst/>
          </a:prstGeom>
        </p:spPr>
      </p:pic>
      <p:sp>
        <p:nvSpPr>
          <p:cNvPr id="9" name="Bijschrift met afgeronde rechthoek 8"/>
          <p:cNvSpPr/>
          <p:nvPr/>
        </p:nvSpPr>
        <p:spPr>
          <a:xfrm>
            <a:off x="7625689" y="3366836"/>
            <a:ext cx="4640238" cy="2442949"/>
          </a:xfrm>
          <a:prstGeom prst="wedgeRoundRectCallout">
            <a:avLst>
              <a:gd name="adj1" fmla="val -44850"/>
              <a:gd name="adj2" fmla="val 93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 verandert er aan mijn bloedsomloop?</a:t>
            </a: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4294967295"/>
          </p:nvPr>
        </p:nvSpPr>
        <p:spPr>
          <a:xfrm>
            <a:off x="62346" y="177800"/>
            <a:ext cx="3527425" cy="336550"/>
          </a:xfrm>
        </p:spPr>
        <p:txBody>
          <a:bodyPr/>
          <a:lstStyle/>
          <a:p>
            <a:r>
              <a:rPr lang="nl-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2: bloedsomloop op zijn kop</a:t>
            </a:r>
            <a:endParaRPr lang="nl-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12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9036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>
                <a:solidFill>
                  <a:schemeClr val="bg1"/>
                </a:solidFill>
              </a:rPr>
              <a:t>Bloedsomloop op zijn kop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4294967295"/>
          </p:nvPr>
        </p:nvSpPr>
        <p:spPr>
          <a:xfrm>
            <a:off x="62346" y="177800"/>
            <a:ext cx="3527425" cy="336550"/>
          </a:xfrm>
        </p:spPr>
        <p:txBody>
          <a:bodyPr/>
          <a:lstStyle/>
          <a:p>
            <a:r>
              <a:rPr lang="nl-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2: bloedsomloop op zijn kop</a:t>
            </a:r>
            <a:endParaRPr lang="nl-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pic>
        <p:nvPicPr>
          <p:cNvPr id="16" name="Tijdelijke aanduiding voor inhoud 1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4091"/>
          <a:stretch/>
        </p:blipFill>
        <p:spPr>
          <a:xfrm>
            <a:off x="655522" y="1560811"/>
            <a:ext cx="11816860" cy="7958417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13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>
                <a:solidFill>
                  <a:schemeClr val="bg1"/>
                </a:solidFill>
              </a:rPr>
              <a:t>Hoe kom je erachter hoe dit zit?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>
                <a:solidFill>
                  <a:schemeClr val="bg1"/>
                </a:solidFill>
              </a:rPr>
              <a:t>In welke stappen zou je dit oplossen</a:t>
            </a:r>
            <a:r>
              <a:rPr lang="nl-NL" sz="3600" dirty="0" smtClean="0">
                <a:solidFill>
                  <a:schemeClr val="bg1"/>
                </a:solidFill>
              </a:rPr>
              <a:t>?</a:t>
            </a:r>
          </a:p>
          <a:p>
            <a:r>
              <a:rPr lang="nl-NL" sz="3600" dirty="0" smtClean="0">
                <a:solidFill>
                  <a:schemeClr val="bg1"/>
                </a:solidFill>
              </a:rPr>
              <a:t>Je krijgt hiervoor een opdrachtblad.</a:t>
            </a: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In </a:t>
            </a:r>
            <a:r>
              <a:rPr lang="nl-NL" sz="3600" dirty="0" smtClean="0">
                <a:solidFill>
                  <a:schemeClr val="bg1"/>
                </a:solidFill>
              </a:rPr>
              <a:t>groepjes van drie: één </a:t>
            </a:r>
            <a:r>
              <a:rPr lang="nl-NL" sz="3600" dirty="0">
                <a:solidFill>
                  <a:schemeClr val="bg1"/>
                </a:solidFill>
              </a:rPr>
              <a:t>noteert wat de anderen denken</a:t>
            </a:r>
            <a:r>
              <a:rPr lang="nl-NL" sz="3600" dirty="0" smtClean="0">
                <a:solidFill>
                  <a:schemeClr val="bg1"/>
                </a:solidFill>
              </a:rPr>
              <a:t>.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 smtClean="0">
                <a:solidFill>
                  <a:schemeClr val="bg1"/>
                </a:solidFill>
              </a:rPr>
              <a:t>5 minuten de tijd.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 smtClean="0">
              <a:solidFill>
                <a:schemeClr val="bg1"/>
              </a:solidFill>
            </a:endParaRPr>
          </a:p>
          <a:p>
            <a:r>
              <a:rPr lang="nl-NL" sz="3600" dirty="0" smtClean="0">
                <a:solidFill>
                  <a:schemeClr val="bg1"/>
                </a:solidFill>
              </a:rPr>
              <a:t>Nabespreking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8" name="Tijdelijke aanduiding voor dianummer 8"/>
          <p:cNvSpPr>
            <a:spLocks noGrp="1"/>
          </p:cNvSpPr>
          <p:nvPr>
            <p:ph type="sldNum" sz="quarter" idx="4294967295"/>
          </p:nvPr>
        </p:nvSpPr>
        <p:spPr>
          <a:xfrm>
            <a:off x="62346" y="177800"/>
            <a:ext cx="3527425" cy="336550"/>
          </a:xfrm>
        </p:spPr>
        <p:txBody>
          <a:bodyPr/>
          <a:lstStyle/>
          <a:p>
            <a:r>
              <a:rPr lang="nl-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2: bloedsomloop op zijn kop</a:t>
            </a:r>
            <a:endParaRPr lang="nl-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14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0182" y="2288028"/>
            <a:ext cx="5936451" cy="5622595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nl-NL" sz="3200" dirty="0" smtClean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pPr marL="531813" indent="-361950"/>
            <a:r>
              <a:rPr lang="nl-NL" sz="3200" dirty="0" smtClean="0">
                <a:solidFill>
                  <a:schemeClr val="bg1"/>
                </a:solidFill>
              </a:rPr>
              <a:t>Je krijgt dus eigenlijk altijd iets dat anders is dan je hebt geleerd</a:t>
            </a:r>
          </a:p>
          <a:p>
            <a:pPr marL="531813" indent="-361950"/>
            <a:endParaRPr lang="nl-NL" sz="3200" dirty="0">
              <a:solidFill>
                <a:schemeClr val="bg1"/>
              </a:solidFill>
            </a:endParaRPr>
          </a:p>
          <a:p>
            <a:pPr marL="531813" indent="-361950"/>
            <a:r>
              <a:rPr lang="nl-NL" sz="3200" dirty="0" smtClean="0">
                <a:solidFill>
                  <a:schemeClr val="bg1"/>
                </a:solidFill>
              </a:rPr>
              <a:t>Probeer het op te lossen met:</a:t>
            </a:r>
          </a:p>
          <a:p>
            <a:pPr marL="531813" lvl="1" indent="-361950"/>
            <a:r>
              <a:rPr lang="nl-NL" sz="3200" dirty="0" smtClean="0">
                <a:solidFill>
                  <a:schemeClr val="bg1"/>
                </a:solidFill>
              </a:rPr>
              <a:t>Vorm-functie denken</a:t>
            </a:r>
          </a:p>
          <a:p>
            <a:pPr marL="531813" lvl="1" indent="-361950"/>
            <a:r>
              <a:rPr lang="nl-NL" sz="3200" dirty="0" smtClean="0">
                <a:solidFill>
                  <a:schemeClr val="bg1"/>
                </a:solidFill>
              </a:rPr>
              <a:t>Oorzaak-gevolg relaties</a:t>
            </a:r>
          </a:p>
          <a:p>
            <a:pPr marL="531813" lvl="1" indent="-361950"/>
            <a:r>
              <a:rPr lang="nl-NL" sz="3200" dirty="0" smtClean="0">
                <a:solidFill>
                  <a:schemeClr val="bg1"/>
                </a:solidFill>
              </a:rPr>
              <a:t>Denken in organisatieniveaus (</a:t>
            </a:r>
            <a:r>
              <a:rPr lang="nl-NL" sz="3200" dirty="0" err="1" smtClean="0">
                <a:solidFill>
                  <a:schemeClr val="bg1"/>
                </a:solidFill>
              </a:rPr>
              <a:t>jojo’en</a:t>
            </a:r>
            <a:r>
              <a:rPr lang="nl-NL" sz="3200" dirty="0" smtClean="0">
                <a:solidFill>
                  <a:schemeClr val="bg1"/>
                </a:solidFill>
              </a:rPr>
              <a:t>)</a:t>
            </a:r>
          </a:p>
          <a:p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665" y="969026"/>
            <a:ext cx="11215271" cy="1885859"/>
          </a:xfrm>
        </p:spPr>
        <p:txBody>
          <a:bodyPr/>
          <a:lstStyle/>
          <a:p>
            <a:r>
              <a:rPr lang="nl-NL" sz="5400" dirty="0" smtClean="0">
                <a:solidFill>
                  <a:schemeClr val="bg1"/>
                </a:solidFill>
              </a:rPr>
              <a:t>Hoe pakt een bioloog dit aan?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6426" y="1974312"/>
            <a:ext cx="5500968" cy="1172167"/>
          </a:xfrm>
        </p:spPr>
        <p:txBody>
          <a:bodyPr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Vergelijken met normaal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82877" y="1987731"/>
            <a:ext cx="5528059" cy="1172167"/>
          </a:xfrm>
        </p:spPr>
        <p:txBody>
          <a:bodyPr/>
          <a:lstStyle/>
          <a:p>
            <a:pPr algn="ctr"/>
            <a:r>
              <a:rPr lang="nl-NL" sz="4000" dirty="0">
                <a:solidFill>
                  <a:schemeClr val="bg1"/>
                </a:solidFill>
              </a:rPr>
              <a:t>M</a:t>
            </a:r>
            <a:r>
              <a:rPr lang="nl-NL" sz="4000" dirty="0" smtClean="0">
                <a:solidFill>
                  <a:schemeClr val="bg1"/>
                </a:solidFill>
              </a:rPr>
              <a:t>eten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82877" y="2288028"/>
            <a:ext cx="5963542" cy="562259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nl-NL" sz="3200" dirty="0" smtClean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pPr marL="446088" indent="-276225"/>
            <a:r>
              <a:rPr lang="nl-NL" sz="3200" dirty="0" smtClean="0">
                <a:solidFill>
                  <a:schemeClr val="bg1"/>
                </a:solidFill>
              </a:rPr>
              <a:t>Denk in afhankelijke variabele-onafhankelijke variabele</a:t>
            </a:r>
          </a:p>
          <a:p>
            <a:pPr marL="446088" indent="-276225"/>
            <a:endParaRPr lang="nl-NL" sz="3200" dirty="0" smtClean="0">
              <a:solidFill>
                <a:schemeClr val="bg1"/>
              </a:solidFill>
            </a:endParaRPr>
          </a:p>
          <a:p>
            <a:pPr marL="446088" indent="-276225"/>
            <a:endParaRPr lang="nl-NL" sz="3200" dirty="0">
              <a:solidFill>
                <a:schemeClr val="bg1"/>
              </a:solidFill>
            </a:endParaRPr>
          </a:p>
          <a:p>
            <a:pPr marL="446088" indent="-276225"/>
            <a:r>
              <a:rPr lang="nl-NL" sz="3200" dirty="0" smtClean="0">
                <a:solidFill>
                  <a:schemeClr val="bg1"/>
                </a:solidFill>
              </a:rPr>
              <a:t>Wat varieer je?</a:t>
            </a:r>
          </a:p>
          <a:p>
            <a:pPr marL="446088" indent="-276225"/>
            <a:r>
              <a:rPr lang="nl-NL" sz="3200" dirty="0">
                <a:solidFill>
                  <a:schemeClr val="bg1"/>
                </a:solidFill>
              </a:rPr>
              <a:t>Hoe hou je alle andere dingen gelijk</a:t>
            </a:r>
            <a:r>
              <a:rPr lang="nl-NL" sz="3200" dirty="0" smtClean="0">
                <a:solidFill>
                  <a:schemeClr val="bg1"/>
                </a:solidFill>
              </a:rPr>
              <a:t>?</a:t>
            </a:r>
          </a:p>
          <a:p>
            <a:pPr marL="446088" indent="-276225"/>
            <a:r>
              <a:rPr lang="nl-NL" sz="3200" dirty="0" smtClean="0">
                <a:solidFill>
                  <a:schemeClr val="bg1"/>
                </a:solidFill>
              </a:rPr>
              <a:t>Wat meet je (en hoe maak je dat meetbaar)?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10" name="Tijdelijke aanduiding voor dianummer 8"/>
          <p:cNvSpPr>
            <a:spLocks noGrp="1"/>
          </p:cNvSpPr>
          <p:nvPr>
            <p:ph type="sldNum" sz="quarter" idx="4294967295"/>
          </p:nvPr>
        </p:nvSpPr>
        <p:spPr>
          <a:xfrm>
            <a:off x="62346" y="177800"/>
            <a:ext cx="3527425" cy="336550"/>
          </a:xfrm>
        </p:spPr>
        <p:txBody>
          <a:bodyPr/>
          <a:lstStyle/>
          <a:p>
            <a:r>
              <a:rPr lang="nl-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2: bloedsomloop op zijn kop</a:t>
            </a:r>
            <a:endParaRPr lang="nl-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15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B728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>
                <a:solidFill>
                  <a:schemeClr val="bg1"/>
                </a:solidFill>
              </a:rPr>
              <a:t>Bloedsomloop op zijn kop</a:t>
            </a:r>
            <a:endParaRPr lang="nl-NL" sz="4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bg1"/>
                </a:solidFill>
              </a:rPr>
              <a:t>Nabespreking van de nabespreking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 smtClean="0">
                <a:solidFill>
                  <a:schemeClr val="bg1"/>
                </a:solidFill>
              </a:rPr>
              <a:t>Welke nieuwe observaties heb je gedaan?</a:t>
            </a:r>
            <a:endParaRPr lang="nl-NL" sz="3600" dirty="0">
              <a:solidFill>
                <a:schemeClr val="bg1"/>
              </a:solidFill>
            </a:endParaRPr>
          </a:p>
          <a:p>
            <a:pPr lvl="1"/>
            <a:r>
              <a:rPr lang="nl-NL" sz="3600" dirty="0">
                <a:solidFill>
                  <a:schemeClr val="bg1"/>
                </a:solidFill>
              </a:rPr>
              <a:t>Eerst </a:t>
            </a:r>
            <a:r>
              <a:rPr lang="nl-NL" sz="3600" dirty="0" smtClean="0">
                <a:solidFill>
                  <a:schemeClr val="bg1"/>
                </a:solidFill>
              </a:rPr>
              <a:t>observatoren (docentgedrag) 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dan leerlingen (hoe is dit ervaren?)</a:t>
            </a:r>
          </a:p>
          <a:p>
            <a:pPr lvl="1"/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2" y="177801"/>
            <a:ext cx="8037480" cy="337234"/>
          </a:xfrm>
        </p:spPr>
        <p:txBody>
          <a:bodyPr/>
          <a:lstStyle/>
          <a:p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2: bloedsomloop op zijn </a:t>
            </a: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 </a:t>
            </a:r>
            <a:r>
              <a:rPr lang="nl-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nabespreking van de nabespreking</a:t>
            </a:r>
            <a:endParaRPr lang="nl-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16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B728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>
                <a:solidFill>
                  <a:schemeClr val="bg1"/>
                </a:solidFill>
              </a:rPr>
              <a:t>Bloedsomloop op zijn kop</a:t>
            </a:r>
            <a:endParaRPr lang="nl-NL" sz="4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bg1"/>
                </a:solidFill>
              </a:rPr>
              <a:t>Nabespreking van de nabespreking II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 smtClean="0">
                <a:solidFill>
                  <a:schemeClr val="bg1"/>
                </a:solidFill>
              </a:rPr>
              <a:t>Welke ontwerpcriteria zijn gebruikt bij het maken van de opdracht?</a:t>
            </a:r>
          </a:p>
          <a:p>
            <a:pPr lvl="1"/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2" y="177801"/>
            <a:ext cx="8037480" cy="337234"/>
          </a:xfrm>
        </p:spPr>
        <p:txBody>
          <a:bodyPr/>
          <a:lstStyle/>
          <a:p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2: bloedsomloop op zijn </a:t>
            </a: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 </a:t>
            </a:r>
            <a:r>
              <a:rPr lang="nl-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nabespreking van de nabespreking</a:t>
            </a:r>
            <a:endParaRPr lang="nl-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17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221987"/>
            <a:ext cx="11160125" cy="1079500"/>
          </a:xfrm>
        </p:spPr>
        <p:txBody>
          <a:bodyPr/>
          <a:lstStyle/>
          <a:p>
            <a:r>
              <a:rPr lang="nl-NL" sz="5400" dirty="0" smtClean="0"/>
              <a:t>Algemene nabespreking: </a:t>
            </a:r>
            <a:br>
              <a:rPr lang="nl-NL" sz="5400" dirty="0" smtClean="0"/>
            </a:br>
            <a:r>
              <a:rPr lang="nl-NL" sz="4800" dirty="0" smtClean="0"/>
              <a:t>inzichten die deze DOT heeft opgeleverd</a:t>
            </a:r>
            <a:endParaRPr lang="nl-NL" sz="5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900000" y="2070166"/>
            <a:ext cx="5400000" cy="6120000"/>
          </a:xfrm>
        </p:spPr>
        <p:txBody>
          <a:bodyPr/>
          <a:lstStyle/>
          <a:p>
            <a:r>
              <a:rPr lang="nl-NL" sz="3600" dirty="0" smtClean="0"/>
              <a:t>Foto rechts is evaluatie van vorig jaar.</a:t>
            </a:r>
          </a:p>
          <a:p>
            <a:r>
              <a:rPr lang="nl-NL" sz="3600" dirty="0" smtClean="0"/>
              <a:t>Toelichting in komende dia’s.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b="10754"/>
          <a:stretch/>
        </p:blipFill>
        <p:spPr>
          <a:xfrm>
            <a:off x="6362346" y="1821006"/>
            <a:ext cx="5982055" cy="7551721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18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Leren door leerlingen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00000" y="1836805"/>
            <a:ext cx="11160000" cy="4995540"/>
          </a:xfrm>
        </p:spPr>
        <p:txBody>
          <a:bodyPr>
            <a:noAutofit/>
          </a:bodyPr>
          <a:lstStyle/>
          <a:p>
            <a:pPr marL="0" indent="0" defTabSz="685343" eaLnBrk="0" hangingPunct="0">
              <a:buNone/>
              <a:defRPr/>
            </a:pPr>
            <a:r>
              <a:rPr lang="nl-NL" sz="2800" b="1" kern="0" dirty="0">
                <a:solidFill>
                  <a:srgbClr val="141313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Drie principes</a:t>
            </a:r>
          </a:p>
          <a:p>
            <a:pPr marL="0" indent="0" defTabSz="685343" eaLnBrk="0" hangingPunct="0">
              <a:buNone/>
              <a:defRPr/>
            </a:pPr>
            <a:endParaRPr lang="nl-NL" sz="2800" kern="0" dirty="0">
              <a:solidFill>
                <a:srgbClr val="141313"/>
              </a:solidFill>
              <a:latin typeface="Arial"/>
              <a:ea typeface="ＭＳ Ｐゴシック" charset="-128"/>
              <a:cs typeface="Arial" charset="0"/>
              <a:sym typeface="Kievit-Book" charset="0"/>
            </a:endParaRPr>
          </a:p>
          <a:p>
            <a:pPr marL="342671" indent="-342671" defTabSz="685343" eaLnBrk="0" hangingPunct="0">
              <a:buFont typeface="+mj-lt"/>
              <a:buAutoNum type="arabicPeriod"/>
              <a:defRPr/>
            </a:pPr>
            <a:r>
              <a:rPr lang="nl-NL" sz="2800" kern="0" dirty="0">
                <a:solidFill>
                  <a:srgbClr val="141313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Activeren en gebruiken van </a:t>
            </a:r>
            <a:r>
              <a:rPr lang="nl-NL" sz="2800" kern="0" dirty="0">
                <a:solidFill>
                  <a:srgbClr val="C00000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voorkennis</a:t>
            </a:r>
          </a:p>
          <a:p>
            <a:pPr marL="642509" lvl="1" indent="-342671" defTabSz="685343" eaLnBrk="0" hangingPunct="0">
              <a:buFont typeface="Lucida Grande"/>
              <a:buChar char="-"/>
              <a:defRPr/>
            </a:pPr>
            <a:r>
              <a:rPr lang="nl-NL" sz="2800" kern="0" dirty="0">
                <a:latin typeface="Arial"/>
                <a:ea typeface="ＭＳ Ｐゴシック" charset="-128"/>
                <a:cs typeface="Arial" charset="0"/>
                <a:sym typeface="Kievit-Book" charset="0"/>
              </a:rPr>
              <a:t>Nieuwe begrip wordt geconstrueerd op basis van bestaand begrip en ervaringen</a:t>
            </a:r>
          </a:p>
          <a:p>
            <a:pPr marL="299837" lvl="1" indent="0" defTabSz="685343" eaLnBrk="0" hangingPunct="0">
              <a:buNone/>
              <a:defRPr/>
            </a:pPr>
            <a:r>
              <a:rPr lang="nl-NL" sz="2800" kern="0" dirty="0">
                <a:solidFill>
                  <a:srgbClr val="141313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  </a:t>
            </a:r>
          </a:p>
          <a:p>
            <a:pPr marL="342671" indent="-342671" defTabSz="685343" eaLnBrk="0" hangingPunct="0">
              <a:buFont typeface="+mj-lt"/>
              <a:buAutoNum type="arabicPeriod"/>
              <a:defRPr/>
            </a:pPr>
            <a:r>
              <a:rPr lang="nl-NL" sz="2800" kern="0" dirty="0" smtClean="0">
                <a:solidFill>
                  <a:srgbClr val="141313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De</a:t>
            </a:r>
            <a:r>
              <a:rPr lang="nl-NL" sz="2800" kern="0" dirty="0" smtClean="0">
                <a:solidFill>
                  <a:srgbClr val="141313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 </a:t>
            </a:r>
            <a:r>
              <a:rPr lang="nl-NL" sz="2800" kern="0" dirty="0">
                <a:solidFill>
                  <a:srgbClr val="141313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essentiële rol van </a:t>
            </a:r>
            <a:r>
              <a:rPr lang="nl-NL" sz="2800" kern="0" dirty="0">
                <a:solidFill>
                  <a:srgbClr val="C00000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feitelijke kennis </a:t>
            </a:r>
            <a:r>
              <a:rPr lang="nl-NL" sz="2800" kern="0" dirty="0">
                <a:solidFill>
                  <a:srgbClr val="141313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en de constructie van </a:t>
            </a:r>
            <a:r>
              <a:rPr lang="nl-NL" sz="2800" kern="0" dirty="0">
                <a:solidFill>
                  <a:srgbClr val="C00000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conceptuele netwerken </a:t>
            </a:r>
            <a:r>
              <a:rPr lang="nl-NL" sz="2800" kern="0" dirty="0">
                <a:solidFill>
                  <a:srgbClr val="141313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om te kunnen begrijpen en toepassen.</a:t>
            </a:r>
          </a:p>
          <a:p>
            <a:pPr marL="642509" lvl="1" indent="-342671" defTabSz="685343" eaLnBrk="0" hangingPunct="0">
              <a:buFont typeface="Lucida Grande"/>
              <a:buChar char="-"/>
              <a:defRPr/>
            </a:pPr>
            <a:r>
              <a:rPr lang="nl-NL" sz="2800" kern="0" dirty="0">
                <a:latin typeface="Arial"/>
                <a:ea typeface="ＭＳ Ｐゴシック" charset="-128"/>
                <a:cs typeface="Arial" charset="0"/>
                <a:sym typeface="Kievit-Book" charset="0"/>
              </a:rPr>
              <a:t>Feitelijke kennis moet betekenis gegeven worden door het te koppelen aan conceptuele netwerken</a:t>
            </a:r>
            <a:r>
              <a:rPr lang="nl-NL" sz="2800" kern="0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.</a:t>
            </a:r>
          </a:p>
          <a:p>
            <a:pPr marL="299837" lvl="1" indent="0" defTabSz="685343" eaLnBrk="0" hangingPunct="0">
              <a:buNone/>
              <a:defRPr/>
            </a:pPr>
            <a:r>
              <a:rPr lang="nl-NL" sz="2800" kern="0" dirty="0">
                <a:solidFill>
                  <a:srgbClr val="141313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  </a:t>
            </a:r>
          </a:p>
          <a:p>
            <a:pPr marL="342671" indent="-342671" defTabSz="685343" eaLnBrk="0" hangingPunct="0">
              <a:buFont typeface="+mj-lt"/>
              <a:buAutoNum type="arabicPeriod"/>
              <a:defRPr/>
            </a:pPr>
            <a:r>
              <a:rPr lang="nl-NL" sz="2800" kern="0" dirty="0">
                <a:solidFill>
                  <a:srgbClr val="141313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Het belang van </a:t>
            </a:r>
            <a:r>
              <a:rPr lang="nl-NL" sz="2800" kern="0" dirty="0">
                <a:solidFill>
                  <a:srgbClr val="C00000"/>
                </a:solidFill>
                <a:latin typeface="Arial"/>
                <a:ea typeface="ＭＳ Ｐゴシック" charset="-128"/>
                <a:cs typeface="Arial" charset="0"/>
                <a:sym typeface="Kievit-Book" charset="0"/>
              </a:rPr>
              <a:t>metacognitie</a:t>
            </a:r>
          </a:p>
          <a:p>
            <a:pPr marL="642509" lvl="1" indent="-342671" defTabSz="685343" eaLnBrk="0" hangingPunct="0">
              <a:buFont typeface="Lucida Grande"/>
              <a:buChar char="-"/>
              <a:defRPr/>
            </a:pPr>
            <a:r>
              <a:rPr lang="nl-NL" sz="2800" kern="0" dirty="0">
                <a:latin typeface="Arial"/>
                <a:ea typeface="ＭＳ Ｐゴシック" charset="-128"/>
                <a:cs typeface="Arial" charset="0"/>
                <a:sym typeface="Kievit-Book" charset="0"/>
              </a:rPr>
              <a:t>Expliciet maken van het (vakspecifiek) denken helpt bij het maken van een transfer naar andere situaties</a:t>
            </a:r>
          </a:p>
        </p:txBody>
      </p:sp>
      <p:sp>
        <p:nvSpPr>
          <p:cNvPr id="2" name="Rechthoek 1"/>
          <p:cNvSpPr/>
          <p:nvPr/>
        </p:nvSpPr>
        <p:spPr>
          <a:xfrm>
            <a:off x="1432779" y="8508205"/>
            <a:ext cx="960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685343"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Donovan, S., &amp;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Bransford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, J. (2005).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How students learn : History, mathematics  and science in the classroom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.</a:t>
            </a:r>
            <a:endParaRPr lang="nl-NL" sz="1600" dirty="0">
              <a:solidFill>
                <a:schemeClr val="bg1"/>
              </a:solidFill>
              <a:latin typeface="Calibri" panose="020F0502020204030204" pitchFamily="34" charset="0"/>
              <a:ea typeface="ヒラギノ明朝 ProN W3" charset="-128"/>
              <a:cs typeface="Calibri" panose="020F0502020204030204" pitchFamily="34" charset="0"/>
              <a:sym typeface="American Typewriter" charset="0"/>
            </a:endParaRPr>
          </a:p>
        </p:txBody>
      </p:sp>
      <p:sp>
        <p:nvSpPr>
          <p:cNvPr id="6" name="Tekstvak 5"/>
          <p:cNvSpPr txBox="1"/>
          <p:nvPr/>
        </p:nvSpPr>
        <p:spPr bwMode="auto">
          <a:xfrm>
            <a:off x="1481654" y="8891560"/>
            <a:ext cx="4960710" cy="442035"/>
          </a:xfrm>
          <a:prstGeom prst="rect">
            <a:avLst/>
          </a:prstGeom>
          <a:solidFill>
            <a:srgbClr val="B72822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Dia: bijeenkomst 3 DOT, Harry Havekes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19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0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1193917" y="4425170"/>
            <a:ext cx="10565691" cy="400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 flipV="1">
            <a:off x="1197463" y="4020951"/>
            <a:ext cx="10565691" cy="383269"/>
          </a:xfrm>
          <a:prstGeom prst="rect">
            <a:avLst/>
          </a:prstGeom>
          <a:solidFill>
            <a:srgbClr val="B728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 flipV="1">
            <a:off x="1193918" y="4825476"/>
            <a:ext cx="10565691" cy="383269"/>
          </a:xfrm>
          <a:prstGeom prst="rect">
            <a:avLst/>
          </a:prstGeom>
          <a:solidFill>
            <a:srgbClr val="B728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Inhoud</a:t>
            </a:r>
            <a:endParaRPr lang="nl-NL" sz="4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grpSp>
        <p:nvGrpSpPr>
          <p:cNvPr id="2" name="Groep 1"/>
          <p:cNvGrpSpPr/>
          <p:nvPr/>
        </p:nvGrpSpPr>
        <p:grpSpPr>
          <a:xfrm>
            <a:off x="6968053" y="6272935"/>
            <a:ext cx="5334144" cy="1796252"/>
            <a:chOff x="899762" y="6246859"/>
            <a:chExt cx="5334144" cy="1796252"/>
          </a:xfrm>
        </p:grpSpPr>
        <p:sp>
          <p:nvSpPr>
            <p:cNvPr id="11" name="Tekstvak 10"/>
            <p:cNvSpPr txBox="1"/>
            <p:nvPr/>
          </p:nvSpPr>
          <p:spPr bwMode="auto">
            <a:xfrm>
              <a:off x="899762" y="6246859"/>
              <a:ext cx="5334144" cy="1796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l-NL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Legenda: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nl-NL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Frank/José als workshopgever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nl-NL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Frank als docent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nl-NL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José als vakdidacticus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985173" y="7211986"/>
              <a:ext cx="205200" cy="20569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967936" y="7640348"/>
              <a:ext cx="216000" cy="205691"/>
            </a:xfrm>
            <a:prstGeom prst="rect">
              <a:avLst/>
            </a:prstGeom>
            <a:solidFill>
              <a:srgbClr val="B728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Rechthoek 18"/>
          <p:cNvSpPr/>
          <p:nvPr/>
        </p:nvSpPr>
        <p:spPr>
          <a:xfrm>
            <a:off x="1197462" y="3599374"/>
            <a:ext cx="10565691" cy="400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Inleiding 												(10m)</a:t>
            </a:r>
          </a:p>
          <a:p>
            <a:pPr lvl="1"/>
            <a:r>
              <a:rPr lang="nl-NL" sz="2800" dirty="0" smtClean="0"/>
              <a:t>Aanleiding en doelstellingen</a:t>
            </a:r>
          </a:p>
          <a:p>
            <a:pPr lvl="1"/>
            <a:r>
              <a:rPr lang="nl-NL" sz="2800" dirty="0" smtClean="0"/>
              <a:t>Doelstellingen DOT metacognitie in de zaakvakken</a:t>
            </a:r>
          </a:p>
          <a:p>
            <a:pPr lvl="1"/>
            <a:r>
              <a:rPr lang="nl-NL" sz="2800" dirty="0" smtClean="0"/>
              <a:t>Werkwijze en inhoud bijeenkomsten</a:t>
            </a:r>
          </a:p>
          <a:p>
            <a:r>
              <a:rPr lang="nl-NL" sz="2800" dirty="0" smtClean="0"/>
              <a:t>Les 1: populatiegroottebepalingen inclusief nabespreking	(max 15m)</a:t>
            </a:r>
          </a:p>
          <a:p>
            <a:r>
              <a:rPr lang="nl-NL" sz="2800" dirty="0" smtClean="0"/>
              <a:t>Nabespreking van les 1 met nabespreking					(10m)</a:t>
            </a:r>
          </a:p>
          <a:p>
            <a:r>
              <a:rPr lang="nl-NL" sz="2800" dirty="0" smtClean="0"/>
              <a:t>Les 2: bloedsomloop op zijn kop inclusief nabespreking		(max 15 m)</a:t>
            </a:r>
          </a:p>
          <a:p>
            <a:r>
              <a:rPr lang="nl-NL" sz="2800" dirty="0" smtClean="0"/>
              <a:t>Nabespreking </a:t>
            </a:r>
            <a:r>
              <a:rPr lang="nl-NL" sz="2800" dirty="0"/>
              <a:t>van les 2 </a:t>
            </a:r>
            <a:r>
              <a:rPr lang="nl-NL" sz="2800" dirty="0" smtClean="0"/>
              <a:t>met nabespreking 					(10m)</a:t>
            </a:r>
          </a:p>
          <a:p>
            <a:r>
              <a:rPr lang="nl-NL" sz="2800" dirty="0" smtClean="0"/>
              <a:t>Algemene nabespreking. Wat levert het op aan inzichten?	(15m)</a:t>
            </a:r>
          </a:p>
          <a:p>
            <a:pPr lvl="1"/>
            <a:r>
              <a:rPr lang="nl-NL" sz="2800" dirty="0" smtClean="0"/>
              <a:t>Ontwerpprincipes</a:t>
            </a:r>
          </a:p>
          <a:p>
            <a:pPr lvl="1"/>
            <a:r>
              <a:rPr lang="nl-NL" sz="2800" dirty="0" smtClean="0"/>
              <a:t>Docentgedrag in de les</a:t>
            </a:r>
            <a:endParaRPr lang="nl-NL" sz="2800" dirty="0"/>
          </a:p>
        </p:txBody>
      </p:sp>
      <p:sp>
        <p:nvSpPr>
          <p:cNvPr id="2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3" y="577634"/>
            <a:ext cx="11047651" cy="819191"/>
          </a:xfrm>
        </p:spPr>
        <p:txBody>
          <a:bodyPr/>
          <a:lstStyle/>
          <a:p>
            <a:r>
              <a:rPr lang="nl-NL" dirty="0" smtClean="0"/>
              <a:t> </a:t>
            </a:r>
            <a:r>
              <a:rPr lang="nl-NL" sz="4000" dirty="0" smtClean="0"/>
              <a:t>Aandachtspunten bij begeleiding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1601623"/>
            <a:ext cx="11047651" cy="6860725"/>
          </a:xfrm>
        </p:spPr>
        <p:txBody>
          <a:bodyPr/>
          <a:lstStyle/>
          <a:p>
            <a:r>
              <a:rPr lang="nl-NL" sz="2800" dirty="0" smtClean="0">
                <a:latin typeface="Calibri" pitchFamily="34" charset="0"/>
              </a:rPr>
              <a:t>Stel een duidelijk ‘</a:t>
            </a:r>
            <a:r>
              <a:rPr lang="nl-NL" sz="2800" dirty="0" err="1" smtClean="0">
                <a:solidFill>
                  <a:srgbClr val="C00000"/>
                </a:solidFill>
                <a:latin typeface="Calibri" pitchFamily="34" charset="0"/>
              </a:rPr>
              <a:t>denkvaardigheids</a:t>
            </a:r>
            <a:r>
              <a:rPr lang="nl-NL" sz="2800" dirty="0" smtClean="0">
                <a:solidFill>
                  <a:srgbClr val="C00000"/>
                </a:solidFill>
                <a:latin typeface="Calibri" pitchFamily="34" charset="0"/>
              </a:rPr>
              <a:t>-doel’</a:t>
            </a:r>
            <a:r>
              <a:rPr lang="nl-NL" sz="2800" dirty="0" smtClean="0">
                <a:latin typeface="Calibri" pitchFamily="34" charset="0"/>
              </a:rPr>
              <a:t> voor de les:</a:t>
            </a:r>
          </a:p>
          <a:p>
            <a:pPr lvl="1"/>
            <a:r>
              <a:rPr lang="nl-NL" sz="2400" dirty="0" smtClean="0">
                <a:latin typeface="Calibri" pitchFamily="34" charset="0"/>
              </a:rPr>
              <a:t>ordenen,  patronen zien, redeneren en argumenteren</a:t>
            </a:r>
          </a:p>
          <a:p>
            <a:pPr lvl="1"/>
            <a:r>
              <a:rPr lang="nl-NL" sz="2400" dirty="0" smtClean="0">
                <a:latin typeface="Calibri" pitchFamily="34" charset="0"/>
              </a:rPr>
              <a:t>Biologisch onderbouwen van conclusies door inzet domein A vaardigheden</a:t>
            </a:r>
            <a:endParaRPr lang="nl-NL" sz="2400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r>
              <a:rPr lang="nl-NL" sz="2800" dirty="0" smtClean="0">
                <a:latin typeface="Calibri" pitchFamily="34" charset="0"/>
              </a:rPr>
              <a:t>Las eventueel een </a:t>
            </a:r>
            <a:r>
              <a:rPr lang="nl-NL" sz="2800" dirty="0" smtClean="0">
                <a:solidFill>
                  <a:srgbClr val="C00000"/>
                </a:solidFill>
                <a:latin typeface="Calibri" pitchFamily="34" charset="0"/>
              </a:rPr>
              <a:t>tussenbespreking</a:t>
            </a:r>
            <a:r>
              <a:rPr lang="nl-NL" sz="2800" dirty="0" smtClean="0">
                <a:latin typeface="Calibri" pitchFamily="34" charset="0"/>
              </a:rPr>
              <a:t> in om klassikaal te </a:t>
            </a:r>
            <a:r>
              <a:rPr lang="nl-NL" sz="2800" dirty="0" err="1" smtClean="0">
                <a:latin typeface="Calibri" pitchFamily="34" charset="0"/>
              </a:rPr>
              <a:t>scaffolden</a:t>
            </a:r>
            <a:endParaRPr lang="nl-NL" sz="2800" dirty="0" smtClean="0">
              <a:latin typeface="Calibri" pitchFamily="34" charset="0"/>
            </a:endParaRPr>
          </a:p>
          <a:p>
            <a:pPr lvl="1"/>
            <a:r>
              <a:rPr lang="nl-NL" sz="2400" dirty="0" err="1" smtClean="0">
                <a:latin typeface="Calibri" pitchFamily="34" charset="0"/>
              </a:rPr>
              <a:t>Scaffolden</a:t>
            </a:r>
            <a:r>
              <a:rPr lang="nl-NL" sz="2400" dirty="0" smtClean="0">
                <a:latin typeface="Calibri" pitchFamily="34" charset="0"/>
              </a:rPr>
              <a:t>: in kleine trapjes hulp bieden om leerling hardop te laten denken</a:t>
            </a:r>
          </a:p>
          <a:p>
            <a:endParaRPr lang="nl-NL" sz="2400" dirty="0">
              <a:latin typeface="Calibri" pitchFamily="34" charset="0"/>
            </a:endParaRPr>
          </a:p>
          <a:p>
            <a:r>
              <a:rPr lang="nl-NL" sz="2800" dirty="0" smtClean="0">
                <a:latin typeface="Calibri" pitchFamily="34" charset="0"/>
              </a:rPr>
              <a:t>Bied hulp aan groepjes door </a:t>
            </a:r>
            <a:r>
              <a:rPr lang="nl-NL" sz="2800" dirty="0" smtClean="0">
                <a:solidFill>
                  <a:srgbClr val="C00000"/>
                </a:solidFill>
                <a:latin typeface="Calibri" pitchFamily="34" charset="0"/>
              </a:rPr>
              <a:t>didactisch</a:t>
            </a:r>
            <a:r>
              <a:rPr lang="nl-NL" sz="2800" dirty="0" smtClean="0">
                <a:latin typeface="Calibri" pitchFamily="34" charset="0"/>
              </a:rPr>
              <a:t> te </a:t>
            </a:r>
            <a:r>
              <a:rPr lang="nl-NL" sz="2800" dirty="0" smtClean="0">
                <a:solidFill>
                  <a:srgbClr val="C00000"/>
                </a:solidFill>
                <a:latin typeface="Calibri" pitchFamily="34" charset="0"/>
              </a:rPr>
              <a:t>coachen</a:t>
            </a:r>
            <a:r>
              <a:rPr lang="nl-NL" sz="2800" dirty="0" smtClean="0">
                <a:latin typeface="Calibri" pitchFamily="34" charset="0"/>
              </a:rPr>
              <a:t>:</a:t>
            </a:r>
          </a:p>
          <a:p>
            <a:pPr lvl="1"/>
            <a:r>
              <a:rPr lang="nl-NL" sz="2400" dirty="0" smtClean="0">
                <a:latin typeface="Calibri" pitchFamily="34" charset="0"/>
              </a:rPr>
              <a:t>Diagnosticeer hun vraag of probleem</a:t>
            </a:r>
          </a:p>
          <a:p>
            <a:pPr lvl="2"/>
            <a:r>
              <a:rPr lang="nl-NL" sz="2400" dirty="0" smtClean="0">
                <a:latin typeface="Calibri" pitchFamily="34" charset="0"/>
              </a:rPr>
              <a:t>Waar lopen jullie vast?</a:t>
            </a:r>
          </a:p>
          <a:p>
            <a:pPr lvl="2"/>
            <a:r>
              <a:rPr lang="nl-NL" sz="2400" dirty="0" smtClean="0">
                <a:latin typeface="Calibri" pitchFamily="34" charset="0"/>
              </a:rPr>
              <a:t>Hoe gaan jullie te werk?</a:t>
            </a:r>
          </a:p>
          <a:p>
            <a:pPr lvl="1"/>
            <a:r>
              <a:rPr lang="nl-NL" sz="2400" dirty="0" smtClean="0">
                <a:latin typeface="Calibri" pitchFamily="34" charset="0"/>
              </a:rPr>
              <a:t>Geef feedback op hun aanpak of modus</a:t>
            </a:r>
          </a:p>
          <a:p>
            <a:pPr lvl="1"/>
            <a:r>
              <a:rPr lang="nl-NL" sz="2400" dirty="0" smtClean="0">
                <a:latin typeface="Calibri" pitchFamily="34" charset="0"/>
              </a:rPr>
              <a:t>Stel vragen om hun aanpak te verbeteren of hun biologisch denken te verdiepen</a:t>
            </a:r>
          </a:p>
          <a:p>
            <a:pPr lvl="1"/>
            <a:r>
              <a:rPr lang="nl-NL" sz="2400" dirty="0" smtClean="0">
                <a:latin typeface="Calibri" pitchFamily="34" charset="0"/>
              </a:rPr>
              <a:t>Geef zo min mogelijk aanwijzingen</a:t>
            </a:r>
          </a:p>
          <a:p>
            <a:endParaRPr lang="nl-NL" sz="2400" dirty="0">
              <a:latin typeface="Calibri" pitchFamily="34" charset="0"/>
            </a:endParaRPr>
          </a:p>
          <a:p>
            <a:pPr lvl="1"/>
            <a:endParaRPr lang="nl-NL" sz="2844" dirty="0">
              <a:latin typeface="Calibri" pitchFamily="34" charset="0"/>
            </a:endParaRPr>
          </a:p>
          <a:p>
            <a:pPr marL="654939" lvl="2" indent="-255090">
              <a:buNone/>
            </a:pPr>
            <a:endParaRPr lang="nl-NL" sz="2560" dirty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209006"/>
            <a:ext cx="3101837" cy="104502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 bwMode="auto">
          <a:xfrm>
            <a:off x="900003" y="8417000"/>
            <a:ext cx="11534503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Voerman, L. &amp; F. Faber (2016). </a:t>
            </a:r>
            <a:r>
              <a:rPr lang="nl-NL" sz="1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Didactisch Coachen. Hoge verwachtingen concreet maken met behulp van feedback, vragen en aanwijzingen.</a:t>
            </a:r>
            <a:r>
              <a:rPr lang="nl-NL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10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V&amp;F Onderwijs Consult.</a:t>
            </a:r>
          </a:p>
        </p:txBody>
      </p:sp>
      <p:sp>
        <p:nvSpPr>
          <p:cNvPr id="8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C20578A-463A-40E3-96DB-F762BC98CFD9}" type="slidenum"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20</a:t>
            </a:fld>
            <a:r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09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3" y="475235"/>
            <a:ext cx="11047651" cy="614393"/>
          </a:xfrm>
        </p:spPr>
        <p:txBody>
          <a:bodyPr/>
          <a:lstStyle/>
          <a:p>
            <a:r>
              <a:rPr lang="nl-NL" dirty="0" smtClean="0"/>
              <a:t> </a:t>
            </a:r>
            <a:r>
              <a:rPr lang="nl-NL" sz="4000" dirty="0" smtClean="0"/>
              <a:t>Aandachtspunten nabespreking</a:t>
            </a:r>
            <a:endParaRPr lang="nl-NL" sz="40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2471" y="1192028"/>
            <a:ext cx="11775871" cy="7372719"/>
          </a:xfrm>
        </p:spPr>
        <p:txBody>
          <a:bodyPr/>
          <a:lstStyle/>
          <a:p>
            <a:r>
              <a:rPr lang="nl-N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Neem  voldoende tijd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 </a:t>
            </a:r>
            <a:r>
              <a:rPr lang="nl-N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Focus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Bedenk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van te voren waar je de nabespreking op wilt richten. Vertel de leerlingen wat je met het gesprek  wilt bereiken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inhoud</a:t>
            </a:r>
          </a:p>
          <a:p>
            <a:pPr lvl="1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Begin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bij  de reconstructie van  ‘het verhaal’. Laat groepen  presenteren en aanvullen.</a:t>
            </a:r>
          </a:p>
          <a:p>
            <a:pPr lvl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Daarna  de diepte in:  bijv. oorzaak – gevolg – probleem, directe en indirecte oorzaken, menselijke en natuurlijke 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oorzaken, ecologisch en evolutionair denken.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Eindigen met mogelijkheden tot transfer van kennis</a:t>
            </a:r>
          </a:p>
          <a:p>
            <a:pPr lvl="1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aanpak</a:t>
            </a:r>
            <a:endParaRPr lang="nl-NL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7921" lvl="3" indent="347643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Inbreng van de verschillende observatoren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7921" lvl="3" indent="347643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Expliciteren van de fasen in het proces van denken: ordenen, patronen zien en ideeën verwoorden, biologisch redeneren en beargumenteren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7921" lvl="3" indent="347643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Belang van zichtbaar maken denken (kaartjes ordenen, post-</a:t>
            </a:r>
            <a:r>
              <a:rPr lang="nl-NL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07921" lvl="3" indent="347643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Eindigen met mogelijkheden tot transfer van kennis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7921" lvl="3" indent="383762"/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209006"/>
            <a:ext cx="3101837" cy="104502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 bwMode="auto">
          <a:xfrm>
            <a:off x="1367443" y="8881204"/>
            <a:ext cx="6426926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bijeenkomst 6 DOT, </a:t>
            </a:r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 Hooghuis</a:t>
            </a:r>
          </a:p>
        </p:txBody>
      </p:sp>
      <p:sp>
        <p:nvSpPr>
          <p:cNvPr id="7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C20578A-463A-40E3-96DB-F762BC98CFD9}" type="slidenum"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21</a:t>
            </a:fld>
            <a:r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De rol van de docent bij de nabespreking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00000" y="1654525"/>
            <a:ext cx="11652218" cy="70200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nl-NL" sz="4400" b="1" dirty="0"/>
              <a:t>Vragen doorspelen</a:t>
            </a:r>
            <a:endParaRPr lang="nl-NL" sz="4400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 smtClean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 smtClean="0">
              <a:cs typeface="Arial" charset="0"/>
            </a:endParaRPr>
          </a:p>
          <a:p>
            <a:pPr marL="266602" lvl="1" indent="-266602">
              <a:buFont typeface="Arial" pitchFamily="34" charset="0"/>
              <a:buChar char="•"/>
              <a:defRPr/>
            </a:pPr>
            <a:r>
              <a:rPr lang="nl-NL" sz="3200" dirty="0" smtClean="0">
                <a:cs typeface="Calibri" panose="020F0502020204030204" pitchFamily="34" charset="0"/>
              </a:rPr>
              <a:t>Dit </a:t>
            </a:r>
            <a:r>
              <a:rPr lang="nl-NL" sz="3200" dirty="0">
                <a:cs typeface="Calibri" panose="020F0502020204030204" pitchFamily="34" charset="0"/>
              </a:rPr>
              <a:t>patroon leidt tot dieper nadenken.</a:t>
            </a:r>
          </a:p>
          <a:p>
            <a:pPr marL="266602" lvl="1" indent="-266602">
              <a:buFont typeface="Arial" pitchFamily="34" charset="0"/>
              <a:buChar char="•"/>
              <a:defRPr/>
            </a:pPr>
            <a:r>
              <a:rPr lang="nl-NL" sz="3200" dirty="0">
                <a:cs typeface="Calibri" panose="020F0502020204030204" pitchFamily="34" charset="0"/>
              </a:rPr>
              <a:t>Vereist hoge kwaliteiten van de docent (organisatorisch, pedagogisch, didactisch</a:t>
            </a:r>
            <a:r>
              <a:rPr lang="nl-NL" sz="3200" dirty="0" smtClean="0">
                <a:cs typeface="Calibri" panose="020F0502020204030204" pitchFamily="34" charset="0"/>
              </a:rPr>
              <a:t>).</a:t>
            </a:r>
            <a:endParaRPr lang="nl-NL" sz="3200" dirty="0">
              <a:cs typeface="Calibri" panose="020F050202020403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285" y="2484641"/>
            <a:ext cx="9507965" cy="385222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 bwMode="auto">
          <a:xfrm>
            <a:off x="1481653" y="8912342"/>
            <a:ext cx="5314001" cy="442035"/>
          </a:xfrm>
          <a:prstGeom prst="rect">
            <a:avLst/>
          </a:prstGeom>
          <a:solidFill>
            <a:srgbClr val="B72822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Dia: bijeenkomst 3 DOT, Harry Havekes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22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De rol van de docent bij de nabespreking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92366" y="1676984"/>
            <a:ext cx="11160000" cy="52617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b="1" dirty="0"/>
              <a:t>Creëer een balans tussen:</a:t>
            </a:r>
          </a:p>
          <a:p>
            <a:pPr>
              <a:spcBef>
                <a:spcPts val="0"/>
              </a:spcBef>
            </a:pPr>
            <a:r>
              <a:rPr lang="nl-NL" dirty="0"/>
              <a:t>Pedagogisch handelen</a:t>
            </a:r>
          </a:p>
          <a:p>
            <a:pPr>
              <a:spcBef>
                <a:spcPts val="0"/>
              </a:spcBef>
            </a:pPr>
            <a:r>
              <a:rPr lang="nl-NL" i="1" dirty="0"/>
              <a:t>Denken stimuleren</a:t>
            </a:r>
          </a:p>
          <a:p>
            <a:pPr>
              <a:spcBef>
                <a:spcPts val="0"/>
              </a:spcBef>
            </a:pPr>
            <a:endParaRPr lang="nl-NL" b="1" i="1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b="1" dirty="0">
                <a:cs typeface="Arial" charset="0"/>
              </a:rPr>
              <a:t>Hoe doe je dat dan?</a:t>
            </a:r>
          </a:p>
          <a:p>
            <a:pPr>
              <a:spcBef>
                <a:spcPts val="0"/>
              </a:spcBef>
              <a:defRPr/>
            </a:pPr>
            <a:r>
              <a:rPr lang="nl-NL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Initiation</a:t>
            </a:r>
            <a:r>
              <a:rPr lang="nl-NL" dirty="0">
                <a:cs typeface="Arial" charset="0"/>
                <a:sym typeface="Wingdings" pitchFamily="2" charset="2"/>
              </a:rPr>
              <a:t> – Response – </a:t>
            </a:r>
            <a:r>
              <a:rPr lang="nl-NL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Prompt</a:t>
            </a:r>
            <a:r>
              <a:rPr lang="nl-NL" dirty="0">
                <a:cs typeface="Arial" charset="0"/>
                <a:sym typeface="Wingdings" pitchFamily="2" charset="2"/>
              </a:rPr>
              <a:t> – Response – </a:t>
            </a:r>
            <a:r>
              <a:rPr lang="nl-NL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Prompt</a:t>
            </a:r>
            <a:r>
              <a:rPr lang="nl-NL" dirty="0">
                <a:cs typeface="Arial" charset="0"/>
                <a:sym typeface="Wingdings" pitchFamily="2" charset="2"/>
              </a:rPr>
              <a:t> - …. - </a:t>
            </a:r>
            <a:r>
              <a:rPr lang="nl-NL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Evaluation</a:t>
            </a:r>
          </a:p>
          <a:p>
            <a:pPr marL="0" indent="0">
              <a:spcBef>
                <a:spcPts val="0"/>
              </a:spcBef>
              <a:buNone/>
            </a:pPr>
            <a:endParaRPr lang="nl-NL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l-NL" b="1" i="1" dirty="0" smtClean="0"/>
              <a:t>Middelen</a:t>
            </a:r>
          </a:p>
          <a:p>
            <a:pPr>
              <a:spcBef>
                <a:spcPts val="0"/>
              </a:spcBef>
            </a:pPr>
            <a:r>
              <a:rPr lang="nl-NL" dirty="0" err="1" smtClean="0">
                <a:solidFill>
                  <a:srgbClr val="C00000"/>
                </a:solidFill>
              </a:rPr>
              <a:t>Responsive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>
                <a:solidFill>
                  <a:srgbClr val="C00000"/>
                </a:solidFill>
              </a:rPr>
              <a:t>questioning</a:t>
            </a: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/>
              <a:t>(</a:t>
            </a:r>
            <a:r>
              <a:rPr lang="nl-NL" dirty="0" err="1"/>
              <a:t>Chin</a:t>
            </a:r>
            <a:r>
              <a:rPr lang="nl-NL" dirty="0"/>
              <a:t>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dirty="0" err="1" smtClean="0">
                <a:cs typeface="Arial" charset="0"/>
                <a:sym typeface="Wingdings" pitchFamily="2" charset="2"/>
              </a:rPr>
              <a:t>Mercer</a:t>
            </a:r>
            <a:r>
              <a:rPr lang="nl-NL" dirty="0">
                <a:cs typeface="Arial" charset="0"/>
                <a:sym typeface="Wingdings" pitchFamily="2" charset="2"/>
              </a:rPr>
              <a:t>: vijf vormen van prompts: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Recapitalizing</a:t>
            </a:r>
            <a:r>
              <a:rPr lang="nl-NL" dirty="0">
                <a:cs typeface="Arial" charset="0"/>
                <a:sym typeface="Wingdings" pitchFamily="2" charset="2"/>
              </a:rPr>
              <a:t>	 samenvatten wat er is gezegd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Elicitation</a:t>
            </a:r>
            <a:r>
              <a:rPr lang="nl-NL" dirty="0">
                <a:cs typeface="Arial" charset="0"/>
                <a:sym typeface="Wingdings" pitchFamily="2" charset="2"/>
              </a:rPr>
              <a:t> 	</a:t>
            </a:r>
            <a:r>
              <a:rPr lang="nl-NL" dirty="0" smtClean="0">
                <a:cs typeface="Arial" charset="0"/>
                <a:sym typeface="Wingdings" pitchFamily="2" charset="2"/>
              </a:rPr>
              <a:t>	 </a:t>
            </a:r>
            <a:r>
              <a:rPr lang="nl-NL" dirty="0">
                <a:cs typeface="Arial" charset="0"/>
                <a:sym typeface="Wingdings" pitchFamily="2" charset="2"/>
              </a:rPr>
              <a:t>reactie om verder denken/formuleren te stimuleren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Repeating</a:t>
            </a:r>
            <a:r>
              <a:rPr lang="nl-NL" dirty="0">
                <a:cs typeface="Arial" charset="0"/>
                <a:sym typeface="Wingdings" pitchFamily="2" charset="2"/>
              </a:rPr>
              <a:t>	</a:t>
            </a:r>
            <a:r>
              <a:rPr lang="nl-NL" dirty="0" smtClean="0">
                <a:cs typeface="Arial" charset="0"/>
                <a:sym typeface="Wingdings" pitchFamily="2" charset="2"/>
              </a:rPr>
              <a:t>	 </a:t>
            </a:r>
            <a:r>
              <a:rPr lang="nl-NL" dirty="0">
                <a:cs typeface="Arial" charset="0"/>
                <a:sym typeface="Wingdings" pitchFamily="2" charset="2"/>
              </a:rPr>
              <a:t>om verder denken/formuleren te stimuleren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Reformulating</a:t>
            </a:r>
            <a:r>
              <a:rPr lang="nl-NL" dirty="0">
                <a:cs typeface="Arial" charset="0"/>
                <a:sym typeface="Wingdings" pitchFamily="2" charset="2"/>
              </a:rPr>
              <a:t> 	 herformuleren om helderheid te verschaffen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Exhortation</a:t>
            </a:r>
            <a:r>
              <a:rPr lang="nl-NL" dirty="0">
                <a:cs typeface="Arial" charset="0"/>
                <a:sym typeface="Wingdings" pitchFamily="2" charset="2"/>
              </a:rPr>
              <a:t> 	</a:t>
            </a:r>
            <a:r>
              <a:rPr lang="nl-NL" dirty="0" smtClean="0">
                <a:cs typeface="Arial" charset="0"/>
                <a:sym typeface="Wingdings" pitchFamily="2" charset="2"/>
              </a:rPr>
              <a:t>	 </a:t>
            </a:r>
            <a:r>
              <a:rPr lang="nl-NL" dirty="0">
                <a:cs typeface="Arial" charset="0"/>
                <a:sym typeface="Wingdings" pitchFamily="2" charset="2"/>
              </a:rPr>
              <a:t>stimuleren door nieuwe informatie in te </a:t>
            </a:r>
            <a:r>
              <a:rPr lang="nl-NL" dirty="0" smtClean="0">
                <a:cs typeface="Arial" charset="0"/>
                <a:sym typeface="Wingdings" pitchFamily="2" charset="2"/>
              </a:rPr>
              <a:t>brengen</a:t>
            </a:r>
            <a:endParaRPr lang="nl-NL" dirty="0">
              <a:cs typeface="Arial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1339" y="7727431"/>
            <a:ext cx="12686402" cy="954107"/>
          </a:xfrm>
          <a:prstGeom prst="rect">
            <a:avLst/>
          </a:prstGeom>
          <a:solidFill>
            <a:srgbClr val="B72822"/>
          </a:solidFill>
        </p:spPr>
        <p:txBody>
          <a:bodyPr wrap="square" rtlCol="0">
            <a:spAutoFit/>
          </a:bodyPr>
          <a:lstStyle/>
          <a:p>
            <a:pPr marL="214234" indent="-21423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Chin, C. (2006). Classroom interaction in science: Teacher questioning and feedback to students' responses.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Journal of Science Education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28(11), 1315-1346. </a:t>
            </a:r>
          </a:p>
          <a:p>
            <a:pPr marL="214234" indent="-21423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Mercer, N. (2000).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and minds: how we use language to think together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London: Routledge.</a:t>
            </a:r>
          </a:p>
          <a:p>
            <a:pPr marL="214234" indent="-21423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Mercer, N., &amp; Littleton, K. (2007).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Dialogue and the development of children's thinking : a sociocultural approach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London ; New York: Routledge.</a:t>
            </a:r>
          </a:p>
          <a:p>
            <a:pPr marL="214234" indent="-21423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Mercer, N. (2008). Talk and the development of reasoning and understanding.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Development, 51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(1), 90-100. </a:t>
            </a:r>
            <a:endParaRPr lang="nl-N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 bwMode="auto">
          <a:xfrm>
            <a:off x="1481653" y="8912342"/>
            <a:ext cx="5314001" cy="442035"/>
          </a:xfrm>
          <a:prstGeom prst="rect">
            <a:avLst/>
          </a:prstGeom>
          <a:solidFill>
            <a:srgbClr val="B72822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Dia: bijeenkomst 3 DOT, Harry Havekes</a:t>
            </a: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23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9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Ontwerpprincipes voor onderwijs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99999" y="1692277"/>
            <a:ext cx="12061649" cy="7020000"/>
          </a:xfrm>
        </p:spPr>
        <p:txBody>
          <a:bodyPr>
            <a:normAutofit/>
          </a:bodyPr>
          <a:lstStyle/>
          <a:p>
            <a:pPr marL="257004" indent="-257004" defTabSz="685343" eaLnBrk="0" hangingPunct="0">
              <a:buFontTx/>
              <a:buChar char="•"/>
            </a:pPr>
            <a:r>
              <a:rPr lang="nl-NL" sz="2800" b="1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Cognitieve </a:t>
            </a:r>
            <a:r>
              <a:rPr lang="nl-NL" sz="2800" b="1" kern="0" dirty="0" smtClean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dissonantie</a:t>
            </a:r>
            <a:endParaRPr lang="nl-NL" sz="2800" kern="0" dirty="0">
              <a:solidFill>
                <a:srgbClr val="C00000"/>
              </a:solidFill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Zorg dat er iets van wrijving of verwondering of ander prikkel om te leren ontstaat bij de leerlingen</a:t>
            </a:r>
          </a:p>
          <a:p>
            <a:pPr marL="1017598" lvl="2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Gebruik de misconcepten bij leerlingen</a:t>
            </a:r>
          </a:p>
          <a:p>
            <a:pPr marL="1017598" lvl="2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Geef conflicterende informatie</a:t>
            </a:r>
          </a:p>
          <a:p>
            <a:pPr marL="1017598" lvl="2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Verrassende insteek op het thema</a:t>
            </a:r>
          </a:p>
          <a:p>
            <a:pPr marL="342671" lvl="1" indent="0" defTabSz="685343" eaLnBrk="0" hangingPunct="0">
              <a:buNone/>
            </a:pPr>
            <a:endParaRPr lang="nl-NL" sz="2000" b="1" kern="0" dirty="0">
              <a:solidFill>
                <a:srgbClr val="141313"/>
              </a:solidFill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257004" indent="-257004" defTabSz="685343" eaLnBrk="0" hangingPunct="0">
              <a:buFontTx/>
              <a:buChar char="•"/>
            </a:pPr>
            <a:r>
              <a:rPr lang="nl-NL" sz="2800" b="1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Stimuleer beargumenteerde afwegingen</a:t>
            </a:r>
            <a:endParaRPr lang="nl-NL" sz="2800" kern="0" dirty="0">
              <a:solidFill>
                <a:srgbClr val="C00000"/>
              </a:solidFill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Geef een evaluatieve vraag</a:t>
            </a: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Activeer voorkennis </a:t>
            </a: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Maak</a:t>
            </a:r>
            <a:r>
              <a:rPr lang="nl-NL" sz="2200" b="1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het leren zichtbaar</a:t>
            </a:r>
            <a:r>
              <a:rPr lang="nl-NL" sz="2200" b="1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: </a:t>
            </a:r>
            <a:r>
              <a:rPr lang="nl-NL" sz="2200" i="1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brains-on-</a:t>
            </a:r>
            <a:r>
              <a:rPr lang="nl-NL" sz="2200" i="1" kern="0" dirty="0" err="1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the</a:t>
            </a:r>
            <a:r>
              <a:rPr lang="nl-NL" sz="2200" i="1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-</a:t>
            </a:r>
            <a:r>
              <a:rPr lang="nl-NL" sz="2200" i="1" kern="0" dirty="0" err="1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table</a:t>
            </a:r>
            <a:endParaRPr lang="nl-NL" sz="2200" i="1" kern="0" dirty="0"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Stimuleer het denken door te vragen naar alternatieve antwoorden</a:t>
            </a:r>
          </a:p>
          <a:p>
            <a:pPr marL="0" indent="0" defTabSz="685343" eaLnBrk="0" hangingPunct="0">
              <a:buNone/>
            </a:pPr>
            <a:endParaRPr lang="nl-NL" sz="2000" kern="0" dirty="0">
              <a:solidFill>
                <a:srgbClr val="141313"/>
              </a:solidFill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257004" indent="-257004" defTabSz="685343" eaLnBrk="0" hangingPunct="0">
              <a:buFontTx/>
              <a:buChar char="•"/>
            </a:pP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 </a:t>
            </a:r>
            <a:r>
              <a:rPr lang="nl-NL" sz="2800" b="1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Schep een uitdagend leerklimaat</a:t>
            </a:r>
            <a:endParaRPr lang="nl-NL" sz="2800" kern="0" dirty="0">
              <a:solidFill>
                <a:srgbClr val="C00000"/>
              </a:solidFill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Structureer de </a:t>
            </a:r>
            <a:r>
              <a:rPr lang="nl-NL" sz="2200" i="1" kern="0" dirty="0" err="1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ill-structered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vraag </a:t>
            </a: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Constante begeleiding door de docent</a:t>
            </a: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Observeer, luister 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Wingdings" pitchFamily="2" charset="2"/>
              </a:rPr>
              <a:t> stel </a:t>
            </a:r>
            <a:r>
              <a:rPr lang="nl-NL" sz="2200" i="1" kern="0" dirty="0">
                <a:ea typeface="ＭＳ Ｐゴシック" charset="-128"/>
                <a:cs typeface="Calibri" panose="020F0502020204030204" pitchFamily="34" charset="0"/>
                <a:sym typeface="Wingdings" pitchFamily="2" charset="2"/>
              </a:rPr>
              <a:t>prompts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Wingdings" pitchFamily="2" charset="2"/>
              </a:rPr>
              <a:t> (vragen om toelichting, doorvragen)</a:t>
            </a:r>
            <a:endParaRPr lang="nl-NL" sz="2200" kern="0" dirty="0"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 err="1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Responsive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</a:t>
            </a:r>
            <a:r>
              <a:rPr lang="nl-NL" sz="2200" kern="0" dirty="0" err="1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questioning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&amp; antwoorden beoordelen</a:t>
            </a: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Focus op </a:t>
            </a:r>
            <a:r>
              <a:rPr lang="nl-NL" sz="2200" kern="0" dirty="0" smtClean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biologische</a:t>
            </a:r>
            <a:r>
              <a:rPr lang="nl-NL" sz="2200" kern="0" dirty="0" smtClean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kennis en op </a:t>
            </a:r>
            <a:r>
              <a:rPr lang="nl-NL" sz="2200" kern="0" dirty="0" smtClean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biologische</a:t>
            </a:r>
            <a:r>
              <a:rPr lang="nl-NL" sz="2200" kern="0" dirty="0" smtClean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vaardigheden</a:t>
            </a:r>
            <a:endParaRPr lang="en-US" sz="2200" kern="0" dirty="0"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440442" y="8346757"/>
            <a:ext cx="1123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Havekes, H., Coppen, P.-A.,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Luttenberg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J., &amp; Van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Boxtel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C. (2012). Knowing and doing history. A conceptual framework and pedagogy for teaching historical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contextualisation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Journal of Historical Learning, Teaching and Research, 11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(1), 71-92. </a:t>
            </a:r>
            <a:endParaRPr lang="nl-NL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 bwMode="auto">
          <a:xfrm>
            <a:off x="1481653" y="8912342"/>
            <a:ext cx="5314001" cy="442035"/>
          </a:xfrm>
          <a:prstGeom prst="rect">
            <a:avLst/>
          </a:prstGeom>
          <a:solidFill>
            <a:srgbClr val="B72822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Dia: bijeenkomst 3 DOT, Harry Havekes</a:t>
            </a:r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24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>
                <a:ea typeface="ＭＳ Ｐゴシック" pitchFamily="34" charset="-128"/>
              </a:rPr>
              <a:t>Vier observatiecriteria ICALT uitgelicht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1800225"/>
            <a:ext cx="11160125" cy="6119813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 smtClean="0">
                <a:ea typeface="ＭＳ Ｐゴシック" pitchFamily="34" charset="-128"/>
              </a:rPr>
              <a:t>18. Stimuleert leerlingen om over oplossingen na te denken</a:t>
            </a:r>
          </a:p>
          <a:p>
            <a:pPr marL="0" indent="0">
              <a:buNone/>
            </a:pPr>
            <a:r>
              <a:rPr lang="nl-NL" sz="2800" dirty="0" smtClean="0">
                <a:ea typeface="ＭＳ Ｐゴシック" pitchFamily="34" charset="-128"/>
              </a:rPr>
              <a:t>20. Laat leerlingen hardop denken </a:t>
            </a:r>
          </a:p>
          <a:p>
            <a:pPr marL="0" indent="0">
              <a:buNone/>
            </a:pPr>
            <a:r>
              <a:rPr lang="nl-NL" sz="2800" dirty="0" smtClean="0">
                <a:ea typeface="ＭＳ Ｐゴシック" pitchFamily="34" charset="-128"/>
              </a:rPr>
              <a:t>23. Gaat na of de leerdoelen bereikt zijn</a:t>
            </a:r>
          </a:p>
          <a:p>
            <a:pPr marL="0" indent="0">
              <a:buNone/>
            </a:pPr>
            <a:r>
              <a:rPr lang="nl-NL" sz="2800" dirty="0" smtClean="0">
                <a:ea typeface="ＭＳ Ｐゴシック" pitchFamily="34" charset="-128"/>
              </a:rPr>
              <a:t>32. Vraagt leerlingen na te denken over strategieën bij de aanpak</a:t>
            </a:r>
          </a:p>
          <a:p>
            <a:pPr marL="0" indent="0">
              <a:buNone/>
            </a:pPr>
            <a:endParaRPr lang="nl-NL" sz="28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nl-NL" sz="2800" dirty="0" smtClean="0">
              <a:ea typeface="ＭＳ Ｐゴシック" pitchFamily="34" charset="-128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 bwMode="auto">
          <a:xfrm>
            <a:off x="1545107" y="8936745"/>
            <a:ext cx="5084294" cy="380480"/>
          </a:xfrm>
          <a:prstGeom prst="rect">
            <a:avLst/>
          </a:prstGeom>
          <a:solidFill>
            <a:srgbClr val="B72822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Dia: bijeenkomst </a:t>
            </a:r>
            <a:r>
              <a:rPr lang="nl-NL" sz="2000" dirty="0">
                <a:solidFill>
                  <a:schemeClr val="bg1"/>
                </a:solidFill>
              </a:rPr>
              <a:t>5</a:t>
            </a:r>
            <a:r>
              <a:rPr lang="nl-NL" sz="2000" dirty="0" smtClean="0">
                <a:solidFill>
                  <a:schemeClr val="bg1"/>
                </a:solidFill>
              </a:rPr>
              <a:t> DOT, José Besselink</a:t>
            </a:r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25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/>
              <a:t>Afronding workshop</a:t>
            </a:r>
            <a:endParaRPr lang="nl-NL" sz="5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 smtClean="0"/>
              <a:t>Welke dingen zijn er om mee te nemen?</a:t>
            </a:r>
          </a:p>
          <a:p>
            <a:r>
              <a:rPr lang="nl-NL" sz="3600" dirty="0" smtClean="0"/>
              <a:t>Welke reactie is er voor ons?</a:t>
            </a:r>
          </a:p>
          <a:p>
            <a:endParaRPr lang="nl-NL" sz="3600" dirty="0"/>
          </a:p>
          <a:p>
            <a:r>
              <a:rPr lang="nl-NL" sz="3600" dirty="0" smtClean="0"/>
              <a:t>Materiaal komt op de NIBI-site</a:t>
            </a:r>
          </a:p>
          <a:p>
            <a:endParaRPr lang="nl-NL" sz="3600" dirty="0"/>
          </a:p>
          <a:p>
            <a:endParaRPr lang="nl-NL" sz="3600" dirty="0" smtClean="0"/>
          </a:p>
          <a:p>
            <a:pPr marL="0" indent="0">
              <a:buNone/>
            </a:pPr>
            <a:r>
              <a:rPr lang="nl-NL" sz="3600" dirty="0" smtClean="0"/>
              <a:t>Contact?</a:t>
            </a:r>
          </a:p>
          <a:p>
            <a:pPr marL="0" indent="0">
              <a:buNone/>
            </a:pPr>
            <a:r>
              <a:rPr lang="nl-NL" sz="3600" dirty="0" smtClean="0">
                <a:hlinkClick r:id="rId2"/>
              </a:rPr>
              <a:t>f.vanwielink@paxchristicollege.nl</a:t>
            </a:r>
            <a:endParaRPr lang="nl-NL" sz="3600" dirty="0" smtClean="0"/>
          </a:p>
          <a:p>
            <a:pPr marL="0" indent="0">
              <a:buNone/>
            </a:pPr>
            <a:r>
              <a:rPr lang="nl-NL" sz="3600" dirty="0" smtClean="0">
                <a:hlinkClick r:id="rId3"/>
              </a:rPr>
              <a:t>a.besselink@docentenacademie.ru.nl</a:t>
            </a:r>
            <a:r>
              <a:rPr lang="nl-NL" sz="3600" dirty="0" smtClean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26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Inleiding</a:t>
            </a:r>
            <a:endParaRPr lang="nl-NL" sz="4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dirty="0" smtClean="0"/>
              <a:t>Persoonlijk voorbeeld van een leerling</a:t>
            </a:r>
          </a:p>
          <a:p>
            <a:endParaRPr lang="nl-NL" sz="4000" dirty="0"/>
          </a:p>
          <a:p>
            <a:endParaRPr lang="nl-NL" sz="4000" dirty="0" smtClean="0"/>
          </a:p>
          <a:p>
            <a:endParaRPr lang="nl-NL" sz="4000" dirty="0"/>
          </a:p>
          <a:p>
            <a:r>
              <a:rPr lang="nl-NL" sz="4000" dirty="0"/>
              <a:t>Doelgroep: leerlingen die heel hard willen werken, maar niet weten hoe te denken als een bioloog.</a:t>
            </a:r>
          </a:p>
          <a:p>
            <a:r>
              <a:rPr lang="nl-NL" sz="4000" dirty="0"/>
              <a:t>Deze frustratie is er ook bij andere docenten </a:t>
            </a:r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3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Inleiding</a:t>
            </a:r>
            <a:endParaRPr lang="nl-NL" sz="4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dirty="0" smtClean="0"/>
              <a:t>Problemen lijken veel op die bij vakken als aardrijkskunde, geschiedenis, economie:</a:t>
            </a:r>
          </a:p>
          <a:p>
            <a:pPr lvl="1"/>
            <a:r>
              <a:rPr lang="nl-NL" sz="3600" dirty="0" smtClean="0"/>
              <a:t>Grote hoeveelheden stof overzien</a:t>
            </a:r>
          </a:p>
          <a:p>
            <a:pPr lvl="1"/>
            <a:r>
              <a:rPr lang="nl-NL" sz="3600" dirty="0" smtClean="0"/>
              <a:t>Hoofd- en bijzaken onderscheiden</a:t>
            </a:r>
          </a:p>
          <a:p>
            <a:pPr lvl="1"/>
            <a:r>
              <a:rPr lang="nl-NL" sz="3600" dirty="0" smtClean="0"/>
              <a:t>Structuur en samenhang in de stof zien</a:t>
            </a:r>
          </a:p>
          <a:p>
            <a:pPr lvl="1"/>
            <a:r>
              <a:rPr lang="nl-NL" sz="3600" dirty="0" smtClean="0"/>
              <a:t>Kennis toepassen in vragen met veel kennisbronnen (taal, figuren, prenten, atlas, </a:t>
            </a:r>
            <a:r>
              <a:rPr lang="nl-NL" sz="3600" dirty="0" err="1" smtClean="0"/>
              <a:t>BiNaS</a:t>
            </a:r>
            <a:r>
              <a:rPr lang="nl-NL" sz="3600" dirty="0" smtClean="0"/>
              <a:t>)</a:t>
            </a:r>
          </a:p>
          <a:p>
            <a:pPr lvl="1"/>
            <a:endParaRPr lang="nl-NL" sz="4000" dirty="0" smtClean="0"/>
          </a:p>
          <a:p>
            <a:r>
              <a:rPr lang="nl-NL" sz="4000" b="1" dirty="0" smtClean="0"/>
              <a:t>Doel: We willen leerlingen beter leren helpen dit beter te doen</a:t>
            </a:r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4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 smtClean="0"/>
              <a:t>Inleiding</a:t>
            </a:r>
            <a:endParaRPr lang="nl-NL" sz="4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2427" t="24221" r="24420" b="18393"/>
          <a:stretch/>
        </p:blipFill>
        <p:spPr>
          <a:xfrm>
            <a:off x="155021" y="1550830"/>
            <a:ext cx="12649958" cy="5579240"/>
          </a:xfrm>
          <a:prstGeom prst="rect">
            <a:avLst/>
          </a:prstGeom>
        </p:spPr>
      </p:pic>
      <p:sp>
        <p:nvSpPr>
          <p:cNvPr id="8" name="Bijschrift met afgeronde rechthoek 7"/>
          <p:cNvSpPr/>
          <p:nvPr/>
        </p:nvSpPr>
        <p:spPr>
          <a:xfrm>
            <a:off x="729848" y="6823496"/>
            <a:ext cx="11500303" cy="1651263"/>
          </a:xfrm>
          <a:prstGeom prst="wedgeRoundRectCallout">
            <a:avLst>
              <a:gd name="adj1" fmla="val 21124"/>
              <a:gd name="adj2" fmla="val -13496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nadenkt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over je </a:t>
            </a: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weten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denken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leren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het </a:t>
            </a: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leren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bent over hoe je </a:t>
            </a: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moet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leren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Bijschrift met afgeronde rechthoek 10"/>
          <p:cNvSpPr/>
          <p:nvPr/>
        </p:nvSpPr>
        <p:spPr>
          <a:xfrm>
            <a:off x="729848" y="6823496"/>
            <a:ext cx="11500303" cy="2134618"/>
          </a:xfrm>
          <a:prstGeom prst="wedgeRoundRectCallout">
            <a:avLst>
              <a:gd name="adj1" fmla="val -24685"/>
              <a:gd name="adj2" fmla="val -1116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 gaat </a:t>
            </a:r>
            <a:r>
              <a:rPr lang="nl-NL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samen:</a:t>
            </a:r>
            <a:endParaRPr lang="nl-NL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Vanuit het leren van het vak leren </a:t>
            </a:r>
            <a:endParaRPr lang="nl-NL" sz="4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je </a:t>
            </a:r>
            <a:r>
              <a:rPr lang="nl-NL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vak het beste kunt </a:t>
            </a:r>
            <a:r>
              <a:rPr lang="nl-NL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leren.</a:t>
            </a:r>
            <a:endParaRPr lang="nl-NL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5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Inleiding</a:t>
            </a:r>
            <a:endParaRPr lang="nl-NL" sz="4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 err="1" smtClean="0"/>
              <a:t>Docentontwikkelteam</a:t>
            </a:r>
            <a:r>
              <a:rPr lang="nl-NL" sz="3600" dirty="0" smtClean="0"/>
              <a:t> samengesteld, twee scholen, vier vakken, acht docenten en vakdidactici/onderwijskundige</a:t>
            </a:r>
          </a:p>
          <a:p>
            <a:r>
              <a:rPr lang="nl-NL" sz="3600" dirty="0" smtClean="0"/>
              <a:t>Werkwijze:</a:t>
            </a:r>
          </a:p>
          <a:p>
            <a:pPr lvl="1"/>
            <a:r>
              <a:rPr lang="nl-NL" sz="3600" dirty="0" smtClean="0"/>
              <a:t>Zelfbewust worden van hoe je een vakinhoudelijk probleem aanpakt</a:t>
            </a:r>
          </a:p>
          <a:p>
            <a:pPr lvl="1"/>
            <a:r>
              <a:rPr lang="nl-NL" sz="3600" dirty="0" smtClean="0"/>
              <a:t>Wat doe ik hier nu al mee in mijn onderwijs?</a:t>
            </a:r>
          </a:p>
          <a:p>
            <a:pPr lvl="1"/>
            <a:r>
              <a:rPr lang="nl-NL" sz="3600" dirty="0" smtClean="0"/>
              <a:t>Bewustwording: hoe leer ik het vak? </a:t>
            </a:r>
            <a:r>
              <a:rPr lang="nl-NL" sz="3600" dirty="0" smtClean="0">
                <a:sym typeface="Wingdings" panose="05000000000000000000" pitchFamily="2" charset="2"/>
              </a:rPr>
              <a:t> hoe leer ik de leerlingen het vak leren?</a:t>
            </a:r>
          </a:p>
          <a:p>
            <a:pPr lvl="1"/>
            <a:r>
              <a:rPr lang="nl-NL" sz="3600" dirty="0" smtClean="0">
                <a:sym typeface="Wingdings" panose="05000000000000000000" pitchFamily="2" charset="2"/>
              </a:rPr>
              <a:t>Hoe verder aanscherpen: docentgedrag, lesmateriaal ontwikkelen/aanpassen</a:t>
            </a:r>
          </a:p>
          <a:p>
            <a:r>
              <a:rPr lang="nl-NL" sz="3600" dirty="0" smtClean="0">
                <a:sym typeface="Wingdings" panose="05000000000000000000" pitchFamily="2" charset="2"/>
              </a:rPr>
              <a:t>Eerste jaar: vooral in de les. Nu tweede jaar: thuis</a:t>
            </a:r>
            <a:endParaRPr lang="nl-NL" sz="3600" dirty="0" smtClean="0"/>
          </a:p>
          <a:p>
            <a:endParaRPr lang="nl-NL" sz="3600" dirty="0" smtClean="0"/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6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7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 smtClean="0"/>
              <a:t>Afbakening</a:t>
            </a:r>
            <a:r>
              <a:rPr lang="en-GB" sz="4400" dirty="0" smtClean="0"/>
              <a:t> van de DOT</a:t>
            </a:r>
            <a:endParaRPr lang="en-GB" sz="4400" dirty="0"/>
          </a:p>
        </p:txBody>
      </p:sp>
      <p:pic>
        <p:nvPicPr>
          <p:cNvPr id="1026" name="Picture 2" descr="Afbeeldingsresultaat voor boekaarts 3 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8" y="2672366"/>
            <a:ext cx="5808480" cy="370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00039" y="5104044"/>
            <a:ext cx="57195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Leerstrategieën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(Her)structureren van kennis</a:t>
            </a:r>
          </a:p>
          <a:p>
            <a:r>
              <a:rPr lang="nl-N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nl-NL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r>
              <a:rPr lang="nl-N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maken, visualiseren/ 	</a:t>
            </a:r>
            <a:r>
              <a:rPr lang="nl-NL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conceptmaps</a:t>
            </a:r>
            <a:r>
              <a:rPr lang="nl-N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Koppelen van kennis</a:t>
            </a:r>
          </a:p>
          <a:p>
            <a:r>
              <a:rPr lang="nl-N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	(activeren van voorkennis) </a:t>
            </a:r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Rechte verbindingslijn 5"/>
          <p:cNvCxnSpPr>
            <a:endCxn id="25" idx="2"/>
          </p:cNvCxnSpPr>
          <p:nvPr/>
        </p:nvCxnSpPr>
        <p:spPr>
          <a:xfrm>
            <a:off x="3657600" y="4586068"/>
            <a:ext cx="2822575" cy="1833736"/>
          </a:xfrm>
          <a:prstGeom prst="line">
            <a:avLst/>
          </a:prstGeom>
          <a:ln w="38100">
            <a:solidFill>
              <a:srgbClr val="B301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endCxn id="12" idx="1"/>
          </p:cNvCxnSpPr>
          <p:nvPr/>
        </p:nvCxnSpPr>
        <p:spPr>
          <a:xfrm flipV="1">
            <a:off x="4428145" y="3476025"/>
            <a:ext cx="2653909" cy="691058"/>
          </a:xfrm>
          <a:prstGeom prst="line">
            <a:avLst/>
          </a:prstGeom>
          <a:ln>
            <a:solidFill>
              <a:srgbClr val="B301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11"/>
          <p:cNvSpPr txBox="1">
            <a:spLocks noGrp="1"/>
          </p:cNvSpPr>
          <p:nvPr>
            <p:ph idx="1"/>
          </p:nvPr>
        </p:nvSpPr>
        <p:spPr>
          <a:xfrm>
            <a:off x="7082054" y="2885675"/>
            <a:ext cx="5921159" cy="118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Plannen (doelen stellen, tijdsschema maken)</a:t>
            </a:r>
          </a:p>
          <a:p>
            <a:pPr marL="187325" indent="-187325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Monitoren (diagnostische toetsen)</a:t>
            </a:r>
          </a:p>
          <a:p>
            <a:pPr marL="187325" indent="-187325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Evalueren (resultaat en proces)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Rechte verbindingslijn 15"/>
          <p:cNvCxnSpPr>
            <a:endCxn id="18" idx="2"/>
          </p:cNvCxnSpPr>
          <p:nvPr/>
        </p:nvCxnSpPr>
        <p:spPr>
          <a:xfrm flipV="1">
            <a:off x="4754880" y="2670906"/>
            <a:ext cx="2179250" cy="642696"/>
          </a:xfrm>
          <a:prstGeom prst="line">
            <a:avLst/>
          </a:prstGeom>
          <a:ln>
            <a:solidFill>
              <a:srgbClr val="B301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inhoud 11"/>
          <p:cNvSpPr txBox="1">
            <a:spLocks/>
          </p:cNvSpPr>
          <p:nvPr/>
        </p:nvSpPr>
        <p:spPr bwMode="auto">
          <a:xfrm>
            <a:off x="4008447" y="1490207"/>
            <a:ext cx="5851365" cy="118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>
            <a:lvl1pPr marL="358775" indent="-358775" algn="l" defTabSz="649288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defTabSz="649288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4425" indent="-358775" algn="l" defTabSz="649288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300" indent="-358775" algn="l" defTabSz="649288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6588" indent="-358775" algn="l" defTabSz="649288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516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791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067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342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Resource management</a:t>
            </a:r>
          </a:p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Zelfkennis en het inzetten van de omgeving (om hulp vragen, passende leeromgeving).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al 24"/>
          <p:cNvSpPr/>
          <p:nvPr/>
        </p:nvSpPr>
        <p:spPr>
          <a:xfrm>
            <a:off x="6480175" y="4526881"/>
            <a:ext cx="6481474" cy="3785846"/>
          </a:xfrm>
          <a:prstGeom prst="ellipse">
            <a:avLst/>
          </a:prstGeom>
          <a:noFill/>
          <a:ln w="57150">
            <a:solidFill>
              <a:srgbClr val="B301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984334" y="8459487"/>
            <a:ext cx="1123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Uit: </a:t>
            </a:r>
            <a:r>
              <a:rPr lang="nl-NL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Boekaerts</a:t>
            </a:r>
            <a:r>
              <a:rPr lang="nl-N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(1996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Self-regulated learning at the junction of cognition and motivation. </a:t>
            </a:r>
            <a:r>
              <a:rPr lang="en-GB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Psychologist</a:t>
            </a:r>
            <a:r>
              <a:rPr lang="nl-NL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</a:t>
            </a:r>
            <a:r>
              <a:rPr lang="nl-N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(2), 100–112.</a:t>
            </a:r>
            <a:endParaRPr lang="nl-NL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 bwMode="auto">
          <a:xfrm>
            <a:off x="1481654" y="8912342"/>
            <a:ext cx="4565856" cy="442035"/>
          </a:xfrm>
          <a:prstGeom prst="rect">
            <a:avLst/>
          </a:prstGeom>
          <a:solidFill>
            <a:srgbClr val="B72822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Dia: bijeenkomst 1 DOT, Lieke Jager</a:t>
            </a:r>
          </a:p>
        </p:txBody>
      </p:sp>
      <p:sp>
        <p:nvSpPr>
          <p:cNvPr id="15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C20578A-463A-40E3-96DB-F762BC98CFD9}" type="slidenum"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7</a:t>
            </a:fld>
            <a:r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6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Inleiding</a:t>
            </a:r>
            <a:endParaRPr lang="nl-NL" sz="4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 smtClean="0"/>
              <a:t>Kortom: lessen maken over </a:t>
            </a:r>
            <a:r>
              <a:rPr lang="nl-NL" sz="3600" b="1" dirty="0" smtClean="0"/>
              <a:t>hoe</a:t>
            </a:r>
            <a:r>
              <a:rPr lang="nl-NL" sz="3600" dirty="0" smtClean="0"/>
              <a:t> je leert</a:t>
            </a:r>
            <a:r>
              <a:rPr lang="nl-NL" sz="3600" dirty="0"/>
              <a:t> </a:t>
            </a:r>
            <a:r>
              <a:rPr lang="nl-NL" sz="3600" dirty="0" smtClean="0"/>
              <a:t>en de wereld moet bekijken als </a:t>
            </a:r>
            <a:r>
              <a:rPr lang="nl-NL" sz="3600" b="1" dirty="0" smtClean="0"/>
              <a:t>bioloog</a:t>
            </a:r>
            <a:r>
              <a:rPr lang="nl-NL" sz="3600" dirty="0" smtClean="0"/>
              <a:t>, geograaf, econoom of historicus.</a:t>
            </a:r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r>
              <a:rPr lang="nl-NL" sz="3600" dirty="0" smtClean="0"/>
              <a:t>Tijd voor een voorbeeld.</a:t>
            </a:r>
          </a:p>
          <a:p>
            <a:pPr lvl="1"/>
            <a:r>
              <a:rPr lang="nl-NL" sz="3600" dirty="0" smtClean="0"/>
              <a:t>Lessituatie, V5. Frank is de docent.</a:t>
            </a:r>
          </a:p>
          <a:p>
            <a:pPr lvl="1"/>
            <a:r>
              <a:rPr lang="nl-NL" sz="3600" dirty="0" smtClean="0"/>
              <a:t>Rolverdeling deelnemers:</a:t>
            </a:r>
          </a:p>
          <a:p>
            <a:pPr lvl="2"/>
            <a:r>
              <a:rPr lang="nl-NL" sz="3200" dirty="0" smtClean="0"/>
              <a:t>30 deelnemers spelen </a:t>
            </a:r>
            <a:r>
              <a:rPr lang="nl-NL" sz="3200" dirty="0" err="1" smtClean="0"/>
              <a:t>leerlingrol</a:t>
            </a:r>
            <a:endParaRPr lang="nl-NL" sz="3200" dirty="0" smtClean="0"/>
          </a:p>
          <a:p>
            <a:pPr lvl="2"/>
            <a:r>
              <a:rPr lang="nl-NL" sz="3200" dirty="0" smtClean="0"/>
              <a:t>14 deelnemers observeren met observatieformulier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899762" y="37392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defTabSz="649288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BE2E1A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2pPr>
            <a:lvl3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3pPr>
            <a:lvl4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4pPr>
            <a:lvl5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5pPr>
            <a:lvl6pPr marL="4572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6pPr>
            <a:lvl7pPr marL="9144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7pPr>
            <a:lvl8pPr marL="13716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8pPr>
            <a:lvl9pPr marL="18288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9pPr>
          </a:lstStyle>
          <a:p>
            <a:r>
              <a:rPr lang="nl-NL" sz="4400" dirty="0" smtClean="0"/>
              <a:t>Werkvorm 1</a:t>
            </a:r>
            <a:endParaRPr lang="nl-NL" sz="440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8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>
                <a:solidFill>
                  <a:schemeClr val="bg1"/>
                </a:solidFill>
              </a:rPr>
              <a:t>Populatiegroottes bepalen</a:t>
            </a:r>
            <a:endParaRPr lang="nl-NL" sz="4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bg1"/>
                </a:solidFill>
              </a:rPr>
              <a:t>Instructie</a:t>
            </a:r>
          </a:p>
          <a:p>
            <a:r>
              <a:rPr lang="nl-NL" sz="3600" dirty="0" smtClean="0">
                <a:solidFill>
                  <a:schemeClr val="bg1"/>
                </a:solidFill>
              </a:rPr>
              <a:t>Je krijgt bladen met daarop populaties.</a:t>
            </a:r>
          </a:p>
          <a:p>
            <a:r>
              <a:rPr lang="nl-NL" sz="3600" dirty="0" smtClean="0">
                <a:solidFill>
                  <a:schemeClr val="bg1"/>
                </a:solidFill>
              </a:rPr>
              <a:t>Werken in tweetallen</a:t>
            </a:r>
          </a:p>
          <a:p>
            <a:r>
              <a:rPr lang="nl-NL" sz="3600" dirty="0" smtClean="0">
                <a:solidFill>
                  <a:schemeClr val="bg1"/>
                </a:solidFill>
              </a:rPr>
              <a:t>Doel: bepaal hoeveel er van iets op staan (zie vraag op je blad).</a:t>
            </a:r>
          </a:p>
          <a:p>
            <a:r>
              <a:rPr lang="nl-NL" sz="3600" dirty="0" smtClean="0">
                <a:solidFill>
                  <a:schemeClr val="bg1"/>
                </a:solidFill>
              </a:rPr>
              <a:t>5 minuten de tijd.</a:t>
            </a:r>
          </a:p>
          <a:p>
            <a:r>
              <a:rPr lang="nl-NL" sz="3600" dirty="0">
                <a:solidFill>
                  <a:schemeClr val="bg1"/>
                </a:solidFill>
              </a:rPr>
              <a:t>Werk je stappen uit op papier.</a:t>
            </a:r>
          </a:p>
          <a:p>
            <a:r>
              <a:rPr lang="nl-NL" sz="3600" dirty="0" smtClean="0">
                <a:solidFill>
                  <a:schemeClr val="bg1"/>
                </a:solidFill>
              </a:rPr>
              <a:t>Klaar? Probeer de andere zijde van het blad.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600" dirty="0" smtClean="0">
                <a:solidFill>
                  <a:schemeClr val="bg1"/>
                </a:solidFill>
              </a:rPr>
              <a:t>Nabespreking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177801"/>
            <a:ext cx="3527825" cy="337234"/>
          </a:xfrm>
        </p:spPr>
        <p:txBody>
          <a:bodyPr/>
          <a:lstStyle/>
          <a:p>
            <a:r>
              <a:rPr lang="nl-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1: populatiegroottes bepalen</a:t>
            </a:r>
            <a:endParaRPr lang="nl-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9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 PPT Algemeen NL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 PPT Algemeen NL 2014</Template>
  <TotalTime>679</TotalTime>
  <Words>1560</Words>
  <Application>Microsoft Office PowerPoint</Application>
  <PresentationFormat>Aangepast</PresentationFormat>
  <Paragraphs>300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8" baseType="lpstr">
      <vt:lpstr>ＭＳ Ｐゴシック</vt:lpstr>
      <vt:lpstr>American Typewriter</vt:lpstr>
      <vt:lpstr>Arial</vt:lpstr>
      <vt:lpstr>Calibri</vt:lpstr>
      <vt:lpstr>Helvetica</vt:lpstr>
      <vt:lpstr>Kievit-Book</vt:lpstr>
      <vt:lpstr>Lucida Grande</vt:lpstr>
      <vt:lpstr>Open Sans</vt:lpstr>
      <vt:lpstr>Wingdings</vt:lpstr>
      <vt:lpstr>ヒラギノ明朝 ProN W3</vt:lpstr>
      <vt:lpstr>RU PPT Algemeen NL 2014</vt:lpstr>
      <vt:lpstr>RU Titeldia's</vt:lpstr>
      <vt:lpstr>W34 - Laat het lekker waaien in je klas</vt:lpstr>
      <vt:lpstr>Inhoud</vt:lpstr>
      <vt:lpstr>Inleiding</vt:lpstr>
      <vt:lpstr>Inleiding</vt:lpstr>
      <vt:lpstr>Inleiding</vt:lpstr>
      <vt:lpstr>Inleiding</vt:lpstr>
      <vt:lpstr>Afbakening van de DOT</vt:lpstr>
      <vt:lpstr>Inleiding</vt:lpstr>
      <vt:lpstr>Populatiegroottes bepalen</vt:lpstr>
      <vt:lpstr>Populatiegroottes bepalen</vt:lpstr>
      <vt:lpstr>Werkvorm 2</vt:lpstr>
      <vt:lpstr>Bloedsomloop op zijn kop</vt:lpstr>
      <vt:lpstr>Bloedsomloop op zijn kop</vt:lpstr>
      <vt:lpstr>Hoe kom je erachter hoe dit zit?</vt:lpstr>
      <vt:lpstr>Hoe pakt een bioloog dit aan?</vt:lpstr>
      <vt:lpstr>Bloedsomloop op zijn kop</vt:lpstr>
      <vt:lpstr>Bloedsomloop op zijn kop</vt:lpstr>
      <vt:lpstr>Algemene nabespreking:  inzichten die deze DOT heeft opgeleverd</vt:lpstr>
      <vt:lpstr>Leren door leerlingen</vt:lpstr>
      <vt:lpstr> Aandachtspunten bij begeleiding</vt:lpstr>
      <vt:lpstr> Aandachtspunten nabespreking</vt:lpstr>
      <vt:lpstr>De rol van de docent bij de nabespreking</vt:lpstr>
      <vt:lpstr>De rol van de docent bij de nabespreking</vt:lpstr>
      <vt:lpstr>Ontwerpprincipes voor onderwijs</vt:lpstr>
      <vt:lpstr>Vier observatiecriteria ICALT uitgelicht</vt:lpstr>
      <vt:lpstr>Afronding workshop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u560141</dc:creator>
  <cp:lastModifiedBy>F.vanWielink</cp:lastModifiedBy>
  <cp:revision>56</cp:revision>
  <dcterms:created xsi:type="dcterms:W3CDTF">2014-10-09T12:19:00Z</dcterms:created>
  <dcterms:modified xsi:type="dcterms:W3CDTF">2020-01-06T08:46:44Z</dcterms:modified>
</cp:coreProperties>
</file>