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35"/>
  </p:notesMasterIdLst>
  <p:handoutMasterIdLst>
    <p:handoutMasterId r:id="rId36"/>
  </p:handoutMasterIdLst>
  <p:sldIdLst>
    <p:sldId id="256" r:id="rId3"/>
    <p:sldId id="264" r:id="rId4"/>
    <p:sldId id="269" r:id="rId5"/>
    <p:sldId id="321" r:id="rId6"/>
    <p:sldId id="285" r:id="rId7"/>
    <p:sldId id="320" r:id="rId8"/>
    <p:sldId id="314" r:id="rId9"/>
    <p:sldId id="324" r:id="rId10"/>
    <p:sldId id="319" r:id="rId11"/>
    <p:sldId id="292" r:id="rId12"/>
    <p:sldId id="274" r:id="rId13"/>
    <p:sldId id="303" r:id="rId14"/>
    <p:sldId id="304" r:id="rId15"/>
    <p:sldId id="305" r:id="rId16"/>
    <p:sldId id="315" r:id="rId17"/>
    <p:sldId id="306" r:id="rId18"/>
    <p:sldId id="566" r:id="rId19"/>
    <p:sldId id="317" r:id="rId20"/>
    <p:sldId id="331" r:id="rId21"/>
    <p:sldId id="275" r:id="rId22"/>
    <p:sldId id="330" r:id="rId23"/>
    <p:sldId id="316" r:id="rId24"/>
    <p:sldId id="567" r:id="rId25"/>
    <p:sldId id="563" r:id="rId26"/>
    <p:sldId id="322" r:id="rId27"/>
    <p:sldId id="325" r:id="rId28"/>
    <p:sldId id="310" r:id="rId29"/>
    <p:sldId id="564" r:id="rId30"/>
    <p:sldId id="329" r:id="rId31"/>
    <p:sldId id="284" r:id="rId32"/>
    <p:sldId id="565" r:id="rId33"/>
    <p:sldId id="312" r:id="rId34"/>
  </p:sldIdLst>
  <p:sldSz cx="13003213" cy="9756775"/>
  <p:notesSz cx="6669088" cy="9872663"/>
  <p:defaultTextStyle>
    <a:defPPr>
      <a:defRPr lang="nl-NL"/>
    </a:defPPr>
    <a:lvl1pPr algn="l" defTabSz="64928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649288" indent="-192088" algn="l" defTabSz="64928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300163" indent="-385763" algn="l" defTabSz="64928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949450" indent="-577850" algn="l" defTabSz="64928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600325" indent="-771525" algn="l" defTabSz="64928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3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sselink, A.J.M.J. (José)" initials="BA(" lastIdx="1" clrIdx="0">
    <p:extLst>
      <p:ext uri="{19B8F6BF-5375-455C-9EA6-DF929625EA0E}">
        <p15:presenceInfo xmlns:p15="http://schemas.microsoft.com/office/powerpoint/2012/main" userId="S-1-5-21-1789600257-1808789601-1919347443-2695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B72822"/>
    <a:srgbClr val="A8011B"/>
    <a:srgbClr val="BF2E1B"/>
    <a:srgbClr val="B3011B"/>
    <a:srgbClr val="B72E1B"/>
    <a:srgbClr val="00332B"/>
    <a:srgbClr val="E8CDCC"/>
    <a:srgbClr val="BE2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A9620B-906A-43A5-8E3E-B9FBAB1A80B5}" v="1" dt="2021-11-10T08:56:48.4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24" autoAdjust="0"/>
    <p:restoredTop sz="94628" autoAdjust="0"/>
  </p:normalViewPr>
  <p:slideViewPr>
    <p:cSldViewPr snapToGrid="0" snapToObjects="1">
      <p:cViewPr varScale="1">
        <p:scale>
          <a:sx n="55" d="100"/>
          <a:sy n="55" d="100"/>
        </p:scale>
        <p:origin x="1944" y="43"/>
      </p:cViewPr>
      <p:guideLst>
        <p:guide orient="horz" pos="3073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3" d="100"/>
          <a:sy n="133" d="100"/>
        </p:scale>
        <p:origin x="-4344" y="-112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.vanWielink | Pax Christi College" userId="bc946279-1f6d-477a-a8f2-cad9cf7c8e30" providerId="ADAL" clId="{0FA9620B-906A-43A5-8E3E-B9FBAB1A80B5}"/>
    <pc:docChg chg="modNotesMaster modHandout">
      <pc:chgData name="F.vanWielink | Pax Christi College" userId="bc946279-1f6d-477a-a8f2-cad9cf7c8e30" providerId="ADAL" clId="{0FA9620B-906A-43A5-8E3E-B9FBAB1A80B5}" dt="2021-11-10T08:56:48.422" v="0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93633"/>
          </a:xfrm>
          <a:prstGeom prst="rect">
            <a:avLst/>
          </a:prstGeom>
        </p:spPr>
        <p:txBody>
          <a:bodyPr vert="horz" lIns="94519" tIns="47260" rIns="94519" bIns="47260" rtlCol="0"/>
          <a:lstStyle>
            <a:lvl1pPr algn="l" defTabSz="672172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Koptekst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3633"/>
          </a:xfrm>
          <a:prstGeom prst="rect">
            <a:avLst/>
          </a:prstGeom>
        </p:spPr>
        <p:txBody>
          <a:bodyPr vert="horz" lIns="94519" tIns="47260" rIns="94519" bIns="47260" rtlCol="0"/>
          <a:lstStyle>
            <a:lvl1pPr algn="r" defTabSz="672172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C1A952E-78C8-49BF-8195-98D05ACFBCF3}" type="datetime1">
              <a:rPr lang="nl-NL"/>
              <a:pPr>
                <a:defRPr/>
              </a:pPr>
              <a:t>10-11-2021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377317"/>
            <a:ext cx="2889938" cy="493633"/>
          </a:xfrm>
          <a:prstGeom prst="rect">
            <a:avLst/>
          </a:prstGeom>
        </p:spPr>
        <p:txBody>
          <a:bodyPr vert="horz" lIns="94519" tIns="47260" rIns="94519" bIns="47260" rtlCol="0" anchor="b"/>
          <a:lstStyle>
            <a:lvl1pPr algn="l" defTabSz="672172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3633"/>
          </a:xfrm>
          <a:prstGeom prst="rect">
            <a:avLst/>
          </a:prstGeom>
        </p:spPr>
        <p:txBody>
          <a:bodyPr vert="horz" lIns="94519" tIns="47260" rIns="94519" bIns="47260" rtlCol="0" anchor="b"/>
          <a:lstStyle>
            <a:lvl1pPr algn="r" defTabSz="672172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093D68E-0F63-40F0-9C6E-674C849AC25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93633"/>
          </a:xfrm>
          <a:prstGeom prst="rect">
            <a:avLst/>
          </a:prstGeom>
        </p:spPr>
        <p:txBody>
          <a:bodyPr vert="horz" lIns="94519" tIns="47260" rIns="94519" bIns="47260" rtlCol="0"/>
          <a:lstStyle>
            <a:lvl1pPr algn="l" defTabSz="672172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Koptekst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3633"/>
          </a:xfrm>
          <a:prstGeom prst="rect">
            <a:avLst/>
          </a:prstGeom>
        </p:spPr>
        <p:txBody>
          <a:bodyPr vert="horz" lIns="94519" tIns="47260" rIns="94519" bIns="47260" rtlCol="0"/>
          <a:lstStyle>
            <a:lvl1pPr algn="r" defTabSz="672172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E58BD6F-2E3F-4E45-B8F8-C9D79031E7C3}" type="datetime1">
              <a:rPr lang="nl-NL"/>
              <a:pPr>
                <a:defRPr/>
              </a:pPr>
              <a:t>10-11-2021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68363" y="739775"/>
            <a:ext cx="4932362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19" tIns="47260" rIns="94519" bIns="4726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689516"/>
            <a:ext cx="5335270" cy="4442698"/>
          </a:xfrm>
          <a:prstGeom prst="rect">
            <a:avLst/>
          </a:prstGeom>
        </p:spPr>
        <p:txBody>
          <a:bodyPr vert="horz" lIns="94519" tIns="47260" rIns="94519" bIns="47260" rtlCol="0"/>
          <a:lstStyle/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889938" cy="493633"/>
          </a:xfrm>
          <a:prstGeom prst="rect">
            <a:avLst/>
          </a:prstGeom>
        </p:spPr>
        <p:txBody>
          <a:bodyPr vert="horz" lIns="94519" tIns="47260" rIns="94519" bIns="47260" rtlCol="0" anchor="b"/>
          <a:lstStyle>
            <a:lvl1pPr algn="l" defTabSz="672172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3633"/>
          </a:xfrm>
          <a:prstGeom prst="rect">
            <a:avLst/>
          </a:prstGeom>
        </p:spPr>
        <p:txBody>
          <a:bodyPr vert="horz" lIns="94519" tIns="47260" rIns="94519" bIns="47260" rtlCol="0" anchor="b"/>
          <a:lstStyle>
            <a:lvl1pPr algn="r" defTabSz="672172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F251AD9-12E3-4A0A-B343-BBE99D41866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649288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9288" algn="l" defTabSz="649288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0163" algn="l" defTabSz="649288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49450" algn="l" defTabSz="649288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00325" algn="l" defTabSz="649288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51378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01653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51929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02204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Teaching </a:t>
            </a:r>
            <a:r>
              <a:rPr lang="nl-NL" dirty="0" err="1"/>
              <a:t>enquiry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baseline="0" dirty="0"/>
              <a:t> mysteries </a:t>
            </a:r>
            <a:r>
              <a:rPr lang="nl-NL" baseline="0" dirty="0" err="1"/>
              <a:t>incorporated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0227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u.nl/docentenacademie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6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00000" y="1800000"/>
            <a:ext cx="5400000" cy="6120000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660000" y="1800000"/>
            <a:ext cx="5400000" cy="6120000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AB587-A8D2-4B78-8F0D-77D8F09C2B2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7D0C4-D303-46C5-B8B9-6CD0192FDE59}" type="datetime1">
              <a:rPr lang="nl-NL" smtClean="0"/>
              <a:t>10-11-2021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kolomm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900003" y="2070774"/>
            <a:ext cx="11047652" cy="6287780"/>
          </a:xfrm>
        </p:spPr>
        <p:txBody>
          <a:bodyPr numCol="2"/>
          <a:lstStyle>
            <a:lvl1pPr marL="0" indent="0" algn="l">
              <a:buNone/>
              <a:defRPr sz="2500">
                <a:latin typeface="+mn-lt"/>
              </a:defRPr>
            </a:lvl1pPr>
            <a:lvl2pPr>
              <a:buFont typeface="Lucida Grande"/>
              <a:buChar char="-"/>
              <a:defRPr sz="2100">
                <a:latin typeface="+mn-lt"/>
              </a:defRPr>
            </a:lvl2pPr>
            <a:lvl3pPr>
              <a:buFont typeface="Lucida Grande"/>
              <a:buChar char="-"/>
              <a:defRPr sz="2100">
                <a:latin typeface="+mn-lt"/>
              </a:defRPr>
            </a:lvl3pPr>
            <a:lvl4pPr>
              <a:buFont typeface="Lucida Grande"/>
              <a:buChar char="-"/>
              <a:defRPr sz="2100">
                <a:latin typeface="+mn-lt"/>
              </a:defRPr>
            </a:lvl4pPr>
            <a:lvl5pPr>
              <a:buFont typeface="Lucida Grande"/>
              <a:buChar char="-"/>
              <a:defRPr sz="2100">
                <a:latin typeface="+mn-lt"/>
              </a:defRPr>
            </a:lvl5pPr>
          </a:lstStyle>
          <a:p>
            <a:pPr lvl="0"/>
            <a:endParaRPr lang="nl-NL" dirty="0"/>
          </a:p>
          <a:p>
            <a:pPr lvl="0"/>
            <a:endParaRPr lang="nl-NL" dirty="0"/>
          </a:p>
          <a:p>
            <a:pPr lvl="0"/>
            <a:endParaRPr lang="nl-NL" dirty="0"/>
          </a:p>
          <a:p>
            <a:pPr lvl="0"/>
            <a:endParaRPr lang="nl-NL" dirty="0"/>
          </a:p>
          <a:p>
            <a:pPr lvl="0"/>
            <a:endParaRPr lang="nl-NL" dirty="0"/>
          </a:p>
          <a:p>
            <a:pPr lvl="0"/>
            <a:endParaRPr lang="nl-NL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900000" y="1800000"/>
            <a:ext cx="11160000" cy="61200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8EDAD-65C6-4975-8DED-536A6C677CA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7E580-6CF0-492D-A2EF-C1AA5578DCFE}" type="datetime1">
              <a:rPr lang="nl-NL" smtClean="0"/>
              <a:t>10-11-2021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6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00000" y="1800000"/>
            <a:ext cx="5400000" cy="900000"/>
          </a:xfrm>
        </p:spPr>
        <p:txBody>
          <a:bodyPr/>
          <a:lstStyle>
            <a:lvl1pPr marL="0" indent="0">
              <a:buNone/>
              <a:defRPr sz="2500" b="1"/>
            </a:lvl1pPr>
            <a:lvl2pPr marL="650276" indent="0">
              <a:buNone/>
              <a:defRPr sz="2800" b="1"/>
            </a:lvl2pPr>
            <a:lvl3pPr marL="1300551" indent="0">
              <a:buNone/>
              <a:defRPr sz="2600" b="1"/>
            </a:lvl3pPr>
            <a:lvl4pPr marL="1950827" indent="0">
              <a:buNone/>
              <a:defRPr sz="2300" b="1"/>
            </a:lvl4pPr>
            <a:lvl5pPr marL="2601102" indent="0">
              <a:buNone/>
              <a:defRPr sz="2300" b="1"/>
            </a:lvl5pPr>
            <a:lvl6pPr marL="3251378" indent="0">
              <a:buNone/>
              <a:defRPr sz="2300" b="1"/>
            </a:lvl6pPr>
            <a:lvl7pPr marL="3901653" indent="0">
              <a:buNone/>
              <a:defRPr sz="2300" b="1"/>
            </a:lvl7pPr>
            <a:lvl8pPr marL="4551929" indent="0">
              <a:buNone/>
              <a:defRPr sz="2300" b="1"/>
            </a:lvl8pPr>
            <a:lvl9pPr marL="5202204" indent="0">
              <a:buNone/>
              <a:defRPr sz="23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00000" y="2700000"/>
            <a:ext cx="5400000" cy="5220000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60000" y="1800000"/>
            <a:ext cx="5400000" cy="900000"/>
          </a:xfrm>
        </p:spPr>
        <p:txBody>
          <a:bodyPr/>
          <a:lstStyle>
            <a:lvl1pPr marL="0" indent="0">
              <a:buNone/>
              <a:defRPr sz="2500" b="1"/>
            </a:lvl1pPr>
            <a:lvl2pPr marL="650276" indent="0">
              <a:buNone/>
              <a:defRPr sz="2800" b="1"/>
            </a:lvl2pPr>
            <a:lvl3pPr marL="1300551" indent="0">
              <a:buNone/>
              <a:defRPr sz="2600" b="1"/>
            </a:lvl3pPr>
            <a:lvl4pPr marL="1950827" indent="0">
              <a:buNone/>
              <a:defRPr sz="2300" b="1"/>
            </a:lvl4pPr>
            <a:lvl5pPr marL="2601102" indent="0">
              <a:buNone/>
              <a:defRPr sz="2300" b="1"/>
            </a:lvl5pPr>
            <a:lvl6pPr marL="3251378" indent="0">
              <a:buNone/>
              <a:defRPr sz="2300" b="1"/>
            </a:lvl6pPr>
            <a:lvl7pPr marL="3901653" indent="0">
              <a:buNone/>
              <a:defRPr sz="2300" b="1"/>
            </a:lvl7pPr>
            <a:lvl8pPr marL="4551929" indent="0">
              <a:buNone/>
              <a:defRPr sz="2300" b="1"/>
            </a:lvl8pPr>
            <a:lvl9pPr marL="5202204" indent="0">
              <a:buNone/>
              <a:defRPr sz="23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60000" y="2700000"/>
            <a:ext cx="5400000" cy="5220000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72B64-3899-4CC9-8B80-9E4DF15913A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12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1A6D3-6D99-4C4C-9C82-00F31E070040}" type="datetime1">
              <a:rPr lang="nl-NL" smtClean="0"/>
              <a:t>10-11-2021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FCC7B-46E3-4A1B-8CA0-E50958F28AD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18D3A-BFF5-4CC0-BFFE-810DE766DE05}" type="datetime1">
              <a:rPr lang="nl-NL" smtClean="0"/>
              <a:t>10-11-2021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77370" y="554351"/>
            <a:ext cx="8944630" cy="6711476"/>
          </a:xfrm>
        </p:spPr>
        <p:txBody>
          <a:bodyPr rtlCol="0">
            <a:noAutofit/>
          </a:bodyPr>
          <a:lstStyle>
            <a:lvl1pPr marL="0" indent="0">
              <a:buNone/>
              <a:defRPr sz="4600"/>
            </a:lvl1pPr>
            <a:lvl2pPr marL="650276" indent="0">
              <a:buNone/>
              <a:defRPr sz="4000"/>
            </a:lvl2pPr>
            <a:lvl3pPr marL="1300551" indent="0">
              <a:buNone/>
              <a:defRPr sz="3400"/>
            </a:lvl3pPr>
            <a:lvl4pPr marL="1950827" indent="0">
              <a:buNone/>
              <a:defRPr sz="2800"/>
            </a:lvl4pPr>
            <a:lvl5pPr marL="2601102" indent="0">
              <a:buNone/>
              <a:defRPr sz="2800"/>
            </a:lvl5pPr>
            <a:lvl6pPr marL="3251378" indent="0">
              <a:buNone/>
              <a:defRPr sz="2800"/>
            </a:lvl6pPr>
            <a:lvl7pPr marL="3901653" indent="0">
              <a:buNone/>
              <a:defRPr sz="2800"/>
            </a:lvl7pPr>
            <a:lvl8pPr marL="4551929" indent="0">
              <a:buNone/>
              <a:defRPr sz="2800"/>
            </a:lvl8pPr>
            <a:lvl9pPr marL="5202204" indent="0">
              <a:buNone/>
              <a:defRPr sz="28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77370" y="7265828"/>
            <a:ext cx="8944630" cy="796768"/>
          </a:xfrm>
        </p:spPr>
        <p:txBody>
          <a:bodyPr/>
          <a:lstStyle>
            <a:lvl1pPr marL="0" indent="0" algn="ctr">
              <a:buNone/>
              <a:defRPr sz="1800"/>
            </a:lvl1pPr>
            <a:lvl2pPr marL="650276" indent="0">
              <a:buNone/>
              <a:defRPr sz="1700"/>
            </a:lvl2pPr>
            <a:lvl3pPr marL="1300551" indent="0">
              <a:buNone/>
              <a:defRPr sz="1400"/>
            </a:lvl3pPr>
            <a:lvl4pPr marL="1950827" indent="0">
              <a:buNone/>
              <a:defRPr sz="1300"/>
            </a:lvl4pPr>
            <a:lvl5pPr marL="2601102" indent="0">
              <a:buNone/>
              <a:defRPr sz="1300"/>
            </a:lvl5pPr>
            <a:lvl6pPr marL="3251378" indent="0">
              <a:buNone/>
              <a:defRPr sz="1300"/>
            </a:lvl6pPr>
            <a:lvl7pPr marL="3901653" indent="0">
              <a:buNone/>
              <a:defRPr sz="1300"/>
            </a:lvl7pPr>
            <a:lvl8pPr marL="4551929" indent="0">
              <a:buNone/>
              <a:defRPr sz="1300"/>
            </a:lvl8pPr>
            <a:lvl9pPr marL="5202204" indent="0">
              <a:buNone/>
              <a:defRPr sz="13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9CBF3-D655-47F2-B1E7-8E349BA0C0AC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C3585-C11F-44BC-8575-B007A30CA458}" type="datetime1">
              <a:rPr lang="nl-NL" smtClean="0"/>
              <a:t>10-11-2021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ot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13644" y="5408964"/>
            <a:ext cx="5734233" cy="350065"/>
          </a:xfrm>
        </p:spPr>
        <p:txBody>
          <a:bodyPr/>
          <a:lstStyle>
            <a:lvl1pPr>
              <a:defRPr sz="3600" b="1" baseline="30000">
                <a:solidFill>
                  <a:srgbClr val="BF2E1B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nl-NL" dirty="0"/>
              <a:t>Contact</a:t>
            </a:r>
            <a:br>
              <a:rPr lang="nl-NL" dirty="0"/>
            </a:br>
            <a:br>
              <a:rPr lang="nl-NL" b="0" i="0" dirty="0">
                <a:solidFill>
                  <a:srgbClr val="222222"/>
                </a:solidFill>
                <a:effectLst/>
                <a:latin typeface="Open Sans"/>
              </a:rPr>
            </a:br>
            <a:endParaRPr lang="nl-NL" dirty="0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F4AB2-C9AA-451D-9D74-D9232C066F6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77C8C-13DF-4975-ADC8-485106ED0B3A}" type="datetime1">
              <a:rPr lang="nl-NL" smtClean="0"/>
              <a:t>10-11-2021</a:t>
            </a:fld>
            <a:endParaRPr lang="nl-NL" dirty="0"/>
          </a:p>
        </p:txBody>
      </p:sp>
      <p:sp>
        <p:nvSpPr>
          <p:cNvPr id="6" name="Tekstvak 5"/>
          <p:cNvSpPr txBox="1"/>
          <p:nvPr userDrawn="1"/>
        </p:nvSpPr>
        <p:spPr>
          <a:xfrm>
            <a:off x="8730456" y="228282"/>
            <a:ext cx="4537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dirty="0">
                <a:solidFill>
                  <a:srgbClr val="BF2E1B"/>
                </a:solidFill>
                <a:latin typeface="Calibri" pitchFamily="34" charset="0"/>
              </a:rPr>
              <a:t>Radboud Docenten Academie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1170659" y="5254378"/>
            <a:ext cx="443388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dirty="0"/>
            </a:br>
            <a:r>
              <a:rPr lang="nl-NL" sz="2000" dirty="0">
                <a:latin typeface="Calibri" panose="020F0502020204030204" pitchFamily="34" charset="0"/>
              </a:rPr>
              <a:t>Radboud Docenten Academie</a:t>
            </a:r>
            <a:br>
              <a:rPr lang="nl-NL" sz="2000" dirty="0">
                <a:latin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</a:rPr>
              <a:t>Telefoon: (024) 361 55 72</a:t>
            </a:r>
            <a:br>
              <a:rPr lang="nl-NL" sz="2000" dirty="0">
                <a:latin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</a:rPr>
              <a:t>E-mail:</a:t>
            </a:r>
            <a:br>
              <a:rPr lang="nl-NL" sz="2000" dirty="0">
                <a:latin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</a:rPr>
              <a:t>Website: </a:t>
            </a:r>
            <a:r>
              <a:rPr lang="nl-NL" sz="2000" dirty="0">
                <a:latin typeface="Calibri" panose="020F0502020204030204" pitchFamily="34" charset="0"/>
                <a:hlinkClick r:id="rId2"/>
              </a:rPr>
              <a:t>www.ru.nl/docentenacademie</a:t>
            </a:r>
            <a:r>
              <a:rPr lang="nl-NL" sz="2000" dirty="0">
                <a:latin typeface="Calibri" panose="020F0502020204030204" pitchFamily="34" charset="0"/>
              </a:rPr>
              <a:t> </a:t>
            </a:r>
            <a:br>
              <a:rPr lang="nl-NL" sz="2000" dirty="0">
                <a:latin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</a:rPr>
              <a:t>Erasmusgebouw 20e verdieping</a:t>
            </a:r>
            <a:br>
              <a:rPr lang="nl-NL" dirty="0"/>
            </a:br>
            <a:endParaRPr lang="nl-NL" dirty="0"/>
          </a:p>
        </p:txBody>
      </p:sp>
      <p:sp>
        <p:nvSpPr>
          <p:cNvPr id="8" name="Titel 1"/>
          <p:cNvSpPr txBox="1">
            <a:spLocks/>
          </p:cNvSpPr>
          <p:nvPr userDrawn="1"/>
        </p:nvSpPr>
        <p:spPr bwMode="auto">
          <a:xfrm>
            <a:off x="2082738" y="6263681"/>
            <a:ext cx="5734233" cy="35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algn="l" defTabSz="649288" rtl="0" fontAlgn="base">
              <a:spcBef>
                <a:spcPct val="0"/>
              </a:spcBef>
              <a:spcAft>
                <a:spcPct val="0"/>
              </a:spcAft>
              <a:defRPr sz="3600" b="1" kern="1200" baseline="30000">
                <a:solidFill>
                  <a:srgbClr val="BF2E1B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defTabSz="6492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2E1A"/>
                </a:solidFill>
                <a:latin typeface="Arial" pitchFamily="34" charset="0"/>
              </a:defRPr>
            </a:lvl2pPr>
            <a:lvl3pPr algn="l" defTabSz="6492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2E1A"/>
                </a:solidFill>
                <a:latin typeface="Arial" pitchFamily="34" charset="0"/>
              </a:defRPr>
            </a:lvl3pPr>
            <a:lvl4pPr algn="l" defTabSz="6492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2E1A"/>
                </a:solidFill>
                <a:latin typeface="Arial" pitchFamily="34" charset="0"/>
              </a:defRPr>
            </a:lvl4pPr>
            <a:lvl5pPr algn="l" defTabSz="6492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2E1A"/>
                </a:solidFill>
                <a:latin typeface="Arial" pitchFamily="34" charset="0"/>
              </a:defRPr>
            </a:lvl5pPr>
            <a:lvl6pPr marL="457200" algn="l" defTabSz="6492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2E1A"/>
                </a:solidFill>
                <a:latin typeface="Arial" pitchFamily="34" charset="0"/>
              </a:defRPr>
            </a:lvl6pPr>
            <a:lvl7pPr marL="914400" algn="l" defTabSz="6492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2E1A"/>
                </a:solidFill>
                <a:latin typeface="Arial" pitchFamily="34" charset="0"/>
              </a:defRPr>
            </a:lvl7pPr>
            <a:lvl8pPr marL="1371600" algn="l" defTabSz="6492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2E1A"/>
                </a:solidFill>
                <a:latin typeface="Arial" pitchFamily="34" charset="0"/>
              </a:defRPr>
            </a:lvl8pPr>
            <a:lvl9pPr marL="1828800" algn="l" defTabSz="6492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2E1A"/>
                </a:solidFill>
                <a:latin typeface="Arial" pitchFamily="34" charset="0"/>
              </a:defRPr>
            </a:lvl9pPr>
          </a:lstStyle>
          <a:p>
            <a:br>
              <a:rPr lang="nl-NL" dirty="0"/>
            </a:br>
            <a:br>
              <a:rPr lang="nl-NL" b="0" dirty="0">
                <a:solidFill>
                  <a:srgbClr val="222222"/>
                </a:solidFill>
                <a:latin typeface="Open Sans"/>
              </a:rPr>
            </a:br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 kolom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00">
                <a:latin typeface="+mn-lt"/>
              </a:defRPr>
            </a:lvl1pPr>
            <a:lvl2pPr>
              <a:buFont typeface="Lucida Grande"/>
              <a:buChar char="-"/>
              <a:defRPr sz="2100">
                <a:latin typeface="+mn-lt"/>
              </a:defRPr>
            </a:lvl2pPr>
            <a:lvl3pPr>
              <a:buFont typeface="Lucida Grande"/>
              <a:buChar char="-"/>
              <a:defRPr sz="2100">
                <a:latin typeface="+mn-lt"/>
              </a:defRPr>
            </a:lvl3pPr>
            <a:lvl4pPr>
              <a:buFont typeface="Lucida Grande"/>
              <a:buChar char="-"/>
              <a:defRPr sz="2100">
                <a:latin typeface="+mn-lt"/>
              </a:defRPr>
            </a:lvl4pPr>
            <a:lvl5pPr>
              <a:buFont typeface="Lucida Grande"/>
              <a:buChar char="-"/>
              <a:defRPr sz="2100">
                <a:latin typeface="+mn-lt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637060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vol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900000" y="1799999"/>
            <a:ext cx="11160000" cy="7020000"/>
          </a:xfrm>
        </p:spPr>
        <p:txBody>
          <a:bodyPr>
            <a:normAutofit/>
          </a:bodyPr>
          <a:lstStyle>
            <a:lvl1pPr marL="457158" indent="-457158">
              <a:buFont typeface="Arial" charset="0"/>
              <a:buChar char="•"/>
              <a:defRPr/>
            </a:lvl1pPr>
            <a:lvl2pPr marL="796427" indent="-342869">
              <a:buFont typeface="Arial" charset="0"/>
              <a:buChar char="•"/>
              <a:defRPr/>
            </a:lvl2pPr>
            <a:lvl3pPr marL="1257184" indent="-342869">
              <a:buFont typeface="Helvetica" charset="0"/>
              <a:buChar char="−"/>
              <a:defRPr/>
            </a:lvl3pPr>
            <a:lvl4pPr marL="1653598" indent="-285724">
              <a:buFont typeface="Helvetica" charset="0"/>
              <a:buChar char="−"/>
              <a:defRPr/>
            </a:lvl4pPr>
            <a:lvl5pPr marL="2114355" indent="-285724">
              <a:buFont typeface="Helvetica" charset="0"/>
              <a:buChar char="−"/>
              <a:defRPr/>
            </a:lvl5pPr>
          </a:lstStyle>
          <a:p>
            <a:pPr lvl="0"/>
            <a:r>
              <a:rPr lang="nl-NL" altLang="nl-NL"/>
              <a:t>Tekststijl van het model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nl-NL" alt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510068-CF9F-1546-A962-438E155E6626}" type="slidenum">
              <a:rPr lang="nl-NL" altLang="nl-NL"/>
              <a:pPr/>
              <a:t>‹nr.›</a:t>
            </a:fld>
            <a:endParaRPr lang="nl-NL" alt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0B2ADF2-5FBA-49AE-8535-54CFA4997CCB}" type="datetime1">
              <a:rPr lang="nl-NL" altLang="nl-NL" smtClean="0"/>
              <a:t>10-11-2021</a:t>
            </a:fld>
            <a:endParaRPr lang="nl-NL" altLang="nl-NL"/>
          </a:p>
        </p:txBody>
      </p:sp>
      <p:pic>
        <p:nvPicPr>
          <p:cNvPr id="9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87786" y="9147200"/>
            <a:ext cx="1772215" cy="50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Rechte verbindingslijn 9"/>
          <p:cNvCxnSpPr/>
          <p:nvPr userDrawn="1"/>
        </p:nvCxnSpPr>
        <p:spPr>
          <a:xfrm>
            <a:off x="900114" y="8980714"/>
            <a:ext cx="11160125" cy="0"/>
          </a:xfrm>
          <a:prstGeom prst="line">
            <a:avLst/>
          </a:prstGeom>
          <a:ln w="19050">
            <a:solidFill>
              <a:srgbClr val="BE2E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804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900000" y="1800000"/>
            <a:ext cx="11160000" cy="6120000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25724-8575-44C0-B2A0-121CF62027D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A28A7-438D-408F-BE79-A472AF3E56D9}" type="datetime1">
              <a:rPr lang="nl-NL" smtClean="0"/>
              <a:t>10-11-2021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900113" y="720725"/>
            <a:ext cx="111601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900113" y="1800225"/>
            <a:ext cx="11160125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00113" y="8916988"/>
            <a:ext cx="627062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400" b="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6CCEE8-EEBD-4772-BFC1-BE05771E896B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1029" name="Afbeelding 1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596313" y="8705850"/>
            <a:ext cx="3805237" cy="80645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</p:pic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16075" y="8916988"/>
            <a:ext cx="5708650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400" dirty="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507288" y="8916988"/>
            <a:ext cx="922337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854533-6993-4B84-AF92-DEEFF74ED5D0}" type="datetime1">
              <a:rPr lang="nl-NL" smtClean="0"/>
              <a:t>10-11-2021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73" r:id="rId8"/>
  </p:sldLayoutIdLst>
  <p:hf hdr="0" ftr="0" dt="0"/>
  <p:txStyles>
    <p:titleStyle>
      <a:lvl1pPr algn="l" defTabSz="649288" rtl="0" fontAlgn="base">
        <a:spcBef>
          <a:spcPct val="0"/>
        </a:spcBef>
        <a:spcAft>
          <a:spcPct val="0"/>
        </a:spcAft>
        <a:defRPr sz="3000" b="1" kern="1200">
          <a:solidFill>
            <a:srgbClr val="BE2E1A"/>
          </a:solidFill>
          <a:latin typeface="Calibri" pitchFamily="34" charset="0"/>
          <a:ea typeface="+mj-ea"/>
          <a:cs typeface="+mj-cs"/>
        </a:defRPr>
      </a:lvl1pPr>
      <a:lvl2pPr algn="l" defTabSz="649288" rtl="0" fontAlgn="base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pitchFamily="34" charset="0"/>
        </a:defRPr>
      </a:lvl2pPr>
      <a:lvl3pPr algn="l" defTabSz="649288" rtl="0" fontAlgn="base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pitchFamily="34" charset="0"/>
        </a:defRPr>
      </a:lvl3pPr>
      <a:lvl4pPr algn="l" defTabSz="649288" rtl="0" fontAlgn="base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pitchFamily="34" charset="0"/>
        </a:defRPr>
      </a:lvl4pPr>
      <a:lvl5pPr algn="l" defTabSz="649288" rtl="0" fontAlgn="base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pitchFamily="34" charset="0"/>
        </a:defRPr>
      </a:lvl5pPr>
      <a:lvl6pPr marL="457200" algn="l" defTabSz="649288" rtl="0" fontAlgn="base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pitchFamily="34" charset="0"/>
        </a:defRPr>
      </a:lvl6pPr>
      <a:lvl7pPr marL="914400" algn="l" defTabSz="649288" rtl="0" fontAlgn="base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pitchFamily="34" charset="0"/>
        </a:defRPr>
      </a:lvl7pPr>
      <a:lvl8pPr marL="1371600" algn="l" defTabSz="649288" rtl="0" fontAlgn="base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pitchFamily="34" charset="0"/>
        </a:defRPr>
      </a:lvl8pPr>
      <a:lvl9pPr marL="1828800" algn="l" defTabSz="649288" rtl="0" fontAlgn="base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pitchFamily="34" charset="0"/>
        </a:defRPr>
      </a:lvl9pPr>
    </p:titleStyle>
    <p:bodyStyle>
      <a:lvl1pPr marL="358775" indent="-358775" algn="l" defTabSz="649288" rtl="0" fontAlgn="base">
        <a:spcBef>
          <a:spcPct val="0"/>
        </a:spcBef>
        <a:spcAft>
          <a:spcPct val="0"/>
        </a:spcAft>
        <a:buFont typeface="Arial" pitchFamily="34" charset="0"/>
        <a:buChar char="•"/>
        <a:defRPr sz="25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19138" indent="-358775" algn="l" defTabSz="649288" rtl="0" fontAlgn="base">
        <a:spcBef>
          <a:spcPct val="0"/>
        </a:spcBef>
        <a:spcAft>
          <a:spcPct val="0"/>
        </a:spcAft>
        <a:buFont typeface="Lucida Grande"/>
        <a:buChar char="-"/>
        <a:defRPr sz="25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14425" indent="-358775" algn="l" defTabSz="649288" rtl="0" fontAlgn="base">
        <a:spcBef>
          <a:spcPct val="0"/>
        </a:spcBef>
        <a:spcAft>
          <a:spcPct val="0"/>
        </a:spcAft>
        <a:buFont typeface="Lucida Grande"/>
        <a:buChar char="–"/>
        <a:defRPr sz="21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511300" indent="-358775" algn="l" defTabSz="649288" rtl="0" fontAlgn="base">
        <a:spcBef>
          <a:spcPct val="0"/>
        </a:spcBef>
        <a:spcAft>
          <a:spcPct val="0"/>
        </a:spcAft>
        <a:buFont typeface="Lucida Grande"/>
        <a:buChar char="-"/>
        <a:defRPr sz="21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906588" indent="-358775" algn="l" defTabSz="649288" rtl="0" fontAlgn="base">
        <a:spcBef>
          <a:spcPct val="0"/>
        </a:spcBef>
        <a:spcAft>
          <a:spcPct val="0"/>
        </a:spcAft>
        <a:buFont typeface="Lucida Grande"/>
        <a:buChar char="-"/>
        <a:defRPr sz="21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3576516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791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7067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7342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76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551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827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102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378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653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929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2204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900113" y="720725"/>
            <a:ext cx="111601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sp>
        <p:nvSpPr>
          <p:cNvPr id="205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900113" y="1800225"/>
            <a:ext cx="11160125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2052" name="Afbeelding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96313" y="8705850"/>
            <a:ext cx="3805237" cy="8064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</p:pic>
      <p:sp>
        <p:nvSpPr>
          <p:cNvPr id="1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00113" y="8916988"/>
            <a:ext cx="627062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400" b="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826A5B-6309-4073-A743-6D2E8D05591B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16075" y="8916988"/>
            <a:ext cx="5708650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400" dirty="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16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507288" y="8916988"/>
            <a:ext cx="922337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30D166-5692-4060-8CD3-7A7E9DD9021A}" type="datetime1">
              <a:rPr lang="nl-NL" smtClean="0"/>
              <a:t>10-11-2021</a:t>
            </a:fld>
            <a:endParaRPr lang="nl-NL" dirty="0"/>
          </a:p>
        </p:txBody>
      </p:sp>
      <p:sp>
        <p:nvSpPr>
          <p:cNvPr id="8" name="Tekstvak 7"/>
          <p:cNvSpPr txBox="1"/>
          <p:nvPr userDrawn="1"/>
        </p:nvSpPr>
        <p:spPr>
          <a:xfrm>
            <a:off x="8730456" y="228282"/>
            <a:ext cx="4537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dirty="0">
                <a:solidFill>
                  <a:srgbClr val="BF2E1B"/>
                </a:solidFill>
                <a:latin typeface="Calibri" pitchFamily="34" charset="0"/>
              </a:rPr>
              <a:t>Radboud Docenten Academie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1" r:id="rId2"/>
  </p:sldLayoutIdLst>
  <p:hf hdr="0" ftr="0" dt="0"/>
  <p:txStyles>
    <p:titleStyle>
      <a:lvl1pPr algn="l" defTabSz="649288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34" charset="0"/>
        </a:defRPr>
      </a:lvl2pPr>
      <a:lvl3pPr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34" charset="0"/>
        </a:defRPr>
      </a:lvl3pPr>
      <a:lvl4pPr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34" charset="0"/>
        </a:defRPr>
      </a:lvl4pPr>
      <a:lvl5pPr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34" charset="0"/>
        </a:defRPr>
      </a:lvl5pPr>
      <a:lvl6pPr marL="457200"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34" charset="0"/>
        </a:defRPr>
      </a:lvl6pPr>
      <a:lvl7pPr marL="914400"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34" charset="0"/>
        </a:defRPr>
      </a:lvl7pPr>
      <a:lvl8pPr marL="1371600"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34" charset="0"/>
        </a:defRPr>
      </a:lvl8pPr>
      <a:lvl9pPr marL="1828800"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34" charset="0"/>
        </a:defRPr>
      </a:lvl9pPr>
    </p:titleStyle>
    <p:bodyStyle>
      <a:lvl1pPr marL="358775" indent="-358775" algn="l" defTabSz="649288" rtl="0" fontAlgn="base">
        <a:spcBef>
          <a:spcPct val="0"/>
        </a:spcBef>
        <a:spcAft>
          <a:spcPct val="0"/>
        </a:spcAft>
        <a:buFont typeface="Arial" pitchFamily="34" charset="0"/>
        <a:buChar char="•"/>
        <a:defRPr sz="2500" kern="12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719138" indent="-358775" algn="l" defTabSz="649288" rtl="0" fontAlgn="base">
        <a:spcBef>
          <a:spcPct val="0"/>
        </a:spcBef>
        <a:spcAft>
          <a:spcPct val="0"/>
        </a:spcAft>
        <a:buFont typeface="Lucida Grande"/>
        <a:buChar char="-"/>
        <a:defRPr sz="2500" kern="1200">
          <a:solidFill>
            <a:srgbClr val="000000"/>
          </a:solidFill>
          <a:latin typeface="Calibri" pitchFamily="34" charset="0"/>
          <a:ea typeface="+mn-ea"/>
          <a:cs typeface="+mn-cs"/>
        </a:defRPr>
      </a:lvl2pPr>
      <a:lvl3pPr marL="1114425" indent="-358775" algn="l" defTabSz="649288" rtl="0" fontAlgn="base">
        <a:spcBef>
          <a:spcPct val="0"/>
        </a:spcBef>
        <a:spcAft>
          <a:spcPct val="0"/>
        </a:spcAft>
        <a:buFont typeface="Lucida Grande"/>
        <a:buChar char="–"/>
        <a:defRPr sz="2100" kern="1200">
          <a:solidFill>
            <a:srgbClr val="000000"/>
          </a:solidFill>
          <a:latin typeface="Calibri" pitchFamily="34" charset="0"/>
          <a:ea typeface="+mn-ea"/>
          <a:cs typeface="+mn-cs"/>
        </a:defRPr>
      </a:lvl3pPr>
      <a:lvl4pPr marL="1511300" indent="-358775" algn="l" defTabSz="649288" rtl="0" fontAlgn="base">
        <a:spcBef>
          <a:spcPct val="0"/>
        </a:spcBef>
        <a:spcAft>
          <a:spcPct val="0"/>
        </a:spcAft>
        <a:buFont typeface="Lucida Grande"/>
        <a:buChar char="-"/>
        <a:defRPr sz="2100" kern="1200">
          <a:solidFill>
            <a:srgbClr val="000000"/>
          </a:solidFill>
          <a:latin typeface="Calibri" pitchFamily="34" charset="0"/>
          <a:ea typeface="+mn-ea"/>
          <a:cs typeface="+mn-cs"/>
        </a:defRPr>
      </a:lvl4pPr>
      <a:lvl5pPr marL="1906588" indent="-358775" algn="l" defTabSz="649288" rtl="0" fontAlgn="base">
        <a:spcBef>
          <a:spcPct val="0"/>
        </a:spcBef>
        <a:spcAft>
          <a:spcPct val="0"/>
        </a:spcAft>
        <a:buFont typeface="Lucida Grande"/>
        <a:buChar char="-"/>
        <a:defRPr sz="2100" kern="1200">
          <a:solidFill>
            <a:srgbClr val="000000"/>
          </a:solidFill>
          <a:latin typeface="Calibri" pitchFamily="34" charset="0"/>
          <a:ea typeface="+mn-ea"/>
          <a:cs typeface="+mn-cs"/>
        </a:defRPr>
      </a:lvl5pPr>
      <a:lvl6pPr marL="3576516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791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7067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7342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76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551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827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102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378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653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929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2204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RhqR2ZGkc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Jose.besselink@ru.nl" TargetMode="External"/><Relationship Id="rId2" Type="http://schemas.openxmlformats.org/officeDocument/2006/relationships/hyperlink" Target="mailto:f.vanwielink@paxchristicollege.n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isgeschiedenis.nl/nieuws/de-mens-heeft-de-dodo-tot-de-laatste-vogel-opgegeten" TargetMode="External"/><Relationship Id="rId3" Type="http://schemas.openxmlformats.org/officeDocument/2006/relationships/hyperlink" Target="https://natuurwijzer.naturalis.nl/leerobjecten/de-dodo-succesvolle-overlever" TargetMode="External"/><Relationship Id="rId7" Type="http://schemas.openxmlformats.org/officeDocument/2006/relationships/hyperlink" Target="https://www.nrc.nl/nieuws/2003/11/20/dodo-later-uitgestorven-dan-gedacht-7662748-a1200388" TargetMode="External"/><Relationship Id="rId2" Type="http://schemas.openxmlformats.org/officeDocument/2006/relationships/hyperlink" Target="https://www.npostart.nl/de-toren/14-07-2019/VPWON_128127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rc.nl/nieuws/2014/11/10/uitgestorven-vergeten-dodo-skelet-stond-100-jaar-1436423-a290538" TargetMode="External"/><Relationship Id="rId5" Type="http://schemas.openxmlformats.org/officeDocument/2006/relationships/hyperlink" Target="https://www.nemokennislink.nl/publicaties/dodo-s-moeten-weerbaar-en-flexibel-geweest-zijn/" TargetMode="External"/><Relationship Id="rId10" Type="http://schemas.openxmlformats.org/officeDocument/2006/relationships/hyperlink" Target="https://nl.wikipedia.org/wiki/Nederlands-Mauritius" TargetMode="External"/><Relationship Id="rId4" Type="http://schemas.openxmlformats.org/officeDocument/2006/relationships/hyperlink" Target="http://www.natuurinformatie.nl/nnm.dossiers/natuurdatabase.nl/i005419.html" TargetMode="External"/><Relationship Id="rId9" Type="http://schemas.openxmlformats.org/officeDocument/2006/relationships/hyperlink" Target="https://www.vocsite.nl/geschiedenis/handelsposten/mauritius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113" y="1094800"/>
            <a:ext cx="11160125" cy="1079500"/>
          </a:xfrm>
        </p:spPr>
        <p:txBody>
          <a:bodyPr/>
          <a:lstStyle/>
          <a:p>
            <a:r>
              <a:rPr lang="nl-NL" dirty="0"/>
              <a:t>W46 – Hoezo is de Dodo uitgestorven?!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0000" y="2174075"/>
            <a:ext cx="11160000" cy="6120000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Frank van Wielink – Pax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havo|vwo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Druten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José Besselink – Radboud Docenten Academie Nijmegen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4"/>
            <a:ext cx="3427612" cy="107593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188" y="4202550"/>
            <a:ext cx="4872446" cy="4509282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899762" y="4965608"/>
            <a:ext cx="11261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    </a:t>
            </a:r>
            <a:r>
              <a:rPr lang="nl-NL" sz="3600" dirty="0">
                <a:solidFill>
                  <a:schemeClr val="bg1"/>
                </a:solidFill>
              </a:rPr>
              <a:t>Dodo</a:t>
            </a:r>
            <a:r>
              <a:rPr lang="nl-NL" sz="3600" dirty="0"/>
              <a:t>                                                       </a:t>
            </a:r>
            <a:r>
              <a:rPr lang="nl-NL" sz="3600" dirty="0" err="1">
                <a:solidFill>
                  <a:schemeClr val="bg1"/>
                </a:solidFill>
              </a:rPr>
              <a:t>Mystery</a:t>
            </a:r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2907697" y="8894459"/>
            <a:ext cx="68536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NIBI-conferentie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Aanpak workshop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De </a:t>
            </a:r>
            <a:r>
              <a:rPr lang="nl-NL" sz="2800" dirty="0" err="1"/>
              <a:t>mystery</a:t>
            </a:r>
            <a:r>
              <a:rPr lang="nl-NL" sz="2800" dirty="0"/>
              <a:t> uitvoeren en ervaren wat het met je doet</a:t>
            </a:r>
          </a:p>
          <a:p>
            <a:r>
              <a:rPr lang="nl-NL" sz="2800" dirty="0"/>
              <a:t>Adresseren docentgedrag</a:t>
            </a:r>
          </a:p>
          <a:p>
            <a:r>
              <a:rPr lang="nl-NL" sz="2800" dirty="0"/>
              <a:t>Ontwerpprincipes </a:t>
            </a:r>
            <a:r>
              <a:rPr lang="nl-NL" sz="2800" dirty="0" err="1"/>
              <a:t>mystery</a:t>
            </a: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4919" y="291127"/>
            <a:ext cx="3103133" cy="969348"/>
          </a:xfrm>
          <a:prstGeom prst="rect">
            <a:avLst/>
          </a:prstGeom>
        </p:spPr>
      </p:pic>
      <p:sp>
        <p:nvSpPr>
          <p:cNvPr id="5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10</a:t>
            </a:fld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3752500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720725"/>
            <a:ext cx="13003213" cy="74049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err="1">
                <a:solidFill>
                  <a:schemeClr val="bg1"/>
                </a:solidFill>
              </a:rPr>
              <a:t>Mystery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600" dirty="0">
                <a:solidFill>
                  <a:schemeClr val="bg1"/>
                </a:solidFill>
                <a:ea typeface="ＭＳ Ｐゴシック" pitchFamily="34" charset="-128"/>
                <a:cs typeface="Calibri" panose="020F0502020204030204" pitchFamily="34" charset="0"/>
              </a:rPr>
              <a:t>Wat is er gebeurd met dit raadselachtige dier?</a:t>
            </a:r>
          </a:p>
          <a:p>
            <a:pPr marL="0" indent="0">
              <a:buNone/>
            </a:pPr>
            <a:endParaRPr lang="nl-NL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3600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514" y="0"/>
            <a:ext cx="3101837" cy="97367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994" y="2906111"/>
            <a:ext cx="4398498" cy="4056392"/>
          </a:xfrm>
          <a:prstGeom prst="rect">
            <a:avLst/>
          </a:prstGeom>
        </p:spPr>
      </p:pic>
      <p:sp>
        <p:nvSpPr>
          <p:cNvPr id="7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11/32</a:t>
            </a:r>
          </a:p>
        </p:txBody>
      </p:sp>
    </p:spTree>
    <p:extLst>
      <p:ext uri="{BB962C8B-B14F-4D97-AF65-F5344CB8AC3E}">
        <p14:creationId xmlns:p14="http://schemas.microsoft.com/office/powerpoint/2010/main" val="54253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720725"/>
            <a:ext cx="13003213" cy="74049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err="1">
                <a:solidFill>
                  <a:schemeClr val="bg1"/>
                </a:solidFill>
              </a:rPr>
              <a:t>Mystery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600" dirty="0">
                <a:solidFill>
                  <a:schemeClr val="bg1"/>
                </a:solidFill>
              </a:rPr>
              <a:t>Hoe komt het dat de Dodo is uitgestorven?</a:t>
            </a:r>
          </a:p>
          <a:p>
            <a:pPr marL="0" indent="0">
              <a:buNone/>
            </a:pPr>
            <a:endParaRPr lang="nl-NL" sz="3600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514" y="0"/>
            <a:ext cx="3101837" cy="97367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986" y="2879500"/>
            <a:ext cx="3164098" cy="422489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9818" y="4562142"/>
            <a:ext cx="2542252" cy="2542252"/>
          </a:xfrm>
          <a:prstGeom prst="rect">
            <a:avLst/>
          </a:prstGeom>
        </p:spPr>
      </p:pic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12/32</a:t>
            </a:r>
          </a:p>
        </p:txBody>
      </p:sp>
    </p:spTree>
    <p:extLst>
      <p:ext uri="{BB962C8B-B14F-4D97-AF65-F5344CB8AC3E}">
        <p14:creationId xmlns:p14="http://schemas.microsoft.com/office/powerpoint/2010/main" val="1851294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720725"/>
            <a:ext cx="13003213" cy="74049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err="1">
                <a:solidFill>
                  <a:schemeClr val="bg1"/>
                </a:solidFill>
              </a:rPr>
              <a:t>Mystery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600" dirty="0">
                <a:solidFill>
                  <a:schemeClr val="bg1"/>
                </a:solidFill>
                <a:ea typeface="ＭＳ Ｐゴシック" pitchFamily="34" charset="-128"/>
                <a:cs typeface="Calibri" panose="020F0502020204030204" pitchFamily="34" charset="0"/>
              </a:rPr>
              <a:t>Wat weet je van de Dodo?</a:t>
            </a:r>
            <a:endParaRPr lang="nl-NL" sz="36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sz="3600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514" y="0"/>
            <a:ext cx="3101837" cy="973671"/>
          </a:xfrm>
          <a:prstGeom prst="rect">
            <a:avLst/>
          </a:prstGeom>
        </p:spPr>
      </p:pic>
      <p:pic>
        <p:nvPicPr>
          <p:cNvPr id="9" name="Tijdelijke aanduiding voor inhoud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620996" y="3424602"/>
            <a:ext cx="5761219" cy="324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13/32</a:t>
            </a:r>
          </a:p>
        </p:txBody>
      </p:sp>
    </p:spTree>
    <p:extLst>
      <p:ext uri="{BB962C8B-B14F-4D97-AF65-F5344CB8AC3E}">
        <p14:creationId xmlns:p14="http://schemas.microsoft.com/office/powerpoint/2010/main" val="1069517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720725"/>
            <a:ext cx="13003213" cy="74049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err="1">
                <a:solidFill>
                  <a:schemeClr val="bg1"/>
                </a:solidFill>
              </a:rPr>
              <a:t>Mystery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600" dirty="0">
                <a:solidFill>
                  <a:schemeClr val="bg1"/>
                </a:solidFill>
              </a:rPr>
              <a:t>Reconstructie Dodo natuurhistorisch museum Wenen</a:t>
            </a:r>
          </a:p>
          <a:p>
            <a:pPr marL="0" indent="0">
              <a:buNone/>
            </a:pPr>
            <a:endParaRPr lang="nl-NL" sz="3600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514" y="0"/>
            <a:ext cx="3101837" cy="97367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771" y="2879500"/>
            <a:ext cx="6078758" cy="4520101"/>
          </a:xfrm>
          <a:prstGeom prst="rect">
            <a:avLst/>
          </a:prstGeom>
        </p:spPr>
      </p:pic>
      <p:sp>
        <p:nvSpPr>
          <p:cNvPr id="8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14/32</a:t>
            </a:r>
          </a:p>
        </p:txBody>
      </p:sp>
    </p:spTree>
    <p:extLst>
      <p:ext uri="{BB962C8B-B14F-4D97-AF65-F5344CB8AC3E}">
        <p14:creationId xmlns:p14="http://schemas.microsoft.com/office/powerpoint/2010/main" val="2563113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720725"/>
            <a:ext cx="13003213" cy="74049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err="1">
                <a:solidFill>
                  <a:schemeClr val="bg1"/>
                </a:solidFill>
              </a:rPr>
              <a:t>Mystery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600" dirty="0">
                <a:solidFill>
                  <a:schemeClr val="bg1"/>
                </a:solidFill>
              </a:rPr>
              <a:t>Hoe komt het dat de Dodo is uitgestorven?</a:t>
            </a:r>
          </a:p>
          <a:p>
            <a:pPr marL="0" indent="0">
              <a:buNone/>
            </a:pPr>
            <a:endParaRPr lang="nl-NL" sz="3600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514" y="0"/>
            <a:ext cx="3101837" cy="97367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986" y="2879500"/>
            <a:ext cx="3164098" cy="422489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9818" y="4562142"/>
            <a:ext cx="2542252" cy="2542252"/>
          </a:xfrm>
          <a:prstGeom prst="rect">
            <a:avLst/>
          </a:prstGeom>
        </p:spPr>
      </p:pic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15/32</a:t>
            </a:r>
          </a:p>
        </p:txBody>
      </p:sp>
    </p:spTree>
    <p:extLst>
      <p:ext uri="{BB962C8B-B14F-4D97-AF65-F5344CB8AC3E}">
        <p14:creationId xmlns:p14="http://schemas.microsoft.com/office/powerpoint/2010/main" val="542448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720725"/>
            <a:ext cx="13003213" cy="74049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err="1">
                <a:solidFill>
                  <a:schemeClr val="bg1"/>
                </a:solidFill>
              </a:rPr>
              <a:t>Mystery</a:t>
            </a:r>
            <a:r>
              <a:rPr lang="nl-NL" sz="4000" dirty="0">
                <a:solidFill>
                  <a:schemeClr val="bg1"/>
                </a:solidFill>
              </a:rPr>
              <a:t> werkwijze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>
                <a:solidFill>
                  <a:schemeClr val="bg1"/>
                </a:solidFill>
              </a:rPr>
              <a:t>Groepjes van vier personen (waarvan 1 observeerder).</a:t>
            </a:r>
          </a:p>
          <a:p>
            <a:pPr lvl="0"/>
            <a:endParaRPr lang="nl-NL" dirty="0">
              <a:solidFill>
                <a:schemeClr val="bg1"/>
              </a:solidFill>
            </a:endParaRPr>
          </a:p>
          <a:p>
            <a:pPr lvl="0"/>
            <a:r>
              <a:rPr lang="nl-NL" dirty="0">
                <a:solidFill>
                  <a:schemeClr val="bg1"/>
                </a:solidFill>
              </a:rPr>
              <a:t>Envelop met 36 kaartjes.  De teksten zijn gebeurtenissen en feiten. Orden deze volgens eigen inzichten.</a:t>
            </a:r>
          </a:p>
          <a:p>
            <a:pPr lvl="0"/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 Geef antwoord op de vraag “Hoe komt het dat de Dodo is uitgestorven?” door:</a:t>
            </a:r>
          </a:p>
          <a:p>
            <a:pPr marL="321366" lvl="1" indent="-321366">
              <a:buFont typeface="Wingdings" panose="05000000000000000000" pitchFamily="2" charset="2"/>
              <a:buChar char="ü"/>
            </a:pPr>
            <a:r>
              <a:rPr lang="nl-NL" dirty="0">
                <a:solidFill>
                  <a:schemeClr val="bg1"/>
                </a:solidFill>
              </a:rPr>
              <a:t>	verschillende oorzaken op post-</a:t>
            </a:r>
            <a:r>
              <a:rPr lang="nl-NL" dirty="0" err="1">
                <a:solidFill>
                  <a:schemeClr val="bg1"/>
                </a:solidFill>
              </a:rPr>
              <a:t>its</a:t>
            </a:r>
            <a:r>
              <a:rPr lang="nl-NL" dirty="0">
                <a:solidFill>
                  <a:schemeClr val="bg1"/>
                </a:solidFill>
              </a:rPr>
              <a:t> te schrijven.</a:t>
            </a:r>
          </a:p>
          <a:p>
            <a:pPr marL="321366" lvl="1" indent="-321366">
              <a:buFont typeface="Wingdings" panose="05000000000000000000" pitchFamily="2" charset="2"/>
              <a:buChar char="ü"/>
            </a:pPr>
            <a:r>
              <a:rPr lang="nl-NL" dirty="0">
                <a:solidFill>
                  <a:schemeClr val="bg1"/>
                </a:solidFill>
              </a:rPr>
              <a:t>	met biologische begrippen te beredeneren hoe deze oorzaken elkaar beïnvloed 	hebben.</a:t>
            </a:r>
          </a:p>
          <a:p>
            <a:pPr marL="321366" lvl="1" indent="-321366">
              <a:buFont typeface="Wingdings" panose="05000000000000000000" pitchFamily="2" charset="2"/>
              <a:buChar char="ü"/>
            </a:pPr>
            <a:r>
              <a:rPr lang="nl-NL" dirty="0">
                <a:solidFill>
                  <a:schemeClr val="bg1"/>
                </a:solidFill>
              </a:rPr>
              <a:t>	te concluderen wat volgens jullie de hoofdoorzaak is.</a:t>
            </a:r>
          </a:p>
          <a:p>
            <a:pPr marL="0" lvl="1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 De </a:t>
            </a:r>
            <a:r>
              <a:rPr lang="nl-NL" dirty="0" err="1">
                <a:solidFill>
                  <a:schemeClr val="bg1"/>
                </a:solidFill>
              </a:rPr>
              <a:t>observeerders</a:t>
            </a:r>
            <a:r>
              <a:rPr lang="nl-NL" dirty="0">
                <a:solidFill>
                  <a:schemeClr val="bg1"/>
                </a:solidFill>
              </a:rPr>
              <a:t> schrijven de werkwijze van het groepje op. Hoe gaan ze te werk?</a:t>
            </a:r>
          </a:p>
          <a:p>
            <a:pPr marL="0" lvl="1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lvl="1" indent="0">
              <a:buNone/>
            </a:pPr>
            <a:r>
              <a:rPr lang="nl-NL" dirty="0">
                <a:solidFill>
                  <a:schemeClr val="bg1"/>
                </a:solidFill>
                <a:sym typeface="Wingdings" panose="05000000000000000000" pitchFamily="2" charset="2"/>
              </a:rPr>
              <a:t> Wie willen Frank als docent observeren? (3 personen)</a:t>
            </a: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3600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514" y="0"/>
            <a:ext cx="3101837" cy="973671"/>
          </a:xfrm>
          <a:prstGeom prst="rect">
            <a:avLst/>
          </a:prstGeom>
        </p:spPr>
      </p:pic>
      <p:sp>
        <p:nvSpPr>
          <p:cNvPr id="7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16/32</a:t>
            </a:r>
          </a:p>
        </p:txBody>
      </p:sp>
    </p:spTree>
    <p:extLst>
      <p:ext uri="{BB962C8B-B14F-4D97-AF65-F5344CB8AC3E}">
        <p14:creationId xmlns:p14="http://schemas.microsoft.com/office/powerpoint/2010/main" val="3221933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720725"/>
            <a:ext cx="13003213" cy="74049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err="1">
                <a:solidFill>
                  <a:schemeClr val="bg1"/>
                </a:solidFill>
              </a:rPr>
              <a:t>Mystery</a:t>
            </a:r>
            <a:r>
              <a:rPr lang="nl-NL" sz="4000" dirty="0">
                <a:solidFill>
                  <a:schemeClr val="bg1"/>
                </a:solidFill>
              </a:rPr>
              <a:t> werkwijze tussenbespreking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r>
              <a:rPr lang="nl-NL" sz="2800" dirty="0">
                <a:solidFill>
                  <a:schemeClr val="bg1"/>
                </a:solidFill>
              </a:rPr>
              <a:t>Biologische begrippen: soort, populatie, adaptatie, fitness, selectiedruk, natuurlijke selectie, eilandtheorie, predatie, biotoop, niche, microklimaat, exoot, beperkende factor, biodiversiteit, concurrentie, </a:t>
            </a:r>
            <a:r>
              <a:rPr lang="nl-NL" sz="2800" dirty="0" err="1">
                <a:solidFill>
                  <a:schemeClr val="bg1"/>
                </a:solidFill>
              </a:rPr>
              <a:t>pioniersoort</a:t>
            </a:r>
            <a:r>
              <a:rPr lang="nl-NL" sz="2800" dirty="0">
                <a:solidFill>
                  <a:schemeClr val="bg1"/>
                </a:solidFill>
              </a:rPr>
              <a:t>, successie, migratie.</a:t>
            </a:r>
          </a:p>
          <a:p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514" y="0"/>
            <a:ext cx="3101837" cy="973671"/>
          </a:xfrm>
          <a:prstGeom prst="rect">
            <a:avLst/>
          </a:prstGeom>
        </p:spPr>
      </p:pic>
      <p:sp>
        <p:nvSpPr>
          <p:cNvPr id="7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17/32</a:t>
            </a:r>
          </a:p>
        </p:txBody>
      </p:sp>
    </p:spTree>
    <p:extLst>
      <p:ext uri="{BB962C8B-B14F-4D97-AF65-F5344CB8AC3E}">
        <p14:creationId xmlns:p14="http://schemas.microsoft.com/office/powerpoint/2010/main" val="3517572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720725"/>
            <a:ext cx="13003213" cy="74049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err="1">
                <a:solidFill>
                  <a:schemeClr val="bg1"/>
                </a:solidFill>
              </a:rPr>
              <a:t>Mystery</a:t>
            </a:r>
            <a:r>
              <a:rPr lang="nl-NL" sz="4000" dirty="0">
                <a:solidFill>
                  <a:schemeClr val="bg1"/>
                </a:solidFill>
              </a:rPr>
              <a:t> nabespreking aanpak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2800" dirty="0">
                <a:solidFill>
                  <a:schemeClr val="bg1"/>
                </a:solidFill>
              </a:rPr>
              <a:t>Plenair:</a:t>
            </a:r>
          </a:p>
          <a:p>
            <a:r>
              <a:rPr lang="nl-NL" sz="2800" dirty="0">
                <a:solidFill>
                  <a:schemeClr val="bg1"/>
                </a:solidFill>
              </a:rPr>
              <a:t>Elk groepje vertelt hoe jullie hebben beredeneerd wat de (hoofd-)oorzaak was dat de Dodo is uitgestorven.</a:t>
            </a:r>
          </a:p>
          <a:p>
            <a:r>
              <a:rPr lang="nl-NL" sz="2800" dirty="0">
                <a:solidFill>
                  <a:schemeClr val="bg1"/>
                </a:solidFill>
              </a:rPr>
              <a:t>De observeerder vertelt hoe jullie werkwijze was.</a:t>
            </a:r>
          </a:p>
          <a:p>
            <a:endParaRPr lang="nl-NL" sz="2800" dirty="0">
              <a:solidFill>
                <a:schemeClr val="bg1"/>
              </a:solidFill>
            </a:endParaRPr>
          </a:p>
          <a:p>
            <a:endParaRPr lang="nl-NL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514" y="0"/>
            <a:ext cx="3101837" cy="973671"/>
          </a:xfrm>
          <a:prstGeom prst="rect">
            <a:avLst/>
          </a:prstGeom>
        </p:spPr>
      </p:pic>
      <p:sp>
        <p:nvSpPr>
          <p:cNvPr id="7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18/32</a:t>
            </a:r>
          </a:p>
        </p:txBody>
      </p:sp>
    </p:spTree>
    <p:extLst>
      <p:ext uri="{BB962C8B-B14F-4D97-AF65-F5344CB8AC3E}">
        <p14:creationId xmlns:p14="http://schemas.microsoft.com/office/powerpoint/2010/main" val="985727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720725"/>
            <a:ext cx="13003213" cy="74049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err="1">
                <a:solidFill>
                  <a:schemeClr val="bg1"/>
                </a:solidFill>
              </a:rPr>
              <a:t>Mystery</a:t>
            </a:r>
            <a:r>
              <a:rPr lang="nl-NL" sz="4000" dirty="0">
                <a:solidFill>
                  <a:schemeClr val="bg1"/>
                </a:solidFill>
              </a:rPr>
              <a:t> nabespreking op inhoud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nl-NL" sz="2844" dirty="0">
                <a:solidFill>
                  <a:schemeClr val="bg1"/>
                </a:solidFill>
              </a:rPr>
              <a:t>Wat heb je geleerd over het uitsterven van de Dodo?</a:t>
            </a:r>
          </a:p>
          <a:p>
            <a:pPr marL="755650" lvl="2" indent="0">
              <a:buNone/>
            </a:pPr>
            <a:r>
              <a:rPr lang="nl-NL" sz="2844" dirty="0">
                <a:solidFill>
                  <a:schemeClr val="bg1"/>
                </a:solidFill>
              </a:rPr>
              <a:t>	</a:t>
            </a:r>
          </a:p>
          <a:p>
            <a:pPr>
              <a:buFontTx/>
              <a:buChar char="-"/>
            </a:pPr>
            <a:r>
              <a:rPr lang="nl-NL" sz="2844" dirty="0">
                <a:solidFill>
                  <a:schemeClr val="bg1"/>
                </a:solidFill>
              </a:rPr>
              <a:t> Kun je een ander voorbeeld bedenken dat hierop lijkt?</a:t>
            </a:r>
          </a:p>
          <a:p>
            <a:endParaRPr lang="nl-NL" sz="2800" dirty="0">
              <a:solidFill>
                <a:schemeClr val="bg1"/>
              </a:solidFill>
            </a:endParaRPr>
          </a:p>
          <a:p>
            <a:endParaRPr lang="nl-NL" sz="2800" dirty="0">
              <a:solidFill>
                <a:schemeClr val="bg1"/>
              </a:solidFill>
            </a:endParaRPr>
          </a:p>
          <a:p>
            <a:r>
              <a:rPr lang="nl-NL" sz="2800" dirty="0">
                <a:solidFill>
                  <a:schemeClr val="bg1"/>
                </a:solidFill>
              </a:rPr>
              <a:t>Biologische begrippen: soort, populatie, adaptatie, fitness, selectiedruk, natuurlijke selectie, eilandtheorie, predatie, biotoop, niche, microklimaat, exoot, beperkende factor, biodiversiteit, concurrentie, </a:t>
            </a:r>
            <a:r>
              <a:rPr lang="nl-NL" sz="2800" dirty="0" err="1">
                <a:solidFill>
                  <a:schemeClr val="bg1"/>
                </a:solidFill>
              </a:rPr>
              <a:t>pioniersoort</a:t>
            </a:r>
            <a:r>
              <a:rPr lang="nl-NL" sz="2800" dirty="0">
                <a:solidFill>
                  <a:schemeClr val="bg1"/>
                </a:solidFill>
              </a:rPr>
              <a:t>, successie, migratie.</a:t>
            </a:r>
          </a:p>
          <a:p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514" y="0"/>
            <a:ext cx="3101837" cy="973671"/>
          </a:xfrm>
          <a:prstGeom prst="rect">
            <a:avLst/>
          </a:prstGeom>
        </p:spPr>
      </p:pic>
      <p:sp>
        <p:nvSpPr>
          <p:cNvPr id="7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19/32</a:t>
            </a:r>
          </a:p>
        </p:txBody>
      </p:sp>
    </p:spTree>
    <p:extLst>
      <p:ext uri="{BB962C8B-B14F-4D97-AF65-F5344CB8AC3E}">
        <p14:creationId xmlns:p14="http://schemas.microsoft.com/office/powerpoint/2010/main" val="1770365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/>
        </p:nvSpPr>
        <p:spPr>
          <a:xfrm flipV="1">
            <a:off x="1197463" y="4020951"/>
            <a:ext cx="10565691" cy="383269"/>
          </a:xfrm>
          <a:prstGeom prst="rect">
            <a:avLst/>
          </a:prstGeom>
          <a:solidFill>
            <a:srgbClr val="B728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Inhoud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12" y="65420"/>
            <a:ext cx="3101837" cy="973671"/>
          </a:xfrm>
          <a:prstGeom prst="rect">
            <a:avLst/>
          </a:prstGeom>
        </p:spPr>
      </p:pic>
      <p:grpSp>
        <p:nvGrpSpPr>
          <p:cNvPr id="2" name="Groep 1"/>
          <p:cNvGrpSpPr/>
          <p:nvPr/>
        </p:nvGrpSpPr>
        <p:grpSpPr>
          <a:xfrm>
            <a:off x="7459097" y="6220406"/>
            <a:ext cx="5334144" cy="1673141"/>
            <a:chOff x="899762" y="6246859"/>
            <a:chExt cx="5334144" cy="1673141"/>
          </a:xfrm>
        </p:grpSpPr>
        <p:sp>
          <p:nvSpPr>
            <p:cNvPr id="11" name="Tekstvak 10"/>
            <p:cNvSpPr txBox="1"/>
            <p:nvPr/>
          </p:nvSpPr>
          <p:spPr bwMode="auto">
            <a:xfrm>
              <a:off x="899762" y="6246859"/>
              <a:ext cx="5334144" cy="16731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nl-NL" dirty="0"/>
                <a:t>Legenda:</a:t>
              </a:r>
            </a:p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nl-NL" dirty="0"/>
                <a:t>José/Frank als workshopgever</a:t>
              </a:r>
            </a:p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nl-NL" dirty="0"/>
                <a:t>Frank als docent</a:t>
              </a:r>
            </a:p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nl-NL" dirty="0"/>
                <a:t>José als vakdidacticus</a:t>
              </a:r>
            </a:p>
          </p:txBody>
        </p:sp>
        <p:sp>
          <p:nvSpPr>
            <p:cNvPr id="13" name="Rechthoek 12"/>
            <p:cNvSpPr/>
            <p:nvPr/>
          </p:nvSpPr>
          <p:spPr>
            <a:xfrm>
              <a:off x="985173" y="7149640"/>
              <a:ext cx="205200" cy="20569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/>
            <p:cNvSpPr/>
            <p:nvPr/>
          </p:nvSpPr>
          <p:spPr>
            <a:xfrm>
              <a:off x="988718" y="7557220"/>
              <a:ext cx="205200" cy="205691"/>
            </a:xfrm>
            <a:prstGeom prst="rect">
              <a:avLst/>
            </a:prstGeom>
            <a:solidFill>
              <a:srgbClr val="B7282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9" name="Rechthoek 18"/>
          <p:cNvSpPr/>
          <p:nvPr/>
        </p:nvSpPr>
        <p:spPr>
          <a:xfrm>
            <a:off x="1197462" y="3599374"/>
            <a:ext cx="10565691" cy="4003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>
                <a:cs typeface="Calibri" panose="020F0502020204030204" pitchFamily="34" charset="0"/>
              </a:rPr>
              <a:t>Inleiding 												(10m)</a:t>
            </a:r>
          </a:p>
          <a:p>
            <a:pPr lvl="1"/>
            <a:r>
              <a:rPr lang="nl-NL" sz="2800" dirty="0">
                <a:cs typeface="Calibri" panose="020F0502020204030204" pitchFamily="34" charset="0"/>
              </a:rPr>
              <a:t>Metacognitie</a:t>
            </a:r>
          </a:p>
          <a:p>
            <a:pPr lvl="1"/>
            <a:r>
              <a:rPr lang="nl-NL" sz="2800" dirty="0">
                <a:cs typeface="Calibri" panose="020F0502020204030204" pitchFamily="34" charset="0"/>
              </a:rPr>
              <a:t>Werkwijze DOT</a:t>
            </a:r>
          </a:p>
          <a:p>
            <a:pPr lvl="1"/>
            <a:r>
              <a:rPr lang="nl-NL" sz="2800" dirty="0" err="1">
                <a:cs typeface="Calibri" panose="020F0502020204030204" pitchFamily="34" charset="0"/>
              </a:rPr>
              <a:t>Mystery</a:t>
            </a:r>
            <a:endParaRPr lang="nl-NL" sz="2800" dirty="0">
              <a:cs typeface="Calibri" panose="020F0502020204030204" pitchFamily="34" charset="0"/>
            </a:endParaRPr>
          </a:p>
          <a:p>
            <a:pPr lvl="1"/>
            <a:r>
              <a:rPr lang="nl-NL" sz="2800" dirty="0">
                <a:cs typeface="Calibri" panose="020F0502020204030204" pitchFamily="34" charset="0"/>
              </a:rPr>
              <a:t>Les : </a:t>
            </a:r>
            <a:r>
              <a:rPr lang="nl-NL" sz="2800" dirty="0" err="1">
                <a:cs typeface="Calibri" panose="020F0502020204030204" pitchFamily="34" charset="0"/>
              </a:rPr>
              <a:t>mystery</a:t>
            </a:r>
            <a:r>
              <a:rPr lang="nl-NL" sz="2800" dirty="0">
                <a:cs typeface="Calibri" panose="020F0502020204030204" pitchFamily="34" charset="0"/>
              </a:rPr>
              <a:t> + nabespreking                                                 	(45m)</a:t>
            </a:r>
          </a:p>
          <a:p>
            <a:r>
              <a:rPr lang="nl-NL" sz="2800" dirty="0">
                <a:cs typeface="Calibri" panose="020F0502020204030204" pitchFamily="34" charset="0"/>
              </a:rPr>
              <a:t>Nabespreking van de les + nabespreking                			(10m)</a:t>
            </a:r>
          </a:p>
          <a:p>
            <a:endParaRPr lang="nl-NL" sz="2800" dirty="0">
              <a:cs typeface="Calibri" panose="020F0502020204030204" pitchFamily="34" charset="0"/>
            </a:endParaRPr>
          </a:p>
          <a:p>
            <a:r>
              <a:rPr lang="nl-NL" sz="2800" dirty="0">
                <a:cs typeface="Calibri" panose="020F0502020204030204" pitchFamily="34" charset="0"/>
              </a:rPr>
              <a:t>Algemene nabespreking. Wat levert het op aan inzichten?	(10m)</a:t>
            </a:r>
          </a:p>
          <a:p>
            <a:pPr lvl="1"/>
            <a:r>
              <a:rPr lang="nl-NL" sz="2800" dirty="0">
                <a:cs typeface="Calibri" panose="020F0502020204030204" pitchFamily="34" charset="0"/>
              </a:rPr>
              <a:t>Docentgedrag in de les</a:t>
            </a:r>
          </a:p>
          <a:p>
            <a:pPr lvl="1"/>
            <a:r>
              <a:rPr lang="nl-NL" sz="2800" dirty="0">
                <a:cs typeface="Calibri" panose="020F0502020204030204" pitchFamily="34" charset="0"/>
              </a:rPr>
              <a:t>Ontwerpprincipes</a:t>
            </a:r>
          </a:p>
          <a:p>
            <a:pPr lvl="1"/>
            <a:endParaRPr lang="nl-NL" sz="2800" dirty="0">
              <a:cs typeface="Calibri" panose="020F0502020204030204" pitchFamily="34" charset="0"/>
            </a:endParaRPr>
          </a:p>
        </p:txBody>
      </p:sp>
      <p:sp>
        <p:nvSpPr>
          <p:cNvPr id="12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2/32</a:t>
            </a:r>
          </a:p>
        </p:txBody>
      </p:sp>
    </p:spTree>
    <p:extLst>
      <p:ext uri="{BB962C8B-B14F-4D97-AF65-F5344CB8AC3E}">
        <p14:creationId xmlns:p14="http://schemas.microsoft.com/office/powerpoint/2010/main" val="168901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720725"/>
            <a:ext cx="13003213" cy="7404966"/>
          </a:xfrm>
          <a:prstGeom prst="rect">
            <a:avLst/>
          </a:prstGeom>
          <a:solidFill>
            <a:srgbClr val="B728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err="1">
                <a:solidFill>
                  <a:schemeClr val="bg1"/>
                </a:solidFill>
              </a:rPr>
              <a:t>mystery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600" dirty="0">
                <a:solidFill>
                  <a:schemeClr val="bg1"/>
                </a:solidFill>
              </a:rPr>
              <a:t>Nabespreking werkvorm</a:t>
            </a:r>
          </a:p>
          <a:p>
            <a:pPr marL="0" indent="0">
              <a:buNone/>
            </a:pPr>
            <a:endParaRPr lang="nl-NL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3600" dirty="0">
                <a:solidFill>
                  <a:schemeClr val="bg1"/>
                </a:solidFill>
              </a:rPr>
              <a:t>Hoe vond je het om deze </a:t>
            </a:r>
            <a:r>
              <a:rPr lang="nl-NL" sz="3600" dirty="0" err="1">
                <a:solidFill>
                  <a:schemeClr val="bg1"/>
                </a:solidFill>
              </a:rPr>
              <a:t>mystery</a:t>
            </a:r>
            <a:r>
              <a:rPr lang="nl-NL" sz="3600" dirty="0">
                <a:solidFill>
                  <a:schemeClr val="bg1"/>
                </a:solidFill>
              </a:rPr>
              <a:t> te spelen?</a:t>
            </a:r>
          </a:p>
          <a:p>
            <a:pPr marL="0" indent="0">
              <a:buNone/>
            </a:pPr>
            <a:endParaRPr lang="nl-NL" sz="3600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514" y="0"/>
            <a:ext cx="3101837" cy="973671"/>
          </a:xfrm>
          <a:prstGeom prst="rect">
            <a:avLst/>
          </a:prstGeom>
        </p:spPr>
      </p:pic>
      <p:sp>
        <p:nvSpPr>
          <p:cNvPr id="7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20/32</a:t>
            </a:r>
          </a:p>
        </p:txBody>
      </p:sp>
    </p:spTree>
    <p:extLst>
      <p:ext uri="{BB962C8B-B14F-4D97-AF65-F5344CB8AC3E}">
        <p14:creationId xmlns:p14="http://schemas.microsoft.com/office/powerpoint/2010/main" val="2193523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720725"/>
            <a:ext cx="13003213" cy="7404966"/>
          </a:xfrm>
          <a:prstGeom prst="rect">
            <a:avLst/>
          </a:prstGeom>
          <a:solidFill>
            <a:srgbClr val="B728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err="1">
                <a:solidFill>
                  <a:schemeClr val="bg1"/>
                </a:solidFill>
              </a:rPr>
              <a:t>mystery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600" dirty="0">
                <a:solidFill>
                  <a:schemeClr val="bg1"/>
                </a:solidFill>
              </a:rPr>
              <a:t>Nabespreking docentgedrag</a:t>
            </a:r>
          </a:p>
          <a:p>
            <a:pPr marL="0" indent="0">
              <a:buNone/>
            </a:pPr>
            <a:endParaRPr lang="nl-NL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3600" dirty="0">
                <a:solidFill>
                  <a:schemeClr val="bg1"/>
                </a:solidFill>
              </a:rPr>
              <a:t>Wat viel de observatoren op?</a:t>
            </a:r>
          </a:p>
          <a:p>
            <a:pPr marL="0" indent="0">
              <a:buNone/>
            </a:pPr>
            <a:endParaRPr lang="nl-NL" sz="3600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514" y="0"/>
            <a:ext cx="3101837" cy="973671"/>
          </a:xfrm>
          <a:prstGeom prst="rect">
            <a:avLst/>
          </a:prstGeom>
        </p:spPr>
      </p:pic>
      <p:sp>
        <p:nvSpPr>
          <p:cNvPr id="7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21/32</a:t>
            </a:r>
          </a:p>
        </p:txBody>
      </p:sp>
    </p:spTree>
    <p:extLst>
      <p:ext uri="{BB962C8B-B14F-4D97-AF65-F5344CB8AC3E}">
        <p14:creationId xmlns:p14="http://schemas.microsoft.com/office/powerpoint/2010/main" val="1660943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720725"/>
            <a:ext cx="13003213" cy="7404966"/>
          </a:xfrm>
          <a:prstGeom prst="rect">
            <a:avLst/>
          </a:prstGeom>
          <a:solidFill>
            <a:srgbClr val="B728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err="1">
                <a:solidFill>
                  <a:schemeClr val="bg1"/>
                </a:solidFill>
              </a:rPr>
              <a:t>mystery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600" dirty="0">
                <a:solidFill>
                  <a:schemeClr val="bg1"/>
                </a:solidFill>
              </a:rPr>
              <a:t>Nabespreking ontwerpprincipes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514" y="0"/>
            <a:ext cx="3101837" cy="973671"/>
          </a:xfrm>
          <a:prstGeom prst="rect">
            <a:avLst/>
          </a:prstGeom>
        </p:spPr>
      </p:pic>
      <p:sp>
        <p:nvSpPr>
          <p:cNvPr id="7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22/32</a:t>
            </a:r>
          </a:p>
        </p:txBody>
      </p:sp>
    </p:spTree>
    <p:extLst>
      <p:ext uri="{BB962C8B-B14F-4D97-AF65-F5344CB8AC3E}">
        <p14:creationId xmlns:p14="http://schemas.microsoft.com/office/powerpoint/2010/main" val="991116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Fasen in het proces van denken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45B51BD8-D007-47E8-B5BE-1832CD111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423" y="1861414"/>
            <a:ext cx="9235439" cy="5864450"/>
          </a:xfrm>
          <a:prstGeom prst="rect">
            <a:avLst/>
          </a:prstGeom>
        </p:spPr>
      </p:pic>
      <p:sp>
        <p:nvSpPr>
          <p:cNvPr id="2" name="Ovaal bijschrift 1"/>
          <p:cNvSpPr/>
          <p:nvPr/>
        </p:nvSpPr>
        <p:spPr>
          <a:xfrm>
            <a:off x="207192" y="3408977"/>
            <a:ext cx="2012904" cy="1384662"/>
          </a:xfrm>
          <a:prstGeom prst="wedgeEllipseCallout">
            <a:avLst>
              <a:gd name="adj1" fmla="val 69189"/>
              <a:gd name="adj2" fmla="val 625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ordenen</a:t>
            </a:r>
          </a:p>
        </p:txBody>
      </p:sp>
      <p:sp>
        <p:nvSpPr>
          <p:cNvPr id="6" name="Ovaal bijschrift 5"/>
          <p:cNvSpPr/>
          <p:nvPr/>
        </p:nvSpPr>
        <p:spPr>
          <a:xfrm>
            <a:off x="10358845" y="3004457"/>
            <a:ext cx="2602804" cy="2103120"/>
          </a:xfrm>
          <a:prstGeom prst="wedgeEllipseCallout">
            <a:avLst>
              <a:gd name="adj1" fmla="val -61972"/>
              <a:gd name="adj2" fmla="val 65420"/>
            </a:avLst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Redeneren</a:t>
            </a:r>
          </a:p>
          <a:p>
            <a:pPr algn="ctr"/>
            <a:r>
              <a:rPr lang="nl-NL" dirty="0"/>
              <a:t>Causale verbanden leggen</a:t>
            </a:r>
          </a:p>
        </p:txBody>
      </p:sp>
      <p:sp>
        <p:nvSpPr>
          <p:cNvPr id="5" name="Tekstvak 4"/>
          <p:cNvSpPr txBox="1"/>
          <p:nvPr/>
        </p:nvSpPr>
        <p:spPr bwMode="auto">
          <a:xfrm>
            <a:off x="1261161" y="8647611"/>
            <a:ext cx="10437222" cy="31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l-NL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Moseley</a:t>
            </a:r>
            <a:r>
              <a:rPr lang="nl-N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nl-NL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nl-N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(2005). </a:t>
            </a:r>
            <a:r>
              <a:rPr lang="nl-NL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Thinking skills </a:t>
            </a:r>
            <a:r>
              <a:rPr lang="nl-NL" sz="16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frameworks</a:t>
            </a:r>
            <a:r>
              <a:rPr lang="nl-NL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6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nl-NL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6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nl-NL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nl-NL" sz="16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nl-NL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6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training</a:t>
            </a:r>
            <a:r>
              <a:rPr lang="nl-NL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British </a:t>
            </a:r>
            <a:r>
              <a:rPr lang="nl-NL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Educational</a:t>
            </a:r>
            <a:r>
              <a:rPr lang="nl-NL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Research Journal. Vol 31 pp 367-390</a:t>
            </a:r>
          </a:p>
        </p:txBody>
      </p:sp>
      <p:sp>
        <p:nvSpPr>
          <p:cNvPr id="3" name="Ovaal bijschrift 2"/>
          <p:cNvSpPr/>
          <p:nvPr/>
        </p:nvSpPr>
        <p:spPr>
          <a:xfrm>
            <a:off x="3944983" y="7014754"/>
            <a:ext cx="3840480" cy="1902234"/>
          </a:xfrm>
          <a:prstGeom prst="wedgeEllipseCallout">
            <a:avLst>
              <a:gd name="adj1" fmla="val 36042"/>
              <a:gd name="adj2" fmla="val -89523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Patronen zien, </a:t>
            </a:r>
            <a:r>
              <a:rPr lang="nl-NL" dirty="0">
                <a:solidFill>
                  <a:schemeClr val="bg1"/>
                </a:solidFill>
              </a:rPr>
              <a:t>ideeën</a:t>
            </a:r>
            <a:r>
              <a:rPr lang="nl-NL" dirty="0"/>
              <a:t> verwoorden</a:t>
            </a:r>
          </a:p>
        </p:txBody>
      </p:sp>
      <p:sp>
        <p:nvSpPr>
          <p:cNvPr id="11" name="Ovaal bijschrift 5">
            <a:extLst>
              <a:ext uri="{FF2B5EF4-FFF2-40B4-BE49-F238E27FC236}">
                <a16:creationId xmlns:a16="http://schemas.microsoft.com/office/drawing/2014/main" id="{009B3082-F45D-4BC8-8B99-FDA08CE0BDB5}"/>
              </a:ext>
            </a:extLst>
          </p:cNvPr>
          <p:cNvSpPr/>
          <p:nvPr/>
        </p:nvSpPr>
        <p:spPr>
          <a:xfrm>
            <a:off x="10511245" y="5607424"/>
            <a:ext cx="2602804" cy="1902234"/>
          </a:xfrm>
          <a:prstGeom prst="wedgeEllipseCallout">
            <a:avLst>
              <a:gd name="adj1" fmla="val -66621"/>
              <a:gd name="adj2" fmla="val -51785"/>
            </a:avLst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Multiperspectief</a:t>
            </a:r>
          </a:p>
          <a:p>
            <a:pPr algn="ctr"/>
            <a:r>
              <a:rPr lang="nl-NL" sz="1600" dirty="0"/>
              <a:t>Systeemdenken</a:t>
            </a:r>
          </a:p>
          <a:p>
            <a:pPr algn="ctr"/>
            <a:r>
              <a:rPr lang="nl-NL" sz="1600" dirty="0"/>
              <a:t>Evolutionair denken</a:t>
            </a:r>
          </a:p>
          <a:p>
            <a:pPr algn="ctr"/>
            <a:r>
              <a:rPr lang="nl-NL" sz="1600" dirty="0"/>
              <a:t> vorm-functie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529BD15-D4F0-47C1-ADC8-7E189919D227}"/>
              </a:ext>
            </a:extLst>
          </p:cNvPr>
          <p:cNvSpPr txBox="1"/>
          <p:nvPr/>
        </p:nvSpPr>
        <p:spPr bwMode="auto">
          <a:xfrm>
            <a:off x="510988" y="9251576"/>
            <a:ext cx="847165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l-NL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23/32</a:t>
            </a:r>
          </a:p>
        </p:txBody>
      </p:sp>
    </p:spTree>
    <p:extLst>
      <p:ext uri="{BB962C8B-B14F-4D97-AF65-F5344CB8AC3E}">
        <p14:creationId xmlns:p14="http://schemas.microsoft.com/office/powerpoint/2010/main" val="385311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3E9F7F-92B6-43BB-AB86-FDA97FBCA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Docent: het denken stimuleren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E3FA84-A4F0-4C68-AFC4-FA795EA95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Cognitieve dissonantie: zorg voor wrijving, conflict, verwondering</a:t>
            </a:r>
          </a:p>
          <a:p>
            <a:r>
              <a:rPr lang="nl-NL" dirty="0"/>
              <a:t>Stimuleer beargumenteerde afwegingen</a:t>
            </a:r>
          </a:p>
          <a:p>
            <a:r>
              <a:rPr lang="nl-NL" dirty="0"/>
              <a:t>Creëer een uitdagend leerklimaat door een ‘slecht’ gestructureerde opdracht</a:t>
            </a:r>
          </a:p>
          <a:p>
            <a:r>
              <a:rPr lang="nl-NL" dirty="0"/>
              <a:t>Zorg voor </a:t>
            </a:r>
            <a:r>
              <a:rPr lang="nl-NL" i="1" dirty="0"/>
              <a:t>brains on </a:t>
            </a:r>
            <a:r>
              <a:rPr lang="nl-NL" i="1" dirty="0" err="1"/>
              <a:t>table</a:t>
            </a:r>
            <a:r>
              <a:rPr lang="nl-NL" i="1" dirty="0"/>
              <a:t>, </a:t>
            </a:r>
            <a:r>
              <a:rPr lang="nl-NL" dirty="0"/>
              <a:t>zichtbaarheid van denken</a:t>
            </a:r>
          </a:p>
          <a:p>
            <a:r>
              <a:rPr lang="nl-NL" dirty="0"/>
              <a:t>Begeleid met vragen, vergelijk verschillende aanpakken</a:t>
            </a:r>
          </a:p>
          <a:p>
            <a:r>
              <a:rPr lang="nl-NL" dirty="0"/>
              <a:t>Focus op (biologische) kennis en vaardigheden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5FD206C-5640-471F-ACDE-833A651DF6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2694" y="8916988"/>
            <a:ext cx="814481" cy="519112"/>
          </a:xfrm>
        </p:spPr>
        <p:txBody>
          <a:bodyPr/>
          <a:lstStyle/>
          <a:p>
            <a:pPr>
              <a:defRPr/>
            </a:pPr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24/32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DF49325-72B5-4959-BF6C-6D06C889FA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12" y="65420"/>
            <a:ext cx="3101837" cy="97367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3DA7845-A3F1-4E61-BB5B-BE66E2E77325}"/>
              </a:ext>
            </a:extLst>
          </p:cNvPr>
          <p:cNvSpPr txBox="1"/>
          <p:nvPr/>
        </p:nvSpPr>
        <p:spPr bwMode="auto">
          <a:xfrm>
            <a:off x="1129553" y="8606118"/>
            <a:ext cx="10475259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Havekes, H., Coppen, P.-A., </a:t>
            </a:r>
            <a:r>
              <a:rPr lang="en-US" sz="1000" dirty="0" err="1"/>
              <a:t>Luttenberg</a:t>
            </a:r>
            <a:r>
              <a:rPr lang="en-US" sz="1000" dirty="0"/>
              <a:t>, J., &amp; Van </a:t>
            </a:r>
            <a:r>
              <a:rPr lang="en-US" sz="1000" dirty="0" err="1"/>
              <a:t>Boxtel</a:t>
            </a:r>
            <a:r>
              <a:rPr lang="en-US" sz="1000" dirty="0"/>
              <a:t>, C. (2012). Knowing and doing history. A conceptual framework and pedagogy for teaching historical </a:t>
            </a:r>
            <a:r>
              <a:rPr lang="en-US" sz="1000" dirty="0" err="1"/>
              <a:t>contextualisation</a:t>
            </a:r>
            <a:r>
              <a:rPr lang="en-US" sz="1000" dirty="0"/>
              <a:t>. </a:t>
            </a:r>
            <a:r>
              <a:rPr lang="en-US" sz="1000" i="1" dirty="0"/>
              <a:t>International Journal of Historical Learning, Teaching and Research, 11</a:t>
            </a:r>
            <a:r>
              <a:rPr lang="en-US" sz="1000" dirty="0"/>
              <a:t>(1), 71-92. 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4117413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De rol van de docent bij de nabespreking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900000" y="1654525"/>
            <a:ext cx="11652218" cy="70200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nl-NL" sz="2800" b="1" dirty="0"/>
              <a:t>Vragen doorspelen</a:t>
            </a:r>
            <a:endParaRPr lang="nl-NL" sz="2800" dirty="0">
              <a:cs typeface="Arial" charset="0"/>
            </a:endParaRPr>
          </a:p>
          <a:p>
            <a:pPr>
              <a:defRPr/>
            </a:pPr>
            <a:endParaRPr lang="nl-NL" dirty="0">
              <a:cs typeface="Arial" charset="0"/>
            </a:endParaRPr>
          </a:p>
          <a:p>
            <a:pPr>
              <a:defRPr/>
            </a:pPr>
            <a:endParaRPr lang="nl-NL" dirty="0">
              <a:cs typeface="Arial" charset="0"/>
            </a:endParaRPr>
          </a:p>
          <a:p>
            <a:pPr>
              <a:defRPr/>
            </a:pPr>
            <a:endParaRPr lang="nl-NL" dirty="0">
              <a:cs typeface="Arial" charset="0"/>
            </a:endParaRPr>
          </a:p>
          <a:p>
            <a:pPr>
              <a:defRPr/>
            </a:pPr>
            <a:endParaRPr lang="nl-NL" dirty="0">
              <a:cs typeface="Arial" charset="0"/>
            </a:endParaRPr>
          </a:p>
          <a:p>
            <a:pPr>
              <a:defRPr/>
            </a:pPr>
            <a:endParaRPr lang="nl-NL" dirty="0">
              <a:cs typeface="Arial" charset="0"/>
            </a:endParaRPr>
          </a:p>
          <a:p>
            <a:pPr>
              <a:defRPr/>
            </a:pPr>
            <a:endParaRPr lang="nl-NL" dirty="0">
              <a:cs typeface="Arial" charset="0"/>
            </a:endParaRPr>
          </a:p>
          <a:p>
            <a:pPr>
              <a:defRPr/>
            </a:pPr>
            <a:endParaRPr lang="nl-NL" dirty="0">
              <a:cs typeface="Arial" charset="0"/>
            </a:endParaRPr>
          </a:p>
          <a:p>
            <a:pPr>
              <a:defRPr/>
            </a:pPr>
            <a:endParaRPr lang="nl-NL" dirty="0">
              <a:cs typeface="Arial" charset="0"/>
            </a:endParaRPr>
          </a:p>
          <a:p>
            <a:pPr>
              <a:defRPr/>
            </a:pPr>
            <a:endParaRPr lang="nl-NL" dirty="0">
              <a:cs typeface="Arial" charset="0"/>
            </a:endParaRPr>
          </a:p>
          <a:p>
            <a:pPr>
              <a:defRPr/>
            </a:pPr>
            <a:endParaRPr lang="nl-NL" dirty="0">
              <a:cs typeface="Arial" charset="0"/>
            </a:endParaRPr>
          </a:p>
          <a:p>
            <a:pPr>
              <a:defRPr/>
            </a:pPr>
            <a:endParaRPr lang="nl-NL" dirty="0">
              <a:cs typeface="Arial" charset="0"/>
            </a:endParaRPr>
          </a:p>
          <a:p>
            <a:pPr marL="266602" lvl="1" indent="-266602">
              <a:buFont typeface="Arial" pitchFamily="34" charset="0"/>
              <a:buChar char="•"/>
              <a:defRPr/>
            </a:pPr>
            <a:r>
              <a:rPr lang="nl-NL" sz="2400" dirty="0">
                <a:cs typeface="Calibri" panose="020F0502020204030204" pitchFamily="34" charset="0"/>
              </a:rPr>
              <a:t>Dit patroon leidt tot dieper nadenken.</a:t>
            </a:r>
          </a:p>
          <a:p>
            <a:pPr marL="266602" lvl="1" indent="-266602">
              <a:buFont typeface="Arial" pitchFamily="34" charset="0"/>
              <a:buChar char="•"/>
              <a:defRPr/>
            </a:pPr>
            <a:r>
              <a:rPr lang="nl-NL" sz="2400" dirty="0">
                <a:cs typeface="Calibri" panose="020F0502020204030204" pitchFamily="34" charset="0"/>
              </a:rPr>
              <a:t>Vereist hoge kwaliteiten van de docent (organisatorisch, pedagogisch, didactisch).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285" y="2484641"/>
            <a:ext cx="9507965" cy="385222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12" y="65420"/>
            <a:ext cx="3101837" cy="973671"/>
          </a:xfrm>
          <a:prstGeom prst="rect">
            <a:avLst/>
          </a:prstGeom>
        </p:spPr>
      </p:pic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25</a:t>
            </a:fld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83329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De rol van de docent bij de nabespreking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92366" y="1676984"/>
            <a:ext cx="11160000" cy="526178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l-NL" b="1" dirty="0"/>
              <a:t>Creëer een balans tussen:</a:t>
            </a:r>
          </a:p>
          <a:p>
            <a:pPr>
              <a:spcBef>
                <a:spcPts val="0"/>
              </a:spcBef>
            </a:pPr>
            <a:r>
              <a:rPr lang="nl-NL" dirty="0"/>
              <a:t>Pedagogisch handelen</a:t>
            </a:r>
          </a:p>
          <a:p>
            <a:pPr>
              <a:spcBef>
                <a:spcPts val="0"/>
              </a:spcBef>
            </a:pPr>
            <a:r>
              <a:rPr lang="nl-NL" i="1" dirty="0"/>
              <a:t>Denken stimuleren</a:t>
            </a:r>
          </a:p>
          <a:p>
            <a:pPr>
              <a:spcBef>
                <a:spcPts val="0"/>
              </a:spcBef>
            </a:pPr>
            <a:endParaRPr lang="nl-NL" b="1" i="1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nl-NL" b="1" dirty="0">
                <a:cs typeface="Arial" charset="0"/>
              </a:rPr>
              <a:t>Hoe doe je dat dan?</a:t>
            </a:r>
          </a:p>
          <a:p>
            <a:pPr>
              <a:spcBef>
                <a:spcPts val="0"/>
              </a:spcBef>
              <a:defRPr/>
            </a:pPr>
            <a:r>
              <a:rPr lang="nl-NL" dirty="0" err="1">
                <a:solidFill>
                  <a:srgbClr val="C00000"/>
                </a:solidFill>
                <a:cs typeface="Arial" charset="0"/>
                <a:sym typeface="Wingdings" pitchFamily="2" charset="2"/>
              </a:rPr>
              <a:t>Initiation</a:t>
            </a:r>
            <a:r>
              <a:rPr lang="nl-NL" dirty="0">
                <a:cs typeface="Arial" charset="0"/>
                <a:sym typeface="Wingdings" pitchFamily="2" charset="2"/>
              </a:rPr>
              <a:t> – Response – </a:t>
            </a:r>
            <a:r>
              <a:rPr lang="nl-NL" dirty="0">
                <a:solidFill>
                  <a:srgbClr val="C00000"/>
                </a:solidFill>
                <a:cs typeface="Arial" charset="0"/>
                <a:sym typeface="Wingdings" pitchFamily="2" charset="2"/>
              </a:rPr>
              <a:t>Prompt</a:t>
            </a:r>
            <a:r>
              <a:rPr lang="nl-NL" dirty="0">
                <a:cs typeface="Arial" charset="0"/>
                <a:sym typeface="Wingdings" pitchFamily="2" charset="2"/>
              </a:rPr>
              <a:t> – Response – </a:t>
            </a:r>
            <a:r>
              <a:rPr lang="nl-NL" dirty="0">
                <a:solidFill>
                  <a:srgbClr val="C00000"/>
                </a:solidFill>
                <a:cs typeface="Arial" charset="0"/>
                <a:sym typeface="Wingdings" pitchFamily="2" charset="2"/>
              </a:rPr>
              <a:t>Prompt</a:t>
            </a:r>
            <a:r>
              <a:rPr lang="nl-NL" dirty="0">
                <a:cs typeface="Arial" charset="0"/>
                <a:sym typeface="Wingdings" pitchFamily="2" charset="2"/>
              </a:rPr>
              <a:t> - …. - </a:t>
            </a:r>
            <a:r>
              <a:rPr lang="nl-NL" dirty="0">
                <a:solidFill>
                  <a:srgbClr val="C00000"/>
                </a:solidFill>
                <a:cs typeface="Arial" charset="0"/>
                <a:sym typeface="Wingdings" pitchFamily="2" charset="2"/>
              </a:rPr>
              <a:t>Evaluation</a:t>
            </a:r>
          </a:p>
          <a:p>
            <a:pPr marL="0" indent="0">
              <a:spcBef>
                <a:spcPts val="0"/>
              </a:spcBef>
              <a:buNone/>
            </a:pPr>
            <a:endParaRPr lang="nl-NL" b="1" i="1" dirty="0"/>
          </a:p>
          <a:p>
            <a:pPr marL="0" indent="0">
              <a:spcBef>
                <a:spcPts val="0"/>
              </a:spcBef>
              <a:buNone/>
            </a:pPr>
            <a:r>
              <a:rPr lang="nl-NL" b="1" i="1" dirty="0"/>
              <a:t>Middelen</a:t>
            </a:r>
          </a:p>
          <a:p>
            <a:pPr>
              <a:spcBef>
                <a:spcPts val="0"/>
              </a:spcBef>
            </a:pPr>
            <a:r>
              <a:rPr lang="nl-NL" dirty="0" err="1">
                <a:solidFill>
                  <a:srgbClr val="C00000"/>
                </a:solidFill>
              </a:rPr>
              <a:t>Responsive</a:t>
            </a:r>
            <a:r>
              <a:rPr lang="nl-NL" dirty="0">
                <a:solidFill>
                  <a:srgbClr val="C00000"/>
                </a:solidFill>
              </a:rPr>
              <a:t> </a:t>
            </a:r>
            <a:r>
              <a:rPr lang="nl-NL" dirty="0" err="1">
                <a:solidFill>
                  <a:srgbClr val="C00000"/>
                </a:solidFill>
              </a:rPr>
              <a:t>questioning</a:t>
            </a:r>
            <a:r>
              <a:rPr lang="nl-NL" dirty="0">
                <a:solidFill>
                  <a:srgbClr val="C00000"/>
                </a:solidFill>
              </a:rPr>
              <a:t> </a:t>
            </a:r>
            <a:r>
              <a:rPr lang="nl-NL" dirty="0"/>
              <a:t>(</a:t>
            </a:r>
            <a:r>
              <a:rPr lang="nl-NL" dirty="0" err="1"/>
              <a:t>Chin</a:t>
            </a:r>
            <a:r>
              <a:rPr lang="nl-NL" dirty="0"/>
              <a:t>)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nl-NL" dirty="0" err="1">
                <a:cs typeface="Arial" charset="0"/>
                <a:sym typeface="Wingdings" pitchFamily="2" charset="2"/>
              </a:rPr>
              <a:t>Mercer</a:t>
            </a:r>
            <a:r>
              <a:rPr lang="nl-NL" dirty="0">
                <a:cs typeface="Arial" charset="0"/>
                <a:sym typeface="Wingdings" pitchFamily="2" charset="2"/>
              </a:rPr>
              <a:t>: vijf vormen van prompts:</a:t>
            </a:r>
          </a:p>
          <a:p>
            <a:pPr marL="342774" indent="-342774">
              <a:spcBef>
                <a:spcPts val="0"/>
              </a:spcBef>
              <a:buFont typeface="+mj-lt"/>
              <a:buAutoNum type="arabicPeriod"/>
              <a:defRPr/>
            </a:pPr>
            <a:r>
              <a:rPr lang="nl-NL" i="1" dirty="0" err="1">
                <a:solidFill>
                  <a:srgbClr val="C00000"/>
                </a:solidFill>
                <a:cs typeface="Arial" charset="0"/>
                <a:sym typeface="Wingdings" pitchFamily="2" charset="2"/>
              </a:rPr>
              <a:t>Recapitalizing</a:t>
            </a:r>
            <a:r>
              <a:rPr lang="nl-NL" dirty="0">
                <a:cs typeface="Arial" charset="0"/>
                <a:sym typeface="Wingdings" pitchFamily="2" charset="2"/>
              </a:rPr>
              <a:t>	 samenvatten wat er is gezegd</a:t>
            </a:r>
          </a:p>
          <a:p>
            <a:pPr marL="342774" indent="-342774">
              <a:spcBef>
                <a:spcPts val="0"/>
              </a:spcBef>
              <a:buFont typeface="+mj-lt"/>
              <a:buAutoNum type="arabicPeriod"/>
              <a:defRPr/>
            </a:pPr>
            <a:r>
              <a:rPr lang="nl-NL" i="1" dirty="0" err="1">
                <a:solidFill>
                  <a:srgbClr val="C00000"/>
                </a:solidFill>
                <a:cs typeface="Arial" charset="0"/>
                <a:sym typeface="Wingdings" pitchFamily="2" charset="2"/>
              </a:rPr>
              <a:t>Elicitation</a:t>
            </a:r>
            <a:r>
              <a:rPr lang="nl-NL" dirty="0">
                <a:cs typeface="Arial" charset="0"/>
                <a:sym typeface="Wingdings" pitchFamily="2" charset="2"/>
              </a:rPr>
              <a:t> 		 vraag om verder denken/formuleren te stimuleren</a:t>
            </a:r>
          </a:p>
          <a:p>
            <a:pPr marL="342774" indent="-342774">
              <a:spcBef>
                <a:spcPts val="0"/>
              </a:spcBef>
              <a:buFont typeface="+mj-lt"/>
              <a:buAutoNum type="arabicPeriod"/>
              <a:defRPr/>
            </a:pPr>
            <a:r>
              <a:rPr lang="nl-NL" i="1" dirty="0" err="1">
                <a:solidFill>
                  <a:srgbClr val="C00000"/>
                </a:solidFill>
                <a:cs typeface="Arial" charset="0"/>
                <a:sym typeface="Wingdings" pitchFamily="2" charset="2"/>
              </a:rPr>
              <a:t>Repeating</a:t>
            </a:r>
            <a:r>
              <a:rPr lang="nl-NL" dirty="0">
                <a:cs typeface="Arial" charset="0"/>
                <a:sym typeface="Wingdings" pitchFamily="2" charset="2"/>
              </a:rPr>
              <a:t>		 herhalen </a:t>
            </a:r>
          </a:p>
          <a:p>
            <a:pPr marL="342774" indent="-342774">
              <a:spcBef>
                <a:spcPts val="0"/>
              </a:spcBef>
              <a:buFont typeface="+mj-lt"/>
              <a:buAutoNum type="arabicPeriod"/>
              <a:defRPr/>
            </a:pPr>
            <a:r>
              <a:rPr lang="nl-NL" i="1" dirty="0" err="1">
                <a:solidFill>
                  <a:srgbClr val="C00000"/>
                </a:solidFill>
                <a:cs typeface="Arial" charset="0"/>
                <a:sym typeface="Wingdings" pitchFamily="2" charset="2"/>
              </a:rPr>
              <a:t>Reformulating</a:t>
            </a:r>
            <a:r>
              <a:rPr lang="nl-NL" dirty="0">
                <a:cs typeface="Arial" charset="0"/>
                <a:sym typeface="Wingdings" pitchFamily="2" charset="2"/>
              </a:rPr>
              <a:t> 	 herformuleren om helderheid te verschaffen</a:t>
            </a:r>
          </a:p>
          <a:p>
            <a:pPr marL="342774" indent="-342774">
              <a:spcBef>
                <a:spcPts val="0"/>
              </a:spcBef>
              <a:buFont typeface="+mj-lt"/>
              <a:buAutoNum type="arabicPeriod"/>
              <a:defRPr/>
            </a:pPr>
            <a:r>
              <a:rPr lang="nl-NL" i="1" dirty="0" err="1">
                <a:solidFill>
                  <a:srgbClr val="C00000"/>
                </a:solidFill>
                <a:cs typeface="Arial" charset="0"/>
                <a:sym typeface="Wingdings" pitchFamily="2" charset="2"/>
              </a:rPr>
              <a:t>Exhortation</a:t>
            </a:r>
            <a:r>
              <a:rPr lang="nl-NL" dirty="0">
                <a:cs typeface="Arial" charset="0"/>
                <a:sym typeface="Wingdings" pitchFamily="2" charset="2"/>
              </a:rPr>
              <a:t> 		 stimuleren door nieuwe informatie in te brengen</a:t>
            </a:r>
            <a:endParaRPr lang="nl-NL" dirty="0">
              <a:cs typeface="Arial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71339" y="7727431"/>
            <a:ext cx="12686402" cy="954107"/>
          </a:xfrm>
          <a:prstGeom prst="rect">
            <a:avLst/>
          </a:prstGeom>
          <a:solidFill>
            <a:srgbClr val="B72822"/>
          </a:solidFill>
        </p:spPr>
        <p:txBody>
          <a:bodyPr wrap="square" rtlCol="0">
            <a:spAutoFit/>
          </a:bodyPr>
          <a:lstStyle/>
          <a:p>
            <a:pPr marL="214234" indent="-214234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Chin, C. (2006). Classroom interaction in science: Teacher questioning and feedback to students' responses. </a:t>
            </a:r>
            <a:r>
              <a:rPr lang="en-US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Journal of Science Education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28(11), 1315-1346. </a:t>
            </a:r>
          </a:p>
          <a:p>
            <a:pPr marL="214234" indent="-214234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Mercer, N. (2000). </a:t>
            </a:r>
            <a:r>
              <a:rPr lang="en-US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Words and minds: how we use language to think together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London: Routledge.</a:t>
            </a:r>
          </a:p>
          <a:p>
            <a:pPr marL="214234" indent="-214234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Mercer, N., &amp; Littleton, K. (2007). </a:t>
            </a:r>
            <a:r>
              <a:rPr lang="en-US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Dialogue and the development of children's thinking : a sociocultural approach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London ; New York: Routledge.</a:t>
            </a:r>
          </a:p>
          <a:p>
            <a:pPr marL="214234" indent="-214234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Mercer, N. (2008). Talk and the development of reasoning and understanding. </a:t>
            </a:r>
            <a:r>
              <a:rPr lang="en-US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Development, 51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(1), 90-100. </a:t>
            </a:r>
            <a:endParaRPr lang="nl-NL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12" y="65420"/>
            <a:ext cx="3101837" cy="973671"/>
          </a:xfrm>
          <a:prstGeom prst="rect">
            <a:avLst/>
          </a:prstGeom>
        </p:spPr>
      </p:pic>
      <p:sp>
        <p:nvSpPr>
          <p:cNvPr id="11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26</a:t>
            </a:fld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316979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2471" y="475235"/>
            <a:ext cx="11385183" cy="614393"/>
          </a:xfrm>
        </p:spPr>
        <p:txBody>
          <a:bodyPr/>
          <a:lstStyle/>
          <a:p>
            <a:r>
              <a:rPr lang="nl-NL" dirty="0"/>
              <a:t> </a:t>
            </a:r>
            <a:r>
              <a:rPr lang="nl-NL" sz="4000" dirty="0"/>
              <a:t>Aandachtspunten nabespreking</a:t>
            </a:r>
            <a:endParaRPr lang="nl-NL" sz="4000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2471" y="1192028"/>
            <a:ext cx="11775871" cy="7372719"/>
          </a:xfrm>
        </p:spPr>
        <p:txBody>
          <a:bodyPr/>
          <a:lstStyle/>
          <a:p>
            <a:r>
              <a:rPr lang="nl-NL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Neem  voldoende tijd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Frame and Focus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Bedenk van te voren waar je de nabespreking op wilt richten. Vertel de leerlingen wat je met het gesprek  wilt bereiken.</a:t>
            </a:r>
          </a:p>
          <a:p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 inhoud</a:t>
            </a:r>
          </a:p>
          <a:p>
            <a:pPr lvl="1"/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Begin bij  de reconstructie van  ‘het verhaal’. Laat groepen  presenteren en aanvullen.</a:t>
            </a:r>
          </a:p>
          <a:p>
            <a:pPr lvl="1"/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Daarna  de diepte in:  bijv. oorzaak – gevolg – probleem, directe en indirecte oorzaken, menselijke en natuurlijke  oorzaken, ecologisch en evolutionair denken.</a:t>
            </a:r>
          </a:p>
          <a:p>
            <a:pPr lvl="1"/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Eindigen met mogelijkheden tot transfer van kennis</a:t>
            </a:r>
          </a:p>
          <a:p>
            <a:pPr lvl="1"/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 aanpak</a:t>
            </a:r>
          </a:p>
          <a:p>
            <a:pPr marL="507921" lvl="3" indent="347643"/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Inbreng van de verschillende observatoren</a:t>
            </a:r>
          </a:p>
          <a:p>
            <a:pPr marL="507921" lvl="3" indent="347643"/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Expliciteren van de fasen in het proces van denken: ordenen, patronen zien en ideeën verwoorden, biologisch redeneren en beargumenteren</a:t>
            </a:r>
          </a:p>
          <a:p>
            <a:pPr marL="507921" lvl="3" indent="347643"/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Belang van zichtbaar maken denken (kaartjes ordenen, post-</a:t>
            </a:r>
            <a:r>
              <a:rPr lang="nl-N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07921" lvl="3" indent="347643"/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Eindigen met mogelijkheden tot transfer van kennis</a:t>
            </a:r>
          </a:p>
          <a:p>
            <a:pPr marL="507921" lvl="3" indent="383762"/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514" y="209006"/>
            <a:ext cx="3101837" cy="1045028"/>
          </a:xfrm>
          <a:prstGeom prst="rect">
            <a:avLst/>
          </a:prstGeom>
        </p:spPr>
      </p:pic>
      <p:sp>
        <p:nvSpPr>
          <p:cNvPr id="6" name="Tijdelijke aanduiding voor dianummer 8"/>
          <p:cNvSpPr txBox="1">
            <a:spLocks/>
          </p:cNvSpPr>
          <p:nvPr/>
        </p:nvSpPr>
        <p:spPr>
          <a:xfrm>
            <a:off x="88211" y="8958114"/>
            <a:ext cx="942975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9288" indent="-192088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300163" indent="-385763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949450" indent="-577850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600325" indent="-771525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/>
            <a:fld id="{2C20578A-463A-40E3-96DB-F762BC98CFD9}" type="slidenum">
              <a:rPr lang="nl-NL" sz="2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27</a:t>
            </a:fld>
            <a:r>
              <a:rPr lang="nl-NL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92396223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B59ABC-82BB-45D1-8A01-437C5EA00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Ontwerpprincipes </a:t>
            </a:r>
            <a:r>
              <a:rPr lang="nl-NL" sz="4000" dirty="0" err="1"/>
              <a:t>mystery</a:t>
            </a:r>
            <a:endParaRPr lang="nl-NL" sz="4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1F7662-A9A3-4C28-9AB9-DC6106F36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Kies een complex onderwerp uit krant of documentaire: actueel en authentiek</a:t>
            </a:r>
          </a:p>
          <a:p>
            <a:r>
              <a:rPr lang="nl-NL" dirty="0"/>
              <a:t>Zoek aanvullend materiaal.</a:t>
            </a:r>
          </a:p>
          <a:p>
            <a:r>
              <a:rPr lang="nl-NL" dirty="0"/>
              <a:t>Formuleer een open vraag die verklarend, waarderend, voorspellend van aard is.</a:t>
            </a:r>
          </a:p>
          <a:p>
            <a:r>
              <a:rPr lang="nl-NL" dirty="0"/>
              <a:t>Maak maximaal 30 kaartjes, waarop steeds één feit staat.</a:t>
            </a:r>
          </a:p>
          <a:p>
            <a:r>
              <a:rPr lang="nl-NL" dirty="0"/>
              <a:t>Zet ook informatie op kaartjes die afleidend zijn.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ACA0C1B-14AA-46C2-8C35-E3C542A23F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32012" y="8916988"/>
            <a:ext cx="895163" cy="519112"/>
          </a:xfrm>
        </p:spPr>
        <p:txBody>
          <a:bodyPr/>
          <a:lstStyle/>
          <a:p>
            <a:pPr>
              <a:defRPr/>
            </a:pPr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28/32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C04E686-80EE-428F-A813-6444138F11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12" y="65420"/>
            <a:ext cx="3101837" cy="97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212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900003" y="992663"/>
            <a:ext cx="11047651" cy="608961"/>
          </a:xfrm>
        </p:spPr>
        <p:txBody>
          <a:bodyPr/>
          <a:lstStyle/>
          <a:p>
            <a:r>
              <a:rPr lang="nl-NL" sz="4000" dirty="0" err="1"/>
              <a:t>Mystery</a:t>
            </a:r>
            <a:r>
              <a:rPr lang="nl-NL" sz="4000" dirty="0"/>
              <a:t>: aandachtspunten voorbereiding </a:t>
            </a:r>
          </a:p>
        </p:txBody>
      </p:sp>
      <p:sp>
        <p:nvSpPr>
          <p:cNvPr id="1126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dirty="0">
                <a:solidFill>
                  <a:srgbClr val="C00000"/>
                </a:solidFill>
                <a:latin typeface="Calibri" pitchFamily="34" charset="0"/>
              </a:rPr>
              <a:t>Groepjes</a:t>
            </a:r>
            <a:r>
              <a:rPr lang="nl-NL" sz="2844" dirty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  <a:p>
            <a:r>
              <a:rPr lang="nl-NL" dirty="0">
                <a:latin typeface="Calibri" pitchFamily="34" charset="0"/>
              </a:rPr>
              <a:t>Groepjes van 3 (of 4) leerlingen werken goed.</a:t>
            </a:r>
          </a:p>
          <a:p>
            <a:r>
              <a:rPr lang="nl-NL" dirty="0">
                <a:latin typeface="Calibri" pitchFamily="34" charset="0"/>
              </a:rPr>
              <a:t>Zorg dat ze aan een tafel of aangeschoven tafels zitten.</a:t>
            </a:r>
          </a:p>
          <a:p>
            <a:r>
              <a:rPr lang="nl-NL" dirty="0">
                <a:latin typeface="Calibri" pitchFamily="34" charset="0"/>
              </a:rPr>
              <a:t>Rekening gehouden met specifieke zorgleerlingen in de klas.</a:t>
            </a:r>
          </a:p>
          <a:p>
            <a:endParaRPr lang="nl-NL" dirty="0">
              <a:latin typeface="Calibri" pitchFamily="34" charset="0"/>
            </a:endParaRPr>
          </a:p>
          <a:p>
            <a:pPr marL="0" indent="0">
              <a:buNone/>
            </a:pPr>
            <a:r>
              <a:rPr lang="nl-NL" sz="2800" dirty="0">
                <a:solidFill>
                  <a:srgbClr val="C00000"/>
                </a:solidFill>
                <a:latin typeface="Calibri" pitchFamily="34" charset="0"/>
              </a:rPr>
              <a:t>Materiaal </a:t>
            </a:r>
          </a:p>
          <a:p>
            <a:r>
              <a:rPr lang="nl-NL" dirty="0">
                <a:latin typeface="Calibri" pitchFamily="34" charset="0"/>
              </a:rPr>
              <a:t>Zijn de teksten begrijpelijk geschreven?</a:t>
            </a:r>
          </a:p>
          <a:p>
            <a:r>
              <a:rPr lang="nl-NL" dirty="0">
                <a:latin typeface="Calibri" pitchFamily="34" charset="0"/>
              </a:rPr>
              <a:t>Is de lettergrootte in orde?</a:t>
            </a:r>
          </a:p>
          <a:p>
            <a:r>
              <a:rPr lang="nl-NL" dirty="0">
                <a:latin typeface="Calibri" pitchFamily="34" charset="0"/>
              </a:rPr>
              <a:t>Zijn er niet teveel / te weinig kaartjes?</a:t>
            </a:r>
          </a:p>
          <a:p>
            <a:endParaRPr lang="nl-NL" sz="2844" dirty="0">
              <a:latin typeface="Calibri" pitchFamily="34" charset="0"/>
            </a:endParaRPr>
          </a:p>
          <a:p>
            <a:pPr marL="0" indent="0">
              <a:buNone/>
            </a:pPr>
            <a:r>
              <a:rPr lang="nl-NL" sz="2800" dirty="0">
                <a:solidFill>
                  <a:srgbClr val="C00000"/>
                </a:solidFill>
                <a:latin typeface="Calibri" pitchFamily="34" charset="0"/>
              </a:rPr>
              <a:t>Inhoud</a:t>
            </a:r>
          </a:p>
          <a:p>
            <a:r>
              <a:rPr lang="nl-NL" dirty="0">
                <a:latin typeface="Calibri" pitchFamily="34" charset="0"/>
              </a:rPr>
              <a:t>Op niveau, niet te veel of te weinig informatie, geen conclusies?  </a:t>
            </a:r>
          </a:p>
          <a:p>
            <a:r>
              <a:rPr lang="nl-NL" dirty="0">
                <a:latin typeface="Calibri" pitchFamily="34" charset="0"/>
              </a:rPr>
              <a:t>Is er voldoende uitdaging voor de meer begaafde leerling?</a:t>
            </a:r>
          </a:p>
          <a:p>
            <a:endParaRPr lang="nl-NL" sz="2844" dirty="0">
              <a:latin typeface="Calibri" pitchFamily="34" charset="0"/>
            </a:endParaRPr>
          </a:p>
          <a:p>
            <a:endParaRPr lang="nl-NL" sz="2844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12" y="65420"/>
            <a:ext cx="3101837" cy="973671"/>
          </a:xfrm>
          <a:prstGeom prst="rect">
            <a:avLst/>
          </a:prstGeom>
        </p:spPr>
      </p:pic>
      <p:sp>
        <p:nvSpPr>
          <p:cNvPr id="6" name="Tijdelijke aanduiding voor dianummer 8"/>
          <p:cNvSpPr txBox="1">
            <a:spLocks/>
          </p:cNvSpPr>
          <p:nvPr/>
        </p:nvSpPr>
        <p:spPr>
          <a:xfrm>
            <a:off x="88211" y="8958114"/>
            <a:ext cx="942975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9288" indent="-192088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300163" indent="-385763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949450" indent="-577850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600325" indent="-771525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/>
            <a:r>
              <a:rPr lang="nl-NL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29/32</a:t>
            </a:r>
          </a:p>
        </p:txBody>
      </p:sp>
    </p:spTree>
    <p:extLst>
      <p:ext uri="{BB962C8B-B14F-4D97-AF65-F5344CB8AC3E}">
        <p14:creationId xmlns:p14="http://schemas.microsoft.com/office/powerpoint/2010/main" val="2063257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Aanleiding DOT-metacognitie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12" y="65420"/>
            <a:ext cx="3101837" cy="973671"/>
          </a:xfrm>
          <a:prstGeom prst="rect">
            <a:avLst/>
          </a:prstGeom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>
                <a:cs typeface="Calibri" panose="020F0502020204030204" pitchFamily="34" charset="0"/>
              </a:rPr>
              <a:t>Persoonlijk voorbeeld (F)</a:t>
            </a:r>
          </a:p>
          <a:p>
            <a:r>
              <a:rPr lang="nl-NL" sz="2800" dirty="0">
                <a:cs typeface="Calibri" panose="020F0502020204030204" pitchFamily="34" charset="0"/>
              </a:rPr>
              <a:t>Persoonlijk voorbeeld (J)</a:t>
            </a:r>
          </a:p>
          <a:p>
            <a:endParaRPr lang="nl-NL" sz="2800" dirty="0">
              <a:cs typeface="Calibri" panose="020F0502020204030204" pitchFamily="34" charset="0"/>
            </a:endParaRPr>
          </a:p>
          <a:p>
            <a:endParaRPr lang="nl-NL" sz="2800" dirty="0"/>
          </a:p>
          <a:p>
            <a:pPr marL="0" indent="0">
              <a:buNone/>
            </a:pPr>
            <a:endParaRPr lang="nl-NL" sz="2800" dirty="0"/>
          </a:p>
        </p:txBody>
      </p:sp>
      <p:sp>
        <p:nvSpPr>
          <p:cNvPr id="5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3/32</a:t>
            </a:r>
          </a:p>
        </p:txBody>
      </p:sp>
    </p:spTree>
    <p:extLst>
      <p:ext uri="{BB962C8B-B14F-4D97-AF65-F5344CB8AC3E}">
        <p14:creationId xmlns:p14="http://schemas.microsoft.com/office/powerpoint/2010/main" val="1522500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Afronding workshop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Take home </a:t>
            </a:r>
            <a:r>
              <a:rPr lang="nl-NL" sz="2800" dirty="0" err="1"/>
              <a:t>messages</a:t>
            </a:r>
            <a:endParaRPr lang="nl-NL" sz="2800" dirty="0"/>
          </a:p>
          <a:p>
            <a:r>
              <a:rPr lang="nl-NL" sz="2800" dirty="0"/>
              <a:t>Feedback aan ons</a:t>
            </a:r>
          </a:p>
          <a:p>
            <a:endParaRPr lang="nl-NL" sz="2800" dirty="0"/>
          </a:p>
          <a:p>
            <a:r>
              <a:rPr lang="nl-NL" sz="2800" dirty="0"/>
              <a:t>Materiaal komt op de NIBI-site, neem nu de tipsheet metacognitie mee!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dirty="0"/>
              <a:t>Contact?</a:t>
            </a:r>
          </a:p>
          <a:p>
            <a:pPr marL="0" indent="0">
              <a:buNone/>
            </a:pPr>
            <a:r>
              <a:rPr lang="nl-NL" sz="2400" dirty="0">
                <a:hlinkClick r:id="rId2"/>
              </a:rPr>
              <a:t>f.vanwielink@paxchristicollege.nl</a:t>
            </a:r>
            <a:endParaRPr lang="nl-NL" sz="2400" dirty="0"/>
          </a:p>
          <a:p>
            <a:pPr marL="0" indent="0">
              <a:buNone/>
            </a:pPr>
            <a:r>
              <a:rPr lang="nl-NL" sz="2400" dirty="0">
                <a:hlinkClick r:id="rId3"/>
              </a:rPr>
              <a:t>Jose.besselink@ru.nl</a:t>
            </a:r>
            <a:r>
              <a:rPr lang="nl-NL" sz="2400" dirty="0"/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12" y="65420"/>
            <a:ext cx="3101837" cy="97367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9064" y="4484619"/>
            <a:ext cx="5761219" cy="324335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3" y="5686789"/>
            <a:ext cx="2203925" cy="2041183"/>
          </a:xfrm>
          <a:prstGeom prst="rect">
            <a:avLst/>
          </a:prstGeom>
        </p:spPr>
      </p:pic>
      <p:sp>
        <p:nvSpPr>
          <p:cNvPr id="8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30/32</a:t>
            </a:r>
          </a:p>
        </p:txBody>
      </p:sp>
    </p:spTree>
    <p:extLst>
      <p:ext uri="{BB962C8B-B14F-4D97-AF65-F5344CB8AC3E}">
        <p14:creationId xmlns:p14="http://schemas.microsoft.com/office/powerpoint/2010/main" val="12372575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06D65B-FC25-45ED-9F55-DAF49123F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Literatuur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CA149F-82DA-40AE-96DA-6242BAF7C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Boersma, K. T. , </a:t>
            </a:r>
            <a:r>
              <a:rPr lang="nl-NL" dirty="0" err="1"/>
              <a:t>Waarlo</a:t>
            </a:r>
            <a:r>
              <a:rPr lang="nl-NL" dirty="0"/>
              <a:t>, A. J. , &amp; Klaassen, K. (2011). </a:t>
            </a:r>
            <a:r>
              <a:rPr lang="en-US" dirty="0"/>
              <a:t>The feasibility of systems thinking in biology education. </a:t>
            </a:r>
            <a:r>
              <a:rPr lang="en-US" i="1" dirty="0"/>
              <a:t>Journal of Biological Education</a:t>
            </a:r>
            <a:r>
              <a:rPr lang="en-US" dirty="0"/>
              <a:t>, 45 (4), 190–197. </a:t>
            </a:r>
            <a:endParaRPr lang="nl-NL" dirty="0"/>
          </a:p>
          <a:p>
            <a:r>
              <a:rPr lang="en-US" dirty="0"/>
              <a:t> Moseley et all (2005). Thinking skills frameworks for use in education and training.  </a:t>
            </a:r>
            <a:r>
              <a:rPr lang="en-US" i="1" dirty="0"/>
              <a:t>British Educational Research Journal,</a:t>
            </a:r>
            <a:r>
              <a:rPr lang="en-US" dirty="0"/>
              <a:t> Vol 31 pp 367-390</a:t>
            </a:r>
            <a:endParaRPr lang="nl-NL" dirty="0"/>
          </a:p>
          <a:p>
            <a:r>
              <a:rPr lang="en-US" dirty="0"/>
              <a:t>Jan </a:t>
            </a:r>
            <a:r>
              <a:rPr lang="en-US" dirty="0" err="1"/>
              <a:t>Karkdijk</a:t>
            </a:r>
            <a:r>
              <a:rPr lang="en-US" dirty="0"/>
              <a:t> , </a:t>
            </a:r>
            <a:r>
              <a:rPr lang="en-US" dirty="0" err="1"/>
              <a:t>Joop</a:t>
            </a:r>
            <a:r>
              <a:rPr lang="en-US" dirty="0"/>
              <a:t> van der </a:t>
            </a:r>
            <a:r>
              <a:rPr lang="en-US" dirty="0" err="1"/>
              <a:t>Schee</a:t>
            </a:r>
            <a:r>
              <a:rPr lang="en-US" dirty="0"/>
              <a:t> &amp; Wilfried </a:t>
            </a:r>
            <a:r>
              <a:rPr lang="en-US" dirty="0" err="1"/>
              <a:t>Admiraal</a:t>
            </a:r>
            <a:r>
              <a:rPr lang="en-US" dirty="0"/>
              <a:t> (2013) Effects of teaching with mysteries on students’ geographical thinking skills. </a:t>
            </a:r>
            <a:r>
              <a:rPr lang="en-US" i="1" dirty="0"/>
              <a:t>International Research in Geographical and Environmental Education, </a:t>
            </a:r>
            <a:r>
              <a:rPr lang="en-US" dirty="0"/>
              <a:t>22:3, 183-190</a:t>
            </a:r>
            <a:endParaRPr lang="nl-NL" dirty="0"/>
          </a:p>
          <a:p>
            <a:r>
              <a:rPr lang="en-US" dirty="0"/>
              <a:t>Havekes, H., Coppen, P.-A., </a:t>
            </a:r>
            <a:r>
              <a:rPr lang="en-US" dirty="0" err="1"/>
              <a:t>Luttenberg</a:t>
            </a:r>
            <a:r>
              <a:rPr lang="en-US" dirty="0"/>
              <a:t>, J., &amp; Van </a:t>
            </a:r>
            <a:r>
              <a:rPr lang="en-US" dirty="0" err="1"/>
              <a:t>Boxtel</a:t>
            </a:r>
            <a:r>
              <a:rPr lang="en-US" dirty="0"/>
              <a:t>, C. (2012). Knowing and doing history. A conceptual framework and pedagogy for teaching historical </a:t>
            </a:r>
            <a:r>
              <a:rPr lang="en-US" dirty="0" err="1"/>
              <a:t>contextualisation</a:t>
            </a:r>
            <a:r>
              <a:rPr lang="en-US" dirty="0"/>
              <a:t>. </a:t>
            </a:r>
            <a:r>
              <a:rPr lang="en-US" i="1" dirty="0"/>
              <a:t>International Journal of Historical Learning, Teaching and Research, 11</a:t>
            </a:r>
            <a:r>
              <a:rPr lang="en-US" dirty="0"/>
              <a:t>(1), 71-92. </a:t>
            </a:r>
            <a:endParaRPr lang="nl-NL" dirty="0"/>
          </a:p>
          <a:p>
            <a:r>
              <a:rPr lang="en-US" dirty="0"/>
              <a:t>Tanner, K. (2012). Promoting student metacognition Biology. </a:t>
            </a:r>
            <a:r>
              <a:rPr lang="en-US" i="1" dirty="0"/>
              <a:t>Life Science Education, </a:t>
            </a:r>
            <a:r>
              <a:rPr lang="en-US" dirty="0"/>
              <a:t>Vol 11, 113-120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74287B7-5B90-410C-B508-5003BBC8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32012" y="8916988"/>
            <a:ext cx="895163" cy="519112"/>
          </a:xfrm>
        </p:spPr>
        <p:txBody>
          <a:bodyPr/>
          <a:lstStyle/>
          <a:p>
            <a:pPr>
              <a:defRPr/>
            </a:pPr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31/32</a:t>
            </a:r>
          </a:p>
        </p:txBody>
      </p:sp>
    </p:spTree>
    <p:extLst>
      <p:ext uri="{BB962C8B-B14F-4D97-AF65-F5344CB8AC3E}">
        <p14:creationId xmlns:p14="http://schemas.microsoft.com/office/powerpoint/2010/main" val="20383303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Verantwoording inhoud </a:t>
            </a:r>
            <a:r>
              <a:rPr lang="nl-NL" sz="4000" dirty="0" err="1"/>
              <a:t>mystery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u="sng" dirty="0">
                <a:hlinkClick r:id="rId2"/>
              </a:rPr>
              <a:t>https://www.npostart.nl/de-toren/14-07-2019/VPWON_1281271</a:t>
            </a:r>
            <a:endParaRPr lang="nl-NL" sz="2400" dirty="0"/>
          </a:p>
          <a:p>
            <a:r>
              <a:rPr lang="nl-NL" sz="2400" u="sng" dirty="0">
                <a:hlinkClick r:id="rId3"/>
              </a:rPr>
              <a:t>https://natuurwijzer.naturalis.nl/leerobjecten/de-dodo-succesvolle-overlever</a:t>
            </a:r>
            <a:endParaRPr lang="nl-NL" sz="2400" dirty="0"/>
          </a:p>
          <a:p>
            <a:r>
              <a:rPr lang="nl-NL" sz="2400" dirty="0"/>
              <a:t> </a:t>
            </a:r>
            <a:r>
              <a:rPr lang="nl-NL" sz="2400" u="sng" dirty="0">
                <a:hlinkClick r:id="rId4"/>
              </a:rPr>
              <a:t>http://www.natuurinformatie.nl/nnm.dossiers/natuurdatabase.nl/i005419.html</a:t>
            </a:r>
            <a:endParaRPr lang="nl-NL" sz="2400" dirty="0"/>
          </a:p>
          <a:p>
            <a:r>
              <a:rPr lang="nl-NL" sz="2400" u="sng" dirty="0" err="1">
                <a:solidFill>
                  <a:srgbClr val="0066FF"/>
                </a:solidFill>
              </a:rPr>
              <a:t>promotie-onderzoek</a:t>
            </a:r>
            <a:r>
              <a:rPr lang="nl-NL" sz="2400" u="sng" dirty="0">
                <a:solidFill>
                  <a:srgbClr val="0066FF"/>
                </a:solidFill>
              </a:rPr>
              <a:t> droogte 4200 jaar geleden Mauritius</a:t>
            </a:r>
            <a:endParaRPr lang="nl-NL" sz="2400" dirty="0">
              <a:solidFill>
                <a:srgbClr val="0066FF"/>
              </a:solidFill>
            </a:endParaRPr>
          </a:p>
          <a:p>
            <a:r>
              <a:rPr lang="nl-NL" sz="2400" u="sng" dirty="0">
                <a:hlinkClick r:id="rId5"/>
              </a:rPr>
              <a:t>https://www.nemokennislink.nl/publicaties/dodo-s-moeten-weerbaar-en-flexibel-geweest-zijn/</a:t>
            </a:r>
            <a:endParaRPr lang="nl-NL" sz="2400" dirty="0"/>
          </a:p>
          <a:p>
            <a:r>
              <a:rPr lang="nl-NL" sz="2400" u="sng" dirty="0">
                <a:hlinkClick r:id="rId6"/>
              </a:rPr>
              <a:t>https://www.nrc.nl/nieuws/2014/11/10/uitgestorven-vergeten-dodo-skelet-stond-100-jaar-1436423-a290538</a:t>
            </a:r>
            <a:endParaRPr lang="nl-NL" sz="2400" dirty="0"/>
          </a:p>
          <a:p>
            <a:r>
              <a:rPr lang="nl-NL" sz="2400" u="sng" dirty="0">
                <a:hlinkClick r:id="rId7"/>
              </a:rPr>
              <a:t>https://www.nrc.nl/nieuws/2003/11/20/dodo-later-uitgestorven-dan-gedacht-7662748-a1200388</a:t>
            </a:r>
            <a:endParaRPr lang="nl-NL" sz="2400" dirty="0"/>
          </a:p>
          <a:p>
            <a:r>
              <a:rPr lang="nl-NL" sz="2400" u="sng" dirty="0">
                <a:hlinkClick r:id="rId8"/>
              </a:rPr>
              <a:t>https://isgeschiedenis.nl/nieuws/de-mens-heeft-de-dodo-tot-de-laatste-vogel-opgegeten</a:t>
            </a:r>
            <a:endParaRPr lang="nl-NL" sz="2400" dirty="0"/>
          </a:p>
          <a:p>
            <a:r>
              <a:rPr lang="nl-NL" sz="2400" u="sng" dirty="0">
                <a:hlinkClick r:id="rId9"/>
              </a:rPr>
              <a:t>https://www.vocsite.nl/geschiedenis/handelsposten/mauritius.html</a:t>
            </a:r>
            <a:endParaRPr lang="nl-NL" sz="2400" dirty="0"/>
          </a:p>
          <a:p>
            <a:r>
              <a:rPr lang="nl-NL" sz="2400" u="sng" dirty="0">
                <a:hlinkClick r:id="rId10"/>
              </a:rPr>
              <a:t>https://nl.wikipedia.org/wiki/Nederlands-Mauritius</a:t>
            </a:r>
            <a:endParaRPr lang="nl-NL" sz="2400" dirty="0"/>
          </a:p>
          <a:p>
            <a:pPr marL="0" indent="0">
              <a:buNone/>
            </a:pPr>
            <a:r>
              <a:rPr lang="nl-NL" sz="2400" dirty="0"/>
              <a:t> </a:t>
            </a:r>
          </a:p>
        </p:txBody>
      </p:sp>
      <p:sp>
        <p:nvSpPr>
          <p:cNvPr id="4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32/32</a:t>
            </a:r>
          </a:p>
        </p:txBody>
      </p:sp>
    </p:spTree>
    <p:extLst>
      <p:ext uri="{BB962C8B-B14F-4D97-AF65-F5344CB8AC3E}">
        <p14:creationId xmlns:p14="http://schemas.microsoft.com/office/powerpoint/2010/main" val="667513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Leren door leerlingen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900000" y="1836805"/>
            <a:ext cx="11160000" cy="4995540"/>
          </a:xfrm>
        </p:spPr>
        <p:txBody>
          <a:bodyPr>
            <a:noAutofit/>
          </a:bodyPr>
          <a:lstStyle/>
          <a:p>
            <a:pPr marL="0" indent="0" defTabSz="685343" eaLnBrk="0" hangingPunct="0">
              <a:buNone/>
              <a:defRPr/>
            </a:pPr>
            <a:r>
              <a:rPr lang="nl-NL" sz="2800" b="1" kern="0" dirty="0">
                <a:solidFill>
                  <a:srgbClr val="141313"/>
                </a:solidFill>
                <a:ea typeface="ＭＳ Ｐゴシック" charset="-128"/>
                <a:cs typeface="Calibri" panose="020F0502020204030204" pitchFamily="34" charset="0"/>
                <a:sym typeface="Kievit-Book" charset="0"/>
              </a:rPr>
              <a:t>Drie principes</a:t>
            </a:r>
          </a:p>
          <a:p>
            <a:pPr marL="0" indent="0" defTabSz="685343" eaLnBrk="0" hangingPunct="0">
              <a:buNone/>
              <a:defRPr/>
            </a:pPr>
            <a:endParaRPr lang="nl-NL" sz="2800" kern="0" dirty="0">
              <a:solidFill>
                <a:srgbClr val="141313"/>
              </a:solidFill>
              <a:ea typeface="ＭＳ Ｐゴシック" charset="-128"/>
              <a:cs typeface="Calibri" panose="020F0502020204030204" pitchFamily="34" charset="0"/>
              <a:sym typeface="Kievit-Book" charset="0"/>
            </a:endParaRPr>
          </a:p>
          <a:p>
            <a:pPr marL="342671" indent="-342671" defTabSz="685343" eaLnBrk="0" hangingPunct="0">
              <a:buFont typeface="+mj-lt"/>
              <a:buAutoNum type="arabicPeriod"/>
              <a:defRPr/>
            </a:pPr>
            <a:r>
              <a:rPr lang="nl-NL" sz="2800" kern="0" dirty="0">
                <a:solidFill>
                  <a:srgbClr val="141313"/>
                </a:solidFill>
                <a:ea typeface="ＭＳ Ｐゴシック" charset="-128"/>
                <a:cs typeface="Calibri" panose="020F0502020204030204" pitchFamily="34" charset="0"/>
                <a:sym typeface="Kievit-Book" charset="0"/>
              </a:rPr>
              <a:t>Activeren en gebruiken van </a:t>
            </a:r>
            <a:r>
              <a:rPr lang="nl-NL" sz="2800" kern="0" dirty="0">
                <a:solidFill>
                  <a:srgbClr val="C00000"/>
                </a:solidFill>
                <a:ea typeface="ＭＳ Ｐゴシック" charset="-128"/>
                <a:cs typeface="Calibri" panose="020F0502020204030204" pitchFamily="34" charset="0"/>
                <a:sym typeface="Kievit-Book" charset="0"/>
              </a:rPr>
              <a:t>voorkennis</a:t>
            </a:r>
          </a:p>
          <a:p>
            <a:pPr marL="642509" lvl="1" indent="-342671" defTabSz="685343" eaLnBrk="0" hangingPunct="0">
              <a:buFont typeface="Lucida Grande"/>
              <a:buChar char="-"/>
              <a:defRPr/>
            </a:pPr>
            <a:r>
              <a:rPr lang="nl-NL" sz="2800" kern="0" dirty="0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Nieuwe begrip wordt geconstrueerd op basis van bestaand begrip en ervaringen.</a:t>
            </a:r>
          </a:p>
          <a:p>
            <a:pPr marL="299837" lvl="1" indent="0" defTabSz="685343" eaLnBrk="0" hangingPunct="0">
              <a:buNone/>
              <a:defRPr/>
            </a:pPr>
            <a:r>
              <a:rPr lang="nl-NL" sz="2800" kern="0" dirty="0">
                <a:solidFill>
                  <a:srgbClr val="141313"/>
                </a:solidFill>
                <a:ea typeface="ＭＳ Ｐゴシック" charset="-128"/>
                <a:cs typeface="Calibri" panose="020F0502020204030204" pitchFamily="34" charset="0"/>
                <a:sym typeface="Kievit-Book" charset="0"/>
              </a:rPr>
              <a:t>  </a:t>
            </a:r>
          </a:p>
          <a:p>
            <a:pPr marL="342671" indent="-342671" defTabSz="685343" eaLnBrk="0" hangingPunct="0">
              <a:buFont typeface="+mj-lt"/>
              <a:buAutoNum type="arabicPeriod"/>
              <a:defRPr/>
            </a:pPr>
            <a:r>
              <a:rPr lang="nl-NL" sz="2800" kern="0" dirty="0">
                <a:solidFill>
                  <a:srgbClr val="141313"/>
                </a:solidFill>
                <a:ea typeface="ＭＳ Ｐゴシック" charset="-128"/>
                <a:cs typeface="Calibri" panose="020F0502020204030204" pitchFamily="34" charset="0"/>
                <a:sym typeface="Kievit-Book" charset="0"/>
              </a:rPr>
              <a:t>De essentiële rol van </a:t>
            </a:r>
            <a:r>
              <a:rPr lang="nl-NL" sz="2800" kern="0" dirty="0">
                <a:solidFill>
                  <a:srgbClr val="C00000"/>
                </a:solidFill>
                <a:ea typeface="ＭＳ Ｐゴシック" charset="-128"/>
                <a:cs typeface="Calibri" panose="020F0502020204030204" pitchFamily="34" charset="0"/>
                <a:sym typeface="Kievit-Book" charset="0"/>
              </a:rPr>
              <a:t>feitelijke kennis </a:t>
            </a:r>
            <a:r>
              <a:rPr lang="nl-NL" sz="2800" kern="0" dirty="0">
                <a:solidFill>
                  <a:srgbClr val="141313"/>
                </a:solidFill>
                <a:ea typeface="ＭＳ Ｐゴシック" charset="-128"/>
                <a:cs typeface="Calibri" panose="020F0502020204030204" pitchFamily="34" charset="0"/>
                <a:sym typeface="Kievit-Book" charset="0"/>
              </a:rPr>
              <a:t>en de constructie van </a:t>
            </a:r>
            <a:r>
              <a:rPr lang="nl-NL" sz="2800" kern="0" dirty="0">
                <a:solidFill>
                  <a:srgbClr val="C00000"/>
                </a:solidFill>
                <a:ea typeface="ＭＳ Ｐゴシック" charset="-128"/>
                <a:cs typeface="Calibri" panose="020F0502020204030204" pitchFamily="34" charset="0"/>
                <a:sym typeface="Kievit-Book" charset="0"/>
              </a:rPr>
              <a:t>conceptuele netwerken </a:t>
            </a:r>
            <a:r>
              <a:rPr lang="nl-NL" sz="2800" kern="0" dirty="0">
                <a:solidFill>
                  <a:srgbClr val="141313"/>
                </a:solidFill>
                <a:ea typeface="ＭＳ Ｐゴシック" charset="-128"/>
                <a:cs typeface="Calibri" panose="020F0502020204030204" pitchFamily="34" charset="0"/>
                <a:sym typeface="Kievit-Book" charset="0"/>
              </a:rPr>
              <a:t>om te kunnen begrijpen en toepassen.</a:t>
            </a:r>
          </a:p>
          <a:p>
            <a:pPr marL="642509" lvl="1" indent="-342671" defTabSz="685343" eaLnBrk="0" hangingPunct="0">
              <a:buFont typeface="Lucida Grande"/>
              <a:buChar char="-"/>
              <a:defRPr/>
            </a:pPr>
            <a:r>
              <a:rPr lang="nl-NL" sz="2800" kern="0" dirty="0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Feitelijke kennis moet betekenis gegeven worden door het te koppelen aan conceptuele netwerken</a:t>
            </a:r>
            <a:r>
              <a:rPr lang="nl-NL" sz="2800" kern="0" dirty="0">
                <a:solidFill>
                  <a:srgbClr val="FFFFFF">
                    <a:lumMod val="50000"/>
                  </a:srgbClr>
                </a:solidFill>
                <a:ea typeface="ＭＳ Ｐゴシック" charset="-128"/>
                <a:cs typeface="Calibri" panose="020F0502020204030204" pitchFamily="34" charset="0"/>
                <a:sym typeface="Kievit-Book" charset="0"/>
              </a:rPr>
              <a:t>.</a:t>
            </a:r>
          </a:p>
          <a:p>
            <a:pPr marL="299837" lvl="1" indent="0" defTabSz="685343" eaLnBrk="0" hangingPunct="0">
              <a:buNone/>
              <a:defRPr/>
            </a:pPr>
            <a:r>
              <a:rPr lang="nl-NL" sz="2800" kern="0" dirty="0">
                <a:solidFill>
                  <a:srgbClr val="141313"/>
                </a:solidFill>
                <a:ea typeface="ＭＳ Ｐゴシック" charset="-128"/>
                <a:cs typeface="Calibri" panose="020F0502020204030204" pitchFamily="34" charset="0"/>
                <a:sym typeface="Kievit-Book" charset="0"/>
              </a:rPr>
              <a:t>  </a:t>
            </a:r>
          </a:p>
          <a:p>
            <a:pPr marL="342671" indent="-342671" defTabSz="685343" eaLnBrk="0" hangingPunct="0">
              <a:buFont typeface="+mj-lt"/>
              <a:buAutoNum type="arabicPeriod"/>
              <a:defRPr/>
            </a:pPr>
            <a:r>
              <a:rPr lang="nl-NL" sz="2800" kern="0" dirty="0">
                <a:solidFill>
                  <a:srgbClr val="141313"/>
                </a:solidFill>
                <a:ea typeface="ＭＳ Ｐゴシック" charset="-128"/>
                <a:cs typeface="Calibri" panose="020F0502020204030204" pitchFamily="34" charset="0"/>
                <a:sym typeface="Kievit-Book" charset="0"/>
              </a:rPr>
              <a:t>Het belang van </a:t>
            </a:r>
            <a:r>
              <a:rPr lang="nl-NL" sz="2800" kern="0" dirty="0">
                <a:solidFill>
                  <a:srgbClr val="C00000"/>
                </a:solidFill>
                <a:ea typeface="ＭＳ Ｐゴシック" charset="-128"/>
                <a:cs typeface="Calibri" panose="020F0502020204030204" pitchFamily="34" charset="0"/>
                <a:sym typeface="Kievit-Book" charset="0"/>
              </a:rPr>
              <a:t>metacognitie</a:t>
            </a:r>
          </a:p>
          <a:p>
            <a:pPr marL="642509" lvl="1" indent="-342671" defTabSz="685343" eaLnBrk="0" hangingPunct="0">
              <a:buFont typeface="Lucida Grande"/>
              <a:buChar char="-"/>
              <a:defRPr/>
            </a:pPr>
            <a:r>
              <a:rPr lang="nl-NL" sz="2800" kern="0" dirty="0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Expliciet maken van het (vakspecifiek) denken helpt bij het maken van een transfer naar andere situaties.</a:t>
            </a:r>
          </a:p>
        </p:txBody>
      </p:sp>
      <p:sp>
        <p:nvSpPr>
          <p:cNvPr id="2" name="Rechthoek 1"/>
          <p:cNvSpPr/>
          <p:nvPr/>
        </p:nvSpPr>
        <p:spPr>
          <a:xfrm>
            <a:off x="1432779" y="8508205"/>
            <a:ext cx="960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defTabSz="685343"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ヒラギノ明朝 ProN W3" charset="-128"/>
                <a:cs typeface="Calibri" panose="020F0502020204030204" pitchFamily="34" charset="0"/>
                <a:sym typeface="American Typewriter" charset="0"/>
              </a:rPr>
              <a:t>Donovan, S., &amp; 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ea typeface="ヒラギノ明朝 ProN W3" charset="-128"/>
                <a:cs typeface="Calibri" panose="020F0502020204030204" pitchFamily="34" charset="0"/>
                <a:sym typeface="American Typewriter" charset="0"/>
              </a:rPr>
              <a:t>Bransford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ヒラギノ明朝 ProN W3" charset="-128"/>
                <a:cs typeface="Calibri" panose="020F0502020204030204" pitchFamily="34" charset="0"/>
                <a:sym typeface="American Typewriter" charset="0"/>
              </a:rPr>
              <a:t>, J. (2005). </a:t>
            </a:r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ヒラギノ明朝 ProN W3" charset="-128"/>
                <a:cs typeface="Calibri" panose="020F0502020204030204" pitchFamily="34" charset="0"/>
                <a:sym typeface="American Typewriter" charset="0"/>
              </a:rPr>
              <a:t>How students learn : History, mathematics  and science in the classroom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ヒラギノ明朝 ProN W3" charset="-128"/>
                <a:cs typeface="Calibri" panose="020F0502020204030204" pitchFamily="34" charset="0"/>
                <a:sym typeface="American Typewriter" charset="0"/>
              </a:rPr>
              <a:t>.</a:t>
            </a:r>
            <a:endParaRPr lang="nl-NL" sz="1600" dirty="0">
              <a:solidFill>
                <a:schemeClr val="bg1"/>
              </a:solidFill>
              <a:latin typeface="Calibri" panose="020F0502020204030204" pitchFamily="34" charset="0"/>
              <a:ea typeface="ヒラギノ明朝 ProN W3" charset="-128"/>
              <a:cs typeface="Calibri" panose="020F0502020204030204" pitchFamily="34" charset="0"/>
              <a:sym typeface="American Typewriter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12" y="65420"/>
            <a:ext cx="3101837" cy="973671"/>
          </a:xfrm>
          <a:prstGeom prst="rect">
            <a:avLst/>
          </a:prstGeom>
        </p:spPr>
      </p:pic>
      <p:sp>
        <p:nvSpPr>
          <p:cNvPr id="8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4/32</a:t>
            </a:r>
          </a:p>
        </p:txBody>
      </p:sp>
    </p:spTree>
    <p:extLst>
      <p:ext uri="{BB962C8B-B14F-4D97-AF65-F5344CB8AC3E}">
        <p14:creationId xmlns:p14="http://schemas.microsoft.com/office/powerpoint/2010/main" val="227518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Vakspecifieke vaardigheden</a:t>
            </a:r>
          </a:p>
        </p:txBody>
      </p:sp>
      <p:sp>
        <p:nvSpPr>
          <p:cNvPr id="3" name="Tekstvak 2"/>
          <p:cNvSpPr txBox="1"/>
          <p:nvPr/>
        </p:nvSpPr>
        <p:spPr bwMode="auto">
          <a:xfrm>
            <a:off x="1752167" y="8696323"/>
            <a:ext cx="7590744" cy="56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nl-NL" sz="1600" dirty="0">
              <a:solidFill>
                <a:schemeClr val="bg1"/>
              </a:solidFill>
            </a:endParaRPr>
          </a:p>
          <a:p>
            <a:r>
              <a:rPr lang="nl-NL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CvTE</a:t>
            </a:r>
            <a:r>
              <a:rPr lang="nl-N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Examenprogramma biologie HAVO/VWO 2020.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5731" y="291127"/>
            <a:ext cx="3103133" cy="969348"/>
          </a:xfrm>
          <a:prstGeom prst="rect">
            <a:avLst/>
          </a:prstGeom>
        </p:spPr>
      </p:pic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66605" y="1370810"/>
            <a:ext cx="4875667" cy="6735549"/>
          </a:xfrm>
          <a:prstGeom prst="rect">
            <a:avLst/>
          </a:prstGeom>
        </p:spPr>
      </p:pic>
      <p:sp>
        <p:nvSpPr>
          <p:cNvPr id="6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5/32</a:t>
            </a:r>
          </a:p>
        </p:txBody>
      </p:sp>
    </p:spTree>
    <p:extLst>
      <p:ext uri="{BB962C8B-B14F-4D97-AF65-F5344CB8AC3E}">
        <p14:creationId xmlns:p14="http://schemas.microsoft.com/office/powerpoint/2010/main" val="2192837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err="1"/>
              <a:t>Metacognitie</a:t>
            </a:r>
            <a:endParaRPr lang="en-GB" sz="4000" dirty="0"/>
          </a:p>
        </p:txBody>
      </p:sp>
      <p:pic>
        <p:nvPicPr>
          <p:cNvPr id="1026" name="Picture 2" descr="Afbeeldingsresultaat voor boekaarts 3 lay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8" y="2672366"/>
            <a:ext cx="5808480" cy="370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000039" y="5104044"/>
            <a:ext cx="57195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dirty="0">
                <a:latin typeface="Calibri" panose="020F0502020204030204" pitchFamily="34" charset="0"/>
                <a:cs typeface="Calibri" panose="020F0502020204030204" pitchFamily="34" charset="0"/>
              </a:rPr>
              <a:t>Leerstrategieën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(Her)structureren van kennis</a:t>
            </a:r>
          </a:p>
          <a:p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	(</a:t>
            </a:r>
            <a:r>
              <a:rPr lang="nl-NL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 maken, visualiseren/ 	</a:t>
            </a:r>
            <a:r>
              <a:rPr lang="nl-NL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conceptmaps</a:t>
            </a:r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Koppelen van kennis</a:t>
            </a:r>
          </a:p>
          <a:p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	(activeren van voorkennis) </a:t>
            </a:r>
          </a:p>
        </p:txBody>
      </p:sp>
      <p:cxnSp>
        <p:nvCxnSpPr>
          <p:cNvPr id="6" name="Rechte verbindingslijn 5"/>
          <p:cNvCxnSpPr>
            <a:endCxn id="25" idx="2"/>
          </p:cNvCxnSpPr>
          <p:nvPr/>
        </p:nvCxnSpPr>
        <p:spPr>
          <a:xfrm>
            <a:off x="3657600" y="4586068"/>
            <a:ext cx="2822575" cy="1833736"/>
          </a:xfrm>
          <a:prstGeom prst="line">
            <a:avLst/>
          </a:prstGeom>
          <a:ln w="38100">
            <a:solidFill>
              <a:srgbClr val="B301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endCxn id="12" idx="1"/>
          </p:cNvCxnSpPr>
          <p:nvPr/>
        </p:nvCxnSpPr>
        <p:spPr>
          <a:xfrm flipV="1">
            <a:off x="4428145" y="3476025"/>
            <a:ext cx="2653909" cy="691058"/>
          </a:xfrm>
          <a:prstGeom prst="line">
            <a:avLst/>
          </a:prstGeom>
          <a:ln>
            <a:solidFill>
              <a:srgbClr val="B301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jdelijke aanduiding voor inhoud 11"/>
          <p:cNvSpPr txBox="1">
            <a:spLocks noGrp="1"/>
          </p:cNvSpPr>
          <p:nvPr>
            <p:ph idx="1"/>
          </p:nvPr>
        </p:nvSpPr>
        <p:spPr>
          <a:xfrm>
            <a:off x="7082054" y="2885675"/>
            <a:ext cx="5921159" cy="1180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7325" indent="-187325"/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Plannen (doelen stellen, tijdsschema maken)</a:t>
            </a:r>
          </a:p>
          <a:p>
            <a:pPr marL="187325" indent="-187325"/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Monitoren (diagnostische toetsen)</a:t>
            </a:r>
          </a:p>
          <a:p>
            <a:pPr marL="187325" indent="-187325"/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Evalueren (resultaat en proces)</a:t>
            </a:r>
          </a:p>
        </p:txBody>
      </p:sp>
      <p:cxnSp>
        <p:nvCxnSpPr>
          <p:cNvPr id="16" name="Rechte verbindingslijn 15"/>
          <p:cNvCxnSpPr>
            <a:endCxn id="18" idx="2"/>
          </p:cNvCxnSpPr>
          <p:nvPr/>
        </p:nvCxnSpPr>
        <p:spPr>
          <a:xfrm flipV="1">
            <a:off x="4754880" y="2670906"/>
            <a:ext cx="2179250" cy="642696"/>
          </a:xfrm>
          <a:prstGeom prst="line">
            <a:avLst/>
          </a:prstGeom>
          <a:ln>
            <a:solidFill>
              <a:srgbClr val="B301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jdelijke aanduiding voor inhoud 11"/>
          <p:cNvSpPr txBox="1">
            <a:spLocks/>
          </p:cNvSpPr>
          <p:nvPr/>
        </p:nvSpPr>
        <p:spPr bwMode="auto">
          <a:xfrm>
            <a:off x="4008447" y="1490207"/>
            <a:ext cx="5851365" cy="118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>
            <a:lvl1pPr marL="358775" indent="-358775" algn="l" defTabSz="649288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58775" algn="l" defTabSz="649288" rtl="0" fontAlgn="base">
              <a:spcBef>
                <a:spcPct val="0"/>
              </a:spcBef>
              <a:spcAft>
                <a:spcPct val="0"/>
              </a:spcAft>
              <a:buFont typeface="Lucida Grande"/>
              <a:buChar char="-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4425" indent="-358775" algn="l" defTabSz="649288" rtl="0" fontAlgn="base">
              <a:spcBef>
                <a:spcPct val="0"/>
              </a:spcBef>
              <a:spcAft>
                <a:spcPct val="0"/>
              </a:spcAft>
              <a:buFont typeface="Lucida Grande"/>
              <a:buChar char="-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300" indent="-358775" algn="l" defTabSz="649288" rtl="0" fontAlgn="base">
              <a:spcBef>
                <a:spcPct val="0"/>
              </a:spcBef>
              <a:spcAft>
                <a:spcPct val="0"/>
              </a:spcAft>
              <a:buFont typeface="Lucida Grande"/>
              <a:buChar char="-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6588" indent="-358775" algn="l" defTabSz="649288" rtl="0" fontAlgn="base">
              <a:spcBef>
                <a:spcPct val="0"/>
              </a:spcBef>
              <a:spcAft>
                <a:spcPct val="0"/>
              </a:spcAft>
              <a:buFont typeface="Lucida Grande"/>
              <a:buChar char="-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516" indent="-325138" algn="l" defTabSz="65027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791" indent="-325138" algn="l" defTabSz="65027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7067" indent="-325138" algn="l" defTabSz="65027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7342" indent="-325138" algn="l" defTabSz="65027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Resource management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Zelfkennis en het inzetten van de omgeving (om hulp vragen, passende leeromgeving).</a:t>
            </a:r>
          </a:p>
        </p:txBody>
      </p:sp>
      <p:sp>
        <p:nvSpPr>
          <p:cNvPr id="25" name="Ovaal 24"/>
          <p:cNvSpPr/>
          <p:nvPr/>
        </p:nvSpPr>
        <p:spPr>
          <a:xfrm>
            <a:off x="6480175" y="4526881"/>
            <a:ext cx="6481474" cy="3785846"/>
          </a:xfrm>
          <a:prstGeom prst="ellipse">
            <a:avLst/>
          </a:prstGeom>
          <a:noFill/>
          <a:ln w="57150">
            <a:solidFill>
              <a:srgbClr val="B3011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kstvak 2"/>
          <p:cNvSpPr txBox="1"/>
          <p:nvPr/>
        </p:nvSpPr>
        <p:spPr>
          <a:xfrm>
            <a:off x="1420756" y="8459487"/>
            <a:ext cx="11235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Uit: </a:t>
            </a:r>
            <a:r>
              <a:rPr lang="nl-NL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Boekaerts</a:t>
            </a:r>
            <a:r>
              <a:rPr lang="nl-N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M. (1996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Self-regulated learning at the junction of cognition and motivation. </a:t>
            </a:r>
            <a:r>
              <a:rPr lang="en-GB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 Psychologist</a:t>
            </a:r>
            <a:r>
              <a:rPr lang="nl-NL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1</a:t>
            </a:r>
            <a:r>
              <a:rPr lang="nl-N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(2), 100–112.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12" y="65420"/>
            <a:ext cx="3101837" cy="973671"/>
          </a:xfrm>
          <a:prstGeom prst="rect">
            <a:avLst/>
          </a:prstGeom>
        </p:spPr>
      </p:pic>
      <p:sp>
        <p:nvSpPr>
          <p:cNvPr id="20" name="Tijdelijke aanduiding voor dianummer 8"/>
          <p:cNvSpPr txBox="1">
            <a:spLocks/>
          </p:cNvSpPr>
          <p:nvPr/>
        </p:nvSpPr>
        <p:spPr>
          <a:xfrm>
            <a:off x="129775" y="8958114"/>
            <a:ext cx="942975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9288" indent="-192088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300163" indent="-385763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949450" indent="-577850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600325" indent="-771525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/>
            <a:endParaRPr lang="nl-NL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ijdelijke aanduiding voor dianummer 8"/>
          <p:cNvSpPr txBox="1">
            <a:spLocks/>
          </p:cNvSpPr>
          <p:nvPr/>
        </p:nvSpPr>
        <p:spPr>
          <a:xfrm>
            <a:off x="88211" y="8958114"/>
            <a:ext cx="942975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9288" indent="-192088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300163" indent="-385763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949450" indent="-577850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600325" indent="-771525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/>
            <a:r>
              <a:rPr lang="nl-NL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6/32</a:t>
            </a:r>
          </a:p>
        </p:txBody>
      </p:sp>
    </p:spTree>
    <p:extLst>
      <p:ext uri="{BB962C8B-B14F-4D97-AF65-F5344CB8AC3E}">
        <p14:creationId xmlns:p14="http://schemas.microsoft.com/office/powerpoint/2010/main" val="43544933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Hoe werken aan metacognitie?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>
                <a:cs typeface="Calibri" panose="020F0502020204030204" pitchFamily="34" charset="0"/>
              </a:rPr>
              <a:t>Trainen in de context van wat geleerd moet worden.</a:t>
            </a:r>
          </a:p>
          <a:p>
            <a:r>
              <a:rPr lang="nl-NL" sz="2800" dirty="0">
                <a:cs typeface="Calibri" panose="020F0502020204030204" pitchFamily="34" charset="0"/>
              </a:rPr>
              <a:t>Expliciteren van het oefenen, zodat leerlingen weten dat ze aan metacognitie werken.</a:t>
            </a:r>
          </a:p>
          <a:p>
            <a:endParaRPr lang="nl-NL" sz="2800" dirty="0">
              <a:cs typeface="Calibri" panose="020F0502020204030204" pitchFamily="34" charset="0"/>
            </a:endParaRPr>
          </a:p>
          <a:p>
            <a:r>
              <a:rPr lang="nl-NL" sz="2800" dirty="0">
                <a:cs typeface="Calibri" panose="020F0502020204030204" pitchFamily="34" charset="0"/>
              </a:rPr>
              <a:t>Zelf verwoorden welke stappen je zet om een taak tot een goed einde te brengen (modellen door docent).</a:t>
            </a:r>
          </a:p>
          <a:p>
            <a:endParaRPr lang="nl-NL" sz="2800" dirty="0">
              <a:cs typeface="Calibri" panose="020F0502020204030204" pitchFamily="34" charset="0"/>
            </a:endParaRPr>
          </a:p>
          <a:p>
            <a:r>
              <a:rPr lang="nl-NL" sz="2800" dirty="0">
                <a:cs typeface="Calibri" panose="020F0502020204030204" pitchFamily="34" charset="0"/>
              </a:rPr>
              <a:t>Groepswerk bij trainen aan metacognitie heeft positief effect. Leerlingen moeten hardop denken, hun denken ordenen en leren van elkaars leerstrategie.</a:t>
            </a:r>
          </a:p>
          <a:p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  <a:p>
            <a:endParaRPr lang="nl-NL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endParaRPr lang="nl-NL" sz="1600" dirty="0"/>
          </a:p>
          <a:p>
            <a:pPr marL="360363" lvl="1" indent="0">
              <a:buNone/>
            </a:pPr>
            <a:r>
              <a:rPr lang="nl-NL" sz="1600" dirty="0" err="1">
                <a:solidFill>
                  <a:schemeClr val="bg1"/>
                </a:solidFill>
              </a:rPr>
              <a:t>Hattie</a:t>
            </a:r>
            <a:r>
              <a:rPr lang="nl-NL" sz="1600" dirty="0">
                <a:solidFill>
                  <a:schemeClr val="bg1"/>
                </a:solidFill>
              </a:rPr>
              <a:t>, J. 2012 en </a:t>
            </a:r>
            <a:r>
              <a:rPr lang="nl-NL" sz="1600" dirty="0" err="1">
                <a:solidFill>
                  <a:schemeClr val="bg1"/>
                </a:solidFill>
              </a:rPr>
              <a:t>Dignath</a:t>
            </a:r>
            <a:r>
              <a:rPr lang="nl-NL" sz="1600" dirty="0">
                <a:solidFill>
                  <a:schemeClr val="bg1"/>
                </a:solidFill>
              </a:rPr>
              <a:t> &amp; </a:t>
            </a:r>
            <a:r>
              <a:rPr lang="nl-NL" sz="1600" dirty="0" err="1">
                <a:solidFill>
                  <a:schemeClr val="bg1"/>
                </a:solidFill>
              </a:rPr>
              <a:t>Büttner</a:t>
            </a:r>
            <a:r>
              <a:rPr lang="nl-NL" sz="1600" dirty="0">
                <a:solidFill>
                  <a:schemeClr val="bg1"/>
                </a:solidFill>
              </a:rPr>
              <a:t>, 2008 in</a:t>
            </a:r>
          </a:p>
          <a:p>
            <a:pPr marL="360363" lvl="1" indent="0">
              <a:buNone/>
            </a:pPr>
            <a:r>
              <a:rPr lang="nl-NL" sz="1600" dirty="0">
                <a:solidFill>
                  <a:schemeClr val="bg1"/>
                </a:solidFill>
              </a:rPr>
              <a:t>Pedro de </a:t>
            </a:r>
            <a:r>
              <a:rPr lang="nl-NL" sz="1600" dirty="0" err="1">
                <a:solidFill>
                  <a:schemeClr val="bg1"/>
                </a:solidFill>
              </a:rPr>
              <a:t>Bruyckere</a:t>
            </a:r>
            <a:r>
              <a:rPr lang="nl-NL" sz="1600" dirty="0">
                <a:solidFill>
                  <a:schemeClr val="bg1"/>
                </a:solidFill>
              </a:rPr>
              <a:t>. (2017) </a:t>
            </a:r>
            <a:r>
              <a:rPr lang="nl-NL" sz="1600" dirty="0" err="1">
                <a:solidFill>
                  <a:schemeClr val="bg1"/>
                </a:solidFill>
              </a:rPr>
              <a:t>Klaskit</a:t>
            </a:r>
            <a:r>
              <a:rPr lang="nl-NL" sz="1600" dirty="0">
                <a:solidFill>
                  <a:schemeClr val="bg1"/>
                </a:solidFill>
              </a:rPr>
              <a:t>. Tools voor topleraren. </a:t>
            </a:r>
            <a:r>
              <a:rPr lang="nl-NL" sz="1600" dirty="0" err="1">
                <a:solidFill>
                  <a:schemeClr val="bg1"/>
                </a:solidFill>
              </a:rPr>
              <a:t>Lannoo</a:t>
            </a:r>
            <a:r>
              <a:rPr lang="nl-NL" sz="1600" dirty="0">
                <a:solidFill>
                  <a:schemeClr val="bg1"/>
                </a:solidFill>
              </a:rPr>
              <a:t> campus</a:t>
            </a:r>
          </a:p>
          <a:p>
            <a:endParaRPr lang="nl-NL" sz="1400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4919" y="291127"/>
            <a:ext cx="3103133" cy="969348"/>
          </a:xfrm>
          <a:prstGeom prst="rect">
            <a:avLst/>
          </a:prstGeom>
        </p:spPr>
      </p:pic>
      <p:sp>
        <p:nvSpPr>
          <p:cNvPr id="5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7</a:t>
            </a:fld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/32</a:t>
            </a:r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09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err="1"/>
              <a:t>Mystery</a:t>
            </a:r>
            <a:r>
              <a:rPr lang="nl-NL" sz="4000" dirty="0"/>
              <a:t> </a:t>
            </a:r>
          </a:p>
        </p:txBody>
      </p:sp>
      <p:sp>
        <p:nvSpPr>
          <p:cNvPr id="9219" name="Tijdelijke aanduiding voor inhoud 2"/>
          <p:cNvSpPr>
            <a:spLocks noGrp="1"/>
          </p:cNvSpPr>
          <p:nvPr>
            <p:ph idx="1"/>
          </p:nvPr>
        </p:nvSpPr>
        <p:spPr>
          <a:xfrm>
            <a:off x="900003" y="1704023"/>
            <a:ext cx="11047651" cy="6374374"/>
          </a:xfrm>
        </p:spPr>
        <p:txBody>
          <a:bodyPr/>
          <a:lstStyle/>
          <a:p>
            <a:r>
              <a:rPr lang="nl-NL" sz="2800" dirty="0">
                <a:latin typeface="Calibri" pitchFamily="34" charset="0"/>
              </a:rPr>
              <a:t>Een mysterie is een </a:t>
            </a:r>
            <a:r>
              <a:rPr lang="nl-NL" sz="2800" dirty="0">
                <a:solidFill>
                  <a:srgbClr val="C00000"/>
                </a:solidFill>
                <a:latin typeface="Calibri" pitchFamily="34" charset="0"/>
              </a:rPr>
              <a:t>verzameling van (verschillende) gegevens</a:t>
            </a:r>
            <a:r>
              <a:rPr lang="nl-NL" sz="2800" dirty="0">
                <a:latin typeface="Calibri" pitchFamily="34" charset="0"/>
              </a:rPr>
              <a:t> die leerlingen (moeten) gebruiken om een </a:t>
            </a:r>
            <a:r>
              <a:rPr lang="nl-NL" sz="2800" dirty="0">
                <a:solidFill>
                  <a:srgbClr val="C00000"/>
                </a:solidFill>
                <a:latin typeface="Calibri" pitchFamily="34" charset="0"/>
              </a:rPr>
              <a:t>beredeneerd antwoord </a:t>
            </a:r>
            <a:r>
              <a:rPr lang="nl-NL" sz="2800" dirty="0">
                <a:latin typeface="Calibri" pitchFamily="34" charset="0"/>
              </a:rPr>
              <a:t>te geven op een </a:t>
            </a:r>
            <a:r>
              <a:rPr lang="nl-NL" sz="2800" dirty="0">
                <a:solidFill>
                  <a:srgbClr val="C00000"/>
                </a:solidFill>
                <a:latin typeface="Calibri" pitchFamily="34" charset="0"/>
              </a:rPr>
              <a:t>centrale vraag</a:t>
            </a:r>
            <a:r>
              <a:rPr lang="nl-NL" sz="2800" dirty="0">
                <a:latin typeface="Calibri" pitchFamily="34" charset="0"/>
              </a:rPr>
              <a:t>. </a:t>
            </a:r>
          </a:p>
          <a:p>
            <a:endParaRPr lang="nl-NL" sz="2800" dirty="0">
              <a:latin typeface="Calibri" pitchFamily="34" charset="0"/>
            </a:endParaRPr>
          </a:p>
          <a:p>
            <a:r>
              <a:rPr lang="nl-NL" sz="2800" dirty="0">
                <a:latin typeface="Calibri" pitchFamily="34" charset="0"/>
              </a:rPr>
              <a:t>	</a:t>
            </a:r>
            <a:r>
              <a:rPr lang="nl-NL" sz="2800" dirty="0" err="1">
                <a:latin typeface="Calibri" pitchFamily="34" charset="0"/>
              </a:rPr>
              <a:t>Probleemgestuurd</a:t>
            </a:r>
            <a:endParaRPr lang="nl-NL" sz="2800" dirty="0">
              <a:latin typeface="Calibri" pitchFamily="34" charset="0"/>
            </a:endParaRPr>
          </a:p>
          <a:p>
            <a:pPr marL="1163638" lvl="1" indent="-269875">
              <a:buFont typeface="Wingdings" panose="05000000000000000000" pitchFamily="2" charset="2"/>
              <a:buChar char="Ø"/>
            </a:pPr>
            <a:r>
              <a:rPr lang="nl-NL" sz="2800" dirty="0">
                <a:latin typeface="Calibri" pitchFamily="34" charset="0"/>
              </a:rPr>
              <a:t>	De vraag of het dilemma vormt de kern van een mysterie.</a:t>
            </a:r>
          </a:p>
          <a:p>
            <a:r>
              <a:rPr lang="nl-NL" sz="2800" dirty="0">
                <a:latin typeface="Calibri" pitchFamily="34" charset="0"/>
              </a:rPr>
              <a:t>	Authentiek</a:t>
            </a:r>
          </a:p>
          <a:p>
            <a:pPr marL="976313" lvl="1" indent="-82550">
              <a:buFont typeface="Wingdings" panose="05000000000000000000" pitchFamily="2" charset="2"/>
              <a:buChar char="Ø"/>
            </a:pPr>
            <a:r>
              <a:rPr lang="nl-NL" sz="2800" dirty="0">
                <a:latin typeface="Calibri" pitchFamily="34" charset="0"/>
              </a:rPr>
              <a:t>	De mysterie is gebaseerd op levensechte situaties.</a:t>
            </a:r>
          </a:p>
          <a:p>
            <a:r>
              <a:rPr lang="nl-NL" sz="2800" dirty="0">
                <a:latin typeface="Calibri" pitchFamily="34" charset="0"/>
              </a:rPr>
              <a:t>	Relatie tussen macro/</a:t>
            </a:r>
            <a:r>
              <a:rPr lang="nl-NL" sz="2800" dirty="0" err="1">
                <a:latin typeface="Calibri" pitchFamily="34" charset="0"/>
              </a:rPr>
              <a:t>meso</a:t>
            </a:r>
            <a:r>
              <a:rPr lang="nl-NL" sz="2800" dirty="0">
                <a:latin typeface="Calibri" pitchFamily="34" charset="0"/>
              </a:rPr>
              <a:t> en micro</a:t>
            </a:r>
          </a:p>
          <a:p>
            <a:r>
              <a:rPr lang="nl-NL" sz="2800" dirty="0">
                <a:latin typeface="Calibri" pitchFamily="34" charset="0"/>
              </a:rPr>
              <a:t>	Formulering en informatie afgestemd op leeftijd en niveau.</a:t>
            </a:r>
          </a:p>
          <a:p>
            <a:endParaRPr lang="nl-NL" sz="2800" dirty="0">
              <a:latin typeface="Calibri" pitchFamily="34" charset="0"/>
            </a:endParaRPr>
          </a:p>
          <a:p>
            <a:r>
              <a:rPr lang="nl-NL" sz="2800" dirty="0">
                <a:latin typeface="Calibri" pitchFamily="34" charset="0"/>
              </a:rPr>
              <a:t>De gebruikte informatie kan bestaan uit tekst, kaarten, afbeeldingen, objecten of een combinatie daarvan.</a:t>
            </a:r>
          </a:p>
          <a:p>
            <a:endParaRPr lang="nl-NL" sz="2800" dirty="0">
              <a:latin typeface="Calibri" pitchFamily="34" charset="0"/>
            </a:endParaRPr>
          </a:p>
          <a:p>
            <a:endParaRPr lang="nl-NL" sz="2844" dirty="0">
              <a:latin typeface="Calibri" pitchFamily="34" charset="0"/>
            </a:endParaRPr>
          </a:p>
          <a:p>
            <a:endParaRPr lang="nl-NL" sz="2844" dirty="0">
              <a:latin typeface="Calibri" pitchFamily="34" charset="0"/>
            </a:endParaRPr>
          </a:p>
          <a:p>
            <a:endParaRPr lang="nl-NL" sz="2300" dirty="0">
              <a:latin typeface="Calibri" pitchFamily="34" charset="0"/>
            </a:endParaRPr>
          </a:p>
          <a:p>
            <a:pPr marL="0" indent="0">
              <a:buNone/>
            </a:pPr>
            <a:r>
              <a:rPr lang="nl-NL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endParaRPr lang="nl-NL" sz="2400" dirty="0"/>
          </a:p>
          <a:p>
            <a:endParaRPr lang="nl-NL" sz="2844" dirty="0">
              <a:latin typeface="Calibri" pitchFamily="34" charset="0"/>
            </a:endParaRPr>
          </a:p>
          <a:p>
            <a:endParaRPr lang="nl-NL" sz="2844" dirty="0">
              <a:latin typeface="Calibri" pitchFamily="34" charset="0"/>
            </a:endParaRPr>
          </a:p>
          <a:p>
            <a:endParaRPr lang="nl-NL" sz="2844" dirty="0">
              <a:latin typeface="Calibri" pitchFamily="34" charset="0"/>
            </a:endParaRPr>
          </a:p>
          <a:p>
            <a:endParaRPr lang="nl-NL" sz="2844" dirty="0">
              <a:latin typeface="Calibri" pitchFamily="34" charset="0"/>
            </a:endParaRPr>
          </a:p>
          <a:p>
            <a:endParaRPr lang="nl-NL" sz="2844" dirty="0">
              <a:latin typeface="Calibri" pitchFamily="34" charset="0"/>
            </a:endParaRPr>
          </a:p>
          <a:p>
            <a:pPr marL="0" indent="0">
              <a:buNone/>
            </a:pPr>
            <a:endParaRPr lang="nl-NL" sz="2844" dirty="0">
              <a:latin typeface="Calibri" pitchFamily="34" charset="0"/>
            </a:endParaRPr>
          </a:p>
        </p:txBody>
      </p:sp>
      <p:sp>
        <p:nvSpPr>
          <p:cNvPr id="4" name="Tijdelijke aanduiding voor dianummer 8"/>
          <p:cNvSpPr txBox="1">
            <a:spLocks/>
          </p:cNvSpPr>
          <p:nvPr/>
        </p:nvSpPr>
        <p:spPr>
          <a:xfrm>
            <a:off x="88211" y="8958114"/>
            <a:ext cx="942975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9288" indent="-192088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300163" indent="-385763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949450" indent="-577850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600325" indent="-771525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/>
            <a:fld id="{2C20578A-463A-40E3-96DB-F762BC98CFD9}" type="slidenum">
              <a:rPr lang="nl-NL" sz="2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8</a:t>
            </a:fld>
            <a:r>
              <a:rPr lang="nl-NL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3027097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err="1"/>
              <a:t>Mystery</a:t>
            </a:r>
            <a:r>
              <a:rPr lang="nl-NL" sz="4000" dirty="0"/>
              <a:t>: de Dodo</a:t>
            </a:r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41525" y="2159794"/>
            <a:ext cx="8877300" cy="540067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12" y="65420"/>
            <a:ext cx="3101837" cy="973671"/>
          </a:xfrm>
          <a:prstGeom prst="rect">
            <a:avLst/>
          </a:prstGeom>
        </p:spPr>
      </p:pic>
      <p:sp>
        <p:nvSpPr>
          <p:cNvPr id="5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9</a:t>
            </a:fld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2760963543"/>
      </p:ext>
    </p:extLst>
  </p:cSld>
  <p:clrMapOvr>
    <a:masterClrMapping/>
  </p:clrMapOvr>
</p:sld>
</file>

<file path=ppt/theme/theme1.xml><?xml version="1.0" encoding="utf-8"?>
<a:theme xmlns:a="http://schemas.openxmlformats.org/drawingml/2006/main" name="RU PPT Algemeen NL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RU Titeldia'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 PPT Algemeen NL 2014</Template>
  <TotalTime>1495</TotalTime>
  <Words>1881</Words>
  <Application>Microsoft Office PowerPoint</Application>
  <PresentationFormat>Aangepast</PresentationFormat>
  <Paragraphs>302</Paragraphs>
  <Slides>32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32</vt:i4>
      </vt:variant>
    </vt:vector>
  </HeadingPairs>
  <TitlesOfParts>
    <vt:vector size="40" baseType="lpstr">
      <vt:lpstr>Arial</vt:lpstr>
      <vt:lpstr>Calibri</vt:lpstr>
      <vt:lpstr>Helvetica</vt:lpstr>
      <vt:lpstr>Lucida Grande</vt:lpstr>
      <vt:lpstr>Open Sans</vt:lpstr>
      <vt:lpstr>Wingdings</vt:lpstr>
      <vt:lpstr>RU PPT Algemeen NL 2014</vt:lpstr>
      <vt:lpstr>RU Titeldia's</vt:lpstr>
      <vt:lpstr>W46 – Hoezo is de Dodo uitgestorven?!</vt:lpstr>
      <vt:lpstr>Inhoud</vt:lpstr>
      <vt:lpstr>Aanleiding DOT-metacognitie</vt:lpstr>
      <vt:lpstr>Leren door leerlingen</vt:lpstr>
      <vt:lpstr>Vakspecifieke vaardigheden</vt:lpstr>
      <vt:lpstr>Metacognitie</vt:lpstr>
      <vt:lpstr>Hoe werken aan metacognitie?</vt:lpstr>
      <vt:lpstr>Mystery </vt:lpstr>
      <vt:lpstr>Mystery: de Dodo</vt:lpstr>
      <vt:lpstr>Aanpak workshop</vt:lpstr>
      <vt:lpstr>Mystery</vt:lpstr>
      <vt:lpstr>Mystery</vt:lpstr>
      <vt:lpstr>Mystery</vt:lpstr>
      <vt:lpstr>Mystery</vt:lpstr>
      <vt:lpstr>Mystery</vt:lpstr>
      <vt:lpstr>Mystery werkwijze</vt:lpstr>
      <vt:lpstr>Mystery werkwijze tussenbespreking</vt:lpstr>
      <vt:lpstr>Mystery nabespreking aanpak</vt:lpstr>
      <vt:lpstr>Mystery nabespreking op inhoud</vt:lpstr>
      <vt:lpstr>mystery</vt:lpstr>
      <vt:lpstr>mystery</vt:lpstr>
      <vt:lpstr>mystery</vt:lpstr>
      <vt:lpstr>Fasen in het proces van denken</vt:lpstr>
      <vt:lpstr>Docent: het denken stimuleren </vt:lpstr>
      <vt:lpstr>De rol van de docent bij de nabespreking</vt:lpstr>
      <vt:lpstr>De rol van de docent bij de nabespreking</vt:lpstr>
      <vt:lpstr> Aandachtspunten nabespreking</vt:lpstr>
      <vt:lpstr>Ontwerpprincipes mystery</vt:lpstr>
      <vt:lpstr>Mystery: aandachtspunten voorbereiding </vt:lpstr>
      <vt:lpstr>Afronding workshop</vt:lpstr>
      <vt:lpstr>Literatuur</vt:lpstr>
      <vt:lpstr>Verantwoording inhoud mystery</vt:lpstr>
    </vt:vector>
  </TitlesOfParts>
  <Company>Radboud Universiteit Nijmegen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u560141</dc:creator>
  <cp:lastModifiedBy>F.vanWielink | Pax Christi College</cp:lastModifiedBy>
  <cp:revision>110</cp:revision>
  <cp:lastPrinted>2020-01-03T11:42:11Z</cp:lastPrinted>
  <dcterms:created xsi:type="dcterms:W3CDTF">2014-10-09T12:19:00Z</dcterms:created>
  <dcterms:modified xsi:type="dcterms:W3CDTF">2021-11-10T08:56:52Z</dcterms:modified>
</cp:coreProperties>
</file>