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55"/>
  </p:notesMasterIdLst>
  <p:handoutMasterIdLst>
    <p:handoutMasterId r:id="rId56"/>
  </p:handoutMasterIdLst>
  <p:sldIdLst>
    <p:sldId id="261" r:id="rId2"/>
    <p:sldId id="272" r:id="rId3"/>
    <p:sldId id="274" r:id="rId4"/>
    <p:sldId id="262" r:id="rId5"/>
    <p:sldId id="275" r:id="rId6"/>
    <p:sldId id="273" r:id="rId7"/>
    <p:sldId id="263" r:id="rId8"/>
    <p:sldId id="264" r:id="rId9"/>
    <p:sldId id="265" r:id="rId10"/>
    <p:sldId id="266" r:id="rId11"/>
    <p:sldId id="267" r:id="rId12"/>
    <p:sldId id="268" r:id="rId13"/>
    <p:sldId id="276" r:id="rId14"/>
    <p:sldId id="279" r:id="rId15"/>
    <p:sldId id="281" r:id="rId16"/>
    <p:sldId id="314" r:id="rId17"/>
    <p:sldId id="277" r:id="rId18"/>
    <p:sldId id="308" r:id="rId19"/>
    <p:sldId id="309" r:id="rId20"/>
    <p:sldId id="310" r:id="rId21"/>
    <p:sldId id="311" r:id="rId22"/>
    <p:sldId id="328" r:id="rId23"/>
    <p:sldId id="329" r:id="rId24"/>
    <p:sldId id="340" r:id="rId25"/>
    <p:sldId id="331" r:id="rId26"/>
    <p:sldId id="330" r:id="rId27"/>
    <p:sldId id="336" r:id="rId28"/>
    <p:sldId id="278" r:id="rId29"/>
    <p:sldId id="337" r:id="rId30"/>
    <p:sldId id="351" r:id="rId31"/>
    <p:sldId id="349" r:id="rId32"/>
    <p:sldId id="348" r:id="rId33"/>
    <p:sldId id="347" r:id="rId34"/>
    <p:sldId id="352" r:id="rId35"/>
    <p:sldId id="350" r:id="rId36"/>
    <p:sldId id="338" r:id="rId37"/>
    <p:sldId id="342" r:id="rId38"/>
    <p:sldId id="341" r:id="rId39"/>
    <p:sldId id="343" r:id="rId40"/>
    <p:sldId id="344" r:id="rId41"/>
    <p:sldId id="357" r:id="rId42"/>
    <p:sldId id="345" r:id="rId43"/>
    <p:sldId id="355" r:id="rId44"/>
    <p:sldId id="356" r:id="rId45"/>
    <p:sldId id="335" r:id="rId46"/>
    <p:sldId id="354" r:id="rId47"/>
    <p:sldId id="353" r:id="rId48"/>
    <p:sldId id="332" r:id="rId49"/>
    <p:sldId id="333" r:id="rId50"/>
    <p:sldId id="334" r:id="rId51"/>
    <p:sldId id="358" r:id="rId52"/>
    <p:sldId id="359" r:id="rId53"/>
    <p:sldId id="270" r:id="rId54"/>
  </p:sldIdLst>
  <p:sldSz cx="12192000" cy="6858000"/>
  <p:notesSz cx="6808788" cy="99409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3" userDrawn="1">
          <p15:clr>
            <a:srgbClr val="A4A3A4"/>
          </p15:clr>
        </p15:guide>
        <p15:guide id="2" orient="horz" pos="3871" userDrawn="1">
          <p15:clr>
            <a:srgbClr val="A4A3A4"/>
          </p15:clr>
        </p15:guide>
        <p15:guide id="3" pos="3840" userDrawn="1">
          <p15:clr>
            <a:srgbClr val="A4A3A4"/>
          </p15:clr>
        </p15:guide>
        <p15:guide id="4" pos="413" userDrawn="1">
          <p15:clr>
            <a:srgbClr val="A4A3A4"/>
          </p15:clr>
        </p15:guide>
        <p15:guide id="5" pos="7331"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ornenborg, Elske" initials="HE" lastIdx="1" clrIdx="0">
    <p:extLst>
      <p:ext uri="{19B8F6BF-5375-455C-9EA6-DF929625EA0E}">
        <p15:presenceInfo xmlns:p15="http://schemas.microsoft.com/office/powerpoint/2012/main" userId="S-1-5-21-117609710-2049760794-839522115-27809" providerId="AD"/>
      </p:ext>
    </p:extLst>
  </p:cmAuthor>
  <p:cmAuthor id="2" name="Hoornenborg, Elske" initials="HE [2]" lastIdx="1" clrIdx="1">
    <p:extLst>
      <p:ext uri="{19B8F6BF-5375-455C-9EA6-DF929625EA0E}">
        <p15:presenceInfo xmlns:p15="http://schemas.microsoft.com/office/powerpoint/2012/main" userId="Hoornenborg, Els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424" y="44"/>
      </p:cViewPr>
      <p:guideLst>
        <p:guide orient="horz" pos="1013"/>
        <p:guide orient="horz" pos="3871"/>
        <p:guide pos="3840"/>
        <p:guide pos="413"/>
        <p:guide pos="7331"/>
      </p:guideLst>
    </p:cSldViewPr>
  </p:slideViewPr>
  <p:notesTextViewPr>
    <p:cViewPr>
      <p:scale>
        <a:sx n="100" d="100"/>
        <a:sy n="100" d="100"/>
      </p:scale>
      <p:origin x="0" y="0"/>
    </p:cViewPr>
  </p:notesTextViewPr>
  <p:notesViewPr>
    <p:cSldViewPr>
      <p:cViewPr varScale="1">
        <p:scale>
          <a:sx n="62" d="100"/>
          <a:sy n="62" d="100"/>
        </p:scale>
        <p:origin x="-2626" y="-77"/>
      </p:cViewPr>
      <p:guideLst>
        <p:guide orient="horz" pos="3131"/>
        <p:guide pos="2145"/>
      </p:guideLst>
    </p:cSldViewPr>
  </p:notes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DE7F393C-6EC8-45EA-8A7B-CAE425F76153}" type="datetimeFigureOut">
              <a:rPr lang="nl-NL" smtClean="0"/>
              <a:pPr/>
              <a:t>11-11-2022</a:t>
            </a:fld>
            <a:endParaRPr lang="nl-NL"/>
          </a:p>
        </p:txBody>
      </p:sp>
      <p:sp>
        <p:nvSpPr>
          <p:cNvPr id="4" name="Tijdelijke aanduiding voor voettekst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a:p>
        </p:txBody>
      </p:sp>
    </p:spTree>
    <p:extLst>
      <p:ext uri="{BB962C8B-B14F-4D97-AF65-F5344CB8AC3E}">
        <p14:creationId xmlns:p14="http://schemas.microsoft.com/office/powerpoint/2010/main" val="1224819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7CAC0B33-3943-42F1-973C-9CDD51C76BBD}" type="datetimeFigureOut">
              <a:rPr lang="nl-NL" smtClean="0"/>
              <a:pPr/>
              <a:t>11-11-2022</a:t>
            </a:fld>
            <a:endParaRPr lang="nl-NL" dirty="0"/>
          </a:p>
        </p:txBody>
      </p:sp>
      <p:sp>
        <p:nvSpPr>
          <p:cNvPr id="4" name="Tijdelijke aanduiding voor dia-afbeelding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0879" y="4721940"/>
            <a:ext cx="5447030" cy="4473416"/>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258706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pPr defTabSz="914400">
              <a:defRPr sz="1100"/>
            </a:pPr>
            <a:r>
              <a:t>Geen ernstige bijwerkingen systematische review Fonner et al. 2016; 18 studies (39 publicaties, 6 conferentie abstracts) – 10 RCTs voor adverse effects.</a:t>
            </a:r>
          </a:p>
          <a:p>
            <a:pPr defTabSz="914400">
              <a:defRPr sz="1100"/>
            </a:pPr>
            <a:endParaRPr/>
          </a:p>
          <a:p>
            <a:pPr defTabSz="914400">
              <a:defRPr sz="1100"/>
            </a:pPr>
            <a:r>
              <a:t>Bijna alle bijwerkingen verdwijnen binnen 6 weken. Anders: ander tijdstip, met maaltijd, van regimen wisselen (niet per se verschil tussen regimes).</a:t>
            </a:r>
          </a:p>
        </p:txBody>
      </p:sp>
    </p:spTree>
    <p:extLst>
      <p:ext uri="{BB962C8B-B14F-4D97-AF65-F5344CB8AC3E}">
        <p14:creationId xmlns:p14="http://schemas.microsoft.com/office/powerpoint/2010/main" val="267565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r>
              <a:t>86% reduction is greater than seen in placebo-controlled HIV prevention trials prior to Ipergay. </a:t>
            </a:r>
          </a:p>
          <a:p>
            <a:endParaRPr/>
          </a:p>
          <a:p>
            <a:r>
              <a:t>The 90% confidence interval gives us 95% confidence around the lower bound of 58% reduction. The 95% lower bound is 52% - both exceed the 50% reduction we considered would make a useful impact on our epidemic.   </a:t>
            </a:r>
          </a:p>
          <a:p>
            <a:endParaRPr/>
          </a:p>
          <a:p>
            <a:r>
              <a:t>Rate difference is important for public health as it informs the number who would need to be treated. The number of gay men who need to be treated for one year to avert one infection is very low – only 13.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24</a:t>
            </a:fld>
            <a:endParaRPr lang="nl-NL" dirty="0"/>
          </a:p>
        </p:txBody>
      </p:sp>
    </p:spTree>
    <p:extLst>
      <p:ext uri="{BB962C8B-B14F-4D97-AF65-F5344CB8AC3E}">
        <p14:creationId xmlns:p14="http://schemas.microsoft.com/office/powerpoint/2010/main" val="4204034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935312"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grpSp>
      <p:sp>
        <p:nvSpPr>
          <p:cNvPr id="2" name="Titel 1"/>
          <p:cNvSpPr>
            <a:spLocks noGrp="1"/>
          </p:cNvSpPr>
          <p:nvPr>
            <p:ph type="ctrTitle" hasCustomPrompt="1"/>
          </p:nvPr>
        </p:nvSpPr>
        <p:spPr>
          <a:xfrm>
            <a:off x="1308060" y="1758949"/>
            <a:ext cx="9792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p:cNvSpPr>
          <p:nvPr>
            <p:ph type="subTitle" idx="1" hasCustomPrompt="1"/>
          </p:nvPr>
        </p:nvSpPr>
        <p:spPr>
          <a:xfrm>
            <a:off x="1308060" y="3603786"/>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p:cNvSpPr>
          <p:nvPr>
            <p:ph type="dt" sz="half" idx="10"/>
          </p:nvPr>
        </p:nvSpPr>
        <p:spPr>
          <a:xfrm>
            <a:off x="1182800" y="6357010"/>
            <a:ext cx="2844800" cy="365125"/>
          </a:xfrm>
          <a:prstGeom prst="rect">
            <a:avLst/>
          </a:prstGeom>
        </p:spPr>
        <p:txBody>
          <a:bodyPr/>
          <a:lstStyle>
            <a:lvl1pPr>
              <a:defRPr sz="1750" b="1">
                <a:solidFill>
                  <a:schemeClr val="bg1"/>
                </a:solidFill>
              </a:defRPr>
            </a:lvl1pPr>
          </a:lstStyle>
          <a:p>
            <a:fld id="{4226310B-CD62-4476-A0F7-9F762B93C351}" type="datetime4">
              <a:rPr lang="nl-NL" noProof="1" smtClean="0"/>
              <a:pPr/>
              <a:t>11 november 2022</a:t>
            </a:fld>
            <a:endParaRPr lang="nl-NL" noProof="1"/>
          </a:p>
        </p:txBody>
      </p:sp>
      <p:sp>
        <p:nvSpPr>
          <p:cNvPr id="32" name="Afgeronde rechthoek 31"/>
          <p:cNvSpPr>
            <a:spLocks noSelect="1"/>
          </p:cNvSpPr>
          <p:nvPr userDrawn="1"/>
        </p:nvSpPr>
        <p:spPr>
          <a:xfrm>
            <a:off x="-2308591" y="98557"/>
            <a:ext cx="2146029"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a:solidFill>
                  <a:schemeClr val="tx1"/>
                </a:solidFill>
              </a:rPr>
              <a:t>Deze dia-indeling</a:t>
            </a:r>
            <a:r>
              <a:rPr lang="nl-NL" sz="900" baseline="0" dirty="0">
                <a:solidFill>
                  <a:schemeClr val="tx1"/>
                </a:solidFill>
              </a:rPr>
              <a:t> is zo gemaakt dat zelf een afbeelding kan worden geplaatst.</a:t>
            </a:r>
          </a:p>
          <a:p>
            <a:pPr algn="l"/>
            <a:endParaRPr lang="nl-NL" sz="900" baseline="0" dirty="0">
              <a:solidFill>
                <a:schemeClr val="tx1"/>
              </a:solidFill>
            </a:endParaRPr>
          </a:p>
          <a:p>
            <a:pPr algn="l"/>
            <a:r>
              <a:rPr lang="nl-NL" sz="900" baseline="0" dirty="0">
                <a:solidFill>
                  <a:schemeClr val="tx1"/>
                </a:solidFill>
              </a:rPr>
              <a:t>Klik met de rechtermuisknop in de achtergrond en kies Achtergrond opmaken.</a:t>
            </a:r>
          </a:p>
          <a:p>
            <a:pPr algn="l"/>
            <a:r>
              <a:rPr lang="nl-NL" sz="900" baseline="0" dirty="0">
                <a:solidFill>
                  <a:schemeClr val="tx1"/>
                </a:solidFill>
              </a:rPr>
              <a:t>Klik op Opvulling met figuur of </a:t>
            </a:r>
            <a:r>
              <a:rPr lang="nl-NL" sz="900" baseline="0" dirty="0" err="1">
                <a:solidFill>
                  <a:schemeClr val="tx1"/>
                </a:solidFill>
              </a:rPr>
              <a:t>bitmappatroon</a:t>
            </a:r>
            <a:r>
              <a:rPr lang="nl-NL" sz="900" baseline="0" dirty="0">
                <a:solidFill>
                  <a:schemeClr val="tx1"/>
                </a:solidFill>
              </a:rPr>
              <a:t> en dan op Bestand.</a:t>
            </a:r>
          </a:p>
          <a:p>
            <a:pPr algn="l"/>
            <a:r>
              <a:rPr lang="nl-NL" sz="900" baseline="0" dirty="0">
                <a:solidFill>
                  <a:schemeClr val="tx1"/>
                </a:solidFill>
              </a:rPr>
              <a:t>Kies de afbeelding en klik op Invoegen, daarna op Sluiten.</a:t>
            </a:r>
          </a:p>
          <a:p>
            <a:pPr algn="l"/>
            <a:endParaRPr lang="nl-NL" sz="900" baseline="0" dirty="0">
              <a:solidFill>
                <a:schemeClr val="tx1"/>
              </a:solidFill>
            </a:endParaRPr>
          </a:p>
          <a:p>
            <a:pPr algn="l"/>
            <a:r>
              <a:rPr lang="nl-NL" sz="900" baseline="0" dirty="0">
                <a:solidFill>
                  <a:schemeClr val="tx1"/>
                </a:solidFill>
              </a:rPr>
              <a:t>Klik niet op overal toepassen, omdat dan de achtergrond van alle dia’s wordt aangepast.</a:t>
            </a:r>
          </a:p>
          <a:p>
            <a:pPr algn="l"/>
            <a:r>
              <a:rPr lang="nl-NL" sz="900" baseline="0" dirty="0">
                <a:solidFill>
                  <a:schemeClr val="tx1"/>
                </a:solidFill>
              </a:rPr>
              <a:t>Met </a:t>
            </a:r>
            <a:r>
              <a:rPr lang="nl-NL" sz="900" baseline="0" dirty="0" err="1">
                <a:solidFill>
                  <a:schemeClr val="tx1"/>
                </a:solidFill>
              </a:rPr>
              <a:t>Ctrl</a:t>
            </a:r>
            <a:r>
              <a:rPr lang="nl-NL" sz="900" baseline="0" dirty="0">
                <a:solidFill>
                  <a:schemeClr val="tx1"/>
                </a:solidFill>
              </a:rPr>
              <a:t>+Z kan dit hersteld worden. </a:t>
            </a:r>
          </a:p>
          <a:p>
            <a:pPr algn="l"/>
            <a:endParaRPr lang="nl-NL" sz="900" baseline="0" dirty="0">
              <a:solidFill>
                <a:schemeClr val="tx1"/>
              </a:solidFill>
            </a:endParaRPr>
          </a:p>
          <a:p>
            <a:pPr algn="l"/>
            <a:r>
              <a:rPr lang="nl-NL" sz="900" baseline="0" dirty="0">
                <a:solidFill>
                  <a:schemeClr val="tx1"/>
                </a:solidFill>
              </a:rPr>
              <a:t>Voor het mooiste resultaat is de verhouding 1024 x 768 pixels.  Dit zorgt ervoor dat de foto in de achtergrond scherp wordt, en niet vervormt.</a:t>
            </a:r>
            <a:endParaRPr lang="nl-NL" sz="900" dirty="0">
              <a:solidFill>
                <a:schemeClr val="tx1"/>
              </a:solidFill>
            </a:endParaRPr>
          </a:p>
        </p:txBody>
      </p:sp>
      <p:grpSp>
        <p:nvGrpSpPr>
          <p:cNvPr id="34" name="Group 4"/>
          <p:cNvGrpSpPr>
            <a:grpSpLocks noChangeAspect="1"/>
          </p:cNvGrpSpPr>
          <p:nvPr userDrawn="1"/>
        </p:nvGrpSpPr>
        <p:grpSpPr bwMode="auto">
          <a:xfrm>
            <a:off x="1356785" y="182563"/>
            <a:ext cx="2300817"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a:t>Klik om de stijl te bewerken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a:t>Klik om de stijl te bewerken</a:t>
            </a:r>
          </a:p>
        </p:txBody>
      </p:sp>
      <p:sp>
        <p:nvSpPr>
          <p:cNvPr id="3" name="Tijdelijke aanduiding voor inhoud 2"/>
          <p:cNvSpPr>
            <a:spLocks noGrp="1"/>
          </p:cNvSpPr>
          <p:nvPr>
            <p:ph idx="1"/>
          </p:nvPr>
        </p:nvSpPr>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9"/>
            <a:ext cx="12192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sp>
        <p:nvSpPr>
          <p:cNvPr id="2" name="Titel 1"/>
          <p:cNvSpPr>
            <a:spLocks noGrp="1"/>
          </p:cNvSpPr>
          <p:nvPr>
            <p:ph type="ctrTitle" hasCustomPrompt="1"/>
          </p:nvPr>
        </p:nvSpPr>
        <p:spPr>
          <a:xfrm>
            <a:off x="1308060" y="1758949"/>
            <a:ext cx="9792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p:cNvSpPr>
          <p:nvPr>
            <p:ph type="subTitle" idx="1" hasCustomPrompt="1"/>
          </p:nvPr>
        </p:nvSpPr>
        <p:spPr>
          <a:xfrm>
            <a:off x="1308060" y="3603786"/>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p:cNvSpPr>
          <p:nvPr>
            <p:ph type="dt" sz="half" idx="10"/>
          </p:nvPr>
        </p:nvSpPr>
        <p:spPr>
          <a:xfrm>
            <a:off x="1182800" y="6357010"/>
            <a:ext cx="2844800" cy="365125"/>
          </a:xfrm>
          <a:prstGeom prst="rect">
            <a:avLst/>
          </a:prstGeom>
        </p:spPr>
        <p:txBody>
          <a:bodyPr/>
          <a:lstStyle>
            <a:lvl1pPr>
              <a:defRPr sz="1750" b="1">
                <a:solidFill>
                  <a:schemeClr val="bg1"/>
                </a:solidFill>
              </a:defRPr>
            </a:lvl1pPr>
          </a:lstStyle>
          <a:p>
            <a:fld id="{AE55C517-0BEC-46AF-A009-46288DC1401A}" type="datetime4">
              <a:rPr lang="nl-NL" noProof="1" smtClean="0"/>
              <a:pPr/>
              <a:t>11 november 2022</a:t>
            </a:fld>
            <a:endParaRPr lang="nl-NL" noProof="1"/>
          </a:p>
        </p:txBody>
      </p:sp>
      <p:grpSp>
        <p:nvGrpSpPr>
          <p:cNvPr id="31" name="Group 4"/>
          <p:cNvGrpSpPr>
            <a:grpSpLocks noChangeAspect="1"/>
          </p:cNvGrpSpPr>
          <p:nvPr userDrawn="1"/>
        </p:nvGrpSpPr>
        <p:grpSpPr bwMode="auto">
          <a:xfrm>
            <a:off x="1356785" y="182563"/>
            <a:ext cx="2300817"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9"/>
            <a:ext cx="12192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1800"/>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sp>
        <p:nvSpPr>
          <p:cNvPr id="2" name="Titel 1"/>
          <p:cNvSpPr>
            <a:spLocks noGrp="1"/>
          </p:cNvSpPr>
          <p:nvPr>
            <p:ph type="ctrTitle" hasCustomPrompt="1"/>
          </p:nvPr>
        </p:nvSpPr>
        <p:spPr>
          <a:xfrm>
            <a:off x="1308060" y="1758950"/>
            <a:ext cx="9792000" cy="1039967"/>
          </a:xfrm>
        </p:spPr>
        <p:txBody>
          <a:bodyPr anchor="t" anchorCtr="0"/>
          <a:lstStyle>
            <a:lvl1pPr algn="l">
              <a:defRPr sz="5500">
                <a:solidFill>
                  <a:schemeClr val="bg1"/>
                </a:solidFill>
              </a:defRPr>
            </a:lvl1pPr>
          </a:lstStyle>
          <a:p>
            <a:r>
              <a:rPr lang="nl-NL" noProof="1"/>
              <a:t>Titel</a:t>
            </a:r>
          </a:p>
        </p:txBody>
      </p:sp>
      <p:sp>
        <p:nvSpPr>
          <p:cNvPr id="3" name="Ondertitel 2"/>
          <p:cNvSpPr>
            <a:spLocks noGrp="1"/>
          </p:cNvSpPr>
          <p:nvPr>
            <p:ph type="subTitle" idx="1" hasCustomPrompt="1"/>
          </p:nvPr>
        </p:nvSpPr>
        <p:spPr>
          <a:xfrm>
            <a:off x="1308060" y="2752261"/>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Subtitel</a:t>
            </a:r>
          </a:p>
        </p:txBody>
      </p:sp>
      <p:grpSp>
        <p:nvGrpSpPr>
          <p:cNvPr id="31" name="Group 4"/>
          <p:cNvGrpSpPr>
            <a:grpSpLocks noChangeAspect="1"/>
          </p:cNvGrpSpPr>
          <p:nvPr userDrawn="1"/>
        </p:nvGrpSpPr>
        <p:grpSpPr bwMode="auto">
          <a:xfrm>
            <a:off x="1356785" y="182563"/>
            <a:ext cx="2300817"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83912" y="2053441"/>
            <a:ext cx="5904000" cy="460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p:cNvSpPr>
          <p:nvPr>
            <p:ph type="pic" sz="quarter" idx="10" hasCustomPrompt="1"/>
          </p:nvPr>
        </p:nvSpPr>
        <p:spPr>
          <a:xfrm>
            <a:off x="1094400" y="2124000"/>
            <a:ext cx="4358400" cy="4248000"/>
          </a:xfrm>
        </p:spPr>
        <p:txBody>
          <a:bodyPr/>
          <a:lstStyle>
            <a:lvl1pPr marL="0" indent="0">
              <a:buNone/>
              <a:defRPr b="0" baseline="0"/>
            </a:lvl1pPr>
          </a:lstStyle>
          <a:p>
            <a:r>
              <a:rPr lang="nl-NL" dirty="0"/>
              <a:t>Afbeelding formaat: 367 x 476 pixels.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919868" y="2053441"/>
            <a:ext cx="2736000" cy="4176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p:cNvSpPr>
          <p:nvPr>
            <p:ph type="pic" sz="quarter" idx="10" hasCustomPrompt="1"/>
          </p:nvPr>
        </p:nvSpPr>
        <p:spPr>
          <a:xfrm>
            <a:off x="1022400" y="2124000"/>
            <a:ext cx="7627200" cy="3812400"/>
          </a:xfrm>
        </p:spPr>
        <p:txBody>
          <a:bodyPr/>
          <a:lstStyle>
            <a:lvl1pPr marL="0" indent="0">
              <a:buNone/>
              <a:defRPr b="0" baseline="0"/>
            </a:lvl1pPr>
          </a:lstStyle>
          <a:p>
            <a:r>
              <a:rPr lang="nl-NL" dirty="0"/>
              <a:t>Afbeelding formaat: 641 x 427 pixels.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054356" y="2053441"/>
            <a:ext cx="3671656" cy="460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p:cNvSpPr>
          <p:nvPr>
            <p:ph type="pic" sz="quarter" idx="10" hasCustomPrompt="1"/>
          </p:nvPr>
        </p:nvSpPr>
        <p:spPr>
          <a:xfrm>
            <a:off x="1056000" y="0"/>
            <a:ext cx="6600000" cy="6858000"/>
          </a:xfrm>
        </p:spPr>
        <p:txBody>
          <a:bodyPr/>
          <a:lstStyle>
            <a:lvl1pPr marL="0" indent="0">
              <a:buNone/>
              <a:defRPr b="0" baseline="0"/>
            </a:lvl1pPr>
          </a:lstStyle>
          <a:p>
            <a:r>
              <a:rPr lang="nl-NL" dirty="0"/>
              <a:t>Afbeelding formaat: 367 x 476 pixels.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6274628" y="3366000"/>
            <a:ext cx="4896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11" name="Tijdelijke aanduiding voor inhoud 10"/>
          <p:cNvSpPr>
            <a:spLocks noGrp="1"/>
          </p:cNvSpPr>
          <p:nvPr>
            <p:ph sz="quarter" idx="14"/>
          </p:nvPr>
        </p:nvSpPr>
        <p:spPr>
          <a:xfrm>
            <a:off x="1042628" y="3366000"/>
            <a:ext cx="4896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8" name="Titel 7"/>
          <p:cNvSpPr>
            <a:spLocks noGrp="1"/>
          </p:cNvSpPr>
          <p:nvPr>
            <p:ph type="title"/>
          </p:nvPr>
        </p:nvSpPr>
        <p:spPr>
          <a:xfrm>
            <a:off x="1042628" y="1998333"/>
            <a:ext cx="10128000" cy="1143000"/>
          </a:xfrm>
        </p:spPr>
        <p:txBody>
          <a:bodyPr/>
          <a:lstStyle/>
          <a:p>
            <a:r>
              <a:rPr lang="nl-NL"/>
              <a:t>Klik om de stijl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2308591" y="98557"/>
            <a:ext cx="2146029"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a:solidFill>
                  <a:schemeClr val="tx1"/>
                </a:solidFill>
              </a:rPr>
              <a:t>Deze dia-indeling</a:t>
            </a:r>
            <a:r>
              <a:rPr lang="nl-NL" sz="900" baseline="0" dirty="0">
                <a:solidFill>
                  <a:schemeClr val="tx1"/>
                </a:solidFill>
              </a:rPr>
              <a:t> is zo gemaakt dat zelf een afbeelding kan worden geplaatst.</a:t>
            </a:r>
          </a:p>
          <a:p>
            <a:pPr algn="l"/>
            <a:endParaRPr lang="nl-NL" sz="900" baseline="0" dirty="0">
              <a:solidFill>
                <a:schemeClr val="tx1"/>
              </a:solidFill>
            </a:endParaRPr>
          </a:p>
          <a:p>
            <a:pPr algn="l"/>
            <a:r>
              <a:rPr lang="nl-NL" sz="900" baseline="0" dirty="0">
                <a:solidFill>
                  <a:schemeClr val="tx1"/>
                </a:solidFill>
              </a:rPr>
              <a:t>Klik met de rechtermuisknop in de achtergrond en kies Achtergrond opmaken.</a:t>
            </a:r>
          </a:p>
          <a:p>
            <a:pPr algn="l"/>
            <a:r>
              <a:rPr lang="nl-NL" sz="900" baseline="0" dirty="0">
                <a:solidFill>
                  <a:schemeClr val="tx1"/>
                </a:solidFill>
              </a:rPr>
              <a:t>Klik op Opvulling met figuur of </a:t>
            </a:r>
            <a:r>
              <a:rPr lang="nl-NL" sz="900" baseline="0" dirty="0" err="1">
                <a:solidFill>
                  <a:schemeClr val="tx1"/>
                </a:solidFill>
              </a:rPr>
              <a:t>bitmappatroon</a:t>
            </a:r>
            <a:r>
              <a:rPr lang="nl-NL" sz="900" baseline="0" dirty="0">
                <a:solidFill>
                  <a:schemeClr val="tx1"/>
                </a:solidFill>
              </a:rPr>
              <a:t> en dan op Bestand.</a:t>
            </a:r>
          </a:p>
          <a:p>
            <a:pPr algn="l"/>
            <a:r>
              <a:rPr lang="nl-NL" sz="900" baseline="0" dirty="0">
                <a:solidFill>
                  <a:schemeClr val="tx1"/>
                </a:solidFill>
              </a:rPr>
              <a:t>Kies de afbeelding en klik op Invoegen, daarna op Sluiten.</a:t>
            </a:r>
          </a:p>
          <a:p>
            <a:pPr algn="l"/>
            <a:endParaRPr lang="nl-NL" sz="900" baseline="0" dirty="0">
              <a:solidFill>
                <a:schemeClr val="tx1"/>
              </a:solidFill>
            </a:endParaRPr>
          </a:p>
          <a:p>
            <a:pPr algn="l"/>
            <a:r>
              <a:rPr lang="nl-NL" sz="900" baseline="0" dirty="0">
                <a:solidFill>
                  <a:schemeClr val="tx1"/>
                </a:solidFill>
              </a:rPr>
              <a:t>Klik niet op overal toepassen, omdat dan de achtergrond van alle dia’s wordt aangepast.</a:t>
            </a:r>
          </a:p>
          <a:p>
            <a:pPr algn="l"/>
            <a:r>
              <a:rPr lang="nl-NL" sz="900" baseline="0" dirty="0">
                <a:solidFill>
                  <a:schemeClr val="tx1"/>
                </a:solidFill>
              </a:rPr>
              <a:t>Met </a:t>
            </a:r>
            <a:r>
              <a:rPr lang="nl-NL" sz="900" baseline="0" dirty="0" err="1">
                <a:solidFill>
                  <a:schemeClr val="tx1"/>
                </a:solidFill>
              </a:rPr>
              <a:t>Ctrl</a:t>
            </a:r>
            <a:r>
              <a:rPr lang="nl-NL" sz="900" baseline="0" dirty="0">
                <a:solidFill>
                  <a:schemeClr val="tx1"/>
                </a:solidFill>
              </a:rPr>
              <a:t>+Z kan dit hersteld worden. </a:t>
            </a:r>
          </a:p>
          <a:p>
            <a:pPr algn="l"/>
            <a:endParaRPr lang="nl-NL" sz="900" baseline="0" dirty="0">
              <a:solidFill>
                <a:schemeClr val="tx1"/>
              </a:solidFill>
            </a:endParaRPr>
          </a:p>
          <a:p>
            <a:pPr algn="l"/>
            <a:r>
              <a:rPr lang="nl-NL" sz="900" baseline="0" dirty="0">
                <a:solidFill>
                  <a:schemeClr val="tx1"/>
                </a:solidFill>
              </a:rPr>
              <a:t>Voor het mooiste resultaat is de verhouding 1024 x 768 pixels.  Dit zorgt ervoor dat de foto in de achtergrond scherp wordt, en niet vervormt.</a:t>
            </a:r>
            <a:endParaRPr lang="nl-NL" sz="900" dirty="0">
              <a:solidFill>
                <a:schemeClr val="tx1"/>
              </a:solidFill>
            </a:endParaRPr>
          </a:p>
        </p:txBody>
      </p:sp>
      <p:grpSp>
        <p:nvGrpSpPr>
          <p:cNvPr id="2" name="Groep 35"/>
          <p:cNvGrpSpPr/>
          <p:nvPr userDrawn="1"/>
        </p:nvGrpSpPr>
        <p:grpSpPr>
          <a:xfrm>
            <a:off x="0" y="0"/>
            <a:ext cx="935312"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243417" y="163513"/>
            <a:ext cx="567267"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sz="1800"/>
            </a:p>
          </p:txBody>
        </p:sp>
      </p:grpSp>
      <p:sp>
        <p:nvSpPr>
          <p:cNvPr id="2" name="Tijdelijke aanduiding voor titel 1"/>
          <p:cNvSpPr>
            <a:spLocks noGrp="1"/>
          </p:cNvSpPr>
          <p:nvPr>
            <p:ph type="title"/>
          </p:nvPr>
        </p:nvSpPr>
        <p:spPr>
          <a:xfrm>
            <a:off x="1042628" y="1998333"/>
            <a:ext cx="10128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p:cNvSpPr>
            <a:spLocks noGrp="1"/>
          </p:cNvSpPr>
          <p:nvPr>
            <p:ph type="body" idx="1"/>
          </p:nvPr>
        </p:nvSpPr>
        <p:spPr>
          <a:xfrm>
            <a:off x="1042084" y="3367564"/>
            <a:ext cx="10128000" cy="2787175"/>
          </a:xfrm>
          <a:prstGeom prst="rect">
            <a:avLst/>
          </a:prstGeom>
        </p:spPr>
        <p:txBody>
          <a:bodyPr vert="horz" lIns="0" tIns="0" rIns="0" bIns="0" rtlCol="0">
            <a:noAutofit/>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a:p>
            <a:pPr lvl="5"/>
            <a:r>
              <a:rPr lang="nl-NL" noProof="1"/>
              <a:t>Zesde niveau</a:t>
            </a:r>
          </a:p>
          <a:p>
            <a:pPr lvl="6"/>
            <a:r>
              <a:rPr lang="nl-NL" noProof="1"/>
              <a:t>Zevende niveau</a:t>
            </a:r>
          </a:p>
          <a:p>
            <a:pPr lvl="7"/>
            <a:r>
              <a:rPr lang="nl-NL" noProof="1"/>
              <a:t>Achtste niveau</a:t>
            </a:r>
          </a:p>
          <a:p>
            <a:pPr lvl="8"/>
            <a:r>
              <a:rPr lang="nl-NL" noProof="1"/>
              <a:t>Negende niveau</a:t>
            </a:r>
          </a:p>
        </p:txBody>
      </p:sp>
      <p:grpSp>
        <p:nvGrpSpPr>
          <p:cNvPr id="20" name="Groep 19"/>
          <p:cNvGrpSpPr/>
          <p:nvPr/>
        </p:nvGrpSpPr>
        <p:grpSpPr>
          <a:xfrm>
            <a:off x="12336832" y="-47626"/>
            <a:ext cx="2146029"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a:solidFill>
                    <a:schemeClr val="tx1"/>
                  </a:solidFill>
                </a:rPr>
                <a:t>Klik op het pijltje naast Nieuwe dia om een nieuwe dia aan te maken. Kies een van de indelingen.</a:t>
              </a:r>
            </a:p>
            <a:p>
              <a:pPr algn="l"/>
              <a:endParaRPr lang="nl-NL" sz="900" dirty="0">
                <a:solidFill>
                  <a:schemeClr val="tx1"/>
                </a:solidFill>
              </a:endParaRPr>
            </a:p>
            <a:p>
              <a:pPr algn="l"/>
              <a:r>
                <a:rPr lang="nl-NL" sz="900" dirty="0">
                  <a:solidFill>
                    <a:schemeClr val="tx1"/>
                  </a:solidFill>
                </a:rPr>
                <a:t>Klik op Indeling als de dia opnieuw moet worden aangepast aan de huidige indeling, of om een andere indeling toe te passen.</a:t>
              </a:r>
            </a:p>
            <a:p>
              <a:pPr algn="l"/>
              <a:endParaRPr lang="nl-NL" sz="900" dirty="0">
                <a:solidFill>
                  <a:schemeClr val="tx1"/>
                </a:solidFill>
              </a:endParaRPr>
            </a:p>
            <a:p>
              <a:pPr algn="l"/>
              <a:r>
                <a:rPr lang="nl-NL" sz="900" dirty="0">
                  <a:solidFill>
                    <a:schemeClr val="tx1"/>
                  </a:solidFill>
                </a:rPr>
                <a:t>De tekstvakken van de dia’s hebben allen 9 niveaus.</a:t>
              </a:r>
            </a:p>
            <a:p>
              <a:pPr algn="l"/>
              <a:r>
                <a:rPr lang="nl-NL" sz="900" dirty="0">
                  <a:solidFill>
                    <a:schemeClr val="tx1"/>
                  </a:solidFill>
                </a:rPr>
                <a:t>Eerste, tweede en derde niveau hebben</a:t>
              </a:r>
              <a:r>
                <a:rPr lang="nl-NL" sz="900" baseline="0" dirty="0">
                  <a:solidFill>
                    <a:schemeClr val="tx1"/>
                  </a:solidFill>
                </a:rPr>
                <a:t> een opsomming. Het vierde niveau is </a:t>
              </a:r>
              <a:r>
                <a:rPr lang="nl-NL" sz="900" baseline="0" dirty="0" err="1">
                  <a:solidFill>
                    <a:schemeClr val="tx1"/>
                  </a:solidFill>
                </a:rPr>
                <a:t>bold</a:t>
              </a:r>
              <a:r>
                <a:rPr lang="nl-NL" sz="900" baseline="0" dirty="0">
                  <a:solidFill>
                    <a:schemeClr val="tx1"/>
                  </a:solidFill>
                </a:rPr>
                <a:t> en geschikt voor een kopje.</a:t>
              </a:r>
            </a:p>
            <a:p>
              <a:pPr algn="l"/>
              <a:r>
                <a:rPr lang="nl-NL" sz="900" baseline="0" dirty="0">
                  <a:solidFill>
                    <a:schemeClr val="tx1"/>
                  </a:solidFill>
                </a:rPr>
                <a:t>Het vijfde niveau is voor de basistekst. Zowel niveau  vier als vijf lijnen automatisch uit aan de linkerkantlijn.</a:t>
              </a:r>
            </a:p>
            <a:p>
              <a:pPr algn="l"/>
              <a:r>
                <a:rPr lang="nl-NL" sz="900" baseline="0" dirty="0">
                  <a:solidFill>
                    <a:schemeClr val="tx1"/>
                  </a:solidFill>
                </a:rPr>
                <a:t>Het zesde, zevende en achtste niveau lijnen uit onder resp. eerste, tweede en derde opsomming.</a:t>
              </a:r>
            </a:p>
            <a:p>
              <a:pPr algn="l"/>
              <a:r>
                <a:rPr lang="nl-NL" sz="900" baseline="0" dirty="0">
                  <a:solidFill>
                    <a:schemeClr val="tx1"/>
                  </a:solidFill>
                </a:rPr>
                <a:t>Het negende niveau is een kleiner lettertype dat uitlijnt aan de linkermarge. Deze is geschikt voor bijvoorbeeld een bijschrift.</a:t>
              </a:r>
            </a:p>
            <a:p>
              <a:pPr algn="l"/>
              <a:endParaRPr lang="nl-NL" sz="900" baseline="0" dirty="0">
                <a:solidFill>
                  <a:schemeClr val="tx1"/>
                </a:solidFill>
              </a:endParaRPr>
            </a:p>
            <a:p>
              <a:pPr algn="l"/>
              <a:r>
                <a:rPr lang="nl-NL" sz="900" b="1" baseline="0" dirty="0">
                  <a:solidFill>
                    <a:schemeClr val="tx1"/>
                  </a:solidFill>
                </a:rPr>
                <a:t>Let op:</a:t>
              </a:r>
              <a:r>
                <a:rPr lang="nl-NL" sz="900" b="0" baseline="0" dirty="0">
                  <a:solidFill>
                    <a:schemeClr val="tx1"/>
                  </a:solidFill>
                </a:rPr>
                <a:t>  Let op: wissel van stijl met de knoppen              voor lijstniveau verhogen of verlagen, of in MS Office met verkorte toetscombinatie Alt+Shift+← of Alt+Shift+→</a:t>
              </a:r>
            </a:p>
            <a:p>
              <a:pPr algn="l"/>
              <a:endParaRPr lang="nl-NL" sz="900" b="0" baseline="0" dirty="0">
                <a:solidFill>
                  <a:schemeClr val="tx1"/>
                </a:solidFill>
              </a:endParaRPr>
            </a:p>
            <a:p>
              <a:pPr algn="l"/>
              <a:endParaRPr lang="nl-NL" sz="900" b="0" baseline="0" dirty="0">
                <a:solidFill>
                  <a:schemeClr val="tx1"/>
                </a:solidFill>
              </a:endParaRPr>
            </a:p>
            <a:p>
              <a:pPr algn="l"/>
              <a:r>
                <a:rPr lang="nl-NL" sz="900" b="0" baseline="0" dirty="0">
                  <a:solidFill>
                    <a:schemeClr val="tx1"/>
                  </a:solidFill>
                </a:rPr>
                <a:t>Gebruik dus niet de standaard opsomming- knoppen van MS Office om de stijl te veranderen!</a:t>
              </a:r>
              <a:endParaRPr lang="nl-NL" sz="900" b="1" dirty="0">
                <a:solidFill>
                  <a:schemeClr val="tx1"/>
                </a:solidFill>
              </a:endParaRPr>
            </a:p>
          </p:txBody>
        </p:sp>
        <p:pic>
          <p:nvPicPr>
            <p:cNvPr id="17" name="Afbeelding 16" descr="knoppen inspringen.png"/>
            <p:cNvPicPr>
              <a:picLocks noChangeAspect="1"/>
            </p:cNvPicPr>
            <p:nvPr userDrawn="1"/>
          </p:nvPicPr>
          <p:blipFill>
            <a:blip r:embed="rId14"/>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5"/>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cienceofhiv.org/" TargetMode="External"/><Relationship Id="rId2" Type="http://schemas.openxmlformats.org/officeDocument/2006/relationships/hyperlink" Target="https://vimeo.com/269372747"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vimeo.com/26029160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hyperlink" Target="http://www.google.nl/url?sa=i&amp;rct=j&amp;q=&amp;esrc=s&amp;source=images&amp;cd=&amp;cad=rja&amp;uact=8&amp;ved=2ahUKEwjUwvLpsIraAhWJZ1AKHWFaCfgQjRx6BAgAEAU&amp;url=http://www.thebody.com/content/58974/side-effects-of-hiv-drugs.html&amp;psig=AOvVaw1TaZ40fRvLqJzyhP_WmcZl&amp;ust=152216717021814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tif"/><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tmp"/><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0.xml"/><Relationship Id="rId6" Type="http://schemas.openxmlformats.org/officeDocument/2006/relationships/hyperlink" Target="https://www.youtube.com/shorts/gNuoNFO_JtU" TargetMode="External"/><Relationship Id="rId5" Type="http://schemas.openxmlformats.org/officeDocument/2006/relationships/hyperlink" Target="https://www.nvmm.nl/media/4213/2021-1-29e-jaargang-2021-nummer-1-ocr.pdf" TargetMode="Externa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sense.info/nl/soas/soas-voorkomen/prep-voorkomt-hiv" TargetMode="External"/><Relationship Id="rId2" Type="http://schemas.openxmlformats.org/officeDocument/2006/relationships/hyperlink" Target="https://www.youtube.com/shorts/gNuoNFO_Jt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415376" y="2256933"/>
            <a:ext cx="9792000" cy="1836000"/>
          </a:xfrm>
        </p:spPr>
        <p:txBody>
          <a:bodyPr/>
          <a:lstStyle/>
          <a:p>
            <a:r>
              <a:rPr lang="nl-NL" dirty="0" err="1"/>
              <a:t>PrEP</a:t>
            </a:r>
            <a:r>
              <a:rPr lang="nl-NL" dirty="0"/>
              <a:t>, een nieuwe, effectieve methode om hiv te voorkómen</a:t>
            </a:r>
          </a:p>
        </p:txBody>
      </p:sp>
      <p:sp>
        <p:nvSpPr>
          <p:cNvPr id="3" name="Ondertitel 2"/>
          <p:cNvSpPr>
            <a:spLocks noGrp="1"/>
          </p:cNvSpPr>
          <p:nvPr>
            <p:ph type="subTitle" idx="1"/>
          </p:nvPr>
        </p:nvSpPr>
        <p:spPr>
          <a:xfrm>
            <a:off x="1387761" y="4565228"/>
            <a:ext cx="10422084" cy="1752600"/>
          </a:xfrm>
        </p:spPr>
        <p:txBody>
          <a:bodyPr/>
          <a:lstStyle/>
          <a:p>
            <a:r>
              <a:rPr lang="nl-NL" sz="2800" dirty="0"/>
              <a:t>11 nov 2022, congres “ Ode aan het leven”, voor docenten biologie </a:t>
            </a:r>
          </a:p>
          <a:p>
            <a:r>
              <a:rPr lang="nl-NL" sz="2800" dirty="0"/>
              <a:t>Dr. Elske Hoornenborg</a:t>
            </a:r>
          </a:p>
          <a:p>
            <a:r>
              <a:rPr lang="nl-NL" sz="2800" dirty="0"/>
              <a:t>Hoofd Centrum voor seksuele gezondheid Amsterdam</a:t>
            </a:r>
          </a:p>
          <a:p>
            <a:r>
              <a:rPr lang="nl-NL" sz="2800" dirty="0"/>
              <a:t>Internist-infectioloog</a:t>
            </a:r>
          </a:p>
          <a:p>
            <a:endParaRPr lang="nl-NL" sz="2800" dirty="0"/>
          </a:p>
        </p:txBody>
      </p:sp>
      <p:sp>
        <p:nvSpPr>
          <p:cNvPr id="5" name="Tijdelijke aanduiding voor datum 4"/>
          <p:cNvSpPr>
            <a:spLocks noGrp="1"/>
          </p:cNvSpPr>
          <p:nvPr>
            <p:ph type="dt" sz="half" idx="10"/>
          </p:nvPr>
        </p:nvSpPr>
        <p:spPr/>
        <p:txBody>
          <a:bodyPr/>
          <a:lstStyle/>
          <a:p>
            <a:fld id="{1DA9996A-CD3E-43C0-BF1D-4A1387CDC7ED}" type="datetime4">
              <a:rPr lang="nl-NL" noProof="1" smtClean="0"/>
              <a:pPr/>
              <a:t>11 november 2022</a:t>
            </a:fld>
            <a:endParaRPr lang="nl-NL" noProof="1"/>
          </a:p>
        </p:txBody>
      </p:sp>
      <p:pic>
        <p:nvPicPr>
          <p:cNvPr id="6" name="Afbeelding 1" descr="Afbeelding 1">
            <a:extLst>
              <a:ext uri="{FF2B5EF4-FFF2-40B4-BE49-F238E27FC236}">
                <a16:creationId xmlns:a16="http://schemas.microsoft.com/office/drawing/2014/main" id="{B1C38E61-1362-46B9-A410-89660B922C97}"/>
              </a:ext>
            </a:extLst>
          </p:cNvPr>
          <p:cNvPicPr>
            <a:picLocks noChangeAspect="1"/>
          </p:cNvPicPr>
          <p:nvPr/>
        </p:nvPicPr>
        <p:blipFill>
          <a:blip r:embed="rId2">
            <a:extLst/>
          </a:blip>
          <a:srcRect l="974" t="30520" b="20045"/>
          <a:stretch>
            <a:fillRect/>
          </a:stretch>
        </p:blipFill>
        <p:spPr>
          <a:xfrm>
            <a:off x="4745820" y="368592"/>
            <a:ext cx="6791140" cy="1888341"/>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itel 3"/>
          <p:cNvSpPr txBox="1">
            <a:spLocks noGrp="1"/>
          </p:cNvSpPr>
          <p:nvPr>
            <p:ph type="title"/>
          </p:nvPr>
        </p:nvSpPr>
        <p:spPr>
          <a:xfrm>
            <a:off x="1055328" y="278580"/>
            <a:ext cx="10972800" cy="1143001"/>
          </a:xfrm>
          <a:prstGeom prst="rect">
            <a:avLst/>
          </a:prstGeom>
        </p:spPr>
        <p:txBody>
          <a:bodyPr/>
          <a:lstStyle/>
          <a:p>
            <a:r>
              <a:rPr dirty="0" err="1"/>
              <a:t>Bescherming</a:t>
            </a:r>
            <a:r>
              <a:rPr dirty="0"/>
              <a:t> door </a:t>
            </a:r>
            <a:r>
              <a:rPr dirty="0" err="1"/>
              <a:t>PrEP</a:t>
            </a:r>
            <a:r>
              <a:rPr dirty="0"/>
              <a:t>?</a:t>
            </a:r>
          </a:p>
        </p:txBody>
      </p:sp>
      <p:sp>
        <p:nvSpPr>
          <p:cNvPr id="464" name="Tekstvak 5"/>
          <p:cNvSpPr txBox="1"/>
          <p:nvPr/>
        </p:nvSpPr>
        <p:spPr>
          <a:xfrm>
            <a:off x="527379" y="4785132"/>
            <a:ext cx="3552400"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Hiv-remmers: tenofovir disoproxil met emtricitabine (combinatietablet)</a:t>
            </a:r>
          </a:p>
        </p:txBody>
      </p:sp>
      <p:sp>
        <p:nvSpPr>
          <p:cNvPr id="465" name="Tekstvak 6"/>
          <p:cNvSpPr txBox="1"/>
          <p:nvPr/>
        </p:nvSpPr>
        <p:spPr>
          <a:xfrm>
            <a:off x="4175787" y="4773150"/>
            <a:ext cx="326436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Hiv-negatieve personen die een verhoogde kans hebben op het oplopen van een hiv-infectie</a:t>
            </a:r>
          </a:p>
        </p:txBody>
      </p:sp>
      <p:sp>
        <p:nvSpPr>
          <p:cNvPr id="466" name="Tekstvak 8"/>
          <p:cNvSpPr txBox="1"/>
          <p:nvPr/>
        </p:nvSpPr>
        <p:spPr>
          <a:xfrm>
            <a:off x="7971240" y="4148481"/>
            <a:ext cx="316835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Bij correct gebruik is bescherming tegen hiv meer dan 95%</a:t>
            </a:r>
          </a:p>
        </p:txBody>
      </p:sp>
      <p:pic>
        <p:nvPicPr>
          <p:cNvPr id="467" name="Picture 3" descr="Picture 3"/>
          <p:cNvPicPr>
            <a:picLocks noChangeAspect="1"/>
          </p:cNvPicPr>
          <p:nvPr/>
        </p:nvPicPr>
        <p:blipFill>
          <a:blip r:embed="rId2">
            <a:extLst/>
          </a:blip>
          <a:stretch>
            <a:fillRect/>
          </a:stretch>
        </p:blipFill>
        <p:spPr>
          <a:xfrm>
            <a:off x="7971240" y="1892829"/>
            <a:ext cx="2733272" cy="1595015"/>
          </a:xfrm>
          <a:prstGeom prst="rect">
            <a:avLst/>
          </a:prstGeom>
          <a:ln w="12700">
            <a:miter lim="400000"/>
          </a:ln>
        </p:spPr>
      </p:pic>
      <p:pic>
        <p:nvPicPr>
          <p:cNvPr id="468" name="Picture 2" descr="Picture 2"/>
          <p:cNvPicPr>
            <a:picLocks noChangeAspect="1"/>
          </p:cNvPicPr>
          <p:nvPr/>
        </p:nvPicPr>
        <p:blipFill>
          <a:blip r:embed="rId3">
            <a:extLst/>
          </a:blip>
          <a:stretch>
            <a:fillRect/>
          </a:stretch>
        </p:blipFill>
        <p:spPr>
          <a:xfrm>
            <a:off x="4751850" y="1945309"/>
            <a:ext cx="1415665" cy="2596889"/>
          </a:xfrm>
          <a:prstGeom prst="rect">
            <a:avLst/>
          </a:prstGeom>
          <a:ln w="12700">
            <a:miter lim="400000"/>
          </a:ln>
        </p:spPr>
      </p:pic>
      <p:pic>
        <p:nvPicPr>
          <p:cNvPr id="469" name="Picture 3" descr="Picture 3"/>
          <p:cNvPicPr>
            <a:picLocks noChangeAspect="1"/>
          </p:cNvPicPr>
          <p:nvPr/>
        </p:nvPicPr>
        <p:blipFill>
          <a:blip r:embed="rId4">
            <a:extLst/>
          </a:blip>
          <a:stretch>
            <a:fillRect/>
          </a:stretch>
        </p:blipFill>
        <p:spPr>
          <a:xfrm>
            <a:off x="525900" y="2212021"/>
            <a:ext cx="2881803" cy="2441753"/>
          </a:xfrm>
          <a:prstGeom prst="rect">
            <a:avLst/>
          </a:prstGeom>
          <a:ln w="12700">
            <a:miter lim="400000"/>
          </a:ln>
        </p:spPr>
      </p:pic>
      <p:sp>
        <p:nvSpPr>
          <p:cNvPr id="470" name="Tekstvak 1"/>
          <p:cNvSpPr txBox="1"/>
          <p:nvPr/>
        </p:nvSpPr>
        <p:spPr>
          <a:xfrm>
            <a:off x="7885151" y="5349215"/>
            <a:ext cx="3526487" cy="1354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a:defRPr b="1">
                <a:solidFill>
                  <a:srgbClr val="BF03B2"/>
                </a:solidFill>
                <a:latin typeface="+mj-lt"/>
                <a:ea typeface="+mj-ea"/>
                <a:cs typeface="+mj-cs"/>
                <a:sym typeface="Calibri"/>
              </a:defRPr>
            </a:pPr>
            <a:r>
              <a:rPr sz="2000" dirty="0"/>
              <a:t>Ter </a:t>
            </a:r>
            <a:r>
              <a:rPr sz="2000" dirty="0" err="1"/>
              <a:t>vergelijking</a:t>
            </a:r>
            <a:r>
              <a:rPr sz="2000" dirty="0"/>
              <a:t>: </a:t>
            </a:r>
            <a:r>
              <a:rPr sz="2000" dirty="0" err="1"/>
              <a:t>condooms</a:t>
            </a:r>
            <a:r>
              <a:rPr sz="2000" dirty="0"/>
              <a:t> </a:t>
            </a:r>
            <a:r>
              <a:rPr sz="2000" dirty="0" err="1"/>
              <a:t>beschermen</a:t>
            </a:r>
            <a:r>
              <a:rPr sz="2000" dirty="0"/>
              <a:t> in 70/90% </a:t>
            </a:r>
            <a:r>
              <a:rPr sz="2000" dirty="0" err="1"/>
              <a:t>tegen</a:t>
            </a:r>
            <a:r>
              <a:rPr sz="2000" dirty="0"/>
              <a:t> </a:t>
            </a:r>
            <a:r>
              <a:rPr sz="2000" dirty="0" err="1"/>
              <a:t>hiv</a:t>
            </a:r>
            <a:r>
              <a:rPr sz="2000" dirty="0"/>
              <a:t> </a:t>
            </a:r>
            <a:r>
              <a:rPr sz="2000" dirty="0" err="1"/>
              <a:t>bij</a:t>
            </a:r>
            <a:r>
              <a:rPr sz="2000" dirty="0"/>
              <a:t> </a:t>
            </a:r>
            <a:r>
              <a:rPr sz="2000" dirty="0" err="1"/>
              <a:t>mannen</a:t>
            </a:r>
            <a:r>
              <a:rPr lang="nl-NL" sz="2000" dirty="0"/>
              <a:t> die seks hebben met mannen</a:t>
            </a:r>
            <a:r>
              <a:rPr sz="20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Tekstvak 6"/>
          <p:cNvSpPr txBox="1"/>
          <p:nvPr/>
        </p:nvSpPr>
        <p:spPr>
          <a:xfrm>
            <a:off x="4175787" y="4773150"/>
            <a:ext cx="326436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Hiv-negatieve personen die een verhoogde kans hebben op het oplopen van een hiv-infectie</a:t>
            </a:r>
          </a:p>
        </p:txBody>
      </p:sp>
      <p:sp>
        <p:nvSpPr>
          <p:cNvPr id="473" name="Tekstvak 8"/>
          <p:cNvSpPr txBox="1"/>
          <p:nvPr/>
        </p:nvSpPr>
        <p:spPr>
          <a:xfrm>
            <a:off x="7971240" y="4820555"/>
            <a:ext cx="316835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Bij correct gebruik is bescherming tegen hiv meer dan 95%</a:t>
            </a:r>
          </a:p>
        </p:txBody>
      </p:sp>
      <p:pic>
        <p:nvPicPr>
          <p:cNvPr id="474" name="Picture 2" descr="Picture 2"/>
          <p:cNvPicPr>
            <a:picLocks noChangeAspect="1"/>
          </p:cNvPicPr>
          <p:nvPr/>
        </p:nvPicPr>
        <p:blipFill>
          <a:blip r:embed="rId2">
            <a:extLst/>
          </a:blip>
          <a:stretch>
            <a:fillRect/>
          </a:stretch>
        </p:blipFill>
        <p:spPr>
          <a:xfrm>
            <a:off x="4751850" y="1945309"/>
            <a:ext cx="1415665" cy="2596889"/>
          </a:xfrm>
          <a:prstGeom prst="rect">
            <a:avLst/>
          </a:prstGeom>
          <a:ln w="12700">
            <a:miter lim="400000"/>
          </a:ln>
        </p:spPr>
      </p:pic>
      <p:pic>
        <p:nvPicPr>
          <p:cNvPr id="475" name="Picture 3" descr="Picture 3"/>
          <p:cNvPicPr>
            <a:picLocks noChangeAspect="1"/>
          </p:cNvPicPr>
          <p:nvPr/>
        </p:nvPicPr>
        <p:blipFill>
          <a:blip r:embed="rId3">
            <a:extLst/>
          </a:blip>
          <a:stretch>
            <a:fillRect/>
          </a:stretch>
        </p:blipFill>
        <p:spPr>
          <a:xfrm>
            <a:off x="525900" y="2212021"/>
            <a:ext cx="2881803" cy="2441753"/>
          </a:xfrm>
          <a:prstGeom prst="rect">
            <a:avLst/>
          </a:prstGeom>
          <a:ln w="12700">
            <a:miter lim="400000"/>
          </a:ln>
        </p:spPr>
      </p:pic>
      <p:sp>
        <p:nvSpPr>
          <p:cNvPr id="476" name="Rechthoek 2"/>
          <p:cNvSpPr/>
          <p:nvPr/>
        </p:nvSpPr>
        <p:spPr>
          <a:xfrm>
            <a:off x="8374223" y="4807851"/>
            <a:ext cx="960109" cy="432651"/>
          </a:xfrm>
          <a:prstGeom prst="rect">
            <a:avLst/>
          </a:prstGeom>
          <a:ln w="25400">
            <a:solidFill>
              <a:srgbClr val="BF03B2"/>
            </a:solidFill>
          </a:ln>
        </p:spPr>
        <p:txBody>
          <a:bodyPr lIns="60957" tIns="60957" rIns="60957" bIns="60957" anchor="ctr"/>
          <a:lstStyle/>
          <a:p>
            <a:pPr algn="ctr">
              <a:defRPr>
                <a:solidFill>
                  <a:srgbClr val="FFFFFF"/>
                </a:solidFill>
                <a:latin typeface="+mj-lt"/>
                <a:ea typeface="+mj-ea"/>
                <a:cs typeface="+mj-cs"/>
                <a:sym typeface="Calibri"/>
              </a:defRPr>
            </a:pPr>
            <a:endParaRPr sz="2400"/>
          </a:p>
        </p:txBody>
      </p:sp>
      <p:sp>
        <p:nvSpPr>
          <p:cNvPr id="477" name="PIJL-RECHTS 4"/>
          <p:cNvSpPr/>
          <p:nvPr/>
        </p:nvSpPr>
        <p:spPr>
          <a:xfrm rot="14099742">
            <a:off x="7684949" y="3778053"/>
            <a:ext cx="1152131" cy="576067"/>
          </a:xfrm>
          <a:prstGeom prst="rightArrow">
            <a:avLst>
              <a:gd name="adj1" fmla="val 50000"/>
              <a:gd name="adj2" fmla="val 50000"/>
            </a:avLst>
          </a:prstGeom>
          <a:solidFill>
            <a:srgbClr val="BF03B2"/>
          </a:solidFill>
          <a:ln w="25400">
            <a:solidFill>
              <a:srgbClr val="BF03B2"/>
            </a:solidFill>
          </a:ln>
        </p:spPr>
        <p:txBody>
          <a:bodyPr lIns="60957" tIns="60957" rIns="60957" bIns="60957" anchor="ctr"/>
          <a:lstStyle/>
          <a:p>
            <a:pPr algn="ctr">
              <a:defRPr>
                <a:solidFill>
                  <a:srgbClr val="FFFFFF"/>
                </a:solidFill>
                <a:latin typeface="+mj-lt"/>
                <a:ea typeface="+mj-ea"/>
                <a:cs typeface="+mj-cs"/>
                <a:sym typeface="Calibri"/>
              </a:defRPr>
            </a:pPr>
            <a:endParaRPr sz="2400"/>
          </a:p>
        </p:txBody>
      </p:sp>
      <p:sp>
        <p:nvSpPr>
          <p:cNvPr id="478" name="PIJL-RECHTS 11"/>
          <p:cNvSpPr/>
          <p:nvPr/>
        </p:nvSpPr>
        <p:spPr>
          <a:xfrm rot="17956725">
            <a:off x="8635375" y="3790979"/>
            <a:ext cx="1152131" cy="576067"/>
          </a:xfrm>
          <a:prstGeom prst="rightArrow">
            <a:avLst>
              <a:gd name="adj1" fmla="val 50000"/>
              <a:gd name="adj2" fmla="val 50000"/>
            </a:avLst>
          </a:prstGeom>
          <a:solidFill>
            <a:srgbClr val="BF03B2"/>
          </a:solidFill>
          <a:ln w="25400">
            <a:solidFill>
              <a:srgbClr val="BF03B2"/>
            </a:solidFill>
          </a:ln>
        </p:spPr>
        <p:txBody>
          <a:bodyPr lIns="60957" tIns="60957" rIns="60957" bIns="60957" anchor="ctr"/>
          <a:lstStyle/>
          <a:p>
            <a:pPr algn="ctr">
              <a:defRPr>
                <a:solidFill>
                  <a:srgbClr val="FFFFFF"/>
                </a:solidFill>
                <a:latin typeface="+mj-lt"/>
                <a:ea typeface="+mj-ea"/>
                <a:cs typeface="+mj-cs"/>
                <a:sym typeface="Calibri"/>
              </a:defRPr>
            </a:pPr>
            <a:endParaRPr sz="2400"/>
          </a:p>
        </p:txBody>
      </p:sp>
      <p:sp>
        <p:nvSpPr>
          <p:cNvPr id="479" name="Tekstvak 7"/>
          <p:cNvSpPr txBox="1"/>
          <p:nvPr/>
        </p:nvSpPr>
        <p:spPr>
          <a:xfrm>
            <a:off x="6480043" y="1945309"/>
            <a:ext cx="1632184" cy="861768"/>
          </a:xfrm>
          <a:prstGeom prst="rect">
            <a:avLst/>
          </a:prstGeom>
          <a:solidFill>
            <a:srgbClr val="BF03B2"/>
          </a:solidFill>
          <a:ln w="25400">
            <a:solidFill>
              <a:srgbClr val="5D497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a:solidFill>
                  <a:srgbClr val="FFFFFF"/>
                </a:solidFill>
                <a:latin typeface="+mj-lt"/>
                <a:ea typeface="+mj-ea"/>
                <a:cs typeface="+mj-cs"/>
                <a:sym typeface="Calibri"/>
              </a:defRPr>
            </a:lvl1pPr>
          </a:lstStyle>
          <a:p>
            <a:r>
              <a:rPr sz="2400"/>
              <a:t>Dagelijks 1 tablet</a:t>
            </a:r>
          </a:p>
        </p:txBody>
      </p:sp>
      <p:sp>
        <p:nvSpPr>
          <p:cNvPr id="480" name="Titel 3"/>
          <p:cNvSpPr txBox="1">
            <a:spLocks noGrp="1"/>
          </p:cNvSpPr>
          <p:nvPr>
            <p:ph type="title"/>
          </p:nvPr>
        </p:nvSpPr>
        <p:spPr>
          <a:xfrm>
            <a:off x="609600" y="274638"/>
            <a:ext cx="10972800" cy="1143001"/>
          </a:xfrm>
          <a:prstGeom prst="rect">
            <a:avLst/>
          </a:prstGeom>
        </p:spPr>
        <p:txBody>
          <a:bodyPr/>
          <a:lstStyle/>
          <a:p>
            <a:r>
              <a:t>Hoe gebruik je PrEP?</a:t>
            </a:r>
          </a:p>
        </p:txBody>
      </p:sp>
      <p:sp>
        <p:nvSpPr>
          <p:cNvPr id="481" name="Tekstvak 5"/>
          <p:cNvSpPr txBox="1"/>
          <p:nvPr/>
        </p:nvSpPr>
        <p:spPr>
          <a:xfrm>
            <a:off x="527379" y="4785133"/>
            <a:ext cx="2878843"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b="1">
                <a:latin typeface="+mj-lt"/>
                <a:ea typeface="+mj-ea"/>
                <a:cs typeface="+mj-cs"/>
                <a:sym typeface="Calibri"/>
              </a:defRPr>
            </a:pPr>
            <a:r>
              <a:rPr sz="2400"/>
              <a:t>Combinatietablet met 2 hiv-remmers: tenofovir disoproxil en emtricitabine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Picture 3" descr="Picture 3"/>
          <p:cNvPicPr>
            <a:picLocks noChangeAspect="1"/>
          </p:cNvPicPr>
          <p:nvPr/>
        </p:nvPicPr>
        <p:blipFill>
          <a:blip r:embed="rId2">
            <a:extLst/>
          </a:blip>
          <a:stretch>
            <a:fillRect/>
          </a:stretch>
        </p:blipFill>
        <p:spPr>
          <a:xfrm rot="16200000">
            <a:off x="8505950" y="506418"/>
            <a:ext cx="480065" cy="745508"/>
          </a:xfrm>
          <a:prstGeom prst="rect">
            <a:avLst/>
          </a:prstGeom>
          <a:ln w="12700">
            <a:miter lim="400000"/>
          </a:ln>
        </p:spPr>
      </p:pic>
      <p:sp>
        <p:nvSpPr>
          <p:cNvPr id="484" name="Tekstvak 6"/>
          <p:cNvSpPr txBox="1"/>
          <p:nvPr/>
        </p:nvSpPr>
        <p:spPr>
          <a:xfrm>
            <a:off x="4175787" y="4773150"/>
            <a:ext cx="326436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Hiv-negatieve personen die een verhoogde kans hebben op het oplopen van een hiv-infectie</a:t>
            </a:r>
          </a:p>
        </p:txBody>
      </p:sp>
      <p:sp>
        <p:nvSpPr>
          <p:cNvPr id="485" name="Tekstvak 8"/>
          <p:cNvSpPr txBox="1"/>
          <p:nvPr/>
        </p:nvSpPr>
        <p:spPr>
          <a:xfrm>
            <a:off x="7971240" y="4820555"/>
            <a:ext cx="316835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Bij correct gebruik is bescherming tegen hiv meer dan 95%</a:t>
            </a:r>
          </a:p>
        </p:txBody>
      </p:sp>
      <p:pic>
        <p:nvPicPr>
          <p:cNvPr id="486" name="Picture 2" descr="Picture 2"/>
          <p:cNvPicPr>
            <a:picLocks noChangeAspect="1"/>
          </p:cNvPicPr>
          <p:nvPr/>
        </p:nvPicPr>
        <p:blipFill>
          <a:blip r:embed="rId3">
            <a:extLst/>
          </a:blip>
          <a:stretch>
            <a:fillRect/>
          </a:stretch>
        </p:blipFill>
        <p:spPr>
          <a:xfrm>
            <a:off x="4751850" y="1945309"/>
            <a:ext cx="1415665" cy="2596889"/>
          </a:xfrm>
          <a:prstGeom prst="rect">
            <a:avLst/>
          </a:prstGeom>
          <a:ln w="12700">
            <a:miter lim="400000"/>
          </a:ln>
        </p:spPr>
      </p:pic>
      <p:pic>
        <p:nvPicPr>
          <p:cNvPr id="487" name="Picture 3" descr="Picture 3"/>
          <p:cNvPicPr>
            <a:picLocks noChangeAspect="1"/>
          </p:cNvPicPr>
          <p:nvPr/>
        </p:nvPicPr>
        <p:blipFill>
          <a:blip r:embed="rId4">
            <a:extLst/>
          </a:blip>
          <a:stretch>
            <a:fillRect/>
          </a:stretch>
        </p:blipFill>
        <p:spPr>
          <a:xfrm>
            <a:off x="525900" y="2212021"/>
            <a:ext cx="2881803" cy="2441753"/>
          </a:xfrm>
          <a:prstGeom prst="rect">
            <a:avLst/>
          </a:prstGeom>
          <a:ln w="12700">
            <a:miter lim="400000"/>
          </a:ln>
        </p:spPr>
      </p:pic>
      <p:sp>
        <p:nvSpPr>
          <p:cNvPr id="488" name="Rechthoek 2"/>
          <p:cNvSpPr/>
          <p:nvPr/>
        </p:nvSpPr>
        <p:spPr>
          <a:xfrm>
            <a:off x="8374223" y="4807851"/>
            <a:ext cx="960109" cy="432651"/>
          </a:xfrm>
          <a:prstGeom prst="rect">
            <a:avLst/>
          </a:prstGeom>
          <a:ln w="25400">
            <a:solidFill>
              <a:srgbClr val="BF03B2"/>
            </a:solidFill>
          </a:ln>
        </p:spPr>
        <p:txBody>
          <a:bodyPr lIns="60957" tIns="60957" rIns="60957" bIns="60957" anchor="ctr"/>
          <a:lstStyle/>
          <a:p>
            <a:pPr algn="ctr">
              <a:defRPr>
                <a:solidFill>
                  <a:srgbClr val="FFFFFF"/>
                </a:solidFill>
                <a:latin typeface="+mj-lt"/>
                <a:ea typeface="+mj-ea"/>
                <a:cs typeface="+mj-cs"/>
                <a:sym typeface="Calibri"/>
              </a:defRPr>
            </a:pPr>
            <a:endParaRPr sz="2400"/>
          </a:p>
        </p:txBody>
      </p:sp>
      <p:sp>
        <p:nvSpPr>
          <p:cNvPr id="489" name="PIJL-RECHTS 4"/>
          <p:cNvSpPr/>
          <p:nvPr/>
        </p:nvSpPr>
        <p:spPr>
          <a:xfrm rot="14099742">
            <a:off x="7684949" y="3778053"/>
            <a:ext cx="1152131" cy="576067"/>
          </a:xfrm>
          <a:prstGeom prst="rightArrow">
            <a:avLst>
              <a:gd name="adj1" fmla="val 50000"/>
              <a:gd name="adj2" fmla="val 50000"/>
            </a:avLst>
          </a:prstGeom>
          <a:solidFill>
            <a:srgbClr val="BF03B2"/>
          </a:solidFill>
          <a:ln w="25400">
            <a:solidFill>
              <a:srgbClr val="BF03B2"/>
            </a:solidFill>
          </a:ln>
        </p:spPr>
        <p:txBody>
          <a:bodyPr lIns="60957" tIns="60957" rIns="60957" bIns="60957" anchor="ctr"/>
          <a:lstStyle/>
          <a:p>
            <a:pPr algn="ctr">
              <a:defRPr>
                <a:solidFill>
                  <a:srgbClr val="FFFFFF"/>
                </a:solidFill>
                <a:latin typeface="+mj-lt"/>
                <a:ea typeface="+mj-ea"/>
                <a:cs typeface="+mj-cs"/>
                <a:sym typeface="Calibri"/>
              </a:defRPr>
            </a:pPr>
            <a:endParaRPr sz="2400"/>
          </a:p>
        </p:txBody>
      </p:sp>
      <p:sp>
        <p:nvSpPr>
          <p:cNvPr id="490" name="PIJL-RECHTS 11"/>
          <p:cNvSpPr/>
          <p:nvPr/>
        </p:nvSpPr>
        <p:spPr>
          <a:xfrm rot="17956725">
            <a:off x="8635375" y="3790979"/>
            <a:ext cx="1152131" cy="576067"/>
          </a:xfrm>
          <a:prstGeom prst="rightArrow">
            <a:avLst>
              <a:gd name="adj1" fmla="val 50000"/>
              <a:gd name="adj2" fmla="val 50000"/>
            </a:avLst>
          </a:prstGeom>
          <a:solidFill>
            <a:srgbClr val="BF03B2"/>
          </a:solidFill>
          <a:ln w="25400">
            <a:solidFill>
              <a:srgbClr val="BF03B2"/>
            </a:solidFill>
          </a:ln>
        </p:spPr>
        <p:txBody>
          <a:bodyPr lIns="60957" tIns="60957" rIns="60957" bIns="60957" anchor="ctr"/>
          <a:lstStyle/>
          <a:p>
            <a:pPr algn="ctr">
              <a:defRPr>
                <a:solidFill>
                  <a:srgbClr val="FFFFFF"/>
                </a:solidFill>
                <a:latin typeface="+mj-lt"/>
                <a:ea typeface="+mj-ea"/>
                <a:cs typeface="+mj-cs"/>
                <a:sym typeface="Calibri"/>
              </a:defRPr>
            </a:pPr>
            <a:endParaRPr sz="2400"/>
          </a:p>
        </p:txBody>
      </p:sp>
      <p:sp>
        <p:nvSpPr>
          <p:cNvPr id="491" name="Tekstvak 7"/>
          <p:cNvSpPr txBox="1"/>
          <p:nvPr/>
        </p:nvSpPr>
        <p:spPr>
          <a:xfrm>
            <a:off x="6672065" y="2276870"/>
            <a:ext cx="1152129" cy="615547"/>
          </a:xfrm>
          <a:prstGeom prst="rect">
            <a:avLst/>
          </a:prstGeom>
          <a:solidFill>
            <a:srgbClr val="BF03B2"/>
          </a:solidFill>
          <a:ln w="25400">
            <a:solidFill>
              <a:srgbClr val="5D497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1200">
                <a:solidFill>
                  <a:srgbClr val="FFFFFF"/>
                </a:solidFill>
                <a:latin typeface="+mj-lt"/>
                <a:ea typeface="+mj-ea"/>
                <a:cs typeface="+mj-cs"/>
                <a:sym typeface="Calibri"/>
              </a:defRPr>
            </a:lvl1pPr>
          </a:lstStyle>
          <a:p>
            <a:r>
              <a:rPr sz="1600"/>
              <a:t>Dagelijks 1 tablet</a:t>
            </a:r>
          </a:p>
        </p:txBody>
      </p:sp>
      <p:sp>
        <p:nvSpPr>
          <p:cNvPr id="492" name="Tekstvak 14"/>
          <p:cNvSpPr txBox="1"/>
          <p:nvPr/>
        </p:nvSpPr>
        <p:spPr>
          <a:xfrm>
            <a:off x="9334329" y="1972221"/>
            <a:ext cx="1632184" cy="861768"/>
          </a:xfrm>
          <a:prstGeom prst="rect">
            <a:avLst/>
          </a:prstGeom>
          <a:solidFill>
            <a:srgbClr val="BF03B2"/>
          </a:solidFill>
          <a:ln w="25400">
            <a:solidFill>
              <a:srgbClr val="5D497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a:solidFill>
                  <a:srgbClr val="FFFFFF"/>
                </a:solidFill>
                <a:latin typeface="+mj-lt"/>
                <a:ea typeface="+mj-ea"/>
                <a:cs typeface="+mj-cs"/>
                <a:sym typeface="Calibri"/>
              </a:defRPr>
            </a:lvl1pPr>
          </a:lstStyle>
          <a:p>
            <a:r>
              <a:rPr sz="2400"/>
              <a:t>Voor en na seks</a:t>
            </a:r>
          </a:p>
        </p:txBody>
      </p:sp>
      <p:grpSp>
        <p:nvGrpSpPr>
          <p:cNvPr id="503" name="Groep 10"/>
          <p:cNvGrpSpPr/>
          <p:nvPr/>
        </p:nvGrpSpPr>
        <p:grpSpPr>
          <a:xfrm>
            <a:off x="7523299" y="233267"/>
            <a:ext cx="4105100" cy="1455832"/>
            <a:chOff x="-1" y="-1"/>
            <a:chExt cx="3078823" cy="1091873"/>
          </a:xfrm>
        </p:grpSpPr>
        <p:pic>
          <p:nvPicPr>
            <p:cNvPr id="493" name="Picture 3" descr="Picture 3"/>
            <p:cNvPicPr>
              <a:picLocks noChangeAspect="1"/>
            </p:cNvPicPr>
            <p:nvPr/>
          </p:nvPicPr>
          <p:blipFill>
            <a:blip r:embed="rId2">
              <a:extLst/>
            </a:blip>
            <a:stretch>
              <a:fillRect/>
            </a:stretch>
          </p:blipFill>
          <p:spPr>
            <a:xfrm rot="16200000">
              <a:off x="740446" y="412506"/>
              <a:ext cx="360049" cy="559133"/>
            </a:xfrm>
            <a:prstGeom prst="rect">
              <a:avLst/>
            </a:prstGeom>
            <a:ln w="12700" cap="flat">
              <a:noFill/>
              <a:miter lim="400000"/>
            </a:ln>
            <a:effectLst/>
          </p:spPr>
        </p:pic>
        <p:sp>
          <p:nvSpPr>
            <p:cNvPr id="494" name="Rechte verbindingslijn 16"/>
            <p:cNvSpPr/>
            <p:nvPr/>
          </p:nvSpPr>
          <p:spPr>
            <a:xfrm>
              <a:off x="-1" y="1091870"/>
              <a:ext cx="3078823" cy="2"/>
            </a:xfrm>
            <a:prstGeom prst="line">
              <a:avLst/>
            </a:prstGeom>
            <a:noFill/>
            <a:ln w="76200" cap="flat">
              <a:solidFill>
                <a:srgbClr val="BF03B2"/>
              </a:solidFill>
              <a:prstDash val="solid"/>
              <a:round/>
            </a:ln>
            <a:effectLst>
              <a:outerShdw blurRad="38100" dist="20000" dir="5400000" rotWithShape="0">
                <a:srgbClr val="000000">
                  <a:alpha val="38000"/>
                </a:srgbClr>
              </a:outerShdw>
            </a:effectLst>
          </p:spPr>
          <p:txBody>
            <a:bodyPr wrap="square" lIns="60957" tIns="60957" rIns="60957" bIns="60957" numCol="1" anchor="t">
              <a:noAutofit/>
            </a:bodyPr>
            <a:lstStyle/>
            <a:p>
              <a:endParaRPr sz="2400"/>
            </a:p>
          </p:txBody>
        </p:sp>
        <p:pic>
          <p:nvPicPr>
            <p:cNvPr id="495" name="Picture 3" descr="Picture 3"/>
            <p:cNvPicPr>
              <a:picLocks noChangeAspect="1"/>
            </p:cNvPicPr>
            <p:nvPr/>
          </p:nvPicPr>
          <p:blipFill>
            <a:blip r:embed="rId2">
              <a:extLst/>
            </a:blip>
            <a:stretch>
              <a:fillRect/>
            </a:stretch>
          </p:blipFill>
          <p:spPr>
            <a:xfrm rot="16200000">
              <a:off x="2480547" y="328705"/>
              <a:ext cx="360050" cy="559133"/>
            </a:xfrm>
            <a:prstGeom prst="rect">
              <a:avLst/>
            </a:prstGeom>
            <a:ln w="12700" cap="flat">
              <a:noFill/>
              <a:miter lim="400000"/>
            </a:ln>
            <a:effectLst/>
          </p:spPr>
        </p:pic>
        <p:pic>
          <p:nvPicPr>
            <p:cNvPr id="496" name="Picture 3" descr="Picture 3"/>
            <p:cNvPicPr>
              <a:picLocks noChangeAspect="1"/>
            </p:cNvPicPr>
            <p:nvPr/>
          </p:nvPicPr>
          <p:blipFill>
            <a:blip r:embed="rId2">
              <a:extLst/>
            </a:blip>
            <a:stretch>
              <a:fillRect/>
            </a:stretch>
          </p:blipFill>
          <p:spPr>
            <a:xfrm rot="16200000">
              <a:off x="1693361" y="328706"/>
              <a:ext cx="360049" cy="559133"/>
            </a:xfrm>
            <a:prstGeom prst="rect">
              <a:avLst/>
            </a:prstGeom>
            <a:ln w="12700" cap="flat">
              <a:noFill/>
              <a:miter lim="400000"/>
            </a:ln>
            <a:effectLst/>
          </p:spPr>
        </p:pic>
        <p:pic>
          <p:nvPicPr>
            <p:cNvPr id="497" name="Picture 2" descr="Picture 2"/>
            <p:cNvPicPr>
              <a:picLocks noChangeAspect="1"/>
            </p:cNvPicPr>
            <p:nvPr/>
          </p:nvPicPr>
          <p:blipFill>
            <a:blip r:embed="rId5">
              <a:extLst/>
            </a:blip>
            <a:stretch>
              <a:fillRect/>
            </a:stretch>
          </p:blipFill>
          <p:spPr>
            <a:xfrm>
              <a:off x="1230641" y="646206"/>
              <a:ext cx="517856" cy="368255"/>
            </a:xfrm>
            <a:prstGeom prst="rect">
              <a:avLst/>
            </a:prstGeom>
            <a:ln w="12700" cap="flat">
              <a:noFill/>
              <a:miter lim="400000"/>
            </a:ln>
            <a:effectLst/>
          </p:spPr>
        </p:pic>
        <p:sp>
          <p:nvSpPr>
            <p:cNvPr id="498" name="Rechte verbindingslijn met pijl 20"/>
            <p:cNvSpPr/>
            <p:nvPr/>
          </p:nvSpPr>
          <p:spPr>
            <a:xfrm>
              <a:off x="934442" y="236556"/>
              <a:ext cx="550660" cy="2"/>
            </a:xfrm>
            <a:prstGeom prst="line">
              <a:avLst/>
            </a:prstGeom>
            <a:noFill/>
            <a:ln w="19050" cap="flat">
              <a:solidFill>
                <a:srgbClr val="000000"/>
              </a:solidFill>
              <a:prstDash val="solid"/>
              <a:round/>
              <a:headEnd type="triangle" w="med" len="med"/>
              <a:tailEnd type="triangle" w="med" len="med"/>
            </a:ln>
            <a:effectLst/>
          </p:spPr>
          <p:txBody>
            <a:bodyPr wrap="square" lIns="60957" tIns="60957" rIns="60957" bIns="60957" numCol="1" anchor="t">
              <a:noAutofit/>
            </a:bodyPr>
            <a:lstStyle/>
            <a:p>
              <a:endParaRPr sz="2400"/>
            </a:p>
          </p:txBody>
        </p:sp>
        <p:sp>
          <p:nvSpPr>
            <p:cNvPr id="499" name="Tijdelijke aanduiding voor inhoud 2"/>
            <p:cNvSpPr txBox="1"/>
            <p:nvPr/>
          </p:nvSpPr>
          <p:spPr>
            <a:xfrm>
              <a:off x="1001282" y="-1"/>
              <a:ext cx="675316" cy="2154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400" b="1">
                  <a:latin typeface="+mj-lt"/>
                  <a:ea typeface="+mj-ea"/>
                  <a:cs typeface="+mj-cs"/>
                  <a:sym typeface="Calibri"/>
                </a:defRPr>
              </a:lvl1pPr>
            </a:lstStyle>
            <a:p>
              <a:r>
                <a:rPr sz="1867"/>
                <a:t>2-24H</a:t>
              </a:r>
            </a:p>
          </p:txBody>
        </p:sp>
        <p:sp>
          <p:nvSpPr>
            <p:cNvPr id="500" name="Rechte verbindingslijn met pijl 22"/>
            <p:cNvSpPr/>
            <p:nvPr/>
          </p:nvSpPr>
          <p:spPr>
            <a:xfrm>
              <a:off x="921178" y="830333"/>
              <a:ext cx="2" cy="226164"/>
            </a:xfrm>
            <a:prstGeom prst="line">
              <a:avLst/>
            </a:prstGeom>
            <a:noFill/>
            <a:ln w="28575" cap="flat">
              <a:solidFill>
                <a:srgbClr val="000000"/>
              </a:solidFill>
              <a:prstDash val="solid"/>
              <a:round/>
              <a:tailEnd type="triangle" w="med" len="med"/>
            </a:ln>
            <a:effectLst/>
          </p:spPr>
          <p:txBody>
            <a:bodyPr wrap="square" lIns="60957" tIns="60957" rIns="60957" bIns="60957" numCol="1" anchor="t">
              <a:noAutofit/>
            </a:bodyPr>
            <a:lstStyle/>
            <a:p>
              <a:endParaRPr sz="2400"/>
            </a:p>
          </p:txBody>
        </p:sp>
        <p:sp>
          <p:nvSpPr>
            <p:cNvPr id="501" name="Rechte verbindingslijn met pijl 23"/>
            <p:cNvSpPr/>
            <p:nvPr/>
          </p:nvSpPr>
          <p:spPr>
            <a:xfrm>
              <a:off x="1873384" y="830333"/>
              <a:ext cx="2" cy="226164"/>
            </a:xfrm>
            <a:prstGeom prst="line">
              <a:avLst/>
            </a:prstGeom>
            <a:noFill/>
            <a:ln w="28575" cap="flat">
              <a:solidFill>
                <a:srgbClr val="000000"/>
              </a:solidFill>
              <a:prstDash val="solid"/>
              <a:round/>
              <a:tailEnd type="triangle" w="med" len="med"/>
            </a:ln>
            <a:effectLst/>
          </p:spPr>
          <p:txBody>
            <a:bodyPr wrap="square" lIns="60957" tIns="60957" rIns="60957" bIns="60957" numCol="1" anchor="t">
              <a:noAutofit/>
            </a:bodyPr>
            <a:lstStyle/>
            <a:p>
              <a:endParaRPr sz="2400"/>
            </a:p>
          </p:txBody>
        </p:sp>
        <p:sp>
          <p:nvSpPr>
            <p:cNvPr id="502" name="Rechte verbindingslijn met pijl 24"/>
            <p:cNvSpPr/>
            <p:nvPr/>
          </p:nvSpPr>
          <p:spPr>
            <a:xfrm>
              <a:off x="2660570" y="830333"/>
              <a:ext cx="2" cy="226164"/>
            </a:xfrm>
            <a:prstGeom prst="line">
              <a:avLst/>
            </a:prstGeom>
            <a:noFill/>
            <a:ln w="28575" cap="flat">
              <a:solidFill>
                <a:srgbClr val="000000"/>
              </a:solidFill>
              <a:prstDash val="solid"/>
              <a:round/>
              <a:tailEnd type="triangle" w="med" len="med"/>
            </a:ln>
            <a:effectLst/>
          </p:spPr>
          <p:txBody>
            <a:bodyPr wrap="square" lIns="60957" tIns="60957" rIns="60957" bIns="60957" numCol="1" anchor="t">
              <a:noAutofit/>
            </a:bodyPr>
            <a:lstStyle/>
            <a:p>
              <a:endParaRPr sz="2400"/>
            </a:p>
          </p:txBody>
        </p:sp>
      </p:grpSp>
      <p:pic>
        <p:nvPicPr>
          <p:cNvPr id="504" name="Picture 3" descr="Picture 3"/>
          <p:cNvPicPr>
            <a:picLocks noChangeAspect="1"/>
          </p:cNvPicPr>
          <p:nvPr/>
        </p:nvPicPr>
        <p:blipFill>
          <a:blip r:embed="rId2">
            <a:extLst/>
          </a:blip>
          <a:stretch>
            <a:fillRect/>
          </a:stretch>
        </p:blipFill>
        <p:spPr>
          <a:xfrm rot="16200000">
            <a:off x="8510565" y="783281"/>
            <a:ext cx="480065" cy="745511"/>
          </a:xfrm>
          <a:prstGeom prst="rect">
            <a:avLst/>
          </a:prstGeom>
          <a:ln w="12700">
            <a:miter lim="400000"/>
          </a:ln>
        </p:spPr>
      </p:pic>
      <p:pic>
        <p:nvPicPr>
          <p:cNvPr id="505" name="Picture 3" descr="Picture 3"/>
          <p:cNvPicPr>
            <a:picLocks noChangeAspect="1"/>
          </p:cNvPicPr>
          <p:nvPr/>
        </p:nvPicPr>
        <p:blipFill>
          <a:blip r:embed="rId2">
            <a:extLst/>
          </a:blip>
          <a:srcRect l="20954"/>
          <a:stretch>
            <a:fillRect/>
          </a:stretch>
        </p:blipFill>
        <p:spPr>
          <a:xfrm rot="16200000">
            <a:off x="8560861" y="431515"/>
            <a:ext cx="379472" cy="745511"/>
          </a:xfrm>
          <a:prstGeom prst="rect">
            <a:avLst/>
          </a:prstGeom>
          <a:ln w="12700">
            <a:miter lim="400000"/>
          </a:ln>
        </p:spPr>
      </p:pic>
      <p:sp>
        <p:nvSpPr>
          <p:cNvPr id="506" name="Titel 3"/>
          <p:cNvSpPr txBox="1">
            <a:spLocks noGrp="1"/>
          </p:cNvSpPr>
          <p:nvPr>
            <p:ph type="title"/>
          </p:nvPr>
        </p:nvSpPr>
        <p:spPr>
          <a:xfrm>
            <a:off x="-336714" y="253066"/>
            <a:ext cx="10972801" cy="1143001"/>
          </a:xfrm>
          <a:prstGeom prst="rect">
            <a:avLst/>
          </a:prstGeom>
        </p:spPr>
        <p:txBody>
          <a:bodyPr/>
          <a:lstStyle/>
          <a:p>
            <a:r>
              <a:t>Hoe gebruik je PrEP?</a:t>
            </a:r>
          </a:p>
        </p:txBody>
      </p:sp>
      <p:sp>
        <p:nvSpPr>
          <p:cNvPr id="507" name="Tekstvak 5"/>
          <p:cNvSpPr txBox="1"/>
          <p:nvPr/>
        </p:nvSpPr>
        <p:spPr>
          <a:xfrm>
            <a:off x="527379" y="4785133"/>
            <a:ext cx="2878843"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b="1">
                <a:latin typeface="+mj-lt"/>
                <a:ea typeface="+mj-ea"/>
                <a:cs typeface="+mj-cs"/>
                <a:sym typeface="Calibri"/>
              </a:defRPr>
            </a:pPr>
            <a:r>
              <a:rPr sz="2400"/>
              <a:t>Combinatietablet met 2 hiv-remmers: tenofovir disoproxil en emtricitabine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077A5-125A-47A2-B2E7-7E1B997A9F3D}"/>
              </a:ext>
            </a:extLst>
          </p:cNvPr>
          <p:cNvSpPr>
            <a:spLocks noGrp="1"/>
          </p:cNvSpPr>
          <p:nvPr>
            <p:ph type="ctrTitle"/>
          </p:nvPr>
        </p:nvSpPr>
        <p:spPr/>
        <p:txBody>
          <a:bodyPr/>
          <a:lstStyle/>
          <a:p>
            <a:r>
              <a:rPr lang="nl-NL" dirty="0"/>
              <a:t>Hoe werkt </a:t>
            </a:r>
            <a:r>
              <a:rPr lang="nl-NL" dirty="0" err="1"/>
              <a:t>PrEP</a:t>
            </a:r>
            <a:r>
              <a:rPr lang="nl-NL" dirty="0"/>
              <a:t>?</a:t>
            </a:r>
          </a:p>
        </p:txBody>
      </p:sp>
      <p:sp>
        <p:nvSpPr>
          <p:cNvPr id="3" name="Ondertitel 2">
            <a:extLst>
              <a:ext uri="{FF2B5EF4-FFF2-40B4-BE49-F238E27FC236}">
                <a16:creationId xmlns:a16="http://schemas.microsoft.com/office/drawing/2014/main" id="{5D9F8865-7F2D-4572-AE03-F8D0348F8848}"/>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51762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2" descr="Picture 2"/>
          <p:cNvPicPr>
            <a:picLocks noChangeAspect="1"/>
          </p:cNvPicPr>
          <p:nvPr/>
        </p:nvPicPr>
        <p:blipFill>
          <a:blip r:embed="rId2">
            <a:extLst/>
          </a:blip>
          <a:srcRect l="31852" t="15670" r="4279" b="10716"/>
          <a:stretch>
            <a:fillRect/>
          </a:stretch>
        </p:blipFill>
        <p:spPr>
          <a:xfrm>
            <a:off x="1670755" y="225777"/>
            <a:ext cx="8760179" cy="6310490"/>
          </a:xfrm>
          <a:prstGeom prst="rect">
            <a:avLst/>
          </a:prstGeom>
          <a:ln w="12700">
            <a:miter lim="400000"/>
          </a:ln>
        </p:spPr>
      </p:pic>
      <p:sp>
        <p:nvSpPr>
          <p:cNvPr id="2" name="Pijl: rechts 1">
            <a:extLst>
              <a:ext uri="{FF2B5EF4-FFF2-40B4-BE49-F238E27FC236}">
                <a16:creationId xmlns:a16="http://schemas.microsoft.com/office/drawing/2014/main" id="{7F938C1F-DFED-4FE3-A69A-24C56C791D58}"/>
              </a:ext>
            </a:extLst>
          </p:cNvPr>
          <p:cNvSpPr/>
          <p:nvPr/>
        </p:nvSpPr>
        <p:spPr>
          <a:xfrm>
            <a:off x="335232" y="4059084"/>
            <a:ext cx="2070276" cy="720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PrEP</a:t>
            </a: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itel 3"/>
          <p:cNvSpPr txBox="1">
            <a:spLocks noGrp="1"/>
          </p:cNvSpPr>
          <p:nvPr>
            <p:ph type="title"/>
          </p:nvPr>
        </p:nvSpPr>
        <p:spPr>
          <a:xfrm>
            <a:off x="2305971" y="1998334"/>
            <a:ext cx="7596000" cy="1143001"/>
          </a:xfrm>
          <a:prstGeom prst="rect">
            <a:avLst/>
          </a:prstGeom>
        </p:spPr>
        <p:txBody>
          <a:bodyPr/>
          <a:lstStyle/>
          <a:p>
            <a:r>
              <a:t>HIV life cycle</a:t>
            </a:r>
          </a:p>
        </p:txBody>
      </p:sp>
      <p:sp>
        <p:nvSpPr>
          <p:cNvPr id="323" name="Tijdelijke aanduiding voor inhoud 4"/>
          <p:cNvSpPr txBox="1">
            <a:spLocks noGrp="1"/>
          </p:cNvSpPr>
          <p:nvPr>
            <p:ph type="body" sz="half" idx="1"/>
          </p:nvPr>
        </p:nvSpPr>
        <p:spPr>
          <a:xfrm>
            <a:off x="2305563" y="3367563"/>
            <a:ext cx="7596000" cy="2787176"/>
          </a:xfrm>
          <a:prstGeom prst="rect">
            <a:avLst/>
          </a:prstGeom>
        </p:spPr>
        <p:txBody>
          <a:bodyPr/>
          <a:lstStyle/>
          <a:p>
            <a:r>
              <a:rPr u="sng">
                <a:uFill>
                  <a:solidFill>
                    <a:srgbClr val="000000"/>
                  </a:solidFill>
                </a:uFill>
                <a:hlinkClick r:id="rId2"/>
              </a:rPr>
              <a:t>Eenvoudig plus prep</a:t>
            </a:r>
            <a:r>
              <a:t> (2 min)</a:t>
            </a:r>
          </a:p>
          <a:p>
            <a:r>
              <a:t>https://vimeo.com/269372747</a:t>
            </a:r>
          </a:p>
          <a:p>
            <a:endParaRPr/>
          </a:p>
          <a:p>
            <a:r>
              <a:t>Prachtig gemaakt als onderdeel van het Science of HIV project (</a:t>
            </a:r>
            <a:r>
              <a:rPr u="sng">
                <a:uFill>
                  <a:solidFill>
                    <a:srgbClr val="000000"/>
                  </a:solidFill>
                </a:uFill>
                <a:hlinkClick r:id="rId3"/>
              </a:rPr>
              <a:t>http://scienceofhiv.org/</a:t>
            </a:r>
            <a:r>
              <a:t>) (US) met muzikale omlijsting (6 min)</a:t>
            </a:r>
          </a:p>
          <a:p>
            <a:r>
              <a:rPr u="sng">
                <a:uFill>
                  <a:solidFill>
                    <a:srgbClr val="000000"/>
                  </a:solidFill>
                </a:uFill>
                <a:hlinkClick r:id="rId4"/>
              </a:rPr>
              <a:t>https://vimeo.com/260291607</a:t>
            </a:r>
          </a:p>
        </p:txBody>
      </p:sp>
      <p:pic>
        <p:nvPicPr>
          <p:cNvPr id="324" name="Picture 2" descr="Picture 2"/>
          <p:cNvPicPr>
            <a:picLocks noChangeAspect="1"/>
          </p:cNvPicPr>
          <p:nvPr/>
        </p:nvPicPr>
        <p:blipFill>
          <a:blip r:embed="rId5">
            <a:extLst/>
          </a:blip>
          <a:stretch>
            <a:fillRect/>
          </a:stretch>
        </p:blipFill>
        <p:spPr>
          <a:xfrm>
            <a:off x="8280226" y="331331"/>
            <a:ext cx="2044017" cy="1828378"/>
          </a:xfrm>
          <a:prstGeom prst="rect">
            <a:avLst/>
          </a:prstGeom>
          <a:ln w="12700">
            <a:miter lim="400000"/>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Titel 1"/>
          <p:cNvSpPr txBox="1"/>
          <p:nvPr/>
        </p:nvSpPr>
        <p:spPr>
          <a:xfrm>
            <a:off x="2299248" y="1088689"/>
            <a:ext cx="7596000"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defRPr sz="3600" b="1">
                <a:solidFill>
                  <a:schemeClr val="accent1"/>
                </a:solidFill>
              </a:defRPr>
            </a:lvl1pPr>
          </a:lstStyle>
          <a:p>
            <a:r>
              <a:t>PrEP is veilig</a:t>
            </a:r>
          </a:p>
        </p:txBody>
      </p:sp>
      <p:sp>
        <p:nvSpPr>
          <p:cNvPr id="697" name="Tijdelijke aanduiding voor inhoud 2"/>
          <p:cNvSpPr txBox="1"/>
          <p:nvPr/>
        </p:nvSpPr>
        <p:spPr>
          <a:xfrm>
            <a:off x="2293728" y="1772817"/>
            <a:ext cx="8328553" cy="3863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5999" indent="-215999">
              <a:buClr>
                <a:schemeClr val="accent1"/>
              </a:buClr>
              <a:buSzPct val="65000"/>
              <a:buChar char="■"/>
              <a:defRPr sz="2200"/>
            </a:pPr>
            <a:r>
              <a:rPr sz="2200"/>
              <a:t>Geen verschil in ernstige bijwerkingen, PrEP vs. placebo</a:t>
            </a:r>
          </a:p>
          <a:p>
            <a:pPr marL="215999" indent="-215999">
              <a:buClr>
                <a:schemeClr val="accent1"/>
              </a:buClr>
              <a:buSzPct val="65000"/>
              <a:buChar char="■"/>
              <a:defRPr sz="2200"/>
            </a:pPr>
            <a:endParaRPr sz="2200"/>
          </a:p>
          <a:p>
            <a:pPr marL="215999" indent="-215999">
              <a:buClr>
                <a:schemeClr val="accent1"/>
              </a:buClr>
              <a:buSzPct val="65000"/>
              <a:buChar char="■"/>
              <a:defRPr sz="2200"/>
            </a:pPr>
            <a:endParaRPr sz="2200"/>
          </a:p>
          <a:p>
            <a:pPr marL="215999" indent="-215999">
              <a:buClr>
                <a:schemeClr val="accent1"/>
              </a:buClr>
              <a:buSzPct val="65000"/>
              <a:buChar char="■"/>
              <a:defRPr sz="2200"/>
            </a:pPr>
            <a:endParaRPr sz="2200"/>
          </a:p>
          <a:p>
            <a:pPr marL="215999" indent="-215999">
              <a:buClr>
                <a:schemeClr val="accent1"/>
              </a:buClr>
              <a:buSzPct val="65000"/>
              <a:buChar char="■"/>
              <a:defRPr sz="2200"/>
            </a:pPr>
            <a:endParaRPr sz="2200"/>
          </a:p>
          <a:p>
            <a:pPr marL="215999" indent="-215999">
              <a:buClr>
                <a:schemeClr val="accent1"/>
              </a:buClr>
              <a:buSzPct val="65000"/>
              <a:buChar char="■"/>
              <a:defRPr sz="2200"/>
            </a:pPr>
            <a:endParaRPr sz="2200"/>
          </a:p>
          <a:p>
            <a:pPr marL="215999" indent="-215999">
              <a:buClr>
                <a:schemeClr val="accent1"/>
              </a:buClr>
              <a:buSzPct val="65000"/>
              <a:buChar char="■"/>
              <a:defRPr sz="2200"/>
            </a:pPr>
            <a:r>
              <a:rPr sz="2200"/>
              <a:t>10-30% misselijkheid, buikpijn en/of diarree, sommigen hoofdpijn</a:t>
            </a:r>
          </a:p>
          <a:p>
            <a:pPr marL="215999" indent="-215999">
              <a:buClr>
                <a:schemeClr val="accent1"/>
              </a:buClr>
              <a:buSzPct val="65000"/>
              <a:buChar char="■"/>
              <a:defRPr sz="2200"/>
            </a:pPr>
            <a:r>
              <a:rPr sz="2200"/>
              <a:t>1-10% lucide dromen</a:t>
            </a:r>
          </a:p>
          <a:p>
            <a:pPr marL="215999" indent="-215999">
              <a:buClr>
                <a:schemeClr val="accent1"/>
              </a:buClr>
              <a:buSzPct val="65000"/>
              <a:buChar char="■"/>
              <a:defRPr sz="2200"/>
            </a:pPr>
            <a:r>
              <a:rPr sz="2200"/>
              <a:t>&lt;1%: kleine (subklinische) afname in nierfunctie en botdichtheid, normaliseert na stoppen van PrEP</a:t>
            </a:r>
            <a:br>
              <a:rPr sz="2200"/>
            </a:br>
            <a:r>
              <a:rPr sz="2200"/>
              <a:t>- Daling botdichtheid niet gerelateerd met toename fracturen</a:t>
            </a:r>
          </a:p>
        </p:txBody>
      </p:sp>
      <p:pic>
        <p:nvPicPr>
          <p:cNvPr id="698" name="Picture 2" descr="Picture 2"/>
          <p:cNvPicPr>
            <a:picLocks noChangeAspect="1"/>
          </p:cNvPicPr>
          <p:nvPr/>
        </p:nvPicPr>
        <p:blipFill>
          <a:blip r:embed="rId3">
            <a:extLst/>
          </a:blip>
          <a:srcRect l="75387" t="8800" r="9896" b="80672"/>
          <a:stretch>
            <a:fillRect/>
          </a:stretch>
        </p:blipFill>
        <p:spPr>
          <a:xfrm>
            <a:off x="3215614" y="2286592"/>
            <a:ext cx="5093990" cy="1024897"/>
          </a:xfrm>
          <a:prstGeom prst="rect">
            <a:avLst/>
          </a:prstGeom>
          <a:ln w="12700">
            <a:miter lim="400000"/>
          </a:ln>
        </p:spPr>
      </p:pic>
      <p:sp>
        <p:nvSpPr>
          <p:cNvPr id="699" name="Tekstvak 16"/>
          <p:cNvSpPr txBox="1"/>
          <p:nvPr/>
        </p:nvSpPr>
        <p:spPr>
          <a:xfrm>
            <a:off x="3305628" y="3324103"/>
            <a:ext cx="7831044"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b="1"/>
            </a:lvl1pPr>
          </a:lstStyle>
          <a:p>
            <a:r>
              <a:t>Fonner et al. 2016 AIDS</a:t>
            </a:r>
          </a:p>
        </p:txBody>
      </p:sp>
      <p:sp>
        <p:nvSpPr>
          <p:cNvPr id="700" name="Rechthoek 2"/>
          <p:cNvSpPr/>
          <p:nvPr/>
        </p:nvSpPr>
        <p:spPr>
          <a:xfrm>
            <a:off x="7221150" y="3045135"/>
            <a:ext cx="945127" cy="242536"/>
          </a:xfrm>
          <a:prstGeom prst="rect">
            <a:avLst/>
          </a:prstGeom>
          <a:solidFill>
            <a:srgbClr val="FFFFFF"/>
          </a:solidFill>
          <a:ln w="25400">
            <a:solidFill>
              <a:srgbClr val="FFFFFF"/>
            </a:solidFill>
          </a:ln>
        </p:spPr>
        <p:txBody>
          <a:bodyPr lIns="45719" rIns="45719" anchor="ctr"/>
          <a:lstStyle/>
          <a:p>
            <a:pPr algn="ctr">
              <a:defRPr>
                <a:solidFill>
                  <a:srgbClr val="FFFFFF"/>
                </a:solidFill>
              </a:defRPr>
            </a:pPr>
            <a:endParaRPr/>
          </a:p>
        </p:txBody>
      </p:sp>
      <p:pic>
        <p:nvPicPr>
          <p:cNvPr id="701" name="Picture 6" descr="Picture 6">
            <a:hlinkClick r:id="rId4"/>
          </p:cNvPr>
          <p:cNvPicPr>
            <a:picLocks noChangeAspect="1"/>
          </p:cNvPicPr>
          <p:nvPr/>
        </p:nvPicPr>
        <p:blipFill>
          <a:blip r:embed="rId5">
            <a:extLst/>
          </a:blip>
          <a:srcRect b="10412"/>
          <a:stretch>
            <a:fillRect/>
          </a:stretch>
        </p:blipFill>
        <p:spPr>
          <a:xfrm>
            <a:off x="7747701" y="-1"/>
            <a:ext cx="2876508" cy="1721035"/>
          </a:xfrm>
          <a:prstGeom prst="rect">
            <a:avLst/>
          </a:prstGeom>
          <a:ln w="12700">
            <a:miter lim="400000"/>
          </a:ln>
        </p:spPr>
      </p:pic>
    </p:spTree>
    <p:extLst>
      <p:ext uri="{BB962C8B-B14F-4D97-AF65-F5344CB8AC3E}">
        <p14:creationId xmlns:p14="http://schemas.microsoft.com/office/powerpoint/2010/main" val="264972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BF75B-892E-49B2-BF80-CA90272F9F19}"/>
              </a:ext>
            </a:extLst>
          </p:cNvPr>
          <p:cNvSpPr>
            <a:spLocks noGrp="1"/>
          </p:cNvSpPr>
          <p:nvPr>
            <p:ph type="ctrTitle"/>
          </p:nvPr>
        </p:nvSpPr>
        <p:spPr/>
        <p:txBody>
          <a:bodyPr/>
          <a:lstStyle/>
          <a:p>
            <a:r>
              <a:rPr lang="nl-NL" dirty="0"/>
              <a:t>Wetenschappelijke basis </a:t>
            </a:r>
          </a:p>
        </p:txBody>
      </p:sp>
      <p:sp>
        <p:nvSpPr>
          <p:cNvPr id="3" name="Ondertitel 2">
            <a:extLst>
              <a:ext uri="{FF2B5EF4-FFF2-40B4-BE49-F238E27FC236}">
                <a16:creationId xmlns:a16="http://schemas.microsoft.com/office/drawing/2014/main" id="{0BDF42E0-47DB-49C3-8CBE-B031A0482AD3}"/>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196742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itle 1"/>
          <p:cNvSpPr txBox="1">
            <a:spLocks noGrp="1"/>
          </p:cNvSpPr>
          <p:nvPr>
            <p:ph type="title"/>
          </p:nvPr>
        </p:nvSpPr>
        <p:spPr>
          <a:xfrm>
            <a:off x="2855640" y="548680"/>
            <a:ext cx="7596000" cy="1143001"/>
          </a:xfrm>
          <a:prstGeom prst="rect">
            <a:avLst/>
          </a:prstGeom>
        </p:spPr>
        <p:txBody>
          <a:bodyPr/>
          <a:lstStyle/>
          <a:p>
            <a:r>
              <a:rPr dirty="0" err="1"/>
              <a:t>Succesful</a:t>
            </a:r>
            <a:r>
              <a:rPr dirty="0"/>
              <a:t> </a:t>
            </a:r>
            <a:r>
              <a:rPr dirty="0" err="1"/>
              <a:t>PrEP</a:t>
            </a:r>
            <a:r>
              <a:rPr dirty="0"/>
              <a:t> trials</a:t>
            </a:r>
          </a:p>
        </p:txBody>
      </p:sp>
      <p:sp>
        <p:nvSpPr>
          <p:cNvPr id="605" name="5-puntige ster 2"/>
          <p:cNvSpPr/>
          <p:nvPr/>
        </p:nvSpPr>
        <p:spPr>
          <a:xfrm>
            <a:off x="9552384" y="4075399"/>
            <a:ext cx="288034" cy="216025"/>
          </a:xfrm>
          <a:prstGeom prst="star5">
            <a:avLst>
              <a:gd name="adj" fmla="val 19098"/>
              <a:gd name="hf" fmla="val 105146"/>
              <a:gd name="vf" fmla="val 110557"/>
            </a:avLst>
          </a:prstGeom>
          <a:solidFill>
            <a:schemeClr val="accent1"/>
          </a:solidFill>
          <a:ln w="25400">
            <a:solidFill>
              <a:srgbClr val="BA0000"/>
            </a:solidFill>
          </a:ln>
        </p:spPr>
        <p:txBody>
          <a:bodyPr lIns="45719" rIns="45719" anchor="ctr"/>
          <a:lstStyle/>
          <a:p>
            <a:pPr algn="ctr">
              <a:defRPr>
                <a:solidFill>
                  <a:srgbClr val="FFFFFF"/>
                </a:solidFill>
              </a:defRPr>
            </a:pPr>
            <a:endParaRPr/>
          </a:p>
        </p:txBody>
      </p:sp>
      <p:pic>
        <p:nvPicPr>
          <p:cNvPr id="2" name="Afbeelding 1">
            <a:extLst>
              <a:ext uri="{FF2B5EF4-FFF2-40B4-BE49-F238E27FC236}">
                <a16:creationId xmlns:a16="http://schemas.microsoft.com/office/drawing/2014/main" id="{035A336E-6BE9-4F30-B962-226CC8302562}"/>
              </a:ext>
            </a:extLst>
          </p:cNvPr>
          <p:cNvPicPr>
            <a:picLocks noChangeAspect="1"/>
          </p:cNvPicPr>
          <p:nvPr/>
        </p:nvPicPr>
        <p:blipFill>
          <a:blip r:embed="rId2"/>
          <a:stretch>
            <a:fillRect/>
          </a:stretch>
        </p:blipFill>
        <p:spPr>
          <a:xfrm>
            <a:off x="1505388" y="1691680"/>
            <a:ext cx="10468218" cy="45276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 name="Picture 2" descr="Picture 2"/>
          <p:cNvPicPr>
            <a:picLocks noChangeAspect="1"/>
          </p:cNvPicPr>
          <p:nvPr/>
        </p:nvPicPr>
        <p:blipFill>
          <a:blip r:embed="rId2">
            <a:extLst/>
          </a:blip>
          <a:stretch>
            <a:fillRect/>
          </a:stretch>
        </p:blipFill>
        <p:spPr>
          <a:xfrm>
            <a:off x="2129531" y="1000587"/>
            <a:ext cx="6477000" cy="5105400"/>
          </a:xfrm>
          <a:prstGeom prst="rect">
            <a:avLst/>
          </a:prstGeom>
          <a:ln w="12700">
            <a:miter lim="400000"/>
          </a:ln>
        </p:spPr>
      </p:pic>
      <p:sp>
        <p:nvSpPr>
          <p:cNvPr id="609" name="Tekstvak 1"/>
          <p:cNvSpPr txBox="1"/>
          <p:nvPr/>
        </p:nvSpPr>
        <p:spPr>
          <a:xfrm>
            <a:off x="2999655" y="6309320"/>
            <a:ext cx="4392490"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t>Grant, NEJM 2010</a:t>
            </a:r>
          </a:p>
        </p:txBody>
      </p:sp>
      <p:pic>
        <p:nvPicPr>
          <p:cNvPr id="4" name="Picture 2" descr="Picture 2">
            <a:extLst>
              <a:ext uri="{FF2B5EF4-FFF2-40B4-BE49-F238E27FC236}">
                <a16:creationId xmlns:a16="http://schemas.microsoft.com/office/drawing/2014/main" id="{F0897284-A12A-42D8-B535-3292B1447C30}"/>
              </a:ext>
            </a:extLst>
          </p:cNvPr>
          <p:cNvPicPr>
            <a:picLocks noChangeAspect="1"/>
          </p:cNvPicPr>
          <p:nvPr/>
        </p:nvPicPr>
        <p:blipFill>
          <a:blip r:embed="rId3">
            <a:extLst/>
          </a:blip>
          <a:stretch>
            <a:fillRect/>
          </a:stretch>
        </p:blipFill>
        <p:spPr>
          <a:xfrm>
            <a:off x="9032956" y="278580"/>
            <a:ext cx="2059025" cy="2743131"/>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C67A6-2C43-45FB-A95C-4F300C624C9B}"/>
              </a:ext>
            </a:extLst>
          </p:cNvPr>
          <p:cNvSpPr>
            <a:spLocks noGrp="1"/>
          </p:cNvSpPr>
          <p:nvPr>
            <p:ph type="title"/>
          </p:nvPr>
        </p:nvSpPr>
        <p:spPr/>
        <p:txBody>
          <a:bodyPr/>
          <a:lstStyle/>
          <a:p>
            <a:r>
              <a:rPr lang="nl-NL" dirty="0"/>
              <a:t>Disclaimer</a:t>
            </a:r>
          </a:p>
        </p:txBody>
      </p:sp>
      <p:sp>
        <p:nvSpPr>
          <p:cNvPr id="3" name="Tijdelijke aanduiding voor inhoud 2">
            <a:extLst>
              <a:ext uri="{FF2B5EF4-FFF2-40B4-BE49-F238E27FC236}">
                <a16:creationId xmlns:a16="http://schemas.microsoft.com/office/drawing/2014/main" id="{97078D5B-6D8A-4B57-9481-696B45A97277}"/>
              </a:ext>
            </a:extLst>
          </p:cNvPr>
          <p:cNvSpPr>
            <a:spLocks noGrp="1"/>
          </p:cNvSpPr>
          <p:nvPr>
            <p:ph idx="1"/>
          </p:nvPr>
        </p:nvSpPr>
        <p:spPr/>
        <p:txBody>
          <a:bodyPr/>
          <a:lstStyle/>
          <a:p>
            <a:r>
              <a:rPr lang="nl-NL" dirty="0"/>
              <a:t>Gepromoveerd op </a:t>
            </a:r>
            <a:r>
              <a:rPr lang="nl-NL" dirty="0" err="1"/>
              <a:t>PrEP</a:t>
            </a:r>
            <a:r>
              <a:rPr lang="nl-NL" dirty="0"/>
              <a:t> in februari 2020</a:t>
            </a:r>
          </a:p>
          <a:p>
            <a:r>
              <a:rPr lang="nl-NL" dirty="0"/>
              <a:t>Gebaseerd op “</a:t>
            </a:r>
            <a:r>
              <a:rPr lang="nl-NL" dirty="0" err="1"/>
              <a:t>AMPrEP</a:t>
            </a:r>
            <a:r>
              <a:rPr lang="nl-NL" dirty="0"/>
              <a:t>” onderzoek, 2015-2020</a:t>
            </a:r>
          </a:p>
          <a:p>
            <a:r>
              <a:rPr lang="nl-NL" dirty="0" err="1"/>
              <a:t>PrEP</a:t>
            </a:r>
            <a:r>
              <a:rPr lang="nl-NL" dirty="0"/>
              <a:t> “naar Nederland gehaald”</a:t>
            </a:r>
          </a:p>
        </p:txBody>
      </p:sp>
      <p:pic>
        <p:nvPicPr>
          <p:cNvPr id="4" name="Picture 3" descr="Picture 3">
            <a:extLst>
              <a:ext uri="{FF2B5EF4-FFF2-40B4-BE49-F238E27FC236}">
                <a16:creationId xmlns:a16="http://schemas.microsoft.com/office/drawing/2014/main" id="{CA3E1145-10FF-4A5F-8CC7-1D0374B1628F}"/>
              </a:ext>
            </a:extLst>
          </p:cNvPr>
          <p:cNvPicPr>
            <a:picLocks noChangeAspect="1"/>
          </p:cNvPicPr>
          <p:nvPr/>
        </p:nvPicPr>
        <p:blipFill>
          <a:blip r:embed="rId2">
            <a:extLst/>
          </a:blip>
          <a:stretch>
            <a:fillRect/>
          </a:stretch>
        </p:blipFill>
        <p:spPr>
          <a:xfrm>
            <a:off x="7266156" y="182247"/>
            <a:ext cx="4680624" cy="6527357"/>
          </a:xfrm>
          <a:prstGeom prst="rect">
            <a:avLst/>
          </a:prstGeom>
          <a:ln w="12700">
            <a:miter lim="400000"/>
          </a:ln>
        </p:spPr>
      </p:pic>
    </p:spTree>
    <p:extLst>
      <p:ext uri="{BB962C8B-B14F-4D97-AF65-F5344CB8AC3E}">
        <p14:creationId xmlns:p14="http://schemas.microsoft.com/office/powerpoint/2010/main" val="19723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TextBox 1"/>
          <p:cNvSpPr txBox="1"/>
          <p:nvPr/>
        </p:nvSpPr>
        <p:spPr>
          <a:xfrm>
            <a:off x="1893256" y="260349"/>
            <a:ext cx="6930395" cy="108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b="1">
                <a:solidFill>
                  <a:srgbClr val="84315D"/>
                </a:solidFill>
                <a:latin typeface="Verdana"/>
                <a:ea typeface="Verdana"/>
                <a:cs typeface="Verdana"/>
                <a:sym typeface="Verdana"/>
              </a:defRPr>
            </a:pPr>
            <a:r>
              <a:rPr sz="3200"/>
              <a:t>HIV Incidence</a:t>
            </a:r>
            <a:br>
              <a:rPr sz="3200"/>
            </a:br>
            <a:endParaRPr sz="3200"/>
          </a:p>
        </p:txBody>
      </p:sp>
      <p:graphicFrame>
        <p:nvGraphicFramePr>
          <p:cNvPr id="612" name="Table 5"/>
          <p:cNvGraphicFramePr/>
          <p:nvPr/>
        </p:nvGraphicFramePr>
        <p:xfrm>
          <a:off x="1814188" y="1442409"/>
          <a:ext cx="8696325" cy="2676337"/>
        </p:xfrm>
        <a:graphic>
          <a:graphicData uri="http://schemas.openxmlformats.org/drawingml/2006/table">
            <a:tbl>
              <a:tblPr/>
              <a:tblGrid>
                <a:gridCol w="1761549">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gridCol w="1678192">
                  <a:extLst>
                    <a:ext uri="{9D8B030D-6E8A-4147-A177-3AD203B41FA5}">
                      <a16:colId xmlns:a16="http://schemas.microsoft.com/office/drawing/2014/main" val="20004"/>
                    </a:ext>
                  </a:extLst>
                </a:gridCol>
              </a:tblGrid>
              <a:tr h="701040">
                <a:tc>
                  <a:txBody>
                    <a:bodyPr/>
                    <a:lstStyle/>
                    <a:p>
                      <a:pPr algn="l" defTabSz="914400">
                        <a:lnSpc>
                          <a:spcPct val="115000"/>
                        </a:lnSpc>
                        <a:defRPr sz="1800"/>
                      </a:pPr>
                      <a:r>
                        <a:rPr sz="2000" b="1">
                          <a:latin typeface="Verdana"/>
                          <a:ea typeface="Verdana"/>
                          <a:cs typeface="Verdana"/>
                          <a:sym typeface="Verdana"/>
                        </a:rPr>
                        <a:t>Group</a:t>
                      </a:r>
                    </a:p>
                  </a:txBody>
                  <a:tcPr marL="0" marR="0" marT="0" marB="0" horzOverflow="overflow">
                    <a:lnL w="12700">
                      <a:miter lim="400000"/>
                    </a:lnL>
                    <a:lnR w="12700">
                      <a:miter lim="400000"/>
                    </a:lnR>
                    <a:lnT w="12700">
                      <a:solidFill>
                        <a:srgbClr val="000000"/>
                      </a:solidFill>
                    </a:lnT>
                    <a:lnB w="12700">
                      <a:solidFill>
                        <a:srgbClr val="000000"/>
                      </a:solidFill>
                    </a:lnB>
                    <a:noFill/>
                  </a:tcPr>
                </a:tc>
                <a:tc>
                  <a:txBody>
                    <a:bodyPr/>
                    <a:lstStyle/>
                    <a:p>
                      <a:pPr algn="ctr" defTabSz="914400">
                        <a:lnSpc>
                          <a:spcPct val="115000"/>
                        </a:lnSpc>
                        <a:defRPr sz="1800"/>
                      </a:pPr>
                      <a:r>
                        <a:rPr sz="2000" b="1">
                          <a:latin typeface="Verdana"/>
                          <a:ea typeface="Verdana"/>
                          <a:cs typeface="Verdana"/>
                          <a:sym typeface="Verdana"/>
                        </a:rPr>
                        <a:t>No. of infections</a:t>
                      </a:r>
                    </a:p>
                  </a:txBody>
                  <a:tcPr marL="0" marR="0" marT="0" marB="0" horzOverflow="overflow">
                    <a:lnL w="12700">
                      <a:miter lim="400000"/>
                    </a:lnL>
                    <a:lnR w="12700">
                      <a:miter lim="400000"/>
                    </a:lnR>
                    <a:lnT w="12700">
                      <a:solidFill>
                        <a:srgbClr val="000000"/>
                      </a:solidFill>
                    </a:lnT>
                    <a:lnB w="12700">
                      <a:solidFill>
                        <a:srgbClr val="000000"/>
                      </a:solidFill>
                    </a:lnB>
                    <a:noFill/>
                  </a:tcPr>
                </a:tc>
                <a:tc>
                  <a:txBody>
                    <a:bodyPr/>
                    <a:lstStyle/>
                    <a:p>
                      <a:pPr algn="ctr" defTabSz="914400">
                        <a:lnSpc>
                          <a:spcPct val="115000"/>
                        </a:lnSpc>
                        <a:defRPr sz="1800"/>
                      </a:pPr>
                      <a:r>
                        <a:rPr sz="2000" b="1">
                          <a:latin typeface="Verdana"/>
                          <a:ea typeface="Verdana"/>
                          <a:cs typeface="Verdana"/>
                          <a:sym typeface="Verdana"/>
                        </a:rPr>
                        <a:t>Follow-up (PY)</a:t>
                      </a:r>
                    </a:p>
                  </a:txBody>
                  <a:tcPr marL="0" marR="0" marT="0" marB="0" horzOverflow="overflow">
                    <a:lnL w="12700">
                      <a:miter lim="400000"/>
                    </a:lnL>
                    <a:lnR w="12700">
                      <a:miter lim="400000"/>
                    </a:lnR>
                    <a:lnT w="12700">
                      <a:solidFill>
                        <a:srgbClr val="000000"/>
                      </a:solidFill>
                    </a:lnT>
                    <a:lnB w="12700">
                      <a:solidFill>
                        <a:srgbClr val="000000"/>
                      </a:solidFill>
                    </a:lnB>
                    <a:noFill/>
                  </a:tcPr>
                </a:tc>
                <a:tc>
                  <a:txBody>
                    <a:bodyPr/>
                    <a:lstStyle/>
                    <a:p>
                      <a:pPr algn="ctr" defTabSz="914400">
                        <a:lnSpc>
                          <a:spcPct val="115000"/>
                        </a:lnSpc>
                        <a:defRPr sz="1800"/>
                      </a:pPr>
                      <a:r>
                        <a:rPr sz="2000" b="1">
                          <a:latin typeface="Verdana"/>
                          <a:ea typeface="Verdana"/>
                          <a:cs typeface="Verdana"/>
                          <a:sym typeface="Verdana"/>
                        </a:rPr>
                        <a:t>Incidence (per 100 PY)</a:t>
                      </a:r>
                    </a:p>
                  </a:txBody>
                  <a:tcPr marL="0" marR="0" marT="0" marB="0" horzOverflow="overflow">
                    <a:lnL w="12700">
                      <a:miter lim="400000"/>
                    </a:lnL>
                    <a:lnR w="12700">
                      <a:miter lim="400000"/>
                    </a:lnR>
                    <a:lnT w="12700">
                      <a:solidFill>
                        <a:srgbClr val="000000"/>
                      </a:solidFill>
                    </a:lnT>
                    <a:lnB w="12700">
                      <a:solidFill>
                        <a:srgbClr val="000000"/>
                      </a:solidFill>
                    </a:lnB>
                    <a:noFill/>
                  </a:tcPr>
                </a:tc>
                <a:tc>
                  <a:txBody>
                    <a:bodyPr/>
                    <a:lstStyle/>
                    <a:p>
                      <a:pPr algn="ctr" defTabSz="914400">
                        <a:lnSpc>
                          <a:spcPct val="115000"/>
                        </a:lnSpc>
                        <a:defRPr sz="1800"/>
                      </a:pPr>
                      <a:r>
                        <a:rPr sz="2000" b="1">
                          <a:latin typeface="Verdana"/>
                          <a:ea typeface="Verdana"/>
                          <a:cs typeface="Verdana"/>
                          <a:sym typeface="Verdana"/>
                        </a:rPr>
                        <a:t>90% CI</a:t>
                      </a:r>
                    </a:p>
                  </a:txBody>
                  <a:tcPr marL="0" marR="0" marT="0" marB="0" horzOverflow="overflow">
                    <a:lnL w="12700">
                      <a:miter lim="400000"/>
                    </a:lnL>
                    <a:lnR w="12700">
                      <a:miter lim="400000"/>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403099">
                <a:tc>
                  <a:txBody>
                    <a:bodyPr/>
                    <a:lstStyle/>
                    <a:p>
                      <a:pPr algn="l" defTabSz="914400">
                        <a:lnSpc>
                          <a:spcPct val="115000"/>
                        </a:lnSpc>
                        <a:defRPr sz="1800"/>
                      </a:pPr>
                      <a:r>
                        <a:rPr sz="2300">
                          <a:latin typeface="Verdana"/>
                          <a:ea typeface="Verdana"/>
                          <a:cs typeface="Verdana"/>
                          <a:sym typeface="Verdana"/>
                        </a:rPr>
                        <a:t>Overall</a:t>
                      </a:r>
                    </a:p>
                  </a:txBody>
                  <a:tcPr marL="0" marR="0" marT="0" marB="0" horzOverflow="overflow">
                    <a:lnL w="12700">
                      <a:miter lim="400000"/>
                    </a:lnL>
                    <a:lnR w="12700">
                      <a:miter lim="400000"/>
                    </a:lnR>
                    <a:lnT w="12700">
                      <a:solidFill>
                        <a:srgbClr val="000000"/>
                      </a:solidFill>
                    </a:lnT>
                    <a:lnB w="12700">
                      <a:miter lim="400000"/>
                    </a:lnB>
                    <a:noFill/>
                  </a:tcPr>
                </a:tc>
                <a:tc>
                  <a:txBody>
                    <a:bodyPr/>
                    <a:lstStyle/>
                    <a:p>
                      <a:pPr algn="ctr" defTabSz="914400">
                        <a:lnSpc>
                          <a:spcPct val="115000"/>
                        </a:lnSpc>
                        <a:defRPr sz="1800"/>
                      </a:pPr>
                      <a:r>
                        <a:rPr sz="2300">
                          <a:latin typeface="Verdana"/>
                          <a:ea typeface="Verdana"/>
                          <a:cs typeface="Verdana"/>
                          <a:sym typeface="Verdana"/>
                        </a:rPr>
                        <a:t>23</a:t>
                      </a:r>
                    </a:p>
                  </a:txBody>
                  <a:tcPr marL="0" marR="0" marT="0" marB="0" horzOverflow="overflow">
                    <a:lnL w="12700">
                      <a:miter lim="400000"/>
                    </a:lnL>
                    <a:lnR w="12700">
                      <a:miter lim="400000"/>
                    </a:lnR>
                    <a:lnT w="12700">
                      <a:solidFill>
                        <a:srgbClr val="000000"/>
                      </a:solidFill>
                    </a:lnT>
                    <a:lnB w="12700">
                      <a:miter lim="400000"/>
                    </a:lnB>
                    <a:noFill/>
                  </a:tcPr>
                </a:tc>
                <a:tc>
                  <a:txBody>
                    <a:bodyPr/>
                    <a:lstStyle/>
                    <a:p>
                      <a:pPr algn="ctr" defTabSz="914400">
                        <a:lnSpc>
                          <a:spcPct val="115000"/>
                        </a:lnSpc>
                        <a:defRPr sz="1800"/>
                      </a:pPr>
                      <a:r>
                        <a:rPr sz="2300">
                          <a:latin typeface="Verdana"/>
                          <a:ea typeface="Verdana"/>
                          <a:cs typeface="Verdana"/>
                          <a:sym typeface="Verdana"/>
                        </a:rPr>
                        <a:t>465.6</a:t>
                      </a:r>
                    </a:p>
                  </a:txBody>
                  <a:tcPr marL="0" marR="0" marT="0" marB="0" horzOverflow="overflow">
                    <a:lnL w="12700">
                      <a:miter lim="400000"/>
                    </a:lnL>
                    <a:lnR w="12700">
                      <a:miter lim="400000"/>
                    </a:lnR>
                    <a:lnT w="12700">
                      <a:solidFill>
                        <a:srgbClr val="000000"/>
                      </a:solidFill>
                    </a:lnT>
                    <a:lnB w="12700">
                      <a:miter lim="400000"/>
                    </a:lnB>
                    <a:noFill/>
                  </a:tcPr>
                </a:tc>
                <a:tc>
                  <a:txBody>
                    <a:bodyPr/>
                    <a:lstStyle/>
                    <a:p>
                      <a:pPr algn="ctr" defTabSz="914400">
                        <a:lnSpc>
                          <a:spcPct val="115000"/>
                        </a:lnSpc>
                        <a:defRPr sz="1800"/>
                      </a:pPr>
                      <a:r>
                        <a:rPr sz="2300">
                          <a:latin typeface="Verdana"/>
                          <a:ea typeface="Verdana"/>
                          <a:cs typeface="Verdana"/>
                          <a:sym typeface="Verdana"/>
                        </a:rPr>
                        <a:t>4.9</a:t>
                      </a:r>
                    </a:p>
                  </a:txBody>
                  <a:tcPr marL="0" marR="0" marT="0" marB="0" horzOverflow="overflow">
                    <a:lnL w="12700">
                      <a:miter lim="400000"/>
                    </a:lnL>
                    <a:lnR w="12700">
                      <a:miter lim="400000"/>
                    </a:lnR>
                    <a:lnT w="12700">
                      <a:solidFill>
                        <a:srgbClr val="000000"/>
                      </a:solidFill>
                    </a:lnT>
                    <a:lnB w="12700">
                      <a:miter lim="400000"/>
                    </a:lnB>
                    <a:noFill/>
                  </a:tcPr>
                </a:tc>
                <a:tc>
                  <a:txBody>
                    <a:bodyPr/>
                    <a:lstStyle/>
                    <a:p>
                      <a:pPr algn="ctr" defTabSz="914400">
                        <a:lnSpc>
                          <a:spcPct val="115000"/>
                        </a:lnSpc>
                        <a:defRPr sz="1800"/>
                      </a:pPr>
                      <a:r>
                        <a:rPr sz="2300">
                          <a:latin typeface="Verdana"/>
                          <a:ea typeface="Verdana"/>
                          <a:cs typeface="Verdana"/>
                          <a:sym typeface="Verdana"/>
                        </a:rPr>
                        <a:t>3.4–6.8</a:t>
                      </a:r>
                    </a:p>
                  </a:txBody>
                  <a:tcPr marL="0" marR="0" marT="0" marB="0" horzOverflow="overflow">
                    <a:lnL w="12700">
                      <a:miter lim="400000"/>
                    </a:lnL>
                    <a:lnR w="12700">
                      <a:miter lim="400000"/>
                    </a:lnR>
                    <a:lnT w="12700">
                      <a:solidFill>
                        <a:srgbClr val="000000"/>
                      </a:solidFill>
                    </a:lnT>
                    <a:lnB w="12700">
                      <a:miter lim="400000"/>
                    </a:lnB>
                    <a:noFill/>
                  </a:tcPr>
                </a:tc>
                <a:extLst>
                  <a:ext uri="{0D108BD9-81ED-4DB2-BD59-A6C34878D82A}">
                    <a16:rowId xmlns:a16="http://schemas.microsoft.com/office/drawing/2014/main" val="10001"/>
                  </a:ext>
                </a:extLst>
              </a:tr>
              <a:tr h="1169099">
                <a:tc>
                  <a:txBody>
                    <a:bodyPr/>
                    <a:lstStyle/>
                    <a:p>
                      <a:pPr algn="l" defTabSz="914400">
                        <a:lnSpc>
                          <a:spcPct val="115000"/>
                        </a:lnSpc>
                        <a:defRPr sz="2300">
                          <a:latin typeface="Verdana"/>
                          <a:ea typeface="Verdana"/>
                          <a:cs typeface="Verdana"/>
                          <a:sym typeface="Verdana"/>
                        </a:defRPr>
                      </a:pPr>
                      <a:endParaRPr/>
                    </a:p>
                    <a:p>
                      <a:pPr algn="l" defTabSz="914400">
                        <a:lnSpc>
                          <a:spcPct val="115000"/>
                        </a:lnSpc>
                        <a:defRPr sz="2300">
                          <a:latin typeface="Verdana"/>
                          <a:ea typeface="Verdana"/>
                          <a:cs typeface="Verdana"/>
                          <a:sym typeface="Verdana"/>
                        </a:defRPr>
                      </a:pPr>
                      <a:r>
                        <a:t>Immediate</a:t>
                      </a:r>
                    </a:p>
                  </a:txBody>
                  <a:tcPr marL="0" marR="0" marT="0" marB="0" horzOverflow="overflow">
                    <a:lnL w="12700">
                      <a:miter lim="400000"/>
                    </a:lnL>
                    <a:lnR w="12700">
                      <a:miter lim="400000"/>
                    </a:lnR>
                    <a:lnT w="12700">
                      <a:miter lim="400000"/>
                    </a:lnT>
                    <a:lnB w="12700">
                      <a:miter lim="400000"/>
                    </a:lnB>
                    <a:noFill/>
                  </a:tcPr>
                </a:tc>
                <a:tc>
                  <a:txBody>
                    <a:bodyPr/>
                    <a:lstStyle/>
                    <a:p>
                      <a:pPr algn="ctr" defTabSz="914400">
                        <a:lnSpc>
                          <a:spcPct val="115000"/>
                        </a:lnSpc>
                        <a:defRPr sz="2300">
                          <a:latin typeface="Verdana"/>
                          <a:ea typeface="Verdana"/>
                          <a:cs typeface="Verdana"/>
                          <a:sym typeface="Verdana"/>
                        </a:defRPr>
                      </a:pPr>
                      <a:endParaRPr/>
                    </a:p>
                    <a:p>
                      <a:pPr algn="ctr" defTabSz="914400">
                        <a:lnSpc>
                          <a:spcPct val="115000"/>
                        </a:lnSpc>
                        <a:defRPr sz="2300">
                          <a:latin typeface="Verdana"/>
                          <a:ea typeface="Verdana"/>
                          <a:cs typeface="Verdana"/>
                          <a:sym typeface="Verdana"/>
                        </a:defRPr>
                      </a:pPr>
                      <a:r>
                        <a:t>3</a:t>
                      </a:r>
                    </a:p>
                  </a:txBody>
                  <a:tcPr marL="0" marR="0" marT="0" marB="0" horzOverflow="overflow">
                    <a:lnL w="12700">
                      <a:miter lim="400000"/>
                    </a:lnL>
                    <a:lnR w="12700">
                      <a:miter lim="400000"/>
                    </a:lnR>
                    <a:lnT w="12700">
                      <a:miter lim="400000"/>
                    </a:lnT>
                    <a:lnB w="12700">
                      <a:miter lim="400000"/>
                    </a:lnB>
                    <a:noFill/>
                  </a:tcPr>
                </a:tc>
                <a:tc>
                  <a:txBody>
                    <a:bodyPr/>
                    <a:lstStyle/>
                    <a:p>
                      <a:pPr algn="ctr" defTabSz="914400">
                        <a:lnSpc>
                          <a:spcPct val="115000"/>
                        </a:lnSpc>
                        <a:defRPr sz="2300">
                          <a:latin typeface="Verdana"/>
                          <a:ea typeface="Verdana"/>
                          <a:cs typeface="Verdana"/>
                          <a:sym typeface="Verdana"/>
                        </a:defRPr>
                      </a:pPr>
                      <a:endParaRPr/>
                    </a:p>
                    <a:p>
                      <a:pPr algn="ctr" defTabSz="914400">
                        <a:lnSpc>
                          <a:spcPct val="115000"/>
                        </a:lnSpc>
                        <a:defRPr sz="2300">
                          <a:latin typeface="Verdana"/>
                          <a:ea typeface="Verdana"/>
                          <a:cs typeface="Verdana"/>
                          <a:sym typeface="Verdana"/>
                        </a:defRPr>
                      </a:pPr>
                      <a:r>
                        <a:t>243.5</a:t>
                      </a:r>
                    </a:p>
                  </a:txBody>
                  <a:tcPr marL="0" marR="0" marT="0" marB="0" horzOverflow="overflow">
                    <a:lnL w="12700">
                      <a:miter lim="400000"/>
                    </a:lnL>
                    <a:lnR w="12700">
                      <a:miter lim="400000"/>
                    </a:lnR>
                    <a:lnT w="12700">
                      <a:miter lim="400000"/>
                    </a:lnT>
                    <a:lnB w="12700">
                      <a:miter lim="400000"/>
                    </a:lnB>
                    <a:noFill/>
                  </a:tcPr>
                </a:tc>
                <a:tc>
                  <a:txBody>
                    <a:bodyPr/>
                    <a:lstStyle/>
                    <a:p>
                      <a:pPr algn="ctr" defTabSz="914400">
                        <a:lnSpc>
                          <a:spcPct val="115000"/>
                        </a:lnSpc>
                        <a:defRPr sz="2300">
                          <a:latin typeface="Verdana"/>
                          <a:ea typeface="Verdana"/>
                          <a:cs typeface="Verdana"/>
                          <a:sym typeface="Verdana"/>
                        </a:defRPr>
                      </a:pPr>
                      <a:endParaRPr/>
                    </a:p>
                    <a:p>
                      <a:pPr algn="ctr" defTabSz="914400">
                        <a:lnSpc>
                          <a:spcPct val="115000"/>
                        </a:lnSpc>
                        <a:defRPr sz="2300">
                          <a:latin typeface="Verdana"/>
                          <a:ea typeface="Verdana"/>
                          <a:cs typeface="Verdana"/>
                          <a:sym typeface="Verdana"/>
                        </a:defRPr>
                      </a:pPr>
                      <a:r>
                        <a:t>1.2</a:t>
                      </a:r>
                    </a:p>
                  </a:txBody>
                  <a:tcPr marL="0" marR="0" marT="0" marB="0" horzOverflow="overflow">
                    <a:lnL w="12700">
                      <a:miter lim="400000"/>
                    </a:lnL>
                    <a:lnR w="12700">
                      <a:miter lim="400000"/>
                    </a:lnR>
                    <a:lnT w="12700">
                      <a:miter lim="400000"/>
                    </a:lnT>
                    <a:lnB w="12700">
                      <a:miter lim="400000"/>
                    </a:lnB>
                    <a:noFill/>
                  </a:tcPr>
                </a:tc>
                <a:tc>
                  <a:txBody>
                    <a:bodyPr/>
                    <a:lstStyle/>
                    <a:p>
                      <a:pPr algn="ctr" defTabSz="914400">
                        <a:lnSpc>
                          <a:spcPct val="115000"/>
                        </a:lnSpc>
                        <a:defRPr sz="2300">
                          <a:latin typeface="Verdana"/>
                          <a:ea typeface="Verdana"/>
                          <a:cs typeface="Verdana"/>
                          <a:sym typeface="Verdana"/>
                        </a:defRPr>
                      </a:pPr>
                      <a:endParaRPr/>
                    </a:p>
                    <a:p>
                      <a:pPr algn="ctr" defTabSz="914400">
                        <a:lnSpc>
                          <a:spcPct val="115000"/>
                        </a:lnSpc>
                        <a:defRPr sz="2300">
                          <a:latin typeface="Verdana"/>
                          <a:ea typeface="Verdana"/>
                          <a:cs typeface="Verdana"/>
                          <a:sym typeface="Verdana"/>
                        </a:defRPr>
                      </a:pPr>
                      <a:r>
                        <a:t>0.4–2.9</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403099">
                <a:tc>
                  <a:txBody>
                    <a:bodyPr/>
                    <a:lstStyle/>
                    <a:p>
                      <a:pPr algn="l" defTabSz="914400">
                        <a:lnSpc>
                          <a:spcPct val="115000"/>
                        </a:lnSpc>
                        <a:defRPr sz="1800"/>
                      </a:pPr>
                      <a:r>
                        <a:rPr sz="2300">
                          <a:latin typeface="Verdana"/>
                          <a:ea typeface="Verdana"/>
                          <a:cs typeface="Verdana"/>
                          <a:sym typeface="Verdana"/>
                        </a:rPr>
                        <a:t>Deferred</a:t>
                      </a:r>
                    </a:p>
                  </a:txBody>
                  <a:tcPr marL="0" marR="0" marT="0" marB="0" horzOverflow="overflow">
                    <a:lnL w="12700">
                      <a:miter lim="400000"/>
                    </a:lnL>
                    <a:lnR w="12700">
                      <a:miter lim="400000"/>
                    </a:lnR>
                    <a:lnT w="12700">
                      <a:miter lim="400000"/>
                    </a:lnT>
                    <a:lnB w="12700">
                      <a:solidFill>
                        <a:srgbClr val="000000"/>
                      </a:solidFill>
                    </a:lnB>
                    <a:noFill/>
                  </a:tcPr>
                </a:tc>
                <a:tc>
                  <a:txBody>
                    <a:bodyPr/>
                    <a:lstStyle/>
                    <a:p>
                      <a:pPr algn="ctr" defTabSz="914400">
                        <a:lnSpc>
                          <a:spcPct val="115000"/>
                        </a:lnSpc>
                        <a:defRPr sz="1800"/>
                      </a:pPr>
                      <a:r>
                        <a:rPr sz="2300">
                          <a:latin typeface="Verdana"/>
                          <a:ea typeface="Verdana"/>
                          <a:cs typeface="Verdana"/>
                          <a:sym typeface="Verdana"/>
                        </a:rPr>
                        <a:t>20</a:t>
                      </a:r>
                    </a:p>
                  </a:txBody>
                  <a:tcPr marL="0" marR="0" marT="0" marB="0" horzOverflow="overflow">
                    <a:lnL w="12700">
                      <a:miter lim="400000"/>
                    </a:lnL>
                    <a:lnR w="12700">
                      <a:miter lim="400000"/>
                    </a:lnR>
                    <a:lnT w="12700">
                      <a:miter lim="400000"/>
                    </a:lnT>
                    <a:lnB w="12700">
                      <a:solidFill>
                        <a:srgbClr val="000000"/>
                      </a:solidFill>
                    </a:lnB>
                    <a:noFill/>
                  </a:tcPr>
                </a:tc>
                <a:tc>
                  <a:txBody>
                    <a:bodyPr/>
                    <a:lstStyle/>
                    <a:p>
                      <a:pPr algn="ctr" defTabSz="914400">
                        <a:lnSpc>
                          <a:spcPct val="115000"/>
                        </a:lnSpc>
                        <a:defRPr sz="1800"/>
                      </a:pPr>
                      <a:r>
                        <a:rPr sz="2300">
                          <a:latin typeface="Verdana"/>
                          <a:ea typeface="Verdana"/>
                          <a:cs typeface="Verdana"/>
                          <a:sym typeface="Verdana"/>
                        </a:rPr>
                        <a:t>222.1</a:t>
                      </a:r>
                    </a:p>
                  </a:txBody>
                  <a:tcPr marL="0" marR="0" marT="0" marB="0" horzOverflow="overflow">
                    <a:lnL w="12700">
                      <a:miter lim="400000"/>
                    </a:lnL>
                    <a:lnR w="12700">
                      <a:miter lim="400000"/>
                    </a:lnR>
                    <a:lnT w="12700">
                      <a:miter lim="400000"/>
                    </a:lnT>
                    <a:lnB w="12700">
                      <a:solidFill>
                        <a:srgbClr val="000000"/>
                      </a:solidFill>
                    </a:lnB>
                    <a:noFill/>
                  </a:tcPr>
                </a:tc>
                <a:tc>
                  <a:txBody>
                    <a:bodyPr/>
                    <a:lstStyle/>
                    <a:p>
                      <a:pPr algn="ctr" defTabSz="914400">
                        <a:lnSpc>
                          <a:spcPct val="115000"/>
                        </a:lnSpc>
                        <a:defRPr sz="1800"/>
                      </a:pPr>
                      <a:r>
                        <a:rPr sz="2300">
                          <a:latin typeface="Verdana"/>
                          <a:ea typeface="Verdana"/>
                          <a:cs typeface="Verdana"/>
                          <a:sym typeface="Verdana"/>
                        </a:rPr>
                        <a:t>9.0</a:t>
                      </a:r>
                    </a:p>
                  </a:txBody>
                  <a:tcPr marL="0" marR="0" marT="0" marB="0" horzOverflow="overflow">
                    <a:lnL w="12700">
                      <a:miter lim="400000"/>
                    </a:lnL>
                    <a:lnR w="12700">
                      <a:miter lim="400000"/>
                    </a:lnR>
                    <a:lnT w="12700">
                      <a:miter lim="400000"/>
                    </a:lnT>
                    <a:lnB w="12700">
                      <a:solidFill>
                        <a:srgbClr val="000000"/>
                      </a:solidFill>
                    </a:lnB>
                    <a:noFill/>
                  </a:tcPr>
                </a:tc>
                <a:tc>
                  <a:txBody>
                    <a:bodyPr/>
                    <a:lstStyle/>
                    <a:p>
                      <a:pPr algn="ctr" defTabSz="914400">
                        <a:lnSpc>
                          <a:spcPct val="115000"/>
                        </a:lnSpc>
                        <a:defRPr sz="1800"/>
                      </a:pPr>
                      <a:r>
                        <a:rPr sz="2300">
                          <a:latin typeface="Verdana"/>
                          <a:ea typeface="Verdana"/>
                          <a:cs typeface="Verdana"/>
                          <a:sym typeface="Verdana"/>
                        </a:rPr>
                        <a:t>6.1–12.8</a:t>
                      </a:r>
                    </a:p>
                  </a:txBody>
                  <a:tcPr marL="0" marR="0" marT="0" marB="0" horzOverflow="overflow">
                    <a:lnL w="12700">
                      <a:miter lim="400000"/>
                    </a:lnL>
                    <a:lnR w="12700">
                      <a:miter lim="400000"/>
                    </a:lnR>
                    <a:lnT w="12700">
                      <a:miter lim="400000"/>
                    </a:lnT>
                    <a:lnB w="12700">
                      <a:solidFill>
                        <a:srgbClr val="000000"/>
                      </a:solidFill>
                    </a:lnB>
                    <a:noFill/>
                  </a:tcPr>
                </a:tc>
                <a:extLst>
                  <a:ext uri="{0D108BD9-81ED-4DB2-BD59-A6C34878D82A}">
                    <a16:rowId xmlns:a16="http://schemas.microsoft.com/office/drawing/2014/main" val="10003"/>
                  </a:ext>
                </a:extLst>
              </a:tr>
            </a:tbl>
          </a:graphicData>
        </a:graphic>
      </p:graphicFrame>
      <p:sp>
        <p:nvSpPr>
          <p:cNvPr id="613" name="Rectangle 6"/>
          <p:cNvSpPr txBox="1"/>
          <p:nvPr/>
        </p:nvSpPr>
        <p:spPr>
          <a:xfrm>
            <a:off x="1893248" y="4293097"/>
            <a:ext cx="8477513" cy="193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tabLst>
                <a:tab pos="1422400" algn="l"/>
              </a:tabLst>
              <a:defRPr sz="2400" b="1">
                <a:solidFill>
                  <a:srgbClr val="84315D"/>
                </a:solidFill>
                <a:latin typeface="Verdana"/>
                <a:ea typeface="Verdana"/>
                <a:cs typeface="Verdana"/>
                <a:sym typeface="Verdana"/>
              </a:defRPr>
            </a:pPr>
            <a:r>
              <a:rPr sz="2400"/>
              <a:t>Effectiveness </a:t>
            </a:r>
            <a:r>
              <a:rPr sz="2400">
                <a:solidFill>
                  <a:srgbClr val="000000"/>
                </a:solidFill>
              </a:rPr>
              <a:t>=86% (90% CI: 64 – 96%)</a:t>
            </a:r>
            <a:br>
              <a:rPr sz="2400">
                <a:solidFill>
                  <a:srgbClr val="000000"/>
                </a:solidFill>
              </a:rPr>
            </a:br>
            <a:r>
              <a:rPr sz="2400"/>
              <a:t>P value  </a:t>
            </a:r>
            <a:r>
              <a:rPr sz="2400">
                <a:solidFill>
                  <a:srgbClr val="000000"/>
                </a:solidFill>
              </a:rPr>
              <a:t>=0.0001</a:t>
            </a:r>
          </a:p>
          <a:p>
            <a:pPr>
              <a:defRPr sz="2400" b="1">
                <a:solidFill>
                  <a:srgbClr val="84315D"/>
                </a:solidFill>
                <a:latin typeface="Verdana"/>
                <a:ea typeface="Verdana"/>
                <a:cs typeface="Verdana"/>
                <a:sym typeface="Verdana"/>
              </a:defRPr>
            </a:pPr>
            <a:endParaRPr sz="2400">
              <a:solidFill>
                <a:srgbClr val="000000"/>
              </a:solidFill>
            </a:endParaRPr>
          </a:p>
          <a:p>
            <a:pPr>
              <a:defRPr sz="2400" b="1">
                <a:solidFill>
                  <a:srgbClr val="84315D"/>
                </a:solidFill>
                <a:latin typeface="Verdana"/>
                <a:ea typeface="Verdana"/>
                <a:cs typeface="Verdana"/>
                <a:sym typeface="Verdana"/>
              </a:defRPr>
            </a:pPr>
            <a:r>
              <a:rPr sz="2400"/>
              <a:t>Rate Difference </a:t>
            </a:r>
            <a:r>
              <a:rPr sz="2400">
                <a:solidFill>
                  <a:srgbClr val="000000"/>
                </a:solidFill>
              </a:rPr>
              <a:t>=7.8 (90% CI: 4.3 – 11.3)</a:t>
            </a:r>
            <a:endParaRPr sz="2400">
              <a:latin typeface="Times Roman"/>
              <a:ea typeface="Times Roman"/>
              <a:cs typeface="Times Roman"/>
              <a:sym typeface="Times Roman"/>
            </a:endParaRPr>
          </a:p>
          <a:p>
            <a:pPr>
              <a:defRPr sz="2400" b="1">
                <a:solidFill>
                  <a:srgbClr val="84315D"/>
                </a:solidFill>
                <a:latin typeface="Verdana"/>
                <a:ea typeface="Verdana"/>
                <a:cs typeface="Verdana"/>
                <a:sym typeface="Verdana"/>
              </a:defRPr>
            </a:pPr>
            <a:r>
              <a:rPr sz="2400"/>
              <a:t>Number Needed to Treat </a:t>
            </a:r>
            <a:r>
              <a:rPr sz="2400">
                <a:solidFill>
                  <a:srgbClr val="000000"/>
                </a:solidFill>
              </a:rPr>
              <a:t>=13 (90% CI: 9 – 23)</a:t>
            </a:r>
          </a:p>
        </p:txBody>
      </p:sp>
      <p:sp>
        <p:nvSpPr>
          <p:cNvPr id="614" name="Oval 4"/>
          <p:cNvSpPr/>
          <p:nvPr/>
        </p:nvSpPr>
        <p:spPr>
          <a:xfrm>
            <a:off x="6744073" y="3605880"/>
            <a:ext cx="2256633" cy="672881"/>
          </a:xfrm>
          <a:prstGeom prst="ellipse">
            <a:avLst/>
          </a:prstGeom>
          <a:ln w="25400">
            <a:solidFill>
              <a:srgbClr val="9A044B"/>
            </a:solidFill>
          </a:ln>
        </p:spPr>
        <p:txBody>
          <a:bodyPr lIns="45719" rIns="45719" anchor="ctr"/>
          <a:lstStyle/>
          <a:p>
            <a:pPr algn="ctr">
              <a:defRPr>
                <a:solidFill>
                  <a:srgbClr val="FFFFFF"/>
                </a:solidFill>
              </a:defRPr>
            </a:pPr>
            <a:endParaRPr/>
          </a:p>
        </p:txBody>
      </p:sp>
      <p:sp>
        <p:nvSpPr>
          <p:cNvPr id="615" name="Oval 6"/>
          <p:cNvSpPr/>
          <p:nvPr/>
        </p:nvSpPr>
        <p:spPr>
          <a:xfrm>
            <a:off x="3765010" y="4264420"/>
            <a:ext cx="2256633" cy="672881"/>
          </a:xfrm>
          <a:prstGeom prst="ellipse">
            <a:avLst/>
          </a:prstGeom>
          <a:ln w="25400">
            <a:solidFill>
              <a:srgbClr val="871E69"/>
            </a:solidFill>
          </a:ln>
        </p:spPr>
        <p:txBody>
          <a:bodyPr lIns="45719" rIns="45719" anchor="ctr"/>
          <a:lstStyle/>
          <a:p>
            <a:pPr algn="ctr">
              <a:defRPr>
                <a:solidFill>
                  <a:srgbClr val="FFFFFF"/>
                </a:solidFill>
              </a:defRPr>
            </a:pPr>
            <a:endParaRPr/>
          </a:p>
        </p:txBody>
      </p:sp>
      <p:pic>
        <p:nvPicPr>
          <p:cNvPr id="616" name="Picture 41" descr="Picture 41"/>
          <p:cNvPicPr>
            <a:picLocks noChangeAspect="1"/>
          </p:cNvPicPr>
          <p:nvPr/>
        </p:nvPicPr>
        <p:blipFill>
          <a:blip r:embed="rId3">
            <a:extLst/>
          </a:blip>
          <a:stretch>
            <a:fillRect/>
          </a:stretch>
        </p:blipFill>
        <p:spPr>
          <a:xfrm>
            <a:off x="9325005" y="34926"/>
            <a:ext cx="1266826" cy="969963"/>
          </a:xfrm>
          <a:prstGeom prst="rect">
            <a:avLst/>
          </a:prstGeom>
          <a:ln w="12700">
            <a:miter lim="400000"/>
          </a:ln>
        </p:spPr>
      </p:pic>
      <p:sp>
        <p:nvSpPr>
          <p:cNvPr id="617" name="Title 1"/>
          <p:cNvSpPr txBox="1"/>
          <p:nvPr/>
        </p:nvSpPr>
        <p:spPr>
          <a:xfrm>
            <a:off x="5404173" y="227457"/>
            <a:ext cx="2616225"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3500" b="1">
                <a:solidFill>
                  <a:schemeClr val="accent1"/>
                </a:solidFill>
              </a:defRPr>
            </a:lvl1pPr>
          </a:lstStyle>
          <a:p>
            <a:r>
              <a:t>Proud study</a:t>
            </a:r>
          </a:p>
        </p:txBody>
      </p:sp>
      <p:sp>
        <p:nvSpPr>
          <p:cNvPr id="618" name="Tekstvak 1"/>
          <p:cNvSpPr txBox="1"/>
          <p:nvPr/>
        </p:nvSpPr>
        <p:spPr>
          <a:xfrm>
            <a:off x="2128156" y="6400800"/>
            <a:ext cx="4735288" cy="27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t>McCormack, Lancet 2015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1" name="Diagramme 10"/>
          <p:cNvGrpSpPr/>
          <p:nvPr/>
        </p:nvGrpSpPr>
        <p:grpSpPr>
          <a:xfrm>
            <a:off x="1749825" y="4490839"/>
            <a:ext cx="8748467" cy="470014"/>
            <a:chOff x="0" y="0"/>
            <a:chExt cx="8748465" cy="470012"/>
          </a:xfrm>
        </p:grpSpPr>
        <p:grpSp>
          <p:nvGrpSpPr>
            <p:cNvPr id="624" name="Groepeer"/>
            <p:cNvGrpSpPr/>
            <p:nvPr/>
          </p:nvGrpSpPr>
          <p:grpSpPr>
            <a:xfrm>
              <a:off x="0" y="0"/>
              <a:ext cx="626681" cy="470011"/>
              <a:chOff x="0" y="0"/>
              <a:chExt cx="626680" cy="470010"/>
            </a:xfrm>
          </p:grpSpPr>
          <p:sp>
            <p:nvSpPr>
              <p:cNvPr id="622" name="Afgeronde rechthoek"/>
              <p:cNvSpPr/>
              <p:nvPr/>
            </p:nvSpPr>
            <p:spPr>
              <a:xfrm>
                <a:off x="0" y="0"/>
                <a:ext cx="626681" cy="470011"/>
              </a:xfrm>
              <a:prstGeom prst="roundRect">
                <a:avLst>
                  <a:gd name="adj" fmla="val 7500"/>
                </a:avLst>
              </a:prstGeom>
              <a:solidFill>
                <a:schemeClr val="accent4"/>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23" name="Friday"/>
              <p:cNvSpPr txBox="1"/>
              <p:nvPr/>
            </p:nvSpPr>
            <p:spPr>
              <a:xfrm>
                <a:off x="68734" y="119435"/>
                <a:ext cx="48921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Friday</a:t>
                </a:r>
              </a:p>
            </p:txBody>
          </p:sp>
        </p:grpSp>
        <p:sp>
          <p:nvSpPr>
            <p:cNvPr id="625" name="Pijl"/>
            <p:cNvSpPr/>
            <p:nvPr/>
          </p:nvSpPr>
          <p:spPr>
            <a:xfrm>
              <a:off x="695615" y="166070"/>
              <a:ext cx="137871" cy="137871"/>
            </a:xfrm>
            <a:prstGeom prst="rightArrow">
              <a:avLst>
                <a:gd name="adj1" fmla="val 64000"/>
                <a:gd name="adj2" fmla="val 50000"/>
              </a:avLst>
            </a:prstGeom>
            <a:solidFill>
              <a:schemeClr val="accent4"/>
            </a:solidFill>
            <a:ln w="12700" cap="flat">
              <a:noFill/>
              <a:miter lim="400000"/>
            </a:ln>
            <a:effectLst/>
          </p:spPr>
          <p:txBody>
            <a:bodyPr wrap="square" lIns="45719" tIns="45719" rIns="45719" bIns="45719" numCol="1" anchor="ctr">
              <a:noAutofit/>
            </a:bodyPr>
            <a:lstStyle/>
            <a:p>
              <a:endParaRPr/>
            </a:p>
          </p:txBody>
        </p:sp>
        <p:grpSp>
          <p:nvGrpSpPr>
            <p:cNvPr id="628" name="Groepeer"/>
            <p:cNvGrpSpPr/>
            <p:nvPr/>
          </p:nvGrpSpPr>
          <p:grpSpPr>
            <a:xfrm>
              <a:off x="902420" y="0"/>
              <a:ext cx="626682" cy="470011"/>
              <a:chOff x="0" y="0"/>
              <a:chExt cx="626680" cy="470010"/>
            </a:xfrm>
          </p:grpSpPr>
          <p:sp>
            <p:nvSpPr>
              <p:cNvPr id="626" name="Afgeronde rechthoek"/>
              <p:cNvSpPr/>
              <p:nvPr/>
            </p:nvSpPr>
            <p:spPr>
              <a:xfrm>
                <a:off x="0" y="0"/>
                <a:ext cx="626681" cy="470011"/>
              </a:xfrm>
              <a:prstGeom prst="roundRect">
                <a:avLst>
                  <a:gd name="adj" fmla="val 7500"/>
                </a:avLst>
              </a:prstGeom>
              <a:solidFill>
                <a:srgbClr val="00596F"/>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27" name="Saturday"/>
              <p:cNvSpPr txBox="1"/>
              <p:nvPr/>
            </p:nvSpPr>
            <p:spPr>
              <a:xfrm>
                <a:off x="68734" y="49585"/>
                <a:ext cx="489213"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Saturday</a:t>
                </a:r>
              </a:p>
            </p:txBody>
          </p:sp>
        </p:grpSp>
        <p:sp>
          <p:nvSpPr>
            <p:cNvPr id="629" name="Pijl"/>
            <p:cNvSpPr/>
            <p:nvPr/>
          </p:nvSpPr>
          <p:spPr>
            <a:xfrm>
              <a:off x="1598036" y="166070"/>
              <a:ext cx="137870" cy="137871"/>
            </a:xfrm>
            <a:prstGeom prst="rightArrow">
              <a:avLst>
                <a:gd name="adj1" fmla="val 64000"/>
                <a:gd name="adj2" fmla="val 50000"/>
              </a:avLst>
            </a:prstGeom>
            <a:solidFill>
              <a:srgbClr val="00596F"/>
            </a:solidFill>
            <a:ln w="12700" cap="flat">
              <a:noFill/>
              <a:miter lim="400000"/>
            </a:ln>
            <a:effectLst/>
          </p:spPr>
          <p:txBody>
            <a:bodyPr wrap="square" lIns="45719" tIns="45719" rIns="45719" bIns="45719" numCol="1" anchor="ctr">
              <a:noAutofit/>
            </a:bodyPr>
            <a:lstStyle/>
            <a:p>
              <a:endParaRPr/>
            </a:p>
          </p:txBody>
        </p:sp>
        <p:grpSp>
          <p:nvGrpSpPr>
            <p:cNvPr id="632" name="Groepeer"/>
            <p:cNvGrpSpPr/>
            <p:nvPr/>
          </p:nvGrpSpPr>
          <p:grpSpPr>
            <a:xfrm>
              <a:off x="1804840" y="0"/>
              <a:ext cx="626682" cy="470011"/>
              <a:chOff x="0" y="0"/>
              <a:chExt cx="626680" cy="470010"/>
            </a:xfrm>
          </p:grpSpPr>
          <p:sp>
            <p:nvSpPr>
              <p:cNvPr id="630" name="Afgeronde rechthoek"/>
              <p:cNvSpPr/>
              <p:nvPr/>
            </p:nvSpPr>
            <p:spPr>
              <a:xfrm>
                <a:off x="0" y="0"/>
                <a:ext cx="626681" cy="470011"/>
              </a:xfrm>
              <a:prstGeom prst="roundRect">
                <a:avLst>
                  <a:gd name="adj" fmla="val 7500"/>
                </a:avLst>
              </a:prstGeom>
              <a:solidFill>
                <a:srgbClr val="00616B"/>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31" name="Sunday"/>
              <p:cNvSpPr txBox="1"/>
              <p:nvPr/>
            </p:nvSpPr>
            <p:spPr>
              <a:xfrm>
                <a:off x="68734" y="119435"/>
                <a:ext cx="48921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Sunday</a:t>
                </a:r>
              </a:p>
            </p:txBody>
          </p:sp>
        </p:grpSp>
        <p:sp>
          <p:nvSpPr>
            <p:cNvPr id="633" name="Pijl"/>
            <p:cNvSpPr/>
            <p:nvPr/>
          </p:nvSpPr>
          <p:spPr>
            <a:xfrm>
              <a:off x="2500456" y="166070"/>
              <a:ext cx="137871" cy="137871"/>
            </a:xfrm>
            <a:prstGeom prst="rightArrow">
              <a:avLst>
                <a:gd name="adj1" fmla="val 64000"/>
                <a:gd name="adj2" fmla="val 50000"/>
              </a:avLst>
            </a:prstGeom>
            <a:solidFill>
              <a:srgbClr val="00616B"/>
            </a:solidFill>
            <a:ln w="12700" cap="flat">
              <a:noFill/>
              <a:miter lim="400000"/>
            </a:ln>
            <a:effectLst/>
          </p:spPr>
          <p:txBody>
            <a:bodyPr wrap="square" lIns="45719" tIns="45719" rIns="45719" bIns="45719" numCol="1" anchor="ctr">
              <a:noAutofit/>
            </a:bodyPr>
            <a:lstStyle/>
            <a:p>
              <a:endParaRPr/>
            </a:p>
          </p:txBody>
        </p:sp>
        <p:grpSp>
          <p:nvGrpSpPr>
            <p:cNvPr id="636" name="Groepeer"/>
            <p:cNvGrpSpPr/>
            <p:nvPr/>
          </p:nvGrpSpPr>
          <p:grpSpPr>
            <a:xfrm>
              <a:off x="2707261" y="0"/>
              <a:ext cx="626681" cy="470011"/>
              <a:chOff x="0" y="0"/>
              <a:chExt cx="626680" cy="470010"/>
            </a:xfrm>
          </p:grpSpPr>
          <p:sp>
            <p:nvSpPr>
              <p:cNvPr id="634" name="Afgeronde rechthoek"/>
              <p:cNvSpPr/>
              <p:nvPr/>
            </p:nvSpPr>
            <p:spPr>
              <a:xfrm>
                <a:off x="0" y="0"/>
                <a:ext cx="626681" cy="470011"/>
              </a:xfrm>
              <a:prstGeom prst="roundRect">
                <a:avLst>
                  <a:gd name="adj" fmla="val 7500"/>
                </a:avLst>
              </a:prstGeom>
              <a:solidFill>
                <a:srgbClr val="006767"/>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35" name="Monday"/>
              <p:cNvSpPr txBox="1"/>
              <p:nvPr/>
            </p:nvSpPr>
            <p:spPr>
              <a:xfrm>
                <a:off x="68734" y="119435"/>
                <a:ext cx="48921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Monday</a:t>
                </a:r>
              </a:p>
            </p:txBody>
          </p:sp>
        </p:grpSp>
        <p:sp>
          <p:nvSpPr>
            <p:cNvPr id="637" name="Pijl"/>
            <p:cNvSpPr/>
            <p:nvPr/>
          </p:nvSpPr>
          <p:spPr>
            <a:xfrm>
              <a:off x="3402876" y="166070"/>
              <a:ext cx="137871" cy="137871"/>
            </a:xfrm>
            <a:prstGeom prst="rightArrow">
              <a:avLst>
                <a:gd name="adj1" fmla="val 64000"/>
                <a:gd name="adj2" fmla="val 50000"/>
              </a:avLst>
            </a:prstGeom>
            <a:solidFill>
              <a:srgbClr val="006767"/>
            </a:solidFill>
            <a:ln w="12700" cap="flat">
              <a:noFill/>
              <a:miter lim="400000"/>
            </a:ln>
            <a:effectLst/>
          </p:spPr>
          <p:txBody>
            <a:bodyPr wrap="square" lIns="45719" tIns="45719" rIns="45719" bIns="45719" numCol="1" anchor="ctr">
              <a:noAutofit/>
            </a:bodyPr>
            <a:lstStyle/>
            <a:p>
              <a:endParaRPr/>
            </a:p>
          </p:txBody>
        </p:sp>
        <p:grpSp>
          <p:nvGrpSpPr>
            <p:cNvPr id="640" name="Groepeer"/>
            <p:cNvGrpSpPr/>
            <p:nvPr/>
          </p:nvGrpSpPr>
          <p:grpSpPr>
            <a:xfrm>
              <a:off x="3609681" y="0"/>
              <a:ext cx="626683" cy="470012"/>
              <a:chOff x="0" y="0"/>
              <a:chExt cx="626681" cy="470011"/>
            </a:xfrm>
          </p:grpSpPr>
          <p:sp>
            <p:nvSpPr>
              <p:cNvPr id="638" name="Afgeronde rechthoek"/>
              <p:cNvSpPr/>
              <p:nvPr/>
            </p:nvSpPr>
            <p:spPr>
              <a:xfrm>
                <a:off x="0" y="0"/>
                <a:ext cx="626681" cy="470011"/>
              </a:xfrm>
              <a:prstGeom prst="roundRect">
                <a:avLst>
                  <a:gd name="adj" fmla="val 7500"/>
                </a:avLst>
              </a:prstGeom>
              <a:solidFill>
                <a:srgbClr val="006359"/>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39" name="Tuesday"/>
              <p:cNvSpPr txBox="1"/>
              <p:nvPr/>
            </p:nvSpPr>
            <p:spPr>
              <a:xfrm>
                <a:off x="68734" y="50342"/>
                <a:ext cx="489213"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Tuesday</a:t>
                </a:r>
              </a:p>
            </p:txBody>
          </p:sp>
        </p:grpSp>
        <p:sp>
          <p:nvSpPr>
            <p:cNvPr id="641" name="Pijl"/>
            <p:cNvSpPr/>
            <p:nvPr/>
          </p:nvSpPr>
          <p:spPr>
            <a:xfrm>
              <a:off x="4305297" y="166070"/>
              <a:ext cx="137871" cy="137871"/>
            </a:xfrm>
            <a:prstGeom prst="rightArrow">
              <a:avLst>
                <a:gd name="adj1" fmla="val 64000"/>
                <a:gd name="adj2" fmla="val 50000"/>
              </a:avLst>
            </a:prstGeom>
            <a:solidFill>
              <a:srgbClr val="006359"/>
            </a:solidFill>
            <a:ln w="12700" cap="flat">
              <a:noFill/>
              <a:miter lim="400000"/>
            </a:ln>
            <a:effectLst/>
          </p:spPr>
          <p:txBody>
            <a:bodyPr wrap="square" lIns="45719" tIns="45719" rIns="45719" bIns="45719" numCol="1" anchor="ctr">
              <a:noAutofit/>
            </a:bodyPr>
            <a:lstStyle/>
            <a:p>
              <a:endParaRPr/>
            </a:p>
          </p:txBody>
        </p:sp>
        <p:grpSp>
          <p:nvGrpSpPr>
            <p:cNvPr id="644" name="Groepeer"/>
            <p:cNvGrpSpPr/>
            <p:nvPr/>
          </p:nvGrpSpPr>
          <p:grpSpPr>
            <a:xfrm>
              <a:off x="4512101" y="0"/>
              <a:ext cx="626682" cy="470011"/>
              <a:chOff x="0" y="0"/>
              <a:chExt cx="626680" cy="470010"/>
            </a:xfrm>
          </p:grpSpPr>
          <p:sp>
            <p:nvSpPr>
              <p:cNvPr id="642" name="Afgeronde rechthoek"/>
              <p:cNvSpPr/>
              <p:nvPr/>
            </p:nvSpPr>
            <p:spPr>
              <a:xfrm>
                <a:off x="0" y="0"/>
                <a:ext cx="626681" cy="470011"/>
              </a:xfrm>
              <a:prstGeom prst="roundRect">
                <a:avLst>
                  <a:gd name="adj" fmla="val 7500"/>
                </a:avLst>
              </a:prstGeom>
              <a:solidFill>
                <a:srgbClr val="00604B"/>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43" name="Wednesday"/>
              <p:cNvSpPr txBox="1"/>
              <p:nvPr/>
            </p:nvSpPr>
            <p:spPr>
              <a:xfrm>
                <a:off x="68734" y="49585"/>
                <a:ext cx="489213"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Wednesday</a:t>
                </a:r>
              </a:p>
            </p:txBody>
          </p:sp>
        </p:grpSp>
        <p:sp>
          <p:nvSpPr>
            <p:cNvPr id="645" name="Pijl"/>
            <p:cNvSpPr/>
            <p:nvPr/>
          </p:nvSpPr>
          <p:spPr>
            <a:xfrm>
              <a:off x="5207717" y="166070"/>
              <a:ext cx="137871" cy="137871"/>
            </a:xfrm>
            <a:prstGeom prst="rightArrow">
              <a:avLst>
                <a:gd name="adj1" fmla="val 64000"/>
                <a:gd name="adj2" fmla="val 50000"/>
              </a:avLst>
            </a:prstGeom>
            <a:solidFill>
              <a:srgbClr val="00604B"/>
            </a:solidFill>
            <a:ln w="12700" cap="flat">
              <a:noFill/>
              <a:miter lim="400000"/>
            </a:ln>
            <a:effectLst/>
          </p:spPr>
          <p:txBody>
            <a:bodyPr wrap="square" lIns="45719" tIns="45719" rIns="45719" bIns="45719" numCol="1" anchor="ctr">
              <a:noAutofit/>
            </a:bodyPr>
            <a:lstStyle/>
            <a:p>
              <a:endParaRPr/>
            </a:p>
          </p:txBody>
        </p:sp>
        <p:grpSp>
          <p:nvGrpSpPr>
            <p:cNvPr id="648" name="Groepeer"/>
            <p:cNvGrpSpPr/>
            <p:nvPr/>
          </p:nvGrpSpPr>
          <p:grpSpPr>
            <a:xfrm>
              <a:off x="5414522" y="0"/>
              <a:ext cx="626682" cy="470011"/>
              <a:chOff x="0" y="0"/>
              <a:chExt cx="626680" cy="470010"/>
            </a:xfrm>
          </p:grpSpPr>
          <p:sp>
            <p:nvSpPr>
              <p:cNvPr id="646" name="Afgeronde rechthoek"/>
              <p:cNvSpPr/>
              <p:nvPr/>
            </p:nvSpPr>
            <p:spPr>
              <a:xfrm>
                <a:off x="0" y="0"/>
                <a:ext cx="626681" cy="470011"/>
              </a:xfrm>
              <a:prstGeom prst="roundRect">
                <a:avLst>
                  <a:gd name="adj" fmla="val 7500"/>
                </a:avLst>
              </a:prstGeom>
              <a:solidFill>
                <a:srgbClr val="005C3F"/>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47" name="Thursday"/>
              <p:cNvSpPr txBox="1"/>
              <p:nvPr/>
            </p:nvSpPr>
            <p:spPr>
              <a:xfrm>
                <a:off x="68734" y="49585"/>
                <a:ext cx="489213"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Thursday</a:t>
                </a:r>
              </a:p>
            </p:txBody>
          </p:sp>
        </p:grpSp>
        <p:sp>
          <p:nvSpPr>
            <p:cNvPr id="649" name="Pijl"/>
            <p:cNvSpPr/>
            <p:nvPr/>
          </p:nvSpPr>
          <p:spPr>
            <a:xfrm>
              <a:off x="6110137" y="166070"/>
              <a:ext cx="137871" cy="137871"/>
            </a:xfrm>
            <a:prstGeom prst="rightArrow">
              <a:avLst>
                <a:gd name="adj1" fmla="val 64000"/>
                <a:gd name="adj2" fmla="val 50000"/>
              </a:avLst>
            </a:prstGeom>
            <a:solidFill>
              <a:srgbClr val="005C3F"/>
            </a:solidFill>
            <a:ln w="12700" cap="flat">
              <a:noFill/>
              <a:miter lim="400000"/>
            </a:ln>
            <a:effectLst/>
          </p:spPr>
          <p:txBody>
            <a:bodyPr wrap="square" lIns="45719" tIns="45719" rIns="45719" bIns="45719" numCol="1" anchor="ctr">
              <a:noAutofit/>
            </a:bodyPr>
            <a:lstStyle/>
            <a:p>
              <a:endParaRPr/>
            </a:p>
          </p:txBody>
        </p:sp>
        <p:grpSp>
          <p:nvGrpSpPr>
            <p:cNvPr id="652" name="Groepeer"/>
            <p:cNvGrpSpPr/>
            <p:nvPr/>
          </p:nvGrpSpPr>
          <p:grpSpPr>
            <a:xfrm>
              <a:off x="6316942" y="0"/>
              <a:ext cx="626682" cy="470011"/>
              <a:chOff x="0" y="0"/>
              <a:chExt cx="626680" cy="470010"/>
            </a:xfrm>
          </p:grpSpPr>
          <p:sp>
            <p:nvSpPr>
              <p:cNvPr id="650" name="Afgeronde rechthoek"/>
              <p:cNvSpPr/>
              <p:nvPr/>
            </p:nvSpPr>
            <p:spPr>
              <a:xfrm>
                <a:off x="0" y="0"/>
                <a:ext cx="626681" cy="470011"/>
              </a:xfrm>
              <a:prstGeom prst="roundRect">
                <a:avLst>
                  <a:gd name="adj" fmla="val 7500"/>
                </a:avLst>
              </a:prstGeom>
              <a:solidFill>
                <a:srgbClr val="005833"/>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51" name="Friday"/>
              <p:cNvSpPr txBox="1"/>
              <p:nvPr/>
            </p:nvSpPr>
            <p:spPr>
              <a:xfrm>
                <a:off x="68734" y="119435"/>
                <a:ext cx="48921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Friday</a:t>
                </a:r>
              </a:p>
            </p:txBody>
          </p:sp>
        </p:grpSp>
        <p:sp>
          <p:nvSpPr>
            <p:cNvPr id="653" name="Pijl"/>
            <p:cNvSpPr/>
            <p:nvPr/>
          </p:nvSpPr>
          <p:spPr>
            <a:xfrm>
              <a:off x="7012558" y="166070"/>
              <a:ext cx="137870" cy="137871"/>
            </a:xfrm>
            <a:prstGeom prst="rightArrow">
              <a:avLst>
                <a:gd name="adj1" fmla="val 64000"/>
                <a:gd name="adj2" fmla="val 50000"/>
              </a:avLst>
            </a:prstGeom>
            <a:solidFill>
              <a:srgbClr val="005833"/>
            </a:solidFill>
            <a:ln w="12700" cap="flat">
              <a:noFill/>
              <a:miter lim="400000"/>
            </a:ln>
            <a:effectLst/>
          </p:spPr>
          <p:txBody>
            <a:bodyPr wrap="square" lIns="45719" tIns="45719" rIns="45719" bIns="45719" numCol="1" anchor="ctr">
              <a:noAutofit/>
            </a:bodyPr>
            <a:lstStyle/>
            <a:p>
              <a:endParaRPr/>
            </a:p>
          </p:txBody>
        </p:sp>
        <p:grpSp>
          <p:nvGrpSpPr>
            <p:cNvPr id="656" name="Groepeer"/>
            <p:cNvGrpSpPr/>
            <p:nvPr/>
          </p:nvGrpSpPr>
          <p:grpSpPr>
            <a:xfrm>
              <a:off x="7219363" y="0"/>
              <a:ext cx="626682" cy="470011"/>
              <a:chOff x="0" y="0"/>
              <a:chExt cx="626680" cy="470010"/>
            </a:xfrm>
          </p:grpSpPr>
          <p:sp>
            <p:nvSpPr>
              <p:cNvPr id="654" name="Afgeronde rechthoek"/>
              <p:cNvSpPr/>
              <p:nvPr/>
            </p:nvSpPr>
            <p:spPr>
              <a:xfrm>
                <a:off x="0" y="0"/>
                <a:ext cx="626681" cy="470011"/>
              </a:xfrm>
              <a:prstGeom prst="roundRect">
                <a:avLst>
                  <a:gd name="adj" fmla="val 7500"/>
                </a:avLst>
              </a:prstGeom>
              <a:solidFill>
                <a:srgbClr val="005428"/>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55" name="Saturday"/>
              <p:cNvSpPr txBox="1"/>
              <p:nvPr/>
            </p:nvSpPr>
            <p:spPr>
              <a:xfrm>
                <a:off x="68734" y="49585"/>
                <a:ext cx="489213"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Saturday</a:t>
                </a:r>
              </a:p>
            </p:txBody>
          </p:sp>
        </p:grpSp>
        <p:sp>
          <p:nvSpPr>
            <p:cNvPr id="657" name="Pijl"/>
            <p:cNvSpPr/>
            <p:nvPr/>
          </p:nvSpPr>
          <p:spPr>
            <a:xfrm>
              <a:off x="7914978" y="166070"/>
              <a:ext cx="137871" cy="137871"/>
            </a:xfrm>
            <a:prstGeom prst="rightArrow">
              <a:avLst>
                <a:gd name="adj1" fmla="val 64000"/>
                <a:gd name="adj2" fmla="val 50000"/>
              </a:avLst>
            </a:prstGeom>
            <a:solidFill>
              <a:srgbClr val="005428"/>
            </a:solidFill>
            <a:ln w="12700" cap="flat">
              <a:noFill/>
              <a:miter lim="400000"/>
            </a:ln>
            <a:effectLst/>
          </p:spPr>
          <p:txBody>
            <a:bodyPr wrap="square" lIns="45719" tIns="45719" rIns="45719" bIns="45719" numCol="1" anchor="ctr">
              <a:noAutofit/>
            </a:bodyPr>
            <a:lstStyle/>
            <a:p>
              <a:endParaRPr/>
            </a:p>
          </p:txBody>
        </p:sp>
        <p:grpSp>
          <p:nvGrpSpPr>
            <p:cNvPr id="660" name="Groepeer"/>
            <p:cNvGrpSpPr/>
            <p:nvPr/>
          </p:nvGrpSpPr>
          <p:grpSpPr>
            <a:xfrm>
              <a:off x="8121783" y="0"/>
              <a:ext cx="626682" cy="470011"/>
              <a:chOff x="0" y="0"/>
              <a:chExt cx="626680" cy="470010"/>
            </a:xfrm>
          </p:grpSpPr>
          <p:sp>
            <p:nvSpPr>
              <p:cNvPr id="658" name="Afgeronde rechthoek"/>
              <p:cNvSpPr/>
              <p:nvPr/>
            </p:nvSpPr>
            <p:spPr>
              <a:xfrm>
                <a:off x="0" y="0"/>
                <a:ext cx="626681" cy="470011"/>
              </a:xfrm>
              <a:prstGeom prst="roundRect">
                <a:avLst>
                  <a:gd name="adj" fmla="val 7500"/>
                </a:avLst>
              </a:prstGeom>
              <a:solidFill>
                <a:schemeClr val="accent5"/>
              </a:solidFill>
              <a:ln w="25400" cap="flat">
                <a:solidFill>
                  <a:srgbClr val="FFFFFF"/>
                </a:solidFill>
                <a:prstDash val="solid"/>
                <a:round/>
              </a:ln>
              <a:effectLst/>
            </p:spPr>
            <p:txBody>
              <a:bodyPr wrap="square" lIns="45719" tIns="45719" rIns="45719" bIns="45719" numCol="1" anchor="ctr">
                <a:noAutofit/>
              </a:bodyPr>
              <a:lstStyle/>
              <a:p>
                <a:pPr algn="ctr">
                  <a:defRPr sz="900">
                    <a:solidFill>
                      <a:srgbClr val="FFFFFF"/>
                    </a:solidFill>
                  </a:defRPr>
                </a:pPr>
                <a:endParaRPr sz="900"/>
              </a:p>
            </p:txBody>
          </p:sp>
          <p:sp>
            <p:nvSpPr>
              <p:cNvPr id="659" name="Sunday"/>
              <p:cNvSpPr txBox="1"/>
              <p:nvPr/>
            </p:nvSpPr>
            <p:spPr>
              <a:xfrm>
                <a:off x="68734" y="119435"/>
                <a:ext cx="48921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900">
                    <a:solidFill>
                      <a:srgbClr val="FFFFFF"/>
                    </a:solidFill>
                  </a:defRPr>
                </a:lvl1pPr>
              </a:lstStyle>
              <a:p>
                <a:r>
                  <a:t>Sunday</a:t>
                </a:r>
              </a:p>
            </p:txBody>
          </p:sp>
        </p:grpSp>
      </p:grpSp>
      <p:grpSp>
        <p:nvGrpSpPr>
          <p:cNvPr id="667" name="Groupe 87"/>
          <p:cNvGrpSpPr/>
          <p:nvPr/>
        </p:nvGrpSpPr>
        <p:grpSpPr>
          <a:xfrm>
            <a:off x="6491309" y="2438412"/>
            <a:ext cx="523877" cy="2105025"/>
            <a:chOff x="0" y="0"/>
            <a:chExt cx="523876" cy="2105024"/>
          </a:xfrm>
        </p:grpSpPr>
        <p:grpSp>
          <p:nvGrpSpPr>
            <p:cNvPr id="665" name="Émoticône 16"/>
            <p:cNvGrpSpPr/>
            <p:nvPr/>
          </p:nvGrpSpPr>
          <p:grpSpPr>
            <a:xfrm>
              <a:off x="-1" y="0"/>
              <a:ext cx="523878" cy="503238"/>
              <a:chOff x="0" y="0"/>
              <a:chExt cx="523876" cy="503237"/>
            </a:xfrm>
          </p:grpSpPr>
          <p:sp>
            <p:nvSpPr>
              <p:cNvPr id="662" name="Ovaal"/>
              <p:cNvSpPr/>
              <p:nvPr/>
            </p:nvSpPr>
            <p:spPr>
              <a:xfrm>
                <a:off x="-1" y="0"/>
                <a:ext cx="523878" cy="503238"/>
              </a:xfrm>
              <a:prstGeom prst="ellipse">
                <a:avLst/>
              </a:prstGeom>
              <a:solidFill>
                <a:srgbClr val="FFFF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663" name="Vorm"/>
              <p:cNvSpPr/>
              <p:nvPr/>
            </p:nvSpPr>
            <p:spPr>
              <a:xfrm>
                <a:off x="150734" y="150155"/>
                <a:ext cx="222406" cy="524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664" name="Vorm"/>
              <p:cNvSpPr/>
              <p:nvPr/>
            </p:nvSpPr>
            <p:spPr>
              <a:xfrm>
                <a:off x="-1" y="0"/>
                <a:ext cx="523878" cy="503238"/>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25400" cap="flat">
                <a:solidFill>
                  <a:srgbClr val="002060"/>
                </a:solidFill>
                <a:prstDash val="solid"/>
                <a:round/>
              </a:ln>
              <a:effectLst/>
            </p:spPr>
            <p:txBody>
              <a:bodyPr wrap="square" lIns="45719" tIns="45719" rIns="45719" bIns="45719" numCol="1" anchor="ctr">
                <a:noAutofit/>
              </a:bodyPr>
              <a:lstStyle/>
              <a:p>
                <a:pPr>
                  <a:defRPr>
                    <a:solidFill>
                      <a:srgbClr val="FFFFFF"/>
                    </a:solidFill>
                  </a:defRPr>
                </a:pPr>
                <a:endParaRPr/>
              </a:p>
            </p:txBody>
          </p:sp>
        </p:grpSp>
        <p:sp>
          <p:nvSpPr>
            <p:cNvPr id="666" name="Connecteur droit avec flèche 20"/>
            <p:cNvSpPr/>
            <p:nvPr/>
          </p:nvSpPr>
          <p:spPr>
            <a:xfrm>
              <a:off x="-1" y="350838"/>
              <a:ext cx="23813" cy="1754187"/>
            </a:xfrm>
            <a:prstGeom prst="line">
              <a:avLst/>
            </a:prstGeom>
            <a:noFill/>
            <a:ln w="25400" cap="flat">
              <a:solidFill>
                <a:srgbClr val="00206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671" name="Émoticône 91"/>
          <p:cNvGrpSpPr/>
          <p:nvPr/>
        </p:nvGrpSpPr>
        <p:grpSpPr>
          <a:xfrm>
            <a:off x="5967446" y="2455864"/>
            <a:ext cx="523877" cy="503239"/>
            <a:chOff x="0" y="0"/>
            <a:chExt cx="523876" cy="503237"/>
          </a:xfrm>
        </p:grpSpPr>
        <p:sp>
          <p:nvSpPr>
            <p:cNvPr id="668" name="Ovaal"/>
            <p:cNvSpPr/>
            <p:nvPr/>
          </p:nvSpPr>
          <p:spPr>
            <a:xfrm>
              <a:off x="-1" y="0"/>
              <a:ext cx="523878" cy="503238"/>
            </a:xfrm>
            <a:prstGeom prst="ellipse">
              <a:avLst/>
            </a:prstGeom>
            <a:solidFill>
              <a:srgbClr val="FFFF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669" name="Vorm"/>
            <p:cNvSpPr/>
            <p:nvPr/>
          </p:nvSpPr>
          <p:spPr>
            <a:xfrm>
              <a:off x="150734" y="150155"/>
              <a:ext cx="222406" cy="524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670" name="Vorm"/>
            <p:cNvSpPr/>
            <p:nvPr/>
          </p:nvSpPr>
          <p:spPr>
            <a:xfrm>
              <a:off x="-1" y="0"/>
              <a:ext cx="523878" cy="503238"/>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25400" cap="flat">
              <a:solidFill>
                <a:srgbClr val="002060"/>
              </a:solidFill>
              <a:prstDash val="solid"/>
              <a:round/>
            </a:ln>
            <a:effectLst/>
          </p:spPr>
          <p:txBody>
            <a:bodyPr wrap="square" lIns="45719" tIns="45719" rIns="45719" bIns="45719" numCol="1" anchor="ctr">
              <a:noAutofit/>
            </a:bodyPr>
            <a:lstStyle/>
            <a:p>
              <a:pPr>
                <a:defRPr>
                  <a:solidFill>
                    <a:srgbClr val="FFFFFF"/>
                  </a:solidFill>
                </a:defRPr>
              </a:pPr>
              <a:endParaRPr/>
            </a:p>
          </p:txBody>
        </p:sp>
      </p:grpSp>
      <p:sp>
        <p:nvSpPr>
          <p:cNvPr id="672" name="Cœur 14"/>
          <p:cNvSpPr/>
          <p:nvPr/>
        </p:nvSpPr>
        <p:spPr>
          <a:xfrm>
            <a:off x="6344173" y="3001707"/>
            <a:ext cx="294230" cy="357468"/>
          </a:xfrm>
          <a:custGeom>
            <a:avLst/>
            <a:gdLst/>
            <a:ahLst/>
            <a:cxnLst>
              <a:cxn ang="0">
                <a:pos x="wd2" y="hd2"/>
              </a:cxn>
              <a:cxn ang="5400000">
                <a:pos x="wd2" y="hd2"/>
              </a:cxn>
              <a:cxn ang="10800000">
                <a:pos x="wd2" y="hd2"/>
              </a:cxn>
              <a:cxn ang="16200000">
                <a:pos x="wd2" y="hd2"/>
              </a:cxn>
            </a:cxnLst>
            <a:rect l="0" t="0" r="r" b="b"/>
            <a:pathLst>
              <a:path w="10657" h="15999" extrusionOk="0">
                <a:moveTo>
                  <a:pt x="5328" y="3849"/>
                </a:moveTo>
                <a:cubicBezTo>
                  <a:pt x="7532" y="-5601"/>
                  <a:pt x="16128" y="3849"/>
                  <a:pt x="5328" y="15999"/>
                </a:cubicBezTo>
                <a:cubicBezTo>
                  <a:pt x="-5472" y="3849"/>
                  <a:pt x="3124" y="-5601"/>
                  <a:pt x="5328" y="3849"/>
                </a:cubicBezTo>
                <a:close/>
              </a:path>
            </a:pathLst>
          </a:custGeom>
          <a:solidFill>
            <a:schemeClr val="accent1"/>
          </a:solidFill>
          <a:ln w="25400">
            <a:solidFill>
              <a:srgbClr val="BA0000"/>
            </a:solidFill>
          </a:ln>
        </p:spPr>
        <p:txBody>
          <a:bodyPr lIns="45719" rIns="45719" anchor="ctr"/>
          <a:lstStyle/>
          <a:p>
            <a:pPr>
              <a:defRPr>
                <a:solidFill>
                  <a:srgbClr val="FFFFFF"/>
                </a:solidFill>
              </a:defRPr>
            </a:pPr>
            <a:endParaRPr/>
          </a:p>
        </p:txBody>
      </p:sp>
      <p:grpSp>
        <p:nvGrpSpPr>
          <p:cNvPr id="675" name="Groupe 103"/>
          <p:cNvGrpSpPr/>
          <p:nvPr/>
        </p:nvGrpSpPr>
        <p:grpSpPr>
          <a:xfrm>
            <a:off x="6645371" y="3669077"/>
            <a:ext cx="679259" cy="874349"/>
            <a:chOff x="0" y="0"/>
            <a:chExt cx="679258" cy="874348"/>
          </a:xfrm>
        </p:grpSpPr>
        <p:sp>
          <p:nvSpPr>
            <p:cNvPr id="673" name="Flèche vers le bas 113"/>
            <p:cNvSpPr/>
            <p:nvPr/>
          </p:nvSpPr>
          <p:spPr>
            <a:xfrm>
              <a:off x="339629" y="426673"/>
              <a:ext cx="160338" cy="447676"/>
            </a:xfrm>
            <a:custGeom>
              <a:avLst/>
              <a:gdLst/>
              <a:ahLst/>
              <a:cxnLst>
                <a:cxn ang="0">
                  <a:pos x="wd2" y="hd2"/>
                </a:cxn>
                <a:cxn ang="5400000">
                  <a:pos x="wd2" y="hd2"/>
                </a:cxn>
                <a:cxn ang="10800000">
                  <a:pos x="wd2" y="hd2"/>
                </a:cxn>
                <a:cxn ang="16200000">
                  <a:pos x="wd2" y="hd2"/>
                </a:cxn>
              </a:cxnLst>
              <a:rect l="0" t="0" r="r" b="b"/>
              <a:pathLst>
                <a:path w="21600" h="21600" extrusionOk="0">
                  <a:moveTo>
                    <a:pt x="0" y="17732"/>
                  </a:moveTo>
                  <a:lnTo>
                    <a:pt x="5400" y="17732"/>
                  </a:lnTo>
                  <a:lnTo>
                    <a:pt x="5400" y="0"/>
                  </a:lnTo>
                  <a:lnTo>
                    <a:pt x="16200" y="0"/>
                  </a:lnTo>
                  <a:lnTo>
                    <a:pt x="16200" y="17732"/>
                  </a:lnTo>
                  <a:lnTo>
                    <a:pt x="21600" y="17732"/>
                  </a:lnTo>
                  <a:lnTo>
                    <a:pt x="10800" y="21600"/>
                  </a:lnTo>
                  <a:close/>
                </a:path>
              </a:pathLst>
            </a:custGeom>
            <a:solidFill>
              <a:srgbClr val="00B0F0"/>
            </a:solidFill>
            <a:ln w="6350" cap="flat">
              <a:solidFill>
                <a:srgbClr val="BA0000"/>
              </a:solidFill>
              <a:prstDash val="solid"/>
              <a:round/>
            </a:ln>
            <a:effectLst/>
          </p:spPr>
          <p:txBody>
            <a:bodyPr wrap="square" lIns="45719" tIns="45719" rIns="45719" bIns="45719" numCol="1" anchor="ctr">
              <a:noAutofit/>
            </a:bodyPr>
            <a:lstStyle/>
            <a:p>
              <a:pPr>
                <a:defRPr>
                  <a:solidFill>
                    <a:srgbClr val="FFFFFF"/>
                  </a:solidFill>
                </a:defRPr>
              </a:pPr>
              <a:endParaRPr/>
            </a:p>
          </p:txBody>
        </p:sp>
        <p:pic>
          <p:nvPicPr>
            <p:cNvPr id="674" name="Picture 2" descr="Picture 2"/>
            <p:cNvPicPr>
              <a:picLocks noChangeAspect="1"/>
            </p:cNvPicPr>
            <p:nvPr/>
          </p:nvPicPr>
          <p:blipFill>
            <a:blip r:embed="rId2">
              <a:extLst/>
            </a:blip>
            <a:stretch>
              <a:fillRect/>
            </a:stretch>
          </p:blipFill>
          <p:spPr>
            <a:xfrm rot="19881550">
              <a:off x="63404" y="107585"/>
              <a:ext cx="552451" cy="405589"/>
            </a:xfrm>
            <a:prstGeom prst="rect">
              <a:avLst/>
            </a:prstGeom>
            <a:ln w="12700" cap="flat">
              <a:noFill/>
              <a:miter lim="400000"/>
            </a:ln>
            <a:effectLst/>
          </p:spPr>
        </p:pic>
      </p:grpSp>
      <p:grpSp>
        <p:nvGrpSpPr>
          <p:cNvPr id="678" name="Groupe 150"/>
          <p:cNvGrpSpPr/>
          <p:nvPr/>
        </p:nvGrpSpPr>
        <p:grpSpPr>
          <a:xfrm>
            <a:off x="5789089" y="3563511"/>
            <a:ext cx="715422" cy="992616"/>
            <a:chOff x="0" y="0"/>
            <a:chExt cx="715420" cy="992615"/>
          </a:xfrm>
        </p:grpSpPr>
        <p:sp>
          <p:nvSpPr>
            <p:cNvPr id="676" name="Flèche vers le bas 151"/>
            <p:cNvSpPr/>
            <p:nvPr/>
          </p:nvSpPr>
          <p:spPr>
            <a:xfrm>
              <a:off x="357711" y="475091"/>
              <a:ext cx="161925" cy="517525"/>
            </a:xfrm>
            <a:custGeom>
              <a:avLst/>
              <a:gdLst/>
              <a:ahLst/>
              <a:cxnLst>
                <a:cxn ang="0">
                  <a:pos x="wd2" y="hd2"/>
                </a:cxn>
                <a:cxn ang="5400000">
                  <a:pos x="wd2" y="hd2"/>
                </a:cxn>
                <a:cxn ang="10800000">
                  <a:pos x="wd2" y="hd2"/>
                </a:cxn>
                <a:cxn ang="16200000">
                  <a:pos x="wd2" y="hd2"/>
                </a:cxn>
              </a:cxnLst>
              <a:rect l="0" t="0" r="r" b="b"/>
              <a:pathLst>
                <a:path w="21600" h="21600" extrusionOk="0">
                  <a:moveTo>
                    <a:pt x="0" y="18221"/>
                  </a:moveTo>
                  <a:lnTo>
                    <a:pt x="5400" y="18221"/>
                  </a:lnTo>
                  <a:lnTo>
                    <a:pt x="5400" y="0"/>
                  </a:lnTo>
                  <a:lnTo>
                    <a:pt x="16200" y="0"/>
                  </a:lnTo>
                  <a:lnTo>
                    <a:pt x="16200" y="18221"/>
                  </a:lnTo>
                  <a:lnTo>
                    <a:pt x="21600" y="18221"/>
                  </a:lnTo>
                  <a:lnTo>
                    <a:pt x="10800" y="21600"/>
                  </a:lnTo>
                  <a:close/>
                </a:path>
              </a:pathLst>
            </a:custGeom>
            <a:solidFill>
              <a:srgbClr val="00B0F0"/>
            </a:solidFill>
            <a:ln w="6350" cap="flat">
              <a:solidFill>
                <a:srgbClr val="BA0000"/>
              </a:solidFill>
              <a:prstDash val="solid"/>
              <a:round/>
            </a:ln>
            <a:effectLst/>
          </p:spPr>
          <p:txBody>
            <a:bodyPr wrap="square" lIns="45719" tIns="45719" rIns="45719" bIns="45719" numCol="1" anchor="ctr">
              <a:noAutofit/>
            </a:bodyPr>
            <a:lstStyle/>
            <a:p>
              <a:pPr>
                <a:defRPr>
                  <a:solidFill>
                    <a:srgbClr val="FFFFFF"/>
                  </a:solidFill>
                </a:defRPr>
              </a:pPr>
              <a:endParaRPr/>
            </a:p>
          </p:txBody>
        </p:sp>
        <p:pic>
          <p:nvPicPr>
            <p:cNvPr id="677" name="Picture 2" descr="Picture 2"/>
            <p:cNvPicPr>
              <a:picLocks noChangeAspect="1"/>
            </p:cNvPicPr>
            <p:nvPr/>
          </p:nvPicPr>
          <p:blipFill>
            <a:blip r:embed="rId2">
              <a:extLst/>
            </a:blip>
            <a:stretch>
              <a:fillRect/>
            </a:stretch>
          </p:blipFill>
          <p:spPr>
            <a:xfrm rot="19881550">
              <a:off x="78310" y="105203"/>
              <a:ext cx="558801" cy="469407"/>
            </a:xfrm>
            <a:prstGeom prst="rect">
              <a:avLst/>
            </a:prstGeom>
            <a:ln w="12700" cap="flat">
              <a:noFill/>
              <a:miter lim="400000"/>
            </a:ln>
            <a:effectLst/>
          </p:spPr>
        </p:pic>
      </p:grpSp>
      <p:sp>
        <p:nvSpPr>
          <p:cNvPr id="679" name="Rectangle 1"/>
          <p:cNvSpPr/>
          <p:nvPr/>
        </p:nvSpPr>
        <p:spPr>
          <a:xfrm>
            <a:off x="3875089" y="381023"/>
            <a:ext cx="6629401" cy="646331"/>
          </a:xfrm>
          <a:prstGeom prst="rect">
            <a:avLst/>
          </a:prstGeom>
          <a:solidFill>
            <a:schemeClr val="accent1"/>
          </a:solidFill>
          <a:ln>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atin typeface="Arial"/>
                <a:ea typeface="Arial"/>
                <a:cs typeface="Arial"/>
                <a:sym typeface="Arial"/>
              </a:defRPr>
            </a:lvl1pPr>
          </a:lstStyle>
          <a:p>
            <a:r>
              <a:t>Ipergay : Event-Driven iPrEP</a:t>
            </a:r>
          </a:p>
        </p:txBody>
      </p:sp>
      <p:grpSp>
        <p:nvGrpSpPr>
          <p:cNvPr id="682" name="Groupe 103"/>
          <p:cNvGrpSpPr/>
          <p:nvPr/>
        </p:nvGrpSpPr>
        <p:grpSpPr>
          <a:xfrm>
            <a:off x="7567709" y="3654790"/>
            <a:ext cx="679259" cy="874350"/>
            <a:chOff x="0" y="0"/>
            <a:chExt cx="679258" cy="874348"/>
          </a:xfrm>
        </p:grpSpPr>
        <p:sp>
          <p:nvSpPr>
            <p:cNvPr id="680" name="Flèche vers le bas 17"/>
            <p:cNvSpPr/>
            <p:nvPr/>
          </p:nvSpPr>
          <p:spPr>
            <a:xfrm>
              <a:off x="339629" y="426673"/>
              <a:ext cx="160338" cy="447676"/>
            </a:xfrm>
            <a:custGeom>
              <a:avLst/>
              <a:gdLst/>
              <a:ahLst/>
              <a:cxnLst>
                <a:cxn ang="0">
                  <a:pos x="wd2" y="hd2"/>
                </a:cxn>
                <a:cxn ang="5400000">
                  <a:pos x="wd2" y="hd2"/>
                </a:cxn>
                <a:cxn ang="10800000">
                  <a:pos x="wd2" y="hd2"/>
                </a:cxn>
                <a:cxn ang="16200000">
                  <a:pos x="wd2" y="hd2"/>
                </a:cxn>
              </a:cxnLst>
              <a:rect l="0" t="0" r="r" b="b"/>
              <a:pathLst>
                <a:path w="21600" h="21600" extrusionOk="0">
                  <a:moveTo>
                    <a:pt x="0" y="17732"/>
                  </a:moveTo>
                  <a:lnTo>
                    <a:pt x="5400" y="17732"/>
                  </a:lnTo>
                  <a:lnTo>
                    <a:pt x="5400" y="0"/>
                  </a:lnTo>
                  <a:lnTo>
                    <a:pt x="16200" y="0"/>
                  </a:lnTo>
                  <a:lnTo>
                    <a:pt x="16200" y="17732"/>
                  </a:lnTo>
                  <a:lnTo>
                    <a:pt x="21600" y="17732"/>
                  </a:lnTo>
                  <a:lnTo>
                    <a:pt x="10800" y="21600"/>
                  </a:lnTo>
                  <a:close/>
                </a:path>
              </a:pathLst>
            </a:custGeom>
            <a:solidFill>
              <a:srgbClr val="00B0F0"/>
            </a:solidFill>
            <a:ln w="6350" cap="flat">
              <a:solidFill>
                <a:srgbClr val="BA0000"/>
              </a:solidFill>
              <a:prstDash val="solid"/>
              <a:round/>
            </a:ln>
            <a:effectLst/>
          </p:spPr>
          <p:txBody>
            <a:bodyPr wrap="square" lIns="45719" tIns="45719" rIns="45719" bIns="45719" numCol="1" anchor="ctr">
              <a:noAutofit/>
            </a:bodyPr>
            <a:lstStyle/>
            <a:p>
              <a:pPr>
                <a:defRPr>
                  <a:solidFill>
                    <a:srgbClr val="FFFFFF"/>
                  </a:solidFill>
                </a:defRPr>
              </a:pPr>
              <a:endParaRPr/>
            </a:p>
          </p:txBody>
        </p:sp>
        <p:pic>
          <p:nvPicPr>
            <p:cNvPr id="681" name="Picture 2" descr="Picture 2"/>
            <p:cNvPicPr>
              <a:picLocks noChangeAspect="1"/>
            </p:cNvPicPr>
            <p:nvPr/>
          </p:nvPicPr>
          <p:blipFill>
            <a:blip r:embed="rId2">
              <a:extLst/>
            </a:blip>
            <a:stretch>
              <a:fillRect/>
            </a:stretch>
          </p:blipFill>
          <p:spPr>
            <a:xfrm rot="19881550">
              <a:off x="63404" y="107585"/>
              <a:ext cx="552451" cy="405589"/>
            </a:xfrm>
            <a:prstGeom prst="rect">
              <a:avLst/>
            </a:prstGeom>
            <a:ln w="12700" cap="flat">
              <a:noFill/>
              <a:miter lim="400000"/>
            </a:ln>
            <a:effectLst/>
          </p:spPr>
        </p:pic>
      </p:grpSp>
      <p:pic>
        <p:nvPicPr>
          <p:cNvPr id="683" name="Picture 2" descr="Picture 2"/>
          <p:cNvPicPr>
            <a:picLocks noChangeAspect="1"/>
          </p:cNvPicPr>
          <p:nvPr/>
        </p:nvPicPr>
        <p:blipFill>
          <a:blip r:embed="rId2">
            <a:extLst/>
          </a:blip>
          <a:stretch>
            <a:fillRect/>
          </a:stretch>
        </p:blipFill>
        <p:spPr>
          <a:xfrm rot="19881550">
            <a:off x="5762625" y="3282974"/>
            <a:ext cx="558800" cy="468314"/>
          </a:xfrm>
          <a:prstGeom prst="rect">
            <a:avLst/>
          </a:prstGeom>
          <a:ln w="12700">
            <a:miter lim="400000"/>
          </a:ln>
        </p:spPr>
      </p:pic>
      <p:sp>
        <p:nvSpPr>
          <p:cNvPr id="684" name="Rectangle 1"/>
          <p:cNvSpPr txBox="1"/>
          <p:nvPr/>
        </p:nvSpPr>
        <p:spPr>
          <a:xfrm>
            <a:off x="1631652" y="1731987"/>
            <a:ext cx="4266248"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65125" indent="-365125">
              <a:spcBef>
                <a:spcPts val="1200"/>
              </a:spcBef>
              <a:buSzPct val="100000"/>
              <a:buChar char="✓"/>
              <a:defRPr sz="2000">
                <a:latin typeface="Arial"/>
                <a:ea typeface="Arial"/>
                <a:cs typeface="Arial"/>
                <a:sym typeface="Arial"/>
              </a:defRPr>
            </a:pPr>
            <a:r>
              <a:rPr sz="2000"/>
              <a:t>2 tablets (TDF/FTC or  placebo)  2-24 hours before sex </a:t>
            </a:r>
          </a:p>
          <a:p>
            <a:pPr marL="365125" indent="-365125">
              <a:spcBef>
                <a:spcPts val="1200"/>
              </a:spcBef>
              <a:buSzPct val="100000"/>
              <a:buChar char="✓"/>
              <a:defRPr sz="2000">
                <a:latin typeface="Arial"/>
                <a:ea typeface="Arial"/>
                <a:cs typeface="Arial"/>
                <a:sym typeface="Arial"/>
              </a:defRPr>
            </a:pPr>
            <a:r>
              <a:rPr sz="2000"/>
              <a:t>1 tablet (TDF/FTC or placebo)   24 hours later</a:t>
            </a:r>
          </a:p>
          <a:p>
            <a:pPr marL="365125" indent="-365125">
              <a:spcBef>
                <a:spcPts val="1200"/>
              </a:spcBef>
              <a:buSzPct val="100000"/>
              <a:buChar char="✓"/>
              <a:defRPr sz="2000">
                <a:latin typeface="Arial"/>
                <a:ea typeface="Arial"/>
                <a:cs typeface="Arial"/>
                <a:sym typeface="Arial"/>
              </a:defRPr>
            </a:pPr>
            <a:r>
              <a:rPr sz="2000"/>
              <a:t>1 tablet (TDF/FTC or placebo)    48 hours after first intake</a:t>
            </a:r>
          </a:p>
        </p:txBody>
      </p:sp>
      <p:pic>
        <p:nvPicPr>
          <p:cNvPr id="685" name="Picture 10" descr="Picture 10"/>
          <p:cNvPicPr>
            <a:picLocks noChangeAspect="1"/>
          </p:cNvPicPr>
          <p:nvPr/>
        </p:nvPicPr>
        <p:blipFill>
          <a:blip r:embed="rId3">
            <a:extLst/>
          </a:blip>
          <a:stretch>
            <a:fillRect/>
          </a:stretch>
        </p:blipFill>
        <p:spPr>
          <a:xfrm>
            <a:off x="9420246" y="6024586"/>
            <a:ext cx="1141414" cy="801688"/>
          </a:xfrm>
          <a:prstGeom prst="rect">
            <a:avLst/>
          </a:prstGeom>
          <a:ln w="12700">
            <a:miter lim="400000"/>
          </a:ln>
        </p:spPr>
      </p:pic>
      <p:pic>
        <p:nvPicPr>
          <p:cNvPr id="686" name="Picture 20" descr="Picture 20"/>
          <p:cNvPicPr>
            <a:picLocks noChangeAspect="1"/>
          </p:cNvPicPr>
          <p:nvPr/>
        </p:nvPicPr>
        <p:blipFill>
          <a:blip r:embed="rId4">
            <a:extLst/>
          </a:blip>
          <a:stretch>
            <a:fillRect/>
          </a:stretch>
        </p:blipFill>
        <p:spPr>
          <a:xfrm>
            <a:off x="1524000" y="255590"/>
            <a:ext cx="2286000" cy="1020763"/>
          </a:xfrm>
          <a:prstGeom prst="rect">
            <a:avLst/>
          </a:prstGeom>
          <a:ln w="12700">
            <a:miter lim="400000"/>
          </a:ln>
        </p:spPr>
      </p:pic>
      <p:sp>
        <p:nvSpPr>
          <p:cNvPr id="687" name="Tekstvak 1"/>
          <p:cNvSpPr txBox="1"/>
          <p:nvPr/>
        </p:nvSpPr>
        <p:spPr>
          <a:xfrm>
            <a:off x="2283279" y="6196694"/>
            <a:ext cx="3863523"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t>Molina, NEJM 2015</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afterEffect">
                                  <p:stCondLst>
                                    <p:cond delay="0"/>
                                  </p:stCondLst>
                                  <p:childTnLst>
                                    <p:anim calcmode="discrete" valueType="str">
                                      <p:cBhvr>
                                        <p:cTn id="6" dur="1000" fill="hold"/>
                                        <p:tgtEl>
                                          <p:spTgt spid="67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Titel 1"/>
          <p:cNvSpPr txBox="1">
            <a:spLocks noGrp="1"/>
          </p:cNvSpPr>
          <p:nvPr>
            <p:ph type="title"/>
          </p:nvPr>
        </p:nvSpPr>
        <p:spPr>
          <a:xfrm>
            <a:off x="2351584" y="2852936"/>
            <a:ext cx="7596001" cy="1143001"/>
          </a:xfrm>
          <a:prstGeom prst="rect">
            <a:avLst/>
          </a:prstGeom>
        </p:spPr>
        <p:txBody>
          <a:bodyPr/>
          <a:lstStyle/>
          <a:p>
            <a:r>
              <a:t>Amsterdam PrEP project (AMPrEP)</a:t>
            </a:r>
          </a:p>
        </p:txBody>
      </p:sp>
      <p:sp>
        <p:nvSpPr>
          <p:cNvPr id="789" name="Tijdelijke aanduiding voor inhoud 2"/>
          <p:cNvSpPr txBox="1">
            <a:spLocks noGrp="1"/>
          </p:cNvSpPr>
          <p:nvPr>
            <p:ph type="body" sz="half" idx="1"/>
          </p:nvPr>
        </p:nvSpPr>
        <p:spPr>
          <a:xfrm>
            <a:off x="2326930" y="3789040"/>
            <a:ext cx="7596000" cy="2787176"/>
          </a:xfrm>
          <a:prstGeom prst="rect">
            <a:avLst/>
          </a:prstGeom>
        </p:spPr>
        <p:txBody>
          <a:bodyPr/>
          <a:lstStyle/>
          <a:p>
            <a:r>
              <a:t>Demonstratieproject</a:t>
            </a:r>
          </a:p>
          <a:p>
            <a:r>
              <a:t>Dagelijks en rondom seks gebruik van PrEP (keuze)</a:t>
            </a:r>
          </a:p>
          <a:p>
            <a:r>
              <a:t>374 MSM en 2 transgender personen geïncludeerd</a:t>
            </a:r>
          </a:p>
          <a:p>
            <a:r>
              <a:t>2015-2020</a:t>
            </a:r>
          </a:p>
          <a:p>
            <a:endParaRPr/>
          </a:p>
          <a:p>
            <a:r>
              <a:t>Eindpunten: primair: gebruik, acceptatie van gebruik</a:t>
            </a:r>
          </a:p>
          <a:p>
            <a:r>
              <a:t>Secundair: incidentie van hiv, hepatitis C en andere soa, verandering in seksueel gedrag, kosteneffectiviteit </a:t>
            </a:r>
          </a:p>
        </p:txBody>
      </p:sp>
      <p:pic>
        <p:nvPicPr>
          <p:cNvPr id="790" name="Picture 2" descr="Picture 2"/>
          <p:cNvPicPr>
            <a:picLocks noChangeAspect="1"/>
          </p:cNvPicPr>
          <p:nvPr/>
        </p:nvPicPr>
        <p:blipFill>
          <a:blip r:embed="rId2">
            <a:extLst/>
          </a:blip>
          <a:srcRect l="24440" t="3066" r="19398"/>
          <a:stretch>
            <a:fillRect/>
          </a:stretch>
        </p:blipFill>
        <p:spPr>
          <a:xfrm>
            <a:off x="8052945" y="188639"/>
            <a:ext cx="2579561" cy="2504408"/>
          </a:xfrm>
          <a:prstGeom prst="rect">
            <a:avLst/>
          </a:prstGeom>
          <a:ln w="12700">
            <a:miter lim="400000"/>
          </a:ln>
        </p:spPr>
      </p:pic>
      <p:pic>
        <p:nvPicPr>
          <p:cNvPr id="791" name="Picture 2" descr="Picture 2"/>
          <p:cNvPicPr>
            <a:picLocks noChangeAspect="1"/>
          </p:cNvPicPr>
          <p:nvPr/>
        </p:nvPicPr>
        <p:blipFill>
          <a:blip r:embed="rId3">
            <a:extLst/>
          </a:blip>
          <a:stretch>
            <a:fillRect/>
          </a:stretch>
        </p:blipFill>
        <p:spPr>
          <a:xfrm>
            <a:off x="5735959" y="366502"/>
            <a:ext cx="2376266" cy="2148682"/>
          </a:xfrm>
          <a:prstGeom prst="rect">
            <a:avLst/>
          </a:prstGeom>
          <a:ln w="12700">
            <a:miter lim="400000"/>
          </a:ln>
        </p:spPr>
      </p:pic>
      <p:pic>
        <p:nvPicPr>
          <p:cNvPr id="792" name="Picture 2" descr="Picture 2"/>
          <p:cNvPicPr>
            <a:picLocks noChangeAspect="1"/>
          </p:cNvPicPr>
          <p:nvPr/>
        </p:nvPicPr>
        <p:blipFill>
          <a:blip r:embed="rId4">
            <a:extLst/>
          </a:blip>
          <a:stretch>
            <a:fillRect/>
          </a:stretch>
        </p:blipFill>
        <p:spPr>
          <a:xfrm>
            <a:off x="2279576" y="740114"/>
            <a:ext cx="3571396" cy="1824791"/>
          </a:xfrm>
          <a:prstGeom prst="rect">
            <a:avLst/>
          </a:prstGeom>
          <a:ln w="12700">
            <a:miter lim="400000"/>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8FA67-D3F9-4062-B897-2F6BB6FB7364}"/>
              </a:ext>
            </a:extLst>
          </p:cNvPr>
          <p:cNvSpPr>
            <a:spLocks noGrp="1"/>
          </p:cNvSpPr>
          <p:nvPr>
            <p:ph type="ctrTitle"/>
          </p:nvPr>
        </p:nvSpPr>
        <p:spPr>
          <a:xfrm>
            <a:off x="1308060" y="1628760"/>
            <a:ext cx="9792000" cy="1039967"/>
          </a:xfrm>
        </p:spPr>
        <p:txBody>
          <a:bodyPr/>
          <a:lstStyle/>
          <a:p>
            <a:r>
              <a:rPr lang="nl-NL" dirty="0"/>
              <a:t>Waarom is </a:t>
            </a:r>
            <a:r>
              <a:rPr lang="nl-NL" dirty="0" err="1"/>
              <a:t>PrEP</a:t>
            </a:r>
            <a:r>
              <a:rPr lang="nl-NL" dirty="0"/>
              <a:t> nodig?</a:t>
            </a:r>
            <a:br>
              <a:rPr lang="nl-NL" dirty="0"/>
            </a:br>
            <a:endParaRPr lang="nl-NL" dirty="0"/>
          </a:p>
        </p:txBody>
      </p:sp>
      <p:sp>
        <p:nvSpPr>
          <p:cNvPr id="3" name="Ondertitel 2">
            <a:extLst>
              <a:ext uri="{FF2B5EF4-FFF2-40B4-BE49-F238E27FC236}">
                <a16:creationId xmlns:a16="http://schemas.microsoft.com/office/drawing/2014/main" id="{054F5F3A-3818-4BE7-AF3F-973A2F6BF744}"/>
              </a:ext>
            </a:extLst>
          </p:cNvPr>
          <p:cNvSpPr>
            <a:spLocks noGrp="1"/>
          </p:cNvSpPr>
          <p:nvPr>
            <p:ph type="subTitle" idx="1"/>
          </p:nvPr>
        </p:nvSpPr>
        <p:spPr>
          <a:xfrm>
            <a:off x="1308060" y="2643309"/>
            <a:ext cx="9792000" cy="1752600"/>
          </a:xfrm>
        </p:spPr>
        <p:txBody>
          <a:bodyPr/>
          <a:lstStyle/>
          <a:p>
            <a:r>
              <a:rPr lang="nl-NL" dirty="0"/>
              <a:t>“ Voorkomen is beter dan genezen”</a:t>
            </a:r>
          </a:p>
        </p:txBody>
      </p:sp>
      <p:pic>
        <p:nvPicPr>
          <p:cNvPr id="4" name="Picture 2" descr="Picture 2">
            <a:extLst>
              <a:ext uri="{FF2B5EF4-FFF2-40B4-BE49-F238E27FC236}">
                <a16:creationId xmlns:a16="http://schemas.microsoft.com/office/drawing/2014/main" id="{F13A2145-2328-4957-91FE-5DBA38948319}"/>
              </a:ext>
            </a:extLst>
          </p:cNvPr>
          <p:cNvPicPr>
            <a:picLocks noChangeAspect="1"/>
          </p:cNvPicPr>
          <p:nvPr/>
        </p:nvPicPr>
        <p:blipFill>
          <a:blip r:embed="rId2">
            <a:extLst/>
          </a:blip>
          <a:srcRect l="23" t="10646" r="1454" b="3965"/>
          <a:stretch>
            <a:fillRect/>
          </a:stretch>
        </p:blipFill>
        <p:spPr>
          <a:xfrm>
            <a:off x="4565796" y="3279460"/>
            <a:ext cx="7292251" cy="3555131"/>
          </a:xfrm>
          <a:prstGeom prst="rect">
            <a:avLst/>
          </a:prstGeom>
          <a:ln w="12700">
            <a:miter lim="400000"/>
          </a:ln>
        </p:spPr>
      </p:pic>
    </p:spTree>
    <p:extLst>
      <p:ext uri="{BB962C8B-B14F-4D97-AF65-F5344CB8AC3E}">
        <p14:creationId xmlns:p14="http://schemas.microsoft.com/office/powerpoint/2010/main" val="416669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05971" y="215724"/>
            <a:ext cx="7596000" cy="1143000"/>
          </a:xfrm>
        </p:spPr>
        <p:txBody>
          <a:bodyPr/>
          <a:lstStyle/>
          <a:p>
            <a:r>
              <a:rPr lang="nl-NL" dirty="0"/>
              <a:t>Transmissie van hiv	</a:t>
            </a:r>
          </a:p>
        </p:txBody>
      </p:sp>
      <p:sp>
        <p:nvSpPr>
          <p:cNvPr id="3" name="Tijdelijke aanduiding voor inhoud 2"/>
          <p:cNvSpPr>
            <a:spLocks noGrp="1"/>
          </p:cNvSpPr>
          <p:nvPr>
            <p:ph idx="1"/>
          </p:nvPr>
        </p:nvSpPr>
        <p:spPr>
          <a:xfrm>
            <a:off x="1145340" y="1549423"/>
            <a:ext cx="8191092" cy="4435966"/>
          </a:xfrm>
        </p:spPr>
        <p:txBody>
          <a:bodyPr/>
          <a:lstStyle/>
          <a:p>
            <a:pPr marL="0" indent="0">
              <a:buNone/>
            </a:pPr>
            <a:endParaRPr lang="nl-NL" dirty="0"/>
          </a:p>
          <a:p>
            <a:r>
              <a:rPr lang="nl-NL" dirty="0"/>
              <a:t>Transmissie:	</a:t>
            </a:r>
          </a:p>
          <a:p>
            <a:pPr lvl="1"/>
            <a:r>
              <a:rPr lang="nl-NL" dirty="0"/>
              <a:t>Bloed-bloed contact bv via delen van spuiten/naalden</a:t>
            </a:r>
          </a:p>
          <a:p>
            <a:pPr lvl="1"/>
            <a:r>
              <a:rPr lang="nl-NL" dirty="0"/>
              <a:t>Moeder naar kind</a:t>
            </a:r>
          </a:p>
          <a:p>
            <a:pPr lvl="1"/>
            <a:r>
              <a:rPr lang="nl-NL" dirty="0"/>
              <a:t>Seks (met name receptieve anale seks, maar ook vaginale seks)</a:t>
            </a:r>
          </a:p>
          <a:p>
            <a:endParaRPr lang="nl-NL" dirty="0"/>
          </a:p>
          <a:p>
            <a:r>
              <a:rPr lang="nl-NL" dirty="0"/>
              <a:t>In Nederland met name MSM (70%)</a:t>
            </a:r>
          </a:p>
          <a:p>
            <a:pPr lvl="1"/>
            <a:r>
              <a:rPr lang="nl-NL" dirty="0"/>
              <a:t>Anale seks</a:t>
            </a:r>
          </a:p>
          <a:p>
            <a:pPr lvl="1"/>
            <a:r>
              <a:rPr lang="nl-NL" dirty="0"/>
              <a:t>Netwerk met verhoogde “achtergrond prevalentie” van hiv</a:t>
            </a:r>
          </a:p>
          <a:p>
            <a:pPr lvl="1"/>
            <a:r>
              <a:rPr lang="nl-NL" dirty="0"/>
              <a:t>Meerdere seksuele partners</a:t>
            </a:r>
          </a:p>
          <a:p>
            <a:r>
              <a:rPr lang="nl-NL" dirty="0"/>
              <a:t> </a:t>
            </a:r>
          </a:p>
          <a:p>
            <a:pPr lvl="1"/>
            <a:endParaRPr lang="nl-NL" dirty="0"/>
          </a:p>
          <a:p>
            <a:endParaRPr lang="nl-NL" dirty="0"/>
          </a:p>
          <a:p>
            <a:pPr lvl="1"/>
            <a:endParaRPr lang="nl-NL" dirty="0"/>
          </a:p>
          <a:p>
            <a:endParaRPr lang="nl-NL" dirty="0"/>
          </a:p>
          <a:p>
            <a:endParaRPr lang="nl-NL"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790"/>
          <a:stretch/>
        </p:blipFill>
        <p:spPr bwMode="auto">
          <a:xfrm>
            <a:off x="10134600" y="4509144"/>
            <a:ext cx="2057400" cy="195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a:extLst>
              <a:ext uri="{FF2B5EF4-FFF2-40B4-BE49-F238E27FC236}">
                <a16:creationId xmlns:a16="http://schemas.microsoft.com/office/drawing/2014/main" id="{44902950-C91E-45B3-9822-E31D693C5D31}"/>
              </a:ext>
            </a:extLst>
          </p:cNvPr>
          <p:cNvPicPr>
            <a:picLocks noChangeAspect="1"/>
          </p:cNvPicPr>
          <p:nvPr/>
        </p:nvPicPr>
        <p:blipFill>
          <a:blip r:embed="rId4"/>
          <a:stretch>
            <a:fillRect/>
          </a:stretch>
        </p:blipFill>
        <p:spPr>
          <a:xfrm>
            <a:off x="8526324" y="282879"/>
            <a:ext cx="3348037" cy="2871787"/>
          </a:xfrm>
          <a:prstGeom prst="rect">
            <a:avLst/>
          </a:prstGeom>
        </p:spPr>
      </p:pic>
      <p:pic>
        <p:nvPicPr>
          <p:cNvPr id="9" name="Afbeelding" descr="Afbeelding">
            <a:extLst>
              <a:ext uri="{FF2B5EF4-FFF2-40B4-BE49-F238E27FC236}">
                <a16:creationId xmlns:a16="http://schemas.microsoft.com/office/drawing/2014/main" id="{D69F2D09-C4D8-48C1-A750-4C7EE615E3B6}"/>
              </a:ext>
            </a:extLst>
          </p:cNvPr>
          <p:cNvPicPr>
            <a:picLocks noChangeAspect="1"/>
          </p:cNvPicPr>
          <p:nvPr/>
        </p:nvPicPr>
        <p:blipFill>
          <a:blip r:embed="rId5">
            <a:extLst/>
          </a:blip>
          <a:stretch>
            <a:fillRect/>
          </a:stretch>
        </p:blipFill>
        <p:spPr>
          <a:xfrm>
            <a:off x="1505388" y="5049216"/>
            <a:ext cx="4219321" cy="1311978"/>
          </a:xfrm>
          <a:prstGeom prst="rect">
            <a:avLst/>
          </a:prstGeom>
          <a:ln w="12700">
            <a:miter lim="400000"/>
          </a:ln>
        </p:spPr>
      </p:pic>
    </p:spTree>
    <p:extLst>
      <p:ext uri="{BB962C8B-B14F-4D97-AF65-F5344CB8AC3E}">
        <p14:creationId xmlns:p14="http://schemas.microsoft.com/office/powerpoint/2010/main" val="3809929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7">
            <a:extLst>
              <a:ext uri="{FF2B5EF4-FFF2-40B4-BE49-F238E27FC236}">
                <a16:creationId xmlns:a16="http://schemas.microsoft.com/office/drawing/2014/main" id="{97548A85-EAD6-40D8-AFD3-E982F0C6766B}"/>
              </a:ext>
            </a:extLst>
          </p:cNvPr>
          <p:cNvSpPr txBox="1"/>
          <p:nvPr/>
        </p:nvSpPr>
        <p:spPr>
          <a:xfrm>
            <a:off x="755575" y="6381327"/>
            <a:ext cx="5976666"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i="1"/>
            </a:lvl1pPr>
          </a:lstStyle>
          <a:p>
            <a:r>
              <a:t>Source: Stichting HIV Monitoring; Monitoring Report 2021	</a:t>
            </a:r>
          </a:p>
        </p:txBody>
      </p:sp>
      <p:sp>
        <p:nvSpPr>
          <p:cNvPr id="8" name="Titel 7">
            <a:extLst>
              <a:ext uri="{FF2B5EF4-FFF2-40B4-BE49-F238E27FC236}">
                <a16:creationId xmlns:a16="http://schemas.microsoft.com/office/drawing/2014/main" id="{7D2BFDE9-8B21-4F68-B38F-A4D444354B23}"/>
              </a:ext>
            </a:extLst>
          </p:cNvPr>
          <p:cNvSpPr>
            <a:spLocks noGrp="1"/>
          </p:cNvSpPr>
          <p:nvPr>
            <p:ph type="title"/>
          </p:nvPr>
        </p:nvSpPr>
        <p:spPr>
          <a:xfrm>
            <a:off x="1506903" y="125420"/>
            <a:ext cx="10128000" cy="1143000"/>
          </a:xfrm>
        </p:spPr>
        <p:txBody>
          <a:bodyPr/>
          <a:lstStyle/>
          <a:p>
            <a:r>
              <a:rPr lang="nl-NL" dirty="0"/>
              <a:t>Aantal nieuwe diagnoses onder </a:t>
            </a:r>
            <a:r>
              <a:rPr lang="nl-NL" dirty="0" err="1"/>
              <a:t>msm</a:t>
            </a:r>
            <a:r>
              <a:rPr lang="nl-NL" dirty="0"/>
              <a:t> in Nederland </a:t>
            </a:r>
            <a:br>
              <a:rPr lang="nl-NL" dirty="0"/>
            </a:br>
            <a:r>
              <a:rPr lang="nl-NL" dirty="0"/>
              <a:t>gerelateerd aan eerste aanwijzing effectiviteit, en start demonstratieproject in Nederland</a:t>
            </a:r>
          </a:p>
        </p:txBody>
      </p:sp>
      <p:grpSp>
        <p:nvGrpSpPr>
          <p:cNvPr id="14" name="Groep 13">
            <a:extLst>
              <a:ext uri="{FF2B5EF4-FFF2-40B4-BE49-F238E27FC236}">
                <a16:creationId xmlns:a16="http://schemas.microsoft.com/office/drawing/2014/main" id="{40EA5AAA-6176-48D9-8EC8-79EACCCB052D}"/>
              </a:ext>
            </a:extLst>
          </p:cNvPr>
          <p:cNvGrpSpPr/>
          <p:nvPr/>
        </p:nvGrpSpPr>
        <p:grpSpPr>
          <a:xfrm>
            <a:off x="1519025" y="2168832"/>
            <a:ext cx="7708565" cy="4248925"/>
            <a:chOff x="1519025" y="1700411"/>
            <a:chExt cx="7708565" cy="4248925"/>
          </a:xfrm>
        </p:grpSpPr>
        <p:pic>
          <p:nvPicPr>
            <p:cNvPr id="4" name="image.png" descr="image.png">
              <a:extLst>
                <a:ext uri="{FF2B5EF4-FFF2-40B4-BE49-F238E27FC236}">
                  <a16:creationId xmlns:a16="http://schemas.microsoft.com/office/drawing/2014/main" id="{E95AE8F5-BE43-493A-8130-4C3783592B8A}"/>
                </a:ext>
              </a:extLst>
            </p:cNvPr>
            <p:cNvPicPr>
              <a:picLocks noChangeAspect="1"/>
            </p:cNvPicPr>
            <p:nvPr/>
          </p:nvPicPr>
          <p:blipFill>
            <a:blip r:embed="rId2">
              <a:extLst/>
            </a:blip>
            <a:stretch>
              <a:fillRect/>
            </a:stretch>
          </p:blipFill>
          <p:spPr>
            <a:xfrm>
              <a:off x="1519025" y="1700411"/>
              <a:ext cx="7708565" cy="4248925"/>
            </a:xfrm>
            <a:prstGeom prst="rect">
              <a:avLst/>
            </a:prstGeom>
            <a:ln w="12700">
              <a:miter lim="400000"/>
            </a:ln>
          </p:spPr>
        </p:pic>
        <p:cxnSp>
          <p:nvCxnSpPr>
            <p:cNvPr id="10" name="Rechte verbindingslijn met pijl 9">
              <a:extLst>
                <a:ext uri="{FF2B5EF4-FFF2-40B4-BE49-F238E27FC236}">
                  <a16:creationId xmlns:a16="http://schemas.microsoft.com/office/drawing/2014/main" id="{A7A2C92B-5C03-4B50-8E0A-780E61A5F71E}"/>
                </a:ext>
              </a:extLst>
            </p:cNvPr>
            <p:cNvCxnSpPr>
              <a:cxnSpLocks/>
            </p:cNvCxnSpPr>
            <p:nvPr/>
          </p:nvCxnSpPr>
          <p:spPr>
            <a:xfrm flipV="1">
              <a:off x="4205748" y="3099594"/>
              <a:ext cx="0" cy="1170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A3953895-D1E2-4E54-8829-F03C530B0A9D}"/>
                </a:ext>
              </a:extLst>
            </p:cNvPr>
            <p:cNvCxnSpPr/>
            <p:nvPr/>
          </p:nvCxnSpPr>
          <p:spPr>
            <a:xfrm flipV="1">
              <a:off x="4475784" y="3099594"/>
              <a:ext cx="0" cy="1170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9029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A5E0E-A2C8-47F2-A5C9-3B19DA703EE5}"/>
              </a:ext>
            </a:extLst>
          </p:cNvPr>
          <p:cNvSpPr>
            <a:spLocks noGrp="1"/>
          </p:cNvSpPr>
          <p:nvPr>
            <p:ph type="ctrTitle"/>
          </p:nvPr>
        </p:nvSpPr>
        <p:spPr/>
        <p:txBody>
          <a:bodyPr/>
          <a:lstStyle/>
          <a:p>
            <a:r>
              <a:rPr lang="nl-NL" dirty="0"/>
              <a:t>Meningen over </a:t>
            </a:r>
            <a:r>
              <a:rPr lang="nl-NL" dirty="0" err="1"/>
              <a:t>PrEP</a:t>
            </a:r>
            <a:r>
              <a:rPr lang="nl-NL" dirty="0"/>
              <a:t/>
            </a:r>
            <a:br>
              <a:rPr lang="nl-NL" dirty="0"/>
            </a:br>
            <a:endParaRPr lang="nl-NL" dirty="0"/>
          </a:p>
        </p:txBody>
      </p:sp>
      <p:sp>
        <p:nvSpPr>
          <p:cNvPr id="3" name="Ondertitel 2">
            <a:extLst>
              <a:ext uri="{FF2B5EF4-FFF2-40B4-BE49-F238E27FC236}">
                <a16:creationId xmlns:a16="http://schemas.microsoft.com/office/drawing/2014/main" id="{E6AC3C05-65F2-4ACD-BAA5-8F263A96F18D}"/>
              </a:ext>
            </a:extLst>
          </p:cNvPr>
          <p:cNvSpPr>
            <a:spLocks noGrp="1"/>
          </p:cNvSpPr>
          <p:nvPr>
            <p:ph type="subTitle" idx="1"/>
          </p:nvPr>
        </p:nvSpPr>
        <p:spPr/>
        <p:txBody>
          <a:bodyPr/>
          <a:lstStyle/>
          <a:p>
            <a:endParaRPr lang="nl-NL"/>
          </a:p>
        </p:txBody>
      </p:sp>
      <p:pic>
        <p:nvPicPr>
          <p:cNvPr id="4" name="Picture 4" descr="Picture 4">
            <a:extLst>
              <a:ext uri="{FF2B5EF4-FFF2-40B4-BE49-F238E27FC236}">
                <a16:creationId xmlns:a16="http://schemas.microsoft.com/office/drawing/2014/main" id="{5893522C-DF8B-4950-81CA-55F5B936C9C1}"/>
              </a:ext>
            </a:extLst>
          </p:cNvPr>
          <p:cNvPicPr>
            <a:picLocks noChangeAspect="1"/>
          </p:cNvPicPr>
          <p:nvPr/>
        </p:nvPicPr>
        <p:blipFill>
          <a:blip r:embed="rId2">
            <a:extLst/>
          </a:blip>
          <a:stretch>
            <a:fillRect/>
          </a:stretch>
        </p:blipFill>
        <p:spPr>
          <a:xfrm>
            <a:off x="9876504" y="4504861"/>
            <a:ext cx="1800817" cy="1793314"/>
          </a:xfrm>
          <a:prstGeom prst="rect">
            <a:avLst/>
          </a:prstGeom>
          <a:ln w="12700">
            <a:miter lim="400000"/>
          </a:ln>
        </p:spPr>
      </p:pic>
    </p:spTree>
    <p:extLst>
      <p:ext uri="{BB962C8B-B14F-4D97-AF65-F5344CB8AC3E}">
        <p14:creationId xmlns:p14="http://schemas.microsoft.com/office/powerpoint/2010/main" val="263672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hermafbeelding 2022-11-02 om 15.30.02.png" descr="Schermafbeelding 2022-11-02 om 15.30.02.png">
            <a:extLst>
              <a:ext uri="{FF2B5EF4-FFF2-40B4-BE49-F238E27FC236}">
                <a16:creationId xmlns:a16="http://schemas.microsoft.com/office/drawing/2014/main" id="{C060B741-3C2D-40B7-9652-DE013160550F}"/>
              </a:ext>
            </a:extLst>
          </p:cNvPr>
          <p:cNvPicPr>
            <a:picLocks noChangeAspect="1"/>
          </p:cNvPicPr>
          <p:nvPr/>
        </p:nvPicPr>
        <p:blipFill rotWithShape="1">
          <a:blip r:embed="rId2">
            <a:extLst/>
          </a:blip>
          <a:srcRect r="-136" b="63967"/>
          <a:stretch/>
        </p:blipFill>
        <p:spPr>
          <a:xfrm>
            <a:off x="1145340" y="98556"/>
            <a:ext cx="10812757" cy="2350417"/>
          </a:xfrm>
          <a:prstGeom prst="rect">
            <a:avLst/>
          </a:prstGeom>
          <a:ln w="12700">
            <a:miter lim="400000"/>
          </a:ln>
        </p:spPr>
      </p:pic>
      <p:pic>
        <p:nvPicPr>
          <p:cNvPr id="3" name="Schermafbeelding 2022-11-02 om 15.30.30.png" descr="Schermafbeelding 2022-11-02 om 15.30.30.png">
            <a:extLst>
              <a:ext uri="{FF2B5EF4-FFF2-40B4-BE49-F238E27FC236}">
                <a16:creationId xmlns:a16="http://schemas.microsoft.com/office/drawing/2014/main" id="{A1F447F5-79FD-4890-8D10-5B12954B11AA}"/>
              </a:ext>
            </a:extLst>
          </p:cNvPr>
          <p:cNvPicPr>
            <a:picLocks noChangeAspect="1"/>
          </p:cNvPicPr>
          <p:nvPr/>
        </p:nvPicPr>
        <p:blipFill rotWithShape="1">
          <a:blip r:embed="rId3">
            <a:extLst/>
          </a:blip>
          <a:srcRect r="474" b="76306"/>
          <a:stretch/>
        </p:blipFill>
        <p:spPr>
          <a:xfrm>
            <a:off x="1002857" y="3068953"/>
            <a:ext cx="11038464" cy="2520336"/>
          </a:xfrm>
          <a:prstGeom prst="rect">
            <a:avLst/>
          </a:prstGeom>
          <a:ln w="12700">
            <a:miter lim="400000"/>
          </a:ln>
        </p:spPr>
      </p:pic>
    </p:spTree>
    <p:extLst>
      <p:ext uri="{BB962C8B-B14F-4D97-AF65-F5344CB8AC3E}">
        <p14:creationId xmlns:p14="http://schemas.microsoft.com/office/powerpoint/2010/main" val="14330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4CFD5C-DEA4-4802-ABED-1C42AF16B426}"/>
              </a:ext>
            </a:extLst>
          </p:cNvPr>
          <p:cNvPicPr>
            <a:picLocks noChangeAspect="1"/>
          </p:cNvPicPr>
          <p:nvPr/>
        </p:nvPicPr>
        <p:blipFill rotWithShape="1">
          <a:blip r:embed="rId2"/>
          <a:srcRect l="165" r="-1" b="6584"/>
          <a:stretch/>
        </p:blipFill>
        <p:spPr>
          <a:xfrm>
            <a:off x="89942" y="98556"/>
            <a:ext cx="4001729" cy="2808312"/>
          </a:xfrm>
          <a:prstGeom prst="rect">
            <a:avLst/>
          </a:prstGeom>
        </p:spPr>
      </p:pic>
      <p:pic>
        <p:nvPicPr>
          <p:cNvPr id="3" name="Picture 4">
            <a:extLst>
              <a:ext uri="{FF2B5EF4-FFF2-40B4-BE49-F238E27FC236}">
                <a16:creationId xmlns:a16="http://schemas.microsoft.com/office/drawing/2014/main" id="{19856E68-ED9C-4EF4-92B7-F698A8A8DE9A}"/>
              </a:ext>
            </a:extLst>
          </p:cNvPr>
          <p:cNvPicPr>
            <a:picLocks noChangeAspect="1"/>
          </p:cNvPicPr>
          <p:nvPr/>
        </p:nvPicPr>
        <p:blipFill>
          <a:blip r:embed="rId3"/>
          <a:stretch>
            <a:fillRect/>
          </a:stretch>
        </p:blipFill>
        <p:spPr>
          <a:xfrm>
            <a:off x="4475784" y="152628"/>
            <a:ext cx="3888432" cy="2916324"/>
          </a:xfrm>
          <a:prstGeom prst="rect">
            <a:avLst/>
          </a:prstGeom>
        </p:spPr>
      </p:pic>
      <p:pic>
        <p:nvPicPr>
          <p:cNvPr id="4" name="Picture 6">
            <a:extLst>
              <a:ext uri="{FF2B5EF4-FFF2-40B4-BE49-F238E27FC236}">
                <a16:creationId xmlns:a16="http://schemas.microsoft.com/office/drawing/2014/main" id="{3AB376B7-2FAC-4862-B3D4-372301643C46}"/>
              </a:ext>
            </a:extLst>
          </p:cNvPr>
          <p:cNvPicPr>
            <a:picLocks noChangeAspect="1"/>
          </p:cNvPicPr>
          <p:nvPr/>
        </p:nvPicPr>
        <p:blipFill>
          <a:blip r:embed="rId4"/>
          <a:stretch>
            <a:fillRect/>
          </a:stretch>
        </p:blipFill>
        <p:spPr>
          <a:xfrm>
            <a:off x="335232" y="3254118"/>
            <a:ext cx="2500778" cy="3334370"/>
          </a:xfrm>
          <a:prstGeom prst="rect">
            <a:avLst/>
          </a:prstGeom>
        </p:spPr>
      </p:pic>
      <p:pic>
        <p:nvPicPr>
          <p:cNvPr id="5" name="Picture 2">
            <a:extLst>
              <a:ext uri="{FF2B5EF4-FFF2-40B4-BE49-F238E27FC236}">
                <a16:creationId xmlns:a16="http://schemas.microsoft.com/office/drawing/2014/main" id="{F65FAE58-654D-4675-BD71-178C1F2BB9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3722" y="3068952"/>
            <a:ext cx="3504220" cy="49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CA293C5E-2AAA-4F6E-A776-39663496F9DA}"/>
              </a:ext>
            </a:extLst>
          </p:cNvPr>
          <p:cNvPicPr>
            <a:picLocks noChangeAspect="1"/>
          </p:cNvPicPr>
          <p:nvPr/>
        </p:nvPicPr>
        <p:blipFill>
          <a:blip r:embed="rId6"/>
          <a:stretch>
            <a:fillRect/>
          </a:stretch>
        </p:blipFill>
        <p:spPr>
          <a:xfrm>
            <a:off x="7980004" y="3031688"/>
            <a:ext cx="3435846" cy="4581128"/>
          </a:xfrm>
          <a:prstGeom prst="rect">
            <a:avLst/>
          </a:prstGeom>
        </p:spPr>
      </p:pic>
      <p:pic>
        <p:nvPicPr>
          <p:cNvPr id="15" name="Picture 2">
            <a:extLst>
              <a:ext uri="{FF2B5EF4-FFF2-40B4-BE49-F238E27FC236}">
                <a16:creationId xmlns:a16="http://schemas.microsoft.com/office/drawing/2014/main" id="{1ECC9F90-9F12-46A9-A631-D8A806F83D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3968" y="255730"/>
            <a:ext cx="380365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196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E8FCF-5403-4FC9-8A46-6789AFB9813F}"/>
              </a:ext>
            </a:extLst>
          </p:cNvPr>
          <p:cNvSpPr>
            <a:spLocks noGrp="1"/>
          </p:cNvSpPr>
          <p:nvPr>
            <p:ph type="ctrTitle"/>
          </p:nvPr>
        </p:nvSpPr>
        <p:spPr/>
        <p:txBody>
          <a:bodyPr/>
          <a:lstStyle/>
          <a:p>
            <a:r>
              <a:rPr lang="nl-NL" dirty="0"/>
              <a:t>Effecten van </a:t>
            </a:r>
            <a:r>
              <a:rPr lang="nl-NL" dirty="0" err="1"/>
              <a:t>PrEP</a:t>
            </a:r>
            <a:r>
              <a:rPr lang="nl-NL" dirty="0"/>
              <a:t> bv op gedrag en seksueel welbevinden</a:t>
            </a:r>
            <a:br>
              <a:rPr lang="nl-NL" dirty="0"/>
            </a:br>
            <a:endParaRPr lang="nl-NL" dirty="0"/>
          </a:p>
        </p:txBody>
      </p:sp>
      <p:sp>
        <p:nvSpPr>
          <p:cNvPr id="3" name="Ondertitel 2">
            <a:extLst>
              <a:ext uri="{FF2B5EF4-FFF2-40B4-BE49-F238E27FC236}">
                <a16:creationId xmlns:a16="http://schemas.microsoft.com/office/drawing/2014/main" id="{3ED0C8F3-A4DC-4CE3-BD2F-E2792835AE75}"/>
              </a:ext>
            </a:extLst>
          </p:cNvPr>
          <p:cNvSpPr>
            <a:spLocks noGrp="1"/>
          </p:cNvSpPr>
          <p:nvPr>
            <p:ph type="subTitle" idx="1"/>
          </p:nvPr>
        </p:nvSpPr>
        <p:spPr>
          <a:xfrm>
            <a:off x="1308060" y="3429000"/>
            <a:ext cx="9792000" cy="1752600"/>
          </a:xfrm>
        </p:spPr>
        <p:txBody>
          <a:bodyPr/>
          <a:lstStyle/>
          <a:p>
            <a:endParaRPr lang="nl-NL"/>
          </a:p>
        </p:txBody>
      </p:sp>
    </p:spTree>
    <p:extLst>
      <p:ext uri="{BB962C8B-B14F-4D97-AF65-F5344CB8AC3E}">
        <p14:creationId xmlns:p14="http://schemas.microsoft.com/office/powerpoint/2010/main" val="216160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B0272-ECE2-4C89-9BE1-45B60A26D713}"/>
              </a:ext>
            </a:extLst>
          </p:cNvPr>
          <p:cNvSpPr>
            <a:spLocks noGrp="1"/>
          </p:cNvSpPr>
          <p:nvPr>
            <p:ph type="title"/>
          </p:nvPr>
        </p:nvSpPr>
        <p:spPr/>
        <p:txBody>
          <a:bodyPr/>
          <a:lstStyle/>
          <a:p>
            <a:r>
              <a:rPr lang="nl-NL" dirty="0"/>
              <a:t>Onderwerpen</a:t>
            </a:r>
          </a:p>
        </p:txBody>
      </p:sp>
      <p:sp>
        <p:nvSpPr>
          <p:cNvPr id="3" name="Tijdelijke aanduiding voor inhoud 2">
            <a:extLst>
              <a:ext uri="{FF2B5EF4-FFF2-40B4-BE49-F238E27FC236}">
                <a16:creationId xmlns:a16="http://schemas.microsoft.com/office/drawing/2014/main" id="{18D7F683-F2A7-4279-BA6F-52481328020B}"/>
              </a:ext>
            </a:extLst>
          </p:cNvPr>
          <p:cNvSpPr>
            <a:spLocks noGrp="1"/>
          </p:cNvSpPr>
          <p:nvPr>
            <p:ph idx="1"/>
          </p:nvPr>
        </p:nvSpPr>
        <p:spPr/>
        <p:txBody>
          <a:bodyPr/>
          <a:lstStyle/>
          <a:p>
            <a:r>
              <a:rPr lang="nl-NL" dirty="0"/>
              <a:t>Wat is </a:t>
            </a:r>
            <a:r>
              <a:rPr lang="nl-NL" dirty="0" err="1"/>
              <a:t>PrEP</a:t>
            </a:r>
            <a:endParaRPr lang="nl-NL" dirty="0"/>
          </a:p>
          <a:p>
            <a:r>
              <a:rPr lang="nl-NL" dirty="0"/>
              <a:t>Hoe werkt </a:t>
            </a:r>
            <a:r>
              <a:rPr lang="nl-NL" dirty="0" err="1"/>
              <a:t>PrEP</a:t>
            </a:r>
            <a:endParaRPr lang="nl-NL" dirty="0"/>
          </a:p>
          <a:p>
            <a:r>
              <a:rPr lang="nl-NL" dirty="0"/>
              <a:t>Wetenschappelijke basis</a:t>
            </a:r>
          </a:p>
          <a:p>
            <a:r>
              <a:rPr lang="nl-NL" dirty="0"/>
              <a:t>Waarom is </a:t>
            </a:r>
            <a:r>
              <a:rPr lang="nl-NL" dirty="0" err="1"/>
              <a:t>PrEP</a:t>
            </a:r>
            <a:r>
              <a:rPr lang="nl-NL" dirty="0"/>
              <a:t> nodig?</a:t>
            </a:r>
          </a:p>
          <a:p>
            <a:r>
              <a:rPr lang="nl-NL" dirty="0"/>
              <a:t>Meningen over </a:t>
            </a:r>
            <a:r>
              <a:rPr lang="nl-NL" dirty="0" err="1"/>
              <a:t>PrEP</a:t>
            </a:r>
            <a:endParaRPr lang="nl-NL" dirty="0"/>
          </a:p>
          <a:p>
            <a:r>
              <a:rPr lang="nl-NL" dirty="0"/>
              <a:t>Effecten van </a:t>
            </a:r>
            <a:r>
              <a:rPr lang="nl-NL" dirty="0" err="1"/>
              <a:t>PrEP</a:t>
            </a:r>
            <a:r>
              <a:rPr lang="nl-NL" dirty="0"/>
              <a:t> bv op gedrag en seksueel welbevinden</a:t>
            </a:r>
          </a:p>
          <a:p>
            <a:r>
              <a:rPr lang="nl-NL" dirty="0"/>
              <a:t>Informatie over </a:t>
            </a:r>
            <a:r>
              <a:rPr lang="nl-NL" dirty="0" err="1"/>
              <a:t>PrEP</a:t>
            </a:r>
            <a:r>
              <a:rPr lang="nl-NL" dirty="0"/>
              <a:t> voor jongeren</a:t>
            </a:r>
          </a:p>
          <a:p>
            <a:r>
              <a:rPr lang="nl-NL" dirty="0"/>
              <a:t>Hoe kan je </a:t>
            </a:r>
            <a:r>
              <a:rPr lang="nl-NL" dirty="0" err="1"/>
              <a:t>PrEP</a:t>
            </a:r>
            <a:r>
              <a:rPr lang="nl-NL" dirty="0"/>
              <a:t> krijgen in Nederland?</a:t>
            </a:r>
          </a:p>
        </p:txBody>
      </p:sp>
      <p:pic>
        <p:nvPicPr>
          <p:cNvPr id="4" name="Picture 3" descr="Picture 3">
            <a:extLst>
              <a:ext uri="{FF2B5EF4-FFF2-40B4-BE49-F238E27FC236}">
                <a16:creationId xmlns:a16="http://schemas.microsoft.com/office/drawing/2014/main" id="{16B3C5E0-DF5E-43FE-BBF0-7DD14490A440}"/>
              </a:ext>
            </a:extLst>
          </p:cNvPr>
          <p:cNvPicPr>
            <a:picLocks noChangeAspect="1"/>
          </p:cNvPicPr>
          <p:nvPr/>
        </p:nvPicPr>
        <p:blipFill>
          <a:blip r:embed="rId2">
            <a:extLst/>
          </a:blip>
          <a:stretch>
            <a:fillRect/>
          </a:stretch>
        </p:blipFill>
        <p:spPr>
          <a:xfrm>
            <a:off x="8346300" y="416721"/>
            <a:ext cx="3240361" cy="3299947"/>
          </a:xfrm>
          <a:prstGeom prst="rect">
            <a:avLst/>
          </a:prstGeom>
          <a:ln w="12700">
            <a:miter lim="400000"/>
          </a:ln>
        </p:spPr>
      </p:pic>
    </p:spTree>
    <p:extLst>
      <p:ext uri="{BB962C8B-B14F-4D97-AF65-F5344CB8AC3E}">
        <p14:creationId xmlns:p14="http://schemas.microsoft.com/office/powerpoint/2010/main" val="1068744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8D8E7B1F-202B-47F0-B343-84660E8351C9}"/>
              </a:ext>
            </a:extLst>
          </p:cNvPr>
          <p:cNvGrpSpPr/>
          <p:nvPr/>
        </p:nvGrpSpPr>
        <p:grpSpPr>
          <a:xfrm>
            <a:off x="2315496" y="458604"/>
            <a:ext cx="6461105" cy="5490731"/>
            <a:chOff x="1075087" y="638628"/>
            <a:chExt cx="6461105" cy="5490731"/>
          </a:xfrm>
        </p:grpSpPr>
        <p:pic>
          <p:nvPicPr>
            <p:cNvPr id="5" name="Afbeelding 4" descr="pre-exposure prophylaxis and hiv - Search Results - PubMed en nog 4 andere pagina's - Werk - Microsoft​ Edge">
              <a:extLst>
                <a:ext uri="{FF2B5EF4-FFF2-40B4-BE49-F238E27FC236}">
                  <a16:creationId xmlns:a16="http://schemas.microsoft.com/office/drawing/2014/main" id="{799117AC-ADC9-44C7-9209-C565E323994C}"/>
                </a:ext>
              </a:extLst>
            </p:cNvPr>
            <p:cNvPicPr>
              <a:picLocks noChangeAspect="1"/>
            </p:cNvPicPr>
            <p:nvPr/>
          </p:nvPicPr>
          <p:blipFill rotWithShape="1">
            <a:blip r:embed="rId2"/>
            <a:srcRect l="21944" t="13862" r="47892" b="32405"/>
            <a:stretch/>
          </p:blipFill>
          <p:spPr>
            <a:xfrm>
              <a:off x="1075087" y="638628"/>
              <a:ext cx="5650997" cy="5490731"/>
            </a:xfrm>
            <a:prstGeom prst="rect">
              <a:avLst/>
            </a:prstGeom>
          </p:spPr>
        </p:pic>
        <p:sp>
          <p:nvSpPr>
            <p:cNvPr id="6" name="Rechthoek 5">
              <a:extLst>
                <a:ext uri="{FF2B5EF4-FFF2-40B4-BE49-F238E27FC236}">
                  <a16:creationId xmlns:a16="http://schemas.microsoft.com/office/drawing/2014/main" id="{40C9B1B6-6328-49F8-A285-47F59FDCB175}"/>
                </a:ext>
              </a:extLst>
            </p:cNvPr>
            <p:cNvSpPr/>
            <p:nvPr/>
          </p:nvSpPr>
          <p:spPr>
            <a:xfrm>
              <a:off x="3935712" y="3609024"/>
              <a:ext cx="3600480" cy="243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 name="Ovaal 7">
            <a:extLst>
              <a:ext uri="{FF2B5EF4-FFF2-40B4-BE49-F238E27FC236}">
                <a16:creationId xmlns:a16="http://schemas.microsoft.com/office/drawing/2014/main" id="{FF182155-1C9E-41C0-B745-16C6725CA8B6}"/>
              </a:ext>
            </a:extLst>
          </p:cNvPr>
          <p:cNvSpPr/>
          <p:nvPr/>
        </p:nvSpPr>
        <p:spPr>
          <a:xfrm>
            <a:off x="5015856" y="2978940"/>
            <a:ext cx="1530204" cy="540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407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Titel 1"/>
          <p:cNvSpPr txBox="1">
            <a:spLocks noGrp="1"/>
          </p:cNvSpPr>
          <p:nvPr>
            <p:ph type="title"/>
          </p:nvPr>
        </p:nvSpPr>
        <p:spPr>
          <a:xfrm>
            <a:off x="2351584" y="2852936"/>
            <a:ext cx="7596001" cy="1143001"/>
          </a:xfrm>
          <a:prstGeom prst="rect">
            <a:avLst/>
          </a:prstGeom>
        </p:spPr>
        <p:txBody>
          <a:bodyPr/>
          <a:lstStyle/>
          <a:p>
            <a:r>
              <a:t>Amsterdam PrEP project (AMPrEP)</a:t>
            </a:r>
          </a:p>
        </p:txBody>
      </p:sp>
      <p:sp>
        <p:nvSpPr>
          <p:cNvPr id="789" name="Tijdelijke aanduiding voor inhoud 2"/>
          <p:cNvSpPr txBox="1">
            <a:spLocks noGrp="1"/>
          </p:cNvSpPr>
          <p:nvPr>
            <p:ph type="body" sz="half" idx="1"/>
          </p:nvPr>
        </p:nvSpPr>
        <p:spPr>
          <a:xfrm>
            <a:off x="2326930" y="3789040"/>
            <a:ext cx="7596000" cy="2787176"/>
          </a:xfrm>
          <a:prstGeom prst="rect">
            <a:avLst/>
          </a:prstGeom>
        </p:spPr>
        <p:txBody>
          <a:bodyPr/>
          <a:lstStyle/>
          <a:p>
            <a:r>
              <a:t>Demonstratieproject</a:t>
            </a:r>
          </a:p>
          <a:p>
            <a:r>
              <a:t>Dagelijks en rondom seks gebruik van PrEP (keuze)</a:t>
            </a:r>
          </a:p>
          <a:p>
            <a:r>
              <a:t>374 MSM en 2 transgender personen geïncludeerd</a:t>
            </a:r>
          </a:p>
          <a:p>
            <a:r>
              <a:t>2015-2020</a:t>
            </a:r>
          </a:p>
          <a:p>
            <a:endParaRPr/>
          </a:p>
          <a:p>
            <a:r>
              <a:t>Eindpunten: primair: gebruik, acceptatie van gebruik</a:t>
            </a:r>
          </a:p>
          <a:p>
            <a:r>
              <a:t>Secundair: incidentie van hiv, hepatitis C en andere soa, verandering in seksueel gedrag, kosteneffectiviteit </a:t>
            </a:r>
          </a:p>
        </p:txBody>
      </p:sp>
      <p:pic>
        <p:nvPicPr>
          <p:cNvPr id="790" name="Picture 2" descr="Picture 2"/>
          <p:cNvPicPr>
            <a:picLocks noChangeAspect="1"/>
          </p:cNvPicPr>
          <p:nvPr/>
        </p:nvPicPr>
        <p:blipFill>
          <a:blip r:embed="rId2">
            <a:extLst/>
          </a:blip>
          <a:srcRect l="24440" t="3066" r="19398"/>
          <a:stretch>
            <a:fillRect/>
          </a:stretch>
        </p:blipFill>
        <p:spPr>
          <a:xfrm>
            <a:off x="8052945" y="188639"/>
            <a:ext cx="2579561" cy="2504408"/>
          </a:xfrm>
          <a:prstGeom prst="rect">
            <a:avLst/>
          </a:prstGeom>
          <a:ln w="12700">
            <a:miter lim="400000"/>
          </a:ln>
        </p:spPr>
      </p:pic>
      <p:pic>
        <p:nvPicPr>
          <p:cNvPr id="791" name="Picture 2" descr="Picture 2"/>
          <p:cNvPicPr>
            <a:picLocks noChangeAspect="1"/>
          </p:cNvPicPr>
          <p:nvPr/>
        </p:nvPicPr>
        <p:blipFill>
          <a:blip r:embed="rId3">
            <a:extLst/>
          </a:blip>
          <a:stretch>
            <a:fillRect/>
          </a:stretch>
        </p:blipFill>
        <p:spPr>
          <a:xfrm>
            <a:off x="5735959" y="366502"/>
            <a:ext cx="2376266" cy="2148682"/>
          </a:xfrm>
          <a:prstGeom prst="rect">
            <a:avLst/>
          </a:prstGeom>
          <a:ln w="12700">
            <a:miter lim="400000"/>
          </a:ln>
        </p:spPr>
      </p:pic>
      <p:pic>
        <p:nvPicPr>
          <p:cNvPr id="792" name="Picture 2" descr="Picture 2"/>
          <p:cNvPicPr>
            <a:picLocks noChangeAspect="1"/>
          </p:cNvPicPr>
          <p:nvPr/>
        </p:nvPicPr>
        <p:blipFill>
          <a:blip r:embed="rId4">
            <a:extLst/>
          </a:blip>
          <a:stretch>
            <a:fillRect/>
          </a:stretch>
        </p:blipFill>
        <p:spPr>
          <a:xfrm>
            <a:off x="2279576" y="740114"/>
            <a:ext cx="3571396" cy="1824791"/>
          </a:xfrm>
          <a:prstGeom prst="rect">
            <a:avLst/>
          </a:prstGeom>
          <a:ln w="12700">
            <a:miter lim="400000"/>
          </a:ln>
        </p:spPr>
      </p:pic>
    </p:spTree>
    <p:extLst>
      <p:ext uri="{BB962C8B-B14F-4D97-AF65-F5344CB8AC3E}">
        <p14:creationId xmlns:p14="http://schemas.microsoft.com/office/powerpoint/2010/main" val="3626399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itel 1"/>
          <p:cNvSpPr txBox="1">
            <a:spLocks noGrp="1"/>
          </p:cNvSpPr>
          <p:nvPr>
            <p:ph type="title"/>
          </p:nvPr>
        </p:nvSpPr>
        <p:spPr>
          <a:xfrm>
            <a:off x="2711624" y="620688"/>
            <a:ext cx="7596000" cy="1143001"/>
          </a:xfrm>
          <a:prstGeom prst="rect">
            <a:avLst/>
          </a:prstGeom>
        </p:spPr>
        <p:txBody>
          <a:bodyPr/>
          <a:lstStyle/>
          <a:p>
            <a:r>
              <a:rPr dirty="0" err="1"/>
              <a:t>Uitkomsten</a:t>
            </a:r>
            <a:r>
              <a:rPr dirty="0"/>
              <a:t> van </a:t>
            </a:r>
            <a:r>
              <a:rPr dirty="0" err="1"/>
              <a:t>AMPrEP</a:t>
            </a:r>
            <a:endParaRPr dirty="0"/>
          </a:p>
        </p:txBody>
      </p:sp>
      <p:sp>
        <p:nvSpPr>
          <p:cNvPr id="853" name="Tijdelijke aanduiding voor inhoud 2"/>
          <p:cNvSpPr txBox="1">
            <a:spLocks noGrp="1"/>
          </p:cNvSpPr>
          <p:nvPr>
            <p:ph type="body" idx="1"/>
          </p:nvPr>
        </p:nvSpPr>
        <p:spPr>
          <a:xfrm>
            <a:off x="2305561" y="1916832"/>
            <a:ext cx="8110920" cy="4237908"/>
          </a:xfrm>
          <a:prstGeom prst="rect">
            <a:avLst/>
          </a:prstGeom>
        </p:spPr>
        <p:txBody>
          <a:bodyPr/>
          <a:lstStyle/>
          <a:p>
            <a:r>
              <a:rPr dirty="0" err="1"/>
              <a:t>Condoomgebruik</a:t>
            </a:r>
            <a:r>
              <a:rPr dirty="0"/>
              <a:t> </a:t>
            </a:r>
            <a:r>
              <a:rPr dirty="0" err="1"/>
              <a:t>daalt</a:t>
            </a:r>
            <a:r>
              <a:rPr dirty="0"/>
              <a:t> over </a:t>
            </a:r>
            <a:r>
              <a:rPr dirty="0" err="1"/>
              <a:t>tijd</a:t>
            </a:r>
            <a:r>
              <a:rPr dirty="0"/>
              <a:t> in </a:t>
            </a:r>
            <a:r>
              <a:rPr dirty="0" err="1"/>
              <a:t>dagelijks</a:t>
            </a:r>
            <a:r>
              <a:rPr dirty="0"/>
              <a:t> </a:t>
            </a:r>
            <a:r>
              <a:rPr dirty="0" err="1"/>
              <a:t>PrEP</a:t>
            </a:r>
            <a:r>
              <a:rPr dirty="0"/>
              <a:t> </a:t>
            </a:r>
            <a:r>
              <a:rPr dirty="0" err="1"/>
              <a:t>groep</a:t>
            </a:r>
            <a:endParaRPr dirty="0"/>
          </a:p>
        </p:txBody>
      </p:sp>
      <p:pic>
        <p:nvPicPr>
          <p:cNvPr id="854" name="Picture 2" descr="Picture 2"/>
          <p:cNvPicPr>
            <a:picLocks noChangeAspect="1"/>
          </p:cNvPicPr>
          <p:nvPr/>
        </p:nvPicPr>
        <p:blipFill>
          <a:blip r:embed="rId2">
            <a:extLst/>
          </a:blip>
          <a:stretch>
            <a:fillRect/>
          </a:stretch>
        </p:blipFill>
        <p:spPr>
          <a:xfrm>
            <a:off x="2999655" y="2348881"/>
            <a:ext cx="6540444" cy="4058023"/>
          </a:xfrm>
          <a:prstGeom prst="rect">
            <a:avLst/>
          </a:prstGeom>
          <a:ln w="12700">
            <a:miter lim="400000"/>
          </a:ln>
        </p:spPr>
      </p:pic>
      <p:sp>
        <p:nvSpPr>
          <p:cNvPr id="855" name="Rechte verbindingslijn met pijl 4"/>
          <p:cNvSpPr/>
          <p:nvPr/>
        </p:nvSpPr>
        <p:spPr>
          <a:xfrm flipV="1">
            <a:off x="2207568" y="4941169"/>
            <a:ext cx="2376265" cy="144017"/>
          </a:xfrm>
          <a:prstGeom prst="line">
            <a:avLst/>
          </a:prstGeom>
          <a:ln w="76200">
            <a:solidFill>
              <a:srgbClr val="F90000"/>
            </a:solidFill>
            <a:tailEnd type="triangle"/>
          </a:ln>
        </p:spPr>
        <p:txBody>
          <a:bodyPr lIns="45719" rIns="45719"/>
          <a:lstStyle/>
          <a:p>
            <a:endParaRPr/>
          </a:p>
        </p:txBody>
      </p:sp>
      <p:sp>
        <p:nvSpPr>
          <p:cNvPr id="856" name="Tekstvak 7"/>
          <p:cNvSpPr txBox="1"/>
          <p:nvPr/>
        </p:nvSpPr>
        <p:spPr>
          <a:xfrm>
            <a:off x="6384033" y="6464369"/>
            <a:ext cx="4032449"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t>Hoornenborg en Coyer, Lancet HIV 2019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Titel 1"/>
          <p:cNvSpPr txBox="1">
            <a:spLocks noGrp="1"/>
          </p:cNvSpPr>
          <p:nvPr>
            <p:ph type="title"/>
          </p:nvPr>
        </p:nvSpPr>
        <p:spPr>
          <a:xfrm>
            <a:off x="2711624" y="620688"/>
            <a:ext cx="7596000" cy="1143001"/>
          </a:xfrm>
          <a:prstGeom prst="rect">
            <a:avLst/>
          </a:prstGeom>
        </p:spPr>
        <p:txBody>
          <a:bodyPr/>
          <a:lstStyle/>
          <a:p>
            <a:r>
              <a:rPr dirty="0" err="1"/>
              <a:t>Uitkomsten</a:t>
            </a:r>
            <a:r>
              <a:rPr dirty="0"/>
              <a:t> van </a:t>
            </a:r>
            <a:r>
              <a:rPr dirty="0" err="1"/>
              <a:t>AMPrEP</a:t>
            </a:r>
            <a:endParaRPr dirty="0"/>
          </a:p>
        </p:txBody>
      </p:sp>
      <p:sp>
        <p:nvSpPr>
          <p:cNvPr id="859" name="Tijdelijke aanduiding voor inhoud 2"/>
          <p:cNvSpPr txBox="1">
            <a:spLocks noGrp="1"/>
          </p:cNvSpPr>
          <p:nvPr>
            <p:ph type="body" sz="half" idx="1"/>
          </p:nvPr>
        </p:nvSpPr>
        <p:spPr>
          <a:xfrm>
            <a:off x="2305561" y="1916832"/>
            <a:ext cx="4006464" cy="4237908"/>
          </a:xfrm>
          <a:prstGeom prst="rect">
            <a:avLst/>
          </a:prstGeom>
        </p:spPr>
        <p:txBody>
          <a:bodyPr/>
          <a:lstStyle/>
          <a:p>
            <a:r>
              <a:rPr dirty="0" err="1"/>
              <a:t>Geen</a:t>
            </a:r>
            <a:r>
              <a:rPr dirty="0"/>
              <a:t> </a:t>
            </a:r>
            <a:r>
              <a:rPr dirty="0" err="1"/>
              <a:t>stijging</a:t>
            </a:r>
            <a:r>
              <a:rPr dirty="0"/>
              <a:t> in </a:t>
            </a:r>
            <a:r>
              <a:rPr dirty="0" err="1"/>
              <a:t>soa</a:t>
            </a:r>
            <a:r>
              <a:rPr dirty="0"/>
              <a:t> </a:t>
            </a:r>
            <a:r>
              <a:rPr dirty="0" err="1"/>
              <a:t>incidentie</a:t>
            </a:r>
            <a:r>
              <a:rPr dirty="0"/>
              <a:t> over de </a:t>
            </a:r>
            <a:r>
              <a:rPr dirty="0" err="1"/>
              <a:t>tijd</a:t>
            </a:r>
            <a:endParaRPr dirty="0"/>
          </a:p>
        </p:txBody>
      </p:sp>
      <p:pic>
        <p:nvPicPr>
          <p:cNvPr id="860" name="Picture 3" descr="Picture 3"/>
          <p:cNvPicPr>
            <a:picLocks noChangeAspect="1"/>
          </p:cNvPicPr>
          <p:nvPr/>
        </p:nvPicPr>
        <p:blipFill>
          <a:blip r:embed="rId2">
            <a:extLst/>
          </a:blip>
          <a:stretch>
            <a:fillRect/>
          </a:stretch>
        </p:blipFill>
        <p:spPr>
          <a:xfrm>
            <a:off x="2754403" y="3354288"/>
            <a:ext cx="2117462" cy="2306961"/>
          </a:xfrm>
          <a:prstGeom prst="rect">
            <a:avLst/>
          </a:prstGeom>
          <a:ln w="12700">
            <a:miter lim="400000"/>
          </a:ln>
        </p:spPr>
      </p:pic>
      <p:pic>
        <p:nvPicPr>
          <p:cNvPr id="861" name="Picture 2" descr="Picture 2"/>
          <p:cNvPicPr>
            <a:picLocks noChangeAspect="1"/>
          </p:cNvPicPr>
          <p:nvPr/>
        </p:nvPicPr>
        <p:blipFill>
          <a:blip r:embed="rId3">
            <a:extLst/>
          </a:blip>
          <a:stretch>
            <a:fillRect/>
          </a:stretch>
        </p:blipFill>
        <p:spPr>
          <a:xfrm>
            <a:off x="6678141" y="1184100"/>
            <a:ext cx="3810001" cy="5629276"/>
          </a:xfrm>
          <a:prstGeom prst="rect">
            <a:avLst/>
          </a:prstGeom>
          <a:ln w="12700">
            <a:miter lim="400000"/>
          </a:ln>
        </p:spPr>
      </p:pic>
      <p:sp>
        <p:nvSpPr>
          <p:cNvPr id="862" name="Tekstvak 5"/>
          <p:cNvSpPr txBox="1"/>
          <p:nvPr/>
        </p:nvSpPr>
        <p:spPr>
          <a:xfrm>
            <a:off x="7469882" y="1484784"/>
            <a:ext cx="1113260"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t>overall</a:t>
            </a:r>
          </a:p>
        </p:txBody>
      </p:sp>
      <p:sp>
        <p:nvSpPr>
          <p:cNvPr id="863" name="Tekstvak 8"/>
          <p:cNvSpPr txBox="1"/>
          <p:nvPr/>
        </p:nvSpPr>
        <p:spPr>
          <a:xfrm>
            <a:off x="1991544" y="6392360"/>
            <a:ext cx="4032449"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t>Hoornenborg en Coyer, Lancet HIV 2019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Sexually Transmitted Infections in the Netherlands in 2021 en nog 5 andere pagina's - Werk - Microsoft​ Edge">
            <a:extLst>
              <a:ext uri="{FF2B5EF4-FFF2-40B4-BE49-F238E27FC236}">
                <a16:creationId xmlns:a16="http://schemas.microsoft.com/office/drawing/2014/main" id="{7E87AA29-4604-4425-B9B8-196812962E31}"/>
              </a:ext>
            </a:extLst>
          </p:cNvPr>
          <p:cNvPicPr>
            <a:picLocks noChangeAspect="1"/>
          </p:cNvPicPr>
          <p:nvPr/>
        </p:nvPicPr>
        <p:blipFill rotWithShape="1">
          <a:blip r:embed="rId2"/>
          <a:srcRect l="29328" t="24283" r="32281" b="26990"/>
          <a:stretch/>
        </p:blipFill>
        <p:spPr>
          <a:xfrm>
            <a:off x="1775424" y="1268712"/>
            <a:ext cx="7220962" cy="4999129"/>
          </a:xfrm>
          <a:prstGeom prst="rect">
            <a:avLst/>
          </a:prstGeom>
        </p:spPr>
      </p:pic>
      <p:sp>
        <p:nvSpPr>
          <p:cNvPr id="6" name="Titel 5">
            <a:extLst>
              <a:ext uri="{FF2B5EF4-FFF2-40B4-BE49-F238E27FC236}">
                <a16:creationId xmlns:a16="http://schemas.microsoft.com/office/drawing/2014/main" id="{FDD9867E-7D6A-4864-A5BB-120F9C8CF77B}"/>
              </a:ext>
            </a:extLst>
          </p:cNvPr>
          <p:cNvSpPr>
            <a:spLocks noGrp="1"/>
          </p:cNvSpPr>
          <p:nvPr>
            <p:ph type="title"/>
          </p:nvPr>
        </p:nvSpPr>
        <p:spPr>
          <a:xfrm>
            <a:off x="1235352" y="458604"/>
            <a:ext cx="10128000" cy="1143000"/>
          </a:xfrm>
        </p:spPr>
        <p:txBody>
          <a:bodyPr/>
          <a:lstStyle/>
          <a:p>
            <a:r>
              <a:rPr lang="nl-NL" dirty="0"/>
              <a:t>Soa bij </a:t>
            </a:r>
            <a:r>
              <a:rPr lang="nl-NL" dirty="0" err="1"/>
              <a:t>msm</a:t>
            </a:r>
            <a:r>
              <a:rPr lang="nl-NL" dirty="0"/>
              <a:t> in Nederland, 2012-2021</a:t>
            </a:r>
          </a:p>
        </p:txBody>
      </p:sp>
    </p:spTree>
    <p:extLst>
      <p:ext uri="{BB962C8B-B14F-4D97-AF65-F5344CB8AC3E}">
        <p14:creationId xmlns:p14="http://schemas.microsoft.com/office/powerpoint/2010/main" val="423901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Titel 1"/>
          <p:cNvSpPr txBox="1">
            <a:spLocks noGrp="1"/>
          </p:cNvSpPr>
          <p:nvPr>
            <p:ph type="title"/>
          </p:nvPr>
        </p:nvSpPr>
        <p:spPr>
          <a:xfrm>
            <a:off x="2585532" y="2528880"/>
            <a:ext cx="7596000" cy="1143001"/>
          </a:xfrm>
          <a:prstGeom prst="rect">
            <a:avLst/>
          </a:prstGeom>
          <a:ln w="19050">
            <a:solidFill>
              <a:srgbClr val="FF6666"/>
            </a:solidFill>
            <a:prstDash val="sysDot"/>
            <a:round/>
          </a:ln>
        </p:spPr>
        <p:txBody>
          <a:bodyPr/>
          <a:lstStyle/>
          <a:p>
            <a:pPr algn="ctr"/>
            <a:r>
              <a:t> - Psychosociale effecten van PrEP -</a:t>
            </a:r>
            <a:br/>
            <a:r>
              <a:rPr sz="1800" b="0" i="1"/>
              <a:t>een greep uit de ervaringen van AMPrEP-deelnemers in kwalitatieve interviews</a:t>
            </a:r>
          </a:p>
        </p:txBody>
      </p:sp>
      <p:sp>
        <p:nvSpPr>
          <p:cNvPr id="879" name="Tijdelijke aanduiding voor inhoud 2"/>
          <p:cNvSpPr txBox="1">
            <a:spLocks noGrp="1"/>
          </p:cNvSpPr>
          <p:nvPr>
            <p:ph type="body" sz="quarter" idx="1"/>
          </p:nvPr>
        </p:nvSpPr>
        <p:spPr>
          <a:xfrm>
            <a:off x="1955447" y="3879060"/>
            <a:ext cx="2880386" cy="1890252"/>
          </a:xfrm>
          <a:prstGeom prst="rect">
            <a:avLst/>
          </a:prstGeom>
        </p:spPr>
        <p:txBody>
          <a:bodyPr/>
          <a:lstStyle/>
          <a:p>
            <a:pPr marL="0" indent="0" algn="just" defTabSz="822959">
              <a:buSzTx/>
              <a:buNone/>
              <a:defRPr sz="1619" b="1">
                <a:solidFill>
                  <a:schemeClr val="accent1"/>
                </a:solidFill>
              </a:defRPr>
            </a:pPr>
            <a:r>
              <a:t>PrEP biedt bescherming</a:t>
            </a:r>
          </a:p>
          <a:p>
            <a:pPr marL="0" indent="0" algn="just" defTabSz="822959">
              <a:buSzTx/>
              <a:buNone/>
              <a:defRPr sz="1619" b="1">
                <a:solidFill>
                  <a:schemeClr val="accent1"/>
                </a:solidFill>
              </a:defRPr>
            </a:pPr>
            <a:r>
              <a:t>tegen HIV onafhankelijk</a:t>
            </a:r>
          </a:p>
          <a:p>
            <a:pPr marL="0" indent="0" algn="just" defTabSz="822959">
              <a:buSzTx/>
              <a:buNone/>
              <a:defRPr sz="1619" b="1">
                <a:solidFill>
                  <a:schemeClr val="accent1"/>
                </a:solidFill>
              </a:defRPr>
            </a:pPr>
            <a:r>
              <a:t>van de situatie of anderen</a:t>
            </a:r>
          </a:p>
          <a:p>
            <a:pPr marL="0" indent="0" algn="just" defTabSz="822959">
              <a:buSzTx/>
              <a:buNone/>
              <a:defRPr sz="1619" b="1" i="1"/>
            </a:pPr>
            <a:r>
              <a:t/>
            </a:r>
            <a:br/>
            <a:r>
              <a:rPr sz="1440"/>
              <a:t>“Dat ik het lot in mijn eigen handen</a:t>
            </a:r>
          </a:p>
          <a:p>
            <a:pPr marL="0" indent="0" algn="just" defTabSz="822959">
              <a:buSzTx/>
              <a:buNone/>
              <a:defRPr sz="1440" i="1"/>
            </a:pPr>
            <a:r>
              <a:t>heb. Dus ik hoef niet te vertrouwen</a:t>
            </a:r>
          </a:p>
          <a:p>
            <a:pPr marL="0" indent="0" algn="just" defTabSz="822959">
              <a:buSzTx/>
              <a:buNone/>
              <a:defRPr sz="1440" i="1"/>
            </a:pPr>
            <a:r>
              <a:t>op anderen, maar ik heb de</a:t>
            </a:r>
          </a:p>
          <a:p>
            <a:pPr marL="0" indent="0" algn="just" defTabSz="822959">
              <a:buSzTx/>
              <a:buNone/>
              <a:defRPr sz="1440" b="1" i="1"/>
            </a:pPr>
            <a:r>
              <a:t>bescherming in mijn eigen hand”</a:t>
            </a:r>
          </a:p>
        </p:txBody>
      </p:sp>
      <p:sp>
        <p:nvSpPr>
          <p:cNvPr id="880" name="Tijdelijke aanduiding voor inhoud 2"/>
          <p:cNvSpPr txBox="1"/>
          <p:nvPr/>
        </p:nvSpPr>
        <p:spPr>
          <a:xfrm>
            <a:off x="5153324" y="3969073"/>
            <a:ext cx="2880385"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just">
              <a:defRPr b="1">
                <a:solidFill>
                  <a:schemeClr val="accent1"/>
                </a:solidFill>
              </a:defRPr>
            </a:pPr>
            <a:r>
              <a:t>PrEP geeft zelfvertrouwen </a:t>
            </a:r>
            <a:endParaRPr sz="1600" i="1"/>
          </a:p>
          <a:p>
            <a:pPr algn="just">
              <a:defRPr sz="1600" i="1">
                <a:solidFill>
                  <a:schemeClr val="accent1"/>
                </a:solidFill>
              </a:defRPr>
            </a:pPr>
            <a:endParaRPr sz="1600" i="1"/>
          </a:p>
          <a:p>
            <a:pPr algn="just">
              <a:defRPr sz="1600" i="1"/>
            </a:pPr>
            <a:r>
              <a:rPr sz="1600"/>
              <a:t>“Ik merkte aan mezelf dat vrijheid</a:t>
            </a:r>
            <a:endParaRPr sz="2200"/>
          </a:p>
          <a:p>
            <a:pPr algn="just">
              <a:defRPr sz="1600" i="1"/>
            </a:pPr>
            <a:r>
              <a:rPr sz="1600"/>
              <a:t>en het durven hebben van seks</a:t>
            </a:r>
            <a:endParaRPr sz="2200"/>
          </a:p>
          <a:p>
            <a:pPr algn="just">
              <a:defRPr sz="1600" i="1"/>
            </a:pPr>
            <a:r>
              <a:rPr sz="1600"/>
              <a:t>eigenlijk iets engs werd terwijl PrEP</a:t>
            </a:r>
          </a:p>
          <a:p>
            <a:pPr algn="just">
              <a:defRPr sz="1600" i="1"/>
            </a:pPr>
            <a:r>
              <a:rPr sz="1600"/>
              <a:t>ervoor zorgt dat je weer </a:t>
            </a:r>
            <a:r>
              <a:rPr sz="1600" b="1"/>
              <a:t>controle</a:t>
            </a:r>
            <a:endParaRPr sz="2200"/>
          </a:p>
          <a:p>
            <a:pPr algn="just">
              <a:defRPr sz="1600" b="1" i="1"/>
            </a:pPr>
            <a:r>
              <a:rPr sz="1600"/>
              <a:t>krijgt over je eigen seksuele</a:t>
            </a:r>
            <a:endParaRPr sz="2200"/>
          </a:p>
          <a:p>
            <a:pPr algn="just">
              <a:defRPr sz="1600" b="1" i="1"/>
            </a:pPr>
            <a:r>
              <a:rPr sz="1600"/>
              <a:t>gezondheid en dat dat  je</a:t>
            </a:r>
            <a:endParaRPr sz="2200"/>
          </a:p>
          <a:p>
            <a:pPr algn="just">
              <a:defRPr sz="1600" b="1" i="1"/>
            </a:pPr>
            <a:r>
              <a:rPr sz="1600"/>
              <a:t>zelfvertrouwen geeft"</a:t>
            </a:r>
          </a:p>
        </p:txBody>
      </p:sp>
      <p:sp>
        <p:nvSpPr>
          <p:cNvPr id="881" name="Tijdelijke aanduiding voor inhoud 2"/>
          <p:cNvSpPr txBox="1"/>
          <p:nvPr/>
        </p:nvSpPr>
        <p:spPr>
          <a:xfrm>
            <a:off x="8276443" y="3789049"/>
            <a:ext cx="2259405" cy="4585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b="1">
                <a:solidFill>
                  <a:schemeClr val="accent1"/>
                </a:solidFill>
              </a:defRPr>
            </a:pPr>
            <a:r>
              <a:t>PrEP verhoogt</a:t>
            </a:r>
            <a:endParaRPr sz="2200"/>
          </a:p>
          <a:p>
            <a:pPr>
              <a:defRPr b="1">
                <a:solidFill>
                  <a:schemeClr val="accent1"/>
                </a:solidFill>
              </a:defRPr>
            </a:pPr>
            <a:r>
              <a:t>seksueel plezier door wegnemen van angst</a:t>
            </a:r>
            <a:endParaRPr sz="2200"/>
          </a:p>
          <a:p>
            <a:pPr>
              <a:defRPr b="1" i="1">
                <a:solidFill>
                  <a:schemeClr val="accent1"/>
                </a:solidFill>
              </a:defRPr>
            </a:pPr>
            <a:endParaRPr sz="2200"/>
          </a:p>
          <a:p>
            <a:pPr>
              <a:defRPr sz="1600" i="1"/>
            </a:pPr>
            <a:r>
              <a:rPr sz="1600"/>
              <a:t>“Die </a:t>
            </a:r>
            <a:r>
              <a:rPr sz="1600" b="1"/>
              <a:t>donkere wolk die</a:t>
            </a:r>
            <a:endParaRPr sz="2200"/>
          </a:p>
          <a:p>
            <a:pPr>
              <a:defRPr sz="1600" b="1" i="1"/>
            </a:pPr>
            <a:r>
              <a:rPr sz="1600"/>
              <a:t>altijd boven de seks hing</a:t>
            </a:r>
            <a:endParaRPr sz="2200"/>
          </a:p>
          <a:p>
            <a:pPr>
              <a:defRPr sz="1600" b="1" i="1"/>
            </a:pPr>
            <a:r>
              <a:rPr sz="1600"/>
              <a:t>die is gewoon weg. En dat</a:t>
            </a:r>
            <a:endParaRPr sz="2200"/>
          </a:p>
          <a:p>
            <a:pPr>
              <a:defRPr sz="1600" i="1"/>
            </a:pPr>
            <a:r>
              <a:rPr sz="1600"/>
              <a:t>is echt.. Ik geniet veel meer.</a:t>
            </a:r>
            <a:endParaRPr sz="2200"/>
          </a:p>
          <a:p>
            <a:pPr>
              <a:defRPr sz="1600" i="1"/>
            </a:pPr>
            <a:r>
              <a:rPr sz="1600"/>
              <a:t>Dat is wel echt het aller</a:t>
            </a:r>
            <a:endParaRPr sz="2200"/>
          </a:p>
          <a:p>
            <a:pPr>
              <a:defRPr sz="1600" i="1"/>
            </a:pPr>
            <a:r>
              <a:rPr sz="1600"/>
              <a:t>allerbelangrijkste.”</a:t>
            </a:r>
          </a:p>
          <a:p>
            <a:pPr>
              <a:defRPr b="1">
                <a:solidFill>
                  <a:schemeClr val="accent1"/>
                </a:solidFill>
              </a:defRPr>
            </a:pPr>
            <a:endParaRPr/>
          </a:p>
          <a:p>
            <a:pPr>
              <a:defRPr b="1">
                <a:solidFill>
                  <a:schemeClr val="accent1"/>
                </a:solidFill>
              </a:defRPr>
            </a:pPr>
            <a:endParaRPr/>
          </a:p>
          <a:p>
            <a:pPr>
              <a:defRPr b="1">
                <a:solidFill>
                  <a:schemeClr val="accent1"/>
                </a:solidFill>
              </a:defRPr>
            </a:pPr>
            <a:r>
              <a:t/>
            </a:r>
            <a:br/>
            <a:r>
              <a:t/>
            </a:r>
            <a:br/>
            <a:r>
              <a:t/>
            </a:r>
            <a:br/>
            <a:r>
              <a:t/>
            </a:r>
            <a:br/>
            <a:endParaRPr/>
          </a:p>
        </p:txBody>
      </p:sp>
      <p:sp>
        <p:nvSpPr>
          <p:cNvPr id="882" name="Tijdelijke aanduiding voor inhoud 2"/>
          <p:cNvSpPr txBox="1"/>
          <p:nvPr/>
        </p:nvSpPr>
        <p:spPr>
          <a:xfrm>
            <a:off x="2495519" y="368593"/>
            <a:ext cx="2880386" cy="180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just">
              <a:defRPr b="1">
                <a:solidFill>
                  <a:schemeClr val="accent1"/>
                </a:solidFill>
              </a:defRPr>
            </a:pPr>
            <a:r>
              <a:t>PrEP neemt schuldgevoel</a:t>
            </a:r>
            <a:endParaRPr sz="2200"/>
          </a:p>
          <a:p>
            <a:pPr algn="just">
              <a:defRPr b="1">
                <a:solidFill>
                  <a:schemeClr val="accent1"/>
                </a:solidFill>
              </a:defRPr>
            </a:pPr>
            <a:r>
              <a:t>rondom seks weg</a:t>
            </a:r>
          </a:p>
          <a:p>
            <a:pPr algn="just">
              <a:defRPr b="1" i="1"/>
            </a:pPr>
            <a:endParaRPr/>
          </a:p>
          <a:p>
            <a:pPr algn="just">
              <a:defRPr sz="1600" i="1"/>
            </a:pPr>
            <a:r>
              <a:rPr sz="1600"/>
              <a:t>“Het is altijd een soort van</a:t>
            </a:r>
            <a:endParaRPr sz="2200"/>
          </a:p>
          <a:p>
            <a:pPr algn="just">
              <a:defRPr sz="1600" i="1"/>
            </a:pPr>
            <a:r>
              <a:rPr sz="1600"/>
              <a:t>schuldgevoel achteraf. En dat is</a:t>
            </a:r>
            <a:endParaRPr sz="2200"/>
          </a:p>
          <a:p>
            <a:pPr algn="just">
              <a:defRPr sz="1600" i="1"/>
            </a:pPr>
            <a:r>
              <a:rPr sz="1600"/>
              <a:t>uiteindelijk </a:t>
            </a:r>
            <a:r>
              <a:rPr sz="1600" b="1"/>
              <a:t>de seks niet meer waard </a:t>
            </a:r>
            <a:r>
              <a:rPr sz="1600"/>
              <a:t>als je dat staat te wachten.”</a:t>
            </a:r>
          </a:p>
        </p:txBody>
      </p:sp>
      <p:sp>
        <p:nvSpPr>
          <p:cNvPr id="883" name="Tijdelijke aanduiding voor inhoud 2"/>
          <p:cNvSpPr txBox="1"/>
          <p:nvPr/>
        </p:nvSpPr>
        <p:spPr>
          <a:xfrm>
            <a:off x="5735952" y="368592"/>
            <a:ext cx="4320577" cy="1785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just">
              <a:defRPr b="1">
                <a:solidFill>
                  <a:schemeClr val="accent1"/>
                </a:solidFill>
              </a:defRPr>
            </a:pPr>
            <a:r>
              <a:t>Openheid naar HIV+ partners door PrEP</a:t>
            </a:r>
          </a:p>
          <a:p>
            <a:pPr algn="just">
              <a:defRPr b="1" i="1"/>
            </a:pPr>
            <a:endParaRPr/>
          </a:p>
          <a:p>
            <a:pPr algn="just">
              <a:defRPr sz="1600" i="1"/>
            </a:pPr>
            <a:r>
              <a:rPr sz="1600"/>
              <a:t>“</a:t>
            </a:r>
            <a:r>
              <a:rPr sz="1600" b="1"/>
              <a:t>Waar ik eerder gewoon een categorie uitsloot</a:t>
            </a:r>
            <a:r>
              <a:rPr sz="1600"/>
              <a:t>, van mensen met HIV detecteerbaar, daar kijk ik allemaal niet naar om, en toch voelde ik gelijk die angst daarvoor. En die angst is nou weg. </a:t>
            </a:r>
            <a:r>
              <a:rPr sz="1600" b="1"/>
              <a:t>Dat maakt mij wel gelukkiger, en een heel stuk gelukkiger. </a:t>
            </a:r>
          </a:p>
        </p:txBody>
      </p:sp>
      <p:sp>
        <p:nvSpPr>
          <p:cNvPr id="884" name="Tekstvak 10"/>
          <p:cNvSpPr txBox="1"/>
          <p:nvPr/>
        </p:nvSpPr>
        <p:spPr>
          <a:xfrm>
            <a:off x="1571490" y="6544858"/>
            <a:ext cx="8731164"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rPr dirty="0"/>
              <a:t>Hanne Zimmermann</a:t>
            </a:r>
            <a:r>
              <a:rPr lang="nl-NL" dirty="0"/>
              <a:t> et al</a:t>
            </a:r>
            <a:r>
              <a:rPr dirty="0"/>
              <a:t>, JIAS 2019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2A8E2-37E7-43EC-A972-08A83BDC1D57}"/>
              </a:ext>
            </a:extLst>
          </p:cNvPr>
          <p:cNvSpPr>
            <a:spLocks noGrp="1"/>
          </p:cNvSpPr>
          <p:nvPr>
            <p:ph type="ctrTitle"/>
          </p:nvPr>
        </p:nvSpPr>
        <p:spPr/>
        <p:txBody>
          <a:bodyPr/>
          <a:lstStyle/>
          <a:p>
            <a:r>
              <a:rPr lang="nl-NL" dirty="0"/>
              <a:t>Informatie over </a:t>
            </a:r>
            <a:r>
              <a:rPr lang="nl-NL" dirty="0" err="1"/>
              <a:t>PrEP</a:t>
            </a:r>
            <a:r>
              <a:rPr lang="nl-NL" dirty="0"/>
              <a:t> voor jongeren</a:t>
            </a:r>
            <a:br>
              <a:rPr lang="nl-NL" dirty="0"/>
            </a:br>
            <a:endParaRPr lang="nl-NL" dirty="0"/>
          </a:p>
        </p:txBody>
      </p:sp>
      <p:sp>
        <p:nvSpPr>
          <p:cNvPr id="3" name="Ondertitel 2">
            <a:extLst>
              <a:ext uri="{FF2B5EF4-FFF2-40B4-BE49-F238E27FC236}">
                <a16:creationId xmlns:a16="http://schemas.microsoft.com/office/drawing/2014/main" id="{F7909734-7120-4161-823B-C305A0E9687D}"/>
              </a:ext>
            </a:extLst>
          </p:cNvPr>
          <p:cNvSpPr>
            <a:spLocks noGrp="1"/>
          </p:cNvSpPr>
          <p:nvPr>
            <p:ph type="subTitle" idx="1"/>
          </p:nvPr>
        </p:nvSpPr>
        <p:spPr>
          <a:xfrm>
            <a:off x="1200000" y="3789048"/>
            <a:ext cx="9792000" cy="1752600"/>
          </a:xfrm>
        </p:spPr>
        <p:txBody>
          <a:bodyPr/>
          <a:lstStyle/>
          <a:p>
            <a:endParaRPr lang="nl-NL"/>
          </a:p>
        </p:txBody>
      </p:sp>
    </p:spTree>
    <p:extLst>
      <p:ext uri="{BB962C8B-B14F-4D97-AF65-F5344CB8AC3E}">
        <p14:creationId xmlns:p14="http://schemas.microsoft.com/office/powerpoint/2010/main" val="3502141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D66C9-7AEF-4C81-9B02-5DF0699A4897}"/>
              </a:ext>
            </a:extLst>
          </p:cNvPr>
          <p:cNvSpPr>
            <a:spLocks noGrp="1"/>
          </p:cNvSpPr>
          <p:nvPr>
            <p:ph type="title"/>
          </p:nvPr>
        </p:nvSpPr>
        <p:spPr>
          <a:xfrm>
            <a:off x="1145340" y="998676"/>
            <a:ext cx="10128000" cy="1143000"/>
          </a:xfrm>
        </p:spPr>
        <p:txBody>
          <a:bodyPr/>
          <a:lstStyle/>
          <a:p>
            <a:r>
              <a:rPr lang="nl-NL" dirty="0"/>
              <a:t>Sense.info</a:t>
            </a:r>
          </a:p>
        </p:txBody>
      </p:sp>
      <p:pic>
        <p:nvPicPr>
          <p:cNvPr id="4" name="Afbeelding 3" descr="PrEP voorkomt hiv | Sense.info en nog 4 andere pagina's - Werk - Microsoft​ Edge">
            <a:extLst>
              <a:ext uri="{FF2B5EF4-FFF2-40B4-BE49-F238E27FC236}">
                <a16:creationId xmlns:a16="http://schemas.microsoft.com/office/drawing/2014/main" id="{99102047-BD39-4746-B9E5-0984D65BD1CC}"/>
              </a:ext>
            </a:extLst>
          </p:cNvPr>
          <p:cNvPicPr>
            <a:picLocks noChangeAspect="1"/>
          </p:cNvPicPr>
          <p:nvPr/>
        </p:nvPicPr>
        <p:blipFill rotWithShape="1">
          <a:blip r:embed="rId2"/>
          <a:srcRect l="18254" t="10748" r="35234" b="5333"/>
          <a:stretch/>
        </p:blipFill>
        <p:spPr>
          <a:xfrm>
            <a:off x="4925844" y="217045"/>
            <a:ext cx="6527520" cy="6423910"/>
          </a:xfrm>
          <a:prstGeom prst="rect">
            <a:avLst/>
          </a:prstGeom>
        </p:spPr>
      </p:pic>
    </p:spTree>
    <p:extLst>
      <p:ext uri="{BB962C8B-B14F-4D97-AF65-F5344CB8AC3E}">
        <p14:creationId xmlns:p14="http://schemas.microsoft.com/office/powerpoint/2010/main" val="2974651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Home | Your Situation, Your Sexpartner, Your Prevention en nog 4 andere pagina's - Werk - Microsoft​ Edge">
            <a:extLst>
              <a:ext uri="{FF2B5EF4-FFF2-40B4-BE49-F238E27FC236}">
                <a16:creationId xmlns:a16="http://schemas.microsoft.com/office/drawing/2014/main" id="{28D4CA40-6212-40DB-87F0-933749333BFF}"/>
              </a:ext>
            </a:extLst>
          </p:cNvPr>
          <p:cNvPicPr>
            <a:picLocks noChangeAspect="1"/>
          </p:cNvPicPr>
          <p:nvPr/>
        </p:nvPicPr>
        <p:blipFill rotWithShape="1">
          <a:blip r:embed="rId2"/>
          <a:srcRect l="23422" t="22929" r="21206" b="13456"/>
          <a:stretch/>
        </p:blipFill>
        <p:spPr>
          <a:xfrm>
            <a:off x="65196" y="2438866"/>
            <a:ext cx="6750900" cy="4230565"/>
          </a:xfrm>
          <a:prstGeom prst="rect">
            <a:avLst/>
          </a:prstGeom>
        </p:spPr>
      </p:pic>
      <p:pic>
        <p:nvPicPr>
          <p:cNvPr id="7" name="Afbeelding 6" descr="Home | Your Situation, Your Sexpartner, Your Prevention en nog 4 andere pagina's - Werk - Microsoft​ Edge">
            <a:extLst>
              <a:ext uri="{FF2B5EF4-FFF2-40B4-BE49-F238E27FC236}">
                <a16:creationId xmlns:a16="http://schemas.microsoft.com/office/drawing/2014/main" id="{E8AAFA5A-A21A-4341-9324-645634508F0D}"/>
              </a:ext>
            </a:extLst>
          </p:cNvPr>
          <p:cNvPicPr>
            <a:picLocks noChangeAspect="1"/>
          </p:cNvPicPr>
          <p:nvPr/>
        </p:nvPicPr>
        <p:blipFill rotWithShape="1">
          <a:blip r:embed="rId3"/>
          <a:srcRect l="22887" t="23072" r="22479" b="2724"/>
          <a:stretch/>
        </p:blipFill>
        <p:spPr>
          <a:xfrm>
            <a:off x="6421211" y="2372016"/>
            <a:ext cx="5815061" cy="4320576"/>
          </a:xfrm>
          <a:prstGeom prst="rect">
            <a:avLst/>
          </a:prstGeom>
        </p:spPr>
      </p:pic>
      <p:sp>
        <p:nvSpPr>
          <p:cNvPr id="8" name="Titel 7">
            <a:extLst>
              <a:ext uri="{FF2B5EF4-FFF2-40B4-BE49-F238E27FC236}">
                <a16:creationId xmlns:a16="http://schemas.microsoft.com/office/drawing/2014/main" id="{C3489161-68B2-484A-A696-CA1A6578029E}"/>
              </a:ext>
            </a:extLst>
          </p:cNvPr>
          <p:cNvSpPr>
            <a:spLocks noGrp="1"/>
          </p:cNvSpPr>
          <p:nvPr>
            <p:ph type="title"/>
          </p:nvPr>
        </p:nvSpPr>
        <p:spPr>
          <a:xfrm>
            <a:off x="1145340" y="908664"/>
            <a:ext cx="10128000" cy="1143000"/>
          </a:xfrm>
        </p:spPr>
        <p:txBody>
          <a:bodyPr/>
          <a:lstStyle/>
          <a:p>
            <a:r>
              <a:rPr lang="nl-NL" dirty="0"/>
              <a:t>Yoursex.nl</a:t>
            </a:r>
          </a:p>
        </p:txBody>
      </p:sp>
    </p:spTree>
    <p:extLst>
      <p:ext uri="{BB962C8B-B14F-4D97-AF65-F5344CB8AC3E}">
        <p14:creationId xmlns:p14="http://schemas.microsoft.com/office/powerpoint/2010/main" val="1747729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7BA9B-F6F8-4EBB-A772-871068C5DAF8}"/>
              </a:ext>
            </a:extLst>
          </p:cNvPr>
          <p:cNvSpPr>
            <a:spLocks noGrp="1"/>
          </p:cNvSpPr>
          <p:nvPr>
            <p:ph type="title"/>
          </p:nvPr>
        </p:nvSpPr>
        <p:spPr>
          <a:xfrm>
            <a:off x="1235352" y="548616"/>
            <a:ext cx="10128000" cy="1143000"/>
          </a:xfrm>
        </p:spPr>
        <p:txBody>
          <a:bodyPr/>
          <a:lstStyle/>
          <a:p>
            <a:r>
              <a:rPr lang="nl-NL" dirty="0"/>
              <a:t>Mantotman.nl</a:t>
            </a:r>
          </a:p>
        </p:txBody>
      </p:sp>
      <p:pic>
        <p:nvPicPr>
          <p:cNvPr id="4" name="Afbeelding 3" descr="PrEP tegen hiv | Man tot Man en nog 4 andere pagina's - Werk - Microsoft​ Edge">
            <a:extLst>
              <a:ext uri="{FF2B5EF4-FFF2-40B4-BE49-F238E27FC236}">
                <a16:creationId xmlns:a16="http://schemas.microsoft.com/office/drawing/2014/main" id="{50B90806-FC45-4E2F-BDF7-B3EDD887DEE9}"/>
              </a:ext>
            </a:extLst>
          </p:cNvPr>
          <p:cNvPicPr>
            <a:picLocks noChangeAspect="1"/>
          </p:cNvPicPr>
          <p:nvPr/>
        </p:nvPicPr>
        <p:blipFill rotWithShape="1">
          <a:blip r:embed="rId2"/>
          <a:srcRect l="16928" t="13455" r="2012" b="1273"/>
          <a:stretch/>
        </p:blipFill>
        <p:spPr>
          <a:xfrm>
            <a:off x="2765556" y="1401229"/>
            <a:ext cx="9181224" cy="5268203"/>
          </a:xfrm>
          <a:prstGeom prst="rect">
            <a:avLst/>
          </a:prstGeom>
        </p:spPr>
      </p:pic>
    </p:spTree>
    <p:extLst>
      <p:ext uri="{BB962C8B-B14F-4D97-AF65-F5344CB8AC3E}">
        <p14:creationId xmlns:p14="http://schemas.microsoft.com/office/powerpoint/2010/main" val="1940752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itel 3"/>
          <p:cNvSpPr txBox="1">
            <a:spLocks noGrp="1"/>
          </p:cNvSpPr>
          <p:nvPr>
            <p:ph type="title"/>
          </p:nvPr>
        </p:nvSpPr>
        <p:spPr>
          <a:xfrm>
            <a:off x="1188696" y="1268712"/>
            <a:ext cx="10128000" cy="1143000"/>
          </a:xfrm>
          <a:prstGeom prst="rect">
            <a:avLst/>
          </a:prstGeom>
        </p:spPr>
        <p:txBody>
          <a:bodyPr/>
          <a:lstStyle/>
          <a:p>
            <a:r>
              <a:rPr dirty="0"/>
              <a:t>Wat is </a:t>
            </a:r>
            <a:r>
              <a:rPr dirty="0" err="1"/>
              <a:t>PrEP</a:t>
            </a:r>
            <a:r>
              <a:rPr dirty="0"/>
              <a:t>?</a:t>
            </a:r>
            <a:r>
              <a:rPr lang="nl-NL" dirty="0"/>
              <a:t/>
            </a:r>
            <a:br>
              <a:rPr lang="nl-NL" dirty="0"/>
            </a:br>
            <a:r>
              <a:rPr lang="nl-NL" dirty="0"/>
              <a:t>Pre-Expositie Profylaxe</a:t>
            </a:r>
            <a:br>
              <a:rPr lang="nl-NL" dirty="0"/>
            </a:br>
            <a:r>
              <a:rPr lang="nl-NL" dirty="0"/>
              <a:t>Eigenlijk moeten we zeggen: Hiv-</a:t>
            </a:r>
            <a:r>
              <a:rPr lang="nl-NL" dirty="0" err="1"/>
              <a:t>PrEP</a:t>
            </a:r>
            <a:endParaRPr dirty="0"/>
          </a:p>
        </p:txBody>
      </p:sp>
      <p:sp>
        <p:nvSpPr>
          <p:cNvPr id="2" name="Tijdelijke aanduiding voor inhoud 1">
            <a:extLst>
              <a:ext uri="{FF2B5EF4-FFF2-40B4-BE49-F238E27FC236}">
                <a16:creationId xmlns:a16="http://schemas.microsoft.com/office/drawing/2014/main" id="{60405990-594E-438D-AD98-67049FA12D1D}"/>
              </a:ext>
            </a:extLst>
          </p:cNvPr>
          <p:cNvSpPr>
            <a:spLocks noGrp="1"/>
          </p:cNvSpPr>
          <p:nvPr>
            <p:ph idx="1"/>
          </p:nvPr>
        </p:nvSpPr>
        <p:spPr>
          <a:xfrm>
            <a:off x="1178068" y="3149439"/>
            <a:ext cx="10128000" cy="2787175"/>
          </a:xfrm>
        </p:spPr>
        <p:txBody>
          <a:bodyPr/>
          <a:lstStyle/>
          <a:p>
            <a:r>
              <a:rPr lang="nl-NL" dirty="0"/>
              <a:t>Terminologie:</a:t>
            </a:r>
          </a:p>
          <a:p>
            <a:r>
              <a:rPr lang="nl-NL" dirty="0"/>
              <a:t>MSM: mannen die seks hebben met mannen</a:t>
            </a:r>
          </a:p>
          <a:p>
            <a:endParaRPr lang="nl-NL" dirty="0"/>
          </a:p>
        </p:txBody>
      </p:sp>
      <p:pic>
        <p:nvPicPr>
          <p:cNvPr id="8" name="Picture 2" descr="Picture 2">
            <a:extLst>
              <a:ext uri="{FF2B5EF4-FFF2-40B4-BE49-F238E27FC236}">
                <a16:creationId xmlns:a16="http://schemas.microsoft.com/office/drawing/2014/main" id="{5C371A04-2E3F-4605-9A73-502E0A29FDD8}"/>
              </a:ext>
            </a:extLst>
          </p:cNvPr>
          <p:cNvPicPr>
            <a:picLocks noChangeAspect="1"/>
          </p:cNvPicPr>
          <p:nvPr/>
        </p:nvPicPr>
        <p:blipFill>
          <a:blip r:embed="rId2">
            <a:extLst/>
          </a:blip>
          <a:stretch>
            <a:fillRect/>
          </a:stretch>
        </p:blipFill>
        <p:spPr>
          <a:xfrm>
            <a:off x="1277846" y="4329119"/>
            <a:ext cx="7132951" cy="2349802"/>
          </a:xfrm>
          <a:prstGeom prst="rect">
            <a:avLst/>
          </a:prstGeom>
          <a:ln w="12700">
            <a:miter lim="400000"/>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9E165-E7F7-43DE-93E3-CEB018ED09E6}"/>
              </a:ext>
            </a:extLst>
          </p:cNvPr>
          <p:cNvSpPr>
            <a:spLocks noGrp="1"/>
          </p:cNvSpPr>
          <p:nvPr>
            <p:ph type="title"/>
          </p:nvPr>
        </p:nvSpPr>
        <p:spPr>
          <a:xfrm>
            <a:off x="1235352" y="368592"/>
            <a:ext cx="10128000" cy="1143000"/>
          </a:xfrm>
        </p:spPr>
        <p:txBody>
          <a:bodyPr/>
          <a:lstStyle/>
          <a:p>
            <a:r>
              <a:rPr lang="nl-NL" dirty="0"/>
              <a:t>Spreekuur Centrum voor seksuele Gezondheid van een GGD (25 in Nederland)</a:t>
            </a:r>
          </a:p>
        </p:txBody>
      </p:sp>
      <p:pic>
        <p:nvPicPr>
          <p:cNvPr id="4" name="Afbeelding 3" descr="Jongerenspreekuur tot 25 jaar (Sense) - GGD Amsterdam en nog 4 andere pagina's - Werk - Microsoft​ Edge">
            <a:extLst>
              <a:ext uri="{FF2B5EF4-FFF2-40B4-BE49-F238E27FC236}">
                <a16:creationId xmlns:a16="http://schemas.microsoft.com/office/drawing/2014/main" id="{B9C47F7F-7B54-490C-AFBA-1C39B291C949}"/>
              </a:ext>
            </a:extLst>
          </p:cNvPr>
          <p:cNvPicPr>
            <a:picLocks noChangeAspect="1"/>
          </p:cNvPicPr>
          <p:nvPr/>
        </p:nvPicPr>
        <p:blipFill rotWithShape="1">
          <a:blip r:embed="rId2"/>
          <a:srcRect l="19730" t="10560" r="24898" b="6687"/>
          <a:stretch/>
        </p:blipFill>
        <p:spPr>
          <a:xfrm>
            <a:off x="5332548" y="1448736"/>
            <a:ext cx="6210828" cy="5063021"/>
          </a:xfrm>
          <a:prstGeom prst="rect">
            <a:avLst/>
          </a:prstGeom>
        </p:spPr>
      </p:pic>
      <p:pic>
        <p:nvPicPr>
          <p:cNvPr id="6" name="Afbeelding 5" descr="Soa en seksualiteit - GGD Amsterdam en nog 4 andere pagina's - Werk - Microsoft​ Edge">
            <a:extLst>
              <a:ext uri="{FF2B5EF4-FFF2-40B4-BE49-F238E27FC236}">
                <a16:creationId xmlns:a16="http://schemas.microsoft.com/office/drawing/2014/main" id="{5EFC8E9C-A9E2-4BD0-8854-B7C5436A939E}"/>
              </a:ext>
            </a:extLst>
          </p:cNvPr>
          <p:cNvPicPr>
            <a:picLocks noChangeAspect="1"/>
          </p:cNvPicPr>
          <p:nvPr/>
        </p:nvPicPr>
        <p:blipFill rotWithShape="1">
          <a:blip r:embed="rId3"/>
          <a:srcRect l="18992" t="29697" r="14563" b="18868"/>
          <a:stretch/>
        </p:blipFill>
        <p:spPr>
          <a:xfrm>
            <a:off x="65196" y="4059083"/>
            <a:ext cx="5756031" cy="2430325"/>
          </a:xfrm>
          <a:prstGeom prst="rect">
            <a:avLst/>
          </a:prstGeom>
        </p:spPr>
      </p:pic>
    </p:spTree>
    <p:extLst>
      <p:ext uri="{BB962C8B-B14F-4D97-AF65-F5344CB8AC3E}">
        <p14:creationId xmlns:p14="http://schemas.microsoft.com/office/powerpoint/2010/main" val="3145052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C8C23-D26E-4295-B80B-69771319A027}"/>
              </a:ext>
            </a:extLst>
          </p:cNvPr>
          <p:cNvSpPr>
            <a:spLocks noGrp="1"/>
          </p:cNvSpPr>
          <p:nvPr>
            <p:ph type="title"/>
          </p:nvPr>
        </p:nvSpPr>
        <p:spPr/>
        <p:txBody>
          <a:bodyPr/>
          <a:lstStyle/>
          <a:p>
            <a:r>
              <a:rPr lang="nl-NL" dirty="0" err="1"/>
              <a:t>Social</a:t>
            </a:r>
            <a:r>
              <a:rPr lang="nl-NL" dirty="0"/>
              <a:t> media… dat weten jullie leerlingen beter dan ik…</a:t>
            </a:r>
            <a:br>
              <a:rPr lang="nl-NL" dirty="0"/>
            </a:br>
            <a:r>
              <a:rPr lang="nl-NL" dirty="0"/>
              <a:t/>
            </a:r>
            <a:br>
              <a:rPr lang="nl-NL" dirty="0"/>
            </a:br>
            <a:r>
              <a:rPr lang="nl-NL" dirty="0"/>
              <a:t>Instagram accounts:</a:t>
            </a:r>
            <a:br>
              <a:rPr lang="nl-NL" dirty="0"/>
            </a:br>
            <a:r>
              <a:rPr lang="nl-NL" dirty="0"/>
              <a:t>@csga020</a:t>
            </a:r>
            <a:br>
              <a:rPr lang="nl-NL" dirty="0"/>
            </a:br>
            <a:r>
              <a:rPr lang="nl-NL" dirty="0"/>
              <a:t>@MEIJT</a:t>
            </a:r>
          </a:p>
        </p:txBody>
      </p:sp>
    </p:spTree>
    <p:extLst>
      <p:ext uri="{BB962C8B-B14F-4D97-AF65-F5344CB8AC3E}">
        <p14:creationId xmlns:p14="http://schemas.microsoft.com/office/powerpoint/2010/main" val="3833190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CA8BF-5376-40B9-B9A8-63F821BD2033}"/>
              </a:ext>
            </a:extLst>
          </p:cNvPr>
          <p:cNvSpPr>
            <a:spLocks noGrp="1"/>
          </p:cNvSpPr>
          <p:nvPr>
            <p:ph type="ctrTitle"/>
          </p:nvPr>
        </p:nvSpPr>
        <p:spPr/>
        <p:txBody>
          <a:bodyPr/>
          <a:lstStyle/>
          <a:p>
            <a:r>
              <a:rPr lang="nl-NL" dirty="0"/>
              <a:t>Hoe kan je </a:t>
            </a:r>
            <a:r>
              <a:rPr lang="nl-NL" dirty="0" err="1"/>
              <a:t>PrEP</a:t>
            </a:r>
            <a:r>
              <a:rPr lang="nl-NL" dirty="0"/>
              <a:t> krijgen in Nederland?</a:t>
            </a:r>
            <a:br>
              <a:rPr lang="nl-NL" dirty="0"/>
            </a:br>
            <a:endParaRPr lang="nl-NL" dirty="0"/>
          </a:p>
        </p:txBody>
      </p:sp>
      <p:sp>
        <p:nvSpPr>
          <p:cNvPr id="3" name="Ondertitel 2">
            <a:extLst>
              <a:ext uri="{FF2B5EF4-FFF2-40B4-BE49-F238E27FC236}">
                <a16:creationId xmlns:a16="http://schemas.microsoft.com/office/drawing/2014/main" id="{D4F82CD0-69DC-41E5-A41A-D2E7672EACC1}"/>
              </a:ext>
            </a:extLst>
          </p:cNvPr>
          <p:cNvSpPr>
            <a:spLocks noGrp="1"/>
          </p:cNvSpPr>
          <p:nvPr>
            <p:ph type="subTitle" idx="1"/>
          </p:nvPr>
        </p:nvSpPr>
        <p:spPr>
          <a:xfrm>
            <a:off x="1308060" y="3519012"/>
            <a:ext cx="9792000" cy="1752600"/>
          </a:xfrm>
        </p:spPr>
        <p:txBody>
          <a:bodyPr/>
          <a:lstStyle/>
          <a:p>
            <a:endParaRPr lang="nl-NL"/>
          </a:p>
        </p:txBody>
      </p:sp>
      <p:pic>
        <p:nvPicPr>
          <p:cNvPr id="4" name="Picture 2" descr="Picture 2">
            <a:extLst>
              <a:ext uri="{FF2B5EF4-FFF2-40B4-BE49-F238E27FC236}">
                <a16:creationId xmlns:a16="http://schemas.microsoft.com/office/drawing/2014/main" id="{3DC5943D-4773-4179-9D23-79D7C89DA83D}"/>
              </a:ext>
            </a:extLst>
          </p:cNvPr>
          <p:cNvPicPr>
            <a:picLocks noChangeAspect="1"/>
          </p:cNvPicPr>
          <p:nvPr/>
        </p:nvPicPr>
        <p:blipFill>
          <a:blip r:embed="rId2">
            <a:extLst/>
          </a:blip>
          <a:stretch>
            <a:fillRect/>
          </a:stretch>
        </p:blipFill>
        <p:spPr>
          <a:xfrm>
            <a:off x="6005988" y="2836172"/>
            <a:ext cx="6056482" cy="3915671"/>
          </a:xfrm>
          <a:prstGeom prst="rect">
            <a:avLst/>
          </a:prstGeom>
          <a:ln w="12700">
            <a:miter lim="400000"/>
          </a:ln>
        </p:spPr>
      </p:pic>
    </p:spTree>
    <p:extLst>
      <p:ext uri="{BB962C8B-B14F-4D97-AF65-F5344CB8AC3E}">
        <p14:creationId xmlns:p14="http://schemas.microsoft.com/office/powerpoint/2010/main" val="2521396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27BC43E-AE93-419D-919E-3B4B43A4B68E}"/>
              </a:ext>
            </a:extLst>
          </p:cNvPr>
          <p:cNvSpPr>
            <a:spLocks noGrp="1"/>
          </p:cNvSpPr>
          <p:nvPr>
            <p:ph sz="quarter" idx="13"/>
          </p:nvPr>
        </p:nvSpPr>
        <p:spPr/>
        <p:txBody>
          <a:bodyPr/>
          <a:lstStyle/>
          <a:p>
            <a:r>
              <a:rPr lang="nl-NL" dirty="0"/>
              <a:t>Huisarts</a:t>
            </a:r>
          </a:p>
          <a:p>
            <a:r>
              <a:rPr lang="nl-NL" dirty="0"/>
              <a:t>Voordeel: </a:t>
            </a:r>
          </a:p>
          <a:p>
            <a:r>
              <a:rPr lang="nl-NL" dirty="0"/>
              <a:t>alle zorg bij 1 loket</a:t>
            </a:r>
          </a:p>
          <a:p>
            <a:endParaRPr lang="nl-NL" dirty="0"/>
          </a:p>
          <a:p>
            <a:r>
              <a:rPr lang="nl-NL" dirty="0"/>
              <a:t>Nadeel:</a:t>
            </a:r>
          </a:p>
          <a:p>
            <a:r>
              <a:rPr lang="nl-NL" dirty="0"/>
              <a:t>Niet anoniem, hogere kosten, niet alle huisartsen willen </a:t>
            </a:r>
            <a:r>
              <a:rPr lang="nl-NL" dirty="0" err="1"/>
              <a:t>PrEP</a:t>
            </a:r>
            <a:r>
              <a:rPr lang="nl-NL" dirty="0"/>
              <a:t> verstrekken</a:t>
            </a:r>
          </a:p>
        </p:txBody>
      </p:sp>
      <p:sp>
        <p:nvSpPr>
          <p:cNvPr id="3" name="Tijdelijke aanduiding voor inhoud 2">
            <a:extLst>
              <a:ext uri="{FF2B5EF4-FFF2-40B4-BE49-F238E27FC236}">
                <a16:creationId xmlns:a16="http://schemas.microsoft.com/office/drawing/2014/main" id="{8C767770-FF95-4B5F-881D-BE781EF738F6}"/>
              </a:ext>
            </a:extLst>
          </p:cNvPr>
          <p:cNvSpPr>
            <a:spLocks noGrp="1"/>
          </p:cNvSpPr>
          <p:nvPr>
            <p:ph sz="quarter" idx="14"/>
          </p:nvPr>
        </p:nvSpPr>
        <p:spPr/>
        <p:txBody>
          <a:bodyPr/>
          <a:lstStyle/>
          <a:p>
            <a:r>
              <a:rPr lang="nl-NL" dirty="0"/>
              <a:t>GGD, via nationale </a:t>
            </a:r>
            <a:r>
              <a:rPr lang="nl-NL" dirty="0" err="1"/>
              <a:t>PrEP</a:t>
            </a:r>
            <a:r>
              <a:rPr lang="nl-NL" dirty="0"/>
              <a:t> pilot</a:t>
            </a:r>
          </a:p>
          <a:p>
            <a:r>
              <a:rPr lang="nl-NL" dirty="0"/>
              <a:t>Voordeel: </a:t>
            </a:r>
          </a:p>
          <a:p>
            <a:r>
              <a:rPr lang="nl-NL" dirty="0"/>
              <a:t>soa testen (4 keer per jaar) gratis, niet van eigen risico, kosten </a:t>
            </a:r>
            <a:r>
              <a:rPr lang="nl-NL" dirty="0" err="1"/>
              <a:t>PrEP</a:t>
            </a:r>
            <a:r>
              <a:rPr lang="nl-NL" dirty="0"/>
              <a:t> laag (7,50 voor 30 tabletten)</a:t>
            </a:r>
          </a:p>
          <a:p>
            <a:r>
              <a:rPr lang="nl-NL" dirty="0"/>
              <a:t>Mag anoniem</a:t>
            </a:r>
          </a:p>
          <a:p>
            <a:endParaRPr lang="nl-NL" dirty="0"/>
          </a:p>
          <a:p>
            <a:r>
              <a:rPr lang="nl-NL" dirty="0"/>
              <a:t>Nadeel:</a:t>
            </a:r>
          </a:p>
          <a:p>
            <a:r>
              <a:rPr lang="nl-NL" dirty="0"/>
              <a:t>Beperkte capaciteit, meeste regio’s hebben geen plek meer</a:t>
            </a:r>
          </a:p>
          <a:p>
            <a:endParaRPr lang="nl-NL" dirty="0"/>
          </a:p>
          <a:p>
            <a:endParaRPr lang="nl-NL" dirty="0"/>
          </a:p>
        </p:txBody>
      </p:sp>
      <p:sp>
        <p:nvSpPr>
          <p:cNvPr id="4" name="Titel 3">
            <a:extLst>
              <a:ext uri="{FF2B5EF4-FFF2-40B4-BE49-F238E27FC236}">
                <a16:creationId xmlns:a16="http://schemas.microsoft.com/office/drawing/2014/main" id="{F0BB8DFF-FBE4-4B7E-AE2A-47CE964DF769}"/>
              </a:ext>
            </a:extLst>
          </p:cNvPr>
          <p:cNvSpPr>
            <a:spLocks noGrp="1"/>
          </p:cNvSpPr>
          <p:nvPr>
            <p:ph type="title"/>
          </p:nvPr>
        </p:nvSpPr>
        <p:spPr/>
        <p:txBody>
          <a:bodyPr/>
          <a:lstStyle/>
          <a:p>
            <a:r>
              <a:rPr lang="nl-NL" dirty="0" err="1"/>
              <a:t>PrEP</a:t>
            </a:r>
            <a:r>
              <a:rPr lang="nl-NL" dirty="0"/>
              <a:t> beschikbaar via GGD of Huisarts</a:t>
            </a:r>
          </a:p>
        </p:txBody>
      </p:sp>
      <p:grpSp>
        <p:nvGrpSpPr>
          <p:cNvPr id="5" name="Groep 4">
            <a:extLst>
              <a:ext uri="{FF2B5EF4-FFF2-40B4-BE49-F238E27FC236}">
                <a16:creationId xmlns:a16="http://schemas.microsoft.com/office/drawing/2014/main" id="{FE13DB13-F7D4-44CE-A466-ACA18B5170A7}"/>
              </a:ext>
            </a:extLst>
          </p:cNvPr>
          <p:cNvGrpSpPr/>
          <p:nvPr/>
        </p:nvGrpSpPr>
        <p:grpSpPr>
          <a:xfrm>
            <a:off x="8436312" y="59068"/>
            <a:ext cx="3436736" cy="3657600"/>
            <a:chOff x="1145340" y="1448736"/>
            <a:chExt cx="5040672" cy="4682788"/>
          </a:xfrm>
        </p:grpSpPr>
        <p:pic>
          <p:nvPicPr>
            <p:cNvPr id="6" name="Schermafbeelding 2022-11-02 om 15.45.51.png" descr="Schermafbeelding 2022-11-02 om 15.45.51.png">
              <a:extLst>
                <a:ext uri="{FF2B5EF4-FFF2-40B4-BE49-F238E27FC236}">
                  <a16:creationId xmlns:a16="http://schemas.microsoft.com/office/drawing/2014/main" id="{F74FD04C-BD61-4A9A-BE08-C18B932760FC}"/>
                </a:ext>
              </a:extLst>
            </p:cNvPr>
            <p:cNvPicPr>
              <a:picLocks noChangeAspect="1"/>
            </p:cNvPicPr>
            <p:nvPr/>
          </p:nvPicPr>
          <p:blipFill>
            <a:blip r:embed="rId2">
              <a:extLst/>
            </a:blip>
            <a:stretch>
              <a:fillRect/>
            </a:stretch>
          </p:blipFill>
          <p:spPr>
            <a:xfrm>
              <a:off x="1415376" y="3224499"/>
              <a:ext cx="4680624" cy="2907025"/>
            </a:xfrm>
            <a:prstGeom prst="rect">
              <a:avLst/>
            </a:prstGeom>
            <a:ln w="12700">
              <a:miter lim="400000"/>
            </a:ln>
          </p:spPr>
        </p:pic>
        <p:pic>
          <p:nvPicPr>
            <p:cNvPr id="7" name="Afbeelding 6" descr="20220711-PrEP-richtlijn-Nederland-versie-3-update-2022.pdf en nog 4 andere pagina's - Werk - Microsoft​ Edge">
              <a:extLst>
                <a:ext uri="{FF2B5EF4-FFF2-40B4-BE49-F238E27FC236}">
                  <a16:creationId xmlns:a16="http://schemas.microsoft.com/office/drawing/2014/main" id="{BB2AD2C9-030E-4E53-9261-AD6EB3E6C9AC}"/>
                </a:ext>
              </a:extLst>
            </p:cNvPr>
            <p:cNvPicPr>
              <a:picLocks noChangeAspect="1"/>
            </p:cNvPicPr>
            <p:nvPr/>
          </p:nvPicPr>
          <p:blipFill rotWithShape="1">
            <a:blip r:embed="rId3"/>
            <a:srcRect l="28590" t="66129" r="30066" b="9361"/>
            <a:stretch/>
          </p:blipFill>
          <p:spPr>
            <a:xfrm>
              <a:off x="1145340" y="1448736"/>
              <a:ext cx="5040672" cy="1629899"/>
            </a:xfrm>
            <a:prstGeom prst="rect">
              <a:avLst/>
            </a:prstGeom>
          </p:spPr>
        </p:pic>
      </p:grpSp>
    </p:spTree>
    <p:extLst>
      <p:ext uri="{BB962C8B-B14F-4D97-AF65-F5344CB8AC3E}">
        <p14:creationId xmlns:p14="http://schemas.microsoft.com/office/powerpoint/2010/main" val="3063588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Titel 3"/>
          <p:cNvSpPr txBox="1">
            <a:spLocks noGrp="1"/>
          </p:cNvSpPr>
          <p:nvPr>
            <p:ph type="title"/>
          </p:nvPr>
        </p:nvSpPr>
        <p:spPr>
          <a:xfrm>
            <a:off x="2380399" y="299046"/>
            <a:ext cx="7596001" cy="1143001"/>
          </a:xfrm>
          <a:prstGeom prst="rect">
            <a:avLst/>
          </a:prstGeom>
        </p:spPr>
        <p:txBody>
          <a:bodyPr/>
          <a:lstStyle/>
          <a:p>
            <a:pPr algn="ctr"/>
            <a:r>
              <a:t>Dank voor jullie aandacht!</a:t>
            </a:r>
            <a:br/>
            <a:r>
              <a:t>Vragen??</a:t>
            </a:r>
          </a:p>
        </p:txBody>
      </p:sp>
      <p:pic>
        <p:nvPicPr>
          <p:cNvPr id="918" name="Picture 3" descr="Picture 3"/>
          <p:cNvPicPr>
            <a:picLocks noChangeAspect="1"/>
          </p:cNvPicPr>
          <p:nvPr/>
        </p:nvPicPr>
        <p:blipFill>
          <a:blip r:embed="rId2">
            <a:extLst/>
          </a:blip>
          <a:stretch>
            <a:fillRect/>
          </a:stretch>
        </p:blipFill>
        <p:spPr>
          <a:xfrm>
            <a:off x="9696480" y="299046"/>
            <a:ext cx="2121695" cy="2514601"/>
          </a:xfrm>
          <a:prstGeom prst="rect">
            <a:avLst/>
          </a:prstGeom>
          <a:ln w="12700">
            <a:miter lim="400000"/>
          </a:ln>
        </p:spPr>
      </p:pic>
      <p:pic>
        <p:nvPicPr>
          <p:cNvPr id="919" name="onbekend.png" descr="onbekend.png"/>
          <p:cNvPicPr>
            <a:picLocks noChangeAspect="1"/>
          </p:cNvPicPr>
          <p:nvPr/>
        </p:nvPicPr>
        <p:blipFill>
          <a:blip r:embed="rId3">
            <a:extLst/>
          </a:blip>
          <a:stretch>
            <a:fillRect/>
          </a:stretch>
        </p:blipFill>
        <p:spPr>
          <a:xfrm>
            <a:off x="454855" y="3228880"/>
            <a:ext cx="1600352" cy="1600351"/>
          </a:xfrm>
          <a:prstGeom prst="rect">
            <a:avLst/>
          </a:prstGeom>
          <a:ln w="12700">
            <a:miter lim="400000"/>
          </a:ln>
        </p:spPr>
      </p:pic>
      <p:pic>
        <p:nvPicPr>
          <p:cNvPr id="920" name="Picture 3" descr="Picture 3"/>
          <p:cNvPicPr>
            <a:picLocks noChangeAspect="1"/>
          </p:cNvPicPr>
          <p:nvPr/>
        </p:nvPicPr>
        <p:blipFill>
          <a:blip r:embed="rId4">
            <a:extLst/>
          </a:blip>
          <a:stretch>
            <a:fillRect/>
          </a:stretch>
        </p:blipFill>
        <p:spPr>
          <a:xfrm>
            <a:off x="3870068" y="1736868"/>
            <a:ext cx="3022614" cy="4215183"/>
          </a:xfrm>
          <a:prstGeom prst="rect">
            <a:avLst/>
          </a:prstGeom>
          <a:ln w="12700">
            <a:miter lim="400000"/>
          </a:ln>
        </p:spPr>
      </p:pic>
      <p:sp>
        <p:nvSpPr>
          <p:cNvPr id="921" name="PIJL-OMLAAG 1"/>
          <p:cNvSpPr/>
          <p:nvPr/>
        </p:nvSpPr>
        <p:spPr>
          <a:xfrm rot="3426921">
            <a:off x="2675603" y="2818658"/>
            <a:ext cx="467833" cy="1732167"/>
          </a:xfrm>
          <a:custGeom>
            <a:avLst/>
            <a:gdLst/>
            <a:ahLst/>
            <a:cxnLst>
              <a:cxn ang="0">
                <a:pos x="wd2" y="hd2"/>
              </a:cxn>
              <a:cxn ang="5400000">
                <a:pos x="wd2" y="hd2"/>
              </a:cxn>
              <a:cxn ang="10800000">
                <a:pos x="wd2" y="hd2"/>
              </a:cxn>
              <a:cxn ang="16200000">
                <a:pos x="wd2" y="hd2"/>
              </a:cxn>
            </a:cxnLst>
            <a:rect l="0" t="0" r="r" b="b"/>
            <a:pathLst>
              <a:path w="21600" h="21600" extrusionOk="0">
                <a:moveTo>
                  <a:pt x="0" y="18683"/>
                </a:moveTo>
                <a:lnTo>
                  <a:pt x="5400" y="18683"/>
                </a:lnTo>
                <a:lnTo>
                  <a:pt x="5400" y="0"/>
                </a:lnTo>
                <a:lnTo>
                  <a:pt x="16200" y="0"/>
                </a:lnTo>
                <a:lnTo>
                  <a:pt x="16200" y="18683"/>
                </a:lnTo>
                <a:lnTo>
                  <a:pt x="21600" y="18683"/>
                </a:lnTo>
                <a:lnTo>
                  <a:pt x="10800" y="21600"/>
                </a:lnTo>
                <a:close/>
              </a:path>
            </a:pathLst>
          </a:custGeom>
          <a:solidFill>
            <a:schemeClr val="accent1"/>
          </a:solidFill>
          <a:ln w="25400">
            <a:solidFill>
              <a:srgbClr val="BA0000"/>
            </a:solidFill>
          </a:ln>
        </p:spPr>
        <p:txBody>
          <a:bodyPr lIns="45719" rIns="45719" anchor="ctr"/>
          <a:lstStyle/>
          <a:p>
            <a:pPr algn="ctr">
              <a:defRPr>
                <a:solidFill>
                  <a:srgbClr val="FFFFFF"/>
                </a:solidFill>
              </a:defRPr>
            </a:pPr>
            <a:endParaRPr/>
          </a:p>
        </p:txBody>
      </p:sp>
      <p:sp>
        <p:nvSpPr>
          <p:cNvPr id="922" name="Tekst"/>
          <p:cNvSpPr txBox="1"/>
          <p:nvPr/>
        </p:nvSpPr>
        <p:spPr>
          <a:xfrm>
            <a:off x="5835043" y="3289301"/>
            <a:ext cx="65" cy="276999"/>
          </a:xfrm>
          <a:prstGeom prst="rect">
            <a:avLst/>
          </a:prstGeom>
          <a:ln w="12700">
            <a:miter lim="400000"/>
          </a:ln>
        </p:spPr>
        <p:txBody>
          <a:bodyPr wrap="none" lIns="0" tIns="0" rIns="0" bIns="0">
            <a:spAutoFit/>
          </a:bodyPr>
          <a:lstStyle/>
          <a:p>
            <a:endParaRPr/>
          </a:p>
        </p:txBody>
      </p:sp>
      <p:sp>
        <p:nvSpPr>
          <p:cNvPr id="923" name="https://www.nvmm.nl/media/4213/2021-1-29e-jaargang-2021-nummer-1-ocr.pdf"/>
          <p:cNvSpPr txBox="1"/>
          <p:nvPr/>
        </p:nvSpPr>
        <p:spPr>
          <a:xfrm>
            <a:off x="1924958" y="6246872"/>
            <a:ext cx="8873198"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r>
              <a:rPr lang="nl-NL" b="1" dirty="0"/>
              <a:t>Meer lezen</a:t>
            </a:r>
            <a:r>
              <a:rPr lang="nl-NL" dirty="0"/>
              <a:t>? </a:t>
            </a:r>
            <a:r>
              <a:rPr dirty="0">
                <a:hlinkClick r:id="rId5"/>
              </a:rPr>
              <a:t>https://www.nvmm.nl/media/4213/2021-1-29e-jaargang-2021-nummer-1-ocr.pdf</a:t>
            </a:r>
            <a:endParaRPr lang="nl-NL" dirty="0"/>
          </a:p>
          <a:p>
            <a:r>
              <a:rPr lang="nl-NL" dirty="0"/>
              <a:t>Filmpje: </a:t>
            </a:r>
            <a:r>
              <a:rPr lang="nl-NL" dirty="0">
                <a:hlinkClick r:id="rId6"/>
              </a:rPr>
              <a:t>Wat is PREP? Arts Kenneth legt het uit. - YouTube</a:t>
            </a:r>
            <a:endParaRPr dirty="0"/>
          </a:p>
        </p:txBody>
      </p:sp>
      <p:sp>
        <p:nvSpPr>
          <p:cNvPr id="2" name="Tekstvak 1">
            <a:extLst>
              <a:ext uri="{FF2B5EF4-FFF2-40B4-BE49-F238E27FC236}">
                <a16:creationId xmlns:a16="http://schemas.microsoft.com/office/drawing/2014/main" id="{DF389038-2F0E-4059-9BB3-5741D9E6BB48}"/>
              </a:ext>
            </a:extLst>
          </p:cNvPr>
          <p:cNvSpPr txBox="1"/>
          <p:nvPr/>
        </p:nvSpPr>
        <p:spPr>
          <a:xfrm>
            <a:off x="965316" y="5049216"/>
            <a:ext cx="2099785" cy="830997"/>
          </a:xfrm>
          <a:prstGeom prst="rect">
            <a:avLst/>
          </a:prstGeom>
          <a:noFill/>
          <a:ln>
            <a:solidFill>
              <a:schemeClr val="accent1"/>
            </a:solidFill>
          </a:ln>
        </p:spPr>
        <p:txBody>
          <a:bodyPr wrap="square" lIns="0" tIns="0" rIns="0" bIns="0" rtlCol="0">
            <a:spAutoFit/>
          </a:bodyPr>
          <a:lstStyle/>
          <a:p>
            <a:r>
              <a:rPr lang="nl-NL" dirty="0"/>
              <a:t>Voor vragen: ehoornenborg@ggd.amsterdam.nl</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0F298-8162-4AD4-983C-EEBAD8342ED6}"/>
              </a:ext>
            </a:extLst>
          </p:cNvPr>
          <p:cNvSpPr>
            <a:spLocks noGrp="1"/>
          </p:cNvSpPr>
          <p:nvPr>
            <p:ph type="ctrTitle"/>
          </p:nvPr>
        </p:nvSpPr>
        <p:spPr/>
        <p:txBody>
          <a:bodyPr/>
          <a:lstStyle/>
          <a:p>
            <a:r>
              <a:rPr lang="nl-NL" dirty="0"/>
              <a:t>Extra slides &amp; toekomst van </a:t>
            </a:r>
            <a:r>
              <a:rPr lang="nl-NL" dirty="0" err="1"/>
              <a:t>PrEP</a:t>
            </a:r>
            <a:endParaRPr lang="nl-NL" dirty="0"/>
          </a:p>
        </p:txBody>
      </p:sp>
      <p:sp>
        <p:nvSpPr>
          <p:cNvPr id="3" name="Ondertitel 2">
            <a:extLst>
              <a:ext uri="{FF2B5EF4-FFF2-40B4-BE49-F238E27FC236}">
                <a16:creationId xmlns:a16="http://schemas.microsoft.com/office/drawing/2014/main" id="{52A1D3A4-991F-443A-AF03-A3CAF11372F4}"/>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391853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E45D374-3C4C-46D7-A1B2-4AB23A5493EF}"/>
              </a:ext>
            </a:extLst>
          </p:cNvPr>
          <p:cNvSpPr>
            <a:spLocks noGrp="1"/>
          </p:cNvSpPr>
          <p:nvPr>
            <p:ph type="title"/>
          </p:nvPr>
        </p:nvSpPr>
        <p:spPr/>
        <p:txBody>
          <a:bodyPr/>
          <a:lstStyle/>
          <a:p>
            <a:r>
              <a:rPr lang="nl-NL" dirty="0"/>
              <a:t>-Onzeker wat er gebeurt na afloop van de </a:t>
            </a:r>
            <a:r>
              <a:rPr lang="nl-NL" dirty="0" err="1"/>
              <a:t>PrEP</a:t>
            </a:r>
            <a:r>
              <a:rPr lang="nl-NL" dirty="0"/>
              <a:t> pilot in 2024</a:t>
            </a:r>
            <a:br>
              <a:rPr lang="nl-NL" dirty="0"/>
            </a:br>
            <a:r>
              <a:rPr lang="nl-NL" dirty="0"/>
              <a:t>-Nieuwe middelen in de pijplijn, maar prijs (patent) is een probleem</a:t>
            </a:r>
          </a:p>
        </p:txBody>
      </p:sp>
    </p:spTree>
    <p:extLst>
      <p:ext uri="{BB962C8B-B14F-4D97-AF65-F5344CB8AC3E}">
        <p14:creationId xmlns:p14="http://schemas.microsoft.com/office/powerpoint/2010/main" val="3622877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Title 1"/>
          <p:cNvSpPr txBox="1">
            <a:spLocks noGrp="1"/>
          </p:cNvSpPr>
          <p:nvPr>
            <p:ph type="title"/>
          </p:nvPr>
        </p:nvSpPr>
        <p:spPr>
          <a:xfrm>
            <a:off x="3071664" y="548679"/>
            <a:ext cx="7886701" cy="1325564"/>
          </a:xfrm>
          <a:prstGeom prst="rect">
            <a:avLst/>
          </a:prstGeom>
        </p:spPr>
        <p:txBody>
          <a:bodyPr/>
          <a:lstStyle/>
          <a:p>
            <a:r>
              <a:t>Dutch guidelines</a:t>
            </a:r>
          </a:p>
        </p:txBody>
      </p:sp>
      <p:pic>
        <p:nvPicPr>
          <p:cNvPr id="895" name="Content Placeholder 3" descr="Content Placeholder 3"/>
          <p:cNvPicPr>
            <a:picLocks noChangeAspect="1"/>
          </p:cNvPicPr>
          <p:nvPr/>
        </p:nvPicPr>
        <p:blipFill>
          <a:blip r:embed="rId2">
            <a:extLst/>
          </a:blip>
          <a:srcRect r="3599" b="4079"/>
          <a:stretch>
            <a:fillRect/>
          </a:stretch>
        </p:blipFill>
        <p:spPr>
          <a:xfrm>
            <a:off x="6603159" y="686855"/>
            <a:ext cx="3793906" cy="5574774"/>
          </a:xfrm>
          <a:prstGeom prst="rect">
            <a:avLst/>
          </a:prstGeom>
          <a:ln w="12700">
            <a:miter lim="400000"/>
          </a:ln>
        </p:spPr>
      </p:pic>
      <p:pic>
        <p:nvPicPr>
          <p:cNvPr id="896" name="Picture 4" descr="Picture 4"/>
          <p:cNvPicPr>
            <a:picLocks noChangeAspect="1"/>
          </p:cNvPicPr>
          <p:nvPr/>
        </p:nvPicPr>
        <p:blipFill>
          <a:blip r:embed="rId3">
            <a:extLst/>
          </a:blip>
          <a:stretch>
            <a:fillRect/>
          </a:stretch>
        </p:blipFill>
        <p:spPr>
          <a:xfrm>
            <a:off x="1693334" y="2370669"/>
            <a:ext cx="4889185" cy="2088091"/>
          </a:xfrm>
          <a:prstGeom prst="rect">
            <a:avLst/>
          </a:prstGeom>
          <a:ln w="12700">
            <a:miter lim="400000"/>
          </a:ln>
        </p:spPr>
      </p:pic>
      <p:pic>
        <p:nvPicPr>
          <p:cNvPr id="897" name="Picture 5" descr="Picture 5"/>
          <p:cNvPicPr>
            <a:picLocks noChangeAspect="1"/>
          </p:cNvPicPr>
          <p:nvPr/>
        </p:nvPicPr>
        <p:blipFill>
          <a:blip r:embed="rId4">
            <a:extLst/>
          </a:blip>
          <a:stretch>
            <a:fillRect/>
          </a:stretch>
        </p:blipFill>
        <p:spPr>
          <a:xfrm>
            <a:off x="1811866" y="4458759"/>
            <a:ext cx="4770652" cy="952869"/>
          </a:xfrm>
          <a:prstGeom prst="rect">
            <a:avLst/>
          </a:prstGeom>
          <a:ln w="12700">
            <a:miter lim="400000"/>
          </a:ln>
        </p:spPr>
      </p:pic>
      <p:sp>
        <p:nvSpPr>
          <p:cNvPr id="898" name="Tekstvak 2"/>
          <p:cNvSpPr txBox="1"/>
          <p:nvPr/>
        </p:nvSpPr>
        <p:spPr>
          <a:xfrm>
            <a:off x="2253288" y="5733256"/>
            <a:ext cx="3292936"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1 oktober 2016</a:t>
            </a:r>
          </a:p>
        </p:txBody>
      </p:sp>
      <p:pic>
        <p:nvPicPr>
          <p:cNvPr id="899" name="Picture 2" descr="Picture 2"/>
          <p:cNvPicPr>
            <a:picLocks noChangeAspect="1"/>
          </p:cNvPicPr>
          <p:nvPr/>
        </p:nvPicPr>
        <p:blipFill>
          <a:blip r:embed="rId5">
            <a:extLst/>
          </a:blip>
          <a:stretch>
            <a:fillRect/>
          </a:stretch>
        </p:blipFill>
        <p:spPr>
          <a:xfrm>
            <a:off x="1523034" y="98555"/>
            <a:ext cx="9126883" cy="6317050"/>
          </a:xfrm>
          <a:prstGeom prst="rect">
            <a:avLst/>
          </a:prstGeom>
          <a:ln w="12700">
            <a:miter lim="400000"/>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el 1"/>
          <p:cNvSpPr txBox="1">
            <a:spLocks noGrp="1"/>
          </p:cNvSpPr>
          <p:nvPr>
            <p:ph type="title"/>
          </p:nvPr>
        </p:nvSpPr>
        <p:spPr>
          <a:xfrm>
            <a:off x="2342916" y="957902"/>
            <a:ext cx="8325085" cy="1143001"/>
          </a:xfrm>
          <a:prstGeom prst="rect">
            <a:avLst/>
          </a:prstGeom>
        </p:spPr>
        <p:txBody>
          <a:bodyPr/>
          <a:lstStyle/>
          <a:p>
            <a:r>
              <a:t>Aantal nieuwe hiv-diagnoses in Nederland</a:t>
            </a:r>
          </a:p>
        </p:txBody>
      </p:sp>
      <p:sp>
        <p:nvSpPr>
          <p:cNvPr id="348" name="Tekstvak 7"/>
          <p:cNvSpPr txBox="1"/>
          <p:nvPr/>
        </p:nvSpPr>
        <p:spPr>
          <a:xfrm>
            <a:off x="2279575" y="6381328"/>
            <a:ext cx="5976666"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i="1"/>
            </a:lvl1pPr>
          </a:lstStyle>
          <a:p>
            <a:r>
              <a:t>Source: Stichting HIV Monitoring; Monitoring Report 2021	</a:t>
            </a:r>
          </a:p>
        </p:txBody>
      </p:sp>
      <p:pic>
        <p:nvPicPr>
          <p:cNvPr id="349" name="image.png" descr="image.png"/>
          <p:cNvPicPr>
            <a:picLocks noChangeAspect="1"/>
          </p:cNvPicPr>
          <p:nvPr/>
        </p:nvPicPr>
        <p:blipFill>
          <a:blip r:embed="rId2">
            <a:extLst/>
          </a:blip>
          <a:srcRect b="12315"/>
          <a:stretch>
            <a:fillRect/>
          </a:stretch>
        </p:blipFill>
        <p:spPr>
          <a:xfrm>
            <a:off x="3026359" y="4057067"/>
            <a:ext cx="4483101" cy="2166939"/>
          </a:xfrm>
          <a:prstGeom prst="rect">
            <a:avLst/>
          </a:prstGeom>
          <a:ln w="12700">
            <a:miter lim="400000"/>
          </a:ln>
        </p:spPr>
      </p:pic>
      <p:pic>
        <p:nvPicPr>
          <p:cNvPr id="350" name="image.png" descr="image.png"/>
          <p:cNvPicPr>
            <a:picLocks noChangeAspect="1"/>
          </p:cNvPicPr>
          <p:nvPr/>
        </p:nvPicPr>
        <p:blipFill>
          <a:blip r:embed="rId3">
            <a:extLst/>
          </a:blip>
          <a:stretch>
            <a:fillRect/>
          </a:stretch>
        </p:blipFill>
        <p:spPr>
          <a:xfrm>
            <a:off x="3043026" y="1700412"/>
            <a:ext cx="4449764" cy="2452689"/>
          </a:xfrm>
          <a:prstGeom prst="rect">
            <a:avLst/>
          </a:prstGeom>
          <a:ln w="12700">
            <a:miter lim="400000"/>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image.png" descr="image.png"/>
          <p:cNvPicPr>
            <a:picLocks noChangeAspect="1"/>
          </p:cNvPicPr>
          <p:nvPr/>
        </p:nvPicPr>
        <p:blipFill>
          <a:blip r:embed="rId2">
            <a:extLst/>
          </a:blip>
          <a:srcRect b="12315"/>
          <a:stretch>
            <a:fillRect/>
          </a:stretch>
        </p:blipFill>
        <p:spPr>
          <a:xfrm>
            <a:off x="1772805" y="2057938"/>
            <a:ext cx="8646510" cy="4179351"/>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76E84-C5B3-4A85-9198-31B21CF2D63F}"/>
              </a:ext>
            </a:extLst>
          </p:cNvPr>
          <p:cNvSpPr>
            <a:spLocks noGrp="1"/>
          </p:cNvSpPr>
          <p:nvPr>
            <p:ph type="ctrTitle"/>
          </p:nvPr>
        </p:nvSpPr>
        <p:spPr/>
        <p:txBody>
          <a:bodyPr/>
          <a:lstStyle/>
          <a:p>
            <a:r>
              <a:rPr lang="nl-NL" dirty="0"/>
              <a:t>Wat is </a:t>
            </a:r>
            <a:r>
              <a:rPr lang="nl-NL" dirty="0" err="1"/>
              <a:t>PrEP</a:t>
            </a:r>
            <a:r>
              <a:rPr lang="nl-NL" dirty="0"/>
              <a:t>?</a:t>
            </a:r>
          </a:p>
        </p:txBody>
      </p:sp>
      <p:sp>
        <p:nvSpPr>
          <p:cNvPr id="3" name="Ondertitel 2">
            <a:extLst>
              <a:ext uri="{FF2B5EF4-FFF2-40B4-BE49-F238E27FC236}">
                <a16:creationId xmlns:a16="http://schemas.microsoft.com/office/drawing/2014/main" id="{9243C8BB-7D2F-4D11-BF82-6BAE171E908B}"/>
              </a:ext>
            </a:extLst>
          </p:cNvPr>
          <p:cNvSpPr>
            <a:spLocks noGrp="1"/>
          </p:cNvSpPr>
          <p:nvPr>
            <p:ph type="subTitle" idx="1"/>
          </p:nvPr>
        </p:nvSpPr>
        <p:spPr/>
        <p:txBody>
          <a:bodyPr/>
          <a:lstStyle/>
          <a:p>
            <a:endParaRPr lang="nl-NL"/>
          </a:p>
        </p:txBody>
      </p:sp>
      <p:pic>
        <p:nvPicPr>
          <p:cNvPr id="4" name="Picture 3" descr="Picture 3">
            <a:extLst>
              <a:ext uri="{FF2B5EF4-FFF2-40B4-BE49-F238E27FC236}">
                <a16:creationId xmlns:a16="http://schemas.microsoft.com/office/drawing/2014/main" id="{D80D9A18-591F-4477-A064-A1DAB2DA11DF}"/>
              </a:ext>
            </a:extLst>
          </p:cNvPr>
          <p:cNvPicPr>
            <a:picLocks noChangeAspect="1"/>
          </p:cNvPicPr>
          <p:nvPr/>
        </p:nvPicPr>
        <p:blipFill>
          <a:blip r:embed="rId2">
            <a:extLst/>
          </a:blip>
          <a:stretch>
            <a:fillRect/>
          </a:stretch>
        </p:blipFill>
        <p:spPr>
          <a:xfrm>
            <a:off x="8976384" y="4277295"/>
            <a:ext cx="2881803" cy="2441753"/>
          </a:xfrm>
          <a:prstGeom prst="rect">
            <a:avLst/>
          </a:prstGeom>
          <a:ln w="12700">
            <a:miter lim="400000"/>
          </a:ln>
        </p:spPr>
      </p:pic>
    </p:spTree>
    <p:extLst>
      <p:ext uri="{BB962C8B-B14F-4D97-AF65-F5344CB8AC3E}">
        <p14:creationId xmlns:p14="http://schemas.microsoft.com/office/powerpoint/2010/main" val="328811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itel 1"/>
          <p:cNvSpPr txBox="1"/>
          <p:nvPr/>
        </p:nvSpPr>
        <p:spPr>
          <a:xfrm>
            <a:off x="2042576" y="262425"/>
            <a:ext cx="8106848"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1170431">
              <a:defRPr sz="4416" b="1"/>
            </a:pPr>
            <a:r>
              <a:rPr sz="4416"/>
              <a:t>Nieuwe </a:t>
            </a:r>
            <a:r>
              <a:rPr sz="4416" u="sng"/>
              <a:t>hiv infecties</a:t>
            </a:r>
            <a:r>
              <a:rPr sz="4416"/>
              <a:t> in Nederland</a:t>
            </a:r>
          </a:p>
        </p:txBody>
      </p:sp>
      <p:sp>
        <p:nvSpPr>
          <p:cNvPr id="355" name="Tekstvak 7"/>
          <p:cNvSpPr txBox="1"/>
          <p:nvPr/>
        </p:nvSpPr>
        <p:spPr>
          <a:xfrm>
            <a:off x="1914037" y="6324872"/>
            <a:ext cx="526641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600" i="1"/>
            </a:lvl1pPr>
          </a:lstStyle>
          <a:p>
            <a:r>
              <a:t>Source: Stichting HIV Monitoring; Monitoring Report 2021	</a:t>
            </a:r>
          </a:p>
        </p:txBody>
      </p:sp>
      <p:pic>
        <p:nvPicPr>
          <p:cNvPr id="356" name="Schermafbeelding 2021-11-16 om 11.12.26.png" descr="Schermafbeelding 2021-11-16 om 11.12.26.png"/>
          <p:cNvPicPr>
            <a:picLocks noChangeAspect="1"/>
          </p:cNvPicPr>
          <p:nvPr/>
        </p:nvPicPr>
        <p:blipFill>
          <a:blip r:embed="rId2">
            <a:extLst/>
          </a:blip>
          <a:stretch>
            <a:fillRect/>
          </a:stretch>
        </p:blipFill>
        <p:spPr>
          <a:xfrm>
            <a:off x="1655698" y="1084640"/>
            <a:ext cx="6137729" cy="5201861"/>
          </a:xfrm>
          <a:prstGeom prst="rect">
            <a:avLst/>
          </a:prstGeom>
          <a:ln w="12700">
            <a:miter lim="400000"/>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12ED0-855C-435A-AB9C-7152F27F0BFB}"/>
              </a:ext>
            </a:extLst>
          </p:cNvPr>
          <p:cNvSpPr>
            <a:spLocks noGrp="1"/>
          </p:cNvSpPr>
          <p:nvPr>
            <p:ph type="title"/>
          </p:nvPr>
        </p:nvSpPr>
        <p:spPr/>
        <p:txBody>
          <a:bodyPr/>
          <a:lstStyle/>
          <a:p>
            <a:endParaRPr lang="nl-NL"/>
          </a:p>
        </p:txBody>
      </p:sp>
      <p:pic>
        <p:nvPicPr>
          <p:cNvPr id="3" name="Afbeelding 2">
            <a:extLst>
              <a:ext uri="{FF2B5EF4-FFF2-40B4-BE49-F238E27FC236}">
                <a16:creationId xmlns:a16="http://schemas.microsoft.com/office/drawing/2014/main" id="{59042869-231F-4F82-BDA3-4B8E9ADA2F54}"/>
              </a:ext>
            </a:extLst>
          </p:cNvPr>
          <p:cNvPicPr>
            <a:picLocks noChangeAspect="1"/>
          </p:cNvPicPr>
          <p:nvPr/>
        </p:nvPicPr>
        <p:blipFill>
          <a:blip r:embed="rId2"/>
          <a:stretch>
            <a:fillRect/>
          </a:stretch>
        </p:blipFill>
        <p:spPr>
          <a:xfrm>
            <a:off x="65196" y="48787"/>
            <a:ext cx="9013900" cy="6760426"/>
          </a:xfrm>
          <a:prstGeom prst="rect">
            <a:avLst/>
          </a:prstGeom>
        </p:spPr>
      </p:pic>
    </p:spTree>
    <p:extLst>
      <p:ext uri="{BB962C8B-B14F-4D97-AF65-F5344CB8AC3E}">
        <p14:creationId xmlns:p14="http://schemas.microsoft.com/office/powerpoint/2010/main" val="3871461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E057E5-53E6-4FEE-8E36-02D7B27D4BE6}"/>
              </a:ext>
            </a:extLst>
          </p:cNvPr>
          <p:cNvSpPr>
            <a:spLocks noGrp="1"/>
          </p:cNvSpPr>
          <p:nvPr>
            <p:ph type="title"/>
          </p:nvPr>
        </p:nvSpPr>
        <p:spPr/>
        <p:txBody>
          <a:bodyPr/>
          <a:lstStyle/>
          <a:p>
            <a:endParaRPr lang="nl-NL"/>
          </a:p>
        </p:txBody>
      </p:sp>
      <p:pic>
        <p:nvPicPr>
          <p:cNvPr id="3" name="Afbeelding 2">
            <a:extLst>
              <a:ext uri="{FF2B5EF4-FFF2-40B4-BE49-F238E27FC236}">
                <a16:creationId xmlns:a16="http://schemas.microsoft.com/office/drawing/2014/main" id="{3CE6C04F-7DB4-40B7-AC4C-133F615BDACB}"/>
              </a:ext>
            </a:extLst>
          </p:cNvPr>
          <p:cNvPicPr>
            <a:picLocks noChangeAspect="1"/>
          </p:cNvPicPr>
          <p:nvPr/>
        </p:nvPicPr>
        <p:blipFill>
          <a:blip r:embed="rId2"/>
          <a:stretch>
            <a:fillRect/>
          </a:stretch>
        </p:blipFill>
        <p:spPr>
          <a:xfrm>
            <a:off x="38372" y="9926"/>
            <a:ext cx="8821176" cy="6615883"/>
          </a:xfrm>
          <a:prstGeom prst="rect">
            <a:avLst/>
          </a:prstGeom>
        </p:spPr>
      </p:pic>
    </p:spTree>
    <p:extLst>
      <p:ext uri="{BB962C8B-B14F-4D97-AF65-F5344CB8AC3E}">
        <p14:creationId xmlns:p14="http://schemas.microsoft.com/office/powerpoint/2010/main" val="3402830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B63AE94-FB61-4BC5-BBC6-E0001A5EFEB3}"/>
              </a:ext>
            </a:extLst>
          </p:cNvPr>
          <p:cNvSpPr>
            <a:spLocks noGrp="1"/>
          </p:cNvSpPr>
          <p:nvPr>
            <p:ph idx="1"/>
          </p:nvPr>
        </p:nvSpPr>
        <p:spPr>
          <a:xfrm>
            <a:off x="1055328" y="1088688"/>
            <a:ext cx="8384360" cy="2787175"/>
          </a:xfrm>
        </p:spPr>
        <p:txBody>
          <a:bodyPr/>
          <a:lstStyle/>
          <a:p>
            <a:r>
              <a:rPr lang="nl-NL" sz="1400" dirty="0"/>
              <a:t>Het thema van het congres is “</a:t>
            </a:r>
            <a:r>
              <a:rPr lang="nl-NL" sz="1400" i="1" dirty="0"/>
              <a:t>Geef het door</a:t>
            </a:r>
            <a:r>
              <a:rPr lang="nl-NL" sz="1400" dirty="0"/>
              <a:t>, een ode aan het leven”. Een prachtig thema, en omdat seksualiteit iets is wat jongeren heel sterk bezig houdt, biedt dit veel kansen om aan te sluiten. In deze lezing is er ruimte voor een onderwerp dat buiten de </a:t>
            </a:r>
            <a:r>
              <a:rPr lang="nl-NL" sz="1400" dirty="0" err="1"/>
              <a:t>heteronormatieve</a:t>
            </a:r>
            <a:r>
              <a:rPr lang="nl-NL" sz="1400" dirty="0"/>
              <a:t> focus valt, en waarover jullie soms vragen krijgen: pre-expositie profylaxe (</a:t>
            </a:r>
            <a:r>
              <a:rPr lang="nl-NL" sz="1400" dirty="0" err="1"/>
              <a:t>PrEP</a:t>
            </a:r>
            <a:r>
              <a:rPr lang="nl-NL" sz="1400" dirty="0"/>
              <a:t>) om een hiv-infectie te voorkomen. Dit is een nieuwe preventie methode die effectief is en zeer goed wordt ontvangen door jongens en mannen die vallen op, of seks hebben met, mannen. </a:t>
            </a:r>
          </a:p>
          <a:p>
            <a:r>
              <a:rPr lang="nl-NL" sz="1400" dirty="0"/>
              <a:t>In de lezing gaan we kort in op hiv: komt dat eigenlijk nog wel voor in Nederland, en bij welke groepen. Daarna spreken we over </a:t>
            </a:r>
            <a:r>
              <a:rPr lang="nl-NL" sz="1400" dirty="0" err="1"/>
              <a:t>PrEP</a:t>
            </a:r>
            <a:r>
              <a:rPr lang="nl-NL" sz="1400" dirty="0"/>
              <a:t>: wat het is, hoe het werkt, hoe je het gebruikt, wat de bijwerkingen zijn, en waarom het nodig is. </a:t>
            </a:r>
          </a:p>
          <a:p>
            <a:r>
              <a:rPr lang="nl-NL" sz="1400" dirty="0"/>
              <a:t>De informatie van deze lezing kun je gebruiken in lessen over soa en seksualiteit, en bij de begeleiding van leerlingen die vragen hebben omtrent hun seksuele voorkeur.</a:t>
            </a:r>
          </a:p>
          <a:p>
            <a:r>
              <a:rPr lang="nl-NL" sz="1400" dirty="0"/>
              <a:t>Na afloop heb je basis kennis over de nieuwe manier om een hiv-infectie te voorkomen: </a:t>
            </a:r>
            <a:r>
              <a:rPr lang="nl-NL" sz="1400" dirty="0" err="1"/>
              <a:t>PrEP</a:t>
            </a:r>
            <a:r>
              <a:rPr lang="nl-NL" sz="1400" dirty="0"/>
              <a:t>. Met deze informatie, die de leerboeken nog niet heeft gehaald, kun je jouw leerlingen helpen om de informatie te vinden die ze nodig hebben voor een gezond seksleven vrij van angst voor hiv.</a:t>
            </a:r>
          </a:p>
          <a:p>
            <a:r>
              <a:rPr lang="nl-NL" sz="1400" dirty="0"/>
              <a:t> </a:t>
            </a:r>
          </a:p>
          <a:p>
            <a:r>
              <a:rPr lang="nl-NL" sz="1400" dirty="0"/>
              <a:t>Wil je alvast wat lezen hierover, of een filmpje bekijken? Dat kan. Dit is een kort </a:t>
            </a:r>
            <a:r>
              <a:rPr lang="nl-NL" sz="1400" u="sng" dirty="0">
                <a:hlinkClick r:id="rId2"/>
              </a:rPr>
              <a:t>filmpje</a:t>
            </a:r>
            <a:r>
              <a:rPr lang="nl-NL" sz="1400" dirty="0"/>
              <a:t> op </a:t>
            </a:r>
            <a:r>
              <a:rPr lang="nl-NL" sz="1400" dirty="0" err="1"/>
              <a:t>JouwGGD</a:t>
            </a:r>
            <a:r>
              <a:rPr lang="nl-NL" sz="1400" dirty="0"/>
              <a:t> en artikel op </a:t>
            </a:r>
            <a:r>
              <a:rPr lang="nl-NL" sz="1400" u="sng" dirty="0">
                <a:hlinkClick r:id="rId3"/>
              </a:rPr>
              <a:t>sense.info</a:t>
            </a:r>
            <a:r>
              <a:rPr lang="nl-NL" sz="1400" dirty="0"/>
              <a:t> (doelgroep jongeren).</a:t>
            </a:r>
          </a:p>
          <a:p>
            <a:endParaRPr lang="nl-NL" sz="1400" dirty="0"/>
          </a:p>
        </p:txBody>
      </p:sp>
      <p:sp>
        <p:nvSpPr>
          <p:cNvPr id="5" name="Titel 4">
            <a:extLst>
              <a:ext uri="{FF2B5EF4-FFF2-40B4-BE49-F238E27FC236}">
                <a16:creationId xmlns:a16="http://schemas.microsoft.com/office/drawing/2014/main" id="{47E19F09-8BE1-4036-B32F-4BC6BCEE7998}"/>
              </a:ext>
            </a:extLst>
          </p:cNvPr>
          <p:cNvSpPr>
            <a:spLocks noGrp="1"/>
          </p:cNvSpPr>
          <p:nvPr>
            <p:ph type="title"/>
          </p:nvPr>
        </p:nvSpPr>
        <p:spPr>
          <a:xfrm>
            <a:off x="1235352" y="368592"/>
            <a:ext cx="10128000" cy="1143000"/>
          </a:xfrm>
        </p:spPr>
        <p:txBody>
          <a:bodyPr/>
          <a:lstStyle/>
          <a:p>
            <a:r>
              <a:rPr lang="nl-NL" dirty="0"/>
              <a:t>Nov 2022</a:t>
            </a:r>
          </a:p>
        </p:txBody>
      </p:sp>
    </p:spTree>
    <p:extLst>
      <p:ext uri="{BB962C8B-B14F-4D97-AF65-F5344CB8AC3E}">
        <p14:creationId xmlns:p14="http://schemas.microsoft.com/office/powerpoint/2010/main" val="1126257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itel 3"/>
          <p:cNvSpPr txBox="1">
            <a:spLocks noGrp="1"/>
          </p:cNvSpPr>
          <p:nvPr>
            <p:ph type="title"/>
          </p:nvPr>
        </p:nvSpPr>
        <p:spPr>
          <a:xfrm>
            <a:off x="1046231" y="430510"/>
            <a:ext cx="10972800" cy="1143001"/>
          </a:xfrm>
          <a:prstGeom prst="rect">
            <a:avLst/>
          </a:prstGeom>
        </p:spPr>
        <p:txBody>
          <a:bodyPr/>
          <a:lstStyle/>
          <a:p>
            <a:r>
              <a:rPr dirty="0"/>
              <a:t>Wat is </a:t>
            </a:r>
            <a:r>
              <a:rPr dirty="0" err="1"/>
              <a:t>PrEP</a:t>
            </a:r>
            <a:r>
              <a:rPr dirty="0"/>
              <a:t>?</a:t>
            </a:r>
          </a:p>
        </p:txBody>
      </p:sp>
      <p:sp>
        <p:nvSpPr>
          <p:cNvPr id="435" name="Tekstvak 5"/>
          <p:cNvSpPr txBox="1"/>
          <p:nvPr/>
        </p:nvSpPr>
        <p:spPr>
          <a:xfrm>
            <a:off x="527379" y="4785133"/>
            <a:ext cx="2878843"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b="1">
                <a:latin typeface="+mj-lt"/>
                <a:ea typeface="+mj-ea"/>
                <a:cs typeface="+mj-cs"/>
                <a:sym typeface="Calibri"/>
              </a:defRPr>
            </a:pPr>
            <a:r>
              <a:rPr sz="2400"/>
              <a:t>Combinatietablet met 2 hiv-remmers: tenofovir disoproxil en emtricitabine</a:t>
            </a:r>
          </a:p>
        </p:txBody>
      </p:sp>
      <p:pic>
        <p:nvPicPr>
          <p:cNvPr id="436" name="Picture 3" descr="Picture 3"/>
          <p:cNvPicPr>
            <a:picLocks noChangeAspect="1"/>
          </p:cNvPicPr>
          <p:nvPr/>
        </p:nvPicPr>
        <p:blipFill>
          <a:blip r:embed="rId2">
            <a:extLst/>
          </a:blip>
          <a:stretch>
            <a:fillRect/>
          </a:stretch>
        </p:blipFill>
        <p:spPr>
          <a:xfrm>
            <a:off x="525900" y="2212021"/>
            <a:ext cx="2881803" cy="2441753"/>
          </a:xfrm>
          <a:prstGeom prst="rect">
            <a:avLst/>
          </a:prstGeom>
          <a:ln w="12700">
            <a:miter lim="400000"/>
          </a:ln>
        </p:spPr>
      </p:pic>
      <p:pic>
        <p:nvPicPr>
          <p:cNvPr id="437" name="onbekend.jpg" descr="onbekend.jpg"/>
          <p:cNvPicPr>
            <a:picLocks noChangeAspect="1"/>
          </p:cNvPicPr>
          <p:nvPr/>
        </p:nvPicPr>
        <p:blipFill>
          <a:blip r:embed="rId3">
            <a:extLst/>
          </a:blip>
          <a:srcRect l="28952" t="23353" r="1778" b="11921"/>
          <a:stretch>
            <a:fillRect/>
          </a:stretch>
        </p:blipFill>
        <p:spPr>
          <a:xfrm>
            <a:off x="8516740" y="252167"/>
            <a:ext cx="3481149" cy="4337035"/>
          </a:xfrm>
          <a:prstGeom prst="rect">
            <a:avLst/>
          </a:prstGeom>
          <a:ln w="12700">
            <a:miter lim="400000"/>
          </a:ln>
        </p:spPr>
      </p:pic>
      <p:sp>
        <p:nvSpPr>
          <p:cNvPr id="438" name="Doosje PrEP in het Boerhaave museum…"/>
          <p:cNvSpPr txBox="1"/>
          <p:nvPr/>
        </p:nvSpPr>
        <p:spPr>
          <a:xfrm>
            <a:off x="8609277" y="4698370"/>
            <a:ext cx="2901109" cy="533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7" tIns="60957" rIns="60957" bIns="60957">
            <a:spAutoFit/>
          </a:bodyPr>
          <a:lstStyle/>
          <a:p>
            <a:pPr>
              <a:defRPr sz="1000"/>
            </a:pPr>
            <a:r>
              <a:rPr sz="1333" dirty="0" err="1"/>
              <a:t>Doosje</a:t>
            </a:r>
            <a:r>
              <a:rPr sz="1333" dirty="0"/>
              <a:t> </a:t>
            </a:r>
            <a:r>
              <a:rPr sz="1333" dirty="0" err="1"/>
              <a:t>PrEP</a:t>
            </a:r>
            <a:r>
              <a:rPr sz="1333" dirty="0"/>
              <a:t> in het </a:t>
            </a:r>
            <a:r>
              <a:rPr sz="1333" dirty="0" err="1"/>
              <a:t>Boerhaave</a:t>
            </a:r>
            <a:r>
              <a:rPr sz="1333" dirty="0"/>
              <a:t> museum </a:t>
            </a:r>
          </a:p>
          <a:p>
            <a:pPr>
              <a:defRPr sz="1000"/>
            </a:pPr>
            <a:r>
              <a:rPr sz="1333" dirty="0" err="1"/>
              <a:t>bij</a:t>
            </a:r>
            <a:r>
              <a:rPr sz="1333" dirty="0"/>
              <a:t> de </a:t>
            </a:r>
            <a:r>
              <a:rPr sz="1333" dirty="0" err="1"/>
              <a:t>tentoonstelling</a:t>
            </a:r>
            <a:r>
              <a:rPr sz="1333" dirty="0"/>
              <a:t> “ </a:t>
            </a:r>
            <a:r>
              <a:rPr sz="1333" dirty="0" err="1"/>
              <a:t>besmet</a:t>
            </a:r>
            <a:r>
              <a:rPr sz="1333" dirty="0"/>
              <a:t>”</a:t>
            </a:r>
            <a:r>
              <a:rPr lang="nl-NL" sz="1333" dirty="0"/>
              <a:t>, 2020</a:t>
            </a:r>
            <a:r>
              <a:rPr sz="1333" dirty="0"/>
              <a:t> </a:t>
            </a:r>
          </a:p>
        </p:txBody>
      </p:sp>
    </p:spTree>
    <p:extLst>
      <p:ext uri="{BB962C8B-B14F-4D97-AF65-F5344CB8AC3E}">
        <p14:creationId xmlns:p14="http://schemas.microsoft.com/office/powerpoint/2010/main" val="413341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Titel 3"/>
          <p:cNvSpPr txBox="1">
            <a:spLocks noGrp="1"/>
          </p:cNvSpPr>
          <p:nvPr>
            <p:ph type="title"/>
          </p:nvPr>
        </p:nvSpPr>
        <p:spPr>
          <a:xfrm>
            <a:off x="1145340" y="278580"/>
            <a:ext cx="10972800" cy="1143001"/>
          </a:xfrm>
          <a:prstGeom prst="rect">
            <a:avLst/>
          </a:prstGeom>
        </p:spPr>
        <p:txBody>
          <a:bodyPr/>
          <a:lstStyle/>
          <a:p>
            <a:r>
              <a:rPr dirty="0" err="1"/>
              <a:t>Voor</a:t>
            </a:r>
            <a:r>
              <a:rPr dirty="0"/>
              <a:t> </a:t>
            </a:r>
            <a:r>
              <a:rPr dirty="0" err="1"/>
              <a:t>wie</a:t>
            </a:r>
            <a:r>
              <a:rPr dirty="0"/>
              <a:t> is </a:t>
            </a:r>
            <a:r>
              <a:rPr dirty="0" err="1"/>
              <a:t>PrEP</a:t>
            </a:r>
            <a:r>
              <a:rPr dirty="0"/>
              <a:t>?</a:t>
            </a:r>
          </a:p>
        </p:txBody>
      </p:sp>
      <p:sp>
        <p:nvSpPr>
          <p:cNvPr id="441" name="Tekstvak 6"/>
          <p:cNvSpPr txBox="1"/>
          <p:nvPr/>
        </p:nvSpPr>
        <p:spPr>
          <a:xfrm>
            <a:off x="4175787" y="4773150"/>
            <a:ext cx="326436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Hiv-negatieve personen die een verhoogde kans hebben op het oplopen van een hiv-infectie</a:t>
            </a:r>
          </a:p>
        </p:txBody>
      </p:sp>
      <p:pic>
        <p:nvPicPr>
          <p:cNvPr id="442" name="Picture 2" descr="Picture 2"/>
          <p:cNvPicPr>
            <a:picLocks noChangeAspect="1"/>
          </p:cNvPicPr>
          <p:nvPr/>
        </p:nvPicPr>
        <p:blipFill>
          <a:blip r:embed="rId2">
            <a:extLst/>
          </a:blip>
          <a:stretch>
            <a:fillRect/>
          </a:stretch>
        </p:blipFill>
        <p:spPr>
          <a:xfrm>
            <a:off x="4751850" y="1945309"/>
            <a:ext cx="1415665" cy="2596889"/>
          </a:xfrm>
          <a:prstGeom prst="rect">
            <a:avLst/>
          </a:prstGeom>
          <a:ln w="12700">
            <a:miter lim="400000"/>
          </a:ln>
        </p:spPr>
      </p:pic>
      <p:pic>
        <p:nvPicPr>
          <p:cNvPr id="443" name="Picture 3" descr="Picture 3"/>
          <p:cNvPicPr>
            <a:picLocks noChangeAspect="1"/>
          </p:cNvPicPr>
          <p:nvPr/>
        </p:nvPicPr>
        <p:blipFill>
          <a:blip r:embed="rId3">
            <a:extLst/>
          </a:blip>
          <a:stretch>
            <a:fillRect/>
          </a:stretch>
        </p:blipFill>
        <p:spPr>
          <a:xfrm>
            <a:off x="525900" y="2212021"/>
            <a:ext cx="2881803" cy="2441753"/>
          </a:xfrm>
          <a:prstGeom prst="rect">
            <a:avLst/>
          </a:prstGeom>
          <a:ln w="12700">
            <a:miter lim="400000"/>
          </a:ln>
        </p:spPr>
      </p:pic>
      <p:sp>
        <p:nvSpPr>
          <p:cNvPr id="444" name="Tekstvak 5"/>
          <p:cNvSpPr txBox="1"/>
          <p:nvPr/>
        </p:nvSpPr>
        <p:spPr>
          <a:xfrm>
            <a:off x="527379" y="4785133"/>
            <a:ext cx="2878843"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b="1">
                <a:latin typeface="+mj-lt"/>
                <a:ea typeface="+mj-ea"/>
                <a:cs typeface="+mj-cs"/>
                <a:sym typeface="Calibri"/>
              </a:defRPr>
            </a:pPr>
            <a:r>
              <a:rPr sz="2400"/>
              <a:t>Combinatietablet met 2 hiv-remmers: tenofovir disoproxil en emtricitabine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itel 3"/>
          <p:cNvSpPr txBox="1">
            <a:spLocks noGrp="1"/>
          </p:cNvSpPr>
          <p:nvPr>
            <p:ph type="title"/>
          </p:nvPr>
        </p:nvSpPr>
        <p:spPr>
          <a:xfrm>
            <a:off x="1055328" y="298234"/>
            <a:ext cx="10972800" cy="1143001"/>
          </a:xfrm>
          <a:prstGeom prst="rect">
            <a:avLst/>
          </a:prstGeom>
        </p:spPr>
        <p:txBody>
          <a:bodyPr/>
          <a:lstStyle/>
          <a:p>
            <a:r>
              <a:rPr dirty="0" err="1"/>
              <a:t>Voor</a:t>
            </a:r>
            <a:r>
              <a:rPr dirty="0"/>
              <a:t> </a:t>
            </a:r>
            <a:r>
              <a:rPr dirty="0" err="1"/>
              <a:t>wie</a:t>
            </a:r>
            <a:r>
              <a:rPr dirty="0"/>
              <a:t> is </a:t>
            </a:r>
            <a:r>
              <a:rPr dirty="0" err="1"/>
              <a:t>PrEP</a:t>
            </a:r>
            <a:r>
              <a:rPr dirty="0"/>
              <a:t>?</a:t>
            </a:r>
          </a:p>
        </p:txBody>
      </p:sp>
      <p:sp>
        <p:nvSpPr>
          <p:cNvPr id="447" name="Tekstvak 6"/>
          <p:cNvSpPr txBox="1"/>
          <p:nvPr/>
        </p:nvSpPr>
        <p:spPr>
          <a:xfrm>
            <a:off x="4175787" y="4773150"/>
            <a:ext cx="326436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Hiv-negatieve personen die een verhoogde kans hebben op het oplopen van een hiv-infectie</a:t>
            </a:r>
          </a:p>
        </p:txBody>
      </p:sp>
      <p:pic>
        <p:nvPicPr>
          <p:cNvPr id="448" name="Picture 2" descr="Picture 2"/>
          <p:cNvPicPr>
            <a:picLocks noChangeAspect="1"/>
          </p:cNvPicPr>
          <p:nvPr/>
        </p:nvPicPr>
        <p:blipFill>
          <a:blip r:embed="rId2">
            <a:extLst/>
          </a:blip>
          <a:stretch>
            <a:fillRect/>
          </a:stretch>
        </p:blipFill>
        <p:spPr>
          <a:xfrm>
            <a:off x="4751850" y="1945309"/>
            <a:ext cx="1415665" cy="2596889"/>
          </a:xfrm>
          <a:prstGeom prst="rect">
            <a:avLst/>
          </a:prstGeom>
          <a:ln w="12700">
            <a:miter lim="400000"/>
          </a:ln>
        </p:spPr>
      </p:pic>
      <p:pic>
        <p:nvPicPr>
          <p:cNvPr id="449" name="Picture 3" descr="Picture 3"/>
          <p:cNvPicPr>
            <a:picLocks noChangeAspect="1"/>
          </p:cNvPicPr>
          <p:nvPr/>
        </p:nvPicPr>
        <p:blipFill>
          <a:blip r:embed="rId3">
            <a:extLst/>
          </a:blip>
          <a:stretch>
            <a:fillRect/>
          </a:stretch>
        </p:blipFill>
        <p:spPr>
          <a:xfrm>
            <a:off x="525900" y="2212021"/>
            <a:ext cx="2881803" cy="2441753"/>
          </a:xfrm>
          <a:prstGeom prst="rect">
            <a:avLst/>
          </a:prstGeom>
          <a:ln w="12700">
            <a:miter lim="400000"/>
          </a:ln>
        </p:spPr>
      </p:pic>
      <p:pic>
        <p:nvPicPr>
          <p:cNvPr id="450" name="Picture 2" descr="Picture 2"/>
          <p:cNvPicPr>
            <a:picLocks noChangeAspect="1"/>
          </p:cNvPicPr>
          <p:nvPr/>
        </p:nvPicPr>
        <p:blipFill>
          <a:blip r:embed="rId4">
            <a:extLst/>
          </a:blip>
          <a:stretch>
            <a:fillRect/>
          </a:stretch>
        </p:blipFill>
        <p:spPr>
          <a:xfrm>
            <a:off x="7920203" y="2046088"/>
            <a:ext cx="2592291" cy="1197667"/>
          </a:xfrm>
          <a:prstGeom prst="rect">
            <a:avLst/>
          </a:prstGeom>
          <a:ln w="12700">
            <a:miter lim="400000"/>
          </a:ln>
        </p:spPr>
      </p:pic>
      <p:sp>
        <p:nvSpPr>
          <p:cNvPr id="451" name="Tekstvak 2"/>
          <p:cNvSpPr txBox="1"/>
          <p:nvPr/>
        </p:nvSpPr>
        <p:spPr>
          <a:xfrm>
            <a:off x="7700626" y="3432895"/>
            <a:ext cx="4582605" cy="2092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a:defRPr sz="1600" b="1">
                <a:latin typeface="+mj-lt"/>
                <a:ea typeface="+mj-ea"/>
                <a:cs typeface="+mj-cs"/>
                <a:sym typeface="Calibri"/>
              </a:defRPr>
            </a:pPr>
            <a:r>
              <a:rPr sz="2133"/>
              <a:t>Mannen die seks hebben met mannen en transgender personen die</a:t>
            </a:r>
          </a:p>
          <a:p>
            <a:pPr marL="380990" indent="-380990">
              <a:buSzPct val="100000"/>
              <a:buChar char="-"/>
              <a:defRPr sz="1600">
                <a:latin typeface="+mj-lt"/>
                <a:ea typeface="+mj-ea"/>
                <a:cs typeface="+mj-cs"/>
                <a:sym typeface="Calibri"/>
              </a:defRPr>
            </a:pPr>
            <a:r>
              <a:rPr sz="2133"/>
              <a:t>kortgeleden een seksueel overdraagbare aandoening hadden</a:t>
            </a:r>
          </a:p>
          <a:p>
            <a:pPr marL="380990" indent="-380990">
              <a:buSzPct val="100000"/>
              <a:buChar char="-"/>
              <a:defRPr sz="1600">
                <a:latin typeface="+mj-lt"/>
                <a:ea typeface="+mj-ea"/>
                <a:cs typeface="+mj-cs"/>
                <a:sym typeface="Calibri"/>
              </a:defRPr>
            </a:pPr>
            <a:r>
              <a:rPr sz="2133"/>
              <a:t>niet altijd een condoom gebruiken bij seks met losse partners</a:t>
            </a:r>
          </a:p>
        </p:txBody>
      </p:sp>
      <p:sp>
        <p:nvSpPr>
          <p:cNvPr id="452" name="PIJL-RECHTS 4"/>
          <p:cNvSpPr/>
          <p:nvPr/>
        </p:nvSpPr>
        <p:spPr>
          <a:xfrm>
            <a:off x="6672064" y="2468891"/>
            <a:ext cx="960109" cy="576067"/>
          </a:xfrm>
          <a:prstGeom prst="rightArrow">
            <a:avLst>
              <a:gd name="adj1" fmla="val 50000"/>
              <a:gd name="adj2" fmla="val 50000"/>
            </a:avLst>
          </a:prstGeom>
          <a:solidFill>
            <a:schemeClr val="accent1"/>
          </a:solidFill>
          <a:ln w="25400">
            <a:solidFill>
              <a:srgbClr val="BF03B2"/>
            </a:solidFill>
          </a:ln>
        </p:spPr>
        <p:txBody>
          <a:bodyPr lIns="60957" tIns="60957" rIns="60957" bIns="60957" anchor="ctr"/>
          <a:lstStyle/>
          <a:p>
            <a:pPr defTabSz="609585">
              <a:defRPr sz="1200"/>
            </a:pPr>
            <a:endParaRPr sz="1600"/>
          </a:p>
        </p:txBody>
      </p:sp>
      <p:sp>
        <p:nvSpPr>
          <p:cNvPr id="453" name="Tekstvak 5"/>
          <p:cNvSpPr txBox="1"/>
          <p:nvPr/>
        </p:nvSpPr>
        <p:spPr>
          <a:xfrm>
            <a:off x="527379" y="4785133"/>
            <a:ext cx="2878843"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b="1">
                <a:latin typeface="+mj-lt"/>
                <a:ea typeface="+mj-ea"/>
                <a:cs typeface="+mj-cs"/>
                <a:sym typeface="Calibri"/>
              </a:defRPr>
            </a:pPr>
            <a:r>
              <a:rPr sz="2400"/>
              <a:t>Combinatietablet met 2 hiv-remmers: tenofovir disoproxil en emtricitabine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itel 3"/>
          <p:cNvSpPr txBox="1">
            <a:spLocks noGrp="1"/>
          </p:cNvSpPr>
          <p:nvPr>
            <p:ph type="title"/>
          </p:nvPr>
        </p:nvSpPr>
        <p:spPr>
          <a:xfrm>
            <a:off x="1055328" y="278580"/>
            <a:ext cx="10972800" cy="1143001"/>
          </a:xfrm>
          <a:prstGeom prst="rect">
            <a:avLst/>
          </a:prstGeom>
        </p:spPr>
        <p:txBody>
          <a:bodyPr/>
          <a:lstStyle/>
          <a:p>
            <a:r>
              <a:rPr dirty="0" err="1"/>
              <a:t>Bescherming</a:t>
            </a:r>
            <a:r>
              <a:rPr dirty="0"/>
              <a:t> door </a:t>
            </a:r>
            <a:r>
              <a:rPr dirty="0" err="1"/>
              <a:t>PrEP</a:t>
            </a:r>
            <a:r>
              <a:rPr dirty="0"/>
              <a:t>?</a:t>
            </a:r>
          </a:p>
        </p:txBody>
      </p:sp>
      <p:sp>
        <p:nvSpPr>
          <p:cNvPr id="456" name="Tekstvak 6"/>
          <p:cNvSpPr txBox="1"/>
          <p:nvPr/>
        </p:nvSpPr>
        <p:spPr>
          <a:xfrm>
            <a:off x="4175787" y="4773150"/>
            <a:ext cx="326436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Hiv-negatieve personen die een verhoogde kans hebben op het oplopen van een hiv-infectie</a:t>
            </a:r>
          </a:p>
        </p:txBody>
      </p:sp>
      <p:sp>
        <p:nvSpPr>
          <p:cNvPr id="457" name="Tekstvak 8"/>
          <p:cNvSpPr txBox="1"/>
          <p:nvPr/>
        </p:nvSpPr>
        <p:spPr>
          <a:xfrm>
            <a:off x="7971240" y="4820555"/>
            <a:ext cx="316835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b="1">
                <a:latin typeface="+mj-lt"/>
                <a:ea typeface="+mj-ea"/>
                <a:cs typeface="+mj-cs"/>
                <a:sym typeface="Calibri"/>
              </a:defRPr>
            </a:lvl1pPr>
          </a:lstStyle>
          <a:p>
            <a:r>
              <a:rPr sz="2400"/>
              <a:t>Bij correct gebruik is bescherming tegen hiv meer dan 95%</a:t>
            </a:r>
          </a:p>
        </p:txBody>
      </p:sp>
      <p:pic>
        <p:nvPicPr>
          <p:cNvPr id="458" name="Picture 3" descr="Picture 3"/>
          <p:cNvPicPr>
            <a:picLocks noChangeAspect="1"/>
          </p:cNvPicPr>
          <p:nvPr/>
        </p:nvPicPr>
        <p:blipFill>
          <a:blip r:embed="rId2">
            <a:extLst/>
          </a:blip>
          <a:stretch>
            <a:fillRect/>
          </a:stretch>
        </p:blipFill>
        <p:spPr>
          <a:xfrm>
            <a:off x="7971240" y="1892829"/>
            <a:ext cx="2733272" cy="1595015"/>
          </a:xfrm>
          <a:prstGeom prst="rect">
            <a:avLst/>
          </a:prstGeom>
          <a:ln w="12700">
            <a:miter lim="400000"/>
          </a:ln>
        </p:spPr>
      </p:pic>
      <p:pic>
        <p:nvPicPr>
          <p:cNvPr id="459" name="Picture 2" descr="Picture 2"/>
          <p:cNvPicPr>
            <a:picLocks noChangeAspect="1"/>
          </p:cNvPicPr>
          <p:nvPr/>
        </p:nvPicPr>
        <p:blipFill>
          <a:blip r:embed="rId3">
            <a:extLst/>
          </a:blip>
          <a:stretch>
            <a:fillRect/>
          </a:stretch>
        </p:blipFill>
        <p:spPr>
          <a:xfrm>
            <a:off x="4751850" y="1945309"/>
            <a:ext cx="1415665" cy="2596889"/>
          </a:xfrm>
          <a:prstGeom prst="rect">
            <a:avLst/>
          </a:prstGeom>
          <a:ln w="12700">
            <a:miter lim="400000"/>
          </a:ln>
        </p:spPr>
      </p:pic>
      <p:pic>
        <p:nvPicPr>
          <p:cNvPr id="460" name="Picture 3" descr="Picture 3"/>
          <p:cNvPicPr>
            <a:picLocks noChangeAspect="1"/>
          </p:cNvPicPr>
          <p:nvPr/>
        </p:nvPicPr>
        <p:blipFill>
          <a:blip r:embed="rId4">
            <a:extLst/>
          </a:blip>
          <a:stretch>
            <a:fillRect/>
          </a:stretch>
        </p:blipFill>
        <p:spPr>
          <a:xfrm>
            <a:off x="525900" y="2212021"/>
            <a:ext cx="2881803" cy="2441753"/>
          </a:xfrm>
          <a:prstGeom prst="rect">
            <a:avLst/>
          </a:prstGeom>
          <a:ln w="12700">
            <a:miter lim="400000"/>
          </a:ln>
        </p:spPr>
      </p:pic>
      <p:sp>
        <p:nvSpPr>
          <p:cNvPr id="461" name="Tekstvak 5"/>
          <p:cNvSpPr txBox="1"/>
          <p:nvPr/>
        </p:nvSpPr>
        <p:spPr>
          <a:xfrm>
            <a:off x="527379" y="4785133"/>
            <a:ext cx="2878843"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b="1">
                <a:latin typeface="+mj-lt"/>
                <a:ea typeface="+mj-ea"/>
                <a:cs typeface="+mj-cs"/>
                <a:sym typeface="Calibri"/>
              </a:defRPr>
            </a:pPr>
            <a:r>
              <a:rPr sz="2400"/>
              <a:t>Combinatietablet met 2 hiv-remmers: tenofovir disoproxil en emtricitabine</a:t>
            </a:r>
          </a:p>
        </p:txBody>
      </p:sp>
    </p:spTree>
  </p:cSld>
  <p:clrMapOvr>
    <a:masterClrMapping/>
  </p:clrMapOvr>
</p:sld>
</file>

<file path=ppt/theme/theme1.xml><?xml version="1.0" encoding="utf-8"?>
<a:theme xmlns:a="http://schemas.openxmlformats.org/drawingml/2006/main" name="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2.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2634</TotalTime>
  <Words>1828</Words>
  <Application>Microsoft Office PowerPoint</Application>
  <PresentationFormat>Breedbeeld</PresentationFormat>
  <Paragraphs>259</Paragraphs>
  <Slides>53</Slides>
  <Notes>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53</vt:i4>
      </vt:variant>
    </vt:vector>
  </HeadingPairs>
  <TitlesOfParts>
    <vt:vector size="60" baseType="lpstr">
      <vt:lpstr>Arial</vt:lpstr>
      <vt:lpstr>Calibri</vt:lpstr>
      <vt:lpstr>Corbel</vt:lpstr>
      <vt:lpstr>Times Roman</vt:lpstr>
      <vt:lpstr>Verdana</vt:lpstr>
      <vt:lpstr>Wingdings</vt:lpstr>
      <vt:lpstr>Gemeente Amsterdam</vt:lpstr>
      <vt:lpstr>PrEP, een nieuwe, effectieve methode om hiv te voorkómen</vt:lpstr>
      <vt:lpstr>Disclaimer</vt:lpstr>
      <vt:lpstr>Onderwerpen</vt:lpstr>
      <vt:lpstr>Wat is PrEP? Pre-Expositie Profylaxe Eigenlijk moeten we zeggen: Hiv-PrEP</vt:lpstr>
      <vt:lpstr>Wat is PrEP?</vt:lpstr>
      <vt:lpstr>Wat is PrEP?</vt:lpstr>
      <vt:lpstr>Voor wie is PrEP?</vt:lpstr>
      <vt:lpstr>Voor wie is PrEP?</vt:lpstr>
      <vt:lpstr>Bescherming door PrEP?</vt:lpstr>
      <vt:lpstr>Bescherming door PrEP?</vt:lpstr>
      <vt:lpstr>Hoe gebruik je PrEP?</vt:lpstr>
      <vt:lpstr>Hoe gebruik je PrEP?</vt:lpstr>
      <vt:lpstr>Hoe werkt PrEP?</vt:lpstr>
      <vt:lpstr>PowerPoint-presentatie</vt:lpstr>
      <vt:lpstr>HIV life cycle</vt:lpstr>
      <vt:lpstr>PowerPoint-presentatie</vt:lpstr>
      <vt:lpstr>Wetenschappelijke basis </vt:lpstr>
      <vt:lpstr>Succesful PrEP trials</vt:lpstr>
      <vt:lpstr>PowerPoint-presentatie</vt:lpstr>
      <vt:lpstr>PowerPoint-presentatie</vt:lpstr>
      <vt:lpstr>PowerPoint-presentatie</vt:lpstr>
      <vt:lpstr>Amsterdam PrEP project (AMPrEP)</vt:lpstr>
      <vt:lpstr>Waarom is PrEP nodig? </vt:lpstr>
      <vt:lpstr>Transmissie van hiv </vt:lpstr>
      <vt:lpstr>Aantal nieuwe diagnoses onder msm in Nederland  gerelateerd aan eerste aanwijzing effectiviteit, en start demonstratieproject in Nederland</vt:lpstr>
      <vt:lpstr>Meningen over PrEP </vt:lpstr>
      <vt:lpstr>PowerPoint-presentatie</vt:lpstr>
      <vt:lpstr>PowerPoint-presentatie</vt:lpstr>
      <vt:lpstr>Effecten van PrEP bv op gedrag en seksueel welbevinden </vt:lpstr>
      <vt:lpstr>PowerPoint-presentatie</vt:lpstr>
      <vt:lpstr>Amsterdam PrEP project (AMPrEP)</vt:lpstr>
      <vt:lpstr>Uitkomsten van AMPrEP</vt:lpstr>
      <vt:lpstr>Uitkomsten van AMPrEP</vt:lpstr>
      <vt:lpstr>Soa bij msm in Nederland, 2012-2021</vt:lpstr>
      <vt:lpstr> - Psychosociale effecten van PrEP - een greep uit de ervaringen van AMPrEP-deelnemers in kwalitatieve interviews</vt:lpstr>
      <vt:lpstr>Informatie over PrEP voor jongeren </vt:lpstr>
      <vt:lpstr>Sense.info</vt:lpstr>
      <vt:lpstr>Yoursex.nl</vt:lpstr>
      <vt:lpstr>Mantotman.nl</vt:lpstr>
      <vt:lpstr>Spreekuur Centrum voor seksuele Gezondheid van een GGD (25 in Nederland)</vt:lpstr>
      <vt:lpstr>Social media… dat weten jullie leerlingen beter dan ik…  Instagram accounts: @csga020 @MEIJT</vt:lpstr>
      <vt:lpstr>Hoe kan je PrEP krijgen in Nederland? </vt:lpstr>
      <vt:lpstr>PrEP beschikbaar via GGD of Huisarts</vt:lpstr>
      <vt:lpstr>Dank voor jullie aandacht! Vragen??</vt:lpstr>
      <vt:lpstr>Extra slides &amp; toekomst van PrEP</vt:lpstr>
      <vt:lpstr>-Onzeker wat er gebeurt na afloop van de PrEP pilot in 2024 -Nieuwe middelen in de pijplijn, maar prijs (patent) is een probleem</vt:lpstr>
      <vt:lpstr>Dutch guidelines</vt:lpstr>
      <vt:lpstr>Aantal nieuwe hiv-diagnoses in Nederland</vt:lpstr>
      <vt:lpstr>PowerPoint-presentatie</vt:lpstr>
      <vt:lpstr>PowerPoint-presentatie</vt:lpstr>
      <vt:lpstr>PowerPoint-presentatie</vt:lpstr>
      <vt:lpstr>PowerPoint-presentatie</vt:lpstr>
      <vt:lpstr>Nov 2022</vt:lpstr>
    </vt:vector>
  </TitlesOfParts>
  <Company>Gemeente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dc:title>
  <dc:creator>Gemeente Amsterdam</dc:creator>
  <dc:description>Sjabloonversie 1.1 - 6 juni 2014_x000d_
Sjablonen: www.joulesunlimited.nl</dc:description>
  <cp:lastModifiedBy>gebruiker</cp:lastModifiedBy>
  <cp:revision>182</cp:revision>
  <cp:lastPrinted>2021-01-21T11:19:47Z</cp:lastPrinted>
  <dcterms:created xsi:type="dcterms:W3CDTF">2011-05-31T09:43:02Z</dcterms:created>
  <dcterms:modified xsi:type="dcterms:W3CDTF">2022-11-11T14:18:17Z</dcterms:modified>
</cp:coreProperties>
</file>