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1" r:id="rId3"/>
    <p:sldId id="277" r:id="rId4"/>
    <p:sldId id="279" r:id="rId5"/>
    <p:sldId id="324" r:id="rId6"/>
    <p:sldId id="326" r:id="rId7"/>
    <p:sldId id="323" r:id="rId8"/>
    <p:sldId id="333" r:id="rId9"/>
    <p:sldId id="281" r:id="rId10"/>
    <p:sldId id="325" r:id="rId11"/>
    <p:sldId id="282" r:id="rId12"/>
    <p:sldId id="283" r:id="rId13"/>
    <p:sldId id="287" r:id="rId14"/>
    <p:sldId id="327" r:id="rId15"/>
    <p:sldId id="328" r:id="rId16"/>
    <p:sldId id="329" r:id="rId17"/>
  </p:sldIdLst>
  <p:sldSz cx="9144000" cy="6858000" type="screen4x3"/>
  <p:notesSz cx="6797675" cy="9926638"/>
  <p:custDataLst>
    <p:tags r:id="rId20"/>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a:srgbClr val="6BCEED"/>
    <a:srgbClr val="00CCFF"/>
    <a:srgbClr val="00FF00"/>
    <a:srgbClr val="CC66FF"/>
    <a:srgbClr val="E9193A"/>
    <a:srgbClr val="EA2A4A"/>
    <a:srgbClr val="002F65"/>
    <a:srgbClr val="44C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87558" autoAdjust="0"/>
  </p:normalViewPr>
  <p:slideViewPr>
    <p:cSldViewPr>
      <p:cViewPr>
        <p:scale>
          <a:sx n="61" d="100"/>
          <a:sy n="61" d="100"/>
        </p:scale>
        <p:origin x="-2165"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869" y="92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9CBE6C-82D6-4903-BF5E-717761DFCFB5}" type="datetimeFigureOut">
              <a:rPr lang="nl-NL" smtClean="0"/>
              <a:t>29-5-2015</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9E5CBB5-E5F5-4E14-8B4C-A5997D6820BF}" type="slidenum">
              <a:rPr lang="nl-NL" smtClean="0"/>
              <a:t>‹nr.›</a:t>
            </a:fld>
            <a:endParaRPr lang="nl-NL"/>
          </a:p>
        </p:txBody>
      </p:sp>
    </p:spTree>
    <p:extLst>
      <p:ext uri="{BB962C8B-B14F-4D97-AF65-F5344CB8AC3E}">
        <p14:creationId xmlns:p14="http://schemas.microsoft.com/office/powerpoint/2010/main" val="214218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A2F0A0-530E-45CA-BBBB-00591C6E4B17}" type="datetimeFigureOut">
              <a:rPr lang="nl-NL" smtClean="0"/>
              <a:t>29-5-2015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6EFFE9-54CD-40C6-A06D-D6B9A0603917}" type="slidenum">
              <a:rPr lang="nl-NL" smtClean="0"/>
              <a:t>‹nr.›</a:t>
            </a:fld>
            <a:endParaRPr lang="nl-NL"/>
          </a:p>
        </p:txBody>
      </p:sp>
    </p:spTree>
    <p:extLst>
      <p:ext uri="{BB962C8B-B14F-4D97-AF65-F5344CB8AC3E}">
        <p14:creationId xmlns:p14="http://schemas.microsoft.com/office/powerpoint/2010/main" val="282829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1</a:t>
            </a:fld>
            <a:endParaRPr lang="nl-NL"/>
          </a:p>
        </p:txBody>
      </p:sp>
    </p:spTree>
    <p:extLst>
      <p:ext uri="{BB962C8B-B14F-4D97-AF65-F5344CB8AC3E}">
        <p14:creationId xmlns:p14="http://schemas.microsoft.com/office/powerpoint/2010/main" val="214207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10</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NL" dirty="0" smtClean="0"/>
              <a:t>De leermiddelen van Malmberg passen uw onderwijsomgeving. We werken aan:</a:t>
            </a:r>
          </a:p>
          <a:p>
            <a:pPr marL="171450" indent="-171450">
              <a:buFontTx/>
              <a:buChar char="-"/>
              <a:defRPr/>
            </a:pPr>
            <a:r>
              <a:rPr lang="nl-NL" dirty="0" smtClean="0"/>
              <a:t>open leermiddelen: delen van lesmateriaal met docenten (voor het delen kun je het beste de platformen gebruiken die ervoor zijn gemaakt, zoals </a:t>
            </a:r>
            <a:r>
              <a:rPr lang="nl-NL" dirty="0" err="1" smtClean="0"/>
              <a:t>wikiwijs</a:t>
            </a:r>
            <a:r>
              <a:rPr lang="nl-NL" dirty="0" smtClean="0"/>
              <a:t> en groengelinkt)</a:t>
            </a:r>
          </a:p>
          <a:p>
            <a:pPr marL="171450" indent="-171450">
              <a:buFontTx/>
              <a:buChar char="-"/>
              <a:defRPr/>
            </a:pPr>
            <a:r>
              <a:rPr lang="nl-NL" dirty="0" smtClean="0"/>
              <a:t>Leerlingvolgsystemen: volgen van leerlingen op de referentiesniveaus rekenen en taal. Bureau ICE heeft de TOA: een </a:t>
            </a:r>
            <a:r>
              <a:rPr lang="nl-NL" dirty="0" err="1" smtClean="0"/>
              <a:t>webbased</a:t>
            </a:r>
            <a:r>
              <a:rPr lang="nl-NL" dirty="0" smtClean="0"/>
              <a:t> </a:t>
            </a:r>
            <a:r>
              <a:rPr lang="nl-NL" dirty="0" err="1" smtClean="0"/>
              <a:t>toetssysteem</a:t>
            </a:r>
            <a:r>
              <a:rPr lang="nl-NL" dirty="0" smtClean="0"/>
              <a:t> waarmee u direct inzicht krijgt waar uw leerlingen staan. Later komt dit nog terug in de presentatie…</a:t>
            </a:r>
          </a:p>
          <a:p>
            <a:pPr marL="171450" indent="-171450">
              <a:buFontTx/>
              <a:buChar char="-"/>
              <a:defRPr/>
            </a:pPr>
            <a:r>
              <a:rPr lang="nl-NL" dirty="0" smtClean="0"/>
              <a:t>Schooladministratiesystemen: Deze systemen hebben de functie om een overall overzicht te geven van de prestaties van leerlingen (dashboard). De leergegevens van een leerling binnen onze leeromgeving worden aangeleverd naar deze </a:t>
            </a:r>
            <a:r>
              <a:rPr lang="nl-NL" dirty="0" err="1" smtClean="0"/>
              <a:t>SAS’en</a:t>
            </a:r>
            <a:endParaRPr lang="nl-NL" dirty="0" smtClean="0"/>
          </a:p>
          <a:p>
            <a:pPr marL="171450" indent="-171450">
              <a:buFontTx/>
              <a:buChar char="-"/>
              <a:defRPr/>
            </a:pPr>
            <a:r>
              <a:rPr lang="nl-NL" dirty="0" smtClean="0"/>
              <a:t>Elektronisch leeromgeving: rechtstreeks kunnen (</a:t>
            </a:r>
            <a:r>
              <a:rPr lang="nl-NL" dirty="0" err="1" smtClean="0"/>
              <a:t>deep</a:t>
            </a:r>
            <a:r>
              <a:rPr lang="nl-NL" dirty="0" smtClean="0"/>
              <a:t>)linken naar onderdelen binnen de omgeving van de methode (zoals bv studiewijzer bij Magister). Zo kan bijvoorbeeld een leerling vanuit de centrale agenda naar opdrachten binnen de methode.</a:t>
            </a:r>
          </a:p>
          <a:p>
            <a:pPr>
              <a:defRPr/>
            </a:pPr>
            <a:endParaRPr lang="nl-NL" dirty="0" smtClean="0"/>
          </a:p>
          <a:p>
            <a:pPr>
              <a:defRPr/>
            </a:pPr>
            <a:r>
              <a:rPr lang="en-US" dirty="0" err="1" smtClean="0"/>
              <a:t>Wij</a:t>
            </a:r>
            <a:r>
              <a:rPr lang="en-US" dirty="0" smtClean="0"/>
              <a:t> </a:t>
            </a:r>
            <a:r>
              <a:rPr lang="en-US" dirty="0" err="1" smtClean="0"/>
              <a:t>geloven</a:t>
            </a:r>
            <a:r>
              <a:rPr lang="en-US" dirty="0" smtClean="0"/>
              <a:t> </a:t>
            </a:r>
            <a:r>
              <a:rPr lang="en-US" dirty="0" err="1" smtClean="0"/>
              <a:t>ook</a:t>
            </a:r>
            <a:r>
              <a:rPr lang="en-US" dirty="0" smtClean="0"/>
              <a:t> in </a:t>
            </a:r>
            <a:r>
              <a:rPr lang="en-US" dirty="0" err="1" smtClean="0"/>
              <a:t>een</a:t>
            </a:r>
            <a:r>
              <a:rPr lang="en-US" dirty="0" smtClean="0"/>
              <a:t> OPEN </a:t>
            </a:r>
            <a:r>
              <a:rPr lang="en-US" dirty="0" err="1" smtClean="0"/>
              <a:t>benadering</a:t>
            </a:r>
            <a:r>
              <a:rPr lang="en-US" dirty="0" smtClean="0"/>
              <a:t> </a:t>
            </a:r>
            <a:r>
              <a:rPr lang="en-US" dirty="0" err="1" smtClean="0"/>
              <a:t>om</a:t>
            </a:r>
            <a:r>
              <a:rPr lang="en-US" dirty="0" smtClean="0"/>
              <a:t> </a:t>
            </a:r>
            <a:r>
              <a:rPr lang="en-US" dirty="0" err="1" smtClean="0"/>
              <a:t>eigen</a:t>
            </a:r>
            <a:r>
              <a:rPr lang="en-US" dirty="0" smtClean="0"/>
              <a:t> </a:t>
            </a:r>
            <a:r>
              <a:rPr lang="en-US" dirty="0" err="1" smtClean="0"/>
              <a:t>informatie</a:t>
            </a:r>
            <a:r>
              <a:rPr lang="en-US" dirty="0" smtClean="0"/>
              <a:t> toe </a:t>
            </a:r>
            <a:r>
              <a:rPr lang="en-US" dirty="0" err="1" smtClean="0"/>
              <a:t>te</a:t>
            </a:r>
            <a:r>
              <a:rPr lang="en-US" dirty="0" smtClean="0"/>
              <a:t> </a:t>
            </a:r>
            <a:r>
              <a:rPr lang="en-US" dirty="0" err="1" smtClean="0"/>
              <a:t>voegen</a:t>
            </a:r>
            <a:r>
              <a:rPr lang="en-US" dirty="0" smtClean="0"/>
              <a:t>. </a:t>
            </a:r>
            <a:r>
              <a:rPr lang="en-US" dirty="0" err="1" smtClean="0"/>
              <a:t>Ook</a:t>
            </a:r>
            <a:r>
              <a:rPr lang="en-US" dirty="0" smtClean="0"/>
              <a:t> </a:t>
            </a:r>
            <a:r>
              <a:rPr lang="en-US" dirty="0" err="1" smtClean="0"/>
              <a:t>willen</a:t>
            </a:r>
            <a:r>
              <a:rPr lang="en-US" dirty="0" smtClean="0"/>
              <a:t> </a:t>
            </a:r>
            <a:r>
              <a:rPr lang="en-US" dirty="0" err="1" smtClean="0"/>
              <a:t>wij</a:t>
            </a:r>
            <a:r>
              <a:rPr lang="en-US" dirty="0" smtClean="0"/>
              <a:t> </a:t>
            </a:r>
            <a:r>
              <a:rPr lang="en-US" dirty="0" err="1" smtClean="0"/>
              <a:t>aansluiten</a:t>
            </a:r>
            <a:r>
              <a:rPr lang="en-US" dirty="0" smtClean="0"/>
              <a:t> </a:t>
            </a:r>
            <a:r>
              <a:rPr lang="en-US" dirty="0" err="1" smtClean="0"/>
              <a:t>bij</a:t>
            </a:r>
            <a:r>
              <a:rPr lang="en-US" dirty="0" smtClean="0"/>
              <a:t> de </a:t>
            </a:r>
            <a:r>
              <a:rPr lang="en-US" dirty="0" err="1" smtClean="0"/>
              <a:t>andere</a:t>
            </a:r>
            <a:r>
              <a:rPr lang="en-US" dirty="0" smtClean="0"/>
              <a:t> </a:t>
            </a:r>
            <a:r>
              <a:rPr lang="en-US" dirty="0" err="1" smtClean="0"/>
              <a:t>partijen</a:t>
            </a:r>
            <a:r>
              <a:rPr lang="en-US" dirty="0" smtClean="0"/>
              <a:t> in de </a:t>
            </a:r>
            <a:r>
              <a:rPr lang="en-US" dirty="0" err="1" smtClean="0"/>
              <a:t>markt</a:t>
            </a:r>
            <a:r>
              <a:rPr lang="en-US" dirty="0" smtClean="0"/>
              <a:t>, </a:t>
            </a:r>
            <a:r>
              <a:rPr lang="en-US" dirty="0" err="1" smtClean="0"/>
              <a:t>ons</a:t>
            </a:r>
            <a:r>
              <a:rPr lang="en-US" dirty="0" smtClean="0"/>
              <a:t> </a:t>
            </a:r>
            <a:r>
              <a:rPr lang="en-US" dirty="0" err="1" smtClean="0"/>
              <a:t>adagium</a:t>
            </a:r>
            <a:r>
              <a:rPr lang="en-US" dirty="0" smtClean="0"/>
              <a:t> is </a:t>
            </a:r>
            <a:r>
              <a:rPr lang="en-US" dirty="0" err="1" smtClean="0"/>
              <a:t>daarbij</a:t>
            </a:r>
            <a:r>
              <a:rPr lang="en-US" dirty="0" smtClean="0"/>
              <a:t> “do what you do best and link to the rest!!” </a:t>
            </a:r>
          </a:p>
          <a:p>
            <a:pPr>
              <a:defRPr/>
            </a:pPr>
            <a:endParaRPr lang="nl-NL" dirty="0" smtClean="0"/>
          </a:p>
          <a:p>
            <a:pPr>
              <a:defRPr/>
            </a:pPr>
            <a:endParaRPr lang="nl-NL" dirty="0" smtClean="0"/>
          </a:p>
          <a:p>
            <a:pPr>
              <a:defRPr/>
            </a:pPr>
            <a:r>
              <a:rPr lang="nl-NL" b="1" dirty="0" smtClean="0"/>
              <a:t>Vraag: welke systemen gebruikt u binnen uw school?</a:t>
            </a:r>
          </a:p>
          <a:p>
            <a:pPr>
              <a:defRPr/>
            </a:pPr>
            <a:endParaRPr lang="nl-NL" dirty="0"/>
          </a:p>
        </p:txBody>
      </p:sp>
      <p:sp>
        <p:nvSpPr>
          <p:cNvPr id="4" name="Slide Number Placeholder 3"/>
          <p:cNvSpPr>
            <a:spLocks noGrp="1"/>
          </p:cNvSpPr>
          <p:nvPr>
            <p:ph type="sldNum" sz="quarter" idx="5"/>
          </p:nvPr>
        </p:nvSpPr>
        <p:spPr/>
        <p:txBody>
          <a:bodyPr/>
          <a:lstStyle/>
          <a:p>
            <a:pPr>
              <a:defRPr/>
            </a:pPr>
            <a:fld id="{04D36987-8869-4175-B32F-10EF05C25BF4}" type="slidenum">
              <a:rPr lang="nl-NL" altLang="nl-NL" smtClean="0"/>
              <a:pPr>
                <a:defRPr/>
              </a:pPr>
              <a:t>11</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nl-NL" dirty="0" smtClean="0">
                <a:latin typeface="Times New Roman" pitchFamily="18" charset="0"/>
              </a:rPr>
              <a:t>Malmberg </a:t>
            </a:r>
            <a:r>
              <a:rPr lang="en-US" altLang="nl-NL" dirty="0" err="1" smtClean="0">
                <a:latin typeface="Times New Roman" pitchFamily="18" charset="0"/>
              </a:rPr>
              <a:t>ziet</a:t>
            </a:r>
            <a:r>
              <a:rPr lang="en-US" altLang="nl-NL" dirty="0" smtClean="0">
                <a:latin typeface="Times New Roman" pitchFamily="18" charset="0"/>
              </a:rPr>
              <a:t> de docent </a:t>
            </a:r>
            <a:r>
              <a:rPr lang="en-US" altLang="nl-NL" dirty="0" err="1" smtClean="0">
                <a:latin typeface="Times New Roman" pitchFamily="18" charset="0"/>
              </a:rPr>
              <a:t>als</a:t>
            </a:r>
            <a:r>
              <a:rPr lang="en-US" altLang="nl-NL" dirty="0" smtClean="0">
                <a:latin typeface="Times New Roman" pitchFamily="18" charset="0"/>
              </a:rPr>
              <a:t> </a:t>
            </a:r>
            <a:r>
              <a:rPr lang="en-US" altLang="nl-NL" dirty="0" err="1" smtClean="0">
                <a:latin typeface="Times New Roman" pitchFamily="18" charset="0"/>
              </a:rPr>
              <a:t>belangrijkste</a:t>
            </a:r>
            <a:r>
              <a:rPr lang="en-US" altLang="nl-NL" dirty="0" smtClean="0">
                <a:latin typeface="Times New Roman" pitchFamily="18" charset="0"/>
              </a:rPr>
              <a:t> motor </a:t>
            </a:r>
            <a:r>
              <a:rPr lang="en-US" altLang="nl-NL" dirty="0" err="1" smtClean="0">
                <a:latin typeface="Times New Roman" pitchFamily="18" charset="0"/>
              </a:rPr>
              <a:t>achter</a:t>
            </a:r>
            <a:r>
              <a:rPr lang="en-US" altLang="nl-NL" dirty="0" smtClean="0">
                <a:latin typeface="Times New Roman" pitchFamily="18" charset="0"/>
              </a:rPr>
              <a:t> (</a:t>
            </a:r>
            <a:r>
              <a:rPr lang="en-US" altLang="nl-NL" dirty="0" err="1" smtClean="0">
                <a:latin typeface="Times New Roman" pitchFamily="18" charset="0"/>
              </a:rPr>
              <a:t>beinvloeder</a:t>
            </a:r>
            <a:r>
              <a:rPr lang="en-US" altLang="nl-NL" dirty="0" smtClean="0">
                <a:latin typeface="Times New Roman" pitchFamily="18" charset="0"/>
              </a:rPr>
              <a:t>, </a:t>
            </a:r>
            <a:r>
              <a:rPr lang="en-US" altLang="nl-NL" dirty="0" err="1" smtClean="0">
                <a:latin typeface="Times New Roman" pitchFamily="18" charset="0"/>
              </a:rPr>
              <a:t>aanjager</a:t>
            </a:r>
            <a:r>
              <a:rPr lang="en-US" altLang="nl-NL" dirty="0" smtClean="0">
                <a:latin typeface="Times New Roman" pitchFamily="18" charset="0"/>
              </a:rPr>
              <a:t> van) de </a:t>
            </a:r>
            <a:r>
              <a:rPr lang="en-US" altLang="nl-NL" dirty="0" err="1" smtClean="0">
                <a:latin typeface="Times New Roman" pitchFamily="18" charset="0"/>
              </a:rPr>
              <a:t>leerprestaties</a:t>
            </a:r>
            <a:r>
              <a:rPr lang="en-US" altLang="nl-NL" dirty="0" smtClean="0">
                <a:latin typeface="Times New Roman" pitchFamily="18" charset="0"/>
              </a:rPr>
              <a:t> van </a:t>
            </a:r>
            <a:r>
              <a:rPr lang="en-US" altLang="nl-NL" dirty="0" err="1" smtClean="0">
                <a:latin typeface="Times New Roman" pitchFamily="18" charset="0"/>
              </a:rPr>
              <a:t>leerlingen</a:t>
            </a:r>
            <a:r>
              <a:rPr lang="en-US" altLang="nl-NL" dirty="0" smtClean="0">
                <a:latin typeface="Times New Roman" pitchFamily="18" charset="0"/>
              </a:rPr>
              <a:t>.</a:t>
            </a:r>
          </a:p>
          <a:p>
            <a:pPr>
              <a:defRPr/>
            </a:pPr>
            <a:endParaRPr lang="en-US" altLang="nl-NL" dirty="0" smtClean="0">
              <a:latin typeface="Times New Roman" pitchFamily="18" charset="0"/>
            </a:endParaRPr>
          </a:p>
          <a:p>
            <a:pPr>
              <a:defRPr/>
            </a:pPr>
            <a:r>
              <a:rPr lang="en-US" altLang="nl-NL" dirty="0" smtClean="0">
                <a:latin typeface="Times New Roman" pitchFamily="18" charset="0"/>
              </a:rPr>
              <a:t>De docent </a:t>
            </a:r>
            <a:r>
              <a:rPr lang="en-US" altLang="nl-NL" dirty="0" err="1" smtClean="0">
                <a:latin typeface="Times New Roman" pitchFamily="18" charset="0"/>
              </a:rPr>
              <a:t>vormt</a:t>
            </a:r>
            <a:r>
              <a:rPr lang="en-US" altLang="nl-NL" dirty="0" smtClean="0">
                <a:latin typeface="Times New Roman" pitchFamily="18" charset="0"/>
              </a:rPr>
              <a:t> de </a:t>
            </a:r>
            <a:r>
              <a:rPr lang="en-US" altLang="nl-NL" dirty="0" err="1" smtClean="0">
                <a:latin typeface="Times New Roman" pitchFamily="18" charset="0"/>
              </a:rPr>
              <a:t>bron</a:t>
            </a:r>
            <a:r>
              <a:rPr lang="en-US" altLang="nl-NL" dirty="0" smtClean="0">
                <a:latin typeface="Times New Roman" pitchFamily="18" charset="0"/>
              </a:rPr>
              <a:t> van </a:t>
            </a:r>
            <a:r>
              <a:rPr lang="en-US" altLang="nl-NL" dirty="0" err="1" smtClean="0">
                <a:latin typeface="Times New Roman" pitchFamily="18" charset="0"/>
              </a:rPr>
              <a:t>inspiratie</a:t>
            </a:r>
            <a:r>
              <a:rPr lang="en-US" altLang="nl-NL" dirty="0" smtClean="0">
                <a:latin typeface="Times New Roman" pitchFamily="18" charset="0"/>
              </a:rPr>
              <a:t>, en is </a:t>
            </a:r>
            <a:r>
              <a:rPr lang="en-US" altLang="nl-NL" dirty="0" err="1" smtClean="0">
                <a:latin typeface="Times New Roman" pitchFamily="18" charset="0"/>
              </a:rPr>
              <a:t>een</a:t>
            </a:r>
            <a:r>
              <a:rPr lang="en-US" altLang="nl-NL" dirty="0" smtClean="0">
                <a:latin typeface="Times New Roman" pitchFamily="18" charset="0"/>
              </a:rPr>
              <a:t> </a:t>
            </a:r>
            <a:r>
              <a:rPr lang="en-US" altLang="nl-NL" dirty="0" err="1" smtClean="0">
                <a:latin typeface="Times New Roman" pitchFamily="18" charset="0"/>
              </a:rPr>
              <a:t>persoonlijke</a:t>
            </a:r>
            <a:r>
              <a:rPr lang="en-US" altLang="nl-NL" dirty="0" smtClean="0">
                <a:latin typeface="Times New Roman" pitchFamily="18" charset="0"/>
              </a:rPr>
              <a:t> </a:t>
            </a:r>
            <a:r>
              <a:rPr lang="en-US" altLang="nl-NL" dirty="0" err="1" smtClean="0">
                <a:latin typeface="Times New Roman" pitchFamily="18" charset="0"/>
              </a:rPr>
              <a:t>gids</a:t>
            </a:r>
            <a:r>
              <a:rPr lang="en-US" altLang="nl-NL" dirty="0" smtClean="0">
                <a:latin typeface="Times New Roman" pitchFamily="18" charset="0"/>
              </a:rPr>
              <a:t> </a:t>
            </a:r>
            <a:r>
              <a:rPr lang="en-US" altLang="nl-NL" dirty="0" err="1" smtClean="0">
                <a:latin typeface="Times New Roman" pitchFamily="18" charset="0"/>
              </a:rPr>
              <a:t>naar</a:t>
            </a:r>
            <a:r>
              <a:rPr lang="en-US" altLang="nl-NL" dirty="0" smtClean="0">
                <a:latin typeface="Times New Roman" pitchFamily="18" charset="0"/>
              </a:rPr>
              <a:t> </a:t>
            </a:r>
            <a:r>
              <a:rPr lang="en-US" altLang="nl-NL" dirty="0" err="1" smtClean="0">
                <a:latin typeface="Times New Roman" pitchFamily="18" charset="0"/>
              </a:rPr>
              <a:t>een</a:t>
            </a:r>
            <a:r>
              <a:rPr lang="en-US" altLang="nl-NL" dirty="0" smtClean="0">
                <a:latin typeface="Times New Roman" pitchFamily="18" charset="0"/>
              </a:rPr>
              <a:t> </a:t>
            </a:r>
            <a:r>
              <a:rPr lang="en-US" altLang="nl-NL" dirty="0" err="1" smtClean="0">
                <a:latin typeface="Times New Roman" pitchFamily="18" charset="0"/>
              </a:rPr>
              <a:t>kansrijke</a:t>
            </a:r>
            <a:r>
              <a:rPr lang="en-US" altLang="nl-NL" dirty="0" smtClean="0">
                <a:latin typeface="Times New Roman" pitchFamily="18" charset="0"/>
              </a:rPr>
              <a:t> </a:t>
            </a:r>
            <a:r>
              <a:rPr lang="en-US" altLang="nl-NL" dirty="0" err="1" smtClean="0">
                <a:latin typeface="Times New Roman" pitchFamily="18" charset="0"/>
              </a:rPr>
              <a:t>toekomst</a:t>
            </a:r>
            <a:r>
              <a:rPr lang="en-US" altLang="nl-NL" dirty="0" smtClean="0">
                <a:latin typeface="Times New Roman" pitchFamily="18" charset="0"/>
              </a:rPr>
              <a:t>.</a:t>
            </a:r>
          </a:p>
          <a:p>
            <a:pPr>
              <a:defRPr/>
            </a:pPr>
            <a:r>
              <a:rPr lang="en-US" altLang="nl-NL" dirty="0" err="1" smtClean="0">
                <a:latin typeface="Times New Roman" pitchFamily="18" charset="0"/>
              </a:rPr>
              <a:t>Wij</a:t>
            </a:r>
            <a:r>
              <a:rPr lang="en-US" altLang="nl-NL" dirty="0" smtClean="0">
                <a:latin typeface="Times New Roman" pitchFamily="18" charset="0"/>
              </a:rPr>
              <a:t> </a:t>
            </a:r>
            <a:r>
              <a:rPr lang="en-US" altLang="nl-NL" dirty="0" err="1" smtClean="0">
                <a:latin typeface="Times New Roman" pitchFamily="18" charset="0"/>
              </a:rPr>
              <a:t>zien</a:t>
            </a:r>
            <a:r>
              <a:rPr lang="en-US" altLang="nl-NL" dirty="0" smtClean="0">
                <a:latin typeface="Times New Roman" pitchFamily="18" charset="0"/>
              </a:rPr>
              <a:t> het </a:t>
            </a:r>
            <a:r>
              <a:rPr lang="en-US" altLang="nl-NL" dirty="0" err="1" smtClean="0">
                <a:latin typeface="Times New Roman" pitchFamily="18" charset="0"/>
              </a:rPr>
              <a:t>als</a:t>
            </a:r>
            <a:r>
              <a:rPr lang="en-US" altLang="nl-NL" dirty="0" smtClean="0">
                <a:latin typeface="Times New Roman" pitchFamily="18" charset="0"/>
              </a:rPr>
              <a:t> </a:t>
            </a:r>
            <a:r>
              <a:rPr lang="en-US" altLang="nl-NL" dirty="0" err="1" smtClean="0">
                <a:latin typeface="Times New Roman" pitchFamily="18" charset="0"/>
              </a:rPr>
              <a:t>onze</a:t>
            </a:r>
            <a:r>
              <a:rPr lang="en-US" altLang="nl-NL" dirty="0" smtClean="0">
                <a:latin typeface="Times New Roman" pitchFamily="18" charset="0"/>
              </a:rPr>
              <a:t> </a:t>
            </a:r>
            <a:r>
              <a:rPr lang="en-US" altLang="nl-NL" dirty="0" err="1" smtClean="0">
                <a:latin typeface="Times New Roman" pitchFamily="18" charset="0"/>
              </a:rPr>
              <a:t>taak</a:t>
            </a:r>
            <a:r>
              <a:rPr lang="en-US" altLang="nl-NL" dirty="0" smtClean="0">
                <a:latin typeface="Times New Roman" pitchFamily="18" charset="0"/>
              </a:rPr>
              <a:t> </a:t>
            </a:r>
            <a:r>
              <a:rPr lang="en-US" altLang="nl-NL" dirty="0" err="1" smtClean="0">
                <a:latin typeface="Times New Roman" pitchFamily="18" charset="0"/>
              </a:rPr>
              <a:t>om</a:t>
            </a:r>
            <a:r>
              <a:rPr lang="en-US" altLang="nl-NL" dirty="0" smtClean="0">
                <a:latin typeface="Times New Roman" pitchFamily="18" charset="0"/>
              </a:rPr>
              <a:t> </a:t>
            </a:r>
            <a:r>
              <a:rPr lang="en-US" altLang="nl-NL" dirty="0" err="1" smtClean="0">
                <a:latin typeface="Times New Roman" pitchFamily="18" charset="0"/>
              </a:rPr>
              <a:t>primair</a:t>
            </a:r>
            <a:r>
              <a:rPr lang="en-US" altLang="nl-NL" dirty="0" smtClean="0">
                <a:latin typeface="Times New Roman" pitchFamily="18" charset="0"/>
              </a:rPr>
              <a:t> de </a:t>
            </a:r>
            <a:r>
              <a:rPr lang="en-US" altLang="nl-NL" dirty="0" err="1" smtClean="0">
                <a:latin typeface="Times New Roman" pitchFamily="18" charset="0"/>
              </a:rPr>
              <a:t>docenten</a:t>
            </a:r>
            <a:r>
              <a:rPr lang="en-US" altLang="nl-NL" dirty="0" smtClean="0">
                <a:latin typeface="Times New Roman" pitchFamily="18" charset="0"/>
              </a:rPr>
              <a:t> </a:t>
            </a:r>
            <a:r>
              <a:rPr lang="en-US" altLang="nl-NL" dirty="0" err="1" smtClean="0">
                <a:latin typeface="Times New Roman" pitchFamily="18" charset="0"/>
              </a:rPr>
              <a:t>te</a:t>
            </a:r>
            <a:r>
              <a:rPr lang="en-US" altLang="nl-NL" dirty="0" smtClean="0">
                <a:latin typeface="Times New Roman" pitchFamily="18" charset="0"/>
              </a:rPr>
              <a:t> </a:t>
            </a:r>
            <a:r>
              <a:rPr lang="en-US" altLang="nl-NL" dirty="0" err="1" smtClean="0">
                <a:latin typeface="Times New Roman" pitchFamily="18" charset="0"/>
              </a:rPr>
              <a:t>ondersteunen</a:t>
            </a:r>
            <a:r>
              <a:rPr lang="en-US" altLang="nl-NL" dirty="0" smtClean="0">
                <a:latin typeface="Times New Roman" pitchFamily="18" charset="0"/>
              </a:rPr>
              <a:t> (</a:t>
            </a:r>
            <a:r>
              <a:rPr lang="en-US" altLang="nl-NL" dirty="0" err="1" smtClean="0">
                <a:latin typeface="Times New Roman" pitchFamily="18" charset="0"/>
              </a:rPr>
              <a:t>zie</a:t>
            </a:r>
            <a:r>
              <a:rPr lang="en-US" altLang="nl-NL" dirty="0" smtClean="0">
                <a:latin typeface="Times New Roman" pitchFamily="18" charset="0"/>
              </a:rPr>
              <a:t> in het </a:t>
            </a:r>
            <a:r>
              <a:rPr lang="en-US" altLang="nl-NL" dirty="0" err="1" smtClean="0">
                <a:latin typeface="Times New Roman" pitchFamily="18" charset="0"/>
              </a:rPr>
              <a:t>blauw</a:t>
            </a:r>
            <a:r>
              <a:rPr lang="en-US" altLang="nl-NL" dirty="0" smtClean="0">
                <a:latin typeface="Times New Roman" pitchFamily="18" charset="0"/>
              </a:rPr>
              <a:t> </a:t>
            </a:r>
            <a:r>
              <a:rPr lang="en-US" altLang="nl-NL" dirty="0" err="1" smtClean="0">
                <a:latin typeface="Times New Roman" pitchFamily="18" charset="0"/>
              </a:rPr>
              <a:t>ook</a:t>
            </a:r>
            <a:r>
              <a:rPr lang="en-US" altLang="nl-NL" dirty="0" smtClean="0">
                <a:latin typeface="Times New Roman" pitchFamily="18" charset="0"/>
              </a:rPr>
              <a:t> de kern </a:t>
            </a:r>
            <a:r>
              <a:rPr lang="en-US" altLang="nl-NL" dirty="0" err="1" smtClean="0">
                <a:latin typeface="Times New Roman" pitchFamily="18" charset="0"/>
              </a:rPr>
              <a:t>onderwijstaken</a:t>
            </a:r>
            <a:r>
              <a:rPr lang="en-US" altLang="nl-NL" dirty="0" smtClean="0">
                <a:latin typeface="Times New Roman" pitchFamily="18" charset="0"/>
              </a:rPr>
              <a:t>) </a:t>
            </a:r>
            <a:r>
              <a:rPr lang="en-US" altLang="nl-NL" dirty="0" err="1" smtClean="0">
                <a:latin typeface="Times New Roman" pitchFamily="18" charset="0"/>
              </a:rPr>
              <a:t>om</a:t>
            </a:r>
            <a:r>
              <a:rPr lang="en-US" altLang="nl-NL" dirty="0" smtClean="0">
                <a:latin typeface="Times New Roman" pitchFamily="18" charset="0"/>
              </a:rPr>
              <a:t> het </a:t>
            </a:r>
            <a:r>
              <a:rPr lang="en-US" altLang="nl-NL" dirty="0" err="1" smtClean="0">
                <a:latin typeface="Times New Roman" pitchFamily="18" charset="0"/>
              </a:rPr>
              <a:t>beste</a:t>
            </a:r>
            <a:r>
              <a:rPr lang="en-US" altLang="nl-NL" dirty="0" smtClean="0">
                <a:latin typeface="Times New Roman" pitchFamily="18" charset="0"/>
              </a:rPr>
              <a:t> </a:t>
            </a:r>
            <a:r>
              <a:rPr lang="en-US" altLang="nl-NL" dirty="0" err="1" smtClean="0">
                <a:latin typeface="Times New Roman" pitchFamily="18" charset="0"/>
              </a:rPr>
              <a:t>uit</a:t>
            </a:r>
            <a:r>
              <a:rPr lang="en-US" altLang="nl-NL" dirty="0" smtClean="0">
                <a:latin typeface="Times New Roman" pitchFamily="18" charset="0"/>
              </a:rPr>
              <a:t> </a:t>
            </a:r>
            <a:r>
              <a:rPr lang="en-US" altLang="nl-NL" dirty="0" err="1" smtClean="0">
                <a:latin typeface="Times New Roman" pitchFamily="18" charset="0"/>
              </a:rPr>
              <a:t>zichzelf</a:t>
            </a:r>
            <a:r>
              <a:rPr lang="en-US" altLang="nl-NL" dirty="0" smtClean="0">
                <a:latin typeface="Times New Roman" pitchFamily="18" charset="0"/>
              </a:rPr>
              <a:t> </a:t>
            </a:r>
            <a:r>
              <a:rPr lang="en-US" altLang="nl-NL" dirty="0" err="1" smtClean="0">
                <a:latin typeface="Times New Roman" pitchFamily="18" charset="0"/>
              </a:rPr>
              <a:t>te</a:t>
            </a:r>
            <a:r>
              <a:rPr lang="en-US" altLang="nl-NL" dirty="0" smtClean="0">
                <a:latin typeface="Times New Roman" pitchFamily="18" charset="0"/>
              </a:rPr>
              <a:t> </a:t>
            </a:r>
            <a:r>
              <a:rPr lang="en-US" altLang="nl-NL" dirty="0" err="1" smtClean="0">
                <a:latin typeface="Times New Roman" pitchFamily="18" charset="0"/>
              </a:rPr>
              <a:t>halen</a:t>
            </a:r>
            <a:r>
              <a:rPr lang="en-US" altLang="nl-NL" dirty="0" smtClean="0">
                <a:latin typeface="Times New Roman" pitchFamily="18" charset="0"/>
              </a:rPr>
              <a:t> en </a:t>
            </a:r>
            <a:r>
              <a:rPr lang="en-US" altLang="nl-NL" dirty="0" err="1" smtClean="0">
                <a:latin typeface="Times New Roman" pitchFamily="18" charset="0"/>
              </a:rPr>
              <a:t>daarmee</a:t>
            </a:r>
            <a:r>
              <a:rPr lang="en-US" altLang="nl-NL" dirty="0" smtClean="0">
                <a:latin typeface="Times New Roman" pitchFamily="18" charset="0"/>
              </a:rPr>
              <a:t> het </a:t>
            </a:r>
            <a:r>
              <a:rPr lang="en-US" altLang="nl-NL" dirty="0" err="1" smtClean="0">
                <a:latin typeface="Times New Roman" pitchFamily="18" charset="0"/>
              </a:rPr>
              <a:t>beste</a:t>
            </a:r>
            <a:r>
              <a:rPr lang="en-US" altLang="nl-NL" dirty="0" smtClean="0">
                <a:latin typeface="Times New Roman" pitchFamily="18" charset="0"/>
              </a:rPr>
              <a:t> </a:t>
            </a:r>
            <a:r>
              <a:rPr lang="en-US" altLang="nl-NL" dirty="0" err="1" smtClean="0">
                <a:latin typeface="Times New Roman" pitchFamily="18" charset="0"/>
              </a:rPr>
              <a:t>uit</a:t>
            </a:r>
            <a:r>
              <a:rPr lang="en-US" altLang="nl-NL" dirty="0" smtClean="0">
                <a:latin typeface="Times New Roman" pitchFamily="18" charset="0"/>
              </a:rPr>
              <a:t> </a:t>
            </a:r>
            <a:r>
              <a:rPr lang="en-US" altLang="nl-NL" dirty="0" err="1" smtClean="0">
                <a:latin typeface="Times New Roman" pitchFamily="18" charset="0"/>
              </a:rPr>
              <a:t>ieder</a:t>
            </a:r>
            <a:r>
              <a:rPr lang="en-US" altLang="nl-NL" dirty="0" smtClean="0">
                <a:latin typeface="Times New Roman" pitchFamily="18" charset="0"/>
              </a:rPr>
              <a:t> kind.</a:t>
            </a:r>
          </a:p>
          <a:p>
            <a:pPr>
              <a:defRPr/>
            </a:pPr>
            <a:endParaRPr lang="en-US" altLang="nl-NL" dirty="0" smtClean="0">
              <a:latin typeface="Times New Roman" pitchFamily="18" charset="0"/>
            </a:endParaRPr>
          </a:p>
          <a:p>
            <a:pPr>
              <a:defRPr/>
            </a:pPr>
            <a:r>
              <a:rPr lang="en-US" altLang="nl-NL" dirty="0" err="1" smtClean="0">
                <a:latin typeface="Times New Roman" pitchFamily="18" charset="0"/>
              </a:rPr>
              <a:t>Naast</a:t>
            </a:r>
            <a:r>
              <a:rPr lang="en-US" altLang="nl-NL" dirty="0" smtClean="0">
                <a:latin typeface="Times New Roman" pitchFamily="18" charset="0"/>
              </a:rPr>
              <a:t> de docent </a:t>
            </a:r>
            <a:r>
              <a:rPr lang="en-US" altLang="nl-NL" dirty="0" err="1" smtClean="0">
                <a:latin typeface="Times New Roman" pitchFamily="18" charset="0"/>
              </a:rPr>
              <a:t>hebben</a:t>
            </a:r>
            <a:r>
              <a:rPr lang="en-US" altLang="nl-NL" dirty="0" smtClean="0">
                <a:latin typeface="Times New Roman" pitchFamily="18" charset="0"/>
              </a:rPr>
              <a:t> </a:t>
            </a:r>
            <a:r>
              <a:rPr lang="en-US" altLang="nl-NL" dirty="0" err="1" smtClean="0">
                <a:latin typeface="Times New Roman" pitchFamily="18" charset="0"/>
              </a:rPr>
              <a:t>natuurlijk</a:t>
            </a:r>
            <a:r>
              <a:rPr lang="en-US" altLang="nl-NL" dirty="0" smtClean="0">
                <a:latin typeface="Times New Roman" pitchFamily="18" charset="0"/>
              </a:rPr>
              <a:t> </a:t>
            </a:r>
            <a:r>
              <a:rPr lang="en-US" altLang="nl-NL" dirty="0" err="1" smtClean="0">
                <a:latin typeface="Times New Roman" pitchFamily="18" charset="0"/>
              </a:rPr>
              <a:t>ook</a:t>
            </a:r>
            <a:r>
              <a:rPr lang="en-US" altLang="nl-NL" dirty="0" smtClean="0">
                <a:latin typeface="Times New Roman" pitchFamily="18" charset="0"/>
              </a:rPr>
              <a:t> de </a:t>
            </a:r>
            <a:r>
              <a:rPr lang="en-US" altLang="nl-NL" dirty="0" err="1" smtClean="0">
                <a:latin typeface="Times New Roman" pitchFamily="18" charset="0"/>
              </a:rPr>
              <a:t>schoolmanagers</a:t>
            </a:r>
            <a:r>
              <a:rPr lang="en-US" altLang="nl-NL" dirty="0" smtClean="0">
                <a:latin typeface="Times New Roman" pitchFamily="18" charset="0"/>
              </a:rPr>
              <a:t> en </a:t>
            </a:r>
            <a:r>
              <a:rPr lang="en-US" altLang="nl-NL" dirty="0" err="1" smtClean="0">
                <a:latin typeface="Times New Roman" pitchFamily="18" charset="0"/>
              </a:rPr>
              <a:t>ouders</a:t>
            </a:r>
            <a:r>
              <a:rPr lang="en-US" altLang="nl-NL" dirty="0" smtClean="0">
                <a:latin typeface="Times New Roman" pitchFamily="18" charset="0"/>
              </a:rPr>
              <a:t> </a:t>
            </a:r>
            <a:r>
              <a:rPr lang="en-US" altLang="nl-NL" dirty="0" err="1" smtClean="0">
                <a:latin typeface="Times New Roman" pitchFamily="18" charset="0"/>
              </a:rPr>
              <a:t>invloed</a:t>
            </a:r>
            <a:r>
              <a:rPr lang="en-US" altLang="nl-NL" dirty="0" smtClean="0">
                <a:latin typeface="Times New Roman" pitchFamily="18" charset="0"/>
              </a:rPr>
              <a:t> op de </a:t>
            </a:r>
            <a:r>
              <a:rPr lang="en-US" altLang="nl-NL" dirty="0" err="1" smtClean="0">
                <a:latin typeface="Times New Roman" pitchFamily="18" charset="0"/>
              </a:rPr>
              <a:t>prestaties</a:t>
            </a:r>
            <a:r>
              <a:rPr lang="en-US" altLang="nl-NL" dirty="0" smtClean="0">
                <a:latin typeface="Times New Roman" pitchFamily="18" charset="0"/>
              </a:rPr>
              <a:t>. </a:t>
            </a:r>
          </a:p>
          <a:p>
            <a:pPr>
              <a:defRPr/>
            </a:pPr>
            <a:r>
              <a:rPr lang="en-US" altLang="nl-NL" dirty="0" err="1" smtClean="0">
                <a:latin typeface="Times New Roman" pitchFamily="18" charset="0"/>
              </a:rPr>
              <a:t>Ook</a:t>
            </a:r>
            <a:r>
              <a:rPr lang="en-US" altLang="nl-NL" dirty="0" smtClean="0">
                <a:latin typeface="Times New Roman" pitchFamily="18" charset="0"/>
              </a:rPr>
              <a:t> </a:t>
            </a:r>
            <a:r>
              <a:rPr lang="en-US" altLang="nl-NL" dirty="0" err="1" smtClean="0">
                <a:latin typeface="Times New Roman" pitchFamily="18" charset="0"/>
              </a:rPr>
              <a:t>hebben</a:t>
            </a:r>
            <a:r>
              <a:rPr lang="en-US" altLang="nl-NL" dirty="0" smtClean="0">
                <a:latin typeface="Times New Roman" pitchFamily="18" charset="0"/>
              </a:rPr>
              <a:t> </a:t>
            </a:r>
            <a:r>
              <a:rPr lang="en-US" altLang="nl-NL" dirty="0" err="1" smtClean="0">
                <a:latin typeface="Times New Roman" pitchFamily="18" charset="0"/>
              </a:rPr>
              <a:t>wij</a:t>
            </a:r>
            <a:r>
              <a:rPr lang="en-US" altLang="nl-NL" dirty="0" smtClean="0">
                <a:latin typeface="Times New Roman" pitchFamily="18" charset="0"/>
              </a:rPr>
              <a:t> </a:t>
            </a:r>
            <a:r>
              <a:rPr lang="en-US" altLang="nl-NL" dirty="0" err="1" smtClean="0">
                <a:latin typeface="Times New Roman" pitchFamily="18" charset="0"/>
              </a:rPr>
              <a:t>oplossingen</a:t>
            </a:r>
            <a:r>
              <a:rPr lang="en-US" altLang="nl-NL" dirty="0" smtClean="0">
                <a:latin typeface="Times New Roman" pitchFamily="18" charset="0"/>
              </a:rPr>
              <a:t> </a:t>
            </a:r>
            <a:r>
              <a:rPr lang="en-US" altLang="nl-NL" dirty="0" err="1" smtClean="0">
                <a:latin typeface="Times New Roman" pitchFamily="18" charset="0"/>
              </a:rPr>
              <a:t>voor</a:t>
            </a:r>
            <a:r>
              <a:rPr lang="en-US" altLang="nl-NL" dirty="0" smtClean="0">
                <a:latin typeface="Times New Roman" pitchFamily="18" charset="0"/>
              </a:rPr>
              <a:t> hen. </a:t>
            </a:r>
            <a:r>
              <a:rPr lang="en-US" altLang="nl-NL" dirty="0" err="1" smtClean="0">
                <a:latin typeface="Times New Roman" pitchFamily="18" charset="0"/>
              </a:rPr>
              <a:t>Voor</a:t>
            </a:r>
            <a:r>
              <a:rPr lang="en-US" altLang="nl-NL" dirty="0" smtClean="0">
                <a:latin typeface="Times New Roman" pitchFamily="18" charset="0"/>
              </a:rPr>
              <a:t> </a:t>
            </a:r>
            <a:r>
              <a:rPr lang="en-US" altLang="nl-NL" dirty="0" err="1" smtClean="0">
                <a:latin typeface="Times New Roman" pitchFamily="18" charset="0"/>
              </a:rPr>
              <a:t>ouders</a:t>
            </a:r>
            <a:r>
              <a:rPr lang="en-US" altLang="nl-NL" dirty="0" smtClean="0">
                <a:latin typeface="Times New Roman" pitchFamily="18" charset="0"/>
              </a:rPr>
              <a:t> </a:t>
            </a:r>
            <a:r>
              <a:rPr lang="en-US" altLang="nl-NL" dirty="0" err="1" smtClean="0">
                <a:latin typeface="Times New Roman" pitchFamily="18" charset="0"/>
              </a:rPr>
              <a:t>kan</a:t>
            </a:r>
            <a:r>
              <a:rPr lang="en-US" altLang="nl-NL" dirty="0" smtClean="0">
                <a:latin typeface="Times New Roman" pitchFamily="18" charset="0"/>
              </a:rPr>
              <a:t> </a:t>
            </a:r>
            <a:r>
              <a:rPr lang="en-US" altLang="nl-NL" dirty="0" err="1" smtClean="0">
                <a:latin typeface="Times New Roman" pitchFamily="18" charset="0"/>
              </a:rPr>
              <a:t>gedacht</a:t>
            </a:r>
            <a:r>
              <a:rPr lang="en-US" altLang="nl-NL" dirty="0" smtClean="0">
                <a:latin typeface="Times New Roman" pitchFamily="18" charset="0"/>
              </a:rPr>
              <a:t> </a:t>
            </a:r>
            <a:r>
              <a:rPr lang="en-US" altLang="nl-NL" dirty="0" err="1" smtClean="0">
                <a:latin typeface="Times New Roman" pitchFamily="18" charset="0"/>
              </a:rPr>
              <a:t>worden</a:t>
            </a:r>
            <a:r>
              <a:rPr lang="en-US" altLang="nl-NL" dirty="0" smtClean="0">
                <a:latin typeface="Times New Roman" pitchFamily="18" charset="0"/>
              </a:rPr>
              <a:t> </a:t>
            </a:r>
            <a:r>
              <a:rPr lang="en-US" altLang="nl-NL" dirty="0" err="1" smtClean="0">
                <a:latin typeface="Times New Roman" pitchFamily="18" charset="0"/>
              </a:rPr>
              <a:t>aan</a:t>
            </a:r>
            <a:r>
              <a:rPr lang="en-US" altLang="nl-NL" dirty="0" smtClean="0">
                <a:latin typeface="Times New Roman" pitchFamily="18" charset="0"/>
              </a:rPr>
              <a:t> </a:t>
            </a:r>
            <a:r>
              <a:rPr lang="en-US" altLang="nl-NL" dirty="0" err="1" smtClean="0">
                <a:latin typeface="Times New Roman" pitchFamily="18" charset="0"/>
              </a:rPr>
              <a:t>hulp</a:t>
            </a:r>
            <a:r>
              <a:rPr lang="en-US" altLang="nl-NL" dirty="0" smtClean="0">
                <a:latin typeface="Times New Roman" pitchFamily="18" charset="0"/>
              </a:rPr>
              <a:t> </a:t>
            </a:r>
            <a:r>
              <a:rPr lang="en-US" altLang="nl-NL" dirty="0" err="1" smtClean="0">
                <a:latin typeface="Times New Roman" pitchFamily="18" charset="0"/>
              </a:rPr>
              <a:t>bij</a:t>
            </a:r>
            <a:r>
              <a:rPr lang="en-US" altLang="nl-NL" dirty="0" smtClean="0">
                <a:latin typeface="Times New Roman" pitchFamily="18" charset="0"/>
              </a:rPr>
              <a:t> </a:t>
            </a:r>
            <a:r>
              <a:rPr lang="en-US" altLang="nl-NL" dirty="0" err="1" smtClean="0">
                <a:latin typeface="Times New Roman" pitchFamily="18" charset="0"/>
              </a:rPr>
              <a:t>bijlessen</a:t>
            </a:r>
            <a:r>
              <a:rPr lang="en-US" altLang="nl-NL" dirty="0" smtClean="0">
                <a:latin typeface="Times New Roman" pitchFamily="18" charset="0"/>
              </a:rPr>
              <a:t>, apps </a:t>
            </a:r>
            <a:r>
              <a:rPr lang="en-US" altLang="nl-NL" dirty="0" err="1" smtClean="0">
                <a:latin typeface="Times New Roman" pitchFamily="18" charset="0"/>
              </a:rPr>
              <a:t>om</a:t>
            </a:r>
            <a:r>
              <a:rPr lang="en-US" altLang="nl-NL" dirty="0" smtClean="0">
                <a:latin typeface="Times New Roman" pitchFamily="18" charset="0"/>
              </a:rPr>
              <a:t> </a:t>
            </a:r>
            <a:r>
              <a:rPr lang="en-US" altLang="nl-NL" dirty="0" err="1" smtClean="0">
                <a:latin typeface="Times New Roman" pitchFamily="18" charset="0"/>
              </a:rPr>
              <a:t>thuis</a:t>
            </a:r>
            <a:r>
              <a:rPr lang="en-US" altLang="nl-NL" dirty="0" smtClean="0">
                <a:latin typeface="Times New Roman" pitchFamily="18" charset="0"/>
              </a:rPr>
              <a:t> </a:t>
            </a:r>
            <a:r>
              <a:rPr lang="en-US" altLang="nl-NL" dirty="0" err="1" smtClean="0">
                <a:latin typeface="Times New Roman" pitchFamily="18" charset="0"/>
              </a:rPr>
              <a:t>te</a:t>
            </a:r>
            <a:r>
              <a:rPr lang="en-US" altLang="nl-NL" dirty="0" smtClean="0">
                <a:latin typeface="Times New Roman" pitchFamily="18" charset="0"/>
              </a:rPr>
              <a:t> </a:t>
            </a:r>
            <a:r>
              <a:rPr lang="en-US" altLang="nl-NL" dirty="0" err="1" smtClean="0">
                <a:latin typeface="Times New Roman" pitchFamily="18" charset="0"/>
              </a:rPr>
              <a:t>oefenen</a:t>
            </a:r>
            <a:r>
              <a:rPr lang="en-US" altLang="nl-NL" dirty="0" smtClean="0">
                <a:latin typeface="Times New Roman" pitchFamily="18" charset="0"/>
              </a:rPr>
              <a:t>. </a:t>
            </a:r>
          </a:p>
          <a:p>
            <a:pPr>
              <a:defRPr/>
            </a:pPr>
            <a:r>
              <a:rPr lang="en-US" altLang="nl-NL" dirty="0" err="1" smtClean="0">
                <a:latin typeface="Times New Roman" pitchFamily="18" charset="0"/>
              </a:rPr>
              <a:t>Voor</a:t>
            </a:r>
            <a:r>
              <a:rPr lang="en-US" altLang="nl-NL" dirty="0" smtClean="0">
                <a:latin typeface="Times New Roman" pitchFamily="18" charset="0"/>
              </a:rPr>
              <a:t> </a:t>
            </a:r>
            <a:r>
              <a:rPr lang="en-US" altLang="nl-NL" dirty="0" err="1" smtClean="0">
                <a:latin typeface="Times New Roman" pitchFamily="18" charset="0"/>
              </a:rPr>
              <a:t>schoolmanagers</a:t>
            </a:r>
            <a:r>
              <a:rPr lang="en-US" altLang="nl-NL" dirty="0" smtClean="0">
                <a:latin typeface="Times New Roman" pitchFamily="18" charset="0"/>
              </a:rPr>
              <a:t> </a:t>
            </a:r>
            <a:r>
              <a:rPr lang="en-US" altLang="nl-NL" dirty="0" err="1" smtClean="0">
                <a:latin typeface="Times New Roman" pitchFamily="18" charset="0"/>
              </a:rPr>
              <a:t>hebben</a:t>
            </a:r>
            <a:r>
              <a:rPr lang="en-US" altLang="nl-NL" dirty="0" smtClean="0">
                <a:latin typeface="Times New Roman" pitchFamily="18" charset="0"/>
              </a:rPr>
              <a:t> we </a:t>
            </a:r>
            <a:r>
              <a:rPr lang="en-US" altLang="nl-NL" dirty="0" err="1" smtClean="0">
                <a:latin typeface="Times New Roman" pitchFamily="18" charset="0"/>
              </a:rPr>
              <a:t>trainingen</a:t>
            </a:r>
            <a:r>
              <a:rPr lang="en-US" altLang="nl-NL" dirty="0" smtClean="0">
                <a:latin typeface="Times New Roman" pitchFamily="18" charset="0"/>
              </a:rPr>
              <a:t> </a:t>
            </a:r>
            <a:r>
              <a:rPr lang="en-US" altLang="nl-NL" dirty="0" err="1" smtClean="0">
                <a:latin typeface="Times New Roman" pitchFamily="18" charset="0"/>
              </a:rPr>
              <a:t>voor</a:t>
            </a:r>
            <a:r>
              <a:rPr lang="en-US" altLang="nl-NL" dirty="0" smtClean="0">
                <a:latin typeface="Times New Roman" pitchFamily="18" charset="0"/>
              </a:rPr>
              <a:t> </a:t>
            </a:r>
            <a:r>
              <a:rPr lang="en-US" altLang="nl-NL" dirty="0" err="1" smtClean="0">
                <a:latin typeface="Times New Roman" pitchFamily="18" charset="0"/>
              </a:rPr>
              <a:t>docenten</a:t>
            </a:r>
            <a:r>
              <a:rPr lang="en-US" altLang="nl-NL" dirty="0" smtClean="0">
                <a:latin typeface="Times New Roman" pitchFamily="18" charset="0"/>
              </a:rPr>
              <a:t> </a:t>
            </a:r>
            <a:r>
              <a:rPr lang="en-US" altLang="nl-NL" dirty="0" err="1" smtClean="0">
                <a:latin typeface="Times New Roman" pitchFamily="18" charset="0"/>
              </a:rPr>
              <a:t>om</a:t>
            </a:r>
            <a:r>
              <a:rPr lang="en-US" altLang="nl-NL" dirty="0" smtClean="0">
                <a:latin typeface="Times New Roman" pitchFamily="18" charset="0"/>
              </a:rPr>
              <a:t> </a:t>
            </a:r>
            <a:r>
              <a:rPr lang="en-US" altLang="nl-NL" dirty="0" err="1" smtClean="0">
                <a:latin typeface="Times New Roman" pitchFamily="18" charset="0"/>
              </a:rPr>
              <a:t>te</a:t>
            </a:r>
            <a:r>
              <a:rPr lang="en-US" altLang="nl-NL" dirty="0" smtClean="0">
                <a:latin typeface="Times New Roman" pitchFamily="18" charset="0"/>
              </a:rPr>
              <a:t> </a:t>
            </a:r>
            <a:r>
              <a:rPr lang="en-US" altLang="nl-NL" dirty="0" err="1" smtClean="0">
                <a:latin typeface="Times New Roman" pitchFamily="18" charset="0"/>
              </a:rPr>
              <a:t>werken</a:t>
            </a:r>
            <a:r>
              <a:rPr lang="en-US" altLang="nl-NL" dirty="0" smtClean="0">
                <a:latin typeface="Times New Roman" pitchFamily="18" charset="0"/>
              </a:rPr>
              <a:t> </a:t>
            </a:r>
            <a:r>
              <a:rPr lang="en-US" altLang="nl-NL" dirty="0" err="1" smtClean="0">
                <a:latin typeface="Times New Roman" pitchFamily="18" charset="0"/>
              </a:rPr>
              <a:t>aan</a:t>
            </a:r>
            <a:r>
              <a:rPr lang="en-US" altLang="nl-NL" dirty="0" smtClean="0">
                <a:latin typeface="Times New Roman" pitchFamily="18" charset="0"/>
              </a:rPr>
              <a:t> </a:t>
            </a:r>
            <a:r>
              <a:rPr lang="en-US" altLang="nl-NL" dirty="0" err="1" smtClean="0">
                <a:latin typeface="Times New Roman" pitchFamily="18" charset="0"/>
              </a:rPr>
              <a:t>hun</a:t>
            </a:r>
            <a:r>
              <a:rPr lang="en-US" altLang="nl-NL" dirty="0" smtClean="0">
                <a:latin typeface="Times New Roman" pitchFamily="18" charset="0"/>
              </a:rPr>
              <a:t> </a:t>
            </a:r>
            <a:r>
              <a:rPr lang="en-US" altLang="nl-NL" dirty="0" err="1" smtClean="0">
                <a:latin typeface="Times New Roman" pitchFamily="18" charset="0"/>
              </a:rPr>
              <a:t>vakbekwaamheid</a:t>
            </a:r>
            <a:r>
              <a:rPr lang="en-US" altLang="nl-NL" dirty="0" smtClean="0">
                <a:latin typeface="Times New Roman" pitchFamily="18" charset="0"/>
              </a:rPr>
              <a:t> (</a:t>
            </a:r>
            <a:r>
              <a:rPr lang="en-US" altLang="nl-NL" dirty="0" err="1" smtClean="0">
                <a:latin typeface="Times New Roman" pitchFamily="18" charset="0"/>
              </a:rPr>
              <a:t>methodestart</a:t>
            </a:r>
            <a:r>
              <a:rPr lang="en-US" altLang="nl-NL" dirty="0" smtClean="0">
                <a:latin typeface="Times New Roman" pitchFamily="18" charset="0"/>
              </a:rPr>
              <a:t> </a:t>
            </a:r>
            <a:r>
              <a:rPr lang="en-US" altLang="nl-NL" dirty="0" err="1" smtClean="0">
                <a:latin typeface="Times New Roman" pitchFamily="18" charset="0"/>
              </a:rPr>
              <a:t>trainingen</a:t>
            </a:r>
            <a:r>
              <a:rPr lang="en-US" altLang="nl-NL" dirty="0" smtClean="0">
                <a:latin typeface="Times New Roman" pitchFamily="18" charset="0"/>
              </a:rPr>
              <a:t>, </a:t>
            </a:r>
            <a:r>
              <a:rPr lang="en-US" altLang="nl-NL" dirty="0" err="1" smtClean="0">
                <a:latin typeface="Times New Roman" pitchFamily="18" charset="0"/>
              </a:rPr>
              <a:t>trainingen</a:t>
            </a:r>
            <a:r>
              <a:rPr lang="en-US" altLang="nl-NL" dirty="0" smtClean="0">
                <a:latin typeface="Times New Roman" pitchFamily="18" charset="0"/>
              </a:rPr>
              <a:t> in het </a:t>
            </a:r>
            <a:r>
              <a:rPr lang="en-US" altLang="nl-NL" dirty="0" err="1" smtClean="0">
                <a:latin typeface="Times New Roman" pitchFamily="18" charset="0"/>
              </a:rPr>
              <a:t>maken</a:t>
            </a:r>
            <a:r>
              <a:rPr lang="en-US" altLang="nl-NL" dirty="0" smtClean="0">
                <a:latin typeface="Times New Roman" pitchFamily="18" charset="0"/>
              </a:rPr>
              <a:t> van </a:t>
            </a:r>
            <a:r>
              <a:rPr lang="en-US" altLang="nl-NL" dirty="0" err="1" smtClean="0">
                <a:latin typeface="Times New Roman" pitchFamily="18" charset="0"/>
              </a:rPr>
              <a:t>goede</a:t>
            </a:r>
            <a:r>
              <a:rPr lang="en-US" altLang="nl-NL" dirty="0" smtClean="0">
                <a:latin typeface="Times New Roman" pitchFamily="18" charset="0"/>
              </a:rPr>
              <a:t> </a:t>
            </a:r>
            <a:r>
              <a:rPr lang="en-US" altLang="nl-NL" dirty="0" err="1" smtClean="0">
                <a:latin typeface="Times New Roman" pitchFamily="18" charset="0"/>
              </a:rPr>
              <a:t>toetsen</a:t>
            </a:r>
            <a:r>
              <a:rPr lang="en-US" altLang="nl-NL" dirty="0" smtClean="0">
                <a:latin typeface="Times New Roman" pitchFamily="18" charset="0"/>
              </a:rPr>
              <a:t>, etc.).</a:t>
            </a:r>
          </a:p>
          <a:p>
            <a:pPr>
              <a:defRPr/>
            </a:pPr>
            <a:endParaRPr lang="en-US" dirty="0" smtClean="0">
              <a:ea typeface="ＭＳ Ｐゴシック" charset="0"/>
              <a:cs typeface="ＭＳ Ｐゴシック" charset="0"/>
            </a:endParaRPr>
          </a:p>
          <a:p>
            <a:pPr>
              <a:defRPr/>
            </a:pPr>
            <a:endParaRPr lang="en-US" dirty="0" smtClean="0">
              <a:ea typeface="ＭＳ Ｐゴシック" charset="0"/>
              <a:cs typeface="ＭＳ Ｐゴシック" charset="0"/>
            </a:endParaRPr>
          </a:p>
          <a:p>
            <a:pP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defRPr/>
            </a:pPr>
            <a:fld id="{1C79EEF3-5981-47AE-82A6-8331711A8FA2}" type="slidenum">
              <a:rPr lang="nl-NL" altLang="nl-NL" sz="1200" smtClean="0">
                <a:latin typeface="Times New Roman" pitchFamily="18" charset="0"/>
              </a:rPr>
              <a:pPr eaLnBrk="1" hangingPunct="1">
                <a:defRPr/>
              </a:pPr>
              <a:t>12</a:t>
            </a:fld>
            <a:endParaRPr lang="nl-NL" altLang="nl-NL"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Zelf docentensite laten zien met resultaten;</a:t>
            </a:r>
          </a:p>
          <a:p>
            <a:endParaRPr lang="nl-NL" dirty="0" smtClean="0"/>
          </a:p>
          <a:p>
            <a:r>
              <a:rPr lang="nl-NL" dirty="0" smtClean="0"/>
              <a:t>Inloggen met docenten op leerlingensite</a:t>
            </a:r>
          </a:p>
          <a:p>
            <a:endParaRPr lang="nl-NL" dirty="0" smtClean="0"/>
          </a:p>
          <a:p>
            <a:pPr marL="171450" indent="-171450">
              <a:buFontTx/>
              <a:buChar char="-"/>
            </a:pPr>
            <a:r>
              <a:rPr lang="nl-NL" dirty="0" smtClean="0"/>
              <a:t>Thema</a:t>
            </a:r>
            <a:r>
              <a:rPr lang="nl-NL" baseline="0" dirty="0" smtClean="0"/>
              <a:t> 2</a:t>
            </a:r>
          </a:p>
          <a:p>
            <a:pPr marL="171450" indent="-171450">
              <a:buFontTx/>
              <a:buChar char="-"/>
            </a:pPr>
            <a:r>
              <a:rPr lang="nl-NL" baseline="0" dirty="0" smtClean="0"/>
              <a:t>Verwerken: aantal opdrachten doorlopen; wijzen op ‘lesstof’</a:t>
            </a:r>
          </a:p>
          <a:p>
            <a:pPr marL="171450" indent="-171450">
              <a:buFontTx/>
              <a:buChar char="-"/>
            </a:pPr>
            <a:r>
              <a:rPr lang="nl-NL" baseline="0" dirty="0" smtClean="0"/>
              <a:t>Oefenen</a:t>
            </a:r>
          </a:p>
          <a:p>
            <a:pPr marL="171450" indent="-171450">
              <a:buFontTx/>
              <a:buChar char="-"/>
            </a:pPr>
            <a:r>
              <a:rPr lang="nl-NL" baseline="0" dirty="0" smtClean="0"/>
              <a:t>Oefentoets aan einde</a:t>
            </a:r>
          </a:p>
          <a:p>
            <a:pPr marL="0" indent="0">
              <a:buFontTx/>
              <a:buNone/>
            </a:pPr>
            <a:r>
              <a:rPr lang="nl-NL" baseline="0" dirty="0" smtClean="0"/>
              <a:t>Hoe in te zetten?</a:t>
            </a:r>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13</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14</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15</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16</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Vragen wie er ervaring heeft</a:t>
            </a:r>
            <a:r>
              <a:rPr lang="nl-NL" baseline="0" dirty="0" smtClean="0"/>
              <a:t> met nieuwe website?</a:t>
            </a:r>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2</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3</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4</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5</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6</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7</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8</a:t>
            </a:fld>
            <a:endParaRPr lang="nl-NL"/>
          </a:p>
        </p:txBody>
      </p:sp>
    </p:spTree>
    <p:extLst>
      <p:ext uri="{BB962C8B-B14F-4D97-AF65-F5344CB8AC3E}">
        <p14:creationId xmlns:p14="http://schemas.microsoft.com/office/powerpoint/2010/main" val="1275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EFFE9-54CD-40C6-A06D-D6B9A0603917}" type="slidenum">
              <a:rPr lang="nl-NL" smtClean="0"/>
              <a:t>9</a:t>
            </a:fld>
            <a:endParaRPr lang="nl-NL"/>
          </a:p>
        </p:txBody>
      </p:sp>
    </p:spTree>
    <p:extLst>
      <p:ext uri="{BB962C8B-B14F-4D97-AF65-F5344CB8AC3E}">
        <p14:creationId xmlns:p14="http://schemas.microsoft.com/office/powerpoint/2010/main" val="12751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rporate template titelmod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6ED34C36-4D33-4533-8440-69CFE706FC10}" type="datetimeFigureOut">
              <a:rPr lang="nl-NL" smtClean="0"/>
              <a:t>29-5-2015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879D6C-4784-46B0-9857-E94679BC169A}" type="slidenum">
              <a:rPr lang="nl-NL" smtClean="0"/>
              <a:t>‹nr.›</a:t>
            </a:fld>
            <a:endParaRPr lang="nl-NL"/>
          </a:p>
        </p:txBody>
      </p:sp>
      <p:sp>
        <p:nvSpPr>
          <p:cNvPr id="7" name="Afgeronde rechthoek 6"/>
          <p:cNvSpPr/>
          <p:nvPr userDrawn="1"/>
        </p:nvSpPr>
        <p:spPr>
          <a:xfrm>
            <a:off x="461246" y="461246"/>
            <a:ext cx="8229600" cy="5776066"/>
          </a:xfrm>
          <a:prstGeom prst="roundRect">
            <a:avLst>
              <a:gd name="adj" fmla="val 1636"/>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0" y="6020474"/>
            <a:ext cx="9144000" cy="837526"/>
          </a:xfrm>
          <a:custGeom>
            <a:avLst/>
            <a:gdLst>
              <a:gd name="connsiteX0" fmla="*/ 0 w 9144000"/>
              <a:gd name="connsiteY0" fmla="*/ 0 h 837526"/>
              <a:gd name="connsiteX1" fmla="*/ 9144000 w 9144000"/>
              <a:gd name="connsiteY1" fmla="*/ 0 h 837526"/>
              <a:gd name="connsiteX2" fmla="*/ 9144000 w 9144000"/>
              <a:gd name="connsiteY2" fmla="*/ 837526 h 837526"/>
              <a:gd name="connsiteX3" fmla="*/ 0 w 9144000"/>
              <a:gd name="connsiteY3" fmla="*/ 837526 h 837526"/>
              <a:gd name="connsiteX4" fmla="*/ 0 w 9144000"/>
              <a:gd name="connsiteY4" fmla="*/ 0 h 837526"/>
              <a:gd name="connsiteX0" fmla="*/ 0 w 9144000"/>
              <a:gd name="connsiteY0" fmla="*/ 674 h 838200"/>
              <a:gd name="connsiteX1" fmla="*/ 4743450 w 9144000"/>
              <a:gd name="connsiteY1" fmla="*/ 0 h 838200"/>
              <a:gd name="connsiteX2" fmla="*/ 9144000 w 9144000"/>
              <a:gd name="connsiteY2" fmla="*/ 674 h 838200"/>
              <a:gd name="connsiteX3" fmla="*/ 9144000 w 9144000"/>
              <a:gd name="connsiteY3" fmla="*/ 838200 h 838200"/>
              <a:gd name="connsiteX4" fmla="*/ 0 w 9144000"/>
              <a:gd name="connsiteY4" fmla="*/ 838200 h 838200"/>
              <a:gd name="connsiteX5" fmla="*/ 0 w 9144000"/>
              <a:gd name="connsiteY5" fmla="*/ 674 h 838200"/>
              <a:gd name="connsiteX0" fmla="*/ 0 w 9144000"/>
              <a:gd name="connsiteY0" fmla="*/ 0 h 837526"/>
              <a:gd name="connsiteX1" fmla="*/ 4724400 w 9144000"/>
              <a:gd name="connsiteY1" fmla="*/ 37426 h 837526"/>
              <a:gd name="connsiteX2" fmla="*/ 9144000 w 9144000"/>
              <a:gd name="connsiteY2" fmla="*/ 0 h 837526"/>
              <a:gd name="connsiteX3" fmla="*/ 9144000 w 9144000"/>
              <a:gd name="connsiteY3" fmla="*/ 837526 h 837526"/>
              <a:gd name="connsiteX4" fmla="*/ 0 w 9144000"/>
              <a:gd name="connsiteY4" fmla="*/ 837526 h 837526"/>
              <a:gd name="connsiteX5" fmla="*/ 0 w 9144000"/>
              <a:gd name="connsiteY5" fmla="*/ 0 h 83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837526">
                <a:moveTo>
                  <a:pt x="0" y="0"/>
                </a:moveTo>
                <a:lnTo>
                  <a:pt x="4724400" y="37426"/>
                </a:lnTo>
                <a:lnTo>
                  <a:pt x="9144000" y="0"/>
                </a:lnTo>
                <a:lnTo>
                  <a:pt x="9144000" y="837526"/>
                </a:lnTo>
                <a:lnTo>
                  <a:pt x="0" y="8375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4221088"/>
            <a:ext cx="9144000" cy="1512168"/>
          </a:xfrm>
          <a:prstGeom prst="rect">
            <a:avLst/>
          </a:prstGeom>
          <a:gradFill>
            <a:gsLst>
              <a:gs pos="0">
                <a:srgbClr val="1BB2E3"/>
              </a:gs>
              <a:gs pos="100000">
                <a:srgbClr val="44C2F5"/>
              </a:gs>
            </a:gsLst>
            <a:lin ang="5400000" scaled="0"/>
          </a:gradFill>
          <a:ln>
            <a:noFill/>
          </a:ln>
          <a:effectLst>
            <a:outerShdw blurRad="228600" dist="38100" dir="5400000" sx="103000" sy="10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520074" y="4257092"/>
            <a:ext cx="8223302" cy="612068"/>
          </a:xfrm>
        </p:spPr>
        <p:txBody>
          <a:bodyPr anchor="ctr" anchorCtr="0">
            <a:normAutofit/>
          </a:bodyPr>
          <a:lstStyle>
            <a:lvl1pPr algn="l">
              <a:defRPr sz="2600">
                <a:solidFill>
                  <a:srgbClr val="002F65"/>
                </a:solidFill>
              </a:defRPr>
            </a:lvl1pPr>
          </a:lstStyle>
          <a:p>
            <a:r>
              <a:rPr lang="nl-NL" smtClean="0"/>
              <a:t>Klik om de stijl te bewerken</a:t>
            </a:r>
            <a:endParaRPr lang="nl-NL"/>
          </a:p>
        </p:txBody>
      </p:sp>
      <p:sp>
        <p:nvSpPr>
          <p:cNvPr id="3" name="Ondertitel 2"/>
          <p:cNvSpPr>
            <a:spLocks noGrp="1"/>
          </p:cNvSpPr>
          <p:nvPr>
            <p:ph type="subTitle" idx="1"/>
          </p:nvPr>
        </p:nvSpPr>
        <p:spPr>
          <a:xfrm>
            <a:off x="513776" y="4869160"/>
            <a:ext cx="8234688" cy="504056"/>
          </a:xfrm>
        </p:spPr>
        <p:txBody>
          <a:bodyPr anchor="ctr" anchorCtr="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pic>
        <p:nvPicPr>
          <p:cNvPr id="11" name="Picture 2" descr="C:\Users\Studio-Max PC\Desktop\malmberg\WeTransfer-R5RuCkA6\12_7 LOGO MALMBERG_VLAK_2pm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9512" y="6522317"/>
            <a:ext cx="1261309" cy="21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6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T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7478960" y="6520259"/>
            <a:ext cx="981472" cy="337741"/>
          </a:xfrm>
        </p:spPr>
        <p:txBody>
          <a:bodyPr/>
          <a:lstStyle/>
          <a:p>
            <a:fld id="{6ED34C36-4D33-4533-8440-69CFE706FC10}" type="datetimeFigureOut">
              <a:rPr lang="nl-NL" smtClean="0"/>
              <a:t>29-5-2015</a:t>
            </a:fld>
            <a:endParaRPr lang="nl-NL"/>
          </a:p>
        </p:txBody>
      </p:sp>
      <p:sp>
        <p:nvSpPr>
          <p:cNvPr id="5" name="Tijdelijke aanduiding voor voettekst 4"/>
          <p:cNvSpPr>
            <a:spLocks noGrp="1"/>
          </p:cNvSpPr>
          <p:nvPr>
            <p:ph type="ftr" sz="quarter" idx="11"/>
          </p:nvPr>
        </p:nvSpPr>
        <p:spPr>
          <a:xfrm>
            <a:off x="3124200" y="6520259"/>
            <a:ext cx="2895600" cy="337741"/>
          </a:xfrm>
        </p:spPr>
        <p:txBody>
          <a:bodyPr/>
          <a:lstStyle/>
          <a:p>
            <a:endParaRPr lang="nl-NL"/>
          </a:p>
        </p:txBody>
      </p:sp>
      <p:sp>
        <p:nvSpPr>
          <p:cNvPr id="6" name="Tijdelijke aanduiding voor dianummer 5"/>
          <p:cNvSpPr>
            <a:spLocks noGrp="1"/>
          </p:cNvSpPr>
          <p:nvPr>
            <p:ph type="sldNum" sz="quarter" idx="12"/>
          </p:nvPr>
        </p:nvSpPr>
        <p:spPr>
          <a:xfrm>
            <a:off x="8460432" y="6520259"/>
            <a:ext cx="648072" cy="337741"/>
          </a:xfrm>
        </p:spPr>
        <p:txBody>
          <a:bodyPr/>
          <a:lstStyle/>
          <a:p>
            <a:fld id="{7F879D6C-4784-46B0-9857-E94679BC169A}" type="slidenum">
              <a:rPr lang="nl-NL" smtClean="0"/>
              <a:t>‹nr.›</a:t>
            </a:fld>
            <a:endParaRPr lang="nl-NL"/>
          </a:p>
        </p:txBody>
      </p:sp>
    </p:spTree>
    <p:extLst>
      <p:ext uri="{BB962C8B-B14F-4D97-AF65-F5344CB8AC3E}">
        <p14:creationId xmlns:p14="http://schemas.microsoft.com/office/powerpoint/2010/main" val="1730674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T2">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7478960" y="6520259"/>
            <a:ext cx="981472" cy="337741"/>
          </a:xfrm>
        </p:spPr>
        <p:txBody>
          <a:bodyPr/>
          <a:lstStyle/>
          <a:p>
            <a:fld id="{6ED34C36-4D33-4533-8440-69CFE706FC10}" type="datetimeFigureOut">
              <a:rPr lang="nl-NL">
                <a:solidFill>
                  <a:prstClr val="black">
                    <a:tint val="75000"/>
                  </a:prstClr>
                </a:solidFill>
              </a:rPr>
              <a:pPr/>
              <a:t>29-5-2015</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6520259"/>
            <a:ext cx="2895600" cy="337741"/>
          </a:xfr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8460432" y="6520259"/>
            <a:ext cx="648072" cy="337741"/>
          </a:xfrm>
        </p:spPr>
        <p:txBody>
          <a:bodyPr/>
          <a:lstStyle/>
          <a:p>
            <a:fld id="{7F879D6C-4784-46B0-9857-E94679BC169A}" type="slidenum">
              <a:rPr lang="nl-NL">
                <a:solidFill>
                  <a:prstClr val="black">
                    <a:tint val="75000"/>
                  </a:prstClr>
                </a:solidFill>
              </a:rPr>
              <a:pPr/>
              <a:t>‹nr.›</a:t>
            </a:fld>
            <a:endParaRPr lang="nl-NL">
              <a:solidFill>
                <a:prstClr val="black">
                  <a:tint val="75000"/>
                </a:prstClr>
              </a:solidFill>
            </a:endParaRPr>
          </a:p>
        </p:txBody>
      </p:sp>
      <p:sp>
        <p:nvSpPr>
          <p:cNvPr id="7" name="Rechthoek 6"/>
          <p:cNvSpPr/>
          <p:nvPr userDrawn="1"/>
        </p:nvSpPr>
        <p:spPr>
          <a:xfrm>
            <a:off x="467544" y="548680"/>
            <a:ext cx="8199026" cy="5763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title"/>
          </p:nvPr>
        </p:nvSpPr>
        <p:spPr>
          <a:xfrm>
            <a:off x="467544" y="3429000"/>
            <a:ext cx="8199026" cy="648072"/>
          </a:xfrm>
        </p:spPr>
        <p:txBody>
          <a:bodyPr/>
          <a:lstStyle>
            <a:lvl1pPr algn="ctr">
              <a:defRPr>
                <a:solidFill>
                  <a:srgbClr val="002F65"/>
                </a:solidFill>
              </a:defRPr>
            </a:lvl1pPr>
          </a:lstStyle>
          <a:p>
            <a:r>
              <a:rPr lang="nl-NL" smtClean="0"/>
              <a:t>Klik om de stijl te bewerken</a:t>
            </a:r>
            <a:endParaRPr lang="nl-NL"/>
          </a:p>
        </p:txBody>
      </p:sp>
      <p:pic>
        <p:nvPicPr>
          <p:cNvPr id="11" name="Picture 4"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51720" y="2316162"/>
            <a:ext cx="4800600" cy="111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496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Rechthoek 6"/>
          <p:cNvSpPr/>
          <p:nvPr/>
        </p:nvSpPr>
        <p:spPr>
          <a:xfrm>
            <a:off x="0" y="388418"/>
            <a:ext cx="9144000" cy="646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C:\Users\Studio-Max PC\Desktop\Home_banner_daliz_aangepast.jpg\Home_banner_daliz_aangepa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1449"/>
          <a:stretch/>
        </p:blipFill>
        <p:spPr bwMode="auto">
          <a:xfrm>
            <a:off x="5868143" y="396510"/>
            <a:ext cx="3296070" cy="752558"/>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0" y="396510"/>
            <a:ext cx="5868143" cy="752558"/>
          </a:xfrm>
          <a:prstGeom prst="rect">
            <a:avLst/>
          </a:prstGeom>
          <a:solidFill>
            <a:srgbClr val="00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p:nvPr>
        </p:nvSpPr>
        <p:spPr>
          <a:xfrm>
            <a:off x="162000" y="1927373"/>
            <a:ext cx="8568952"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7478960" y="6520259"/>
            <a:ext cx="981472" cy="365125"/>
          </a:xfrm>
          <a:prstGeom prst="rect">
            <a:avLst/>
          </a:prstGeom>
        </p:spPr>
        <p:txBody>
          <a:bodyPr vert="horz" lIns="91440" tIns="45720" rIns="91440" bIns="45720" rtlCol="0" anchor="ctr"/>
          <a:lstStyle>
            <a:lvl1pPr algn="l">
              <a:defRPr sz="900">
                <a:solidFill>
                  <a:schemeClr val="tx1">
                    <a:tint val="75000"/>
                  </a:schemeClr>
                </a:solidFill>
                <a:latin typeface="Verdana" pitchFamily="34" charset="0"/>
                <a:ea typeface="Verdana" pitchFamily="34" charset="0"/>
                <a:cs typeface="Verdana" pitchFamily="34" charset="0"/>
              </a:defRPr>
            </a:lvl1pPr>
          </a:lstStyle>
          <a:p>
            <a:fld id="{6ED34C36-4D33-4533-8440-69CFE706FC10}" type="datetimeFigureOut">
              <a:rPr lang="nl-NL" smtClean="0"/>
              <a:pPr/>
              <a:t>29-5-2015</a:t>
            </a:fld>
            <a:endParaRPr lang="nl-NL"/>
          </a:p>
        </p:txBody>
      </p:sp>
      <p:sp>
        <p:nvSpPr>
          <p:cNvPr id="5" name="Tijdelijke aanduiding voor voet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900">
                <a:solidFill>
                  <a:schemeClr val="tx1">
                    <a:tint val="75000"/>
                  </a:schemeClr>
                </a:solidFill>
                <a:latin typeface="Verdana" pitchFamily="34" charset="0"/>
                <a:ea typeface="Verdana" pitchFamily="34" charset="0"/>
                <a:cs typeface="Verdana" pitchFamily="34" charset="0"/>
              </a:defRPr>
            </a:lvl1pPr>
          </a:lstStyle>
          <a:p>
            <a:endParaRPr lang="nl-NL"/>
          </a:p>
        </p:txBody>
      </p:sp>
      <p:sp>
        <p:nvSpPr>
          <p:cNvPr id="6" name="Tijdelijke aanduiding voor dianummer 5"/>
          <p:cNvSpPr>
            <a:spLocks noGrp="1"/>
          </p:cNvSpPr>
          <p:nvPr>
            <p:ph type="sldNum" sz="quarter" idx="4"/>
          </p:nvPr>
        </p:nvSpPr>
        <p:spPr>
          <a:xfrm>
            <a:off x="8460432" y="6520259"/>
            <a:ext cx="648072" cy="365125"/>
          </a:xfrm>
          <a:prstGeom prst="rect">
            <a:avLst/>
          </a:prstGeom>
        </p:spPr>
        <p:txBody>
          <a:bodyPr vert="horz" lIns="91440" tIns="45720" rIns="91440" bIns="45720" rtlCol="0" anchor="ctr"/>
          <a:lstStyle>
            <a:lvl1pPr algn="r">
              <a:defRPr sz="900">
                <a:solidFill>
                  <a:schemeClr val="tx1">
                    <a:tint val="75000"/>
                  </a:schemeClr>
                </a:solidFill>
                <a:latin typeface="Verdana" pitchFamily="34" charset="0"/>
                <a:ea typeface="Verdana" pitchFamily="34" charset="0"/>
                <a:cs typeface="Verdana" pitchFamily="34" charset="0"/>
              </a:defRPr>
            </a:lvl1pPr>
          </a:lstStyle>
          <a:p>
            <a:fld id="{7F879D6C-4784-46B0-9857-E94679BC169A}" type="slidenum">
              <a:rPr lang="nl-NL" smtClean="0"/>
              <a:pPr/>
              <a:t>‹nr.›</a:t>
            </a:fld>
            <a:endParaRPr lang="nl-NL"/>
          </a:p>
        </p:txBody>
      </p:sp>
      <p:sp>
        <p:nvSpPr>
          <p:cNvPr id="2" name="Tijdelijke aanduiding voor titel 1"/>
          <p:cNvSpPr>
            <a:spLocks noGrp="1"/>
          </p:cNvSpPr>
          <p:nvPr>
            <p:ph type="title"/>
          </p:nvPr>
        </p:nvSpPr>
        <p:spPr>
          <a:xfrm>
            <a:off x="162000" y="1196752"/>
            <a:ext cx="8568952" cy="648072"/>
          </a:xfrm>
          <a:prstGeom prst="rect">
            <a:avLst/>
          </a:prstGeom>
        </p:spPr>
        <p:txBody>
          <a:bodyPr vert="horz" lIns="91440" tIns="45720" rIns="91440" bIns="45720" rtlCol="0" anchor="t" anchorCtr="0">
            <a:normAutofit/>
          </a:bodyPr>
          <a:lstStyle/>
          <a:p>
            <a:r>
              <a:rPr lang="nl-NL" smtClean="0"/>
              <a:t>Klik om de stijl te bewerken</a:t>
            </a:r>
            <a:endParaRPr lang="nl-NL"/>
          </a:p>
        </p:txBody>
      </p:sp>
      <p:pic>
        <p:nvPicPr>
          <p:cNvPr id="12" name="Picture 2" descr="C:\Users\Studio-Max PC\Desktop\malmberg\WeTransfer-R5RuCkA6\12_7 LOGO MALMBERG_VLAK_2pm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6522317"/>
            <a:ext cx="1261309" cy="21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2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accent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002F65"/>
        </a:buClr>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365104"/>
            <a:ext cx="8223302" cy="612068"/>
          </a:xfrm>
        </p:spPr>
        <p:txBody>
          <a:bodyPr>
            <a:normAutofit/>
          </a:bodyPr>
          <a:lstStyle/>
          <a:p>
            <a:r>
              <a:rPr lang="nl-NL" dirty="0" smtClean="0"/>
              <a:t>Malmberg</a:t>
            </a:r>
            <a:endParaRPr lang="nl-NL" dirty="0"/>
          </a:p>
        </p:txBody>
      </p:sp>
      <p:sp>
        <p:nvSpPr>
          <p:cNvPr id="3" name="Ondertitel 2"/>
          <p:cNvSpPr>
            <a:spLocks noGrp="1"/>
          </p:cNvSpPr>
          <p:nvPr>
            <p:ph type="subTitle" idx="1"/>
          </p:nvPr>
        </p:nvSpPr>
        <p:spPr>
          <a:xfrm>
            <a:off x="611560" y="4941168"/>
            <a:ext cx="8234688" cy="504056"/>
          </a:xfrm>
        </p:spPr>
        <p:txBody>
          <a:bodyPr>
            <a:normAutofit/>
          </a:bodyPr>
          <a:lstStyle/>
          <a:p>
            <a:r>
              <a:rPr lang="nl-NL" dirty="0" smtClean="0"/>
              <a:t>De nieuwe digitale leeromgeving van Biologie voor Jou</a:t>
            </a:r>
            <a:endParaRPr lang="nl-NL" dirty="0"/>
          </a:p>
        </p:txBody>
      </p:sp>
    </p:spTree>
    <p:extLst>
      <p:ext uri="{BB962C8B-B14F-4D97-AF65-F5344CB8AC3E}">
        <p14:creationId xmlns:p14="http://schemas.microsoft.com/office/powerpoint/2010/main" val="391900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412776"/>
            <a:ext cx="6768752" cy="4320480"/>
          </a:xfrm>
        </p:spPr>
        <p:txBody>
          <a:bodyPr>
            <a:normAutofit/>
          </a:bodyPr>
          <a:lstStyle/>
          <a:p>
            <a:pPr marL="0" indent="0">
              <a:buNone/>
            </a:pPr>
            <a:endParaRPr lang="nl-NL" dirty="0" smtClean="0"/>
          </a:p>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8" y="-84990"/>
            <a:ext cx="9186738" cy="734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974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208088"/>
            <a:ext cx="8042275"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3"/>
          <p:cNvGrpSpPr>
            <a:grpSpLocks/>
          </p:cNvGrpSpPr>
          <p:nvPr/>
        </p:nvGrpSpPr>
        <p:grpSpPr bwMode="auto">
          <a:xfrm>
            <a:off x="1363663" y="1208088"/>
            <a:ext cx="2635250" cy="293687"/>
            <a:chOff x="-84836" y="3404264"/>
            <a:chExt cx="3242531" cy="293999"/>
          </a:xfrm>
        </p:grpSpPr>
        <p:sp>
          <p:nvSpPr>
            <p:cNvPr id="6165" name="Rounded Rectangle 3"/>
            <p:cNvSpPr>
              <a:spLocks noChangeArrowheads="1"/>
            </p:cNvSpPr>
            <p:nvPr/>
          </p:nvSpPr>
          <p:spPr bwMode="auto">
            <a:xfrm>
              <a:off x="96430" y="3409851"/>
              <a:ext cx="2880000" cy="288412"/>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6166" name="TextBox 1"/>
            <p:cNvSpPr txBox="1">
              <a:spLocks noChangeArrowheads="1"/>
            </p:cNvSpPr>
            <p:nvPr/>
          </p:nvSpPr>
          <p:spPr bwMode="auto">
            <a:xfrm>
              <a:off x="-84836" y="3404264"/>
              <a:ext cx="3242531" cy="2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nl-NL" altLang="nl-NL" sz="1200">
                  <a:solidFill>
                    <a:schemeClr val="bg1"/>
                  </a:solidFill>
                </a:rPr>
                <a:t>Elektronische</a:t>
              </a:r>
              <a:r>
                <a:rPr lang="en-US" altLang="nl-NL" sz="1200">
                  <a:solidFill>
                    <a:schemeClr val="bg1"/>
                  </a:solidFill>
                </a:rPr>
                <a:t> </a:t>
              </a:r>
              <a:r>
                <a:rPr lang="nl-NL" altLang="nl-NL" sz="1200">
                  <a:solidFill>
                    <a:schemeClr val="bg1"/>
                  </a:solidFill>
                </a:rPr>
                <a:t>leeromgeving</a:t>
              </a:r>
            </a:p>
          </p:txBody>
        </p:sp>
      </p:grpSp>
      <p:grpSp>
        <p:nvGrpSpPr>
          <p:cNvPr id="6149" name="Group 10"/>
          <p:cNvGrpSpPr>
            <a:grpSpLocks/>
          </p:cNvGrpSpPr>
          <p:nvPr/>
        </p:nvGrpSpPr>
        <p:grpSpPr bwMode="auto">
          <a:xfrm>
            <a:off x="5076825" y="1209675"/>
            <a:ext cx="2700338" cy="292100"/>
            <a:chOff x="96430" y="3405855"/>
            <a:chExt cx="2880000" cy="292408"/>
          </a:xfrm>
        </p:grpSpPr>
        <p:sp>
          <p:nvSpPr>
            <p:cNvPr id="6163" name="Rounded Rectangle 3"/>
            <p:cNvSpPr>
              <a:spLocks noChangeArrowheads="1"/>
            </p:cNvSpPr>
            <p:nvPr/>
          </p:nvSpPr>
          <p:spPr bwMode="auto">
            <a:xfrm>
              <a:off x="96430" y="3409851"/>
              <a:ext cx="2880000" cy="288412"/>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6164" name="TextBox 1"/>
            <p:cNvSpPr txBox="1">
              <a:spLocks noChangeArrowheads="1"/>
            </p:cNvSpPr>
            <p:nvPr/>
          </p:nvSpPr>
          <p:spPr bwMode="auto">
            <a:xfrm>
              <a:off x="132274" y="3405855"/>
              <a:ext cx="2808312" cy="2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200">
                  <a:solidFill>
                    <a:schemeClr val="bg1"/>
                  </a:solidFill>
                </a:rPr>
                <a:t>Eén keer inloggen voor toegang</a:t>
              </a:r>
            </a:p>
          </p:txBody>
        </p:sp>
      </p:grpSp>
      <p:grpSp>
        <p:nvGrpSpPr>
          <p:cNvPr id="6150" name="Group 13"/>
          <p:cNvGrpSpPr>
            <a:grpSpLocks/>
          </p:cNvGrpSpPr>
          <p:nvPr/>
        </p:nvGrpSpPr>
        <p:grpSpPr bwMode="auto">
          <a:xfrm>
            <a:off x="204788" y="4386263"/>
            <a:ext cx="2449512" cy="293687"/>
            <a:chOff x="96430" y="3405854"/>
            <a:chExt cx="2880000" cy="292409"/>
          </a:xfrm>
        </p:grpSpPr>
        <p:sp>
          <p:nvSpPr>
            <p:cNvPr id="6161" name="Rounded Rectangle 3"/>
            <p:cNvSpPr>
              <a:spLocks noChangeArrowheads="1"/>
            </p:cNvSpPr>
            <p:nvPr/>
          </p:nvSpPr>
          <p:spPr bwMode="auto">
            <a:xfrm>
              <a:off x="96430" y="3409851"/>
              <a:ext cx="2880000" cy="288412"/>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6162" name="TextBox 1"/>
            <p:cNvSpPr txBox="1">
              <a:spLocks noChangeArrowheads="1"/>
            </p:cNvSpPr>
            <p:nvPr/>
          </p:nvSpPr>
          <p:spPr bwMode="auto">
            <a:xfrm>
              <a:off x="132274" y="3405854"/>
              <a:ext cx="2808313" cy="2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200">
                  <a:solidFill>
                    <a:schemeClr val="bg1"/>
                  </a:solidFill>
                </a:rPr>
                <a:t>Schooladministratie systeem</a:t>
              </a:r>
            </a:p>
          </p:txBody>
        </p:sp>
      </p:grpSp>
      <p:grpSp>
        <p:nvGrpSpPr>
          <p:cNvPr id="6151" name="Group 16"/>
          <p:cNvGrpSpPr>
            <a:grpSpLocks/>
          </p:cNvGrpSpPr>
          <p:nvPr/>
        </p:nvGrpSpPr>
        <p:grpSpPr bwMode="auto">
          <a:xfrm>
            <a:off x="1809750" y="6208713"/>
            <a:ext cx="1693863" cy="292100"/>
            <a:chOff x="96430" y="3405854"/>
            <a:chExt cx="2880000" cy="292409"/>
          </a:xfrm>
        </p:grpSpPr>
        <p:sp>
          <p:nvSpPr>
            <p:cNvPr id="6159" name="Rounded Rectangle 3"/>
            <p:cNvSpPr>
              <a:spLocks noChangeArrowheads="1"/>
            </p:cNvSpPr>
            <p:nvPr/>
          </p:nvSpPr>
          <p:spPr bwMode="auto">
            <a:xfrm>
              <a:off x="96430" y="3409851"/>
              <a:ext cx="2880000" cy="288412"/>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6160" name="TextBox 1"/>
            <p:cNvSpPr txBox="1">
              <a:spLocks noChangeArrowheads="1"/>
            </p:cNvSpPr>
            <p:nvPr/>
          </p:nvSpPr>
          <p:spPr bwMode="auto">
            <a:xfrm>
              <a:off x="132275" y="3405854"/>
              <a:ext cx="2808313" cy="2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200">
                  <a:solidFill>
                    <a:schemeClr val="bg1"/>
                  </a:solidFill>
                </a:rPr>
                <a:t>Open leermiddelen</a:t>
              </a:r>
            </a:p>
          </p:txBody>
        </p:sp>
      </p:grpSp>
      <p:grpSp>
        <p:nvGrpSpPr>
          <p:cNvPr id="6152" name="Group 25"/>
          <p:cNvGrpSpPr>
            <a:grpSpLocks/>
          </p:cNvGrpSpPr>
          <p:nvPr/>
        </p:nvGrpSpPr>
        <p:grpSpPr bwMode="auto">
          <a:xfrm>
            <a:off x="4929188" y="6208713"/>
            <a:ext cx="2881312" cy="292100"/>
            <a:chOff x="96430" y="3405855"/>
            <a:chExt cx="2880000" cy="292408"/>
          </a:xfrm>
        </p:grpSpPr>
        <p:sp>
          <p:nvSpPr>
            <p:cNvPr id="6157" name="Rounded Rectangle 3"/>
            <p:cNvSpPr>
              <a:spLocks noChangeArrowheads="1"/>
            </p:cNvSpPr>
            <p:nvPr/>
          </p:nvSpPr>
          <p:spPr bwMode="auto">
            <a:xfrm>
              <a:off x="96430" y="3409851"/>
              <a:ext cx="2880000" cy="288412"/>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6158" name="TextBox 1"/>
            <p:cNvSpPr txBox="1">
              <a:spLocks noChangeArrowheads="1"/>
            </p:cNvSpPr>
            <p:nvPr/>
          </p:nvSpPr>
          <p:spPr bwMode="auto">
            <a:xfrm>
              <a:off x="132274" y="3405855"/>
              <a:ext cx="2808312" cy="2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200">
                  <a:solidFill>
                    <a:schemeClr val="bg1"/>
                  </a:solidFill>
                </a:rPr>
                <a:t>Leerlingen volgsysteem</a:t>
              </a:r>
            </a:p>
          </p:txBody>
        </p:sp>
      </p:grpSp>
      <p:grpSp>
        <p:nvGrpSpPr>
          <p:cNvPr id="6153" name="Group 29"/>
          <p:cNvGrpSpPr>
            <a:grpSpLocks/>
          </p:cNvGrpSpPr>
          <p:nvPr/>
        </p:nvGrpSpPr>
        <p:grpSpPr bwMode="auto">
          <a:xfrm>
            <a:off x="5975350" y="4291013"/>
            <a:ext cx="3060700" cy="468312"/>
            <a:chOff x="96430" y="3313510"/>
            <a:chExt cx="2880000" cy="461734"/>
          </a:xfrm>
        </p:grpSpPr>
        <p:sp>
          <p:nvSpPr>
            <p:cNvPr id="6155" name="Rounded Rectangle 3"/>
            <p:cNvSpPr>
              <a:spLocks noChangeArrowheads="1"/>
            </p:cNvSpPr>
            <p:nvPr/>
          </p:nvSpPr>
          <p:spPr bwMode="auto">
            <a:xfrm>
              <a:off x="96430" y="3409851"/>
              <a:ext cx="2880000" cy="288412"/>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6156" name="TextBox 1"/>
            <p:cNvSpPr txBox="1">
              <a:spLocks noChangeArrowheads="1"/>
            </p:cNvSpPr>
            <p:nvPr/>
          </p:nvSpPr>
          <p:spPr bwMode="auto">
            <a:xfrm>
              <a:off x="132274" y="3313510"/>
              <a:ext cx="2808313" cy="46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200">
                  <a:solidFill>
                    <a:schemeClr val="bg1"/>
                  </a:solidFill>
                </a:rPr>
                <a:t>Software voor eigen digitale toetsen</a:t>
              </a:r>
            </a:p>
          </p:txBody>
        </p:sp>
      </p:grpSp>
      <p:pic>
        <p:nvPicPr>
          <p:cNvPr id="6154" name="Picture 1" descr="Screens and book_Final.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2740025"/>
            <a:ext cx="340995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35275" y="548680"/>
            <a:ext cx="5128814" cy="400110"/>
          </a:xfrm>
          <a:prstGeom prst="rect">
            <a:avLst/>
          </a:prstGeom>
          <a:solidFill>
            <a:schemeClr val="accent1">
              <a:lumMod val="75000"/>
            </a:schemeClr>
          </a:solidFill>
        </p:spPr>
        <p:txBody>
          <a:bodyPr wrap="square" rtlCol="0">
            <a:spAutoFit/>
          </a:bodyPr>
          <a:lstStyle/>
          <a:p>
            <a:r>
              <a:rPr lang="nl-NL" sz="2000" dirty="0" smtClean="0">
                <a:solidFill>
                  <a:schemeClr val="bg1"/>
                </a:solidFill>
                <a:latin typeface="Arial Black" panose="020B0A04020102020204" pitchFamily="34" charset="0"/>
              </a:rPr>
              <a:t>Passend in uw onderwijsomgeving</a:t>
            </a:r>
            <a:endParaRPr lang="nl-NL"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140523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1762125" y="1052513"/>
            <a:ext cx="5538788" cy="5540375"/>
          </a:xfrm>
          <a:prstGeom prst="ellipse">
            <a:avLst/>
          </a:prstGeom>
          <a:solidFill>
            <a:srgbClr val="74D538"/>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01700">
              <a:buFont typeface="Times New Roman" charset="0"/>
              <a:buChar char="•"/>
              <a:defRPr/>
            </a:pPr>
            <a:endParaRPr lang="en-US" sz="2400">
              <a:solidFill>
                <a:srgbClr val="000000"/>
              </a:solidFill>
              <a:latin typeface="Verdana" charset="0"/>
              <a:ea typeface="ＭＳ Ｐゴシック" charset="0"/>
              <a:cs typeface="ＭＳ Ｐゴシック" charset="0"/>
            </a:endParaRPr>
          </a:p>
        </p:txBody>
      </p:sp>
      <p:sp>
        <p:nvSpPr>
          <p:cNvPr id="4099" name="Rounded Rectangle 3"/>
          <p:cNvSpPr>
            <a:spLocks noChangeArrowheads="1"/>
          </p:cNvSpPr>
          <p:nvPr/>
        </p:nvSpPr>
        <p:spPr bwMode="auto">
          <a:xfrm>
            <a:off x="7019925" y="4733925"/>
            <a:ext cx="2016125" cy="288925"/>
          </a:xfrm>
          <a:prstGeom prst="roundRect">
            <a:avLst>
              <a:gd name="adj" fmla="val 16667"/>
            </a:avLst>
          </a:prstGeom>
          <a:solidFill>
            <a:srgbClr val="0080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b="1">
              <a:solidFill>
                <a:srgbClr val="000000"/>
              </a:solidFill>
            </a:endParaRPr>
          </a:p>
        </p:txBody>
      </p:sp>
      <p:sp>
        <p:nvSpPr>
          <p:cNvPr id="4100" name="TextBox 1"/>
          <p:cNvSpPr txBox="1">
            <a:spLocks noChangeArrowheads="1"/>
          </p:cNvSpPr>
          <p:nvPr/>
        </p:nvSpPr>
        <p:spPr bwMode="auto">
          <a:xfrm>
            <a:off x="7019925" y="466248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000" b="1">
                <a:solidFill>
                  <a:schemeClr val="bg1"/>
                </a:solidFill>
              </a:rPr>
              <a:t>Professionele ontwikkeling</a:t>
            </a:r>
          </a:p>
        </p:txBody>
      </p:sp>
      <p:sp>
        <p:nvSpPr>
          <p:cNvPr id="4101" name="Rounded Rectangle 3"/>
          <p:cNvSpPr>
            <a:spLocks noChangeArrowheads="1"/>
          </p:cNvSpPr>
          <p:nvPr/>
        </p:nvSpPr>
        <p:spPr bwMode="auto">
          <a:xfrm>
            <a:off x="166688" y="4724400"/>
            <a:ext cx="2016125" cy="288925"/>
          </a:xfrm>
          <a:prstGeom prst="roundRect">
            <a:avLst>
              <a:gd name="adj" fmla="val 16667"/>
            </a:avLst>
          </a:prstGeom>
          <a:solidFill>
            <a:srgbClr val="0080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b="1">
              <a:solidFill>
                <a:srgbClr val="000000"/>
              </a:solidFill>
            </a:endParaRPr>
          </a:p>
        </p:txBody>
      </p:sp>
      <p:sp>
        <p:nvSpPr>
          <p:cNvPr id="4102" name="TextBox 1"/>
          <p:cNvSpPr txBox="1">
            <a:spLocks noChangeArrowheads="1"/>
          </p:cNvSpPr>
          <p:nvPr/>
        </p:nvSpPr>
        <p:spPr bwMode="auto">
          <a:xfrm>
            <a:off x="179388" y="4724400"/>
            <a:ext cx="2016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000" b="1">
                <a:solidFill>
                  <a:schemeClr val="bg1"/>
                </a:solidFill>
              </a:rPr>
              <a:t>School activiteiten</a:t>
            </a:r>
          </a:p>
        </p:txBody>
      </p:sp>
      <p:sp>
        <p:nvSpPr>
          <p:cNvPr id="4103" name="Rounded Rectangle 3"/>
          <p:cNvSpPr>
            <a:spLocks noChangeArrowheads="1"/>
          </p:cNvSpPr>
          <p:nvPr/>
        </p:nvSpPr>
        <p:spPr bwMode="auto">
          <a:xfrm>
            <a:off x="6443663" y="1944688"/>
            <a:ext cx="2016125" cy="288925"/>
          </a:xfrm>
          <a:prstGeom prst="roundRect">
            <a:avLst>
              <a:gd name="adj" fmla="val 16667"/>
            </a:avLst>
          </a:prstGeom>
          <a:solidFill>
            <a:srgbClr val="0080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b="1">
              <a:solidFill>
                <a:srgbClr val="000000"/>
              </a:solidFill>
            </a:endParaRPr>
          </a:p>
        </p:txBody>
      </p:sp>
      <p:sp>
        <p:nvSpPr>
          <p:cNvPr id="4104" name="TextBox 1"/>
          <p:cNvSpPr txBox="1">
            <a:spLocks noChangeArrowheads="1"/>
          </p:cNvSpPr>
          <p:nvPr/>
        </p:nvSpPr>
        <p:spPr bwMode="auto">
          <a:xfrm>
            <a:off x="6443663" y="1944688"/>
            <a:ext cx="201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000" b="1">
                <a:solidFill>
                  <a:schemeClr val="bg1"/>
                </a:solidFill>
              </a:rPr>
              <a:t>Manage leeropbrengsten</a:t>
            </a:r>
          </a:p>
        </p:txBody>
      </p:sp>
      <p:sp>
        <p:nvSpPr>
          <p:cNvPr id="4105" name="Rounded Rectangle 3"/>
          <p:cNvSpPr>
            <a:spLocks noChangeArrowheads="1"/>
          </p:cNvSpPr>
          <p:nvPr/>
        </p:nvSpPr>
        <p:spPr bwMode="auto">
          <a:xfrm>
            <a:off x="3492500" y="6381750"/>
            <a:ext cx="2016125" cy="287338"/>
          </a:xfrm>
          <a:prstGeom prst="roundRect">
            <a:avLst>
              <a:gd name="adj" fmla="val 16667"/>
            </a:avLst>
          </a:prstGeom>
          <a:solidFill>
            <a:srgbClr val="0080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b="1">
              <a:solidFill>
                <a:srgbClr val="000000"/>
              </a:solidFill>
            </a:endParaRPr>
          </a:p>
        </p:txBody>
      </p:sp>
      <p:sp>
        <p:nvSpPr>
          <p:cNvPr id="4106" name="TextBox 1"/>
          <p:cNvSpPr txBox="1">
            <a:spLocks noChangeArrowheads="1"/>
          </p:cNvSpPr>
          <p:nvPr/>
        </p:nvSpPr>
        <p:spPr bwMode="auto">
          <a:xfrm>
            <a:off x="3492500" y="6386513"/>
            <a:ext cx="2016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000" b="1">
                <a:solidFill>
                  <a:schemeClr val="bg1"/>
                </a:solidFill>
              </a:rPr>
              <a:t>Ontwikkelen lesmateriaal</a:t>
            </a:r>
          </a:p>
        </p:txBody>
      </p:sp>
      <p:sp>
        <p:nvSpPr>
          <p:cNvPr id="4107" name="Rounded Rectangle 3"/>
          <p:cNvSpPr>
            <a:spLocks noChangeArrowheads="1"/>
          </p:cNvSpPr>
          <p:nvPr/>
        </p:nvSpPr>
        <p:spPr bwMode="auto">
          <a:xfrm>
            <a:off x="755650" y="1949450"/>
            <a:ext cx="2016125" cy="288925"/>
          </a:xfrm>
          <a:prstGeom prst="roundRect">
            <a:avLst>
              <a:gd name="adj" fmla="val 16667"/>
            </a:avLst>
          </a:prstGeom>
          <a:solidFill>
            <a:srgbClr val="008000">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b="1">
              <a:solidFill>
                <a:srgbClr val="000000"/>
              </a:solidFill>
            </a:endParaRPr>
          </a:p>
        </p:txBody>
      </p:sp>
      <p:sp>
        <p:nvSpPr>
          <p:cNvPr id="4108" name="TextBox 1"/>
          <p:cNvSpPr txBox="1">
            <a:spLocks noChangeArrowheads="1"/>
          </p:cNvSpPr>
          <p:nvPr/>
        </p:nvSpPr>
        <p:spPr bwMode="auto">
          <a:xfrm>
            <a:off x="768350" y="1949450"/>
            <a:ext cx="2016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000" b="1">
                <a:solidFill>
                  <a:schemeClr val="bg1"/>
                </a:solidFill>
              </a:rPr>
              <a:t>Communicatie ouders</a:t>
            </a:r>
          </a:p>
        </p:txBody>
      </p:sp>
      <p:sp>
        <p:nvSpPr>
          <p:cNvPr id="51" name="Oval 50"/>
          <p:cNvSpPr>
            <a:spLocks noChangeArrowheads="1"/>
          </p:cNvSpPr>
          <p:nvPr/>
        </p:nvSpPr>
        <p:spPr bwMode="auto">
          <a:xfrm>
            <a:off x="250825" y="3140075"/>
            <a:ext cx="1093788" cy="1052513"/>
          </a:xfrm>
          <a:prstGeom prst="ellipse">
            <a:avLst/>
          </a:prstGeom>
          <a:blipFill dpi="0" rotWithShape="1">
            <a:blip r:embed="rId3"/>
            <a:srcRect/>
            <a:stretch>
              <a:fillRect/>
            </a:stretch>
          </a:blipFill>
          <a:ln w="38100">
            <a:solidFill>
              <a:srgbClr val="6DBB44"/>
            </a:solidFill>
            <a:round/>
            <a:headEnd/>
            <a:tailEnd/>
          </a:ln>
          <a:effectLst>
            <a:outerShdw blurRad="50800" dist="38100" dir="2700000" algn="tl" rotWithShape="0">
              <a:srgbClr val="808080">
                <a:alpha val="39998"/>
              </a:srgbClr>
            </a:outerShdw>
          </a:effectLst>
        </p:spPr>
        <p:txBody>
          <a:bodyPr/>
          <a:lstStyle/>
          <a:p>
            <a:pPr defTabSz="901700">
              <a:buFont typeface="Times New Roman" charset="0"/>
              <a:buChar char="•"/>
              <a:defRPr/>
            </a:pPr>
            <a:endParaRPr lang="en-US" sz="2400">
              <a:solidFill>
                <a:srgbClr val="000000"/>
              </a:solidFill>
              <a:latin typeface="Verdana" charset="0"/>
              <a:ea typeface="ＭＳ Ｐゴシック" charset="0"/>
              <a:cs typeface="ＭＳ Ｐゴシック" charset="0"/>
            </a:endParaRPr>
          </a:p>
        </p:txBody>
      </p:sp>
      <p:sp>
        <p:nvSpPr>
          <p:cNvPr id="53" name="TextBox 1"/>
          <p:cNvSpPr txBox="1">
            <a:spLocks noChangeArrowheads="1"/>
          </p:cNvSpPr>
          <p:nvPr/>
        </p:nvSpPr>
        <p:spPr bwMode="auto">
          <a:xfrm>
            <a:off x="333375" y="3902075"/>
            <a:ext cx="927100" cy="246063"/>
          </a:xfrm>
          <a:prstGeom prst="rect">
            <a:avLst/>
          </a:prstGeom>
          <a:noFill/>
          <a:ln>
            <a:noFill/>
          </a:ln>
          <a:effectLst>
            <a:outerShdw blurRad="38100" dist="25401" dir="2700000" algn="tl" rotWithShape="0">
              <a:srgbClr val="808080">
                <a:alpha val="8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charset="0"/>
                <a:ea typeface="ＭＳ Ｐゴシック" charset="0"/>
                <a:cs typeface="ＭＳ Ｐゴシック" charset="0"/>
              </a:defRPr>
            </a:lvl1pPr>
            <a:lvl2pPr marL="742950" indent="-285750" eaLnBrk="0" hangingPunct="0">
              <a:defRPr sz="900">
                <a:solidFill>
                  <a:schemeClr val="tx1"/>
                </a:solidFill>
                <a:latin typeface="Verdana" charset="0"/>
                <a:ea typeface="ＭＳ Ｐゴシック" charset="0"/>
              </a:defRPr>
            </a:lvl2pPr>
            <a:lvl3pPr marL="1143000" indent="-228600" eaLnBrk="0" hangingPunct="0">
              <a:defRPr sz="900">
                <a:solidFill>
                  <a:schemeClr val="tx1"/>
                </a:solidFill>
                <a:latin typeface="Verdana" charset="0"/>
                <a:ea typeface="ＭＳ Ｐゴシック" charset="0"/>
              </a:defRPr>
            </a:lvl3pPr>
            <a:lvl4pPr marL="1600200" indent="-228600" eaLnBrk="0" hangingPunct="0">
              <a:defRPr sz="900">
                <a:solidFill>
                  <a:schemeClr val="tx1"/>
                </a:solidFill>
                <a:latin typeface="Verdana" charset="0"/>
                <a:ea typeface="ＭＳ Ｐゴシック" charset="0"/>
              </a:defRPr>
            </a:lvl4pPr>
            <a:lvl5pPr marL="2057400" indent="-228600" eaLnBrk="0" hangingPunct="0">
              <a:defRPr sz="900">
                <a:solidFill>
                  <a:schemeClr val="tx1"/>
                </a:solidFill>
                <a:latin typeface="Verdana" charset="0"/>
                <a:ea typeface="ＭＳ Ｐゴシック" charset="0"/>
              </a:defRPr>
            </a:lvl5pPr>
            <a:lvl6pPr marL="25146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6pPr>
            <a:lvl7pPr marL="29718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7pPr>
            <a:lvl8pPr marL="34290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8pPr>
            <a:lvl9pPr marL="38862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9pPr>
          </a:lstStyle>
          <a:p>
            <a:pPr algn="ctr" eaLnBrk="1" hangingPunct="1">
              <a:buFont typeface="Times New Roman" charset="0"/>
              <a:buNone/>
              <a:defRPr/>
            </a:pPr>
            <a:r>
              <a:rPr lang="en-US" sz="1000" b="1" dirty="0" smtClean="0">
                <a:solidFill>
                  <a:schemeClr val="bg1"/>
                </a:solidFill>
              </a:rPr>
              <a:t>Ouders</a:t>
            </a:r>
          </a:p>
        </p:txBody>
      </p:sp>
      <p:grpSp>
        <p:nvGrpSpPr>
          <p:cNvPr id="4111" name="Group 3"/>
          <p:cNvGrpSpPr>
            <a:grpSpLocks/>
          </p:cNvGrpSpPr>
          <p:nvPr/>
        </p:nvGrpSpPr>
        <p:grpSpPr bwMode="auto">
          <a:xfrm>
            <a:off x="7721600" y="3068638"/>
            <a:ext cx="1276350" cy="1123950"/>
            <a:chOff x="7173868" y="1770259"/>
            <a:chExt cx="1473626" cy="1260260"/>
          </a:xfrm>
        </p:grpSpPr>
        <p:sp>
          <p:nvSpPr>
            <p:cNvPr id="52" name="Oval 51"/>
            <p:cNvSpPr>
              <a:spLocks noChangeArrowheads="1"/>
            </p:cNvSpPr>
            <p:nvPr/>
          </p:nvSpPr>
          <p:spPr bwMode="auto">
            <a:xfrm>
              <a:off x="7282008" y="1770259"/>
              <a:ext cx="1259180" cy="1260260"/>
            </a:xfrm>
            <a:prstGeom prst="ellipse">
              <a:avLst/>
            </a:prstGeom>
            <a:blipFill dpi="0" rotWithShape="1">
              <a:blip r:embed="rId4"/>
              <a:srcRect/>
              <a:stretch>
                <a:fillRect/>
              </a:stretch>
            </a:blipFill>
            <a:ln w="38100">
              <a:solidFill>
                <a:srgbClr val="6DBB44"/>
              </a:solidFill>
              <a:round/>
              <a:headEnd/>
              <a:tailEnd/>
            </a:ln>
            <a:effectLst>
              <a:outerShdw blurRad="50800" dist="38100" dir="2700000" algn="tl" rotWithShape="0">
                <a:srgbClr val="808080">
                  <a:alpha val="39998"/>
                </a:srgbClr>
              </a:outerShdw>
            </a:effectLst>
          </p:spPr>
          <p:txBody>
            <a:bodyPr/>
            <a:lstStyle/>
            <a:p>
              <a:pPr defTabSz="901700">
                <a:buFont typeface="Times New Roman" charset="0"/>
                <a:buChar char="•"/>
                <a:defRPr/>
              </a:pPr>
              <a:endParaRPr lang="en-US" sz="2400">
                <a:solidFill>
                  <a:srgbClr val="000000"/>
                </a:solidFill>
                <a:latin typeface="Verdana" charset="0"/>
                <a:ea typeface="ＭＳ Ｐゴシック" charset="0"/>
                <a:cs typeface="ＭＳ Ｐゴシック" charset="0"/>
              </a:endParaRPr>
            </a:p>
          </p:txBody>
        </p:sp>
        <p:sp>
          <p:nvSpPr>
            <p:cNvPr id="54" name="TextBox 1"/>
            <p:cNvSpPr txBox="1">
              <a:spLocks noChangeArrowheads="1"/>
            </p:cNvSpPr>
            <p:nvPr/>
          </p:nvSpPr>
          <p:spPr bwMode="auto">
            <a:xfrm>
              <a:off x="7173868" y="2628233"/>
              <a:ext cx="1473626" cy="240303"/>
            </a:xfrm>
            <a:prstGeom prst="rect">
              <a:avLst/>
            </a:prstGeom>
            <a:noFill/>
            <a:ln>
              <a:noFill/>
            </a:ln>
            <a:effectLst>
              <a:outerShdw blurRad="38100" dist="25401" dir="2700000" algn="tl" rotWithShape="0">
                <a:srgbClr val="808080">
                  <a:alpha val="8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charset="0"/>
                  <a:ea typeface="ＭＳ Ｐゴシック" charset="0"/>
                  <a:cs typeface="ＭＳ Ｐゴシック" charset="0"/>
                </a:defRPr>
              </a:lvl1pPr>
              <a:lvl2pPr marL="742950" indent="-285750" eaLnBrk="0" hangingPunct="0">
                <a:defRPr sz="900">
                  <a:solidFill>
                    <a:schemeClr val="tx1"/>
                  </a:solidFill>
                  <a:latin typeface="Verdana" charset="0"/>
                  <a:ea typeface="ＭＳ Ｐゴシック" charset="0"/>
                </a:defRPr>
              </a:lvl2pPr>
              <a:lvl3pPr marL="1143000" indent="-228600" eaLnBrk="0" hangingPunct="0">
                <a:defRPr sz="900">
                  <a:solidFill>
                    <a:schemeClr val="tx1"/>
                  </a:solidFill>
                  <a:latin typeface="Verdana" charset="0"/>
                  <a:ea typeface="ＭＳ Ｐゴシック" charset="0"/>
                </a:defRPr>
              </a:lvl3pPr>
              <a:lvl4pPr marL="1600200" indent="-228600" eaLnBrk="0" hangingPunct="0">
                <a:defRPr sz="900">
                  <a:solidFill>
                    <a:schemeClr val="tx1"/>
                  </a:solidFill>
                  <a:latin typeface="Verdana" charset="0"/>
                  <a:ea typeface="ＭＳ Ｐゴシック" charset="0"/>
                </a:defRPr>
              </a:lvl4pPr>
              <a:lvl5pPr marL="2057400" indent="-228600" eaLnBrk="0" hangingPunct="0">
                <a:defRPr sz="900">
                  <a:solidFill>
                    <a:schemeClr val="tx1"/>
                  </a:solidFill>
                  <a:latin typeface="Verdana" charset="0"/>
                  <a:ea typeface="ＭＳ Ｐゴシック" charset="0"/>
                </a:defRPr>
              </a:lvl5pPr>
              <a:lvl6pPr marL="25146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6pPr>
              <a:lvl7pPr marL="29718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7pPr>
              <a:lvl8pPr marL="34290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8pPr>
              <a:lvl9pPr marL="38862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9pPr>
            </a:lstStyle>
            <a:p>
              <a:pPr algn="ctr" eaLnBrk="1" hangingPunct="1">
                <a:buFont typeface="Times New Roman" charset="0"/>
                <a:buNone/>
                <a:defRPr/>
              </a:pPr>
              <a:r>
                <a:rPr lang="en-US" sz="800" b="1" dirty="0" smtClean="0">
                  <a:solidFill>
                    <a:schemeClr val="bg1"/>
                  </a:solidFill>
                </a:rPr>
                <a:t>Schoolmanager</a:t>
              </a:r>
            </a:p>
          </p:txBody>
        </p:sp>
      </p:grpSp>
      <p:sp>
        <p:nvSpPr>
          <p:cNvPr id="3" name="Oval 2"/>
          <p:cNvSpPr>
            <a:spLocks noChangeArrowheads="1"/>
          </p:cNvSpPr>
          <p:nvPr/>
        </p:nvSpPr>
        <p:spPr bwMode="auto">
          <a:xfrm>
            <a:off x="2339975" y="1622425"/>
            <a:ext cx="4464050" cy="4464050"/>
          </a:xfrm>
          <a:prstGeom prst="ellipse">
            <a:avLst/>
          </a:prstGeom>
          <a:solidFill>
            <a:srgbClr val="0DADFF"/>
          </a:solidFill>
          <a:ln w="57150">
            <a:solidFill>
              <a:schemeClr val="bg1"/>
            </a:solidFill>
            <a:round/>
            <a:headEnd/>
            <a:tailEnd/>
          </a:ln>
          <a:effectLst>
            <a:outerShdw blurRad="50800" dist="38100" dir="2700000" algn="tl" rotWithShape="0">
              <a:srgbClr val="808080">
                <a:alpha val="39998"/>
              </a:srgbClr>
            </a:outerShdw>
          </a:effectLst>
        </p:spPr>
        <p:txBody>
          <a:bodyPr/>
          <a:lstStyle/>
          <a:p>
            <a:pPr defTabSz="901700">
              <a:buFont typeface="Times New Roman" charset="0"/>
              <a:buChar char="•"/>
              <a:defRPr/>
            </a:pPr>
            <a:endParaRPr lang="en-US" sz="2400">
              <a:solidFill>
                <a:srgbClr val="000000"/>
              </a:solidFill>
              <a:latin typeface="Verdana" charset="0"/>
              <a:ea typeface="ＭＳ Ｐゴシック" charset="0"/>
              <a:cs typeface="ＭＳ Ｐゴシック" charset="0"/>
            </a:endParaRPr>
          </a:p>
        </p:txBody>
      </p:sp>
      <p:sp>
        <p:nvSpPr>
          <p:cNvPr id="4113" name="Rounded Rectangle 3"/>
          <p:cNvSpPr>
            <a:spLocks noChangeArrowheads="1"/>
          </p:cNvSpPr>
          <p:nvPr/>
        </p:nvSpPr>
        <p:spPr bwMode="auto">
          <a:xfrm>
            <a:off x="5219700" y="2824163"/>
            <a:ext cx="2016125" cy="306387"/>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4114" name="TextBox 1"/>
          <p:cNvSpPr txBox="1">
            <a:spLocks noChangeArrowheads="1"/>
          </p:cNvSpPr>
          <p:nvPr/>
        </p:nvSpPr>
        <p:spPr bwMode="auto">
          <a:xfrm>
            <a:off x="5219700" y="2781300"/>
            <a:ext cx="2016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600">
                <a:solidFill>
                  <a:schemeClr val="bg1"/>
                </a:solidFill>
              </a:rPr>
              <a:t>Lesvoorbereiding</a:t>
            </a:r>
          </a:p>
        </p:txBody>
      </p:sp>
      <p:sp>
        <p:nvSpPr>
          <p:cNvPr id="4115" name="Rounded Rectangle 3"/>
          <p:cNvSpPr>
            <a:spLocks noChangeArrowheads="1"/>
          </p:cNvSpPr>
          <p:nvPr/>
        </p:nvSpPr>
        <p:spPr bwMode="auto">
          <a:xfrm>
            <a:off x="2051050" y="2800350"/>
            <a:ext cx="1628775" cy="336550"/>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4116" name="TextBox 1"/>
          <p:cNvSpPr txBox="1">
            <a:spLocks noChangeArrowheads="1"/>
          </p:cNvSpPr>
          <p:nvPr/>
        </p:nvSpPr>
        <p:spPr bwMode="auto">
          <a:xfrm>
            <a:off x="2051050" y="2781300"/>
            <a:ext cx="1628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600">
                <a:solidFill>
                  <a:schemeClr val="bg1"/>
                </a:solidFill>
              </a:rPr>
              <a:t>Begeleiden</a:t>
            </a:r>
          </a:p>
        </p:txBody>
      </p:sp>
      <p:sp>
        <p:nvSpPr>
          <p:cNvPr id="4117" name="Rounded Rectangle 3"/>
          <p:cNvSpPr>
            <a:spLocks noChangeArrowheads="1"/>
          </p:cNvSpPr>
          <p:nvPr/>
        </p:nvSpPr>
        <p:spPr bwMode="auto">
          <a:xfrm>
            <a:off x="5537200" y="4243388"/>
            <a:ext cx="1627188" cy="338137"/>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4118" name="TextBox 1"/>
          <p:cNvSpPr txBox="1">
            <a:spLocks noChangeArrowheads="1"/>
          </p:cNvSpPr>
          <p:nvPr/>
        </p:nvSpPr>
        <p:spPr bwMode="auto">
          <a:xfrm>
            <a:off x="5537200" y="4225925"/>
            <a:ext cx="162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600">
                <a:solidFill>
                  <a:schemeClr val="bg1"/>
                </a:solidFill>
              </a:rPr>
              <a:t>Instructie</a:t>
            </a:r>
          </a:p>
        </p:txBody>
      </p:sp>
      <p:sp>
        <p:nvSpPr>
          <p:cNvPr id="4119" name="Rounded Rectangle 3"/>
          <p:cNvSpPr>
            <a:spLocks noChangeArrowheads="1"/>
          </p:cNvSpPr>
          <p:nvPr/>
        </p:nvSpPr>
        <p:spPr bwMode="auto">
          <a:xfrm>
            <a:off x="4787900" y="5395913"/>
            <a:ext cx="1627188" cy="336550"/>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4120" name="TextBox 1"/>
          <p:cNvSpPr txBox="1">
            <a:spLocks noChangeArrowheads="1"/>
          </p:cNvSpPr>
          <p:nvPr/>
        </p:nvSpPr>
        <p:spPr bwMode="auto">
          <a:xfrm>
            <a:off x="4787900" y="5376863"/>
            <a:ext cx="1627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600">
                <a:solidFill>
                  <a:schemeClr val="bg1"/>
                </a:solidFill>
              </a:rPr>
              <a:t>Verwerken</a:t>
            </a:r>
          </a:p>
        </p:txBody>
      </p:sp>
      <p:sp>
        <p:nvSpPr>
          <p:cNvPr id="4121" name="Rounded Rectangle 3"/>
          <p:cNvSpPr>
            <a:spLocks noChangeArrowheads="1"/>
          </p:cNvSpPr>
          <p:nvPr/>
        </p:nvSpPr>
        <p:spPr bwMode="auto">
          <a:xfrm>
            <a:off x="1908175" y="4240213"/>
            <a:ext cx="1627188" cy="336550"/>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4122" name="TextBox 1"/>
          <p:cNvSpPr txBox="1">
            <a:spLocks noChangeArrowheads="1"/>
          </p:cNvSpPr>
          <p:nvPr/>
        </p:nvSpPr>
        <p:spPr bwMode="auto">
          <a:xfrm>
            <a:off x="1908175" y="4221163"/>
            <a:ext cx="1627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600">
                <a:solidFill>
                  <a:schemeClr val="bg1"/>
                </a:solidFill>
              </a:rPr>
              <a:t>Toetsen</a:t>
            </a:r>
          </a:p>
        </p:txBody>
      </p:sp>
      <p:sp>
        <p:nvSpPr>
          <p:cNvPr id="4123" name="Rounded Rectangle 3"/>
          <p:cNvSpPr>
            <a:spLocks noChangeArrowheads="1"/>
          </p:cNvSpPr>
          <p:nvPr/>
        </p:nvSpPr>
        <p:spPr bwMode="auto">
          <a:xfrm>
            <a:off x="2555875" y="5391150"/>
            <a:ext cx="1627188" cy="338138"/>
          </a:xfrm>
          <a:prstGeom prst="roundRect">
            <a:avLst>
              <a:gd name="adj" fmla="val 16667"/>
            </a:avLst>
          </a:prstGeom>
          <a:solidFill>
            <a:srgbClr val="025ED7">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a:solidFill>
                <a:srgbClr val="000000"/>
              </a:solidFill>
            </a:endParaRPr>
          </a:p>
        </p:txBody>
      </p:sp>
      <p:sp>
        <p:nvSpPr>
          <p:cNvPr id="4124" name="TextBox 1"/>
          <p:cNvSpPr txBox="1">
            <a:spLocks noChangeArrowheads="1"/>
          </p:cNvSpPr>
          <p:nvPr/>
        </p:nvSpPr>
        <p:spPr bwMode="auto">
          <a:xfrm>
            <a:off x="2555875" y="5372100"/>
            <a:ext cx="162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pitchFamily="18" charset="0"/>
              <a:buNone/>
            </a:pPr>
            <a:r>
              <a:rPr lang="en-US" altLang="nl-NL" sz="1600">
                <a:solidFill>
                  <a:schemeClr val="bg1"/>
                </a:solidFill>
              </a:rPr>
              <a:t>Oefenen</a:t>
            </a:r>
          </a:p>
        </p:txBody>
      </p:sp>
      <p:sp>
        <p:nvSpPr>
          <p:cNvPr id="50" name="Rectangle 2"/>
          <p:cNvSpPr txBox="1">
            <a:spLocks noChangeArrowheads="1"/>
          </p:cNvSpPr>
          <p:nvPr/>
        </p:nvSpPr>
        <p:spPr bwMode="auto">
          <a:xfrm>
            <a:off x="95069" y="510797"/>
            <a:ext cx="5540735" cy="310344"/>
          </a:xfrm>
          <a:prstGeom prst="rect">
            <a:avLst/>
          </a:prstGeom>
          <a:solidFill>
            <a:schemeClr val="accent1">
              <a:lumMod val="75000"/>
            </a:schemeClr>
          </a:solidFill>
          <a:ln>
            <a:noFill/>
          </a:ln>
          <a:effectLst/>
          <a:extLst/>
        </p:spPr>
        <p:txBody>
          <a:bodyPr lIns="0" tIns="0" rIns="0" bIns="0"/>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spcBef>
                <a:spcPct val="0"/>
              </a:spcBef>
              <a:buFont typeface="Times New Roman" pitchFamily="18" charset="0"/>
              <a:buNone/>
              <a:defRPr/>
            </a:pPr>
            <a:r>
              <a:rPr lang="en-US" altLang="nl-NL" sz="2400" b="1" dirty="0" smtClean="0">
                <a:solidFill>
                  <a:schemeClr val="bg1"/>
                </a:solidFill>
                <a:latin typeface="Arial Black" panose="020B0A04020102020204" pitchFamily="34" charset="0"/>
              </a:rPr>
              <a:t>Docent </a:t>
            </a:r>
            <a:r>
              <a:rPr lang="en-US" altLang="nl-NL" sz="2400" b="1" dirty="0" err="1" smtClean="0">
                <a:solidFill>
                  <a:schemeClr val="bg1"/>
                </a:solidFill>
                <a:latin typeface="Arial Black" panose="020B0A04020102020204" pitchFamily="34" charset="0"/>
              </a:rPr>
              <a:t>heeft</a:t>
            </a:r>
            <a:r>
              <a:rPr lang="en-US" altLang="nl-NL" sz="2400" b="1" dirty="0" smtClean="0">
                <a:solidFill>
                  <a:schemeClr val="bg1"/>
                </a:solidFill>
                <a:latin typeface="Arial Black" panose="020B0A04020102020204" pitchFamily="34" charset="0"/>
              </a:rPr>
              <a:t> de </a:t>
            </a:r>
            <a:r>
              <a:rPr lang="en-US" altLang="nl-NL" sz="2400" b="1" dirty="0" err="1" smtClean="0">
                <a:solidFill>
                  <a:schemeClr val="bg1"/>
                </a:solidFill>
                <a:latin typeface="Arial Black" panose="020B0A04020102020204" pitchFamily="34" charset="0"/>
              </a:rPr>
              <a:t>regie</a:t>
            </a:r>
            <a:endParaRPr lang="en-US" altLang="nl-NL" sz="2400" b="1" dirty="0" smtClean="0">
              <a:solidFill>
                <a:schemeClr val="bg1"/>
              </a:solidFill>
              <a:latin typeface="Arial Black" panose="020B0A04020102020204" pitchFamily="34" charset="0"/>
            </a:endParaRPr>
          </a:p>
        </p:txBody>
      </p:sp>
      <p:sp>
        <p:nvSpPr>
          <p:cNvPr id="2" name="Oval 1"/>
          <p:cNvSpPr>
            <a:spLocks noChangeArrowheads="1"/>
          </p:cNvSpPr>
          <p:nvPr/>
        </p:nvSpPr>
        <p:spPr bwMode="auto">
          <a:xfrm>
            <a:off x="3535363" y="976313"/>
            <a:ext cx="2016125" cy="1943100"/>
          </a:xfrm>
          <a:prstGeom prst="ellipse">
            <a:avLst/>
          </a:prstGeom>
          <a:blipFill dpi="0" rotWithShape="1">
            <a:blip r:embed="rId5"/>
            <a:srcRect/>
            <a:stretch>
              <a:fillRect/>
            </a:stretch>
          </a:blipFill>
          <a:ln w="38100">
            <a:solidFill>
              <a:srgbClr val="025ED7"/>
            </a:solidFill>
            <a:round/>
            <a:headEnd/>
            <a:tailEnd/>
          </a:ln>
          <a:effectLst>
            <a:outerShdw blurRad="50800" dist="38100" dir="2700000" algn="tl" rotWithShape="0">
              <a:srgbClr val="808080">
                <a:alpha val="39998"/>
              </a:srgbClr>
            </a:outerShdw>
          </a:effectLst>
        </p:spPr>
        <p:txBody>
          <a:bodyPr/>
          <a:lstStyle/>
          <a:p>
            <a:pPr defTabSz="901700">
              <a:buFont typeface="Times New Roman" charset="0"/>
              <a:buChar char="•"/>
              <a:defRPr/>
            </a:pPr>
            <a:endParaRPr lang="en-US" sz="2400">
              <a:solidFill>
                <a:srgbClr val="000000"/>
              </a:solidFill>
              <a:latin typeface="Verdana" charset="0"/>
              <a:ea typeface="ＭＳ Ｐゴシック" charset="0"/>
              <a:cs typeface="ＭＳ Ｐゴシック" charset="0"/>
            </a:endParaRPr>
          </a:p>
        </p:txBody>
      </p:sp>
      <p:sp>
        <p:nvSpPr>
          <p:cNvPr id="46" name="TextBox 1"/>
          <p:cNvSpPr txBox="1">
            <a:spLocks noChangeArrowheads="1"/>
          </p:cNvSpPr>
          <p:nvPr/>
        </p:nvSpPr>
        <p:spPr bwMode="auto">
          <a:xfrm>
            <a:off x="3789363" y="2482850"/>
            <a:ext cx="1512887" cy="369888"/>
          </a:xfrm>
          <a:prstGeom prst="rect">
            <a:avLst/>
          </a:prstGeom>
          <a:noFill/>
          <a:ln>
            <a:noFill/>
          </a:ln>
          <a:effectLst>
            <a:outerShdw blurRad="38100" dist="25401" dir="2700000" algn="tl" rotWithShape="0">
              <a:srgbClr val="808080">
                <a:alpha val="8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charset="0"/>
                <a:ea typeface="ＭＳ Ｐゴシック" charset="0"/>
                <a:cs typeface="ＭＳ Ｐゴシック" charset="0"/>
              </a:defRPr>
            </a:lvl1pPr>
            <a:lvl2pPr marL="742950" indent="-285750" eaLnBrk="0" hangingPunct="0">
              <a:defRPr sz="900">
                <a:solidFill>
                  <a:schemeClr val="tx1"/>
                </a:solidFill>
                <a:latin typeface="Verdana" charset="0"/>
                <a:ea typeface="ＭＳ Ｐゴシック" charset="0"/>
              </a:defRPr>
            </a:lvl2pPr>
            <a:lvl3pPr marL="1143000" indent="-228600" eaLnBrk="0" hangingPunct="0">
              <a:defRPr sz="900">
                <a:solidFill>
                  <a:schemeClr val="tx1"/>
                </a:solidFill>
                <a:latin typeface="Verdana" charset="0"/>
                <a:ea typeface="ＭＳ Ｐゴシック" charset="0"/>
              </a:defRPr>
            </a:lvl3pPr>
            <a:lvl4pPr marL="1600200" indent="-228600" eaLnBrk="0" hangingPunct="0">
              <a:defRPr sz="900">
                <a:solidFill>
                  <a:schemeClr val="tx1"/>
                </a:solidFill>
                <a:latin typeface="Verdana" charset="0"/>
                <a:ea typeface="ＭＳ Ｐゴシック" charset="0"/>
              </a:defRPr>
            </a:lvl4pPr>
            <a:lvl5pPr marL="2057400" indent="-228600" eaLnBrk="0" hangingPunct="0">
              <a:defRPr sz="900">
                <a:solidFill>
                  <a:schemeClr val="tx1"/>
                </a:solidFill>
                <a:latin typeface="Verdana" charset="0"/>
                <a:ea typeface="ＭＳ Ｐゴシック" charset="0"/>
              </a:defRPr>
            </a:lvl5pPr>
            <a:lvl6pPr marL="25146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6pPr>
            <a:lvl7pPr marL="29718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7pPr>
            <a:lvl8pPr marL="34290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8pPr>
            <a:lvl9pPr marL="3886200" indent="-228600" eaLnBrk="0" fontAlgn="base" hangingPunct="0">
              <a:spcBef>
                <a:spcPct val="20000"/>
              </a:spcBef>
              <a:spcAft>
                <a:spcPct val="0"/>
              </a:spcAft>
              <a:buFont typeface="Times New Roman" charset="0"/>
              <a:buChar char="•"/>
              <a:defRPr sz="900">
                <a:solidFill>
                  <a:schemeClr val="tx1"/>
                </a:solidFill>
                <a:latin typeface="Verdana" charset="0"/>
                <a:ea typeface="ＭＳ Ｐゴシック" charset="0"/>
              </a:defRPr>
            </a:lvl9pPr>
          </a:lstStyle>
          <a:p>
            <a:pPr algn="ctr" eaLnBrk="1" hangingPunct="1">
              <a:buFont typeface="Times New Roman" charset="0"/>
              <a:buNone/>
              <a:defRPr/>
            </a:pPr>
            <a:r>
              <a:rPr lang="en-US" sz="1800" b="1" dirty="0" smtClean="0">
                <a:solidFill>
                  <a:schemeClr val="bg1"/>
                </a:solidFill>
              </a:rPr>
              <a:t>Docenten</a:t>
            </a:r>
          </a:p>
        </p:txBody>
      </p:sp>
      <p:sp>
        <p:nvSpPr>
          <p:cNvPr id="48" name="Oval 47"/>
          <p:cNvSpPr>
            <a:spLocks noChangeArrowheads="1"/>
          </p:cNvSpPr>
          <p:nvPr/>
        </p:nvSpPr>
        <p:spPr bwMode="auto">
          <a:xfrm>
            <a:off x="3808413" y="3216275"/>
            <a:ext cx="1484312" cy="1477963"/>
          </a:xfrm>
          <a:prstGeom prst="ellipse">
            <a:avLst/>
          </a:prstGeom>
          <a:blipFill dpi="0" rotWithShape="1">
            <a:blip r:embed="rId6"/>
            <a:srcRect/>
            <a:stretch>
              <a:fillRect/>
            </a:stretch>
          </a:blipFill>
          <a:ln w="38100">
            <a:solidFill>
              <a:schemeClr val="bg1"/>
            </a:solidFill>
            <a:round/>
            <a:headEnd/>
            <a:tailEnd/>
          </a:ln>
          <a:effectLst>
            <a:outerShdw blurRad="50800" dist="38100" dir="2700000" algn="tl" rotWithShape="0">
              <a:srgbClr val="808080">
                <a:alpha val="39998"/>
              </a:srgbClr>
            </a:outerShdw>
          </a:effectLst>
        </p:spPr>
        <p:txBody>
          <a:bodyPr/>
          <a:lstStyle/>
          <a:p>
            <a:pPr defTabSz="901700">
              <a:buFont typeface="Times New Roman" charset="0"/>
              <a:buChar char="•"/>
              <a:defRPr/>
            </a:pPr>
            <a:endParaRPr lang="en-US" sz="2400">
              <a:solidFill>
                <a:srgbClr val="000000"/>
              </a:solidFill>
              <a:latin typeface="Verdana" charset="0"/>
              <a:ea typeface="ＭＳ Ｐゴシック" charset="0"/>
              <a:cs typeface="ＭＳ Ｐゴシック" charset="0"/>
            </a:endParaRPr>
          </a:p>
        </p:txBody>
      </p:sp>
      <p:sp>
        <p:nvSpPr>
          <p:cNvPr id="4129" name="Rounded Rectangle 3"/>
          <p:cNvSpPr>
            <a:spLocks noChangeArrowheads="1"/>
          </p:cNvSpPr>
          <p:nvPr/>
        </p:nvSpPr>
        <p:spPr bwMode="auto">
          <a:xfrm>
            <a:off x="3952875" y="3932238"/>
            <a:ext cx="1236663" cy="431800"/>
          </a:xfrm>
          <a:prstGeom prst="roundRect">
            <a:avLst>
              <a:gd name="adj" fmla="val 16667"/>
            </a:avLst>
          </a:prstGeom>
          <a:solidFill>
            <a:srgbClr val="D1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01700" eaLnBrk="0" hangingPunct="0">
              <a:defRPr sz="900">
                <a:solidFill>
                  <a:schemeClr val="tx1"/>
                </a:solidFill>
                <a:latin typeface="Verdana" pitchFamily="34" charset="0"/>
                <a:ea typeface="MS PGothic" pitchFamily="34" charset="-128"/>
              </a:defRPr>
            </a:lvl1pPr>
            <a:lvl2pPr marL="742950" indent="-285750" defTabSz="901700" eaLnBrk="0" hangingPunct="0">
              <a:defRPr sz="900">
                <a:solidFill>
                  <a:schemeClr val="tx1"/>
                </a:solidFill>
                <a:latin typeface="Verdana" pitchFamily="34" charset="0"/>
                <a:ea typeface="MS PGothic" pitchFamily="34" charset="-128"/>
              </a:defRPr>
            </a:lvl2pPr>
            <a:lvl3pPr marL="1143000" indent="-228600" defTabSz="901700" eaLnBrk="0" hangingPunct="0">
              <a:defRPr sz="900">
                <a:solidFill>
                  <a:schemeClr val="tx1"/>
                </a:solidFill>
                <a:latin typeface="Verdana" pitchFamily="34" charset="0"/>
                <a:ea typeface="MS PGothic" pitchFamily="34" charset="-128"/>
              </a:defRPr>
            </a:lvl3pPr>
            <a:lvl4pPr marL="1600200" indent="-228600" defTabSz="901700" eaLnBrk="0" hangingPunct="0">
              <a:defRPr sz="900">
                <a:solidFill>
                  <a:schemeClr val="tx1"/>
                </a:solidFill>
                <a:latin typeface="Verdana" pitchFamily="34" charset="0"/>
                <a:ea typeface="MS PGothic" pitchFamily="34" charset="-128"/>
              </a:defRPr>
            </a:lvl4pPr>
            <a:lvl5pPr marL="2057400" indent="-228600" defTabSz="901700" eaLnBrk="0" hangingPunct="0">
              <a:defRPr sz="900">
                <a:solidFill>
                  <a:schemeClr val="tx1"/>
                </a:solidFill>
                <a:latin typeface="Verdana" pitchFamily="34" charset="0"/>
                <a:ea typeface="MS PGothic" pitchFamily="34" charset="-128"/>
              </a:defRPr>
            </a:lvl5pPr>
            <a:lvl6pPr marL="25146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defTabSz="9017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eaLnBrk="1" hangingPunct="1"/>
            <a:endParaRPr lang="en-US" altLang="nl-NL" sz="2400" b="1">
              <a:solidFill>
                <a:srgbClr val="000000"/>
              </a:solidFill>
            </a:endParaRPr>
          </a:p>
        </p:txBody>
      </p:sp>
      <p:sp>
        <p:nvSpPr>
          <p:cNvPr id="62" name="TextBox 1"/>
          <p:cNvSpPr txBox="1">
            <a:spLocks noChangeArrowheads="1"/>
          </p:cNvSpPr>
          <p:nvPr/>
        </p:nvSpPr>
        <p:spPr bwMode="auto">
          <a:xfrm>
            <a:off x="3925888" y="3903663"/>
            <a:ext cx="1293812" cy="461962"/>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900">
                <a:solidFill>
                  <a:schemeClr val="tx1"/>
                </a:solidFill>
                <a:latin typeface="Verdana" pitchFamily="34" charset="0"/>
                <a:ea typeface="MS PGothic" pitchFamily="34" charset="-128"/>
              </a:defRPr>
            </a:lvl1pPr>
            <a:lvl2pPr marL="742950" indent="-285750" eaLnBrk="0" hangingPunct="0">
              <a:defRPr sz="900">
                <a:solidFill>
                  <a:schemeClr val="tx1"/>
                </a:solidFill>
                <a:latin typeface="Verdana" pitchFamily="34" charset="0"/>
                <a:ea typeface="MS PGothic" pitchFamily="34" charset="-128"/>
              </a:defRPr>
            </a:lvl2pPr>
            <a:lvl3pPr marL="1143000" indent="-228600" eaLnBrk="0" hangingPunct="0">
              <a:defRPr sz="900">
                <a:solidFill>
                  <a:schemeClr val="tx1"/>
                </a:solidFill>
                <a:latin typeface="Verdana" pitchFamily="34" charset="0"/>
                <a:ea typeface="MS PGothic" pitchFamily="34" charset="-128"/>
              </a:defRPr>
            </a:lvl3pPr>
            <a:lvl4pPr marL="1600200" indent="-228600" eaLnBrk="0" hangingPunct="0">
              <a:defRPr sz="900">
                <a:solidFill>
                  <a:schemeClr val="tx1"/>
                </a:solidFill>
                <a:latin typeface="Verdana" pitchFamily="34" charset="0"/>
                <a:ea typeface="MS PGothic" pitchFamily="34" charset="-128"/>
              </a:defRPr>
            </a:lvl4pPr>
            <a:lvl5pPr marL="2057400" indent="-228600" eaLnBrk="0" hangingPunct="0">
              <a:defRPr sz="9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Font typeface="Times New Roman" pitchFamily="18" charset="0"/>
              <a:buChar char="•"/>
              <a:defRPr sz="900">
                <a:solidFill>
                  <a:schemeClr val="tx1"/>
                </a:solidFill>
                <a:latin typeface="Verdana" pitchFamily="34" charset="0"/>
                <a:ea typeface="MS PGothic" pitchFamily="34" charset="-128"/>
              </a:defRPr>
            </a:lvl9pPr>
          </a:lstStyle>
          <a:p>
            <a:pPr algn="ctr" eaLnBrk="1" hangingPunct="1">
              <a:buFont typeface="Times New Roman" charset="0"/>
              <a:buNone/>
              <a:defRPr/>
            </a:pPr>
            <a:r>
              <a:rPr lang="nl-NL" sz="1200" b="1" dirty="0" smtClean="0">
                <a:solidFill>
                  <a:schemeClr val="bg1"/>
                </a:solidFill>
              </a:rPr>
              <a:t>Leer-opbrengsten</a:t>
            </a:r>
            <a:endParaRPr lang="nl-NL" sz="1200" b="1" dirty="0">
              <a:solidFill>
                <a:schemeClr val="bg1"/>
              </a:solidFill>
            </a:endParaRPr>
          </a:p>
        </p:txBody>
      </p:sp>
    </p:spTree>
    <p:extLst>
      <p:ext uri="{BB962C8B-B14F-4D97-AF65-F5344CB8AC3E}">
        <p14:creationId xmlns:p14="http://schemas.microsoft.com/office/powerpoint/2010/main" val="14769636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323528" y="1412776"/>
            <a:ext cx="8568952" cy="4525963"/>
          </a:xfrm>
        </p:spPr>
        <p:txBody>
          <a:bodyPr>
            <a:normAutofit/>
          </a:bodyPr>
          <a:lstStyle/>
          <a:p>
            <a:pPr marL="0" indent="0" algn="ctr">
              <a:buNone/>
            </a:pPr>
            <a:endParaRPr lang="nl-NL" sz="3200" dirty="0" smtClean="0"/>
          </a:p>
          <a:p>
            <a:pPr marL="0" indent="0" algn="ctr">
              <a:buNone/>
            </a:pPr>
            <a:endParaRPr lang="nl-NL" sz="3200" dirty="0"/>
          </a:p>
        </p:txBody>
      </p:sp>
      <p:sp>
        <p:nvSpPr>
          <p:cNvPr id="4" name="Titel 1"/>
          <p:cNvSpPr txBox="1">
            <a:spLocks/>
          </p:cNvSpPr>
          <p:nvPr/>
        </p:nvSpPr>
        <p:spPr>
          <a:xfrm>
            <a:off x="179512" y="476672"/>
            <a:ext cx="5040560" cy="648072"/>
          </a:xfrm>
          <a:prstGeom prst="rect">
            <a:avLst/>
          </a:prstGeom>
        </p:spPr>
        <p:txBody>
          <a:bodyPr vert="horz" lIns="91440" tIns="45720" rIns="91440" bIns="45720" rtlCol="0" anchor="t" anchorCtr="0">
            <a:normAutofit fontScale="97500"/>
          </a:bodyPr>
          <a:lstStyle>
            <a:lvl1pPr algn="l" defTabSz="914400" rtl="0" eaLnBrk="1" latinLnBrk="0" hangingPunct="1">
              <a:spcBef>
                <a:spcPct val="0"/>
              </a:spcBef>
              <a:buNone/>
              <a:defRPr sz="2400" b="1" kern="1200">
                <a:solidFill>
                  <a:schemeClr val="accent6"/>
                </a:solidFill>
                <a:latin typeface="Verdana" pitchFamily="34" charset="0"/>
                <a:ea typeface="Verdana" pitchFamily="34" charset="0"/>
                <a:cs typeface="Verdana" pitchFamily="34" charset="0"/>
              </a:defRPr>
            </a:lvl1pPr>
          </a:lstStyle>
          <a:p>
            <a:r>
              <a:rPr lang="nl-NL" dirty="0" smtClean="0"/>
              <a:t>Demonstratie</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00" y="1322804"/>
            <a:ext cx="6696744" cy="535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275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7504" y="476672"/>
            <a:ext cx="5472608" cy="648072"/>
          </a:xfrm>
        </p:spPr>
        <p:txBody>
          <a:bodyPr>
            <a:normAutofit/>
          </a:bodyPr>
          <a:lstStyle/>
          <a:p>
            <a:r>
              <a:rPr lang="nl-NL" dirty="0" smtClean="0"/>
              <a:t>Scenario’s voor gebruik</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53525175"/>
              </p:ext>
            </p:extLst>
          </p:nvPr>
        </p:nvGraphicFramePr>
        <p:xfrm>
          <a:off x="179512" y="1340768"/>
          <a:ext cx="8569326" cy="5095240"/>
        </p:xfrm>
        <a:graphic>
          <a:graphicData uri="http://schemas.openxmlformats.org/drawingml/2006/table">
            <a:tbl>
              <a:tblPr firstRow="1" bandRow="1">
                <a:tableStyleId>{5C22544A-7EE6-4342-B048-85BDC9FD1C3A}</a:tableStyleId>
              </a:tblPr>
              <a:tblGrid>
                <a:gridCol w="1584176"/>
                <a:gridCol w="2160240"/>
                <a:gridCol w="4824910"/>
              </a:tblGrid>
              <a:tr h="370840">
                <a:tc>
                  <a:txBody>
                    <a:bodyPr/>
                    <a:lstStyle/>
                    <a:p>
                      <a:r>
                        <a:rPr lang="nl-NL" dirty="0" smtClean="0"/>
                        <a:t>Scenario</a:t>
                      </a:r>
                      <a:endParaRPr lang="nl-NL" dirty="0"/>
                    </a:p>
                  </a:txBody>
                  <a:tcPr/>
                </a:tc>
                <a:tc>
                  <a:txBody>
                    <a:bodyPr/>
                    <a:lstStyle/>
                    <a:p>
                      <a:r>
                        <a:rPr lang="nl-NL" dirty="0" smtClean="0"/>
                        <a:t>Leermaterialen</a:t>
                      </a:r>
                      <a:endParaRPr lang="nl-NL" dirty="0"/>
                    </a:p>
                  </a:txBody>
                  <a:tcPr/>
                </a:tc>
                <a:tc>
                  <a:txBody>
                    <a:bodyPr/>
                    <a:lstStyle/>
                    <a:p>
                      <a:r>
                        <a:rPr lang="nl-NL" dirty="0" smtClean="0"/>
                        <a:t>Beschrijving</a:t>
                      </a:r>
                      <a:r>
                        <a:rPr lang="nl-NL" baseline="0" dirty="0" smtClean="0"/>
                        <a:t> les</a:t>
                      </a:r>
                      <a:endParaRPr lang="nl-NL" dirty="0"/>
                    </a:p>
                  </a:txBody>
                  <a:tcPr/>
                </a:tc>
              </a:tr>
              <a:tr h="4040440">
                <a:tc>
                  <a:txBody>
                    <a:bodyPr/>
                    <a:lstStyle/>
                    <a:p>
                      <a:r>
                        <a:rPr lang="nl-NL" sz="1600" dirty="0" smtClean="0"/>
                        <a:t>Elke leerling gebruikt een eigen tablet of laptop in de klas.</a:t>
                      </a:r>
                      <a:endParaRPr lang="nl-NL" sz="1600" dirty="0"/>
                    </a:p>
                  </a:txBody>
                  <a:tcPr/>
                </a:tc>
                <a:tc>
                  <a:txBody>
                    <a:bodyPr/>
                    <a:lstStyle/>
                    <a:p>
                      <a:r>
                        <a:rPr lang="nl-NL" sz="1600" dirty="0" smtClean="0"/>
                        <a:t>Licentie Volledig digitaal </a:t>
                      </a:r>
                    </a:p>
                    <a:p>
                      <a:endParaRPr lang="nl-NL" sz="1600" dirty="0" smtClean="0"/>
                    </a:p>
                    <a:p>
                      <a:r>
                        <a:rPr lang="nl-NL" sz="1600" dirty="0" smtClean="0"/>
                        <a:t>Schrift/multomap, werkbladen </a:t>
                      </a:r>
                      <a:endParaRPr lang="nl-NL" sz="1600" dirty="0"/>
                    </a:p>
                  </a:txBody>
                  <a:tcPr/>
                </a:tc>
                <a:tc>
                  <a:txBody>
                    <a:bodyPr/>
                    <a:lstStyle/>
                    <a:p>
                      <a:pPr marL="171450" indent="-171450">
                        <a:buFont typeface="Arial" panose="020B0604020202020204" pitchFamily="34" charset="0"/>
                        <a:buChar char="•"/>
                      </a:pPr>
                      <a:r>
                        <a:rPr lang="nl-NL" sz="1600" dirty="0" smtClean="0"/>
                        <a:t>Docent legt theorie uit via </a:t>
                      </a:r>
                      <a:r>
                        <a:rPr lang="nl-NL" sz="1600" dirty="0" err="1" smtClean="0"/>
                        <a:t>digibord</a:t>
                      </a:r>
                      <a:r>
                        <a:rPr lang="nl-NL" sz="1600" dirty="0" smtClean="0"/>
                        <a:t> met de onderdelen Lesstof, </a:t>
                      </a:r>
                      <a:r>
                        <a:rPr lang="nl-NL" sz="1600" dirty="0" err="1" smtClean="0"/>
                        <a:t>BvJ</a:t>
                      </a:r>
                      <a:r>
                        <a:rPr lang="nl-NL" sz="1600" dirty="0" smtClean="0"/>
                        <a:t> Actueel of ander materiaal. </a:t>
                      </a:r>
                    </a:p>
                    <a:p>
                      <a:pPr marL="171450" indent="-171450">
                        <a:buFont typeface="Arial" panose="020B0604020202020204" pitchFamily="34" charset="0"/>
                        <a:buChar char="•"/>
                      </a:pPr>
                      <a:r>
                        <a:rPr lang="nl-NL" sz="1600" dirty="0" smtClean="0"/>
                        <a:t>Leerlingen maken zelfstandig de opdrachten, grotendeels op hun device en voor een deel in hun schrift en/of een gedownload werkblad. De docent volgt hun vorderingen in de klas en via het dashboard. De docent bepaalt of en wanneer leerlingen de gemaakte opdrachten digitaal kunnen nakijken. </a:t>
                      </a:r>
                    </a:p>
                    <a:p>
                      <a:pPr marL="171450" indent="-171450">
                        <a:buFont typeface="Arial" panose="020B0604020202020204" pitchFamily="34" charset="0"/>
                        <a:buChar char="•"/>
                      </a:pPr>
                      <a:r>
                        <a:rPr lang="nl-NL" sz="1600" dirty="0" smtClean="0"/>
                        <a:t>Bij het bespreken van de opdrachten kan de docent antwoorden van leerlingen laten zien op het </a:t>
                      </a:r>
                      <a:r>
                        <a:rPr lang="nl-NL" sz="1600" dirty="0" err="1" smtClean="0"/>
                        <a:t>digibord</a:t>
                      </a:r>
                      <a:r>
                        <a:rPr lang="nl-NL" sz="1600" dirty="0" smtClean="0"/>
                        <a:t>. </a:t>
                      </a:r>
                    </a:p>
                    <a:p>
                      <a:pPr marL="171450" indent="-171450">
                        <a:buFont typeface="Arial" panose="020B0604020202020204" pitchFamily="34" charset="0"/>
                        <a:buChar char="•"/>
                      </a:pPr>
                      <a:r>
                        <a:rPr lang="nl-NL" sz="1600" dirty="0" smtClean="0"/>
                        <a:t>Leerlingen maken thuis het onderdeel Opdrachten af; zij gebruiken Test jezelf, de Oefentoets of de Flitskaarten om zich te controleren of zich voor te bereiden op eindtoets of SO.</a:t>
                      </a:r>
                      <a:endParaRPr lang="nl-NL" sz="1600" dirty="0"/>
                    </a:p>
                  </a:txBody>
                  <a:tcPr/>
                </a:tc>
              </a:tr>
            </a:tbl>
          </a:graphicData>
        </a:graphic>
      </p:graphicFrame>
    </p:spTree>
    <p:extLst>
      <p:ext uri="{BB962C8B-B14F-4D97-AF65-F5344CB8AC3E}">
        <p14:creationId xmlns:p14="http://schemas.microsoft.com/office/powerpoint/2010/main" val="145842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7504" y="476672"/>
            <a:ext cx="5472608" cy="648072"/>
          </a:xfrm>
        </p:spPr>
        <p:txBody>
          <a:bodyPr>
            <a:normAutofit/>
          </a:bodyPr>
          <a:lstStyle/>
          <a:p>
            <a:r>
              <a:rPr lang="nl-NL" dirty="0" smtClean="0"/>
              <a:t>Scenario’s voor gebruik</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719046751"/>
              </p:ext>
            </p:extLst>
          </p:nvPr>
        </p:nvGraphicFramePr>
        <p:xfrm>
          <a:off x="179512" y="1340768"/>
          <a:ext cx="8569326" cy="4607560"/>
        </p:xfrm>
        <a:graphic>
          <a:graphicData uri="http://schemas.openxmlformats.org/drawingml/2006/table">
            <a:tbl>
              <a:tblPr firstRow="1" bandRow="1">
                <a:tableStyleId>{5C22544A-7EE6-4342-B048-85BDC9FD1C3A}</a:tableStyleId>
              </a:tblPr>
              <a:tblGrid>
                <a:gridCol w="1584176"/>
                <a:gridCol w="2160240"/>
                <a:gridCol w="4824910"/>
              </a:tblGrid>
              <a:tr h="370840">
                <a:tc>
                  <a:txBody>
                    <a:bodyPr/>
                    <a:lstStyle/>
                    <a:p>
                      <a:r>
                        <a:rPr lang="nl-NL" dirty="0" smtClean="0"/>
                        <a:t>Scenario</a:t>
                      </a:r>
                      <a:endParaRPr lang="nl-NL" dirty="0"/>
                    </a:p>
                  </a:txBody>
                  <a:tcPr/>
                </a:tc>
                <a:tc>
                  <a:txBody>
                    <a:bodyPr/>
                    <a:lstStyle/>
                    <a:p>
                      <a:r>
                        <a:rPr lang="nl-NL" dirty="0" smtClean="0"/>
                        <a:t>Leermaterialen</a:t>
                      </a:r>
                      <a:endParaRPr lang="nl-NL" dirty="0"/>
                    </a:p>
                  </a:txBody>
                  <a:tcPr/>
                </a:tc>
                <a:tc>
                  <a:txBody>
                    <a:bodyPr/>
                    <a:lstStyle/>
                    <a:p>
                      <a:r>
                        <a:rPr lang="nl-NL" dirty="0" smtClean="0"/>
                        <a:t>Beschrijving</a:t>
                      </a:r>
                      <a:r>
                        <a:rPr lang="nl-NL" baseline="0" dirty="0" smtClean="0"/>
                        <a:t> les</a:t>
                      </a:r>
                      <a:endParaRPr lang="nl-NL" dirty="0"/>
                    </a:p>
                  </a:txBody>
                  <a:tcPr/>
                </a:tc>
              </a:tr>
              <a:tr h="4040440">
                <a:tc>
                  <a:txBody>
                    <a:bodyPr/>
                    <a:lstStyle/>
                    <a:p>
                      <a:r>
                        <a:rPr lang="nl-NL" sz="1600" dirty="0" smtClean="0"/>
                        <a:t>Leerlingen</a:t>
                      </a:r>
                      <a:r>
                        <a:rPr lang="nl-NL" sz="1600" baseline="0" dirty="0" smtClean="0"/>
                        <a:t> gebruiken hun </a:t>
                      </a:r>
                      <a:r>
                        <a:rPr lang="nl-NL" sz="1600" baseline="0" dirty="0" err="1" smtClean="0"/>
                        <a:t>smartphone</a:t>
                      </a:r>
                      <a:r>
                        <a:rPr lang="nl-NL" sz="1600" baseline="0" dirty="0" smtClean="0"/>
                        <a:t> in de klas en pc/tablet buiten de klas of thuis</a:t>
                      </a:r>
                      <a:endParaRPr lang="nl-NL" sz="1600" dirty="0"/>
                    </a:p>
                  </a:txBody>
                  <a:tcPr/>
                </a:tc>
                <a:tc>
                  <a:txBody>
                    <a:bodyPr/>
                    <a:lstStyle/>
                    <a:p>
                      <a:r>
                        <a:rPr lang="nl-NL" sz="1600" dirty="0" smtClean="0"/>
                        <a:t>Handboek, werkboek en/of </a:t>
                      </a:r>
                      <a:r>
                        <a:rPr lang="nl-NL" sz="1600" dirty="0" err="1" smtClean="0"/>
                        <a:t>leerlinglicentie</a:t>
                      </a:r>
                      <a:r>
                        <a:rPr lang="nl-NL" sz="1600" dirty="0" smtClean="0"/>
                        <a:t>, schrift</a:t>
                      </a:r>
                      <a:endParaRPr lang="nl-NL" sz="1600" dirty="0"/>
                    </a:p>
                  </a:txBody>
                  <a:tcPr/>
                </a:tc>
                <a:tc>
                  <a:txBody>
                    <a:bodyPr/>
                    <a:lstStyle/>
                    <a:p>
                      <a:pPr marL="171450" indent="-171450">
                        <a:buFont typeface="Arial" panose="020B0604020202020204" pitchFamily="34" charset="0"/>
                        <a:buChar char="•"/>
                      </a:pPr>
                      <a:r>
                        <a:rPr lang="nl-NL" sz="1600" dirty="0" smtClean="0"/>
                        <a:t>Docent legt theorie uit via </a:t>
                      </a:r>
                      <a:r>
                        <a:rPr lang="nl-NL" sz="1600" dirty="0" err="1" smtClean="0"/>
                        <a:t>digibord</a:t>
                      </a:r>
                      <a:r>
                        <a:rPr lang="nl-NL" sz="1600" dirty="0" smtClean="0"/>
                        <a:t> met de onderdelen Lesstof, </a:t>
                      </a:r>
                      <a:r>
                        <a:rPr lang="nl-NL" sz="1600" dirty="0" err="1" smtClean="0"/>
                        <a:t>BvJ</a:t>
                      </a:r>
                      <a:r>
                        <a:rPr lang="nl-NL" sz="1600" dirty="0" smtClean="0"/>
                        <a:t> Actueel of ander materiaal. </a:t>
                      </a:r>
                    </a:p>
                    <a:p>
                      <a:pPr marL="171450" indent="-171450">
                        <a:buFont typeface="Arial" panose="020B0604020202020204" pitchFamily="34" charset="0"/>
                        <a:buChar char="•"/>
                      </a:pPr>
                      <a:r>
                        <a:rPr lang="nl-NL" sz="1600" dirty="0" smtClean="0"/>
                        <a:t>Leerlingen maken opdrachten in werkboek. U</a:t>
                      </a:r>
                      <a:r>
                        <a:rPr lang="nl-NL" sz="1600" baseline="0" dirty="0" smtClean="0"/>
                        <a:t> kunt deel van opdrachten als huiswerk digitaal laten maken.</a:t>
                      </a:r>
                      <a:r>
                        <a:rPr lang="nl-NL" sz="1600" dirty="0" smtClean="0"/>
                        <a:t> U</a:t>
                      </a:r>
                      <a:r>
                        <a:rPr lang="nl-NL" sz="1600" baseline="0" dirty="0" smtClean="0"/>
                        <a:t> controleert de opdrachten met het dashboard. </a:t>
                      </a:r>
                      <a:r>
                        <a:rPr lang="nl-NL" sz="1600" dirty="0" smtClean="0"/>
                        <a:t>De antwoorden kunt u klassikaal bespreken met de applicatie. Leerlingen gebruiken</a:t>
                      </a:r>
                      <a:r>
                        <a:rPr lang="nl-NL" sz="1600" baseline="0" dirty="0" smtClean="0"/>
                        <a:t> de </a:t>
                      </a:r>
                      <a:r>
                        <a:rPr lang="nl-NL" sz="1600" baseline="0" dirty="0" err="1" smtClean="0"/>
                        <a:t>smartphone</a:t>
                      </a:r>
                      <a:r>
                        <a:rPr lang="nl-NL" sz="1600" baseline="0" dirty="0" smtClean="0"/>
                        <a:t> in de klas </a:t>
                      </a:r>
                      <a:r>
                        <a:rPr lang="nl-NL" sz="1600" dirty="0" smtClean="0"/>
                        <a:t>voor de onderdelen Test jezelf, de Oefentoets of de Flitskaarten.</a:t>
                      </a:r>
                    </a:p>
                    <a:p>
                      <a:pPr marL="171450" indent="-171450">
                        <a:buFont typeface="Arial" panose="020B0604020202020204" pitchFamily="34" charset="0"/>
                        <a:buChar char="•"/>
                      </a:pPr>
                      <a:r>
                        <a:rPr lang="nl-NL" sz="1600" dirty="0" smtClean="0"/>
                        <a:t>Leerlingen gebruiken buiten de klas een computer of tablet voor de digitale onderdelen Test jezelf, de Oefentoets of de Flitskaarten om zich te controleren of zich voor te bereiden op eindtoets of SO.</a:t>
                      </a:r>
                    </a:p>
                  </a:txBody>
                  <a:tcPr/>
                </a:tc>
              </a:tr>
            </a:tbl>
          </a:graphicData>
        </a:graphic>
      </p:graphicFrame>
    </p:spTree>
    <p:extLst>
      <p:ext uri="{BB962C8B-B14F-4D97-AF65-F5344CB8AC3E}">
        <p14:creationId xmlns:p14="http://schemas.microsoft.com/office/powerpoint/2010/main" val="1552204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7504" y="476672"/>
            <a:ext cx="5472608" cy="648072"/>
          </a:xfrm>
        </p:spPr>
        <p:txBody>
          <a:bodyPr>
            <a:normAutofit/>
          </a:bodyPr>
          <a:lstStyle/>
          <a:p>
            <a:r>
              <a:rPr lang="nl-NL" dirty="0" smtClean="0"/>
              <a:t>Scenario’s voor gebruik</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737143787"/>
              </p:ext>
            </p:extLst>
          </p:nvPr>
        </p:nvGraphicFramePr>
        <p:xfrm>
          <a:off x="179512" y="1340768"/>
          <a:ext cx="8712969" cy="4968552"/>
        </p:xfrm>
        <a:graphic>
          <a:graphicData uri="http://schemas.openxmlformats.org/drawingml/2006/table">
            <a:tbl>
              <a:tblPr firstRow="1" bandRow="1">
                <a:tableStyleId>{5C22544A-7EE6-4342-B048-85BDC9FD1C3A}</a:tableStyleId>
              </a:tblPr>
              <a:tblGrid>
                <a:gridCol w="1610731"/>
                <a:gridCol w="2196451"/>
                <a:gridCol w="4905787"/>
              </a:tblGrid>
              <a:tr h="417688">
                <a:tc>
                  <a:txBody>
                    <a:bodyPr/>
                    <a:lstStyle/>
                    <a:p>
                      <a:r>
                        <a:rPr lang="nl-NL" dirty="0" smtClean="0"/>
                        <a:t>Scenario</a:t>
                      </a:r>
                      <a:endParaRPr lang="nl-NL" dirty="0"/>
                    </a:p>
                  </a:txBody>
                  <a:tcPr/>
                </a:tc>
                <a:tc>
                  <a:txBody>
                    <a:bodyPr/>
                    <a:lstStyle/>
                    <a:p>
                      <a:r>
                        <a:rPr lang="nl-NL" dirty="0" smtClean="0"/>
                        <a:t>Leermaterialen</a:t>
                      </a:r>
                      <a:endParaRPr lang="nl-NL" dirty="0"/>
                    </a:p>
                  </a:txBody>
                  <a:tcPr/>
                </a:tc>
                <a:tc>
                  <a:txBody>
                    <a:bodyPr/>
                    <a:lstStyle/>
                    <a:p>
                      <a:r>
                        <a:rPr lang="nl-NL" dirty="0" smtClean="0"/>
                        <a:t>Beschrijving</a:t>
                      </a:r>
                      <a:r>
                        <a:rPr lang="nl-NL" baseline="0" dirty="0" smtClean="0"/>
                        <a:t> les</a:t>
                      </a:r>
                      <a:endParaRPr lang="nl-NL" dirty="0"/>
                    </a:p>
                  </a:txBody>
                  <a:tcPr/>
                </a:tc>
              </a:tr>
              <a:tr h="4550864">
                <a:tc>
                  <a:txBody>
                    <a:bodyPr/>
                    <a:lstStyle/>
                    <a:p>
                      <a:r>
                        <a:rPr lang="nl-NL" sz="1600" dirty="0" smtClean="0"/>
                        <a:t>Leerlingen</a:t>
                      </a:r>
                      <a:r>
                        <a:rPr lang="nl-NL" sz="1600" baseline="0" dirty="0" smtClean="0"/>
                        <a:t> </a:t>
                      </a:r>
                      <a:r>
                        <a:rPr lang="nl-NL" sz="1600" dirty="0" smtClean="0"/>
                        <a:t>gebruiken computer, tablet </a:t>
                      </a:r>
                      <a:r>
                        <a:rPr lang="nl-NL" sz="1600" smtClean="0"/>
                        <a:t>of smartphone </a:t>
                      </a:r>
                      <a:r>
                        <a:rPr lang="nl-NL" sz="1600" dirty="0" smtClean="0"/>
                        <a:t>buiten de klas </a:t>
                      </a:r>
                      <a:endParaRPr lang="nl-NL" sz="1600" dirty="0"/>
                    </a:p>
                  </a:txBody>
                  <a:tcPr/>
                </a:tc>
                <a:tc>
                  <a:txBody>
                    <a:bodyPr/>
                    <a:lstStyle/>
                    <a:p>
                      <a:r>
                        <a:rPr lang="nl-NL" sz="1600" dirty="0" smtClean="0"/>
                        <a:t>Handboek, werkboek en/of leerling licentie, schrift </a:t>
                      </a:r>
                      <a:endParaRPr lang="nl-NL" sz="1600" dirty="0"/>
                    </a:p>
                  </a:txBody>
                  <a:tcPr/>
                </a:tc>
                <a:tc>
                  <a:txBody>
                    <a:bodyPr/>
                    <a:lstStyle/>
                    <a:p>
                      <a:pPr marL="171450" indent="-171450">
                        <a:buFont typeface="Arial" panose="020B0604020202020204" pitchFamily="34" charset="0"/>
                        <a:buChar char="•"/>
                      </a:pPr>
                      <a:r>
                        <a:rPr lang="nl-NL" sz="1600" dirty="0" smtClean="0"/>
                        <a:t>Docent legt theorie uit via </a:t>
                      </a:r>
                      <a:r>
                        <a:rPr lang="nl-NL" sz="1600" dirty="0" err="1" smtClean="0"/>
                        <a:t>digibord</a:t>
                      </a:r>
                      <a:r>
                        <a:rPr lang="nl-NL" sz="1600" dirty="0" smtClean="0"/>
                        <a:t> met de onderdelen Lesstof, </a:t>
                      </a:r>
                      <a:r>
                        <a:rPr lang="nl-NL" sz="1600" dirty="0" err="1" smtClean="0"/>
                        <a:t>BvJ</a:t>
                      </a:r>
                      <a:r>
                        <a:rPr lang="nl-NL" sz="1600" dirty="0" smtClean="0"/>
                        <a:t> Actueel of ander materiaal. </a:t>
                      </a:r>
                    </a:p>
                    <a:p>
                      <a:pPr marL="171450" indent="-171450">
                        <a:buFont typeface="Arial" panose="020B0604020202020204" pitchFamily="34" charset="0"/>
                        <a:buChar char="•"/>
                      </a:pPr>
                      <a:r>
                        <a:rPr lang="nl-NL" sz="1600" dirty="0" smtClean="0"/>
                        <a:t>Leerlingen maken opdrachten in werkboek. U</a:t>
                      </a:r>
                      <a:r>
                        <a:rPr lang="nl-NL" sz="1600" baseline="0" dirty="0" smtClean="0"/>
                        <a:t> kunt een deel van opdrachten als huiswerk digitaal laten maken.</a:t>
                      </a:r>
                      <a:r>
                        <a:rPr lang="nl-NL" sz="1600" dirty="0" smtClean="0"/>
                        <a:t> U</a:t>
                      </a:r>
                      <a:r>
                        <a:rPr lang="nl-NL" sz="1600" baseline="0" dirty="0" smtClean="0"/>
                        <a:t> controleert de opdrachten met het dashboard. </a:t>
                      </a:r>
                      <a:r>
                        <a:rPr lang="nl-NL" sz="1600" dirty="0" smtClean="0"/>
                        <a:t>De antwoorden kunt u klassikaal bespreken met de applicatie. </a:t>
                      </a:r>
                    </a:p>
                    <a:p>
                      <a:pPr marL="171450" indent="-171450">
                        <a:buFont typeface="Arial" panose="020B0604020202020204" pitchFamily="34" charset="0"/>
                        <a:buChar char="•"/>
                      </a:pPr>
                      <a:r>
                        <a:rPr lang="nl-NL" sz="1600" dirty="0" smtClean="0"/>
                        <a:t>Leerlingen gebruiken buiten de klas een computer, tablet of </a:t>
                      </a:r>
                      <a:r>
                        <a:rPr lang="nl-NL" sz="1600" dirty="0" err="1" smtClean="0"/>
                        <a:t>smartphone</a:t>
                      </a:r>
                      <a:r>
                        <a:rPr lang="nl-NL" sz="1600" dirty="0" smtClean="0"/>
                        <a:t> voor de digitale onderdelen Test jezelf, de Oefentoets of de Flitskaarten om zich te controleren of zich voor te bereiden op eindtoets of </a:t>
                      </a:r>
                    </a:p>
                  </a:txBody>
                  <a:tcPr/>
                </a:tc>
              </a:tr>
            </a:tbl>
          </a:graphicData>
        </a:graphic>
      </p:graphicFrame>
    </p:spTree>
    <p:extLst>
      <p:ext uri="{BB962C8B-B14F-4D97-AF65-F5344CB8AC3E}">
        <p14:creationId xmlns:p14="http://schemas.microsoft.com/office/powerpoint/2010/main" val="370898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4121968" cy="648072"/>
          </a:xfrm>
        </p:spPr>
        <p:txBody>
          <a:bodyPr>
            <a:normAutofit/>
          </a:bodyPr>
          <a:lstStyle/>
          <a:p>
            <a:r>
              <a:rPr lang="nl-NL" dirty="0" smtClean="0"/>
              <a:t>Programma</a:t>
            </a:r>
            <a:endParaRPr lang="nl-NL" dirty="0"/>
          </a:p>
        </p:txBody>
      </p:sp>
      <p:sp>
        <p:nvSpPr>
          <p:cNvPr id="3" name="Tijdelijke aanduiding voor inhoud 2"/>
          <p:cNvSpPr>
            <a:spLocks noGrp="1"/>
          </p:cNvSpPr>
          <p:nvPr>
            <p:ph idx="1"/>
          </p:nvPr>
        </p:nvSpPr>
        <p:spPr>
          <a:xfrm>
            <a:off x="611560" y="1412776"/>
            <a:ext cx="7128792" cy="2880320"/>
          </a:xfrm>
        </p:spPr>
        <p:txBody>
          <a:bodyPr>
            <a:normAutofit/>
          </a:bodyPr>
          <a:lstStyle/>
          <a:p>
            <a:pPr marL="457200" indent="-457200">
              <a:buAutoNum type="arabicPeriod"/>
            </a:pPr>
            <a:r>
              <a:rPr lang="nl-NL" dirty="0" smtClean="0"/>
              <a:t>Inleiding</a:t>
            </a:r>
          </a:p>
          <a:p>
            <a:pPr marL="457200" indent="-457200">
              <a:buAutoNum type="arabicPeriod"/>
            </a:pPr>
            <a:r>
              <a:rPr lang="nl-NL" dirty="0" smtClean="0"/>
              <a:t>Nieuwe werkwijze</a:t>
            </a:r>
          </a:p>
          <a:p>
            <a:pPr marL="457200" indent="-457200">
              <a:buAutoNum type="arabicPeriod"/>
            </a:pPr>
            <a:r>
              <a:rPr lang="nl-NL" dirty="0" smtClean="0"/>
              <a:t>Kenmerken nieuwe digitale applicatie bij Biologie voor Jou (onderbouw)</a:t>
            </a:r>
          </a:p>
          <a:p>
            <a:pPr marL="457200" indent="-457200">
              <a:buAutoNum type="arabicPeriod"/>
            </a:pPr>
            <a:r>
              <a:rPr lang="nl-NL" dirty="0" smtClean="0"/>
              <a:t>Toepassing in leerproces (in 2 groepen)</a:t>
            </a:r>
          </a:p>
          <a:p>
            <a:pPr marL="457200" indent="-457200">
              <a:buAutoNum type="arabicPeriod"/>
            </a:pPr>
            <a:r>
              <a:rPr lang="nl-NL" dirty="0" smtClean="0"/>
              <a:t>Afsluiting: scenario’s</a:t>
            </a:r>
          </a:p>
          <a:p>
            <a:endParaRPr lang="nl-NL" dirty="0"/>
          </a:p>
        </p:txBody>
      </p:sp>
    </p:spTree>
    <p:extLst>
      <p:ext uri="{BB962C8B-B14F-4D97-AF65-F5344CB8AC3E}">
        <p14:creationId xmlns:p14="http://schemas.microsoft.com/office/powerpoint/2010/main" val="761015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4121968" cy="648072"/>
          </a:xfrm>
        </p:spPr>
        <p:txBody>
          <a:bodyPr>
            <a:normAutofit/>
          </a:bodyPr>
          <a:lstStyle/>
          <a:p>
            <a:r>
              <a:rPr lang="nl-NL" dirty="0" smtClean="0"/>
              <a:t>Kennisnet 4 in balans</a:t>
            </a:r>
            <a:endParaRPr lang="nl-NL" dirty="0"/>
          </a:p>
        </p:txBody>
      </p:sp>
      <p:sp>
        <p:nvSpPr>
          <p:cNvPr id="3" name="Tijdelijke aanduiding voor inhoud 2"/>
          <p:cNvSpPr>
            <a:spLocks noGrp="1"/>
          </p:cNvSpPr>
          <p:nvPr>
            <p:ph idx="1"/>
          </p:nvPr>
        </p:nvSpPr>
        <p:spPr>
          <a:xfrm>
            <a:off x="539552" y="1484784"/>
            <a:ext cx="6768752" cy="4320480"/>
          </a:xfrm>
        </p:spPr>
        <p:txBody>
          <a:bodyPr>
            <a:normAutofit fontScale="92500" lnSpcReduction="20000"/>
          </a:bodyPr>
          <a:lstStyle/>
          <a:p>
            <a:pPr marL="0" indent="0">
              <a:buNone/>
            </a:pPr>
            <a:r>
              <a:rPr lang="nl-NL" dirty="0"/>
              <a:t>“Een van de grootste uitdagingen in het onderwijs van vandaag wordt gevormd door de groeiende verschillen tussen leerlingen”</a:t>
            </a:r>
          </a:p>
          <a:p>
            <a:pPr marL="0" indent="0">
              <a:buNone/>
            </a:pPr>
            <a:endParaRPr lang="nl-NL" dirty="0"/>
          </a:p>
          <a:p>
            <a:pPr marL="0" indent="0">
              <a:buNone/>
            </a:pPr>
            <a:r>
              <a:rPr lang="nl-NL" dirty="0"/>
              <a:t>“Leraren hebben het idee dat het aanbod van digitaal leermateriaal niet altijd aansluit bij de methode. Daarnaast twijfelen ze aan de kwaliteit van de </a:t>
            </a:r>
            <a:r>
              <a:rPr lang="nl-NL" dirty="0" err="1"/>
              <a:t>vakinhoud</a:t>
            </a:r>
            <a:r>
              <a:rPr lang="nl-NL" dirty="0"/>
              <a:t> van het digitale materiaal. Ze zijn niet overtuigd van de meerwaarde van het materiaal voor hun onderwijs”</a:t>
            </a:r>
          </a:p>
          <a:p>
            <a:pPr marL="0" indent="0">
              <a:buNone/>
            </a:pPr>
            <a:endParaRPr lang="nl-NL" dirty="0"/>
          </a:p>
          <a:p>
            <a:pPr marL="0" indent="0">
              <a:buNone/>
            </a:pPr>
            <a:r>
              <a:rPr lang="nl-NL" dirty="0"/>
              <a:t>“Leraren zijn wel enthousiast over het materiaal dat bij de methode wordt geleverd, maar dit is vaak bedoeld als aanvulling op het foliomateriaal”</a:t>
            </a:r>
          </a:p>
          <a:p>
            <a:pPr marL="0" indent="0">
              <a:buNone/>
            </a:pPr>
            <a:endParaRPr lang="nl-NL" dirty="0" smtClean="0"/>
          </a:p>
          <a:p>
            <a:pPr marL="0" indent="0">
              <a:buNone/>
            </a:pPr>
            <a:r>
              <a:rPr lang="nl-NL" dirty="0" smtClean="0"/>
              <a:t>4 in balans monitor, 2013</a:t>
            </a:r>
          </a:p>
          <a:p>
            <a:endParaRPr lang="nl-NL" dirty="0"/>
          </a:p>
        </p:txBody>
      </p:sp>
    </p:spTree>
    <p:extLst>
      <p:ext uri="{BB962C8B-B14F-4D97-AF65-F5344CB8AC3E}">
        <p14:creationId xmlns:p14="http://schemas.microsoft.com/office/powerpoint/2010/main" val="2445861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5688632" cy="648072"/>
          </a:xfrm>
        </p:spPr>
        <p:txBody>
          <a:bodyPr>
            <a:normAutofit/>
          </a:bodyPr>
          <a:lstStyle/>
          <a:p>
            <a:r>
              <a:rPr lang="nl-NL" dirty="0" smtClean="0"/>
              <a:t>Biologie voor Jou - Digitaal</a:t>
            </a:r>
            <a:endParaRPr lang="nl-NL" dirty="0"/>
          </a:p>
        </p:txBody>
      </p:sp>
      <p:sp>
        <p:nvSpPr>
          <p:cNvPr id="3" name="Tijdelijke aanduiding voor inhoud 2"/>
          <p:cNvSpPr>
            <a:spLocks noGrp="1"/>
          </p:cNvSpPr>
          <p:nvPr>
            <p:ph idx="1"/>
          </p:nvPr>
        </p:nvSpPr>
        <p:spPr>
          <a:xfrm>
            <a:off x="611560" y="1412776"/>
            <a:ext cx="6768752" cy="4320480"/>
          </a:xfrm>
        </p:spPr>
        <p:txBody>
          <a:bodyPr>
            <a:normAutofit/>
          </a:bodyPr>
          <a:lstStyle/>
          <a:p>
            <a:pPr marL="0" indent="0">
              <a:buNone/>
            </a:pPr>
            <a:r>
              <a:rPr lang="nl-NL" dirty="0"/>
              <a:t>Hoe </a:t>
            </a:r>
            <a:r>
              <a:rPr lang="nl-NL" u="sng" dirty="0" smtClean="0"/>
              <a:t>brachten</a:t>
            </a:r>
            <a:r>
              <a:rPr lang="nl-NL" dirty="0" smtClean="0"/>
              <a:t> wij behoeften van docenten en leerlingen </a:t>
            </a:r>
            <a:r>
              <a:rPr lang="nl-NL" dirty="0"/>
              <a:t>in kaart?</a:t>
            </a:r>
          </a:p>
          <a:p>
            <a:r>
              <a:rPr lang="nl-NL" dirty="0" smtClean="0"/>
              <a:t>Kwantitatief: vragenlijsten;</a:t>
            </a:r>
          </a:p>
          <a:p>
            <a:r>
              <a:rPr lang="nl-NL" dirty="0" smtClean="0"/>
              <a:t>Kwalitatief: gesprekken met docenten en leerlingen;</a:t>
            </a:r>
          </a:p>
          <a:p>
            <a:r>
              <a:rPr lang="nl-NL" dirty="0" smtClean="0"/>
              <a:t>Beperkt: testen van gereed product</a:t>
            </a:r>
          </a:p>
          <a:p>
            <a:endParaRPr lang="nl-NL" dirty="0"/>
          </a:p>
        </p:txBody>
      </p:sp>
    </p:spTree>
    <p:extLst>
      <p:ext uri="{BB962C8B-B14F-4D97-AF65-F5344CB8AC3E}">
        <p14:creationId xmlns:p14="http://schemas.microsoft.com/office/powerpoint/2010/main" val="31490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5688632" cy="648072"/>
          </a:xfrm>
        </p:spPr>
        <p:txBody>
          <a:bodyPr>
            <a:normAutofit/>
          </a:bodyPr>
          <a:lstStyle/>
          <a:p>
            <a:r>
              <a:rPr lang="nl-NL" dirty="0" smtClean="0"/>
              <a:t>Biologie voor Jou - Digitaal</a:t>
            </a:r>
            <a:endParaRPr lang="nl-NL" dirty="0"/>
          </a:p>
        </p:txBody>
      </p:sp>
      <p:sp>
        <p:nvSpPr>
          <p:cNvPr id="4" name="Tijdelijke aanduiding voor inhoud 3"/>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17"/>
            <a:ext cx="9396536" cy="751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70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5688632" cy="648072"/>
          </a:xfrm>
        </p:spPr>
        <p:txBody>
          <a:bodyPr>
            <a:normAutofit/>
          </a:bodyPr>
          <a:lstStyle/>
          <a:p>
            <a:r>
              <a:rPr lang="nl-NL" dirty="0" smtClean="0"/>
              <a:t>Biologie voor Jou - Digitaal</a:t>
            </a:r>
            <a:endParaRPr lang="nl-NL" dirty="0"/>
          </a:p>
        </p:txBody>
      </p:sp>
      <p:sp>
        <p:nvSpPr>
          <p:cNvPr id="4" name="Tijdelijke aanduiding voor inhoud 3"/>
          <p:cNvSpPr>
            <a:spLocks noGrp="1"/>
          </p:cNvSpPr>
          <p:nvPr>
            <p:ph idx="1"/>
          </p:nvPr>
        </p:nvSpPr>
        <p:spPr/>
        <p:txBody>
          <a:bodyPr/>
          <a:lstStyle/>
          <a:p>
            <a:endParaRPr lang="nl-NL"/>
          </a:p>
        </p:txBody>
      </p:sp>
      <p:pic>
        <p:nvPicPr>
          <p:cNvPr id="3" name="Picture 2" descr="C:\Users\JanMi\AppData\Local\Microsoft\Windows\Temporary Internet Files\Content.Outlook\JUMJCKND\bvj - l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0" y="1"/>
            <a:ext cx="9207830" cy="681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7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4121968" cy="648072"/>
          </a:xfrm>
        </p:spPr>
        <p:txBody>
          <a:bodyPr>
            <a:normAutofit/>
          </a:bodyPr>
          <a:lstStyle/>
          <a:p>
            <a:r>
              <a:rPr lang="nl-NL" dirty="0" smtClean="0"/>
              <a:t>Nieuwe aanpak</a:t>
            </a:r>
            <a:endParaRPr lang="nl-NL" dirty="0"/>
          </a:p>
        </p:txBody>
      </p:sp>
      <p:sp>
        <p:nvSpPr>
          <p:cNvPr id="3" name="Tijdelijke aanduiding voor inhoud 2"/>
          <p:cNvSpPr>
            <a:spLocks noGrp="1"/>
          </p:cNvSpPr>
          <p:nvPr>
            <p:ph idx="1"/>
          </p:nvPr>
        </p:nvSpPr>
        <p:spPr>
          <a:xfrm>
            <a:off x="611560" y="1484784"/>
            <a:ext cx="6768752" cy="4320480"/>
          </a:xfrm>
        </p:spPr>
        <p:txBody>
          <a:bodyPr>
            <a:normAutofit/>
          </a:bodyPr>
          <a:lstStyle/>
          <a:p>
            <a:pPr marL="0" indent="0">
              <a:buNone/>
            </a:pPr>
            <a:r>
              <a:rPr lang="nl-NL" dirty="0"/>
              <a:t>Hoe </a:t>
            </a:r>
            <a:r>
              <a:rPr lang="nl-NL" u="sng" dirty="0" smtClean="0"/>
              <a:t>brengen</a:t>
            </a:r>
            <a:r>
              <a:rPr lang="nl-NL" dirty="0" smtClean="0"/>
              <a:t> </a:t>
            </a:r>
            <a:r>
              <a:rPr lang="nl-NL" dirty="0"/>
              <a:t>wij behoeften van docenten en leerlingen in kaart?</a:t>
            </a:r>
          </a:p>
          <a:p>
            <a:r>
              <a:rPr lang="nl-NL" dirty="0" smtClean="0"/>
              <a:t>Observatie</a:t>
            </a:r>
            <a:endParaRPr lang="nl-NL" dirty="0"/>
          </a:p>
          <a:p>
            <a:r>
              <a:rPr lang="nl-NL" dirty="0" smtClean="0"/>
              <a:t>Kennis </a:t>
            </a:r>
            <a:r>
              <a:rPr lang="nl-NL" dirty="0"/>
              <a:t>verwerven en </a:t>
            </a:r>
            <a:r>
              <a:rPr lang="nl-NL" dirty="0" smtClean="0"/>
              <a:t>delen met panels &amp; interviews</a:t>
            </a:r>
            <a:endParaRPr lang="nl-NL" dirty="0"/>
          </a:p>
          <a:p>
            <a:r>
              <a:rPr lang="nl-NL" dirty="0"/>
              <a:t>Continue testen bij docenten en </a:t>
            </a:r>
            <a:r>
              <a:rPr lang="nl-NL" dirty="0" smtClean="0"/>
              <a:t>leerlingen</a:t>
            </a:r>
          </a:p>
          <a:p>
            <a:r>
              <a:rPr lang="nl-NL" dirty="0" smtClean="0"/>
              <a:t>En soms nog wel eens een digitaal vragenlijstje</a:t>
            </a:r>
          </a:p>
          <a:p>
            <a:endParaRPr lang="nl-NL" dirty="0"/>
          </a:p>
        </p:txBody>
      </p:sp>
    </p:spTree>
    <p:extLst>
      <p:ext uri="{BB962C8B-B14F-4D97-AF65-F5344CB8AC3E}">
        <p14:creationId xmlns:p14="http://schemas.microsoft.com/office/powerpoint/2010/main" val="32760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76672"/>
            <a:ext cx="4121968" cy="648072"/>
          </a:xfrm>
        </p:spPr>
        <p:txBody>
          <a:bodyPr>
            <a:normAutofit/>
          </a:bodyPr>
          <a:lstStyle/>
          <a:p>
            <a:r>
              <a:rPr lang="nl-NL" dirty="0" smtClean="0"/>
              <a:t>Nieuwe eisen</a:t>
            </a:r>
            <a:endParaRPr lang="nl-NL" dirty="0"/>
          </a:p>
        </p:txBody>
      </p:sp>
      <p:sp>
        <p:nvSpPr>
          <p:cNvPr id="3" name="Tijdelijke aanduiding voor inhoud 2"/>
          <p:cNvSpPr>
            <a:spLocks noGrp="1"/>
          </p:cNvSpPr>
          <p:nvPr>
            <p:ph idx="1"/>
          </p:nvPr>
        </p:nvSpPr>
        <p:spPr>
          <a:xfrm>
            <a:off x="611560" y="1412776"/>
            <a:ext cx="7344816" cy="3024336"/>
          </a:xfrm>
        </p:spPr>
        <p:txBody>
          <a:bodyPr>
            <a:normAutofit/>
          </a:bodyPr>
          <a:lstStyle/>
          <a:p>
            <a:pPr marL="0" indent="0">
              <a:buNone/>
            </a:pPr>
            <a:r>
              <a:rPr lang="nl-NL" sz="2400" dirty="0"/>
              <a:t>Behoeften digitaal werken</a:t>
            </a:r>
            <a:r>
              <a:rPr lang="nl-NL" sz="2400" dirty="0" smtClean="0"/>
              <a:t>:</a:t>
            </a:r>
            <a:endParaRPr lang="nl-NL" dirty="0"/>
          </a:p>
          <a:p>
            <a:r>
              <a:rPr lang="nl-NL" dirty="0"/>
              <a:t>Inzicht in leerproces voor leerling en docent;</a:t>
            </a:r>
          </a:p>
          <a:p>
            <a:r>
              <a:rPr lang="nl-NL" dirty="0"/>
              <a:t>Ondersteuning voor docent</a:t>
            </a:r>
          </a:p>
          <a:p>
            <a:r>
              <a:rPr lang="nl-NL" dirty="0"/>
              <a:t>Zekerheid voor leerling</a:t>
            </a:r>
          </a:p>
          <a:p>
            <a:r>
              <a:rPr lang="nl-NL" dirty="0"/>
              <a:t>Plaats- en device onafhankelijk kunnen werken</a:t>
            </a:r>
          </a:p>
          <a:p>
            <a:r>
              <a:rPr lang="nl-NL" dirty="0"/>
              <a:t>Eenvoud en gemak!</a:t>
            </a:r>
          </a:p>
          <a:p>
            <a:pPr marL="0" indent="0">
              <a:buNone/>
            </a:pPr>
            <a:endParaRPr lang="nl-NL" dirty="0" smtClean="0"/>
          </a:p>
          <a:p>
            <a:endParaRPr lang="nl-NL" dirty="0"/>
          </a:p>
        </p:txBody>
      </p:sp>
    </p:spTree>
    <p:extLst>
      <p:ext uri="{BB962C8B-B14F-4D97-AF65-F5344CB8AC3E}">
        <p14:creationId xmlns:p14="http://schemas.microsoft.com/office/powerpoint/2010/main" val="15716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412776"/>
            <a:ext cx="6768752" cy="4320480"/>
          </a:xfrm>
        </p:spPr>
        <p:txBody>
          <a:bodyPr>
            <a:normAutofit/>
          </a:bodyPr>
          <a:lstStyle/>
          <a:p>
            <a:pPr marL="0" indent="0">
              <a:buNone/>
            </a:pPr>
            <a:endParaRPr lang="nl-NL" dirty="0" smtClean="0"/>
          </a:p>
          <a:p>
            <a:endParaRPr lang="nl-NL" dirty="0"/>
          </a:p>
        </p:txBody>
      </p:sp>
      <p:sp>
        <p:nvSpPr>
          <p:cNvPr id="4" name="Titel 1"/>
          <p:cNvSpPr txBox="1">
            <a:spLocks/>
          </p:cNvSpPr>
          <p:nvPr/>
        </p:nvSpPr>
        <p:spPr>
          <a:xfrm>
            <a:off x="179512" y="476672"/>
            <a:ext cx="8568952" cy="648072"/>
          </a:xfrm>
          <a:prstGeom prst="rect">
            <a:avLst/>
          </a:prstGeom>
        </p:spPr>
        <p:txBody>
          <a:bodyPr vert="horz" lIns="91440" tIns="45720" rIns="91440" bIns="45720" rtlCol="0" anchor="t" anchorCtr="0">
            <a:normAutofit fontScale="97500"/>
          </a:bodyPr>
          <a:lstStyle>
            <a:lvl1pPr algn="l" defTabSz="914400" rtl="0" eaLnBrk="1" latinLnBrk="0" hangingPunct="1">
              <a:spcBef>
                <a:spcPct val="0"/>
              </a:spcBef>
              <a:buNone/>
              <a:defRPr sz="2400" b="1" kern="1200">
                <a:solidFill>
                  <a:schemeClr val="accent6"/>
                </a:solidFill>
                <a:latin typeface="Verdana" pitchFamily="34" charset="0"/>
                <a:ea typeface="Verdana" pitchFamily="34" charset="0"/>
                <a:cs typeface="Verdana" pitchFamily="34" charset="0"/>
              </a:defRPr>
            </a:lvl1pPr>
          </a:lstStyle>
          <a:p>
            <a:r>
              <a:rPr lang="nl-NL" dirty="0" smtClean="0"/>
              <a:t>Nieuwe start</a:t>
            </a:r>
            <a:endParaRPr lang="nl-NL" dirty="0"/>
          </a:p>
        </p:txBody>
      </p:sp>
      <p:sp>
        <p:nvSpPr>
          <p:cNvPr id="5" name="Tijdelijke aanduiding voor inhoud 2"/>
          <p:cNvSpPr txBox="1">
            <a:spLocks/>
          </p:cNvSpPr>
          <p:nvPr/>
        </p:nvSpPr>
        <p:spPr>
          <a:xfrm>
            <a:off x="162000" y="1340769"/>
            <a:ext cx="8568952" cy="51125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F65"/>
              </a:buClr>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smtClean="0"/>
          </a:p>
          <a:p>
            <a:pPr marL="0" indent="0">
              <a:buFont typeface="Arial" pitchFamily="34" charset="0"/>
              <a:buNone/>
            </a:pPr>
            <a:endParaRPr lang="nl-NL" smtClean="0"/>
          </a:p>
          <a:p>
            <a:pPr marL="0" indent="0">
              <a:buFont typeface="Arial" pitchFamily="34" charset="0"/>
              <a:buNone/>
            </a:pPr>
            <a:endParaRPr lang="nl-NL" smtClean="0"/>
          </a:p>
          <a:p>
            <a:pPr marL="0" indent="0">
              <a:buFont typeface="Arial" pitchFamily="34" charset="0"/>
              <a:buNone/>
            </a:pPr>
            <a:endParaRPr lang="nl-NL" dirty="0"/>
          </a:p>
        </p:txBody>
      </p:sp>
      <p:sp>
        <p:nvSpPr>
          <p:cNvPr id="6" name="Content Placeholder 2"/>
          <p:cNvSpPr txBox="1">
            <a:spLocks/>
          </p:cNvSpPr>
          <p:nvPr/>
        </p:nvSpPr>
        <p:spPr>
          <a:xfrm>
            <a:off x="438175" y="1340769"/>
            <a:ext cx="8229600"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F65"/>
              </a:buClr>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l-NL" dirty="0"/>
          </a:p>
          <a:p>
            <a:pPr marL="0" indent="0">
              <a:buFont typeface="Arial" pitchFamily="34" charset="0"/>
              <a:buNone/>
            </a:pPr>
            <a:endParaRPr lang="nl-NL" dirty="0" smtClean="0"/>
          </a:p>
          <a:p>
            <a:endParaRPr lang="nl-NL" dirty="0"/>
          </a:p>
        </p:txBody>
      </p:sp>
      <p:sp>
        <p:nvSpPr>
          <p:cNvPr id="7" name="Vijfhoek 6"/>
          <p:cNvSpPr/>
          <p:nvPr/>
        </p:nvSpPr>
        <p:spPr>
          <a:xfrm>
            <a:off x="611560" y="3167658"/>
            <a:ext cx="1656184" cy="700656"/>
          </a:xfrm>
          <a:prstGeom prst="homePlate">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Instructie</a:t>
            </a:r>
            <a:endParaRPr lang="nl-NL" dirty="0"/>
          </a:p>
        </p:txBody>
      </p:sp>
      <p:sp>
        <p:nvSpPr>
          <p:cNvPr id="8" name="Vijfhoek 7"/>
          <p:cNvSpPr/>
          <p:nvPr/>
        </p:nvSpPr>
        <p:spPr>
          <a:xfrm>
            <a:off x="2771800" y="3167658"/>
            <a:ext cx="1656184" cy="700656"/>
          </a:xfrm>
          <a:prstGeom prst="homePlate">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Verwerken</a:t>
            </a:r>
            <a:endParaRPr lang="nl-NL" dirty="0"/>
          </a:p>
        </p:txBody>
      </p:sp>
      <p:sp>
        <p:nvSpPr>
          <p:cNvPr id="9" name="Vijfhoek 8"/>
          <p:cNvSpPr/>
          <p:nvPr/>
        </p:nvSpPr>
        <p:spPr>
          <a:xfrm>
            <a:off x="4716016" y="3167658"/>
            <a:ext cx="1656184" cy="700656"/>
          </a:xfrm>
          <a:prstGeom prst="homePlate">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Oefenen</a:t>
            </a:r>
            <a:endParaRPr lang="nl-NL" dirty="0"/>
          </a:p>
        </p:txBody>
      </p:sp>
      <p:sp>
        <p:nvSpPr>
          <p:cNvPr id="10" name="Vijfhoek 9"/>
          <p:cNvSpPr/>
          <p:nvPr/>
        </p:nvSpPr>
        <p:spPr>
          <a:xfrm>
            <a:off x="6732240" y="3119451"/>
            <a:ext cx="1656184" cy="700656"/>
          </a:xfrm>
          <a:prstGeom prst="homePlate">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Toetsen</a:t>
            </a:r>
            <a:endParaRPr lang="nl-NL" dirty="0"/>
          </a:p>
        </p:txBody>
      </p:sp>
      <p:sp>
        <p:nvSpPr>
          <p:cNvPr id="11" name="Ovaal 10"/>
          <p:cNvSpPr/>
          <p:nvPr/>
        </p:nvSpPr>
        <p:spPr>
          <a:xfrm>
            <a:off x="2411760" y="2492895"/>
            <a:ext cx="4061817" cy="20162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236836" y="2492894"/>
            <a:ext cx="2030908" cy="20162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6544878" y="2509873"/>
            <a:ext cx="2030908" cy="20162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66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1d835ce7d03fb860974712d71eb23cadf873c4"/>
</p:tagLst>
</file>

<file path=ppt/theme/theme1.xml><?xml version="1.0" encoding="utf-8"?>
<a:theme xmlns:a="http://schemas.openxmlformats.org/drawingml/2006/main" name="Malmberg template corporate">
  <a:themeElements>
    <a:clrScheme name="Malmberg colour scheme">
      <a:dk1>
        <a:sysClr val="windowText" lastClr="000000"/>
      </a:dk1>
      <a:lt1>
        <a:srgbClr val="FFFFFF"/>
      </a:lt1>
      <a:dk2>
        <a:srgbClr val="002F65"/>
      </a:dk2>
      <a:lt2>
        <a:srgbClr val="EEECE1"/>
      </a:lt2>
      <a:accent1>
        <a:srgbClr val="002F65"/>
      </a:accent1>
      <a:accent2>
        <a:srgbClr val="1BB2E3"/>
      </a:accent2>
      <a:accent3>
        <a:srgbClr val="E9193A"/>
      </a:accent3>
      <a:accent4>
        <a:srgbClr val="969696"/>
      </a:accent4>
      <a:accent5>
        <a:srgbClr val="0058B8"/>
      </a:accent5>
      <a:accent6>
        <a:srgbClr val="53C7EB"/>
      </a:accent6>
      <a:hlink>
        <a:srgbClr val="000000"/>
      </a:hlink>
      <a:folHlink>
        <a:srgbClr val="002F65"/>
      </a:folHlink>
    </a:clrScheme>
    <a:fontScheme name="Malmberg Verda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Malmberg template corporate</Template>
  <TotalTime>2613</TotalTime>
  <Words>1090</Words>
  <Application>Microsoft Office PowerPoint</Application>
  <PresentationFormat>Diavoorstelling (4:3)</PresentationFormat>
  <Paragraphs>143</Paragraphs>
  <Slides>16</Slides>
  <Notes>16</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Malmberg template corporate</vt:lpstr>
      <vt:lpstr>Malmberg</vt:lpstr>
      <vt:lpstr>Programma</vt:lpstr>
      <vt:lpstr>Kennisnet 4 in balans</vt:lpstr>
      <vt:lpstr>Biologie voor Jou - Digitaal</vt:lpstr>
      <vt:lpstr>Biologie voor Jou - Digitaal</vt:lpstr>
      <vt:lpstr>Biologie voor Jou - Digitaal</vt:lpstr>
      <vt:lpstr>Nieuwe aanpak</vt:lpstr>
      <vt:lpstr>Nieuwe eisen</vt:lpstr>
      <vt:lpstr>PowerPoint-presentatie</vt:lpstr>
      <vt:lpstr>PowerPoint-presentatie</vt:lpstr>
      <vt:lpstr>PowerPoint-presentatie</vt:lpstr>
      <vt:lpstr>PowerPoint-presentatie</vt:lpstr>
      <vt:lpstr>PowerPoint-presentatie</vt:lpstr>
      <vt:lpstr>Scenario’s voor gebruik</vt:lpstr>
      <vt:lpstr>Scenario’s voor gebruik</vt:lpstr>
      <vt:lpstr>Scenario’s voor gebruik</vt:lpstr>
    </vt:vector>
  </TitlesOfParts>
  <Company>Malmberg Uitgeverij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Malmberg our stories</dc:title>
  <dc:creator>Jan van Miert</dc:creator>
  <cp:lastModifiedBy>Jan van Miert</cp:lastModifiedBy>
  <cp:revision>193</cp:revision>
  <cp:lastPrinted>2013-02-20T10:12:28Z</cp:lastPrinted>
  <dcterms:created xsi:type="dcterms:W3CDTF">2013-01-14T13:26:53Z</dcterms:created>
  <dcterms:modified xsi:type="dcterms:W3CDTF">2015-05-29T11:14:14Z</dcterms:modified>
</cp:coreProperties>
</file>