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367" r:id="rId2"/>
    <p:sldId id="308" r:id="rId3"/>
    <p:sldId id="320" r:id="rId4"/>
    <p:sldId id="343" r:id="rId5"/>
    <p:sldId id="322" r:id="rId6"/>
    <p:sldId id="290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295" r:id="rId15"/>
    <p:sldId id="352" r:id="rId16"/>
    <p:sldId id="353" r:id="rId17"/>
    <p:sldId id="365" r:id="rId18"/>
    <p:sldId id="359" r:id="rId19"/>
    <p:sldId id="360" r:id="rId20"/>
    <p:sldId id="361" r:id="rId21"/>
    <p:sldId id="362" r:id="rId22"/>
    <p:sldId id="368" r:id="rId23"/>
    <p:sldId id="369" r:id="rId24"/>
    <p:sldId id="370" r:id="rId25"/>
    <p:sldId id="371" r:id="rId26"/>
    <p:sldId id="366" r:id="rId27"/>
    <p:sldId id="354" r:id="rId28"/>
    <p:sldId id="355" r:id="rId29"/>
    <p:sldId id="356" r:id="rId30"/>
    <p:sldId id="357" r:id="rId31"/>
  </p:sldIdLst>
  <p:sldSz cx="9144000" cy="6858000" type="screen4x3"/>
  <p:notesSz cx="6797675" cy="9926638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19">
          <p15:clr>
            <a:srgbClr val="A4A3A4"/>
          </p15:clr>
        </p15:guide>
        <p15:guide id="2" orient="horz" pos="147">
          <p15:clr>
            <a:srgbClr val="A4A3A4"/>
          </p15:clr>
        </p15:guide>
        <p15:guide id="3" orient="horz">
          <p15:clr>
            <a:srgbClr val="A4A3A4"/>
          </p15:clr>
        </p15:guide>
        <p15:guide id="4" orient="horz" pos="3756">
          <p15:clr>
            <a:srgbClr val="A4A3A4"/>
          </p15:clr>
        </p15:guide>
        <p15:guide id="5" pos="339">
          <p15:clr>
            <a:srgbClr val="A4A3A4"/>
          </p15:clr>
        </p15:guide>
        <p15:guide id="6" pos="563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0581"/>
    <a:srgbClr val="FFFFFF"/>
    <a:srgbClr val="000000"/>
    <a:srgbClr val="3F9C35"/>
    <a:srgbClr val="005172"/>
    <a:srgbClr val="34B233"/>
    <a:srgbClr val="292929"/>
    <a:srgbClr val="D5D2CA"/>
    <a:srgbClr val="6A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8034E78-7F5D-4C2E-B375-FC64B27BC917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jl, gemiddeld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Stijl, gemiddeld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Stijl, thema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202B0CA-FC54-4496-8BCA-5EF66A818D29}" styleName="Stijl, donker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8603FDC-E32A-4AB5-989C-0864C3EAD2B8}" styleName="Stijl, thema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344D84-9AFB-497E-A393-DC336BA19D2E}" styleName="Stijl, gemiddeld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Stijl, gemiddeld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Stijl, gemiddeld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ijl, gemiddeld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Stijl, gemiddeld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Stijl, gemiddeld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ijl, gemiddeld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A107856-5554-42FB-B03E-39F5DBC370BA}" styleName="Stijl, gemiddeld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674" y="84"/>
      </p:cViewPr>
      <p:guideLst>
        <p:guide orient="horz" pos="1219"/>
        <p:guide orient="horz" pos="147"/>
        <p:guide orient="horz"/>
        <p:guide orient="horz" pos="3756"/>
        <p:guide pos="339"/>
        <p:guide pos="563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31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\\SCOMP0853\visse002$\wrk\CVs%20etc\Oratie\GHE_DthGlobal_2000_2012-1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WURNET.NL\Homes\visse002\wrk\Projects\Martijn%20&amp;%20Mark%20SFB%20680\In%20vivo%20experiment\Fig%20X4%20Hwang%20Index\Hwang%20Index%20Nucleotide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\\WURNET.NL\Homes\visse002\wrk\Projects\Martijn%20&amp;%20Mark%20SFB%20680\In%20vivo%20experiment\Fig%20X4%20Hwang%20Index\Hwang%20Index%20Nucleotide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arjandevisser\Desktop\In%20Vivo%20expt\TEM%20mutant%20competitions%20July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strRef>
              <c:f>Summary!$M$21:$M$30</c:f>
              <c:strCache>
                <c:ptCount val="10"/>
                <c:pt idx="0">
                  <c:v>Geweld</c:v>
                </c:pt>
                <c:pt idx="1">
                  <c:v>Diabetes mellitus</c:v>
                </c:pt>
                <c:pt idx="2">
                  <c:v>Spijsverteringsziekten</c:v>
                </c:pt>
                <c:pt idx="3">
                  <c:v>Aangeboren afwijkingen</c:v>
                </c:pt>
                <c:pt idx="4">
                  <c:v>Luchtweginfecties</c:v>
                </c:pt>
                <c:pt idx="5">
                  <c:v>Ongelukken</c:v>
                </c:pt>
                <c:pt idx="6">
                  <c:v>Ademhalingsziekten</c:v>
                </c:pt>
                <c:pt idx="7">
                  <c:v>Infectie- en parasitaire ziekten</c:v>
                </c:pt>
                <c:pt idx="8">
                  <c:v>Kanker</c:v>
                </c:pt>
                <c:pt idx="9">
                  <c:v>Hart- en vaatziekten</c:v>
                </c:pt>
              </c:strCache>
            </c:strRef>
          </c:cat>
          <c:val>
            <c:numRef>
              <c:f>Summary!$N$21:$N$30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0-6D80-419A-AD2B-F3B0BD99F633}"/>
            </c:ext>
          </c:extLst>
        </c:ser>
        <c:ser>
          <c:idx val="1"/>
          <c:order val="1"/>
          <c:invertIfNegative val="0"/>
          <c:dPt>
            <c:idx val="4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2-6D80-419A-AD2B-F3B0BD99F633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4-6D80-419A-AD2B-F3B0BD99F633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6-6D80-419A-AD2B-F3B0BD99F633}"/>
              </c:ext>
            </c:extLst>
          </c:dPt>
          <c:cat>
            <c:strRef>
              <c:f>Summary!$M$21:$M$30</c:f>
              <c:strCache>
                <c:ptCount val="10"/>
                <c:pt idx="0">
                  <c:v>Geweld</c:v>
                </c:pt>
                <c:pt idx="1">
                  <c:v>Diabetes mellitus</c:v>
                </c:pt>
                <c:pt idx="2">
                  <c:v>Spijsverteringsziekten</c:v>
                </c:pt>
                <c:pt idx="3">
                  <c:v>Aangeboren afwijkingen</c:v>
                </c:pt>
                <c:pt idx="4">
                  <c:v>Luchtweginfecties</c:v>
                </c:pt>
                <c:pt idx="5">
                  <c:v>Ongelukken</c:v>
                </c:pt>
                <c:pt idx="6">
                  <c:v>Ademhalingsziekten</c:v>
                </c:pt>
                <c:pt idx="7">
                  <c:v>Infectie- en parasitaire ziekten</c:v>
                </c:pt>
                <c:pt idx="8">
                  <c:v>Kanker</c:v>
                </c:pt>
                <c:pt idx="9">
                  <c:v>Hart- en vaatziekten</c:v>
                </c:pt>
              </c:strCache>
            </c:strRef>
          </c:cat>
          <c:val>
            <c:numRef>
              <c:f>Summary!$O$21:$O$30</c:f>
              <c:numCache>
                <c:formatCode>General</c:formatCode>
                <c:ptCount val="10"/>
                <c:pt idx="0">
                  <c:v>2.556358998806548</c:v>
                </c:pt>
                <c:pt idx="1">
                  <c:v>2.6806393273670359</c:v>
                </c:pt>
                <c:pt idx="2">
                  <c:v>4.0532139374466203</c:v>
                </c:pt>
                <c:pt idx="3">
                  <c:v>4.4309549638547558</c:v>
                </c:pt>
                <c:pt idx="4">
                  <c:v>5.47960395955658</c:v>
                </c:pt>
                <c:pt idx="5">
                  <c:v>6.6531894034076258</c:v>
                </c:pt>
                <c:pt idx="6">
                  <c:v>7.23624304928122</c:v>
                </c:pt>
                <c:pt idx="7">
                  <c:v>11.5131021066695</c:v>
                </c:pt>
                <c:pt idx="8">
                  <c:v>14.69102064663516</c:v>
                </c:pt>
                <c:pt idx="9">
                  <c:v>31.363591733182481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6D80-419A-AD2B-F3B0BD99F6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11514040"/>
        <c:axId val="2111496952"/>
      </c:barChart>
      <c:catAx>
        <c:axId val="2111514040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2111496952"/>
        <c:crosses val="autoZero"/>
        <c:auto val="1"/>
        <c:lblAlgn val="ctr"/>
        <c:lblOffset val="100"/>
        <c:noMultiLvlLbl val="0"/>
      </c:catAx>
      <c:valAx>
        <c:axId val="21114969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% Mortaliteit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115140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solidFill>
            <a:srgbClr val="0070C0"/>
          </a:solidFill>
        </a:defRPr>
      </a:pPr>
      <a:endParaRPr lang="nl-NL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'MIC clones'!$K$3</c:f>
              <c:strCache>
                <c:ptCount val="1"/>
                <c:pt idx="0">
                  <c:v>Large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>
                <a:solidFill>
                  <a:srgbClr val="3636D6"/>
                </a:solidFill>
              </a:ln>
            </c:spPr>
          </c:marker>
          <c:xVal>
            <c:numRef>
              <c:f>'MIC clones'!$J$4:$J$27</c:f>
              <c:numCache>
                <c:formatCode>0.000</c:formatCode>
                <c:ptCount val="24"/>
                <c:pt idx="0">
                  <c:v>0.967957010880654</c:v>
                </c:pt>
                <c:pt idx="1">
                  <c:v>1.0710379609078271</c:v>
                </c:pt>
                <c:pt idx="2">
                  <c:v>1.095486012886844</c:v>
                </c:pt>
                <c:pt idx="3">
                  <c:v>1.097922003419878</c:v>
                </c:pt>
                <c:pt idx="4">
                  <c:v>1.0170664469204871</c:v>
                </c:pt>
                <c:pt idx="5">
                  <c:v>1.098156004388587</c:v>
                </c:pt>
                <c:pt idx="6">
                  <c:v>0.99546987248302499</c:v>
                </c:pt>
                <c:pt idx="7">
                  <c:v>1.07032270905977</c:v>
                </c:pt>
                <c:pt idx="8">
                  <c:v>0.96737100242888696</c:v>
                </c:pt>
                <c:pt idx="9">
                  <c:v>0.92693502422692897</c:v>
                </c:pt>
                <c:pt idx="10">
                  <c:v>1.0983253635157431</c:v>
                </c:pt>
                <c:pt idx="11">
                  <c:v>0.96595366236389302</c:v>
                </c:pt>
                <c:pt idx="12">
                  <c:v>0.93214828406049899</c:v>
                </c:pt>
                <c:pt idx="13">
                  <c:v>0.91500892071837803</c:v>
                </c:pt>
                <c:pt idx="14">
                  <c:v>1.0363656735831199</c:v>
                </c:pt>
                <c:pt idx="15">
                  <c:v>1.0789691539620161</c:v>
                </c:pt>
                <c:pt idx="16">
                  <c:v>0.92703019796880903</c:v>
                </c:pt>
                <c:pt idx="17">
                  <c:v>1.072430737102904</c:v>
                </c:pt>
                <c:pt idx="18">
                  <c:v>1.0695804926631041</c:v>
                </c:pt>
                <c:pt idx="19">
                  <c:v>0.94548700683838605</c:v>
                </c:pt>
                <c:pt idx="20">
                  <c:v>0.98860541732137097</c:v>
                </c:pt>
                <c:pt idx="21">
                  <c:v>0.91499606309625703</c:v>
                </c:pt>
                <c:pt idx="22">
                  <c:v>0.99064258782653303</c:v>
                </c:pt>
                <c:pt idx="23">
                  <c:v>0.98859593315044902</c:v>
                </c:pt>
              </c:numCache>
            </c:numRef>
          </c:xVal>
          <c:yVal>
            <c:numRef>
              <c:f>'MIC clones'!$K$4:$K$27</c:f>
              <c:numCache>
                <c:formatCode>General</c:formatCode>
                <c:ptCount val="24"/>
                <c:pt idx="0">
                  <c:v>8</c:v>
                </c:pt>
                <c:pt idx="1">
                  <c:v>32</c:v>
                </c:pt>
                <c:pt idx="2">
                  <c:v>64</c:v>
                </c:pt>
                <c:pt idx="3">
                  <c:v>1024</c:v>
                </c:pt>
                <c:pt idx="4">
                  <c:v>2048</c:v>
                </c:pt>
                <c:pt idx="5">
                  <c:v>1024</c:v>
                </c:pt>
                <c:pt idx="6">
                  <c:v>512</c:v>
                </c:pt>
                <c:pt idx="7">
                  <c:v>256</c:v>
                </c:pt>
                <c:pt idx="8">
                  <c:v>256</c:v>
                </c:pt>
                <c:pt idx="9">
                  <c:v>1024</c:v>
                </c:pt>
                <c:pt idx="10">
                  <c:v>256</c:v>
                </c:pt>
                <c:pt idx="11">
                  <c:v>512</c:v>
                </c:pt>
                <c:pt idx="12">
                  <c:v>1024</c:v>
                </c:pt>
                <c:pt idx="13">
                  <c:v>16</c:v>
                </c:pt>
                <c:pt idx="14">
                  <c:v>2048</c:v>
                </c:pt>
                <c:pt idx="15">
                  <c:v>1024</c:v>
                </c:pt>
                <c:pt idx="16">
                  <c:v>32</c:v>
                </c:pt>
                <c:pt idx="17">
                  <c:v>64</c:v>
                </c:pt>
                <c:pt idx="18">
                  <c:v>32</c:v>
                </c:pt>
                <c:pt idx="19">
                  <c:v>1024</c:v>
                </c:pt>
                <c:pt idx="20">
                  <c:v>256</c:v>
                </c:pt>
                <c:pt idx="21">
                  <c:v>2048</c:v>
                </c:pt>
                <c:pt idx="22">
                  <c:v>32</c:v>
                </c:pt>
                <c:pt idx="23">
                  <c:v>64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A4E-4629-AAE0-21CAE40D9DA5}"/>
            </c:ext>
          </c:extLst>
        </c:ser>
        <c:ser>
          <c:idx val="2"/>
          <c:order val="1"/>
          <c:tx>
            <c:v>Small</c:v>
          </c:tx>
          <c:spPr>
            <a:ln w="28575">
              <a:noFill/>
            </a:ln>
          </c:spPr>
          <c:marker>
            <c:symbol val="circ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'MIC clones'!$J$32:$J$103</c:f>
              <c:numCache>
                <c:formatCode>0.000</c:formatCode>
                <c:ptCount val="72"/>
                <c:pt idx="0">
                  <c:v>2.92676429163037</c:v>
                </c:pt>
                <c:pt idx="1">
                  <c:v>3.05786625374152</c:v>
                </c:pt>
                <c:pt idx="2">
                  <c:v>3.048373324802002</c:v>
                </c:pt>
                <c:pt idx="3">
                  <c:v>3.0607473077283802</c:v>
                </c:pt>
                <c:pt idx="4">
                  <c:v>3.054479631667431</c:v>
                </c:pt>
                <c:pt idx="5">
                  <c:v>3.030732986938542</c:v>
                </c:pt>
                <c:pt idx="6">
                  <c:v>3.099622249558871</c:v>
                </c:pt>
                <c:pt idx="7">
                  <c:v>2.9543870121653448</c:v>
                </c:pt>
                <c:pt idx="8">
                  <c:v>2.9951082276031671</c:v>
                </c:pt>
                <c:pt idx="9">
                  <c:v>2.9876237177066498</c:v>
                </c:pt>
                <c:pt idx="10">
                  <c:v>2.9648999464232579</c:v>
                </c:pt>
                <c:pt idx="11">
                  <c:v>3.060815085186892</c:v>
                </c:pt>
                <c:pt idx="12">
                  <c:v>2.9769405540684102</c:v>
                </c:pt>
                <c:pt idx="13">
                  <c:v>3.0005721369486111</c:v>
                </c:pt>
                <c:pt idx="14">
                  <c:v>3.0327995540284838</c:v>
                </c:pt>
                <c:pt idx="15">
                  <c:v>3.0703209728429939</c:v>
                </c:pt>
                <c:pt idx="16">
                  <c:v>3.0132028221128122</c:v>
                </c:pt>
                <c:pt idx="17">
                  <c:v>2.992825801070091</c:v>
                </c:pt>
                <c:pt idx="18">
                  <c:v>3.0383055687434579</c:v>
                </c:pt>
                <c:pt idx="19">
                  <c:v>2.901870490246381</c:v>
                </c:pt>
                <c:pt idx="20">
                  <c:v>2.919189052377297</c:v>
                </c:pt>
                <c:pt idx="21">
                  <c:v>3.0264842721668379</c:v>
                </c:pt>
                <c:pt idx="22">
                  <c:v>2.9067275958781882</c:v>
                </c:pt>
                <c:pt idx="23">
                  <c:v>2.9999193238930371</c:v>
                </c:pt>
                <c:pt idx="24">
                  <c:v>2.9927637000985921</c:v>
                </c:pt>
                <c:pt idx="25">
                  <c:v>3.016851538079361</c:v>
                </c:pt>
                <c:pt idx="26">
                  <c:v>2.983266993704059</c:v>
                </c:pt>
                <c:pt idx="27">
                  <c:v>2.9266335693293568</c:v>
                </c:pt>
                <c:pt idx="28">
                  <c:v>3.021134617271235</c:v>
                </c:pt>
                <c:pt idx="29">
                  <c:v>3.0253800269682811</c:v>
                </c:pt>
                <c:pt idx="30">
                  <c:v>2.904967339631316</c:v>
                </c:pt>
                <c:pt idx="31">
                  <c:v>3.042632078029174</c:v>
                </c:pt>
                <c:pt idx="32">
                  <c:v>3.0472740520232562</c:v>
                </c:pt>
                <c:pt idx="33">
                  <c:v>3.0206733345365548</c:v>
                </c:pt>
                <c:pt idx="34">
                  <c:v>3.0997718665425862</c:v>
                </c:pt>
                <c:pt idx="35">
                  <c:v>3.00320258211491</c:v>
                </c:pt>
                <c:pt idx="36">
                  <c:v>3.037720704244621</c:v>
                </c:pt>
                <c:pt idx="37">
                  <c:v>2.9381944841955412</c:v>
                </c:pt>
                <c:pt idx="38">
                  <c:v>2.9165445744766969</c:v>
                </c:pt>
                <c:pt idx="39">
                  <c:v>3.0620437356812311</c:v>
                </c:pt>
                <c:pt idx="40">
                  <c:v>3.029304020627702</c:v>
                </c:pt>
                <c:pt idx="41">
                  <c:v>3.036557704876707</c:v>
                </c:pt>
                <c:pt idx="42">
                  <c:v>2.9573171061278321</c:v>
                </c:pt>
                <c:pt idx="43">
                  <c:v>3.0173548291011651</c:v>
                </c:pt>
                <c:pt idx="44">
                  <c:v>3.017647076310594</c:v>
                </c:pt>
                <c:pt idx="45">
                  <c:v>3.0993228328524718</c:v>
                </c:pt>
                <c:pt idx="46">
                  <c:v>3.0033833047554208</c:v>
                </c:pt>
                <c:pt idx="47">
                  <c:v>2.9973964297213649</c:v>
                </c:pt>
                <c:pt idx="48">
                  <c:v>2.95867041113301</c:v>
                </c:pt>
                <c:pt idx="49">
                  <c:v>2.97798191954957</c:v>
                </c:pt>
                <c:pt idx="50">
                  <c:v>3.0548728357047992</c:v>
                </c:pt>
                <c:pt idx="51">
                  <c:v>2.948432074141667</c:v>
                </c:pt>
                <c:pt idx="52">
                  <c:v>2.9195573031392388</c:v>
                </c:pt>
                <c:pt idx="53">
                  <c:v>2.916780091538103</c:v>
                </c:pt>
                <c:pt idx="54">
                  <c:v>2.969590634565404</c:v>
                </c:pt>
                <c:pt idx="55">
                  <c:v>2.9313935972913181</c:v>
                </c:pt>
                <c:pt idx="56">
                  <c:v>3.0603318893371778</c:v>
                </c:pt>
                <c:pt idx="57">
                  <c:v>3.0573632237291948</c:v>
                </c:pt>
                <c:pt idx="58">
                  <c:v>2.9734508937770681</c:v>
                </c:pt>
                <c:pt idx="59">
                  <c:v>2.9864996818781431</c:v>
                </c:pt>
                <c:pt idx="60">
                  <c:v>3.0989070236763281</c:v>
                </c:pt>
                <c:pt idx="61">
                  <c:v>2.9625166946295391</c:v>
                </c:pt>
                <c:pt idx="62">
                  <c:v>3.0959169624155241</c:v>
                </c:pt>
                <c:pt idx="63">
                  <c:v>2.9674316042592661</c:v>
                </c:pt>
                <c:pt idx="64">
                  <c:v>2.9476380357741632</c:v>
                </c:pt>
                <c:pt idx="65">
                  <c:v>2.9485074802124229</c:v>
                </c:pt>
                <c:pt idx="66">
                  <c:v>3.085875829009717</c:v>
                </c:pt>
                <c:pt idx="67">
                  <c:v>3.0956102255523499</c:v>
                </c:pt>
                <c:pt idx="68">
                  <c:v>3.0796042285198402</c:v>
                </c:pt>
                <c:pt idx="69">
                  <c:v>2.966032329578332</c:v>
                </c:pt>
                <c:pt idx="70">
                  <c:v>3.0523363559867169</c:v>
                </c:pt>
                <c:pt idx="71">
                  <c:v>3.087663995514859</c:v>
                </c:pt>
              </c:numCache>
            </c:numRef>
          </c:xVal>
          <c:yVal>
            <c:numRef>
              <c:f>'MIC clones'!$K$32:$K$103</c:f>
              <c:numCache>
                <c:formatCode>General</c:formatCode>
                <c:ptCount val="72"/>
                <c:pt idx="0">
                  <c:v>0.5</c:v>
                </c:pt>
                <c:pt idx="1">
                  <c:v>4</c:v>
                </c:pt>
                <c:pt idx="2">
                  <c:v>0.5</c:v>
                </c:pt>
                <c:pt idx="3">
                  <c:v>2</c:v>
                </c:pt>
                <c:pt idx="4">
                  <c:v>4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4</c:v>
                </c:pt>
                <c:pt idx="9">
                  <c:v>4</c:v>
                </c:pt>
                <c:pt idx="10">
                  <c:v>8</c:v>
                </c:pt>
                <c:pt idx="11">
                  <c:v>4</c:v>
                </c:pt>
                <c:pt idx="12">
                  <c:v>16</c:v>
                </c:pt>
                <c:pt idx="13">
                  <c:v>8</c:v>
                </c:pt>
                <c:pt idx="14">
                  <c:v>4</c:v>
                </c:pt>
                <c:pt idx="15">
                  <c:v>2</c:v>
                </c:pt>
                <c:pt idx="16">
                  <c:v>32</c:v>
                </c:pt>
                <c:pt idx="17">
                  <c:v>2</c:v>
                </c:pt>
                <c:pt idx="18">
                  <c:v>4</c:v>
                </c:pt>
                <c:pt idx="19">
                  <c:v>16</c:v>
                </c:pt>
                <c:pt idx="20">
                  <c:v>0.5</c:v>
                </c:pt>
                <c:pt idx="21">
                  <c:v>1024</c:v>
                </c:pt>
                <c:pt idx="22">
                  <c:v>8</c:v>
                </c:pt>
                <c:pt idx="23">
                  <c:v>2</c:v>
                </c:pt>
                <c:pt idx="24">
                  <c:v>16</c:v>
                </c:pt>
                <c:pt idx="25">
                  <c:v>0.25</c:v>
                </c:pt>
                <c:pt idx="26">
                  <c:v>4</c:v>
                </c:pt>
                <c:pt idx="27">
                  <c:v>4</c:v>
                </c:pt>
                <c:pt idx="28">
                  <c:v>4</c:v>
                </c:pt>
                <c:pt idx="29">
                  <c:v>16</c:v>
                </c:pt>
                <c:pt idx="30">
                  <c:v>2</c:v>
                </c:pt>
                <c:pt idx="31">
                  <c:v>8</c:v>
                </c:pt>
                <c:pt idx="32">
                  <c:v>4</c:v>
                </c:pt>
                <c:pt idx="33">
                  <c:v>4</c:v>
                </c:pt>
                <c:pt idx="34">
                  <c:v>8</c:v>
                </c:pt>
                <c:pt idx="35">
                  <c:v>4</c:v>
                </c:pt>
                <c:pt idx="36">
                  <c:v>4</c:v>
                </c:pt>
                <c:pt idx="37">
                  <c:v>32</c:v>
                </c:pt>
                <c:pt idx="38">
                  <c:v>16</c:v>
                </c:pt>
                <c:pt idx="39">
                  <c:v>2</c:v>
                </c:pt>
                <c:pt idx="40">
                  <c:v>4</c:v>
                </c:pt>
                <c:pt idx="41">
                  <c:v>2</c:v>
                </c:pt>
                <c:pt idx="42">
                  <c:v>8</c:v>
                </c:pt>
                <c:pt idx="43">
                  <c:v>2</c:v>
                </c:pt>
                <c:pt idx="44">
                  <c:v>4</c:v>
                </c:pt>
                <c:pt idx="45">
                  <c:v>2</c:v>
                </c:pt>
                <c:pt idx="46">
                  <c:v>2</c:v>
                </c:pt>
                <c:pt idx="47">
                  <c:v>16</c:v>
                </c:pt>
                <c:pt idx="48">
                  <c:v>8</c:v>
                </c:pt>
                <c:pt idx="49">
                  <c:v>2</c:v>
                </c:pt>
                <c:pt idx="50">
                  <c:v>2</c:v>
                </c:pt>
                <c:pt idx="51">
                  <c:v>2</c:v>
                </c:pt>
                <c:pt idx="52">
                  <c:v>8</c:v>
                </c:pt>
                <c:pt idx="53">
                  <c:v>4</c:v>
                </c:pt>
                <c:pt idx="54">
                  <c:v>16</c:v>
                </c:pt>
                <c:pt idx="55">
                  <c:v>1</c:v>
                </c:pt>
                <c:pt idx="56">
                  <c:v>16</c:v>
                </c:pt>
                <c:pt idx="57">
                  <c:v>256</c:v>
                </c:pt>
                <c:pt idx="58">
                  <c:v>8</c:v>
                </c:pt>
                <c:pt idx="59">
                  <c:v>1</c:v>
                </c:pt>
                <c:pt idx="60">
                  <c:v>8</c:v>
                </c:pt>
                <c:pt idx="61">
                  <c:v>8</c:v>
                </c:pt>
                <c:pt idx="62">
                  <c:v>8</c:v>
                </c:pt>
                <c:pt idx="63">
                  <c:v>8</c:v>
                </c:pt>
                <c:pt idx="64">
                  <c:v>4</c:v>
                </c:pt>
                <c:pt idx="65">
                  <c:v>2</c:v>
                </c:pt>
                <c:pt idx="66">
                  <c:v>8</c:v>
                </c:pt>
                <c:pt idx="67">
                  <c:v>4</c:v>
                </c:pt>
                <c:pt idx="68">
                  <c:v>4</c:v>
                </c:pt>
                <c:pt idx="69">
                  <c:v>4</c:v>
                </c:pt>
                <c:pt idx="70">
                  <c:v>1</c:v>
                </c:pt>
                <c:pt idx="71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A4E-4629-AAE0-21CAE40D9DA5}"/>
            </c:ext>
          </c:extLst>
        </c:ser>
        <c:ser>
          <c:idx val="4"/>
          <c:order val="2"/>
          <c:tx>
            <c:v>median Large</c:v>
          </c:tx>
          <c:spPr>
            <a:ln w="28575">
              <a:noFill/>
            </a:ln>
          </c:spPr>
          <c:marker>
            <c:symbol val="dash"/>
            <c:size val="20"/>
            <c:spPr>
              <a:solidFill>
                <a:srgbClr val="3636D6"/>
              </a:solidFill>
              <a:ln>
                <a:solidFill>
                  <a:srgbClr val="3636D6"/>
                </a:solidFill>
              </a:ln>
            </c:spPr>
          </c:marker>
          <c:xVal>
            <c:numRef>
              <c:f>'MIC clones'!$J$108</c:f>
              <c:numCache>
                <c:formatCode>General</c:formatCode>
                <c:ptCount val="1"/>
                <c:pt idx="0">
                  <c:v>1</c:v>
                </c:pt>
              </c:numCache>
            </c:numRef>
          </c:xVal>
          <c:yVal>
            <c:numRef>
              <c:f>'MIC clones'!$K$108</c:f>
              <c:numCache>
                <c:formatCode>General</c:formatCode>
                <c:ptCount val="1"/>
                <c:pt idx="0">
                  <c:v>256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AA4E-4629-AAE0-21CAE40D9DA5}"/>
            </c:ext>
          </c:extLst>
        </c:ser>
        <c:ser>
          <c:idx val="5"/>
          <c:order val="3"/>
          <c:tx>
            <c:v>median small</c:v>
          </c:tx>
          <c:spPr>
            <a:ln w="28575">
              <a:noFill/>
            </a:ln>
          </c:spPr>
          <c:marker>
            <c:symbol val="dash"/>
            <c:size val="2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'MIC clones'!$J$109</c:f>
              <c:numCache>
                <c:formatCode>General</c:formatCode>
                <c:ptCount val="1"/>
                <c:pt idx="0">
                  <c:v>3</c:v>
                </c:pt>
              </c:numCache>
            </c:numRef>
          </c:xVal>
          <c:yVal>
            <c:numRef>
              <c:f>'MIC clones'!$K$109</c:f>
              <c:numCache>
                <c:formatCode>General</c:formatCode>
                <c:ptCount val="1"/>
                <c:pt idx="0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AA4E-4629-AAE0-21CAE40D9D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1031992"/>
        <c:axId val="2091026280"/>
      </c:scatterChart>
      <c:valAx>
        <c:axId val="2091031992"/>
        <c:scaling>
          <c:orientation val="minMax"/>
        </c:scaling>
        <c:delete val="1"/>
        <c:axPos val="b"/>
        <c:numFmt formatCode="0.000" sourceLinked="1"/>
        <c:majorTickMark val="out"/>
        <c:minorTickMark val="none"/>
        <c:tickLblPos val="nextTo"/>
        <c:crossAx val="2091026280"/>
        <c:crosses val="autoZero"/>
        <c:crossBetween val="midCat"/>
      </c:valAx>
      <c:valAx>
        <c:axId val="2091026280"/>
        <c:scaling>
          <c:logBase val="10"/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200" b="0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r>
                  <a:rPr lang="en-US" sz="1200" b="0">
                    <a:latin typeface="Arial" panose="020B0604020202020204" pitchFamily="34" charset="0"/>
                    <a:cs typeface="Arial" panose="020B0604020202020204" pitchFamily="34" charset="0"/>
                  </a:rPr>
                  <a:t>MIC, mg Ctx/L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nl-NL"/>
          </a:p>
        </c:txPr>
        <c:crossAx val="2091031992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26724192813799"/>
          <c:y val="1.7713829822819264E-2"/>
          <c:w val="0.77172479952638329"/>
          <c:h val="0.810680869483165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'Hwang Nucleotide'!$B$5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3E-4CFB-8D14-591F7E4A412E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83E-4CFB-8D14-591F7E4A412E}"/>
              </c:ext>
            </c:extLst>
          </c:dPt>
          <c:dPt>
            <c:idx val="2"/>
            <c:invertIfNegative val="0"/>
            <c:bubble3D val="0"/>
            <c:spPr>
              <a:solidFill>
                <a:srgbClr val="4BC4E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3E-4CFB-8D14-591F7E4A412E}"/>
              </c:ext>
            </c:extLst>
          </c:dPt>
          <c:dPt>
            <c:idx val="3"/>
            <c:invertIfNegative val="0"/>
            <c:bubble3D val="0"/>
            <c:spPr>
              <a:solidFill>
                <a:srgbClr val="4BC4E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3E-4CFB-8D14-591F7E4A412E}"/>
              </c:ext>
            </c:extLst>
          </c:dPt>
          <c:errBars>
            <c:errBarType val="both"/>
            <c:errValType val="cust"/>
            <c:noEndCap val="0"/>
            <c:plus>
              <c:numRef>
                <c:f>'Hwang Nucleotide'!$D$6:$D$9</c:f>
                <c:numCache>
                  <c:formatCode>General</c:formatCode>
                  <c:ptCount val="4"/>
                  <c:pt idx="0">
                    <c:v>1.6409985345746628E-2</c:v>
                  </c:pt>
                  <c:pt idx="1">
                    <c:v>4.7689621512442305E-3</c:v>
                  </c:pt>
                  <c:pt idx="2">
                    <c:v>2.45366053071732E-2</c:v>
                  </c:pt>
                  <c:pt idx="3">
                    <c:v>3.0370236251962217E-2</c:v>
                  </c:pt>
                </c:numCache>
              </c:numRef>
            </c:plus>
            <c:minus>
              <c:numRef>
                <c:f>'Hwang Nucleotide'!$D$6:$D$9</c:f>
                <c:numCache>
                  <c:formatCode>General</c:formatCode>
                  <c:ptCount val="4"/>
                  <c:pt idx="0">
                    <c:v>1.6409985345746628E-2</c:v>
                  </c:pt>
                  <c:pt idx="1">
                    <c:v>4.7689621512442305E-3</c:v>
                  </c:pt>
                  <c:pt idx="2">
                    <c:v>2.45366053071732E-2</c:v>
                  </c:pt>
                  <c:pt idx="3">
                    <c:v>3.0370236251962217E-2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'Hwang Nucleotide'!$A$6:$A$9</c:f>
              <c:strCache>
                <c:ptCount val="4"/>
                <c:pt idx="0">
                  <c:v>Large</c:v>
                </c:pt>
                <c:pt idx="1">
                  <c:v>Small</c:v>
                </c:pt>
                <c:pt idx="2">
                  <c:v>Tet only controls</c:v>
                </c:pt>
                <c:pt idx="3">
                  <c:v>No antibiotics control</c:v>
                </c:pt>
              </c:strCache>
            </c:strRef>
          </c:cat>
          <c:val>
            <c:numRef>
              <c:f>'Hwang Nucleotide'!$B$6:$B$9</c:f>
              <c:numCache>
                <c:formatCode>0.0000</c:formatCode>
                <c:ptCount val="4"/>
                <c:pt idx="0">
                  <c:v>0.13639999999999999</c:v>
                </c:pt>
                <c:pt idx="1">
                  <c:v>0.10390000000000001</c:v>
                </c:pt>
                <c:pt idx="2">
                  <c:v>0.124</c:v>
                </c:pt>
                <c:pt idx="3">
                  <c:v>0.33129999999999998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83E-4CFB-8D14-591F7E4A41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1572896"/>
        <c:axId val="1501571232"/>
      </c:barChart>
      <c:catAx>
        <c:axId val="150157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l-NL"/>
          </a:p>
        </c:txPr>
        <c:crossAx val="1501571232"/>
        <c:crosses val="autoZero"/>
        <c:auto val="1"/>
        <c:lblAlgn val="ctr"/>
        <c:lblOffset val="100"/>
        <c:noMultiLvlLbl val="0"/>
      </c:catAx>
      <c:valAx>
        <c:axId val="1501571232"/>
        <c:scaling>
          <c:orientation val="minMax"/>
          <c:max val="0.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baseline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Index [Nucleotide-level Pairwise Similarity]</a:t>
                </a:r>
                <a:endParaRPr lang="en-US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nl-NL"/>
            </a:p>
          </c:txPr>
        </c:title>
        <c:numFmt formatCode="0.00" sourceLinked="0"/>
        <c:majorTickMark val="out"/>
        <c:minorTickMark val="none"/>
        <c:tickLblPos val="nextTo"/>
        <c:spPr>
          <a:solidFill>
            <a:sysClr val="window" lastClr="FFFFFF"/>
          </a:solidFill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l-NL"/>
          </a:p>
        </c:txPr>
        <c:crossAx val="150157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nl-N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'Hwang Nucleotide'!$K$5</c:f>
              <c:strCache>
                <c:ptCount val="1"/>
                <c:pt idx="0">
                  <c:v>H</c:v>
                </c:pt>
              </c:strCache>
            </c:strRef>
          </c:tx>
          <c:spPr>
            <a:solidFill>
              <a:srgbClr val="4BC4E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206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A5-40C3-85DD-8456CD3C688C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A5-40C3-85DD-8456CD3C688C}"/>
              </c:ext>
            </c:extLst>
          </c:dPt>
          <c:errBars>
            <c:errBarType val="both"/>
            <c:errValType val="cust"/>
            <c:noEndCap val="0"/>
            <c:plus>
              <c:numRef>
                <c:f>'Hwang Nucleotide'!$M$6:$M$7</c:f>
                <c:numCache>
                  <c:formatCode>General</c:formatCode>
                  <c:ptCount val="2"/>
                  <c:pt idx="0">
                    <c:v>1.3180360570253942E-2</c:v>
                  </c:pt>
                  <c:pt idx="1">
                    <c:v>9.9203974574754673E-4</c:v>
                  </c:pt>
                </c:numCache>
              </c:numRef>
            </c:plus>
            <c:minus>
              <c:numRef>
                <c:f>'Hwang Nucleotide'!$M$6:$M$7</c:f>
                <c:numCache>
                  <c:formatCode>General</c:formatCode>
                  <c:ptCount val="2"/>
                  <c:pt idx="0">
                    <c:v>1.3180360570253942E-2</c:v>
                  </c:pt>
                  <c:pt idx="1">
                    <c:v>9.9203974574754673E-4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'Hwang Nucleotide'!$A$6:$A$9</c:f>
              <c:strCache>
                <c:ptCount val="4"/>
                <c:pt idx="0">
                  <c:v>Large</c:v>
                </c:pt>
                <c:pt idx="1">
                  <c:v>Small</c:v>
                </c:pt>
                <c:pt idx="2">
                  <c:v>Tet only controls</c:v>
                </c:pt>
                <c:pt idx="3">
                  <c:v>No antibiotics control</c:v>
                </c:pt>
              </c:strCache>
            </c:strRef>
          </c:cat>
          <c:val>
            <c:numRef>
              <c:f>'Hwang Nucleotide'!$K$6:$K$7</c:f>
              <c:numCache>
                <c:formatCode>0.0000</c:formatCode>
                <c:ptCount val="2"/>
                <c:pt idx="0">
                  <c:v>0.1003</c:v>
                </c:pt>
                <c:pt idx="1">
                  <c:v>5.8999999999999999E-3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6A5-40C3-85DD-8456CD3C688C}"/>
            </c:ext>
          </c:extLst>
        </c:ser>
        <c:ser>
          <c:idx val="1"/>
          <c:order val="1"/>
          <c:tx>
            <c:strRef>
              <c:f>'Hwang Nucleotide'!$N$5</c:f>
              <c:strCache>
                <c:ptCount val="1"/>
                <c:pt idx="0">
                  <c:v>H</c:v>
                </c:pt>
              </c:strCache>
            </c:strRef>
          </c:tx>
          <c:spPr>
            <a:pattFill prst="wdUpDiag">
              <a:fgClr>
                <a:srgbClr val="4BC4E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wdUpDiag">
                <a:fgClr>
                  <a:srgbClr val="00206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D6A5-40C3-85DD-8456CD3C688C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D6A5-40C3-85DD-8456CD3C688C}"/>
              </c:ext>
            </c:extLst>
          </c:dPt>
          <c:errBars>
            <c:errBarType val="both"/>
            <c:errValType val="cust"/>
            <c:noEndCap val="0"/>
            <c:plus>
              <c:numRef>
                <c:f>'Hwang Nucleotide'!$P$6:$P$7</c:f>
                <c:numCache>
                  <c:formatCode>General</c:formatCode>
                  <c:ptCount val="2"/>
                  <c:pt idx="0">
                    <c:v>5.4118036778526115E-3</c:v>
                  </c:pt>
                  <c:pt idx="1">
                    <c:v>2.4502186491355072E-3</c:v>
                  </c:pt>
                </c:numCache>
              </c:numRef>
            </c:plus>
            <c:minus>
              <c:numRef>
                <c:f>'Hwang Nucleotide'!$P$6:$P$7</c:f>
                <c:numCache>
                  <c:formatCode>General</c:formatCode>
                  <c:ptCount val="2"/>
                  <c:pt idx="0">
                    <c:v>5.4118036778526115E-3</c:v>
                  </c:pt>
                  <c:pt idx="1">
                    <c:v>2.4502186491355072E-3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cat>
            <c:strRef>
              <c:f>'Hwang Nucleotide'!$A$6:$A$9</c:f>
              <c:strCache>
                <c:ptCount val="4"/>
                <c:pt idx="0">
                  <c:v>Large</c:v>
                </c:pt>
                <c:pt idx="1">
                  <c:v>Small</c:v>
                </c:pt>
                <c:pt idx="2">
                  <c:v>Tet only controls</c:v>
                </c:pt>
                <c:pt idx="3">
                  <c:v>No antibiotics control</c:v>
                </c:pt>
              </c:strCache>
            </c:strRef>
          </c:cat>
          <c:val>
            <c:numRef>
              <c:f>'Hwang Nucleotide'!$N$6:$N$7</c:f>
              <c:numCache>
                <c:formatCode>0.0000</c:formatCode>
                <c:ptCount val="2"/>
                <c:pt idx="0">
                  <c:v>1.11E-2</c:v>
                </c:pt>
                <c:pt idx="1">
                  <c:v>1.54E-2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6A5-40C3-85DD-8456CD3C688C}"/>
            </c:ext>
          </c:extLst>
        </c:ser>
        <c:ser>
          <c:idx val="2"/>
          <c:order val="2"/>
          <c:tx>
            <c:strRef>
              <c:f>'Hwang Nucleotide'!$Q$5</c:f>
              <c:strCache>
                <c:ptCount val="1"/>
                <c:pt idx="0">
                  <c:v>H</c:v>
                </c:pt>
              </c:strCache>
            </c:strRef>
          </c:tx>
          <c:spPr>
            <a:pattFill prst="dkUpDiag">
              <a:fgClr>
                <a:srgbClr val="4BC4E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UpDiag">
                <a:fgClr>
                  <a:srgbClr val="00206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6A5-40C3-85DD-8456CD3C688C}"/>
              </c:ext>
            </c:extLst>
          </c:dPt>
          <c:dPt>
            <c:idx val="1"/>
            <c:invertIfNegative val="0"/>
            <c:bubble3D val="0"/>
            <c:spPr>
              <a:pattFill prst="dkUpDiag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6A5-40C3-85DD-8456CD3C688C}"/>
              </c:ext>
            </c:extLst>
          </c:dPt>
          <c:errBars>
            <c:errBarType val="both"/>
            <c:errValType val="cust"/>
            <c:noEndCap val="0"/>
            <c:plus>
              <c:numRef>
                <c:f>'Hwang Nucleotide'!$S$6:$S$7</c:f>
                <c:numCache>
                  <c:formatCode>General</c:formatCode>
                  <c:ptCount val="2"/>
                  <c:pt idx="0">
                    <c:v>1.4271450021433903E-2</c:v>
                  </c:pt>
                  <c:pt idx="1">
                    <c:v>1.5836779073680717E-2</c:v>
                  </c:pt>
                </c:numCache>
              </c:numRef>
            </c:plus>
            <c:minus>
              <c:numRef>
                <c:f>'Hwang Nucleotide'!$S$6:$S$7</c:f>
                <c:numCache>
                  <c:formatCode>General</c:formatCode>
                  <c:ptCount val="2"/>
                  <c:pt idx="0">
                    <c:v>1.4271450021433903E-2</c:v>
                  </c:pt>
                  <c:pt idx="1">
                    <c:v>1.5836779073680717E-2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accent6"/>
                </a:solidFill>
                <a:round/>
              </a:ln>
              <a:effectLst/>
            </c:spPr>
          </c:errBars>
          <c:cat>
            <c:strRef>
              <c:f>'Hwang Nucleotide'!$A$6:$A$9</c:f>
              <c:strCache>
                <c:ptCount val="4"/>
                <c:pt idx="0">
                  <c:v>Large</c:v>
                </c:pt>
                <c:pt idx="1">
                  <c:v>Small</c:v>
                </c:pt>
                <c:pt idx="2">
                  <c:v>Tet only controls</c:v>
                </c:pt>
                <c:pt idx="3">
                  <c:v>No antibiotics control</c:v>
                </c:pt>
              </c:strCache>
            </c:strRef>
          </c:cat>
          <c:val>
            <c:numRef>
              <c:f>'Hwang Nucleotide'!$Q$6:$Q$7</c:f>
              <c:numCache>
                <c:formatCode>0.0000</c:formatCode>
                <c:ptCount val="2"/>
                <c:pt idx="0">
                  <c:v>4.9799999999999997E-2</c:v>
                </c:pt>
                <c:pt idx="1">
                  <c:v>0.26640510000000001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6A5-40C3-85DD-8456CD3C68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1572896"/>
        <c:axId val="1501571232"/>
      </c:barChart>
      <c:catAx>
        <c:axId val="1501572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l-NL"/>
          </a:p>
        </c:txPr>
        <c:crossAx val="1501571232"/>
        <c:crosses val="autoZero"/>
        <c:auto val="1"/>
        <c:lblAlgn val="ctr"/>
        <c:lblOffset val="100"/>
        <c:noMultiLvlLbl val="0"/>
      </c:catAx>
      <c:valAx>
        <c:axId val="1501571232"/>
        <c:scaling>
          <c:orientation val="minMax"/>
          <c:max val="0.30000000000000004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H Index [Nucleotide-level Pairwise Similarity]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nl-NL"/>
            </a:p>
          </c:txPr>
        </c:title>
        <c:numFmt formatCode="0.00" sourceLinked="0"/>
        <c:majorTickMark val="out"/>
        <c:minorTickMark val="none"/>
        <c:tickLblPos val="nextTo"/>
        <c:spPr>
          <a:solidFill>
            <a:sysClr val="window" lastClr="FFFFFF"/>
          </a:solidFill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l-NL"/>
          </a:p>
        </c:txPr>
        <c:crossAx val="1501572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nl-NL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v>0 CTX</c:v>
          </c:tx>
          <c:spPr>
            <a:solidFill>
              <a:schemeClr val="accent5"/>
            </a:solidFill>
            <a:ln w="190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'15-15 start'!$V$36:$V$38</c:f>
                <c:numCache>
                  <c:formatCode>General</c:formatCode>
                  <c:ptCount val="3"/>
                  <c:pt idx="0">
                    <c:v>0.81157814630022351</c:v>
                  </c:pt>
                  <c:pt idx="1">
                    <c:v>0.49139337742977263</c:v>
                  </c:pt>
                  <c:pt idx="2">
                    <c:v>0.96133954553296919</c:v>
                  </c:pt>
                </c:numCache>
              </c:numRef>
            </c:plus>
            <c:minus>
              <c:numRef>
                <c:f>'15-15 start'!$V$36:$V$38</c:f>
                <c:numCache>
                  <c:formatCode>General</c:formatCode>
                  <c:ptCount val="3"/>
                  <c:pt idx="0">
                    <c:v>0.81157814630022351</c:v>
                  </c:pt>
                  <c:pt idx="1">
                    <c:v>0.49139337742977263</c:v>
                  </c:pt>
                  <c:pt idx="2">
                    <c:v>0.96133954553296919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'15-15 start'!$U$30:$U$33</c:f>
              <c:strCache>
                <c:ptCount val="4"/>
                <c:pt idx="0">
                  <c:v>Rij</c:v>
                </c:pt>
                <c:pt idx="1">
                  <c:v>delta/TEM</c:v>
                </c:pt>
                <c:pt idx="2">
                  <c:v>238/TEM</c:v>
                </c:pt>
                <c:pt idx="3">
                  <c:v>238/delta</c:v>
                </c:pt>
              </c:strCache>
            </c:strRef>
          </c:cat>
          <c:val>
            <c:numRef>
              <c:f>'15-15 start'!$V$31:$V$33</c:f>
              <c:numCache>
                <c:formatCode>General</c:formatCode>
                <c:ptCount val="3"/>
                <c:pt idx="0">
                  <c:v>1.7529657378746073</c:v>
                </c:pt>
                <c:pt idx="1">
                  <c:v>-1.1315840452713612</c:v>
                </c:pt>
                <c:pt idx="2">
                  <c:v>-1.9731824680992573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47-4B8E-BC95-4E3DC0F04822}"/>
            </c:ext>
          </c:extLst>
        </c:ser>
        <c:ser>
          <c:idx val="1"/>
          <c:order val="1"/>
          <c:tx>
            <c:v>0.011 CTX</c:v>
          </c:tx>
          <c:spPr>
            <a:solidFill>
              <a:srgbClr val="FF0000"/>
            </a:solidFill>
            <a:ln w="190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'15-15 start'!$W$36:$W$38</c:f>
                <c:numCache>
                  <c:formatCode>General</c:formatCode>
                  <c:ptCount val="3"/>
                  <c:pt idx="0">
                    <c:v>0.51791390659851377</c:v>
                  </c:pt>
                  <c:pt idx="1">
                    <c:v>0.6103018695750998</c:v>
                  </c:pt>
                  <c:pt idx="2">
                    <c:v>0.66977435179719058</c:v>
                  </c:pt>
                </c:numCache>
              </c:numRef>
            </c:plus>
            <c:minus>
              <c:numRef>
                <c:f>'15-15 start'!$W$36:$W$38</c:f>
                <c:numCache>
                  <c:formatCode>General</c:formatCode>
                  <c:ptCount val="3"/>
                  <c:pt idx="0">
                    <c:v>0.51791390659851377</c:v>
                  </c:pt>
                  <c:pt idx="1">
                    <c:v>0.6103018695750998</c:v>
                  </c:pt>
                  <c:pt idx="2">
                    <c:v>0.66977435179719058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'15-15 start'!$U$30:$U$33</c:f>
              <c:strCache>
                <c:ptCount val="4"/>
                <c:pt idx="0">
                  <c:v>Rij</c:v>
                </c:pt>
                <c:pt idx="1">
                  <c:v>delta/TEM</c:v>
                </c:pt>
                <c:pt idx="2">
                  <c:v>238/TEM</c:v>
                </c:pt>
                <c:pt idx="3">
                  <c:v>238/delta</c:v>
                </c:pt>
              </c:strCache>
            </c:strRef>
          </c:cat>
          <c:val>
            <c:numRef>
              <c:f>'15-15 start'!$W$31:$W$33</c:f>
              <c:numCache>
                <c:formatCode>General</c:formatCode>
                <c:ptCount val="3"/>
                <c:pt idx="0">
                  <c:v>1.1937865204393951</c:v>
                </c:pt>
                <c:pt idx="1">
                  <c:v>3.4739581780830124</c:v>
                </c:pt>
                <c:pt idx="2">
                  <c:v>3.6274684426927757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47-4B8E-BC95-4E3DC0F04822}"/>
            </c:ext>
          </c:extLst>
        </c:ser>
        <c:ser>
          <c:idx val="2"/>
          <c:order val="2"/>
          <c:tx>
            <c:v>0.05 CTX</c:v>
          </c:tx>
          <c:spPr>
            <a:solidFill>
              <a:schemeClr val="tx2"/>
            </a:solidFill>
            <a:ln w="19050">
              <a:solidFill>
                <a:schemeClr val="tx1"/>
              </a:solidFill>
            </a:ln>
            <a:effectLst/>
          </c:spPr>
          <c:invertIfNegative val="0"/>
          <c:errBars>
            <c:errBarType val="both"/>
            <c:errValType val="cust"/>
            <c:noEndCap val="0"/>
            <c:plus>
              <c:numRef>
                <c:f>'15-15 start'!$X$36:$X$38</c:f>
                <c:numCache>
                  <c:formatCode>General</c:formatCode>
                  <c:ptCount val="3"/>
                  <c:pt idx="0">
                    <c:v>0.59843044064623341</c:v>
                  </c:pt>
                  <c:pt idx="1">
                    <c:v>0.43060988810069356</c:v>
                  </c:pt>
                  <c:pt idx="2">
                    <c:v>0.41159380302690074</c:v>
                  </c:pt>
                </c:numCache>
              </c:numRef>
            </c:plus>
            <c:minus>
              <c:numRef>
                <c:f>'15-15 start'!$X$36:$X$38</c:f>
                <c:numCache>
                  <c:formatCode>General</c:formatCode>
                  <c:ptCount val="3"/>
                  <c:pt idx="0">
                    <c:v>0.59843044064623341</c:v>
                  </c:pt>
                  <c:pt idx="1">
                    <c:v>0.43060988810069356</c:v>
                  </c:pt>
                  <c:pt idx="2">
                    <c:v>0.41159380302690074</c:v>
                  </c:pt>
                </c:numCache>
              </c:numRef>
            </c:minus>
            <c:spPr>
              <a:noFill/>
              <a:ln w="19050" cap="flat" cmpd="sng" algn="ctr">
                <a:solidFill>
                  <a:schemeClr val="tx1"/>
                </a:solidFill>
                <a:round/>
              </a:ln>
              <a:effectLst/>
            </c:spPr>
          </c:errBars>
          <c:cat>
            <c:strRef>
              <c:f>'15-15 start'!$U$30:$U$33</c:f>
              <c:strCache>
                <c:ptCount val="4"/>
                <c:pt idx="0">
                  <c:v>Rij</c:v>
                </c:pt>
                <c:pt idx="1">
                  <c:v>delta/TEM</c:v>
                </c:pt>
                <c:pt idx="2">
                  <c:v>238/TEM</c:v>
                </c:pt>
                <c:pt idx="3">
                  <c:v>238/delta</c:v>
                </c:pt>
              </c:strCache>
            </c:strRef>
          </c:cat>
          <c:val>
            <c:numRef>
              <c:f>'15-15 start'!$X$31:$X$33</c:f>
              <c:numCache>
                <c:formatCode>General</c:formatCode>
                <c:ptCount val="3"/>
                <c:pt idx="0">
                  <c:v>1.7405627850479197</c:v>
                </c:pt>
                <c:pt idx="1">
                  <c:v>4.2226582624958393</c:v>
                </c:pt>
                <c:pt idx="2">
                  <c:v>4.3746245890995947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47-4B8E-BC95-4E3DC0F04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4836879"/>
        <c:axId val="2014855439"/>
      </c:barChart>
      <c:catAx>
        <c:axId val="2014836879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014855439"/>
        <c:crosses val="autoZero"/>
        <c:auto val="1"/>
        <c:lblAlgn val="ctr"/>
        <c:lblOffset val="100"/>
        <c:noMultiLvlLbl val="0"/>
      </c:catAx>
      <c:valAx>
        <c:axId val="201485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accent6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b="0" dirty="0">
                    <a:solidFill>
                      <a:schemeClr val="accent6"/>
                    </a:solidFill>
                  </a:rPr>
                  <a:t>Selection rate constant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accent6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nl-NL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nl-NL"/>
          </a:p>
        </c:txPr>
        <c:crossAx val="2014836879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accent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nl-NL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nl-N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0.01861</cdr:x>
      <cdr:y>0.86114</cdr:y>
    </cdr:from>
    <cdr:to>
      <cdr:x>0.26002</cdr:x>
      <cdr:y>0.96955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2884" y="2362279"/>
          <a:ext cx="1204902" cy="29738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square" rtlCol="0">
          <a:spAutoFit/>
        </a:bodyPr>
        <a:lstStyle xmlns:a="http://schemas.openxmlformats.org/drawingml/2006/main"/>
        <a:p xmlns:a="http://schemas.openxmlformats.org/drawingml/2006/main">
          <a:pPr algn="ctr">
            <a:lnSpc>
              <a:spcPts val="1800"/>
            </a:lnSpc>
          </a:pPr>
          <a:r>
            <a:rPr lang="en-GB" sz="12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</a:rPr>
            <a:t>(</a:t>
          </a:r>
          <a:r>
            <a:rPr lang="en-GB" sz="1200" dirty="0" err="1" smtClean="0">
              <a:solidFill>
                <a:schemeClr val="accent2">
                  <a:lumMod val="50000"/>
                </a:schemeClr>
              </a:solidFill>
              <a:latin typeface="Verdana" pitchFamily="34" charset="0"/>
            </a:rPr>
            <a:t>bron</a:t>
          </a:r>
          <a:r>
            <a:rPr lang="en-GB" sz="1200" dirty="0" smtClean="0">
              <a:solidFill>
                <a:schemeClr val="accent2">
                  <a:lumMod val="50000"/>
                </a:schemeClr>
              </a:solidFill>
              <a:latin typeface="Verdana" pitchFamily="34" charset="0"/>
            </a:rPr>
            <a:t>: WHO)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ED3B8-DE85-49AD-B289-998089ADE8DD}" type="datetimeFigureOut">
              <a:rPr lang="en-GB" smtClean="0"/>
              <a:t>11/01/2019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89EF3C-342D-493A-91C3-6B565C014C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0865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FC83C-B988-4A9E-9713-F559C31F4362}" type="datetimeFigureOut">
              <a:rPr lang="nl-NL" smtClean="0"/>
              <a:t>11-1-2019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45D2F-C69D-4D90-B22B-9B2DC58DBD5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121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3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ijdelijke aanduiding voor afbeelding 24"/>
          <p:cNvSpPr>
            <a:spLocks noGrp="1" noChangeAspect="1"/>
          </p:cNvSpPr>
          <p:nvPr>
            <p:ph type="pic" sz="quarter" idx="19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 hasCustomPrompt="1"/>
          </p:nvPr>
        </p:nvSpPr>
        <p:spPr bwMode="auto">
          <a:xfrm>
            <a:off x="478633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3983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rectangula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38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900006" y="226800"/>
            <a:ext cx="5040000" cy="57358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2" y="1840012"/>
            <a:ext cx="3276600" cy="4122638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7234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7619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dirty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3418212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8"/>
          </p:nvPr>
        </p:nvSpPr>
        <p:spPr>
          <a:xfrm>
            <a:off x="6298805" y="1933314"/>
            <a:ext cx="2639660" cy="262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9"/>
          </p:nvPr>
        </p:nvSpPr>
        <p:spPr>
          <a:xfrm>
            <a:off x="490538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8" name="Tijdelijke aanduiding voor tekst 6"/>
          <p:cNvSpPr>
            <a:spLocks noGrp="1"/>
          </p:cNvSpPr>
          <p:nvPr>
            <p:ph type="body" sz="quarter" idx="20"/>
          </p:nvPr>
        </p:nvSpPr>
        <p:spPr>
          <a:xfrm>
            <a:off x="3366170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9" name="Tijdelijke aanduiding voor tekst 6"/>
          <p:cNvSpPr>
            <a:spLocks noGrp="1"/>
          </p:cNvSpPr>
          <p:nvPr>
            <p:ph type="body" sz="quarter" idx="21"/>
          </p:nvPr>
        </p:nvSpPr>
        <p:spPr>
          <a:xfrm>
            <a:off x="6241802" y="4610101"/>
            <a:ext cx="2752725" cy="360000"/>
          </a:xfrm>
        </p:spPr>
        <p:txBody>
          <a:bodyPr wrap="none" lIns="36000" rIns="0"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0" name="Tijdelijke aanduiding voor tekst 6"/>
          <p:cNvSpPr>
            <a:spLocks noGrp="1"/>
          </p:cNvSpPr>
          <p:nvPr>
            <p:ph type="body" sz="quarter" idx="22"/>
          </p:nvPr>
        </p:nvSpPr>
        <p:spPr>
          <a:xfrm>
            <a:off x="490538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1" name="Tijdelijke aanduiding voor tekst 6"/>
          <p:cNvSpPr>
            <a:spLocks noGrp="1"/>
          </p:cNvSpPr>
          <p:nvPr>
            <p:ph type="body" sz="quarter" idx="23"/>
          </p:nvPr>
        </p:nvSpPr>
        <p:spPr>
          <a:xfrm>
            <a:off x="3365675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12" name="Tijdelijke aanduiding voor tekst 6"/>
          <p:cNvSpPr>
            <a:spLocks noGrp="1"/>
          </p:cNvSpPr>
          <p:nvPr>
            <p:ph type="body" sz="quarter" idx="24"/>
          </p:nvPr>
        </p:nvSpPr>
        <p:spPr>
          <a:xfrm>
            <a:off x="6241802" y="4985219"/>
            <a:ext cx="2752725" cy="360000"/>
          </a:xfrm>
        </p:spPr>
        <p:txBody>
          <a:bodyPr wrap="square" lIns="36000" rIns="0"/>
          <a:lstStyle>
            <a:lvl1pPr marL="0" indent="0">
              <a:buFontTx/>
              <a:buNone/>
              <a:defRPr sz="1800">
                <a:solidFill>
                  <a:schemeClr val="bg2"/>
                </a:solidFill>
              </a:defRPr>
            </a:lvl1pPr>
            <a:lvl2pPr marL="696913" indent="0">
              <a:buFontTx/>
              <a:buNone/>
              <a:defRPr sz="1800"/>
            </a:lvl2pPr>
            <a:lvl3pPr marL="1560512" indent="0">
              <a:buFontTx/>
              <a:buNone/>
              <a:defRPr sz="1800"/>
            </a:lvl3pPr>
            <a:lvl4pPr marL="2332037" indent="0">
              <a:buFontTx/>
              <a:buNone/>
              <a:defRPr sz="1800"/>
            </a:lvl4pPr>
            <a:lvl5pPr marL="3052763" indent="0">
              <a:buFontTx/>
              <a:buNone/>
              <a:defRPr sz="1800"/>
            </a:lvl5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</a:t>
            </a:r>
            <a:endParaRPr lang="en-GB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1031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 with 2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399" y="1929600"/>
            <a:ext cx="4104000" cy="4027383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2627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lar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536400" y="1402557"/>
            <a:ext cx="8402400" cy="45529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801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rectangula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/>
          </p:cNvSpPr>
          <p:nvPr>
            <p:ph type="pic" sz="quarter" idx="16"/>
          </p:nvPr>
        </p:nvSpPr>
        <p:spPr>
          <a:xfrm>
            <a:off x="536400" y="233362"/>
            <a:ext cx="4011352" cy="57204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afbeelding 24"/>
          <p:cNvSpPr>
            <a:spLocks noGrp="1"/>
          </p:cNvSpPr>
          <p:nvPr>
            <p:ph type="pic" sz="quarter" idx="17"/>
          </p:nvPr>
        </p:nvSpPr>
        <p:spPr>
          <a:xfrm>
            <a:off x="4827265" y="233362"/>
            <a:ext cx="4104000" cy="571955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2" name="Tijdelijke aanduiding voor dianummer 1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4470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beeld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/>
          </p:nvPr>
        </p:nvSpPr>
        <p:spPr bwMode="gray">
          <a:xfrm>
            <a:off x="0" y="0"/>
            <a:ext cx="9143999" cy="685800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tel 1"/>
          <p:cNvSpPr>
            <a:spLocks noGrp="1"/>
          </p:cNvSpPr>
          <p:nvPr>
            <p:ph type="title"/>
          </p:nvPr>
        </p:nvSpPr>
        <p:spPr bwMode="white">
          <a:xfrm>
            <a:off x="491642" y="230188"/>
            <a:ext cx="8442796" cy="840125"/>
          </a:xfrm>
          <a:noFill/>
          <a:ln>
            <a:gradFill>
              <a:gsLst>
                <a:gs pos="0">
                  <a:schemeClr val="bg1"/>
                </a:gs>
                <a:gs pos="1000">
                  <a:schemeClr val="bg1">
                    <a:alpha val="0"/>
                  </a:schemeClr>
                </a:gs>
                <a:gs pos="99000">
                  <a:srgbClr val="FFFFFF">
                    <a:alpha val="0"/>
                  </a:srgbClr>
                </a:gs>
                <a:gs pos="100000">
                  <a:schemeClr val="bg1"/>
                </a:gs>
              </a:gsLst>
              <a:lin ang="5400000" scaled="0"/>
            </a:gra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6628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numm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158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37321" y="1752600"/>
            <a:ext cx="8601903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3773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7"/>
            <a:ext cx="8442796" cy="83880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0"/>
          </p:nvPr>
        </p:nvSpPr>
        <p:spPr>
          <a:xfrm>
            <a:off x="538163" y="1933575"/>
            <a:ext cx="8398089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93371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41274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450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39787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8521188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3301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200" y="230188"/>
            <a:ext cx="3276000" cy="1353086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495301" y="1835250"/>
            <a:ext cx="3276600" cy="3657600"/>
          </a:xfrm>
        </p:spPr>
        <p:txBody>
          <a:bodyPr lIns="36000"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2" name="Tijdelijke aanduiding voor afbeelding 24"/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3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4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5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16"/>
          </p:nvPr>
        </p:nvSpPr>
        <p:spPr>
          <a:xfrm>
            <a:off x="3887699" y="224477"/>
            <a:ext cx="5040000" cy="5040000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9112640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ex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4" name="Tijdelijke aanduiding voor tekst 6"/>
          <p:cNvSpPr>
            <a:spLocks noGrp="1"/>
          </p:cNvSpPr>
          <p:nvPr>
            <p:ph type="body" sz="quarter" idx="11"/>
          </p:nvPr>
        </p:nvSpPr>
        <p:spPr>
          <a:xfrm>
            <a:off x="4793357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0493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afbeelding 24"/>
          <p:cNvSpPr>
            <a:spLocks noGrp="1" noChangeAspect="1"/>
          </p:cNvSpPr>
          <p:nvPr>
            <p:ph type="pic" sz="quarter" idx="17"/>
          </p:nvPr>
        </p:nvSpPr>
        <p:spPr>
          <a:xfrm>
            <a:off x="4826161" y="1929600"/>
            <a:ext cx="4104000" cy="4033050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l-NL" noProof="0" smtClean="0"/>
              <a:t>Klik op het pictogram als u een afbeelding wilt toevoegen</a:t>
            </a:r>
            <a:endParaRPr lang="nl-NL" noProof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95017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6" name="Tijdelijke aanduiding voor grafiek 5"/>
          <p:cNvSpPr>
            <a:spLocks noGrp="1"/>
          </p:cNvSpPr>
          <p:nvPr>
            <p:ph type="chart" sz="quarter" idx="17"/>
          </p:nvPr>
        </p:nvSpPr>
        <p:spPr>
          <a:xfrm>
            <a:off x="4791075" y="1752600"/>
            <a:ext cx="4140000" cy="4314825"/>
          </a:xfrm>
          <a:noFill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406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tekst 6"/>
          <p:cNvSpPr>
            <a:spLocks noGrp="1"/>
          </p:cNvSpPr>
          <p:nvPr>
            <p:ph type="body" sz="quarter" idx="10"/>
          </p:nvPr>
        </p:nvSpPr>
        <p:spPr>
          <a:xfrm>
            <a:off x="421200" y="1835249"/>
            <a:ext cx="4140000" cy="4089600"/>
          </a:xfrm>
        </p:spPr>
        <p:txBody>
          <a:bodyPr/>
          <a:lstStyle>
            <a:lvl2pPr>
              <a:buClr>
                <a:schemeClr val="bg2"/>
              </a:buClr>
              <a:defRPr/>
            </a:lvl2pPr>
          </a:lstStyle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</p:txBody>
      </p:sp>
      <p:sp>
        <p:nvSpPr>
          <p:cNvPr id="5" name="Tijdelijke aanduiding voor tabel 4"/>
          <p:cNvSpPr>
            <a:spLocks noGrp="1"/>
          </p:cNvSpPr>
          <p:nvPr>
            <p:ph type="tbl" sz="quarter" idx="11"/>
          </p:nvPr>
        </p:nvSpPr>
        <p:spPr>
          <a:xfrm>
            <a:off x="4791075" y="1933575"/>
            <a:ext cx="4140000" cy="40284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839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an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8" name="Tijdelijke aanduiding voor SmartArt 7"/>
          <p:cNvSpPr>
            <a:spLocks noGrp="1"/>
          </p:cNvSpPr>
          <p:nvPr>
            <p:ph type="dgm" sz="quarter" idx="10"/>
          </p:nvPr>
        </p:nvSpPr>
        <p:spPr>
          <a:xfrm>
            <a:off x="538163" y="1828800"/>
            <a:ext cx="8404225" cy="4133850"/>
          </a:xfrm>
        </p:spPr>
        <p:txBody>
          <a:bodyPr/>
          <a:lstStyle/>
          <a:p>
            <a:endParaRPr lang="nl-NL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759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multiple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3044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7" name="Tijdelijke aanduiding voor afbeelding 2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76508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Tijdelijke aanduiding voor afbeelding 24"/>
          <p:cNvSpPr>
            <a:spLocks noGrp="1" noChangeAspect="1"/>
          </p:cNvSpPr>
          <p:nvPr>
            <p:ph type="pic" sz="quarter" idx="20"/>
          </p:nvPr>
        </p:nvSpPr>
        <p:spPr bwMode="auto">
          <a:xfrm>
            <a:off x="6308818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Tijdelijke aanduiding voor afbeelding 24"/>
          <p:cNvSpPr>
            <a:spLocks noGrp="1" noChangeAspect="1"/>
          </p:cNvSpPr>
          <p:nvPr>
            <p:ph type="pic" sz="quarter" idx="21"/>
          </p:nvPr>
        </p:nvSpPr>
        <p:spPr bwMode="auto">
          <a:xfrm>
            <a:off x="4714655" y="3307559"/>
            <a:ext cx="2647950" cy="2647950"/>
          </a:xfrm>
          <a:prstGeom prst="ellipse">
            <a:avLst/>
          </a:prstGeom>
          <a:solidFill>
            <a:schemeClr val="accent3"/>
          </a:solidFill>
          <a:ln>
            <a:noFill/>
          </a:ln>
          <a:extLst/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Tijdelijke aanduiding voor afbeelding 24"/>
          <p:cNvSpPr>
            <a:spLocks noGrp="1" noChangeAspect="1"/>
          </p:cNvSpPr>
          <p:nvPr>
            <p:ph type="pic" sz="quarter" idx="15"/>
          </p:nvPr>
        </p:nvSpPr>
        <p:spPr bwMode="auto">
          <a:xfrm>
            <a:off x="3120492" y="3307559"/>
            <a:ext cx="2647950" cy="2647950"/>
          </a:xfrm>
          <a:prstGeom prst="ellipse">
            <a:avLst/>
          </a:prstGeom>
          <a:solidFill>
            <a:srgbClr val="D5D2CA"/>
          </a:solidFill>
          <a:ln>
            <a:noFill/>
          </a:ln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Klik op het pictogram als u een afbeelding wilt toevoegen</a:t>
            </a:r>
            <a:endParaRPr kumimoji="0" lang="nl-NL" sz="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491642" y="230187"/>
            <a:ext cx="8442796" cy="838800"/>
          </a:xfrm>
        </p:spPr>
        <p:txBody>
          <a:bodyPr/>
          <a:lstStyle/>
          <a:p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/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22" hasCustomPrompt="1"/>
          </p:nvPr>
        </p:nvSpPr>
        <p:spPr bwMode="auto">
          <a:xfrm>
            <a:off x="485775" y="1616400"/>
            <a:ext cx="8447088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Ondertitel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23" hasCustomPrompt="1"/>
          </p:nvPr>
        </p:nvSpPr>
        <p:spPr bwMode="auto">
          <a:xfrm>
            <a:off x="476251" y="2262386"/>
            <a:ext cx="8447087" cy="371475"/>
          </a:xfrm>
          <a:prstGeom prst="rect">
            <a:avLst/>
          </a:prstGeom>
          <a:noFill/>
          <a:ln>
            <a:noFill/>
          </a:ln>
          <a:extLst/>
        </p:spPr>
        <p:txBody>
          <a:bodyPr lIns="36000" rIns="90000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Datum, </a:t>
            </a:r>
            <a:r>
              <a:rPr kumimoji="0" lang="en-GB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Auteursnaam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6" name="Tijdelijke aanduiding voor afbeelding 24"/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4591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7" name="Tijdelijke aanduiding voor afbeelding 24"/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6138113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  <p:sp>
        <p:nvSpPr>
          <p:cNvPr id="18" name="Tijdelijke aanduiding voor afbeelding 24"/>
          <p:cNvSpPr>
            <a:spLocks noGrp="1" noChangeAspect="1"/>
          </p:cNvSpPr>
          <p:nvPr>
            <p:ph type="pic" sz="quarter" idx="26" hasCustomPrompt="1"/>
          </p:nvPr>
        </p:nvSpPr>
        <p:spPr>
          <a:xfrm>
            <a:off x="7685112" y="6126565"/>
            <a:ext cx="1248107" cy="607609"/>
          </a:xfrm>
          <a:prstGeom prst="rect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l">
              <a:lnSpc>
                <a:spcPts val="1000"/>
              </a:lnSpc>
              <a:spcBef>
                <a:spcPts val="0"/>
              </a:spcBef>
              <a:buNone/>
              <a:defRPr sz="600"/>
            </a:lvl1pPr>
          </a:lstStyle>
          <a:p>
            <a:pPr lvl="0"/>
            <a:r>
              <a:rPr lang="nl-NL" noProof="0" dirty="0" smtClean="0"/>
              <a:t>Klik op het pictogram als u een logo wilt toevoegen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864516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91642" y="230188"/>
            <a:ext cx="8442796" cy="839787"/>
          </a:xfrm>
          <a:prstGeom prst="rect">
            <a:avLst/>
          </a:prstGeom>
          <a:noFill/>
          <a:ln w="0">
            <a:gradFill>
              <a:gsLst>
                <a:gs pos="0">
                  <a:schemeClr val="tx1"/>
                </a:gs>
                <a:gs pos="1000">
                  <a:schemeClr val="tx1">
                    <a:alpha val="0"/>
                  </a:schemeClr>
                </a:gs>
                <a:gs pos="99000">
                  <a:srgbClr val="005172">
                    <a:alpha val="0"/>
                  </a:srgbClr>
                </a:gs>
                <a:gs pos="100000">
                  <a:schemeClr val="tx1"/>
                </a:gs>
              </a:gsLst>
              <a:lin ang="5400000" scaled="0"/>
            </a:gradFill>
          </a:ln>
          <a:extLst/>
        </p:spPr>
        <p:txBody>
          <a:bodyPr vert="horz" wrap="square" lIns="18000" tIns="0" rIns="91440" bIns="3240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stijl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</p:txBody>
      </p:sp>
      <p:sp>
        <p:nvSpPr>
          <p:cNvPr id="1028" name="Tijdelijke aanduiding voor tekst 23"/>
          <p:cNvSpPr>
            <a:spLocks noGrp="1"/>
          </p:cNvSpPr>
          <p:nvPr>
            <p:ph type="body" idx="1"/>
          </p:nvPr>
        </p:nvSpPr>
        <p:spPr bwMode="auto">
          <a:xfrm>
            <a:off x="421200" y="1843200"/>
            <a:ext cx="8521188" cy="40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err="1" smtClean="0"/>
              <a:t>Klik</a:t>
            </a:r>
            <a:r>
              <a:rPr lang="en-GB" dirty="0" smtClean="0"/>
              <a:t> om de </a:t>
            </a:r>
            <a:r>
              <a:rPr lang="en-GB" dirty="0" err="1" smtClean="0"/>
              <a:t>modelstijlen</a:t>
            </a:r>
            <a:r>
              <a:rPr lang="en-GB" dirty="0" smtClean="0"/>
              <a:t> te </a:t>
            </a:r>
            <a:r>
              <a:rPr lang="en-GB" dirty="0" err="1" smtClean="0"/>
              <a:t>bewerken</a:t>
            </a:r>
            <a:endParaRPr lang="en-GB" dirty="0" smtClean="0"/>
          </a:p>
          <a:p>
            <a:pPr lvl="1"/>
            <a:r>
              <a:rPr lang="en-GB" dirty="0" err="1" smtClean="0"/>
              <a:t>Tweede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2"/>
            <a:r>
              <a:rPr lang="en-GB" dirty="0" err="1" smtClean="0"/>
              <a:t>Derde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3"/>
            <a:r>
              <a:rPr lang="en-GB" dirty="0" err="1" smtClean="0"/>
              <a:t>Vierde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r>
              <a:rPr lang="en-GB" dirty="0" err="1" smtClean="0"/>
              <a:t>Vijfde</a:t>
            </a:r>
            <a:r>
              <a:rPr lang="en-GB" dirty="0" smtClean="0"/>
              <a:t> </a:t>
            </a:r>
            <a:r>
              <a:rPr lang="en-GB" dirty="0" err="1" smtClean="0"/>
              <a:t>niveau</a:t>
            </a:r>
            <a:endParaRPr lang="en-GB" dirty="0" smtClean="0"/>
          </a:p>
          <a:p>
            <a:pPr lvl="4"/>
            <a:endParaRPr lang="en-GB" dirty="0" smtClean="0"/>
          </a:p>
        </p:txBody>
      </p:sp>
      <p:sp>
        <p:nvSpPr>
          <p:cNvPr id="4" name="Tijdelijke aanduiding voor dianummer 1"/>
          <p:cNvSpPr>
            <a:spLocks noGrp="1"/>
          </p:cNvSpPr>
          <p:nvPr>
            <p:ph type="sldNum" sz="quarter" idx="4"/>
          </p:nvPr>
        </p:nvSpPr>
        <p:spPr>
          <a:xfrm>
            <a:off x="8519145" y="6408000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lvl1pPr>
              <a:defRPr lang="nl-NL" sz="900" smtClean="0">
                <a:latin typeface="Verdana" pitchFamily="34" charset="0"/>
              </a:defRPr>
            </a:lvl1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‹#›</a:t>
            </a:fld>
            <a:endParaRPr lang="en-GB" dirty="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67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68" r:id="rId8"/>
    <p:sldLayoutId id="2147483664" r:id="rId9"/>
    <p:sldLayoutId id="2147483653" r:id="rId10"/>
    <p:sldLayoutId id="2147483655" r:id="rId11"/>
    <p:sldLayoutId id="2147483656" r:id="rId12"/>
    <p:sldLayoutId id="2147483657" r:id="rId13"/>
    <p:sldLayoutId id="2147483659" r:id="rId14"/>
    <p:sldLayoutId id="2147483660" r:id="rId15"/>
    <p:sldLayoutId id="2147483661" r:id="rId16"/>
    <p:sldLayoutId id="2147483663" r:id="rId17"/>
    <p:sldLayoutId id="2147483665" r:id="rId18"/>
    <p:sldLayoutId id="2147483654" r:id="rId19"/>
    <p:sldLayoutId id="2147483666" r:id="rId2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lnSpc>
          <a:spcPts val="4000"/>
        </a:lnSpc>
        <a:spcBef>
          <a:spcPct val="0"/>
        </a:spcBef>
        <a:spcAft>
          <a:spcPct val="0"/>
        </a:spcAft>
        <a:defRPr sz="3000" kern="1200">
          <a:solidFill>
            <a:schemeClr val="bg2"/>
          </a:solidFill>
          <a:latin typeface="Verdana" pitchFamily="34" charset="0"/>
          <a:ea typeface="+mj-ea"/>
          <a:cs typeface="+mj-cs"/>
        </a:defRPr>
      </a:lvl1pPr>
      <a:lvl2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l" rtl="0" fontAlgn="base">
        <a:lnSpc>
          <a:spcPts val="4000"/>
        </a:lnSpc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252413" indent="-252413" algn="l" rtl="0" fontAlgn="base">
        <a:lnSpc>
          <a:spcPts val="2500"/>
        </a:lnSpc>
        <a:spcBef>
          <a:spcPts val="1200"/>
        </a:spcBef>
        <a:spcAft>
          <a:spcPct val="0"/>
        </a:spcAft>
        <a:buClr>
          <a:schemeClr val="bg2"/>
        </a:buClr>
        <a:buSzPct val="140000"/>
        <a:buFont typeface="Wingdings" pitchFamily="2" charset="2"/>
        <a:buChar char="§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1pPr>
      <a:lvl2pPr marL="982663" indent="-285750" algn="l" rtl="0" fontAlgn="base">
        <a:lnSpc>
          <a:spcPts val="2500"/>
        </a:lnSpc>
        <a:spcBef>
          <a:spcPts val="1000"/>
        </a:spcBef>
        <a:spcAft>
          <a:spcPct val="0"/>
        </a:spcAft>
        <a:buClr>
          <a:schemeClr val="bg2"/>
        </a:buClr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2pPr>
      <a:lvl3pPr marL="1879600" indent="-319088" algn="l" rtl="0" fontAlgn="base">
        <a:lnSpc>
          <a:spcPts val="2500"/>
        </a:lnSpc>
        <a:spcBef>
          <a:spcPts val="1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3pPr>
      <a:lvl4pPr marL="2692400" indent="-360363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 baseline="0">
          <a:solidFill>
            <a:schemeClr val="bg2"/>
          </a:solidFill>
          <a:latin typeface="Verdana" pitchFamily="34" charset="0"/>
          <a:ea typeface="+mn-ea"/>
          <a:cs typeface="+mn-cs"/>
        </a:defRPr>
      </a:lvl4pPr>
      <a:lvl5pPr marL="3405188" indent="-352425" algn="l" rtl="0" fontAlgn="base">
        <a:lnSpc>
          <a:spcPts val="2500"/>
        </a:lnSpc>
        <a:spcBef>
          <a:spcPct val="20000"/>
        </a:spcBef>
        <a:spcAft>
          <a:spcPct val="0"/>
        </a:spcAft>
        <a:buSzPct val="115000"/>
        <a:buFont typeface="Verdana" pitchFamily="34" charset="0"/>
        <a:buChar char="●"/>
        <a:defRPr sz="2200" kern="1200">
          <a:solidFill>
            <a:schemeClr val="bg2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://www.pnas.org/content/105/23/7899/F1.large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pnas.org/content/105/23/7899/F3.larg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hyperlink" Target="http://www.pnas.org/content/105/23/7899/F4.large.jpg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46.emf"/><Relationship Id="rId7" Type="http://schemas.openxmlformats.org/officeDocument/2006/relationships/image" Target="../media/image50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youtu.be/plVk4NVIUh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cargocollective.com/CJEE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337457" y="428793"/>
            <a:ext cx="6383260" cy="1558270"/>
          </a:xfrm>
        </p:spPr>
        <p:txBody>
          <a:bodyPr/>
          <a:lstStyle/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GB" sz="4000" dirty="0" err="1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Evolutie</a:t>
            </a:r>
            <a:r>
              <a:rPr lang="en-GB" sz="4000" dirty="0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 in </a:t>
            </a:r>
            <a:r>
              <a:rPr lang="en-GB" sz="4000" dirty="0" err="1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actie</a:t>
            </a:r>
            <a:r>
              <a:rPr lang="en-GB" sz="4000" dirty="0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4000" dirty="0" err="1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bij</a:t>
            </a:r>
            <a:r>
              <a:rPr lang="en-GB" sz="4000" dirty="0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GB" sz="4000" dirty="0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micro-</a:t>
            </a:r>
            <a:r>
              <a:rPr lang="en-GB" sz="4000" dirty="0" err="1" smtClean="0">
                <a:solidFill>
                  <a:srgbClr val="0B0581"/>
                </a:solidFill>
                <a:latin typeface="+mj-lt"/>
                <a:cs typeface="Arial" panose="020B0604020202020204" pitchFamily="34" charset="0"/>
              </a:rPr>
              <a:t>organismen</a:t>
            </a:r>
            <a:endParaRPr lang="en-GB" sz="4000" dirty="0">
              <a:solidFill>
                <a:srgbClr val="0B058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1069827" y="2425304"/>
            <a:ext cx="6918520" cy="371475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Arjan de Visser / </a:t>
            </a:r>
            <a:r>
              <a:rPr lang="en-GB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Laboratorium</a:t>
            </a:r>
            <a:r>
              <a:rPr lang="en-GB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</a:t>
            </a:r>
            <a:r>
              <a:rPr lang="en-GB" dirty="0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Erfelijkheidsleer</a:t>
            </a:r>
            <a:endParaRPr lang="en-GB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6" b="11556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 r="29716"/>
          <a:stretch>
            <a:fillRect/>
          </a:stretch>
        </p:blipFill>
        <p:spPr/>
      </p:pic>
      <p:pic>
        <p:nvPicPr>
          <p:cNvPr id="28" name="Picture Placeholder 27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2" b="24782"/>
          <a:stretch>
            <a:fillRect/>
          </a:stretch>
        </p:blipFill>
        <p:spPr/>
      </p:pic>
      <p:pic>
        <p:nvPicPr>
          <p:cNvPr id="29" name="Picture Placeholder 28"/>
          <p:cNvPicPr>
            <a:picLocks noGrp="1" noChangeAspect="1"/>
          </p:cNvPicPr>
          <p:nvPr>
            <p:ph type="pic" sz="quarter" idx="19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7" r="4377"/>
          <a:stretch>
            <a:fillRect/>
          </a:stretch>
        </p:blipFill>
        <p:spPr/>
      </p:pic>
      <p:sp>
        <p:nvSpPr>
          <p:cNvPr id="10" name="TextBox 9"/>
          <p:cNvSpPr txBox="1"/>
          <p:nvPr/>
        </p:nvSpPr>
        <p:spPr>
          <a:xfrm>
            <a:off x="5943599" y="6457950"/>
            <a:ext cx="300037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ts val="1800"/>
              </a:lnSpc>
            </a:pPr>
            <a:r>
              <a:rPr lang="en-GB" sz="1400" dirty="0" smtClean="0">
                <a:latin typeface="Verdana" pitchFamily="34" charset="0"/>
              </a:rPr>
              <a:t>NIBI </a:t>
            </a:r>
            <a:r>
              <a:rPr lang="en-GB" sz="1400" dirty="0" err="1" smtClean="0">
                <a:latin typeface="Verdana" pitchFamily="34" charset="0"/>
              </a:rPr>
              <a:t>congres</a:t>
            </a:r>
            <a:r>
              <a:rPr lang="en-GB" sz="1400" dirty="0" smtClean="0">
                <a:latin typeface="Verdana" pitchFamily="34" charset="0"/>
              </a:rPr>
              <a:t>, 11 </a:t>
            </a:r>
            <a:r>
              <a:rPr lang="en-GB" sz="1400" dirty="0" err="1" smtClean="0">
                <a:latin typeface="Verdana" pitchFamily="34" charset="0"/>
              </a:rPr>
              <a:t>januari</a:t>
            </a:r>
            <a:r>
              <a:rPr lang="en-GB" sz="1400" dirty="0" smtClean="0">
                <a:latin typeface="Verdana" pitchFamily="34" charset="0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59597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1353086"/>
          </a:xfrm>
        </p:spPr>
        <p:txBody>
          <a:bodyPr/>
          <a:lstStyle/>
          <a:p>
            <a:r>
              <a:rPr lang="en-GB" dirty="0" err="1" smtClean="0">
                <a:solidFill>
                  <a:srgbClr val="0B0581"/>
                </a:solidFill>
              </a:rPr>
              <a:t>Directe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rgbClr val="0B0581"/>
                </a:solidFill>
              </a:rPr>
              <a:t>competitie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rgbClr val="0B0581"/>
                </a:solidFill>
              </a:rPr>
              <a:t>tussen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rgbClr val="0B0581"/>
                </a:solidFill>
              </a:rPr>
              <a:t>voorouder</a:t>
            </a:r>
            <a:r>
              <a:rPr lang="en-GB" dirty="0" smtClean="0">
                <a:solidFill>
                  <a:srgbClr val="0B0581"/>
                </a:solidFill>
              </a:rPr>
              <a:t> en </a:t>
            </a:r>
            <a:r>
              <a:rPr lang="en-GB" dirty="0" err="1" smtClean="0">
                <a:solidFill>
                  <a:srgbClr val="0B0581"/>
                </a:solidFill>
              </a:rPr>
              <a:t>geëvolueerde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rgbClr val="0B0581"/>
                </a:solidFill>
              </a:rPr>
              <a:t>lijn</a:t>
            </a:r>
            <a:endParaRPr lang="en-GB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10</a:t>
            </a:fld>
            <a:endParaRPr lang="en-GB" dirty="0"/>
          </a:p>
        </p:txBody>
      </p:sp>
      <p:pic>
        <p:nvPicPr>
          <p:cNvPr id="5" name="Picture 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77" y="1263352"/>
            <a:ext cx="5171081" cy="4861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953034" y="6196368"/>
            <a:ext cx="3816524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(Elena &amp; 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Lenski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2003 </a:t>
            </a:r>
            <a:r>
              <a:rPr lang="en-US" sz="14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Nat Rev Genet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)</a:t>
            </a:r>
            <a:endParaRPr lang="en-US" sz="1400" i="1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294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dirty="0" err="1" smtClean="0">
                <a:solidFill>
                  <a:srgbClr val="0B0581"/>
                </a:solidFill>
              </a:rPr>
              <a:t>Lenski’s</a:t>
            </a:r>
            <a:r>
              <a:rPr lang="en-GB" dirty="0" smtClean="0">
                <a:solidFill>
                  <a:srgbClr val="0B0581"/>
                </a:solidFill>
              </a:rPr>
              <a:t> lange-</a:t>
            </a:r>
            <a:r>
              <a:rPr lang="en-GB" dirty="0" err="1" smtClean="0">
                <a:solidFill>
                  <a:srgbClr val="0B0581"/>
                </a:solidFill>
              </a:rPr>
              <a:t>termijn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rgbClr val="0B0581"/>
                </a:solidFill>
              </a:rPr>
              <a:t>evolutie</a:t>
            </a:r>
            <a:r>
              <a:rPr lang="en-GB" dirty="0" smtClean="0">
                <a:solidFill>
                  <a:srgbClr val="0B0581"/>
                </a:solidFill>
              </a:rPr>
              <a:t>-experiment</a:t>
            </a:r>
            <a:endParaRPr lang="en-GB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11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5751510" y="5851141"/>
            <a:ext cx="2778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dirty="0" smtClean="0">
                <a:latin typeface="Verdana" pitchFamily="34" charset="0"/>
              </a:rPr>
              <a:t>Richard E. </a:t>
            </a:r>
            <a:r>
              <a:rPr lang="en-GB" dirty="0" err="1" smtClean="0">
                <a:latin typeface="Verdana" pitchFamily="34" charset="0"/>
              </a:rPr>
              <a:t>Lenski</a:t>
            </a:r>
            <a:endParaRPr lang="en-GB" dirty="0" smtClean="0">
              <a:latin typeface="Verdan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900" y="1503362"/>
            <a:ext cx="3162298" cy="431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8301" y="3052590"/>
            <a:ext cx="501015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In 1988, 12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populaties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gestart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met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dezelfde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i="1" dirty="0" smtClean="0">
                <a:solidFill>
                  <a:schemeClr val="accent6"/>
                </a:solidFill>
                <a:latin typeface="Verdana" pitchFamily="34" charset="0"/>
              </a:rPr>
              <a:t>E. coli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stam</a:t>
            </a:r>
            <a:endParaRPr lang="en-GB" sz="20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Populaties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dagelijks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overgeënt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naar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vers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medium,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groei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@ 37°C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~7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bacterie-generaties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per dag, nu &gt;70,000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generaties</a:t>
            </a:r>
            <a:endParaRPr lang="en-GB" sz="2000" dirty="0" smtClean="0">
              <a:solidFill>
                <a:schemeClr val="accent6"/>
              </a:solidFill>
              <a:latin typeface="Verdana" pitchFamily="34" charset="0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Regelmatig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cellen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opgeslagen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 in </a:t>
            </a:r>
            <a:r>
              <a:rPr lang="en-GB" sz="2000" dirty="0" err="1" smtClean="0">
                <a:solidFill>
                  <a:schemeClr val="accent6"/>
                </a:solidFill>
                <a:latin typeface="Verdana" pitchFamily="34" charset="0"/>
              </a:rPr>
              <a:t>diepvries</a:t>
            </a:r>
            <a:r>
              <a:rPr lang="en-GB" sz="2000" dirty="0">
                <a:solidFill>
                  <a:schemeClr val="accent6"/>
                </a:solidFill>
                <a:latin typeface="Verdana" pitchFamily="34" charset="0"/>
              </a:rPr>
              <a:t> </a:t>
            </a:r>
            <a:r>
              <a:rPr lang="en-GB" sz="2000" dirty="0" smtClean="0">
                <a:solidFill>
                  <a:schemeClr val="accent6"/>
                </a:solidFill>
                <a:latin typeface="Verdana" pitchFamily="34" charset="0"/>
              </a:rPr>
              <a:t>(-80°C)</a:t>
            </a:r>
            <a:endParaRPr lang="en-GB" sz="2000" dirty="0">
              <a:solidFill>
                <a:schemeClr val="accent6"/>
              </a:solidFill>
              <a:latin typeface="Verdana" pitchFamily="34" charset="0"/>
            </a:endParaRPr>
          </a:p>
        </p:txBody>
      </p:sp>
      <p:pic>
        <p:nvPicPr>
          <p:cNvPr id="8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2" y="1176157"/>
            <a:ext cx="4344988" cy="176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16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Snelheid</a:t>
            </a:r>
            <a:r>
              <a:rPr lang="en-GB" sz="3200" dirty="0" smtClean="0">
                <a:solidFill>
                  <a:srgbClr val="0B0581"/>
                </a:solidFill>
              </a:rPr>
              <a:t> van </a:t>
            </a:r>
            <a:r>
              <a:rPr lang="en-GB" sz="3200" dirty="0" err="1" smtClean="0">
                <a:solidFill>
                  <a:srgbClr val="0B0581"/>
                </a:solidFill>
              </a:rPr>
              <a:t>adaptatie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12</a:t>
            </a:fld>
            <a:endParaRPr lang="en-GB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746992" y="5932512"/>
            <a:ext cx="34563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(Wiser et al. 2013 </a:t>
            </a:r>
            <a:r>
              <a:rPr lang="en-US" sz="1400" i="1" dirty="0" smtClean="0">
                <a:solidFill>
                  <a:schemeClr val="accent2">
                    <a:lumMod val="50000"/>
                  </a:schemeClr>
                </a:solidFill>
              </a:rPr>
              <a:t>Science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1400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48487" y="1951483"/>
            <a:ext cx="7307889" cy="3709765"/>
            <a:chOff x="406907" y="1647194"/>
            <a:chExt cx="7307889" cy="3709765"/>
          </a:xfrm>
        </p:grpSpPr>
        <p:pic>
          <p:nvPicPr>
            <p:cNvPr id="7" name="Picture 2" descr="http://www.sciencemag.org/content/342/6164/1364/F2.large.jpg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b="55616"/>
            <a:stretch/>
          </p:blipFill>
          <p:spPr bwMode="auto">
            <a:xfrm>
              <a:off x="853138" y="1647194"/>
              <a:ext cx="6861658" cy="3194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 Box 5"/>
            <p:cNvSpPr txBox="1">
              <a:spLocks noChangeArrowheads="1"/>
            </p:cNvSpPr>
            <p:nvPr/>
          </p:nvSpPr>
          <p:spPr bwMode="auto">
            <a:xfrm>
              <a:off x="3491880" y="4987627"/>
              <a:ext cx="2711495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dirty="0" smtClean="0"/>
                <a:t>Time (generations)</a:t>
              </a:r>
              <a:endParaRPr lang="en-US" sz="1800" i="1" dirty="0" smtClean="0"/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 rot="16200000">
              <a:off x="-563859" y="2887598"/>
              <a:ext cx="2310863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US" sz="1800" dirty="0" smtClean="0"/>
                <a:t>Relative fitness</a:t>
              </a:r>
              <a:endParaRPr lang="en-US" sz="1800" i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48047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Adaptatie</a:t>
            </a:r>
            <a:r>
              <a:rPr lang="en-GB" sz="3200" dirty="0" smtClean="0">
                <a:solidFill>
                  <a:srgbClr val="0B0581"/>
                </a:solidFill>
              </a:rPr>
              <a:t> in </a:t>
            </a:r>
            <a:r>
              <a:rPr lang="en-GB" sz="3200" dirty="0" err="1" smtClean="0">
                <a:solidFill>
                  <a:srgbClr val="0B0581"/>
                </a:solidFill>
              </a:rPr>
              <a:t>een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enkele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populatie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13</a:t>
            </a:fld>
            <a:endParaRPr lang="en-GB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03415" y="5922565"/>
            <a:ext cx="345638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</a:rPr>
              <a:t>Lenski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 &amp; Travisano 1994 </a:t>
            </a:r>
            <a:r>
              <a:rPr lang="en-US" sz="1400" i="1" dirty="0" smtClean="0">
                <a:solidFill>
                  <a:schemeClr val="accent2">
                    <a:lumMod val="50000"/>
                  </a:schemeClr>
                </a:solidFill>
              </a:rPr>
              <a:t>PNAS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1400" i="1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54429"/>
            <a:ext cx="6718626" cy="4463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38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01" y="1201297"/>
            <a:ext cx="3741831" cy="2646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 smtClean="0">
                <a:solidFill>
                  <a:srgbClr val="0B0581"/>
                </a:solidFill>
              </a:rPr>
              <a:t>Herhaalbaarheid van evolutie</a:t>
            </a:r>
            <a:endParaRPr lang="nl-NL" sz="3200" dirty="0">
              <a:solidFill>
                <a:srgbClr val="0B058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14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19" y="4087379"/>
            <a:ext cx="3902113" cy="2646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21582" y="6430753"/>
            <a:ext cx="4696174" cy="297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(</a:t>
            </a:r>
            <a:r>
              <a:rPr lang="en-GB" sz="1200" dirty="0" err="1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Lenski</a:t>
            </a: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 &amp; Travisano 1994 </a:t>
            </a:r>
            <a:r>
              <a:rPr lang="en-GB" sz="1200" i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PNAS</a:t>
            </a: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, </a:t>
            </a:r>
            <a:r>
              <a:rPr lang="en-GB" sz="1200" dirty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Woods et al. 2006 </a:t>
            </a:r>
            <a:r>
              <a:rPr lang="en-GB" sz="1200" i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PNAS</a:t>
            </a: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71575" y="1201297"/>
            <a:ext cx="27642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</a:rPr>
              <a:t>Groeisnelheid</a:t>
            </a:r>
            <a:endParaRPr lang="en-GB" sz="2000" dirty="0" smtClean="0">
              <a:solidFill>
                <a:srgbClr val="0070C0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7300" y="4059147"/>
            <a:ext cx="276428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2000" dirty="0" err="1" smtClean="0">
                <a:solidFill>
                  <a:srgbClr val="0070C0"/>
                </a:solidFill>
                <a:latin typeface="Verdana" pitchFamily="34" charset="0"/>
              </a:rPr>
              <a:t>Celgrootte</a:t>
            </a:r>
            <a:endParaRPr lang="en-GB" sz="2000" dirty="0" smtClean="0">
              <a:solidFill>
                <a:srgbClr val="0070C0"/>
              </a:solidFill>
              <a:latin typeface="Verdan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584121" y="1686505"/>
            <a:ext cx="4266985" cy="3391124"/>
            <a:chOff x="4584121" y="1686505"/>
            <a:chExt cx="4266985" cy="3391124"/>
          </a:xfrm>
        </p:grpSpPr>
        <p:sp>
          <p:nvSpPr>
            <p:cNvPr id="10" name="TextBox 9"/>
            <p:cNvSpPr txBox="1"/>
            <p:nvPr/>
          </p:nvSpPr>
          <p:spPr>
            <a:xfrm>
              <a:off x="5335473" y="1686505"/>
              <a:ext cx="2764282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DNA</a:t>
              </a:r>
            </a:p>
          </p:txBody>
        </p:sp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4121" y="2124075"/>
              <a:ext cx="4266985" cy="2953554"/>
            </a:xfrm>
            <a:prstGeom prst="rect">
              <a:avLst/>
            </a:prstGeom>
            <a:noFill/>
            <a:ln>
              <a:noFill/>
            </a:ln>
            <a:effectLst>
              <a:outerShdw blurRad="127000" dist="50800" dir="5400000" algn="ctr" rotWithShape="0">
                <a:schemeClr val="accent6">
                  <a:alpha val="4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687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Een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evolutionaire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innovatie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15</a:t>
            </a:fld>
            <a:endParaRPr lang="en-GB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358899" y="1196975"/>
            <a:ext cx="846157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Citraat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aanwezig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in </a:t>
            </a:r>
            <a:r>
              <a:rPr lang="en-GB" dirty="0" err="1" smtClean="0">
                <a:solidFill>
                  <a:schemeClr val="accent6"/>
                </a:solidFill>
                <a:latin typeface="Arial" pitchFamily="34" charset="0"/>
              </a:rPr>
              <a:t>groeimedium</a:t>
            </a:r>
            <a:r>
              <a:rPr lang="en-GB" dirty="0" smtClean="0">
                <a:solidFill>
                  <a:schemeClr val="accent6"/>
                </a:solidFill>
                <a:latin typeface="Arial" pitchFamily="34" charset="0"/>
              </a:rPr>
              <a:t> (om </a:t>
            </a:r>
            <a:r>
              <a:rPr lang="en-GB" dirty="0" err="1" smtClean="0">
                <a:solidFill>
                  <a:schemeClr val="accent6"/>
                </a:solidFill>
                <a:latin typeface="Arial" pitchFamily="34" charset="0"/>
              </a:rPr>
              <a:t>ijzer</a:t>
            </a:r>
            <a:r>
              <a:rPr lang="en-GB" dirty="0" smtClean="0">
                <a:solidFill>
                  <a:schemeClr val="accent6"/>
                </a:solidFill>
                <a:latin typeface="Arial" pitchFamily="34" charset="0"/>
              </a:rPr>
              <a:t> op te </a:t>
            </a:r>
            <a:r>
              <a:rPr lang="en-GB" dirty="0" err="1" smtClean="0">
                <a:solidFill>
                  <a:schemeClr val="accent6"/>
                </a:solidFill>
                <a:latin typeface="Arial" pitchFamily="34" charset="0"/>
              </a:rPr>
              <a:t>nemen</a:t>
            </a:r>
            <a:r>
              <a:rPr lang="en-GB" dirty="0" smtClean="0">
                <a:solidFill>
                  <a:schemeClr val="accent6"/>
                </a:solidFill>
                <a:latin typeface="Arial" pitchFamily="34" charset="0"/>
              </a:rPr>
              <a:t>), 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maar </a:t>
            </a:r>
            <a:r>
              <a:rPr lang="en-GB" i="1" dirty="0">
                <a:solidFill>
                  <a:schemeClr val="accent6"/>
                </a:solidFill>
                <a:latin typeface="Arial" pitchFamily="34" charset="0"/>
              </a:rPr>
              <a:t>E. coli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kan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het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niet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metaboliseren</a:t>
            </a:r>
            <a:endParaRPr lang="en-GB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Na &gt; 30,000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generaties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,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heeft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1 v/d 12 </a:t>
            </a:r>
            <a:r>
              <a:rPr lang="en-GB" i="1" dirty="0">
                <a:solidFill>
                  <a:schemeClr val="accent6"/>
                </a:solidFill>
                <a:latin typeface="Arial" pitchFamily="34" charset="0"/>
              </a:rPr>
              <a:t>E. coli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populaties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dit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toch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nl-NL" dirty="0">
                <a:solidFill>
                  <a:schemeClr val="accent6"/>
                </a:solidFill>
                <a:latin typeface="Arial" pitchFamily="34" charset="0"/>
              </a:rPr>
              <a:t>“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geleerd</a:t>
            </a:r>
            <a:r>
              <a:rPr lang="en-GB" altLang="nl-NL" dirty="0">
                <a:solidFill>
                  <a:schemeClr val="accent6"/>
                </a:solidFill>
                <a:latin typeface="Arial" pitchFamily="34" charset="0"/>
              </a:rPr>
              <a:t>”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en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daardoor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een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enorm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fitnessvoordeel</a:t>
            </a:r>
            <a:endParaRPr lang="en-GB" altLang="ja-JP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Toen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had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elke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populatie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&gt; 10</a:t>
            </a:r>
            <a:r>
              <a:rPr lang="en-GB" baseline="30000" dirty="0">
                <a:solidFill>
                  <a:schemeClr val="accent6"/>
                </a:solidFill>
                <a:latin typeface="Arial" pitchFamily="34" charset="0"/>
              </a:rPr>
              <a:t>9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mutaties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uitgeprobeerd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!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Waarom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duurde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evolutie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citraat-metabolisme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zo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 </a:t>
            </a:r>
            <a:r>
              <a:rPr lang="en-GB" dirty="0" err="1">
                <a:solidFill>
                  <a:srgbClr val="2D2DB9"/>
                </a:solidFill>
                <a:latin typeface="Arial" pitchFamily="34" charset="0"/>
              </a:rPr>
              <a:t>lang</a:t>
            </a:r>
            <a:r>
              <a:rPr lang="en-GB" dirty="0">
                <a:solidFill>
                  <a:srgbClr val="2D2DB9"/>
                </a:solidFill>
                <a:latin typeface="Arial" pitchFamily="34" charset="0"/>
              </a:rPr>
              <a:t>? </a:t>
            </a:r>
            <a:endParaRPr lang="en-US" dirty="0">
              <a:solidFill>
                <a:srgbClr val="2D2DB9"/>
              </a:solidFill>
              <a:latin typeface="Arial" pitchFamily="34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73984" y="4339456"/>
            <a:ext cx="8424863" cy="2116310"/>
            <a:chOff x="466725" y="4297363"/>
            <a:chExt cx="8425251" cy="2116123"/>
          </a:xfrm>
        </p:grpSpPr>
        <p:pic>
          <p:nvPicPr>
            <p:cNvPr id="7" name="Picture 5" descr="Fig. 1.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4297363"/>
              <a:ext cx="4191000" cy="176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787331" y="6105538"/>
              <a:ext cx="4032436" cy="3079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107763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en-GB" sz="1400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(Blount </a:t>
              </a:r>
              <a:r>
                <a:rPr lang="en-GB" sz="1400" i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et al</a:t>
              </a:r>
              <a:r>
                <a:rPr lang="en-GB" sz="1400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. 2008 </a:t>
              </a:r>
              <a:r>
                <a:rPr lang="en-GB" sz="1400" i="1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PNAS</a:t>
              </a:r>
              <a:r>
                <a:rPr lang="en-GB" sz="1400" dirty="0" smtClean="0">
                  <a:solidFill>
                    <a:schemeClr val="accent2">
                      <a:lumMod val="50000"/>
                    </a:schemeClr>
                  </a:solidFill>
                  <a:latin typeface="Arial" charset="0"/>
                </a:rPr>
                <a:t>)</a:t>
              </a:r>
              <a:endParaRPr lang="en-US" sz="14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endParaRPr>
            </a:p>
          </p:txBody>
        </p:sp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331" y="4355573"/>
              <a:ext cx="4104645" cy="12462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30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Een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evolutionaire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innovatie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16</a:t>
            </a:fld>
            <a:endParaRPr lang="en-GB" dirty="0"/>
          </a:p>
        </p:txBody>
      </p:sp>
      <p:pic>
        <p:nvPicPr>
          <p:cNvPr id="5" name="Picture 4" descr="Fig. 3.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720975"/>
            <a:ext cx="3470275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323850" y="1268413"/>
            <a:ext cx="398145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0000FF"/>
                </a:solidFill>
                <a:latin typeface="Arial" pitchFamily="34" charset="0"/>
              </a:rPr>
              <a:t>H1</a:t>
            </a:r>
            <a:r>
              <a:rPr lang="en-GB" sz="2000" dirty="0">
                <a:latin typeface="Arial" pitchFamily="34" charset="0"/>
              </a:rPr>
              <a:t>: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cit</a:t>
            </a:r>
            <a:r>
              <a:rPr lang="en-GB" sz="2000" baseline="30000" dirty="0">
                <a:solidFill>
                  <a:schemeClr val="accent6"/>
                </a:solidFill>
                <a:latin typeface="Arial" pitchFamily="34" charset="0"/>
              </a:rPr>
              <a:t>+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mutatie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zeer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zeldzaam</a:t>
            </a:r>
            <a:endParaRPr lang="en-GB" sz="2000" dirty="0">
              <a:solidFill>
                <a:schemeClr val="accent6"/>
              </a:solidFill>
              <a:latin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GB" sz="2000" b="1" dirty="0">
                <a:solidFill>
                  <a:srgbClr val="FF0000"/>
                </a:solidFill>
                <a:latin typeface="Arial" pitchFamily="34" charset="0"/>
              </a:rPr>
              <a:t>H2</a:t>
            </a:r>
            <a:r>
              <a:rPr lang="en-GB" sz="2000" dirty="0">
                <a:latin typeface="Arial" pitchFamily="34" charset="0"/>
              </a:rPr>
              <a:t>: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cit</a:t>
            </a:r>
            <a:r>
              <a:rPr lang="en-GB" sz="2000" baseline="30000" dirty="0">
                <a:solidFill>
                  <a:schemeClr val="accent6"/>
                </a:solidFill>
                <a:latin typeface="Arial" pitchFamily="34" charset="0"/>
              </a:rPr>
              <a:t>+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fenotype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pas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mogelijk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sz="2000" dirty="0" err="1">
                <a:solidFill>
                  <a:schemeClr val="accent6"/>
                </a:solidFill>
                <a:latin typeface="Arial" pitchFamily="34" charset="0"/>
              </a:rPr>
              <a:t>na</a:t>
            </a:r>
            <a:r>
              <a:rPr lang="en-GB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nl-NL" sz="2000" dirty="0">
                <a:solidFill>
                  <a:schemeClr val="accent6"/>
                </a:solidFill>
                <a:latin typeface="Arial" pitchFamily="34" charset="0"/>
              </a:rPr>
              <a:t>‘</a:t>
            </a:r>
            <a:r>
              <a:rPr lang="en-GB" altLang="ja-JP" sz="2000" dirty="0" err="1">
                <a:solidFill>
                  <a:schemeClr val="accent6"/>
                </a:solidFill>
                <a:latin typeface="Arial" pitchFamily="34" charset="0"/>
              </a:rPr>
              <a:t>voorbereidende</a:t>
            </a:r>
            <a:r>
              <a:rPr lang="en-GB" altLang="nl-NL" sz="2000" dirty="0">
                <a:solidFill>
                  <a:schemeClr val="accent6"/>
                </a:solidFill>
                <a:latin typeface="Arial" pitchFamily="34" charset="0"/>
              </a:rPr>
              <a:t>’</a:t>
            </a:r>
            <a:r>
              <a:rPr lang="en-GB" altLang="ja-JP" sz="2000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sz="2000" dirty="0" err="1">
                <a:solidFill>
                  <a:schemeClr val="accent6"/>
                </a:solidFill>
                <a:latin typeface="Arial" pitchFamily="34" charset="0"/>
              </a:rPr>
              <a:t>mutaties</a:t>
            </a:r>
            <a:endParaRPr lang="en-US" sz="2000" dirty="0">
              <a:solidFill>
                <a:schemeClr val="accent6"/>
              </a:solidFill>
              <a:latin typeface="Arial" pitchFamily="34" charset="0"/>
            </a:endParaRPr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4449762" y="1700213"/>
            <a:ext cx="4298950" cy="2776537"/>
            <a:chOff x="2712" y="1227"/>
            <a:chExt cx="2708" cy="1749"/>
          </a:xfrm>
        </p:grpSpPr>
        <p:pic>
          <p:nvPicPr>
            <p:cNvPr id="8" name="Picture 9" descr="Fig. 4.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12" y="1596"/>
              <a:ext cx="2640" cy="1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2880" y="1227"/>
              <a:ext cx="2540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en-US" sz="2000" dirty="0" err="1" smtClean="0">
                  <a:solidFill>
                    <a:srgbClr val="002060"/>
                  </a:solidFill>
                  <a:latin typeface="Arial" charset="0"/>
                </a:rPr>
                <a:t>Mutatiesnelheid</a:t>
              </a:r>
              <a:r>
                <a:rPr lang="en-US" sz="2000" dirty="0" smtClean="0">
                  <a:solidFill>
                    <a:srgbClr val="002060"/>
                  </a:solidFill>
                  <a:latin typeface="Arial" charset="0"/>
                </a:rPr>
                <a:t> → </a:t>
              </a:r>
              <a:r>
                <a:rPr lang="en-US" sz="2000" dirty="0" err="1" smtClean="0">
                  <a:solidFill>
                    <a:srgbClr val="002060"/>
                  </a:solidFill>
                  <a:latin typeface="Arial" charset="0"/>
                </a:rPr>
                <a:t>cit</a:t>
              </a:r>
              <a:r>
                <a:rPr lang="en-US" sz="2000" baseline="30000" dirty="0" smtClean="0">
                  <a:solidFill>
                    <a:srgbClr val="002060"/>
                  </a:solidFill>
                  <a:latin typeface="Arial" charset="0"/>
                </a:rPr>
                <a:t>+</a:t>
              </a:r>
              <a:r>
                <a:rPr lang="en-US" sz="2000" dirty="0" smtClean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en-US" sz="2000" dirty="0" err="1" smtClean="0">
                  <a:solidFill>
                    <a:srgbClr val="002060"/>
                  </a:solidFill>
                  <a:latin typeface="Arial" charset="0"/>
                </a:rPr>
                <a:t>fenotype</a:t>
              </a:r>
              <a:endParaRPr lang="en-US" sz="2000" dirty="0" smtClean="0">
                <a:solidFill>
                  <a:srgbClr val="002060"/>
                </a:solidFill>
                <a:latin typeface="Arial" charset="0"/>
              </a:endParaRPr>
            </a:p>
          </p:txBody>
        </p:sp>
      </p:grpSp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23404" y="5096182"/>
            <a:ext cx="856907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ＭＳ Ｐゴシック" pitchFamily="34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GB" dirty="0" err="1" smtClean="0">
                <a:solidFill>
                  <a:schemeClr val="accent6"/>
                </a:solidFill>
                <a:latin typeface="Arial" pitchFamily="34" charset="0"/>
              </a:rPr>
              <a:t>Dus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, </a:t>
            </a:r>
            <a:r>
              <a:rPr lang="en-GB" dirty="0" err="1">
                <a:solidFill>
                  <a:schemeClr val="accent6"/>
                </a:solidFill>
                <a:latin typeface="Arial" pitchFamily="34" charset="0"/>
              </a:rPr>
              <a:t>evolutie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 smtClean="0">
                <a:solidFill>
                  <a:schemeClr val="accent6"/>
                </a:solidFill>
                <a:latin typeface="Arial" pitchFamily="34" charset="0"/>
              </a:rPr>
              <a:t>citraat</a:t>
            </a:r>
            <a:r>
              <a:rPr lang="en-GB" dirty="0" smtClean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 smtClean="0">
                <a:solidFill>
                  <a:schemeClr val="accent6"/>
                </a:solidFill>
                <a:latin typeface="Arial" pitchFamily="34" charset="0"/>
              </a:rPr>
              <a:t>metabolisme</a:t>
            </a:r>
            <a:r>
              <a:rPr lang="en-GB" dirty="0" smtClean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 err="1" smtClean="0">
                <a:solidFill>
                  <a:schemeClr val="accent6"/>
                </a:solidFill>
                <a:latin typeface="Arial" pitchFamily="34" charset="0"/>
              </a:rPr>
              <a:t>afhankelijk</a:t>
            </a:r>
            <a:r>
              <a:rPr lang="en-GB" dirty="0" smtClean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dirty="0">
                <a:solidFill>
                  <a:schemeClr val="accent6"/>
                </a:solidFill>
                <a:latin typeface="Arial" pitchFamily="34" charset="0"/>
              </a:rPr>
              <a:t>van </a:t>
            </a:r>
            <a:r>
              <a:rPr lang="en-GB" altLang="ja-JP" dirty="0" err="1" smtClean="0">
                <a:solidFill>
                  <a:schemeClr val="accent6"/>
                </a:solidFill>
                <a:latin typeface="Arial" pitchFamily="34" charset="0"/>
              </a:rPr>
              <a:t>eerdere</a:t>
            </a:r>
            <a:r>
              <a:rPr lang="en-GB" altLang="ja-JP" dirty="0" smtClean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mutaties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die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toevallig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>
                <a:solidFill>
                  <a:schemeClr val="accent6"/>
                </a:solidFill>
                <a:latin typeface="Arial" pitchFamily="34" charset="0"/>
              </a:rPr>
              <a:t>aanwezig</a:t>
            </a:r>
            <a:r>
              <a:rPr lang="en-GB" altLang="ja-JP" dirty="0">
                <a:solidFill>
                  <a:schemeClr val="accent6"/>
                </a:solidFill>
                <a:latin typeface="Arial" pitchFamily="34" charset="0"/>
              </a:rPr>
              <a:t> </a:t>
            </a:r>
            <a:r>
              <a:rPr lang="en-GB" altLang="ja-JP" dirty="0" err="1" smtClean="0">
                <a:solidFill>
                  <a:schemeClr val="accent6"/>
                </a:solidFill>
                <a:latin typeface="Arial" pitchFamily="34" charset="0"/>
              </a:rPr>
              <a:t>waren</a:t>
            </a:r>
            <a:r>
              <a:rPr lang="en-GB" altLang="ja-JP" dirty="0" smtClean="0">
                <a:solidFill>
                  <a:schemeClr val="accent6"/>
                </a:solidFill>
                <a:latin typeface="Arial" pitchFamily="34" charset="0"/>
              </a:rPr>
              <a:t> (</a:t>
            </a:r>
            <a:r>
              <a:rPr lang="en-GB" altLang="ja-JP" dirty="0" smtClean="0">
                <a:solidFill>
                  <a:srgbClr val="FF0000"/>
                </a:solidFill>
                <a:latin typeface="Arial" pitchFamily="34" charset="0"/>
              </a:rPr>
              <a:t>H2</a:t>
            </a:r>
            <a:r>
              <a:rPr lang="en-GB" altLang="ja-JP" dirty="0" smtClean="0">
                <a:solidFill>
                  <a:schemeClr val="accent6"/>
                </a:solidFill>
                <a:latin typeface="Arial" pitchFamily="34" charset="0"/>
              </a:rPr>
              <a:t>)</a:t>
            </a:r>
            <a:endParaRPr lang="en-US" dirty="0">
              <a:solidFill>
                <a:schemeClr val="accent6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5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sz="3200" dirty="0">
                <a:solidFill>
                  <a:srgbClr val="0B0581"/>
                </a:solidFill>
                <a:cs typeface="Arial"/>
              </a:rPr>
              <a:t>De routeplanner van </a:t>
            </a:r>
            <a:r>
              <a:rPr lang="nl-NL" sz="3200" dirty="0" smtClean="0">
                <a:solidFill>
                  <a:srgbClr val="0B0581"/>
                </a:solidFill>
                <a:cs typeface="Arial"/>
              </a:rPr>
              <a:t>evolutie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17</a:t>
            </a:fld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523875" y="1438275"/>
            <a:ext cx="5457825" cy="1809750"/>
          </a:xfrm>
          <a:prstGeom prst="roundRect">
            <a:avLst/>
          </a:prstGeom>
          <a:solidFill>
            <a:schemeClr val="accent3"/>
          </a:solidFill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7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590550" y="1292324"/>
            <a:ext cx="7810500" cy="2381151"/>
          </a:xfrm>
        </p:spPr>
        <p:txBody>
          <a:bodyPr/>
          <a:lstStyle/>
          <a:p>
            <a:pPr marL="514350" indent="-514350">
              <a:lnSpc>
                <a:spcPct val="200000"/>
              </a:lnSpc>
              <a:buFont typeface="+mj-lt"/>
              <a:buAutoNum type="romanLcPeriod"/>
            </a:pPr>
            <a:r>
              <a:rPr lang="nl-NL" sz="2800" dirty="0" smtClean="0">
                <a:solidFill>
                  <a:srgbClr val="0070C0"/>
                </a:solidFill>
                <a:latin typeface="Arial"/>
                <a:cs typeface="Arial"/>
              </a:rPr>
              <a:t>Wat zijn de mogelijke routes?</a:t>
            </a:r>
          </a:p>
          <a:p>
            <a:pPr marL="514350" indent="-514350">
              <a:lnSpc>
                <a:spcPct val="200000"/>
              </a:lnSpc>
              <a:buFont typeface="+mj-lt"/>
              <a:buAutoNum type="romanLcPeriod"/>
            </a:pPr>
            <a:r>
              <a:rPr lang="nl-NL" sz="2800" dirty="0" smtClean="0">
                <a:solidFill>
                  <a:srgbClr val="0070C0"/>
                </a:solidFill>
                <a:latin typeface="Arial"/>
                <a:cs typeface="Arial"/>
              </a:rPr>
              <a:t>Hoe kiest evolutie hieruit?</a:t>
            </a:r>
            <a:endParaRPr lang="nl-NL" sz="2800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8" name="Tijdelijke aanduiding voor dianummer 3"/>
          <p:cNvSpPr txBox="1">
            <a:spLocks/>
          </p:cNvSpPr>
          <p:nvPr/>
        </p:nvSpPr>
        <p:spPr>
          <a:xfrm>
            <a:off x="8519145" y="6408000"/>
            <a:ext cx="468000" cy="164250"/>
          </a:xfrm>
          <a:prstGeom prst="rect">
            <a:avLst/>
          </a:prstGeom>
          <a:noFill/>
        </p:spPr>
        <p:txBody>
          <a:bodyPr wrap="square" tIns="0" rIns="36000" bIns="0" rtlCol="0">
            <a:noAutofit/>
          </a:bodyPr>
          <a:lstStyle>
            <a:defPPr>
              <a:defRPr lang="nl-N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lang="nl-NL" sz="900" kern="1200" smtClean="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9pPr>
          </a:lstStyle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17</a:t>
            </a:fld>
            <a:endParaRPr lang="en-GB" dirty="0"/>
          </a:p>
        </p:txBody>
      </p:sp>
      <p:pic>
        <p:nvPicPr>
          <p:cNvPr id="9" name="Afbeelding 5" descr="Screen shot 2016-03-23 at 21.39.29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61" t="29111" r="18473" b="17111"/>
          <a:stretch/>
        </p:blipFill>
        <p:spPr>
          <a:xfrm rot="20714233">
            <a:off x="3474765" y="2448095"/>
            <a:ext cx="5013870" cy="361118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90143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3" y="1262399"/>
            <a:ext cx="4518897" cy="4113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18</a:t>
            </a:fld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6675" y="230188"/>
            <a:ext cx="8972607" cy="791650"/>
          </a:xfrm>
        </p:spPr>
        <p:txBody>
          <a:bodyPr/>
          <a:lstStyle/>
          <a:p>
            <a:r>
              <a:rPr lang="en-GB" dirty="0" err="1" smtClean="0">
                <a:solidFill>
                  <a:srgbClr val="0B0581"/>
                </a:solidFill>
              </a:rPr>
              <a:t>Fitnesslandschap</a:t>
            </a:r>
            <a:r>
              <a:rPr lang="en-GB" dirty="0" smtClean="0">
                <a:solidFill>
                  <a:srgbClr val="0B0581"/>
                </a:solidFill>
              </a:rPr>
              <a:t>: </a:t>
            </a:r>
            <a:r>
              <a:rPr lang="en-GB" dirty="0" err="1" smtClean="0">
                <a:solidFill>
                  <a:srgbClr val="0B0581"/>
                </a:solidFill>
              </a:rPr>
              <a:t>berglandschap</a:t>
            </a:r>
            <a:r>
              <a:rPr lang="en-GB" dirty="0" smtClean="0">
                <a:solidFill>
                  <a:srgbClr val="0B0581"/>
                </a:solidFill>
              </a:rPr>
              <a:t> van </a:t>
            </a:r>
            <a:r>
              <a:rPr lang="en-GB" dirty="0" err="1" smtClean="0">
                <a:solidFill>
                  <a:srgbClr val="0B0581"/>
                </a:solidFill>
              </a:rPr>
              <a:t>evolutie</a:t>
            </a:r>
            <a:endParaRPr lang="en-GB" dirty="0">
              <a:solidFill>
                <a:srgbClr val="0B0581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408" y="1529098"/>
            <a:ext cx="1790342" cy="2379951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bg2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336948">
            <a:off x="1136273" y="4530346"/>
            <a:ext cx="2083177" cy="297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(credit: E. </a:t>
            </a:r>
            <a:r>
              <a:rPr lang="en-GB" sz="1200" dirty="0" err="1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Koonin</a:t>
            </a: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)</a:t>
            </a:r>
          </a:p>
        </p:txBody>
      </p:sp>
      <p:grpSp>
        <p:nvGrpSpPr>
          <p:cNvPr id="3" name="Groeperen 2"/>
          <p:cNvGrpSpPr/>
          <p:nvPr/>
        </p:nvGrpSpPr>
        <p:grpSpPr>
          <a:xfrm>
            <a:off x="3752850" y="5139657"/>
            <a:ext cx="5143500" cy="965868"/>
            <a:chOff x="3752850" y="5139657"/>
            <a:chExt cx="5143500" cy="965868"/>
          </a:xfrm>
        </p:grpSpPr>
        <p:sp>
          <p:nvSpPr>
            <p:cNvPr id="2" name="Rounded Rectangle 1"/>
            <p:cNvSpPr/>
            <p:nvPr/>
          </p:nvSpPr>
          <p:spPr>
            <a:xfrm>
              <a:off x="3752850" y="5139657"/>
              <a:ext cx="5143500" cy="965868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905250" y="5177757"/>
              <a:ext cx="49911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Enorm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aantal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mogelijkheden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... </a:t>
              </a:r>
            </a:p>
            <a:p>
              <a:pPr>
                <a:spcAft>
                  <a:spcPts val="1200"/>
                </a:spcAft>
              </a:pP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... maar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beperkt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aantal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“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oplossingen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”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734408" y="3909049"/>
            <a:ext cx="18192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Sewall Wright (1889-1988)</a:t>
            </a:r>
          </a:p>
        </p:txBody>
      </p:sp>
    </p:spTree>
    <p:extLst>
      <p:ext uri="{BB962C8B-B14F-4D97-AF65-F5344CB8AC3E}">
        <p14:creationId xmlns:p14="http://schemas.microsoft.com/office/powerpoint/2010/main" val="300998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Evolutie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als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woordspelletje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19</a:t>
            </a:fld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411607" y="1390583"/>
            <a:ext cx="6075080" cy="3706096"/>
            <a:chOff x="1727684" y="1297325"/>
            <a:chExt cx="6075080" cy="2809364"/>
          </a:xfrm>
        </p:grpSpPr>
        <p:sp>
          <p:nvSpPr>
            <p:cNvPr id="6" name="TextBox 5"/>
            <p:cNvSpPr txBox="1"/>
            <p:nvPr/>
          </p:nvSpPr>
          <p:spPr>
            <a:xfrm>
              <a:off x="4312965" y="1297325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word</a:t>
              </a:r>
              <a:endParaRPr lang="en-GB" sz="2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70672" y="1854348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gord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50528" y="1854349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werd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13631" y="1854349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wond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796136" y="1854348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wore</a:t>
              </a:r>
              <a:endParaRPr lang="en-GB" sz="2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61533" y="2492896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gond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56738" y="2492896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gore</a:t>
              </a:r>
              <a:endParaRPr lang="en-GB" sz="2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65993" y="2493227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wend</a:t>
              </a:r>
              <a:endParaRPr lang="en-GB" sz="2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436096" y="2492896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were</a:t>
              </a:r>
              <a:endParaRPr lang="en-GB" sz="2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7684" y="2482231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gerd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89913" y="2482562"/>
              <a:ext cx="1112851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wone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74640" y="3119892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gend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74883" y="3119892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gere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63988" y="3141297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gone</a:t>
              </a:r>
              <a:endParaRPr lang="en-GB" sz="2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465777" y="3119561"/>
              <a:ext cx="1224136" cy="349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err="1" smtClean="0">
                  <a:solidFill>
                    <a:schemeClr val="bg1">
                      <a:lumMod val="50000"/>
                    </a:schemeClr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wene</a:t>
              </a:r>
              <a:endParaRPr lang="en-GB" sz="24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29336" y="3645024"/>
              <a:ext cx="12241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 smtClean="0">
                  <a:solidFill>
                    <a:srgbClr val="000000"/>
                  </a:solidFill>
                  <a:latin typeface="Courier New" panose="02070309020205020404" pitchFamily="49" charset="0"/>
                  <a:cs typeface="Courier New" panose="02070309020205020404" pitchFamily="49" charset="0"/>
                </a:rPr>
                <a:t>gene</a:t>
              </a:r>
              <a:endParaRPr lang="en-GB" sz="2400" b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endParaRPr>
            </a:p>
          </p:txBody>
        </p:sp>
        <p:cxnSp>
          <p:nvCxnSpPr>
            <p:cNvPr id="22" name="Straight Arrow Connector 21"/>
            <p:cNvCxnSpPr>
              <a:endCxn id="7" idx="0"/>
            </p:cNvCxnSpPr>
            <p:nvPr/>
          </p:nvCxnSpPr>
          <p:spPr>
            <a:xfrm flipH="1">
              <a:off x="3382740" y="1666657"/>
              <a:ext cx="1290266" cy="18769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endCxn id="8" idx="0"/>
            </p:cNvCxnSpPr>
            <p:nvPr/>
          </p:nvCxnSpPr>
          <p:spPr>
            <a:xfrm flipH="1">
              <a:off x="4362596" y="1666657"/>
              <a:ext cx="562438" cy="18769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endCxn id="9" idx="0"/>
            </p:cNvCxnSpPr>
            <p:nvPr/>
          </p:nvCxnSpPr>
          <p:spPr>
            <a:xfrm>
              <a:off x="4925033" y="1666657"/>
              <a:ext cx="400666" cy="187692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endCxn id="10" idx="0"/>
            </p:cNvCxnSpPr>
            <p:nvPr/>
          </p:nvCxnSpPr>
          <p:spPr>
            <a:xfrm>
              <a:off x="5125366" y="1666657"/>
              <a:ext cx="1282838" cy="187690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>
              <a:endCxn id="15" idx="0"/>
            </p:cNvCxnSpPr>
            <p:nvPr/>
          </p:nvCxnSpPr>
          <p:spPr>
            <a:xfrm flipH="1">
              <a:off x="2339752" y="2213016"/>
              <a:ext cx="864096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endCxn id="11" idx="0"/>
            </p:cNvCxnSpPr>
            <p:nvPr/>
          </p:nvCxnSpPr>
          <p:spPr>
            <a:xfrm flipH="1">
              <a:off x="3273601" y="2213016"/>
              <a:ext cx="109140" cy="279880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endCxn id="12" idx="0"/>
            </p:cNvCxnSpPr>
            <p:nvPr/>
          </p:nvCxnSpPr>
          <p:spPr>
            <a:xfrm>
              <a:off x="3628747" y="2223681"/>
              <a:ext cx="540059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>
              <a:off x="3203848" y="2223681"/>
              <a:ext cx="1094619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4362596" y="2213347"/>
              <a:ext cx="572560" cy="27954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4376732" y="2213347"/>
              <a:ext cx="1419404" cy="27954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3923929" y="2223681"/>
              <a:ext cx="1152127" cy="26921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endCxn id="13" idx="0"/>
            </p:cNvCxnSpPr>
            <p:nvPr/>
          </p:nvCxnSpPr>
          <p:spPr>
            <a:xfrm flipH="1">
              <a:off x="5078061" y="2213016"/>
              <a:ext cx="207012" cy="280211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5537101" y="2223681"/>
              <a:ext cx="1051123" cy="26921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>
              <a:off x="4463989" y="2213016"/>
              <a:ext cx="1613856" cy="280211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10" idx="2"/>
              <a:endCxn id="14" idx="0"/>
            </p:cNvCxnSpPr>
            <p:nvPr/>
          </p:nvCxnSpPr>
          <p:spPr>
            <a:xfrm flipH="1">
              <a:off x="6048164" y="2316013"/>
              <a:ext cx="360040" cy="17688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endCxn id="16" idx="0"/>
            </p:cNvCxnSpPr>
            <p:nvPr/>
          </p:nvCxnSpPr>
          <p:spPr>
            <a:xfrm>
              <a:off x="6689913" y="2213347"/>
              <a:ext cx="556426" cy="269214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stCxn id="15" idx="2"/>
            </p:cNvCxnSpPr>
            <p:nvPr/>
          </p:nvCxnSpPr>
          <p:spPr>
            <a:xfrm>
              <a:off x="2339752" y="2832191"/>
              <a:ext cx="540060" cy="276705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088829" y="2862228"/>
              <a:ext cx="1209638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1" idx="2"/>
              <a:endCxn id="17" idx="0"/>
            </p:cNvCxnSpPr>
            <p:nvPr/>
          </p:nvCxnSpPr>
          <p:spPr>
            <a:xfrm>
              <a:off x="3273601" y="2842856"/>
              <a:ext cx="13107" cy="277036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3851920" y="2862228"/>
              <a:ext cx="1184628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endCxn id="18" idx="0"/>
            </p:cNvCxnSpPr>
            <p:nvPr/>
          </p:nvCxnSpPr>
          <p:spPr>
            <a:xfrm>
              <a:off x="4168806" y="2862228"/>
              <a:ext cx="18145" cy="25766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H="1">
              <a:off x="3716917" y="2862228"/>
              <a:ext cx="1319631" cy="25766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5472100" y="2862228"/>
              <a:ext cx="425041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4673005" y="2862228"/>
              <a:ext cx="1224136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endCxn id="20" idx="0"/>
            </p:cNvCxnSpPr>
            <p:nvPr/>
          </p:nvCxnSpPr>
          <p:spPr>
            <a:xfrm>
              <a:off x="6048164" y="2862228"/>
              <a:ext cx="29681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H="1">
              <a:off x="5436096" y="2862228"/>
              <a:ext cx="1152128" cy="257333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H="1">
              <a:off x="6408204" y="2862228"/>
              <a:ext cx="763363" cy="27906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23929" y="3488893"/>
              <a:ext cx="680572" cy="22813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>
              <a:off x="4604501" y="3488893"/>
              <a:ext cx="194518" cy="22813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4925033" y="3456289"/>
              <a:ext cx="211021" cy="249875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H="1">
              <a:off x="5234570" y="3488893"/>
              <a:ext cx="662571" cy="228139"/>
            </a:xfrm>
            <a:prstGeom prst="straightConnector1">
              <a:avLst/>
            </a:prstGeom>
            <a:ln w="127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19" idx="0"/>
            </p:cNvCxnSpPr>
            <p:nvPr/>
          </p:nvCxnSpPr>
          <p:spPr>
            <a:xfrm>
              <a:off x="4264215" y="2862228"/>
              <a:ext cx="811841" cy="279069"/>
            </a:xfrm>
            <a:prstGeom prst="straightConnector1">
              <a:avLst/>
            </a:prstGeom>
            <a:ln w="25400">
              <a:solidFill>
                <a:schemeClr val="accent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eperen 53"/>
          <p:cNvGrpSpPr/>
          <p:nvPr/>
        </p:nvGrpSpPr>
        <p:grpSpPr>
          <a:xfrm>
            <a:off x="573532" y="5096679"/>
            <a:ext cx="7865618" cy="1094571"/>
            <a:chOff x="573532" y="5096679"/>
            <a:chExt cx="7865618" cy="1094571"/>
          </a:xfrm>
        </p:grpSpPr>
        <p:sp>
          <p:nvSpPr>
            <p:cNvPr id="3" name="Rounded Rectangle 2"/>
            <p:cNvSpPr/>
            <p:nvPr/>
          </p:nvSpPr>
          <p:spPr>
            <a:xfrm>
              <a:off x="573532" y="5096679"/>
              <a:ext cx="7865618" cy="1094571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34400" y="5108069"/>
              <a:ext cx="7747600" cy="9534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...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ook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aantal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begaanbare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routes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naar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oplossing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is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beperkt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door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niet-functionele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tussenstappen</a:t>
              </a:r>
              <a:endParaRPr lang="en-GB" sz="2000" dirty="0" smtClean="0">
                <a:solidFill>
                  <a:srgbClr val="0070C0"/>
                </a:solidFill>
                <a:latin typeface="Verdana" pitchFamily="34" charset="0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071" y="1674448"/>
            <a:ext cx="1857438" cy="2424531"/>
          </a:xfrm>
          <a:prstGeom prst="rect">
            <a:avLst/>
          </a:prstGeom>
          <a:noFill/>
          <a:ln>
            <a:noFill/>
          </a:ln>
          <a:effectLst>
            <a:outerShdw blurRad="127000" dist="50800" dir="54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91"/>
          <p:cNvSpPr txBox="1"/>
          <p:nvPr/>
        </p:nvSpPr>
        <p:spPr>
          <a:xfrm>
            <a:off x="6702465" y="4139396"/>
            <a:ext cx="2152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Verdana" pitchFamily="34" charset="0"/>
              </a:rPr>
              <a:t>John Maynard Smith (1920-2004)</a:t>
            </a:r>
          </a:p>
        </p:txBody>
      </p:sp>
    </p:spTree>
    <p:extLst>
      <p:ext uri="{BB962C8B-B14F-4D97-AF65-F5344CB8AC3E}">
        <p14:creationId xmlns:p14="http://schemas.microsoft.com/office/powerpoint/2010/main" val="246978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  <a:latin typeface="+mj-lt"/>
                <a:cs typeface="Arial"/>
              </a:rPr>
              <a:t>Evolutie</a:t>
            </a:r>
            <a:r>
              <a:rPr lang="en-GB" sz="3200" dirty="0" smtClean="0">
                <a:solidFill>
                  <a:srgbClr val="0B0581"/>
                </a:solidFill>
                <a:latin typeface="+mj-lt"/>
                <a:cs typeface="Arial"/>
              </a:rPr>
              <a:t> in het </a:t>
            </a:r>
            <a:r>
              <a:rPr lang="en-GB" sz="3200" dirty="0" err="1" smtClean="0">
                <a:solidFill>
                  <a:srgbClr val="0B0581"/>
                </a:solidFill>
                <a:latin typeface="+mj-lt"/>
                <a:cs typeface="Arial"/>
              </a:rPr>
              <a:t>verleden</a:t>
            </a:r>
            <a:endParaRPr lang="en-GB" sz="3200" dirty="0">
              <a:solidFill>
                <a:srgbClr val="0B0581"/>
              </a:solidFill>
              <a:latin typeface="+mj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</a:t>
            </a:fld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99" y="1097883"/>
            <a:ext cx="4180461" cy="5648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" y="1097883"/>
            <a:ext cx="4155955" cy="3045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0" y="3842209"/>
            <a:ext cx="4168972" cy="2904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38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83"/>
          <a:stretch/>
        </p:blipFill>
        <p:spPr bwMode="auto">
          <a:xfrm>
            <a:off x="0" y="1095375"/>
            <a:ext cx="9143999" cy="576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20</a:t>
            </a:fld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0" y="6485816"/>
            <a:ext cx="22479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GB" sz="1400" dirty="0" smtClean="0">
                <a:solidFill>
                  <a:schemeClr val="bg1"/>
                </a:solidFill>
                <a:latin typeface="Verdana" pitchFamily="34" charset="0"/>
              </a:rPr>
              <a:t>(credit: Elisa Carolus)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Experimentele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fitnesslandschappen</a:t>
            </a:r>
            <a:endParaRPr lang="en-GB" sz="3200" dirty="0">
              <a:solidFill>
                <a:srgbClr val="0B058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26"/>
          <a:stretch/>
        </p:blipFill>
        <p:spPr bwMode="auto">
          <a:xfrm>
            <a:off x="5638798" y="3955717"/>
            <a:ext cx="3341687" cy="2546350"/>
          </a:xfrm>
          <a:prstGeom prst="rect">
            <a:avLst/>
          </a:prstGeom>
          <a:noFill/>
          <a:ln>
            <a:noFill/>
          </a:ln>
          <a:effectLst>
            <a:outerShdw blurRad="127000" dist="35921" dir="2700000" algn="ctr" rotWithShape="0">
              <a:schemeClr val="accent6">
                <a:alpha val="4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94734" y="6503985"/>
            <a:ext cx="360441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bg1"/>
                </a:solidFill>
                <a:latin typeface="Verdana" pitchFamily="34" charset="0"/>
              </a:rPr>
              <a:t>(de Visser &amp; Krug 2014 </a:t>
            </a:r>
            <a:r>
              <a:rPr lang="en-GB" sz="1200" i="1" dirty="0" smtClean="0">
                <a:solidFill>
                  <a:schemeClr val="bg1"/>
                </a:solidFill>
                <a:latin typeface="Verdana" pitchFamily="34" charset="0"/>
              </a:rPr>
              <a:t>Nat. Rev. Genet</a:t>
            </a:r>
            <a:r>
              <a:rPr lang="en-GB" sz="1200" dirty="0" smtClean="0">
                <a:solidFill>
                  <a:schemeClr val="bg1"/>
                </a:solidFill>
                <a:latin typeface="Verdana" pitchFamily="34" charset="0"/>
              </a:rPr>
              <a:t>.)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61925" y="4483100"/>
            <a:ext cx="4885866" cy="1460500"/>
            <a:chOff x="161925" y="4483100"/>
            <a:chExt cx="4885866" cy="1460500"/>
          </a:xfrm>
        </p:grpSpPr>
        <p:sp>
          <p:nvSpPr>
            <p:cNvPr id="7" name="Afgeronde rechthoek 6"/>
            <p:cNvSpPr/>
            <p:nvPr/>
          </p:nvSpPr>
          <p:spPr>
            <a:xfrm>
              <a:off x="161925" y="4483100"/>
              <a:ext cx="4800600" cy="1460500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nl-NL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5" name="Tekstvak 4"/>
            <p:cNvSpPr txBox="1"/>
            <p:nvPr/>
          </p:nvSpPr>
          <p:spPr>
            <a:xfrm>
              <a:off x="161925" y="4616450"/>
              <a:ext cx="4885866" cy="1243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nl-NL" dirty="0" smtClean="0">
                  <a:solidFill>
                    <a:srgbClr val="FFFFFF"/>
                  </a:solidFill>
                  <a:latin typeface="Verdana" pitchFamily="34" charset="0"/>
                </a:rPr>
                <a:t>Noodzakelijk kleinschalig</a:t>
              </a:r>
            </a:p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dirty="0" err="1" smtClean="0">
                  <a:solidFill>
                    <a:srgbClr val="FFFFFF"/>
                  </a:solidFill>
                  <a:latin typeface="Verdana" pitchFamily="34" charset="0"/>
                </a:rPr>
                <a:t>Vaak</a:t>
              </a:r>
              <a:r>
                <a:rPr lang="en-GB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GB" dirty="0" err="1" smtClean="0">
                  <a:solidFill>
                    <a:srgbClr val="FFFFFF"/>
                  </a:solidFill>
                  <a:latin typeface="Verdana" pitchFamily="34" charset="0"/>
                </a:rPr>
                <a:t>meerdere</a:t>
              </a:r>
              <a:r>
                <a:rPr lang="en-GB" dirty="0" smtClean="0">
                  <a:solidFill>
                    <a:srgbClr val="FFFFFF"/>
                  </a:solidFill>
                  <a:latin typeface="Verdana" pitchFamily="34" charset="0"/>
                </a:rPr>
                <a:t> optima en minima</a:t>
              </a:r>
            </a:p>
            <a:p>
              <a:pPr marL="285750" indent="-285750">
                <a:lnSpc>
                  <a:spcPct val="1200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dirty="0" smtClean="0">
                  <a:solidFill>
                    <a:srgbClr val="FFFFFF"/>
                  </a:solidFill>
                  <a:latin typeface="Verdana" pitchFamily="34" charset="0"/>
                </a:rPr>
                <a:t>Meer </a:t>
              </a:r>
              <a:r>
                <a:rPr lang="en-GB" dirty="0" err="1" smtClean="0">
                  <a:solidFill>
                    <a:srgbClr val="FFFFFF"/>
                  </a:solidFill>
                  <a:latin typeface="Verdana" pitchFamily="34" charset="0"/>
                </a:rPr>
                <a:t>beperkingen</a:t>
              </a:r>
              <a:r>
                <a:rPr lang="en-GB" dirty="0" smtClean="0">
                  <a:solidFill>
                    <a:srgbClr val="FFFFFF"/>
                  </a:solidFill>
                  <a:latin typeface="Verdana" pitchFamily="34" charset="0"/>
                </a:rPr>
                <a:t> gen </a:t>
              </a:r>
              <a:r>
                <a:rPr lang="en-GB" dirty="0" err="1" smtClean="0">
                  <a:solidFill>
                    <a:srgbClr val="FFFFFF"/>
                  </a:solidFill>
                  <a:latin typeface="Verdana" pitchFamily="34" charset="0"/>
                </a:rPr>
                <a:t>dan</a:t>
              </a:r>
              <a:r>
                <a:rPr lang="en-GB" dirty="0" smtClean="0">
                  <a:solidFill>
                    <a:srgbClr val="FFFFFF"/>
                  </a:solidFill>
                  <a:latin typeface="Verdana" pitchFamily="34" charset="0"/>
                </a:rPr>
                <a:t> </a:t>
              </a:r>
              <a:r>
                <a:rPr lang="en-GB" dirty="0" err="1" smtClean="0">
                  <a:solidFill>
                    <a:srgbClr val="FFFFFF"/>
                  </a:solidFill>
                  <a:latin typeface="Verdana" pitchFamily="34" charset="0"/>
                </a:rPr>
                <a:t>organisme</a:t>
              </a:r>
              <a:endParaRPr lang="nl-NL" dirty="0" smtClean="0">
                <a:solidFill>
                  <a:srgbClr val="FFFFFF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099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21</a:t>
            </a:fld>
            <a:endParaRPr lang="en-GB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23850" y="230188"/>
            <a:ext cx="8610588" cy="796973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Keuzes</a:t>
            </a:r>
            <a:r>
              <a:rPr lang="en-GB" sz="3200" dirty="0" smtClean="0">
                <a:solidFill>
                  <a:srgbClr val="0B0581"/>
                </a:solidFill>
              </a:rPr>
              <a:t> van </a:t>
            </a:r>
            <a:r>
              <a:rPr lang="en-GB" sz="3200" dirty="0" err="1" smtClean="0">
                <a:solidFill>
                  <a:srgbClr val="0B0581"/>
                </a:solidFill>
              </a:rPr>
              <a:t>kleine</a:t>
            </a:r>
            <a:r>
              <a:rPr lang="en-GB" sz="3200" dirty="0" smtClean="0">
                <a:solidFill>
                  <a:srgbClr val="0B0581"/>
                </a:solidFill>
              </a:rPr>
              <a:t> en </a:t>
            </a:r>
            <a:r>
              <a:rPr lang="en-GB" sz="3200" dirty="0" err="1" smtClean="0">
                <a:solidFill>
                  <a:srgbClr val="0B0581"/>
                </a:solidFill>
              </a:rPr>
              <a:t>grote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populaties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24500" y="6360364"/>
            <a:ext cx="3164313" cy="297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(Szendro et al. 2013 </a:t>
            </a:r>
            <a:r>
              <a:rPr lang="en-GB" sz="1200" i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PNAS</a:t>
            </a: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1" y="1114425"/>
            <a:ext cx="6834187" cy="504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91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0909" y="397557"/>
            <a:ext cx="8817256" cy="840125"/>
          </a:xfrm>
        </p:spPr>
        <p:txBody>
          <a:bodyPr/>
          <a:lstStyle/>
          <a:p>
            <a:pPr algn="ctr"/>
            <a:r>
              <a:rPr lang="en-GB" dirty="0" err="1" smtClean="0">
                <a:solidFill>
                  <a:srgbClr val="0B0581"/>
                </a:solidFill>
              </a:rPr>
              <a:t>Populatiegrootte</a:t>
            </a:r>
            <a:r>
              <a:rPr lang="en-GB" dirty="0" smtClean="0">
                <a:solidFill>
                  <a:srgbClr val="0B0581"/>
                </a:solidFill>
              </a:rPr>
              <a:t> en </a:t>
            </a:r>
            <a:r>
              <a:rPr lang="en-GB" dirty="0" err="1" smtClean="0">
                <a:solidFill>
                  <a:srgbClr val="0B0581"/>
                </a:solidFill>
              </a:rPr>
              <a:t>herhaalbaarheid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rgbClr val="0B0581"/>
                </a:solidFill>
              </a:rPr>
              <a:t>evolutie</a:t>
            </a:r>
            <a:endParaRPr lang="en-GB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22</a:t>
            </a:fld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91325C-A17A-3341-9AE8-0BE782CDC932}"/>
              </a:ext>
            </a:extLst>
          </p:cNvPr>
          <p:cNvGrpSpPr/>
          <p:nvPr/>
        </p:nvGrpSpPr>
        <p:grpSpPr>
          <a:xfrm>
            <a:off x="663357" y="1707460"/>
            <a:ext cx="2179055" cy="1066385"/>
            <a:chOff x="526197" y="1583415"/>
            <a:chExt cx="2179055" cy="106638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87917D3-CA1E-A243-BD0D-A560DF2FB77D}"/>
                </a:ext>
              </a:extLst>
            </p:cNvPr>
            <p:cNvGrpSpPr/>
            <p:nvPr/>
          </p:nvGrpSpPr>
          <p:grpSpPr>
            <a:xfrm>
              <a:off x="526197" y="1583415"/>
              <a:ext cx="2179055" cy="1066385"/>
              <a:chOff x="417561" y="1275613"/>
              <a:chExt cx="2179055" cy="1066385"/>
            </a:xfrm>
          </p:grpSpPr>
          <p:sp>
            <p:nvSpPr>
              <p:cNvPr id="18" name="AutoShape 24">
                <a:extLst>
                  <a:ext uri="{FF2B5EF4-FFF2-40B4-BE49-F238E27FC236}">
                    <a16:creationId xmlns:a16="http://schemas.microsoft.com/office/drawing/2014/main" id="{74D7B4A6-DA20-D34F-8761-93FEF939566D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7561" y="1275613"/>
                <a:ext cx="2179055" cy="1066385"/>
              </a:xfrm>
              <a:prstGeom prst="roundRect">
                <a:avLst>
                  <a:gd name="adj" fmla="val 16667"/>
                </a:avLst>
              </a:prstGeom>
              <a:solidFill>
                <a:schemeClr val="bg1">
                  <a:lumMod val="85000"/>
                </a:schemeClr>
              </a:solidFill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sz="1200">
                  <a:latin typeface="Arial" pitchFamily="34" charset="0"/>
                  <a:ea typeface="+mn-ea"/>
                  <a:cs typeface="Arial" pitchFamily="34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3B1FC8A2-F0D4-5B45-A7F0-3E2FF755D79F}"/>
                  </a:ext>
                </a:extLst>
              </p:cNvPr>
              <p:cNvSpPr/>
              <p:nvPr/>
            </p:nvSpPr>
            <p:spPr>
              <a:xfrm>
                <a:off x="530989" y="1406711"/>
                <a:ext cx="1140076" cy="805759"/>
              </a:xfrm>
              <a:custGeom>
                <a:avLst/>
                <a:gdLst>
                  <a:gd name="connsiteX0" fmla="*/ 336046 w 1140076"/>
                  <a:gd name="connsiteY0" fmla="*/ 244444 h 805759"/>
                  <a:gd name="connsiteX1" fmla="*/ 326993 w 1140076"/>
                  <a:gd name="connsiteY1" fmla="*/ 172016 h 805759"/>
                  <a:gd name="connsiteX2" fmla="*/ 308886 w 1140076"/>
                  <a:gd name="connsiteY2" fmla="*/ 144856 h 805759"/>
                  <a:gd name="connsiteX3" fmla="*/ 200244 w 1140076"/>
                  <a:gd name="connsiteY3" fmla="*/ 153909 h 805759"/>
                  <a:gd name="connsiteX4" fmla="*/ 164030 w 1140076"/>
                  <a:gd name="connsiteY4" fmla="*/ 226337 h 805759"/>
                  <a:gd name="connsiteX5" fmla="*/ 136870 w 1140076"/>
                  <a:gd name="connsiteY5" fmla="*/ 280658 h 805759"/>
                  <a:gd name="connsiteX6" fmla="*/ 145923 w 1140076"/>
                  <a:gd name="connsiteY6" fmla="*/ 380246 h 805759"/>
                  <a:gd name="connsiteX7" fmla="*/ 164030 w 1140076"/>
                  <a:gd name="connsiteY7" fmla="*/ 407406 h 805759"/>
                  <a:gd name="connsiteX8" fmla="*/ 191191 w 1140076"/>
                  <a:gd name="connsiteY8" fmla="*/ 461727 h 805759"/>
                  <a:gd name="connsiteX9" fmla="*/ 182137 w 1140076"/>
                  <a:gd name="connsiteY9" fmla="*/ 497941 h 805759"/>
                  <a:gd name="connsiteX10" fmla="*/ 154977 w 1140076"/>
                  <a:gd name="connsiteY10" fmla="*/ 506994 h 805759"/>
                  <a:gd name="connsiteX11" fmla="*/ 28228 w 1140076"/>
                  <a:gd name="connsiteY11" fmla="*/ 525101 h 805759"/>
                  <a:gd name="connsiteX12" fmla="*/ 1068 w 1140076"/>
                  <a:gd name="connsiteY12" fmla="*/ 543208 h 805759"/>
                  <a:gd name="connsiteX13" fmla="*/ 10121 w 1140076"/>
                  <a:gd name="connsiteY13" fmla="*/ 570369 h 805759"/>
                  <a:gd name="connsiteX14" fmla="*/ 64442 w 1140076"/>
                  <a:gd name="connsiteY14" fmla="*/ 606582 h 805759"/>
                  <a:gd name="connsiteX15" fmla="*/ 91603 w 1140076"/>
                  <a:gd name="connsiteY15" fmla="*/ 633743 h 805759"/>
                  <a:gd name="connsiteX16" fmla="*/ 136870 w 1140076"/>
                  <a:gd name="connsiteY16" fmla="*/ 642796 h 805759"/>
                  <a:gd name="connsiteX17" fmla="*/ 209298 w 1140076"/>
                  <a:gd name="connsiteY17" fmla="*/ 669957 h 805759"/>
                  <a:gd name="connsiteX18" fmla="*/ 245511 w 1140076"/>
                  <a:gd name="connsiteY18" fmla="*/ 679010 h 805759"/>
                  <a:gd name="connsiteX19" fmla="*/ 317939 w 1140076"/>
                  <a:gd name="connsiteY19" fmla="*/ 669957 h 805759"/>
                  <a:gd name="connsiteX20" fmla="*/ 363207 w 1140076"/>
                  <a:gd name="connsiteY20" fmla="*/ 606582 h 805759"/>
                  <a:gd name="connsiteX21" fmla="*/ 462795 w 1140076"/>
                  <a:gd name="connsiteY21" fmla="*/ 525101 h 805759"/>
                  <a:gd name="connsiteX22" fmla="*/ 480902 w 1140076"/>
                  <a:gd name="connsiteY22" fmla="*/ 497941 h 805759"/>
                  <a:gd name="connsiteX23" fmla="*/ 471848 w 1140076"/>
                  <a:gd name="connsiteY23" fmla="*/ 470781 h 805759"/>
                  <a:gd name="connsiteX24" fmla="*/ 499009 w 1140076"/>
                  <a:gd name="connsiteY24" fmla="*/ 479834 h 805759"/>
                  <a:gd name="connsiteX25" fmla="*/ 535222 w 1140076"/>
                  <a:gd name="connsiteY25" fmla="*/ 488887 h 805759"/>
                  <a:gd name="connsiteX26" fmla="*/ 625757 w 1140076"/>
                  <a:gd name="connsiteY26" fmla="*/ 497941 h 805759"/>
                  <a:gd name="connsiteX27" fmla="*/ 616704 w 1140076"/>
                  <a:gd name="connsiteY27" fmla="*/ 380246 h 805759"/>
                  <a:gd name="connsiteX28" fmla="*/ 589543 w 1140076"/>
                  <a:gd name="connsiteY28" fmla="*/ 353085 h 805759"/>
                  <a:gd name="connsiteX29" fmla="*/ 580490 w 1140076"/>
                  <a:gd name="connsiteY29" fmla="*/ 307818 h 805759"/>
                  <a:gd name="connsiteX30" fmla="*/ 562383 w 1140076"/>
                  <a:gd name="connsiteY30" fmla="*/ 253497 h 805759"/>
                  <a:gd name="connsiteX31" fmla="*/ 598597 w 1140076"/>
                  <a:gd name="connsiteY31" fmla="*/ 307818 h 805759"/>
                  <a:gd name="connsiteX32" fmla="*/ 634810 w 1140076"/>
                  <a:gd name="connsiteY32" fmla="*/ 371192 h 805759"/>
                  <a:gd name="connsiteX33" fmla="*/ 671024 w 1140076"/>
                  <a:gd name="connsiteY33" fmla="*/ 398353 h 805759"/>
                  <a:gd name="connsiteX34" fmla="*/ 698185 w 1140076"/>
                  <a:gd name="connsiteY34" fmla="*/ 425513 h 805759"/>
                  <a:gd name="connsiteX35" fmla="*/ 788719 w 1140076"/>
                  <a:gd name="connsiteY35" fmla="*/ 407406 h 805759"/>
                  <a:gd name="connsiteX36" fmla="*/ 843040 w 1140076"/>
                  <a:gd name="connsiteY36" fmla="*/ 389299 h 805759"/>
                  <a:gd name="connsiteX37" fmla="*/ 843040 w 1140076"/>
                  <a:gd name="connsiteY37" fmla="*/ 316872 h 805759"/>
                  <a:gd name="connsiteX38" fmla="*/ 815880 w 1140076"/>
                  <a:gd name="connsiteY38" fmla="*/ 298765 h 805759"/>
                  <a:gd name="connsiteX39" fmla="*/ 797773 w 1140076"/>
                  <a:gd name="connsiteY39" fmla="*/ 244444 h 805759"/>
                  <a:gd name="connsiteX40" fmla="*/ 861147 w 1140076"/>
                  <a:gd name="connsiteY40" fmla="*/ 280658 h 805759"/>
                  <a:gd name="connsiteX41" fmla="*/ 906414 w 1140076"/>
                  <a:gd name="connsiteY41" fmla="*/ 316872 h 805759"/>
                  <a:gd name="connsiteX42" fmla="*/ 960735 w 1140076"/>
                  <a:gd name="connsiteY42" fmla="*/ 389299 h 805759"/>
                  <a:gd name="connsiteX43" fmla="*/ 987896 w 1140076"/>
                  <a:gd name="connsiteY43" fmla="*/ 470781 h 805759"/>
                  <a:gd name="connsiteX44" fmla="*/ 951682 w 1140076"/>
                  <a:gd name="connsiteY44" fmla="*/ 588476 h 805759"/>
                  <a:gd name="connsiteX45" fmla="*/ 942628 w 1140076"/>
                  <a:gd name="connsiteY45" fmla="*/ 615636 h 805759"/>
                  <a:gd name="connsiteX46" fmla="*/ 888308 w 1140076"/>
                  <a:gd name="connsiteY46" fmla="*/ 651850 h 805759"/>
                  <a:gd name="connsiteX47" fmla="*/ 634810 w 1140076"/>
                  <a:gd name="connsiteY47" fmla="*/ 624689 h 805759"/>
                  <a:gd name="connsiteX48" fmla="*/ 598597 w 1140076"/>
                  <a:gd name="connsiteY48" fmla="*/ 606582 h 805759"/>
                  <a:gd name="connsiteX49" fmla="*/ 517115 w 1140076"/>
                  <a:gd name="connsiteY49" fmla="*/ 579422 h 805759"/>
                  <a:gd name="connsiteX50" fmla="*/ 326993 w 1140076"/>
                  <a:gd name="connsiteY50" fmla="*/ 633743 h 805759"/>
                  <a:gd name="connsiteX51" fmla="*/ 272672 w 1140076"/>
                  <a:gd name="connsiteY51" fmla="*/ 651850 h 805759"/>
                  <a:gd name="connsiteX52" fmla="*/ 209298 w 1140076"/>
                  <a:gd name="connsiteY52" fmla="*/ 679010 h 805759"/>
                  <a:gd name="connsiteX53" fmla="*/ 218351 w 1140076"/>
                  <a:gd name="connsiteY53" fmla="*/ 588476 h 805759"/>
                  <a:gd name="connsiteX54" fmla="*/ 263618 w 1140076"/>
                  <a:gd name="connsiteY54" fmla="*/ 506994 h 805759"/>
                  <a:gd name="connsiteX55" fmla="*/ 281725 w 1140076"/>
                  <a:gd name="connsiteY55" fmla="*/ 443620 h 805759"/>
                  <a:gd name="connsiteX56" fmla="*/ 299832 w 1140076"/>
                  <a:gd name="connsiteY56" fmla="*/ 416460 h 805759"/>
                  <a:gd name="connsiteX57" fmla="*/ 308886 w 1140076"/>
                  <a:gd name="connsiteY57" fmla="*/ 380246 h 805759"/>
                  <a:gd name="connsiteX58" fmla="*/ 390367 w 1140076"/>
                  <a:gd name="connsiteY58" fmla="*/ 307818 h 805759"/>
                  <a:gd name="connsiteX59" fmla="*/ 435634 w 1140076"/>
                  <a:gd name="connsiteY59" fmla="*/ 298765 h 805759"/>
                  <a:gd name="connsiteX60" fmla="*/ 616704 w 1140076"/>
                  <a:gd name="connsiteY60" fmla="*/ 280658 h 805759"/>
                  <a:gd name="connsiteX61" fmla="*/ 643864 w 1140076"/>
                  <a:gd name="connsiteY61" fmla="*/ 262551 h 805759"/>
                  <a:gd name="connsiteX62" fmla="*/ 680078 w 1140076"/>
                  <a:gd name="connsiteY62" fmla="*/ 190123 h 805759"/>
                  <a:gd name="connsiteX63" fmla="*/ 652917 w 1140076"/>
                  <a:gd name="connsiteY63" fmla="*/ 162963 h 805759"/>
                  <a:gd name="connsiteX64" fmla="*/ 625757 w 1140076"/>
                  <a:gd name="connsiteY64" fmla="*/ 153909 h 805759"/>
                  <a:gd name="connsiteX65" fmla="*/ 408474 w 1140076"/>
                  <a:gd name="connsiteY65" fmla="*/ 162963 h 805759"/>
                  <a:gd name="connsiteX66" fmla="*/ 426581 w 1140076"/>
                  <a:gd name="connsiteY66" fmla="*/ 289711 h 805759"/>
                  <a:gd name="connsiteX67" fmla="*/ 499009 w 1140076"/>
                  <a:gd name="connsiteY67" fmla="*/ 389299 h 805759"/>
                  <a:gd name="connsiteX68" fmla="*/ 562383 w 1140076"/>
                  <a:gd name="connsiteY68" fmla="*/ 425513 h 805759"/>
                  <a:gd name="connsiteX69" fmla="*/ 616704 w 1140076"/>
                  <a:gd name="connsiteY69" fmla="*/ 461727 h 805759"/>
                  <a:gd name="connsiteX70" fmla="*/ 689131 w 1140076"/>
                  <a:gd name="connsiteY70" fmla="*/ 497941 h 805759"/>
                  <a:gd name="connsiteX71" fmla="*/ 698185 w 1140076"/>
                  <a:gd name="connsiteY71" fmla="*/ 470781 h 805759"/>
                  <a:gd name="connsiteX72" fmla="*/ 707238 w 1140076"/>
                  <a:gd name="connsiteY72" fmla="*/ 516048 h 805759"/>
                  <a:gd name="connsiteX73" fmla="*/ 743452 w 1140076"/>
                  <a:gd name="connsiteY73" fmla="*/ 552262 h 805759"/>
                  <a:gd name="connsiteX74" fmla="*/ 770612 w 1140076"/>
                  <a:gd name="connsiteY74" fmla="*/ 588476 h 805759"/>
                  <a:gd name="connsiteX75" fmla="*/ 779666 w 1140076"/>
                  <a:gd name="connsiteY75" fmla="*/ 615636 h 805759"/>
                  <a:gd name="connsiteX76" fmla="*/ 797773 w 1140076"/>
                  <a:gd name="connsiteY76" fmla="*/ 651850 h 805759"/>
                  <a:gd name="connsiteX77" fmla="*/ 752506 w 1140076"/>
                  <a:gd name="connsiteY77" fmla="*/ 660903 h 805759"/>
                  <a:gd name="connsiteX78" fmla="*/ 625757 w 1140076"/>
                  <a:gd name="connsiteY78" fmla="*/ 615636 h 805759"/>
                  <a:gd name="connsiteX79" fmla="*/ 535222 w 1140076"/>
                  <a:gd name="connsiteY79" fmla="*/ 579422 h 805759"/>
                  <a:gd name="connsiteX80" fmla="*/ 480902 w 1140076"/>
                  <a:gd name="connsiteY80" fmla="*/ 561315 h 805759"/>
                  <a:gd name="connsiteX81" fmla="*/ 426581 w 1140076"/>
                  <a:gd name="connsiteY81" fmla="*/ 534155 h 805759"/>
                  <a:gd name="connsiteX82" fmla="*/ 299832 w 1140076"/>
                  <a:gd name="connsiteY82" fmla="*/ 497941 h 805759"/>
                  <a:gd name="connsiteX83" fmla="*/ 191191 w 1140076"/>
                  <a:gd name="connsiteY83" fmla="*/ 461727 h 805759"/>
                  <a:gd name="connsiteX84" fmla="*/ 164030 w 1140076"/>
                  <a:gd name="connsiteY84" fmla="*/ 452674 h 805759"/>
                  <a:gd name="connsiteX85" fmla="*/ 100656 w 1140076"/>
                  <a:gd name="connsiteY85" fmla="*/ 425513 h 805759"/>
                  <a:gd name="connsiteX86" fmla="*/ 73496 w 1140076"/>
                  <a:gd name="connsiteY86" fmla="*/ 398353 h 805759"/>
                  <a:gd name="connsiteX87" fmla="*/ 55389 w 1140076"/>
                  <a:gd name="connsiteY87" fmla="*/ 362139 h 805759"/>
                  <a:gd name="connsiteX88" fmla="*/ 28228 w 1140076"/>
                  <a:gd name="connsiteY88" fmla="*/ 262551 h 805759"/>
                  <a:gd name="connsiteX89" fmla="*/ 91603 w 1140076"/>
                  <a:gd name="connsiteY89" fmla="*/ 135802 h 805759"/>
                  <a:gd name="connsiteX90" fmla="*/ 136870 w 1140076"/>
                  <a:gd name="connsiteY90" fmla="*/ 126749 h 805759"/>
                  <a:gd name="connsiteX91" fmla="*/ 354153 w 1140076"/>
                  <a:gd name="connsiteY91" fmla="*/ 144856 h 805759"/>
                  <a:gd name="connsiteX92" fmla="*/ 390367 w 1140076"/>
                  <a:gd name="connsiteY92" fmla="*/ 153909 h 805759"/>
                  <a:gd name="connsiteX93" fmla="*/ 499009 w 1140076"/>
                  <a:gd name="connsiteY93" fmla="*/ 190123 h 805759"/>
                  <a:gd name="connsiteX94" fmla="*/ 535222 w 1140076"/>
                  <a:gd name="connsiteY94" fmla="*/ 199177 h 805759"/>
                  <a:gd name="connsiteX95" fmla="*/ 589543 w 1140076"/>
                  <a:gd name="connsiteY95" fmla="*/ 217283 h 805759"/>
                  <a:gd name="connsiteX96" fmla="*/ 643864 w 1140076"/>
                  <a:gd name="connsiteY96" fmla="*/ 226337 h 805759"/>
                  <a:gd name="connsiteX97" fmla="*/ 689131 w 1140076"/>
                  <a:gd name="connsiteY97" fmla="*/ 244444 h 805759"/>
                  <a:gd name="connsiteX98" fmla="*/ 716292 w 1140076"/>
                  <a:gd name="connsiteY98" fmla="*/ 253497 h 805759"/>
                  <a:gd name="connsiteX99" fmla="*/ 725345 w 1140076"/>
                  <a:gd name="connsiteY99" fmla="*/ 280658 h 805759"/>
                  <a:gd name="connsiteX100" fmla="*/ 716292 w 1140076"/>
                  <a:gd name="connsiteY100" fmla="*/ 307818 h 805759"/>
                  <a:gd name="connsiteX101" fmla="*/ 698185 w 1140076"/>
                  <a:gd name="connsiteY101" fmla="*/ 334979 h 805759"/>
                  <a:gd name="connsiteX102" fmla="*/ 680078 w 1140076"/>
                  <a:gd name="connsiteY102" fmla="*/ 389299 h 805759"/>
                  <a:gd name="connsiteX103" fmla="*/ 716292 w 1140076"/>
                  <a:gd name="connsiteY103" fmla="*/ 398353 h 805759"/>
                  <a:gd name="connsiteX104" fmla="*/ 852094 w 1140076"/>
                  <a:gd name="connsiteY104" fmla="*/ 371192 h 805759"/>
                  <a:gd name="connsiteX105" fmla="*/ 924521 w 1140076"/>
                  <a:gd name="connsiteY105" fmla="*/ 316872 h 805759"/>
                  <a:gd name="connsiteX106" fmla="*/ 933575 w 1140076"/>
                  <a:gd name="connsiteY106" fmla="*/ 253497 h 805759"/>
                  <a:gd name="connsiteX107" fmla="*/ 906414 w 1140076"/>
                  <a:gd name="connsiteY107" fmla="*/ 244444 h 805759"/>
                  <a:gd name="connsiteX108" fmla="*/ 833987 w 1140076"/>
                  <a:gd name="connsiteY108" fmla="*/ 208230 h 805759"/>
                  <a:gd name="connsiteX109" fmla="*/ 797773 w 1140076"/>
                  <a:gd name="connsiteY109" fmla="*/ 190123 h 805759"/>
                  <a:gd name="connsiteX110" fmla="*/ 716292 w 1140076"/>
                  <a:gd name="connsiteY110" fmla="*/ 153909 h 805759"/>
                  <a:gd name="connsiteX111" fmla="*/ 671024 w 1140076"/>
                  <a:gd name="connsiteY111" fmla="*/ 135802 h 805759"/>
                  <a:gd name="connsiteX112" fmla="*/ 616704 w 1140076"/>
                  <a:gd name="connsiteY112" fmla="*/ 117695 h 805759"/>
                  <a:gd name="connsiteX113" fmla="*/ 562383 w 1140076"/>
                  <a:gd name="connsiteY113" fmla="*/ 172016 h 805759"/>
                  <a:gd name="connsiteX114" fmla="*/ 544276 w 1140076"/>
                  <a:gd name="connsiteY114" fmla="*/ 226337 h 805759"/>
                  <a:gd name="connsiteX115" fmla="*/ 562383 w 1140076"/>
                  <a:gd name="connsiteY115" fmla="*/ 344032 h 805759"/>
                  <a:gd name="connsiteX116" fmla="*/ 598597 w 1140076"/>
                  <a:gd name="connsiteY116" fmla="*/ 362139 h 805759"/>
                  <a:gd name="connsiteX117" fmla="*/ 680078 w 1140076"/>
                  <a:gd name="connsiteY117" fmla="*/ 389299 h 805759"/>
                  <a:gd name="connsiteX118" fmla="*/ 815880 w 1140076"/>
                  <a:gd name="connsiteY118" fmla="*/ 325925 h 805759"/>
                  <a:gd name="connsiteX119" fmla="*/ 824933 w 1140076"/>
                  <a:gd name="connsiteY119" fmla="*/ 289711 h 805759"/>
                  <a:gd name="connsiteX120" fmla="*/ 761559 w 1140076"/>
                  <a:gd name="connsiteY120" fmla="*/ 235390 h 805759"/>
                  <a:gd name="connsiteX121" fmla="*/ 734399 w 1140076"/>
                  <a:gd name="connsiteY121" fmla="*/ 208230 h 805759"/>
                  <a:gd name="connsiteX122" fmla="*/ 689131 w 1140076"/>
                  <a:gd name="connsiteY122" fmla="*/ 190123 h 805759"/>
                  <a:gd name="connsiteX123" fmla="*/ 643864 w 1140076"/>
                  <a:gd name="connsiteY123" fmla="*/ 162963 h 805759"/>
                  <a:gd name="connsiteX124" fmla="*/ 535222 w 1140076"/>
                  <a:gd name="connsiteY124" fmla="*/ 108642 h 805759"/>
                  <a:gd name="connsiteX125" fmla="*/ 480902 w 1140076"/>
                  <a:gd name="connsiteY125" fmla="*/ 81482 h 805759"/>
                  <a:gd name="connsiteX126" fmla="*/ 426581 w 1140076"/>
                  <a:gd name="connsiteY126" fmla="*/ 63375 h 805759"/>
                  <a:gd name="connsiteX127" fmla="*/ 372260 w 1140076"/>
                  <a:gd name="connsiteY127" fmla="*/ 36214 h 805759"/>
                  <a:gd name="connsiteX128" fmla="*/ 281725 w 1140076"/>
                  <a:gd name="connsiteY128" fmla="*/ 9054 h 805759"/>
                  <a:gd name="connsiteX129" fmla="*/ 236458 w 1140076"/>
                  <a:gd name="connsiteY129" fmla="*/ 0 h 805759"/>
                  <a:gd name="connsiteX130" fmla="*/ 154977 w 1140076"/>
                  <a:gd name="connsiteY130" fmla="*/ 9054 h 805759"/>
                  <a:gd name="connsiteX131" fmla="*/ 145923 w 1140076"/>
                  <a:gd name="connsiteY131" fmla="*/ 63375 h 805759"/>
                  <a:gd name="connsiteX132" fmla="*/ 136870 w 1140076"/>
                  <a:gd name="connsiteY132" fmla="*/ 90535 h 805759"/>
                  <a:gd name="connsiteX133" fmla="*/ 145923 w 1140076"/>
                  <a:gd name="connsiteY133" fmla="*/ 298765 h 805759"/>
                  <a:gd name="connsiteX134" fmla="*/ 136870 w 1140076"/>
                  <a:gd name="connsiteY134" fmla="*/ 344032 h 805759"/>
                  <a:gd name="connsiteX135" fmla="*/ 109710 w 1140076"/>
                  <a:gd name="connsiteY135" fmla="*/ 353085 h 805759"/>
                  <a:gd name="connsiteX136" fmla="*/ 73496 w 1140076"/>
                  <a:gd name="connsiteY136" fmla="*/ 362139 h 805759"/>
                  <a:gd name="connsiteX137" fmla="*/ 55389 w 1140076"/>
                  <a:gd name="connsiteY137" fmla="*/ 389299 h 805759"/>
                  <a:gd name="connsiteX138" fmla="*/ 64442 w 1140076"/>
                  <a:gd name="connsiteY138" fmla="*/ 452674 h 805759"/>
                  <a:gd name="connsiteX139" fmla="*/ 82549 w 1140076"/>
                  <a:gd name="connsiteY139" fmla="*/ 534155 h 805759"/>
                  <a:gd name="connsiteX140" fmla="*/ 109710 w 1140076"/>
                  <a:gd name="connsiteY140" fmla="*/ 642796 h 805759"/>
                  <a:gd name="connsiteX141" fmla="*/ 154977 w 1140076"/>
                  <a:gd name="connsiteY141" fmla="*/ 679010 h 805759"/>
                  <a:gd name="connsiteX142" fmla="*/ 182137 w 1140076"/>
                  <a:gd name="connsiteY142" fmla="*/ 706171 h 805759"/>
                  <a:gd name="connsiteX143" fmla="*/ 236458 w 1140076"/>
                  <a:gd name="connsiteY143" fmla="*/ 724278 h 805759"/>
                  <a:gd name="connsiteX144" fmla="*/ 290779 w 1140076"/>
                  <a:gd name="connsiteY144" fmla="*/ 751438 h 805759"/>
                  <a:gd name="connsiteX145" fmla="*/ 417527 w 1140076"/>
                  <a:gd name="connsiteY145" fmla="*/ 787652 h 805759"/>
                  <a:gd name="connsiteX146" fmla="*/ 562383 w 1140076"/>
                  <a:gd name="connsiteY146" fmla="*/ 805759 h 805759"/>
                  <a:gd name="connsiteX147" fmla="*/ 589543 w 1140076"/>
                  <a:gd name="connsiteY147" fmla="*/ 733331 h 805759"/>
                  <a:gd name="connsiteX148" fmla="*/ 652917 w 1140076"/>
                  <a:gd name="connsiteY148" fmla="*/ 706171 h 805759"/>
                  <a:gd name="connsiteX149" fmla="*/ 689131 w 1140076"/>
                  <a:gd name="connsiteY149" fmla="*/ 688064 h 805759"/>
                  <a:gd name="connsiteX150" fmla="*/ 770612 w 1140076"/>
                  <a:gd name="connsiteY150" fmla="*/ 669957 h 805759"/>
                  <a:gd name="connsiteX151" fmla="*/ 1033163 w 1140076"/>
                  <a:gd name="connsiteY151" fmla="*/ 669957 h 805759"/>
                  <a:gd name="connsiteX152" fmla="*/ 1069377 w 1140076"/>
                  <a:gd name="connsiteY152" fmla="*/ 651850 h 805759"/>
                  <a:gd name="connsiteX153" fmla="*/ 1132751 w 1140076"/>
                  <a:gd name="connsiteY153" fmla="*/ 570369 h 805759"/>
                  <a:gd name="connsiteX154" fmla="*/ 1123698 w 1140076"/>
                  <a:gd name="connsiteY154" fmla="*/ 479834 h 805759"/>
                  <a:gd name="connsiteX155" fmla="*/ 1078430 w 1140076"/>
                  <a:gd name="connsiteY155" fmla="*/ 380246 h 805759"/>
                  <a:gd name="connsiteX156" fmla="*/ 1024110 w 1140076"/>
                  <a:gd name="connsiteY156" fmla="*/ 316872 h 805759"/>
                  <a:gd name="connsiteX157" fmla="*/ 1006003 w 1140076"/>
                  <a:gd name="connsiteY157" fmla="*/ 271604 h 805759"/>
                  <a:gd name="connsiteX158" fmla="*/ 978842 w 1140076"/>
                  <a:gd name="connsiteY158" fmla="*/ 235390 h 805759"/>
                  <a:gd name="connsiteX159" fmla="*/ 960735 w 1140076"/>
                  <a:gd name="connsiteY159" fmla="*/ 199177 h 805759"/>
                  <a:gd name="connsiteX160" fmla="*/ 951682 w 1140076"/>
                  <a:gd name="connsiteY160" fmla="*/ 172016 h 805759"/>
                  <a:gd name="connsiteX161" fmla="*/ 888308 w 1140076"/>
                  <a:gd name="connsiteY161" fmla="*/ 144856 h 805759"/>
                  <a:gd name="connsiteX162" fmla="*/ 824933 w 1140076"/>
                  <a:gd name="connsiteY162" fmla="*/ 108642 h 805759"/>
                  <a:gd name="connsiteX163" fmla="*/ 779666 w 1140076"/>
                  <a:gd name="connsiteY163" fmla="*/ 90535 h 805759"/>
                  <a:gd name="connsiteX164" fmla="*/ 707238 w 1140076"/>
                  <a:gd name="connsiteY164" fmla="*/ 45268 h 805759"/>
                  <a:gd name="connsiteX165" fmla="*/ 680078 w 1140076"/>
                  <a:gd name="connsiteY165" fmla="*/ 36214 h 805759"/>
                  <a:gd name="connsiteX166" fmla="*/ 625757 w 1140076"/>
                  <a:gd name="connsiteY166" fmla="*/ 0 h 805759"/>
                  <a:gd name="connsiteX167" fmla="*/ 526169 w 1140076"/>
                  <a:gd name="connsiteY167" fmla="*/ 9054 h 805759"/>
                  <a:gd name="connsiteX168" fmla="*/ 499009 w 1140076"/>
                  <a:gd name="connsiteY168" fmla="*/ 36214 h 805759"/>
                  <a:gd name="connsiteX169" fmla="*/ 444688 w 1140076"/>
                  <a:gd name="connsiteY169" fmla="*/ 81482 h 805759"/>
                  <a:gd name="connsiteX170" fmla="*/ 489955 w 1140076"/>
                  <a:gd name="connsiteY170" fmla="*/ 135802 h 805759"/>
                  <a:gd name="connsiteX171" fmla="*/ 517115 w 1140076"/>
                  <a:gd name="connsiteY171" fmla="*/ 144856 h 805759"/>
                  <a:gd name="connsiteX172" fmla="*/ 580490 w 1140076"/>
                  <a:gd name="connsiteY172" fmla="*/ 226337 h 805759"/>
                  <a:gd name="connsiteX173" fmla="*/ 616704 w 1140076"/>
                  <a:gd name="connsiteY173" fmla="*/ 280658 h 805759"/>
                  <a:gd name="connsiteX174" fmla="*/ 589543 w 1140076"/>
                  <a:gd name="connsiteY174" fmla="*/ 325925 h 805759"/>
                  <a:gd name="connsiteX175" fmla="*/ 535222 w 1140076"/>
                  <a:gd name="connsiteY175" fmla="*/ 353085 h 805759"/>
                  <a:gd name="connsiteX176" fmla="*/ 399420 w 1140076"/>
                  <a:gd name="connsiteY176" fmla="*/ 398353 h 805759"/>
                  <a:gd name="connsiteX177" fmla="*/ 290779 w 1140076"/>
                  <a:gd name="connsiteY177" fmla="*/ 434567 h 805759"/>
                  <a:gd name="connsiteX178" fmla="*/ 236458 w 1140076"/>
                  <a:gd name="connsiteY178" fmla="*/ 461727 h 805759"/>
                  <a:gd name="connsiteX179" fmla="*/ 182137 w 1140076"/>
                  <a:gd name="connsiteY179" fmla="*/ 488887 h 805759"/>
                  <a:gd name="connsiteX180" fmla="*/ 200244 w 1140076"/>
                  <a:gd name="connsiteY180" fmla="*/ 534155 h 805759"/>
                  <a:gd name="connsiteX181" fmla="*/ 227405 w 1140076"/>
                  <a:gd name="connsiteY181" fmla="*/ 543208 h 805759"/>
                  <a:gd name="connsiteX182" fmla="*/ 363207 w 1140076"/>
                  <a:gd name="connsiteY182" fmla="*/ 516048 h 805759"/>
                  <a:gd name="connsiteX183" fmla="*/ 462795 w 1140076"/>
                  <a:gd name="connsiteY183" fmla="*/ 470781 h 805759"/>
                  <a:gd name="connsiteX184" fmla="*/ 517115 w 1140076"/>
                  <a:gd name="connsiteY184" fmla="*/ 452674 h 805759"/>
                  <a:gd name="connsiteX185" fmla="*/ 580490 w 1140076"/>
                  <a:gd name="connsiteY185" fmla="*/ 425513 h 805759"/>
                  <a:gd name="connsiteX186" fmla="*/ 725345 w 1140076"/>
                  <a:gd name="connsiteY186" fmla="*/ 398353 h 805759"/>
                  <a:gd name="connsiteX187" fmla="*/ 788719 w 1140076"/>
                  <a:gd name="connsiteY187" fmla="*/ 389299 h 805759"/>
                  <a:gd name="connsiteX188" fmla="*/ 906414 w 1140076"/>
                  <a:gd name="connsiteY188" fmla="*/ 371192 h 805759"/>
                  <a:gd name="connsiteX189" fmla="*/ 951682 w 1140076"/>
                  <a:gd name="connsiteY189" fmla="*/ 389299 h 805759"/>
                  <a:gd name="connsiteX190" fmla="*/ 969789 w 1140076"/>
                  <a:gd name="connsiteY190" fmla="*/ 398353 h 805759"/>
                  <a:gd name="connsiteX191" fmla="*/ 960735 w 1140076"/>
                  <a:gd name="connsiteY191" fmla="*/ 307818 h 805759"/>
                  <a:gd name="connsiteX192" fmla="*/ 924521 w 1140076"/>
                  <a:gd name="connsiteY192" fmla="*/ 181070 h 805759"/>
                  <a:gd name="connsiteX193" fmla="*/ 924521 w 1140076"/>
                  <a:gd name="connsiteY193" fmla="*/ 36214 h 805759"/>
                  <a:gd name="connsiteX194" fmla="*/ 1015056 w 1140076"/>
                  <a:gd name="connsiteY194" fmla="*/ 63375 h 805759"/>
                  <a:gd name="connsiteX195" fmla="*/ 1069377 w 1140076"/>
                  <a:gd name="connsiteY195" fmla="*/ 81482 h 805759"/>
                  <a:gd name="connsiteX196" fmla="*/ 1087484 w 1140076"/>
                  <a:gd name="connsiteY196" fmla="*/ 108642 h 805759"/>
                  <a:gd name="connsiteX197" fmla="*/ 1114644 w 1140076"/>
                  <a:gd name="connsiteY197" fmla="*/ 126749 h 805759"/>
                  <a:gd name="connsiteX198" fmla="*/ 1087484 w 1140076"/>
                  <a:gd name="connsiteY198" fmla="*/ 135802 h 805759"/>
                  <a:gd name="connsiteX199" fmla="*/ 1051270 w 1140076"/>
                  <a:gd name="connsiteY199" fmla="*/ 144856 h 805759"/>
                  <a:gd name="connsiteX200" fmla="*/ 1024110 w 1140076"/>
                  <a:gd name="connsiteY200" fmla="*/ 253497 h 805759"/>
                  <a:gd name="connsiteX201" fmla="*/ 1006003 w 1140076"/>
                  <a:gd name="connsiteY201" fmla="*/ 325925 h 805759"/>
                  <a:gd name="connsiteX202" fmla="*/ 996949 w 1140076"/>
                  <a:gd name="connsiteY202" fmla="*/ 362139 h 805759"/>
                  <a:gd name="connsiteX203" fmla="*/ 1006003 w 1140076"/>
                  <a:gd name="connsiteY203" fmla="*/ 407406 h 805759"/>
                  <a:gd name="connsiteX204" fmla="*/ 1024110 w 1140076"/>
                  <a:gd name="connsiteY204" fmla="*/ 443620 h 805759"/>
                  <a:gd name="connsiteX205" fmla="*/ 1051270 w 1140076"/>
                  <a:gd name="connsiteY205" fmla="*/ 506994 h 805759"/>
                  <a:gd name="connsiteX206" fmla="*/ 1060323 w 1140076"/>
                  <a:gd name="connsiteY206" fmla="*/ 552262 h 805759"/>
                  <a:gd name="connsiteX207" fmla="*/ 1060323 w 1140076"/>
                  <a:gd name="connsiteY207" fmla="*/ 688064 h 805759"/>
                  <a:gd name="connsiteX208" fmla="*/ 987896 w 1140076"/>
                  <a:gd name="connsiteY208" fmla="*/ 760491 h 805759"/>
                  <a:gd name="connsiteX209" fmla="*/ 933575 w 1140076"/>
                  <a:gd name="connsiteY209" fmla="*/ 778598 h 805759"/>
                  <a:gd name="connsiteX210" fmla="*/ 906414 w 1140076"/>
                  <a:gd name="connsiteY210" fmla="*/ 787652 h 805759"/>
                  <a:gd name="connsiteX211" fmla="*/ 797773 w 1140076"/>
                  <a:gd name="connsiteY211" fmla="*/ 778598 h 805759"/>
                  <a:gd name="connsiteX212" fmla="*/ 716292 w 1140076"/>
                  <a:gd name="connsiteY212" fmla="*/ 742384 h 805759"/>
                  <a:gd name="connsiteX213" fmla="*/ 526169 w 1140076"/>
                  <a:gd name="connsiteY213" fmla="*/ 733331 h 805759"/>
                  <a:gd name="connsiteX214" fmla="*/ 281725 w 1140076"/>
                  <a:gd name="connsiteY214" fmla="*/ 715224 h 805759"/>
                  <a:gd name="connsiteX215" fmla="*/ 236458 w 1140076"/>
                  <a:gd name="connsiteY215" fmla="*/ 697117 h 805759"/>
                  <a:gd name="connsiteX216" fmla="*/ 191191 w 1140076"/>
                  <a:gd name="connsiteY216" fmla="*/ 688064 h 805759"/>
                  <a:gd name="connsiteX217" fmla="*/ 154977 w 1140076"/>
                  <a:gd name="connsiteY217" fmla="*/ 679010 h 805759"/>
                  <a:gd name="connsiteX218" fmla="*/ 109710 w 1140076"/>
                  <a:gd name="connsiteY218" fmla="*/ 606582 h 805759"/>
                  <a:gd name="connsiteX219" fmla="*/ 82549 w 1140076"/>
                  <a:gd name="connsiteY219" fmla="*/ 588476 h 805759"/>
                  <a:gd name="connsiteX220" fmla="*/ 55389 w 1140076"/>
                  <a:gd name="connsiteY220" fmla="*/ 561315 h 805759"/>
                  <a:gd name="connsiteX221" fmla="*/ 37282 w 1140076"/>
                  <a:gd name="connsiteY221" fmla="*/ 497941 h 805759"/>
                  <a:gd name="connsiteX222" fmla="*/ 73496 w 1140076"/>
                  <a:gd name="connsiteY222" fmla="*/ 307818 h 805759"/>
                  <a:gd name="connsiteX223" fmla="*/ 100656 w 1140076"/>
                  <a:gd name="connsiteY223" fmla="*/ 244444 h 805759"/>
                  <a:gd name="connsiteX224" fmla="*/ 145923 w 1140076"/>
                  <a:gd name="connsiteY224" fmla="*/ 190123 h 805759"/>
                  <a:gd name="connsiteX225" fmla="*/ 272672 w 1140076"/>
                  <a:gd name="connsiteY225" fmla="*/ 181070 h 805759"/>
                  <a:gd name="connsiteX226" fmla="*/ 326993 w 1140076"/>
                  <a:gd name="connsiteY226" fmla="*/ 190123 h 805759"/>
                  <a:gd name="connsiteX227" fmla="*/ 363207 w 1140076"/>
                  <a:gd name="connsiteY227" fmla="*/ 244444 h 805759"/>
                  <a:gd name="connsiteX228" fmla="*/ 345100 w 1140076"/>
                  <a:gd name="connsiteY228" fmla="*/ 271604 h 805759"/>
                  <a:gd name="connsiteX229" fmla="*/ 336046 w 1140076"/>
                  <a:gd name="connsiteY229" fmla="*/ 244444 h 805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</a:cxnLst>
                <a:rect l="l" t="t" r="r" b="b"/>
                <a:pathLst>
                  <a:path w="1140076" h="805759">
                    <a:moveTo>
                      <a:pt x="336046" y="244444"/>
                    </a:moveTo>
                    <a:cubicBezTo>
                      <a:pt x="333028" y="227846"/>
                      <a:pt x="333395" y="195489"/>
                      <a:pt x="326993" y="172016"/>
                    </a:cubicBezTo>
                    <a:cubicBezTo>
                      <a:pt x="324130" y="161519"/>
                      <a:pt x="319657" y="146395"/>
                      <a:pt x="308886" y="144856"/>
                    </a:cubicBezTo>
                    <a:cubicBezTo>
                      <a:pt x="272912" y="139717"/>
                      <a:pt x="236458" y="150891"/>
                      <a:pt x="200244" y="153909"/>
                    </a:cubicBezTo>
                    <a:cubicBezTo>
                      <a:pt x="183142" y="205219"/>
                      <a:pt x="200683" y="159140"/>
                      <a:pt x="164030" y="226337"/>
                    </a:cubicBezTo>
                    <a:cubicBezTo>
                      <a:pt x="154336" y="244109"/>
                      <a:pt x="145923" y="262551"/>
                      <a:pt x="136870" y="280658"/>
                    </a:cubicBezTo>
                    <a:cubicBezTo>
                      <a:pt x="139888" y="313854"/>
                      <a:pt x="138939" y="347653"/>
                      <a:pt x="145923" y="380246"/>
                    </a:cubicBezTo>
                    <a:cubicBezTo>
                      <a:pt x="148203" y="390885"/>
                      <a:pt x="159164" y="397674"/>
                      <a:pt x="164030" y="407406"/>
                    </a:cubicBezTo>
                    <a:cubicBezTo>
                      <a:pt x="201513" y="482371"/>
                      <a:pt x="139300" y="383892"/>
                      <a:pt x="191191" y="461727"/>
                    </a:cubicBezTo>
                    <a:cubicBezTo>
                      <a:pt x="188173" y="473798"/>
                      <a:pt x="189910" y="488225"/>
                      <a:pt x="182137" y="497941"/>
                    </a:cubicBezTo>
                    <a:cubicBezTo>
                      <a:pt x="176175" y="505393"/>
                      <a:pt x="164235" y="504679"/>
                      <a:pt x="154977" y="506994"/>
                    </a:cubicBezTo>
                    <a:cubicBezTo>
                      <a:pt x="108849" y="518526"/>
                      <a:pt x="78943" y="519466"/>
                      <a:pt x="28228" y="525101"/>
                    </a:cubicBezTo>
                    <a:cubicBezTo>
                      <a:pt x="19175" y="531137"/>
                      <a:pt x="5109" y="533105"/>
                      <a:pt x="1068" y="543208"/>
                    </a:cubicBezTo>
                    <a:cubicBezTo>
                      <a:pt x="-2476" y="552069"/>
                      <a:pt x="3373" y="563621"/>
                      <a:pt x="10121" y="570369"/>
                    </a:cubicBezTo>
                    <a:cubicBezTo>
                      <a:pt x="25509" y="585757"/>
                      <a:pt x="46335" y="594511"/>
                      <a:pt x="64442" y="606582"/>
                    </a:cubicBezTo>
                    <a:cubicBezTo>
                      <a:pt x="75096" y="613684"/>
                      <a:pt x="80151" y="628017"/>
                      <a:pt x="91603" y="633743"/>
                    </a:cubicBezTo>
                    <a:cubicBezTo>
                      <a:pt x="105366" y="640625"/>
                      <a:pt x="121781" y="639778"/>
                      <a:pt x="136870" y="642796"/>
                    </a:cubicBezTo>
                    <a:cubicBezTo>
                      <a:pt x="160781" y="652361"/>
                      <a:pt x="184464" y="662862"/>
                      <a:pt x="209298" y="669957"/>
                    </a:cubicBezTo>
                    <a:cubicBezTo>
                      <a:pt x="221262" y="673375"/>
                      <a:pt x="233440" y="675992"/>
                      <a:pt x="245511" y="679010"/>
                    </a:cubicBezTo>
                    <a:cubicBezTo>
                      <a:pt x="269654" y="675992"/>
                      <a:pt x="295073" y="678272"/>
                      <a:pt x="317939" y="669957"/>
                    </a:cubicBezTo>
                    <a:cubicBezTo>
                      <a:pt x="347921" y="659054"/>
                      <a:pt x="346459" y="627051"/>
                      <a:pt x="363207" y="606582"/>
                    </a:cubicBezTo>
                    <a:cubicBezTo>
                      <a:pt x="413688" y="544883"/>
                      <a:pt x="409996" y="551501"/>
                      <a:pt x="462795" y="525101"/>
                    </a:cubicBezTo>
                    <a:cubicBezTo>
                      <a:pt x="468831" y="516048"/>
                      <a:pt x="479113" y="508674"/>
                      <a:pt x="480902" y="497941"/>
                    </a:cubicBezTo>
                    <a:cubicBezTo>
                      <a:pt x="482471" y="488528"/>
                      <a:pt x="465100" y="477529"/>
                      <a:pt x="471848" y="470781"/>
                    </a:cubicBezTo>
                    <a:cubicBezTo>
                      <a:pt x="478596" y="464033"/>
                      <a:pt x="489833" y="477212"/>
                      <a:pt x="499009" y="479834"/>
                    </a:cubicBezTo>
                    <a:cubicBezTo>
                      <a:pt x="510973" y="483252"/>
                      <a:pt x="522905" y="487127"/>
                      <a:pt x="535222" y="488887"/>
                    </a:cubicBezTo>
                    <a:cubicBezTo>
                      <a:pt x="565246" y="493176"/>
                      <a:pt x="595579" y="494923"/>
                      <a:pt x="625757" y="497941"/>
                    </a:cubicBezTo>
                    <a:cubicBezTo>
                      <a:pt x="638505" y="446948"/>
                      <a:pt x="644336" y="446564"/>
                      <a:pt x="616704" y="380246"/>
                    </a:cubicBezTo>
                    <a:cubicBezTo>
                      <a:pt x="611780" y="368427"/>
                      <a:pt x="598597" y="362139"/>
                      <a:pt x="589543" y="353085"/>
                    </a:cubicBezTo>
                    <a:cubicBezTo>
                      <a:pt x="586525" y="337996"/>
                      <a:pt x="587372" y="321581"/>
                      <a:pt x="580490" y="307818"/>
                    </a:cubicBezTo>
                    <a:cubicBezTo>
                      <a:pt x="553363" y="253564"/>
                      <a:pt x="544225" y="307970"/>
                      <a:pt x="562383" y="253497"/>
                    </a:cubicBezTo>
                    <a:cubicBezTo>
                      <a:pt x="574454" y="271604"/>
                      <a:pt x="587401" y="289157"/>
                      <a:pt x="598597" y="307818"/>
                    </a:cubicBezTo>
                    <a:cubicBezTo>
                      <a:pt x="609246" y="325567"/>
                      <a:pt x="619153" y="355535"/>
                      <a:pt x="634810" y="371192"/>
                    </a:cubicBezTo>
                    <a:cubicBezTo>
                      <a:pt x="645480" y="381862"/>
                      <a:pt x="659567" y="388533"/>
                      <a:pt x="671024" y="398353"/>
                    </a:cubicBezTo>
                    <a:cubicBezTo>
                      <a:pt x="680745" y="406685"/>
                      <a:pt x="689131" y="416460"/>
                      <a:pt x="698185" y="425513"/>
                    </a:cubicBezTo>
                    <a:cubicBezTo>
                      <a:pt x="728363" y="419477"/>
                      <a:pt x="759523" y="417138"/>
                      <a:pt x="788719" y="407406"/>
                    </a:cubicBezTo>
                    <a:lnTo>
                      <a:pt x="843040" y="389299"/>
                    </a:lnTo>
                    <a:cubicBezTo>
                      <a:pt x="852325" y="361447"/>
                      <a:pt x="861441" y="349073"/>
                      <a:pt x="843040" y="316872"/>
                    </a:cubicBezTo>
                    <a:cubicBezTo>
                      <a:pt x="837642" y="307425"/>
                      <a:pt x="824933" y="304801"/>
                      <a:pt x="815880" y="298765"/>
                    </a:cubicBezTo>
                    <a:lnTo>
                      <a:pt x="797773" y="244444"/>
                    </a:lnTo>
                    <a:cubicBezTo>
                      <a:pt x="790079" y="221362"/>
                      <a:pt x="840903" y="267162"/>
                      <a:pt x="861147" y="280658"/>
                    </a:cubicBezTo>
                    <a:cubicBezTo>
                      <a:pt x="877225" y="291377"/>
                      <a:pt x="892750" y="303208"/>
                      <a:pt x="906414" y="316872"/>
                    </a:cubicBezTo>
                    <a:cubicBezTo>
                      <a:pt x="913075" y="323533"/>
                      <a:pt x="952377" y="372584"/>
                      <a:pt x="960735" y="389299"/>
                    </a:cubicBezTo>
                    <a:cubicBezTo>
                      <a:pt x="977780" y="423389"/>
                      <a:pt x="979251" y="436204"/>
                      <a:pt x="987896" y="470781"/>
                    </a:cubicBezTo>
                    <a:cubicBezTo>
                      <a:pt x="973612" y="585048"/>
                      <a:pt x="993564" y="504713"/>
                      <a:pt x="951682" y="588476"/>
                    </a:cubicBezTo>
                    <a:cubicBezTo>
                      <a:pt x="947414" y="597012"/>
                      <a:pt x="949376" y="608888"/>
                      <a:pt x="942628" y="615636"/>
                    </a:cubicBezTo>
                    <a:cubicBezTo>
                      <a:pt x="927240" y="631024"/>
                      <a:pt x="888308" y="651850"/>
                      <a:pt x="888308" y="651850"/>
                    </a:cubicBezTo>
                    <a:cubicBezTo>
                      <a:pt x="715867" y="644352"/>
                      <a:pt x="732415" y="668069"/>
                      <a:pt x="634810" y="624689"/>
                    </a:cubicBezTo>
                    <a:cubicBezTo>
                      <a:pt x="622477" y="619208"/>
                      <a:pt x="611193" y="611427"/>
                      <a:pt x="598597" y="606582"/>
                    </a:cubicBezTo>
                    <a:cubicBezTo>
                      <a:pt x="571875" y="596305"/>
                      <a:pt x="517115" y="579422"/>
                      <a:pt x="517115" y="579422"/>
                    </a:cubicBezTo>
                    <a:cubicBezTo>
                      <a:pt x="349991" y="617988"/>
                      <a:pt x="452684" y="588853"/>
                      <a:pt x="326993" y="633743"/>
                    </a:cubicBezTo>
                    <a:cubicBezTo>
                      <a:pt x="309019" y="640163"/>
                      <a:pt x="290113" y="644098"/>
                      <a:pt x="272672" y="651850"/>
                    </a:cubicBezTo>
                    <a:cubicBezTo>
                      <a:pt x="192288" y="687576"/>
                      <a:pt x="305089" y="655063"/>
                      <a:pt x="209298" y="679010"/>
                    </a:cubicBezTo>
                    <a:cubicBezTo>
                      <a:pt x="212316" y="648832"/>
                      <a:pt x="210995" y="617899"/>
                      <a:pt x="218351" y="588476"/>
                    </a:cubicBezTo>
                    <a:cubicBezTo>
                      <a:pt x="231995" y="533901"/>
                      <a:pt x="244162" y="545905"/>
                      <a:pt x="263618" y="506994"/>
                    </a:cubicBezTo>
                    <a:cubicBezTo>
                      <a:pt x="281243" y="471744"/>
                      <a:pt x="264313" y="484249"/>
                      <a:pt x="281725" y="443620"/>
                    </a:cubicBezTo>
                    <a:cubicBezTo>
                      <a:pt x="286011" y="433619"/>
                      <a:pt x="293796" y="425513"/>
                      <a:pt x="299832" y="416460"/>
                    </a:cubicBezTo>
                    <a:cubicBezTo>
                      <a:pt x="302850" y="404389"/>
                      <a:pt x="303321" y="391375"/>
                      <a:pt x="308886" y="380246"/>
                    </a:cubicBezTo>
                    <a:cubicBezTo>
                      <a:pt x="335655" y="326709"/>
                      <a:pt x="338680" y="323324"/>
                      <a:pt x="390367" y="307818"/>
                    </a:cubicBezTo>
                    <a:cubicBezTo>
                      <a:pt x="405106" y="303396"/>
                      <a:pt x="420356" y="300598"/>
                      <a:pt x="435634" y="298765"/>
                    </a:cubicBezTo>
                    <a:cubicBezTo>
                      <a:pt x="495860" y="291538"/>
                      <a:pt x="616704" y="280658"/>
                      <a:pt x="616704" y="280658"/>
                    </a:cubicBezTo>
                    <a:cubicBezTo>
                      <a:pt x="625757" y="274622"/>
                      <a:pt x="636783" y="270812"/>
                      <a:pt x="643864" y="262551"/>
                    </a:cubicBezTo>
                    <a:cubicBezTo>
                      <a:pt x="667186" y="235341"/>
                      <a:pt x="670203" y="219745"/>
                      <a:pt x="680078" y="190123"/>
                    </a:cubicBezTo>
                    <a:cubicBezTo>
                      <a:pt x="671024" y="181070"/>
                      <a:pt x="663570" y="170065"/>
                      <a:pt x="652917" y="162963"/>
                    </a:cubicBezTo>
                    <a:cubicBezTo>
                      <a:pt x="644977" y="157669"/>
                      <a:pt x="635300" y="153909"/>
                      <a:pt x="625757" y="153909"/>
                    </a:cubicBezTo>
                    <a:cubicBezTo>
                      <a:pt x="553266" y="153909"/>
                      <a:pt x="480902" y="159945"/>
                      <a:pt x="408474" y="162963"/>
                    </a:cubicBezTo>
                    <a:cubicBezTo>
                      <a:pt x="414510" y="205212"/>
                      <a:pt x="416230" y="248307"/>
                      <a:pt x="426581" y="289711"/>
                    </a:cubicBezTo>
                    <a:cubicBezTo>
                      <a:pt x="436350" y="328788"/>
                      <a:pt x="467817" y="365905"/>
                      <a:pt x="499009" y="389299"/>
                    </a:cubicBezTo>
                    <a:cubicBezTo>
                      <a:pt x="518473" y="403897"/>
                      <a:pt x="541662" y="412761"/>
                      <a:pt x="562383" y="425513"/>
                    </a:cubicBezTo>
                    <a:cubicBezTo>
                      <a:pt x="580917" y="436918"/>
                      <a:pt x="597809" y="450930"/>
                      <a:pt x="616704" y="461727"/>
                    </a:cubicBezTo>
                    <a:cubicBezTo>
                      <a:pt x="640140" y="475119"/>
                      <a:pt x="689131" y="497941"/>
                      <a:pt x="689131" y="497941"/>
                    </a:cubicBezTo>
                    <a:cubicBezTo>
                      <a:pt x="692149" y="488888"/>
                      <a:pt x="691437" y="464033"/>
                      <a:pt x="698185" y="470781"/>
                    </a:cubicBezTo>
                    <a:cubicBezTo>
                      <a:pt x="709066" y="481662"/>
                      <a:pt x="699765" y="502597"/>
                      <a:pt x="707238" y="516048"/>
                    </a:cubicBezTo>
                    <a:cubicBezTo>
                      <a:pt x="715529" y="530971"/>
                      <a:pt x="732210" y="539414"/>
                      <a:pt x="743452" y="552262"/>
                    </a:cubicBezTo>
                    <a:cubicBezTo>
                      <a:pt x="753388" y="563618"/>
                      <a:pt x="761559" y="576405"/>
                      <a:pt x="770612" y="588476"/>
                    </a:cubicBezTo>
                    <a:cubicBezTo>
                      <a:pt x="773630" y="597529"/>
                      <a:pt x="775907" y="606865"/>
                      <a:pt x="779666" y="615636"/>
                    </a:cubicBezTo>
                    <a:cubicBezTo>
                      <a:pt x="784983" y="628041"/>
                      <a:pt x="804717" y="640277"/>
                      <a:pt x="797773" y="651850"/>
                    </a:cubicBezTo>
                    <a:cubicBezTo>
                      <a:pt x="789856" y="665045"/>
                      <a:pt x="767595" y="657885"/>
                      <a:pt x="752506" y="660903"/>
                    </a:cubicBezTo>
                    <a:cubicBezTo>
                      <a:pt x="629061" y="630042"/>
                      <a:pt x="727861" y="660306"/>
                      <a:pt x="625757" y="615636"/>
                    </a:cubicBezTo>
                    <a:cubicBezTo>
                      <a:pt x="595979" y="602608"/>
                      <a:pt x="566057" y="589701"/>
                      <a:pt x="535222" y="579422"/>
                    </a:cubicBezTo>
                    <a:cubicBezTo>
                      <a:pt x="517115" y="573386"/>
                      <a:pt x="498520" y="568656"/>
                      <a:pt x="480902" y="561315"/>
                    </a:cubicBezTo>
                    <a:cubicBezTo>
                      <a:pt x="462215" y="553529"/>
                      <a:pt x="445689" y="540843"/>
                      <a:pt x="426581" y="534155"/>
                    </a:cubicBezTo>
                    <a:cubicBezTo>
                      <a:pt x="385108" y="519639"/>
                      <a:pt x="342082" y="510012"/>
                      <a:pt x="299832" y="497941"/>
                    </a:cubicBezTo>
                    <a:cubicBezTo>
                      <a:pt x="263128" y="487454"/>
                      <a:pt x="227405" y="473798"/>
                      <a:pt x="191191" y="461727"/>
                    </a:cubicBezTo>
                    <a:lnTo>
                      <a:pt x="164030" y="452674"/>
                    </a:lnTo>
                    <a:cubicBezTo>
                      <a:pt x="141868" y="445287"/>
                      <a:pt x="120230" y="439495"/>
                      <a:pt x="100656" y="425513"/>
                    </a:cubicBezTo>
                    <a:cubicBezTo>
                      <a:pt x="90237" y="418071"/>
                      <a:pt x="80938" y="408772"/>
                      <a:pt x="73496" y="398353"/>
                    </a:cubicBezTo>
                    <a:cubicBezTo>
                      <a:pt x="65652" y="387371"/>
                      <a:pt x="60401" y="374670"/>
                      <a:pt x="55389" y="362139"/>
                    </a:cubicBezTo>
                    <a:cubicBezTo>
                      <a:pt x="37011" y="316194"/>
                      <a:pt x="37321" y="308011"/>
                      <a:pt x="28228" y="262551"/>
                    </a:cubicBezTo>
                    <a:cubicBezTo>
                      <a:pt x="42767" y="189858"/>
                      <a:pt x="26923" y="168142"/>
                      <a:pt x="91603" y="135802"/>
                    </a:cubicBezTo>
                    <a:cubicBezTo>
                      <a:pt x="105366" y="128920"/>
                      <a:pt x="121781" y="129767"/>
                      <a:pt x="136870" y="126749"/>
                    </a:cubicBezTo>
                    <a:cubicBezTo>
                      <a:pt x="209298" y="132785"/>
                      <a:pt x="281888" y="137113"/>
                      <a:pt x="354153" y="144856"/>
                    </a:cubicBezTo>
                    <a:cubicBezTo>
                      <a:pt x="366525" y="146182"/>
                      <a:pt x="378491" y="150198"/>
                      <a:pt x="390367" y="153909"/>
                    </a:cubicBezTo>
                    <a:cubicBezTo>
                      <a:pt x="426802" y="165295"/>
                      <a:pt x="461976" y="180864"/>
                      <a:pt x="499009" y="190123"/>
                    </a:cubicBezTo>
                    <a:cubicBezTo>
                      <a:pt x="511080" y="193141"/>
                      <a:pt x="523304" y="195602"/>
                      <a:pt x="535222" y="199177"/>
                    </a:cubicBezTo>
                    <a:cubicBezTo>
                      <a:pt x="553503" y="204661"/>
                      <a:pt x="571027" y="212654"/>
                      <a:pt x="589543" y="217283"/>
                    </a:cubicBezTo>
                    <a:cubicBezTo>
                      <a:pt x="607352" y="221735"/>
                      <a:pt x="625757" y="223319"/>
                      <a:pt x="643864" y="226337"/>
                    </a:cubicBezTo>
                    <a:cubicBezTo>
                      <a:pt x="658953" y="232373"/>
                      <a:pt x="673914" y="238738"/>
                      <a:pt x="689131" y="244444"/>
                    </a:cubicBezTo>
                    <a:cubicBezTo>
                      <a:pt x="698067" y="247795"/>
                      <a:pt x="709544" y="246749"/>
                      <a:pt x="716292" y="253497"/>
                    </a:cubicBezTo>
                    <a:cubicBezTo>
                      <a:pt x="723040" y="260245"/>
                      <a:pt x="722327" y="271604"/>
                      <a:pt x="725345" y="280658"/>
                    </a:cubicBezTo>
                    <a:cubicBezTo>
                      <a:pt x="722327" y="289711"/>
                      <a:pt x="720560" y="299282"/>
                      <a:pt x="716292" y="307818"/>
                    </a:cubicBezTo>
                    <a:cubicBezTo>
                      <a:pt x="711426" y="317550"/>
                      <a:pt x="702604" y="325036"/>
                      <a:pt x="698185" y="334979"/>
                    </a:cubicBezTo>
                    <a:cubicBezTo>
                      <a:pt x="690433" y="352420"/>
                      <a:pt x="680078" y="389299"/>
                      <a:pt x="680078" y="389299"/>
                    </a:cubicBezTo>
                    <a:cubicBezTo>
                      <a:pt x="692149" y="392317"/>
                      <a:pt x="703849" y="398353"/>
                      <a:pt x="716292" y="398353"/>
                    </a:cubicBezTo>
                    <a:cubicBezTo>
                      <a:pt x="757696" y="398353"/>
                      <a:pt x="813658" y="394844"/>
                      <a:pt x="852094" y="371192"/>
                    </a:cubicBezTo>
                    <a:cubicBezTo>
                      <a:pt x="877795" y="355376"/>
                      <a:pt x="924521" y="316872"/>
                      <a:pt x="924521" y="316872"/>
                    </a:cubicBezTo>
                    <a:cubicBezTo>
                      <a:pt x="939305" y="294696"/>
                      <a:pt x="956960" y="282728"/>
                      <a:pt x="933575" y="253497"/>
                    </a:cubicBezTo>
                    <a:cubicBezTo>
                      <a:pt x="927613" y="246045"/>
                      <a:pt x="915102" y="248393"/>
                      <a:pt x="906414" y="244444"/>
                    </a:cubicBezTo>
                    <a:cubicBezTo>
                      <a:pt x="881841" y="233275"/>
                      <a:pt x="858129" y="220301"/>
                      <a:pt x="833987" y="208230"/>
                    </a:cubicBezTo>
                    <a:cubicBezTo>
                      <a:pt x="821916" y="202194"/>
                      <a:pt x="810304" y="195135"/>
                      <a:pt x="797773" y="190123"/>
                    </a:cubicBezTo>
                    <a:cubicBezTo>
                      <a:pt x="663571" y="136442"/>
                      <a:pt x="830492" y="204664"/>
                      <a:pt x="716292" y="153909"/>
                    </a:cubicBezTo>
                    <a:cubicBezTo>
                      <a:pt x="701441" y="147309"/>
                      <a:pt x="686297" y="141356"/>
                      <a:pt x="671024" y="135802"/>
                    </a:cubicBezTo>
                    <a:cubicBezTo>
                      <a:pt x="653087" y="129279"/>
                      <a:pt x="616704" y="117695"/>
                      <a:pt x="616704" y="117695"/>
                    </a:cubicBezTo>
                    <a:cubicBezTo>
                      <a:pt x="577819" y="130657"/>
                      <a:pt x="585290" y="121620"/>
                      <a:pt x="562383" y="172016"/>
                    </a:cubicBezTo>
                    <a:cubicBezTo>
                      <a:pt x="554485" y="189392"/>
                      <a:pt x="544276" y="226337"/>
                      <a:pt x="544276" y="226337"/>
                    </a:cubicBezTo>
                    <a:cubicBezTo>
                      <a:pt x="550312" y="265569"/>
                      <a:pt x="547641" y="307178"/>
                      <a:pt x="562383" y="344032"/>
                    </a:cubicBezTo>
                    <a:cubicBezTo>
                      <a:pt x="567395" y="356563"/>
                      <a:pt x="586264" y="356658"/>
                      <a:pt x="598597" y="362139"/>
                    </a:cubicBezTo>
                    <a:cubicBezTo>
                      <a:pt x="642431" y="381621"/>
                      <a:pt x="638040" y="378790"/>
                      <a:pt x="680078" y="389299"/>
                    </a:cubicBezTo>
                    <a:cubicBezTo>
                      <a:pt x="781437" y="365909"/>
                      <a:pt x="789651" y="395870"/>
                      <a:pt x="815880" y="325925"/>
                    </a:cubicBezTo>
                    <a:cubicBezTo>
                      <a:pt x="820249" y="314274"/>
                      <a:pt x="821915" y="301782"/>
                      <a:pt x="824933" y="289711"/>
                    </a:cubicBezTo>
                    <a:cubicBezTo>
                      <a:pt x="770438" y="217050"/>
                      <a:pt x="828475" y="283187"/>
                      <a:pt x="761559" y="235390"/>
                    </a:cubicBezTo>
                    <a:cubicBezTo>
                      <a:pt x="751140" y="227948"/>
                      <a:pt x="745256" y="215016"/>
                      <a:pt x="734399" y="208230"/>
                    </a:cubicBezTo>
                    <a:cubicBezTo>
                      <a:pt x="720618" y="199617"/>
                      <a:pt x="703667" y="197391"/>
                      <a:pt x="689131" y="190123"/>
                    </a:cubicBezTo>
                    <a:cubicBezTo>
                      <a:pt x="673392" y="182254"/>
                      <a:pt x="659416" y="171196"/>
                      <a:pt x="643864" y="162963"/>
                    </a:cubicBezTo>
                    <a:cubicBezTo>
                      <a:pt x="608081" y="144019"/>
                      <a:pt x="571436" y="126749"/>
                      <a:pt x="535222" y="108642"/>
                    </a:cubicBezTo>
                    <a:cubicBezTo>
                      <a:pt x="517115" y="99589"/>
                      <a:pt x="500107" y="87884"/>
                      <a:pt x="480902" y="81482"/>
                    </a:cubicBezTo>
                    <a:cubicBezTo>
                      <a:pt x="462795" y="75446"/>
                      <a:pt x="444199" y="70716"/>
                      <a:pt x="426581" y="63375"/>
                    </a:cubicBezTo>
                    <a:cubicBezTo>
                      <a:pt x="407894" y="55589"/>
                      <a:pt x="390947" y="44000"/>
                      <a:pt x="372260" y="36214"/>
                    </a:cubicBezTo>
                    <a:cubicBezTo>
                      <a:pt x="346462" y="25465"/>
                      <a:pt x="310166" y="15374"/>
                      <a:pt x="281725" y="9054"/>
                    </a:cubicBezTo>
                    <a:cubicBezTo>
                      <a:pt x="266704" y="5716"/>
                      <a:pt x="251547" y="3018"/>
                      <a:pt x="236458" y="0"/>
                    </a:cubicBezTo>
                    <a:lnTo>
                      <a:pt x="154977" y="9054"/>
                    </a:lnTo>
                    <a:cubicBezTo>
                      <a:pt x="139939" y="19581"/>
                      <a:pt x="149905" y="45455"/>
                      <a:pt x="145923" y="63375"/>
                    </a:cubicBezTo>
                    <a:cubicBezTo>
                      <a:pt x="143853" y="72691"/>
                      <a:pt x="139888" y="81482"/>
                      <a:pt x="136870" y="90535"/>
                    </a:cubicBezTo>
                    <a:cubicBezTo>
                      <a:pt x="139888" y="159945"/>
                      <a:pt x="145923" y="229289"/>
                      <a:pt x="145923" y="298765"/>
                    </a:cubicBezTo>
                    <a:cubicBezTo>
                      <a:pt x="145923" y="314153"/>
                      <a:pt x="145406" y="331229"/>
                      <a:pt x="136870" y="344032"/>
                    </a:cubicBezTo>
                    <a:cubicBezTo>
                      <a:pt x="131577" y="351972"/>
                      <a:pt x="118886" y="350463"/>
                      <a:pt x="109710" y="353085"/>
                    </a:cubicBezTo>
                    <a:cubicBezTo>
                      <a:pt x="97746" y="356503"/>
                      <a:pt x="85567" y="359121"/>
                      <a:pt x="73496" y="362139"/>
                    </a:cubicBezTo>
                    <a:cubicBezTo>
                      <a:pt x="67460" y="371192"/>
                      <a:pt x="56472" y="378472"/>
                      <a:pt x="55389" y="389299"/>
                    </a:cubicBezTo>
                    <a:cubicBezTo>
                      <a:pt x="53266" y="410533"/>
                      <a:pt x="60625" y="431679"/>
                      <a:pt x="64442" y="452674"/>
                    </a:cubicBezTo>
                    <a:cubicBezTo>
                      <a:pt x="82476" y="551859"/>
                      <a:pt x="64566" y="417269"/>
                      <a:pt x="82549" y="534155"/>
                    </a:cubicBezTo>
                    <a:cubicBezTo>
                      <a:pt x="87919" y="569058"/>
                      <a:pt x="83695" y="613064"/>
                      <a:pt x="109710" y="642796"/>
                    </a:cubicBezTo>
                    <a:cubicBezTo>
                      <a:pt x="122435" y="657338"/>
                      <a:pt x="140435" y="666285"/>
                      <a:pt x="154977" y="679010"/>
                    </a:cubicBezTo>
                    <a:cubicBezTo>
                      <a:pt x="164613" y="687441"/>
                      <a:pt x="170945" y="699953"/>
                      <a:pt x="182137" y="706171"/>
                    </a:cubicBezTo>
                    <a:cubicBezTo>
                      <a:pt x="198821" y="715440"/>
                      <a:pt x="218840" y="716937"/>
                      <a:pt x="236458" y="724278"/>
                    </a:cubicBezTo>
                    <a:cubicBezTo>
                      <a:pt x="255145" y="732064"/>
                      <a:pt x="271671" y="744750"/>
                      <a:pt x="290779" y="751438"/>
                    </a:cubicBezTo>
                    <a:cubicBezTo>
                      <a:pt x="332252" y="765954"/>
                      <a:pt x="375278" y="775581"/>
                      <a:pt x="417527" y="787652"/>
                    </a:cubicBezTo>
                    <a:cubicBezTo>
                      <a:pt x="433961" y="792347"/>
                      <a:pt x="554451" y="804878"/>
                      <a:pt x="562383" y="805759"/>
                    </a:cubicBezTo>
                    <a:cubicBezTo>
                      <a:pt x="567435" y="785550"/>
                      <a:pt x="573761" y="749113"/>
                      <a:pt x="589543" y="733331"/>
                    </a:cubicBezTo>
                    <a:cubicBezTo>
                      <a:pt x="604557" y="718317"/>
                      <a:pt x="633979" y="714287"/>
                      <a:pt x="652917" y="706171"/>
                    </a:cubicBezTo>
                    <a:cubicBezTo>
                      <a:pt x="665322" y="700855"/>
                      <a:pt x="676494" y="692803"/>
                      <a:pt x="689131" y="688064"/>
                    </a:cubicBezTo>
                    <a:cubicBezTo>
                      <a:pt x="703748" y="682582"/>
                      <a:pt x="758313" y="672417"/>
                      <a:pt x="770612" y="669957"/>
                    </a:cubicBezTo>
                    <a:cubicBezTo>
                      <a:pt x="869747" y="676153"/>
                      <a:pt x="936356" y="687040"/>
                      <a:pt x="1033163" y="669957"/>
                    </a:cubicBezTo>
                    <a:cubicBezTo>
                      <a:pt x="1046454" y="667612"/>
                      <a:pt x="1057306" y="657886"/>
                      <a:pt x="1069377" y="651850"/>
                    </a:cubicBezTo>
                    <a:lnTo>
                      <a:pt x="1132751" y="570369"/>
                    </a:lnTo>
                    <a:cubicBezTo>
                      <a:pt x="1151371" y="546429"/>
                      <a:pt x="1129287" y="509643"/>
                      <a:pt x="1123698" y="479834"/>
                    </a:cubicBezTo>
                    <a:cubicBezTo>
                      <a:pt x="1117177" y="445056"/>
                      <a:pt x="1099599" y="408471"/>
                      <a:pt x="1078430" y="380246"/>
                    </a:cubicBezTo>
                    <a:cubicBezTo>
                      <a:pt x="1043150" y="333205"/>
                      <a:pt x="1055949" y="374182"/>
                      <a:pt x="1024110" y="316872"/>
                    </a:cubicBezTo>
                    <a:cubicBezTo>
                      <a:pt x="1016218" y="302665"/>
                      <a:pt x="1013896" y="285811"/>
                      <a:pt x="1006003" y="271604"/>
                    </a:cubicBezTo>
                    <a:cubicBezTo>
                      <a:pt x="998675" y="258414"/>
                      <a:pt x="986839" y="248186"/>
                      <a:pt x="978842" y="235390"/>
                    </a:cubicBezTo>
                    <a:cubicBezTo>
                      <a:pt x="971689" y="223946"/>
                      <a:pt x="966051" y="211582"/>
                      <a:pt x="960735" y="199177"/>
                    </a:cubicBezTo>
                    <a:cubicBezTo>
                      <a:pt x="956976" y="190405"/>
                      <a:pt x="957644" y="179468"/>
                      <a:pt x="951682" y="172016"/>
                    </a:cubicBezTo>
                    <a:cubicBezTo>
                      <a:pt x="936052" y="152478"/>
                      <a:pt x="910053" y="150292"/>
                      <a:pt x="888308" y="144856"/>
                    </a:cubicBezTo>
                    <a:cubicBezTo>
                      <a:pt x="867183" y="132785"/>
                      <a:pt x="846695" y="119523"/>
                      <a:pt x="824933" y="108642"/>
                    </a:cubicBezTo>
                    <a:cubicBezTo>
                      <a:pt x="810397" y="101374"/>
                      <a:pt x="793872" y="98427"/>
                      <a:pt x="779666" y="90535"/>
                    </a:cubicBezTo>
                    <a:cubicBezTo>
                      <a:pt x="691926" y="41791"/>
                      <a:pt x="793377" y="82186"/>
                      <a:pt x="707238" y="45268"/>
                    </a:cubicBezTo>
                    <a:cubicBezTo>
                      <a:pt x="698467" y="41509"/>
                      <a:pt x="688420" y="40849"/>
                      <a:pt x="680078" y="36214"/>
                    </a:cubicBezTo>
                    <a:cubicBezTo>
                      <a:pt x="661055" y="25645"/>
                      <a:pt x="625757" y="0"/>
                      <a:pt x="625757" y="0"/>
                    </a:cubicBezTo>
                    <a:cubicBezTo>
                      <a:pt x="592561" y="3018"/>
                      <a:pt x="558219" y="-103"/>
                      <a:pt x="526169" y="9054"/>
                    </a:cubicBezTo>
                    <a:cubicBezTo>
                      <a:pt x="513858" y="12571"/>
                      <a:pt x="508845" y="28018"/>
                      <a:pt x="499009" y="36214"/>
                    </a:cubicBezTo>
                    <a:cubicBezTo>
                      <a:pt x="423390" y="99229"/>
                      <a:pt x="524026" y="2141"/>
                      <a:pt x="444688" y="81482"/>
                    </a:cubicBezTo>
                    <a:cubicBezTo>
                      <a:pt x="458049" y="101523"/>
                      <a:pt x="469043" y="121860"/>
                      <a:pt x="489955" y="135802"/>
                    </a:cubicBezTo>
                    <a:cubicBezTo>
                      <a:pt x="497895" y="141096"/>
                      <a:pt x="508062" y="141838"/>
                      <a:pt x="517115" y="144856"/>
                    </a:cubicBezTo>
                    <a:cubicBezTo>
                      <a:pt x="534267" y="196309"/>
                      <a:pt x="519421" y="165268"/>
                      <a:pt x="580490" y="226337"/>
                    </a:cubicBezTo>
                    <a:cubicBezTo>
                      <a:pt x="595878" y="241725"/>
                      <a:pt x="616704" y="280658"/>
                      <a:pt x="616704" y="280658"/>
                    </a:cubicBezTo>
                    <a:cubicBezTo>
                      <a:pt x="607650" y="295747"/>
                      <a:pt x="602695" y="314234"/>
                      <a:pt x="589543" y="325925"/>
                    </a:cubicBezTo>
                    <a:cubicBezTo>
                      <a:pt x="574412" y="339374"/>
                      <a:pt x="553829" y="345110"/>
                      <a:pt x="535222" y="353085"/>
                    </a:cubicBezTo>
                    <a:cubicBezTo>
                      <a:pt x="408495" y="407397"/>
                      <a:pt x="516327" y="356601"/>
                      <a:pt x="399420" y="398353"/>
                    </a:cubicBezTo>
                    <a:cubicBezTo>
                      <a:pt x="286663" y="438623"/>
                      <a:pt x="382176" y="416286"/>
                      <a:pt x="290779" y="434567"/>
                    </a:cubicBezTo>
                    <a:cubicBezTo>
                      <a:pt x="212933" y="486463"/>
                      <a:pt x="311429" y="424241"/>
                      <a:pt x="236458" y="461727"/>
                    </a:cubicBezTo>
                    <a:cubicBezTo>
                      <a:pt x="166260" y="496826"/>
                      <a:pt x="250404" y="466133"/>
                      <a:pt x="182137" y="488887"/>
                    </a:cubicBezTo>
                    <a:cubicBezTo>
                      <a:pt x="188173" y="503976"/>
                      <a:pt x="189840" y="521670"/>
                      <a:pt x="200244" y="534155"/>
                    </a:cubicBezTo>
                    <a:cubicBezTo>
                      <a:pt x="206354" y="541486"/>
                      <a:pt x="217920" y="544262"/>
                      <a:pt x="227405" y="543208"/>
                    </a:cubicBezTo>
                    <a:cubicBezTo>
                      <a:pt x="273286" y="538110"/>
                      <a:pt x="318299" y="526740"/>
                      <a:pt x="363207" y="516048"/>
                    </a:cubicBezTo>
                    <a:cubicBezTo>
                      <a:pt x="447892" y="495885"/>
                      <a:pt x="388557" y="504526"/>
                      <a:pt x="462795" y="470781"/>
                    </a:cubicBezTo>
                    <a:cubicBezTo>
                      <a:pt x="480170" y="462883"/>
                      <a:pt x="499301" y="459526"/>
                      <a:pt x="517115" y="452674"/>
                    </a:cubicBezTo>
                    <a:cubicBezTo>
                      <a:pt x="538566" y="444423"/>
                      <a:pt x="558846" y="433243"/>
                      <a:pt x="580490" y="425513"/>
                    </a:cubicBezTo>
                    <a:cubicBezTo>
                      <a:pt x="647527" y="401571"/>
                      <a:pt x="650156" y="407752"/>
                      <a:pt x="725345" y="398353"/>
                    </a:cubicBezTo>
                    <a:cubicBezTo>
                      <a:pt x="746519" y="395706"/>
                      <a:pt x="767567" y="392119"/>
                      <a:pt x="788719" y="389299"/>
                    </a:cubicBezTo>
                    <a:cubicBezTo>
                      <a:pt x="887386" y="376143"/>
                      <a:pt x="830351" y="386406"/>
                      <a:pt x="906414" y="371192"/>
                    </a:cubicBezTo>
                    <a:cubicBezTo>
                      <a:pt x="921503" y="377228"/>
                      <a:pt x="940190" y="377807"/>
                      <a:pt x="951682" y="389299"/>
                    </a:cubicBezTo>
                    <a:cubicBezTo>
                      <a:pt x="971576" y="409193"/>
                      <a:pt x="950260" y="456935"/>
                      <a:pt x="969789" y="398353"/>
                    </a:cubicBezTo>
                    <a:cubicBezTo>
                      <a:pt x="966771" y="368175"/>
                      <a:pt x="966921" y="337509"/>
                      <a:pt x="960735" y="307818"/>
                    </a:cubicBezTo>
                    <a:cubicBezTo>
                      <a:pt x="951773" y="264802"/>
                      <a:pt x="924521" y="181070"/>
                      <a:pt x="924521" y="181070"/>
                    </a:cubicBezTo>
                    <a:cubicBezTo>
                      <a:pt x="919800" y="148023"/>
                      <a:pt x="902615" y="65422"/>
                      <a:pt x="924521" y="36214"/>
                    </a:cubicBezTo>
                    <a:cubicBezTo>
                      <a:pt x="931631" y="26734"/>
                      <a:pt x="1012629" y="62493"/>
                      <a:pt x="1015056" y="63375"/>
                    </a:cubicBezTo>
                    <a:cubicBezTo>
                      <a:pt x="1032993" y="69898"/>
                      <a:pt x="1069377" y="81482"/>
                      <a:pt x="1069377" y="81482"/>
                    </a:cubicBezTo>
                    <a:cubicBezTo>
                      <a:pt x="1075413" y="90535"/>
                      <a:pt x="1079790" y="100948"/>
                      <a:pt x="1087484" y="108642"/>
                    </a:cubicBezTo>
                    <a:cubicBezTo>
                      <a:pt x="1095178" y="116336"/>
                      <a:pt x="1114644" y="115868"/>
                      <a:pt x="1114644" y="126749"/>
                    </a:cubicBezTo>
                    <a:cubicBezTo>
                      <a:pt x="1114644" y="136292"/>
                      <a:pt x="1096660" y="133180"/>
                      <a:pt x="1087484" y="135802"/>
                    </a:cubicBezTo>
                    <a:cubicBezTo>
                      <a:pt x="1075520" y="139220"/>
                      <a:pt x="1063341" y="141838"/>
                      <a:pt x="1051270" y="144856"/>
                    </a:cubicBezTo>
                    <a:cubicBezTo>
                      <a:pt x="1033081" y="272172"/>
                      <a:pt x="1055348" y="151973"/>
                      <a:pt x="1024110" y="253497"/>
                    </a:cubicBezTo>
                    <a:cubicBezTo>
                      <a:pt x="1016792" y="277282"/>
                      <a:pt x="1012039" y="301782"/>
                      <a:pt x="1006003" y="325925"/>
                    </a:cubicBezTo>
                    <a:lnTo>
                      <a:pt x="996949" y="362139"/>
                    </a:lnTo>
                    <a:cubicBezTo>
                      <a:pt x="999967" y="377228"/>
                      <a:pt x="1001137" y="392808"/>
                      <a:pt x="1006003" y="407406"/>
                    </a:cubicBezTo>
                    <a:cubicBezTo>
                      <a:pt x="1010271" y="420210"/>
                      <a:pt x="1018794" y="431215"/>
                      <a:pt x="1024110" y="443620"/>
                    </a:cubicBezTo>
                    <a:cubicBezTo>
                      <a:pt x="1064069" y="536859"/>
                      <a:pt x="991224" y="386906"/>
                      <a:pt x="1051270" y="506994"/>
                    </a:cubicBezTo>
                    <a:cubicBezTo>
                      <a:pt x="1054288" y="522083"/>
                      <a:pt x="1056591" y="537333"/>
                      <a:pt x="1060323" y="552262"/>
                    </a:cubicBezTo>
                    <a:cubicBezTo>
                      <a:pt x="1073503" y="604984"/>
                      <a:pt x="1098219" y="603852"/>
                      <a:pt x="1060323" y="688064"/>
                    </a:cubicBezTo>
                    <a:cubicBezTo>
                      <a:pt x="1046312" y="719199"/>
                      <a:pt x="1020286" y="749694"/>
                      <a:pt x="987896" y="760491"/>
                    </a:cubicBezTo>
                    <a:lnTo>
                      <a:pt x="933575" y="778598"/>
                    </a:lnTo>
                    <a:lnTo>
                      <a:pt x="906414" y="787652"/>
                    </a:lnTo>
                    <a:cubicBezTo>
                      <a:pt x="870200" y="784634"/>
                      <a:pt x="833406" y="785725"/>
                      <a:pt x="797773" y="778598"/>
                    </a:cubicBezTo>
                    <a:cubicBezTo>
                      <a:pt x="692025" y="757448"/>
                      <a:pt x="890925" y="750699"/>
                      <a:pt x="716292" y="742384"/>
                    </a:cubicBezTo>
                    <a:lnTo>
                      <a:pt x="526169" y="733331"/>
                    </a:lnTo>
                    <a:cubicBezTo>
                      <a:pt x="422910" y="727595"/>
                      <a:pt x="380467" y="723453"/>
                      <a:pt x="281725" y="715224"/>
                    </a:cubicBezTo>
                    <a:cubicBezTo>
                      <a:pt x="266636" y="709188"/>
                      <a:pt x="252024" y="701787"/>
                      <a:pt x="236458" y="697117"/>
                    </a:cubicBezTo>
                    <a:cubicBezTo>
                      <a:pt x="221719" y="692695"/>
                      <a:pt x="206212" y="691402"/>
                      <a:pt x="191191" y="688064"/>
                    </a:cubicBezTo>
                    <a:cubicBezTo>
                      <a:pt x="179044" y="685365"/>
                      <a:pt x="167048" y="682028"/>
                      <a:pt x="154977" y="679010"/>
                    </a:cubicBezTo>
                    <a:cubicBezTo>
                      <a:pt x="111935" y="650316"/>
                      <a:pt x="131257" y="671226"/>
                      <a:pt x="109710" y="606582"/>
                    </a:cubicBezTo>
                    <a:cubicBezTo>
                      <a:pt x="106269" y="596259"/>
                      <a:pt x="90908" y="595442"/>
                      <a:pt x="82549" y="588476"/>
                    </a:cubicBezTo>
                    <a:cubicBezTo>
                      <a:pt x="72713" y="580279"/>
                      <a:pt x="64442" y="570369"/>
                      <a:pt x="55389" y="561315"/>
                    </a:cubicBezTo>
                    <a:cubicBezTo>
                      <a:pt x="51498" y="549642"/>
                      <a:pt x="36788" y="507830"/>
                      <a:pt x="37282" y="497941"/>
                    </a:cubicBezTo>
                    <a:cubicBezTo>
                      <a:pt x="44516" y="353270"/>
                      <a:pt x="41621" y="392818"/>
                      <a:pt x="73496" y="307818"/>
                    </a:cubicBezTo>
                    <a:cubicBezTo>
                      <a:pt x="87347" y="270881"/>
                      <a:pt x="77531" y="284914"/>
                      <a:pt x="100656" y="244444"/>
                    </a:cubicBezTo>
                    <a:cubicBezTo>
                      <a:pt x="106750" y="233779"/>
                      <a:pt x="133560" y="193032"/>
                      <a:pt x="145923" y="190123"/>
                    </a:cubicBezTo>
                    <a:cubicBezTo>
                      <a:pt x="187154" y="180422"/>
                      <a:pt x="230422" y="184088"/>
                      <a:pt x="272672" y="181070"/>
                    </a:cubicBezTo>
                    <a:cubicBezTo>
                      <a:pt x="290779" y="184088"/>
                      <a:pt x="311955" y="179596"/>
                      <a:pt x="326993" y="190123"/>
                    </a:cubicBezTo>
                    <a:cubicBezTo>
                      <a:pt x="344821" y="202603"/>
                      <a:pt x="363207" y="244444"/>
                      <a:pt x="363207" y="244444"/>
                    </a:cubicBezTo>
                    <a:cubicBezTo>
                      <a:pt x="357171" y="253497"/>
                      <a:pt x="355203" y="267563"/>
                      <a:pt x="345100" y="271604"/>
                    </a:cubicBezTo>
                    <a:cubicBezTo>
                      <a:pt x="336239" y="275148"/>
                      <a:pt x="339064" y="261042"/>
                      <a:pt x="336046" y="244444"/>
                    </a:cubicBezTo>
                    <a:close/>
                  </a:path>
                </a:pathLst>
              </a:custGeom>
              <a:noFill/>
              <a:ln w="15875">
                <a:solidFill>
                  <a:schemeClr val="accent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40BF1FF-F756-3E40-9451-471CC355C3A7}"/>
                </a:ext>
              </a:extLst>
            </p:cNvPr>
            <p:cNvGrpSpPr/>
            <p:nvPr/>
          </p:nvGrpSpPr>
          <p:grpSpPr>
            <a:xfrm>
              <a:off x="1836787" y="1804564"/>
              <a:ext cx="846482" cy="751051"/>
              <a:chOff x="5257278" y="4534300"/>
              <a:chExt cx="2216468" cy="1955601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D0E8D3B8-84D1-3248-931C-E46BF26D779D}"/>
                  </a:ext>
                </a:extLst>
              </p:cNvPr>
              <p:cNvGrpSpPr/>
              <p:nvPr/>
            </p:nvGrpSpPr>
            <p:grpSpPr>
              <a:xfrm>
                <a:off x="5257278" y="4534300"/>
                <a:ext cx="2216468" cy="1951082"/>
                <a:chOff x="5257278" y="4534300"/>
                <a:chExt cx="2216468" cy="1951082"/>
              </a:xfrm>
            </p:grpSpPr>
            <p:sp>
              <p:nvSpPr>
                <p:cNvPr id="11" name="Arc 10">
                  <a:extLst>
                    <a:ext uri="{FF2B5EF4-FFF2-40B4-BE49-F238E27FC236}">
                      <a16:creationId xmlns:a16="http://schemas.microsoft.com/office/drawing/2014/main" id="{04BDEFA3-9005-1343-99EF-4B7840B2DCE4}"/>
                    </a:ext>
                  </a:extLst>
                </p:cNvPr>
                <p:cNvSpPr/>
                <p:nvPr/>
              </p:nvSpPr>
              <p:spPr>
                <a:xfrm rot="19144051">
                  <a:off x="5466223" y="4534300"/>
                  <a:ext cx="1631411" cy="1591512"/>
                </a:xfrm>
                <a:prstGeom prst="arc">
                  <a:avLst>
                    <a:gd name="adj1" fmla="val 16200000"/>
                    <a:gd name="adj2" fmla="val 21555966"/>
                  </a:avLst>
                </a:prstGeom>
                <a:ln w="63500"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nl-NL" sz="800"/>
                </a:p>
              </p:txBody>
            </p:sp>
            <p:grpSp>
              <p:nvGrpSpPr>
                <p:cNvPr id="12" name="Group 11">
                  <a:extLst>
                    <a:ext uri="{FF2B5EF4-FFF2-40B4-BE49-F238E27FC236}">
                      <a16:creationId xmlns:a16="http://schemas.microsoft.com/office/drawing/2014/main" id="{40104DAF-094C-A546-BB83-3105377D7A38}"/>
                    </a:ext>
                  </a:extLst>
                </p:cNvPr>
                <p:cNvGrpSpPr/>
                <p:nvPr/>
              </p:nvGrpSpPr>
              <p:grpSpPr>
                <a:xfrm>
                  <a:off x="5257278" y="4560570"/>
                  <a:ext cx="2216468" cy="1924812"/>
                  <a:chOff x="5257278" y="4560570"/>
                  <a:chExt cx="2216468" cy="1924812"/>
                </a:xfrm>
              </p:grpSpPr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C915F124-E733-004E-9B1F-D55C005CB461}"/>
                      </a:ext>
                    </a:extLst>
                  </p:cNvPr>
                  <p:cNvSpPr/>
                  <p:nvPr/>
                </p:nvSpPr>
                <p:spPr>
                  <a:xfrm>
                    <a:off x="5294376" y="4562856"/>
                    <a:ext cx="1975104" cy="1920240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800"/>
                  </a:p>
                </p:txBody>
              </p:sp>
              <p:sp>
                <p:nvSpPr>
                  <p:cNvPr id="14" name="Arc 13">
                    <a:extLst>
                      <a:ext uri="{FF2B5EF4-FFF2-40B4-BE49-F238E27FC236}">
                        <a16:creationId xmlns:a16="http://schemas.microsoft.com/office/drawing/2014/main" id="{7AEF2BB7-FEF7-B747-8BD2-13FADAB3E457}"/>
                      </a:ext>
                    </a:extLst>
                  </p:cNvPr>
                  <p:cNvSpPr/>
                  <p:nvPr/>
                </p:nvSpPr>
                <p:spPr>
                  <a:xfrm rot="10296652">
                    <a:off x="5301234" y="4560570"/>
                    <a:ext cx="2011680" cy="1924812"/>
                  </a:xfrm>
                  <a:prstGeom prst="arc">
                    <a:avLst/>
                  </a:prstGeom>
                  <a:ln w="63500">
                    <a:solidFill>
                      <a:srgbClr val="00B050"/>
                    </a:solidFill>
                    <a:headEnd type="triangle"/>
                    <a:tailEnd type="none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 sz="800"/>
                  </a:p>
                </p:txBody>
              </p:sp>
              <p:sp>
                <p:nvSpPr>
                  <p:cNvPr id="15" name="TextBox 14">
                    <a:extLst>
                      <a:ext uri="{FF2B5EF4-FFF2-40B4-BE49-F238E27FC236}">
                        <a16:creationId xmlns:a16="http://schemas.microsoft.com/office/drawing/2014/main" id="{B8E25358-FAA6-5349-A86E-2F660B1F2D6D}"/>
                      </a:ext>
                    </a:extLst>
                  </p:cNvPr>
                  <p:cNvSpPr txBox="1"/>
                  <p:nvPr/>
                </p:nvSpPr>
                <p:spPr>
                  <a:xfrm>
                    <a:off x="5404809" y="4748185"/>
                    <a:ext cx="1672041" cy="5609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800" b="1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TEM-1</a:t>
                    </a:r>
                    <a:endParaRPr lang="nl-NL" sz="800" b="1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ACE7A6BD-2269-FB41-85A2-0A6EF9DCBAEE}"/>
                      </a:ext>
                    </a:extLst>
                  </p:cNvPr>
                  <p:cNvSpPr txBox="1"/>
                  <p:nvPr/>
                </p:nvSpPr>
                <p:spPr>
                  <a:xfrm>
                    <a:off x="6045171" y="5271769"/>
                    <a:ext cx="1428575" cy="5609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800" b="1" dirty="0" err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lacI</a:t>
                    </a:r>
                    <a:endParaRPr lang="nl-NL" sz="8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AADBB241-B4E7-024F-9B23-1B15B4B6BD8E}"/>
                      </a:ext>
                    </a:extLst>
                  </p:cNvPr>
                  <p:cNvSpPr txBox="1"/>
                  <p:nvPr/>
                </p:nvSpPr>
                <p:spPr>
                  <a:xfrm>
                    <a:off x="5257278" y="5533844"/>
                    <a:ext cx="1428575" cy="560978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sz="800" b="1" dirty="0" err="1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tetR</a:t>
                    </a:r>
                    <a:endParaRPr lang="nl-NL" sz="800" b="1" dirty="0">
                      <a:solidFill>
                        <a:srgbClr val="00B05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</p:grpSp>
          <p:sp>
            <p:nvSpPr>
              <p:cNvPr id="10" name="Arc 9">
                <a:extLst>
                  <a:ext uri="{FF2B5EF4-FFF2-40B4-BE49-F238E27FC236}">
                    <a16:creationId xmlns:a16="http://schemas.microsoft.com/office/drawing/2014/main" id="{9199B9BD-8D00-6944-9B0E-538D68C95B05}"/>
                  </a:ext>
                </a:extLst>
              </p:cNvPr>
              <p:cNvSpPr/>
              <p:nvPr/>
            </p:nvSpPr>
            <p:spPr>
              <a:xfrm rot="3217671">
                <a:off x="5339451" y="4557126"/>
                <a:ext cx="1940739" cy="1924812"/>
              </a:xfrm>
              <a:prstGeom prst="arc">
                <a:avLst/>
              </a:prstGeom>
              <a:ln w="63500">
                <a:solidFill>
                  <a:schemeClr val="bg1">
                    <a:lumMod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nl-NL" sz="800"/>
              </a:p>
            </p:txBody>
          </p:sp>
        </p:grpSp>
      </p:grpSp>
      <p:sp>
        <p:nvSpPr>
          <p:cNvPr id="20" name="Tekstvak 52">
            <a:extLst>
              <a:ext uri="{FF2B5EF4-FFF2-40B4-BE49-F238E27FC236}">
                <a16:creationId xmlns:a16="http://schemas.microsoft.com/office/drawing/2014/main" id="{2670B0EE-4DCA-4D44-A324-CBB085311282}"/>
              </a:ext>
            </a:extLst>
          </p:cNvPr>
          <p:cNvSpPr txBox="1"/>
          <p:nvPr/>
        </p:nvSpPr>
        <p:spPr>
          <a:xfrm>
            <a:off x="50468" y="2906517"/>
            <a:ext cx="4885666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i="1" dirty="0" smtClean="0">
                <a:solidFill>
                  <a:srgbClr val="0038A8"/>
                </a:solidFill>
                <a:latin typeface="Arial"/>
                <a:cs typeface="Arial"/>
              </a:rPr>
              <a:t>E. coli </a:t>
            </a:r>
            <a:r>
              <a:rPr lang="en-GB" dirty="0" smtClean="0">
                <a:solidFill>
                  <a:srgbClr val="0038A8"/>
                </a:solidFill>
                <a:latin typeface="Arial"/>
                <a:cs typeface="Arial"/>
              </a:rPr>
              <a:t>B </a:t>
            </a:r>
            <a:r>
              <a:rPr lang="en-GB" dirty="0" smtClean="0">
                <a:solidFill>
                  <a:schemeClr val="accent6"/>
                </a:solidFill>
                <a:latin typeface="Arial"/>
                <a:cs typeface="Arial"/>
              </a:rPr>
              <a:t>(REL606/607)</a:t>
            </a: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GB" dirty="0" err="1" smtClean="0">
                <a:solidFill>
                  <a:schemeClr val="accent6"/>
                </a:solidFill>
                <a:latin typeface="Arial"/>
                <a:cs typeface="Arial"/>
              </a:rPr>
              <a:t>Expressie</a:t>
            </a:r>
            <a:r>
              <a:rPr lang="en-GB" dirty="0" smtClean="0">
                <a:solidFill>
                  <a:schemeClr val="accent6"/>
                </a:solidFill>
                <a:latin typeface="Arial"/>
                <a:cs typeface="Arial"/>
              </a:rPr>
              <a:t> </a:t>
            </a:r>
            <a:r>
              <a:rPr lang="en-GB" dirty="0" smtClean="0">
                <a:solidFill>
                  <a:srgbClr val="0038A8"/>
                </a:solidFill>
                <a:latin typeface="Arial"/>
                <a:cs typeface="Arial"/>
              </a:rPr>
              <a:t>TEM-1 β-lactamase</a:t>
            </a:r>
            <a:r>
              <a:rPr lang="en-GB" dirty="0" smtClean="0">
                <a:latin typeface="Arial"/>
                <a:cs typeface="Arial"/>
              </a:rPr>
              <a:t> </a:t>
            </a:r>
            <a:r>
              <a:rPr lang="en-GB" dirty="0" smtClean="0">
                <a:solidFill>
                  <a:schemeClr val="accent6"/>
                </a:solidFill>
                <a:latin typeface="Arial"/>
                <a:cs typeface="Arial"/>
              </a:rPr>
              <a:t>op </a:t>
            </a:r>
            <a:r>
              <a:rPr lang="en-GB" dirty="0" err="1" smtClean="0">
                <a:solidFill>
                  <a:schemeClr val="accent6"/>
                </a:solidFill>
                <a:latin typeface="Arial"/>
                <a:cs typeface="Arial"/>
              </a:rPr>
              <a:t>plasmide</a:t>
            </a:r>
            <a:endParaRPr lang="en-GB" dirty="0">
              <a:solidFill>
                <a:schemeClr val="accent6"/>
              </a:solidFill>
              <a:latin typeface="Arial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592DB1-4326-BD47-A763-CA6125ADDE4C}"/>
              </a:ext>
            </a:extLst>
          </p:cNvPr>
          <p:cNvSpPr txBox="1"/>
          <p:nvPr/>
        </p:nvSpPr>
        <p:spPr>
          <a:xfrm>
            <a:off x="248861" y="4039463"/>
            <a:ext cx="463345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0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 </a:t>
            </a:r>
            <a:r>
              <a:rPr lang="en-GB" sz="2000" b="1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populaties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</a:t>
            </a:r>
            <a:r>
              <a:rPr lang="en-GB" dirty="0" smtClean="0"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Grote 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 mL, </a:t>
            </a:r>
            <a:r>
              <a:rPr lang="en-GB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~2.10</a:t>
            </a:r>
            <a:r>
              <a:rPr lang="en-GB" baseline="30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Ctx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</a:t>
            </a:r>
            <a:r>
              <a:rPr lang="en-GB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(0.2 mL, </a:t>
            </a:r>
            <a:r>
              <a:rPr lang="en-GB" i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GB" baseline="-25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~2.10</a:t>
            </a:r>
            <a:r>
              <a:rPr lang="en-GB" baseline="30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dirty="0" err="1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Ctx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Grote 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 mL, </a:t>
            </a:r>
            <a:r>
              <a:rPr lang="en-GB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geen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antibiotica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Grote </a:t>
            </a:r>
            <a:r>
              <a:rPr lang="en-GB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 mL, </a:t>
            </a:r>
            <a:r>
              <a:rPr lang="en-GB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enkel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</a:t>
            </a:r>
            <a:r>
              <a:rPr lang="en-GB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7BA266E-9F85-764E-8C58-5C318AC67AB2}"/>
              </a:ext>
            </a:extLst>
          </p:cNvPr>
          <p:cNvGrpSpPr/>
          <p:nvPr/>
        </p:nvGrpSpPr>
        <p:grpSpPr>
          <a:xfrm>
            <a:off x="6349877" y="5272169"/>
            <a:ext cx="1434163" cy="1518633"/>
            <a:chOff x="7640442" y="0"/>
            <a:chExt cx="1434163" cy="151863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870999-9519-7747-863A-F37DAE6B3324}"/>
                </a:ext>
              </a:extLst>
            </p:cNvPr>
            <p:cNvSpPr txBox="1"/>
            <p:nvPr/>
          </p:nvSpPr>
          <p:spPr>
            <a:xfrm>
              <a:off x="7640442" y="1210856"/>
              <a:ext cx="1434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3B4A1E"/>
                  </a:solidFill>
                  <a:latin typeface="Arial" pitchFamily="34" charset="0"/>
                  <a:cs typeface="Arial" pitchFamily="34" charset="0"/>
                </a:rPr>
                <a:t>Martijn Schenk</a:t>
              </a:r>
            </a:p>
          </p:txBody>
        </p:sp>
        <p:pic>
          <p:nvPicPr>
            <p:cNvPr id="24" name="Picture 2">
              <a:extLst>
                <a:ext uri="{FF2B5EF4-FFF2-40B4-BE49-F238E27FC236}">
                  <a16:creationId xmlns:a16="http://schemas.microsoft.com/office/drawing/2014/main" id="{B893EF5A-D984-0F4E-B9D4-A62566FB4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0827" y="0"/>
              <a:ext cx="1023746" cy="1160965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592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D7C30F4-20BC-7544-BBBA-28602219F80C}"/>
              </a:ext>
            </a:extLst>
          </p:cNvPr>
          <p:cNvGrpSpPr/>
          <p:nvPr/>
        </p:nvGrpSpPr>
        <p:grpSpPr>
          <a:xfrm>
            <a:off x="7623627" y="5306599"/>
            <a:ext cx="1424538" cy="1473611"/>
            <a:chOff x="7661711" y="103028"/>
            <a:chExt cx="1424538" cy="1473611"/>
          </a:xfrm>
        </p:grpSpPr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947E92EE-BC74-2343-B067-19A36FE734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05" r="6103"/>
            <a:stretch/>
          </p:blipFill>
          <p:spPr bwMode="auto">
            <a:xfrm>
              <a:off x="7900381" y="103028"/>
              <a:ext cx="936538" cy="1066403"/>
            </a:xfrm>
            <a:prstGeom prst="rect">
              <a:avLst/>
            </a:prstGeom>
            <a:ln w="57150" cap="sq" cmpd="sng">
              <a:solidFill>
                <a:srgbClr val="FFFFFF"/>
              </a:solidFill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7" name="TextBox 84">
              <a:extLst>
                <a:ext uri="{FF2B5EF4-FFF2-40B4-BE49-F238E27FC236}">
                  <a16:creationId xmlns:a16="http://schemas.microsoft.com/office/drawing/2014/main" id="{4587C6A0-D671-0941-915A-2965144A1F1D}"/>
                </a:ext>
              </a:extLst>
            </p:cNvPr>
            <p:cNvSpPr txBox="1"/>
            <p:nvPr/>
          </p:nvSpPr>
          <p:spPr>
            <a:xfrm>
              <a:off x="7661711" y="1268862"/>
              <a:ext cx="142453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>
                  <a:solidFill>
                    <a:srgbClr val="3B4A1E"/>
                  </a:solidFill>
                  <a:latin typeface="Arial" pitchFamily="34" charset="0"/>
                  <a:cs typeface="Arial" pitchFamily="34" charset="0"/>
                </a:rPr>
                <a:t>Mark </a:t>
              </a:r>
              <a:r>
                <a:rPr lang="en-GB" sz="1400" dirty="0" err="1">
                  <a:solidFill>
                    <a:srgbClr val="3B4A1E"/>
                  </a:solidFill>
                  <a:latin typeface="Arial" pitchFamily="34" charset="0"/>
                  <a:cs typeface="Arial" pitchFamily="34" charset="0"/>
                </a:rPr>
                <a:t>Zwart</a:t>
              </a:r>
              <a:endParaRPr lang="en-GB" sz="1400" dirty="0">
                <a:solidFill>
                  <a:srgbClr val="3B4A1E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19616" y="1693104"/>
            <a:ext cx="3320296" cy="3047060"/>
            <a:chOff x="5119616" y="1693104"/>
            <a:chExt cx="3320296" cy="304706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E22E93B5-B21C-D347-B50D-8FA1EE699B69}"/>
                </a:ext>
              </a:extLst>
            </p:cNvPr>
            <p:cNvGrpSpPr/>
            <p:nvPr/>
          </p:nvGrpSpPr>
          <p:grpSpPr>
            <a:xfrm>
              <a:off x="5218448" y="1693104"/>
              <a:ext cx="3063906" cy="2614847"/>
              <a:chOff x="5016084" y="1908499"/>
              <a:chExt cx="3063906" cy="2614847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245B0AD-3FC1-6D4E-AC12-42B8A4216E5B}"/>
                  </a:ext>
                </a:extLst>
              </p:cNvPr>
              <p:cNvGrpSpPr/>
              <p:nvPr/>
            </p:nvGrpSpPr>
            <p:grpSpPr>
              <a:xfrm>
                <a:off x="5016084" y="1908499"/>
                <a:ext cx="3063906" cy="2274940"/>
                <a:chOff x="3806182" y="2422715"/>
                <a:chExt cx="3063906" cy="2274940"/>
              </a:xfrm>
            </p:grpSpPr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CE23FF69-A79C-494C-BF51-61DF4EED899C}"/>
                    </a:ext>
                  </a:extLst>
                </p:cNvPr>
                <p:cNvGrpSpPr/>
                <p:nvPr/>
              </p:nvGrpSpPr>
              <p:grpSpPr>
                <a:xfrm rot="1550004">
                  <a:off x="5550699" y="3094005"/>
                  <a:ext cx="221688" cy="694833"/>
                  <a:chOff x="4090167" y="1449910"/>
                  <a:chExt cx="221688" cy="694833"/>
                </a:xfr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6" name="Can 45">
                    <a:extLst>
                      <a:ext uri="{FF2B5EF4-FFF2-40B4-BE49-F238E27FC236}">
                        <a16:creationId xmlns:a16="http://schemas.microsoft.com/office/drawing/2014/main" id="{F52B5A5F-A880-544F-BF6D-882885112F09}"/>
                      </a:ext>
                    </a:extLst>
                  </p:cNvPr>
                  <p:cNvSpPr/>
                  <p:nvPr/>
                </p:nvSpPr>
                <p:spPr>
                  <a:xfrm>
                    <a:off x="4090167" y="1449910"/>
                    <a:ext cx="221688" cy="517117"/>
                  </a:xfrm>
                  <a:prstGeom prst="can">
                    <a:avLst/>
                  </a:prstGeom>
                  <a:gradFill>
                    <a:gsLst>
                      <a:gs pos="0">
                        <a:schemeClr val="bg2">
                          <a:lumMod val="25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47" name="Delay 4">
                    <a:extLst>
                      <a:ext uri="{FF2B5EF4-FFF2-40B4-BE49-F238E27FC236}">
                        <a16:creationId xmlns:a16="http://schemas.microsoft.com/office/drawing/2014/main" id="{CF5DDB0D-2FB5-6045-8101-904DEFE1BCF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00200" y="1933089"/>
                    <a:ext cx="201621" cy="221688"/>
                  </a:xfrm>
                  <a:prstGeom prst="flowChartDelay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522B11D1-15D2-D44C-9CD0-DAF76BB7B66E}"/>
                    </a:ext>
                  </a:extLst>
                </p:cNvPr>
                <p:cNvGrpSpPr/>
                <p:nvPr/>
              </p:nvGrpSpPr>
              <p:grpSpPr>
                <a:xfrm rot="1550004">
                  <a:off x="3954308" y="3094005"/>
                  <a:ext cx="221688" cy="694833"/>
                  <a:chOff x="4090167" y="1449910"/>
                  <a:chExt cx="221688" cy="694833"/>
                </a:xfrm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44" name="Can 43">
                    <a:extLst>
                      <a:ext uri="{FF2B5EF4-FFF2-40B4-BE49-F238E27FC236}">
                        <a16:creationId xmlns:a16="http://schemas.microsoft.com/office/drawing/2014/main" id="{57050B34-8E3B-C448-84E2-12CF75C78433}"/>
                      </a:ext>
                    </a:extLst>
                  </p:cNvPr>
                  <p:cNvSpPr/>
                  <p:nvPr/>
                </p:nvSpPr>
                <p:spPr>
                  <a:xfrm>
                    <a:off x="4090167" y="1449910"/>
                    <a:ext cx="221688" cy="517117"/>
                  </a:xfrm>
                  <a:prstGeom prst="can">
                    <a:avLst/>
                  </a:prstGeom>
                  <a:gradFill>
                    <a:gsLst>
                      <a:gs pos="0">
                        <a:schemeClr val="bg1">
                          <a:lumMod val="75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</a:gra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  <p:sp>
                <p:nvSpPr>
                  <p:cNvPr id="45" name="Delay 10">
                    <a:extLst>
                      <a:ext uri="{FF2B5EF4-FFF2-40B4-BE49-F238E27FC236}">
                        <a16:creationId xmlns:a16="http://schemas.microsoft.com/office/drawing/2014/main" id="{8FF99318-96B7-234C-88E8-F7A6EEC6634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100200" y="1933089"/>
                    <a:ext cx="201621" cy="221688"/>
                  </a:xfrm>
                  <a:prstGeom prst="flowChartDelay">
                    <a:avLst/>
                  </a:prstGeom>
                  <a:solidFill>
                    <a:schemeClr val="bg1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NL"/>
                  </a:p>
                </p:txBody>
              </p:sp>
            </p:grp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F15311AF-1FF8-5B49-8092-A2DD099CC166}"/>
                    </a:ext>
                  </a:extLst>
                </p:cNvPr>
                <p:cNvCxnSpPr/>
                <p:nvPr/>
              </p:nvCxnSpPr>
              <p:spPr>
                <a:xfrm>
                  <a:off x="4396318" y="3398616"/>
                  <a:ext cx="94125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985BB2BD-226E-DE46-B6FC-640B0B09B23F}"/>
                    </a:ext>
                  </a:extLst>
                </p:cNvPr>
                <p:cNvSpPr txBox="1"/>
                <p:nvPr/>
              </p:nvSpPr>
              <p:spPr>
                <a:xfrm>
                  <a:off x="4264765" y="3031970"/>
                  <a:ext cx="124606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6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24u </a:t>
                  </a:r>
                  <a:r>
                    <a:rPr lang="nl-NL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@ 37C</a:t>
                  </a:r>
                </a:p>
              </p:txBody>
            </p:sp>
            <p:sp>
              <p:nvSpPr>
                <p:cNvPr id="37" name="Direct Access Storage 14">
                  <a:extLst>
                    <a:ext uri="{FF2B5EF4-FFF2-40B4-BE49-F238E27FC236}">
                      <a16:creationId xmlns:a16="http://schemas.microsoft.com/office/drawing/2014/main" id="{9F76A2B1-7A0E-0748-8575-68A98F8B0A52}"/>
                    </a:ext>
                  </a:extLst>
                </p:cNvPr>
                <p:cNvSpPr/>
                <p:nvPr/>
              </p:nvSpPr>
              <p:spPr>
                <a:xfrm flipH="1">
                  <a:off x="6076076" y="3506461"/>
                  <a:ext cx="225211" cy="272006"/>
                </a:xfrm>
                <a:prstGeom prst="flowChartMagneticDrum">
                  <a:avLst/>
                </a:prstGeom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867B74D-3C99-7646-A632-C92EA267B71D}"/>
                    </a:ext>
                  </a:extLst>
                </p:cNvPr>
                <p:cNvSpPr txBox="1"/>
                <p:nvPr/>
              </p:nvSpPr>
              <p:spPr>
                <a:xfrm>
                  <a:off x="5921650" y="3826103"/>
                  <a:ext cx="748599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OD</a:t>
                  </a:r>
                  <a:r>
                    <a:rPr lang="nl-NL" sz="1600" baseline="-250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600</a:t>
                  </a:r>
                </a:p>
              </p:txBody>
            </p: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7E22E1CD-BC83-DF42-B614-14032343508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32069" y="3642464"/>
                  <a:ext cx="332577" cy="0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Curved Up Arrow 39">
                  <a:extLst>
                    <a:ext uri="{FF2B5EF4-FFF2-40B4-BE49-F238E27FC236}">
                      <a16:creationId xmlns:a16="http://schemas.microsoft.com/office/drawing/2014/main" id="{7E8322C4-7D28-0B4F-911C-A9DBCB8E82EE}"/>
                    </a:ext>
                  </a:extLst>
                </p:cNvPr>
                <p:cNvSpPr/>
                <p:nvPr/>
              </p:nvSpPr>
              <p:spPr>
                <a:xfrm flipH="1">
                  <a:off x="3891436" y="3888551"/>
                  <a:ext cx="1662646" cy="409129"/>
                </a:xfrm>
                <a:prstGeom prst="curvedUpArrow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C9098D24-9925-3F4B-89A2-517E3A168B95}"/>
                    </a:ext>
                  </a:extLst>
                </p:cNvPr>
                <p:cNvSpPr txBox="1"/>
                <p:nvPr/>
              </p:nvSpPr>
              <p:spPr>
                <a:xfrm>
                  <a:off x="3806182" y="4359101"/>
                  <a:ext cx="3063906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16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+20% [</a:t>
                  </a:r>
                  <a:r>
                    <a:rPr lang="nl-NL" sz="1600" dirty="0" err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Ctx</a:t>
                  </a:r>
                  <a:r>
                    <a:rPr lang="nl-NL" sz="16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] </a:t>
                  </a:r>
                  <a:r>
                    <a:rPr lang="nl-NL" sz="1600" dirty="0" smtClean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als </a:t>
                  </a:r>
                  <a:r>
                    <a:rPr lang="nl-NL" sz="1600" dirty="0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 &gt; 0.6 </a:t>
                  </a:r>
                  <a:r>
                    <a:rPr lang="nl-NL" sz="1600" dirty="0" err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OD</a:t>
                  </a:r>
                  <a:r>
                    <a:rPr lang="nl-NL" sz="1600" baseline="-25000" dirty="0" err="1">
                      <a:solidFill>
                        <a:schemeClr val="accent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max</a:t>
                  </a:r>
                  <a:endParaRPr lang="nl-NL" sz="1600" baseline="-25000" dirty="0">
                    <a:solidFill>
                      <a:schemeClr val="accent6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3DCA4D9-827B-D142-8373-EB01F5E8EF8D}"/>
                    </a:ext>
                  </a:extLst>
                </p:cNvPr>
                <p:cNvSpPr txBox="1"/>
                <p:nvPr/>
              </p:nvSpPr>
              <p:spPr>
                <a:xfrm>
                  <a:off x="4543007" y="2422715"/>
                  <a:ext cx="155042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nl-NL" sz="2000" dirty="0" smtClean="0">
                      <a:solidFill>
                        <a:srgbClr val="0032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“</a:t>
                  </a:r>
                  <a:r>
                    <a:rPr lang="nl-NL" sz="2000" dirty="0" err="1" smtClean="0">
                      <a:solidFill>
                        <a:srgbClr val="0032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turbidostat</a:t>
                  </a:r>
                  <a:r>
                    <a:rPr lang="nl-NL" sz="2000" dirty="0">
                      <a:solidFill>
                        <a:srgbClr val="003296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”</a:t>
                  </a:r>
                </a:p>
              </p:txBody>
            </p:sp>
            <p:sp>
              <p:nvSpPr>
                <p:cNvPr id="43" name="Sun 42">
                  <a:extLst>
                    <a:ext uri="{FF2B5EF4-FFF2-40B4-BE49-F238E27FC236}">
                      <a16:creationId xmlns:a16="http://schemas.microsoft.com/office/drawing/2014/main" id="{4AF7089C-F5CA-2944-B285-97AA32432CC2}"/>
                    </a:ext>
                  </a:extLst>
                </p:cNvPr>
                <p:cNvSpPr/>
                <p:nvPr/>
              </p:nvSpPr>
              <p:spPr>
                <a:xfrm>
                  <a:off x="4903469" y="3442183"/>
                  <a:ext cx="433891" cy="445247"/>
                </a:xfrm>
                <a:prstGeom prst="sun">
                  <a:avLst/>
                </a:prstGeom>
                <a:solidFill>
                  <a:srgbClr val="FFC0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sp>
            <p:nvSpPr>
              <p:cNvPr id="32" name="Right Triangle 31">
                <a:extLst>
                  <a:ext uri="{FF2B5EF4-FFF2-40B4-BE49-F238E27FC236}">
                    <a16:creationId xmlns:a16="http://schemas.microsoft.com/office/drawing/2014/main" id="{6087DA19-2C85-C641-87A3-3FD689BBF1AB}"/>
                  </a:ext>
                </a:extLst>
              </p:cNvPr>
              <p:cNvSpPr/>
              <p:nvPr/>
            </p:nvSpPr>
            <p:spPr>
              <a:xfrm flipH="1">
                <a:off x="5016084" y="4194032"/>
                <a:ext cx="2974576" cy="329314"/>
              </a:xfrm>
              <a:prstGeom prst="rtTriangle">
                <a:avLst/>
              </a:prstGeom>
              <a:gradFill flip="none" rotWithShape="1">
                <a:gsLst>
                  <a:gs pos="0">
                    <a:srgbClr val="FF0000"/>
                  </a:gs>
                  <a:gs pos="100000">
                    <a:srgbClr val="FFFF00"/>
                  </a:gs>
                </a:gsLst>
                <a:lin ang="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30" name="TextBox 29"/>
            <p:cNvSpPr txBox="1"/>
            <p:nvPr/>
          </p:nvSpPr>
          <p:spPr>
            <a:xfrm>
              <a:off x="5119616" y="4370832"/>
              <a:ext cx="33202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 transfers, ~500 </a:t>
              </a:r>
              <a:r>
                <a:rPr lang="en-GB" dirty="0" err="1" smtClean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generaties</a:t>
              </a:r>
              <a:endParaRPr lang="nl-NL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854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23</a:t>
            </a:fld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276359" y="1736343"/>
            <a:ext cx="39290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Resistentie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generaties</a:t>
            </a:r>
            <a:endParaRPr lang="en-GB" sz="20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19"/>
          <p:cNvGrpSpPr/>
          <p:nvPr/>
        </p:nvGrpSpPr>
        <p:grpSpPr>
          <a:xfrm>
            <a:off x="0" y="2367530"/>
            <a:ext cx="4073926" cy="2917062"/>
            <a:chOff x="6564372" y="1915498"/>
            <a:chExt cx="4302524" cy="2917062"/>
          </a:xfrm>
        </p:grpSpPr>
        <p:graphicFrame>
          <p:nvGraphicFramePr>
            <p:cNvPr id="7" name="Chart 9"/>
            <p:cNvGraphicFramePr>
              <a:graphicFrameLocks/>
            </p:cNvGraphicFramePr>
            <p:nvPr>
              <p:extLst/>
            </p:nvPr>
          </p:nvGraphicFramePr>
          <p:xfrm>
            <a:off x="6564372" y="1915498"/>
            <a:ext cx="4302524" cy="271430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TextBox 15"/>
            <p:cNvSpPr txBox="1"/>
            <p:nvPr/>
          </p:nvSpPr>
          <p:spPr>
            <a:xfrm>
              <a:off x="7905774" y="4555561"/>
              <a:ext cx="802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00329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Groot</a:t>
              </a:r>
              <a:endParaRPr lang="en-GB" sz="1200" b="1" dirty="0">
                <a:solidFill>
                  <a:srgbClr val="00329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6"/>
            <p:cNvSpPr txBox="1"/>
            <p:nvPr/>
          </p:nvSpPr>
          <p:spPr>
            <a:xfrm>
              <a:off x="9533461" y="4555561"/>
              <a:ext cx="802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Klein</a:t>
              </a:r>
              <a:endPara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544" y="0"/>
            <a:ext cx="4982230" cy="68480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70456" y="301873"/>
            <a:ext cx="40761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 err="1" smtClean="0">
                <a:solidFill>
                  <a:srgbClr val="0B0581"/>
                </a:solidFill>
                <a:latin typeface="Verdana" pitchFamily="34" charset="0"/>
              </a:rPr>
              <a:t>Geëvolueerde</a:t>
            </a:r>
            <a:r>
              <a:rPr lang="en-GB" sz="3200" dirty="0" smtClean="0">
                <a:solidFill>
                  <a:srgbClr val="0B0581"/>
                </a:solidFill>
                <a:latin typeface="Verdana" pitchFamily="34" charset="0"/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  <a:latin typeface="Verdana" pitchFamily="34" charset="0"/>
              </a:rPr>
              <a:t>veranderingen</a:t>
            </a:r>
            <a:endParaRPr lang="en-GB" sz="3200" dirty="0">
              <a:solidFill>
                <a:srgbClr val="0B058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247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pPr algn="ctr"/>
            <a:r>
              <a:rPr lang="en-GB" sz="3200" dirty="0" err="1" smtClean="0">
                <a:solidFill>
                  <a:srgbClr val="0B0581"/>
                </a:solidFill>
              </a:rPr>
              <a:t>Herhaalbaarheid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mutaties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24</a:t>
            </a:fld>
            <a:endParaRPr lang="en-GB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438912" y="1507866"/>
          <a:ext cx="3675546" cy="4005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4377866" y="1220501"/>
          <a:ext cx="3748698" cy="3931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493784" y="1320637"/>
            <a:ext cx="1906525" cy="1012095"/>
            <a:chOff x="7539227" y="1498242"/>
            <a:chExt cx="1906525" cy="1012095"/>
          </a:xfrm>
        </p:grpSpPr>
        <p:sp>
          <p:nvSpPr>
            <p:cNvPr id="8" name="Rectangle 7"/>
            <p:cNvSpPr/>
            <p:nvPr/>
          </p:nvSpPr>
          <p:spPr>
            <a:xfrm>
              <a:off x="7539227" y="1546975"/>
              <a:ext cx="210312" cy="21031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6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7539227" y="1899134"/>
              <a:ext cx="210312" cy="210312"/>
            </a:xfrm>
            <a:prstGeom prst="rect">
              <a:avLst/>
            </a:prstGeom>
            <a:pattFill prst="wd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7539227" y="2251293"/>
              <a:ext cx="210312" cy="210312"/>
            </a:xfrm>
            <a:prstGeom prst="rect">
              <a:avLst/>
            </a:prstGeom>
            <a:pattFill prst="ltUpDiag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accent6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827264" y="1498242"/>
              <a:ext cx="10515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SNP</a:t>
              </a:r>
              <a:endParaRPr lang="nl-NL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827264" y="1850401"/>
              <a:ext cx="1618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err="1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Indel</a:t>
              </a:r>
              <a:r>
                <a:rPr lang="en-GB" sz="1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/IS insertion</a:t>
              </a:r>
              <a:endParaRPr lang="nl-NL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27264" y="2202560"/>
              <a:ext cx="1618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CNV</a:t>
              </a:r>
              <a:endParaRPr lang="nl-NL" sz="14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38912" y="5398477"/>
            <a:ext cx="84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GB" sz="2000" i="1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trade-off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tussen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snelheid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voordeel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mutaties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verklaart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dominante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CNVs in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kleine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SNPs in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grote</a:t>
            </a:r>
            <a:r>
              <a:rPr lang="en-GB" sz="2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populaties</a:t>
            </a:r>
            <a:endParaRPr lang="en-GB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8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pPr algn="ctr"/>
            <a:r>
              <a:rPr lang="en-GB" sz="3200" dirty="0" err="1" smtClean="0">
                <a:solidFill>
                  <a:srgbClr val="0B0581"/>
                </a:solidFill>
              </a:rPr>
              <a:t>Competitie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tussen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>
                <a:solidFill>
                  <a:srgbClr val="0B0581"/>
                </a:solidFill>
              </a:rPr>
              <a:t>SNPs </a:t>
            </a:r>
            <a:r>
              <a:rPr lang="en-GB" sz="3200" dirty="0" smtClean="0">
                <a:solidFill>
                  <a:srgbClr val="0B0581"/>
                </a:solidFill>
              </a:rPr>
              <a:t>en </a:t>
            </a:r>
            <a:r>
              <a:rPr lang="en-GB" sz="3200" dirty="0">
                <a:solidFill>
                  <a:srgbClr val="0B0581"/>
                </a:solidFill>
              </a:rPr>
              <a:t>CNVs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25</a:t>
            </a:fld>
            <a:endParaRPr lang="en-GB" dirty="0"/>
          </a:p>
        </p:txBody>
      </p:sp>
      <p:pic>
        <p:nvPicPr>
          <p:cNvPr id="6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729" y="1803736"/>
            <a:ext cx="4356100" cy="1386840"/>
          </a:xfrm>
          <a:prstGeom prst="rect">
            <a:avLst/>
          </a:prstGeom>
        </p:spPr>
      </p:pic>
      <p:pic>
        <p:nvPicPr>
          <p:cNvPr id="7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1" y="3557242"/>
            <a:ext cx="4409440" cy="1404620"/>
          </a:xfrm>
          <a:prstGeom prst="rect">
            <a:avLst/>
          </a:prstGeom>
        </p:spPr>
      </p:pic>
      <p:pic>
        <p:nvPicPr>
          <p:cNvPr id="8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29" y="5234976"/>
            <a:ext cx="4391660" cy="1395730"/>
          </a:xfrm>
          <a:prstGeom prst="rect">
            <a:avLst/>
          </a:prstGeom>
        </p:spPr>
      </p:pic>
      <p:pic>
        <p:nvPicPr>
          <p:cNvPr id="9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0147" y="1792306"/>
            <a:ext cx="4409440" cy="1404620"/>
          </a:xfrm>
          <a:prstGeom prst="rect">
            <a:avLst/>
          </a:prstGeom>
        </p:spPr>
      </p:pic>
      <p:pic>
        <p:nvPicPr>
          <p:cNvPr id="10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148" y="3562959"/>
            <a:ext cx="4445000" cy="1400175"/>
          </a:xfrm>
          <a:prstGeom prst="rect">
            <a:avLst/>
          </a:prstGeom>
        </p:spPr>
      </p:pic>
      <p:pic>
        <p:nvPicPr>
          <p:cNvPr id="11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80148" y="5229261"/>
            <a:ext cx="4445000" cy="1404620"/>
          </a:xfrm>
          <a:prstGeom prst="rect">
            <a:avLst/>
          </a:prstGeom>
        </p:spPr>
      </p:pic>
      <p:sp>
        <p:nvSpPr>
          <p:cNvPr id="12" name="TextBox 20"/>
          <p:cNvSpPr txBox="1"/>
          <p:nvPr/>
        </p:nvSpPr>
        <p:spPr>
          <a:xfrm>
            <a:off x="283583" y="1153814"/>
            <a:ext cx="3920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03296"/>
                </a:solidFill>
                <a:latin typeface="Arial"/>
                <a:cs typeface="Arial"/>
              </a:rPr>
              <a:t>Grote </a:t>
            </a:r>
            <a:r>
              <a:rPr lang="en-GB" sz="2400" dirty="0" err="1" smtClean="0">
                <a:solidFill>
                  <a:srgbClr val="003296"/>
                </a:solidFill>
                <a:latin typeface="Arial"/>
                <a:cs typeface="Arial"/>
              </a:rPr>
              <a:t>populaties</a:t>
            </a:r>
            <a:endParaRPr lang="en-GB" sz="2400" dirty="0">
              <a:solidFill>
                <a:srgbClr val="003296"/>
              </a:solidFill>
              <a:latin typeface="Arial"/>
              <a:cs typeface="Arial"/>
            </a:endParaRPr>
          </a:p>
        </p:txBody>
      </p:sp>
      <p:sp>
        <p:nvSpPr>
          <p:cNvPr id="13" name="TextBox 21"/>
          <p:cNvSpPr txBox="1"/>
          <p:nvPr/>
        </p:nvSpPr>
        <p:spPr>
          <a:xfrm>
            <a:off x="4962394" y="1153814"/>
            <a:ext cx="3894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 smtClean="0">
                <a:solidFill>
                  <a:srgbClr val="FF0000"/>
                </a:solidFill>
                <a:latin typeface="Arial"/>
                <a:cs typeface="Arial"/>
              </a:rPr>
              <a:t>Kleine</a:t>
            </a:r>
            <a:r>
              <a:rPr lang="en-GB" sz="24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latin typeface="Arial"/>
                <a:cs typeface="Arial"/>
              </a:rPr>
              <a:t>populaties</a:t>
            </a:r>
            <a:endParaRPr lang="en-GB" sz="240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C84591-5365-1644-8A8B-C5D4FC27EBA5}"/>
              </a:ext>
            </a:extLst>
          </p:cNvPr>
          <p:cNvGrpSpPr/>
          <p:nvPr/>
        </p:nvGrpSpPr>
        <p:grpSpPr>
          <a:xfrm>
            <a:off x="1227551" y="2479763"/>
            <a:ext cx="7240043" cy="3006246"/>
            <a:chOff x="1227551" y="2479763"/>
            <a:chExt cx="7240043" cy="300624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DEB0ACB-8DB3-E34E-85DA-4772A3F0661F}"/>
                </a:ext>
              </a:extLst>
            </p:cNvPr>
            <p:cNvGrpSpPr/>
            <p:nvPr/>
          </p:nvGrpSpPr>
          <p:grpSpPr>
            <a:xfrm>
              <a:off x="3781603" y="2479763"/>
              <a:ext cx="4685991" cy="3006246"/>
              <a:chOff x="2228376" y="1215025"/>
              <a:chExt cx="4685991" cy="3006246"/>
            </a:xfrm>
          </p:grpSpPr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33FE61FB-CBED-6F48-8CFA-123F2847F271}"/>
                  </a:ext>
                </a:extLst>
              </p:cNvPr>
              <p:cNvSpPr/>
              <p:nvPr/>
            </p:nvSpPr>
            <p:spPr>
              <a:xfrm>
                <a:off x="2228376" y="1215025"/>
                <a:ext cx="4685991" cy="300624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9050">
                <a:solidFill>
                  <a:schemeClr val="accent6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2036170C-5838-AC4F-8C62-E77D47A4FB53}"/>
                  </a:ext>
                </a:extLst>
              </p:cNvPr>
              <p:cNvGrpSpPr/>
              <p:nvPr/>
            </p:nvGrpSpPr>
            <p:grpSpPr>
              <a:xfrm>
                <a:off x="2228376" y="1347170"/>
                <a:ext cx="4572000" cy="2743200"/>
                <a:chOff x="2228376" y="1347170"/>
                <a:chExt cx="4572000" cy="2743200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6B27816-CD54-B24E-9B7D-D62DDCA3CC21}"/>
                    </a:ext>
                  </a:extLst>
                </p:cNvPr>
                <p:cNvSpPr txBox="1"/>
                <p:nvPr/>
              </p:nvSpPr>
              <p:spPr>
                <a:xfrm>
                  <a:off x="2830881" y="3306689"/>
                  <a:ext cx="116492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△TEM/TEM1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8DAEFB85-F555-344F-AF0A-504FF837284B}"/>
                    </a:ext>
                  </a:extLst>
                </p:cNvPr>
                <p:cNvSpPr txBox="1"/>
                <p:nvPr/>
              </p:nvSpPr>
              <p:spPr>
                <a:xfrm>
                  <a:off x="4185694" y="3306688"/>
                  <a:ext cx="1164921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G238S/TEM1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C8B6C20-BF05-6146-BC16-7C5C3EE4F97C}"/>
                    </a:ext>
                  </a:extLst>
                </p:cNvPr>
                <p:cNvSpPr txBox="1"/>
                <p:nvPr/>
              </p:nvSpPr>
              <p:spPr>
                <a:xfrm>
                  <a:off x="5445561" y="3306688"/>
                  <a:ext cx="1354815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NL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G238S/△TEM</a:t>
                  </a:r>
                </a:p>
              </p:txBody>
            </p:sp>
            <p:graphicFrame>
              <p:nvGraphicFramePr>
                <p:cNvPr id="22" name="Chart 21">
                  <a:extLst>
                    <a:ext uri="{FF2B5EF4-FFF2-40B4-BE49-F238E27FC236}">
                      <a16:creationId xmlns:a16="http://schemas.microsoft.com/office/drawing/2014/main" id="{510C7FBE-1A4E-F440-8D13-59692DBB1033}"/>
                    </a:ext>
                  </a:extLst>
                </p:cNvPr>
                <p:cNvGraphicFramePr>
                  <a:graphicFrameLocks/>
                </p:cNvGraphicFramePr>
                <p:nvPr>
                  <p:extLst/>
                </p:nvPr>
              </p:nvGraphicFramePr>
              <p:xfrm>
                <a:off x="2228376" y="1347170"/>
                <a:ext cx="4572000" cy="27432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8"/>
                </a:graphicData>
              </a:graphic>
            </p:graphicFrame>
          </p:grp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8596128-7E74-1A4B-9181-9AE2A948BD41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 flipV="1">
              <a:off x="1227551" y="3983508"/>
              <a:ext cx="2554052" cy="1477840"/>
            </a:xfrm>
            <a:prstGeom prst="straightConnector1">
              <a:avLst/>
            </a:prstGeom>
            <a:ln w="76200">
              <a:solidFill>
                <a:schemeClr val="accent6">
                  <a:lumMod val="65000"/>
                  <a:lumOff val="35000"/>
                </a:schemeClr>
              </a:solidFill>
              <a:headEnd type="arrow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959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26</a:t>
            </a:fld>
            <a:endParaRPr lang="en-GB" dirty="0"/>
          </a:p>
        </p:txBody>
      </p:sp>
      <p:pic>
        <p:nvPicPr>
          <p:cNvPr id="4098" name="Picture 2" descr="C:\Users\visse002\AppData\Local\Microsoft\Windows\Temporary Internet Files\Content.Outlook\3WJRGSZ4\Picture1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9084"/>
            <a:ext cx="9144000" cy="4478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619500" y="6289802"/>
            <a:ext cx="3779476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(</a:t>
            </a:r>
            <a:r>
              <a:rPr lang="en-US" sz="1400" dirty="0" err="1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Baym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 et al. 2016 </a:t>
            </a:r>
            <a:r>
              <a:rPr lang="en-US" sz="1400" i="1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Science</a:t>
            </a:r>
            <a:r>
              <a:rPr lang="en-US" sz="1400" dirty="0" smtClean="0">
                <a:solidFill>
                  <a:schemeClr val="accent2">
                    <a:lumMod val="50000"/>
                  </a:schemeClr>
                </a:solidFill>
                <a:latin typeface="Arial" charset="0"/>
              </a:rPr>
              <a:t>)</a:t>
            </a:r>
            <a:endParaRPr lang="en-US" sz="1400" i="1" dirty="0" smtClean="0">
              <a:solidFill>
                <a:schemeClr val="accent2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92125" y="230188"/>
            <a:ext cx="8442325" cy="791650"/>
          </a:xfrm>
        </p:spPr>
        <p:txBody>
          <a:bodyPr/>
          <a:lstStyle/>
          <a:p>
            <a:r>
              <a:rPr lang="en-GB" dirty="0" err="1" smtClean="0">
                <a:solidFill>
                  <a:srgbClr val="0B0581"/>
                </a:solidFill>
              </a:rPr>
              <a:t>Evolutie</a:t>
            </a:r>
            <a:r>
              <a:rPr lang="en-GB" dirty="0" smtClean="0">
                <a:solidFill>
                  <a:srgbClr val="0B0581"/>
                </a:solidFill>
              </a:rPr>
              <a:t> in </a:t>
            </a:r>
            <a:r>
              <a:rPr lang="en-GB" dirty="0" err="1" smtClean="0">
                <a:solidFill>
                  <a:srgbClr val="0B0581"/>
                </a:solidFill>
              </a:rPr>
              <a:t>actie</a:t>
            </a:r>
            <a:r>
              <a:rPr lang="en-GB" dirty="0" smtClean="0">
                <a:solidFill>
                  <a:srgbClr val="0B0581"/>
                </a:solidFill>
              </a:rPr>
              <a:t> in het </a:t>
            </a:r>
            <a:r>
              <a:rPr lang="en-GB" dirty="0" err="1" smtClean="0">
                <a:solidFill>
                  <a:srgbClr val="0B0581"/>
                </a:solidFill>
              </a:rPr>
              <a:t>onderwijs</a:t>
            </a:r>
            <a:r>
              <a:rPr lang="en-GB" dirty="0" smtClean="0">
                <a:solidFill>
                  <a:srgbClr val="0B0581"/>
                </a:solidFill>
              </a:rPr>
              <a:t> I</a:t>
            </a:r>
            <a:endParaRPr lang="en-GB" dirty="0">
              <a:solidFill>
                <a:srgbClr val="0B058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9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sz="3200" dirty="0" smtClean="0">
                <a:solidFill>
                  <a:srgbClr val="0B0581"/>
                </a:solidFill>
              </a:rPr>
              <a:t>Evolutie in actie </a:t>
            </a:r>
            <a:r>
              <a:rPr lang="nl-NL" sz="3200" dirty="0">
                <a:solidFill>
                  <a:srgbClr val="0B0581"/>
                </a:solidFill>
              </a:rPr>
              <a:t>in het </a:t>
            </a:r>
            <a:r>
              <a:rPr lang="nl-NL" sz="3200" dirty="0" smtClean="0">
                <a:solidFill>
                  <a:srgbClr val="0B0581"/>
                </a:solidFill>
              </a:rPr>
              <a:t>onderwijs II</a:t>
            </a:r>
            <a:endParaRPr lang="nl-NL" sz="3200" dirty="0">
              <a:solidFill>
                <a:srgbClr val="0B058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27</a:t>
            </a:fld>
            <a:endParaRPr lang="en-GB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9" t="23751" r="27702" b="18849"/>
          <a:stretch/>
        </p:blipFill>
        <p:spPr bwMode="auto">
          <a:xfrm>
            <a:off x="2998912" y="2315742"/>
            <a:ext cx="2474788" cy="2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2222500" y="1752600"/>
            <a:ext cx="4254500" cy="335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sz="2000" dirty="0" smtClean="0">
                <a:solidFill>
                  <a:srgbClr val="0070C0"/>
                </a:solidFill>
                <a:latin typeface="Verdana" pitchFamily="34" charset="0"/>
              </a:rPr>
              <a:t>Gemeenschappelijke voorouder</a:t>
            </a:r>
          </a:p>
        </p:txBody>
      </p:sp>
      <p:sp>
        <p:nvSpPr>
          <p:cNvPr id="7" name="TextBox 20"/>
          <p:cNvSpPr txBox="1"/>
          <p:nvPr/>
        </p:nvSpPr>
        <p:spPr>
          <a:xfrm>
            <a:off x="4203700" y="5501309"/>
            <a:ext cx="454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  <a:spcAft>
                <a:spcPts val="1200"/>
              </a:spcAft>
            </a:pPr>
            <a:r>
              <a:rPr lang="en-GB" b="1" dirty="0" err="1" smtClean="0">
                <a:solidFill>
                  <a:schemeClr val="accent6"/>
                </a:solidFill>
                <a:latin typeface="Verdana" pitchFamily="34" charset="0"/>
              </a:rPr>
              <a:t>Tekenexperiment</a:t>
            </a:r>
            <a:r>
              <a:rPr lang="en-GB" b="1" dirty="0" smtClean="0">
                <a:solidFill>
                  <a:schemeClr val="accent6"/>
                </a:solidFill>
                <a:latin typeface="Verdana" pitchFamily="34" charset="0"/>
              </a:rPr>
              <a:t> Jelle Zandveld</a:t>
            </a:r>
          </a:p>
          <a:p>
            <a:pPr algn="ctr">
              <a:lnSpc>
                <a:spcPts val="1800"/>
              </a:lnSpc>
              <a:spcAft>
                <a:spcPts val="1200"/>
              </a:spcAft>
            </a:pPr>
            <a:r>
              <a:rPr lang="en-GB" dirty="0" smtClean="0">
                <a:solidFill>
                  <a:schemeClr val="accent6"/>
                </a:solidFill>
                <a:latin typeface="Verdana" pitchFamily="34" charset="0"/>
              </a:rPr>
              <a:t>Meer info: </a:t>
            </a:r>
            <a:r>
              <a:rPr lang="nl-NL" u="sng" dirty="0">
                <a:hlinkClick r:id="rId3"/>
              </a:rPr>
              <a:t>http://</a:t>
            </a:r>
            <a:r>
              <a:rPr lang="nl-NL" u="sng" dirty="0" smtClean="0">
                <a:hlinkClick r:id="rId3"/>
              </a:rPr>
              <a:t>cargocollective.com/CJEE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076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sz="3200" dirty="0" smtClean="0">
                <a:solidFill>
                  <a:srgbClr val="0B0581"/>
                </a:solidFill>
              </a:rPr>
              <a:t>1</a:t>
            </a:r>
            <a:r>
              <a:rPr lang="nl-NL" sz="3200" baseline="30000" dirty="0" smtClean="0">
                <a:solidFill>
                  <a:srgbClr val="0B0581"/>
                </a:solidFill>
              </a:rPr>
              <a:t>e</a:t>
            </a:r>
            <a:r>
              <a:rPr lang="nl-NL" sz="3200" dirty="0" smtClean="0">
                <a:solidFill>
                  <a:srgbClr val="0B0581"/>
                </a:solidFill>
              </a:rPr>
              <a:t> generatie nakomelingen</a:t>
            </a:r>
            <a:endParaRPr lang="nl-NL" sz="3200" dirty="0">
              <a:solidFill>
                <a:srgbClr val="0B058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28</a:t>
            </a:fld>
            <a:endParaRPr lang="en-GB" dirty="0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612" y="1730876"/>
            <a:ext cx="2315088" cy="4383281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accent6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212" y="1713962"/>
            <a:ext cx="2492888" cy="4343938"/>
          </a:xfrm>
          <a:prstGeom prst="rect">
            <a:avLst/>
          </a:prstGeom>
          <a:noFill/>
          <a:ln>
            <a:noFill/>
          </a:ln>
          <a:effectLst>
            <a:outerShdw blurRad="76200" dist="35921" dir="2700000" algn="ctr" rotWithShape="0">
              <a:schemeClr val="accent6">
                <a:alpha val="65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584200" y="1267492"/>
            <a:ext cx="7600950" cy="4823187"/>
            <a:chOff x="584200" y="1267492"/>
            <a:chExt cx="7600950" cy="4823187"/>
          </a:xfrm>
        </p:grpSpPr>
        <p:sp>
          <p:nvSpPr>
            <p:cNvPr id="14" name="Tekstvak 9"/>
            <p:cNvSpPr txBox="1"/>
            <p:nvPr/>
          </p:nvSpPr>
          <p:spPr>
            <a:xfrm>
              <a:off x="584200" y="1290079"/>
              <a:ext cx="3340100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nl-NL" dirty="0" smtClean="0">
                  <a:solidFill>
                    <a:srgbClr val="0070C0"/>
                  </a:solidFill>
                  <a:latin typeface="Verdana" pitchFamily="34" charset="0"/>
                </a:rPr>
                <a:t>Selectie voor </a:t>
              </a:r>
              <a:r>
                <a:rPr lang="nl-NL" b="1" dirty="0" smtClean="0">
                  <a:solidFill>
                    <a:srgbClr val="FF0000"/>
                  </a:solidFill>
                  <a:latin typeface="Verdana" pitchFamily="34" charset="0"/>
                </a:rPr>
                <a:t>dik</a:t>
              </a:r>
              <a:r>
                <a:rPr lang="nl-NL" dirty="0" smtClean="0">
                  <a:solidFill>
                    <a:srgbClr val="FF0000"/>
                  </a:solidFill>
                  <a:latin typeface="Verdana" pitchFamily="34" charset="0"/>
                </a:rPr>
                <a:t> </a:t>
              </a:r>
              <a:r>
                <a:rPr lang="nl-NL" dirty="0" smtClean="0">
                  <a:solidFill>
                    <a:srgbClr val="0070C0"/>
                  </a:solidFill>
                  <a:latin typeface="Verdana" pitchFamily="34" charset="0"/>
                </a:rPr>
                <a:t>kruis</a:t>
              </a:r>
            </a:p>
          </p:txBody>
        </p:sp>
        <p:sp>
          <p:nvSpPr>
            <p:cNvPr id="16" name="Tekstvak 10"/>
            <p:cNvSpPr txBox="1"/>
            <p:nvPr/>
          </p:nvSpPr>
          <p:spPr>
            <a:xfrm>
              <a:off x="4845050" y="1267492"/>
              <a:ext cx="3340100" cy="330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800"/>
                </a:lnSpc>
              </a:pPr>
              <a:r>
                <a:rPr lang="nl-NL" dirty="0" smtClean="0">
                  <a:solidFill>
                    <a:srgbClr val="0070C0"/>
                  </a:solidFill>
                  <a:latin typeface="Verdana" pitchFamily="34" charset="0"/>
                </a:rPr>
                <a:t>Selectie voor </a:t>
              </a:r>
              <a:r>
                <a:rPr lang="nl-NL" b="1" dirty="0" smtClean="0">
                  <a:solidFill>
                    <a:srgbClr val="FF0000"/>
                  </a:solidFill>
                  <a:latin typeface="Verdana" pitchFamily="34" charset="0"/>
                </a:rPr>
                <a:t>dun</a:t>
              </a:r>
              <a:r>
                <a:rPr lang="nl-NL" dirty="0" smtClean="0">
                  <a:latin typeface="Verdana" pitchFamily="34" charset="0"/>
                </a:rPr>
                <a:t> </a:t>
              </a:r>
              <a:r>
                <a:rPr lang="nl-NL" dirty="0" smtClean="0">
                  <a:solidFill>
                    <a:srgbClr val="0070C0"/>
                  </a:solidFill>
                  <a:latin typeface="Verdana" pitchFamily="34" charset="0"/>
                </a:rPr>
                <a:t>kruis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273300" y="5041900"/>
              <a:ext cx="5359400" cy="1048779"/>
              <a:chOff x="2273300" y="5041900"/>
              <a:chExt cx="5359400" cy="1048779"/>
            </a:xfrm>
          </p:grpSpPr>
          <p:sp>
            <p:nvSpPr>
              <p:cNvPr id="13" name="Afgeronde rechthoek 8"/>
              <p:cNvSpPr/>
              <p:nvPr/>
            </p:nvSpPr>
            <p:spPr>
              <a:xfrm>
                <a:off x="2273300" y="5074679"/>
                <a:ext cx="1117600" cy="1016000"/>
              </a:xfrm>
              <a:prstGeom prst="round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nl-NL" sz="1400" dirty="0" smtClean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Afgeronde rechthoek 7"/>
              <p:cNvSpPr/>
              <p:nvPr/>
            </p:nvSpPr>
            <p:spPr>
              <a:xfrm>
                <a:off x="6515100" y="5041900"/>
                <a:ext cx="1117600" cy="1016000"/>
              </a:xfrm>
              <a:prstGeom prst="roundRect">
                <a:avLst/>
              </a:prstGeom>
              <a:noFill/>
              <a:ln w="38100" cmpd="sng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  <a:prstTxWarp prst="textNoShape">
                  <a:avLst/>
                </a:prstTxWarp>
                <a:spAutoFit/>
              </a:bodyPr>
              <a:lstStyle/>
              <a:p>
                <a:pPr algn="ctr"/>
                <a:endParaRPr lang="nl-NL" sz="1400" dirty="0" smtClean="0">
                  <a:solidFill>
                    <a:schemeClr val="tx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766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sz="3200" dirty="0" smtClean="0">
                <a:solidFill>
                  <a:srgbClr val="0B0581"/>
                </a:solidFill>
              </a:rPr>
              <a:t>Volgende generatie</a:t>
            </a:r>
            <a:endParaRPr lang="nl-NL" sz="3200" dirty="0">
              <a:solidFill>
                <a:srgbClr val="0B058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29</a:t>
            </a:fld>
            <a:endParaRPr lang="en-GB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 l="55061" t="73106" r="32097" b="7149"/>
          <a:stretch>
            <a:fillRect/>
          </a:stretch>
        </p:blipFill>
        <p:spPr bwMode="auto">
          <a:xfrm>
            <a:off x="3016829" y="1776239"/>
            <a:ext cx="97414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kstvak 9"/>
          <p:cNvSpPr txBox="1"/>
          <p:nvPr/>
        </p:nvSpPr>
        <p:spPr>
          <a:xfrm>
            <a:off x="650875" y="1271921"/>
            <a:ext cx="334010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dirty="0" smtClean="0">
                <a:solidFill>
                  <a:srgbClr val="0070C0"/>
                </a:solidFill>
                <a:latin typeface="Verdana" pitchFamily="34" charset="0"/>
              </a:rPr>
              <a:t>Selectie voor </a:t>
            </a:r>
            <a:r>
              <a:rPr lang="nl-NL" b="1" dirty="0" smtClean="0">
                <a:solidFill>
                  <a:srgbClr val="FF0000"/>
                </a:solidFill>
                <a:latin typeface="Verdana" pitchFamily="34" charset="0"/>
              </a:rPr>
              <a:t>dik</a:t>
            </a:r>
            <a:r>
              <a:rPr lang="nl-NL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nl-NL" dirty="0" smtClean="0">
                <a:solidFill>
                  <a:srgbClr val="0070C0"/>
                </a:solidFill>
                <a:latin typeface="Verdana" pitchFamily="34" charset="0"/>
              </a:rPr>
              <a:t>kruis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18304" y="1982975"/>
            <a:ext cx="7445093" cy="4153236"/>
            <a:chOff x="818304" y="1982975"/>
            <a:chExt cx="7445093" cy="415323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37761" t="11430" r="35705" b="23254"/>
            <a:stretch>
              <a:fillRect/>
            </a:stretch>
          </p:blipFill>
          <p:spPr bwMode="auto">
            <a:xfrm>
              <a:off x="818304" y="2626618"/>
              <a:ext cx="1969419" cy="3029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 l="36066" t="11864" r="36664" b="7910"/>
            <a:stretch>
              <a:fillRect/>
            </a:stretch>
          </p:blipFill>
          <p:spPr bwMode="auto">
            <a:xfrm>
              <a:off x="6004620" y="1982975"/>
              <a:ext cx="2258777" cy="41532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39156" t="66736" r="48927" b="15559"/>
          <a:stretch>
            <a:fillRect/>
          </a:stretch>
        </p:blipFill>
        <p:spPr bwMode="auto">
          <a:xfrm>
            <a:off x="4884688" y="1776239"/>
            <a:ext cx="1008112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kstvak 10"/>
          <p:cNvSpPr txBox="1"/>
          <p:nvPr/>
        </p:nvSpPr>
        <p:spPr>
          <a:xfrm>
            <a:off x="5093469" y="1271921"/>
            <a:ext cx="3340100" cy="330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nl-NL" dirty="0" smtClean="0">
                <a:solidFill>
                  <a:srgbClr val="0070C0"/>
                </a:solidFill>
                <a:latin typeface="Verdana" pitchFamily="34" charset="0"/>
              </a:rPr>
              <a:t>Selectie voor </a:t>
            </a:r>
            <a:r>
              <a:rPr lang="nl-NL" b="1" dirty="0" smtClean="0">
                <a:solidFill>
                  <a:srgbClr val="FF0000"/>
                </a:solidFill>
                <a:latin typeface="Verdana" pitchFamily="34" charset="0"/>
              </a:rPr>
              <a:t>dun</a:t>
            </a:r>
            <a:r>
              <a:rPr lang="nl-NL" dirty="0" smtClean="0">
                <a:latin typeface="Verdana" pitchFamily="34" charset="0"/>
              </a:rPr>
              <a:t> </a:t>
            </a:r>
            <a:r>
              <a:rPr lang="nl-NL" dirty="0" smtClean="0">
                <a:solidFill>
                  <a:srgbClr val="0070C0"/>
                </a:solidFill>
                <a:latin typeface="Verdana" pitchFamily="34" charset="0"/>
              </a:rPr>
              <a:t>kruis</a:t>
            </a:r>
          </a:p>
        </p:txBody>
      </p:sp>
    </p:spTree>
    <p:extLst>
      <p:ext uri="{BB962C8B-B14F-4D97-AF65-F5344CB8AC3E}">
        <p14:creationId xmlns:p14="http://schemas.microsoft.com/office/powerpoint/2010/main" val="58446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111713"/>
            <a:ext cx="8567738" cy="5543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30188"/>
            <a:ext cx="8572488" cy="796973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  <a:latin typeface="+mj-lt"/>
                <a:cs typeface="Arial"/>
              </a:rPr>
              <a:t>Evolutie</a:t>
            </a:r>
            <a:r>
              <a:rPr lang="en-GB" sz="3200" dirty="0" smtClean="0">
                <a:solidFill>
                  <a:srgbClr val="0B0581"/>
                </a:solidFill>
                <a:latin typeface="+mj-lt"/>
                <a:cs typeface="Arial"/>
              </a:rPr>
              <a:t> in het </a:t>
            </a:r>
            <a:r>
              <a:rPr lang="en-GB" sz="3200" dirty="0" err="1" smtClean="0">
                <a:solidFill>
                  <a:srgbClr val="0B0581"/>
                </a:solidFill>
                <a:latin typeface="+mj-lt"/>
                <a:cs typeface="Arial"/>
              </a:rPr>
              <a:t>heden</a:t>
            </a:r>
            <a:r>
              <a:rPr lang="en-GB" sz="3200" dirty="0" smtClean="0">
                <a:solidFill>
                  <a:srgbClr val="0B0581"/>
                </a:solidFill>
                <a:latin typeface="+mj-lt"/>
                <a:cs typeface="Arial"/>
              </a:rPr>
              <a:t>: </a:t>
            </a:r>
            <a:r>
              <a:rPr lang="en-GB" sz="3200" dirty="0" err="1" smtClean="0">
                <a:solidFill>
                  <a:srgbClr val="0B0581"/>
                </a:solidFill>
                <a:latin typeface="+mj-lt"/>
                <a:cs typeface="Arial"/>
              </a:rPr>
              <a:t>evolutie</a:t>
            </a:r>
            <a:r>
              <a:rPr lang="en-GB" sz="3200" dirty="0" smtClean="0">
                <a:solidFill>
                  <a:srgbClr val="0B0581"/>
                </a:solidFill>
                <a:latin typeface="+mj-lt"/>
                <a:cs typeface="Arial"/>
              </a:rPr>
              <a:t> in </a:t>
            </a:r>
            <a:r>
              <a:rPr lang="en-GB" sz="3200" dirty="0" err="1" smtClean="0">
                <a:solidFill>
                  <a:srgbClr val="0B0581"/>
                </a:solidFill>
                <a:latin typeface="+mj-lt"/>
                <a:cs typeface="Arial"/>
              </a:rPr>
              <a:t>actie</a:t>
            </a:r>
            <a:endParaRPr lang="en-GB" sz="3200" dirty="0">
              <a:solidFill>
                <a:srgbClr val="0B0581"/>
              </a:solidFill>
              <a:latin typeface="+mj-lt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3771900" y="6108774"/>
            <a:ext cx="2171700" cy="320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smtClean="0">
                <a:latin typeface="Arial"/>
                <a:cs typeface="Arial"/>
              </a:rPr>
              <a:t>(</a:t>
            </a:r>
            <a:r>
              <a:rPr lang="en-GB" sz="1400" dirty="0" err="1" smtClean="0">
                <a:latin typeface="Arial"/>
                <a:cs typeface="Arial"/>
              </a:rPr>
              <a:t>Bron</a:t>
            </a:r>
            <a:r>
              <a:rPr lang="en-GB" sz="1400" dirty="0" smtClean="0">
                <a:latin typeface="Arial"/>
                <a:cs typeface="Arial"/>
              </a:rPr>
              <a:t>: WHO)</a:t>
            </a:r>
          </a:p>
        </p:txBody>
      </p:sp>
      <p:sp>
        <p:nvSpPr>
          <p:cNvPr id="3" name="Rectangle 2"/>
          <p:cNvSpPr/>
          <p:nvPr/>
        </p:nvSpPr>
        <p:spPr>
          <a:xfrm>
            <a:off x="3843338" y="3483975"/>
            <a:ext cx="4991100" cy="317182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sz="1400" dirty="0" smtClean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38663" y="3567525"/>
            <a:ext cx="39719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 10 </a:t>
            </a:r>
            <a:r>
              <a:rPr lang="en-GB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doodsoorzaken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wereldwijd</a:t>
            </a:r>
            <a:r>
              <a:rPr lang="en-GB" sz="1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(2012)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6700" y="6093397"/>
            <a:ext cx="19431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4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Spaanse</a:t>
            </a:r>
            <a:r>
              <a:rPr lang="en-GB" sz="1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griep1918</a:t>
            </a:r>
          </a:p>
          <a:p>
            <a:pPr algn="ctr">
              <a:lnSpc>
                <a:spcPts val="1800"/>
              </a:lnSpc>
            </a:pPr>
            <a:r>
              <a:rPr lang="en-GB" sz="1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GB" sz="1400" dirty="0" err="1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bron</a:t>
            </a:r>
            <a:r>
              <a:rPr lang="en-GB" sz="14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wikipedia.org)</a:t>
            </a:r>
          </a:p>
        </p:txBody>
      </p:sp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6592924"/>
              </p:ext>
            </p:extLst>
          </p:nvPr>
        </p:nvGraphicFramePr>
        <p:xfrm>
          <a:off x="3843338" y="3904195"/>
          <a:ext cx="49911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789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/>
          <p:cNvGrpSpPr/>
          <p:nvPr/>
        </p:nvGrpSpPr>
        <p:grpSpPr>
          <a:xfrm>
            <a:off x="1475656" y="1412776"/>
            <a:ext cx="7344816" cy="5112568"/>
            <a:chOff x="1475656" y="1412776"/>
            <a:chExt cx="7344816" cy="5112568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3263" t="55564" r="53262" b="23505"/>
            <a:stretch>
              <a:fillRect/>
            </a:stretch>
          </p:blipFill>
          <p:spPr bwMode="auto">
            <a:xfrm>
              <a:off x="5796136" y="1772816"/>
              <a:ext cx="936104" cy="908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3263" t="33810" r="53262" b="44629"/>
            <a:stretch>
              <a:fillRect/>
            </a:stretch>
          </p:blipFill>
          <p:spPr bwMode="auto">
            <a:xfrm>
              <a:off x="3635896" y="2132856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33263" t="10783" r="53262" b="68042"/>
            <a:stretch>
              <a:fillRect/>
            </a:stretch>
          </p:blipFill>
          <p:spPr bwMode="auto">
            <a:xfrm>
              <a:off x="1475656" y="2509664"/>
              <a:ext cx="936104" cy="919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6067" t="55565" r="30458" b="23505"/>
            <a:stretch>
              <a:fillRect/>
            </a:stretch>
          </p:blipFill>
          <p:spPr bwMode="auto">
            <a:xfrm>
              <a:off x="6876256" y="1556792"/>
              <a:ext cx="936104" cy="90872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6067" t="33810" r="30458" b="44629"/>
            <a:stretch>
              <a:fillRect/>
            </a:stretch>
          </p:blipFill>
          <p:spPr bwMode="auto">
            <a:xfrm>
              <a:off x="4716016" y="1916832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56067" t="10396" r="30458" b="68042"/>
            <a:stretch>
              <a:fillRect/>
            </a:stretch>
          </p:blipFill>
          <p:spPr bwMode="auto">
            <a:xfrm>
              <a:off x="2555776" y="2348880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45581" t="71957" r="41981" b="6482"/>
            <a:stretch>
              <a:fillRect/>
            </a:stretch>
          </p:blipFill>
          <p:spPr bwMode="auto">
            <a:xfrm>
              <a:off x="7956376" y="1412776"/>
              <a:ext cx="864096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6349" t="34321" r="52687" b="48023"/>
            <a:stretch>
              <a:fillRect/>
            </a:stretch>
          </p:blipFill>
          <p:spPr bwMode="auto">
            <a:xfrm>
              <a:off x="3635896" y="4725144"/>
              <a:ext cx="858556" cy="864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975" t="56617" r="52990" b="24256"/>
            <a:stretch>
              <a:fillRect/>
            </a:stretch>
          </p:blipFill>
          <p:spPr bwMode="auto">
            <a:xfrm>
              <a:off x="5868144" y="5157192"/>
              <a:ext cx="864096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35055" t="9084" r="54051" b="73488"/>
            <a:stretch>
              <a:fillRect/>
            </a:stretch>
          </p:blipFill>
          <p:spPr bwMode="auto">
            <a:xfrm>
              <a:off x="1475656" y="4304174"/>
              <a:ext cx="853018" cy="85301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7200" t="58167" r="32265" b="22785"/>
            <a:stretch>
              <a:fillRect/>
            </a:stretch>
          </p:blipFill>
          <p:spPr bwMode="auto">
            <a:xfrm>
              <a:off x="6876256" y="5414156"/>
              <a:ext cx="792088" cy="8951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5285" t="31941" r="32265" b="48140"/>
            <a:stretch>
              <a:fillRect/>
            </a:stretch>
          </p:blipFill>
          <p:spPr bwMode="auto">
            <a:xfrm>
              <a:off x="4716016" y="4941168"/>
              <a:ext cx="936104" cy="9361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55285" t="10668" r="32265" b="69770"/>
            <a:stretch>
              <a:fillRect/>
            </a:stretch>
          </p:blipFill>
          <p:spPr bwMode="auto">
            <a:xfrm>
              <a:off x="2555776" y="4453880"/>
              <a:ext cx="936104" cy="91933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46666" t="75021" r="41842" b="6592"/>
            <a:stretch>
              <a:fillRect/>
            </a:stretch>
          </p:blipFill>
          <p:spPr bwMode="auto">
            <a:xfrm>
              <a:off x="7956376" y="5661248"/>
              <a:ext cx="864096" cy="8640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" name="Group 25"/>
          <p:cNvGrpSpPr/>
          <p:nvPr/>
        </p:nvGrpSpPr>
        <p:grpSpPr>
          <a:xfrm>
            <a:off x="5786612" y="3134347"/>
            <a:ext cx="2967718" cy="1710445"/>
            <a:chOff x="5786612" y="3134347"/>
            <a:chExt cx="2967718" cy="1710445"/>
          </a:xfrm>
        </p:grpSpPr>
        <p:sp>
          <p:nvSpPr>
            <p:cNvPr id="11" name="Rounded Rectangle 24"/>
            <p:cNvSpPr/>
            <p:nvPr/>
          </p:nvSpPr>
          <p:spPr>
            <a:xfrm>
              <a:off x="5786612" y="3134347"/>
              <a:ext cx="2914716" cy="1710445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GB" sz="1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2" name="TextBox 27"/>
            <p:cNvSpPr txBox="1"/>
            <p:nvPr/>
          </p:nvSpPr>
          <p:spPr>
            <a:xfrm>
              <a:off x="5942057" y="3203103"/>
              <a:ext cx="2812273" cy="16055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  <a:spcAft>
                  <a:spcPts val="600"/>
                </a:spcAft>
              </a:pP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Evolutie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indien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:</a:t>
              </a:r>
            </a:p>
            <a:p>
              <a:pPr marL="285750" indent="-285750">
                <a:lnSpc>
                  <a:spcPts val="25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err="1" smtClean="0">
                  <a:solidFill>
                    <a:schemeClr val="accent6"/>
                  </a:solidFill>
                  <a:latin typeface="Verdana" pitchFamily="34" charset="0"/>
                </a:rPr>
                <a:t>Variatie</a:t>
              </a:r>
              <a:endParaRPr lang="en-GB" sz="2000" dirty="0" smtClean="0">
                <a:solidFill>
                  <a:schemeClr val="accent6"/>
                </a:solidFill>
                <a:latin typeface="Verdana" pitchFamily="34" charset="0"/>
              </a:endParaRPr>
            </a:p>
            <a:p>
              <a:pPr marL="285750" indent="-285750">
                <a:lnSpc>
                  <a:spcPts val="25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err="1" smtClean="0">
                  <a:solidFill>
                    <a:schemeClr val="accent6"/>
                  </a:solidFill>
                  <a:latin typeface="Verdana" pitchFamily="34" charset="0"/>
                </a:rPr>
                <a:t>Erfelijkheid</a:t>
              </a:r>
              <a:endParaRPr lang="en-GB" sz="2000" dirty="0" smtClean="0">
                <a:solidFill>
                  <a:schemeClr val="accent6"/>
                </a:solidFill>
                <a:latin typeface="Verdana" pitchFamily="34" charset="0"/>
              </a:endParaRPr>
            </a:p>
            <a:p>
              <a:pPr marL="285750" indent="-285750">
                <a:lnSpc>
                  <a:spcPts val="2500"/>
                </a:lnSpc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en-GB" sz="2000" dirty="0" err="1" smtClean="0">
                  <a:solidFill>
                    <a:schemeClr val="accent6"/>
                  </a:solidFill>
                  <a:latin typeface="Verdana" pitchFamily="34" charset="0"/>
                </a:rPr>
                <a:t>Selectie</a:t>
              </a:r>
              <a:endParaRPr lang="en-GB" sz="2000" dirty="0" smtClean="0">
                <a:solidFill>
                  <a:schemeClr val="accent6"/>
                </a:solidFill>
                <a:latin typeface="Verdana" pitchFamily="34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nl-NL" sz="3200" dirty="0" smtClean="0">
                <a:solidFill>
                  <a:srgbClr val="0B0581"/>
                </a:solidFill>
              </a:rPr>
              <a:t>Na 7 generaties</a:t>
            </a:r>
            <a:endParaRPr lang="nl-NL" sz="3200" dirty="0">
              <a:solidFill>
                <a:srgbClr val="0B0581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30</a:t>
            </a:fld>
            <a:endParaRPr lang="en-GB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9" t="23751" r="27702" b="18849"/>
          <a:stretch/>
        </p:blipFill>
        <p:spPr bwMode="auto">
          <a:xfrm>
            <a:off x="179512" y="3344442"/>
            <a:ext cx="1156700" cy="123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4930" y="1101248"/>
            <a:ext cx="6788385" cy="1227660"/>
            <a:chOff x="491642" y="1101248"/>
            <a:chExt cx="6663505" cy="122766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1642" y="1101248"/>
              <a:ext cx="2612043" cy="122766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2910254" y="1179984"/>
              <a:ext cx="42448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u="sng" dirty="0" smtClean="0">
                  <a:solidFill>
                    <a:srgbClr val="0070C0"/>
                  </a:solidFill>
                  <a:latin typeface="Verdana" pitchFamily="34" charset="0"/>
                </a:rPr>
                <a:t>nlseb.nl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: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Educatieve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bronnen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 over </a:t>
              </a:r>
              <a:r>
                <a:rPr lang="en-GB" sz="2000" dirty="0" err="1" smtClean="0">
                  <a:solidFill>
                    <a:srgbClr val="0070C0"/>
                  </a:solidFill>
                  <a:latin typeface="Verdana" pitchFamily="34" charset="0"/>
                </a:rPr>
                <a:t>evolutie</a:t>
              </a:r>
              <a:r>
                <a:rPr lang="en-GB" sz="2000" dirty="0" smtClean="0">
                  <a:solidFill>
                    <a:srgbClr val="0070C0"/>
                  </a:solidFill>
                  <a:latin typeface="Verdana" pitchFamily="34" charset="0"/>
                </a:rPr>
                <a:t>!</a:t>
              </a:r>
              <a:endParaRPr lang="nl-NL" sz="2000" dirty="0" err="1" smtClean="0">
                <a:solidFill>
                  <a:srgbClr val="0070C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646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Evolutiebiologie</a:t>
            </a:r>
            <a:r>
              <a:rPr lang="en-GB" sz="3200" dirty="0" smtClean="0">
                <a:solidFill>
                  <a:srgbClr val="0B0581"/>
                </a:solidFill>
              </a:rPr>
              <a:t> is ‘</a:t>
            </a:r>
            <a:r>
              <a:rPr lang="en-GB" sz="3200" dirty="0" err="1" smtClean="0">
                <a:solidFill>
                  <a:srgbClr val="0B0581"/>
                </a:solidFill>
              </a:rPr>
              <a:t>softe</a:t>
            </a:r>
            <a:r>
              <a:rPr lang="en-GB" sz="3200" dirty="0" smtClean="0">
                <a:solidFill>
                  <a:srgbClr val="0B0581"/>
                </a:solidFill>
              </a:rPr>
              <a:t>’ </a:t>
            </a:r>
            <a:r>
              <a:rPr lang="en-GB" sz="3200" dirty="0" err="1" smtClean="0">
                <a:solidFill>
                  <a:srgbClr val="0B0581"/>
                </a:solidFill>
              </a:rPr>
              <a:t>wetenschap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4</a:t>
            </a:fld>
            <a:endParaRPr lang="en-GB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130550" y="2066925"/>
            <a:ext cx="5905500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Evolutietheorie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krachtig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US" altLang="en-US" sz="2400" dirty="0" err="1">
                <a:solidFill>
                  <a:srgbClr val="0B0581"/>
                </a:solidFill>
                <a:latin typeface="Arial" charset="0"/>
              </a:rPr>
              <a:t>verklaren</a:t>
            </a:r>
            <a:r>
              <a:rPr lang="en-US" altLang="en-US" sz="2400" dirty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van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leven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door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terug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te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kijken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…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…maar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niet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staat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om de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uitkomst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te </a:t>
            </a:r>
            <a:r>
              <a:rPr lang="en-US" altLang="en-US" sz="2400" dirty="0" err="1">
                <a:solidFill>
                  <a:srgbClr val="0B0581"/>
                </a:solidFill>
                <a:latin typeface="Arial" charset="0"/>
              </a:rPr>
              <a:t>voorspellen</a:t>
            </a:r>
            <a:r>
              <a:rPr lang="en-US" altLang="en-US" sz="2400" dirty="0">
                <a:solidFill>
                  <a:schemeClr val="accent5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o.g.v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.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basisprincipes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,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zoals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natuurkunde</a:t>
            </a:r>
            <a:endParaRPr lang="en-US" altLang="en-US" sz="2400" dirty="0">
              <a:solidFill>
                <a:schemeClr val="accent6"/>
              </a:solidFill>
              <a:latin typeface="Arial" charset="0"/>
            </a:endParaRP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altLang="en-US" sz="2400" dirty="0">
                <a:solidFill>
                  <a:srgbClr val="C00000"/>
                </a:solidFill>
                <a:latin typeface="Arial" charset="0"/>
              </a:rPr>
              <a:t>Lange-</a:t>
            </a:r>
            <a:r>
              <a:rPr lang="en-US" altLang="en-US" sz="2400" dirty="0" err="1">
                <a:solidFill>
                  <a:srgbClr val="C00000"/>
                </a:solidFill>
                <a:latin typeface="Arial" charset="0"/>
              </a:rPr>
              <a:t>termijn</a:t>
            </a:r>
            <a:r>
              <a:rPr lang="en-US" altLang="en-US" sz="24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rgbClr val="C00000"/>
                </a:solidFill>
                <a:latin typeface="Arial" charset="0"/>
              </a:rPr>
              <a:t>doel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: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vinden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van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basisprincipes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die </a:t>
            </a:r>
            <a:r>
              <a:rPr lang="en-US" altLang="en-US" sz="2400" dirty="0" err="1" smtClean="0">
                <a:solidFill>
                  <a:schemeClr val="accent6"/>
                </a:solidFill>
                <a:latin typeface="Arial" charset="0"/>
              </a:rPr>
              <a:t>voorspellingen</a:t>
            </a:r>
            <a:r>
              <a:rPr lang="en-US" altLang="en-US" sz="2400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mogelijk</a:t>
            </a:r>
            <a:r>
              <a:rPr lang="en-US" altLang="en-US" sz="2400" dirty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US" altLang="en-US" sz="2400" dirty="0" err="1">
                <a:solidFill>
                  <a:schemeClr val="accent6"/>
                </a:solidFill>
                <a:latin typeface="Arial" charset="0"/>
              </a:rPr>
              <a:t>maken</a:t>
            </a:r>
            <a:endParaRPr lang="en-US" altLang="en-US" sz="2400" dirty="0">
              <a:solidFill>
                <a:schemeClr val="accent6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2039379"/>
            <a:ext cx="2647950" cy="3443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9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Evolutie</a:t>
            </a:r>
            <a:r>
              <a:rPr lang="en-GB" sz="3200" dirty="0" smtClean="0">
                <a:solidFill>
                  <a:srgbClr val="0B0581"/>
                </a:solidFill>
              </a:rPr>
              <a:t>: </a:t>
            </a:r>
            <a:r>
              <a:rPr lang="en-GB" sz="3200" dirty="0" err="1" smtClean="0">
                <a:solidFill>
                  <a:srgbClr val="0B0581"/>
                </a:solidFill>
              </a:rPr>
              <a:t>toeval</a:t>
            </a:r>
            <a:r>
              <a:rPr lang="en-GB" sz="3200" dirty="0" smtClean="0">
                <a:solidFill>
                  <a:srgbClr val="0B0581"/>
                </a:solidFill>
              </a:rPr>
              <a:t> of </a:t>
            </a:r>
            <a:r>
              <a:rPr lang="en-GB" sz="3200" dirty="0" err="1" smtClean="0">
                <a:solidFill>
                  <a:srgbClr val="0B0581"/>
                </a:solidFill>
              </a:rPr>
              <a:t>noodzaak</a:t>
            </a:r>
            <a:r>
              <a:rPr lang="en-GB" sz="3200" dirty="0" smtClean="0">
                <a:solidFill>
                  <a:srgbClr val="0B0581"/>
                </a:solidFill>
              </a:rPr>
              <a:t>?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5</a:t>
            </a:fld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4" y="1495425"/>
            <a:ext cx="1601581" cy="2189382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71724" y="1495425"/>
            <a:ext cx="6229350" cy="1054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GB" altLang="ja-JP" sz="2000" b="1" dirty="0" smtClean="0">
                <a:solidFill>
                  <a:srgbClr val="0070C0"/>
                </a:solidFill>
              </a:rPr>
              <a:t>Steven J. Gould </a:t>
            </a:r>
            <a:r>
              <a:rPr lang="en-GB" altLang="ja-JP" sz="2000" dirty="0" smtClean="0">
                <a:solidFill>
                  <a:srgbClr val="0070C0"/>
                </a:solidFill>
              </a:rPr>
              <a:t>(1941-2002):</a:t>
            </a:r>
            <a:r>
              <a:rPr lang="en-GB" altLang="ja-JP" sz="2000" dirty="0" smtClean="0">
                <a:solidFill>
                  <a:schemeClr val="accent6"/>
                </a:solidFill>
              </a:rPr>
              <a:t> </a:t>
            </a:r>
            <a:r>
              <a:rPr lang="ja-JP" altLang="en-US" sz="2000" dirty="0" smtClean="0">
                <a:solidFill>
                  <a:schemeClr val="accent6"/>
                </a:solidFill>
              </a:rPr>
              <a:t>“</a:t>
            </a:r>
            <a:r>
              <a:rPr lang="en-US" altLang="ja-JP" sz="2000" i="1" dirty="0">
                <a:solidFill>
                  <a:schemeClr val="accent6"/>
                </a:solidFill>
              </a:rPr>
              <a:t>Any replay of life</a:t>
            </a:r>
            <a:r>
              <a:rPr lang="ja-JP" altLang="en-US" sz="2000" i="1" dirty="0">
                <a:solidFill>
                  <a:schemeClr val="accent6"/>
                </a:solidFill>
              </a:rPr>
              <a:t>’</a:t>
            </a:r>
            <a:r>
              <a:rPr lang="en-US" altLang="ja-JP" sz="2000" i="1" dirty="0">
                <a:solidFill>
                  <a:schemeClr val="accent6"/>
                </a:solidFill>
              </a:rPr>
              <a:t>s tape would lead evolution down a path radically different from the road actually taken</a:t>
            </a:r>
            <a:r>
              <a:rPr lang="ja-JP" altLang="en-US" sz="2000" dirty="0">
                <a:solidFill>
                  <a:schemeClr val="accent6"/>
                </a:solidFill>
              </a:rPr>
              <a:t>”</a:t>
            </a:r>
            <a:endParaRPr lang="en-GB" sz="2000" dirty="0" err="1" smtClean="0">
              <a:solidFill>
                <a:schemeClr val="accent6"/>
              </a:solidFill>
              <a:latin typeface="Verdan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14350" y="3962400"/>
            <a:ext cx="8543925" cy="2171700"/>
            <a:chOff x="514350" y="3962400"/>
            <a:chExt cx="8543925" cy="2171700"/>
          </a:xfrm>
        </p:grpSpPr>
        <p:pic>
          <p:nvPicPr>
            <p:cNvPr id="6147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32" r="33017"/>
            <a:stretch/>
          </p:blipFill>
          <p:spPr bwMode="auto">
            <a:xfrm>
              <a:off x="514350" y="3962400"/>
              <a:ext cx="1622875" cy="2171700"/>
            </a:xfrm>
            <a:prstGeom prst="rect">
              <a:avLst/>
            </a:prstGeom>
            <a:noFill/>
            <a:ln>
              <a:noFill/>
            </a:ln>
            <a:effectLst>
              <a:outerShdw blurRad="1270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371724" y="3981449"/>
              <a:ext cx="6686551" cy="733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GB" altLang="ja-JP" sz="2000" b="1" dirty="0" smtClean="0">
                  <a:solidFill>
                    <a:srgbClr val="0070C0"/>
                  </a:solidFill>
                </a:rPr>
                <a:t>Simon Conway Morris </a:t>
              </a:r>
              <a:r>
                <a:rPr lang="en-GB" altLang="ja-JP" sz="2000" dirty="0" smtClean="0">
                  <a:solidFill>
                    <a:srgbClr val="0070C0"/>
                  </a:solidFill>
                </a:rPr>
                <a:t>(1951):</a:t>
              </a:r>
              <a:r>
                <a:rPr lang="en-GB" altLang="ja-JP" sz="2000" dirty="0" smtClean="0"/>
                <a:t> </a:t>
              </a:r>
              <a:r>
                <a:rPr lang="ja-JP" altLang="en-US" sz="2000" dirty="0" smtClean="0">
                  <a:solidFill>
                    <a:schemeClr val="accent6"/>
                  </a:solidFill>
                </a:rPr>
                <a:t>“</a:t>
              </a:r>
              <a:r>
                <a:rPr lang="en-US" altLang="ja-JP" sz="2000" i="1" dirty="0">
                  <a:solidFill>
                    <a:schemeClr val="accent6"/>
                  </a:solidFill>
                </a:rPr>
                <a:t>The evolutionary pathways are many but the destinations are limited</a:t>
              </a:r>
              <a:r>
                <a:rPr lang="ja-JP" altLang="en-US" sz="2000" dirty="0">
                  <a:solidFill>
                    <a:schemeClr val="accent6"/>
                  </a:solidFill>
                </a:rPr>
                <a:t>”</a:t>
              </a:r>
              <a:endParaRPr lang="en-GB" sz="2000" dirty="0" err="1" smtClean="0">
                <a:solidFill>
                  <a:schemeClr val="accent6"/>
                </a:solidFill>
                <a:latin typeface="Verdana" pitchFamily="34" charset="0"/>
              </a:endParaRPr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561" y="4936539"/>
              <a:ext cx="3495675" cy="1167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 rot="21176252">
            <a:off x="5228387" y="2386011"/>
            <a:ext cx="2143125" cy="1381125"/>
            <a:chOff x="5228387" y="2386011"/>
            <a:chExt cx="2143125" cy="1381125"/>
          </a:xfrm>
        </p:grpSpPr>
        <p:grpSp>
          <p:nvGrpSpPr>
            <p:cNvPr id="6" name="Group 5"/>
            <p:cNvGrpSpPr/>
            <p:nvPr/>
          </p:nvGrpSpPr>
          <p:grpSpPr>
            <a:xfrm>
              <a:off x="5228387" y="2386011"/>
              <a:ext cx="2143125" cy="1381125"/>
              <a:chOff x="5228387" y="2386011"/>
              <a:chExt cx="2143125" cy="1381125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28387" y="2386011"/>
                <a:ext cx="2143125" cy="13811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5378406" y="2536211"/>
                <a:ext cx="1843085" cy="323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1800"/>
                  </a:lnSpc>
                </a:pPr>
                <a:r>
                  <a:rPr lang="en-GB" dirty="0" smtClean="0">
                    <a:solidFill>
                      <a:schemeClr val="accent6"/>
                    </a:solidFill>
                    <a:latin typeface="Verdana" pitchFamily="34" charset="0"/>
                  </a:rPr>
                  <a:t>Tape of life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5486398" y="3295650"/>
              <a:ext cx="581027" cy="0"/>
            </a:xfrm>
            <a:prstGeom prst="line">
              <a:avLst/>
            </a:prstGeom>
            <a:ln w="635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704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6973"/>
          </a:xfrm>
        </p:spPr>
        <p:txBody>
          <a:bodyPr/>
          <a:lstStyle/>
          <a:p>
            <a:r>
              <a:rPr lang="nl-NL" sz="3200" dirty="0" smtClean="0">
                <a:solidFill>
                  <a:srgbClr val="0B0581"/>
                </a:solidFill>
              </a:rPr>
              <a:t>Vergelijkende methode: studie </a:t>
            </a:r>
            <a:r>
              <a:rPr lang="nl-NL" sz="3200" dirty="0" smtClean="0">
                <a:solidFill>
                  <a:schemeClr val="accent6"/>
                </a:solidFill>
              </a:rPr>
              <a:t>patroon</a:t>
            </a:r>
            <a:endParaRPr lang="nl-NL" sz="3200" dirty="0">
              <a:solidFill>
                <a:schemeClr val="accent6"/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6</a:t>
            </a:fld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76"/>
          <a:stretch/>
        </p:blipFill>
        <p:spPr bwMode="auto">
          <a:xfrm>
            <a:off x="1524000" y="1509321"/>
            <a:ext cx="6115050" cy="4558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9175" y="1261012"/>
            <a:ext cx="3248025" cy="358881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3200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</a:t>
            </a:r>
            <a:endParaRPr lang="en-GB" sz="32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43500" y="1261012"/>
            <a:ext cx="2733675" cy="323165"/>
          </a:xfrm>
          <a:prstGeom prst="rect">
            <a:avLst/>
          </a:prstGeom>
          <a:noFill/>
          <a:effectLst>
            <a:outerShdw blurRad="1270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32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486150" y="1390650"/>
            <a:ext cx="2095500" cy="0"/>
          </a:xfrm>
          <a:prstGeom prst="straightConnector1">
            <a:avLst/>
          </a:prstGeom>
          <a:ln w="38100">
            <a:solidFill>
              <a:schemeClr val="bg2"/>
            </a:solidFill>
            <a:tailEnd type="arrow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14775" y="6286500"/>
            <a:ext cx="3914775" cy="297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(Skinner et al. 2014 </a:t>
            </a:r>
            <a:r>
              <a:rPr lang="en-GB" sz="1200" i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Gen. Biol. </a:t>
            </a:r>
            <a:r>
              <a:rPr lang="en-GB" sz="1200" i="1" dirty="0" err="1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Evol</a:t>
            </a:r>
            <a:r>
              <a:rPr lang="en-GB" sz="1200" i="1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.</a:t>
            </a:r>
            <a:r>
              <a:rPr lang="en-GB" sz="1200" dirty="0" smtClean="0">
                <a:solidFill>
                  <a:schemeClr val="accent2">
                    <a:lumMod val="50000"/>
                  </a:schemeClr>
                </a:solidFill>
                <a:latin typeface="Verdana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6872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Experimentele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rgbClr val="0B0581"/>
                </a:solidFill>
              </a:rPr>
              <a:t>evolutie</a:t>
            </a:r>
            <a:r>
              <a:rPr lang="en-GB" dirty="0" smtClean="0">
                <a:solidFill>
                  <a:srgbClr val="0B0581"/>
                </a:solidFill>
              </a:rPr>
              <a:t>: </a:t>
            </a:r>
            <a:r>
              <a:rPr lang="en-GB" dirty="0" err="1" smtClean="0">
                <a:solidFill>
                  <a:srgbClr val="0B0581"/>
                </a:solidFill>
              </a:rPr>
              <a:t>studie</a:t>
            </a:r>
            <a:r>
              <a:rPr lang="en-GB" dirty="0" smtClean="0">
                <a:solidFill>
                  <a:srgbClr val="0B0581"/>
                </a:solidFill>
              </a:rPr>
              <a:t> </a:t>
            </a:r>
            <a:r>
              <a:rPr lang="en-GB" dirty="0" err="1" smtClean="0">
                <a:solidFill>
                  <a:schemeClr val="accent6"/>
                </a:solidFill>
              </a:rPr>
              <a:t>proces</a:t>
            </a:r>
            <a:endParaRPr lang="en-GB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7</a:t>
            </a:fld>
            <a:endParaRPr lang="en-GB" dirty="0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648200" y="1612900"/>
            <a:ext cx="43434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107763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 err="1" smtClean="0">
                <a:solidFill>
                  <a:schemeClr val="accent6"/>
                </a:solidFill>
              </a:rPr>
              <a:t>Populaties</a:t>
            </a:r>
            <a:r>
              <a:rPr lang="en-US" dirty="0" smtClean="0">
                <a:solidFill>
                  <a:schemeClr val="accent6"/>
                </a:solidFill>
              </a:rPr>
              <a:t> micro-</a:t>
            </a:r>
            <a:r>
              <a:rPr lang="en-US" dirty="0" err="1" smtClean="0">
                <a:solidFill>
                  <a:schemeClr val="accent6"/>
                </a:solidFill>
              </a:rPr>
              <a:t>organismen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evolueren</a:t>
            </a:r>
            <a:r>
              <a:rPr lang="en-US" dirty="0" smtClean="0">
                <a:solidFill>
                  <a:schemeClr val="accent6"/>
                </a:solidFill>
              </a:rPr>
              <a:t> in lab </a:t>
            </a:r>
            <a:r>
              <a:rPr lang="en-US" dirty="0" err="1" smtClean="0">
                <a:solidFill>
                  <a:schemeClr val="accent6"/>
                </a:solidFill>
              </a:rPr>
              <a:t>gedurende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vele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generaties</a:t>
            </a:r>
            <a:endParaRPr lang="en-US" dirty="0" smtClean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solidFill>
                  <a:schemeClr val="accent6"/>
                </a:solidFill>
              </a:rPr>
              <a:t>Door </a:t>
            </a:r>
            <a:r>
              <a:rPr lang="en-US" dirty="0" err="1" smtClean="0">
                <a:solidFill>
                  <a:schemeClr val="accent6"/>
                </a:solidFill>
              </a:rPr>
              <a:t>korte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generatietijd</a:t>
            </a:r>
            <a:r>
              <a:rPr lang="en-US" dirty="0" smtClean="0">
                <a:solidFill>
                  <a:schemeClr val="accent6"/>
                </a:solidFill>
              </a:rPr>
              <a:t> en </a:t>
            </a:r>
            <a:r>
              <a:rPr lang="en-US" dirty="0" err="1" smtClean="0">
                <a:solidFill>
                  <a:schemeClr val="accent6"/>
                </a:solidFill>
              </a:rPr>
              <a:t>grote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populaties</a:t>
            </a:r>
            <a:r>
              <a:rPr lang="en-US" dirty="0" smtClean="0">
                <a:solidFill>
                  <a:schemeClr val="accent6"/>
                </a:solidFill>
              </a:rPr>
              <a:t>: </a:t>
            </a:r>
            <a:r>
              <a:rPr lang="en-US" dirty="0" err="1" smtClean="0">
                <a:solidFill>
                  <a:srgbClr val="FF0000"/>
                </a:solidFill>
              </a:rPr>
              <a:t>directe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observatie</a:t>
            </a:r>
            <a:r>
              <a:rPr lang="en-US" dirty="0" smtClean="0">
                <a:solidFill>
                  <a:srgbClr val="FF0000"/>
                </a:solidFill>
              </a:rPr>
              <a:t> van </a:t>
            </a:r>
            <a:r>
              <a:rPr lang="en-US" dirty="0" err="1" smtClean="0">
                <a:solidFill>
                  <a:srgbClr val="FF0000"/>
                </a:solidFill>
              </a:rPr>
              <a:t>proces</a:t>
            </a:r>
            <a:r>
              <a:rPr lang="en-US" dirty="0" smtClean="0">
                <a:solidFill>
                  <a:srgbClr val="FF0000"/>
                </a:solidFill>
              </a:rPr>
              <a:t> van </a:t>
            </a:r>
            <a:r>
              <a:rPr lang="en-US" dirty="0" err="1" smtClean="0">
                <a:solidFill>
                  <a:srgbClr val="FF0000"/>
                </a:solidFill>
              </a:rPr>
              <a:t>evolutie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i.p.v</a:t>
            </a:r>
            <a:r>
              <a:rPr lang="en-US" dirty="0" smtClean="0">
                <a:solidFill>
                  <a:schemeClr val="accent6"/>
                </a:solidFill>
              </a:rPr>
              <a:t>. </a:t>
            </a:r>
            <a:r>
              <a:rPr lang="en-US" dirty="0" err="1" smtClean="0">
                <a:solidFill>
                  <a:schemeClr val="accent6"/>
                </a:solidFill>
              </a:rPr>
              <a:t>afleiden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proces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uit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patroon</a:t>
            </a:r>
            <a:endParaRPr lang="en-US" dirty="0" smtClean="0">
              <a:solidFill>
                <a:schemeClr val="accent6"/>
              </a:solidFill>
            </a:endParaRPr>
          </a:p>
          <a:p>
            <a:pPr>
              <a:spcBef>
                <a:spcPct val="50000"/>
              </a:spcBef>
              <a:buFontTx/>
              <a:buChar char="•"/>
              <a:defRPr/>
            </a:pPr>
            <a:r>
              <a:rPr lang="en-US" dirty="0" err="1" smtClean="0">
                <a:solidFill>
                  <a:schemeClr val="accent6"/>
                </a:solidFill>
              </a:rPr>
              <a:t>Controle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condities</a:t>
            </a:r>
            <a:r>
              <a:rPr lang="en-US" dirty="0" smtClean="0">
                <a:solidFill>
                  <a:schemeClr val="accent6"/>
                </a:solidFill>
              </a:rPr>
              <a:t>, </a:t>
            </a:r>
            <a:r>
              <a:rPr lang="en-US" dirty="0" err="1" smtClean="0">
                <a:solidFill>
                  <a:schemeClr val="accent6"/>
                </a:solidFill>
              </a:rPr>
              <a:t>manipulatie</a:t>
            </a:r>
            <a:r>
              <a:rPr lang="en-US" dirty="0" smtClean="0">
                <a:solidFill>
                  <a:schemeClr val="accent6"/>
                </a:solidFill>
              </a:rPr>
              <a:t> </a:t>
            </a:r>
            <a:r>
              <a:rPr lang="en-US" dirty="0" err="1" smtClean="0">
                <a:solidFill>
                  <a:schemeClr val="accent6"/>
                </a:solidFill>
              </a:rPr>
              <a:t>variabelen</a:t>
            </a:r>
            <a:endParaRPr lang="en-US" dirty="0" smtClean="0">
              <a:solidFill>
                <a:schemeClr val="accent6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4103688"/>
            <a:ext cx="337185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" y="1861957"/>
            <a:ext cx="4344988" cy="176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059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840125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Voordelen</a:t>
            </a:r>
            <a:r>
              <a:rPr lang="en-GB" sz="3200" dirty="0" smtClean="0">
                <a:solidFill>
                  <a:srgbClr val="0B0581"/>
                </a:solidFill>
              </a:rPr>
              <a:t> micro-</a:t>
            </a:r>
            <a:r>
              <a:rPr lang="en-GB" sz="3200" dirty="0" err="1" smtClean="0">
                <a:solidFill>
                  <a:srgbClr val="0B0581"/>
                </a:solidFill>
              </a:rPr>
              <a:t>organismen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8</a:t>
            </a:fld>
            <a:endParaRPr lang="en-GB" dirty="0"/>
          </a:p>
        </p:txBody>
      </p:sp>
      <p:graphicFrame>
        <p:nvGraphicFramePr>
          <p:cNvPr id="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4115706"/>
              </p:ext>
            </p:extLst>
          </p:nvPr>
        </p:nvGraphicFramePr>
        <p:xfrm>
          <a:off x="3593901" y="2819400"/>
          <a:ext cx="1554163" cy="172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7" name="Photo Editor Photo" r:id="rId3" imgW="1552792" imgH="1724266" progId="MSPhotoEd.3">
                  <p:embed/>
                </p:oleObj>
              </mc:Choice>
              <mc:Fallback>
                <p:oleObj name="Photo Editor Photo" r:id="rId3" imgW="1552792" imgH="1724266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901" y="2819400"/>
                        <a:ext cx="1554163" cy="172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2282188"/>
              </p:ext>
            </p:extLst>
          </p:nvPr>
        </p:nvGraphicFramePr>
        <p:xfrm>
          <a:off x="545901" y="3581400"/>
          <a:ext cx="1466850" cy="124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8" name="Photo Editor Photo" r:id="rId5" imgW="1467055" imgH="1247619" progId="MSPhotoEd.3">
                  <p:embed/>
                </p:oleObj>
              </mc:Choice>
              <mc:Fallback>
                <p:oleObj name="Photo Editor Photo" r:id="rId5" imgW="1467055" imgH="12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5901" y="3581400"/>
                        <a:ext cx="1466850" cy="1247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7575690"/>
              </p:ext>
            </p:extLst>
          </p:nvPr>
        </p:nvGraphicFramePr>
        <p:xfrm>
          <a:off x="1765101" y="4891088"/>
          <a:ext cx="2057400" cy="1120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39" name="Photo Editor Photo" r:id="rId7" imgW="1467055" imgH="800212" progId="MSPhotoEd.3">
                  <p:embed/>
                </p:oleObj>
              </mc:Choice>
              <mc:Fallback>
                <p:oleObj name="Photo Editor Photo" r:id="rId7" imgW="1467055" imgH="80021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5101" y="4891088"/>
                        <a:ext cx="2057400" cy="1120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12" descr="E_coli_lge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01" y="2060575"/>
            <a:ext cx="2103438" cy="139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696174"/>
              </p:ext>
            </p:extLst>
          </p:nvPr>
        </p:nvGraphicFramePr>
        <p:xfrm>
          <a:off x="2073076" y="1700213"/>
          <a:ext cx="159861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40" name="Photo Editor Photo" r:id="rId10" imgW="1752381" imgH="1838095" progId="MSPhotoEd.3">
                  <p:embed/>
                </p:oleObj>
              </mc:Choice>
              <mc:Fallback>
                <p:oleObj name="Photo Editor Photo" r:id="rId10" imgW="1752381" imgH="183809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73076" y="1700213"/>
                        <a:ext cx="159861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xmlns="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306888" y="1981200"/>
            <a:ext cx="3657600" cy="350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E75200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News Gothic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80BA64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News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chemeClr val="tx1"/>
                </a:solidFill>
                <a:latin typeface="News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600">
                <a:solidFill>
                  <a:schemeClr val="tx1"/>
                </a:solidFill>
                <a:latin typeface="News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tx1"/>
                </a:solidFill>
                <a:latin typeface="Agrofont" pitchFamily="2" charset="0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snelle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generaties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grote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populaties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controle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over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condities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mogelijkheid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evolutie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tijdelijk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te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stoppen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in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diepvries</a:t>
            </a:r>
            <a:endParaRPr lang="en-GB" altLang="en-US" dirty="0">
              <a:solidFill>
                <a:schemeClr val="accent6"/>
              </a:solidFill>
              <a:latin typeface="Arial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cloneren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: </a:t>
            </a:r>
            <a:r>
              <a:rPr lang="en-GB" altLang="en-US" dirty="0" err="1" smtClean="0">
                <a:solidFill>
                  <a:schemeClr val="accent6"/>
                </a:solidFill>
                <a:latin typeface="Arial" charset="0"/>
              </a:rPr>
              <a:t>replicatie</a:t>
            </a:r>
            <a:r>
              <a:rPr lang="en-GB" altLang="en-US" dirty="0" smtClean="0">
                <a:solidFill>
                  <a:schemeClr val="accent6"/>
                </a:solidFill>
                <a:latin typeface="Arial" charset="0"/>
              </a:rPr>
              <a:t> van het </a:t>
            </a:r>
            <a:r>
              <a:rPr lang="en-GB" altLang="en-US" dirty="0">
                <a:solidFill>
                  <a:schemeClr val="accent6"/>
                </a:solidFill>
                <a:latin typeface="Arial" charset="0"/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98488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42" y="230188"/>
            <a:ext cx="8442796" cy="791650"/>
          </a:xfrm>
        </p:spPr>
        <p:txBody>
          <a:bodyPr/>
          <a:lstStyle/>
          <a:p>
            <a:r>
              <a:rPr lang="en-GB" sz="3200" dirty="0" err="1" smtClean="0">
                <a:solidFill>
                  <a:srgbClr val="0B0581"/>
                </a:solidFill>
              </a:rPr>
              <a:t>Bevroren</a:t>
            </a:r>
            <a:r>
              <a:rPr lang="en-GB" sz="3200" dirty="0" smtClean="0">
                <a:solidFill>
                  <a:srgbClr val="0B0581"/>
                </a:solidFill>
              </a:rPr>
              <a:t> </a:t>
            </a:r>
            <a:r>
              <a:rPr lang="en-GB" sz="3200" dirty="0" err="1" smtClean="0">
                <a:solidFill>
                  <a:srgbClr val="0B0581"/>
                </a:solidFill>
              </a:rPr>
              <a:t>fossielen</a:t>
            </a:r>
            <a:r>
              <a:rPr lang="en-GB" sz="3200" dirty="0" smtClean="0">
                <a:solidFill>
                  <a:srgbClr val="0B0581"/>
                </a:solidFill>
              </a:rPr>
              <a:t>: ‘</a:t>
            </a:r>
            <a:r>
              <a:rPr lang="en-GB" sz="3200" dirty="0" err="1" smtClean="0">
                <a:solidFill>
                  <a:srgbClr val="0B0581"/>
                </a:solidFill>
              </a:rPr>
              <a:t>tijdmachine</a:t>
            </a:r>
            <a:r>
              <a:rPr lang="en-GB" sz="3200" dirty="0" smtClean="0">
                <a:solidFill>
                  <a:srgbClr val="0B0581"/>
                </a:solidFill>
              </a:rPr>
              <a:t>’</a:t>
            </a:r>
            <a:endParaRPr lang="en-GB" sz="3200" dirty="0">
              <a:solidFill>
                <a:srgbClr val="0B058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algn="r">
              <a:lnSpc>
                <a:spcPts val="1200"/>
              </a:lnSpc>
            </a:pPr>
            <a:fld id="{F25965E0-7062-474C-8671-DB3A3CE669B0}" type="slidenum">
              <a:rPr lang="en-GB" smtClean="0"/>
              <a:pPr algn="r">
                <a:lnSpc>
                  <a:spcPts val="1200"/>
                </a:lnSpc>
              </a:pPr>
              <a:t>9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403350" y="1628775"/>
          <a:ext cx="6280150" cy="4138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22" name="CorelPhotoPaint.Image.9" r:id="rId3" imgW="4393651" imgH="2895238" progId="CorelPhotoPaint.Image.9">
                  <p:embed/>
                </p:oleObj>
              </mc:Choice>
              <mc:Fallback>
                <p:oleObj name="CorelPhotoPaint.Image.9" r:id="rId3" imgW="4393651" imgH="2895238" progId="CorelPhotoPaint.Image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1628775"/>
                        <a:ext cx="6280150" cy="4138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216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ageningen UR">
  <a:themeElements>
    <a:clrScheme name="Wageningen UR witte achtergrond">
      <a:dk1>
        <a:srgbClr val="005172"/>
      </a:dk1>
      <a:lt1>
        <a:srgbClr val="FFFFFF"/>
      </a:lt1>
      <a:dk2>
        <a:srgbClr val="34B233"/>
      </a:dk2>
      <a:lt2>
        <a:srgbClr val="005172"/>
      </a:lt2>
      <a:accent1>
        <a:srgbClr val="519FD7"/>
      </a:accent1>
      <a:accent2>
        <a:srgbClr val="A59D95"/>
      </a:accent2>
      <a:accent3>
        <a:srgbClr val="D5D2CA"/>
      </a:accent3>
      <a:accent4>
        <a:srgbClr val="FF7900"/>
      </a:accent4>
      <a:accent5>
        <a:srgbClr val="00549F"/>
      </a:accent5>
      <a:accent6>
        <a:srgbClr val="000000"/>
      </a:accent6>
      <a:hlink>
        <a:srgbClr val="00549F"/>
      </a:hlink>
      <a:folHlink>
        <a:srgbClr val="000000"/>
      </a:folHlink>
    </a:clrScheme>
    <a:fontScheme name="Wageningen UR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/>
        </a:solidFill>
        <a:ln>
          <a:noFill/>
        </a:ln>
      </a:spPr>
      <a:bodyPr rot="0" spcFirstLastPara="0" vertOverflow="overflow" horzOverflow="overflow" vert="horz" wrap="square" lIns="91440" tIns="45720" rIns="91440" bIns="72000" numCol="1" spcCol="0" rtlCol="0" fromWordArt="0" anchor="ctr" anchorCtr="0" forceAA="0" compatLnSpc="1">
        <a:prstTxWarp prst="textNoShape">
          <a:avLst/>
        </a:prstTxWarp>
        <a:spAutoFit/>
      </a:bodyPr>
      <a:lstStyle>
        <a:defPPr algn="ctr">
          <a:defRPr sz="1400"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ts val="1800"/>
          </a:lnSpc>
          <a:defRPr sz="1400" dirty="0" err="1" smtClean="0">
            <a:latin typeface="Verdana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15101</TotalTime>
  <Words>848</Words>
  <Application>Microsoft Office PowerPoint</Application>
  <PresentationFormat>On-screen Show (4:3)</PresentationFormat>
  <Paragraphs>184</Paragraphs>
  <Slides>30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ＭＳ Ｐゴシック</vt:lpstr>
      <vt:lpstr>Arial</vt:lpstr>
      <vt:lpstr>Calibri</vt:lpstr>
      <vt:lpstr>Courier New</vt:lpstr>
      <vt:lpstr>Verdana</vt:lpstr>
      <vt:lpstr>Wingdings</vt:lpstr>
      <vt:lpstr>Wageningen UR</vt:lpstr>
      <vt:lpstr>Photo Editor Photo</vt:lpstr>
      <vt:lpstr>CorelPhotoPaint.Image.9</vt:lpstr>
      <vt:lpstr>Evolutie in actie bij micro-organismen</vt:lpstr>
      <vt:lpstr>Evolutie in het verleden</vt:lpstr>
      <vt:lpstr>Evolutie in het heden: evolutie in actie</vt:lpstr>
      <vt:lpstr>Evolutiebiologie is ‘softe’ wetenschap</vt:lpstr>
      <vt:lpstr>Evolutie: toeval of noodzaak?</vt:lpstr>
      <vt:lpstr>Vergelijkende methode: studie patroon</vt:lpstr>
      <vt:lpstr>Experimentele evolutie: studie proces</vt:lpstr>
      <vt:lpstr>Voordelen micro-organismen</vt:lpstr>
      <vt:lpstr>Bevroren fossielen: ‘tijdmachine’</vt:lpstr>
      <vt:lpstr>Directe competitie tussen voorouder en geëvolueerde lijn</vt:lpstr>
      <vt:lpstr>Lenski’s lange-termijn evolutie-experiment</vt:lpstr>
      <vt:lpstr>Snelheid van adaptatie</vt:lpstr>
      <vt:lpstr>Adaptatie in een enkele populatie</vt:lpstr>
      <vt:lpstr>Herhaalbaarheid van evolutie</vt:lpstr>
      <vt:lpstr>Een evolutionaire innovatie</vt:lpstr>
      <vt:lpstr>Een evolutionaire innovatie</vt:lpstr>
      <vt:lpstr>De routeplanner van evolutie</vt:lpstr>
      <vt:lpstr>Fitnesslandschap: berglandschap van evolutie</vt:lpstr>
      <vt:lpstr>Evolutie als woordspelletje</vt:lpstr>
      <vt:lpstr>Experimentele fitnesslandschappen</vt:lpstr>
      <vt:lpstr>Keuzes van kleine en grote populaties</vt:lpstr>
      <vt:lpstr>Populatiegrootte en herhaalbaarheid evolutie</vt:lpstr>
      <vt:lpstr>PowerPoint Presentation</vt:lpstr>
      <vt:lpstr>Herhaalbaarheid mutaties</vt:lpstr>
      <vt:lpstr>Competitie tussen SNPs en CNVs</vt:lpstr>
      <vt:lpstr>Evolutie in actie in het onderwijs I</vt:lpstr>
      <vt:lpstr>Evolutie in actie in het onderwijs II</vt:lpstr>
      <vt:lpstr>1e generatie nakomelingen</vt:lpstr>
      <vt:lpstr>Volgende generatie</vt:lpstr>
      <vt:lpstr>Na 7 generaties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Martin Brinkman</dc:creator>
  <cp:lastModifiedBy>Visser, Arjan de</cp:lastModifiedBy>
  <cp:revision>1158</cp:revision>
  <cp:lastPrinted>2019-01-09T13:15:12Z</cp:lastPrinted>
  <dcterms:created xsi:type="dcterms:W3CDTF">2011-09-29T08:30:03Z</dcterms:created>
  <dcterms:modified xsi:type="dcterms:W3CDTF">2019-01-11T09:55:08Z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_Template">
    <vt:lpwstr>WHUK.pptx</vt:lpwstr>
  </property>
</Properties>
</file>