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sldIdLst>
    <p:sldId id="276" r:id="rId2"/>
    <p:sldId id="365" r:id="rId3"/>
    <p:sldId id="364" r:id="rId4"/>
    <p:sldId id="359" r:id="rId5"/>
    <p:sldId id="361" r:id="rId6"/>
    <p:sldId id="362" r:id="rId7"/>
    <p:sldId id="363" r:id="rId8"/>
    <p:sldId id="357" r:id="rId9"/>
    <p:sldId id="358" r:id="rId10"/>
    <p:sldId id="348" r:id="rId11"/>
    <p:sldId id="311" r:id="rId12"/>
    <p:sldId id="340" r:id="rId13"/>
    <p:sldId id="369" r:id="rId14"/>
    <p:sldId id="368" r:id="rId15"/>
    <p:sldId id="360" r:id="rId16"/>
    <p:sldId id="327" r:id="rId17"/>
    <p:sldId id="418" r:id="rId18"/>
    <p:sldId id="376" r:id="rId19"/>
    <p:sldId id="380" r:id="rId20"/>
    <p:sldId id="351" r:id="rId21"/>
    <p:sldId id="352" r:id="rId22"/>
    <p:sldId id="314" r:id="rId23"/>
    <p:sldId id="315" r:id="rId24"/>
    <p:sldId id="381" r:id="rId25"/>
    <p:sldId id="388" r:id="rId26"/>
    <p:sldId id="389" r:id="rId27"/>
    <p:sldId id="413" r:id="rId28"/>
    <p:sldId id="383" r:id="rId29"/>
    <p:sldId id="384" r:id="rId30"/>
    <p:sldId id="391" r:id="rId31"/>
    <p:sldId id="382" r:id="rId32"/>
    <p:sldId id="366" r:id="rId33"/>
    <p:sldId id="367" r:id="rId34"/>
    <p:sldId id="419" r:id="rId35"/>
    <p:sldId id="378" r:id="rId36"/>
    <p:sldId id="379" r:id="rId37"/>
    <p:sldId id="317" r:id="rId38"/>
    <p:sldId id="319" r:id="rId39"/>
    <p:sldId id="386" r:id="rId40"/>
    <p:sldId id="387" r:id="rId41"/>
    <p:sldId id="322" r:id="rId42"/>
    <p:sldId id="323" r:id="rId43"/>
    <p:sldId id="390" r:id="rId44"/>
    <p:sldId id="396" r:id="rId45"/>
    <p:sldId id="392" r:id="rId46"/>
    <p:sldId id="393" r:id="rId47"/>
    <p:sldId id="394" r:id="rId48"/>
    <p:sldId id="395" r:id="rId49"/>
    <p:sldId id="397" r:id="rId50"/>
    <p:sldId id="414" r:id="rId51"/>
    <p:sldId id="415" r:id="rId52"/>
    <p:sldId id="416" r:id="rId53"/>
    <p:sldId id="400" r:id="rId54"/>
    <p:sldId id="406" r:id="rId55"/>
    <p:sldId id="407" r:id="rId56"/>
    <p:sldId id="408" r:id="rId57"/>
    <p:sldId id="409" r:id="rId58"/>
    <p:sldId id="410" r:id="rId59"/>
    <p:sldId id="417" r:id="rId60"/>
    <p:sldId id="411" r:id="rId61"/>
    <p:sldId id="412" r:id="rId6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Lucida Sans Unicode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11C"/>
    <a:srgbClr val="EBEEFF"/>
    <a:srgbClr val="FFFFFF"/>
    <a:srgbClr val="FF9900"/>
    <a:srgbClr val="003399"/>
    <a:srgbClr val="FF0000"/>
    <a:srgbClr val="006600"/>
    <a:srgbClr val="DAF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22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6AD6D7-6281-D646-958C-FD7AF97C6CA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144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r" eaLnBrk="1" hangingPunct="1"/>
            <a:fld id="{5EE822D0-9105-F84A-B6E2-BEA7776C631B}" type="slidenum">
              <a:rPr lang="en-GB" sz="1200"/>
              <a:pPr algn="r" eaLnBrk="1" hangingPunct="1"/>
              <a:t>23</a:t>
            </a:fld>
            <a:endParaRPr lang="en-GB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F8731-F0E4-2B4B-93C0-43C903B8FFF8}" type="slidenum">
              <a:rPr lang="en-US"/>
              <a:pPr/>
              <a:t>27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79B5F-6E75-0E4B-86EC-ED2686D0803D}" type="slidenum">
              <a:rPr lang="en-GB"/>
              <a:pPr/>
              <a:t>28</a:t>
            </a:fld>
            <a:endParaRPr lang="en-GB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AB56C98-D206-4CF5-87EC-5977AE2605E7}" type="slidenum">
              <a:rPr lang="en-GB" sz="1200">
                <a:ea typeface="ＭＳ Ｐゴシック" charset="-128"/>
              </a:rPr>
              <a:pPr algn="r"/>
              <a:t>50</a:t>
            </a:fld>
            <a:endParaRPr lang="en-GB" sz="1200">
              <a:ea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fld id="{392B0ABB-9A14-3E41-9151-E53AEF08E3A4}" type="slidenum">
              <a:rPr lang="en-GB">
                <a:latin typeface="Arial" charset="0"/>
              </a:rPr>
              <a:pPr/>
              <a:t>55</a:t>
            </a:fld>
            <a:endParaRPr lang="en-GB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fld id="{2A9BF508-1B77-6A46-8EA8-E85A22BA7D8C}" type="slidenum">
              <a:rPr lang="en-GB">
                <a:latin typeface="Arial" charset="0"/>
              </a:rPr>
              <a:pPr/>
              <a:t>56</a:t>
            </a:fld>
            <a:endParaRPr lang="en-GB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939B65-7211-4FC9-A3FA-CF3820CB5F4A}" type="slidenum">
              <a:rPr lang="en-GB" sz="1200"/>
              <a:pPr algn="r"/>
              <a:t>4</a:t>
            </a:fld>
            <a:endParaRPr lang="en-GB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fld id="{1D49ED22-BBC8-6F4B-89A6-DE7976ADD973}" type="slidenum">
              <a:rPr lang="en-GB">
                <a:latin typeface="Arial" charset="0"/>
              </a:rPr>
              <a:pPr/>
              <a:t>60</a:t>
            </a:fld>
            <a:endParaRPr lang="en-GB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fld id="{D027484A-4087-7B4A-B01E-1F046DB1D1A8}" type="slidenum">
              <a:rPr lang="en-GB">
                <a:latin typeface="Arial" charset="0"/>
              </a:rPr>
              <a:pPr/>
              <a:t>61</a:t>
            </a:fld>
            <a:endParaRPr lang="en-GB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r" eaLnBrk="1" hangingPunct="1"/>
            <a:fld id="{7C1B2E72-5B92-5044-AE20-2D7F0AC063B9}" type="slidenum">
              <a:rPr lang="en-GB" sz="1200">
                <a:latin typeface="Arial" charset="0"/>
              </a:rPr>
              <a:pPr algn="r" eaLnBrk="1" hangingPunct="1"/>
              <a:t>9</a:t>
            </a:fld>
            <a:endParaRPr lang="en-GB" sz="120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r" eaLnBrk="1" hangingPunct="1"/>
            <a:fld id="{E75DE054-CD00-4D45-AAB0-B1233FECE7FE}" type="slidenum">
              <a:rPr lang="en-GB" sz="1200"/>
              <a:pPr algn="r" eaLnBrk="1" hangingPunct="1"/>
              <a:t>11</a:t>
            </a:fld>
            <a:endParaRPr lang="en-GB" sz="1200"/>
          </a:p>
        </p:txBody>
      </p:sp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r" eaLnBrk="1" hangingPunct="1"/>
            <a:fld id="{ACB036DC-8B24-0947-8A75-4C4C06A6CD72}" type="slidenum">
              <a:rPr lang="en-GB" sz="1200"/>
              <a:pPr algn="r" eaLnBrk="1" hangingPunct="1"/>
              <a:t>11</a:t>
            </a:fld>
            <a:endParaRPr lang="en-GB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77724-1903-B447-B843-767F6B25908F}" type="slidenum">
              <a:rPr lang="en-GB"/>
              <a:pPr/>
              <a:t>17</a:t>
            </a:fld>
            <a:endParaRPr lang="en-GB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4" y="686474"/>
            <a:ext cx="4944140" cy="3429532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FAA9E-5A3F-E54D-A060-1C77CD300A00}" type="slidenum">
              <a:rPr lang="en-GB"/>
              <a:pPr/>
              <a:t>18</a:t>
            </a:fld>
            <a:endParaRPr lang="en-GB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0" descr="cteve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48400"/>
            <a:ext cx="35814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2" descr="nioologomettekst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0"/>
            <a:ext cx="36576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-304800" y="625475"/>
            <a:ext cx="7772400" cy="6699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274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15240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2000">
                <a:latin typeface="Lucida Sans" pitchFamily="34" charset="0"/>
              </a:defRPr>
            </a:lvl1pPr>
          </a:lstStyle>
          <a:p>
            <a:r>
              <a:rPr lang="en-GB"/>
              <a:t>Click to edit Master author style</a:t>
            </a:r>
          </a:p>
        </p:txBody>
      </p:sp>
    </p:spTree>
    <p:extLst>
      <p:ext uri="{BB962C8B-B14F-4D97-AF65-F5344CB8AC3E}">
        <p14:creationId xmlns:p14="http://schemas.microsoft.com/office/powerpoint/2010/main" val="671580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21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393700"/>
            <a:ext cx="2139950" cy="615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393700"/>
            <a:ext cx="6267450" cy="615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46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4897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77B160-1C1B-D244-974C-D63A5C83FE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1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9" y="777087"/>
            <a:ext cx="8739152" cy="50970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0"/>
            <a:ext cx="6400800" cy="55148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01675" y="2055813"/>
            <a:ext cx="7035800" cy="3500437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4897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Lucida Sans Unicode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7F53084-38E6-764F-8958-9E5EA2B231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5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575" y="393700"/>
            <a:ext cx="854075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301625" y="3044825"/>
            <a:ext cx="4194175" cy="3508375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3044825"/>
            <a:ext cx="4194175" cy="3508375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2575" y="393700"/>
            <a:ext cx="8559800" cy="615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40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GB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658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4788" y="6248400"/>
            <a:ext cx="190341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97C649-02EF-244E-991B-749D63C6E6A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90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14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938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3044825"/>
            <a:ext cx="4194175" cy="350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4825"/>
            <a:ext cx="4194175" cy="350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5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79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59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07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10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82575" y="3937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253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3044825"/>
            <a:ext cx="85407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1028" name="Picture 167" descr="ctevers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48400"/>
            <a:ext cx="35814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2" descr="nioologomettekst5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0"/>
            <a:ext cx="36576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8" r:id="rId12"/>
    <p:sldLayoutId id="2147483815" r:id="rId13"/>
    <p:sldLayoutId id="2147483816" r:id="rId14"/>
    <p:sldLayoutId id="2147483817" r:id="rId15"/>
    <p:sldLayoutId id="2147483818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works-thoughts.com/wp-content/uploads/2008/10/termite_cathedral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myolympus.org/document.php?id=470&amp;full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-werkblad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bruiker\Desktop\NIBI_2013\pink_panther_slow.wmv" TargetMode="External"/><Relationship Id="rId1" Type="http://schemas.microsoft.com/office/2007/relationships/media" Target="file:///C:\Users\Gebruiker\Desktop\NIBI_2013\pink_panther_slow.wmv" TargetMode="Externa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bruiker\Desktop\NIBI_2013\pink_panther_fast.wmv" TargetMode="External"/><Relationship Id="rId1" Type="http://schemas.microsoft.com/office/2007/relationships/media" Target="file:///C:\Users\Gebruiker\Desktop\NIBI_2013\pink_panther_fast.wmv" TargetMode="Externa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myolympus.org/document.php?id=470&amp;full=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emf"/><Relationship Id="rId5" Type="http://schemas.openxmlformats.org/officeDocument/2006/relationships/oleObject" Target="../embeddings/Microsoft_Excel_97-2003-werkblad2.xls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myolympus.org/document.php?id=470&amp;full=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9.wmf"/><Relationship Id="rId4" Type="http://schemas.openxmlformats.org/officeDocument/2006/relationships/oleObject" Target="../embeddings/Microsoft_Word_97_-_2003-document3.doc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://myolympus.org/document.php?id=470&amp;full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4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2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tags" Target="../tags/tag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hyperlink" Target="http://allshookup.blogdrive.com/images/brionie_%20main.jpg" TargetMode="External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9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2362200"/>
            <a:ext cx="4397375" cy="30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1805654" y="762000"/>
            <a:ext cx="54025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latin typeface="Arial Black" charset="0"/>
                <a:cs typeface="Arial Black" charset="0"/>
              </a:rPr>
              <a:t>Dier-persoonlijkheid</a:t>
            </a:r>
            <a:r>
              <a:rPr lang="en-US" sz="3600" dirty="0" smtClean="0">
                <a:latin typeface="Arial Black" charset="0"/>
                <a:cs typeface="Arial Black" charset="0"/>
              </a:rPr>
              <a:t>:</a:t>
            </a:r>
            <a:endParaRPr lang="en-US" sz="3600" dirty="0">
              <a:latin typeface="Arial Black" charset="0"/>
              <a:cs typeface="Arial Black" charset="0"/>
            </a:endParaRPr>
          </a:p>
        </p:txBody>
      </p:sp>
      <p:sp>
        <p:nvSpPr>
          <p:cNvPr id="11267" name="TextBox 7"/>
          <p:cNvSpPr txBox="1">
            <a:spLocks noChangeArrowheads="1"/>
          </p:cNvSpPr>
          <p:nvPr/>
        </p:nvSpPr>
        <p:spPr bwMode="auto">
          <a:xfrm>
            <a:off x="2363161" y="1376363"/>
            <a:ext cx="4287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/>
              <a:t>Het </a:t>
            </a:r>
            <a:r>
              <a:rPr lang="en-US" sz="2400" dirty="0" err="1" smtClean="0"/>
              <a:t>belang</a:t>
            </a:r>
            <a:r>
              <a:rPr lang="en-US" sz="2400" dirty="0" smtClean="0"/>
              <a:t> van het </a:t>
            </a:r>
            <a:r>
              <a:rPr lang="en-US" sz="2400" dirty="0" err="1" smtClean="0"/>
              <a:t>individu</a:t>
            </a:r>
            <a:endParaRPr lang="en-US" sz="2400" dirty="0"/>
          </a:p>
        </p:txBody>
      </p:sp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3536156" y="5619750"/>
            <a:ext cx="1941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/>
              <a:t>Kees van Oers</a:t>
            </a:r>
          </a:p>
        </p:txBody>
      </p:sp>
      <p:pic>
        <p:nvPicPr>
          <p:cNvPr id="11269" name="Picture 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108700"/>
            <a:ext cx="3419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12"/>
          <p:cNvSpPr txBox="1">
            <a:spLocks noChangeArrowheads="1"/>
          </p:cNvSpPr>
          <p:nvPr/>
        </p:nvSpPr>
        <p:spPr bwMode="auto">
          <a:xfrm>
            <a:off x="42863" y="6488113"/>
            <a:ext cx="5430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NIBI </a:t>
            </a:r>
            <a:r>
              <a:rPr lang="en-US" sz="1600" dirty="0" err="1" smtClean="0"/>
              <a:t>Onderwijsconferentie</a:t>
            </a:r>
            <a:r>
              <a:rPr lang="en-US" sz="1600" dirty="0" smtClean="0"/>
              <a:t>, </a:t>
            </a:r>
            <a:r>
              <a:rPr lang="en-US" sz="1600" dirty="0" err="1" smtClean="0"/>
              <a:t>Lunteren</a:t>
            </a:r>
            <a:r>
              <a:rPr lang="en-US" sz="1600" dirty="0" smtClean="0"/>
              <a:t> 11 </a:t>
            </a:r>
            <a:r>
              <a:rPr lang="en-US" sz="1600" dirty="0" err="1" smtClean="0"/>
              <a:t>januari</a:t>
            </a:r>
            <a:r>
              <a:rPr lang="en-US" sz="1600" dirty="0" smtClean="0"/>
              <a:t> 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68275"/>
            <a:ext cx="9144000" cy="70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 descr="01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914400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en-GB" dirty="0" err="1" smtClean="0"/>
              <a:t>Werk</a:t>
            </a:r>
            <a:r>
              <a:rPr lang="en-GB" dirty="0" err="1"/>
              <a:t>-</a:t>
            </a:r>
            <a:r>
              <a:rPr lang="en-GB" dirty="0" err="1" smtClean="0"/>
              <a:t>definitie</a:t>
            </a:r>
            <a:r>
              <a:rPr lang="en-GB" dirty="0" smtClean="0"/>
              <a:t> </a:t>
            </a:r>
            <a:r>
              <a:rPr lang="en-GB" dirty="0" err="1" smtClean="0"/>
              <a:t>dier-persoonlijkheid</a:t>
            </a:r>
            <a:r>
              <a:rPr lang="en-GB" dirty="0" smtClean="0"/>
              <a:t> 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2286000"/>
            <a:ext cx="8915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Char char="þ"/>
            </a:pPr>
            <a:r>
              <a:rPr lang="nl-NL" sz="2800" smtClean="0">
                <a:cs typeface="Arial" charset="0"/>
              </a:rPr>
              <a:t>Consistente individuele gedragsverschillen</a:t>
            </a:r>
          </a:p>
          <a:p>
            <a:pPr>
              <a:spcBef>
                <a:spcPct val="50000"/>
              </a:spcBef>
              <a:buFont typeface="Wingdings" charset="0"/>
              <a:buChar char="þ"/>
            </a:pPr>
            <a:r>
              <a:rPr lang="nl-NL" sz="2800" smtClean="0">
                <a:cs typeface="Arial" charset="0"/>
              </a:rPr>
              <a:t>Meerdere “gecorreleerde” gedragingen</a:t>
            </a:r>
          </a:p>
          <a:p>
            <a:pPr>
              <a:spcBef>
                <a:spcPct val="50000"/>
              </a:spcBef>
              <a:buFont typeface="Wingdings" charset="0"/>
              <a:buChar char="þ"/>
            </a:pPr>
            <a:r>
              <a:rPr lang="nl-NL" sz="2800" smtClean="0">
                <a:cs typeface="Arial" charset="0"/>
              </a:rPr>
              <a:t>Voorspelbaarheid tussen contexten</a:t>
            </a:r>
          </a:p>
          <a:p>
            <a:pPr>
              <a:spcBef>
                <a:spcPct val="50000"/>
              </a:spcBef>
            </a:pPr>
            <a:endParaRPr lang="nl-NL" sz="2800" smtClean="0">
              <a:cs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Char char="þ"/>
            </a:pPr>
            <a:r>
              <a:rPr lang="nl-NL" sz="2800" smtClean="0">
                <a:solidFill>
                  <a:srgbClr val="FF0000"/>
                </a:solidFill>
                <a:cs typeface="Arial" charset="0"/>
              </a:rPr>
              <a:t>Emergente eigenschap van een individu</a:t>
            </a:r>
            <a:endParaRPr lang="nl-NL" sz="280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3175" y="4419600"/>
            <a:ext cx="1368425" cy="1306513"/>
            <a:chOff x="6348413" y="3962400"/>
            <a:chExt cx="1368425" cy="1306513"/>
          </a:xfrm>
        </p:grpSpPr>
        <p:sp>
          <p:nvSpPr>
            <p:cNvPr id="12293" name="Oval 17"/>
            <p:cNvSpPr>
              <a:spLocks noChangeArrowheads="1"/>
            </p:cNvSpPr>
            <p:nvPr/>
          </p:nvSpPr>
          <p:spPr bwMode="auto">
            <a:xfrm>
              <a:off x="6811963" y="4271963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12294" name="Oval 18"/>
            <p:cNvSpPr>
              <a:spLocks noChangeArrowheads="1"/>
            </p:cNvSpPr>
            <p:nvPr/>
          </p:nvSpPr>
          <p:spPr bwMode="auto">
            <a:xfrm>
              <a:off x="7353300" y="4708525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12295" name="AutoShape 15"/>
            <p:cNvSpPr>
              <a:spLocks noChangeArrowheads="1"/>
            </p:cNvSpPr>
            <p:nvPr/>
          </p:nvSpPr>
          <p:spPr bwMode="auto">
            <a:xfrm flipH="1" flipV="1">
              <a:off x="6348413" y="3962400"/>
              <a:ext cx="1365250" cy="1304925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rgbClr val="606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12296" name="AutoShape 13"/>
            <p:cNvSpPr>
              <a:spLocks noChangeArrowheads="1"/>
            </p:cNvSpPr>
            <p:nvPr/>
          </p:nvSpPr>
          <p:spPr bwMode="auto">
            <a:xfrm>
              <a:off x="6351588" y="3963988"/>
              <a:ext cx="1365250" cy="1304925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  <p:sp>
          <p:nvSpPr>
            <p:cNvPr id="12297" name="Oval 16"/>
            <p:cNvSpPr>
              <a:spLocks noChangeArrowheads="1"/>
            </p:cNvSpPr>
            <p:nvPr/>
          </p:nvSpPr>
          <p:spPr bwMode="auto">
            <a:xfrm>
              <a:off x="6635750" y="5056188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l-NL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0"/>
            <a:ext cx="9677400" cy="701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sz="1800"/>
          </a:p>
        </p:txBody>
      </p:sp>
      <p:pic>
        <p:nvPicPr>
          <p:cNvPr id="64514" name="Picture 2" descr="Photo taken by Brian Voon Yee Yap. Cathedral Termite Mounds in the Northern Territory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381000"/>
            <a:ext cx="5715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-990600" y="-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3600">
              <a:solidFill>
                <a:schemeClr val="tx2"/>
              </a:solidFill>
              <a:latin typeface="Copperplate Gothic Bold" charset="0"/>
            </a:endParaRPr>
          </a:p>
        </p:txBody>
      </p:sp>
      <p:pic>
        <p:nvPicPr>
          <p:cNvPr id="118788" name="Picture 4" descr="darw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89138"/>
            <a:ext cx="1608137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838200" y="2057400"/>
            <a:ext cx="3657600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/>
              <a:t>Darwin 1872:</a:t>
            </a:r>
          </a:p>
          <a:p>
            <a:pPr>
              <a:spcBef>
                <a:spcPct val="50000"/>
              </a:spcBef>
            </a:pPr>
            <a:r>
              <a:rPr lang="nl-NL" sz="2800"/>
              <a:t>“Emotions exist in humans and non-human animals”</a:t>
            </a:r>
          </a:p>
          <a:p>
            <a:pPr algn="ctr">
              <a:spcBef>
                <a:spcPct val="50000"/>
              </a:spcBef>
            </a:pPr>
            <a:r>
              <a:rPr lang="nl-NL" sz="2800"/>
              <a:t>In:</a:t>
            </a:r>
            <a:endParaRPr lang="en-GB" sz="2800" i="1"/>
          </a:p>
        </p:txBody>
      </p:sp>
      <p:pic>
        <p:nvPicPr>
          <p:cNvPr id="118790" name="Picture 6" descr="DarExp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5172075"/>
            <a:ext cx="44227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611188" y="1143000"/>
            <a:ext cx="8320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600">
                <a:solidFill>
                  <a:srgbClr val="000000"/>
                </a:solidFill>
                <a:latin typeface="Arial"/>
                <a:cs typeface="Arial"/>
              </a:rPr>
              <a:t>Eerste wetenschappelijke aanduidingen</a:t>
            </a:r>
          </a:p>
        </p:txBody>
      </p:sp>
    </p:spTree>
    <p:extLst>
      <p:ext uri="{BB962C8B-B14F-4D97-AF65-F5344CB8AC3E}">
        <p14:creationId xmlns:p14="http://schemas.microsoft.com/office/powerpoint/2010/main" val="7663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-990600" y="-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GB" sz="3600">
              <a:solidFill>
                <a:schemeClr val="tx2"/>
              </a:solidFill>
              <a:latin typeface="Copperplate Gothic Bold" charset="0"/>
            </a:endParaRPr>
          </a:p>
        </p:txBody>
      </p:sp>
      <p:pic>
        <p:nvPicPr>
          <p:cNvPr id="133127" name="Picture 7" descr="paar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36326"/>
            <a:ext cx="1916034" cy="27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9" name="Picture 9" descr="po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112"/>
            <a:ext cx="2109022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4800600" y="1371600"/>
            <a:ext cx="698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/>
              <a:t>Huisdieren</a:t>
            </a:r>
            <a:endParaRPr lang="en-US" sz="3200" dirty="0"/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4800600" y="2133600"/>
            <a:ext cx="698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/>
              <a:t>Anthropomorfisme</a:t>
            </a:r>
            <a:r>
              <a:rPr lang="en-US" sz="3200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3334"/>
            <a:ext cx="9144000" cy="2424666"/>
          </a:xfrm>
          <a:prstGeom prst="rect">
            <a:avLst/>
          </a:prstGeom>
        </p:spPr>
      </p:pic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254000" y="609600"/>
            <a:ext cx="9144000" cy="519113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9pPr>
          </a:lstStyle>
          <a:p>
            <a:r>
              <a:rPr lang="en-US" sz="3200" dirty="0" err="1" smtClean="0">
                <a:solidFill>
                  <a:schemeClr val="tx1"/>
                </a:solidFill>
                <a:effectLst/>
              </a:rPr>
              <a:t>Iedereen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kent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het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eigenlijk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wel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…….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34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1" grpId="0"/>
      <p:bldP spid="1331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 descr="all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2460" name="Group 12"/>
          <p:cNvGrpSpPr>
            <a:grpSpLocks/>
          </p:cNvGrpSpPr>
          <p:nvPr/>
        </p:nvGrpSpPr>
        <p:grpSpPr bwMode="auto">
          <a:xfrm>
            <a:off x="88900" y="2532492"/>
            <a:ext cx="7010400" cy="4858909"/>
            <a:chOff x="353" y="1960"/>
            <a:chExt cx="4111" cy="2826"/>
          </a:xfrm>
        </p:grpSpPr>
        <p:grpSp>
          <p:nvGrpSpPr>
            <p:cNvPr id="232457" name="Group 9"/>
            <p:cNvGrpSpPr>
              <a:grpSpLocks/>
            </p:cNvGrpSpPr>
            <p:nvPr/>
          </p:nvGrpSpPr>
          <p:grpSpPr bwMode="auto">
            <a:xfrm>
              <a:off x="353" y="2440"/>
              <a:ext cx="1911" cy="2346"/>
              <a:chOff x="353" y="2464"/>
              <a:chExt cx="1911" cy="2346"/>
            </a:xfrm>
          </p:grpSpPr>
          <p:pic>
            <p:nvPicPr>
              <p:cNvPr id="232452" name="Picture 4" descr="all_P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7" t="69710" r="71654"/>
              <a:stretch>
                <a:fillRect/>
              </a:stretch>
            </p:blipFill>
            <p:spPr bwMode="auto">
              <a:xfrm>
                <a:off x="353" y="2464"/>
                <a:ext cx="1911" cy="2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2453" name="Oval 5"/>
              <p:cNvSpPr>
                <a:spLocks noChangeArrowheads="1"/>
              </p:cNvSpPr>
              <p:nvPr/>
            </p:nvSpPr>
            <p:spPr bwMode="auto">
              <a:xfrm>
                <a:off x="545" y="3472"/>
                <a:ext cx="576" cy="86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2456" name="Oval 8"/>
              <p:cNvSpPr>
                <a:spLocks noChangeArrowheads="1"/>
              </p:cNvSpPr>
              <p:nvPr/>
            </p:nvSpPr>
            <p:spPr bwMode="auto">
              <a:xfrm>
                <a:off x="1440" y="3552"/>
                <a:ext cx="576" cy="86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32458" name="Text Box 10"/>
            <p:cNvSpPr txBox="1">
              <a:spLocks noChangeArrowheads="1"/>
            </p:cNvSpPr>
            <p:nvPr/>
          </p:nvSpPr>
          <p:spPr bwMode="auto">
            <a:xfrm>
              <a:off x="1144" y="1960"/>
              <a:ext cx="332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612900" indent="-161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17922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971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21510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3304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787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32448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7020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4159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Lucida Sans Unicode" charset="0"/>
                </a:rPr>
                <a:t>Ginsberg </a:t>
              </a:r>
              <a:r>
                <a:rPr lang="en-US" sz="1600" b="1">
                  <a:latin typeface="Lucida Sans Unicode" charset="0"/>
                </a:rPr>
                <a:t>1964.</a:t>
              </a:r>
              <a:r>
                <a:rPr lang="en-US" sz="1600">
                  <a:latin typeface="Lucida Sans Unicode" charset="0"/>
                </a:rPr>
                <a:t> Social behavior and social hierarchy in the formation of personality profiles in animals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latin typeface="Lucida Sans Unicode" charset="0"/>
                </a:rPr>
                <a:t>Burtt </a:t>
              </a:r>
              <a:r>
                <a:rPr lang="en-US" b="1">
                  <a:latin typeface="Lucida Sans Unicode" charset="0"/>
                </a:rPr>
                <a:t>1973.</a:t>
              </a:r>
              <a:r>
                <a:rPr lang="en-US">
                  <a:latin typeface="Lucida Sans Unicode" charset="0"/>
                </a:rPr>
                <a:t>	Personality as a variable in the behaviour of birds</a:t>
              </a:r>
            </a:p>
          </p:txBody>
        </p:sp>
      </p:grp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7391400" y="838200"/>
            <a:ext cx="1752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6870700" y="53340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2463" name="Text Box 15"/>
          <p:cNvSpPr txBox="1">
            <a:spLocks noChangeArrowheads="1"/>
          </p:cNvSpPr>
          <p:nvPr/>
        </p:nvSpPr>
        <p:spPr bwMode="auto">
          <a:xfrm>
            <a:off x="6591300" y="66040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van Oers &amp; </a:t>
            </a:r>
            <a:r>
              <a:rPr lang="en-US" sz="1400" b="1" dirty="0" err="1"/>
              <a:t>Naguib</a:t>
            </a:r>
            <a:r>
              <a:rPr lang="en-US" sz="1400" b="1" dirty="0"/>
              <a:t> </a:t>
            </a:r>
            <a:r>
              <a:rPr lang="en-US" sz="1400" b="1" dirty="0" smtClean="0"/>
              <a:t>2013</a:t>
            </a:r>
            <a:endParaRPr lang="en-US" sz="1400" b="1" dirty="0"/>
          </a:p>
        </p:txBody>
      </p:sp>
      <p:sp>
        <p:nvSpPr>
          <p:cNvPr id="2" name="Tekstvak 1"/>
          <p:cNvSpPr txBox="1"/>
          <p:nvPr/>
        </p:nvSpPr>
        <p:spPr>
          <a:xfrm>
            <a:off x="1219200" y="533400"/>
            <a:ext cx="601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Publicaties</a:t>
            </a:r>
            <a:r>
              <a:rPr lang="en-GB" sz="2400" dirty="0" smtClean="0"/>
              <a:t> over </a:t>
            </a:r>
            <a:r>
              <a:rPr lang="en-GB" sz="2400" dirty="0" err="1" smtClean="0"/>
              <a:t>dier-persoonlijkheid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39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nl-NL" sz="2400">
              <a:latin typeface="Comic Sans MS" charset="0"/>
              <a:cs typeface="Arial" charset="0"/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304800" y="1335088"/>
            <a:ext cx="8964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Onderliggende mechanismen</a:t>
            </a:r>
          </a:p>
          <a:p>
            <a:pPr marL="993775" lvl="1" indent="-460375">
              <a:spcBef>
                <a:spcPct val="50000"/>
              </a:spcBef>
              <a:defRPr/>
            </a:pPr>
            <a:r>
              <a:rPr lang="nl-NL" sz="1200" smtClean="0">
                <a:solidFill>
                  <a:srgbClr val="000000"/>
                </a:solidFill>
                <a:ea typeface="Arial" charset="0"/>
                <a:cs typeface="Arial" charset="0"/>
              </a:rPr>
              <a:t>Genetisch: Van Oers &amp; Mueller 2010, Physiologisch: Jaap Koolhaas</a:t>
            </a:r>
            <a:endParaRPr lang="nl-NL" sz="1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Omgevingsinvloeden</a:t>
            </a:r>
          </a:p>
          <a:p>
            <a:pPr marL="536575" indent="-3175">
              <a:spcBef>
                <a:spcPct val="50000"/>
              </a:spcBef>
              <a:defRPr/>
            </a:pPr>
            <a:r>
              <a:rPr lang="nl-NL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Stamps &amp; Groothuis 2010, Trillmich &amp; Hudson 2011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nl-NL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Fitness consequenties</a:t>
            </a:r>
          </a:p>
          <a:p>
            <a:pPr marL="534988">
              <a:spcBef>
                <a:spcPct val="50000"/>
              </a:spcBef>
              <a:defRPr/>
            </a:pPr>
            <a:r>
              <a:rPr lang="nl-NL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Reale et al. 2010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endParaRPr lang="nl-NL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defRPr/>
            </a:pPr>
            <a:endParaRPr lang="nl-NL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6" name="Picture 7" descr="nestbox young_k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7000"/>
            <a:ext cx="34972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Great ti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7000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304800" y="50165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2400" smtClean="0">
                <a:cs typeface="Arial" charset="0"/>
              </a:rPr>
              <a:t>Waarom bestaat er variatie in persoonlijkheid?</a:t>
            </a:r>
            <a:endParaRPr lang="nl-NL" sz="2400">
              <a:cs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04800" y="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b="1" dirty="0" smtClean="0">
                <a:cs typeface="Arial" charset="0"/>
              </a:rPr>
              <a:t>HUIDIGE ONDERZOEKSVRAGEN:</a:t>
            </a:r>
            <a:endParaRPr lang="en-GB" sz="24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greatt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579" name="Group 3"/>
          <p:cNvGrpSpPr>
            <a:grpSpLocks/>
          </p:cNvGrpSpPr>
          <p:nvPr/>
        </p:nvGrpSpPr>
        <p:grpSpPr bwMode="auto">
          <a:xfrm>
            <a:off x="250825" y="44450"/>
            <a:ext cx="8208963" cy="1665288"/>
            <a:chOff x="158" y="28"/>
            <a:chExt cx="5171" cy="1049"/>
          </a:xfrm>
        </p:grpSpPr>
        <p:sp>
          <p:nvSpPr>
            <p:cNvPr id="152580" name="Rectangle 4"/>
            <p:cNvSpPr>
              <a:spLocks noChangeArrowheads="1"/>
            </p:cNvSpPr>
            <p:nvPr/>
          </p:nvSpPr>
          <p:spPr bwMode="auto">
            <a:xfrm>
              <a:off x="158" y="28"/>
              <a:ext cx="4562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364" tIns="46182" rIns="92364" bIns="46182">
              <a:spAutoFit/>
            </a:bodyPr>
            <a:lstStyle/>
            <a:p>
              <a:pPr algn="l" eaLnBrk="1" hangingPunct="1"/>
              <a:r>
                <a:rPr lang="en-US" sz="24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“Perhaps the </a:t>
              </a:r>
              <a:r>
                <a:rPr lang="en-US" sz="2400" b="1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most complete study</a:t>
              </a:r>
              <a:r>
                <a:rPr lang="en-US" sz="24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 of the ecological and </a:t>
              </a:r>
              <a:r>
                <a:rPr lang="en-US" sz="2400" b="1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evolutionary significance</a:t>
              </a:r>
              <a:r>
                <a:rPr lang="en-US" sz="24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 of </a:t>
              </a:r>
              <a:r>
                <a:rPr lang="en-US" sz="2400" b="1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animal personality</a:t>
              </a:r>
              <a:r>
                <a:rPr lang="en-US" sz="24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 involves work </a:t>
              </a:r>
              <a:r>
                <a:rPr lang="en-US" sz="2400" b="1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with </a:t>
              </a:r>
              <a:r>
                <a:rPr lang="en-US" sz="2400" b="1" i="1">
                  <a:solidFill>
                    <a:srgbClr val="FFFF00"/>
                  </a:solidFill>
                  <a:latin typeface="Lucida Sans Unicode" charset="0"/>
                  <a:cs typeface="Arial" charset="0"/>
                </a:rPr>
                <a:t>great tits</a:t>
              </a:r>
              <a:r>
                <a:rPr lang="en-US" sz="24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.”</a:t>
              </a:r>
            </a:p>
          </p:txBody>
        </p:sp>
        <p:sp>
          <p:nvSpPr>
            <p:cNvPr id="152581" name="Text Box 5"/>
            <p:cNvSpPr txBox="1">
              <a:spLocks noChangeArrowheads="1"/>
            </p:cNvSpPr>
            <p:nvPr/>
          </p:nvSpPr>
          <p:spPr bwMode="auto">
            <a:xfrm>
              <a:off x="2933" y="845"/>
              <a:ext cx="239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364" tIns="46182" rIns="92364" bIns="46182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61963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23925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85888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847850" algn="l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3050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762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2194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676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Andy Sih </a:t>
              </a:r>
              <a:r>
                <a:rPr lang="en-GB" sz="1800" i="1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et al.</a:t>
              </a:r>
              <a:r>
                <a:rPr lang="en-GB" sz="1800">
                  <a:solidFill>
                    <a:schemeClr val="bg1"/>
                  </a:solidFill>
                  <a:latin typeface="Lucida Sans Unicode" charset="0"/>
                  <a:cs typeface="Arial" charset="0"/>
                </a:rPr>
                <a:t> TREE 2004</a:t>
              </a:r>
              <a:endParaRPr lang="en-US" sz="1800">
                <a:solidFill>
                  <a:schemeClr val="bg1"/>
                </a:solidFill>
                <a:latin typeface="Lucida Sans Unicode" charset="0"/>
                <a:cs typeface="Arial" charset="0"/>
              </a:endParaRPr>
            </a:p>
          </p:txBody>
        </p:sp>
      </p:grpSp>
      <p:pic>
        <p:nvPicPr>
          <p:cNvPr id="152582" name="Picture 6" descr="8005a03fig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57713"/>
            <a:ext cx="3200400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510641"/>
      </p:ext>
    </p:extLst>
  </p:cSld>
  <p:clrMapOvr>
    <a:masterClrMapping/>
  </p:clrMapOvr>
  <p:transition advTm="2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0" y="609600"/>
            <a:ext cx="9144000" cy="51911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dirty="0" err="1" smtClean="0">
                <a:solidFill>
                  <a:schemeClr val="tx1"/>
                </a:solidFill>
                <a:effectLst/>
              </a:rPr>
              <a:t>Ecologische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modelsoort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: de </a:t>
            </a:r>
            <a:r>
              <a:rPr lang="en-US" sz="3200" dirty="0" err="1" smtClean="0">
                <a:solidFill>
                  <a:schemeClr val="tx1"/>
                </a:solidFill>
                <a:effectLst/>
              </a:rPr>
              <a:t>koolmees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8093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85750" y="1149350"/>
            <a:ext cx="8604250" cy="4464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sz="2000" dirty="0" smtClean="0"/>
              <a:t>Brede kennis van de ecologie (1955)</a:t>
            </a:r>
          </a:p>
          <a:p>
            <a:pPr>
              <a:lnSpc>
                <a:spcPct val="90000"/>
              </a:lnSpc>
            </a:pPr>
            <a:r>
              <a:rPr lang="nl-NL" sz="2000" dirty="0" smtClean="0"/>
              <a:t>Mogelijkheid tot kweken in gevangenschap</a:t>
            </a:r>
          </a:p>
          <a:p>
            <a:pPr>
              <a:lnSpc>
                <a:spcPct val="90000"/>
              </a:lnSpc>
            </a:pPr>
            <a:r>
              <a:rPr lang="nl-NL" sz="2000" dirty="0" smtClean="0"/>
              <a:t>Vangen, ringen en volgen van individuen in het wild</a:t>
            </a:r>
          </a:p>
          <a:p>
            <a:pPr>
              <a:lnSpc>
                <a:spcPct val="90000"/>
              </a:lnSpc>
            </a:pPr>
            <a:r>
              <a:rPr lang="nl-NL" sz="2000" dirty="0" smtClean="0"/>
              <a:t>Wilde en kooivogels testen op standaardmanier</a:t>
            </a:r>
            <a:endParaRPr lang="nl-NL" sz="2400" dirty="0" smtClean="0"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nl-NL" sz="2000" dirty="0"/>
              <a:t>N</a:t>
            </a:r>
            <a:r>
              <a:rPr lang="nl-NL" sz="2000" dirty="0" smtClean="0"/>
              <a:t>atuurlijke selectie meten in wilde populatie</a:t>
            </a:r>
          </a:p>
          <a:p>
            <a:pPr>
              <a:lnSpc>
                <a:spcPct val="90000"/>
              </a:lnSpc>
            </a:pPr>
            <a:endParaRPr lang="nl-NL" sz="2400" dirty="0" smtClean="0">
              <a:latin typeface="Comic Sans MS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nl-NL" sz="2400" dirty="0">
              <a:latin typeface="Comic Sans MS" charset="0"/>
            </a:endParaRPr>
          </a:p>
        </p:txBody>
      </p:sp>
      <p:pic>
        <p:nvPicPr>
          <p:cNvPr id="380932" name="Picture 4" descr="greatt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57613"/>
            <a:ext cx="34417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271463" y="2857500"/>
            <a:ext cx="87836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22300" indent="-622300" eaLnBrk="1" hangingPunct="1">
              <a:spcBef>
                <a:spcPct val="50000"/>
              </a:spcBef>
            </a:pPr>
            <a:r>
              <a:rPr lang="nl-NL" sz="2400" dirty="0" smtClean="0">
                <a:solidFill>
                  <a:srgbClr val="FF3300"/>
                </a:solidFill>
                <a:latin typeface="Comic Sans MS" charset="0"/>
                <a:cs typeface="Arial" charset="0"/>
              </a:rPr>
              <a:t>DUS: Gedetailleerde metingen in het lab vergelijken met consequenties in natuurlijke populaties</a:t>
            </a:r>
            <a:endParaRPr lang="nl-NL" sz="2400" dirty="0">
              <a:solidFill>
                <a:srgbClr val="FF3300"/>
              </a:solidFill>
              <a:latin typeface="Comic Sans MS" charset="0"/>
              <a:cs typeface="Arial" charset="0"/>
            </a:endParaRPr>
          </a:p>
        </p:txBody>
      </p:sp>
      <p:pic>
        <p:nvPicPr>
          <p:cNvPr id="380934" name="Picture 6" descr="DSCF379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7719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westerheide_wageningen_nio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Oval 3"/>
          <p:cNvSpPr>
            <a:spLocks noChangeArrowheads="1"/>
          </p:cNvSpPr>
          <p:nvPr/>
        </p:nvSpPr>
        <p:spPr bwMode="auto">
          <a:xfrm>
            <a:off x="7019925" y="1916113"/>
            <a:ext cx="1079500" cy="10795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684213" y="3644900"/>
            <a:ext cx="431800" cy="43338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kstvak 1"/>
          <p:cNvSpPr txBox="1">
            <a:spLocks noChangeArrowheads="1"/>
          </p:cNvSpPr>
          <p:nvPr/>
        </p:nvSpPr>
        <p:spPr bwMode="auto">
          <a:xfrm>
            <a:off x="4876800" y="1143000"/>
            <a:ext cx="321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 Unicode" charset="0"/>
                <a:ea typeface="MS PGothic" charset="0"/>
                <a:cs typeface="MS PGothic" charset="0"/>
              </a:defRPr>
            </a:lvl9pPr>
          </a:lstStyle>
          <a:p>
            <a:r>
              <a:rPr lang="en-GB" sz="4000" b="1">
                <a:solidFill>
                  <a:srgbClr val="FFFF00"/>
                </a:solidFill>
              </a:rPr>
              <a:t>Westerheide</a:t>
            </a:r>
          </a:p>
        </p:txBody>
      </p:sp>
    </p:spTree>
    <p:extLst>
      <p:ext uri="{BB962C8B-B14F-4D97-AF65-F5344CB8AC3E}">
        <p14:creationId xmlns:p14="http://schemas.microsoft.com/office/powerpoint/2010/main" val="41993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51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2400"/>
            <a:ext cx="8739188" cy="509588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effectLst/>
              </a:rPr>
              <a:t>NIOO-KNAW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1905000" y="838200"/>
            <a:ext cx="7035800" cy="3500438"/>
          </a:xfrm>
        </p:spPr>
        <p:txBody>
          <a:bodyPr/>
          <a:lstStyle/>
          <a:p>
            <a:pPr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nl-NL" sz="2000" dirty="0" smtClean="0">
                <a:solidFill>
                  <a:schemeClr val="bg1"/>
                </a:solidFill>
                <a:effectLst/>
              </a:rPr>
              <a:t>Academie instituut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nl-NL" sz="2000" dirty="0" smtClean="0">
                <a:solidFill>
                  <a:schemeClr val="bg1"/>
                </a:solidFill>
                <a:effectLst/>
              </a:rPr>
              <a:t>Onderzoeksinstituut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nl-NL" sz="2000" dirty="0" smtClean="0">
                <a:solidFill>
                  <a:schemeClr val="bg1"/>
                </a:solidFill>
                <a:effectLst/>
              </a:rPr>
              <a:t>~ 200 werknemers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r>
              <a:rPr lang="nl-NL" sz="2000" dirty="0" smtClean="0">
                <a:solidFill>
                  <a:schemeClr val="bg1"/>
                </a:solidFill>
                <a:effectLst/>
              </a:rPr>
              <a:t>4 afdelingen - </a:t>
            </a:r>
            <a:r>
              <a:rPr lang="nl-NL" sz="2000" dirty="0" err="1" smtClean="0">
                <a:solidFill>
                  <a:schemeClr val="bg1"/>
                </a:solidFill>
                <a:effectLst/>
              </a:rPr>
              <a:t>Animal</a:t>
            </a:r>
            <a:r>
              <a:rPr lang="nl-NL" sz="2000" dirty="0" smtClean="0">
                <a:solidFill>
                  <a:schemeClr val="bg1"/>
                </a:solidFill>
                <a:effectLst/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  <a:effectLst/>
              </a:rPr>
              <a:t>Ecology</a:t>
            </a:r>
            <a:r>
              <a:rPr lang="nl-NL" sz="2000" dirty="0" smtClean="0">
                <a:solidFill>
                  <a:schemeClr val="bg1"/>
                </a:solidFill>
                <a:effectLst/>
              </a:rPr>
              <a:t>/ Dierecologie</a:t>
            </a:r>
          </a:p>
          <a:p>
            <a:pPr>
              <a:buClr>
                <a:schemeClr val="accent1">
                  <a:lumMod val="50000"/>
                </a:schemeClr>
              </a:buClr>
              <a:buFont typeface="Arial"/>
              <a:buChar char="•"/>
              <a:defRPr/>
            </a:pPr>
            <a:endParaRPr lang="nl-NL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13250" y="-228600"/>
            <a:ext cx="8540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2800">
                <a:effectLst/>
                <a:latin typeface="Lucida Sans Unicode" charset="0"/>
              </a:rPr>
              <a:t>Westerheide / Warnsborn</a:t>
            </a:r>
          </a:p>
        </p:txBody>
      </p:sp>
      <p:pic>
        <p:nvPicPr>
          <p:cNvPr id="18435" name="Picture 4" descr="Path_nk_line80_1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525"/>
            <a:ext cx="2373313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Oval 5"/>
          <p:cNvSpPr>
            <a:spLocks noChangeArrowheads="1"/>
          </p:cNvSpPr>
          <p:nvPr/>
        </p:nvSpPr>
        <p:spPr bwMode="auto">
          <a:xfrm>
            <a:off x="1219200" y="6172200"/>
            <a:ext cx="3048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8437" name="Picture 10" descr="DSCF45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9600"/>
            <a:ext cx="24653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3" name="Oval 11"/>
          <p:cNvSpPr>
            <a:spLocks noChangeArrowheads="1"/>
          </p:cNvSpPr>
          <p:nvPr/>
        </p:nvSpPr>
        <p:spPr bwMode="auto">
          <a:xfrm>
            <a:off x="6705600" y="28956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8439" name="Picture 12" descr="BILD166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6766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5" name="Oval 13"/>
          <p:cNvSpPr>
            <a:spLocks noChangeArrowheads="1"/>
          </p:cNvSpPr>
          <p:nvPr/>
        </p:nvSpPr>
        <p:spPr bwMode="auto">
          <a:xfrm>
            <a:off x="3276600" y="51816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8441" name="Picture 15" descr="DSCF45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1513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7" descr="http://www.beurskasteeldoorwerth.nl/images/site/GL_GKRG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40238"/>
            <a:ext cx="34290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7" grpId="0" animBg="1" autoUpdateAnimBg="0"/>
      <p:bldP spid="151563" grpId="0" animBg="1" autoUpdateAnimBg="0"/>
      <p:bldP spid="15156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westerheide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9" name="Picture 5" descr="WH+WBn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2374" r="14725"/>
          <a:stretch>
            <a:fillRect/>
          </a:stretch>
        </p:blipFill>
        <p:spPr bwMode="auto">
          <a:xfrm rot="454833">
            <a:off x="1828800" y="4572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Freeform 4"/>
          <p:cNvSpPr>
            <a:spLocks/>
          </p:cNvSpPr>
          <p:nvPr/>
        </p:nvSpPr>
        <p:spPr bwMode="auto">
          <a:xfrm>
            <a:off x="1752600" y="76200"/>
            <a:ext cx="6096000" cy="6781800"/>
          </a:xfrm>
          <a:custGeom>
            <a:avLst/>
            <a:gdLst>
              <a:gd name="T0" fmla="*/ 720 w 3312"/>
              <a:gd name="T1" fmla="*/ 48 h 4224"/>
              <a:gd name="T2" fmla="*/ 0 w 3312"/>
              <a:gd name="T3" fmla="*/ 1632 h 4224"/>
              <a:gd name="T4" fmla="*/ 1824 w 3312"/>
              <a:gd name="T5" fmla="*/ 3024 h 4224"/>
              <a:gd name="T6" fmla="*/ 1680 w 3312"/>
              <a:gd name="T7" fmla="*/ 3744 h 4224"/>
              <a:gd name="T8" fmla="*/ 2448 w 3312"/>
              <a:gd name="T9" fmla="*/ 4224 h 4224"/>
              <a:gd name="T10" fmla="*/ 3072 w 3312"/>
              <a:gd name="T11" fmla="*/ 4176 h 4224"/>
              <a:gd name="T12" fmla="*/ 3312 w 3312"/>
              <a:gd name="T13" fmla="*/ 2352 h 4224"/>
              <a:gd name="T14" fmla="*/ 2880 w 3312"/>
              <a:gd name="T15" fmla="*/ 1488 h 4224"/>
              <a:gd name="T16" fmla="*/ 1344 w 3312"/>
              <a:gd name="T17" fmla="*/ 0 h 4224"/>
              <a:gd name="T18" fmla="*/ 720 w 3312"/>
              <a:gd name="T19" fmla="*/ 96 h 42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12"/>
              <a:gd name="T31" fmla="*/ 0 h 4224"/>
              <a:gd name="T32" fmla="*/ 3312 w 3312"/>
              <a:gd name="T33" fmla="*/ 4224 h 42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12" h="4224">
                <a:moveTo>
                  <a:pt x="720" y="48"/>
                </a:moveTo>
                <a:lnTo>
                  <a:pt x="0" y="1632"/>
                </a:lnTo>
                <a:lnTo>
                  <a:pt x="1824" y="3024"/>
                </a:lnTo>
                <a:lnTo>
                  <a:pt x="1680" y="3744"/>
                </a:lnTo>
                <a:lnTo>
                  <a:pt x="2448" y="4224"/>
                </a:lnTo>
                <a:lnTo>
                  <a:pt x="3072" y="4176"/>
                </a:lnTo>
                <a:lnTo>
                  <a:pt x="3312" y="2352"/>
                </a:lnTo>
                <a:lnTo>
                  <a:pt x="2880" y="1488"/>
                </a:lnTo>
                <a:lnTo>
                  <a:pt x="1344" y="0"/>
                </a:lnTo>
                <a:lnTo>
                  <a:pt x="720" y="9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54306" name="Picture 2" descr="DSCF059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57700"/>
            <a:ext cx="3429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29000" y="1828800"/>
            <a:ext cx="3208338" cy="4386263"/>
            <a:chOff x="2160" y="1152"/>
            <a:chExt cx="2021" cy="2763"/>
          </a:xfrm>
        </p:grpSpPr>
        <p:sp>
          <p:nvSpPr>
            <p:cNvPr id="19464" name="Oval 16"/>
            <p:cNvSpPr>
              <a:spLocks noChangeArrowheads="1"/>
            </p:cNvSpPr>
            <p:nvPr/>
          </p:nvSpPr>
          <p:spPr bwMode="auto">
            <a:xfrm>
              <a:off x="3840" y="3552"/>
              <a:ext cx="341" cy="363"/>
            </a:xfrm>
            <a:prstGeom prst="ellips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9465" name="Oval 17"/>
            <p:cNvSpPr>
              <a:spLocks noChangeArrowheads="1"/>
            </p:cNvSpPr>
            <p:nvPr/>
          </p:nvSpPr>
          <p:spPr bwMode="auto">
            <a:xfrm>
              <a:off x="2160" y="1152"/>
              <a:ext cx="194" cy="182"/>
            </a:xfrm>
            <a:prstGeom prst="ellips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pic>
        <p:nvPicPr>
          <p:cNvPr id="198665" name="Picture 9" descr="NK control_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398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3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DSCF059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717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" descr="WH+WBn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2374" r="14725"/>
          <a:stretch>
            <a:fillRect/>
          </a:stretch>
        </p:blipFill>
        <p:spPr bwMode="auto">
          <a:xfrm>
            <a:off x="228600" y="762000"/>
            <a:ext cx="3581400" cy="321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P101049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6438"/>
            <a:ext cx="33528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8"/>
          <p:cNvSpPr txBox="1">
            <a:spLocks noChangeArrowheads="1"/>
          </p:cNvSpPr>
          <p:nvPr/>
        </p:nvSpPr>
        <p:spPr bwMode="auto">
          <a:xfrm>
            <a:off x="0" y="4114800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 dirty="0" err="1" smtClean="0"/>
              <a:t>Natuurlijke</a:t>
            </a:r>
            <a:r>
              <a:rPr lang="en-GB" b="1" dirty="0" smtClean="0"/>
              <a:t> </a:t>
            </a:r>
            <a:r>
              <a:rPr lang="en-GB" b="1" dirty="0" err="1" smtClean="0"/>
              <a:t>populatie</a:t>
            </a:r>
            <a:r>
              <a:rPr lang="en-GB" b="1" dirty="0" smtClean="0"/>
              <a:t> </a:t>
            </a:r>
            <a:endParaRPr lang="en-GB" b="1" dirty="0"/>
          </a:p>
          <a:p>
            <a:endParaRPr lang="en-GB" dirty="0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248400" y="4092575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1" dirty="0" err="1" smtClean="0"/>
              <a:t>Gevangenschap</a:t>
            </a:r>
            <a:endParaRPr lang="en-GB" b="1" dirty="0"/>
          </a:p>
          <a:p>
            <a:endParaRPr lang="en-GB" dirty="0"/>
          </a:p>
        </p:txBody>
      </p:sp>
      <p:sp>
        <p:nvSpPr>
          <p:cNvPr id="25" name="Pijl links en rechts 24"/>
          <p:cNvSpPr/>
          <p:nvPr/>
        </p:nvSpPr>
        <p:spPr bwMode="auto">
          <a:xfrm>
            <a:off x="3505200" y="4191000"/>
            <a:ext cx="1600200" cy="304800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3581400" y="4419600"/>
            <a:ext cx="3048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r>
              <a:rPr lang="en-GB" b="1" dirty="0" err="1" smtClean="0"/>
              <a:t>Oorzaken</a:t>
            </a:r>
            <a:endParaRPr lang="en-GB" b="1" dirty="0"/>
          </a:p>
          <a:p>
            <a:r>
              <a:rPr lang="en-GB" sz="1600" dirty="0" err="1" smtClean="0"/>
              <a:t>genetisch</a:t>
            </a:r>
            <a:endParaRPr lang="en-GB" sz="1600" dirty="0" smtClean="0"/>
          </a:p>
          <a:p>
            <a:r>
              <a:rPr lang="en-GB" sz="1600" dirty="0" smtClean="0"/>
              <a:t>physiology</a:t>
            </a:r>
          </a:p>
          <a:p>
            <a:r>
              <a:rPr lang="en-GB" sz="1600" dirty="0" err="1" smtClean="0"/>
              <a:t>omgeving</a:t>
            </a:r>
            <a:endParaRPr lang="en-GB" sz="1600" dirty="0"/>
          </a:p>
          <a:p>
            <a:endParaRPr lang="en-GB" b="1" dirty="0"/>
          </a:p>
          <a:p>
            <a:r>
              <a:rPr lang="en-GB" b="1" dirty="0" err="1" smtClean="0"/>
              <a:t>Gevolgen</a:t>
            </a:r>
            <a:endParaRPr lang="en-GB" b="1" dirty="0"/>
          </a:p>
          <a:p>
            <a:r>
              <a:rPr lang="en-GB" sz="1600" dirty="0" err="1"/>
              <a:t>g</a:t>
            </a:r>
            <a:r>
              <a:rPr lang="en-GB" sz="1600" dirty="0" err="1" smtClean="0"/>
              <a:t>edrag</a:t>
            </a:r>
            <a:endParaRPr lang="en-GB" sz="1600" dirty="0"/>
          </a:p>
          <a:p>
            <a:r>
              <a:rPr lang="en-GB" sz="1600" dirty="0" smtClean="0"/>
              <a:t>Fitness</a:t>
            </a:r>
            <a:endParaRPr lang="en-GB" sz="1600" dirty="0"/>
          </a:p>
          <a:p>
            <a:endParaRPr lang="en-GB" sz="1600" dirty="0"/>
          </a:p>
          <a:p>
            <a:endParaRPr lang="en-GB" dirty="0"/>
          </a:p>
        </p:txBody>
      </p:sp>
      <p:pic>
        <p:nvPicPr>
          <p:cNvPr id="23" name="Afbeelding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63" y="762000"/>
            <a:ext cx="44420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953000" y="76200"/>
            <a:ext cx="91440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NIOO </a:t>
            </a:r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onderzoek</a:t>
            </a:r>
            <a:endParaRPr lang="en-GB" sz="3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2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testruimt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9144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266700" y="623888"/>
            <a:ext cx="91440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Exploratief</a:t>
            </a:r>
            <a:r>
              <a:rPr lang="en-GB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gedrag</a:t>
            </a:r>
            <a:endParaRPr lang="en-GB" sz="3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03563"/>
            <a:ext cx="4686300" cy="3784600"/>
            <a:chOff x="2832" y="1968"/>
            <a:chExt cx="2952" cy="2384"/>
          </a:xfrm>
        </p:grpSpPr>
        <p:graphicFrame>
          <p:nvGraphicFramePr>
            <p:cNvPr id="16392" name="Object 5"/>
            <p:cNvGraphicFramePr>
              <a:graphicFrameLocks noChangeAspect="1"/>
            </p:cNvGraphicFramePr>
            <p:nvPr/>
          </p:nvGraphicFramePr>
          <p:xfrm>
            <a:off x="2832" y="1968"/>
            <a:ext cx="2952" cy="2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26" name="Werkblad" r:id="rId6" imgW="4476709" imgH="3238541" progId="Excel.Sheet.8">
                    <p:embed/>
                  </p:oleObj>
                </mc:Choice>
                <mc:Fallback>
                  <p:oleObj name="Werkblad" r:id="rId6" imgW="4476709" imgH="3238541" progId="Excel.Sheet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968"/>
                          <a:ext cx="2952" cy="2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393" name="Group 6"/>
            <p:cNvGrpSpPr>
              <a:grpSpLocks/>
            </p:cNvGrpSpPr>
            <p:nvPr/>
          </p:nvGrpSpPr>
          <p:grpSpPr bwMode="auto">
            <a:xfrm>
              <a:off x="4765" y="2024"/>
              <a:ext cx="971" cy="549"/>
              <a:chOff x="4556" y="443"/>
              <a:chExt cx="663" cy="336"/>
            </a:xfrm>
          </p:grpSpPr>
          <p:grpSp>
            <p:nvGrpSpPr>
              <p:cNvPr id="16394" name="Group 7"/>
              <p:cNvGrpSpPr>
                <a:grpSpLocks/>
              </p:cNvGrpSpPr>
              <p:nvPr/>
            </p:nvGrpSpPr>
            <p:grpSpPr bwMode="auto">
              <a:xfrm>
                <a:off x="4556" y="443"/>
                <a:ext cx="663" cy="336"/>
                <a:chOff x="3459" y="865"/>
                <a:chExt cx="663" cy="336"/>
              </a:xfrm>
            </p:grpSpPr>
            <p:sp>
              <p:nvSpPr>
                <p:cNvPr id="16406" name="Rectangle 8"/>
                <p:cNvSpPr>
                  <a:spLocks noChangeArrowheads="1"/>
                </p:cNvSpPr>
                <p:nvPr/>
              </p:nvSpPr>
              <p:spPr bwMode="auto">
                <a:xfrm>
                  <a:off x="3459" y="865"/>
                  <a:ext cx="663" cy="336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nl-NL"/>
                </a:p>
              </p:txBody>
            </p:sp>
            <p:sp>
              <p:nvSpPr>
                <p:cNvPr id="16407" name="Rectangle 9"/>
                <p:cNvSpPr>
                  <a:spLocks noChangeArrowheads="1"/>
                </p:cNvSpPr>
                <p:nvPr/>
              </p:nvSpPr>
              <p:spPr bwMode="auto">
                <a:xfrm>
                  <a:off x="3459" y="865"/>
                  <a:ext cx="663" cy="336"/>
                </a:xfrm>
                <a:prstGeom prst="rect">
                  <a:avLst/>
                </a:prstGeom>
                <a:noFill/>
                <a:ln w="4763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nl-NL"/>
                </a:p>
              </p:txBody>
            </p:sp>
          </p:grpSp>
          <p:sp>
            <p:nvSpPr>
              <p:cNvPr id="16395" name="Rectangle 10"/>
              <p:cNvSpPr>
                <a:spLocks noChangeArrowheads="1"/>
              </p:cNvSpPr>
              <p:nvPr/>
            </p:nvSpPr>
            <p:spPr bwMode="auto">
              <a:xfrm>
                <a:off x="4613" y="576"/>
                <a:ext cx="33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Mean = 16.8</a:t>
                </a:r>
                <a:endParaRPr lang="en-US"/>
              </a:p>
            </p:txBody>
          </p:sp>
          <p:sp>
            <p:nvSpPr>
              <p:cNvPr id="16396" name="Rectangle 11"/>
              <p:cNvSpPr>
                <a:spLocks noChangeArrowheads="1"/>
              </p:cNvSpPr>
              <p:nvPr/>
            </p:nvSpPr>
            <p:spPr bwMode="auto">
              <a:xfrm>
                <a:off x="4608" y="672"/>
                <a:ext cx="30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SD     = 8.0</a:t>
                </a:r>
                <a:endParaRPr lang="en-US"/>
              </a:p>
            </p:txBody>
          </p:sp>
          <p:sp>
            <p:nvSpPr>
              <p:cNvPr id="16397" name="Rectangle 12"/>
              <p:cNvSpPr>
                <a:spLocks noChangeArrowheads="1"/>
              </p:cNvSpPr>
              <p:nvPr/>
            </p:nvSpPr>
            <p:spPr bwMode="auto">
              <a:xfrm>
                <a:off x="4605" y="476"/>
                <a:ext cx="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N</a:t>
                </a:r>
                <a:endParaRPr lang="en-US"/>
              </a:p>
            </p:txBody>
          </p:sp>
          <p:sp>
            <p:nvSpPr>
              <p:cNvPr id="16398" name="Rectangle 13"/>
              <p:cNvSpPr>
                <a:spLocks noChangeArrowheads="1"/>
              </p:cNvSpPr>
              <p:nvPr/>
            </p:nvSpPr>
            <p:spPr bwMode="auto">
              <a:xfrm>
                <a:off x="4835" y="476"/>
                <a:ext cx="185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= 3015</a:t>
                </a:r>
                <a:endParaRPr lang="en-US"/>
              </a:p>
            </p:txBody>
          </p:sp>
          <p:grpSp>
            <p:nvGrpSpPr>
              <p:cNvPr id="16399" name="Group 14"/>
              <p:cNvGrpSpPr>
                <a:grpSpLocks/>
              </p:cNvGrpSpPr>
              <p:nvPr/>
            </p:nvGrpSpPr>
            <p:grpSpPr bwMode="auto">
              <a:xfrm>
                <a:off x="4556" y="443"/>
                <a:ext cx="663" cy="336"/>
                <a:chOff x="3459" y="865"/>
                <a:chExt cx="663" cy="336"/>
              </a:xfrm>
            </p:grpSpPr>
            <p:sp>
              <p:nvSpPr>
                <p:cNvPr id="16404" name="Rectangle 15"/>
                <p:cNvSpPr>
                  <a:spLocks noChangeArrowheads="1"/>
                </p:cNvSpPr>
                <p:nvPr/>
              </p:nvSpPr>
              <p:spPr bwMode="auto">
                <a:xfrm>
                  <a:off x="3459" y="865"/>
                  <a:ext cx="663" cy="336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nl-NL"/>
                </a:p>
              </p:txBody>
            </p:sp>
            <p:sp>
              <p:nvSpPr>
                <p:cNvPr id="16405" name="Rectangle 16"/>
                <p:cNvSpPr>
                  <a:spLocks noChangeArrowheads="1"/>
                </p:cNvSpPr>
                <p:nvPr/>
              </p:nvSpPr>
              <p:spPr bwMode="auto">
                <a:xfrm>
                  <a:off x="3459" y="865"/>
                  <a:ext cx="663" cy="336"/>
                </a:xfrm>
                <a:prstGeom prst="rect">
                  <a:avLst/>
                </a:prstGeom>
                <a:noFill/>
                <a:ln w="4763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nl-NL"/>
                </a:p>
              </p:txBody>
            </p:sp>
          </p:grpSp>
          <p:sp>
            <p:nvSpPr>
              <p:cNvPr id="16400" name="Rectangle 17"/>
              <p:cNvSpPr>
                <a:spLocks noChangeArrowheads="1"/>
              </p:cNvSpPr>
              <p:nvPr/>
            </p:nvSpPr>
            <p:spPr bwMode="auto">
              <a:xfrm>
                <a:off x="4613" y="576"/>
                <a:ext cx="400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Mean     = 18.9</a:t>
                </a:r>
                <a:endParaRPr lang="en-US"/>
              </a:p>
            </p:txBody>
          </p:sp>
          <p:sp>
            <p:nvSpPr>
              <p:cNvPr id="16401" name="Rectangle 18"/>
              <p:cNvSpPr>
                <a:spLocks noChangeArrowheads="1"/>
              </p:cNvSpPr>
              <p:nvPr/>
            </p:nvSpPr>
            <p:spPr bwMode="auto">
              <a:xfrm>
                <a:off x="4608" y="672"/>
                <a:ext cx="399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SD         = 9.23</a:t>
                </a:r>
                <a:endParaRPr lang="en-US"/>
              </a:p>
            </p:txBody>
          </p:sp>
          <p:sp>
            <p:nvSpPr>
              <p:cNvPr id="16402" name="Rectangle 19"/>
              <p:cNvSpPr>
                <a:spLocks noChangeArrowheads="1"/>
              </p:cNvSpPr>
              <p:nvPr/>
            </p:nvSpPr>
            <p:spPr bwMode="auto">
              <a:xfrm>
                <a:off x="4605" y="476"/>
                <a:ext cx="44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>
                    <a:solidFill>
                      <a:srgbClr val="000000"/>
                    </a:solidFill>
                  </a:rPr>
                  <a:t>N</a:t>
                </a:r>
                <a:endParaRPr lang="en-US"/>
              </a:p>
            </p:txBody>
          </p:sp>
          <p:sp>
            <p:nvSpPr>
              <p:cNvPr id="16403" name="Rectangle 20"/>
              <p:cNvSpPr>
                <a:spLocks noChangeArrowheads="1"/>
              </p:cNvSpPr>
              <p:nvPr/>
            </p:nvSpPr>
            <p:spPr bwMode="auto">
              <a:xfrm>
                <a:off x="4835" y="476"/>
                <a:ext cx="222" cy="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00000"/>
                    </a:solidFill>
                  </a:rPr>
                  <a:t>= 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8991</a:t>
                </a:r>
                <a:endParaRPr lang="en-US" dirty="0"/>
              </a:p>
            </p:txBody>
          </p:sp>
        </p:grpSp>
      </p:grp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7010400" y="-76200"/>
            <a:ext cx="8424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cs typeface="Arial" charset="0"/>
              </a:rPr>
              <a:t>Personality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886200" y="6248400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cs typeface="Arial" charset="0"/>
              </a:rPr>
              <a:t>snel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Verdana" charset="0"/>
              <a:cs typeface="Arial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09600" y="6216650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traag</a:t>
            </a:r>
            <a:endParaRPr lang="en-GB" sz="1600" dirty="0">
              <a:solidFill>
                <a:srgbClr val="FF0000"/>
              </a:solidFill>
              <a:latin typeface="Verdan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61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6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pp_pik"/>
          <p:cNvPicPr>
            <a:picLocks noChangeAspect="1" noChangeArrowheads="1"/>
          </p:cNvPicPr>
          <p:nvPr/>
        </p:nvPicPr>
        <p:blipFill>
          <a:blip r:embed="rId2" cstate="email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425575"/>
            <a:ext cx="256222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79" name="Picture 3" descr="bat_strekmooi"/>
          <p:cNvPicPr>
            <a:picLocks noChangeAspect="1" noChangeArrowheads="1"/>
          </p:cNvPicPr>
          <p:nvPr/>
        </p:nvPicPr>
        <p:blipFill>
          <a:blip r:embed="rId3" cstate="email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412875"/>
            <a:ext cx="2582863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Line 4"/>
          <p:cNvSpPr>
            <a:spLocks noChangeShapeType="1"/>
          </p:cNvSpPr>
          <p:nvPr/>
        </p:nvSpPr>
        <p:spPr bwMode="auto">
          <a:xfrm>
            <a:off x="1144588" y="3546475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80581" name="Line 5"/>
          <p:cNvSpPr>
            <a:spLocks noChangeShapeType="1"/>
          </p:cNvSpPr>
          <p:nvPr/>
        </p:nvSpPr>
        <p:spPr bwMode="auto">
          <a:xfrm flipH="1">
            <a:off x="3354388" y="3546475"/>
            <a:ext cx="1028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649288" y="4232275"/>
            <a:ext cx="26945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 smtClean="0">
                <a:latin typeface="Comic Sans MS" charset="0"/>
                <a:cs typeface="Arial" charset="0"/>
              </a:rPr>
              <a:t>Vreemd voorwerp</a:t>
            </a:r>
            <a:endParaRPr lang="en-GB" sz="2400" dirty="0">
              <a:latin typeface="Comic Sans MS" charset="0"/>
              <a:cs typeface="Arial" charset="0"/>
            </a:endParaRPr>
          </a:p>
        </p:txBody>
      </p:sp>
      <p:grpSp>
        <p:nvGrpSpPr>
          <p:cNvPr id="280583" name="Group 7"/>
          <p:cNvGrpSpPr>
            <a:grpSpLocks/>
          </p:cNvGrpSpPr>
          <p:nvPr/>
        </p:nvGrpSpPr>
        <p:grpSpPr bwMode="auto">
          <a:xfrm>
            <a:off x="4383088" y="1425575"/>
            <a:ext cx="3883025" cy="3268663"/>
            <a:chOff x="3009" y="898"/>
            <a:chExt cx="2446" cy="2059"/>
          </a:xfrm>
        </p:grpSpPr>
        <p:pic>
          <p:nvPicPr>
            <p:cNvPr id="280584" name="Picture 8" descr="VREEMDE RUIMTE2"/>
            <p:cNvPicPr>
              <a:picLocks noChangeAspect="1" noChangeArrowheads="1"/>
            </p:cNvPicPr>
            <p:nvPr/>
          </p:nvPicPr>
          <p:blipFill>
            <a:blip r:embed="rId4" cstate="email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" y="898"/>
              <a:ext cx="1549" cy="1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585" name="Rectangle 9"/>
            <p:cNvSpPr>
              <a:spLocks noChangeArrowheads="1"/>
            </p:cNvSpPr>
            <p:nvPr/>
          </p:nvSpPr>
          <p:spPr bwMode="auto">
            <a:xfrm>
              <a:off x="3009" y="2666"/>
              <a:ext cx="178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sz="2400" dirty="0" smtClean="0">
                  <a:latin typeface="Comic Sans MS" charset="0"/>
                  <a:cs typeface="Arial" charset="0"/>
                </a:rPr>
                <a:t>Onbekende ruimte</a:t>
              </a:r>
              <a:endParaRPr lang="en-GB" sz="2400" dirty="0">
                <a:latin typeface="Comic Sans MS" charset="0"/>
                <a:cs typeface="Arial" charset="0"/>
              </a:endParaRPr>
            </a:p>
          </p:txBody>
        </p:sp>
        <p:sp>
          <p:nvSpPr>
            <p:cNvPr id="280586" name="Line 10"/>
            <p:cNvSpPr>
              <a:spLocks noChangeShapeType="1"/>
            </p:cNvSpPr>
            <p:nvPr/>
          </p:nvSpPr>
          <p:spPr bwMode="auto">
            <a:xfrm>
              <a:off x="4449" y="218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0587" name="Group 11"/>
          <p:cNvGrpSpPr>
            <a:grpSpLocks/>
          </p:cNvGrpSpPr>
          <p:nvPr/>
        </p:nvGrpSpPr>
        <p:grpSpPr bwMode="auto">
          <a:xfrm>
            <a:off x="1411288" y="4797425"/>
            <a:ext cx="5748337" cy="1079500"/>
            <a:chOff x="1137" y="3022"/>
            <a:chExt cx="3621" cy="680"/>
          </a:xfrm>
        </p:grpSpPr>
        <p:sp>
          <p:nvSpPr>
            <p:cNvPr id="280588" name="Line 12"/>
            <p:cNvSpPr>
              <a:spLocks noChangeShapeType="1"/>
            </p:cNvSpPr>
            <p:nvPr/>
          </p:nvSpPr>
          <p:spPr bwMode="auto">
            <a:xfrm>
              <a:off x="1137" y="3137"/>
              <a:ext cx="33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80589" name="Rectangle 13"/>
            <p:cNvSpPr>
              <a:spLocks noChangeArrowheads="1"/>
            </p:cNvSpPr>
            <p:nvPr/>
          </p:nvSpPr>
          <p:spPr bwMode="auto">
            <a:xfrm>
              <a:off x="1569" y="3414"/>
              <a:ext cx="31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dirty="0">
                  <a:latin typeface="Comic Sans MS" charset="0"/>
                  <a:cs typeface="Arial" charset="0"/>
                </a:rPr>
                <a:t>Early Exploratory Behaviour (</a:t>
              </a:r>
              <a:r>
                <a:rPr lang="en-GB" sz="2400" dirty="0">
                  <a:solidFill>
                    <a:srgbClr val="FF3300"/>
                  </a:solidFill>
                  <a:latin typeface="Comic Sans MS" charset="0"/>
                  <a:cs typeface="Arial" charset="0"/>
                </a:rPr>
                <a:t>EEB</a:t>
              </a:r>
              <a:r>
                <a:rPr lang="en-GB" sz="2400" dirty="0">
                  <a:latin typeface="Comic Sans MS" charset="0"/>
                  <a:cs typeface="Arial" charset="0"/>
                </a:rPr>
                <a:t>)</a:t>
              </a:r>
            </a:p>
          </p:txBody>
        </p:sp>
        <p:sp>
          <p:nvSpPr>
            <p:cNvPr id="280590" name="Line 14"/>
            <p:cNvSpPr>
              <a:spLocks noChangeShapeType="1"/>
            </p:cNvSpPr>
            <p:nvPr/>
          </p:nvSpPr>
          <p:spPr bwMode="auto">
            <a:xfrm flipH="1">
              <a:off x="4241" y="3022"/>
              <a:ext cx="24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280591" name="Rectangle 15"/>
          <p:cNvSpPr>
            <a:spLocks noChangeArrowheads="1"/>
          </p:cNvSpPr>
          <p:nvPr/>
        </p:nvSpPr>
        <p:spPr bwMode="auto">
          <a:xfrm>
            <a:off x="266700" y="6238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Vroeg</a:t>
            </a:r>
            <a:r>
              <a:rPr lang="en-GB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Exploratief</a:t>
            </a:r>
            <a:r>
              <a:rPr lang="en-GB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Gedrag</a:t>
            </a:r>
            <a:endParaRPr lang="en-GB" sz="36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92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nk_panther_slow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94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7772400" cy="1143000"/>
          </a:xfrm>
          <a:noFill/>
          <a:ln/>
        </p:spPr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Voorzichtige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vogel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9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9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4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942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nk_panther_fast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04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4925" y="-82550"/>
            <a:ext cx="77724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Brutale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vogel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0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0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45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045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266950"/>
            <a:ext cx="4267200" cy="4114800"/>
          </a:xfrm>
        </p:spPr>
        <p:txBody>
          <a:bodyPr/>
          <a:lstStyle/>
          <a:p>
            <a:r>
              <a:rPr lang="en-GB" dirty="0" smtClean="0">
                <a:latin typeface="Arial" charset="0"/>
              </a:rPr>
              <a:t>Twee </a:t>
            </a:r>
            <a:r>
              <a:rPr lang="en-GB" dirty="0" err="1" smtClean="0">
                <a:latin typeface="Arial" charset="0"/>
              </a:rPr>
              <a:t>testen</a:t>
            </a:r>
            <a:r>
              <a:rPr lang="en-GB" dirty="0" smtClean="0">
                <a:latin typeface="Arial" charset="0"/>
              </a:rPr>
              <a:t> op de </a:t>
            </a:r>
            <a:r>
              <a:rPr lang="en-GB" dirty="0" err="1" smtClean="0">
                <a:latin typeface="Arial" charset="0"/>
              </a:rPr>
              <a:t>reactie</a:t>
            </a:r>
            <a:r>
              <a:rPr lang="en-GB" dirty="0" smtClean="0">
                <a:latin typeface="Arial" charset="0"/>
              </a:rPr>
              <a:t> op </a:t>
            </a:r>
            <a:r>
              <a:rPr lang="en-GB" dirty="0" err="1" smtClean="0">
                <a:latin typeface="Arial" charset="0"/>
              </a:rPr>
              <a:t>een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vreemd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voorwerp</a:t>
            </a:r>
            <a:endParaRPr lang="en-GB" dirty="0">
              <a:latin typeface="Arial" charset="0"/>
            </a:endParaRPr>
          </a:p>
          <a:p>
            <a:r>
              <a:rPr lang="en-GB" dirty="0" err="1">
                <a:latin typeface="Arial" charset="0"/>
              </a:rPr>
              <a:t>Rs</a:t>
            </a:r>
            <a:r>
              <a:rPr lang="en-GB" dirty="0">
                <a:latin typeface="Arial" charset="0"/>
              </a:rPr>
              <a:t> = 0.64, P &lt; 0.001</a:t>
            </a:r>
            <a:endParaRPr lang="en-GB" sz="2400" dirty="0">
              <a:latin typeface="Arial" charset="0"/>
            </a:endParaRPr>
          </a:p>
        </p:txBody>
      </p:sp>
      <p:sp>
        <p:nvSpPr>
          <p:cNvPr id="339044" name="Rectangle 100"/>
          <p:cNvSpPr>
            <a:spLocks noChangeArrowheads="1"/>
          </p:cNvSpPr>
          <p:nvPr/>
        </p:nvSpPr>
        <p:spPr bwMode="auto">
          <a:xfrm>
            <a:off x="250825" y="2349500"/>
            <a:ext cx="4548188" cy="40814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9EAFF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50" name="Line 6"/>
          <p:cNvSpPr>
            <a:spLocks noChangeShapeType="1"/>
          </p:cNvSpPr>
          <p:nvPr/>
        </p:nvSpPr>
        <p:spPr bwMode="auto">
          <a:xfrm>
            <a:off x="935038" y="2741613"/>
            <a:ext cx="1587" cy="28813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>
            <a:off x="901700" y="5622925"/>
            <a:ext cx="889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2" name="Line 8"/>
          <p:cNvSpPr>
            <a:spLocks noChangeShapeType="1"/>
          </p:cNvSpPr>
          <p:nvPr/>
        </p:nvSpPr>
        <p:spPr bwMode="auto">
          <a:xfrm>
            <a:off x="901700" y="5168900"/>
            <a:ext cx="889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3" name="Line 9"/>
          <p:cNvSpPr>
            <a:spLocks noChangeShapeType="1"/>
          </p:cNvSpPr>
          <p:nvPr/>
        </p:nvSpPr>
        <p:spPr bwMode="auto">
          <a:xfrm>
            <a:off x="901700" y="4716463"/>
            <a:ext cx="889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4" name="Line 10"/>
          <p:cNvSpPr>
            <a:spLocks noChangeShapeType="1"/>
          </p:cNvSpPr>
          <p:nvPr/>
        </p:nvSpPr>
        <p:spPr bwMode="auto">
          <a:xfrm>
            <a:off x="901700" y="4270375"/>
            <a:ext cx="889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5" name="Line 11"/>
          <p:cNvSpPr>
            <a:spLocks noChangeShapeType="1"/>
          </p:cNvSpPr>
          <p:nvPr/>
        </p:nvSpPr>
        <p:spPr bwMode="auto">
          <a:xfrm>
            <a:off x="901700" y="3816350"/>
            <a:ext cx="889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6" name="Line 12"/>
          <p:cNvSpPr>
            <a:spLocks noChangeShapeType="1"/>
          </p:cNvSpPr>
          <p:nvPr/>
        </p:nvSpPr>
        <p:spPr bwMode="auto">
          <a:xfrm>
            <a:off x="901700" y="3363913"/>
            <a:ext cx="889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7" name="Line 13"/>
          <p:cNvSpPr>
            <a:spLocks noChangeShapeType="1"/>
          </p:cNvSpPr>
          <p:nvPr/>
        </p:nvSpPr>
        <p:spPr bwMode="auto">
          <a:xfrm>
            <a:off x="935038" y="5622925"/>
            <a:ext cx="33670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8" name="Line 14"/>
          <p:cNvSpPr>
            <a:spLocks noChangeShapeType="1"/>
          </p:cNvSpPr>
          <p:nvPr/>
        </p:nvSpPr>
        <p:spPr bwMode="auto">
          <a:xfrm flipV="1">
            <a:off x="935038" y="5568950"/>
            <a:ext cx="1587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59" name="Line 15"/>
          <p:cNvSpPr>
            <a:spLocks noChangeShapeType="1"/>
          </p:cNvSpPr>
          <p:nvPr/>
        </p:nvSpPr>
        <p:spPr bwMode="auto">
          <a:xfrm flipV="1">
            <a:off x="1425575" y="5568950"/>
            <a:ext cx="1588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60" name="Line 16"/>
          <p:cNvSpPr>
            <a:spLocks noChangeShapeType="1"/>
          </p:cNvSpPr>
          <p:nvPr/>
        </p:nvSpPr>
        <p:spPr bwMode="auto">
          <a:xfrm flipV="1">
            <a:off x="1916113" y="5568950"/>
            <a:ext cx="1587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61" name="Line 17"/>
          <p:cNvSpPr>
            <a:spLocks noChangeShapeType="1"/>
          </p:cNvSpPr>
          <p:nvPr/>
        </p:nvSpPr>
        <p:spPr bwMode="auto">
          <a:xfrm flipV="1">
            <a:off x="2413000" y="5568950"/>
            <a:ext cx="1588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62" name="Line 18"/>
          <p:cNvSpPr>
            <a:spLocks noChangeShapeType="1"/>
          </p:cNvSpPr>
          <p:nvPr/>
        </p:nvSpPr>
        <p:spPr bwMode="auto">
          <a:xfrm flipV="1">
            <a:off x="2901950" y="5568950"/>
            <a:ext cx="1588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63" name="Line 19"/>
          <p:cNvSpPr>
            <a:spLocks noChangeShapeType="1"/>
          </p:cNvSpPr>
          <p:nvPr/>
        </p:nvSpPr>
        <p:spPr bwMode="auto">
          <a:xfrm flipV="1">
            <a:off x="3392488" y="5568950"/>
            <a:ext cx="1587" cy="873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964" name="Oval 20"/>
          <p:cNvSpPr>
            <a:spLocks noChangeArrowheads="1"/>
          </p:cNvSpPr>
          <p:nvPr/>
        </p:nvSpPr>
        <p:spPr bwMode="auto">
          <a:xfrm>
            <a:off x="1901825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65" name="Oval 21"/>
          <p:cNvSpPr>
            <a:spLocks noChangeArrowheads="1"/>
          </p:cNvSpPr>
          <p:nvPr/>
        </p:nvSpPr>
        <p:spPr bwMode="auto">
          <a:xfrm>
            <a:off x="2889250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66" name="Oval 22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67" name="Oval 23"/>
          <p:cNvSpPr>
            <a:spLocks noChangeArrowheads="1"/>
          </p:cNvSpPr>
          <p:nvPr/>
        </p:nvSpPr>
        <p:spPr bwMode="auto">
          <a:xfrm>
            <a:off x="2889250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68" name="Oval 24"/>
          <p:cNvSpPr>
            <a:spLocks noChangeArrowheads="1"/>
          </p:cNvSpPr>
          <p:nvPr/>
        </p:nvSpPr>
        <p:spPr bwMode="auto">
          <a:xfrm>
            <a:off x="1901825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69" name="Oval 25"/>
          <p:cNvSpPr>
            <a:spLocks noChangeArrowheads="1"/>
          </p:cNvSpPr>
          <p:nvPr/>
        </p:nvSpPr>
        <p:spPr bwMode="auto">
          <a:xfrm>
            <a:off x="2398713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0" name="Oval 26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1" name="Oval 27"/>
          <p:cNvSpPr>
            <a:spLocks noChangeArrowheads="1"/>
          </p:cNvSpPr>
          <p:nvPr/>
        </p:nvSpPr>
        <p:spPr bwMode="auto">
          <a:xfrm>
            <a:off x="3379788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2" name="Oval 28"/>
          <p:cNvSpPr>
            <a:spLocks noChangeArrowheads="1"/>
          </p:cNvSpPr>
          <p:nvPr/>
        </p:nvSpPr>
        <p:spPr bwMode="auto">
          <a:xfrm>
            <a:off x="2398713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3" name="Oval 29"/>
          <p:cNvSpPr>
            <a:spLocks noChangeArrowheads="1"/>
          </p:cNvSpPr>
          <p:nvPr/>
        </p:nvSpPr>
        <p:spPr bwMode="auto">
          <a:xfrm>
            <a:off x="2398713" y="464502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4" name="Oval 30"/>
          <p:cNvSpPr>
            <a:spLocks noChangeArrowheads="1"/>
          </p:cNvSpPr>
          <p:nvPr/>
        </p:nvSpPr>
        <p:spPr bwMode="auto">
          <a:xfrm>
            <a:off x="1901825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5" name="Oval 31"/>
          <p:cNvSpPr>
            <a:spLocks noChangeArrowheads="1"/>
          </p:cNvSpPr>
          <p:nvPr/>
        </p:nvSpPr>
        <p:spPr bwMode="auto">
          <a:xfrm>
            <a:off x="1901825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6" name="Oval 32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7" name="Oval 33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8" name="Oval 34"/>
          <p:cNvSpPr>
            <a:spLocks noChangeArrowheads="1"/>
          </p:cNvSpPr>
          <p:nvPr/>
        </p:nvSpPr>
        <p:spPr bwMode="auto">
          <a:xfrm>
            <a:off x="1412875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79" name="Oval 35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0" name="Oval 36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1" name="Oval 37"/>
          <p:cNvSpPr>
            <a:spLocks noChangeArrowheads="1"/>
          </p:cNvSpPr>
          <p:nvPr/>
        </p:nvSpPr>
        <p:spPr bwMode="auto">
          <a:xfrm>
            <a:off x="1901825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2" name="Oval 38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3" name="Oval 39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4" name="Oval 40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5" name="Oval 41"/>
          <p:cNvSpPr>
            <a:spLocks noChangeArrowheads="1"/>
          </p:cNvSpPr>
          <p:nvPr/>
        </p:nvSpPr>
        <p:spPr bwMode="auto">
          <a:xfrm>
            <a:off x="1412875" y="464502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6" name="Oval 42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7" name="Oval 43"/>
          <p:cNvSpPr>
            <a:spLocks noChangeArrowheads="1"/>
          </p:cNvSpPr>
          <p:nvPr/>
        </p:nvSpPr>
        <p:spPr bwMode="auto">
          <a:xfrm>
            <a:off x="2398713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8" name="Oval 44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89" name="Oval 45"/>
          <p:cNvSpPr>
            <a:spLocks noChangeArrowheads="1"/>
          </p:cNvSpPr>
          <p:nvPr/>
        </p:nvSpPr>
        <p:spPr bwMode="auto">
          <a:xfrm>
            <a:off x="922338" y="419893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0" name="Oval 46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1" name="Oval 47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2" name="Oval 48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3" name="Oval 49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4" name="Oval 50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5" name="Oval 51"/>
          <p:cNvSpPr>
            <a:spLocks noChangeArrowheads="1"/>
          </p:cNvSpPr>
          <p:nvPr/>
        </p:nvSpPr>
        <p:spPr bwMode="auto">
          <a:xfrm>
            <a:off x="922338" y="5097463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6" name="Oval 52"/>
          <p:cNvSpPr>
            <a:spLocks noChangeArrowheads="1"/>
          </p:cNvSpPr>
          <p:nvPr/>
        </p:nvSpPr>
        <p:spPr bwMode="auto">
          <a:xfrm>
            <a:off x="1901825" y="509746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7" name="Oval 53"/>
          <p:cNvSpPr>
            <a:spLocks noChangeArrowheads="1"/>
          </p:cNvSpPr>
          <p:nvPr/>
        </p:nvSpPr>
        <p:spPr bwMode="auto">
          <a:xfrm>
            <a:off x="2398713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8" name="Oval 54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8999" name="Oval 55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0" name="Oval 56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1" name="Oval 57"/>
          <p:cNvSpPr>
            <a:spLocks noChangeArrowheads="1"/>
          </p:cNvSpPr>
          <p:nvPr/>
        </p:nvSpPr>
        <p:spPr bwMode="auto">
          <a:xfrm>
            <a:off x="2398713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2" name="Oval 58"/>
          <p:cNvSpPr>
            <a:spLocks noChangeArrowheads="1"/>
          </p:cNvSpPr>
          <p:nvPr/>
        </p:nvSpPr>
        <p:spPr bwMode="auto">
          <a:xfrm>
            <a:off x="2398713" y="464502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3" name="Oval 59"/>
          <p:cNvSpPr>
            <a:spLocks noChangeArrowheads="1"/>
          </p:cNvSpPr>
          <p:nvPr/>
        </p:nvSpPr>
        <p:spPr bwMode="auto">
          <a:xfrm>
            <a:off x="3379788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4" name="Oval 60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5" name="Oval 61"/>
          <p:cNvSpPr>
            <a:spLocks noChangeArrowheads="1"/>
          </p:cNvSpPr>
          <p:nvPr/>
        </p:nvSpPr>
        <p:spPr bwMode="auto">
          <a:xfrm>
            <a:off x="2398713" y="464502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6" name="Oval 62"/>
          <p:cNvSpPr>
            <a:spLocks noChangeArrowheads="1"/>
          </p:cNvSpPr>
          <p:nvPr/>
        </p:nvSpPr>
        <p:spPr bwMode="auto">
          <a:xfrm>
            <a:off x="2398713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7" name="Oval 63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8" name="Oval 64"/>
          <p:cNvSpPr>
            <a:spLocks noChangeArrowheads="1"/>
          </p:cNvSpPr>
          <p:nvPr/>
        </p:nvSpPr>
        <p:spPr bwMode="auto">
          <a:xfrm>
            <a:off x="922338" y="5097463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09" name="Oval 65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0" name="Oval 66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1" name="Oval 67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2" name="Oval 68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3" name="Oval 69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4" name="Oval 70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5" name="Oval 71"/>
          <p:cNvSpPr>
            <a:spLocks noChangeArrowheads="1"/>
          </p:cNvSpPr>
          <p:nvPr/>
        </p:nvSpPr>
        <p:spPr bwMode="auto">
          <a:xfrm>
            <a:off x="922338" y="4645025"/>
            <a:ext cx="79375" cy="77788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6" name="Oval 72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7" name="Oval 73"/>
          <p:cNvSpPr>
            <a:spLocks noChangeArrowheads="1"/>
          </p:cNvSpPr>
          <p:nvPr/>
        </p:nvSpPr>
        <p:spPr bwMode="auto">
          <a:xfrm>
            <a:off x="3379788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8" name="Oval 74"/>
          <p:cNvSpPr>
            <a:spLocks noChangeArrowheads="1"/>
          </p:cNvSpPr>
          <p:nvPr/>
        </p:nvSpPr>
        <p:spPr bwMode="auto">
          <a:xfrm>
            <a:off x="3379788" y="3292475"/>
            <a:ext cx="79375" cy="77788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19" name="Oval 75"/>
          <p:cNvSpPr>
            <a:spLocks noChangeArrowheads="1"/>
          </p:cNvSpPr>
          <p:nvPr/>
        </p:nvSpPr>
        <p:spPr bwMode="auto">
          <a:xfrm>
            <a:off x="922338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0" name="Oval 76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1" name="Oval 77"/>
          <p:cNvSpPr>
            <a:spLocks noChangeArrowheads="1"/>
          </p:cNvSpPr>
          <p:nvPr/>
        </p:nvSpPr>
        <p:spPr bwMode="auto">
          <a:xfrm>
            <a:off x="2398713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2" name="Oval 78"/>
          <p:cNvSpPr>
            <a:spLocks noChangeArrowheads="1"/>
          </p:cNvSpPr>
          <p:nvPr/>
        </p:nvSpPr>
        <p:spPr bwMode="auto">
          <a:xfrm>
            <a:off x="1901825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3" name="Oval 79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4" name="Oval 80"/>
          <p:cNvSpPr>
            <a:spLocks noChangeArrowheads="1"/>
          </p:cNvSpPr>
          <p:nvPr/>
        </p:nvSpPr>
        <p:spPr bwMode="auto">
          <a:xfrm>
            <a:off x="3379788" y="3744913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5" name="Oval 81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6" name="Oval 82"/>
          <p:cNvSpPr>
            <a:spLocks noChangeArrowheads="1"/>
          </p:cNvSpPr>
          <p:nvPr/>
        </p:nvSpPr>
        <p:spPr bwMode="auto">
          <a:xfrm>
            <a:off x="2889250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7" name="Oval 83"/>
          <p:cNvSpPr>
            <a:spLocks noChangeArrowheads="1"/>
          </p:cNvSpPr>
          <p:nvPr/>
        </p:nvSpPr>
        <p:spPr bwMode="auto">
          <a:xfrm>
            <a:off x="2398713" y="4198938"/>
            <a:ext cx="79375" cy="77787"/>
          </a:xfrm>
          <a:prstGeom prst="ellipse">
            <a:avLst/>
          </a:prstGeom>
          <a:solidFill>
            <a:srgbClr val="000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8" name="Oval 84"/>
          <p:cNvSpPr>
            <a:spLocks noChangeArrowheads="1"/>
          </p:cNvSpPr>
          <p:nvPr/>
        </p:nvSpPr>
        <p:spPr bwMode="auto">
          <a:xfrm>
            <a:off x="1901825" y="5551488"/>
            <a:ext cx="79375" cy="77787"/>
          </a:xfrm>
          <a:prstGeom prst="ellipse">
            <a:avLst/>
          </a:prstGeom>
          <a:solidFill>
            <a:srgbClr val="000080"/>
          </a:solidFill>
          <a:ln w="7938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9029" name="Line 85"/>
          <p:cNvSpPr>
            <a:spLocks noChangeShapeType="1"/>
          </p:cNvSpPr>
          <p:nvPr/>
        </p:nvSpPr>
        <p:spPr bwMode="auto">
          <a:xfrm flipV="1">
            <a:off x="1042988" y="2924175"/>
            <a:ext cx="2449512" cy="2592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9030" name="Rectangle 86"/>
          <p:cNvSpPr>
            <a:spLocks noChangeArrowheads="1"/>
          </p:cNvSpPr>
          <p:nvPr/>
        </p:nvSpPr>
        <p:spPr bwMode="auto">
          <a:xfrm>
            <a:off x="712788" y="5457825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339031" name="Rectangle 87"/>
          <p:cNvSpPr>
            <a:spLocks noChangeArrowheads="1"/>
          </p:cNvSpPr>
          <p:nvPr/>
        </p:nvSpPr>
        <p:spPr bwMode="auto">
          <a:xfrm>
            <a:off x="712788" y="50038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39032" name="Rectangle 88"/>
          <p:cNvSpPr>
            <a:spLocks noChangeArrowheads="1"/>
          </p:cNvSpPr>
          <p:nvPr/>
        </p:nvSpPr>
        <p:spPr bwMode="auto">
          <a:xfrm>
            <a:off x="712788" y="455136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39033" name="Rectangle 89"/>
          <p:cNvSpPr>
            <a:spLocks noChangeArrowheads="1"/>
          </p:cNvSpPr>
          <p:nvPr/>
        </p:nvSpPr>
        <p:spPr bwMode="auto">
          <a:xfrm>
            <a:off x="712788" y="4105275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339034" name="Rectangle 90"/>
          <p:cNvSpPr>
            <a:spLocks noChangeArrowheads="1"/>
          </p:cNvSpPr>
          <p:nvPr/>
        </p:nvSpPr>
        <p:spPr bwMode="auto">
          <a:xfrm>
            <a:off x="712788" y="3652838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339035" name="Rectangle 91"/>
          <p:cNvSpPr>
            <a:spLocks noChangeArrowheads="1"/>
          </p:cNvSpPr>
          <p:nvPr/>
        </p:nvSpPr>
        <p:spPr bwMode="auto">
          <a:xfrm>
            <a:off x="712788" y="31988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339036" name="Rectangle 92"/>
          <p:cNvSpPr>
            <a:spLocks noChangeArrowheads="1"/>
          </p:cNvSpPr>
          <p:nvPr/>
        </p:nvSpPr>
        <p:spPr bwMode="auto">
          <a:xfrm>
            <a:off x="909638" y="565626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  <p:sp>
        <p:nvSpPr>
          <p:cNvPr id="339037" name="Rectangle 93"/>
          <p:cNvSpPr>
            <a:spLocks noChangeArrowheads="1"/>
          </p:cNvSpPr>
          <p:nvPr/>
        </p:nvSpPr>
        <p:spPr bwMode="auto">
          <a:xfrm>
            <a:off x="1400175" y="565626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39038" name="Rectangle 94"/>
          <p:cNvSpPr>
            <a:spLocks noChangeArrowheads="1"/>
          </p:cNvSpPr>
          <p:nvPr/>
        </p:nvSpPr>
        <p:spPr bwMode="auto">
          <a:xfrm>
            <a:off x="1889125" y="565626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39039" name="Rectangle 95"/>
          <p:cNvSpPr>
            <a:spLocks noChangeArrowheads="1"/>
          </p:cNvSpPr>
          <p:nvPr/>
        </p:nvSpPr>
        <p:spPr bwMode="auto">
          <a:xfrm>
            <a:off x="2386013" y="565626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339040" name="Rectangle 96"/>
          <p:cNvSpPr>
            <a:spLocks noChangeArrowheads="1"/>
          </p:cNvSpPr>
          <p:nvPr/>
        </p:nvSpPr>
        <p:spPr bwMode="auto">
          <a:xfrm>
            <a:off x="2876550" y="565626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339041" name="Rectangle 97"/>
          <p:cNvSpPr>
            <a:spLocks noChangeArrowheads="1"/>
          </p:cNvSpPr>
          <p:nvPr/>
        </p:nvSpPr>
        <p:spPr bwMode="auto">
          <a:xfrm>
            <a:off x="3367088" y="565626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339042" name="Rectangle 98"/>
          <p:cNvSpPr>
            <a:spLocks noChangeArrowheads="1"/>
          </p:cNvSpPr>
          <p:nvPr/>
        </p:nvSpPr>
        <p:spPr bwMode="auto">
          <a:xfrm>
            <a:off x="1203325" y="6019800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b="1">
                <a:solidFill>
                  <a:schemeClr val="tx1"/>
                </a:solidFill>
                <a:latin typeface="Arial" charset="0"/>
              </a:rPr>
              <a:t>Novel Object score 2</a:t>
            </a:r>
          </a:p>
        </p:txBody>
      </p:sp>
      <p:sp>
        <p:nvSpPr>
          <p:cNvPr id="339043" name="Rectangle 99"/>
          <p:cNvSpPr>
            <a:spLocks noChangeArrowheads="1"/>
          </p:cNvSpPr>
          <p:nvPr/>
        </p:nvSpPr>
        <p:spPr bwMode="auto">
          <a:xfrm rot="16200000">
            <a:off x="-748506" y="4306094"/>
            <a:ext cx="2468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b="1">
                <a:solidFill>
                  <a:schemeClr val="tx1"/>
                </a:solidFill>
                <a:latin typeface="Arial" charset="0"/>
              </a:rPr>
              <a:t>Novel object score 1</a:t>
            </a:r>
          </a:p>
        </p:txBody>
      </p:sp>
      <p:pic>
        <p:nvPicPr>
          <p:cNvPr id="339048" name="Picture 104" descr="bat_strekmooi"/>
          <p:cNvPicPr>
            <a:picLocks noChangeAspect="1" noChangeArrowheads="1"/>
          </p:cNvPicPr>
          <p:nvPr/>
        </p:nvPicPr>
        <p:blipFill>
          <a:blip r:embed="rId3" cstate="email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2046288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049" name="Picture 105" descr="pp_pik"/>
          <p:cNvPicPr>
            <a:picLocks noChangeAspect="1" noChangeArrowheads="1"/>
          </p:cNvPicPr>
          <p:nvPr/>
        </p:nvPicPr>
        <p:blipFill>
          <a:blip r:embed="rId4" cstate="email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8650"/>
            <a:ext cx="270033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050" name="Text Box 106"/>
          <p:cNvSpPr txBox="1">
            <a:spLocks noChangeArrowheads="1"/>
          </p:cNvSpPr>
          <p:nvPr/>
        </p:nvSpPr>
        <p:spPr bwMode="auto">
          <a:xfrm>
            <a:off x="269875" y="6545263"/>
            <a:ext cx="4608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6600"/>
                </a:solidFill>
              </a:rPr>
              <a:t>Verbeek </a:t>
            </a:r>
            <a:r>
              <a:rPr lang="en-GB" sz="1800" i="1">
                <a:solidFill>
                  <a:srgbClr val="006600"/>
                </a:solidFill>
              </a:rPr>
              <a:t>et al. </a:t>
            </a:r>
            <a:r>
              <a:rPr lang="en-GB" sz="1800">
                <a:solidFill>
                  <a:srgbClr val="006600"/>
                </a:solidFill>
              </a:rPr>
              <a:t>1994. Animal behaviour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533400"/>
            <a:ext cx="7772400" cy="1143000"/>
          </a:xfrm>
        </p:spPr>
        <p:txBody>
          <a:bodyPr/>
          <a:lstStyle/>
          <a:p>
            <a:r>
              <a:rPr lang="en-GB" dirty="0" err="1" smtClean="0"/>
              <a:t>Consistentie</a:t>
            </a:r>
            <a:r>
              <a:rPr lang="en-GB" dirty="0" smtClean="0"/>
              <a:t> in </a:t>
            </a:r>
            <a:r>
              <a:rPr lang="en-GB" dirty="0" err="1" smtClean="0"/>
              <a:t>gedrag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678102"/>
      </p:ext>
    </p:extLst>
  </p:cSld>
  <p:clrMapOvr>
    <a:masterClrMapping/>
  </p:clrMapOvr>
  <p:transition advTm="3334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772400" cy="461624"/>
          </a:xfrm>
          <a:noFill/>
          <a:ln/>
        </p:spPr>
        <p:txBody>
          <a:bodyPr lIns="91403" tIns="45700" rIns="91403" bIns="45700" anchor="t">
            <a:spAutoFit/>
          </a:bodyPr>
          <a:lstStyle/>
          <a:p>
            <a:r>
              <a:rPr lang="nl-NL" sz="2400" dirty="0" smtClean="0">
                <a:solidFill>
                  <a:schemeClr val="tx1"/>
                </a:solidFill>
                <a:latin typeface="Lucida Sans Unicode"/>
                <a:cs typeface="Lucida Sans Unicode"/>
              </a:rPr>
              <a:t>Consistentie van het gedrag over langere tijd</a:t>
            </a:r>
            <a:endParaRPr lang="nl-NL" sz="2400" dirty="0">
              <a:solidFill>
                <a:schemeClr val="tx1"/>
              </a:solidFill>
              <a:latin typeface="Lucida Sans Unicode"/>
              <a:cs typeface="Lucida Sans Unicode"/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0" y="6581001"/>
            <a:ext cx="4643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 err="1">
                <a:latin typeface="Comic Sans MS" charset="0"/>
              </a:rPr>
              <a:t>Carere</a:t>
            </a:r>
            <a:r>
              <a:rPr lang="en-US" sz="1200" dirty="0">
                <a:latin typeface="Comic Sans MS" charset="0"/>
              </a:rPr>
              <a:t> </a:t>
            </a:r>
            <a:r>
              <a:rPr lang="en-US" sz="1200" i="1" dirty="0">
                <a:latin typeface="Comic Sans MS" charset="0"/>
              </a:rPr>
              <a:t>et al.</a:t>
            </a:r>
            <a:r>
              <a:rPr lang="en-US" sz="1200" dirty="0">
                <a:latin typeface="Comic Sans MS" charset="0"/>
              </a:rPr>
              <a:t> 2005. Animal </a:t>
            </a:r>
            <a:r>
              <a:rPr lang="en-US" sz="1200" dirty="0" err="1">
                <a:latin typeface="Comic Sans MS" charset="0"/>
              </a:rPr>
              <a:t>Behaviour</a:t>
            </a:r>
            <a:endParaRPr lang="en-US" sz="1200" dirty="0">
              <a:latin typeface="Comic Sans MS" charset="0"/>
            </a:endParaRPr>
          </a:p>
        </p:txBody>
      </p:sp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4488" y="1628775"/>
            <a:ext cx="6408737" cy="4557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1042988" y="1643063"/>
            <a:ext cx="576262" cy="453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 rot="16200000">
            <a:off x="-511175" y="2890838"/>
            <a:ext cx="3816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800" dirty="0" err="1" smtClean="0">
                <a:solidFill>
                  <a:srgbClr val="000000"/>
                </a:solidFill>
                <a:latin typeface="Times New Roman" charset="0"/>
              </a:rPr>
              <a:t>Exploratie</a:t>
            </a:r>
            <a:r>
              <a:rPr lang="en-GB" sz="28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Times New Roman" charset="0"/>
              </a:rPr>
              <a:t>score</a:t>
            </a:r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2117725" y="1917700"/>
            <a:ext cx="576262" cy="490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67500" y="1828800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 descr="VREEMDE RUIMTE2"/>
          <p:cNvPicPr>
            <a:picLocks noChangeAspect="1" noChangeArrowheads="1"/>
          </p:cNvPicPr>
          <p:nvPr/>
        </p:nvPicPr>
        <p:blipFill>
          <a:blip r:embed="rId4" cstate="email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82" y="1795376"/>
            <a:ext cx="1484314" cy="11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39750" y="1103313"/>
            <a:ext cx="6553200" cy="3925887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 sz="2400" dirty="0" smtClean="0">
              <a:solidFill>
                <a:srgbClr val="0000F0"/>
              </a:solidFill>
              <a:latin typeface="Lucida Sans Unicode" pitchFamily="34" charset="0"/>
              <a:ea typeface="ＭＳ Ｐゴシック" charset="-128"/>
              <a:cs typeface="Arial" charset="0"/>
            </a:endParaRP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Risico nemen na verjagen</a:t>
            </a: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Agressiviteit</a:t>
            </a: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Dominantie</a:t>
            </a: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Leergedrag</a:t>
            </a: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Vasthoudendheid</a:t>
            </a:r>
          </a:p>
          <a:p>
            <a:pPr eaLnBrk="0" hangingPunct="0"/>
            <a:r>
              <a:rPr lang="nl-NL" sz="2400" dirty="0" smtClean="0">
                <a:solidFill>
                  <a:srgbClr val="0000F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Zang</a:t>
            </a:r>
          </a:p>
          <a:p>
            <a:pPr eaLnBrk="0" hangingPunct="0"/>
            <a:endParaRPr lang="nl-NL" sz="2400" dirty="0" smtClean="0">
              <a:solidFill>
                <a:srgbClr val="000066"/>
              </a:solidFill>
              <a:latin typeface="Lucida Sans Unicode" pitchFamily="34" charset="0"/>
              <a:ea typeface="ＭＳ Ｐゴシック" charset="-128"/>
              <a:cs typeface="Arial" charset="0"/>
            </a:endParaRPr>
          </a:p>
          <a:p>
            <a:pPr eaLnBrk="0" hangingPunct="0"/>
            <a:r>
              <a:rPr lang="nl-NL" sz="2400" dirty="0" smtClean="0">
                <a:solidFill>
                  <a:srgbClr val="00800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Immunologie</a:t>
            </a:r>
          </a:p>
          <a:p>
            <a:pPr eaLnBrk="0" hangingPunct="0"/>
            <a:r>
              <a:rPr lang="nl-NL" sz="2400" dirty="0" smtClean="0">
                <a:solidFill>
                  <a:srgbClr val="008000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Hormoonlevels</a:t>
            </a:r>
          </a:p>
          <a:p>
            <a:pPr eaLnBrk="0" hangingPunct="0"/>
            <a:endParaRPr lang="nl-NL" sz="2400" dirty="0">
              <a:solidFill>
                <a:srgbClr val="008000"/>
              </a:solidFill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  <p:pic>
        <p:nvPicPr>
          <p:cNvPr id="34819" name="Picture 5" descr="KOOLMEES"/>
          <p:cNvPicPr>
            <a:picLocks noChangeAspect="1" noChangeArrowheads="1"/>
          </p:cNvPicPr>
          <p:nvPr/>
        </p:nvPicPr>
        <p:blipFill>
          <a:blip r:embed="rId3"/>
          <a:srcRect l="31250" t="22223" r="16667" b="3889"/>
          <a:stretch>
            <a:fillRect/>
          </a:stretch>
        </p:blipFill>
        <p:spPr bwMode="auto">
          <a:xfrm>
            <a:off x="5700713" y="1560513"/>
            <a:ext cx="28352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NL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Gecorreleerd met </a:t>
            </a:r>
            <a:r>
              <a:rPr lang="nl-NL" sz="2400" dirty="0" smtClean="0">
                <a:solidFill>
                  <a:schemeClr val="accent1">
                    <a:lumMod val="50000"/>
                  </a:schemeClr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gedrag</a:t>
            </a:r>
            <a:r>
              <a:rPr lang="nl-NL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en </a:t>
            </a:r>
            <a:r>
              <a:rPr lang="nl-NL" sz="2400" dirty="0" smtClean="0">
                <a:solidFill>
                  <a:srgbClr val="68B11C"/>
                </a:solidFill>
                <a:latin typeface="Lucida Sans Unicode" pitchFamily="34" charset="0"/>
                <a:ea typeface="ＭＳ Ｐゴシック" charset="-128"/>
                <a:cs typeface="Arial" charset="0"/>
              </a:rPr>
              <a:t>fysiologie</a:t>
            </a:r>
            <a:r>
              <a:rPr lang="nl-NL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:</a:t>
            </a:r>
            <a:endParaRPr lang="nl-NL" sz="2400" dirty="0"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0" y="5334000"/>
            <a:ext cx="929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2400" smtClean="0">
              <a:solidFill>
                <a:srgbClr val="FF0000"/>
              </a:solidFill>
              <a:latin typeface="Lucida Sans Unicode" pitchFamily="34" charset="0"/>
              <a:ea typeface="ＭＳ Ｐゴシック" charset="-128"/>
            </a:endParaRPr>
          </a:p>
          <a:p>
            <a:r>
              <a:rPr lang="nl-NL" sz="2400" smtClean="0">
                <a:latin typeface="Lucida Sans Unicode" pitchFamily="34" charset="0"/>
                <a:ea typeface="ＭＳ Ｐゴシック" charset="-128"/>
              </a:rPr>
              <a:t>Dus: </a:t>
            </a:r>
          </a:p>
          <a:p>
            <a:pPr marL="342900" indent="-342900">
              <a:buFontTx/>
              <a:buChar char="-"/>
            </a:pPr>
            <a:r>
              <a:rPr lang="nl-NL" sz="2400" smtClean="0">
                <a:latin typeface="Lucida Sans Unicode" pitchFamily="34" charset="0"/>
                <a:ea typeface="ＭＳ Ｐゴシック" charset="-128"/>
              </a:rPr>
              <a:t>exploratief gedrag zegt iets over individuele verschillen</a:t>
            </a:r>
          </a:p>
          <a:p>
            <a:pPr marL="342900" indent="-342900">
              <a:buFontTx/>
              <a:buChar char="-"/>
            </a:pPr>
            <a:r>
              <a:rPr lang="nl-NL" sz="2400" smtClean="0">
                <a:latin typeface="Lucida Sans Unicode" pitchFamily="34" charset="0"/>
                <a:ea typeface="ＭＳ Ｐゴシック" charset="-128"/>
              </a:rPr>
              <a:t>Kunnen we gebruiken als maat voor persoonlijkheid</a:t>
            </a:r>
          </a:p>
          <a:p>
            <a:endParaRPr lang="nl-NL" sz="2400">
              <a:solidFill>
                <a:srgbClr val="FF0000"/>
              </a:solidFill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5580063" y="6381750"/>
            <a:ext cx="25209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 b="1">
                <a:latin typeface="Calibri" pitchFamily="34" charset="0"/>
              </a:rPr>
              <a:t>Netherlands Institute of Ecology (NIOO-KNAW)</a:t>
            </a:r>
          </a:p>
        </p:txBody>
      </p:sp>
      <p:pic>
        <p:nvPicPr>
          <p:cNvPr id="34824" name="Afbeelding 4" descr="nioologoPSgr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6381750"/>
            <a:ext cx="4302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70610 Westerheide Koolmees 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25200" cy="800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705600" y="65389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Foto: Koos Dansen</a:t>
            </a:r>
          </a:p>
        </p:txBody>
      </p:sp>
      <p:sp>
        <p:nvSpPr>
          <p:cNvPr id="2253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22225" y="-242888"/>
            <a:ext cx="8540750" cy="1143001"/>
          </a:xfrm>
          <a:noFill/>
          <a:ln/>
        </p:spPr>
        <p:txBody>
          <a:bodyPr/>
          <a:lstStyle/>
          <a:p>
            <a:pPr algn="l"/>
            <a:r>
              <a:rPr lang="en-GB" sz="4800" dirty="0" err="1" smtClean="0">
                <a:solidFill>
                  <a:schemeClr val="bg1"/>
                </a:solidFill>
              </a:rPr>
              <a:t>Deze</a:t>
            </a:r>
            <a:r>
              <a:rPr lang="en-GB" sz="4800" dirty="0" smtClean="0">
                <a:solidFill>
                  <a:schemeClr val="bg1"/>
                </a:solidFill>
              </a:rPr>
              <a:t> </a:t>
            </a:r>
            <a:r>
              <a:rPr lang="en-GB" sz="4800" dirty="0" err="1" smtClean="0">
                <a:solidFill>
                  <a:schemeClr val="bg1"/>
                </a:solidFill>
              </a:rPr>
              <a:t>lezing</a:t>
            </a:r>
            <a:endParaRPr lang="en-GB" sz="4800" dirty="0" smtClean="0">
              <a:solidFill>
                <a:schemeClr val="bg1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14387" y="1066086"/>
            <a:ext cx="8558213" cy="48320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9263" indent="-449263" defTabSz="711200" eaLnBrk="0" hangingPunct="0">
              <a:spcBef>
                <a:spcPct val="50000"/>
              </a:spcBef>
              <a:tabLst>
                <a:tab pos="1436688" algn="l"/>
                <a:tab pos="1887538" algn="l"/>
              </a:tabLst>
            </a:pPr>
            <a:r>
              <a:rPr lang="nl-NL" sz="28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Variatie</a:t>
            </a:r>
            <a:endParaRPr lang="nl-NL" sz="2400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449263" indent="-449263" defTabSz="711200">
              <a:tabLst>
                <a:tab pos="1436688" algn="l"/>
                <a:tab pos="1887538" algn="l"/>
              </a:tabLst>
            </a:pPr>
            <a:endParaRPr lang="nl-NL" sz="2800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449263" indent="-449263" defTabSz="711200">
              <a:tabLst>
                <a:tab pos="1436688" algn="l"/>
                <a:tab pos="1887538" algn="l"/>
              </a:tabLst>
            </a:pPr>
            <a:r>
              <a:rPr lang="nl-NL" sz="28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Persoonlijkheid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Concept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Geschiedenis 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Studie systeem</a:t>
            </a:r>
          </a:p>
          <a:p>
            <a:pPr marL="449263" indent="-449263" defTabSz="711200" eaLnBrk="0" hangingPunct="0">
              <a:spcBef>
                <a:spcPct val="100000"/>
              </a:spcBef>
              <a:tabLst>
                <a:tab pos="1436688" algn="l"/>
                <a:tab pos="1887538" algn="l"/>
              </a:tabLst>
            </a:pPr>
            <a:r>
              <a:rPr lang="nl-NL" sz="28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Oorzaken &amp; Gevolgen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Genetisch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Omgeving </a:t>
            </a: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r>
              <a:rPr lang="nl-NL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Fitness</a:t>
            </a:r>
            <a:endParaRPr lang="nl-NL" sz="24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812800" lvl="1" indent="-82550" defTabSz="711200" eaLnBrk="0" hangingPunct="0">
              <a:buFontTx/>
              <a:buChar char="•"/>
              <a:tabLst>
                <a:tab pos="1436688" algn="l"/>
                <a:tab pos="1887538" algn="l"/>
              </a:tabLst>
            </a:pPr>
            <a:endParaRPr lang="nl-NL" sz="2400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tartle"/>
          <p:cNvPicPr>
            <a:picLocks noChangeAspect="1" noChangeArrowheads="1"/>
          </p:cNvPicPr>
          <p:nvPr/>
        </p:nvPicPr>
        <p:blipFill>
          <a:blip r:embed="rId2" cstate="email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3" name="Group 4"/>
          <p:cNvGrpSpPr>
            <a:grpSpLocks/>
          </p:cNvGrpSpPr>
          <p:nvPr/>
        </p:nvGrpSpPr>
        <p:grpSpPr bwMode="auto">
          <a:xfrm>
            <a:off x="468313" y="1773238"/>
            <a:ext cx="2005012" cy="1935162"/>
            <a:chOff x="295" y="1117"/>
            <a:chExt cx="1263" cy="1219"/>
          </a:xfrm>
        </p:grpSpPr>
        <p:pic>
          <p:nvPicPr>
            <p:cNvPr id="66569" name="Picture 5" descr="MVC-009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389"/>
              <a:ext cx="1263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0" name="Line 6"/>
            <p:cNvSpPr>
              <a:spLocks noChangeShapeType="1"/>
            </p:cNvSpPr>
            <p:nvPr/>
          </p:nvSpPr>
          <p:spPr bwMode="auto">
            <a:xfrm>
              <a:off x="657" y="1117"/>
              <a:ext cx="211" cy="382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8313" y="1773238"/>
            <a:ext cx="2011362" cy="1943100"/>
            <a:chOff x="295" y="1117"/>
            <a:chExt cx="1267" cy="1224"/>
          </a:xfrm>
        </p:grpSpPr>
        <p:pic>
          <p:nvPicPr>
            <p:cNvPr id="66567" name="Picture 8" descr="MVC-008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402"/>
              <a:ext cx="1267" cy="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Line 9"/>
            <p:cNvSpPr>
              <a:spLocks noChangeShapeType="1"/>
            </p:cNvSpPr>
            <p:nvPr/>
          </p:nvSpPr>
          <p:spPr bwMode="auto">
            <a:xfrm>
              <a:off x="657" y="1117"/>
              <a:ext cx="211" cy="382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66565" name="Line 10"/>
          <p:cNvSpPr>
            <a:spLocks noChangeShapeType="1"/>
          </p:cNvSpPr>
          <p:nvPr/>
        </p:nvSpPr>
        <p:spPr bwMode="auto">
          <a:xfrm>
            <a:off x="468313" y="2060575"/>
            <a:ext cx="790575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6" name="Rectangle 3"/>
          <p:cNvSpPr>
            <a:spLocks noChangeArrowheads="1"/>
          </p:cNvSpPr>
          <p:nvPr/>
        </p:nvSpPr>
        <p:spPr bwMode="auto">
          <a:xfrm>
            <a:off x="0" y="-14288"/>
            <a:ext cx="9144000" cy="519113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nl-NL" sz="2800">
                <a:solidFill>
                  <a:schemeClr val="bg1"/>
                </a:solidFill>
                <a:cs typeface="Arial" charset="0"/>
              </a:rPr>
              <a:t>Risico gedrag</a:t>
            </a:r>
          </a:p>
        </p:txBody>
      </p:sp>
    </p:spTree>
    <p:extLst>
      <p:ext uri="{BB962C8B-B14F-4D97-AF65-F5344CB8AC3E}">
        <p14:creationId xmlns:p14="http://schemas.microsoft.com/office/powerpoint/2010/main" val="25138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Comic Sans MS" charset="0"/>
              <a:cs typeface="Arial" charset="0"/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304800" y="1335088"/>
            <a:ext cx="8964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Onderliggende mechanismen</a:t>
            </a:r>
          </a:p>
          <a:p>
            <a:pPr marL="993775" lvl="1" indent="-460375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FF0000"/>
                </a:solidFill>
                <a:ea typeface="Arial" charset="0"/>
                <a:cs typeface="Arial" charset="0"/>
              </a:rPr>
              <a:t>Genetisch</a:t>
            </a:r>
            <a:r>
              <a:rPr lang="nl-NL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: Van Oers &amp; Mueller 2010, </a:t>
            </a:r>
            <a:r>
              <a:rPr lang="nl-NL" sz="1200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Physiologisch</a:t>
            </a:r>
            <a:r>
              <a:rPr lang="nl-NL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: Jaap Koolhaas</a:t>
            </a:r>
            <a:endParaRPr lang="nl-NL" sz="12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Omgeving</a:t>
            </a:r>
          </a:p>
          <a:p>
            <a:pPr marL="536575" indent="-3175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Stamps</a:t>
            </a: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&amp; Groothuis 2010, </a:t>
            </a:r>
            <a:r>
              <a:rPr lang="nl-NL" sz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Trillmich</a:t>
            </a: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&amp; Hudson 2011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nl-NL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Fitness consequenties</a:t>
            </a:r>
          </a:p>
          <a:p>
            <a:pPr marL="534988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Reale</a:t>
            </a: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et al. 2010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endParaRPr lang="nl-NL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defRPr/>
            </a:pPr>
            <a:endParaRPr lang="nl-NL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6" name="Picture 7" descr="nestbox young_k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7000"/>
            <a:ext cx="34972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Great ti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7000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304800" y="42545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 err="1" smtClean="0">
                <a:cs typeface="Arial" charset="0"/>
              </a:rPr>
              <a:t>Waarom</a:t>
            </a:r>
            <a:r>
              <a:rPr lang="en-GB" sz="2400" dirty="0" smtClean="0">
                <a:cs typeface="Arial" charset="0"/>
              </a:rPr>
              <a:t> is </a:t>
            </a:r>
            <a:r>
              <a:rPr lang="en-GB" sz="2400" dirty="0" err="1" smtClean="0">
                <a:cs typeface="Arial" charset="0"/>
              </a:rPr>
              <a:t>er</a:t>
            </a:r>
            <a:r>
              <a:rPr lang="en-GB" sz="2400" dirty="0" smtClean="0">
                <a:cs typeface="Arial" charset="0"/>
              </a:rPr>
              <a:t> </a:t>
            </a:r>
            <a:r>
              <a:rPr lang="en-GB" sz="2400" dirty="0" err="1" smtClean="0">
                <a:cs typeface="Arial" charset="0"/>
              </a:rPr>
              <a:t>variatie</a:t>
            </a:r>
            <a:r>
              <a:rPr lang="en-GB" sz="2400" dirty="0" smtClean="0">
                <a:cs typeface="Arial" charset="0"/>
              </a:rPr>
              <a:t> in </a:t>
            </a:r>
            <a:r>
              <a:rPr lang="en-GB" sz="2400" dirty="0" err="1" smtClean="0">
                <a:cs typeface="Arial" charset="0"/>
              </a:rPr>
              <a:t>persoonlijkheid</a:t>
            </a:r>
            <a:r>
              <a:rPr lang="en-GB" sz="2400" dirty="0" smtClean="0">
                <a:cs typeface="Arial" charset="0"/>
              </a:rPr>
              <a:t>?</a:t>
            </a:r>
            <a:endParaRPr lang="en-GB" sz="2400" dirty="0">
              <a:cs typeface="Arial" charset="0"/>
            </a:endParaRPr>
          </a:p>
        </p:txBody>
      </p:sp>
      <p:sp>
        <p:nvSpPr>
          <p:cNvPr id="18439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endParaRPr lang="en-GB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GB" sz="3200" dirty="0" err="1" smtClean="0">
                <a:effectLst/>
                <a:latin typeface="Lucida Sans Unicode" charset="0"/>
              </a:rPr>
              <a:t>Gedrag</a:t>
            </a:r>
            <a:r>
              <a:rPr lang="en-GB" sz="3200" dirty="0" smtClean="0">
                <a:effectLst/>
                <a:latin typeface="Lucida Sans Unicode" charset="0"/>
              </a:rPr>
              <a:t> van Kees </a:t>
            </a:r>
            <a:r>
              <a:rPr lang="en-GB" sz="3200" dirty="0">
                <a:effectLst/>
                <a:latin typeface="Lucida Sans Unicode" charset="0"/>
              </a:rPr>
              <a:t>van Oers</a:t>
            </a:r>
            <a:endParaRPr lang="en-GB" sz="3200" dirty="0">
              <a:solidFill>
                <a:srgbClr val="FF0000"/>
              </a:solidFill>
              <a:effectLst/>
              <a:latin typeface="Lucida Sans Unicode" charset="0"/>
            </a:endParaRPr>
          </a:p>
        </p:txBody>
      </p:sp>
      <p:pic>
        <p:nvPicPr>
          <p:cNvPr id="43011" name="Picture 3" descr="kees_verrekijk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28194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DSCF097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8956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kees' favourite bezighei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229393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Kees kralek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27543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3" descr="grasmus 200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576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546850" y="-304800"/>
            <a:ext cx="8540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2800" dirty="0" err="1" smtClean="0">
                <a:effectLst/>
                <a:latin typeface="Lucida Sans Unicode" charset="0"/>
              </a:rPr>
              <a:t>Mijn</a:t>
            </a:r>
            <a:r>
              <a:rPr lang="en-US" sz="2800" dirty="0" smtClean="0">
                <a:effectLst/>
                <a:latin typeface="Lucida Sans Unicode" charset="0"/>
              </a:rPr>
              <a:t> 2 </a:t>
            </a:r>
            <a:r>
              <a:rPr lang="en-US" sz="2800" dirty="0" err="1" smtClean="0">
                <a:effectLst/>
                <a:latin typeface="Lucida Sans Unicode" charset="0"/>
              </a:rPr>
              <a:t>zoons</a:t>
            </a:r>
            <a:endParaRPr lang="en-US" sz="2800" dirty="0">
              <a:effectLst/>
              <a:latin typeface="Lucida Sans Unicode" charset="0"/>
            </a:endParaRPr>
          </a:p>
        </p:txBody>
      </p:sp>
      <p:pic>
        <p:nvPicPr>
          <p:cNvPr id="44035" name="Picture 3" descr="DSCF525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352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SCF52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4082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bjoern verrekijk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51300"/>
            <a:ext cx="37338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DSCF525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"/>
            <a:ext cx="38433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DSCF525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21182" r="23456" b="32216"/>
          <a:stretch>
            <a:fillRect/>
          </a:stretch>
        </p:blipFill>
        <p:spPr bwMode="auto">
          <a:xfrm>
            <a:off x="0" y="4600575"/>
            <a:ext cx="2667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2667000" y="56388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9pPr>
          </a:lstStyle>
          <a:p>
            <a:pPr eaLnBrk="1" hangingPunct="1"/>
            <a:r>
              <a:rPr lang="en-US" sz="1400" b="1" dirty="0" err="1" smtClean="0">
                <a:solidFill>
                  <a:srgbClr val="FF0000"/>
                </a:solidFill>
                <a:effectLst/>
                <a:latin typeface="Lucida Sans Unicode" charset="0"/>
              </a:rPr>
              <a:t>Gedrag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Lucida Sans Unicode" charset="0"/>
              </a:rPr>
              <a:t> is </a:t>
            </a:r>
            <a:r>
              <a:rPr lang="en-US" sz="1400" b="1" dirty="0" err="1" smtClean="0">
                <a:solidFill>
                  <a:srgbClr val="FF0000"/>
                </a:solidFill>
                <a:effectLst/>
                <a:latin typeface="Lucida Sans Unicode" charset="0"/>
              </a:rPr>
              <a:t>erfelijk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Lucida Sans Unicode" charset="0"/>
              </a:rPr>
              <a:t> maar………</a:t>
            </a:r>
            <a:endParaRPr lang="en-US" sz="1400" b="1" dirty="0">
              <a:solidFill>
                <a:srgbClr val="FF0000"/>
              </a:solidFill>
              <a:effectLst/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2164804" cy="3200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609600"/>
            <a:ext cx="4521199" cy="32004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09600"/>
            <a:ext cx="2248930" cy="32004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9360"/>
            <a:ext cx="2185358" cy="3088640"/>
          </a:xfrm>
          <a:prstGeom prst="rect">
            <a:avLst/>
          </a:prstGeom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38400" y="4267200"/>
            <a:ext cx="6705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nl-NL" sz="2800" smtClean="0">
                <a:effectLst/>
                <a:latin typeface="Lucida Sans Unicode" charset="0"/>
              </a:rPr>
              <a:t>Kunstmatige selectie:</a:t>
            </a:r>
            <a:br>
              <a:rPr lang="nl-NL" sz="2800" smtClean="0">
                <a:effectLst/>
                <a:latin typeface="Lucida Sans Unicode" charset="0"/>
              </a:rPr>
            </a:br>
            <a:r>
              <a:rPr lang="nl-NL" sz="2800" smtClean="0">
                <a:effectLst/>
                <a:latin typeface="Lucida Sans Unicode" charset="0"/>
              </a:rPr>
              <a:t/>
            </a:r>
            <a:br>
              <a:rPr lang="nl-NL" sz="2800" smtClean="0">
                <a:effectLst/>
                <a:latin typeface="Lucida Sans Unicode" charset="0"/>
              </a:rPr>
            </a:br>
            <a:r>
              <a:rPr lang="nl-NL" sz="2800" smtClean="0">
                <a:effectLst/>
                <a:latin typeface="Lucida Sans Unicode" charset="0"/>
              </a:rPr>
              <a:t>- extreme fenotypes</a:t>
            </a:r>
            <a:br>
              <a:rPr lang="nl-NL" sz="2800" smtClean="0">
                <a:effectLst/>
                <a:latin typeface="Lucida Sans Unicode" charset="0"/>
              </a:rPr>
            </a:br>
            <a:r>
              <a:rPr lang="nl-NL" sz="2800" smtClean="0">
                <a:effectLst/>
                <a:latin typeface="Lucida Sans Unicode" charset="0"/>
              </a:rPr>
              <a:t>- genetische achtergrond</a:t>
            </a:r>
            <a:endParaRPr lang="nl-NL" sz="2800">
              <a:effectLst/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5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chlüpf2"/>
          <p:cNvPicPr>
            <a:picLocks noChangeAspect="1" noChangeArrowheads="1"/>
          </p:cNvPicPr>
          <p:nvPr/>
        </p:nvPicPr>
        <p:blipFill>
          <a:blip r:embed="rId2">
            <a:lum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09588"/>
            <a:ext cx="98298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 descr="3_kooitjes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38275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jong_9dag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5738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AutoShape 5"/>
          <p:cNvSpPr>
            <a:spLocks noChangeArrowheads="1"/>
          </p:cNvSpPr>
          <p:nvPr/>
        </p:nvSpPr>
        <p:spPr bwMode="auto">
          <a:xfrm rot="16200000" flipH="1">
            <a:off x="7353300" y="3457575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22214" name="AutoShape 6"/>
          <p:cNvSpPr>
            <a:spLocks noChangeArrowheads="1"/>
          </p:cNvSpPr>
          <p:nvPr/>
        </p:nvSpPr>
        <p:spPr bwMode="auto">
          <a:xfrm rot="10800000" flipH="1">
            <a:off x="2971800" y="21034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22215" name="AutoShape 7"/>
          <p:cNvSpPr>
            <a:spLocks noChangeArrowheads="1"/>
          </p:cNvSpPr>
          <p:nvPr/>
        </p:nvSpPr>
        <p:spPr bwMode="auto">
          <a:xfrm rot="10800000" flipH="1">
            <a:off x="5943600" y="21034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222216" name="AutoShape 8"/>
          <p:cNvSpPr>
            <a:spLocks noChangeArrowheads="1"/>
          </p:cNvSpPr>
          <p:nvPr/>
        </p:nvSpPr>
        <p:spPr bwMode="auto">
          <a:xfrm rot="5400000" flipH="1">
            <a:off x="2552700" y="3513138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3573463"/>
            <a:ext cx="2895600" cy="1828800"/>
            <a:chOff x="240" y="1920"/>
            <a:chExt cx="1824" cy="1152"/>
          </a:xfrm>
        </p:grpSpPr>
        <p:pic>
          <p:nvPicPr>
            <p:cNvPr id="52245" name="Picture 10" descr="3de+2ei"/>
            <p:cNvPicPr>
              <a:picLocks noChangeArrowheads="1"/>
            </p:cNvPicPr>
            <p:nvPr/>
          </p:nvPicPr>
          <p:blipFill>
            <a:blip r:embed="rId5" cstate="email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6" name="AutoShape 11"/>
            <p:cNvSpPr>
              <a:spLocks noChangeArrowheads="1"/>
            </p:cNvSpPr>
            <p:nvPr/>
          </p:nvSpPr>
          <p:spPr bwMode="auto">
            <a:xfrm rot="-5400000">
              <a:off x="1752" y="2664"/>
              <a:ext cx="288" cy="336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3 h 21600"/>
                <a:gd name="T4" fmla="*/ 1 w 21600"/>
                <a:gd name="T5" fmla="*/ 5 h 21600"/>
                <a:gd name="T6" fmla="*/ 4 w 21600"/>
                <a:gd name="T7" fmla="*/ 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893 h 21600"/>
                <a:gd name="T14" fmla="*/ 18225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03350" y="3889375"/>
            <a:ext cx="7359650" cy="2949575"/>
            <a:chOff x="884" y="2450"/>
            <a:chExt cx="4636" cy="1858"/>
          </a:xfrm>
        </p:grpSpPr>
        <p:pic>
          <p:nvPicPr>
            <p:cNvPr id="52237" name="Picture 14" descr="kooi_108"/>
            <p:cNvPicPr>
              <a:picLocks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450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AutoShape 15"/>
            <p:cNvSpPr>
              <a:spLocks noChangeArrowheads="1"/>
            </p:cNvSpPr>
            <p:nvPr/>
          </p:nvSpPr>
          <p:spPr bwMode="auto">
            <a:xfrm rot="10800000">
              <a:off x="5184" y="3705"/>
              <a:ext cx="288" cy="336"/>
            </a:xfrm>
            <a:custGeom>
              <a:avLst/>
              <a:gdLst>
                <a:gd name="T0" fmla="*/ 3 w 21600"/>
                <a:gd name="T1" fmla="*/ 0 h 21600"/>
                <a:gd name="T2" fmla="*/ 3 w 21600"/>
                <a:gd name="T3" fmla="*/ 3 h 21600"/>
                <a:gd name="T4" fmla="*/ 1 w 21600"/>
                <a:gd name="T5" fmla="*/ 5 h 21600"/>
                <a:gd name="T6" fmla="*/ 4 w 21600"/>
                <a:gd name="T7" fmla="*/ 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893 h 21600"/>
                <a:gd name="T14" fmla="*/ 18225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2239" name="Group 16"/>
            <p:cNvGrpSpPr>
              <a:grpSpLocks/>
            </p:cNvGrpSpPr>
            <p:nvPr/>
          </p:nvGrpSpPr>
          <p:grpSpPr bwMode="auto">
            <a:xfrm>
              <a:off x="884" y="3463"/>
              <a:ext cx="1900" cy="845"/>
              <a:chOff x="657" y="3171"/>
              <a:chExt cx="2127" cy="1149"/>
            </a:xfrm>
          </p:grpSpPr>
          <p:sp>
            <p:nvSpPr>
              <p:cNvPr id="52243" name="AutoShape 17"/>
              <p:cNvSpPr>
                <a:spLocks noChangeArrowheads="1"/>
              </p:cNvSpPr>
              <p:nvPr/>
            </p:nvSpPr>
            <p:spPr bwMode="auto">
              <a:xfrm flipH="1">
                <a:off x="2400" y="3648"/>
                <a:ext cx="384" cy="144"/>
              </a:xfrm>
              <a:prstGeom prst="rightArrow">
                <a:avLst>
                  <a:gd name="adj1" fmla="val 50000"/>
                  <a:gd name="adj2" fmla="val 66667"/>
                </a:avLst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/>
              </a:p>
            </p:txBody>
          </p:sp>
          <p:pic>
            <p:nvPicPr>
              <p:cNvPr id="52244" name="Picture 18" descr="Volierse_overz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" y="3171"/>
                <a:ext cx="1532" cy="1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240" name="Picture 19" descr="VREEMDE RUIMTE2"/>
            <p:cNvPicPr>
              <a:picLocks noChangeAspect="1" noChangeArrowheads="1"/>
            </p:cNvPicPr>
            <p:nvPr/>
          </p:nvPicPr>
          <p:blipFill>
            <a:blip r:embed="rId8" cstate="email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57"/>
              <a:ext cx="720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0" descr="pp_pik"/>
            <p:cNvPicPr>
              <a:picLocks noChangeAspect="1" noChangeArrowheads="1"/>
            </p:cNvPicPr>
            <p:nvPr/>
          </p:nvPicPr>
          <p:blipFill>
            <a:blip r:embed="rId9" cstate="email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57"/>
              <a:ext cx="750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2" name="Picture 21" descr="startle"/>
            <p:cNvPicPr>
              <a:picLocks noChangeAspect="1" noChangeArrowheads="1"/>
            </p:cNvPicPr>
            <p:nvPr/>
          </p:nvPicPr>
          <p:blipFill>
            <a:blip r:embed="rId10" cstate="email">
              <a:lum bright="18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3657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5" name="Rectangle 22"/>
          <p:cNvSpPr>
            <a:spLocks noChangeArrowheads="1"/>
          </p:cNvSpPr>
          <p:nvPr/>
        </p:nvSpPr>
        <p:spPr bwMode="auto">
          <a:xfrm>
            <a:off x="0" y="508000"/>
            <a:ext cx="9144000" cy="579438"/>
          </a:xfrm>
          <a:prstGeom prst="rect">
            <a:avLst/>
          </a:prstGeom>
          <a:gradFill rotWithShape="1">
            <a:gsLst>
              <a:gs pos="0">
                <a:srgbClr val="B6CEF4">
                  <a:alpha val="48000"/>
                </a:srgbClr>
              </a:gs>
              <a:gs pos="100000">
                <a:srgbClr val="DAF2E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nl-NL" sz="3200" dirty="0" smtClean="0">
                <a:cs typeface="Arial" charset="0"/>
              </a:rPr>
              <a:t>Selectielijnen </a:t>
            </a:r>
            <a:endParaRPr lang="nl-NL" sz="3200" dirty="0">
              <a:cs typeface="Arial" charset="0"/>
            </a:endParaRPr>
          </a:p>
        </p:txBody>
      </p:sp>
      <p:pic>
        <p:nvPicPr>
          <p:cNvPr id="222231" name="Picture 23" descr="9bakjes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38275"/>
            <a:ext cx="224948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/>
      <p:bldP spid="222214" grpId="0" animBg="1"/>
      <p:bldP spid="222215" grpId="0" animBg="1"/>
      <p:bldP spid="2222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47687"/>
            <a:ext cx="9144000" cy="519113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Persoonlijkheidskenmerken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zijn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erfelijk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1348" y="632460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nl-NL" sz="1400" b="1" dirty="0">
                <a:solidFill>
                  <a:srgbClr val="009900"/>
                </a:solidFill>
                <a:latin typeface="Times New Roman" charset="0"/>
                <a:cs typeface="Arial" charset="0"/>
              </a:rPr>
              <a:t>Drent, van Oers &amp; van Noordwijk 2003. </a:t>
            </a:r>
            <a:r>
              <a:rPr lang="nl-NL" sz="1400" b="1" i="1" dirty="0">
                <a:solidFill>
                  <a:srgbClr val="009900"/>
                </a:solidFill>
                <a:latin typeface="Times New Roman" charset="0"/>
                <a:cs typeface="Arial" charset="0"/>
              </a:rPr>
              <a:t>Proc. Roy. Soc</a:t>
            </a:r>
            <a:r>
              <a:rPr lang="nl-NL" sz="1400" b="1" i="1" dirty="0" smtClean="0">
                <a:solidFill>
                  <a:srgbClr val="009900"/>
                </a:solidFill>
                <a:latin typeface="Times New Roman" charset="0"/>
                <a:cs typeface="Arial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r>
              <a:rPr lang="nl-NL" sz="1400" b="1" dirty="0" smtClean="0">
                <a:solidFill>
                  <a:srgbClr val="009900"/>
                </a:solidFill>
                <a:latin typeface="Times New Roman" charset="0"/>
                <a:cs typeface="Arial" charset="0"/>
              </a:rPr>
              <a:t>Van Oers et al 2004 </a:t>
            </a:r>
            <a:r>
              <a:rPr lang="nl-NL" sz="1400" b="1" i="1" dirty="0" smtClean="0">
                <a:solidFill>
                  <a:srgbClr val="009900"/>
                </a:solidFill>
                <a:latin typeface="Times New Roman" charset="0"/>
                <a:cs typeface="Arial" charset="0"/>
              </a:rPr>
              <a:t>Proc. Roy. Soc.</a:t>
            </a:r>
            <a:endParaRPr lang="en-GB" sz="1400" b="1" i="1" dirty="0">
              <a:solidFill>
                <a:srgbClr val="0099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381000" y="5638800"/>
            <a:ext cx="8763000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00"/>
              </a:spcBef>
            </a:pPr>
            <a:r>
              <a:rPr lang="en-GB" dirty="0" smtClean="0">
                <a:solidFill>
                  <a:srgbClr val="FF0000"/>
                </a:solidFill>
                <a:latin typeface="Verdana" charset="0"/>
                <a:cs typeface="Arial" charset="0"/>
              </a:rPr>
              <a:t>30-50</a:t>
            </a:r>
            <a:r>
              <a:rPr lang="en-GB" dirty="0">
                <a:solidFill>
                  <a:srgbClr val="FF0000"/>
                </a:solidFill>
                <a:latin typeface="Verdana" charset="0"/>
                <a:cs typeface="Arial" charset="0"/>
              </a:rPr>
              <a:t>% van </a:t>
            </a:r>
            <a:r>
              <a:rPr lang="en-GB" dirty="0" err="1">
                <a:solidFill>
                  <a:srgbClr val="FF0000"/>
                </a:solidFill>
                <a:latin typeface="Verdana" charset="0"/>
                <a:cs typeface="Arial" charset="0"/>
              </a:rPr>
              <a:t>variatie</a:t>
            </a:r>
            <a:r>
              <a:rPr lang="en-GB" dirty="0">
                <a:solidFill>
                  <a:srgbClr val="FF0000"/>
                </a:solidFill>
                <a:latin typeface="Verdana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komt</a:t>
            </a:r>
            <a:r>
              <a:rPr lang="en-GB" dirty="0" smtClean="0">
                <a:solidFill>
                  <a:srgbClr val="FF0000"/>
                </a:solidFill>
                <a:latin typeface="Verdana" charset="0"/>
                <a:cs typeface="Arial" charset="0"/>
              </a:rPr>
              <a:t> door </a:t>
            </a:r>
            <a:r>
              <a:rPr lang="en-GB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genetische</a:t>
            </a:r>
            <a:r>
              <a:rPr lang="en-GB" dirty="0" smtClean="0">
                <a:solidFill>
                  <a:srgbClr val="FF0000"/>
                </a:solidFill>
                <a:latin typeface="Verdana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verschillen</a:t>
            </a:r>
            <a:endParaRPr lang="en-GB" dirty="0" smtClean="0">
              <a:solidFill>
                <a:srgbClr val="FF0000"/>
              </a:solidFill>
              <a:latin typeface="Verdana" charset="0"/>
              <a:cs typeface="Arial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GB" dirty="0" smtClean="0">
                <a:solidFill>
                  <a:srgbClr val="FF0000"/>
                </a:solidFill>
                <a:latin typeface="Verdana" charset="0"/>
                <a:cs typeface="Arial" charset="0"/>
              </a:rPr>
              <a:t>MAAR WELKE GENEN???</a:t>
            </a:r>
            <a:endParaRPr lang="en-GB" dirty="0">
              <a:solidFill>
                <a:srgbClr val="FF0000"/>
              </a:solidFill>
              <a:latin typeface="Verdana" charset="0"/>
              <a:cs typeface="Arial" charset="0"/>
            </a:endParaRPr>
          </a:p>
        </p:txBody>
      </p:sp>
      <p:pic>
        <p:nvPicPr>
          <p:cNvPr id="91" name="Afbeelding 9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2762"/>
            <a:ext cx="381000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066800" y="1858962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cs typeface="Arial" charset="0"/>
              </a:rPr>
              <a:t>snel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Verdana" charset="0"/>
              <a:cs typeface="Arial" charset="0"/>
            </a:endParaRPr>
          </a:p>
        </p:txBody>
      </p:sp>
      <p:sp>
        <p:nvSpPr>
          <p:cNvPr id="93" name="Text Box 8"/>
          <p:cNvSpPr txBox="1">
            <a:spLocks noChangeArrowheads="1"/>
          </p:cNvSpPr>
          <p:nvPr/>
        </p:nvSpPr>
        <p:spPr bwMode="auto">
          <a:xfrm>
            <a:off x="1066800" y="4449762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traag</a:t>
            </a:r>
            <a:endParaRPr lang="en-GB" sz="1600" dirty="0">
              <a:solidFill>
                <a:srgbClr val="FF0000"/>
              </a:solidFill>
              <a:latin typeface="Verdana" charset="0"/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8113"/>
          <a:stretch/>
        </p:blipFill>
        <p:spPr>
          <a:xfrm>
            <a:off x="4267200" y="1771424"/>
            <a:ext cx="3968173" cy="3714976"/>
          </a:xfrm>
          <a:prstGeom prst="rect">
            <a:avLst/>
          </a:prstGeom>
        </p:spPr>
      </p:pic>
      <p:sp>
        <p:nvSpPr>
          <p:cNvPr id="95" name="Text Box 8"/>
          <p:cNvSpPr txBox="1">
            <a:spLocks noChangeArrowheads="1"/>
          </p:cNvSpPr>
          <p:nvPr/>
        </p:nvSpPr>
        <p:spPr bwMode="auto">
          <a:xfrm>
            <a:off x="5029200" y="4724400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chemeClr val="accent1">
                    <a:lumMod val="50000"/>
                  </a:schemeClr>
                </a:solidFill>
                <a:latin typeface="Verdana" charset="0"/>
                <a:cs typeface="Arial" charset="0"/>
              </a:rPr>
              <a:t>brutaal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Verdana" charset="0"/>
              <a:cs typeface="Arial" charset="0"/>
            </a:endParaRPr>
          </a:p>
        </p:txBody>
      </p:sp>
      <p:sp>
        <p:nvSpPr>
          <p:cNvPr id="96" name="Text Box 8"/>
          <p:cNvSpPr txBox="1">
            <a:spLocks noChangeArrowheads="1"/>
          </p:cNvSpPr>
          <p:nvPr/>
        </p:nvSpPr>
        <p:spPr bwMode="auto">
          <a:xfrm>
            <a:off x="5029200" y="2101850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 smtClean="0">
                <a:solidFill>
                  <a:srgbClr val="FF0000"/>
                </a:solidFill>
                <a:latin typeface="Verdana" charset="0"/>
                <a:cs typeface="Arial" charset="0"/>
              </a:rPr>
              <a:t>voorzichtig</a:t>
            </a:r>
            <a:endParaRPr lang="en-GB" sz="1600" dirty="0">
              <a:solidFill>
                <a:srgbClr val="FF0000"/>
              </a:solidFill>
              <a:latin typeface="Verdana" charset="0"/>
              <a:cs typeface="Arial" charset="0"/>
            </a:endParaRPr>
          </a:p>
        </p:txBody>
      </p:sp>
      <p:sp>
        <p:nvSpPr>
          <p:cNvPr id="97" name="Rectangle 2"/>
          <p:cNvSpPr txBox="1">
            <a:spLocks noRot="1" noChangeArrowheads="1"/>
          </p:cNvSpPr>
          <p:nvPr/>
        </p:nvSpPr>
        <p:spPr bwMode="auto">
          <a:xfrm>
            <a:off x="685800" y="12192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Exploratief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gedrag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  <p:sp>
        <p:nvSpPr>
          <p:cNvPr id="98" name="Rectangle 2"/>
          <p:cNvSpPr txBox="1">
            <a:spLocks noRot="1" noChangeArrowheads="1"/>
          </p:cNvSpPr>
          <p:nvPr/>
        </p:nvSpPr>
        <p:spPr bwMode="auto">
          <a:xfrm>
            <a:off x="4572000" y="1252624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Risico</a:t>
            </a: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gedrag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  <p:sp>
        <p:nvSpPr>
          <p:cNvPr id="3" name="Rechthoek 2"/>
          <p:cNvSpPr/>
          <p:nvPr/>
        </p:nvSpPr>
        <p:spPr bwMode="auto">
          <a:xfrm>
            <a:off x="914400" y="5105400"/>
            <a:ext cx="762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00" name="Rechthoek 99"/>
          <p:cNvSpPr/>
          <p:nvPr/>
        </p:nvSpPr>
        <p:spPr bwMode="auto">
          <a:xfrm>
            <a:off x="3048000" y="5105400"/>
            <a:ext cx="762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01" name="Rechthoek 100"/>
          <p:cNvSpPr/>
          <p:nvPr/>
        </p:nvSpPr>
        <p:spPr bwMode="auto">
          <a:xfrm>
            <a:off x="1752600" y="1905000"/>
            <a:ext cx="19050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0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5" grpId="0"/>
      <p:bldP spid="96" grpId="0"/>
      <p:bldP spid="98" grpId="0"/>
      <p:bldP spid="1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75231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58324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287338" y="609600"/>
            <a:ext cx="864076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l-NL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Kandidaat-genen en persoonlijkheid bij mensen</a:t>
            </a:r>
            <a:endParaRPr lang="nl-NL" sz="28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333829" name="Oval 5"/>
          <p:cNvSpPr>
            <a:spLocks noChangeArrowheads="1"/>
          </p:cNvSpPr>
          <p:nvPr/>
        </p:nvSpPr>
        <p:spPr bwMode="auto">
          <a:xfrm>
            <a:off x="5148263" y="3860800"/>
            <a:ext cx="863600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>
              <a:cs typeface="Arial" charset="0"/>
            </a:endParaRPr>
          </a:p>
        </p:txBody>
      </p:sp>
      <p:sp>
        <p:nvSpPr>
          <p:cNvPr id="333830" name="Oval 6"/>
          <p:cNvSpPr>
            <a:spLocks noChangeArrowheads="1"/>
          </p:cNvSpPr>
          <p:nvPr/>
        </p:nvSpPr>
        <p:spPr bwMode="auto">
          <a:xfrm>
            <a:off x="4356100" y="4149725"/>
            <a:ext cx="1152525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>
              <a:cs typeface="Arial" charset="0"/>
            </a:endParaRPr>
          </a:p>
        </p:txBody>
      </p:sp>
      <p:pic>
        <p:nvPicPr>
          <p:cNvPr id="7" name="Picture 2" descr="F:\Stage\NIOO-KNAW\Powerpoint\220px-Benzopyrene_DNA_adduct_1JD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62625"/>
            <a:ext cx="2119339" cy="2938175"/>
          </a:xfrm>
          <a:prstGeom prst="rect">
            <a:avLst/>
          </a:prstGeom>
          <a:noFill/>
          <a:effectLst>
            <a:glow>
              <a:schemeClr val="accent1"/>
            </a:glow>
            <a:outerShdw dist="50800" dir="5400000" algn="ctr" rotWithShape="0">
              <a:srgbClr val="000000">
                <a:alpha val="1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9" grpId="0" animBg="1"/>
      <p:bldP spid="3338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74638" y="685800"/>
            <a:ext cx="8964612" cy="487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3600">
                <a:solidFill>
                  <a:srgbClr val="00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Arial" charset="0"/>
              </a:rPr>
              <a:t>Great tit DRD4 (PmaDRD4)</a:t>
            </a:r>
          </a:p>
        </p:txBody>
      </p: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304800" y="4038600"/>
            <a:ext cx="4267200" cy="2514600"/>
            <a:chOff x="192" y="2544"/>
            <a:chExt cx="2688" cy="1584"/>
          </a:xfrm>
        </p:grpSpPr>
        <p:grpSp>
          <p:nvGrpSpPr>
            <p:cNvPr id="23562" name="Group 70"/>
            <p:cNvGrpSpPr>
              <a:grpSpLocks/>
            </p:cNvGrpSpPr>
            <p:nvPr/>
          </p:nvGrpSpPr>
          <p:grpSpPr bwMode="auto">
            <a:xfrm>
              <a:off x="192" y="2544"/>
              <a:ext cx="2400" cy="1526"/>
              <a:chOff x="192" y="2544"/>
              <a:chExt cx="2400" cy="1526"/>
            </a:xfrm>
          </p:grpSpPr>
          <p:sp>
            <p:nvSpPr>
              <p:cNvPr id="23564" name="Rectangle 40"/>
              <p:cNvSpPr>
                <a:spLocks noChangeArrowheads="1"/>
              </p:cNvSpPr>
              <p:nvPr/>
            </p:nvSpPr>
            <p:spPr bwMode="auto">
              <a:xfrm>
                <a:off x="192" y="2544"/>
                <a:ext cx="2400" cy="14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nl-NL">
                  <a:cs typeface="Arial" charset="0"/>
                </a:endParaRPr>
              </a:p>
            </p:txBody>
          </p:sp>
          <p:sp>
            <p:nvSpPr>
              <p:cNvPr id="23565" name="Line 41"/>
              <p:cNvSpPr>
                <a:spLocks noChangeShapeType="1"/>
              </p:cNvSpPr>
              <p:nvPr/>
            </p:nvSpPr>
            <p:spPr bwMode="auto">
              <a:xfrm>
                <a:off x="1378" y="2684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66" name="Line 43"/>
              <p:cNvSpPr>
                <a:spLocks noChangeShapeType="1"/>
              </p:cNvSpPr>
              <p:nvPr/>
            </p:nvSpPr>
            <p:spPr bwMode="auto">
              <a:xfrm>
                <a:off x="1922" y="2684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67" name="Text Box 51"/>
              <p:cNvSpPr txBox="1">
                <a:spLocks noChangeArrowheads="1"/>
              </p:cNvSpPr>
              <p:nvPr/>
            </p:nvSpPr>
            <p:spPr bwMode="auto">
              <a:xfrm>
                <a:off x="1787" y="2592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9000"/>
                  </a:lnSpc>
                  <a:buClr>
                    <a:srgbClr val="004C78"/>
                  </a:buClr>
                  <a:buSzPct val="100000"/>
                  <a:buFont typeface="News Gothic" charset="0"/>
                  <a:buNone/>
                </a:pPr>
                <a:r>
                  <a:rPr lang="en-GB" sz="1200">
                    <a:latin typeface="Calibri" charset="0"/>
                  </a:rPr>
                  <a:t>T</a:t>
                </a:r>
              </a:p>
            </p:txBody>
          </p:sp>
          <p:sp>
            <p:nvSpPr>
              <p:cNvPr id="23568" name="Text Box 52"/>
              <p:cNvSpPr txBox="1">
                <a:spLocks noChangeArrowheads="1"/>
              </p:cNvSpPr>
              <p:nvPr/>
            </p:nvSpPr>
            <p:spPr bwMode="auto">
              <a:xfrm>
                <a:off x="1787" y="2814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9000"/>
                  </a:lnSpc>
                  <a:buClr>
                    <a:srgbClr val="004C78"/>
                  </a:buClr>
                  <a:buSzPct val="100000"/>
                  <a:buFont typeface="News Gothic" charset="0"/>
                  <a:buNone/>
                </a:pPr>
                <a:r>
                  <a:rPr lang="en-GB" sz="1200">
                    <a:latin typeface="Calibri" charset="0"/>
                  </a:rPr>
                  <a:t>T</a:t>
                </a:r>
              </a:p>
            </p:txBody>
          </p:sp>
          <p:sp>
            <p:nvSpPr>
              <p:cNvPr id="23569" name="Text Box 53"/>
              <p:cNvSpPr txBox="1">
                <a:spLocks noChangeArrowheads="1"/>
              </p:cNvSpPr>
              <p:nvPr/>
            </p:nvSpPr>
            <p:spPr bwMode="auto">
              <a:xfrm>
                <a:off x="1787" y="2994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9000"/>
                  </a:lnSpc>
                  <a:buClr>
                    <a:srgbClr val="004C78"/>
                  </a:buClr>
                  <a:buSzPct val="100000"/>
                  <a:buFont typeface="News Gothic" charset="0"/>
                  <a:buNone/>
                </a:pPr>
                <a:r>
                  <a:rPr lang="en-GB" sz="1200">
                    <a:latin typeface="Calibri" charset="0"/>
                  </a:rPr>
                  <a:t>T</a:t>
                </a:r>
              </a:p>
            </p:txBody>
          </p:sp>
          <p:sp>
            <p:nvSpPr>
              <p:cNvPr id="23570" name="Text Box 54"/>
              <p:cNvSpPr txBox="1">
                <a:spLocks noChangeArrowheads="1"/>
              </p:cNvSpPr>
              <p:nvPr/>
            </p:nvSpPr>
            <p:spPr bwMode="auto">
              <a:xfrm>
                <a:off x="1787" y="3177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9000"/>
                  </a:lnSpc>
                  <a:buClr>
                    <a:srgbClr val="004C78"/>
                  </a:buClr>
                  <a:buSzPct val="100000"/>
                  <a:buFont typeface="News Gothic" charset="0"/>
                  <a:buNone/>
                </a:pPr>
                <a:r>
                  <a:rPr lang="en-GB" sz="1200">
                    <a:latin typeface="Calibri" charset="0"/>
                  </a:rPr>
                  <a:t>C</a:t>
                </a:r>
              </a:p>
            </p:txBody>
          </p:sp>
          <p:sp>
            <p:nvSpPr>
              <p:cNvPr id="23571" name="Text Box 55"/>
              <p:cNvSpPr txBox="1">
                <a:spLocks noChangeArrowheads="1"/>
              </p:cNvSpPr>
              <p:nvPr/>
            </p:nvSpPr>
            <p:spPr bwMode="auto">
              <a:xfrm>
                <a:off x="1800" y="3361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500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9000"/>
                  </a:lnSpc>
                  <a:buClr>
                    <a:srgbClr val="004C78"/>
                  </a:buClr>
                  <a:buSzPct val="100000"/>
                  <a:buFont typeface="News Gothic" charset="0"/>
                  <a:buNone/>
                </a:pPr>
                <a:r>
                  <a:rPr lang="en-GB" sz="1200">
                    <a:latin typeface="Calibri" charset="0"/>
                  </a:rPr>
                  <a:t>C</a:t>
                </a:r>
              </a:p>
            </p:txBody>
          </p:sp>
          <p:sp>
            <p:nvSpPr>
              <p:cNvPr id="23572" name="Line 56"/>
              <p:cNvSpPr>
                <a:spLocks noChangeShapeType="1"/>
              </p:cNvSpPr>
              <p:nvPr/>
            </p:nvSpPr>
            <p:spPr bwMode="auto">
              <a:xfrm>
                <a:off x="1886" y="3529"/>
                <a:ext cx="1" cy="288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3" name="Text Box 58"/>
              <p:cNvSpPr txBox="1">
                <a:spLocks noChangeArrowheads="1"/>
              </p:cNvSpPr>
              <p:nvPr/>
            </p:nvSpPr>
            <p:spPr bwMode="auto">
              <a:xfrm>
                <a:off x="192" y="2560"/>
                <a:ext cx="912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u="sng">
                    <a:latin typeface="Calibri" charset="0"/>
                    <a:cs typeface="Arial" charset="0"/>
                  </a:rPr>
                  <a:t>SNP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S</a:t>
                </a:r>
                <a:r>
                  <a:rPr lang="en-US" sz="1400">
                    <a:latin typeface="Calibri" charset="0"/>
                    <a:cs typeface="Arial" charset="0"/>
                  </a:rPr>
                  <a:t>ingle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N</a:t>
                </a:r>
                <a:r>
                  <a:rPr lang="en-US" sz="1400">
                    <a:latin typeface="Calibri" charset="0"/>
                    <a:cs typeface="Arial" charset="0"/>
                  </a:rPr>
                  <a:t>ucleotide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</a:t>
                </a:r>
                <a:r>
                  <a:rPr lang="en-US" sz="1400">
                    <a:latin typeface="Calibri" charset="0"/>
                    <a:cs typeface="Arial" charset="0"/>
                  </a:rPr>
                  <a:t>olymorphism</a:t>
                </a:r>
              </a:p>
            </p:txBody>
          </p:sp>
          <p:sp>
            <p:nvSpPr>
              <p:cNvPr id="23574" name="Line 61"/>
              <p:cNvSpPr>
                <a:spLocks noChangeShapeType="1"/>
              </p:cNvSpPr>
              <p:nvPr/>
            </p:nvSpPr>
            <p:spPr bwMode="auto">
              <a:xfrm>
                <a:off x="1384" y="2880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5" name="Line 62"/>
              <p:cNvSpPr>
                <a:spLocks noChangeShapeType="1"/>
              </p:cNvSpPr>
              <p:nvPr/>
            </p:nvSpPr>
            <p:spPr bwMode="auto">
              <a:xfrm>
                <a:off x="1928" y="2880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6" name="Line 63"/>
              <p:cNvSpPr>
                <a:spLocks noChangeShapeType="1"/>
              </p:cNvSpPr>
              <p:nvPr/>
            </p:nvSpPr>
            <p:spPr bwMode="auto">
              <a:xfrm>
                <a:off x="1384" y="3071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7" name="Line 64"/>
              <p:cNvSpPr>
                <a:spLocks noChangeShapeType="1"/>
              </p:cNvSpPr>
              <p:nvPr/>
            </p:nvSpPr>
            <p:spPr bwMode="auto">
              <a:xfrm>
                <a:off x="1928" y="3071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8" name="Line 65"/>
              <p:cNvSpPr>
                <a:spLocks noChangeShapeType="1"/>
              </p:cNvSpPr>
              <p:nvPr/>
            </p:nvSpPr>
            <p:spPr bwMode="auto">
              <a:xfrm>
                <a:off x="1376" y="3247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79" name="Line 66"/>
              <p:cNvSpPr>
                <a:spLocks noChangeShapeType="1"/>
              </p:cNvSpPr>
              <p:nvPr/>
            </p:nvSpPr>
            <p:spPr bwMode="auto">
              <a:xfrm>
                <a:off x="1920" y="3247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80" name="Line 67"/>
              <p:cNvSpPr>
                <a:spLocks noChangeShapeType="1"/>
              </p:cNvSpPr>
              <p:nvPr/>
            </p:nvSpPr>
            <p:spPr bwMode="auto">
              <a:xfrm>
                <a:off x="1392" y="3431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81" name="Line 68"/>
              <p:cNvSpPr>
                <a:spLocks noChangeShapeType="1"/>
              </p:cNvSpPr>
              <p:nvPr/>
            </p:nvSpPr>
            <p:spPr bwMode="auto">
              <a:xfrm>
                <a:off x="1936" y="3431"/>
                <a:ext cx="432" cy="1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82" name="Text Box 69"/>
              <p:cNvSpPr txBox="1">
                <a:spLocks noChangeArrowheads="1"/>
              </p:cNvSpPr>
              <p:nvPr/>
            </p:nvSpPr>
            <p:spPr bwMode="auto">
              <a:xfrm>
                <a:off x="192" y="3878"/>
                <a:ext cx="9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Lucida Sans Unicode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>
                    <a:solidFill>
                      <a:srgbClr val="FF0000"/>
                    </a:solidFill>
                    <a:cs typeface="Arial" charset="0"/>
                  </a:rPr>
                  <a:t>C/C, C/T, T/T</a:t>
                </a:r>
              </a:p>
            </p:txBody>
          </p:sp>
        </p:grpSp>
        <p:sp>
          <p:nvSpPr>
            <p:cNvPr id="23563" name="Text Box 57"/>
            <p:cNvSpPr txBox="1">
              <a:spLocks noChangeArrowheads="1"/>
            </p:cNvSpPr>
            <p:nvPr/>
          </p:nvSpPr>
          <p:spPr bwMode="auto">
            <a:xfrm>
              <a:off x="1728" y="3847"/>
              <a:ext cx="1152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9000"/>
                </a:lnSpc>
                <a:buClr>
                  <a:srgbClr val="004C78"/>
                </a:buClr>
                <a:buSzPct val="100000"/>
                <a:buFont typeface="News Gothic" charset="0"/>
                <a:buNone/>
              </a:pPr>
              <a:r>
                <a:rPr lang="en-GB" sz="1200">
                  <a:latin typeface="Calibri" charset="0"/>
                </a:rPr>
                <a:t>SNP</a:t>
              </a:r>
            </a:p>
          </p:txBody>
        </p:sp>
      </p:grpSp>
      <p:pic>
        <p:nvPicPr>
          <p:cNvPr id="23555" name="Picture 59" descr="KOOLM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2223" r="16667" b="3889"/>
          <a:stretch>
            <a:fillRect/>
          </a:stretch>
        </p:blipFill>
        <p:spPr bwMode="auto">
          <a:xfrm>
            <a:off x="6308725" y="3617913"/>
            <a:ext cx="28352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8" descr="DSCF1719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4922838"/>
            <a:ext cx="214471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908" name="Rectangle 60"/>
          <p:cNvSpPr>
            <a:spLocks noChangeArrowheads="1"/>
          </p:cNvSpPr>
          <p:nvPr/>
        </p:nvSpPr>
        <p:spPr bwMode="auto">
          <a:xfrm>
            <a:off x="0" y="6578600"/>
            <a:ext cx="366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Fidler, van Oers et al. Proc Roy Soc 2007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6808788" y="76200"/>
            <a:ext cx="89646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cs typeface="Arial" charset="0"/>
              </a:rPr>
              <a:t>DRD4 gene</a:t>
            </a:r>
          </a:p>
        </p:txBody>
      </p:sp>
      <p:pic>
        <p:nvPicPr>
          <p:cNvPr id="23559" name="Picture 6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7513"/>
            <a:ext cx="84582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Oval 36"/>
          <p:cNvSpPr>
            <a:spLocks noChangeArrowheads="1"/>
          </p:cNvSpPr>
          <p:nvPr/>
        </p:nvSpPr>
        <p:spPr bwMode="auto">
          <a:xfrm>
            <a:off x="7620000" y="1524000"/>
            <a:ext cx="5334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>
              <a:cs typeface="Arial" charset="0"/>
            </a:endParaRPr>
          </a:p>
        </p:txBody>
      </p:sp>
      <p:sp>
        <p:nvSpPr>
          <p:cNvPr id="23561" name="Rectangle 37"/>
          <p:cNvSpPr>
            <a:spLocks noChangeArrowheads="1"/>
          </p:cNvSpPr>
          <p:nvPr/>
        </p:nvSpPr>
        <p:spPr bwMode="auto">
          <a:xfrm>
            <a:off x="304800" y="3152775"/>
            <a:ext cx="8432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355600">
              <a:lnSpc>
                <a:spcPct val="125000"/>
              </a:lnSpc>
              <a:buFontTx/>
              <a:buChar char="•"/>
            </a:pPr>
            <a:r>
              <a:rPr lang="en-GB" sz="2400" dirty="0">
                <a:solidFill>
                  <a:srgbClr val="003399"/>
                </a:solidFill>
                <a:latin typeface="Calibri" charset="0"/>
                <a:cs typeface="Arial" charset="0"/>
              </a:rPr>
              <a:t>SNP (SNP830) in Exon </a:t>
            </a:r>
            <a:r>
              <a:rPr lang="en-GB" sz="2400" dirty="0" smtClean="0">
                <a:solidFill>
                  <a:srgbClr val="003399"/>
                </a:solidFill>
                <a:latin typeface="Calibri" charset="0"/>
                <a:cs typeface="Arial" charset="0"/>
              </a:rPr>
              <a:t>3: </a:t>
            </a:r>
            <a:r>
              <a:rPr lang="en-GB" sz="2400" dirty="0" err="1" smtClean="0">
                <a:solidFill>
                  <a:srgbClr val="003399"/>
                </a:solidFill>
                <a:latin typeface="Calibri" charset="0"/>
                <a:cs typeface="Arial" charset="0"/>
              </a:rPr>
              <a:t>stille</a:t>
            </a:r>
            <a:r>
              <a:rPr lang="en-GB" sz="2400" dirty="0" smtClean="0">
                <a:solidFill>
                  <a:srgbClr val="003399"/>
                </a:solidFill>
                <a:latin typeface="Calibri" charset="0"/>
                <a:cs typeface="Arial" charset="0"/>
              </a:rPr>
              <a:t> C</a:t>
            </a:r>
            <a:r>
              <a:rPr lang="en-GB" sz="2400" dirty="0">
                <a:solidFill>
                  <a:srgbClr val="003399"/>
                </a:solidFill>
                <a:latin typeface="Calibri" charset="0"/>
                <a:cs typeface="Arial" charset="0"/>
              </a:rPr>
              <a:t>/T </a:t>
            </a:r>
            <a:r>
              <a:rPr lang="en-GB" sz="2400" dirty="0" err="1" smtClean="0">
                <a:solidFill>
                  <a:srgbClr val="003399"/>
                </a:solidFill>
                <a:latin typeface="Calibri" charset="0"/>
                <a:cs typeface="Arial" charset="0"/>
              </a:rPr>
              <a:t>mutatie</a:t>
            </a:r>
            <a:endParaRPr lang="en-GB" sz="2400" dirty="0">
              <a:solidFill>
                <a:srgbClr val="003399"/>
              </a:solidFill>
              <a:latin typeface="Calibri" charset="0"/>
              <a:cs typeface="Arial" charset="0"/>
            </a:endParaRPr>
          </a:p>
          <a:p>
            <a:pPr marL="355600" indent="-355600">
              <a:lnSpc>
                <a:spcPct val="125000"/>
              </a:lnSpc>
              <a:buFontTx/>
              <a:buChar char="•"/>
            </a:pPr>
            <a:endParaRPr lang="en-US" sz="2400" dirty="0">
              <a:solidFill>
                <a:srgbClr val="00339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Fig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2"/>
          <a:stretch>
            <a:fillRect/>
          </a:stretch>
        </p:blipFill>
        <p:spPr bwMode="auto">
          <a:xfrm>
            <a:off x="990600" y="1295400"/>
            <a:ext cx="2971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9" name="Rectangle 7"/>
          <p:cNvSpPr>
            <a:spLocks noGrp="1" noRot="1" noChangeArrowheads="1"/>
          </p:cNvSpPr>
          <p:nvPr>
            <p:ph type="body" idx="1"/>
          </p:nvPr>
        </p:nvSpPr>
        <p:spPr>
          <a:xfrm>
            <a:off x="2736850" y="4495800"/>
            <a:ext cx="8540750" cy="3508375"/>
          </a:xfrm>
        </p:spPr>
        <p:txBody>
          <a:bodyPr/>
          <a:lstStyle/>
          <a:p>
            <a:pPr eaLnBrk="1" hangingPunct="1"/>
            <a:r>
              <a:rPr lang="en-GB" sz="24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Snelle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dieren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hebben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meer</a:t>
            </a:r>
            <a:r>
              <a:rPr lang="en-GB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T </a:t>
            </a:r>
            <a:r>
              <a:rPr lang="en-GB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allelen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294095"/>
              </p:ext>
            </p:extLst>
          </p:nvPr>
        </p:nvGraphicFramePr>
        <p:xfrm>
          <a:off x="228600" y="4876800"/>
          <a:ext cx="194627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6" name="Werkblad" r:id="rId5" imgW="4476709" imgH="3238541" progId="Excel.Sheet.8">
                  <p:embed/>
                </p:oleObj>
              </mc:Choice>
              <mc:Fallback>
                <p:oleObj name="Werkblad" r:id="rId5" imgW="4476709" imgH="323854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76800"/>
                        <a:ext cx="1946275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588" y="579438"/>
            <a:ext cx="896461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3600" smtClean="0">
                <a:cs typeface="Arial" charset="0"/>
              </a:rPr>
              <a:t>Lijnen verschillen in allelfrequentie</a:t>
            </a:r>
            <a:endParaRPr lang="nl-NL" sz="3600">
              <a:cs typeface="Arial" charset="0"/>
            </a:endParaRPr>
          </a:p>
        </p:txBody>
      </p:sp>
      <p:pic>
        <p:nvPicPr>
          <p:cNvPr id="7" name="Afbeelding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354263" cy="23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2542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ng 1"/>
          <p:cNvSpPr/>
          <p:nvPr/>
        </p:nvSpPr>
        <p:spPr bwMode="auto">
          <a:xfrm>
            <a:off x="3581400" y="2057400"/>
            <a:ext cx="304800" cy="304800"/>
          </a:xfrm>
          <a:prstGeom prst="donut">
            <a:avLst>
              <a:gd name="adj" fmla="val 5509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0" name="Ring 9"/>
          <p:cNvSpPr/>
          <p:nvPr/>
        </p:nvSpPr>
        <p:spPr bwMode="auto">
          <a:xfrm>
            <a:off x="3581400" y="1371600"/>
            <a:ext cx="304800" cy="304800"/>
          </a:xfrm>
          <a:prstGeom prst="donut">
            <a:avLst>
              <a:gd name="adj" fmla="val 5509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5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175" y="-152400"/>
            <a:ext cx="9140825" cy="762000"/>
          </a:xfrm>
          <a:ln/>
        </p:spPr>
        <p:txBody>
          <a:bodyPr/>
          <a:lstStyle/>
          <a:p>
            <a:pPr algn="r"/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Observatie</a:t>
            </a:r>
            <a:r>
              <a:rPr lang="en-GB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1: </a:t>
            </a:r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interspecifieke</a:t>
            </a:r>
            <a:r>
              <a:rPr lang="en-GB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variatie</a:t>
            </a:r>
            <a:endParaRPr lang="en-GB" sz="2400" dirty="0" smtClean="0"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  <p:pic>
        <p:nvPicPr>
          <p:cNvPr id="67587" name="Picture 2" descr="http://www.birdsnetherlands.nl/blauwborst%20vogels%20kijken%20oostvaardersplass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312987"/>
            <a:ext cx="20574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O:\FOTOS\2009_08_25_Zurich\alpenkau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038600"/>
            <a:ext cx="20542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O:\FOTOS\2009_08_25_Zurich\alpensneeuwhoen_man.jpg"/>
          <p:cNvPicPr>
            <a:picLocks noChangeAspect="1" noChangeArrowheads="1"/>
          </p:cNvPicPr>
          <p:nvPr/>
        </p:nvPicPr>
        <p:blipFill>
          <a:blip r:embed="rId5"/>
          <a:srcRect t="24445" r="44667" b="30000"/>
          <a:stretch>
            <a:fillRect/>
          </a:stretch>
        </p:blipFill>
        <p:spPr bwMode="auto">
          <a:xfrm>
            <a:off x="4419600" y="609600"/>
            <a:ext cx="2819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5" descr="O:\FOTOS\2008_07_tsjechie\07-31_Plzen-Zoo\DSCF6543.JPG"/>
          <p:cNvPicPr>
            <a:picLocks noChangeAspect="1" noChangeArrowheads="1"/>
          </p:cNvPicPr>
          <p:nvPr/>
        </p:nvPicPr>
        <p:blipFill>
          <a:blip r:embed="rId6"/>
          <a:srcRect t="15556" r="27779" b="5556"/>
          <a:stretch>
            <a:fillRect/>
          </a:stretch>
        </p:blipFill>
        <p:spPr bwMode="auto">
          <a:xfrm>
            <a:off x="6689725" y="2895600"/>
            <a:ext cx="2301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Box 5"/>
          <p:cNvSpPr txBox="1">
            <a:spLocks noChangeArrowheads="1"/>
          </p:cNvSpPr>
          <p:nvPr/>
        </p:nvSpPr>
        <p:spPr bwMode="auto">
          <a:xfrm>
            <a:off x="5580063" y="6381750"/>
            <a:ext cx="25209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 b="1">
                <a:latin typeface="Calibri" pitchFamily="34" charset="0"/>
              </a:rPr>
              <a:t>Netherlands Institute of Ecology (NIOO-KNAW)</a:t>
            </a:r>
          </a:p>
        </p:txBody>
      </p:sp>
      <p:pic>
        <p:nvPicPr>
          <p:cNvPr id="67592" name="Afbeelding 4" descr="nioologoPSgr.psd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450" y="6381750"/>
            <a:ext cx="4302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Barnacle_Goos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5170488"/>
            <a:ext cx="1828800" cy="1611312"/>
          </a:xfrm>
          <a:prstGeom prst="rect">
            <a:avLst/>
          </a:prstGeom>
          <a:noFill/>
        </p:spPr>
      </p:pic>
      <p:sp>
        <p:nvSpPr>
          <p:cNvPr id="10" name="Rectangle 8"/>
          <p:cNvSpPr txBox="1">
            <a:spLocks/>
          </p:cNvSpPr>
          <p:nvPr/>
        </p:nvSpPr>
        <p:spPr bwMode="auto">
          <a:xfrm>
            <a:off x="-1066800" y="320039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Waarom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bestaat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deze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variatie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304800"/>
            <a:ext cx="2447176" cy="1841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1956256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credit John C. Stroud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33600" y="2286000"/>
            <a:ext cx="30956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rgbClr val="000000"/>
                </a:solidFill>
              </a:rPr>
              <a:t>Darwin:</a:t>
            </a:r>
          </a:p>
          <a:p>
            <a:pPr algn="ctr">
              <a:spcBef>
                <a:spcPct val="50000"/>
              </a:spcBef>
            </a:pPr>
            <a:r>
              <a:rPr lang="en-GB" sz="2400" dirty="0">
                <a:solidFill>
                  <a:srgbClr val="000000"/>
                </a:solidFill>
              </a:rPr>
              <a:t>Origin of species (1859)</a:t>
            </a:r>
          </a:p>
        </p:txBody>
      </p:sp>
    </p:spTree>
    <p:extLst>
      <p:ext uri="{BB962C8B-B14F-4D97-AF65-F5344CB8AC3E}">
        <p14:creationId xmlns:p14="http://schemas.microsoft.com/office/powerpoint/2010/main" val="12684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nl-NL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81000" y="5588000"/>
            <a:ext cx="44069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DRD4 genotype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255588" y="579438"/>
            <a:ext cx="896461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3600" dirty="0">
                <a:cs typeface="Arial" charset="0"/>
              </a:rPr>
              <a:t>Wilde </a:t>
            </a:r>
            <a:r>
              <a:rPr lang="en-GB" sz="3600" dirty="0" err="1">
                <a:cs typeface="Arial" charset="0"/>
              </a:rPr>
              <a:t>dieren</a:t>
            </a:r>
            <a:endParaRPr lang="en-GB" sz="3600" dirty="0">
              <a:cs typeface="Arial" charset="0"/>
            </a:endParaRPr>
          </a:p>
        </p:txBody>
      </p:sp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4069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van oers nestbox you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46225"/>
            <a:ext cx="372903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1295400" y="1905000"/>
            <a:ext cx="29718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4940300" y="4648200"/>
            <a:ext cx="3898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Dopamine gen is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ook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een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persoonlijkheidsgen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bij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koolmezen</a:t>
            </a:r>
            <a:endParaRPr lang="en-GB" sz="2000" dirty="0">
              <a:solidFill>
                <a:srgbClr val="FF0000"/>
              </a:solidFill>
              <a:latin typeface="Calibri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verklaart</a:t>
            </a:r>
            <a:r>
              <a:rPr lang="en-GB" sz="2000" dirty="0">
                <a:solidFill>
                  <a:srgbClr val="FF0000"/>
                </a:solidFill>
                <a:latin typeface="Calibri" charset="0"/>
                <a:cs typeface="Arial" charset="0"/>
              </a:rPr>
              <a:t> 8% van de </a:t>
            </a:r>
            <a:r>
              <a:rPr lang="en-GB" sz="2000" dirty="0" err="1">
                <a:solidFill>
                  <a:srgbClr val="FF0000"/>
                </a:solidFill>
                <a:latin typeface="Calibri" charset="0"/>
                <a:cs typeface="Arial" charset="0"/>
              </a:rPr>
              <a:t>variatie</a:t>
            </a:r>
            <a:endParaRPr lang="en-GB" sz="2000" dirty="0">
              <a:solidFill>
                <a:srgbClr val="FF0000"/>
              </a:solidFill>
              <a:latin typeface="Calibri" charset="0"/>
              <a:cs typeface="Arial" charset="0"/>
            </a:endParaRP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0" y="6578600"/>
            <a:ext cx="366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Fidler, van Oers et al. Proc Roy Soc 2007</a:t>
            </a:r>
          </a:p>
        </p:txBody>
      </p:sp>
      <p:pic>
        <p:nvPicPr>
          <p:cNvPr id="11" name="Picture 2" descr="DSCF059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122739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5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2" grpId="0" animBg="1"/>
      <p:bldP spid="1597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82575" y="381000"/>
            <a:ext cx="8540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err="1" smtClean="0">
                <a:effectLst/>
                <a:latin typeface="Lucida Sans Unicode" charset="0"/>
              </a:rPr>
              <a:t>Populatievergelijking</a:t>
            </a:r>
            <a:endParaRPr lang="en-US" dirty="0">
              <a:effectLst/>
              <a:latin typeface="Lucida Sans Unicode" charset="0"/>
            </a:endParaRP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7" y="2846387"/>
            <a:ext cx="483497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105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011863" y="6096000"/>
            <a:ext cx="2719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Korsten</a:t>
            </a:r>
            <a:r>
              <a:rPr lang="en-US" sz="1400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et al. Mol. Ecol.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33400"/>
            <a:ext cx="317658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9"/>
          <p:cNvSpPr txBox="1">
            <a:spLocks noChangeArrowheads="1"/>
          </p:cNvSpPr>
          <p:nvPr/>
        </p:nvSpPr>
        <p:spPr bwMode="auto">
          <a:xfrm>
            <a:off x="3733800" y="3505200"/>
            <a:ext cx="5029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828675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GB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DRD4 </a:t>
            </a:r>
            <a:r>
              <a:rPr lang="en-GB" b="1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associeert</a:t>
            </a:r>
            <a:r>
              <a:rPr lang="en-GB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met </a:t>
            </a:r>
            <a:r>
              <a:rPr lang="en-GB" b="1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persoonlijkheid</a:t>
            </a:r>
            <a:r>
              <a:rPr lang="en-GB" b="1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in </a:t>
            </a:r>
            <a:r>
              <a:rPr lang="en-GB" b="1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Westerheide</a:t>
            </a:r>
            <a:endParaRPr lang="en-GB" dirty="0" smtClean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Niet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consistent over de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populaties</a:t>
            </a:r>
            <a:endParaRPr lang="en-GB" dirty="0" smtClean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Verschillen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in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onderliggende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mechanismen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?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SNP is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niet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de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functionele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mutatie</a:t>
            </a:r>
            <a:r>
              <a:rPr lang="en-GB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!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6011863" y="6021388"/>
            <a:ext cx="2719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Korsten</a:t>
            </a:r>
            <a:r>
              <a:rPr lang="en-US" sz="1400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et al. Mol. Ecol. 2010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400"/>
            <a:ext cx="217938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Genetica van dier-persoonlijkheden</a:t>
            </a:r>
            <a:endParaRPr lang="nl-NL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540750" cy="3508375"/>
          </a:xfrm>
        </p:spPr>
        <p:txBody>
          <a:bodyPr/>
          <a:lstStyle/>
          <a:p>
            <a:pPr eaLnBrk="1" hangingPunct="1">
              <a:defRPr/>
            </a:pPr>
            <a:r>
              <a:rPr lang="nl-NL" sz="2400" dirty="0" smtClean="0">
                <a:ea typeface="+mn-ea"/>
              </a:rPr>
              <a:t>Veel overeenkomsten met mensen: zelfde genen, zelfde structuur, zelfde problemen</a:t>
            </a:r>
          </a:p>
          <a:p>
            <a:pPr eaLnBrk="1" hangingPunct="1">
              <a:defRPr/>
            </a:pPr>
            <a:r>
              <a:rPr lang="nl-NL" sz="2400" dirty="0" smtClean="0">
                <a:ea typeface="+mn-ea"/>
              </a:rPr>
              <a:t>Goed model om te onderzoeken hoe genen tot expressie komen in een variabele omgeving</a:t>
            </a:r>
          </a:p>
          <a:p>
            <a:pPr eaLnBrk="1" hangingPunct="1">
              <a:defRPr/>
            </a:pPr>
            <a:endParaRPr lang="nl-NL" sz="2400" dirty="0" smtClean="0">
              <a:ea typeface="+mn-ea"/>
            </a:endParaRPr>
          </a:p>
        </p:txBody>
      </p:sp>
      <p:pic>
        <p:nvPicPr>
          <p:cNvPr id="52228" name="Picture 6" descr="Boldness_Shy_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27844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Fight_Aggressive_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63950"/>
            <a:ext cx="48768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8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Comic Sans MS" charset="0"/>
              <a:cs typeface="Arial" charset="0"/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304800" y="1335088"/>
            <a:ext cx="8964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Onderliggende mechanismen</a:t>
            </a:r>
          </a:p>
          <a:p>
            <a:pPr marL="993775" lvl="1" indent="-460375">
              <a:spcBef>
                <a:spcPct val="50000"/>
              </a:spcBef>
              <a:defRPr/>
            </a:pPr>
            <a:r>
              <a:rPr lang="nl-NL" sz="1200" dirty="0" smtClean="0">
                <a:ea typeface="Arial" charset="0"/>
                <a:cs typeface="Arial" charset="0"/>
              </a:rPr>
              <a:t>Genetisch: Van Oers &amp; Mueller 2010, </a:t>
            </a:r>
            <a:r>
              <a:rPr lang="nl-NL" sz="1200" dirty="0" err="1" smtClean="0">
                <a:ea typeface="Arial" charset="0"/>
                <a:cs typeface="Arial" charset="0"/>
              </a:rPr>
              <a:t>Physiologisch</a:t>
            </a:r>
            <a:r>
              <a:rPr lang="nl-NL" sz="1200" dirty="0" smtClean="0">
                <a:ea typeface="Arial" charset="0"/>
                <a:cs typeface="Arial" charset="0"/>
              </a:rPr>
              <a:t>: Jaap Koolhaas</a:t>
            </a:r>
            <a:endParaRPr lang="nl-NL" sz="1200" dirty="0" smtClean="0"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Omgeving</a:t>
            </a:r>
          </a:p>
          <a:p>
            <a:pPr marL="536575" indent="-3175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Stamps</a:t>
            </a:r>
            <a:r>
              <a:rPr lang="nl-NL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&amp; Groothuis 2010, </a:t>
            </a:r>
            <a:r>
              <a:rPr lang="nl-NL" sz="1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Trillmich</a:t>
            </a:r>
            <a:r>
              <a:rPr lang="nl-NL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&amp; Hudson 2011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nl-NL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Fitness consequenties</a:t>
            </a:r>
          </a:p>
          <a:p>
            <a:pPr marL="534988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Reale</a:t>
            </a:r>
            <a:r>
              <a:rPr lang="nl-NL" sz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et al. 2010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endParaRPr lang="nl-NL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defRPr/>
            </a:pPr>
            <a:endParaRPr lang="nl-NL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6" name="Picture 7" descr="nestbox young_k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7000"/>
            <a:ext cx="34972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Great ti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7000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304800" y="42545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 err="1" smtClean="0">
                <a:cs typeface="Arial" charset="0"/>
              </a:rPr>
              <a:t>Waarom</a:t>
            </a:r>
            <a:r>
              <a:rPr lang="en-GB" sz="2400" dirty="0" smtClean="0">
                <a:cs typeface="Arial" charset="0"/>
              </a:rPr>
              <a:t> is </a:t>
            </a:r>
            <a:r>
              <a:rPr lang="en-GB" sz="2400" dirty="0" err="1" smtClean="0">
                <a:cs typeface="Arial" charset="0"/>
              </a:rPr>
              <a:t>er</a:t>
            </a:r>
            <a:r>
              <a:rPr lang="en-GB" sz="2400" dirty="0" smtClean="0">
                <a:cs typeface="Arial" charset="0"/>
              </a:rPr>
              <a:t> </a:t>
            </a:r>
            <a:r>
              <a:rPr lang="en-GB" sz="2400" dirty="0" err="1" smtClean="0">
                <a:cs typeface="Arial" charset="0"/>
              </a:rPr>
              <a:t>variatie</a:t>
            </a:r>
            <a:r>
              <a:rPr lang="en-GB" sz="2400" dirty="0" smtClean="0">
                <a:cs typeface="Arial" charset="0"/>
              </a:rPr>
              <a:t> in </a:t>
            </a:r>
            <a:r>
              <a:rPr lang="en-GB" sz="2400" dirty="0" err="1" smtClean="0">
                <a:cs typeface="Arial" charset="0"/>
              </a:rPr>
              <a:t>persoonlijkheid</a:t>
            </a:r>
            <a:r>
              <a:rPr lang="en-GB" sz="2400" dirty="0" smtClean="0">
                <a:cs typeface="Arial" charset="0"/>
              </a:rPr>
              <a:t>?</a:t>
            </a:r>
            <a:endParaRPr lang="en-GB" sz="2400" dirty="0">
              <a:cs typeface="Arial" charset="0"/>
            </a:endParaRPr>
          </a:p>
        </p:txBody>
      </p:sp>
      <p:sp>
        <p:nvSpPr>
          <p:cNvPr id="18439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endParaRPr lang="en-GB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/>
          </p:nvPr>
        </p:nvGraphicFramePr>
        <p:xfrm>
          <a:off x="-152400" y="-106363"/>
          <a:ext cx="9296400" cy="697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19" name="Document" r:id="rId4" imgW="4896360" imgH="3671280" progId="Word.Document.8">
                  <p:embed/>
                </p:oleObj>
              </mc:Choice>
              <mc:Fallback>
                <p:oleObj name="Document" r:id="rId4" imgW="4896360" imgH="36712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-106363"/>
                        <a:ext cx="9296400" cy="697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-1428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 sz="2800" dirty="0" smtClean="0">
                <a:solidFill>
                  <a:schemeClr val="bg1"/>
                </a:solidFill>
                <a:cs typeface="Arial" charset="0"/>
              </a:rPr>
              <a:t>(</a:t>
            </a:r>
            <a:r>
              <a:rPr lang="en-GB" sz="2800" dirty="0" err="1" smtClean="0">
                <a:solidFill>
                  <a:schemeClr val="bg1"/>
                </a:solidFill>
                <a:cs typeface="Arial" charset="0"/>
              </a:rPr>
              <a:t>Sociale</a:t>
            </a:r>
            <a:r>
              <a:rPr lang="en-GB" sz="2800" dirty="0" smtClean="0">
                <a:solidFill>
                  <a:schemeClr val="bg1"/>
                </a:solidFill>
                <a:cs typeface="Arial" charset="0"/>
              </a:rPr>
              <a:t>) </a:t>
            </a:r>
            <a:r>
              <a:rPr lang="en-GB" sz="2800" dirty="0" err="1" smtClean="0">
                <a:solidFill>
                  <a:schemeClr val="bg1"/>
                </a:solidFill>
                <a:cs typeface="Arial" charset="0"/>
              </a:rPr>
              <a:t>omgevings</a:t>
            </a:r>
            <a:r>
              <a:rPr lang="en-GB" sz="28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cs typeface="Arial" charset="0"/>
              </a:rPr>
              <a:t>afhankelijkheid</a:t>
            </a:r>
            <a:endParaRPr lang="en-GB" sz="2800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297488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791200" y="893763"/>
            <a:ext cx="32004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>
                <a:cs typeface="Arial" charset="0"/>
              </a:rPr>
              <a:t>langzame</a:t>
            </a:r>
            <a:r>
              <a:rPr lang="en-US" b="1" dirty="0">
                <a:cs typeface="Arial" charset="0"/>
              </a:rPr>
              <a:t> en </a:t>
            </a:r>
            <a:r>
              <a:rPr lang="en-US" b="1" dirty="0" err="1">
                <a:cs typeface="Arial" charset="0"/>
              </a:rPr>
              <a:t>snelle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dieren</a:t>
            </a:r>
            <a:endParaRPr lang="en-US" b="1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0000"/>
                </a:solidFill>
                <a:cs typeface="Arial" charset="0"/>
              </a:rPr>
              <a:t>solitair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getest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en met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een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mannelijke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soortgenoot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snelle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en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langzame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soortgenoten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vraag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: hoe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reageren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snelle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en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langzame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mezen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op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snelle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en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langzame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charset="0"/>
              </a:rPr>
              <a:t>soortgenoten</a:t>
            </a:r>
            <a:endParaRPr lang="en-US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7589" name="Rectangle 7"/>
          <p:cNvSpPr>
            <a:spLocks noRot="1" noChangeArrowheads="1"/>
          </p:cNvSpPr>
          <p:nvPr/>
        </p:nvSpPr>
        <p:spPr bwMode="auto">
          <a:xfrm>
            <a:off x="0" y="-228600"/>
            <a:ext cx="854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Stabiliteit van de verschillen</a:t>
            </a:r>
          </a:p>
        </p:txBody>
      </p:sp>
    </p:spTree>
    <p:extLst>
      <p:ext uri="{BB962C8B-B14F-4D97-AF65-F5344CB8AC3E}">
        <p14:creationId xmlns:p14="http://schemas.microsoft.com/office/powerpoint/2010/main" val="41164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Comic Sans MS" charset="0"/>
              <a:cs typeface="Arial" charset="0"/>
            </a:endParaRPr>
          </a:p>
        </p:txBody>
      </p:sp>
      <p:pic>
        <p:nvPicPr>
          <p:cNvPr id="68612" name="Picture 4" descr="cteve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9013"/>
            <a:ext cx="35814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BEHECO-2004-0208_figure4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59055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827088" y="5661025"/>
            <a:ext cx="899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400" b="1">
                <a:solidFill>
                  <a:srgbClr val="009900"/>
                </a:solidFill>
                <a:latin typeface="Times New Roman" charset="0"/>
                <a:cs typeface="Arial" charset="0"/>
              </a:rPr>
              <a:t>van Oers et al. 2004. Behavioural Ecology</a:t>
            </a:r>
            <a:endParaRPr lang="en-GB" sz="1400" b="1" i="1">
              <a:solidFill>
                <a:srgbClr val="009900"/>
              </a:solidFill>
              <a:latin typeface="Times New Roman" charset="0"/>
              <a:cs typeface="Arial" charset="0"/>
            </a:endParaRPr>
          </a:p>
        </p:txBody>
      </p:sp>
      <p:grpSp>
        <p:nvGrpSpPr>
          <p:cNvPr id="68615" name="Group 8"/>
          <p:cNvGrpSpPr>
            <a:grpSpLocks/>
          </p:cNvGrpSpPr>
          <p:nvPr/>
        </p:nvGrpSpPr>
        <p:grpSpPr bwMode="auto">
          <a:xfrm>
            <a:off x="5076825" y="4076700"/>
            <a:ext cx="1250950" cy="720725"/>
            <a:chOff x="3198" y="2568"/>
            <a:chExt cx="788" cy="454"/>
          </a:xfrm>
        </p:grpSpPr>
        <p:sp>
          <p:nvSpPr>
            <p:cNvPr id="68629" name="Oval 9"/>
            <p:cNvSpPr>
              <a:spLocks noChangeArrowheads="1"/>
            </p:cNvSpPr>
            <p:nvPr/>
          </p:nvSpPr>
          <p:spPr bwMode="auto">
            <a:xfrm>
              <a:off x="3304" y="2651"/>
              <a:ext cx="74" cy="9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8630" name="Oval 10"/>
            <p:cNvSpPr>
              <a:spLocks noChangeArrowheads="1"/>
            </p:cNvSpPr>
            <p:nvPr/>
          </p:nvSpPr>
          <p:spPr bwMode="auto">
            <a:xfrm>
              <a:off x="3304" y="2833"/>
              <a:ext cx="74" cy="9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8631" name="Rectangle 11"/>
            <p:cNvSpPr>
              <a:spLocks noChangeArrowheads="1"/>
            </p:cNvSpPr>
            <p:nvPr/>
          </p:nvSpPr>
          <p:spPr bwMode="auto">
            <a:xfrm>
              <a:off x="3198" y="2568"/>
              <a:ext cx="635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68632" name="Text Box 12"/>
            <p:cNvSpPr txBox="1">
              <a:spLocks noChangeArrowheads="1"/>
            </p:cNvSpPr>
            <p:nvPr/>
          </p:nvSpPr>
          <p:spPr bwMode="auto">
            <a:xfrm>
              <a:off x="3391" y="2769"/>
              <a:ext cx="5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latin typeface="Arial" charset="0"/>
                  <a:cs typeface="Arial" charset="0"/>
                </a:rPr>
                <a:t>FE</a:t>
              </a:r>
            </a:p>
          </p:txBody>
        </p:sp>
        <p:sp>
          <p:nvSpPr>
            <p:cNvPr id="68633" name="Text Box 13"/>
            <p:cNvSpPr txBox="1">
              <a:spLocks noChangeArrowheads="1"/>
            </p:cNvSpPr>
            <p:nvPr/>
          </p:nvSpPr>
          <p:spPr bwMode="auto">
            <a:xfrm>
              <a:off x="3388" y="2582"/>
              <a:ext cx="5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>
                  <a:latin typeface="Arial" charset="0"/>
                  <a:cs typeface="Arial" charset="0"/>
                </a:rPr>
                <a:t>SE</a:t>
              </a:r>
            </a:p>
          </p:txBody>
        </p:sp>
      </p:grpSp>
      <p:sp>
        <p:nvSpPr>
          <p:cNvPr id="68616" name="Rectangle 14"/>
          <p:cNvSpPr>
            <a:spLocks noChangeArrowheads="1"/>
          </p:cNvSpPr>
          <p:nvPr/>
        </p:nvSpPr>
        <p:spPr bwMode="auto">
          <a:xfrm>
            <a:off x="1835150" y="1700213"/>
            <a:ext cx="4681538" cy="3241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68618" name="Rectangle 22"/>
          <p:cNvSpPr>
            <a:spLocks noRot="1" noChangeArrowheads="1"/>
          </p:cNvSpPr>
          <p:nvPr/>
        </p:nvSpPr>
        <p:spPr bwMode="auto">
          <a:xfrm>
            <a:off x="0" y="-228600"/>
            <a:ext cx="854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Stabiliteit van de verschillen</a:t>
            </a:r>
          </a:p>
        </p:txBody>
      </p:sp>
      <p:sp>
        <p:nvSpPr>
          <p:cNvPr id="68619" name="Rectangle 23"/>
          <p:cNvSpPr>
            <a:spLocks noChangeArrowheads="1"/>
          </p:cNvSpPr>
          <p:nvPr/>
        </p:nvSpPr>
        <p:spPr bwMode="auto">
          <a:xfrm>
            <a:off x="609600" y="1219200"/>
            <a:ext cx="6858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8620" name="Rectangle 24"/>
          <p:cNvSpPr>
            <a:spLocks noChangeArrowheads="1"/>
          </p:cNvSpPr>
          <p:nvPr/>
        </p:nvSpPr>
        <p:spPr bwMode="auto">
          <a:xfrm>
            <a:off x="1447800" y="5232400"/>
            <a:ext cx="525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8621" name="Rectangle 25"/>
          <p:cNvSpPr>
            <a:spLocks noChangeArrowheads="1"/>
          </p:cNvSpPr>
          <p:nvPr/>
        </p:nvSpPr>
        <p:spPr bwMode="auto">
          <a:xfrm>
            <a:off x="1905000" y="5257800"/>
            <a:ext cx="55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/>
              <a:t>activiteit</a:t>
            </a:r>
            <a:r>
              <a:rPr lang="en-GB" dirty="0"/>
              <a:t> van </a:t>
            </a:r>
            <a:r>
              <a:rPr lang="en-GB" dirty="0" err="1"/>
              <a:t>mannelijke</a:t>
            </a:r>
            <a:r>
              <a:rPr lang="en-GB" dirty="0"/>
              <a:t> </a:t>
            </a:r>
            <a:r>
              <a:rPr lang="en-GB" dirty="0" err="1"/>
              <a:t>soortgenoot</a:t>
            </a:r>
            <a:endParaRPr lang="en-US" dirty="0"/>
          </a:p>
        </p:txBody>
      </p:sp>
      <p:sp>
        <p:nvSpPr>
          <p:cNvPr id="68622" name="Rectangle 26"/>
          <p:cNvSpPr>
            <a:spLocks noChangeArrowheads="1"/>
          </p:cNvSpPr>
          <p:nvPr/>
        </p:nvSpPr>
        <p:spPr bwMode="auto">
          <a:xfrm>
            <a:off x="609600" y="1720850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/>
              <a:t>brutaler</a:t>
            </a:r>
            <a:endParaRPr lang="en-GB" dirty="0"/>
          </a:p>
          <a:p>
            <a:r>
              <a:rPr lang="en-GB" dirty="0"/>
              <a:t>met</a:t>
            </a:r>
            <a:endParaRPr lang="en-US" dirty="0"/>
          </a:p>
        </p:txBody>
      </p:sp>
      <p:sp>
        <p:nvSpPr>
          <p:cNvPr id="68623" name="Rectangle 27"/>
          <p:cNvSpPr>
            <a:spLocks noChangeArrowheads="1"/>
          </p:cNvSpPr>
          <p:nvPr/>
        </p:nvSpPr>
        <p:spPr bwMode="auto">
          <a:xfrm>
            <a:off x="495300" y="4356100"/>
            <a:ext cx="1181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/>
              <a:t>brutaler</a:t>
            </a:r>
            <a:endParaRPr lang="en-GB" dirty="0"/>
          </a:p>
          <a:p>
            <a:r>
              <a:rPr lang="en-GB" dirty="0" err="1"/>
              <a:t>zonder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Comic Sans MS" charset="0"/>
              <a:cs typeface="Arial" charset="0"/>
            </a:endParaRPr>
          </a:p>
        </p:txBody>
      </p:sp>
      <p:pic>
        <p:nvPicPr>
          <p:cNvPr id="69636" name="Picture 5" descr="BEHECO-2004-0208_figure4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96975"/>
            <a:ext cx="6199188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827088" y="5661025"/>
            <a:ext cx="899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1400" b="1">
                <a:solidFill>
                  <a:srgbClr val="009900"/>
                </a:solidFill>
                <a:latin typeface="Times New Roman" charset="0"/>
                <a:cs typeface="Arial" charset="0"/>
              </a:rPr>
              <a:t>van Oers et al. 2004. Behavioural Ecology</a:t>
            </a:r>
            <a:endParaRPr lang="en-GB" sz="1400" b="1" i="1">
              <a:solidFill>
                <a:srgbClr val="0099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76200" y="6094413"/>
            <a:ext cx="849788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00"/>
              </a:spcBef>
            </a:pPr>
            <a:r>
              <a:rPr lang="en-GB" dirty="0" err="1">
                <a:solidFill>
                  <a:srgbClr val="FF0000"/>
                </a:solidFill>
                <a:cs typeface="Arial" charset="0"/>
              </a:rPr>
              <a:t>Alleen</a:t>
            </a:r>
            <a:r>
              <a:rPr lang="en-GB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cs typeface="Arial" charset="0"/>
              </a:rPr>
              <a:t>langzame</a:t>
            </a:r>
            <a:r>
              <a:rPr lang="en-GB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cs typeface="Arial" charset="0"/>
              </a:rPr>
              <a:t>dieren</a:t>
            </a:r>
            <a:r>
              <a:rPr lang="en-GB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trekken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zich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iets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aan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van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een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cs typeface="Arial" charset="0"/>
              </a:rPr>
              <a:t>soortgenoot</a:t>
            </a:r>
            <a:endParaRPr lang="en-GB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Correlatie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tussen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eigenschappen</a:t>
            </a:r>
            <a:r>
              <a:rPr lang="en-GB" dirty="0" smtClean="0">
                <a:solidFill>
                  <a:srgbClr val="FF0000"/>
                </a:solidFill>
                <a:cs typeface="Arial" charset="0"/>
              </a:rPr>
              <a:t> is </a:t>
            </a:r>
            <a:r>
              <a:rPr lang="en-GB" dirty="0" err="1" smtClean="0">
                <a:solidFill>
                  <a:srgbClr val="FF0000"/>
                </a:solidFill>
                <a:cs typeface="Arial" charset="0"/>
              </a:rPr>
              <a:t>omgevingsafhankelijk</a:t>
            </a:r>
            <a:endParaRPr lang="en-GB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9641" name="Rectangle 18"/>
          <p:cNvSpPr>
            <a:spLocks noChangeArrowheads="1"/>
          </p:cNvSpPr>
          <p:nvPr/>
        </p:nvSpPr>
        <p:spPr bwMode="auto">
          <a:xfrm>
            <a:off x="304800" y="1219200"/>
            <a:ext cx="914400" cy="426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9642" name="Rectangle 19"/>
          <p:cNvSpPr>
            <a:spLocks noChangeArrowheads="1"/>
          </p:cNvSpPr>
          <p:nvPr/>
        </p:nvSpPr>
        <p:spPr bwMode="auto">
          <a:xfrm>
            <a:off x="1371600" y="5232400"/>
            <a:ext cx="525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9643" name="Rectangle 20"/>
          <p:cNvSpPr>
            <a:spLocks noChangeArrowheads="1"/>
          </p:cNvSpPr>
          <p:nvPr/>
        </p:nvSpPr>
        <p:spPr bwMode="auto">
          <a:xfrm>
            <a:off x="1676400" y="5181600"/>
            <a:ext cx="571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/>
              <a:t>activiteit</a:t>
            </a:r>
            <a:r>
              <a:rPr lang="en-GB" dirty="0"/>
              <a:t> van </a:t>
            </a:r>
            <a:r>
              <a:rPr lang="en-GB" dirty="0" err="1"/>
              <a:t>mannelijke</a:t>
            </a:r>
            <a:r>
              <a:rPr lang="en-GB" dirty="0"/>
              <a:t> </a:t>
            </a:r>
            <a:r>
              <a:rPr lang="en-GB" dirty="0" err="1"/>
              <a:t>soortgenoot</a:t>
            </a:r>
            <a:endParaRPr lang="en-US" dirty="0"/>
          </a:p>
        </p:txBody>
      </p:sp>
      <p:sp>
        <p:nvSpPr>
          <p:cNvPr id="69644" name="Rectangle 21"/>
          <p:cNvSpPr>
            <a:spLocks noChangeArrowheads="1"/>
          </p:cNvSpPr>
          <p:nvPr/>
        </p:nvSpPr>
        <p:spPr bwMode="auto">
          <a:xfrm>
            <a:off x="228600" y="1676400"/>
            <a:ext cx="121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/>
              <a:t>brutaler</a:t>
            </a:r>
            <a:endParaRPr lang="en-GB" dirty="0"/>
          </a:p>
          <a:p>
            <a:r>
              <a:rPr lang="en-GB" dirty="0"/>
              <a:t>met</a:t>
            </a:r>
            <a:endParaRPr lang="en-US" dirty="0"/>
          </a:p>
        </p:txBody>
      </p:sp>
      <p:sp>
        <p:nvSpPr>
          <p:cNvPr id="69645" name="Rectangle 22"/>
          <p:cNvSpPr>
            <a:spLocks noChangeArrowheads="1"/>
          </p:cNvSpPr>
          <p:nvPr/>
        </p:nvSpPr>
        <p:spPr bwMode="auto">
          <a:xfrm>
            <a:off x="228600" y="4356100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err="1" smtClean="0"/>
              <a:t>brutaler</a:t>
            </a:r>
            <a:endParaRPr lang="en-GB" dirty="0"/>
          </a:p>
          <a:p>
            <a:r>
              <a:rPr lang="en-GB" dirty="0" err="1"/>
              <a:t>zonder</a:t>
            </a:r>
            <a:endParaRPr lang="en-US" dirty="0"/>
          </a:p>
        </p:txBody>
      </p:sp>
      <p:sp>
        <p:nvSpPr>
          <p:cNvPr id="69646" name="Rectangle 23"/>
          <p:cNvSpPr>
            <a:spLocks noRot="1" noChangeArrowheads="1"/>
          </p:cNvSpPr>
          <p:nvPr/>
        </p:nvSpPr>
        <p:spPr bwMode="auto">
          <a:xfrm>
            <a:off x="0" y="-228600"/>
            <a:ext cx="8540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Stabiliteit van de verschillen</a:t>
            </a:r>
          </a:p>
        </p:txBody>
      </p:sp>
      <p:pic>
        <p:nvPicPr>
          <p:cNvPr id="69647" name="Picture 24" descr="vanoers_hand reared_pro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0"/>
            <a:ext cx="234632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334000" y="1905000"/>
            <a:ext cx="828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Lucida Sans Unicode" pitchFamily="34" charset="0"/>
                <a:ea typeface="ＭＳ Ｐゴシック" charset="-128"/>
              </a:rPr>
              <a:t>traag</a:t>
            </a:r>
            <a:endParaRPr lang="en-US" sz="2000" dirty="0">
              <a:solidFill>
                <a:srgbClr val="FF0000"/>
              </a:solidFill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810000" y="3200400"/>
            <a:ext cx="691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3399"/>
                </a:solidFill>
                <a:latin typeface="Lucida Sans Unicode" pitchFamily="34" charset="0"/>
                <a:ea typeface="ＭＳ Ｐゴシック" charset="-128"/>
              </a:rPr>
              <a:t>snel</a:t>
            </a:r>
            <a:endParaRPr lang="en-US" sz="2000" dirty="0">
              <a:solidFill>
                <a:srgbClr val="003399"/>
              </a:solidFill>
              <a:latin typeface="Lucida Sans Unicode" pitchFamily="34" charset="0"/>
              <a:ea typeface="ＭＳ Ｐゴシック" charset="-128"/>
            </a:endParaRPr>
          </a:p>
        </p:txBody>
      </p:sp>
      <p:cxnSp>
        <p:nvCxnSpPr>
          <p:cNvPr id="3" name="Rechte verbindingslijn 2"/>
          <p:cNvCxnSpPr/>
          <p:nvPr/>
        </p:nvCxnSpPr>
        <p:spPr bwMode="auto">
          <a:xfrm flipV="1">
            <a:off x="1583491" y="3233824"/>
            <a:ext cx="48768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936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koolmees"/>
          <p:cNvPicPr>
            <a:picLocks noChangeAspect="1" noChangeArrowheads="1"/>
          </p:cNvPicPr>
          <p:nvPr/>
        </p:nvPicPr>
        <p:blipFill>
          <a:blip r:embed="rId2">
            <a:lum bright="2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Comic Sans MS" charset="0"/>
              <a:cs typeface="Arial" charset="0"/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304800" y="1335088"/>
            <a:ext cx="89646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Onderliggende mechanismen</a:t>
            </a:r>
          </a:p>
          <a:p>
            <a:pPr marL="993775" lvl="1" indent="-460375">
              <a:spcBef>
                <a:spcPct val="50000"/>
              </a:spcBef>
              <a:defRPr/>
            </a:pPr>
            <a:r>
              <a:rPr lang="nl-NL" sz="1200" dirty="0" smtClean="0">
                <a:ea typeface="Arial" charset="0"/>
                <a:cs typeface="Arial" charset="0"/>
              </a:rPr>
              <a:t>Genetisch: Van Oers &amp; Mueller 2010, </a:t>
            </a:r>
            <a:r>
              <a:rPr lang="nl-NL" sz="1200" dirty="0" err="1" smtClean="0">
                <a:ea typeface="Arial" charset="0"/>
                <a:cs typeface="Arial" charset="0"/>
              </a:rPr>
              <a:t>Physiologisch</a:t>
            </a:r>
            <a:r>
              <a:rPr lang="nl-NL" sz="1200" dirty="0" smtClean="0">
                <a:ea typeface="Arial" charset="0"/>
                <a:cs typeface="Arial" charset="0"/>
              </a:rPr>
              <a:t>: Jaap Koolhaas</a:t>
            </a:r>
            <a:endParaRPr lang="nl-NL" sz="1200" dirty="0" smtClean="0"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buFontTx/>
              <a:buAutoNum type="arabicPeriod"/>
              <a:defRPr/>
            </a:pP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Omgeving</a:t>
            </a:r>
          </a:p>
          <a:p>
            <a:pPr marL="536575" indent="-3175">
              <a:spcBef>
                <a:spcPct val="50000"/>
              </a:spcBef>
              <a:defRPr/>
            </a:pPr>
            <a:r>
              <a:rPr lang="nl-NL" sz="1200" dirty="0" smtClean="0"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latin typeface="Arial" charset="0"/>
                <a:ea typeface="Arial" charset="0"/>
                <a:cs typeface="Arial" charset="0"/>
              </a:rPr>
              <a:t>Stamps</a:t>
            </a:r>
            <a:r>
              <a:rPr lang="nl-NL" sz="1200" dirty="0" smtClean="0">
                <a:latin typeface="Arial" charset="0"/>
                <a:ea typeface="Arial" charset="0"/>
                <a:cs typeface="Arial" charset="0"/>
              </a:rPr>
              <a:t> &amp; Groothuis 2010, </a:t>
            </a:r>
            <a:r>
              <a:rPr lang="nl-NL" sz="1200" dirty="0" err="1" smtClean="0">
                <a:latin typeface="Arial" charset="0"/>
                <a:ea typeface="Arial" charset="0"/>
                <a:cs typeface="Arial" charset="0"/>
              </a:rPr>
              <a:t>Trillmich</a:t>
            </a:r>
            <a:r>
              <a:rPr lang="nl-NL" sz="1200" dirty="0" smtClean="0">
                <a:latin typeface="Arial" charset="0"/>
                <a:ea typeface="Arial" charset="0"/>
                <a:cs typeface="Arial" charset="0"/>
              </a:rPr>
              <a:t> &amp; Hudson 2011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nl-NL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Fitness consequenties</a:t>
            </a:r>
          </a:p>
          <a:p>
            <a:pPr marL="534988">
              <a:spcBef>
                <a:spcPct val="50000"/>
              </a:spcBef>
              <a:defRPr/>
            </a:pPr>
            <a:r>
              <a:rPr lang="nl-NL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nl-NL" sz="1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Reale</a:t>
            </a:r>
            <a:r>
              <a:rPr lang="nl-NL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et al. 2010</a:t>
            </a:r>
          </a:p>
          <a:p>
            <a:pPr marL="536575" indent="-536575">
              <a:spcBef>
                <a:spcPct val="50000"/>
              </a:spcBef>
              <a:buFont typeface="+mj-lt"/>
              <a:buAutoNum type="arabicPeriod" startAt="3"/>
              <a:defRPr/>
            </a:pPr>
            <a:endParaRPr lang="nl-NL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36575" indent="-536575">
              <a:spcBef>
                <a:spcPct val="50000"/>
              </a:spcBef>
              <a:defRPr/>
            </a:pPr>
            <a:endParaRPr lang="nl-NL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436" name="Picture 7" descr="nestbox young_k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37000"/>
            <a:ext cx="349726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Great ti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7000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2"/>
          <p:cNvSpPr txBox="1">
            <a:spLocks noChangeArrowheads="1"/>
          </p:cNvSpPr>
          <p:nvPr/>
        </p:nvSpPr>
        <p:spPr bwMode="auto">
          <a:xfrm>
            <a:off x="304800" y="42545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 err="1" smtClean="0">
                <a:cs typeface="Arial" charset="0"/>
              </a:rPr>
              <a:t>Waarom</a:t>
            </a:r>
            <a:r>
              <a:rPr lang="en-GB" sz="2400" dirty="0" smtClean="0">
                <a:cs typeface="Arial" charset="0"/>
              </a:rPr>
              <a:t> is </a:t>
            </a:r>
            <a:r>
              <a:rPr lang="en-GB" sz="2400" dirty="0" err="1" smtClean="0">
                <a:cs typeface="Arial" charset="0"/>
              </a:rPr>
              <a:t>er</a:t>
            </a:r>
            <a:r>
              <a:rPr lang="en-GB" sz="2400" dirty="0" smtClean="0">
                <a:cs typeface="Arial" charset="0"/>
              </a:rPr>
              <a:t> </a:t>
            </a:r>
            <a:r>
              <a:rPr lang="en-GB" sz="2400" dirty="0" err="1" smtClean="0">
                <a:cs typeface="Arial" charset="0"/>
              </a:rPr>
              <a:t>variatie</a:t>
            </a:r>
            <a:r>
              <a:rPr lang="en-GB" sz="2400" dirty="0" smtClean="0">
                <a:cs typeface="Arial" charset="0"/>
              </a:rPr>
              <a:t> in </a:t>
            </a:r>
            <a:r>
              <a:rPr lang="en-GB" sz="2400" dirty="0" err="1" smtClean="0">
                <a:cs typeface="Arial" charset="0"/>
              </a:rPr>
              <a:t>persoonlijkheid</a:t>
            </a:r>
            <a:r>
              <a:rPr lang="en-GB" sz="2400" dirty="0" smtClean="0">
                <a:cs typeface="Arial" charset="0"/>
              </a:rPr>
              <a:t>?</a:t>
            </a:r>
            <a:endParaRPr lang="en-GB" sz="2400" dirty="0">
              <a:cs typeface="Arial" charset="0"/>
            </a:endParaRPr>
          </a:p>
        </p:txBody>
      </p:sp>
      <p:sp>
        <p:nvSpPr>
          <p:cNvPr id="18439" name="Text Box 2"/>
          <p:cNvSpPr txBox="1">
            <a:spLocks noChangeArrowheads="1"/>
          </p:cNvSpPr>
          <p:nvPr/>
        </p:nvSpPr>
        <p:spPr bwMode="auto">
          <a:xfrm>
            <a:off x="304800" y="609600"/>
            <a:ext cx="8424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endParaRPr lang="en-GB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3563938" y="1989138"/>
            <a:ext cx="5508625" cy="3671887"/>
            <a:chOff x="204" y="1026"/>
            <a:chExt cx="3570" cy="2550"/>
          </a:xfrm>
        </p:grpSpPr>
        <p:pic>
          <p:nvPicPr>
            <p:cNvPr id="75779" name="Picture 3" descr="c1x17b-finch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1026"/>
              <a:ext cx="3570" cy="2550"/>
            </a:xfrm>
            <a:prstGeom prst="rect">
              <a:avLst/>
            </a:prstGeom>
            <a:noFill/>
          </p:spPr>
        </p:pic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204" y="3067"/>
              <a:ext cx="1587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5781" name="Picture 5" descr="ecolog~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1" y="1888069"/>
            <a:ext cx="1719263" cy="2628900"/>
          </a:xfrm>
          <a:prstGeom prst="rect">
            <a:avLst/>
          </a:prstGeom>
          <a:noFill/>
        </p:spPr>
      </p:pic>
      <p:pic>
        <p:nvPicPr>
          <p:cNvPr id="75782" name="Picture 6" descr="tWeinerBea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1702" y="1888069"/>
            <a:ext cx="1681163" cy="2628900"/>
          </a:xfrm>
          <a:prstGeom prst="rect">
            <a:avLst/>
          </a:prstGeom>
          <a:noFill/>
        </p:spPr>
      </p:pic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1679575" y="1050925"/>
            <a:ext cx="91408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03" tIns="45700" rIns="91403" bIns="4570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006600"/>
                </a:solidFill>
                <a:latin typeface="Calibri" pitchFamily="34" charset="0"/>
              </a:rPr>
              <a:t>voorbeeld</a:t>
            </a:r>
            <a:r>
              <a:rPr lang="en-GB" sz="4000" dirty="0" smtClean="0">
                <a:solidFill>
                  <a:srgbClr val="006600"/>
                </a:solidFill>
                <a:latin typeface="Calibri" pitchFamily="34" charset="0"/>
              </a:rPr>
              <a:t>: Darwin </a:t>
            </a:r>
            <a:r>
              <a:rPr lang="en-GB" sz="4000" dirty="0" err="1">
                <a:solidFill>
                  <a:srgbClr val="006600"/>
                </a:solidFill>
                <a:latin typeface="Calibri" pitchFamily="34" charset="0"/>
              </a:rPr>
              <a:t>v</a:t>
            </a:r>
            <a:r>
              <a:rPr lang="en-GB" sz="4000" dirty="0" err="1" smtClean="0">
                <a:solidFill>
                  <a:srgbClr val="006600"/>
                </a:solidFill>
                <a:latin typeface="Calibri" pitchFamily="34" charset="0"/>
              </a:rPr>
              <a:t>inken</a:t>
            </a:r>
            <a:endParaRPr lang="en-GB" sz="4000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9" name="Picture 10" descr="20090428142809!Darwin%27s_finch_G_fuliginosa_Sta_Cruz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65" y="4561711"/>
            <a:ext cx="3429000" cy="22793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5772090"/>
            <a:ext cx="5562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FF0000"/>
                </a:solidFill>
              </a:rPr>
              <a:t>Niche </a:t>
            </a:r>
            <a:r>
              <a:rPr lang="en-US" sz="1900" b="1" dirty="0" err="1" smtClean="0">
                <a:solidFill>
                  <a:srgbClr val="FF0000"/>
                </a:solidFill>
              </a:rPr>
              <a:t>differentiatie</a:t>
            </a:r>
            <a:r>
              <a:rPr lang="en-US" sz="1900" b="1" dirty="0" smtClean="0">
                <a:solidFill>
                  <a:srgbClr val="FF0000"/>
                </a:solidFill>
              </a:rPr>
              <a:t> + </a:t>
            </a:r>
            <a:r>
              <a:rPr lang="en-US" sz="1900" b="1" dirty="0" err="1" smtClean="0">
                <a:solidFill>
                  <a:srgbClr val="FF0000"/>
                </a:solidFill>
              </a:rPr>
              <a:t>reproductieve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</a:rPr>
              <a:t>isolatie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563888" y="1844824"/>
            <a:ext cx="5472608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hoek 11"/>
          <p:cNvSpPr/>
          <p:nvPr/>
        </p:nvSpPr>
        <p:spPr>
          <a:xfrm>
            <a:off x="3563888" y="4068688"/>
            <a:ext cx="5472608" cy="44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/>
          <p:cNvSpPr/>
          <p:nvPr/>
        </p:nvSpPr>
        <p:spPr>
          <a:xfrm>
            <a:off x="3563888" y="4509120"/>
            <a:ext cx="5472608" cy="44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0" y="-1"/>
            <a:ext cx="3398712" cy="1937679"/>
          </a:xfrm>
          <a:prstGeom prst="rect">
            <a:avLst/>
          </a:prstGeom>
        </p:spPr>
      </p:pic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603375" y="533400"/>
            <a:ext cx="9140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3" tIns="45700" rIns="91403" bIns="4570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en-GB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Variatie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tussen</a:t>
            </a: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 </a:t>
            </a:r>
            <a:r>
              <a:rPr lang="en-GB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</a:rPr>
              <a:t>soorten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349250"/>
            <a:ext cx="8729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CA" sz="28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Fitness </a:t>
            </a:r>
            <a:r>
              <a:rPr lang="nl-NL" sz="28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consequenties</a:t>
            </a:r>
            <a:r>
              <a:rPr lang="fr-CA" sz="28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van </a:t>
            </a:r>
            <a:r>
              <a:rPr lang="fr-CA" sz="28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dier-persoonlijkheden</a:t>
            </a:r>
            <a:endParaRPr lang="fr-CA" sz="2800" dirty="0"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938333" y="4064000"/>
            <a:ext cx="6030913" cy="595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38333" y="4064000"/>
            <a:ext cx="6030913" cy="5953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70" name="Rectangle 13"/>
          <p:cNvSpPr>
            <a:spLocks noChangeArrowheads="1"/>
          </p:cNvSpPr>
          <p:nvPr/>
        </p:nvSpPr>
        <p:spPr bwMode="auto">
          <a:xfrm>
            <a:off x="1938333" y="2805113"/>
            <a:ext cx="6030913" cy="595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71" name="Rectangle 14"/>
          <p:cNvSpPr>
            <a:spLocks noChangeArrowheads="1"/>
          </p:cNvSpPr>
          <p:nvPr/>
        </p:nvSpPr>
        <p:spPr bwMode="auto">
          <a:xfrm>
            <a:off x="1938333" y="2805113"/>
            <a:ext cx="6030913" cy="5953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72" name="Rectangle 19"/>
          <p:cNvSpPr>
            <a:spLocks noChangeArrowheads="1"/>
          </p:cNvSpPr>
          <p:nvPr/>
        </p:nvSpPr>
        <p:spPr bwMode="auto">
          <a:xfrm>
            <a:off x="1938333" y="1544638"/>
            <a:ext cx="6030913" cy="596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73" name="Rectangle 20"/>
          <p:cNvSpPr>
            <a:spLocks noChangeArrowheads="1"/>
          </p:cNvSpPr>
          <p:nvPr/>
        </p:nvSpPr>
        <p:spPr bwMode="auto">
          <a:xfrm>
            <a:off x="1938333" y="1544638"/>
            <a:ext cx="6030913" cy="59690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74" name="Rectangle 21"/>
          <p:cNvSpPr>
            <a:spLocks noChangeArrowheads="1"/>
          </p:cNvSpPr>
          <p:nvPr/>
        </p:nvSpPr>
        <p:spPr bwMode="auto">
          <a:xfrm>
            <a:off x="2800346" y="1752600"/>
            <a:ext cx="53498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>
                <a:solidFill>
                  <a:srgbClr val="000000"/>
                </a:solidFill>
                <a:ea typeface="ＭＳ Ｐゴシック" charset="-128"/>
              </a:rPr>
              <a:t>Mating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75" name="Rectangle 22"/>
          <p:cNvSpPr>
            <a:spLocks noChangeArrowheads="1"/>
          </p:cNvSpPr>
          <p:nvPr/>
        </p:nvSpPr>
        <p:spPr bwMode="auto">
          <a:xfrm>
            <a:off x="3371846" y="1752600"/>
            <a:ext cx="6540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>
                <a:solidFill>
                  <a:srgbClr val="000000"/>
                </a:solidFill>
                <a:ea typeface="ＭＳ Ｐゴシック" charset="-128"/>
              </a:rPr>
              <a:t>success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76" name="Rectangle 23"/>
          <p:cNvSpPr>
            <a:spLocks noChangeArrowheads="1"/>
          </p:cNvSpPr>
          <p:nvPr/>
        </p:nvSpPr>
        <p:spPr bwMode="auto">
          <a:xfrm>
            <a:off x="4332283" y="1752600"/>
            <a:ext cx="11049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>
                <a:solidFill>
                  <a:srgbClr val="000000"/>
                </a:solidFill>
                <a:ea typeface="ＭＳ Ｐゴシック" charset="-128"/>
              </a:rPr>
              <a:t>Reproductive 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77" name="Rectangle 24"/>
          <p:cNvSpPr>
            <a:spLocks noChangeArrowheads="1"/>
          </p:cNvSpPr>
          <p:nvPr/>
        </p:nvSpPr>
        <p:spPr bwMode="auto">
          <a:xfrm>
            <a:off x="5419721" y="1752600"/>
            <a:ext cx="6540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>
                <a:solidFill>
                  <a:srgbClr val="000000"/>
                </a:solidFill>
                <a:ea typeface="ＭＳ Ｐゴシック" charset="-128"/>
              </a:rPr>
              <a:t>success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78" name="Rectangle 25"/>
          <p:cNvSpPr>
            <a:spLocks noChangeArrowheads="1"/>
          </p:cNvSpPr>
          <p:nvPr/>
        </p:nvSpPr>
        <p:spPr bwMode="auto">
          <a:xfrm>
            <a:off x="6424608" y="1752600"/>
            <a:ext cx="6429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>
                <a:solidFill>
                  <a:srgbClr val="000000"/>
                </a:solidFill>
                <a:ea typeface="ＭＳ Ｐゴシック" charset="-128"/>
              </a:rPr>
              <a:t>Survival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79" name="Rectangle 26"/>
          <p:cNvSpPr>
            <a:spLocks noChangeArrowheads="1"/>
          </p:cNvSpPr>
          <p:nvPr/>
        </p:nvSpPr>
        <p:spPr bwMode="auto">
          <a:xfrm>
            <a:off x="242888" y="1536700"/>
            <a:ext cx="11652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 b="1">
                <a:ea typeface="ＭＳ Ｐゴシック" charset="-128"/>
              </a:rPr>
              <a:t>Life history</a:t>
            </a: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80" name="Rectangle 28"/>
          <p:cNvSpPr>
            <a:spLocks noChangeArrowheads="1"/>
          </p:cNvSpPr>
          <p:nvPr/>
        </p:nvSpPr>
        <p:spPr bwMode="auto">
          <a:xfrm>
            <a:off x="1938333" y="5257800"/>
            <a:ext cx="6030913" cy="595313"/>
          </a:xfrm>
          <a:prstGeom prst="rect">
            <a:avLst/>
          </a:prstGeom>
          <a:solidFill>
            <a:schemeClr val="bg1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1" name="Freeform 63"/>
          <p:cNvSpPr>
            <a:spLocks noEditPoints="1"/>
          </p:cNvSpPr>
          <p:nvPr/>
        </p:nvSpPr>
        <p:spPr bwMode="auto">
          <a:xfrm>
            <a:off x="4475158" y="1212850"/>
            <a:ext cx="209550" cy="463550"/>
          </a:xfrm>
          <a:custGeom>
            <a:avLst/>
            <a:gdLst>
              <a:gd name="T0" fmla="*/ 2147483647 w 266"/>
              <a:gd name="T1" fmla="*/ 2147483647 h 585"/>
              <a:gd name="T2" fmla="*/ 2147483647 w 266"/>
              <a:gd name="T3" fmla="*/ 2147483647 h 585"/>
              <a:gd name="T4" fmla="*/ 2147483647 w 266"/>
              <a:gd name="T5" fmla="*/ 2147483647 h 585"/>
              <a:gd name="T6" fmla="*/ 2147483647 w 266"/>
              <a:gd name="T7" fmla="*/ 2147483647 h 585"/>
              <a:gd name="T8" fmla="*/ 2147483647 w 266"/>
              <a:gd name="T9" fmla="*/ 2147483647 h 585"/>
              <a:gd name="T10" fmla="*/ 0 w 266"/>
              <a:gd name="T11" fmla="*/ 2147483647 h 585"/>
              <a:gd name="T12" fmla="*/ 2147483647 w 266"/>
              <a:gd name="T13" fmla="*/ 0 h 585"/>
              <a:gd name="T14" fmla="*/ 2147483647 w 266"/>
              <a:gd name="T15" fmla="*/ 2147483647 h 585"/>
              <a:gd name="T16" fmla="*/ 0 w 266"/>
              <a:gd name="T17" fmla="*/ 2147483647 h 5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6"/>
              <a:gd name="T28" fmla="*/ 0 h 585"/>
              <a:gd name="T29" fmla="*/ 266 w 266"/>
              <a:gd name="T30" fmla="*/ 585 h 5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6" h="585">
                <a:moveTo>
                  <a:pt x="89" y="585"/>
                </a:moveTo>
                <a:lnTo>
                  <a:pt x="89" y="221"/>
                </a:lnTo>
                <a:lnTo>
                  <a:pt x="177" y="221"/>
                </a:lnTo>
                <a:lnTo>
                  <a:pt x="177" y="585"/>
                </a:lnTo>
                <a:lnTo>
                  <a:pt x="89" y="585"/>
                </a:lnTo>
                <a:close/>
                <a:moveTo>
                  <a:pt x="0" y="265"/>
                </a:moveTo>
                <a:lnTo>
                  <a:pt x="133" y="0"/>
                </a:lnTo>
                <a:lnTo>
                  <a:pt x="266" y="265"/>
                </a:lnTo>
                <a:lnTo>
                  <a:pt x="0" y="265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2" name="Rectangle 76"/>
          <p:cNvSpPr>
            <a:spLocks noChangeArrowheads="1"/>
          </p:cNvSpPr>
          <p:nvPr/>
        </p:nvSpPr>
        <p:spPr bwMode="auto">
          <a:xfrm>
            <a:off x="1938333" y="4064000"/>
            <a:ext cx="6030913" cy="5953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3" name="Rectangle 83"/>
          <p:cNvSpPr>
            <a:spLocks noChangeArrowheads="1"/>
          </p:cNvSpPr>
          <p:nvPr/>
        </p:nvSpPr>
        <p:spPr bwMode="auto">
          <a:xfrm>
            <a:off x="3279771" y="4162425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 dirty="0" err="1" smtClean="0">
                <a:ea typeface="ＭＳ Ｐゴシック" charset="-128"/>
              </a:rPr>
              <a:t>Gedragseigenschappen</a:t>
            </a:r>
            <a:endParaRPr lang="en-GB" sz="2400" b="1" dirty="0">
              <a:ea typeface="ＭＳ Ｐゴシック" charset="-128"/>
            </a:endParaRPr>
          </a:p>
        </p:txBody>
      </p:sp>
      <p:sp>
        <p:nvSpPr>
          <p:cNvPr id="36884" name="Rectangle 84"/>
          <p:cNvSpPr>
            <a:spLocks noChangeArrowheads="1"/>
          </p:cNvSpPr>
          <p:nvPr/>
        </p:nvSpPr>
        <p:spPr bwMode="auto">
          <a:xfrm>
            <a:off x="1938333" y="2805113"/>
            <a:ext cx="6030913" cy="595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5" name="Rectangle 85"/>
          <p:cNvSpPr>
            <a:spLocks noChangeArrowheads="1"/>
          </p:cNvSpPr>
          <p:nvPr/>
        </p:nvSpPr>
        <p:spPr bwMode="auto">
          <a:xfrm>
            <a:off x="1938333" y="2805113"/>
            <a:ext cx="6030913" cy="5953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6" name="Rectangle 90"/>
          <p:cNvSpPr>
            <a:spLocks noChangeArrowheads="1"/>
          </p:cNvSpPr>
          <p:nvPr/>
        </p:nvSpPr>
        <p:spPr bwMode="auto">
          <a:xfrm>
            <a:off x="1938333" y="1544638"/>
            <a:ext cx="6030913" cy="596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7" name="Rectangle 91"/>
          <p:cNvSpPr>
            <a:spLocks noChangeArrowheads="1"/>
          </p:cNvSpPr>
          <p:nvPr/>
        </p:nvSpPr>
        <p:spPr bwMode="auto">
          <a:xfrm>
            <a:off x="1939921" y="1528763"/>
            <a:ext cx="6030912" cy="59690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88" name="Rectangle 92"/>
          <p:cNvSpPr>
            <a:spLocks noChangeArrowheads="1"/>
          </p:cNvSpPr>
          <p:nvPr/>
        </p:nvSpPr>
        <p:spPr bwMode="auto">
          <a:xfrm>
            <a:off x="2362200" y="1676400"/>
            <a:ext cx="1282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300" b="1" dirty="0" err="1" smtClean="0">
                <a:solidFill>
                  <a:srgbClr val="000000"/>
                </a:solidFill>
                <a:ea typeface="ＭＳ Ｐゴシック" charset="-128"/>
              </a:rPr>
              <a:t>Buitenechtelijke</a:t>
            </a:r>
            <a:endParaRPr lang="en-US" sz="1300" b="1" dirty="0" smtClean="0">
              <a:solidFill>
                <a:srgbClr val="000000"/>
              </a:solidFill>
              <a:ea typeface="ＭＳ Ｐゴシック" charset="-128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13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jongen</a:t>
            </a:r>
            <a:endParaRPr lang="en-US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89" name="Rectangle 93"/>
          <p:cNvSpPr>
            <a:spLocks noChangeArrowheads="1"/>
          </p:cNvSpPr>
          <p:nvPr/>
        </p:nvSpPr>
        <p:spPr bwMode="auto">
          <a:xfrm>
            <a:off x="3371846" y="1752600"/>
            <a:ext cx="1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90" name="Rectangle 94"/>
          <p:cNvSpPr>
            <a:spLocks noChangeArrowheads="1"/>
          </p:cNvSpPr>
          <p:nvPr/>
        </p:nvSpPr>
        <p:spPr bwMode="auto">
          <a:xfrm>
            <a:off x="4332283" y="1752600"/>
            <a:ext cx="162865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 dirty="0" err="1" smtClean="0">
                <a:solidFill>
                  <a:srgbClr val="000000"/>
                </a:solidFill>
                <a:ea typeface="ＭＳ Ｐゴシック" charset="-128"/>
              </a:rPr>
              <a:t>Reproductief</a:t>
            </a:r>
            <a:r>
              <a:rPr lang="en-US" sz="1300" b="1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sz="1300" b="1" dirty="0" err="1" smtClean="0">
                <a:solidFill>
                  <a:srgbClr val="000000"/>
                </a:solidFill>
                <a:ea typeface="ＭＳ Ｐゴシック" charset="-128"/>
              </a:rPr>
              <a:t>succes</a:t>
            </a:r>
            <a:endParaRPr lang="en-US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92" name="Rectangle 96"/>
          <p:cNvSpPr>
            <a:spLocks noChangeArrowheads="1"/>
          </p:cNvSpPr>
          <p:nvPr/>
        </p:nvSpPr>
        <p:spPr bwMode="auto">
          <a:xfrm>
            <a:off x="6424608" y="1752600"/>
            <a:ext cx="85985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 dirty="0" err="1" smtClean="0">
                <a:solidFill>
                  <a:srgbClr val="000000"/>
                </a:solidFill>
                <a:ea typeface="ＭＳ Ｐゴシック" charset="-128"/>
              </a:rPr>
              <a:t>Overleving</a:t>
            </a:r>
            <a:endParaRPr lang="en-US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93" name="Rectangle 99"/>
          <p:cNvSpPr>
            <a:spLocks noChangeArrowheads="1"/>
          </p:cNvSpPr>
          <p:nvPr/>
        </p:nvSpPr>
        <p:spPr bwMode="auto">
          <a:xfrm>
            <a:off x="615950" y="1536700"/>
            <a:ext cx="1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94" name="Rectangle 100"/>
          <p:cNvSpPr>
            <a:spLocks noChangeArrowheads="1"/>
          </p:cNvSpPr>
          <p:nvPr/>
        </p:nvSpPr>
        <p:spPr bwMode="auto">
          <a:xfrm>
            <a:off x="242888" y="1816100"/>
            <a:ext cx="158684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 b="1" dirty="0" err="1" smtClean="0">
                <a:ea typeface="ＭＳ Ｐゴシック" charset="-128"/>
              </a:rPr>
              <a:t>eigenschappen</a:t>
            </a:r>
            <a:endParaRPr lang="en-US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895" name="Rectangle 101"/>
          <p:cNvSpPr>
            <a:spLocks noChangeArrowheads="1"/>
          </p:cNvSpPr>
          <p:nvPr/>
        </p:nvSpPr>
        <p:spPr bwMode="auto">
          <a:xfrm>
            <a:off x="3522658" y="838200"/>
            <a:ext cx="24050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ea typeface="ＭＳ Ｐゴシック" charset="-128"/>
              </a:rPr>
              <a:t>FITNESS</a:t>
            </a:r>
          </a:p>
        </p:txBody>
      </p:sp>
      <p:sp>
        <p:nvSpPr>
          <p:cNvPr id="36896" name="Rectangle 102"/>
          <p:cNvSpPr>
            <a:spLocks noChangeArrowheads="1"/>
          </p:cNvSpPr>
          <p:nvPr/>
        </p:nvSpPr>
        <p:spPr bwMode="auto">
          <a:xfrm>
            <a:off x="3328983" y="5405438"/>
            <a:ext cx="2153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 dirty="0" err="1" smtClean="0">
                <a:ea typeface="ＭＳ Ｐゴシック" charset="-128"/>
              </a:rPr>
              <a:t>Gedragstesten</a:t>
            </a:r>
            <a:endParaRPr lang="en-GB" sz="2400" b="1" dirty="0">
              <a:ea typeface="ＭＳ Ｐゴシック" charset="-128"/>
            </a:endParaRPr>
          </a:p>
        </p:txBody>
      </p:sp>
      <p:sp>
        <p:nvSpPr>
          <p:cNvPr id="36897" name="Freeform 138"/>
          <p:cNvSpPr>
            <a:spLocks noEditPoints="1"/>
          </p:cNvSpPr>
          <p:nvPr/>
        </p:nvSpPr>
        <p:spPr bwMode="auto">
          <a:xfrm>
            <a:off x="3100383" y="1203325"/>
            <a:ext cx="1219200" cy="381000"/>
          </a:xfrm>
          <a:custGeom>
            <a:avLst/>
            <a:gdLst>
              <a:gd name="T0" fmla="*/ 0 w 1179"/>
              <a:gd name="T1" fmla="*/ 2147483647 h 605"/>
              <a:gd name="T2" fmla="*/ 2147483647 w 1179"/>
              <a:gd name="T3" fmla="*/ 2147483647 h 605"/>
              <a:gd name="T4" fmla="*/ 2147483647 w 1179"/>
              <a:gd name="T5" fmla="*/ 2147483647 h 605"/>
              <a:gd name="T6" fmla="*/ 2147483647 w 1179"/>
              <a:gd name="T7" fmla="*/ 2147483647 h 605"/>
              <a:gd name="T8" fmla="*/ 0 w 1179"/>
              <a:gd name="T9" fmla="*/ 2147483647 h 605"/>
              <a:gd name="T10" fmla="*/ 2147483647 w 1179"/>
              <a:gd name="T11" fmla="*/ 0 h 605"/>
              <a:gd name="T12" fmla="*/ 2147483647 w 1179"/>
              <a:gd name="T13" fmla="*/ 0 h 605"/>
              <a:gd name="T14" fmla="*/ 2147483647 w 1179"/>
              <a:gd name="T15" fmla="*/ 2147483647 h 605"/>
              <a:gd name="T16" fmla="*/ 2147483647 w 1179"/>
              <a:gd name="T17" fmla="*/ 0 h 6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79"/>
              <a:gd name="T28" fmla="*/ 0 h 605"/>
              <a:gd name="T29" fmla="*/ 1179 w 1179"/>
              <a:gd name="T30" fmla="*/ 605 h 60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79" h="605">
                <a:moveTo>
                  <a:pt x="0" y="564"/>
                </a:moveTo>
                <a:lnTo>
                  <a:pt x="1071" y="30"/>
                </a:lnTo>
                <a:lnTo>
                  <a:pt x="1091" y="69"/>
                </a:lnTo>
                <a:lnTo>
                  <a:pt x="21" y="605"/>
                </a:lnTo>
                <a:lnTo>
                  <a:pt x="0" y="564"/>
                </a:lnTo>
                <a:close/>
                <a:moveTo>
                  <a:pt x="1032" y="0"/>
                </a:moveTo>
                <a:lnTo>
                  <a:pt x="1179" y="0"/>
                </a:lnTo>
                <a:lnTo>
                  <a:pt x="1091" y="119"/>
                </a:lnTo>
                <a:lnTo>
                  <a:pt x="1032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98" name="Freeform 139"/>
          <p:cNvSpPr>
            <a:spLocks noEditPoints="1"/>
          </p:cNvSpPr>
          <p:nvPr/>
        </p:nvSpPr>
        <p:spPr bwMode="auto">
          <a:xfrm>
            <a:off x="4845046" y="1203325"/>
            <a:ext cx="1684337" cy="381000"/>
          </a:xfrm>
          <a:custGeom>
            <a:avLst/>
            <a:gdLst>
              <a:gd name="T0" fmla="*/ 2147483647 w 1430"/>
              <a:gd name="T1" fmla="*/ 2147483647 h 613"/>
              <a:gd name="T2" fmla="*/ 2147483647 w 1430"/>
              <a:gd name="T3" fmla="*/ 2147483647 h 613"/>
              <a:gd name="T4" fmla="*/ 2147483647 w 1430"/>
              <a:gd name="T5" fmla="*/ 2147483647 h 613"/>
              <a:gd name="T6" fmla="*/ 2147483647 w 1430"/>
              <a:gd name="T7" fmla="*/ 2147483647 h 613"/>
              <a:gd name="T8" fmla="*/ 2147483647 w 1430"/>
              <a:gd name="T9" fmla="*/ 2147483647 h 613"/>
              <a:gd name="T10" fmla="*/ 2147483647 w 1430"/>
              <a:gd name="T11" fmla="*/ 2147483647 h 613"/>
              <a:gd name="T12" fmla="*/ 0 w 1430"/>
              <a:gd name="T13" fmla="*/ 2147483647 h 613"/>
              <a:gd name="T14" fmla="*/ 2147483647 w 1430"/>
              <a:gd name="T15" fmla="*/ 0 h 613"/>
              <a:gd name="T16" fmla="*/ 2147483647 w 1430"/>
              <a:gd name="T17" fmla="*/ 2147483647 h 6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30"/>
              <a:gd name="T28" fmla="*/ 0 h 613"/>
              <a:gd name="T29" fmla="*/ 1430 w 1430"/>
              <a:gd name="T30" fmla="*/ 613 h 61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30" h="613">
                <a:moveTo>
                  <a:pt x="1413" y="613"/>
                </a:moveTo>
                <a:lnTo>
                  <a:pt x="94" y="74"/>
                </a:lnTo>
                <a:lnTo>
                  <a:pt x="110" y="33"/>
                </a:lnTo>
                <a:lnTo>
                  <a:pt x="1430" y="572"/>
                </a:lnTo>
                <a:lnTo>
                  <a:pt x="1413" y="613"/>
                </a:lnTo>
                <a:close/>
                <a:moveTo>
                  <a:pt x="97" y="123"/>
                </a:moveTo>
                <a:lnTo>
                  <a:pt x="0" y="10"/>
                </a:lnTo>
                <a:lnTo>
                  <a:pt x="147" y="0"/>
                </a:lnTo>
                <a:lnTo>
                  <a:pt x="97" y="123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899" name="Freeform 140"/>
          <p:cNvSpPr>
            <a:spLocks noEditPoints="1"/>
          </p:cNvSpPr>
          <p:nvPr/>
        </p:nvSpPr>
        <p:spPr bwMode="auto">
          <a:xfrm>
            <a:off x="4475158" y="1212850"/>
            <a:ext cx="209550" cy="463550"/>
          </a:xfrm>
          <a:custGeom>
            <a:avLst/>
            <a:gdLst>
              <a:gd name="T0" fmla="*/ 2147483647 w 266"/>
              <a:gd name="T1" fmla="*/ 2147483647 h 585"/>
              <a:gd name="T2" fmla="*/ 2147483647 w 266"/>
              <a:gd name="T3" fmla="*/ 2147483647 h 585"/>
              <a:gd name="T4" fmla="*/ 2147483647 w 266"/>
              <a:gd name="T5" fmla="*/ 2147483647 h 585"/>
              <a:gd name="T6" fmla="*/ 2147483647 w 266"/>
              <a:gd name="T7" fmla="*/ 2147483647 h 585"/>
              <a:gd name="T8" fmla="*/ 2147483647 w 266"/>
              <a:gd name="T9" fmla="*/ 2147483647 h 585"/>
              <a:gd name="T10" fmla="*/ 0 w 266"/>
              <a:gd name="T11" fmla="*/ 2147483647 h 585"/>
              <a:gd name="T12" fmla="*/ 2147483647 w 266"/>
              <a:gd name="T13" fmla="*/ 0 h 585"/>
              <a:gd name="T14" fmla="*/ 2147483647 w 266"/>
              <a:gd name="T15" fmla="*/ 2147483647 h 585"/>
              <a:gd name="T16" fmla="*/ 0 w 266"/>
              <a:gd name="T17" fmla="*/ 2147483647 h 5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6"/>
              <a:gd name="T28" fmla="*/ 0 h 585"/>
              <a:gd name="T29" fmla="*/ 266 w 266"/>
              <a:gd name="T30" fmla="*/ 585 h 5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6" h="585">
                <a:moveTo>
                  <a:pt x="89" y="585"/>
                </a:moveTo>
                <a:lnTo>
                  <a:pt x="89" y="221"/>
                </a:lnTo>
                <a:lnTo>
                  <a:pt x="177" y="221"/>
                </a:lnTo>
                <a:lnTo>
                  <a:pt x="177" y="585"/>
                </a:lnTo>
                <a:lnTo>
                  <a:pt x="89" y="585"/>
                </a:lnTo>
                <a:close/>
                <a:moveTo>
                  <a:pt x="0" y="265"/>
                </a:moveTo>
                <a:lnTo>
                  <a:pt x="133" y="0"/>
                </a:lnTo>
                <a:lnTo>
                  <a:pt x="266" y="265"/>
                </a:lnTo>
                <a:lnTo>
                  <a:pt x="0" y="265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0" name="Rectangle 152"/>
          <p:cNvSpPr>
            <a:spLocks noChangeArrowheads="1"/>
          </p:cNvSpPr>
          <p:nvPr/>
        </p:nvSpPr>
        <p:spPr bwMode="auto">
          <a:xfrm>
            <a:off x="-152400" y="3946525"/>
            <a:ext cx="9144000" cy="2667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1" name="Rectangle 153"/>
          <p:cNvSpPr>
            <a:spLocks noChangeArrowheads="1"/>
          </p:cNvSpPr>
          <p:nvPr/>
        </p:nvSpPr>
        <p:spPr bwMode="auto">
          <a:xfrm>
            <a:off x="1650996" y="5865813"/>
            <a:ext cx="59039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CA" sz="2800" b="1">
                <a:solidFill>
                  <a:srgbClr val="0000FF"/>
                </a:solidFill>
                <a:latin typeface="Times New Roman" pitchFamily="18" charset="0"/>
                <a:ea typeface="ＭＳ Ｐゴシック" charset="-128"/>
              </a:rPr>
              <a:t>Personality </a:t>
            </a:r>
            <a:endParaRPr lang="en-US" sz="2800" b="1">
              <a:solidFill>
                <a:srgbClr val="0000FF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902" name="Oval 157"/>
          <p:cNvSpPr>
            <a:spLocks noChangeArrowheads="1"/>
          </p:cNvSpPr>
          <p:nvPr/>
        </p:nvSpPr>
        <p:spPr bwMode="auto">
          <a:xfrm>
            <a:off x="2198683" y="1528763"/>
            <a:ext cx="1701800" cy="6477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3" name="Oval 158"/>
          <p:cNvSpPr>
            <a:spLocks noChangeArrowheads="1"/>
          </p:cNvSpPr>
          <p:nvPr/>
        </p:nvSpPr>
        <p:spPr bwMode="auto">
          <a:xfrm>
            <a:off x="4060821" y="1493838"/>
            <a:ext cx="2159000" cy="6477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4" name="Oval 159"/>
          <p:cNvSpPr>
            <a:spLocks noChangeArrowheads="1"/>
          </p:cNvSpPr>
          <p:nvPr/>
        </p:nvSpPr>
        <p:spPr bwMode="auto">
          <a:xfrm>
            <a:off x="6330946" y="1528763"/>
            <a:ext cx="1223962" cy="6477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/>
            <a:endParaRPr lang="nl-NL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5" name="Rectangle 97"/>
          <p:cNvSpPr>
            <a:spLocks noChangeArrowheads="1"/>
          </p:cNvSpPr>
          <p:nvPr/>
        </p:nvSpPr>
        <p:spPr bwMode="auto">
          <a:xfrm>
            <a:off x="196850" y="2781300"/>
            <a:ext cx="111771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700" b="1" dirty="0" err="1" smtClean="0">
                <a:ea typeface="ＭＳ Ｐゴシック" charset="-128"/>
              </a:rPr>
              <a:t>Ecologisch</a:t>
            </a:r>
            <a:endParaRPr lang="en-US" sz="1700" b="1" dirty="0">
              <a:ea typeface="ＭＳ Ｐゴシック" charset="-128"/>
            </a:endParaRPr>
          </a:p>
        </p:txBody>
      </p:sp>
      <p:sp>
        <p:nvSpPr>
          <p:cNvPr id="36906" name="Rectangle 98"/>
          <p:cNvSpPr>
            <a:spLocks noChangeArrowheads="1"/>
          </p:cNvSpPr>
          <p:nvPr/>
        </p:nvSpPr>
        <p:spPr bwMode="auto">
          <a:xfrm>
            <a:off x="228600" y="3058180"/>
            <a:ext cx="1655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nl-NL" sz="1700" b="1" dirty="0" smtClean="0">
                <a:ea typeface="ＭＳ Ｐゴシック" charset="-128"/>
              </a:rPr>
              <a:t>Relevante </a:t>
            </a:r>
          </a:p>
          <a:p>
            <a:pPr eaLnBrk="0" hangingPunct="0">
              <a:spcBef>
                <a:spcPts val="0"/>
              </a:spcBef>
            </a:pPr>
            <a:r>
              <a:rPr lang="nl-NL" sz="1700" b="1" dirty="0" smtClean="0">
                <a:ea typeface="ＭＳ Ｐゴシック" charset="-128"/>
              </a:rPr>
              <a:t>situaties</a:t>
            </a:r>
            <a:endParaRPr lang="nl-NL" sz="1700" b="1" dirty="0">
              <a:ea typeface="ＭＳ Ｐゴシック" charset="-128"/>
            </a:endParaRPr>
          </a:p>
        </p:txBody>
      </p:sp>
      <p:sp>
        <p:nvSpPr>
          <p:cNvPr id="36907" name="Up Arrow 166"/>
          <p:cNvSpPr>
            <a:spLocks noChangeArrowheads="1"/>
          </p:cNvSpPr>
          <p:nvPr/>
        </p:nvSpPr>
        <p:spPr bwMode="auto">
          <a:xfrm>
            <a:off x="4395783" y="4665663"/>
            <a:ext cx="228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8" name="Up Arrow 167"/>
          <p:cNvSpPr>
            <a:spLocks noChangeArrowheads="1"/>
          </p:cNvSpPr>
          <p:nvPr/>
        </p:nvSpPr>
        <p:spPr bwMode="auto">
          <a:xfrm>
            <a:off x="4362446" y="3413125"/>
            <a:ext cx="228600" cy="642938"/>
          </a:xfrm>
          <a:prstGeom prst="upArrow">
            <a:avLst>
              <a:gd name="adj1" fmla="val 50000"/>
              <a:gd name="adj2" fmla="val 49961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09" name="Up Arrow 168"/>
          <p:cNvSpPr>
            <a:spLocks noChangeArrowheads="1"/>
          </p:cNvSpPr>
          <p:nvPr/>
        </p:nvSpPr>
        <p:spPr bwMode="auto">
          <a:xfrm>
            <a:off x="4395783" y="2135188"/>
            <a:ext cx="228600" cy="642937"/>
          </a:xfrm>
          <a:prstGeom prst="upArrow">
            <a:avLst>
              <a:gd name="adj1" fmla="val 50000"/>
              <a:gd name="adj2" fmla="val 49961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910" name="Rectangle 86"/>
          <p:cNvSpPr>
            <a:spLocks noChangeArrowheads="1"/>
          </p:cNvSpPr>
          <p:nvPr/>
        </p:nvSpPr>
        <p:spPr bwMode="auto">
          <a:xfrm>
            <a:off x="2024058" y="3011488"/>
            <a:ext cx="25519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charset="-128"/>
              </a:rPr>
              <a:t>Communicatie</a:t>
            </a:r>
            <a:r>
              <a:rPr lang="en-US" sz="1400" b="1" dirty="0" smtClean="0">
                <a:solidFill>
                  <a:srgbClr val="000000"/>
                </a:solidFill>
                <a:ea typeface="ＭＳ Ｐゴシック" charset="-128"/>
              </a:rPr>
              <a:t>     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charset="-128"/>
              </a:rPr>
              <a:t>Dominantie</a:t>
            </a:r>
            <a:endParaRPr lang="en-US" sz="1400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911" name="Rectangle 87"/>
          <p:cNvSpPr>
            <a:spLocks noChangeArrowheads="1"/>
          </p:cNvSpPr>
          <p:nvPr/>
        </p:nvSpPr>
        <p:spPr bwMode="auto">
          <a:xfrm>
            <a:off x="4611683" y="3011488"/>
            <a:ext cx="9874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charset="-128"/>
              </a:rPr>
              <a:t>Fourageren</a:t>
            </a:r>
            <a:endParaRPr lang="en-US" sz="1400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912" name="Rectangle 88"/>
          <p:cNvSpPr>
            <a:spLocks noChangeArrowheads="1"/>
          </p:cNvSpPr>
          <p:nvPr/>
        </p:nvSpPr>
        <p:spPr bwMode="auto">
          <a:xfrm>
            <a:off x="5708301" y="3011488"/>
            <a:ext cx="5400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a typeface="ＭＳ Ｐゴシック" charset="-128"/>
              </a:rPr>
              <a:t>Paren</a:t>
            </a:r>
            <a:endParaRPr lang="en-US" sz="1400" dirty="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913" name="Rectangle 89"/>
          <p:cNvSpPr>
            <a:spLocks noChangeArrowheads="1"/>
          </p:cNvSpPr>
          <p:nvPr/>
        </p:nvSpPr>
        <p:spPr bwMode="auto">
          <a:xfrm>
            <a:off x="6605583" y="3011488"/>
            <a:ext cx="12695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err="1" smtClean="0">
                <a:solidFill>
                  <a:srgbClr val="000000"/>
                </a:solidFill>
                <a:ea typeface="ＭＳ Ｐゴシック" charset="-128"/>
              </a:rPr>
              <a:t>Samenwerking</a:t>
            </a:r>
            <a:endParaRPr lang="en-US" sz="1400" dirty="0"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9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  <p:bldP spid="36872" grpId="0" animBg="1"/>
      <p:bldP spid="36873" grpId="0" animBg="1"/>
      <p:bldP spid="36874" grpId="0"/>
      <p:bldP spid="36875" grpId="0"/>
      <p:bldP spid="36876" grpId="0"/>
      <p:bldP spid="36877" grpId="0"/>
      <p:bldP spid="36878" grpId="0"/>
      <p:bldP spid="36879" grpId="0"/>
      <p:bldP spid="36881" grpId="0" animBg="1"/>
      <p:bldP spid="36884" grpId="0" animBg="1"/>
      <p:bldP spid="36885" grpId="0" animBg="1"/>
      <p:bldP spid="36886" grpId="0" animBg="1"/>
      <p:bldP spid="36887" grpId="0" animBg="1"/>
      <p:bldP spid="36888" grpId="0"/>
      <p:bldP spid="36889" grpId="0"/>
      <p:bldP spid="36890" grpId="0"/>
      <p:bldP spid="36892" grpId="0"/>
      <p:bldP spid="36893" grpId="0"/>
      <p:bldP spid="36894" grpId="0"/>
      <p:bldP spid="36897" grpId="0" animBg="1"/>
      <p:bldP spid="36898" grpId="0" animBg="1"/>
      <p:bldP spid="36899" grpId="0" animBg="1"/>
      <p:bldP spid="36902" grpId="0" animBg="1"/>
      <p:bldP spid="36903" grpId="0" animBg="1"/>
      <p:bldP spid="36904" grpId="0" animBg="1"/>
      <p:bldP spid="36905" grpId="0"/>
      <p:bldP spid="36906" grpId="0"/>
      <p:bldP spid="36910" grpId="0"/>
      <p:bldP spid="36911" grpId="0"/>
      <p:bldP spid="36912" grpId="0"/>
      <p:bldP spid="369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14" name="Rectangle 3"/>
          <p:cNvSpPr>
            <a:spLocks noChangeArrowheads="1"/>
          </p:cNvSpPr>
          <p:nvPr/>
        </p:nvSpPr>
        <p:spPr bwMode="auto">
          <a:xfrm>
            <a:off x="-12700" y="0"/>
            <a:ext cx="9144000" cy="6858000"/>
          </a:xfrm>
          <a:prstGeom prst="rect">
            <a:avLst/>
          </a:prstGeom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0" y="-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000">
              <a:latin typeface="Lucida Sans Unicode" pitchFamily="34" charset="0"/>
              <a:ea typeface="ＭＳ Ｐゴシック" charset="-128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13333"/>
          <a:stretch>
            <a:fillRect/>
          </a:stretch>
        </p:blipFill>
        <p:spPr bwMode="auto">
          <a:xfrm>
            <a:off x="685800" y="73025"/>
            <a:ext cx="3922713" cy="594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4724400" y="914400"/>
            <a:ext cx="441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- is persoonlijkheidsafhankelijk</a:t>
            </a:r>
          </a:p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- variatie tussen geslachten en jaren</a:t>
            </a:r>
          </a:p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-&gt; Habitat heterogeniteit</a:t>
            </a:r>
          </a:p>
          <a:p>
            <a:pPr marL="355600" indent="-355600">
              <a:buFont typeface="Arial" charset="0"/>
              <a:buChar char="•"/>
            </a:pPr>
            <a:endParaRPr lang="nl-NL" sz="2000" dirty="0" smtClean="0">
              <a:solidFill>
                <a:srgbClr val="000000"/>
              </a:solidFill>
              <a:latin typeface="Lucida Sans Unicode" pitchFamily="34" charset="0"/>
              <a:ea typeface="ＭＳ Ｐゴシック" charset="-128"/>
            </a:endParaRPr>
          </a:p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Door variatie in bv. :</a:t>
            </a:r>
          </a:p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Voedsel</a:t>
            </a:r>
          </a:p>
          <a:p>
            <a:pPr marL="355600" indent="-355600"/>
            <a:r>
              <a:rPr lang="nl-NL" sz="2000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Weer</a:t>
            </a:r>
          </a:p>
          <a:p>
            <a:pPr marL="355600" indent="-355600"/>
            <a:r>
              <a:rPr lang="nl-NL" dirty="0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Dichtheid</a:t>
            </a:r>
            <a:endParaRPr lang="nl-NL" sz="2000" dirty="0" smtClean="0">
              <a:solidFill>
                <a:srgbClr val="000000"/>
              </a:solidFill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 rot="-5400000">
            <a:off x="-1559718" y="2626518"/>
            <a:ext cx="373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/>
            <a:r>
              <a:rPr lang="en-US" sz="2400" dirty="0" err="1" smtClean="0">
                <a:latin typeface="Lucida Sans Unicode" pitchFamily="34" charset="0"/>
                <a:ea typeface="ＭＳ Ｐゴシック" charset="-128"/>
              </a:rPr>
              <a:t>Volwassen</a:t>
            </a:r>
            <a:r>
              <a:rPr lang="en-US" sz="2400" dirty="0" smtClean="0">
                <a:latin typeface="Lucida Sans Unicode" pitchFamily="34" charset="0"/>
                <a:ea typeface="ＭＳ Ｐゴシック" charset="-128"/>
              </a:rPr>
              <a:t> </a:t>
            </a:r>
            <a:r>
              <a:rPr lang="en-US" sz="2400" dirty="0" err="1" smtClean="0">
                <a:latin typeface="Lucida Sans Unicode" pitchFamily="34" charset="0"/>
                <a:ea typeface="ＭＳ Ｐゴシック" charset="-128"/>
              </a:rPr>
              <a:t>overleving</a:t>
            </a:r>
            <a:endParaRPr lang="en-US" sz="2400" dirty="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990600" y="6248400"/>
            <a:ext cx="373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/>
            <a:r>
              <a:rPr lang="en-US" sz="2400" dirty="0" err="1" smtClean="0">
                <a:latin typeface="Lucida Sans Unicode" pitchFamily="34" charset="0"/>
                <a:ea typeface="ＭＳ Ｐゴシック" charset="-128"/>
              </a:rPr>
              <a:t>Exploratief</a:t>
            </a:r>
            <a:r>
              <a:rPr lang="en-US" sz="2400" dirty="0" smtClean="0">
                <a:latin typeface="Lucida Sans Unicode" pitchFamily="34" charset="0"/>
                <a:ea typeface="ＭＳ Ｐゴシック" charset="-128"/>
              </a:rPr>
              <a:t> </a:t>
            </a:r>
            <a:r>
              <a:rPr lang="en-US" sz="2400" dirty="0" err="1" smtClean="0">
                <a:latin typeface="Lucida Sans Unicode" pitchFamily="34" charset="0"/>
                <a:ea typeface="ＭＳ Ｐゴシック" charset="-128"/>
              </a:rPr>
              <a:t>gedrag</a:t>
            </a:r>
            <a:endParaRPr lang="en-US" sz="2400" dirty="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20" name="Rectangle 7"/>
          <p:cNvSpPr>
            <a:spLocks noChangeArrowheads="1"/>
          </p:cNvSpPr>
          <p:nvPr/>
        </p:nvSpPr>
        <p:spPr bwMode="auto">
          <a:xfrm>
            <a:off x="304800" y="6019800"/>
            <a:ext cx="828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Lucida Sans Unicode" pitchFamily="34" charset="0"/>
                <a:ea typeface="ＭＳ Ｐゴシック" charset="-128"/>
              </a:rPr>
              <a:t>traag</a:t>
            </a:r>
            <a:endParaRPr lang="en-US" sz="2000" dirty="0">
              <a:solidFill>
                <a:srgbClr val="FF0000"/>
              </a:solidFill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21" name="Rectangle 8"/>
          <p:cNvSpPr>
            <a:spLocks noChangeArrowheads="1"/>
          </p:cNvSpPr>
          <p:nvPr/>
        </p:nvSpPr>
        <p:spPr bwMode="auto">
          <a:xfrm>
            <a:off x="2209800" y="6019800"/>
            <a:ext cx="691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3399"/>
                </a:solidFill>
                <a:latin typeface="Lucida Sans Unicode" pitchFamily="34" charset="0"/>
                <a:ea typeface="ＭＳ Ｐゴシック" charset="-128"/>
              </a:rPr>
              <a:t>snel</a:t>
            </a:r>
            <a:endParaRPr lang="en-US" sz="2000" dirty="0">
              <a:solidFill>
                <a:srgbClr val="003399"/>
              </a:solidFill>
              <a:latin typeface="Lucida Sans Unicode" pitchFamily="34" charset="0"/>
              <a:ea typeface="ＭＳ Ｐゴシック" charset="-128"/>
            </a:endParaRPr>
          </a:p>
        </p:txBody>
      </p:sp>
      <p:cxnSp>
        <p:nvCxnSpPr>
          <p:cNvPr id="38922" name="Straight Connector 10"/>
          <p:cNvCxnSpPr>
            <a:cxnSpLocks noChangeShapeType="1"/>
          </p:cNvCxnSpPr>
          <p:nvPr/>
        </p:nvCxnSpPr>
        <p:spPr bwMode="auto">
          <a:xfrm flipV="1">
            <a:off x="1160463" y="330200"/>
            <a:ext cx="914400" cy="381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23" name="Straight Connector 11"/>
          <p:cNvCxnSpPr>
            <a:cxnSpLocks noChangeShapeType="1"/>
          </p:cNvCxnSpPr>
          <p:nvPr/>
        </p:nvCxnSpPr>
        <p:spPr bwMode="auto">
          <a:xfrm flipV="1">
            <a:off x="1120775" y="1317625"/>
            <a:ext cx="1038225" cy="2635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24" name="Straight Connector 13"/>
          <p:cNvCxnSpPr>
            <a:cxnSpLocks noChangeShapeType="1"/>
          </p:cNvCxnSpPr>
          <p:nvPr/>
        </p:nvCxnSpPr>
        <p:spPr bwMode="auto">
          <a:xfrm flipV="1">
            <a:off x="1216025" y="5251450"/>
            <a:ext cx="12192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25" name="Straight Connector 14"/>
          <p:cNvCxnSpPr>
            <a:cxnSpLocks noChangeShapeType="1"/>
          </p:cNvCxnSpPr>
          <p:nvPr/>
        </p:nvCxnSpPr>
        <p:spPr bwMode="auto">
          <a:xfrm flipV="1">
            <a:off x="3106738" y="4211638"/>
            <a:ext cx="1236662" cy="3349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26" name="Straight Connector 15"/>
          <p:cNvCxnSpPr>
            <a:cxnSpLocks noChangeShapeType="1"/>
          </p:cNvCxnSpPr>
          <p:nvPr/>
        </p:nvCxnSpPr>
        <p:spPr bwMode="auto">
          <a:xfrm>
            <a:off x="3079750" y="2530475"/>
            <a:ext cx="1257300" cy="177800"/>
          </a:xfrm>
          <a:prstGeom prst="line">
            <a:avLst/>
          </a:prstGeom>
          <a:noFill/>
          <a:ln w="3175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38927" name="Straight Connector 19"/>
          <p:cNvCxnSpPr>
            <a:cxnSpLocks noChangeShapeType="1"/>
          </p:cNvCxnSpPr>
          <p:nvPr/>
        </p:nvCxnSpPr>
        <p:spPr bwMode="auto">
          <a:xfrm>
            <a:off x="3048000" y="1409700"/>
            <a:ext cx="1289050" cy="254000"/>
          </a:xfrm>
          <a:prstGeom prst="line">
            <a:avLst/>
          </a:prstGeom>
          <a:noFill/>
          <a:ln w="3175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38928" name="Straight Connector 20"/>
          <p:cNvCxnSpPr>
            <a:cxnSpLocks noChangeShapeType="1"/>
          </p:cNvCxnSpPr>
          <p:nvPr/>
        </p:nvCxnSpPr>
        <p:spPr bwMode="auto">
          <a:xfrm flipV="1">
            <a:off x="3038475" y="542925"/>
            <a:ext cx="1381125" cy="73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29" name="Straight Connector 22"/>
          <p:cNvCxnSpPr>
            <a:cxnSpLocks noChangeShapeType="1"/>
          </p:cNvCxnSpPr>
          <p:nvPr/>
        </p:nvCxnSpPr>
        <p:spPr bwMode="auto">
          <a:xfrm>
            <a:off x="1184275" y="3302000"/>
            <a:ext cx="1066800" cy="152400"/>
          </a:xfrm>
          <a:prstGeom prst="line">
            <a:avLst/>
          </a:prstGeom>
          <a:noFill/>
          <a:ln w="3175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38930" name="Straight Connector 24"/>
          <p:cNvCxnSpPr>
            <a:cxnSpLocks noChangeShapeType="1"/>
          </p:cNvCxnSpPr>
          <p:nvPr/>
        </p:nvCxnSpPr>
        <p:spPr bwMode="auto">
          <a:xfrm flipV="1">
            <a:off x="3162300" y="3263900"/>
            <a:ext cx="1066800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31" name="Straight Connector 25"/>
          <p:cNvCxnSpPr>
            <a:cxnSpLocks noChangeShapeType="1"/>
          </p:cNvCxnSpPr>
          <p:nvPr/>
        </p:nvCxnSpPr>
        <p:spPr bwMode="auto">
          <a:xfrm flipV="1">
            <a:off x="1143000" y="2514600"/>
            <a:ext cx="1295400" cy="50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32" name="Straight Connector 26"/>
          <p:cNvCxnSpPr>
            <a:cxnSpLocks noChangeShapeType="1"/>
          </p:cNvCxnSpPr>
          <p:nvPr/>
        </p:nvCxnSpPr>
        <p:spPr bwMode="auto">
          <a:xfrm>
            <a:off x="3190875" y="5321300"/>
            <a:ext cx="1152525" cy="88900"/>
          </a:xfrm>
          <a:prstGeom prst="line">
            <a:avLst/>
          </a:prstGeom>
          <a:noFill/>
          <a:ln w="3175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38933" name="Straight Connector 27"/>
          <p:cNvCxnSpPr>
            <a:cxnSpLocks noChangeShapeType="1"/>
          </p:cNvCxnSpPr>
          <p:nvPr/>
        </p:nvCxnSpPr>
        <p:spPr bwMode="auto">
          <a:xfrm flipV="1">
            <a:off x="1143000" y="4411663"/>
            <a:ext cx="1295400" cy="746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38934" name="TextBox 29"/>
          <p:cNvSpPr txBox="1">
            <a:spLocks noChangeArrowheads="1"/>
          </p:cNvSpPr>
          <p:nvPr/>
        </p:nvSpPr>
        <p:spPr bwMode="auto">
          <a:xfrm>
            <a:off x="2057400" y="914400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  <a:ea typeface="ＭＳ Ｐゴシック" charset="-128"/>
              </a:rPr>
              <a:t>2002</a:t>
            </a:r>
          </a:p>
        </p:txBody>
      </p:sp>
      <p:sp>
        <p:nvSpPr>
          <p:cNvPr id="38935" name="TextBox 30"/>
          <p:cNvSpPr txBox="1">
            <a:spLocks noChangeArrowheads="1"/>
          </p:cNvSpPr>
          <p:nvPr/>
        </p:nvSpPr>
        <p:spPr bwMode="auto">
          <a:xfrm>
            <a:off x="2057400" y="0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  <a:ea typeface="ＭＳ Ｐゴシック" charset="-128"/>
              </a:rPr>
              <a:t>2001</a:t>
            </a:r>
          </a:p>
        </p:txBody>
      </p:sp>
      <p:sp>
        <p:nvSpPr>
          <p:cNvPr id="38936" name="TextBox 31"/>
          <p:cNvSpPr txBox="1">
            <a:spLocks noChangeArrowheads="1"/>
          </p:cNvSpPr>
          <p:nvPr/>
        </p:nvSpPr>
        <p:spPr bwMode="auto">
          <a:xfrm>
            <a:off x="2057400" y="1938337"/>
            <a:ext cx="167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  <a:ea typeface="ＭＳ Ｐゴシック" charset="-128"/>
              </a:rPr>
              <a:t>2003</a:t>
            </a:r>
          </a:p>
        </p:txBody>
      </p:sp>
      <p:sp>
        <p:nvSpPr>
          <p:cNvPr id="38937" name="TextBox 32"/>
          <p:cNvSpPr txBox="1">
            <a:spLocks noChangeArrowheads="1"/>
          </p:cNvSpPr>
          <p:nvPr/>
        </p:nvSpPr>
        <p:spPr bwMode="auto">
          <a:xfrm>
            <a:off x="2057400" y="2819400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Lucida Sans Unicode" pitchFamily="34" charset="0"/>
                <a:ea typeface="ＭＳ Ｐゴシック" charset="-128"/>
              </a:rPr>
              <a:t>2004</a:t>
            </a:r>
          </a:p>
        </p:txBody>
      </p:sp>
      <p:sp>
        <p:nvSpPr>
          <p:cNvPr id="38938" name="TextBox 33"/>
          <p:cNvSpPr txBox="1">
            <a:spLocks noChangeArrowheads="1"/>
          </p:cNvSpPr>
          <p:nvPr/>
        </p:nvSpPr>
        <p:spPr bwMode="auto">
          <a:xfrm>
            <a:off x="2057400" y="38100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Lucida Sans Unicode" pitchFamily="34" charset="0"/>
                <a:ea typeface="ＭＳ Ｐゴシック" charset="-128"/>
              </a:rPr>
              <a:t>2005</a:t>
            </a:r>
          </a:p>
          <a:p>
            <a:endParaRPr lang="en-US" sz="1600" dirty="0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39" name="TextBox 34"/>
          <p:cNvSpPr txBox="1">
            <a:spLocks noChangeArrowheads="1"/>
          </p:cNvSpPr>
          <p:nvPr/>
        </p:nvSpPr>
        <p:spPr bwMode="auto">
          <a:xfrm>
            <a:off x="2057400" y="4876800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  <a:ea typeface="ＭＳ Ｐゴシック" charset="-128"/>
              </a:rPr>
              <a:t>2006</a:t>
            </a:r>
          </a:p>
        </p:txBody>
      </p:sp>
      <p:sp>
        <p:nvSpPr>
          <p:cNvPr id="38940" name="TextBox 35"/>
          <p:cNvSpPr txBox="1">
            <a:spLocks noChangeArrowheads="1"/>
          </p:cNvSpPr>
          <p:nvPr/>
        </p:nvSpPr>
        <p:spPr bwMode="auto">
          <a:xfrm>
            <a:off x="1346200" y="-33337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Lucida Sans Unicode" pitchFamily="34" charset="0"/>
                <a:ea typeface="ＭＳ Ｐゴシック" charset="-128"/>
              </a:rPr>
              <a:t>Males</a:t>
            </a:r>
          </a:p>
        </p:txBody>
      </p:sp>
      <p:sp>
        <p:nvSpPr>
          <p:cNvPr id="38941" name="TextBox 36"/>
          <p:cNvSpPr txBox="1">
            <a:spLocks noChangeArrowheads="1"/>
          </p:cNvSpPr>
          <p:nvPr/>
        </p:nvSpPr>
        <p:spPr bwMode="auto">
          <a:xfrm>
            <a:off x="3429000" y="42863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Lucida Sans Unicode" pitchFamily="34" charset="0"/>
                <a:ea typeface="ＭＳ Ｐゴシック" charset="-128"/>
              </a:rPr>
              <a:t>Females</a:t>
            </a: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6324600" y="6477000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dirty="0" err="1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Fucikova</a:t>
            </a:r>
            <a:r>
              <a:rPr lang="en-GB" sz="1400" dirty="0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, </a:t>
            </a:r>
            <a:r>
              <a:rPr lang="en-GB" sz="1400" dirty="0" err="1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Drent</a:t>
            </a:r>
            <a:r>
              <a:rPr lang="en-GB" sz="1400" dirty="0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 &amp; van </a:t>
            </a:r>
            <a:r>
              <a:rPr lang="en-GB" sz="1400" dirty="0" err="1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Oers</a:t>
            </a:r>
            <a:r>
              <a:rPr lang="en-GB" sz="1400" dirty="0" smtClean="0">
                <a:solidFill>
                  <a:srgbClr val="006600"/>
                </a:solidFill>
                <a:ea typeface="ＭＳ Ｐゴシック" charset="-128"/>
                <a:cs typeface="Arial" charset="0"/>
              </a:rPr>
              <a:t> 2011</a:t>
            </a:r>
            <a:endParaRPr lang="en-GB" sz="1400" dirty="0">
              <a:solidFill>
                <a:srgbClr val="0066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8943" name="Text Box 6"/>
          <p:cNvSpPr txBox="1">
            <a:spLocks noChangeArrowheads="1"/>
          </p:cNvSpPr>
          <p:nvPr/>
        </p:nvSpPr>
        <p:spPr bwMode="auto">
          <a:xfrm>
            <a:off x="6324600" y="6248400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dirty="0" err="1">
                <a:solidFill>
                  <a:srgbClr val="006600"/>
                </a:solidFill>
                <a:ea typeface="ＭＳ Ｐゴシック" charset="-128"/>
                <a:cs typeface="Arial" charset="0"/>
              </a:rPr>
              <a:t>Dingemanse</a:t>
            </a:r>
            <a:r>
              <a:rPr lang="en-GB" sz="1400" dirty="0">
                <a:solidFill>
                  <a:srgbClr val="006600"/>
                </a:solidFill>
                <a:ea typeface="ＭＳ Ｐゴシック" charset="-128"/>
                <a:cs typeface="Arial" charset="0"/>
              </a:rPr>
              <a:t>  </a:t>
            </a:r>
            <a:r>
              <a:rPr lang="en-GB" sz="1400" i="1" dirty="0">
                <a:solidFill>
                  <a:srgbClr val="006600"/>
                </a:solidFill>
                <a:ea typeface="ＭＳ Ｐゴシック" charset="-128"/>
                <a:cs typeface="Arial" charset="0"/>
              </a:rPr>
              <a:t>et al.</a:t>
            </a:r>
            <a:r>
              <a:rPr lang="en-GB" sz="1400" dirty="0">
                <a:solidFill>
                  <a:srgbClr val="006600"/>
                </a:solidFill>
                <a:ea typeface="ＭＳ Ｐゴシック" charset="-128"/>
                <a:cs typeface="Arial" charset="0"/>
              </a:rPr>
              <a:t> 2004</a:t>
            </a:r>
          </a:p>
        </p:txBody>
      </p:sp>
      <p:sp>
        <p:nvSpPr>
          <p:cNvPr id="38944" name="TextBox 39"/>
          <p:cNvSpPr txBox="1">
            <a:spLocks noChangeArrowheads="1"/>
          </p:cNvSpPr>
          <p:nvPr/>
        </p:nvSpPr>
        <p:spPr bwMode="auto">
          <a:xfrm>
            <a:off x="6400800" y="71438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/>
            <a:r>
              <a:rPr lang="en-US" sz="2800" dirty="0" err="1" smtClean="0">
                <a:solidFill>
                  <a:srgbClr val="000000"/>
                </a:solidFill>
                <a:latin typeface="Lucida Sans Unicode" pitchFamily="34" charset="0"/>
                <a:ea typeface="ＭＳ Ｐゴシック" charset="-128"/>
              </a:rPr>
              <a:t>Overleving</a:t>
            </a:r>
            <a:endParaRPr lang="en-US" sz="2800" dirty="0">
              <a:solidFill>
                <a:srgbClr val="000000"/>
              </a:solidFill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45" name="Rectangle 45"/>
          <p:cNvSpPr>
            <a:spLocks noChangeArrowheads="1"/>
          </p:cNvSpPr>
          <p:nvPr/>
        </p:nvSpPr>
        <p:spPr bwMode="auto">
          <a:xfrm>
            <a:off x="4191000" y="2209800"/>
            <a:ext cx="3810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46" name="Rectangle 46"/>
          <p:cNvSpPr>
            <a:spLocks noChangeArrowheads="1"/>
          </p:cNvSpPr>
          <p:nvPr/>
        </p:nvSpPr>
        <p:spPr bwMode="auto">
          <a:xfrm>
            <a:off x="4267200" y="3200400"/>
            <a:ext cx="3048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8947" name="Rectangle 48"/>
          <p:cNvSpPr>
            <a:spLocks noChangeArrowheads="1"/>
          </p:cNvSpPr>
          <p:nvPr/>
        </p:nvSpPr>
        <p:spPr bwMode="auto">
          <a:xfrm>
            <a:off x="4191000" y="1219200"/>
            <a:ext cx="3048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</p:txBody>
      </p:sp>
      <p:sp>
        <p:nvSpPr>
          <p:cNvPr id="38948" name="Rectangle 49"/>
          <p:cNvSpPr>
            <a:spLocks noChangeArrowheads="1"/>
          </p:cNvSpPr>
          <p:nvPr/>
        </p:nvSpPr>
        <p:spPr bwMode="auto">
          <a:xfrm>
            <a:off x="4270375" y="288925"/>
            <a:ext cx="3048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</p:txBody>
      </p:sp>
      <p:sp>
        <p:nvSpPr>
          <p:cNvPr id="38949" name="Rectangle 50"/>
          <p:cNvSpPr>
            <a:spLocks noChangeArrowheads="1"/>
          </p:cNvSpPr>
          <p:nvPr/>
        </p:nvSpPr>
        <p:spPr bwMode="auto">
          <a:xfrm>
            <a:off x="4314825" y="424180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</p:txBody>
      </p:sp>
      <p:sp>
        <p:nvSpPr>
          <p:cNvPr id="38950" name="Rectangle 51"/>
          <p:cNvSpPr>
            <a:spLocks noChangeArrowheads="1"/>
          </p:cNvSpPr>
          <p:nvPr/>
        </p:nvSpPr>
        <p:spPr bwMode="auto">
          <a:xfrm>
            <a:off x="4302125" y="5127625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</p:txBody>
      </p:sp>
      <p:sp>
        <p:nvSpPr>
          <p:cNvPr id="38951" name="Rectangle 52"/>
          <p:cNvSpPr>
            <a:spLocks noChangeArrowheads="1"/>
          </p:cNvSpPr>
          <p:nvPr/>
        </p:nvSpPr>
        <p:spPr bwMode="auto">
          <a:xfrm>
            <a:off x="2286000" y="518160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</p:txBody>
      </p:sp>
      <p:sp>
        <p:nvSpPr>
          <p:cNvPr id="38952" name="Rectangle 53"/>
          <p:cNvSpPr>
            <a:spLocks noChangeArrowheads="1"/>
          </p:cNvSpPr>
          <p:nvPr/>
        </p:nvSpPr>
        <p:spPr bwMode="auto">
          <a:xfrm>
            <a:off x="2286000" y="4156075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  <a:p>
            <a:pPr eaLnBrk="0" hangingPunct="0"/>
            <a:endParaRPr/>
          </a:p>
        </p:txBody>
      </p:sp>
      <p:sp>
        <p:nvSpPr>
          <p:cNvPr id="38953" name="Rectangle 54"/>
          <p:cNvSpPr>
            <a:spLocks noChangeArrowheads="1"/>
          </p:cNvSpPr>
          <p:nvPr/>
        </p:nvSpPr>
        <p:spPr bwMode="auto">
          <a:xfrm>
            <a:off x="2286000" y="320040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  <a:p>
            <a:pPr eaLnBrk="0" hangingPunct="0"/>
            <a:endParaRPr/>
          </a:p>
        </p:txBody>
      </p:sp>
      <p:sp>
        <p:nvSpPr>
          <p:cNvPr id="38954" name="Rectangle 55"/>
          <p:cNvSpPr>
            <a:spLocks noChangeArrowheads="1"/>
          </p:cNvSpPr>
          <p:nvPr/>
        </p:nvSpPr>
        <p:spPr bwMode="auto">
          <a:xfrm>
            <a:off x="2286000" y="220980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  <a:p>
            <a:pPr eaLnBrk="0" hangingPunct="0"/>
            <a:endParaRPr/>
          </a:p>
        </p:txBody>
      </p:sp>
      <p:sp>
        <p:nvSpPr>
          <p:cNvPr id="38955" name="Rectangle 56"/>
          <p:cNvSpPr>
            <a:spLocks noChangeArrowheads="1"/>
          </p:cNvSpPr>
          <p:nvPr/>
        </p:nvSpPr>
        <p:spPr bwMode="auto">
          <a:xfrm>
            <a:off x="2286000" y="124460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  <a:p>
            <a:pPr eaLnBrk="0" hangingPunct="0"/>
            <a:endParaRPr/>
          </a:p>
        </p:txBody>
      </p:sp>
      <p:sp>
        <p:nvSpPr>
          <p:cNvPr id="38956" name="Rectangle 57"/>
          <p:cNvSpPr>
            <a:spLocks noChangeArrowheads="1"/>
          </p:cNvSpPr>
          <p:nvPr/>
        </p:nvSpPr>
        <p:spPr bwMode="auto">
          <a:xfrm>
            <a:off x="2286000" y="298450"/>
            <a:ext cx="2286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/>
          </a:p>
          <a:p>
            <a:pPr eaLnBrk="0" hangingPunct="0"/>
            <a:endParaRPr/>
          </a:p>
        </p:txBody>
      </p:sp>
      <p:sp>
        <p:nvSpPr>
          <p:cNvPr id="45" name="Rectangle 44"/>
          <p:cNvSpPr/>
          <p:nvPr/>
        </p:nvSpPr>
        <p:spPr>
          <a:xfrm>
            <a:off x="2743200" y="0"/>
            <a:ext cx="1981200" cy="609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29" grpId="1"/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2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Lucida Sans Unicode" pitchFamily="34" charset="0"/>
              <a:ea typeface="ＭＳ Ｐゴシック" charset="-128"/>
            </a:endParaRPr>
          </a:p>
        </p:txBody>
      </p:sp>
      <p:sp>
        <p:nvSpPr>
          <p:cNvPr id="36" name="Rectangle 53"/>
          <p:cNvSpPr>
            <a:spLocks noChangeArrowheads="1"/>
          </p:cNvSpPr>
          <p:nvPr/>
        </p:nvSpPr>
        <p:spPr bwMode="auto">
          <a:xfrm>
            <a:off x="34925" y="6107113"/>
            <a:ext cx="9002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55600" indent="-355600"/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Effect van 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persoonlijkheid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 op 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reproductie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varieert</a:t>
            </a:r>
            <a:r>
              <a:rPr lang="en-US" b="1" dirty="0" smtClean="0">
                <a:solidFill>
                  <a:srgbClr val="FF0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 met partner</a:t>
            </a:r>
            <a:endParaRPr lang="en-US" b="1" dirty="0">
              <a:solidFill>
                <a:srgbClr val="FF0000"/>
              </a:solidFill>
              <a:latin typeface="Verdana" pitchFamily="34" charset="0"/>
              <a:ea typeface="ＭＳ Ｐゴシック" charset="-128"/>
              <a:cs typeface="Arial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811808" y="76200"/>
            <a:ext cx="6235601" cy="6018213"/>
            <a:chOff x="5270599" y="76200"/>
            <a:chExt cx="6235601" cy="6018213"/>
          </a:xfrm>
        </p:grpSpPr>
        <p:sp>
          <p:nvSpPr>
            <p:cNvPr id="40975" name="Text Box 4"/>
            <p:cNvSpPr txBox="1">
              <a:spLocks noChangeArrowheads="1"/>
            </p:cNvSpPr>
            <p:nvPr/>
          </p:nvSpPr>
          <p:spPr bwMode="auto">
            <a:xfrm rot="16200000">
              <a:off x="3408363" y="2700436"/>
              <a:ext cx="40322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Gewicht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jongen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bij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uitvliegen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>
                  <a:latin typeface="Times New Roman" pitchFamily="18" charset="0"/>
                  <a:ea typeface="ＭＳ Ｐゴシック" charset="-128"/>
                  <a:cs typeface="Arial" charset="0"/>
                </a:rPr>
                <a:t>(g)</a:t>
              </a:r>
            </a:p>
          </p:txBody>
        </p:sp>
        <p:sp>
          <p:nvSpPr>
            <p:cNvPr id="40976" name="Text Box 5"/>
            <p:cNvSpPr txBox="1">
              <a:spLocks noChangeArrowheads="1"/>
            </p:cNvSpPr>
            <p:nvPr/>
          </p:nvSpPr>
          <p:spPr bwMode="auto">
            <a:xfrm>
              <a:off x="5721350" y="5410200"/>
              <a:ext cx="40322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Exploratief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gedrag</a:t>
              </a:r>
              <a:r>
                <a:rPr lang="en-US" b="1" dirty="0" smtClean="0">
                  <a:latin typeface="Times New Roman" pitchFamily="18" charset="0"/>
                  <a:ea typeface="ＭＳ Ｐゴシック" charset="-128"/>
                  <a:cs typeface="Arial" charset="0"/>
                </a:rPr>
                <a:t> </a:t>
              </a:r>
              <a:r>
                <a:rPr lang="en-US" b="1" dirty="0" err="1" smtClean="0">
                  <a:latin typeface="Times New Roman" pitchFamily="18" charset="0"/>
                  <a:ea typeface="ＭＳ Ｐゴシック" charset="-128"/>
                  <a:cs typeface="Arial" charset="0"/>
                </a:rPr>
                <a:t>vrouwtje</a:t>
              </a:r>
              <a:endParaRPr lang="en-US" b="1" dirty="0">
                <a:latin typeface="Times New Roman" pitchFamily="18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40977" name="Rectangle 6"/>
            <p:cNvSpPr>
              <a:spLocks noChangeArrowheads="1"/>
            </p:cNvSpPr>
            <p:nvPr/>
          </p:nvSpPr>
          <p:spPr bwMode="auto">
            <a:xfrm>
              <a:off x="5715000" y="5029200"/>
              <a:ext cx="4638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b="1" i="1" dirty="0" err="1" smtClean="0">
                  <a:solidFill>
                    <a:srgbClr val="FF3300"/>
                  </a:solidFill>
                  <a:latin typeface="Times New Roman" pitchFamily="18" charset="0"/>
                  <a:ea typeface="ＭＳ Ｐゴシック" charset="-128"/>
                  <a:cs typeface="Arial" charset="0"/>
                </a:rPr>
                <a:t>traag</a:t>
              </a:r>
              <a:endParaRPr lang="en-GB" sz="3200" dirty="0">
                <a:solidFill>
                  <a:srgbClr val="FF3300"/>
                </a:solidFill>
                <a:latin typeface="Times New Roman" pitchFamily="18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40978" name="Rectangle 7"/>
            <p:cNvSpPr>
              <a:spLocks noChangeArrowheads="1"/>
            </p:cNvSpPr>
            <p:nvPr/>
          </p:nvSpPr>
          <p:spPr bwMode="auto">
            <a:xfrm>
              <a:off x="7027285" y="5029200"/>
              <a:ext cx="374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b="1" i="1" dirty="0" err="1" smtClean="0">
                  <a:solidFill>
                    <a:srgbClr val="003399"/>
                  </a:solidFill>
                  <a:latin typeface="Times New Roman" pitchFamily="18" charset="0"/>
                  <a:ea typeface="ＭＳ Ｐゴシック" charset="-128"/>
                  <a:cs typeface="Arial" charset="0"/>
                </a:rPr>
                <a:t>snel</a:t>
              </a:r>
              <a:endParaRPr lang="en-GB" sz="3200" dirty="0">
                <a:solidFill>
                  <a:srgbClr val="003399"/>
                </a:solidFill>
                <a:latin typeface="Times New Roman" pitchFamily="18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40979" name="Rectangle 8"/>
            <p:cNvSpPr>
              <a:spLocks noChangeArrowheads="1"/>
            </p:cNvSpPr>
            <p:nvPr/>
          </p:nvSpPr>
          <p:spPr bwMode="auto">
            <a:xfrm>
              <a:off x="7372747" y="5029200"/>
              <a:ext cx="4638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b="1" i="1" dirty="0" err="1" smtClean="0">
                  <a:solidFill>
                    <a:srgbClr val="FF3300"/>
                  </a:solidFill>
                  <a:latin typeface="Times New Roman" pitchFamily="18" charset="0"/>
                  <a:ea typeface="ＭＳ Ｐゴシック" charset="-128"/>
                  <a:cs typeface="Arial" charset="0"/>
                </a:rPr>
                <a:t>traag</a:t>
              </a:r>
              <a:endParaRPr lang="en-GB" sz="3200" dirty="0">
                <a:solidFill>
                  <a:srgbClr val="FF3300"/>
                </a:solidFill>
                <a:latin typeface="Times New Roman" pitchFamily="18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40980" name="Rectangle 9"/>
            <p:cNvSpPr>
              <a:spLocks noChangeArrowheads="1"/>
            </p:cNvSpPr>
            <p:nvPr/>
          </p:nvSpPr>
          <p:spPr bwMode="auto">
            <a:xfrm>
              <a:off x="8422917" y="5029200"/>
              <a:ext cx="374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b="1" i="1" dirty="0" err="1" smtClean="0">
                  <a:solidFill>
                    <a:srgbClr val="003399"/>
                  </a:solidFill>
                  <a:latin typeface="Times New Roman" pitchFamily="18" charset="0"/>
                  <a:ea typeface="ＭＳ Ｐゴシック" charset="-128"/>
                  <a:cs typeface="Arial" charset="0"/>
                </a:rPr>
                <a:t>snel</a:t>
              </a:r>
              <a:endParaRPr lang="en-GB" sz="3200" dirty="0">
                <a:solidFill>
                  <a:srgbClr val="003399"/>
                </a:solidFill>
                <a:latin typeface="Times New Roman" pitchFamily="18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40981" name="Text Box 10"/>
            <p:cNvSpPr txBox="1">
              <a:spLocks noChangeArrowheads="1"/>
            </p:cNvSpPr>
            <p:nvPr/>
          </p:nvSpPr>
          <p:spPr bwMode="auto">
            <a:xfrm>
              <a:off x="5715000" y="5786438"/>
              <a:ext cx="5791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solidFill>
                    <a:srgbClr val="006600"/>
                  </a:solidFill>
                  <a:ea typeface="ＭＳ Ｐゴシック" charset="-128"/>
                  <a:cs typeface="Arial" charset="0"/>
                </a:rPr>
                <a:t>Both </a:t>
              </a:r>
              <a:r>
                <a:rPr lang="en-GB" sz="1400" i="1">
                  <a:solidFill>
                    <a:srgbClr val="006600"/>
                  </a:solidFill>
                  <a:ea typeface="ＭＳ Ｐゴシック" charset="-128"/>
                  <a:cs typeface="Arial" charset="0"/>
                </a:rPr>
                <a:t>et al.</a:t>
              </a:r>
              <a:r>
                <a:rPr lang="en-GB" sz="1400">
                  <a:solidFill>
                    <a:srgbClr val="006600"/>
                  </a:solidFill>
                  <a:ea typeface="ＭＳ Ｐゴシック" charset="-128"/>
                  <a:cs typeface="Arial" charset="0"/>
                </a:rPr>
                <a:t> (2005) J. Anim. Ecol.</a:t>
              </a:r>
            </a:p>
          </p:txBody>
        </p:sp>
        <p:sp>
          <p:nvSpPr>
            <p:cNvPr id="40982" name="Text Box 11"/>
            <p:cNvSpPr txBox="1">
              <a:spLocks noChangeArrowheads="1"/>
            </p:cNvSpPr>
            <p:nvPr/>
          </p:nvSpPr>
          <p:spPr bwMode="auto">
            <a:xfrm>
              <a:off x="6019800" y="720725"/>
              <a:ext cx="3097213" cy="1184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1400" b="1" dirty="0" smtClean="0">
                  <a:latin typeface="Comic Sans MS" pitchFamily="66" charset="0"/>
                  <a:ea typeface="ＭＳ Ｐゴシック" charset="-128"/>
                  <a:cs typeface="Arial" charset="0"/>
                </a:rPr>
                <a:t>Partner:</a:t>
              </a:r>
              <a:endParaRPr lang="en-US" sz="1400" b="1" dirty="0">
                <a:latin typeface="Comic Sans MS" pitchFamily="66" charset="0"/>
                <a:ea typeface="ＭＳ Ｐゴシック" charset="-128"/>
                <a:cs typeface="Arial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1400" b="1" dirty="0" err="1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extreem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langzaam</a:t>
              </a:r>
              <a:r>
                <a:rPr lang="en-US" sz="1400" b="1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1400" b="1" dirty="0">
                  <a:latin typeface="Comic Sans MS" pitchFamily="66" charset="0"/>
                  <a:ea typeface="ＭＳ Ｐゴシック" charset="-128"/>
                  <a:cs typeface="Arial" charset="0"/>
                </a:rPr>
                <a:t>(a</a:t>
              </a:r>
              <a:r>
                <a:rPr lang="en-US" sz="1400" b="1" dirty="0" smtClean="0">
                  <a:latin typeface="Comic Sans MS" pitchFamily="66" charset="0"/>
                  <a:ea typeface="ＭＳ Ｐゴシック" charset="-128"/>
                  <a:cs typeface="Arial" charset="0"/>
                </a:rPr>
                <a:t>)</a:t>
              </a:r>
              <a:endParaRPr lang="en-US" sz="1400" b="1" dirty="0">
                <a:solidFill>
                  <a:srgbClr val="FF0000"/>
                </a:solidFill>
                <a:latin typeface="Comic Sans MS" pitchFamily="66" charset="0"/>
                <a:ea typeface="ＭＳ Ｐゴシック" charset="-128"/>
                <a:cs typeface="Arial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1400" b="1" dirty="0" err="1" smtClean="0">
                  <a:latin typeface="Comic Sans MS" pitchFamily="66" charset="0"/>
                  <a:ea typeface="ＭＳ Ｐゴシック" charset="-128"/>
                  <a:cs typeface="Arial" charset="0"/>
                </a:rPr>
                <a:t>Intermediair</a:t>
              </a:r>
              <a:r>
                <a:rPr lang="en-US" sz="1400" b="1" dirty="0" smtClean="0">
                  <a:latin typeface="Comic Sans MS" pitchFamily="66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1400" b="1" dirty="0">
                  <a:latin typeface="Comic Sans MS" pitchFamily="66" charset="0"/>
                  <a:ea typeface="ＭＳ Ｐゴシック" charset="-128"/>
                  <a:cs typeface="Arial" charset="0"/>
                </a:rPr>
                <a:t>(</a:t>
              </a:r>
              <a:r>
                <a:rPr lang="en-US" sz="1400" b="1" dirty="0" err="1">
                  <a:latin typeface="Comic Sans MS" pitchFamily="66" charset="0"/>
                  <a:ea typeface="ＭＳ Ｐゴシック" charset="-128"/>
                  <a:cs typeface="Arial" charset="0"/>
                </a:rPr>
                <a:t>b,c</a:t>
              </a:r>
              <a:r>
                <a:rPr lang="en-US" sz="1400" b="1" dirty="0" smtClean="0">
                  <a:latin typeface="Comic Sans MS" pitchFamily="66" charset="0"/>
                  <a:ea typeface="ＭＳ Ｐゴシック" charset="-128"/>
                  <a:cs typeface="Arial" charset="0"/>
                </a:rPr>
                <a:t>)</a:t>
              </a:r>
              <a:endParaRPr lang="en-US" sz="1400" b="1" dirty="0">
                <a:latin typeface="Comic Sans MS" pitchFamily="66" charset="0"/>
                <a:ea typeface="ＭＳ Ｐゴシック" charset="-128"/>
                <a:cs typeface="Arial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1400" b="1" dirty="0" err="1" smtClean="0">
                  <a:solidFill>
                    <a:srgbClr val="003399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Extreen</a:t>
              </a:r>
              <a:r>
                <a:rPr lang="en-US" sz="1400" b="1" dirty="0" smtClean="0">
                  <a:solidFill>
                    <a:srgbClr val="003399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1400" b="1" dirty="0" err="1" smtClean="0">
                  <a:solidFill>
                    <a:srgbClr val="003399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snel</a:t>
              </a:r>
              <a:r>
                <a:rPr lang="en-US" sz="1400" b="1" dirty="0" smtClean="0">
                  <a:solidFill>
                    <a:srgbClr val="003399"/>
                  </a:solidFill>
                  <a:latin typeface="Comic Sans MS" pitchFamily="66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1400" b="1" dirty="0">
                  <a:latin typeface="Comic Sans MS" pitchFamily="66" charset="0"/>
                  <a:ea typeface="ＭＳ Ｐゴシック" charset="-128"/>
                  <a:cs typeface="Arial" charset="0"/>
                </a:rPr>
                <a:t>(d</a:t>
              </a:r>
              <a:r>
                <a:rPr lang="en-US" sz="1400" b="1" dirty="0" smtClean="0">
                  <a:latin typeface="Comic Sans MS" pitchFamily="66" charset="0"/>
                  <a:ea typeface="ＭＳ Ｐゴシック" charset="-128"/>
                  <a:cs typeface="Arial" charset="0"/>
                </a:rPr>
                <a:t>)</a:t>
              </a:r>
              <a:endParaRPr lang="en-US" sz="1400" b="1" dirty="0">
                <a:solidFill>
                  <a:srgbClr val="003399"/>
                </a:solidFill>
                <a:latin typeface="Comic Sans MS" pitchFamily="66" charset="0"/>
                <a:ea typeface="ＭＳ Ｐゴシック" charset="-128"/>
                <a:cs typeface="Arial" charset="0"/>
              </a:endParaRPr>
            </a:p>
          </p:txBody>
        </p:sp>
        <p:grpSp>
          <p:nvGrpSpPr>
            <p:cNvPr id="40983" name="Group 22"/>
            <p:cNvGrpSpPr>
              <a:grpSpLocks/>
            </p:cNvGrpSpPr>
            <p:nvPr/>
          </p:nvGrpSpPr>
          <p:grpSpPr bwMode="auto">
            <a:xfrm>
              <a:off x="5770563" y="1981200"/>
              <a:ext cx="2992437" cy="2981325"/>
              <a:chOff x="2658836" y="2590799"/>
              <a:chExt cx="2992664" cy="2981325"/>
            </a:xfrm>
          </p:grpSpPr>
          <p:pic>
            <p:nvPicPr>
              <p:cNvPr id="4098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58836" y="2590799"/>
                <a:ext cx="2992664" cy="2981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Connector 14"/>
              <p:cNvCxnSpPr/>
              <p:nvPr/>
            </p:nvCxnSpPr>
            <p:spPr bwMode="auto">
              <a:xfrm rot="120000" flipV="1">
                <a:off x="4457609" y="4713599"/>
                <a:ext cx="838264" cy="2286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98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928938" y="3186114"/>
                <a:ext cx="1003173" cy="30479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0987" name="Straight Connector 18"/>
              <p:cNvCxnSpPr>
                <a:cxnSpLocks noChangeShapeType="1"/>
              </p:cNvCxnSpPr>
              <p:nvPr/>
            </p:nvCxnSpPr>
            <p:spPr bwMode="auto">
              <a:xfrm rot="21480000">
                <a:off x="4419600" y="3269999"/>
                <a:ext cx="1003283" cy="15239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0988" name="Straight Connector 20"/>
              <p:cNvCxnSpPr>
                <a:cxnSpLocks noChangeShapeType="1"/>
              </p:cNvCxnSpPr>
              <p:nvPr/>
            </p:nvCxnSpPr>
            <p:spPr bwMode="auto">
              <a:xfrm rot="21480000">
                <a:off x="2984298" y="4821599"/>
                <a:ext cx="1054302" cy="15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80000" rev="0"/>
                </a:camera>
                <a:lightRig rig="threePt" dir="t"/>
              </a:scene3d>
            </p:spPr>
          </p:cxnSp>
        </p:grpSp>
        <p:sp>
          <p:nvSpPr>
            <p:cNvPr id="40989" name="TextBox 34"/>
            <p:cNvSpPr txBox="1">
              <a:spLocks noChangeArrowheads="1"/>
            </p:cNvSpPr>
            <p:nvPr/>
          </p:nvSpPr>
          <p:spPr bwMode="auto">
            <a:xfrm>
              <a:off x="5715000" y="76200"/>
              <a:ext cx="3733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55600" indent="-355600"/>
              <a:r>
                <a:rPr lang="en-US" sz="2800" dirty="0" err="1" smtClean="0">
                  <a:latin typeface="Lucida Sans Unicode" pitchFamily="34" charset="0"/>
                  <a:ea typeface="ＭＳ Ｐゴシック" charset="-128"/>
                </a:rPr>
                <a:t>Kwaliteit</a:t>
              </a:r>
              <a:r>
                <a:rPr lang="en-US" sz="2800" dirty="0" smtClean="0">
                  <a:latin typeface="Lucida Sans Unicode" pitchFamily="34" charset="0"/>
                  <a:ea typeface="ＭＳ Ｐゴシック" charset="-128"/>
                </a:rPr>
                <a:t> </a:t>
              </a:r>
              <a:r>
                <a:rPr lang="en-US" sz="2800" dirty="0" err="1" smtClean="0">
                  <a:latin typeface="Lucida Sans Unicode" pitchFamily="34" charset="0"/>
                  <a:ea typeface="ＭＳ Ｐゴシック" charset="-128"/>
                </a:rPr>
                <a:t>jongen</a:t>
              </a:r>
              <a:endParaRPr lang="en-US" sz="2800" dirty="0">
                <a:latin typeface="Lucida Sans Unicode" pitchFamily="34" charset="0"/>
                <a:ea typeface="ＭＳ Ｐゴシック" charset="-128"/>
              </a:endParaRPr>
            </a:p>
          </p:txBody>
        </p:sp>
      </p:grpSp>
      <p:sp>
        <p:nvSpPr>
          <p:cNvPr id="40991" name="TextBox 5"/>
          <p:cNvSpPr txBox="1">
            <a:spLocks noChangeArrowheads="1"/>
          </p:cNvSpPr>
          <p:nvPr/>
        </p:nvSpPr>
        <p:spPr bwMode="auto">
          <a:xfrm>
            <a:off x="5580063" y="6381750"/>
            <a:ext cx="25209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 b="1">
                <a:latin typeface="Calibri" pitchFamily="34" charset="0"/>
              </a:rPr>
              <a:t>Netherlands Institute of Ecology (NIOO-KNAW)</a:t>
            </a:r>
          </a:p>
        </p:txBody>
      </p:sp>
      <p:pic>
        <p:nvPicPr>
          <p:cNvPr id="40992" name="Afbeelding 4" descr="nioologoPSgr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6381750"/>
            <a:ext cx="4302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76672"/>
            <a:ext cx="3912055" cy="29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9400" y="496888"/>
            <a:ext cx="9093200" cy="51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sz="2800">
                <a:solidFill>
                  <a:schemeClr val="tx1"/>
                </a:solidFill>
                <a:effectLst/>
                <a:latin typeface="Lucida Sans Unicode" charset="0"/>
                <a:cs typeface="Arial" charset="0"/>
              </a:rPr>
              <a:t>Buitenechtelijke jongen komen veel voor bij vogels</a:t>
            </a: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498475" y="981075"/>
            <a:ext cx="4865688" cy="3365500"/>
            <a:chOff x="314" y="618"/>
            <a:chExt cx="3065" cy="2120"/>
          </a:xfrm>
        </p:grpSpPr>
        <p:graphicFrame>
          <p:nvGraphicFramePr>
            <p:cNvPr id="3074" name="Object 4"/>
            <p:cNvGraphicFramePr>
              <a:graphicFrameLocks noChangeAspect="1"/>
            </p:cNvGraphicFramePr>
            <p:nvPr/>
          </p:nvGraphicFramePr>
          <p:xfrm>
            <a:off x="314" y="618"/>
            <a:ext cx="3065" cy="21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1" name="SPW 10.0 Graph" r:id="rId3" imgW="6414480" imgH="4367880" progId="SigmaPlotGraphicObject.9">
                    <p:embed/>
                  </p:oleObj>
                </mc:Choice>
                <mc:Fallback>
                  <p:oleObj name="SPW 10.0 Graph" r:id="rId3" imgW="6414480" imgH="4367880" progId="SigmaPlotGraphicObject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" y="618"/>
                          <a:ext cx="3065" cy="21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0" name="Rectangle 5"/>
            <p:cNvSpPr>
              <a:spLocks noChangeArrowheads="1"/>
            </p:cNvSpPr>
            <p:nvPr/>
          </p:nvSpPr>
          <p:spPr bwMode="auto">
            <a:xfrm>
              <a:off x="654" y="998"/>
              <a:ext cx="204" cy="141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91" name="Rectangle 6"/>
            <p:cNvSpPr>
              <a:spLocks noChangeArrowheads="1"/>
            </p:cNvSpPr>
            <p:nvPr/>
          </p:nvSpPr>
          <p:spPr bwMode="auto">
            <a:xfrm>
              <a:off x="1520" y="1915"/>
              <a:ext cx="225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88950" y="4737100"/>
            <a:ext cx="84248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buFont typeface="Wingdings" charset="0"/>
              <a:buNone/>
              <a:tabLst>
                <a:tab pos="1435100" algn="l"/>
              </a:tabLst>
            </a:pPr>
            <a:endParaRPr lang="en-GB" sz="1600">
              <a:latin typeface="Verdana" charset="0"/>
            </a:endParaRPr>
          </a:p>
          <a:p>
            <a:pPr eaLnBrk="1" hangingPunct="1">
              <a:buFont typeface="Wingdings" charset="0"/>
              <a:buNone/>
              <a:tabLst>
                <a:tab pos="1435100" algn="l"/>
              </a:tabLst>
            </a:pPr>
            <a:endParaRPr lang="en-GB" sz="1600">
              <a:latin typeface="Verdana" charset="0"/>
            </a:endParaRPr>
          </a:p>
          <a:p>
            <a:pPr eaLnBrk="1" hangingPunct="1">
              <a:buClr>
                <a:srgbClr val="FF3300"/>
              </a:buClr>
              <a:buSzPct val="110000"/>
              <a:buFont typeface="Wingdings" charset="0"/>
              <a:buChar char="Ø"/>
              <a:tabLst>
                <a:tab pos="1435100" algn="l"/>
              </a:tabLst>
            </a:pPr>
            <a:r>
              <a:rPr lang="en-GB" sz="1600">
                <a:latin typeface="Verdana" charset="0"/>
              </a:rPr>
              <a:t> Meeste studies kijken naar kwaliteit van de mannen</a:t>
            </a:r>
          </a:p>
          <a:p>
            <a:pPr eaLnBrk="1" hangingPunct="1">
              <a:buClr>
                <a:srgbClr val="FF3300"/>
              </a:buClr>
              <a:buSzPct val="110000"/>
              <a:buFont typeface="Wingdings" charset="0"/>
              <a:buChar char="Ø"/>
              <a:tabLst>
                <a:tab pos="1435100" algn="l"/>
              </a:tabLst>
            </a:pPr>
            <a:r>
              <a:rPr lang="en-GB" sz="1600">
                <a:latin typeface="Verdana" charset="0"/>
              </a:rPr>
              <a:t> Alternatief: passen sommige dieren gewoon niet zo goed bij elkaar?</a:t>
            </a:r>
            <a:endParaRPr lang="en-US" sz="1600">
              <a:latin typeface="Verdana" charset="0"/>
            </a:endParaRPr>
          </a:p>
        </p:txBody>
      </p:sp>
      <p:sp>
        <p:nvSpPr>
          <p:cNvPr id="203784" name="Rectangle 8"/>
          <p:cNvSpPr>
            <a:spLocks noRot="1" noChangeArrowheads="1"/>
          </p:cNvSpPr>
          <p:nvPr/>
        </p:nvSpPr>
        <p:spPr bwMode="auto">
          <a:xfrm>
            <a:off x="304800" y="4751388"/>
            <a:ext cx="7175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800">
                <a:cs typeface="Arial" charset="0"/>
              </a:rPr>
              <a:t>Maar waarom?</a:t>
            </a:r>
          </a:p>
        </p:txBody>
      </p:sp>
      <p:sp>
        <p:nvSpPr>
          <p:cNvPr id="203785" name="Rectangle 9"/>
          <p:cNvSpPr>
            <a:spLocks noRot="1" noChangeArrowheads="1"/>
          </p:cNvSpPr>
          <p:nvPr/>
        </p:nvSpPr>
        <p:spPr bwMode="auto">
          <a:xfrm>
            <a:off x="304800" y="6034088"/>
            <a:ext cx="883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400" b="1">
                <a:cs typeface="Arial" charset="0"/>
              </a:rPr>
              <a:t>Persoonlijkheid kan misschien wat variatie verklaren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486400" y="914400"/>
            <a:ext cx="38100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Monogame paren</a:t>
            </a:r>
          </a:p>
          <a:p>
            <a:pPr>
              <a:spcBef>
                <a:spcPct val="50000"/>
              </a:spcBef>
            </a:pPr>
            <a:r>
              <a:rPr lang="en-GB" b="1" u="sng">
                <a:solidFill>
                  <a:srgbClr val="FF0000"/>
                </a:solidFill>
              </a:rPr>
              <a:t>Vrouwen gaan vreemd</a:t>
            </a:r>
          </a:p>
          <a:p>
            <a:pPr>
              <a:spcBef>
                <a:spcPct val="50000"/>
              </a:spcBef>
            </a:pPr>
            <a:r>
              <a:rPr lang="en-GB"/>
              <a:t>bij 90 % van de vogelsoorten</a:t>
            </a:r>
          </a:p>
          <a:p>
            <a:pPr>
              <a:spcBef>
                <a:spcPct val="50000"/>
              </a:spcBef>
            </a:pPr>
            <a:endParaRPr lang="en-GB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752600" y="1066800"/>
            <a:ext cx="4953000" cy="2667000"/>
            <a:chOff x="1104" y="672"/>
            <a:chExt cx="3120" cy="1680"/>
          </a:xfrm>
        </p:grpSpPr>
        <p:pic>
          <p:nvPicPr>
            <p:cNvPr id="3082" name="Picture 12" descr="rietgor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672"/>
              <a:ext cx="984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3" name="Line 14"/>
            <p:cNvSpPr>
              <a:spLocks noChangeShapeType="1"/>
            </p:cNvSpPr>
            <p:nvPr/>
          </p:nvSpPr>
          <p:spPr bwMode="auto">
            <a:xfrm>
              <a:off x="2736" y="1344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4" name="Text Box 15"/>
            <p:cNvSpPr txBox="1">
              <a:spLocks noChangeArrowheads="1"/>
            </p:cNvSpPr>
            <p:nvPr/>
          </p:nvSpPr>
          <p:spPr bwMode="auto">
            <a:xfrm>
              <a:off x="2984" y="1152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86%</a:t>
              </a:r>
            </a:p>
          </p:txBody>
        </p:sp>
        <p:pic>
          <p:nvPicPr>
            <p:cNvPr id="3085" name="Picture 17" descr="Malurus_cyaneus_Superb_Fairy-wren_male_62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72"/>
              <a:ext cx="1008" cy="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Line 18"/>
            <p:cNvSpPr>
              <a:spLocks noChangeShapeType="1"/>
            </p:cNvSpPr>
            <p:nvPr/>
          </p:nvSpPr>
          <p:spPr bwMode="auto">
            <a:xfrm>
              <a:off x="2976" y="21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" name="Text Box 19"/>
            <p:cNvSpPr txBox="1">
              <a:spLocks noChangeArrowheads="1"/>
            </p:cNvSpPr>
            <p:nvPr/>
          </p:nvSpPr>
          <p:spPr bwMode="auto">
            <a:xfrm>
              <a:off x="3600" y="1920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96%</a:t>
              </a:r>
            </a:p>
          </p:txBody>
        </p:sp>
        <p:pic>
          <p:nvPicPr>
            <p:cNvPr id="3088" name="Picture 21" descr="Visdief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672"/>
              <a:ext cx="912" cy="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1632" y="1104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0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3" grpId="0"/>
      <p:bldP spid="203784" grpId="0"/>
      <p:bldP spid="20378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152400"/>
            <a:ext cx="8540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nl-NL" sz="2800" smtClean="0">
                <a:effectLst/>
                <a:latin typeface="Lucida Sans Unicode" charset="0"/>
              </a:rPr>
              <a:t>Genetische informatie in de verkeerde handen</a:t>
            </a:r>
            <a:endParaRPr lang="nl-NL" sz="2800">
              <a:effectLst/>
              <a:latin typeface="Lucida Sans Unicode" charset="0"/>
            </a:endParaRPr>
          </a:p>
        </p:txBody>
      </p:sp>
      <p:pic>
        <p:nvPicPr>
          <p:cNvPr id="79875" name="Picture 4" descr="pater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7818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3962400" y="1676400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chemeClr val="bg2"/>
                </a:solidFill>
                <a:latin typeface="Comic Sans MS" charset="0"/>
              </a:rPr>
              <a:t>Hey, wait a minute here!!!!!</a:t>
            </a:r>
          </a:p>
        </p:txBody>
      </p:sp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1905000" y="5715000"/>
            <a:ext cx="2895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3581400" y="1371600"/>
            <a:ext cx="3505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9879" name="AutoShape 9"/>
          <p:cNvSpPr>
            <a:spLocks noChangeArrowheads="1"/>
          </p:cNvSpPr>
          <p:nvPr/>
        </p:nvSpPr>
        <p:spPr bwMode="auto">
          <a:xfrm>
            <a:off x="3581400" y="1143000"/>
            <a:ext cx="4419600" cy="1295400"/>
          </a:xfrm>
          <a:prstGeom prst="wedgeEllipseCallout">
            <a:avLst>
              <a:gd name="adj1" fmla="val -60235"/>
              <a:gd name="adj2" fmla="val 606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He, wacht eens even</a:t>
            </a:r>
          </a:p>
          <a:p>
            <a:pPr algn="ctr"/>
            <a:r>
              <a:rPr lang="en-US"/>
              <a:t>!!@#$@#?!?!?</a:t>
            </a:r>
          </a:p>
        </p:txBody>
      </p:sp>
    </p:spTree>
    <p:extLst>
      <p:ext uri="{BB962C8B-B14F-4D97-AF65-F5344CB8AC3E}">
        <p14:creationId xmlns:p14="http://schemas.microsoft.com/office/powerpoint/2010/main" val="30110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ols_mees_zoe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65250"/>
            <a:ext cx="316865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28" name="Text Box 34"/>
          <p:cNvSpPr txBox="1">
            <a:spLocks noChangeArrowheads="1"/>
          </p:cNvSpPr>
          <p:nvPr/>
        </p:nvSpPr>
        <p:spPr bwMode="auto">
          <a:xfrm>
            <a:off x="152400" y="64770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>
                <a:solidFill>
                  <a:srgbClr val="006600"/>
                </a:solidFill>
              </a:rPr>
              <a:t>Van Oers et al 2008 Anim Behav.</a:t>
            </a:r>
          </a:p>
        </p:txBody>
      </p: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2667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GB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Buitenechtelijke jongen en persoonlijkheid</a:t>
            </a:r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381000" y="1295400"/>
            <a:ext cx="4622799" cy="4651375"/>
            <a:chOff x="240" y="391"/>
            <a:chExt cx="2912" cy="2930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765" y="391"/>
              <a:ext cx="2387" cy="2555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7" name="Line 5"/>
            <p:cNvSpPr>
              <a:spLocks noChangeShapeType="1"/>
            </p:cNvSpPr>
            <p:nvPr/>
          </p:nvSpPr>
          <p:spPr bwMode="auto">
            <a:xfrm>
              <a:off x="804" y="2946"/>
              <a:ext cx="231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118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7"/>
            <p:cNvSpPr>
              <a:spLocks noChangeShapeType="1"/>
            </p:cNvSpPr>
            <p:nvPr/>
          </p:nvSpPr>
          <p:spPr bwMode="auto">
            <a:xfrm>
              <a:off x="195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272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V="1">
              <a:off x="765" y="391"/>
              <a:ext cx="1" cy="25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 flipH="1">
              <a:off x="716" y="2818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 flipH="1">
              <a:off x="716" y="2435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2"/>
            <p:cNvSpPr>
              <a:spLocks noChangeShapeType="1"/>
            </p:cNvSpPr>
            <p:nvPr/>
          </p:nvSpPr>
          <p:spPr bwMode="auto">
            <a:xfrm flipH="1">
              <a:off x="716" y="2052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 flipH="1">
              <a:off x="716" y="1668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14"/>
            <p:cNvSpPr>
              <a:spLocks noChangeShapeType="1"/>
            </p:cNvSpPr>
            <p:nvPr/>
          </p:nvSpPr>
          <p:spPr bwMode="auto">
            <a:xfrm flipH="1">
              <a:off x="716" y="1285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15"/>
            <p:cNvSpPr>
              <a:spLocks noChangeShapeType="1"/>
            </p:cNvSpPr>
            <p:nvPr/>
          </p:nvSpPr>
          <p:spPr bwMode="auto">
            <a:xfrm flipH="1">
              <a:off x="716" y="902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497" y="46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0.30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49" name="Rectangle 17"/>
            <p:cNvSpPr>
              <a:spLocks noChangeArrowheads="1"/>
            </p:cNvSpPr>
            <p:nvPr/>
          </p:nvSpPr>
          <p:spPr bwMode="auto">
            <a:xfrm>
              <a:off x="497" y="84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0.25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497" y="1230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0.20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497" y="161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0.15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>
              <a:off x="497" y="199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0.10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497" y="2380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0.05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497" y="276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0.00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flipH="1">
              <a:off x="716" y="518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42"/>
            <p:cNvSpPr>
              <a:spLocks/>
            </p:cNvSpPr>
            <p:nvPr/>
          </p:nvSpPr>
          <p:spPr bwMode="auto">
            <a:xfrm>
              <a:off x="2499" y="446"/>
              <a:ext cx="66" cy="131"/>
            </a:xfrm>
            <a:custGeom>
              <a:avLst/>
              <a:gdLst>
                <a:gd name="T0" fmla="*/ 33 w 111"/>
                <a:gd name="T1" fmla="*/ 0 h 220"/>
                <a:gd name="T2" fmla="*/ 33 w 111"/>
                <a:gd name="T3" fmla="*/ 131 h 220"/>
                <a:gd name="T4" fmla="*/ 0 w 111"/>
                <a:gd name="T5" fmla="*/ 131 h 220"/>
                <a:gd name="T6" fmla="*/ 66 w 111"/>
                <a:gd name="T7" fmla="*/ 131 h 220"/>
                <a:gd name="T8" fmla="*/ 33 w 111"/>
                <a:gd name="T9" fmla="*/ 131 h 220"/>
                <a:gd name="T10" fmla="*/ 33 w 111"/>
                <a:gd name="T11" fmla="*/ 0 h 220"/>
                <a:gd name="T12" fmla="*/ 0 w 111"/>
                <a:gd name="T13" fmla="*/ 0 h 220"/>
                <a:gd name="T14" fmla="*/ 66 w 111"/>
                <a:gd name="T15" fmla="*/ 0 h 220"/>
                <a:gd name="T16" fmla="*/ 33 w 111"/>
                <a:gd name="T17" fmla="*/ 0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220"/>
                <a:gd name="T29" fmla="*/ 111 w 111"/>
                <a:gd name="T30" fmla="*/ 220 h 2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220">
                  <a:moveTo>
                    <a:pt x="56" y="0"/>
                  </a:moveTo>
                  <a:lnTo>
                    <a:pt x="56" y="220"/>
                  </a:lnTo>
                  <a:lnTo>
                    <a:pt x="0" y="220"/>
                  </a:lnTo>
                  <a:lnTo>
                    <a:pt x="111" y="220"/>
                  </a:lnTo>
                  <a:lnTo>
                    <a:pt x="56" y="22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56" y="0"/>
                  </a:lnTo>
                </a:path>
              </a:pathLst>
            </a:custGeom>
            <a:solidFill>
              <a:srgbClr val="FF3300"/>
            </a:solidFill>
            <a:ln w="28575" cap="flat" cmpd="sng">
              <a:solidFill>
                <a:srgbClr val="FF33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43"/>
            <p:cNvSpPr>
              <a:spLocks/>
            </p:cNvSpPr>
            <p:nvPr/>
          </p:nvSpPr>
          <p:spPr bwMode="auto">
            <a:xfrm>
              <a:off x="2500" y="632"/>
              <a:ext cx="66" cy="131"/>
            </a:xfrm>
            <a:custGeom>
              <a:avLst/>
              <a:gdLst>
                <a:gd name="T0" fmla="*/ 33 w 111"/>
                <a:gd name="T1" fmla="*/ 0 h 220"/>
                <a:gd name="T2" fmla="*/ 33 w 111"/>
                <a:gd name="T3" fmla="*/ 131 h 220"/>
                <a:gd name="T4" fmla="*/ 0 w 111"/>
                <a:gd name="T5" fmla="*/ 131 h 220"/>
                <a:gd name="T6" fmla="*/ 66 w 111"/>
                <a:gd name="T7" fmla="*/ 131 h 220"/>
                <a:gd name="T8" fmla="*/ 33 w 111"/>
                <a:gd name="T9" fmla="*/ 131 h 220"/>
                <a:gd name="T10" fmla="*/ 33 w 111"/>
                <a:gd name="T11" fmla="*/ 0 h 220"/>
                <a:gd name="T12" fmla="*/ 0 w 111"/>
                <a:gd name="T13" fmla="*/ 0 h 220"/>
                <a:gd name="T14" fmla="*/ 66 w 111"/>
                <a:gd name="T15" fmla="*/ 0 h 220"/>
                <a:gd name="T16" fmla="*/ 33 w 111"/>
                <a:gd name="T17" fmla="*/ 0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220"/>
                <a:gd name="T29" fmla="*/ 111 w 111"/>
                <a:gd name="T30" fmla="*/ 220 h 2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220">
                  <a:moveTo>
                    <a:pt x="56" y="0"/>
                  </a:moveTo>
                  <a:lnTo>
                    <a:pt x="56" y="220"/>
                  </a:lnTo>
                  <a:lnTo>
                    <a:pt x="0" y="220"/>
                  </a:lnTo>
                  <a:lnTo>
                    <a:pt x="111" y="220"/>
                  </a:lnTo>
                  <a:lnTo>
                    <a:pt x="56" y="22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56" y="0"/>
                  </a:lnTo>
                </a:path>
              </a:pathLst>
            </a:custGeom>
            <a:solidFill>
              <a:srgbClr val="D3CE97"/>
            </a:solidFill>
            <a:ln w="28575" cap="flat" cmpd="sng">
              <a:solidFill>
                <a:srgbClr val="3E58A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Rectangle 44"/>
            <p:cNvSpPr>
              <a:spLocks noChangeArrowheads="1"/>
            </p:cNvSpPr>
            <p:nvPr/>
          </p:nvSpPr>
          <p:spPr bwMode="auto">
            <a:xfrm>
              <a:off x="1084" y="2992"/>
              <a:ext cx="2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traag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" name="Rectangle 45"/>
            <p:cNvSpPr>
              <a:spLocks noChangeArrowheads="1"/>
            </p:cNvSpPr>
            <p:nvPr/>
          </p:nvSpPr>
          <p:spPr bwMode="auto">
            <a:xfrm>
              <a:off x="1676" y="3001"/>
              <a:ext cx="5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intermediair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" name="Rectangle 46"/>
            <p:cNvSpPr>
              <a:spLocks noChangeArrowheads="1"/>
            </p:cNvSpPr>
            <p:nvPr/>
          </p:nvSpPr>
          <p:spPr bwMode="auto">
            <a:xfrm>
              <a:off x="2655" y="3001"/>
              <a:ext cx="2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snel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Rectangle 47"/>
            <p:cNvSpPr>
              <a:spLocks noChangeArrowheads="1"/>
            </p:cNvSpPr>
            <p:nvPr/>
          </p:nvSpPr>
          <p:spPr bwMode="auto">
            <a:xfrm>
              <a:off x="1200" y="3127"/>
              <a:ext cx="16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exploratie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type 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vrouwtje</a:t>
              </a: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Rectangle 48"/>
            <p:cNvSpPr>
              <a:spLocks noChangeArrowheads="1"/>
            </p:cNvSpPr>
            <p:nvPr/>
          </p:nvSpPr>
          <p:spPr bwMode="auto">
            <a:xfrm>
              <a:off x="2602" y="455"/>
              <a:ext cx="46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Trage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man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Rectangle 49"/>
            <p:cNvSpPr>
              <a:spLocks noChangeArrowheads="1"/>
            </p:cNvSpPr>
            <p:nvPr/>
          </p:nvSpPr>
          <p:spPr bwMode="auto">
            <a:xfrm>
              <a:off x="2602" y="639"/>
              <a:ext cx="4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Snelle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man</a:t>
              </a:r>
            </a:p>
          </p:txBody>
        </p:sp>
        <p:sp>
          <p:nvSpPr>
            <p:cNvPr id="82" name="Rectangle 50"/>
            <p:cNvSpPr>
              <a:spLocks noChangeArrowheads="1"/>
            </p:cNvSpPr>
            <p:nvPr/>
          </p:nvSpPr>
          <p:spPr bwMode="auto">
            <a:xfrm rot="16200000">
              <a:off x="-740" y="1563"/>
              <a:ext cx="213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proportie</a:t>
              </a:r>
              <a:r>
                <a:rPr lang="en-US" sz="18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nesten</a:t>
              </a:r>
              <a:r>
                <a:rPr lang="en-US" sz="18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met B-E </a:t>
              </a:r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Jongen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43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mols_mees_zoe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71600"/>
            <a:ext cx="316865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381000" y="1295400"/>
            <a:ext cx="4622799" cy="4651375"/>
            <a:chOff x="240" y="391"/>
            <a:chExt cx="2912" cy="2930"/>
          </a:xfrm>
        </p:grpSpPr>
        <p:sp>
          <p:nvSpPr>
            <p:cNvPr id="81929" name="Rectangle 4"/>
            <p:cNvSpPr>
              <a:spLocks noChangeArrowheads="1"/>
            </p:cNvSpPr>
            <p:nvPr/>
          </p:nvSpPr>
          <p:spPr bwMode="auto">
            <a:xfrm>
              <a:off x="765" y="391"/>
              <a:ext cx="2387" cy="2555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30" name="Line 5"/>
            <p:cNvSpPr>
              <a:spLocks noChangeShapeType="1"/>
            </p:cNvSpPr>
            <p:nvPr/>
          </p:nvSpPr>
          <p:spPr bwMode="auto">
            <a:xfrm>
              <a:off x="804" y="2946"/>
              <a:ext cx="231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1" name="Line 6"/>
            <p:cNvSpPr>
              <a:spLocks noChangeShapeType="1"/>
            </p:cNvSpPr>
            <p:nvPr/>
          </p:nvSpPr>
          <p:spPr bwMode="auto">
            <a:xfrm>
              <a:off x="118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2" name="Line 7"/>
            <p:cNvSpPr>
              <a:spLocks noChangeShapeType="1"/>
            </p:cNvSpPr>
            <p:nvPr/>
          </p:nvSpPr>
          <p:spPr bwMode="auto">
            <a:xfrm>
              <a:off x="195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3" name="Line 8"/>
            <p:cNvSpPr>
              <a:spLocks noChangeShapeType="1"/>
            </p:cNvSpPr>
            <p:nvPr/>
          </p:nvSpPr>
          <p:spPr bwMode="auto">
            <a:xfrm>
              <a:off x="2729" y="2946"/>
              <a:ext cx="0" cy="49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4" name="Line 9"/>
            <p:cNvSpPr>
              <a:spLocks noChangeShapeType="1"/>
            </p:cNvSpPr>
            <p:nvPr/>
          </p:nvSpPr>
          <p:spPr bwMode="auto">
            <a:xfrm flipV="1">
              <a:off x="765" y="391"/>
              <a:ext cx="1" cy="255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5" name="Line 10"/>
            <p:cNvSpPr>
              <a:spLocks noChangeShapeType="1"/>
            </p:cNvSpPr>
            <p:nvPr/>
          </p:nvSpPr>
          <p:spPr bwMode="auto">
            <a:xfrm flipH="1">
              <a:off x="716" y="2818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6" name="Line 11"/>
            <p:cNvSpPr>
              <a:spLocks noChangeShapeType="1"/>
            </p:cNvSpPr>
            <p:nvPr/>
          </p:nvSpPr>
          <p:spPr bwMode="auto">
            <a:xfrm flipH="1">
              <a:off x="716" y="2435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7" name="Line 12"/>
            <p:cNvSpPr>
              <a:spLocks noChangeShapeType="1"/>
            </p:cNvSpPr>
            <p:nvPr/>
          </p:nvSpPr>
          <p:spPr bwMode="auto">
            <a:xfrm flipH="1">
              <a:off x="716" y="2052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8" name="Line 13"/>
            <p:cNvSpPr>
              <a:spLocks noChangeShapeType="1"/>
            </p:cNvSpPr>
            <p:nvPr/>
          </p:nvSpPr>
          <p:spPr bwMode="auto">
            <a:xfrm flipH="1">
              <a:off x="716" y="1668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39" name="Line 14"/>
            <p:cNvSpPr>
              <a:spLocks noChangeShapeType="1"/>
            </p:cNvSpPr>
            <p:nvPr/>
          </p:nvSpPr>
          <p:spPr bwMode="auto">
            <a:xfrm flipH="1">
              <a:off x="716" y="1285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40" name="Line 15"/>
            <p:cNvSpPr>
              <a:spLocks noChangeShapeType="1"/>
            </p:cNvSpPr>
            <p:nvPr/>
          </p:nvSpPr>
          <p:spPr bwMode="auto">
            <a:xfrm flipH="1">
              <a:off x="716" y="902"/>
              <a:ext cx="49" cy="0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41" name="Rectangle 16"/>
            <p:cNvSpPr>
              <a:spLocks noChangeArrowheads="1"/>
            </p:cNvSpPr>
            <p:nvPr/>
          </p:nvSpPr>
          <p:spPr bwMode="auto">
            <a:xfrm>
              <a:off x="497" y="46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0.30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2" name="Rectangle 17"/>
            <p:cNvSpPr>
              <a:spLocks noChangeArrowheads="1"/>
            </p:cNvSpPr>
            <p:nvPr/>
          </p:nvSpPr>
          <p:spPr bwMode="auto">
            <a:xfrm>
              <a:off x="497" y="84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0.25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3" name="Rectangle 18"/>
            <p:cNvSpPr>
              <a:spLocks noChangeArrowheads="1"/>
            </p:cNvSpPr>
            <p:nvPr/>
          </p:nvSpPr>
          <p:spPr bwMode="auto">
            <a:xfrm>
              <a:off x="497" y="1230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0.20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4" name="Rectangle 19"/>
            <p:cNvSpPr>
              <a:spLocks noChangeArrowheads="1"/>
            </p:cNvSpPr>
            <p:nvPr/>
          </p:nvSpPr>
          <p:spPr bwMode="auto">
            <a:xfrm>
              <a:off x="497" y="161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0.15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5" name="Rectangle 20"/>
            <p:cNvSpPr>
              <a:spLocks noChangeArrowheads="1"/>
            </p:cNvSpPr>
            <p:nvPr/>
          </p:nvSpPr>
          <p:spPr bwMode="auto">
            <a:xfrm>
              <a:off x="497" y="199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0.10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6" name="Rectangle 21"/>
            <p:cNvSpPr>
              <a:spLocks noChangeArrowheads="1"/>
            </p:cNvSpPr>
            <p:nvPr/>
          </p:nvSpPr>
          <p:spPr bwMode="auto">
            <a:xfrm>
              <a:off x="497" y="2380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0.05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7" name="Rectangle 22"/>
            <p:cNvSpPr>
              <a:spLocks noChangeArrowheads="1"/>
            </p:cNvSpPr>
            <p:nvPr/>
          </p:nvSpPr>
          <p:spPr bwMode="auto">
            <a:xfrm>
              <a:off x="497" y="2763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0.00</a:t>
              </a:r>
              <a:endParaRPr lang="en-US" sz="1200">
                <a:solidFill>
                  <a:srgbClr val="000000"/>
                </a:solidFill>
                <a:latin typeface="Times New Roman" charset="0"/>
                <a:cs typeface="Arial" charset="0"/>
              </a:endParaRPr>
            </a:p>
          </p:txBody>
        </p:sp>
        <p:sp>
          <p:nvSpPr>
            <p:cNvPr id="81948" name="Line 23"/>
            <p:cNvSpPr>
              <a:spLocks noChangeShapeType="1"/>
            </p:cNvSpPr>
            <p:nvPr/>
          </p:nvSpPr>
          <p:spPr bwMode="auto">
            <a:xfrm flipH="1">
              <a:off x="716" y="518"/>
              <a:ext cx="49" cy="1"/>
            </a:xfrm>
            <a:prstGeom prst="line">
              <a:avLst/>
            </a:prstGeom>
            <a:noFill/>
            <a:ln w="1206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49" name="Freeform 24"/>
            <p:cNvSpPr>
              <a:spLocks/>
            </p:cNvSpPr>
            <p:nvPr/>
          </p:nvSpPr>
          <p:spPr bwMode="auto">
            <a:xfrm>
              <a:off x="2576" y="2380"/>
              <a:ext cx="1" cy="316"/>
            </a:xfrm>
            <a:custGeom>
              <a:avLst/>
              <a:gdLst>
                <a:gd name="T0" fmla="*/ 0 w 1"/>
                <a:gd name="T1" fmla="*/ 316 h 1054"/>
                <a:gd name="T2" fmla="*/ 0 w 1"/>
                <a:gd name="T3" fmla="*/ 0 h 1054"/>
                <a:gd name="T4" fmla="*/ 0 w 1"/>
                <a:gd name="T5" fmla="*/ 316 h 1054"/>
                <a:gd name="T6" fmla="*/ 0 60000 65536"/>
                <a:gd name="T7" fmla="*/ 0 60000 65536"/>
                <a:gd name="T8" fmla="*/ 0 60000 65536"/>
                <a:gd name="T9" fmla="*/ 0 w 1"/>
                <a:gd name="T10" fmla="*/ 0 h 1054"/>
                <a:gd name="T11" fmla="*/ 1 w 1"/>
                <a:gd name="T12" fmla="*/ 1054 h 10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54">
                  <a:moveTo>
                    <a:pt x="0" y="1054"/>
                  </a:moveTo>
                  <a:lnTo>
                    <a:pt x="0" y="0"/>
                  </a:lnTo>
                  <a:lnTo>
                    <a:pt x="0" y="1054"/>
                  </a:lnTo>
                  <a:close/>
                </a:path>
              </a:pathLst>
            </a:custGeom>
            <a:solidFill>
              <a:srgbClr val="D3CE97"/>
            </a:solidFill>
            <a:ln w="9525" cap="sq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0" name="Freeform 25"/>
            <p:cNvSpPr>
              <a:spLocks/>
            </p:cNvSpPr>
            <p:nvPr/>
          </p:nvSpPr>
          <p:spPr bwMode="auto">
            <a:xfrm>
              <a:off x="2538" y="2380"/>
              <a:ext cx="76" cy="316"/>
            </a:xfrm>
            <a:custGeom>
              <a:avLst/>
              <a:gdLst>
                <a:gd name="T0" fmla="*/ 0 w 254"/>
                <a:gd name="T1" fmla="*/ 316 h 1054"/>
                <a:gd name="T2" fmla="*/ 38 w 254"/>
                <a:gd name="T3" fmla="*/ 316 h 1054"/>
                <a:gd name="T4" fmla="*/ 38 w 254"/>
                <a:gd name="T5" fmla="*/ 0 h 1054"/>
                <a:gd name="T6" fmla="*/ 0 w 254"/>
                <a:gd name="T7" fmla="*/ 0 h 1054"/>
                <a:gd name="T8" fmla="*/ 76 w 254"/>
                <a:gd name="T9" fmla="*/ 0 h 1054"/>
                <a:gd name="T10" fmla="*/ 38 w 254"/>
                <a:gd name="T11" fmla="*/ 0 h 1054"/>
                <a:gd name="T12" fmla="*/ 38 w 254"/>
                <a:gd name="T13" fmla="*/ 316 h 1054"/>
                <a:gd name="T14" fmla="*/ 76 w 254"/>
                <a:gd name="T15" fmla="*/ 316 h 1054"/>
                <a:gd name="T16" fmla="*/ 0 w 254"/>
                <a:gd name="T17" fmla="*/ 316 h 10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1054"/>
                <a:gd name="T29" fmla="*/ 254 w 254"/>
                <a:gd name="T30" fmla="*/ 1054 h 10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1054">
                  <a:moveTo>
                    <a:pt x="0" y="1054"/>
                  </a:moveTo>
                  <a:lnTo>
                    <a:pt x="127" y="1054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127" y="0"/>
                  </a:lnTo>
                  <a:lnTo>
                    <a:pt x="127" y="1054"/>
                  </a:lnTo>
                  <a:lnTo>
                    <a:pt x="254" y="1054"/>
                  </a:lnTo>
                  <a:lnTo>
                    <a:pt x="0" y="1054"/>
                  </a:lnTo>
                </a:path>
              </a:pathLst>
            </a:custGeom>
            <a:solidFill>
              <a:srgbClr val="FF3300"/>
            </a:solidFill>
            <a:ln w="28575" cap="flat" cmpd="sng">
              <a:solidFill>
                <a:srgbClr val="FF33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1" name="Freeform 26"/>
            <p:cNvSpPr>
              <a:spLocks/>
            </p:cNvSpPr>
            <p:nvPr/>
          </p:nvSpPr>
          <p:spPr bwMode="auto">
            <a:xfrm>
              <a:off x="1036" y="576"/>
              <a:ext cx="1" cy="1503"/>
            </a:xfrm>
            <a:custGeom>
              <a:avLst/>
              <a:gdLst>
                <a:gd name="T0" fmla="*/ 0 w 1"/>
                <a:gd name="T1" fmla="*/ 1503 h 5010"/>
                <a:gd name="T2" fmla="*/ 0 w 1"/>
                <a:gd name="T3" fmla="*/ 0 h 5010"/>
                <a:gd name="T4" fmla="*/ 0 w 1"/>
                <a:gd name="T5" fmla="*/ 1503 h 5010"/>
                <a:gd name="T6" fmla="*/ 0 60000 65536"/>
                <a:gd name="T7" fmla="*/ 0 60000 65536"/>
                <a:gd name="T8" fmla="*/ 0 60000 65536"/>
                <a:gd name="T9" fmla="*/ 0 w 1"/>
                <a:gd name="T10" fmla="*/ 0 h 5010"/>
                <a:gd name="T11" fmla="*/ 1 w 1"/>
                <a:gd name="T12" fmla="*/ 5010 h 50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5010">
                  <a:moveTo>
                    <a:pt x="0" y="5010"/>
                  </a:moveTo>
                  <a:lnTo>
                    <a:pt x="0" y="0"/>
                  </a:lnTo>
                  <a:lnTo>
                    <a:pt x="0" y="5010"/>
                  </a:lnTo>
                  <a:close/>
                </a:path>
              </a:pathLst>
            </a:custGeom>
            <a:solidFill>
              <a:srgbClr val="D3CE97"/>
            </a:solidFill>
            <a:ln w="12065" cap="flat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2" name="Freeform 27"/>
            <p:cNvSpPr>
              <a:spLocks/>
            </p:cNvSpPr>
            <p:nvPr/>
          </p:nvSpPr>
          <p:spPr bwMode="auto">
            <a:xfrm>
              <a:off x="998" y="576"/>
              <a:ext cx="76" cy="1503"/>
            </a:xfrm>
            <a:custGeom>
              <a:avLst/>
              <a:gdLst>
                <a:gd name="T0" fmla="*/ 0 w 253"/>
                <a:gd name="T1" fmla="*/ 1503 h 5010"/>
                <a:gd name="T2" fmla="*/ 38 w 253"/>
                <a:gd name="T3" fmla="*/ 1503 h 5010"/>
                <a:gd name="T4" fmla="*/ 38 w 253"/>
                <a:gd name="T5" fmla="*/ 0 h 5010"/>
                <a:gd name="T6" fmla="*/ 0 w 253"/>
                <a:gd name="T7" fmla="*/ 0 h 5010"/>
                <a:gd name="T8" fmla="*/ 76 w 253"/>
                <a:gd name="T9" fmla="*/ 0 h 5010"/>
                <a:gd name="T10" fmla="*/ 38 w 253"/>
                <a:gd name="T11" fmla="*/ 0 h 5010"/>
                <a:gd name="T12" fmla="*/ 38 w 253"/>
                <a:gd name="T13" fmla="*/ 1503 h 5010"/>
                <a:gd name="T14" fmla="*/ 76 w 253"/>
                <a:gd name="T15" fmla="*/ 1503 h 5010"/>
                <a:gd name="T16" fmla="*/ 0 w 253"/>
                <a:gd name="T17" fmla="*/ 1503 h 50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"/>
                <a:gd name="T28" fmla="*/ 0 h 5010"/>
                <a:gd name="T29" fmla="*/ 253 w 253"/>
                <a:gd name="T30" fmla="*/ 5010 h 50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" h="5010">
                  <a:moveTo>
                    <a:pt x="0" y="5010"/>
                  </a:moveTo>
                  <a:lnTo>
                    <a:pt x="126" y="5010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126" y="0"/>
                  </a:lnTo>
                  <a:lnTo>
                    <a:pt x="126" y="5010"/>
                  </a:lnTo>
                  <a:lnTo>
                    <a:pt x="253" y="5010"/>
                  </a:lnTo>
                  <a:lnTo>
                    <a:pt x="0" y="5010"/>
                  </a:lnTo>
                </a:path>
              </a:pathLst>
            </a:custGeom>
            <a:solidFill>
              <a:srgbClr val="FF3300"/>
            </a:solidFill>
            <a:ln w="28575" cap="flat" cmpd="sng">
              <a:solidFill>
                <a:srgbClr val="FF33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3" name="Freeform 28"/>
            <p:cNvSpPr>
              <a:spLocks/>
            </p:cNvSpPr>
            <p:nvPr/>
          </p:nvSpPr>
          <p:spPr bwMode="auto">
            <a:xfrm>
              <a:off x="1806" y="2131"/>
              <a:ext cx="1" cy="562"/>
            </a:xfrm>
            <a:custGeom>
              <a:avLst/>
              <a:gdLst>
                <a:gd name="T0" fmla="*/ 0 w 1"/>
                <a:gd name="T1" fmla="*/ 562 h 1871"/>
                <a:gd name="T2" fmla="*/ 0 w 1"/>
                <a:gd name="T3" fmla="*/ 0 h 1871"/>
                <a:gd name="T4" fmla="*/ 0 w 1"/>
                <a:gd name="T5" fmla="*/ 562 h 1871"/>
                <a:gd name="T6" fmla="*/ 0 60000 65536"/>
                <a:gd name="T7" fmla="*/ 0 60000 65536"/>
                <a:gd name="T8" fmla="*/ 0 60000 65536"/>
                <a:gd name="T9" fmla="*/ 0 w 1"/>
                <a:gd name="T10" fmla="*/ 0 h 1871"/>
                <a:gd name="T11" fmla="*/ 1 w 1"/>
                <a:gd name="T12" fmla="*/ 1871 h 18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871">
                  <a:moveTo>
                    <a:pt x="0" y="1871"/>
                  </a:moveTo>
                  <a:lnTo>
                    <a:pt x="0" y="0"/>
                  </a:lnTo>
                  <a:lnTo>
                    <a:pt x="0" y="1871"/>
                  </a:lnTo>
                  <a:close/>
                </a:path>
              </a:pathLst>
            </a:custGeom>
            <a:solidFill>
              <a:srgbClr val="D3CE97"/>
            </a:solidFill>
            <a:ln w="12065" cap="flat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4" name="Freeform 29"/>
            <p:cNvSpPr>
              <a:spLocks/>
            </p:cNvSpPr>
            <p:nvPr/>
          </p:nvSpPr>
          <p:spPr bwMode="auto">
            <a:xfrm>
              <a:off x="1768" y="2131"/>
              <a:ext cx="76" cy="562"/>
            </a:xfrm>
            <a:custGeom>
              <a:avLst/>
              <a:gdLst>
                <a:gd name="T0" fmla="*/ 0 w 254"/>
                <a:gd name="T1" fmla="*/ 562 h 1871"/>
                <a:gd name="T2" fmla="*/ 38 w 254"/>
                <a:gd name="T3" fmla="*/ 562 h 1871"/>
                <a:gd name="T4" fmla="*/ 38 w 254"/>
                <a:gd name="T5" fmla="*/ 0 h 1871"/>
                <a:gd name="T6" fmla="*/ 0 w 254"/>
                <a:gd name="T7" fmla="*/ 0 h 1871"/>
                <a:gd name="T8" fmla="*/ 76 w 254"/>
                <a:gd name="T9" fmla="*/ 0 h 1871"/>
                <a:gd name="T10" fmla="*/ 38 w 254"/>
                <a:gd name="T11" fmla="*/ 0 h 1871"/>
                <a:gd name="T12" fmla="*/ 38 w 254"/>
                <a:gd name="T13" fmla="*/ 562 h 1871"/>
                <a:gd name="T14" fmla="*/ 76 w 254"/>
                <a:gd name="T15" fmla="*/ 562 h 1871"/>
                <a:gd name="T16" fmla="*/ 0 w 254"/>
                <a:gd name="T17" fmla="*/ 562 h 18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1871"/>
                <a:gd name="T29" fmla="*/ 254 w 254"/>
                <a:gd name="T30" fmla="*/ 1871 h 18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1871">
                  <a:moveTo>
                    <a:pt x="0" y="1871"/>
                  </a:moveTo>
                  <a:lnTo>
                    <a:pt x="127" y="1871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127" y="0"/>
                  </a:lnTo>
                  <a:lnTo>
                    <a:pt x="127" y="1871"/>
                  </a:lnTo>
                  <a:lnTo>
                    <a:pt x="254" y="1871"/>
                  </a:lnTo>
                  <a:lnTo>
                    <a:pt x="0" y="1871"/>
                  </a:lnTo>
                </a:path>
              </a:pathLst>
            </a:custGeom>
            <a:solidFill>
              <a:srgbClr val="FF3300"/>
            </a:solidFill>
            <a:ln w="28575" cap="flat" cmpd="sng">
              <a:solidFill>
                <a:srgbClr val="FF33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5" name="Freeform 30"/>
            <p:cNvSpPr>
              <a:spLocks/>
            </p:cNvSpPr>
            <p:nvPr/>
          </p:nvSpPr>
          <p:spPr bwMode="auto">
            <a:xfrm>
              <a:off x="1341" y="2543"/>
              <a:ext cx="0" cy="225"/>
            </a:xfrm>
            <a:custGeom>
              <a:avLst/>
              <a:gdLst>
                <a:gd name="T0" fmla="*/ 225 h 750"/>
                <a:gd name="T1" fmla="*/ 0 h 750"/>
                <a:gd name="T2" fmla="*/ 225 h 750"/>
                <a:gd name="T3" fmla="*/ 0 60000 65536"/>
                <a:gd name="T4" fmla="*/ 0 60000 65536"/>
                <a:gd name="T5" fmla="*/ 0 60000 65536"/>
                <a:gd name="T6" fmla="*/ 0 h 750"/>
                <a:gd name="T7" fmla="*/ 750 h 750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750">
                  <a:moveTo>
                    <a:pt x="0" y="750"/>
                  </a:moveTo>
                  <a:lnTo>
                    <a:pt x="0" y="0"/>
                  </a:lnTo>
                  <a:lnTo>
                    <a:pt x="0" y="750"/>
                  </a:lnTo>
                  <a:close/>
                </a:path>
              </a:pathLst>
            </a:custGeom>
            <a:solidFill>
              <a:srgbClr val="D3CE97"/>
            </a:solidFill>
            <a:ln w="12065" cap="flat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6" name="Freeform 31"/>
            <p:cNvSpPr>
              <a:spLocks/>
            </p:cNvSpPr>
            <p:nvPr/>
          </p:nvSpPr>
          <p:spPr bwMode="auto">
            <a:xfrm>
              <a:off x="1303" y="2543"/>
              <a:ext cx="76" cy="225"/>
            </a:xfrm>
            <a:custGeom>
              <a:avLst/>
              <a:gdLst>
                <a:gd name="T0" fmla="*/ 0 w 254"/>
                <a:gd name="T1" fmla="*/ 225 h 750"/>
                <a:gd name="T2" fmla="*/ 38 w 254"/>
                <a:gd name="T3" fmla="*/ 225 h 750"/>
                <a:gd name="T4" fmla="*/ 38 w 254"/>
                <a:gd name="T5" fmla="*/ 0 h 750"/>
                <a:gd name="T6" fmla="*/ 0 w 254"/>
                <a:gd name="T7" fmla="*/ 0 h 750"/>
                <a:gd name="T8" fmla="*/ 76 w 254"/>
                <a:gd name="T9" fmla="*/ 0 h 750"/>
                <a:gd name="T10" fmla="*/ 38 w 254"/>
                <a:gd name="T11" fmla="*/ 0 h 750"/>
                <a:gd name="T12" fmla="*/ 38 w 254"/>
                <a:gd name="T13" fmla="*/ 225 h 750"/>
                <a:gd name="T14" fmla="*/ 76 w 254"/>
                <a:gd name="T15" fmla="*/ 225 h 750"/>
                <a:gd name="T16" fmla="*/ 0 w 254"/>
                <a:gd name="T17" fmla="*/ 225 h 7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750"/>
                <a:gd name="T29" fmla="*/ 254 w 254"/>
                <a:gd name="T30" fmla="*/ 750 h 7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750">
                  <a:moveTo>
                    <a:pt x="0" y="750"/>
                  </a:moveTo>
                  <a:lnTo>
                    <a:pt x="127" y="750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127" y="0"/>
                  </a:lnTo>
                  <a:lnTo>
                    <a:pt x="127" y="750"/>
                  </a:lnTo>
                  <a:lnTo>
                    <a:pt x="254" y="750"/>
                  </a:lnTo>
                  <a:lnTo>
                    <a:pt x="0" y="750"/>
                  </a:lnTo>
                </a:path>
              </a:pathLst>
            </a:custGeom>
            <a:solidFill>
              <a:srgbClr val="3333CC"/>
            </a:solidFill>
            <a:ln w="28575" cap="flat" cmpd="sng">
              <a:solidFill>
                <a:srgbClr val="3333C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7" name="Freeform 32"/>
            <p:cNvSpPr>
              <a:spLocks/>
            </p:cNvSpPr>
            <p:nvPr/>
          </p:nvSpPr>
          <p:spPr bwMode="auto">
            <a:xfrm>
              <a:off x="2881" y="1945"/>
              <a:ext cx="0" cy="519"/>
            </a:xfrm>
            <a:custGeom>
              <a:avLst/>
              <a:gdLst>
                <a:gd name="T0" fmla="*/ 519 h 1728"/>
                <a:gd name="T1" fmla="*/ 0 h 1728"/>
                <a:gd name="T2" fmla="*/ 519 h 1728"/>
                <a:gd name="T3" fmla="*/ 0 60000 65536"/>
                <a:gd name="T4" fmla="*/ 0 60000 65536"/>
                <a:gd name="T5" fmla="*/ 0 60000 65536"/>
                <a:gd name="T6" fmla="*/ 0 h 1728"/>
                <a:gd name="T7" fmla="*/ 1728 h 1728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728">
                  <a:moveTo>
                    <a:pt x="0" y="1728"/>
                  </a:moveTo>
                  <a:lnTo>
                    <a:pt x="0" y="0"/>
                  </a:lnTo>
                  <a:lnTo>
                    <a:pt x="0" y="1728"/>
                  </a:lnTo>
                  <a:close/>
                </a:path>
              </a:pathLst>
            </a:custGeom>
            <a:solidFill>
              <a:srgbClr val="D3CE97"/>
            </a:solidFill>
            <a:ln w="12065" cap="flat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8" name="Freeform 33"/>
            <p:cNvSpPr>
              <a:spLocks/>
            </p:cNvSpPr>
            <p:nvPr/>
          </p:nvSpPr>
          <p:spPr bwMode="auto">
            <a:xfrm>
              <a:off x="2843" y="1945"/>
              <a:ext cx="76" cy="519"/>
            </a:xfrm>
            <a:custGeom>
              <a:avLst/>
              <a:gdLst>
                <a:gd name="T0" fmla="*/ 0 w 254"/>
                <a:gd name="T1" fmla="*/ 519 h 1728"/>
                <a:gd name="T2" fmla="*/ 38 w 254"/>
                <a:gd name="T3" fmla="*/ 519 h 1728"/>
                <a:gd name="T4" fmla="*/ 38 w 254"/>
                <a:gd name="T5" fmla="*/ 0 h 1728"/>
                <a:gd name="T6" fmla="*/ 0 w 254"/>
                <a:gd name="T7" fmla="*/ 0 h 1728"/>
                <a:gd name="T8" fmla="*/ 76 w 254"/>
                <a:gd name="T9" fmla="*/ 0 h 1728"/>
                <a:gd name="T10" fmla="*/ 38 w 254"/>
                <a:gd name="T11" fmla="*/ 0 h 1728"/>
                <a:gd name="T12" fmla="*/ 38 w 254"/>
                <a:gd name="T13" fmla="*/ 519 h 1728"/>
                <a:gd name="T14" fmla="*/ 76 w 254"/>
                <a:gd name="T15" fmla="*/ 519 h 1728"/>
                <a:gd name="T16" fmla="*/ 0 w 254"/>
                <a:gd name="T17" fmla="*/ 519 h 17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1728"/>
                <a:gd name="T29" fmla="*/ 254 w 254"/>
                <a:gd name="T30" fmla="*/ 1728 h 17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1728">
                  <a:moveTo>
                    <a:pt x="0" y="1728"/>
                  </a:moveTo>
                  <a:lnTo>
                    <a:pt x="127" y="1728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127" y="0"/>
                  </a:lnTo>
                  <a:lnTo>
                    <a:pt x="127" y="1728"/>
                  </a:lnTo>
                  <a:lnTo>
                    <a:pt x="254" y="1728"/>
                  </a:lnTo>
                  <a:lnTo>
                    <a:pt x="0" y="1728"/>
                  </a:lnTo>
                </a:path>
              </a:pathLst>
            </a:custGeom>
            <a:solidFill>
              <a:srgbClr val="3333CC"/>
            </a:solidFill>
            <a:ln w="28575" cap="flat" cmpd="sng">
              <a:solidFill>
                <a:srgbClr val="3333C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59" name="Freeform 34"/>
            <p:cNvSpPr>
              <a:spLocks/>
            </p:cNvSpPr>
            <p:nvPr/>
          </p:nvSpPr>
          <p:spPr bwMode="auto">
            <a:xfrm>
              <a:off x="2111" y="2610"/>
              <a:ext cx="0" cy="208"/>
            </a:xfrm>
            <a:custGeom>
              <a:avLst/>
              <a:gdLst>
                <a:gd name="T0" fmla="*/ 208 h 695"/>
                <a:gd name="T1" fmla="*/ 0 h 695"/>
                <a:gd name="T2" fmla="*/ 208 h 695"/>
                <a:gd name="T3" fmla="*/ 0 60000 65536"/>
                <a:gd name="T4" fmla="*/ 0 60000 65536"/>
                <a:gd name="T5" fmla="*/ 0 60000 65536"/>
                <a:gd name="T6" fmla="*/ 0 h 695"/>
                <a:gd name="T7" fmla="*/ 695 h 695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695">
                  <a:moveTo>
                    <a:pt x="0" y="695"/>
                  </a:moveTo>
                  <a:lnTo>
                    <a:pt x="0" y="0"/>
                  </a:lnTo>
                  <a:lnTo>
                    <a:pt x="0" y="695"/>
                  </a:lnTo>
                  <a:close/>
                </a:path>
              </a:pathLst>
            </a:custGeom>
            <a:solidFill>
              <a:srgbClr val="D3CE97"/>
            </a:solidFill>
            <a:ln w="12065" cap="flat">
              <a:solidFill>
                <a:srgbClr val="D3CE97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60" name="Freeform 35"/>
            <p:cNvSpPr>
              <a:spLocks/>
            </p:cNvSpPr>
            <p:nvPr/>
          </p:nvSpPr>
          <p:spPr bwMode="auto">
            <a:xfrm>
              <a:off x="2073" y="2610"/>
              <a:ext cx="76" cy="208"/>
            </a:xfrm>
            <a:custGeom>
              <a:avLst/>
              <a:gdLst>
                <a:gd name="T0" fmla="*/ 0 w 254"/>
                <a:gd name="T1" fmla="*/ 208 h 695"/>
                <a:gd name="T2" fmla="*/ 38 w 254"/>
                <a:gd name="T3" fmla="*/ 208 h 695"/>
                <a:gd name="T4" fmla="*/ 38 w 254"/>
                <a:gd name="T5" fmla="*/ 0 h 695"/>
                <a:gd name="T6" fmla="*/ 0 w 254"/>
                <a:gd name="T7" fmla="*/ 0 h 695"/>
                <a:gd name="T8" fmla="*/ 76 w 254"/>
                <a:gd name="T9" fmla="*/ 0 h 695"/>
                <a:gd name="T10" fmla="*/ 38 w 254"/>
                <a:gd name="T11" fmla="*/ 0 h 695"/>
                <a:gd name="T12" fmla="*/ 38 w 254"/>
                <a:gd name="T13" fmla="*/ 208 h 695"/>
                <a:gd name="T14" fmla="*/ 76 w 254"/>
                <a:gd name="T15" fmla="*/ 208 h 695"/>
                <a:gd name="T16" fmla="*/ 0 w 254"/>
                <a:gd name="T17" fmla="*/ 208 h 6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4"/>
                <a:gd name="T28" fmla="*/ 0 h 695"/>
                <a:gd name="T29" fmla="*/ 254 w 254"/>
                <a:gd name="T30" fmla="*/ 695 h 6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4" h="695">
                  <a:moveTo>
                    <a:pt x="0" y="695"/>
                  </a:moveTo>
                  <a:lnTo>
                    <a:pt x="127" y="695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127" y="0"/>
                  </a:lnTo>
                  <a:lnTo>
                    <a:pt x="127" y="695"/>
                  </a:lnTo>
                  <a:lnTo>
                    <a:pt x="254" y="695"/>
                  </a:lnTo>
                  <a:lnTo>
                    <a:pt x="0" y="695"/>
                  </a:lnTo>
                </a:path>
              </a:pathLst>
            </a:custGeom>
            <a:solidFill>
              <a:srgbClr val="3333CC"/>
            </a:solidFill>
            <a:ln w="28575" cap="flat" cmpd="sng">
              <a:solidFill>
                <a:srgbClr val="3333C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61" name="Oval 36"/>
            <p:cNvSpPr>
              <a:spLocks noChangeArrowheads="1"/>
            </p:cNvSpPr>
            <p:nvPr/>
          </p:nvSpPr>
          <p:spPr bwMode="auto">
            <a:xfrm>
              <a:off x="1016" y="1308"/>
              <a:ext cx="40" cy="4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2" name="Oval 37"/>
            <p:cNvSpPr>
              <a:spLocks noChangeArrowheads="1"/>
            </p:cNvSpPr>
            <p:nvPr/>
          </p:nvSpPr>
          <p:spPr bwMode="auto">
            <a:xfrm>
              <a:off x="1786" y="2392"/>
              <a:ext cx="40" cy="4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3" name="Oval 38"/>
            <p:cNvSpPr>
              <a:spLocks noChangeArrowheads="1"/>
            </p:cNvSpPr>
            <p:nvPr/>
          </p:nvSpPr>
          <p:spPr bwMode="auto">
            <a:xfrm>
              <a:off x="2556" y="2518"/>
              <a:ext cx="40" cy="4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4" name="Oval 39"/>
            <p:cNvSpPr>
              <a:spLocks noChangeArrowheads="1"/>
            </p:cNvSpPr>
            <p:nvPr/>
          </p:nvSpPr>
          <p:spPr bwMode="auto">
            <a:xfrm>
              <a:off x="1321" y="2635"/>
              <a:ext cx="40" cy="40"/>
            </a:xfrm>
            <a:prstGeom prst="ellipse">
              <a:avLst/>
            </a:prstGeom>
            <a:solidFill>
              <a:srgbClr val="3333CC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5" name="Oval 40"/>
            <p:cNvSpPr>
              <a:spLocks noChangeArrowheads="1"/>
            </p:cNvSpPr>
            <p:nvPr/>
          </p:nvSpPr>
          <p:spPr bwMode="auto">
            <a:xfrm>
              <a:off x="2091" y="2694"/>
              <a:ext cx="40" cy="40"/>
            </a:xfrm>
            <a:prstGeom prst="ellipse">
              <a:avLst/>
            </a:prstGeom>
            <a:solidFill>
              <a:srgbClr val="3333CC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6" name="Oval 41"/>
            <p:cNvSpPr>
              <a:spLocks noChangeArrowheads="1"/>
            </p:cNvSpPr>
            <p:nvPr/>
          </p:nvSpPr>
          <p:spPr bwMode="auto">
            <a:xfrm>
              <a:off x="2861" y="2184"/>
              <a:ext cx="40" cy="40"/>
            </a:xfrm>
            <a:prstGeom prst="ellipse">
              <a:avLst/>
            </a:prstGeom>
            <a:solidFill>
              <a:srgbClr val="3333CC"/>
            </a:solidFill>
            <a:ln w="28575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81967" name="Freeform 42"/>
            <p:cNvSpPr>
              <a:spLocks/>
            </p:cNvSpPr>
            <p:nvPr/>
          </p:nvSpPr>
          <p:spPr bwMode="auto">
            <a:xfrm>
              <a:off x="2499" y="446"/>
              <a:ext cx="66" cy="131"/>
            </a:xfrm>
            <a:custGeom>
              <a:avLst/>
              <a:gdLst>
                <a:gd name="T0" fmla="*/ 33 w 111"/>
                <a:gd name="T1" fmla="*/ 0 h 220"/>
                <a:gd name="T2" fmla="*/ 33 w 111"/>
                <a:gd name="T3" fmla="*/ 131 h 220"/>
                <a:gd name="T4" fmla="*/ 0 w 111"/>
                <a:gd name="T5" fmla="*/ 131 h 220"/>
                <a:gd name="T6" fmla="*/ 66 w 111"/>
                <a:gd name="T7" fmla="*/ 131 h 220"/>
                <a:gd name="T8" fmla="*/ 33 w 111"/>
                <a:gd name="T9" fmla="*/ 131 h 220"/>
                <a:gd name="T10" fmla="*/ 33 w 111"/>
                <a:gd name="T11" fmla="*/ 0 h 220"/>
                <a:gd name="T12" fmla="*/ 0 w 111"/>
                <a:gd name="T13" fmla="*/ 0 h 220"/>
                <a:gd name="T14" fmla="*/ 66 w 111"/>
                <a:gd name="T15" fmla="*/ 0 h 220"/>
                <a:gd name="T16" fmla="*/ 33 w 111"/>
                <a:gd name="T17" fmla="*/ 0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220"/>
                <a:gd name="T29" fmla="*/ 111 w 111"/>
                <a:gd name="T30" fmla="*/ 220 h 2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220">
                  <a:moveTo>
                    <a:pt x="56" y="0"/>
                  </a:moveTo>
                  <a:lnTo>
                    <a:pt x="56" y="220"/>
                  </a:lnTo>
                  <a:lnTo>
                    <a:pt x="0" y="220"/>
                  </a:lnTo>
                  <a:lnTo>
                    <a:pt x="111" y="220"/>
                  </a:lnTo>
                  <a:lnTo>
                    <a:pt x="56" y="22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56" y="0"/>
                  </a:lnTo>
                </a:path>
              </a:pathLst>
            </a:custGeom>
            <a:solidFill>
              <a:srgbClr val="FF3300"/>
            </a:solidFill>
            <a:ln w="28575" cap="flat" cmpd="sng">
              <a:solidFill>
                <a:srgbClr val="FF33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68" name="Freeform 43"/>
            <p:cNvSpPr>
              <a:spLocks/>
            </p:cNvSpPr>
            <p:nvPr/>
          </p:nvSpPr>
          <p:spPr bwMode="auto">
            <a:xfrm>
              <a:off x="2500" y="632"/>
              <a:ext cx="66" cy="131"/>
            </a:xfrm>
            <a:custGeom>
              <a:avLst/>
              <a:gdLst>
                <a:gd name="T0" fmla="*/ 33 w 111"/>
                <a:gd name="T1" fmla="*/ 0 h 220"/>
                <a:gd name="T2" fmla="*/ 33 w 111"/>
                <a:gd name="T3" fmla="*/ 131 h 220"/>
                <a:gd name="T4" fmla="*/ 0 w 111"/>
                <a:gd name="T5" fmla="*/ 131 h 220"/>
                <a:gd name="T6" fmla="*/ 66 w 111"/>
                <a:gd name="T7" fmla="*/ 131 h 220"/>
                <a:gd name="T8" fmla="*/ 33 w 111"/>
                <a:gd name="T9" fmla="*/ 131 h 220"/>
                <a:gd name="T10" fmla="*/ 33 w 111"/>
                <a:gd name="T11" fmla="*/ 0 h 220"/>
                <a:gd name="T12" fmla="*/ 0 w 111"/>
                <a:gd name="T13" fmla="*/ 0 h 220"/>
                <a:gd name="T14" fmla="*/ 66 w 111"/>
                <a:gd name="T15" fmla="*/ 0 h 220"/>
                <a:gd name="T16" fmla="*/ 33 w 111"/>
                <a:gd name="T17" fmla="*/ 0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220"/>
                <a:gd name="T29" fmla="*/ 111 w 111"/>
                <a:gd name="T30" fmla="*/ 220 h 2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220">
                  <a:moveTo>
                    <a:pt x="56" y="0"/>
                  </a:moveTo>
                  <a:lnTo>
                    <a:pt x="56" y="220"/>
                  </a:lnTo>
                  <a:lnTo>
                    <a:pt x="0" y="220"/>
                  </a:lnTo>
                  <a:lnTo>
                    <a:pt x="111" y="220"/>
                  </a:lnTo>
                  <a:lnTo>
                    <a:pt x="56" y="22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56" y="0"/>
                  </a:lnTo>
                </a:path>
              </a:pathLst>
            </a:custGeom>
            <a:solidFill>
              <a:srgbClr val="D3CE97"/>
            </a:solidFill>
            <a:ln w="28575" cap="flat" cmpd="sng">
              <a:solidFill>
                <a:srgbClr val="3E58A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969" name="Rectangle 44"/>
            <p:cNvSpPr>
              <a:spLocks noChangeArrowheads="1"/>
            </p:cNvSpPr>
            <p:nvPr/>
          </p:nvSpPr>
          <p:spPr bwMode="auto">
            <a:xfrm>
              <a:off x="1084" y="2992"/>
              <a:ext cx="2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traag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70" name="Rectangle 45"/>
            <p:cNvSpPr>
              <a:spLocks noChangeArrowheads="1"/>
            </p:cNvSpPr>
            <p:nvPr/>
          </p:nvSpPr>
          <p:spPr bwMode="auto">
            <a:xfrm>
              <a:off x="1676" y="3001"/>
              <a:ext cx="5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intermediair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71" name="Rectangle 46"/>
            <p:cNvSpPr>
              <a:spLocks noChangeArrowheads="1"/>
            </p:cNvSpPr>
            <p:nvPr/>
          </p:nvSpPr>
          <p:spPr bwMode="auto">
            <a:xfrm>
              <a:off x="2655" y="3001"/>
              <a:ext cx="2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4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snel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72" name="Rectangle 47"/>
            <p:cNvSpPr>
              <a:spLocks noChangeArrowheads="1"/>
            </p:cNvSpPr>
            <p:nvPr/>
          </p:nvSpPr>
          <p:spPr bwMode="auto">
            <a:xfrm>
              <a:off x="1200" y="3127"/>
              <a:ext cx="16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exploratie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type 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vrouwtje</a:t>
              </a:r>
              <a:endParaRPr lang="en-US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73" name="Rectangle 48"/>
            <p:cNvSpPr>
              <a:spLocks noChangeArrowheads="1"/>
            </p:cNvSpPr>
            <p:nvPr/>
          </p:nvSpPr>
          <p:spPr bwMode="auto">
            <a:xfrm>
              <a:off x="2602" y="455"/>
              <a:ext cx="46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Trage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man</a:t>
              </a:r>
              <a:endParaRPr lang="en-US" sz="12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74" name="Rectangle 49"/>
            <p:cNvSpPr>
              <a:spLocks noChangeArrowheads="1"/>
            </p:cNvSpPr>
            <p:nvPr/>
          </p:nvSpPr>
          <p:spPr bwMode="auto">
            <a:xfrm>
              <a:off x="2602" y="639"/>
              <a:ext cx="4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2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Snelle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man</a:t>
              </a:r>
            </a:p>
          </p:txBody>
        </p:sp>
        <p:sp>
          <p:nvSpPr>
            <p:cNvPr id="81975" name="Rectangle 50"/>
            <p:cNvSpPr>
              <a:spLocks noChangeArrowheads="1"/>
            </p:cNvSpPr>
            <p:nvPr/>
          </p:nvSpPr>
          <p:spPr bwMode="auto">
            <a:xfrm rot="16200000">
              <a:off x="-740" y="1563"/>
              <a:ext cx="213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proportie</a:t>
              </a:r>
              <a:r>
                <a:rPr lang="en-US" sz="18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nesten</a:t>
              </a:r>
              <a:r>
                <a:rPr lang="en-US" sz="18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met B-E </a:t>
              </a:r>
              <a:r>
                <a:rPr lang="en-US" sz="18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Jongen</a:t>
              </a:r>
              <a:endParaRPr lang="en-US" sz="18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1924" name="Freeform 51"/>
          <p:cNvSpPr>
            <a:spLocks/>
          </p:cNvSpPr>
          <p:nvPr/>
        </p:nvSpPr>
        <p:spPr bwMode="auto">
          <a:xfrm>
            <a:off x="1619250" y="2700338"/>
            <a:ext cx="2665413" cy="1979612"/>
          </a:xfrm>
          <a:custGeom>
            <a:avLst/>
            <a:gdLst>
              <a:gd name="T0" fmla="*/ 0 w 1679"/>
              <a:gd name="T1" fmla="*/ 0 h 1247"/>
              <a:gd name="T2" fmla="*/ 936625 w 1679"/>
              <a:gd name="T3" fmla="*/ 1655762 h 1247"/>
              <a:gd name="T4" fmla="*/ 2665413 w 1679"/>
              <a:gd name="T5" fmla="*/ 1944687 h 1247"/>
              <a:gd name="T6" fmla="*/ 0 60000 65536"/>
              <a:gd name="T7" fmla="*/ 0 60000 65536"/>
              <a:gd name="T8" fmla="*/ 0 60000 65536"/>
              <a:gd name="T9" fmla="*/ 0 w 1679"/>
              <a:gd name="T10" fmla="*/ 0 h 1247"/>
              <a:gd name="T11" fmla="*/ 1679 w 1679"/>
              <a:gd name="T12" fmla="*/ 1247 h 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9" h="1247">
                <a:moveTo>
                  <a:pt x="0" y="0"/>
                </a:moveTo>
                <a:cubicBezTo>
                  <a:pt x="155" y="419"/>
                  <a:pt x="310" y="839"/>
                  <a:pt x="590" y="1043"/>
                </a:cubicBezTo>
                <a:cubicBezTo>
                  <a:pt x="870" y="1247"/>
                  <a:pt x="1274" y="1236"/>
                  <a:pt x="1679" y="1225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endParaRPr lang="en-GB"/>
          </a:p>
        </p:txBody>
      </p:sp>
      <p:sp>
        <p:nvSpPr>
          <p:cNvPr id="81925" name="Freeform 52"/>
          <p:cNvSpPr>
            <a:spLocks/>
          </p:cNvSpPr>
          <p:nvPr/>
        </p:nvSpPr>
        <p:spPr bwMode="auto">
          <a:xfrm rot="-4197856">
            <a:off x="2480469" y="3436144"/>
            <a:ext cx="1760537" cy="2022475"/>
          </a:xfrm>
          <a:custGeom>
            <a:avLst/>
            <a:gdLst>
              <a:gd name="T0" fmla="*/ 0 w 1679"/>
              <a:gd name="T1" fmla="*/ 0 h 1247"/>
              <a:gd name="T2" fmla="*/ 618652 w 1679"/>
              <a:gd name="T3" fmla="*/ 1691613 h 1247"/>
              <a:gd name="T4" fmla="*/ 1760537 w 1679"/>
              <a:gd name="T5" fmla="*/ 1986794 h 1247"/>
              <a:gd name="T6" fmla="*/ 0 60000 65536"/>
              <a:gd name="T7" fmla="*/ 0 60000 65536"/>
              <a:gd name="T8" fmla="*/ 0 60000 65536"/>
              <a:gd name="T9" fmla="*/ 0 w 1679"/>
              <a:gd name="T10" fmla="*/ 0 h 1247"/>
              <a:gd name="T11" fmla="*/ 1679 w 1679"/>
              <a:gd name="T12" fmla="*/ 1247 h 12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9" h="1247">
                <a:moveTo>
                  <a:pt x="0" y="0"/>
                </a:moveTo>
                <a:cubicBezTo>
                  <a:pt x="155" y="419"/>
                  <a:pt x="310" y="839"/>
                  <a:pt x="590" y="1043"/>
                </a:cubicBezTo>
                <a:cubicBezTo>
                  <a:pt x="870" y="1247"/>
                  <a:pt x="1274" y="1236"/>
                  <a:pt x="1679" y="1225"/>
                </a:cubicBezTo>
              </a:path>
            </a:pathLst>
          </a:custGeom>
          <a:noFill/>
          <a:ln w="28575" cap="flat" cmpd="sng">
            <a:solidFill>
              <a:srgbClr val="3333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GB"/>
          </a:p>
        </p:txBody>
      </p:sp>
      <p:sp>
        <p:nvSpPr>
          <p:cNvPr id="81926" name="Rectangle 53"/>
          <p:cNvSpPr>
            <a:spLocks noChangeArrowheads="1"/>
          </p:cNvSpPr>
          <p:nvPr/>
        </p:nvSpPr>
        <p:spPr bwMode="auto">
          <a:xfrm>
            <a:off x="76200" y="6051550"/>
            <a:ext cx="80150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5600" indent="-355600" eaLnBrk="1" hangingPunct="1">
              <a:buFontTx/>
              <a:buChar char="•"/>
            </a:pPr>
            <a:r>
              <a:rPr lang="nl-NL" sz="1400" b="1" smtClean="0">
                <a:latin typeface="Verdana" charset="0"/>
                <a:cs typeface="Arial" charset="0"/>
              </a:rPr>
              <a:t>extreme paren (traagxtraag + snelxsnel) &gt; kans op buitenechtelijke jongen</a:t>
            </a:r>
          </a:p>
          <a:p>
            <a:pPr marL="355600" indent="-355600" eaLnBrk="1" hangingPunct="1">
              <a:buFontTx/>
              <a:buChar char="•"/>
            </a:pPr>
            <a:r>
              <a:rPr lang="nl-NL" sz="1400" b="1" smtClean="0">
                <a:solidFill>
                  <a:srgbClr val="FF0000"/>
                </a:solidFill>
                <a:latin typeface="Verdana" charset="0"/>
                <a:cs typeface="Arial" charset="0"/>
              </a:rPr>
              <a:t>Succes hangt dus af van persoonlijkheid van jezelf EN van je partner</a:t>
            </a:r>
            <a:endParaRPr lang="nl-NL" sz="1400" b="1">
              <a:solidFill>
                <a:srgbClr val="FF0000"/>
              </a:solidFill>
              <a:latin typeface="Verdana" charset="0"/>
              <a:cs typeface="Arial" charset="0"/>
            </a:endParaRPr>
          </a:p>
        </p:txBody>
      </p:sp>
      <p:sp>
        <p:nvSpPr>
          <p:cNvPr id="146486" name="Rectangle 54"/>
          <p:cNvSpPr>
            <a:spLocks noChangeArrowheads="1"/>
          </p:cNvSpPr>
          <p:nvPr/>
        </p:nvSpPr>
        <p:spPr bwMode="auto">
          <a:xfrm>
            <a:off x="2667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GB" sz="28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Buitenechtelijke jongen en persoonlijkheid</a:t>
            </a:r>
          </a:p>
        </p:txBody>
      </p:sp>
      <p:sp>
        <p:nvSpPr>
          <p:cNvPr id="81928" name="Text Box 55"/>
          <p:cNvSpPr txBox="1">
            <a:spLocks noChangeArrowheads="1"/>
          </p:cNvSpPr>
          <p:nvPr/>
        </p:nvSpPr>
        <p:spPr bwMode="auto">
          <a:xfrm>
            <a:off x="152400" y="6583363"/>
            <a:ext cx="457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200">
                <a:solidFill>
                  <a:srgbClr val="006600"/>
                </a:solidFill>
              </a:rPr>
              <a:t>Van Oers et al 2008 Anim Behav.</a:t>
            </a:r>
          </a:p>
        </p:txBody>
      </p:sp>
    </p:spTree>
    <p:extLst>
      <p:ext uri="{BB962C8B-B14F-4D97-AF65-F5344CB8AC3E}">
        <p14:creationId xmlns:p14="http://schemas.microsoft.com/office/powerpoint/2010/main" val="27482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544513" y="3124200"/>
            <a:ext cx="8245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 smtClean="0"/>
              <a:t>Dit maakt persoonlijkheidsonderzoek belangrijk voor:</a:t>
            </a:r>
            <a:endParaRPr lang="nl-NL" sz="2400" dirty="0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544513" y="1681450"/>
            <a:ext cx="867568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 smtClean="0"/>
              <a:t>Gedrag is zowel afhankelijk van genen als de omgeving</a:t>
            </a:r>
            <a:endParaRPr lang="nl-NL" b="1" dirty="0"/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544513" y="4419600"/>
            <a:ext cx="845978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 smtClean="0"/>
              <a:t>Dierwelzijn (individuen reageren verschillend)</a:t>
            </a:r>
            <a:endParaRPr lang="nl-NL" b="1" dirty="0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544513" y="4948151"/>
            <a:ext cx="84597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/>
              <a:t>Natuurbescherming (herintroductie programma’s)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4513" y="5616714"/>
            <a:ext cx="8459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spcBef>
                <a:spcPts val="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 smtClean="0"/>
              <a:t>Modelsoort voor de mens (experimenteel onderzoek in </a:t>
            </a:r>
            <a:r>
              <a:rPr lang="nl-NL" b="1" u="sng" dirty="0" smtClean="0">
                <a:solidFill>
                  <a:srgbClr val="FF0000"/>
                </a:solidFill>
              </a:rPr>
              <a:t>natuurlijke</a:t>
            </a:r>
            <a:r>
              <a:rPr lang="nl-NL" b="1" dirty="0" smtClean="0"/>
              <a:t> omgeving)</a:t>
            </a:r>
            <a:endParaRPr lang="nl-NL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4513" y="2209800"/>
            <a:ext cx="867568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/>
              <a:t>Niet één </a:t>
            </a:r>
            <a:r>
              <a:rPr lang="nl-NL" b="1" dirty="0" smtClean="0"/>
              <a:t>type gedrag </a:t>
            </a:r>
            <a:r>
              <a:rPr lang="nl-NL" b="1" dirty="0"/>
              <a:t>is optimaal (context afhankelijk)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44513" y="685800"/>
            <a:ext cx="2075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 smtClean="0"/>
              <a:t>Samengevat:</a:t>
            </a:r>
            <a:endParaRPr lang="nl-NL" sz="2400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4513" y="3886200"/>
            <a:ext cx="845978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 smtClean="0"/>
              <a:t>Evolutionair onderzoek</a:t>
            </a:r>
            <a:endParaRPr lang="nl-NL" b="1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50109" y="1219200"/>
            <a:ext cx="867568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12800" indent="-812800">
              <a:lnSpc>
                <a:spcPct val="150000"/>
              </a:lnSpc>
              <a:spcBef>
                <a:spcPct val="50000"/>
              </a:spcBef>
              <a:buSzPct val="200000"/>
              <a:buFont typeface="Animals 1" charset="0"/>
              <a:buBlip>
                <a:blip r:embed="rId2"/>
              </a:buBlip>
            </a:pPr>
            <a:r>
              <a:rPr lang="nl-NL" b="1" dirty="0" smtClean="0"/>
              <a:t>Dieren verschillen net als mensen in persoonlijkheid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500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123912" grpId="0"/>
      <p:bldP spid="2" grpId="0"/>
      <p:bldP spid="8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chlüpf2"/>
          <p:cNvPicPr>
            <a:picLocks noChangeAspect="1" noChangeArrowheads="1"/>
          </p:cNvPicPr>
          <p:nvPr/>
        </p:nvPicPr>
        <p:blipFill>
          <a:blip r:embed="rId2">
            <a:lum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-19050"/>
            <a:ext cx="9144000" cy="641350"/>
          </a:xfrm>
          <a:prstGeom prst="rect">
            <a:avLst/>
          </a:prstGeom>
          <a:solidFill>
            <a:srgbClr val="99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NL" sz="3600" dirty="0">
                <a:solidFill>
                  <a:schemeClr val="bg1"/>
                </a:solidFill>
                <a:cs typeface="Arial" charset="0"/>
              </a:rPr>
              <a:t>Vergeet alles maar </a:t>
            </a:r>
            <a:r>
              <a:rPr lang="nl-NL" sz="3600" dirty="0" smtClean="0">
                <a:solidFill>
                  <a:schemeClr val="bg1"/>
                </a:solidFill>
                <a:cs typeface="Arial" charset="0"/>
              </a:rPr>
              <a:t>onthoud </a:t>
            </a:r>
            <a:r>
              <a:rPr lang="nl-NL" sz="3600" dirty="0">
                <a:solidFill>
                  <a:schemeClr val="bg1"/>
                </a:solidFill>
                <a:cs typeface="Arial" charset="0"/>
              </a:rPr>
              <a:t>dit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609600" y="1219200"/>
            <a:ext cx="8305800" cy="56388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GB" sz="2000">
                <a:solidFill>
                  <a:srgbClr val="000000"/>
                </a:solidFill>
                <a:latin typeface="Times New Roman" charset="0"/>
              </a:rPr>
              <a:t>  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219074" y="3674005"/>
            <a:ext cx="89249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03288" indent="-547688" eaLnBrk="1" hangingPunct="1">
              <a:lnSpc>
                <a:spcPct val="150000"/>
              </a:lnSpc>
              <a:spcBef>
                <a:spcPct val="50000"/>
              </a:spcBef>
              <a:buClr>
                <a:srgbClr val="00CC00"/>
              </a:buClr>
              <a:buSzPct val="200000"/>
              <a:buFont typeface="Wingdings" charset="0"/>
              <a:buChar char="ü"/>
            </a:pPr>
            <a:r>
              <a:rPr lang="nl-NL" sz="2400" b="1" dirty="0">
                <a:solidFill>
                  <a:schemeClr val="bg1"/>
                </a:solidFill>
              </a:rPr>
              <a:t>Een </a:t>
            </a:r>
            <a:r>
              <a:rPr lang="nl-NL" sz="2400" b="1" dirty="0" smtClean="0">
                <a:solidFill>
                  <a:schemeClr val="bg1"/>
                </a:solidFill>
              </a:rPr>
              <a:t>brutaal individu heeft slechts de </a:t>
            </a:r>
            <a:r>
              <a:rPr lang="nl-NL" sz="2400" b="1" dirty="0">
                <a:solidFill>
                  <a:schemeClr val="bg1"/>
                </a:solidFill>
              </a:rPr>
              <a:t>halve wereld</a:t>
            </a: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219075" y="1295400"/>
            <a:ext cx="8696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3288" indent="-547688" eaLnBrk="1" hangingPunct="1">
              <a:lnSpc>
                <a:spcPct val="150000"/>
              </a:lnSpc>
              <a:spcBef>
                <a:spcPct val="50000"/>
              </a:spcBef>
              <a:buClr>
                <a:srgbClr val="00CC00"/>
              </a:buClr>
              <a:buSzPct val="200000"/>
              <a:buFont typeface="Wingdings" charset="0"/>
              <a:buChar char="ü"/>
            </a:pPr>
            <a:r>
              <a:rPr lang="nl-NL" sz="2400" b="1" dirty="0">
                <a:solidFill>
                  <a:schemeClr val="bg1"/>
                </a:solidFill>
              </a:rPr>
              <a:t>Bij zorgvuldige observatie is bij dieren ook persoonlijkheid waar te nemen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219075" y="2758546"/>
            <a:ext cx="90011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3288" indent="-547688" eaLnBrk="1" hangingPunct="1">
              <a:lnSpc>
                <a:spcPct val="150000"/>
              </a:lnSpc>
              <a:spcBef>
                <a:spcPct val="50000"/>
              </a:spcBef>
              <a:buClr>
                <a:srgbClr val="00CC00"/>
              </a:buClr>
              <a:buSzPct val="200000"/>
              <a:buFont typeface="Wingdings" charset="0"/>
              <a:buChar char="ü"/>
            </a:pPr>
            <a:r>
              <a:rPr lang="nl-NL" sz="2400" b="1" dirty="0" smtClean="0">
                <a:solidFill>
                  <a:schemeClr val="bg1"/>
                </a:solidFill>
              </a:rPr>
              <a:t>Variatie wordt in stand gehouden door evolutie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219075" y="4572000"/>
            <a:ext cx="86233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3288" indent="-547688" eaLnBrk="1" hangingPunct="1">
              <a:lnSpc>
                <a:spcPct val="150000"/>
              </a:lnSpc>
              <a:spcBef>
                <a:spcPct val="50000"/>
              </a:spcBef>
              <a:buClr>
                <a:srgbClr val="00CC00"/>
              </a:buClr>
              <a:buSzPct val="200000"/>
              <a:buFont typeface="Wingdings" charset="0"/>
              <a:buChar char="ü"/>
            </a:pPr>
            <a:r>
              <a:rPr lang="nl-NL" sz="2400" b="1" dirty="0" smtClean="0">
                <a:solidFill>
                  <a:srgbClr val="FF0000"/>
                </a:solidFill>
              </a:rPr>
              <a:t>Elk individu heeft zijn eigen optimale manier om met uitdagingen om te gaan:</a:t>
            </a:r>
          </a:p>
        </p:txBody>
      </p:sp>
    </p:spTree>
    <p:extLst>
      <p:ext uri="{BB962C8B-B14F-4D97-AF65-F5344CB8AC3E}">
        <p14:creationId xmlns:p14="http://schemas.microsoft.com/office/powerpoint/2010/main" val="38244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hlüpf2"/>
          <p:cNvPicPr>
            <a:picLocks noChangeAspect="1" noChangeArrowheads="1"/>
          </p:cNvPicPr>
          <p:nvPr/>
        </p:nvPicPr>
        <p:blipFill>
          <a:blip r:embed="rId2">
            <a:lum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3400" y="1085850"/>
            <a:ext cx="8305800" cy="5638800"/>
          </a:xfrm>
          <a:prstGeom prst="rect">
            <a:avLst/>
          </a:prstGeom>
          <a:solidFill>
            <a:srgbClr val="DDDE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55625" y="1752600"/>
            <a:ext cx="50069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271463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Piet de Goede</a:t>
            </a:r>
          </a:p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Marc Naguib</a:t>
            </a:r>
          </a:p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Lysanne Snijders</a:t>
            </a:r>
          </a:p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Alex Baugh</a:t>
            </a:r>
          </a:p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Nikkie van Bers</a:t>
            </a:r>
          </a:p>
          <a:p>
            <a:pPr>
              <a:buFontTx/>
              <a:buChar char="•"/>
            </a:pPr>
            <a:r>
              <a:rPr lang="nl-NL" smtClean="0">
                <a:cs typeface="Arial" charset="0"/>
              </a:rPr>
              <a:t>Eva Fucikova</a:t>
            </a:r>
          </a:p>
          <a:p>
            <a:pPr>
              <a:buFontTx/>
              <a:buChar char="•"/>
            </a:pPr>
            <a:endParaRPr lang="nl-NL"/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12700"/>
            <a:ext cx="9144000" cy="641350"/>
          </a:xfrm>
          <a:prstGeom prst="rect">
            <a:avLst/>
          </a:prstGeom>
          <a:solidFill>
            <a:srgbClr val="99CC00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nl-NL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ea typeface="+mn-ea"/>
                <a:cs typeface="Arial" charset="0"/>
              </a:rPr>
              <a:t>Acknowledgements</a:t>
            </a:r>
            <a:endParaRPr lang="nl-NL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  <a:ea typeface="+mn-ea"/>
              <a:cs typeface="Arial" charset="0"/>
            </a:endParaRPr>
          </a:p>
        </p:txBody>
      </p:sp>
      <p:grpSp>
        <p:nvGrpSpPr>
          <p:cNvPr id="8198" name="Group 23"/>
          <p:cNvGrpSpPr>
            <a:grpSpLocks/>
          </p:cNvGrpSpPr>
          <p:nvPr/>
        </p:nvGrpSpPr>
        <p:grpSpPr bwMode="auto">
          <a:xfrm>
            <a:off x="685800" y="3694112"/>
            <a:ext cx="7869238" cy="1743074"/>
            <a:chOff x="1523" y="1952"/>
            <a:chExt cx="4957" cy="1098"/>
          </a:xfrm>
        </p:grpSpPr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1563" y="1952"/>
              <a:ext cx="49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nl-NL" sz="2400" smtClean="0">
                  <a:cs typeface="Arial" charset="0"/>
                </a:rPr>
                <a:t>Assistenten</a:t>
              </a:r>
              <a:endParaRPr lang="nl-NL" sz="2400">
                <a:cs typeface="Arial" charset="0"/>
              </a:endParaRPr>
            </a:p>
          </p:txBody>
        </p:sp>
        <p:sp>
          <p:nvSpPr>
            <p:cNvPr id="8210" name="Text Box 12"/>
            <p:cNvSpPr txBox="1">
              <a:spLocks noChangeArrowheads="1"/>
            </p:cNvSpPr>
            <p:nvPr/>
          </p:nvSpPr>
          <p:spPr bwMode="auto">
            <a:xfrm>
              <a:off x="1523" y="2216"/>
              <a:ext cx="297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6075" indent="-346075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>
                <a:buFontTx/>
                <a:buChar char="•"/>
              </a:pPr>
              <a:r>
                <a:rPr lang="nl-NL" dirty="0" smtClean="0">
                  <a:cs typeface="Arial" charset="0"/>
                </a:rPr>
                <a:t>Mary-Lou </a:t>
              </a:r>
              <a:r>
                <a:rPr lang="nl-NL" dirty="0" err="1" smtClean="0">
                  <a:cs typeface="Arial" charset="0"/>
                </a:rPr>
                <a:t>Aaldering</a:t>
              </a:r>
              <a:r>
                <a:rPr lang="nl-NL" dirty="0" smtClean="0">
                  <a:cs typeface="Arial" charset="0"/>
                </a:rPr>
                <a:t> </a:t>
              </a:r>
              <a:r>
                <a:rPr lang="nl-NL" dirty="0" smtClean="0"/>
                <a:t>(DVZ)</a:t>
              </a:r>
              <a:endParaRPr lang="nl-NL" dirty="0" smtClean="0">
                <a:cs typeface="Arial" charset="0"/>
              </a:endParaRPr>
            </a:p>
            <a:p>
              <a:pPr>
                <a:buFontTx/>
                <a:buChar char="•"/>
              </a:pPr>
              <a:r>
                <a:rPr lang="nl-NL" dirty="0" err="1" smtClean="0">
                  <a:cs typeface="Arial" charset="0"/>
                </a:rPr>
                <a:t>Granca</a:t>
              </a:r>
              <a:r>
                <a:rPr lang="nl-NL" dirty="0" smtClean="0">
                  <a:cs typeface="Arial" charset="0"/>
                </a:rPr>
                <a:t> </a:t>
              </a:r>
              <a:r>
                <a:rPr lang="nl-NL" dirty="0" err="1" smtClean="0">
                  <a:cs typeface="Arial" charset="0"/>
                </a:rPr>
                <a:t>Kropman</a:t>
              </a:r>
              <a:r>
                <a:rPr lang="nl-NL" dirty="0" smtClean="0">
                  <a:cs typeface="Arial" charset="0"/>
                </a:rPr>
                <a:t> (DVZ)</a:t>
              </a:r>
            </a:p>
            <a:p>
              <a:pPr>
                <a:buFontTx/>
                <a:buChar char="•"/>
              </a:pPr>
              <a:r>
                <a:rPr lang="nl-NL" dirty="0" smtClean="0">
                  <a:cs typeface="Arial" charset="0"/>
                </a:rPr>
                <a:t>Christa </a:t>
              </a:r>
              <a:r>
                <a:rPr lang="nl-NL" dirty="0" err="1" smtClean="0">
                  <a:cs typeface="Arial" charset="0"/>
                </a:rPr>
                <a:t>Mateman</a:t>
              </a:r>
              <a:r>
                <a:rPr lang="nl-NL" dirty="0" smtClean="0">
                  <a:cs typeface="Arial" charset="0"/>
                </a:rPr>
                <a:t> (Moleculair)</a:t>
              </a:r>
            </a:p>
            <a:p>
              <a:pPr>
                <a:buFontTx/>
                <a:buChar char="•"/>
              </a:pPr>
              <a:endParaRPr lang="nl-NL" sz="2000" dirty="0">
                <a:cs typeface="Arial" charset="0"/>
              </a:endParaRPr>
            </a:p>
          </p:txBody>
        </p:sp>
      </p:grpSp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5715000" y="1916113"/>
            <a:ext cx="187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mtClean="0">
                <a:cs typeface="Arial" charset="0"/>
              </a:rPr>
              <a:t>NWO-VENI</a:t>
            </a:r>
            <a:endParaRPr lang="nl-NL">
              <a:cs typeface="Arial" charset="0"/>
            </a:endParaRP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5715000" y="1585913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mtClean="0">
                <a:cs typeface="Arial" charset="0"/>
              </a:rPr>
              <a:t>NIOO-KNAW</a:t>
            </a:r>
            <a:endParaRPr lang="nl-NL">
              <a:cs typeface="Arial" charset="0"/>
            </a:endParaRP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5257800" y="12192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smtClean="0">
                <a:cs typeface="Arial" charset="0"/>
              </a:rPr>
              <a:t>Financiers</a:t>
            </a:r>
            <a:endParaRPr lang="nl-NL" sz="2400">
              <a:cs typeface="Arial" charset="0"/>
            </a:endParaRPr>
          </a:p>
        </p:txBody>
      </p:sp>
      <p:sp>
        <p:nvSpPr>
          <p:cNvPr id="8202" name="Text Box 19"/>
          <p:cNvSpPr txBox="1">
            <a:spLocks noChangeArrowheads="1"/>
          </p:cNvSpPr>
          <p:nvPr/>
        </p:nvSpPr>
        <p:spPr bwMode="auto">
          <a:xfrm>
            <a:off x="533400" y="6324600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b="1" dirty="0" smtClean="0">
                <a:solidFill>
                  <a:srgbClr val="003399"/>
                </a:solidFill>
              </a:rPr>
              <a:t>Organisatie voor de uitnodiging</a:t>
            </a:r>
            <a:endParaRPr lang="nl-NL" b="1" dirty="0">
              <a:solidFill>
                <a:srgbClr val="003399"/>
              </a:solidFill>
            </a:endParaRPr>
          </a:p>
        </p:txBody>
      </p:sp>
      <p:sp>
        <p:nvSpPr>
          <p:cNvPr id="8203" name="Text Box 24"/>
          <p:cNvSpPr txBox="1">
            <a:spLocks noChangeArrowheads="1"/>
          </p:cNvSpPr>
          <p:nvPr/>
        </p:nvSpPr>
        <p:spPr bwMode="auto">
          <a:xfrm>
            <a:off x="728663" y="5181600"/>
            <a:ext cx="7805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dirty="0" smtClean="0">
                <a:cs typeface="Arial" charset="0"/>
              </a:rPr>
              <a:t>Studenten</a:t>
            </a:r>
            <a:endParaRPr lang="nl-NL" sz="2400" dirty="0">
              <a:cs typeface="Arial" charset="0"/>
            </a:endParaRPr>
          </a:p>
        </p:txBody>
      </p:sp>
      <p:sp>
        <p:nvSpPr>
          <p:cNvPr id="8204" name="Text Box 25"/>
          <p:cNvSpPr txBox="1">
            <a:spLocks noChangeArrowheads="1"/>
          </p:cNvSpPr>
          <p:nvPr/>
        </p:nvSpPr>
        <p:spPr bwMode="auto">
          <a:xfrm>
            <a:off x="685800" y="1219200"/>
            <a:ext cx="780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smtClean="0">
                <a:cs typeface="Arial" charset="0"/>
              </a:rPr>
              <a:t>Project</a:t>
            </a:r>
            <a:endParaRPr lang="nl-NL" sz="2400">
              <a:cs typeface="Arial" charset="0"/>
            </a:endParaRPr>
          </a:p>
        </p:txBody>
      </p:sp>
      <p:sp>
        <p:nvSpPr>
          <p:cNvPr id="8205" name="Text Box 27"/>
          <p:cNvSpPr txBox="1">
            <a:spLocks noChangeArrowheads="1"/>
          </p:cNvSpPr>
          <p:nvPr/>
        </p:nvSpPr>
        <p:spPr bwMode="auto">
          <a:xfrm>
            <a:off x="5715000" y="2224088"/>
            <a:ext cx="187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mtClean="0">
                <a:cs typeface="Arial" charset="0"/>
              </a:rPr>
              <a:t>NGI-Horizon</a:t>
            </a:r>
            <a:endParaRPr lang="nl-NL">
              <a:cs typeface="Arial" charset="0"/>
            </a:endParaRP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8775"/>
            <a:ext cx="39961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4800600" y="5562601"/>
            <a:ext cx="4038600" cy="914400"/>
            <a:chOff x="940" y="2955"/>
            <a:chExt cx="4127" cy="1134"/>
          </a:xfrm>
        </p:grpSpPr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940" y="2955"/>
              <a:ext cx="4127" cy="1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22" name="Picture 23" descr="NIOOdepAPB-logo kleur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" y="2976"/>
              <a:ext cx="4019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2131" y="3555"/>
              <a:ext cx="2858" cy="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 Unicode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nl-NL" sz="1100" b="1" smtClean="0">
                  <a:solidFill>
                    <a:srgbClr val="74C0C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 E P A R T M E N  T   O F    A N I M A L   E C O L O G Y </a:t>
              </a:r>
              <a:endParaRPr lang="nl-NL" sz="1100" b="1">
                <a:solidFill>
                  <a:srgbClr val="74C0C6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ouse Fin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500188"/>
            <a:ext cx="3357562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4787900" y="1125538"/>
            <a:ext cx="4203700" cy="46474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en-GB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House </a:t>
            </a:r>
            <a:r>
              <a:rPr lang="en-GB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Finch</a:t>
            </a:r>
          </a:p>
          <a:p>
            <a:pPr marL="457200" indent="-457200" eaLnBrk="0" hangingPunct="0">
              <a:spcBef>
                <a:spcPct val="50000"/>
              </a:spcBef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nl-NL" dirty="0" err="1" smtClean="0">
                <a:latin typeface="Arial" charset="0"/>
                <a:ea typeface="Arial" charset="0"/>
                <a:cs typeface="Arial" charset="0"/>
              </a:rPr>
              <a:t>mexicaanse</a:t>
            </a: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dirty="0" err="1" smtClean="0">
                <a:latin typeface="Arial" charset="0"/>
                <a:ea typeface="Arial" charset="0"/>
                <a:cs typeface="Arial" charset="0"/>
              </a:rPr>
              <a:t>roodmus</a:t>
            </a: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nl-NL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</a:pPr>
            <a:endParaRPr lang="en-GB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</a:pPr>
            <a:endParaRPr lang="en-GB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Kleur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variatie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tussen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mannen</a:t>
            </a:r>
            <a:endParaRPr lang="en-GB" dirty="0">
              <a:latin typeface="Arial"/>
              <a:ea typeface="Arial" charset="0"/>
              <a:cs typeface="Arial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en-GB" dirty="0" err="1" smtClean="0">
                <a:latin typeface="Arial"/>
                <a:ea typeface="Arial" charset="0"/>
                <a:cs typeface="Arial"/>
              </a:rPr>
              <a:t>Varieert</a:t>
            </a:r>
            <a:r>
              <a:rPr lang="en-GB" dirty="0" smtClean="0">
                <a:latin typeface="Arial"/>
                <a:ea typeface="Arial" charset="0"/>
                <a:cs typeface="Arial"/>
              </a:rPr>
              <a:t> </a:t>
            </a:r>
            <a:r>
              <a:rPr lang="en-GB" dirty="0" err="1" smtClean="0">
                <a:latin typeface="Arial"/>
                <a:ea typeface="Arial" charset="0"/>
                <a:cs typeface="Arial"/>
              </a:rPr>
              <a:t>tussen</a:t>
            </a:r>
            <a:r>
              <a:rPr lang="en-GB" dirty="0" smtClean="0">
                <a:latin typeface="Arial"/>
                <a:ea typeface="Arial" charset="0"/>
                <a:cs typeface="Arial"/>
              </a:rPr>
              <a:t> rood en </a:t>
            </a:r>
            <a:r>
              <a:rPr lang="en-GB" dirty="0" err="1" smtClean="0">
                <a:latin typeface="Arial"/>
                <a:ea typeface="Arial" charset="0"/>
                <a:cs typeface="Arial"/>
              </a:rPr>
              <a:t>geel</a:t>
            </a:r>
            <a:endParaRPr lang="en-GB" dirty="0" smtClean="0">
              <a:solidFill>
                <a:schemeClr val="tx1"/>
              </a:solidFill>
              <a:latin typeface="Arial"/>
              <a:ea typeface="Arial" charset="0"/>
              <a:cs typeface="Arial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Voedselkeuze</a:t>
            </a:r>
            <a:r>
              <a:rPr lang="en-GB" dirty="0" smtClean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voor</a:t>
            </a:r>
            <a:r>
              <a:rPr lang="en-GB" dirty="0" smtClean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 de </a:t>
            </a:r>
            <a:r>
              <a:rPr lang="en-GB" dirty="0" err="1" smtClean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rui</a:t>
            </a:r>
            <a:endParaRPr lang="en-GB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en-GB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Omkeerbaar</a:t>
            </a:r>
            <a:r>
              <a:rPr lang="en-GB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GB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-149225" y="0"/>
            <a:ext cx="9140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2: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Variatie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binnen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kumimoji="0" lang="en-GB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pitchFamily="34" charset="0"/>
                <a:ea typeface="ＭＳ Ｐゴシック" charset="-128"/>
                <a:cs typeface="Arial" charset="0"/>
              </a:rPr>
              <a:t>soorten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Great_t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520700"/>
            <a:ext cx="4883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38100" y="520700"/>
            <a:ext cx="9144000" cy="641350"/>
          </a:xfrm>
          <a:prstGeom prst="rect">
            <a:avLst/>
          </a:prstGeom>
          <a:solidFill>
            <a:srgbClr val="99CC00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Bedankt voor de aandacht</a:t>
            </a:r>
          </a:p>
        </p:txBody>
      </p:sp>
    </p:spTree>
    <p:extLst>
      <p:ext uri="{BB962C8B-B14F-4D97-AF65-F5344CB8AC3E}">
        <p14:creationId xmlns:p14="http://schemas.microsoft.com/office/powerpoint/2010/main" val="344318531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_panther_Aviary cop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-990600" y="-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sz="3600">
              <a:solidFill>
                <a:schemeClr val="tx2"/>
              </a:solidFill>
              <a:latin typeface="Copperplate Gothic Bold" charset="0"/>
              <a:cs typeface="Arial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5657672"/>
            <a:ext cx="5759450" cy="12003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k.vanoers@nioo.knaw.nl</a:t>
            </a:r>
          </a:p>
          <a:p>
            <a:pPr eaLnBrk="1" hangingPunct="1"/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www.nioo.knaw.nl/users/kvanoers</a:t>
            </a:r>
          </a:p>
          <a:p>
            <a:pPr eaLnBrk="1" hangingPunct="1"/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www.nioo.knaw.nl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/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ecofactsheets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white%20throated%20sparrow%20sumb%20farm%2013-5-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3494088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WhitethroatedSparrow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62338"/>
            <a:ext cx="3494088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3995738" y="1125538"/>
            <a:ext cx="4968875" cy="64940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ct val="50000"/>
              </a:spcBef>
            </a:pPr>
            <a:r>
              <a:rPr lang="nl-NL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White-</a:t>
            </a:r>
            <a:r>
              <a:rPr lang="nl-NL" sz="3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throated</a:t>
            </a:r>
            <a:r>
              <a:rPr lang="nl-NL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sz="32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Sparrow</a:t>
            </a:r>
            <a:endParaRPr lang="nl-NL" sz="3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</a:pP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	(Witkeelgors)</a:t>
            </a:r>
            <a:endParaRPr lang="nl-NL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</a:pPr>
            <a:endParaRPr lang="nl-NL" sz="32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Kleurvariatie in mannen (WS; TS)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Onderliggende genetische verschillen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Onomkeerbaar</a:t>
            </a:r>
            <a:endParaRPr lang="nl-NL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WS &gt;zang, &gt;agressief, &gt;dominant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TS &gt; voeren van jongen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Voorkeur van TS bij vrouwen!!!!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r>
              <a:rPr lang="nl-NL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Paring daarom </a:t>
            </a:r>
            <a:r>
              <a:rPr lang="nl-NL" sz="1800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dissortattief</a:t>
            </a:r>
            <a:endParaRPr lang="nl-NL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 eaLnBrk="0" hangingPunct="0">
              <a:spcBef>
                <a:spcPct val="50000"/>
              </a:spcBef>
            </a:pPr>
            <a:r>
              <a:rPr lang="nl-NL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(WS-TS en TS-WS)</a:t>
            </a: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endParaRPr lang="nl-NL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endParaRPr lang="nl-NL" sz="1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eaLnBrk="0" hangingPunct="0">
              <a:spcBef>
                <a:spcPct val="50000"/>
              </a:spcBef>
              <a:buFontTx/>
              <a:buChar char="•"/>
            </a:pPr>
            <a:endParaRPr lang="nl-NL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49225" y="0"/>
            <a:ext cx="9140825" cy="641350"/>
          </a:xfrm>
          <a:ln/>
        </p:spPr>
        <p:txBody>
          <a:bodyPr/>
          <a:lstStyle/>
          <a:p>
            <a:pPr algn="r"/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Variatie</a:t>
            </a:r>
            <a:r>
              <a:rPr lang="en-GB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binnen</a:t>
            </a:r>
            <a:r>
              <a:rPr lang="en-GB" sz="2400" dirty="0" smtClean="0">
                <a:latin typeface="Lucida Sans Unicode" pitchFamily="34" charset="0"/>
                <a:ea typeface="ＭＳ Ｐゴシック" charset="-128"/>
                <a:cs typeface="Arial" charset="0"/>
              </a:rPr>
              <a:t> </a:t>
            </a:r>
            <a:r>
              <a:rPr lang="en-GB" sz="2400" dirty="0" err="1" smtClean="0">
                <a:latin typeface="Lucida Sans Unicode" pitchFamily="34" charset="0"/>
                <a:ea typeface="ＭＳ Ｐゴシック" charset="-128"/>
                <a:cs typeface="Arial" charset="0"/>
              </a:rPr>
              <a:t>soorten</a:t>
            </a:r>
            <a:endParaRPr lang="en-GB" sz="2400" dirty="0" smtClean="0">
              <a:latin typeface="Lucida Sans Unicode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513-009"/>
          <p:cNvPicPr>
            <a:picLocks noGrp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" cy="1370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introvert-1"/>
          <p:cNvPicPr>
            <a:picLocks noGrp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0013"/>
            <a:ext cx="1828800" cy="187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brionie_%2520mai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0"/>
            <a:ext cx="1843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Wild%20Wade%20Chis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381125"/>
            <a:ext cx="18288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wildric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5038725"/>
            <a:ext cx="18637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447358522765469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0775"/>
            <a:ext cx="2625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laugh%20medRe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056063"/>
            <a:ext cx="10302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SharaK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5580063"/>
            <a:ext cx="1647825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But Belle is aggressive :)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837113"/>
            <a:ext cx="307816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 descr="P1010336_1_48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-4763"/>
            <a:ext cx="23955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opennes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768475"/>
            <a:ext cx="2395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edsterli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386138"/>
            <a:ext cx="12493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landing_page_grey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2706688"/>
            <a:ext cx="18843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Travestiet_001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3105150"/>
            <a:ext cx="2343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Shy%20but%20Curious%20-%20India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513"/>
            <a:ext cx="26257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BirdmanofNorteDame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0"/>
            <a:ext cx="1882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gry"/>
          <p:cNvPicPr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277938"/>
            <a:ext cx="18938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19" descr="IS054-007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327150"/>
            <a:ext cx="12049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0" descr="LooserU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729163"/>
            <a:ext cx="7445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1" descr="sq-lars-st-vid-angry-face-e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0"/>
            <a:ext cx="12382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152400" y="-15875"/>
            <a:ext cx="9491663" cy="6873875"/>
            <a:chOff x="-95" y="-10"/>
            <a:chExt cx="5886" cy="4319"/>
          </a:xfrm>
        </p:grpSpPr>
        <p:sp>
          <p:nvSpPr>
            <p:cNvPr id="36887" name="Rectangle 23"/>
            <p:cNvSpPr>
              <a:spLocks noChangeArrowheads="1"/>
            </p:cNvSpPr>
            <p:nvPr/>
          </p:nvSpPr>
          <p:spPr bwMode="auto">
            <a:xfrm>
              <a:off x="-5" y="-10"/>
              <a:ext cx="5670" cy="4319"/>
            </a:xfrm>
            <a:prstGeom prst="rect">
              <a:avLst/>
            </a:prstGeom>
            <a:solidFill>
              <a:srgbClr val="E9EA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-95" y="3953"/>
              <a:ext cx="58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354" tIns="46178" rIns="92354" bIns="4617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nl-NL" sz="2400" b="1">
                  <a:latin typeface="Times New Roman" charset="0"/>
                </a:rPr>
                <a:t>Mensen verschillen van elkaar in hun gedrag en zijn beperkt flexibel</a:t>
              </a:r>
              <a:endParaRPr lang="nl-NL" sz="2400">
                <a:latin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2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79400" y="5969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sz="3600" dirty="0" err="1">
                <a:cs typeface="Arial" charset="0"/>
              </a:rPr>
              <a:t>Persoonlijkheid</a:t>
            </a:r>
            <a:endParaRPr lang="en-GB" sz="3600" dirty="0">
              <a:cs typeface="Arial" charset="0"/>
            </a:endParaRPr>
          </a:p>
        </p:txBody>
      </p:sp>
      <p:pic>
        <p:nvPicPr>
          <p:cNvPr id="37891" name="Picture 3" descr="personality_qu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3314700"/>
            <a:ext cx="5580063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800" y="149225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dirty="0" err="1">
                <a:cs typeface="Arial" charset="0"/>
              </a:rPr>
              <a:t>Patronen</a:t>
            </a:r>
            <a:r>
              <a:rPr lang="en-GB" sz="2800" dirty="0">
                <a:cs typeface="Arial" charset="0"/>
              </a:rPr>
              <a:t> van </a:t>
            </a:r>
            <a:r>
              <a:rPr lang="en-GB" sz="2800" dirty="0" err="1">
                <a:cs typeface="Arial" charset="0"/>
              </a:rPr>
              <a:t>gedragingen</a:t>
            </a:r>
            <a:r>
              <a:rPr lang="en-GB" sz="2800" dirty="0">
                <a:cs typeface="Arial" charset="0"/>
              </a:rPr>
              <a:t> en </a:t>
            </a:r>
            <a:r>
              <a:rPr lang="en-GB" sz="2800" dirty="0" err="1">
                <a:cs typeface="Arial" charset="0"/>
              </a:rPr>
              <a:t>gedachten</a:t>
            </a:r>
            <a:r>
              <a:rPr lang="en-GB" sz="2800" dirty="0">
                <a:cs typeface="Arial" charset="0"/>
              </a:rPr>
              <a:t> in </a:t>
            </a:r>
            <a:r>
              <a:rPr lang="en-GB" sz="2800" dirty="0" err="1">
                <a:cs typeface="Arial" charset="0"/>
              </a:rPr>
              <a:t>verschillende</a:t>
            </a:r>
            <a:r>
              <a:rPr lang="en-GB" sz="2800" dirty="0">
                <a:cs typeface="Arial" charset="0"/>
              </a:rPr>
              <a:t> </a:t>
            </a:r>
            <a:r>
              <a:rPr lang="en-GB" sz="2800" dirty="0" err="1">
                <a:cs typeface="Arial" charset="0"/>
              </a:rPr>
              <a:t>situaties</a:t>
            </a:r>
            <a:endParaRPr lang="en-GB" sz="2800" dirty="0">
              <a:cs typeface="Arial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132138" y="2763838"/>
            <a:ext cx="5795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solidFill>
                  <a:srgbClr val="006600"/>
                </a:solidFill>
                <a:cs typeface="Arial" charset="0"/>
              </a:rPr>
              <a:t>O.P. John. 1990. In:</a:t>
            </a:r>
            <a:r>
              <a:rPr lang="en-GB" sz="2000" i="1">
                <a:solidFill>
                  <a:srgbClr val="006600"/>
                </a:solidFill>
                <a:cs typeface="Arial" charset="0"/>
              </a:rPr>
              <a:t> handbook of personality.</a:t>
            </a:r>
          </a:p>
        </p:txBody>
      </p:sp>
    </p:spTree>
    <p:extLst>
      <p:ext uri="{BB962C8B-B14F-4D97-AF65-F5344CB8AC3E}">
        <p14:creationId xmlns:p14="http://schemas.microsoft.com/office/powerpoint/2010/main" val="15771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heme/theme1.xml><?xml version="1.0" encoding="utf-8"?>
<a:theme xmlns:a="http://schemas.openxmlformats.org/drawingml/2006/main" name="Compass">
  <a:themeElements>
    <a:clrScheme name="Compass 9">
      <a:dk1>
        <a:srgbClr val="000000"/>
      </a:dk1>
      <a:lt1>
        <a:srgbClr val="FFFFFF"/>
      </a:lt1>
      <a:dk2>
        <a:srgbClr val="000000"/>
      </a:dk2>
      <a:lt2>
        <a:srgbClr val="FEFEFE"/>
      </a:lt2>
      <a:accent1>
        <a:srgbClr val="E1E1FF"/>
      </a:accent1>
      <a:accent2>
        <a:srgbClr val="D9FFF8"/>
      </a:accent2>
      <a:accent3>
        <a:srgbClr val="FFFFFF"/>
      </a:accent3>
      <a:accent4>
        <a:srgbClr val="000000"/>
      </a:accent4>
      <a:accent5>
        <a:srgbClr val="EEEEFF"/>
      </a:accent5>
      <a:accent6>
        <a:srgbClr val="C4E7E1"/>
      </a:accent6>
      <a:hlink>
        <a:srgbClr val="9966FF"/>
      </a:hlink>
      <a:folHlink>
        <a:srgbClr val="666699"/>
      </a:folHlink>
    </a:clrScheme>
    <a:fontScheme name="Compass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3011</TotalTime>
  <Words>1442</Words>
  <Application>Microsoft Office PowerPoint</Application>
  <PresentationFormat>Diavoorstelling (4:3)</PresentationFormat>
  <Paragraphs>418</Paragraphs>
  <Slides>61</Slides>
  <Notes>21</Notes>
  <HiddenSlides>0</HiddenSlides>
  <MMClips>2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61</vt:i4>
      </vt:variant>
    </vt:vector>
  </HeadingPairs>
  <TitlesOfParts>
    <vt:vector size="65" baseType="lpstr">
      <vt:lpstr>Compass</vt:lpstr>
      <vt:lpstr>Werkblad</vt:lpstr>
      <vt:lpstr>Document</vt:lpstr>
      <vt:lpstr>SPW 10.0 Graph</vt:lpstr>
      <vt:lpstr>PowerPoint-presentatie</vt:lpstr>
      <vt:lpstr>NIOO-KNAW</vt:lpstr>
      <vt:lpstr>Deze lezing</vt:lpstr>
      <vt:lpstr>Observatie 1: interspecifieke variatie</vt:lpstr>
      <vt:lpstr>PowerPoint-presentatie</vt:lpstr>
      <vt:lpstr>PowerPoint-presentatie</vt:lpstr>
      <vt:lpstr>Variatie binnen soorten</vt:lpstr>
      <vt:lpstr>PowerPoint-presentatie</vt:lpstr>
      <vt:lpstr>PowerPoint-presentatie</vt:lpstr>
      <vt:lpstr>PowerPoint-presentatie</vt:lpstr>
      <vt:lpstr>Werk-definitie dier-persoonlijkheid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Ecologische modelsoort: de koolmees</vt:lpstr>
      <vt:lpstr>PowerPoint-presentatie</vt:lpstr>
      <vt:lpstr>Westerheide / Warnsborn</vt:lpstr>
      <vt:lpstr>PowerPoint-presentatie</vt:lpstr>
      <vt:lpstr>PowerPoint-presentatie</vt:lpstr>
      <vt:lpstr>PowerPoint-presentatie</vt:lpstr>
      <vt:lpstr>PowerPoint-presentatie</vt:lpstr>
      <vt:lpstr>Voorzichtige vogel</vt:lpstr>
      <vt:lpstr>Brutale vogel</vt:lpstr>
      <vt:lpstr>Consistentie in gedrag</vt:lpstr>
      <vt:lpstr>Consistentie van het gedrag over langere tijd</vt:lpstr>
      <vt:lpstr>PowerPoint-presentatie</vt:lpstr>
      <vt:lpstr>PowerPoint-presentatie</vt:lpstr>
      <vt:lpstr>PowerPoint-presentatie</vt:lpstr>
      <vt:lpstr>Gedrag van Kees van Oers</vt:lpstr>
      <vt:lpstr>Mijn 2 zoons</vt:lpstr>
      <vt:lpstr>Kunstmatige selectie:  - extreme fenotypes - genetische achtergrond</vt:lpstr>
      <vt:lpstr>PowerPoint-presentatie</vt:lpstr>
      <vt:lpstr>Persoonlijkheidskenmerken zijn erfelijk </vt:lpstr>
      <vt:lpstr>PowerPoint-presentatie</vt:lpstr>
      <vt:lpstr>PowerPoint-presentatie</vt:lpstr>
      <vt:lpstr>PowerPoint-presentatie</vt:lpstr>
      <vt:lpstr>PowerPoint-presentatie</vt:lpstr>
      <vt:lpstr>Populatievergelijking</vt:lpstr>
      <vt:lpstr>PowerPoint-presentatie</vt:lpstr>
      <vt:lpstr>Genetica van dier-persoonlijkheden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Buitenechtelijke jongen komen veel voor bij vogels</vt:lpstr>
      <vt:lpstr>Genetische informatie in de verkeerde handen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NIOO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kristiaan</dc:creator>
  <cp:lastModifiedBy>Gebruiker</cp:lastModifiedBy>
  <cp:revision>683</cp:revision>
  <dcterms:created xsi:type="dcterms:W3CDTF">2003-06-02T09:47:07Z</dcterms:created>
  <dcterms:modified xsi:type="dcterms:W3CDTF">2013-01-11T15:58:37Z</dcterms:modified>
</cp:coreProperties>
</file>