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22" r:id="rId5"/>
    <p:sldId id="259" r:id="rId6"/>
    <p:sldId id="316" r:id="rId7"/>
    <p:sldId id="317" r:id="rId8"/>
    <p:sldId id="320" r:id="rId9"/>
    <p:sldId id="318" r:id="rId10"/>
    <p:sldId id="321" r:id="rId11"/>
    <p:sldId id="262" r:id="rId12"/>
    <p:sldId id="260" r:id="rId13"/>
    <p:sldId id="268" r:id="rId14"/>
    <p:sldId id="304" r:id="rId15"/>
    <p:sldId id="307" r:id="rId16"/>
    <p:sldId id="308" r:id="rId17"/>
    <p:sldId id="280" r:id="rId18"/>
    <p:sldId id="309" r:id="rId19"/>
    <p:sldId id="313" r:id="rId20"/>
    <p:sldId id="261" r:id="rId21"/>
    <p:sldId id="265" r:id="rId22"/>
    <p:sldId id="303" r:id="rId23"/>
    <p:sldId id="297" r:id="rId24"/>
    <p:sldId id="298" r:id="rId25"/>
    <p:sldId id="266" r:id="rId26"/>
    <p:sldId id="267" r:id="rId27"/>
    <p:sldId id="300" r:id="rId28"/>
    <p:sldId id="301" r:id="rId29"/>
    <p:sldId id="310" r:id="rId30"/>
    <p:sldId id="3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16A0B-4B26-4ABE-A471-FD161D0C30E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142E48-E299-459D-A45B-FD1ABAE86649}">
      <dgm:prSet/>
      <dgm:spPr>
        <a:solidFill>
          <a:srgbClr val="0070C0"/>
        </a:solidFill>
      </dgm:spPr>
      <dgm:t>
        <a:bodyPr/>
        <a:lstStyle/>
        <a:p>
          <a:r>
            <a:rPr lang="nl-NL" dirty="0"/>
            <a:t>Je informeren over hoe het mRNA-vaccin werkt en de ziekte Covid-19 om een weloverwogen besluit te kunnen nemen over het al dan niet laten vaccineren.</a:t>
          </a:r>
        </a:p>
      </dgm:t>
    </dgm:pt>
    <dgm:pt modelId="{78AB7634-F672-41AA-BCD7-54C386CC771E}" type="parTrans" cxnId="{C138BAB1-BC44-4E27-8FBF-C04FCF98DB3F}">
      <dgm:prSet/>
      <dgm:spPr/>
      <dgm:t>
        <a:bodyPr/>
        <a:lstStyle/>
        <a:p>
          <a:endParaRPr lang="nl-NL"/>
        </a:p>
      </dgm:t>
    </dgm:pt>
    <dgm:pt modelId="{A162A90A-E85C-4778-A3E9-A3F0A2AC6D05}" type="sibTrans" cxnId="{C138BAB1-BC44-4E27-8FBF-C04FCF98DB3F}">
      <dgm:prSet/>
      <dgm:spPr/>
      <dgm:t>
        <a:bodyPr/>
        <a:lstStyle/>
        <a:p>
          <a:endParaRPr lang="nl-NL"/>
        </a:p>
      </dgm:t>
    </dgm:pt>
    <dgm:pt modelId="{6999499C-6819-4EE9-BEF1-D2CB663C47A0}" type="pres">
      <dgm:prSet presAssocID="{56E16A0B-4B26-4ABE-A471-FD161D0C30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515DAA51-C525-4FC5-930F-2336A5298F22}" type="pres">
      <dgm:prSet presAssocID="{BC142E48-E299-459D-A45B-FD1ABAE866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4A6F007-274E-40B9-8B69-F77C9A0B8E25}" type="presOf" srcId="{56E16A0B-4B26-4ABE-A471-FD161D0C30E7}" destId="{6999499C-6819-4EE9-BEF1-D2CB663C47A0}" srcOrd="0" destOrd="0" presId="urn:microsoft.com/office/officeart/2005/8/layout/vList2"/>
    <dgm:cxn modelId="{C138BAB1-BC44-4E27-8FBF-C04FCF98DB3F}" srcId="{56E16A0B-4B26-4ABE-A471-FD161D0C30E7}" destId="{BC142E48-E299-459D-A45B-FD1ABAE86649}" srcOrd="0" destOrd="0" parTransId="{78AB7634-F672-41AA-BCD7-54C386CC771E}" sibTransId="{A162A90A-E85C-4778-A3E9-A3F0A2AC6D05}"/>
    <dgm:cxn modelId="{D4A406AF-9A52-4380-AD4F-899D1ACC66B6}" type="presOf" srcId="{BC142E48-E299-459D-A45B-FD1ABAE86649}" destId="{515DAA51-C525-4FC5-930F-2336A5298F22}" srcOrd="0" destOrd="0" presId="urn:microsoft.com/office/officeart/2005/8/layout/vList2"/>
    <dgm:cxn modelId="{C36F3625-BC69-4F9A-9535-BA97BAD106C9}" type="presParOf" srcId="{6999499C-6819-4EE9-BEF1-D2CB663C47A0}" destId="{515DAA51-C525-4FC5-930F-2336A5298F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16A0B-4B26-4ABE-A471-FD161D0C30E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142E48-E299-459D-A45B-FD1ABAE86649}">
      <dgm:prSet/>
      <dgm:spPr>
        <a:solidFill>
          <a:srgbClr val="0070C0"/>
        </a:solidFill>
      </dgm:spPr>
      <dgm:t>
        <a:bodyPr/>
        <a:lstStyle/>
        <a:p>
          <a:r>
            <a:rPr lang="nl-NL" dirty="0"/>
            <a:t>Leerlingen zijn actief aan het werk en raken in gesprek over dit onderwerp.</a:t>
          </a:r>
        </a:p>
        <a:p>
          <a:r>
            <a:rPr lang="nl-NL" dirty="0">
              <a:solidFill>
                <a:schemeClr val="bg1"/>
              </a:solidFill>
            </a:rPr>
            <a:t>Ze wisselen ervaringen uit.</a:t>
          </a:r>
        </a:p>
      </dgm:t>
    </dgm:pt>
    <dgm:pt modelId="{78AB7634-F672-41AA-BCD7-54C386CC771E}" type="parTrans" cxnId="{C138BAB1-BC44-4E27-8FBF-C04FCF98DB3F}">
      <dgm:prSet/>
      <dgm:spPr/>
      <dgm:t>
        <a:bodyPr/>
        <a:lstStyle/>
        <a:p>
          <a:endParaRPr lang="nl-NL"/>
        </a:p>
      </dgm:t>
    </dgm:pt>
    <dgm:pt modelId="{A162A90A-E85C-4778-A3E9-A3F0A2AC6D05}" type="sibTrans" cxnId="{C138BAB1-BC44-4E27-8FBF-C04FCF98DB3F}">
      <dgm:prSet/>
      <dgm:spPr/>
      <dgm:t>
        <a:bodyPr/>
        <a:lstStyle/>
        <a:p>
          <a:endParaRPr lang="nl-NL"/>
        </a:p>
      </dgm:t>
    </dgm:pt>
    <dgm:pt modelId="{6999499C-6819-4EE9-BEF1-D2CB663C47A0}" type="pres">
      <dgm:prSet presAssocID="{56E16A0B-4B26-4ABE-A471-FD161D0C30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515DAA51-C525-4FC5-930F-2336A5298F22}" type="pres">
      <dgm:prSet presAssocID="{BC142E48-E299-459D-A45B-FD1ABAE866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4A6F007-274E-40B9-8B69-F77C9A0B8E25}" type="presOf" srcId="{56E16A0B-4B26-4ABE-A471-FD161D0C30E7}" destId="{6999499C-6819-4EE9-BEF1-D2CB663C47A0}" srcOrd="0" destOrd="0" presId="urn:microsoft.com/office/officeart/2005/8/layout/vList2"/>
    <dgm:cxn modelId="{C138BAB1-BC44-4E27-8FBF-C04FCF98DB3F}" srcId="{56E16A0B-4B26-4ABE-A471-FD161D0C30E7}" destId="{BC142E48-E299-459D-A45B-FD1ABAE86649}" srcOrd="0" destOrd="0" parTransId="{78AB7634-F672-41AA-BCD7-54C386CC771E}" sibTransId="{A162A90A-E85C-4778-A3E9-A3F0A2AC6D05}"/>
    <dgm:cxn modelId="{D4A406AF-9A52-4380-AD4F-899D1ACC66B6}" type="presOf" srcId="{BC142E48-E299-459D-A45B-FD1ABAE86649}" destId="{515DAA51-C525-4FC5-930F-2336A5298F22}" srcOrd="0" destOrd="0" presId="urn:microsoft.com/office/officeart/2005/8/layout/vList2"/>
    <dgm:cxn modelId="{C36F3625-BC69-4F9A-9535-BA97BAD106C9}" type="presParOf" srcId="{6999499C-6819-4EE9-BEF1-D2CB663C47A0}" destId="{515DAA51-C525-4FC5-930F-2336A5298F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DAA51-C525-4FC5-930F-2336A5298F22}">
      <dsp:nvSpPr>
        <dsp:cNvPr id="0" name=""/>
        <dsp:cNvSpPr/>
      </dsp:nvSpPr>
      <dsp:spPr>
        <a:xfrm>
          <a:off x="0" y="30515"/>
          <a:ext cx="7418379" cy="303029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500" kern="1200" dirty="0"/>
            <a:t>Je informeren over hoe het mRNA-vaccin werkt en de ziekte Covid-19 om een weloverwogen besluit te kunnen nemen over het al dan niet laten vaccineren.</a:t>
          </a:r>
        </a:p>
      </dsp:txBody>
      <dsp:txXfrm>
        <a:off x="147927" y="178442"/>
        <a:ext cx="7122525" cy="2734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DAA51-C525-4FC5-930F-2336A5298F22}">
      <dsp:nvSpPr>
        <dsp:cNvPr id="0" name=""/>
        <dsp:cNvSpPr/>
      </dsp:nvSpPr>
      <dsp:spPr>
        <a:xfrm>
          <a:off x="0" y="304965"/>
          <a:ext cx="9618240" cy="285245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600" kern="1200" dirty="0"/>
            <a:t>Leerlingen zijn actief aan het werk en raken in gesprek over dit onderwerp.</a:t>
          </a:r>
        </a:p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600" kern="1200" dirty="0">
              <a:solidFill>
                <a:schemeClr val="bg1"/>
              </a:solidFill>
            </a:rPr>
            <a:t>Ze wisselen ervaringen uit.</a:t>
          </a:r>
        </a:p>
      </dsp:txBody>
      <dsp:txXfrm>
        <a:off x="139246" y="444211"/>
        <a:ext cx="9339748" cy="2573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3B2D6-F469-451A-B51D-5B5922083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45BC93-AF4A-4083-AD02-ECBF07C1A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7F79F9-44B7-4B5A-870E-E71D5B79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4B9DEC-4732-4CDA-967F-7DA51D6D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16CDA-5015-4DB7-8F5D-7F76BE3A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D3F66-2E83-4762-9BCD-2B5EEAA8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90EED5-A0F9-4778-852E-12423BF51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292264-43D6-40ED-8A6D-1C980652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F0FB5E-A6F5-4064-A37E-1C71CED3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EDFBB8-6D05-4F15-A0E5-C89F9AFD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0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328CD54-7575-4762-B15C-8645958C1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3D5F59-4331-44CD-B105-19C661357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B65782-6AEE-43DD-88B0-E9DD7515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B0EE2-E6B0-4FBD-AA71-C980E70A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3C5472-0D4A-4B4C-998B-D59FE3AE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E1B35-435B-4194-910E-215843E32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E77767-E23B-4C1A-9833-4E1D1C4EC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3DEA44-99DA-4646-8D57-E42A8117C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983A61-D1F7-42E2-A929-B706B2FF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A440CD-9E2F-45A3-A9DB-7B10C13A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503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518D5-783B-436A-9939-3ED65BDA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DE46C3-ED0F-4032-8FD5-DBF69F92B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A7ACD9-5569-45CD-8D0B-C5B2160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3D94BF-5455-4EBE-8FB5-C83E9B6A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A44454-969D-4DC1-AA9E-A05AC35F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05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AF888-280C-40E1-81C2-1C109330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E4D3E5-DB66-4F96-82CC-E70686A6E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4DF0A2-A8CD-4938-8308-2D5FB16E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F1DB3F-677F-4DEA-8C44-4EB9517D3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1A7C21-12DF-42E3-AC02-9427BA27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84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E3C08-A98A-44E7-B017-F6975FD4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C201A6-75E8-4658-8754-608AFF9E3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177CEC-7366-4579-BDFC-C0E51BDC7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42C5-0A93-41B3-A367-4CC3A9FA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60E50C-314D-402C-B153-789FC7C3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D5D697-1379-472E-A2D0-3B600444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40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0DFFA-D34C-4C0B-B4E5-4C892F88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029D9F-72D9-4812-B704-E32875298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74647A-79DA-4A1F-AE8C-6C39B5B1C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E40927C-1F31-47CB-8653-0E96BB9B5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7C46B6F-A712-422C-AE60-494E1A13C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55754A3-A7E8-4461-849F-E457F659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6F5D949-3D52-45E5-8AB7-0021A58F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DB51705-60E9-4944-AC22-09971B66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099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0BDB5-8B90-43D0-81FD-C68901ED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A0807B-EDFC-4458-8D6A-0D7C951C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37EA2E-FBBC-4948-A170-94624984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86FB7F-F1A9-4F28-91BB-D9ACCE4B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7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0396B78-99BD-4F90-AB6B-E0AD1453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AE3902-E41E-4C24-AAA1-32D2A663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D1D2CD-2C8B-4431-B8A6-3C5CB26C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590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57640-18A6-4E01-B6A5-2C104219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A78B4-BE8D-4192-A674-C2845F661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EBCE04-225F-4645-8EE7-D56735ACF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C6679BD-EC84-4870-901C-A58EF200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D8DFF8-DE40-4C60-98A3-0E21E3A5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2703D6-2CE6-433A-8A3F-1AAEAE08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70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1F833-CB1F-400B-804D-DA3A252CD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05EA96-25B9-4759-A006-D5B90BBF2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D60B06-2722-42AC-B718-054EC857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99165A-FF90-4912-9043-E7B82F919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4ED471-89A4-4ECD-8DA8-17E7D6AC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7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F82C1-42C7-4936-A455-C8997CBB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A8D6DF-F862-4451-ADCA-A40928CEA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849746-7AD8-4BF4-8E47-57EB75CB9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ED4F63-C714-49DE-94E7-F9AC7703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E566F7-3107-4753-BE3D-F51C27E1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342646-9EFF-4DC0-B6FA-5F84DCB7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072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43B52-DFAB-4A13-8CC6-D4D9E75E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16DCDF-8779-41C2-AE2B-EB1A9267D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5E8FB-1123-4436-BB1C-32CD3E44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020D7D-7F58-4437-9DFD-40F6C0F8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C2A966-4429-43D2-94F5-106498D8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206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A0C2BB-8694-4F19-ADB7-DB450A309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A2AEA6-5930-4284-BBFB-11E693D5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8EF977-8B43-45FD-9F73-293E7695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DE20E-CB44-4330-825F-DCC35E3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3DC1CD-C0C8-41EE-AF42-2CC5E5EB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67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78845-BDEB-4167-B92D-18B1323E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98BC65-475F-4DA6-813C-26E292D1E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7B1BA4-1A20-4135-B062-187828CD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0CD4D8-5F71-4D05-B28F-750A2E28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79342-E9CD-41DB-A5D8-96FCF7E3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324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A22E4-EBE4-469B-9F03-6B81AB3A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369C5E-00E8-4D1B-B14D-801BC42D8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A98658-BF0E-4641-9174-8E40DBF6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DC458A-B9BB-4C93-B98E-DD369AF7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403C11-028C-4A45-9AD2-9615AB86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28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735CA-85C1-4901-B3CC-4C38FEBA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AC1223-1660-4AB6-A5CF-6FC2AC523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93D123-4305-4FC6-BCE5-CDA42816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BCBDAF-26CF-4237-A492-4956B068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E072B6-3146-4C98-AB20-0F8F4B5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712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CF444-7A42-4C2A-9946-A070984C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66196-20D5-415C-8E15-3C9BC18B1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F7CF-63C7-4CB1-8E9D-E1AB264D1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BC014D-4594-4830-BE81-F9180BD1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86EBE5-A3AB-46CA-84E0-1548C644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D3AB90-B01B-48B1-B6D5-762B1FBB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929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28109-5A24-4BDA-B82A-F2FCB7AA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0EA8B0-F05D-42D5-998E-5E8C5B371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15B58B-9AEA-4821-8EBD-2A0006AD4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494A924-4F37-43DC-8CBF-C429B32AB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CF51D05-AB15-487E-914D-26C076A9A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1CD78BB-8B25-4D92-B634-C0C7BF3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A10184A-B74D-47CD-8625-9629404B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13F65C-FDAD-4FA4-A8B4-955D1062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79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487D-5B14-47E8-90CD-3FEA1BFA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40CF77-AE40-4F7C-BBC7-E50FD20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0D00B5-684D-4167-B44D-D25F7FE1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A57DFD-15D5-486D-A63C-11D2D12F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063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D98E4C-DAE9-49FA-BF5D-CAC74485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1C0539-8D1A-4516-8EC1-5D5FF082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6B6BFB-B230-4845-AA28-1D04B049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47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1B2D4-F9BA-433B-9465-9B48A32F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196D59-7D75-4DAC-9483-BA02B1373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51A296-6188-41E0-85F2-1B6D32E0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B71BC3-C52C-4C28-988E-62B41CD9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A13569-24D4-4909-B89E-6FE98336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3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11093-F647-4AB0-B0FB-D9FA2122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4B39F2-8986-4286-8F04-D5682210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66FB37-DABE-492D-86BA-D4F5C6282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E8DE0-8B2A-4EEB-ABDC-8FEB2F55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6F3B62-70D2-4F3D-8030-C05D21CC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319F02-88CF-409E-9425-C516806B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684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6EFE0-5FEA-43A3-936C-9EA02D21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2D9FD1-BC3D-4A22-B331-2A9BC54EC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CD9EF2-933B-4CC9-B538-A41F8645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375953-FC97-4F49-9E1F-3EE11FE2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E67FC2-924A-4CC4-9D30-C406E0D7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640FB0-DD39-47C1-89DA-F9637ABB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47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30942-BA42-4A3D-950D-9F25BA4B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2D99B4-6732-407E-8531-6D9AF4923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7382F2-2310-4C7F-B040-F5968E7D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0E63F0-5C88-438C-8699-7632B43A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45D11F-8DDA-4A01-937B-171A0E27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628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9A2690B-0BBB-4AFC-9402-95C2FE96F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68F4E6-8765-4BF2-A0EF-C387F5DE7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512540-2C86-4B1B-9CB2-88231579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67D226-4D3E-4D62-9BF0-C21DD6A3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D20B54-8A0A-4213-BF47-893CC987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84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42997-98A9-4814-B759-CF62FA9F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18DCA0-7935-4255-9D7F-C7F168571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9C142A-A190-4FF0-A032-6BE497D3B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5BD20B-98A5-4E6E-95B3-4EE2688D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17453C-1EE2-47E4-9D13-40909E5C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AFDFBD-891D-4AC7-A630-1190D051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4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EB184-1F2F-43CC-999E-AA21860F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854DF9-43FE-446F-B5FD-B24B12A45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0873B6E-266B-4169-AE00-9D51B1CA6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0499B4-6CF2-4B75-965C-C2180F8A5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714548E-804F-45A5-83BA-3C4726E18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DE47F2-8D68-4C35-B060-C5A9CC3A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C7575C-570B-4853-B261-6BE9C4F1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BC72D30-6544-4A05-BFA6-C1328A88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5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06B8E-EF6F-43F7-BC3C-799A619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D5DEC8E-B7F9-4041-9052-3D2E8EAA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B80F35-7006-4B0A-BA91-5B314BF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ADB29F-D8B0-4860-B73D-8CB0FA6E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1FE535D-99AC-4568-90DD-50608667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4CE257-8AC8-4AF7-9CBA-C09AD801E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D6ED78-2072-4BAA-8814-04170A20C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810B4-516A-447C-B5F3-F2ABF06A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A65026-0044-46E7-AE53-E9B77FD9F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37CD47-80B8-48EC-9409-E7EADD44D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BCE6031-8CD0-4A3E-A791-D2BC0A0C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D2EF1E-7398-44F4-AE73-EDD2B983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9A592D-FDB4-4822-8F52-1194EFC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42DC-D41B-42AC-B047-89430D69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392DEA5-C182-4878-B6F3-60EB5D202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428F77-E620-4B58-AB7A-9E788EA96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A233B9-649E-4636-A9D3-52C7FF56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5183D2-6C29-4ED4-B4B4-E5EE0111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15388D-4329-4429-B518-2CF32A69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7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B8675A-5586-4656-A7D8-82C92C2A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7B39B-81F0-42BA-B747-E30D71D78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C19EC1-2E8E-417D-B263-A3A928A5D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082C6-B0CE-4499-A8A8-B274B7A7CCC6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EB48AA-5646-4CAB-83B0-8CC7F8C4F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EB0264-E0DE-44BC-9318-D723AC049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751D-39EF-4978-AAE1-830AB033E7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6FA866-41E3-4DB7-A988-7AAB9629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7DA6CA-43F0-439A-980A-5CB5BC3D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6B7934-E16C-450F-ACB9-70EC24C05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2260B-8791-4561-8678-5FD298A70CA1}" type="datetimeFigureOut">
              <a:rPr lang="nl-NL" smtClean="0"/>
              <a:pPr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49CB26-F448-4639-B8EB-92B762DA5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C5BBB4-BE66-4EBF-8652-339636F19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5182A-ADA5-433C-821E-50FAE10DD6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8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37C931-DFE5-42EB-9D59-FDC20E5E9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1118C-BA45-4040-B355-FCB8A603B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C940BD-DDEA-44DD-AB1C-C0251FC80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50C0-248C-4445-BE79-6FED412CD1DD}" type="datetimeFigureOut">
              <a:rPr lang="nl-NL" smtClean="0"/>
              <a:t>12-11-2021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A16-A558-4983-AB0E-8DFF9F6A7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62B9BF-D31F-4D3A-BA6C-B15077886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12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renovervacineren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erenovertesten.nl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875206-1256-4514-892D-7DCD28EF8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39635"/>
            <a:ext cx="9833113" cy="248307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Workshop  </a:t>
            </a:r>
            <a:br>
              <a:rPr lang="nl-NL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nl-NL" i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Leren over vaccineren:</a:t>
            </a:r>
            <a:r>
              <a:rPr lang="nl-NL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/>
            </a:r>
            <a:br>
              <a:rPr lang="nl-NL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nl-NL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hoe werkt een mRNA-vaccin?</a:t>
            </a:r>
            <a:endParaRPr lang="en-US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6008D0-77C5-452F-BD95-411E3E21F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 het </a:t>
            </a:r>
            <a:r>
              <a:rPr lang="en-US" dirty="0" err="1" smtClean="0"/>
              <a:t>lesmateriaal</a:t>
            </a:r>
            <a:r>
              <a:rPr lang="en-US" dirty="0" smtClean="0"/>
              <a:t> is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vinden</a:t>
            </a:r>
            <a:r>
              <a:rPr lang="en-US" dirty="0" smtClean="0"/>
              <a:t> op: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www.leren</a:t>
            </a:r>
            <a:r>
              <a:rPr lang="en-US" dirty="0" smtClean="0">
                <a:hlinkClick r:id="rId3"/>
              </a:rPr>
              <a:t>overvacineren.nl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www.lerenoverzelftesten.nl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 het </a:t>
            </a:r>
            <a:r>
              <a:rPr lang="en-US" dirty="0" err="1" smtClean="0"/>
              <a:t>materiaal</a:t>
            </a:r>
            <a:r>
              <a:rPr lang="en-US" dirty="0" smtClean="0"/>
              <a:t> </a:t>
            </a:r>
            <a:r>
              <a:rPr lang="en-US" smtClean="0"/>
              <a:t>is gratis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Nieuw lesmateriaal 12-18 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/>
              <a:t>Filmpje : Hoe werkt een mRNA vaccin</a:t>
            </a:r>
          </a:p>
          <a:p>
            <a:r>
              <a:rPr lang="nl-NL" sz="3600" dirty="0" err="1"/>
              <a:t>Powerpoint</a:t>
            </a:r>
            <a:endParaRPr lang="nl-NL" sz="3600" dirty="0"/>
          </a:p>
          <a:p>
            <a:r>
              <a:rPr lang="nl-NL" sz="3600" dirty="0"/>
              <a:t>Placemat</a:t>
            </a:r>
          </a:p>
          <a:p>
            <a:r>
              <a:rPr lang="nl-NL" sz="3600" dirty="0"/>
              <a:t>Rollenspel</a:t>
            </a:r>
          </a:p>
          <a:p>
            <a:r>
              <a:rPr lang="nl-NL" sz="3600" dirty="0"/>
              <a:t>Werkblad knippen en plakken (onderbouw)</a:t>
            </a:r>
          </a:p>
          <a:p>
            <a:r>
              <a:rPr lang="nl-NL" sz="3600" dirty="0"/>
              <a:t>Stellingen (onderbouw) 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57C38E-6A92-4B34-9464-5498F23A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2" cy="743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EBF938-BC41-4B3E-A33E-DB1A8C6A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-14478"/>
            <a:ext cx="5963482" cy="74305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A58D5A3-ED7E-41AE-AF1C-DB980E108B0D}"/>
              </a:ext>
            </a:extLst>
          </p:cNvPr>
          <p:cNvSpPr txBox="1"/>
          <p:nvPr/>
        </p:nvSpPr>
        <p:spPr>
          <a:xfrm rot="20606844">
            <a:off x="7246877" y="2655331"/>
            <a:ext cx="436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  <a:latin typeface="Arial Black" panose="020B0A04020102020204" pitchFamily="34" charset="0"/>
              </a:rPr>
              <a:t>Combineren: </a:t>
            </a:r>
          </a:p>
          <a:p>
            <a:r>
              <a:rPr lang="nl-NL" sz="2800" dirty="0">
                <a:solidFill>
                  <a:srgbClr val="00B050"/>
                </a:solidFill>
                <a:latin typeface="Arial Black" panose="020B0A04020102020204" pitchFamily="34" charset="0"/>
              </a:rPr>
              <a:t>Maak je les op maat! </a:t>
            </a:r>
          </a:p>
        </p:txBody>
      </p:sp>
    </p:spTree>
    <p:extLst>
      <p:ext uri="{BB962C8B-B14F-4D97-AF65-F5344CB8AC3E}">
        <p14:creationId xmlns:p14="http://schemas.microsoft.com/office/powerpoint/2010/main" val="11193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Filmpje Hoe werkt een mRNA-vaccin ?</a:t>
            </a:r>
          </a:p>
        </p:txBody>
      </p:sp>
      <p:pic>
        <p:nvPicPr>
          <p:cNvPr id="4" name="Hoe werkt een mRNA-vaccin (1)">
            <a:hlinkClick r:id="" action="ppaction://media"/>
            <a:extLst>
              <a:ext uri="{FF2B5EF4-FFF2-40B4-BE49-F238E27FC236}">
                <a16:creationId xmlns:a16="http://schemas.microsoft.com/office/drawing/2014/main" id="{AE4A1C77-5BF8-4125-9188-FCF571340F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825625"/>
            <a:ext cx="7740650" cy="4351338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Powerpoint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91D11FB-A436-44A5-8E5F-220AB24F6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041" y="1992865"/>
            <a:ext cx="7262456" cy="40851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136149"/>
            <a:ext cx="10434638" cy="4104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Lichaamscellen maken eiwitten die je nodig hebt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B1E580-157B-4386-B87F-87CB66A85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789" y="1553434"/>
            <a:ext cx="2917840" cy="165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92D891-C541-40DF-A795-6FC9985E2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910" y="2381019"/>
            <a:ext cx="7369730" cy="4145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1956309" y="25987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Kern met DNA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F78EF1-604A-4EBC-885D-2D3A4480A362}"/>
              </a:ext>
            </a:extLst>
          </p:cNvPr>
          <p:cNvSpPr txBox="1"/>
          <p:nvPr/>
        </p:nvSpPr>
        <p:spPr>
          <a:xfrm>
            <a:off x="7518365" y="5748467"/>
            <a:ext cx="411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Ribosomen maken eiwitten</a:t>
            </a:r>
          </a:p>
        </p:txBody>
      </p:sp>
    </p:spTree>
    <p:extLst>
      <p:ext uri="{BB962C8B-B14F-4D97-AF65-F5344CB8AC3E}">
        <p14:creationId xmlns:p14="http://schemas.microsoft.com/office/powerpoint/2010/main" val="22429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E2B60E-01A4-4130-8195-D20B41288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8" y="2354434"/>
            <a:ext cx="8922745" cy="4351338"/>
          </a:xfrm>
        </p:spPr>
        <p:txBody>
          <a:bodyPr/>
          <a:lstStyle/>
          <a:p>
            <a:r>
              <a:rPr lang="nl-NL" b="1" dirty="0"/>
              <a:t>Amylase</a:t>
            </a:r>
            <a:r>
              <a:rPr lang="nl-NL" dirty="0"/>
              <a:t> en </a:t>
            </a:r>
            <a:r>
              <a:rPr lang="nl-NL" b="1" dirty="0"/>
              <a:t>Pepsine</a:t>
            </a:r>
            <a:r>
              <a:rPr lang="nl-NL" dirty="0"/>
              <a:t> (verteringsenzymen)</a:t>
            </a:r>
          </a:p>
          <a:p>
            <a:r>
              <a:rPr lang="nl-NL" b="1" dirty="0"/>
              <a:t>Serotonine</a:t>
            </a:r>
            <a:r>
              <a:rPr lang="nl-NL" dirty="0"/>
              <a:t> en </a:t>
            </a:r>
            <a:r>
              <a:rPr lang="nl-NL" b="1" dirty="0"/>
              <a:t>adrenaline</a:t>
            </a:r>
            <a:r>
              <a:rPr lang="nl-NL" dirty="0"/>
              <a:t> (neurotransmitters)</a:t>
            </a:r>
          </a:p>
          <a:p>
            <a:r>
              <a:rPr lang="nl-NL" b="1" dirty="0"/>
              <a:t>Insuline</a:t>
            </a:r>
            <a:r>
              <a:rPr lang="nl-NL" dirty="0"/>
              <a:t> (hormoon dat bloedsuikerspiegel reguleert)</a:t>
            </a:r>
          </a:p>
          <a:p>
            <a:r>
              <a:rPr lang="nl-NL" b="1" dirty="0"/>
              <a:t>Testosteron</a:t>
            </a:r>
            <a:r>
              <a:rPr lang="nl-NL" dirty="0"/>
              <a:t> (hormoon dat groei en ontwikkeling reguleert)</a:t>
            </a:r>
          </a:p>
          <a:p>
            <a:r>
              <a:rPr lang="nl-NL" b="1" dirty="0"/>
              <a:t>Spiervezels</a:t>
            </a:r>
            <a:r>
              <a:rPr lang="nl-NL" dirty="0"/>
              <a:t> bestaan uit eiwitten.</a:t>
            </a:r>
          </a:p>
          <a:p>
            <a:r>
              <a:rPr lang="nl-NL" b="1" dirty="0"/>
              <a:t>Transporteiwitten</a:t>
            </a:r>
            <a:r>
              <a:rPr lang="nl-NL" dirty="0"/>
              <a:t>. (douane van een cel, laten selectief stoffen door de celmembraan)</a:t>
            </a:r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2082C36-46AE-447E-AEE8-7F823563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Eiwitten hebben belangrijke functies.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Het zijn bouw en regelstoffen.</a:t>
            </a:r>
            <a:endParaRPr lang="nl-NL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5132" b="13797"/>
          <a:stretch/>
        </p:blipFill>
        <p:spPr>
          <a:xfrm>
            <a:off x="8905874" y="385763"/>
            <a:ext cx="2792785" cy="295751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815513" y="3629025"/>
            <a:ext cx="1883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Hemoglobine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 eiwit zorgt voor zuurstoftransport in ons lichaam.</a:t>
            </a:r>
          </a:p>
        </p:txBody>
      </p:sp>
    </p:spTree>
    <p:extLst>
      <p:ext uri="{BB962C8B-B14F-4D97-AF65-F5344CB8AC3E}">
        <p14:creationId xmlns:p14="http://schemas.microsoft.com/office/powerpoint/2010/main" val="2845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64422D4-86B8-4D35-919E-8B2DC3FB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0145"/>
            <a:ext cx="12324203" cy="73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34" y="64591"/>
            <a:ext cx="10951029" cy="13441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Het virus maakt gebruik van jouw eiwitfabriekjes ………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B1E580-157B-4386-B87F-87CB66A850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28" y="2351794"/>
            <a:ext cx="2917840" cy="165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2551220" y="201431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Kern met DNA en  mRNA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5D7D6E8-80FF-41AA-B2DB-73D1E84B45DA}"/>
              </a:ext>
            </a:extLst>
          </p:cNvPr>
          <p:cNvSpPr txBox="1"/>
          <p:nvPr/>
        </p:nvSpPr>
        <p:spPr>
          <a:xfrm>
            <a:off x="6339186" y="45085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Ribosomen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38013" y="1144257"/>
            <a:ext cx="1662094" cy="62967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444801">
            <a:off x="3017521" y="1089764"/>
            <a:ext cx="24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mRNA van het virus </a:t>
            </a:r>
          </a:p>
        </p:txBody>
      </p:sp>
    </p:spTree>
    <p:extLst>
      <p:ext uri="{BB962C8B-B14F-4D97-AF65-F5344CB8AC3E}">
        <p14:creationId xmlns:p14="http://schemas.microsoft.com/office/powerpoint/2010/main" val="1867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De placemat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BCFA4EF-3EED-49FE-BE90-3CF8A4BFE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81" y="1702391"/>
            <a:ext cx="6964380" cy="4980044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Antwoorden placemat op de </a:t>
            </a:r>
            <a:r>
              <a:rPr lang="nl-NL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Powerpoint</a:t>
            </a:r>
            <a:endParaRPr lang="nl-NL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7F6C670-1313-4FCD-92FE-821A12365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0504" y="2134394"/>
            <a:ext cx="7050421" cy="39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1939161-A978-450F-A14D-2AD5F40A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425" y="1421953"/>
            <a:ext cx="2633232" cy="35821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2A25FD-93D3-4A60-BA73-7E98336D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Werkblad knippen en plakken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3C7BAF2-EDBE-4355-9814-D450AE39D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896288">
            <a:off x="8565793" y="3512503"/>
            <a:ext cx="3202138" cy="298318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D11962-B24F-4B85-B510-166D38242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1" y="1633743"/>
            <a:ext cx="3644349" cy="48591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0F09CD-C1F0-4938-853B-4C04A3E30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4098">
            <a:off x="5003967" y="2182427"/>
            <a:ext cx="2496630" cy="35821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B9111C-2D37-48D6-A597-11F3EB61E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888"/>
            <a:ext cx="5962405" cy="7437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B9076D-3455-4B74-A946-9255F666A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05" y="39888"/>
            <a:ext cx="5962405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6EA61-0E39-4145-876C-9703D8F1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348"/>
            <a:ext cx="10515600" cy="109434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Stellingen:   </a:t>
            </a:r>
            <a:r>
              <a:rPr lang="nl-NL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Powerpoint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of </a:t>
            </a:r>
            <a:r>
              <a:rPr lang="nl-NL" u="sng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LessonUp</a:t>
            </a:r>
            <a:endParaRPr lang="nl-NL" u="sng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1902299-E735-4D04-8BF6-00B36FD06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283144">
            <a:off x="581808" y="2456361"/>
            <a:ext cx="4598748" cy="25867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4CA845-8BA0-4C35-9725-50B35A76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6575542-98CC-443D-9488-7EA08F23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76200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CB19530-2469-4000-85ED-869E60EC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330" y="1849180"/>
            <a:ext cx="6193909" cy="29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7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Het rollenspel.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BEC3549-FBA2-40CD-AD4F-AA17A0212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684752">
            <a:off x="852546" y="1973676"/>
            <a:ext cx="1552792" cy="215295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C3D92B8-6B75-4130-8F6A-0DBFE9C1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16362">
            <a:off x="8653776" y="2108986"/>
            <a:ext cx="1457528" cy="211484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A1C5E2B-DF4C-4D26-A932-C8D43738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62953">
            <a:off x="7051415" y="2311733"/>
            <a:ext cx="1657581" cy="216247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115360-42D3-480C-B106-710C6AA78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35631">
            <a:off x="9998087" y="3569388"/>
            <a:ext cx="1609950" cy="217200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AD3210-883C-4ADC-A0F3-103BB7F40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226861">
            <a:off x="7021109" y="4179157"/>
            <a:ext cx="1533739" cy="212437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CFA0F9-608F-4BD6-AD55-3AD37063F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07594">
            <a:off x="8526002" y="4464202"/>
            <a:ext cx="1629002" cy="219105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2104C6-AE76-484F-8748-B24DABE3C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56424">
            <a:off x="2786730" y="1963038"/>
            <a:ext cx="1476581" cy="21529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6713A8D-3DB1-4403-8C83-603B1D73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66075">
            <a:off x="1947684" y="3957460"/>
            <a:ext cx="1552792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01FD1-8AC4-42E7-84DB-82688402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490177"/>
          </a:xfrm>
        </p:spPr>
        <p:txBody>
          <a:bodyPr>
            <a:normAutofit fontScale="90000"/>
          </a:bodyPr>
          <a:lstStyle/>
          <a:p>
            <a: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/>
            </a:r>
            <a:b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Doel van het Rollenspel</a:t>
            </a:r>
            <a:b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endParaRPr lang="nl-N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985F87F-5606-47DE-A014-DC67D5A51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84168"/>
              </p:ext>
            </p:extLst>
          </p:nvPr>
        </p:nvGraphicFramePr>
        <p:xfrm>
          <a:off x="718456" y="2398643"/>
          <a:ext cx="7418379" cy="309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4CC8FF8A-AF0C-4BDF-B40C-52C82073C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C1D930-EFFD-4FDB-920F-8FA0C6B66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253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01FD1-8AC4-42E7-84DB-82688402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490177"/>
          </a:xfrm>
        </p:spPr>
        <p:txBody>
          <a:bodyPr>
            <a:normAutofit fontScale="90000"/>
          </a:bodyPr>
          <a:lstStyle/>
          <a:p>
            <a: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/>
            </a:r>
            <a:b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Bijwerkingen</a:t>
            </a:r>
            <a:br>
              <a:rPr lang="nl-N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endParaRPr lang="nl-N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985F87F-5606-47DE-A014-DC67D5A51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814246"/>
              </p:ext>
            </p:extLst>
          </p:nvPr>
        </p:nvGraphicFramePr>
        <p:xfrm>
          <a:off x="718456" y="2027583"/>
          <a:ext cx="9618240" cy="346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4CC8FF8A-AF0C-4BDF-B40C-52C82073C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C1D930-EFFD-4FDB-920F-8FA0C6B66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253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Rollenspel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987F1-53F5-4134-9A06-256AA931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5700" b="1" dirty="0" smtClean="0">
                <a:solidFill>
                  <a:srgbClr val="0070C0"/>
                </a:solidFill>
              </a:rPr>
              <a:t>Docent </a:t>
            </a:r>
            <a:endParaRPr lang="nl-NL" sz="57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3600" dirty="0"/>
              <a:t>-duidelijke instructie écht nodig </a:t>
            </a:r>
          </a:p>
          <a:p>
            <a:pPr marL="0" indent="0">
              <a:buNone/>
            </a:pPr>
            <a:r>
              <a:rPr lang="nl-NL" sz="3600" dirty="0"/>
              <a:t>-actieve rol van een spelleider (het tweede deel!)</a:t>
            </a:r>
          </a:p>
          <a:p>
            <a:pPr marL="0" indent="0">
              <a:buNone/>
            </a:pPr>
            <a:r>
              <a:rPr lang="nl-NL" sz="3600" dirty="0"/>
              <a:t>-afronden van het spel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5200" b="1" dirty="0">
                <a:solidFill>
                  <a:srgbClr val="0070C0"/>
                </a:solidFill>
              </a:rPr>
              <a:t>Leerlingen </a:t>
            </a:r>
          </a:p>
          <a:p>
            <a:pPr marL="0" indent="0">
              <a:buNone/>
            </a:pPr>
            <a:r>
              <a:rPr lang="nl-NL" sz="3300" dirty="0"/>
              <a:t>- De hele klas doet mee</a:t>
            </a:r>
          </a:p>
          <a:p>
            <a:pPr marL="0" indent="0">
              <a:buNone/>
            </a:pPr>
            <a:r>
              <a:rPr lang="nl-NL" sz="3300" dirty="0"/>
              <a:t>- De klas is opgedeeld in groepjes</a:t>
            </a:r>
          </a:p>
          <a:p>
            <a:pPr marL="0" indent="0">
              <a:buNone/>
            </a:pPr>
            <a:r>
              <a:rPr lang="nl-NL" sz="3300" dirty="0"/>
              <a:t>- Elke groep krijgt een rol</a:t>
            </a:r>
          </a:p>
          <a:p>
            <a:pPr marL="0" indent="0">
              <a:buNone/>
            </a:pPr>
            <a:r>
              <a:rPr lang="nl-NL" sz="3300" dirty="0"/>
              <a:t>- Telefoon/ </a:t>
            </a:r>
            <a:r>
              <a:rPr lang="nl-NL" sz="3300" dirty="0" err="1"/>
              <a:t>Ipad</a:t>
            </a:r>
            <a:r>
              <a:rPr lang="nl-NL" sz="3300" dirty="0"/>
              <a:t>/Laptop nodig</a:t>
            </a:r>
          </a:p>
          <a:p>
            <a:pPr marL="0" indent="0">
              <a:buNone/>
            </a:pPr>
            <a:r>
              <a:rPr lang="nl-NL" sz="3300" dirty="0"/>
              <a:t>- In groepjes voorbereiden en met de hele klas spelen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Zelf aan de slag met het Rollenspel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987F1-53F5-4134-9A06-256AA931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B050"/>
                </a:solidFill>
              </a:rPr>
              <a:t>15  minuten voorbereiden in groepjes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00B050"/>
                </a:solidFill>
              </a:rPr>
              <a:t>20 minuten spelen met de hele klas</a:t>
            </a:r>
          </a:p>
          <a:p>
            <a:pPr marL="0" indent="0">
              <a:buNone/>
            </a:pPr>
            <a:r>
              <a:rPr lang="nl-NL" dirty="0"/>
              <a:t>Sam, Luca en Jesse stellen hun vragen aan de experts!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E2AF21-8208-4D80-A8FB-60AC2EA15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38200" y="2408795"/>
            <a:ext cx="3870780" cy="270792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010BFE9-5823-467F-A2C8-FCCBDD202216}"/>
              </a:ext>
            </a:extLst>
          </p:cNvPr>
          <p:cNvSpPr txBox="1"/>
          <p:nvPr/>
        </p:nvSpPr>
        <p:spPr>
          <a:xfrm rot="20677212">
            <a:off x="3660825" y="4510448"/>
            <a:ext cx="1800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Vragen bedenken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0B2A9E5-28EC-485F-AEA1-DFB83D8A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782290" y="2243802"/>
            <a:ext cx="3887470" cy="264443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FD95B16-5934-476B-90E8-32C512AB66C2}"/>
              </a:ext>
            </a:extLst>
          </p:cNvPr>
          <p:cNvSpPr txBox="1"/>
          <p:nvPr/>
        </p:nvSpPr>
        <p:spPr>
          <a:xfrm rot="20599801">
            <a:off x="9624545" y="4220560"/>
            <a:ext cx="2371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Vragen </a:t>
            </a:r>
          </a:p>
          <a:p>
            <a:r>
              <a:rPr lang="nl-NL" sz="2800" b="1" dirty="0">
                <a:solidFill>
                  <a:srgbClr val="FF0000"/>
                </a:solidFill>
              </a:rPr>
              <a:t>beantwoorden</a:t>
            </a:r>
          </a:p>
        </p:txBody>
      </p:sp>
    </p:spTree>
    <p:extLst>
      <p:ext uri="{BB962C8B-B14F-4D97-AF65-F5344CB8AC3E}">
        <p14:creationId xmlns:p14="http://schemas.microsoft.com/office/powerpoint/2010/main" val="19009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Nabespreking rollenspel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987F1-53F5-4134-9A06-256AA931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3600" dirty="0" smtClean="0"/>
          </a:p>
          <a:p>
            <a:pPr marL="0" indent="0">
              <a:buNone/>
            </a:pPr>
            <a:r>
              <a:rPr lang="nl-NL" sz="3600" dirty="0" smtClean="0"/>
              <a:t>Konden de experts alle vragen beantwoorden?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 smtClean="0"/>
              <a:t>Werden alle vragen gesteld?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endParaRPr lang="nl-NL" sz="3600" dirty="0" smtClean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 smtClean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Op school 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en in de klas: biologieles in 2021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endParaRPr lang="nl-NL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987F1-53F5-4134-9A06-256AA931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‘Ik begrijp nu veel beter hoe het vaccin </a:t>
            </a: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>werkt.’</a:t>
            </a:r>
            <a:endParaRPr lang="nl-NL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‘Ik wil hem graag hebben, maar het mag niet van mij vader’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‘Ik ben hem toch gaan halen, mijn moeder wilde het niet’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‘Ik geloof niet in vaccins’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>
                <a:solidFill>
                  <a:srgbClr val="FF0000"/>
                </a:solidFill>
              </a:rPr>
              <a:t>‘Ik wou dat ik deze lessen voor de pandemie had kunnen geven’</a:t>
            </a:r>
          </a:p>
          <a:p>
            <a:pPr marL="0" indent="0">
              <a:buNone/>
            </a:pPr>
            <a:endParaRPr lang="nl-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2" y="6202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Bovenbouw leren over vaccineren: tip voor 6 vwo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endParaRPr lang="nl-NL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8555E23-6E49-4038-8641-E98623F64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816" y="2075355"/>
            <a:ext cx="3023332" cy="4206377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D082C27-C840-4DA5-A8F0-158CF4439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9717">
            <a:off x="679178" y="2039882"/>
            <a:ext cx="2953162" cy="42773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9BE3FA5-A4E1-41C1-A874-11C4CAB1E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2600">
            <a:off x="8004006" y="2211612"/>
            <a:ext cx="3460182" cy="46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4531-BD43-469F-8984-E7D0AD9C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36" y="620239"/>
            <a:ext cx="116619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nl-NL" sz="49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Zelf deze lessen gegeven: </a:t>
            </a:r>
            <a:br>
              <a:rPr lang="nl-NL" sz="49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</a:br>
            <a:r>
              <a:rPr lang="nl-NL" sz="49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opmerkingen en/of ideeën ?</a:t>
            </a: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/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endParaRPr lang="nl-NL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EBAD5-E10E-4513-9D29-9063D07C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48"/>
            <a:ext cx="5963482" cy="7430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AE4536-411D-4514-BF8D-DDD4805A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62948"/>
            <a:ext cx="5963482" cy="743054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39C2EA-84A1-4587-94D3-6BB9BD73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451" y="190484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sz="5400" b="1" dirty="0"/>
              <a:t>Altijd welkom! </a:t>
            </a:r>
            <a:r>
              <a:rPr lang="nl-NL" sz="5400" b="1" dirty="0">
                <a:solidFill>
                  <a:srgbClr val="0070C0"/>
                </a:solidFill>
              </a:rPr>
              <a:t>malmberg@nibi.nl</a:t>
            </a:r>
          </a:p>
          <a:p>
            <a:pPr marL="0" indent="0">
              <a:buNone/>
            </a:pPr>
            <a:endParaRPr lang="nl-N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05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Programma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Overzicht  Lessenseries – Leren over vaccineren </a:t>
            </a:r>
          </a:p>
          <a:p>
            <a:r>
              <a:rPr lang="nl-NL" sz="3600" dirty="0"/>
              <a:t>Toelichting nieuwe lesmateriaal: hoe werkt een mRNA vaccin?</a:t>
            </a:r>
          </a:p>
          <a:p>
            <a:r>
              <a:rPr lang="nl-NL" sz="3600" dirty="0"/>
              <a:t>Zelf aan de slag met het rollenspel</a:t>
            </a:r>
          </a:p>
          <a:p>
            <a:r>
              <a:rPr lang="nl-NL" sz="3600" dirty="0"/>
              <a:t>Nabespreking rollenspel  </a:t>
            </a:r>
          </a:p>
          <a:p>
            <a:r>
              <a:rPr lang="nl-NL" sz="3600" dirty="0" smtClean="0"/>
              <a:t> Op school </a:t>
            </a:r>
            <a:r>
              <a:rPr lang="nl-NL" sz="3600" dirty="0"/>
              <a:t>en in de klas: biologieles in 2021</a:t>
            </a:r>
          </a:p>
          <a:p>
            <a:r>
              <a:rPr lang="nl-NL" sz="3600" dirty="0"/>
              <a:t>Tijd over?  Bovenbouw ‘Leren over vaccineren’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B23D36-C45E-4E7B-B45C-6817DCCB9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2" cy="7430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0883ED-1019-4984-9F40-A4DAA92E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2" y="0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6258" y="4712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Aanleiding voor de lessenserie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dirty="0"/>
              <a:t>Dalende vaccinatiegraad</a:t>
            </a:r>
          </a:p>
          <a:p>
            <a:pPr lvl="1"/>
            <a:r>
              <a:rPr lang="nl-NL" sz="2800" dirty="0"/>
              <a:t>Bij zuigelingen</a:t>
            </a:r>
          </a:p>
          <a:p>
            <a:pPr lvl="1"/>
            <a:r>
              <a:rPr lang="nl-NL" sz="2800" dirty="0"/>
              <a:t>HPV bij </a:t>
            </a:r>
            <a:r>
              <a:rPr lang="nl-NL" sz="2800" dirty="0" err="1"/>
              <a:t>adolscente</a:t>
            </a:r>
            <a:r>
              <a:rPr lang="nl-NL" sz="2800" dirty="0"/>
              <a:t> meisjes</a:t>
            </a:r>
          </a:p>
          <a:p>
            <a:pPr lvl="1"/>
            <a:endParaRPr lang="nl-NL" sz="2800" dirty="0"/>
          </a:p>
          <a:p>
            <a:r>
              <a:rPr lang="nl-NL" dirty="0"/>
              <a:t>Start Meningokokken ACWY vaccinatie voor 14 jarigen</a:t>
            </a:r>
          </a:p>
          <a:p>
            <a:endParaRPr lang="nl-NL" dirty="0"/>
          </a:p>
          <a:p>
            <a:r>
              <a:rPr lang="nl-NL" dirty="0"/>
              <a:t>HPV vaccinatie en angst voor bijwerkingen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RIVM wilt het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</a:rPr>
              <a:t>onderwijs</a:t>
            </a:r>
            <a:r>
              <a:rPr lang="nl-NL" dirty="0"/>
              <a:t> en de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</a:rPr>
              <a:t>jeugdartsen</a:t>
            </a:r>
            <a:r>
              <a:rPr lang="nl-NL" dirty="0"/>
              <a:t> betrekken bij</a:t>
            </a:r>
            <a:br>
              <a:rPr lang="nl-NL" dirty="0"/>
            </a:br>
            <a:r>
              <a:rPr lang="nl-NL" dirty="0"/>
              <a:t>de voorlichting over vaccineren.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175" y="1270275"/>
            <a:ext cx="2777061" cy="287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75" y="4315885"/>
            <a:ext cx="2777061" cy="238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2E080A-32B5-406A-81F9-483A811F8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18" y="0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879D76-D392-4F8F-BF6A-F9DE80B5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6" y="28841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Lessenserie Onderbouw Meningokokken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    Leren over vaccineren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nl-NL" b="1" dirty="0">
                <a:solidFill>
                  <a:srgbClr val="DEA900"/>
                </a:solidFill>
                <a:latin typeface="Consolas" panose="020B0609020204030204" pitchFamily="49" charset="0"/>
              </a:rPr>
              <a:t>Voor: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Onderbouw VMBO en HAVO/VWO (2 versies)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>
                <a:solidFill>
                  <a:srgbClr val="DEA900"/>
                </a:solidFill>
                <a:latin typeface="Consolas" panose="020B0609020204030204" pitchFamily="49" charset="0"/>
              </a:rPr>
              <a:t>Inhoud:</a:t>
            </a:r>
          </a:p>
          <a:p>
            <a:r>
              <a:rPr lang="nl-NL" dirty="0"/>
              <a:t>Immuniteit</a:t>
            </a:r>
          </a:p>
          <a:p>
            <a:r>
              <a:rPr lang="nl-NL" dirty="0"/>
              <a:t>Werking vaccinatie</a:t>
            </a:r>
          </a:p>
          <a:p>
            <a:r>
              <a:rPr lang="nl-NL" dirty="0"/>
              <a:t>Het rijksvaccinatieprogramma</a:t>
            </a:r>
          </a:p>
          <a:p>
            <a:r>
              <a:rPr lang="nl-NL" dirty="0"/>
              <a:t>Nieuws/actualiteit</a:t>
            </a:r>
          </a:p>
          <a:p>
            <a:r>
              <a:rPr lang="nl-NL" dirty="0"/>
              <a:t>De eigen vaccinaties</a:t>
            </a:r>
          </a:p>
          <a:p>
            <a:r>
              <a:rPr lang="nl-NL" dirty="0"/>
              <a:t>Meningsvorming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4710">
            <a:off x="8881521" y="1926416"/>
            <a:ext cx="2544321" cy="364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8882">
            <a:off x="6756282" y="2574411"/>
            <a:ext cx="2391162" cy="355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B80BF4-CBAB-4240-929F-6DD478CA0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ABCDA7-7916-4A88-A1C9-0B1A54F4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2" y="0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6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503" y="267"/>
            <a:ext cx="5962405" cy="7437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EBF1EC-CEE4-4B74-AFFC-4011C48E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70C0"/>
                </a:solidFill>
                <a:latin typeface="Bahnschrift SemiCondensed" panose="020B0502040204020203" pitchFamily="34" charset="0"/>
              </a:rPr>
              <a:t>Onderbouw h/v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EC8118-17BF-4FB0-A64F-92413FEAB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 over hoe werk een vaccin en wat is meningokokken</a:t>
            </a:r>
          </a:p>
          <a:p>
            <a:pPr lvl="1"/>
            <a:r>
              <a:rPr lang="nl-NL" dirty="0"/>
              <a:t>Vragen</a:t>
            </a:r>
          </a:p>
          <a:p>
            <a:r>
              <a:rPr lang="nl-NL" dirty="0"/>
              <a:t>Knip en plakopdracht immuunsysteem</a:t>
            </a:r>
          </a:p>
          <a:p>
            <a:pPr lvl="1"/>
            <a:r>
              <a:rPr lang="nl-NL" dirty="0"/>
              <a:t>Natuurlijke en kunstmatige immuniteit</a:t>
            </a:r>
          </a:p>
          <a:p>
            <a:r>
              <a:rPr lang="nl-NL" dirty="0"/>
              <a:t>Informatie verzamelen</a:t>
            </a:r>
          </a:p>
          <a:p>
            <a:r>
              <a:rPr lang="nl-NL" dirty="0" smtClean="0"/>
              <a:t>Interview </a:t>
            </a:r>
            <a:r>
              <a:rPr lang="nl-NL" dirty="0"/>
              <a:t>thuis</a:t>
            </a:r>
          </a:p>
          <a:p>
            <a:r>
              <a:rPr lang="nl-NL" dirty="0"/>
              <a:t>Vaccinaties in het nieuws</a:t>
            </a:r>
          </a:p>
          <a:p>
            <a:r>
              <a:rPr lang="nl-NL" dirty="0"/>
              <a:t>Stellingenspel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FD9B96-5C4F-4716-B024-FAC8E97F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615" y="2676525"/>
            <a:ext cx="4000500" cy="19621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589D69-5413-4A75-9724-CA150C11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15" y="577850"/>
            <a:ext cx="3848100" cy="5915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F69550A-1AB0-4F34-A8C9-3242FAA64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56" y="392112"/>
            <a:ext cx="4086225" cy="6286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13DEF1-60BD-485B-A135-55B316973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890" y="482599"/>
            <a:ext cx="4171950" cy="61055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18A5F4-BB61-45C0-9F6D-1AAF66EC2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284" y="292098"/>
            <a:ext cx="4324350" cy="64865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E4D9025-582C-4698-8F75-51A5D4E75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557" y="269876"/>
            <a:ext cx="4727082" cy="619601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4"/>
            <a:ext cx="5962405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Lessenserie Bovenbouw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    Leren over vaccineren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nl-NL" b="1" dirty="0">
                <a:solidFill>
                  <a:srgbClr val="DEA900"/>
                </a:solidFill>
                <a:latin typeface="Consolas" panose="020B0609020204030204" pitchFamily="49" charset="0"/>
              </a:rPr>
              <a:t>Voor: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Bovenbouw Havo/VWO</a:t>
            </a:r>
            <a:br>
              <a:rPr lang="nl-NL" dirty="0"/>
            </a:br>
            <a:r>
              <a:rPr lang="nl-NL" dirty="0"/>
              <a:t>Aansluiting examenstof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>
                <a:solidFill>
                  <a:srgbClr val="DEA900"/>
                </a:solidFill>
                <a:latin typeface="Consolas" panose="020B0609020204030204" pitchFamily="49" charset="0"/>
              </a:rPr>
              <a:t>Inhoud:</a:t>
            </a:r>
          </a:p>
          <a:p>
            <a:r>
              <a:rPr lang="nl-NL" dirty="0"/>
              <a:t>Immuniteit</a:t>
            </a:r>
          </a:p>
          <a:p>
            <a:r>
              <a:rPr lang="nl-NL" dirty="0"/>
              <a:t>Modelleren van verloop infectieziekte</a:t>
            </a:r>
          </a:p>
          <a:p>
            <a:r>
              <a:rPr lang="nl-NL" dirty="0"/>
              <a:t>Bijsluiter bestuderen</a:t>
            </a:r>
          </a:p>
          <a:p>
            <a:r>
              <a:rPr lang="nl-NL" dirty="0"/>
              <a:t>Gevolgen oplopen infectieziekte</a:t>
            </a:r>
          </a:p>
          <a:p>
            <a:r>
              <a:rPr lang="nl-NL" dirty="0"/>
              <a:t>Werking vaccinatie uitleggen in eigen woorden (PO)</a:t>
            </a:r>
          </a:p>
          <a:p>
            <a:r>
              <a:rPr lang="nl-NL" dirty="0"/>
              <a:t>Immunisatie zichtbaar maken met stop-motion (PO)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4710">
            <a:off x="8881521" y="1926416"/>
            <a:ext cx="2544321" cy="364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DE4CDFD-EBD8-4423-ACD6-77F83795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3482" cy="74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43D0E5-E2DF-472B-8364-D05277D3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2" y="0"/>
            <a:ext cx="5963482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4" y="27563"/>
            <a:ext cx="5962405" cy="7437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2BCE6A-E92C-4B9D-BE73-954A4D06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0070C0"/>
                </a:solidFill>
              </a:rPr>
              <a:t>Bovenbouw h/v</a:t>
            </a:r>
            <a:br>
              <a:rPr lang="nl-NL" b="1" dirty="0" smtClean="0">
                <a:solidFill>
                  <a:srgbClr val="0070C0"/>
                </a:solidFill>
              </a:rPr>
            </a:br>
            <a:r>
              <a:rPr lang="nl-NL" b="1" dirty="0" smtClean="0">
                <a:solidFill>
                  <a:srgbClr val="0070C0"/>
                </a:solidFill>
                <a:latin typeface="Bahnschrift SemiCondensed" panose="020B0502040204020203" pitchFamily="34" charset="0"/>
              </a:rPr>
              <a:t>Bovenbouw </a:t>
            </a:r>
            <a:r>
              <a:rPr lang="nl-NL" b="1" dirty="0">
                <a:solidFill>
                  <a:srgbClr val="0070C0"/>
                </a:solidFill>
                <a:latin typeface="Bahnschrift SemiCondensed" panose="020B0502040204020203" pitchFamily="34" charset="0"/>
              </a:rPr>
              <a:t>h/v</a:t>
            </a:r>
            <a:r>
              <a:rPr lang="nl-NL" b="1" dirty="0">
                <a:solidFill>
                  <a:srgbClr val="0070C0"/>
                </a:solidFill>
              </a:rPr>
              <a:t/>
            </a:r>
            <a:br>
              <a:rPr lang="nl-NL" b="1" dirty="0">
                <a:solidFill>
                  <a:srgbClr val="0070C0"/>
                </a:solidFill>
              </a:rPr>
            </a:b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98001-FB7C-447F-A3CB-2E81BCA8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53" y="1253331"/>
            <a:ext cx="10515600" cy="5118894"/>
          </a:xfrm>
        </p:spPr>
        <p:txBody>
          <a:bodyPr>
            <a:normAutofit fontScale="92500"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Twee films over HPV en de ontwikkelen van een vaccin</a:t>
            </a:r>
          </a:p>
          <a:p>
            <a:pPr lvl="1"/>
            <a:r>
              <a:rPr lang="nl-NL" dirty="0" smtClean="0"/>
              <a:t>Vragen</a:t>
            </a:r>
          </a:p>
          <a:p>
            <a:r>
              <a:rPr lang="nl-NL" dirty="0" smtClean="0"/>
              <a:t>Knip en plakopdracht immuunsysteem </a:t>
            </a:r>
            <a:br>
              <a:rPr lang="nl-NL" dirty="0" smtClean="0"/>
            </a:br>
            <a:r>
              <a:rPr lang="nl-NL" dirty="0" smtClean="0"/>
              <a:t>(BINAS)</a:t>
            </a:r>
          </a:p>
          <a:p>
            <a:pPr lvl="1"/>
            <a:r>
              <a:rPr lang="nl-NL" dirty="0" smtClean="0"/>
              <a:t>Natuurlijke en kunstmatige immuniteit</a:t>
            </a:r>
          </a:p>
          <a:p>
            <a:r>
              <a:rPr lang="nl-NL" dirty="0" smtClean="0"/>
              <a:t>Bijsluiter bestuderen</a:t>
            </a:r>
          </a:p>
          <a:p>
            <a:r>
              <a:rPr lang="nl-NL" dirty="0" smtClean="0"/>
              <a:t>Hoe erg is een infectieziekte</a:t>
            </a:r>
          </a:p>
          <a:p>
            <a:r>
              <a:rPr lang="nl-NL" dirty="0" smtClean="0"/>
              <a:t>Modelwereld vol ziektes</a:t>
            </a:r>
          </a:p>
          <a:p>
            <a:r>
              <a:rPr lang="nl-NL" dirty="0" smtClean="0"/>
              <a:t>Praktische opdracht(en)</a:t>
            </a:r>
          </a:p>
          <a:p>
            <a:pPr lvl="1"/>
            <a:r>
              <a:rPr lang="nl-NL" dirty="0" smtClean="0"/>
              <a:t>Kinderboek vaccineren</a:t>
            </a:r>
          </a:p>
          <a:p>
            <a:pPr lvl="1"/>
            <a:r>
              <a:rPr lang="nl-NL" dirty="0" smtClean="0"/>
              <a:t>Stop-motionfilm immunisatie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E7D1EC-865B-40B0-87BA-1D7B36F11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604" y="2433739"/>
            <a:ext cx="3809299" cy="37212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39A8DB-FBA8-458C-9FD7-C0FEBB10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104" y="2212278"/>
            <a:ext cx="4376298" cy="45460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4BCFF2-43FE-465E-889C-1BB32AC86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439" y="2197670"/>
            <a:ext cx="3756907" cy="54607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0D9B2A-DB00-4E5A-A6BB-CF00D777C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733" y="2172680"/>
            <a:ext cx="3791778" cy="50278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44B05C-96F9-4C04-9021-7EF0B5BE3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759" y="2154033"/>
            <a:ext cx="4742346" cy="50651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B140C3F-3384-47C2-81E5-2874776FB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076" y="2154033"/>
            <a:ext cx="4771178" cy="464997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5FE7EB-21DF-4C8B-9AB8-2216C4A7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155" y="2135386"/>
            <a:ext cx="4487621" cy="450347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452" y="-12035"/>
            <a:ext cx="5962405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C4C2E-68DA-4D39-B07B-43BD287C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Leren over zelftesten </a:t>
            </a:r>
          </a:p>
        </p:txBody>
      </p:sp>
      <p:pic>
        <p:nvPicPr>
          <p:cNvPr id="1026" name="Picture 2" descr="Voorbeeld van afbeelding">
            <a:extLst>
              <a:ext uri="{FF2B5EF4-FFF2-40B4-BE49-F238E27FC236}">
                <a16:creationId xmlns:a16="http://schemas.microsoft.com/office/drawing/2014/main" id="{2024ED72-15DD-43B1-9537-26117B69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70" y="3886047"/>
            <a:ext cx="3472989" cy="26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998318-7B7B-46C2-B6F6-5EAEA4A09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419" y="785967"/>
            <a:ext cx="3868492" cy="28560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5F0183-0CD3-455A-912D-CC52EA237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8" y="42913"/>
            <a:ext cx="5963482" cy="7430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20E1616-D40E-4BEC-B5B8-25230FEFE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61"/>
            <a:ext cx="5963482" cy="743054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78B63958-3C85-40DC-B961-298F6D36E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2332383"/>
            <a:ext cx="11330612" cy="373925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Consolas" panose="020B0609020204030204" pitchFamily="49" charset="0"/>
              </a:rPr>
              <a:t>Voor: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Onder- en bovenbouw: VMBO en HAVO/VWO  versie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DEA900"/>
                </a:solidFill>
                <a:effectLst/>
                <a:uLnTx/>
                <a:uFillTx/>
                <a:latin typeface="Consolas" panose="020B0609020204030204" pitchFamily="49" charset="0"/>
              </a:rPr>
              <a:t>Inhoud:</a:t>
            </a:r>
          </a:p>
          <a:p>
            <a:pPr>
              <a:defRPr/>
            </a:pPr>
            <a:r>
              <a:rPr lang="nl-NL" sz="2400" dirty="0" smtClean="0"/>
              <a:t>Waar-Niet waar-quiz </a:t>
            </a:r>
            <a:r>
              <a:rPr lang="nl-NL" sz="2400" dirty="0"/>
              <a:t>(vmbo)</a:t>
            </a:r>
          </a:p>
          <a:p>
            <a:pPr>
              <a:defRPr/>
            </a:pPr>
            <a:r>
              <a:rPr lang="nl-NL" sz="2400" dirty="0"/>
              <a:t>Meerkeuzequiz (havo/vwo)</a:t>
            </a:r>
          </a:p>
          <a:p>
            <a:r>
              <a:rPr lang="nl-NL" sz="2400" dirty="0" smtClean="0"/>
              <a:t>Werkblad </a:t>
            </a:r>
            <a:r>
              <a:rPr lang="nl-NL" sz="2400" dirty="0"/>
              <a:t>'Hoe vermenigvuldigt het virus</a:t>
            </a:r>
            <a:r>
              <a:rPr lang="nl-NL" sz="2400" dirty="0" smtClean="0"/>
              <a:t>?‘</a:t>
            </a:r>
          </a:p>
          <a:p>
            <a:r>
              <a:rPr lang="nl-NL" sz="2400" dirty="0"/>
              <a:t>Stellingen 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400" u="sng" dirty="0"/>
              <a:t>Andere link:</a:t>
            </a:r>
          </a:p>
          <a:p>
            <a:pPr marL="0" indent="0">
              <a:buNone/>
            </a:pPr>
            <a:r>
              <a:rPr lang="nl-NL" sz="2400" dirty="0"/>
              <a:t>https://www.nibi.nl/pagina/leren-over-zelftesten</a:t>
            </a:r>
          </a:p>
        </p:txBody>
      </p:sp>
    </p:spTree>
    <p:extLst>
      <p:ext uri="{BB962C8B-B14F-4D97-AF65-F5344CB8AC3E}">
        <p14:creationId xmlns:p14="http://schemas.microsoft.com/office/powerpoint/2010/main" val="30416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Roo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734</Words>
  <Application>Microsoft Office PowerPoint</Application>
  <PresentationFormat>Breedbeeld</PresentationFormat>
  <Paragraphs>167</Paragraphs>
  <Slides>28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Bahnschrift</vt:lpstr>
      <vt:lpstr>Bahnschrift SemiBold SemiConden</vt:lpstr>
      <vt:lpstr>Bahnschrift SemiCondensed</vt:lpstr>
      <vt:lpstr>Calibri</vt:lpstr>
      <vt:lpstr>Calibri Light</vt:lpstr>
      <vt:lpstr>Consolas</vt:lpstr>
      <vt:lpstr>Times New Roman</vt:lpstr>
      <vt:lpstr>Kantoorthema</vt:lpstr>
      <vt:lpstr>1_Kantoorthema</vt:lpstr>
      <vt:lpstr>2_Kantoorthema</vt:lpstr>
      <vt:lpstr>Workshop   Leren over vaccineren: hoe werkt een mRNA-vaccin?</vt:lpstr>
      <vt:lpstr>PowerPoint-presentatie</vt:lpstr>
      <vt:lpstr>Programma </vt:lpstr>
      <vt:lpstr>Aanleiding voor de lessenserie</vt:lpstr>
      <vt:lpstr>Lessenserie Onderbouw Meningokokken </vt:lpstr>
      <vt:lpstr>Onderbouw h/v</vt:lpstr>
      <vt:lpstr>Lessenserie Bovenbouw</vt:lpstr>
      <vt:lpstr>Bovenbouw h/v Bovenbouw h/v </vt:lpstr>
      <vt:lpstr>Leren over zelftesten </vt:lpstr>
      <vt:lpstr> Nieuw lesmateriaal 12-18 jaar</vt:lpstr>
      <vt:lpstr> Filmpje Hoe werkt een mRNA-vaccin ?</vt:lpstr>
      <vt:lpstr> Powerpoint </vt:lpstr>
      <vt:lpstr>Lichaamscellen maken eiwitten die je nodig hebt </vt:lpstr>
      <vt:lpstr>Eiwitten hebben belangrijke functies. Het zijn bouw en regelstoffen.</vt:lpstr>
      <vt:lpstr>Het virus maakt gebruik van jouw eiwitfabriekjes ……… </vt:lpstr>
      <vt:lpstr>De placemat</vt:lpstr>
      <vt:lpstr> Antwoorden placemat op de Powerpoint</vt:lpstr>
      <vt:lpstr>Werkblad knippen en plakken </vt:lpstr>
      <vt:lpstr>Stellingen:   Powerpoint of LessonUp</vt:lpstr>
      <vt:lpstr> Het rollenspel.</vt:lpstr>
      <vt:lpstr> Doel van het Rollenspel </vt:lpstr>
      <vt:lpstr> Bijwerkingen </vt:lpstr>
      <vt:lpstr> Rollenspel</vt:lpstr>
      <vt:lpstr> Zelf aan de slag met het Rollenspel</vt:lpstr>
      <vt:lpstr> Nabespreking rollenspel</vt:lpstr>
      <vt:lpstr>  Op school en in de klas: biologieles in 2021 </vt:lpstr>
      <vt:lpstr>  Bovenbouw leren over vaccineren: tip voor 6 vwo </vt:lpstr>
      <vt:lpstr>  Zelf deze lessen gegeven:  opmerkingen en/of ideeën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 Leren over Vaccineren</dc:title>
  <dc:creator>Gudde, Demelza</dc:creator>
  <cp:lastModifiedBy>gebruiker</cp:lastModifiedBy>
  <cp:revision>32</cp:revision>
  <dcterms:created xsi:type="dcterms:W3CDTF">2021-11-07T11:25:52Z</dcterms:created>
  <dcterms:modified xsi:type="dcterms:W3CDTF">2021-11-12T11:56:36Z</dcterms:modified>
</cp:coreProperties>
</file>