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306" r:id="rId3"/>
    <p:sldId id="311" r:id="rId4"/>
    <p:sldId id="257" r:id="rId5"/>
    <p:sldId id="259" r:id="rId6"/>
    <p:sldId id="260" r:id="rId7"/>
    <p:sldId id="264" r:id="rId8"/>
    <p:sldId id="265" r:id="rId9"/>
    <p:sldId id="266" r:id="rId10"/>
    <p:sldId id="267" r:id="rId11"/>
    <p:sldId id="268" r:id="rId12"/>
    <p:sldId id="269" r:id="rId13"/>
    <p:sldId id="271" r:id="rId14"/>
    <p:sldId id="272" r:id="rId15"/>
    <p:sldId id="270" r:id="rId16"/>
    <p:sldId id="273" r:id="rId17"/>
    <p:sldId id="285" r:id="rId18"/>
    <p:sldId id="286" r:id="rId19"/>
    <p:sldId id="288" r:id="rId20"/>
    <p:sldId id="295" r:id="rId21"/>
    <p:sldId id="296" r:id="rId22"/>
    <p:sldId id="297" r:id="rId23"/>
    <p:sldId id="274" r:id="rId24"/>
    <p:sldId id="293" r:id="rId25"/>
    <p:sldId id="261" r:id="rId26"/>
    <p:sldId id="262" r:id="rId27"/>
    <p:sldId id="263" r:id="rId28"/>
    <p:sldId id="275" r:id="rId29"/>
    <p:sldId id="294" r:id="rId30"/>
    <p:sldId id="299" r:id="rId31"/>
    <p:sldId id="289" r:id="rId32"/>
    <p:sldId id="290" r:id="rId33"/>
    <p:sldId id="292" r:id="rId34"/>
    <p:sldId id="300" r:id="rId35"/>
    <p:sldId id="276" r:id="rId36"/>
    <p:sldId id="312" r:id="rId37"/>
    <p:sldId id="277" r:id="rId38"/>
    <p:sldId id="313" r:id="rId39"/>
    <p:sldId id="303" r:id="rId40"/>
    <p:sldId id="304" r:id="rId41"/>
    <p:sldId id="308" r:id="rId42"/>
    <p:sldId id="307" r:id="rId43"/>
    <p:sldId id="310" r:id="rId44"/>
    <p:sldId id="31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ijs Roobeek" initials="MR" lastIdx="1" clrIdx="0">
    <p:extLst>
      <p:ext uri="{19B8F6BF-5375-455C-9EA6-DF929625EA0E}">
        <p15:presenceInfo xmlns:p15="http://schemas.microsoft.com/office/powerpoint/2012/main" userId="87aa6d383d8b49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75806" autoAdjust="0"/>
  </p:normalViewPr>
  <p:slideViewPr>
    <p:cSldViewPr snapToGrid="0">
      <p:cViewPr varScale="1">
        <p:scale>
          <a:sx n="37" d="100"/>
          <a:sy n="37" d="100"/>
        </p:scale>
        <p:origin x="4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E8AECE-3075-4DD0-AF1E-42BBC4FC644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5F4B046-EBA0-4AA8-82C6-B854FFF205C2}">
      <dgm:prSet/>
      <dgm:spPr/>
      <dgm:t>
        <a:bodyPr/>
        <a:lstStyle/>
        <a:p>
          <a:r>
            <a:rPr lang="en-US" dirty="0" err="1"/>
            <a:t>Materiaal</a:t>
          </a:r>
          <a:r>
            <a:rPr lang="en-US" dirty="0"/>
            <a:t> </a:t>
          </a:r>
          <a:r>
            <a:rPr lang="en-US" dirty="0" err="1"/>
            <a:t>voor</a:t>
          </a:r>
          <a:r>
            <a:rPr lang="en-US" dirty="0"/>
            <a:t> </a:t>
          </a:r>
          <a:r>
            <a:rPr lang="en-US" dirty="0" err="1"/>
            <a:t>havo</a:t>
          </a:r>
          <a:r>
            <a:rPr lang="en-US" dirty="0"/>
            <a:t>/</a:t>
          </a:r>
          <a:r>
            <a:rPr lang="en-US" dirty="0" err="1"/>
            <a:t>vwo-onderbouw</a:t>
          </a:r>
          <a:r>
            <a:rPr lang="en-US" dirty="0"/>
            <a:t> en vmbo-4</a:t>
          </a:r>
        </a:p>
      </dgm:t>
    </dgm:pt>
    <dgm:pt modelId="{6C85DF4E-5A42-452E-A1AC-AA42DF13B3CE}" type="parTrans" cxnId="{4D4BFDA9-6CC5-46BB-B735-CFBBB5443C23}">
      <dgm:prSet/>
      <dgm:spPr/>
      <dgm:t>
        <a:bodyPr/>
        <a:lstStyle/>
        <a:p>
          <a:endParaRPr lang="en-US"/>
        </a:p>
      </dgm:t>
    </dgm:pt>
    <dgm:pt modelId="{D3D90C18-17FF-4857-BE01-81CCDD5AC330}" type="sibTrans" cxnId="{4D4BFDA9-6CC5-46BB-B735-CFBBB5443C23}">
      <dgm:prSet/>
      <dgm:spPr/>
      <dgm:t>
        <a:bodyPr/>
        <a:lstStyle/>
        <a:p>
          <a:endParaRPr lang="en-US"/>
        </a:p>
      </dgm:t>
    </dgm:pt>
    <dgm:pt modelId="{994486AC-ACD5-45FA-AF18-9965368B08F9}">
      <dgm:prSet/>
      <dgm:spPr/>
      <dgm:t>
        <a:bodyPr/>
        <a:lstStyle/>
        <a:p>
          <a:r>
            <a:rPr lang="en-US" dirty="0" err="1"/>
            <a:t>Leerdoelen</a:t>
          </a:r>
          <a:r>
            <a:rPr lang="en-US" dirty="0"/>
            <a:t> en </a:t>
          </a:r>
          <a:r>
            <a:rPr lang="en-US" dirty="0" err="1"/>
            <a:t>competenties</a:t>
          </a:r>
          <a:r>
            <a:rPr lang="en-US" dirty="0"/>
            <a:t> </a:t>
          </a:r>
        </a:p>
      </dgm:t>
    </dgm:pt>
    <dgm:pt modelId="{8FB8EEE6-38F0-40A7-8DB3-895DD7E16772}" type="parTrans" cxnId="{6E467706-95AC-436D-9CC0-EC3897572CF0}">
      <dgm:prSet/>
      <dgm:spPr/>
      <dgm:t>
        <a:bodyPr/>
        <a:lstStyle/>
        <a:p>
          <a:endParaRPr lang="en-US"/>
        </a:p>
      </dgm:t>
    </dgm:pt>
    <dgm:pt modelId="{71974BD4-D1A2-4322-817C-AF70FC835031}" type="sibTrans" cxnId="{6E467706-95AC-436D-9CC0-EC3897572CF0}">
      <dgm:prSet/>
      <dgm:spPr/>
      <dgm:t>
        <a:bodyPr/>
        <a:lstStyle/>
        <a:p>
          <a:endParaRPr lang="en-US"/>
        </a:p>
      </dgm:t>
    </dgm:pt>
    <dgm:pt modelId="{372B7784-72EF-48D6-A69F-077569B4766B}">
      <dgm:prSet/>
      <dgm:spPr/>
      <dgm:t>
        <a:bodyPr/>
        <a:lstStyle/>
        <a:p>
          <a:r>
            <a:rPr lang="en-US" dirty="0" err="1"/>
            <a:t>Kritisch</a:t>
          </a:r>
          <a:r>
            <a:rPr lang="en-US" dirty="0"/>
            <a:t> </a:t>
          </a:r>
          <a:r>
            <a:rPr lang="en-US" dirty="0" err="1"/>
            <a:t>nadenken</a:t>
          </a:r>
          <a:endParaRPr lang="en-US" dirty="0"/>
        </a:p>
      </dgm:t>
    </dgm:pt>
    <dgm:pt modelId="{A65A03B7-4DBB-4DE8-906E-F4CA575267C9}" type="parTrans" cxnId="{D74A2A75-E374-4479-B81F-C4DF1D26D220}">
      <dgm:prSet/>
      <dgm:spPr/>
      <dgm:t>
        <a:bodyPr/>
        <a:lstStyle/>
        <a:p>
          <a:endParaRPr lang="en-US"/>
        </a:p>
      </dgm:t>
    </dgm:pt>
    <dgm:pt modelId="{3B0552CC-BECE-4C9F-B915-76D89C1DDAE1}" type="sibTrans" cxnId="{D74A2A75-E374-4479-B81F-C4DF1D26D220}">
      <dgm:prSet/>
      <dgm:spPr/>
      <dgm:t>
        <a:bodyPr/>
        <a:lstStyle/>
        <a:p>
          <a:endParaRPr lang="en-US"/>
        </a:p>
      </dgm:t>
    </dgm:pt>
    <dgm:pt modelId="{C2ABA3E4-1B3F-4F0A-891B-1A688342785B}">
      <dgm:prSet/>
      <dgm:spPr/>
      <dgm:t>
        <a:bodyPr/>
        <a:lstStyle/>
        <a:p>
          <a:r>
            <a:rPr lang="en-US" dirty="0" err="1"/>
            <a:t>Samenwerken</a:t>
          </a:r>
          <a:endParaRPr lang="en-US" dirty="0"/>
        </a:p>
      </dgm:t>
    </dgm:pt>
    <dgm:pt modelId="{F661FA95-5D54-402E-9264-86862CA49FC0}" type="parTrans" cxnId="{3798EBD2-26DD-4D16-8607-717DEC606147}">
      <dgm:prSet/>
      <dgm:spPr/>
      <dgm:t>
        <a:bodyPr/>
        <a:lstStyle/>
        <a:p>
          <a:endParaRPr lang="en-US"/>
        </a:p>
      </dgm:t>
    </dgm:pt>
    <dgm:pt modelId="{B66B8B49-2F30-46C3-AE0C-DBB3BC20ADE9}" type="sibTrans" cxnId="{3798EBD2-26DD-4D16-8607-717DEC606147}">
      <dgm:prSet/>
      <dgm:spPr/>
      <dgm:t>
        <a:bodyPr/>
        <a:lstStyle/>
        <a:p>
          <a:endParaRPr lang="en-US"/>
        </a:p>
      </dgm:t>
    </dgm:pt>
    <dgm:pt modelId="{C81DAFF3-993C-43D9-92E1-FE4B410EECEA}">
      <dgm:prSet/>
      <dgm:spPr/>
      <dgm:t>
        <a:bodyPr/>
        <a:lstStyle/>
        <a:p>
          <a:r>
            <a:rPr lang="en-US" dirty="0" err="1"/>
            <a:t>Onderzoekend</a:t>
          </a:r>
          <a:r>
            <a:rPr lang="en-US" dirty="0"/>
            <a:t> en </a:t>
          </a:r>
          <a:r>
            <a:rPr lang="en-US" dirty="0" err="1"/>
            <a:t>ontwerpend</a:t>
          </a:r>
          <a:r>
            <a:rPr lang="en-US" dirty="0"/>
            <a:t> </a:t>
          </a:r>
          <a:r>
            <a:rPr lang="en-US" dirty="0" err="1"/>
            <a:t>leren</a:t>
          </a:r>
          <a:endParaRPr lang="en-US" dirty="0"/>
        </a:p>
      </dgm:t>
    </dgm:pt>
    <dgm:pt modelId="{D6CEEBEC-BCE7-42FE-9E3F-F624C414DD17}" type="parTrans" cxnId="{EB085806-C729-49A6-B35C-6487FD769074}">
      <dgm:prSet/>
      <dgm:spPr/>
      <dgm:t>
        <a:bodyPr/>
        <a:lstStyle/>
        <a:p>
          <a:endParaRPr lang="en-US"/>
        </a:p>
      </dgm:t>
    </dgm:pt>
    <dgm:pt modelId="{836D2018-4E71-4D07-B1D4-CEF10805868E}" type="sibTrans" cxnId="{EB085806-C729-49A6-B35C-6487FD769074}">
      <dgm:prSet/>
      <dgm:spPr/>
      <dgm:t>
        <a:bodyPr/>
        <a:lstStyle/>
        <a:p>
          <a:endParaRPr lang="en-US"/>
        </a:p>
      </dgm:t>
    </dgm:pt>
    <dgm:pt modelId="{7DD24932-4019-42C9-89C3-8236587A228F}">
      <dgm:prSet/>
      <dgm:spPr/>
      <dgm:t>
        <a:bodyPr/>
        <a:lstStyle/>
        <a:p>
          <a:r>
            <a:rPr lang="en-US" dirty="0" err="1"/>
            <a:t>Bewustwording</a:t>
          </a:r>
          <a:r>
            <a:rPr lang="en-US" dirty="0"/>
            <a:t> van </a:t>
          </a:r>
          <a:r>
            <a:rPr lang="en-US" dirty="0" err="1"/>
            <a:t>duurzaamheid</a:t>
          </a:r>
          <a:r>
            <a:rPr lang="en-US" dirty="0"/>
            <a:t> </a:t>
          </a:r>
          <a:r>
            <a:rPr lang="en-US" dirty="0" err="1"/>
            <a:t>principes</a:t>
          </a:r>
          <a:endParaRPr lang="en-US" dirty="0"/>
        </a:p>
      </dgm:t>
    </dgm:pt>
    <dgm:pt modelId="{BF5A44BB-736C-4935-872E-2E798A093BCF}" type="parTrans" cxnId="{62D74774-2D1D-4CFC-832D-A4B170F34950}">
      <dgm:prSet/>
      <dgm:spPr/>
      <dgm:t>
        <a:bodyPr/>
        <a:lstStyle/>
        <a:p>
          <a:endParaRPr lang="en-US"/>
        </a:p>
      </dgm:t>
    </dgm:pt>
    <dgm:pt modelId="{0E59D7B8-9D7E-429E-B863-426C3322F4A1}" type="sibTrans" cxnId="{62D74774-2D1D-4CFC-832D-A4B170F34950}">
      <dgm:prSet/>
      <dgm:spPr/>
      <dgm:t>
        <a:bodyPr/>
        <a:lstStyle/>
        <a:p>
          <a:endParaRPr lang="en-US"/>
        </a:p>
      </dgm:t>
    </dgm:pt>
    <dgm:pt modelId="{454C089F-AFBC-4C06-B2F9-317CCC7C2C39}">
      <dgm:prSet/>
      <dgm:spPr/>
      <dgm:t>
        <a:bodyPr/>
        <a:lstStyle/>
        <a:p>
          <a:r>
            <a:rPr lang="en-US" dirty="0" err="1"/>
            <a:t>Bewustwording</a:t>
          </a:r>
          <a:r>
            <a:rPr lang="en-US" dirty="0"/>
            <a:t> </a:t>
          </a:r>
          <a:r>
            <a:rPr lang="en-US" dirty="0" err="1"/>
            <a:t>genialiteit</a:t>
          </a:r>
          <a:r>
            <a:rPr lang="en-US" dirty="0"/>
            <a:t> </a:t>
          </a:r>
          <a:r>
            <a:rPr lang="en-US" dirty="0" err="1"/>
            <a:t>natuur</a:t>
          </a:r>
          <a:r>
            <a:rPr lang="en-US" dirty="0"/>
            <a:t> </a:t>
          </a:r>
        </a:p>
      </dgm:t>
    </dgm:pt>
    <dgm:pt modelId="{EEF2661F-1AE2-4756-BE82-38B63E3EC1B3}" type="parTrans" cxnId="{F3FD6E28-41B7-4C37-901A-8AED83B3AD5B}">
      <dgm:prSet/>
      <dgm:spPr/>
      <dgm:t>
        <a:bodyPr/>
        <a:lstStyle/>
        <a:p>
          <a:endParaRPr lang="en-US"/>
        </a:p>
      </dgm:t>
    </dgm:pt>
    <dgm:pt modelId="{A6B7E44B-73E8-4960-AD1B-D214EC6B4695}" type="sibTrans" cxnId="{F3FD6E28-41B7-4C37-901A-8AED83B3AD5B}">
      <dgm:prSet/>
      <dgm:spPr/>
      <dgm:t>
        <a:bodyPr/>
        <a:lstStyle/>
        <a:p>
          <a:endParaRPr lang="en-US"/>
        </a:p>
      </dgm:t>
    </dgm:pt>
    <dgm:pt modelId="{371A0062-BE75-4F19-AC31-E68936157CCE}" type="pres">
      <dgm:prSet presAssocID="{71E8AECE-3075-4DD0-AF1E-42BBC4FC6442}" presName="linear" presStyleCnt="0">
        <dgm:presLayoutVars>
          <dgm:animLvl val="lvl"/>
          <dgm:resizeHandles val="exact"/>
        </dgm:presLayoutVars>
      </dgm:prSet>
      <dgm:spPr/>
    </dgm:pt>
    <dgm:pt modelId="{5313B5FB-109A-4713-AA82-A44980D45896}" type="pres">
      <dgm:prSet presAssocID="{65F4B046-EBA0-4AA8-82C6-B854FFF205C2}" presName="parentText" presStyleLbl="node1" presStyleIdx="0" presStyleCnt="2">
        <dgm:presLayoutVars>
          <dgm:chMax val="0"/>
          <dgm:bulletEnabled val="1"/>
        </dgm:presLayoutVars>
      </dgm:prSet>
      <dgm:spPr/>
    </dgm:pt>
    <dgm:pt modelId="{6A99D562-A28E-4DD5-AA8B-9AB21D01BF87}" type="pres">
      <dgm:prSet presAssocID="{D3D90C18-17FF-4857-BE01-81CCDD5AC330}" presName="spacer" presStyleCnt="0"/>
      <dgm:spPr/>
    </dgm:pt>
    <dgm:pt modelId="{981D0835-2AA3-4EE8-8C27-7642C5206017}" type="pres">
      <dgm:prSet presAssocID="{994486AC-ACD5-45FA-AF18-9965368B08F9}" presName="parentText" presStyleLbl="node1" presStyleIdx="1" presStyleCnt="2">
        <dgm:presLayoutVars>
          <dgm:chMax val="0"/>
          <dgm:bulletEnabled val="1"/>
        </dgm:presLayoutVars>
      </dgm:prSet>
      <dgm:spPr/>
    </dgm:pt>
    <dgm:pt modelId="{F2F0E47A-9143-4540-9F16-B6B531CA7957}" type="pres">
      <dgm:prSet presAssocID="{994486AC-ACD5-45FA-AF18-9965368B08F9}" presName="childText" presStyleLbl="revTx" presStyleIdx="0" presStyleCnt="1">
        <dgm:presLayoutVars>
          <dgm:bulletEnabled val="1"/>
        </dgm:presLayoutVars>
      </dgm:prSet>
      <dgm:spPr/>
    </dgm:pt>
  </dgm:ptLst>
  <dgm:cxnLst>
    <dgm:cxn modelId="{6E467706-95AC-436D-9CC0-EC3897572CF0}" srcId="{71E8AECE-3075-4DD0-AF1E-42BBC4FC6442}" destId="{994486AC-ACD5-45FA-AF18-9965368B08F9}" srcOrd="1" destOrd="0" parTransId="{8FB8EEE6-38F0-40A7-8DB3-895DD7E16772}" sibTransId="{71974BD4-D1A2-4322-817C-AF70FC835031}"/>
    <dgm:cxn modelId="{EB085806-C729-49A6-B35C-6487FD769074}" srcId="{994486AC-ACD5-45FA-AF18-9965368B08F9}" destId="{C81DAFF3-993C-43D9-92E1-FE4B410EECEA}" srcOrd="2" destOrd="0" parTransId="{D6CEEBEC-BCE7-42FE-9E3F-F624C414DD17}" sibTransId="{836D2018-4E71-4D07-B1D4-CEF10805868E}"/>
    <dgm:cxn modelId="{988EFB09-1C0D-4A85-9282-416DA8D35E7C}" type="presOf" srcId="{372B7784-72EF-48D6-A69F-077569B4766B}" destId="{F2F0E47A-9143-4540-9F16-B6B531CA7957}" srcOrd="0" destOrd="0" presId="urn:microsoft.com/office/officeart/2005/8/layout/vList2"/>
    <dgm:cxn modelId="{53B0770F-FCA7-48F7-A551-A98EC6F3B429}" type="presOf" srcId="{454C089F-AFBC-4C06-B2F9-317CCC7C2C39}" destId="{F2F0E47A-9143-4540-9F16-B6B531CA7957}" srcOrd="0" destOrd="4" presId="urn:microsoft.com/office/officeart/2005/8/layout/vList2"/>
    <dgm:cxn modelId="{F3FD6E28-41B7-4C37-901A-8AED83B3AD5B}" srcId="{994486AC-ACD5-45FA-AF18-9965368B08F9}" destId="{454C089F-AFBC-4C06-B2F9-317CCC7C2C39}" srcOrd="4" destOrd="0" parTransId="{EEF2661F-1AE2-4756-BE82-38B63E3EC1B3}" sibTransId="{A6B7E44B-73E8-4960-AD1B-D214EC6B4695}"/>
    <dgm:cxn modelId="{7B31B83B-40A7-48E7-A252-9AD59C7AAA58}" type="presOf" srcId="{65F4B046-EBA0-4AA8-82C6-B854FFF205C2}" destId="{5313B5FB-109A-4713-AA82-A44980D45896}" srcOrd="0" destOrd="0" presId="urn:microsoft.com/office/officeart/2005/8/layout/vList2"/>
    <dgm:cxn modelId="{659D853C-2BB1-4D7A-A953-2F7F3418E3D9}" type="presOf" srcId="{7DD24932-4019-42C9-89C3-8236587A228F}" destId="{F2F0E47A-9143-4540-9F16-B6B531CA7957}" srcOrd="0" destOrd="3" presId="urn:microsoft.com/office/officeart/2005/8/layout/vList2"/>
    <dgm:cxn modelId="{B113F547-39B3-4DF7-BA1B-2F004C408C9B}" type="presOf" srcId="{994486AC-ACD5-45FA-AF18-9965368B08F9}" destId="{981D0835-2AA3-4EE8-8C27-7642C5206017}" srcOrd="0" destOrd="0" presId="urn:microsoft.com/office/officeart/2005/8/layout/vList2"/>
    <dgm:cxn modelId="{62D74774-2D1D-4CFC-832D-A4B170F34950}" srcId="{994486AC-ACD5-45FA-AF18-9965368B08F9}" destId="{7DD24932-4019-42C9-89C3-8236587A228F}" srcOrd="3" destOrd="0" parTransId="{BF5A44BB-736C-4935-872E-2E798A093BCF}" sibTransId="{0E59D7B8-9D7E-429E-B863-426C3322F4A1}"/>
    <dgm:cxn modelId="{D74A2A75-E374-4479-B81F-C4DF1D26D220}" srcId="{994486AC-ACD5-45FA-AF18-9965368B08F9}" destId="{372B7784-72EF-48D6-A69F-077569B4766B}" srcOrd="0" destOrd="0" parTransId="{A65A03B7-4DBB-4DE8-906E-F4CA575267C9}" sibTransId="{3B0552CC-BECE-4C9F-B915-76D89C1DDAE1}"/>
    <dgm:cxn modelId="{88870C88-EC04-47BB-BF51-F8D1F93B83E2}" type="presOf" srcId="{71E8AECE-3075-4DD0-AF1E-42BBC4FC6442}" destId="{371A0062-BE75-4F19-AC31-E68936157CCE}" srcOrd="0" destOrd="0" presId="urn:microsoft.com/office/officeart/2005/8/layout/vList2"/>
    <dgm:cxn modelId="{9CAE2E9F-D5E9-45F6-8079-6C1BA37DF1BC}" type="presOf" srcId="{C81DAFF3-993C-43D9-92E1-FE4B410EECEA}" destId="{F2F0E47A-9143-4540-9F16-B6B531CA7957}" srcOrd="0" destOrd="2" presId="urn:microsoft.com/office/officeart/2005/8/layout/vList2"/>
    <dgm:cxn modelId="{4D4BFDA9-6CC5-46BB-B735-CFBBB5443C23}" srcId="{71E8AECE-3075-4DD0-AF1E-42BBC4FC6442}" destId="{65F4B046-EBA0-4AA8-82C6-B854FFF205C2}" srcOrd="0" destOrd="0" parTransId="{6C85DF4E-5A42-452E-A1AC-AA42DF13B3CE}" sibTransId="{D3D90C18-17FF-4857-BE01-81CCDD5AC330}"/>
    <dgm:cxn modelId="{B20B92C5-EB26-4F0B-BAD5-2F84F4720498}" type="presOf" srcId="{C2ABA3E4-1B3F-4F0A-891B-1A688342785B}" destId="{F2F0E47A-9143-4540-9F16-B6B531CA7957}" srcOrd="0" destOrd="1" presId="urn:microsoft.com/office/officeart/2005/8/layout/vList2"/>
    <dgm:cxn modelId="{3798EBD2-26DD-4D16-8607-717DEC606147}" srcId="{994486AC-ACD5-45FA-AF18-9965368B08F9}" destId="{C2ABA3E4-1B3F-4F0A-891B-1A688342785B}" srcOrd="1" destOrd="0" parTransId="{F661FA95-5D54-402E-9264-86862CA49FC0}" sibTransId="{B66B8B49-2F30-46C3-AE0C-DBB3BC20ADE9}"/>
    <dgm:cxn modelId="{C27EE397-6D14-44FD-9600-DE77C372562D}" type="presParOf" srcId="{371A0062-BE75-4F19-AC31-E68936157CCE}" destId="{5313B5FB-109A-4713-AA82-A44980D45896}" srcOrd="0" destOrd="0" presId="urn:microsoft.com/office/officeart/2005/8/layout/vList2"/>
    <dgm:cxn modelId="{02A4B82F-8C52-4DA8-962A-6D3D539714A4}" type="presParOf" srcId="{371A0062-BE75-4F19-AC31-E68936157CCE}" destId="{6A99D562-A28E-4DD5-AA8B-9AB21D01BF87}" srcOrd="1" destOrd="0" presId="urn:microsoft.com/office/officeart/2005/8/layout/vList2"/>
    <dgm:cxn modelId="{48795C11-F87D-47EB-86DF-FD2A5751F433}" type="presParOf" srcId="{371A0062-BE75-4F19-AC31-E68936157CCE}" destId="{981D0835-2AA3-4EE8-8C27-7642C5206017}" srcOrd="2" destOrd="0" presId="urn:microsoft.com/office/officeart/2005/8/layout/vList2"/>
    <dgm:cxn modelId="{CBBDD59E-FDAB-4C73-A71A-BF854B9D892B}" type="presParOf" srcId="{371A0062-BE75-4F19-AC31-E68936157CCE}" destId="{F2F0E47A-9143-4540-9F16-B6B531CA795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3B5FB-109A-4713-AA82-A44980D45896}">
      <dsp:nvSpPr>
        <dsp:cNvPr id="0" name=""/>
        <dsp:cNvSpPr/>
      </dsp:nvSpPr>
      <dsp:spPr>
        <a:xfrm>
          <a:off x="0" y="94193"/>
          <a:ext cx="6263640" cy="13127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err="1"/>
            <a:t>Materiaal</a:t>
          </a:r>
          <a:r>
            <a:rPr lang="en-US" sz="3300" kern="1200" dirty="0"/>
            <a:t> </a:t>
          </a:r>
          <a:r>
            <a:rPr lang="en-US" sz="3300" kern="1200" dirty="0" err="1"/>
            <a:t>voor</a:t>
          </a:r>
          <a:r>
            <a:rPr lang="en-US" sz="3300" kern="1200" dirty="0"/>
            <a:t> </a:t>
          </a:r>
          <a:r>
            <a:rPr lang="en-US" sz="3300" kern="1200" dirty="0" err="1"/>
            <a:t>havo</a:t>
          </a:r>
          <a:r>
            <a:rPr lang="en-US" sz="3300" kern="1200" dirty="0"/>
            <a:t>/</a:t>
          </a:r>
          <a:r>
            <a:rPr lang="en-US" sz="3300" kern="1200" dirty="0" err="1"/>
            <a:t>vwo-onderbouw</a:t>
          </a:r>
          <a:r>
            <a:rPr lang="en-US" sz="3300" kern="1200" dirty="0"/>
            <a:t> en vmbo-4</a:t>
          </a:r>
        </a:p>
      </dsp:txBody>
      <dsp:txXfrm>
        <a:off x="64083" y="158276"/>
        <a:ext cx="6135474" cy="1184574"/>
      </dsp:txXfrm>
    </dsp:sp>
    <dsp:sp modelId="{981D0835-2AA3-4EE8-8C27-7642C5206017}">
      <dsp:nvSpPr>
        <dsp:cNvPr id="0" name=""/>
        <dsp:cNvSpPr/>
      </dsp:nvSpPr>
      <dsp:spPr>
        <a:xfrm>
          <a:off x="0" y="1501973"/>
          <a:ext cx="6263640" cy="1312740"/>
        </a:xfrm>
        <a:prstGeom prst="roundRect">
          <a:avLst/>
        </a:prstGeom>
        <a:solidFill>
          <a:schemeClr val="accent5">
            <a:hueOff val="1106248"/>
            <a:satOff val="12561"/>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err="1"/>
            <a:t>Leerdoelen</a:t>
          </a:r>
          <a:r>
            <a:rPr lang="en-US" sz="3300" kern="1200" dirty="0"/>
            <a:t> en </a:t>
          </a:r>
          <a:r>
            <a:rPr lang="en-US" sz="3300" kern="1200" dirty="0" err="1"/>
            <a:t>competenties</a:t>
          </a:r>
          <a:r>
            <a:rPr lang="en-US" sz="3300" kern="1200" dirty="0"/>
            <a:t> </a:t>
          </a:r>
        </a:p>
      </dsp:txBody>
      <dsp:txXfrm>
        <a:off x="64083" y="1566056"/>
        <a:ext cx="6135474" cy="1184574"/>
      </dsp:txXfrm>
    </dsp:sp>
    <dsp:sp modelId="{F2F0E47A-9143-4540-9F16-B6B531CA7957}">
      <dsp:nvSpPr>
        <dsp:cNvPr id="0" name=""/>
        <dsp:cNvSpPr/>
      </dsp:nvSpPr>
      <dsp:spPr>
        <a:xfrm>
          <a:off x="0" y="2814714"/>
          <a:ext cx="6263640" cy="2595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err="1"/>
            <a:t>Kritisch</a:t>
          </a:r>
          <a:r>
            <a:rPr lang="en-US" sz="2600" kern="1200" dirty="0"/>
            <a:t> </a:t>
          </a:r>
          <a:r>
            <a:rPr lang="en-US" sz="2600" kern="1200" dirty="0" err="1"/>
            <a:t>nadenken</a:t>
          </a:r>
          <a:endParaRPr lang="en-US" sz="2600" kern="1200" dirty="0"/>
        </a:p>
        <a:p>
          <a:pPr marL="228600" lvl="1" indent="-228600" algn="l" defTabSz="1155700">
            <a:lnSpc>
              <a:spcPct val="90000"/>
            </a:lnSpc>
            <a:spcBef>
              <a:spcPct val="0"/>
            </a:spcBef>
            <a:spcAft>
              <a:spcPct val="20000"/>
            </a:spcAft>
            <a:buChar char="•"/>
          </a:pPr>
          <a:r>
            <a:rPr lang="en-US" sz="2600" kern="1200" dirty="0" err="1"/>
            <a:t>Samenwerken</a:t>
          </a:r>
          <a:endParaRPr lang="en-US" sz="2600" kern="1200" dirty="0"/>
        </a:p>
        <a:p>
          <a:pPr marL="228600" lvl="1" indent="-228600" algn="l" defTabSz="1155700">
            <a:lnSpc>
              <a:spcPct val="90000"/>
            </a:lnSpc>
            <a:spcBef>
              <a:spcPct val="0"/>
            </a:spcBef>
            <a:spcAft>
              <a:spcPct val="20000"/>
            </a:spcAft>
            <a:buChar char="•"/>
          </a:pPr>
          <a:r>
            <a:rPr lang="en-US" sz="2600" kern="1200" dirty="0" err="1"/>
            <a:t>Onderzoekend</a:t>
          </a:r>
          <a:r>
            <a:rPr lang="en-US" sz="2600" kern="1200" dirty="0"/>
            <a:t> en </a:t>
          </a:r>
          <a:r>
            <a:rPr lang="en-US" sz="2600" kern="1200" dirty="0" err="1"/>
            <a:t>ontwerpend</a:t>
          </a:r>
          <a:r>
            <a:rPr lang="en-US" sz="2600" kern="1200" dirty="0"/>
            <a:t> </a:t>
          </a:r>
          <a:r>
            <a:rPr lang="en-US" sz="2600" kern="1200" dirty="0" err="1"/>
            <a:t>leren</a:t>
          </a:r>
          <a:endParaRPr lang="en-US" sz="2600" kern="1200" dirty="0"/>
        </a:p>
        <a:p>
          <a:pPr marL="228600" lvl="1" indent="-228600" algn="l" defTabSz="1155700">
            <a:lnSpc>
              <a:spcPct val="90000"/>
            </a:lnSpc>
            <a:spcBef>
              <a:spcPct val="0"/>
            </a:spcBef>
            <a:spcAft>
              <a:spcPct val="20000"/>
            </a:spcAft>
            <a:buChar char="•"/>
          </a:pPr>
          <a:r>
            <a:rPr lang="en-US" sz="2600" kern="1200" dirty="0" err="1"/>
            <a:t>Bewustwording</a:t>
          </a:r>
          <a:r>
            <a:rPr lang="en-US" sz="2600" kern="1200" dirty="0"/>
            <a:t> van </a:t>
          </a:r>
          <a:r>
            <a:rPr lang="en-US" sz="2600" kern="1200" dirty="0" err="1"/>
            <a:t>duurzaamheid</a:t>
          </a:r>
          <a:r>
            <a:rPr lang="en-US" sz="2600" kern="1200" dirty="0"/>
            <a:t> </a:t>
          </a:r>
          <a:r>
            <a:rPr lang="en-US" sz="2600" kern="1200" dirty="0" err="1"/>
            <a:t>principes</a:t>
          </a:r>
          <a:endParaRPr lang="en-US" sz="2600" kern="1200" dirty="0"/>
        </a:p>
        <a:p>
          <a:pPr marL="228600" lvl="1" indent="-228600" algn="l" defTabSz="1155700">
            <a:lnSpc>
              <a:spcPct val="90000"/>
            </a:lnSpc>
            <a:spcBef>
              <a:spcPct val="0"/>
            </a:spcBef>
            <a:spcAft>
              <a:spcPct val="20000"/>
            </a:spcAft>
            <a:buChar char="•"/>
          </a:pPr>
          <a:r>
            <a:rPr lang="en-US" sz="2600" kern="1200" dirty="0" err="1"/>
            <a:t>Bewustwording</a:t>
          </a:r>
          <a:r>
            <a:rPr lang="en-US" sz="2600" kern="1200" dirty="0"/>
            <a:t> </a:t>
          </a:r>
          <a:r>
            <a:rPr lang="en-US" sz="2600" kern="1200" dirty="0" err="1"/>
            <a:t>genialiteit</a:t>
          </a:r>
          <a:r>
            <a:rPr lang="en-US" sz="2600" kern="1200" dirty="0"/>
            <a:t> </a:t>
          </a:r>
          <a:r>
            <a:rPr lang="en-US" sz="2600" kern="1200" dirty="0" err="1"/>
            <a:t>natuur</a:t>
          </a:r>
          <a:r>
            <a:rPr lang="en-US" sz="2600" kern="1200" dirty="0"/>
            <a:t> </a:t>
          </a:r>
        </a:p>
      </dsp:txBody>
      <dsp:txXfrm>
        <a:off x="0" y="2814714"/>
        <a:ext cx="6263640" cy="25957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8E2CC-8857-4248-A65B-8AF3CED31A1E}" type="datetimeFigureOut">
              <a:rPr lang="en-US" smtClean="0"/>
              <a:t>24-Sep-21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0C919-022B-4E89-AEBD-BDF3B7627879}" type="slidenum">
              <a:rPr lang="en-US" smtClean="0"/>
              <a:t>‹#›</a:t>
            </a:fld>
            <a:endParaRPr lang="en-US"/>
          </a:p>
        </p:txBody>
      </p:sp>
    </p:spTree>
    <p:extLst>
      <p:ext uri="{BB962C8B-B14F-4D97-AF65-F5344CB8AC3E}">
        <p14:creationId xmlns:p14="http://schemas.microsoft.com/office/powerpoint/2010/main" val="3008405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sknature.org/strategy/water-vapor-harvest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sknature.org/strategy/water-vapor-harvest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sknature.org/strategy/flippers-provide-lift-reduce-dra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sknature.org/strategy/flippers-provide-lift-reduce-dra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l.wikipedia.org/wiki/Feromoon" TargetMode="External"/><Relationship Id="rId7" Type="http://schemas.openxmlformats.org/officeDocument/2006/relationships/hyperlink" Target="https://nl.wikipedia.org/wiki/Antenne_(insect)"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nl.wikipedia.org/wiki/Insecten" TargetMode="External"/><Relationship Id="rId5" Type="http://schemas.openxmlformats.org/officeDocument/2006/relationships/hyperlink" Target="https://nl.wikipedia.org/wiki/Gewone_wesp" TargetMode="External"/><Relationship Id="rId4" Type="http://schemas.openxmlformats.org/officeDocument/2006/relationships/hyperlink" Target="https://nl.wikipedia.org/wiki/Bijen"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l.wikipedia.org/wiki/Zwermintelligenti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l.wikipedia.org/wiki/Kompastermie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duurzamelifestyle.com/15-praktijkvoorbeelden-van-biomimicry/"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biomimicrynl.org/wat-is-biomimicry.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FBUpnG1G4yQ"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nl.wikipedia.org/wiki/Knipvlie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nl.wikipedia.org/wiki/Reflex_(biologie)"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iMtXqTmfta0"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biomimicrynl.org/wat-is-biomimicry.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nl.wikipedia.org/wiki/Economisch_systeem"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nl.wikipedia.org/wiki/Kringloopeconomie" TargetMode="External"/><Relationship Id="rId5" Type="http://schemas.openxmlformats.org/officeDocument/2006/relationships/hyperlink" Target="https://nl.wikipedia.org/wiki/Grondstof" TargetMode="External"/><Relationship Id="rId4" Type="http://schemas.openxmlformats.org/officeDocument/2006/relationships/hyperlink" Target="https://nl.wikipedia.org/wiki/Industrie"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oogstkaart.nl/"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dirt.asla.org/2016/10/18/the-factory-as-forest/" TargetMode="External"/><Relationship Id="rId5" Type="http://schemas.openxmlformats.org/officeDocument/2006/relationships/hyperlink" Target="http://www.interface.com/EU/nl-NL/about/index/Mission-Zero-nl_NL" TargetMode="External"/><Relationship Id="rId4" Type="http://schemas.openxmlformats.org/officeDocument/2006/relationships/hyperlink" Target="https://www.interface.com/US/en-US/campaign/climate-take-back/Climate-Take-Back"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bedrock.nl/duurzaamheid-goed-regeneratie-beter/"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biomimicry.net/the-buzz/resources/designlens-lifes-principle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ivescience.com/47307-how-geckos-stick-and-unstick-feet.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nterface.com/EU/nl-NL/about/modulair-systeem/TacTiles-nl_N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sknature.org/idea/mosquito-inspired-microneedl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Wie in de </a:t>
            </a:r>
            <a:r>
              <a:rPr lang="en-US" dirty="0" err="1"/>
              <a:t>zaal</a:t>
            </a:r>
            <a:endParaRPr lang="en-US" dirty="0"/>
          </a:p>
          <a:p>
            <a:r>
              <a:rPr lang="en-US" dirty="0" err="1"/>
              <a:t>Waarom</a:t>
            </a:r>
            <a:r>
              <a:rPr lang="en-US" dirty="0"/>
              <a:t> </a:t>
            </a:r>
            <a:r>
              <a:rPr lang="en-US" dirty="0" err="1"/>
              <a:t>deze</a:t>
            </a:r>
            <a:r>
              <a:rPr lang="en-US" dirty="0"/>
              <a:t> workshop </a:t>
            </a:r>
            <a:r>
              <a:rPr lang="en-US" dirty="0" err="1"/>
              <a:t>gekozen</a:t>
            </a:r>
            <a:r>
              <a:rPr lang="en-US" dirty="0"/>
              <a:t>?</a:t>
            </a:r>
          </a:p>
          <a:p>
            <a:r>
              <a:rPr lang="en-US" dirty="0"/>
              <a:t>Al </a:t>
            </a:r>
            <a:r>
              <a:rPr lang="en-US" dirty="0" err="1"/>
              <a:t>bekend</a:t>
            </a:r>
            <a:r>
              <a:rPr lang="en-US" dirty="0"/>
              <a:t> met biomimicry/</a:t>
            </a:r>
            <a:r>
              <a:rPr lang="en-US" dirty="0" err="1"/>
              <a:t>deze</a:t>
            </a:r>
            <a:r>
              <a:rPr lang="en-US" dirty="0"/>
              <a:t> workshop? </a:t>
            </a:r>
          </a:p>
          <a:p>
            <a:endParaRPr lang="en-US" dirty="0"/>
          </a:p>
        </p:txBody>
      </p:sp>
      <p:sp>
        <p:nvSpPr>
          <p:cNvPr id="4" name="Tijdelijke aanduiding voor dianummer 3"/>
          <p:cNvSpPr>
            <a:spLocks noGrp="1"/>
          </p:cNvSpPr>
          <p:nvPr>
            <p:ph type="sldNum" sz="quarter" idx="5"/>
          </p:nvPr>
        </p:nvSpPr>
        <p:spPr/>
        <p:txBody>
          <a:bodyPr/>
          <a:lstStyle/>
          <a:p>
            <a:fld id="{FE80C919-022B-4E89-AEBD-BDF3B7627879}" type="slidenum">
              <a:rPr lang="en-US" smtClean="0"/>
              <a:t>1</a:t>
            </a:fld>
            <a:endParaRPr lang="en-US"/>
          </a:p>
        </p:txBody>
      </p:sp>
    </p:spTree>
    <p:extLst>
      <p:ext uri="{BB962C8B-B14F-4D97-AF65-F5344CB8AC3E}">
        <p14:creationId xmlns:p14="http://schemas.microsoft.com/office/powerpoint/2010/main" val="3953483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Voorbeeld</a:t>
            </a:r>
            <a:r>
              <a:rPr lang="en-US" dirty="0"/>
              <a:t>: </a:t>
            </a:r>
            <a:r>
              <a:rPr lang="en-US" dirty="0" err="1"/>
              <a:t>Zwartlijven</a:t>
            </a:r>
            <a:r>
              <a:rPr lang="en-US" dirty="0"/>
              <a:t> (</a:t>
            </a:r>
            <a:r>
              <a:rPr lang="en-US" dirty="0" err="1"/>
              <a:t>kevers</a:t>
            </a:r>
            <a:r>
              <a:rPr lang="en-US" dirty="0"/>
              <a:t>)</a:t>
            </a:r>
          </a:p>
        </p:txBody>
      </p:sp>
      <p:sp>
        <p:nvSpPr>
          <p:cNvPr id="4" name="Slide Number Placeholder 3"/>
          <p:cNvSpPr>
            <a:spLocks noGrp="1"/>
          </p:cNvSpPr>
          <p:nvPr>
            <p:ph type="sldNum" sz="quarter" idx="5"/>
          </p:nvPr>
        </p:nvSpPr>
        <p:spPr/>
        <p:txBody>
          <a:bodyPr/>
          <a:lstStyle/>
          <a:p>
            <a:fld id="{FE80C919-022B-4E89-AEBD-BDF3B7627879}" type="slidenum">
              <a:rPr lang="en-US" smtClean="0"/>
              <a:t>10</a:t>
            </a:fld>
            <a:endParaRPr lang="en-US"/>
          </a:p>
        </p:txBody>
      </p:sp>
    </p:spTree>
    <p:extLst>
      <p:ext uri="{BB962C8B-B14F-4D97-AF65-F5344CB8AC3E}">
        <p14:creationId xmlns:p14="http://schemas.microsoft.com/office/powerpoint/2010/main" val="353027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Zwartlijven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familie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kevers</a:t>
            </a:r>
            <a:r>
              <a:rPr lang="en-US" sz="1200" b="0" i="0" kern="1200" dirty="0">
                <a:solidFill>
                  <a:schemeClr val="tx1"/>
                </a:solidFill>
                <a:effectLst/>
                <a:latin typeface="+mn-lt"/>
                <a:ea typeface="+mn-ea"/>
                <a:cs typeface="+mn-cs"/>
              </a:rPr>
              <a:t>) van de </a:t>
            </a:r>
            <a:r>
              <a:rPr lang="en-US" sz="1200" b="0" i="0" kern="1200" dirty="0" err="1">
                <a:solidFill>
                  <a:schemeClr val="tx1"/>
                </a:solidFill>
                <a:effectLst/>
                <a:latin typeface="+mn-lt"/>
                <a:ea typeface="+mn-ea"/>
                <a:cs typeface="+mn-cs"/>
              </a:rPr>
              <a:t>Namibische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woestijn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leven</a:t>
            </a:r>
            <a:r>
              <a:rPr lang="en-US" sz="1200" b="0" i="0" kern="1200" dirty="0">
                <a:solidFill>
                  <a:schemeClr val="tx1"/>
                </a:solidFill>
                <a:effectLst/>
                <a:latin typeface="+mn-lt"/>
                <a:ea typeface="+mn-ea"/>
                <a:cs typeface="+mn-cs"/>
              </a:rPr>
              <a:t> in </a:t>
            </a:r>
            <a:r>
              <a:rPr lang="en-US" sz="1200" b="0" i="0" kern="1200" dirty="0" err="1">
                <a:solidFill>
                  <a:schemeClr val="tx1"/>
                </a:solidFill>
                <a:effectLst/>
                <a:latin typeface="+mn-lt"/>
                <a:ea typeface="+mn-ea"/>
                <a:cs typeface="+mn-cs"/>
              </a:rPr>
              <a:t>een</a:t>
            </a:r>
            <a:r>
              <a:rPr lang="en-US" sz="1200" b="0" i="0" kern="1200" dirty="0">
                <a:solidFill>
                  <a:schemeClr val="tx1"/>
                </a:solidFill>
                <a:effectLst/>
                <a:latin typeface="+mn-lt"/>
                <a:ea typeface="+mn-ea"/>
                <a:cs typeface="+mn-cs"/>
              </a:rPr>
              <a:t> van de </a:t>
            </a:r>
            <a:r>
              <a:rPr lang="en-US" sz="1200" b="0" i="0" kern="1200" dirty="0" err="1">
                <a:solidFill>
                  <a:schemeClr val="tx1"/>
                </a:solidFill>
                <a:effectLst/>
                <a:latin typeface="+mn-lt"/>
                <a:ea typeface="+mn-ea"/>
                <a:cs typeface="+mn-cs"/>
              </a:rPr>
              <a:t>droogste</a:t>
            </a:r>
            <a:r>
              <a:rPr lang="en-US" sz="1200" b="0" i="0" kern="1200" dirty="0">
                <a:solidFill>
                  <a:schemeClr val="tx1"/>
                </a:solidFill>
                <a:effectLst/>
                <a:latin typeface="+mn-lt"/>
                <a:ea typeface="+mn-ea"/>
                <a:cs typeface="+mn-cs"/>
              </a:rPr>
              <a:t> habitats van de </a:t>
            </a:r>
            <a:r>
              <a:rPr lang="en-US" sz="1200" b="0" i="0" kern="1200" dirty="0" err="1">
                <a:solidFill>
                  <a:schemeClr val="tx1"/>
                </a:solidFill>
                <a:effectLst/>
                <a:latin typeface="+mn-lt"/>
                <a:ea typeface="+mn-ea"/>
                <a:cs typeface="+mn-cs"/>
              </a:rPr>
              <a:t>wereld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Toch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kunnen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sommige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keversoorten</a:t>
            </a:r>
            <a:r>
              <a:rPr lang="en-US" sz="1200" b="0" i="0" kern="1200" dirty="0">
                <a:solidFill>
                  <a:schemeClr val="tx1"/>
                </a:solidFill>
                <a:effectLst/>
                <a:latin typeface="+mn-lt"/>
                <a:ea typeface="+mn-ea"/>
                <a:cs typeface="+mn-cs"/>
              </a:rPr>
              <a:t> water </a:t>
            </a:r>
            <a:r>
              <a:rPr lang="en-US" sz="1200" b="0" i="0" kern="1200" dirty="0" err="1">
                <a:solidFill>
                  <a:schemeClr val="tx1"/>
                </a:solidFill>
                <a:effectLst/>
                <a:latin typeface="+mn-lt"/>
                <a:ea typeface="+mn-ea"/>
                <a:cs typeface="+mn-cs"/>
              </a:rPr>
              <a:t>verkrijgen</a:t>
            </a:r>
            <a:r>
              <a:rPr lang="en-US" sz="1200" b="0" i="0" kern="1200" dirty="0">
                <a:solidFill>
                  <a:schemeClr val="tx1"/>
                </a:solidFill>
                <a:effectLst/>
                <a:latin typeface="+mn-lt"/>
                <a:ea typeface="+mn-ea"/>
                <a:cs typeface="+mn-cs"/>
              </a:rPr>
              <a:t> door het </a:t>
            </a:r>
            <a:r>
              <a:rPr lang="en-US" sz="1200" b="0" i="0" kern="1200" dirty="0" err="1">
                <a:solidFill>
                  <a:schemeClr val="tx1"/>
                </a:solidFill>
                <a:effectLst/>
                <a:latin typeface="+mn-lt"/>
                <a:ea typeface="+mn-ea"/>
                <a:cs typeface="+mn-cs"/>
              </a:rPr>
              <a:t>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onttrekken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uit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dauw</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mist van de </a:t>
            </a:r>
            <a:r>
              <a:rPr lang="en-US" sz="1200" b="0" i="0" kern="1200" dirty="0" err="1">
                <a:solidFill>
                  <a:schemeClr val="tx1"/>
                </a:solidFill>
                <a:effectLst/>
                <a:latin typeface="+mn-lt"/>
                <a:ea typeface="+mn-ea"/>
                <a:cs typeface="+mn-cs"/>
              </a:rPr>
              <a:t>oceaan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doen</a:t>
            </a:r>
            <a:r>
              <a:rPr lang="en-US" sz="1200" b="0" i="0" kern="1200" dirty="0">
                <a:solidFill>
                  <a:schemeClr val="tx1"/>
                </a:solidFill>
                <a:effectLst/>
                <a:latin typeface="+mn-lt"/>
                <a:ea typeface="+mn-ea"/>
                <a:cs typeface="+mn-cs"/>
              </a:rPr>
              <a:t> ze door </a:t>
            </a:r>
            <a:r>
              <a:rPr lang="en-US" sz="1200" b="0" i="0" kern="1200" dirty="0" err="1">
                <a:solidFill>
                  <a:schemeClr val="tx1"/>
                </a:solidFill>
                <a:effectLst/>
                <a:latin typeface="+mn-lt"/>
                <a:ea typeface="+mn-ea"/>
                <a:cs typeface="+mn-cs"/>
              </a:rPr>
              <a:t>gebruik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maken</a:t>
            </a:r>
            <a:r>
              <a:rPr lang="en-US" sz="1200" b="0" i="0" kern="1200" dirty="0">
                <a:solidFill>
                  <a:schemeClr val="tx1"/>
                </a:solidFill>
                <a:effectLst/>
                <a:latin typeface="+mn-lt"/>
                <a:ea typeface="+mn-ea"/>
                <a:cs typeface="+mn-cs"/>
              </a:rPr>
              <a:t> van de </a:t>
            </a:r>
            <a:r>
              <a:rPr lang="en-US" sz="1200" b="0" i="0" kern="1200" dirty="0" err="1">
                <a:solidFill>
                  <a:schemeClr val="tx1"/>
                </a:solidFill>
                <a:effectLst/>
                <a:latin typeface="+mn-lt"/>
                <a:ea typeface="+mn-ea"/>
                <a:cs typeface="+mn-cs"/>
              </a:rPr>
              <a:t>structuur</a:t>
            </a:r>
            <a:r>
              <a:rPr lang="en-US" sz="1200" b="0" i="0" kern="1200" dirty="0">
                <a:solidFill>
                  <a:schemeClr val="tx1"/>
                </a:solidFill>
                <a:effectLst/>
                <a:latin typeface="+mn-lt"/>
                <a:ea typeface="+mn-ea"/>
                <a:cs typeface="+mn-cs"/>
              </a:rPr>
              <a:t> van </a:t>
            </a:r>
            <a:r>
              <a:rPr lang="en-US" sz="1200" b="0" i="0" kern="1200" dirty="0" err="1">
                <a:solidFill>
                  <a:schemeClr val="tx1"/>
                </a:solidFill>
                <a:effectLst/>
                <a:latin typeface="+mn-lt"/>
                <a:ea typeface="+mn-ea"/>
                <a:cs typeface="+mn-cs"/>
              </a:rPr>
              <a:t>hun</a:t>
            </a:r>
            <a:r>
              <a:rPr lang="en-US" sz="1200" b="0" i="0" kern="1200" dirty="0">
                <a:solidFill>
                  <a:schemeClr val="tx1"/>
                </a:solidFill>
                <a:effectLst/>
                <a:latin typeface="+mn-lt"/>
                <a:ea typeface="+mn-ea"/>
                <a:cs typeface="+mn-cs"/>
              </a:rPr>
              <a:t> eigen </a:t>
            </a:r>
            <a:r>
              <a:rPr lang="en-US" sz="1200" b="0" i="0" kern="1200" dirty="0" err="1">
                <a:solidFill>
                  <a:schemeClr val="tx1"/>
                </a:solidFill>
                <a:effectLst/>
                <a:latin typeface="+mn-lt"/>
                <a:ea typeface="+mn-ea"/>
                <a:cs typeface="+mn-cs"/>
              </a:rPr>
              <a:t>lichaam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Bulten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gleuven</a:t>
            </a:r>
            <a:r>
              <a:rPr lang="en-US" sz="1200" b="0" i="0" kern="1200" dirty="0">
                <a:solidFill>
                  <a:schemeClr val="tx1"/>
                </a:solidFill>
                <a:effectLst/>
                <a:latin typeface="+mn-lt"/>
                <a:ea typeface="+mn-ea"/>
                <a:cs typeface="+mn-cs"/>
              </a:rPr>
              <a:t> op micro-</a:t>
            </a:r>
            <a:r>
              <a:rPr lang="en-US" sz="1200" b="0" i="0" kern="1200" dirty="0" err="1">
                <a:solidFill>
                  <a:schemeClr val="tx1"/>
                </a:solidFill>
                <a:effectLst/>
                <a:latin typeface="+mn-lt"/>
                <a:ea typeface="+mn-ea"/>
                <a:cs typeface="+mn-cs"/>
              </a:rPr>
              <a:t>niveau</a:t>
            </a:r>
            <a:r>
              <a:rPr lang="en-US" sz="1200" b="0" i="0" kern="1200" dirty="0">
                <a:solidFill>
                  <a:schemeClr val="tx1"/>
                </a:solidFill>
                <a:effectLst/>
                <a:latin typeface="+mn-lt"/>
                <a:ea typeface="+mn-ea"/>
                <a:cs typeface="+mn-cs"/>
              </a:rPr>
              <a:t> op de </a:t>
            </a:r>
            <a:r>
              <a:rPr lang="en-US" sz="1200" b="0" i="0" kern="1200" dirty="0" err="1">
                <a:solidFill>
                  <a:schemeClr val="tx1"/>
                </a:solidFill>
                <a:effectLst/>
                <a:latin typeface="+mn-lt"/>
                <a:ea typeface="+mn-ea"/>
                <a:cs typeface="+mn-cs"/>
              </a:rPr>
              <a:t>vleugels</a:t>
            </a:r>
            <a:r>
              <a:rPr lang="en-US" sz="1200" b="0" i="0" kern="1200" dirty="0">
                <a:solidFill>
                  <a:schemeClr val="tx1"/>
                </a:solidFill>
                <a:effectLst/>
                <a:latin typeface="+mn-lt"/>
                <a:ea typeface="+mn-ea"/>
                <a:cs typeface="+mn-cs"/>
              </a:rPr>
              <a:t> van de </a:t>
            </a:r>
            <a:r>
              <a:rPr lang="en-US" sz="1200" b="0" i="0" kern="1200" dirty="0" err="1">
                <a:solidFill>
                  <a:schemeClr val="tx1"/>
                </a:solidFill>
                <a:effectLst/>
                <a:latin typeface="+mn-lt"/>
                <a:ea typeface="+mn-ea"/>
                <a:cs typeface="+mn-cs"/>
              </a:rPr>
              <a:t>kever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zorgen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ervoor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dat</a:t>
            </a:r>
            <a:r>
              <a:rPr lang="en-US" sz="1200" b="0" i="0" kern="1200" dirty="0">
                <a:solidFill>
                  <a:schemeClr val="tx1"/>
                </a:solidFill>
                <a:effectLst/>
                <a:latin typeface="+mn-lt"/>
                <a:ea typeface="+mn-ea"/>
                <a:cs typeface="+mn-cs"/>
              </a:rPr>
              <a:t> het water </a:t>
            </a:r>
            <a:r>
              <a:rPr lang="en-US" sz="1200" b="0" i="0" kern="1200" dirty="0" err="1">
                <a:solidFill>
                  <a:schemeClr val="tx1"/>
                </a:solidFill>
                <a:effectLst/>
                <a:latin typeface="+mn-lt"/>
                <a:ea typeface="+mn-ea"/>
                <a:cs typeface="+mn-cs"/>
              </a:rPr>
              <a:t>condenseert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zich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naar</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mond</a:t>
            </a:r>
            <a:r>
              <a:rPr lang="en-US" sz="1200" b="0" i="0" kern="1200" dirty="0">
                <a:solidFill>
                  <a:schemeClr val="tx1"/>
                </a:solidFill>
                <a:effectLst/>
                <a:latin typeface="+mn-lt"/>
                <a:ea typeface="+mn-ea"/>
                <a:cs typeface="+mn-cs"/>
              </a:rPr>
              <a:t> van de </a:t>
            </a:r>
            <a:r>
              <a:rPr lang="en-US" sz="1200" b="0" i="0" kern="1200" dirty="0" err="1">
                <a:solidFill>
                  <a:schemeClr val="tx1"/>
                </a:solidFill>
                <a:effectLst/>
                <a:latin typeface="+mn-lt"/>
                <a:ea typeface="+mn-ea"/>
                <a:cs typeface="+mn-cs"/>
              </a:rPr>
              <a:t>kever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begeeft</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kever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maakt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ook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gebruik</a:t>
            </a:r>
            <a:r>
              <a:rPr lang="en-US" sz="1200" b="0" i="0" kern="1200" dirty="0">
                <a:solidFill>
                  <a:schemeClr val="tx1"/>
                </a:solidFill>
                <a:effectLst/>
                <a:latin typeface="+mn-lt"/>
                <a:ea typeface="+mn-ea"/>
                <a:cs typeface="+mn-cs"/>
              </a:rPr>
              <a:t> van het </a:t>
            </a:r>
            <a:r>
              <a:rPr lang="en-US" sz="1200" b="0" i="0" kern="1200" dirty="0" err="1">
                <a:solidFill>
                  <a:schemeClr val="tx1"/>
                </a:solidFill>
                <a:effectLst/>
                <a:latin typeface="+mn-lt"/>
                <a:ea typeface="+mn-ea"/>
                <a:cs typeface="+mn-cs"/>
              </a:rPr>
              <a:t>afwisselen</a:t>
            </a:r>
            <a:r>
              <a:rPr lang="en-US" sz="1200" b="0" i="0" kern="1200" dirty="0">
                <a:solidFill>
                  <a:schemeClr val="tx1"/>
                </a:solidFill>
                <a:effectLst/>
                <a:latin typeface="+mn-lt"/>
                <a:ea typeface="+mn-ea"/>
                <a:cs typeface="+mn-cs"/>
              </a:rPr>
              <a:t> van </a:t>
            </a:r>
            <a:r>
              <a:rPr lang="en-US" sz="1200" b="0" i="0" kern="1200" dirty="0" err="1">
                <a:solidFill>
                  <a:schemeClr val="tx1"/>
                </a:solidFill>
                <a:effectLst/>
                <a:latin typeface="+mn-lt"/>
                <a:ea typeface="+mn-ea"/>
                <a:cs typeface="+mn-cs"/>
              </a:rPr>
              <a:t>hydrofiele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hydrofobe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gebieden</a:t>
            </a:r>
            <a:r>
              <a:rPr lang="en-US" sz="1200" b="0" i="0" kern="1200" dirty="0">
                <a:solidFill>
                  <a:schemeClr val="tx1"/>
                </a:solidFill>
                <a:effectLst/>
                <a:latin typeface="+mn-lt"/>
                <a:ea typeface="+mn-ea"/>
                <a:cs typeface="+mn-cs"/>
              </a:rPr>
              <a:t> op het </a:t>
            </a:r>
            <a:r>
              <a:rPr lang="en-US" sz="1200" b="0" i="0" kern="1200" dirty="0" err="1">
                <a:solidFill>
                  <a:schemeClr val="tx1"/>
                </a:solidFill>
                <a:effectLst/>
                <a:latin typeface="+mn-lt"/>
                <a:ea typeface="+mn-ea"/>
                <a:cs typeface="+mn-cs"/>
              </a:rPr>
              <a:t>lichaam</a:t>
            </a:r>
            <a:r>
              <a:rPr lang="en-US" sz="1200" b="0" i="0" kern="1200" dirty="0">
                <a:solidFill>
                  <a:schemeClr val="tx1"/>
                </a:solidFill>
                <a:effectLst/>
                <a:latin typeface="+mn-lt"/>
                <a:ea typeface="+mn-ea"/>
                <a:cs typeface="+mn-cs"/>
              </a:rPr>
              <a:t> om het water de </a:t>
            </a:r>
            <a:r>
              <a:rPr lang="en-US" sz="1200" b="0" i="0" kern="1200" dirty="0" err="1">
                <a:solidFill>
                  <a:schemeClr val="tx1"/>
                </a:solidFill>
                <a:effectLst/>
                <a:latin typeface="+mn-lt"/>
                <a:ea typeface="+mn-ea"/>
                <a:cs typeface="+mn-cs"/>
              </a:rPr>
              <a:t>juiste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kant</a:t>
            </a:r>
            <a:r>
              <a:rPr lang="en-US" sz="1200" b="0" i="0" kern="1200" dirty="0">
                <a:solidFill>
                  <a:schemeClr val="tx1"/>
                </a:solidFill>
                <a:effectLst/>
                <a:latin typeface="+mn-lt"/>
                <a:ea typeface="+mn-ea"/>
                <a:cs typeface="+mn-cs"/>
              </a:rPr>
              <a:t> op </a:t>
            </a:r>
            <a:r>
              <a:rPr lang="en-US" sz="1200" b="0" i="0" kern="1200" dirty="0" err="1">
                <a:solidFill>
                  <a:schemeClr val="tx1"/>
                </a:solidFill>
                <a:effectLst/>
                <a:latin typeface="+mn-lt"/>
                <a:ea typeface="+mn-ea"/>
                <a:cs typeface="+mn-cs"/>
              </a:rPr>
              <a:t>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sturen</a:t>
            </a:r>
            <a:r>
              <a:rPr lang="en-US" sz="1200" b="0" i="0" kern="1200" dirty="0">
                <a:solidFill>
                  <a:schemeClr val="tx1"/>
                </a:solidFill>
                <a:effectLst/>
                <a:latin typeface="+mn-lt"/>
                <a:ea typeface="+mn-ea"/>
                <a:cs typeface="+mn-cs"/>
              </a:rPr>
              <a:t>. Ook </a:t>
            </a:r>
            <a:r>
              <a:rPr lang="en-US" sz="1200" b="0" i="0" kern="1200" dirty="0" err="1">
                <a:solidFill>
                  <a:schemeClr val="tx1"/>
                </a:solidFill>
                <a:effectLst/>
                <a:latin typeface="+mn-lt"/>
                <a:ea typeface="+mn-ea"/>
                <a:cs typeface="+mn-cs"/>
              </a:rPr>
              <a:t>versterken</a:t>
            </a:r>
            <a:r>
              <a:rPr lang="en-US" sz="1200" b="0" i="0" kern="1200" dirty="0">
                <a:solidFill>
                  <a:schemeClr val="tx1"/>
                </a:solidFill>
                <a:effectLst/>
                <a:latin typeface="+mn-lt"/>
                <a:ea typeface="+mn-ea"/>
                <a:cs typeface="+mn-cs"/>
              </a:rPr>
              <a:t> ze het effect door </a:t>
            </a:r>
            <a:r>
              <a:rPr lang="en-US" sz="1200" b="0" i="0" kern="1200" dirty="0" err="1">
                <a:solidFill>
                  <a:schemeClr val="tx1"/>
                </a:solidFill>
                <a:effectLst/>
                <a:latin typeface="+mn-lt"/>
                <a:ea typeface="+mn-ea"/>
                <a:cs typeface="+mn-cs"/>
              </a:rPr>
              <a:t>hun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achterste</a:t>
            </a:r>
            <a:r>
              <a:rPr lang="en-US" sz="1200" b="0" i="0" kern="1200" dirty="0">
                <a:solidFill>
                  <a:schemeClr val="tx1"/>
                </a:solidFill>
                <a:effectLst/>
                <a:latin typeface="+mn-lt"/>
                <a:ea typeface="+mn-ea"/>
                <a:cs typeface="+mn-cs"/>
              </a:rPr>
              <a:t> in de </a:t>
            </a:r>
            <a:r>
              <a:rPr lang="en-US" sz="1200" b="0" i="0" kern="1200" dirty="0" err="1">
                <a:solidFill>
                  <a:schemeClr val="tx1"/>
                </a:solidFill>
                <a:effectLst/>
                <a:latin typeface="+mn-lt"/>
                <a:ea typeface="+mn-ea"/>
                <a:cs typeface="+mn-cs"/>
              </a:rPr>
              <a:t>mistige</a:t>
            </a:r>
            <a:r>
              <a:rPr lang="en-US" sz="1200" b="0" i="0" kern="1200" dirty="0">
                <a:solidFill>
                  <a:schemeClr val="tx1"/>
                </a:solidFill>
                <a:effectLst/>
                <a:latin typeface="+mn-lt"/>
                <a:ea typeface="+mn-ea"/>
                <a:cs typeface="+mn-cs"/>
              </a:rPr>
              <a:t> wind </a:t>
            </a:r>
            <a:r>
              <a:rPr lang="en-US" sz="1200" b="0" i="0" kern="1200" dirty="0" err="1">
                <a:solidFill>
                  <a:schemeClr val="tx1"/>
                </a:solidFill>
                <a:effectLst/>
                <a:latin typeface="+mn-lt"/>
                <a:ea typeface="+mn-ea"/>
                <a:cs typeface="+mn-cs"/>
              </a:rPr>
              <a:t>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steken</a:t>
            </a:r>
            <a:r>
              <a:rPr lang="en-US" sz="1200" b="0" i="0" kern="1200" dirty="0">
                <a:solidFill>
                  <a:schemeClr val="tx1"/>
                </a:solidFill>
                <a:effectLst/>
                <a:latin typeface="+mn-lt"/>
                <a:ea typeface="+mn-ea"/>
                <a:cs typeface="+mn-cs"/>
              </a:rPr>
              <a:t>. </a:t>
            </a:r>
          </a:p>
          <a:p>
            <a:r>
              <a:rPr lang="en-US" dirty="0">
                <a:hlinkClick r:id="rId3"/>
              </a:rPr>
              <a:t>https://asknature.org/strategy/water-vapor-harvesting/</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11</a:t>
            </a:fld>
            <a:endParaRPr lang="en-US"/>
          </a:p>
        </p:txBody>
      </p:sp>
    </p:spTree>
    <p:extLst>
      <p:ext uri="{BB962C8B-B14F-4D97-AF65-F5344CB8AC3E}">
        <p14:creationId xmlns:p14="http://schemas.microsoft.com/office/powerpoint/2010/main" val="3083712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Geen</a:t>
            </a:r>
            <a:r>
              <a:rPr lang="en-US" dirty="0"/>
              <a:t> </a:t>
            </a:r>
            <a:r>
              <a:rPr lang="en-US" dirty="0" err="1"/>
              <a:t>ontwerp</a:t>
            </a:r>
            <a:r>
              <a:rPr lang="en-US" dirty="0"/>
              <a:t> van </a:t>
            </a:r>
            <a:r>
              <a:rPr lang="en-US" dirty="0" err="1"/>
              <a:t>bekend</a:t>
            </a:r>
            <a:r>
              <a:rPr lang="en-US" dirty="0"/>
              <a:t> maar er </a:t>
            </a:r>
            <a:r>
              <a:rPr lang="en-US" dirty="0" err="1"/>
              <a:t>zijn</a:t>
            </a:r>
            <a:r>
              <a:rPr lang="en-US" dirty="0"/>
              <a:t> </a:t>
            </a:r>
            <a:r>
              <a:rPr lang="en-US" dirty="0" err="1"/>
              <a:t>wel</a:t>
            </a:r>
            <a:r>
              <a:rPr lang="en-US" dirty="0"/>
              <a:t> </a:t>
            </a:r>
            <a:r>
              <a:rPr lang="en-US" dirty="0" err="1"/>
              <a:t>ideeën</a:t>
            </a:r>
            <a:r>
              <a:rPr lang="en-US" dirty="0"/>
              <a:t>: </a:t>
            </a:r>
            <a:r>
              <a:rPr lang="en-US" dirty="0">
                <a:hlinkClick r:id="rId3"/>
              </a:rPr>
              <a:t>https://asknature.org/strategy/water-vapor-harvesting/</a:t>
            </a:r>
            <a:endParaRPr lang="en-US" dirty="0"/>
          </a:p>
          <a:p>
            <a:r>
              <a:rPr lang="en-US" dirty="0" err="1"/>
              <a:t>Wetenschappers</a:t>
            </a:r>
            <a:r>
              <a:rPr lang="en-US" dirty="0"/>
              <a:t> in </a:t>
            </a:r>
            <a:r>
              <a:rPr lang="en-US" dirty="0" err="1"/>
              <a:t>Engeland</a:t>
            </a:r>
            <a:r>
              <a:rPr lang="en-US" dirty="0"/>
              <a:t> </a:t>
            </a:r>
            <a:r>
              <a:rPr lang="en-US" dirty="0" err="1"/>
              <a:t>zijn</a:t>
            </a:r>
            <a:r>
              <a:rPr lang="en-US" dirty="0"/>
              <a:t> </a:t>
            </a:r>
            <a:r>
              <a:rPr lang="en-US" dirty="0" err="1"/>
              <a:t>bezig</a:t>
            </a:r>
            <a:r>
              <a:rPr lang="en-US" dirty="0"/>
              <a:t> om het patroon </a:t>
            </a:r>
            <a:r>
              <a:rPr lang="en-US" dirty="0" err="1"/>
              <a:t>na</a:t>
            </a:r>
            <a:r>
              <a:rPr lang="en-US" dirty="0"/>
              <a:t> </a:t>
            </a:r>
            <a:r>
              <a:rPr lang="en-US" dirty="0" err="1"/>
              <a:t>te</a:t>
            </a:r>
            <a:r>
              <a:rPr lang="en-US" dirty="0"/>
              <a:t> </a:t>
            </a:r>
            <a:r>
              <a:rPr lang="en-US" dirty="0" err="1"/>
              <a:t>maken</a:t>
            </a:r>
            <a:r>
              <a:rPr lang="en-US" dirty="0"/>
              <a:t> en toe </a:t>
            </a:r>
            <a:r>
              <a:rPr lang="en-US" dirty="0" err="1"/>
              <a:t>te</a:t>
            </a:r>
            <a:r>
              <a:rPr lang="en-US" dirty="0"/>
              <a:t> </a:t>
            </a:r>
            <a:r>
              <a:rPr lang="en-US" dirty="0" err="1"/>
              <a:t>passen</a:t>
            </a:r>
            <a:r>
              <a:rPr lang="en-US" dirty="0"/>
              <a:t> op </a:t>
            </a:r>
            <a:r>
              <a:rPr lang="en-US" dirty="0" err="1"/>
              <a:t>dakpannen</a:t>
            </a:r>
            <a:r>
              <a:rPr lang="en-US" dirty="0"/>
              <a:t>. Zo </a:t>
            </a:r>
            <a:r>
              <a:rPr lang="en-US" dirty="0" err="1"/>
              <a:t>kunnen</a:t>
            </a:r>
            <a:r>
              <a:rPr lang="en-US" dirty="0"/>
              <a:t> </a:t>
            </a:r>
            <a:r>
              <a:rPr lang="en-US" dirty="0" err="1"/>
              <a:t>dakpannen</a:t>
            </a:r>
            <a:r>
              <a:rPr lang="en-US" dirty="0"/>
              <a:t> de mist </a:t>
            </a:r>
            <a:r>
              <a:rPr lang="en-US" dirty="0" err="1"/>
              <a:t>opvangen</a:t>
            </a:r>
            <a:r>
              <a:rPr lang="en-US" dirty="0"/>
              <a:t>. Hun </a:t>
            </a:r>
            <a:r>
              <a:rPr lang="en-US" dirty="0" err="1"/>
              <a:t>doel</a:t>
            </a:r>
            <a:r>
              <a:rPr lang="en-US" dirty="0"/>
              <a:t> is om de </a:t>
            </a:r>
            <a:r>
              <a:rPr lang="en-US" dirty="0" err="1"/>
              <a:t>dakpannen</a:t>
            </a:r>
            <a:r>
              <a:rPr lang="en-US" dirty="0"/>
              <a:t> </a:t>
            </a:r>
            <a:r>
              <a:rPr lang="en-US" dirty="0" err="1"/>
              <a:t>te</a:t>
            </a:r>
            <a:r>
              <a:rPr lang="en-US" dirty="0"/>
              <a:t> </a:t>
            </a:r>
            <a:r>
              <a:rPr lang="en-US" dirty="0" err="1"/>
              <a:t>realiseren</a:t>
            </a:r>
            <a:r>
              <a:rPr lang="en-US" dirty="0"/>
              <a:t> </a:t>
            </a:r>
            <a:r>
              <a:rPr lang="en-US" dirty="0" err="1"/>
              <a:t>voor</a:t>
            </a:r>
            <a:r>
              <a:rPr lang="en-US" dirty="0"/>
              <a:t> </a:t>
            </a:r>
            <a:r>
              <a:rPr lang="en-US" dirty="0" err="1"/>
              <a:t>ziekenhuizen</a:t>
            </a:r>
            <a:r>
              <a:rPr lang="en-US" dirty="0"/>
              <a:t> in </a:t>
            </a:r>
            <a:r>
              <a:rPr lang="en-US" dirty="0" err="1"/>
              <a:t>delen</a:t>
            </a:r>
            <a:r>
              <a:rPr lang="en-US" dirty="0"/>
              <a:t> van Africa. Het </a:t>
            </a:r>
            <a:r>
              <a:rPr lang="en-US" dirty="0" err="1"/>
              <a:t>steriele</a:t>
            </a:r>
            <a:r>
              <a:rPr lang="en-US" dirty="0"/>
              <a:t> </a:t>
            </a:r>
            <a:r>
              <a:rPr lang="en-US" dirty="0" err="1"/>
              <a:t>opgevangen</a:t>
            </a:r>
            <a:r>
              <a:rPr lang="en-US" dirty="0"/>
              <a:t> water </a:t>
            </a:r>
            <a:r>
              <a:rPr lang="en-US" dirty="0" err="1"/>
              <a:t>kan</a:t>
            </a:r>
            <a:r>
              <a:rPr lang="en-US" dirty="0"/>
              <a:t> </a:t>
            </a:r>
            <a:r>
              <a:rPr lang="en-US" dirty="0" err="1"/>
              <a:t>gebruikt</a:t>
            </a:r>
            <a:r>
              <a:rPr lang="en-US" dirty="0"/>
              <a:t> </a:t>
            </a:r>
            <a:r>
              <a:rPr lang="en-US" dirty="0" err="1"/>
              <a:t>worden</a:t>
            </a:r>
            <a:r>
              <a:rPr lang="en-US" dirty="0"/>
              <a:t> in de </a:t>
            </a:r>
            <a:r>
              <a:rPr lang="en-US" dirty="0" err="1"/>
              <a:t>ontwikkeling</a:t>
            </a:r>
            <a:r>
              <a:rPr lang="en-US" dirty="0"/>
              <a:t> van </a:t>
            </a:r>
            <a:r>
              <a:rPr lang="en-US" dirty="0" err="1"/>
              <a:t>medicijnen</a:t>
            </a:r>
            <a:r>
              <a:rPr lang="en-US" dirty="0"/>
              <a:t>.  </a:t>
            </a:r>
          </a:p>
        </p:txBody>
      </p:sp>
      <p:sp>
        <p:nvSpPr>
          <p:cNvPr id="4" name="Slide Number Placeholder 3"/>
          <p:cNvSpPr>
            <a:spLocks noGrp="1"/>
          </p:cNvSpPr>
          <p:nvPr>
            <p:ph type="sldNum" sz="quarter" idx="5"/>
          </p:nvPr>
        </p:nvSpPr>
        <p:spPr/>
        <p:txBody>
          <a:bodyPr/>
          <a:lstStyle/>
          <a:p>
            <a:fld id="{FE80C919-022B-4E89-AEBD-BDF3B7627879}" type="slidenum">
              <a:rPr lang="en-US" smtClean="0"/>
              <a:t>12</a:t>
            </a:fld>
            <a:endParaRPr lang="en-US"/>
          </a:p>
        </p:txBody>
      </p:sp>
    </p:spTree>
    <p:extLst>
      <p:ext uri="{BB962C8B-B14F-4D97-AF65-F5344CB8AC3E}">
        <p14:creationId xmlns:p14="http://schemas.microsoft.com/office/powerpoint/2010/main" val="2761052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Voorbeeld</a:t>
            </a:r>
            <a:r>
              <a:rPr lang="en-US" dirty="0"/>
              <a:t>: </a:t>
            </a:r>
            <a:r>
              <a:rPr lang="en-US" dirty="0" err="1"/>
              <a:t>Bultrug</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13</a:t>
            </a:fld>
            <a:endParaRPr lang="en-US"/>
          </a:p>
        </p:txBody>
      </p:sp>
    </p:spTree>
    <p:extLst>
      <p:ext uri="{BB962C8B-B14F-4D97-AF65-F5344CB8AC3E}">
        <p14:creationId xmlns:p14="http://schemas.microsoft.com/office/powerpoint/2010/main" val="332617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Ondanks</a:t>
            </a:r>
            <a:r>
              <a:rPr lang="en-US" sz="1200" b="0" i="0" kern="1200" dirty="0">
                <a:solidFill>
                  <a:schemeClr val="tx1"/>
                </a:solidFill>
                <a:effectLst/>
                <a:latin typeface="+mn-lt"/>
                <a:ea typeface="+mn-ea"/>
                <a:cs typeface="+mn-cs"/>
              </a:rPr>
              <a:t> het </a:t>
            </a:r>
            <a:r>
              <a:rPr lang="en-US" sz="1200" b="0" i="0" kern="1200" dirty="0" err="1">
                <a:solidFill>
                  <a:schemeClr val="tx1"/>
                </a:solidFill>
                <a:effectLst/>
                <a:latin typeface="+mn-lt"/>
                <a:ea typeface="+mn-ea"/>
                <a:cs typeface="+mn-cs"/>
              </a:rPr>
              <a:t>feit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dat</a:t>
            </a:r>
            <a:r>
              <a:rPr lang="en-US" sz="1200" b="0" i="0" kern="1200" dirty="0">
                <a:solidFill>
                  <a:schemeClr val="tx1"/>
                </a:solidFill>
                <a:effectLst/>
                <a:latin typeface="+mn-lt"/>
                <a:ea typeface="+mn-ea"/>
                <a:cs typeface="+mn-cs"/>
              </a:rPr>
              <a:t> ze 12-16 meter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25 à 30 ton </a:t>
            </a:r>
            <a:r>
              <a:rPr lang="en-US" sz="1200" b="0" i="0" kern="1200" dirty="0" err="1">
                <a:solidFill>
                  <a:schemeClr val="tx1"/>
                </a:solidFill>
                <a:effectLst/>
                <a:latin typeface="+mn-lt"/>
                <a:ea typeface="+mn-ea"/>
                <a:cs typeface="+mn-cs"/>
              </a:rPr>
              <a:t>zwaar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kunnen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worden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zijn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bultrugwalvissen</a:t>
            </a:r>
            <a:r>
              <a:rPr lang="en-US" sz="1200" b="0" i="0" kern="1200" dirty="0">
                <a:solidFill>
                  <a:schemeClr val="tx1"/>
                </a:solidFill>
                <a:effectLst/>
                <a:latin typeface="+mn-lt"/>
                <a:ea typeface="+mn-ea"/>
                <a:cs typeface="+mn-cs"/>
              </a:rPr>
              <a:t> heel </a:t>
            </a:r>
            <a:r>
              <a:rPr lang="en-US" sz="1200" b="0" i="0" kern="1200" dirty="0" err="1">
                <a:solidFill>
                  <a:schemeClr val="tx1"/>
                </a:solidFill>
                <a:effectLst/>
                <a:latin typeface="+mn-lt"/>
                <a:ea typeface="+mn-ea"/>
                <a:cs typeface="+mn-cs"/>
              </a:rPr>
              <a:t>behendig</a:t>
            </a:r>
            <a:r>
              <a:rPr lang="en-US" sz="1200" b="0" i="0" kern="1200" dirty="0">
                <a:solidFill>
                  <a:schemeClr val="tx1"/>
                </a:solidFill>
                <a:effectLst/>
                <a:latin typeface="+mn-lt"/>
                <a:ea typeface="+mn-ea"/>
                <a:cs typeface="+mn-cs"/>
              </a:rPr>
              <a:t> in het water. </a:t>
            </a:r>
            <a:r>
              <a:rPr lang="en-US" sz="1200" b="0" i="0" kern="1200" dirty="0" err="1">
                <a:solidFill>
                  <a:schemeClr val="tx1"/>
                </a:solidFill>
                <a:effectLst/>
                <a:latin typeface="+mn-lt"/>
                <a:ea typeface="+mn-ea"/>
                <a:cs typeface="+mn-cs"/>
              </a:rPr>
              <a:t>Dit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komt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mede</a:t>
            </a:r>
            <a:r>
              <a:rPr lang="en-US" sz="1200" b="0" i="0" kern="1200" dirty="0">
                <a:solidFill>
                  <a:schemeClr val="tx1"/>
                </a:solidFill>
                <a:effectLst/>
                <a:latin typeface="+mn-lt"/>
                <a:ea typeface="+mn-ea"/>
                <a:cs typeface="+mn-cs"/>
              </a:rPr>
              <a:t> door de </a:t>
            </a:r>
            <a:r>
              <a:rPr lang="en-US" sz="1200" b="0" i="0" kern="1200" dirty="0" err="1">
                <a:solidFill>
                  <a:schemeClr val="tx1"/>
                </a:solidFill>
                <a:effectLst/>
                <a:latin typeface="+mn-lt"/>
                <a:ea typeface="+mn-ea"/>
                <a:cs typeface="+mn-cs"/>
              </a:rPr>
              <a:t>structuur</a:t>
            </a:r>
            <a:r>
              <a:rPr lang="en-US" sz="1200" b="0" i="0" kern="1200" dirty="0">
                <a:solidFill>
                  <a:schemeClr val="tx1"/>
                </a:solidFill>
                <a:effectLst/>
                <a:latin typeface="+mn-lt"/>
                <a:ea typeface="+mn-ea"/>
                <a:cs typeface="+mn-cs"/>
              </a:rPr>
              <a:t> van de </a:t>
            </a:r>
            <a:r>
              <a:rPr lang="en-US" sz="1200" b="0" i="0" kern="1200" dirty="0" err="1">
                <a:solidFill>
                  <a:schemeClr val="tx1"/>
                </a:solidFill>
                <a:effectLst/>
                <a:latin typeface="+mn-lt"/>
                <a:ea typeface="+mn-ea"/>
                <a:cs typeface="+mn-cs"/>
              </a:rPr>
              <a:t>randen</a:t>
            </a:r>
            <a:r>
              <a:rPr lang="en-US" sz="1200" b="0" i="0" kern="1200" dirty="0">
                <a:solidFill>
                  <a:schemeClr val="tx1"/>
                </a:solidFill>
                <a:effectLst/>
                <a:latin typeface="+mn-lt"/>
                <a:ea typeface="+mn-ea"/>
                <a:cs typeface="+mn-cs"/>
              </a:rPr>
              <a:t> van </a:t>
            </a:r>
            <a:r>
              <a:rPr lang="en-US" sz="1200" b="0" i="0" kern="1200" dirty="0" err="1">
                <a:solidFill>
                  <a:schemeClr val="tx1"/>
                </a:solidFill>
                <a:effectLst/>
                <a:latin typeface="+mn-lt"/>
                <a:ea typeface="+mn-ea"/>
                <a:cs typeface="+mn-cs"/>
              </a:rPr>
              <a:t>hun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vinnen</a:t>
            </a:r>
            <a:r>
              <a:rPr lang="en-US" sz="1200" b="0" i="0" kern="1200" dirty="0">
                <a:solidFill>
                  <a:schemeClr val="tx1"/>
                </a:solidFill>
                <a:effectLst/>
                <a:latin typeface="+mn-lt"/>
                <a:ea typeface="+mn-ea"/>
                <a:cs typeface="+mn-cs"/>
              </a:rPr>
              <a:t> die </a:t>
            </a:r>
            <a:r>
              <a:rPr lang="en-US" sz="1200" b="0" i="0" kern="1200" dirty="0" err="1">
                <a:solidFill>
                  <a:schemeClr val="tx1"/>
                </a:solidFill>
                <a:effectLst/>
                <a:latin typeface="+mn-lt"/>
                <a:ea typeface="+mn-ea"/>
                <a:cs typeface="+mn-cs"/>
              </a:rPr>
              <a:t>grote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onregelmatig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lijkende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bulten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genaamd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tuberkels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hebben</a:t>
            </a:r>
            <a:r>
              <a:rPr lang="en-US" sz="1200" b="0" i="0" kern="1200" dirty="0">
                <a:solidFill>
                  <a:schemeClr val="tx1"/>
                </a:solidFill>
                <a:effectLst/>
                <a:latin typeface="+mn-lt"/>
                <a:ea typeface="+mn-ea"/>
                <a:cs typeface="+mn-cs"/>
              </a:rPr>
              <a:t>. </a:t>
            </a:r>
            <a:r>
              <a:rPr lang="nl-NL" sz="1200" b="0" i="0" kern="1200" dirty="0">
                <a:solidFill>
                  <a:schemeClr val="tx1"/>
                </a:solidFill>
                <a:effectLst/>
                <a:latin typeface="+mn-lt"/>
                <a:ea typeface="+mn-ea"/>
                <a:cs typeface="+mn-cs"/>
              </a:rPr>
              <a:t>Door hun positie veroorzaken de tuberkels wervelingen tijdens het zwemmen die het water in een gelijkmatige en roterende stroom langs de borstvinnen leiden. Dit vergroot de opwaartse druk, zodat de bultrug zijn borstvinnen in een schuine stand kan houden zonder dat dit invloed heeft op zijn snelheid.</a:t>
            </a:r>
            <a:r>
              <a:rPr lang="nl-NL" sz="1200" b="0" i="0" u="none" strike="noStrike" kern="1200" baseline="30000" dirty="0">
                <a:solidFill>
                  <a:schemeClr val="tx1"/>
                </a:solidFill>
                <a:effectLst/>
                <a:latin typeface="+mn-lt"/>
                <a:ea typeface="+mn-ea"/>
                <a:cs typeface="+mn-cs"/>
              </a:rPr>
              <a:t> </a:t>
            </a:r>
            <a:r>
              <a:rPr lang="nl-NL" sz="1200" b="0" i="0" kern="1200" dirty="0">
                <a:solidFill>
                  <a:schemeClr val="tx1"/>
                </a:solidFill>
                <a:effectLst/>
                <a:latin typeface="+mn-lt"/>
                <a:ea typeface="+mn-ea"/>
                <a:cs typeface="+mn-cs"/>
              </a:rPr>
              <a:t>Bovendien verminderen de wervelingen de weerstand van het water, wat de bultrug in staat stelt om ondanks zijn stijve lichaam in kleine cirkels te zwemmen. </a:t>
            </a:r>
          </a:p>
          <a:p>
            <a:r>
              <a:rPr lang="en-US" dirty="0">
                <a:hlinkClick r:id="rId3"/>
              </a:rPr>
              <a:t>https://asknature.org/strategy/flippers-provide-lift-reduce-drag/</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14</a:t>
            </a:fld>
            <a:endParaRPr lang="en-US"/>
          </a:p>
        </p:txBody>
      </p:sp>
    </p:spTree>
    <p:extLst>
      <p:ext uri="{BB962C8B-B14F-4D97-AF65-F5344CB8AC3E}">
        <p14:creationId xmlns:p14="http://schemas.microsoft.com/office/powerpoint/2010/main" val="2081010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https://asknature.org/strategy/flippers-provide-lift-reduce-drag/</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15</a:t>
            </a:fld>
            <a:endParaRPr lang="en-US"/>
          </a:p>
        </p:txBody>
      </p:sp>
    </p:spTree>
    <p:extLst>
      <p:ext uri="{BB962C8B-B14F-4D97-AF65-F5344CB8AC3E}">
        <p14:creationId xmlns:p14="http://schemas.microsoft.com/office/powerpoint/2010/main" val="3485114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Conventionele</a:t>
            </a:r>
            <a:r>
              <a:rPr lang="en-US" dirty="0"/>
              <a:t> </a:t>
            </a:r>
            <a:r>
              <a:rPr lang="en-US" dirty="0" err="1"/>
              <a:t>propellors</a:t>
            </a:r>
            <a:r>
              <a:rPr lang="en-US" dirty="0"/>
              <a:t> </a:t>
            </a:r>
            <a:r>
              <a:rPr lang="en-US" dirty="0" err="1"/>
              <a:t>maken</a:t>
            </a:r>
            <a:r>
              <a:rPr lang="en-US" dirty="0"/>
              <a:t> </a:t>
            </a:r>
            <a:r>
              <a:rPr lang="en-US" dirty="0" err="1"/>
              <a:t>gebruik</a:t>
            </a:r>
            <a:r>
              <a:rPr lang="en-US" dirty="0"/>
              <a:t> van </a:t>
            </a:r>
            <a:r>
              <a:rPr lang="en-US" dirty="0" err="1"/>
              <a:t>draaiende</a:t>
            </a:r>
            <a:r>
              <a:rPr lang="en-US" dirty="0"/>
              <a:t> </a:t>
            </a:r>
            <a:r>
              <a:rPr lang="en-US" dirty="0" err="1"/>
              <a:t>bewegingen</a:t>
            </a:r>
            <a:r>
              <a:rPr lang="en-US" dirty="0"/>
              <a:t> om de boot </a:t>
            </a:r>
            <a:r>
              <a:rPr lang="en-US" dirty="0" err="1"/>
              <a:t>te</a:t>
            </a:r>
            <a:r>
              <a:rPr lang="en-US" dirty="0"/>
              <a:t> </a:t>
            </a:r>
            <a:r>
              <a:rPr lang="en-US" dirty="0" err="1"/>
              <a:t>laten</a:t>
            </a:r>
            <a:r>
              <a:rPr lang="en-US" dirty="0"/>
              <a:t> </a:t>
            </a:r>
            <a:r>
              <a:rPr lang="en-US" dirty="0" err="1"/>
              <a:t>bewegen</a:t>
            </a:r>
            <a:r>
              <a:rPr lang="en-US" dirty="0"/>
              <a:t>, maar </a:t>
            </a:r>
            <a:r>
              <a:rPr lang="en-US" dirty="0" err="1"/>
              <a:t>dit</a:t>
            </a:r>
            <a:r>
              <a:rPr lang="en-US" dirty="0"/>
              <a:t> is in de </a:t>
            </a:r>
            <a:r>
              <a:rPr lang="en-US" dirty="0" err="1"/>
              <a:t>natuur</a:t>
            </a:r>
            <a:r>
              <a:rPr lang="en-US" dirty="0"/>
              <a:t> </a:t>
            </a:r>
            <a:r>
              <a:rPr lang="en-US" dirty="0" err="1"/>
              <a:t>nergens</a:t>
            </a:r>
            <a:r>
              <a:rPr lang="en-US" dirty="0"/>
              <a:t> </a:t>
            </a:r>
            <a:r>
              <a:rPr lang="en-US" dirty="0" err="1"/>
              <a:t>terug</a:t>
            </a:r>
            <a:r>
              <a:rPr lang="en-US" dirty="0"/>
              <a:t> </a:t>
            </a:r>
            <a:r>
              <a:rPr lang="en-US" dirty="0" err="1"/>
              <a:t>te</a:t>
            </a:r>
            <a:r>
              <a:rPr lang="en-US" dirty="0"/>
              <a:t> </a:t>
            </a:r>
            <a:r>
              <a:rPr lang="en-US" dirty="0" err="1"/>
              <a:t>zijn</a:t>
            </a:r>
            <a:r>
              <a:rPr lang="en-US" dirty="0"/>
              <a:t>. </a:t>
            </a:r>
            <a:r>
              <a:rPr lang="en-US" dirty="0" err="1"/>
              <a:t>Zeezoogdieren</a:t>
            </a:r>
            <a:r>
              <a:rPr lang="en-US" dirty="0"/>
              <a:t> </a:t>
            </a:r>
            <a:r>
              <a:rPr lang="en-US" dirty="0" err="1"/>
              <a:t>als</a:t>
            </a:r>
            <a:r>
              <a:rPr lang="en-US" dirty="0"/>
              <a:t> </a:t>
            </a:r>
            <a:r>
              <a:rPr lang="en-US" dirty="0" err="1"/>
              <a:t>walvissen</a:t>
            </a:r>
            <a:r>
              <a:rPr lang="en-US" dirty="0"/>
              <a:t> </a:t>
            </a:r>
            <a:r>
              <a:rPr lang="en-US" dirty="0" err="1"/>
              <a:t>en</a:t>
            </a:r>
            <a:r>
              <a:rPr lang="en-US" dirty="0"/>
              <a:t> </a:t>
            </a:r>
            <a:r>
              <a:rPr lang="en-US" dirty="0" err="1"/>
              <a:t>dolfijnen</a:t>
            </a:r>
            <a:r>
              <a:rPr lang="en-US" dirty="0"/>
              <a:t> </a:t>
            </a:r>
            <a:r>
              <a:rPr lang="en-US" dirty="0" err="1"/>
              <a:t>gebruiken</a:t>
            </a:r>
            <a:r>
              <a:rPr lang="en-US" dirty="0"/>
              <a:t> op </a:t>
            </a:r>
            <a:r>
              <a:rPr lang="en-US" dirty="0" err="1"/>
              <a:t>een</a:t>
            </a:r>
            <a:r>
              <a:rPr lang="en-US" dirty="0"/>
              <a:t> </a:t>
            </a:r>
            <a:r>
              <a:rPr lang="en-US" dirty="0" err="1"/>
              <a:t>neerwaartse</a:t>
            </a:r>
            <a:r>
              <a:rPr lang="en-US" dirty="0"/>
              <a:t> </a:t>
            </a:r>
            <a:r>
              <a:rPr lang="en-US" dirty="0" err="1"/>
              <a:t>bewegingen</a:t>
            </a:r>
            <a:r>
              <a:rPr lang="en-US" dirty="0"/>
              <a:t>. </a:t>
            </a:r>
            <a:r>
              <a:rPr lang="en-US" dirty="0" err="1"/>
              <a:t>Dit</a:t>
            </a:r>
            <a:r>
              <a:rPr lang="en-US" dirty="0"/>
              <a:t> </a:t>
            </a:r>
            <a:r>
              <a:rPr lang="en-US" dirty="0" err="1"/>
              <a:t>zou</a:t>
            </a:r>
            <a:r>
              <a:rPr lang="en-US" dirty="0"/>
              <a:t> </a:t>
            </a:r>
            <a:r>
              <a:rPr lang="en-US" dirty="0" err="1"/>
              <a:t>toegepast</a:t>
            </a:r>
            <a:r>
              <a:rPr lang="en-US" dirty="0"/>
              <a:t> </a:t>
            </a:r>
            <a:r>
              <a:rPr lang="en-US" dirty="0" err="1"/>
              <a:t>kunnen</a:t>
            </a:r>
            <a:r>
              <a:rPr lang="en-US" dirty="0"/>
              <a:t> </a:t>
            </a:r>
            <a:r>
              <a:rPr lang="en-US" dirty="0" err="1"/>
              <a:t>worden</a:t>
            </a:r>
            <a:r>
              <a:rPr lang="en-US" dirty="0"/>
              <a:t> in </a:t>
            </a:r>
            <a:r>
              <a:rPr lang="en-US" dirty="0" err="1"/>
              <a:t>propellors</a:t>
            </a:r>
            <a:r>
              <a:rPr lang="en-US" dirty="0"/>
              <a:t>, </a:t>
            </a:r>
            <a:r>
              <a:rPr lang="en-US" dirty="0" err="1"/>
              <a:t>waardoor</a:t>
            </a:r>
            <a:r>
              <a:rPr lang="en-US" dirty="0"/>
              <a:t> minder </a:t>
            </a:r>
            <a:r>
              <a:rPr lang="en-US" dirty="0" err="1"/>
              <a:t>energie</a:t>
            </a:r>
            <a:r>
              <a:rPr lang="en-US" dirty="0"/>
              <a:t> </a:t>
            </a:r>
            <a:r>
              <a:rPr lang="en-US" dirty="0" err="1"/>
              <a:t>nodig</a:t>
            </a:r>
            <a:r>
              <a:rPr lang="en-US" dirty="0"/>
              <a:t> </a:t>
            </a:r>
            <a:r>
              <a:rPr lang="en-US" dirty="0" err="1"/>
              <a:t>zou</a:t>
            </a:r>
            <a:r>
              <a:rPr lang="en-US" dirty="0"/>
              <a:t> </a:t>
            </a:r>
            <a:r>
              <a:rPr lang="en-US" dirty="0" err="1"/>
              <a:t>kunnen</a:t>
            </a:r>
            <a:r>
              <a:rPr lang="en-US" dirty="0"/>
              <a:t> </a:t>
            </a:r>
            <a:r>
              <a:rPr lang="en-US" dirty="0" err="1"/>
              <a:t>zijn</a:t>
            </a:r>
            <a:r>
              <a:rPr lang="en-US" dirty="0"/>
              <a:t>. </a:t>
            </a:r>
          </a:p>
        </p:txBody>
      </p:sp>
      <p:sp>
        <p:nvSpPr>
          <p:cNvPr id="4" name="Slide Number Placeholder 3"/>
          <p:cNvSpPr>
            <a:spLocks noGrp="1"/>
          </p:cNvSpPr>
          <p:nvPr>
            <p:ph type="sldNum" sz="quarter" idx="5"/>
          </p:nvPr>
        </p:nvSpPr>
        <p:spPr/>
        <p:txBody>
          <a:bodyPr/>
          <a:lstStyle/>
          <a:p>
            <a:fld id="{FE80C919-022B-4E89-AEBD-BDF3B7627879}" type="slidenum">
              <a:rPr lang="en-US" smtClean="0"/>
              <a:t>16</a:t>
            </a:fld>
            <a:endParaRPr lang="en-US"/>
          </a:p>
        </p:txBody>
      </p:sp>
    </p:spTree>
    <p:extLst>
      <p:ext uri="{BB962C8B-B14F-4D97-AF65-F5344CB8AC3E}">
        <p14:creationId xmlns:p14="http://schemas.microsoft.com/office/powerpoint/2010/main" val="663500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Voorbeeld</a:t>
            </a:r>
            <a:r>
              <a:rPr lang="en-US" dirty="0"/>
              <a:t>: </a:t>
            </a:r>
            <a:r>
              <a:rPr lang="en-US" dirty="0" err="1"/>
              <a:t>Mieren</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17</a:t>
            </a:fld>
            <a:endParaRPr lang="en-US"/>
          </a:p>
        </p:txBody>
      </p:sp>
    </p:spTree>
    <p:extLst>
      <p:ext uri="{BB962C8B-B14F-4D97-AF65-F5344CB8AC3E}">
        <p14:creationId xmlns:p14="http://schemas.microsoft.com/office/powerpoint/2010/main" val="2053521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kern="1200" dirty="0">
                <a:solidFill>
                  <a:schemeClr val="tx1"/>
                </a:solidFill>
                <a:effectLst/>
                <a:latin typeface="+mn-lt"/>
                <a:ea typeface="+mn-ea"/>
                <a:cs typeface="+mn-cs"/>
              </a:rPr>
              <a:t>Communicatie bij mieren verloopt hoofdzakelijk door middel van </a:t>
            </a:r>
            <a:r>
              <a:rPr lang="nl-NL" sz="1200" b="0" i="0" u="none" strike="noStrike" kern="1200" dirty="0">
                <a:solidFill>
                  <a:schemeClr val="tx1"/>
                </a:solidFill>
                <a:effectLst/>
                <a:latin typeface="+mn-lt"/>
                <a:ea typeface="+mn-ea"/>
                <a:cs typeface="+mn-cs"/>
                <a:hlinkClick r:id="rId3" tooltip="Feromoon"/>
              </a:rPr>
              <a:t>feromonen</a:t>
            </a:r>
            <a:r>
              <a:rPr lang="nl-NL" sz="1200" b="0" i="0" kern="1200" dirty="0">
                <a:solidFill>
                  <a:schemeClr val="tx1"/>
                </a:solidFill>
                <a:effectLst/>
                <a:latin typeface="+mn-lt"/>
                <a:ea typeface="+mn-ea"/>
                <a:cs typeface="+mn-cs"/>
              </a:rPr>
              <a:t>. Deze vorm van communicatie is bij mieren mogelijk nog meer ontwikkeld dan bij andere sociale vliesvleugeligen, zoals </a:t>
            </a:r>
            <a:r>
              <a:rPr lang="nl-NL" sz="1200" b="0" i="0" u="none" strike="noStrike" kern="1200" dirty="0">
                <a:solidFill>
                  <a:schemeClr val="tx1"/>
                </a:solidFill>
                <a:effectLst/>
                <a:latin typeface="+mn-lt"/>
                <a:ea typeface="+mn-ea"/>
                <a:cs typeface="+mn-cs"/>
                <a:hlinkClick r:id="rId4" tooltip="Bijen"/>
              </a:rPr>
              <a:t>bijen</a:t>
            </a:r>
            <a:r>
              <a:rPr lang="nl-NL" sz="1200" b="0" i="0" kern="1200" dirty="0">
                <a:solidFill>
                  <a:schemeClr val="tx1"/>
                </a:solidFill>
                <a:effectLst/>
                <a:latin typeface="+mn-lt"/>
                <a:ea typeface="+mn-ea"/>
                <a:cs typeface="+mn-cs"/>
              </a:rPr>
              <a:t> of </a:t>
            </a:r>
            <a:r>
              <a:rPr lang="nl-NL" sz="1200" b="0" i="0" u="none" strike="noStrike" kern="1200" dirty="0">
                <a:solidFill>
                  <a:schemeClr val="tx1"/>
                </a:solidFill>
                <a:effectLst/>
                <a:latin typeface="+mn-lt"/>
                <a:ea typeface="+mn-ea"/>
                <a:cs typeface="+mn-cs"/>
                <a:hlinkClick r:id="rId5" tooltip="Gewone wesp"/>
              </a:rPr>
              <a:t>wespen</a:t>
            </a:r>
            <a:r>
              <a:rPr lang="nl-NL" sz="1200" b="0" i="0" kern="1200" dirty="0">
                <a:solidFill>
                  <a:schemeClr val="tx1"/>
                </a:solidFill>
                <a:effectLst/>
                <a:latin typeface="+mn-lt"/>
                <a:ea typeface="+mn-ea"/>
                <a:cs typeface="+mn-cs"/>
              </a:rPr>
              <a:t>. Net als andere </a:t>
            </a:r>
            <a:r>
              <a:rPr lang="nl-NL" sz="1200" b="0" i="0" u="none" strike="noStrike" kern="1200" dirty="0">
                <a:solidFill>
                  <a:schemeClr val="tx1"/>
                </a:solidFill>
                <a:effectLst/>
                <a:latin typeface="+mn-lt"/>
                <a:ea typeface="+mn-ea"/>
                <a:cs typeface="+mn-cs"/>
                <a:hlinkClick r:id="rId6" tooltip="Insecten"/>
              </a:rPr>
              <a:t>insecten</a:t>
            </a:r>
            <a:r>
              <a:rPr lang="nl-NL" sz="1200" b="0" i="0" kern="1200" dirty="0">
                <a:solidFill>
                  <a:schemeClr val="tx1"/>
                </a:solidFill>
                <a:effectLst/>
                <a:latin typeface="+mn-lt"/>
                <a:ea typeface="+mn-ea"/>
                <a:cs typeface="+mn-cs"/>
              </a:rPr>
              <a:t> kunnen mieren met hun </a:t>
            </a:r>
            <a:r>
              <a:rPr lang="nl-NL" sz="1200" b="0" i="0" u="none" strike="noStrike" kern="1200" dirty="0">
                <a:solidFill>
                  <a:schemeClr val="tx1"/>
                </a:solidFill>
                <a:effectLst/>
                <a:latin typeface="+mn-lt"/>
                <a:ea typeface="+mn-ea"/>
                <a:cs typeface="+mn-cs"/>
                <a:hlinkClick r:id="rId7" tooltip="Antenne (insect)"/>
              </a:rPr>
              <a:t>voelsprieten</a:t>
            </a:r>
            <a:r>
              <a:rPr lang="nl-NL" sz="1200" b="0" i="0" kern="1200" dirty="0">
                <a:solidFill>
                  <a:schemeClr val="tx1"/>
                </a:solidFill>
                <a:effectLst/>
                <a:latin typeface="+mn-lt"/>
                <a:ea typeface="+mn-ea"/>
                <a:cs typeface="+mn-cs"/>
              </a:rPr>
              <a:t> 'ruiken'. Deze voelsprieten zijn erg beweeglijk, met een duidelijk ellebooggewricht na het eerste segment (de </a:t>
            </a:r>
            <a:r>
              <a:rPr lang="nl-NL" sz="1200" b="0" i="1" kern="1200" dirty="0" err="1">
                <a:solidFill>
                  <a:schemeClr val="tx1"/>
                </a:solidFill>
                <a:effectLst/>
                <a:latin typeface="+mn-lt"/>
                <a:ea typeface="+mn-ea"/>
                <a:cs typeface="+mn-cs"/>
              </a:rPr>
              <a:t>scapus</a:t>
            </a:r>
            <a:r>
              <a:rPr lang="nl-NL" sz="1200" b="0" i="0" kern="1200" dirty="0">
                <a:solidFill>
                  <a:schemeClr val="tx1"/>
                </a:solidFill>
                <a:effectLst/>
                <a:latin typeface="+mn-lt"/>
                <a:ea typeface="+mn-ea"/>
                <a:cs typeface="+mn-cs"/>
              </a:rPr>
              <a:t>). Doordat een mier twee voelsprieten heeft, voorzien ze de mier van informatie over zowel intensiteit van de voedselbron als de richting waarin deze zich bevindt.</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18</a:t>
            </a:fld>
            <a:endParaRPr lang="en-US"/>
          </a:p>
        </p:txBody>
      </p:sp>
    </p:spTree>
    <p:extLst>
      <p:ext uri="{BB962C8B-B14F-4D97-AF65-F5344CB8AC3E}">
        <p14:creationId xmlns:p14="http://schemas.microsoft.com/office/powerpoint/2010/main" val="364813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kern="1200" dirty="0" err="1">
                <a:solidFill>
                  <a:schemeClr val="tx1"/>
                </a:solidFill>
                <a:effectLst/>
                <a:latin typeface="+mn-lt"/>
                <a:ea typeface="+mn-ea"/>
                <a:cs typeface="+mn-cs"/>
              </a:rPr>
              <a:t>Mierenkolonieoptimisatie</a:t>
            </a:r>
            <a:r>
              <a:rPr lang="nl-NL" sz="1200" b="0" i="0" kern="1200" dirty="0">
                <a:solidFill>
                  <a:schemeClr val="tx1"/>
                </a:solidFill>
                <a:effectLst/>
                <a:latin typeface="+mn-lt"/>
                <a:ea typeface="+mn-ea"/>
                <a:cs typeface="+mn-cs"/>
              </a:rPr>
              <a:t> is een klasse van optimalisatiealgoritmes die gemodelleerd zijn op de activiteit van een mierenkolonie. Kunstmatige 'mieren' zoeken voor lokaal optimale oplossingen door de oplossingenruimte te doorzoeken. Echte mieren laten feromonen achter om de andere mieren een weg in hun omgeving te helpen vinden naar voedsel. De gesimuleerde mieren doen dit door hun posities en de kwaliteit van hun oplossingen te registreren zodat in latere iteraties de mieren nog betere oplossingen kunnen vinden</a:t>
            </a:r>
          </a:p>
          <a:p>
            <a:r>
              <a:rPr lang="en-US" dirty="0">
                <a:hlinkClick r:id="rId3"/>
              </a:rPr>
              <a:t>https://nl.wikipedia.org/wiki/Zwermintelligentie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Met de </a:t>
            </a:r>
            <a:r>
              <a:rPr lang="en-US" dirty="0" err="1"/>
              <a:t>ontwikkeling</a:t>
            </a:r>
            <a:r>
              <a:rPr lang="en-US" dirty="0"/>
              <a:t> van </a:t>
            </a:r>
            <a:r>
              <a:rPr lang="en-US" dirty="0" err="1"/>
              <a:t>autonome</a:t>
            </a:r>
            <a:r>
              <a:rPr lang="en-US" dirty="0"/>
              <a:t> </a:t>
            </a:r>
            <a:r>
              <a:rPr lang="en-US" dirty="0" err="1"/>
              <a:t>vervoersmiddelen</a:t>
            </a:r>
            <a:r>
              <a:rPr lang="en-US" dirty="0"/>
              <a:t>, </a:t>
            </a:r>
            <a:r>
              <a:rPr lang="en-US" dirty="0" err="1"/>
              <a:t>kunnen</a:t>
            </a:r>
            <a:r>
              <a:rPr lang="en-US" dirty="0"/>
              <a:t> MKO </a:t>
            </a:r>
            <a:r>
              <a:rPr lang="en-US" dirty="0" err="1"/>
              <a:t>algoritmes</a:t>
            </a:r>
            <a:r>
              <a:rPr lang="en-US" dirty="0"/>
              <a:t> </a:t>
            </a:r>
            <a:r>
              <a:rPr lang="en-US" dirty="0" err="1"/>
              <a:t>ons</a:t>
            </a:r>
            <a:r>
              <a:rPr lang="en-US" dirty="0"/>
              <a:t> </a:t>
            </a:r>
            <a:r>
              <a:rPr lang="en-US" dirty="0" err="1"/>
              <a:t>helpen</a:t>
            </a:r>
            <a:r>
              <a:rPr lang="en-US" dirty="0"/>
              <a:t> om het </a:t>
            </a:r>
            <a:r>
              <a:rPr lang="en-US" dirty="0" err="1"/>
              <a:t>verkeer</a:t>
            </a:r>
            <a:r>
              <a:rPr lang="en-US" dirty="0"/>
              <a:t> zo efficient </a:t>
            </a:r>
            <a:r>
              <a:rPr lang="en-US" dirty="0" err="1"/>
              <a:t>mogen</a:t>
            </a:r>
            <a:r>
              <a:rPr lang="en-US" dirty="0"/>
              <a:t> </a:t>
            </a:r>
            <a:r>
              <a:rPr lang="en-US" dirty="0" err="1"/>
              <a:t>te</a:t>
            </a:r>
            <a:r>
              <a:rPr lang="en-US" dirty="0"/>
              <a:t> laten </a:t>
            </a:r>
            <a:r>
              <a:rPr lang="en-US" dirty="0" err="1"/>
              <a:t>verlopen</a:t>
            </a:r>
            <a:r>
              <a:rPr lang="en-US" dirty="0"/>
              <a:t> </a:t>
            </a:r>
            <a:r>
              <a:rPr lang="en-US" dirty="0" err="1"/>
              <a:t>zonder</a:t>
            </a:r>
            <a:r>
              <a:rPr lang="en-US" dirty="0"/>
              <a:t> files en </a:t>
            </a:r>
            <a:r>
              <a:rPr lang="en-US" dirty="0" err="1"/>
              <a:t>vertragingen</a:t>
            </a:r>
            <a:r>
              <a:rPr lang="en-US" dirty="0"/>
              <a:t>. </a:t>
            </a:r>
          </a:p>
          <a:p>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19</a:t>
            </a:fld>
            <a:endParaRPr lang="en-US"/>
          </a:p>
        </p:txBody>
      </p:sp>
    </p:spTree>
    <p:extLst>
      <p:ext uri="{BB962C8B-B14F-4D97-AF65-F5344CB8AC3E}">
        <p14:creationId xmlns:p14="http://schemas.microsoft.com/office/powerpoint/2010/main" val="113168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Achtergrond</a:t>
            </a:r>
            <a:r>
              <a:rPr lang="en-US" dirty="0"/>
              <a:t> </a:t>
            </a:r>
          </a:p>
          <a:p>
            <a:r>
              <a:rPr lang="en-US" dirty="0" err="1"/>
              <a:t>Niet</a:t>
            </a:r>
            <a:r>
              <a:rPr lang="en-US" dirty="0"/>
              <a:t> biomimicry </a:t>
            </a:r>
            <a:r>
              <a:rPr lang="en-US" dirty="0" err="1"/>
              <a:t>noemen</a:t>
            </a:r>
            <a:r>
              <a:rPr lang="en-US" dirty="0"/>
              <a:t>!</a:t>
            </a:r>
          </a:p>
          <a:p>
            <a:endParaRPr lang="en-US" dirty="0"/>
          </a:p>
          <a:p>
            <a:r>
              <a:rPr lang="en-US" dirty="0"/>
              <a:t>Binnen de master </a:t>
            </a:r>
            <a:r>
              <a:rPr lang="en-US" dirty="0" err="1"/>
              <a:t>staat</a:t>
            </a:r>
            <a:r>
              <a:rPr lang="en-US" dirty="0"/>
              <a:t> het </a:t>
            </a:r>
            <a:r>
              <a:rPr lang="en-US" dirty="0" err="1"/>
              <a:t>leren</a:t>
            </a:r>
            <a:r>
              <a:rPr lang="en-US" dirty="0"/>
              <a:t> van de </a:t>
            </a:r>
            <a:r>
              <a:rPr lang="en-US" dirty="0" err="1"/>
              <a:t>natuur</a:t>
            </a:r>
            <a:r>
              <a:rPr lang="en-US" dirty="0"/>
              <a:t> </a:t>
            </a:r>
            <a:r>
              <a:rPr lang="en-US" dirty="0" err="1"/>
              <a:t>centraal</a:t>
            </a:r>
            <a:r>
              <a:rPr lang="en-US" dirty="0"/>
              <a:t>. Wat we van de </a:t>
            </a:r>
            <a:r>
              <a:rPr lang="en-US" dirty="0" err="1"/>
              <a:t>natuur</a:t>
            </a:r>
            <a:r>
              <a:rPr lang="en-US" dirty="0"/>
              <a:t> </a:t>
            </a:r>
            <a:r>
              <a:rPr lang="en-US" dirty="0" err="1"/>
              <a:t>leren</a:t>
            </a:r>
            <a:r>
              <a:rPr lang="en-US" dirty="0"/>
              <a:t> </a:t>
            </a:r>
            <a:r>
              <a:rPr lang="en-US" dirty="0" err="1"/>
              <a:t>zetten</a:t>
            </a:r>
            <a:r>
              <a:rPr lang="en-US" dirty="0"/>
              <a:t> we in </a:t>
            </a:r>
            <a:r>
              <a:rPr lang="en-US" dirty="0" err="1"/>
              <a:t>voor</a:t>
            </a:r>
            <a:r>
              <a:rPr lang="en-US" dirty="0"/>
              <a:t> </a:t>
            </a:r>
            <a:r>
              <a:rPr lang="en-US" dirty="0" err="1"/>
              <a:t>innovaties</a:t>
            </a:r>
            <a:r>
              <a:rPr lang="en-US" dirty="0"/>
              <a:t> die de </a:t>
            </a:r>
            <a:r>
              <a:rPr lang="en-US" dirty="0" err="1"/>
              <a:t>overgang</a:t>
            </a:r>
            <a:r>
              <a:rPr lang="en-US" dirty="0"/>
              <a:t> </a:t>
            </a:r>
            <a:r>
              <a:rPr lang="en-US" dirty="0" err="1"/>
              <a:t>naar</a:t>
            </a:r>
            <a:r>
              <a:rPr lang="en-US" dirty="0"/>
              <a:t> </a:t>
            </a:r>
            <a:r>
              <a:rPr lang="en-US" dirty="0" err="1"/>
              <a:t>een</a:t>
            </a:r>
            <a:r>
              <a:rPr lang="en-US" dirty="0"/>
              <a:t> </a:t>
            </a:r>
            <a:r>
              <a:rPr lang="en-US" dirty="0" err="1"/>
              <a:t>duurzame</a:t>
            </a:r>
            <a:r>
              <a:rPr lang="en-US" dirty="0"/>
              <a:t> en </a:t>
            </a:r>
            <a:r>
              <a:rPr lang="en-US" dirty="0" err="1"/>
              <a:t>circulaire</a:t>
            </a:r>
            <a:r>
              <a:rPr lang="en-US" dirty="0"/>
              <a:t> </a:t>
            </a:r>
            <a:r>
              <a:rPr lang="en-US" dirty="0" err="1"/>
              <a:t>economie</a:t>
            </a:r>
            <a:r>
              <a:rPr lang="en-US" dirty="0"/>
              <a:t> </a:t>
            </a:r>
            <a:r>
              <a:rPr lang="en-US" dirty="0" err="1"/>
              <a:t>ondersteunen</a:t>
            </a:r>
            <a:r>
              <a:rPr lang="en-US" dirty="0"/>
              <a:t>. </a:t>
            </a:r>
          </a:p>
        </p:txBody>
      </p:sp>
      <p:sp>
        <p:nvSpPr>
          <p:cNvPr id="4" name="Tijdelijke aanduiding voor dianummer 3"/>
          <p:cNvSpPr>
            <a:spLocks noGrp="1"/>
          </p:cNvSpPr>
          <p:nvPr>
            <p:ph type="sldNum" sz="quarter" idx="5"/>
          </p:nvPr>
        </p:nvSpPr>
        <p:spPr/>
        <p:txBody>
          <a:bodyPr/>
          <a:lstStyle/>
          <a:p>
            <a:fld id="{FE80C919-022B-4E89-AEBD-BDF3B7627879}" type="slidenum">
              <a:rPr lang="en-US" smtClean="0"/>
              <a:t>2</a:t>
            </a:fld>
            <a:endParaRPr lang="en-US"/>
          </a:p>
        </p:txBody>
      </p:sp>
    </p:spTree>
    <p:extLst>
      <p:ext uri="{BB962C8B-B14F-4D97-AF65-F5344CB8AC3E}">
        <p14:creationId xmlns:p14="http://schemas.microsoft.com/office/powerpoint/2010/main" val="2193531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Voorbeeld</a:t>
            </a:r>
            <a:r>
              <a:rPr lang="en-US" dirty="0"/>
              <a:t>: </a:t>
            </a:r>
            <a:r>
              <a:rPr lang="en-US" dirty="0" err="1"/>
              <a:t>Termietenheuvels</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20</a:t>
            </a:fld>
            <a:endParaRPr lang="en-US"/>
          </a:p>
        </p:txBody>
      </p:sp>
    </p:spTree>
    <p:extLst>
      <p:ext uri="{BB962C8B-B14F-4D97-AF65-F5344CB8AC3E}">
        <p14:creationId xmlns:p14="http://schemas.microsoft.com/office/powerpoint/2010/main" val="820767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nl-NL" sz="1200" b="0" i="0" kern="1200" dirty="0">
                <a:solidFill>
                  <a:schemeClr val="tx1"/>
                </a:solidFill>
                <a:effectLst/>
                <a:latin typeface="+mn-lt"/>
                <a:ea typeface="+mn-ea"/>
                <a:cs typeface="+mn-cs"/>
              </a:rPr>
              <a:t>De vorm kan kegelvormig, koepelvormig of onregelmatig zijn. De hopen hebben soms typische en uitgesproken vormen, zoals die van de </a:t>
            </a:r>
            <a:r>
              <a:rPr lang="nl-NL" sz="1200" b="0" i="0" u="none" strike="noStrike" kern="1200" dirty="0">
                <a:solidFill>
                  <a:schemeClr val="tx1"/>
                </a:solidFill>
                <a:effectLst/>
                <a:latin typeface="+mn-lt"/>
                <a:ea typeface="+mn-ea"/>
                <a:cs typeface="+mn-cs"/>
                <a:hlinkClick r:id="rId3" tooltip="Kompastermiet"/>
              </a:rPr>
              <a:t>kompastermiet</a:t>
            </a:r>
            <a:r>
              <a:rPr lang="nl-NL" sz="1200" b="0" i="0" kern="1200" dirty="0">
                <a:solidFill>
                  <a:schemeClr val="tx1"/>
                </a:solidFill>
                <a:effectLst/>
                <a:latin typeface="+mn-lt"/>
                <a:ea typeface="+mn-ea"/>
                <a:cs typeface="+mn-cs"/>
              </a:rPr>
              <a:t> (</a:t>
            </a:r>
            <a:r>
              <a:rPr lang="nl-NL" sz="1200" b="0" i="1" kern="1200" dirty="0" err="1">
                <a:solidFill>
                  <a:schemeClr val="tx1"/>
                </a:solidFill>
                <a:effectLst/>
                <a:latin typeface="+mn-lt"/>
                <a:ea typeface="+mn-ea"/>
                <a:cs typeface="+mn-cs"/>
              </a:rPr>
              <a:t>Amitermes</a:t>
            </a:r>
            <a:r>
              <a:rPr lang="nl-NL" sz="1200" b="0" i="1" kern="1200" dirty="0">
                <a:solidFill>
                  <a:schemeClr val="tx1"/>
                </a:solidFill>
                <a:effectLst/>
                <a:latin typeface="+mn-lt"/>
                <a:ea typeface="+mn-ea"/>
                <a:cs typeface="+mn-cs"/>
              </a:rPr>
              <a:t> </a:t>
            </a:r>
            <a:r>
              <a:rPr lang="nl-NL" sz="1200" b="0" i="1" kern="1200" dirty="0" err="1">
                <a:solidFill>
                  <a:schemeClr val="tx1"/>
                </a:solidFill>
                <a:effectLst/>
                <a:latin typeface="+mn-lt"/>
                <a:ea typeface="+mn-ea"/>
                <a:cs typeface="+mn-cs"/>
              </a:rPr>
              <a:t>meridionalis</a:t>
            </a:r>
            <a:r>
              <a:rPr lang="nl-NL" sz="1200" b="0" i="0" kern="1200" dirty="0">
                <a:solidFill>
                  <a:schemeClr val="tx1"/>
                </a:solidFill>
                <a:effectLst/>
                <a:latin typeface="+mn-lt"/>
                <a:ea typeface="+mn-ea"/>
                <a:cs typeface="+mn-cs"/>
              </a:rPr>
              <a:t>), die lange wigvormige hopen met een noord-zuid-georiënteerde as bouwen. Experimenteel is aangetoond dat deze richting een efficiëntere warmteregeling in de hand werkt. De kolom van hete lucht die in de bovengenoemde grondhopen toeneemt, drijft luchtcirculatiestromen binnen in het ondergrondse netwerk. De structuur van deze hopen kan vrij complex zijn.</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21</a:t>
            </a:fld>
            <a:endParaRPr lang="en-US"/>
          </a:p>
        </p:txBody>
      </p:sp>
    </p:spTree>
    <p:extLst>
      <p:ext uri="{BB962C8B-B14F-4D97-AF65-F5344CB8AC3E}">
        <p14:creationId xmlns:p14="http://schemas.microsoft.com/office/powerpoint/2010/main" val="742571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kern="1200" dirty="0">
                <a:solidFill>
                  <a:schemeClr val="tx1"/>
                </a:solidFill>
                <a:effectLst/>
                <a:latin typeface="+mn-lt"/>
                <a:ea typeface="+mn-ea"/>
                <a:cs typeface="+mn-cs"/>
              </a:rPr>
              <a:t>Het klimaatbeheersingssysteem van de Eastgate gebouw in Harare, Zimbabwe is geïnspireerd door termietenheuvels. Klimaatbeheersing is vooral van belang voor sommige Afrikaanse termietensoorten die voor hun voedselvoorziening afhankelijk zijn van een schimmel die alleen rond 30°C gedijt. Deze termieten maken in hun termietenheuvels gebruik van de volgende duurzame koelmethoden</a:t>
            </a:r>
          </a:p>
          <a:p>
            <a:r>
              <a:rPr lang="en-US" dirty="0">
                <a:hlinkClick r:id="rId3"/>
              </a:rPr>
              <a:t>http://duurzamelifestyle.com/15-praktijkvoorbeelden-van-biomimicry/</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22</a:t>
            </a:fld>
            <a:endParaRPr lang="en-US"/>
          </a:p>
        </p:txBody>
      </p:sp>
    </p:spTree>
    <p:extLst>
      <p:ext uri="{BB962C8B-B14F-4D97-AF65-F5344CB8AC3E}">
        <p14:creationId xmlns:p14="http://schemas.microsoft.com/office/powerpoint/2010/main" val="1547112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kern="1200" dirty="0">
                <a:solidFill>
                  <a:schemeClr val="tx1"/>
                </a:solidFill>
                <a:effectLst/>
                <a:latin typeface="+mn-lt"/>
                <a:ea typeface="+mn-ea"/>
                <a:cs typeface="+mn-cs"/>
              </a:rPr>
              <a:t>De Engelse term </a:t>
            </a:r>
            <a:r>
              <a:rPr lang="nl-NL" sz="1200" b="0" i="0" kern="1200" dirty="0" err="1">
                <a:solidFill>
                  <a:schemeClr val="tx1"/>
                </a:solidFill>
                <a:effectLst/>
                <a:latin typeface="+mn-lt"/>
                <a:ea typeface="+mn-ea"/>
                <a:cs typeface="+mn-cs"/>
              </a:rPr>
              <a:t>biomimicry</a:t>
            </a:r>
            <a:r>
              <a:rPr lang="nl-NL" sz="1200" b="0" i="0" kern="1200" dirty="0">
                <a:solidFill>
                  <a:schemeClr val="tx1"/>
                </a:solidFill>
                <a:effectLst/>
                <a:latin typeface="+mn-lt"/>
                <a:ea typeface="+mn-ea"/>
                <a:cs typeface="+mn-cs"/>
              </a:rPr>
              <a:t> is afgeleid van de samentrekking van de Griekse woorden bios ’leven’ en mimesis ’imiteren’, dus letterlijk ’het leven imiteren’. De term </a:t>
            </a:r>
            <a:r>
              <a:rPr lang="nl-NL" sz="1200" b="0" i="0" kern="1200" dirty="0" err="1">
                <a:solidFill>
                  <a:schemeClr val="tx1"/>
                </a:solidFill>
                <a:effectLst/>
                <a:latin typeface="+mn-lt"/>
                <a:ea typeface="+mn-ea"/>
                <a:cs typeface="+mn-cs"/>
              </a:rPr>
              <a:t>biomimicry</a:t>
            </a:r>
            <a:r>
              <a:rPr lang="nl-NL" sz="1200" b="0" i="0" kern="1200" dirty="0">
                <a:solidFill>
                  <a:schemeClr val="tx1"/>
                </a:solidFill>
                <a:effectLst/>
                <a:latin typeface="+mn-lt"/>
                <a:ea typeface="+mn-ea"/>
                <a:cs typeface="+mn-cs"/>
              </a:rPr>
              <a:t> werd voor het eerst gebruikt door Janine </a:t>
            </a:r>
            <a:r>
              <a:rPr lang="nl-NL" sz="1200" b="0" i="0" kern="1200" dirty="0" err="1">
                <a:solidFill>
                  <a:schemeClr val="tx1"/>
                </a:solidFill>
                <a:effectLst/>
                <a:latin typeface="+mn-lt"/>
                <a:ea typeface="+mn-ea"/>
                <a:cs typeface="+mn-cs"/>
              </a:rPr>
              <a:t>Benyus</a:t>
            </a:r>
            <a:r>
              <a:rPr lang="nl-NL" sz="1200" b="0" i="0" kern="1200" dirty="0">
                <a:solidFill>
                  <a:schemeClr val="tx1"/>
                </a:solidFill>
                <a:effectLst/>
                <a:latin typeface="+mn-lt"/>
                <a:ea typeface="+mn-ea"/>
                <a:cs typeface="+mn-cs"/>
              </a:rPr>
              <a:t> in haar boek ‘</a:t>
            </a:r>
            <a:r>
              <a:rPr lang="nl-NL" sz="1200" b="0" i="0" kern="1200" dirty="0" err="1">
                <a:solidFill>
                  <a:schemeClr val="tx1"/>
                </a:solidFill>
                <a:effectLst/>
                <a:latin typeface="+mn-lt"/>
                <a:ea typeface="+mn-ea"/>
                <a:cs typeface="+mn-cs"/>
              </a:rPr>
              <a:t>Biomimicry</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innovation</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inspired</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by</a:t>
            </a:r>
            <a:r>
              <a:rPr lang="nl-NL" sz="1200" b="0" i="0" kern="1200" dirty="0">
                <a:solidFill>
                  <a:schemeClr val="tx1"/>
                </a:solidFill>
                <a:effectLst/>
                <a:latin typeface="+mn-lt"/>
                <a:ea typeface="+mn-ea"/>
                <a:cs typeface="+mn-cs"/>
              </a:rPr>
              <a:t> nature’ (1997). Daarbij hanteerde zij de volgende definitie:</a:t>
            </a:r>
            <a:br>
              <a:rPr lang="nl-NL" sz="1200" b="0" i="0" kern="1200" dirty="0">
                <a:solidFill>
                  <a:schemeClr val="tx1"/>
                </a:solidFill>
                <a:effectLst/>
                <a:latin typeface="+mn-lt"/>
                <a:ea typeface="+mn-ea"/>
                <a:cs typeface="+mn-cs"/>
              </a:rPr>
            </a:b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​Van het Griekse bios, leven en mimesis, imiteren.</a:t>
            </a:r>
          </a:p>
          <a:p>
            <a:r>
              <a:rPr lang="nl-NL" sz="1200" b="0" i="0" kern="1200" dirty="0">
                <a:solidFill>
                  <a:schemeClr val="tx1"/>
                </a:solidFill>
                <a:effectLst/>
                <a:latin typeface="+mn-lt"/>
                <a:ea typeface="+mn-ea"/>
                <a:cs typeface="+mn-cs"/>
              </a:rPr>
              <a:t>1. De natuur als model. </a:t>
            </a:r>
            <a:r>
              <a:rPr lang="nl-NL" sz="1200" b="0" i="0" kern="1200" dirty="0" err="1">
                <a:solidFill>
                  <a:schemeClr val="tx1"/>
                </a:solidFill>
                <a:effectLst/>
                <a:latin typeface="+mn-lt"/>
                <a:ea typeface="+mn-ea"/>
                <a:cs typeface="+mn-cs"/>
              </a:rPr>
              <a:t>Biomimicry</a:t>
            </a:r>
            <a:r>
              <a:rPr lang="nl-NL" sz="1200" b="0" i="0" kern="1200" dirty="0">
                <a:solidFill>
                  <a:schemeClr val="tx1"/>
                </a:solidFill>
                <a:effectLst/>
                <a:latin typeface="+mn-lt"/>
                <a:ea typeface="+mn-ea"/>
                <a:cs typeface="+mn-cs"/>
              </a:rPr>
              <a:t> is een nieuwe wetenschap die de voorbeelden uit de natuur bestudeert en imiteert of als inspiratie gebruikt om problemen in het mensdomein (geïndustrialiseerde samenlevingen) op de te lossen, bijvoorbeeld een zonnecel geïnspireerd op een blad.</a:t>
            </a:r>
          </a:p>
          <a:p>
            <a:r>
              <a:rPr lang="nl-NL" sz="1200" b="0" i="0" kern="1200" dirty="0">
                <a:solidFill>
                  <a:schemeClr val="tx1"/>
                </a:solidFill>
                <a:effectLst/>
                <a:latin typeface="+mn-lt"/>
                <a:ea typeface="+mn-ea"/>
                <a:cs typeface="+mn-cs"/>
              </a:rPr>
              <a:t>2. De natuur als maatstaf. </a:t>
            </a:r>
            <a:r>
              <a:rPr lang="nl-NL" sz="1200" b="0" i="0" kern="1200" dirty="0" err="1">
                <a:solidFill>
                  <a:schemeClr val="tx1"/>
                </a:solidFill>
                <a:effectLst/>
                <a:latin typeface="+mn-lt"/>
                <a:ea typeface="+mn-ea"/>
                <a:cs typeface="+mn-cs"/>
              </a:rPr>
              <a:t>Biomimicry</a:t>
            </a:r>
            <a:r>
              <a:rPr lang="nl-NL" sz="1200" b="0" i="0" kern="1200" dirty="0">
                <a:solidFill>
                  <a:schemeClr val="tx1"/>
                </a:solidFill>
                <a:effectLst/>
                <a:latin typeface="+mn-lt"/>
                <a:ea typeface="+mn-ea"/>
                <a:cs typeface="+mn-cs"/>
              </a:rPr>
              <a:t> past ecologische maatstaven toe om de ‘</a:t>
            </a:r>
            <a:r>
              <a:rPr lang="nl-NL" sz="1200" b="0" i="0" kern="1200" dirty="0" err="1">
                <a:solidFill>
                  <a:schemeClr val="tx1"/>
                </a:solidFill>
                <a:effectLst/>
                <a:latin typeface="+mn-lt"/>
                <a:ea typeface="+mn-ea"/>
                <a:cs typeface="+mn-cs"/>
              </a:rPr>
              <a:t>passendheid</a:t>
            </a:r>
            <a:r>
              <a:rPr lang="nl-NL" sz="1200" b="0" i="0" kern="1200" dirty="0">
                <a:solidFill>
                  <a:schemeClr val="tx1"/>
                </a:solidFill>
                <a:effectLst/>
                <a:latin typeface="+mn-lt"/>
                <a:ea typeface="+mn-ea"/>
                <a:cs typeface="+mn-cs"/>
              </a:rPr>
              <a:t>’/ ‘juistheid’ van innovaties te bepalen. Na 3,8 miljard jaar evolutie heeft de natuur geleerd: Wat werkt. Wat geschikt is. Wat blijvend is.</a:t>
            </a:r>
          </a:p>
          <a:p>
            <a:r>
              <a:rPr lang="nl-NL" sz="1200" b="0" i="0" kern="1200" dirty="0">
                <a:solidFill>
                  <a:schemeClr val="tx1"/>
                </a:solidFill>
                <a:effectLst/>
                <a:latin typeface="+mn-lt"/>
                <a:ea typeface="+mn-ea"/>
                <a:cs typeface="+mn-cs"/>
              </a:rPr>
              <a:t>3. De natuur als mentor. </a:t>
            </a:r>
            <a:r>
              <a:rPr lang="nl-NL" sz="1200" b="0" i="0" kern="1200" dirty="0" err="1">
                <a:solidFill>
                  <a:schemeClr val="tx1"/>
                </a:solidFill>
                <a:effectLst/>
                <a:latin typeface="+mn-lt"/>
                <a:ea typeface="+mn-ea"/>
                <a:cs typeface="+mn-cs"/>
              </a:rPr>
              <a:t>Biomimicry</a:t>
            </a:r>
            <a:r>
              <a:rPr lang="nl-NL" sz="1200" b="0" i="0" kern="1200" dirty="0">
                <a:solidFill>
                  <a:schemeClr val="tx1"/>
                </a:solidFill>
                <a:effectLst/>
                <a:latin typeface="+mn-lt"/>
                <a:ea typeface="+mn-ea"/>
                <a:cs typeface="+mn-cs"/>
              </a:rPr>
              <a:t> is een nieuwe manier van kijken naar en waarderen van de natuur. Het introduceert een tijdperk dat niet gebaseerd is op wat we uit de natuur kunnen halen, maar wat we van de natuur kunnen leren.</a:t>
            </a:r>
          </a:p>
          <a:p>
            <a:pPr rtl="0" fontAlgn="t"/>
            <a:endParaRPr lang="nl-NL" sz="1200" b="0" i="0" kern="1200" dirty="0">
              <a:solidFill>
                <a:schemeClr val="tx1"/>
              </a:solidFill>
              <a:effectLst/>
              <a:latin typeface="+mn-lt"/>
              <a:ea typeface="+mn-ea"/>
              <a:cs typeface="+mn-cs"/>
            </a:endParaRPr>
          </a:p>
          <a:p>
            <a:pPr rtl="0" fontAlgn="t"/>
            <a:r>
              <a:rPr lang="nl-NL" sz="1200" b="0" i="0" kern="1200" dirty="0" err="1">
                <a:solidFill>
                  <a:schemeClr val="tx1"/>
                </a:solidFill>
                <a:effectLst/>
                <a:latin typeface="+mn-lt"/>
                <a:ea typeface="+mn-ea"/>
                <a:cs typeface="+mn-cs"/>
              </a:rPr>
              <a:t>Biomimicry</a:t>
            </a:r>
            <a:r>
              <a:rPr lang="nl-NL" sz="1200" b="0" i="0" kern="1200" dirty="0">
                <a:solidFill>
                  <a:schemeClr val="tx1"/>
                </a:solidFill>
                <a:effectLst/>
                <a:latin typeface="+mn-lt"/>
                <a:ea typeface="+mn-ea"/>
                <a:cs typeface="+mn-cs"/>
              </a:rPr>
              <a:t> draait dus om het nastreven van de genialiteit van de natuur op het gebied van ontwerpen van producten, processen en systemen. </a:t>
            </a:r>
            <a:endParaRPr lang="en-US" sz="1200" b="0" i="0" kern="1200" dirty="0">
              <a:solidFill>
                <a:schemeClr val="tx1"/>
              </a:solidFill>
              <a:effectLst/>
              <a:latin typeface="+mn-lt"/>
              <a:ea typeface="+mn-ea"/>
              <a:cs typeface="+mn-cs"/>
            </a:endParaRPr>
          </a:p>
          <a:p>
            <a:pPr fontAlgn="base"/>
            <a:r>
              <a:rPr lang="en-US" dirty="0">
                <a:hlinkClick r:id="rId3"/>
              </a:rPr>
              <a:t>http://www.biomimicrynl.org/wat-is-biomimicry.html</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23</a:t>
            </a:fld>
            <a:endParaRPr lang="en-US"/>
          </a:p>
        </p:txBody>
      </p:sp>
    </p:spTree>
    <p:extLst>
      <p:ext uri="{BB962C8B-B14F-4D97-AF65-F5344CB8AC3E}">
        <p14:creationId xmlns:p14="http://schemas.microsoft.com/office/powerpoint/2010/main" val="3802466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ENGELS </a:t>
            </a:r>
            <a:r>
              <a:rPr lang="en-US" dirty="0" err="1"/>
              <a:t>Introductie</a:t>
            </a:r>
            <a:r>
              <a:rPr lang="en-US" dirty="0"/>
              <a:t> video biomimicry (</a:t>
            </a:r>
            <a:r>
              <a:rPr lang="en-US" dirty="0" err="1"/>
              <a:t>ingewikkelder</a:t>
            </a:r>
            <a:r>
              <a:rPr lang="en-US" dirty="0"/>
              <a:t>)</a:t>
            </a:r>
          </a:p>
          <a:p>
            <a:r>
              <a:rPr lang="en-US" dirty="0"/>
              <a:t>ENGELS </a:t>
            </a:r>
            <a:r>
              <a:rPr lang="en-US" dirty="0" err="1"/>
              <a:t>Andere</a:t>
            </a:r>
            <a:r>
              <a:rPr lang="en-US" dirty="0"/>
              <a:t> video (</a:t>
            </a:r>
            <a:r>
              <a:rPr lang="en-US" dirty="0" err="1"/>
              <a:t>Iets</a:t>
            </a:r>
            <a:r>
              <a:rPr lang="en-US" dirty="0"/>
              <a:t> </a:t>
            </a:r>
            <a:r>
              <a:rPr lang="en-US" dirty="0" err="1"/>
              <a:t>korter</a:t>
            </a:r>
            <a:r>
              <a:rPr lang="en-US" dirty="0"/>
              <a:t>): </a:t>
            </a:r>
            <a:r>
              <a:rPr lang="en-US" dirty="0">
                <a:hlinkClick r:id="rId3"/>
              </a:rPr>
              <a:t>https://www.youtube.com/watch?v=FBUpnG1G4yQ</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24</a:t>
            </a:fld>
            <a:endParaRPr lang="en-US"/>
          </a:p>
        </p:txBody>
      </p:sp>
    </p:spTree>
    <p:extLst>
      <p:ext uri="{BB962C8B-B14F-4D97-AF65-F5344CB8AC3E}">
        <p14:creationId xmlns:p14="http://schemas.microsoft.com/office/powerpoint/2010/main" val="3434812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Voorbeeld</a:t>
            </a:r>
            <a:r>
              <a:rPr lang="en-US" dirty="0"/>
              <a:t>: </a:t>
            </a:r>
            <a:r>
              <a:rPr lang="en-US" dirty="0" err="1"/>
              <a:t>IJsvogel</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25</a:t>
            </a:fld>
            <a:endParaRPr lang="en-US"/>
          </a:p>
        </p:txBody>
      </p:sp>
    </p:spTree>
    <p:extLst>
      <p:ext uri="{BB962C8B-B14F-4D97-AF65-F5344CB8AC3E}">
        <p14:creationId xmlns:p14="http://schemas.microsoft.com/office/powerpoint/2010/main" val="872328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kern="1200" dirty="0">
                <a:solidFill>
                  <a:schemeClr val="tx1"/>
                </a:solidFill>
                <a:effectLst/>
                <a:latin typeface="+mn-lt"/>
                <a:ea typeface="+mn-ea"/>
                <a:cs typeface="+mn-cs"/>
              </a:rPr>
              <a:t>Bij het jagen op vis duikt de ijsvogel bijna loodrecht op zijn prooi, waardoor hij met hoge snelheid het wateroppervlak kan doorbreken. Om deze snelheid te ontwikkelen slaat hij tijdens de duik kort met zijn vleugels. Bij voldoende snelheid kan hij tot een diepte van een meter duiken, maar meestal duikt hij niet meer dan enkele decimeters. Om de ogen te beschermen tegen het water gebruikt de ijsvogel zijn </a:t>
            </a:r>
            <a:r>
              <a:rPr lang="nl-NL" sz="1200" b="0" i="0" u="none" strike="noStrike" kern="1200" dirty="0">
                <a:solidFill>
                  <a:schemeClr val="tx1"/>
                </a:solidFill>
                <a:effectLst/>
                <a:latin typeface="+mn-lt"/>
                <a:ea typeface="+mn-ea"/>
                <a:cs typeface="+mn-cs"/>
                <a:hlinkClick r:id="rId3" tooltip="Knipvlies"/>
              </a:rPr>
              <a:t>knipvlies</a:t>
            </a:r>
            <a:r>
              <a:rPr lang="nl-NL" sz="1200" b="0" i="0" kern="1200" dirty="0">
                <a:solidFill>
                  <a:schemeClr val="tx1"/>
                </a:solidFill>
                <a:effectLst/>
                <a:latin typeface="+mn-lt"/>
                <a:ea typeface="+mn-ea"/>
                <a:cs typeface="+mn-cs"/>
              </a:rPr>
              <a:t>, dit is een extra ooglid dat half doorzichtig is en door een </a:t>
            </a:r>
            <a:r>
              <a:rPr lang="nl-NL" sz="1200" b="0" i="0" u="none" strike="noStrike" kern="1200" dirty="0">
                <a:solidFill>
                  <a:schemeClr val="tx1"/>
                </a:solidFill>
                <a:effectLst/>
                <a:latin typeface="+mn-lt"/>
                <a:ea typeface="+mn-ea"/>
                <a:cs typeface="+mn-cs"/>
                <a:hlinkClick r:id="rId4" tooltip="Reflex (biologie)"/>
              </a:rPr>
              <a:t>reflex</a:t>
            </a:r>
            <a:r>
              <a:rPr lang="nl-NL" sz="1200" b="0" i="0" kern="1200" dirty="0">
                <a:solidFill>
                  <a:schemeClr val="tx1"/>
                </a:solidFill>
                <a:effectLst/>
                <a:latin typeface="+mn-lt"/>
                <a:ea typeface="+mn-ea"/>
                <a:cs typeface="+mn-cs"/>
              </a:rPr>
              <a:t> als een duikbril over het oog schuift tijdens het duiken. Het wordt ook gesloten als de vogel de veren poetst, om beschadiging door de klauwen te voorkomen.</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26</a:t>
            </a:fld>
            <a:endParaRPr lang="en-US"/>
          </a:p>
        </p:txBody>
      </p:sp>
    </p:spTree>
    <p:extLst>
      <p:ext uri="{BB962C8B-B14F-4D97-AF65-F5344CB8AC3E}">
        <p14:creationId xmlns:p14="http://schemas.microsoft.com/office/powerpoint/2010/main" val="2256914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 </a:t>
            </a:r>
            <a:r>
              <a:rPr lang="en-US" dirty="0" err="1"/>
              <a:t>ijsvogel</a:t>
            </a:r>
            <a:r>
              <a:rPr lang="en-US" dirty="0"/>
              <a:t> </a:t>
            </a:r>
            <a:r>
              <a:rPr lang="en-US" dirty="0" err="1"/>
              <a:t>heeft</a:t>
            </a:r>
            <a:r>
              <a:rPr lang="en-US" dirty="0"/>
              <a:t> </a:t>
            </a:r>
            <a:r>
              <a:rPr lang="en-US" dirty="0" err="1"/>
              <a:t>als</a:t>
            </a:r>
            <a:r>
              <a:rPr lang="en-US" dirty="0"/>
              <a:t> </a:t>
            </a:r>
            <a:r>
              <a:rPr lang="en-US" dirty="0" err="1"/>
              <a:t>inspiratie</a:t>
            </a:r>
            <a:r>
              <a:rPr lang="en-US" dirty="0"/>
              <a:t> </a:t>
            </a:r>
            <a:r>
              <a:rPr lang="en-US" dirty="0" err="1"/>
              <a:t>gediend</a:t>
            </a:r>
            <a:r>
              <a:rPr lang="en-US" dirty="0"/>
              <a:t> </a:t>
            </a:r>
            <a:r>
              <a:rPr lang="en-US" dirty="0" err="1"/>
              <a:t>voor</a:t>
            </a:r>
            <a:r>
              <a:rPr lang="en-US" dirty="0"/>
              <a:t> het </a:t>
            </a:r>
            <a:r>
              <a:rPr lang="en-US" dirty="0" err="1"/>
              <a:t>ontwerp</a:t>
            </a:r>
            <a:r>
              <a:rPr lang="en-US" dirty="0"/>
              <a:t> van de </a:t>
            </a:r>
            <a:r>
              <a:rPr lang="en-US" dirty="0" err="1"/>
              <a:t>Japanse</a:t>
            </a:r>
            <a:r>
              <a:rPr lang="en-US" dirty="0"/>
              <a:t> Shinkansen </a:t>
            </a:r>
            <a:r>
              <a:rPr lang="en-US" dirty="0" err="1"/>
              <a:t>trein</a:t>
            </a:r>
            <a:r>
              <a:rPr lang="en-US" dirty="0"/>
              <a:t>. De </a:t>
            </a:r>
            <a:r>
              <a:rPr lang="en-US" dirty="0" err="1"/>
              <a:t>neus</a:t>
            </a:r>
            <a:r>
              <a:rPr lang="en-US" dirty="0"/>
              <a:t> van de </a:t>
            </a:r>
            <a:r>
              <a:rPr lang="en-US" dirty="0" err="1"/>
              <a:t>trein</a:t>
            </a:r>
            <a:r>
              <a:rPr lang="en-US" dirty="0"/>
              <a:t> </a:t>
            </a:r>
            <a:r>
              <a:rPr lang="en-US" dirty="0" err="1"/>
              <a:t>heeft</a:t>
            </a:r>
            <a:r>
              <a:rPr lang="en-US" dirty="0"/>
              <a:t> </a:t>
            </a:r>
            <a:r>
              <a:rPr lang="en-US" dirty="0" err="1"/>
              <a:t>dezelfde</a:t>
            </a:r>
            <a:r>
              <a:rPr lang="en-US" dirty="0"/>
              <a:t> </a:t>
            </a:r>
            <a:r>
              <a:rPr lang="en-US" dirty="0" err="1"/>
              <a:t>vorm</a:t>
            </a:r>
            <a:r>
              <a:rPr lang="en-US" dirty="0"/>
              <a:t> </a:t>
            </a:r>
            <a:r>
              <a:rPr lang="en-US" dirty="0" err="1"/>
              <a:t>als</a:t>
            </a:r>
            <a:r>
              <a:rPr lang="en-US" dirty="0"/>
              <a:t> de </a:t>
            </a:r>
            <a:r>
              <a:rPr lang="en-US" dirty="0" err="1"/>
              <a:t>snavel</a:t>
            </a:r>
            <a:r>
              <a:rPr lang="en-US" dirty="0"/>
              <a:t> van de </a:t>
            </a:r>
            <a:r>
              <a:rPr lang="en-US" dirty="0" err="1"/>
              <a:t>vogel</a:t>
            </a:r>
            <a:r>
              <a:rPr lang="en-US" dirty="0"/>
              <a:t>. </a:t>
            </a:r>
            <a:r>
              <a:rPr lang="en-US" dirty="0" err="1"/>
              <a:t>Hierdoor</a:t>
            </a:r>
            <a:r>
              <a:rPr lang="en-US" dirty="0"/>
              <a:t> </a:t>
            </a:r>
            <a:r>
              <a:rPr lang="en-US" dirty="0" err="1"/>
              <a:t>gebruikt</a:t>
            </a:r>
            <a:r>
              <a:rPr lang="en-US" dirty="0"/>
              <a:t> de </a:t>
            </a:r>
            <a:r>
              <a:rPr lang="en-US" dirty="0" err="1"/>
              <a:t>trein</a:t>
            </a:r>
            <a:r>
              <a:rPr lang="en-US" dirty="0"/>
              <a:t> minder </a:t>
            </a:r>
            <a:r>
              <a:rPr lang="en-US" dirty="0" err="1"/>
              <a:t>energie</a:t>
            </a:r>
            <a:r>
              <a:rPr lang="en-US" dirty="0"/>
              <a:t> </a:t>
            </a:r>
            <a:r>
              <a:rPr lang="en-US" dirty="0" err="1"/>
              <a:t>en</a:t>
            </a:r>
            <a:r>
              <a:rPr lang="en-US" dirty="0"/>
              <a:t> </a:t>
            </a:r>
            <a:r>
              <a:rPr lang="en-US" dirty="0" err="1"/>
              <a:t>creëert</a:t>
            </a:r>
            <a:r>
              <a:rPr lang="en-US" dirty="0"/>
              <a:t> het door de </a:t>
            </a:r>
            <a:r>
              <a:rPr lang="en-US" dirty="0" err="1"/>
              <a:t>afgenomen</a:t>
            </a:r>
            <a:r>
              <a:rPr lang="en-US" dirty="0"/>
              <a:t> </a:t>
            </a:r>
            <a:r>
              <a:rPr lang="en-US" dirty="0" err="1"/>
              <a:t>druk</a:t>
            </a:r>
            <a:r>
              <a:rPr lang="en-US" dirty="0"/>
              <a:t> </a:t>
            </a:r>
            <a:r>
              <a:rPr lang="en-US" dirty="0" err="1"/>
              <a:t>geen</a:t>
            </a:r>
            <a:r>
              <a:rPr lang="en-US" dirty="0"/>
              <a:t> </a:t>
            </a:r>
            <a:r>
              <a:rPr lang="en-US" dirty="0" err="1"/>
              <a:t>knal</a:t>
            </a:r>
            <a:r>
              <a:rPr lang="en-US" dirty="0"/>
              <a:t> </a:t>
            </a:r>
            <a:r>
              <a:rPr lang="en-US" dirty="0" err="1"/>
              <a:t>wanneer</a:t>
            </a:r>
            <a:r>
              <a:rPr lang="en-US" dirty="0"/>
              <a:t> de </a:t>
            </a:r>
            <a:r>
              <a:rPr lang="en-US" dirty="0" err="1"/>
              <a:t>trein</a:t>
            </a:r>
            <a:r>
              <a:rPr lang="en-US" dirty="0"/>
              <a:t> </a:t>
            </a:r>
            <a:r>
              <a:rPr lang="en-US" dirty="0" err="1"/>
              <a:t>een</a:t>
            </a:r>
            <a:r>
              <a:rPr lang="en-US" dirty="0"/>
              <a:t> tunnel </a:t>
            </a:r>
            <a:r>
              <a:rPr lang="en-US" dirty="0" err="1"/>
              <a:t>verlaat</a:t>
            </a:r>
            <a:r>
              <a:rPr lang="en-US" dirty="0"/>
              <a:t>.</a:t>
            </a:r>
          </a:p>
          <a:p>
            <a:r>
              <a:rPr lang="en-US" dirty="0"/>
              <a:t>Video about this example and biomimicry: </a:t>
            </a:r>
            <a:r>
              <a:rPr lang="en-US" dirty="0">
                <a:hlinkClick r:id="rId3"/>
              </a:rPr>
              <a:t>https://www.youtube.com/watch?v=iMtXqTmfta0</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27</a:t>
            </a:fld>
            <a:endParaRPr lang="en-US"/>
          </a:p>
        </p:txBody>
      </p:sp>
    </p:spTree>
    <p:extLst>
      <p:ext uri="{BB962C8B-B14F-4D97-AF65-F5344CB8AC3E}">
        <p14:creationId xmlns:p14="http://schemas.microsoft.com/office/powerpoint/2010/main" val="2937191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kern="1200" dirty="0">
                <a:solidFill>
                  <a:schemeClr val="tx1"/>
                </a:solidFill>
                <a:effectLst/>
                <a:latin typeface="+mn-lt"/>
                <a:ea typeface="+mn-ea"/>
                <a:cs typeface="+mn-cs"/>
              </a:rPr>
              <a:t> Er is sinds 3,8 miljard jaar leven op aarde aanwezig. Dit heeft zich ontwikkeld van de eerste basale levensvormen tot de vaak zeer geavanceerde levensvormen die we nu in de natuur tegenkomen. Sinds het ontstaan van de eerste levensvormen hebben de organismen en (</a:t>
            </a:r>
            <a:r>
              <a:rPr lang="nl-NL" sz="1200" b="0" i="0" kern="1200" dirty="0" err="1">
                <a:solidFill>
                  <a:schemeClr val="tx1"/>
                </a:solidFill>
                <a:effectLst/>
                <a:latin typeface="+mn-lt"/>
                <a:ea typeface="+mn-ea"/>
                <a:cs typeface="+mn-cs"/>
              </a:rPr>
              <a:t>eco</a:t>
            </a:r>
            <a:r>
              <a:rPr lang="nl-NL" sz="1200" b="0" i="0" kern="1200" dirty="0">
                <a:solidFill>
                  <a:schemeClr val="tx1"/>
                </a:solidFill>
                <a:effectLst/>
                <a:latin typeface="+mn-lt"/>
                <a:ea typeface="+mn-ea"/>
                <a:cs typeface="+mn-cs"/>
              </a:rPr>
              <a:t>) systemen op aarde uitgevonden wat werkt, wat passend is binnen de context en wat bijdraagt aan overleven. De natuur is in staat op de meest economische manier haar doelstellingen te behalen in termen van energie en materiaalgebruik.</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(Video in Engels)</a:t>
            </a:r>
          </a:p>
          <a:p>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http://www.biomimicrynl.org/wat-is-biomimicry.html</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28</a:t>
            </a:fld>
            <a:endParaRPr lang="en-US"/>
          </a:p>
        </p:txBody>
      </p:sp>
    </p:spTree>
    <p:extLst>
      <p:ext uri="{BB962C8B-B14F-4D97-AF65-F5344CB8AC3E}">
        <p14:creationId xmlns:p14="http://schemas.microsoft.com/office/powerpoint/2010/main" val="779572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Door de micro-</a:t>
            </a:r>
            <a:r>
              <a:rPr lang="en-US" dirty="0" err="1"/>
              <a:t>structuur</a:t>
            </a:r>
            <a:r>
              <a:rPr lang="en-US" dirty="0"/>
              <a:t> van de </a:t>
            </a:r>
            <a:r>
              <a:rPr lang="en-US" dirty="0" err="1"/>
              <a:t>huidcellen</a:t>
            </a:r>
            <a:r>
              <a:rPr lang="en-US" dirty="0"/>
              <a:t> van </a:t>
            </a:r>
            <a:r>
              <a:rPr lang="en-US" dirty="0" err="1"/>
              <a:t>insecten</a:t>
            </a:r>
            <a:r>
              <a:rPr lang="en-US" dirty="0"/>
              <a:t> (</a:t>
            </a:r>
            <a:r>
              <a:rPr lang="en-US" dirty="0" err="1"/>
              <a:t>en</a:t>
            </a:r>
            <a:r>
              <a:rPr lang="en-US" dirty="0"/>
              <a:t> </a:t>
            </a:r>
            <a:r>
              <a:rPr lang="en-US" dirty="0" err="1"/>
              <a:t>vele</a:t>
            </a:r>
            <a:r>
              <a:rPr lang="en-US" dirty="0"/>
              <a:t> </a:t>
            </a:r>
            <a:r>
              <a:rPr lang="en-US" dirty="0" err="1"/>
              <a:t>andere</a:t>
            </a:r>
            <a:r>
              <a:rPr lang="en-US" dirty="0"/>
              <a:t> </a:t>
            </a:r>
            <a:r>
              <a:rPr lang="en-US" dirty="0" err="1"/>
              <a:t>dieren</a:t>
            </a:r>
            <a:r>
              <a:rPr lang="en-US" dirty="0"/>
              <a:t> </a:t>
            </a:r>
            <a:r>
              <a:rPr lang="en-US" dirty="0" err="1"/>
              <a:t>zoals</a:t>
            </a:r>
            <a:r>
              <a:rPr lang="en-US" dirty="0"/>
              <a:t> de </a:t>
            </a:r>
            <a:r>
              <a:rPr lang="en-US" dirty="0" err="1"/>
              <a:t>pauw</a:t>
            </a:r>
            <a:r>
              <a:rPr lang="en-US" dirty="0"/>
              <a:t>) </a:t>
            </a:r>
            <a:r>
              <a:rPr lang="en-US" dirty="0" err="1"/>
              <a:t>reflecteert</a:t>
            </a:r>
            <a:r>
              <a:rPr lang="en-US" dirty="0"/>
              <a:t> </a:t>
            </a:r>
            <a:r>
              <a:rPr lang="en-US" dirty="0" err="1"/>
              <a:t>licht</a:t>
            </a:r>
            <a:r>
              <a:rPr lang="en-US" dirty="0"/>
              <a:t> op </a:t>
            </a:r>
            <a:r>
              <a:rPr lang="en-US" dirty="0" err="1"/>
              <a:t>zo’n</a:t>
            </a:r>
            <a:r>
              <a:rPr lang="en-US" dirty="0"/>
              <a:t> </a:t>
            </a:r>
            <a:r>
              <a:rPr lang="en-US" dirty="0" err="1"/>
              <a:t>manier</a:t>
            </a:r>
            <a:r>
              <a:rPr lang="en-US" dirty="0"/>
              <a:t> </a:t>
            </a:r>
            <a:r>
              <a:rPr lang="en-US" dirty="0" err="1"/>
              <a:t>dat</a:t>
            </a:r>
            <a:r>
              <a:rPr lang="en-US" dirty="0"/>
              <a:t> </a:t>
            </a:r>
            <a:r>
              <a:rPr lang="en-US" dirty="0" err="1"/>
              <a:t>er</a:t>
            </a:r>
            <a:r>
              <a:rPr lang="en-US" dirty="0"/>
              <a:t> </a:t>
            </a:r>
            <a:r>
              <a:rPr lang="en-US" dirty="0" err="1"/>
              <a:t>verschillende</a:t>
            </a:r>
            <a:r>
              <a:rPr lang="en-US" dirty="0"/>
              <a:t> </a:t>
            </a:r>
            <a:r>
              <a:rPr lang="en-US" dirty="0" err="1"/>
              <a:t>kleuren</a:t>
            </a:r>
            <a:r>
              <a:rPr lang="en-US" dirty="0"/>
              <a:t> </a:t>
            </a:r>
            <a:r>
              <a:rPr lang="en-US" dirty="0" err="1"/>
              <a:t>te</a:t>
            </a:r>
            <a:r>
              <a:rPr lang="en-US" dirty="0"/>
              <a:t> </a:t>
            </a:r>
            <a:r>
              <a:rPr lang="en-US" dirty="0" err="1"/>
              <a:t>zien</a:t>
            </a:r>
            <a:r>
              <a:rPr lang="en-US" dirty="0"/>
              <a:t> </a:t>
            </a:r>
            <a:r>
              <a:rPr lang="en-US" dirty="0" err="1"/>
              <a:t>zijn</a:t>
            </a:r>
            <a:r>
              <a:rPr lang="en-US" dirty="0"/>
              <a:t>. </a:t>
            </a:r>
            <a:r>
              <a:rPr lang="en-US" dirty="0" err="1"/>
              <a:t>Er</a:t>
            </a:r>
            <a:r>
              <a:rPr lang="en-US" dirty="0"/>
              <a:t> is </a:t>
            </a:r>
            <a:r>
              <a:rPr lang="en-US" dirty="0" err="1"/>
              <a:t>daardoor</a:t>
            </a:r>
            <a:r>
              <a:rPr lang="en-US" dirty="0"/>
              <a:t> </a:t>
            </a:r>
            <a:r>
              <a:rPr lang="en-US" dirty="0" err="1"/>
              <a:t>geen</a:t>
            </a:r>
            <a:r>
              <a:rPr lang="en-US" dirty="0"/>
              <a:t> </a:t>
            </a:r>
            <a:r>
              <a:rPr lang="en-US" dirty="0" err="1"/>
              <a:t>toegevoegd</a:t>
            </a:r>
            <a:r>
              <a:rPr lang="en-US" dirty="0"/>
              <a:t> pigment of </a:t>
            </a:r>
            <a:r>
              <a:rPr lang="en-US" dirty="0" err="1"/>
              <a:t>verf</a:t>
            </a:r>
            <a:r>
              <a:rPr lang="en-US" dirty="0"/>
              <a:t> </a:t>
            </a:r>
            <a:r>
              <a:rPr lang="en-US" dirty="0" err="1"/>
              <a:t>nodig</a:t>
            </a:r>
            <a:r>
              <a:rPr lang="en-US" dirty="0"/>
              <a:t>, </a:t>
            </a:r>
            <a:r>
              <a:rPr lang="en-US" dirty="0" err="1"/>
              <a:t>zoals</a:t>
            </a:r>
            <a:r>
              <a:rPr lang="en-US" dirty="0"/>
              <a:t> </a:t>
            </a:r>
            <a:r>
              <a:rPr lang="en-US" dirty="0" err="1"/>
              <a:t>wij</a:t>
            </a:r>
            <a:r>
              <a:rPr lang="en-US" dirty="0"/>
              <a:t> </a:t>
            </a:r>
            <a:r>
              <a:rPr lang="en-US" dirty="0" err="1"/>
              <a:t>mensen</a:t>
            </a:r>
            <a:r>
              <a:rPr lang="en-US" dirty="0"/>
              <a:t> </a:t>
            </a:r>
            <a:r>
              <a:rPr lang="en-US" dirty="0" err="1"/>
              <a:t>dat</a:t>
            </a:r>
            <a:r>
              <a:rPr lang="en-US" dirty="0"/>
              <a:t> </a:t>
            </a:r>
            <a:r>
              <a:rPr lang="en-US" dirty="0" err="1"/>
              <a:t>wel</a:t>
            </a:r>
            <a:r>
              <a:rPr lang="en-US" dirty="0"/>
              <a:t> </a:t>
            </a:r>
            <a:r>
              <a:rPr lang="en-US" dirty="0" err="1"/>
              <a:t>bij</a:t>
            </a:r>
            <a:r>
              <a:rPr lang="en-US" dirty="0"/>
              <a:t> (</a:t>
            </a:r>
            <a:r>
              <a:rPr lang="en-US" dirty="0" err="1"/>
              <a:t>zowel</a:t>
            </a:r>
            <a:r>
              <a:rPr lang="en-US" dirty="0"/>
              <a:t> </a:t>
            </a:r>
            <a:r>
              <a:rPr lang="en-US" dirty="0" err="1"/>
              <a:t>alle</a:t>
            </a:r>
            <a:r>
              <a:rPr lang="en-US" dirty="0"/>
              <a:t>) </a:t>
            </a:r>
            <a:r>
              <a:rPr lang="en-US" dirty="0" err="1"/>
              <a:t>toepassingen</a:t>
            </a:r>
            <a:r>
              <a:rPr lang="en-US" dirty="0"/>
              <a:t> </a:t>
            </a:r>
            <a:r>
              <a:rPr lang="en-US" dirty="0" err="1"/>
              <a:t>gebruiken</a:t>
            </a:r>
            <a:r>
              <a:rPr lang="en-US" dirty="0"/>
              <a:t>. </a:t>
            </a:r>
          </a:p>
        </p:txBody>
      </p:sp>
      <p:sp>
        <p:nvSpPr>
          <p:cNvPr id="4" name="Slide Number Placeholder 3"/>
          <p:cNvSpPr>
            <a:spLocks noGrp="1"/>
          </p:cNvSpPr>
          <p:nvPr>
            <p:ph type="sldNum" sz="quarter" idx="5"/>
          </p:nvPr>
        </p:nvSpPr>
        <p:spPr/>
        <p:txBody>
          <a:bodyPr/>
          <a:lstStyle/>
          <a:p>
            <a:fld id="{FE80C919-022B-4E89-AEBD-BDF3B7627879}" type="slidenum">
              <a:rPr lang="en-US" smtClean="0"/>
              <a:t>29</a:t>
            </a:fld>
            <a:endParaRPr lang="en-US"/>
          </a:p>
        </p:txBody>
      </p:sp>
    </p:spTree>
    <p:extLst>
      <p:ext uri="{BB962C8B-B14F-4D97-AF65-F5344CB8AC3E}">
        <p14:creationId xmlns:p14="http://schemas.microsoft.com/office/powerpoint/2010/main" val="306156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3</a:t>
            </a:fld>
            <a:endParaRPr lang="en-US"/>
          </a:p>
        </p:txBody>
      </p:sp>
    </p:spTree>
    <p:extLst>
      <p:ext uri="{BB962C8B-B14F-4D97-AF65-F5344CB8AC3E}">
        <p14:creationId xmlns:p14="http://schemas.microsoft.com/office/powerpoint/2010/main" val="2194869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kern="1200" dirty="0">
                <a:solidFill>
                  <a:schemeClr val="tx1"/>
                </a:solidFill>
                <a:effectLst/>
                <a:latin typeface="+mn-lt"/>
                <a:ea typeface="+mn-ea"/>
                <a:cs typeface="+mn-cs"/>
              </a:rPr>
              <a:t>Een </a:t>
            </a:r>
            <a:r>
              <a:rPr lang="nl-NL" sz="1200" b="1" i="0" kern="1200" dirty="0">
                <a:solidFill>
                  <a:schemeClr val="tx1"/>
                </a:solidFill>
                <a:effectLst/>
                <a:latin typeface="+mn-lt"/>
                <a:ea typeface="+mn-ea"/>
                <a:cs typeface="+mn-cs"/>
              </a:rPr>
              <a:t>kringloopeconomie</a:t>
            </a:r>
            <a:r>
              <a:rPr lang="nl-NL" sz="1200" b="0" i="0" kern="1200" dirty="0">
                <a:solidFill>
                  <a:schemeClr val="tx1"/>
                </a:solidFill>
                <a:effectLst/>
                <a:latin typeface="+mn-lt"/>
                <a:ea typeface="+mn-ea"/>
                <a:cs typeface="+mn-cs"/>
              </a:rPr>
              <a:t> of </a:t>
            </a:r>
            <a:r>
              <a:rPr lang="nl-NL" sz="1200" b="1" i="0" kern="1200" dirty="0">
                <a:solidFill>
                  <a:schemeClr val="tx1"/>
                </a:solidFill>
                <a:effectLst/>
                <a:latin typeface="+mn-lt"/>
                <a:ea typeface="+mn-ea"/>
                <a:cs typeface="+mn-cs"/>
              </a:rPr>
              <a:t>circulaire economie</a:t>
            </a:r>
            <a:r>
              <a:rPr lang="nl-NL" sz="1200" b="0" i="0" kern="1200" dirty="0">
                <a:solidFill>
                  <a:schemeClr val="tx1"/>
                </a:solidFill>
                <a:effectLst/>
                <a:latin typeface="+mn-lt"/>
                <a:ea typeface="+mn-ea"/>
                <a:cs typeface="+mn-cs"/>
              </a:rPr>
              <a:t> is een </a:t>
            </a:r>
            <a:r>
              <a:rPr lang="nl-NL" sz="1200" b="0" i="0" u="none" strike="noStrike" kern="1200" dirty="0">
                <a:solidFill>
                  <a:schemeClr val="tx1"/>
                </a:solidFill>
                <a:effectLst/>
                <a:latin typeface="+mn-lt"/>
                <a:ea typeface="+mn-ea"/>
                <a:cs typeface="+mn-cs"/>
                <a:hlinkClick r:id="rId3" tooltip="Economisch systeem"/>
              </a:rPr>
              <a:t>economisch</a:t>
            </a:r>
            <a:r>
              <a:rPr lang="nl-NL" sz="1200" b="0" i="0" kern="1200" dirty="0">
                <a:solidFill>
                  <a:schemeClr val="tx1"/>
                </a:solidFill>
                <a:effectLst/>
                <a:latin typeface="+mn-lt"/>
                <a:ea typeface="+mn-ea"/>
                <a:cs typeface="+mn-cs"/>
              </a:rPr>
              <a:t> en </a:t>
            </a:r>
            <a:r>
              <a:rPr lang="nl-NL" sz="1200" b="0" i="0" u="none" strike="noStrike" kern="1200" dirty="0">
                <a:solidFill>
                  <a:schemeClr val="tx1"/>
                </a:solidFill>
                <a:effectLst/>
                <a:latin typeface="+mn-lt"/>
                <a:ea typeface="+mn-ea"/>
                <a:cs typeface="+mn-cs"/>
                <a:hlinkClick r:id="rId4" tooltip="Industrie"/>
              </a:rPr>
              <a:t>industrieel</a:t>
            </a:r>
            <a:r>
              <a:rPr lang="nl-NL" sz="1200" b="0" i="0" kern="1200" dirty="0">
                <a:solidFill>
                  <a:schemeClr val="tx1"/>
                </a:solidFill>
                <a:effectLst/>
                <a:latin typeface="+mn-lt"/>
                <a:ea typeface="+mn-ea"/>
                <a:cs typeface="+mn-cs"/>
              </a:rPr>
              <a:t> systeem waarin geen eindige </a:t>
            </a:r>
            <a:r>
              <a:rPr lang="nl-NL" sz="1200" b="0" i="0" u="none" strike="noStrike" kern="1200" dirty="0">
                <a:solidFill>
                  <a:schemeClr val="tx1"/>
                </a:solidFill>
                <a:effectLst/>
                <a:latin typeface="+mn-lt"/>
                <a:ea typeface="+mn-ea"/>
                <a:cs typeface="+mn-cs"/>
                <a:hlinkClick r:id="rId5" tooltip="Grondstof"/>
              </a:rPr>
              <a:t>grondstofvoorraden</a:t>
            </a:r>
            <a:r>
              <a:rPr lang="nl-NL" sz="1200" b="0" i="0" kern="1200" dirty="0">
                <a:solidFill>
                  <a:schemeClr val="tx1"/>
                </a:solidFill>
                <a:effectLst/>
                <a:latin typeface="+mn-lt"/>
                <a:ea typeface="+mn-ea"/>
                <a:cs typeface="+mn-cs"/>
              </a:rPr>
              <a:t> worden uitgeput en waarin reststoffen volledig opnieuw worden ingezet in het systeem.</a:t>
            </a:r>
          </a:p>
          <a:p>
            <a:r>
              <a:rPr lang="nl-NL" sz="1200" b="0" i="0" kern="1200" dirty="0">
                <a:solidFill>
                  <a:schemeClr val="tx1"/>
                </a:solidFill>
                <a:effectLst/>
                <a:latin typeface="+mn-lt"/>
                <a:ea typeface="+mn-ea"/>
                <a:cs typeface="+mn-cs"/>
              </a:rPr>
              <a:t>De energie voor een zuivere kringloopeconomie dient afkomstig te zijn van hernieuwbare bronnen, met name zon en wind. Dit in navolging van het natuurlijke systeem. Het tegenovergestelde van de kringloopeconomie is de </a:t>
            </a:r>
            <a:r>
              <a:rPr lang="nl-NL" sz="1200" b="0" i="1" kern="1200" dirty="0">
                <a:solidFill>
                  <a:schemeClr val="tx1"/>
                </a:solidFill>
                <a:effectLst/>
                <a:latin typeface="+mn-lt"/>
                <a:ea typeface="+mn-ea"/>
                <a:cs typeface="+mn-cs"/>
              </a:rPr>
              <a:t>lineaire economie</a:t>
            </a:r>
            <a:r>
              <a:rPr lang="nl-NL" sz="1200" b="0" i="0" kern="1200" dirty="0">
                <a:solidFill>
                  <a:schemeClr val="tx1"/>
                </a:solidFill>
                <a:effectLst/>
                <a:latin typeface="+mn-lt"/>
                <a:ea typeface="+mn-ea"/>
                <a:cs typeface="+mn-cs"/>
              </a:rPr>
              <a:t>, waarbij eindige grondstofvoorraden worden uitgeput en, na gebruik, als onbruikbaar afval in het milieu terechtkomen.</a:t>
            </a:r>
          </a:p>
          <a:p>
            <a:r>
              <a:rPr lang="en-US" dirty="0">
                <a:hlinkClick r:id="rId6"/>
              </a:rPr>
              <a:t>https://nl.wikipedia.org/wiki/Kringloopeconomie</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30</a:t>
            </a:fld>
            <a:endParaRPr lang="en-US"/>
          </a:p>
        </p:txBody>
      </p:sp>
    </p:spTree>
    <p:extLst>
      <p:ext uri="{BB962C8B-B14F-4D97-AF65-F5344CB8AC3E}">
        <p14:creationId xmlns:p14="http://schemas.microsoft.com/office/powerpoint/2010/main" val="257995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Voorbeeld</a:t>
            </a:r>
            <a:r>
              <a:rPr lang="en-US" dirty="0"/>
              <a:t>: Bos</a:t>
            </a:r>
          </a:p>
        </p:txBody>
      </p:sp>
      <p:sp>
        <p:nvSpPr>
          <p:cNvPr id="4" name="Slide Number Placeholder 3"/>
          <p:cNvSpPr>
            <a:spLocks noGrp="1"/>
          </p:cNvSpPr>
          <p:nvPr>
            <p:ph type="sldNum" sz="quarter" idx="5"/>
          </p:nvPr>
        </p:nvSpPr>
        <p:spPr/>
        <p:txBody>
          <a:bodyPr/>
          <a:lstStyle/>
          <a:p>
            <a:fld id="{FE80C919-022B-4E89-AEBD-BDF3B7627879}" type="slidenum">
              <a:rPr lang="en-US" smtClean="0"/>
              <a:t>31</a:t>
            </a:fld>
            <a:endParaRPr lang="en-US"/>
          </a:p>
        </p:txBody>
      </p:sp>
    </p:spTree>
    <p:extLst>
      <p:ext uri="{BB962C8B-B14F-4D97-AF65-F5344CB8AC3E}">
        <p14:creationId xmlns:p14="http://schemas.microsoft.com/office/powerpoint/2010/main" val="1851008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nl-NL" b="0" i="0" dirty="0">
                <a:solidFill>
                  <a:srgbClr val="000000"/>
                </a:solidFill>
                <a:effectLst/>
                <a:latin typeface="brandon-grotesque"/>
              </a:rPr>
              <a:t>Ten eerste natuurlijk in het werken met hergebruikte materialen. Die worden bovendien lokaal gewonnen, waardoor er ook milieuwinst zit in het vervoer. Daarnaast profiteren de werkruimtes optimaal van de klimatologische eigenschappen van het gebouw, waardoor het toevoegen van installaties tot een minimum is beperkt. Tot slot helpen meerdere inpandige ondernemers bij de inrichting, zoals recycling design platform </a:t>
            </a:r>
            <a:r>
              <a:rPr lang="nl-NL" b="0" i="0" u="sng" dirty="0">
                <a:effectLst/>
                <a:latin typeface="brandon-grotesque"/>
                <a:hlinkClick r:id="rId3"/>
              </a:rPr>
              <a:t>Oogstkaart</a:t>
            </a:r>
            <a:r>
              <a:rPr lang="nl-NL" b="0" i="0" dirty="0">
                <a:solidFill>
                  <a:srgbClr val="000000"/>
                </a:solidFill>
                <a:effectLst/>
                <a:latin typeface="brandon-grotesque"/>
              </a:rPr>
              <a:t>. En er wordt gebruik gemaakt van lokale arbeidskrachten, met name van lokale ambachtsmensen. Daarmee wordt ook de circulaire economie in de vastgoed aangejaagd.</a:t>
            </a:r>
            <a:endParaRPr lang="en-US" dirty="0">
              <a:hlinkClick r:id="rId4"/>
            </a:endParaRPr>
          </a:p>
          <a:p>
            <a:pPr fontAlgn="base"/>
            <a:endParaRPr lang="en-US" dirty="0">
              <a:hlinkClick r:id="rId4"/>
            </a:endParaRPr>
          </a:p>
          <a:p>
            <a:pPr fontAlgn="base"/>
            <a:endParaRPr lang="en-US" dirty="0">
              <a:hlinkClick r:id="rId4"/>
            </a:endParaRPr>
          </a:p>
          <a:p>
            <a:pPr fontAlgn="base"/>
            <a:r>
              <a:rPr lang="en-US" dirty="0">
                <a:hlinkClick r:id="rId4"/>
              </a:rPr>
              <a:t>https://www.interface.com/US/en-US/campaign/climate-take-back/Climate-Take-Back</a:t>
            </a:r>
            <a:br>
              <a:rPr lang="en-US" dirty="0"/>
            </a:br>
            <a:r>
              <a:rPr lang="nl-NL" sz="1200" b="0" i="0" kern="1200" dirty="0">
                <a:solidFill>
                  <a:schemeClr val="tx1"/>
                </a:solidFill>
                <a:effectLst/>
                <a:latin typeface="+mn-lt"/>
                <a:ea typeface="+mn-ea"/>
                <a:cs typeface="+mn-cs"/>
              </a:rPr>
              <a:t>Als de mensheid het klimaat per ongeluk heeft veranderd, kunnen we het dan ook met opzet veranderen?</a:t>
            </a:r>
          </a:p>
          <a:p>
            <a:pPr fontAlgn="base"/>
            <a:r>
              <a:rPr lang="nl-NL" sz="1200" b="0" i="0" kern="1200" dirty="0">
                <a:solidFill>
                  <a:schemeClr val="tx1"/>
                </a:solidFill>
                <a:effectLst/>
                <a:latin typeface="+mn-lt"/>
                <a:ea typeface="+mn-ea"/>
                <a:cs typeface="+mn-cs"/>
              </a:rPr>
              <a:t> </a:t>
            </a:r>
          </a:p>
          <a:p>
            <a:pPr fontAlgn="base"/>
            <a:r>
              <a:rPr lang="nl-NL" sz="1200" b="0" i="0" kern="1200" dirty="0">
                <a:solidFill>
                  <a:schemeClr val="tx1"/>
                </a:solidFill>
                <a:effectLst/>
                <a:latin typeface="+mn-lt"/>
                <a:ea typeface="+mn-ea"/>
                <a:cs typeface="+mn-cs"/>
              </a:rPr>
              <a:t>Bij Interface zijn we ervan overtuigd dat er een fundamentele verandering moet plaatsvinden in de manier waarop we wereldwijd reageren op klimaatverandering. We moeten niet meer kijken naar hoe we de schade veroorzaakt door klimaatverandering kunnen beperken, maar naar hoe we een klimaat kunnen creëren waarin we kunnen leven.</a:t>
            </a:r>
          </a:p>
          <a:p>
            <a:pPr fontAlgn="base"/>
            <a:r>
              <a:rPr lang="nl-NL" sz="1200" b="0" i="0" kern="1200" dirty="0">
                <a:solidFill>
                  <a:schemeClr val="tx1"/>
                </a:solidFill>
                <a:effectLst/>
                <a:latin typeface="+mn-lt"/>
                <a:ea typeface="+mn-ea"/>
                <a:cs typeface="+mn-cs"/>
              </a:rPr>
              <a:t>Na decennia hard werken is Interface klaar om in 2020 zijn </a:t>
            </a:r>
            <a:r>
              <a:rPr lang="nl-NL" sz="1200" b="0" i="0" u="none" strike="noStrike" kern="1200" dirty="0">
                <a:solidFill>
                  <a:schemeClr val="tx1"/>
                </a:solidFill>
                <a:effectLst/>
                <a:latin typeface="+mn-lt"/>
                <a:ea typeface="+mn-ea"/>
                <a:cs typeface="+mn-cs"/>
                <a:hlinkClick r:id="rId5" tooltip="Mission Zero"/>
              </a:rPr>
              <a:t>Mission Zero</a:t>
            </a:r>
            <a:r>
              <a:rPr lang="nl-NL" sz="1200" b="0" i="0" kern="1200" baseline="30000" dirty="0">
                <a:solidFill>
                  <a:schemeClr val="tx1"/>
                </a:solidFill>
                <a:effectLst/>
                <a:latin typeface="+mn-lt"/>
                <a:ea typeface="+mn-ea"/>
                <a:cs typeface="+mn-cs"/>
              </a:rPr>
              <a:t>®</a:t>
            </a:r>
            <a:r>
              <a:rPr lang="nl-NL" sz="1200" b="0" i="0" kern="1200" dirty="0">
                <a:solidFill>
                  <a:schemeClr val="tx1"/>
                </a:solidFill>
                <a:effectLst/>
                <a:latin typeface="+mn-lt"/>
                <a:ea typeface="+mn-ea"/>
                <a:cs typeface="+mn-cs"/>
              </a:rPr>
              <a:t>-doelen te bereiken.</a:t>
            </a:r>
          </a:p>
          <a:p>
            <a:pPr fontAlgn="base"/>
            <a:r>
              <a:rPr lang="nl-NL" sz="1200" b="0" i="0" kern="1200" dirty="0">
                <a:solidFill>
                  <a:schemeClr val="tx1"/>
                </a:solidFill>
                <a:effectLst/>
                <a:latin typeface="+mn-lt"/>
                <a:ea typeface="+mn-ea"/>
                <a:cs typeface="+mn-cs"/>
              </a:rPr>
              <a:t>Onze nieuwe missie is </a:t>
            </a:r>
            <a:r>
              <a:rPr lang="nl-NL" sz="1200" b="0" i="0" kern="1200" dirty="0" err="1">
                <a:solidFill>
                  <a:schemeClr val="tx1"/>
                </a:solidFill>
                <a:effectLst/>
                <a:latin typeface="+mn-lt"/>
                <a:ea typeface="+mn-ea"/>
                <a:cs typeface="+mn-cs"/>
              </a:rPr>
              <a:t>Climate</a:t>
            </a:r>
            <a:r>
              <a:rPr lang="nl-NL" sz="1200" b="0" i="0" kern="1200" dirty="0">
                <a:solidFill>
                  <a:schemeClr val="tx1"/>
                </a:solidFill>
                <a:effectLst/>
                <a:latin typeface="+mn-lt"/>
                <a:ea typeface="+mn-ea"/>
                <a:cs typeface="+mn-cs"/>
              </a:rPr>
              <a:t> Take Back™ en dat willen we delen met de hele wereld. Wij leiden ons bedrijf op een manier waarop we een klimaat creëren dat geschikt is om in te leven, en we roepen iedereen op hetzelfde te doen.</a:t>
            </a:r>
          </a:p>
          <a:p>
            <a:endParaRPr lang="en-US" sz="1200" b="0" i="0" kern="1200" dirty="0">
              <a:solidFill>
                <a:schemeClr val="tx1"/>
              </a:solidFill>
              <a:effectLst/>
              <a:latin typeface="+mn-lt"/>
              <a:ea typeface="+mn-ea"/>
              <a:cs typeface="+mn-cs"/>
            </a:endParaRPr>
          </a:p>
          <a:p>
            <a:r>
              <a:rPr lang="en-US" dirty="0">
                <a:hlinkClick r:id="rId6"/>
              </a:rPr>
              <a:t>https://dirt.asla.org/2016/10/18/the-factory-as-forest/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Ecosystems provide ecosystem services like purifying water and storing carbon. If we emulate nature’s genius, buildings can too. Interface Inc. has enlisted Biomimicry 3.8 to lead a groundbreaking project that is studying the existing biome and ecosystem site conditions, along with key reference habitats, so its manufacturing facilities can do business in a regenerative way.</a:t>
            </a:r>
          </a:p>
          <a:p>
            <a:r>
              <a:rPr lang="en-US" sz="1200" b="0" i="0" kern="1200" dirty="0">
                <a:solidFill>
                  <a:schemeClr val="tx1"/>
                </a:solidFill>
                <a:effectLst/>
                <a:latin typeface="+mn-lt"/>
                <a:ea typeface="+mn-ea"/>
                <a:cs typeface="+mn-cs"/>
              </a:rPr>
              <a:t>This is an example of mimicking systems.</a:t>
            </a:r>
          </a:p>
          <a:p>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33</a:t>
            </a:fld>
            <a:endParaRPr lang="en-US"/>
          </a:p>
        </p:txBody>
      </p:sp>
    </p:spTree>
    <p:extLst>
      <p:ext uri="{BB962C8B-B14F-4D97-AF65-F5344CB8AC3E}">
        <p14:creationId xmlns:p14="http://schemas.microsoft.com/office/powerpoint/2010/main" val="2491606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 </a:t>
            </a:r>
            <a:r>
              <a:rPr lang="en-US" dirty="0" err="1"/>
              <a:t>onze</a:t>
            </a:r>
            <a:r>
              <a:rPr lang="en-US" dirty="0"/>
              <a:t> </a:t>
            </a:r>
            <a:r>
              <a:rPr lang="en-US" dirty="0" err="1"/>
              <a:t>aarde</a:t>
            </a:r>
            <a:r>
              <a:rPr lang="en-US" dirty="0"/>
              <a:t> </a:t>
            </a:r>
            <a:r>
              <a:rPr lang="en-US" dirty="0" err="1"/>
              <a:t>te</a:t>
            </a:r>
            <a:r>
              <a:rPr lang="en-US" dirty="0"/>
              <a:t> </a:t>
            </a:r>
            <a:r>
              <a:rPr lang="en-US" dirty="0" err="1"/>
              <a:t>kunnen</a:t>
            </a:r>
            <a:r>
              <a:rPr lang="en-US" dirty="0"/>
              <a:t> </a:t>
            </a:r>
            <a:r>
              <a:rPr lang="en-US" dirty="0" err="1"/>
              <a:t>behoeden</a:t>
            </a:r>
            <a:r>
              <a:rPr lang="en-US" dirty="0"/>
              <a:t> </a:t>
            </a:r>
            <a:r>
              <a:rPr lang="en-US" dirty="0" err="1"/>
              <a:t>tegen</a:t>
            </a:r>
            <a:r>
              <a:rPr lang="en-US" dirty="0"/>
              <a:t> </a:t>
            </a:r>
            <a:r>
              <a:rPr lang="en-US" dirty="0" err="1"/>
              <a:t>klimaatverandering</a:t>
            </a:r>
            <a:r>
              <a:rPr lang="en-US" dirty="0"/>
              <a:t>, </a:t>
            </a:r>
            <a:r>
              <a:rPr lang="en-US" dirty="0" err="1"/>
              <a:t>moeten</a:t>
            </a:r>
            <a:r>
              <a:rPr lang="en-US" dirty="0"/>
              <a:t> </a:t>
            </a:r>
            <a:r>
              <a:rPr lang="en-US" dirty="0" err="1"/>
              <a:t>toepassingen</a:t>
            </a:r>
            <a:r>
              <a:rPr lang="en-US" dirty="0"/>
              <a:t> </a:t>
            </a:r>
            <a:r>
              <a:rPr lang="en-US" dirty="0" err="1"/>
              <a:t>komen</a:t>
            </a:r>
            <a:r>
              <a:rPr lang="en-US" dirty="0"/>
              <a:t> die (</a:t>
            </a:r>
            <a:r>
              <a:rPr lang="en-US" dirty="0" err="1"/>
              <a:t>energie</a:t>
            </a:r>
            <a:r>
              <a:rPr lang="en-US" dirty="0"/>
              <a:t>, </a:t>
            </a:r>
            <a:r>
              <a:rPr lang="en-US" dirty="0" err="1"/>
              <a:t>grondstoffen</a:t>
            </a:r>
            <a:r>
              <a:rPr lang="en-US" dirty="0"/>
              <a:t>, </a:t>
            </a:r>
            <a:r>
              <a:rPr lang="en-US" dirty="0" err="1"/>
              <a:t>etc</a:t>
            </a:r>
            <a:r>
              <a:rPr lang="en-US" dirty="0"/>
              <a:t>) </a:t>
            </a:r>
            <a:r>
              <a:rPr lang="en-US" dirty="0" err="1"/>
              <a:t>terug</a:t>
            </a:r>
            <a:r>
              <a:rPr lang="en-US" dirty="0"/>
              <a:t> </a:t>
            </a:r>
            <a:r>
              <a:rPr lang="en-US" dirty="0" err="1"/>
              <a:t>geven</a:t>
            </a:r>
            <a:r>
              <a:rPr lang="en-US" dirty="0"/>
              <a:t> </a:t>
            </a:r>
            <a:r>
              <a:rPr lang="en-US" dirty="0" err="1"/>
              <a:t>aan</a:t>
            </a:r>
            <a:r>
              <a:rPr lang="en-US" dirty="0"/>
              <a:t> de </a:t>
            </a:r>
            <a:r>
              <a:rPr lang="en-US" dirty="0" err="1"/>
              <a:t>natuur</a:t>
            </a:r>
            <a:r>
              <a:rPr lang="en-US" dirty="0"/>
              <a:t>. Het </a:t>
            </a:r>
            <a:r>
              <a:rPr lang="en-US" dirty="0" err="1"/>
              <a:t>natuurlijke</a:t>
            </a:r>
            <a:r>
              <a:rPr lang="en-US" dirty="0"/>
              <a:t> </a:t>
            </a:r>
            <a:r>
              <a:rPr lang="en-US" dirty="0" err="1"/>
              <a:t>systeem</a:t>
            </a:r>
            <a:r>
              <a:rPr lang="en-US" dirty="0"/>
              <a:t> is </a:t>
            </a:r>
            <a:r>
              <a:rPr lang="en-US" dirty="0" err="1"/>
              <a:t>immers</a:t>
            </a:r>
            <a:r>
              <a:rPr lang="en-US" dirty="0"/>
              <a:t> </a:t>
            </a:r>
            <a:r>
              <a:rPr lang="en-US" dirty="0" err="1"/>
              <a:t>ook</a:t>
            </a:r>
            <a:r>
              <a:rPr lang="en-US" dirty="0"/>
              <a:t> </a:t>
            </a:r>
            <a:r>
              <a:rPr lang="en-US" dirty="0" err="1"/>
              <a:t>regeneratief</a:t>
            </a:r>
            <a:r>
              <a:rPr lang="en-US" dirty="0"/>
              <a:t> </a:t>
            </a:r>
            <a:r>
              <a:rPr lang="en-US" dirty="0" err="1"/>
              <a:t>en</a:t>
            </a:r>
            <a:r>
              <a:rPr lang="en-US" dirty="0"/>
              <a:t> </a:t>
            </a:r>
            <a:r>
              <a:rPr lang="en-US" dirty="0" err="1"/>
              <a:t>niet</a:t>
            </a:r>
            <a:r>
              <a:rPr lang="en-US" dirty="0"/>
              <a:t> </a:t>
            </a:r>
            <a:r>
              <a:rPr lang="en-US" dirty="0" err="1"/>
              <a:t>duurzaam</a:t>
            </a:r>
            <a:r>
              <a:rPr lang="en-US" dirty="0"/>
              <a:t>. </a:t>
            </a:r>
            <a:r>
              <a:rPr lang="en-US" dirty="0" err="1"/>
              <a:t>Duurzaam</a:t>
            </a:r>
            <a:r>
              <a:rPr lang="en-US" dirty="0"/>
              <a:t> </a:t>
            </a:r>
            <a:r>
              <a:rPr lang="en-US" dirty="0" err="1"/>
              <a:t>wordt</a:t>
            </a:r>
            <a:r>
              <a:rPr lang="en-US" dirty="0"/>
              <a:t> in </a:t>
            </a:r>
            <a:r>
              <a:rPr lang="en-US" dirty="0" err="1"/>
              <a:t>deze</a:t>
            </a:r>
            <a:r>
              <a:rPr lang="en-US" dirty="0"/>
              <a:t> zin </a:t>
            </a:r>
            <a:r>
              <a:rPr lang="en-US" dirty="0" err="1"/>
              <a:t>opgevat</a:t>
            </a:r>
            <a:r>
              <a:rPr lang="en-US" dirty="0"/>
              <a:t> </a:t>
            </a:r>
            <a:r>
              <a:rPr lang="en-US" dirty="0" err="1"/>
              <a:t>als</a:t>
            </a:r>
            <a:r>
              <a:rPr lang="en-US" dirty="0"/>
              <a:t> </a:t>
            </a:r>
            <a:r>
              <a:rPr lang="en-US" dirty="0" err="1"/>
              <a:t>energieneutraal</a:t>
            </a:r>
            <a:r>
              <a:rPr lang="en-US" dirty="0"/>
              <a:t>, </a:t>
            </a:r>
            <a:r>
              <a:rPr lang="en-US" dirty="0" err="1"/>
              <a:t>terwijl</a:t>
            </a:r>
            <a:r>
              <a:rPr lang="en-US" dirty="0"/>
              <a:t> </a:t>
            </a:r>
            <a:r>
              <a:rPr lang="en-US" dirty="0" err="1"/>
              <a:t>regeneratief</a:t>
            </a:r>
            <a:r>
              <a:rPr lang="en-US" dirty="0"/>
              <a:t> </a:t>
            </a:r>
            <a:r>
              <a:rPr lang="en-US" dirty="0" err="1"/>
              <a:t>betekent</a:t>
            </a:r>
            <a:r>
              <a:rPr lang="en-US" dirty="0"/>
              <a:t> </a:t>
            </a:r>
            <a:r>
              <a:rPr lang="en-US" dirty="0" err="1"/>
              <a:t>dat</a:t>
            </a:r>
            <a:r>
              <a:rPr lang="en-US" dirty="0"/>
              <a:t> de </a:t>
            </a:r>
            <a:r>
              <a:rPr lang="en-US" dirty="0" err="1"/>
              <a:t>toepassing</a:t>
            </a:r>
            <a:r>
              <a:rPr lang="en-US" dirty="0"/>
              <a:t> </a:t>
            </a:r>
            <a:r>
              <a:rPr lang="en-US" dirty="0" err="1"/>
              <a:t>energie</a:t>
            </a:r>
            <a:r>
              <a:rPr lang="en-US" dirty="0"/>
              <a:t> </a:t>
            </a:r>
            <a:r>
              <a:rPr lang="en-US" dirty="0" err="1"/>
              <a:t>teruglevert</a:t>
            </a:r>
            <a:r>
              <a:rPr lang="en-US" dirty="0"/>
              <a:t> </a:t>
            </a:r>
            <a:r>
              <a:rPr lang="en-US" dirty="0" err="1"/>
              <a:t>aan</a:t>
            </a:r>
            <a:r>
              <a:rPr lang="en-US" dirty="0"/>
              <a:t> het </a:t>
            </a:r>
            <a:r>
              <a:rPr lang="en-US" dirty="0" err="1"/>
              <a:t>systeem</a:t>
            </a:r>
            <a:r>
              <a:rPr lang="en-US" dirty="0"/>
              <a:t>. </a:t>
            </a:r>
            <a:r>
              <a:rPr lang="en-US" dirty="0" err="1"/>
              <a:t>Deze</a:t>
            </a:r>
            <a:r>
              <a:rPr lang="en-US" dirty="0"/>
              <a:t> </a:t>
            </a:r>
            <a:r>
              <a:rPr lang="en-US" dirty="0" err="1"/>
              <a:t>definities</a:t>
            </a:r>
            <a:r>
              <a:rPr lang="en-US" dirty="0"/>
              <a:t> </a:t>
            </a:r>
            <a:r>
              <a:rPr lang="en-US" dirty="0" err="1"/>
              <a:t>zijn</a:t>
            </a:r>
            <a:r>
              <a:rPr lang="en-US" dirty="0"/>
              <a:t> </a:t>
            </a:r>
            <a:r>
              <a:rPr lang="en-US" dirty="0" err="1"/>
              <a:t>ook</a:t>
            </a:r>
            <a:r>
              <a:rPr lang="en-US" dirty="0"/>
              <a:t> in de </a:t>
            </a:r>
            <a:r>
              <a:rPr lang="en-US" dirty="0" err="1"/>
              <a:t>theorie</a:t>
            </a:r>
            <a:r>
              <a:rPr lang="en-US" dirty="0"/>
              <a:t> van biomimicry </a:t>
            </a:r>
            <a:r>
              <a:rPr lang="en-US" dirty="0" err="1"/>
              <a:t>toegepast</a:t>
            </a:r>
            <a:r>
              <a:rPr lang="en-US" dirty="0"/>
              <a:t>. </a:t>
            </a:r>
          </a:p>
          <a:p>
            <a:r>
              <a:rPr lang="en-US" dirty="0">
                <a:hlinkClick r:id="rId3"/>
              </a:rPr>
              <a:t>https://www.bedrock.nl/duurzaamheid-goed-regeneratie-beter/</a:t>
            </a:r>
            <a:endParaRPr lang="en-US" dirty="0"/>
          </a:p>
          <a:p>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34</a:t>
            </a:fld>
            <a:endParaRPr lang="en-US"/>
          </a:p>
        </p:txBody>
      </p:sp>
    </p:spTree>
    <p:extLst>
      <p:ext uri="{BB962C8B-B14F-4D97-AF65-F5344CB8AC3E}">
        <p14:creationId xmlns:p14="http://schemas.microsoft.com/office/powerpoint/2010/main" val="334196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35</a:t>
            </a:fld>
            <a:endParaRPr lang="en-US"/>
          </a:p>
        </p:txBody>
      </p:sp>
    </p:spTree>
    <p:extLst>
      <p:ext uri="{BB962C8B-B14F-4D97-AF65-F5344CB8AC3E}">
        <p14:creationId xmlns:p14="http://schemas.microsoft.com/office/powerpoint/2010/main" val="23008164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36</a:t>
            </a:fld>
            <a:endParaRPr lang="en-US"/>
          </a:p>
        </p:txBody>
      </p:sp>
    </p:spTree>
    <p:extLst>
      <p:ext uri="{BB962C8B-B14F-4D97-AF65-F5344CB8AC3E}">
        <p14:creationId xmlns:p14="http://schemas.microsoft.com/office/powerpoint/2010/main" val="3605810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 Life’s Principles </a:t>
            </a:r>
            <a:r>
              <a:rPr lang="en-US" sz="1200" b="0" i="0" kern="1200" dirty="0" err="1">
                <a:solidFill>
                  <a:schemeClr val="tx1"/>
                </a:solidFill>
                <a:effectLst/>
                <a:latin typeface="+mn-lt"/>
                <a:ea typeface="+mn-ea"/>
                <a:cs typeface="+mn-cs"/>
              </a:rPr>
              <a:t>representeren</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overkoepelende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patronen</a:t>
            </a:r>
            <a:r>
              <a:rPr lang="en-US" sz="1200" b="0" i="0" kern="1200" dirty="0">
                <a:solidFill>
                  <a:schemeClr val="tx1"/>
                </a:solidFill>
                <a:effectLst/>
                <a:latin typeface="+mn-lt"/>
                <a:ea typeface="+mn-ea"/>
                <a:cs typeface="+mn-cs"/>
              </a:rPr>
              <a:t> die we in </a:t>
            </a:r>
            <a:r>
              <a:rPr lang="en-US" sz="1200" b="0" i="0" kern="1200" dirty="0" err="1">
                <a:solidFill>
                  <a:schemeClr val="tx1"/>
                </a:solidFill>
                <a:effectLst/>
                <a:latin typeface="+mn-lt"/>
                <a:ea typeface="+mn-ea"/>
                <a:cs typeface="+mn-cs"/>
              </a:rPr>
              <a:t>alle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soorten</a:t>
            </a:r>
            <a:r>
              <a:rPr lang="en-US" sz="1200" b="0" i="0" kern="1200" dirty="0">
                <a:solidFill>
                  <a:schemeClr val="tx1"/>
                </a:solidFill>
                <a:effectLst/>
                <a:latin typeface="+mn-lt"/>
                <a:ea typeface="+mn-ea"/>
                <a:cs typeface="+mn-cs"/>
              </a:rPr>
              <a:t> op </a:t>
            </a:r>
            <a:r>
              <a:rPr lang="en-US" sz="1200" b="0" i="0" kern="1200" dirty="0" err="1">
                <a:solidFill>
                  <a:schemeClr val="tx1"/>
                </a:solidFill>
                <a:effectLst/>
                <a:latin typeface="+mn-lt"/>
                <a:ea typeface="+mn-ea"/>
                <a:cs typeface="+mn-cs"/>
              </a:rPr>
              <a:t>aarde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terug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kunnen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vinden</a:t>
            </a:r>
            <a:r>
              <a:rPr lang="en-US" sz="1200" b="0" i="0" kern="1200" dirty="0">
                <a:solidFill>
                  <a:schemeClr val="tx1"/>
                </a:solidFill>
                <a:effectLst/>
                <a:latin typeface="+mn-lt"/>
                <a:ea typeface="+mn-ea"/>
                <a:cs typeface="+mn-cs"/>
              </a:rPr>
              <a:t>. Het </a:t>
            </a:r>
            <a:r>
              <a:rPr lang="en-US" sz="1200" b="0" i="0" kern="1200" dirty="0" err="1">
                <a:solidFill>
                  <a:schemeClr val="tx1"/>
                </a:solidFill>
                <a:effectLst/>
                <a:latin typeface="+mn-lt"/>
                <a:ea typeface="+mn-ea"/>
                <a:cs typeface="+mn-cs"/>
              </a:rPr>
              <a:t>leven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integreert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optimaliseert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deze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strategieën</a:t>
            </a:r>
            <a:r>
              <a:rPr lang="en-US" sz="1200" b="0" i="0" kern="1200" dirty="0">
                <a:solidFill>
                  <a:schemeClr val="tx1"/>
                </a:solidFill>
                <a:effectLst/>
                <a:latin typeface="+mn-lt"/>
                <a:ea typeface="+mn-ea"/>
                <a:cs typeface="+mn-cs"/>
              </a:rPr>
              <a:t> om </a:t>
            </a:r>
            <a:r>
              <a:rPr lang="en-US" sz="1200" b="0" i="0" kern="1200" dirty="0" err="1">
                <a:solidFill>
                  <a:schemeClr val="tx1"/>
                </a:solidFill>
                <a:effectLst/>
                <a:latin typeface="+mn-lt"/>
                <a:ea typeface="+mn-ea"/>
                <a:cs typeface="+mn-cs"/>
              </a:rPr>
              <a:t>condities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creëren</a:t>
            </a:r>
            <a:r>
              <a:rPr lang="en-US" sz="1200" b="0" i="0" kern="1200" dirty="0">
                <a:solidFill>
                  <a:schemeClr val="tx1"/>
                </a:solidFill>
                <a:effectLst/>
                <a:latin typeface="+mn-lt"/>
                <a:ea typeface="+mn-ea"/>
                <a:cs typeface="+mn-cs"/>
              </a:rPr>
              <a:t> die het </a:t>
            </a:r>
            <a:r>
              <a:rPr lang="en-US" sz="1200" b="0" i="0" kern="1200" dirty="0" err="1">
                <a:solidFill>
                  <a:schemeClr val="tx1"/>
                </a:solidFill>
                <a:effectLst/>
                <a:latin typeface="+mn-lt"/>
                <a:ea typeface="+mn-ea"/>
                <a:cs typeface="+mn-cs"/>
              </a:rPr>
              <a:t>leven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bevorderen</a:t>
            </a:r>
            <a:r>
              <a:rPr lang="en-US" sz="1200" b="0" i="0" kern="1200" dirty="0">
                <a:solidFill>
                  <a:schemeClr val="tx1"/>
                </a:solidFill>
                <a:effectLst/>
                <a:latin typeface="+mn-lt"/>
                <a:ea typeface="+mn-ea"/>
                <a:cs typeface="+mn-cs"/>
              </a:rPr>
              <a:t>. Door </a:t>
            </a:r>
            <a:r>
              <a:rPr lang="en-US" sz="1200" b="0" i="0" kern="1200" dirty="0" err="1">
                <a:solidFill>
                  <a:schemeClr val="tx1"/>
                </a:solidFill>
                <a:effectLst/>
                <a:latin typeface="+mn-lt"/>
                <a:ea typeface="+mn-ea"/>
                <a:cs typeface="+mn-cs"/>
              </a:rPr>
              <a:t>deze</a:t>
            </a:r>
            <a:r>
              <a:rPr lang="en-US" sz="1200" b="0" i="0" kern="1200" dirty="0">
                <a:solidFill>
                  <a:schemeClr val="tx1"/>
                </a:solidFill>
                <a:effectLst/>
                <a:latin typeface="+mn-lt"/>
                <a:ea typeface="+mn-ea"/>
                <a:cs typeface="+mn-cs"/>
              </a:rPr>
              <a:t> basis </a:t>
            </a:r>
            <a:r>
              <a:rPr lang="en-US" sz="1200" b="0" i="0" kern="1200" dirty="0" err="1">
                <a:solidFill>
                  <a:schemeClr val="tx1"/>
                </a:solidFill>
                <a:effectLst/>
                <a:latin typeface="+mn-lt"/>
                <a:ea typeface="+mn-ea"/>
                <a:cs typeface="+mn-cs"/>
              </a:rPr>
              <a:t>principes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benaderen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kunnen</a:t>
            </a:r>
            <a:r>
              <a:rPr lang="en-US" sz="1200" b="0" i="0" kern="1200" dirty="0">
                <a:solidFill>
                  <a:schemeClr val="tx1"/>
                </a:solidFill>
                <a:effectLst/>
                <a:latin typeface="+mn-lt"/>
                <a:ea typeface="+mn-ea"/>
                <a:cs typeface="+mn-cs"/>
              </a:rPr>
              <a:t> we </a:t>
            </a:r>
            <a:r>
              <a:rPr lang="en-US" sz="1200" b="0" i="0" kern="1200" dirty="0" err="1">
                <a:solidFill>
                  <a:schemeClr val="tx1"/>
                </a:solidFill>
                <a:effectLst/>
                <a:latin typeface="+mn-lt"/>
                <a:ea typeface="+mn-ea"/>
                <a:cs typeface="+mn-cs"/>
              </a:rPr>
              <a:t>innovatieve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strategieën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imiteren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maken</a:t>
            </a:r>
            <a:r>
              <a:rPr lang="en-US" sz="1200" b="0" i="0" kern="1200" dirty="0">
                <a:solidFill>
                  <a:schemeClr val="tx1"/>
                </a:solidFill>
                <a:effectLst/>
                <a:latin typeface="+mn-lt"/>
                <a:ea typeface="+mn-ea"/>
                <a:cs typeface="+mn-cs"/>
              </a:rPr>
              <a:t> we </a:t>
            </a:r>
            <a:r>
              <a:rPr lang="en-US" sz="1200" b="0" i="0" kern="1200" dirty="0" err="1">
                <a:solidFill>
                  <a:schemeClr val="tx1"/>
                </a:solidFill>
                <a:effectLst/>
                <a:latin typeface="+mn-lt"/>
                <a:ea typeface="+mn-ea"/>
                <a:cs typeface="+mn-cs"/>
              </a:rPr>
              <a:t>ons</a:t>
            </a:r>
            <a:r>
              <a:rPr lang="en-US" sz="1200" b="0" i="0" kern="1200" dirty="0">
                <a:solidFill>
                  <a:schemeClr val="tx1"/>
                </a:solidFill>
                <a:effectLst/>
                <a:latin typeface="+mn-lt"/>
                <a:ea typeface="+mn-ea"/>
                <a:cs typeface="+mn-cs"/>
              </a:rPr>
              <a:t> in </a:t>
            </a:r>
            <a:r>
              <a:rPr lang="en-US" sz="1200" b="0" i="0" kern="1200" dirty="0" err="1">
                <a:solidFill>
                  <a:schemeClr val="tx1"/>
                </a:solidFill>
                <a:effectLst/>
                <a:latin typeface="+mn-lt"/>
                <a:ea typeface="+mn-ea"/>
                <a:cs typeface="+mn-cs"/>
              </a:rPr>
              <a:t>staat</a:t>
            </a:r>
            <a:r>
              <a:rPr lang="en-US" sz="1200" b="0" i="0" kern="1200" dirty="0">
                <a:solidFill>
                  <a:schemeClr val="tx1"/>
                </a:solidFill>
                <a:effectLst/>
                <a:latin typeface="+mn-lt"/>
                <a:ea typeface="+mn-ea"/>
                <a:cs typeface="+mn-cs"/>
              </a:rPr>
              <a:t> om </a:t>
            </a:r>
            <a:r>
              <a:rPr lang="en-US" sz="1200" b="0" i="0" kern="1200" dirty="0" err="1">
                <a:solidFill>
                  <a:schemeClr val="tx1"/>
                </a:solidFill>
                <a:effectLst/>
                <a:latin typeface="+mn-lt"/>
                <a:ea typeface="+mn-ea"/>
                <a:cs typeface="+mn-cs"/>
              </a:rPr>
              <a:t>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leren</a:t>
            </a:r>
            <a:r>
              <a:rPr lang="en-US" sz="1200" b="0" i="0" kern="1200" dirty="0">
                <a:solidFill>
                  <a:schemeClr val="tx1"/>
                </a:solidFill>
                <a:effectLst/>
                <a:latin typeface="+mn-lt"/>
                <a:ea typeface="+mn-ea"/>
                <a:cs typeface="+mn-cs"/>
              </a:rPr>
              <a:t> van de </a:t>
            </a:r>
            <a:r>
              <a:rPr lang="en-US" sz="1200" b="0" i="0" kern="1200" dirty="0" err="1">
                <a:solidFill>
                  <a:schemeClr val="tx1"/>
                </a:solidFill>
                <a:effectLst/>
                <a:latin typeface="+mn-lt"/>
                <a:ea typeface="+mn-ea"/>
                <a:cs typeface="+mn-cs"/>
              </a:rPr>
              <a:t>genialiteit</a:t>
            </a:r>
            <a:r>
              <a:rPr lang="en-US" sz="1200" b="0" i="0" kern="1200" dirty="0">
                <a:solidFill>
                  <a:schemeClr val="tx1"/>
                </a:solidFill>
                <a:effectLst/>
                <a:latin typeface="+mn-lt"/>
                <a:ea typeface="+mn-ea"/>
                <a:cs typeface="+mn-cs"/>
              </a:rPr>
              <a:t> van de </a:t>
            </a:r>
            <a:r>
              <a:rPr lang="en-US" sz="1200" b="0" i="0" kern="1200" dirty="0" err="1">
                <a:solidFill>
                  <a:schemeClr val="tx1"/>
                </a:solidFill>
                <a:effectLst/>
                <a:latin typeface="+mn-lt"/>
                <a:ea typeface="+mn-ea"/>
                <a:cs typeface="+mn-cs"/>
              </a:rPr>
              <a:t>natuur</a:t>
            </a:r>
            <a:r>
              <a:rPr lang="en-US" sz="1200" b="0" i="0" kern="1200" dirty="0">
                <a:solidFill>
                  <a:schemeClr val="tx1"/>
                </a:solidFill>
                <a:effectLst/>
                <a:latin typeface="+mn-lt"/>
                <a:ea typeface="+mn-ea"/>
                <a:cs typeface="+mn-cs"/>
              </a:rPr>
              <a:t>.</a:t>
            </a:r>
          </a:p>
          <a:p>
            <a:r>
              <a:rPr lang="en-US" dirty="0">
                <a:hlinkClick r:id="rId3"/>
              </a:rPr>
              <a:t>https://biomimicry.net/the-buzz/resources/designlens-lifes-principles/</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37</a:t>
            </a:fld>
            <a:endParaRPr lang="en-US"/>
          </a:p>
        </p:txBody>
      </p:sp>
    </p:spTree>
    <p:extLst>
      <p:ext uri="{BB962C8B-B14F-4D97-AF65-F5344CB8AC3E}">
        <p14:creationId xmlns:p14="http://schemas.microsoft.com/office/powerpoint/2010/main" val="3578565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38</a:t>
            </a:fld>
            <a:endParaRPr lang="en-US"/>
          </a:p>
        </p:txBody>
      </p:sp>
    </p:spTree>
    <p:extLst>
      <p:ext uri="{BB962C8B-B14F-4D97-AF65-F5344CB8AC3E}">
        <p14:creationId xmlns:p14="http://schemas.microsoft.com/office/powerpoint/2010/main" val="7467920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Om biomimicry toe </a:t>
            </a:r>
            <a:r>
              <a:rPr lang="en-US" sz="1200" b="0" i="0" kern="1200" dirty="0" err="1">
                <a:solidFill>
                  <a:schemeClr val="tx1"/>
                </a:solidFill>
                <a:effectLst/>
                <a:latin typeface="+mn-lt"/>
                <a:ea typeface="+mn-ea"/>
                <a:cs typeface="+mn-cs"/>
              </a:rPr>
              <a:t>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kunnen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passen</a:t>
            </a:r>
            <a:r>
              <a:rPr lang="en-US" sz="1200" b="0" i="0" kern="1200" dirty="0">
                <a:solidFill>
                  <a:schemeClr val="tx1"/>
                </a:solidFill>
                <a:effectLst/>
                <a:latin typeface="+mn-lt"/>
                <a:ea typeface="+mn-ea"/>
                <a:cs typeface="+mn-cs"/>
              </a:rPr>
              <a:t> is het </a:t>
            </a:r>
            <a:r>
              <a:rPr lang="en-US" sz="1200" b="0" i="0" kern="1200" dirty="0" err="1">
                <a:solidFill>
                  <a:schemeClr val="tx1"/>
                </a:solidFill>
                <a:effectLst/>
                <a:latin typeface="+mn-lt"/>
                <a:ea typeface="+mn-ea"/>
                <a:cs typeface="+mn-cs"/>
              </a:rPr>
              <a:t>cruciaal</a:t>
            </a:r>
            <a:r>
              <a:rPr lang="en-US" sz="1200" b="0" i="0" kern="1200" dirty="0">
                <a:solidFill>
                  <a:schemeClr val="tx1"/>
                </a:solidFill>
                <a:effectLst/>
                <a:latin typeface="+mn-lt"/>
                <a:ea typeface="+mn-ea"/>
                <a:cs typeface="+mn-cs"/>
              </a:rPr>
              <a:t> om het concept van </a:t>
            </a:r>
            <a:r>
              <a:rPr lang="en-US" sz="1200" b="0" i="0" kern="1200" dirty="0" err="1">
                <a:solidFill>
                  <a:schemeClr val="tx1"/>
                </a:solidFill>
                <a:effectLst/>
                <a:latin typeface="+mn-lt"/>
                <a:ea typeface="+mn-ea"/>
                <a:cs typeface="+mn-cs"/>
              </a:rPr>
              <a:t>functie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begrijpen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Functie</a:t>
            </a:r>
            <a:r>
              <a:rPr lang="en-US" sz="1200" b="0" i="0" kern="1200" dirty="0">
                <a:solidFill>
                  <a:schemeClr val="tx1"/>
                </a:solidFill>
                <a:effectLst/>
                <a:latin typeface="+mn-lt"/>
                <a:ea typeface="+mn-ea"/>
                <a:cs typeface="+mn-cs"/>
              </a:rPr>
              <a:t> is </a:t>
            </a:r>
            <a:r>
              <a:rPr lang="en-US" sz="1200" b="0" i="0" kern="1200" dirty="0" err="1">
                <a:solidFill>
                  <a:schemeClr val="tx1"/>
                </a:solidFill>
                <a:effectLst/>
                <a:latin typeface="+mn-lt"/>
                <a:ea typeface="+mn-ea"/>
                <a:cs typeface="+mn-cs"/>
              </a:rPr>
              <a:t>een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belangrijk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onderliggend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principe</a:t>
            </a:r>
            <a:r>
              <a:rPr lang="en-US" sz="1200" b="0" i="0" kern="1200" dirty="0">
                <a:solidFill>
                  <a:schemeClr val="tx1"/>
                </a:solidFill>
                <a:effectLst/>
                <a:latin typeface="+mn-lt"/>
                <a:ea typeface="+mn-ea"/>
                <a:cs typeface="+mn-cs"/>
              </a:rPr>
              <a:t> van biomimicry. Door </a:t>
            </a:r>
            <a:r>
              <a:rPr lang="en-US" sz="1200" b="0" i="0" kern="1200" dirty="0" err="1">
                <a:solidFill>
                  <a:schemeClr val="tx1"/>
                </a:solidFill>
                <a:effectLst/>
                <a:latin typeface="+mn-lt"/>
                <a:ea typeface="+mn-ea"/>
                <a:cs typeface="+mn-cs"/>
              </a:rPr>
              <a:t>functies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benoemen</a:t>
            </a:r>
            <a:r>
              <a:rPr lang="en-US" sz="1200" b="0" i="0" kern="1200" dirty="0">
                <a:solidFill>
                  <a:schemeClr val="tx1"/>
                </a:solidFill>
                <a:effectLst/>
                <a:latin typeface="+mn-lt"/>
                <a:ea typeface="+mn-ea"/>
                <a:cs typeface="+mn-cs"/>
              </a:rPr>
              <a:t> van </a:t>
            </a:r>
            <a:r>
              <a:rPr lang="en-US" sz="1200" b="0" i="0" kern="1200" dirty="0" err="1">
                <a:solidFill>
                  <a:schemeClr val="tx1"/>
                </a:solidFill>
                <a:effectLst/>
                <a:latin typeface="+mn-lt"/>
                <a:ea typeface="+mn-ea"/>
                <a:cs typeface="+mn-cs"/>
              </a:rPr>
              <a:t>structuren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vormen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processen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systemen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gedragingen</a:t>
            </a:r>
            <a:r>
              <a:rPr lang="en-US" sz="1200" b="0" i="0" kern="1200" dirty="0">
                <a:solidFill>
                  <a:schemeClr val="tx1"/>
                </a:solidFill>
                <a:effectLst/>
                <a:latin typeface="+mn-lt"/>
                <a:ea typeface="+mn-ea"/>
                <a:cs typeface="+mn-cs"/>
              </a:rPr>
              <a:t> in de </a:t>
            </a:r>
            <a:r>
              <a:rPr lang="en-US" sz="1200" b="0" i="0" kern="1200" dirty="0" err="1">
                <a:solidFill>
                  <a:schemeClr val="tx1"/>
                </a:solidFill>
                <a:effectLst/>
                <a:latin typeface="+mn-lt"/>
                <a:ea typeface="+mn-ea"/>
                <a:cs typeface="+mn-cs"/>
              </a:rPr>
              <a:t>natuur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kan</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vertaalslag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gemaakt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worden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naar</a:t>
            </a:r>
            <a:r>
              <a:rPr lang="en-US" sz="1200" b="0" i="0" kern="1200" dirty="0">
                <a:solidFill>
                  <a:schemeClr val="tx1"/>
                </a:solidFill>
                <a:effectLst/>
                <a:latin typeface="+mn-lt"/>
                <a:ea typeface="+mn-ea"/>
                <a:cs typeface="+mn-cs"/>
              </a:rPr>
              <a:t> het </a:t>
            </a:r>
            <a:r>
              <a:rPr lang="en-US" sz="1200" b="0" i="0" kern="1200" dirty="0" err="1">
                <a:solidFill>
                  <a:schemeClr val="tx1"/>
                </a:solidFill>
                <a:effectLst/>
                <a:latin typeface="+mn-lt"/>
                <a:ea typeface="+mn-ea"/>
                <a:cs typeface="+mn-cs"/>
              </a:rPr>
              <a:t>inwerken</a:t>
            </a:r>
            <a:r>
              <a:rPr lang="en-US" sz="1200" b="0" i="0" kern="1200" dirty="0">
                <a:solidFill>
                  <a:schemeClr val="tx1"/>
                </a:solidFill>
                <a:effectLst/>
                <a:latin typeface="+mn-lt"/>
                <a:ea typeface="+mn-ea"/>
                <a:cs typeface="+mn-cs"/>
              </a:rPr>
              <a:t> van die </a:t>
            </a:r>
            <a:r>
              <a:rPr lang="en-US" sz="1200" b="0" i="0" kern="1200" dirty="0" err="1">
                <a:solidFill>
                  <a:schemeClr val="tx1"/>
                </a:solidFill>
                <a:effectLst/>
                <a:latin typeface="+mn-lt"/>
                <a:ea typeface="+mn-ea"/>
                <a:cs typeface="+mn-cs"/>
              </a:rPr>
              <a:t>functie</a:t>
            </a:r>
            <a:r>
              <a:rPr lang="en-US" sz="1200" b="0" i="0" kern="1200" dirty="0">
                <a:solidFill>
                  <a:schemeClr val="tx1"/>
                </a:solidFill>
                <a:effectLst/>
                <a:latin typeface="+mn-lt"/>
                <a:ea typeface="+mn-ea"/>
                <a:cs typeface="+mn-cs"/>
              </a:rPr>
              <a:t> in </a:t>
            </a:r>
            <a:r>
              <a:rPr lang="en-US" sz="1200" b="0" i="0" kern="1200" dirty="0" err="1">
                <a:solidFill>
                  <a:schemeClr val="tx1"/>
                </a:solidFill>
                <a:effectLst/>
                <a:latin typeface="+mn-lt"/>
                <a:ea typeface="+mn-ea"/>
                <a:cs typeface="+mn-cs"/>
              </a:rPr>
              <a:t>duurzame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ontwerpen</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39</a:t>
            </a:fld>
            <a:endParaRPr lang="en-US"/>
          </a:p>
        </p:txBody>
      </p:sp>
    </p:spTree>
    <p:extLst>
      <p:ext uri="{BB962C8B-B14F-4D97-AF65-F5344CB8AC3E}">
        <p14:creationId xmlns:p14="http://schemas.microsoft.com/office/powerpoint/2010/main" val="2904803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err="1"/>
              <a:t>Meerdere</a:t>
            </a:r>
            <a:r>
              <a:rPr lang="en-US" b="1" dirty="0"/>
              <a:t> </a:t>
            </a:r>
            <a:r>
              <a:rPr lang="en-US" b="1" dirty="0" err="1"/>
              <a:t>antwoorden</a:t>
            </a:r>
            <a:r>
              <a:rPr lang="en-US" b="1" dirty="0"/>
              <a:t> correct!) </a:t>
            </a:r>
            <a:r>
              <a:rPr lang="en-US" b="0" dirty="0" err="1"/>
              <a:t>Een</a:t>
            </a:r>
            <a:r>
              <a:rPr lang="en-US" b="0" dirty="0"/>
              <a:t> </a:t>
            </a:r>
            <a:r>
              <a:rPr lang="en-US" b="0" dirty="0" err="1"/>
              <a:t>functie</a:t>
            </a:r>
            <a:r>
              <a:rPr lang="en-US" b="0" dirty="0"/>
              <a:t> van de </a:t>
            </a:r>
            <a:r>
              <a:rPr lang="en-US" b="0" dirty="0" err="1"/>
              <a:t>wortels</a:t>
            </a:r>
            <a:r>
              <a:rPr lang="en-US" b="0" dirty="0"/>
              <a:t> van </a:t>
            </a:r>
            <a:r>
              <a:rPr lang="en-US" b="0" dirty="0" err="1"/>
              <a:t>een</a:t>
            </a:r>
            <a:r>
              <a:rPr lang="en-US" b="0" dirty="0"/>
              <a:t> plant is om </a:t>
            </a:r>
            <a:r>
              <a:rPr lang="en-US" b="1" dirty="0" err="1"/>
              <a:t>voedingsstoffen</a:t>
            </a:r>
            <a:r>
              <a:rPr lang="en-US" b="1" dirty="0"/>
              <a:t> </a:t>
            </a:r>
            <a:r>
              <a:rPr lang="en-US" b="1" dirty="0" err="1"/>
              <a:t>te</a:t>
            </a:r>
            <a:r>
              <a:rPr lang="en-US" b="1" dirty="0"/>
              <a:t> </a:t>
            </a:r>
            <a:r>
              <a:rPr lang="en-US" b="1" dirty="0" err="1"/>
              <a:t>absorberen</a:t>
            </a:r>
            <a:r>
              <a:rPr lang="en-US" b="0" dirty="0"/>
              <a:t>. </a:t>
            </a:r>
            <a:r>
              <a:rPr lang="en-US" b="0" dirty="0" err="1"/>
              <a:t>Een</a:t>
            </a:r>
            <a:r>
              <a:rPr lang="en-US" b="0" dirty="0"/>
              <a:t> </a:t>
            </a:r>
            <a:r>
              <a:rPr lang="en-US" b="0" dirty="0" err="1"/>
              <a:t>functie</a:t>
            </a:r>
            <a:r>
              <a:rPr lang="en-US" b="0" dirty="0"/>
              <a:t> van de </a:t>
            </a:r>
            <a:r>
              <a:rPr lang="en-US" b="0" dirty="0" err="1"/>
              <a:t>kamelenbult</a:t>
            </a:r>
            <a:r>
              <a:rPr lang="en-US" b="0" dirty="0"/>
              <a:t> is om </a:t>
            </a:r>
            <a:r>
              <a:rPr lang="en-US" b="1" dirty="0"/>
              <a:t>vet op </a:t>
            </a:r>
            <a:r>
              <a:rPr lang="en-US" b="1" dirty="0" err="1"/>
              <a:t>te</a:t>
            </a:r>
            <a:r>
              <a:rPr lang="en-US" b="1" dirty="0"/>
              <a:t> </a:t>
            </a:r>
            <a:r>
              <a:rPr lang="en-US" b="1" dirty="0" err="1"/>
              <a:t>slaan</a:t>
            </a:r>
            <a:r>
              <a:rPr lang="en-US" b="0" dirty="0"/>
              <a:t>. </a:t>
            </a:r>
            <a:r>
              <a:rPr lang="en-US" b="0" dirty="0" err="1"/>
              <a:t>Een</a:t>
            </a:r>
            <a:r>
              <a:rPr lang="en-US" b="0" dirty="0"/>
              <a:t> </a:t>
            </a:r>
            <a:r>
              <a:rPr lang="en-US" b="0" dirty="0" err="1"/>
              <a:t>functie</a:t>
            </a:r>
            <a:r>
              <a:rPr lang="en-US" b="0" dirty="0"/>
              <a:t> van de </a:t>
            </a:r>
            <a:r>
              <a:rPr lang="en-US" b="0" dirty="0" err="1"/>
              <a:t>inkt</a:t>
            </a:r>
            <a:r>
              <a:rPr lang="en-US" b="0" dirty="0"/>
              <a:t> van </a:t>
            </a:r>
            <a:r>
              <a:rPr lang="en-US" b="0" dirty="0" err="1"/>
              <a:t>een</a:t>
            </a:r>
            <a:r>
              <a:rPr lang="en-US" b="0" dirty="0"/>
              <a:t> octopus is om </a:t>
            </a:r>
            <a:r>
              <a:rPr lang="en-US" b="1" dirty="0" err="1"/>
              <a:t>roofdieren</a:t>
            </a:r>
            <a:r>
              <a:rPr lang="en-US" b="1" dirty="0"/>
              <a:t> </a:t>
            </a:r>
            <a:r>
              <a:rPr lang="en-US" b="1" dirty="0" err="1"/>
              <a:t>af</a:t>
            </a:r>
            <a:r>
              <a:rPr lang="en-US" b="1" dirty="0"/>
              <a:t> </a:t>
            </a:r>
            <a:r>
              <a:rPr lang="en-US" b="1" dirty="0" err="1"/>
              <a:t>te</a:t>
            </a:r>
            <a:r>
              <a:rPr lang="en-US" b="1" dirty="0"/>
              <a:t> </a:t>
            </a:r>
            <a:r>
              <a:rPr lang="en-US" b="1" dirty="0" err="1"/>
              <a:t>leiden</a:t>
            </a:r>
            <a:r>
              <a:rPr lang="en-US" b="0" dirty="0"/>
              <a:t>. </a:t>
            </a:r>
            <a:r>
              <a:rPr lang="en-US" b="0" dirty="0" err="1"/>
              <a:t>Een</a:t>
            </a:r>
            <a:r>
              <a:rPr lang="en-US" b="0" dirty="0"/>
              <a:t> </a:t>
            </a:r>
            <a:r>
              <a:rPr lang="en-US" b="0" dirty="0" err="1"/>
              <a:t>functie</a:t>
            </a:r>
            <a:r>
              <a:rPr lang="en-US" b="0" dirty="0"/>
              <a:t> van de </a:t>
            </a:r>
            <a:r>
              <a:rPr lang="en-US" b="0" dirty="0" err="1"/>
              <a:t>staart</a:t>
            </a:r>
            <a:r>
              <a:rPr lang="en-US" b="0" dirty="0"/>
              <a:t> van </a:t>
            </a:r>
            <a:r>
              <a:rPr lang="en-US" b="0" dirty="0" err="1"/>
              <a:t>een</a:t>
            </a:r>
            <a:r>
              <a:rPr lang="en-US" b="0" dirty="0"/>
              <a:t> </a:t>
            </a:r>
            <a:r>
              <a:rPr lang="en-US" b="0" dirty="0" err="1"/>
              <a:t>kangoeroe</a:t>
            </a:r>
            <a:r>
              <a:rPr lang="en-US" b="0" dirty="0"/>
              <a:t> is om </a:t>
            </a:r>
            <a:r>
              <a:rPr lang="en-US" b="1" dirty="0"/>
              <a:t>in </a:t>
            </a:r>
            <a:r>
              <a:rPr lang="en-US" b="1" dirty="0" err="1"/>
              <a:t>balans</a:t>
            </a:r>
            <a:r>
              <a:rPr lang="en-US" b="1" dirty="0"/>
              <a:t> </a:t>
            </a:r>
            <a:r>
              <a:rPr lang="en-US" b="1" dirty="0" err="1"/>
              <a:t>te</a:t>
            </a:r>
            <a:r>
              <a:rPr lang="en-US" b="1" dirty="0"/>
              <a:t> </a:t>
            </a:r>
            <a:r>
              <a:rPr lang="en-US" b="1" dirty="0" err="1"/>
              <a:t>blijven</a:t>
            </a:r>
            <a:r>
              <a:rPr lang="en-US" b="0" dirty="0"/>
              <a:t>. </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40</a:t>
            </a:fld>
            <a:endParaRPr lang="en-US"/>
          </a:p>
        </p:txBody>
      </p:sp>
    </p:spTree>
    <p:extLst>
      <p:ext uri="{BB962C8B-B14F-4D97-AF65-F5344CB8AC3E}">
        <p14:creationId xmlns:p14="http://schemas.microsoft.com/office/powerpoint/2010/main" val="2790880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Voorbeeld</a:t>
            </a:r>
            <a:r>
              <a:rPr lang="en-US" dirty="0"/>
              <a:t>: </a:t>
            </a:r>
            <a:r>
              <a:rPr lang="en-US" dirty="0" err="1"/>
              <a:t>Gekko</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4</a:t>
            </a:fld>
            <a:endParaRPr lang="en-US"/>
          </a:p>
        </p:txBody>
      </p:sp>
    </p:spTree>
    <p:extLst>
      <p:ext uri="{BB962C8B-B14F-4D97-AF65-F5344CB8AC3E}">
        <p14:creationId xmlns:p14="http://schemas.microsoft.com/office/powerpoint/2010/main" val="30774164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Geen</a:t>
            </a:r>
            <a:r>
              <a:rPr lang="en-US" dirty="0"/>
              <a:t> </a:t>
            </a:r>
            <a:r>
              <a:rPr lang="en-US" dirty="0" err="1"/>
              <a:t>hoofdletters</a:t>
            </a:r>
            <a:endParaRPr lang="en-US" dirty="0"/>
          </a:p>
          <a:p>
            <a:r>
              <a:rPr lang="en-US" dirty="0"/>
              <a:t>Link </a:t>
            </a:r>
            <a:r>
              <a:rPr lang="en-US" dirty="0" err="1"/>
              <a:t>naar</a:t>
            </a:r>
            <a:r>
              <a:rPr lang="en-US" dirty="0"/>
              <a:t> wat je in de </a:t>
            </a:r>
            <a:r>
              <a:rPr lang="en-US" dirty="0" err="1"/>
              <a:t>klas</a:t>
            </a:r>
            <a:r>
              <a:rPr lang="en-US" dirty="0"/>
              <a:t> </a:t>
            </a:r>
            <a:r>
              <a:rPr lang="en-US" dirty="0" err="1"/>
              <a:t>kan</a:t>
            </a:r>
            <a:r>
              <a:rPr lang="en-US" dirty="0"/>
              <a:t> </a:t>
            </a:r>
            <a:r>
              <a:rPr lang="en-US" dirty="0" err="1"/>
              <a:t>doen</a:t>
            </a:r>
            <a:r>
              <a:rPr lang="en-US" dirty="0"/>
              <a:t>. </a:t>
            </a:r>
          </a:p>
        </p:txBody>
      </p:sp>
      <p:sp>
        <p:nvSpPr>
          <p:cNvPr id="4" name="Tijdelijke aanduiding voor dianummer 3"/>
          <p:cNvSpPr>
            <a:spLocks noGrp="1"/>
          </p:cNvSpPr>
          <p:nvPr>
            <p:ph type="sldNum" sz="quarter" idx="5"/>
          </p:nvPr>
        </p:nvSpPr>
        <p:spPr/>
        <p:txBody>
          <a:bodyPr/>
          <a:lstStyle/>
          <a:p>
            <a:fld id="{FE80C919-022B-4E89-AEBD-BDF3B7627879}" type="slidenum">
              <a:rPr lang="en-US" smtClean="0"/>
              <a:t>41</a:t>
            </a:fld>
            <a:endParaRPr lang="en-US"/>
          </a:p>
        </p:txBody>
      </p:sp>
    </p:spTree>
    <p:extLst>
      <p:ext uri="{BB962C8B-B14F-4D97-AF65-F5344CB8AC3E}">
        <p14:creationId xmlns:p14="http://schemas.microsoft.com/office/powerpoint/2010/main" val="1409602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Gekkos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zijn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bekend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vanwege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hun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vermogen</a:t>
            </a:r>
            <a:r>
              <a:rPr lang="en-US" sz="1200" b="0" i="0" kern="1200" dirty="0">
                <a:solidFill>
                  <a:schemeClr val="tx1"/>
                </a:solidFill>
                <a:effectLst/>
                <a:latin typeface="+mn-lt"/>
                <a:ea typeface="+mn-ea"/>
                <a:cs typeface="+mn-cs"/>
              </a:rPr>
              <a:t> om </a:t>
            </a:r>
            <a:r>
              <a:rPr lang="nl-NL" sz="1200" b="0" i="0" kern="1200" noProof="0" dirty="0">
                <a:solidFill>
                  <a:schemeClr val="tx1"/>
                </a:solidFill>
                <a:effectLst/>
                <a:latin typeface="+mn-lt"/>
                <a:ea typeface="+mn-ea"/>
                <a:cs typeface="+mn-cs"/>
              </a:rPr>
              <a:t>verticale vlakken op te lopen en zelfs ondersteboven te blijven hangen. Ze kunnen dit doordat ze de zuignapjes aan hun poten op elk moment aan en uit kunnen zetten. </a:t>
            </a:r>
            <a:r>
              <a:rPr lang="en-US" sz="1200" b="0" i="0" kern="1200" dirty="0">
                <a:solidFill>
                  <a:schemeClr val="tx1"/>
                </a:solidFill>
                <a:effectLst/>
                <a:latin typeface="+mn-lt"/>
                <a:ea typeface="+mn-ea"/>
                <a:cs typeface="+mn-cs"/>
              </a:rPr>
              <a:t> </a:t>
            </a:r>
          </a:p>
          <a:p>
            <a:r>
              <a:rPr lang="en-US" dirty="0">
                <a:hlinkClick r:id="rId3"/>
              </a:rPr>
              <a:t>https://www.livescience.com/47307-how-geckos-stick-and-unstick-feet.html</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5</a:t>
            </a:fld>
            <a:endParaRPr lang="en-US"/>
          </a:p>
        </p:txBody>
      </p:sp>
    </p:spTree>
    <p:extLst>
      <p:ext uri="{BB962C8B-B14F-4D97-AF65-F5344CB8AC3E}">
        <p14:creationId xmlns:p14="http://schemas.microsoft.com/office/powerpoint/2010/main" val="2475012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Geïnspireerd</a:t>
            </a:r>
            <a:r>
              <a:rPr lang="en-US" dirty="0"/>
              <a:t> door de </a:t>
            </a:r>
            <a:r>
              <a:rPr lang="en-US" dirty="0" err="1"/>
              <a:t>gekko</a:t>
            </a:r>
            <a:r>
              <a:rPr lang="en-US" dirty="0"/>
              <a:t> </a:t>
            </a:r>
            <a:r>
              <a:rPr lang="en-US" dirty="0" err="1"/>
              <a:t>heeft</a:t>
            </a:r>
            <a:r>
              <a:rPr lang="en-US" dirty="0"/>
              <a:t> </a:t>
            </a:r>
            <a:r>
              <a:rPr lang="en-US" dirty="0" err="1"/>
              <a:t>tapijtproducent</a:t>
            </a:r>
            <a:r>
              <a:rPr lang="en-US" dirty="0"/>
              <a:t> Interface </a:t>
            </a:r>
            <a:r>
              <a:rPr lang="en-US" dirty="0" err="1"/>
              <a:t>een</a:t>
            </a:r>
            <a:r>
              <a:rPr lang="en-US" dirty="0"/>
              <a:t> </a:t>
            </a:r>
            <a:r>
              <a:rPr lang="en-US" dirty="0" err="1"/>
              <a:t>plakstrip</a:t>
            </a:r>
            <a:r>
              <a:rPr lang="en-US" dirty="0"/>
              <a:t> </a:t>
            </a:r>
            <a:r>
              <a:rPr lang="en-US" dirty="0" err="1"/>
              <a:t>ontwikkeld</a:t>
            </a:r>
            <a:r>
              <a:rPr lang="en-US" dirty="0"/>
              <a:t> die </a:t>
            </a:r>
            <a:r>
              <a:rPr lang="en-US" dirty="0" err="1"/>
              <a:t>geen</a:t>
            </a:r>
            <a:r>
              <a:rPr lang="en-US" dirty="0"/>
              <a:t> </a:t>
            </a:r>
            <a:r>
              <a:rPr lang="en-US" dirty="0" err="1"/>
              <a:t>lijm</a:t>
            </a:r>
            <a:r>
              <a:rPr lang="en-US" dirty="0"/>
              <a:t> </a:t>
            </a:r>
            <a:r>
              <a:rPr lang="en-US" dirty="0" err="1"/>
              <a:t>gebruikt</a:t>
            </a:r>
            <a:r>
              <a:rPr lang="en-US" dirty="0"/>
              <a:t> </a:t>
            </a:r>
            <a:r>
              <a:rPr lang="en-US" dirty="0" err="1"/>
              <a:t>en</a:t>
            </a:r>
            <a:r>
              <a:rPr lang="en-US" dirty="0"/>
              <a:t> her </a:t>
            </a:r>
            <a:r>
              <a:rPr lang="en-US" dirty="0" err="1"/>
              <a:t>te</a:t>
            </a:r>
            <a:r>
              <a:rPr lang="en-US" dirty="0"/>
              <a:t> </a:t>
            </a:r>
            <a:r>
              <a:rPr lang="en-US" dirty="0" err="1"/>
              <a:t>gebruiken</a:t>
            </a:r>
            <a:r>
              <a:rPr lang="en-US" dirty="0"/>
              <a:t> is om zo </a:t>
            </a:r>
            <a:r>
              <a:rPr lang="en-US" dirty="0" err="1"/>
              <a:t>vloertegels</a:t>
            </a:r>
            <a:r>
              <a:rPr lang="en-US" dirty="0"/>
              <a:t> </a:t>
            </a:r>
            <a:r>
              <a:rPr lang="en-US" dirty="0" err="1"/>
              <a:t>aan</a:t>
            </a:r>
            <a:r>
              <a:rPr lang="en-US" dirty="0"/>
              <a:t> </a:t>
            </a:r>
            <a:r>
              <a:rPr lang="en-US" dirty="0" err="1"/>
              <a:t>elkaar</a:t>
            </a:r>
            <a:r>
              <a:rPr lang="en-US" dirty="0"/>
              <a:t> </a:t>
            </a:r>
            <a:r>
              <a:rPr lang="en-US" dirty="0" err="1"/>
              <a:t>te</a:t>
            </a:r>
            <a:r>
              <a:rPr lang="en-US" dirty="0"/>
              <a:t> </a:t>
            </a:r>
            <a:r>
              <a:rPr lang="en-US" dirty="0" err="1"/>
              <a:t>bevestigen</a:t>
            </a:r>
            <a:r>
              <a:rPr lang="en-US" dirty="0"/>
              <a:t>.  </a:t>
            </a:r>
          </a:p>
          <a:p>
            <a:r>
              <a:rPr lang="en-US" dirty="0">
                <a:hlinkClick r:id="rId3"/>
              </a:rPr>
              <a:t>https://www.interface.com/EU/nl-NL/about/modulair-systeem/TacTiles-nl_NL</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6</a:t>
            </a:fld>
            <a:endParaRPr lang="en-US"/>
          </a:p>
        </p:txBody>
      </p:sp>
    </p:spTree>
    <p:extLst>
      <p:ext uri="{BB962C8B-B14F-4D97-AF65-F5344CB8AC3E}">
        <p14:creationId xmlns:p14="http://schemas.microsoft.com/office/powerpoint/2010/main" val="3264756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Voorbeeld</a:t>
            </a:r>
            <a:r>
              <a:rPr lang="en-US" dirty="0"/>
              <a:t>: Mug</a:t>
            </a:r>
          </a:p>
        </p:txBody>
      </p:sp>
      <p:sp>
        <p:nvSpPr>
          <p:cNvPr id="4" name="Slide Number Placeholder 3"/>
          <p:cNvSpPr>
            <a:spLocks noGrp="1"/>
          </p:cNvSpPr>
          <p:nvPr>
            <p:ph type="sldNum" sz="quarter" idx="5"/>
          </p:nvPr>
        </p:nvSpPr>
        <p:spPr/>
        <p:txBody>
          <a:bodyPr/>
          <a:lstStyle/>
          <a:p>
            <a:fld id="{FE80C919-022B-4E89-AEBD-BDF3B7627879}" type="slidenum">
              <a:rPr lang="en-US" smtClean="0"/>
              <a:t>7</a:t>
            </a:fld>
            <a:endParaRPr lang="en-US"/>
          </a:p>
        </p:txBody>
      </p:sp>
    </p:spTree>
    <p:extLst>
      <p:ext uri="{BB962C8B-B14F-4D97-AF65-F5344CB8AC3E}">
        <p14:creationId xmlns:p14="http://schemas.microsoft.com/office/powerpoint/2010/main" val="1535100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a:t>
            </a:r>
            <a:r>
              <a:rPr lang="en-US" sz="1200" b="0" i="0" kern="1200" dirty="0" err="1">
                <a:solidFill>
                  <a:schemeClr val="tx1"/>
                </a:solidFill>
                <a:effectLst/>
                <a:latin typeface="+mn-lt"/>
                <a:ea typeface="+mn-ea"/>
                <a:cs typeface="+mn-cs"/>
              </a:rPr>
              <a:t>eerste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instantie</a:t>
            </a:r>
            <a:r>
              <a:rPr lang="en-US" sz="1200" b="0" i="0" kern="1200" dirty="0">
                <a:solidFill>
                  <a:schemeClr val="tx1"/>
                </a:solidFill>
                <a:effectLst/>
                <a:latin typeface="+mn-lt"/>
                <a:ea typeface="+mn-ea"/>
                <a:cs typeface="+mn-cs"/>
              </a:rPr>
              <a:t> is de </a:t>
            </a:r>
            <a:r>
              <a:rPr lang="en-US" sz="1200" b="0" i="0" kern="1200" dirty="0" err="1">
                <a:solidFill>
                  <a:schemeClr val="tx1"/>
                </a:solidFill>
                <a:effectLst/>
                <a:latin typeface="+mn-lt"/>
                <a:ea typeface="+mn-ea"/>
                <a:cs typeface="+mn-cs"/>
              </a:rPr>
              <a:t>steek</a:t>
            </a:r>
            <a:r>
              <a:rPr lang="en-US" sz="1200" b="0" i="0" kern="1200" dirty="0">
                <a:solidFill>
                  <a:schemeClr val="tx1"/>
                </a:solidFill>
                <a:effectLst/>
                <a:latin typeface="+mn-lt"/>
                <a:ea typeface="+mn-ea"/>
                <a:cs typeface="+mn-cs"/>
              </a:rPr>
              <a:t> van </a:t>
            </a:r>
            <a:r>
              <a:rPr lang="en-US" sz="1200" b="0" i="0" kern="1200" dirty="0" err="1">
                <a:solidFill>
                  <a:schemeClr val="tx1"/>
                </a:solidFill>
                <a:effectLst/>
                <a:latin typeface="+mn-lt"/>
                <a:ea typeface="+mn-ea"/>
                <a:cs typeface="+mn-cs"/>
              </a:rPr>
              <a:t>een</a:t>
            </a:r>
            <a:r>
              <a:rPr lang="en-US" sz="1200" b="0" i="0" kern="1200" dirty="0">
                <a:solidFill>
                  <a:schemeClr val="tx1"/>
                </a:solidFill>
                <a:effectLst/>
                <a:latin typeface="+mn-lt"/>
                <a:ea typeface="+mn-ea"/>
                <a:cs typeface="+mn-cs"/>
              </a:rPr>
              <a:t> mug </a:t>
            </a:r>
            <a:r>
              <a:rPr lang="en-US" sz="1200" b="0" i="0" kern="1200" dirty="0" err="1">
                <a:solidFill>
                  <a:schemeClr val="tx1"/>
                </a:solidFill>
                <a:effectLst/>
                <a:latin typeface="+mn-lt"/>
                <a:ea typeface="+mn-ea"/>
                <a:cs typeface="+mn-cs"/>
              </a:rPr>
              <a:t>pijnloos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snuitpunt</a:t>
            </a:r>
            <a:r>
              <a:rPr lang="en-US" sz="1200" b="0" i="0" kern="1200" dirty="0">
                <a:solidFill>
                  <a:schemeClr val="tx1"/>
                </a:solidFill>
                <a:effectLst/>
                <a:latin typeface="+mn-lt"/>
                <a:ea typeface="+mn-ea"/>
                <a:cs typeface="+mn-cs"/>
              </a:rPr>
              <a:t> van </a:t>
            </a:r>
            <a:r>
              <a:rPr lang="en-US" sz="1200" b="0" i="0" kern="1200" dirty="0" err="1">
                <a:solidFill>
                  <a:schemeClr val="tx1"/>
                </a:solidFill>
                <a:effectLst/>
                <a:latin typeface="+mn-lt"/>
                <a:ea typeface="+mn-ea"/>
                <a:cs typeface="+mn-cs"/>
              </a:rPr>
              <a:t>een</a:t>
            </a:r>
            <a:r>
              <a:rPr lang="en-US" sz="1200" b="0" i="0" kern="1200" dirty="0">
                <a:solidFill>
                  <a:schemeClr val="tx1"/>
                </a:solidFill>
                <a:effectLst/>
                <a:latin typeface="+mn-lt"/>
                <a:ea typeface="+mn-ea"/>
                <a:cs typeface="+mn-cs"/>
              </a:rPr>
              <a:t> mug </a:t>
            </a:r>
            <a:r>
              <a:rPr lang="en-US" sz="1200" b="0" i="0" kern="1200" dirty="0" err="1">
                <a:solidFill>
                  <a:schemeClr val="tx1"/>
                </a:solidFill>
                <a:effectLst/>
                <a:latin typeface="+mn-lt"/>
                <a:ea typeface="+mn-ea"/>
                <a:cs typeface="+mn-cs"/>
              </a:rPr>
              <a:t>bevat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gezaagde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meerdere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sprieten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waardoor</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huidzenuwen</a:t>
            </a:r>
            <a:r>
              <a:rPr lang="en-US" sz="1200" b="0" i="0" kern="1200" dirty="0">
                <a:solidFill>
                  <a:schemeClr val="tx1"/>
                </a:solidFill>
                <a:effectLst/>
                <a:latin typeface="+mn-lt"/>
                <a:ea typeface="+mn-ea"/>
                <a:cs typeface="+mn-cs"/>
              </a:rPr>
              <a:t> op minder </a:t>
            </a:r>
            <a:r>
              <a:rPr lang="en-US" sz="1200" b="0" i="0" kern="1200" dirty="0" err="1">
                <a:solidFill>
                  <a:schemeClr val="tx1"/>
                </a:solidFill>
                <a:effectLst/>
                <a:latin typeface="+mn-lt"/>
                <a:ea typeface="+mn-ea"/>
                <a:cs typeface="+mn-cs"/>
              </a:rPr>
              <a:t>plekken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worden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geraakt</a:t>
            </a:r>
            <a:r>
              <a:rPr lang="en-US" sz="1200" b="0" i="0" kern="1200" dirty="0">
                <a:solidFill>
                  <a:schemeClr val="tx1"/>
                </a:solidFill>
                <a:effectLst/>
                <a:latin typeface="+mn-lt"/>
                <a:ea typeface="+mn-ea"/>
                <a:cs typeface="+mn-cs"/>
              </a:rPr>
              <a:t>. Minder </a:t>
            </a:r>
            <a:r>
              <a:rPr lang="en-US" sz="1200" b="0" i="0" kern="1200" dirty="0" err="1">
                <a:solidFill>
                  <a:schemeClr val="tx1"/>
                </a:solidFill>
                <a:effectLst/>
                <a:latin typeface="+mn-lt"/>
                <a:ea typeface="+mn-ea"/>
                <a:cs typeface="+mn-cs"/>
              </a:rPr>
              <a:t>oppervlakte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dat</a:t>
            </a:r>
            <a:r>
              <a:rPr lang="en-US" sz="1200" b="0" i="0" kern="1200" dirty="0">
                <a:solidFill>
                  <a:schemeClr val="tx1"/>
                </a:solidFill>
                <a:effectLst/>
                <a:latin typeface="+mn-lt"/>
                <a:ea typeface="+mn-ea"/>
                <a:cs typeface="+mn-cs"/>
              </a:rPr>
              <a:t> in contact </a:t>
            </a:r>
            <a:r>
              <a:rPr lang="en-US" sz="1200" b="0" i="0" kern="1200" dirty="0" err="1">
                <a:solidFill>
                  <a:schemeClr val="tx1"/>
                </a:solidFill>
                <a:effectLst/>
                <a:latin typeface="+mn-lt"/>
                <a:ea typeface="+mn-ea"/>
                <a:cs typeface="+mn-cs"/>
              </a:rPr>
              <a:t>komt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betekent</a:t>
            </a:r>
            <a:r>
              <a:rPr lang="en-US" sz="1200" b="0" i="0" kern="1200" dirty="0">
                <a:solidFill>
                  <a:schemeClr val="tx1"/>
                </a:solidFill>
                <a:effectLst/>
                <a:latin typeface="+mn-lt"/>
                <a:ea typeface="+mn-ea"/>
                <a:cs typeface="+mn-cs"/>
              </a:rPr>
              <a:t> minder </a:t>
            </a:r>
            <a:r>
              <a:rPr lang="en-US" sz="1200" b="0" i="0" kern="1200" dirty="0" err="1">
                <a:solidFill>
                  <a:schemeClr val="tx1"/>
                </a:solidFill>
                <a:effectLst/>
                <a:latin typeface="+mn-lt"/>
                <a:ea typeface="+mn-ea"/>
                <a:cs typeface="+mn-cs"/>
              </a:rPr>
              <a:t>pijn</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8</a:t>
            </a:fld>
            <a:endParaRPr lang="en-US"/>
          </a:p>
        </p:txBody>
      </p:sp>
    </p:spTree>
    <p:extLst>
      <p:ext uri="{BB962C8B-B14F-4D97-AF65-F5344CB8AC3E}">
        <p14:creationId xmlns:p14="http://schemas.microsoft.com/office/powerpoint/2010/main" val="2447402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Japanse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wetenschappers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hebben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naald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ontwikkeld</a:t>
            </a:r>
            <a:r>
              <a:rPr lang="en-US" sz="1200" b="0" i="0" kern="1200" dirty="0">
                <a:solidFill>
                  <a:schemeClr val="tx1"/>
                </a:solidFill>
                <a:effectLst/>
                <a:latin typeface="+mn-lt"/>
                <a:ea typeface="+mn-ea"/>
                <a:cs typeface="+mn-cs"/>
              </a:rPr>
              <a:t> van </a:t>
            </a:r>
            <a:r>
              <a:rPr lang="en-US" sz="1200" b="0" i="0" kern="1200" dirty="0" err="1">
                <a:solidFill>
                  <a:schemeClr val="tx1"/>
                </a:solidFill>
                <a:effectLst/>
                <a:latin typeface="+mn-lt"/>
                <a:ea typeface="+mn-ea"/>
                <a:cs typeface="+mn-cs"/>
              </a:rPr>
              <a:t>een</a:t>
            </a:r>
            <a:r>
              <a:rPr lang="en-US" sz="1200" b="0" i="0" kern="1200" dirty="0">
                <a:solidFill>
                  <a:schemeClr val="tx1"/>
                </a:solidFill>
                <a:effectLst/>
                <a:latin typeface="+mn-lt"/>
                <a:ea typeface="+mn-ea"/>
                <a:cs typeface="+mn-cs"/>
              </a:rPr>
              <a:t> millimeter </a:t>
            </a:r>
            <a:r>
              <a:rPr lang="en-US" sz="1200" b="0" i="0" kern="1200" dirty="0" err="1">
                <a:solidFill>
                  <a:schemeClr val="tx1"/>
                </a:solidFill>
                <a:effectLst/>
                <a:latin typeface="+mn-lt"/>
                <a:ea typeface="+mn-ea"/>
                <a:cs typeface="+mn-cs"/>
              </a:rPr>
              <a:t>lang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een</a:t>
            </a:r>
            <a:r>
              <a:rPr lang="en-US" sz="1200" b="0" i="0" kern="1200" dirty="0">
                <a:solidFill>
                  <a:schemeClr val="tx1"/>
                </a:solidFill>
                <a:effectLst/>
                <a:latin typeface="+mn-lt"/>
                <a:ea typeface="+mn-ea"/>
                <a:cs typeface="+mn-cs"/>
              </a:rPr>
              <a:t> diameter van maar 0.1 mm. De </a:t>
            </a:r>
            <a:r>
              <a:rPr lang="en-US" sz="1200" b="0" i="0" kern="1200" dirty="0" err="1">
                <a:solidFill>
                  <a:schemeClr val="tx1"/>
                </a:solidFill>
                <a:effectLst/>
                <a:latin typeface="+mn-lt"/>
                <a:ea typeface="+mn-ea"/>
                <a:cs typeface="+mn-cs"/>
              </a:rPr>
              <a:t>structuur</a:t>
            </a:r>
            <a:r>
              <a:rPr lang="en-US" sz="1200" b="0" i="0" kern="1200" dirty="0">
                <a:solidFill>
                  <a:schemeClr val="tx1"/>
                </a:solidFill>
                <a:effectLst/>
                <a:latin typeface="+mn-lt"/>
                <a:ea typeface="+mn-ea"/>
                <a:cs typeface="+mn-cs"/>
              </a:rPr>
              <a:t> van de </a:t>
            </a:r>
            <a:r>
              <a:rPr lang="en-US" sz="1200" b="0" i="0" kern="1200" dirty="0" err="1">
                <a:solidFill>
                  <a:schemeClr val="tx1"/>
                </a:solidFill>
                <a:effectLst/>
                <a:latin typeface="+mn-lt"/>
                <a:ea typeface="+mn-ea"/>
                <a:cs typeface="+mn-cs"/>
              </a:rPr>
              <a:t>naald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lijkt</a:t>
            </a:r>
            <a:r>
              <a:rPr lang="en-US" sz="1200" b="0" i="0" kern="1200" dirty="0">
                <a:solidFill>
                  <a:schemeClr val="tx1"/>
                </a:solidFill>
                <a:effectLst/>
                <a:latin typeface="+mn-lt"/>
                <a:ea typeface="+mn-ea"/>
                <a:cs typeface="+mn-cs"/>
              </a:rPr>
              <a:t> op die van de </a:t>
            </a:r>
            <a:r>
              <a:rPr lang="en-US" sz="1200" b="0" i="0" kern="1200" dirty="0" err="1">
                <a:solidFill>
                  <a:schemeClr val="tx1"/>
                </a:solidFill>
                <a:effectLst/>
                <a:latin typeface="+mn-lt"/>
                <a:ea typeface="+mn-ea"/>
                <a:cs typeface="+mn-cs"/>
              </a:rPr>
              <a:t>snuitpunt</a:t>
            </a:r>
            <a:r>
              <a:rPr lang="en-US" sz="1200" b="0" i="0" kern="1200" dirty="0">
                <a:solidFill>
                  <a:schemeClr val="tx1"/>
                </a:solidFill>
                <a:effectLst/>
                <a:latin typeface="+mn-lt"/>
                <a:ea typeface="+mn-ea"/>
                <a:cs typeface="+mn-cs"/>
              </a:rPr>
              <a:t> van de mug: </a:t>
            </a:r>
            <a:r>
              <a:rPr lang="en-US" sz="1200" b="0" i="0" kern="1200" dirty="0" err="1">
                <a:solidFill>
                  <a:schemeClr val="tx1"/>
                </a:solidFill>
                <a:effectLst/>
                <a:latin typeface="+mn-lt"/>
                <a:ea typeface="+mn-ea"/>
                <a:cs typeface="+mn-cs"/>
              </a:rPr>
              <a:t>meerdere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sprieten</a:t>
            </a:r>
            <a:r>
              <a:rPr lang="en-US" sz="1200" b="0" i="0" kern="1200" dirty="0">
                <a:solidFill>
                  <a:schemeClr val="tx1"/>
                </a:solidFill>
                <a:effectLst/>
                <a:latin typeface="+mn-lt"/>
                <a:ea typeface="+mn-ea"/>
                <a:cs typeface="+mn-cs"/>
              </a:rPr>
              <a:t> met </a:t>
            </a:r>
            <a:r>
              <a:rPr lang="en-US" sz="1200" b="0" i="0" kern="1200" dirty="0" err="1">
                <a:solidFill>
                  <a:schemeClr val="tx1"/>
                </a:solidFill>
                <a:effectLst/>
                <a:latin typeface="+mn-lt"/>
                <a:ea typeface="+mn-ea"/>
                <a:cs typeface="+mn-cs"/>
              </a:rPr>
              <a:t>gezaagde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kanten</a:t>
            </a:r>
            <a:r>
              <a:rPr lang="en-US" sz="1200" b="0" i="0" kern="1200" dirty="0">
                <a:solidFill>
                  <a:schemeClr val="tx1"/>
                </a:solidFill>
                <a:effectLst/>
                <a:latin typeface="+mn-lt"/>
                <a:ea typeface="+mn-ea"/>
                <a:cs typeface="+mn-cs"/>
              </a:rPr>
              <a:t>. In het midden </a:t>
            </a:r>
            <a:r>
              <a:rPr lang="en-US" sz="1200" b="0" i="0" kern="1200" dirty="0" err="1">
                <a:solidFill>
                  <a:schemeClr val="tx1"/>
                </a:solidFill>
                <a:effectLst/>
                <a:latin typeface="+mn-lt"/>
                <a:ea typeface="+mn-ea"/>
                <a:cs typeface="+mn-cs"/>
              </a:rPr>
              <a:t>bevindt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zich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buis</a:t>
            </a:r>
            <a:r>
              <a:rPr lang="en-US" sz="1200" b="0" i="0" kern="1200" dirty="0">
                <a:solidFill>
                  <a:schemeClr val="tx1"/>
                </a:solidFill>
                <a:effectLst/>
                <a:latin typeface="+mn-lt"/>
                <a:ea typeface="+mn-ea"/>
                <a:cs typeface="+mn-cs"/>
              </a:rPr>
              <a:t> om de </a:t>
            </a:r>
            <a:r>
              <a:rPr lang="en-US" sz="1200" b="0" i="0" kern="1200" dirty="0" err="1">
                <a:solidFill>
                  <a:schemeClr val="tx1"/>
                </a:solidFill>
                <a:effectLst/>
                <a:latin typeface="+mn-lt"/>
                <a:ea typeface="+mn-ea"/>
                <a:cs typeface="+mn-cs"/>
              </a:rPr>
              <a:t>vloeistof</a:t>
            </a:r>
            <a:r>
              <a:rPr lang="en-US" sz="1200" b="0" i="0" kern="1200" dirty="0">
                <a:solidFill>
                  <a:schemeClr val="tx1"/>
                </a:solidFill>
                <a:effectLst/>
                <a:latin typeface="+mn-lt"/>
                <a:ea typeface="+mn-ea"/>
                <a:cs typeface="+mn-cs"/>
              </a:rPr>
              <a:t> toe </a:t>
            </a:r>
            <a:r>
              <a:rPr lang="en-US" sz="1200" b="0" i="0" kern="1200" dirty="0" err="1">
                <a:solidFill>
                  <a:schemeClr val="tx1"/>
                </a:solidFill>
                <a:effectLst/>
                <a:latin typeface="+mn-lt"/>
                <a:ea typeface="+mn-ea"/>
                <a:cs typeface="+mn-cs"/>
              </a:rPr>
              <a:t>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dienen</a:t>
            </a:r>
            <a:r>
              <a:rPr lang="en-US" sz="1200" b="0" i="0" kern="1200" dirty="0">
                <a:solidFill>
                  <a:schemeClr val="tx1"/>
                </a:solidFill>
                <a:effectLst/>
                <a:latin typeface="+mn-lt"/>
                <a:ea typeface="+mn-ea"/>
                <a:cs typeface="+mn-cs"/>
              </a:rPr>
              <a:t> of </a:t>
            </a:r>
            <a:r>
              <a:rPr lang="en-US" sz="1200" b="0" i="0" kern="1200" dirty="0" err="1">
                <a:solidFill>
                  <a:schemeClr val="tx1"/>
                </a:solidFill>
                <a:effectLst/>
                <a:latin typeface="+mn-lt"/>
                <a:ea typeface="+mn-ea"/>
                <a:cs typeface="+mn-cs"/>
              </a:rPr>
              <a:t>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verzamelen</a:t>
            </a:r>
            <a:r>
              <a:rPr lang="en-US" sz="1200" b="0" i="0" kern="1200" dirty="0">
                <a:solidFill>
                  <a:schemeClr val="tx1"/>
                </a:solidFill>
                <a:effectLst/>
                <a:latin typeface="+mn-lt"/>
                <a:ea typeface="+mn-ea"/>
                <a:cs typeface="+mn-cs"/>
              </a:rPr>
              <a:t>.</a:t>
            </a:r>
          </a:p>
          <a:p>
            <a:r>
              <a:rPr lang="en-US" dirty="0">
                <a:hlinkClick r:id="rId3"/>
              </a:rPr>
              <a:t>https://asknature.org/idea/mosquito-inspired-microneedle/</a:t>
            </a:r>
            <a:endParaRPr lang="en-US" dirty="0"/>
          </a:p>
        </p:txBody>
      </p:sp>
      <p:sp>
        <p:nvSpPr>
          <p:cNvPr id="4" name="Slide Number Placeholder 3"/>
          <p:cNvSpPr>
            <a:spLocks noGrp="1"/>
          </p:cNvSpPr>
          <p:nvPr>
            <p:ph type="sldNum" sz="quarter" idx="5"/>
          </p:nvPr>
        </p:nvSpPr>
        <p:spPr/>
        <p:txBody>
          <a:bodyPr/>
          <a:lstStyle/>
          <a:p>
            <a:fld id="{FE80C919-022B-4E89-AEBD-BDF3B7627879}" type="slidenum">
              <a:rPr lang="en-US" smtClean="0"/>
              <a:t>9</a:t>
            </a:fld>
            <a:endParaRPr lang="en-US"/>
          </a:p>
        </p:txBody>
      </p:sp>
    </p:spTree>
    <p:extLst>
      <p:ext uri="{BB962C8B-B14F-4D97-AF65-F5344CB8AC3E}">
        <p14:creationId xmlns:p14="http://schemas.microsoft.com/office/powerpoint/2010/main" val="1465539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0D1DB7-BF8C-40CB-8966-F6935E86A2FB}" type="datetimeFigureOut">
              <a:rPr lang="en-US" smtClean="0"/>
              <a:t>24-Sep-21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6C6C9-B5A8-4DFA-937D-528FDF488C5E}" type="slidenum">
              <a:rPr lang="en-US" smtClean="0"/>
              <a:t>‹#›</a:t>
            </a:fld>
            <a:endParaRPr lang="en-US"/>
          </a:p>
        </p:txBody>
      </p:sp>
    </p:spTree>
    <p:extLst>
      <p:ext uri="{BB962C8B-B14F-4D97-AF65-F5344CB8AC3E}">
        <p14:creationId xmlns:p14="http://schemas.microsoft.com/office/powerpoint/2010/main" val="160279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0D1DB7-BF8C-40CB-8966-F6935E86A2FB}" type="datetimeFigureOut">
              <a:rPr lang="en-US" smtClean="0"/>
              <a:t>24-Sep-21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6C6C9-B5A8-4DFA-937D-528FDF488C5E}" type="slidenum">
              <a:rPr lang="en-US" smtClean="0"/>
              <a:t>‹#›</a:t>
            </a:fld>
            <a:endParaRPr lang="en-US"/>
          </a:p>
        </p:txBody>
      </p:sp>
    </p:spTree>
    <p:extLst>
      <p:ext uri="{BB962C8B-B14F-4D97-AF65-F5344CB8AC3E}">
        <p14:creationId xmlns:p14="http://schemas.microsoft.com/office/powerpoint/2010/main" val="1198876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0D1DB7-BF8C-40CB-8966-F6935E86A2FB}" type="datetimeFigureOut">
              <a:rPr lang="en-US" smtClean="0"/>
              <a:t>24-Sep-21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6C6C9-B5A8-4DFA-937D-528FDF488C5E}" type="slidenum">
              <a:rPr lang="en-US" smtClean="0"/>
              <a:t>‹#›</a:t>
            </a:fld>
            <a:endParaRPr lang="en-US"/>
          </a:p>
        </p:txBody>
      </p:sp>
    </p:spTree>
    <p:extLst>
      <p:ext uri="{BB962C8B-B14F-4D97-AF65-F5344CB8AC3E}">
        <p14:creationId xmlns:p14="http://schemas.microsoft.com/office/powerpoint/2010/main" val="81559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0D1DB7-BF8C-40CB-8966-F6935E86A2FB}" type="datetimeFigureOut">
              <a:rPr lang="en-US" smtClean="0"/>
              <a:t>24-Sep-21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6C6C9-B5A8-4DFA-937D-528FDF488C5E}" type="slidenum">
              <a:rPr lang="en-US" smtClean="0"/>
              <a:t>‹#›</a:t>
            </a:fld>
            <a:endParaRPr lang="en-US"/>
          </a:p>
        </p:txBody>
      </p:sp>
    </p:spTree>
    <p:extLst>
      <p:ext uri="{BB962C8B-B14F-4D97-AF65-F5344CB8AC3E}">
        <p14:creationId xmlns:p14="http://schemas.microsoft.com/office/powerpoint/2010/main" val="10371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0D1DB7-BF8C-40CB-8966-F6935E86A2FB}" type="datetimeFigureOut">
              <a:rPr lang="en-US" smtClean="0"/>
              <a:t>24-Sep-21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6C6C9-B5A8-4DFA-937D-528FDF488C5E}" type="slidenum">
              <a:rPr lang="en-US" smtClean="0"/>
              <a:t>‹#›</a:t>
            </a:fld>
            <a:endParaRPr lang="en-US"/>
          </a:p>
        </p:txBody>
      </p:sp>
    </p:spTree>
    <p:extLst>
      <p:ext uri="{BB962C8B-B14F-4D97-AF65-F5344CB8AC3E}">
        <p14:creationId xmlns:p14="http://schemas.microsoft.com/office/powerpoint/2010/main" val="31459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0D1DB7-BF8C-40CB-8966-F6935E86A2FB}" type="datetimeFigureOut">
              <a:rPr lang="en-US" smtClean="0"/>
              <a:t>24-Sep-21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6C6C9-B5A8-4DFA-937D-528FDF488C5E}" type="slidenum">
              <a:rPr lang="en-US" smtClean="0"/>
              <a:t>‹#›</a:t>
            </a:fld>
            <a:endParaRPr lang="en-US"/>
          </a:p>
        </p:txBody>
      </p:sp>
    </p:spTree>
    <p:extLst>
      <p:ext uri="{BB962C8B-B14F-4D97-AF65-F5344CB8AC3E}">
        <p14:creationId xmlns:p14="http://schemas.microsoft.com/office/powerpoint/2010/main" val="80003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0D1DB7-BF8C-40CB-8966-F6935E86A2FB}" type="datetimeFigureOut">
              <a:rPr lang="en-US" smtClean="0"/>
              <a:t>24-Sep-21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6C6C9-B5A8-4DFA-937D-528FDF488C5E}" type="slidenum">
              <a:rPr lang="en-US" smtClean="0"/>
              <a:t>‹#›</a:t>
            </a:fld>
            <a:endParaRPr lang="en-US"/>
          </a:p>
        </p:txBody>
      </p:sp>
    </p:spTree>
    <p:extLst>
      <p:ext uri="{BB962C8B-B14F-4D97-AF65-F5344CB8AC3E}">
        <p14:creationId xmlns:p14="http://schemas.microsoft.com/office/powerpoint/2010/main" val="198013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0D1DB7-BF8C-40CB-8966-F6935E86A2FB}" type="datetimeFigureOut">
              <a:rPr lang="en-US" smtClean="0"/>
              <a:t>24-Sep-21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6C6C9-B5A8-4DFA-937D-528FDF488C5E}" type="slidenum">
              <a:rPr lang="en-US" smtClean="0"/>
              <a:t>‹#›</a:t>
            </a:fld>
            <a:endParaRPr lang="en-US"/>
          </a:p>
        </p:txBody>
      </p:sp>
    </p:spTree>
    <p:extLst>
      <p:ext uri="{BB962C8B-B14F-4D97-AF65-F5344CB8AC3E}">
        <p14:creationId xmlns:p14="http://schemas.microsoft.com/office/powerpoint/2010/main" val="166675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D1DB7-BF8C-40CB-8966-F6935E86A2FB}" type="datetimeFigureOut">
              <a:rPr lang="en-US" smtClean="0"/>
              <a:t>24-Sep-21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6C6C9-B5A8-4DFA-937D-528FDF488C5E}" type="slidenum">
              <a:rPr lang="en-US" smtClean="0"/>
              <a:t>‹#›</a:t>
            </a:fld>
            <a:endParaRPr lang="en-US"/>
          </a:p>
        </p:txBody>
      </p:sp>
    </p:spTree>
    <p:extLst>
      <p:ext uri="{BB962C8B-B14F-4D97-AF65-F5344CB8AC3E}">
        <p14:creationId xmlns:p14="http://schemas.microsoft.com/office/powerpoint/2010/main" val="120000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0D1DB7-BF8C-40CB-8966-F6935E86A2FB}" type="datetimeFigureOut">
              <a:rPr lang="en-US" smtClean="0"/>
              <a:t>24-Sep-21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6C6C9-B5A8-4DFA-937D-528FDF488C5E}" type="slidenum">
              <a:rPr lang="en-US" smtClean="0"/>
              <a:t>‹#›</a:t>
            </a:fld>
            <a:endParaRPr lang="en-US"/>
          </a:p>
        </p:txBody>
      </p:sp>
    </p:spTree>
    <p:extLst>
      <p:ext uri="{BB962C8B-B14F-4D97-AF65-F5344CB8AC3E}">
        <p14:creationId xmlns:p14="http://schemas.microsoft.com/office/powerpoint/2010/main" val="4707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0D1DB7-BF8C-40CB-8966-F6935E86A2FB}" type="datetimeFigureOut">
              <a:rPr lang="en-US" smtClean="0"/>
              <a:t>24-Sep-21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6C6C9-B5A8-4DFA-937D-528FDF488C5E}" type="slidenum">
              <a:rPr lang="en-US" smtClean="0"/>
              <a:t>‹#›</a:t>
            </a:fld>
            <a:endParaRPr lang="en-US"/>
          </a:p>
        </p:txBody>
      </p:sp>
    </p:spTree>
    <p:extLst>
      <p:ext uri="{BB962C8B-B14F-4D97-AF65-F5344CB8AC3E}">
        <p14:creationId xmlns:p14="http://schemas.microsoft.com/office/powerpoint/2010/main" val="122560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D1DB7-BF8C-40CB-8966-F6935E86A2FB}" type="datetimeFigureOut">
              <a:rPr lang="en-US" smtClean="0"/>
              <a:t>24-Sep-21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6C6C9-B5A8-4DFA-937D-528FDF488C5E}" type="slidenum">
              <a:rPr lang="en-US" smtClean="0"/>
              <a:t>‹#›</a:t>
            </a:fld>
            <a:endParaRPr lang="en-US"/>
          </a:p>
        </p:txBody>
      </p:sp>
    </p:spTree>
    <p:extLst>
      <p:ext uri="{BB962C8B-B14F-4D97-AF65-F5344CB8AC3E}">
        <p14:creationId xmlns:p14="http://schemas.microsoft.com/office/powerpoint/2010/main" val="1519399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iMtXqTmfta0?start=324&amp;feature=oembed" TargetMode="Externa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13.sv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jtNs5k2KHXU?feature=oembed" TargetMode="External"/><Relationship Id="rId5" Type="http://schemas.openxmlformats.org/officeDocument/2006/relationships/image" Target="../media/image45.jpe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svg"/><Relationship Id="rId3" Type="http://schemas.openxmlformats.org/officeDocument/2006/relationships/image" Target="../media/image60.png"/><Relationship Id="rId7" Type="http://schemas.openxmlformats.org/officeDocument/2006/relationships/image" Target="../media/image64.jpeg"/><Relationship Id="rId12"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3.jpeg"/><Relationship Id="rId11" Type="http://schemas.openxmlformats.org/officeDocument/2006/relationships/image" Target="../media/image68.svg"/><Relationship Id="rId5" Type="http://schemas.openxmlformats.org/officeDocument/2006/relationships/image" Target="../media/image62.jpeg"/><Relationship Id="rId10" Type="http://schemas.openxmlformats.org/officeDocument/2006/relationships/image" Target="../media/image67.png"/><Relationship Id="rId4" Type="http://schemas.openxmlformats.org/officeDocument/2006/relationships/image" Target="../media/image61.jpeg"/><Relationship Id="rId9" Type="http://schemas.openxmlformats.org/officeDocument/2006/relationships/image" Target="../media/image66.sv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mailto:m.roobeek@uu.nl" TargetMode="External"/><Relationship Id="rId2" Type="http://schemas.openxmlformats.org/officeDocument/2006/relationships/hyperlink" Target="https://biolearn.eu/" TargetMode="Externa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he Biomimicry Institute | The Leonardo DiCaprio Foundation">
            <a:extLst>
              <a:ext uri="{FF2B5EF4-FFF2-40B4-BE49-F238E27FC236}">
                <a16:creationId xmlns:a16="http://schemas.microsoft.com/office/drawing/2014/main" id="{A7B8915F-0BD1-46B0-869E-29CD51F23517}"/>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l="22222"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2C2DED6-B4CF-47B7-AA59-B4B9CF9FF86C}"/>
              </a:ext>
            </a:extLst>
          </p:cNvPr>
          <p:cNvSpPr>
            <a:spLocks noGrp="1"/>
          </p:cNvSpPr>
          <p:nvPr>
            <p:ph type="ctrTitle"/>
          </p:nvPr>
        </p:nvSpPr>
        <p:spPr>
          <a:xfrm>
            <a:off x="965200" y="965200"/>
            <a:ext cx="10261600" cy="3564869"/>
          </a:xfrm>
        </p:spPr>
        <p:txBody>
          <a:bodyPr>
            <a:normAutofit fontScale="90000"/>
          </a:bodyPr>
          <a:lstStyle/>
          <a:p>
            <a:pPr algn="l"/>
            <a:r>
              <a:rPr lang="en-US" sz="11500" dirty="0" err="1">
                <a:ln w="22225">
                  <a:solidFill>
                    <a:schemeClr val="tx1"/>
                  </a:solidFill>
                  <a:miter lim="800000"/>
                </a:ln>
                <a:noFill/>
              </a:rPr>
              <a:t>Ontwerpen</a:t>
            </a:r>
            <a:r>
              <a:rPr lang="en-US" sz="11500" dirty="0">
                <a:ln w="22225">
                  <a:solidFill>
                    <a:schemeClr val="tx1"/>
                  </a:solidFill>
                  <a:miter lim="800000"/>
                </a:ln>
                <a:noFill/>
              </a:rPr>
              <a:t> met </a:t>
            </a:r>
            <a:r>
              <a:rPr lang="en-US" sz="11500" dirty="0" err="1">
                <a:ln w="22225">
                  <a:solidFill>
                    <a:schemeClr val="tx1"/>
                  </a:solidFill>
                  <a:miter lim="800000"/>
                </a:ln>
                <a:noFill/>
              </a:rPr>
              <a:t>Inspiratie</a:t>
            </a:r>
            <a:r>
              <a:rPr lang="en-US" sz="11500" dirty="0">
                <a:ln w="22225">
                  <a:solidFill>
                    <a:schemeClr val="tx1"/>
                  </a:solidFill>
                  <a:miter lim="800000"/>
                </a:ln>
                <a:noFill/>
              </a:rPr>
              <a:t> </a:t>
            </a:r>
            <a:r>
              <a:rPr lang="en-US" sz="11500" dirty="0" err="1">
                <a:ln w="22225">
                  <a:solidFill>
                    <a:schemeClr val="tx1"/>
                  </a:solidFill>
                  <a:miter lim="800000"/>
                </a:ln>
                <a:noFill/>
              </a:rPr>
              <a:t>uit</a:t>
            </a:r>
            <a:r>
              <a:rPr lang="en-US" sz="11500" dirty="0">
                <a:ln w="22225">
                  <a:solidFill>
                    <a:schemeClr val="tx1"/>
                  </a:solidFill>
                  <a:miter lim="800000"/>
                </a:ln>
                <a:noFill/>
              </a:rPr>
              <a:t> de </a:t>
            </a:r>
            <a:r>
              <a:rPr lang="en-US" sz="11500" dirty="0" err="1">
                <a:ln w="22225">
                  <a:solidFill>
                    <a:schemeClr val="tx1"/>
                  </a:solidFill>
                  <a:miter lim="800000"/>
                </a:ln>
                <a:noFill/>
              </a:rPr>
              <a:t>Natuur</a:t>
            </a:r>
            <a:endParaRPr lang="en-US" sz="11500" dirty="0">
              <a:ln w="22225">
                <a:solidFill>
                  <a:schemeClr val="tx1"/>
                </a:solidFill>
                <a:miter lim="800000"/>
              </a:ln>
              <a:noFill/>
            </a:endParaRPr>
          </a:p>
        </p:txBody>
      </p:sp>
      <p:sp>
        <p:nvSpPr>
          <p:cNvPr id="3" name="Subtitle 2">
            <a:extLst>
              <a:ext uri="{FF2B5EF4-FFF2-40B4-BE49-F238E27FC236}">
                <a16:creationId xmlns:a16="http://schemas.microsoft.com/office/drawing/2014/main" id="{D24BBB6C-DB35-4821-8778-5F080B4D0888}"/>
              </a:ext>
            </a:extLst>
          </p:cNvPr>
          <p:cNvSpPr>
            <a:spLocks noGrp="1"/>
          </p:cNvSpPr>
          <p:nvPr>
            <p:ph type="subTitle" idx="1"/>
          </p:nvPr>
        </p:nvSpPr>
        <p:spPr>
          <a:xfrm>
            <a:off x="965200" y="4572002"/>
            <a:ext cx="10261600" cy="1202995"/>
          </a:xfrm>
        </p:spPr>
        <p:txBody>
          <a:bodyPr>
            <a:normAutofit/>
          </a:bodyPr>
          <a:lstStyle/>
          <a:p>
            <a:pPr algn="l"/>
            <a:r>
              <a:rPr lang="en-US" sz="3200" dirty="0"/>
              <a:t>Workshop NIBI </a:t>
            </a:r>
            <a:r>
              <a:rPr lang="en-US" sz="3200" dirty="0" err="1"/>
              <a:t>Conferentie</a:t>
            </a:r>
            <a:r>
              <a:rPr lang="en-US" sz="3200" dirty="0"/>
              <a:t> Sep 2021</a:t>
            </a:r>
          </a:p>
          <a:p>
            <a:pPr algn="l"/>
            <a:r>
              <a:rPr lang="en-US" sz="3200" dirty="0"/>
              <a:t>Matthijs Roobeek &amp; Leanne de Haan</a:t>
            </a:r>
          </a:p>
        </p:txBody>
      </p:sp>
    </p:spTree>
    <p:extLst>
      <p:ext uri="{BB962C8B-B14F-4D97-AF65-F5344CB8AC3E}">
        <p14:creationId xmlns:p14="http://schemas.microsoft.com/office/powerpoint/2010/main" val="21950724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6" name="Picture 4" descr="Water vapor harvesting : Darkling Beetles - AskNature">
            <a:extLst>
              <a:ext uri="{FF2B5EF4-FFF2-40B4-BE49-F238E27FC236}">
                <a16:creationId xmlns:a16="http://schemas.microsoft.com/office/drawing/2014/main" id="{CEF8C9A2-6C44-4457-8076-D6254DA200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45" b="720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375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3570BA3-8C9F-4807-BF44-40396D9D1DDF}"/>
              </a:ext>
            </a:extLst>
          </p:cNvPr>
          <p:cNvSpPr txBox="1"/>
          <p:nvPr/>
        </p:nvSpPr>
        <p:spPr>
          <a:xfrm>
            <a:off x="6585882" y="4267832"/>
            <a:ext cx="4805996" cy="1401448"/>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400" dirty="0">
                <a:solidFill>
                  <a:srgbClr val="000000"/>
                </a:solidFill>
                <a:latin typeface="+mj-lt"/>
                <a:ea typeface="+mj-ea"/>
                <a:cs typeface="+mj-cs"/>
              </a:rPr>
              <a:t>Water </a:t>
            </a:r>
            <a:r>
              <a:rPr lang="en-US" sz="4400" dirty="0" err="1">
                <a:solidFill>
                  <a:srgbClr val="000000"/>
                </a:solidFill>
                <a:latin typeface="+mj-lt"/>
                <a:ea typeface="+mj-ea"/>
                <a:cs typeface="+mj-cs"/>
              </a:rPr>
              <a:t>opvangen</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als</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een</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kever</a:t>
            </a:r>
            <a:r>
              <a:rPr lang="en-US" sz="4400" dirty="0">
                <a:solidFill>
                  <a:srgbClr val="000000"/>
                </a:solidFill>
                <a:latin typeface="+mj-lt"/>
                <a:ea typeface="+mj-ea"/>
                <a:cs typeface="+mj-cs"/>
              </a:rPr>
              <a:t>? </a:t>
            </a:r>
          </a:p>
        </p:txBody>
      </p:sp>
      <p:sp>
        <p:nvSpPr>
          <p:cNvPr id="77"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220" name="Picture 4" descr="301 Moved Permanently">
            <a:extLst>
              <a:ext uri="{FF2B5EF4-FFF2-40B4-BE49-F238E27FC236}">
                <a16:creationId xmlns:a16="http://schemas.microsoft.com/office/drawing/2014/main" id="{4387A904-766C-4871-A77D-CE50EC5D9173}"/>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6866" r="35129" b="1"/>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020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8FE7A-6DD1-4CBC-B503-E1CB6E2B01E1}"/>
              </a:ext>
            </a:extLst>
          </p:cNvPr>
          <p:cNvSpPr>
            <a:spLocks noGrp="1"/>
          </p:cNvSpPr>
          <p:nvPr>
            <p:ph type="title"/>
          </p:nvPr>
        </p:nvSpPr>
        <p:spPr>
          <a:xfrm>
            <a:off x="1402404" y="365125"/>
            <a:ext cx="10515600" cy="1325563"/>
          </a:xfrm>
        </p:spPr>
        <p:txBody>
          <a:bodyPr/>
          <a:lstStyle/>
          <a:p>
            <a:r>
              <a:rPr lang="en-US" dirty="0"/>
              <a:t>Water </a:t>
            </a:r>
            <a:r>
              <a:rPr lang="en-US" dirty="0" err="1"/>
              <a:t>halen</a:t>
            </a:r>
            <a:r>
              <a:rPr lang="en-US" dirty="0"/>
              <a:t> </a:t>
            </a:r>
            <a:r>
              <a:rPr lang="en-US" dirty="0" err="1"/>
              <a:t>uit</a:t>
            </a:r>
            <a:r>
              <a:rPr lang="en-US" dirty="0"/>
              <a:t> mist </a:t>
            </a:r>
          </a:p>
        </p:txBody>
      </p:sp>
      <p:pic>
        <p:nvPicPr>
          <p:cNvPr id="13" name="Content Placeholder 12" descr="Lightbulb">
            <a:extLst>
              <a:ext uri="{FF2B5EF4-FFF2-40B4-BE49-F238E27FC236}">
                <a16:creationId xmlns:a16="http://schemas.microsoft.com/office/drawing/2014/main" id="{189DF67E-B6D6-405F-AD47-1406BB721AF2}"/>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996" y="570706"/>
            <a:ext cx="914400" cy="914400"/>
          </a:xfrm>
        </p:spPr>
      </p:pic>
      <p:pic>
        <p:nvPicPr>
          <p:cNvPr id="10242" name="Picture 2" descr="Design Challenge">
            <a:extLst>
              <a:ext uri="{FF2B5EF4-FFF2-40B4-BE49-F238E27FC236}">
                <a16:creationId xmlns:a16="http://schemas.microsoft.com/office/drawing/2014/main" id="{6BB5B152-753F-42E3-BD58-170BFDE180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90688"/>
            <a:ext cx="7762672" cy="515748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tse1.mm.bing.net/th?id=OIP.0VewpQj8BMckNSBBMYrqxQHaFj&amp;pid=Api">
            <a:extLst>
              <a:ext uri="{FF2B5EF4-FFF2-40B4-BE49-F238E27FC236}">
                <a16:creationId xmlns:a16="http://schemas.microsoft.com/office/drawing/2014/main" id="{413D9110-B4DF-459C-98FB-7886A9FFB9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6680" y="1485106"/>
            <a:ext cx="4215320" cy="536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913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https://icdn4.digitaltrends.com/image/humpback-whale-2-2508x1672.jpg">
            <a:extLst>
              <a:ext uri="{FF2B5EF4-FFF2-40B4-BE49-F238E27FC236}">
                <a16:creationId xmlns:a16="http://schemas.microsoft.com/office/drawing/2014/main" id="{3D8509AE-B33C-4ECD-BCD7-1D09EC6B5D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54" b="787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41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80D24CF-2E57-4F4F-811D-4054998FFAE5}"/>
              </a:ext>
            </a:extLst>
          </p:cNvPr>
          <p:cNvSpPr txBox="1"/>
          <p:nvPr/>
        </p:nvSpPr>
        <p:spPr>
          <a:xfrm>
            <a:off x="6585882" y="4267832"/>
            <a:ext cx="4805996" cy="1401448"/>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400" dirty="0" err="1">
                <a:solidFill>
                  <a:srgbClr val="000000"/>
                </a:solidFill>
                <a:latin typeface="+mj-lt"/>
                <a:ea typeface="+mj-ea"/>
                <a:cs typeface="+mj-cs"/>
              </a:rPr>
              <a:t>Zwemmen</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als</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een</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bultrug</a:t>
            </a:r>
            <a:r>
              <a:rPr lang="en-US" sz="4400" dirty="0">
                <a:solidFill>
                  <a:srgbClr val="000000"/>
                </a:solidFill>
                <a:latin typeface="+mj-lt"/>
                <a:ea typeface="+mj-ea"/>
                <a:cs typeface="+mj-cs"/>
              </a:rPr>
              <a:t>?</a:t>
            </a: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338" name="Picture 2" descr="https://tse4.mm.bing.net/th?id=OIP.QzVVyO4JdEUULW90CZkEgQHaDC&amp;pid=Api">
            <a:extLst>
              <a:ext uri="{FF2B5EF4-FFF2-40B4-BE49-F238E27FC236}">
                <a16:creationId xmlns:a16="http://schemas.microsoft.com/office/drawing/2014/main" id="{29A27C0A-893C-4BA6-980B-7EB25051078D}"/>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25029" r="39343" b="1"/>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498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8FE7A-6DD1-4CBC-B503-E1CB6E2B01E1}"/>
              </a:ext>
            </a:extLst>
          </p:cNvPr>
          <p:cNvSpPr>
            <a:spLocks noGrp="1"/>
          </p:cNvSpPr>
          <p:nvPr>
            <p:ph type="title"/>
          </p:nvPr>
        </p:nvSpPr>
        <p:spPr>
          <a:xfrm>
            <a:off x="1402404" y="365125"/>
            <a:ext cx="10515600" cy="1325563"/>
          </a:xfrm>
        </p:spPr>
        <p:txBody>
          <a:bodyPr/>
          <a:lstStyle/>
          <a:p>
            <a:r>
              <a:rPr lang="en-US" dirty="0" err="1"/>
              <a:t>Windmolens</a:t>
            </a:r>
            <a:endParaRPr lang="en-US" dirty="0"/>
          </a:p>
        </p:txBody>
      </p:sp>
      <p:pic>
        <p:nvPicPr>
          <p:cNvPr id="13" name="Content Placeholder 12" descr="Lightbulb">
            <a:extLst>
              <a:ext uri="{FF2B5EF4-FFF2-40B4-BE49-F238E27FC236}">
                <a16:creationId xmlns:a16="http://schemas.microsoft.com/office/drawing/2014/main" id="{189DF67E-B6D6-405F-AD47-1406BB721AF2}"/>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996" y="570706"/>
            <a:ext cx="914400" cy="914400"/>
          </a:xfrm>
        </p:spPr>
      </p:pic>
      <p:pic>
        <p:nvPicPr>
          <p:cNvPr id="12292" name="Picture 4" descr="biomimicry examples whale power">
            <a:extLst>
              <a:ext uri="{FF2B5EF4-FFF2-40B4-BE49-F238E27FC236}">
                <a16:creationId xmlns:a16="http://schemas.microsoft.com/office/drawing/2014/main" id="{596629FC-D006-428D-B613-661C1AC92C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84442"/>
            <a:ext cx="6400800" cy="487355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tse1.mm.bing.net/th?id=OIP.uGEzE2zC2QTkdEYMHxNC-QHaE7&amp;pid=Api">
            <a:extLst>
              <a:ext uri="{FF2B5EF4-FFF2-40B4-BE49-F238E27FC236}">
                <a16:creationId xmlns:a16="http://schemas.microsoft.com/office/drawing/2014/main" id="{FFFFCFDA-424E-4D37-869C-36907B6DEE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1383" y="1984442"/>
            <a:ext cx="6310617" cy="4873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977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8FE7A-6DD1-4CBC-B503-E1CB6E2B01E1}"/>
              </a:ext>
            </a:extLst>
          </p:cNvPr>
          <p:cNvSpPr>
            <a:spLocks noGrp="1"/>
          </p:cNvSpPr>
          <p:nvPr>
            <p:ph type="title"/>
          </p:nvPr>
        </p:nvSpPr>
        <p:spPr>
          <a:xfrm>
            <a:off x="1402404" y="365125"/>
            <a:ext cx="10515600" cy="1325563"/>
          </a:xfrm>
        </p:spPr>
        <p:txBody>
          <a:bodyPr/>
          <a:lstStyle/>
          <a:p>
            <a:r>
              <a:rPr lang="en-US" dirty="0"/>
              <a:t>O Foil Boat </a:t>
            </a:r>
            <a:r>
              <a:rPr lang="en-US" dirty="0" err="1"/>
              <a:t>Propellor</a:t>
            </a:r>
            <a:endParaRPr lang="en-US" dirty="0"/>
          </a:p>
        </p:txBody>
      </p:sp>
      <p:pic>
        <p:nvPicPr>
          <p:cNvPr id="13" name="Content Placeholder 12" descr="Lightbulb">
            <a:extLst>
              <a:ext uri="{FF2B5EF4-FFF2-40B4-BE49-F238E27FC236}">
                <a16:creationId xmlns:a16="http://schemas.microsoft.com/office/drawing/2014/main" id="{189DF67E-B6D6-405F-AD47-1406BB721AF2}"/>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996" y="570706"/>
            <a:ext cx="914400" cy="914400"/>
          </a:xfrm>
        </p:spPr>
      </p:pic>
      <p:pic>
        <p:nvPicPr>
          <p:cNvPr id="6" name="Picture 2" descr="De bronafbeelding bekijken">
            <a:extLst>
              <a:ext uri="{FF2B5EF4-FFF2-40B4-BE49-F238E27FC236}">
                <a16:creationId xmlns:a16="http://schemas.microsoft.com/office/drawing/2014/main" id="{C459EA02-F244-41FF-BE8F-B5E6DF6E28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88553"/>
            <a:ext cx="6468107" cy="50694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fbeeldingsresultaten voor O foil">
            <a:extLst>
              <a:ext uri="{FF2B5EF4-FFF2-40B4-BE49-F238E27FC236}">
                <a16:creationId xmlns:a16="http://schemas.microsoft.com/office/drawing/2014/main" id="{13C90EFB-693B-4057-AC04-5693F5B210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8107" y="2518795"/>
            <a:ext cx="5449897" cy="360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061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3" name="Picture 2" descr="Why Ants Handle Traffic Better Than You Do : NPR">
            <a:extLst>
              <a:ext uri="{FF2B5EF4-FFF2-40B4-BE49-F238E27FC236}">
                <a16:creationId xmlns:a16="http://schemas.microsoft.com/office/drawing/2014/main" id="{AD295E28-3982-4B6F-8712-C9712328481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733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94CD9A5-C895-45F0-90BA-599C945AAD70}"/>
              </a:ext>
            </a:extLst>
          </p:cNvPr>
          <p:cNvSpPr txBox="1"/>
          <p:nvPr/>
        </p:nvSpPr>
        <p:spPr>
          <a:xfrm>
            <a:off x="6585882" y="4267832"/>
            <a:ext cx="4805996" cy="1401448"/>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400" dirty="0" err="1">
                <a:solidFill>
                  <a:srgbClr val="000000"/>
                </a:solidFill>
                <a:latin typeface="+mj-lt"/>
                <a:ea typeface="+mj-ea"/>
                <a:cs typeface="+mj-cs"/>
              </a:rPr>
              <a:t>Communiceren</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als</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mieren</a:t>
            </a:r>
            <a:r>
              <a:rPr lang="en-US" sz="4400" dirty="0">
                <a:solidFill>
                  <a:srgbClr val="000000"/>
                </a:solidFill>
                <a:latin typeface="+mj-lt"/>
                <a:ea typeface="+mj-ea"/>
                <a:cs typeface="+mj-cs"/>
              </a:rPr>
              <a:t>? </a:t>
            </a: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https://tse4.mm.bing.net/th?id=OIP.Y7El4UoIb1rhtSTr5Q69JgHaES&amp;pid=Api">
            <a:extLst>
              <a:ext uri="{FF2B5EF4-FFF2-40B4-BE49-F238E27FC236}">
                <a16:creationId xmlns:a16="http://schemas.microsoft.com/office/drawing/2014/main" id="{C2214B5D-B7D3-4ECC-8EF2-39148CDD030D}"/>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21512" r="28303" b="1"/>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384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8FE7A-6DD1-4CBC-B503-E1CB6E2B01E1}"/>
              </a:ext>
            </a:extLst>
          </p:cNvPr>
          <p:cNvSpPr>
            <a:spLocks noGrp="1"/>
          </p:cNvSpPr>
          <p:nvPr>
            <p:ph type="title"/>
          </p:nvPr>
        </p:nvSpPr>
        <p:spPr>
          <a:xfrm>
            <a:off x="1402404" y="365125"/>
            <a:ext cx="10515600" cy="1325563"/>
          </a:xfrm>
        </p:spPr>
        <p:txBody>
          <a:bodyPr/>
          <a:lstStyle/>
          <a:p>
            <a:r>
              <a:rPr lang="en-US" dirty="0" err="1"/>
              <a:t>Mieren</a:t>
            </a:r>
            <a:r>
              <a:rPr lang="en-US" dirty="0"/>
              <a:t> </a:t>
            </a:r>
            <a:r>
              <a:rPr lang="en-US" dirty="0" err="1"/>
              <a:t>kolonie</a:t>
            </a:r>
            <a:r>
              <a:rPr lang="en-US" dirty="0"/>
              <a:t> </a:t>
            </a:r>
            <a:r>
              <a:rPr lang="en-US" dirty="0" err="1"/>
              <a:t>optimalisatie</a:t>
            </a:r>
            <a:endParaRPr lang="en-US" dirty="0"/>
          </a:p>
        </p:txBody>
      </p:sp>
      <p:pic>
        <p:nvPicPr>
          <p:cNvPr id="13" name="Content Placeholder 12" descr="Lightbulb">
            <a:extLst>
              <a:ext uri="{FF2B5EF4-FFF2-40B4-BE49-F238E27FC236}">
                <a16:creationId xmlns:a16="http://schemas.microsoft.com/office/drawing/2014/main" id="{189DF67E-B6D6-405F-AD47-1406BB721AF2}"/>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996" y="570706"/>
            <a:ext cx="914400" cy="914400"/>
          </a:xfrm>
        </p:spPr>
      </p:pic>
      <p:pic>
        <p:nvPicPr>
          <p:cNvPr id="4098" name="Picture 2" descr="https://upload.wikimedia.org/wikipedia/commons/thumb/9/95/Artificial_ants.jpg/400px-Artificial_ants.jpg">
            <a:extLst>
              <a:ext uri="{FF2B5EF4-FFF2-40B4-BE49-F238E27FC236}">
                <a16:creationId xmlns:a16="http://schemas.microsoft.com/office/drawing/2014/main" id="{E817A892-A67A-4ED8-85B3-6BAA683C244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2" r="34533" b="-292"/>
          <a:stretch/>
        </p:blipFill>
        <p:spPr bwMode="auto">
          <a:xfrm>
            <a:off x="1290320" y="2103120"/>
            <a:ext cx="3232044" cy="38779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thumb/3/34/Safari_ants.jpg/220px-Safari_ants.jpg">
            <a:extLst>
              <a:ext uri="{FF2B5EF4-FFF2-40B4-BE49-F238E27FC236}">
                <a16:creationId xmlns:a16="http://schemas.microsoft.com/office/drawing/2014/main" id="{B206E02D-E2DF-4733-86F8-FB6E3AB8EC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5872" y="2290761"/>
            <a:ext cx="5174643" cy="343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754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E55140E-DF27-4D64-9C45-CE41DFB07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ndertitel 6">
            <a:extLst>
              <a:ext uri="{FF2B5EF4-FFF2-40B4-BE49-F238E27FC236}">
                <a16:creationId xmlns:a16="http://schemas.microsoft.com/office/drawing/2014/main" id="{7328F209-730A-43E8-AF7B-B496E51BFA1E}"/>
              </a:ext>
            </a:extLst>
          </p:cNvPr>
          <p:cNvSpPr>
            <a:spLocks noGrp="1"/>
          </p:cNvSpPr>
          <p:nvPr>
            <p:ph type="subTitle" idx="1"/>
          </p:nvPr>
        </p:nvSpPr>
        <p:spPr>
          <a:xfrm>
            <a:off x="1162983" y="4315212"/>
            <a:ext cx="3291517" cy="921039"/>
          </a:xfrm>
        </p:spPr>
        <p:txBody>
          <a:bodyPr vert="horz" lIns="91440" tIns="45720" rIns="91440" bIns="45720" rtlCol="0">
            <a:normAutofit/>
          </a:bodyPr>
          <a:lstStyle/>
          <a:p>
            <a:pPr algn="l"/>
            <a:r>
              <a:rPr lang="en-US" sz="2000" kern="1200" dirty="0">
                <a:solidFill>
                  <a:schemeClr val="tx1"/>
                </a:solidFill>
                <a:latin typeface="+mn-lt"/>
                <a:ea typeface="+mn-ea"/>
                <a:cs typeface="+mn-cs"/>
              </a:rPr>
              <a:t>Student Master </a:t>
            </a:r>
            <a:r>
              <a:rPr lang="en-US" sz="2000" kern="1200" dirty="0" err="1">
                <a:solidFill>
                  <a:schemeClr val="tx1"/>
                </a:solidFill>
                <a:latin typeface="+mn-lt"/>
                <a:ea typeface="+mn-ea"/>
                <a:cs typeface="+mn-cs"/>
              </a:rPr>
              <a:t>opleiding</a:t>
            </a:r>
            <a:r>
              <a:rPr lang="en-US" sz="2000" kern="1200" dirty="0">
                <a:solidFill>
                  <a:schemeClr val="tx1"/>
                </a:solidFill>
                <a:latin typeface="+mn-lt"/>
                <a:ea typeface="+mn-ea"/>
                <a:cs typeface="+mn-cs"/>
              </a:rPr>
              <a:t> </a:t>
            </a:r>
          </a:p>
          <a:p>
            <a:pPr algn="l"/>
            <a:r>
              <a:rPr lang="en-US" sz="2000" kern="1200" dirty="0">
                <a:solidFill>
                  <a:schemeClr val="tx1"/>
                </a:solidFill>
                <a:latin typeface="+mn-lt"/>
                <a:ea typeface="+mn-ea"/>
                <a:cs typeface="+mn-cs"/>
              </a:rPr>
              <a:t>Bio-inspired Innovation</a:t>
            </a:r>
          </a:p>
        </p:txBody>
      </p:sp>
      <p:sp>
        <p:nvSpPr>
          <p:cNvPr id="9" name="Titel 8">
            <a:extLst>
              <a:ext uri="{FF2B5EF4-FFF2-40B4-BE49-F238E27FC236}">
                <a16:creationId xmlns:a16="http://schemas.microsoft.com/office/drawing/2014/main" id="{42B23352-B475-4D1D-BBF7-60E15FB8DF92}"/>
              </a:ext>
            </a:extLst>
          </p:cNvPr>
          <p:cNvSpPr>
            <a:spLocks noGrp="1"/>
          </p:cNvSpPr>
          <p:nvPr>
            <p:ph type="ctrTitle"/>
          </p:nvPr>
        </p:nvSpPr>
        <p:spPr>
          <a:xfrm>
            <a:off x="1169022" y="135418"/>
            <a:ext cx="3521213" cy="1480805"/>
          </a:xfrm>
        </p:spPr>
        <p:txBody>
          <a:bodyPr vert="horz" lIns="91440" tIns="45720" rIns="91440" bIns="45720" rtlCol="0" anchor="b">
            <a:normAutofit/>
          </a:bodyPr>
          <a:lstStyle/>
          <a:p>
            <a:pPr algn="l"/>
            <a:r>
              <a:rPr lang="en-US" sz="4800" kern="1200" dirty="0">
                <a:solidFill>
                  <a:schemeClr val="tx1"/>
                </a:solidFill>
                <a:latin typeface="+mj-lt"/>
                <a:ea typeface="+mj-ea"/>
                <a:cs typeface="+mj-cs"/>
              </a:rPr>
              <a:t>Wie </a:t>
            </a:r>
            <a:r>
              <a:rPr lang="en-US" sz="4800" kern="1200" dirty="0" err="1">
                <a:solidFill>
                  <a:schemeClr val="tx1"/>
                </a:solidFill>
                <a:latin typeface="+mj-lt"/>
                <a:ea typeface="+mj-ea"/>
                <a:cs typeface="+mj-cs"/>
              </a:rPr>
              <a:t>zijn</a:t>
            </a:r>
            <a:r>
              <a:rPr lang="en-US" sz="4800" kern="1200" dirty="0">
                <a:solidFill>
                  <a:schemeClr val="tx1"/>
                </a:solidFill>
                <a:latin typeface="+mj-lt"/>
                <a:ea typeface="+mj-ea"/>
                <a:cs typeface="+mj-cs"/>
              </a:rPr>
              <a:t> </a:t>
            </a:r>
            <a:r>
              <a:rPr lang="en-US" sz="4800" kern="1200" dirty="0" err="1">
                <a:solidFill>
                  <a:schemeClr val="tx1"/>
                </a:solidFill>
                <a:latin typeface="+mj-lt"/>
                <a:ea typeface="+mj-ea"/>
                <a:cs typeface="+mj-cs"/>
              </a:rPr>
              <a:t>wij</a:t>
            </a:r>
            <a:endParaRPr lang="en-US" sz="4800" kern="1200" dirty="0">
              <a:solidFill>
                <a:schemeClr val="tx1"/>
              </a:solidFill>
              <a:latin typeface="+mj-lt"/>
              <a:ea typeface="+mj-ea"/>
              <a:cs typeface="+mj-cs"/>
            </a:endParaRPr>
          </a:p>
        </p:txBody>
      </p:sp>
      <p:sp>
        <p:nvSpPr>
          <p:cNvPr id="46" name="Rectangle 39">
            <a:extLst>
              <a:ext uri="{FF2B5EF4-FFF2-40B4-BE49-F238E27FC236}">
                <a16:creationId xmlns:a16="http://schemas.microsoft.com/office/drawing/2014/main" id="{046087BB-EEE3-4FF1-82C7-68104AA34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fbeelding 10" descr="Afbeelding met persoon, vrouw, buiten&#10;&#10;Automatisch gegenereerde beschrijving">
            <a:extLst>
              <a:ext uri="{FF2B5EF4-FFF2-40B4-BE49-F238E27FC236}">
                <a16:creationId xmlns:a16="http://schemas.microsoft.com/office/drawing/2014/main" id="{33188796-26D5-41AF-9C84-888784FC3291}"/>
              </a:ext>
            </a:extLst>
          </p:cNvPr>
          <p:cNvPicPr>
            <a:picLocks noChangeAspect="1"/>
          </p:cNvPicPr>
          <p:nvPr/>
        </p:nvPicPr>
        <p:blipFill rotWithShape="1">
          <a:blip r:embed="rId3">
            <a:extLst>
              <a:ext uri="{28A0092B-C50C-407E-A947-70E740481C1C}">
                <a14:useLocalDpi xmlns:a14="http://schemas.microsoft.com/office/drawing/2010/main" val="0"/>
              </a:ext>
            </a:extLst>
          </a:blip>
          <a:srcRect r="1922" b="-2"/>
          <a:stretch/>
        </p:blipFill>
        <p:spPr>
          <a:xfrm>
            <a:off x="8673192" y="890786"/>
            <a:ext cx="3530580" cy="5071864"/>
          </a:xfrm>
          <a:prstGeom prst="rect">
            <a:avLst/>
          </a:prstGeom>
          <a:effectLst>
            <a:outerShdw blurRad="406400" dist="317500" dir="5400000" sx="89000" sy="89000" rotWithShape="0">
              <a:prstClr val="black">
                <a:alpha val="15000"/>
              </a:prstClr>
            </a:outerShdw>
          </a:effectLst>
        </p:spPr>
      </p:pic>
      <p:cxnSp>
        <p:nvCxnSpPr>
          <p:cNvPr id="47" name="Straight Connector 41">
            <a:extLst>
              <a:ext uri="{FF2B5EF4-FFF2-40B4-BE49-F238E27FC236}">
                <a16:creationId xmlns:a16="http://schemas.microsoft.com/office/drawing/2014/main" id="{98CD01B3-D007-489E-9B53-09AA2782C8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64135" y="890787"/>
            <a:ext cx="0" cy="5074920"/>
          </a:xfrm>
          <a:prstGeom prst="line">
            <a:avLst/>
          </a:prstGeom>
          <a:ln>
            <a:solidFill>
              <a:srgbClr val="000001"/>
            </a:solidFill>
          </a:ln>
        </p:spPr>
        <p:style>
          <a:lnRef idx="1">
            <a:schemeClr val="accent1"/>
          </a:lnRef>
          <a:fillRef idx="0">
            <a:schemeClr val="accent1"/>
          </a:fillRef>
          <a:effectRef idx="0">
            <a:schemeClr val="accent1"/>
          </a:effectRef>
          <a:fontRef idx="minor">
            <a:schemeClr val="tx1"/>
          </a:fontRef>
        </p:style>
      </p:cxnSp>
      <p:sp>
        <p:nvSpPr>
          <p:cNvPr id="33" name="Ondertitel 6">
            <a:extLst>
              <a:ext uri="{FF2B5EF4-FFF2-40B4-BE49-F238E27FC236}">
                <a16:creationId xmlns:a16="http://schemas.microsoft.com/office/drawing/2014/main" id="{70479C4F-6512-4D86-BD7C-566C260EB0BE}"/>
              </a:ext>
            </a:extLst>
          </p:cNvPr>
          <p:cNvSpPr txBox="1">
            <a:spLocks/>
          </p:cNvSpPr>
          <p:nvPr/>
        </p:nvSpPr>
        <p:spPr>
          <a:xfrm>
            <a:off x="1162984" y="2366813"/>
            <a:ext cx="6054463" cy="9431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t>Docent Master </a:t>
            </a:r>
            <a:r>
              <a:rPr lang="en-US" sz="2000" dirty="0" err="1"/>
              <a:t>opleiding</a:t>
            </a:r>
            <a:r>
              <a:rPr lang="en-US" sz="2000" dirty="0"/>
              <a:t> </a:t>
            </a:r>
          </a:p>
          <a:p>
            <a:pPr algn="l"/>
            <a:r>
              <a:rPr lang="en-US" sz="2000" dirty="0"/>
              <a:t>Bio-inspired Innovation</a:t>
            </a:r>
          </a:p>
        </p:txBody>
      </p:sp>
      <p:sp>
        <p:nvSpPr>
          <p:cNvPr id="45" name="Ondertitel 6">
            <a:extLst>
              <a:ext uri="{FF2B5EF4-FFF2-40B4-BE49-F238E27FC236}">
                <a16:creationId xmlns:a16="http://schemas.microsoft.com/office/drawing/2014/main" id="{6BC0BCCC-0129-473C-8D7C-C6B8C7F8A44F}"/>
              </a:ext>
            </a:extLst>
          </p:cNvPr>
          <p:cNvSpPr txBox="1">
            <a:spLocks/>
          </p:cNvSpPr>
          <p:nvPr/>
        </p:nvSpPr>
        <p:spPr>
          <a:xfrm>
            <a:off x="1162984" y="1967627"/>
            <a:ext cx="5164519" cy="9431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t>Matthijs </a:t>
            </a:r>
            <a:r>
              <a:rPr lang="en-US" b="1" dirty="0" err="1"/>
              <a:t>Roobeek</a:t>
            </a:r>
            <a:endParaRPr lang="en-US" b="1" dirty="0"/>
          </a:p>
        </p:txBody>
      </p:sp>
      <p:sp>
        <p:nvSpPr>
          <p:cNvPr id="48" name="Ondertitel 6">
            <a:extLst>
              <a:ext uri="{FF2B5EF4-FFF2-40B4-BE49-F238E27FC236}">
                <a16:creationId xmlns:a16="http://schemas.microsoft.com/office/drawing/2014/main" id="{E2F17B73-5AAF-4852-8B48-A48327590284}"/>
              </a:ext>
            </a:extLst>
          </p:cNvPr>
          <p:cNvSpPr txBox="1">
            <a:spLocks/>
          </p:cNvSpPr>
          <p:nvPr/>
        </p:nvSpPr>
        <p:spPr>
          <a:xfrm>
            <a:off x="1162984" y="3801532"/>
            <a:ext cx="5164519" cy="9431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t>Leanne Haan</a:t>
            </a:r>
          </a:p>
        </p:txBody>
      </p:sp>
      <p:pic>
        <p:nvPicPr>
          <p:cNvPr id="5122" name="Picture 2" descr="Master your future - Masters - Universiteit Utrecht">
            <a:extLst>
              <a:ext uri="{FF2B5EF4-FFF2-40B4-BE49-F238E27FC236}">
                <a16:creationId xmlns:a16="http://schemas.microsoft.com/office/drawing/2014/main" id="{12EA4B98-F4BA-43E1-8A04-08CEC4DB2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840" y="5095702"/>
            <a:ext cx="295275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607B7DAD-72A6-4913-ABB7-E270C31AB449}"/>
              </a:ext>
            </a:extLst>
          </p:cNvPr>
          <p:cNvPicPr>
            <a:picLocks noChangeAspect="1"/>
          </p:cNvPicPr>
          <p:nvPr/>
        </p:nvPicPr>
        <p:blipFill rotWithShape="1">
          <a:blip r:embed="rId5"/>
          <a:srcRect l="23141" r="7433" b="1"/>
          <a:stretch/>
        </p:blipFill>
        <p:spPr>
          <a:xfrm>
            <a:off x="5130843" y="890786"/>
            <a:ext cx="3521214" cy="5071864"/>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298745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https://tse1.mm.bing.net/th?id=OIP.Ja6nxYcrpcuDNNDeLsdhaQHaE7&amp;pid=Api">
            <a:extLst>
              <a:ext uri="{FF2B5EF4-FFF2-40B4-BE49-F238E27FC236}">
                <a16:creationId xmlns:a16="http://schemas.microsoft.com/office/drawing/2014/main" id="{66F640D5-AD44-433D-93B7-ACB6E5A1FD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71" b="1424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630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5630BCD-B44B-476A-838F-675A0647AC46}"/>
              </a:ext>
            </a:extLst>
          </p:cNvPr>
          <p:cNvSpPr txBox="1"/>
          <p:nvPr/>
        </p:nvSpPr>
        <p:spPr>
          <a:xfrm>
            <a:off x="6585882" y="4267832"/>
            <a:ext cx="4805996" cy="1401448"/>
          </a:xfrm>
          <a:prstGeom prst="rect">
            <a:avLst/>
          </a:prstGeom>
        </p:spPr>
        <p:txBody>
          <a:bodyPr vert="horz" lIns="91440" tIns="45720" rIns="91440" bIns="45720" rtlCol="0" anchor="t">
            <a:normAutofit fontScale="92500"/>
          </a:bodyPr>
          <a:lstStyle/>
          <a:p>
            <a:pPr defTabSz="914400">
              <a:lnSpc>
                <a:spcPct val="90000"/>
              </a:lnSpc>
              <a:spcBef>
                <a:spcPct val="0"/>
              </a:spcBef>
              <a:spcAft>
                <a:spcPts val="600"/>
              </a:spcAft>
            </a:pPr>
            <a:r>
              <a:rPr lang="en-US" sz="4400" dirty="0" err="1">
                <a:solidFill>
                  <a:srgbClr val="000000"/>
                </a:solidFill>
                <a:latin typeface="+mj-lt"/>
                <a:ea typeface="+mj-ea"/>
                <a:cs typeface="+mj-cs"/>
              </a:rPr>
              <a:t>Temperatuur</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regelen</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als</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termieten</a:t>
            </a:r>
            <a:r>
              <a:rPr lang="en-US" sz="4400" dirty="0">
                <a:solidFill>
                  <a:srgbClr val="000000"/>
                </a:solidFill>
                <a:latin typeface="+mj-lt"/>
                <a:ea typeface="+mj-ea"/>
                <a:cs typeface="+mj-cs"/>
              </a:rPr>
              <a:t>?</a:t>
            </a: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6" name="Picture 2" descr="https://biomimicry.org/wp-content/uploads/2014/07/TermiteMound_Full22.jpg">
            <a:extLst>
              <a:ext uri="{FF2B5EF4-FFF2-40B4-BE49-F238E27FC236}">
                <a16:creationId xmlns:a16="http://schemas.microsoft.com/office/drawing/2014/main" id="{9A1F9AD9-6B56-4F9D-B214-46198E9AF40A}"/>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b="10242"/>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793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8FE7A-6DD1-4CBC-B503-E1CB6E2B01E1}"/>
              </a:ext>
            </a:extLst>
          </p:cNvPr>
          <p:cNvSpPr>
            <a:spLocks noGrp="1"/>
          </p:cNvSpPr>
          <p:nvPr>
            <p:ph type="title"/>
          </p:nvPr>
        </p:nvSpPr>
        <p:spPr>
          <a:xfrm>
            <a:off x="1402404" y="365125"/>
            <a:ext cx="10515600" cy="1325563"/>
          </a:xfrm>
        </p:spPr>
        <p:txBody>
          <a:bodyPr/>
          <a:lstStyle/>
          <a:p>
            <a:r>
              <a:rPr lang="en-US" dirty="0"/>
              <a:t>Eastgate Centre, Zimbabwe</a:t>
            </a:r>
          </a:p>
        </p:txBody>
      </p:sp>
      <p:pic>
        <p:nvPicPr>
          <p:cNvPr id="13" name="Content Placeholder 12" descr="Lightbulb">
            <a:extLst>
              <a:ext uri="{FF2B5EF4-FFF2-40B4-BE49-F238E27FC236}">
                <a16:creationId xmlns:a16="http://schemas.microsoft.com/office/drawing/2014/main" id="{189DF67E-B6D6-405F-AD47-1406BB721AF2}"/>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996" y="570706"/>
            <a:ext cx="914400" cy="914400"/>
          </a:xfrm>
        </p:spPr>
      </p:pic>
      <p:pic>
        <p:nvPicPr>
          <p:cNvPr id="12294" name="Picture 6" descr="https://upload.wikimedia.org/wikipedia/commons/thumb/1/1e/Eastgate_Centre%2C_Harare%2C_Zimbabwe.jpg/300px-Eastgate_Centre%2C_Harare%2C_Zimbabwe.jpg">
            <a:extLst>
              <a:ext uri="{FF2B5EF4-FFF2-40B4-BE49-F238E27FC236}">
                <a16:creationId xmlns:a16="http://schemas.microsoft.com/office/drawing/2014/main" id="{E30292F6-5D6D-481B-9EC8-00D7AF11E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0546" y="2240280"/>
            <a:ext cx="4528413"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upload.wikimedia.org/wikipedia/commons/thumb/a/a7/Natural_ventilation_high-rise_buildings.svg/300px-Natural_ventilation_high-rise_buildings.svg.png">
            <a:extLst>
              <a:ext uri="{FF2B5EF4-FFF2-40B4-BE49-F238E27FC236}">
                <a16:creationId xmlns:a16="http://schemas.microsoft.com/office/drawing/2014/main" id="{76214B08-0956-4B0E-AE5C-D6780ECCF0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196" y="1979614"/>
            <a:ext cx="3935983" cy="451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330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B96C16-C015-4F14-A366-28C464BECEFA}"/>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Biomimicry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AC0B5B-887F-468B-A0D5-B948E7E9B2A9}"/>
              </a:ext>
            </a:extLst>
          </p:cNvPr>
          <p:cNvSpPr>
            <a:spLocks noGrp="1"/>
          </p:cNvSpPr>
          <p:nvPr>
            <p:ph idx="1"/>
          </p:nvPr>
        </p:nvSpPr>
        <p:spPr>
          <a:xfrm>
            <a:off x="4976031" y="963877"/>
            <a:ext cx="6377769" cy="4930246"/>
          </a:xfrm>
        </p:spPr>
        <p:txBody>
          <a:bodyPr anchor="ctr">
            <a:normAutofit/>
          </a:bodyPr>
          <a:lstStyle/>
          <a:p>
            <a:r>
              <a:rPr lang="en-US" sz="2400" dirty="0"/>
              <a:t>Bios = Leven</a:t>
            </a:r>
          </a:p>
          <a:p>
            <a:pPr marL="0" indent="0">
              <a:buNone/>
            </a:pPr>
            <a:endParaRPr lang="en-US" sz="2400" dirty="0"/>
          </a:p>
          <a:p>
            <a:r>
              <a:rPr lang="en-US" sz="2400" dirty="0"/>
              <a:t>Mimesis = </a:t>
            </a:r>
            <a:r>
              <a:rPr lang="en-US" sz="2400" dirty="0" err="1"/>
              <a:t>Imiteren</a:t>
            </a:r>
            <a:endParaRPr lang="en-US" sz="2400" dirty="0"/>
          </a:p>
        </p:txBody>
      </p:sp>
      <p:pic>
        <p:nvPicPr>
          <p:cNvPr id="5" name="Graphic 4" descr="Deciduous tree">
            <a:extLst>
              <a:ext uri="{FF2B5EF4-FFF2-40B4-BE49-F238E27FC236}">
                <a16:creationId xmlns:a16="http://schemas.microsoft.com/office/drawing/2014/main" id="{9C8803B0-946E-4680-B0D5-6982923FB4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4915" y="2290864"/>
            <a:ext cx="914400" cy="914400"/>
          </a:xfrm>
          <a:prstGeom prst="rect">
            <a:avLst/>
          </a:prstGeom>
        </p:spPr>
      </p:pic>
      <p:pic>
        <p:nvPicPr>
          <p:cNvPr id="7" name="Graphic 6" descr="Eye">
            <a:extLst>
              <a:ext uri="{FF2B5EF4-FFF2-40B4-BE49-F238E27FC236}">
                <a16:creationId xmlns:a16="http://schemas.microsoft.com/office/drawing/2014/main" id="{77188490-BDDF-4C5F-AABA-CB60E6F10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64915" y="3429000"/>
            <a:ext cx="914400" cy="914400"/>
          </a:xfrm>
          <a:prstGeom prst="rect">
            <a:avLst/>
          </a:prstGeom>
        </p:spPr>
      </p:pic>
    </p:spTree>
    <p:extLst>
      <p:ext uri="{BB962C8B-B14F-4D97-AF65-F5344CB8AC3E}">
        <p14:creationId xmlns:p14="http://schemas.microsoft.com/office/powerpoint/2010/main" val="4196296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he world is poorly designed. But copying nature helps.">
            <a:hlinkClick r:id="" action="ppaction://media"/>
            <a:extLst>
              <a:ext uri="{FF2B5EF4-FFF2-40B4-BE49-F238E27FC236}">
                <a16:creationId xmlns:a16="http://schemas.microsoft.com/office/drawing/2014/main" id="{DB3C548B-9286-41A5-A00D-64D72E0F2CBC}"/>
              </a:ext>
            </a:extLst>
          </p:cNvPr>
          <p:cNvPicPr>
            <a:picLocks noGrp="1" noRot="1" noChangeAspect="1"/>
          </p:cNvPicPr>
          <p:nvPr>
            <p:ph idx="1"/>
            <a:videoFile r:link="rId1"/>
          </p:nvPr>
        </p:nvPicPr>
        <p:blipFill>
          <a:blip r:embed="rId4"/>
          <a:stretch>
            <a:fillRect/>
          </a:stretch>
        </p:blipFill>
        <p:spPr>
          <a:xfrm>
            <a:off x="1369799" y="770572"/>
            <a:ext cx="9452402" cy="5316855"/>
          </a:xfrm>
          <a:prstGeom prst="rect">
            <a:avLst/>
          </a:prstGeom>
        </p:spPr>
      </p:pic>
    </p:spTree>
    <p:extLst>
      <p:ext uri="{BB962C8B-B14F-4D97-AF65-F5344CB8AC3E}">
        <p14:creationId xmlns:p14="http://schemas.microsoft.com/office/powerpoint/2010/main" val="1728294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https://drscdn.500px.org/photo/104303811/m%3D900/1d284b22892f7b45659a51ca7f2e26bc">
            <a:extLst>
              <a:ext uri="{FF2B5EF4-FFF2-40B4-BE49-F238E27FC236}">
                <a16:creationId xmlns:a16="http://schemas.microsoft.com/office/drawing/2014/main" id="{48083DBF-947B-446D-A409-6483FB75B8F4}"/>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6235" b="885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908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B1CDFDF-F64E-4ADA-BCB1-32FB69EC31E1}"/>
              </a:ext>
            </a:extLst>
          </p:cNvPr>
          <p:cNvSpPr txBox="1"/>
          <p:nvPr/>
        </p:nvSpPr>
        <p:spPr>
          <a:xfrm>
            <a:off x="6700182" y="1740532"/>
            <a:ext cx="4805996" cy="1401448"/>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400" dirty="0" err="1">
                <a:solidFill>
                  <a:srgbClr val="000000"/>
                </a:solidFill>
                <a:latin typeface="+mj-lt"/>
                <a:ea typeface="+mj-ea"/>
                <a:cs typeface="+mj-cs"/>
              </a:rPr>
              <a:t>Duiken</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als</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een</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ijsvogel</a:t>
            </a:r>
            <a:r>
              <a:rPr lang="en-US" sz="4400" dirty="0">
                <a:solidFill>
                  <a:srgbClr val="000000"/>
                </a:solidFill>
                <a:latin typeface="+mj-lt"/>
                <a:ea typeface="+mj-ea"/>
                <a:cs typeface="+mj-cs"/>
              </a:rPr>
              <a:t>?</a:t>
            </a: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Afbeelding 2">
            <a:extLst>
              <a:ext uri="{FF2B5EF4-FFF2-40B4-BE49-F238E27FC236}">
                <a16:creationId xmlns:a16="http://schemas.microsoft.com/office/drawing/2014/main" id="{4D156F67-D753-4BF7-983F-B675DEE71EAC}"/>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t="10012" b="10012"/>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774793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8FE7A-6DD1-4CBC-B503-E1CB6E2B01E1}"/>
              </a:ext>
            </a:extLst>
          </p:cNvPr>
          <p:cNvSpPr>
            <a:spLocks noGrp="1"/>
          </p:cNvSpPr>
          <p:nvPr>
            <p:ph type="title"/>
          </p:nvPr>
        </p:nvSpPr>
        <p:spPr>
          <a:xfrm>
            <a:off x="1402404" y="365125"/>
            <a:ext cx="10515600" cy="1325563"/>
          </a:xfrm>
        </p:spPr>
        <p:txBody>
          <a:bodyPr/>
          <a:lstStyle/>
          <a:p>
            <a:r>
              <a:rPr lang="en-US" dirty="0"/>
              <a:t>Shinkansen </a:t>
            </a:r>
            <a:r>
              <a:rPr lang="en-US" dirty="0" err="1"/>
              <a:t>Trein</a:t>
            </a:r>
            <a:endParaRPr lang="en-US" dirty="0"/>
          </a:p>
        </p:txBody>
      </p:sp>
      <p:pic>
        <p:nvPicPr>
          <p:cNvPr id="13" name="Content Placeholder 12" descr="Lightbulb">
            <a:extLst>
              <a:ext uri="{FF2B5EF4-FFF2-40B4-BE49-F238E27FC236}">
                <a16:creationId xmlns:a16="http://schemas.microsoft.com/office/drawing/2014/main" id="{189DF67E-B6D6-405F-AD47-1406BB721AF2}"/>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996" y="570706"/>
            <a:ext cx="914400" cy="914400"/>
          </a:xfrm>
        </p:spPr>
      </p:pic>
      <p:pic>
        <p:nvPicPr>
          <p:cNvPr id="6" name="Picture 2" descr="https://i.pinimg.com/736x/36/60/2e/36602e604a97698831cb9686a24b63c5.jpg">
            <a:extLst>
              <a:ext uri="{FF2B5EF4-FFF2-40B4-BE49-F238E27FC236}">
                <a16:creationId xmlns:a16="http://schemas.microsoft.com/office/drawing/2014/main" id="{5AC83065-6EC8-4ECE-BFC4-6C4BE20F0773}"/>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t="18979"/>
          <a:stretch/>
        </p:blipFill>
        <p:spPr bwMode="auto">
          <a:xfrm>
            <a:off x="1290320" y="2052320"/>
            <a:ext cx="9449036" cy="397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972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Earth&amp;#39;s History Compressed in One Year | Continental ...">
            <a:extLst>
              <a:ext uri="{FF2B5EF4-FFF2-40B4-BE49-F238E27FC236}">
                <a16:creationId xmlns:a16="http://schemas.microsoft.com/office/drawing/2014/main" id="{E76E6CF7-72D0-4147-AC76-75B9231D046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99954" y="2626016"/>
            <a:ext cx="4582160" cy="4020846"/>
          </a:xfrm>
          <a:prstGeom prst="rect">
            <a:avLst/>
          </a:prstGeom>
          <a:noFill/>
          <a:extLst>
            <a:ext uri="{909E8E84-426E-40DD-AFC4-6F175D3DCCD1}">
              <a14:hiddenFill xmlns:a14="http://schemas.microsoft.com/office/drawing/2010/main">
                <a:solidFill>
                  <a:srgbClr val="FFFFFF"/>
                </a:solidFill>
              </a14:hiddenFill>
            </a:ext>
          </a:extLst>
        </p:spPr>
      </p:pic>
      <p:pic>
        <p:nvPicPr>
          <p:cNvPr id="2" name="Online Media 1" title="What if Earth existed for only 24 hours?">
            <a:hlinkClick r:id="" action="ppaction://media"/>
            <a:extLst>
              <a:ext uri="{FF2B5EF4-FFF2-40B4-BE49-F238E27FC236}">
                <a16:creationId xmlns:a16="http://schemas.microsoft.com/office/drawing/2014/main" id="{4B3A6E54-7448-4197-8F10-986D6DC93ACB}"/>
              </a:ext>
            </a:extLst>
          </p:cNvPr>
          <p:cNvPicPr>
            <a:picLocks noRot="1" noChangeAspect="1"/>
          </p:cNvPicPr>
          <p:nvPr>
            <a:videoFile r:link="rId1"/>
          </p:nvPr>
        </p:nvPicPr>
        <p:blipFill>
          <a:blip r:embed="rId5"/>
          <a:stretch>
            <a:fillRect/>
          </a:stretch>
        </p:blipFill>
        <p:spPr>
          <a:xfrm>
            <a:off x="209886" y="231140"/>
            <a:ext cx="7148171" cy="4020846"/>
          </a:xfrm>
          <a:prstGeom prst="rect">
            <a:avLst/>
          </a:prstGeom>
        </p:spPr>
      </p:pic>
      <p:sp>
        <p:nvSpPr>
          <p:cNvPr id="3" name="TextBox 2">
            <a:extLst>
              <a:ext uri="{FF2B5EF4-FFF2-40B4-BE49-F238E27FC236}">
                <a16:creationId xmlns:a16="http://schemas.microsoft.com/office/drawing/2014/main" id="{890644D7-E180-4B86-A9B3-2ACB0ED0AA5B}"/>
              </a:ext>
            </a:extLst>
          </p:cNvPr>
          <p:cNvSpPr txBox="1"/>
          <p:nvPr/>
        </p:nvSpPr>
        <p:spPr>
          <a:xfrm>
            <a:off x="1402080" y="5082877"/>
            <a:ext cx="4582160" cy="1015663"/>
          </a:xfrm>
          <a:prstGeom prst="rect">
            <a:avLst/>
          </a:prstGeom>
          <a:noFill/>
        </p:spPr>
        <p:txBody>
          <a:bodyPr wrap="square" rtlCol="0">
            <a:spAutoFit/>
          </a:bodyPr>
          <a:lstStyle/>
          <a:p>
            <a:r>
              <a:rPr lang="en-US" sz="3000" dirty="0"/>
              <a:t>Na 3.8 </a:t>
            </a:r>
            <a:r>
              <a:rPr lang="en-US" sz="3000" dirty="0" err="1"/>
              <a:t>miljard</a:t>
            </a:r>
            <a:r>
              <a:rPr lang="en-US" sz="3000" dirty="0"/>
              <a:t> </a:t>
            </a:r>
            <a:r>
              <a:rPr lang="en-US" sz="3000" dirty="0" err="1"/>
              <a:t>jaar</a:t>
            </a:r>
            <a:r>
              <a:rPr lang="en-US" sz="3000" dirty="0"/>
              <a:t> </a:t>
            </a:r>
            <a:r>
              <a:rPr lang="en-US" sz="3000" dirty="0" err="1"/>
              <a:t>weet</a:t>
            </a:r>
            <a:r>
              <a:rPr lang="en-US" sz="3000" dirty="0"/>
              <a:t> de </a:t>
            </a:r>
            <a:r>
              <a:rPr lang="en-US" sz="3000" dirty="0" err="1"/>
              <a:t>natuur</a:t>
            </a:r>
            <a:r>
              <a:rPr lang="en-US" sz="3000" dirty="0"/>
              <a:t> wat </a:t>
            </a:r>
            <a:r>
              <a:rPr lang="en-US" sz="3000" dirty="0" err="1"/>
              <a:t>werkt</a:t>
            </a:r>
            <a:endParaRPr lang="en-US" sz="3000" dirty="0"/>
          </a:p>
        </p:txBody>
      </p:sp>
    </p:spTree>
    <p:extLst>
      <p:ext uri="{BB962C8B-B14F-4D97-AF65-F5344CB8AC3E}">
        <p14:creationId xmlns:p14="http://schemas.microsoft.com/office/powerpoint/2010/main" val="1012327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2891-234E-4065-9B75-8096362CEADA}"/>
              </a:ext>
            </a:extLst>
          </p:cNvPr>
          <p:cNvSpPr>
            <a:spLocks noGrp="1"/>
          </p:cNvSpPr>
          <p:nvPr>
            <p:ph type="title"/>
          </p:nvPr>
        </p:nvSpPr>
        <p:spPr>
          <a:xfrm>
            <a:off x="838200" y="5534025"/>
            <a:ext cx="10515600" cy="822326"/>
          </a:xfrm>
        </p:spPr>
        <p:txBody>
          <a:bodyPr vert="horz" lIns="91440" tIns="45720" rIns="91440" bIns="45720" rtlCol="0" anchor="ctr">
            <a:normAutofit/>
          </a:bodyPr>
          <a:lstStyle/>
          <a:p>
            <a:pPr algn="ctr"/>
            <a:r>
              <a:rPr lang="en-US" dirty="0"/>
              <a:t>De </a:t>
            </a:r>
            <a:r>
              <a:rPr lang="en-US" dirty="0" err="1"/>
              <a:t>natuur</a:t>
            </a:r>
            <a:r>
              <a:rPr lang="en-US" dirty="0"/>
              <a:t> is </a:t>
            </a:r>
            <a:r>
              <a:rPr lang="en-US" dirty="0" err="1"/>
              <a:t>altijd</a:t>
            </a:r>
            <a:r>
              <a:rPr lang="en-US" dirty="0"/>
              <a:t> </a:t>
            </a:r>
            <a:r>
              <a:rPr lang="en-US" dirty="0" err="1"/>
              <a:t>duurzaam</a:t>
            </a:r>
            <a:endParaRPr lang="en-US" dirty="0"/>
          </a:p>
        </p:txBody>
      </p:sp>
      <p:pic>
        <p:nvPicPr>
          <p:cNvPr id="9221" name="Picture 2" descr="https://biomimicry.org/wp-content/uploads/2014/07/web-banners3.png">
            <a:extLst>
              <a:ext uri="{FF2B5EF4-FFF2-40B4-BE49-F238E27FC236}">
                <a16:creationId xmlns:a16="http://schemas.microsoft.com/office/drawing/2014/main" id="{ABB2FA48-68B7-46AC-9CE4-4450B0B2D3E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010" r="-1" b="-1"/>
          <a:stretch/>
        </p:blipFill>
        <p:spPr bwMode="auto">
          <a:xfrm>
            <a:off x="20" y="10"/>
            <a:ext cx="12191980" cy="5395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748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1F2193D-A4CB-481F-8E06-76D0BC8AF579}"/>
              </a:ext>
            </a:extLst>
          </p:cNvPr>
          <p:cNvSpPr>
            <a:spLocks noGrp="1"/>
          </p:cNvSpPr>
          <p:nvPr>
            <p:ph type="title"/>
          </p:nvPr>
        </p:nvSpPr>
        <p:spPr>
          <a:xfrm>
            <a:off x="838200" y="365125"/>
            <a:ext cx="5393361" cy="1325563"/>
          </a:xfrm>
        </p:spPr>
        <p:txBody>
          <a:bodyPr>
            <a:normAutofit/>
          </a:bodyPr>
          <a:lstStyle/>
          <a:p>
            <a:r>
              <a:rPr lang="en-US" dirty="0" err="1"/>
              <a:t>Oefening</a:t>
            </a:r>
            <a:r>
              <a:rPr lang="en-US" dirty="0"/>
              <a:t>: </a:t>
            </a:r>
            <a:r>
              <a:rPr lang="en-US" dirty="0" err="1"/>
              <a:t>Natuur</a:t>
            </a:r>
            <a:r>
              <a:rPr lang="en-US" dirty="0"/>
              <a:t> </a:t>
            </a:r>
            <a:r>
              <a:rPr lang="en-US" dirty="0" err="1"/>
              <a:t>Herontdekken</a:t>
            </a:r>
            <a:endParaRPr lang="en-US" dirty="0"/>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B4C5381-0ED3-41AE-B824-3DD7753AC052}"/>
              </a:ext>
            </a:extLst>
          </p:cNvPr>
          <p:cNvSpPr>
            <a:spLocks noGrp="1"/>
          </p:cNvSpPr>
          <p:nvPr>
            <p:ph idx="1"/>
          </p:nvPr>
        </p:nvSpPr>
        <p:spPr>
          <a:xfrm>
            <a:off x="838200" y="1825625"/>
            <a:ext cx="5393361" cy="4351338"/>
          </a:xfrm>
        </p:spPr>
        <p:txBody>
          <a:bodyPr>
            <a:normAutofit/>
          </a:bodyPr>
          <a:lstStyle/>
          <a:p>
            <a:r>
              <a:rPr lang="en-US" dirty="0" err="1"/>
              <a:t>Praktische</a:t>
            </a:r>
            <a:r>
              <a:rPr lang="en-US" dirty="0"/>
              <a:t> </a:t>
            </a:r>
            <a:r>
              <a:rPr lang="en-US" dirty="0" err="1"/>
              <a:t>oefening</a:t>
            </a:r>
            <a:r>
              <a:rPr lang="en-US" dirty="0"/>
              <a:t> (</a:t>
            </a:r>
            <a:r>
              <a:rPr lang="en-US" dirty="0" err="1"/>
              <a:t>voor</a:t>
            </a:r>
            <a:r>
              <a:rPr lang="en-US" dirty="0"/>
              <a:t> alle </a:t>
            </a:r>
            <a:r>
              <a:rPr lang="en-US" dirty="0" err="1"/>
              <a:t>leeftijden</a:t>
            </a:r>
            <a:r>
              <a:rPr lang="en-US" dirty="0"/>
              <a:t>)</a:t>
            </a:r>
          </a:p>
          <a:p>
            <a:r>
              <a:rPr lang="en-US" dirty="0" err="1"/>
              <a:t>Verwonderen</a:t>
            </a:r>
            <a:r>
              <a:rPr lang="en-US" dirty="0"/>
              <a:t> over </a:t>
            </a:r>
            <a:r>
              <a:rPr lang="en-US" dirty="0" err="1"/>
              <a:t>natuur</a:t>
            </a:r>
            <a:endParaRPr lang="en-US" dirty="0"/>
          </a:p>
          <a:p>
            <a:endParaRPr lang="en-US" dirty="0"/>
          </a:p>
          <a:p>
            <a:r>
              <a:rPr lang="en-US" dirty="0" err="1"/>
              <a:t>Tweetallen</a:t>
            </a:r>
            <a:r>
              <a:rPr lang="en-US" dirty="0"/>
              <a:t>: </a:t>
            </a:r>
          </a:p>
          <a:p>
            <a:pPr lvl="1"/>
            <a:r>
              <a:rPr lang="en-US" dirty="0"/>
              <a:t>P1 </a:t>
            </a:r>
            <a:r>
              <a:rPr lang="en-US" dirty="0" err="1"/>
              <a:t>krijgt</a:t>
            </a:r>
            <a:r>
              <a:rPr lang="en-US" dirty="0"/>
              <a:t> </a:t>
            </a:r>
            <a:r>
              <a:rPr lang="en-US" dirty="0" err="1"/>
              <a:t>blinddoek</a:t>
            </a:r>
            <a:r>
              <a:rPr lang="en-US" dirty="0"/>
              <a:t> om</a:t>
            </a:r>
          </a:p>
          <a:p>
            <a:pPr lvl="1"/>
            <a:r>
              <a:rPr lang="en-US" dirty="0"/>
              <a:t>P2 </a:t>
            </a:r>
            <a:r>
              <a:rPr lang="en-US" dirty="0" err="1"/>
              <a:t>leidt</a:t>
            </a:r>
            <a:r>
              <a:rPr lang="en-US" dirty="0"/>
              <a:t> P1 </a:t>
            </a:r>
            <a:r>
              <a:rPr lang="en-US" dirty="0" err="1"/>
              <a:t>naar</a:t>
            </a:r>
            <a:r>
              <a:rPr lang="en-US" dirty="0"/>
              <a:t> </a:t>
            </a:r>
            <a:r>
              <a:rPr lang="en-US" dirty="0" err="1"/>
              <a:t>buiten</a:t>
            </a:r>
            <a:r>
              <a:rPr lang="en-US" dirty="0"/>
              <a:t> / </a:t>
            </a:r>
            <a:r>
              <a:rPr lang="en-US" dirty="0" err="1"/>
              <a:t>ergens</a:t>
            </a:r>
            <a:r>
              <a:rPr lang="en-US" dirty="0"/>
              <a:t> </a:t>
            </a:r>
            <a:r>
              <a:rPr lang="en-US" dirty="0" err="1"/>
              <a:t>waar</a:t>
            </a:r>
            <a:r>
              <a:rPr lang="en-US" dirty="0"/>
              <a:t> </a:t>
            </a:r>
            <a:r>
              <a:rPr lang="en-US" dirty="0" err="1"/>
              <a:t>natuur</a:t>
            </a:r>
            <a:r>
              <a:rPr lang="en-US" dirty="0"/>
              <a:t> </a:t>
            </a:r>
            <a:r>
              <a:rPr lang="en-US" dirty="0" err="1"/>
              <a:t>te</a:t>
            </a:r>
            <a:r>
              <a:rPr lang="en-US" dirty="0"/>
              <a:t> </a:t>
            </a:r>
            <a:r>
              <a:rPr lang="en-US" dirty="0" err="1"/>
              <a:t>vinden</a:t>
            </a:r>
            <a:r>
              <a:rPr lang="en-US" dirty="0"/>
              <a:t> is!</a:t>
            </a:r>
          </a:p>
          <a:p>
            <a:pPr lvl="1"/>
            <a:r>
              <a:rPr lang="en-US" dirty="0"/>
              <a:t>P1 </a:t>
            </a:r>
            <a:r>
              <a:rPr lang="en-US" dirty="0" err="1"/>
              <a:t>voelt</a:t>
            </a:r>
            <a:r>
              <a:rPr lang="en-US" dirty="0"/>
              <a:t>, </a:t>
            </a:r>
            <a:r>
              <a:rPr lang="en-US" dirty="0" err="1"/>
              <a:t>ruikt</a:t>
            </a:r>
            <a:r>
              <a:rPr lang="en-US" dirty="0"/>
              <a:t>, </a:t>
            </a:r>
            <a:r>
              <a:rPr lang="en-US" dirty="0" err="1"/>
              <a:t>hoort</a:t>
            </a:r>
            <a:r>
              <a:rPr lang="en-US" dirty="0"/>
              <a:t>: wat </a:t>
            </a:r>
            <a:r>
              <a:rPr lang="en-US" dirty="0" err="1"/>
              <a:t>valt</a:t>
            </a:r>
            <a:r>
              <a:rPr lang="en-US" dirty="0"/>
              <a:t> op?</a:t>
            </a:r>
          </a:p>
          <a:p>
            <a:pPr lvl="1"/>
            <a:r>
              <a:rPr lang="en-US" dirty="0"/>
              <a:t>P2: </a:t>
            </a:r>
            <a:r>
              <a:rPr lang="en-US" dirty="0" err="1"/>
              <a:t>waarom</a:t>
            </a:r>
            <a:r>
              <a:rPr lang="en-US" dirty="0"/>
              <a:t>? </a:t>
            </a:r>
            <a:r>
              <a:rPr lang="en-US" dirty="0">
                <a:sym typeface="Wingdings" panose="05000000000000000000" pitchFamily="2" charset="2"/>
              </a:rPr>
              <a:t> wat is de </a:t>
            </a:r>
            <a:r>
              <a:rPr lang="en-US" dirty="0" err="1">
                <a:sym typeface="Wingdings" panose="05000000000000000000" pitchFamily="2" charset="2"/>
              </a:rPr>
              <a:t>functie</a:t>
            </a:r>
            <a:endParaRPr lang="en-US" dirty="0"/>
          </a:p>
          <a:p>
            <a:endParaRPr lang="en-US" dirty="0"/>
          </a:p>
          <a:p>
            <a:endParaRPr lang="en-US" dirty="0"/>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Bug under magnifying glass with solid fill">
            <a:extLst>
              <a:ext uri="{FF2B5EF4-FFF2-40B4-BE49-F238E27FC236}">
                <a16:creationId xmlns:a16="http://schemas.microsoft.com/office/drawing/2014/main" id="{63CC5D7C-D008-4606-9AA2-C8F69BFDFB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4273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36B1-453B-48D5-9ACD-924DA3EBEA10}"/>
              </a:ext>
            </a:extLst>
          </p:cNvPr>
          <p:cNvSpPr>
            <a:spLocks noGrp="1"/>
          </p:cNvSpPr>
          <p:nvPr>
            <p:ph type="title"/>
          </p:nvPr>
        </p:nvSpPr>
        <p:spPr/>
        <p:txBody>
          <a:bodyPr/>
          <a:lstStyle/>
          <a:p>
            <a:r>
              <a:rPr lang="en-US" dirty="0" err="1"/>
              <a:t>Lineaire</a:t>
            </a:r>
            <a:r>
              <a:rPr lang="en-US" dirty="0"/>
              <a:t> versus </a:t>
            </a:r>
            <a:r>
              <a:rPr lang="en-US" dirty="0" err="1"/>
              <a:t>circulaire</a:t>
            </a:r>
            <a:r>
              <a:rPr lang="en-US" dirty="0"/>
              <a:t> </a:t>
            </a:r>
            <a:r>
              <a:rPr lang="en-US" dirty="0" err="1"/>
              <a:t>economie</a:t>
            </a:r>
            <a:endParaRPr lang="en-US" dirty="0"/>
          </a:p>
        </p:txBody>
      </p:sp>
      <p:sp>
        <p:nvSpPr>
          <p:cNvPr id="3" name="Content Placeholder 2">
            <a:extLst>
              <a:ext uri="{FF2B5EF4-FFF2-40B4-BE49-F238E27FC236}">
                <a16:creationId xmlns:a16="http://schemas.microsoft.com/office/drawing/2014/main" id="{17D63D4A-3ADB-4672-B320-832CBD3C44DB}"/>
              </a:ext>
            </a:extLst>
          </p:cNvPr>
          <p:cNvSpPr>
            <a:spLocks noGrp="1"/>
          </p:cNvSpPr>
          <p:nvPr>
            <p:ph idx="1"/>
          </p:nvPr>
        </p:nvSpPr>
        <p:spPr/>
        <p:txBody>
          <a:bodyPr/>
          <a:lstStyle/>
          <a:p>
            <a:endParaRPr lang="en-US"/>
          </a:p>
        </p:txBody>
      </p:sp>
      <p:pic>
        <p:nvPicPr>
          <p:cNvPr id="4" name="Picture 2" descr="TransparentPlanet: Practicing Sustainability Through the ...">
            <a:extLst>
              <a:ext uri="{FF2B5EF4-FFF2-40B4-BE49-F238E27FC236}">
                <a16:creationId xmlns:a16="http://schemas.microsoft.com/office/drawing/2014/main" id="{7BA87239-F1FC-468C-8660-EC915E5CC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1755" y="1825625"/>
            <a:ext cx="8408490" cy="371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60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6" name="Picture 6" descr="BiaÅowieÅ¼a Forest | Wild Poland">
            <a:extLst>
              <a:ext uri="{FF2B5EF4-FFF2-40B4-BE49-F238E27FC236}">
                <a16:creationId xmlns:a16="http://schemas.microsoft.com/office/drawing/2014/main" id="{CF30CDC5-F970-4AC8-8320-9A562DECE8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004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BAB7CA9-BE1B-4326-96FF-DE5123FA841D}"/>
              </a:ext>
            </a:extLst>
          </p:cNvPr>
          <p:cNvSpPr txBox="1"/>
          <p:nvPr/>
        </p:nvSpPr>
        <p:spPr>
          <a:xfrm>
            <a:off x="6585882" y="4267832"/>
            <a:ext cx="4805996" cy="2082864"/>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400" dirty="0" err="1">
                <a:solidFill>
                  <a:srgbClr val="000000"/>
                </a:solidFill>
                <a:latin typeface="+mj-lt"/>
                <a:ea typeface="+mj-ea"/>
                <a:cs typeface="+mj-cs"/>
              </a:rPr>
              <a:t>Een</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fabriek</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als</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een</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bos</a:t>
            </a:r>
            <a:r>
              <a:rPr lang="en-US" sz="4400" dirty="0">
                <a:solidFill>
                  <a:srgbClr val="000000"/>
                </a:solidFill>
                <a:latin typeface="+mj-lt"/>
                <a:ea typeface="+mj-ea"/>
                <a:cs typeface="+mj-cs"/>
              </a:rPr>
              <a:t>?</a:t>
            </a: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https://tse3.mm.bing.net/th?id=OIP.bqLNTZc2-btLlbC2FjqYHAHaE7&amp;pid=Api">
            <a:extLst>
              <a:ext uri="{FF2B5EF4-FFF2-40B4-BE49-F238E27FC236}">
                <a16:creationId xmlns:a16="http://schemas.microsoft.com/office/drawing/2014/main" id="{D4821AC0-052E-47CD-938B-44D97462BCC0}"/>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9346" r="22866" b="1"/>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006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A8FE7A-6DD1-4CBC-B503-E1CB6E2B01E1}"/>
              </a:ext>
            </a:extLst>
          </p:cNvPr>
          <p:cNvSpPr>
            <a:spLocks noGrp="1"/>
          </p:cNvSpPr>
          <p:nvPr>
            <p:ph type="title"/>
          </p:nvPr>
        </p:nvSpPr>
        <p:spPr>
          <a:xfrm>
            <a:off x="1069936" y="1152144"/>
            <a:ext cx="3849624" cy="3072393"/>
          </a:xfrm>
        </p:spPr>
        <p:txBody>
          <a:bodyPr vert="horz" lIns="91440" tIns="45720" rIns="91440" bIns="45720" rtlCol="0" anchor="b">
            <a:normAutofit/>
          </a:bodyPr>
          <a:lstStyle/>
          <a:p>
            <a:r>
              <a:rPr lang="en-US" sz="5600" kern="1200">
                <a:solidFill>
                  <a:schemeClr val="tx1"/>
                </a:solidFill>
                <a:latin typeface="+mj-lt"/>
                <a:ea typeface="+mj-ea"/>
                <a:cs typeface="+mj-cs"/>
              </a:rPr>
              <a:t>Factory as a Forest</a:t>
            </a:r>
          </a:p>
        </p:txBody>
      </p:sp>
      <p:sp>
        <p:nvSpPr>
          <p:cNvPr id="139" name="Rectangle 13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77EFC8B0-BA79-487C-9B2D-244FD28C3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42" name="Rectangle 64">
              <a:extLst>
                <a:ext uri="{FF2B5EF4-FFF2-40B4-BE49-F238E27FC236}">
                  <a16:creationId xmlns:a16="http://schemas.microsoft.com/office/drawing/2014/main" id="{625847B9-BDFD-41A5-9C76-ADF63FEB9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66">
              <a:extLst>
                <a:ext uri="{FF2B5EF4-FFF2-40B4-BE49-F238E27FC236}">
                  <a16:creationId xmlns:a16="http://schemas.microsoft.com/office/drawing/2014/main" id="{543DA088-4A6C-4B70-A1BD-93BF968FB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64">
              <a:extLst>
                <a:ext uri="{FF2B5EF4-FFF2-40B4-BE49-F238E27FC236}">
                  <a16:creationId xmlns:a16="http://schemas.microsoft.com/office/drawing/2014/main" id="{3D107A1F-AB10-4761-B249-CF61E4A1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6">
              <a:extLst>
                <a:ext uri="{FF2B5EF4-FFF2-40B4-BE49-F238E27FC236}">
                  <a16:creationId xmlns:a16="http://schemas.microsoft.com/office/drawing/2014/main" id="{322A2ED9-9343-4BF9-8AAD-F7F473ED5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84B1C7D2-9D3A-4D47-94E8-635DB802B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A7971123-E6C6-41F4-A868-CE71A5A79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64">
              <a:extLst>
                <a:ext uri="{FF2B5EF4-FFF2-40B4-BE49-F238E27FC236}">
                  <a16:creationId xmlns:a16="http://schemas.microsoft.com/office/drawing/2014/main" id="{6C5C7061-527D-498C-BCE8-AE1079A8B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66">
              <a:extLst>
                <a:ext uri="{FF2B5EF4-FFF2-40B4-BE49-F238E27FC236}">
                  <a16:creationId xmlns:a16="http://schemas.microsoft.com/office/drawing/2014/main" id="{E6E3A9F3-F372-4BEE-BF02-8D7E82F9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4">
              <a:extLst>
                <a:ext uri="{FF2B5EF4-FFF2-40B4-BE49-F238E27FC236}">
                  <a16:creationId xmlns:a16="http://schemas.microsoft.com/office/drawing/2014/main" id="{1A530C9A-DA0D-46BD-AB2B-27FB028E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6">
              <a:extLst>
                <a:ext uri="{FF2B5EF4-FFF2-40B4-BE49-F238E27FC236}">
                  <a16:creationId xmlns:a16="http://schemas.microsoft.com/office/drawing/2014/main" id="{573DBEE6-BB99-4FC1-8363-A36890BD3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4">
              <a:extLst>
                <a:ext uri="{FF2B5EF4-FFF2-40B4-BE49-F238E27FC236}">
                  <a16:creationId xmlns:a16="http://schemas.microsoft.com/office/drawing/2014/main" id="{DE52DA8E-7D9E-4DDA-91A9-E6F12A9A9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66">
              <a:extLst>
                <a:ext uri="{FF2B5EF4-FFF2-40B4-BE49-F238E27FC236}">
                  <a16:creationId xmlns:a16="http://schemas.microsoft.com/office/drawing/2014/main" id="{DF62E2E9-2B64-4003-9B18-08A28718B7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64">
              <a:extLst>
                <a:ext uri="{FF2B5EF4-FFF2-40B4-BE49-F238E27FC236}">
                  <a16:creationId xmlns:a16="http://schemas.microsoft.com/office/drawing/2014/main" id="{FF289322-6350-4440-8F34-71AD51003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6">
              <a:extLst>
                <a:ext uri="{FF2B5EF4-FFF2-40B4-BE49-F238E27FC236}">
                  <a16:creationId xmlns:a16="http://schemas.microsoft.com/office/drawing/2014/main" id="{8D6E4005-4648-4351-946E-EAFB8CB8E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BA39DB75-07C4-4922-9B89-33445E05C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6EF4F118-0A5E-4768-ADC2-4AFC817CA9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64">
              <a:extLst>
                <a:ext uri="{FF2B5EF4-FFF2-40B4-BE49-F238E27FC236}">
                  <a16:creationId xmlns:a16="http://schemas.microsoft.com/office/drawing/2014/main" id="{95CF56B3-23B3-42E1-AAA1-4FA75BABA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66">
              <a:extLst>
                <a:ext uri="{FF2B5EF4-FFF2-40B4-BE49-F238E27FC236}">
                  <a16:creationId xmlns:a16="http://schemas.microsoft.com/office/drawing/2014/main" id="{EF5D08C1-A2F5-48D0-8321-A60CD6F41B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64">
              <a:extLst>
                <a:ext uri="{FF2B5EF4-FFF2-40B4-BE49-F238E27FC236}">
                  <a16:creationId xmlns:a16="http://schemas.microsoft.com/office/drawing/2014/main" id="{6283A081-DA50-4116-B883-74F49D7FD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66">
              <a:extLst>
                <a:ext uri="{FF2B5EF4-FFF2-40B4-BE49-F238E27FC236}">
                  <a16:creationId xmlns:a16="http://schemas.microsoft.com/office/drawing/2014/main" id="{8EA21E39-BF3E-4674-A0A3-75056D156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BlueCity (010): carrières en profielen voor huidige medewerkers | Referrals  zoeken | LinkedIn">
            <a:extLst>
              <a:ext uri="{FF2B5EF4-FFF2-40B4-BE49-F238E27FC236}">
                <a16:creationId xmlns:a16="http://schemas.microsoft.com/office/drawing/2014/main" id="{2E354861-8A2A-4C18-9A7F-5DE48CDB16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760" b="-2"/>
          <a:stretch/>
        </p:blipFill>
        <p:spPr bwMode="auto">
          <a:xfrm>
            <a:off x="5419898" y="10"/>
            <a:ext cx="6772102" cy="3233974"/>
          </a:xfrm>
          <a:prstGeom prst="rect">
            <a:avLst/>
          </a:prstGeom>
          <a:noFill/>
          <a:extLst>
            <a:ext uri="{909E8E84-426E-40DD-AFC4-6F175D3DCCD1}">
              <a14:hiddenFill xmlns:a14="http://schemas.microsoft.com/office/drawing/2010/main">
                <a:solidFill>
                  <a:srgbClr val="FFFFFF"/>
                </a:solidFill>
              </a14:hiddenFill>
            </a:ext>
          </a:extLst>
        </p:spPr>
      </p:pic>
      <p:sp>
        <p:nvSpPr>
          <p:cNvPr id="163" name="Rectangle 16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nterface vloerbedekking: modulair en duurzaam">
            <a:extLst>
              <a:ext uri="{FF2B5EF4-FFF2-40B4-BE49-F238E27FC236}">
                <a16:creationId xmlns:a16="http://schemas.microsoft.com/office/drawing/2014/main" id="{A19BCC8E-A8BB-4E7C-ABB9-091B857940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356" b="5806"/>
          <a:stretch/>
        </p:blipFill>
        <p:spPr bwMode="auto">
          <a:xfrm>
            <a:off x="5419899" y="3248272"/>
            <a:ext cx="6772102" cy="360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200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9095-F8F6-4023-A30A-2ED3611C58B8}"/>
              </a:ext>
            </a:extLst>
          </p:cNvPr>
          <p:cNvSpPr>
            <a:spLocks noGrp="1"/>
          </p:cNvSpPr>
          <p:nvPr>
            <p:ph type="title"/>
          </p:nvPr>
        </p:nvSpPr>
        <p:spPr/>
        <p:txBody>
          <a:bodyPr/>
          <a:lstStyle/>
          <a:p>
            <a:r>
              <a:rPr lang="en-US" dirty="0" err="1"/>
              <a:t>Duurzaam</a:t>
            </a:r>
            <a:r>
              <a:rPr lang="en-US" dirty="0"/>
              <a:t> versus </a:t>
            </a:r>
            <a:r>
              <a:rPr lang="en-US" dirty="0" err="1"/>
              <a:t>regeneratief</a:t>
            </a:r>
            <a:endParaRPr lang="en-US" dirty="0"/>
          </a:p>
        </p:txBody>
      </p:sp>
      <p:sp>
        <p:nvSpPr>
          <p:cNvPr id="3" name="Content Placeholder 2">
            <a:extLst>
              <a:ext uri="{FF2B5EF4-FFF2-40B4-BE49-F238E27FC236}">
                <a16:creationId xmlns:a16="http://schemas.microsoft.com/office/drawing/2014/main" id="{0BC5F67B-FDF2-47F4-9915-AF20BE57FEF7}"/>
              </a:ext>
            </a:extLst>
          </p:cNvPr>
          <p:cNvSpPr>
            <a:spLocks noGrp="1"/>
          </p:cNvSpPr>
          <p:nvPr>
            <p:ph idx="1"/>
          </p:nvPr>
        </p:nvSpPr>
        <p:spPr/>
        <p:txBody>
          <a:bodyPr/>
          <a:lstStyle/>
          <a:p>
            <a:endParaRPr lang="en-US"/>
          </a:p>
        </p:txBody>
      </p:sp>
      <p:pic>
        <p:nvPicPr>
          <p:cNvPr id="16386" name="Picture 2" descr="Regenerative development in Australia - The Fifth Estate">
            <a:extLst>
              <a:ext uri="{FF2B5EF4-FFF2-40B4-BE49-F238E27FC236}">
                <a16:creationId xmlns:a16="http://schemas.microsoft.com/office/drawing/2014/main" id="{7FFE44C8-1586-45B8-BBA6-620B8BF8D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060" y="1612264"/>
            <a:ext cx="7167880" cy="500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275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EFEBC5-7A09-4F50-A472-3BC59E3DE2DF}"/>
              </a:ext>
            </a:extLst>
          </p:cNvPr>
          <p:cNvSpPr>
            <a:spLocks noGrp="1"/>
          </p:cNvSpPr>
          <p:nvPr>
            <p:ph type="title"/>
          </p:nvPr>
        </p:nvSpPr>
        <p:spPr>
          <a:xfrm>
            <a:off x="1524000" y="1376362"/>
            <a:ext cx="9144000" cy="2603274"/>
          </a:xfrm>
        </p:spPr>
        <p:txBody>
          <a:bodyPr vert="horz" lIns="91440" tIns="45720" rIns="91440" bIns="45720" rtlCol="0" anchor="b">
            <a:normAutofit/>
          </a:bodyPr>
          <a:lstStyle/>
          <a:p>
            <a:pPr algn="ctr"/>
            <a:r>
              <a:rPr lang="en-US" sz="5400" i="1" kern="1200" dirty="0">
                <a:solidFill>
                  <a:schemeClr val="tx1"/>
                </a:solidFill>
                <a:latin typeface="+mj-lt"/>
                <a:ea typeface="+mj-ea"/>
                <a:cs typeface="+mj-cs"/>
              </a:rPr>
              <a:t>“The answers to how to live sustainably on our planet are all around us.”</a:t>
            </a:r>
          </a:p>
        </p:txBody>
      </p:sp>
      <p:sp>
        <p:nvSpPr>
          <p:cNvPr id="3" name="Text Placeholder 2">
            <a:extLst>
              <a:ext uri="{FF2B5EF4-FFF2-40B4-BE49-F238E27FC236}">
                <a16:creationId xmlns:a16="http://schemas.microsoft.com/office/drawing/2014/main" id="{F82B1936-BB22-49EB-BFD0-B39F35246416}"/>
              </a:ext>
            </a:extLst>
          </p:cNvPr>
          <p:cNvSpPr>
            <a:spLocks noGrp="1"/>
          </p:cNvSpPr>
          <p:nvPr>
            <p:ph type="body" idx="1"/>
          </p:nvPr>
        </p:nvSpPr>
        <p:spPr>
          <a:xfrm>
            <a:off x="1524000" y="4118088"/>
            <a:ext cx="9144000" cy="1393711"/>
          </a:xfrm>
        </p:spPr>
        <p:txBody>
          <a:bodyPr vert="horz" lIns="91440" tIns="45720" rIns="91440" bIns="45720" rtlCol="0">
            <a:normAutofit/>
          </a:bodyPr>
          <a:lstStyle/>
          <a:p>
            <a:pPr algn="ctr"/>
            <a:r>
              <a:rPr lang="en-US" kern="1200" dirty="0">
                <a:solidFill>
                  <a:schemeClr val="tx1"/>
                </a:solidFill>
                <a:latin typeface="+mn-lt"/>
                <a:ea typeface="+mn-ea"/>
                <a:cs typeface="+mn-cs"/>
              </a:rPr>
              <a:t>Janine </a:t>
            </a:r>
            <a:r>
              <a:rPr lang="en-US" kern="1200" dirty="0" err="1">
                <a:solidFill>
                  <a:schemeClr val="tx1"/>
                </a:solidFill>
                <a:latin typeface="+mn-lt"/>
                <a:ea typeface="+mn-ea"/>
                <a:cs typeface="+mn-cs"/>
              </a:rPr>
              <a:t>Benyus</a:t>
            </a: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423300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34">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6D781E-7ED2-4F5D-A3FC-6FB71AAF676B}"/>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kern="1200">
                <a:solidFill>
                  <a:schemeClr val="tx1"/>
                </a:solidFill>
                <a:latin typeface="+mj-lt"/>
                <a:ea typeface="+mj-ea"/>
                <a:cs typeface="+mj-cs"/>
              </a:rPr>
              <a:t>Biomimicry Design</a:t>
            </a:r>
          </a:p>
        </p:txBody>
      </p:sp>
      <p:sp>
        <p:nvSpPr>
          <p:cNvPr id="2053" name="Freeform: Shape 136">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Movie: Lilian van Daal's 3D-printed Biomimicry chair">
            <a:extLst>
              <a:ext uri="{FF2B5EF4-FFF2-40B4-BE49-F238E27FC236}">
                <a16:creationId xmlns:a16="http://schemas.microsoft.com/office/drawing/2014/main" id="{89900DF1-44C0-465B-A477-047FFDC698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31503" y="2129307"/>
            <a:ext cx="3217333" cy="321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803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1435-52A3-4C23-A334-4374CD87B71A}"/>
              </a:ext>
            </a:extLst>
          </p:cNvPr>
          <p:cNvSpPr>
            <a:spLocks noGrp="1"/>
          </p:cNvSpPr>
          <p:nvPr>
            <p:ph type="title"/>
          </p:nvPr>
        </p:nvSpPr>
        <p:spPr>
          <a:xfrm>
            <a:off x="6740488" y="2766217"/>
            <a:ext cx="5451512" cy="1325563"/>
          </a:xfrm>
        </p:spPr>
        <p:txBody>
          <a:bodyPr/>
          <a:lstStyle/>
          <a:p>
            <a:r>
              <a:rPr lang="en-US" dirty="0"/>
              <a:t>De </a:t>
            </a:r>
            <a:r>
              <a:rPr lang="en-US" dirty="0" err="1"/>
              <a:t>zes</a:t>
            </a:r>
            <a:r>
              <a:rPr lang="en-US" dirty="0"/>
              <a:t> basis-</a:t>
            </a:r>
            <a:r>
              <a:rPr lang="en-US" dirty="0" err="1"/>
              <a:t>principes</a:t>
            </a:r>
            <a:endParaRPr lang="en-US" dirty="0"/>
          </a:p>
        </p:txBody>
      </p:sp>
      <p:pic>
        <p:nvPicPr>
          <p:cNvPr id="5" name="Afbeelding 1" descr="Schermopname">
            <a:extLst>
              <a:ext uri="{FF2B5EF4-FFF2-40B4-BE49-F238E27FC236}">
                <a16:creationId xmlns:a16="http://schemas.microsoft.com/office/drawing/2014/main" id="{1A1EC599-BCE6-469A-AD44-AC75F26C8A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3739" y="0"/>
            <a:ext cx="6476749" cy="7118421"/>
          </a:xfrm>
          <a:prstGeom prst="rect">
            <a:avLst/>
          </a:prstGeom>
        </p:spPr>
      </p:pic>
    </p:spTree>
    <p:extLst>
      <p:ext uri="{BB962C8B-B14F-4D97-AF65-F5344CB8AC3E}">
        <p14:creationId xmlns:p14="http://schemas.microsoft.com/office/powerpoint/2010/main" val="1434485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74">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Biomimicry – nature as a resource for ideas and clever innovations –  Sustainability Guide">
            <a:extLst>
              <a:ext uri="{FF2B5EF4-FFF2-40B4-BE49-F238E27FC236}">
                <a16:creationId xmlns:a16="http://schemas.microsoft.com/office/drawing/2014/main" id="{14A32ACE-0592-4B28-BAD3-E4EC06843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988" y="1844675"/>
            <a:ext cx="4449763" cy="4449763"/>
          </a:xfrm>
          <a:prstGeom prst="rect">
            <a:avLst/>
          </a:prstGeom>
          <a:extLst>
            <a:ext uri="{909E8E84-426E-40DD-AFC4-6F175D3DCCD1}">
              <a14:hiddenFill xmlns:a14="http://schemas.microsoft.com/office/drawing/2010/main">
                <a:solidFill>
                  <a:srgbClr val="FFFFFF"/>
                </a:solidFill>
              </a14:hiddenFill>
            </a:ext>
          </a:extLst>
        </p:spPr>
      </p:pic>
      <p:pic>
        <p:nvPicPr>
          <p:cNvPr id="3074" name="Picture 2" descr="Ontwerpend leren - C3">
            <a:extLst>
              <a:ext uri="{FF2B5EF4-FFF2-40B4-BE49-F238E27FC236}">
                <a16:creationId xmlns:a16="http://schemas.microsoft.com/office/drawing/2014/main" id="{9ADDFE95-E3E6-47D4-9005-FA1071C11F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663" y="1844675"/>
            <a:ext cx="4573588" cy="4449763"/>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326FCF5-B9F4-4430-ACC8-571C4154FFB5}"/>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4800" kern="1200">
                <a:solidFill>
                  <a:schemeClr val="tx1"/>
                </a:solidFill>
                <a:latin typeface="+mj-lt"/>
                <a:ea typeface="+mj-ea"/>
                <a:cs typeface="+mj-cs"/>
              </a:rPr>
              <a:t>Biomimicry Design &amp; Ontwerpend Leren</a:t>
            </a:r>
          </a:p>
        </p:txBody>
      </p:sp>
    </p:spTree>
    <p:extLst>
      <p:ext uri="{BB962C8B-B14F-4D97-AF65-F5344CB8AC3E}">
        <p14:creationId xmlns:p14="http://schemas.microsoft.com/office/powerpoint/2010/main" val="2869294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DEBE-9F92-415B-922D-9249EC10E954}"/>
              </a:ext>
            </a:extLst>
          </p:cNvPr>
          <p:cNvSpPr>
            <a:spLocks noGrp="1"/>
          </p:cNvSpPr>
          <p:nvPr>
            <p:ph type="title"/>
          </p:nvPr>
        </p:nvSpPr>
        <p:spPr/>
        <p:txBody>
          <a:bodyPr/>
          <a:lstStyle/>
          <a:p>
            <a:pPr algn="ctr"/>
            <a:r>
              <a:rPr lang="en-US" dirty="0"/>
              <a:t>						</a:t>
            </a:r>
            <a:r>
              <a:rPr lang="en-US" dirty="0" err="1"/>
              <a:t>Functies</a:t>
            </a:r>
            <a:r>
              <a:rPr lang="en-US" dirty="0"/>
              <a:t> </a:t>
            </a:r>
            <a:r>
              <a:rPr lang="en-US" dirty="0" err="1"/>
              <a:t>identificeren</a:t>
            </a:r>
            <a:endParaRPr lang="en-US" dirty="0"/>
          </a:p>
        </p:txBody>
      </p:sp>
      <p:pic>
        <p:nvPicPr>
          <p:cNvPr id="18434" name="Picture 2" descr="https://toolbox.biomimicry.org/wp-content/uploads/2015/01/polar-bear-fur_JillClardy_CCbyNCSA_Flickr.jpg">
            <a:extLst>
              <a:ext uri="{FF2B5EF4-FFF2-40B4-BE49-F238E27FC236}">
                <a16:creationId xmlns:a16="http://schemas.microsoft.com/office/drawing/2014/main" id="{335AAEF6-C9CF-4164-91EE-EA297DF8F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585" y="1513251"/>
            <a:ext cx="2217736" cy="1678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64CB1B3-D37C-4343-A0D1-9742E4A9F7E0}"/>
              </a:ext>
            </a:extLst>
          </p:cNvPr>
          <p:cNvSpPr txBox="1"/>
          <p:nvPr/>
        </p:nvSpPr>
        <p:spPr>
          <a:xfrm>
            <a:off x="4127184" y="2121668"/>
            <a:ext cx="7406640" cy="461665"/>
          </a:xfrm>
          <a:prstGeom prst="rect">
            <a:avLst/>
          </a:prstGeom>
          <a:noFill/>
        </p:spPr>
        <p:txBody>
          <a:bodyPr wrap="square" rtlCol="0">
            <a:spAutoFit/>
          </a:bodyPr>
          <a:lstStyle/>
          <a:p>
            <a:r>
              <a:rPr lang="en-US" sz="2400" dirty="0" err="1"/>
              <a:t>Een</a:t>
            </a:r>
            <a:r>
              <a:rPr lang="en-US" sz="2400" dirty="0"/>
              <a:t> </a:t>
            </a:r>
            <a:r>
              <a:rPr lang="en-US" sz="2400" dirty="0" err="1"/>
              <a:t>functie</a:t>
            </a:r>
            <a:r>
              <a:rPr lang="en-US" sz="2400" dirty="0"/>
              <a:t> van de </a:t>
            </a:r>
            <a:r>
              <a:rPr lang="en-US" sz="2400" dirty="0" err="1"/>
              <a:t>vacht</a:t>
            </a:r>
            <a:r>
              <a:rPr lang="en-US" sz="2400" dirty="0"/>
              <a:t> van </a:t>
            </a:r>
            <a:r>
              <a:rPr lang="en-US" sz="2400" dirty="0" err="1"/>
              <a:t>een</a:t>
            </a:r>
            <a:r>
              <a:rPr lang="en-US" sz="2400" dirty="0"/>
              <a:t> </a:t>
            </a:r>
            <a:r>
              <a:rPr lang="en-US" sz="2400" dirty="0" err="1"/>
              <a:t>ijsbeer</a:t>
            </a:r>
            <a:r>
              <a:rPr lang="en-US" sz="2400" dirty="0"/>
              <a:t> is </a:t>
            </a:r>
            <a:r>
              <a:rPr lang="en-US" sz="2400" b="1" dirty="0" err="1"/>
              <a:t>isoleren</a:t>
            </a:r>
            <a:r>
              <a:rPr lang="en-US" sz="2400" dirty="0"/>
              <a:t>. </a:t>
            </a:r>
          </a:p>
        </p:txBody>
      </p:sp>
      <p:pic>
        <p:nvPicPr>
          <p:cNvPr id="18436" name="Picture 4" descr="https://toolbox.biomimicry.org/wp-content/uploads/2015/01/GardenSnail_CCby_SidMosdell_flickr.jpg">
            <a:extLst>
              <a:ext uri="{FF2B5EF4-FFF2-40B4-BE49-F238E27FC236}">
                <a16:creationId xmlns:a16="http://schemas.microsoft.com/office/drawing/2014/main" id="{AE681041-9185-44AA-9CC3-B068B9363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5932" y="3191752"/>
            <a:ext cx="2410684" cy="18245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A28715F-F436-4B65-AD01-205C328AA57E}"/>
              </a:ext>
            </a:extLst>
          </p:cNvPr>
          <p:cNvSpPr txBox="1"/>
          <p:nvPr/>
        </p:nvSpPr>
        <p:spPr>
          <a:xfrm>
            <a:off x="2524807" y="3873186"/>
            <a:ext cx="7406640" cy="461665"/>
          </a:xfrm>
          <a:prstGeom prst="rect">
            <a:avLst/>
          </a:prstGeom>
          <a:noFill/>
        </p:spPr>
        <p:txBody>
          <a:bodyPr wrap="square" rtlCol="0">
            <a:spAutoFit/>
          </a:bodyPr>
          <a:lstStyle/>
          <a:p>
            <a:r>
              <a:rPr lang="en-US" sz="2400" dirty="0" err="1"/>
              <a:t>Een</a:t>
            </a:r>
            <a:r>
              <a:rPr lang="en-US" sz="2400" dirty="0"/>
              <a:t> </a:t>
            </a:r>
            <a:r>
              <a:rPr lang="en-US" sz="2400" dirty="0" err="1"/>
              <a:t>functie</a:t>
            </a:r>
            <a:r>
              <a:rPr lang="en-US" sz="2400" dirty="0"/>
              <a:t> van </a:t>
            </a:r>
            <a:r>
              <a:rPr lang="en-US" sz="2400" dirty="0" err="1"/>
              <a:t>een</a:t>
            </a:r>
            <a:r>
              <a:rPr lang="en-US" sz="2400" dirty="0"/>
              <a:t> </a:t>
            </a:r>
            <a:r>
              <a:rPr lang="en-US" sz="2400" dirty="0" err="1"/>
              <a:t>slakkenhuis</a:t>
            </a:r>
            <a:r>
              <a:rPr lang="en-US" sz="2400" dirty="0"/>
              <a:t> is </a:t>
            </a:r>
            <a:r>
              <a:rPr lang="en-US" sz="2400" b="1" dirty="0" err="1"/>
              <a:t>beschermen</a:t>
            </a:r>
            <a:r>
              <a:rPr lang="en-US" sz="2400" b="1" dirty="0"/>
              <a:t>. </a:t>
            </a:r>
            <a:endParaRPr lang="en-US" sz="2400" dirty="0"/>
          </a:p>
        </p:txBody>
      </p:sp>
      <p:pic>
        <p:nvPicPr>
          <p:cNvPr id="18438" name="Picture 6" descr="https://toolbox.biomimicry.org/wp-content/uploads/2014/12/Maple-leaves_Rshade_Lsun.jpg">
            <a:extLst>
              <a:ext uri="{FF2B5EF4-FFF2-40B4-BE49-F238E27FC236}">
                <a16:creationId xmlns:a16="http://schemas.microsoft.com/office/drawing/2014/main" id="{3A4E4F53-D58D-4768-B175-EB77A774BB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2585" y="5016287"/>
            <a:ext cx="2217736" cy="16785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AB94BE5-65B0-4425-9AB6-58F437D2607A}"/>
              </a:ext>
            </a:extLst>
          </p:cNvPr>
          <p:cNvSpPr txBox="1"/>
          <p:nvPr/>
        </p:nvSpPr>
        <p:spPr>
          <a:xfrm>
            <a:off x="4127184" y="5682482"/>
            <a:ext cx="7406640" cy="461665"/>
          </a:xfrm>
          <a:prstGeom prst="rect">
            <a:avLst/>
          </a:prstGeom>
          <a:noFill/>
        </p:spPr>
        <p:txBody>
          <a:bodyPr wrap="square" rtlCol="0">
            <a:spAutoFit/>
          </a:bodyPr>
          <a:lstStyle/>
          <a:p>
            <a:r>
              <a:rPr lang="en-US" sz="2400" dirty="0" err="1"/>
              <a:t>Een</a:t>
            </a:r>
            <a:r>
              <a:rPr lang="en-US" sz="2400" dirty="0"/>
              <a:t> </a:t>
            </a:r>
            <a:r>
              <a:rPr lang="en-US" sz="2400" dirty="0" err="1"/>
              <a:t>functie</a:t>
            </a:r>
            <a:r>
              <a:rPr lang="en-US" sz="2400" dirty="0"/>
              <a:t> van </a:t>
            </a:r>
            <a:r>
              <a:rPr lang="en-US" sz="2400" dirty="0" err="1"/>
              <a:t>een</a:t>
            </a:r>
            <a:r>
              <a:rPr lang="en-US" sz="2400" dirty="0"/>
              <a:t> </a:t>
            </a:r>
            <a:r>
              <a:rPr lang="en-US" sz="2400" dirty="0" err="1"/>
              <a:t>blad</a:t>
            </a:r>
            <a:r>
              <a:rPr lang="en-US" sz="2400" dirty="0"/>
              <a:t> is het </a:t>
            </a:r>
            <a:r>
              <a:rPr lang="en-US" sz="2400" b="1" dirty="0" err="1"/>
              <a:t>verzamelen</a:t>
            </a:r>
            <a:r>
              <a:rPr lang="en-US" sz="2400" b="1" dirty="0"/>
              <a:t> van </a:t>
            </a:r>
            <a:r>
              <a:rPr lang="en-US" sz="2400" b="1" dirty="0" err="1"/>
              <a:t>zonlicht</a:t>
            </a:r>
            <a:r>
              <a:rPr lang="en-US" sz="2400" dirty="0"/>
              <a:t>. </a:t>
            </a:r>
          </a:p>
        </p:txBody>
      </p:sp>
    </p:spTree>
    <p:extLst>
      <p:ext uri="{BB962C8B-B14F-4D97-AF65-F5344CB8AC3E}">
        <p14:creationId xmlns:p14="http://schemas.microsoft.com/office/powerpoint/2010/main" val="393224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ow the International Trade in Geckos Is a Scam">
            <a:extLst>
              <a:ext uri="{FF2B5EF4-FFF2-40B4-BE49-F238E27FC236}">
                <a16:creationId xmlns:a16="http://schemas.microsoft.com/office/drawing/2014/main" id="{5F5E7B4D-F04A-496D-8A41-85BE21F52A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65" b="768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722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CD6788F9-7B56-46AB-83D3-1AC6FCF3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31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a:extLst>
              <a:ext uri="{FF2B5EF4-FFF2-40B4-BE49-F238E27FC236}">
                <a16:creationId xmlns:a16="http://schemas.microsoft.com/office/drawing/2014/main" id="{EA920C19-C83A-442E-8FA2-3AD22A7B95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ABD16DC-F4C5-48C7-84F9-DF739E9BB869}"/>
              </a:ext>
            </a:extLst>
          </p:cNvPr>
          <p:cNvSpPr>
            <a:spLocks noGrp="1"/>
          </p:cNvSpPr>
          <p:nvPr>
            <p:ph type="title"/>
          </p:nvPr>
        </p:nvSpPr>
        <p:spPr>
          <a:xfrm>
            <a:off x="804996" y="5059192"/>
            <a:ext cx="6442623" cy="1155034"/>
          </a:xfrm>
        </p:spPr>
        <p:txBody>
          <a:bodyPr vert="horz" lIns="91440" tIns="45720" rIns="91440" bIns="45720" rtlCol="0" anchor="t">
            <a:normAutofit/>
          </a:bodyPr>
          <a:lstStyle/>
          <a:p>
            <a:r>
              <a:rPr lang="en-US" sz="3700" kern="1200" dirty="0" err="1">
                <a:solidFill>
                  <a:srgbClr val="000000"/>
                </a:solidFill>
                <a:latin typeface="+mj-lt"/>
                <a:ea typeface="+mj-ea"/>
                <a:cs typeface="+mj-cs"/>
              </a:rPr>
              <a:t>Functies</a:t>
            </a:r>
            <a:r>
              <a:rPr lang="en-US" sz="3700" kern="1200" dirty="0">
                <a:solidFill>
                  <a:srgbClr val="000000"/>
                </a:solidFill>
                <a:latin typeface="+mj-lt"/>
                <a:ea typeface="+mj-ea"/>
                <a:cs typeface="+mj-cs"/>
              </a:rPr>
              <a:t> </a:t>
            </a:r>
            <a:r>
              <a:rPr lang="en-US" sz="3700" kern="1200" dirty="0" err="1">
                <a:solidFill>
                  <a:srgbClr val="000000"/>
                </a:solidFill>
                <a:latin typeface="+mj-lt"/>
                <a:ea typeface="+mj-ea"/>
                <a:cs typeface="+mj-cs"/>
              </a:rPr>
              <a:t>identificeren</a:t>
            </a:r>
            <a:r>
              <a:rPr lang="en-US" sz="3700" kern="1200" dirty="0">
                <a:solidFill>
                  <a:srgbClr val="000000"/>
                </a:solidFill>
                <a:latin typeface="+mj-lt"/>
                <a:ea typeface="+mj-ea"/>
                <a:cs typeface="+mj-cs"/>
              </a:rPr>
              <a:t> –</a:t>
            </a:r>
            <a:br>
              <a:rPr lang="en-US" sz="3700" kern="1200" dirty="0">
                <a:solidFill>
                  <a:srgbClr val="000000"/>
                </a:solidFill>
                <a:latin typeface="+mj-lt"/>
                <a:ea typeface="+mj-ea"/>
                <a:cs typeface="+mj-cs"/>
              </a:rPr>
            </a:br>
            <a:r>
              <a:rPr lang="en-US" sz="3700" kern="1200" dirty="0">
                <a:solidFill>
                  <a:srgbClr val="000000"/>
                </a:solidFill>
                <a:latin typeface="+mj-lt"/>
                <a:ea typeface="+mj-ea"/>
                <a:cs typeface="+mj-cs"/>
              </a:rPr>
              <a:t>Even </a:t>
            </a:r>
            <a:r>
              <a:rPr lang="en-US" sz="3700" kern="1200" dirty="0" err="1">
                <a:solidFill>
                  <a:srgbClr val="000000"/>
                </a:solidFill>
                <a:latin typeface="+mj-lt"/>
                <a:ea typeface="+mj-ea"/>
                <a:cs typeface="+mj-cs"/>
              </a:rPr>
              <a:t>oefenen</a:t>
            </a:r>
            <a:r>
              <a:rPr lang="en-US" sz="3700" kern="1200" dirty="0">
                <a:solidFill>
                  <a:srgbClr val="000000"/>
                </a:solidFill>
                <a:latin typeface="+mj-lt"/>
                <a:ea typeface="+mj-ea"/>
                <a:cs typeface="+mj-cs"/>
              </a:rPr>
              <a:t>!</a:t>
            </a:r>
          </a:p>
        </p:txBody>
      </p:sp>
      <p:sp>
        <p:nvSpPr>
          <p:cNvPr id="194" name="Freeform 72">
            <a:extLst>
              <a:ext uri="{FF2B5EF4-FFF2-40B4-BE49-F238E27FC236}">
                <a16:creationId xmlns:a16="http://schemas.microsoft.com/office/drawing/2014/main" id="{41A04820-C326-4300-90B5-5BD134F54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131115" cy="3406036"/>
          </a:xfrm>
          <a:custGeom>
            <a:avLst/>
            <a:gdLst>
              <a:gd name="connsiteX0" fmla="*/ 0 w 3131115"/>
              <a:gd name="connsiteY0" fmla="*/ 0 h 3406036"/>
              <a:gd name="connsiteX1" fmla="*/ 2726532 w 3131115"/>
              <a:gd name="connsiteY1" fmla="*/ 0 h 3406036"/>
              <a:gd name="connsiteX2" fmla="*/ 2763423 w 3131115"/>
              <a:gd name="connsiteY2" fmla="*/ 49334 h 3406036"/>
              <a:gd name="connsiteX3" fmla="*/ 3131115 w 3131115"/>
              <a:gd name="connsiteY3" fmla="*/ 1253075 h 3406036"/>
              <a:gd name="connsiteX4" fmla="*/ 978154 w 3131115"/>
              <a:gd name="connsiteY4" fmla="*/ 3406036 h 3406036"/>
              <a:gd name="connsiteX5" fmla="*/ 140125 w 3131115"/>
              <a:gd name="connsiteY5" fmla="*/ 3236846 h 3406036"/>
              <a:gd name="connsiteX6" fmla="*/ 0 w 3131115"/>
              <a:gd name="connsiteY6" fmla="*/ 3169345 h 34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115" h="3406036">
                <a:moveTo>
                  <a:pt x="0" y="0"/>
                </a:moveTo>
                <a:lnTo>
                  <a:pt x="2726532" y="0"/>
                </a:lnTo>
                <a:lnTo>
                  <a:pt x="2763423" y="49334"/>
                </a:lnTo>
                <a:cubicBezTo>
                  <a:pt x="2995565" y="392949"/>
                  <a:pt x="3131115" y="807182"/>
                  <a:pt x="3131115" y="1253075"/>
                </a:cubicBezTo>
                <a:cubicBezTo>
                  <a:pt x="3131115" y="2442123"/>
                  <a:pt x="2167202" y="3406036"/>
                  <a:pt x="978154" y="3406036"/>
                </a:cubicBezTo>
                <a:cubicBezTo>
                  <a:pt x="680892" y="3406036"/>
                  <a:pt x="397701" y="3345792"/>
                  <a:pt x="140125" y="3236846"/>
                </a:cubicBezTo>
                <a:lnTo>
                  <a:pt x="0" y="3169345"/>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466" name="Picture 10" descr="Ear to the ground: Crops&amp;#39; roots use sound to find water ...">
            <a:extLst>
              <a:ext uri="{FF2B5EF4-FFF2-40B4-BE49-F238E27FC236}">
                <a16:creationId xmlns:a16="http://schemas.microsoft.com/office/drawing/2014/main" id="{1FD183B1-E27A-40DA-BC6E-829CC0A142A7}"/>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1" b="17379"/>
          <a:stretch/>
        </p:blipFill>
        <p:spPr bwMode="auto">
          <a:xfrm>
            <a:off x="20" y="2"/>
            <a:ext cx="3001858" cy="3285009"/>
          </a:xfrm>
          <a:custGeom>
            <a:avLst/>
            <a:gdLst>
              <a:gd name="connsiteX0" fmla="*/ 0 w 3001878"/>
              <a:gd name="connsiteY0" fmla="*/ 0 h 3285009"/>
              <a:gd name="connsiteX1" fmla="*/ 2567363 w 3001878"/>
              <a:gd name="connsiteY1" fmla="*/ 0 h 3285009"/>
              <a:gd name="connsiteX2" fmla="*/ 2654855 w 3001878"/>
              <a:gd name="connsiteY2" fmla="*/ 117001 h 3285009"/>
              <a:gd name="connsiteX3" fmla="*/ 3001878 w 3001878"/>
              <a:gd name="connsiteY3" fmla="*/ 1253075 h 3285009"/>
              <a:gd name="connsiteX4" fmla="*/ 969943 w 3001878"/>
              <a:gd name="connsiteY4" fmla="*/ 3285009 h 3285009"/>
              <a:gd name="connsiteX5" fmla="*/ 1403 w 3001878"/>
              <a:gd name="connsiteY5" fmla="*/ 3039766 h 3285009"/>
              <a:gd name="connsiteX6" fmla="*/ 0 w 3001878"/>
              <a:gd name="connsiteY6" fmla="*/ 3038914 h 328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1878" h="3285009">
                <a:moveTo>
                  <a:pt x="0" y="0"/>
                </a:moveTo>
                <a:lnTo>
                  <a:pt x="2567363" y="0"/>
                </a:lnTo>
                <a:lnTo>
                  <a:pt x="2654855" y="117001"/>
                </a:lnTo>
                <a:cubicBezTo>
                  <a:pt x="2873947" y="441300"/>
                  <a:pt x="3001878" y="832248"/>
                  <a:pt x="3001878" y="1253075"/>
                </a:cubicBezTo>
                <a:cubicBezTo>
                  <a:pt x="3001878" y="2375281"/>
                  <a:pt x="2092150" y="3285009"/>
                  <a:pt x="969943" y="3285009"/>
                </a:cubicBezTo>
                <a:cubicBezTo>
                  <a:pt x="619254" y="3285009"/>
                  <a:pt x="289314" y="3196169"/>
                  <a:pt x="1403" y="3039766"/>
                </a:cubicBezTo>
                <a:lnTo>
                  <a:pt x="0" y="3038914"/>
                </a:ln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195" name="Oval 194">
            <a:extLst>
              <a:ext uri="{FF2B5EF4-FFF2-40B4-BE49-F238E27FC236}">
                <a16:creationId xmlns:a16="http://schemas.microsoft.com/office/drawing/2014/main" id="{0DEFC014-FFA5-4205-8F77-FA7CD0954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6355" y="460823"/>
            <a:ext cx="3245896" cy="324589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https://tse2.mm.bing.net/th?id=OIP.wBw7gZOVlq4OE4MCk_UP9AHaEV&amp;pid=Api">
            <a:extLst>
              <a:ext uri="{FF2B5EF4-FFF2-40B4-BE49-F238E27FC236}">
                <a16:creationId xmlns:a16="http://schemas.microsoft.com/office/drawing/2014/main" id="{18C8E88D-AA30-4B02-A17E-AFBEF2A0C1FE}"/>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25983" r="15517" b="-1"/>
          <a:stretch/>
        </p:blipFill>
        <p:spPr bwMode="auto">
          <a:xfrm>
            <a:off x="3871319" y="590131"/>
            <a:ext cx="2987276" cy="298727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196" name="Freeform 68">
            <a:extLst>
              <a:ext uri="{FF2B5EF4-FFF2-40B4-BE49-F238E27FC236}">
                <a16:creationId xmlns:a16="http://schemas.microsoft.com/office/drawing/2014/main" id="{4420FB57-1484-4DE9-B68A-2F3C9738C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2910" y="2"/>
            <a:ext cx="3614334" cy="2178813"/>
          </a:xfrm>
          <a:custGeom>
            <a:avLst/>
            <a:gdLst>
              <a:gd name="connsiteX0" fmla="*/ 38628 w 3614334"/>
              <a:gd name="connsiteY0" fmla="*/ 0 h 2178813"/>
              <a:gd name="connsiteX1" fmla="*/ 3575706 w 3614334"/>
              <a:gd name="connsiteY1" fmla="*/ 0 h 2178813"/>
              <a:gd name="connsiteX2" fmla="*/ 3577619 w 3614334"/>
              <a:gd name="connsiteY2" fmla="*/ 7439 h 2178813"/>
              <a:gd name="connsiteX3" fmla="*/ 3614334 w 3614334"/>
              <a:gd name="connsiteY3" fmla="*/ 371646 h 2178813"/>
              <a:gd name="connsiteX4" fmla="*/ 1807167 w 3614334"/>
              <a:gd name="connsiteY4" fmla="*/ 2178813 h 2178813"/>
              <a:gd name="connsiteX5" fmla="*/ 0 w 3614334"/>
              <a:gd name="connsiteY5" fmla="*/ 371646 h 2178813"/>
              <a:gd name="connsiteX6" fmla="*/ 36715 w 3614334"/>
              <a:gd name="connsiteY6" fmla="*/ 7439 h 217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4334" h="2178813">
                <a:moveTo>
                  <a:pt x="38628" y="0"/>
                </a:moveTo>
                <a:lnTo>
                  <a:pt x="3575706" y="0"/>
                </a:lnTo>
                <a:lnTo>
                  <a:pt x="3577619" y="7439"/>
                </a:lnTo>
                <a:cubicBezTo>
                  <a:pt x="3601692" y="125081"/>
                  <a:pt x="3614334" y="246887"/>
                  <a:pt x="3614334" y="371646"/>
                </a:cubicBezTo>
                <a:cubicBezTo>
                  <a:pt x="3614334" y="1369717"/>
                  <a:pt x="2805238" y="2178813"/>
                  <a:pt x="1807167" y="2178813"/>
                </a:cubicBezTo>
                <a:cubicBezTo>
                  <a:pt x="809096" y="2178813"/>
                  <a:pt x="0" y="1369717"/>
                  <a:pt x="0" y="371646"/>
                </a:cubicBezTo>
                <a:cubicBezTo>
                  <a:pt x="0" y="246887"/>
                  <a:pt x="12642" y="125081"/>
                  <a:pt x="36715" y="7439"/>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464" name="Picture 8" descr="Sealife Spotlight: 20 Octopus Facts You Didn&amp;#39;t Know ...">
            <a:extLst>
              <a:ext uri="{FF2B5EF4-FFF2-40B4-BE49-F238E27FC236}">
                <a16:creationId xmlns:a16="http://schemas.microsoft.com/office/drawing/2014/main" id="{816220E0-9986-4CE9-A1DF-5FA6DAD4CB9D}"/>
              </a:ext>
            </a:extLst>
          </p:cNvPr>
          <p:cNvPicPr>
            <a:picLocks noChangeAspect="1" noChangeArrowheads="1"/>
          </p:cNvPicPr>
          <p:nvPr/>
        </p:nvPicPr>
        <p:blipFill rotWithShape="1">
          <a:blip r:embed="rId6">
            <a:alphaModFix/>
            <a:extLst>
              <a:ext uri="{28A0092B-C50C-407E-A947-70E740481C1C}">
                <a14:useLocalDpi xmlns:a14="http://schemas.microsoft.com/office/drawing/2010/main" val="0"/>
              </a:ext>
            </a:extLst>
          </a:blip>
          <a:srcRect l="18257" r="4421" b="-3"/>
          <a:stretch/>
        </p:blipFill>
        <p:spPr bwMode="auto">
          <a:xfrm>
            <a:off x="7247620" y="4"/>
            <a:ext cx="3344914" cy="2044103"/>
          </a:xfrm>
          <a:custGeom>
            <a:avLst/>
            <a:gdLst>
              <a:gd name="connsiteX0" fmla="*/ 42872 w 3344914"/>
              <a:gd name="connsiteY0" fmla="*/ 0 h 2044103"/>
              <a:gd name="connsiteX1" fmla="*/ 3302042 w 3344914"/>
              <a:gd name="connsiteY1" fmla="*/ 0 h 2044103"/>
              <a:gd name="connsiteX2" fmla="*/ 3310936 w 3344914"/>
              <a:gd name="connsiteY2" fmla="*/ 34588 h 2044103"/>
              <a:gd name="connsiteX3" fmla="*/ 3344914 w 3344914"/>
              <a:gd name="connsiteY3" fmla="*/ 371646 h 2044103"/>
              <a:gd name="connsiteX4" fmla="*/ 1672457 w 3344914"/>
              <a:gd name="connsiteY4" fmla="*/ 2044103 h 2044103"/>
              <a:gd name="connsiteX5" fmla="*/ 0 w 3344914"/>
              <a:gd name="connsiteY5" fmla="*/ 371646 h 2044103"/>
              <a:gd name="connsiteX6" fmla="*/ 33979 w 3344914"/>
              <a:gd name="connsiteY6" fmla="*/ 34588 h 204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914" h="2044103">
                <a:moveTo>
                  <a:pt x="42872" y="0"/>
                </a:moveTo>
                <a:lnTo>
                  <a:pt x="3302042" y="0"/>
                </a:lnTo>
                <a:lnTo>
                  <a:pt x="3310936" y="34588"/>
                </a:lnTo>
                <a:cubicBezTo>
                  <a:pt x="3333214" y="143461"/>
                  <a:pt x="3344914" y="256187"/>
                  <a:pt x="3344914" y="371646"/>
                </a:cubicBezTo>
                <a:cubicBezTo>
                  <a:pt x="3344914" y="1295319"/>
                  <a:pt x="2596130" y="2044103"/>
                  <a:pt x="1672457" y="2044103"/>
                </a:cubicBezTo>
                <a:cubicBezTo>
                  <a:pt x="748785" y="2044103"/>
                  <a:pt x="0" y="1295319"/>
                  <a:pt x="0" y="371646"/>
                </a:cubicBezTo>
                <a:cubicBezTo>
                  <a:pt x="0" y="256187"/>
                  <a:pt x="11700" y="143461"/>
                  <a:pt x="33979" y="34588"/>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197" name="Freeform 64">
            <a:extLst>
              <a:ext uri="{FF2B5EF4-FFF2-40B4-BE49-F238E27FC236}">
                <a16:creationId xmlns:a16="http://schemas.microsoft.com/office/drawing/2014/main" id="{9641EB8E-6586-4EF4-9AAB-4199379B9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4008" y="2433009"/>
            <a:ext cx="3807993" cy="4434467"/>
          </a:xfrm>
          <a:custGeom>
            <a:avLst/>
            <a:gdLst>
              <a:gd name="connsiteX0" fmla="*/ 2890837 w 3807993"/>
              <a:gd name="connsiteY0" fmla="*/ 0 h 4434467"/>
              <a:gd name="connsiteX1" fmla="*/ 3750483 w 3807993"/>
              <a:gd name="connsiteY1" fmla="*/ 129967 h 4434467"/>
              <a:gd name="connsiteX2" fmla="*/ 3807993 w 3807993"/>
              <a:gd name="connsiteY2" fmla="*/ 151015 h 4434467"/>
              <a:gd name="connsiteX3" fmla="*/ 3807993 w 3807993"/>
              <a:gd name="connsiteY3" fmla="*/ 4434467 h 4434467"/>
              <a:gd name="connsiteX4" fmla="*/ 449566 w 3807993"/>
              <a:gd name="connsiteY4" fmla="*/ 4434467 h 4434467"/>
              <a:gd name="connsiteX5" fmla="*/ 348908 w 3807993"/>
              <a:gd name="connsiteY5" fmla="*/ 4268781 h 4434467"/>
              <a:gd name="connsiteX6" fmla="*/ 0 w 3807993"/>
              <a:gd name="connsiteY6" fmla="*/ 2890836 h 4434467"/>
              <a:gd name="connsiteX7" fmla="*/ 2890837 w 3807993"/>
              <a:gd name="connsiteY7" fmla="*/ 0 h 44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7993" h="4434467">
                <a:moveTo>
                  <a:pt x="2890837" y="0"/>
                </a:moveTo>
                <a:cubicBezTo>
                  <a:pt x="3190193" y="0"/>
                  <a:pt x="3478921" y="45502"/>
                  <a:pt x="3750483" y="129967"/>
                </a:cubicBezTo>
                <a:lnTo>
                  <a:pt x="3807993" y="151015"/>
                </a:lnTo>
                <a:lnTo>
                  <a:pt x="3807993" y="4434467"/>
                </a:lnTo>
                <a:lnTo>
                  <a:pt x="449566" y="4434467"/>
                </a:lnTo>
                <a:lnTo>
                  <a:pt x="348908" y="4268781"/>
                </a:lnTo>
                <a:cubicBezTo>
                  <a:pt x="126394" y="3859169"/>
                  <a:pt x="0" y="3389763"/>
                  <a:pt x="0" y="2890836"/>
                </a:cubicBezTo>
                <a:cubicBezTo>
                  <a:pt x="0" y="1294271"/>
                  <a:pt x="1294272" y="0"/>
                  <a:pt x="289083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469" name="Picture 4" descr="https://tse3.mm.bing.net/th?id=OIP.PO5ME2Tef7wTqh_KuSHSbAHaE8&amp;pid=Api">
            <a:extLst>
              <a:ext uri="{FF2B5EF4-FFF2-40B4-BE49-F238E27FC236}">
                <a16:creationId xmlns:a16="http://schemas.microsoft.com/office/drawing/2014/main" id="{65AC7998-658A-4F65-A61C-3A73BEF3074B}"/>
              </a:ext>
            </a:extLst>
          </p:cNvPr>
          <p:cNvPicPr>
            <a:picLocks noChangeAspect="1" noChangeArrowheads="1"/>
          </p:cNvPicPr>
          <p:nvPr/>
        </p:nvPicPr>
        <p:blipFill rotWithShape="1">
          <a:blip r:embed="rId7">
            <a:alphaModFix/>
            <a:extLst>
              <a:ext uri="{28A0092B-C50C-407E-A947-70E740481C1C}">
                <a14:useLocalDpi xmlns:a14="http://schemas.microsoft.com/office/drawing/2010/main" val="0"/>
              </a:ext>
            </a:extLst>
          </a:blip>
          <a:srcRect l="17204" r="25856" b="2"/>
          <a:stretch/>
        </p:blipFill>
        <p:spPr bwMode="auto">
          <a:xfrm>
            <a:off x="8555386" y="2604387"/>
            <a:ext cx="3636614" cy="4263089"/>
          </a:xfrm>
          <a:custGeom>
            <a:avLst/>
            <a:gdLst>
              <a:gd name="connsiteX0" fmla="*/ 2719458 w 3636614"/>
              <a:gd name="connsiteY0" fmla="*/ 0 h 4263089"/>
              <a:gd name="connsiteX1" fmla="*/ 3528142 w 3636614"/>
              <a:gd name="connsiteY1" fmla="*/ 122262 h 4263089"/>
              <a:gd name="connsiteX2" fmla="*/ 3636614 w 3636614"/>
              <a:gd name="connsiteY2" fmla="*/ 161963 h 4263089"/>
              <a:gd name="connsiteX3" fmla="*/ 3636614 w 3636614"/>
              <a:gd name="connsiteY3" fmla="*/ 4263089 h 4263089"/>
              <a:gd name="connsiteX4" fmla="*/ 481756 w 3636614"/>
              <a:gd name="connsiteY4" fmla="*/ 4263089 h 4263089"/>
              <a:gd name="connsiteX5" fmla="*/ 464441 w 3636614"/>
              <a:gd name="connsiteY5" fmla="*/ 4239933 h 4263089"/>
              <a:gd name="connsiteX6" fmla="*/ 0 w 3636614"/>
              <a:gd name="connsiteY6" fmla="*/ 2719458 h 4263089"/>
              <a:gd name="connsiteX7" fmla="*/ 2719458 w 3636614"/>
              <a:gd name="connsiteY7" fmla="*/ 0 h 426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6614" h="4263089">
                <a:moveTo>
                  <a:pt x="2719458" y="0"/>
                </a:moveTo>
                <a:cubicBezTo>
                  <a:pt x="3001067" y="0"/>
                  <a:pt x="3272679" y="42805"/>
                  <a:pt x="3528142" y="122262"/>
                </a:cubicBezTo>
                <a:lnTo>
                  <a:pt x="3636614" y="161963"/>
                </a:lnTo>
                <a:lnTo>
                  <a:pt x="3636614" y="4263089"/>
                </a:lnTo>
                <a:lnTo>
                  <a:pt x="481756" y="4263089"/>
                </a:lnTo>
                <a:lnTo>
                  <a:pt x="464441" y="4239933"/>
                </a:lnTo>
                <a:cubicBezTo>
                  <a:pt x="171217" y="3805905"/>
                  <a:pt x="0" y="3282677"/>
                  <a:pt x="0" y="2719458"/>
                </a:cubicBezTo>
                <a:cubicBezTo>
                  <a:pt x="0" y="1217543"/>
                  <a:pt x="1217543" y="0"/>
                  <a:pt x="2719458"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19" name="Graphic 18" descr="Question mark">
            <a:extLst>
              <a:ext uri="{FF2B5EF4-FFF2-40B4-BE49-F238E27FC236}">
                <a16:creationId xmlns:a16="http://schemas.microsoft.com/office/drawing/2014/main" id="{7918B56E-8861-4F32-8A24-3269639696E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2318" y="2044107"/>
            <a:ext cx="985356" cy="985356"/>
          </a:xfrm>
          <a:prstGeom prst="rect">
            <a:avLst/>
          </a:prstGeom>
        </p:spPr>
      </p:pic>
      <p:pic>
        <p:nvPicPr>
          <p:cNvPr id="20" name="Graphic 19" descr="Question mark">
            <a:extLst>
              <a:ext uri="{FF2B5EF4-FFF2-40B4-BE49-F238E27FC236}">
                <a16:creationId xmlns:a16="http://schemas.microsoft.com/office/drawing/2014/main" id="{672C3E2D-A43B-4373-9624-23882E29BBA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88337" y="406808"/>
            <a:ext cx="985356" cy="985356"/>
          </a:xfrm>
          <a:prstGeom prst="rect">
            <a:avLst/>
          </a:prstGeom>
        </p:spPr>
      </p:pic>
      <p:pic>
        <p:nvPicPr>
          <p:cNvPr id="21" name="Graphic 20" descr="Question mark">
            <a:extLst>
              <a:ext uri="{FF2B5EF4-FFF2-40B4-BE49-F238E27FC236}">
                <a16:creationId xmlns:a16="http://schemas.microsoft.com/office/drawing/2014/main" id="{64C8D644-7677-4FB7-A741-B4BB31F1A3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05959" y="5636709"/>
            <a:ext cx="985356" cy="985356"/>
          </a:xfrm>
          <a:prstGeom prst="rect">
            <a:avLst/>
          </a:prstGeom>
        </p:spPr>
      </p:pic>
      <p:pic>
        <p:nvPicPr>
          <p:cNvPr id="22" name="Graphic 21" descr="Question mark">
            <a:extLst>
              <a:ext uri="{FF2B5EF4-FFF2-40B4-BE49-F238E27FC236}">
                <a16:creationId xmlns:a16="http://schemas.microsoft.com/office/drawing/2014/main" id="{00CBFCE6-9169-4CAD-8902-7F6AC816BE3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975758" y="529377"/>
            <a:ext cx="985356" cy="985356"/>
          </a:xfrm>
          <a:prstGeom prst="rect">
            <a:avLst/>
          </a:prstGeom>
        </p:spPr>
      </p:pic>
    </p:spTree>
    <p:extLst>
      <p:ext uri="{BB962C8B-B14F-4D97-AF65-F5344CB8AC3E}">
        <p14:creationId xmlns:p14="http://schemas.microsoft.com/office/powerpoint/2010/main" val="623041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3FEAD43-2DC7-4F65-B208-BC9211F7482B}"/>
              </a:ext>
            </a:extLst>
          </p:cNvPr>
          <p:cNvSpPr>
            <a:spLocks noGrp="1"/>
          </p:cNvSpPr>
          <p:nvPr>
            <p:ph type="title"/>
          </p:nvPr>
        </p:nvSpPr>
        <p:spPr>
          <a:xfrm>
            <a:off x="524741" y="620392"/>
            <a:ext cx="3808268" cy="5504688"/>
          </a:xfrm>
        </p:spPr>
        <p:txBody>
          <a:bodyPr>
            <a:normAutofit/>
          </a:bodyPr>
          <a:lstStyle/>
          <a:p>
            <a:r>
              <a:rPr lang="en-US" sz="5100">
                <a:solidFill>
                  <a:schemeClr val="bg1"/>
                </a:solidFill>
              </a:rPr>
              <a:t>Lesmodule verpakkingen</a:t>
            </a:r>
          </a:p>
        </p:txBody>
      </p:sp>
      <p:graphicFrame>
        <p:nvGraphicFramePr>
          <p:cNvPr id="5" name="Tijdelijke aanduiding voor inhoud 2">
            <a:extLst>
              <a:ext uri="{FF2B5EF4-FFF2-40B4-BE49-F238E27FC236}">
                <a16:creationId xmlns:a16="http://schemas.microsoft.com/office/drawing/2014/main" id="{A749C2A5-3CAB-4D0F-BCF8-55947BA853E5}"/>
              </a:ext>
            </a:extLst>
          </p:cNvPr>
          <p:cNvGraphicFramePr>
            <a:graphicFrameLocks noGrp="1"/>
          </p:cNvGraphicFramePr>
          <p:nvPr>
            <p:ph idx="1"/>
            <p:extLst>
              <p:ext uri="{D42A27DB-BD31-4B8C-83A1-F6EECF244321}">
                <p14:modId xmlns:p14="http://schemas.microsoft.com/office/powerpoint/2010/main" val="359485875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4466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Afbeelding 1">
            <a:extLst>
              <a:ext uri="{FF2B5EF4-FFF2-40B4-BE49-F238E27FC236}">
                <a16:creationId xmlns:a16="http://schemas.microsoft.com/office/drawing/2014/main" id="{787CAF57-2ED8-49FC-824D-12DD464823D0}"/>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4124275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loeilamp op groen gras">
            <a:extLst>
              <a:ext uri="{FF2B5EF4-FFF2-40B4-BE49-F238E27FC236}">
                <a16:creationId xmlns:a16="http://schemas.microsoft.com/office/drawing/2014/main" id="{F818009F-9EB4-4E85-8D31-C43C688847C6}"/>
              </a:ext>
            </a:extLst>
          </p:cNvPr>
          <p:cNvPicPr>
            <a:picLocks noChangeAspect="1"/>
          </p:cNvPicPr>
          <p:nvPr/>
        </p:nvPicPr>
        <p:blipFill rotWithShape="1">
          <a:blip r:embed="rId2"/>
          <a:srcRect t="3272" b="12459"/>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DA0ED4-166E-4710-973E-D4F18820BDFB}"/>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Hoe </a:t>
            </a:r>
            <a:r>
              <a:rPr lang="en-US" sz="5200" dirty="0" err="1">
                <a:solidFill>
                  <a:srgbClr val="FFFFFF"/>
                </a:solidFill>
              </a:rPr>
              <a:t>zou</a:t>
            </a:r>
            <a:r>
              <a:rPr lang="en-US" sz="5200" dirty="0">
                <a:solidFill>
                  <a:srgbClr val="FFFFFF"/>
                </a:solidFill>
              </a:rPr>
              <a:t> de </a:t>
            </a:r>
            <a:r>
              <a:rPr lang="en-US" sz="5200" dirty="0" err="1">
                <a:solidFill>
                  <a:srgbClr val="FFFFFF"/>
                </a:solidFill>
              </a:rPr>
              <a:t>natuur</a:t>
            </a:r>
            <a:r>
              <a:rPr lang="en-US" sz="5200" dirty="0">
                <a:solidFill>
                  <a:srgbClr val="FFFFFF"/>
                </a:solidFill>
              </a:rPr>
              <a:t> </a:t>
            </a:r>
            <a:r>
              <a:rPr lang="en-US" sz="5200" dirty="0" err="1">
                <a:solidFill>
                  <a:srgbClr val="FFFFFF"/>
                </a:solidFill>
              </a:rPr>
              <a:t>verpakken</a:t>
            </a:r>
            <a:r>
              <a:rPr lang="en-US" sz="5200" dirty="0">
                <a:solidFill>
                  <a:srgbClr val="FFFFFF"/>
                </a:solidFill>
              </a:rPr>
              <a:t> (/</a:t>
            </a:r>
            <a:r>
              <a:rPr lang="en-US" sz="5200" dirty="0" err="1">
                <a:solidFill>
                  <a:srgbClr val="FFFFFF"/>
                </a:solidFill>
              </a:rPr>
              <a:t>functie</a:t>
            </a:r>
            <a:r>
              <a:rPr lang="en-US" sz="5200" dirty="0">
                <a:solidFill>
                  <a:srgbClr val="FFFFFF"/>
                </a:solidFill>
              </a:rPr>
              <a:t>) ?</a:t>
            </a:r>
          </a:p>
        </p:txBody>
      </p:sp>
    </p:spTree>
    <p:extLst>
      <p:ext uri="{BB962C8B-B14F-4D97-AF65-F5344CB8AC3E}">
        <p14:creationId xmlns:p14="http://schemas.microsoft.com/office/powerpoint/2010/main" val="42144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A622-A984-4732-817E-A9F25CF33132}"/>
              </a:ext>
            </a:extLst>
          </p:cNvPr>
          <p:cNvSpPr>
            <a:spLocks noGrp="1"/>
          </p:cNvSpPr>
          <p:nvPr>
            <p:ph type="title"/>
          </p:nvPr>
        </p:nvSpPr>
        <p:spPr/>
        <p:txBody>
          <a:bodyPr/>
          <a:lstStyle/>
          <a:p>
            <a:r>
              <a:rPr lang="en-US" dirty="0" err="1"/>
              <a:t>Evaluatie</a:t>
            </a:r>
            <a:r>
              <a:rPr lang="en-US" dirty="0"/>
              <a:t> &amp; </a:t>
            </a:r>
            <a:r>
              <a:rPr lang="en-US" dirty="0" err="1"/>
              <a:t>Afsluiting</a:t>
            </a:r>
            <a:r>
              <a:rPr lang="en-US" dirty="0"/>
              <a:t> 	</a:t>
            </a:r>
          </a:p>
        </p:txBody>
      </p:sp>
      <p:sp>
        <p:nvSpPr>
          <p:cNvPr id="3" name="Content Placeholder 2">
            <a:extLst>
              <a:ext uri="{FF2B5EF4-FFF2-40B4-BE49-F238E27FC236}">
                <a16:creationId xmlns:a16="http://schemas.microsoft.com/office/drawing/2014/main" id="{D4EAE76B-C7E4-4EA1-8225-B203D1F1989C}"/>
              </a:ext>
            </a:extLst>
          </p:cNvPr>
          <p:cNvSpPr>
            <a:spLocks noGrp="1"/>
          </p:cNvSpPr>
          <p:nvPr>
            <p:ph idx="1"/>
          </p:nvPr>
        </p:nvSpPr>
        <p:spPr>
          <a:xfrm>
            <a:off x="822385" y="1690688"/>
            <a:ext cx="10515600" cy="5032375"/>
          </a:xfrm>
        </p:spPr>
        <p:txBody>
          <a:bodyPr/>
          <a:lstStyle/>
          <a:p>
            <a:pPr marL="0" indent="0" algn="ctr">
              <a:buNone/>
            </a:pPr>
            <a:r>
              <a:rPr lang="en-US" i="1" dirty="0"/>
              <a:t>Biomimicry: </a:t>
            </a:r>
            <a:r>
              <a:rPr lang="en-US" i="1" dirty="0" err="1"/>
              <a:t>Een</a:t>
            </a:r>
            <a:r>
              <a:rPr lang="en-US" i="1" dirty="0"/>
              <a:t> </a:t>
            </a:r>
            <a:r>
              <a:rPr lang="en-US" i="1" dirty="0" err="1"/>
              <a:t>leuke</a:t>
            </a:r>
            <a:r>
              <a:rPr lang="en-US" i="1" dirty="0"/>
              <a:t> en </a:t>
            </a:r>
            <a:r>
              <a:rPr lang="en-US" i="1" dirty="0" err="1"/>
              <a:t>leerzame</a:t>
            </a:r>
            <a:r>
              <a:rPr lang="en-US" i="1" dirty="0"/>
              <a:t> </a:t>
            </a:r>
            <a:r>
              <a:rPr lang="en-US" i="1" dirty="0" err="1"/>
              <a:t>manier</a:t>
            </a:r>
            <a:r>
              <a:rPr lang="en-US" i="1" dirty="0"/>
              <a:t> om </a:t>
            </a:r>
            <a:r>
              <a:rPr lang="en-US" i="1" dirty="0" err="1"/>
              <a:t>te</a:t>
            </a:r>
            <a:r>
              <a:rPr lang="en-US" i="1" dirty="0"/>
              <a:t> </a:t>
            </a:r>
            <a:r>
              <a:rPr lang="en-US" i="1" dirty="0" err="1"/>
              <a:t>leren</a:t>
            </a:r>
            <a:r>
              <a:rPr lang="en-US" i="1" dirty="0"/>
              <a:t> over </a:t>
            </a:r>
            <a:r>
              <a:rPr lang="en-US" i="1" dirty="0" err="1"/>
              <a:t>duurzaamheid</a:t>
            </a:r>
            <a:r>
              <a:rPr lang="en-US" i="1" dirty="0"/>
              <a:t> en de </a:t>
            </a:r>
            <a:r>
              <a:rPr lang="en-US" i="1" dirty="0" err="1"/>
              <a:t>genialiteit</a:t>
            </a:r>
            <a:r>
              <a:rPr lang="en-US" i="1" dirty="0"/>
              <a:t> van de </a:t>
            </a:r>
            <a:r>
              <a:rPr lang="en-US" i="1" dirty="0" err="1"/>
              <a:t>natuur</a:t>
            </a:r>
            <a:r>
              <a:rPr lang="en-US" i="1" dirty="0"/>
              <a:t>!</a:t>
            </a:r>
          </a:p>
          <a:p>
            <a:pPr marL="0" indent="0" algn="ctr">
              <a:buNone/>
            </a:pPr>
            <a:endParaRPr lang="en-US" i="1" dirty="0"/>
          </a:p>
          <a:p>
            <a:r>
              <a:rPr lang="en-US" dirty="0"/>
              <a:t>Gratis </a:t>
            </a:r>
            <a:r>
              <a:rPr lang="en-US" dirty="0" err="1"/>
              <a:t>lesmateriaal</a:t>
            </a:r>
            <a:r>
              <a:rPr lang="en-US" dirty="0"/>
              <a:t> online </a:t>
            </a:r>
            <a:r>
              <a:rPr lang="en-US" dirty="0" err="1"/>
              <a:t>beschikbaar</a:t>
            </a:r>
            <a:r>
              <a:rPr lang="en-US" dirty="0"/>
              <a:t>: </a:t>
            </a:r>
            <a:r>
              <a:rPr lang="en-US" dirty="0">
                <a:hlinkClick r:id="rId2"/>
              </a:rPr>
              <a:t>https://biolearn.eu/</a:t>
            </a:r>
            <a:r>
              <a:rPr lang="en-US" dirty="0"/>
              <a:t>  </a:t>
            </a:r>
          </a:p>
          <a:p>
            <a:endParaRPr lang="en-US" dirty="0"/>
          </a:p>
          <a:p>
            <a:endParaRPr lang="en-US" dirty="0"/>
          </a:p>
          <a:p>
            <a:endParaRPr lang="en-US" dirty="0"/>
          </a:p>
          <a:p>
            <a:pPr marL="0" indent="0">
              <a:buNone/>
            </a:pPr>
            <a:br>
              <a:rPr lang="en-US" dirty="0"/>
            </a:br>
            <a:endParaRPr lang="en-US" dirty="0"/>
          </a:p>
          <a:p>
            <a:r>
              <a:rPr lang="en-US" dirty="0"/>
              <a:t>Contact: </a:t>
            </a:r>
            <a:r>
              <a:rPr lang="en-US" dirty="0">
                <a:hlinkClick r:id="rId3"/>
              </a:rPr>
              <a:t>m.roobeek@uu.nl</a:t>
            </a:r>
            <a:r>
              <a:rPr lang="en-US" dirty="0"/>
              <a:t> </a:t>
            </a:r>
          </a:p>
          <a:p>
            <a:endParaRPr lang="en-US" dirty="0"/>
          </a:p>
        </p:txBody>
      </p:sp>
      <p:pic>
        <p:nvPicPr>
          <p:cNvPr id="4098" name="Picture 2" descr="Dutch Manual | BioLearn">
            <a:extLst>
              <a:ext uri="{FF2B5EF4-FFF2-40B4-BE49-F238E27FC236}">
                <a16:creationId xmlns:a16="http://schemas.microsoft.com/office/drawing/2014/main" id="{F9131728-0B87-4795-880A-DDC5F41E13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548" y="4001294"/>
            <a:ext cx="2800350" cy="16287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iomimicryNL">
            <a:extLst>
              <a:ext uri="{FF2B5EF4-FFF2-40B4-BE49-F238E27FC236}">
                <a16:creationId xmlns:a16="http://schemas.microsoft.com/office/drawing/2014/main" id="{9242836F-1C08-49DB-BAE6-C5968B0069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5599" y="3708816"/>
            <a:ext cx="3262816" cy="1957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132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ABADD3A-13F3-403E-B2C2-CFB87C0F6882}"/>
              </a:ext>
            </a:extLst>
          </p:cNvPr>
          <p:cNvSpPr txBox="1"/>
          <p:nvPr/>
        </p:nvSpPr>
        <p:spPr>
          <a:xfrm>
            <a:off x="6585882" y="4267832"/>
            <a:ext cx="4805996" cy="1401448"/>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400" dirty="0" err="1">
                <a:solidFill>
                  <a:srgbClr val="000000"/>
                </a:solidFill>
                <a:latin typeface="+mj-lt"/>
                <a:ea typeface="+mj-ea"/>
                <a:cs typeface="+mj-cs"/>
              </a:rPr>
              <a:t>Blijven</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plakken</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als</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een</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gekko</a:t>
            </a:r>
            <a:r>
              <a:rPr lang="en-US" sz="4400" dirty="0">
                <a:solidFill>
                  <a:srgbClr val="000000"/>
                </a:solidFill>
                <a:latin typeface="+mj-lt"/>
                <a:ea typeface="+mj-ea"/>
                <a:cs typeface="+mj-cs"/>
              </a:rPr>
              <a:t>? </a:t>
            </a:r>
          </a:p>
        </p:txBody>
      </p:sp>
      <p:sp>
        <p:nvSpPr>
          <p:cNvPr id="410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How Do Geckos&amp;#39; Feet Work? (PHOTOS) | HuffPost">
            <a:extLst>
              <a:ext uri="{FF2B5EF4-FFF2-40B4-BE49-F238E27FC236}">
                <a16:creationId xmlns:a16="http://schemas.microsoft.com/office/drawing/2014/main" id="{699848C1-1A26-443E-AED5-9192F9835DB1}"/>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3660" r="-2" b="251"/>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487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8FE7A-6DD1-4CBC-B503-E1CB6E2B01E1}"/>
              </a:ext>
            </a:extLst>
          </p:cNvPr>
          <p:cNvSpPr>
            <a:spLocks noGrp="1"/>
          </p:cNvSpPr>
          <p:nvPr>
            <p:ph type="title"/>
          </p:nvPr>
        </p:nvSpPr>
        <p:spPr>
          <a:xfrm>
            <a:off x="1402404" y="365125"/>
            <a:ext cx="10515600" cy="1325563"/>
          </a:xfrm>
        </p:spPr>
        <p:txBody>
          <a:bodyPr/>
          <a:lstStyle/>
          <a:p>
            <a:r>
              <a:rPr lang="en-US" dirty="0" err="1"/>
              <a:t>TacTiles</a:t>
            </a:r>
            <a:r>
              <a:rPr lang="en-US" dirty="0"/>
              <a:t> van Interface</a:t>
            </a:r>
          </a:p>
        </p:txBody>
      </p:sp>
      <p:pic>
        <p:nvPicPr>
          <p:cNvPr id="4" name="Afbeelding 2">
            <a:extLst>
              <a:ext uri="{FF2B5EF4-FFF2-40B4-BE49-F238E27FC236}">
                <a16:creationId xmlns:a16="http://schemas.microsoft.com/office/drawing/2014/main" id="{1C778FA4-43EF-44D5-BF2A-C84589207D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55446" y="2263975"/>
            <a:ext cx="10336554" cy="4594025"/>
          </a:xfrm>
          <a:prstGeom prst="rect">
            <a:avLst/>
          </a:prstGeom>
        </p:spPr>
      </p:pic>
      <p:pic>
        <p:nvPicPr>
          <p:cNvPr id="5" name="Picture 2" descr="The design of our i2 styles mimics the imperfect beauty of nature in that the tiles, like the rocks on the left, are slightly different in color and pattern from one to the other. ">
            <a:extLst>
              <a:ext uri="{FF2B5EF4-FFF2-40B4-BE49-F238E27FC236}">
                <a16:creationId xmlns:a16="http://schemas.microsoft.com/office/drawing/2014/main" id="{65662F17-B6A8-40D0-BFF2-3E31B792650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50289"/>
          <a:stretch/>
        </p:blipFill>
        <p:spPr bwMode="auto">
          <a:xfrm>
            <a:off x="0" y="2263974"/>
            <a:ext cx="3735421" cy="4594026"/>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12" descr="Lightbulb">
            <a:extLst>
              <a:ext uri="{FF2B5EF4-FFF2-40B4-BE49-F238E27FC236}">
                <a16:creationId xmlns:a16="http://schemas.microsoft.com/office/drawing/2014/main" id="{189DF67E-B6D6-405F-AD47-1406BB721AF2}"/>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3996" y="570706"/>
            <a:ext cx="914400" cy="914400"/>
          </a:xfrm>
        </p:spPr>
      </p:pic>
    </p:spTree>
    <p:extLst>
      <p:ext uri="{BB962C8B-B14F-4D97-AF65-F5344CB8AC3E}">
        <p14:creationId xmlns:p14="http://schemas.microsoft.com/office/powerpoint/2010/main" val="915057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The Best Ways to Prevent a Mosquito Bite - Mr. Mister">
            <a:extLst>
              <a:ext uri="{FF2B5EF4-FFF2-40B4-BE49-F238E27FC236}">
                <a16:creationId xmlns:a16="http://schemas.microsoft.com/office/drawing/2014/main" id="{0615FAB0-172C-4942-ABD5-741F5C0ACF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3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58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FF4AE12-FB6B-43D9-8BBB-ECA8CB6E7425}"/>
              </a:ext>
            </a:extLst>
          </p:cNvPr>
          <p:cNvSpPr txBox="1"/>
          <p:nvPr/>
        </p:nvSpPr>
        <p:spPr>
          <a:xfrm>
            <a:off x="6585882" y="4267832"/>
            <a:ext cx="4805996" cy="1401448"/>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400" dirty="0" err="1">
                <a:solidFill>
                  <a:srgbClr val="000000"/>
                </a:solidFill>
                <a:latin typeface="+mj-lt"/>
                <a:ea typeface="+mj-ea"/>
                <a:cs typeface="+mj-cs"/>
              </a:rPr>
              <a:t>Prikken</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zonder</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pijn</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als</a:t>
            </a:r>
            <a:r>
              <a:rPr lang="en-US" sz="4400" dirty="0">
                <a:solidFill>
                  <a:srgbClr val="000000"/>
                </a:solidFill>
                <a:latin typeface="+mj-lt"/>
                <a:ea typeface="+mj-ea"/>
                <a:cs typeface="+mj-cs"/>
              </a:rPr>
              <a:t> </a:t>
            </a:r>
            <a:r>
              <a:rPr lang="en-US" sz="4400" dirty="0" err="1">
                <a:solidFill>
                  <a:srgbClr val="000000"/>
                </a:solidFill>
                <a:latin typeface="+mj-lt"/>
                <a:ea typeface="+mj-ea"/>
                <a:cs typeface="+mj-cs"/>
              </a:rPr>
              <a:t>een</a:t>
            </a:r>
            <a:r>
              <a:rPr lang="en-US" sz="4400" dirty="0">
                <a:solidFill>
                  <a:srgbClr val="000000"/>
                </a:solidFill>
                <a:latin typeface="+mj-lt"/>
                <a:ea typeface="+mj-ea"/>
                <a:cs typeface="+mj-cs"/>
              </a:rPr>
              <a:t> mug?</a:t>
            </a: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WATCH: Mosquitoes Use 6 Needles To Suck Your Blood | Texas ...">
            <a:extLst>
              <a:ext uri="{FF2B5EF4-FFF2-40B4-BE49-F238E27FC236}">
                <a16:creationId xmlns:a16="http://schemas.microsoft.com/office/drawing/2014/main" id="{42CDD375-F74D-4AF2-AB4C-DD52EDE36286}"/>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31844" r="19275" b="1"/>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92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8FE7A-6DD1-4CBC-B503-E1CB6E2B01E1}"/>
              </a:ext>
            </a:extLst>
          </p:cNvPr>
          <p:cNvSpPr>
            <a:spLocks noGrp="1"/>
          </p:cNvSpPr>
          <p:nvPr>
            <p:ph type="title"/>
          </p:nvPr>
        </p:nvSpPr>
        <p:spPr>
          <a:xfrm>
            <a:off x="1402404" y="365125"/>
            <a:ext cx="10515600" cy="1325563"/>
          </a:xfrm>
        </p:spPr>
        <p:txBody>
          <a:bodyPr/>
          <a:lstStyle/>
          <a:p>
            <a:r>
              <a:rPr lang="en-US" dirty="0"/>
              <a:t>Pain-free Needle</a:t>
            </a:r>
          </a:p>
        </p:txBody>
      </p:sp>
      <p:pic>
        <p:nvPicPr>
          <p:cNvPr id="13" name="Content Placeholder 12" descr="Lightbulb">
            <a:extLst>
              <a:ext uri="{FF2B5EF4-FFF2-40B4-BE49-F238E27FC236}">
                <a16:creationId xmlns:a16="http://schemas.microsoft.com/office/drawing/2014/main" id="{189DF67E-B6D6-405F-AD47-1406BB721AF2}"/>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996" y="570706"/>
            <a:ext cx="914400" cy="914400"/>
          </a:xfrm>
        </p:spPr>
      </p:pic>
      <p:pic>
        <p:nvPicPr>
          <p:cNvPr id="7170" name="Picture 2" descr="https://tse4.mm.bing.net/th?id=OIP.GnUs1G7oAhY5FyKhCCWM9wHaEK&amp;pid=Api">
            <a:extLst>
              <a:ext uri="{FF2B5EF4-FFF2-40B4-BE49-F238E27FC236}">
                <a16:creationId xmlns:a16="http://schemas.microsoft.com/office/drawing/2014/main" id="{E907CA40-C432-41C1-B0F1-ACD975D526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859932"/>
            <a:ext cx="7124377" cy="399806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tse4.mm.bing.net/th?id=OIP.61iMxqYghUZDyypy6AIFFwHaHa&amp;pid=Api">
            <a:extLst>
              <a:ext uri="{FF2B5EF4-FFF2-40B4-BE49-F238E27FC236}">
                <a16:creationId xmlns:a16="http://schemas.microsoft.com/office/drawing/2014/main" id="{0ACE4C0E-910D-4BC9-A34C-4B7592D236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613" y="930613"/>
            <a:ext cx="5927387" cy="592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7088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TotalTime>
  <Words>2737</Words>
  <Application>Microsoft Office PowerPoint</Application>
  <PresentationFormat>Widescreen</PresentationFormat>
  <Paragraphs>190</Paragraphs>
  <Slides>44</Slides>
  <Notes>40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brandon-grotesque</vt:lpstr>
      <vt:lpstr>Calibri</vt:lpstr>
      <vt:lpstr>Calibri Light</vt:lpstr>
      <vt:lpstr>Office Theme</vt:lpstr>
      <vt:lpstr>Ontwerpen met Inspiratie uit de Natuur</vt:lpstr>
      <vt:lpstr>Wie zijn wij</vt:lpstr>
      <vt:lpstr>Oefening: Natuur Herontdekken</vt:lpstr>
      <vt:lpstr>PowerPoint Presentation</vt:lpstr>
      <vt:lpstr>PowerPoint Presentation</vt:lpstr>
      <vt:lpstr>TacTiles van Interface</vt:lpstr>
      <vt:lpstr>PowerPoint Presentation</vt:lpstr>
      <vt:lpstr>PowerPoint Presentation</vt:lpstr>
      <vt:lpstr>Pain-free Needle</vt:lpstr>
      <vt:lpstr>PowerPoint Presentation</vt:lpstr>
      <vt:lpstr>PowerPoint Presentation</vt:lpstr>
      <vt:lpstr>Water halen uit mist </vt:lpstr>
      <vt:lpstr>PowerPoint Presentation</vt:lpstr>
      <vt:lpstr>PowerPoint Presentation</vt:lpstr>
      <vt:lpstr>Windmolens</vt:lpstr>
      <vt:lpstr>O Foil Boat Propellor</vt:lpstr>
      <vt:lpstr>PowerPoint Presentation</vt:lpstr>
      <vt:lpstr>PowerPoint Presentation</vt:lpstr>
      <vt:lpstr>Mieren kolonie optimalisatie</vt:lpstr>
      <vt:lpstr>PowerPoint Presentation</vt:lpstr>
      <vt:lpstr>PowerPoint Presentation</vt:lpstr>
      <vt:lpstr>Eastgate Centre, Zimbabwe</vt:lpstr>
      <vt:lpstr>Biomimicry</vt:lpstr>
      <vt:lpstr>PowerPoint Presentation</vt:lpstr>
      <vt:lpstr>PowerPoint Presentation</vt:lpstr>
      <vt:lpstr>PowerPoint Presentation</vt:lpstr>
      <vt:lpstr>Shinkansen Trein</vt:lpstr>
      <vt:lpstr>PowerPoint Presentation</vt:lpstr>
      <vt:lpstr>De natuur is altijd duurzaam</vt:lpstr>
      <vt:lpstr>Lineaire versus circulaire economie</vt:lpstr>
      <vt:lpstr>PowerPoint Presentation</vt:lpstr>
      <vt:lpstr>PowerPoint Presentation</vt:lpstr>
      <vt:lpstr>Factory as a Forest</vt:lpstr>
      <vt:lpstr>Duurzaam versus regeneratief</vt:lpstr>
      <vt:lpstr>“The answers to how to live sustainably on our planet are all around us.”</vt:lpstr>
      <vt:lpstr>Biomimicry Design</vt:lpstr>
      <vt:lpstr>De zes basis-principes</vt:lpstr>
      <vt:lpstr>Biomimicry Design &amp; Ontwerpend Leren</vt:lpstr>
      <vt:lpstr>      Functies identificeren</vt:lpstr>
      <vt:lpstr>Functies identificeren – Even oefenen!</vt:lpstr>
      <vt:lpstr>Lesmodule verpakkingen</vt:lpstr>
      <vt:lpstr>PowerPoint Presentation</vt:lpstr>
      <vt:lpstr>Hoe zou de natuur verpakken (/functie) ?</vt:lpstr>
      <vt:lpstr>Evaluatie &amp; Afsluiting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Nature</dc:title>
  <dc:creator>Matthijs Roobeek</dc:creator>
  <cp:lastModifiedBy>Matthijs Roobeek</cp:lastModifiedBy>
  <cp:revision>16</cp:revision>
  <dcterms:created xsi:type="dcterms:W3CDTF">2019-06-20T10:40:54Z</dcterms:created>
  <dcterms:modified xsi:type="dcterms:W3CDTF">2021-09-24T22:39:27Z</dcterms:modified>
</cp:coreProperties>
</file>