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4" r:id="rId2"/>
    <p:sldId id="272" r:id="rId3"/>
    <p:sldId id="273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2105" autoAdjust="0"/>
  </p:normalViewPr>
  <p:slideViewPr>
    <p:cSldViewPr snapToGrid="0">
      <p:cViewPr>
        <p:scale>
          <a:sx n="103" d="100"/>
          <a:sy n="103" d="100"/>
        </p:scale>
        <p:origin x="-87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4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8EE1CD7-8A58-498F-8B31-AB666749635C}" type="datetime1">
              <a:rPr lang="nl-NL" smtClean="0"/>
              <a:pPr algn="r" rtl="0"/>
              <a:t>29-5-2023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580673C9-75C2-4E0F-A893-4B5951091423}" type="datetime1">
              <a:rPr lang="nl-NL" smtClean="0"/>
              <a:pPr algn="r"/>
              <a:t>29-5-2023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 smtClean="0"/>
              <a:t>Klik om de tekststijlen van het model te bewerken</a:t>
            </a:r>
          </a:p>
          <a:p>
            <a:pPr lvl="1" rtl="0"/>
            <a:r>
              <a:rPr lang="nl-NL" dirty="0" smtClean="0"/>
              <a:t>Tweede niveau</a:t>
            </a:r>
          </a:p>
          <a:p>
            <a:pPr lvl="2" rtl="0"/>
            <a:r>
              <a:rPr lang="nl-NL" dirty="0" smtClean="0"/>
              <a:t>Derde niveau</a:t>
            </a:r>
          </a:p>
          <a:p>
            <a:pPr lvl="3" rtl="0"/>
            <a:r>
              <a:rPr lang="nl-NL" dirty="0" smtClean="0"/>
              <a:t>Vierde niveau</a:t>
            </a:r>
          </a:p>
          <a:p>
            <a:pPr lvl="4" rtl="0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5611" y="1072055"/>
            <a:ext cx="6858002" cy="2509345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grpSp>
        <p:nvGrpSpPr>
          <p:cNvPr id="84" name="Groe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6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7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8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9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0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1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2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3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4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5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6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97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98" name="Groe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0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1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2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3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4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5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6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7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8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9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0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111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112" name="Groe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125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26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2BA57-7895-42D4-92F2-CC027C12B6E6}" type="datetime1">
              <a:rPr lang="nl-NL" smtClean="0"/>
              <a:pPr/>
              <a:t>29-5-2023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nl-NL" smtClean="0"/>
              <a:t>Klik om de modelstijlen te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A4B83D0E-6227-4D02-B59B-4E2448762F40}" type="datetime1">
              <a:rPr lang="nl-NL" smtClean="0"/>
              <a:pPr/>
              <a:t>29-5-2023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rije v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" name="Vrije v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grpSp>
          <p:nvGrpSpPr>
            <p:cNvPr id="11" name="Groe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rije v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  <p:sp>
            <p:nvSpPr>
              <p:cNvPr id="21" name="Vrije v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</p:grpSp>
        <p:sp>
          <p:nvSpPr>
            <p:cNvPr id="12" name="Vrije v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3" name="Vrije v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4" name="Vrije v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5" name="Vrije v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6" name="Vrije v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7" name="Vrije v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8" name="Vrije v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9" name="Vrije v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C00067-2DD3-41FB-80B4-859C7F77C9EC}" type="datetime1">
              <a:rPr lang="nl-NL" smtClean="0"/>
              <a:pPr/>
              <a:t>29-5-2023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smtClean="0"/>
              <a:t>Klik om de modelstijlen te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B732E9-D6ED-42DD-870D-F7903A05E969}" type="datetime1">
              <a:rPr lang="nl-NL" smtClean="0"/>
              <a:pPr/>
              <a:t>29-5-2023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nl-NL" smtClean="0"/>
              <a:t>Klik om de modelstijlen te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196AAD-0F63-459E-BF07-110FEF13B0F6}" type="datetime1">
              <a:rPr lang="nl-NL" smtClean="0"/>
              <a:pPr/>
              <a:t>29-5-2023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smtClean="0"/>
              <a:t>Klik om de modelstijlen te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11DFBA-745F-49BB-B163-26EE5873D7CC}" type="datetime1">
              <a:rPr lang="nl-NL" smtClean="0"/>
              <a:pPr/>
              <a:t>29-5-2023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nl-NL" smtClean="0"/>
              <a:t>Klik om de modelstijlen te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nl-NL" smtClean="0"/>
              <a:t>Klik om de modelstijlen te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6E96F9-E7CB-4410-BB7B-FEF914B9DFBA}" type="datetime1">
              <a:rPr lang="nl-NL" smtClean="0"/>
              <a:pPr/>
              <a:t>29-5-2023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nl-NL" smtClean="0"/>
              <a:t>Klik om de modelstijlen te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nl-NL" smtClean="0"/>
              <a:t>Klik om de modelstijlen te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4E6EF4-9064-45D3-905C-80F0C309ECF7}" type="datetime1">
              <a:rPr lang="nl-NL" smtClean="0"/>
              <a:pPr/>
              <a:t>29-5-2023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28CB1F-61B7-4528-AE81-A8EA4310177F}" type="datetime1">
              <a:rPr lang="nl-NL" smtClean="0"/>
              <a:pPr/>
              <a:t>29-5-2023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1FE70B-0F25-415B-B229-26638C4D2399}" type="datetime1">
              <a:rPr lang="nl-NL" smtClean="0"/>
              <a:pPr/>
              <a:t>29-5-2023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3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4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5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6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7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8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9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0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1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6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9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 smtClean="0"/>
              <a:t>Klik om de modelstijlen te bewerken</a:t>
            </a:r>
          </a:p>
        </p:txBody>
      </p:sp>
      <p:grpSp>
        <p:nvGrpSpPr>
          <p:cNvPr id="22" name="Groe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7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0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9103FA-6693-4916-A215-259037848982}" type="datetime1">
              <a:rPr lang="nl-NL" smtClean="0"/>
              <a:pPr/>
              <a:t>29-5-2023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grpSp>
        <p:nvGrpSpPr>
          <p:cNvPr id="52" name="Groe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79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 smtClean="0"/>
              <a:t>Klik om de modelstijlen te bewerken</a:t>
            </a:r>
          </a:p>
        </p:txBody>
      </p:sp>
      <p:grpSp>
        <p:nvGrpSpPr>
          <p:cNvPr id="84" name="Groe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6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7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8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9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0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1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2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3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4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5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6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78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2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 smtClean="0"/>
              <a:t>Klik om de modelstijlen te bewerken</a:t>
            </a:r>
          </a:p>
        </p:txBody>
      </p:sp>
      <p:grpSp>
        <p:nvGrpSpPr>
          <p:cNvPr id="97" name="Groe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9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0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1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2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3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4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5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6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7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8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9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80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3" name="Tijdelijke aanduiding voor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2EEFAE-D294-4668-8C3A-E60472FE0366}" type="datetime1">
              <a:rPr lang="nl-NL" smtClean="0"/>
              <a:pPr/>
              <a:t>29-5-2023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 smtClean="0"/>
              <a:t>Tekststijlen van het model bewerken</a:t>
            </a:r>
          </a:p>
          <a:p>
            <a:pPr lvl="1" rtl="0"/>
            <a:r>
              <a:rPr lang="nl-NL" dirty="0" smtClean="0"/>
              <a:t>Tweede niveau</a:t>
            </a:r>
          </a:p>
          <a:p>
            <a:pPr lvl="2" rtl="0"/>
            <a:r>
              <a:rPr lang="nl-NL" dirty="0" smtClean="0"/>
              <a:t>Derde niveau</a:t>
            </a:r>
          </a:p>
          <a:p>
            <a:pPr lvl="3" rtl="0"/>
            <a:r>
              <a:rPr lang="nl-NL" dirty="0" smtClean="0"/>
              <a:t>Vierde niveau</a:t>
            </a:r>
          </a:p>
          <a:p>
            <a:pPr lvl="4" rtl="0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C1026883-328A-4590-B87E-730B660CA7AA}" type="datetime1">
              <a:rPr lang="nl-NL" smtClean="0"/>
              <a:pPr/>
              <a:t>29-5-2023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5" y="0"/>
            <a:ext cx="10058402" cy="1219200"/>
          </a:xfrm>
        </p:spPr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Welk dier ben jij?</a:t>
            </a:r>
            <a:endParaRPr lang="nl-NL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46" y="1536769"/>
            <a:ext cx="8730602" cy="35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437" y="165534"/>
            <a:ext cx="1639454" cy="163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1551711" y="5523345"/>
            <a:ext cx="8820726" cy="8497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aard van het beestje</a:t>
            </a:r>
            <a:endParaRPr lang="nl-NL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ECA3076-A5A0-6973-927A-DADD5EF5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9120" y="-1337018"/>
            <a:ext cx="15750907" cy="1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xmlns="" id="{4AFA3DF8-8A41-54B9-F97A-9BF2CA158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043332"/>
              </p:ext>
            </p:extLst>
          </p:nvPr>
        </p:nvGraphicFramePr>
        <p:xfrm>
          <a:off x="689364" y="2064590"/>
          <a:ext cx="5268091" cy="37328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2338">
                  <a:extLst>
                    <a:ext uri="{9D8B030D-6E8A-4147-A177-3AD203B41FA5}">
                      <a16:colId xmlns:a16="http://schemas.microsoft.com/office/drawing/2014/main" xmlns="" val="1757908375"/>
                    </a:ext>
                  </a:extLst>
                </a:gridCol>
                <a:gridCol w="4605753">
                  <a:extLst>
                    <a:ext uri="{9D8B030D-6E8A-4147-A177-3AD203B41FA5}">
                      <a16:colId xmlns:a16="http://schemas.microsoft.com/office/drawing/2014/main" xmlns="" val="2047445074"/>
                    </a:ext>
                  </a:extLst>
                </a:gridCol>
              </a:tblGrid>
              <a:tr h="648531"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 mijn kamer.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6788944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 de dansvloer.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649662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28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Achter de bar.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5982569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28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7821375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28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Bij de </a:t>
                      </a:r>
                      <a:r>
                        <a:rPr lang="nl-NL" sz="2800" b="1" dirty="0" err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pubquiz</a:t>
                      </a:r>
                      <a:endParaRPr lang="nl-NL" sz="28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9581142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4229" y="471054"/>
            <a:ext cx="10905115" cy="1219200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Waar ben je vanavond na 21.30 uur te </a:t>
            </a:r>
            <a:br>
              <a:rPr lang="nl-NL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vinden?</a:t>
            </a:r>
            <a:endParaRPr lang="nl-NL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64" y="4074917"/>
            <a:ext cx="2783502" cy="191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5" y="1725441"/>
            <a:ext cx="4380923" cy="160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86" y="4064968"/>
            <a:ext cx="2528886" cy="192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8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EB46E4-F3D8-E964-7631-EB514515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16" y="232266"/>
            <a:ext cx="8596668" cy="1320800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NL" sz="4000" b="1" kern="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 Wat </a:t>
            </a:r>
            <a:r>
              <a:rPr lang="nl-NL" sz="4000" b="1" kern="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vond jij van deze quiz?</a:t>
            </a:r>
            <a:endParaRPr lang="nl-NL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ECA3076-A5A0-6973-927A-DADD5EF5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9120" y="-1337018"/>
            <a:ext cx="15750907" cy="1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xmlns="" id="{4AFA3DF8-8A41-54B9-F97A-9BF2CA158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797814"/>
              </p:ext>
            </p:extLst>
          </p:nvPr>
        </p:nvGraphicFramePr>
        <p:xfrm>
          <a:off x="689364" y="2064590"/>
          <a:ext cx="10837618" cy="40291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0127">
                  <a:extLst>
                    <a:ext uri="{9D8B030D-6E8A-4147-A177-3AD203B41FA5}">
                      <a16:colId xmlns:a16="http://schemas.microsoft.com/office/drawing/2014/main" xmlns="" val="1757908375"/>
                    </a:ext>
                  </a:extLst>
                </a:gridCol>
                <a:gridCol w="9827491">
                  <a:extLst>
                    <a:ext uri="{9D8B030D-6E8A-4147-A177-3AD203B41FA5}">
                      <a16:colId xmlns:a16="http://schemas.microsoft.com/office/drawing/2014/main" xmlns="" val="2047445074"/>
                    </a:ext>
                  </a:extLst>
                </a:gridCol>
              </a:tblGrid>
              <a:tr h="648531"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Ik was meer bezig met kijken naar wie er om mij heen zitten.</a:t>
                      </a:r>
                      <a:endParaRPr lang="nl-NL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6788944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28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 maar op met die uitslag!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649662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28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Vindingrijk.</a:t>
                      </a:r>
                      <a:endParaRPr lang="nl-NL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5982569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28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Ik heb er honger van gekregen.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7821375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28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Het voelt als een nieuw </a:t>
                      </a:r>
                      <a:r>
                        <a:rPr lang="nl-NL" sz="28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begin.</a:t>
                      </a:r>
                      <a:endParaRPr lang="nl-NL" sz="28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9581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8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9D3F2AA-5231-2874-7526-02093FDA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071" y="4798617"/>
            <a:ext cx="7460856" cy="12209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9600" dirty="0">
                <a:solidFill>
                  <a:schemeClr val="tx2"/>
                </a:solidFill>
              </a:rPr>
              <a:t>Spannend?</a:t>
            </a:r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5" name="Picture 2" descr="3 bestemmingen buiten Afrika met een Big Five | Blogs over reizen">
            <a:extLst>
              <a:ext uri="{FF2B5EF4-FFF2-40B4-BE49-F238E27FC236}">
                <a16:creationId xmlns:a16="http://schemas.microsoft.com/office/drawing/2014/main" xmlns="" id="{6A748C8B-E7A8-4B60-FEC9-3FA63BF3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597" y="275978"/>
            <a:ext cx="10603642" cy="43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7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7A8223-3464-50CA-5BDF-6DF7CCD6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6" y="3938994"/>
            <a:ext cx="8596668" cy="1320800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chemeClr val="tx2"/>
                </a:solidFill>
              </a:rPr>
              <a:t>Uitslag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08A3C1-A3DD-31BB-322C-39C0366FC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b="1"/>
          </a:p>
          <a:p>
            <a:endParaRPr lang="nl-NL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xmlns="" id="{4843E09F-5CB9-84F9-A379-D9FCA45B6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21136"/>
              </p:ext>
            </p:extLst>
          </p:nvPr>
        </p:nvGraphicFramePr>
        <p:xfrm>
          <a:off x="1012427" y="314036"/>
          <a:ext cx="2153610" cy="2960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4991">
                  <a:extLst>
                    <a:ext uri="{9D8B030D-6E8A-4147-A177-3AD203B41FA5}">
                      <a16:colId xmlns:a16="http://schemas.microsoft.com/office/drawing/2014/main" xmlns="" val="2466889327"/>
                    </a:ext>
                  </a:extLst>
                </a:gridCol>
                <a:gridCol w="1078619">
                  <a:extLst>
                    <a:ext uri="{9D8B030D-6E8A-4147-A177-3AD203B41FA5}">
                      <a16:colId xmlns:a16="http://schemas.microsoft.com/office/drawing/2014/main" xmlns="" val="1824861602"/>
                    </a:ext>
                  </a:extLst>
                </a:gridCol>
              </a:tblGrid>
              <a:tr h="6743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Vraag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273920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270193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817748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25871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30050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7564256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xmlns="" id="{27A8A326-D18D-AC78-078A-FCFF2CDAF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18298"/>
              </p:ext>
            </p:extLst>
          </p:nvPr>
        </p:nvGraphicFramePr>
        <p:xfrm>
          <a:off x="5077549" y="184728"/>
          <a:ext cx="2153610" cy="2919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106">
                  <a:extLst>
                    <a:ext uri="{9D8B030D-6E8A-4147-A177-3AD203B41FA5}">
                      <a16:colId xmlns:a16="http://schemas.microsoft.com/office/drawing/2014/main" xmlns="" val="2466889327"/>
                    </a:ext>
                  </a:extLst>
                </a:gridCol>
                <a:gridCol w="1070504">
                  <a:extLst>
                    <a:ext uri="{9D8B030D-6E8A-4147-A177-3AD203B41FA5}">
                      <a16:colId xmlns:a16="http://schemas.microsoft.com/office/drawing/2014/main" xmlns="" val="1824861602"/>
                    </a:ext>
                  </a:extLst>
                </a:gridCol>
              </a:tblGrid>
              <a:tr h="5968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Vraag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273920"/>
                  </a:ext>
                </a:extLst>
              </a:tr>
              <a:tr h="464479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270193"/>
                  </a:ext>
                </a:extLst>
              </a:tr>
              <a:tr h="464479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817748"/>
                  </a:ext>
                </a:extLst>
              </a:tr>
              <a:tr h="464479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258719"/>
                  </a:ext>
                </a:extLst>
              </a:tr>
              <a:tr h="464479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300509"/>
                  </a:ext>
                </a:extLst>
              </a:tr>
              <a:tr h="464479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7564256"/>
                  </a:ext>
                </a:extLst>
              </a:tr>
            </a:tbl>
          </a:graphicData>
        </a:graphic>
      </p:graphicFrame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xmlns="" id="{3FFF37E7-409C-4DE3-5F65-C9A1E5902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41812"/>
              </p:ext>
            </p:extLst>
          </p:nvPr>
        </p:nvGraphicFramePr>
        <p:xfrm>
          <a:off x="9593456" y="203199"/>
          <a:ext cx="2153610" cy="2815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780">
                  <a:extLst>
                    <a:ext uri="{9D8B030D-6E8A-4147-A177-3AD203B41FA5}">
                      <a16:colId xmlns:a16="http://schemas.microsoft.com/office/drawing/2014/main" xmlns="" val="2466889327"/>
                    </a:ext>
                  </a:extLst>
                </a:gridCol>
                <a:gridCol w="1069830">
                  <a:extLst>
                    <a:ext uri="{9D8B030D-6E8A-4147-A177-3AD203B41FA5}">
                      <a16:colId xmlns:a16="http://schemas.microsoft.com/office/drawing/2014/main" xmlns="" val="1824861602"/>
                    </a:ext>
                  </a:extLst>
                </a:gridCol>
              </a:tblGrid>
              <a:tr h="5292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Vraag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273920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270193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817748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25871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30050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7564256"/>
                  </a:ext>
                </a:extLst>
              </a:tr>
            </a:tbl>
          </a:graphicData>
        </a:graphic>
      </p:graphicFrame>
      <p:graphicFrame>
        <p:nvGraphicFramePr>
          <p:cNvPr id="7" name="Tabel 4">
            <a:extLst>
              <a:ext uri="{FF2B5EF4-FFF2-40B4-BE49-F238E27FC236}">
                <a16:creationId xmlns:a16="http://schemas.microsoft.com/office/drawing/2014/main" xmlns="" id="{D435DE6D-066A-DA7E-C970-7205F8C6B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57329"/>
              </p:ext>
            </p:extLst>
          </p:nvPr>
        </p:nvGraphicFramePr>
        <p:xfrm>
          <a:off x="4278735" y="3408218"/>
          <a:ext cx="215361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356">
                  <a:extLst>
                    <a:ext uri="{9D8B030D-6E8A-4147-A177-3AD203B41FA5}">
                      <a16:colId xmlns:a16="http://schemas.microsoft.com/office/drawing/2014/main" xmlns="" val="2466889327"/>
                    </a:ext>
                  </a:extLst>
                </a:gridCol>
                <a:gridCol w="1075254">
                  <a:extLst>
                    <a:ext uri="{9D8B030D-6E8A-4147-A177-3AD203B41FA5}">
                      <a16:colId xmlns:a16="http://schemas.microsoft.com/office/drawing/2014/main" xmlns="" val="18248616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Vraag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273920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270193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817748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25871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30050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7564256"/>
                  </a:ext>
                </a:extLst>
              </a:tr>
            </a:tbl>
          </a:graphicData>
        </a:graphic>
      </p:graphicFrame>
      <p:graphicFrame>
        <p:nvGraphicFramePr>
          <p:cNvPr id="8" name="Tabel 4">
            <a:extLst>
              <a:ext uri="{FF2B5EF4-FFF2-40B4-BE49-F238E27FC236}">
                <a16:creationId xmlns:a16="http://schemas.microsoft.com/office/drawing/2014/main" xmlns="" id="{54F6466D-0CB3-B0F9-C5C2-FA7552E26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36312"/>
              </p:ext>
            </p:extLst>
          </p:nvPr>
        </p:nvGraphicFramePr>
        <p:xfrm>
          <a:off x="7564417" y="3371273"/>
          <a:ext cx="2153610" cy="2836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292">
                  <a:extLst>
                    <a:ext uri="{9D8B030D-6E8A-4147-A177-3AD203B41FA5}">
                      <a16:colId xmlns:a16="http://schemas.microsoft.com/office/drawing/2014/main" xmlns="" val="2466889327"/>
                    </a:ext>
                  </a:extLst>
                </a:gridCol>
                <a:gridCol w="1054318">
                  <a:extLst>
                    <a:ext uri="{9D8B030D-6E8A-4147-A177-3AD203B41FA5}">
                      <a16:colId xmlns:a16="http://schemas.microsoft.com/office/drawing/2014/main" xmlns="" val="1824861602"/>
                    </a:ext>
                  </a:extLst>
                </a:gridCol>
              </a:tblGrid>
              <a:tr h="5501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Vraag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273920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270193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817748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25871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30050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756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02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7A8223-3464-50CA-5BDF-6DF7CCD6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22" y="3671140"/>
            <a:ext cx="6567742" cy="1320800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chemeClr val="tx2"/>
                </a:solidFill>
              </a:rPr>
              <a:t>Uitslag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008A3C1-A3DD-31BB-322C-39C0366FC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b="1"/>
          </a:p>
          <a:p>
            <a:endParaRPr lang="nl-NL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xmlns="" id="{4843E09F-5CB9-84F9-A379-D9FCA45B6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835691"/>
              </p:ext>
            </p:extLst>
          </p:nvPr>
        </p:nvGraphicFramePr>
        <p:xfrm>
          <a:off x="458244" y="665019"/>
          <a:ext cx="2153610" cy="20767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1174">
                  <a:extLst>
                    <a:ext uri="{9D8B030D-6E8A-4147-A177-3AD203B41FA5}">
                      <a16:colId xmlns:a16="http://schemas.microsoft.com/office/drawing/2014/main" xmlns="" val="2466889327"/>
                    </a:ext>
                  </a:extLst>
                </a:gridCol>
                <a:gridCol w="1032436">
                  <a:extLst>
                    <a:ext uri="{9D8B030D-6E8A-4147-A177-3AD203B41FA5}">
                      <a16:colId xmlns:a16="http://schemas.microsoft.com/office/drawing/2014/main" xmlns="" val="1824861602"/>
                    </a:ext>
                  </a:extLst>
                </a:gridCol>
              </a:tblGrid>
              <a:tr h="7051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Vraag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273920"/>
                  </a:ext>
                </a:extLst>
              </a:tr>
              <a:tr h="402953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270193"/>
                  </a:ext>
                </a:extLst>
              </a:tr>
              <a:tr h="402953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817748"/>
                  </a:ext>
                </a:extLst>
              </a:tr>
              <a:tr h="402953">
                <a:tc>
                  <a:txBody>
                    <a:bodyPr/>
                    <a:lstStyle/>
                    <a:p>
                      <a:r>
                        <a:rPr lang="nl-NL" sz="24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258719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xmlns="" id="{27A8A326-D18D-AC78-078A-FCFF2CDAF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91449"/>
              </p:ext>
            </p:extLst>
          </p:nvPr>
        </p:nvGraphicFramePr>
        <p:xfrm>
          <a:off x="5086784" y="175490"/>
          <a:ext cx="2191470" cy="2900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871">
                  <a:extLst>
                    <a:ext uri="{9D8B030D-6E8A-4147-A177-3AD203B41FA5}">
                      <a16:colId xmlns:a16="http://schemas.microsoft.com/office/drawing/2014/main" xmlns="" val="2466889327"/>
                    </a:ext>
                  </a:extLst>
                </a:gridCol>
                <a:gridCol w="1117599">
                  <a:extLst>
                    <a:ext uri="{9D8B030D-6E8A-4147-A177-3AD203B41FA5}">
                      <a16:colId xmlns:a16="http://schemas.microsoft.com/office/drawing/2014/main" xmlns="" val="1824861602"/>
                    </a:ext>
                  </a:extLst>
                </a:gridCol>
              </a:tblGrid>
              <a:tr h="6148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Vraag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273920"/>
                  </a:ext>
                </a:extLst>
              </a:tr>
              <a:tr h="4557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270193"/>
                  </a:ext>
                </a:extLst>
              </a:tr>
              <a:tr h="4557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817748"/>
                  </a:ext>
                </a:extLst>
              </a:tr>
              <a:tr h="4557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258719"/>
                  </a:ext>
                </a:extLst>
              </a:tr>
              <a:tr h="455767">
                <a:tc>
                  <a:txBody>
                    <a:bodyPr/>
                    <a:lstStyle/>
                    <a:p>
                      <a:r>
                        <a:rPr lang="nl-NL" sz="24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300509"/>
                  </a:ext>
                </a:extLst>
              </a:tr>
              <a:tr h="4557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7564256"/>
                  </a:ext>
                </a:extLst>
              </a:tr>
            </a:tbl>
          </a:graphicData>
        </a:graphic>
      </p:graphicFrame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xmlns="" id="{3FFF37E7-409C-4DE3-5F65-C9A1E5902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14173"/>
              </p:ext>
            </p:extLst>
          </p:nvPr>
        </p:nvGraphicFramePr>
        <p:xfrm>
          <a:off x="9584221" y="119961"/>
          <a:ext cx="2153610" cy="2982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4543">
                  <a:extLst>
                    <a:ext uri="{9D8B030D-6E8A-4147-A177-3AD203B41FA5}">
                      <a16:colId xmlns:a16="http://schemas.microsoft.com/office/drawing/2014/main" xmlns="" val="2466889327"/>
                    </a:ext>
                  </a:extLst>
                </a:gridCol>
                <a:gridCol w="1079067">
                  <a:extLst>
                    <a:ext uri="{9D8B030D-6E8A-4147-A177-3AD203B41FA5}">
                      <a16:colId xmlns:a16="http://schemas.microsoft.com/office/drawing/2014/main" xmlns="" val="1824861602"/>
                    </a:ext>
                  </a:extLst>
                </a:gridCol>
              </a:tblGrid>
              <a:tr h="6961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Vraag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273920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270193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817748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25871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30050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7564256"/>
                  </a:ext>
                </a:extLst>
              </a:tr>
            </a:tbl>
          </a:graphicData>
        </a:graphic>
      </p:graphicFrame>
      <p:graphicFrame>
        <p:nvGraphicFramePr>
          <p:cNvPr id="7" name="Tabel 4">
            <a:extLst>
              <a:ext uri="{FF2B5EF4-FFF2-40B4-BE49-F238E27FC236}">
                <a16:creationId xmlns:a16="http://schemas.microsoft.com/office/drawing/2014/main" xmlns="" id="{D435DE6D-066A-DA7E-C970-7205F8C6B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133103"/>
              </p:ext>
            </p:extLst>
          </p:nvPr>
        </p:nvGraphicFramePr>
        <p:xfrm>
          <a:off x="3659899" y="3371936"/>
          <a:ext cx="2153610" cy="2981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6064">
                  <a:extLst>
                    <a:ext uri="{9D8B030D-6E8A-4147-A177-3AD203B41FA5}">
                      <a16:colId xmlns:a16="http://schemas.microsoft.com/office/drawing/2014/main" xmlns="" val="2466889327"/>
                    </a:ext>
                  </a:extLst>
                </a:gridCol>
                <a:gridCol w="1047546">
                  <a:extLst>
                    <a:ext uri="{9D8B030D-6E8A-4147-A177-3AD203B41FA5}">
                      <a16:colId xmlns:a16="http://schemas.microsoft.com/office/drawing/2014/main" xmlns="" val="1824861602"/>
                    </a:ext>
                  </a:extLst>
                </a:gridCol>
              </a:tblGrid>
              <a:tr h="6954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Vraag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273920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270193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817748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25871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30050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7564256"/>
                  </a:ext>
                </a:extLst>
              </a:tr>
            </a:tbl>
          </a:graphicData>
        </a:graphic>
      </p:graphicFrame>
      <p:graphicFrame>
        <p:nvGraphicFramePr>
          <p:cNvPr id="8" name="Tabel 4">
            <a:extLst>
              <a:ext uri="{FF2B5EF4-FFF2-40B4-BE49-F238E27FC236}">
                <a16:creationId xmlns:a16="http://schemas.microsoft.com/office/drawing/2014/main" xmlns="" id="{54F6466D-0CB3-B0F9-C5C2-FA7552E26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25615"/>
              </p:ext>
            </p:extLst>
          </p:nvPr>
        </p:nvGraphicFramePr>
        <p:xfrm>
          <a:off x="7222672" y="3398982"/>
          <a:ext cx="2318492" cy="2891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4019">
                  <a:extLst>
                    <a:ext uri="{9D8B030D-6E8A-4147-A177-3AD203B41FA5}">
                      <a16:colId xmlns:a16="http://schemas.microsoft.com/office/drawing/2014/main" xmlns="" val="2466889327"/>
                    </a:ext>
                  </a:extLst>
                </a:gridCol>
                <a:gridCol w="1034473">
                  <a:extLst>
                    <a:ext uri="{9D8B030D-6E8A-4147-A177-3AD203B41FA5}">
                      <a16:colId xmlns:a16="http://schemas.microsoft.com/office/drawing/2014/main" xmlns="" val="1824861602"/>
                    </a:ext>
                  </a:extLst>
                </a:gridCol>
              </a:tblGrid>
              <a:tr h="6055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Vraag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273920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270193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817748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25871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300509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nl-NL" sz="24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756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1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zitten, vogel, zittend, buitenshuis&#10;&#10;Automatisch gegenereerde beschrijving">
            <a:extLst>
              <a:ext uri="{FF2B5EF4-FFF2-40B4-BE49-F238E27FC236}">
                <a16:creationId xmlns:a16="http://schemas.microsoft.com/office/drawing/2014/main" xmlns="" id="{2EB0E179-21F5-513B-ECDF-DB5B4A549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94" y="47602"/>
            <a:ext cx="3840139" cy="2744544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212FA431-76EA-1925-E261-D7938A0B36EA}"/>
              </a:ext>
            </a:extLst>
          </p:cNvPr>
          <p:cNvSpPr txBox="1"/>
          <p:nvPr/>
        </p:nvSpPr>
        <p:spPr>
          <a:xfrm>
            <a:off x="3171645" y="1561381"/>
            <a:ext cx="1434861" cy="239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Afbeelding 6" descr="Afbeelding met vogel, uil, roofvogel, zitten&#10;&#10;Automatisch gegenereerde beschrijving">
            <a:extLst>
              <a:ext uri="{FF2B5EF4-FFF2-40B4-BE49-F238E27FC236}">
                <a16:creationId xmlns:a16="http://schemas.microsoft.com/office/drawing/2014/main" xmlns="" id="{984DD513-C086-490D-A4C8-05C4FA54D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382" y="25300"/>
            <a:ext cx="3938036" cy="27668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F8A38C15-2001-D584-1851-2B0766A1B5D1}"/>
              </a:ext>
            </a:extLst>
          </p:cNvPr>
          <p:cNvSpPr txBox="1"/>
          <p:nvPr/>
        </p:nvSpPr>
        <p:spPr>
          <a:xfrm>
            <a:off x="5299493" y="1015041"/>
            <a:ext cx="1463616" cy="239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Afbeelding 8" descr="Afbeelding met grond, zoogdier, buitenshuis, gras&#10;&#10;Automatisch gegenereerde beschrijving">
            <a:extLst>
              <a:ext uri="{FF2B5EF4-FFF2-40B4-BE49-F238E27FC236}">
                <a16:creationId xmlns:a16="http://schemas.microsoft.com/office/drawing/2014/main" xmlns="" id="{FF62A80F-4226-0150-CFD5-A56577C58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735" y="25300"/>
            <a:ext cx="3791280" cy="2862000"/>
          </a:xfrm>
          <a:prstGeom prst="rect">
            <a:avLst/>
          </a:prstGeom>
        </p:spPr>
      </p:pic>
      <p:pic>
        <p:nvPicPr>
          <p:cNvPr id="10" name="Afbeelding 10" descr="Afbeelding met insect&#10;&#10;Automatisch gegenereerde beschrijving">
            <a:extLst>
              <a:ext uri="{FF2B5EF4-FFF2-40B4-BE49-F238E27FC236}">
                <a16:creationId xmlns:a16="http://schemas.microsoft.com/office/drawing/2014/main" xmlns="" id="{8EF2214D-1E7C-0F2D-00F6-BE3EBDA4F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926" y="3827517"/>
            <a:ext cx="3980191" cy="289293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CE22169B-F2B6-8C45-9B51-56DBD1D0999A}"/>
              </a:ext>
            </a:extLst>
          </p:cNvPr>
          <p:cNvSpPr txBox="1"/>
          <p:nvPr/>
        </p:nvSpPr>
        <p:spPr>
          <a:xfrm>
            <a:off x="2150852" y="3502324"/>
            <a:ext cx="1506748" cy="182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Afbeelding 12" descr="Afbeelding met buitenshuis, zoogdier, zittend, tak&#10;&#10;Automatisch gegenereerde beschrijving">
            <a:extLst>
              <a:ext uri="{FF2B5EF4-FFF2-40B4-BE49-F238E27FC236}">
                <a16:creationId xmlns:a16="http://schemas.microsoft.com/office/drawing/2014/main" xmlns="" id="{B65E40A9-1495-03C9-8A88-25044ABF1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677" y="3835000"/>
            <a:ext cx="4271341" cy="283111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CFB8AB8B-A47A-4AF8-85DD-195119BD7B38}"/>
              </a:ext>
            </a:extLst>
          </p:cNvPr>
          <p:cNvSpPr txBox="1"/>
          <p:nvPr/>
        </p:nvSpPr>
        <p:spPr>
          <a:xfrm>
            <a:off x="3349756" y="4408935"/>
            <a:ext cx="1549880" cy="2111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36F28D22-83B2-406C-55D1-7469C25F30B9}"/>
              </a:ext>
            </a:extLst>
          </p:cNvPr>
          <p:cNvSpPr txBox="1"/>
          <p:nvPr/>
        </p:nvSpPr>
        <p:spPr>
          <a:xfrm>
            <a:off x="267854" y="2792146"/>
            <a:ext cx="23275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Goudhaantje</a:t>
            </a:r>
            <a:endParaRPr lang="nl-NL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02A38C7D-E391-6EF2-9EFC-6F00D004B9E3}"/>
              </a:ext>
            </a:extLst>
          </p:cNvPr>
          <p:cNvSpPr txBox="1"/>
          <p:nvPr/>
        </p:nvSpPr>
        <p:spPr>
          <a:xfrm>
            <a:off x="6304952" y="2887300"/>
            <a:ext cx="17977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Wezel</a:t>
            </a:r>
            <a:endParaRPr lang="nl-NL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D360E7C1-9B14-62B5-BFD7-D0C9D11968FF}"/>
              </a:ext>
            </a:extLst>
          </p:cNvPr>
          <p:cNvSpPr txBox="1"/>
          <p:nvPr/>
        </p:nvSpPr>
        <p:spPr>
          <a:xfrm>
            <a:off x="10132400" y="2830481"/>
            <a:ext cx="17977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Dwerguil</a:t>
            </a:r>
            <a:endParaRPr lang="nl-NL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804A183C-6FD7-2FB3-C4EE-AEA0542D84AE}"/>
              </a:ext>
            </a:extLst>
          </p:cNvPr>
          <p:cNvSpPr txBox="1"/>
          <p:nvPr/>
        </p:nvSpPr>
        <p:spPr>
          <a:xfrm>
            <a:off x="3599834" y="3348965"/>
            <a:ext cx="201334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Dwergmuis</a:t>
            </a:r>
            <a:endParaRPr lang="nl-NL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FDB8C09E-2DB7-6E2E-54D4-24F3AE0870A8}"/>
              </a:ext>
            </a:extLst>
          </p:cNvPr>
          <p:cNvSpPr txBox="1"/>
          <p:nvPr/>
        </p:nvSpPr>
        <p:spPr>
          <a:xfrm>
            <a:off x="7985654" y="3414416"/>
            <a:ext cx="30456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Bosrankvlinder</a:t>
            </a:r>
            <a:endParaRPr lang="nl-NL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zitten, vogel, zittend, buitenshuis&#10;&#10;Automatisch gegenereerde beschrijving">
            <a:extLst>
              <a:ext uri="{FF2B5EF4-FFF2-40B4-BE49-F238E27FC236}">
                <a16:creationId xmlns:a16="http://schemas.microsoft.com/office/drawing/2014/main" xmlns="" id="{2EB0E179-21F5-513B-ECDF-DB5B4A549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19" y="18503"/>
            <a:ext cx="3765802" cy="2691416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212FA431-76EA-1925-E261-D7938A0B36EA}"/>
              </a:ext>
            </a:extLst>
          </p:cNvPr>
          <p:cNvSpPr txBox="1"/>
          <p:nvPr/>
        </p:nvSpPr>
        <p:spPr>
          <a:xfrm>
            <a:off x="3171645" y="1561381"/>
            <a:ext cx="1434861" cy="239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Afbeelding 6" descr="Afbeelding met vogel, uil, roofvogel, zitten&#10;&#10;Automatisch gegenereerde beschrijving">
            <a:extLst>
              <a:ext uri="{FF2B5EF4-FFF2-40B4-BE49-F238E27FC236}">
                <a16:creationId xmlns:a16="http://schemas.microsoft.com/office/drawing/2014/main" xmlns="" id="{984DD513-C086-490D-A4C8-05C4FA54D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258" y="57633"/>
            <a:ext cx="4097448" cy="275438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F8A38C15-2001-D584-1851-2B0766A1B5D1}"/>
              </a:ext>
            </a:extLst>
          </p:cNvPr>
          <p:cNvSpPr txBox="1"/>
          <p:nvPr/>
        </p:nvSpPr>
        <p:spPr>
          <a:xfrm>
            <a:off x="5299493" y="1015041"/>
            <a:ext cx="1463616" cy="239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Afbeelding 8" descr="Afbeelding met grond, zoogdier, buitenshuis, gras&#10;&#10;Automatisch gegenereerde beschrijving">
            <a:extLst>
              <a:ext uri="{FF2B5EF4-FFF2-40B4-BE49-F238E27FC236}">
                <a16:creationId xmlns:a16="http://schemas.microsoft.com/office/drawing/2014/main" xmlns="" id="{FF62A80F-4226-0150-CFD5-A56577C58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950" y="57633"/>
            <a:ext cx="3767300" cy="2843898"/>
          </a:xfrm>
          <a:prstGeom prst="rect">
            <a:avLst/>
          </a:prstGeom>
        </p:spPr>
      </p:pic>
      <p:pic>
        <p:nvPicPr>
          <p:cNvPr id="10" name="Afbeelding 10" descr="Afbeelding met insect&#10;&#10;Automatisch gegenereerde beschrijving">
            <a:extLst>
              <a:ext uri="{FF2B5EF4-FFF2-40B4-BE49-F238E27FC236}">
                <a16:creationId xmlns:a16="http://schemas.microsoft.com/office/drawing/2014/main" xmlns="" id="{8EF2214D-1E7C-0F2D-00F6-BE3EBDA4F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710" y="3963989"/>
            <a:ext cx="3809330" cy="276874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CE22169B-F2B6-8C45-9B51-56DBD1D0999A}"/>
              </a:ext>
            </a:extLst>
          </p:cNvPr>
          <p:cNvSpPr txBox="1"/>
          <p:nvPr/>
        </p:nvSpPr>
        <p:spPr>
          <a:xfrm>
            <a:off x="2150852" y="3502324"/>
            <a:ext cx="1506748" cy="182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Afbeelding 12" descr="Afbeelding met buitenshuis, zoogdier, zittend, tak&#10;&#10;Automatisch gegenereerde beschrijving">
            <a:extLst>
              <a:ext uri="{FF2B5EF4-FFF2-40B4-BE49-F238E27FC236}">
                <a16:creationId xmlns:a16="http://schemas.microsoft.com/office/drawing/2014/main" xmlns="" id="{B65E40A9-1495-03C9-8A88-25044ABF1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870" y="3963989"/>
            <a:ext cx="4157766" cy="275583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CFB8AB8B-A47A-4AF8-85DD-195119BD7B38}"/>
              </a:ext>
            </a:extLst>
          </p:cNvPr>
          <p:cNvSpPr txBox="1"/>
          <p:nvPr/>
        </p:nvSpPr>
        <p:spPr>
          <a:xfrm>
            <a:off x="3349756" y="4408935"/>
            <a:ext cx="1549880" cy="2111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36F28D22-83B2-406C-55D1-7469C25F30B9}"/>
              </a:ext>
            </a:extLst>
          </p:cNvPr>
          <p:cNvSpPr txBox="1"/>
          <p:nvPr/>
        </p:nvSpPr>
        <p:spPr>
          <a:xfrm>
            <a:off x="443345" y="2703969"/>
            <a:ext cx="31311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1-15 punten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02A38C7D-E391-6EF2-9EFC-6F00D004B9E3}"/>
              </a:ext>
            </a:extLst>
          </p:cNvPr>
          <p:cNvSpPr txBox="1"/>
          <p:nvPr/>
        </p:nvSpPr>
        <p:spPr>
          <a:xfrm>
            <a:off x="5299493" y="2809739"/>
            <a:ext cx="26269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16-27 </a:t>
            </a:r>
            <a:r>
              <a:rPr lang="nl-N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D360E7C1-9B14-62B5-BFD7-D0C9D11968FF}"/>
              </a:ext>
            </a:extLst>
          </p:cNvPr>
          <p:cNvSpPr txBox="1"/>
          <p:nvPr/>
        </p:nvSpPr>
        <p:spPr>
          <a:xfrm>
            <a:off x="8755890" y="2809738"/>
            <a:ext cx="26421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28-37 </a:t>
            </a:r>
            <a:r>
              <a:rPr lang="nl-N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804A183C-6FD7-2FB3-C4EE-AEA0542D84AE}"/>
              </a:ext>
            </a:extLst>
          </p:cNvPr>
          <p:cNvSpPr txBox="1"/>
          <p:nvPr/>
        </p:nvSpPr>
        <p:spPr>
          <a:xfrm>
            <a:off x="2216727" y="3488117"/>
            <a:ext cx="28817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38-45 </a:t>
            </a:r>
            <a:r>
              <a:rPr lang="nl-N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FDB8C09E-2DB7-6E2E-54D4-24F3AE0870A8}"/>
              </a:ext>
            </a:extLst>
          </p:cNvPr>
          <p:cNvSpPr txBox="1"/>
          <p:nvPr/>
        </p:nvSpPr>
        <p:spPr>
          <a:xfrm>
            <a:off x="8107964" y="3502324"/>
            <a:ext cx="24368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46-53 </a:t>
            </a:r>
            <a:r>
              <a:rPr lang="nl-N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punten</a:t>
            </a:r>
          </a:p>
        </p:txBody>
      </p:sp>
    </p:spTree>
    <p:extLst>
      <p:ext uri="{BB962C8B-B14F-4D97-AF65-F5344CB8AC3E}">
        <p14:creationId xmlns:p14="http://schemas.microsoft.com/office/powerpoint/2010/main" val="3046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zitten, vogel, zittend, buitenshuis&#10;&#10;Automatisch gegenereerde beschrijving">
            <a:extLst>
              <a:ext uri="{FF2B5EF4-FFF2-40B4-BE49-F238E27FC236}">
                <a16:creationId xmlns:a16="http://schemas.microsoft.com/office/drawing/2014/main" xmlns="" id="{C91F36CD-03A0-367F-936E-440C68EDEAD4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12" y="32565"/>
            <a:ext cx="5018737" cy="3575778"/>
          </a:xfrm>
          <a:prstGeom prst="rect">
            <a:avLst/>
          </a:prstGeom>
        </p:spPr>
      </p:pic>
      <p:pic>
        <p:nvPicPr>
          <p:cNvPr id="5" name="Afbeelding 4" descr="Afbeelding met grond, zoogdier, buitenshuis, gras&#10;&#10;Automatisch gegenereerde beschrijving">
            <a:extLst>
              <a:ext uri="{FF2B5EF4-FFF2-40B4-BE49-F238E27FC236}">
                <a16:creationId xmlns:a16="http://schemas.microsoft.com/office/drawing/2014/main" xmlns="" id="{1B2B5261-9CA6-E1CD-80AE-182C4DFB1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305" y="0"/>
            <a:ext cx="4828675" cy="3640909"/>
          </a:xfrm>
          <a:prstGeom prst="rect">
            <a:avLst/>
          </a:prstGeom>
        </p:spPr>
      </p:pic>
      <p:sp>
        <p:nvSpPr>
          <p:cNvPr id="6" name="Tekstvak 3">
            <a:extLst>
              <a:ext uri="{FF2B5EF4-FFF2-40B4-BE49-F238E27FC236}">
                <a16:creationId xmlns:a16="http://schemas.microsoft.com/office/drawing/2014/main" xmlns="" id="{A168897E-6FC3-F240-EDB1-DED876F6C6C7}"/>
              </a:ext>
            </a:extLst>
          </p:cNvPr>
          <p:cNvSpPr txBox="1"/>
          <p:nvPr/>
        </p:nvSpPr>
        <p:spPr>
          <a:xfrm>
            <a:off x="241509" y="3702784"/>
            <a:ext cx="5421745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nl-NL" sz="3000" b="1" u="sng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Goudhaantje</a:t>
            </a:r>
            <a:endParaRPr lang="nl-NL" b="1" u="sng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3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bent actief, bedrijvig en vindingrijk! Ook hou je er wel van om een deuntje te zingen. Zien we jou vanavond op de dansvloer?</a:t>
            </a:r>
            <a:endParaRPr lang="nl-NL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kstvak 4">
            <a:extLst>
              <a:ext uri="{FF2B5EF4-FFF2-40B4-BE49-F238E27FC236}">
                <a16:creationId xmlns:a16="http://schemas.microsoft.com/office/drawing/2014/main" xmlns="" id="{6F075199-52A5-9A80-94A7-869F72CFE0A3}"/>
              </a:ext>
            </a:extLst>
          </p:cNvPr>
          <p:cNvSpPr txBox="1"/>
          <p:nvPr/>
        </p:nvSpPr>
        <p:spPr>
          <a:xfrm>
            <a:off x="6258757" y="3673293"/>
            <a:ext cx="5443716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000" b="1" u="sng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Wezel</a:t>
            </a:r>
            <a:endParaRPr lang="nl-NL" sz="3000" b="1" dirty="0">
              <a:solidFill>
                <a:schemeClr val="tx2"/>
              </a:solidFill>
            </a:endParaRPr>
          </a:p>
          <a:p>
            <a:r>
              <a:rPr lang="nl-NL" sz="3000" b="1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Jij bent wel dapper! Maar ook stoutmoedig. Met jouw behendigheid verstop jij je snel. Je gespierdheid heb je door je eiwitrijke dieet.</a:t>
            </a:r>
          </a:p>
        </p:txBody>
      </p:sp>
    </p:spTree>
    <p:extLst>
      <p:ext uri="{BB962C8B-B14F-4D97-AF65-F5344CB8AC3E}">
        <p14:creationId xmlns:p14="http://schemas.microsoft.com/office/powerpoint/2010/main" val="3415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3">
            <a:extLst>
              <a:ext uri="{FF2B5EF4-FFF2-40B4-BE49-F238E27FC236}">
                <a16:creationId xmlns:a16="http://schemas.microsoft.com/office/drawing/2014/main" xmlns="" id="{A168897E-6FC3-F240-EDB1-DED876F6C6C7}"/>
              </a:ext>
            </a:extLst>
          </p:cNvPr>
          <p:cNvSpPr txBox="1"/>
          <p:nvPr/>
        </p:nvSpPr>
        <p:spPr>
          <a:xfrm>
            <a:off x="270769" y="3876583"/>
            <a:ext cx="5403541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nl-NL" sz="3000" b="1" u="sng" dirty="0" err="1">
                <a:solidFill>
                  <a:schemeClr val="tx2"/>
                </a:solidFill>
                <a:latin typeface="Tahoma"/>
                <a:ea typeface="Tahoma"/>
                <a:cs typeface="Tahoma"/>
              </a:rPr>
              <a:t>Dwerguil</a:t>
            </a:r>
            <a:endParaRPr lang="nl-NL" b="1" u="sng" dirty="0">
              <a:solidFill>
                <a:schemeClr val="tx2"/>
              </a:solidFill>
            </a:endParaRPr>
          </a:p>
          <a:p>
            <a:r>
              <a:rPr lang="nl-NL" sz="3000" b="1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Jouw actieve houding zorgt ervoor dat je niets mist! Jij staat vanavond helemaal op scherp bij de </a:t>
            </a:r>
            <a:r>
              <a:rPr lang="nl-NL" sz="3000" b="1" dirty="0" err="1">
                <a:solidFill>
                  <a:schemeClr val="tx2"/>
                </a:solidFill>
                <a:latin typeface="Tahoma"/>
                <a:ea typeface="Tahoma"/>
                <a:cs typeface="Tahoma"/>
              </a:rPr>
              <a:t>pubquiz</a:t>
            </a:r>
            <a:r>
              <a:rPr lang="nl-NL" sz="3000" b="1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.</a:t>
            </a:r>
          </a:p>
        </p:txBody>
      </p:sp>
      <p:sp>
        <p:nvSpPr>
          <p:cNvPr id="7" name="Tekstvak 4">
            <a:extLst>
              <a:ext uri="{FF2B5EF4-FFF2-40B4-BE49-F238E27FC236}">
                <a16:creationId xmlns:a16="http://schemas.microsoft.com/office/drawing/2014/main" xmlns="" id="{6F075199-52A5-9A80-94A7-869F72CFE0A3}"/>
              </a:ext>
            </a:extLst>
          </p:cNvPr>
          <p:cNvSpPr txBox="1"/>
          <p:nvPr/>
        </p:nvSpPr>
        <p:spPr>
          <a:xfrm>
            <a:off x="6105236" y="3725445"/>
            <a:ext cx="6012874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000" b="1" u="sng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Dwergmuis</a:t>
            </a:r>
            <a:endParaRPr lang="nl-NL" sz="3000" b="1" dirty="0">
              <a:solidFill>
                <a:schemeClr val="tx2"/>
              </a:solidFill>
            </a:endParaRPr>
          </a:p>
          <a:p>
            <a:r>
              <a:rPr lang="nl-NL" sz="3000" b="1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Jij trekt graag je eigen plan. Dit kost je wel veel energie en daar word je hongerig van. Jij staat straks </a:t>
            </a:r>
            <a:r>
              <a:rPr lang="nl-NL" sz="3000" b="1" dirty="0" smtClean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zeker</a:t>
            </a:r>
            <a:r>
              <a:rPr lang="nl-NL" sz="3000" b="1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 vooraan bij het buffet.</a:t>
            </a:r>
            <a:r>
              <a:rPr lang="nl-NL" sz="3000" dirty="0">
                <a:latin typeface="Tahoma"/>
                <a:ea typeface="Tahoma"/>
                <a:cs typeface="Tahoma"/>
              </a:rPr>
              <a:t> </a:t>
            </a:r>
          </a:p>
        </p:txBody>
      </p:sp>
      <p:pic>
        <p:nvPicPr>
          <p:cNvPr id="2" name="Afbeelding 2" descr="Afbeelding met vogel, zitten, roofvogel, uil&#10;&#10;Automatisch gegenereerde beschrijving">
            <a:extLst>
              <a:ext uri="{FF2B5EF4-FFF2-40B4-BE49-F238E27FC236}">
                <a16:creationId xmlns:a16="http://schemas.microsoft.com/office/drawing/2014/main" xmlns="" id="{9C5AFDAE-BE90-CDA3-FE0B-6C8290977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9" y="4118"/>
            <a:ext cx="5554462" cy="3742580"/>
          </a:xfrm>
          <a:prstGeom prst="rect">
            <a:avLst/>
          </a:prstGeom>
        </p:spPr>
      </p:pic>
      <p:pic>
        <p:nvPicPr>
          <p:cNvPr id="3" name="Afbeelding 7" descr="Afbeelding met buitenshuis, zittend, zoogdier, knaagdier&#10;&#10;Automatisch gegenereerde beschrijving">
            <a:extLst>
              <a:ext uri="{FF2B5EF4-FFF2-40B4-BE49-F238E27FC236}">
                <a16:creationId xmlns:a16="http://schemas.microsoft.com/office/drawing/2014/main" xmlns="" id="{7C7914A0-F370-D357-2DE0-23BCE9814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34" y="101020"/>
            <a:ext cx="5518637" cy="364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3">
            <a:extLst>
              <a:ext uri="{FF2B5EF4-FFF2-40B4-BE49-F238E27FC236}">
                <a16:creationId xmlns:a16="http://schemas.microsoft.com/office/drawing/2014/main" xmlns="" id="{A168897E-6FC3-F240-EDB1-DED876F6C6C7}"/>
              </a:ext>
            </a:extLst>
          </p:cNvPr>
          <p:cNvSpPr txBox="1"/>
          <p:nvPr/>
        </p:nvSpPr>
        <p:spPr>
          <a:xfrm>
            <a:off x="3188561" y="4072430"/>
            <a:ext cx="5015885" cy="240065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nl-NL" sz="3000" b="1" u="sng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Bosrankvlinder</a:t>
            </a:r>
            <a:endParaRPr lang="nl-NL" b="1" u="sng" dirty="0">
              <a:solidFill>
                <a:schemeClr val="tx2"/>
              </a:solidFill>
            </a:endParaRPr>
          </a:p>
          <a:p>
            <a:r>
              <a:rPr lang="nl-NL" sz="3000" b="1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Je hebt een lieflijk karakter en valt niet snel op. Jij blijft liever wat meer op de achtergrond.</a:t>
            </a:r>
          </a:p>
        </p:txBody>
      </p:sp>
      <p:pic>
        <p:nvPicPr>
          <p:cNvPr id="4" name="Afbeelding 4" descr="Afbeelding met insect, chocolade&#10;&#10;Automatisch gegenereerde beschrijving">
            <a:extLst>
              <a:ext uri="{FF2B5EF4-FFF2-40B4-BE49-F238E27FC236}">
                <a16:creationId xmlns:a16="http://schemas.microsoft.com/office/drawing/2014/main" xmlns="" id="{73D3ADAA-D70D-53FC-AE21-933DFE94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424" y="169285"/>
            <a:ext cx="5118158" cy="37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ECA3076-A5A0-6973-927A-DADD5EF5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9120" y="-1337018"/>
            <a:ext cx="15750907" cy="1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xmlns="" id="{4AFA3DF8-8A41-54B9-F97A-9BF2CA158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146906"/>
              </p:ext>
            </p:extLst>
          </p:nvPr>
        </p:nvGraphicFramePr>
        <p:xfrm>
          <a:off x="832669" y="1884217"/>
          <a:ext cx="10398750" cy="45851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9331">
                  <a:extLst>
                    <a:ext uri="{9D8B030D-6E8A-4147-A177-3AD203B41FA5}">
                      <a16:colId xmlns:a16="http://schemas.microsoft.com/office/drawing/2014/main" xmlns="" val="1757908375"/>
                    </a:ext>
                  </a:extLst>
                </a:gridCol>
                <a:gridCol w="9199419">
                  <a:extLst>
                    <a:ext uri="{9D8B030D-6E8A-4147-A177-3AD203B41FA5}">
                      <a16:colId xmlns:a16="http://schemas.microsoft.com/office/drawing/2014/main" xmlns="" val="2047445074"/>
                    </a:ext>
                  </a:extLst>
                </a:gridCol>
              </a:tblGrid>
              <a:tr h="1062183"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kern="120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Ik moedig mijn leerlingen aan ook zo actief te zijn!</a:t>
                      </a:r>
                      <a:endParaRPr lang="nl-NL" sz="28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6788944"/>
                  </a:ext>
                </a:extLst>
              </a:tr>
              <a:tr h="9755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Ik ben alleenheerser. Mijn wil is wet!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649662"/>
                  </a:ext>
                </a:extLst>
              </a:tr>
              <a:tr h="1263146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kern="120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Elke dag anders – mijn voorbereiding komt ooit wel …..</a:t>
                      </a:r>
                      <a:endParaRPr lang="nl-NL" sz="28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5982569"/>
                  </a:ext>
                </a:extLst>
              </a:tr>
              <a:tr h="343561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kern="120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Ligt eraan hoe ik die ochtend ben </a:t>
                      </a:r>
                      <a:r>
                        <a:rPr lang="nl-NL" sz="2800" b="1" kern="120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opgestaan.</a:t>
                      </a:r>
                      <a:endParaRPr lang="nl-NL" sz="28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7821375"/>
                  </a:ext>
                </a:extLst>
              </a:tr>
              <a:tr h="705127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Ik ben geen </a:t>
                      </a:r>
                      <a:r>
                        <a:rPr lang="nl-NL" sz="28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docent.</a:t>
                      </a:r>
                      <a:endParaRPr lang="nl-NL" sz="28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9581142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15830" y="212437"/>
            <a:ext cx="10058402" cy="1219200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Hoe ben jij als docent?</a:t>
            </a:r>
            <a:endParaRPr lang="nl-NL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nu door …</a:t>
            </a:r>
            <a:endParaRPr lang="nl-NL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43" y="1687657"/>
            <a:ext cx="66103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9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ECA3076-A5A0-6973-927A-DADD5EF5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9120" y="-1337018"/>
            <a:ext cx="15750907" cy="1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xmlns="" id="{4AFA3DF8-8A41-54B9-F97A-9BF2CA158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680048"/>
              </p:ext>
            </p:extLst>
          </p:nvPr>
        </p:nvGraphicFramePr>
        <p:xfrm>
          <a:off x="981792" y="2032871"/>
          <a:ext cx="10074135" cy="39085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1044">
                  <a:extLst>
                    <a:ext uri="{9D8B030D-6E8A-4147-A177-3AD203B41FA5}">
                      <a16:colId xmlns:a16="http://schemas.microsoft.com/office/drawing/2014/main" xmlns="" val="1757908375"/>
                    </a:ext>
                  </a:extLst>
                </a:gridCol>
                <a:gridCol w="8913091">
                  <a:extLst>
                    <a:ext uri="{9D8B030D-6E8A-4147-A177-3AD203B41FA5}">
                      <a16:colId xmlns:a16="http://schemas.microsoft.com/office/drawing/2014/main" xmlns="" val="2047445074"/>
                    </a:ext>
                  </a:extLst>
                </a:gridCol>
              </a:tblGrid>
              <a:tr h="824302"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 zoek naar </a:t>
                      </a:r>
                      <a:r>
                        <a:rPr lang="nl-NL" sz="32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eten.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6788944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Naar het </a:t>
                      </a:r>
                      <a:r>
                        <a:rPr lang="nl-NL" sz="32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toilet.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649662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Een frisse neus aan zee </a:t>
                      </a:r>
                      <a:r>
                        <a:rPr lang="nl-NL" sz="32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halen.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7821375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Ik wacht tot iedereen op de markt </a:t>
                      </a:r>
                      <a:r>
                        <a:rPr lang="nl-NL" sz="32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9581142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Netwerken.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9114341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5563" y="304800"/>
            <a:ext cx="11166763" cy="1219200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Wat ga ik als eerste doen in de </a:t>
            </a:r>
            <a:br>
              <a:rPr lang="nl-NL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middagpauze vandaag?</a:t>
            </a:r>
            <a:endParaRPr lang="nl-NL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23" y="1182254"/>
            <a:ext cx="3016032" cy="199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5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EB46E4-F3D8-E964-7631-EB514515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41" y="379562"/>
            <a:ext cx="8596668" cy="1320800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NL" sz="4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4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b="1" kern="100" dirty="0" smtClean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nl-NL" sz="4000" b="1" kern="1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4000" b="1" kern="100" dirty="0" smtClean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Waar </a:t>
            </a:r>
            <a:r>
              <a:rPr lang="nl-NL" sz="4000" b="1" kern="1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woon jij het liefst?</a:t>
            </a:r>
            <a:br>
              <a:rPr lang="nl-NL" sz="4000" b="1" kern="1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NL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ECA3076-A5A0-6973-927A-DADD5EF5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9120" y="-1337018"/>
            <a:ext cx="15750907" cy="1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xmlns="" id="{4AFA3DF8-8A41-54B9-F97A-9BF2CA158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649551"/>
              </p:ext>
            </p:extLst>
          </p:nvPr>
        </p:nvGraphicFramePr>
        <p:xfrm>
          <a:off x="689364" y="2064590"/>
          <a:ext cx="10080236" cy="37328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8113">
                  <a:extLst>
                    <a:ext uri="{9D8B030D-6E8A-4147-A177-3AD203B41FA5}">
                      <a16:colId xmlns:a16="http://schemas.microsoft.com/office/drawing/2014/main" xmlns="" val="1757908375"/>
                    </a:ext>
                  </a:extLst>
                </a:gridCol>
                <a:gridCol w="9012123">
                  <a:extLst>
                    <a:ext uri="{9D8B030D-6E8A-4147-A177-3AD203B41FA5}">
                      <a16:colId xmlns:a16="http://schemas.microsoft.com/office/drawing/2014/main" xmlns="" val="2047445074"/>
                    </a:ext>
                  </a:extLst>
                </a:gridCol>
              </a:tblGrid>
              <a:tr h="648531"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een </a:t>
                      </a:r>
                      <a:r>
                        <a:rPr lang="nl-NL" sz="32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studentenhuis.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6788944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een woontoren met een mooi </a:t>
                      </a:r>
                      <a:r>
                        <a:rPr lang="nl-NL" sz="32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uitzicht.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649662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 vertel ik liever niet...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5982569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een landhuis met een grote </a:t>
                      </a:r>
                      <a:r>
                        <a:rPr lang="nl-NL" sz="32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tuin.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7821375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een hutje op de hei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9581142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672" y="126244"/>
            <a:ext cx="2604655" cy="173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EB46E4-F3D8-E964-7631-EB514515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40" y="379562"/>
            <a:ext cx="10722023" cy="1320800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NL" sz="4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4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b="1" kern="100" dirty="0" smtClean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nl-NL" sz="4000" b="1" kern="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 </a:t>
            </a:r>
            <a:r>
              <a:rPr lang="nl-NL" sz="4000" b="1" kern="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 je graag in je vrije tijd?</a:t>
            </a:r>
            <a:r>
              <a:rPr lang="nl-NL" sz="4000" b="1" kern="1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NL" sz="4000" b="1" kern="1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NL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ECA3076-A5A0-6973-927A-DADD5EF5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9120" y="-1337018"/>
            <a:ext cx="15750907" cy="1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xmlns="" id="{4AFA3DF8-8A41-54B9-F97A-9BF2CA158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287269"/>
              </p:ext>
            </p:extLst>
          </p:nvPr>
        </p:nvGraphicFramePr>
        <p:xfrm>
          <a:off x="717073" y="2240081"/>
          <a:ext cx="9507582" cy="37328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4680">
                  <a:extLst>
                    <a:ext uri="{9D8B030D-6E8A-4147-A177-3AD203B41FA5}">
                      <a16:colId xmlns:a16="http://schemas.microsoft.com/office/drawing/2014/main" xmlns="" val="1757908375"/>
                    </a:ext>
                  </a:extLst>
                </a:gridCol>
                <a:gridCol w="8122902">
                  <a:extLst>
                    <a:ext uri="{9D8B030D-6E8A-4147-A177-3AD203B41FA5}">
                      <a16:colId xmlns:a16="http://schemas.microsoft.com/office/drawing/2014/main" xmlns="" val="2047445074"/>
                    </a:ext>
                  </a:extLst>
                </a:gridCol>
              </a:tblGrid>
              <a:tr h="648531"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Een boek </a:t>
                      </a:r>
                      <a:r>
                        <a:rPr lang="nl-NL" sz="32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lezen.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6788944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Verstoppertje spelen.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649662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Muziek luisteren / </a:t>
                      </a:r>
                      <a:r>
                        <a:rPr lang="nl-NL" sz="32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zingen.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5982569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bomen </a:t>
                      </a:r>
                      <a:r>
                        <a:rPr lang="nl-NL" sz="32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kruipen.</a:t>
                      </a:r>
                      <a:endParaRPr lang="nl-NL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7821375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Ruzie zoeken met </a:t>
                      </a:r>
                      <a:r>
                        <a:rPr lang="nl-NL" sz="32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soortgenoten.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9581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5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EB46E4-F3D8-E964-7631-EB514515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40" y="379562"/>
            <a:ext cx="11063769" cy="1320800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NL" sz="4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4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b="1" kern="100" dirty="0" smtClean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nl-NL" sz="4000" b="1" kern="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Hoe </a:t>
            </a:r>
            <a:r>
              <a:rPr lang="nl-NL" sz="4000" b="1" kern="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ziet jouw avondeten er straks uit?</a:t>
            </a:r>
            <a:r>
              <a:rPr lang="nl-NL" sz="4000" b="1" kern="1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NL" sz="4000" b="1" kern="1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NL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ECA3076-A5A0-6973-927A-DADD5EF5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9120" y="-1337018"/>
            <a:ext cx="15750907" cy="1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xmlns="" id="{4AFA3DF8-8A41-54B9-F97A-9BF2CA158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793529"/>
              </p:ext>
            </p:extLst>
          </p:nvPr>
        </p:nvGraphicFramePr>
        <p:xfrm>
          <a:off x="546341" y="2031634"/>
          <a:ext cx="10537295" cy="37328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8742">
                  <a:extLst>
                    <a:ext uri="{9D8B030D-6E8A-4147-A177-3AD203B41FA5}">
                      <a16:colId xmlns:a16="http://schemas.microsoft.com/office/drawing/2014/main" xmlns="" val="1757908375"/>
                    </a:ext>
                  </a:extLst>
                </a:gridCol>
                <a:gridCol w="8498553">
                  <a:extLst>
                    <a:ext uri="{9D8B030D-6E8A-4147-A177-3AD203B41FA5}">
                      <a16:colId xmlns:a16="http://schemas.microsoft.com/office/drawing/2014/main" xmlns="" val="2047445074"/>
                    </a:ext>
                  </a:extLst>
                </a:gridCol>
              </a:tblGrid>
              <a:tr h="648531"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Ik</a:t>
                      </a:r>
                      <a:r>
                        <a:rPr lang="nl-NL" sz="3200" b="1" baseline="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probeer van alles wat te proeven.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6788944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Ik</a:t>
                      </a:r>
                      <a:r>
                        <a:rPr lang="nl-NL" sz="3200" b="1" baseline="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ga voor </a:t>
                      </a:r>
                      <a:r>
                        <a:rPr lang="nl-NL" sz="3200" b="1" baseline="0" dirty="0" err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vega</a:t>
                      </a:r>
                      <a:r>
                        <a:rPr lang="nl-NL" sz="3200" b="1" baseline="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649662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Ik</a:t>
                      </a:r>
                      <a:r>
                        <a:rPr lang="nl-NL" sz="3200" b="1" baseline="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ben een echte vleeseter.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5982569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Ik</a:t>
                      </a:r>
                      <a:r>
                        <a:rPr lang="nl-NL" sz="3200" b="1" baseline="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ga thuis eten.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7821375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Maakt</a:t>
                      </a:r>
                      <a:r>
                        <a:rPr lang="nl-NL" sz="3200" b="1" baseline="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niet uit als er maar alcohol bij </a:t>
                      </a:r>
                      <a:r>
                        <a:rPr lang="nl-NL" sz="3200" b="1" baseline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zit.</a:t>
                      </a:r>
                      <a:endParaRPr lang="nl-NL" sz="32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9581142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/>
          <a:stretch/>
        </p:blipFill>
        <p:spPr bwMode="auto">
          <a:xfrm>
            <a:off x="9384145" y="2648667"/>
            <a:ext cx="2715490" cy="23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EB46E4-F3D8-E964-7631-EB514515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14" y="702835"/>
            <a:ext cx="8596668" cy="1320800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NL" sz="4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4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b="1" kern="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W</a:t>
            </a:r>
            <a:r>
              <a:rPr lang="nl-NL" sz="4000" b="1" kern="100" dirty="0" smtClean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anneer </a:t>
            </a:r>
            <a:r>
              <a:rPr lang="nl-NL" sz="4000" b="1" kern="1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 jij het actiefst </a:t>
            </a:r>
            <a:r>
              <a:rPr lang="nl-NL" sz="4000" b="1" kern="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nl-NL" sz="4000" b="1" kern="1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NL" sz="4000" b="1" kern="1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NL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ECA3076-A5A0-6973-927A-DADD5EF5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9120" y="-1337018"/>
            <a:ext cx="15750907" cy="1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xmlns="" id="{4AFA3DF8-8A41-54B9-F97A-9BF2CA158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164279"/>
              </p:ext>
            </p:extLst>
          </p:nvPr>
        </p:nvGraphicFramePr>
        <p:xfrm>
          <a:off x="915796" y="2706256"/>
          <a:ext cx="8856277" cy="2208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3501">
                  <a:extLst>
                    <a:ext uri="{9D8B030D-6E8A-4147-A177-3AD203B41FA5}">
                      <a16:colId xmlns:a16="http://schemas.microsoft.com/office/drawing/2014/main" xmlns="" val="1757908375"/>
                    </a:ext>
                  </a:extLst>
                </a:gridCol>
                <a:gridCol w="7142776">
                  <a:extLst>
                    <a:ext uri="{9D8B030D-6E8A-4147-A177-3AD203B41FA5}">
                      <a16:colId xmlns:a16="http://schemas.microsoft.com/office/drawing/2014/main" xmlns="" val="2047445074"/>
                    </a:ext>
                  </a:extLst>
                </a:gridCol>
              </a:tblGrid>
              <a:tr h="666638"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Overdag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6788944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Avond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649662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5982569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8" y="2704040"/>
            <a:ext cx="3375025" cy="225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2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EB46E4-F3D8-E964-7631-EB514515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40" y="379562"/>
            <a:ext cx="10638895" cy="1320800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NL" sz="4000" b="1" kern="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Hoe ziet jouw ideale lokaal eruit?</a:t>
            </a:r>
            <a:r>
              <a:rPr lang="nl-NL" sz="4000" b="1" kern="1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NL" sz="4000" b="1" kern="10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NL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ECA3076-A5A0-6973-927A-DADD5EF5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9120" y="-1337018"/>
            <a:ext cx="15750907" cy="1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xmlns="" id="{4AFA3DF8-8A41-54B9-F97A-9BF2CA158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879246"/>
              </p:ext>
            </p:extLst>
          </p:nvPr>
        </p:nvGraphicFramePr>
        <p:xfrm>
          <a:off x="689364" y="2064590"/>
          <a:ext cx="10052527" cy="37328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6771">
                  <a:extLst>
                    <a:ext uri="{9D8B030D-6E8A-4147-A177-3AD203B41FA5}">
                      <a16:colId xmlns:a16="http://schemas.microsoft.com/office/drawing/2014/main" xmlns="" val="1757908375"/>
                    </a:ext>
                  </a:extLst>
                </a:gridCol>
                <a:gridCol w="8955756">
                  <a:extLst>
                    <a:ext uri="{9D8B030D-6E8A-4147-A177-3AD203B41FA5}">
                      <a16:colId xmlns:a16="http://schemas.microsoft.com/office/drawing/2014/main" xmlns="" val="2047445074"/>
                    </a:ext>
                  </a:extLst>
                </a:gridCol>
              </a:tblGrid>
              <a:tr h="648531"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Overal staan planten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6788944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Het is een koele omgeving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649662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Veel variatie – lekker druk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5982569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Veel verstopplekjes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7821375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32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Lekker warm en een hoge stoel voor mij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9581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6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ECA3076-A5A0-6973-927A-DADD5EF5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9120" y="-1337018"/>
            <a:ext cx="15750907" cy="1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xmlns="" id="{4AFA3DF8-8A41-54B9-F97A-9BF2CA158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311534"/>
              </p:ext>
            </p:extLst>
          </p:nvPr>
        </p:nvGraphicFramePr>
        <p:xfrm>
          <a:off x="550818" y="2406336"/>
          <a:ext cx="10652891" cy="37328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7909">
                  <a:extLst>
                    <a:ext uri="{9D8B030D-6E8A-4147-A177-3AD203B41FA5}">
                      <a16:colId xmlns:a16="http://schemas.microsoft.com/office/drawing/2014/main" xmlns="" val="1757908375"/>
                    </a:ext>
                  </a:extLst>
                </a:gridCol>
                <a:gridCol w="9494982">
                  <a:extLst>
                    <a:ext uri="{9D8B030D-6E8A-4147-A177-3AD203B41FA5}">
                      <a16:colId xmlns:a16="http://schemas.microsoft.com/office/drawing/2014/main" xmlns="" val="2047445074"/>
                    </a:ext>
                  </a:extLst>
                </a:gridCol>
              </a:tblGrid>
              <a:tr h="648531"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 doen de leerlingen toch zelf?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6788944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28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Daar heb je toch stagiaires voor?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649662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28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Meteen dezelfde dag .. Het kan maar beter af zijn.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5982569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28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 doet de computer. Leve de </a:t>
                      </a:r>
                      <a:r>
                        <a:rPr lang="nl-NL" sz="28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meerkeuzevragen.</a:t>
                      </a:r>
                      <a:endParaRPr lang="nl-NL" sz="28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7821375"/>
                  </a:ext>
                </a:extLst>
              </a:tr>
              <a:tr h="771068">
                <a:tc>
                  <a:txBody>
                    <a:bodyPr/>
                    <a:lstStyle/>
                    <a:p>
                      <a:r>
                        <a:rPr lang="nl-NL" sz="2800" b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b="1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Nakijken? Dat komt over 3 weken wel.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9581142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7927" y="564393"/>
            <a:ext cx="11554691" cy="1219200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Hoe kijk jij je toetsen na? Of hoe zou je </a:t>
            </a:r>
            <a:br>
              <a:rPr lang="nl-NL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dat doen?</a:t>
            </a:r>
            <a:endParaRPr lang="nl-NL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_win32 (2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62_TF03431377_TF03431377" id="{33B757CC-315F-4E51-9778-90F934997943}" vid="{2BEB4120-5D0F-4BA4-AF60-F100EBBE4412}"/>
    </a:ext>
  </a:extLst>
</a:theme>
</file>

<file path=ppt/theme/theme2.xml><?xml version="1.0" encoding="utf-8"?>
<a:theme xmlns:a="http://schemas.openxmlformats.org/drawingml/2006/main" name="Office-th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 (2)</Template>
  <TotalTime>138</TotalTime>
  <Words>668</Words>
  <Application>Microsoft Office PowerPoint</Application>
  <PresentationFormat>Aangepast</PresentationFormat>
  <Paragraphs>248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tf03431377_win32 (2)</vt:lpstr>
      <vt:lpstr>Welk dier ben jij?</vt:lpstr>
      <vt:lpstr>1. Hoe ben jij als docent?</vt:lpstr>
      <vt:lpstr>2. Wat ga ik als eerste doen in de        middagpauze vandaag?</vt:lpstr>
      <vt:lpstr> 3. Waar woon jij het liefst? </vt:lpstr>
      <vt:lpstr> 4. Wat doe je graag in je vrije tijd? </vt:lpstr>
      <vt:lpstr> 5. Hoe ziet jouw avondeten er straks uit? </vt:lpstr>
      <vt:lpstr> 6. Wanneer ben jij het actiefst ? </vt:lpstr>
      <vt:lpstr>7. Hoe ziet jouw ideale lokaal eruit? </vt:lpstr>
      <vt:lpstr>8. Hoe kijk jij je toetsen na? Of hoe zou je       dat doen?</vt:lpstr>
      <vt:lpstr>9. Waar ben je vanavond na 21.30 uur te        vinden?</vt:lpstr>
      <vt:lpstr>10.  Wat vond jij van deze quiz?</vt:lpstr>
      <vt:lpstr>PowerPoint-presentatie</vt:lpstr>
      <vt:lpstr>Uitslag</vt:lpstr>
      <vt:lpstr>Uitslag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En nu door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 dier ben jij?</dc:title>
  <dc:creator>annie van Leijsen</dc:creator>
  <cp:lastModifiedBy>annie van Leijsen</cp:lastModifiedBy>
  <cp:revision>10</cp:revision>
  <dcterms:created xsi:type="dcterms:W3CDTF">2023-05-24T18:19:54Z</dcterms:created>
  <dcterms:modified xsi:type="dcterms:W3CDTF">2023-05-29T09:45:44Z</dcterms:modified>
</cp:coreProperties>
</file>