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69" r:id="rId4"/>
    <p:sldId id="273" r:id="rId5"/>
    <p:sldId id="311" r:id="rId6"/>
    <p:sldId id="257" r:id="rId7"/>
    <p:sldId id="258" r:id="rId8"/>
    <p:sldId id="277" r:id="rId9"/>
    <p:sldId id="276" r:id="rId10"/>
    <p:sldId id="278" r:id="rId11"/>
    <p:sldId id="272" r:id="rId12"/>
    <p:sldId id="261" r:id="rId13"/>
    <p:sldId id="260" r:id="rId14"/>
    <p:sldId id="264" r:id="rId15"/>
    <p:sldId id="262" r:id="rId16"/>
    <p:sldId id="263" r:id="rId17"/>
    <p:sldId id="265" r:id="rId18"/>
    <p:sldId id="266" r:id="rId19"/>
    <p:sldId id="312" r:id="rId20"/>
    <p:sldId id="267" r:id="rId21"/>
    <p:sldId id="271" r:id="rId22"/>
    <p:sldId id="26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537"/>
    <a:srgbClr val="8DAD35"/>
    <a:srgbClr val="99CB38"/>
    <a:srgbClr val="527B06"/>
    <a:srgbClr val="B0D664"/>
    <a:srgbClr val="749941"/>
    <a:srgbClr val="A0BA48"/>
    <a:srgbClr val="4A6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1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1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0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44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5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1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8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6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7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F0F2A9E-161D-4C7C-9AE0-8B3C10CFEA3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1A3B32-F843-4E2B-AFEC-1214CDDD938F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82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1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mailto:A.vanhofslot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FE8B324-DD40-E2EC-7BFC-5FF5F599D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8" t="418" b="6964"/>
          <a:stretch/>
        </p:blipFill>
        <p:spPr>
          <a:xfrm>
            <a:off x="0" y="-1"/>
            <a:ext cx="12192000" cy="6334125"/>
          </a:xfrm>
          <a:prstGeom prst="rect">
            <a:avLst/>
          </a:prstGeom>
        </p:spPr>
      </p:pic>
      <p:sp>
        <p:nvSpPr>
          <p:cNvPr id="6" name="Rol: horizontaal 5">
            <a:extLst>
              <a:ext uri="{FF2B5EF4-FFF2-40B4-BE49-F238E27FC236}">
                <a16:creationId xmlns:a16="http://schemas.microsoft.com/office/drawing/2014/main" id="{65C01A91-857E-940A-AF18-E7CC0D04A6DC}"/>
              </a:ext>
            </a:extLst>
          </p:cNvPr>
          <p:cNvSpPr/>
          <p:nvPr/>
        </p:nvSpPr>
        <p:spPr>
          <a:xfrm>
            <a:off x="1252105" y="246603"/>
            <a:ext cx="9725891" cy="1503146"/>
          </a:xfrm>
          <a:prstGeom prst="horizontalScroll">
            <a:avLst/>
          </a:prstGeom>
          <a:gradFill flip="none" rotWithShape="1">
            <a:gsLst>
              <a:gs pos="44000">
                <a:srgbClr val="63A537"/>
              </a:gs>
              <a:gs pos="77000">
                <a:srgbClr val="99CB38"/>
              </a:gs>
            </a:gsLst>
            <a:lin ang="162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92524C-8144-D19A-B209-7F8E890D87B4}"/>
              </a:ext>
            </a:extLst>
          </p:cNvPr>
          <p:cNvSpPr txBox="1"/>
          <p:nvPr/>
        </p:nvSpPr>
        <p:spPr>
          <a:xfrm>
            <a:off x="9344025" y="6308531"/>
            <a:ext cx="359092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bg1"/>
                </a:solidFill>
              </a:rPr>
              <a:t>NIBI - 12 november 2022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868D760-8DEB-A8DE-86BF-4E192C52C145}"/>
              </a:ext>
            </a:extLst>
          </p:cNvPr>
          <p:cNvSpPr txBox="1"/>
          <p:nvPr/>
        </p:nvSpPr>
        <p:spPr>
          <a:xfrm>
            <a:off x="76200" y="6308532"/>
            <a:ext cx="359092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bg1"/>
                </a:solidFill>
              </a:rPr>
              <a:t>Anna van Hofslot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7C0A131-1E2F-1A92-BEBC-2996AB9CA949}"/>
              </a:ext>
            </a:extLst>
          </p:cNvPr>
          <p:cNvSpPr/>
          <p:nvPr/>
        </p:nvSpPr>
        <p:spPr>
          <a:xfrm>
            <a:off x="1137811" y="494006"/>
            <a:ext cx="10011628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200" b="1" dirty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Wildplukken voor </a:t>
            </a:r>
            <a:r>
              <a:rPr lang="nl-NL" sz="6200" b="1" dirty="0" err="1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Dummies</a:t>
            </a:r>
            <a:endParaRPr lang="nl-NL" sz="6200" b="1" dirty="0">
              <a:ln w="95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21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oomsma Wilde Vlierbessen Jenever 20% 50 cl, 7422013 | Horesca Smulders">
            <a:extLst>
              <a:ext uri="{FF2B5EF4-FFF2-40B4-BE49-F238E27FC236}">
                <a16:creationId xmlns:a16="http://schemas.microsoft.com/office/drawing/2014/main" id="{025C0A18-D997-EB7C-EB4C-FDE45F3B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84" y="1159934"/>
            <a:ext cx="5012266" cy="501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96C322-69DB-0C1D-0DFE-C235EB66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Vlierbessen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FFC1FC-9C80-B9A8-6ABA-4F7240E20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Gewone Vlier - Scent &amp; Spice">
            <a:extLst>
              <a:ext uri="{FF2B5EF4-FFF2-40B4-BE49-F238E27FC236}">
                <a16:creationId xmlns:a16="http://schemas.microsoft.com/office/drawing/2014/main" id="{405F6D5C-49B2-E6CF-E5A5-9806A323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3245697"/>
            <a:ext cx="4162425" cy="2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1C7632E-0B80-09E7-7460-9CB3D1B2F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2728"/>
          <a:stretch/>
        </p:blipFill>
        <p:spPr bwMode="auto">
          <a:xfrm>
            <a:off x="9330931" y="3152775"/>
            <a:ext cx="2860106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CC9AA998-5B8E-9E04-1293-D613DA3AA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50" y="-1"/>
            <a:ext cx="5036803" cy="37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630D1206-947C-B689-4E7F-07D621F89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0"/>
          <a:stretch/>
        </p:blipFill>
        <p:spPr bwMode="auto">
          <a:xfrm>
            <a:off x="10429336" y="-10895"/>
            <a:ext cx="1761702" cy="328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D1E2982-F625-BA70-99E4-21BCA1A89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55" y="-1"/>
            <a:ext cx="4385070" cy="3287812"/>
          </a:xfrm>
          <a:prstGeom prst="rect">
            <a:avLst/>
          </a:prstGeom>
        </p:spPr>
      </p:pic>
      <p:pic>
        <p:nvPicPr>
          <p:cNvPr id="6162" name="Picture 18" descr="Geen fotobeschrijving beschikbaar.">
            <a:extLst>
              <a:ext uri="{FF2B5EF4-FFF2-40B4-BE49-F238E27FC236}">
                <a16:creationId xmlns:a16="http://schemas.microsoft.com/office/drawing/2014/main" id="{51C4F2C3-8A08-D15D-0F4C-00765D237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2"/>
          <a:stretch/>
        </p:blipFill>
        <p:spPr bwMode="auto">
          <a:xfrm>
            <a:off x="6216255" y="3276210"/>
            <a:ext cx="3114676" cy="35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631C8E-3D3E-7ECF-0424-E87923ECE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" b="6939"/>
          <a:stretch/>
        </p:blipFill>
        <p:spPr bwMode="auto">
          <a:xfrm>
            <a:off x="1839050" y="3674991"/>
            <a:ext cx="4377205" cy="31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CC30CFD-9FB3-F235-7A9E-8FF450FE0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0631"/>
            <a:ext cx="1848813" cy="246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8AC2FCF-BB08-C6EB-1689-775CDE70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65309" cy="248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42B478-F9AB-58F9-B8AB-095AE84F4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14671"/>
          <a:stretch/>
        </p:blipFill>
        <p:spPr bwMode="auto">
          <a:xfrm>
            <a:off x="0" y="2487847"/>
            <a:ext cx="1865309" cy="19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7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A62C5-FD38-3100-06F7-470C416B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Wildpluk tips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76CC63-6C85-BDFE-A3F8-ABEAC78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95500"/>
            <a:ext cx="10058400" cy="4150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Eigen veiligheid: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Pluk alleen in veilige gebieden (niet langs snelwegen etc.)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Pluk niet langs paden of wegen (honden, afval, uitlaatgassen, etc.)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Pluk het liefst boven 1-1,5 meter (vossenlintworm)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Wees 100% zeker! </a:t>
            </a:r>
          </a:p>
          <a:p>
            <a:pPr marL="749808" lvl="1" indent="-457200">
              <a:buFont typeface="+mj-lt"/>
              <a:buAutoNum type="alphaLcParenR"/>
            </a:pPr>
            <a:r>
              <a:rPr lang="nl-NL" dirty="0"/>
              <a:t>Lees je goed in (giftige dubbelgangers)</a:t>
            </a:r>
          </a:p>
          <a:p>
            <a:pPr marL="749808" lvl="1" indent="-457200">
              <a:buFont typeface="+mj-lt"/>
              <a:buAutoNum type="alphaLcParenR"/>
            </a:pPr>
            <a:r>
              <a:rPr lang="nl-NL" dirty="0"/>
              <a:t>Begin niet aan paddenstoelen zonder expert!</a:t>
            </a:r>
          </a:p>
          <a:p>
            <a:pPr marL="749808" lvl="1" indent="-457200">
              <a:buFont typeface="+mj-lt"/>
              <a:buAutoNum type="alphaLcParenR"/>
            </a:pPr>
            <a:r>
              <a:rPr lang="nl-NL" dirty="0" err="1"/>
              <a:t>ObsIdentify</a:t>
            </a:r>
            <a:endParaRPr lang="nl-NL" dirty="0"/>
          </a:p>
          <a:p>
            <a:pPr marL="749808" lvl="1" indent="-457200">
              <a:buFont typeface="+mj-lt"/>
              <a:buAutoNum type="alphaLcParenR"/>
            </a:pPr>
            <a:r>
              <a:rPr lang="nl-NL" dirty="0"/>
              <a:t>Gebruik een wildpluk boek</a:t>
            </a:r>
          </a:p>
          <a:p>
            <a:pPr marL="749808" lvl="1" indent="-457200">
              <a:buFont typeface="+mj-lt"/>
              <a:buAutoNum type="alphaLcParenR"/>
            </a:pPr>
            <a:r>
              <a:rPr lang="nl-NL" dirty="0"/>
              <a:t>Andere landen hebben andere flora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A4C62E-AA90-AB54-49E6-F638D0D9C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70" y="3857624"/>
            <a:ext cx="4248728" cy="238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62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C4833-C3AA-56C1-B5AF-3B29D2A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ObsIdentify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F7E901-12A4-9681-696D-3D3DF9F52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934" y="84772"/>
            <a:ext cx="2124075" cy="21240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CB94F31-1605-3A20-B507-6E156CA5A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b="10937"/>
          <a:stretch/>
        </p:blipFill>
        <p:spPr>
          <a:xfrm>
            <a:off x="487680" y="419100"/>
            <a:ext cx="3084091" cy="5800725"/>
          </a:xfrm>
          <a:prstGeom prst="rect">
            <a:avLst/>
          </a:prstGeom>
        </p:spPr>
      </p:pic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DDDF792D-90E7-D2F4-A715-B473889C7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 b="4365"/>
          <a:stretch/>
        </p:blipFill>
        <p:spPr>
          <a:xfrm>
            <a:off x="4076082" y="419100"/>
            <a:ext cx="2854130" cy="5800725"/>
          </a:xfr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C591151-86F2-F369-E99A-281982B71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570" y="3857624"/>
            <a:ext cx="4248728" cy="238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4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5DEB2-B9ED-9C79-37EC-D071383B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Natuurbehoud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11BCAD-42E8-03EA-72DD-D9D5EEC88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180" y="1845734"/>
            <a:ext cx="10058400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Pluk niet meer dan je nodig hebt en echt gaat gebruiken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Laat altijd een deel staan/liggen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Sloop niet onnodig planten en paddenstoelen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In natuurgebieden: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1 champignonbakje wordt getolereerd door Staatsbosbeheer</a:t>
            </a:r>
            <a:br>
              <a:rPr lang="nl-NL" dirty="0"/>
            </a:br>
            <a:r>
              <a:rPr lang="nl-NL" dirty="0">
                <a:sym typeface="Wingdings" panose="05000000000000000000" pitchFamily="2" charset="2"/>
              </a:rPr>
              <a:t> bij meer boete!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Wandel niet van paden als dat niet mag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endParaRPr lang="en-US" dirty="0"/>
          </a:p>
        </p:txBody>
      </p:sp>
      <p:pic>
        <p:nvPicPr>
          <p:cNvPr id="10242" name="Picture 2" descr="Eekhoorn slaat de wintervoorraad in: fotograaf Albert legt het vast | RTL  Nieuws">
            <a:extLst>
              <a:ext uri="{FF2B5EF4-FFF2-40B4-BE49-F238E27FC236}">
                <a16:creationId xmlns:a16="http://schemas.microsoft.com/office/drawing/2014/main" id="{5B312D00-0630-DE27-E9D6-A4943245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3944303"/>
            <a:ext cx="38862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21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5A4EB-EF1E-2A49-D49E-C5C6A848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Wildplukken in de herfst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D38C12-0B1F-D229-E629-12BABEB08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en-US" dirty="0"/>
              <a:t>Noten</a:t>
            </a:r>
          </a:p>
          <a:p>
            <a:r>
              <a:rPr lang="en-US" dirty="0" err="1"/>
              <a:t>Vruchten</a:t>
            </a:r>
            <a:endParaRPr lang="en-US" dirty="0"/>
          </a:p>
          <a:p>
            <a:r>
              <a:rPr lang="en-US" dirty="0" err="1"/>
              <a:t>Wortels</a:t>
            </a:r>
            <a:endParaRPr lang="en-US" dirty="0"/>
          </a:p>
          <a:p>
            <a:r>
              <a:rPr lang="en-US" dirty="0" err="1"/>
              <a:t>Zaden</a:t>
            </a:r>
            <a:endParaRPr lang="en-US" dirty="0"/>
          </a:p>
          <a:p>
            <a:r>
              <a:rPr lang="en-US" dirty="0" err="1"/>
              <a:t>Planten</a:t>
            </a:r>
            <a:endParaRPr lang="en-US" dirty="0"/>
          </a:p>
          <a:p>
            <a:endParaRPr lang="en-US" dirty="0"/>
          </a:p>
          <a:p>
            <a:r>
              <a:rPr lang="en-US" i="1" dirty="0" err="1"/>
              <a:t>Paddenstoelen</a:t>
            </a:r>
            <a:r>
              <a:rPr lang="en-US" i="1" dirty="0"/>
              <a:t> (</a:t>
            </a:r>
            <a:r>
              <a:rPr lang="en-US" i="1" dirty="0" err="1"/>
              <a:t>voor</a:t>
            </a:r>
            <a:r>
              <a:rPr lang="en-US" i="1" dirty="0"/>
              <a:t> experts)</a:t>
            </a:r>
          </a:p>
        </p:txBody>
      </p:sp>
      <p:pic>
        <p:nvPicPr>
          <p:cNvPr id="3076" name="Picture 4" descr="Hello Fall PNG Fall Illustration PNG Herfst bladeren - Etsy Nederland">
            <a:extLst>
              <a:ext uri="{FF2B5EF4-FFF2-40B4-BE49-F238E27FC236}">
                <a16:creationId xmlns:a16="http://schemas.microsoft.com/office/drawing/2014/main" id="{0260291B-16ED-F85C-6960-5CBA4AE3F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6000" r="17894" b="6339"/>
          <a:stretch/>
        </p:blipFill>
        <p:spPr bwMode="auto">
          <a:xfrm>
            <a:off x="7267575" y="1737360"/>
            <a:ext cx="4676775" cy="45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08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EB77D-A2CF-4F8C-6178-2AB9F445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Herfstoogst</a:t>
            </a: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641EBED-BBC5-DACC-26BC-4247B3438D54}"/>
              </a:ext>
            </a:extLst>
          </p:cNvPr>
          <p:cNvSpPr txBox="1"/>
          <p:nvPr/>
        </p:nvSpPr>
        <p:spPr>
          <a:xfrm>
            <a:off x="1097280" y="2023110"/>
            <a:ext cx="33634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Bessen en vruchten: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Duindoorn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Meidoorn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Sleedoorn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Rozenbottels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Mispels (na vorst)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Bramen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Vlierbessen (niet rauw)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Appels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47E497-1E0A-A28F-FEA3-ECFA5F23DB08}"/>
              </a:ext>
            </a:extLst>
          </p:cNvPr>
          <p:cNvSpPr txBox="1"/>
          <p:nvPr/>
        </p:nvSpPr>
        <p:spPr>
          <a:xfrm>
            <a:off x="4007048" y="2019032"/>
            <a:ext cx="24949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Noten: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Hazelnoten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Tamme kastanje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Beukennootjes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Walnoten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ED7923D-39CE-7852-2416-A1E2903F292E}"/>
              </a:ext>
            </a:extLst>
          </p:cNvPr>
          <p:cNvSpPr txBox="1"/>
          <p:nvPr/>
        </p:nvSpPr>
        <p:spPr>
          <a:xfrm>
            <a:off x="6652898" y="2023110"/>
            <a:ext cx="19046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Zaden: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Weegbree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Wilde peen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Brandnetel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Kleefkruid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Hopbellen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A8639FA-A24E-4865-E608-D1DCD5C5109D}"/>
              </a:ext>
            </a:extLst>
          </p:cNvPr>
          <p:cNvSpPr txBox="1"/>
          <p:nvPr/>
        </p:nvSpPr>
        <p:spPr>
          <a:xfrm>
            <a:off x="8886648" y="2023110"/>
            <a:ext cx="26513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Wortels: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Paardenbloem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Look-zonder-look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Wilde peen</a:t>
            </a:r>
          </a:p>
          <a:p>
            <a:pPr marL="285750" indent="-285750">
              <a:buFontTx/>
              <a:buChar char="-"/>
            </a:pPr>
            <a:r>
              <a:rPr lang="nl-NL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Daslook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AAF7BC4-7162-15B9-3420-9FA5144B575B}"/>
              </a:ext>
            </a:extLst>
          </p:cNvPr>
          <p:cNvSpPr txBox="1"/>
          <p:nvPr/>
        </p:nvSpPr>
        <p:spPr>
          <a:xfrm>
            <a:off x="8335890" y="5608707"/>
            <a:ext cx="275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/>
              <a:t>Wildpluk gidsje herfst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4444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60D33-E40E-D4FF-41A1-B3BF4BA1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Herfstoogst</a:t>
            </a: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0D234B-C214-C759-D451-0D4A57289EC0}"/>
              </a:ext>
            </a:extLst>
          </p:cNvPr>
          <p:cNvSpPr txBox="1"/>
          <p:nvPr/>
        </p:nvSpPr>
        <p:spPr>
          <a:xfrm>
            <a:off x="1097280" y="1838966"/>
            <a:ext cx="248798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Bladeren: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Watermunt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Klaver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Hondsdraf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Winterpostelein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Zevenblad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Veldzuring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Veldkers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Duizendblad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Paardenbloem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Madeliefjes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Dovenetel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828D6D6-E1FA-2AEB-DEA3-9C42D0499864}"/>
              </a:ext>
            </a:extLst>
          </p:cNvPr>
          <p:cNvSpPr txBox="1"/>
          <p:nvPr/>
        </p:nvSpPr>
        <p:spPr>
          <a:xfrm>
            <a:off x="6854892" y="1838966"/>
            <a:ext cx="28456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Bloemen:</a:t>
            </a: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Dovenetel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Kamille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Paardenbloem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Madeliefje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Herderstasje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Klaver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Duinviooltje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Driekleurig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viooltje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Vogelmuur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0EB1A0E-B971-11DA-9520-6E65DFF4E0F2}"/>
              </a:ext>
            </a:extLst>
          </p:cNvPr>
          <p:cNvSpPr txBox="1"/>
          <p:nvPr/>
        </p:nvSpPr>
        <p:spPr>
          <a:xfrm>
            <a:off x="3585269" y="2208298"/>
            <a:ext cx="26229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Weegbree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Look-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zonder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-look</a:t>
            </a: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Brandnetel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Kleefkruid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HB_3115_05">
            <a:extLst>
              <a:ext uri="{FF2B5EF4-FFF2-40B4-BE49-F238E27FC236}">
                <a16:creationId xmlns:a16="http://schemas.microsoft.com/office/drawing/2014/main" id="{1C5AB735-10B2-C921-4E48-AB3EE20C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20" y="3493932"/>
            <a:ext cx="4202241" cy="28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F4DF03-0F51-3A7A-D29F-0DA1C10D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Paddenstoelen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1DC085-D0E0-0BBE-E3FE-8C52F21F7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- </a:t>
            </a:r>
            <a:r>
              <a:rPr lang="nl-NL" dirty="0" err="1"/>
              <a:t>Judasoor</a:t>
            </a:r>
            <a:endParaRPr lang="nl-NL" dirty="0"/>
          </a:p>
          <a:p>
            <a:r>
              <a:rPr lang="nl-NL" dirty="0"/>
              <a:t>- Reuzenbovist</a:t>
            </a:r>
          </a:p>
          <a:p>
            <a:r>
              <a:rPr lang="nl-NL" dirty="0"/>
              <a:t>- Eekhoorntjesbrood (boleten)</a:t>
            </a:r>
            <a:endParaRPr lang="en-US" dirty="0"/>
          </a:p>
        </p:txBody>
      </p:sp>
      <p:pic>
        <p:nvPicPr>
          <p:cNvPr id="4100" name="Picture 4" descr="Judasoor (Auricularia auricula) | MijnTuin.org">
            <a:extLst>
              <a:ext uri="{FF2B5EF4-FFF2-40B4-BE49-F238E27FC236}">
                <a16:creationId xmlns:a16="http://schemas.microsoft.com/office/drawing/2014/main" id="{FDAEF907-67BF-6D9E-DD5C-9877B15E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95" y="278368"/>
            <a:ext cx="2801493" cy="280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uzenbovist - Wikipedia">
            <a:extLst>
              <a:ext uri="{FF2B5EF4-FFF2-40B4-BE49-F238E27FC236}">
                <a16:creationId xmlns:a16="http://schemas.microsoft.com/office/drawing/2014/main" id="{07855834-9A9C-74D8-6C9C-6FA54D5A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259805"/>
            <a:ext cx="3257550" cy="280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64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FB382-F294-6235-0901-0E5F9507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Giftig!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56FBAD-701B-7E0D-DB43-0F07F253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en-US" dirty="0" err="1"/>
              <a:t>Groene</a:t>
            </a:r>
            <a:r>
              <a:rPr lang="en-US" dirty="0"/>
              <a:t> </a:t>
            </a:r>
            <a:r>
              <a:rPr lang="en-US" dirty="0" err="1"/>
              <a:t>knolanamiet</a:t>
            </a:r>
            <a:r>
              <a:rPr lang="en-US" dirty="0"/>
              <a:t> (death angel)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 6-12 </a:t>
            </a:r>
            <a:r>
              <a:rPr lang="en-US" dirty="0" err="1"/>
              <a:t>uur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eten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lijkt</a:t>
            </a:r>
            <a:r>
              <a:rPr lang="en-US" dirty="0">
                <a:sym typeface="Wingdings" panose="05000000000000000000" pitchFamily="2" charset="2"/>
              </a:rPr>
              <a:t> op champignon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Vingerhoedskruid</a:t>
            </a:r>
            <a:r>
              <a:rPr lang="en-US" dirty="0"/>
              <a:t> (</a:t>
            </a:r>
            <a:r>
              <a:rPr lang="en-US" dirty="0" err="1"/>
              <a:t>digitoxine</a:t>
            </a:r>
            <a:r>
              <a:rPr lang="en-US" dirty="0"/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inhibitie</a:t>
            </a:r>
            <a:r>
              <a:rPr lang="en-US" dirty="0">
                <a:sym typeface="Wingdings" panose="05000000000000000000" pitchFamily="2" charset="2"/>
              </a:rPr>
              <a:t> ATPase (</a:t>
            </a:r>
            <a:r>
              <a:rPr lang="en-US" dirty="0" err="1">
                <a:sym typeface="Wingdings" panose="05000000000000000000" pitchFamily="2" charset="2"/>
              </a:rPr>
              <a:t>NaK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pic>
        <p:nvPicPr>
          <p:cNvPr id="2050" name="Picture 2" descr="Groene knolamaniet - Amanita phalloides - Waarneming.nl">
            <a:extLst>
              <a:ext uri="{FF2B5EF4-FFF2-40B4-BE49-F238E27FC236}">
                <a16:creationId xmlns:a16="http://schemas.microsoft.com/office/drawing/2014/main" id="{968C1B85-6B9F-4015-3EB7-69AC4216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578" y="382785"/>
            <a:ext cx="4239551" cy="28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1FD3DF3-F98B-FCD6-B6C8-314AB3841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43" y="3368560"/>
            <a:ext cx="4226286" cy="281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9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DBD240C-5F58-0B53-3D9A-141860F06D45}"/>
              </a:ext>
            </a:extLst>
          </p:cNvPr>
          <p:cNvSpPr/>
          <p:nvPr/>
        </p:nvSpPr>
        <p:spPr>
          <a:xfrm>
            <a:off x="0" y="5521334"/>
            <a:ext cx="3619500" cy="139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002CDC1-E751-38A5-7DD4-23BF5B342FB8}"/>
              </a:ext>
            </a:extLst>
          </p:cNvPr>
          <p:cNvSpPr/>
          <p:nvPr/>
        </p:nvSpPr>
        <p:spPr>
          <a:xfrm>
            <a:off x="8572500" y="5462036"/>
            <a:ext cx="3619500" cy="139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F910F2-0B06-FF31-1AC5-FF360A3B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C1AD42-5C3C-E19A-30D9-ECB3A4707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9049"/>
            <a:ext cx="7371942" cy="36644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7D43719-1BED-C68C-49E3-312582F9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69"/>
          <a:stretch/>
        </p:blipFill>
        <p:spPr>
          <a:xfrm>
            <a:off x="7346841" y="9525"/>
            <a:ext cx="4778484" cy="381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95063E4-75D5-F393-E9CF-0D8AC42A7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6" y="4466123"/>
            <a:ext cx="9505950" cy="239187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D355CA-E701-5AD2-1A0B-F44917DC6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989197"/>
            <a:ext cx="3808573" cy="188553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17922C3-65A6-C8DF-65B6-D85198CF4A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13" t="1329" r="27675" b="2104"/>
          <a:stretch/>
        </p:blipFill>
        <p:spPr>
          <a:xfrm>
            <a:off x="9480441" y="4156875"/>
            <a:ext cx="2567120" cy="2597551"/>
          </a:xfrm>
          <a:prstGeom prst="ellipse">
            <a:avLst/>
          </a:prstGeom>
          <a:ln w="190500" cap="rnd">
            <a:noFill/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407903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41595-D367-A522-2BFF-28661638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286603"/>
            <a:ext cx="10488930" cy="1450757"/>
          </a:xfrm>
        </p:spPr>
        <p:txBody>
          <a:bodyPr/>
          <a:lstStyle/>
          <a:p>
            <a:r>
              <a:rPr lang="nl-NL" dirty="0"/>
              <a:t>Rondje lopen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0C9747-DFFD-5219-9D92-720E28252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845734"/>
            <a:ext cx="3038475" cy="4023360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3 minuten lopen naar:</a:t>
            </a:r>
          </a:p>
          <a:p>
            <a:r>
              <a:rPr lang="nl-NL" dirty="0"/>
              <a:t>Ingang Wandelgebied</a:t>
            </a:r>
            <a:br>
              <a:rPr lang="nl-NL" dirty="0"/>
            </a:br>
            <a:r>
              <a:rPr lang="nl-NL" dirty="0"/>
              <a:t>Zeeweg 22-24</a:t>
            </a:r>
            <a:br>
              <a:rPr lang="nl-NL" dirty="0"/>
            </a:br>
            <a:r>
              <a:rPr lang="nl-NL" dirty="0"/>
              <a:t>1931 VJ Egmond aan Zee</a:t>
            </a:r>
          </a:p>
          <a:p>
            <a:endParaRPr lang="nl-NL" dirty="0"/>
          </a:p>
          <a:p>
            <a:r>
              <a:rPr lang="nl-NL" dirty="0"/>
              <a:t>+- 30 minuten lopen</a:t>
            </a:r>
          </a:p>
          <a:p>
            <a:r>
              <a:rPr lang="nl-NL" dirty="0"/>
              <a:t>11.50 terug in lokaal</a:t>
            </a: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05A56F-B205-3F52-ECE4-2765B14D9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1009578"/>
            <a:ext cx="7821684" cy="56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6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95555-1E4D-07EC-541D-BD774C283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835C4C-6A5B-278D-8F06-74531A7D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97D917-F0C1-68A6-E8DC-7376E5764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6" y="214312"/>
            <a:ext cx="5029256" cy="59864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FACE74-A73F-0929-3079-43001D54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434" y="2207177"/>
            <a:ext cx="7025420" cy="39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44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52B78-8074-1619-46A4-96E91FA8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Simpele wildpluk recepten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4A0F1-86A7-51F4-9F34-8B6CD1A56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Pesto/</a:t>
            </a:r>
            <a:r>
              <a:rPr lang="nl-NL" dirty="0" err="1"/>
              <a:t>tapenade</a:t>
            </a:r>
            <a:endParaRPr lang="nl-NL" dirty="0"/>
          </a:p>
          <a:p>
            <a:r>
              <a:rPr lang="nl-NL" dirty="0"/>
              <a:t>Kruidenboter</a:t>
            </a:r>
          </a:p>
          <a:p>
            <a:r>
              <a:rPr lang="nl-NL" dirty="0"/>
              <a:t>In de sla</a:t>
            </a:r>
          </a:p>
          <a:p>
            <a:r>
              <a:rPr lang="nl-NL" dirty="0"/>
              <a:t>Jam</a:t>
            </a:r>
          </a:p>
          <a:p>
            <a:r>
              <a:rPr lang="nl-NL" dirty="0"/>
              <a:t>Siroop</a:t>
            </a:r>
            <a:endParaRPr lang="en-US" dirty="0"/>
          </a:p>
        </p:txBody>
      </p:sp>
      <p:pic>
        <p:nvPicPr>
          <p:cNvPr id="1026" name="Picture 2" descr="Zevenblad pesto - vandaagwatanders.nl">
            <a:extLst>
              <a:ext uri="{FF2B5EF4-FFF2-40B4-BE49-F238E27FC236}">
                <a16:creationId xmlns:a16="http://schemas.microsoft.com/office/drawing/2014/main" id="{77120E80-CA7F-F32F-A828-19C21C5B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0" y="2634755"/>
            <a:ext cx="5220855" cy="34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48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4740D42-DE4A-AE25-2B35-D5179EF5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er nog vragen?</a:t>
            </a:r>
            <a:endParaRPr lang="en-US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88D72FB-5DA7-6E41-DBD1-B96812377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jullie</a:t>
            </a:r>
            <a:r>
              <a:rPr lang="en-US" dirty="0"/>
              <a:t> interesse!</a:t>
            </a:r>
          </a:p>
          <a:p>
            <a:endParaRPr lang="en-US" dirty="0"/>
          </a:p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plezier</a:t>
            </a:r>
            <a:r>
              <a:rPr lang="en-US" dirty="0"/>
              <a:t> met </a:t>
            </a:r>
            <a:r>
              <a:rPr lang="en-US" dirty="0" err="1"/>
              <a:t>wildplukken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Mail </a:t>
            </a:r>
            <a:r>
              <a:rPr lang="en-US" dirty="0" err="1"/>
              <a:t>vooral</a:t>
            </a:r>
            <a:r>
              <a:rPr lang="en-US" dirty="0"/>
              <a:t>:</a:t>
            </a:r>
          </a:p>
          <a:p>
            <a:r>
              <a:rPr lang="en-US" dirty="0">
                <a:hlinkClick r:id="rId2"/>
              </a:rPr>
              <a:t>A.vanhofslot@gmail.com</a:t>
            </a:r>
            <a:r>
              <a:rPr lang="en-US" dirty="0"/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8FEB6E7-FC12-E4F1-8D7E-780E3BCF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1347787"/>
            <a:ext cx="47625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0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2D782-9B98-A477-E09F-0429E1E7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Japanse duizendknoop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059ABC-6736-D947-891E-E9AA5059B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Invasieve exoot</a:t>
            </a:r>
          </a:p>
          <a:p>
            <a:r>
              <a:rPr lang="nl-NL" dirty="0"/>
              <a:t>Wortelstokken</a:t>
            </a:r>
          </a:p>
          <a:p>
            <a:endParaRPr lang="en-US" dirty="0"/>
          </a:p>
        </p:txBody>
      </p:sp>
      <p:pic>
        <p:nvPicPr>
          <p:cNvPr id="7170" name="Picture 2" descr="Duizendknoop bestrijden | Gemeente De Bilt">
            <a:extLst>
              <a:ext uri="{FF2B5EF4-FFF2-40B4-BE49-F238E27FC236}">
                <a16:creationId xmlns:a16="http://schemas.microsoft.com/office/drawing/2014/main" id="{92792E68-D62C-DBE1-04F3-4DE67413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981199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apanse duizendknoop - Wikipedia">
            <a:extLst>
              <a:ext uri="{FF2B5EF4-FFF2-40B4-BE49-F238E27FC236}">
                <a16:creationId xmlns:a16="http://schemas.microsoft.com/office/drawing/2014/main" id="{C377DA53-6D6C-78F1-86B2-6813B2D9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62274"/>
            <a:ext cx="43815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1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5A915-389D-6B12-7F1C-4ACAE19D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Japanse duizendknoop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AA3AFF-DAA3-52A4-29CF-37111665E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Duizendknoopfamilie (</a:t>
            </a:r>
            <a:r>
              <a:rPr lang="nl-NL" dirty="0" err="1"/>
              <a:t>Polygonaceae</a:t>
            </a:r>
            <a:r>
              <a:rPr lang="nl-NL" dirty="0"/>
              <a:t>)</a:t>
            </a:r>
          </a:p>
          <a:p>
            <a:r>
              <a:rPr lang="nl-NL" dirty="0">
                <a:sym typeface="Wingdings" panose="05000000000000000000" pitchFamily="2" charset="2"/>
              </a:rPr>
              <a:t> zelfde f</a:t>
            </a:r>
            <a:r>
              <a:rPr lang="nl-NL" dirty="0"/>
              <a:t>amilie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rabarber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E83381E-33EC-0C76-3CDD-244086539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6" b="13709"/>
          <a:stretch/>
        </p:blipFill>
        <p:spPr bwMode="auto">
          <a:xfrm>
            <a:off x="3601413" y="3966441"/>
            <a:ext cx="4532937" cy="274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32C2818-9766-2628-1A70-52757722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944" y="1572468"/>
            <a:ext cx="3854056" cy="51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6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D0A89-87F6-4D2B-B986-AC7E0DB3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voorstellen…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5FDF9E-83C9-4DC6-A6D2-7803A2799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Anna van Hofslot</a:t>
            </a:r>
          </a:p>
          <a:p>
            <a:r>
              <a:rPr lang="nl-NL" dirty="0"/>
              <a:t>24 jaar (geboren in Assen, Drenthe)</a:t>
            </a:r>
          </a:p>
          <a:p>
            <a:endParaRPr lang="nl-NL" dirty="0"/>
          </a:p>
          <a:p>
            <a:r>
              <a:rPr lang="en-US" dirty="0"/>
              <a:t>Bachelor </a:t>
            </a:r>
            <a:r>
              <a:rPr lang="en-US" dirty="0" err="1"/>
              <a:t>Biomedische</a:t>
            </a:r>
            <a:r>
              <a:rPr lang="en-US" dirty="0"/>
              <a:t> </a:t>
            </a:r>
            <a:r>
              <a:rPr lang="en-US" dirty="0" err="1"/>
              <a:t>Wetenschappen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Master Biomedical Sciences (ICLON)</a:t>
            </a:r>
          </a:p>
          <a:p>
            <a:r>
              <a:rPr lang="en-US" dirty="0">
                <a:sym typeface="Wingdings" panose="05000000000000000000" pitchFamily="2" charset="2"/>
              </a:rPr>
              <a:t>Universiteit Leiden (LUMC)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Hobby’s: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bakken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koken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- scuba </a:t>
            </a:r>
            <a:r>
              <a:rPr lang="en-US" dirty="0" err="1">
                <a:sym typeface="Wingdings" panose="05000000000000000000" pitchFamily="2" charset="2"/>
              </a:rPr>
              <a:t>duiken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waterpolo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zwemmen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- Netflix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wildplukken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2050" name="Picture 2" descr="Afbeeldingsresultaat voor scuba duiken">
            <a:extLst>
              <a:ext uri="{FF2B5EF4-FFF2-40B4-BE49-F238E27FC236}">
                <a16:creationId xmlns:a16="http://schemas.microsoft.com/office/drawing/2014/main" id="{CBBFC71F-7A4E-4FB3-83D4-B76177F45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3"/>
          <a:stretch/>
        </p:blipFill>
        <p:spPr bwMode="auto">
          <a:xfrm>
            <a:off x="7629617" y="4154750"/>
            <a:ext cx="2437568" cy="21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baking cake">
            <a:extLst>
              <a:ext uri="{FF2B5EF4-FFF2-40B4-BE49-F238E27FC236}">
                <a16:creationId xmlns:a16="http://schemas.microsoft.com/office/drawing/2014/main" id="{C3EE1E30-471C-45DC-A8A4-C4FBD73AA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3134" r="8549" b="2616"/>
          <a:stretch/>
        </p:blipFill>
        <p:spPr bwMode="auto">
          <a:xfrm>
            <a:off x="5314549" y="4332303"/>
            <a:ext cx="2206749" cy="197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waterpolo icon">
            <a:extLst>
              <a:ext uri="{FF2B5EF4-FFF2-40B4-BE49-F238E27FC236}">
                <a16:creationId xmlns:a16="http://schemas.microsoft.com/office/drawing/2014/main" id="{72590BDF-1E32-4230-9271-A6B9D208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504" y="4243526"/>
            <a:ext cx="1960351" cy="19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003C0F3-7203-4A56-8313-DFAA036D7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593" y="216140"/>
            <a:ext cx="2237802" cy="282849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2F63B0C-6734-47E4-B387-B783F51CDBA3}"/>
              </a:ext>
            </a:extLst>
          </p:cNvPr>
          <p:cNvSpPr txBox="1"/>
          <p:nvPr/>
        </p:nvSpPr>
        <p:spPr>
          <a:xfrm>
            <a:off x="10175504" y="298643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dirty="0" err="1">
                <a:latin typeface="Cooper Black" panose="0208090404030B020404" pitchFamily="18" charset="0"/>
              </a:rPr>
              <a:t>Bubble</a:t>
            </a:r>
            <a:endParaRPr lang="en-US" sz="2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D8F4A-E729-168D-6D97-552D4D63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doen?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27FA1E-88A8-1D5E-C210-BBFD183BA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Wildplukken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hobby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Wildplukken</a:t>
            </a:r>
            <a:r>
              <a:rPr lang="en-US" dirty="0"/>
              <a:t> in de </a:t>
            </a:r>
            <a:r>
              <a:rPr lang="en-US" dirty="0" err="1"/>
              <a:t>herfst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Rondje</a:t>
            </a:r>
            <a:r>
              <a:rPr lang="en-US" dirty="0"/>
              <a:t> </a:t>
            </a:r>
            <a:r>
              <a:rPr lang="en-US" dirty="0" err="1"/>
              <a:t>lopen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Oogst</a:t>
            </a:r>
            <a:r>
              <a:rPr lang="en-US" dirty="0"/>
              <a:t>/</a:t>
            </a:r>
            <a:r>
              <a:rPr lang="en-US" dirty="0" err="1"/>
              <a:t>gevonden</a:t>
            </a:r>
            <a:r>
              <a:rPr lang="en-US" dirty="0"/>
              <a:t> </a:t>
            </a:r>
            <a:r>
              <a:rPr lang="en-US" dirty="0" err="1"/>
              <a:t>plantjes</a:t>
            </a:r>
            <a:r>
              <a:rPr lang="en-US" dirty="0"/>
              <a:t> </a:t>
            </a:r>
            <a:r>
              <a:rPr lang="en-US" dirty="0" err="1"/>
              <a:t>bespreken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Simpele</a:t>
            </a:r>
            <a:r>
              <a:rPr lang="en-US" dirty="0"/>
              <a:t> </a:t>
            </a:r>
            <a:r>
              <a:rPr lang="en-US" dirty="0" err="1"/>
              <a:t>wildpluk</a:t>
            </a:r>
            <a:r>
              <a:rPr lang="en-US" dirty="0"/>
              <a:t> </a:t>
            </a:r>
            <a:r>
              <a:rPr lang="en-US" dirty="0" err="1"/>
              <a:t>recepten</a:t>
            </a:r>
            <a:endParaRPr lang="en-US" dirty="0"/>
          </a:p>
        </p:txBody>
      </p:sp>
      <p:pic>
        <p:nvPicPr>
          <p:cNvPr id="1026" name="Picture 2" descr="Watercolour illustration foraging basket of wild foods by Amanda Dilworth  on Dribbble">
            <a:extLst>
              <a:ext uri="{FF2B5EF4-FFF2-40B4-BE49-F238E27FC236}">
                <a16:creationId xmlns:a16="http://schemas.microsoft.com/office/drawing/2014/main" id="{077705C2-9A35-3503-A5E0-D7940BB7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83" b="91500" l="10000" r="90000">
                        <a14:foregroundMark x1="39125" y1="88667" x2="61313" y2="90583"/>
                        <a14:foregroundMark x1="39125" y1="90583" x2="51625" y2="91500"/>
                        <a14:foregroundMark x1="51625" y1="91500" x2="39875" y2="90917"/>
                        <a14:foregroundMark x1="39125" y1="11667" x2="39625" y2="11000"/>
                        <a14:foregroundMark x1="39875" y1="10750" x2="39125" y2="9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4181"/>
            <a:ext cx="4352925" cy="32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4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AA7D6-E6BF-941E-F0E0-3AB4A499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Wildplukken en ik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EA0EB1-B611-B14A-3D26-22B5DF26B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en-US" dirty="0"/>
              <a:t>Corona hobby</a:t>
            </a:r>
          </a:p>
          <a:p>
            <a:endParaRPr lang="en-US" dirty="0"/>
          </a:p>
          <a:p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ervaring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Elderflower = </a:t>
            </a:r>
            <a:r>
              <a:rPr lang="en-US" dirty="0" err="1"/>
              <a:t>vlierbloesem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91EF874-C6B1-8DDB-E3A4-064AF87FF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6" b="91584" l="10000" r="90000">
                        <a14:foregroundMark x1="49915" y1="8898" x2="37333" y2="10066"/>
                        <a14:foregroundMark x1="37333" y1="10066" x2="58000" y2="17162"/>
                        <a14:foregroundMark x1="58000" y1="17162" x2="63500" y2="10396"/>
                        <a14:foregroundMark x1="63500" y1="10396" x2="60457" y2="8258"/>
                        <a14:foregroundMark x1="50279" y1="7531" x2="47426" y2="7308"/>
                        <a14:foregroundMark x1="39705" y1="8553" x2="40833" y2="8911"/>
                        <a14:foregroundMark x1="40833" y1="8911" x2="42667" y2="8746"/>
                        <a14:foregroundMark x1="35500" y1="84983" x2="42333" y2="89934"/>
                        <a14:foregroundMark x1="42333" y1="89934" x2="58167" y2="91254"/>
                        <a14:foregroundMark x1="58167" y1="91254" x2="70387" y2="87544"/>
                        <a14:foregroundMark x1="70282" y1="87391" x2="35167" y2="81188"/>
                        <a14:foregroundMark x1="35167" y1="81188" x2="32167" y2="85479"/>
                        <a14:foregroundMark x1="42333" y1="7591" x2="31667" y2="7921"/>
                        <a14:foregroundMark x1="60667" y1="8251" x2="52167" y2="8251"/>
                        <a14:foregroundMark x1="40000" y1="91584" x2="38667" y2="91584"/>
                        <a14:backgroundMark x1="31167" y1="4620" x2="32170" y2="4904"/>
                        <a14:backgroundMark x1="41021" y1="5591" x2="48333" y2="5941"/>
                        <a14:backgroundMark x1="59431" y1="6329" x2="61667" y2="6436"/>
                        <a14:backgroundMark x1="72500" y1="87789" x2="70667" y2="87954"/>
                        <a14:backgroundMark x1="71333" y1="87459" x2="70167" y2="87459"/>
                        <a14:backgroundMark x1="69833" y1="88944" x2="70167" y2="8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1737360"/>
            <a:ext cx="4562475" cy="46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87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CD3DD-B6B7-B3EC-ADBA-1FBCF1F4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Kruidvlier vs. vlier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64EE0E-F9CD-DCA1-1F95-3DD18C65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FC84BD-4D8C-9DC1-364D-042E8C96C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2733675"/>
            <a:ext cx="6096000" cy="3429000"/>
          </a:xfrm>
          <a:prstGeom prst="rect">
            <a:avLst/>
          </a:prstGeom>
        </p:spPr>
      </p:pic>
      <p:pic>
        <p:nvPicPr>
          <p:cNvPr id="13314" name="Picture 2" descr="Sambucus Nigra - Gewone vlier;europese vlier;Zwarte vlier 50-60 cm pot |  bol.com">
            <a:extLst>
              <a:ext uri="{FF2B5EF4-FFF2-40B4-BE49-F238E27FC236}">
                <a16:creationId xmlns:a16="http://schemas.microsoft.com/office/drawing/2014/main" id="{2DE20D2E-37FF-9D04-B4FF-EAAB7CF1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10" y="923925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06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AH Biologisch Vlierbloesem siroop bestellen | ah.nl">
            <a:extLst>
              <a:ext uri="{FF2B5EF4-FFF2-40B4-BE49-F238E27FC236}">
                <a16:creationId xmlns:a16="http://schemas.microsoft.com/office/drawing/2014/main" id="{92AF6E3C-4BCC-8861-11ED-1E2E43B7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34" y="3725394"/>
            <a:ext cx="2306683" cy="23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lierbloesemsiroop - Koken met Karin">
            <a:extLst>
              <a:ext uri="{FF2B5EF4-FFF2-40B4-BE49-F238E27FC236}">
                <a16:creationId xmlns:a16="http://schemas.microsoft.com/office/drawing/2014/main" id="{C86364A9-6D88-136D-4AFF-FD4F334E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14" y="1845734"/>
            <a:ext cx="3820886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8BBEB4-D588-0171-172C-ED8EDB01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Vlierbloesemsiroop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7AB591-A180-C3A8-7D45-CA2863A7A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en-US" dirty="0" err="1"/>
              <a:t>Schermen</a:t>
            </a:r>
            <a:r>
              <a:rPr lang="en-US" dirty="0"/>
              <a:t> </a:t>
            </a:r>
            <a:r>
              <a:rPr lang="en-US" dirty="0" err="1"/>
              <a:t>plukken</a:t>
            </a:r>
            <a:endParaRPr lang="en-US" dirty="0"/>
          </a:p>
          <a:p>
            <a:r>
              <a:rPr lang="en-US" dirty="0"/>
              <a:t>24 </a:t>
            </a:r>
            <a:r>
              <a:rPr lang="en-US" dirty="0" err="1"/>
              <a:t>uur</a:t>
            </a:r>
            <a:r>
              <a:rPr lang="en-US" dirty="0"/>
              <a:t> </a:t>
            </a:r>
            <a:r>
              <a:rPr lang="en-US" dirty="0" err="1"/>
              <a:t>weken</a:t>
            </a:r>
            <a:r>
              <a:rPr lang="en-US" dirty="0"/>
              <a:t> in water, met </a:t>
            </a:r>
            <a:r>
              <a:rPr lang="en-US" dirty="0" err="1"/>
              <a:t>citroen</a:t>
            </a:r>
            <a:endParaRPr lang="en-US" dirty="0"/>
          </a:p>
          <a:p>
            <a:r>
              <a:rPr lang="en-US" dirty="0" err="1"/>
              <a:t>Inkoken</a:t>
            </a:r>
            <a:r>
              <a:rPr lang="en-US" dirty="0"/>
              <a:t> met </a:t>
            </a:r>
            <a:r>
              <a:rPr lang="en-US" dirty="0" err="1"/>
              <a:t>suiker</a:t>
            </a:r>
            <a:endParaRPr lang="en-US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82A1C712-8AB7-715B-3E4E-D752B06BB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0"/>
          <a:stretch/>
        </p:blipFill>
        <p:spPr bwMode="auto">
          <a:xfrm>
            <a:off x="9190683" y="828439"/>
            <a:ext cx="2875587" cy="53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213860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Terugblik</Template>
  <TotalTime>659</TotalTime>
  <Words>448</Words>
  <Application>Microsoft Office PowerPoint</Application>
  <PresentationFormat>Breedbeeld</PresentationFormat>
  <Paragraphs>168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Cooper Black</vt:lpstr>
      <vt:lpstr>Terugblik</vt:lpstr>
      <vt:lpstr>PowerPoint-presentatie</vt:lpstr>
      <vt:lpstr>PowerPoint-presentatie</vt:lpstr>
      <vt:lpstr>Japanse duizendknoop</vt:lpstr>
      <vt:lpstr>Japanse duizendknoop</vt:lpstr>
      <vt:lpstr>Even voorstellen…</vt:lpstr>
      <vt:lpstr>Wat gaan we doen?</vt:lpstr>
      <vt:lpstr>Wildplukken en ik</vt:lpstr>
      <vt:lpstr>Kruidvlier vs. vlier</vt:lpstr>
      <vt:lpstr>Vlierbloesemsiroop</vt:lpstr>
      <vt:lpstr>Vlierbessen</vt:lpstr>
      <vt:lpstr>PowerPoint-presentatie</vt:lpstr>
      <vt:lpstr>Wildpluk tips</vt:lpstr>
      <vt:lpstr>ObsIdentify</vt:lpstr>
      <vt:lpstr>Natuurbehoud</vt:lpstr>
      <vt:lpstr>Wildplukken in de herfst</vt:lpstr>
      <vt:lpstr>Herfstoogst</vt:lpstr>
      <vt:lpstr>Herfstoogst</vt:lpstr>
      <vt:lpstr>Paddenstoelen</vt:lpstr>
      <vt:lpstr>Giftig!</vt:lpstr>
      <vt:lpstr>Rondje lopen</vt:lpstr>
      <vt:lpstr>PowerPoint-presentatie</vt:lpstr>
      <vt:lpstr>Simpele wildpluk recepten</vt:lpstr>
      <vt:lpstr>Zijn er nog 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Wildplukken voor Dummies</dc:title>
  <dc:creator>Anna van Hofslot</dc:creator>
  <cp:lastModifiedBy>Anna van Hofslot</cp:lastModifiedBy>
  <cp:revision>65</cp:revision>
  <dcterms:created xsi:type="dcterms:W3CDTF">2022-11-07T12:13:35Z</dcterms:created>
  <dcterms:modified xsi:type="dcterms:W3CDTF">2022-11-12T11:15:52Z</dcterms:modified>
</cp:coreProperties>
</file>