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718" r:id="rId5"/>
    <p:sldMasterId id="2147483730" r:id="rId6"/>
    <p:sldMasterId id="2147483742" r:id="rId7"/>
  </p:sldMasterIdLst>
  <p:notesMasterIdLst>
    <p:notesMasterId r:id="rId55"/>
  </p:notesMasterIdLst>
  <p:sldIdLst>
    <p:sldId id="298" r:id="rId8"/>
    <p:sldId id="299" r:id="rId9"/>
    <p:sldId id="300" r:id="rId10"/>
    <p:sldId id="301" r:id="rId11"/>
    <p:sldId id="302" r:id="rId12"/>
    <p:sldId id="304" r:id="rId13"/>
    <p:sldId id="305" r:id="rId14"/>
    <p:sldId id="306" r:id="rId15"/>
    <p:sldId id="296" r:id="rId16"/>
    <p:sldId id="262" r:id="rId17"/>
    <p:sldId id="293" r:id="rId18"/>
    <p:sldId id="332" r:id="rId19"/>
    <p:sldId id="333" r:id="rId20"/>
    <p:sldId id="334" r:id="rId21"/>
    <p:sldId id="268" r:id="rId22"/>
    <p:sldId id="258" r:id="rId23"/>
    <p:sldId id="257" r:id="rId24"/>
    <p:sldId id="256" r:id="rId25"/>
    <p:sldId id="295" r:id="rId26"/>
    <p:sldId id="259" r:id="rId27"/>
    <p:sldId id="280" r:id="rId28"/>
    <p:sldId id="272" r:id="rId29"/>
    <p:sldId id="294" r:id="rId30"/>
    <p:sldId id="273" r:id="rId31"/>
    <p:sldId id="274" r:id="rId32"/>
    <p:sldId id="275" r:id="rId33"/>
    <p:sldId id="276" r:id="rId34"/>
    <p:sldId id="291" r:id="rId35"/>
    <p:sldId id="292" r:id="rId36"/>
    <p:sldId id="286" r:id="rId37"/>
    <p:sldId id="265" r:id="rId38"/>
    <p:sldId id="266" r:id="rId39"/>
    <p:sldId id="313" r:id="rId40"/>
    <p:sldId id="314" r:id="rId41"/>
    <p:sldId id="315" r:id="rId42"/>
    <p:sldId id="316" r:id="rId43"/>
    <p:sldId id="324" r:id="rId44"/>
    <p:sldId id="335" r:id="rId45"/>
    <p:sldId id="336" r:id="rId46"/>
    <p:sldId id="337" r:id="rId47"/>
    <p:sldId id="338" r:id="rId48"/>
    <p:sldId id="339" r:id="rId49"/>
    <p:sldId id="341" r:id="rId50"/>
    <p:sldId id="323" r:id="rId51"/>
    <p:sldId id="330" r:id="rId52"/>
    <p:sldId id="331" r:id="rId53"/>
    <p:sldId id="31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92DF4-96FC-4DC7-9DAE-E93FB554F42B}" type="datetimeFigureOut">
              <a:rPr lang="en-US" smtClean="0"/>
              <a:t>2/24/2015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ED67D-6442-4395-99AC-51F4D8E6CECB}" type="slidenum">
              <a:rPr lang="en-US" smtClean="0"/>
              <a:t>‹nr.›</a:t>
            </a:fld>
            <a:endParaRPr lang="en-US"/>
          </a:p>
        </p:txBody>
      </p:sp>
    </p:spTree>
    <p:extLst>
      <p:ext uri="{BB962C8B-B14F-4D97-AF65-F5344CB8AC3E}">
        <p14:creationId xmlns:p14="http://schemas.microsoft.com/office/powerpoint/2010/main" val="303812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7763" y="687388"/>
            <a:ext cx="4567237" cy="3427412"/>
          </a:xfrm>
        </p:spPr>
      </p:sp>
      <p:sp>
        <p:nvSpPr>
          <p:cNvPr id="37891" name="Rectangle 3"/>
          <p:cNvSpPr>
            <a:spLocks noGrp="1" noChangeArrowheads="1"/>
          </p:cNvSpPr>
          <p:nvPr>
            <p:ph type="body" idx="1"/>
          </p:nvPr>
        </p:nvSpPr>
        <p:spPr>
          <a:xfrm>
            <a:off x="683559" y="4342534"/>
            <a:ext cx="5490882" cy="411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7388"/>
            <a:ext cx="4572000" cy="3430587"/>
          </a:xfrm>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p:spPr>
        <p:txBody>
          <a:bodyPr/>
          <a:lstStyle/>
          <a:p>
            <a:endParaRPr lang="nl-NL" smtClean="0">
              <a:latin typeface="Arial" pitchFamily="34" charset="0"/>
              <a:ea typeface="MS PGothic" pitchFamily="34" charset="-128"/>
            </a:endParaRPr>
          </a:p>
        </p:txBody>
      </p:sp>
      <p:sp>
        <p:nvSpPr>
          <p:cNvPr id="46084" name="Tijdelijke aanduiding voor dianummer 3"/>
          <p:cNvSpPr>
            <a:spLocks noGrp="1"/>
          </p:cNvSpPr>
          <p:nvPr>
            <p:ph type="sldNum" sz="quarter" idx="5"/>
          </p:nvPr>
        </p:nvSpPr>
        <p:spPr>
          <a:noFill/>
        </p:spPr>
        <p:txBody>
          <a:bodyPr/>
          <a:lstStyle/>
          <a:p>
            <a:fld id="{2EE3D1F6-C511-4CE6-AE7B-BE4A7E6D7493}" type="slidenum">
              <a:rPr lang="nl-NL" smtClean="0">
                <a:solidFill>
                  <a:prstClr val="black"/>
                </a:solidFill>
                <a:latin typeface="Arial" pitchFamily="34" charset="0"/>
                <a:ea typeface="MS PGothic" pitchFamily="34" charset="-128"/>
              </a:rPr>
              <a:pPr/>
              <a:t>40</a:t>
            </a:fld>
            <a:endParaRPr lang="nl-NL" smtClean="0">
              <a:solidFill>
                <a:prstClr val="black"/>
              </a:solidFill>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8FD69B-8A8C-42B3-B811-3BE9430122CF}"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196257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FD69B-8A8C-42B3-B811-3BE9430122CF}"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204331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FD69B-8A8C-42B3-B811-3BE9430122CF}"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148206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29984"/>
            <a:ext cx="7773120" cy="1470394"/>
          </a:xfrm>
        </p:spPr>
        <p:txBody>
          <a:bodyPr/>
          <a:lstStyle/>
          <a:p>
            <a:r>
              <a:rPr lang="nl-NL" smtClean="0"/>
              <a:t>Klik om de stijl te bewerken</a:t>
            </a:r>
            <a:endParaRPr lang="nl-NL"/>
          </a:p>
        </p:txBody>
      </p:sp>
      <p:sp>
        <p:nvSpPr>
          <p:cNvPr id="3" name="Ondertitel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795856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66753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880" y="4406863"/>
            <a:ext cx="7771680" cy="1362383"/>
          </a:xfrm>
        </p:spPr>
        <p:txBody>
          <a:bodyPr anchor="t"/>
          <a:lstStyle>
            <a:lvl1pPr algn="l">
              <a:defRPr sz="36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nl-NL" smtClean="0"/>
              <a:t>Klik om de modelstijlen te bewerken</a:t>
            </a:r>
          </a:p>
        </p:txBody>
      </p:sp>
    </p:spTree>
    <p:extLst>
      <p:ext uri="{BB962C8B-B14F-4D97-AF65-F5344CB8AC3E}">
        <p14:creationId xmlns:p14="http://schemas.microsoft.com/office/powerpoint/2010/main" val="2417608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7243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921" y="275070"/>
            <a:ext cx="8229600" cy="1142039"/>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nl-NL" smtClean="0"/>
              <a:t>Klik om de modelstijlen te bewerken</a:t>
            </a:r>
          </a:p>
        </p:txBody>
      </p:sp>
      <p:sp>
        <p:nvSpPr>
          <p:cNvPr id="4" name="Tijdelijke aanduiding voor inhoud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976756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111742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765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920" y="273629"/>
            <a:ext cx="3008160" cy="1160762"/>
          </a:xfrm>
        </p:spPr>
        <p:txBody>
          <a:bodyPr anchor="b"/>
          <a:lstStyle>
            <a:lvl1pPr algn="l">
              <a:defRPr sz="1800" b="1"/>
            </a:lvl1pPr>
          </a:lstStyle>
          <a:p>
            <a:r>
              <a:rPr lang="nl-NL" smtClean="0"/>
              <a:t>Klik om de stijl te bewerken</a:t>
            </a:r>
            <a:endParaRPr lang="nl-NL"/>
          </a:p>
        </p:txBody>
      </p:sp>
      <p:sp>
        <p:nvSpPr>
          <p:cNvPr id="3" name="Tijdelijke aanduiding voor inhoud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nl-NL" smtClean="0"/>
              <a:t>Klik om de modelstijlen te bewerken</a:t>
            </a:r>
          </a:p>
        </p:txBody>
      </p:sp>
    </p:spTree>
    <p:extLst>
      <p:ext uri="{BB962C8B-B14F-4D97-AF65-F5344CB8AC3E}">
        <p14:creationId xmlns:p14="http://schemas.microsoft.com/office/powerpoint/2010/main" val="281844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FD69B-8A8C-42B3-B811-3BE9430122CF}"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2841497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01" y="4800025"/>
            <a:ext cx="5486400" cy="567420"/>
          </a:xfrm>
        </p:spPr>
        <p:txBody>
          <a:bodyPr anchor="b"/>
          <a:lstStyle>
            <a:lvl1pPr algn="l">
              <a:defRPr sz="18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nl-NL" noProof="0" smtClean="0"/>
          </a:p>
        </p:txBody>
      </p:sp>
      <p:sp>
        <p:nvSpPr>
          <p:cNvPr id="4" name="Tijdelijke aanduiding voor tekst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nl-NL" smtClean="0"/>
              <a:t>Klik om de modelstijlen te bewerken</a:t>
            </a:r>
          </a:p>
        </p:txBody>
      </p:sp>
    </p:spTree>
    <p:extLst>
      <p:ext uri="{BB962C8B-B14F-4D97-AF65-F5344CB8AC3E}">
        <p14:creationId xmlns:p14="http://schemas.microsoft.com/office/powerpoint/2010/main" val="150561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81418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26081" y="568860"/>
            <a:ext cx="1951200" cy="565691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71040" y="568860"/>
            <a:ext cx="5716800" cy="565691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27107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Obj">
  <p:cSld name="Titel, 2 inhoudselementen en inhoud">
    <p:spTree>
      <p:nvGrpSpPr>
        <p:cNvPr id="1" name=""/>
        <p:cNvGrpSpPr/>
        <p:nvPr/>
      </p:nvGrpSpPr>
      <p:grpSpPr>
        <a:xfrm>
          <a:off x="0" y="0"/>
          <a:ext cx="0" cy="0"/>
          <a:chOff x="0" y="0"/>
          <a:chExt cx="0" cy="0"/>
        </a:xfrm>
      </p:grpSpPr>
      <p:sp>
        <p:nvSpPr>
          <p:cNvPr id="2" name="Titel 1"/>
          <p:cNvSpPr>
            <a:spLocks noGrp="1"/>
          </p:cNvSpPr>
          <p:nvPr>
            <p:ph type="title"/>
          </p:nvPr>
        </p:nvSpPr>
        <p:spPr>
          <a:xfrm>
            <a:off x="1371601" y="476250"/>
            <a:ext cx="7772400" cy="1143000"/>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1371600" y="1981200"/>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1371600" y="4114800"/>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half" idx="3"/>
          </p:nvPr>
        </p:nvSpPr>
        <p:spPr>
          <a:xfrm>
            <a:off x="53340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ianummer 5"/>
          <p:cNvSpPr>
            <a:spLocks noGrp="1"/>
          </p:cNvSpPr>
          <p:nvPr>
            <p:ph type="sldNum" sz="quarter" idx="10"/>
          </p:nvPr>
        </p:nvSpPr>
        <p:spPr>
          <a:xfrm>
            <a:off x="7668000" y="6165288"/>
            <a:ext cx="1330560" cy="457968"/>
          </a:xfrm>
          <a:prstGeom prst="rect">
            <a:avLst/>
          </a:prstGeom>
        </p:spPr>
        <p:txBody>
          <a:bodyPr lIns="91430" tIns="45715" rIns="91430" bIns="45715"/>
          <a:lstStyle>
            <a:lvl1pPr>
              <a:buFont typeface="Wingdings" charset="2"/>
              <a:buNone/>
              <a:defRPr/>
            </a:lvl1pPr>
          </a:lstStyle>
          <a:p>
            <a:pPr defTabSz="414726" fontAlgn="base" hangingPunct="0">
              <a:lnSpc>
                <a:spcPct val="93000"/>
              </a:lnSpc>
              <a:spcBef>
                <a:spcPct val="0"/>
              </a:spcBef>
              <a:spcAft>
                <a:spcPct val="0"/>
              </a:spcAft>
              <a:buClr>
                <a:srgbClr val="000000"/>
              </a:buClr>
              <a:buSzPct val="45000"/>
              <a:defRPr/>
            </a:pPr>
            <a:r>
              <a:rPr lang="en-US" sz="2200">
                <a:solidFill>
                  <a:srgbClr val="000000"/>
                </a:solidFill>
                <a:ea typeface="ＭＳ Ｐゴシック" pitchFamily="34" charset="-128"/>
              </a:rPr>
              <a:t>Slide </a:t>
            </a:r>
            <a:fld id="{78A0D51E-765D-4E85-9E58-4E004233F1B3}" type="slidenum">
              <a:rPr lang="en-US" sz="2200">
                <a:solidFill>
                  <a:srgbClr val="000000"/>
                </a:solidFill>
                <a:ea typeface="ＭＳ Ｐゴシック" pitchFamily="34" charset="-128"/>
              </a:rPr>
              <a:pPr defTabSz="414726" fontAlgn="base" hangingPunct="0">
                <a:lnSpc>
                  <a:spcPct val="93000"/>
                </a:lnSpc>
                <a:spcBef>
                  <a:spcPct val="0"/>
                </a:spcBef>
                <a:spcAft>
                  <a:spcPct val="0"/>
                </a:spcAft>
                <a:buClr>
                  <a:srgbClr val="000000"/>
                </a:buClr>
                <a:buSzPct val="45000"/>
                <a:defRPr/>
              </a:pPr>
              <a:t>‹nr.›</a:t>
            </a:fld>
            <a:endParaRPr lang="en-US" sz="2200">
              <a:solidFill>
                <a:srgbClr val="000000"/>
              </a:solidFill>
              <a:ea typeface="ＭＳ Ｐゴシック" pitchFamily="34" charset="-128"/>
            </a:endParaRPr>
          </a:p>
        </p:txBody>
      </p:sp>
    </p:spTree>
    <p:extLst>
      <p:ext uri="{BB962C8B-B14F-4D97-AF65-F5344CB8AC3E}">
        <p14:creationId xmlns:p14="http://schemas.microsoft.com/office/powerpoint/2010/main" val="382736622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600201"/>
            <a:ext cx="8229600" cy="4525963"/>
          </a:xfrm>
        </p:spPr>
        <p:txBody>
          <a:bodyPr/>
          <a:lstStyle/>
          <a:p>
            <a:pPr lvl="0"/>
            <a:endParaRPr lang="nl-NL" noProof="0" smtClean="0"/>
          </a:p>
        </p:txBody>
      </p:sp>
      <p:sp>
        <p:nvSpPr>
          <p:cNvPr id="4" name="Tijdelijke aanduiding voor datum 3"/>
          <p:cNvSpPr>
            <a:spLocks noGrp="1"/>
          </p:cNvSpPr>
          <p:nvPr>
            <p:ph type="dt" sz="half" idx="10"/>
          </p:nvPr>
        </p:nvSpPr>
        <p:spPr>
          <a:xfrm>
            <a:off x="456481" y="6245937"/>
            <a:ext cx="2134080" cy="475250"/>
          </a:xfrm>
          <a:prstGeom prst="rect">
            <a:avLst/>
          </a:prstGeom>
        </p:spPr>
        <p:txBody>
          <a:bodyPr lIns="91430" tIns="45715" rIns="91430" bIns="45715"/>
          <a:lstStyle>
            <a:lvl1pPr>
              <a:buFont typeface="Wingdings" charset="2"/>
              <a:buNone/>
              <a:defRPr/>
            </a:lvl1pPr>
          </a:lstStyle>
          <a:p>
            <a:pPr defTabSz="414726" fontAlgn="base" hangingPunct="0">
              <a:lnSpc>
                <a:spcPct val="93000"/>
              </a:lnSpc>
              <a:spcBef>
                <a:spcPct val="0"/>
              </a:spcBef>
              <a:spcAft>
                <a:spcPct val="0"/>
              </a:spcAft>
              <a:buClr>
                <a:srgbClr val="000000"/>
              </a:buClr>
              <a:buSzPct val="45000"/>
              <a:defRPr/>
            </a:pPr>
            <a:endParaRPr lang="fr-FR" sz="2200">
              <a:solidFill>
                <a:srgbClr val="000000"/>
              </a:solidFill>
              <a:ea typeface="ＭＳ Ｐゴシック" pitchFamily="34" charset="-128"/>
            </a:endParaRPr>
          </a:p>
        </p:txBody>
      </p:sp>
      <p:sp>
        <p:nvSpPr>
          <p:cNvPr id="5" name="Tijdelijke aanduiding voor voettekst 4"/>
          <p:cNvSpPr>
            <a:spLocks noGrp="1"/>
          </p:cNvSpPr>
          <p:nvPr>
            <p:ph type="ftr" sz="quarter" idx="11"/>
          </p:nvPr>
        </p:nvSpPr>
        <p:spPr>
          <a:xfrm>
            <a:off x="3124800" y="6245937"/>
            <a:ext cx="2894400" cy="475250"/>
          </a:xfrm>
          <a:prstGeom prst="rect">
            <a:avLst/>
          </a:prstGeom>
        </p:spPr>
        <p:txBody>
          <a:bodyPr lIns="91430" tIns="45715" rIns="91430" bIns="45715"/>
          <a:lstStyle>
            <a:lvl1pPr>
              <a:buFont typeface="Wingdings" charset="2"/>
              <a:buNone/>
              <a:defRPr/>
            </a:lvl1pPr>
          </a:lstStyle>
          <a:p>
            <a:pPr defTabSz="414726" fontAlgn="base" hangingPunct="0">
              <a:lnSpc>
                <a:spcPct val="93000"/>
              </a:lnSpc>
              <a:spcBef>
                <a:spcPct val="0"/>
              </a:spcBef>
              <a:spcAft>
                <a:spcPct val="0"/>
              </a:spcAft>
              <a:buClr>
                <a:srgbClr val="000000"/>
              </a:buClr>
              <a:buSzPct val="45000"/>
              <a:defRPr/>
            </a:pPr>
            <a:endParaRPr lang="fr-FR" sz="2200">
              <a:solidFill>
                <a:srgbClr val="000000"/>
              </a:solidFill>
              <a:ea typeface="ＭＳ Ｐゴシック" pitchFamily="34" charset="-128"/>
            </a:endParaRPr>
          </a:p>
        </p:txBody>
      </p:sp>
      <p:sp>
        <p:nvSpPr>
          <p:cNvPr id="6" name="Tijdelijke aanduiding voor dianummer 5"/>
          <p:cNvSpPr>
            <a:spLocks noGrp="1"/>
          </p:cNvSpPr>
          <p:nvPr>
            <p:ph type="sldNum" sz="quarter" idx="12"/>
          </p:nvPr>
        </p:nvSpPr>
        <p:spPr>
          <a:xfrm>
            <a:off x="6553441" y="6245937"/>
            <a:ext cx="2134080" cy="475250"/>
          </a:xfrm>
          <a:prstGeom prst="rect">
            <a:avLst/>
          </a:prstGeom>
        </p:spPr>
        <p:txBody>
          <a:bodyPr lIns="91430" tIns="45715" rIns="91430" bIns="45715"/>
          <a:lstStyle>
            <a:lvl1pPr>
              <a:buFont typeface="Wingdings" charset="2"/>
              <a:buNone/>
              <a:defRPr/>
            </a:lvl1pPr>
          </a:lstStyle>
          <a:p>
            <a:pPr defTabSz="414726" fontAlgn="base" hangingPunct="0">
              <a:lnSpc>
                <a:spcPct val="93000"/>
              </a:lnSpc>
              <a:spcBef>
                <a:spcPct val="0"/>
              </a:spcBef>
              <a:spcAft>
                <a:spcPct val="0"/>
              </a:spcAft>
              <a:buClr>
                <a:srgbClr val="000000"/>
              </a:buClr>
              <a:buSzPct val="45000"/>
              <a:defRPr/>
            </a:pPr>
            <a:fld id="{7CC4CB94-CB60-4351-989D-AA832490F9F9}" type="slidenum">
              <a:rPr lang="fr-FR" sz="2200">
                <a:solidFill>
                  <a:srgbClr val="000000"/>
                </a:solidFill>
                <a:ea typeface="ＭＳ Ｐゴシック" pitchFamily="34" charset="-128"/>
              </a:rPr>
              <a:pPr defTabSz="414726" fontAlgn="base" hangingPunct="0">
                <a:lnSpc>
                  <a:spcPct val="93000"/>
                </a:lnSpc>
                <a:spcBef>
                  <a:spcPct val="0"/>
                </a:spcBef>
                <a:spcAft>
                  <a:spcPct val="0"/>
                </a:spcAft>
                <a:buClr>
                  <a:srgbClr val="000000"/>
                </a:buClr>
                <a:buSzPct val="45000"/>
                <a:defRPr/>
              </a:pPr>
              <a:t>‹nr.›</a:t>
            </a:fld>
            <a:endParaRPr lang="fr-FR" sz="2200">
              <a:solidFill>
                <a:srgbClr val="000000"/>
              </a:solidFill>
              <a:ea typeface="ＭＳ Ｐゴシック" pitchFamily="34" charset="-128"/>
            </a:endParaRPr>
          </a:p>
        </p:txBody>
      </p:sp>
    </p:spTree>
    <p:extLst>
      <p:ext uri="{BB962C8B-B14F-4D97-AF65-F5344CB8AC3E}">
        <p14:creationId xmlns:p14="http://schemas.microsoft.com/office/powerpoint/2010/main" val="3654309515"/>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03336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75535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64980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05975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3994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FD69B-8A8C-42B3-B811-3BE9430122CF}"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38732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31367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93642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76032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32185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19261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49298A3-0F67-4BEA-9DA8-7BE0801A4D8A}"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7AE71-A47A-47D2-9FFD-F013845F2D6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24430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3AD7570-6070-44E4-BEB9-949952235EDC}" type="datetime1">
              <a:rPr lang="nl-NL" smtClean="0">
                <a:solidFill>
                  <a:srgbClr val="000000"/>
                </a:solidFill>
              </a:rPr>
              <a:pPr/>
              <a:t>24-2-2015</a:t>
            </a:fld>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6" name="Rectangle 6"/>
          <p:cNvSpPr>
            <a:spLocks noGrp="1" noChangeArrowheads="1"/>
          </p:cNvSpPr>
          <p:nvPr>
            <p:ph type="sldNum" sz="quarter" idx="12"/>
          </p:nvPr>
        </p:nvSpPr>
        <p:spPr>
          <a:ln/>
        </p:spPr>
        <p:txBody>
          <a:bodyPr/>
          <a:lstStyle>
            <a:lvl1pPr>
              <a:defRPr/>
            </a:lvl1pPr>
          </a:lstStyle>
          <a:p>
            <a:pPr>
              <a:defRPr/>
            </a:pPr>
            <a:fld id="{813A235A-3B73-450A-8775-12E0102C86D9}"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3978930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A9C624E-AA92-4542-A7AD-C780A2DED1F8}" type="datetime1">
              <a:rPr lang="nl-NL" smtClean="0">
                <a:solidFill>
                  <a:srgbClr val="000000"/>
                </a:solidFill>
              </a:rPr>
              <a:pPr/>
              <a:t>24-2-2015</a:t>
            </a:fld>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6" name="Rectangle 6"/>
          <p:cNvSpPr>
            <a:spLocks noGrp="1" noChangeArrowheads="1"/>
          </p:cNvSpPr>
          <p:nvPr>
            <p:ph type="sldNum" sz="quarter" idx="12"/>
          </p:nvPr>
        </p:nvSpPr>
        <p:spPr>
          <a:ln/>
        </p:spPr>
        <p:txBody>
          <a:bodyPr/>
          <a:lstStyle>
            <a:lvl1pPr>
              <a:defRPr/>
            </a:lvl1pPr>
          </a:lstStyle>
          <a:p>
            <a:pPr>
              <a:defRPr/>
            </a:pPr>
            <a:fld id="{E4D95FB7-8EE4-4DB9-9826-D7F0A78C2339}"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759594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8A412D6-D2A9-4F91-9F59-E01119D7E7D9}" type="datetime1">
              <a:rPr lang="nl-NL" smtClean="0">
                <a:solidFill>
                  <a:srgbClr val="000000"/>
                </a:solidFill>
              </a:rPr>
              <a:pPr/>
              <a:t>24-2-2015</a:t>
            </a:fld>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6" name="Rectangle 6"/>
          <p:cNvSpPr>
            <a:spLocks noGrp="1" noChangeArrowheads="1"/>
          </p:cNvSpPr>
          <p:nvPr>
            <p:ph type="sldNum" sz="quarter" idx="12"/>
          </p:nvPr>
        </p:nvSpPr>
        <p:spPr>
          <a:ln/>
        </p:spPr>
        <p:txBody>
          <a:bodyPr/>
          <a:lstStyle>
            <a:lvl1pPr>
              <a:defRPr/>
            </a:lvl1pPr>
          </a:lstStyle>
          <a:p>
            <a:pPr>
              <a:defRPr/>
            </a:pPr>
            <a:fld id="{9A9899CC-DB88-4DBC-A2E1-6CBE46799909}"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1644558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993F162-212A-4CDB-A0CF-3C73C42872ED}" type="datetime1">
              <a:rPr lang="nl-NL" smtClean="0">
                <a:solidFill>
                  <a:srgbClr val="000000"/>
                </a:solidFill>
              </a:rPr>
              <a:pPr/>
              <a:t>24-2-2015</a:t>
            </a:fld>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7" name="Rectangle 6"/>
          <p:cNvSpPr>
            <a:spLocks noGrp="1" noChangeArrowheads="1"/>
          </p:cNvSpPr>
          <p:nvPr>
            <p:ph type="sldNum" sz="quarter" idx="12"/>
          </p:nvPr>
        </p:nvSpPr>
        <p:spPr>
          <a:ln/>
        </p:spPr>
        <p:txBody>
          <a:bodyPr/>
          <a:lstStyle>
            <a:lvl1pPr>
              <a:defRPr/>
            </a:lvl1pPr>
          </a:lstStyle>
          <a:p>
            <a:pPr>
              <a:defRPr/>
            </a:pPr>
            <a:fld id="{BAE1D110-ED2A-4023-A5AB-0F1F83CA6189}"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148468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8FD69B-8A8C-42B3-B811-3BE9430122CF}"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1738052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C0D1617-A05A-4F63-A19F-06ECDD1DF61D}" type="datetime1">
              <a:rPr lang="nl-NL" smtClean="0">
                <a:solidFill>
                  <a:srgbClr val="000000"/>
                </a:solidFill>
              </a:rPr>
              <a:pPr/>
              <a:t>24-2-2015</a:t>
            </a:fld>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9" name="Rectangle 6"/>
          <p:cNvSpPr>
            <a:spLocks noGrp="1" noChangeArrowheads="1"/>
          </p:cNvSpPr>
          <p:nvPr>
            <p:ph type="sldNum" sz="quarter" idx="12"/>
          </p:nvPr>
        </p:nvSpPr>
        <p:spPr>
          <a:ln/>
        </p:spPr>
        <p:txBody>
          <a:bodyPr/>
          <a:lstStyle>
            <a:lvl1pPr>
              <a:defRPr/>
            </a:lvl1pPr>
          </a:lstStyle>
          <a:p>
            <a:pPr>
              <a:defRPr/>
            </a:pPr>
            <a:fld id="{FED33C41-D90D-4992-B4A3-51BEE5D85A1D}"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588425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70638CD-D957-4236-953A-FD59F1A92526}" type="datetime1">
              <a:rPr lang="nl-NL" smtClean="0">
                <a:solidFill>
                  <a:srgbClr val="000000"/>
                </a:solidFill>
              </a:rPr>
              <a:pPr/>
              <a:t>24-2-2015</a:t>
            </a:fld>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5" name="Rectangle 6"/>
          <p:cNvSpPr>
            <a:spLocks noGrp="1" noChangeArrowheads="1"/>
          </p:cNvSpPr>
          <p:nvPr>
            <p:ph type="sldNum" sz="quarter" idx="12"/>
          </p:nvPr>
        </p:nvSpPr>
        <p:spPr>
          <a:ln/>
        </p:spPr>
        <p:txBody>
          <a:bodyPr/>
          <a:lstStyle>
            <a:lvl1pPr>
              <a:defRPr/>
            </a:lvl1pPr>
          </a:lstStyle>
          <a:p>
            <a:pPr>
              <a:defRPr/>
            </a:pPr>
            <a:fld id="{B1107C94-980B-4317-A67F-5063EC79E05B}"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3344689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0BAD937-4B18-488F-9EF8-ED4E5E148795}" type="datetime1">
              <a:rPr lang="nl-NL" smtClean="0">
                <a:solidFill>
                  <a:srgbClr val="000000"/>
                </a:solidFill>
              </a:rPr>
              <a:pPr/>
              <a:t>24-2-2015</a:t>
            </a:fld>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4" name="Rectangle 6"/>
          <p:cNvSpPr>
            <a:spLocks noGrp="1" noChangeArrowheads="1"/>
          </p:cNvSpPr>
          <p:nvPr>
            <p:ph type="sldNum" sz="quarter" idx="12"/>
          </p:nvPr>
        </p:nvSpPr>
        <p:spPr>
          <a:ln/>
        </p:spPr>
        <p:txBody>
          <a:bodyPr/>
          <a:lstStyle>
            <a:lvl1pPr>
              <a:defRPr/>
            </a:lvl1pPr>
          </a:lstStyle>
          <a:p>
            <a:pPr>
              <a:defRPr/>
            </a:pPr>
            <a:fld id="{955B58D4-FE76-42EE-9740-2339D5B03C17}"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4193381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ED3FCA0-A6CC-4281-A118-6E726201A167}" type="datetime1">
              <a:rPr lang="nl-NL" smtClean="0">
                <a:solidFill>
                  <a:srgbClr val="000000"/>
                </a:solidFill>
              </a:rPr>
              <a:pPr/>
              <a:t>24-2-2015</a:t>
            </a:fld>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7" name="Rectangle 6"/>
          <p:cNvSpPr>
            <a:spLocks noGrp="1" noChangeArrowheads="1"/>
          </p:cNvSpPr>
          <p:nvPr>
            <p:ph type="sldNum" sz="quarter" idx="12"/>
          </p:nvPr>
        </p:nvSpPr>
        <p:spPr>
          <a:ln/>
        </p:spPr>
        <p:txBody>
          <a:bodyPr/>
          <a:lstStyle>
            <a:lvl1pPr>
              <a:defRPr/>
            </a:lvl1pPr>
          </a:lstStyle>
          <a:p>
            <a:pPr>
              <a:defRPr/>
            </a:pPr>
            <a:fld id="{97FBCA06-F272-464A-9AF4-6EAE0B4FBA79}"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4224270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2EF085-D880-4C84-9CF9-2942317037A1}" type="datetime1">
              <a:rPr lang="nl-NL" smtClean="0">
                <a:solidFill>
                  <a:srgbClr val="000000"/>
                </a:solidFill>
              </a:rPr>
              <a:pPr/>
              <a:t>24-2-2015</a:t>
            </a:fld>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7" name="Rectangle 6"/>
          <p:cNvSpPr>
            <a:spLocks noGrp="1" noChangeArrowheads="1"/>
          </p:cNvSpPr>
          <p:nvPr>
            <p:ph type="sldNum" sz="quarter" idx="12"/>
          </p:nvPr>
        </p:nvSpPr>
        <p:spPr>
          <a:ln/>
        </p:spPr>
        <p:txBody>
          <a:bodyPr/>
          <a:lstStyle>
            <a:lvl1pPr>
              <a:defRPr/>
            </a:lvl1pPr>
          </a:lstStyle>
          <a:p>
            <a:pPr>
              <a:defRPr/>
            </a:pPr>
            <a:fld id="{58590E80-21CC-42D8-9F09-B57BE645C0B2}"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41384406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254F467-4D96-4C3D-A39D-C0F12CADC0CE}" type="datetime1">
              <a:rPr lang="nl-NL" smtClean="0">
                <a:solidFill>
                  <a:srgbClr val="000000"/>
                </a:solidFill>
              </a:rPr>
              <a:pPr/>
              <a:t>24-2-2015</a:t>
            </a:fld>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6" name="Rectangle 6"/>
          <p:cNvSpPr>
            <a:spLocks noGrp="1" noChangeArrowheads="1"/>
          </p:cNvSpPr>
          <p:nvPr>
            <p:ph type="sldNum" sz="quarter" idx="12"/>
          </p:nvPr>
        </p:nvSpPr>
        <p:spPr>
          <a:ln/>
        </p:spPr>
        <p:txBody>
          <a:bodyPr/>
          <a:lstStyle>
            <a:lvl1pPr>
              <a:defRPr/>
            </a:lvl1pPr>
          </a:lstStyle>
          <a:p>
            <a:pPr>
              <a:defRPr/>
            </a:pPr>
            <a:fld id="{528265F9-6AD8-4587-B4E5-85A82BF4216C}"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128532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1EFF1CF-65B7-4B37-BABC-79D0D6A79A53}" type="datetime1">
              <a:rPr lang="nl-NL" smtClean="0">
                <a:solidFill>
                  <a:srgbClr val="000000"/>
                </a:solidFill>
              </a:rPr>
              <a:pPr/>
              <a:t>24-2-2015</a:t>
            </a:fld>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nl-NL">
                <a:solidFill>
                  <a:srgbClr val="000000"/>
                </a:solidFill>
              </a:rPr>
              <a:t>Copyright PON 2011</a:t>
            </a:r>
          </a:p>
        </p:txBody>
      </p:sp>
      <p:sp>
        <p:nvSpPr>
          <p:cNvPr id="6" name="Rectangle 6"/>
          <p:cNvSpPr>
            <a:spLocks noGrp="1" noChangeArrowheads="1"/>
          </p:cNvSpPr>
          <p:nvPr>
            <p:ph type="sldNum" sz="quarter" idx="12"/>
          </p:nvPr>
        </p:nvSpPr>
        <p:spPr>
          <a:ln/>
        </p:spPr>
        <p:txBody>
          <a:bodyPr/>
          <a:lstStyle>
            <a:lvl1pPr>
              <a:defRPr/>
            </a:lvl1pPr>
          </a:lstStyle>
          <a:p>
            <a:pPr>
              <a:defRPr/>
            </a:pPr>
            <a:fld id="{7E00175A-57D3-41FF-8CDE-74C63B5CE8EE}"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889177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NO RETURN BUTTON">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0" y="1600200"/>
            <a:ext cx="9144000" cy="0"/>
          </a:xfrm>
          <a:prstGeom prst="line">
            <a:avLst/>
          </a:prstGeom>
          <a:noFill/>
          <a:ln w="15875">
            <a:solidFill>
              <a:srgbClr val="E37823"/>
            </a:solidFill>
            <a:round/>
            <a:headEnd/>
            <a:tailEnd/>
          </a:ln>
        </p:spPr>
        <p:txBody>
          <a:bodyPr wrap="none" anchor="ctr"/>
          <a:lstStyle/>
          <a:p>
            <a:pPr eaLnBrk="0" fontAlgn="base" hangingPunct="0">
              <a:spcBef>
                <a:spcPct val="0"/>
              </a:spcBef>
              <a:spcAft>
                <a:spcPct val="0"/>
              </a:spcAft>
              <a:defRPr/>
            </a:pPr>
            <a:endParaRPr lang="nl-NL" sz="2400">
              <a:solidFill>
                <a:srgbClr val="000000"/>
              </a:solidFill>
            </a:endParaRPr>
          </a:p>
        </p:txBody>
      </p:sp>
      <p:pic>
        <p:nvPicPr>
          <p:cNvPr id="4" name="Picture 9" descr="logo_color.png                                                 0164816DMacintosh HD                   C386B4B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8313" y="228600"/>
            <a:ext cx="750887" cy="1143000"/>
          </a:xfrm>
          <a:prstGeom prst="rect">
            <a:avLst/>
          </a:prstGeom>
          <a:noFill/>
          <a:ln w="9525">
            <a:noFill/>
            <a:miter lim="800000"/>
            <a:headEnd/>
            <a:tailEnd/>
          </a:ln>
        </p:spPr>
      </p:pic>
      <p:sp>
        <p:nvSpPr>
          <p:cNvPr id="8" name="Rectangle 2"/>
          <p:cNvSpPr>
            <a:spLocks noGrp="1" noChangeArrowheads="1"/>
          </p:cNvSpPr>
          <p:nvPr>
            <p:ph type="title"/>
          </p:nvPr>
        </p:nvSpPr>
        <p:spPr bwMode="auto">
          <a:xfrm>
            <a:off x="395536" y="188640"/>
            <a:ext cx="7772400" cy="1143000"/>
          </a:xfrm>
          <a:prstGeom prst="rect">
            <a:avLst/>
          </a:prstGeom>
          <a:noFill/>
          <a:ln>
            <a:noFill/>
          </a:ln>
          <a:extLst/>
        </p:spPr>
        <p:txBody>
          <a:bodyPr/>
          <a:lstStyle>
            <a:lvl1pPr algn="l">
              <a:defRPr lang="en-US" sz="4400" b="1" kern="1200" baseline="0" dirty="0" smtClean="0">
                <a:solidFill>
                  <a:srgbClr val="8DC641"/>
                </a:solidFill>
                <a:latin typeface="+mj-lt"/>
                <a:ea typeface="MS PGothic" pitchFamily="34" charset="-128"/>
                <a:cs typeface="+mj-cs"/>
              </a:defRPr>
            </a:lvl1pPr>
          </a:lstStyle>
          <a:p>
            <a:pPr lvl="0"/>
            <a:r>
              <a:rPr lang="en-US" dirty="0" smtClean="0"/>
              <a:t>Master title style</a:t>
            </a:r>
          </a:p>
        </p:txBody>
      </p:sp>
    </p:spTree>
    <p:extLst>
      <p:ext uri="{BB962C8B-B14F-4D97-AF65-F5344CB8AC3E}">
        <p14:creationId xmlns:p14="http://schemas.microsoft.com/office/powerpoint/2010/main" val="3023907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Aangepaste indeling">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Afbeelding 6" descr="Icoon-4.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28738" y="857250"/>
            <a:ext cx="241300" cy="360363"/>
          </a:xfrm>
          <a:prstGeom prst="rect">
            <a:avLst/>
          </a:prstGeom>
          <a:noFill/>
          <a:ln w="9525">
            <a:noFill/>
            <a:miter lim="800000"/>
            <a:headEnd/>
            <a:tailEnd/>
          </a:ln>
        </p:spPr>
      </p:pic>
      <p:sp>
        <p:nvSpPr>
          <p:cNvPr id="7" name="Titel 1"/>
          <p:cNvSpPr>
            <a:spLocks noGrp="1"/>
          </p:cNvSpPr>
          <p:nvPr>
            <p:ph type="title"/>
          </p:nvPr>
        </p:nvSpPr>
        <p:spPr>
          <a:xfrm>
            <a:off x="1544011" y="846138"/>
            <a:ext cx="6437970" cy="1146992"/>
          </a:xfrm>
          <a:prstGeom prst="rect">
            <a:avLst/>
          </a:prstGeom>
        </p:spPr>
        <p:txBody>
          <a:bodyPr>
            <a:normAutofit/>
          </a:bodyPr>
          <a:lstStyle>
            <a:lvl1pPr algn="l">
              <a:lnSpc>
                <a:spcPts val="3400"/>
              </a:lnSpc>
              <a:defRPr sz="2400" b="1" cap="all" baseline="0">
                <a:solidFill>
                  <a:srgbClr val="00458C"/>
                </a:solidFill>
              </a:defRPr>
            </a:lvl1pPr>
          </a:lstStyle>
          <a:p>
            <a:r>
              <a:rPr lang="nl-NL" dirty="0" smtClean="0"/>
              <a:t>Klik om de stijl te bewerken</a:t>
            </a:r>
            <a:endParaRPr lang="nl-NL" dirty="0"/>
          </a:p>
        </p:txBody>
      </p:sp>
      <p:sp>
        <p:nvSpPr>
          <p:cNvPr id="9" name="Tijdelijke aanduiding voor tekst 9"/>
          <p:cNvSpPr>
            <a:spLocks noGrp="1"/>
          </p:cNvSpPr>
          <p:nvPr>
            <p:ph type="body" sz="quarter" idx="13"/>
          </p:nvPr>
        </p:nvSpPr>
        <p:spPr>
          <a:xfrm>
            <a:off x="1270061" y="1993130"/>
            <a:ext cx="6711920" cy="3426354"/>
          </a:xfrm>
          <a:prstGeom prst="rect">
            <a:avLst/>
          </a:prstGeom>
        </p:spPr>
        <p:txBody>
          <a:bodyPr/>
          <a:lstStyle>
            <a:lvl1pPr>
              <a:lnSpc>
                <a:spcPct val="150000"/>
              </a:lnSpc>
              <a:defRPr sz="2000" b="1">
                <a:solidFill>
                  <a:srgbClr val="00458C"/>
                </a:solidFill>
              </a:defRPr>
            </a:lvl1pPr>
            <a:lvl2pPr>
              <a:lnSpc>
                <a:spcPct val="150000"/>
              </a:lnSpc>
              <a:defRPr sz="2000" b="1">
                <a:solidFill>
                  <a:srgbClr val="00458C"/>
                </a:solidFill>
              </a:defRPr>
            </a:lvl2pPr>
            <a:lvl3pPr>
              <a:lnSpc>
                <a:spcPct val="150000"/>
              </a:lnSpc>
              <a:defRPr sz="2000" b="1">
                <a:solidFill>
                  <a:srgbClr val="00458C"/>
                </a:solidFill>
              </a:defRPr>
            </a:lvl3pPr>
            <a:lvl4pPr>
              <a:lnSpc>
                <a:spcPct val="150000"/>
              </a:lnSpc>
              <a:defRPr sz="2000" b="1">
                <a:solidFill>
                  <a:srgbClr val="00458C"/>
                </a:solidFill>
              </a:defRPr>
            </a:lvl4pPr>
            <a:lvl5pPr>
              <a:lnSpc>
                <a:spcPct val="150000"/>
              </a:lnSpc>
              <a:defRPr sz="2000" b="1">
                <a:solidFill>
                  <a:srgbClr val="00458C"/>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ianummer 4"/>
          <p:cNvSpPr>
            <a:spLocks noGrp="1"/>
          </p:cNvSpPr>
          <p:nvPr>
            <p:ph type="sldNum" sz="quarter" idx="14"/>
          </p:nvPr>
        </p:nvSpPr>
        <p:spPr/>
        <p:txBody>
          <a:bodyPr/>
          <a:lstStyle>
            <a:lvl1pPr>
              <a:defRPr>
                <a:solidFill>
                  <a:srgbClr val="00458C"/>
                </a:solidFill>
              </a:defRPr>
            </a:lvl1pPr>
          </a:lstStyle>
          <a:p>
            <a:pPr>
              <a:defRPr/>
            </a:pPr>
            <a:fld id="{7FAFA709-C0B7-41BD-9A7E-D219C31C649C}" type="slidenum">
              <a:rPr lang="nl-NL"/>
              <a:pPr>
                <a:defRPr/>
              </a:pPr>
              <a:t>‹nr.›</a:t>
            </a:fld>
            <a:endParaRPr lang="nl-NL"/>
          </a:p>
        </p:txBody>
      </p:sp>
    </p:spTree>
    <p:extLst>
      <p:ext uri="{BB962C8B-B14F-4D97-AF65-F5344CB8AC3E}">
        <p14:creationId xmlns:p14="http://schemas.microsoft.com/office/powerpoint/2010/main" val="2544475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91325" y="5705475"/>
            <a:ext cx="2352675" cy="1152525"/>
          </a:xfrm>
          <a:prstGeom prst="rect">
            <a:avLst/>
          </a:prstGeom>
          <a:noFill/>
          <a:ln w="9525">
            <a:noFill/>
            <a:miter lim="800000"/>
            <a:headEnd/>
            <a:tailEnd/>
          </a:ln>
        </p:spPr>
      </p:pic>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8BC5AF5F-06EA-45B9-9AEB-69B8D31ADDF4}"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6590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8FD69B-8A8C-42B3-B811-3BE9430122CF}"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1927804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369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59770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55831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2165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12050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71750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37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66342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841716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4931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8FD69B-8A8C-42B3-B811-3BE9430122CF}" type="datetimeFigureOut">
              <a:rPr lang="en-US" smtClean="0"/>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8351641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27862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56105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4872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74476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765928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931163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31244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798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516554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3763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FD69B-8A8C-42B3-B811-3BE9430122CF}" type="datetimeFigureOut">
              <a:rPr lang="en-US" smtClean="0"/>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37828870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8530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79862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68711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6309957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262768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907391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2692904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0819433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7612313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96165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FD69B-8A8C-42B3-B811-3BE9430122CF}"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1626182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94697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655696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2096837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92595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FD69B-8A8C-42B3-B811-3BE9430122CF}"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18CE2-B3BF-4944-827A-B739B76679B1}" type="slidenum">
              <a:rPr lang="en-US" smtClean="0"/>
              <a:t>‹nr.›</a:t>
            </a:fld>
            <a:endParaRPr lang="en-US"/>
          </a:p>
        </p:txBody>
      </p:sp>
    </p:spTree>
    <p:extLst>
      <p:ext uri="{BB962C8B-B14F-4D97-AF65-F5344CB8AC3E}">
        <p14:creationId xmlns:p14="http://schemas.microsoft.com/office/powerpoint/2010/main" val="265003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FD69B-8A8C-42B3-B811-3BE9430122CF}" type="datetimeFigureOut">
              <a:rPr lang="en-US" smtClean="0"/>
              <a:t>2/24/2015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18CE2-B3BF-4944-827A-B739B76679B1}" type="slidenum">
              <a:rPr lang="en-US" smtClean="0"/>
              <a:t>‹nr.›</a:t>
            </a:fld>
            <a:endParaRPr lang="en-US"/>
          </a:p>
        </p:txBody>
      </p:sp>
    </p:spTree>
    <p:extLst>
      <p:ext uri="{BB962C8B-B14F-4D97-AF65-F5344CB8AC3E}">
        <p14:creationId xmlns:p14="http://schemas.microsoft.com/office/powerpoint/2010/main" val="404262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71040" y="568861"/>
            <a:ext cx="7806240" cy="114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671040" y="1906761"/>
            <a:ext cx="7806240" cy="43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260110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14726"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4726"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2pPr>
      <a:lvl3pPr algn="ctr" defTabSz="414726"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3pPr>
      <a:lvl4pPr algn="ctr" defTabSz="414726"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4pPr>
      <a:lvl5pPr algn="ctr" defTabSz="414726"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8" charset="0"/>
          <a:ea typeface="msgothic" charset="0"/>
          <a:cs typeface="msgothic" charset="0"/>
        </a:defRPr>
      </a:lvl9pPr>
    </p:titleStyle>
    <p:bodyStyle>
      <a:lvl1pPr marL="391686" indent="-293764" algn="l" defTabSz="414726" rtl="0" eaLnBrk="0" fontAlgn="base" hangingPunct="0">
        <a:lnSpc>
          <a:spcPct val="93000"/>
        </a:lnSpc>
        <a:spcBef>
          <a:spcPct val="0"/>
        </a:spcBef>
        <a:spcAft>
          <a:spcPts val="806"/>
        </a:spcAft>
        <a:buClr>
          <a:srgbClr val="000000"/>
        </a:buClr>
        <a:buSzPct val="100000"/>
        <a:buFont typeface="Arial" pitchFamily="34" charset="0"/>
        <a:buChar char="•"/>
        <a:defRPr sz="1800">
          <a:solidFill>
            <a:srgbClr val="000000"/>
          </a:solidFill>
          <a:latin typeface="+mn-lt"/>
          <a:ea typeface="+mn-ea"/>
          <a:cs typeface="+mn-cs"/>
        </a:defRPr>
      </a:lvl1pPr>
      <a:lvl2pPr marL="783372" indent="-260644" algn="l" defTabSz="414726" rtl="0" eaLnBrk="0" fontAlgn="base" hangingPunct="0">
        <a:lnSpc>
          <a:spcPct val="93000"/>
        </a:lnSpc>
        <a:spcBef>
          <a:spcPct val="0"/>
        </a:spcBef>
        <a:spcAft>
          <a:spcPts val="1032"/>
        </a:spcAft>
        <a:buClr>
          <a:srgbClr val="000000"/>
        </a:buClr>
        <a:buSzPct val="75000"/>
        <a:buFont typeface="Symbol" pitchFamily="18" charset="2"/>
        <a:buChar char=""/>
        <a:defRPr sz="2400">
          <a:solidFill>
            <a:srgbClr val="000000"/>
          </a:solidFill>
          <a:latin typeface="+mn-lt"/>
          <a:ea typeface="+mn-ea"/>
          <a:cs typeface="+mn-cs"/>
        </a:defRPr>
      </a:lvl2pPr>
      <a:lvl3pPr marL="1175057" indent="-195843" algn="l" defTabSz="414726" rtl="0" eaLnBrk="0" fontAlgn="base" hangingPunct="0">
        <a:lnSpc>
          <a:spcPct val="93000"/>
        </a:lnSpc>
        <a:spcBef>
          <a:spcPct val="0"/>
        </a:spcBef>
        <a:spcAft>
          <a:spcPts val="771"/>
        </a:spcAft>
        <a:buClr>
          <a:srgbClr val="000000"/>
        </a:buClr>
        <a:buSzPct val="45000"/>
        <a:buFont typeface="Wingdings" pitchFamily="2" charset="2"/>
        <a:buChar char=""/>
        <a:defRPr sz="2200">
          <a:solidFill>
            <a:srgbClr val="000000"/>
          </a:solidFill>
          <a:latin typeface="+mn-lt"/>
          <a:ea typeface="+mn-ea"/>
          <a:cs typeface="+mn-cs"/>
        </a:defRPr>
      </a:lvl3pPr>
      <a:lvl4pPr marL="1566743" indent="-195843" algn="l" defTabSz="414726" rtl="0" eaLnBrk="0" fontAlgn="base" hangingPunct="0">
        <a:lnSpc>
          <a:spcPct val="93000"/>
        </a:lnSpc>
        <a:spcBef>
          <a:spcPct val="0"/>
        </a:spcBef>
        <a:spcAft>
          <a:spcPts val="522"/>
        </a:spcAft>
        <a:buClr>
          <a:srgbClr val="000000"/>
        </a:buClr>
        <a:buSzPct val="75000"/>
        <a:buFont typeface="Symbol" pitchFamily="18" charset="2"/>
        <a:buChar char=""/>
        <a:defRPr sz="1800">
          <a:solidFill>
            <a:srgbClr val="000000"/>
          </a:solidFill>
          <a:latin typeface="+mn-lt"/>
          <a:ea typeface="+mn-ea"/>
          <a:cs typeface="+mn-cs"/>
        </a:defRPr>
      </a:lvl4pPr>
      <a:lvl5pPr marL="1958429" indent="-195843" algn="l" defTabSz="414726" rtl="0" eaLnBrk="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nl-NL"/>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298A3-0F67-4BEA-9DA8-7BE0801A4D8A}" type="datetimeFigureOut">
              <a:rPr lang="nl-NL" smtClean="0">
                <a:solidFill>
                  <a:prstClr val="black">
                    <a:tint val="75000"/>
                  </a:prstClr>
                </a:solidFill>
                <a:ea typeface="ＭＳ Ｐゴシック" pitchFamily="34" charset="-128"/>
              </a:rPr>
              <a:pPr/>
              <a:t>24-2-2015</a:t>
            </a:fld>
            <a:endParaRPr lang="nl-NL">
              <a:solidFill>
                <a:prstClr val="black">
                  <a:tint val="75000"/>
                </a:prstClr>
              </a:solidFill>
              <a:ea typeface="ＭＳ Ｐゴシック" pitchFamily="34" charset="-128"/>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a typeface="ＭＳ Ｐゴシック" pitchFamily="34" charset="-128"/>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7AE71-A47A-47D2-9FFD-F013845F2D62}" type="slidenum">
              <a:rPr lang="nl-NL" smtClean="0">
                <a:solidFill>
                  <a:prstClr val="black">
                    <a:tint val="75000"/>
                  </a:prstClr>
                </a:solidFill>
                <a:ea typeface="ＭＳ Ｐゴシック" pitchFamily="34" charset="-128"/>
              </a:rPr>
              <a:pPr/>
              <a:t>‹nr.›</a:t>
            </a:fld>
            <a:endParaRPr lang="nl-NL">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32134491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63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fld id="{55A7FF01-71D9-4988-84CA-E1F964D8317B}" type="datetime1">
              <a:rPr lang="nl-NL" smtClean="0">
                <a:solidFill>
                  <a:srgbClr val="000000"/>
                </a:solidFill>
              </a:rPr>
              <a:pPr eaLnBrk="0" fontAlgn="base" hangingPunct="0">
                <a:spcBef>
                  <a:spcPct val="0"/>
                </a:spcBef>
                <a:spcAft>
                  <a:spcPct val="0"/>
                </a:spcAft>
              </a:pPr>
              <a:t>24-2-2015</a:t>
            </a:fld>
            <a:endParaRPr lang="nl-NL">
              <a:solidFill>
                <a:srgbClr val="000000"/>
              </a:solidFill>
            </a:endParaRPr>
          </a:p>
        </p:txBody>
      </p:sp>
      <p:sp>
        <p:nvSpPr>
          <p:cNvPr id="163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r>
              <a:rPr lang="nl-NL">
                <a:solidFill>
                  <a:srgbClr val="000000"/>
                </a:solidFill>
              </a:rPr>
              <a:t>Copyright PON 2011</a:t>
            </a:r>
          </a:p>
        </p:txBody>
      </p:sp>
      <p:sp>
        <p:nvSpPr>
          <p:cNvPr id="163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1" charset="-128"/>
              </a:defRPr>
            </a:lvl1pPr>
          </a:lstStyle>
          <a:p>
            <a:pPr eaLnBrk="0" fontAlgn="base" hangingPunct="0">
              <a:spcBef>
                <a:spcPct val="0"/>
              </a:spcBef>
              <a:spcAft>
                <a:spcPct val="0"/>
              </a:spcAft>
              <a:defRPr/>
            </a:pPr>
            <a:fld id="{02877124-E30E-4E7C-8224-C263A8E38788}" type="slidenum">
              <a:rPr lang="en-US">
                <a:solidFill>
                  <a:srgbClr val="000000"/>
                </a:solidFill>
              </a:rPr>
              <a:pPr eaLnBrk="0" fontAlgn="base" hangingPunct="0">
                <a:spcBef>
                  <a:spcPct val="0"/>
                </a:spcBef>
                <a:spcAft>
                  <a:spcPct val="0"/>
                </a:spcAft>
                <a:defRPr/>
              </a:pPr>
              <a:t>‹nr.›</a:t>
            </a:fld>
            <a:endParaRPr lang="en-US">
              <a:solidFill>
                <a:srgbClr val="000000"/>
              </a:solidFill>
            </a:endParaRPr>
          </a:p>
        </p:txBody>
      </p:sp>
    </p:spTree>
    <p:extLst>
      <p:ext uri="{BB962C8B-B14F-4D97-AF65-F5344CB8AC3E}">
        <p14:creationId xmlns:p14="http://schemas.microsoft.com/office/powerpoint/2010/main" val="21504976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3252271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50AE9-7C30-405E-912E-D8610EAB2B55}" type="datetimeFigureOut">
              <a:rPr lang="nl-NL" smtClean="0">
                <a:solidFill>
                  <a:prstClr val="black">
                    <a:tint val="75000"/>
                  </a:prstClr>
                </a:solidFill>
              </a:rPr>
              <a:pPr/>
              <a:t>24-2-2015</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9E742-40FA-4059-A29B-737C19CF86A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4850242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FD69B-8A8C-42B3-B811-3BE9430122CF}" type="datetimeFigureOut">
              <a:rPr lang="en-US" smtClean="0">
                <a:solidFill>
                  <a:prstClr val="black">
                    <a:tint val="75000"/>
                  </a:prstClr>
                </a:solidFill>
              </a:rPr>
              <a:pPr/>
              <a:t>2/24/2015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18CE2-B3BF-4944-827A-B739B76679B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4869503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8.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8.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0.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 Id="rId9"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1.xml"/><Relationship Id="rId5" Type="http://schemas.openxmlformats.org/officeDocument/2006/relationships/image" Target="../media/image70.jpe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50.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50.xml"/><Relationship Id="rId5" Type="http://schemas.openxmlformats.org/officeDocument/2006/relationships/image" Target="../media/image79.jpeg"/><Relationship Id="rId4" Type="http://schemas.openxmlformats.org/officeDocument/2006/relationships/image" Target="../media/image7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6480" y="275071"/>
            <a:ext cx="8231040" cy="1142039"/>
          </a:xfrm>
        </p:spPr>
        <p:txBody>
          <a:bodyPr/>
          <a:lstStyle/>
          <a:p>
            <a:r>
              <a:rPr lang="en-GB" altLang="en-US" sz="2400">
                <a:solidFill>
                  <a:srgbClr val="1255A4"/>
                </a:solidFill>
              </a:rPr>
              <a:t>Noncommunicable Diseases </a:t>
            </a:r>
            <a:br>
              <a:rPr lang="en-GB" altLang="en-US" sz="2400">
                <a:solidFill>
                  <a:srgbClr val="1255A4"/>
                </a:solidFill>
              </a:rPr>
            </a:br>
            <a:r>
              <a:rPr lang="en-GB" altLang="en-US" sz="2000">
                <a:solidFill>
                  <a:srgbClr val="ED1C24"/>
                </a:solidFill>
              </a:rPr>
              <a:t>4 Diseases, 4 Modifiable Shared Risk Factors </a:t>
            </a:r>
            <a:endParaRPr lang="en-US" altLang="en-US" sz="2000">
              <a:solidFill>
                <a:srgbClr val="ED1C24"/>
              </a:solidFill>
            </a:endParaRPr>
          </a:p>
        </p:txBody>
      </p:sp>
      <p:graphicFrame>
        <p:nvGraphicFramePr>
          <p:cNvPr id="1207432" name="Group 136"/>
          <p:cNvGraphicFramePr>
            <a:graphicFrameLocks noGrp="1"/>
          </p:cNvGraphicFramePr>
          <p:nvPr>
            <p:ph type="tbl" idx="1"/>
          </p:nvPr>
        </p:nvGraphicFramePr>
        <p:xfrm>
          <a:off x="468000" y="1340781"/>
          <a:ext cx="8229600" cy="4542238"/>
        </p:xfrm>
        <a:graphic>
          <a:graphicData uri="http://schemas.openxmlformats.org/drawingml/2006/table">
            <a:tbl>
              <a:tblPr/>
              <a:tblGrid>
                <a:gridCol w="1646237"/>
                <a:gridCol w="1646238"/>
                <a:gridCol w="1644650"/>
                <a:gridCol w="1646237"/>
                <a:gridCol w="1646238"/>
              </a:tblGrid>
              <a:tr h="92100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rgbClr val="1255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255A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75B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Tobacco</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Use</a:t>
                      </a:r>
                      <a:endParaRPr kumimoji="0" lang="en-US" sz="1800" b="1" i="0" u="none" strike="noStrike" cap="none" normalizeH="0" baseline="0" smtClean="0">
                        <a:ln>
                          <a:noFill/>
                        </a:ln>
                        <a:solidFill>
                          <a:schemeClr val="bg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255A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75B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Unhealthy diets</a:t>
                      </a:r>
                      <a:endParaRPr kumimoji="0" lang="en-US" sz="1800" b="1" i="0" u="none" strike="noStrike" cap="none" normalizeH="0" baseline="0" smtClean="0">
                        <a:ln>
                          <a:noFill/>
                        </a:ln>
                        <a:solidFill>
                          <a:schemeClr val="bg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255A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75B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Physical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Inactivity</a:t>
                      </a:r>
                      <a:endParaRPr kumimoji="0" lang="en-US" sz="1800" b="1" i="0" u="none" strike="noStrike" cap="none" normalizeH="0" baseline="0" smtClean="0">
                        <a:ln>
                          <a:noFill/>
                        </a:ln>
                        <a:solidFill>
                          <a:schemeClr val="bg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255A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75B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Harmful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Use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Alcohol</a:t>
                      </a:r>
                      <a:endParaRPr kumimoji="0" lang="en-US" sz="1800" b="1" i="0" u="none" strike="noStrike" cap="none" normalizeH="0" baseline="0" smtClean="0">
                        <a:ln>
                          <a:noFill/>
                        </a:ln>
                        <a:solidFill>
                          <a:schemeClr val="bg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rgbClr val="1255A4"/>
                      </a:solidFill>
                      <a:prstDash val="solid"/>
                      <a:round/>
                      <a:headEnd type="none" w="med" len="med"/>
                      <a:tailEnd type="none" w="med" len="med"/>
                    </a:lnR>
                    <a:lnT w="12700" cap="flat" cmpd="sng" algn="ctr">
                      <a:solidFill>
                        <a:srgbClr val="1255A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75B9"/>
                    </a:solidFill>
                  </a:tcPr>
                </a:tc>
              </a:tr>
              <a:tr h="9049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Cardio-vascular</a:t>
                      </a:r>
                      <a:endParaRPr kumimoji="0" lang="en-US" sz="1800" b="1" i="0" u="none" strike="noStrike" cap="none" normalizeH="0" baseline="0" smtClean="0">
                        <a:ln>
                          <a:noFill/>
                        </a:ln>
                        <a:solidFill>
                          <a:schemeClr val="bg1"/>
                        </a:solidFill>
                        <a:effectLst/>
                        <a:latin typeface="Arial" charset="0"/>
                        <a:cs typeface="Arial" charset="0"/>
                      </a:endParaRPr>
                    </a:p>
                  </a:txBody>
                  <a:tcPr marT="45722" marB="45722" horzOverflow="overflow">
                    <a:lnL w="12700" cap="flat" cmpd="sng" algn="ctr">
                      <a:solidFill>
                        <a:srgbClr val="1255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75B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rgbClr val="1255A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5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Diabetes</a:t>
                      </a:r>
                      <a:endParaRPr kumimoji="0" lang="en-US" sz="1800" b="1" i="0" u="none" strike="noStrike" cap="none" normalizeH="0" baseline="0" smtClean="0">
                        <a:ln>
                          <a:noFill/>
                        </a:ln>
                        <a:solidFill>
                          <a:schemeClr val="bg1"/>
                        </a:solidFill>
                        <a:effectLst/>
                        <a:latin typeface="Arial" charset="0"/>
                        <a:cs typeface="Arial" charset="0"/>
                      </a:endParaRPr>
                    </a:p>
                  </a:txBody>
                  <a:tcPr marT="45722" marB="45722" horzOverflow="overflow">
                    <a:lnL w="12700" cap="flat" cmpd="sng" algn="ctr">
                      <a:solidFill>
                        <a:srgbClr val="1255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75B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rgbClr val="1255A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Cancer</a:t>
                      </a:r>
                      <a:endParaRPr kumimoji="0" lang="en-US" sz="1800" b="1" i="0" u="none" strike="noStrike" cap="none" normalizeH="0" baseline="0" smtClean="0">
                        <a:ln>
                          <a:noFill/>
                        </a:ln>
                        <a:solidFill>
                          <a:schemeClr val="bg1"/>
                        </a:solidFill>
                        <a:effectLst/>
                        <a:latin typeface="Arial" charset="0"/>
                        <a:cs typeface="Arial" charset="0"/>
                      </a:endParaRPr>
                    </a:p>
                  </a:txBody>
                  <a:tcPr marT="45722" marB="45722" horzOverflow="overflow">
                    <a:lnL w="12700" cap="flat" cmpd="sng" algn="ctr">
                      <a:solidFill>
                        <a:srgbClr val="1255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75B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rgbClr val="1255A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Chronic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Arial" charset="0"/>
                        </a:rPr>
                        <a:t>Respiratory</a:t>
                      </a:r>
                      <a:endParaRPr kumimoji="0" lang="en-US" sz="1800" b="1" i="0" u="none" strike="noStrike" cap="none" normalizeH="0" baseline="0" smtClean="0">
                        <a:ln>
                          <a:noFill/>
                        </a:ln>
                        <a:solidFill>
                          <a:schemeClr val="bg1"/>
                        </a:solidFill>
                        <a:effectLst/>
                        <a:latin typeface="Arial" charset="0"/>
                        <a:cs typeface="Arial" charset="0"/>
                      </a:endParaRPr>
                    </a:p>
                  </a:txBody>
                  <a:tcPr marT="45722" marB="45722" horzOverflow="overflow">
                    <a:lnL w="12700" cap="flat" cmpd="sng" algn="ctr">
                      <a:solidFill>
                        <a:srgbClr val="1255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255A4"/>
                      </a:solidFill>
                      <a:prstDash val="solid"/>
                      <a:round/>
                      <a:headEnd type="none" w="med" len="med"/>
                      <a:tailEnd type="none" w="med" len="med"/>
                    </a:lnB>
                    <a:lnTlToBr>
                      <a:noFill/>
                    </a:lnTlToBr>
                    <a:lnBlToTr>
                      <a:noFill/>
                    </a:lnBlToTr>
                    <a:solidFill>
                      <a:srgbClr val="4E75B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255A4"/>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255A4"/>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255A4"/>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rgbClr val="1255A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255A4"/>
                      </a:solidFill>
                      <a:prstDash val="solid"/>
                      <a:round/>
                      <a:headEnd type="none" w="med" len="med"/>
                      <a:tailEnd type="none" w="med" len="med"/>
                    </a:lnB>
                    <a:lnTlToBr>
                      <a:noFill/>
                    </a:lnTlToBr>
                    <a:lnBlToTr>
                      <a:noFill/>
                    </a:lnBlToTr>
                    <a:noFill/>
                  </a:tcPr>
                </a:tc>
              </a:tr>
            </a:tbl>
          </a:graphicData>
        </a:graphic>
      </p:graphicFrame>
      <p:pic>
        <p:nvPicPr>
          <p:cNvPr id="8233" name="Picture 42"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5440" y="2347448"/>
            <a:ext cx="632160" cy="6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Picture 43"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5440" y="4136116"/>
            <a:ext cx="632160" cy="65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Picture 44"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5440" y="5059252"/>
            <a:ext cx="632160" cy="66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6" name="Picture 45"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8002" y="4136116"/>
            <a:ext cx="632160" cy="65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7" name="Picture 46"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4320" y="4136116"/>
            <a:ext cx="630720" cy="65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Picture 47"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2160" y="4136116"/>
            <a:ext cx="632160" cy="65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9" name="Picture 48"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5440" y="3284987"/>
            <a:ext cx="632160" cy="65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0" name="Picture 49"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9440" y="3284987"/>
            <a:ext cx="632160" cy="65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1" name="Picture 50"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8002" y="2347448"/>
            <a:ext cx="632160" cy="6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2" name="Picture 51"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4320" y="2347448"/>
            <a:ext cx="630720" cy="6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3" name="Picture 52"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2160" y="2347448"/>
            <a:ext cx="632160" cy="6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4" name="Picture 53"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5602" y="3284987"/>
            <a:ext cx="632160" cy="65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5" name="Picture 54" descr="j04260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1600" y="3272025"/>
            <a:ext cx="630720" cy="65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576907"/>
      </p:ext>
    </p:extLst>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Jagers-verzamelaars</a:t>
            </a:r>
            <a:r>
              <a:rPr lang="en-US" dirty="0" smtClean="0"/>
              <a:t> </a:t>
            </a:r>
            <a:r>
              <a:rPr lang="en-US" dirty="0" err="1" smtClean="0"/>
              <a:t>dieet</a:t>
            </a:r>
            <a:r>
              <a:rPr lang="en-US" dirty="0" smtClean="0"/>
              <a:t> nu</a:t>
            </a:r>
            <a:endParaRPr lang="en-US" dirty="0"/>
          </a:p>
        </p:txBody>
      </p:sp>
      <p:pic>
        <p:nvPicPr>
          <p:cNvPr id="3074" name="Picture 2" descr="http://thecircular.org/wp-content/uploads/2014/04/Whats-the-Paleo-Diet-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1409290"/>
            <a:ext cx="7286253" cy="545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57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huffpost.com/gen/1108503/thumbs/o-WHAT-THE-WORLD-EATS-faceboo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1124744"/>
            <a:ext cx="8011122" cy="529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52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JAAPEN~1\AppData\Local\Temp\Rar$DIa0.302\DSC_269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7401"/>
            <a:ext cx="9144000" cy="608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837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JAAPEN~1\AppData\Local\Temp\Rar$DIa0.172\DSC_645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040" y="404683"/>
            <a:ext cx="8904960" cy="596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816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AAPEN~1\AppData\Local\Temp\Rar$DIa0.458\DSC_629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44196"/>
            <a:ext cx="9144000" cy="616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51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1. Moderne varianten van gezonde voeding van landbouwers</a:t>
            </a:r>
            <a:endParaRPr lang="nl-NL" dirty="0"/>
          </a:p>
        </p:txBody>
      </p:sp>
    </p:spTree>
    <p:extLst>
      <p:ext uri="{BB962C8B-B14F-4D97-AF65-F5344CB8AC3E}">
        <p14:creationId xmlns:p14="http://schemas.microsoft.com/office/powerpoint/2010/main" val="175830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zones</a:t>
            </a:r>
            <a:endParaRPr lang="en-US" dirty="0"/>
          </a:p>
        </p:txBody>
      </p:sp>
      <p:pic>
        <p:nvPicPr>
          <p:cNvPr id="3074" name="Picture 2" descr="http://upload.wikimedia.org/wikipedia/en/1/12/Vendiagram.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3688" y="2276872"/>
            <a:ext cx="57150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9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zones</a:t>
            </a:r>
            <a:endParaRPr lang="en-US" dirty="0"/>
          </a:p>
        </p:txBody>
      </p:sp>
      <p:pic>
        <p:nvPicPr>
          <p:cNvPr id="2050" name="Picture 2" descr="http://cdn1.bostonmagazine.com/wp-content/uploads/2014/05/ikaria-mai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2132856"/>
            <a:ext cx="6552728" cy="382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02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Ikaria</a:t>
            </a:r>
            <a:endParaRPr lang="en-US" dirty="0"/>
          </a:p>
        </p:txBody>
      </p:sp>
      <p:pic>
        <p:nvPicPr>
          <p:cNvPr id="8194" name="Picture 2" descr="http://graphics8.nytimes.com/images/2012/10/28/magazine/28Ikaria3/28Ikaria3-superJumb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1268760"/>
            <a:ext cx="3190875" cy="47910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4.bp.blogspot.com/-MRSMzomS0vQ/UkcLqzoCPlI/AAAAAAAAKlE/auYxY_i5GRs/s1600/90-+year-+old+Ikarian+resid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1268760"/>
            <a:ext cx="3590925" cy="479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69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Voeding op </a:t>
            </a:r>
            <a:r>
              <a:rPr lang="nl-NL" dirty="0" err="1" smtClean="0"/>
              <a:t>Ikaria</a:t>
            </a:r>
            <a:endParaRPr lang="nl-NL" dirty="0"/>
          </a:p>
        </p:txBody>
      </p:sp>
      <p:pic>
        <p:nvPicPr>
          <p:cNvPr id="9218" name="Picture 2" descr="http://healthfamilyplus.com/diet-foods/img/46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1700808"/>
            <a:ext cx="7962900" cy="479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64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we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1280" y="1195327"/>
            <a:ext cx="5523840" cy="4749619"/>
          </a:xfrm>
          <a:prstGeom prst="rect">
            <a:avLst/>
          </a:prstGeom>
          <a:noFill/>
          <a:ln w="9525">
            <a:noFill/>
            <a:miter lim="800000"/>
            <a:headEnd/>
            <a:tailEnd/>
          </a:ln>
          <a:effectLst>
            <a:outerShdw dist="107763" dir="2700000" algn="ctr" rotWithShape="0">
              <a:srgbClr val="808080">
                <a:alpha val="50000"/>
              </a:srgbClr>
            </a:outerShdw>
          </a:effectLst>
        </p:spPr>
      </p:pic>
      <p:pic>
        <p:nvPicPr>
          <p:cNvPr id="5123" name="Picture 4" descr="global ris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6560" y="1196766"/>
            <a:ext cx="1321920" cy="1899559"/>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
        <p:nvSpPr>
          <p:cNvPr id="9220" name="Line 5"/>
          <p:cNvSpPr>
            <a:spLocks noChangeShapeType="1"/>
          </p:cNvSpPr>
          <p:nvPr/>
        </p:nvSpPr>
        <p:spPr bwMode="auto">
          <a:xfrm flipV="1">
            <a:off x="5721120" y="1951405"/>
            <a:ext cx="311040" cy="0"/>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91420" tIns="45711" rIns="91420" bIns="45711"/>
          <a:lstStyle/>
          <a:p>
            <a:pPr defTabSz="414683" fontAlgn="base" hangingPunct="0">
              <a:lnSpc>
                <a:spcPct val="93000"/>
              </a:lnSpc>
              <a:spcBef>
                <a:spcPct val="0"/>
              </a:spcBef>
              <a:spcAft>
                <a:spcPct val="0"/>
              </a:spcAft>
              <a:buClr>
                <a:srgbClr val="000000"/>
              </a:buClr>
              <a:buSzPct val="45000"/>
            </a:pPr>
            <a:endParaRPr lang="en-US" sz="2400" smtClean="0">
              <a:solidFill>
                <a:srgbClr val="000000"/>
              </a:solidFill>
              <a:ea typeface="ＭＳ Ｐゴシック" pitchFamily="34" charset="-128"/>
            </a:endParaRPr>
          </a:p>
        </p:txBody>
      </p:sp>
      <p:sp>
        <p:nvSpPr>
          <p:cNvPr id="9221" name="Text Box 6"/>
          <p:cNvSpPr txBox="1">
            <a:spLocks noChangeArrowheads="1"/>
          </p:cNvSpPr>
          <p:nvPr/>
        </p:nvSpPr>
        <p:spPr bwMode="auto">
          <a:xfrm>
            <a:off x="6297121" y="1751225"/>
            <a:ext cx="2643632" cy="4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en-US" smtClean="0">
                <a:solidFill>
                  <a:srgbClr val="000000"/>
                </a:solidFill>
              </a:rPr>
              <a:t>Asset price collapse</a:t>
            </a:r>
            <a:endParaRPr lang="en-US" altLang="en-US" smtClean="0">
              <a:solidFill>
                <a:srgbClr val="000000"/>
              </a:solidFill>
            </a:endParaRPr>
          </a:p>
        </p:txBody>
      </p:sp>
      <p:sp>
        <p:nvSpPr>
          <p:cNvPr id="9222" name="Line 7"/>
          <p:cNvSpPr>
            <a:spLocks noChangeShapeType="1"/>
          </p:cNvSpPr>
          <p:nvPr/>
        </p:nvSpPr>
        <p:spPr bwMode="auto">
          <a:xfrm flipV="1">
            <a:off x="4265280" y="1778589"/>
            <a:ext cx="322560" cy="77768"/>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91420" tIns="45711" rIns="91420" bIns="45711"/>
          <a:lstStyle/>
          <a:p>
            <a:pPr defTabSz="414683" fontAlgn="base" hangingPunct="0">
              <a:lnSpc>
                <a:spcPct val="93000"/>
              </a:lnSpc>
              <a:spcBef>
                <a:spcPct val="0"/>
              </a:spcBef>
              <a:spcAft>
                <a:spcPct val="0"/>
              </a:spcAft>
              <a:buClr>
                <a:srgbClr val="000000"/>
              </a:buClr>
              <a:buSzPct val="45000"/>
            </a:pPr>
            <a:endParaRPr lang="en-US" sz="2400" smtClean="0">
              <a:solidFill>
                <a:srgbClr val="000000"/>
              </a:solidFill>
              <a:ea typeface="ＭＳ Ｐゴシック" pitchFamily="34" charset="-128"/>
            </a:endParaRPr>
          </a:p>
        </p:txBody>
      </p:sp>
      <p:sp>
        <p:nvSpPr>
          <p:cNvPr id="9223" name="Text Box 8"/>
          <p:cNvSpPr txBox="1">
            <a:spLocks noChangeArrowheads="1"/>
          </p:cNvSpPr>
          <p:nvPr/>
        </p:nvSpPr>
        <p:spPr bwMode="auto">
          <a:xfrm>
            <a:off x="4505762" y="1496318"/>
            <a:ext cx="4262665" cy="4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en-US" smtClean="0">
                <a:solidFill>
                  <a:srgbClr val="000000"/>
                </a:solidFill>
              </a:rPr>
              <a:t>Retrenchment from globalization</a:t>
            </a:r>
            <a:endParaRPr lang="en-US" altLang="en-US" smtClean="0">
              <a:solidFill>
                <a:srgbClr val="000000"/>
              </a:solidFill>
            </a:endParaRPr>
          </a:p>
        </p:txBody>
      </p:sp>
      <p:sp>
        <p:nvSpPr>
          <p:cNvPr id="9224" name="Text Box 9"/>
          <p:cNvSpPr txBox="1">
            <a:spLocks noChangeArrowheads="1"/>
          </p:cNvSpPr>
          <p:nvPr/>
        </p:nvSpPr>
        <p:spPr bwMode="auto">
          <a:xfrm>
            <a:off x="2738882" y="1189566"/>
            <a:ext cx="3002705" cy="4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en-US" smtClean="0">
                <a:solidFill>
                  <a:srgbClr val="000000"/>
                </a:solidFill>
              </a:rPr>
              <a:t>Oil and gas price spike</a:t>
            </a:r>
            <a:endParaRPr lang="en-US" altLang="en-US" smtClean="0">
              <a:solidFill>
                <a:srgbClr val="000000"/>
              </a:solidFill>
            </a:endParaRPr>
          </a:p>
        </p:txBody>
      </p:sp>
      <p:sp>
        <p:nvSpPr>
          <p:cNvPr id="9225" name="Line 10"/>
          <p:cNvSpPr>
            <a:spLocks noChangeShapeType="1"/>
          </p:cNvSpPr>
          <p:nvPr/>
        </p:nvSpPr>
        <p:spPr bwMode="auto">
          <a:xfrm flipV="1">
            <a:off x="3636001" y="1548163"/>
            <a:ext cx="254880" cy="289470"/>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91420" tIns="45711" rIns="91420" bIns="45711"/>
          <a:lstStyle/>
          <a:p>
            <a:pPr defTabSz="414683" fontAlgn="base" hangingPunct="0">
              <a:lnSpc>
                <a:spcPct val="93000"/>
              </a:lnSpc>
              <a:spcBef>
                <a:spcPct val="0"/>
              </a:spcBef>
              <a:spcAft>
                <a:spcPct val="0"/>
              </a:spcAft>
              <a:buClr>
                <a:srgbClr val="000000"/>
              </a:buClr>
              <a:buSzPct val="45000"/>
            </a:pPr>
            <a:endParaRPr lang="en-US" sz="2400" smtClean="0">
              <a:solidFill>
                <a:srgbClr val="000000"/>
              </a:solidFill>
              <a:ea typeface="ＭＳ Ｐゴシック" pitchFamily="34" charset="-128"/>
            </a:endParaRPr>
          </a:p>
        </p:txBody>
      </p:sp>
      <p:sp>
        <p:nvSpPr>
          <p:cNvPr id="9226" name="Text Box 11"/>
          <p:cNvSpPr txBox="1">
            <a:spLocks noChangeArrowheads="1"/>
          </p:cNvSpPr>
          <p:nvPr/>
        </p:nvSpPr>
        <p:spPr bwMode="auto">
          <a:xfrm>
            <a:off x="6297122" y="2322965"/>
            <a:ext cx="955670" cy="4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en-US" smtClean="0">
                <a:solidFill>
                  <a:srgbClr val="EC008C"/>
                </a:solidFill>
              </a:rPr>
              <a:t>NCDs</a:t>
            </a:r>
            <a:endParaRPr lang="en-US" altLang="en-US" smtClean="0">
              <a:solidFill>
                <a:srgbClr val="EC008C"/>
              </a:solidFill>
            </a:endParaRPr>
          </a:p>
        </p:txBody>
      </p:sp>
      <p:sp>
        <p:nvSpPr>
          <p:cNvPr id="9227" name="Line 12"/>
          <p:cNvSpPr>
            <a:spLocks noChangeShapeType="1"/>
          </p:cNvSpPr>
          <p:nvPr/>
        </p:nvSpPr>
        <p:spPr bwMode="auto">
          <a:xfrm flipV="1">
            <a:off x="5290560" y="2445377"/>
            <a:ext cx="924480" cy="10082"/>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91420" tIns="45711" rIns="91420" bIns="45711"/>
          <a:lstStyle/>
          <a:p>
            <a:pPr defTabSz="414683" fontAlgn="base" hangingPunct="0">
              <a:lnSpc>
                <a:spcPct val="93000"/>
              </a:lnSpc>
              <a:spcBef>
                <a:spcPct val="0"/>
              </a:spcBef>
              <a:spcAft>
                <a:spcPct val="0"/>
              </a:spcAft>
              <a:buClr>
                <a:srgbClr val="000000"/>
              </a:buClr>
              <a:buSzPct val="45000"/>
            </a:pPr>
            <a:endParaRPr lang="en-US" sz="2400" smtClean="0">
              <a:solidFill>
                <a:srgbClr val="000000"/>
              </a:solidFill>
              <a:ea typeface="ＭＳ Ｐゴシック" pitchFamily="34" charset="-128"/>
            </a:endParaRPr>
          </a:p>
        </p:txBody>
      </p:sp>
      <p:sp>
        <p:nvSpPr>
          <p:cNvPr id="9228" name="Text Box 13"/>
          <p:cNvSpPr txBox="1">
            <a:spLocks noChangeArrowheads="1"/>
          </p:cNvSpPr>
          <p:nvPr/>
        </p:nvSpPr>
        <p:spPr bwMode="auto">
          <a:xfrm>
            <a:off x="6297121" y="2936470"/>
            <a:ext cx="1866176" cy="4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en-US" smtClean="0">
                <a:solidFill>
                  <a:srgbClr val="000000"/>
                </a:solidFill>
              </a:rPr>
              <a:t>Flu pandemic</a:t>
            </a:r>
            <a:endParaRPr lang="en-US" altLang="en-US" smtClean="0">
              <a:solidFill>
                <a:srgbClr val="000000"/>
              </a:solidFill>
            </a:endParaRPr>
          </a:p>
        </p:txBody>
      </p:sp>
      <p:sp>
        <p:nvSpPr>
          <p:cNvPr id="9229" name="Line 14"/>
          <p:cNvSpPr>
            <a:spLocks noChangeShapeType="1"/>
          </p:cNvSpPr>
          <p:nvPr/>
        </p:nvSpPr>
        <p:spPr bwMode="auto">
          <a:xfrm>
            <a:off x="4570560" y="2694524"/>
            <a:ext cx="1470240" cy="390281"/>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91420" tIns="45711" rIns="91420" bIns="45711"/>
          <a:lstStyle/>
          <a:p>
            <a:pPr defTabSz="414683" fontAlgn="base" hangingPunct="0">
              <a:lnSpc>
                <a:spcPct val="93000"/>
              </a:lnSpc>
              <a:spcBef>
                <a:spcPct val="0"/>
              </a:spcBef>
              <a:spcAft>
                <a:spcPct val="0"/>
              </a:spcAft>
              <a:buClr>
                <a:srgbClr val="000000"/>
              </a:buClr>
              <a:buSzPct val="45000"/>
            </a:pPr>
            <a:endParaRPr lang="en-US" sz="2400" smtClean="0">
              <a:solidFill>
                <a:srgbClr val="000000"/>
              </a:solidFill>
              <a:ea typeface="ＭＳ Ｐゴシック" pitchFamily="34" charset="-128"/>
            </a:endParaRPr>
          </a:p>
        </p:txBody>
      </p:sp>
      <p:sp>
        <p:nvSpPr>
          <p:cNvPr id="9230" name="Text Box 15"/>
          <p:cNvSpPr txBox="1">
            <a:spLocks noChangeArrowheads="1"/>
          </p:cNvSpPr>
          <p:nvPr/>
        </p:nvSpPr>
        <p:spPr bwMode="auto">
          <a:xfrm>
            <a:off x="6297121" y="2639798"/>
            <a:ext cx="1644962" cy="4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en-US" smtClean="0">
                <a:solidFill>
                  <a:srgbClr val="000000"/>
                </a:solidFill>
              </a:rPr>
              <a:t>Fiscal crisis</a:t>
            </a:r>
            <a:endParaRPr lang="en-US" altLang="en-US" smtClean="0">
              <a:solidFill>
                <a:srgbClr val="000000"/>
              </a:solidFill>
            </a:endParaRPr>
          </a:p>
        </p:txBody>
      </p:sp>
      <p:sp>
        <p:nvSpPr>
          <p:cNvPr id="9231" name="Line 16"/>
          <p:cNvSpPr>
            <a:spLocks noChangeShapeType="1"/>
          </p:cNvSpPr>
          <p:nvPr/>
        </p:nvSpPr>
        <p:spPr bwMode="auto">
          <a:xfrm>
            <a:off x="4897440" y="2531786"/>
            <a:ext cx="1347840" cy="277950"/>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91420" tIns="45711" rIns="91420" bIns="45711"/>
          <a:lstStyle/>
          <a:p>
            <a:pPr defTabSz="414683" fontAlgn="base" hangingPunct="0">
              <a:lnSpc>
                <a:spcPct val="93000"/>
              </a:lnSpc>
              <a:spcBef>
                <a:spcPct val="0"/>
              </a:spcBef>
              <a:spcAft>
                <a:spcPct val="0"/>
              </a:spcAft>
              <a:buClr>
                <a:srgbClr val="000000"/>
              </a:buClr>
              <a:buSzPct val="45000"/>
            </a:pPr>
            <a:endParaRPr lang="en-US" sz="2400" smtClean="0">
              <a:solidFill>
                <a:srgbClr val="000000"/>
              </a:solidFill>
              <a:ea typeface="ＭＳ Ｐゴシック" pitchFamily="34" charset="-128"/>
            </a:endParaRPr>
          </a:p>
        </p:txBody>
      </p:sp>
      <p:sp>
        <p:nvSpPr>
          <p:cNvPr id="9232" name="Text Box 17"/>
          <p:cNvSpPr txBox="1">
            <a:spLocks noChangeArrowheads="1"/>
          </p:cNvSpPr>
          <p:nvPr/>
        </p:nvSpPr>
        <p:spPr bwMode="auto">
          <a:xfrm>
            <a:off x="6297122" y="3208658"/>
            <a:ext cx="1543972" cy="4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en-US" smtClean="0">
                <a:solidFill>
                  <a:srgbClr val="000000"/>
                </a:solidFill>
              </a:rPr>
              <a:t>Food crisis</a:t>
            </a:r>
            <a:endParaRPr lang="en-US" altLang="en-US" smtClean="0">
              <a:solidFill>
                <a:srgbClr val="000000"/>
              </a:solidFill>
            </a:endParaRPr>
          </a:p>
        </p:txBody>
      </p:sp>
      <p:sp>
        <p:nvSpPr>
          <p:cNvPr id="9233" name="Line 18"/>
          <p:cNvSpPr>
            <a:spLocks noChangeShapeType="1"/>
          </p:cNvSpPr>
          <p:nvPr/>
        </p:nvSpPr>
        <p:spPr bwMode="auto">
          <a:xfrm>
            <a:off x="4217761" y="2674363"/>
            <a:ext cx="2005920" cy="681191"/>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91420" tIns="45711" rIns="91420" bIns="45711"/>
          <a:lstStyle/>
          <a:p>
            <a:pPr defTabSz="414683" fontAlgn="base" hangingPunct="0">
              <a:lnSpc>
                <a:spcPct val="93000"/>
              </a:lnSpc>
              <a:spcBef>
                <a:spcPct val="0"/>
              </a:spcBef>
              <a:spcAft>
                <a:spcPct val="0"/>
              </a:spcAft>
              <a:buClr>
                <a:srgbClr val="000000"/>
              </a:buClr>
              <a:buSzPct val="45000"/>
            </a:pPr>
            <a:endParaRPr lang="en-US" sz="2400" smtClean="0">
              <a:solidFill>
                <a:srgbClr val="000000"/>
              </a:solidFill>
              <a:ea typeface="ＭＳ Ｐゴシック" pitchFamily="34" charset="-128"/>
            </a:endParaRPr>
          </a:p>
        </p:txBody>
      </p:sp>
      <p:sp>
        <p:nvSpPr>
          <p:cNvPr id="9234" name="Line 19"/>
          <p:cNvSpPr>
            <a:spLocks noChangeShapeType="1"/>
          </p:cNvSpPr>
          <p:nvPr/>
        </p:nvSpPr>
        <p:spPr bwMode="auto">
          <a:xfrm>
            <a:off x="4044960" y="3503890"/>
            <a:ext cx="2004480" cy="681191"/>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91420" tIns="45711" rIns="91420" bIns="45711"/>
          <a:lstStyle/>
          <a:p>
            <a:pPr defTabSz="414683" fontAlgn="base" hangingPunct="0">
              <a:lnSpc>
                <a:spcPct val="93000"/>
              </a:lnSpc>
              <a:spcBef>
                <a:spcPct val="0"/>
              </a:spcBef>
              <a:spcAft>
                <a:spcPct val="0"/>
              </a:spcAft>
              <a:buClr>
                <a:srgbClr val="000000"/>
              </a:buClr>
              <a:buSzPct val="45000"/>
            </a:pPr>
            <a:endParaRPr lang="en-US" sz="2400" smtClean="0">
              <a:solidFill>
                <a:srgbClr val="000000"/>
              </a:solidFill>
              <a:ea typeface="ＭＳ Ｐゴシック" pitchFamily="34" charset="-128"/>
            </a:endParaRPr>
          </a:p>
        </p:txBody>
      </p:sp>
      <p:sp>
        <p:nvSpPr>
          <p:cNvPr id="9235" name="Text Box 20"/>
          <p:cNvSpPr txBox="1">
            <a:spLocks noChangeArrowheads="1"/>
          </p:cNvSpPr>
          <p:nvPr/>
        </p:nvSpPr>
        <p:spPr bwMode="auto">
          <a:xfrm>
            <a:off x="6297121" y="4035304"/>
            <a:ext cx="2379137" cy="4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en-US" smtClean="0">
                <a:solidFill>
                  <a:srgbClr val="000000"/>
                </a:solidFill>
              </a:rPr>
              <a:t>Infectious disease</a:t>
            </a:r>
            <a:endParaRPr lang="en-US" altLang="en-US" smtClean="0">
              <a:solidFill>
                <a:srgbClr val="000000"/>
              </a:solidFill>
            </a:endParaRPr>
          </a:p>
        </p:txBody>
      </p:sp>
      <p:sp>
        <p:nvSpPr>
          <p:cNvPr id="9236" name="Text Box 21"/>
          <p:cNvSpPr txBox="1">
            <a:spLocks noChangeArrowheads="1"/>
          </p:cNvSpPr>
          <p:nvPr/>
        </p:nvSpPr>
        <p:spPr bwMode="auto">
          <a:xfrm rot="-5400000">
            <a:off x="6357850" y="3246577"/>
            <a:ext cx="4919981" cy="2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US" altLang="en-US" sz="1200">
                <a:solidFill>
                  <a:srgbClr val="000000"/>
                </a:solidFill>
              </a:rPr>
              <a:t>http://www.weforum.org/pdf/globalrisk/globalrisks09/global_risks_2009.pdf</a:t>
            </a:r>
          </a:p>
        </p:txBody>
      </p:sp>
      <p:sp>
        <p:nvSpPr>
          <p:cNvPr id="9237" name="Rectangle 71"/>
          <p:cNvSpPr>
            <a:spLocks noChangeArrowheads="1"/>
          </p:cNvSpPr>
          <p:nvPr/>
        </p:nvSpPr>
        <p:spPr bwMode="auto">
          <a:xfrm>
            <a:off x="456480" y="275071"/>
            <a:ext cx="8231040" cy="114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nchor="ct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algn="ctr" defTabSz="414683" eaLnBrk="1" fontAlgn="base" hangingPunct="0">
              <a:lnSpc>
                <a:spcPct val="93000"/>
              </a:lnSpc>
              <a:spcBef>
                <a:spcPct val="0"/>
              </a:spcBef>
              <a:spcAft>
                <a:spcPct val="0"/>
              </a:spcAft>
              <a:buClr>
                <a:srgbClr val="000000"/>
              </a:buClr>
              <a:buSzPct val="45000"/>
            </a:pPr>
            <a:r>
              <a:rPr lang="en-GB" altLang="en-US" smtClean="0">
                <a:solidFill>
                  <a:srgbClr val="1255A4"/>
                </a:solidFill>
              </a:rPr>
              <a:t>Noncommunicable Diseases</a:t>
            </a:r>
            <a:br>
              <a:rPr lang="en-GB" altLang="en-US" smtClean="0">
                <a:solidFill>
                  <a:srgbClr val="1255A4"/>
                </a:solidFill>
              </a:rPr>
            </a:br>
            <a:r>
              <a:rPr lang="en-GB" altLang="en-US" sz="2000">
                <a:solidFill>
                  <a:srgbClr val="ED1C24"/>
                </a:solidFill>
              </a:rPr>
              <a:t>World Economic Forum: Global Risk Assessment 2009</a:t>
            </a:r>
            <a:endParaRPr lang="en-US" altLang="en-US" sz="2000">
              <a:solidFill>
                <a:srgbClr val="ED1C24"/>
              </a:solidFill>
            </a:endParaRPr>
          </a:p>
        </p:txBody>
      </p:sp>
    </p:spTree>
    <p:extLst>
      <p:ext uri="{BB962C8B-B14F-4D97-AF65-F5344CB8AC3E}">
        <p14:creationId xmlns:p14="http://schemas.microsoft.com/office/powerpoint/2010/main" val="3151480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zevendedags</a:t>
            </a:r>
            <a:r>
              <a:rPr lang="en-US" dirty="0" smtClean="0"/>
              <a:t> </a:t>
            </a:r>
            <a:r>
              <a:rPr lang="en-US" dirty="0" err="1" smtClean="0"/>
              <a:t>adventisten</a:t>
            </a:r>
            <a:endParaRPr lang="en-US" dirty="0"/>
          </a:p>
        </p:txBody>
      </p:sp>
      <p:pic>
        <p:nvPicPr>
          <p:cNvPr id="4098" name="Picture 2" descr="https://cdn.empowernetwork.com/user_images/post/2012/05/01/4/08/60d7/540_293_resize_20120501_40860d711a7c1dda0cd940987a10038d_jp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618028"/>
            <a:ext cx="4124325" cy="27908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neartotheheart.com/images/lifestyle-adventist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4437112"/>
            <a:ext cx="7030244" cy="23099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hronopause.com/i293.photobucket.com/albums/mm55/mikedarwin1967/GD-2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647785"/>
            <a:ext cx="3933900" cy="270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70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Overgewicht: wat doen we er aan?</a:t>
            </a:r>
            <a:endParaRPr lang="nl-NL" dirty="0"/>
          </a:p>
        </p:txBody>
      </p:sp>
    </p:spTree>
    <p:extLst>
      <p:ext uri="{BB962C8B-B14F-4D97-AF65-F5344CB8AC3E}">
        <p14:creationId xmlns:p14="http://schemas.microsoft.com/office/powerpoint/2010/main" val="4166705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tastefullydoneevents.com/wordpress/wp-content/uploads/fatteningcollage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1783456"/>
            <a:ext cx="6391275" cy="479107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p:txBody>
          <a:bodyPr/>
          <a:lstStyle/>
          <a:p>
            <a:r>
              <a:rPr lang="nl-NL" dirty="0" err="1" smtClean="0"/>
              <a:t>Fattening</a:t>
            </a:r>
            <a:r>
              <a:rPr lang="nl-NL" dirty="0" smtClean="0"/>
              <a:t> huts in </a:t>
            </a:r>
            <a:r>
              <a:rPr lang="nl-NL" dirty="0" err="1" smtClean="0"/>
              <a:t>Mauretanië</a:t>
            </a:r>
            <a:endParaRPr lang="nl-NL" dirty="0"/>
          </a:p>
        </p:txBody>
      </p:sp>
    </p:spTree>
    <p:extLst>
      <p:ext uri="{BB962C8B-B14F-4D97-AF65-F5344CB8AC3E}">
        <p14:creationId xmlns:p14="http://schemas.microsoft.com/office/powerpoint/2010/main" val="3502123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arieclaire.com/cm/marieclaire/images/mcx-1009-forced-fat-camp-6-de-5381907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3648" y="980728"/>
            <a:ext cx="6682713" cy="501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4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30 minuten per dag lichamelijk actief ?</a:t>
            </a:r>
            <a:endParaRPr lang="nl-NL" dirty="0"/>
          </a:p>
        </p:txBody>
      </p:sp>
      <p:pic>
        <p:nvPicPr>
          <p:cNvPr id="5124" name="Picture 4" descr="http://thevagabondadventures.com/wp-content/uploads/2010/09/3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417" y="1340768"/>
            <a:ext cx="8056043" cy="536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9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BMI  van centerfolds door de </a:t>
            </a:r>
            <a:r>
              <a:rPr lang="en-US" dirty="0" err="1" smtClean="0"/>
              <a:t>tijd</a:t>
            </a:r>
            <a:r>
              <a:rPr lang="en-US" dirty="0" smtClean="0"/>
              <a:t> (NB BMI 18.5 is </a:t>
            </a:r>
            <a:r>
              <a:rPr lang="en-US" dirty="0" err="1" smtClean="0"/>
              <a:t>grens</a:t>
            </a:r>
            <a:r>
              <a:rPr lang="en-US" dirty="0" smtClean="0"/>
              <a:t> </a:t>
            </a:r>
            <a:r>
              <a:rPr lang="en-US" dirty="0" err="1" smtClean="0"/>
              <a:t>voor</a:t>
            </a:r>
            <a:r>
              <a:rPr lang="en-US" dirty="0" smtClean="0"/>
              <a:t> </a:t>
            </a:r>
            <a:r>
              <a:rPr lang="en-US" dirty="0" err="1" smtClean="0"/>
              <a:t>ondervoeding</a:t>
            </a:r>
            <a:r>
              <a:rPr lang="en-US" dirty="0" smtClean="0"/>
              <a:t>)</a:t>
            </a:r>
            <a:endParaRPr lang="en-US" dirty="0"/>
          </a:p>
        </p:txBody>
      </p:sp>
      <p:pic>
        <p:nvPicPr>
          <p:cNvPr id="15362" name="Picture 2" descr="http://prorev.com/705BMI.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1720" y="1677431"/>
            <a:ext cx="4752528" cy="510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8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Steeds </a:t>
            </a:r>
            <a:r>
              <a:rPr lang="en-US" dirty="0" err="1" smtClean="0"/>
              <a:t>grotere</a:t>
            </a:r>
            <a:r>
              <a:rPr lang="en-US" dirty="0" smtClean="0"/>
              <a:t> </a:t>
            </a:r>
            <a:r>
              <a:rPr lang="en-US" dirty="0" err="1" smtClean="0"/>
              <a:t>discrepantie</a:t>
            </a:r>
            <a:r>
              <a:rPr lang="en-US" dirty="0" smtClean="0"/>
              <a:t> </a:t>
            </a:r>
            <a:r>
              <a:rPr lang="en-US" dirty="0" err="1" smtClean="0"/>
              <a:t>tussen</a:t>
            </a:r>
            <a:r>
              <a:rPr lang="en-US" dirty="0" smtClean="0"/>
              <a:t> </a:t>
            </a:r>
            <a:r>
              <a:rPr lang="en-US" dirty="0" err="1" smtClean="0"/>
              <a:t>werkelijke</a:t>
            </a:r>
            <a:r>
              <a:rPr lang="en-US" dirty="0" smtClean="0"/>
              <a:t> </a:t>
            </a:r>
            <a:r>
              <a:rPr lang="en-US" dirty="0" err="1" smtClean="0"/>
              <a:t>en</a:t>
            </a:r>
            <a:r>
              <a:rPr lang="en-US" dirty="0" smtClean="0"/>
              <a:t> </a:t>
            </a:r>
            <a:r>
              <a:rPr lang="en-US" dirty="0" err="1" smtClean="0"/>
              <a:t>ideale</a:t>
            </a:r>
            <a:r>
              <a:rPr lang="en-US" dirty="0" smtClean="0"/>
              <a:t> BMI</a:t>
            </a:r>
            <a:endParaRPr lang="en-US" dirty="0"/>
          </a:p>
        </p:txBody>
      </p:sp>
      <p:pic>
        <p:nvPicPr>
          <p:cNvPr id="22530" name="Picture 2" descr="http://flowingdata.com/wp-content/uploads/2009/02/playmate-bmi1-625x46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1628800"/>
            <a:ext cx="5953125"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7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grandcentralblog.files.wordpress.com/2010/09/people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3017508"/>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secondcitystyle.com/images/images/skinny_debat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288174"/>
            <a:ext cx="19050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blog.quiksilver.com/wp-content/uploads/sites/2/2011/08/OK-Magazine-Sept-5-2011-Cov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404664"/>
            <a:ext cx="434340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57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eorgiahanias.com/blog/wp-content/uploads/2012/05/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404664"/>
            <a:ext cx="872490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989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amieism.com/img/201111/japanesediet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620688"/>
            <a:ext cx="8397373" cy="538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42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New York, 14 November 2013 – UN Secretary-General's message on World Diabetes Day</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While many people are genetically at greater risk of diabetes, the condition is largely driven by unhealthy lifestyles (obesity, poor diet and lack of exercise) which are due to:</a:t>
            </a:r>
          </a:p>
          <a:p>
            <a:r>
              <a:rPr lang="en-US" dirty="0" smtClean="0"/>
              <a:t>the globalization of marketing and trade of unhealthy food, </a:t>
            </a:r>
          </a:p>
          <a:p>
            <a:r>
              <a:rPr lang="en-US" dirty="0" smtClean="0"/>
              <a:t>rapid urbanization with reduced opportunity to be physically active,</a:t>
            </a:r>
          </a:p>
          <a:p>
            <a:r>
              <a:rPr lang="en-US" dirty="0" smtClean="0"/>
              <a:t>population ageing. </a:t>
            </a:r>
          </a:p>
        </p:txBody>
      </p:sp>
    </p:spTree>
    <p:extLst>
      <p:ext uri="{BB962C8B-B14F-4D97-AF65-F5344CB8AC3E}">
        <p14:creationId xmlns:p14="http://schemas.microsoft.com/office/powerpoint/2010/main" val="3820192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Toekomst voedsel en voeding ?</a:t>
            </a:r>
            <a:endParaRPr lang="nl-NL" dirty="0"/>
          </a:p>
        </p:txBody>
      </p:sp>
    </p:spTree>
    <p:extLst>
      <p:ext uri="{BB962C8B-B14F-4D97-AF65-F5344CB8AC3E}">
        <p14:creationId xmlns:p14="http://schemas.microsoft.com/office/powerpoint/2010/main" val="3525075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dit voor voedingsmiddel ?</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40074" y="1379043"/>
            <a:ext cx="5712246" cy="551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730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bosbes</a:t>
            </a:r>
            <a:endParaRPr lang="nl-NL" dirty="0"/>
          </a:p>
        </p:txBody>
      </p:sp>
      <p:pic>
        <p:nvPicPr>
          <p:cNvPr id="2052" name="Picture 4" descr="http://getrealliving.com.au/wp-content/uploads/2013/10/blueberri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1556792"/>
            <a:ext cx="7407523" cy="463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035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n-US" dirty="0" err="1" smtClean="0"/>
              <a:t>geïndividualiseerde</a:t>
            </a:r>
            <a:r>
              <a:rPr lang="en-US" dirty="0" smtClean="0"/>
              <a:t>/</a:t>
            </a:r>
            <a:r>
              <a:rPr lang="en-US" dirty="0" err="1" smtClean="0"/>
              <a:t>stofjesgerichte</a:t>
            </a:r>
            <a:r>
              <a:rPr lang="en-US" dirty="0" smtClean="0"/>
              <a:t> </a:t>
            </a:r>
            <a:r>
              <a:rPr lang="en-US" dirty="0" err="1" smtClean="0"/>
              <a:t>voedingsadviezen</a:t>
            </a:r>
            <a:endParaRPr lang="nl-NL" dirty="0"/>
          </a:p>
        </p:txBody>
      </p:sp>
      <p:pic>
        <p:nvPicPr>
          <p:cNvPr id="1026" name="Picture 2"/>
          <p:cNvPicPr>
            <a:picLocks noChangeAspect="1" noChangeArrowheads="1"/>
          </p:cNvPicPr>
          <p:nvPr/>
        </p:nvPicPr>
        <p:blipFill>
          <a:blip r:embed="rId2" cstate="print"/>
          <a:srcRect/>
          <a:stretch>
            <a:fillRect/>
          </a:stretch>
        </p:blipFill>
        <p:spPr bwMode="auto">
          <a:xfrm>
            <a:off x="928662" y="2000240"/>
            <a:ext cx="7315200" cy="4476750"/>
          </a:xfrm>
          <a:prstGeom prst="rect">
            <a:avLst/>
          </a:prstGeom>
          <a:noFill/>
          <a:ln w="9525">
            <a:noFill/>
            <a:miter lim="800000"/>
            <a:headEnd/>
            <a:tailEnd/>
          </a:ln>
          <a:effectLst/>
        </p:spPr>
      </p:pic>
    </p:spTree>
    <p:extLst>
      <p:ext uri="{BB962C8B-B14F-4D97-AF65-F5344CB8AC3E}">
        <p14:creationId xmlns:p14="http://schemas.microsoft.com/office/powerpoint/2010/main" val="3280716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30.208.105.156/wordpress/wp-content/uploads/2013/01/CoverArt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6773" y="0"/>
            <a:ext cx="8234187" cy="6858000"/>
          </a:xfrm>
          <a:prstGeom prst="rect">
            <a:avLst/>
          </a:prstGeom>
          <a:noFill/>
        </p:spPr>
      </p:pic>
    </p:spTree>
    <p:extLst>
      <p:ext uri="{BB962C8B-B14F-4D97-AF65-F5344CB8AC3E}">
        <p14:creationId xmlns:p14="http://schemas.microsoft.com/office/powerpoint/2010/main" val="1881250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Quantified Self – </a:t>
            </a:r>
            <a:r>
              <a:rPr lang="en-US" dirty="0" err="1" smtClean="0"/>
              <a:t>zelfmonitoring</a:t>
            </a:r>
            <a:r>
              <a:rPr lang="en-US" dirty="0" smtClean="0"/>
              <a:t> met </a:t>
            </a:r>
            <a:r>
              <a:rPr lang="en-US" dirty="0" err="1" smtClean="0"/>
              <a:t>nieuwe</a:t>
            </a:r>
            <a:r>
              <a:rPr lang="en-US" dirty="0" smtClean="0"/>
              <a:t> </a:t>
            </a:r>
            <a:r>
              <a:rPr lang="en-US" dirty="0" err="1" smtClean="0"/>
              <a:t>technologie</a:t>
            </a:r>
            <a:endParaRPr lang="nl-NL" dirty="0"/>
          </a:p>
        </p:txBody>
      </p:sp>
      <p:pic>
        <p:nvPicPr>
          <p:cNvPr id="15362" name="Picture 2" descr="http://www.swmediagroup.com/wp-content/uploads/2012/12/Quantified-Self-Image1.jpg"/>
          <p:cNvPicPr>
            <a:picLocks noChangeAspect="1" noChangeArrowheads="1"/>
          </p:cNvPicPr>
          <p:nvPr/>
        </p:nvPicPr>
        <p:blipFill>
          <a:blip r:embed="rId2" cstate="print"/>
          <a:srcRect/>
          <a:stretch>
            <a:fillRect/>
          </a:stretch>
        </p:blipFill>
        <p:spPr bwMode="auto">
          <a:xfrm>
            <a:off x="642910" y="2000239"/>
            <a:ext cx="8035502" cy="4510249"/>
          </a:xfrm>
          <a:prstGeom prst="rect">
            <a:avLst/>
          </a:prstGeom>
          <a:noFill/>
        </p:spPr>
      </p:pic>
    </p:spTree>
    <p:extLst>
      <p:ext uri="{BB962C8B-B14F-4D97-AF65-F5344CB8AC3E}">
        <p14:creationId xmlns:p14="http://schemas.microsoft.com/office/powerpoint/2010/main" val="898019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Optimale</a:t>
            </a:r>
            <a:r>
              <a:rPr lang="en-US" dirty="0" smtClean="0"/>
              <a:t> </a:t>
            </a:r>
            <a:r>
              <a:rPr lang="en-US" dirty="0" err="1" smtClean="0"/>
              <a:t>gezondheid</a:t>
            </a:r>
            <a:r>
              <a:rPr lang="en-US" dirty="0" smtClean="0"/>
              <a:t> door </a:t>
            </a:r>
            <a:r>
              <a:rPr lang="en-US" dirty="0" err="1" smtClean="0"/>
              <a:t>biochemische</a:t>
            </a:r>
            <a:r>
              <a:rPr lang="en-US" dirty="0" smtClean="0"/>
              <a:t> cocktails</a:t>
            </a:r>
            <a:endParaRPr lang="nl-NL" dirty="0"/>
          </a:p>
        </p:txBody>
      </p:sp>
      <p:pic>
        <p:nvPicPr>
          <p:cNvPr id="16386" name="Picture 2" descr="http://media.coindesk.com/2013/08/bitcoin-and-soylent-meal-replacement-new-currency-meets-new-nutrition.jpg"/>
          <p:cNvPicPr>
            <a:picLocks noChangeAspect="1" noChangeArrowheads="1"/>
          </p:cNvPicPr>
          <p:nvPr/>
        </p:nvPicPr>
        <p:blipFill>
          <a:blip r:embed="rId2" cstate="print"/>
          <a:srcRect/>
          <a:stretch>
            <a:fillRect/>
          </a:stretch>
        </p:blipFill>
        <p:spPr bwMode="auto">
          <a:xfrm>
            <a:off x="357158" y="2285992"/>
            <a:ext cx="4572000" cy="3429001"/>
          </a:xfrm>
          <a:prstGeom prst="rect">
            <a:avLst/>
          </a:prstGeom>
          <a:noFill/>
        </p:spPr>
      </p:pic>
      <p:pic>
        <p:nvPicPr>
          <p:cNvPr id="16388" name="Picture 4" descr="http://timewellness.files.wordpress.com/2013/06/soylent.jpg?w=480&amp;h=320&amp;crop=1"/>
          <p:cNvPicPr>
            <a:picLocks noChangeAspect="1" noChangeArrowheads="1"/>
          </p:cNvPicPr>
          <p:nvPr/>
        </p:nvPicPr>
        <p:blipFill>
          <a:blip r:embed="rId3" cstate="print"/>
          <a:srcRect/>
          <a:stretch>
            <a:fillRect/>
          </a:stretch>
        </p:blipFill>
        <p:spPr bwMode="auto">
          <a:xfrm>
            <a:off x="4286248" y="3500438"/>
            <a:ext cx="4572000" cy="3048001"/>
          </a:xfrm>
          <a:prstGeom prst="rect">
            <a:avLst/>
          </a:prstGeom>
          <a:noFill/>
        </p:spPr>
      </p:pic>
    </p:spTree>
    <p:extLst>
      <p:ext uri="{BB962C8B-B14F-4D97-AF65-F5344CB8AC3E}">
        <p14:creationId xmlns:p14="http://schemas.microsoft.com/office/powerpoint/2010/main" val="1193746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http://dlcache.com/thumbs/912/ruaf.or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sp>
        <p:nvSpPr>
          <p:cNvPr id="17412" name="AutoShape 4" descr="http://dlcache.com/thumbs/912/ruaf.org.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sp>
        <p:nvSpPr>
          <p:cNvPr id="17414" name="AutoShape 6" descr="data:image/jpeg;base64,/9j/4AAQSkZJRgABAQAAAQABAAD/2wCEAAkGBhQSERQUExQVFRQWGB0aGRgYGRkbGhwcHR0YGhgeHhocHCggGhsjHBwZHy8gIycpLCwsHR4xNTAqNSgrLCkBCQoKDgwOGg8PGiwkHyQsLCwsLCwsLCwsLCwsLCwsLCwsLCwsLCwsLCwsLCksLCwsLCwsLCwsLCwsLCwsLCwsLP/AABEIAHABwgMBIgACEQEDEQH/xAAcAAACAgMBAQAAAAAAAAAAAAAFBgQHAAIDAQj/xABGEAACAQIEAwUFBQQIBQQDAAABAhEDIQAEEjEFQVEGEyJhcTKBkaGxBxQjQsFS0eHwFTNicoKS0vFDU2NzsiQ0osIWF1T/xAAZAQADAQEBAAAAAAAAAAAAAAACAwQBAAX/xAAvEQACAgICAAUBBwQDAAAAAAAAAQIRAyESMQQTIkFRcQUygZGh0fAUUmHBI0Kx/9oADAMBAAIRAxEAPwCy1TGzrY+mAfZLiK1MvS/F1lbOTYixIETtyB8sEeLcXp0KFSoxB0qTpBEseSjzJsMP8xNWT8KdE9Fx0C4rOj9rRLhe7pqAQGZixgAwxtaYm31wW4/9qdGlH3cCsfEWnUAANrRed/TC/OiE4UPAXGwXA7s7xpc1l0rAAat1DTHr0tBgjnjtX43RUPFSmzICSodZkct7dL7YLmjuJF4j2py1BitWqoYAnTcmwJPlyj1tgTwr7SqFer3fd1EsTLaTYCSYUk/wvim+O8dOZru7+07eILfzgTHkI5xjzhmdOtSIWLSLE3kNHLp7ueEyyNbNUT6UWDsZxtpxTnD+19ekulHtOzAEACYH1nrg5mvtOfuDKBWj2hPQXEG3X3jGR8Qn2FwLLbl6DHmB/Z7NmrlMvUb2npIx94B64IYZZjRmMx7gNx3jIpqVVirftAAhY6g79IGMlNRVsZixSyy4xDGMwk5jtsynq0ezH/yI/LJ8/LDB2b4u2YpF2XSQ2n1gAzv54yORS6G5vCZMUeUqC2PMe48wyyQ8x5j048xxx4cIP2igd9SmT+Ebf42w/HCH9olOa1Lr3Z9fabAT6Dx9ic2XM2AjGU8shmVE46r4T+1642QAHCaH2c6eU6KMepTvBUfDEpMuzEx/COm+NW4cyxM/H+OMbNSIzZLAnjFQAhBcgSV67x/P+2GE0ys39+/++IDZnKq7LmRTeTMItTvSYsTUFRVToBe3LBRpnbFoZaSNIddRIUzEHxTOkbeXlaJxIyoZZWQseEqTO4DCF1CL7Acx64KUuEUapnLsqOf+FXZVMzPgqr4Da0EITHPA1chUp1DTdYqk6dLwLmCSZ2mx6QOc4YcGcrBp9TJ8RM+vznHGutsEaqQkMQSPDaZkWN8QMxSCqIuD/vgDGmGuyHaF8nRq1AocGrTVlNvDprGx5G28EdcOPFMjlc9QOcpMKdRVkvHNRJWsg3taReDaRYqHY3KUcxSr0qpKk1KfdkGG1KlZouIMqGEXxpnUfJ5ytQpMQjHuyDsyOARPUgNIPWfMYNOgDak9XL1Q6juqoA2MhlPs22dG89oPskWb8vnctxakaNZAldJiCNY6vTO7LO/Mc+uJGb4Emcyyd3Z08K1CdmU6WRh+wWEEWjccsVhmzUp1Cw1UqiNeLFXXzvt8wRa+NfpM7JPaTglbJVO7q+JH9iqB4X8m/Za/v+sbhvEqtCoKtJijrvcXHQjZlPT6YLds/tOV+F91UQHN1DoII8IEXrDoSLaepO43poZ55nU09ZOBcfdG2fVPZPtpSz0rBp5hRLIYv1KmfEvwInAvtn2BWuxq0VCV9yALVOt4/T+NKcA4tUaHDla1IhlYWPkfUR8Pfi7OxXb2pnW7qpRGpaeouh3IIEwYC7zvgk/Y4qmgdNfQVNNwwDKwMgzHQT6+eIzrEQY9CJG3TFq9vOy61AcyKTLWp+KQFKuBEzpNmgb849MVMrArKmIgMPPrPMHljHGto4srsF9o4QJlsyRBMU6gIgT+Ujlf69NrPaqpjYyeV/p9cfMzV9UbAjmBB9RB3HxxYv2bdtu7qDKVnLq7RSqGdzsL7T/G18cjBJqJ4j6n640jpfHapSGprcz9cZpx5zKTkaVvdgf2eZVesW0rAsdgPGpEnYNGqDFsF2Xwn0wi8ZqMGKj/ABRz5gHr1xyh5icTVLi7LHbilGpUbu2RpkLpKnSZgELfmQbXA9MBq5BqkRdQoJ5/mjfxEAWBNyBOECjVZCGEgjD0tQlyCCPAhE9CDz2joBsIHLCv6byZKnYzzvMj0bGniBxKlLUh1aI6zAj54JKMcatImrl4EnvV/wDIe/Bp0CW9wjLLBJhWBk+KNJIaCAQbtaxmMCeMZf8AFbSBPeRZtJKS0HUbSWMzI3YCYsZ4UlPdoDa4sSIksGixAmDquYNpGBNaWqaAdFQ1dgQqwANN9miR/aIJtfEEH1Q19sM5nODuWlgW06iyoBrCAyQQJAmBJ5ScLfbHKWBlgVBIJCnTKoW1EnxnxmJ2g+9pzjqFnVHssSqxrHgSRv4SzEX5MemFLtvwuNUGTDmCjEMNFFZbqw1WIsI8jiup32KVC/l6ICKOgA+WMxuLW6YzDdgEvLdhK5ADU6Z8XhkjaCYIssGASI5b9AHaTspXy7LIpjX+yyTO4MbxhorcVoVijA92S5ZiuoyYO56SVsAPSN0njNY96VV3YgArMTqkA7xYzMx7rYODb6YvJJNaOLcFBYuzBQYsLWI3Frx78FMtwxH5iBYyJsBcweWxE+YxB4hlKrIpUMWgMQCNtIYGPeII/wB9c5xc5TLwGLVKg0xqtsNU+Qn58r423KlZirlbGairU6T0qdYqhMlZhSfrtaDOBsAhgQQw6iN52M+7ATgXEGraocK8WBgAxfc2nE1OIEsWJAAEnVufOR/M46cJIySi9og5fgtOfEzyCYjpeJJG/W2OqcPNKpOqVJjUN52gjkY5X+WCIXvXWTbna8TB9ATF4PLDhk+z9BaLV6tCpXVSSt48AiZht4mbemA8yV7YKxtsQlcFweUTGxBk268px24tRNREKCwJ1R7rx6DFg5uvlGRNFCirSbQWeysf2QHBgCZPtDC5m8uTIRBtcgD2et7D5nGvIotbNdV2Wz2RTTkMoOlCn/4jBbA/s/8A+1y8bd0n/iMEMWxdqwKPcVd224maWYZDE6vAJ3m8+gB25k+cYsnPZru6buQTpUmB5DFA8dz7PmBXfWQxaQXJgGwjpzuPlhWWnSPR8FygpTX0Jr9oBTN109fGJPqDiwPsz42KyVUBnTpff9qR/wDXzxTjVaYDBaIudy0kDlvucW79j9EfdalSIL1NO0CEEiPe7TgsaozxGaU4OMh9xmMOPMPs82jMZjMeY0yjMIn2gyK1IhSSKfL++2Hs4Ru3tULXpSJHd9P7TYGfQePsUqoIiQRO+O6UwR5/z54jvU5wbiBbnjZHMCTz8h0j154XQ0ka4FremOgqyIJJjlOOH3k+o5QQP0wP4lnGepTo6lpyVgsQLsYEwJMW93vxxvH/ACGnfw7mfW38MIHGlf7w5BuW+oEfLE/iedL0dTk081k2VKq2C1F16dQG3eKYDWgiDjh2nyppZ2vEKjVCycpVtLgjy8UT69Ma4hR7ITl1fSygj0N8SuMdpXGW7pgj6lKpqkvTHVXBmBcaTIvYDEKpmpPivbcmZx5n2Bpq0DTqgjqVuCf8LsMZHQctjpls4XpK63VgDueYvbrM4h5lmNtIjEnhFX7tl6aVQKTNJSmzKamliWBK7qpm2qCfPEoVO8IG95PoMElboTKoqzVuGOuSZ0EMtZKlgfCFSrDEgW3G+2HPO8FOabh+dUrP4S1B1HWRuQ9vQ4gimPudeWKMGQq43U6Xk+YicROyWbqVKuSp1XbvKNWoCZ/rEc6wG5kalDCeYHuOVJ0JxvlHkZ2C7Sac5Vy7eKnXqPAMWcExvbxAR7lwT+0Lg+2aCMBZKwI2GyPItY+EmdiDywrvw9KRcioP6wt4QS0FpO4G29uRNxzYeN/aoj0CoyrsGOioXgUypBDeIXk8rYXGXLTQRVHarh4cFp8SefKenM3+WF3L8N1TpNxyjf8AdhnzucLgwJEXHM4EZLUDOksxgBRuTNv5GDlGUUHHi+yfwzh3dEiDqanqHoCNU33EjDDw7iz5VqVekYZWFtgwg6lMcjgfwmnWp1lqMFMjQwn2VIvB2J5nlgu6LVGlrXnUoAE9Oh/m+CWNtX7guSvReHCeJ085l6dZPZcBh1UjceoMjFU/aZ2U+7VPvVFSFckVFEab3sIkaoJ6Ag4mfZdxd8tmTknINOrNSm1/ai4HqBcdR54fO1/CTmMrVSAx0kgTBkCQAYN/hjl8Mw+eqoBEi3Qx+owQ7PVdWay8kk99Tn/Ot8C0eCVixEgdOv7/AH4m9mT/AOsy+39dT/8ANcLRoUqjxN6n648xpxDMrT1u5hQT9fmcQuH9tMsDDpUH9sgED/CDO3PEMYOQ9yoYMtwZnQGQAfI4VO1vBly5pj2meSW2gCwEe8mT5YsLhXEEqiUYMvUeeInH+FUqwAqjYGCLML8j+nPFCiogKVsQuzHZ8ZmqdR/DQS3MybKOXO/uwZz3Bny9UzpKMo0lfImZm+q4J33tg72e4WmX8KTDWJO5nafS2J/FOHCshQwGHsk7T0PkefuPLGShewuVaE0NjFP4tE2kVVIkgc/O0xMTaYxyasabtTqUW1KbjVHzIuDyI3xlfPLA00GLAyPxTII2Nl/XEzXsNRbPCUXQklJk6rmJPexMWFMsGnYE4gICK4IbS/fMJJAUBUQEgeyVBAkC8QOuKxo9snoV2Y+EkE6YkajsxE33O/wxrw3tlVWp3i1GnWTJubwbjYjqLTbpieOCUdhuSbZfGYrICpU6ROowvtglQIW4hip32wjdt6JioNYPgclTqAYllQVCY9qV2FtsKqfaPXBcrVZbkiLiCCICmRuQZ5QeuB/E+1laqWUvINo1HmxIaTf2pOnbFPqbFVQeY3OPcak4zGgWL3Dcg4YGv4VBEoSRaeUbXItyg2wVqZRTfupIlhO1rQADaT5YJLlaPfkaVg7kz4m2BhjccrHBPK5ckwCJE7TpFpjYWFztA6jEmTM+WifkkB24cXNMjwCwmwPh8JFzfZvlhF7R8OrGqSyEKoA843kzf5dMWLXzIUBQdWkkg3iTM2577m/ptgp2efIVEZM1Thzs4Lz5Rp2I9Me34bwU4pzy6+Eu/wASefibdR/UqHs9w89+vgL39nUqn4taf3YZuK5BKTyyICwJZJkX8RggQbg7YYeL/ZVpqzSrqaDkkFlZWWF1QwjnBAIET0nEri32e02Zay1yuXaFpgKGKxYrLOBvce0Y3kzhHiYSgub6+SlZYtcV2B+F0taFwilh7MgSQBuAbE7fzbEypWrOgRdcEwBMATuIA2tgtl+FpSSF7+ot2ZmUPIIsTpUQLxAPS+INLQqnuy/iiLqADbZCDAnkSeePI5ue4vQfCUtpkZcjWOkCFU76Db2bCOZ3km4xJrcNqHdjIvDFQBe4UMOukk+u+PNbbLqDDp5RM+vW2/pOvd1JltUbXJMkDwgj3C56eWMpt7ZnkezZa3A7ZaiJBimtxtsMTpwscD41QpU8vRUMajUqVgp/YEEk9AMMk49qP3UCbk4A8V4Fk1Pe1KKFl8Qgbxf2dj78GK1SFJ6Yr/j/AB5tWktIk325GJ+uJvEZ/L0lspwQb3dIrLtHQY5io1NO7QuxVALKCTAHlgz2Z7UZqghpLVK0xsu8TeR0BvMYMZ/g3e+JQRI3JAO3LnHr8MCxwHQQWckn2pjrCgEb2vNsLj4mEo+pjpQURh4b2pr0KgNQkz1JYMDHPFk8N4mldA6Hfccx64qn7mzGmF1NqUnSP2VJGwuPEI/m/fgFStr10jpIMEbmAeajYTbqMBhzPH30TZdvSLanHk4VeFdsdTaawiZMrBEflNrweoBw0aselDIpLQij0nCL9oLgVqU/8v8A+7YeJxXn2lkd/R/7R5x+dsGcheBN7+eN9AO4nEZKd1PUwROCCAT7UD1H8jAtoNJnOiyrNum1/TCvxzMa6jwbEiB4dl84tB5TPwwy8SzCU01I0sSfO8WsB1wn5hTYX8gwENyEAc462E3nl0QxkrZMZnMrqA157IEyRbvqZaDPVjREnzwH7SRUXJ1gSUej3MneaLFPdKlGjzw3dnOEVq1LIZikhqtlqrJEi6M6VNWpiAYU1F/vabYjcZ+z3NjKVaK0S/d5s1KOkqS1J1ZWtMj2aZg3vhjMTpiL3SqYALubAbm+w/hhky+QbLKU8NTPEqy0oDLlvy63Ps94A86TIT2jcRiRwrs9mMoqCnRf79XBIqMpCZaneTqI0iqQCSx9hfM43yWRUJWpUCVohG+9Z5lMvNylIHZCeW7btA3FRoOUrIOS094wyqjN1xL1c5mI7lOrKtTwgf8AUqyTyXHXL8Qq98Q9VajarsgGkqImI0kemkdRgYeIWCJqp0TBCM/hkHdwAJcgXMm5i0AY6ZGvqdQTF5IAvJFxJvFySTvPWMEB7bLEovTehUDwCXp2MwCVqbgb7G3+2NuGvSoNTqM9NmVgfCXDEaSsBDTHWdyTgD2IzJzAzmshmNamqEiI8NeYtbw6r+eGCrwgJfT4wwBMFdIHiFrBl5EiAZk4TmvzHSYGFJY0gdnOD5aDpqT4p1QwEQOu0bnrOErtQyIRSpVGdJ1G50z1jbrfzw58ayf3ag9WoQw2ERJLRB8wCNxBvcWxWGazGqXO8knG4k+2FKvY6ZTOkyOXL3fxxMyrfi0zb2p+AOBn3RqFRqdWzKfFzub7+/E/K0i1RT1mI9DihMBhqkPEQDt9OU/v5j0OJFY6dOqBPPkYubHY3H87+cMTVDHcDS394SB8oOCtfhSVqbawxZUOjTc67ctyCAQQOs8sGCRuHVGNTLOoDVUZXALBbTLLLWEhgL9Bi2x2ky6pqq/gqTplyApMftA6evPFI8Fz7Gs1vEOttMEiOfMzh2yPEgHKVadN0K3DwQFlnuDa1yCRYnfaFz+TUV72xNEZlmomU1SNohuQg7XOOXZ1h97y3/epf+a4b+P/AGejNQ2WWhRqanDIHfQy+DSygghdyTEDxLGAHC+x+apZ2gCgqKtak2umdSldanVNrRfbC38hC725zB1pT5Szet4H64HcPyCOjM7aSBIB54j5hZrlix9syTfmZwSyNPUrhV1aTMgHad/Q9MJpxVIbFJu2Hfs8qOK70lPh0Fh5mVt8/nhyztbU4tcD9ThE7IcaWlnV1KNLys3kFoj3SAI88PVSsCxI3bbyH78d9TK2ca+Z0Cwk4jcX7QPRI8IYtT1CSQNUnfqMds0sKxnAPtxQJNBl/YI+BB/XGNnVsXa3EXqVGaqxljc/u8h0xIpC6DSWmSCbjpf0g/LnjShkm9hlOqYiLydrbzhk4Z2OZFYVa0IbkJ05yzbe7GRpO2geXK0V/VCs7k7Ekj9PliRwimy66i7LAI3mb/DHPOQrsEuuo6Sf2Z8PyjG9DirIoSBpE8hees74ar7OddHGvxktq8KiTItce/8ATHThKPWcBQYBBNwOYv6DpiUtXUJ0oR5on+nBnszwytUqA0aXhkB2VFURvBaAMZNWrMTrQfjGYMf/AIxV6p8T/pxmJvLl8BckdKGRB1MCVYCxJJEyDbpIvY7hh1wKzedZV0yZPtXnkLT0tJ6mcc6nE6yACop1xoh1dTIPtlSPEd4M8zNoGFTifGCHIDBotMWny5H1iMO+zPC8f+bLv4/f9iHNklP0hbNZ3p78R6HFVYxInpgLT484NjYX/k8vdgp2p44lbK0amgLVDadQsWUAzt0Mb49qWSPaEcH0ywOzHatNBoZgzQYQZMADyKiR6giMdM52i/o4FQwzeQeQjAg6GvCFl9kzz57i84pRc3VrOqiSSQqrJiTt/vh2pdn83ljryrvVUjxqqkzHtgoRDpM8vdjz/EZl935LMHh7Vv2HnKcQWuBVohXO8iSwIXSFZADqkSNRG3Q7ieIFEqkMgKESoTUVtAMBQdTAkTFhJNzbAbINQzDa8tVGSzn7B8NGoeY6IT0up/ZXG/EeK1EYJncsyPYBkIWOWpZ8DKwN4aDbbHh/0cYNuBd5a3WjSr2/VGiivs3hy5A0gAwsmAYJO+52AETOz3bYVKwvpVg0kKSQIsCx2Um2IVNaUTSbvNKsT4GAIukhg1gFMkExNvTTJZsJJ1aQUIJU2ja9iSv90TbfCpeGxNOk7+QPJ32WLwGpU+8GroBSrToiWKhgO7SYJu1919+Gx6wFiQD0JxSnG+LPSdURyE7nLsCDFxSWDvYwffgcvFHYFm8U2E8vQTv/ABx6sZVFIU+9F1Z/idN6baKiNG8MD1/XFU9rHKjUTbUPqOmMy3FO5okgA6mgSOm/1wIqVjmzURVCaBqMbGCLQBvz92IckZSyc2tF2LUBhy3E9YEq5J2kfodvribw6kzIKjjSILGdgPy8+t5HKcBOEcPDaVIOgQW8PtAfl2vO3z5YNdpuKd3k6pJgllUgbAmnqIEdAQMSKKbpFCxc7cuiTxlEp9yzMQEqGnUKkr7V+tl8QaMQWrLQOhQWzGtlU85LFQd7AAXnmcK1LibHLBGkyskbwVUhS09Ro+Axz4fxJvw81AapQZdQPMHwkzvcE+8Yo8trt/z2GJxapIc61HvRTqGQHgNpN1dfC0HoSLjHbL8edQaTVnAUxJYgqehvdOjbYW+ynFi2ug5jWS9M33aSD6zy6448WzPeoXW1VbyTvydfVTceWOqV1YpwxxjfEsLhnbfu27vM6tRiGJEHoR1Btcc5wJ+0XOpUqZd1aQ1GxG39Y38cV3T4qSQGg8ov8v4b+eGuuzGhlYMeBxt/1XxdglO+Mjy3V+nohpewjynEnL0ApkkY4CppkWPWy/XHQOLx8MWGHPNcONZlC1ALmAFk7EEkkjTvaJMztaWLhvZAFaC1CrUqbamUCNXOLbAmLYXKqsj06iiTsy2Bi3nhzyfaOmgUu0CLrN/iJAwmbknoNOlQQzXa16Due48BgAlmUAAQAPDAHlghwnt3QrMEINNj+1BHxH6xhMzWaXMmaRqPc3BBAjqf44E5jh1WkNTho6+GPltglJ9hcIP6l0h8B+16F8nWAMeA73tz+WKuy/bWrTMJXZQPy2b5GbYJVe31WpTZH7ttQgmCDf0MfLB+YgHhkuivqdO0m6zewKkm9yLn02BicGMmQtNitwoLW8KCJuDuQbyOsnBPhHZ6hWQku6VFIBIIKrr8KNpi66iEYb3BncYBNmHovWWos1KeoETIkCD5QY388F2FXaGD7Lc46ZbNFQh1VKYOoE/krlYjY6o904eaWZNRaavOuJUwVZgDOgjeCJGoWE2JE4r37O853eRzzaiq66NwpbTAqkGAOoGCOY4nVybsz5hy4MIohknRqXeGTfblJkXnC8ybnpgQpI4dvO0YzFQUaQdEpnxKfZNRSQSo3WLiJ3Gw58OyHZVagq5vM0w2TRW1XglgNUoNiVAvNrxBvHLh/Bwx7yqHNOZZhN2JN9UGBN28sNdOj35p0qhNDKkMoUKYG4cLvEiSCZkNOGSlxVI5KyqK2YNSozNu7Fr+ZnBLhI8Q3tNuljgRnuI0RVqKhY0w7BGIElQSFJjmRfE3I8fpgggMYW4g2Frk4NNIFjdw1CKpPJgb+Y/mfjhp4Rl6bFxVKhe7JOqdJA9oGORWb4rte2VFSCO8B6AAg+txy574mr2meqsKCmu0z4gPLpaL7x0nGykqOjFvo94D+JWYrC621aZY2JNpNyRbmZxcrcLpIqqU1TsdI1CAbkR4jMDr4umKuocIaitOoiSTudp9OQbyMWwycE7S95FKt4Vv4i0eIEDSRBBBneYtGBm/gxDHm1po6gLKvzkaeuoEdTNm6GccKDscxSC01gxIJmIbeJ308xafnHzPFVp3BVyloMahHQj2gJ+EnHmV7Qq9RIFSTWCETYQbkgnxCbW6ztgKl8m6PnnNDxt/eP1OJPDacsSdh9cZxLLAGRuSfqcSM9l+5pqA6tq3g3B5gqbg/LzwluyhKns1Rw1emw2DrJ/xD92LPWkBf4/z+uKq4cZYDqyx8cWe1TWf7PIfz9McczTMeMgfl/k458a4jSpU6NV0LgHwxykSCbGYjG2YMEDrPwwt9pKTNTprJhqgUehDWwLdAtWF+GZWlWzBrgVdcydWnTPs8jvvyi2JfazOBMuV/NUOgekgt8re/ALs9xullKM1W1O5kBASYECDNgZnc4Hcf7QjMOrBWVVBgGDcnqCcDTOikmCOJ5EqS3K3z2wPJwwHTWSD03H8+mB/DuCd5mFpPVSkhkmoxsqgEkxzMCw5nDcctUzcsN2gj2S4Gc0SgYKFcFuukwCQJ8vjGLhyGUWnTVEGlVsAPT6+eFjsPw/KU0rNlnaorNo1uAreEA7WgEmR1t0w05WuH16TOmPjv+owxIQyR3WMxtrxmNMKo4jxGpVVfwQHMjSGJZhpi3Q2kbk7SbYSa1fxGRBnbp5dcEk7T5hfZqsB0tH+WI+WHjsmaufoVVZlpuQVSqQRLMI5baTElb3FsT+dLDD1df8Agbx45O0ysg1vPGlRHewDEKJIAJA5EmNuQnF08K+zOjTNYtle+kxT1FguyhoLNyfVBuYIFzIwa4XwulSLmjRFEvBbSAsjUSLgbKZ8PkOUYl8T9qLFXoe+r0KUKEb7N+yq06TZusAogwzDZROpgu52IHv8hgpmO3Kt+Hl0amjAsXcXflEzAtyFrRMHDi9epqAIAB5bmB77gmTiJU4NSALwsOI8IABZoKm8i97j6nHmT+1Yyk24/SmUwyKKorjO5ii5XXSIYglpSDuRyUEQBsb424Z2kWiChfvsqD4qNZZA6aNRgn0P78N/EuwNOoVYO9JdyFeDHhjTqnTE/wA2wO4h9nxRm7tRUSQJqMNUmN5A95iSIicUYvHYJaUvzGLImQl4lQDl8mSoAKGm0QA4MkSwMcouQYJO2IFL8Mn8hU6WiLyrTEiIvuD78Ss7lDTphWoMlbUx1lrMBK+zErBkW6HHDLsjK5qODWUrpAB8QNpLaptfeRMWvihyi/V8jVR7x6kn3hCTE0KEC1vwUG554hV6cQefKLW5yMEuN8Lpu9Ms8HuKNiRypIMRv6KUx+LttcfDDZK32I4nDiGaVaQWLyfdgVl84tO6uQ3l52+mCtbs2KkE1NpmL+nywT7N9g6VWqQ51KEJ3I5gXIPng00lTGp0R+zGfL965JOhYWYiWMMY2kCP8wxC7S03fw+0qNEDdmawnqbAe7FmcP7L0KOW8FMKNRYEyT0Bk7mALnabYR85lCoNQXkl1F7m6j3BQT78RSfHJaLsTU4bF+jl2FOmif8AGdqR9zLqPy+mMPDdC1WkhFPd+TTDQRzgmfLHThjstdIMrTYkSN3I8R8pt8BiLmM2wrGm8lCdRHnzPlt9MPqV6+v6inkglT+n6fuTcrlChS4ZTMHaCRJE+tx78b0qwqKy1D3dQgS3KbXMbGRv587YwhkXUT4Sw5Cx3U+8cscST94qAjUpa3objbC1ewnxa30DjliXKsYZSQTy9ZGGvOKTlsqVj2H3P/VfENsibQsm49x2n6Yn51NNHKqRB0VOX/VfFeGVy/A8txpkXLs8iYj0GCYfe1vTC/Wy9euwp5ZXqMLwo93OAAPPrh84B9nNdYas9M/Exty2PPfni5KxLlTBGWyNSp7C22LGFUerNA92HLhfZXuJLaXLAeJRIsPkBgnk+x1IBdZd4AtJVZAidKn2osTN+eDuW4eiIUVAqncKoAvvsPnjaB5WLf3enTAHhWTYWEnf448qimRBIwg5/KZgPUy4Ls9F4sTEAyjRIg7NgJxjN1qVmqVfEJWKj3Gx31XBjpOFuaXZjtFg8U7JUswoUBTHMbj0I2OEviX2dVw34R1eTGD/AJhY++MCezvbV8vmNTaqtOQGRrkg8x0YcsXbw7PUa9NalKCjbR9COR8sFxUlYyOSUSmeC0MxRq5ilURwfu7jaRJ0lPELbi3pg1muxjZrNVa5dO4rEjUpBIawMgjqJkSCDvhx4/miXIUIAFCkgCSJkAyD0nbEHKsUUU/CATqaCxmBuWY3PoAOWAclFUg+TewVnOFf0ZlGbKM3ir09be0I01AA3KCxjlcgYX+MUTnMy9VmCqtRUUagGWmACWC/mBYxPU+mGftjxtUyQJAdXrKjgyfyVCfXYYrjPdpAfYpog+J8vam4MG0b+eMXq2zU6LKy3aaiiL3BZQrCkUIIB8IaVn2gRvgNx/tpTSi6UL96rCHkaZkEiYNjdfdvgHw3tYjUylayx4iAZseUbcreuNeI9p6RpMqqaqFSF7xfEpIIBnkQeY3jDAKK/wAdaBxxjG4aDgkYTEbDV2Yb8OtUd+7CaTqB8ZggwpiPX15zhUo+W2GzhNRVy5BgmoSg3AAYqupjyEBgPON4xuRpRs6G3Qy1uL0lQ+Nmd5YKNuUzBELYXvzwS4ZRpVEJde6eSqhix/EMAgwREwBzudt8LvBOFlq2kiyXOxs3mhsGFjBAJ6TGLDp8Oo0w1Om1ZSWnU9gxdC/4bADpBtacTvL8DOAApPQ1qrl9dUGZKmmpJ0gXWSSR5cr44vUy6ZnKxWda5rINAllP4iyJJld/McsEMrwHu6w1DV4NaCodSLUIPhFUrN2g9b4g0ez34uWr1KS6hWpTpJhW1jYAnw7RM+7GrI2ZxRWb1IZjzUkD4nHHMqdVwCRvPI8588W3xDsPTcQqd2wsHC3F/UAnzN8QOE/Z0lGstRn7wLcLpi/KfERbf4YDiZPLLqIB7LdjGcLXqsVgyi6ZkdSPpfz6Ycl4Laz/ABX+ODi045fT9+NZOoSjkdZW3u1Sb4OgeT9wGnZgkSXuf7P8ccOI9h++VB35TQ4YFUBuARzba+GWrX/sv/lX/Vjg2fCn2ajf4RHv8WO4nc2Ib/Z0lSs34zlaZ0eFVDMQAWvJAgmNjzxv2h7BZaiqNqdGNjTDqSbHxS20c+Xpg1nOJfdssJMVy1lB9t2JZiLTAn6DnhNzOcLk63LufbcmZjYA/sj5n0GH4sHJbNi29kCjwzRID25G/wBYxwz3DvCY+O/zGCa1YtuDiJXSNsWLDBdIa2+gVwOoAxDbSDG2xGGRe3denUq92gp62mDLXtcBrXHQDe2FXLp+KR64s/jHAqNeqaTIA/dAq4MHcrtsYtv1xFO+KX1FWl2Scr26olELuqvpGoBKkBouPccZhTb7P8zNmpxy8I2+GMwmmH6BJJw29i+2H3RShLqSxZXTcGBYjntPP0wxL9n+Ty1INmqjM8gwG0z/AGY/Ks/mJn0wM4m1KpHcUMuqEQBpgQGHIwztImTAthUsseg4Y5djnwzt6rqdIVpuzISCTYywvqI5bRJxlPtKn4asGbUumacstyY1hofY7R1viqOMZSplyKqPE/sgLEkmNI5fyb478K7dkECsvlrUfUfu+GJs3g8XilcvzBnp00XDUcswk94jkjwiSraSfaHsmZi2/wAMe5eppN5e8R+0YWIHUzHLY4TMlxSjWVe7KAAEE0wgLAmfFKkEg7agYxYnZzgeWq02qDvTUmHd2Us0ARsNMAEAEKDv1OPHl9izT01QvjewXmqZgjZyfCRctb2ZkC8aQSTBgGMSqeRzNYAhSoMaiyhDJLGQssTuBMLJG5BMduI8dyHDSyKurMadZRFl4JnUzmAqk+cdBywj9qPtHrZg6FU0aUlhocy0A2JEEdI2nfFmP7MxY657GQx2Wbw/svRdIrutciQRC6V5xzaeftb3xTFdgdSmfC/se8g+ExG+0AbdBjjl86aaOq1ioeGKMSpBvciYMcjBHxnHv3o3LO2rfVcT/iaR1EG1gRi2opJRVUUQjx9ybxsAvTsf6ij+WD/VJy5emIHddF+MfpgxxZtTJIMmhQMxH/DWZvHwwOFInY/EEfphUntj4NUc1oDn/P64fvsxyv8A7gxyQfNzhH7s7CJ6z/N8WH9mQ0pmB5p8YbGJ7BySVBjjVHvAKQMCCTHQyP0OA2a4GppIum2mPcOWC/GMwqVkeRF0YTspiD7m+pxvWcaE6abRecHGKbtieUtJFecW4GKJDbAiZ5CP4fTCdms9lqp9ojz0H92Hz7Tq9T7nZNCagpJPiINjYbA2xVNJMU44XsXNtaGXN5AulMzYAKSJgjdT6gHBKhwZSFLMSwG4IBFzB5zbEXs3m9SikZ8Jn/D/AAP1wyKyqtoHoMSzi4viE58jh/Rg/wCY0+792J9XLI1LLBwGtUEn/uNiEM6D19/7sSO1Wfy6cNo6m019bFAELArqYEM35V98zyOOxLbr4Bcox3RpU7P5e57tQee8fI45/wBE5bkogbkM36HCu+eqsEiYfxRcagL2vO0YkV61VSAG0qUUwAbHZx0iTtM4bzkvcW80P7RlHD8mFkrJG8VH+mqcY3CcvFlPuqVf9WEnPaZlnILbQhBHMTHv5Tibw7ilQbksNpvpHMzIEc+U3v5bzn8sGOWF7iHqXD8uzkaD5+Op/rxvV4HQH/DMebv/AKsA0zzB2iDNysw3U7TIIvPrjjleN1CCWIjcgk+EHabW+OB8yXyFHLj91+geXhOVYWpEeeuoduUat8FOE5x6NMpRlVmby17SZMk7C2FfK56oGZtMqLsAZ6CQN2HUC/Mc8MeWz9KqFAI1ROmdx1XYEenS8G2DjOT9zvMh1SsmnMFiT7fWLXO/wN8SqwlZiBHIbC2/xF8cMkyosSDqESDEDy63F8TwyAQ2wF4hiQffv7/0wSTTMErt1QL5EaVI/wDUJvP/AC68354rlskxA9dN+vLFxdts5S+40wqPUArqL2MFKsH1idsImRzhQgBRVhoIYC4m1oi454cnrRiAmT4e6hu8BVVUEWsSWAAn0J+BxZ/ZvshTrUwe5IYoYcGV5kSu3PkOfrjWrwapRqO4pFaJ1mkXYNTWQNMkzpAckXi0Rhr4DlswO6JamNVNS5QxLSxfSp5QVuN4O1jhUsg1RPnGvlDTqPTYEMjFSDuCpg/MY4VRfBntEG+/ZoO2p++qS0AajrN4G07x549/otTkK2YM6lzNKmvSDTrs9/cnwxZ/1sR7g/IXIGPoTsJ2WRclQLpTZatIM4KAudUtEkxBnoMfPvBqeusiCSWYKAN5JAEeePqXK1qhVKSIkKQHVvCQgBjSJsR4d5wrNLSQUFtskijTCrTFNBZWNKFgXPIW9+IXE6RRu6UlUY6gWUMmnZlJbz5dCMR81ka7VGmsLaGRHUAJGoORUFyWBjmBGNa+dQhxVqMC2hR+dFJhVYad0YwSfPcYn70NF3ieaJqIqVRo0uAUIdCT4bryKMCQL3+cLh3FEFWkuo1PGgBHPxqB4TcQZ+uIWaYqSqUlVxruPCwMFhpDe0rP+pxM4Jn+8emGRZFWnNgGB1LEdP1nzwyKSAYo1uK1ENTTXeiFqNdWYQF0gAXIuzecXxvk/tBzSVKi98z0gT3bVFViQCOeiD4QSNt99sOPBuzuTzGWpvUy6EsJaS3teyTZucTjqez9CCq01AI089gIHPkMMhjklXYM5qwXl+3Nc0yy06dQ+PcBBCzpuGvMcuo2xF4f9rav7eXUQuolajAWAMXU9Y3wkI+YpI9MEppkOZFxITncm0wOs4mZnMIUrUkTSGIgkAaSsgmOum3LbAwU36av/X1DaTZa2T40lcNpGnSQLspBJANo3AkXxJyrLB1RaZJiIHUnFN5rOOSWXTqKstxaG3jodvngRXADvoDICTHpJtblhvGUV60C4b0NvartMMzmPwrUqQKqebarE+QPL0wFRoxFyqwg8zPuFh+uJKNAxdgi+GwnXsSUM41YY1VrY1ZsUnA9Vioet/1xa1Hh9SolNiyspEjUAbEXmFkmf5vitvu5bYe84YqPbfMUaQQvShQFU6LgAQOdzA3jHj+McU0k9p/zobCEq0vzHdOCUoErf+4P9OMxWzfaBX//AKKnwX92MxJ5uQH+mX+D1KQddVR2zEH2mY+EiAv5wP2rxJixx1zFZdL6YYmGI1GQdMLeBGy287jbG9J0HtVAHEMFkrzN4F/Pn8sb1F8BCrqaJ3YKdwSZ/MLWFjG+E3sqohUabmAy+y0ECdOkg7rU2g87C4tiDnOzAqP4VFKJ1LDEWiCpA2Jn0NumC5pLpUFQSDYkECYsYMk3kXtv1v1V6mpGRyNM6gADZoEROmQR0FjfGqTW0C4J6YqZbs5XRg1OV/t3A+G/Xkdj0w4cI7X5vL5d6QfxVAT3ihWgrYHyBEqYggwZGIr5UpostyUklWJGykgGVBHU2g7Y3ytUKSo0hr2iTMDnqj3xfBvLJoFYoo9zOaeu7iq4LsoDEiC0RaSTIuNrztaceJlAwKhlXmQGg3jT5IdQBgCCfhjWplwGDiofYCGl7Sg7mGG66gSZkz8cd6TPZkCzcG+whV23kT6bzE4XfwMQKqcPenmA9NV1bszMx1T4WA3jl0PrGNMnTeWaqzOTAIMmAZmI8JNt7x5YncQqAKbeJZBiJuIO+wJ/ccR0qA6mMKFgkWMbAkDpEnf64O20C0kxn4lTGqlYz3NG9gP6pfK/oNsC8wp8JS14Pw+f8MTeJ0Sz0iCLZeje/wDyk2+W8YjKpLxsI35kHp5fDCJfeOtVs6UKdpNwJkHnEchfFh/Z8wWhU2nXPqNIA29DhOylEFYa8EglgL7fLE/KcffLo/dqpLDwggwCJjaOuBT2Le9h3tPTKgW3uALFjso95MdL4Bcb7crkaChAj1QmldRJHhXkAQYkTNp+EV9x/tXmMxVDVcwoKmQElQDsPMkX58zgbw/hZrl9BB8JBYzuwIHmeeK44q9TYLnSoMV+3lfOZfMU8wUkhGQIgXZ1nzPI3M4AU8Ss92Wq5emajaSqkA6SSRJiYIFpj44hUquKIuPsKpsLcLzHd1FaT5x0NjhzDA/xnzwtdlcoKiO7LqKsALSLiduuGKmG5LtuIviPxEk5UvYFrZvUTfSsedr/AB3xIzVNGp0A5I8DwwEx+K+4jb+18sRzWOnYxtHTGcW1CnliAp8DyCYkd4/KfPCFexWXUbI1XhVOmTUAWtWAlVuWPPw3gxv4ZMdMQstmu8USoG803vBnkevK+B68TcMFKKD5yMSXzSMZaiQZuyMZnqdRM45yfRI5s3zGZSYbwbCSqwOQsJj1x7WY2KeJPZNSZcHqswANz4QLDc42zHBWrkNSJJCwwYRb6E/XEvN8Op0qPdsxMCSEUs4sQOdoJmSbx645Vo1MXkzniZaiNVBEK8QwEiPELmd4M+/HWvSei3KopFi3hJHqLE+sHE3M5YNQPd94zL7PsuN1v4LoSJNz5RiJw8u4giCATpawYA8pGGN+6Ds7cL4mKFNioDBjph7Op5FWHMddiDtgfXYLYNp5lfOPaA67i2CudyovFkYK6gwdJjULTIlSRfffAzOZdwykLqgRI6yxNtx7WC5Lo6/YI5TjWlebluZ5QTFxc2Pr67Y75XjDM+h6gWSARBI+It1gn44CoxHtq0eYNvfjWTpZ0lhdZN9E8zz/AEGGRy/Iam0NHGc4DlDBLacxTiJtNOvNuk4VqZYBgXMlgwkGwGrn0IMYM5RFGSrtJCvVpkMJOkmnXBty0tPywLVKiop1q7LMzaRaw5yAMPi7Q+DtWMvAOOjuaoFQ+Kg6spYlQDL6yp5wI/XDJwDP0szUy9cFyVpsoGrSJAhpG+oCDHmp5YrrglSklVoMVCpJXdSpB1L7wd/PDZwUJ3OhaZD6WelUDwe8gQCZ3YhQZtFvQJRGqRV/FM01WtVqN7TuxPxNvdtg81UrwE/svnYMxZlpowI5zpkHC9mqveM9T9p2J95J/XG+b4ifuaUNbaRXeoUjwzopqGnefaH++LJR0hKe2S+wlMffsuzbLVQxznUPpvj6RqZukraO+VqiqJQsBU0gwTzkSQCPLfHzL2afTVQzp/EpiRuPEJPuF8XPw7tZSYVWLJrDLHeKviRtJ9sgT9bTGE5lpaDh7jDxfi+sVdNKrCuq1AwYKw0htSFTOkGAeRvvfAZuIUymihRdW0qQ4ZSCJIKwW9oAA2vtvhd4929irVSm1TuyLPTYSNrXMRb3T5YXKnaWqy1PCF1uHlTDQDMG3W84WohtjRV1vd6zMXZgmoeIDfQDyXexi5xtwjuhWyyK7MUqUhDjmpCqQ3MzO+EqtxrNQwNSFeSFtaenMHGvAEqNmsoGcsq5ikYJNvxF64ZQA9p29yVMd2pcKvhACGLW64jf/sfKjlWP+Bf9eKxzdbxt/eP1OOdNS2xGHp0KasOdoOMU6+Yd6QIR4PjAF48WxIgn64ipVve+INOkNUHHZXxRh1sOJPD497sG7bfM+mIqvjcVMVXYZu5nGA40nGsxjjTpXzGkDzxIyldACam/Lp8OeBGbqSwHT9cdEuJNwMebnlPJk8uLpD4cYx5NBT7w9ZgtMbmATG/0Hz9cdaHZ1GqhHdnMEsUiFFtJJNzPQX2gGRiNlazKKSoJqFyoA8jYR+npONOPVWjT4mYhWYiSSzCfEOgHhC8rm03DHgjF29iZ5pS0tHB6WXBIAcjrC3+L4zAg5V+j/wCU4zFnOH9q/n4E/q+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sp>
        <p:nvSpPr>
          <p:cNvPr id="17416" name="AutoShape 8" descr="data:image/jpeg;base64,/9j/4AAQSkZJRgABAQAAAQABAAD/2wCEAAkGBhQSERQUExQVFRQWGB0aGRgYGRkbGhwcHR0YGhgeHhocHCggGhsjHBwZHy8gIycpLCwsHR4xNTAqNSgrLCkBCQoKDgwOGg8PGiwkHyQsLCwsLCwsLCwsLCwsLCwsLCwsLCwsLCwsLCwsLCksLCwsLCwsLCwsLCwsLCwsLCwsLP/AABEIAHABwgMBIgACEQEDEQH/xAAcAAACAgMBAQAAAAAAAAAAAAAFBgQHAAIDAQj/xABGEAACAQIEAwUFBQQIBQQDAAABAhEDIQAEEjEFQVEGEyJhcTKBkaGxBxQjQsFS0eHwFTNicoKS0vFDU2NzsiQ0osIWF1T/xAAZAQADAQEBAAAAAAAAAAAAAAACAwQBAAX/xAAvEQACAgICAAUBBwQDAAAAAAAAAQIRAyESMQQTIkFRcQUygZGh0fAUUmHBI0Kx/9oADAMBAAIRAxEAPwCy1TGzrY+mAfZLiK1MvS/F1lbOTYixIETtyB8sEeLcXp0KFSoxB0qTpBEseSjzJsMP8xNWT8KdE9Fx0C4rOj9rRLhe7pqAQGZixgAwxtaYm31wW4/9qdGlH3cCsfEWnUAANrRed/TC/OiE4UPAXGwXA7s7xpc1l0rAAat1DTHr0tBgjnjtX43RUPFSmzICSodZkct7dL7YLmjuJF4j2py1BitWqoYAnTcmwJPlyj1tgTwr7SqFer3fd1EsTLaTYCSYUk/wvim+O8dOZru7+07eILfzgTHkI5xjzhmdOtSIWLSLE3kNHLp7ueEyyNbNUT6UWDsZxtpxTnD+19ekulHtOzAEACYH1nrg5mvtOfuDKBWj2hPQXEG3X3jGR8Qn2FwLLbl6DHmB/Z7NmrlMvUb2npIx94B64IYZZjRmMx7gNx3jIpqVVirftAAhY6g79IGMlNRVsZixSyy4xDGMwk5jtsynq0ezH/yI/LJ8/LDB2b4u2YpF2XSQ2n1gAzv54yORS6G5vCZMUeUqC2PMe48wyyQ8x5j048xxx4cIP2igd9SmT+Ebf42w/HCH9olOa1Lr3Z9fabAT6Dx9ic2XM2AjGU8shmVE46r4T+1642QAHCaH2c6eU6KMepTvBUfDEpMuzEx/COm+NW4cyxM/H+OMbNSIzZLAnjFQAhBcgSV67x/P+2GE0ys39+/++IDZnKq7LmRTeTMItTvSYsTUFRVToBe3LBRpnbFoZaSNIddRIUzEHxTOkbeXlaJxIyoZZWQseEqTO4DCF1CL7Acx64KUuEUapnLsqOf+FXZVMzPgqr4Da0EITHPA1chUp1DTdYqk6dLwLmCSZ2mx6QOc4YcGcrBp9TJ8RM+vznHGutsEaqQkMQSPDaZkWN8QMxSCqIuD/vgDGmGuyHaF8nRq1AocGrTVlNvDprGx5G28EdcOPFMjlc9QOcpMKdRVkvHNRJWsg3taReDaRYqHY3KUcxSr0qpKk1KfdkGG1KlZouIMqGEXxpnUfJ5ytQpMQjHuyDsyOARPUgNIPWfMYNOgDak9XL1Q6juqoA2MhlPs22dG89oPskWb8vnctxakaNZAldJiCNY6vTO7LO/Mc+uJGb4Emcyyd3Z08K1CdmU6WRh+wWEEWjccsVhmzUp1Cw1UqiNeLFXXzvt8wRa+NfpM7JPaTglbJVO7q+JH9iqB4X8m/Za/v+sbhvEqtCoKtJijrvcXHQjZlPT6YLds/tOV+F91UQHN1DoII8IEXrDoSLaepO43poZ55nU09ZOBcfdG2fVPZPtpSz0rBp5hRLIYv1KmfEvwInAvtn2BWuxq0VCV9yALVOt4/T+NKcA4tUaHDla1IhlYWPkfUR8Pfi7OxXb2pnW7qpRGpaeouh3IIEwYC7zvgk/Y4qmgdNfQVNNwwDKwMgzHQT6+eIzrEQY9CJG3TFq9vOy61AcyKTLWp+KQFKuBEzpNmgb849MVMrArKmIgMPPrPMHljHGto4srsF9o4QJlsyRBMU6gIgT+Ujlf69NrPaqpjYyeV/p9cfMzV9UbAjmBB9RB3HxxYv2bdtu7qDKVnLq7RSqGdzsL7T/G18cjBJqJ4j6n640jpfHapSGprcz9cZpx5zKTkaVvdgf2eZVesW0rAsdgPGpEnYNGqDFsF2Xwn0wi8ZqMGKj/ABRz5gHr1xyh5icTVLi7LHbilGpUbu2RpkLpKnSZgELfmQbXA9MBq5BqkRdQoJ5/mjfxEAWBNyBOECjVZCGEgjD0tQlyCCPAhE9CDz2joBsIHLCv6byZKnYzzvMj0bGniBxKlLUh1aI6zAj54JKMcatImrl4EnvV/wDIe/Bp0CW9wjLLBJhWBk+KNJIaCAQbtaxmMCeMZf8AFbSBPeRZtJKS0HUbSWMzI3YCYsZ4UlPdoDa4sSIksGixAmDquYNpGBNaWqaAdFQ1dgQqwANN9miR/aIJtfEEH1Q19sM5nODuWlgW06iyoBrCAyQQJAmBJ5ScLfbHKWBlgVBIJCnTKoW1EnxnxmJ2g+9pzjqFnVHssSqxrHgSRv4SzEX5MemFLtvwuNUGTDmCjEMNFFZbqw1WIsI8jiup32KVC/l6ICKOgA+WMxuLW6YzDdgEvLdhK5ADU6Z8XhkjaCYIssGASI5b9AHaTspXy7LIpjX+yyTO4MbxhorcVoVijA92S5ZiuoyYO56SVsAPSN0njNY96VV3YgArMTqkA7xYzMx7rYODb6YvJJNaOLcFBYuzBQYsLWI3Frx78FMtwxH5iBYyJsBcweWxE+YxB4hlKrIpUMWgMQCNtIYGPeII/wB9c5xc5TLwGLVKg0xqtsNU+Qn58r423KlZirlbGairU6T0qdYqhMlZhSfrtaDOBsAhgQQw6iN52M+7ATgXEGraocK8WBgAxfc2nE1OIEsWJAAEnVufOR/M46cJIySi9og5fgtOfEzyCYjpeJJG/W2OqcPNKpOqVJjUN52gjkY5X+WCIXvXWTbna8TB9ATF4PLDhk+z9BaLV6tCpXVSSt48AiZht4mbemA8yV7YKxtsQlcFweUTGxBk268px24tRNREKCwJ1R7rx6DFg5uvlGRNFCirSbQWeysf2QHBgCZPtDC5m8uTIRBtcgD2et7D5nGvIotbNdV2Wz2RTTkMoOlCn/4jBbA/s/8A+1y8bd0n/iMEMWxdqwKPcVd224maWYZDE6vAJ3m8+gB25k+cYsnPZru6buQTpUmB5DFA8dz7PmBXfWQxaQXJgGwjpzuPlhWWnSPR8FygpTX0Jr9oBTN109fGJPqDiwPsz42KyVUBnTpff9qR/wDXzxTjVaYDBaIudy0kDlvucW79j9EfdalSIL1NO0CEEiPe7TgsaozxGaU4OMh9xmMOPMPs82jMZjMeY0yjMIn2gyK1IhSSKfL++2Hs4Ru3tULXpSJHd9P7TYGfQePsUqoIiQRO+O6UwR5/z54jvU5wbiBbnjZHMCTz8h0j154XQ0ka4FremOgqyIJJjlOOH3k+o5QQP0wP4lnGepTo6lpyVgsQLsYEwJMW93vxxvH/ACGnfw7mfW38MIHGlf7w5BuW+oEfLE/iedL0dTk081k2VKq2C1F16dQG3eKYDWgiDjh2nyppZ2vEKjVCycpVtLgjy8UT69Ma4hR7ITl1fSygj0N8SuMdpXGW7pgj6lKpqkvTHVXBmBcaTIvYDEKpmpPivbcmZx5n2Bpq0DTqgjqVuCf8LsMZHQctjpls4XpK63VgDueYvbrM4h5lmNtIjEnhFX7tl6aVQKTNJSmzKamliWBK7qpm2qCfPEoVO8IG95PoMElboTKoqzVuGOuSZ0EMtZKlgfCFSrDEgW3G+2HPO8FOabh+dUrP4S1B1HWRuQ9vQ4gimPudeWKMGQq43U6Xk+YicROyWbqVKuSp1XbvKNWoCZ/rEc6wG5kalDCeYHuOVJ0JxvlHkZ2C7Sac5Vy7eKnXqPAMWcExvbxAR7lwT+0Lg+2aCMBZKwI2GyPItY+EmdiDywrvw9KRcioP6wt4QS0FpO4G29uRNxzYeN/aoj0CoyrsGOioXgUypBDeIXk8rYXGXLTQRVHarh4cFp8SefKenM3+WF3L8N1TpNxyjf8AdhnzucLgwJEXHM4EZLUDOksxgBRuTNv5GDlGUUHHi+yfwzh3dEiDqanqHoCNU33EjDDw7iz5VqVekYZWFtgwg6lMcjgfwmnWp1lqMFMjQwn2VIvB2J5nlgu6LVGlrXnUoAE9Oh/m+CWNtX7guSvReHCeJ085l6dZPZcBh1UjceoMjFU/aZ2U+7VPvVFSFckVFEab3sIkaoJ6Ag4mfZdxd8tmTknINOrNSm1/ai4HqBcdR54fO1/CTmMrVSAx0kgTBkCQAYN/hjl8Mw+eqoBEi3Qx+owQ7PVdWay8kk99Tn/Ot8C0eCVixEgdOv7/AH4m9mT/AOsy+39dT/8ANcLRoUqjxN6n648xpxDMrT1u5hQT9fmcQuH9tMsDDpUH9sgED/CDO3PEMYOQ9yoYMtwZnQGQAfI4VO1vBly5pj2meSW2gCwEe8mT5YsLhXEEqiUYMvUeeInH+FUqwAqjYGCLML8j+nPFCiogKVsQuzHZ8ZmqdR/DQS3MybKOXO/uwZz3Bny9UzpKMo0lfImZm+q4J33tg72e4WmX8KTDWJO5nafS2J/FOHCshQwGHsk7T0PkefuPLGShewuVaE0NjFP4tE2kVVIkgc/O0xMTaYxyasabtTqUW1KbjVHzIuDyI3xlfPLA00GLAyPxTII2Nl/XEzXsNRbPCUXQklJk6rmJPexMWFMsGnYE4gICK4IbS/fMJJAUBUQEgeyVBAkC8QOuKxo9snoV2Y+EkE6YkajsxE33O/wxrw3tlVWp3i1GnWTJubwbjYjqLTbpieOCUdhuSbZfGYrICpU6ROowvtglQIW4hip32wjdt6JioNYPgclTqAYllQVCY9qV2FtsKqfaPXBcrVZbkiLiCCICmRuQZ5QeuB/E+1laqWUvINo1HmxIaTf2pOnbFPqbFVQeY3OPcak4zGgWL3Dcg4YGv4VBEoSRaeUbXItyg2wVqZRTfupIlhO1rQADaT5YJLlaPfkaVg7kz4m2BhjccrHBPK5ckwCJE7TpFpjYWFztA6jEmTM+WifkkB24cXNMjwCwmwPh8JFzfZvlhF7R8OrGqSyEKoA843kzf5dMWLXzIUBQdWkkg3iTM2577m/ptgp2efIVEZM1Thzs4Lz5Rp2I9Me34bwU4pzy6+Eu/wASefibdR/UqHs9w89+vgL39nUqn4taf3YZuK5BKTyyICwJZJkX8RggQbg7YYeL/ZVpqzSrqaDkkFlZWWF1QwjnBAIET0nEri32e02Zay1yuXaFpgKGKxYrLOBvce0Y3kzhHiYSgub6+SlZYtcV2B+F0taFwilh7MgSQBuAbE7fzbEypWrOgRdcEwBMATuIA2tgtl+FpSSF7+ot2ZmUPIIsTpUQLxAPS+INLQqnuy/iiLqADbZCDAnkSeePI5ue4vQfCUtpkZcjWOkCFU76Db2bCOZ3km4xJrcNqHdjIvDFQBe4UMOukk+u+PNbbLqDDp5RM+vW2/pOvd1JltUbXJMkDwgj3C56eWMpt7ZnkezZa3A7ZaiJBimtxtsMTpwscD41QpU8vRUMajUqVgp/YEEk9AMMk49qP3UCbk4A8V4Fk1Pe1KKFl8Qgbxf2dj78GK1SFJ6Yr/j/AB5tWktIk325GJ+uJvEZ/L0lspwQb3dIrLtHQY5io1NO7QuxVALKCTAHlgz2Z7UZqghpLVK0xsu8TeR0BvMYMZ/g3e+JQRI3JAO3LnHr8MCxwHQQWckn2pjrCgEb2vNsLj4mEo+pjpQURh4b2pr0KgNQkz1JYMDHPFk8N4mldA6Hfccx64qn7mzGmF1NqUnSP2VJGwuPEI/m/fgFStr10jpIMEbmAeajYTbqMBhzPH30TZdvSLanHk4VeFdsdTaawiZMrBEflNrweoBw0aselDIpLQij0nCL9oLgVqU/8v8A+7YeJxXn2lkd/R/7R5x+dsGcheBN7+eN9AO4nEZKd1PUwROCCAT7UD1H8jAtoNJnOiyrNum1/TCvxzMa6jwbEiB4dl84tB5TPwwy8SzCU01I0sSfO8WsB1wn5hTYX8gwENyEAc462E3nl0QxkrZMZnMrqA157IEyRbvqZaDPVjREnzwH7SRUXJ1gSUej3MneaLFPdKlGjzw3dnOEVq1LIZikhqtlqrJEi6M6VNWpiAYU1F/vabYjcZ+z3NjKVaK0S/d5s1KOkqS1J1ZWtMj2aZg3vhjMTpiL3SqYALubAbm+w/hhky+QbLKU8NTPEqy0oDLlvy63Ps94A86TIT2jcRiRwrs9mMoqCnRf79XBIqMpCZaneTqI0iqQCSx9hfM43yWRUJWpUCVohG+9Z5lMvNylIHZCeW7btA3FRoOUrIOS094wyqjN1xL1c5mI7lOrKtTwgf8AUqyTyXHXL8Qq98Q9VajarsgGkqImI0kemkdRgYeIWCJqp0TBCM/hkHdwAJcgXMm5i0AY6ZGvqdQTF5IAvJFxJvFySTvPWMEB7bLEovTehUDwCXp2MwCVqbgb7G3+2NuGvSoNTqM9NmVgfCXDEaSsBDTHWdyTgD2IzJzAzmshmNamqEiI8NeYtbw6r+eGCrwgJfT4wwBMFdIHiFrBl5EiAZk4TmvzHSYGFJY0gdnOD5aDpqT4p1QwEQOu0bnrOErtQyIRSpVGdJ1G50z1jbrfzw58ayf3ag9WoQw2ERJLRB8wCNxBvcWxWGazGqXO8knG4k+2FKvY6ZTOkyOXL3fxxMyrfi0zb2p+AOBn3RqFRqdWzKfFzub7+/E/K0i1RT1mI9DihMBhqkPEQDt9OU/v5j0OJFY6dOqBPPkYubHY3H87+cMTVDHcDS394SB8oOCtfhSVqbawxZUOjTc67ctyCAQQOs8sGCRuHVGNTLOoDVUZXALBbTLLLWEhgL9Bi2x2ky6pqq/gqTplyApMftA6evPFI8Fz7Gs1vEOttMEiOfMzh2yPEgHKVadN0K3DwQFlnuDa1yCRYnfaFz+TUV72xNEZlmomU1SNohuQg7XOOXZ1h97y3/epf+a4b+P/AGejNQ2WWhRqanDIHfQy+DSygghdyTEDxLGAHC+x+apZ2gCgqKtak2umdSldanVNrRfbC38hC725zB1pT5Szet4H64HcPyCOjM7aSBIB54j5hZrlix9syTfmZwSyNPUrhV1aTMgHad/Q9MJpxVIbFJu2Hfs8qOK70lPh0Fh5mVt8/nhyztbU4tcD9ThE7IcaWlnV1KNLys3kFoj3SAI88PVSsCxI3bbyH78d9TK2ca+Z0Cwk4jcX7QPRI8IYtT1CSQNUnfqMds0sKxnAPtxQJNBl/YI+BB/XGNnVsXa3EXqVGaqxljc/u8h0xIpC6DSWmSCbjpf0g/LnjShkm9hlOqYiLydrbzhk4Z2OZFYVa0IbkJ05yzbe7GRpO2geXK0V/VCs7k7Ekj9PliRwimy66i7LAI3mb/DHPOQrsEuuo6Sf2Z8PyjG9DirIoSBpE8hees74ar7OddHGvxktq8KiTItce/8ATHThKPWcBQYBBNwOYv6DpiUtXUJ0oR5on+nBnszwytUqA0aXhkB2VFURvBaAMZNWrMTrQfjGYMf/AIxV6p8T/pxmJvLl8BckdKGRB1MCVYCxJJEyDbpIvY7hh1wKzedZV0yZPtXnkLT0tJ6mcc6nE6yACop1xoh1dTIPtlSPEd4M8zNoGFTifGCHIDBotMWny5H1iMO+zPC8f+bLv4/f9iHNklP0hbNZ3p78R6HFVYxInpgLT484NjYX/k8vdgp2p44lbK0amgLVDadQsWUAzt0Mb49qWSPaEcH0ywOzHatNBoZgzQYQZMADyKiR6giMdM52i/o4FQwzeQeQjAg6GvCFl9kzz57i84pRc3VrOqiSSQqrJiTt/vh2pdn83ljryrvVUjxqqkzHtgoRDpM8vdjz/EZl935LMHh7Vv2HnKcQWuBVohXO8iSwIXSFZADqkSNRG3Q7ieIFEqkMgKESoTUVtAMBQdTAkTFhJNzbAbINQzDa8tVGSzn7B8NGoeY6IT0up/ZXG/EeK1EYJncsyPYBkIWOWpZ8DKwN4aDbbHh/0cYNuBd5a3WjSr2/VGiivs3hy5A0gAwsmAYJO+52AETOz3bYVKwvpVg0kKSQIsCx2Um2IVNaUTSbvNKsT4GAIukhg1gFMkExNvTTJZsJJ1aQUIJU2ja9iSv90TbfCpeGxNOk7+QPJ32WLwGpU+8GroBSrToiWKhgO7SYJu1919+Gx6wFiQD0JxSnG+LPSdURyE7nLsCDFxSWDvYwffgcvFHYFm8U2E8vQTv/ABx6sZVFIU+9F1Z/idN6baKiNG8MD1/XFU9rHKjUTbUPqOmMy3FO5okgA6mgSOm/1wIqVjmzURVCaBqMbGCLQBvz92IckZSyc2tF2LUBhy3E9YEq5J2kfodvribw6kzIKjjSILGdgPy8+t5HKcBOEcPDaVIOgQW8PtAfl2vO3z5YNdpuKd3k6pJgllUgbAmnqIEdAQMSKKbpFCxc7cuiTxlEp9yzMQEqGnUKkr7V+tl8QaMQWrLQOhQWzGtlU85LFQd7AAXnmcK1LibHLBGkyskbwVUhS09Ro+Axz4fxJvw81AapQZdQPMHwkzvcE+8Yo8trt/z2GJxapIc61HvRTqGQHgNpN1dfC0HoSLjHbL8edQaTVnAUxJYgqehvdOjbYW+ynFi2ug5jWS9M33aSD6zy6448WzPeoXW1VbyTvydfVTceWOqV1YpwxxjfEsLhnbfu27vM6tRiGJEHoR1Btcc5wJ+0XOpUqZd1aQ1GxG39Y38cV3T4qSQGg8ov8v4b+eGuuzGhlYMeBxt/1XxdglO+Mjy3V+nohpewjynEnL0ApkkY4CppkWPWy/XHQOLx8MWGHPNcONZlC1ALmAFk7EEkkjTvaJMztaWLhvZAFaC1CrUqbamUCNXOLbAmLYXKqsj06iiTsy2Bi3nhzyfaOmgUu0CLrN/iJAwmbknoNOlQQzXa16Due48BgAlmUAAQAPDAHlghwnt3QrMEINNj+1BHxH6xhMzWaXMmaRqPc3BBAjqf44E5jh1WkNTho6+GPltglJ9hcIP6l0h8B+16F8nWAMeA73tz+WKuy/bWrTMJXZQPy2b5GbYJVe31WpTZH7ttQgmCDf0MfLB+YgHhkuivqdO0m6zewKkm9yLn02BicGMmQtNitwoLW8KCJuDuQbyOsnBPhHZ6hWQku6VFIBIIKrr8KNpi66iEYb3BncYBNmHovWWos1KeoETIkCD5QY388F2FXaGD7Lc46ZbNFQh1VKYOoE/krlYjY6o904eaWZNRaavOuJUwVZgDOgjeCJGoWE2JE4r37O853eRzzaiq66NwpbTAqkGAOoGCOY4nVybsz5hy4MIohknRqXeGTfblJkXnC8ybnpgQpI4dvO0YzFQUaQdEpnxKfZNRSQSo3WLiJ3Gw58OyHZVagq5vM0w2TRW1XglgNUoNiVAvNrxBvHLh/Bwx7yqHNOZZhN2JN9UGBN28sNdOj35p0qhNDKkMoUKYG4cLvEiSCZkNOGSlxVI5KyqK2YNSozNu7Fr+ZnBLhI8Q3tNuljgRnuI0RVqKhY0w7BGIElQSFJjmRfE3I8fpgggMYW4g2Frk4NNIFjdw1CKpPJgb+Y/mfjhp4Rl6bFxVKhe7JOqdJA9oGORWb4rte2VFSCO8B6AAg+txy574mr2meqsKCmu0z4gPLpaL7x0nGykqOjFvo94D+JWYrC621aZY2JNpNyRbmZxcrcLpIqqU1TsdI1CAbkR4jMDr4umKuocIaitOoiSTudp9OQbyMWwycE7S95FKt4Vv4i0eIEDSRBBBneYtGBm/gxDHm1po6gLKvzkaeuoEdTNm6GccKDscxSC01gxIJmIbeJ308xafnHzPFVp3BVyloMahHQj2gJ+EnHmV7Qq9RIFSTWCETYQbkgnxCbW6ztgKl8m6PnnNDxt/eP1OJPDacsSdh9cZxLLAGRuSfqcSM9l+5pqA6tq3g3B5gqbg/LzwluyhKns1Rw1emw2DrJ/xD92LPWkBf4/z+uKq4cZYDqyx8cWe1TWf7PIfz9McczTMeMgfl/k458a4jSpU6NV0LgHwxykSCbGYjG2YMEDrPwwt9pKTNTprJhqgUehDWwLdAtWF+GZWlWzBrgVdcydWnTPs8jvvyi2JfazOBMuV/NUOgekgt8re/ALs9xullKM1W1O5kBASYECDNgZnc4Hcf7QjMOrBWVVBgGDcnqCcDTOikmCOJ5EqS3K3z2wPJwwHTWSD03H8+mB/DuCd5mFpPVSkhkmoxsqgEkxzMCw5nDcctUzcsN2gj2S4Gc0SgYKFcFuukwCQJ8vjGLhyGUWnTVEGlVsAPT6+eFjsPw/KU0rNlnaorNo1uAreEA7WgEmR1t0w05WuH16TOmPjv+owxIQyR3WMxtrxmNMKo4jxGpVVfwQHMjSGJZhpi3Q2kbk7SbYSa1fxGRBnbp5dcEk7T5hfZqsB0tH+WI+WHjsmaufoVVZlpuQVSqQRLMI5baTElb3FsT+dLDD1df8Agbx45O0ysg1vPGlRHewDEKJIAJA5EmNuQnF08K+zOjTNYtle+kxT1FguyhoLNyfVBuYIFzIwa4XwulSLmjRFEvBbSAsjUSLgbKZ8PkOUYl8T9qLFXoe+r0KUKEb7N+yq06TZusAogwzDZROpgu52IHv8hgpmO3Kt+Hl0amjAsXcXflEzAtyFrRMHDi9epqAIAB5bmB77gmTiJU4NSALwsOI8IABZoKm8i97j6nHmT+1Yyk24/SmUwyKKorjO5ii5XXSIYglpSDuRyUEQBsb424Z2kWiChfvsqD4qNZZA6aNRgn0P78N/EuwNOoVYO9JdyFeDHhjTqnTE/wA2wO4h9nxRm7tRUSQJqMNUmN5A95iSIicUYvHYJaUvzGLImQl4lQDl8mSoAKGm0QA4MkSwMcouQYJO2IFL8Mn8hU6WiLyrTEiIvuD78Ss7lDTphWoMlbUx1lrMBK+zErBkW6HHDLsjK5qODWUrpAB8QNpLaptfeRMWvihyi/V8jVR7x6kn3hCTE0KEC1vwUG554hV6cQefKLW5yMEuN8Lpu9Ms8HuKNiRypIMRv6KUx+LttcfDDZK32I4nDiGaVaQWLyfdgVl84tO6uQ3l52+mCtbs2KkE1NpmL+nywT7N9g6VWqQ51KEJ3I5gXIPng00lTGp0R+zGfL965JOhYWYiWMMY2kCP8wxC7S03fw+0qNEDdmawnqbAe7FmcP7L0KOW8FMKNRYEyT0Bk7mALnabYR85lCoNQXkl1F7m6j3BQT78RSfHJaLsTU4bF+jl2FOmif8AGdqR9zLqPy+mMPDdC1WkhFPd+TTDQRzgmfLHThjstdIMrTYkSN3I8R8pt8BiLmM2wrGm8lCdRHnzPlt9MPqV6+v6inkglT+n6fuTcrlChS4ZTMHaCRJE+tx78b0qwqKy1D3dQgS3KbXMbGRv587YwhkXUT4Sw5Cx3U+8cscST94qAjUpa3objbC1ewnxa30DjliXKsYZSQTy9ZGGvOKTlsqVj2H3P/VfENsibQsm49x2n6Yn51NNHKqRB0VOX/VfFeGVy/A8txpkXLs8iYj0GCYfe1vTC/Wy9euwp5ZXqMLwo93OAAPPrh84B9nNdYas9M/Exty2PPfni5KxLlTBGWyNSp7C22LGFUerNA92HLhfZXuJLaXLAeJRIsPkBgnk+x1IBdZd4AtJVZAidKn2osTN+eDuW4eiIUVAqncKoAvvsPnjaB5WLf3enTAHhWTYWEnf448qimRBIwg5/KZgPUy4Ls9F4sTEAyjRIg7NgJxjN1qVmqVfEJWKj3Gx31XBjpOFuaXZjtFg8U7JUswoUBTHMbj0I2OEviX2dVw34R1eTGD/AJhY++MCezvbV8vmNTaqtOQGRrkg8x0YcsXbw7PUa9NalKCjbR9COR8sFxUlYyOSUSmeC0MxRq5ilURwfu7jaRJ0lPELbi3pg1muxjZrNVa5dO4rEjUpBIawMgjqJkSCDvhx4/miXIUIAFCkgCSJkAyD0nbEHKsUUU/CATqaCxmBuWY3PoAOWAclFUg+TewVnOFf0ZlGbKM3ir09be0I01AA3KCxjlcgYX+MUTnMy9VmCqtRUUagGWmACWC/mBYxPU+mGftjxtUyQJAdXrKjgyfyVCfXYYrjPdpAfYpog+J8vam4MG0b+eMXq2zU6LKy3aaiiL3BZQrCkUIIB8IaVn2gRvgNx/tpTSi6UL96rCHkaZkEiYNjdfdvgHw3tYjUylayx4iAZseUbcreuNeI9p6RpMqqaqFSF7xfEpIIBnkQeY3jDAKK/wAdaBxxjG4aDgkYTEbDV2Yb8OtUd+7CaTqB8ZggwpiPX15zhUo+W2GzhNRVy5BgmoSg3AAYqupjyEBgPON4xuRpRs6G3Qy1uL0lQ+Nmd5YKNuUzBELYXvzwS4ZRpVEJde6eSqhix/EMAgwREwBzudt8LvBOFlq2kiyXOxs3mhsGFjBAJ6TGLDp8Oo0w1Om1ZSWnU9gxdC/4bADpBtacTvL8DOAApPQ1qrl9dUGZKmmpJ0gXWSSR5cr44vUy6ZnKxWda5rINAllP4iyJJld/McsEMrwHu6w1DV4NaCodSLUIPhFUrN2g9b4g0ez34uWr1KS6hWpTpJhW1jYAnw7RM+7GrI2ZxRWb1IZjzUkD4nHHMqdVwCRvPI8588W3xDsPTcQqd2wsHC3F/UAnzN8QOE/Z0lGstRn7wLcLpi/KfERbf4YDiZPLLqIB7LdjGcLXqsVgyi6ZkdSPpfz6Ycl4Laz/ABX+ODi045fT9+NZOoSjkdZW3u1Sb4OgeT9wGnZgkSXuf7P8ccOI9h++VB35TQ4YFUBuARzba+GWrX/sv/lX/Vjg2fCn2ajf4RHv8WO4nc2Ib/Z0lSs34zlaZ0eFVDMQAWvJAgmNjzxv2h7BZaiqNqdGNjTDqSbHxS20c+Xpg1nOJfdssJMVy1lB9t2JZiLTAn6DnhNzOcLk63LufbcmZjYA/sj5n0GH4sHJbNi29kCjwzRID25G/wBYxwz3DvCY+O/zGCa1YtuDiJXSNsWLDBdIa2+gVwOoAxDbSDG2xGGRe3denUq92gp62mDLXtcBrXHQDe2FXLp+KR64s/jHAqNeqaTIA/dAq4MHcrtsYtv1xFO+KX1FWl2Scr26olELuqvpGoBKkBouPccZhTb7P8zNmpxy8I2+GMwmmH6BJJw29i+2H3RShLqSxZXTcGBYjntPP0wxL9n+Ty1INmqjM8gwG0z/AGY/Ks/mJn0wM4m1KpHcUMuqEQBpgQGHIwztImTAthUsseg4Y5djnwzt6rqdIVpuzISCTYywvqI5bRJxlPtKn4asGbUumacstyY1hofY7R1viqOMZSplyKqPE/sgLEkmNI5fyb478K7dkECsvlrUfUfu+GJs3g8XilcvzBnp00XDUcswk94jkjwiSraSfaHsmZi2/wAMe5eppN5e8R+0YWIHUzHLY4TMlxSjWVe7KAAEE0wgLAmfFKkEg7agYxYnZzgeWq02qDvTUmHd2Us0ARsNMAEAEKDv1OPHl9izT01QvjewXmqZgjZyfCRctb2ZkC8aQSTBgGMSqeRzNYAhSoMaiyhDJLGQssTuBMLJG5BMduI8dyHDSyKurMadZRFl4JnUzmAqk+cdBywj9qPtHrZg6FU0aUlhocy0A2JEEdI2nfFmP7MxY657GQx2Wbw/svRdIrutciQRC6V5xzaeftb3xTFdgdSmfC/se8g+ExG+0AbdBjjl86aaOq1ioeGKMSpBvciYMcjBHxnHv3o3LO2rfVcT/iaR1EG1gRi2opJRVUUQjx9ybxsAvTsf6ij+WD/VJy5emIHddF+MfpgxxZtTJIMmhQMxH/DWZvHwwOFInY/EEfphUntj4NUc1oDn/P64fvsxyv8A7gxyQfNzhH7s7CJ6z/N8WH9mQ0pmB5p8YbGJ7BySVBjjVHvAKQMCCTHQyP0OA2a4GppIum2mPcOWC/GMwqVkeRF0YTspiD7m+pxvWcaE6abRecHGKbtieUtJFecW4GKJDbAiZ5CP4fTCdms9lqp9ojz0H92Hz7Tq9T7nZNCagpJPiINjYbA2xVNJMU44XsXNtaGXN5AulMzYAKSJgjdT6gHBKhwZSFLMSwG4IBFzB5zbEXs3m9SikZ8Jn/D/AAP1wyKyqtoHoMSzi4viE58jh/Rg/wCY0+792J9XLI1LLBwGtUEn/uNiEM6D19/7sSO1Wfy6cNo6m019bFAELArqYEM35V98zyOOxLbr4Bcox3RpU7P5e57tQee8fI45/wBE5bkogbkM36HCu+eqsEiYfxRcagL2vO0YkV61VSAG0qUUwAbHZx0iTtM4bzkvcW80P7RlHD8mFkrJG8VH+mqcY3CcvFlPuqVf9WEnPaZlnILbQhBHMTHv5Tibw7ilQbksNpvpHMzIEc+U3v5bzn8sGOWF7iHqXD8uzkaD5+Op/rxvV4HQH/DMebv/AKsA0zzB2iDNysw3U7TIIvPrjjleN1CCWIjcgk+EHabW+OB8yXyFHLj91+geXhOVYWpEeeuoduUat8FOE5x6NMpRlVmby17SZMk7C2FfK56oGZtMqLsAZ6CQN2HUC/Mc8MeWz9KqFAI1ROmdx1XYEenS8G2DjOT9zvMh1SsmnMFiT7fWLXO/wN8SqwlZiBHIbC2/xF8cMkyosSDqESDEDy63F8TwyAQ2wF4hiQffv7/0wSTTMErt1QL5EaVI/wDUJvP/AC68354rlskxA9dN+vLFxdts5S+40wqPUArqL2MFKsH1idsImRzhQgBRVhoIYC4m1oi454cnrRiAmT4e6hu8BVVUEWsSWAAn0J+BxZ/ZvshTrUwe5IYoYcGV5kSu3PkOfrjWrwapRqO4pFaJ1mkXYNTWQNMkzpAckXi0Rhr4DlswO6JamNVNS5QxLSxfSp5QVuN4O1jhUsg1RPnGvlDTqPTYEMjFSDuCpg/MY4VRfBntEG+/ZoO2p++qS0AajrN4G07x549/otTkK2YM6lzNKmvSDTrs9/cnwxZ/1sR7g/IXIGPoTsJ2WRclQLpTZatIM4KAudUtEkxBnoMfPvBqeusiCSWYKAN5JAEeePqXK1qhVKSIkKQHVvCQgBjSJsR4d5wrNLSQUFtskijTCrTFNBZWNKFgXPIW9+IXE6RRu6UlUY6gWUMmnZlJbz5dCMR81ka7VGmsLaGRHUAJGoORUFyWBjmBGNa+dQhxVqMC2hR+dFJhVYad0YwSfPcYn70NF3ieaJqIqVRo0uAUIdCT4bryKMCQL3+cLh3FEFWkuo1PGgBHPxqB4TcQZ+uIWaYqSqUlVxruPCwMFhpDe0rP+pxM4Jn+8emGRZFWnNgGB1LEdP1nzwyKSAYo1uK1ENTTXeiFqNdWYQF0gAXIuzecXxvk/tBzSVKi98z0gT3bVFViQCOeiD4QSNt99sOPBuzuTzGWpvUy6EsJaS3teyTZucTjqez9CCq01AI089gIHPkMMhjklXYM5qwXl+3Nc0yy06dQ+PcBBCzpuGvMcuo2xF4f9rav7eXUQuolajAWAMXU9Y3wkI+YpI9MEppkOZFxITncm0wOs4mZnMIUrUkTSGIgkAaSsgmOum3LbAwU36av/X1DaTZa2T40lcNpGnSQLspBJANo3AkXxJyrLB1RaZJiIHUnFN5rOOSWXTqKstxaG3jodvngRXADvoDICTHpJtblhvGUV60C4b0NvartMMzmPwrUqQKqebarE+QPL0wFRoxFyqwg8zPuFh+uJKNAxdgi+GwnXsSUM41YY1VrY1ZsUnA9Vioet/1xa1Hh9SolNiyspEjUAbEXmFkmf5vitvu5bYe84YqPbfMUaQQvShQFU6LgAQOdzA3jHj+McU0k9p/zobCEq0vzHdOCUoErf+4P9OMxWzfaBX//AKKnwX92MxJ5uQH+mX+D1KQddVR2zEH2mY+EiAv5wP2rxJixx1zFZdL6YYmGI1GQdMLeBGy287jbG9J0HtVAHEMFkrzN4F/Pn8sb1F8BCrqaJ3YKdwSZ/MLWFjG+E3sqohUabmAy+y0ECdOkg7rU2g87C4tiDnOzAqP4VFKJ1LDEWiCpA2Jn0NumC5pLpUFQSDYkECYsYMk3kXtv1v1V6mpGRyNM6gADZoEROmQR0FjfGqTW0C4J6YqZbs5XRg1OV/t3A+G/Xkdj0w4cI7X5vL5d6QfxVAT3ihWgrYHyBEqYggwZGIr5UpostyUklWJGykgGVBHU2g7Y3ytUKSo0hr2iTMDnqj3xfBvLJoFYoo9zOaeu7iq4LsoDEiC0RaSTIuNrztaceJlAwKhlXmQGg3jT5IdQBgCCfhjWplwGDiofYCGl7Sg7mGG66gSZkz8cd6TPZkCzcG+whV23kT6bzE4XfwMQKqcPenmA9NV1bszMx1T4WA3jl0PrGNMnTeWaqzOTAIMmAZmI8JNt7x5YncQqAKbeJZBiJuIO+wJ/ccR0qA6mMKFgkWMbAkDpEnf64O20C0kxn4lTGqlYz3NG9gP6pfK/oNsC8wp8JS14Pw+f8MTeJ0Sz0iCLZeje/wDyk2+W8YjKpLxsI35kHp5fDCJfeOtVs6UKdpNwJkHnEchfFh/Z8wWhU2nXPqNIA29DhOylEFYa8EglgL7fLE/KcffLo/dqpLDwggwCJjaOuBT2Le9h3tPTKgW3uALFjso95MdL4Bcb7crkaChAj1QmldRJHhXkAQYkTNp+EV9x/tXmMxVDVcwoKmQElQDsPMkX58zgbw/hZrl9BB8JBYzuwIHmeeK44q9TYLnSoMV+3lfOZfMU8wUkhGQIgXZ1nzPI3M4AU8Ss92Wq5emajaSqkA6SSRJiYIFpj44hUquKIuPsKpsLcLzHd1FaT5x0NjhzDA/xnzwtdlcoKiO7LqKsALSLiduuGKmG5LtuIviPxEk5UvYFrZvUTfSsedr/AB3xIzVNGp0A5I8DwwEx+K+4jb+18sRzWOnYxtHTGcW1CnliAp8DyCYkd4/KfPCFexWXUbI1XhVOmTUAWtWAlVuWPPw3gxv4ZMdMQstmu8USoG803vBnkevK+B68TcMFKKD5yMSXzSMZaiQZuyMZnqdRM45yfRI5s3zGZSYbwbCSqwOQsJj1x7WY2KeJPZNSZcHqswANz4QLDc42zHBWrkNSJJCwwYRb6E/XEvN8Op0qPdsxMCSEUs4sQOdoJmSbx645Vo1MXkzniZaiNVBEK8QwEiPELmd4M+/HWvSei3KopFi3hJHqLE+sHE3M5YNQPd94zL7PsuN1v4LoSJNz5RiJw8u4giCATpawYA8pGGN+6Ds7cL4mKFNioDBjph7Op5FWHMddiDtgfXYLYNp5lfOPaA67i2CudyovFkYK6gwdJjULTIlSRfffAzOZdwykLqgRI6yxNtx7WC5Lo6/YI5TjWlebluZ5QTFxc2Pr67Y75XjDM+h6gWSARBI+It1gn44CoxHtq0eYNvfjWTpZ0lhdZN9E8zz/AEGGRy/Iam0NHGc4DlDBLacxTiJtNOvNuk4VqZYBgXMlgwkGwGrn0IMYM5RFGSrtJCvVpkMJOkmnXBty0tPywLVKiop1q7LMzaRaw5yAMPi7Q+DtWMvAOOjuaoFQ+Kg6spYlQDL6yp5wI/XDJwDP0szUy9cFyVpsoGrSJAhpG+oCDHmp5YrrglSklVoMVCpJXdSpB1L7wd/PDZwUJ3OhaZD6WelUDwe8gQCZ3YhQZtFvQJRGqRV/FM01WtVqN7TuxPxNvdtg81UrwE/svnYMxZlpowI5zpkHC9mqveM9T9p2J95J/XG+b4ifuaUNbaRXeoUjwzopqGnefaH++LJR0hKe2S+wlMffsuzbLVQxznUPpvj6RqZukraO+VqiqJQsBU0gwTzkSQCPLfHzL2afTVQzp/EpiRuPEJPuF8XPw7tZSYVWLJrDLHeKviRtJ9sgT9bTGE5lpaDh7jDxfi+sVdNKrCuq1AwYKw0htSFTOkGAeRvvfAZuIUymihRdW0qQ4ZSCJIKwW9oAA2vtvhd4929irVSm1TuyLPTYSNrXMRb3T5YXKnaWqy1PCF1uHlTDQDMG3W84WohtjRV1vd6zMXZgmoeIDfQDyXexi5xtwjuhWyyK7MUqUhDjmpCqQ3MzO+EqtxrNQwNSFeSFtaenMHGvAEqNmsoGcsq5ikYJNvxF64ZQA9p29yVMd2pcKvhACGLW64jf/sfKjlWP+Bf9eKxzdbxt/eP1OOdNS2xGHp0KasOdoOMU6+Yd6QIR4PjAF48WxIgn64ipVve+INOkNUHHZXxRh1sOJPD497sG7bfM+mIqvjcVMVXYZu5nGA40nGsxjjTpXzGkDzxIyldACam/Lp8OeBGbqSwHT9cdEuJNwMebnlPJk8uLpD4cYx5NBT7w9ZgtMbmATG/0Hz9cdaHZ1GqhHdnMEsUiFFtJJNzPQX2gGRiNlazKKSoJqFyoA8jYR+npONOPVWjT4mYhWYiSSzCfEOgHhC8rm03DHgjF29iZ5pS0tHB6WXBIAcjrC3+L4zAg5V+j/wCU4zFnOH9q/n4E/q+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sp>
        <p:nvSpPr>
          <p:cNvPr id="17418" name="AutoShape 10" descr="data:image/jpeg;base64,/9j/4AAQSkZJRgABAQAAAQABAAD/2wCEAAkGBhQSERQUExQVFRQWGB0aGRgYGRkbGhwcHR0YGhgeHhocHCggGhsjHBwZHy8gIycpLCwsHR4xNTAqNSgrLCkBCQoKDgwOGg8PGiwkHyQsLCwsLCwsLCwsLCwsLCwsLCwsLCwsLCwsLCwsLCksLCwsLCwsLCwsLCwsLCwsLCwsLP/AABEIAHABwgMBIgACEQEDEQH/xAAcAAACAgMBAQAAAAAAAAAAAAAFBgQHAAIDAQj/xABGEAACAQIEAwUFBQQIBQQDAAABAhEDIQAEEjEFQVEGEyJhcTKBkaGxBxQjQsFS0eHwFTNicoKS0vFDU2NzsiQ0osIWF1T/xAAZAQADAQEBAAAAAAAAAAAAAAACAwQBAAX/xAAvEQACAgICAAUBBwQDAAAAAAAAAQIRAyESMQQTIkFRcQUygZGh0fAUUmHBI0Kx/9oADAMBAAIRAxEAPwCy1TGzrY+mAfZLiK1MvS/F1lbOTYixIETtyB8sEeLcXp0KFSoxB0qTpBEseSjzJsMP8xNWT8KdE9Fx0C4rOj9rRLhe7pqAQGZixgAwxtaYm31wW4/9qdGlH3cCsfEWnUAANrRed/TC/OiE4UPAXGwXA7s7xpc1l0rAAat1DTHr0tBgjnjtX43RUPFSmzICSodZkct7dL7YLmjuJF4j2py1BitWqoYAnTcmwJPlyj1tgTwr7SqFer3fd1EsTLaTYCSYUk/wvim+O8dOZru7+07eILfzgTHkI5xjzhmdOtSIWLSLE3kNHLp7ueEyyNbNUT6UWDsZxtpxTnD+19ekulHtOzAEACYH1nrg5mvtOfuDKBWj2hPQXEG3X3jGR8Qn2FwLLbl6DHmB/Z7NmrlMvUb2npIx94B64IYZZjRmMx7gNx3jIpqVVirftAAhY6g79IGMlNRVsZixSyy4xDGMwk5jtsynq0ezH/yI/LJ8/LDB2b4u2YpF2XSQ2n1gAzv54yORS6G5vCZMUeUqC2PMe48wyyQ8x5j048xxx4cIP2igd9SmT+Ebf42w/HCH9olOa1Lr3Z9fabAT6Dx9ic2XM2AjGU8shmVE46r4T+1642QAHCaH2c6eU6KMepTvBUfDEpMuzEx/COm+NW4cyxM/H+OMbNSIzZLAnjFQAhBcgSV67x/P+2GE0ys39+/++IDZnKq7LmRTeTMItTvSYsTUFRVToBe3LBRpnbFoZaSNIddRIUzEHxTOkbeXlaJxIyoZZWQseEqTO4DCF1CL7Acx64KUuEUapnLsqOf+FXZVMzPgqr4Da0EITHPA1chUp1DTdYqk6dLwLmCSZ2mx6QOc4YcGcrBp9TJ8RM+vznHGutsEaqQkMQSPDaZkWN8QMxSCqIuD/vgDGmGuyHaF8nRq1AocGrTVlNvDprGx5G28EdcOPFMjlc9QOcpMKdRVkvHNRJWsg3taReDaRYqHY3KUcxSr0qpKk1KfdkGG1KlZouIMqGEXxpnUfJ5ytQpMQjHuyDsyOARPUgNIPWfMYNOgDak9XL1Q6juqoA2MhlPs22dG89oPskWb8vnctxakaNZAldJiCNY6vTO7LO/Mc+uJGb4Emcyyd3Z08K1CdmU6WRh+wWEEWjccsVhmzUp1Cw1UqiNeLFXXzvt8wRa+NfpM7JPaTglbJVO7q+JH9iqB4X8m/Za/v+sbhvEqtCoKtJijrvcXHQjZlPT6YLds/tOV+F91UQHN1DoII8IEXrDoSLaepO43poZ55nU09ZOBcfdG2fVPZPtpSz0rBp5hRLIYv1KmfEvwInAvtn2BWuxq0VCV9yALVOt4/T+NKcA4tUaHDla1IhlYWPkfUR8Pfi7OxXb2pnW7qpRGpaeouh3IIEwYC7zvgk/Y4qmgdNfQVNNwwDKwMgzHQT6+eIzrEQY9CJG3TFq9vOy61AcyKTLWp+KQFKuBEzpNmgb849MVMrArKmIgMPPrPMHljHGto4srsF9o4QJlsyRBMU6gIgT+Ujlf69NrPaqpjYyeV/p9cfMzV9UbAjmBB9RB3HxxYv2bdtu7qDKVnLq7RSqGdzsL7T/G18cjBJqJ4j6n640jpfHapSGprcz9cZpx5zKTkaVvdgf2eZVesW0rAsdgPGpEnYNGqDFsF2Xwn0wi8ZqMGKj/ABRz5gHr1xyh5icTVLi7LHbilGpUbu2RpkLpKnSZgELfmQbXA9MBq5BqkRdQoJ5/mjfxEAWBNyBOECjVZCGEgjD0tQlyCCPAhE9CDz2joBsIHLCv6byZKnYzzvMj0bGniBxKlLUh1aI6zAj54JKMcatImrl4EnvV/wDIe/Bp0CW9wjLLBJhWBk+KNJIaCAQbtaxmMCeMZf8AFbSBPeRZtJKS0HUbSWMzI3YCYsZ4UlPdoDa4sSIksGixAmDquYNpGBNaWqaAdFQ1dgQqwANN9miR/aIJtfEEH1Q19sM5nODuWlgW06iyoBrCAyQQJAmBJ5ScLfbHKWBlgVBIJCnTKoW1EnxnxmJ2g+9pzjqFnVHssSqxrHgSRv4SzEX5MemFLtvwuNUGTDmCjEMNFFZbqw1WIsI8jiup32KVC/l6ICKOgA+WMxuLW6YzDdgEvLdhK5ADU6Z8XhkjaCYIssGASI5b9AHaTspXy7LIpjX+yyTO4MbxhorcVoVijA92S5ZiuoyYO56SVsAPSN0njNY96VV3YgArMTqkA7xYzMx7rYODb6YvJJNaOLcFBYuzBQYsLWI3Frx78FMtwxH5iBYyJsBcweWxE+YxB4hlKrIpUMWgMQCNtIYGPeII/wB9c5xc5TLwGLVKg0xqtsNU+Qn58r423KlZirlbGairU6T0qdYqhMlZhSfrtaDOBsAhgQQw6iN52M+7ATgXEGraocK8WBgAxfc2nE1OIEsWJAAEnVufOR/M46cJIySi9og5fgtOfEzyCYjpeJJG/W2OqcPNKpOqVJjUN52gjkY5X+WCIXvXWTbna8TB9ATF4PLDhk+z9BaLV6tCpXVSSt48AiZht4mbemA8yV7YKxtsQlcFweUTGxBk268px24tRNREKCwJ1R7rx6DFg5uvlGRNFCirSbQWeysf2QHBgCZPtDC5m8uTIRBtcgD2et7D5nGvIotbNdV2Wz2RTTkMoOlCn/4jBbA/s/8A+1y8bd0n/iMEMWxdqwKPcVd224maWYZDE6vAJ3m8+gB25k+cYsnPZru6buQTpUmB5DFA8dz7PmBXfWQxaQXJgGwjpzuPlhWWnSPR8FygpTX0Jr9oBTN109fGJPqDiwPsz42KyVUBnTpff9qR/wDXzxTjVaYDBaIudy0kDlvucW79j9EfdalSIL1NO0CEEiPe7TgsaozxGaU4OMh9xmMOPMPs82jMZjMeY0yjMIn2gyK1IhSSKfL++2Hs4Ru3tULXpSJHd9P7TYGfQePsUqoIiQRO+O6UwR5/z54jvU5wbiBbnjZHMCTz8h0j154XQ0ka4FremOgqyIJJjlOOH3k+o5QQP0wP4lnGepTo6lpyVgsQLsYEwJMW93vxxvH/ACGnfw7mfW38MIHGlf7w5BuW+oEfLE/iedL0dTk081k2VKq2C1F16dQG3eKYDWgiDjh2nyppZ2vEKjVCycpVtLgjy8UT69Ma4hR7ITl1fSygj0N8SuMdpXGW7pgj6lKpqkvTHVXBmBcaTIvYDEKpmpPivbcmZx5n2Bpq0DTqgjqVuCf8LsMZHQctjpls4XpK63VgDueYvbrM4h5lmNtIjEnhFX7tl6aVQKTNJSmzKamliWBK7qpm2qCfPEoVO8IG95PoMElboTKoqzVuGOuSZ0EMtZKlgfCFSrDEgW3G+2HPO8FOabh+dUrP4S1B1HWRuQ9vQ4gimPudeWKMGQq43U6Xk+YicROyWbqVKuSp1XbvKNWoCZ/rEc6wG5kalDCeYHuOVJ0JxvlHkZ2C7Sac5Vy7eKnXqPAMWcExvbxAR7lwT+0Lg+2aCMBZKwI2GyPItY+EmdiDywrvw9KRcioP6wt4QS0FpO4G29uRNxzYeN/aoj0CoyrsGOioXgUypBDeIXk8rYXGXLTQRVHarh4cFp8SefKenM3+WF3L8N1TpNxyjf8AdhnzucLgwJEXHM4EZLUDOksxgBRuTNv5GDlGUUHHi+yfwzh3dEiDqanqHoCNU33EjDDw7iz5VqVekYZWFtgwg6lMcjgfwmnWp1lqMFMjQwn2VIvB2J5nlgu6LVGlrXnUoAE9Oh/m+CWNtX7guSvReHCeJ085l6dZPZcBh1UjceoMjFU/aZ2U+7VPvVFSFckVFEab3sIkaoJ6Ag4mfZdxd8tmTknINOrNSm1/ai4HqBcdR54fO1/CTmMrVSAx0kgTBkCQAYN/hjl8Mw+eqoBEi3Qx+owQ7PVdWay8kk99Tn/Ot8C0eCVixEgdOv7/AH4m9mT/AOsy+39dT/8ANcLRoUqjxN6n648xpxDMrT1u5hQT9fmcQuH9tMsDDpUH9sgED/CDO3PEMYOQ9yoYMtwZnQGQAfI4VO1vBly5pj2meSW2gCwEe8mT5YsLhXEEqiUYMvUeeInH+FUqwAqjYGCLML8j+nPFCiogKVsQuzHZ8ZmqdR/DQS3MybKOXO/uwZz3Bny9UzpKMo0lfImZm+q4J33tg72e4WmX8KTDWJO5nafS2J/FOHCshQwGHsk7T0PkefuPLGShewuVaE0NjFP4tE2kVVIkgc/O0xMTaYxyasabtTqUW1KbjVHzIuDyI3xlfPLA00GLAyPxTII2Nl/XEzXsNRbPCUXQklJk6rmJPexMWFMsGnYE4gICK4IbS/fMJJAUBUQEgeyVBAkC8QOuKxo9snoV2Y+EkE6YkajsxE33O/wxrw3tlVWp3i1GnWTJubwbjYjqLTbpieOCUdhuSbZfGYrICpU6ROowvtglQIW4hip32wjdt6JioNYPgclTqAYllQVCY9qV2FtsKqfaPXBcrVZbkiLiCCICmRuQZ5QeuB/E+1laqWUvINo1HmxIaTf2pOnbFPqbFVQeY3OPcak4zGgWL3Dcg4YGv4VBEoSRaeUbXItyg2wVqZRTfupIlhO1rQADaT5YJLlaPfkaVg7kz4m2BhjccrHBPK5ckwCJE7TpFpjYWFztA6jEmTM+WifkkB24cXNMjwCwmwPh8JFzfZvlhF7R8OrGqSyEKoA843kzf5dMWLXzIUBQdWkkg3iTM2577m/ptgp2efIVEZM1Thzs4Lz5Rp2I9Me34bwU4pzy6+Eu/wASefibdR/UqHs9w89+vgL39nUqn4taf3YZuK5BKTyyICwJZJkX8RggQbg7YYeL/ZVpqzSrqaDkkFlZWWF1QwjnBAIET0nEri32e02Zay1yuXaFpgKGKxYrLOBvce0Y3kzhHiYSgub6+SlZYtcV2B+F0taFwilh7MgSQBuAbE7fzbEypWrOgRdcEwBMATuIA2tgtl+FpSSF7+ot2ZmUPIIsTpUQLxAPS+INLQqnuy/iiLqADbZCDAnkSeePI5ue4vQfCUtpkZcjWOkCFU76Db2bCOZ3km4xJrcNqHdjIvDFQBe4UMOukk+u+PNbbLqDDp5RM+vW2/pOvd1JltUbXJMkDwgj3C56eWMpt7ZnkezZa3A7ZaiJBimtxtsMTpwscD41QpU8vRUMajUqVgp/YEEk9AMMk49qP3UCbk4A8V4Fk1Pe1KKFl8Qgbxf2dj78GK1SFJ6Yr/j/AB5tWktIk325GJ+uJvEZ/L0lspwQb3dIrLtHQY5io1NO7QuxVALKCTAHlgz2Z7UZqghpLVK0xsu8TeR0BvMYMZ/g3e+JQRI3JAO3LnHr8MCxwHQQWckn2pjrCgEb2vNsLj4mEo+pjpQURh4b2pr0KgNQkz1JYMDHPFk8N4mldA6Hfccx64qn7mzGmF1NqUnSP2VJGwuPEI/m/fgFStr10jpIMEbmAeajYTbqMBhzPH30TZdvSLanHk4VeFdsdTaawiZMrBEflNrweoBw0aselDIpLQij0nCL9oLgVqU/8v8A+7YeJxXn2lkd/R/7R5x+dsGcheBN7+eN9AO4nEZKd1PUwROCCAT7UD1H8jAtoNJnOiyrNum1/TCvxzMa6jwbEiB4dl84tB5TPwwy8SzCU01I0sSfO8WsB1wn5hTYX8gwENyEAc462E3nl0QxkrZMZnMrqA157IEyRbvqZaDPVjREnzwH7SRUXJ1gSUej3MneaLFPdKlGjzw3dnOEVq1LIZikhqtlqrJEi6M6VNWpiAYU1F/vabYjcZ+z3NjKVaK0S/d5s1KOkqS1J1ZWtMj2aZg3vhjMTpiL3SqYALubAbm+w/hhky+QbLKU8NTPEqy0oDLlvy63Ps94A86TIT2jcRiRwrs9mMoqCnRf79XBIqMpCZaneTqI0iqQCSx9hfM43yWRUJWpUCVohG+9Z5lMvNylIHZCeW7btA3FRoOUrIOS094wyqjN1xL1c5mI7lOrKtTwgf8AUqyTyXHXL8Qq98Q9VajarsgGkqImI0kemkdRgYeIWCJqp0TBCM/hkHdwAJcgXMm5i0AY6ZGvqdQTF5IAvJFxJvFySTvPWMEB7bLEovTehUDwCXp2MwCVqbgb7G3+2NuGvSoNTqM9NmVgfCXDEaSsBDTHWdyTgD2IzJzAzmshmNamqEiI8NeYtbw6r+eGCrwgJfT4wwBMFdIHiFrBl5EiAZk4TmvzHSYGFJY0gdnOD5aDpqT4p1QwEQOu0bnrOErtQyIRSpVGdJ1G50z1jbrfzw58ayf3ag9WoQw2ERJLRB8wCNxBvcWxWGazGqXO8knG4k+2FKvY6ZTOkyOXL3fxxMyrfi0zb2p+AOBn3RqFRqdWzKfFzub7+/E/K0i1RT1mI9DihMBhqkPEQDt9OU/v5j0OJFY6dOqBPPkYubHY3H87+cMTVDHcDS394SB8oOCtfhSVqbawxZUOjTc67ctyCAQQOs8sGCRuHVGNTLOoDVUZXALBbTLLLWEhgL9Bi2x2ky6pqq/gqTplyApMftA6evPFI8Fz7Gs1vEOttMEiOfMzh2yPEgHKVadN0K3DwQFlnuDa1yCRYnfaFz+TUV72xNEZlmomU1SNohuQg7XOOXZ1h97y3/epf+a4b+P/AGejNQ2WWhRqanDIHfQy+DSygghdyTEDxLGAHC+x+apZ2gCgqKtak2umdSldanVNrRfbC38hC725zB1pT5Szet4H64HcPyCOjM7aSBIB54j5hZrlix9syTfmZwSyNPUrhV1aTMgHad/Q9MJpxVIbFJu2Hfs8qOK70lPh0Fh5mVt8/nhyztbU4tcD9ThE7IcaWlnV1KNLys3kFoj3SAI88PVSsCxI3bbyH78d9TK2ca+Z0Cwk4jcX7QPRI8IYtT1CSQNUnfqMds0sKxnAPtxQJNBl/YI+BB/XGNnVsXa3EXqVGaqxljc/u8h0xIpC6DSWmSCbjpf0g/LnjShkm9hlOqYiLydrbzhk4Z2OZFYVa0IbkJ05yzbe7GRpO2geXK0V/VCs7k7Ekj9PliRwimy66i7LAI3mb/DHPOQrsEuuo6Sf2Z8PyjG9DirIoSBpE8hees74ar7OddHGvxktq8KiTItce/8ATHThKPWcBQYBBNwOYv6DpiUtXUJ0oR5on+nBnszwytUqA0aXhkB2VFURvBaAMZNWrMTrQfjGYMf/AIxV6p8T/pxmJvLl8BckdKGRB1MCVYCxJJEyDbpIvY7hh1wKzedZV0yZPtXnkLT0tJ6mcc6nE6yACop1xoh1dTIPtlSPEd4M8zNoGFTifGCHIDBotMWny5H1iMO+zPC8f+bLv4/f9iHNklP0hbNZ3p78R6HFVYxInpgLT484NjYX/k8vdgp2p44lbK0amgLVDadQsWUAzt0Mb49qWSPaEcH0ywOzHatNBoZgzQYQZMADyKiR6giMdM52i/o4FQwzeQeQjAg6GvCFl9kzz57i84pRc3VrOqiSSQqrJiTt/vh2pdn83ljryrvVUjxqqkzHtgoRDpM8vdjz/EZl935LMHh7Vv2HnKcQWuBVohXO8iSwIXSFZADqkSNRG3Q7ieIFEqkMgKESoTUVtAMBQdTAkTFhJNzbAbINQzDa8tVGSzn7B8NGoeY6IT0up/ZXG/EeK1EYJncsyPYBkIWOWpZ8DKwN4aDbbHh/0cYNuBd5a3WjSr2/VGiivs3hy5A0gAwsmAYJO+52AETOz3bYVKwvpVg0kKSQIsCx2Um2IVNaUTSbvNKsT4GAIukhg1gFMkExNvTTJZsJJ1aQUIJU2ja9iSv90TbfCpeGxNOk7+QPJ32WLwGpU+8GroBSrToiWKhgO7SYJu1919+Gx6wFiQD0JxSnG+LPSdURyE7nLsCDFxSWDvYwffgcvFHYFm8U2E8vQTv/ABx6sZVFIU+9F1Z/idN6baKiNG8MD1/XFU9rHKjUTbUPqOmMy3FO5okgA6mgSOm/1wIqVjmzURVCaBqMbGCLQBvz92IckZSyc2tF2LUBhy3E9YEq5J2kfodvribw6kzIKjjSILGdgPy8+t5HKcBOEcPDaVIOgQW8PtAfl2vO3z5YNdpuKd3k6pJgllUgbAmnqIEdAQMSKKbpFCxc7cuiTxlEp9yzMQEqGnUKkr7V+tl8QaMQWrLQOhQWzGtlU85LFQd7AAXnmcK1LibHLBGkyskbwVUhS09Ro+Axz4fxJvw81AapQZdQPMHwkzvcE+8Yo8trt/z2GJxapIc61HvRTqGQHgNpN1dfC0HoSLjHbL8edQaTVnAUxJYgqehvdOjbYW+ynFi2ug5jWS9M33aSD6zy6448WzPeoXW1VbyTvydfVTceWOqV1YpwxxjfEsLhnbfu27vM6tRiGJEHoR1Btcc5wJ+0XOpUqZd1aQ1GxG39Y38cV3T4qSQGg8ov8v4b+eGuuzGhlYMeBxt/1XxdglO+Mjy3V+nohpewjynEnL0ApkkY4CppkWPWy/XHQOLx8MWGHPNcONZlC1ALmAFk7EEkkjTvaJMztaWLhvZAFaC1CrUqbamUCNXOLbAmLYXKqsj06iiTsy2Bi3nhzyfaOmgUu0CLrN/iJAwmbknoNOlQQzXa16Due48BgAlmUAAQAPDAHlghwnt3QrMEINNj+1BHxH6xhMzWaXMmaRqPc3BBAjqf44E5jh1WkNTho6+GPltglJ9hcIP6l0h8B+16F8nWAMeA73tz+WKuy/bWrTMJXZQPy2b5GbYJVe31WpTZH7ttQgmCDf0MfLB+YgHhkuivqdO0m6zewKkm9yLn02BicGMmQtNitwoLW8KCJuDuQbyOsnBPhHZ6hWQku6VFIBIIKrr8KNpi66iEYb3BncYBNmHovWWos1KeoETIkCD5QY388F2FXaGD7Lc46ZbNFQh1VKYOoE/krlYjY6o904eaWZNRaavOuJUwVZgDOgjeCJGoWE2JE4r37O853eRzzaiq66NwpbTAqkGAOoGCOY4nVybsz5hy4MIohknRqXeGTfblJkXnC8ybnpgQpI4dvO0YzFQUaQdEpnxKfZNRSQSo3WLiJ3Gw58OyHZVagq5vM0w2TRW1XglgNUoNiVAvNrxBvHLh/Bwx7yqHNOZZhN2JN9UGBN28sNdOj35p0qhNDKkMoUKYG4cLvEiSCZkNOGSlxVI5KyqK2YNSozNu7Fr+ZnBLhI8Q3tNuljgRnuI0RVqKhY0w7BGIElQSFJjmRfE3I8fpgggMYW4g2Frk4NNIFjdw1CKpPJgb+Y/mfjhp4Rl6bFxVKhe7JOqdJA9oGORWb4rte2VFSCO8B6AAg+txy574mr2meqsKCmu0z4gPLpaL7x0nGykqOjFvo94D+JWYrC621aZY2JNpNyRbmZxcrcLpIqqU1TsdI1CAbkR4jMDr4umKuocIaitOoiSTudp9OQbyMWwycE7S95FKt4Vv4i0eIEDSRBBBneYtGBm/gxDHm1po6gLKvzkaeuoEdTNm6GccKDscxSC01gxIJmIbeJ308xafnHzPFVp3BVyloMahHQj2gJ+EnHmV7Qq9RIFSTWCETYQbkgnxCbW6ztgKl8m6PnnNDxt/eP1OJPDacsSdh9cZxLLAGRuSfqcSM9l+5pqA6tq3g3B5gqbg/LzwluyhKns1Rw1emw2DrJ/xD92LPWkBf4/z+uKq4cZYDqyx8cWe1TWf7PIfz9McczTMeMgfl/k458a4jSpU6NV0LgHwxykSCbGYjG2YMEDrPwwt9pKTNTprJhqgUehDWwLdAtWF+GZWlWzBrgVdcydWnTPs8jvvyi2JfazOBMuV/NUOgekgt8re/ALs9xullKM1W1O5kBASYECDNgZnc4Hcf7QjMOrBWVVBgGDcnqCcDTOikmCOJ5EqS3K3z2wPJwwHTWSD03H8+mB/DuCd5mFpPVSkhkmoxsqgEkxzMCw5nDcctUzcsN2gj2S4Gc0SgYKFcFuukwCQJ8vjGLhyGUWnTVEGlVsAPT6+eFjsPw/KU0rNlnaorNo1uAreEA7WgEmR1t0w05WuH16TOmPjv+owxIQyR3WMxtrxmNMKo4jxGpVVfwQHMjSGJZhpi3Q2kbk7SbYSa1fxGRBnbp5dcEk7T5hfZqsB0tH+WI+WHjsmaufoVVZlpuQVSqQRLMI5baTElb3FsT+dLDD1df8Agbx45O0ysg1vPGlRHewDEKJIAJA5EmNuQnF08K+zOjTNYtle+kxT1FguyhoLNyfVBuYIFzIwa4XwulSLmjRFEvBbSAsjUSLgbKZ8PkOUYl8T9qLFXoe+r0KUKEb7N+yq06TZusAogwzDZROpgu52IHv8hgpmO3Kt+Hl0amjAsXcXflEzAtyFrRMHDi9epqAIAB5bmB77gmTiJU4NSALwsOI8IABZoKm8i97j6nHmT+1Yyk24/SmUwyKKorjO5ii5XXSIYglpSDuRyUEQBsb424Z2kWiChfvsqD4qNZZA6aNRgn0P78N/EuwNOoVYO9JdyFeDHhjTqnTE/wA2wO4h9nxRm7tRUSQJqMNUmN5A95iSIicUYvHYJaUvzGLImQl4lQDl8mSoAKGm0QA4MkSwMcouQYJO2IFL8Mn8hU6WiLyrTEiIvuD78Ss7lDTphWoMlbUx1lrMBK+zErBkW6HHDLsjK5qODWUrpAB8QNpLaptfeRMWvihyi/V8jVR7x6kn3hCTE0KEC1vwUG554hV6cQefKLW5yMEuN8Lpu9Ms8HuKNiRypIMRv6KUx+LttcfDDZK32I4nDiGaVaQWLyfdgVl84tO6uQ3l52+mCtbs2KkE1NpmL+nywT7N9g6VWqQ51KEJ3I5gXIPng00lTGp0R+zGfL965JOhYWYiWMMY2kCP8wxC7S03fw+0qNEDdmawnqbAe7FmcP7L0KOW8FMKNRYEyT0Bk7mALnabYR85lCoNQXkl1F7m6j3BQT78RSfHJaLsTU4bF+jl2FOmif8AGdqR9zLqPy+mMPDdC1WkhFPd+TTDQRzgmfLHThjstdIMrTYkSN3I8R8pt8BiLmM2wrGm8lCdRHnzPlt9MPqV6+v6inkglT+n6fuTcrlChS4ZTMHaCRJE+tx78b0qwqKy1D3dQgS3KbXMbGRv587YwhkXUT4Sw5Cx3U+8cscST94qAjUpa3objbC1ewnxa30DjliXKsYZSQTy9ZGGvOKTlsqVj2H3P/VfENsibQsm49x2n6Yn51NNHKqRB0VOX/VfFeGVy/A8txpkXLs8iYj0GCYfe1vTC/Wy9euwp5ZXqMLwo93OAAPPrh84B9nNdYas9M/Exty2PPfni5KxLlTBGWyNSp7C22LGFUerNA92HLhfZXuJLaXLAeJRIsPkBgnk+x1IBdZd4AtJVZAidKn2osTN+eDuW4eiIUVAqncKoAvvsPnjaB5WLf3enTAHhWTYWEnf448qimRBIwg5/KZgPUy4Ls9F4sTEAyjRIg7NgJxjN1qVmqVfEJWKj3Gx31XBjpOFuaXZjtFg8U7JUswoUBTHMbj0I2OEviX2dVw34R1eTGD/AJhY++MCezvbV8vmNTaqtOQGRrkg8x0YcsXbw7PUa9NalKCjbR9COR8sFxUlYyOSUSmeC0MxRq5ilURwfu7jaRJ0lPELbi3pg1muxjZrNVa5dO4rEjUpBIawMgjqJkSCDvhx4/miXIUIAFCkgCSJkAyD0nbEHKsUUU/CATqaCxmBuWY3PoAOWAclFUg+TewVnOFf0ZlGbKM3ir09be0I01AA3KCxjlcgYX+MUTnMy9VmCqtRUUagGWmACWC/mBYxPU+mGftjxtUyQJAdXrKjgyfyVCfXYYrjPdpAfYpog+J8vam4MG0b+eMXq2zU6LKy3aaiiL3BZQrCkUIIB8IaVn2gRvgNx/tpTSi6UL96rCHkaZkEiYNjdfdvgHw3tYjUylayx4iAZseUbcreuNeI9p6RpMqqaqFSF7xfEpIIBnkQeY3jDAKK/wAdaBxxjG4aDgkYTEbDV2Yb8OtUd+7CaTqB8ZggwpiPX15zhUo+W2GzhNRVy5BgmoSg3AAYqupjyEBgPON4xuRpRs6G3Qy1uL0lQ+Nmd5YKNuUzBELYXvzwS4ZRpVEJde6eSqhix/EMAgwREwBzudt8LvBOFlq2kiyXOxs3mhsGFjBAJ6TGLDp8Oo0w1Om1ZSWnU9gxdC/4bADpBtacTvL8DOAApPQ1qrl9dUGZKmmpJ0gXWSSR5cr44vUy6ZnKxWda5rINAllP4iyJJld/McsEMrwHu6w1DV4NaCodSLUIPhFUrN2g9b4g0ez34uWr1KS6hWpTpJhW1jYAnw7RM+7GrI2ZxRWb1IZjzUkD4nHHMqdVwCRvPI8588W3xDsPTcQqd2wsHC3F/UAnzN8QOE/Z0lGstRn7wLcLpi/KfERbf4YDiZPLLqIB7LdjGcLXqsVgyi6ZkdSPpfz6Ycl4Laz/ABX+ODi045fT9+NZOoSjkdZW3u1Sb4OgeT9wGnZgkSXuf7P8ccOI9h++VB35TQ4YFUBuARzba+GWrX/sv/lX/Vjg2fCn2ajf4RHv8WO4nc2Ib/Z0lSs34zlaZ0eFVDMQAWvJAgmNjzxv2h7BZaiqNqdGNjTDqSbHxS20c+Xpg1nOJfdssJMVy1lB9t2JZiLTAn6DnhNzOcLk63LufbcmZjYA/sj5n0GH4sHJbNi29kCjwzRID25G/wBYxwz3DvCY+O/zGCa1YtuDiJXSNsWLDBdIa2+gVwOoAxDbSDG2xGGRe3denUq92gp62mDLXtcBrXHQDe2FXLp+KR64s/jHAqNeqaTIA/dAq4MHcrtsYtv1xFO+KX1FWl2Scr26olELuqvpGoBKkBouPccZhTb7P8zNmpxy8I2+GMwmmH6BJJw29i+2H3RShLqSxZXTcGBYjntPP0wxL9n+Ty1INmqjM8gwG0z/AGY/Ks/mJn0wM4m1KpHcUMuqEQBpgQGHIwztImTAthUsseg4Y5djnwzt6rqdIVpuzISCTYywvqI5bRJxlPtKn4asGbUumacstyY1hofY7R1viqOMZSplyKqPE/sgLEkmNI5fyb478K7dkECsvlrUfUfu+GJs3g8XilcvzBnp00XDUcswk94jkjwiSraSfaHsmZi2/wAMe5eppN5e8R+0YWIHUzHLY4TMlxSjWVe7KAAEE0wgLAmfFKkEg7agYxYnZzgeWq02qDvTUmHd2Us0ARsNMAEAEKDv1OPHl9izT01QvjewXmqZgjZyfCRctb2ZkC8aQSTBgGMSqeRzNYAhSoMaiyhDJLGQssTuBMLJG5BMduI8dyHDSyKurMadZRFl4JnUzmAqk+cdBywj9qPtHrZg6FU0aUlhocy0A2JEEdI2nfFmP7MxY657GQx2Wbw/svRdIrutciQRC6V5xzaeftb3xTFdgdSmfC/se8g+ExG+0AbdBjjl86aaOq1ioeGKMSpBvciYMcjBHxnHv3o3LO2rfVcT/iaR1EG1gRi2opJRVUUQjx9ybxsAvTsf6ij+WD/VJy5emIHddF+MfpgxxZtTJIMmhQMxH/DWZvHwwOFInY/EEfphUntj4NUc1oDn/P64fvsxyv8A7gxyQfNzhH7s7CJ6z/N8WH9mQ0pmB5p8YbGJ7BySVBjjVHvAKQMCCTHQyP0OA2a4GppIum2mPcOWC/GMwqVkeRF0YTspiD7m+pxvWcaE6abRecHGKbtieUtJFecW4GKJDbAiZ5CP4fTCdms9lqp9ojz0H92Hz7Tq9T7nZNCagpJPiINjYbA2xVNJMU44XsXNtaGXN5AulMzYAKSJgjdT6gHBKhwZSFLMSwG4IBFzB5zbEXs3m9SikZ8Jn/D/AAP1wyKyqtoHoMSzi4viE58jh/Rg/wCY0+792J9XLI1LLBwGtUEn/uNiEM6D19/7sSO1Wfy6cNo6m019bFAELArqYEM35V98zyOOxLbr4Bcox3RpU7P5e57tQee8fI45/wBE5bkogbkM36HCu+eqsEiYfxRcagL2vO0YkV61VSAG0qUUwAbHZx0iTtM4bzkvcW80P7RlHD8mFkrJG8VH+mqcY3CcvFlPuqVf9WEnPaZlnILbQhBHMTHv5Tibw7ilQbksNpvpHMzIEc+U3v5bzn8sGOWF7iHqXD8uzkaD5+Op/rxvV4HQH/DMebv/AKsA0zzB2iDNysw3U7TIIvPrjjleN1CCWIjcgk+EHabW+OB8yXyFHLj91+geXhOVYWpEeeuoduUat8FOE5x6NMpRlVmby17SZMk7C2FfK56oGZtMqLsAZ6CQN2HUC/Mc8MeWz9KqFAI1ROmdx1XYEenS8G2DjOT9zvMh1SsmnMFiT7fWLXO/wN8SqwlZiBHIbC2/xF8cMkyosSDqESDEDy63F8TwyAQ2wF4hiQffv7/0wSTTMErt1QL5EaVI/wDUJvP/AC68354rlskxA9dN+vLFxdts5S+40wqPUArqL2MFKsH1idsImRzhQgBRVhoIYC4m1oi454cnrRiAmT4e6hu8BVVUEWsSWAAn0J+BxZ/ZvshTrUwe5IYoYcGV5kSu3PkOfrjWrwapRqO4pFaJ1mkXYNTWQNMkzpAckXi0Rhr4DlswO6JamNVNS5QxLSxfSp5QVuN4O1jhUsg1RPnGvlDTqPTYEMjFSDuCpg/MY4VRfBntEG+/ZoO2p++qS0AajrN4G07x549/otTkK2YM6lzNKmvSDTrs9/cnwxZ/1sR7g/IXIGPoTsJ2WRclQLpTZatIM4KAudUtEkxBnoMfPvBqeusiCSWYKAN5JAEeePqXK1qhVKSIkKQHVvCQgBjSJsR4d5wrNLSQUFtskijTCrTFNBZWNKFgXPIW9+IXE6RRu6UlUY6gWUMmnZlJbz5dCMR81ka7VGmsLaGRHUAJGoORUFyWBjmBGNa+dQhxVqMC2hR+dFJhVYad0YwSfPcYn70NF3ieaJqIqVRo0uAUIdCT4bryKMCQL3+cLh3FEFWkuo1PGgBHPxqB4TcQZ+uIWaYqSqUlVxruPCwMFhpDe0rP+pxM4Jn+8emGRZFWnNgGB1LEdP1nzwyKSAYo1uK1ENTTXeiFqNdWYQF0gAXIuzecXxvk/tBzSVKi98z0gT3bVFViQCOeiD4QSNt99sOPBuzuTzGWpvUy6EsJaS3teyTZucTjqez9CCq01AI089gIHPkMMhjklXYM5qwXl+3Nc0yy06dQ+PcBBCzpuGvMcuo2xF4f9rav7eXUQuolajAWAMXU9Y3wkI+YpI9MEppkOZFxITncm0wOs4mZnMIUrUkTSGIgkAaSsgmOum3LbAwU36av/X1DaTZa2T40lcNpGnSQLspBJANo3AkXxJyrLB1RaZJiIHUnFN5rOOSWXTqKstxaG3jodvngRXADvoDICTHpJtblhvGUV60C4b0NvartMMzmPwrUqQKqebarE+QPL0wFRoxFyqwg8zPuFh+uJKNAxdgi+GwnXsSUM41YY1VrY1ZsUnA9Vioet/1xa1Hh9SolNiyspEjUAbEXmFkmf5vitvu5bYe84YqPbfMUaQQvShQFU6LgAQOdzA3jHj+McU0k9p/zobCEq0vzHdOCUoErf+4P9OMxWzfaBX//AKKnwX92MxJ5uQH+mX+D1KQddVR2zEH2mY+EiAv5wP2rxJixx1zFZdL6YYmGI1GQdMLeBGy287jbG9J0HtVAHEMFkrzN4F/Pn8sb1F8BCrqaJ3YKdwSZ/MLWFjG+E3sqohUabmAy+y0ECdOkg7rU2g87C4tiDnOzAqP4VFKJ1LDEWiCpA2Jn0NumC5pLpUFQSDYkECYsYMk3kXtv1v1V6mpGRyNM6gADZoEROmQR0FjfGqTW0C4J6YqZbs5XRg1OV/t3A+G/Xkdj0w4cI7X5vL5d6QfxVAT3ihWgrYHyBEqYggwZGIr5UpostyUklWJGykgGVBHU2g7Y3ytUKSo0hr2iTMDnqj3xfBvLJoFYoo9zOaeu7iq4LsoDEiC0RaSTIuNrztaceJlAwKhlXmQGg3jT5IdQBgCCfhjWplwGDiofYCGl7Sg7mGG66gSZkz8cd6TPZkCzcG+whV23kT6bzE4XfwMQKqcPenmA9NV1bszMx1T4WA3jl0PrGNMnTeWaqzOTAIMmAZmI8JNt7x5YncQqAKbeJZBiJuIO+wJ/ccR0qA6mMKFgkWMbAkDpEnf64O20C0kxn4lTGqlYz3NG9gP6pfK/oNsC8wp8JS14Pw+f8MTeJ0Sz0iCLZeje/wDyk2+W8YjKpLxsI35kHp5fDCJfeOtVs6UKdpNwJkHnEchfFh/Z8wWhU2nXPqNIA29DhOylEFYa8EglgL7fLE/KcffLo/dqpLDwggwCJjaOuBT2Le9h3tPTKgW3uALFjso95MdL4Bcb7crkaChAj1QmldRJHhXkAQYkTNp+EV9x/tXmMxVDVcwoKmQElQDsPMkX58zgbw/hZrl9BB8JBYzuwIHmeeK44q9TYLnSoMV+3lfOZfMU8wUkhGQIgXZ1nzPI3M4AU8Ss92Wq5emajaSqkA6SSRJiYIFpj44hUquKIuPsKpsLcLzHd1FaT5x0NjhzDA/xnzwtdlcoKiO7LqKsALSLiduuGKmG5LtuIviPxEk5UvYFrZvUTfSsedr/AB3xIzVNGp0A5I8DwwEx+K+4jb+18sRzWOnYxtHTGcW1CnliAp8DyCYkd4/KfPCFexWXUbI1XhVOmTUAWtWAlVuWPPw3gxv4ZMdMQstmu8USoG803vBnkevK+B68TcMFKKD5yMSXzSMZaiQZuyMZnqdRM45yfRI5s3zGZSYbwbCSqwOQsJj1x7WY2KeJPZNSZcHqswANz4QLDc42zHBWrkNSJJCwwYRb6E/XEvN8Op0qPdsxMCSEUs4sQOdoJmSbx645Vo1MXkzniZaiNVBEK8QwEiPELmd4M+/HWvSei3KopFi3hJHqLE+sHE3M5YNQPd94zL7PsuN1v4LoSJNz5RiJw8u4giCATpawYA8pGGN+6Ds7cL4mKFNioDBjph7Op5FWHMddiDtgfXYLYNp5lfOPaA67i2CudyovFkYK6gwdJjULTIlSRfffAzOZdwykLqgRI6yxNtx7WC5Lo6/YI5TjWlebluZ5QTFxc2Pr67Y75XjDM+h6gWSARBI+It1gn44CoxHtq0eYNvfjWTpZ0lhdZN9E8zz/AEGGRy/Iam0NHGc4DlDBLacxTiJtNOvNuk4VqZYBgXMlgwkGwGrn0IMYM5RFGSrtJCvVpkMJOkmnXBty0tPywLVKiop1q7LMzaRaw5yAMPi7Q+DtWMvAOOjuaoFQ+Kg6spYlQDL6yp5wI/XDJwDP0szUy9cFyVpsoGrSJAhpG+oCDHmp5YrrglSklVoMVCpJXdSpB1L7wd/PDZwUJ3OhaZD6WelUDwe8gQCZ3YhQZtFvQJRGqRV/FM01WtVqN7TuxPxNvdtg81UrwE/svnYMxZlpowI5zpkHC9mqveM9T9p2J95J/XG+b4ifuaUNbaRXeoUjwzopqGnefaH++LJR0hKe2S+wlMffsuzbLVQxznUPpvj6RqZukraO+VqiqJQsBU0gwTzkSQCPLfHzL2afTVQzp/EpiRuPEJPuF8XPw7tZSYVWLJrDLHeKviRtJ9sgT9bTGE5lpaDh7jDxfi+sVdNKrCuq1AwYKw0htSFTOkGAeRvvfAZuIUymihRdW0qQ4ZSCJIKwW9oAA2vtvhd4929irVSm1TuyLPTYSNrXMRb3T5YXKnaWqy1PCF1uHlTDQDMG3W84WohtjRV1vd6zMXZgmoeIDfQDyXexi5xtwjuhWyyK7MUqUhDjmpCqQ3MzO+EqtxrNQwNSFeSFtaenMHGvAEqNmsoGcsq5ikYJNvxF64ZQA9p29yVMd2pcKvhACGLW64jf/sfKjlWP+Bf9eKxzdbxt/eP1OOdNS2xGHp0KasOdoOMU6+Yd6QIR4PjAF48WxIgn64ipVve+INOkNUHHZXxRh1sOJPD497sG7bfM+mIqvjcVMVXYZu5nGA40nGsxjjTpXzGkDzxIyldACam/Lp8OeBGbqSwHT9cdEuJNwMebnlPJk8uLpD4cYx5NBT7w9ZgtMbmATG/0Hz9cdaHZ1GqhHdnMEsUiFFtJJNzPQX2gGRiNlazKKSoJqFyoA8jYR+npONOPVWjT4mYhWYiSSzCfEOgHhC8rm03DHgjF29iZ5pS0tHB6WXBIAcjrC3+L4zAg5V+j/wCU4zFnOH9q/n4E/q+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pic>
        <p:nvPicPr>
          <p:cNvPr id="17420" name="Picture 12" descr="http://www.ruaf.org/sites/default/files/Accra%2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34" y="2143116"/>
            <a:ext cx="4405303" cy="4354333"/>
          </a:xfrm>
          <a:prstGeom prst="rect">
            <a:avLst/>
          </a:prstGeom>
          <a:noFill/>
        </p:spPr>
      </p:pic>
      <p:pic>
        <p:nvPicPr>
          <p:cNvPr id="17422" name="Picture 14" descr="http://www.ruaf.org/sites/default/files/images/front_book.JPG"/>
          <p:cNvPicPr>
            <a:picLocks noChangeAspect="1" noChangeArrowheads="1"/>
          </p:cNvPicPr>
          <p:nvPr/>
        </p:nvPicPr>
        <p:blipFill>
          <a:blip r:embed="rId3" cstate="print"/>
          <a:srcRect/>
          <a:stretch>
            <a:fillRect/>
          </a:stretch>
        </p:blipFill>
        <p:spPr bwMode="auto">
          <a:xfrm>
            <a:off x="5357818" y="2000240"/>
            <a:ext cx="3162225" cy="4500594"/>
          </a:xfrm>
          <a:prstGeom prst="rect">
            <a:avLst/>
          </a:prstGeom>
          <a:noFill/>
        </p:spPr>
      </p:pic>
      <p:pic>
        <p:nvPicPr>
          <p:cNvPr id="17423" name="Picture 15"/>
          <p:cNvPicPr>
            <a:picLocks noChangeAspect="1" noChangeArrowheads="1"/>
          </p:cNvPicPr>
          <p:nvPr/>
        </p:nvPicPr>
        <p:blipFill>
          <a:blip r:embed="rId4" cstate="print"/>
          <a:srcRect/>
          <a:stretch>
            <a:fillRect/>
          </a:stretch>
        </p:blipFill>
        <p:spPr bwMode="auto">
          <a:xfrm>
            <a:off x="2071670" y="428604"/>
            <a:ext cx="5067300" cy="1419225"/>
          </a:xfrm>
          <a:prstGeom prst="rect">
            <a:avLst/>
          </a:prstGeom>
          <a:noFill/>
          <a:ln w="9525">
            <a:noFill/>
            <a:miter lim="800000"/>
            <a:headEnd/>
            <a:tailEnd/>
          </a:ln>
          <a:effectLst/>
        </p:spPr>
      </p:pic>
    </p:spTree>
    <p:extLst>
      <p:ext uri="{BB962C8B-B14F-4D97-AF65-F5344CB8AC3E}">
        <p14:creationId xmlns:p14="http://schemas.microsoft.com/office/powerpoint/2010/main" val="105726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Wat doen we in onze directe omgeving</a:t>
            </a:r>
            <a:endParaRPr lang="en-US" dirty="0"/>
          </a:p>
        </p:txBody>
      </p:sp>
      <p:pic>
        <p:nvPicPr>
          <p:cNvPr id="47106" name="Picture 2" descr="http://amsterdambeter.nl/wp-content/uploads/2013/05/overgewicht_stadsdelen.jpg"/>
          <p:cNvPicPr>
            <a:picLocks noChangeAspect="1" noChangeArrowheads="1"/>
          </p:cNvPicPr>
          <p:nvPr/>
        </p:nvPicPr>
        <p:blipFill>
          <a:blip r:embed="rId2" cstate="print"/>
          <a:srcRect/>
          <a:stretch>
            <a:fillRect/>
          </a:stretch>
        </p:blipFill>
        <p:spPr bwMode="auto">
          <a:xfrm>
            <a:off x="539552" y="1844824"/>
            <a:ext cx="3238500" cy="4219575"/>
          </a:xfrm>
          <a:prstGeom prst="rect">
            <a:avLst/>
          </a:prstGeom>
          <a:noFill/>
        </p:spPr>
      </p:pic>
      <p:pic>
        <p:nvPicPr>
          <p:cNvPr id="47108" name="Picture 4" descr="http://amsterdambeter.nl/wp-content/uploads/2013/05/Overgewicht_kinderen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1844824"/>
            <a:ext cx="5044847" cy="4447432"/>
          </a:xfrm>
          <a:prstGeom prst="rect">
            <a:avLst/>
          </a:prstGeom>
          <a:noFill/>
        </p:spPr>
      </p:pic>
    </p:spTree>
    <p:extLst>
      <p:ext uri="{BB962C8B-B14F-4D97-AF65-F5344CB8AC3E}">
        <p14:creationId xmlns:p14="http://schemas.microsoft.com/office/powerpoint/2010/main" val="1926865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en-US" dirty="0" err="1" smtClean="0"/>
              <a:t>Stadslandbouw</a:t>
            </a:r>
            <a:r>
              <a:rPr lang="en-US" dirty="0" smtClean="0"/>
              <a:t> en </a:t>
            </a:r>
            <a:r>
              <a:rPr lang="en-US" dirty="0" err="1" smtClean="0"/>
              <a:t>opvoeding</a:t>
            </a:r>
            <a:r>
              <a:rPr lang="en-US" dirty="0" smtClean="0"/>
              <a:t> -</a:t>
            </a:r>
            <a:br>
              <a:rPr lang="en-US" dirty="0" smtClean="0"/>
            </a:br>
            <a:r>
              <a:rPr lang="en-US" dirty="0" err="1" smtClean="0"/>
              <a:t>relatie</a:t>
            </a:r>
            <a:r>
              <a:rPr lang="en-US" dirty="0" smtClean="0"/>
              <a:t> </a:t>
            </a:r>
            <a:r>
              <a:rPr lang="en-US" dirty="0" err="1" smtClean="0"/>
              <a:t>tussen</a:t>
            </a:r>
            <a:r>
              <a:rPr lang="en-US" dirty="0" smtClean="0"/>
              <a:t> kind en </a:t>
            </a:r>
            <a:r>
              <a:rPr lang="en-US" dirty="0" err="1" smtClean="0"/>
              <a:t>voeding</a:t>
            </a:r>
            <a:endParaRPr lang="nl-NL" dirty="0"/>
          </a:p>
        </p:txBody>
      </p:sp>
      <p:pic>
        <p:nvPicPr>
          <p:cNvPr id="19458" name="Picture 2" descr="http://www.degroenemug.nl/media/projecten-afbeeldingen/schooltuin.jpg"/>
          <p:cNvPicPr>
            <a:picLocks noChangeAspect="1" noChangeArrowheads="1"/>
          </p:cNvPicPr>
          <p:nvPr/>
        </p:nvPicPr>
        <p:blipFill>
          <a:blip r:embed="rId2" cstate="print"/>
          <a:srcRect/>
          <a:stretch>
            <a:fillRect/>
          </a:stretch>
        </p:blipFill>
        <p:spPr bwMode="auto">
          <a:xfrm>
            <a:off x="1071538" y="4143380"/>
            <a:ext cx="4048125" cy="2457451"/>
          </a:xfrm>
          <a:prstGeom prst="rect">
            <a:avLst/>
          </a:prstGeom>
          <a:noFill/>
        </p:spPr>
      </p:pic>
      <p:pic>
        <p:nvPicPr>
          <p:cNvPr id="19462" name="Picture 6" descr="http://www.billie-alice.nl/wp-content/uploads/2008/07/boerderij-educati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3636" y="2143116"/>
            <a:ext cx="2840036" cy="4267190"/>
          </a:xfrm>
          <a:prstGeom prst="rect">
            <a:avLst/>
          </a:prstGeom>
          <a:noFill/>
        </p:spPr>
      </p:pic>
      <p:pic>
        <p:nvPicPr>
          <p:cNvPr id="19464" name="Picture 8" descr="http://www.bredaduursaam.nl/wp-content/uploads/2012/11/Stadslandbouw21.jpg"/>
          <p:cNvPicPr>
            <a:picLocks noChangeAspect="1" noChangeArrowheads="1"/>
          </p:cNvPicPr>
          <p:nvPr/>
        </p:nvPicPr>
        <p:blipFill>
          <a:blip r:embed="rId4" cstate="print"/>
          <a:srcRect/>
          <a:stretch>
            <a:fillRect/>
          </a:stretch>
        </p:blipFill>
        <p:spPr bwMode="auto">
          <a:xfrm>
            <a:off x="0" y="1571612"/>
            <a:ext cx="5905500" cy="2428875"/>
          </a:xfrm>
          <a:prstGeom prst="rect">
            <a:avLst/>
          </a:prstGeom>
          <a:noFill/>
        </p:spPr>
      </p:pic>
    </p:spTree>
    <p:extLst>
      <p:ext uri="{BB962C8B-B14F-4D97-AF65-F5344CB8AC3E}">
        <p14:creationId xmlns:p14="http://schemas.microsoft.com/office/powerpoint/2010/main" val="172934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nl-NL" dirty="0" err="1" smtClean="0"/>
              <a:t>Food</a:t>
            </a:r>
            <a:r>
              <a:rPr lang="nl-NL" dirty="0" smtClean="0"/>
              <a:t>: </a:t>
            </a:r>
            <a:r>
              <a:rPr lang="nl-NL" dirty="0" err="1" smtClean="0"/>
              <a:t>nutrition</a:t>
            </a:r>
            <a:r>
              <a:rPr lang="nl-NL" dirty="0" smtClean="0"/>
              <a:t>, and </a:t>
            </a:r>
            <a:r>
              <a:rPr lang="nl-NL" dirty="0" err="1" smtClean="0"/>
              <a:t>health</a:t>
            </a:r>
            <a:r>
              <a:rPr lang="nl-NL" dirty="0" smtClean="0"/>
              <a:t>:</a:t>
            </a:r>
            <a:br>
              <a:rPr lang="nl-NL" dirty="0" smtClean="0"/>
            </a:br>
            <a:r>
              <a:rPr lang="nl-NL" dirty="0" smtClean="0"/>
              <a:t>Global Issues</a:t>
            </a:r>
            <a:endParaRPr lang="en-US" dirty="0"/>
          </a:p>
        </p:txBody>
      </p:sp>
      <p:pic>
        <p:nvPicPr>
          <p:cNvPr id="44034" name="Picture 2" descr="http://www.idf.org/sites/default/files/pictures/Dr%20Chan_Ban%20Ki-Moon_fight%20NCDs.jpg"/>
          <p:cNvPicPr>
            <a:picLocks noChangeAspect="1" noChangeArrowheads="1"/>
          </p:cNvPicPr>
          <p:nvPr/>
        </p:nvPicPr>
        <p:blipFill>
          <a:blip r:embed="rId2" cstate="print"/>
          <a:srcRect/>
          <a:stretch>
            <a:fillRect/>
          </a:stretch>
        </p:blipFill>
        <p:spPr bwMode="auto">
          <a:xfrm>
            <a:off x="539552" y="1628800"/>
            <a:ext cx="3048000" cy="2571751"/>
          </a:xfrm>
          <a:prstGeom prst="rect">
            <a:avLst/>
          </a:prstGeom>
          <a:noFill/>
        </p:spPr>
      </p:pic>
      <p:pic>
        <p:nvPicPr>
          <p:cNvPr id="44036" name="Picture 4" descr="http://www.un.org/News/dh/photos/large/2012/November/11-14-2012diabetesda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4293096"/>
            <a:ext cx="3408437" cy="2290796"/>
          </a:xfrm>
          <a:prstGeom prst="rect">
            <a:avLst/>
          </a:prstGeom>
          <a:noFill/>
        </p:spPr>
      </p:pic>
      <p:pic>
        <p:nvPicPr>
          <p:cNvPr id="44038" name="Picture 6" descr="http://farm4.staticflickr.com/3532/4066300181_15cedc0e8d_z.jpg?zz=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5976" y="1988840"/>
            <a:ext cx="3791744" cy="1978816"/>
          </a:xfrm>
          <a:prstGeom prst="rect">
            <a:avLst/>
          </a:prstGeom>
          <a:noFill/>
        </p:spPr>
      </p:pic>
      <p:pic>
        <p:nvPicPr>
          <p:cNvPr id="44040" name="Picture 8" descr="http://www.healthycaribbean.org/images/m_brochure-ncd-women.jpg"/>
          <p:cNvPicPr>
            <a:picLocks noChangeAspect="1" noChangeArrowheads="1"/>
          </p:cNvPicPr>
          <p:nvPr/>
        </p:nvPicPr>
        <p:blipFill>
          <a:blip r:embed="rId5" cstate="print"/>
          <a:srcRect/>
          <a:stretch>
            <a:fillRect/>
          </a:stretch>
        </p:blipFill>
        <p:spPr bwMode="auto">
          <a:xfrm>
            <a:off x="1475656" y="4293096"/>
            <a:ext cx="1619250" cy="2314575"/>
          </a:xfrm>
          <a:prstGeom prst="rect">
            <a:avLst/>
          </a:prstGeom>
          <a:noFill/>
        </p:spPr>
      </p:pic>
    </p:spTree>
    <p:extLst>
      <p:ext uri="{BB962C8B-B14F-4D97-AF65-F5344CB8AC3E}">
        <p14:creationId xmlns:p14="http://schemas.microsoft.com/office/powerpoint/2010/main" val="3930779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7363" y="3717925"/>
            <a:ext cx="3165475" cy="1028700"/>
          </a:xfrm>
          <a:prstGeom prst="rect">
            <a:avLst/>
          </a:prstGeom>
          <a:noFill/>
          <a:ln w="9525">
            <a:noFill/>
            <a:miter lim="800000"/>
            <a:headEnd/>
            <a:tailEnd/>
          </a:ln>
        </p:spPr>
      </p:pic>
      <p:sp>
        <p:nvSpPr>
          <p:cNvPr id="2" name="Titel 1"/>
          <p:cNvSpPr>
            <a:spLocks noGrp="1"/>
          </p:cNvSpPr>
          <p:nvPr>
            <p:ph type="title"/>
          </p:nvPr>
        </p:nvSpPr>
        <p:spPr>
          <a:xfrm>
            <a:off x="1577975" y="831850"/>
            <a:ext cx="6711950" cy="1147763"/>
          </a:xfrm>
        </p:spPr>
        <p:txBody>
          <a:bodyPr>
            <a:noAutofit/>
          </a:bodyPr>
          <a:lstStyle/>
          <a:p>
            <a:pPr eaLnBrk="1" hangingPunct="1">
              <a:defRPr/>
            </a:pPr>
            <a:r>
              <a:rPr lang="nl-NL" dirty="0" smtClean="0"/>
              <a:t>COMMUNICATIE</a:t>
            </a:r>
            <a:br>
              <a:rPr lang="nl-NL" dirty="0" smtClean="0"/>
            </a:br>
            <a:endParaRPr lang="nl-NL" dirty="0"/>
          </a:p>
        </p:txBody>
      </p:sp>
      <p:sp>
        <p:nvSpPr>
          <p:cNvPr id="29700" name="Tijdelijke aanduiding voor dianummer 4"/>
          <p:cNvSpPr>
            <a:spLocks noGrp="1"/>
          </p:cNvSpPr>
          <p:nvPr>
            <p:ph type="sldNum" sz="quarter" idx="14"/>
          </p:nvPr>
        </p:nvSpPr>
        <p:spPr>
          <a:noFill/>
        </p:spPr>
        <p:txBody>
          <a:bodyPr/>
          <a:lstStyle/>
          <a:p>
            <a:fld id="{A8FF6542-D0D8-4FFE-8B2F-84416D568C58}" type="slidenum">
              <a:rPr lang="nl-NL" smtClean="0">
                <a:solidFill>
                  <a:srgbClr val="FFFFFF"/>
                </a:solidFill>
                <a:ea typeface="MS PGothic" pitchFamily="34" charset="-128"/>
              </a:rPr>
              <a:pPr/>
              <a:t>40</a:t>
            </a:fld>
            <a:endParaRPr lang="nl-NL" smtClean="0">
              <a:solidFill>
                <a:srgbClr val="FFFFFF"/>
              </a:solidFill>
              <a:ea typeface="MS PGothic" pitchFamily="34" charset="-128"/>
            </a:endParaRPr>
          </a:p>
        </p:txBody>
      </p:sp>
      <p:pic>
        <p:nvPicPr>
          <p:cNvPr id="29701" name="Afbeelding 6" descr="Icoon-Los.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4425" y="631825"/>
            <a:ext cx="276225" cy="422275"/>
          </a:xfrm>
          <a:prstGeom prst="rect">
            <a:avLst/>
          </a:prstGeom>
          <a:noFill/>
          <a:ln w="9525">
            <a:noFill/>
            <a:miter lim="800000"/>
            <a:headEnd/>
            <a:tailEnd/>
          </a:ln>
        </p:spPr>
      </p:pic>
      <p:pic>
        <p:nvPicPr>
          <p:cNvPr id="29702" name="Picture 8" descr="http://www.stamm.nl/media/images/VG%20maxima%201.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409700"/>
            <a:ext cx="3027363" cy="3860800"/>
          </a:xfrm>
          <a:prstGeom prst="rect">
            <a:avLst/>
          </a:prstGeom>
          <a:noFill/>
          <a:ln w="9525">
            <a:noFill/>
            <a:miter lim="800000"/>
            <a:headEnd/>
            <a:tailEnd/>
          </a:ln>
        </p:spPr>
      </p:pic>
      <p:pic>
        <p:nvPicPr>
          <p:cNvPr id="29703" name="Picture 10" descr="http://www.schilderswijk.nl/includes/thumb.php?f=NWS/2010-07/joggfruit2web.jpg&amp;w=455&amp;format=jpe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4791075"/>
            <a:ext cx="3027363" cy="2066925"/>
          </a:xfrm>
          <a:prstGeom prst="rect">
            <a:avLst/>
          </a:prstGeom>
          <a:noFill/>
          <a:ln w="9525">
            <a:noFill/>
            <a:miter lim="800000"/>
            <a:headEnd/>
            <a:tailEnd/>
          </a:ln>
        </p:spPr>
      </p:pic>
      <p:pic>
        <p:nvPicPr>
          <p:cNvPr id="29704" name="Picture 6" descr="C:\Users\mvk\Desktop\5327081153_86735aeccc.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25775" y="4783138"/>
            <a:ext cx="3989388" cy="2074862"/>
          </a:xfrm>
          <a:prstGeom prst="rect">
            <a:avLst/>
          </a:prstGeom>
          <a:noFill/>
          <a:ln w="9525">
            <a:noFill/>
            <a:miter lim="800000"/>
            <a:headEnd/>
            <a:tailEnd/>
          </a:ln>
        </p:spPr>
      </p:pic>
      <p:pic>
        <p:nvPicPr>
          <p:cNvPr id="29705" name="Picture 5" descr="http://cdn.kliknieuws.nl/img/1/2010/12/23/n/fioretti5.jpg"/>
          <p:cNvPicPr>
            <a:picLocks noChangeAspect="1" noChangeArrowheads="1"/>
          </p:cNvPicPr>
          <p:nvPr/>
        </p:nvPicPr>
        <p:blipFill>
          <a:blip r:embed="rId8" cstate="print"/>
          <a:srcRect/>
          <a:stretch>
            <a:fillRect/>
          </a:stretch>
        </p:blipFill>
        <p:spPr bwMode="auto">
          <a:xfrm>
            <a:off x="3011488" y="1406525"/>
            <a:ext cx="3333750" cy="2219325"/>
          </a:xfrm>
          <a:prstGeom prst="rect">
            <a:avLst/>
          </a:prstGeom>
          <a:noFill/>
          <a:ln w="9525">
            <a:noFill/>
            <a:miter lim="800000"/>
            <a:headEnd/>
            <a:tailEnd/>
          </a:ln>
        </p:spPr>
      </p:pic>
      <p:pic>
        <p:nvPicPr>
          <p:cNvPr id="29706"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22988" y="1406525"/>
            <a:ext cx="3021012" cy="5451475"/>
          </a:xfrm>
          <a:prstGeom prst="rect">
            <a:avLst/>
          </a:prstGeom>
          <a:noFill/>
          <a:ln w="9525">
            <a:noFill/>
            <a:miter lim="800000"/>
            <a:headEnd/>
            <a:tailEnd/>
          </a:ln>
        </p:spPr>
      </p:pic>
    </p:spTree>
    <p:extLst>
      <p:ext uri="{BB962C8B-B14F-4D97-AF65-F5344CB8AC3E}">
        <p14:creationId xmlns:p14="http://schemas.microsoft.com/office/powerpoint/2010/main" val="474401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nl-NL" smtClean="0"/>
              <a:t>Jongeren op Gezond Gewicht (JOGG)</a:t>
            </a:r>
            <a:endParaRPr lang="en-US" smtClean="0"/>
          </a:p>
        </p:txBody>
      </p:sp>
      <p:sp>
        <p:nvSpPr>
          <p:cNvPr id="14339" name="Content Placeholder 2"/>
          <p:cNvSpPr>
            <a:spLocks noGrp="1"/>
          </p:cNvSpPr>
          <p:nvPr>
            <p:ph idx="4294967295"/>
          </p:nvPr>
        </p:nvSpPr>
        <p:spPr>
          <a:xfrm>
            <a:off x="0" y="1600200"/>
            <a:ext cx="8229600" cy="4525963"/>
          </a:xfrm>
        </p:spPr>
        <p:txBody>
          <a:bodyPr/>
          <a:lstStyle/>
          <a:p>
            <a:endParaRPr lang="nl-NL" smtClean="0"/>
          </a:p>
          <a:p>
            <a:endParaRPr lang="en-US" smtClean="0"/>
          </a:p>
        </p:txBody>
      </p:sp>
      <p:sp>
        <p:nvSpPr>
          <p:cNvPr id="5" name="Content Placeholder 2"/>
          <p:cNvSpPr txBox="1">
            <a:spLocks/>
          </p:cNvSpPr>
          <p:nvPr/>
        </p:nvSpPr>
        <p:spPr bwMode="auto">
          <a:xfrm>
            <a:off x="0" y="1628775"/>
            <a:ext cx="8229600" cy="4525963"/>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endParaRPr lang="nl-NL" sz="3200" kern="0">
              <a:solidFill>
                <a:srgbClr val="000000"/>
              </a:solidFill>
            </a:endParaRPr>
          </a:p>
          <a:p>
            <a:pPr marL="342900" indent="-342900" eaLnBrk="0" fontAlgn="base" hangingPunct="0">
              <a:spcBef>
                <a:spcPct val="20000"/>
              </a:spcBef>
              <a:spcAft>
                <a:spcPct val="0"/>
              </a:spcAft>
              <a:buFontTx/>
              <a:buChar char="•"/>
              <a:defRPr/>
            </a:pPr>
            <a:endParaRPr lang="en-US" sz="3200" kern="0" dirty="0">
              <a:solidFill>
                <a:srgbClr val="000000"/>
              </a:solidFill>
            </a:endParaRPr>
          </a:p>
        </p:txBody>
      </p:sp>
      <p:pic>
        <p:nvPicPr>
          <p:cNvPr id="14341" name="Picture 2"/>
          <p:cNvPicPr>
            <a:picLocks noChangeAspect="1" noChangeArrowheads="1"/>
          </p:cNvPicPr>
          <p:nvPr/>
        </p:nvPicPr>
        <p:blipFill>
          <a:blip r:embed="rId2" cstate="print"/>
          <a:srcRect/>
          <a:stretch>
            <a:fillRect/>
          </a:stretch>
        </p:blipFill>
        <p:spPr bwMode="auto">
          <a:xfrm>
            <a:off x="5076825" y="2276475"/>
            <a:ext cx="2286000" cy="638175"/>
          </a:xfrm>
          <a:prstGeom prst="rect">
            <a:avLst/>
          </a:prstGeom>
          <a:noFill/>
          <a:ln w="9525">
            <a:noFill/>
            <a:miter lim="800000"/>
            <a:headEnd/>
            <a:tailEnd/>
          </a:ln>
        </p:spPr>
      </p:pic>
      <p:pic>
        <p:nvPicPr>
          <p:cNvPr id="14342" name="Picture 3"/>
          <p:cNvPicPr>
            <a:picLocks noChangeAspect="1" noChangeArrowheads="1"/>
          </p:cNvPicPr>
          <p:nvPr/>
        </p:nvPicPr>
        <p:blipFill>
          <a:blip r:embed="rId3" cstate="print"/>
          <a:srcRect/>
          <a:stretch>
            <a:fillRect/>
          </a:stretch>
        </p:blipFill>
        <p:spPr bwMode="auto">
          <a:xfrm>
            <a:off x="827088" y="1341438"/>
            <a:ext cx="2524125" cy="1809750"/>
          </a:xfrm>
          <a:prstGeom prst="rect">
            <a:avLst/>
          </a:prstGeom>
          <a:noFill/>
          <a:ln w="9525">
            <a:noFill/>
            <a:miter lim="800000"/>
            <a:headEnd/>
            <a:tailEnd/>
          </a:ln>
        </p:spPr>
      </p:pic>
      <p:pic>
        <p:nvPicPr>
          <p:cNvPr id="14343" name="Picture 4"/>
          <p:cNvPicPr>
            <a:picLocks noChangeAspect="1" noChangeArrowheads="1"/>
          </p:cNvPicPr>
          <p:nvPr/>
        </p:nvPicPr>
        <p:blipFill>
          <a:blip r:embed="rId4" cstate="print"/>
          <a:srcRect/>
          <a:stretch>
            <a:fillRect/>
          </a:stretch>
        </p:blipFill>
        <p:spPr bwMode="auto">
          <a:xfrm>
            <a:off x="5651500" y="3213100"/>
            <a:ext cx="2628900" cy="1743075"/>
          </a:xfrm>
          <a:prstGeom prst="rect">
            <a:avLst/>
          </a:prstGeom>
          <a:noFill/>
          <a:ln w="9525">
            <a:noFill/>
            <a:miter lim="800000"/>
            <a:headEnd/>
            <a:tailEnd/>
          </a:ln>
        </p:spPr>
      </p:pic>
      <p:pic>
        <p:nvPicPr>
          <p:cNvPr id="1434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8888" y="3500438"/>
            <a:ext cx="3228975" cy="2420937"/>
          </a:xfrm>
          <a:prstGeom prst="rect">
            <a:avLst/>
          </a:prstGeom>
          <a:noFill/>
          <a:ln w="9525">
            <a:noFill/>
            <a:miter lim="800000"/>
            <a:headEnd/>
            <a:tailEnd/>
          </a:ln>
        </p:spPr>
      </p:pic>
    </p:spTree>
    <p:extLst>
      <p:ext uri="{BB962C8B-B14F-4D97-AF65-F5344CB8AC3E}">
        <p14:creationId xmlns:p14="http://schemas.microsoft.com/office/powerpoint/2010/main" val="3177223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oemeeinovervecht.nl/upload/image/Rinda%20en%20Fruitschaal%20Marnix%20Schmid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548680"/>
            <a:ext cx="3848522" cy="2560291"/>
          </a:xfrm>
          <a:prstGeom prst="rect">
            <a:avLst/>
          </a:prstGeom>
          <a:noFill/>
        </p:spPr>
      </p:pic>
      <p:pic>
        <p:nvPicPr>
          <p:cNvPr id="1028" name="Picture 4" descr="https://encrypted-tbn1.gstatic.com/images?q=tbn:ANd9GcRXFZSvFTWvp6yv0ZurMzAmKh-QEzrPveqyk587q3nE1dBnRaEgRg"/>
          <p:cNvPicPr>
            <a:picLocks noChangeAspect="1" noChangeArrowheads="1"/>
          </p:cNvPicPr>
          <p:nvPr/>
        </p:nvPicPr>
        <p:blipFill>
          <a:blip r:embed="rId3" cstate="print"/>
          <a:srcRect/>
          <a:stretch>
            <a:fillRect/>
          </a:stretch>
        </p:blipFill>
        <p:spPr bwMode="auto">
          <a:xfrm>
            <a:off x="4499992" y="404664"/>
            <a:ext cx="2286000" cy="1714500"/>
          </a:xfrm>
          <a:prstGeom prst="rect">
            <a:avLst/>
          </a:prstGeom>
          <a:noFill/>
        </p:spPr>
      </p:pic>
      <p:pic>
        <p:nvPicPr>
          <p:cNvPr id="1030" name="Picture 6" descr="http://www.duic.nl/wp-content/uploads/2012/03/IMG_0538-600x4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3645024"/>
            <a:ext cx="3314733" cy="2486050"/>
          </a:xfrm>
          <a:prstGeom prst="rect">
            <a:avLst/>
          </a:prstGeom>
          <a:noFill/>
        </p:spPr>
      </p:pic>
      <p:pic>
        <p:nvPicPr>
          <p:cNvPr id="1032" name="Picture 8" descr="http://www.deweekkrant.nl/images/library/pictures/17/ec/1f/88/2_07sbuintwoclubfit.jpg"/>
          <p:cNvPicPr>
            <a:picLocks noChangeAspect="1" noChangeArrowheads="1"/>
          </p:cNvPicPr>
          <p:nvPr/>
        </p:nvPicPr>
        <p:blipFill>
          <a:blip r:embed="rId5" cstate="print"/>
          <a:srcRect/>
          <a:stretch>
            <a:fillRect/>
          </a:stretch>
        </p:blipFill>
        <p:spPr bwMode="auto">
          <a:xfrm>
            <a:off x="7143750" y="1772816"/>
            <a:ext cx="2000250" cy="1514475"/>
          </a:xfrm>
          <a:prstGeom prst="rect">
            <a:avLst/>
          </a:prstGeom>
          <a:noFill/>
        </p:spPr>
      </p:pic>
      <p:pic>
        <p:nvPicPr>
          <p:cNvPr id="1034" name="Picture 10" descr="http://www.doemeeinovervecht.nl/upload/image/dansend%20meisje%20LR%20(Olga%20Bo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55976" y="3501008"/>
            <a:ext cx="4641032" cy="3104597"/>
          </a:xfrm>
          <a:prstGeom prst="rect">
            <a:avLst/>
          </a:prstGeom>
          <a:noFill/>
        </p:spPr>
      </p:pic>
    </p:spTree>
    <p:extLst>
      <p:ext uri="{BB962C8B-B14F-4D97-AF65-F5344CB8AC3E}">
        <p14:creationId xmlns:p14="http://schemas.microsoft.com/office/powerpoint/2010/main" val="2088256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gezondheidskrant.nl/wp-content/uploads/2012/10/Drinkwater-JOGG-Logo-e13498650976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476672"/>
            <a:ext cx="2897841" cy="2652167"/>
          </a:xfrm>
          <a:prstGeom prst="rect">
            <a:avLst/>
          </a:prstGeom>
          <a:noFill/>
        </p:spPr>
      </p:pic>
      <p:pic>
        <p:nvPicPr>
          <p:cNvPr id="39940" name="Picture 4" descr="http://www.jogg.nl/images/header/2.jpg"/>
          <p:cNvPicPr>
            <a:picLocks noChangeAspect="1" noChangeArrowheads="1"/>
          </p:cNvPicPr>
          <p:nvPr/>
        </p:nvPicPr>
        <p:blipFill>
          <a:blip r:embed="rId3" cstate="print"/>
          <a:srcRect/>
          <a:stretch>
            <a:fillRect/>
          </a:stretch>
        </p:blipFill>
        <p:spPr bwMode="auto">
          <a:xfrm>
            <a:off x="179512" y="3789040"/>
            <a:ext cx="5905500" cy="2724151"/>
          </a:xfrm>
          <a:prstGeom prst="rect">
            <a:avLst/>
          </a:prstGeom>
          <a:noFill/>
        </p:spPr>
      </p:pic>
      <p:pic>
        <p:nvPicPr>
          <p:cNvPr id="39942" name="Picture 6" descr="http://www.oasen.nl/drinkwater-thuis/PublishingImages/_518x307/JOGG-DrinkWater.jpg"/>
          <p:cNvPicPr>
            <a:picLocks noChangeAspect="1" noChangeArrowheads="1"/>
          </p:cNvPicPr>
          <p:nvPr/>
        </p:nvPicPr>
        <p:blipFill>
          <a:blip r:embed="rId4" cstate="print"/>
          <a:srcRect/>
          <a:stretch>
            <a:fillRect/>
          </a:stretch>
        </p:blipFill>
        <p:spPr bwMode="auto">
          <a:xfrm>
            <a:off x="3635896" y="620688"/>
            <a:ext cx="4933950" cy="2676525"/>
          </a:xfrm>
          <a:prstGeom prst="rect">
            <a:avLst/>
          </a:prstGeom>
          <a:noFill/>
        </p:spPr>
      </p:pic>
      <p:pic>
        <p:nvPicPr>
          <p:cNvPr id="39944" name="Picture 8" descr="https://encrypted-tbn1.gstatic.com/images?q=tbn:ANd9GcTk2ZoMEma_3MYTEgLU_aDbTx21BxFbD8HAYO3C2TWhHcN8FoJW"/>
          <p:cNvPicPr>
            <a:picLocks noChangeAspect="1" noChangeArrowheads="1"/>
          </p:cNvPicPr>
          <p:nvPr/>
        </p:nvPicPr>
        <p:blipFill>
          <a:blip r:embed="rId5" cstate="print"/>
          <a:srcRect/>
          <a:stretch>
            <a:fillRect/>
          </a:stretch>
        </p:blipFill>
        <p:spPr bwMode="auto">
          <a:xfrm>
            <a:off x="6732240" y="3645024"/>
            <a:ext cx="1743075" cy="2619375"/>
          </a:xfrm>
          <a:prstGeom prst="rect">
            <a:avLst/>
          </a:prstGeom>
          <a:noFill/>
        </p:spPr>
      </p:pic>
    </p:spTree>
    <p:extLst>
      <p:ext uri="{BB962C8B-B14F-4D97-AF65-F5344CB8AC3E}">
        <p14:creationId xmlns:p14="http://schemas.microsoft.com/office/powerpoint/2010/main" val="1909811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Eten kinderen  überhaupt groenten ?</a:t>
            </a:r>
            <a:endParaRPr lang="en-US" dirty="0"/>
          </a:p>
        </p:txBody>
      </p:sp>
      <p:sp>
        <p:nvSpPr>
          <p:cNvPr id="3" name="Content Placeholder 2"/>
          <p:cNvSpPr>
            <a:spLocks noGrp="1"/>
          </p:cNvSpPr>
          <p:nvPr>
            <p:ph idx="1"/>
          </p:nvPr>
        </p:nvSpPr>
        <p:spPr/>
        <p:txBody>
          <a:bodyPr>
            <a:normAutofit fontScale="77500" lnSpcReduction="20000"/>
          </a:bodyPr>
          <a:lstStyle/>
          <a:p>
            <a:r>
              <a:rPr lang="nl-NL" b="1" dirty="0" err="1" smtClean="0"/>
              <a:t>Groentenconsumptie</a:t>
            </a:r>
            <a:r>
              <a:rPr lang="nl-NL" b="1" dirty="0" smtClean="0"/>
              <a:t> van jonge kinderen baart zorgen </a:t>
            </a:r>
            <a:br>
              <a:rPr lang="nl-NL" b="1" dirty="0" smtClean="0"/>
            </a:br>
            <a:r>
              <a:rPr lang="nl-NL" b="1" dirty="0" smtClean="0"/>
              <a:t>Jonge kinderen eten te weinig groenten. De gezondheidsrisico's die hierdoor kunnen ontstaan worden nog onvoldoende onderkend. Deze conclusie werd getrokken op een bijeenkomst van het "Platform gezonde voeding 0-4 jarigen" op 22 november 2012. </a:t>
            </a:r>
          </a:p>
          <a:p>
            <a:r>
              <a:rPr lang="nl-NL" b="1" dirty="0" smtClean="0"/>
              <a:t>Voor een gezonde ontwikkeling moeten kinderen van 0 tot 4 jaar per dag 50 tot 100 gram groenten binnenkrijgen, ofwel 1 à 2 opscheplepels. 'In de praktijk is dat nu vaak slechts 40 gram', aldus kinderarts Koen Joosten van het Sophia Kinderziekenhuis in Rotterdam. 'Kinderen die te weinig groenten eten, krijgen te weinig ijzer binnen. Dat kan van invloed zijn op hun hersenontwikkeling en op hun latere schoolprestaties'. </a:t>
            </a:r>
          </a:p>
          <a:p>
            <a:endParaRPr lang="en-US" dirty="0"/>
          </a:p>
        </p:txBody>
      </p:sp>
    </p:spTree>
    <p:extLst>
      <p:ext uri="{BB962C8B-B14F-4D97-AF65-F5344CB8AC3E}">
        <p14:creationId xmlns:p14="http://schemas.microsoft.com/office/powerpoint/2010/main" val="1057040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62000" y="1219200"/>
            <a:ext cx="5105400" cy="3962400"/>
          </a:xfrm>
        </p:spPr>
        <p:txBody>
          <a:bodyPr>
            <a:normAutofit fontScale="90000"/>
          </a:bodyPr>
          <a:lstStyle/>
          <a:p>
            <a:pPr eaLnBrk="1" hangingPunct="1"/>
            <a:r>
              <a:rPr lang="en-US" altLang="nl-NL" b="1" smtClean="0">
                <a:latin typeface="Arial" pitchFamily="34" charset="0"/>
              </a:rPr>
              <a:t>Students who are involved in gardening are more likely to eat fruits and vegetables</a:t>
            </a:r>
          </a:p>
        </p:txBody>
      </p:sp>
      <p:pic>
        <p:nvPicPr>
          <p:cNvPr id="15363" name="Picture 5" descr="MPj026290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371600"/>
            <a:ext cx="2408238" cy="3657600"/>
          </a:xfrm>
          <a:prstGeom prst="rect">
            <a:avLst/>
          </a:prstGeom>
          <a:noFill/>
          <a:ln w="9525">
            <a:noFill/>
            <a:miter lim="800000"/>
            <a:headEnd/>
            <a:tailEnd/>
          </a:ln>
        </p:spPr>
      </p:pic>
    </p:spTree>
    <p:extLst>
      <p:ext uri="{BB962C8B-B14F-4D97-AF65-F5344CB8AC3E}">
        <p14:creationId xmlns:p14="http://schemas.microsoft.com/office/powerpoint/2010/main" val="599496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smtClean="0"/>
              <a:t>Potentiële</a:t>
            </a:r>
            <a:r>
              <a:rPr lang="en-US" dirty="0" smtClean="0"/>
              <a:t> </a:t>
            </a:r>
            <a:r>
              <a:rPr lang="en-US" dirty="0" err="1" smtClean="0"/>
              <a:t>effecten</a:t>
            </a:r>
            <a:endParaRPr lang="nl-NL" dirty="0"/>
          </a:p>
        </p:txBody>
      </p:sp>
      <p:sp>
        <p:nvSpPr>
          <p:cNvPr id="4" name="Tijdelijke aanduiding voor inhoud 3"/>
          <p:cNvSpPr>
            <a:spLocks noGrp="1"/>
          </p:cNvSpPr>
          <p:nvPr>
            <p:ph idx="1"/>
          </p:nvPr>
        </p:nvSpPr>
        <p:spPr/>
        <p:txBody>
          <a:bodyPr/>
          <a:lstStyle/>
          <a:p>
            <a:r>
              <a:rPr lang="en-US" dirty="0" smtClean="0"/>
              <a:t>Meer </a:t>
            </a:r>
            <a:r>
              <a:rPr lang="en-US" dirty="0" err="1" smtClean="0"/>
              <a:t>kennis</a:t>
            </a:r>
            <a:r>
              <a:rPr lang="en-US" dirty="0" smtClean="0"/>
              <a:t>, </a:t>
            </a:r>
            <a:r>
              <a:rPr lang="en-US" dirty="0" err="1" smtClean="0"/>
              <a:t>andere</a:t>
            </a:r>
            <a:r>
              <a:rPr lang="en-US" dirty="0" smtClean="0"/>
              <a:t> attitude </a:t>
            </a:r>
            <a:r>
              <a:rPr lang="en-US" dirty="0" err="1" smtClean="0"/>
              <a:t>tov</a:t>
            </a:r>
            <a:r>
              <a:rPr lang="en-US" dirty="0" smtClean="0"/>
              <a:t> </a:t>
            </a:r>
            <a:r>
              <a:rPr lang="en-US" dirty="0" err="1" smtClean="0"/>
              <a:t>voeding</a:t>
            </a:r>
            <a:endParaRPr lang="en-US" dirty="0" smtClean="0"/>
          </a:p>
          <a:p>
            <a:r>
              <a:rPr lang="en-US" dirty="0" err="1" smtClean="0"/>
              <a:t>Andere</a:t>
            </a:r>
            <a:r>
              <a:rPr lang="en-US" dirty="0" smtClean="0"/>
              <a:t> </a:t>
            </a:r>
            <a:r>
              <a:rPr lang="en-US" dirty="0" err="1" smtClean="0"/>
              <a:t>voorkeuren</a:t>
            </a:r>
            <a:r>
              <a:rPr lang="en-US" dirty="0" smtClean="0"/>
              <a:t> </a:t>
            </a:r>
            <a:r>
              <a:rPr lang="en-US" dirty="0" err="1" smtClean="0"/>
              <a:t>voedselpatroon</a:t>
            </a:r>
            <a:endParaRPr lang="en-US" dirty="0" smtClean="0"/>
          </a:p>
          <a:p>
            <a:r>
              <a:rPr lang="en-US" dirty="0" smtClean="0"/>
              <a:t>Meer </a:t>
            </a:r>
            <a:r>
              <a:rPr lang="en-US" dirty="0" err="1" smtClean="0"/>
              <a:t>lichaamsbeweging</a:t>
            </a:r>
            <a:endParaRPr lang="en-US" dirty="0" smtClean="0"/>
          </a:p>
          <a:p>
            <a:r>
              <a:rPr lang="en-US" dirty="0" err="1" smtClean="0"/>
              <a:t>Sociale</a:t>
            </a:r>
            <a:r>
              <a:rPr lang="en-US" dirty="0" smtClean="0"/>
              <a:t> </a:t>
            </a:r>
            <a:r>
              <a:rPr lang="en-US" dirty="0" err="1" smtClean="0"/>
              <a:t>integratie</a:t>
            </a:r>
            <a:endParaRPr lang="en-US" dirty="0" smtClean="0"/>
          </a:p>
          <a:p>
            <a:r>
              <a:rPr lang="en-US" dirty="0" err="1" smtClean="0"/>
              <a:t>Betere</a:t>
            </a:r>
            <a:r>
              <a:rPr lang="en-US" dirty="0" smtClean="0"/>
              <a:t> </a:t>
            </a:r>
            <a:r>
              <a:rPr lang="en-US" dirty="0" err="1" smtClean="0"/>
              <a:t>schoolprestaties</a:t>
            </a:r>
            <a:endParaRPr lang="nl-NL" dirty="0"/>
          </a:p>
        </p:txBody>
      </p:sp>
    </p:spTree>
    <p:extLst>
      <p:ext uri="{BB962C8B-B14F-4D97-AF65-F5344CB8AC3E}">
        <p14:creationId xmlns:p14="http://schemas.microsoft.com/office/powerpoint/2010/main" val="3703797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Conclusies</a:t>
            </a:r>
            <a:endParaRPr lang="en-US" dirty="0"/>
          </a:p>
        </p:txBody>
      </p:sp>
      <p:sp>
        <p:nvSpPr>
          <p:cNvPr id="4" name="Content Placeholder 3"/>
          <p:cNvSpPr>
            <a:spLocks noGrp="1"/>
          </p:cNvSpPr>
          <p:nvPr>
            <p:ph idx="1"/>
          </p:nvPr>
        </p:nvSpPr>
        <p:spPr/>
        <p:txBody>
          <a:bodyPr/>
          <a:lstStyle/>
          <a:p>
            <a:r>
              <a:rPr lang="en-US" dirty="0" err="1" smtClean="0"/>
              <a:t>Voeding</a:t>
            </a:r>
            <a:r>
              <a:rPr lang="en-US" dirty="0" smtClean="0"/>
              <a:t> </a:t>
            </a:r>
            <a:r>
              <a:rPr lang="en-US" dirty="0" err="1" smtClean="0"/>
              <a:t>speelt</a:t>
            </a:r>
            <a:r>
              <a:rPr lang="en-US" dirty="0" smtClean="0"/>
              <a:t> </a:t>
            </a:r>
            <a:r>
              <a:rPr lang="en-US" dirty="0" err="1" smtClean="0"/>
              <a:t>een</a:t>
            </a:r>
            <a:r>
              <a:rPr lang="en-US" dirty="0" smtClean="0"/>
              <a:t> </a:t>
            </a:r>
            <a:r>
              <a:rPr lang="en-US" dirty="0" err="1" smtClean="0"/>
              <a:t>belangrijke</a:t>
            </a:r>
            <a:r>
              <a:rPr lang="en-US" dirty="0" smtClean="0"/>
              <a:t> </a:t>
            </a:r>
            <a:r>
              <a:rPr lang="en-US" dirty="0" err="1" smtClean="0"/>
              <a:t>rol</a:t>
            </a:r>
            <a:r>
              <a:rPr lang="en-US" dirty="0" smtClean="0"/>
              <a:t> </a:t>
            </a:r>
            <a:r>
              <a:rPr lang="en-US" dirty="0" err="1" smtClean="0"/>
              <a:t>bij</a:t>
            </a:r>
            <a:r>
              <a:rPr lang="en-US" dirty="0" smtClean="0"/>
              <a:t> </a:t>
            </a:r>
            <a:r>
              <a:rPr lang="en-US" dirty="0" err="1" smtClean="0"/>
              <a:t>gezondheid</a:t>
            </a:r>
            <a:r>
              <a:rPr lang="en-US" dirty="0" smtClean="0"/>
              <a:t> </a:t>
            </a:r>
            <a:r>
              <a:rPr lang="en-US" dirty="0" err="1" smtClean="0"/>
              <a:t>en</a:t>
            </a:r>
            <a:r>
              <a:rPr lang="en-US" dirty="0" smtClean="0"/>
              <a:t> </a:t>
            </a:r>
            <a:r>
              <a:rPr lang="en-US" dirty="0" err="1" smtClean="0"/>
              <a:t>ziekte</a:t>
            </a:r>
            <a:r>
              <a:rPr lang="en-US" dirty="0" smtClean="0"/>
              <a:t>.</a:t>
            </a:r>
          </a:p>
          <a:p>
            <a:r>
              <a:rPr lang="en-US" dirty="0" smtClean="0"/>
              <a:t>Superfoods </a:t>
            </a:r>
            <a:r>
              <a:rPr lang="en-US" dirty="0" err="1" smtClean="0"/>
              <a:t>helpen</a:t>
            </a:r>
            <a:r>
              <a:rPr lang="en-US" dirty="0" smtClean="0"/>
              <a:t> </a:t>
            </a:r>
            <a:r>
              <a:rPr lang="en-US" dirty="0" err="1" smtClean="0"/>
              <a:t>niet</a:t>
            </a:r>
            <a:r>
              <a:rPr lang="en-US" dirty="0" smtClean="0"/>
              <a:t>. Minder </a:t>
            </a:r>
            <a:r>
              <a:rPr lang="en-US" dirty="0" err="1" smtClean="0"/>
              <a:t>bewerkt</a:t>
            </a:r>
            <a:r>
              <a:rPr lang="en-US" dirty="0" smtClean="0"/>
              <a:t> </a:t>
            </a:r>
            <a:r>
              <a:rPr lang="en-US" dirty="0" err="1" smtClean="0"/>
              <a:t>voedsel</a:t>
            </a:r>
            <a:r>
              <a:rPr lang="en-US" dirty="0" smtClean="0"/>
              <a:t> </a:t>
            </a:r>
            <a:r>
              <a:rPr lang="en-US" dirty="0" err="1" smtClean="0"/>
              <a:t>eten</a:t>
            </a:r>
            <a:r>
              <a:rPr lang="en-US" dirty="0" smtClean="0"/>
              <a:t> </a:t>
            </a:r>
            <a:r>
              <a:rPr lang="en-US" dirty="0" err="1" smtClean="0"/>
              <a:t>helpt</a:t>
            </a:r>
            <a:r>
              <a:rPr lang="en-US" dirty="0" smtClean="0"/>
              <a:t> </a:t>
            </a:r>
            <a:r>
              <a:rPr lang="en-US" dirty="0" err="1" smtClean="0"/>
              <a:t>wel</a:t>
            </a:r>
            <a:r>
              <a:rPr lang="en-US" dirty="0" smtClean="0"/>
              <a:t>. </a:t>
            </a:r>
          </a:p>
          <a:p>
            <a:r>
              <a:rPr lang="en-US" dirty="0" err="1" smtClean="0"/>
              <a:t>Verbinding</a:t>
            </a:r>
            <a:r>
              <a:rPr lang="en-US" dirty="0" smtClean="0"/>
              <a:t> </a:t>
            </a:r>
            <a:r>
              <a:rPr lang="en-US" dirty="0" err="1" smtClean="0"/>
              <a:t>tussen</a:t>
            </a:r>
            <a:r>
              <a:rPr lang="en-US" dirty="0" smtClean="0"/>
              <a:t> </a:t>
            </a:r>
            <a:r>
              <a:rPr lang="en-US" dirty="0" err="1" smtClean="0"/>
              <a:t>mens</a:t>
            </a:r>
            <a:r>
              <a:rPr lang="en-US" dirty="0" smtClean="0"/>
              <a:t>/kind </a:t>
            </a:r>
            <a:r>
              <a:rPr lang="en-US" dirty="0" err="1" smtClean="0"/>
              <a:t>en</a:t>
            </a:r>
            <a:r>
              <a:rPr lang="en-US" dirty="0" smtClean="0"/>
              <a:t> </a:t>
            </a:r>
            <a:r>
              <a:rPr lang="en-US" dirty="0" err="1" smtClean="0"/>
              <a:t>voedsel</a:t>
            </a:r>
            <a:r>
              <a:rPr lang="en-US" dirty="0" smtClean="0"/>
              <a:t> </a:t>
            </a:r>
            <a:r>
              <a:rPr lang="en-US" dirty="0" err="1" smtClean="0"/>
              <a:t>belangrijk</a:t>
            </a:r>
            <a:r>
              <a:rPr lang="en-US" dirty="0" smtClean="0"/>
              <a:t> </a:t>
            </a:r>
            <a:r>
              <a:rPr lang="en-US" dirty="0" err="1" smtClean="0"/>
              <a:t>voor</a:t>
            </a:r>
            <a:r>
              <a:rPr lang="en-US" dirty="0" smtClean="0"/>
              <a:t> </a:t>
            </a:r>
            <a:r>
              <a:rPr lang="en-US" dirty="0" err="1" smtClean="0"/>
              <a:t>gedragsverandering</a:t>
            </a:r>
            <a:r>
              <a:rPr lang="en-US" dirty="0" smtClean="0"/>
              <a:t>.</a:t>
            </a:r>
          </a:p>
          <a:p>
            <a:r>
              <a:rPr lang="en-US" dirty="0" err="1" smtClean="0"/>
              <a:t>Diëten</a:t>
            </a:r>
            <a:r>
              <a:rPr lang="en-US" dirty="0" smtClean="0"/>
              <a:t> </a:t>
            </a:r>
            <a:r>
              <a:rPr lang="en-US" dirty="0" err="1" smtClean="0"/>
              <a:t>helpen</a:t>
            </a:r>
            <a:r>
              <a:rPr lang="en-US" dirty="0" smtClean="0"/>
              <a:t> </a:t>
            </a:r>
            <a:r>
              <a:rPr lang="en-US" dirty="0" err="1" smtClean="0"/>
              <a:t>niet</a:t>
            </a:r>
            <a:r>
              <a:rPr lang="en-US" dirty="0" smtClean="0"/>
              <a:t>; </a:t>
            </a:r>
            <a:r>
              <a:rPr lang="en-US" dirty="0" err="1" smtClean="0"/>
              <a:t>leefstijlverandering</a:t>
            </a:r>
            <a:r>
              <a:rPr lang="en-US" dirty="0" smtClean="0"/>
              <a:t> </a:t>
            </a:r>
            <a:r>
              <a:rPr lang="en-US" dirty="0" err="1" smtClean="0"/>
              <a:t>wel</a:t>
            </a:r>
            <a:r>
              <a:rPr lang="en-US" dirty="0" smtClean="0"/>
              <a:t>.</a:t>
            </a:r>
          </a:p>
          <a:p>
            <a:endParaRPr lang="en-US" dirty="0"/>
          </a:p>
        </p:txBody>
      </p:sp>
    </p:spTree>
    <p:extLst>
      <p:ext uri="{BB962C8B-B14F-4D97-AF65-F5344CB8AC3E}">
        <p14:creationId xmlns:p14="http://schemas.microsoft.com/office/powerpoint/2010/main" val="106272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288" y="423863"/>
            <a:ext cx="3508375" cy="3352800"/>
          </a:xfrm>
          <a:prstGeom prst="rect">
            <a:avLst/>
          </a:prstGeom>
          <a:noFill/>
          <a:ln w="9525">
            <a:noFill/>
            <a:miter lim="800000"/>
            <a:headEnd/>
            <a:tailEnd/>
          </a:ln>
        </p:spPr>
      </p:pic>
      <p:pic>
        <p:nvPicPr>
          <p:cNvPr id="184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2175" y="228600"/>
            <a:ext cx="3422650" cy="3421063"/>
          </a:xfrm>
          <a:prstGeom prst="rect">
            <a:avLst/>
          </a:prstGeom>
          <a:noFill/>
          <a:ln w="9525">
            <a:noFill/>
            <a:miter lim="800000"/>
            <a:headEnd/>
            <a:tailEnd/>
          </a:ln>
        </p:spPr>
      </p:pic>
      <p:pic>
        <p:nvPicPr>
          <p:cNvPr id="1843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7550" y="4213225"/>
            <a:ext cx="3455988" cy="2359025"/>
          </a:xfrm>
          <a:prstGeom prst="rect">
            <a:avLst/>
          </a:prstGeom>
          <a:noFill/>
          <a:ln w="9525">
            <a:noFill/>
            <a:miter lim="800000"/>
            <a:headEnd/>
            <a:tailEnd/>
          </a:ln>
        </p:spPr>
      </p:pic>
      <p:pic>
        <p:nvPicPr>
          <p:cNvPr id="1843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99025" y="3832225"/>
            <a:ext cx="3830638" cy="2551113"/>
          </a:xfrm>
          <a:prstGeom prst="rect">
            <a:avLst/>
          </a:prstGeom>
          <a:noFill/>
          <a:ln w="9525">
            <a:noFill/>
            <a:miter lim="800000"/>
            <a:headEnd/>
            <a:tailEnd/>
          </a:ln>
        </p:spPr>
      </p:pic>
    </p:spTree>
    <p:extLst>
      <p:ext uri="{BB962C8B-B14F-4D97-AF65-F5344CB8AC3E}">
        <p14:creationId xmlns:p14="http://schemas.microsoft.com/office/powerpoint/2010/main" val="6811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rocess chart Object name is PCD63A82s01.jpg"/>
          <p:cNvPicPr>
            <a:picLocks noChangeAspect="1" noChangeArrowheads="1"/>
          </p:cNvPicPr>
          <p:nvPr/>
        </p:nvPicPr>
        <p:blipFill>
          <a:blip r:embed="rId2" cstate="print"/>
          <a:srcRect/>
          <a:stretch>
            <a:fillRect/>
          </a:stretch>
        </p:blipFill>
        <p:spPr bwMode="auto">
          <a:xfrm>
            <a:off x="1260000" y="188661"/>
            <a:ext cx="6451200" cy="5400567"/>
          </a:xfrm>
          <a:prstGeom prst="rect">
            <a:avLst/>
          </a:prstGeom>
          <a:noFill/>
          <a:ln w="9525">
            <a:noFill/>
            <a:miter lim="800000"/>
            <a:headEnd/>
            <a:tailEnd/>
          </a:ln>
        </p:spPr>
      </p:pic>
      <p:sp>
        <p:nvSpPr>
          <p:cNvPr id="12291" name="TextBox 2"/>
          <p:cNvSpPr txBox="1">
            <a:spLocks noChangeArrowheads="1"/>
          </p:cNvSpPr>
          <p:nvPr/>
        </p:nvSpPr>
        <p:spPr bwMode="auto">
          <a:xfrm>
            <a:off x="2196001" y="5733243"/>
            <a:ext cx="3960000" cy="369322"/>
          </a:xfrm>
          <a:prstGeom prst="rect">
            <a:avLst/>
          </a:prstGeom>
          <a:noFill/>
          <a:ln w="9525">
            <a:noFill/>
            <a:miter lim="800000"/>
            <a:headEnd/>
            <a:tailEnd/>
          </a:ln>
        </p:spPr>
        <p:txBody>
          <a:bodyPr lIns="91430" tIns="45715" rIns="91430" bIns="45715">
            <a:spAutoFit/>
          </a:bodyPr>
          <a:lstStyle/>
          <a:p>
            <a:r>
              <a:rPr lang="nl-NL">
                <a:solidFill>
                  <a:srgbClr val="000000"/>
                </a:solidFill>
                <a:ea typeface="ＭＳ Ｐゴシック" pitchFamily="34" charset="-128"/>
              </a:rPr>
              <a:t>Huang TT et al, CDC, 2009</a:t>
            </a:r>
            <a:endParaRPr lang="en-US">
              <a:solidFill>
                <a:srgbClr val="000000"/>
              </a:solidFill>
              <a:ea typeface="ＭＳ Ｐゴシック" pitchFamily="34" charset="-128"/>
            </a:endParaRPr>
          </a:p>
        </p:txBody>
      </p:sp>
    </p:spTree>
    <p:extLst>
      <p:ext uri="{BB962C8B-B14F-4D97-AF65-F5344CB8AC3E}">
        <p14:creationId xmlns:p14="http://schemas.microsoft.com/office/powerpoint/2010/main" val="298024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Cholera in Amsterdam</a:t>
            </a:r>
            <a:endParaRPr lang="en-US" dirty="0"/>
          </a:p>
        </p:txBody>
      </p:sp>
      <p:sp>
        <p:nvSpPr>
          <p:cNvPr id="4" name="Footer Placeholder 3"/>
          <p:cNvSpPr>
            <a:spLocks noGrp="1"/>
          </p:cNvSpPr>
          <p:nvPr>
            <p:ph type="ftr" sz="quarter" idx="11"/>
          </p:nvPr>
        </p:nvSpPr>
        <p:spPr/>
        <p:txBody>
          <a:bodyPr/>
          <a:lstStyle/>
          <a:p>
            <a:r>
              <a:rPr lang="nl-NL" smtClean="0">
                <a:solidFill>
                  <a:srgbClr val="000000"/>
                </a:solidFill>
              </a:rPr>
              <a:t>Copyright PON 2011</a:t>
            </a:r>
            <a:endParaRPr lang="nl-NL">
              <a:solidFill>
                <a:srgbClr val="000000"/>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30569" y="1700808"/>
            <a:ext cx="564832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10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ronnenuitamsterdam.nl/afbeeldingen/_middel/D43961.jpg"/>
          <p:cNvPicPr>
            <a:picLocks noChangeAspect="1" noChangeArrowheads="1"/>
          </p:cNvPicPr>
          <p:nvPr/>
        </p:nvPicPr>
        <p:blipFill>
          <a:blip r:embed="rId2" cstate="print"/>
          <a:srcRect/>
          <a:stretch>
            <a:fillRect/>
          </a:stretch>
        </p:blipFill>
        <p:spPr bwMode="auto">
          <a:xfrm>
            <a:off x="642938" y="1285875"/>
            <a:ext cx="2419350" cy="3810000"/>
          </a:xfrm>
          <a:prstGeom prst="rect">
            <a:avLst/>
          </a:prstGeom>
          <a:noFill/>
          <a:ln w="9525">
            <a:noFill/>
            <a:miter lim="800000"/>
            <a:headEnd/>
            <a:tailEnd/>
          </a:ln>
        </p:spPr>
      </p:pic>
      <p:sp>
        <p:nvSpPr>
          <p:cNvPr id="6147" name="Tekstvak 2"/>
          <p:cNvSpPr txBox="1">
            <a:spLocks noChangeArrowheads="1"/>
          </p:cNvSpPr>
          <p:nvPr/>
        </p:nvSpPr>
        <p:spPr bwMode="auto">
          <a:xfrm>
            <a:off x="714375" y="5357813"/>
            <a:ext cx="3071813" cy="646112"/>
          </a:xfrm>
          <a:prstGeom prst="rect">
            <a:avLst/>
          </a:prstGeom>
          <a:noFill/>
          <a:ln w="9525">
            <a:noFill/>
            <a:miter lim="800000"/>
            <a:headEnd/>
            <a:tailEnd/>
          </a:ln>
        </p:spPr>
        <p:txBody>
          <a:bodyPr>
            <a:spAutoFit/>
          </a:bodyPr>
          <a:lstStyle/>
          <a:p>
            <a:r>
              <a:rPr lang="en-US">
                <a:solidFill>
                  <a:prstClr val="black"/>
                </a:solidFill>
                <a:ea typeface="ＭＳ Ｐゴシック" pitchFamily="34" charset="-128"/>
              </a:rPr>
              <a:t>Samuel Sarphati</a:t>
            </a:r>
          </a:p>
          <a:p>
            <a:r>
              <a:rPr lang="en-US">
                <a:solidFill>
                  <a:prstClr val="black"/>
                </a:solidFill>
                <a:ea typeface="ＭＳ Ｐゴシック" pitchFamily="34" charset="-128"/>
              </a:rPr>
              <a:t>1813-1866</a:t>
            </a:r>
            <a:endParaRPr lang="nl-NL">
              <a:solidFill>
                <a:prstClr val="black"/>
              </a:solidFill>
              <a:ea typeface="ＭＳ Ｐゴシック" pitchFamily="34" charset="-128"/>
            </a:endParaRPr>
          </a:p>
        </p:txBody>
      </p:sp>
      <p:pic>
        <p:nvPicPr>
          <p:cNvPr id="6148" name="Picture 4" descr="http://www.bronnenuitamsterdam.nl/afbeeldingen/_middel/N%203803013%201891m.jpg"/>
          <p:cNvPicPr>
            <a:picLocks noChangeAspect="1" noChangeArrowheads="1"/>
          </p:cNvPicPr>
          <p:nvPr/>
        </p:nvPicPr>
        <p:blipFill>
          <a:blip r:embed="rId3" cstate="print"/>
          <a:srcRect/>
          <a:stretch>
            <a:fillRect/>
          </a:stretch>
        </p:blipFill>
        <p:spPr bwMode="auto">
          <a:xfrm>
            <a:off x="3257550" y="1357313"/>
            <a:ext cx="5195888" cy="3714750"/>
          </a:xfrm>
          <a:prstGeom prst="rect">
            <a:avLst/>
          </a:prstGeom>
          <a:noFill/>
          <a:ln w="9525">
            <a:noFill/>
            <a:miter lim="800000"/>
            <a:headEnd/>
            <a:tailEnd/>
          </a:ln>
        </p:spPr>
      </p:pic>
      <p:sp>
        <p:nvSpPr>
          <p:cNvPr id="6149" name="Tekstvak 4"/>
          <p:cNvSpPr txBox="1">
            <a:spLocks noChangeArrowheads="1"/>
          </p:cNvSpPr>
          <p:nvPr/>
        </p:nvSpPr>
        <p:spPr bwMode="auto">
          <a:xfrm>
            <a:off x="1357313" y="285750"/>
            <a:ext cx="6429375" cy="400050"/>
          </a:xfrm>
          <a:prstGeom prst="rect">
            <a:avLst/>
          </a:prstGeom>
          <a:noFill/>
          <a:ln w="9525">
            <a:noFill/>
            <a:miter lim="800000"/>
            <a:headEnd/>
            <a:tailEnd/>
          </a:ln>
        </p:spPr>
        <p:txBody>
          <a:bodyPr>
            <a:spAutoFit/>
          </a:bodyPr>
          <a:lstStyle/>
          <a:p>
            <a:r>
              <a:rPr lang="en-US" sz="2000" b="1">
                <a:solidFill>
                  <a:prstClr val="black"/>
                </a:solidFill>
                <a:ea typeface="ＭＳ Ｐゴシック" pitchFamily="34" charset="-128"/>
              </a:rPr>
              <a:t>Sarphati Instituut</a:t>
            </a:r>
            <a:endParaRPr lang="nl-NL" sz="2000" b="1">
              <a:solidFill>
                <a:prstClr val="black"/>
              </a:solidFill>
              <a:ea typeface="ＭＳ Ｐゴシック" pitchFamily="34" charset="-128"/>
            </a:endParaRPr>
          </a:p>
        </p:txBody>
      </p:sp>
    </p:spTree>
    <p:extLst>
      <p:ext uri="{BB962C8B-B14F-4D97-AF65-F5344CB8AC3E}">
        <p14:creationId xmlns:p14="http://schemas.microsoft.com/office/powerpoint/2010/main" val="7587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humanfoodproject.com/wp-content/uploads/2012/06/Mosaic_HFP.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4005064"/>
            <a:ext cx="71056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pload.wikimedia.org/wikipedia/commons/thumb/8/87/Saami_Family_1900.jpg/800px-Saami_Family_19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116632"/>
            <a:ext cx="5192413"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34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Times New Roman"/>
        <a:ea typeface="msgothic"/>
        <a:cs typeface="msgothic"/>
      </a:majorFont>
      <a:minorFont>
        <a:latin typeface="Times New Roman"/>
        <a:ea typeface="msgothic"/>
        <a:cs typeface="msgothic"/>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323</Words>
  <Application>Microsoft Office PowerPoint</Application>
  <PresentationFormat>Diavoorstelling (4:3)</PresentationFormat>
  <Paragraphs>75</Paragraphs>
  <Slides>47</Slides>
  <Notes>3</Notes>
  <HiddenSlides>0</HiddenSlides>
  <MMClips>0</MMClips>
  <ScaleCrop>false</ScaleCrop>
  <HeadingPairs>
    <vt:vector size="4" baseType="variant">
      <vt:variant>
        <vt:lpstr>Thema</vt:lpstr>
      </vt:variant>
      <vt:variant>
        <vt:i4>7</vt:i4>
      </vt:variant>
      <vt:variant>
        <vt:lpstr>Diatitels</vt:lpstr>
      </vt:variant>
      <vt:variant>
        <vt:i4>47</vt:i4>
      </vt:variant>
    </vt:vector>
  </HeadingPairs>
  <TitlesOfParts>
    <vt:vector size="54" baseType="lpstr">
      <vt:lpstr>Office Theme</vt:lpstr>
      <vt:lpstr>1_Office-thema</vt:lpstr>
      <vt:lpstr>2_Office-thema</vt:lpstr>
      <vt:lpstr>1_Blank Presentation</vt:lpstr>
      <vt:lpstr>Office-thema</vt:lpstr>
      <vt:lpstr>3_Office-thema</vt:lpstr>
      <vt:lpstr>1_Office Theme</vt:lpstr>
      <vt:lpstr>Noncommunicable Diseases  4 Diseases, 4 Modifiable Shared Risk Factors </vt:lpstr>
      <vt:lpstr>PowerPoint-presentatie</vt:lpstr>
      <vt:lpstr>New York, 14 November 2013 – UN Secretary-General's message on World Diabetes Day </vt:lpstr>
      <vt:lpstr>Food: nutrition, and health: Global Issues</vt:lpstr>
      <vt:lpstr>PowerPoint-presentatie</vt:lpstr>
      <vt:lpstr>PowerPoint-presentatie</vt:lpstr>
      <vt:lpstr>Cholera in Amsterdam</vt:lpstr>
      <vt:lpstr>PowerPoint-presentatie</vt:lpstr>
      <vt:lpstr>PowerPoint-presentatie</vt:lpstr>
      <vt:lpstr>Jagers-verzamelaars dieet nu</vt:lpstr>
      <vt:lpstr>PowerPoint-presentatie</vt:lpstr>
      <vt:lpstr>PowerPoint-presentatie</vt:lpstr>
      <vt:lpstr>PowerPoint-presentatie</vt:lpstr>
      <vt:lpstr>PowerPoint-presentatie</vt:lpstr>
      <vt:lpstr>1. Moderne varianten van gezonde voeding van landbouwers</vt:lpstr>
      <vt:lpstr>Blue zones</vt:lpstr>
      <vt:lpstr>Blue zones</vt:lpstr>
      <vt:lpstr>Ikaria</vt:lpstr>
      <vt:lpstr>Voeding op Ikaria</vt:lpstr>
      <vt:lpstr>zevendedags adventisten</vt:lpstr>
      <vt:lpstr>Overgewicht: wat doen we er aan?</vt:lpstr>
      <vt:lpstr>Fattening huts in Mauretanië</vt:lpstr>
      <vt:lpstr>PowerPoint-presentatie</vt:lpstr>
      <vt:lpstr>30 minuten per dag lichamelijk actief ?</vt:lpstr>
      <vt:lpstr>BMI  van centerfolds door de tijd (NB BMI 18.5 is grens voor ondervoeding)</vt:lpstr>
      <vt:lpstr>Steeds grotere discrepantie tussen werkelijke en ideale BMI</vt:lpstr>
      <vt:lpstr>PowerPoint-presentatie</vt:lpstr>
      <vt:lpstr>PowerPoint-presentatie</vt:lpstr>
      <vt:lpstr>PowerPoint-presentatie</vt:lpstr>
      <vt:lpstr>4. Toekomst voedsel en voeding ?</vt:lpstr>
      <vt:lpstr>Wat is dit voor voedingsmiddel ?</vt:lpstr>
      <vt:lpstr>De bosbes</vt:lpstr>
      <vt:lpstr>geïndividualiseerde/stofjesgerichte voedingsadviezen</vt:lpstr>
      <vt:lpstr>PowerPoint-presentatie</vt:lpstr>
      <vt:lpstr>Quantified Self – zelfmonitoring met nieuwe technologie</vt:lpstr>
      <vt:lpstr>Optimale gezondheid door biochemische cocktails</vt:lpstr>
      <vt:lpstr>PowerPoint-presentatie</vt:lpstr>
      <vt:lpstr>Wat doen we in onze directe omgeving</vt:lpstr>
      <vt:lpstr>Stadslandbouw en opvoeding - relatie tussen kind en voeding</vt:lpstr>
      <vt:lpstr>COMMUNICATIE </vt:lpstr>
      <vt:lpstr>Jongeren op Gezond Gewicht (JOGG)</vt:lpstr>
      <vt:lpstr>PowerPoint-presentatie</vt:lpstr>
      <vt:lpstr>PowerPoint-presentatie</vt:lpstr>
      <vt:lpstr>Eten kinderen  überhaupt groenten ?</vt:lpstr>
      <vt:lpstr>Students who are involved in gardening are more likely to eat fruits and vegetables</vt:lpstr>
      <vt:lpstr>Potentiële effecten</vt:lpstr>
      <vt:lpstr>Conclusies</vt:lpstr>
    </vt:vector>
  </TitlesOfParts>
  <Company>Vrije Universiteit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Ikaria</dc:title>
  <dc:creator>Seidell, J.C.</dc:creator>
  <cp:lastModifiedBy>Tycho Malmberg</cp:lastModifiedBy>
  <cp:revision>24</cp:revision>
  <dcterms:created xsi:type="dcterms:W3CDTF">2014-09-17T06:32:23Z</dcterms:created>
  <dcterms:modified xsi:type="dcterms:W3CDTF">2015-02-24T13:18:31Z</dcterms:modified>
</cp:coreProperties>
</file>