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 id="2147483708" r:id="rId4"/>
    <p:sldMasterId id="2147483744" r:id="rId5"/>
    <p:sldMasterId id="2147483762" r:id="rId6"/>
  </p:sldMasterIdLst>
  <p:notesMasterIdLst>
    <p:notesMasterId r:id="rId60"/>
  </p:notesMasterIdLst>
  <p:sldIdLst>
    <p:sldId id="257" r:id="rId7"/>
    <p:sldId id="355" r:id="rId8"/>
    <p:sldId id="375" r:id="rId9"/>
    <p:sldId id="258" r:id="rId10"/>
    <p:sldId id="259" r:id="rId11"/>
    <p:sldId id="377" r:id="rId12"/>
    <p:sldId id="356" r:id="rId13"/>
    <p:sldId id="357" r:id="rId14"/>
    <p:sldId id="376" r:id="rId15"/>
    <p:sldId id="358" r:id="rId16"/>
    <p:sldId id="359" r:id="rId17"/>
    <p:sldId id="300" r:id="rId18"/>
    <p:sldId id="305" r:id="rId19"/>
    <p:sldId id="270" r:id="rId20"/>
    <p:sldId id="411" r:id="rId21"/>
    <p:sldId id="394" r:id="rId22"/>
    <p:sldId id="395" r:id="rId23"/>
    <p:sldId id="397" r:id="rId24"/>
    <p:sldId id="382" r:id="rId25"/>
    <p:sldId id="383" r:id="rId26"/>
    <p:sldId id="379" r:id="rId27"/>
    <p:sldId id="398" r:id="rId28"/>
    <p:sldId id="392" r:id="rId29"/>
    <p:sldId id="399" r:id="rId30"/>
    <p:sldId id="410" r:id="rId31"/>
    <p:sldId id="385" r:id="rId32"/>
    <p:sldId id="386" r:id="rId33"/>
    <p:sldId id="412" r:id="rId34"/>
    <p:sldId id="413" r:id="rId35"/>
    <p:sldId id="271" r:id="rId36"/>
    <p:sldId id="272" r:id="rId37"/>
    <p:sldId id="273" r:id="rId38"/>
    <p:sldId id="306" r:id="rId39"/>
    <p:sldId id="414" r:id="rId40"/>
    <p:sldId id="274" r:id="rId41"/>
    <p:sldId id="275" r:id="rId42"/>
    <p:sldId id="285" r:id="rId43"/>
    <p:sldId id="277" r:id="rId44"/>
    <p:sldId id="415" r:id="rId45"/>
    <p:sldId id="276" r:id="rId46"/>
    <p:sldId id="364" r:id="rId47"/>
    <p:sldId id="331" r:id="rId48"/>
    <p:sldId id="365" r:id="rId49"/>
    <p:sldId id="289" r:id="rId50"/>
    <p:sldId id="329" r:id="rId51"/>
    <p:sldId id="283" r:id="rId52"/>
    <p:sldId id="290" r:id="rId53"/>
    <p:sldId id="322" r:id="rId54"/>
    <p:sldId id="425" r:id="rId55"/>
    <p:sldId id="371" r:id="rId56"/>
    <p:sldId id="372" r:id="rId57"/>
    <p:sldId id="422" r:id="rId58"/>
    <p:sldId id="426"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P. van Bakel" initials="" lastIdx="1" clrIdx="0"/>
  <p:cmAuthor id="1" name="SFaes"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61290" autoAdjust="0"/>
  </p:normalViewPr>
  <p:slideViewPr>
    <p:cSldViewPr>
      <p:cViewPr varScale="1">
        <p:scale>
          <a:sx n="52" d="100"/>
          <a:sy n="52" d="100"/>
        </p:scale>
        <p:origin x="2362"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A4BA83-6218-450C-A5D9-013A60068B6C}" type="datetimeFigureOut">
              <a:rPr lang="en-GB" smtClean="0"/>
              <a:t>24/05/2024</a:t>
            </a:fld>
            <a:endParaRPr lang="en-GB"/>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A97E41-820C-4DCA-AAD9-8AC698DC185A}" type="slidenum">
              <a:rPr lang="en-GB" smtClean="0"/>
              <a:t>‹nr.›</a:t>
            </a:fld>
            <a:endParaRPr lang="en-GB"/>
          </a:p>
        </p:txBody>
      </p:sp>
    </p:spTree>
    <p:extLst>
      <p:ext uri="{BB962C8B-B14F-4D97-AF65-F5344CB8AC3E}">
        <p14:creationId xmlns:p14="http://schemas.microsoft.com/office/powerpoint/2010/main" val="1929843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Materiaal: Werkblad voor docenten, post-</a:t>
            </a:r>
            <a:r>
              <a:rPr lang="nl-NL" dirty="0" err="1"/>
              <a:t>it’s</a:t>
            </a:r>
            <a:r>
              <a:rPr lang="nl-NL" dirty="0"/>
              <a:t>, mentimeter.com, video, </a:t>
            </a:r>
            <a:r>
              <a:rPr lang="nl-NL" dirty="0" err="1"/>
              <a:t>flippity</a:t>
            </a:r>
            <a:r>
              <a:rPr lang="nl-NL" dirty="0"/>
              <a:t> op tablet</a:t>
            </a:r>
            <a:endParaRPr lang="en-GB"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1</a:t>
            </a:fld>
            <a:endParaRPr lang="en-GB"/>
          </a:p>
        </p:txBody>
      </p:sp>
    </p:spTree>
    <p:extLst>
      <p:ext uri="{BB962C8B-B14F-4D97-AF65-F5344CB8AC3E}">
        <p14:creationId xmlns:p14="http://schemas.microsoft.com/office/powerpoint/2010/main" val="420066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12</a:t>
            </a:fld>
            <a:endParaRPr lang="en-GB"/>
          </a:p>
        </p:txBody>
      </p:sp>
    </p:spTree>
    <p:extLst>
      <p:ext uri="{BB962C8B-B14F-4D97-AF65-F5344CB8AC3E}">
        <p14:creationId xmlns:p14="http://schemas.microsoft.com/office/powerpoint/2010/main" val="423941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a:t>
            </a:r>
            <a:r>
              <a:rPr lang="nl-NL" baseline="0" dirty="0"/>
              <a:t> heb het nog zó gezegd. </a:t>
            </a:r>
            <a:r>
              <a:rPr lang="nl-NL" dirty="0"/>
              <a:t>dat frustrerende gevoel dat </a:t>
            </a:r>
            <a:r>
              <a:rPr lang="nl-NL" dirty="0" err="1"/>
              <a:t>lln</a:t>
            </a:r>
            <a:r>
              <a:rPr lang="nl-NL" dirty="0"/>
              <a:t> nog steeds een bepaald onderwerp niet lijken te snappen. </a:t>
            </a:r>
            <a:endParaRPr lang="nl-NL" baseline="0" dirty="0"/>
          </a:p>
          <a:p>
            <a:r>
              <a:rPr lang="nl-NL" baseline="0" dirty="0"/>
              <a:t>Hoe komt het toch dat ze dit zo moeilijk leren? En wat ik er aan doen om dit beter te maken?</a:t>
            </a:r>
            <a:endParaRPr lang="nl-NL" dirty="0"/>
          </a:p>
        </p:txBody>
      </p:sp>
      <p:sp>
        <p:nvSpPr>
          <p:cNvPr id="4" name="Tijdelijke aanduiding voor dianummer 3"/>
          <p:cNvSpPr>
            <a:spLocks noGrp="1"/>
          </p:cNvSpPr>
          <p:nvPr>
            <p:ph type="sldNum" sz="quarter" idx="5"/>
          </p:nvPr>
        </p:nvSpPr>
        <p:spPr/>
        <p:txBody>
          <a:bodyPr/>
          <a:lstStyle/>
          <a:p>
            <a:fld id="{11F1C358-4E8C-45ED-93DC-EA3651EF8B34}" type="slidenum">
              <a:rPr lang="nl-NL" smtClean="0"/>
              <a:t>16</a:t>
            </a:fld>
            <a:endParaRPr lang="nl-NL"/>
          </a:p>
        </p:txBody>
      </p:sp>
    </p:spTree>
    <p:extLst>
      <p:ext uri="{BB962C8B-B14F-4D97-AF65-F5344CB8AC3E}">
        <p14:creationId xmlns:p14="http://schemas.microsoft.com/office/powerpoint/2010/main" val="414506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err="1"/>
              <a:t>Ookal</a:t>
            </a:r>
            <a:r>
              <a:rPr lang="nl-NL" baseline="0" dirty="0"/>
              <a:t> geef je nog zo goed les, het is moeilijk te voorspellen wat leerlingen in hun hoofd met de kennis doen. Daarom is het belangrijk zichtbaar te maken wat er in de hoofden van leerlingen zit zodat misvattingen tijdig opgespoord en verholpen kunnen worden.</a:t>
            </a:r>
            <a:endParaRPr lang="nl-NL" dirty="0"/>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17</a:t>
            </a:fld>
            <a:endParaRPr lang="nl-NL"/>
          </a:p>
        </p:txBody>
      </p:sp>
    </p:spTree>
    <p:extLst>
      <p:ext uri="{BB962C8B-B14F-4D97-AF65-F5344CB8AC3E}">
        <p14:creationId xmlns:p14="http://schemas.microsoft.com/office/powerpoint/2010/main" val="562655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FF0000"/>
                </a:solidFill>
              </a:rPr>
              <a:t>Er is nog veel over</a:t>
            </a:r>
            <a:r>
              <a:rPr lang="nl-NL" baseline="0" dirty="0">
                <a:solidFill>
                  <a:srgbClr val="FF0000"/>
                </a:solidFill>
              </a:rPr>
              <a:t> hersenen wat we nog niet weten maar het lijkt erop dat kennis in netwerken wordt opgeslagen, kennisschema’s. </a:t>
            </a:r>
          </a:p>
          <a:p>
            <a:r>
              <a:rPr lang="nl-NL" baseline="0" dirty="0">
                <a:solidFill>
                  <a:srgbClr val="FF0000"/>
                </a:solidFill>
              </a:rPr>
              <a:t>Bij een misvatting is er sprake van foute voorkennis. Een bestaande connectie / associatie is moeilijk te verwijderen. Daardoor zijn misvattingen erg hardnekkig en blijven ze terugkomen</a:t>
            </a:r>
            <a:endParaRPr lang="nl-NL" dirty="0">
              <a:solidFill>
                <a:srgbClr val="FF0000"/>
              </a:solidFill>
            </a:endParaRPr>
          </a:p>
          <a:p>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784335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Denken dat je het weet zorgt voor passiviteit, geen noodzaak beter te studeren.</a:t>
            </a:r>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23</a:t>
            </a:fld>
            <a:endParaRPr lang="en-GB"/>
          </a:p>
        </p:txBody>
      </p:sp>
    </p:spTree>
    <p:extLst>
      <p:ext uri="{BB962C8B-B14F-4D97-AF65-F5344CB8AC3E}">
        <p14:creationId xmlns:p14="http://schemas.microsoft.com/office/powerpoint/2010/main" val="433315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Bekende bias</a:t>
            </a:r>
            <a:r>
              <a:rPr lang="nl-NL" baseline="0" dirty="0"/>
              <a:t> bij mensen. Als je zelf goed bent in iets overschat je hoe makkelijke het is voor anderen om te leren. Het is daarom belangrijk altijd zichtbaar te maken wat leerlingen denken en kunnen.</a:t>
            </a:r>
          </a:p>
          <a:p>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718569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wil snel weten of</a:t>
            </a:r>
            <a:r>
              <a:rPr lang="nl-NL" baseline="0" dirty="0"/>
              <a:t> een al bekend misconcept aanwezig is. </a:t>
            </a:r>
          </a:p>
          <a:p>
            <a:r>
              <a:rPr lang="nl-NL" baseline="0" dirty="0"/>
              <a:t>Open vraag: je haalt veel informatie binnen. DV: je ziet in een oogopslag in hoeverre een bekende misvatting aanwezig is</a:t>
            </a:r>
          </a:p>
          <a:p>
            <a:endParaRPr lang="nl-NL" baseline="0" dirty="0"/>
          </a:p>
          <a:p>
            <a:r>
              <a:rPr lang="nl-NL" baseline="0" dirty="0"/>
              <a:t>Het is geen duizend dingen doekje</a:t>
            </a:r>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25</a:t>
            </a:fld>
            <a:endParaRPr lang="en-GB"/>
          </a:p>
        </p:txBody>
      </p:sp>
    </p:spTree>
    <p:extLst>
      <p:ext uri="{BB962C8B-B14F-4D97-AF65-F5344CB8AC3E}">
        <p14:creationId xmlns:p14="http://schemas.microsoft.com/office/powerpoint/2010/main" val="568939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550009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Bij het formatief </a:t>
            </a:r>
            <a:r>
              <a:rPr lang="nl-NL" u="sng" baseline="0" dirty="0"/>
              <a:t>gebruiken</a:t>
            </a:r>
            <a:r>
              <a:rPr lang="nl-NL" baseline="0" dirty="0"/>
              <a:t> van een vraag staat centraal wat je in de les met de uitkomst doet. Alle andere 3 doe je namelijk elke keer als je een gewone vraag aan de klas stelt en iedereen doet mee, ook heel nuttig, doe ik heel vaak maar niet formatief. </a:t>
            </a:r>
          </a:p>
          <a:p>
            <a:r>
              <a:rPr lang="nl-NL" baseline="0" dirty="0"/>
              <a:t>Je houdt in je voorbereiding rekening met een reactie op deze vraag (plan </a:t>
            </a:r>
            <a:r>
              <a:rPr lang="nl-NL" baseline="0" dirty="0" err="1"/>
              <a:t>for</a:t>
            </a:r>
            <a:r>
              <a:rPr lang="nl-NL" baseline="0" dirty="0"/>
              <a:t> error)</a:t>
            </a:r>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504141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43400"/>
            <a:ext cx="5486400" cy="4114800"/>
          </a:xfrm>
          <a:prstGeom prst="rect">
            <a:avLst/>
          </a:prstGeom>
        </p:spPr>
        <p:txBody>
          <a:bodyPr/>
          <a:lstStyle/>
          <a:p>
            <a:r>
              <a:rPr lang="nl-NL" dirty="0"/>
              <a:t>Want: leerlingen kunnen zichzelf niet goed inschatten. Sommige overschatten zichzelf en andere onderschatten zichzelf. Het treurige nieuws: juist de</a:t>
            </a:r>
            <a:r>
              <a:rPr lang="nl-NL" baseline="0" dirty="0"/>
              <a:t> leerlingen met de minste beheersing van de stof overschatten zichzelf het meest (</a:t>
            </a:r>
            <a:r>
              <a:rPr lang="nl-NL" baseline="0" dirty="0" err="1"/>
              <a:t>dunning</a:t>
            </a:r>
            <a:r>
              <a:rPr lang="nl-NL" baseline="0" dirty="0"/>
              <a:t> </a:t>
            </a:r>
            <a:r>
              <a:rPr lang="nl-NL" baseline="0" dirty="0" err="1"/>
              <a:t>kruger</a:t>
            </a:r>
            <a:r>
              <a:rPr lang="nl-NL" baseline="0" dirty="0"/>
              <a:t> effect)</a:t>
            </a:r>
          </a:p>
          <a:p>
            <a:r>
              <a:rPr lang="nl-NL" baseline="0" dirty="0"/>
              <a:t>+ leerdoel is vaak betekenisloos als je de kennis nog niet hebt</a:t>
            </a:r>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41</a:t>
            </a:fld>
            <a:endParaRPr lang="en-GB"/>
          </a:p>
        </p:txBody>
      </p:sp>
    </p:spTree>
    <p:extLst>
      <p:ext uri="{BB962C8B-B14F-4D97-AF65-F5344CB8AC3E}">
        <p14:creationId xmlns:p14="http://schemas.microsoft.com/office/powerpoint/2010/main" val="299798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Werkvormen en keuzes</a:t>
            </a:r>
            <a:r>
              <a:rPr lang="nl-NL" baseline="0" dirty="0"/>
              <a:t> hebben voor- en nadelen: open gesprek hierover</a:t>
            </a:r>
          </a:p>
          <a:p>
            <a:r>
              <a:rPr lang="nl-NL" baseline="0" dirty="0"/>
              <a:t>Geen heilige graal</a:t>
            </a:r>
          </a:p>
          <a:p>
            <a:r>
              <a:rPr lang="nl-NL" baseline="0" dirty="0"/>
              <a:t>Onze tijd is kostbaar, nieuwe methodes moeten niet méér werk opleveren</a:t>
            </a:r>
          </a:p>
          <a:p>
            <a:r>
              <a:rPr lang="nl-NL" baseline="0" dirty="0"/>
              <a:t>Pak pen en papier voor aantekeningen</a:t>
            </a:r>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3</a:t>
            </a:fld>
            <a:endParaRPr lang="en-GB"/>
          </a:p>
        </p:txBody>
      </p:sp>
    </p:spTree>
    <p:extLst>
      <p:ext uri="{BB962C8B-B14F-4D97-AF65-F5344CB8AC3E}">
        <p14:creationId xmlns:p14="http://schemas.microsoft.com/office/powerpoint/2010/main" val="734137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43400"/>
            <a:ext cx="5486400" cy="4114800"/>
          </a:xfrm>
          <a:prstGeom prst="rect">
            <a:avLst/>
          </a:prstGeom>
        </p:spPr>
        <p:txBody>
          <a:bodyPr/>
          <a:lstStyle/>
          <a:p>
            <a:r>
              <a:rPr lang="nl-NL" dirty="0"/>
              <a:t>Inkorten</a:t>
            </a:r>
            <a:r>
              <a:rPr lang="nl-NL" baseline="0" dirty="0"/>
              <a:t> leerdoelen, </a:t>
            </a:r>
          </a:p>
          <a:p>
            <a:r>
              <a:rPr lang="nl-NL" baseline="0" dirty="0"/>
              <a:t>Visueel meteen gekoppeld aan inhoud, motiveert om iets te doen.</a:t>
            </a:r>
          </a:p>
          <a:p>
            <a:r>
              <a:rPr lang="nl-NL" baseline="0" dirty="0"/>
              <a:t>Leerlingen willen graag eerst leren / lezen (kost erg veel tijd). Ik: nee test eerst wat je nog weet + testeffect, het maken van de toets zelf zorgt al dat je leert</a:t>
            </a:r>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43</a:t>
            </a:fld>
            <a:endParaRPr lang="en-GB"/>
          </a:p>
        </p:txBody>
      </p:sp>
    </p:spTree>
    <p:extLst>
      <p:ext uri="{BB962C8B-B14F-4D97-AF65-F5344CB8AC3E}">
        <p14:creationId xmlns:p14="http://schemas.microsoft.com/office/powerpoint/2010/main" val="1099816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49</a:t>
            </a:fld>
            <a:endParaRPr lang="en-GB"/>
          </a:p>
        </p:txBody>
      </p:sp>
    </p:spTree>
    <p:extLst>
      <p:ext uri="{BB962C8B-B14F-4D97-AF65-F5344CB8AC3E}">
        <p14:creationId xmlns:p14="http://schemas.microsoft.com/office/powerpoint/2010/main" val="975128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43400"/>
            <a:ext cx="5486400" cy="4114800"/>
          </a:xfrm>
          <a:prstGeom prst="rect">
            <a:avLst/>
          </a:prstGeom>
        </p:spPr>
        <p:txBody>
          <a:bodyPr/>
          <a:lstStyle/>
          <a:p>
            <a:r>
              <a:rPr lang="nl-NL" sz="1200" kern="1200" dirty="0">
                <a:solidFill>
                  <a:schemeClr val="tx1"/>
                </a:solidFill>
                <a:effectLst/>
                <a:latin typeface="+mn-lt"/>
                <a:ea typeface="+mn-ea"/>
                <a:cs typeface="+mn-cs"/>
              </a:rPr>
              <a:t>Vermeld bron: Martijn </a:t>
            </a:r>
            <a:r>
              <a:rPr lang="nl-NL" sz="1200" kern="1200" dirty="0" err="1">
                <a:solidFill>
                  <a:schemeClr val="tx1"/>
                </a:solidFill>
                <a:effectLst/>
                <a:latin typeface="+mn-lt"/>
                <a:ea typeface="+mn-ea"/>
                <a:cs typeface="+mn-cs"/>
              </a:rPr>
              <a:t>Leensen</a:t>
            </a:r>
            <a:r>
              <a:rPr lang="nl-NL" sz="1200" kern="1200" dirty="0">
                <a:solidFill>
                  <a:schemeClr val="tx1"/>
                </a:solidFill>
                <a:effectLst/>
                <a:latin typeface="+mn-lt"/>
                <a:ea typeface="+mn-ea"/>
                <a:cs typeface="+mn-cs"/>
              </a:rPr>
              <a:t> (Ds. Pierson College, Den Bosch)</a:t>
            </a:r>
          </a:p>
          <a:p>
            <a:r>
              <a:rPr lang="nl-NL" sz="1200" kern="1200" dirty="0">
                <a:solidFill>
                  <a:schemeClr val="tx1"/>
                </a:solidFill>
                <a:effectLst/>
                <a:latin typeface="+mn-lt"/>
                <a:ea typeface="+mn-ea"/>
                <a:cs typeface="+mn-cs"/>
              </a:rPr>
              <a:t>Het kost dus energie, moeite en tijd!</a:t>
            </a:r>
          </a:p>
          <a:p>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50</a:t>
            </a:fld>
            <a:endParaRPr lang="en-GB"/>
          </a:p>
        </p:txBody>
      </p:sp>
    </p:spTree>
    <p:extLst>
      <p:ext uri="{BB962C8B-B14F-4D97-AF65-F5344CB8AC3E}">
        <p14:creationId xmlns:p14="http://schemas.microsoft.com/office/powerpoint/2010/main" val="3857652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43400"/>
            <a:ext cx="5486400" cy="4114800"/>
          </a:xfrm>
          <a:prstGeom prst="rect">
            <a:avLst/>
          </a:prstGeom>
        </p:spPr>
        <p:txBody>
          <a:bodyPr/>
          <a:lstStyle/>
          <a:p>
            <a:r>
              <a:rPr lang="nl-NL" dirty="0"/>
              <a:t>Dit is regelmatig hoe leerlingen reageren als je ze vraagt om te doen wat nodig</a:t>
            </a:r>
            <a:r>
              <a:rPr lang="nl-NL" baseline="0" dirty="0"/>
              <a:t> is om te leren.</a:t>
            </a:r>
          </a:p>
          <a:p>
            <a:r>
              <a:rPr lang="nl-NL" sz="1200" kern="1200" dirty="0">
                <a:solidFill>
                  <a:schemeClr val="tx1"/>
                </a:solidFill>
                <a:effectLst/>
                <a:latin typeface="+mn-lt"/>
                <a:ea typeface="+mn-ea"/>
                <a:cs typeface="+mn-cs"/>
              </a:rPr>
              <a:t>Verleid ze tot het doen van moeite, dit kan verschillen per klas, naast</a:t>
            </a:r>
            <a:r>
              <a:rPr lang="nl-NL" sz="1200" kern="1200" baseline="0" dirty="0">
                <a:solidFill>
                  <a:schemeClr val="tx1"/>
                </a:solidFill>
                <a:effectLst/>
                <a:latin typeface="+mn-lt"/>
                <a:ea typeface="+mn-ea"/>
                <a:cs typeface="+mn-cs"/>
              </a:rPr>
              <a:t> succeservaringen: laat ze </a:t>
            </a:r>
            <a:r>
              <a:rPr lang="nl-NL" sz="1200" kern="1200" dirty="0">
                <a:solidFill>
                  <a:schemeClr val="tx1"/>
                </a:solidFill>
                <a:effectLst/>
                <a:latin typeface="+mn-lt"/>
                <a:ea typeface="+mn-ea"/>
                <a:cs typeface="+mn-cs"/>
              </a:rPr>
              <a:t>ervaren dat het noodzakelijk is, confronteer ze met vooruitgang die nog nodig is. Pas op met hele grote veranderingen, er is een risico dat je ze helemaal verliest.</a:t>
            </a:r>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51</a:t>
            </a:fld>
            <a:endParaRPr lang="en-GB"/>
          </a:p>
        </p:txBody>
      </p:sp>
    </p:spTree>
    <p:extLst>
      <p:ext uri="{BB962C8B-B14F-4D97-AF65-F5344CB8AC3E}">
        <p14:creationId xmlns:p14="http://schemas.microsoft.com/office/powerpoint/2010/main" val="4167669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43400"/>
            <a:ext cx="5486400" cy="4114800"/>
          </a:xfrm>
          <a:prstGeom prst="rect">
            <a:avLst/>
          </a:prstGeom>
        </p:spPr>
        <p:txBody>
          <a:bodyPr/>
          <a:lstStyle/>
          <a:p>
            <a:r>
              <a:rPr lang="nl-NL" sz="1200" kern="1200" dirty="0">
                <a:solidFill>
                  <a:schemeClr val="tx1"/>
                </a:solidFill>
                <a:effectLst/>
                <a:latin typeface="+mn-lt"/>
                <a:ea typeface="+mn-ea"/>
                <a:cs typeface="+mn-cs"/>
              </a:rPr>
              <a:t>Nog wat tips: Begin klein,</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kies een ding uit, probeer het, helpt het jou en je leerlingen vooruit? Bouw</a:t>
            </a:r>
            <a:r>
              <a:rPr lang="nl-NL" sz="1200" kern="1200" baseline="0" dirty="0">
                <a:solidFill>
                  <a:schemeClr val="tx1"/>
                </a:solidFill>
                <a:effectLst/>
                <a:latin typeface="+mn-lt"/>
                <a:ea typeface="+mn-ea"/>
                <a:cs typeface="+mn-cs"/>
              </a:rPr>
              <a:t> verder op succeservaringen.</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52</a:t>
            </a:fld>
            <a:endParaRPr lang="en-GB"/>
          </a:p>
        </p:txBody>
      </p:sp>
    </p:spTree>
    <p:extLst>
      <p:ext uri="{BB962C8B-B14F-4D97-AF65-F5344CB8AC3E}">
        <p14:creationId xmlns:p14="http://schemas.microsoft.com/office/powerpoint/2010/main" val="1694614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53</a:t>
            </a:fld>
            <a:endParaRPr lang="en-GB"/>
          </a:p>
        </p:txBody>
      </p:sp>
    </p:spTree>
    <p:extLst>
      <p:ext uri="{BB962C8B-B14F-4D97-AF65-F5344CB8AC3E}">
        <p14:creationId xmlns:p14="http://schemas.microsoft.com/office/powerpoint/2010/main" val="230838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Ik geef in regio zuid les</a:t>
            </a:r>
          </a:p>
          <a:p>
            <a:r>
              <a:rPr lang="nl-NL" sz="1200" kern="1200" dirty="0">
                <a:solidFill>
                  <a:schemeClr val="tx1"/>
                </a:solidFill>
                <a:effectLst/>
                <a:latin typeface="+mn-lt"/>
                <a:ea typeface="+mn-ea"/>
                <a:cs typeface="+mn-cs"/>
              </a:rPr>
              <a:t>Midden</a:t>
            </a:r>
          </a:p>
          <a:p>
            <a:r>
              <a:rPr lang="nl-NL" sz="1200" kern="1200" dirty="0">
                <a:solidFill>
                  <a:schemeClr val="tx1"/>
                </a:solidFill>
                <a:effectLst/>
                <a:latin typeface="+mn-lt"/>
                <a:ea typeface="+mn-ea"/>
                <a:cs typeface="+mn-cs"/>
              </a:rPr>
              <a:t>noord</a:t>
            </a:r>
          </a:p>
          <a:p>
            <a:r>
              <a:rPr lang="nl-NL" sz="1200" kern="1200" dirty="0">
                <a:solidFill>
                  <a:schemeClr val="tx1"/>
                </a:solidFill>
                <a:effectLst/>
                <a:latin typeface="+mn-lt"/>
                <a:ea typeface="+mn-ea"/>
                <a:cs typeface="+mn-cs"/>
              </a:rPr>
              <a:t>Ik geef alleen op vmbo les</a:t>
            </a:r>
          </a:p>
          <a:p>
            <a:r>
              <a:rPr lang="nl-NL" sz="1200" kern="1200" dirty="0">
                <a:solidFill>
                  <a:schemeClr val="tx1"/>
                </a:solidFill>
                <a:effectLst/>
                <a:latin typeface="+mn-lt"/>
                <a:ea typeface="+mn-ea"/>
                <a:cs typeface="+mn-cs"/>
              </a:rPr>
              <a:t>Ik ben vander dan 5 keer op </a:t>
            </a:r>
            <a:r>
              <a:rPr lang="nl-NL" sz="1200" kern="1200" dirty="0" err="1">
                <a:solidFill>
                  <a:schemeClr val="tx1"/>
                </a:solidFill>
                <a:effectLst/>
                <a:latin typeface="+mn-lt"/>
                <a:ea typeface="+mn-ea"/>
                <a:cs typeface="+mn-cs"/>
              </a:rPr>
              <a:t>nibi</a:t>
            </a:r>
            <a:r>
              <a:rPr lang="nl-NL" sz="1200" kern="1200" dirty="0">
                <a:solidFill>
                  <a:schemeClr val="tx1"/>
                </a:solidFill>
                <a:effectLst/>
                <a:latin typeface="+mn-lt"/>
                <a:ea typeface="+mn-ea"/>
                <a:cs typeface="+mn-cs"/>
              </a:rPr>
              <a:t> geweest</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Ik weet wat formatief handelen inhoud</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Ik handel regelmatig formatief in mijn lessen</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Ik gebruik de informatie die ik ophaal voor een geïnformeerde vervolgstap</a:t>
            </a:r>
            <a:endParaRPr lang="en-GB" sz="1200" kern="1200" dirty="0">
              <a:solidFill>
                <a:schemeClr val="tx1"/>
              </a:solidFill>
              <a:effectLst/>
              <a:latin typeface="+mn-lt"/>
              <a:ea typeface="+mn-ea"/>
              <a:cs typeface="+mn-cs"/>
            </a:endParaRPr>
          </a:p>
          <a:p>
            <a:endParaRPr lang="en-GB"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4</a:t>
            </a:fld>
            <a:endParaRPr lang="en-GB"/>
          </a:p>
        </p:txBody>
      </p:sp>
    </p:spTree>
    <p:extLst>
      <p:ext uri="{BB962C8B-B14F-4D97-AF65-F5344CB8AC3E}">
        <p14:creationId xmlns:p14="http://schemas.microsoft.com/office/powerpoint/2010/main" val="3346393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5</a:t>
            </a:fld>
            <a:endParaRPr lang="en-GB"/>
          </a:p>
        </p:txBody>
      </p:sp>
    </p:spTree>
    <p:extLst>
      <p:ext uri="{BB962C8B-B14F-4D97-AF65-F5344CB8AC3E}">
        <p14:creationId xmlns:p14="http://schemas.microsoft.com/office/powerpoint/2010/main" val="1156283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Fijne is: ze zijn ook los</a:t>
            </a:r>
            <a:r>
              <a:rPr lang="nl-NL" baseline="0" dirty="0"/>
              <a:t> van elkaar nuttig om te doen.</a:t>
            </a:r>
          </a:p>
          <a:p>
            <a:r>
              <a:rPr lang="nl-NL" baseline="0" dirty="0"/>
              <a:t>Vandaag: zichtbaar maken en hoe weet een leerling of jijzelf dan welke activiteit de beste is</a:t>
            </a:r>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t>6</a:t>
            </a:fld>
            <a:endParaRPr lang="en-GB"/>
          </a:p>
        </p:txBody>
      </p:sp>
    </p:spTree>
    <p:extLst>
      <p:ext uri="{BB962C8B-B14F-4D97-AF65-F5344CB8AC3E}">
        <p14:creationId xmlns:p14="http://schemas.microsoft.com/office/powerpoint/2010/main" val="40531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32253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90038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76441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43400"/>
            <a:ext cx="5486400" cy="4114800"/>
          </a:xfrm>
          <a:prstGeom prst="rect">
            <a:avLst/>
          </a:prstGeom>
        </p:spPr>
        <p:txBody>
          <a:bodyPr/>
          <a:lstStyle/>
          <a:p>
            <a:r>
              <a:rPr lang="en-GB" dirty="0" err="1"/>
              <a:t>Uitleg</a:t>
            </a:r>
            <a:endParaRPr lang="en-GB" dirty="0"/>
          </a:p>
          <a:p>
            <a:endParaRPr lang="en-GB" dirty="0"/>
          </a:p>
          <a:p>
            <a:r>
              <a:rPr lang="en-GB" dirty="0" err="1"/>
              <a:t>Wij</a:t>
            </a:r>
            <a:r>
              <a:rPr lang="en-GB" dirty="0"/>
              <a:t> </a:t>
            </a:r>
            <a:r>
              <a:rPr lang="en-GB" dirty="0" err="1"/>
              <a:t>focussen</a:t>
            </a:r>
            <a:r>
              <a:rPr lang="en-GB" dirty="0"/>
              <a:t> </a:t>
            </a:r>
            <a:r>
              <a:rPr lang="en-GB" dirty="0" err="1"/>
              <a:t>vandaag</a:t>
            </a:r>
            <a:r>
              <a:rPr lang="en-GB" dirty="0"/>
              <a:t> op: </a:t>
            </a:r>
            <a:r>
              <a:rPr lang="en-GB" dirty="0" err="1"/>
              <a:t>een</a:t>
            </a:r>
            <a:r>
              <a:rPr lang="en-GB" dirty="0"/>
              <a:t> concrete tool: DV</a:t>
            </a:r>
          </a:p>
          <a:p>
            <a:r>
              <a:rPr lang="en-GB" dirty="0" err="1"/>
              <a:t>Heldere</a:t>
            </a:r>
            <a:r>
              <a:rPr lang="en-GB" baseline="0" dirty="0"/>
              <a:t> </a:t>
            </a:r>
            <a:r>
              <a:rPr lang="en-GB" baseline="0" dirty="0" err="1"/>
              <a:t>vervolgstap</a:t>
            </a:r>
            <a:r>
              <a:rPr lang="en-GB" baseline="0" dirty="0"/>
              <a:t> op </a:t>
            </a:r>
            <a:r>
              <a:rPr lang="en-GB" baseline="0" dirty="0" err="1"/>
              <a:t>verder</a:t>
            </a:r>
            <a:r>
              <a:rPr lang="en-GB" baseline="0" dirty="0"/>
              <a:t> </a:t>
            </a:r>
            <a:r>
              <a:rPr lang="en-GB" baseline="0" dirty="0" err="1"/>
              <a:t>te</a:t>
            </a:r>
            <a:r>
              <a:rPr lang="en-GB" baseline="0" dirty="0"/>
              <a:t> </a:t>
            </a:r>
            <a:r>
              <a:rPr lang="en-GB" baseline="0" dirty="0" err="1"/>
              <a:t>komen</a:t>
            </a:r>
            <a:endParaRPr lang="en-GB" dirty="0"/>
          </a:p>
        </p:txBody>
      </p:sp>
      <p:sp>
        <p:nvSpPr>
          <p:cNvPr id="4" name="Tijdelijke aanduiding voor dianummer 3"/>
          <p:cNvSpPr>
            <a:spLocks noGrp="1"/>
          </p:cNvSpPr>
          <p:nvPr>
            <p:ph type="sldNum" sz="quarter" idx="10"/>
          </p:nvPr>
        </p:nvSpPr>
        <p:spPr/>
        <p:txBody>
          <a:bodyPr/>
          <a:lstStyle/>
          <a:p>
            <a:fld id="{F0A97E41-820C-4DCA-AAD9-8AC698DC185A}"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01580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8" y="1380083"/>
            <a:ext cx="6430967" cy="2616199"/>
          </a:xfrm>
        </p:spPr>
        <p:txBody>
          <a:bodyPr anchor="b">
            <a:normAutofit/>
          </a:bodyPr>
          <a:lstStyle>
            <a:lvl1pPr algn="r">
              <a:defRPr sz="6000">
                <a:effectLst/>
              </a:defRPr>
            </a:lvl1pPr>
          </a:lstStyle>
          <a:p>
            <a:r>
              <a:rPr lang="nl-NL"/>
              <a:t>Klik om de stijl te bewerken</a:t>
            </a:r>
            <a:endParaRPr lang="en-US" dirty="0"/>
          </a:p>
        </p:txBody>
      </p:sp>
      <p:sp>
        <p:nvSpPr>
          <p:cNvPr id="3" name="Subtitle 2"/>
          <p:cNvSpPr>
            <a:spLocks noGrp="1"/>
          </p:cNvSpPr>
          <p:nvPr>
            <p:ph type="subTitle" idx="1"/>
          </p:nvPr>
        </p:nvSpPr>
        <p:spPr>
          <a:xfrm>
            <a:off x="3386535" y="3996267"/>
            <a:ext cx="5240734"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a:xfrm>
            <a:off x="3999311" y="5883290"/>
            <a:ext cx="3243033"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82164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41" y="4732865"/>
            <a:ext cx="7514033" cy="566738"/>
          </a:xfrm>
        </p:spPr>
        <p:txBody>
          <a:bodyPr anchor="b">
            <a:normAutofit/>
          </a:bodyPr>
          <a:lstStyle>
            <a:lvl1pPr algn="ctr">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3241" y="5299603"/>
            <a:ext cx="7514033"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1441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42" y="685800"/>
            <a:ext cx="7514033" cy="3048000"/>
          </a:xfrm>
        </p:spPr>
        <p:txBody>
          <a:bodyPr anchor="ctr">
            <a:normAutofit/>
          </a:bodyPr>
          <a:lstStyle>
            <a:lvl1pPr algn="ctr">
              <a:defRPr sz="3200" b="0" cap="none"/>
            </a:lvl1pPr>
          </a:lstStyle>
          <a:p>
            <a:r>
              <a:rPr lang="nl-NL"/>
              <a:t>Klik om de stijl te bewerken</a:t>
            </a:r>
            <a:endParaRPr lang="en-US" dirty="0"/>
          </a:p>
        </p:txBody>
      </p:sp>
      <p:sp>
        <p:nvSpPr>
          <p:cNvPr id="3" name="Text Placeholder 2"/>
          <p:cNvSpPr>
            <a:spLocks noGrp="1"/>
          </p:cNvSpPr>
          <p:nvPr>
            <p:ph type="body" idx="1"/>
          </p:nvPr>
        </p:nvSpPr>
        <p:spPr>
          <a:xfrm>
            <a:off x="1113241" y="4343400"/>
            <a:ext cx="7514035"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80624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1656161" y="685801"/>
            <a:ext cx="6742509" cy="2743199"/>
          </a:xfrm>
        </p:spPr>
        <p:txBody>
          <a:bodyPr anchor="ctr">
            <a:normAutofit/>
          </a:bodyPr>
          <a:lstStyle>
            <a:lvl1pPr algn="ctr">
              <a:defRPr sz="3200" b="0" cap="none">
                <a:solidFill>
                  <a:schemeClr val="tx1"/>
                </a:solidFill>
              </a:defRPr>
            </a:lvl1pPr>
          </a:lstStyle>
          <a:p>
            <a:r>
              <a:rPr lang="nl-NL"/>
              <a:t>Klik om de stijl te bewerken</a:t>
            </a:r>
            <a:endParaRPr lang="en-US" dirty="0"/>
          </a:p>
        </p:txBody>
      </p:sp>
      <p:sp>
        <p:nvSpPr>
          <p:cNvPr id="10" name="Text Placeholder 9"/>
          <p:cNvSpPr>
            <a:spLocks noGrp="1"/>
          </p:cNvSpPr>
          <p:nvPr>
            <p:ph type="body" sz="quarter" idx="13"/>
          </p:nvPr>
        </p:nvSpPr>
        <p:spPr>
          <a:xfrm>
            <a:off x="1827615" y="3428999"/>
            <a:ext cx="6399611"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1113241" y="4343400"/>
            <a:ext cx="751403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341006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3200" b="0" cap="none"/>
            </a:lvl1pPr>
          </a:lstStyle>
          <a:p>
            <a:r>
              <a:rPr lang="nl-NL"/>
              <a:t>Klik om de stijl te bewerken</a:t>
            </a:r>
            <a:endParaRPr lang="en-US" dirty="0"/>
          </a:p>
        </p:txBody>
      </p:sp>
      <p:sp>
        <p:nvSpPr>
          <p:cNvPr id="3" name="Text Placeholder 2"/>
          <p:cNvSpPr>
            <a:spLocks noGrp="1"/>
          </p:cNvSpPr>
          <p:nvPr>
            <p:ph type="body" idx="1"/>
          </p:nvPr>
        </p:nvSpPr>
        <p:spPr>
          <a:xfrm>
            <a:off x="1113241" y="4777381"/>
            <a:ext cx="7514033"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81060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1656161" y="685801"/>
            <a:ext cx="6742509" cy="2743199"/>
          </a:xfrm>
        </p:spPr>
        <p:txBody>
          <a:bodyPr anchor="ctr">
            <a:normAutofit/>
          </a:bodyPr>
          <a:lstStyle>
            <a:lvl1pPr algn="ctr">
              <a:defRPr sz="3200" b="0" cap="none">
                <a:solidFill>
                  <a:schemeClr val="tx1"/>
                </a:solidFill>
              </a:defRPr>
            </a:lvl1pPr>
          </a:lstStyle>
          <a:p>
            <a:r>
              <a:rPr lang="nl-NL"/>
              <a:t>Klik om de stijl te bewerken</a:t>
            </a:r>
            <a:endParaRPr lang="en-US" dirty="0"/>
          </a:p>
        </p:txBody>
      </p:sp>
      <p:sp>
        <p:nvSpPr>
          <p:cNvPr id="10" name="Text Placeholder 9"/>
          <p:cNvSpPr>
            <a:spLocks noGrp="1"/>
          </p:cNvSpPr>
          <p:nvPr>
            <p:ph type="body" sz="quarter" idx="13"/>
          </p:nvPr>
        </p:nvSpPr>
        <p:spPr>
          <a:xfrm>
            <a:off x="1113242" y="3886200"/>
            <a:ext cx="7514033"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nl-NL"/>
              <a:t>Klik om de modelstijlen te bewerken</a:t>
            </a:r>
          </a:p>
        </p:txBody>
      </p:sp>
      <p:sp>
        <p:nvSpPr>
          <p:cNvPr id="3" name="Text Placeholder 2"/>
          <p:cNvSpPr>
            <a:spLocks noGrp="1"/>
          </p:cNvSpPr>
          <p:nvPr>
            <p:ph type="body" idx="1"/>
          </p:nvPr>
        </p:nvSpPr>
        <p:spPr>
          <a:xfrm>
            <a:off x="1113241" y="4775200"/>
            <a:ext cx="7514033"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429220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7"/>
            <a:ext cx="7514034" cy="2727325"/>
          </a:xfrm>
        </p:spPr>
        <p:txBody>
          <a:bodyPr vert="horz" lIns="91440" tIns="45720" rIns="91440" bIns="45720" rtlCol="0" anchor="ctr">
            <a:normAutofit/>
          </a:bodyPr>
          <a:lstStyle>
            <a:lvl1pPr>
              <a:defRPr lang="en-US" b="0" dirty="0"/>
            </a:lvl1pPr>
          </a:lstStyle>
          <a:p>
            <a:pPr marL="0" lvl="0"/>
            <a:r>
              <a:rPr lang="nl-NL"/>
              <a:t>Klik om de stijl te bewerken</a:t>
            </a:r>
            <a:endParaRPr lang="en-US" dirty="0"/>
          </a:p>
        </p:txBody>
      </p:sp>
      <p:sp>
        <p:nvSpPr>
          <p:cNvPr id="10" name="Text Placeholder 9"/>
          <p:cNvSpPr>
            <a:spLocks noGrp="1"/>
          </p:cNvSpPr>
          <p:nvPr>
            <p:ph type="body" sz="quarter" idx="13"/>
          </p:nvPr>
        </p:nvSpPr>
        <p:spPr>
          <a:xfrm>
            <a:off x="1113241" y="3505200"/>
            <a:ext cx="7514035"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nl-NL"/>
              <a:t>Klik om de modelstijlen te bewerken</a:t>
            </a:r>
          </a:p>
        </p:txBody>
      </p:sp>
      <p:sp>
        <p:nvSpPr>
          <p:cNvPr id="3" name="Text Placeholder 2"/>
          <p:cNvSpPr>
            <a:spLocks noGrp="1"/>
          </p:cNvSpPr>
          <p:nvPr>
            <p:ph type="body" idx="1"/>
          </p:nvPr>
        </p:nvSpPr>
        <p:spPr>
          <a:xfrm>
            <a:off x="1113241" y="4343400"/>
            <a:ext cx="7514035"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82318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141252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9" y="685800"/>
            <a:ext cx="1327777" cy="51054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1113241" y="685800"/>
            <a:ext cx="6014807" cy="5105400"/>
          </a:xfrm>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01129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6000">
                <a:effectLst/>
              </a:defRPr>
            </a:lvl1pPr>
          </a:lstStyle>
          <a:p>
            <a:r>
              <a:rPr lang="nl-NL"/>
              <a:t>Klik om de stijl te bewerken</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a:xfrm>
            <a:off x="3999309" y="5883276"/>
            <a:ext cx="3243033"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940573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nchor="ct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213893" y="5867132"/>
            <a:ext cx="413375" cy="365125"/>
          </a:xfrm>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98377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nchor="ct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213900" y="5867146"/>
            <a:ext cx="413375" cy="365125"/>
          </a:xfrm>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91381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64336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nl-NL"/>
              <a:t>Klik om de stijl te bewerken</a:t>
            </a:r>
            <a:endParaRPr lang="en-US" dirty="0"/>
          </a:p>
        </p:txBody>
      </p:sp>
      <p:sp>
        <p:nvSpPr>
          <p:cNvPr id="3" name="Content Placeholder 2"/>
          <p:cNvSpPr>
            <a:spLocks noGrp="1"/>
          </p:cNvSpPr>
          <p:nvPr>
            <p:ph sz="half" idx="1"/>
          </p:nvPr>
        </p:nvSpPr>
        <p:spPr>
          <a:xfrm>
            <a:off x="1113235" y="2667000"/>
            <a:ext cx="3671291"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39215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640015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08735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828029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2400" b="0"/>
            </a:lvl1pPr>
          </a:lstStyle>
          <a:p>
            <a:r>
              <a:rPr lang="nl-NL"/>
              <a:t>Klik om de stijl te bewerken</a:t>
            </a:r>
            <a:endParaRPr lang="en-US" dirty="0"/>
          </a:p>
        </p:txBody>
      </p:sp>
      <p:sp>
        <p:nvSpPr>
          <p:cNvPr id="3" name="Content Placeholder 2"/>
          <p:cNvSpPr>
            <a:spLocks noGrp="1"/>
          </p:cNvSpPr>
          <p:nvPr>
            <p:ph idx="1"/>
          </p:nvPr>
        </p:nvSpPr>
        <p:spPr>
          <a:xfrm>
            <a:off x="3946525" y="685800"/>
            <a:ext cx="4680743"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24369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800" b="0"/>
            </a:lvl1pPr>
          </a:lstStyle>
          <a:p>
            <a:r>
              <a:rPr lang="nl-NL"/>
              <a:t>Klik om de stijl te bewerken</a:t>
            </a:r>
            <a:endParaRPr lang="en-US" dirty="0"/>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291924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62179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3200" b="0" cap="none"/>
            </a:lvl1pPr>
          </a:lstStyle>
          <a:p>
            <a:r>
              <a:rPr lang="nl-NL"/>
              <a:t>Klik om de stijl te bewerken</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4724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3200" b="0" cap="none">
                <a:solidFill>
                  <a:schemeClr val="tx1"/>
                </a:solidFill>
              </a:defRPr>
            </a:lvl1pPr>
          </a:lstStyle>
          <a:p>
            <a:r>
              <a:rPr lang="nl-NL"/>
              <a:t>Klik om de stijl te bewerken</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6923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929211" y="2666999"/>
            <a:ext cx="6698060" cy="2110382"/>
          </a:xfrm>
        </p:spPr>
        <p:txBody>
          <a:bodyPr anchor="b"/>
          <a:lstStyle>
            <a:lvl1pPr algn="r">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006922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3200" b="0" cap="none"/>
            </a:lvl1pPr>
          </a:lstStyle>
          <a:p>
            <a:r>
              <a:rPr lang="nl-NL"/>
              <a:t>Klik om de stijl te bewerken</a:t>
            </a:r>
            <a:endParaRPr lang="en-US" dirty="0"/>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77242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3200" b="0" cap="none">
                <a:solidFill>
                  <a:schemeClr val="tx1"/>
                </a:solidFill>
              </a:defRPr>
            </a:lvl1pPr>
          </a:lstStyle>
          <a:p>
            <a:r>
              <a:rPr lang="nl-NL"/>
              <a:t>Klik om de stijl te bewerken</a:t>
            </a:r>
            <a:endParaRPr lang="en-US" dirty="0"/>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nl-NL"/>
              <a:t>Klik om de modelstijlen te bewerken</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198525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nl-NL"/>
              <a:t>Klik om de stijl te bewerken</a:t>
            </a:r>
            <a:endParaRPr lang="en-US" dirty="0"/>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nl-NL"/>
              <a:t>Klik om de modelstijlen te bewerken</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41237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051393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903800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685800"/>
            <a:ext cx="7772400" cy="2127250"/>
          </a:xfrm>
        </p:spPr>
        <p:txBody>
          <a:bodyPr/>
          <a:lstStyle>
            <a:lvl1pPr algn="ctr">
              <a:defRPr sz="5800"/>
            </a:lvl1pPr>
          </a:lstStyle>
          <a:p>
            <a:pPr lvl="0"/>
            <a:r>
              <a:rPr lang="nl-NL" noProof="0"/>
              <a:t>Klik om het opmaakprofiel te bewerken</a:t>
            </a:r>
          </a:p>
        </p:txBody>
      </p:sp>
      <p:sp>
        <p:nvSpPr>
          <p:cNvPr id="5123"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pPr lvl="0"/>
            <a:r>
              <a:rPr lang="nl-NL" noProof="0"/>
              <a:t>Klik om het opmaakprofiel van de modelondertitel te bewerken</a:t>
            </a:r>
          </a:p>
        </p:txBody>
      </p:sp>
      <p:sp>
        <p:nvSpPr>
          <p:cNvPr id="5124" name="Rectangle 4"/>
          <p:cNvSpPr>
            <a:spLocks noGrp="1" noChangeArrowheads="1"/>
          </p:cNvSpPr>
          <p:nvPr>
            <p:ph type="dt" sz="half" idx="2"/>
          </p:nvPr>
        </p:nvSpPr>
        <p:spPr/>
        <p:txBody>
          <a:bodyPr/>
          <a:lstStyle>
            <a:lvl1pPr>
              <a:defRPr/>
            </a:lvl1pPr>
          </a:lstStyle>
          <a:p>
            <a:endParaRPr lang="nl-NL">
              <a:solidFill>
                <a:srgbClr val="000000"/>
              </a:solidFill>
            </a:endParaRPr>
          </a:p>
        </p:txBody>
      </p:sp>
      <p:sp>
        <p:nvSpPr>
          <p:cNvPr id="5125" name="Rectangle 5"/>
          <p:cNvSpPr>
            <a:spLocks noGrp="1" noChangeArrowheads="1"/>
          </p:cNvSpPr>
          <p:nvPr>
            <p:ph type="ftr" sz="quarter" idx="3"/>
          </p:nvPr>
        </p:nvSpPr>
        <p:spPr/>
        <p:txBody>
          <a:bodyPr/>
          <a:lstStyle>
            <a:lvl1pPr>
              <a:defRPr/>
            </a:lvl1pPr>
          </a:lstStyle>
          <a:p>
            <a:endParaRPr lang="nl-NL">
              <a:solidFill>
                <a:srgbClr val="000000"/>
              </a:solidFill>
            </a:endParaRPr>
          </a:p>
        </p:txBody>
      </p:sp>
      <p:sp>
        <p:nvSpPr>
          <p:cNvPr id="5126" name="Rectangle 6"/>
          <p:cNvSpPr>
            <a:spLocks noGrp="1" noChangeArrowheads="1"/>
          </p:cNvSpPr>
          <p:nvPr>
            <p:ph type="sldNum" sz="quarter" idx="4"/>
          </p:nvPr>
        </p:nvSpPr>
        <p:spPr/>
        <p:txBody>
          <a:bodyPr/>
          <a:lstStyle>
            <a:lvl1pPr>
              <a:defRPr/>
            </a:lvl1pPr>
          </a:lstStyle>
          <a:p>
            <a:fld id="{4A15CA0B-05EC-47C5-A3A3-0109B38046B4}" type="slidenum">
              <a:rPr lang="nl-NL">
                <a:solidFill>
                  <a:srgbClr val="000000"/>
                </a:solidFill>
              </a:rPr>
              <a:pPr/>
              <a:t>‹nr.›</a:t>
            </a:fld>
            <a:endParaRPr lang="nl-NL">
              <a:solidFill>
                <a:srgbClr val="000000"/>
              </a:solidFill>
            </a:endParaRPr>
          </a:p>
        </p:txBody>
      </p:sp>
      <p:grpSp>
        <p:nvGrpSpPr>
          <p:cNvPr id="5127" name="Group 7"/>
          <p:cNvGrpSpPr>
            <a:grpSpLocks/>
          </p:cNvGrpSpPr>
          <p:nvPr/>
        </p:nvGrpSpPr>
        <p:grpSpPr bwMode="auto">
          <a:xfrm>
            <a:off x="228600" y="2889250"/>
            <a:ext cx="8610600" cy="201613"/>
            <a:chOff x="144" y="1680"/>
            <a:chExt cx="5424" cy="144"/>
          </a:xfrm>
        </p:grpSpPr>
        <p:sp>
          <p:nvSpPr>
            <p:cNvPr id="5128" name="Rectangle 8"/>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NL">
                <a:solidFill>
                  <a:srgbClr val="000000"/>
                </a:solidFill>
              </a:endParaRPr>
            </a:p>
          </p:txBody>
        </p:sp>
        <p:sp>
          <p:nvSpPr>
            <p:cNvPr id="5129" name="Rectangle 9"/>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NL">
                <a:solidFill>
                  <a:srgbClr val="000000"/>
                </a:solidFill>
              </a:endParaRPr>
            </a:p>
          </p:txBody>
        </p:sp>
        <p:sp>
          <p:nvSpPr>
            <p:cNvPr id="5130" name="Rectangle 10"/>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nl-NL">
                <a:solidFill>
                  <a:srgbClr val="000000"/>
                </a:solidFill>
              </a:endParaRPr>
            </a:p>
          </p:txBody>
        </p:sp>
      </p:grpSp>
    </p:spTree>
    <p:extLst>
      <p:ext uri="{BB962C8B-B14F-4D97-AF65-F5344CB8AC3E}">
        <p14:creationId xmlns:p14="http://schemas.microsoft.com/office/powerpoint/2010/main" val="2028704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E272FAF0-3465-4AF4-B26D-A632A0EAAB8A}"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489750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B10B58DE-5FC1-4F08-B011-10C42ECC0428}"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376166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a:defRPr/>
            </a:lvl1pPr>
          </a:lstStyle>
          <a:p>
            <a:endParaRPr lang="nl-NL">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nl-NL">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08018A61-1B8F-4EC6-92F1-C599235C47E7}"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172975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vl1pPr>
          </a:lstStyle>
          <a:p>
            <a:endParaRPr lang="nl-NL">
              <a:solidFill>
                <a:srgbClr val="000000"/>
              </a:solidFill>
            </a:endParaRPr>
          </a:p>
        </p:txBody>
      </p:sp>
      <p:sp>
        <p:nvSpPr>
          <p:cNvPr id="8" name="Tijdelijke aanduiding voor voettekst 7"/>
          <p:cNvSpPr>
            <a:spLocks noGrp="1"/>
          </p:cNvSpPr>
          <p:nvPr>
            <p:ph type="ftr" sz="quarter" idx="11"/>
          </p:nvPr>
        </p:nvSpPr>
        <p:spPr/>
        <p:txBody>
          <a:bodyPr/>
          <a:lstStyle>
            <a:lvl1pPr>
              <a:defRPr/>
            </a:lvl1pPr>
          </a:lstStyle>
          <a:p>
            <a:endParaRPr lang="nl-NL">
              <a:solidFill>
                <a:srgbClr val="000000"/>
              </a:solidFill>
            </a:endParaRPr>
          </a:p>
        </p:txBody>
      </p:sp>
      <p:sp>
        <p:nvSpPr>
          <p:cNvPr id="9" name="Tijdelijke aanduiding voor dianummer 8"/>
          <p:cNvSpPr>
            <a:spLocks noGrp="1"/>
          </p:cNvSpPr>
          <p:nvPr>
            <p:ph type="sldNum" sz="quarter" idx="12"/>
          </p:nvPr>
        </p:nvSpPr>
        <p:spPr/>
        <p:txBody>
          <a:bodyPr/>
          <a:lstStyle>
            <a:lvl1pPr>
              <a:defRPr/>
            </a:lvl1pPr>
          </a:lstStyle>
          <a:p>
            <a:fld id="{122B6588-85FB-4477-B325-E5D284E876F6}"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9563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113241" y="685815"/>
            <a:ext cx="7514035" cy="1752599"/>
          </a:xfrm>
        </p:spPr>
        <p:txBody>
          <a:bodyPr/>
          <a:lstStyle/>
          <a:p>
            <a:r>
              <a:rPr lang="nl-NL"/>
              <a:t>Klik om de stijl te bewerken</a:t>
            </a:r>
            <a:endParaRPr lang="en-US" dirty="0"/>
          </a:p>
        </p:txBody>
      </p:sp>
      <p:sp>
        <p:nvSpPr>
          <p:cNvPr id="3" name="Content Placeholder 2"/>
          <p:cNvSpPr>
            <a:spLocks noGrp="1"/>
          </p:cNvSpPr>
          <p:nvPr>
            <p:ph sz="half" idx="1"/>
          </p:nvPr>
        </p:nvSpPr>
        <p:spPr>
          <a:xfrm>
            <a:off x="1113242" y="2667014"/>
            <a:ext cx="3671291"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555108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a:defRPr/>
            </a:lvl1pPr>
          </a:lstStyle>
          <a:p>
            <a:endParaRPr lang="nl-NL">
              <a:solidFill>
                <a:srgbClr val="000000"/>
              </a:solidFill>
            </a:endParaRPr>
          </a:p>
        </p:txBody>
      </p:sp>
      <p:sp>
        <p:nvSpPr>
          <p:cNvPr id="4" name="Tijdelijke aanduiding voor voettekst 3"/>
          <p:cNvSpPr>
            <a:spLocks noGrp="1"/>
          </p:cNvSpPr>
          <p:nvPr>
            <p:ph type="ftr" sz="quarter" idx="11"/>
          </p:nvPr>
        </p:nvSpPr>
        <p:spPr/>
        <p:txBody>
          <a:bodyPr/>
          <a:lstStyle>
            <a:lvl1pPr>
              <a:defRPr/>
            </a:lvl1pPr>
          </a:lstStyle>
          <a:p>
            <a:endParaRPr lang="nl-NL">
              <a:solidFill>
                <a:srgbClr val="000000"/>
              </a:solidFill>
            </a:endParaRPr>
          </a:p>
        </p:txBody>
      </p:sp>
      <p:sp>
        <p:nvSpPr>
          <p:cNvPr id="5" name="Tijdelijke aanduiding voor dianummer 4"/>
          <p:cNvSpPr>
            <a:spLocks noGrp="1"/>
          </p:cNvSpPr>
          <p:nvPr>
            <p:ph type="sldNum" sz="quarter" idx="12"/>
          </p:nvPr>
        </p:nvSpPr>
        <p:spPr/>
        <p:txBody>
          <a:bodyPr/>
          <a:lstStyle>
            <a:lvl1pPr>
              <a:defRPr/>
            </a:lvl1pPr>
          </a:lstStyle>
          <a:p>
            <a:fld id="{C329A19F-660D-48D3-AAD2-605AE345E10C}"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2399419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nl-NL">
              <a:solidFill>
                <a:srgbClr val="000000"/>
              </a:solidFill>
            </a:endParaRPr>
          </a:p>
        </p:txBody>
      </p:sp>
      <p:sp>
        <p:nvSpPr>
          <p:cNvPr id="3" name="Tijdelijke aanduiding voor voettekst 2"/>
          <p:cNvSpPr>
            <a:spLocks noGrp="1"/>
          </p:cNvSpPr>
          <p:nvPr>
            <p:ph type="ftr" sz="quarter" idx="11"/>
          </p:nvPr>
        </p:nvSpPr>
        <p:spPr/>
        <p:txBody>
          <a:bodyPr/>
          <a:lstStyle>
            <a:lvl1pPr>
              <a:defRPr/>
            </a:lvl1pPr>
          </a:lstStyle>
          <a:p>
            <a:endParaRPr lang="nl-NL">
              <a:solidFill>
                <a:srgbClr val="000000"/>
              </a:solidFill>
            </a:endParaRPr>
          </a:p>
        </p:txBody>
      </p:sp>
      <p:sp>
        <p:nvSpPr>
          <p:cNvPr id="4" name="Tijdelijke aanduiding voor dianummer 3"/>
          <p:cNvSpPr>
            <a:spLocks noGrp="1"/>
          </p:cNvSpPr>
          <p:nvPr>
            <p:ph type="sldNum" sz="quarter" idx="12"/>
          </p:nvPr>
        </p:nvSpPr>
        <p:spPr/>
        <p:txBody>
          <a:bodyPr/>
          <a:lstStyle>
            <a:lvl1pPr>
              <a:defRPr/>
            </a:lvl1pPr>
          </a:lstStyle>
          <a:p>
            <a:fld id="{B51D94A6-41FE-460F-BD73-982E6901A5F1}"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691130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nl-NL">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nl-NL">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AADDF171-046E-44AB-AA3C-93C9A2E4DE9E}"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324312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nl-NL">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nl-NL">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C89DB19E-4DA3-4E97-A379-7807247A863A}"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1486205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50C67133-779C-4907-ADCD-5F747E9AE7D7}"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1211781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7813"/>
            <a:ext cx="2057400" cy="5853112"/>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7813"/>
            <a:ext cx="6019800" cy="5853112"/>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NL">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44B591F5-FCE0-4BCB-A635-7D2F1BBA9FE0}" type="slidenum">
              <a:rPr lang="nl-NL">
                <a:solidFill>
                  <a:srgbClr val="000000"/>
                </a:solidFill>
              </a:rPr>
              <a:pPr/>
              <a:t>‹nr.›</a:t>
            </a:fld>
            <a:endParaRPr lang="nl-NL">
              <a:solidFill>
                <a:srgbClr val="000000"/>
              </a:solidFill>
            </a:endParaRPr>
          </a:p>
        </p:txBody>
      </p:sp>
    </p:spTree>
    <p:extLst>
      <p:ext uri="{BB962C8B-B14F-4D97-AF65-F5344CB8AC3E}">
        <p14:creationId xmlns:p14="http://schemas.microsoft.com/office/powerpoint/2010/main" val="1792069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8" y="1380083"/>
            <a:ext cx="6430967" cy="2616199"/>
          </a:xfrm>
        </p:spPr>
        <p:txBody>
          <a:bodyPr anchor="b">
            <a:normAutofit/>
          </a:bodyPr>
          <a:lstStyle>
            <a:lvl1pPr algn="r">
              <a:defRPr sz="6000">
                <a:effectLst/>
              </a:defRPr>
            </a:lvl1pPr>
          </a:lstStyle>
          <a:p>
            <a:r>
              <a:rPr lang="nl-NL"/>
              <a:t>Klik om de stijl te bewerken</a:t>
            </a:r>
            <a:endParaRPr lang="en-US" dirty="0"/>
          </a:p>
        </p:txBody>
      </p:sp>
      <p:sp>
        <p:nvSpPr>
          <p:cNvPr id="3" name="Subtitle 2"/>
          <p:cNvSpPr>
            <a:spLocks noGrp="1"/>
          </p:cNvSpPr>
          <p:nvPr>
            <p:ph type="subTitle" idx="1"/>
          </p:nvPr>
        </p:nvSpPr>
        <p:spPr>
          <a:xfrm>
            <a:off x="3386535" y="3996267"/>
            <a:ext cx="5240734"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a:xfrm>
            <a:off x="3999311" y="5883290"/>
            <a:ext cx="3243033"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3276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nchor="ct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213900" y="5867146"/>
            <a:ext cx="413375" cy="365125"/>
          </a:xfrm>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45979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929211" y="2666999"/>
            <a:ext cx="6698060" cy="2110382"/>
          </a:xfrm>
        </p:spPr>
        <p:txBody>
          <a:bodyPr anchor="b"/>
          <a:lstStyle>
            <a:lvl1pPr algn="r">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230952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113241" y="685815"/>
            <a:ext cx="7514035" cy="1752599"/>
          </a:xfrm>
        </p:spPr>
        <p:txBody>
          <a:bodyPr/>
          <a:lstStyle/>
          <a:p>
            <a:r>
              <a:rPr lang="nl-NL"/>
              <a:t>Klik om de stijl te bewerken</a:t>
            </a:r>
            <a:endParaRPr lang="en-US" dirty="0"/>
          </a:p>
        </p:txBody>
      </p:sp>
      <p:sp>
        <p:nvSpPr>
          <p:cNvPr id="3" name="Content Placeholder 2"/>
          <p:cNvSpPr>
            <a:spLocks noGrp="1"/>
          </p:cNvSpPr>
          <p:nvPr>
            <p:ph sz="half" idx="1"/>
          </p:nvPr>
        </p:nvSpPr>
        <p:spPr>
          <a:xfrm>
            <a:off x="1113242" y="2667014"/>
            <a:ext cx="3671291"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01639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160373" y="2667000"/>
            <a:ext cx="3466903"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221362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160373" y="2667000"/>
            <a:ext cx="3466903"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37898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510581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1116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41" y="1600200"/>
            <a:ext cx="2661841" cy="1371600"/>
          </a:xfrm>
        </p:spPr>
        <p:txBody>
          <a:bodyPr anchor="b">
            <a:normAutofit/>
          </a:bodyPr>
          <a:lstStyle>
            <a:lvl1pPr algn="ctr">
              <a:defRPr sz="2400" b="0"/>
            </a:lvl1pPr>
          </a:lstStyle>
          <a:p>
            <a:r>
              <a:rPr lang="nl-NL"/>
              <a:t>Klik om de stijl te bewerken</a:t>
            </a:r>
            <a:endParaRPr lang="en-US" dirty="0"/>
          </a:p>
        </p:txBody>
      </p:sp>
      <p:sp>
        <p:nvSpPr>
          <p:cNvPr id="3" name="Content Placeholder 2"/>
          <p:cNvSpPr>
            <a:spLocks noGrp="1"/>
          </p:cNvSpPr>
          <p:nvPr>
            <p:ph idx="1"/>
          </p:nvPr>
        </p:nvSpPr>
        <p:spPr>
          <a:xfrm>
            <a:off x="3946532" y="685814"/>
            <a:ext cx="4680743"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13241" y="2971800"/>
            <a:ext cx="266184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993909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2050" y="1752599"/>
            <a:ext cx="4069619" cy="1371600"/>
          </a:xfrm>
        </p:spPr>
        <p:txBody>
          <a:bodyPr anchor="b">
            <a:normAutofit/>
          </a:bodyPr>
          <a:lstStyle>
            <a:lvl1pPr algn="ctr">
              <a:defRPr sz="2800" b="0"/>
            </a:lvl1pPr>
          </a:lstStyle>
          <a:p>
            <a:r>
              <a:rPr lang="nl-NL"/>
              <a:t>Klik om de stijl te bewerken</a:t>
            </a:r>
            <a:endParaRPr lang="en-US" dirty="0"/>
          </a:p>
        </p:txBody>
      </p:sp>
      <p:sp>
        <p:nvSpPr>
          <p:cNvPr id="14" name="Picture Placeholder 2"/>
          <p:cNvSpPr>
            <a:spLocks noGrp="1" noChangeAspect="1"/>
          </p:cNvSpPr>
          <p:nvPr>
            <p:ph type="pic" idx="1"/>
          </p:nvPr>
        </p:nvSpPr>
        <p:spPr>
          <a:xfrm>
            <a:off x="5696018"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2050" y="3124199"/>
            <a:ext cx="406961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75334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41" y="4732865"/>
            <a:ext cx="7514033" cy="566738"/>
          </a:xfrm>
        </p:spPr>
        <p:txBody>
          <a:bodyPr anchor="b">
            <a:normAutofit/>
          </a:bodyPr>
          <a:lstStyle>
            <a:lvl1pPr algn="ctr">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3241" y="5299603"/>
            <a:ext cx="7514033"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52913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42" y="685800"/>
            <a:ext cx="7514033" cy="3048000"/>
          </a:xfrm>
        </p:spPr>
        <p:txBody>
          <a:bodyPr anchor="ctr">
            <a:normAutofit/>
          </a:bodyPr>
          <a:lstStyle>
            <a:lvl1pPr algn="ctr">
              <a:defRPr sz="3200" b="0" cap="none"/>
            </a:lvl1pPr>
          </a:lstStyle>
          <a:p>
            <a:r>
              <a:rPr lang="nl-NL"/>
              <a:t>Klik om de stijl te bewerken</a:t>
            </a:r>
            <a:endParaRPr lang="en-US" dirty="0"/>
          </a:p>
        </p:txBody>
      </p:sp>
      <p:sp>
        <p:nvSpPr>
          <p:cNvPr id="3" name="Text Placeholder 2"/>
          <p:cNvSpPr>
            <a:spLocks noGrp="1"/>
          </p:cNvSpPr>
          <p:nvPr>
            <p:ph type="body" idx="1"/>
          </p:nvPr>
        </p:nvSpPr>
        <p:spPr>
          <a:xfrm>
            <a:off x="1113241" y="4343400"/>
            <a:ext cx="7514035"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298335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1656161" y="685801"/>
            <a:ext cx="6742509" cy="2743199"/>
          </a:xfrm>
        </p:spPr>
        <p:txBody>
          <a:bodyPr anchor="ctr">
            <a:normAutofit/>
          </a:bodyPr>
          <a:lstStyle>
            <a:lvl1pPr algn="ctr">
              <a:defRPr sz="3200" b="0" cap="none">
                <a:solidFill>
                  <a:schemeClr val="tx1"/>
                </a:solidFill>
              </a:defRPr>
            </a:lvl1pPr>
          </a:lstStyle>
          <a:p>
            <a:r>
              <a:rPr lang="nl-NL"/>
              <a:t>Klik om de stijl te bewerken</a:t>
            </a:r>
            <a:endParaRPr lang="en-US" dirty="0"/>
          </a:p>
        </p:txBody>
      </p:sp>
      <p:sp>
        <p:nvSpPr>
          <p:cNvPr id="10" name="Text Placeholder 9"/>
          <p:cNvSpPr>
            <a:spLocks noGrp="1"/>
          </p:cNvSpPr>
          <p:nvPr>
            <p:ph type="body" sz="quarter" idx="13"/>
          </p:nvPr>
        </p:nvSpPr>
        <p:spPr>
          <a:xfrm>
            <a:off x="1827615" y="3428999"/>
            <a:ext cx="6399611"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1113241" y="4343400"/>
            <a:ext cx="751403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365941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3200" b="0" cap="none"/>
            </a:lvl1pPr>
          </a:lstStyle>
          <a:p>
            <a:r>
              <a:rPr lang="nl-NL"/>
              <a:t>Klik om de stijl te bewerken</a:t>
            </a:r>
            <a:endParaRPr lang="en-US" dirty="0"/>
          </a:p>
        </p:txBody>
      </p:sp>
      <p:sp>
        <p:nvSpPr>
          <p:cNvPr id="3" name="Text Placeholder 2"/>
          <p:cNvSpPr>
            <a:spLocks noGrp="1"/>
          </p:cNvSpPr>
          <p:nvPr>
            <p:ph type="body" idx="1"/>
          </p:nvPr>
        </p:nvSpPr>
        <p:spPr>
          <a:xfrm>
            <a:off x="1113241" y="4777381"/>
            <a:ext cx="7514033"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853363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1656161" y="685801"/>
            <a:ext cx="6742509" cy="2743199"/>
          </a:xfrm>
        </p:spPr>
        <p:txBody>
          <a:bodyPr anchor="ctr">
            <a:normAutofit/>
          </a:bodyPr>
          <a:lstStyle>
            <a:lvl1pPr algn="ctr">
              <a:defRPr sz="3200" b="0" cap="none">
                <a:solidFill>
                  <a:schemeClr val="tx1"/>
                </a:solidFill>
              </a:defRPr>
            </a:lvl1pPr>
          </a:lstStyle>
          <a:p>
            <a:r>
              <a:rPr lang="nl-NL"/>
              <a:t>Klik om de stijl te bewerken</a:t>
            </a:r>
            <a:endParaRPr lang="en-US" dirty="0"/>
          </a:p>
        </p:txBody>
      </p:sp>
      <p:sp>
        <p:nvSpPr>
          <p:cNvPr id="10" name="Text Placeholder 9"/>
          <p:cNvSpPr>
            <a:spLocks noGrp="1"/>
          </p:cNvSpPr>
          <p:nvPr>
            <p:ph type="body" sz="quarter" idx="13"/>
          </p:nvPr>
        </p:nvSpPr>
        <p:spPr>
          <a:xfrm>
            <a:off x="1113242" y="3886200"/>
            <a:ext cx="7514033"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nl-NL"/>
              <a:t>Klik om de modelstijlen te bewerken</a:t>
            </a:r>
          </a:p>
        </p:txBody>
      </p:sp>
      <p:sp>
        <p:nvSpPr>
          <p:cNvPr id="3" name="Text Placeholder 2"/>
          <p:cNvSpPr>
            <a:spLocks noGrp="1"/>
          </p:cNvSpPr>
          <p:nvPr>
            <p:ph type="body" idx="1"/>
          </p:nvPr>
        </p:nvSpPr>
        <p:spPr>
          <a:xfrm>
            <a:off x="1113241" y="4775200"/>
            <a:ext cx="7514033"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40470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423828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7"/>
            <a:ext cx="7514034" cy="2727325"/>
          </a:xfrm>
        </p:spPr>
        <p:txBody>
          <a:bodyPr vert="horz" lIns="91440" tIns="45720" rIns="91440" bIns="45720" rtlCol="0" anchor="ctr">
            <a:normAutofit/>
          </a:bodyPr>
          <a:lstStyle>
            <a:lvl1pPr>
              <a:defRPr lang="en-US" b="0" dirty="0"/>
            </a:lvl1pPr>
          </a:lstStyle>
          <a:p>
            <a:pPr marL="0" lvl="0"/>
            <a:r>
              <a:rPr lang="nl-NL"/>
              <a:t>Klik om de stijl te bewerken</a:t>
            </a:r>
            <a:endParaRPr lang="en-US" dirty="0"/>
          </a:p>
        </p:txBody>
      </p:sp>
      <p:sp>
        <p:nvSpPr>
          <p:cNvPr id="10" name="Text Placeholder 9"/>
          <p:cNvSpPr>
            <a:spLocks noGrp="1"/>
          </p:cNvSpPr>
          <p:nvPr>
            <p:ph type="body" sz="quarter" idx="13"/>
          </p:nvPr>
        </p:nvSpPr>
        <p:spPr>
          <a:xfrm>
            <a:off x="1113241" y="3505200"/>
            <a:ext cx="7514035"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nl-NL"/>
              <a:t>Klik om de modelstijlen te bewerken</a:t>
            </a:r>
          </a:p>
        </p:txBody>
      </p:sp>
      <p:sp>
        <p:nvSpPr>
          <p:cNvPr id="3" name="Text Placeholder 2"/>
          <p:cNvSpPr>
            <a:spLocks noGrp="1"/>
          </p:cNvSpPr>
          <p:nvPr>
            <p:ph type="body" idx="1"/>
          </p:nvPr>
        </p:nvSpPr>
        <p:spPr>
          <a:xfrm>
            <a:off x="1113241" y="4343400"/>
            <a:ext cx="7514035"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19326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7403706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9" y="685800"/>
            <a:ext cx="1327777" cy="51054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1113241" y="685800"/>
            <a:ext cx="6014807" cy="5105400"/>
          </a:xfrm>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9997012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6000">
                <a:effectLst/>
              </a:defRPr>
            </a:lvl1pPr>
          </a:lstStyle>
          <a:p>
            <a:r>
              <a:rPr lang="nl-NL"/>
              <a:t>Klik om de stijl te bewerken</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a:xfrm>
            <a:off x="3999309" y="5883276"/>
            <a:ext cx="3243033"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562797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nchor="ct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213893" y="5867132"/>
            <a:ext cx="413375" cy="365125"/>
          </a:xfrm>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551194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54112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nl-NL"/>
              <a:t>Klik om de stijl te bewerken</a:t>
            </a:r>
            <a:endParaRPr lang="en-US" dirty="0"/>
          </a:p>
        </p:txBody>
      </p:sp>
      <p:sp>
        <p:nvSpPr>
          <p:cNvPr id="3" name="Content Placeholder 2"/>
          <p:cNvSpPr>
            <a:spLocks noGrp="1"/>
          </p:cNvSpPr>
          <p:nvPr>
            <p:ph sz="half" idx="1"/>
          </p:nvPr>
        </p:nvSpPr>
        <p:spPr>
          <a:xfrm>
            <a:off x="1113235" y="2667000"/>
            <a:ext cx="3671291"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402104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792739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962445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94134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978505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2400" b="0"/>
            </a:lvl1pPr>
          </a:lstStyle>
          <a:p>
            <a:r>
              <a:rPr lang="nl-NL"/>
              <a:t>Klik om de stijl te bewerken</a:t>
            </a:r>
            <a:endParaRPr lang="en-US" dirty="0"/>
          </a:p>
        </p:txBody>
      </p:sp>
      <p:sp>
        <p:nvSpPr>
          <p:cNvPr id="3" name="Content Placeholder 2"/>
          <p:cNvSpPr>
            <a:spLocks noGrp="1"/>
          </p:cNvSpPr>
          <p:nvPr>
            <p:ph idx="1"/>
          </p:nvPr>
        </p:nvSpPr>
        <p:spPr>
          <a:xfrm>
            <a:off x="3946525" y="685800"/>
            <a:ext cx="4680743"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01784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800" b="0"/>
            </a:lvl1pPr>
          </a:lstStyle>
          <a:p>
            <a:r>
              <a:rPr lang="nl-NL"/>
              <a:t>Klik om de stijl te bewerken</a:t>
            </a:r>
            <a:endParaRPr lang="en-US" dirty="0"/>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406944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3082093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3200" b="0" cap="none"/>
            </a:lvl1pPr>
          </a:lstStyle>
          <a:p>
            <a:r>
              <a:rPr lang="nl-NL"/>
              <a:t>Klik om de stijl te bewerken</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0561810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3200" b="0" cap="none">
                <a:solidFill>
                  <a:schemeClr val="tx1"/>
                </a:solidFill>
              </a:defRPr>
            </a:lvl1pPr>
          </a:lstStyle>
          <a:p>
            <a:r>
              <a:rPr lang="nl-NL"/>
              <a:t>Klik om de stijl te bewerken</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82009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3200" b="0" cap="none"/>
            </a:lvl1pPr>
          </a:lstStyle>
          <a:p>
            <a:r>
              <a:rPr lang="nl-NL"/>
              <a:t>Klik om de stijl te bewerken</a:t>
            </a:r>
            <a:endParaRPr lang="en-US" dirty="0"/>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1651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3200" b="0" cap="none">
                <a:solidFill>
                  <a:schemeClr val="tx1"/>
                </a:solidFill>
              </a:defRPr>
            </a:lvl1pPr>
          </a:lstStyle>
          <a:p>
            <a:r>
              <a:rPr lang="nl-NL"/>
              <a:t>Klik om de stijl te bewerken</a:t>
            </a:r>
            <a:endParaRPr lang="en-US" dirty="0"/>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nl-NL"/>
              <a:t>Klik om de modelstijlen te bewerken</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534075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nl-NL"/>
              <a:t>Klik om de stijl te bewerken</a:t>
            </a:r>
            <a:endParaRPr lang="en-US" dirty="0"/>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nl-NL"/>
              <a:t>Klik om de modelstijlen te bewerken</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06434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783951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91238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3241" y="1600200"/>
            <a:ext cx="2661841" cy="1371600"/>
          </a:xfrm>
        </p:spPr>
        <p:txBody>
          <a:bodyPr anchor="b">
            <a:normAutofit/>
          </a:bodyPr>
          <a:lstStyle>
            <a:lvl1pPr algn="ctr">
              <a:defRPr sz="2400" b="0"/>
            </a:lvl1pPr>
          </a:lstStyle>
          <a:p>
            <a:r>
              <a:rPr lang="nl-NL"/>
              <a:t>Klik om de stijl te bewerken</a:t>
            </a:r>
            <a:endParaRPr lang="en-US" dirty="0"/>
          </a:p>
        </p:txBody>
      </p:sp>
      <p:sp>
        <p:nvSpPr>
          <p:cNvPr id="3" name="Content Placeholder 2"/>
          <p:cNvSpPr>
            <a:spLocks noGrp="1"/>
          </p:cNvSpPr>
          <p:nvPr>
            <p:ph idx="1"/>
          </p:nvPr>
        </p:nvSpPr>
        <p:spPr>
          <a:xfrm>
            <a:off x="3946532" y="685814"/>
            <a:ext cx="4680743"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13241" y="2971800"/>
            <a:ext cx="266184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7353908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en-GB"/>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GB"/>
          </a:p>
        </p:txBody>
      </p:sp>
      <p:sp>
        <p:nvSpPr>
          <p:cNvPr id="4" name="Tijdelijke aanduiding voor datum 3"/>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5" name="Tijdelijke aanduiding voor voettekst 4"/>
          <p:cNvSpPr>
            <a:spLocks noGrp="1"/>
          </p:cNvSpPr>
          <p:nvPr>
            <p:ph type="ftr" sz="quarter" idx="11"/>
          </p:nvPr>
        </p:nvSpPr>
        <p:spPr/>
        <p:txBody>
          <a:bodyPr/>
          <a:lstStyle/>
          <a:p>
            <a:endParaRPr lang="en-US" dirty="0">
              <a:solidFill>
                <a:prstClr val="black"/>
              </a:solidFill>
            </a:endParaRPr>
          </a:p>
        </p:txBody>
      </p:sp>
      <p:sp>
        <p:nvSpPr>
          <p:cNvPr id="6" name="Tijdelijke aanduiding voor dianummer 5"/>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0857200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5" name="Tijdelijke aanduiding voor voettekst 4"/>
          <p:cNvSpPr>
            <a:spLocks noGrp="1"/>
          </p:cNvSpPr>
          <p:nvPr>
            <p:ph type="ftr" sz="quarter" idx="11"/>
          </p:nvPr>
        </p:nvSpPr>
        <p:spPr/>
        <p:txBody>
          <a:bodyPr/>
          <a:lstStyle/>
          <a:p>
            <a:endParaRPr lang="en-US" dirty="0">
              <a:solidFill>
                <a:prstClr val="black"/>
              </a:solidFill>
            </a:endParaRPr>
          </a:p>
        </p:txBody>
      </p:sp>
      <p:sp>
        <p:nvSpPr>
          <p:cNvPr id="6" name="Tijdelijke aanduiding voor dianummer 5"/>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6220911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en-GB"/>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5" name="Tijdelijke aanduiding voor voettekst 4"/>
          <p:cNvSpPr>
            <a:spLocks noGrp="1"/>
          </p:cNvSpPr>
          <p:nvPr>
            <p:ph type="ftr" sz="quarter" idx="11"/>
          </p:nvPr>
        </p:nvSpPr>
        <p:spPr/>
        <p:txBody>
          <a:bodyPr/>
          <a:lstStyle/>
          <a:p>
            <a:endParaRPr lang="en-US" dirty="0">
              <a:solidFill>
                <a:prstClr val="black"/>
              </a:solidFill>
            </a:endParaRPr>
          </a:p>
        </p:txBody>
      </p:sp>
      <p:sp>
        <p:nvSpPr>
          <p:cNvPr id="6" name="Tijdelijke aanduiding voor dianummer 5"/>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96826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6" name="Tijdelijke aanduiding voor voettekst 5"/>
          <p:cNvSpPr>
            <a:spLocks noGrp="1"/>
          </p:cNvSpPr>
          <p:nvPr>
            <p:ph type="ftr" sz="quarter" idx="11"/>
          </p:nvPr>
        </p:nvSpPr>
        <p:spPr/>
        <p:txBody>
          <a:bodyPr/>
          <a:lstStyle/>
          <a:p>
            <a:endParaRPr lang="en-US" dirty="0">
              <a:solidFill>
                <a:prstClr val="black"/>
              </a:solidFill>
            </a:endParaRPr>
          </a:p>
        </p:txBody>
      </p:sp>
      <p:sp>
        <p:nvSpPr>
          <p:cNvPr id="7" name="Tijdelijke aanduiding voor dianummer 6"/>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717871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en-GB"/>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8" name="Tijdelijke aanduiding voor voettekst 7"/>
          <p:cNvSpPr>
            <a:spLocks noGrp="1"/>
          </p:cNvSpPr>
          <p:nvPr>
            <p:ph type="ftr" sz="quarter" idx="11"/>
          </p:nvPr>
        </p:nvSpPr>
        <p:spPr/>
        <p:txBody>
          <a:bodyPr/>
          <a:lstStyle/>
          <a:p>
            <a:endParaRPr lang="en-US" dirty="0">
              <a:solidFill>
                <a:prstClr val="black"/>
              </a:solidFill>
            </a:endParaRPr>
          </a:p>
        </p:txBody>
      </p:sp>
      <p:sp>
        <p:nvSpPr>
          <p:cNvPr id="9" name="Tijdelijke aanduiding voor dianummer 8"/>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5352595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datum 2"/>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4" name="Tijdelijke aanduiding voor voettekst 3"/>
          <p:cNvSpPr>
            <a:spLocks noGrp="1"/>
          </p:cNvSpPr>
          <p:nvPr>
            <p:ph type="ftr" sz="quarter" idx="11"/>
          </p:nvPr>
        </p:nvSpPr>
        <p:spPr/>
        <p:txBody>
          <a:bodyPr/>
          <a:lstStyle/>
          <a:p>
            <a:endParaRPr lang="en-US" dirty="0">
              <a:solidFill>
                <a:prstClr val="black"/>
              </a:solidFill>
            </a:endParaRPr>
          </a:p>
        </p:txBody>
      </p:sp>
      <p:sp>
        <p:nvSpPr>
          <p:cNvPr id="5" name="Tijdelijke aanduiding voor dianummer 4"/>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8268735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3" name="Tijdelijke aanduiding voor voettekst 2"/>
          <p:cNvSpPr>
            <a:spLocks noGrp="1"/>
          </p:cNvSpPr>
          <p:nvPr>
            <p:ph type="ftr" sz="quarter" idx="11"/>
          </p:nvPr>
        </p:nvSpPr>
        <p:spPr/>
        <p:txBody>
          <a:bodyPr/>
          <a:lstStyle/>
          <a:p>
            <a:endParaRPr lang="en-US" dirty="0">
              <a:solidFill>
                <a:prstClr val="black"/>
              </a:solidFill>
            </a:endParaRPr>
          </a:p>
        </p:txBody>
      </p:sp>
      <p:sp>
        <p:nvSpPr>
          <p:cNvPr id="4" name="Tijdelijke aanduiding voor dianummer 3"/>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826375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en-GB"/>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6" name="Tijdelijke aanduiding voor voettekst 5"/>
          <p:cNvSpPr>
            <a:spLocks noGrp="1"/>
          </p:cNvSpPr>
          <p:nvPr>
            <p:ph type="ftr" sz="quarter" idx="11"/>
          </p:nvPr>
        </p:nvSpPr>
        <p:spPr/>
        <p:txBody>
          <a:bodyPr/>
          <a:lstStyle/>
          <a:p>
            <a:endParaRPr lang="en-US" dirty="0">
              <a:solidFill>
                <a:prstClr val="black"/>
              </a:solidFill>
            </a:endParaRPr>
          </a:p>
        </p:txBody>
      </p:sp>
      <p:sp>
        <p:nvSpPr>
          <p:cNvPr id="7" name="Tijdelijke aanduiding voor dianummer 6"/>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290120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en-GB"/>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6" name="Tijdelijke aanduiding voor voettekst 5"/>
          <p:cNvSpPr>
            <a:spLocks noGrp="1"/>
          </p:cNvSpPr>
          <p:nvPr>
            <p:ph type="ftr" sz="quarter" idx="11"/>
          </p:nvPr>
        </p:nvSpPr>
        <p:spPr/>
        <p:txBody>
          <a:bodyPr/>
          <a:lstStyle/>
          <a:p>
            <a:endParaRPr lang="en-US" dirty="0">
              <a:solidFill>
                <a:prstClr val="black"/>
              </a:solidFill>
            </a:endParaRPr>
          </a:p>
        </p:txBody>
      </p:sp>
      <p:sp>
        <p:nvSpPr>
          <p:cNvPr id="7" name="Tijdelijke aanduiding voor dianummer 6"/>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490719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5" name="Tijdelijke aanduiding voor voettekst 4"/>
          <p:cNvSpPr>
            <a:spLocks noGrp="1"/>
          </p:cNvSpPr>
          <p:nvPr>
            <p:ph type="ftr" sz="quarter" idx="11"/>
          </p:nvPr>
        </p:nvSpPr>
        <p:spPr/>
        <p:txBody>
          <a:bodyPr/>
          <a:lstStyle/>
          <a:p>
            <a:endParaRPr lang="en-US" dirty="0">
              <a:solidFill>
                <a:prstClr val="black"/>
              </a:solidFill>
            </a:endParaRPr>
          </a:p>
        </p:txBody>
      </p:sp>
      <p:sp>
        <p:nvSpPr>
          <p:cNvPr id="6" name="Tijdelijke aanduiding voor dianummer 5"/>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536013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12050" y="1752599"/>
            <a:ext cx="4069619" cy="1371600"/>
          </a:xfrm>
        </p:spPr>
        <p:txBody>
          <a:bodyPr anchor="b">
            <a:normAutofit/>
          </a:bodyPr>
          <a:lstStyle>
            <a:lvl1pPr algn="ctr">
              <a:defRPr sz="2800" b="0"/>
            </a:lvl1pPr>
          </a:lstStyle>
          <a:p>
            <a:r>
              <a:rPr lang="nl-NL"/>
              <a:t>Klik om de stijl te bewerken</a:t>
            </a:r>
            <a:endParaRPr lang="en-US" dirty="0"/>
          </a:p>
        </p:txBody>
      </p:sp>
      <p:sp>
        <p:nvSpPr>
          <p:cNvPr id="14" name="Picture Placeholder 2"/>
          <p:cNvSpPr>
            <a:spLocks noGrp="1" noChangeAspect="1"/>
          </p:cNvSpPr>
          <p:nvPr>
            <p:ph type="pic" idx="1"/>
          </p:nvPr>
        </p:nvSpPr>
        <p:spPr>
          <a:xfrm>
            <a:off x="5696018"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2050" y="3124199"/>
            <a:ext cx="406961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5/24/2024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3677568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en-GB"/>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B61BEF0D-F0BB-DE4B-95CE-6DB70DBA9567}" type="datetimeFigureOut">
              <a:rPr lang="en-US" smtClean="0">
                <a:solidFill>
                  <a:prstClr val="black"/>
                </a:solidFill>
              </a:rPr>
              <a:pPr/>
              <a:t>5/24/2024</a:t>
            </a:fld>
            <a:endParaRPr lang="en-US" dirty="0">
              <a:solidFill>
                <a:prstClr val="black"/>
              </a:solidFill>
            </a:endParaRPr>
          </a:p>
        </p:txBody>
      </p:sp>
      <p:sp>
        <p:nvSpPr>
          <p:cNvPr id="5" name="Tijdelijke aanduiding voor voettekst 4"/>
          <p:cNvSpPr>
            <a:spLocks noGrp="1"/>
          </p:cNvSpPr>
          <p:nvPr>
            <p:ph type="ftr" sz="quarter" idx="11"/>
          </p:nvPr>
        </p:nvSpPr>
        <p:spPr/>
        <p:txBody>
          <a:bodyPr/>
          <a:lstStyle/>
          <a:p>
            <a:endParaRPr lang="en-US" dirty="0">
              <a:solidFill>
                <a:prstClr val="black"/>
              </a:solidFill>
            </a:endParaRPr>
          </a:p>
        </p:txBody>
      </p:sp>
      <p:sp>
        <p:nvSpPr>
          <p:cNvPr id="6" name="Tijdelijke aanduiding voor dianummer 5"/>
          <p:cNvSpPr>
            <a:spLocks noGrp="1"/>
          </p:cNvSpPr>
          <p:nvPr>
            <p:ph type="sldNum" sz="quarter" idx="12"/>
          </p:nvPr>
        </p:nvSpPr>
        <p:spPr/>
        <p:txBody>
          <a:bodyPr/>
          <a:lstStyle/>
          <a:p>
            <a:fld id="{D57F1E4F-1CFF-5643-939E-217C01CDF565}"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08669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3"/>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41" y="685815"/>
            <a:ext cx="7514035" cy="1752599"/>
          </a:xfrm>
          <a:prstGeom prst="rect">
            <a:avLst/>
          </a:prstGeom>
          <a:effectLst/>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1113240" y="2667014"/>
            <a:ext cx="7514035" cy="3124201"/>
          </a:xfrm>
          <a:prstGeom prst="rect">
            <a:avLst/>
          </a:prstGeom>
        </p:spPr>
        <p:txBody>
          <a:bodyPr vert="horz" lIns="91440" tIns="45720" rIns="91440" bIns="45720" rtlCol="0" anchor="ct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99492" y="5883290"/>
            <a:ext cx="85725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black"/>
                </a:solidFill>
              </a:rPr>
              <a:pPr defTabSz="457200"/>
              <a:t>5/24/2024</a:t>
            </a:fld>
            <a:endParaRPr lang="en-US" dirty="0">
              <a:solidFill>
                <a:prstClr val="black"/>
              </a:solidFill>
            </a:endParaRPr>
          </a:p>
        </p:txBody>
      </p:sp>
      <p:sp>
        <p:nvSpPr>
          <p:cNvPr id="5" name="Footer Placeholder 4"/>
          <p:cNvSpPr>
            <a:spLocks noGrp="1"/>
          </p:cNvSpPr>
          <p:nvPr>
            <p:ph type="ftr" sz="quarter" idx="3"/>
          </p:nvPr>
        </p:nvSpPr>
        <p:spPr>
          <a:xfrm>
            <a:off x="1929217" y="5883290"/>
            <a:ext cx="531313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8213900" y="5883290"/>
            <a:ext cx="413375"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black"/>
                </a:solidFill>
              </a:rPr>
              <a:pPr defTabSz="457200"/>
              <a:t>‹nr.›</a:t>
            </a:fld>
            <a:endParaRPr lang="en-US" dirty="0">
              <a:solidFill>
                <a:prstClr val="black"/>
              </a:solidFill>
            </a:endParaRPr>
          </a:p>
        </p:txBody>
      </p:sp>
    </p:spTree>
    <p:extLst>
      <p:ext uri="{BB962C8B-B14F-4D97-AF65-F5344CB8AC3E}">
        <p14:creationId xmlns:p14="http://schemas.microsoft.com/office/powerpoint/2010/main" val="251834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black"/>
                </a:solidFill>
              </a:rPr>
              <a:pPr defTabSz="457200"/>
              <a:t>5/24/2024</a:t>
            </a:fld>
            <a:endParaRPr lang="en-US" dirty="0">
              <a:solidFill>
                <a:prstClr val="black"/>
              </a:solidFill>
            </a:endParaRPr>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black"/>
                </a:solidFill>
              </a:rPr>
              <a:pPr defTabSz="457200"/>
              <a:t>‹nr.›</a:t>
            </a:fld>
            <a:endParaRPr lang="en-US" dirty="0">
              <a:solidFill>
                <a:prstClr val="black"/>
              </a:solidFill>
            </a:endParaRPr>
          </a:p>
        </p:txBody>
      </p:sp>
    </p:spTree>
    <p:extLst>
      <p:ext uri="{BB962C8B-B14F-4D97-AF65-F5344CB8AC3E}">
        <p14:creationId xmlns:p14="http://schemas.microsoft.com/office/powerpoint/2010/main" val="21882484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l-NL"/>
              <a:t>Klik om het opmaakprofiel te bewerken</a:t>
            </a:r>
          </a:p>
        </p:txBody>
      </p:sp>
      <p:sp>
        <p:nvSpPr>
          <p:cNvPr id="4099"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4100" name="Rectangle 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pPr>
            <a:endParaRPr lang="nl-NL">
              <a:solidFill>
                <a:srgbClr val="000000"/>
              </a:solidFill>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pPr>
            <a:endParaRPr lang="nl-NL">
              <a:solidFill>
                <a:srgbClr val="000000"/>
              </a:solidFill>
            </a:endParaRPr>
          </a:p>
        </p:txBody>
      </p:sp>
      <p:sp>
        <p:nvSpPr>
          <p:cNvPr id="4102" name="Rectangle 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pPr>
            <a:fld id="{28825893-B7B7-4720-9C89-4750875458D3}" type="slidenum">
              <a:rPr lang="nl-NL">
                <a:solidFill>
                  <a:srgbClr val="000000"/>
                </a:solidFill>
              </a:rPr>
              <a:pPr fontAlgn="base">
                <a:spcBef>
                  <a:spcPct val="0"/>
                </a:spcBef>
                <a:spcAft>
                  <a:spcPct val="0"/>
                </a:spcAft>
              </a:pPr>
              <a:t>‹nr.›</a:t>
            </a:fld>
            <a:endParaRPr lang="nl-NL">
              <a:solidFill>
                <a:srgbClr val="000000"/>
              </a:solidFill>
            </a:endParaRPr>
          </a:p>
        </p:txBody>
      </p:sp>
      <p:sp>
        <p:nvSpPr>
          <p:cNvPr id="4103" name="Rectangle 7"/>
          <p:cNvSpPr>
            <a:spLocks noChangeArrowheads="1"/>
          </p:cNvSpPr>
          <p:nvPr/>
        </p:nvSpPr>
        <p:spPr bwMode="auto">
          <a:xfrm>
            <a:off x="0" y="0"/>
            <a:ext cx="2286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latin typeface="Times New Roman" charset="0"/>
            </a:endParaRPr>
          </a:p>
        </p:txBody>
      </p:sp>
      <p:sp>
        <p:nvSpPr>
          <p:cNvPr id="4104" name="Line 8"/>
          <p:cNvSpPr>
            <a:spLocks noChangeShapeType="1"/>
          </p:cNvSpPr>
          <p:nvPr/>
        </p:nvSpPr>
        <p:spPr bwMode="auto">
          <a:xfrm>
            <a:off x="457200" y="14478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NL">
              <a:solidFill>
                <a:srgbClr val="000000"/>
              </a:solidFill>
            </a:endParaRPr>
          </a:p>
        </p:txBody>
      </p:sp>
      <p:sp>
        <p:nvSpPr>
          <p:cNvPr id="4105" name="Rectangle 9"/>
          <p:cNvSpPr>
            <a:spLocks noChangeArrowheads="1"/>
          </p:cNvSpPr>
          <p:nvPr/>
        </p:nvSpPr>
        <p:spPr bwMode="auto">
          <a:xfrm>
            <a:off x="0" y="2286000"/>
            <a:ext cx="228600" cy="2286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latin typeface="Times New Roman" charset="0"/>
            </a:endParaRPr>
          </a:p>
        </p:txBody>
      </p:sp>
      <p:sp>
        <p:nvSpPr>
          <p:cNvPr id="4106" name="Rectangle 10"/>
          <p:cNvSpPr>
            <a:spLocks noChangeArrowheads="1"/>
          </p:cNvSpPr>
          <p:nvPr/>
        </p:nvSpPr>
        <p:spPr bwMode="auto">
          <a:xfrm>
            <a:off x="0" y="4572000"/>
            <a:ext cx="228600" cy="2286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nl-NL" sz="2400">
              <a:solidFill>
                <a:srgbClr val="000000"/>
              </a:solidFill>
              <a:latin typeface="Times New Roman" charset="0"/>
            </a:endParaRPr>
          </a:p>
        </p:txBody>
      </p:sp>
    </p:spTree>
    <p:extLst>
      <p:ext uri="{BB962C8B-B14F-4D97-AF65-F5344CB8AC3E}">
        <p14:creationId xmlns:p14="http://schemas.microsoft.com/office/powerpoint/2010/main" val="18925099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defRPr>
      </a:lvl2pPr>
      <a:lvl3pPr algn="l" rtl="0" fontAlgn="base">
        <a:spcBef>
          <a:spcPct val="0"/>
        </a:spcBef>
        <a:spcAft>
          <a:spcPct val="0"/>
        </a:spcAft>
        <a:defRPr sz="4400">
          <a:solidFill>
            <a:schemeClr val="tx2"/>
          </a:solidFill>
          <a:latin typeface="Garamond" pitchFamily="18" charset="0"/>
        </a:defRPr>
      </a:lvl3pPr>
      <a:lvl4pPr algn="l" rtl="0" fontAlgn="base">
        <a:spcBef>
          <a:spcPct val="0"/>
        </a:spcBef>
        <a:spcAft>
          <a:spcPct val="0"/>
        </a:spcAft>
        <a:defRPr sz="4400">
          <a:solidFill>
            <a:schemeClr val="tx2"/>
          </a:solidFill>
          <a:latin typeface="Garamond" pitchFamily="18" charset="0"/>
        </a:defRPr>
      </a:lvl4pPr>
      <a:lvl5pPr algn="l" rtl="0" fontAlgn="base">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3"/>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41" y="685815"/>
            <a:ext cx="7514035" cy="1752599"/>
          </a:xfrm>
          <a:prstGeom prst="rect">
            <a:avLst/>
          </a:prstGeom>
          <a:effectLst/>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1113240" y="2667014"/>
            <a:ext cx="7514035" cy="3124201"/>
          </a:xfrm>
          <a:prstGeom prst="rect">
            <a:avLst/>
          </a:prstGeom>
        </p:spPr>
        <p:txBody>
          <a:bodyPr vert="horz" lIns="91440" tIns="45720" rIns="91440" bIns="45720" rtlCol="0" anchor="ct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99492" y="5883290"/>
            <a:ext cx="85725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black"/>
                </a:solidFill>
              </a:rPr>
              <a:pPr defTabSz="457200"/>
              <a:t>5/24/2024</a:t>
            </a:fld>
            <a:endParaRPr lang="en-US" dirty="0">
              <a:solidFill>
                <a:prstClr val="black"/>
              </a:solidFill>
            </a:endParaRPr>
          </a:p>
        </p:txBody>
      </p:sp>
      <p:sp>
        <p:nvSpPr>
          <p:cNvPr id="5" name="Footer Placeholder 4"/>
          <p:cNvSpPr>
            <a:spLocks noGrp="1"/>
          </p:cNvSpPr>
          <p:nvPr>
            <p:ph type="ftr" sz="quarter" idx="3"/>
          </p:nvPr>
        </p:nvSpPr>
        <p:spPr>
          <a:xfrm>
            <a:off x="1929217" y="5883290"/>
            <a:ext cx="531313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8213900" y="5883290"/>
            <a:ext cx="413375"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black"/>
                </a:solidFill>
              </a:rPr>
              <a:pPr defTabSz="457200"/>
              <a:t>‹nr.›</a:t>
            </a:fld>
            <a:endParaRPr lang="en-US" dirty="0">
              <a:solidFill>
                <a:prstClr val="black"/>
              </a:solidFill>
            </a:endParaRPr>
          </a:p>
        </p:txBody>
      </p:sp>
    </p:spTree>
    <p:extLst>
      <p:ext uri="{BB962C8B-B14F-4D97-AF65-F5344CB8AC3E}">
        <p14:creationId xmlns:p14="http://schemas.microsoft.com/office/powerpoint/2010/main" val="40569842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black"/>
                </a:solidFill>
              </a:rPr>
              <a:pPr defTabSz="457200"/>
              <a:t>5/24/2024</a:t>
            </a:fld>
            <a:endParaRPr lang="en-US" dirty="0">
              <a:solidFill>
                <a:prstClr val="black"/>
              </a:solidFill>
            </a:endParaRPr>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black"/>
                </a:solidFill>
              </a:rPr>
              <a:pPr defTabSz="457200"/>
              <a:t>‹nr.›</a:t>
            </a:fld>
            <a:endParaRPr lang="en-US" dirty="0">
              <a:solidFill>
                <a:prstClr val="black"/>
              </a:solidFill>
            </a:endParaRPr>
          </a:p>
        </p:txBody>
      </p:sp>
    </p:spTree>
    <p:extLst>
      <p:ext uri="{BB962C8B-B14F-4D97-AF65-F5344CB8AC3E}">
        <p14:creationId xmlns:p14="http://schemas.microsoft.com/office/powerpoint/2010/main" val="176171559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en-GB"/>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61BEF0D-F0BB-DE4B-95CE-6DB70DBA9567}" type="datetimeFigureOut">
              <a:rPr lang="en-US" smtClean="0">
                <a:solidFill>
                  <a:prstClr val="black"/>
                </a:solidFill>
              </a:rPr>
              <a:pPr defTabSz="457200"/>
              <a:t>5/24/2024</a:t>
            </a:fld>
            <a:endParaRPr lang="en-US" dirty="0">
              <a:solidFill>
                <a:prstClr val="black"/>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57F1E4F-1CFF-5643-939E-217C01CDF565}" type="slidenum">
              <a:rPr lang="en-US" smtClean="0">
                <a:solidFill>
                  <a:prstClr val="black"/>
                </a:solidFill>
              </a:rPr>
              <a:pPr defTabSz="457200"/>
              <a:t>‹nr.›</a:t>
            </a:fld>
            <a:endParaRPr lang="en-US" dirty="0">
              <a:solidFill>
                <a:prstClr val="black"/>
              </a:solidFill>
            </a:endParaRPr>
          </a:p>
        </p:txBody>
      </p:sp>
    </p:spTree>
    <p:extLst>
      <p:ext uri="{BB962C8B-B14F-4D97-AF65-F5344CB8AC3E}">
        <p14:creationId xmlns:p14="http://schemas.microsoft.com/office/powerpoint/2010/main" val="273190633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toetsrevolutie.nl/?p=619" TargetMode="External"/><Relationship Id="rId2" Type="http://schemas.openxmlformats.org/officeDocument/2006/relationships/notesSlide" Target="../notesSlides/notesSlide8.xml"/><Relationship Id="rId1" Type="http://schemas.openxmlformats.org/officeDocument/2006/relationships/slideLayout" Target="../slideLayouts/slideLayout8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toetsrevolutie.nl/?p=619" TargetMode="External"/><Relationship Id="rId2" Type="http://schemas.openxmlformats.org/officeDocument/2006/relationships/notesSlide" Target="../notesSlides/notesSlide9.xml"/><Relationship Id="rId1" Type="http://schemas.openxmlformats.org/officeDocument/2006/relationships/slideLayout" Target="../slideLayouts/slideLayout8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diagnostischevragen.nl/" TargetMode="Externa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google.nl/url?sa=i&amp;rct=j&amp;q=&amp;esrc=s&amp;source=images&amp;cd=&amp;cad=rja&amp;uact=8&amp;ved=0ahUKEwi3iZyZjczSAhXCPxQKHYspBAQQjRwIBw&amp;url=https://www.iconfinder.com/icons/309456/chat_chatting_communication_conversation_dialog_discussion_networking_sms_speech_bubble_icon&amp;bvm=bv.149093890,d.ZGg&amp;psig=AFQjCNE4Alh7pr2NM6SO3SEXBfV5slcrXQ&amp;ust=1489240984222734" TargetMode="Externa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hyperlink" Target="https://www.researchgate.net/publication/12688660_Unskilled_and_Unaware_of_It_How_Difficulties_in_Recognizing_One's_Own_Incompetence_Lead_to_Inflated_Self-Assessments"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2.xml"/><Relationship Id="rId5" Type="http://schemas.openxmlformats.org/officeDocument/2006/relationships/hyperlink" Target="https://nl.linkedin.com/in/sofie-faes-52426551" TargetMode="External"/><Relationship Id="rId4" Type="http://schemas.openxmlformats.org/officeDocument/2006/relationships/hyperlink" Target="mailto:s.faes@heerbeeck.n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hyperlink" Target="https://nl.linkedin.com/in/sofie-faes-52426551" TargetMode="External"/><Relationship Id="rId4" Type="http://schemas.openxmlformats.org/officeDocument/2006/relationships/hyperlink" Target="mailto:s.faes@heerbeeck.n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idactiefonline.nl/artikel/formatief-evalueren-tijdens-nederlands" TargetMode="External"/><Relationship Id="rId2" Type="http://schemas.openxmlformats.org/officeDocument/2006/relationships/notesSlide" Target="../notesSlides/notesSlide6.xml"/><Relationship Id="rId1" Type="http://schemas.openxmlformats.org/officeDocument/2006/relationships/slideLayout" Target="../slideLayouts/slideLayout8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hyperlink" Target="https://www.nro.nl/kb/405-15-722-doelgericht-professionaliseren-formatieve-toetscompetenties-met-effect/" TargetMode="External"/><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toetsrevolutie.nl/?p=1869" TargetMode="External"/><Relationship Id="rId2" Type="http://schemas.openxmlformats.org/officeDocument/2006/relationships/image" Target="../media/image14.png"/><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47664" y="1380083"/>
            <a:ext cx="7079611" cy="1760885"/>
          </a:xfrm>
        </p:spPr>
        <p:txBody>
          <a:bodyPr>
            <a:normAutofit/>
          </a:bodyPr>
          <a:lstStyle/>
          <a:p>
            <a:r>
              <a:rPr lang="nl-NL" dirty="0"/>
              <a:t>Formatief handelen</a:t>
            </a:r>
          </a:p>
        </p:txBody>
      </p:sp>
      <p:sp>
        <p:nvSpPr>
          <p:cNvPr id="3" name="Ondertitel 2"/>
          <p:cNvSpPr>
            <a:spLocks noGrp="1"/>
          </p:cNvSpPr>
          <p:nvPr>
            <p:ph type="subTitle" idx="1"/>
          </p:nvPr>
        </p:nvSpPr>
        <p:spPr>
          <a:xfrm>
            <a:off x="4427984" y="3284984"/>
            <a:ext cx="4608512" cy="3168352"/>
          </a:xfrm>
        </p:spPr>
        <p:txBody>
          <a:bodyPr>
            <a:normAutofit/>
          </a:bodyPr>
          <a:lstStyle/>
          <a:p>
            <a:pPr algn="l"/>
            <a:r>
              <a:rPr lang="nl-NL" sz="1800" dirty="0"/>
              <a:t>Doelen: </a:t>
            </a:r>
          </a:p>
          <a:p>
            <a:pPr marL="342900" indent="-342900" algn="l">
              <a:buFont typeface="Arial" panose="020B0604020202020204" pitchFamily="34" charset="0"/>
              <a:buChar char="•"/>
            </a:pPr>
            <a:r>
              <a:rPr lang="nl-NL" sz="1800" dirty="0"/>
              <a:t>Ik weet wat formatief handelen is.</a:t>
            </a:r>
          </a:p>
          <a:p>
            <a:pPr marL="342900" indent="-342900" algn="l">
              <a:buFont typeface="Arial" panose="020B0604020202020204" pitchFamily="34" charset="0"/>
              <a:buChar char="•"/>
            </a:pPr>
            <a:r>
              <a:rPr lang="nl-NL" sz="1800" dirty="0"/>
              <a:t>Ik maak kennis met eenvoudige werkvormen van formatief handelen</a:t>
            </a:r>
          </a:p>
          <a:p>
            <a:pPr marL="342900" indent="-342900" algn="l">
              <a:buFont typeface="Arial" panose="020B0604020202020204" pitchFamily="34" charset="0"/>
              <a:buChar char="•"/>
            </a:pPr>
            <a:r>
              <a:rPr lang="nl-NL" sz="1800" dirty="0"/>
              <a:t>Ik werk aan lesmateriaal om in mijn eigen lessen formatief te handelen</a:t>
            </a:r>
          </a:p>
          <a:p>
            <a:pPr marL="342900" indent="-342900" algn="ctr">
              <a:buFontTx/>
              <a:buChar char="-"/>
            </a:pPr>
            <a:endParaRPr lang="nl-NL" dirty="0"/>
          </a:p>
          <a:p>
            <a:endParaRPr lang="nl-NL" dirty="0"/>
          </a:p>
        </p:txBody>
      </p:sp>
    </p:spTree>
    <p:extLst>
      <p:ext uri="{BB962C8B-B14F-4D97-AF65-F5344CB8AC3E}">
        <p14:creationId xmlns:p14="http://schemas.microsoft.com/office/powerpoint/2010/main" val="711886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Formatief handelen = werkwijze</a:t>
            </a:r>
            <a:endParaRPr lang="en-GB" dirty="0"/>
          </a:p>
        </p:txBody>
      </p:sp>
      <p:sp>
        <p:nvSpPr>
          <p:cNvPr id="7" name="Tijdelijke aanduiding voor tekst 6"/>
          <p:cNvSpPr>
            <a:spLocks noGrp="1"/>
          </p:cNvSpPr>
          <p:nvPr>
            <p:ph type="body" sz="quarter" idx="3"/>
          </p:nvPr>
        </p:nvSpPr>
        <p:spPr>
          <a:xfrm>
            <a:off x="899593" y="1417639"/>
            <a:ext cx="7787208" cy="427185"/>
          </a:xfrm>
        </p:spPr>
        <p:txBody>
          <a:bodyPr>
            <a:normAutofit lnSpcReduction="10000"/>
          </a:bodyPr>
          <a:lstStyle/>
          <a:p>
            <a:pPr algn="ctr"/>
            <a:r>
              <a:rPr lang="nl-NL" dirty="0"/>
              <a:t>Simpel model</a:t>
            </a:r>
            <a:endParaRPr lang="en-GB" dirty="0"/>
          </a:p>
        </p:txBody>
      </p:sp>
      <p:sp>
        <p:nvSpPr>
          <p:cNvPr id="8" name="Tijdelijke aanduiding voor inhoud 7"/>
          <p:cNvSpPr>
            <a:spLocks noGrp="1"/>
          </p:cNvSpPr>
          <p:nvPr>
            <p:ph sz="quarter" idx="4"/>
          </p:nvPr>
        </p:nvSpPr>
        <p:spPr>
          <a:xfrm>
            <a:off x="611561" y="2174874"/>
            <a:ext cx="8424936" cy="4683126"/>
          </a:xfrm>
        </p:spPr>
        <p:txBody>
          <a:bodyPr>
            <a:normAutofit/>
          </a:bodyPr>
          <a:lstStyle/>
          <a:p>
            <a:pPr marL="0" indent="0">
              <a:buNone/>
            </a:pPr>
            <a:endParaRPr lang="nl-NL" dirty="0"/>
          </a:p>
          <a:p>
            <a:pPr marL="0" indent="0">
              <a:buNone/>
            </a:pPr>
            <a:endParaRPr lang="nl-NL" dirty="0"/>
          </a:p>
          <a:p>
            <a:pPr marL="0" indent="0">
              <a:buNone/>
            </a:pPr>
            <a:endParaRPr lang="nl-NL"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1600" dirty="0"/>
          </a:p>
          <a:p>
            <a:pPr marL="0" indent="0">
              <a:buNone/>
            </a:pPr>
            <a:endParaRPr lang="nl-NL" sz="1600" dirty="0"/>
          </a:p>
          <a:p>
            <a:pPr marL="0" indent="0">
              <a:buNone/>
            </a:pPr>
            <a:endParaRPr lang="nl-NL" sz="1600" dirty="0"/>
          </a:p>
          <a:p>
            <a:pPr marL="0" indent="0">
              <a:buNone/>
            </a:pPr>
            <a:endParaRPr lang="nl-NL" sz="1600" dirty="0"/>
          </a:p>
          <a:p>
            <a:pPr marL="0" indent="0">
              <a:buNone/>
            </a:pPr>
            <a:r>
              <a:rPr lang="nl-NL" sz="1600" dirty="0" err="1"/>
              <a:t>Toetsrevolutie</a:t>
            </a:r>
            <a:r>
              <a:rPr lang="nl-NL" sz="1600" dirty="0"/>
              <a:t> blog, 2019</a:t>
            </a:r>
          </a:p>
          <a:p>
            <a:pPr marL="0" indent="0">
              <a:buNone/>
            </a:pPr>
            <a:r>
              <a:rPr lang="nl-NL" sz="1600" dirty="0">
                <a:hlinkClick r:id="rId3"/>
              </a:rPr>
              <a:t>http://toetsrevolutie.nl/?p=619</a:t>
            </a:r>
            <a:r>
              <a:rPr lang="nl-NL" sz="1600" dirty="0"/>
              <a:t> </a:t>
            </a:r>
            <a:endParaRPr lang="en-GB" sz="1600" dirty="0"/>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2708920"/>
            <a:ext cx="5719432" cy="3017665"/>
          </a:xfrm>
          <a:prstGeom prst="rect">
            <a:avLst/>
          </a:prstGeom>
        </p:spPr>
      </p:pic>
    </p:spTree>
    <p:extLst>
      <p:ext uri="{BB962C8B-B14F-4D97-AF65-F5344CB8AC3E}">
        <p14:creationId xmlns:p14="http://schemas.microsoft.com/office/powerpoint/2010/main" val="2772959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Formatief handelen = werkwijze</a:t>
            </a:r>
            <a:endParaRPr lang="en-GB" dirty="0"/>
          </a:p>
        </p:txBody>
      </p:sp>
      <p:sp>
        <p:nvSpPr>
          <p:cNvPr id="7" name="Tijdelijke aanduiding voor tekst 6"/>
          <p:cNvSpPr>
            <a:spLocks noGrp="1"/>
          </p:cNvSpPr>
          <p:nvPr>
            <p:ph type="body" sz="quarter" idx="3"/>
          </p:nvPr>
        </p:nvSpPr>
        <p:spPr>
          <a:xfrm>
            <a:off x="899593" y="1417639"/>
            <a:ext cx="7787208" cy="427185"/>
          </a:xfrm>
        </p:spPr>
        <p:txBody>
          <a:bodyPr>
            <a:normAutofit lnSpcReduction="10000"/>
          </a:bodyPr>
          <a:lstStyle/>
          <a:p>
            <a:pPr algn="ctr"/>
            <a:r>
              <a:rPr lang="nl-NL" dirty="0"/>
              <a:t>Simpel model</a:t>
            </a:r>
            <a:endParaRPr lang="en-GB" dirty="0"/>
          </a:p>
        </p:txBody>
      </p:sp>
      <p:sp>
        <p:nvSpPr>
          <p:cNvPr id="8" name="Tijdelijke aanduiding voor inhoud 7"/>
          <p:cNvSpPr>
            <a:spLocks noGrp="1"/>
          </p:cNvSpPr>
          <p:nvPr>
            <p:ph sz="quarter" idx="4"/>
          </p:nvPr>
        </p:nvSpPr>
        <p:spPr>
          <a:xfrm>
            <a:off x="611561" y="2174874"/>
            <a:ext cx="8424936" cy="4683126"/>
          </a:xfrm>
        </p:spPr>
        <p:txBody>
          <a:bodyPr>
            <a:normAutofit/>
          </a:bodyPr>
          <a:lstStyle/>
          <a:p>
            <a:pPr marL="0" indent="0">
              <a:buNone/>
            </a:pPr>
            <a:endParaRPr lang="nl-NL" dirty="0"/>
          </a:p>
          <a:p>
            <a:pPr marL="0" indent="0">
              <a:buNone/>
            </a:pPr>
            <a:endParaRPr lang="nl-NL" dirty="0"/>
          </a:p>
          <a:p>
            <a:pPr marL="0" indent="0">
              <a:buNone/>
            </a:pPr>
            <a:endParaRPr lang="nl-NL"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1600" dirty="0"/>
          </a:p>
          <a:p>
            <a:pPr marL="0" indent="0">
              <a:buNone/>
            </a:pPr>
            <a:endParaRPr lang="nl-NL" sz="1600" dirty="0"/>
          </a:p>
          <a:p>
            <a:pPr marL="0" indent="0">
              <a:buNone/>
            </a:pPr>
            <a:endParaRPr lang="nl-NL" sz="1600" dirty="0"/>
          </a:p>
          <a:p>
            <a:pPr marL="0" indent="0">
              <a:buNone/>
            </a:pPr>
            <a:endParaRPr lang="nl-NL" sz="1600" dirty="0"/>
          </a:p>
          <a:p>
            <a:pPr marL="0" indent="0">
              <a:buNone/>
            </a:pPr>
            <a:r>
              <a:rPr lang="nl-NL" sz="1600" dirty="0" err="1"/>
              <a:t>Toetsrevolutie</a:t>
            </a:r>
            <a:r>
              <a:rPr lang="nl-NL" sz="1600" dirty="0"/>
              <a:t> blog, 2019</a:t>
            </a:r>
          </a:p>
          <a:p>
            <a:pPr marL="0" indent="0">
              <a:buNone/>
            </a:pPr>
            <a:r>
              <a:rPr lang="nl-NL" sz="1600" dirty="0">
                <a:hlinkClick r:id="rId3"/>
              </a:rPr>
              <a:t>http://toetsrevolutie.nl/?p=619</a:t>
            </a:r>
            <a:r>
              <a:rPr lang="nl-NL" sz="1600" dirty="0"/>
              <a:t> </a:t>
            </a:r>
            <a:endParaRPr lang="en-GB" sz="1600" dirty="0"/>
          </a:p>
        </p:txBody>
      </p:sp>
      <p:pic>
        <p:nvPicPr>
          <p:cNvPr id="2" name="Afbeelding 1"/>
          <p:cNvPicPr>
            <a:picLocks noChangeAspect="1"/>
          </p:cNvPicPr>
          <p:nvPr/>
        </p:nvPicPr>
        <p:blipFill>
          <a:blip r:embed="rId4"/>
          <a:stretch>
            <a:fillRect/>
          </a:stretch>
        </p:blipFill>
        <p:spPr>
          <a:xfrm>
            <a:off x="2915816" y="1988840"/>
            <a:ext cx="3925906" cy="3776123"/>
          </a:xfrm>
          <a:prstGeom prst="rect">
            <a:avLst/>
          </a:prstGeom>
        </p:spPr>
      </p:pic>
    </p:spTree>
    <p:extLst>
      <p:ext uri="{BB962C8B-B14F-4D97-AF65-F5344CB8AC3E}">
        <p14:creationId xmlns:p14="http://schemas.microsoft.com/office/powerpoint/2010/main" val="3444865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Formatief evalueren</a:t>
            </a:r>
            <a:endParaRPr lang="en-GB" dirty="0"/>
          </a:p>
        </p:txBody>
      </p:sp>
      <p:sp>
        <p:nvSpPr>
          <p:cNvPr id="3" name="Tijdelijke aanduiding voor inhoud 2"/>
          <p:cNvSpPr>
            <a:spLocks noGrp="1"/>
          </p:cNvSpPr>
          <p:nvPr>
            <p:ph idx="1"/>
          </p:nvPr>
        </p:nvSpPr>
        <p:spPr/>
        <p:txBody>
          <a:bodyPr>
            <a:normAutofit lnSpcReduction="10000"/>
          </a:bodyPr>
          <a:lstStyle/>
          <a:p>
            <a:r>
              <a:rPr lang="nl-NL" dirty="0"/>
              <a:t>Bevat technieken die leraren al lang gebruiken.             Het is toepasbaar in elke les.</a:t>
            </a:r>
          </a:p>
          <a:p>
            <a:r>
              <a:rPr lang="nl-NL" dirty="0"/>
              <a:t>Wat heeft het mij opgeleverd?</a:t>
            </a:r>
          </a:p>
          <a:p>
            <a:pPr lvl="1"/>
            <a:r>
              <a:rPr lang="nl-NL" dirty="0"/>
              <a:t>Beter aansluiten op waar de leerling is i.p.v. waar het boek is</a:t>
            </a:r>
          </a:p>
          <a:p>
            <a:pPr lvl="1"/>
            <a:endParaRPr lang="nl-NL" dirty="0"/>
          </a:p>
          <a:p>
            <a:pPr marL="0" indent="0">
              <a:buNone/>
            </a:pPr>
            <a:r>
              <a:rPr lang="nl-NL" dirty="0">
                <a:sym typeface="Wingdings" panose="05000000000000000000" pitchFamily="2" charset="2"/>
              </a:rPr>
              <a:t> </a:t>
            </a:r>
            <a:r>
              <a:rPr lang="nl-NL" dirty="0"/>
              <a:t>Bespreek in tweetallen</a:t>
            </a:r>
          </a:p>
          <a:p>
            <a:pPr lvl="1"/>
            <a:r>
              <a:rPr lang="nl-NL" dirty="0"/>
              <a:t>Wat doe je nu al aan formatief handelen?</a:t>
            </a:r>
          </a:p>
        </p:txBody>
      </p:sp>
      <p:sp>
        <p:nvSpPr>
          <p:cNvPr id="4" name="Ovale toelichting 3"/>
          <p:cNvSpPr/>
          <p:nvPr/>
        </p:nvSpPr>
        <p:spPr>
          <a:xfrm>
            <a:off x="6461593" y="145755"/>
            <a:ext cx="2160240" cy="1080120"/>
          </a:xfrm>
          <a:prstGeom prst="wedgeEllipse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l-NL" dirty="0"/>
              <a:t>Dit doe ik al!</a:t>
            </a:r>
          </a:p>
        </p:txBody>
      </p:sp>
    </p:spTree>
    <p:extLst>
      <p:ext uri="{BB962C8B-B14F-4D97-AF65-F5344CB8AC3E}">
        <p14:creationId xmlns:p14="http://schemas.microsoft.com/office/powerpoint/2010/main" val="344992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41" y="685815"/>
            <a:ext cx="7514035" cy="870977"/>
          </a:xfrm>
        </p:spPr>
        <p:txBody>
          <a:bodyPr/>
          <a:lstStyle/>
          <a:p>
            <a:r>
              <a:rPr lang="nl-NL" dirty="0"/>
              <a:t>Programma</a:t>
            </a:r>
            <a:endParaRPr lang="en-GB" dirty="0"/>
          </a:p>
        </p:txBody>
      </p:sp>
      <p:sp>
        <p:nvSpPr>
          <p:cNvPr id="3" name="Tijdelijke aanduiding voor inhoud 2"/>
          <p:cNvSpPr>
            <a:spLocks noGrp="1"/>
          </p:cNvSpPr>
          <p:nvPr>
            <p:ph idx="1"/>
          </p:nvPr>
        </p:nvSpPr>
        <p:spPr>
          <a:xfrm>
            <a:off x="1403648" y="2132856"/>
            <a:ext cx="7223627" cy="3658359"/>
          </a:xfrm>
        </p:spPr>
        <p:txBody>
          <a:bodyPr>
            <a:normAutofit fontScale="85000" lnSpcReduction="20000"/>
          </a:bodyPr>
          <a:lstStyle/>
          <a:p>
            <a:r>
              <a:rPr lang="nl-NL" dirty="0">
                <a:solidFill>
                  <a:schemeClr val="accent1"/>
                </a:solidFill>
              </a:rPr>
              <a:t>Intro, kennismaking en voorkennis activeren</a:t>
            </a:r>
          </a:p>
          <a:p>
            <a:r>
              <a:rPr lang="nl-NL" dirty="0">
                <a:solidFill>
                  <a:schemeClr val="accent1"/>
                </a:solidFill>
              </a:rPr>
              <a:t>Wat is formatief handelen?</a:t>
            </a:r>
          </a:p>
          <a:p>
            <a:r>
              <a:rPr lang="nl-NL" dirty="0"/>
              <a:t>Hoe maak ik het leren zichtbaar?</a:t>
            </a:r>
          </a:p>
          <a:p>
            <a:pPr lvl="1"/>
            <a:r>
              <a:rPr lang="nl-NL" dirty="0"/>
              <a:t>Klassikaal vragen stellen</a:t>
            </a:r>
          </a:p>
          <a:p>
            <a:pPr lvl="1"/>
            <a:r>
              <a:rPr lang="nl-NL" dirty="0"/>
              <a:t>Diagnostische vraag</a:t>
            </a:r>
          </a:p>
          <a:p>
            <a:pPr lvl="1"/>
            <a:r>
              <a:rPr lang="nl-NL" dirty="0"/>
              <a:t>Kennistestje op papier</a:t>
            </a:r>
          </a:p>
          <a:p>
            <a:pPr lvl="1"/>
            <a:r>
              <a:rPr lang="nl-NL" dirty="0"/>
              <a:t>Digitaal testen</a:t>
            </a:r>
          </a:p>
          <a:p>
            <a:pPr lvl="1"/>
            <a:r>
              <a:rPr lang="nl-NL" dirty="0"/>
              <a:t>Oefentoets met zelf nakijken en zelfevaluatie</a:t>
            </a:r>
          </a:p>
          <a:p>
            <a:r>
              <a:rPr lang="nl-NL" dirty="0"/>
              <a:t>Werktijd</a:t>
            </a:r>
          </a:p>
          <a:p>
            <a:r>
              <a:rPr lang="nl-NL" dirty="0"/>
              <a:t>Afsluiting</a:t>
            </a:r>
          </a:p>
          <a:p>
            <a:endParaRPr lang="en-GB" dirty="0"/>
          </a:p>
        </p:txBody>
      </p:sp>
    </p:spTree>
    <p:extLst>
      <p:ext uri="{BB962C8B-B14F-4D97-AF65-F5344CB8AC3E}">
        <p14:creationId xmlns:p14="http://schemas.microsoft.com/office/powerpoint/2010/main" val="2945287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332657"/>
            <a:ext cx="7514035" cy="1368152"/>
          </a:xfrm>
        </p:spPr>
        <p:txBody>
          <a:bodyPr/>
          <a:lstStyle/>
          <a:p>
            <a:r>
              <a:rPr lang="nl-NL" dirty="0"/>
              <a:t>Klassikaal vragen stellen</a:t>
            </a:r>
            <a:br>
              <a:rPr lang="nl-NL" dirty="0"/>
            </a:br>
            <a:endParaRPr lang="nl-NL" dirty="0"/>
          </a:p>
        </p:txBody>
      </p:sp>
      <p:sp>
        <p:nvSpPr>
          <p:cNvPr id="3" name="Tijdelijke aanduiding voor inhoud 2"/>
          <p:cNvSpPr>
            <a:spLocks noGrp="1"/>
          </p:cNvSpPr>
          <p:nvPr>
            <p:ph idx="1"/>
          </p:nvPr>
        </p:nvSpPr>
        <p:spPr>
          <a:xfrm>
            <a:off x="1113233" y="1772816"/>
            <a:ext cx="7514035" cy="4018385"/>
          </a:xfrm>
        </p:spPr>
        <p:txBody>
          <a:bodyPr/>
          <a:lstStyle/>
          <a:p>
            <a:pPr marL="0" indent="0">
              <a:buNone/>
            </a:pPr>
            <a:r>
              <a:rPr lang="nl-NL" b="1" dirty="0"/>
              <a:t>Wat ben ik anders gaan doen?</a:t>
            </a:r>
          </a:p>
          <a:p>
            <a:r>
              <a:rPr lang="nl-NL" dirty="0"/>
              <a:t>Elke leerling produceert een eigen antwoord</a:t>
            </a:r>
          </a:p>
          <a:p>
            <a:pPr lvl="1"/>
            <a:r>
              <a:rPr lang="nl-NL" dirty="0"/>
              <a:t>Er is nadenktijd</a:t>
            </a:r>
          </a:p>
          <a:p>
            <a:pPr lvl="1"/>
            <a:r>
              <a:rPr lang="nl-NL" u="sng" dirty="0"/>
              <a:t>Opschrijven</a:t>
            </a:r>
            <a:r>
              <a:rPr lang="nl-NL" dirty="0"/>
              <a:t> (soms met hand / kaartje / opstaan)</a:t>
            </a:r>
          </a:p>
          <a:p>
            <a:pPr lvl="1"/>
            <a:r>
              <a:rPr lang="nl-NL" dirty="0"/>
              <a:t>Geen vingers opsteken (bijv. met flippity.net)</a:t>
            </a:r>
          </a:p>
          <a:p>
            <a:r>
              <a:rPr lang="nl-NL" dirty="0"/>
              <a:t>Open vragen die begrip bij </a:t>
            </a:r>
            <a:r>
              <a:rPr lang="nl-NL" dirty="0" err="1"/>
              <a:t>lln</a:t>
            </a:r>
            <a:r>
              <a:rPr lang="nl-NL" dirty="0"/>
              <a:t> inzichtelijk maken</a:t>
            </a:r>
          </a:p>
          <a:p>
            <a:r>
              <a:rPr lang="nl-NL" dirty="0"/>
              <a:t>Snelle scan van antwoorden</a:t>
            </a:r>
          </a:p>
        </p:txBody>
      </p:sp>
    </p:spTree>
    <p:extLst>
      <p:ext uri="{BB962C8B-B14F-4D97-AF65-F5344CB8AC3E}">
        <p14:creationId xmlns:p14="http://schemas.microsoft.com/office/powerpoint/2010/main" val="2660133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41" y="685815"/>
            <a:ext cx="7514035" cy="870977"/>
          </a:xfrm>
        </p:spPr>
        <p:txBody>
          <a:bodyPr/>
          <a:lstStyle/>
          <a:p>
            <a:r>
              <a:rPr lang="nl-NL" dirty="0"/>
              <a:t>Programma</a:t>
            </a:r>
            <a:endParaRPr lang="en-GB" dirty="0"/>
          </a:p>
        </p:txBody>
      </p:sp>
      <p:sp>
        <p:nvSpPr>
          <p:cNvPr id="3" name="Tijdelijke aanduiding voor inhoud 2"/>
          <p:cNvSpPr>
            <a:spLocks noGrp="1"/>
          </p:cNvSpPr>
          <p:nvPr>
            <p:ph idx="1"/>
          </p:nvPr>
        </p:nvSpPr>
        <p:spPr>
          <a:xfrm>
            <a:off x="1403648" y="2132856"/>
            <a:ext cx="7223627" cy="3658359"/>
          </a:xfrm>
        </p:spPr>
        <p:txBody>
          <a:bodyPr>
            <a:normAutofit fontScale="85000" lnSpcReduction="20000"/>
          </a:bodyPr>
          <a:lstStyle/>
          <a:p>
            <a:r>
              <a:rPr lang="nl-NL" dirty="0">
                <a:solidFill>
                  <a:schemeClr val="accent1"/>
                </a:solidFill>
              </a:rPr>
              <a:t>Intro, kennismaking en voorkennis activeren</a:t>
            </a:r>
          </a:p>
          <a:p>
            <a:r>
              <a:rPr lang="nl-NL" dirty="0">
                <a:solidFill>
                  <a:schemeClr val="accent1"/>
                </a:solidFill>
              </a:rPr>
              <a:t>Wat is formatief handelen?</a:t>
            </a:r>
          </a:p>
          <a:p>
            <a:r>
              <a:rPr lang="nl-NL" dirty="0">
                <a:solidFill>
                  <a:schemeClr val="accent1"/>
                </a:solidFill>
              </a:rPr>
              <a:t>Hoe maak ik het leren zichtbaar?</a:t>
            </a:r>
          </a:p>
          <a:p>
            <a:pPr lvl="1"/>
            <a:r>
              <a:rPr lang="nl-NL" dirty="0">
                <a:solidFill>
                  <a:schemeClr val="accent1"/>
                </a:solidFill>
              </a:rPr>
              <a:t>Klassikaal vragen stellen</a:t>
            </a:r>
          </a:p>
          <a:p>
            <a:pPr lvl="1"/>
            <a:r>
              <a:rPr lang="nl-NL" dirty="0"/>
              <a:t>Diagnostische vraag</a:t>
            </a:r>
          </a:p>
          <a:p>
            <a:pPr lvl="1"/>
            <a:r>
              <a:rPr lang="nl-NL" dirty="0"/>
              <a:t>Kennistestje op papier</a:t>
            </a:r>
          </a:p>
          <a:p>
            <a:pPr lvl="1"/>
            <a:r>
              <a:rPr lang="nl-NL" dirty="0"/>
              <a:t>Digitaal testen</a:t>
            </a:r>
          </a:p>
          <a:p>
            <a:pPr lvl="1"/>
            <a:r>
              <a:rPr lang="nl-NL" dirty="0"/>
              <a:t>Oefentoets met zelf nakijken en zelfevaluatie</a:t>
            </a:r>
          </a:p>
          <a:p>
            <a:r>
              <a:rPr lang="nl-NL" dirty="0"/>
              <a:t>Werktijd</a:t>
            </a:r>
          </a:p>
          <a:p>
            <a:r>
              <a:rPr lang="nl-NL" dirty="0"/>
              <a:t>Afsluiting</a:t>
            </a:r>
          </a:p>
          <a:p>
            <a:endParaRPr lang="en-GB" dirty="0"/>
          </a:p>
        </p:txBody>
      </p:sp>
    </p:spTree>
    <p:extLst>
      <p:ext uri="{BB962C8B-B14F-4D97-AF65-F5344CB8AC3E}">
        <p14:creationId xmlns:p14="http://schemas.microsoft.com/office/powerpoint/2010/main" val="996691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350ED9-7664-4E39-ACEF-199F94A8B585}"/>
              </a:ext>
            </a:extLst>
          </p:cNvPr>
          <p:cNvSpPr>
            <a:spLocks noGrp="1"/>
          </p:cNvSpPr>
          <p:nvPr>
            <p:ph type="title"/>
          </p:nvPr>
        </p:nvSpPr>
        <p:spPr/>
        <p:txBody>
          <a:bodyPr/>
          <a:lstStyle/>
          <a:p>
            <a:r>
              <a:rPr lang="nl-NL" dirty="0"/>
              <a:t>Je zit na te kijken en …</a:t>
            </a:r>
          </a:p>
        </p:txBody>
      </p:sp>
      <p:pic>
        <p:nvPicPr>
          <p:cNvPr id="5" name="Tijdelijke aanduiding voor inhou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7784" y="2348880"/>
            <a:ext cx="4369347" cy="2911078"/>
          </a:xfrm>
        </p:spPr>
      </p:pic>
    </p:spTree>
    <p:extLst>
      <p:ext uri="{BB962C8B-B14F-4D97-AF65-F5344CB8AC3E}">
        <p14:creationId xmlns:p14="http://schemas.microsoft.com/office/powerpoint/2010/main" val="2783749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Leren is een grillig proces</a:t>
            </a:r>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15047" y="2400300"/>
            <a:ext cx="3834990" cy="2825110"/>
          </a:xfrm>
        </p:spPr>
      </p:pic>
    </p:spTree>
    <p:extLst>
      <p:ext uri="{BB962C8B-B14F-4D97-AF65-F5344CB8AC3E}">
        <p14:creationId xmlns:p14="http://schemas.microsoft.com/office/powerpoint/2010/main" val="2901255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een misvatting? En waarom zijn ze zo hardnekkig</a:t>
            </a:r>
          </a:p>
        </p:txBody>
      </p:sp>
      <p:sp>
        <p:nvSpPr>
          <p:cNvPr id="3" name="Tijdelijke aanduiding voor inhoud 2"/>
          <p:cNvSpPr>
            <a:spLocks noGrp="1"/>
          </p:cNvSpPr>
          <p:nvPr>
            <p:ph idx="1"/>
          </p:nvPr>
        </p:nvSpPr>
        <p:spPr/>
        <p:txBody>
          <a:bodyPr/>
          <a:lstStyle/>
          <a:p>
            <a:endParaRPr lang="nl-NL" dirty="0"/>
          </a:p>
        </p:txBody>
      </p:sp>
      <p:pic>
        <p:nvPicPr>
          <p:cNvPr id="5" name="Afbeelding 4"/>
          <p:cNvPicPr>
            <a:picLocks noChangeAspect="1"/>
          </p:cNvPicPr>
          <p:nvPr/>
        </p:nvPicPr>
        <p:blipFill>
          <a:blip r:embed="rId3"/>
          <a:stretch>
            <a:fillRect/>
          </a:stretch>
        </p:blipFill>
        <p:spPr>
          <a:xfrm>
            <a:off x="3203848" y="3124200"/>
            <a:ext cx="2895600" cy="2209800"/>
          </a:xfrm>
          <a:prstGeom prst="rect">
            <a:avLst/>
          </a:prstGeom>
        </p:spPr>
      </p:pic>
      <p:cxnSp>
        <p:nvCxnSpPr>
          <p:cNvPr id="7" name="Rechte verbindingslijn 6"/>
          <p:cNvCxnSpPr/>
          <p:nvPr/>
        </p:nvCxnSpPr>
        <p:spPr>
          <a:xfrm flipH="1">
            <a:off x="4427984" y="4509120"/>
            <a:ext cx="442268" cy="2880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4355976" y="4509120"/>
            <a:ext cx="514274" cy="2880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86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Bij welke groep van de gewervelden hoort dit dier?</a:t>
            </a:r>
          </a:p>
        </p:txBody>
      </p:sp>
      <p:sp>
        <p:nvSpPr>
          <p:cNvPr id="3" name="Tijdelijke aanduiding voor inhoud 2"/>
          <p:cNvSpPr>
            <a:spLocks noGrp="1"/>
          </p:cNvSpPr>
          <p:nvPr>
            <p:ph idx="1"/>
          </p:nvPr>
        </p:nvSpPr>
        <p:spPr>
          <a:xfrm>
            <a:off x="1619672" y="2667000"/>
            <a:ext cx="7007596" cy="3124201"/>
          </a:xfrm>
        </p:spPr>
        <p:txBody>
          <a:bodyPr/>
          <a:lstStyle/>
          <a:p>
            <a:pPr marL="457200" indent="-457200">
              <a:buAutoNum type="alphaUcPeriod"/>
            </a:pPr>
            <a:r>
              <a:rPr lang="nl-NL" dirty="0"/>
              <a:t>Vissen</a:t>
            </a:r>
          </a:p>
          <a:p>
            <a:pPr marL="457200" indent="-457200">
              <a:buAutoNum type="alphaUcPeriod"/>
            </a:pPr>
            <a:r>
              <a:rPr lang="nl-NL" dirty="0" err="1"/>
              <a:t>Amfibiën</a:t>
            </a:r>
            <a:endParaRPr lang="nl-NL" dirty="0"/>
          </a:p>
          <a:p>
            <a:pPr marL="457200" indent="-457200">
              <a:buAutoNum type="alphaUcPeriod"/>
            </a:pPr>
            <a:r>
              <a:rPr lang="nl-NL" dirty="0"/>
              <a:t>Reptielen</a:t>
            </a:r>
          </a:p>
          <a:p>
            <a:pPr marL="457200" indent="-457200">
              <a:buAutoNum type="alphaUcPeriod"/>
            </a:pPr>
            <a:r>
              <a:rPr lang="nl-NL" dirty="0"/>
              <a:t>Vogels</a:t>
            </a:r>
          </a:p>
          <a:p>
            <a:pPr marL="457200" indent="-457200">
              <a:buAutoNum type="alphaUcPeriod"/>
            </a:pPr>
            <a:r>
              <a:rPr lang="nl-NL" dirty="0"/>
              <a:t>Zoogdieren</a:t>
            </a:r>
          </a:p>
        </p:txBody>
      </p:sp>
      <p:pic>
        <p:nvPicPr>
          <p:cNvPr id="6" name="Tijdelijke aanduiding voor inhou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3063044"/>
            <a:ext cx="3500355" cy="2332112"/>
          </a:xfrm>
          <a:prstGeom prst="rect">
            <a:avLst/>
          </a:prstGeom>
        </p:spPr>
      </p:pic>
    </p:spTree>
    <p:extLst>
      <p:ext uri="{BB962C8B-B14F-4D97-AF65-F5344CB8AC3E}">
        <p14:creationId xmlns:p14="http://schemas.microsoft.com/office/powerpoint/2010/main" val="2942116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41" y="44625"/>
            <a:ext cx="7514035" cy="1224135"/>
          </a:xfrm>
        </p:spPr>
        <p:txBody>
          <a:bodyPr/>
          <a:lstStyle/>
          <a:p>
            <a:r>
              <a:rPr lang="nl-NL" dirty="0"/>
              <a:t>Sofie </a:t>
            </a:r>
            <a:r>
              <a:rPr lang="nl-NL" dirty="0" err="1"/>
              <a:t>Faes</a:t>
            </a:r>
            <a:endParaRPr lang="en-GB" dirty="0"/>
          </a:p>
        </p:txBody>
      </p:sp>
      <p:pic>
        <p:nvPicPr>
          <p:cNvPr id="7" name="Tijdelijke aanduiding voor inhoud 6"/>
          <p:cNvPicPr>
            <a:picLocks noGrp="1" noChangeAspect="1"/>
          </p:cNvPicPr>
          <p:nvPr>
            <p:ph idx="1"/>
          </p:nvPr>
        </p:nvPicPr>
        <p:blipFill rotWithShape="1">
          <a:blip r:embed="rId2">
            <a:extLst>
              <a:ext uri="{28A0092B-C50C-407E-A947-70E740481C1C}">
                <a14:useLocalDpi xmlns:a14="http://schemas.microsoft.com/office/drawing/2010/main" val="0"/>
              </a:ext>
            </a:extLst>
          </a:blip>
          <a:srcRect l="14069" t="35914" b="37809"/>
          <a:stretch/>
        </p:blipFill>
        <p:spPr>
          <a:xfrm>
            <a:off x="3321524" y="3519407"/>
            <a:ext cx="2568368" cy="785398"/>
          </a:xfrm>
        </p:spPr>
      </p:pic>
      <p:pic>
        <p:nvPicPr>
          <p:cNvPr id="3076" name="Picture 4" descr="Afbeeldingsresultaat voor toetsrevolu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698" y="487233"/>
            <a:ext cx="2314163" cy="32670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lh3.googleusercontent.com/QQdDtAsweyo2uVpzfmhfzdWjfimiiRHVMwgyyykVUhEcn1aHHqo4g76txGHuuxXehDEnTYyrEtYyAQ-BE6V6vB9htKCa24cDWkzILlRXd6Ao_qihKg15wUiPwhO0pj7ezhA--wu6ZhyvV9Yo7Tm2zL9Ja2C5Tggowzjd5LabukBt7zgRqWuA7E56OxJ8WznHB0JmP1FK7Ic3rq8XUArzBkc1kNBinEggyl-eBsANN20_zGrUlVKi9S5VuoXJ3Bg8voK-BLX5etBOXJfgCE7BGhU3ELuzfzJd8EdA0ZbebOR4_Tj8Jxr3wSpPY4gmIM2gslMR5vmI9ps7Q0KXawaQPj9ga4eNt-J7Ppq53qSZkxL6L0WSNBPRHV94owYDQlEtk01BWM0mzWL9Zjb_pTUMfGQmK5Viwh9lbrm2Auj1PNW_UdKX5S2g5xXoWSNRavlT7u47RVpbE_oioQ9QceD7aOUy_b6z3sDq_IHVAIBL9oZMzgNxtAWM-Q5tKiaUyDVG4EF5Fgxc-CSsWXTx4SzA57vY6ldCQnt0NsVTDV0Qo1NL0OpK1FaM5iuV2pMQ-gJc2Y7IPaif3WdlSriTgimEXjt9WwsDfZnstH-LubVyWP8nAZwH6JNCOgPhduLbMljBcCLZ-OvHyun-0H9u77DvnoSLUry8ATyTyiykw6b-9wPX3UA1S84zY_sXo-0Stu3Guzax8X0U54N_P7GdrhiwHfhm=w469-h937-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l="11844" t="21041" r="12233" b="26516"/>
          <a:stretch/>
        </p:blipFill>
        <p:spPr bwMode="auto">
          <a:xfrm>
            <a:off x="611560" y="3356992"/>
            <a:ext cx="2204835" cy="304924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rotWithShape="1">
          <a:blip r:embed="rId5" cstate="print">
            <a:extLst>
              <a:ext uri="{28A0092B-C50C-407E-A947-70E740481C1C}">
                <a14:useLocalDpi xmlns:a14="http://schemas.microsoft.com/office/drawing/2010/main" val="0"/>
              </a:ext>
            </a:extLst>
          </a:blip>
          <a:srcRect l="10626" t="9838" r="16926" b="1569"/>
          <a:stretch/>
        </p:blipFill>
        <p:spPr>
          <a:xfrm>
            <a:off x="407562" y="487233"/>
            <a:ext cx="3077816" cy="2509089"/>
          </a:xfrm>
          <a:prstGeom prst="rect">
            <a:avLst/>
          </a:prstGeom>
        </p:spPr>
      </p:pic>
      <p:pic>
        <p:nvPicPr>
          <p:cNvPr id="1026" name="Picture 2" descr="Afbeeldingsresultaat voor hersen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8066" y="1442884"/>
            <a:ext cx="228578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oto van Sofie Faes."/>
          <p:cNvPicPr>
            <a:picLocks noChangeAspect="1" noChangeArrowheads="1"/>
          </p:cNvPicPr>
          <p:nvPr/>
        </p:nvPicPr>
        <p:blipFill rotWithShape="1">
          <a:blip r:embed="rId7">
            <a:extLst>
              <a:ext uri="{28A0092B-C50C-407E-A947-70E740481C1C}">
                <a14:useLocalDpi xmlns:a14="http://schemas.microsoft.com/office/drawing/2010/main" val="0"/>
              </a:ext>
            </a:extLst>
          </a:blip>
          <a:srcRect t="4167"/>
          <a:stretch/>
        </p:blipFill>
        <p:spPr bwMode="auto">
          <a:xfrm>
            <a:off x="3250632" y="4581128"/>
            <a:ext cx="5763247"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720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Bij welke groep van de gewervelden hoort dit dier?</a:t>
            </a:r>
          </a:p>
        </p:txBody>
      </p:sp>
      <p:sp>
        <p:nvSpPr>
          <p:cNvPr id="3" name="Tijdelijke aanduiding voor inhoud 2"/>
          <p:cNvSpPr>
            <a:spLocks noGrp="1"/>
          </p:cNvSpPr>
          <p:nvPr>
            <p:ph idx="1"/>
          </p:nvPr>
        </p:nvSpPr>
        <p:spPr>
          <a:xfrm>
            <a:off x="1619672" y="2667000"/>
            <a:ext cx="7007596" cy="3124201"/>
          </a:xfrm>
        </p:spPr>
        <p:txBody>
          <a:bodyPr/>
          <a:lstStyle/>
          <a:p>
            <a:pPr marL="457200" indent="-457200">
              <a:buAutoNum type="alphaUcPeriod"/>
            </a:pPr>
            <a:r>
              <a:rPr lang="nl-NL" dirty="0"/>
              <a:t>Vissen</a:t>
            </a:r>
          </a:p>
          <a:p>
            <a:pPr marL="457200" indent="-457200">
              <a:buAutoNum type="alphaUcPeriod"/>
            </a:pPr>
            <a:r>
              <a:rPr lang="nl-NL" dirty="0" err="1"/>
              <a:t>Amfibiën</a:t>
            </a:r>
            <a:endParaRPr lang="nl-NL" dirty="0"/>
          </a:p>
          <a:p>
            <a:pPr marL="457200" indent="-457200">
              <a:buAutoNum type="alphaUcPeriod"/>
            </a:pPr>
            <a:r>
              <a:rPr lang="nl-NL" dirty="0"/>
              <a:t>Reptielen</a:t>
            </a:r>
          </a:p>
          <a:p>
            <a:pPr marL="457200" indent="-457200">
              <a:buAutoNum type="alphaUcPeriod"/>
            </a:pPr>
            <a:r>
              <a:rPr lang="nl-NL" dirty="0"/>
              <a:t>Vogels</a:t>
            </a:r>
          </a:p>
          <a:p>
            <a:pPr marL="457200" indent="-457200">
              <a:buAutoNum type="alphaUcPeriod"/>
            </a:pPr>
            <a:r>
              <a:rPr lang="nl-NL" dirty="0"/>
              <a:t>Zoogdieren</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3068960"/>
            <a:ext cx="3497048" cy="2332531"/>
          </a:xfrm>
          <a:prstGeom prst="rect">
            <a:avLst/>
          </a:prstGeom>
        </p:spPr>
      </p:pic>
    </p:spTree>
    <p:extLst>
      <p:ext uri="{BB962C8B-B14F-4D97-AF65-F5344CB8AC3E}">
        <p14:creationId xmlns:p14="http://schemas.microsoft.com/office/powerpoint/2010/main" val="2786867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 V3 bloedsomloop</a:t>
            </a:r>
          </a:p>
        </p:txBody>
      </p:sp>
      <p:sp>
        <p:nvSpPr>
          <p:cNvPr id="3" name="Tijdelijke aanduiding voor inhoud 2"/>
          <p:cNvSpPr>
            <a:spLocks noGrp="1"/>
          </p:cNvSpPr>
          <p:nvPr>
            <p:ph idx="1"/>
          </p:nvPr>
        </p:nvSpPr>
        <p:spPr/>
        <p:txBody>
          <a:bodyPr/>
          <a:lstStyle/>
          <a:p>
            <a:endParaRPr lang="nl-NL"/>
          </a:p>
        </p:txBody>
      </p:sp>
      <p:pic>
        <p:nvPicPr>
          <p:cNvPr id="5" name="Afbeelding 4"/>
          <p:cNvPicPr>
            <a:picLocks noChangeAspect="1"/>
          </p:cNvPicPr>
          <p:nvPr/>
        </p:nvPicPr>
        <p:blipFill>
          <a:blip r:embed="rId2"/>
          <a:stretch>
            <a:fillRect/>
          </a:stretch>
        </p:blipFill>
        <p:spPr>
          <a:xfrm>
            <a:off x="107504" y="2348880"/>
            <a:ext cx="8963025" cy="4152900"/>
          </a:xfrm>
          <a:prstGeom prst="rect">
            <a:avLst/>
          </a:prstGeom>
        </p:spPr>
      </p:pic>
    </p:spTree>
    <p:extLst>
      <p:ext uri="{BB962C8B-B14F-4D97-AF65-F5344CB8AC3E}">
        <p14:creationId xmlns:p14="http://schemas.microsoft.com/office/powerpoint/2010/main" val="36227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 V3 bloedsomloop</a:t>
            </a:r>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2218823"/>
            <a:ext cx="9144000" cy="4020581"/>
          </a:xfrm>
          <a:prstGeom prst="rect">
            <a:avLst/>
          </a:prstGeom>
        </p:spPr>
      </p:pic>
    </p:spTree>
    <p:extLst>
      <p:ext uri="{BB962C8B-B14F-4D97-AF65-F5344CB8AC3E}">
        <p14:creationId xmlns:p14="http://schemas.microsoft.com/office/powerpoint/2010/main" val="3886385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600" y="685801"/>
            <a:ext cx="3528391" cy="2887215"/>
          </a:xfrm>
        </p:spPr>
        <p:txBody>
          <a:bodyPr>
            <a:normAutofit/>
          </a:bodyPr>
          <a:lstStyle/>
          <a:p>
            <a:r>
              <a:rPr lang="nl-NL" sz="3200" dirty="0"/>
              <a:t>Leerling dénkt dat hij het al weet en gaat niet zelf opzoek naar het goede antwoord</a:t>
            </a: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8969" t="5901" r="5348" b="9051"/>
          <a:stretch/>
        </p:blipFill>
        <p:spPr>
          <a:xfrm>
            <a:off x="4499992" y="548680"/>
            <a:ext cx="4392488" cy="5832648"/>
          </a:xfrm>
          <a:prstGeom prst="rect">
            <a:avLst/>
          </a:prstGeom>
        </p:spPr>
      </p:pic>
    </p:spTree>
    <p:extLst>
      <p:ext uri="{BB962C8B-B14F-4D97-AF65-F5344CB8AC3E}">
        <p14:creationId xmlns:p14="http://schemas.microsoft.com/office/powerpoint/2010/main" val="43709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The </a:t>
            </a:r>
            <a:r>
              <a:rPr lang="nl-NL" dirty="0" err="1"/>
              <a:t>curse</a:t>
            </a:r>
            <a:r>
              <a:rPr lang="nl-NL" dirty="0"/>
              <a:t> of </a:t>
            </a:r>
            <a:r>
              <a:rPr lang="nl-NL" dirty="0" err="1"/>
              <a:t>knowledge</a:t>
            </a:r>
            <a:endParaRPr lang="nl-NL" dirty="0"/>
          </a:p>
        </p:txBody>
      </p:sp>
      <p:sp>
        <p:nvSpPr>
          <p:cNvPr id="3" name="Tijdelijke aanduiding voor inhoud 2"/>
          <p:cNvSpPr>
            <a:spLocks noGrp="1"/>
          </p:cNvSpPr>
          <p:nvPr>
            <p:ph idx="1"/>
          </p:nvPr>
        </p:nvSpPr>
        <p:spPr/>
        <p:txBody>
          <a:bodyPr/>
          <a:lstStyle/>
          <a:p>
            <a:endParaRPr lang="nl-NL"/>
          </a:p>
        </p:txBody>
      </p:sp>
      <p:pic>
        <p:nvPicPr>
          <p:cNvPr id="8" name="Afbeelding 7"/>
          <p:cNvPicPr>
            <a:picLocks noChangeAspect="1"/>
          </p:cNvPicPr>
          <p:nvPr/>
        </p:nvPicPr>
        <p:blipFill>
          <a:blip r:embed="rId3"/>
          <a:stretch>
            <a:fillRect/>
          </a:stretch>
        </p:blipFill>
        <p:spPr>
          <a:xfrm>
            <a:off x="2483767" y="2492896"/>
            <a:ext cx="4776971" cy="3024336"/>
          </a:xfrm>
          <a:prstGeom prst="rect">
            <a:avLst/>
          </a:prstGeom>
        </p:spPr>
      </p:pic>
    </p:spTree>
    <p:extLst>
      <p:ext uri="{BB962C8B-B14F-4D97-AF65-F5344CB8AC3E}">
        <p14:creationId xmlns:p14="http://schemas.microsoft.com/office/powerpoint/2010/main" val="3264452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1D29-BCB5-5CF1-6DCC-356F7DA023F9}"/>
              </a:ext>
            </a:extLst>
          </p:cNvPr>
          <p:cNvSpPr>
            <a:spLocks noGrp="1"/>
          </p:cNvSpPr>
          <p:nvPr>
            <p:ph type="title"/>
          </p:nvPr>
        </p:nvSpPr>
        <p:spPr/>
        <p:txBody>
          <a:bodyPr/>
          <a:lstStyle/>
          <a:p>
            <a:r>
              <a:rPr lang="nl-NL" dirty="0"/>
              <a:t>Een diagnostische vraag is een specifieke tool</a:t>
            </a:r>
          </a:p>
        </p:txBody>
      </p:sp>
      <p:sp>
        <p:nvSpPr>
          <p:cNvPr id="3" name="Tijdelijke aanduiding voor inhoud 2">
            <a:extLst>
              <a:ext uri="{FF2B5EF4-FFF2-40B4-BE49-F238E27FC236}">
                <a16:creationId xmlns:a16="http://schemas.microsoft.com/office/drawing/2014/main" id="{0114A0A7-6C20-403C-7D32-9AE170CCD889}"/>
              </a:ext>
            </a:extLst>
          </p:cNvPr>
          <p:cNvSpPr>
            <a:spLocks noGrp="1"/>
          </p:cNvSpPr>
          <p:nvPr>
            <p:ph idx="1"/>
          </p:nvPr>
        </p:nvSpPr>
        <p:spPr/>
        <p:txBody>
          <a:bodyPr/>
          <a:lstStyle/>
          <a:p>
            <a:endParaRPr lang="nl-NL"/>
          </a:p>
        </p:txBody>
      </p:sp>
      <p:pic>
        <p:nvPicPr>
          <p:cNvPr id="4" name="Picture 5" descr="A picture containing water, sky, boat, outdoor&#10;&#10;Description automatically generated">
            <a:extLst>
              <a:ext uri="{FF2B5EF4-FFF2-40B4-BE49-F238E27FC236}">
                <a16:creationId xmlns:a16="http://schemas.microsoft.com/office/drawing/2014/main" id="{2DA651C9-8555-AEAA-B48A-27D81839C39C}"/>
              </a:ext>
            </a:extLst>
          </p:cNvPr>
          <p:cNvPicPr>
            <a:picLocks noChangeAspect="1"/>
          </p:cNvPicPr>
          <p:nvPr/>
        </p:nvPicPr>
        <p:blipFill>
          <a:blip r:embed="rId3"/>
          <a:stretch>
            <a:fillRect/>
          </a:stretch>
        </p:blipFill>
        <p:spPr>
          <a:xfrm>
            <a:off x="251520" y="2996952"/>
            <a:ext cx="3672408" cy="23314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5" descr="A picture containing sky, water, outdoor, boat&#10;&#10;Description automatically generated">
            <a:extLst>
              <a:ext uri="{FF2B5EF4-FFF2-40B4-BE49-F238E27FC236}">
                <a16:creationId xmlns:a16="http://schemas.microsoft.com/office/drawing/2014/main" id="{EC20BF8B-7700-4034-26EF-992601D4DC2F}"/>
              </a:ext>
            </a:extLst>
          </p:cNvPr>
          <p:cNvPicPr>
            <a:picLocks noChangeAspect="1"/>
          </p:cNvPicPr>
          <p:nvPr/>
        </p:nvPicPr>
        <p:blipFill>
          <a:blip r:embed="rId4"/>
          <a:stretch>
            <a:fillRect/>
          </a:stretch>
        </p:blipFill>
        <p:spPr>
          <a:xfrm>
            <a:off x="5241601" y="2890996"/>
            <a:ext cx="3672408" cy="24482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6" name="Straight Arrow Connector 6">
            <a:extLst>
              <a:ext uri="{FF2B5EF4-FFF2-40B4-BE49-F238E27FC236}">
                <a16:creationId xmlns:a16="http://schemas.microsoft.com/office/drawing/2014/main" id="{EFB629B9-005B-6630-2716-D9C7A3AAFC6B}"/>
              </a:ext>
            </a:extLst>
          </p:cNvPr>
          <p:cNvCxnSpPr>
            <a:cxnSpLocks/>
          </p:cNvCxnSpPr>
          <p:nvPr/>
        </p:nvCxnSpPr>
        <p:spPr>
          <a:xfrm>
            <a:off x="4128542" y="4162675"/>
            <a:ext cx="947514"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6293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Je zet een diagnostische vraag formatief in wanneer</a:t>
            </a:r>
          </a:p>
        </p:txBody>
      </p:sp>
      <p:sp>
        <p:nvSpPr>
          <p:cNvPr id="3" name="Tijdelijke aanduiding voor inhoud 2"/>
          <p:cNvSpPr>
            <a:spLocks noGrp="1"/>
          </p:cNvSpPr>
          <p:nvPr>
            <p:ph idx="1"/>
          </p:nvPr>
        </p:nvSpPr>
        <p:spPr/>
        <p:txBody>
          <a:bodyPr>
            <a:normAutofit/>
          </a:bodyPr>
          <a:lstStyle/>
          <a:p>
            <a:pPr marL="457200" indent="-457200">
              <a:buSzPct val="100000"/>
              <a:buAutoNum type="alphaUcPeriod"/>
            </a:pPr>
            <a:r>
              <a:rPr lang="nl-NL" dirty="0"/>
              <a:t>het niet mee weegt in de beoordeling van een leerling</a:t>
            </a:r>
          </a:p>
          <a:p>
            <a:pPr marL="457200" indent="-457200">
              <a:buSzPct val="100000"/>
              <a:buAutoNum type="alphaUcPeriod"/>
            </a:pPr>
            <a:r>
              <a:rPr lang="nl-NL" dirty="0"/>
              <a:t>alle leerlingen betrokken en actief  aan de slag zijn</a:t>
            </a:r>
          </a:p>
          <a:p>
            <a:pPr marL="457200" indent="-457200">
              <a:buSzPct val="100000"/>
              <a:buAutoNum type="alphaUcPeriod"/>
            </a:pPr>
            <a:r>
              <a:rPr lang="nl-NL" dirty="0"/>
              <a:t>je de uitkomst gebruik voor het vervolg van je les</a:t>
            </a:r>
          </a:p>
          <a:p>
            <a:pPr marL="457200" indent="-457200">
              <a:buSzPct val="100000"/>
              <a:buAutoNum type="alphaUcPeriod"/>
            </a:pPr>
            <a:r>
              <a:rPr lang="nl-NL" dirty="0"/>
              <a:t>je het begrip van het leerdoel test</a:t>
            </a:r>
          </a:p>
        </p:txBody>
      </p:sp>
    </p:spTree>
    <p:extLst>
      <p:ext uri="{BB962C8B-B14F-4D97-AF65-F5344CB8AC3E}">
        <p14:creationId xmlns:p14="http://schemas.microsoft.com/office/powerpoint/2010/main" val="691128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Je zet een diagnostische vraag formatief in wanneer</a:t>
            </a:r>
          </a:p>
        </p:txBody>
      </p:sp>
      <p:sp>
        <p:nvSpPr>
          <p:cNvPr id="3" name="Tijdelijke aanduiding voor inhoud 2"/>
          <p:cNvSpPr>
            <a:spLocks noGrp="1"/>
          </p:cNvSpPr>
          <p:nvPr>
            <p:ph idx="1"/>
          </p:nvPr>
        </p:nvSpPr>
        <p:spPr/>
        <p:txBody>
          <a:bodyPr>
            <a:normAutofit/>
          </a:bodyPr>
          <a:lstStyle/>
          <a:p>
            <a:pPr marL="457200" indent="-457200">
              <a:buSzPct val="100000"/>
              <a:buAutoNum type="alphaUcPeriod"/>
            </a:pPr>
            <a:r>
              <a:rPr lang="nl-NL" dirty="0"/>
              <a:t>het niet mee weegt in de beoordeling van een leerling</a:t>
            </a:r>
          </a:p>
          <a:p>
            <a:pPr marL="457200" indent="-457200">
              <a:buSzPct val="100000"/>
              <a:buAutoNum type="alphaUcPeriod"/>
            </a:pPr>
            <a:r>
              <a:rPr lang="nl-NL" dirty="0"/>
              <a:t>alle leerlingen betrokken en actief  aan de slag zijn</a:t>
            </a:r>
          </a:p>
          <a:p>
            <a:pPr marL="457200" indent="-457200">
              <a:buSzPct val="100000"/>
              <a:buAutoNum type="alphaUcPeriod"/>
            </a:pPr>
            <a:r>
              <a:rPr lang="nl-NL" b="1" dirty="0"/>
              <a:t>je de uitkomst gebruik voor het vervolg van je les</a:t>
            </a:r>
          </a:p>
          <a:p>
            <a:pPr marL="457200" indent="-457200">
              <a:buSzPct val="100000"/>
              <a:buAutoNum type="alphaUcPeriod"/>
            </a:pPr>
            <a:r>
              <a:rPr lang="nl-NL" dirty="0"/>
              <a:t>je het begrip van het leerdoel test</a:t>
            </a:r>
          </a:p>
        </p:txBody>
      </p:sp>
    </p:spTree>
    <p:extLst>
      <p:ext uri="{BB962C8B-B14F-4D97-AF65-F5344CB8AC3E}">
        <p14:creationId xmlns:p14="http://schemas.microsoft.com/office/powerpoint/2010/main" val="1615783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26E83-C61A-DF2D-823E-A202F15D864D}"/>
              </a:ext>
            </a:extLst>
          </p:cNvPr>
          <p:cNvSpPr>
            <a:spLocks noGrp="1"/>
          </p:cNvSpPr>
          <p:nvPr>
            <p:ph type="title"/>
          </p:nvPr>
        </p:nvSpPr>
        <p:spPr/>
        <p:txBody>
          <a:bodyPr/>
          <a:lstStyle/>
          <a:p>
            <a:r>
              <a:rPr lang="nl-NL" dirty="0"/>
              <a:t>Speciaal voor jullie</a:t>
            </a:r>
          </a:p>
        </p:txBody>
      </p:sp>
      <p:sp>
        <p:nvSpPr>
          <p:cNvPr id="3" name="Tijdelijke aanduiding voor inhoud 2">
            <a:extLst>
              <a:ext uri="{FF2B5EF4-FFF2-40B4-BE49-F238E27FC236}">
                <a16:creationId xmlns:a16="http://schemas.microsoft.com/office/drawing/2014/main" id="{F1C002BD-3B96-6F5D-1BCB-32A4551A13B5}"/>
              </a:ext>
            </a:extLst>
          </p:cNvPr>
          <p:cNvSpPr>
            <a:spLocks noGrp="1"/>
          </p:cNvSpPr>
          <p:nvPr>
            <p:ph idx="1"/>
          </p:nvPr>
        </p:nvSpPr>
        <p:spPr/>
        <p:txBody>
          <a:bodyPr>
            <a:normAutofit/>
          </a:bodyPr>
          <a:lstStyle/>
          <a:p>
            <a:pPr marL="0" indent="0">
              <a:buNone/>
            </a:pPr>
            <a:r>
              <a:rPr lang="nl-NL" dirty="0"/>
              <a:t>Speciaal voor jullie een sneak peak</a:t>
            </a:r>
          </a:p>
          <a:p>
            <a:pPr marL="0" indent="0">
              <a:buNone/>
            </a:pPr>
            <a:r>
              <a:rPr lang="nl-NL" dirty="0">
                <a:solidFill>
                  <a:srgbClr val="65AD30"/>
                </a:solidFill>
                <a:hlinkClick r:id="rId2">
                  <a:extLst>
                    <a:ext uri="{A12FA001-AC4F-418D-AE19-62706E023703}">
                      <ahyp:hlinkClr xmlns:ahyp="http://schemas.microsoft.com/office/drawing/2018/hyperlinkcolor" val="tx"/>
                    </a:ext>
                  </a:extLst>
                </a:hlinkClick>
              </a:rPr>
              <a:t>www.diagnostischevragen.nl</a:t>
            </a:r>
            <a:endParaRPr lang="nl-NL" dirty="0"/>
          </a:p>
          <a:p>
            <a:pPr marL="0" indent="0">
              <a:buNone/>
            </a:pPr>
            <a:endParaRPr lang="nl-NL" dirty="0"/>
          </a:p>
          <a:p>
            <a:pPr marL="0" indent="0">
              <a:buNone/>
            </a:pPr>
            <a:r>
              <a:rPr lang="nl-NL" dirty="0"/>
              <a:t>Een collectie van goede diagnostische vragen om misvattingen snel zichtbaar te maken</a:t>
            </a:r>
          </a:p>
          <a:p>
            <a:pPr marL="0" indent="0">
              <a:buNone/>
            </a:pPr>
            <a:r>
              <a:rPr lang="nl-NL" dirty="0"/>
              <a:t>Biologie, natuurkunde, scheikunde en wiskunde</a:t>
            </a:r>
          </a:p>
        </p:txBody>
      </p:sp>
      <p:pic>
        <p:nvPicPr>
          <p:cNvPr id="7" name="Afbeelding 6" descr="Afbeelding met Lettertype, Graphics, tekst, ontwerp&#10;&#10;Automatisch gegenereerde beschrijving">
            <a:extLst>
              <a:ext uri="{FF2B5EF4-FFF2-40B4-BE49-F238E27FC236}">
                <a16:creationId xmlns:a16="http://schemas.microsoft.com/office/drawing/2014/main" id="{8A43C3B2-0968-AF2A-19B3-7E9F2E984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6" y="910233"/>
            <a:ext cx="9144000" cy="1303734"/>
          </a:xfrm>
          <a:prstGeom prst="rect">
            <a:avLst/>
          </a:prstGeom>
        </p:spPr>
      </p:pic>
    </p:spTree>
    <p:extLst>
      <p:ext uri="{BB962C8B-B14F-4D97-AF65-F5344CB8AC3E}">
        <p14:creationId xmlns:p14="http://schemas.microsoft.com/office/powerpoint/2010/main" val="257710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41" y="685815"/>
            <a:ext cx="7514035" cy="870977"/>
          </a:xfrm>
        </p:spPr>
        <p:txBody>
          <a:bodyPr/>
          <a:lstStyle/>
          <a:p>
            <a:r>
              <a:rPr lang="nl-NL" dirty="0"/>
              <a:t>Programma</a:t>
            </a:r>
            <a:endParaRPr lang="en-GB" dirty="0"/>
          </a:p>
        </p:txBody>
      </p:sp>
      <p:sp>
        <p:nvSpPr>
          <p:cNvPr id="3" name="Tijdelijke aanduiding voor inhoud 2"/>
          <p:cNvSpPr>
            <a:spLocks noGrp="1"/>
          </p:cNvSpPr>
          <p:nvPr>
            <p:ph idx="1"/>
          </p:nvPr>
        </p:nvSpPr>
        <p:spPr>
          <a:xfrm>
            <a:off x="1403648" y="2132856"/>
            <a:ext cx="7223627" cy="3658359"/>
          </a:xfrm>
        </p:spPr>
        <p:txBody>
          <a:bodyPr>
            <a:normAutofit fontScale="85000" lnSpcReduction="20000"/>
          </a:bodyPr>
          <a:lstStyle/>
          <a:p>
            <a:r>
              <a:rPr lang="nl-NL" dirty="0">
                <a:solidFill>
                  <a:schemeClr val="accent1"/>
                </a:solidFill>
              </a:rPr>
              <a:t>Intro, kennismaking en voorkennis activeren</a:t>
            </a:r>
          </a:p>
          <a:p>
            <a:r>
              <a:rPr lang="nl-NL" dirty="0">
                <a:solidFill>
                  <a:schemeClr val="accent1"/>
                </a:solidFill>
              </a:rPr>
              <a:t>Wat is formatief handelen?</a:t>
            </a:r>
          </a:p>
          <a:p>
            <a:r>
              <a:rPr lang="nl-NL" dirty="0">
                <a:solidFill>
                  <a:schemeClr val="accent1"/>
                </a:solidFill>
              </a:rPr>
              <a:t>Hoe maak ik het leren zichtbaar?</a:t>
            </a:r>
          </a:p>
          <a:p>
            <a:pPr lvl="1"/>
            <a:r>
              <a:rPr lang="nl-NL" dirty="0">
                <a:solidFill>
                  <a:schemeClr val="accent1"/>
                </a:solidFill>
              </a:rPr>
              <a:t>Klassikaal vragen stellen</a:t>
            </a:r>
          </a:p>
          <a:p>
            <a:pPr lvl="1"/>
            <a:r>
              <a:rPr lang="nl-NL" dirty="0">
                <a:solidFill>
                  <a:schemeClr val="accent1"/>
                </a:solidFill>
              </a:rPr>
              <a:t>Diagnostische vraag</a:t>
            </a:r>
          </a:p>
          <a:p>
            <a:pPr lvl="1"/>
            <a:r>
              <a:rPr lang="nl-NL" dirty="0"/>
              <a:t>Kennistestje op papier</a:t>
            </a:r>
          </a:p>
          <a:p>
            <a:pPr lvl="1"/>
            <a:r>
              <a:rPr lang="nl-NL" dirty="0"/>
              <a:t>Digitaal testen</a:t>
            </a:r>
          </a:p>
          <a:p>
            <a:pPr lvl="1"/>
            <a:r>
              <a:rPr lang="nl-NL" dirty="0"/>
              <a:t>Oefentoets met zelf nakijken en zelfevaluatie</a:t>
            </a:r>
          </a:p>
          <a:p>
            <a:r>
              <a:rPr lang="nl-NL" dirty="0"/>
              <a:t>Werktijd</a:t>
            </a:r>
          </a:p>
          <a:p>
            <a:r>
              <a:rPr lang="nl-NL" dirty="0"/>
              <a:t>Afsluiting</a:t>
            </a:r>
          </a:p>
          <a:p>
            <a:endParaRPr lang="en-GB" dirty="0"/>
          </a:p>
        </p:txBody>
      </p:sp>
    </p:spTree>
    <p:extLst>
      <p:ext uri="{BB962C8B-B14F-4D97-AF65-F5344CB8AC3E}">
        <p14:creationId xmlns:p14="http://schemas.microsoft.com/office/powerpoint/2010/main" val="408738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a:blip r:embed="rId3"/>
          <a:stretch>
            <a:fillRect/>
          </a:stretch>
        </p:blipFill>
        <p:spPr>
          <a:xfrm>
            <a:off x="6070787" y="782056"/>
            <a:ext cx="1772015" cy="2073225"/>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561316"/>
            <a:ext cx="2582062" cy="2514704"/>
          </a:xfrm>
          <a:prstGeom prst="rect">
            <a:avLst/>
          </a:prstGeom>
        </p:spPr>
      </p:pic>
      <p:pic>
        <p:nvPicPr>
          <p:cNvPr id="8" name="Tijdelijke aanduiding voor inhoud 7"/>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99047" y="3931523"/>
            <a:ext cx="2943391" cy="1972072"/>
          </a:xfrm>
        </p:spPr>
      </p:pic>
      <p:pic>
        <p:nvPicPr>
          <p:cNvPr id="9" name="Tijdelijke aanduiding voor inhoud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152" y="3789040"/>
            <a:ext cx="1657504" cy="2329046"/>
          </a:xfrm>
          <a:prstGeom prst="rect">
            <a:avLst/>
          </a:prstGeom>
        </p:spPr>
      </p:pic>
    </p:spTree>
    <p:extLst>
      <p:ext uri="{BB962C8B-B14F-4D97-AF65-F5344CB8AC3E}">
        <p14:creationId xmlns:p14="http://schemas.microsoft.com/office/powerpoint/2010/main" val="3092514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Kennistestje op papier</a:t>
            </a:r>
            <a:endParaRPr lang="en-GB" dirty="0"/>
          </a:p>
        </p:txBody>
      </p:sp>
      <p:sp>
        <p:nvSpPr>
          <p:cNvPr id="3" name="Tijdelijke aanduiding voor inhoud 2"/>
          <p:cNvSpPr>
            <a:spLocks noGrp="1"/>
          </p:cNvSpPr>
          <p:nvPr>
            <p:ph idx="1"/>
          </p:nvPr>
        </p:nvSpPr>
        <p:spPr/>
        <p:txBody>
          <a:bodyPr anchor="t"/>
          <a:lstStyle/>
          <a:p>
            <a:r>
              <a:rPr lang="nl-NL" dirty="0"/>
              <a:t>Alle kinderen actief</a:t>
            </a:r>
          </a:p>
          <a:p>
            <a:r>
              <a:rPr lang="nl-NL" dirty="0"/>
              <a:t>De uitkomst heeft gevolgen voor de volgende activiteit bijv. het aantal opdrachten dat een leerling maakt</a:t>
            </a:r>
            <a:endParaRPr lang="en-GB" dirty="0"/>
          </a:p>
        </p:txBody>
      </p:sp>
    </p:spTree>
    <p:extLst>
      <p:ext uri="{BB962C8B-B14F-4D97-AF65-F5344CB8AC3E}">
        <p14:creationId xmlns:p14="http://schemas.microsoft.com/office/powerpoint/2010/main" val="2123782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Test je kennis – gezonde voeding</a:t>
            </a:r>
          </a:p>
        </p:txBody>
      </p:sp>
      <p:sp>
        <p:nvSpPr>
          <p:cNvPr id="3" name="Tijdelijke aanduiding voor inhoud 2"/>
          <p:cNvSpPr>
            <a:spLocks noGrp="1"/>
          </p:cNvSpPr>
          <p:nvPr>
            <p:ph idx="1"/>
          </p:nvPr>
        </p:nvSpPr>
        <p:spPr/>
        <p:txBody>
          <a:bodyPr/>
          <a:lstStyle/>
          <a:p>
            <a:pPr marL="0" indent="0">
              <a:buNone/>
            </a:pPr>
            <a:r>
              <a:rPr lang="nl-NL" b="1" dirty="0"/>
              <a:t>Wat</a:t>
            </a:r>
            <a:r>
              <a:rPr lang="nl-NL" dirty="0"/>
              <a:t>: maak de test in stilte</a:t>
            </a:r>
          </a:p>
          <a:p>
            <a:pPr marL="0" indent="0">
              <a:buNone/>
            </a:pPr>
            <a:endParaRPr lang="nl-NL" dirty="0"/>
          </a:p>
          <a:p>
            <a:pPr marL="0" indent="0">
              <a:buNone/>
            </a:pPr>
            <a:r>
              <a:rPr lang="nl-NL" b="1" dirty="0"/>
              <a:t>Hoe</a:t>
            </a:r>
            <a:r>
              <a:rPr lang="nl-NL" dirty="0"/>
              <a:t>: schrijf met pen op het werkblad</a:t>
            </a:r>
          </a:p>
          <a:p>
            <a:pPr marL="0" indent="0">
              <a:buNone/>
            </a:pPr>
            <a:endParaRPr lang="nl-NL" dirty="0"/>
          </a:p>
          <a:p>
            <a:pPr marL="0" indent="0">
              <a:buNone/>
            </a:pPr>
            <a:r>
              <a:rPr lang="nl-NL" b="1" dirty="0" err="1"/>
              <a:t>Result</a:t>
            </a:r>
            <a:r>
              <a:rPr lang="nl-NL" dirty="0"/>
              <a:t>: Nakijken. Je weet of je jouw kennis over gezonde voeding toe kunt passen </a:t>
            </a:r>
          </a:p>
          <a:p>
            <a:pPr marL="0" indent="0">
              <a:buNone/>
            </a:pPr>
            <a:endParaRPr lang="nl-NL" dirty="0"/>
          </a:p>
          <a:p>
            <a:pPr marL="0" indent="0">
              <a:buNone/>
            </a:pPr>
            <a:r>
              <a:rPr lang="nl-NL" b="1" dirty="0"/>
              <a:t>Klaar</a:t>
            </a:r>
            <a:r>
              <a:rPr lang="nl-NL" dirty="0"/>
              <a:t>: wacht even in stilte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5616624" cy="595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56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Controleer jezelf – leer van je fouten</a:t>
            </a:r>
          </a:p>
        </p:txBody>
      </p:sp>
      <p:sp>
        <p:nvSpPr>
          <p:cNvPr id="3" name="Tijdelijke aanduiding voor inhoud 2"/>
          <p:cNvSpPr>
            <a:spLocks noGrp="1"/>
          </p:cNvSpPr>
          <p:nvPr>
            <p:ph idx="1"/>
          </p:nvPr>
        </p:nvSpPr>
        <p:spPr>
          <a:xfrm>
            <a:off x="457200" y="1600200"/>
            <a:ext cx="8686800" cy="4530725"/>
          </a:xfrm>
        </p:spPr>
        <p:txBody>
          <a:bodyPr/>
          <a:lstStyle/>
          <a:p>
            <a:pPr marL="514350" indent="-514350">
              <a:buAutoNum type="arabicPeriod"/>
            </a:pPr>
            <a:r>
              <a:rPr lang="nl-NL" dirty="0"/>
              <a:t>Verbeter met rood jouw antwoorden.</a:t>
            </a:r>
          </a:p>
          <a:p>
            <a:pPr marL="514350" indent="-514350">
              <a:buAutoNum type="arabicPeriod"/>
            </a:pPr>
            <a:r>
              <a:rPr lang="nl-NL" dirty="0"/>
              <a:t>Je gaat nu je kennis bijwerken of verder met nieuwe oefeningen. Kijk in het schema.</a:t>
            </a:r>
          </a:p>
          <a:p>
            <a:pPr marL="514350" indent="-514350">
              <a:buAutoNum type="arabicPeriod"/>
            </a:pPr>
            <a:endParaRPr lang="nl-NL" dirty="0"/>
          </a:p>
          <a:p>
            <a:pPr marL="0" indent="0">
              <a:buNone/>
            </a:pPr>
            <a:endParaRPr lang="nl-NL" dirty="0"/>
          </a:p>
          <a:p>
            <a:pPr marL="0" indent="0">
              <a:buNone/>
            </a:pPr>
            <a:endParaRPr lang="nl-NL" dirty="0"/>
          </a:p>
        </p:txBody>
      </p:sp>
      <p:graphicFrame>
        <p:nvGraphicFramePr>
          <p:cNvPr id="4" name="Tabel 3"/>
          <p:cNvGraphicFramePr>
            <a:graphicFrameLocks noGrp="1"/>
          </p:cNvGraphicFramePr>
          <p:nvPr>
            <p:extLst>
              <p:ext uri="{D42A27DB-BD31-4B8C-83A1-F6EECF244321}">
                <p14:modId xmlns:p14="http://schemas.microsoft.com/office/powerpoint/2010/main" val="3846294822"/>
              </p:ext>
            </p:extLst>
          </p:nvPr>
        </p:nvGraphicFramePr>
        <p:xfrm>
          <a:off x="683568" y="3501008"/>
          <a:ext cx="8460432" cy="2931160"/>
        </p:xfrm>
        <a:graphic>
          <a:graphicData uri="http://schemas.openxmlformats.org/drawingml/2006/table">
            <a:tbl>
              <a:tblPr firstRow="1" bandRow="1">
                <a:tableStyleId>{5C22544A-7EE6-4342-B048-85BDC9FD1C3A}</a:tableStyleId>
              </a:tblPr>
              <a:tblGrid>
                <a:gridCol w="4381295">
                  <a:extLst>
                    <a:ext uri="{9D8B030D-6E8A-4147-A177-3AD203B41FA5}">
                      <a16:colId xmlns:a16="http://schemas.microsoft.com/office/drawing/2014/main" val="20000"/>
                    </a:ext>
                  </a:extLst>
                </a:gridCol>
                <a:gridCol w="4079137">
                  <a:extLst>
                    <a:ext uri="{9D8B030D-6E8A-4147-A177-3AD203B41FA5}">
                      <a16:colId xmlns:a16="http://schemas.microsoft.com/office/drawing/2014/main" val="20001"/>
                    </a:ext>
                  </a:extLst>
                </a:gridCol>
              </a:tblGrid>
              <a:tr h="370840">
                <a:tc>
                  <a:txBody>
                    <a:bodyPr/>
                    <a:lstStyle/>
                    <a:p>
                      <a:r>
                        <a:rPr lang="nl-NL" dirty="0"/>
                        <a:t>2 of meer fout</a:t>
                      </a:r>
                    </a:p>
                  </a:txBody>
                  <a:tcPr/>
                </a:tc>
                <a:tc>
                  <a:txBody>
                    <a:bodyPr/>
                    <a:lstStyle/>
                    <a:p>
                      <a:r>
                        <a:rPr lang="nl-NL" dirty="0"/>
                        <a:t>0 of 1 fout</a:t>
                      </a:r>
                    </a:p>
                  </a:txBody>
                  <a:tcPr/>
                </a:tc>
                <a:extLst>
                  <a:ext uri="{0D108BD9-81ED-4DB2-BD59-A6C34878D82A}">
                    <a16:rowId xmlns:a16="http://schemas.microsoft.com/office/drawing/2014/main" val="10000"/>
                  </a:ext>
                </a:extLst>
              </a:tr>
              <a:tr h="370840">
                <a:tc>
                  <a:txBody>
                    <a:bodyPr/>
                    <a:lstStyle/>
                    <a:p>
                      <a:r>
                        <a:rPr lang="nl-NL" dirty="0"/>
                        <a:t>Maak </a:t>
                      </a:r>
                      <a:r>
                        <a:rPr lang="nl-NL" dirty="0" err="1"/>
                        <a:t>opdr</a:t>
                      </a:r>
                      <a:r>
                        <a:rPr lang="nl-NL" dirty="0"/>
                        <a:t>. 17, 19</a:t>
                      </a:r>
                    </a:p>
                    <a:p>
                      <a:r>
                        <a:rPr lang="nl-NL" dirty="0"/>
                        <a:t>Nakijken </a:t>
                      </a:r>
                      <a:r>
                        <a:rPr lang="nl-NL" baseline="0" dirty="0" err="1"/>
                        <a:t>opdr</a:t>
                      </a:r>
                      <a:r>
                        <a:rPr lang="nl-NL" baseline="0" dirty="0"/>
                        <a:t>: 10, 11, 14, 17, 19</a:t>
                      </a:r>
                    </a:p>
                    <a:p>
                      <a:endParaRPr lang="nl-NL" baseline="0" dirty="0"/>
                    </a:p>
                    <a:p>
                      <a:r>
                        <a:rPr lang="nl-NL" baseline="0" dirty="0"/>
                        <a:t>Klaar: </a:t>
                      </a:r>
                    </a:p>
                    <a:p>
                      <a:r>
                        <a:rPr lang="nl-NL" baseline="0" dirty="0"/>
                        <a:t>Nakijkboek terug in de bak</a:t>
                      </a:r>
                    </a:p>
                    <a:p>
                      <a:r>
                        <a:rPr lang="nl-NL" baseline="0" dirty="0"/>
                        <a:t>Maak </a:t>
                      </a:r>
                      <a:r>
                        <a:rPr lang="nl-NL" baseline="0" dirty="0" err="1"/>
                        <a:t>opdr</a:t>
                      </a:r>
                      <a:r>
                        <a:rPr lang="nl-NL" baseline="0" dirty="0"/>
                        <a:t>. 20, daarna </a:t>
                      </a:r>
                      <a:r>
                        <a:rPr lang="nl-NL" baseline="0" dirty="0" err="1"/>
                        <a:t>opdr</a:t>
                      </a:r>
                      <a:r>
                        <a:rPr lang="nl-NL" baseline="0" dirty="0"/>
                        <a:t>. 13</a:t>
                      </a:r>
                      <a:endParaRPr lang="nl-NL" dirty="0"/>
                    </a:p>
                  </a:txBody>
                  <a:tcPr/>
                </a:tc>
                <a:tc>
                  <a:txBody>
                    <a:bodyPr/>
                    <a:lstStyle/>
                    <a:p>
                      <a:r>
                        <a:rPr lang="nl-NL" dirty="0"/>
                        <a:t>Maak </a:t>
                      </a:r>
                      <a:r>
                        <a:rPr lang="nl-NL" dirty="0" err="1"/>
                        <a:t>opdr</a:t>
                      </a:r>
                      <a:r>
                        <a:rPr lang="nl-NL" dirty="0"/>
                        <a:t>. 19, 20</a:t>
                      </a:r>
                    </a:p>
                    <a:p>
                      <a:r>
                        <a:rPr lang="nl-NL" dirty="0"/>
                        <a:t>Nakijken: 10, 11, 14,</a:t>
                      </a:r>
                      <a:r>
                        <a:rPr lang="nl-NL" baseline="0" dirty="0"/>
                        <a:t> 19, 20</a:t>
                      </a:r>
                      <a:endParaRPr lang="nl-NL" dirty="0"/>
                    </a:p>
                    <a:p>
                      <a:endParaRPr lang="nl-NL" dirty="0"/>
                    </a:p>
                    <a:p>
                      <a:r>
                        <a:rPr lang="nl-NL" dirty="0"/>
                        <a:t>Klaar: </a:t>
                      </a:r>
                    </a:p>
                    <a:p>
                      <a:r>
                        <a:rPr lang="nl-NL" dirty="0"/>
                        <a:t>Nakijkboek terug in de bak</a:t>
                      </a:r>
                    </a:p>
                    <a:p>
                      <a:r>
                        <a:rPr lang="nl-NL" dirty="0"/>
                        <a:t>Maak </a:t>
                      </a:r>
                      <a:r>
                        <a:rPr lang="nl-NL" dirty="0" err="1"/>
                        <a:t>opdr</a:t>
                      </a:r>
                      <a:r>
                        <a:rPr lang="nl-NL" dirty="0"/>
                        <a:t>. 13</a:t>
                      </a:r>
                    </a:p>
                    <a:p>
                      <a:r>
                        <a:rPr lang="nl-NL" dirty="0"/>
                        <a:t>Lees blz. 56 t/m 58</a:t>
                      </a:r>
                    </a:p>
                    <a:p>
                      <a:r>
                        <a:rPr lang="nl-NL" dirty="0"/>
                        <a:t>Begin met </a:t>
                      </a:r>
                      <a:r>
                        <a:rPr lang="nl-NL" dirty="0" err="1"/>
                        <a:t>opdr</a:t>
                      </a:r>
                      <a:r>
                        <a:rPr lang="nl-NL" dirty="0"/>
                        <a:t>. 22</a:t>
                      </a:r>
                    </a:p>
                    <a:p>
                      <a:endParaRPr lang="nl-NL"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38154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Nakijken</a:t>
            </a:r>
            <a:endParaRPr lang="en-GB" dirty="0"/>
          </a:p>
        </p:txBody>
      </p:sp>
      <p:sp>
        <p:nvSpPr>
          <p:cNvPr id="4" name="Tijdelijke aanduiding voor tekst 3"/>
          <p:cNvSpPr>
            <a:spLocks noGrp="1"/>
          </p:cNvSpPr>
          <p:nvPr>
            <p:ph type="body" idx="1"/>
          </p:nvPr>
        </p:nvSpPr>
        <p:spPr/>
        <p:txBody>
          <a:bodyPr/>
          <a:lstStyle/>
          <a:p>
            <a:r>
              <a:rPr lang="nl-NL" dirty="0"/>
              <a:t>Door docent</a:t>
            </a:r>
            <a:endParaRPr lang="en-GB" dirty="0"/>
          </a:p>
        </p:txBody>
      </p:sp>
      <p:sp>
        <p:nvSpPr>
          <p:cNvPr id="5" name="Tijdelijke aanduiding voor inhoud 4"/>
          <p:cNvSpPr>
            <a:spLocks noGrp="1"/>
          </p:cNvSpPr>
          <p:nvPr>
            <p:ph sz="half" idx="2"/>
          </p:nvPr>
        </p:nvSpPr>
        <p:spPr/>
        <p:txBody>
          <a:bodyPr/>
          <a:lstStyle/>
          <a:p>
            <a:pPr marL="0" indent="0">
              <a:buNone/>
            </a:pPr>
            <a:r>
              <a:rPr lang="nl-NL" dirty="0"/>
              <a:t>+ Is leerzaam voor de docent</a:t>
            </a:r>
          </a:p>
          <a:p>
            <a:pPr marL="0" indent="0">
              <a:buNone/>
            </a:pPr>
            <a:r>
              <a:rPr lang="nl-NL" dirty="0"/>
              <a:t>+ Hoge kwaliteit van nakijken</a:t>
            </a:r>
          </a:p>
          <a:p>
            <a:pPr marL="0" indent="0">
              <a:buNone/>
            </a:pPr>
            <a:r>
              <a:rPr lang="nl-NL" dirty="0"/>
              <a:t>- Veel werk voor de docent</a:t>
            </a:r>
            <a:endParaRPr lang="en-GB" dirty="0"/>
          </a:p>
        </p:txBody>
      </p:sp>
      <p:sp>
        <p:nvSpPr>
          <p:cNvPr id="6" name="Tijdelijke aanduiding voor tekst 5"/>
          <p:cNvSpPr>
            <a:spLocks noGrp="1"/>
          </p:cNvSpPr>
          <p:nvPr>
            <p:ph type="body" sz="quarter" idx="3"/>
          </p:nvPr>
        </p:nvSpPr>
        <p:spPr/>
        <p:txBody>
          <a:bodyPr/>
          <a:lstStyle/>
          <a:p>
            <a:r>
              <a:rPr lang="nl-NL" dirty="0"/>
              <a:t>Door (mede)leerling</a:t>
            </a:r>
            <a:endParaRPr lang="en-GB" dirty="0"/>
          </a:p>
        </p:txBody>
      </p:sp>
      <p:sp>
        <p:nvSpPr>
          <p:cNvPr id="7" name="Tijdelijke aanduiding voor inhoud 6"/>
          <p:cNvSpPr>
            <a:spLocks noGrp="1"/>
          </p:cNvSpPr>
          <p:nvPr>
            <p:ph sz="quarter" idx="4"/>
          </p:nvPr>
        </p:nvSpPr>
        <p:spPr/>
        <p:txBody>
          <a:bodyPr>
            <a:normAutofit/>
          </a:bodyPr>
          <a:lstStyle/>
          <a:p>
            <a:pPr marL="0" indent="0">
              <a:buNone/>
            </a:pPr>
            <a:r>
              <a:rPr lang="nl-NL" dirty="0"/>
              <a:t>+ Leerling heeft snelle feedback</a:t>
            </a:r>
          </a:p>
          <a:p>
            <a:pPr marL="0" indent="0">
              <a:buNone/>
            </a:pPr>
            <a:r>
              <a:rPr lang="nl-NL" dirty="0"/>
              <a:t>+ Is leerzaam voor de leerling</a:t>
            </a:r>
          </a:p>
          <a:p>
            <a:pPr marL="0" indent="0">
              <a:buNone/>
            </a:pPr>
            <a:r>
              <a:rPr lang="nl-NL" dirty="0"/>
              <a:t>- Lagere kwaliteit van nakijken</a:t>
            </a:r>
          </a:p>
          <a:p>
            <a:pPr marL="0" indent="0">
              <a:buNone/>
            </a:pPr>
            <a:endParaRPr lang="nl-NL" dirty="0"/>
          </a:p>
        </p:txBody>
      </p:sp>
      <p:sp>
        <p:nvSpPr>
          <p:cNvPr id="8" name="Tekstvak 7"/>
          <p:cNvSpPr txBox="1"/>
          <p:nvPr/>
        </p:nvSpPr>
        <p:spPr>
          <a:xfrm>
            <a:off x="2339752" y="4941168"/>
            <a:ext cx="5256584" cy="1477328"/>
          </a:xfrm>
          <a:prstGeom prst="rect">
            <a:avLst/>
          </a:prstGeom>
          <a:noFill/>
        </p:spPr>
        <p:txBody>
          <a:bodyPr wrap="square" rtlCol="0">
            <a:spAutoFit/>
          </a:bodyPr>
          <a:lstStyle/>
          <a:p>
            <a:pPr marL="285750" indent="-285750">
              <a:buFont typeface="Wingdings" panose="05000000000000000000" pitchFamily="2" charset="2"/>
              <a:buChar char="Ø"/>
            </a:pPr>
            <a:r>
              <a:rPr lang="nl-NL" dirty="0">
                <a:sym typeface="Wingdings" panose="05000000000000000000" pitchFamily="2" charset="2"/>
              </a:rPr>
              <a:t>Train leerlingen hoe ze goed kunnen nakijken, zie hierop toe.</a:t>
            </a:r>
          </a:p>
          <a:p>
            <a:pPr marL="285750" indent="-285750">
              <a:buFont typeface="Wingdings" panose="05000000000000000000" pitchFamily="2" charset="2"/>
              <a:buChar char="Ø"/>
            </a:pPr>
            <a:r>
              <a:rPr lang="nl-NL" dirty="0">
                <a:sym typeface="Wingdings" panose="05000000000000000000" pitchFamily="2" charset="2"/>
              </a:rPr>
              <a:t>Oordeel per opdracht/toets of leerlingen de mate van complexiteit zelf kunnen nakijken.</a:t>
            </a:r>
            <a:endParaRPr lang="nl-NL" dirty="0"/>
          </a:p>
          <a:p>
            <a:endParaRPr lang="en-GB" dirty="0"/>
          </a:p>
        </p:txBody>
      </p:sp>
    </p:spTree>
    <p:extLst>
      <p:ext uri="{BB962C8B-B14F-4D97-AF65-F5344CB8AC3E}">
        <p14:creationId xmlns:p14="http://schemas.microsoft.com/office/powerpoint/2010/main" val="2033941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41" y="685815"/>
            <a:ext cx="7514035" cy="870977"/>
          </a:xfrm>
        </p:spPr>
        <p:txBody>
          <a:bodyPr/>
          <a:lstStyle/>
          <a:p>
            <a:r>
              <a:rPr lang="nl-NL" dirty="0"/>
              <a:t>Programma</a:t>
            </a:r>
            <a:endParaRPr lang="en-GB" dirty="0"/>
          </a:p>
        </p:txBody>
      </p:sp>
      <p:sp>
        <p:nvSpPr>
          <p:cNvPr id="3" name="Tijdelijke aanduiding voor inhoud 2"/>
          <p:cNvSpPr>
            <a:spLocks noGrp="1"/>
          </p:cNvSpPr>
          <p:nvPr>
            <p:ph idx="1"/>
          </p:nvPr>
        </p:nvSpPr>
        <p:spPr>
          <a:xfrm>
            <a:off x="1403648" y="2132856"/>
            <a:ext cx="7223627" cy="3658359"/>
          </a:xfrm>
        </p:spPr>
        <p:txBody>
          <a:bodyPr>
            <a:normAutofit fontScale="85000" lnSpcReduction="20000"/>
          </a:bodyPr>
          <a:lstStyle/>
          <a:p>
            <a:r>
              <a:rPr lang="nl-NL" dirty="0">
                <a:solidFill>
                  <a:schemeClr val="accent1"/>
                </a:solidFill>
              </a:rPr>
              <a:t>Intro, kennismaking en voorkennis activeren</a:t>
            </a:r>
          </a:p>
          <a:p>
            <a:r>
              <a:rPr lang="nl-NL" dirty="0">
                <a:solidFill>
                  <a:schemeClr val="accent1"/>
                </a:solidFill>
              </a:rPr>
              <a:t>Wat is formatief handelen?</a:t>
            </a:r>
          </a:p>
          <a:p>
            <a:r>
              <a:rPr lang="nl-NL" dirty="0">
                <a:solidFill>
                  <a:schemeClr val="accent1"/>
                </a:solidFill>
              </a:rPr>
              <a:t>Hoe maak ik het leren zichtbaar?</a:t>
            </a:r>
          </a:p>
          <a:p>
            <a:pPr lvl="1"/>
            <a:r>
              <a:rPr lang="nl-NL" dirty="0">
                <a:solidFill>
                  <a:schemeClr val="accent1"/>
                </a:solidFill>
              </a:rPr>
              <a:t>Klassikaal vragen stellen</a:t>
            </a:r>
          </a:p>
          <a:p>
            <a:pPr lvl="1"/>
            <a:r>
              <a:rPr lang="nl-NL" dirty="0">
                <a:solidFill>
                  <a:schemeClr val="accent1"/>
                </a:solidFill>
              </a:rPr>
              <a:t>Diagnostische vraag</a:t>
            </a:r>
          </a:p>
          <a:p>
            <a:pPr lvl="1"/>
            <a:r>
              <a:rPr lang="nl-NL" dirty="0">
                <a:solidFill>
                  <a:schemeClr val="accent1"/>
                </a:solidFill>
              </a:rPr>
              <a:t>Kennistestje op papier</a:t>
            </a:r>
          </a:p>
          <a:p>
            <a:pPr lvl="1"/>
            <a:r>
              <a:rPr lang="nl-NL" dirty="0"/>
              <a:t>Digitaal testen</a:t>
            </a:r>
          </a:p>
          <a:p>
            <a:pPr lvl="1"/>
            <a:r>
              <a:rPr lang="nl-NL" dirty="0"/>
              <a:t>Oefentoets met zelf nakijken en zelfevaluatie</a:t>
            </a:r>
          </a:p>
          <a:p>
            <a:r>
              <a:rPr lang="nl-NL" dirty="0"/>
              <a:t>Werktijd</a:t>
            </a:r>
          </a:p>
          <a:p>
            <a:r>
              <a:rPr lang="nl-NL" dirty="0"/>
              <a:t>Afsluiting</a:t>
            </a:r>
          </a:p>
          <a:p>
            <a:endParaRPr lang="en-GB" dirty="0"/>
          </a:p>
        </p:txBody>
      </p:sp>
    </p:spTree>
    <p:extLst>
      <p:ext uri="{BB962C8B-B14F-4D97-AF65-F5344CB8AC3E}">
        <p14:creationId xmlns:p14="http://schemas.microsoft.com/office/powerpoint/2010/main" val="2460521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27679"/>
            <a:ext cx="7514035" cy="1241082"/>
          </a:xfrm>
        </p:spPr>
        <p:txBody>
          <a:bodyPr/>
          <a:lstStyle/>
          <a:p>
            <a:r>
              <a:rPr lang="nl-NL" dirty="0"/>
              <a:t>Digitaal testen</a:t>
            </a:r>
            <a:endParaRPr lang="en-GB"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100" t="5860" r="17958" b="6336"/>
          <a:stretch/>
        </p:blipFill>
        <p:spPr bwMode="auto">
          <a:xfrm>
            <a:off x="1259632" y="1052735"/>
            <a:ext cx="7344816" cy="490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149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34" y="116633"/>
            <a:ext cx="7514035" cy="1008111"/>
          </a:xfrm>
        </p:spPr>
        <p:txBody>
          <a:bodyPr/>
          <a:lstStyle/>
          <a:p>
            <a:r>
              <a:rPr lang="nl-NL" dirty="0"/>
              <a:t>Digitaal testen</a:t>
            </a:r>
            <a:endParaRPr lang="en-GB" dirty="0"/>
          </a:p>
        </p:txBody>
      </p:sp>
      <p:sp>
        <p:nvSpPr>
          <p:cNvPr id="4" name="Tijdelijke aanduiding voor tekst 3"/>
          <p:cNvSpPr>
            <a:spLocks noGrp="1"/>
          </p:cNvSpPr>
          <p:nvPr>
            <p:ph type="body" idx="1"/>
          </p:nvPr>
        </p:nvSpPr>
        <p:spPr>
          <a:xfrm>
            <a:off x="1043608" y="1052637"/>
            <a:ext cx="3455391" cy="576262"/>
          </a:xfrm>
        </p:spPr>
        <p:txBody>
          <a:bodyPr/>
          <a:lstStyle/>
          <a:p>
            <a:r>
              <a:rPr lang="nl-NL" dirty="0"/>
              <a:t>Voordelen</a:t>
            </a:r>
            <a:endParaRPr lang="en-GB" dirty="0"/>
          </a:p>
        </p:txBody>
      </p:sp>
      <p:sp>
        <p:nvSpPr>
          <p:cNvPr id="5" name="Tijdelijke aanduiding voor inhoud 4"/>
          <p:cNvSpPr>
            <a:spLocks noGrp="1"/>
          </p:cNvSpPr>
          <p:nvPr>
            <p:ph sz="half" idx="2"/>
          </p:nvPr>
        </p:nvSpPr>
        <p:spPr>
          <a:xfrm>
            <a:off x="1115616" y="1556792"/>
            <a:ext cx="3671292" cy="2455862"/>
          </a:xfrm>
        </p:spPr>
        <p:txBody>
          <a:bodyPr/>
          <a:lstStyle/>
          <a:p>
            <a:r>
              <a:rPr lang="nl-NL" dirty="0"/>
              <a:t>Leerlingen krijgen directe feedback of iets goed of fout is.</a:t>
            </a:r>
          </a:p>
          <a:p>
            <a:r>
              <a:rPr lang="nl-NL" dirty="0"/>
              <a:t>Snel een overzicht welke stof beheerst is.</a:t>
            </a:r>
          </a:p>
          <a:p>
            <a:r>
              <a:rPr lang="nl-NL" dirty="0"/>
              <a:t>Leerlingen vinden het leuk.</a:t>
            </a:r>
          </a:p>
          <a:p>
            <a:endParaRPr lang="en-GB" dirty="0"/>
          </a:p>
        </p:txBody>
      </p:sp>
      <p:sp>
        <p:nvSpPr>
          <p:cNvPr id="6" name="Tijdelijke aanduiding voor tekst 5"/>
          <p:cNvSpPr>
            <a:spLocks noGrp="1"/>
          </p:cNvSpPr>
          <p:nvPr>
            <p:ph type="body" sz="quarter" idx="3"/>
          </p:nvPr>
        </p:nvSpPr>
        <p:spPr>
          <a:xfrm>
            <a:off x="1043608" y="3563438"/>
            <a:ext cx="3466903" cy="576262"/>
          </a:xfrm>
        </p:spPr>
        <p:txBody>
          <a:bodyPr/>
          <a:lstStyle/>
          <a:p>
            <a:r>
              <a:rPr lang="nl-NL" dirty="0"/>
              <a:t>Nadelen</a:t>
            </a:r>
            <a:endParaRPr lang="en-GB" dirty="0"/>
          </a:p>
        </p:txBody>
      </p:sp>
      <p:sp>
        <p:nvSpPr>
          <p:cNvPr id="7" name="Tijdelijke aanduiding voor inhoud 6"/>
          <p:cNvSpPr>
            <a:spLocks noGrp="1"/>
          </p:cNvSpPr>
          <p:nvPr>
            <p:ph sz="quarter" idx="4"/>
          </p:nvPr>
        </p:nvSpPr>
        <p:spPr>
          <a:xfrm>
            <a:off x="1115616" y="4149080"/>
            <a:ext cx="3671292" cy="2455862"/>
          </a:xfrm>
        </p:spPr>
        <p:txBody>
          <a:bodyPr/>
          <a:lstStyle/>
          <a:p>
            <a:r>
              <a:rPr lang="nl-NL" dirty="0"/>
              <a:t>Telefoons leiden af van het leren.</a:t>
            </a:r>
          </a:p>
          <a:p>
            <a:r>
              <a:rPr lang="nl-NL" dirty="0"/>
              <a:t>Meestal meerkeuzen, daardoor geen inzicht waarom leerlingen iets antwoorden.</a:t>
            </a:r>
          </a:p>
          <a:p>
            <a:r>
              <a:rPr lang="nl-NL" dirty="0"/>
              <a:t>Minder korte interactie / feedback momenten</a:t>
            </a:r>
          </a:p>
          <a:p>
            <a:endParaRPr lang="en-GB" dirty="0"/>
          </a:p>
        </p:txBody>
      </p:sp>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b="21308"/>
          <a:stretch/>
        </p:blipFill>
        <p:spPr>
          <a:xfrm>
            <a:off x="5148065" y="1052736"/>
            <a:ext cx="3528392" cy="4936119"/>
          </a:xfrm>
          <a:prstGeom prst="rect">
            <a:avLst/>
          </a:prstGeom>
        </p:spPr>
      </p:pic>
    </p:spTree>
    <p:extLst>
      <p:ext uri="{BB962C8B-B14F-4D97-AF65-F5344CB8AC3E}">
        <p14:creationId xmlns:p14="http://schemas.microsoft.com/office/powerpoint/2010/main" val="39930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dirty="0"/>
              <a:t>Minder </a:t>
            </a:r>
            <a:r>
              <a:rPr lang="nl-NL" dirty="0" err="1"/>
              <a:t>summatief</a:t>
            </a:r>
            <a:r>
              <a:rPr lang="nl-NL" dirty="0"/>
              <a:t> - Praktijkvoorbeeld</a:t>
            </a:r>
            <a:endParaRPr lang="en-GB" dirty="0"/>
          </a:p>
        </p:txBody>
      </p:sp>
      <p:sp>
        <p:nvSpPr>
          <p:cNvPr id="8" name="Tijdelijke aanduiding voor inhoud 7"/>
          <p:cNvSpPr>
            <a:spLocks noGrp="1"/>
          </p:cNvSpPr>
          <p:nvPr>
            <p:ph idx="1"/>
          </p:nvPr>
        </p:nvSpPr>
        <p:spPr>
          <a:xfrm>
            <a:off x="1547664" y="2667000"/>
            <a:ext cx="7079604" cy="3124201"/>
          </a:xfrm>
        </p:spPr>
        <p:txBody>
          <a:bodyPr>
            <a:normAutofit fontScale="92500"/>
          </a:bodyPr>
          <a:lstStyle/>
          <a:p>
            <a:r>
              <a:rPr lang="nl-NL" dirty="0"/>
              <a:t>Helft van de SO cijfers geschrapt</a:t>
            </a:r>
          </a:p>
          <a:p>
            <a:r>
              <a:rPr lang="nl-NL" dirty="0"/>
              <a:t>De </a:t>
            </a:r>
            <a:r>
              <a:rPr lang="nl-NL" dirty="0" err="1"/>
              <a:t>SO’s</a:t>
            </a:r>
            <a:r>
              <a:rPr lang="nl-NL" dirty="0"/>
              <a:t> afgenomen als oefentoets. Leerlingen kijken zelf na met een nakijkmodel en formuleren verbeter punten</a:t>
            </a:r>
          </a:p>
          <a:p>
            <a:pPr marL="0" indent="0">
              <a:buNone/>
            </a:pPr>
            <a:endParaRPr lang="nl-NL" dirty="0"/>
          </a:p>
          <a:p>
            <a:pPr>
              <a:buFont typeface="Wingdings" panose="05000000000000000000" pitchFamily="2" charset="2"/>
              <a:buChar char="Ø"/>
            </a:pPr>
            <a:r>
              <a:rPr lang="nl-NL" dirty="0"/>
              <a:t>Leerlingen leren minder vóór de toets en leren meer ván de toets</a:t>
            </a:r>
          </a:p>
          <a:p>
            <a:pPr>
              <a:buFont typeface="Wingdings" panose="05000000000000000000" pitchFamily="2" charset="2"/>
              <a:buChar char="Ø"/>
            </a:pPr>
            <a:r>
              <a:rPr lang="nl-NL" dirty="0">
                <a:sym typeface="Wingdings" panose="05000000000000000000" pitchFamily="2" charset="2"/>
              </a:rPr>
              <a:t>Tijdwinst voor docent</a:t>
            </a:r>
            <a:endParaRPr lang="en-GB" dirty="0"/>
          </a:p>
        </p:txBody>
      </p:sp>
    </p:spTree>
    <p:extLst>
      <p:ext uri="{BB962C8B-B14F-4D97-AF65-F5344CB8AC3E}">
        <p14:creationId xmlns:p14="http://schemas.microsoft.com/office/powerpoint/2010/main" val="3134473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nl-NL" dirty="0"/>
              <a:t>Intermezzo (2 min)</a:t>
            </a:r>
          </a:p>
        </p:txBody>
      </p:sp>
      <p:sp>
        <p:nvSpPr>
          <p:cNvPr id="3" name="Tijdelijke aanduiding voor inhoud 2"/>
          <p:cNvSpPr>
            <a:spLocks noGrp="1"/>
          </p:cNvSpPr>
          <p:nvPr>
            <p:ph idx="1"/>
          </p:nvPr>
        </p:nvSpPr>
        <p:spPr/>
        <p:txBody>
          <a:bodyPr anchor="t">
            <a:normAutofit fontScale="77500" lnSpcReduction="20000"/>
          </a:bodyPr>
          <a:lstStyle/>
          <a:p>
            <a:r>
              <a:rPr lang="nl-NL" dirty="0"/>
              <a:t>Bespreek samen:</a:t>
            </a:r>
          </a:p>
          <a:p>
            <a:pPr lvl="1"/>
            <a:r>
              <a:rPr lang="nl-NL" dirty="0"/>
              <a:t>Wat vond je het meest interessant tot nu toe?</a:t>
            </a:r>
          </a:p>
          <a:p>
            <a:pPr lvl="1"/>
            <a:r>
              <a:rPr lang="nl-NL" dirty="0"/>
              <a:t>Wat zou je in lessen willen uitproberen?</a:t>
            </a:r>
          </a:p>
          <a:p>
            <a:pPr lvl="1"/>
            <a:endParaRPr lang="nl-NL" dirty="0"/>
          </a:p>
          <a:p>
            <a:r>
              <a:rPr lang="nl-NL" dirty="0"/>
              <a:t>Werkvormen / voorbeelden</a:t>
            </a:r>
          </a:p>
          <a:p>
            <a:pPr lvl="1"/>
            <a:r>
              <a:rPr lang="nl-NL" dirty="0"/>
              <a:t>Klassikaal vragen stellen</a:t>
            </a:r>
          </a:p>
          <a:p>
            <a:pPr lvl="1"/>
            <a:r>
              <a:rPr lang="nl-NL" dirty="0"/>
              <a:t>Diagnostische vraag</a:t>
            </a:r>
          </a:p>
          <a:p>
            <a:pPr lvl="1"/>
            <a:r>
              <a:rPr lang="nl-NL" dirty="0"/>
              <a:t>Kennistestje op papier</a:t>
            </a:r>
          </a:p>
          <a:p>
            <a:pPr lvl="1"/>
            <a:r>
              <a:rPr lang="nl-NL" dirty="0"/>
              <a:t>Digitaal testen</a:t>
            </a:r>
          </a:p>
          <a:p>
            <a:pPr lvl="1"/>
            <a:endParaRPr lang="nl-NL" dirty="0"/>
          </a:p>
        </p:txBody>
      </p:sp>
      <p:pic>
        <p:nvPicPr>
          <p:cNvPr id="1026" name="Picture 2" descr="Afbeeldingsresultaat voor conversation 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836712"/>
            <a:ext cx="1492424" cy="149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515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41" y="685815"/>
            <a:ext cx="7514035" cy="870977"/>
          </a:xfrm>
        </p:spPr>
        <p:txBody>
          <a:bodyPr/>
          <a:lstStyle/>
          <a:p>
            <a:r>
              <a:rPr lang="nl-NL" dirty="0"/>
              <a:t>Programma</a:t>
            </a:r>
            <a:endParaRPr lang="en-GB" dirty="0"/>
          </a:p>
        </p:txBody>
      </p:sp>
      <p:sp>
        <p:nvSpPr>
          <p:cNvPr id="3" name="Tijdelijke aanduiding voor inhoud 2"/>
          <p:cNvSpPr>
            <a:spLocks noGrp="1"/>
          </p:cNvSpPr>
          <p:nvPr>
            <p:ph idx="1"/>
          </p:nvPr>
        </p:nvSpPr>
        <p:spPr>
          <a:xfrm>
            <a:off x="1403648" y="2132856"/>
            <a:ext cx="7223627" cy="3658359"/>
          </a:xfrm>
        </p:spPr>
        <p:txBody>
          <a:bodyPr>
            <a:normAutofit fontScale="85000" lnSpcReduction="20000"/>
          </a:bodyPr>
          <a:lstStyle/>
          <a:p>
            <a:r>
              <a:rPr lang="nl-NL" dirty="0">
                <a:solidFill>
                  <a:schemeClr val="accent1"/>
                </a:solidFill>
              </a:rPr>
              <a:t>Intro, kennismaking en voorkennis activeren</a:t>
            </a:r>
          </a:p>
          <a:p>
            <a:r>
              <a:rPr lang="nl-NL" dirty="0">
                <a:solidFill>
                  <a:schemeClr val="accent1"/>
                </a:solidFill>
              </a:rPr>
              <a:t>Wat is formatief handelen?</a:t>
            </a:r>
          </a:p>
          <a:p>
            <a:r>
              <a:rPr lang="nl-NL" dirty="0">
                <a:solidFill>
                  <a:schemeClr val="accent1"/>
                </a:solidFill>
              </a:rPr>
              <a:t>Hoe maak ik het leren zichtbaar?</a:t>
            </a:r>
          </a:p>
          <a:p>
            <a:pPr lvl="1"/>
            <a:r>
              <a:rPr lang="nl-NL" dirty="0">
                <a:solidFill>
                  <a:schemeClr val="accent1"/>
                </a:solidFill>
              </a:rPr>
              <a:t>Klassikaal vragen stellen</a:t>
            </a:r>
          </a:p>
          <a:p>
            <a:pPr lvl="1"/>
            <a:r>
              <a:rPr lang="nl-NL" dirty="0">
                <a:solidFill>
                  <a:schemeClr val="accent1"/>
                </a:solidFill>
              </a:rPr>
              <a:t>Diagnostische vraag</a:t>
            </a:r>
          </a:p>
          <a:p>
            <a:pPr lvl="1"/>
            <a:r>
              <a:rPr lang="nl-NL" dirty="0">
                <a:solidFill>
                  <a:schemeClr val="accent1"/>
                </a:solidFill>
              </a:rPr>
              <a:t>Kennistestje op papier</a:t>
            </a:r>
          </a:p>
          <a:p>
            <a:pPr lvl="1"/>
            <a:r>
              <a:rPr lang="nl-NL" dirty="0">
                <a:solidFill>
                  <a:schemeClr val="accent1"/>
                </a:solidFill>
              </a:rPr>
              <a:t>Digitaal testen</a:t>
            </a:r>
          </a:p>
          <a:p>
            <a:pPr lvl="1"/>
            <a:r>
              <a:rPr lang="nl-NL" dirty="0"/>
              <a:t>Oefentoets met zelf nakijken en zelfevaluatie</a:t>
            </a:r>
          </a:p>
          <a:p>
            <a:r>
              <a:rPr lang="nl-NL" dirty="0"/>
              <a:t>Werktijd</a:t>
            </a:r>
          </a:p>
          <a:p>
            <a:r>
              <a:rPr lang="nl-NL" dirty="0"/>
              <a:t>Afsluiting</a:t>
            </a:r>
          </a:p>
          <a:p>
            <a:endParaRPr lang="en-GB" dirty="0"/>
          </a:p>
        </p:txBody>
      </p:sp>
    </p:spTree>
    <p:extLst>
      <p:ext uri="{BB962C8B-B14F-4D97-AF65-F5344CB8AC3E}">
        <p14:creationId xmlns:p14="http://schemas.microsoft.com/office/powerpoint/2010/main" val="2181207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Voorkennis in beeld </a:t>
            </a:r>
            <a:br>
              <a:rPr lang="nl-NL" dirty="0"/>
            </a:br>
            <a:r>
              <a:rPr lang="nl-NL" dirty="0"/>
              <a:t>Staan = eens              zitten = oneens</a:t>
            </a:r>
            <a:endParaRPr lang="en-GB" dirty="0"/>
          </a:p>
        </p:txBody>
      </p:sp>
      <p:sp>
        <p:nvSpPr>
          <p:cNvPr id="3" name="Tijdelijke aanduiding voor inhoud 2"/>
          <p:cNvSpPr>
            <a:spLocks noGrp="1"/>
          </p:cNvSpPr>
          <p:nvPr>
            <p:ph idx="1"/>
          </p:nvPr>
        </p:nvSpPr>
        <p:spPr/>
        <p:txBody>
          <a:bodyPr/>
          <a:lstStyle/>
          <a:p>
            <a:endParaRPr lang="en-GB" dirty="0"/>
          </a:p>
        </p:txBody>
      </p:sp>
    </p:spTree>
    <p:extLst>
      <p:ext uri="{BB962C8B-B14F-4D97-AF65-F5344CB8AC3E}">
        <p14:creationId xmlns:p14="http://schemas.microsoft.com/office/powerpoint/2010/main" val="2541987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187624" y="308249"/>
            <a:ext cx="7514035" cy="1752599"/>
          </a:xfrm>
        </p:spPr>
        <p:txBody>
          <a:bodyPr/>
          <a:lstStyle/>
          <a:p>
            <a:r>
              <a:rPr lang="nl-NL" dirty="0"/>
              <a:t>Zelftest met evaluatie en differentiatie</a:t>
            </a:r>
            <a:endParaRPr lang="en-GB" dirty="0"/>
          </a:p>
        </p:txBody>
      </p:sp>
      <p:sp>
        <p:nvSpPr>
          <p:cNvPr id="8" name="Tijdelijke aanduiding voor inhoud 7"/>
          <p:cNvSpPr>
            <a:spLocks noGrp="1"/>
          </p:cNvSpPr>
          <p:nvPr>
            <p:ph idx="1"/>
          </p:nvPr>
        </p:nvSpPr>
        <p:spPr/>
        <p:txBody>
          <a:bodyPr anchor="t"/>
          <a:lstStyle/>
          <a:p>
            <a:endParaRPr lang="en-GB"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0909" y="3212976"/>
            <a:ext cx="3370461" cy="181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54842"/>
            <a:ext cx="5184576" cy="504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1052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113240" y="4221088"/>
            <a:ext cx="7514035" cy="2016224"/>
          </a:xfrm>
        </p:spPr>
        <p:txBody>
          <a:bodyPr>
            <a:normAutofit fontScale="25000" lnSpcReduction="20000"/>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sz="6400" dirty="0"/>
          </a:p>
          <a:p>
            <a:pPr marL="0" indent="0" algn="ctr">
              <a:buNone/>
            </a:pPr>
            <a:r>
              <a:rPr lang="nl-NL" sz="8000" dirty="0">
                <a:hlinkClick r:id="rId3"/>
              </a:rPr>
              <a:t>Dunning Kruger effect: </a:t>
            </a:r>
            <a:r>
              <a:rPr lang="nl-NL" sz="8000" dirty="0" err="1">
                <a:hlinkClick r:id="rId3"/>
              </a:rPr>
              <a:t>Unskilled</a:t>
            </a:r>
            <a:r>
              <a:rPr lang="nl-NL" sz="8000" dirty="0">
                <a:hlinkClick r:id="rId3"/>
              </a:rPr>
              <a:t> </a:t>
            </a:r>
            <a:r>
              <a:rPr lang="nl-NL" sz="8000" dirty="0" err="1">
                <a:hlinkClick r:id="rId3"/>
              </a:rPr>
              <a:t>and</a:t>
            </a:r>
            <a:r>
              <a:rPr lang="nl-NL" sz="8000" dirty="0">
                <a:hlinkClick r:id="rId3"/>
              </a:rPr>
              <a:t> </a:t>
            </a:r>
            <a:r>
              <a:rPr lang="nl-NL" sz="8000" dirty="0" err="1">
                <a:hlinkClick r:id="rId3"/>
              </a:rPr>
              <a:t>unaware</a:t>
            </a:r>
            <a:r>
              <a:rPr lang="nl-NL" sz="8000" dirty="0">
                <a:hlinkClick r:id="rId3"/>
              </a:rPr>
              <a:t> of </a:t>
            </a:r>
            <a:r>
              <a:rPr lang="nl-NL" sz="8000" dirty="0" err="1">
                <a:hlinkClick r:id="rId3"/>
              </a:rPr>
              <a:t>it</a:t>
            </a:r>
            <a:endParaRPr lang="nl-NL" sz="8000" dirty="0"/>
          </a:p>
          <a:p>
            <a:pPr marL="0" indent="0">
              <a:buNone/>
            </a:pPr>
            <a:endParaRPr lang="nl-NL" dirty="0"/>
          </a:p>
        </p:txBody>
      </p:sp>
      <p:pic>
        <p:nvPicPr>
          <p:cNvPr id="4" name="Afbeelding 3" descr="Perceived ability to recognize humor as a function of actual test performance (Study 1).  "/>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124744"/>
            <a:ext cx="4114800" cy="3902710"/>
          </a:xfrm>
          <a:prstGeom prst="rect">
            <a:avLst/>
          </a:prstGeom>
          <a:noFill/>
          <a:ln>
            <a:noFill/>
          </a:ln>
        </p:spPr>
      </p:pic>
    </p:spTree>
    <p:extLst>
      <p:ext uri="{BB962C8B-B14F-4D97-AF65-F5344CB8AC3E}">
        <p14:creationId xmlns:p14="http://schemas.microsoft.com/office/powerpoint/2010/main" val="442803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Evaluatie </a:t>
            </a:r>
            <a:r>
              <a:rPr lang="nl-NL" dirty="0" err="1"/>
              <a:t>tto</a:t>
            </a:r>
            <a:r>
              <a:rPr lang="nl-NL" dirty="0"/>
              <a:t> brugklas</a:t>
            </a:r>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907704" y="1988840"/>
            <a:ext cx="6162675" cy="4676775"/>
          </a:xfrm>
          <a:prstGeom prst="rect">
            <a:avLst/>
          </a:prstGeom>
        </p:spPr>
      </p:pic>
    </p:spTree>
    <p:extLst>
      <p:ext uri="{BB962C8B-B14F-4D97-AF65-F5344CB8AC3E}">
        <p14:creationId xmlns:p14="http://schemas.microsoft.com/office/powerpoint/2010/main" val="1259475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0" name="Tijdelijke aanduiding voor inhou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55776" y="404664"/>
            <a:ext cx="4752348" cy="5465202"/>
          </a:xfrm>
        </p:spPr>
      </p:pic>
    </p:spTree>
    <p:extLst>
      <p:ext uri="{BB962C8B-B14F-4D97-AF65-F5344CB8AC3E}">
        <p14:creationId xmlns:p14="http://schemas.microsoft.com/office/powerpoint/2010/main" val="1258938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sp>
        <p:nvSpPr>
          <p:cNvPr id="3" name="Tijdelijke aanduiding voor inhoud 2"/>
          <p:cNvSpPr>
            <a:spLocks noGrp="1"/>
          </p:cNvSpPr>
          <p:nvPr>
            <p:ph idx="1"/>
          </p:nvPr>
        </p:nvSpPr>
        <p:spPr/>
        <p:txBody>
          <a:bodyPr/>
          <a:lstStyle/>
          <a:p>
            <a:endParaRPr lang="en-GB"/>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84"/>
          <a:stretch/>
        </p:blipFill>
        <p:spPr bwMode="auto">
          <a:xfrm>
            <a:off x="1475656" y="0"/>
            <a:ext cx="6978384" cy="915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28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Waar loop ik tegenaan</a:t>
            </a:r>
          </a:p>
        </p:txBody>
      </p:sp>
      <p:sp>
        <p:nvSpPr>
          <p:cNvPr id="3" name="Tijdelijke aanduiding voor inhoud 2"/>
          <p:cNvSpPr>
            <a:spLocks noGrp="1"/>
          </p:cNvSpPr>
          <p:nvPr>
            <p:ph idx="1"/>
          </p:nvPr>
        </p:nvSpPr>
        <p:spPr/>
        <p:txBody>
          <a:bodyPr/>
          <a:lstStyle/>
          <a:p>
            <a:r>
              <a:rPr lang="nl-NL" dirty="0"/>
              <a:t>Het kost tijd om leerlingen ‘op te voeden’</a:t>
            </a:r>
          </a:p>
          <a:p>
            <a:r>
              <a:rPr lang="nl-NL" dirty="0"/>
              <a:t>Succeservaring opdoen is belangrijk en tegelijk wil ik het eindniveau niet verlagen (niveau instroom daalt). Soms ontdek ik dat er meer tijd nodig is</a:t>
            </a:r>
          </a:p>
          <a:p>
            <a:r>
              <a:rPr lang="nl-NL" dirty="0"/>
              <a:t>Minder cijfers = minder communicatie naar mentor en ouders</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312" y="938842"/>
            <a:ext cx="1507402" cy="1507402"/>
          </a:xfrm>
          <a:prstGeom prst="rect">
            <a:avLst/>
          </a:prstGeom>
        </p:spPr>
      </p:pic>
    </p:spTree>
    <p:extLst>
      <p:ext uri="{BB962C8B-B14F-4D97-AF65-F5344CB8AC3E}">
        <p14:creationId xmlns:p14="http://schemas.microsoft.com/office/powerpoint/2010/main" val="3709884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zelftest voor jullie</a:t>
            </a:r>
            <a:endParaRPr lang="en-GB" dirty="0"/>
          </a:p>
        </p:txBody>
      </p:sp>
      <p:sp>
        <p:nvSpPr>
          <p:cNvPr id="3" name="Tijdelijke aanduiding voor inhoud 2"/>
          <p:cNvSpPr>
            <a:spLocks noGrp="1"/>
          </p:cNvSpPr>
          <p:nvPr>
            <p:ph idx="1"/>
          </p:nvPr>
        </p:nvSpPr>
        <p:spPr/>
        <p:txBody>
          <a:bodyPr anchor="t"/>
          <a:lstStyle/>
          <a:p>
            <a:r>
              <a:rPr lang="nl-NL" dirty="0"/>
              <a:t>Geef antwoord op het werkblad</a:t>
            </a:r>
          </a:p>
          <a:p>
            <a:r>
              <a:rPr lang="nl-NL" dirty="0"/>
              <a:t>Kijk na, antwoorden op de achterzijde</a:t>
            </a:r>
          </a:p>
          <a:p>
            <a:r>
              <a:rPr lang="nl-NL" dirty="0"/>
              <a:t>Beantwoord evaluatievragen 1, 2, 3 op achterzijde</a:t>
            </a:r>
          </a:p>
          <a:p>
            <a:pPr marL="0" indent="0">
              <a:buNone/>
            </a:pPr>
            <a:endParaRPr lang="en-GB" dirty="0"/>
          </a:p>
          <a:p>
            <a:pPr marL="0" indent="0">
              <a:buNone/>
            </a:pPr>
            <a:r>
              <a:rPr lang="en-GB" dirty="0"/>
              <a:t>Klaar: begin met </a:t>
            </a:r>
            <a:r>
              <a:rPr lang="en-GB" dirty="0" err="1"/>
              <a:t>voorbereiden</a:t>
            </a:r>
            <a:r>
              <a:rPr lang="en-GB" dirty="0"/>
              <a:t> van </a:t>
            </a:r>
            <a:r>
              <a:rPr lang="en-GB" dirty="0" err="1"/>
              <a:t>jouw</a:t>
            </a:r>
            <a:r>
              <a:rPr lang="en-GB" dirty="0"/>
              <a:t> </a:t>
            </a:r>
            <a:r>
              <a:rPr lang="en-GB" dirty="0" err="1"/>
              <a:t>lesactiviteit</a:t>
            </a:r>
            <a:r>
              <a:rPr lang="en-GB" dirty="0"/>
              <a:t> (</a:t>
            </a:r>
            <a:r>
              <a:rPr lang="en-GB" dirty="0" err="1"/>
              <a:t>maak</a:t>
            </a:r>
            <a:r>
              <a:rPr lang="en-GB" dirty="0"/>
              <a:t> </a:t>
            </a:r>
            <a:r>
              <a:rPr lang="en-GB" dirty="0" err="1"/>
              <a:t>een</a:t>
            </a:r>
            <a:r>
              <a:rPr lang="en-GB" dirty="0"/>
              <a:t> </a:t>
            </a:r>
            <a:r>
              <a:rPr lang="en-GB" dirty="0" err="1"/>
              <a:t>vraag</a:t>
            </a:r>
            <a:r>
              <a:rPr lang="en-GB" dirty="0"/>
              <a:t>, </a:t>
            </a:r>
            <a:r>
              <a:rPr lang="en-GB" dirty="0" err="1"/>
              <a:t>een</a:t>
            </a:r>
            <a:r>
              <a:rPr lang="en-GB" dirty="0"/>
              <a:t> </a:t>
            </a:r>
            <a:r>
              <a:rPr lang="en-GB" dirty="0" err="1"/>
              <a:t>flippity</a:t>
            </a:r>
            <a:r>
              <a:rPr lang="en-GB" dirty="0"/>
              <a:t>, </a:t>
            </a:r>
            <a:r>
              <a:rPr lang="en-GB" dirty="0" err="1"/>
              <a:t>een</a:t>
            </a:r>
            <a:r>
              <a:rPr lang="en-GB" dirty="0"/>
              <a:t> </a:t>
            </a:r>
            <a:r>
              <a:rPr lang="en-GB" dirty="0" err="1"/>
              <a:t>werkblad</a:t>
            </a:r>
            <a:r>
              <a:rPr lang="en-GB" dirty="0"/>
              <a:t>)</a:t>
            </a:r>
          </a:p>
        </p:txBody>
      </p:sp>
    </p:spTree>
    <p:extLst>
      <p:ext uri="{BB962C8B-B14F-4D97-AF65-F5344CB8AC3E}">
        <p14:creationId xmlns:p14="http://schemas.microsoft.com/office/powerpoint/2010/main" val="167790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Werktijd</a:t>
            </a:r>
            <a:endParaRPr lang="en-GB" dirty="0"/>
          </a:p>
        </p:txBody>
      </p:sp>
      <p:sp>
        <p:nvSpPr>
          <p:cNvPr id="3" name="Tijdelijke aanduiding voor inhoud 2"/>
          <p:cNvSpPr>
            <a:spLocks noGrp="1"/>
          </p:cNvSpPr>
          <p:nvPr>
            <p:ph idx="1"/>
          </p:nvPr>
        </p:nvSpPr>
        <p:spPr>
          <a:xfrm>
            <a:off x="1187624" y="2276872"/>
            <a:ext cx="7514035" cy="1122040"/>
          </a:xfrm>
        </p:spPr>
        <p:txBody>
          <a:bodyPr anchor="t">
            <a:normAutofit/>
          </a:bodyPr>
          <a:lstStyle/>
          <a:p>
            <a:pPr marL="0" indent="0" algn="ctr">
              <a:buNone/>
            </a:pPr>
            <a:r>
              <a:rPr lang="nl-NL" sz="2800" dirty="0"/>
              <a:t>Kies zelf waar je met wie je aan jouw doel werkt!</a:t>
            </a:r>
          </a:p>
          <a:p>
            <a:pPr marL="0" indent="0">
              <a:buNone/>
            </a:pPr>
            <a:endParaRPr lang="nl-NL" sz="2800" dirty="0"/>
          </a:p>
          <a:p>
            <a:pPr marL="0" indent="0">
              <a:buNone/>
            </a:pPr>
            <a:endParaRPr lang="nl-NL" sz="2800" dirty="0"/>
          </a:p>
          <a:p>
            <a:pPr marL="0" indent="0">
              <a:buNone/>
            </a:pPr>
            <a:endParaRPr lang="nl-NL" sz="2800" dirty="0"/>
          </a:p>
          <a:p>
            <a:pPr marL="0" indent="0">
              <a:buNone/>
            </a:pPr>
            <a:endParaRPr lang="nl-NL" sz="2800" dirty="0"/>
          </a:p>
          <a:p>
            <a:pPr marL="0" indent="0" algn="r">
              <a:buNone/>
            </a:pPr>
            <a:endParaRPr lang="en-GB" sz="2800" dirty="0"/>
          </a:p>
        </p:txBody>
      </p:sp>
      <p:pic>
        <p:nvPicPr>
          <p:cNvPr id="1026" name="Picture 2" descr="foto van Gerdineke van Silfh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212976"/>
            <a:ext cx="4686300" cy="33909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6876256" y="5157192"/>
            <a:ext cx="201622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Google drive met lesmateriaal</a:t>
            </a:r>
          </a:p>
        </p:txBody>
      </p:sp>
    </p:spTree>
    <p:extLst>
      <p:ext uri="{BB962C8B-B14F-4D97-AF65-F5344CB8AC3E}">
        <p14:creationId xmlns:p14="http://schemas.microsoft.com/office/powerpoint/2010/main" val="3740361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34" y="260649"/>
            <a:ext cx="7514035" cy="1080120"/>
          </a:xfrm>
        </p:spPr>
        <p:txBody>
          <a:bodyPr>
            <a:normAutofit/>
          </a:bodyPr>
          <a:lstStyle/>
          <a:p>
            <a:r>
              <a:rPr lang="nl-NL" dirty="0"/>
              <a:t>Vervolg opties</a:t>
            </a:r>
          </a:p>
        </p:txBody>
      </p:sp>
      <p:sp>
        <p:nvSpPr>
          <p:cNvPr id="4" name="Tijdelijke aanduiding voor tekst 3"/>
          <p:cNvSpPr>
            <a:spLocks noGrp="1"/>
          </p:cNvSpPr>
          <p:nvPr>
            <p:ph type="body" idx="1"/>
          </p:nvPr>
        </p:nvSpPr>
        <p:spPr>
          <a:xfrm>
            <a:off x="1305740" y="1761791"/>
            <a:ext cx="3455391" cy="576262"/>
          </a:xfrm>
        </p:spPr>
        <p:txBody>
          <a:bodyPr/>
          <a:lstStyle/>
          <a:p>
            <a:r>
              <a:rPr lang="nl-NL" sz="2400" dirty="0"/>
              <a:t>Traject met </a:t>
            </a:r>
            <a:r>
              <a:rPr lang="nl-NL" sz="2400" dirty="0" err="1"/>
              <a:t>toetsrevolutie</a:t>
            </a:r>
            <a:endParaRPr lang="nl-NL" sz="2400" dirty="0"/>
          </a:p>
        </p:txBody>
      </p:sp>
      <p:pic>
        <p:nvPicPr>
          <p:cNvPr id="9" name="Tijdelijke aanduiding voor inhoud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1647" r="21481"/>
          <a:stretch/>
        </p:blipFill>
        <p:spPr>
          <a:xfrm>
            <a:off x="1441630" y="2415691"/>
            <a:ext cx="3183610" cy="1767035"/>
          </a:xfrm>
        </p:spPr>
      </p:pic>
      <p:sp>
        <p:nvSpPr>
          <p:cNvPr id="6" name="Tijdelijke aanduiding voor tekst 5"/>
          <p:cNvSpPr>
            <a:spLocks noGrp="1"/>
          </p:cNvSpPr>
          <p:nvPr>
            <p:ph type="body" sz="quarter" idx="3"/>
          </p:nvPr>
        </p:nvSpPr>
        <p:spPr>
          <a:xfrm>
            <a:off x="5106349" y="1775814"/>
            <a:ext cx="3876132" cy="576262"/>
          </a:xfrm>
        </p:spPr>
        <p:txBody>
          <a:bodyPr/>
          <a:lstStyle/>
          <a:p>
            <a:r>
              <a:rPr lang="nl-NL" sz="2400" dirty="0"/>
              <a:t>Workshop op jouw school</a:t>
            </a:r>
          </a:p>
        </p:txBody>
      </p:sp>
      <p:pic>
        <p:nvPicPr>
          <p:cNvPr id="3" name="Tijdelijke aanduiding voor inhoud 2"/>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292826" y="2407469"/>
            <a:ext cx="3345356" cy="2374605"/>
          </a:xfrm>
        </p:spPr>
      </p:pic>
      <p:sp>
        <p:nvSpPr>
          <p:cNvPr id="10" name="Tijdelijke aanduiding voor tekst 3"/>
          <p:cNvSpPr txBox="1">
            <a:spLocks/>
          </p:cNvSpPr>
          <p:nvPr/>
        </p:nvSpPr>
        <p:spPr>
          <a:xfrm>
            <a:off x="3851920" y="4653136"/>
            <a:ext cx="3455391" cy="5762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nl-NL" sz="2400" dirty="0"/>
              <a:t>Just </a:t>
            </a:r>
            <a:r>
              <a:rPr lang="nl-NL" sz="2400" dirty="0" err="1"/>
              <a:t>ask</a:t>
            </a:r>
            <a:endParaRPr lang="nl-NL" sz="2400" dirty="0"/>
          </a:p>
        </p:txBody>
      </p:sp>
      <p:sp>
        <p:nvSpPr>
          <p:cNvPr id="13" name="Tijdelijke aanduiding voor inhoud 2"/>
          <p:cNvSpPr txBox="1">
            <a:spLocks/>
          </p:cNvSpPr>
          <p:nvPr/>
        </p:nvSpPr>
        <p:spPr>
          <a:xfrm>
            <a:off x="3851920" y="5252484"/>
            <a:ext cx="4898927" cy="1210073"/>
          </a:xfrm>
          <a:prstGeom prst="rect">
            <a:avLst/>
          </a:prstGeom>
        </p:spPr>
        <p:txBody>
          <a:bodyPr vert="horz" lIns="91440" tIns="45720" rIns="91440" bIns="45720" rtlCol="0" anchor="b">
            <a:normAutofit fontScale="55000" lnSpcReduction="20000"/>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nl-NL" dirty="0">
                <a:solidFill>
                  <a:schemeClr val="tx1"/>
                </a:solidFill>
              </a:rPr>
              <a:t>e-mail</a:t>
            </a:r>
            <a:r>
              <a:rPr lang="nl-NL" dirty="0"/>
              <a:t>: </a:t>
            </a:r>
            <a:r>
              <a:rPr lang="nl-NL" dirty="0">
                <a:hlinkClick r:id="rId4"/>
              </a:rPr>
              <a:t>s.faes@heerbeeck.nl</a:t>
            </a:r>
            <a:endParaRPr lang="nl-NL" dirty="0"/>
          </a:p>
          <a:p>
            <a:r>
              <a:rPr lang="nl-NL" dirty="0">
                <a:solidFill>
                  <a:schemeClr val="tx1"/>
                </a:solidFill>
              </a:rPr>
              <a:t>Telefoon: 06-28611422 </a:t>
            </a:r>
          </a:p>
          <a:p>
            <a:r>
              <a:rPr lang="nl-NL" dirty="0">
                <a:solidFill>
                  <a:schemeClr val="tx1"/>
                </a:solidFill>
              </a:rPr>
              <a:t>LinkedIn: </a:t>
            </a:r>
            <a:r>
              <a:rPr lang="nl-NL" dirty="0">
                <a:hlinkClick r:id="rId5"/>
              </a:rPr>
              <a:t>https://nl.linkedin.com/in/sofie-faes-52426551</a:t>
            </a:r>
            <a:r>
              <a:rPr lang="nl-NL" dirty="0"/>
              <a:t> </a:t>
            </a:r>
          </a:p>
          <a:p>
            <a:endParaRPr lang="en-GB" dirty="0"/>
          </a:p>
        </p:txBody>
      </p:sp>
    </p:spTree>
    <p:extLst>
      <p:ext uri="{BB962C8B-B14F-4D97-AF65-F5344CB8AC3E}">
        <p14:creationId xmlns:p14="http://schemas.microsoft.com/office/powerpoint/2010/main" val="2974082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34" y="685801"/>
            <a:ext cx="7514035" cy="942999"/>
          </a:xfrm>
        </p:spPr>
        <p:txBody>
          <a:bodyPr/>
          <a:lstStyle/>
          <a:p>
            <a:r>
              <a:rPr lang="nl-NL" dirty="0"/>
              <a:t>Boektips</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990217"/>
            <a:ext cx="2448272" cy="3490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Afbeeldingsresultaat voor embedded formative assess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 name="AutoShape 7" descr="Afbeeldingsresultaat voor cijfers geven werkt ni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 name="AutoShape 10" descr="Afbeeldingsresultaat voor jongens zijn slimmer dan meisj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2994611"/>
            <a:ext cx="2469035" cy="3485696"/>
          </a:xfrm>
          <a:prstGeom prst="rect">
            <a:avLst/>
          </a:prstGeom>
        </p:spPr>
      </p:pic>
      <p:sp>
        <p:nvSpPr>
          <p:cNvPr id="9" name="Tijdelijke aanduiding voor inhoud 8"/>
          <p:cNvSpPr>
            <a:spLocks noGrp="1"/>
          </p:cNvSpPr>
          <p:nvPr>
            <p:ph idx="1"/>
          </p:nvPr>
        </p:nvSpPr>
        <p:spPr>
          <a:xfrm>
            <a:off x="765175" y="2492896"/>
            <a:ext cx="7862093" cy="3298305"/>
          </a:xfrm>
        </p:spPr>
        <p:txBody>
          <a:bodyPr anchor="t">
            <a:normAutofit/>
          </a:bodyPr>
          <a:lstStyle/>
          <a:p>
            <a:pPr marL="0" indent="0">
              <a:buNone/>
            </a:pPr>
            <a:r>
              <a:rPr lang="nl-NL" sz="2000" dirty="0"/>
              <a:t>Formatief handelen        Effectieve didactiek                 Feedback</a:t>
            </a:r>
          </a:p>
        </p:txBody>
      </p:sp>
      <p:sp>
        <p:nvSpPr>
          <p:cNvPr id="12" name="Tijdelijke aanduiding voor inhoud 2"/>
          <p:cNvSpPr txBox="1">
            <a:spLocks/>
          </p:cNvSpPr>
          <p:nvPr/>
        </p:nvSpPr>
        <p:spPr>
          <a:xfrm>
            <a:off x="3491880" y="1556792"/>
            <a:ext cx="5040560" cy="72008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nl-NL" dirty="0"/>
              <a:t>Favorieten van Sofie</a:t>
            </a:r>
          </a:p>
        </p:txBody>
      </p:sp>
      <p:pic>
        <p:nvPicPr>
          <p:cNvPr id="3" name="Afbeelding 2">
            <a:extLst>
              <a:ext uri="{FF2B5EF4-FFF2-40B4-BE49-F238E27FC236}">
                <a16:creationId xmlns:a16="http://schemas.microsoft.com/office/drawing/2014/main" id="{C4CECC14-446B-39BF-21BF-4B2E1AA3F8DA}"/>
              </a:ext>
            </a:extLst>
          </p:cNvPr>
          <p:cNvPicPr>
            <a:picLocks noChangeAspect="1"/>
          </p:cNvPicPr>
          <p:nvPr/>
        </p:nvPicPr>
        <p:blipFill>
          <a:blip r:embed="rId5"/>
          <a:stretch>
            <a:fillRect/>
          </a:stretch>
        </p:blipFill>
        <p:spPr>
          <a:xfrm>
            <a:off x="673122" y="2974959"/>
            <a:ext cx="2350706" cy="3505348"/>
          </a:xfrm>
          <a:prstGeom prst="rect">
            <a:avLst/>
          </a:prstGeom>
        </p:spPr>
      </p:pic>
    </p:spTree>
    <p:extLst>
      <p:ext uri="{BB962C8B-B14F-4D97-AF65-F5344CB8AC3E}">
        <p14:creationId xmlns:p14="http://schemas.microsoft.com/office/powerpoint/2010/main" val="322737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41" y="685815"/>
            <a:ext cx="7779239" cy="1752599"/>
          </a:xfrm>
        </p:spPr>
        <p:txBody>
          <a:bodyPr/>
          <a:lstStyle/>
          <a:p>
            <a:r>
              <a:rPr lang="nl-NL" dirty="0"/>
              <a:t>Leerwensen en voorkennis in beeld</a:t>
            </a:r>
            <a:endParaRPr lang="en-GB" dirty="0"/>
          </a:p>
        </p:txBody>
      </p:sp>
      <p:sp>
        <p:nvSpPr>
          <p:cNvPr id="3" name="Tijdelijke aanduiding voor inhoud 2"/>
          <p:cNvSpPr>
            <a:spLocks noGrp="1"/>
          </p:cNvSpPr>
          <p:nvPr>
            <p:ph idx="1"/>
          </p:nvPr>
        </p:nvSpPr>
        <p:spPr>
          <a:xfrm>
            <a:off x="1113240" y="2204864"/>
            <a:ext cx="7514035" cy="3586351"/>
          </a:xfrm>
        </p:spPr>
        <p:txBody>
          <a:bodyPr/>
          <a:lstStyle/>
          <a:p>
            <a:pPr marL="457200" indent="-457200">
              <a:buAutoNum type="arabicPeriod"/>
            </a:pPr>
            <a:r>
              <a:rPr lang="nl-NL" dirty="0"/>
              <a:t>Wat zijn mijn leerwensen voor deze workshop?</a:t>
            </a:r>
          </a:p>
          <a:p>
            <a:pPr marL="457200" indent="-457200">
              <a:buAutoNum type="arabicPeriod"/>
            </a:pPr>
            <a:endParaRPr lang="nl-NL" dirty="0"/>
          </a:p>
          <a:p>
            <a:pPr marL="457200" indent="-457200">
              <a:buAutoNum type="arabicPeriod"/>
            </a:pPr>
            <a:endParaRPr lang="nl-NL" dirty="0"/>
          </a:p>
          <a:p>
            <a:pPr marL="457200" indent="-457200">
              <a:buAutoNum type="arabicPeriod"/>
            </a:pPr>
            <a:r>
              <a:rPr lang="nl-NL" dirty="0"/>
              <a:t>Wat is formatief handelen?</a:t>
            </a:r>
          </a:p>
        </p:txBody>
      </p:sp>
    </p:spTree>
    <p:extLst>
      <p:ext uri="{BB962C8B-B14F-4D97-AF65-F5344CB8AC3E}">
        <p14:creationId xmlns:p14="http://schemas.microsoft.com/office/powerpoint/2010/main" val="2980769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p:nvPr/>
        </p:nvPicPr>
        <p:blipFill>
          <a:blip r:embed="rId3"/>
          <a:stretch>
            <a:fillRect/>
          </a:stretch>
        </p:blipFill>
        <p:spPr>
          <a:xfrm>
            <a:off x="2057400" y="938212"/>
            <a:ext cx="5029200" cy="4981575"/>
          </a:xfrm>
          <a:prstGeom prst="rect">
            <a:avLst/>
          </a:prstGeom>
        </p:spPr>
      </p:pic>
    </p:spTree>
    <p:extLst>
      <p:ext uri="{BB962C8B-B14F-4D97-AF65-F5344CB8AC3E}">
        <p14:creationId xmlns:p14="http://schemas.microsoft.com/office/powerpoint/2010/main" val="3639682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descr="Effort? That sounds like work - Confession Lion | Make a Meme"/>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556792"/>
            <a:ext cx="5616624" cy="3672408"/>
          </a:xfrm>
          <a:prstGeom prst="rect">
            <a:avLst/>
          </a:prstGeom>
          <a:noFill/>
          <a:ln>
            <a:noFill/>
          </a:ln>
        </p:spPr>
      </p:pic>
    </p:spTree>
    <p:extLst>
      <p:ext uri="{BB962C8B-B14F-4D97-AF65-F5344CB8AC3E}">
        <p14:creationId xmlns:p14="http://schemas.microsoft.com/office/powerpoint/2010/main" val="1201527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a:p>
        </p:txBody>
      </p:sp>
      <p:pic>
        <p:nvPicPr>
          <p:cNvPr id="4" name="Afbeelding 3" descr="choose wisely you must - Yoda | Meme Generator"/>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268760"/>
            <a:ext cx="5760720" cy="4359910"/>
          </a:xfrm>
          <a:prstGeom prst="rect">
            <a:avLst/>
          </a:prstGeom>
          <a:noFill/>
          <a:ln>
            <a:noFill/>
          </a:ln>
        </p:spPr>
      </p:pic>
    </p:spTree>
    <p:extLst>
      <p:ext uri="{BB962C8B-B14F-4D97-AF65-F5344CB8AC3E}">
        <p14:creationId xmlns:p14="http://schemas.microsoft.com/office/powerpoint/2010/main" val="1449360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Feedback en afsluiting</a:t>
            </a:r>
            <a:endParaRPr lang="en-GB" dirty="0"/>
          </a:p>
        </p:txBody>
      </p:sp>
      <p:sp>
        <p:nvSpPr>
          <p:cNvPr id="3" name="Tijdelijke aanduiding voor inhoud 2"/>
          <p:cNvSpPr>
            <a:spLocks noGrp="1"/>
          </p:cNvSpPr>
          <p:nvPr>
            <p:ph idx="1"/>
          </p:nvPr>
        </p:nvSpPr>
        <p:spPr>
          <a:xfrm>
            <a:off x="1619672" y="2204864"/>
            <a:ext cx="6912768" cy="3586337"/>
          </a:xfrm>
        </p:spPr>
        <p:txBody>
          <a:bodyPr>
            <a:normAutofit/>
          </a:bodyPr>
          <a:lstStyle/>
          <a:p>
            <a:pPr marL="0" indent="0">
              <a:buNone/>
            </a:pPr>
            <a:r>
              <a:rPr lang="nl-NL" b="1" dirty="0"/>
              <a:t>Feedback workshop</a:t>
            </a:r>
          </a:p>
          <a:p>
            <a:r>
              <a:rPr lang="nl-NL" dirty="0"/>
              <a:t>Tops en tips voor Sofie</a:t>
            </a:r>
          </a:p>
          <a:p>
            <a:r>
              <a:rPr lang="nl-NL" dirty="0"/>
              <a:t>Email adres in word: dan krijg je meteen deze </a:t>
            </a:r>
            <a:r>
              <a:rPr lang="nl-NL" dirty="0" err="1"/>
              <a:t>ppt</a:t>
            </a:r>
            <a:r>
              <a:rPr lang="nl-NL" dirty="0"/>
              <a:t> en link naar drive met werkbladen</a:t>
            </a:r>
          </a:p>
        </p:txBody>
      </p:sp>
      <p:pic>
        <p:nvPicPr>
          <p:cNvPr id="4" name="Picture 2" descr="https://www.antagonist.nl/blog/wp-content/uploads/2015/04/feedback_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218317"/>
            <a:ext cx="2239170" cy="1584176"/>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2"/>
          <p:cNvSpPr txBox="1">
            <a:spLocks/>
          </p:cNvSpPr>
          <p:nvPr/>
        </p:nvSpPr>
        <p:spPr>
          <a:xfrm>
            <a:off x="4139952" y="5561698"/>
            <a:ext cx="4610895" cy="1210073"/>
          </a:xfrm>
          <a:prstGeom prst="rect">
            <a:avLst/>
          </a:prstGeom>
        </p:spPr>
        <p:txBody>
          <a:bodyPr vert="horz" lIns="91440" tIns="45720" rIns="91440" bIns="45720" rtlCol="0" anchor="b">
            <a:normAutofit fontScale="55000" lnSpcReduction="20000"/>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nl-NL" dirty="0">
                <a:solidFill>
                  <a:schemeClr val="tx1"/>
                </a:solidFill>
              </a:rPr>
              <a:t>e-mail</a:t>
            </a:r>
            <a:r>
              <a:rPr lang="nl-NL" dirty="0"/>
              <a:t>: </a:t>
            </a:r>
            <a:r>
              <a:rPr lang="nl-NL" dirty="0">
                <a:hlinkClick r:id="rId4"/>
              </a:rPr>
              <a:t>s.faes@heerbeeck.nl</a:t>
            </a:r>
            <a:endParaRPr lang="nl-NL" dirty="0"/>
          </a:p>
          <a:p>
            <a:r>
              <a:rPr lang="nl-NL" dirty="0">
                <a:solidFill>
                  <a:schemeClr val="tx1"/>
                </a:solidFill>
              </a:rPr>
              <a:t>Telefoon: 06-28611422 </a:t>
            </a:r>
          </a:p>
          <a:p>
            <a:r>
              <a:rPr lang="nl-NL" dirty="0">
                <a:solidFill>
                  <a:schemeClr val="tx1"/>
                </a:solidFill>
              </a:rPr>
              <a:t>LinkedIn: </a:t>
            </a:r>
            <a:r>
              <a:rPr lang="nl-NL" dirty="0">
                <a:hlinkClick r:id="rId5"/>
              </a:rPr>
              <a:t>https://nl.linkedin.com/in/sofie-faes-52426551</a:t>
            </a:r>
            <a:r>
              <a:rPr lang="nl-NL" dirty="0"/>
              <a:t> </a:t>
            </a:r>
          </a:p>
          <a:p>
            <a:endParaRPr lang="en-GB" dirty="0"/>
          </a:p>
        </p:txBody>
      </p:sp>
    </p:spTree>
    <p:extLst>
      <p:ext uri="{BB962C8B-B14F-4D97-AF65-F5344CB8AC3E}">
        <p14:creationId xmlns:p14="http://schemas.microsoft.com/office/powerpoint/2010/main" val="639526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3241" y="685815"/>
            <a:ext cx="7851247" cy="1752599"/>
          </a:xfrm>
        </p:spPr>
        <p:txBody>
          <a:bodyPr/>
          <a:lstStyle/>
          <a:p>
            <a:r>
              <a:rPr lang="nl-NL" dirty="0"/>
              <a:t>Formatief handelen = werkwijze</a:t>
            </a:r>
            <a:br>
              <a:rPr lang="nl-NL" dirty="0"/>
            </a:br>
            <a:r>
              <a:rPr lang="nl-NL" dirty="0"/>
              <a:t>Integratie van 3 strategieën in je les</a:t>
            </a:r>
            <a:endParaRPr lang="en-GB" dirty="0"/>
          </a:p>
        </p:txBody>
      </p:sp>
      <p:sp>
        <p:nvSpPr>
          <p:cNvPr id="3" name="Tijdelijke aanduiding voor inhoud 2"/>
          <p:cNvSpPr>
            <a:spLocks noGrp="1"/>
          </p:cNvSpPr>
          <p:nvPr>
            <p:ph idx="1"/>
          </p:nvPr>
        </p:nvSpPr>
        <p:spPr>
          <a:xfrm>
            <a:off x="1113240" y="2420888"/>
            <a:ext cx="7514035" cy="3370327"/>
          </a:xfrm>
        </p:spPr>
        <p:txBody>
          <a:bodyPr anchor="t"/>
          <a:lstStyle/>
          <a:p>
            <a:pPr marL="457200" indent="-457200">
              <a:buFont typeface="+mj-lt"/>
              <a:buAutoNum type="arabicPeriod"/>
            </a:pPr>
            <a:r>
              <a:rPr lang="nl-NL" dirty="0"/>
              <a:t>Het opstellen, verduidelijken en communiceren van </a:t>
            </a:r>
            <a:r>
              <a:rPr lang="nl-NL" dirty="0">
                <a:solidFill>
                  <a:schemeClr val="accent1"/>
                </a:solidFill>
              </a:rPr>
              <a:t>leerdoelen </a:t>
            </a:r>
          </a:p>
          <a:p>
            <a:pPr marL="457200" indent="-457200">
              <a:buFont typeface="+mj-lt"/>
              <a:buAutoNum type="arabicPeriod"/>
            </a:pPr>
            <a:r>
              <a:rPr lang="nl-NL" dirty="0"/>
              <a:t>Informatie verkrijgen over het niveau van de leerling door het </a:t>
            </a:r>
            <a:r>
              <a:rPr lang="nl-NL" dirty="0">
                <a:solidFill>
                  <a:schemeClr val="accent1"/>
                </a:solidFill>
              </a:rPr>
              <a:t>leren zichtbaar </a:t>
            </a:r>
            <a:r>
              <a:rPr lang="nl-NL" dirty="0"/>
              <a:t>te maken</a:t>
            </a:r>
          </a:p>
          <a:p>
            <a:pPr marL="457200" indent="-457200">
              <a:buFont typeface="+mj-lt"/>
              <a:buAutoNum type="arabicPeriod"/>
            </a:pPr>
            <a:r>
              <a:rPr lang="nl-NL" dirty="0">
                <a:solidFill>
                  <a:schemeClr val="accent1"/>
                </a:solidFill>
              </a:rPr>
              <a:t>Activiteit</a:t>
            </a:r>
            <a:r>
              <a:rPr lang="nl-NL" dirty="0"/>
              <a:t> die helpt bij het leerdoel te komen</a:t>
            </a:r>
          </a:p>
          <a:p>
            <a:pPr marL="457200" indent="-457200">
              <a:buFont typeface="+mj-lt"/>
              <a:buAutoNum type="arabicPeriod"/>
            </a:pPr>
            <a:endParaRPr lang="en-GB" dirty="0"/>
          </a:p>
        </p:txBody>
      </p:sp>
    </p:spTree>
    <p:extLst>
      <p:ext uri="{BB962C8B-B14F-4D97-AF65-F5344CB8AC3E}">
        <p14:creationId xmlns:p14="http://schemas.microsoft.com/office/powerpoint/2010/main" val="314441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Formatief handelen = werkwijze</a:t>
            </a:r>
            <a:endParaRPr lang="en-GB" dirty="0"/>
          </a:p>
        </p:txBody>
      </p:sp>
      <p:sp>
        <p:nvSpPr>
          <p:cNvPr id="5" name="Tijdelijke aanduiding voor tekst 4"/>
          <p:cNvSpPr>
            <a:spLocks noGrp="1"/>
          </p:cNvSpPr>
          <p:nvPr>
            <p:ph type="body" idx="1"/>
          </p:nvPr>
        </p:nvSpPr>
        <p:spPr>
          <a:xfrm>
            <a:off x="457200" y="1535113"/>
            <a:ext cx="7859216" cy="381719"/>
          </a:xfrm>
        </p:spPr>
        <p:txBody>
          <a:bodyPr>
            <a:normAutofit fontScale="92500" lnSpcReduction="20000"/>
          </a:bodyPr>
          <a:lstStyle/>
          <a:p>
            <a:pPr algn="ctr"/>
            <a:r>
              <a:rPr lang="nl-NL" dirty="0"/>
              <a:t>Schema van </a:t>
            </a:r>
            <a:r>
              <a:rPr lang="nl-NL" dirty="0" err="1"/>
              <a:t>Wiliam</a:t>
            </a:r>
            <a:endParaRPr lang="en-GB" dirty="0"/>
          </a:p>
        </p:txBody>
      </p:sp>
      <p:sp>
        <p:nvSpPr>
          <p:cNvPr id="6" name="Tijdelijke aanduiding voor inhoud 5"/>
          <p:cNvSpPr>
            <a:spLocks noGrp="1"/>
          </p:cNvSpPr>
          <p:nvPr>
            <p:ph sz="half" idx="2"/>
          </p:nvPr>
        </p:nvSpPr>
        <p:spPr>
          <a:xfrm>
            <a:off x="457200" y="2174874"/>
            <a:ext cx="8075240" cy="4278461"/>
          </a:xfrm>
        </p:spPr>
        <p:txBody>
          <a:bodyPr>
            <a:normAutofit/>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sz="1600" dirty="0"/>
          </a:p>
          <a:p>
            <a:pPr marL="0" indent="0">
              <a:buNone/>
            </a:pPr>
            <a:endParaRPr lang="nl-NL" sz="1600" dirty="0"/>
          </a:p>
          <a:p>
            <a:pPr marL="0" indent="0">
              <a:buNone/>
            </a:pPr>
            <a:r>
              <a:rPr lang="nl-NL" sz="1600" dirty="0"/>
              <a:t>Boek: </a:t>
            </a:r>
            <a:r>
              <a:rPr lang="nl-NL" sz="1600" dirty="0" err="1"/>
              <a:t>Wiliam</a:t>
            </a:r>
            <a:r>
              <a:rPr lang="nl-NL" sz="1600" dirty="0"/>
              <a:t>, 2013</a:t>
            </a:r>
          </a:p>
          <a:p>
            <a:pPr marL="0" indent="0">
              <a:buNone/>
            </a:pPr>
            <a:r>
              <a:rPr lang="en-GB" sz="1600" dirty="0">
                <a:hlinkClick r:id="rId3"/>
              </a:rPr>
              <a:t>https://didactiefonline.nl/artikel/formatief-evalueren-tijdens-nederlands</a:t>
            </a:r>
            <a:r>
              <a:rPr lang="en-GB" sz="1600" dirty="0"/>
              <a:t> </a:t>
            </a:r>
          </a:p>
        </p:txBody>
      </p:sp>
      <p:pic>
        <p:nvPicPr>
          <p:cNvPr id="4102" name="Picture 6" descr="https://newsroom.didactiefonline.nl/uploads/lezen%20en%20schrijven/de%205%20strategieen%20van%20Dylan%20Wili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3" y="2015361"/>
            <a:ext cx="5884890" cy="345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309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Formatief handelen = werkwijze</a:t>
            </a:r>
            <a:endParaRPr lang="en-GB" dirty="0"/>
          </a:p>
        </p:txBody>
      </p:sp>
      <p:sp>
        <p:nvSpPr>
          <p:cNvPr id="7" name="Tijdelijke aanduiding voor tekst 6"/>
          <p:cNvSpPr>
            <a:spLocks noGrp="1"/>
          </p:cNvSpPr>
          <p:nvPr>
            <p:ph type="body" sz="quarter" idx="3"/>
          </p:nvPr>
        </p:nvSpPr>
        <p:spPr>
          <a:xfrm>
            <a:off x="899593" y="1535113"/>
            <a:ext cx="6984775" cy="381719"/>
          </a:xfrm>
        </p:spPr>
        <p:txBody>
          <a:bodyPr>
            <a:normAutofit fontScale="92500" lnSpcReduction="20000"/>
          </a:bodyPr>
          <a:lstStyle/>
          <a:p>
            <a:pPr algn="ctr"/>
            <a:r>
              <a:rPr lang="nl-NL" dirty="0"/>
              <a:t>Cyclus met 5 fases</a:t>
            </a:r>
            <a:endParaRPr lang="en-GB" dirty="0"/>
          </a:p>
        </p:txBody>
      </p:sp>
      <p:sp>
        <p:nvSpPr>
          <p:cNvPr id="8" name="Tijdelijke aanduiding voor inhoud 7"/>
          <p:cNvSpPr>
            <a:spLocks noGrp="1"/>
          </p:cNvSpPr>
          <p:nvPr>
            <p:ph sz="quarter" idx="4"/>
          </p:nvPr>
        </p:nvSpPr>
        <p:spPr>
          <a:xfrm>
            <a:off x="683569" y="2174874"/>
            <a:ext cx="8352928" cy="4494485"/>
          </a:xfrm>
        </p:spPr>
        <p:txBody>
          <a:bodyPr>
            <a:normAutofit/>
          </a:bodyPr>
          <a:lstStyle/>
          <a:p>
            <a:pPr marL="0" indent="0">
              <a:buNone/>
            </a:pPr>
            <a:endParaRPr lang="nl-NL" dirty="0"/>
          </a:p>
          <a:p>
            <a:pPr marL="0" indent="0">
              <a:buNone/>
            </a:pPr>
            <a:endParaRPr lang="nl-NL" dirty="0"/>
          </a:p>
          <a:p>
            <a:pPr marL="0" indent="0">
              <a:buNone/>
            </a:pPr>
            <a:endParaRPr lang="nl-NL"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1600" dirty="0"/>
          </a:p>
          <a:p>
            <a:pPr marL="0" indent="0">
              <a:buNone/>
            </a:pPr>
            <a:endParaRPr lang="nl-NL" sz="1600" dirty="0"/>
          </a:p>
          <a:p>
            <a:pPr marL="0" indent="0">
              <a:buNone/>
            </a:pPr>
            <a:r>
              <a:rPr lang="nl-NL" sz="1600" dirty="0"/>
              <a:t>Onderzoek rapport: </a:t>
            </a:r>
            <a:r>
              <a:rPr lang="nl-NL" sz="1600" dirty="0" err="1"/>
              <a:t>Gulikers</a:t>
            </a:r>
            <a:r>
              <a:rPr lang="nl-NL" sz="1600" dirty="0"/>
              <a:t> &amp; Baartman, 2017</a:t>
            </a:r>
          </a:p>
          <a:p>
            <a:pPr marL="0" indent="0">
              <a:buNone/>
            </a:pPr>
            <a:r>
              <a:rPr lang="nl-NL" sz="1600" dirty="0">
                <a:hlinkClick r:id="rId3"/>
              </a:rPr>
              <a:t>https://www.nro.nl/kb/405-15-722-doelgericht-professionaliseren-formatieve-toetscompetenties-met-effect/</a:t>
            </a:r>
            <a:r>
              <a:rPr lang="nl-NL" sz="1600" dirty="0"/>
              <a:t> </a:t>
            </a:r>
            <a:endParaRPr lang="en-GB" sz="1600" dirty="0"/>
          </a:p>
        </p:txBody>
      </p:sp>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002" t="3436" r="9430"/>
          <a:stretch/>
        </p:blipFill>
        <p:spPr bwMode="auto">
          <a:xfrm>
            <a:off x="2051720" y="2034308"/>
            <a:ext cx="4599069" cy="319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375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Formatief handelen = werkwijze</a:t>
            </a:r>
          </a:p>
        </p:txBody>
      </p:sp>
      <p:pic>
        <p:nvPicPr>
          <p:cNvPr id="7" name="Tijdelijke aanduiding voor inhoud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35588" y="2058671"/>
            <a:ext cx="7072823" cy="2589037"/>
          </a:xfrm>
        </p:spPr>
      </p:pic>
      <p:sp>
        <p:nvSpPr>
          <p:cNvPr id="8" name="Tijdelijke aanduiding voor inhoud 7"/>
          <p:cNvSpPr>
            <a:spLocks noGrp="1"/>
          </p:cNvSpPr>
          <p:nvPr>
            <p:ph sz="quarter" idx="4"/>
          </p:nvPr>
        </p:nvSpPr>
        <p:spPr>
          <a:xfrm>
            <a:off x="611560" y="2060848"/>
            <a:ext cx="7848871" cy="4683126"/>
          </a:xfrm>
        </p:spPr>
        <p:txBody>
          <a:bodyPr>
            <a:normAutofit/>
          </a:bodyPr>
          <a:lstStyle/>
          <a:p>
            <a:pPr marL="0" indent="0">
              <a:buNone/>
            </a:pPr>
            <a:endParaRPr lang="nl-NL" dirty="0"/>
          </a:p>
          <a:p>
            <a:pPr marL="0" indent="0">
              <a:buNone/>
            </a:pPr>
            <a:endParaRPr lang="nl-NL" dirty="0"/>
          </a:p>
          <a:p>
            <a:pPr marL="0" indent="0">
              <a:buNone/>
            </a:pPr>
            <a:endParaRPr lang="nl-NL"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1600" dirty="0"/>
          </a:p>
          <a:p>
            <a:pPr marL="0" indent="0">
              <a:buNone/>
            </a:pPr>
            <a:endParaRPr lang="nl-NL" sz="1600" dirty="0"/>
          </a:p>
          <a:p>
            <a:pPr marL="0" indent="0">
              <a:buNone/>
            </a:pPr>
            <a:endParaRPr lang="nl-NL" sz="1600" dirty="0"/>
          </a:p>
          <a:p>
            <a:pPr marL="0" indent="0">
              <a:buNone/>
            </a:pPr>
            <a:endParaRPr lang="nl-NL" sz="1600" dirty="0"/>
          </a:p>
          <a:p>
            <a:pPr marL="0" indent="0">
              <a:buNone/>
            </a:pPr>
            <a:r>
              <a:rPr lang="nl-NL" sz="1600" dirty="0" err="1"/>
              <a:t>Toetsrevolutie</a:t>
            </a:r>
            <a:r>
              <a:rPr lang="nl-NL" sz="1600" dirty="0"/>
              <a:t> blog, 2022</a:t>
            </a:r>
          </a:p>
          <a:p>
            <a:pPr marL="0" indent="0">
              <a:buNone/>
            </a:pPr>
            <a:r>
              <a:rPr lang="nl-NL" sz="1600" dirty="0">
                <a:hlinkClick r:id="rId3"/>
              </a:rPr>
              <a:t>https://toetsrevolutie.nl/?p=1869</a:t>
            </a:r>
            <a:r>
              <a:rPr lang="nl-NL" sz="1600" dirty="0"/>
              <a:t> </a:t>
            </a:r>
            <a:endParaRPr lang="en-GB" sz="1600" dirty="0"/>
          </a:p>
        </p:txBody>
      </p:sp>
    </p:spTree>
    <p:extLst>
      <p:ext uri="{BB962C8B-B14F-4D97-AF65-F5344CB8AC3E}">
        <p14:creationId xmlns:p14="http://schemas.microsoft.com/office/powerpoint/2010/main" val="26408086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2_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3.xml><?xml version="1.0" encoding="utf-8"?>
<a:theme xmlns:a="http://schemas.openxmlformats.org/drawingml/2006/main" name="Niveau">
  <a:themeElements>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Niveau">
      <a:majorFont>
        <a:latin typeface="Garamond"/>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veau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Niveau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Niveau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Niveau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Niveau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Niveau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Niveau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5.xml><?xml version="1.0" encoding="utf-8"?>
<a:theme xmlns:a="http://schemas.openxmlformats.org/drawingml/2006/main" name="4_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2020</Words>
  <Application>Microsoft Office PowerPoint</Application>
  <PresentationFormat>Diavoorstelling (4:3)</PresentationFormat>
  <Paragraphs>371</Paragraphs>
  <Slides>53</Slides>
  <Notes>25</Notes>
  <HiddenSlides>0</HiddenSlides>
  <MMClips>0</MMClips>
  <ScaleCrop>false</ScaleCrop>
  <HeadingPairs>
    <vt:vector size="6" baseType="variant">
      <vt:variant>
        <vt:lpstr>Gebruikte lettertypen</vt:lpstr>
      </vt:variant>
      <vt:variant>
        <vt:i4>7</vt:i4>
      </vt:variant>
      <vt:variant>
        <vt:lpstr>Thema</vt:lpstr>
      </vt:variant>
      <vt:variant>
        <vt:i4>6</vt:i4>
      </vt:variant>
      <vt:variant>
        <vt:lpstr>Diatitels</vt:lpstr>
      </vt:variant>
      <vt:variant>
        <vt:i4>53</vt:i4>
      </vt:variant>
    </vt:vector>
  </HeadingPairs>
  <TitlesOfParts>
    <vt:vector size="66" baseType="lpstr">
      <vt:lpstr>Arial</vt:lpstr>
      <vt:lpstr>Calibri</vt:lpstr>
      <vt:lpstr>Corbel</vt:lpstr>
      <vt:lpstr>Garamond</vt:lpstr>
      <vt:lpstr>Times New Roman</vt:lpstr>
      <vt:lpstr>Verdana</vt:lpstr>
      <vt:lpstr>Wingdings</vt:lpstr>
      <vt:lpstr>Parallax</vt:lpstr>
      <vt:lpstr>2_Parallax</vt:lpstr>
      <vt:lpstr>Niveau</vt:lpstr>
      <vt:lpstr>1_Parallax</vt:lpstr>
      <vt:lpstr>4_Parallax</vt:lpstr>
      <vt:lpstr>Kantoorthema</vt:lpstr>
      <vt:lpstr>Formatief handelen</vt:lpstr>
      <vt:lpstr>Sofie Faes</vt:lpstr>
      <vt:lpstr>PowerPoint-presentatie</vt:lpstr>
      <vt:lpstr>Voorkennis in beeld  Staan = eens              zitten = oneens</vt:lpstr>
      <vt:lpstr>Leerwensen en voorkennis in beeld</vt:lpstr>
      <vt:lpstr>Formatief handelen = werkwijze Integratie van 3 strategieën in je les</vt:lpstr>
      <vt:lpstr>Formatief handelen = werkwijze</vt:lpstr>
      <vt:lpstr>Formatief handelen = werkwijze</vt:lpstr>
      <vt:lpstr>Formatief handelen = werkwijze</vt:lpstr>
      <vt:lpstr>Formatief handelen = werkwijze</vt:lpstr>
      <vt:lpstr>Formatief handelen = werkwijze</vt:lpstr>
      <vt:lpstr>Formatief evalueren</vt:lpstr>
      <vt:lpstr>Programma</vt:lpstr>
      <vt:lpstr>Klassikaal vragen stellen </vt:lpstr>
      <vt:lpstr>Programma</vt:lpstr>
      <vt:lpstr>Je zit na te kijken en …</vt:lpstr>
      <vt:lpstr>Leren is een grillig proces</vt:lpstr>
      <vt:lpstr>Wat is een misvatting? En waarom zijn ze zo hardnekkig</vt:lpstr>
      <vt:lpstr>Bij welke groep van de gewervelden hoort dit dier?</vt:lpstr>
      <vt:lpstr>Bij welke groep van de gewervelden hoort dit dier?</vt:lpstr>
      <vt:lpstr>Voorbeeld V3 bloedsomloop</vt:lpstr>
      <vt:lpstr>Voorbeeld V3 bloedsomloop</vt:lpstr>
      <vt:lpstr>Leerling dénkt dat hij het al weet en gaat niet zelf opzoek naar het goede antwoord</vt:lpstr>
      <vt:lpstr>The curse of knowledge</vt:lpstr>
      <vt:lpstr>Een diagnostische vraag is een specifieke tool</vt:lpstr>
      <vt:lpstr>Je zet een diagnostische vraag formatief in wanneer</vt:lpstr>
      <vt:lpstr>Je zet een diagnostische vraag formatief in wanneer</vt:lpstr>
      <vt:lpstr>Speciaal voor jullie</vt:lpstr>
      <vt:lpstr>Programma</vt:lpstr>
      <vt:lpstr>Kennistestje op papier</vt:lpstr>
      <vt:lpstr>Test je kennis – gezonde voeding</vt:lpstr>
      <vt:lpstr>Controleer jezelf – leer van je fouten</vt:lpstr>
      <vt:lpstr>Nakijken</vt:lpstr>
      <vt:lpstr>Programma</vt:lpstr>
      <vt:lpstr>Digitaal testen</vt:lpstr>
      <vt:lpstr>Digitaal testen</vt:lpstr>
      <vt:lpstr>Minder summatief - Praktijkvoorbeeld</vt:lpstr>
      <vt:lpstr>Intermezzo (2 min)</vt:lpstr>
      <vt:lpstr>Programma</vt:lpstr>
      <vt:lpstr>Zelftest met evaluatie en differentiatie</vt:lpstr>
      <vt:lpstr>PowerPoint-presentatie</vt:lpstr>
      <vt:lpstr>Evaluatie tto brugklas</vt:lpstr>
      <vt:lpstr>PowerPoint-presentatie</vt:lpstr>
      <vt:lpstr>PowerPoint-presentatie</vt:lpstr>
      <vt:lpstr>Waar loop ik tegenaan</vt:lpstr>
      <vt:lpstr>Een zelftest voor jullie</vt:lpstr>
      <vt:lpstr>Werktijd</vt:lpstr>
      <vt:lpstr>Vervolg opties</vt:lpstr>
      <vt:lpstr>Boektips</vt:lpstr>
      <vt:lpstr>PowerPoint-presentatie</vt:lpstr>
      <vt:lpstr>PowerPoint-presentatie</vt:lpstr>
      <vt:lpstr>PowerPoint-presentatie</vt:lpstr>
      <vt:lpstr>Feedback en afsluiting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SFaes</dc:creator>
  <cp:lastModifiedBy>gebruiker</cp:lastModifiedBy>
  <cp:revision>68</cp:revision>
  <dcterms:created xsi:type="dcterms:W3CDTF">2017-05-22T12:27:47Z</dcterms:created>
  <dcterms:modified xsi:type="dcterms:W3CDTF">2024-05-24T13:20:27Z</dcterms:modified>
</cp:coreProperties>
</file>