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39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85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4652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71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13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582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36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9228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8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603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5484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6BD9-1502-4157-ADFF-135C116A503F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61A75-D4C9-49DE-AE00-E1744C0F2D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66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35853" t="18624" r="33860" b="18174"/>
          <a:stretch/>
        </p:blipFill>
        <p:spPr>
          <a:xfrm>
            <a:off x="4148920" y="77266"/>
            <a:ext cx="4121624" cy="674255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1486" y="399031"/>
            <a:ext cx="4289947" cy="2387600"/>
          </a:xfrm>
        </p:spPr>
        <p:txBody>
          <a:bodyPr/>
          <a:lstStyle/>
          <a:p>
            <a:r>
              <a:rPr lang="nl-NL" dirty="0" smtClean="0"/>
              <a:t>Op je kop!</a:t>
            </a:r>
            <a:endParaRPr lang="nl-NL" dirty="0"/>
          </a:p>
        </p:txBody>
      </p:sp>
      <p:sp>
        <p:nvSpPr>
          <p:cNvPr id="5" name="Bijschrift met afgeronde rechthoek 4"/>
          <p:cNvSpPr/>
          <p:nvPr/>
        </p:nvSpPr>
        <p:spPr>
          <a:xfrm>
            <a:off x="7397087" y="2019869"/>
            <a:ext cx="4640238" cy="2442949"/>
          </a:xfrm>
          <a:prstGeom prst="wedgeRoundRectCallout">
            <a:avLst>
              <a:gd name="adj1" fmla="val -61421"/>
              <a:gd name="adj2" fmla="val 965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Wat verandert er aan mijn bloedsomloop?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74983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1486" y="399031"/>
            <a:ext cx="9144000" cy="2387600"/>
          </a:xfrm>
        </p:spPr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184" y="0"/>
            <a:ext cx="8786816" cy="688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4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Hoe kom je erachter hoe dit zit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16118"/>
          </a:xfrm>
        </p:spPr>
        <p:txBody>
          <a:bodyPr>
            <a:normAutofit/>
          </a:bodyPr>
          <a:lstStyle/>
          <a:p>
            <a:r>
              <a:rPr lang="nl-NL" dirty="0" smtClean="0"/>
              <a:t>In welke stappen zou je dit oplossen?</a:t>
            </a:r>
          </a:p>
          <a:p>
            <a:r>
              <a:rPr lang="nl-NL" dirty="0" smtClean="0"/>
              <a:t>In groepjes: één noteert wat de anderen denken.</a:t>
            </a:r>
          </a:p>
          <a:p>
            <a:endParaRPr lang="nl-NL" dirty="0" smtClean="0"/>
          </a:p>
          <a:p>
            <a:r>
              <a:rPr lang="nl-NL" dirty="0" smtClean="0"/>
              <a:t>Klassikaal bespreken</a:t>
            </a:r>
          </a:p>
          <a:p>
            <a:r>
              <a:rPr lang="nl-NL" dirty="0" smtClean="0"/>
              <a:t>Vanuit de reacties: hoe pakt een bioloog dit aan?</a:t>
            </a:r>
          </a:p>
          <a:p>
            <a:endParaRPr lang="nl-NL" dirty="0"/>
          </a:p>
          <a:p>
            <a:r>
              <a:rPr lang="nl-NL" dirty="0"/>
              <a:t>Meten/waarnemingen doen</a:t>
            </a:r>
          </a:p>
          <a:p>
            <a:r>
              <a:rPr lang="nl-NL" dirty="0" smtClean="0"/>
              <a:t>Vorm-functie-denken	Oorzaak-gevolg denken	Organisatieniveaus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376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l="1627" t="5355" r="3504" b="16118"/>
          <a:stretch/>
        </p:blipFill>
        <p:spPr>
          <a:xfrm>
            <a:off x="6291618" y="0"/>
            <a:ext cx="5663820" cy="669830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86149" cy="6847406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8366078" y="245660"/>
            <a:ext cx="3248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docentenhandleiding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49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Denkstappen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Vergelijken met normale situatie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Wat gebeurt er als je rechtop staat?</a:t>
            </a:r>
          </a:p>
          <a:p>
            <a:r>
              <a:rPr lang="nl-NL" dirty="0" smtClean="0"/>
              <a:t>Waarom wordt het rood of wit?</a:t>
            </a:r>
          </a:p>
          <a:p>
            <a:r>
              <a:rPr lang="nl-NL" dirty="0" smtClean="0"/>
              <a:t>Wat bepaalt hoe hard het bloed stroomt?</a:t>
            </a:r>
          </a:p>
          <a:p>
            <a:r>
              <a:rPr lang="nl-NL" dirty="0" smtClean="0"/>
              <a:t>Waarom is het lastiger om bloed naar je hoofd te pompen dan naar je voeten?</a:t>
            </a:r>
          </a:p>
          <a:p>
            <a:r>
              <a:rPr lang="nl-NL" dirty="0" smtClean="0"/>
              <a:t>Waarom wordt je hoofd normaalgesproken niet wit?</a:t>
            </a:r>
          </a:p>
          <a:p>
            <a:r>
              <a:rPr lang="nl-NL" dirty="0" smtClean="0"/>
              <a:t>Waarom worden je voeten wit op zijn kop?</a:t>
            </a:r>
          </a:p>
          <a:p>
            <a:r>
              <a:rPr lang="nl-NL" dirty="0"/>
              <a:t>Normaal worden je benen niet rood, hoe komt het bloed dan terug?</a:t>
            </a:r>
          </a:p>
          <a:p>
            <a:r>
              <a:rPr lang="nl-NL" dirty="0" smtClean="0"/>
              <a:t>Waarom wordt je hoofd dan rood als je op zijn kop staat?</a:t>
            </a:r>
          </a:p>
          <a:p>
            <a:r>
              <a:rPr lang="nl-NL" dirty="0" smtClean="0"/>
              <a:t>Hoe lost een Giraffe dit dan op?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M</a:t>
            </a:r>
            <a:r>
              <a:rPr lang="nl-NL" dirty="0" smtClean="0"/>
              <a:t>eten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/>
              <a:t>Wat varieer je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Twee situaties: op zijn kop en niet op zijn kop</a:t>
            </a:r>
            <a:endParaRPr lang="nl-NL" dirty="0"/>
          </a:p>
          <a:p>
            <a:r>
              <a:rPr lang="nl-NL" dirty="0"/>
              <a:t>Hoe hou je alle andere dingen gelijk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Zelfde proefpersoon twee keer / zeer </a:t>
            </a:r>
            <a:r>
              <a:rPr lang="nl-NL" dirty="0" err="1" smtClean="0"/>
              <a:t>vegelijkbare</a:t>
            </a:r>
            <a:r>
              <a:rPr lang="nl-NL" dirty="0" smtClean="0"/>
              <a:t> proefpersoon</a:t>
            </a:r>
          </a:p>
          <a:p>
            <a:pPr lvl="1"/>
            <a:r>
              <a:rPr lang="nl-NL" dirty="0" smtClean="0"/>
              <a:t>Even lang meten</a:t>
            </a:r>
          </a:p>
          <a:p>
            <a:pPr lvl="1"/>
            <a:r>
              <a:rPr lang="nl-NL" dirty="0" smtClean="0"/>
              <a:t>Zelfde manier van waarnemen</a:t>
            </a:r>
            <a:endParaRPr lang="nl-NL" dirty="0"/>
          </a:p>
          <a:p>
            <a:r>
              <a:rPr lang="nl-NL" dirty="0" smtClean="0"/>
              <a:t>Wat </a:t>
            </a:r>
            <a:r>
              <a:rPr lang="nl-NL" dirty="0"/>
              <a:t>meet je (en hoe maak je dat meetbaar</a:t>
            </a:r>
            <a:r>
              <a:rPr lang="nl-NL" dirty="0" smtClean="0"/>
              <a:t>)?</a:t>
            </a:r>
          </a:p>
          <a:p>
            <a:pPr lvl="1"/>
            <a:r>
              <a:rPr lang="nl-NL" dirty="0" smtClean="0"/>
              <a:t>Bloeddruk(meter?)</a:t>
            </a:r>
          </a:p>
          <a:p>
            <a:pPr lvl="1"/>
            <a:r>
              <a:rPr lang="nl-NL" dirty="0" smtClean="0"/>
              <a:t>Kleur (waarnemen? Wie? Foto’s?, waar neem je waar?)</a:t>
            </a:r>
          </a:p>
          <a:p>
            <a:pPr lvl="1"/>
            <a:r>
              <a:rPr lang="nl-NL" dirty="0" smtClean="0"/>
              <a:t>Hartslag luisteren</a:t>
            </a:r>
          </a:p>
          <a:p>
            <a:pPr lvl="1"/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8366078" y="245660"/>
            <a:ext cx="3248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docentenhandleiding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51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Vakinhoud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Uitleggen (vakkennis)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/>
              <a:t>Normaal: hoofd niet wit, voeten niet rood (</a:t>
            </a:r>
            <a:r>
              <a:rPr lang="nl-NL" dirty="0" err="1"/>
              <a:t>organismaal</a:t>
            </a:r>
            <a:r>
              <a:rPr lang="nl-NL" dirty="0"/>
              <a:t> niveau)</a:t>
            </a:r>
          </a:p>
          <a:p>
            <a:r>
              <a:rPr lang="nl-NL" dirty="0" smtClean="0"/>
              <a:t>dubbele </a:t>
            </a:r>
            <a:r>
              <a:rPr lang="nl-NL" dirty="0" smtClean="0"/>
              <a:t>bloedsomloop, hart pompt, terug via aders (kleppen))</a:t>
            </a:r>
          </a:p>
          <a:p>
            <a:r>
              <a:rPr lang="nl-NL" dirty="0" smtClean="0"/>
              <a:t>Wat is er anders (afstand hart-hoofd, hart-benen, zwaartekracht op andere plaatsen andere kant op)?</a:t>
            </a:r>
          </a:p>
          <a:p>
            <a:r>
              <a:rPr lang="nl-NL" dirty="0" smtClean="0"/>
              <a:t>NB afstand bloedtransport blijft gelijk</a:t>
            </a:r>
          </a:p>
          <a:p>
            <a:r>
              <a:rPr lang="nl-NL" dirty="0" smtClean="0"/>
              <a:t>Dus </a:t>
            </a:r>
            <a:r>
              <a:rPr lang="nl-NL" dirty="0"/>
              <a:t>evenveel bloed heen als </a:t>
            </a:r>
            <a:r>
              <a:rPr lang="nl-NL" dirty="0" smtClean="0"/>
              <a:t>terug</a:t>
            </a:r>
          </a:p>
          <a:p>
            <a:r>
              <a:rPr lang="nl-NL" dirty="0"/>
              <a:t>NB halsader geen kleppen</a:t>
            </a:r>
          </a:p>
          <a:p>
            <a:r>
              <a:rPr lang="nl-NL" dirty="0" smtClean="0"/>
              <a:t>Vorm-functie</a:t>
            </a:r>
            <a:endParaRPr lang="nl-NL" dirty="0"/>
          </a:p>
          <a:p>
            <a:r>
              <a:rPr lang="nl-NL" dirty="0" err="1"/>
              <a:t>Jojo’en</a:t>
            </a:r>
            <a:r>
              <a:rPr lang="nl-NL" dirty="0"/>
              <a:t>: verklaren in lagere </a:t>
            </a:r>
            <a:r>
              <a:rPr lang="nl-NL" dirty="0" err="1"/>
              <a:t>oganisatieniveaus</a:t>
            </a:r>
            <a:endParaRPr lang="nl-NL" dirty="0"/>
          </a:p>
          <a:p>
            <a:endParaRPr lang="nl-NL" dirty="0" smtClean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Meten (</a:t>
            </a:r>
            <a:r>
              <a:rPr lang="nl-NL" dirty="0" err="1" smtClean="0"/>
              <a:t>onderzoeksvaardigheden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Hoe voer je dit uit?</a:t>
            </a:r>
          </a:p>
          <a:p>
            <a:r>
              <a:rPr lang="nl-NL" dirty="0" smtClean="0"/>
              <a:t>Wat kun je meten? (rood hoofd, witte voeten, bloeddruk, hartslag)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8366078" y="245660"/>
            <a:ext cx="3248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docentenhandleiding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46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Terugbespreken</a:t>
            </a:r>
            <a:r>
              <a:rPr lang="nl-NL" dirty="0" smtClean="0"/>
              <a:t>: wat moet je nu kunnen als bioloog?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Vergelijken met normaal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Je krijgt dus eigenlijk altijd iets dat anders is dan je hebt geleerd</a:t>
            </a:r>
          </a:p>
          <a:p>
            <a:endParaRPr lang="nl-NL" dirty="0"/>
          </a:p>
          <a:p>
            <a:r>
              <a:rPr lang="nl-NL" dirty="0" smtClean="0"/>
              <a:t>Probeer het op te lossen met:</a:t>
            </a:r>
          </a:p>
          <a:p>
            <a:pPr lvl="1"/>
            <a:r>
              <a:rPr lang="nl-NL" dirty="0" smtClean="0"/>
              <a:t>Vorm-functie denken</a:t>
            </a:r>
          </a:p>
          <a:p>
            <a:pPr lvl="1"/>
            <a:r>
              <a:rPr lang="nl-NL" dirty="0" smtClean="0"/>
              <a:t>Oorzaak-gevolg relaties</a:t>
            </a:r>
          </a:p>
          <a:p>
            <a:pPr lvl="1"/>
            <a:r>
              <a:rPr lang="nl-NL" dirty="0" smtClean="0"/>
              <a:t>Denken in o</a:t>
            </a:r>
            <a:r>
              <a:rPr lang="nl-NL" dirty="0" smtClean="0"/>
              <a:t>rganisatieniveaus (</a:t>
            </a:r>
            <a:r>
              <a:rPr lang="nl-NL" dirty="0" err="1" smtClean="0"/>
              <a:t>jojo’en</a:t>
            </a:r>
            <a:r>
              <a:rPr lang="nl-NL" dirty="0" smtClean="0"/>
              <a:t>)</a:t>
            </a:r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M</a:t>
            </a:r>
            <a:r>
              <a:rPr lang="nl-NL" dirty="0" smtClean="0"/>
              <a:t>eten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Denk in afhankelijke variabele-onafhankelijke variabele</a:t>
            </a:r>
          </a:p>
          <a:p>
            <a:endParaRPr lang="nl-NL" dirty="0"/>
          </a:p>
          <a:p>
            <a:r>
              <a:rPr lang="nl-NL" dirty="0" smtClean="0"/>
              <a:t>Wat varieer je?</a:t>
            </a:r>
          </a:p>
          <a:p>
            <a:r>
              <a:rPr lang="nl-NL" dirty="0"/>
              <a:t>Hoe hou je alle andere dingen gelijk</a:t>
            </a:r>
            <a:r>
              <a:rPr lang="nl-NL" dirty="0" smtClean="0"/>
              <a:t>?</a:t>
            </a:r>
            <a:endParaRPr lang="nl-NL" dirty="0" smtClean="0"/>
          </a:p>
          <a:p>
            <a:r>
              <a:rPr lang="nl-NL" dirty="0" smtClean="0"/>
              <a:t>Wat meet je (en hoe maak je dat meetbaar)?</a:t>
            </a:r>
          </a:p>
        </p:txBody>
      </p:sp>
    </p:spTree>
    <p:extLst>
      <p:ext uri="{BB962C8B-B14F-4D97-AF65-F5344CB8AC3E}">
        <p14:creationId xmlns:p14="http://schemas.microsoft.com/office/powerpoint/2010/main" val="176779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388</Words>
  <Application>Microsoft Office PowerPoint</Application>
  <PresentationFormat>Breedbeeld</PresentationFormat>
  <Paragraphs>63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Op je kop!</vt:lpstr>
      <vt:lpstr>PowerPoint-presentatie</vt:lpstr>
      <vt:lpstr>1. Hoe kom je erachter hoe dit zit</vt:lpstr>
      <vt:lpstr>PowerPoint-presentatie</vt:lpstr>
      <vt:lpstr>Denkstappen</vt:lpstr>
      <vt:lpstr>Vakinhoud</vt:lpstr>
      <vt:lpstr>Terugbespreken: wat moet je nu kunnen als bioloog?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je kop!</dc:title>
  <dc:creator>F.vanWielink</dc:creator>
  <cp:lastModifiedBy>F.vanWielink</cp:lastModifiedBy>
  <cp:revision>12</cp:revision>
  <dcterms:created xsi:type="dcterms:W3CDTF">2018-11-01T18:33:48Z</dcterms:created>
  <dcterms:modified xsi:type="dcterms:W3CDTF">2019-01-17T19:05:55Z</dcterms:modified>
</cp:coreProperties>
</file>