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19" r:id="rId4"/>
    <p:sldId id="318" r:id="rId5"/>
    <p:sldId id="312" r:id="rId6"/>
    <p:sldId id="313" r:id="rId7"/>
    <p:sldId id="314" r:id="rId8"/>
    <p:sldId id="315" r:id="rId9"/>
    <p:sldId id="311" r:id="rId10"/>
    <p:sldId id="321" r:id="rId11"/>
    <p:sldId id="266" r:id="rId12"/>
    <p:sldId id="267" r:id="rId13"/>
    <p:sldId id="268" r:id="rId14"/>
    <p:sldId id="263" r:id="rId15"/>
    <p:sldId id="259" r:id="rId16"/>
    <p:sldId id="264" r:id="rId17"/>
    <p:sldId id="260" r:id="rId18"/>
    <p:sldId id="261" r:id="rId19"/>
    <p:sldId id="262" r:id="rId20"/>
    <p:sldId id="320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C431B6-6773-4A04-A04E-792863F10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BC33580-A1C3-43D3-AA3D-E1242E422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A0F8FF-B7EA-4B13-9067-9FCF4FE5E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6856-6EF4-4B97-9FFA-FDA2A8C6D0B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84119F-A981-4B3B-ABAC-783D6B355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B9D17F-E1E3-4113-8C40-B9F73D574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A5CE-E36A-4E0B-AD7D-8DCC39C8DC0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40CCC-8BC9-420D-A703-471FF10F5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FF609E4-93AE-47FB-8261-C5AD3B3B9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B876AE-C0EB-4801-9361-606DF788C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6856-6EF4-4B97-9FFA-FDA2A8C6D0B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017CFD-5C07-47C5-8248-D88BB4318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744775-D8DA-4B29-8461-86B9AB34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A5CE-E36A-4E0B-AD7D-8DCC39C8DC0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9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8A8C4D0-9823-49F8-9F42-79B2C9CD7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973AFE0-8B01-43F7-B6F3-15C8DAB25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D6368B-9ECB-4016-997F-5732E1B48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6856-6EF4-4B97-9FFA-FDA2A8C6D0B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C505DD-61EB-4562-96C3-4C486026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1C7A22-09DF-4DCE-99DD-5F4DE9362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A5CE-E36A-4E0B-AD7D-8DCC39C8DC0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59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43D74F1-D5E0-4349-B1F7-CAF4AF827FA4}"/>
              </a:ext>
            </a:extLst>
          </p:cNvPr>
          <p:cNvGrpSpPr>
            <a:grpSpLocks/>
          </p:cNvGrpSpPr>
          <p:nvPr/>
        </p:nvGrpSpPr>
        <p:grpSpPr bwMode="auto">
          <a:xfrm>
            <a:off x="6288618" y="5345114"/>
            <a:ext cx="5903383" cy="1512887"/>
            <a:chOff x="2971" y="3367"/>
            <a:chExt cx="2789" cy="953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6051E2FB-3E6E-44A9-8F30-9460B3FE4D5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86 w 2780"/>
                <a:gd name="T1" fmla="*/ 18 h 953"/>
                <a:gd name="T2" fmla="*/ 2696 w 2780"/>
                <a:gd name="T3" fmla="*/ 24 h 953"/>
                <a:gd name="T4" fmla="*/ 2629 w 2780"/>
                <a:gd name="T5" fmla="*/ 102 h 953"/>
                <a:gd name="T6" fmla="*/ 2527 w 2780"/>
                <a:gd name="T7" fmla="*/ 156 h 953"/>
                <a:gd name="T8" fmla="*/ 2521 w 2780"/>
                <a:gd name="T9" fmla="*/ 222 h 953"/>
                <a:gd name="T10" fmla="*/ 2503 w 2780"/>
                <a:gd name="T11" fmla="*/ 246 h 953"/>
                <a:gd name="T12" fmla="*/ 2485 w 2780"/>
                <a:gd name="T13" fmla="*/ 252 h 953"/>
                <a:gd name="T14" fmla="*/ 2413 w 2780"/>
                <a:gd name="T15" fmla="*/ 210 h 953"/>
                <a:gd name="T16" fmla="*/ 2274 w 2780"/>
                <a:gd name="T17" fmla="*/ 192 h 953"/>
                <a:gd name="T18" fmla="*/ 2250 w 2780"/>
                <a:gd name="T19" fmla="*/ 186 h 953"/>
                <a:gd name="T20" fmla="*/ 2232 w 2780"/>
                <a:gd name="T21" fmla="*/ 192 h 953"/>
                <a:gd name="T22" fmla="*/ 2160 w 2780"/>
                <a:gd name="T23" fmla="*/ 228 h 953"/>
                <a:gd name="T24" fmla="*/ 2124 w 2780"/>
                <a:gd name="T25" fmla="*/ 240 h 953"/>
                <a:gd name="T26" fmla="*/ 2100 w 2780"/>
                <a:gd name="T27" fmla="*/ 246 h 953"/>
                <a:gd name="T28" fmla="*/ 2088 w 2780"/>
                <a:gd name="T29" fmla="*/ 258 h 953"/>
                <a:gd name="T30" fmla="*/ 2088 w 2780"/>
                <a:gd name="T31" fmla="*/ 276 h 953"/>
                <a:gd name="T32" fmla="*/ 2065 w 2780"/>
                <a:gd name="T33" fmla="*/ 300 h 953"/>
                <a:gd name="T34" fmla="*/ 2047 w 2780"/>
                <a:gd name="T35" fmla="*/ 312 h 953"/>
                <a:gd name="T36" fmla="*/ 2035 w 2780"/>
                <a:gd name="T37" fmla="*/ 324 h 953"/>
                <a:gd name="T38" fmla="*/ 2023 w 2780"/>
                <a:gd name="T39" fmla="*/ 336 h 953"/>
                <a:gd name="T40" fmla="*/ 1991 w 2780"/>
                <a:gd name="T41" fmla="*/ 342 h 953"/>
                <a:gd name="T42" fmla="*/ 1925 w 2780"/>
                <a:gd name="T43" fmla="*/ 336 h 953"/>
                <a:gd name="T44" fmla="*/ 1889 w 2780"/>
                <a:gd name="T45" fmla="*/ 330 h 953"/>
                <a:gd name="T46" fmla="*/ 1877 w 2780"/>
                <a:gd name="T47" fmla="*/ 342 h 953"/>
                <a:gd name="T48" fmla="*/ 1865 w 2780"/>
                <a:gd name="T49" fmla="*/ 354 h 953"/>
                <a:gd name="T50" fmla="*/ 1835 w 2780"/>
                <a:gd name="T51" fmla="*/ 360 h 953"/>
                <a:gd name="T52" fmla="*/ 1776 w 2780"/>
                <a:gd name="T53" fmla="*/ 342 h 953"/>
                <a:gd name="T54" fmla="*/ 1752 w 2780"/>
                <a:gd name="T55" fmla="*/ 342 h 953"/>
                <a:gd name="T56" fmla="*/ 1728 w 2780"/>
                <a:gd name="T57" fmla="*/ 354 h 953"/>
                <a:gd name="T58" fmla="*/ 1666 w 2780"/>
                <a:gd name="T59" fmla="*/ 425 h 953"/>
                <a:gd name="T60" fmla="*/ 1624 w 2780"/>
                <a:gd name="T61" fmla="*/ 569 h 953"/>
                <a:gd name="T62" fmla="*/ 1624 w 2780"/>
                <a:gd name="T63" fmla="*/ 593 h 953"/>
                <a:gd name="T64" fmla="*/ 1630 w 2780"/>
                <a:gd name="T65" fmla="*/ 641 h 953"/>
                <a:gd name="T66" fmla="*/ 1648 w 2780"/>
                <a:gd name="T67" fmla="*/ 659 h 953"/>
                <a:gd name="T68" fmla="*/ 1642 w 2780"/>
                <a:gd name="T69" fmla="*/ 671 h 953"/>
                <a:gd name="T70" fmla="*/ 1630 w 2780"/>
                <a:gd name="T71" fmla="*/ 683 h 953"/>
                <a:gd name="T72" fmla="*/ 1552 w 2780"/>
                <a:gd name="T73" fmla="*/ 689 h 953"/>
                <a:gd name="T74" fmla="*/ 1475 w 2780"/>
                <a:gd name="T75" fmla="*/ 629 h 953"/>
                <a:gd name="T76" fmla="*/ 1341 w 2780"/>
                <a:gd name="T77" fmla="*/ 587 h 953"/>
                <a:gd name="T78" fmla="*/ 1192 w 2780"/>
                <a:gd name="T79" fmla="*/ 671 h 953"/>
                <a:gd name="T80" fmla="*/ 1022 w 2780"/>
                <a:gd name="T81" fmla="*/ 731 h 953"/>
                <a:gd name="T82" fmla="*/ 819 w 2780"/>
                <a:gd name="T83" fmla="*/ 743 h 953"/>
                <a:gd name="T84" fmla="*/ 632 w 2780"/>
                <a:gd name="T85" fmla="*/ 701 h 953"/>
                <a:gd name="T86" fmla="*/ 572 w 2780"/>
                <a:gd name="T87" fmla="*/ 695 h 953"/>
                <a:gd name="T88" fmla="*/ 560 w 2780"/>
                <a:gd name="T89" fmla="*/ 701 h 953"/>
                <a:gd name="T90" fmla="*/ 524 w 2780"/>
                <a:gd name="T91" fmla="*/ 731 h 953"/>
                <a:gd name="T92" fmla="*/ 438 w 2780"/>
                <a:gd name="T93" fmla="*/ 809 h 953"/>
                <a:gd name="T94" fmla="*/ 408 w 2780"/>
                <a:gd name="T95" fmla="*/ 821 h 953"/>
                <a:gd name="T96" fmla="*/ 384 w 2780"/>
                <a:gd name="T97" fmla="*/ 821 h 953"/>
                <a:gd name="T98" fmla="*/ 337 w 2780"/>
                <a:gd name="T99" fmla="*/ 827 h 953"/>
                <a:gd name="T100" fmla="*/ 211 w 2780"/>
                <a:gd name="T101" fmla="*/ 851 h 953"/>
                <a:gd name="T102" fmla="*/ 175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98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4B1B1EA1-3455-4E17-8D2D-EB81C810850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nl-NL" sz="180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DED9F713-A64C-4C42-9D9B-CC4692827BA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nl-NL" sz="180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917BF6E-C5EC-4518-B4EE-7EE466FAB8D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nl-NL" sz="180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7F37282-9CE4-4787-BBF5-96D800D85D7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nl-NL" sz="180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BBA9E24-7916-4534-966B-46D67023516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nl-NL" sz="18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014B3953-31A4-4F0B-A700-027FADC07E0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nl-NL" sz="180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BE27E758-94BE-4AE1-9472-3C37F2FC99C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nl-NL" sz="180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CA4D0FFF-291F-403C-9174-1B8BF2A7434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nl-NL" sz="180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CE86D04-FA96-413D-8272-9DFBBB37F3D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nl-NL" sz="1800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EDC0C336-8D09-49B3-A085-7EF08DEC1F5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nl-NL" sz="1800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84A83976-F905-47AB-B76E-7BC7B4B75C2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nl-NL" sz="180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22F30AB-6945-49E2-9947-C8C8E1863A1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nl-NL" sz="1800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8264815E-A804-44EF-BACD-F6C72595E30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nl-NL" sz="1800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B1CEC9E3-4F80-4741-A754-EB27A51273A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nl-NL" sz="1800"/>
            </a:p>
          </p:txBody>
        </p:sp>
      </p:grpSp>
      <p:sp>
        <p:nvSpPr>
          <p:cNvPr id="2254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00200"/>
            <a:ext cx="103632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2254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7338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F8732831-AC1E-4918-9065-96653121FE8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42F24DD5-CECA-4DE6-9C51-F4ED689387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D1AE621A-68D3-4C0D-8346-84FB00BF07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0C8AB6-B372-4292-A2AC-7D0E150EEA7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5756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B5D68BDC-DC9D-49E2-8C67-CE204AD4D9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8B62AC6B-B833-462F-992F-8E18F94C07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9084285F-6997-4083-9309-381CE261A0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2D17C-35A7-453B-9552-11A6C430D9B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63089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D112DC29-8327-4F0F-B80A-4033AA6AF6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3A2C6606-3484-44DA-BD8C-0D29E4A01F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EA475D3D-D2CC-4B00-9978-904EF87D1E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FF06D-EBDA-431F-A84F-5085A9448D6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37965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01BE374-FC79-462A-B8F5-4ADCC55EED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1FDF3F60-F95B-4005-B5C3-1C6C7918B5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E7E3C9DF-8B31-4089-91DB-444358BC2B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11CF5-D1E8-4BFB-BF80-60E41013501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79922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71D1B949-CF0D-4DA0-94DB-5867B25D13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3B7F806C-8C73-47DA-BCCA-E4AC44C5A2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51D3F850-1EEB-4692-8332-D134D5A7B0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BE767-5C6D-42C0-BEA7-12BB4181AAB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56500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56126CD2-5DA1-4BB4-A8A3-94443CA256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82FD4A1B-9147-409B-B144-7C739D6A5E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F567F8A9-22B0-427D-A8C5-07838F1CD8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D304F-F7B6-4690-8603-2E81D4667DE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01596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0CDDBBC6-17C2-455C-9B10-01DFCB4637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AFC21B95-CE73-4EAF-9721-97BCA18EFC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F466DCE2-D31F-447E-A33E-D001345DA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699CB-FAA1-40E1-A2DB-69C3D834608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38898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28BCC1AD-7B4E-42E2-835A-5A8A572169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4730DEF9-9844-4C2F-AC24-7F1414A65E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349E9D17-4B8F-4854-817B-B00DCE652B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1EC59-AB91-4100-A298-1495B86779B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5482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704D8-AD95-4EA3-B354-37156D806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769981-66DC-4580-A4BB-BDD11CD0B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5C155D-A906-42D3-8C1B-8E1BFCEA1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6856-6EF4-4B97-9FFA-FDA2A8C6D0B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C47EBA-B112-4B13-B630-FB17191C8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F391D8-AFDC-489A-8C25-81DE8D8A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A5CE-E36A-4E0B-AD7D-8DCC39C8DC0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50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61A289D-D34B-4F5F-8365-F141C26AF5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934DF9EE-4610-4C53-A2FB-850A80E65F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53B9F032-7AEC-4327-A4D6-484C61B5C6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D1810-C160-4C55-9C2D-63F12333927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84330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70004BBB-E711-4155-B176-7F948F393E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F5D8923C-7FF0-4908-8D9A-C44D4E4D64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AF5186AD-2CA7-4DBA-840B-1059D7F9DD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F61A4-12F0-4EA5-A8DD-BD0BC2236C9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26849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037FBCAB-7D36-47A9-933D-8748856D34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A6FE460C-FF2C-49D4-9DF4-91F9F38477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83338A8A-BD25-41FA-A7A8-C75D07C90C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5E9B7-7002-44F3-ACD7-C01C51FF3BC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46065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4F6CD560-55BC-4ECC-A787-B2B955C6D2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3680C29B-5F65-475A-8AD1-0F5D4C4FD1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10D5E690-DCB3-4CAA-B943-467C57DC9F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31124-76C8-485F-998D-BD54734042C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04319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 en twee objecten bov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3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F3CE7EE7-6C83-4769-B664-C99EF63F22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C09C79E8-5F2F-4DF3-A9BC-7837095DCF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364554F0-504D-4218-8624-741BF556D0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DDFE0-11B9-4FB5-A3EB-DFF915E35B5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59056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FD9DC3D6-279C-4387-9FA9-9F70C6E8EA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DC741B11-C443-499A-BE88-5718395630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5D2F0221-EE83-4741-8983-664EC44394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B10D2-E65E-46A2-B79F-9C2DE3F4D00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08621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FF266AAC-0E92-4321-96D2-7EA22BF59A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CF6209B9-851F-4529-AB50-4A7D84FDAB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9847E2CD-04D7-4BB1-97C6-79BAB4EB0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CE5F0-AB82-43CD-9D0E-57BC1F95C94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74804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6F6CF347-6A0C-430A-BF82-A4CC85EC2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534C3E22-D2F0-4723-B79C-6324291609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2546D007-4626-4965-92A2-69EE940E72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90655-2800-40CE-A4D4-BE5EE920351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837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en tekst bov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A8AB9F41-23F5-4264-BFFA-E228875B27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5D8D05FB-95CF-4D75-A0FB-F4CEF7A164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39E2AB62-B0D8-4916-912F-1A1CE030C3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82A67-1056-4F08-B94C-282ED81226B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6092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9BAF4-9171-45EE-A105-25E666968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8E0EC07-2478-41DA-B829-E25385583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7D2ADA-C97B-4D81-8072-CE3F491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6856-6EF4-4B97-9FFA-FDA2A8C6D0B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697C09-0592-467A-B689-73B4EE623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016AF8-748F-4564-A87B-675202DF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A5CE-E36A-4E0B-AD7D-8DCC39C8DC0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5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A006EB-B830-48C6-9462-9DB1A7593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C842DE-FF23-4C3A-B181-53BF356DC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C551446-F921-4623-8312-4AEAFEBAB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C675CC-7D91-4BDD-BD3A-F1ABB52C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6856-6EF4-4B97-9FFA-FDA2A8C6D0B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286FD27-5272-4060-AE35-2610D6921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8BF2AF7-5EC5-43E3-B2A3-97F8D2A2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A5CE-E36A-4E0B-AD7D-8DCC39C8DC0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496B8D-1C28-40F3-AEA5-D1756AFEA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A46A21B-ECB2-49D5-B34E-425E7A192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5AE9D0E-7514-4E2F-B774-1FB37D1E8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06A6DAC-DB31-41C9-B7D4-614C6D5AA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E02EB6E-96DC-4F15-8EC9-96CE3C8373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B8FCA6C-3A88-4891-AF82-269AF5D6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6856-6EF4-4B97-9FFA-FDA2A8C6D0B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2FDFB13-10E3-4E40-A077-CFF7F488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F2923FD-5359-493B-BD4F-E53C86C09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A5CE-E36A-4E0B-AD7D-8DCC39C8DC0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1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8F189-0CDC-424C-8554-4A86E3E6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841C9C1-6637-4D3B-B29B-D3678B2E9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6856-6EF4-4B97-9FFA-FDA2A8C6D0B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E3C862A-8F04-4B28-8211-3018CED88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8DE18C7-E3B8-4409-8842-65F034216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A5CE-E36A-4E0B-AD7D-8DCC39C8DC0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8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052AEED-8DA7-48E1-A6AD-3579EEA9B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6856-6EF4-4B97-9FFA-FDA2A8C6D0B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6920C12-9EF2-4A3F-88C3-E06670463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3D1DB5-36A3-40E8-A551-CA27F048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A5CE-E36A-4E0B-AD7D-8DCC39C8DC0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1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C9550F-2C45-48DB-8BC8-8C018ED4E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AA5F51-7D7B-4440-8B46-A401C2623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806EB9-6CDD-4E28-A2A7-16F8582FF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16BC51F-E920-4DA5-8B80-BA2DFC59E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6856-6EF4-4B97-9FFA-FDA2A8C6D0B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54EE01-CFEC-4F4A-A93F-00CFC87E1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92F5774-424D-4653-BAC0-FF527662A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A5CE-E36A-4E0B-AD7D-8DCC39C8DC0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0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C047F-92FE-4074-9A66-0C4ED62A9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B0E264E-6545-4041-93E3-269692C72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12F3A6C-177E-4853-9DA2-6F8EF9D25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4D77E3-867B-4BD4-B600-3D66FF47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6856-6EF4-4B97-9FFA-FDA2A8C6D0B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C6AF3C8-4F73-40D3-8F57-CBB07F7DD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DE03F5-2DEB-4880-92D0-067DA6624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A5CE-E36A-4E0B-AD7D-8DCC39C8DC0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2B85FC8-B69B-44B0-BE99-0A210AADA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8810F0-03EC-4D4F-B996-62A3A73B0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62B14B-A43A-48B9-B7A1-532DC9207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E6856-6EF4-4B97-9FFA-FDA2A8C6D0B9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1A9941-1A75-4424-9EDB-1436229FD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643767-10E2-48D9-B6A0-4AE6C19B9D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7A5CE-E36A-4E0B-AD7D-8DCC39C8DC0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2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D9E9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38E70D32-442B-46F9-87A4-F1AE6261A838}"/>
              </a:ext>
            </a:extLst>
          </p:cNvPr>
          <p:cNvGrpSpPr>
            <a:grpSpLocks/>
          </p:cNvGrpSpPr>
          <p:nvPr/>
        </p:nvGrpSpPr>
        <p:grpSpPr bwMode="auto">
          <a:xfrm>
            <a:off x="6288618" y="5345114"/>
            <a:ext cx="5903383" cy="1512887"/>
            <a:chOff x="2971" y="3367"/>
            <a:chExt cx="2789" cy="953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A3523336-0D6F-48B8-8BDC-84507DC6835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86 w 2780"/>
                <a:gd name="T1" fmla="*/ 18 h 953"/>
                <a:gd name="T2" fmla="*/ 2696 w 2780"/>
                <a:gd name="T3" fmla="*/ 24 h 953"/>
                <a:gd name="T4" fmla="*/ 2629 w 2780"/>
                <a:gd name="T5" fmla="*/ 102 h 953"/>
                <a:gd name="T6" fmla="*/ 2527 w 2780"/>
                <a:gd name="T7" fmla="*/ 156 h 953"/>
                <a:gd name="T8" fmla="*/ 2521 w 2780"/>
                <a:gd name="T9" fmla="*/ 222 h 953"/>
                <a:gd name="T10" fmla="*/ 2503 w 2780"/>
                <a:gd name="T11" fmla="*/ 246 h 953"/>
                <a:gd name="T12" fmla="*/ 2485 w 2780"/>
                <a:gd name="T13" fmla="*/ 252 h 953"/>
                <a:gd name="T14" fmla="*/ 2413 w 2780"/>
                <a:gd name="T15" fmla="*/ 210 h 953"/>
                <a:gd name="T16" fmla="*/ 2274 w 2780"/>
                <a:gd name="T17" fmla="*/ 192 h 953"/>
                <a:gd name="T18" fmla="*/ 2250 w 2780"/>
                <a:gd name="T19" fmla="*/ 186 h 953"/>
                <a:gd name="T20" fmla="*/ 2232 w 2780"/>
                <a:gd name="T21" fmla="*/ 192 h 953"/>
                <a:gd name="T22" fmla="*/ 2160 w 2780"/>
                <a:gd name="T23" fmla="*/ 228 h 953"/>
                <a:gd name="T24" fmla="*/ 2124 w 2780"/>
                <a:gd name="T25" fmla="*/ 240 h 953"/>
                <a:gd name="T26" fmla="*/ 2100 w 2780"/>
                <a:gd name="T27" fmla="*/ 246 h 953"/>
                <a:gd name="T28" fmla="*/ 2088 w 2780"/>
                <a:gd name="T29" fmla="*/ 258 h 953"/>
                <a:gd name="T30" fmla="*/ 2088 w 2780"/>
                <a:gd name="T31" fmla="*/ 276 h 953"/>
                <a:gd name="T32" fmla="*/ 2065 w 2780"/>
                <a:gd name="T33" fmla="*/ 300 h 953"/>
                <a:gd name="T34" fmla="*/ 2047 w 2780"/>
                <a:gd name="T35" fmla="*/ 312 h 953"/>
                <a:gd name="T36" fmla="*/ 2035 w 2780"/>
                <a:gd name="T37" fmla="*/ 324 h 953"/>
                <a:gd name="T38" fmla="*/ 2023 w 2780"/>
                <a:gd name="T39" fmla="*/ 336 h 953"/>
                <a:gd name="T40" fmla="*/ 1991 w 2780"/>
                <a:gd name="T41" fmla="*/ 342 h 953"/>
                <a:gd name="T42" fmla="*/ 1925 w 2780"/>
                <a:gd name="T43" fmla="*/ 336 h 953"/>
                <a:gd name="T44" fmla="*/ 1889 w 2780"/>
                <a:gd name="T45" fmla="*/ 330 h 953"/>
                <a:gd name="T46" fmla="*/ 1877 w 2780"/>
                <a:gd name="T47" fmla="*/ 342 h 953"/>
                <a:gd name="T48" fmla="*/ 1865 w 2780"/>
                <a:gd name="T49" fmla="*/ 354 h 953"/>
                <a:gd name="T50" fmla="*/ 1835 w 2780"/>
                <a:gd name="T51" fmla="*/ 360 h 953"/>
                <a:gd name="T52" fmla="*/ 1776 w 2780"/>
                <a:gd name="T53" fmla="*/ 342 h 953"/>
                <a:gd name="T54" fmla="*/ 1752 w 2780"/>
                <a:gd name="T55" fmla="*/ 342 h 953"/>
                <a:gd name="T56" fmla="*/ 1728 w 2780"/>
                <a:gd name="T57" fmla="*/ 354 h 953"/>
                <a:gd name="T58" fmla="*/ 1666 w 2780"/>
                <a:gd name="T59" fmla="*/ 425 h 953"/>
                <a:gd name="T60" fmla="*/ 1624 w 2780"/>
                <a:gd name="T61" fmla="*/ 569 h 953"/>
                <a:gd name="T62" fmla="*/ 1624 w 2780"/>
                <a:gd name="T63" fmla="*/ 593 h 953"/>
                <a:gd name="T64" fmla="*/ 1630 w 2780"/>
                <a:gd name="T65" fmla="*/ 641 h 953"/>
                <a:gd name="T66" fmla="*/ 1648 w 2780"/>
                <a:gd name="T67" fmla="*/ 659 h 953"/>
                <a:gd name="T68" fmla="*/ 1642 w 2780"/>
                <a:gd name="T69" fmla="*/ 671 h 953"/>
                <a:gd name="T70" fmla="*/ 1630 w 2780"/>
                <a:gd name="T71" fmla="*/ 683 h 953"/>
                <a:gd name="T72" fmla="*/ 1552 w 2780"/>
                <a:gd name="T73" fmla="*/ 689 h 953"/>
                <a:gd name="T74" fmla="*/ 1475 w 2780"/>
                <a:gd name="T75" fmla="*/ 629 h 953"/>
                <a:gd name="T76" fmla="*/ 1341 w 2780"/>
                <a:gd name="T77" fmla="*/ 587 h 953"/>
                <a:gd name="T78" fmla="*/ 1192 w 2780"/>
                <a:gd name="T79" fmla="*/ 671 h 953"/>
                <a:gd name="T80" fmla="*/ 1022 w 2780"/>
                <a:gd name="T81" fmla="*/ 731 h 953"/>
                <a:gd name="T82" fmla="*/ 819 w 2780"/>
                <a:gd name="T83" fmla="*/ 743 h 953"/>
                <a:gd name="T84" fmla="*/ 632 w 2780"/>
                <a:gd name="T85" fmla="*/ 701 h 953"/>
                <a:gd name="T86" fmla="*/ 572 w 2780"/>
                <a:gd name="T87" fmla="*/ 695 h 953"/>
                <a:gd name="T88" fmla="*/ 560 w 2780"/>
                <a:gd name="T89" fmla="*/ 701 h 953"/>
                <a:gd name="T90" fmla="*/ 524 w 2780"/>
                <a:gd name="T91" fmla="*/ 731 h 953"/>
                <a:gd name="T92" fmla="*/ 438 w 2780"/>
                <a:gd name="T93" fmla="*/ 809 h 953"/>
                <a:gd name="T94" fmla="*/ 408 w 2780"/>
                <a:gd name="T95" fmla="*/ 821 h 953"/>
                <a:gd name="T96" fmla="*/ 384 w 2780"/>
                <a:gd name="T97" fmla="*/ 821 h 953"/>
                <a:gd name="T98" fmla="*/ 337 w 2780"/>
                <a:gd name="T99" fmla="*/ 827 h 953"/>
                <a:gd name="T100" fmla="*/ 211 w 2780"/>
                <a:gd name="T101" fmla="*/ 851 h 953"/>
                <a:gd name="T102" fmla="*/ 175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98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1508" name="Freeform 4">
              <a:extLst>
                <a:ext uri="{FF2B5EF4-FFF2-40B4-BE49-F238E27FC236}">
                  <a16:creationId xmlns:a16="http://schemas.microsoft.com/office/drawing/2014/main" id="{1625FB16-0BFC-41D0-8A9D-FE67616E87B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nl-NL" sz="1800"/>
            </a:p>
          </p:txBody>
        </p:sp>
        <p:sp>
          <p:nvSpPr>
            <p:cNvPr id="21509" name="Freeform 5">
              <a:extLst>
                <a:ext uri="{FF2B5EF4-FFF2-40B4-BE49-F238E27FC236}">
                  <a16:creationId xmlns:a16="http://schemas.microsoft.com/office/drawing/2014/main" id="{E83E2818-9DAB-4243-A507-F067FB3EB13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nl-NL" sz="1800"/>
            </a:p>
          </p:txBody>
        </p:sp>
        <p:sp>
          <p:nvSpPr>
            <p:cNvPr id="21510" name="Freeform 6">
              <a:extLst>
                <a:ext uri="{FF2B5EF4-FFF2-40B4-BE49-F238E27FC236}">
                  <a16:creationId xmlns:a16="http://schemas.microsoft.com/office/drawing/2014/main" id="{5F446263-F932-4133-A8B9-CC057E3D16E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nl-NL" sz="1800"/>
            </a:p>
          </p:txBody>
        </p:sp>
        <p:sp>
          <p:nvSpPr>
            <p:cNvPr id="21511" name="Freeform 7">
              <a:extLst>
                <a:ext uri="{FF2B5EF4-FFF2-40B4-BE49-F238E27FC236}">
                  <a16:creationId xmlns:a16="http://schemas.microsoft.com/office/drawing/2014/main" id="{BE7F5751-8D7C-4598-A3EB-8B0615EE6E4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nl-NL" sz="1800"/>
            </a:p>
          </p:txBody>
        </p:sp>
        <p:sp>
          <p:nvSpPr>
            <p:cNvPr id="21512" name="Freeform 8">
              <a:extLst>
                <a:ext uri="{FF2B5EF4-FFF2-40B4-BE49-F238E27FC236}">
                  <a16:creationId xmlns:a16="http://schemas.microsoft.com/office/drawing/2014/main" id="{CF491CC7-902A-48EE-8C6B-01323B62C23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nl-NL" sz="1800"/>
            </a:p>
          </p:txBody>
        </p:sp>
        <p:sp>
          <p:nvSpPr>
            <p:cNvPr id="21513" name="Freeform 9">
              <a:extLst>
                <a:ext uri="{FF2B5EF4-FFF2-40B4-BE49-F238E27FC236}">
                  <a16:creationId xmlns:a16="http://schemas.microsoft.com/office/drawing/2014/main" id="{CB8B1D4F-D5E4-49AF-BCD0-124465459FF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nl-NL" sz="1800"/>
            </a:p>
          </p:txBody>
        </p:sp>
        <p:sp>
          <p:nvSpPr>
            <p:cNvPr id="21514" name="Freeform 10">
              <a:extLst>
                <a:ext uri="{FF2B5EF4-FFF2-40B4-BE49-F238E27FC236}">
                  <a16:creationId xmlns:a16="http://schemas.microsoft.com/office/drawing/2014/main" id="{2F3F8E24-515D-49D4-A2AB-94CB77DA92E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nl-NL" sz="1800"/>
            </a:p>
          </p:txBody>
        </p:sp>
        <p:sp>
          <p:nvSpPr>
            <p:cNvPr id="21515" name="Freeform 11">
              <a:extLst>
                <a:ext uri="{FF2B5EF4-FFF2-40B4-BE49-F238E27FC236}">
                  <a16:creationId xmlns:a16="http://schemas.microsoft.com/office/drawing/2014/main" id="{90F2A002-4308-4E0B-99FC-FB1CC34E722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nl-NL" sz="1800"/>
            </a:p>
          </p:txBody>
        </p:sp>
        <p:sp>
          <p:nvSpPr>
            <p:cNvPr id="21516" name="Freeform 12">
              <a:extLst>
                <a:ext uri="{FF2B5EF4-FFF2-40B4-BE49-F238E27FC236}">
                  <a16:creationId xmlns:a16="http://schemas.microsoft.com/office/drawing/2014/main" id="{B7ECF14A-4464-42C3-B5C7-E9F917CA99F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nl-NL" sz="1800"/>
            </a:p>
          </p:txBody>
        </p:sp>
        <p:sp>
          <p:nvSpPr>
            <p:cNvPr id="21517" name="Freeform 13">
              <a:extLst>
                <a:ext uri="{FF2B5EF4-FFF2-40B4-BE49-F238E27FC236}">
                  <a16:creationId xmlns:a16="http://schemas.microsoft.com/office/drawing/2014/main" id="{C2D5EC1B-D147-4D47-9AA0-5AEB839366A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nl-NL" sz="1800"/>
            </a:p>
          </p:txBody>
        </p:sp>
        <p:sp>
          <p:nvSpPr>
            <p:cNvPr id="21518" name="Freeform 14">
              <a:extLst>
                <a:ext uri="{FF2B5EF4-FFF2-40B4-BE49-F238E27FC236}">
                  <a16:creationId xmlns:a16="http://schemas.microsoft.com/office/drawing/2014/main" id="{8817F3B8-3B4B-4A5B-9E66-DCE3346F57F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nl-NL" sz="1800"/>
            </a:p>
          </p:txBody>
        </p:sp>
        <p:sp>
          <p:nvSpPr>
            <p:cNvPr id="21519" name="Freeform 15">
              <a:extLst>
                <a:ext uri="{FF2B5EF4-FFF2-40B4-BE49-F238E27FC236}">
                  <a16:creationId xmlns:a16="http://schemas.microsoft.com/office/drawing/2014/main" id="{BEF214B4-5317-48F9-BE82-87A92DE10D7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nl-NL" sz="1800"/>
            </a:p>
          </p:txBody>
        </p:sp>
        <p:sp>
          <p:nvSpPr>
            <p:cNvPr id="21520" name="Freeform 16">
              <a:extLst>
                <a:ext uri="{FF2B5EF4-FFF2-40B4-BE49-F238E27FC236}">
                  <a16:creationId xmlns:a16="http://schemas.microsoft.com/office/drawing/2014/main" id="{424DF202-F79D-4F6F-8374-B43F7AFF881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nl-NL" sz="1800"/>
            </a:p>
          </p:txBody>
        </p:sp>
        <p:sp>
          <p:nvSpPr>
            <p:cNvPr id="21521" name="Freeform 17">
              <a:extLst>
                <a:ext uri="{FF2B5EF4-FFF2-40B4-BE49-F238E27FC236}">
                  <a16:creationId xmlns:a16="http://schemas.microsoft.com/office/drawing/2014/main" id="{AEE98BD2-F6FD-403A-9353-AA25755B8F2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nl-NL" sz="1800"/>
            </a:p>
          </p:txBody>
        </p:sp>
      </p:grpSp>
      <p:sp>
        <p:nvSpPr>
          <p:cNvPr id="21522" name="Rectangle 18">
            <a:extLst>
              <a:ext uri="{FF2B5EF4-FFF2-40B4-BE49-F238E27FC236}">
                <a16:creationId xmlns:a16="http://schemas.microsoft.com/office/drawing/2014/main" id="{41DC7A29-033D-434B-AE6F-F825CE88A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21523" name="Rectangle 19">
            <a:extLst>
              <a:ext uri="{FF2B5EF4-FFF2-40B4-BE49-F238E27FC236}">
                <a16:creationId xmlns:a16="http://schemas.microsoft.com/office/drawing/2014/main" id="{94EE618F-421E-4A04-AF90-504AFE0EC35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1524" name="Rectangle 20">
            <a:extLst>
              <a:ext uri="{FF2B5EF4-FFF2-40B4-BE49-F238E27FC236}">
                <a16:creationId xmlns:a16="http://schemas.microsoft.com/office/drawing/2014/main" id="{FC201181-9780-4E18-913F-D155B46AA2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1525" name="Rectangle 21">
            <a:extLst>
              <a:ext uri="{FF2B5EF4-FFF2-40B4-BE49-F238E27FC236}">
                <a16:creationId xmlns:a16="http://schemas.microsoft.com/office/drawing/2014/main" id="{CE38C117-8369-49EB-BBDB-F6C510727A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DA8A125-7C4F-43BF-B10A-EF13901431A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21526" name="Rectangle 22">
            <a:extLst>
              <a:ext uri="{FF2B5EF4-FFF2-40B4-BE49-F238E27FC236}">
                <a16:creationId xmlns:a16="http://schemas.microsoft.com/office/drawing/2014/main" id="{2F7BB79A-C94C-4C0A-B341-A44C16FAF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401287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2" grpId="0"/>
      <p:bldP spid="2152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152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152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152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152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15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F0882-7480-4B33-8EF2-9111D393C1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Blue Energy</a:t>
            </a:r>
            <a:endParaRPr lang="en-US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27171C1-79C7-4E04-AB62-5186520BCE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EA9D94B-ABA7-4E1D-ACAF-C52BD91C0437}"/>
              </a:ext>
            </a:extLst>
          </p:cNvPr>
          <p:cNvGrpSpPr>
            <a:grpSpLocks/>
          </p:cNvGrpSpPr>
          <p:nvPr/>
        </p:nvGrpSpPr>
        <p:grpSpPr bwMode="auto">
          <a:xfrm>
            <a:off x="1" y="-3158836"/>
            <a:ext cx="12192000" cy="10032426"/>
            <a:chOff x="1258" y="1352"/>
            <a:chExt cx="9958" cy="14157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CA9C90E4-F7C7-465A-B30F-C5BFFC4FBE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8" y="1352"/>
              <a:ext cx="9958" cy="14157"/>
              <a:chOff x="1258" y="1352"/>
              <a:chExt cx="9958" cy="14157"/>
            </a:xfrm>
          </p:grpSpPr>
          <p:pic>
            <p:nvPicPr>
              <p:cNvPr id="1033" name="Picture 9" descr="blue energy">
                <a:extLst>
                  <a:ext uri="{FF2B5EF4-FFF2-40B4-BE49-F238E27FC236}">
                    <a16:creationId xmlns:a16="http://schemas.microsoft.com/office/drawing/2014/main" id="{6839C04E-DE57-448D-ACF7-7C2C8A7808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8" y="1352"/>
                <a:ext cx="9958" cy="14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4" name="Picture 10" descr="ntl certificaat">
                <a:extLst>
                  <a:ext uri="{FF2B5EF4-FFF2-40B4-BE49-F238E27FC236}">
                    <a16:creationId xmlns:a16="http://schemas.microsoft.com/office/drawing/2014/main" id="{EF2F9768-04F1-46DD-BC7B-BB63D0E4CE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3" y="13229"/>
                <a:ext cx="2460" cy="2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" name="AutoShape 11">
              <a:extLst>
                <a:ext uri="{FF2B5EF4-FFF2-40B4-BE49-F238E27FC236}">
                  <a16:creationId xmlns:a16="http://schemas.microsoft.com/office/drawing/2014/main" id="{6D8743F7-45C5-4AA1-BC39-16183221C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6611"/>
              <a:ext cx="6532" cy="1783"/>
            </a:xfrm>
            <a:prstGeom prst="flowChartAlternateProcess">
              <a:avLst/>
            </a:prstGeom>
            <a:solidFill>
              <a:srgbClr val="99CCFF">
                <a:alpha val="10001"/>
              </a:srgbClr>
            </a:soli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nl-NL" altLang="en-US" sz="2800" b="1" i="0" u="none" strike="noStrike" cap="none" normalizeH="0" baseline="0" dirty="0">
                  <a:ln>
                    <a:noFill/>
                  </a:ln>
                  <a:solidFill>
                    <a:srgbClr val="333399"/>
                  </a:solidFill>
                  <a:effectLst/>
                  <a:latin typeface="Calibri" panose="020F0502020204030204" pitchFamily="34" charset="0"/>
                </a:rPr>
                <a:t>Blue Energy </a:t>
              </a:r>
              <a:endParaRPr kumimoji="0" lang="nl-NL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nl-NL" alt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ZONNE-ENERGIE UIT WATER</a:t>
              </a:r>
              <a:endParaRPr kumimoji="0" lang="nl-NL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37" name="Picture 13" descr="Gerelateerde afbeelding">
            <a:extLst>
              <a:ext uri="{FF2B5EF4-FFF2-40B4-BE49-F238E27FC236}">
                <a16:creationId xmlns:a16="http://schemas.microsoft.com/office/drawing/2014/main" id="{E1C2D751-828E-4859-A563-6CC693467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088" y="5671454"/>
            <a:ext cx="1186546" cy="118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2A337566-4097-42DA-8524-168ED29756A3}"/>
              </a:ext>
            </a:extLst>
          </p:cNvPr>
          <p:cNvSpPr txBox="1"/>
          <p:nvPr/>
        </p:nvSpPr>
        <p:spPr>
          <a:xfrm>
            <a:off x="2423886" y="2316163"/>
            <a:ext cx="3672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Niek Bijkerk</a:t>
            </a:r>
          </a:p>
          <a:p>
            <a:r>
              <a:rPr lang="nl-NL" dirty="0"/>
              <a:t>Guido Linssen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1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D198D2-38E8-44F8-8213-43FF710CB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F2E2B3E-F5A0-40E6-99CA-ABEFB5D75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8" y="3519354"/>
            <a:ext cx="10515600" cy="333864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BEC7695-F3E4-42CA-BA63-CBE1AB1A1F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8" t="17955" r="9062"/>
          <a:stretch/>
        </p:blipFill>
        <p:spPr>
          <a:xfrm>
            <a:off x="471486" y="0"/>
            <a:ext cx="10515601" cy="3519354"/>
          </a:xfrm>
          <a:prstGeom prst="rect">
            <a:avLst/>
          </a:prstGeom>
        </p:spPr>
      </p:pic>
      <p:pic>
        <p:nvPicPr>
          <p:cNvPr id="6" name="Picture 13" descr="Gerelateerde afbeelding">
            <a:extLst>
              <a:ext uri="{FF2B5EF4-FFF2-40B4-BE49-F238E27FC236}">
                <a16:creationId xmlns:a16="http://schemas.microsoft.com/office/drawing/2014/main" id="{33802244-C83D-4A30-8052-357461089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088" y="5671454"/>
            <a:ext cx="1186546" cy="118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40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FD9FD-B880-4D84-82CD-2C31E852A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1554718-F81B-4110-8FD9-A34B74C0C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8" y="3496567"/>
            <a:ext cx="10515600" cy="2768160"/>
          </a:xfrm>
          <a:prstGeom prst="rect">
            <a:avLst/>
          </a:prstGeom>
        </p:spPr>
      </p:pic>
      <p:pic>
        <p:nvPicPr>
          <p:cNvPr id="4" name="Picture 13" descr="Gerelateerde afbeelding">
            <a:extLst>
              <a:ext uri="{FF2B5EF4-FFF2-40B4-BE49-F238E27FC236}">
                <a16:creationId xmlns:a16="http://schemas.microsoft.com/office/drawing/2014/main" id="{4CB4B051-AD9E-4A36-A1E6-019C8F417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088" y="5671454"/>
            <a:ext cx="1186546" cy="118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6B3B850-B21C-4AB9-9C0A-ACBEC3BC41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75" r="6875"/>
          <a:stretch/>
        </p:blipFill>
        <p:spPr>
          <a:xfrm>
            <a:off x="471486" y="105729"/>
            <a:ext cx="10515601" cy="332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6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4AC1354-51A1-4AC2-9B58-AD0EE578FE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1" r="1072"/>
          <a:stretch/>
        </p:blipFill>
        <p:spPr>
          <a:xfrm>
            <a:off x="449944" y="0"/>
            <a:ext cx="9376228" cy="35364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F7D1B2-1E36-4A12-A901-C5267B4AA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AEE9E31-2874-4B6C-9866-B22BA1E925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426289"/>
            <a:ext cx="9826171" cy="3431711"/>
          </a:xfrm>
          <a:prstGeom prst="rect">
            <a:avLst/>
          </a:prstGeom>
        </p:spPr>
      </p:pic>
      <p:pic>
        <p:nvPicPr>
          <p:cNvPr id="6" name="Picture 13" descr="Gerelateerde afbeelding">
            <a:extLst>
              <a:ext uri="{FF2B5EF4-FFF2-40B4-BE49-F238E27FC236}">
                <a16:creationId xmlns:a16="http://schemas.microsoft.com/office/drawing/2014/main" id="{4BF3F78A-ED07-4483-ADD7-4339BE8ED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088" y="5671454"/>
            <a:ext cx="1186546" cy="118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E28DA22-D415-402C-A494-D57F648E5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8195" y="0"/>
            <a:ext cx="5743805" cy="45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0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E83EC-1224-40B3-8D3E-12C11F72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r>
              <a:rPr lang="en-US" dirty="0"/>
              <a:t>Wie, wat, </a:t>
            </a:r>
            <a:r>
              <a:rPr lang="en-US" dirty="0" err="1"/>
              <a:t>Waar</a:t>
            </a:r>
            <a:r>
              <a:rPr lang="en-US" dirty="0"/>
              <a:t>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3C306-DC8D-44A2-983F-2854F958F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27814" cy="4351338"/>
          </a:xfrm>
        </p:spPr>
        <p:txBody>
          <a:bodyPr/>
          <a:lstStyle/>
          <a:p>
            <a:r>
              <a:rPr lang="en-US" dirty="0" err="1"/>
              <a:t>Waar</a:t>
            </a:r>
            <a:r>
              <a:rPr lang="en-US" dirty="0"/>
              <a:t> zit je school?</a:t>
            </a:r>
          </a:p>
          <a:p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wateren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jou</a:t>
            </a:r>
            <a:r>
              <a:rPr lang="en-US" dirty="0"/>
              <a:t> relevant?</a:t>
            </a:r>
            <a:endParaRPr lang="en-NL" dirty="0"/>
          </a:p>
        </p:txBody>
      </p:sp>
      <p:pic>
        <p:nvPicPr>
          <p:cNvPr id="3080" name="Picture 8" descr="No photo description available.">
            <a:extLst>
              <a:ext uri="{FF2B5EF4-FFF2-40B4-BE49-F238E27FC236}">
                <a16:creationId xmlns:a16="http://schemas.microsoft.com/office/drawing/2014/main" id="{93CBDB40-6579-41B1-8C8C-30CBC25F1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584" y="0"/>
            <a:ext cx="5794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B9DB18-D550-4D39-B240-F9F0B53B6D12}"/>
              </a:ext>
            </a:extLst>
          </p:cNvPr>
          <p:cNvSpPr txBox="1"/>
          <p:nvPr/>
        </p:nvSpPr>
        <p:spPr>
          <a:xfrm>
            <a:off x="6809015" y="5807631"/>
            <a:ext cx="1877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Bron</a:t>
            </a:r>
            <a:r>
              <a:rPr lang="en-US" dirty="0"/>
              <a:t>: </a:t>
            </a:r>
            <a:r>
              <a:rPr lang="en-US" dirty="0" err="1"/>
              <a:t>EarthArtAus</a:t>
            </a:r>
            <a:endParaRPr lang="en-NL" dirty="0"/>
          </a:p>
        </p:txBody>
      </p:sp>
      <p:pic>
        <p:nvPicPr>
          <p:cNvPr id="7" name="Picture 13" descr="Gerelateerde afbeelding">
            <a:extLst>
              <a:ext uri="{FF2B5EF4-FFF2-40B4-BE49-F238E27FC236}">
                <a16:creationId xmlns:a16="http://schemas.microsoft.com/office/drawing/2014/main" id="{37DBC84A-371A-4517-9F3E-ECCEA3805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088" y="5671454"/>
            <a:ext cx="1186546" cy="118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56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16B21-EBDE-4667-A9C6-6CDDC4B13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Leren voor duurzame ontwikkelingen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9210B6-B980-41F3-8C59-0EF4E6CB2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672" y="1548039"/>
            <a:ext cx="10515600" cy="4351338"/>
          </a:xfrm>
        </p:spPr>
        <p:txBody>
          <a:bodyPr/>
          <a:lstStyle/>
          <a:p>
            <a:r>
              <a:rPr lang="en-US" dirty="0" err="1"/>
              <a:t>Leerlinggericht</a:t>
            </a:r>
            <a:endParaRPr lang="en-US" dirty="0"/>
          </a:p>
          <a:p>
            <a:r>
              <a:rPr lang="en-US" dirty="0" err="1"/>
              <a:t>Waarden</a:t>
            </a:r>
            <a:r>
              <a:rPr lang="en-US" dirty="0"/>
              <a:t> </a:t>
            </a:r>
            <a:r>
              <a:rPr lang="en-US" dirty="0" err="1"/>
              <a:t>georienteerd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kritisch</a:t>
            </a:r>
            <a:r>
              <a:rPr lang="en-US" dirty="0"/>
              <a:t> </a:t>
            </a:r>
            <a:r>
              <a:rPr lang="en-US" dirty="0" err="1"/>
              <a:t>denken</a:t>
            </a:r>
            <a:endParaRPr lang="en-US" dirty="0"/>
          </a:p>
          <a:p>
            <a:r>
              <a:rPr lang="en-US" dirty="0" err="1"/>
              <a:t>Participatie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samenwerking</a:t>
            </a:r>
            <a:endParaRPr lang="en-US" dirty="0"/>
          </a:p>
          <a:p>
            <a:r>
              <a:rPr lang="en-US" dirty="0" err="1"/>
              <a:t>Actie</a:t>
            </a:r>
            <a:r>
              <a:rPr lang="en-US" dirty="0"/>
              <a:t>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handelingsgericht</a:t>
            </a:r>
            <a:endParaRPr lang="en-US" dirty="0"/>
          </a:p>
          <a:p>
            <a:r>
              <a:rPr lang="en-US" dirty="0" err="1"/>
              <a:t>Complexiteit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samenhang</a:t>
            </a:r>
            <a:endParaRPr lang="en-US" dirty="0"/>
          </a:p>
          <a:p>
            <a:r>
              <a:rPr lang="en-US" dirty="0" err="1"/>
              <a:t>Onderzoekende</a:t>
            </a:r>
            <a:r>
              <a:rPr lang="en-US" dirty="0"/>
              <a:t> </a:t>
            </a:r>
            <a:r>
              <a:rPr lang="en-US" dirty="0" err="1"/>
              <a:t>houding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Afbeeldingsresultaat voor leren voor duurzame ontwikkelingen&quot;">
            <a:extLst>
              <a:ext uri="{FF2B5EF4-FFF2-40B4-BE49-F238E27FC236}">
                <a16:creationId xmlns:a16="http://schemas.microsoft.com/office/drawing/2014/main" id="{8194947B-10FC-44B5-ABCB-D9870EC75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166" y="1288835"/>
            <a:ext cx="3951514" cy="556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Gerelateerde afbeelding">
            <a:extLst>
              <a:ext uri="{FF2B5EF4-FFF2-40B4-BE49-F238E27FC236}">
                <a16:creationId xmlns:a16="http://schemas.microsoft.com/office/drawing/2014/main" id="{3EA56520-A218-4263-8A24-CA96A9AB8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088" y="5671454"/>
            <a:ext cx="1186546" cy="118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87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FACD-290F-4ED1-AA88-FC84C646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Complexiteit</a:t>
            </a:r>
            <a:endParaRPr lang="en-NL" dirty="0"/>
          </a:p>
        </p:txBody>
      </p:sp>
      <p:pic>
        <p:nvPicPr>
          <p:cNvPr id="4098" name="Picture 2" descr="Afbeeldingsresultaat voor the industrial cup of tea&quot;">
            <a:extLst>
              <a:ext uri="{FF2B5EF4-FFF2-40B4-BE49-F238E27FC236}">
                <a16:creationId xmlns:a16="http://schemas.microsoft.com/office/drawing/2014/main" id="{5179F4F5-7BF2-44F7-B942-22FC1B8C0A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53" y="603023"/>
            <a:ext cx="7932466" cy="578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3" descr="Gerelateerde afbeelding">
            <a:extLst>
              <a:ext uri="{FF2B5EF4-FFF2-40B4-BE49-F238E27FC236}">
                <a16:creationId xmlns:a16="http://schemas.microsoft.com/office/drawing/2014/main" id="{E0588AA1-DD9C-47E6-9769-0A5174405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088" y="5671454"/>
            <a:ext cx="1186546" cy="118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1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2D39C-ACFD-46C2-BA25-BD4696261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89412" cy="4189120"/>
          </a:xfrm>
        </p:spPr>
        <p:txBody>
          <a:bodyPr/>
          <a:lstStyle/>
          <a:p>
            <a:r>
              <a:rPr lang="nl-NL" dirty="0"/>
              <a:t>Impact van mens op  aquatisch milieu</a:t>
            </a:r>
            <a:endParaRPr lang="en-US" dirty="0"/>
          </a:p>
        </p:txBody>
      </p:sp>
      <p:pic>
        <p:nvPicPr>
          <p:cNvPr id="1026" name="Picture 2" descr="Afbeeldingsresultaat voor ecosysteemdiensten&quot;">
            <a:extLst>
              <a:ext uri="{FF2B5EF4-FFF2-40B4-BE49-F238E27FC236}">
                <a16:creationId xmlns:a16="http://schemas.microsoft.com/office/drawing/2014/main" id="{52FE2F02-5B7A-48B5-AAC9-8BDE3C2239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86" y="284015"/>
            <a:ext cx="6065514" cy="640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3" descr="Gerelateerde afbeelding">
            <a:extLst>
              <a:ext uri="{FF2B5EF4-FFF2-40B4-BE49-F238E27FC236}">
                <a16:creationId xmlns:a16="http://schemas.microsoft.com/office/drawing/2014/main" id="{920F51AD-CF85-40AD-A71E-02134D7E0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088" y="5671454"/>
            <a:ext cx="1186546" cy="118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8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E02C5-7C22-401D-B236-1AF83AED5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Waterkrachtcentrales in Nederland</a:t>
            </a:r>
            <a:endParaRPr lang="en-US" dirty="0"/>
          </a:p>
        </p:txBody>
      </p:sp>
      <p:pic>
        <p:nvPicPr>
          <p:cNvPr id="1026" name="Picture 2" descr="Waterkrachtcentrale Maurik">
            <a:extLst>
              <a:ext uri="{FF2B5EF4-FFF2-40B4-BE49-F238E27FC236}">
                <a16:creationId xmlns:a16="http://schemas.microsoft.com/office/drawing/2014/main" id="{1EFF49E8-3488-45E6-9678-A43A6FB3E2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93" y="1326210"/>
            <a:ext cx="7524595" cy="484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33C04A2-A6A7-460F-829E-6DB4F8630C6A}"/>
              </a:ext>
            </a:extLst>
          </p:cNvPr>
          <p:cNvSpPr txBox="1"/>
          <p:nvPr/>
        </p:nvSpPr>
        <p:spPr>
          <a:xfrm>
            <a:off x="838200" y="2220686"/>
            <a:ext cx="2688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Waterkrachtcentrale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Maurik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Sinds 1988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Vermogen: 4X2530kW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7000 huishoudens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Vistrap (2004)</a:t>
            </a:r>
            <a:endParaRPr lang="en-US" dirty="0"/>
          </a:p>
        </p:txBody>
      </p:sp>
      <p:pic>
        <p:nvPicPr>
          <p:cNvPr id="5" name="Picture 13" descr="Gerelateerde afbeelding">
            <a:extLst>
              <a:ext uri="{FF2B5EF4-FFF2-40B4-BE49-F238E27FC236}">
                <a16:creationId xmlns:a16="http://schemas.microsoft.com/office/drawing/2014/main" id="{F2C61193-3893-40CD-8ACD-226A9A16A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088" y="5671454"/>
            <a:ext cx="1186546" cy="118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1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65BFE0-BDE5-46A2-8E7F-EA48A5507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Oplossingen: visvriendelijke turbines</a:t>
            </a:r>
            <a:endParaRPr lang="en-US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7E3776F-979C-4895-AB26-08BE65789B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341761"/>
            <a:ext cx="10515600" cy="417447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B3C0C10-E1DC-4D3B-AA9A-33AF39F1D662}"/>
              </a:ext>
            </a:extLst>
          </p:cNvPr>
          <p:cNvSpPr txBox="1"/>
          <p:nvPr/>
        </p:nvSpPr>
        <p:spPr>
          <a:xfrm>
            <a:off x="2286000" y="5778500"/>
            <a:ext cx="736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fishflowinnovations.nl</a:t>
            </a:r>
            <a:endParaRPr lang="en-US" dirty="0"/>
          </a:p>
        </p:txBody>
      </p:sp>
      <p:pic>
        <p:nvPicPr>
          <p:cNvPr id="6" name="Picture 13" descr="Gerelateerde afbeelding">
            <a:extLst>
              <a:ext uri="{FF2B5EF4-FFF2-40B4-BE49-F238E27FC236}">
                <a16:creationId xmlns:a16="http://schemas.microsoft.com/office/drawing/2014/main" id="{FA638D6A-C665-421D-87C3-AAAB9051E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088" y="5671454"/>
            <a:ext cx="1186546" cy="118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59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21794-9902-4726-AC1C-AB8F6D38F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CYCLUS VAN ACTIEONDERZOEK</a:t>
            </a:r>
            <a:br>
              <a:rPr lang="en-US" dirty="0"/>
            </a:b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4CAAA2-F13D-46FE-AE65-9144D9425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1. Formuleren van het praktijkprobleem met de (voorlopige) onderzoeksvraag.</a:t>
            </a:r>
          </a:p>
          <a:p>
            <a:pPr marL="0" indent="0">
              <a:buNone/>
            </a:pPr>
            <a:r>
              <a:rPr lang="nl-NL" dirty="0"/>
              <a:t>2. De daadwerkelijke uitvoering van het onderzoek met dataverzameling.</a:t>
            </a:r>
          </a:p>
          <a:p>
            <a:pPr marL="0" indent="0">
              <a:buNone/>
            </a:pPr>
            <a:r>
              <a:rPr lang="en-US" dirty="0"/>
              <a:t>3. Data-</a:t>
            </a:r>
            <a:r>
              <a:rPr lang="en-US" dirty="0" err="1"/>
              <a:t>analyse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nl-NL" dirty="0"/>
              <a:t>4. Evalueren en waarderen van de uitkomsten, gerelateerd aan het probleem, de onderzoeksvraag en de theorie.</a:t>
            </a:r>
          </a:p>
          <a:p>
            <a:pPr marL="0" indent="0">
              <a:buNone/>
            </a:pPr>
            <a:r>
              <a:rPr lang="nl-NL" dirty="0"/>
              <a:t>5. Opstellen van een actieplan ter verbetering van de praktijksituatie.</a:t>
            </a:r>
          </a:p>
          <a:p>
            <a:pPr marL="0" indent="0">
              <a:buNone/>
            </a:pPr>
            <a:r>
              <a:rPr lang="nl-NL" dirty="0"/>
              <a:t>6. Uitvoeren en implementeren van verbeteracties.</a:t>
            </a:r>
          </a:p>
          <a:p>
            <a:pPr marL="0" indent="0">
              <a:buNone/>
            </a:pPr>
            <a:r>
              <a:rPr lang="nl-NL" dirty="0"/>
              <a:t>7. Evalueren van het resultaat.</a:t>
            </a:r>
          </a:p>
          <a:p>
            <a:pPr marL="0" indent="0">
              <a:buNone/>
            </a:pPr>
            <a:r>
              <a:rPr lang="nl-NL" dirty="0"/>
              <a:t>8. Afhankelijk van het resultaat weer starten met een nieuwe cyclus.</a:t>
            </a:r>
            <a:endParaRPr lang="en-US" dirty="0"/>
          </a:p>
        </p:txBody>
      </p:sp>
      <p:pic>
        <p:nvPicPr>
          <p:cNvPr id="4" name="Picture 13" descr="Gerelateerde afbeelding">
            <a:extLst>
              <a:ext uri="{FF2B5EF4-FFF2-40B4-BE49-F238E27FC236}">
                <a16:creationId xmlns:a16="http://schemas.microsoft.com/office/drawing/2014/main" id="{BF85B05C-062A-441B-A9BA-8EF7A17B1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088" y="5671454"/>
            <a:ext cx="1186546" cy="118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46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B2B2B8-99FB-4DFD-9785-638A7DA1F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Opbouw workshop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ECEFE6F-007A-42DA-8FDF-2C5F97F1EF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39D03B6-A399-4444-B774-E304E8CF5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668000" cy="4530725"/>
          </a:xfrm>
        </p:spPr>
        <p:txBody>
          <a:bodyPr/>
          <a:lstStyle/>
          <a:p>
            <a:r>
              <a:rPr lang="nl-NL" sz="3200" dirty="0"/>
              <a:t>Hoofdlijn module</a:t>
            </a:r>
          </a:p>
          <a:p>
            <a:r>
              <a:rPr lang="nl-NL" sz="3200" dirty="0"/>
              <a:t>Voorstelrondje</a:t>
            </a:r>
          </a:p>
          <a:p>
            <a:r>
              <a:rPr lang="nl-NL" sz="3200" dirty="0"/>
              <a:t>Leren voor duurzame ontwikkelingen</a:t>
            </a:r>
          </a:p>
          <a:p>
            <a:r>
              <a:rPr lang="nl-NL" sz="3200" dirty="0"/>
              <a:t>Praktisch onderzoek opzetten</a:t>
            </a:r>
          </a:p>
          <a:p>
            <a:r>
              <a:rPr lang="nl-NL" sz="3200" dirty="0"/>
              <a:t>Uitwisselen 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13" descr="Gerelateerde afbeelding">
            <a:extLst>
              <a:ext uri="{FF2B5EF4-FFF2-40B4-BE49-F238E27FC236}">
                <a16:creationId xmlns:a16="http://schemas.microsoft.com/office/drawing/2014/main" id="{EA1CC45F-DDCA-4684-AD20-9FE742410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088" y="5671454"/>
            <a:ext cx="1186546" cy="118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45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36DE0-5198-4B50-8C3D-D9CB43A9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9343" cy="1325563"/>
          </a:xfrm>
        </p:spPr>
        <p:txBody>
          <a:bodyPr/>
          <a:lstStyle/>
          <a:p>
            <a:r>
              <a:rPr lang="en-US" dirty="0" err="1"/>
              <a:t>Opdracht</a:t>
            </a:r>
            <a:r>
              <a:rPr lang="en-US" dirty="0"/>
              <a:t>: Eigen </a:t>
            </a:r>
            <a:r>
              <a:rPr lang="en-US" dirty="0" err="1"/>
              <a:t>onderzoek</a:t>
            </a:r>
            <a:r>
              <a:rPr lang="en-US" dirty="0"/>
              <a:t> in </a:t>
            </a:r>
            <a:r>
              <a:rPr lang="en-US" dirty="0" err="1"/>
              <a:t>fases</a:t>
            </a:r>
            <a:r>
              <a:rPr lang="en-US" dirty="0"/>
              <a:t> </a:t>
            </a:r>
            <a:r>
              <a:rPr lang="en-US" dirty="0" err="1"/>
              <a:t>opgedeeld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25ED5-98B6-46BB-8628-F96E0E06F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dirty="0" err="1"/>
              <a:t>Orienteren</a:t>
            </a:r>
            <a:r>
              <a:rPr lang="en-US" dirty="0"/>
              <a:t>: 	“</a:t>
            </a:r>
            <a:r>
              <a:rPr lang="en-US" dirty="0" err="1"/>
              <a:t>stinkende</a:t>
            </a:r>
            <a:r>
              <a:rPr lang="en-US" dirty="0"/>
              <a:t>” casus</a:t>
            </a:r>
          </a:p>
          <a:p>
            <a:pPr lvl="1"/>
            <a:r>
              <a:rPr lang="nl-NL" dirty="0"/>
              <a:t>W</a:t>
            </a:r>
            <a:r>
              <a:rPr lang="en-US" dirty="0" err="1"/>
              <a:t>elke</a:t>
            </a:r>
            <a:r>
              <a:rPr lang="en-US" dirty="0"/>
              <a:t> </a:t>
            </a:r>
            <a:r>
              <a:rPr lang="en-US" dirty="0" err="1"/>
              <a:t>wateren</a:t>
            </a:r>
            <a:r>
              <a:rPr lang="en-US" dirty="0"/>
              <a:t>? </a:t>
            </a:r>
            <a:r>
              <a:rPr lang="en-US" dirty="0" err="1"/>
              <a:t>Lokaal</a:t>
            </a:r>
            <a:r>
              <a:rPr lang="en-US" dirty="0"/>
              <a:t> of </a:t>
            </a:r>
            <a:r>
              <a:rPr lang="en-US" dirty="0" err="1"/>
              <a:t>afsluitdijk</a:t>
            </a:r>
            <a:r>
              <a:rPr lang="en-US" dirty="0"/>
              <a:t>?</a:t>
            </a:r>
          </a:p>
          <a:p>
            <a:r>
              <a:rPr lang="en-US" dirty="0" err="1"/>
              <a:t>Verdiepen</a:t>
            </a:r>
            <a:r>
              <a:rPr lang="en-US" dirty="0"/>
              <a:t>: 	</a:t>
            </a:r>
            <a:r>
              <a:rPr lang="en-US" dirty="0" err="1"/>
              <a:t>complexiteit</a:t>
            </a:r>
            <a:r>
              <a:rPr lang="en-US" dirty="0"/>
              <a:t> van </a:t>
            </a:r>
            <a:r>
              <a:rPr lang="en-US" dirty="0" err="1"/>
              <a:t>systeem</a:t>
            </a:r>
            <a:r>
              <a:rPr lang="en-US" dirty="0"/>
              <a:t> </a:t>
            </a:r>
            <a:r>
              <a:rPr lang="en-US" dirty="0" err="1"/>
              <a:t>analyseren</a:t>
            </a:r>
            <a:endParaRPr lang="en-US" dirty="0"/>
          </a:p>
          <a:p>
            <a:pPr lvl="1"/>
            <a:r>
              <a:rPr lang="nl-NL" dirty="0"/>
              <a:t>W</a:t>
            </a:r>
            <a:r>
              <a:rPr lang="en-US" dirty="0" err="1"/>
              <a:t>elke</a:t>
            </a:r>
            <a:r>
              <a:rPr lang="en-US" dirty="0"/>
              <a:t> </a:t>
            </a:r>
            <a:r>
              <a:rPr lang="en-US" dirty="0" err="1"/>
              <a:t>aspecten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leerlingen</a:t>
            </a:r>
            <a:r>
              <a:rPr lang="en-US" dirty="0"/>
              <a:t> </a:t>
            </a:r>
            <a:r>
              <a:rPr lang="en-US" dirty="0" err="1"/>
              <a:t>uitzoeken</a:t>
            </a:r>
            <a:r>
              <a:rPr lang="en-US" dirty="0"/>
              <a:t>?</a:t>
            </a:r>
          </a:p>
          <a:p>
            <a:pPr lvl="1"/>
            <a:r>
              <a:rPr lang="nl-NL" dirty="0"/>
              <a:t>W</a:t>
            </a:r>
            <a:r>
              <a:rPr lang="en-US" dirty="0" err="1"/>
              <a:t>erken</a:t>
            </a:r>
            <a:r>
              <a:rPr lang="en-US" dirty="0"/>
              <a:t> met </a:t>
            </a:r>
            <a:r>
              <a:rPr lang="en-US" dirty="0" err="1"/>
              <a:t>expertgroepen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ecosysteemdiensten</a:t>
            </a:r>
            <a:endParaRPr lang="en-US" dirty="0"/>
          </a:p>
          <a:p>
            <a:r>
              <a:rPr lang="en-US" dirty="0"/>
              <a:t>Empowerment/ </a:t>
            </a:r>
            <a:r>
              <a:rPr lang="en-US" dirty="0" err="1"/>
              <a:t>actieplan</a:t>
            </a:r>
            <a:r>
              <a:rPr lang="en-US" dirty="0"/>
              <a:t>: 	</a:t>
            </a:r>
            <a:r>
              <a:rPr lang="en-US" dirty="0" err="1"/>
              <a:t>oplossing</a:t>
            </a:r>
            <a:r>
              <a:rPr lang="en-US" dirty="0"/>
              <a:t> </a:t>
            </a:r>
            <a:r>
              <a:rPr lang="en-US" dirty="0" err="1"/>
              <a:t>formuleren</a:t>
            </a:r>
            <a:endParaRPr lang="en-US" dirty="0"/>
          </a:p>
          <a:p>
            <a:pPr lvl="1"/>
            <a:r>
              <a:rPr lang="nl-NL" dirty="0"/>
              <a:t>Wie is de opdrachtgever?</a:t>
            </a:r>
          </a:p>
          <a:p>
            <a:r>
              <a:rPr lang="en-US" dirty="0" err="1" smtClean="0"/>
              <a:t>Verdiepen</a:t>
            </a:r>
            <a:r>
              <a:rPr lang="en-US" dirty="0"/>
              <a:t>: 	</a:t>
            </a:r>
            <a:r>
              <a:rPr lang="en-US" dirty="0" err="1"/>
              <a:t>oplossingsrichting</a:t>
            </a:r>
            <a:r>
              <a:rPr lang="en-US" dirty="0"/>
              <a:t> </a:t>
            </a:r>
            <a:r>
              <a:rPr lang="en-US" dirty="0" err="1" smtClean="0"/>
              <a:t>uitwerken</a:t>
            </a:r>
            <a:endParaRPr lang="en-US" dirty="0" smtClean="0"/>
          </a:p>
          <a:p>
            <a:pPr lvl="1"/>
            <a:r>
              <a:rPr lang="nl-NL" dirty="0"/>
              <a:t>Wat is het eindproduct?</a:t>
            </a:r>
            <a:endParaRPr lang="en-US" dirty="0"/>
          </a:p>
          <a:p>
            <a:endParaRPr lang="en-NL" dirty="0"/>
          </a:p>
        </p:txBody>
      </p:sp>
      <p:pic>
        <p:nvPicPr>
          <p:cNvPr id="4" name="Picture 13" descr="Gerelateerde afbeelding">
            <a:extLst>
              <a:ext uri="{FF2B5EF4-FFF2-40B4-BE49-F238E27FC236}">
                <a16:creationId xmlns:a16="http://schemas.microsoft.com/office/drawing/2014/main" id="{53A83CD8-9EED-4918-9A83-2C7F5497D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088" y="5671454"/>
            <a:ext cx="1186546" cy="118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50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B2B2B8-99FB-4DFD-9785-638A7DA1F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Opbouw module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ECEFE6F-007A-42DA-8FDF-2C5F97F1EF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39D03B6-A399-4444-B774-E304E8CF5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668000" cy="4530725"/>
          </a:xfrm>
        </p:spPr>
        <p:txBody>
          <a:bodyPr/>
          <a:lstStyle/>
          <a:p>
            <a:r>
              <a:rPr lang="nl-NL" sz="3200" dirty="0"/>
              <a:t>Het klimaatprobleem</a:t>
            </a:r>
          </a:p>
          <a:p>
            <a:r>
              <a:rPr lang="nl-NL" sz="3200" dirty="0"/>
              <a:t>Blue energy: een experiment</a:t>
            </a:r>
          </a:p>
          <a:p>
            <a:r>
              <a:rPr lang="nl-NL" sz="3200" dirty="0"/>
              <a:t>Theorie</a:t>
            </a:r>
          </a:p>
          <a:p>
            <a:r>
              <a:rPr lang="nl-NL" sz="3200" dirty="0"/>
              <a:t>Rollenspel </a:t>
            </a:r>
          </a:p>
          <a:p>
            <a:pPr lvl="1"/>
            <a:r>
              <a:rPr lang="nl-NL" sz="2800" dirty="0"/>
              <a:t>Ingenieur</a:t>
            </a:r>
          </a:p>
          <a:p>
            <a:pPr lvl="1"/>
            <a:r>
              <a:rPr lang="nl-NL" sz="2800" dirty="0"/>
              <a:t>Planoloog</a:t>
            </a:r>
          </a:p>
          <a:p>
            <a:pPr lvl="1"/>
            <a:r>
              <a:rPr lang="nl-NL" sz="2800" dirty="0"/>
              <a:t>Milieudeskundige</a:t>
            </a:r>
          </a:p>
          <a:p>
            <a:pPr lvl="1"/>
            <a:r>
              <a:rPr lang="nl-NL" sz="2800" dirty="0"/>
              <a:t>Beleidsadviseur</a:t>
            </a:r>
          </a:p>
          <a:p>
            <a:endParaRPr lang="en-US" dirty="0"/>
          </a:p>
        </p:txBody>
      </p:sp>
      <p:pic>
        <p:nvPicPr>
          <p:cNvPr id="7" name="Picture 13" descr="Gerelateerde afbeelding">
            <a:extLst>
              <a:ext uri="{FF2B5EF4-FFF2-40B4-BE49-F238E27FC236}">
                <a16:creationId xmlns:a16="http://schemas.microsoft.com/office/drawing/2014/main" id="{EA1CC45F-DDCA-4684-AD20-9FE742410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088" y="5671454"/>
            <a:ext cx="1186546" cy="118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B2B2B8-99FB-4DFD-9785-638A7DA1F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Keelingcurve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ECEFE6F-007A-42DA-8FDF-2C5F97F1EF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8196" name="Tijdelijke aanduiding voor inhoud 6">
            <a:extLst>
              <a:ext uri="{FF2B5EF4-FFF2-40B4-BE49-F238E27FC236}">
                <a16:creationId xmlns:a16="http://schemas.microsoft.com/office/drawing/2014/main" id="{0C3CEA60-3947-4B9A-BB17-6683C08ABA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9" y="1196976"/>
            <a:ext cx="7134225" cy="5472113"/>
          </a:xfrm>
        </p:spPr>
      </p:pic>
      <p:pic>
        <p:nvPicPr>
          <p:cNvPr id="5" name="Picture 13" descr="Gerelateerde afbeelding">
            <a:extLst>
              <a:ext uri="{FF2B5EF4-FFF2-40B4-BE49-F238E27FC236}">
                <a16:creationId xmlns:a16="http://schemas.microsoft.com/office/drawing/2014/main" id="{4397196D-D1FB-45B3-8279-23D1EE044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088" y="5671454"/>
            <a:ext cx="1186546" cy="118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5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6D6BB511-56A1-4322-892A-2AA18088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277814"/>
            <a:ext cx="3609975" cy="1139825"/>
          </a:xfrm>
        </p:spPr>
        <p:txBody>
          <a:bodyPr/>
          <a:lstStyle/>
          <a:p>
            <a:pPr>
              <a:defRPr/>
            </a:pPr>
            <a:r>
              <a:rPr lang="nl-NL" dirty="0">
                <a:solidFill>
                  <a:schemeClr val="bg2">
                    <a:lumMod val="60000"/>
                    <a:lumOff val="40000"/>
                  </a:schemeClr>
                </a:solidFill>
              </a:rPr>
              <a:t>Zijn er oplossingen?</a:t>
            </a:r>
          </a:p>
        </p:txBody>
      </p:sp>
      <p:pic>
        <p:nvPicPr>
          <p:cNvPr id="9219" name="Afbeelding 8">
            <a:extLst>
              <a:ext uri="{FF2B5EF4-FFF2-40B4-BE49-F238E27FC236}">
                <a16:creationId xmlns:a16="http://schemas.microsoft.com/office/drawing/2014/main" id="{C0086EAF-FC81-49CD-B979-114799BC3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975"/>
            <a:ext cx="9144000" cy="67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Gerelateerde afbeelding">
            <a:extLst>
              <a:ext uri="{FF2B5EF4-FFF2-40B4-BE49-F238E27FC236}">
                <a16:creationId xmlns:a16="http://schemas.microsoft.com/office/drawing/2014/main" id="{FC957300-D089-4456-880C-D56970E23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088" y="5671454"/>
            <a:ext cx="1186546" cy="118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0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27DFAF-C5BF-46F6-855B-A4527927C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4" y="188913"/>
            <a:ext cx="8891587" cy="914400"/>
          </a:xfrm>
        </p:spPr>
        <p:txBody>
          <a:bodyPr/>
          <a:lstStyle/>
          <a:p>
            <a:pPr>
              <a:defRPr/>
            </a:pPr>
            <a:r>
              <a:rPr lang="nl-NL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Met behulp van ion-selectieve membranen.</a:t>
            </a: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BABB9576-B59C-484B-B89E-B5FE988B0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9" y="903289"/>
            <a:ext cx="442912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5669F-75D8-4F55-B163-59B7597F8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pic>
        <p:nvPicPr>
          <p:cNvPr id="5" name="Picture 13" descr="Gerelateerde afbeelding">
            <a:extLst>
              <a:ext uri="{FF2B5EF4-FFF2-40B4-BE49-F238E27FC236}">
                <a16:creationId xmlns:a16="http://schemas.microsoft.com/office/drawing/2014/main" id="{2A95A338-D6A7-4166-885E-C3709DB94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088" y="5671454"/>
            <a:ext cx="1186546" cy="118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4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26962-CB50-4372-9A8A-1C23B2C0C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864" y="188913"/>
            <a:ext cx="7029222" cy="914400"/>
          </a:xfrm>
        </p:spPr>
        <p:txBody>
          <a:bodyPr/>
          <a:lstStyle/>
          <a:p>
            <a:pPr>
              <a:defRPr/>
            </a:pPr>
            <a:r>
              <a:rPr lang="nl-NL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Hoe maak je een CEM?</a:t>
            </a:r>
          </a:p>
        </p:txBody>
      </p:sp>
      <p:pic>
        <p:nvPicPr>
          <p:cNvPr id="11267" name="Tijdelijke aanduiding voor inhoud 3">
            <a:extLst>
              <a:ext uri="{FF2B5EF4-FFF2-40B4-BE49-F238E27FC236}">
                <a16:creationId xmlns:a16="http://schemas.microsoft.com/office/drawing/2014/main" id="{947FCD30-09B4-4FB0-9321-394EA651BF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3113" y="1074738"/>
            <a:ext cx="5962650" cy="5738812"/>
          </a:xfr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997F369-E502-4862-AA34-8CF154F7F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9537" y="1695451"/>
            <a:ext cx="3203576" cy="452596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nl-NL" dirty="0"/>
              <a:t>Matrix van polymeren</a:t>
            </a:r>
          </a:p>
          <a:p>
            <a:pPr>
              <a:defRPr/>
            </a:pPr>
            <a:endParaRPr lang="nl-NL" dirty="0"/>
          </a:p>
          <a:p>
            <a:pPr>
              <a:defRPr/>
            </a:pPr>
            <a:r>
              <a:rPr lang="nl-NL" dirty="0"/>
              <a:t>Negatieve groepen  bijv. (SO</a:t>
            </a:r>
            <a:r>
              <a:rPr lang="nl-NL" baseline="-25000" dirty="0"/>
              <a:t>4 </a:t>
            </a:r>
            <a:r>
              <a:rPr lang="nl-NL" dirty="0"/>
              <a:t>)</a:t>
            </a:r>
            <a:r>
              <a:rPr lang="nl-NL" baseline="30000" dirty="0"/>
              <a:t>2- </a:t>
            </a:r>
            <a:r>
              <a:rPr lang="nl-NL" dirty="0"/>
              <a:t>die vastzitten aan de matrix</a:t>
            </a:r>
          </a:p>
          <a:p>
            <a:pPr>
              <a:defRPr/>
            </a:pPr>
            <a:endParaRPr lang="nl-NL" dirty="0"/>
          </a:p>
          <a:p>
            <a:pPr>
              <a:defRPr/>
            </a:pPr>
            <a:r>
              <a:rPr lang="nl-NL" dirty="0"/>
              <a:t>Losse  (Na</a:t>
            </a:r>
            <a:r>
              <a:rPr lang="nl-NL" baseline="30000" dirty="0"/>
              <a:t>+</a:t>
            </a:r>
            <a:r>
              <a:rPr lang="nl-NL" dirty="0"/>
              <a:t>)-  ionen</a:t>
            </a:r>
          </a:p>
          <a:p>
            <a:pPr marL="68580" indent="0">
              <a:buNone/>
              <a:defRPr/>
            </a:pPr>
            <a:r>
              <a:rPr lang="nl-NL" baseline="30000" dirty="0"/>
              <a:t> </a:t>
            </a:r>
          </a:p>
          <a:p>
            <a:pPr marL="68580" indent="0">
              <a:buNone/>
              <a:defRPr/>
            </a:pPr>
            <a:r>
              <a:rPr lang="nl-NL" baseline="30000" dirty="0"/>
              <a:t>	</a:t>
            </a:r>
            <a:endParaRPr lang="nl-NL" dirty="0"/>
          </a:p>
        </p:txBody>
      </p:sp>
      <p:pic>
        <p:nvPicPr>
          <p:cNvPr id="5" name="Picture 13" descr="Gerelateerde afbeelding">
            <a:extLst>
              <a:ext uri="{FF2B5EF4-FFF2-40B4-BE49-F238E27FC236}">
                <a16:creationId xmlns:a16="http://schemas.microsoft.com/office/drawing/2014/main" id="{8FCA8487-13A9-4359-B3B5-17382AEAE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088" y="5671454"/>
            <a:ext cx="1186546" cy="118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9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0FB9A-FCEF-437F-ADC9-D38AC09A6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Blue Energy Centrale</a:t>
            </a:r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F6265CA5-1B65-4FF3-92AE-3B82EA13B9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1987" y="1657805"/>
            <a:ext cx="8328025" cy="4797425"/>
          </a:xfrm>
        </p:spPr>
      </p:pic>
      <p:pic>
        <p:nvPicPr>
          <p:cNvPr id="4" name="Picture 13" descr="Gerelateerde afbeelding">
            <a:extLst>
              <a:ext uri="{FF2B5EF4-FFF2-40B4-BE49-F238E27FC236}">
                <a16:creationId xmlns:a16="http://schemas.microsoft.com/office/drawing/2014/main" id="{08035E4F-4AB3-4B90-9FB1-C9318A922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088" y="5671454"/>
            <a:ext cx="1186546" cy="118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4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Formules</a:t>
            </a:r>
            <a:br>
              <a:rPr lang="nl-NL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nl-NL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8689" y="1600200"/>
            <a:ext cx="8054622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9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lif">
  <a:themeElements>
    <a:clrScheme name="Kli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Kli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li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i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i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i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i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i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i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311</Words>
  <Application>Microsoft Office PowerPoint</Application>
  <PresentationFormat>Breedbeeld</PresentationFormat>
  <Paragraphs>75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Verdana</vt:lpstr>
      <vt:lpstr>Wingdings</vt:lpstr>
      <vt:lpstr>Kantoorthema</vt:lpstr>
      <vt:lpstr>Klif</vt:lpstr>
      <vt:lpstr>Blue Energy</vt:lpstr>
      <vt:lpstr>Opbouw workshop</vt:lpstr>
      <vt:lpstr>Opbouw module</vt:lpstr>
      <vt:lpstr>De Keelingcurve</vt:lpstr>
      <vt:lpstr>Zijn er oplossingen?</vt:lpstr>
      <vt:lpstr>Met behulp van ion-selectieve membranen.</vt:lpstr>
      <vt:lpstr>Hoe maak je een CEM?</vt:lpstr>
      <vt:lpstr>Blue Energy Centrale</vt:lpstr>
      <vt:lpstr>Formules </vt:lpstr>
      <vt:lpstr>PowerPoint-presentatie</vt:lpstr>
      <vt:lpstr>PowerPoint-presentatie</vt:lpstr>
      <vt:lpstr>PowerPoint-presentatie</vt:lpstr>
      <vt:lpstr>Wie, wat, Waar?</vt:lpstr>
      <vt:lpstr>Leren voor duurzame ontwikkelingen</vt:lpstr>
      <vt:lpstr>Complexiteit</vt:lpstr>
      <vt:lpstr>Impact van mens op  aquatisch milieu</vt:lpstr>
      <vt:lpstr>Waterkrachtcentrales in Nederland</vt:lpstr>
      <vt:lpstr>Oplossingen: visvriendelijke turbines</vt:lpstr>
      <vt:lpstr>CYCLUS VAN ACTIEONDERZOEK </vt:lpstr>
      <vt:lpstr>Opdracht: Eigen onderzoek in fases opgedeeld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Energy</dc:title>
  <dc:creator>Bijkerk, Niek</dc:creator>
  <cp:lastModifiedBy>gebruiker</cp:lastModifiedBy>
  <cp:revision>35</cp:revision>
  <dcterms:created xsi:type="dcterms:W3CDTF">2020-01-09T09:50:31Z</dcterms:created>
  <dcterms:modified xsi:type="dcterms:W3CDTF">2020-01-17T11:58:34Z</dcterms:modified>
</cp:coreProperties>
</file>