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9" r:id="rId3"/>
    <p:sldId id="257" r:id="rId4"/>
    <p:sldId id="270" r:id="rId5"/>
    <p:sldId id="292" r:id="rId6"/>
    <p:sldId id="268" r:id="rId7"/>
    <p:sldId id="271" r:id="rId8"/>
    <p:sldId id="272" r:id="rId9"/>
    <p:sldId id="273" r:id="rId10"/>
    <p:sldId id="274" r:id="rId11"/>
    <p:sldId id="295" r:id="rId12"/>
    <p:sldId id="284" r:id="rId13"/>
    <p:sldId id="286" r:id="rId14"/>
    <p:sldId id="285" r:id="rId15"/>
    <p:sldId id="287" r:id="rId16"/>
    <p:sldId id="288" r:id="rId17"/>
    <p:sldId id="289" r:id="rId18"/>
    <p:sldId id="290" r:id="rId19"/>
    <p:sldId id="291" r:id="rId20"/>
    <p:sldId id="294" r:id="rId21"/>
    <p:sldId id="266" r:id="rId22"/>
  </p:sldIdLst>
  <p:sldSz cx="9144000" cy="6858000" type="screen4x3"/>
  <p:notesSz cx="6858000" cy="9144000"/>
  <p:custDataLst>
    <p:tags r:id="rId24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64" autoAdjust="0"/>
  </p:normalViewPr>
  <p:slideViewPr>
    <p:cSldViewPr>
      <p:cViewPr varScale="1">
        <p:scale>
          <a:sx n="67" d="100"/>
          <a:sy n="67" d="100"/>
        </p:scale>
        <p:origin x="128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4T20:39:22.11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27,'0'1,"0"0,1 0,-1-1,0 1,1 0,-1 0,1-1,-1 1,1 0,-1-1,1 1,0-1,-1 1,1-1,0 1,-1-1,1 1,0-1,0 0,-1 1,1-1,0 0,0 0,1 1,24 5,-23-6,26 3,54 0,-57-3,0 1,-1 0,26 6,-12 0,0-3,1-1,40-2,-37-2,1 3,45 7,0 1,1-3,136-7,-90-2,-79 3,-23 0,1-1,-1-1,52-10,-43 4,0 2,0 2,69 3,31-1,-53-10,-55 5,40-1,524 6,-287 3,-143 10,-1 1,-107-13,0-1,-1-4,96-19,-114 16,0 1,58-1,87 9,-105 1,130-13,-68-1,200 7,-189 7,-118 0,55 9,-53-5,52 1,-12-7,-25-2,-1 4,59 7,110 22,-159-26,73-3,13 1,-124 0,-1 1,0 2,0 0,28 12,-30-10,0 0,1-2,0 0,43 3,271-8,-156-2,-112 1,236-5,-227-1,148-29,-133 18,95-4,-111 13,354-1,-272 11,2018-2,-1998 12,-3 1,-1-1,-10 1,96 1,-39 16,-12-15,-67-3,193-8,-183-5,27 1,-158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4T20:40:39.29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77,'0'-2,"0"0,1 1,-1-1,1 1,-1-1,1 1,0-1,0 1,-1-1,1 1,0-1,0 1,1 0,-1 0,0 0,0-1,1 1,-1 0,0 1,1-1,-1 0,1 0,-1 0,1 1,1-1,5-2,1 0,-1 1,11-2,38-2,0 2,90 6,-46 0,-67-2,46 0,-1 3,79 13,70 28,223 32,-403-69,-1 1,92 29,-102-26,0-3,53 6,18 3,-31-3,1-3,82 0,158-11,-125-3,-172 3,-8 1,0 0,-1-2,1 1,0-2,0 1,-1-2,1 0,-1 0,23-10,-17 3,0 1,-1-1,18-14,-26 18,0 1,1 0,-1 0,1 1,0 0,0 0,1 1,-1 1,15-2,-9 1,0-1,-1 0,21-8,60-27,-81 34,0 1,0 0,1 2,24-2,315 3,-161 3,1027-2,-1048 12,-26 0,513-10,-339-4,1057 2,-1350-1,52-10,8 0,281 8,-189 5,-119-1,73-3,-66-10,-50 8,1 1,19-2,214 2,62-4,4-24,-235 24,106 4,-111 4,-58-2,0-1,31-7,18-2,224 7,-167 6,145-4,273 5,-236 20,-6 1,-280-24,36 2,87 13,-88-7,0-4,108-4,-66-2,317 2,-374 2,53 8,15 3,334-11,-227-4,-68 2,-126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4T20:40:44.33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1 127,'403'0,"-368"1,52 10,20 2,254-11,-187-4,-149 1,0-2,31-6,-29 4,44-3,61 9,44-2,-147-3,0-1,0-1,40-16,-35 11,60-11,-32 12,-20 2,74-3,-43 11,-3 0,116-14,-114 6,0 3,84 6,-53 1,-77-1,1 2,34 8,-2-1,-2-1,85 23,-111-22,-17-5,0 0,0-1,1-1,27 3,-37-6,7 0,0 0,0 1,0 0,0 1,0 1,-1 0,1 0,-1 1,19 9,-20-9,1 1,1-1,-1-1,0 0,1-1,12 1,17 5,9-1,1-1,0-3,82-5,-37 0,-56 1,-20 0,-1 1,1 1,-1 0,0 1,23 6,-20-2,-1-2,1 0,34 0,69-4,-58-2,-20 1,0-1,55-11,129-16,-174 23,-17 0,44-12,-52 10,0 1,55-4,364 9,-220 4,-160-2,-1-2,0 4,92 14,-81-5,21 4,-64-9,0-2,0-1,66-5,-33 0,-49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4T20:40:46.20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0,'637'0,"-605"2,51 9,-50-6,42 2,42 6,2-1,-23-13,-61-1,0 2,-1 1,65 11,-77-7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98784-F1F2-4D71-B346-94F94D5EBAA2}" type="datetimeFigureOut">
              <a:rPr lang="nl-NL" smtClean="0"/>
              <a:t>31-10-2021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ECD43-08E5-4945-BC4F-4857758E97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99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Hier kun je nog meer (onderbouwde) argumenten vinden waarom de beweringen van Borger vals zijn (hier heb ik ook een deel van mijn informatie vandaan): https://kloptdatwel.nl/2020/12/02/retraction-paper-pcr/#noopener%20noreferrer/3/</a:t>
            </a:r>
          </a:p>
          <a:p>
            <a:r>
              <a:rPr lang="nl-NL" dirty="0"/>
              <a:t>https://www.volkskrant.nl/wetenschap/ja-die-pcr-test-deugt-echt-wel~b193863c/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02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-1"/>
            <a:ext cx="9143999" cy="4521941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..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9144000" cy="371933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59243" y="1052736"/>
            <a:ext cx="7389221" cy="1656184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Titel van de presentatie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59243" y="3934610"/>
            <a:ext cx="4042079" cy="39370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/>
              <a:t>Subtitel presentatie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497060" y="3934685"/>
            <a:ext cx="3243080" cy="3941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endParaRPr lang="nl-NL" noProof="0" dirty="0"/>
          </a:p>
        </p:txBody>
      </p:sp>
      <p:pic>
        <p:nvPicPr>
          <p:cNvPr id="9" name="Picture 71" descr="Logo-UniversiteitLeiden-CMYK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8" y="5051754"/>
            <a:ext cx="2358752" cy="10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19" y="6543376"/>
            <a:ext cx="28462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97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grafiek in te voegen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967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video in te voegen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0741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9144000" cy="452193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31640" y="1052736"/>
            <a:ext cx="7390800" cy="1656184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afsluiting</a:t>
            </a:r>
          </a:p>
        </p:txBody>
      </p:sp>
      <p:pic>
        <p:nvPicPr>
          <p:cNvPr id="7" name="Picture 71" descr="Logo-UniversiteitLeiden-CMYK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8" y="5051754"/>
            <a:ext cx="2358752" cy="10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19" y="6543376"/>
            <a:ext cx="28462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28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5" y="1252836"/>
            <a:ext cx="5030981" cy="4795836"/>
          </a:xfrm>
          <a:noFill/>
        </p:spPr>
        <p:txBody>
          <a:bodyPr vert="horz" wrap="none" lIns="0" tIns="0" rIns="0" bIns="0"/>
          <a:lstStyle>
            <a:lvl1pPr marL="271318" indent="-27131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000">
                <a:solidFill>
                  <a:schemeClr val="bg2"/>
                </a:solidFill>
              </a:defRPr>
            </a:lvl1pPr>
            <a:lvl2pPr marL="406977" indent="-135659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271318" indent="-27131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000">
                <a:solidFill>
                  <a:schemeClr val="bg2"/>
                </a:solidFill>
              </a:defRPr>
            </a:lvl6pPr>
            <a:lvl7pPr marL="406977" indent="-135659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 sz="1400"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nl-NL" noProof="0" dirty="0"/>
              <a:t>Opsomming</a:t>
            </a:r>
          </a:p>
          <a:p>
            <a:pPr lvl="1"/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Kopje wit</a:t>
            </a:r>
          </a:p>
          <a:p>
            <a:pPr lvl="4"/>
            <a:r>
              <a:rPr lang="nl-NL" noProof="0" dirty="0"/>
              <a:t>Kopje geel</a:t>
            </a:r>
          </a:p>
          <a:p>
            <a:pPr lvl="5"/>
            <a:r>
              <a:rPr lang="nl-NL" noProof="0" dirty="0"/>
              <a:t>Opsomming</a:t>
            </a:r>
          </a:p>
          <a:p>
            <a:pPr lvl="6"/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sz="1349" noProof="0" dirty="0"/>
              <a:t>Leestekst</a:t>
            </a:r>
          </a:p>
          <a:p>
            <a:pPr lvl="8"/>
            <a:r>
              <a:rPr lang="nl-NL" noProof="0" dirty="0"/>
              <a:t>Kopje wit</a:t>
            </a:r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5587316" y="1252539"/>
            <a:ext cx="3152019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noProof="0" dirty="0"/>
              <a:t>Klik hier om een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0" y="0"/>
            <a:ext cx="9144002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13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8pPr>
              <a:defRPr sz="1600"/>
            </a:lvl8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Kopje donker blauw</a:t>
            </a:r>
          </a:p>
          <a:p>
            <a:pPr lvl="4"/>
            <a:r>
              <a:rPr lang="nl-NL" noProof="0" dirty="0"/>
              <a:t>Kopje licht blauw</a:t>
            </a:r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sz="1349" noProof="0" dirty="0"/>
              <a:t>Leestekst</a:t>
            </a:r>
          </a:p>
          <a:p>
            <a:pPr lvl="8"/>
            <a:r>
              <a:rPr lang="nl-NL" noProof="0" dirty="0"/>
              <a:t>Kopje donker blauw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6851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5" y="1252836"/>
            <a:ext cx="5840650" cy="4795836"/>
          </a:xfrm>
        </p:spPr>
        <p:txBody>
          <a:bodyPr vert="horz"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Kopje donker blauw</a:t>
            </a:r>
          </a:p>
          <a:p>
            <a:pPr lvl="4"/>
            <a:r>
              <a:rPr lang="nl-NL" noProof="0" dirty="0"/>
              <a:t>Kopje licht blauw</a:t>
            </a:r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sz="1349" noProof="0" dirty="0"/>
              <a:t>Leestekst</a:t>
            </a:r>
          </a:p>
          <a:p>
            <a:pPr lvl="8"/>
            <a:r>
              <a:rPr lang="nl-NL" noProof="0" dirty="0"/>
              <a:t>Kopje donker blauw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0" y="0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396986" y="1252539"/>
            <a:ext cx="2342350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noProof="0" dirty="0"/>
              <a:t>Klik hier om een</a:t>
            </a:r>
            <a:br>
              <a:rPr lang="nl-NL" noProof="0" dirty="0"/>
            </a:br>
            <a:r>
              <a:rPr lang="nl-NL" noProof="0" dirty="0"/>
              <a:t>afbeelding in te voegen</a:t>
            </a: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282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4091501" cy="4795836"/>
          </a:xfrm>
        </p:spPr>
        <p:txBody>
          <a:bodyPr vert="horz"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donker blauw</a:t>
            </a:r>
          </a:p>
          <a:p>
            <a:pPr lvl="4"/>
            <a:r>
              <a:rPr lang="nl-NL" dirty="0"/>
              <a:t>Kopje licht blauw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349" dirty="0"/>
              <a:t>Leestekst</a:t>
            </a:r>
          </a:p>
          <a:p>
            <a:pPr lvl="8"/>
            <a:r>
              <a:rPr lang="nl-NL" dirty="0"/>
              <a:t>Kopje donker blauw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8162" y="1252539"/>
            <a:ext cx="4091174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7422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4" y="1252836"/>
            <a:ext cx="2548000" cy="4795836"/>
          </a:xfrm>
        </p:spPr>
        <p:txBody>
          <a:bodyPr vert="horz"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donker blauw</a:t>
            </a:r>
          </a:p>
          <a:p>
            <a:pPr lvl="4"/>
            <a:r>
              <a:rPr lang="nl-NL" dirty="0"/>
              <a:t>Kopje licht blauw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349" dirty="0"/>
              <a:t>Leestekst</a:t>
            </a:r>
          </a:p>
          <a:p>
            <a:pPr lvl="8"/>
            <a:r>
              <a:rPr lang="nl-NL" dirty="0"/>
              <a:t>Kopje donker blauw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611099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3104334" y="1252539"/>
            <a:ext cx="5635001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7621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665" y="1252539"/>
            <a:ext cx="8334560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8224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4091501" cy="4795836"/>
          </a:xfrm>
        </p:spPr>
        <p:txBody>
          <a:bodyPr vert="horz"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donker blauw</a:t>
            </a:r>
          </a:p>
          <a:p>
            <a:pPr lvl="4"/>
            <a:r>
              <a:rPr lang="nl-NL" dirty="0"/>
              <a:t>Kopje licht blauw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349" dirty="0"/>
              <a:t>Leestekst</a:t>
            </a:r>
          </a:p>
          <a:p>
            <a:pPr lvl="8"/>
            <a:r>
              <a:rPr lang="nl-NL" dirty="0"/>
              <a:t>Kopje donker blauw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59312" cy="6858004"/>
            <a:chOff x="-2" y="-1"/>
            <a:chExt cx="12218777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10800000">
              <a:off x="5360772" y="3549589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8161" y="1252539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6762195" y="1252539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4648161" y="3751624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6762195" y="3751624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344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4" y="1252836"/>
            <a:ext cx="4091500" cy="4795836"/>
          </a:xfrm>
        </p:spPr>
        <p:txBody>
          <a:bodyPr vert="horz"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donker blauw</a:t>
            </a:r>
          </a:p>
          <a:p>
            <a:pPr lvl="4"/>
            <a:r>
              <a:rPr lang="nl-NL" dirty="0"/>
              <a:t>Kopje licht blauw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349" dirty="0"/>
              <a:t>Leestekst</a:t>
            </a:r>
          </a:p>
          <a:p>
            <a:pPr lvl="8"/>
            <a:r>
              <a:rPr lang="nl-NL" dirty="0"/>
              <a:t>Kopje donker blauw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7835" y="1252538"/>
            <a:ext cx="1969200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6760490" y="1252538"/>
            <a:ext cx="1969200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2251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665" y="404664"/>
            <a:ext cx="8334670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0" dirty="0"/>
              <a:t>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665" y="1252836"/>
            <a:ext cx="8334670" cy="47958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Kopje donker blauw</a:t>
            </a:r>
          </a:p>
          <a:p>
            <a:pPr lvl="4"/>
            <a:r>
              <a:rPr lang="nl-NL" noProof="0" dirty="0"/>
              <a:t>Kopje licht blauw</a:t>
            </a:r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sz="1349" noProof="0" dirty="0"/>
              <a:t>Leestekst</a:t>
            </a:r>
          </a:p>
          <a:p>
            <a:pPr lvl="8"/>
            <a:r>
              <a:rPr lang="nl-NL" noProof="0" dirty="0"/>
              <a:t>Kopje donker blauw</a:t>
            </a:r>
          </a:p>
        </p:txBody>
      </p:sp>
      <p:sp>
        <p:nvSpPr>
          <p:cNvPr id="20" name="Rechthoek 19"/>
          <p:cNvSpPr/>
          <p:nvPr userDrawn="1"/>
        </p:nvSpPr>
        <p:spPr bwMode="auto">
          <a:xfrm>
            <a:off x="0" y="6453336"/>
            <a:ext cx="914400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68544" tIns="34272" rIns="68544" bIns="342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434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nl-NL" sz="1499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04664" y="6453336"/>
            <a:ext cx="381346" cy="4046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nl-NL" sz="1200" b="1" smtClean="0">
                <a:solidFill>
                  <a:schemeClr val="bg1"/>
                </a:solidFill>
              </a:defRPr>
            </a:lvl1pPr>
          </a:lstStyle>
          <a:p>
            <a:fld id="{21272068-81DC-4C45-9305-5AD5E2019168}" type="slidenum">
              <a:rPr lang="nl-NL" noProof="0" smtClean="0"/>
              <a:pPr/>
              <a:t>‹#›</a:t>
            </a:fld>
            <a:endParaRPr lang="nl-NL" noProof="0" dirty="0"/>
          </a:p>
        </p:txBody>
      </p:sp>
      <p:sp>
        <p:nvSpPr>
          <p:cNvPr id="14" name="Tijdelijke aanduiding voor dianummer 5"/>
          <p:cNvSpPr txBox="1">
            <a:spLocks/>
          </p:cNvSpPr>
          <p:nvPr userDrawn="1"/>
        </p:nvSpPr>
        <p:spPr>
          <a:xfrm>
            <a:off x="6681815" y="6453337"/>
            <a:ext cx="2057519" cy="416127"/>
          </a:xfrm>
          <a:prstGeom prst="rect">
            <a:avLst/>
          </a:prstGeom>
        </p:spPr>
        <p:txBody>
          <a:bodyPr vert="horz" lIns="68544" tIns="34272" rIns="68544" bIns="34272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0D95B-2DCA-4A8C-818D-5010775FDD58}" type="slidenum">
              <a:rPr lang="nl-NL" sz="1100" noProof="0" smtClean="0">
                <a:solidFill>
                  <a:schemeClr val="bg1"/>
                </a:solidFill>
              </a:rPr>
              <a:pPr/>
              <a:t>‹#›</a:t>
            </a:fld>
            <a:endParaRPr lang="nl-NL" sz="900" noProof="0" dirty="0">
              <a:solidFill>
                <a:schemeClr val="bg1"/>
              </a:solidFill>
            </a:endParaRPr>
          </a:p>
        </p:txBody>
      </p:sp>
      <p:grpSp>
        <p:nvGrpSpPr>
          <p:cNvPr id="15" name="Grid" hidden="1"/>
          <p:cNvGrpSpPr/>
          <p:nvPr userDrawn="1"/>
        </p:nvGrpSpPr>
        <p:grpSpPr>
          <a:xfrm>
            <a:off x="0" y="0"/>
            <a:ext cx="9144000" cy="6858004"/>
            <a:chOff x="-2" y="-1"/>
            <a:chExt cx="9144000" cy="6858004"/>
          </a:xfrm>
        </p:grpSpPr>
        <p:sp>
          <p:nvSpPr>
            <p:cNvPr id="16" name="Rechthoek 15"/>
            <p:cNvSpPr/>
            <p:nvPr userDrawn="1"/>
          </p:nvSpPr>
          <p:spPr bwMode="auto">
            <a:xfrm>
              <a:off x="0" y="0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 rot="5400000">
              <a:off x="5512664" y="3226670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848172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 bwMode="auto">
            <a:xfrm>
              <a:off x="0" y="6048672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8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65" r:id="rId4"/>
    <p:sldLayoutId id="2147483661" r:id="rId5"/>
    <p:sldLayoutId id="2147483664" r:id="rId6"/>
    <p:sldLayoutId id="2147483666" r:id="rId7"/>
    <p:sldLayoutId id="2147483662" r:id="rId8"/>
    <p:sldLayoutId id="2147483663" r:id="rId9"/>
    <p:sldLayoutId id="2147483667" r:id="rId10"/>
    <p:sldLayoutId id="2147483668" r:id="rId11"/>
    <p:sldLayoutId id="2147483670" r:id="rId12"/>
  </p:sldLayoutIdLst>
  <p:hf hdr="0" ftr="0"/>
  <p:txStyles>
    <p:titleStyle>
      <a:lvl1pPr algn="l" defTabSz="685434" rtl="0" eaLnBrk="1" latinLnBrk="0" hangingPunct="1">
        <a:spcBef>
          <a:spcPct val="0"/>
        </a:spcBef>
        <a:buNone/>
        <a:defRPr sz="3600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5659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1pPr>
      <a:lvl2pPr marL="271318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-"/>
        <a:defRPr sz="1400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35659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6pPr>
      <a:lvl7pPr marL="271318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2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1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34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151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868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586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303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02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173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arsvanhemmen.nl/Kanker/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openxmlformats.org/officeDocument/2006/relationships/customXml" Target="../ink/ink2.xml"/><Relationship Id="rId10" Type="http://schemas.openxmlformats.org/officeDocument/2006/relationships/image" Target="../media/image170.png"/><Relationship Id="rId4" Type="http://schemas.openxmlformats.org/officeDocument/2006/relationships/image" Target="../media/image140.png"/><Relationship Id="rId9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51520" y="599529"/>
            <a:ext cx="8100392" cy="2037383"/>
          </a:xfrm>
        </p:spPr>
        <p:txBody>
          <a:bodyPr/>
          <a:lstStyle/>
          <a:p>
            <a:r>
              <a:rPr lang="nl-NL" dirty="0">
                <a:latin typeface="Minion Pro" panose="02040503050306020203" pitchFamily="18" charset="0"/>
              </a:rPr>
              <a:t>‘</a:t>
            </a:r>
            <a:r>
              <a:rPr lang="nl-NL" sz="6000" dirty="0">
                <a:latin typeface="Minion Pro" panose="02040503050306020203" pitchFamily="18" charset="0"/>
              </a:rPr>
              <a:t>Fake </a:t>
            </a:r>
            <a:r>
              <a:rPr lang="nl-NL" sz="6000" dirty="0" err="1">
                <a:latin typeface="Minion Pro" panose="02040503050306020203" pitchFamily="18" charset="0"/>
              </a:rPr>
              <a:t>news</a:t>
            </a:r>
            <a:r>
              <a:rPr lang="nl-NL" sz="6000" dirty="0">
                <a:latin typeface="Minion Pro" panose="02040503050306020203" pitchFamily="18" charset="0"/>
              </a:rPr>
              <a:t>’ in </a:t>
            </a:r>
            <a:br>
              <a:rPr lang="nl-NL" sz="6000" dirty="0">
                <a:latin typeface="Minion Pro" panose="02040503050306020203" pitchFamily="18" charset="0"/>
              </a:rPr>
            </a:br>
            <a:r>
              <a:rPr lang="nl-NL" sz="6000" dirty="0">
                <a:latin typeface="Minion Pro" panose="02040503050306020203" pitchFamily="18" charset="0"/>
              </a:rPr>
              <a:t>de biologie</a:t>
            </a:r>
            <a:endParaRPr lang="nl-NL" dirty="0">
              <a:latin typeface="Minion Pro" panose="02040503050306020203" pitchFamily="18" charset="0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Alan Fetah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/>
              <a:t>6 februari 2021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9A57A8A-E427-48E6-ABE9-2517E4580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965" y="-1"/>
            <a:ext cx="2636913" cy="26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1484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A509A-2CF0-4CAF-923B-454C0CB5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Vaak bij ‘fake </a:t>
            </a:r>
            <a:r>
              <a:rPr lang="nl-NL" dirty="0" err="1"/>
              <a:t>news</a:t>
            </a:r>
            <a:r>
              <a:rPr lang="nl-NL" dirty="0"/>
              <a:t>’</a:t>
            </a: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3B68CE16-DF3F-4C74-9218-B08B6C6DC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529533"/>
              </p:ext>
            </p:extLst>
          </p:nvPr>
        </p:nvGraphicFramePr>
        <p:xfrm>
          <a:off x="611560" y="1286762"/>
          <a:ext cx="7488832" cy="4284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304996391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1935966824"/>
                    </a:ext>
                  </a:extLst>
                </a:gridCol>
              </a:tblGrid>
              <a:tr h="689533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ysClr val="windowText" lastClr="000000"/>
                          </a:solidFill>
                        </a:rPr>
                        <a:t>Auteur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>
                          <a:solidFill>
                            <a:sysClr val="windowText" lastClr="000000"/>
                          </a:solidFill>
                        </a:rPr>
                        <a:t>Vaak geen expert in het vakgebied of in het algemeen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95946378"/>
                  </a:ext>
                </a:extLst>
              </a:tr>
              <a:tr h="979862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ysClr val="windowText" lastClr="000000"/>
                          </a:solidFill>
                        </a:rPr>
                        <a:t>Bronnen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>
                          <a:solidFill>
                            <a:sysClr val="windowText" lastClr="000000"/>
                          </a:solidFill>
                        </a:rPr>
                        <a:t>Niet gegeven, niet betrouwbaar of zelfs niet bestaand. Ook misinterpretatie van bronnen.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46348777"/>
                  </a:ext>
                </a:extLst>
              </a:tr>
              <a:tr h="979862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ysClr val="windowText" lastClr="000000"/>
                          </a:solidFill>
                        </a:rPr>
                        <a:t>Doel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>
                          <a:solidFill>
                            <a:sysClr val="windowText" lastClr="000000"/>
                          </a:solidFill>
                        </a:rPr>
                        <a:t>Overtuigen, soms wel tot aan onrust veroorzaken. De ‘echte waarheid’ vertellen</a:t>
                      </a:r>
                      <a:r>
                        <a:rPr lang="nl-NL" dirty="0">
                          <a:solidFill>
                            <a:sysClr val="windowText" lastClr="000000"/>
                          </a:solidFill>
                        </a:rPr>
                        <a:t>. </a:t>
                      </a:r>
                      <a:r>
                        <a:rPr lang="nl-NL" sz="1600" dirty="0">
                          <a:solidFill>
                            <a:sysClr val="windowText" lastClr="000000"/>
                          </a:solidFill>
                        </a:rPr>
                        <a:t>Kunnen inspelen op emotie</a:t>
                      </a:r>
                      <a:endParaRPr lang="nl-NL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7456634"/>
                  </a:ext>
                </a:extLst>
              </a:tr>
              <a:tr h="979862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ysClr val="windowText" lastClr="000000"/>
                          </a:solidFill>
                        </a:rPr>
                        <a:t>Informatie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>
                          <a:solidFill>
                            <a:sysClr val="windowText" lastClr="000000"/>
                          </a:solidFill>
                        </a:rPr>
                        <a:t>Niet (geheel) kloppend. Ontbrekende informatie. Vaak ook (verkeerd) gebruik van jargon.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6848949"/>
                  </a:ext>
                </a:extLst>
              </a:tr>
              <a:tr h="655356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ysClr val="windowText" lastClr="000000"/>
                          </a:solidFill>
                        </a:rPr>
                        <a:t>Datum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>
                          <a:solidFill>
                            <a:sysClr val="windowText" lastClr="000000"/>
                          </a:solidFill>
                        </a:rPr>
                        <a:t>Vaak niet te vinden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75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9754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AB898-C16F-4D1A-93BD-4CF7313EA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0AA14AF-7233-4C72-AAC2-29A9A5EB0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8127777" cy="4795836"/>
          </a:xfrm>
        </p:spPr>
        <p:txBody>
          <a:bodyPr>
            <a:normAutofit/>
          </a:bodyPr>
          <a:lstStyle/>
          <a:p>
            <a:r>
              <a:rPr lang="nl-NL" sz="2200" dirty="0"/>
              <a:t>Lees bij dit artikel </a:t>
            </a:r>
            <a:r>
              <a:rPr lang="nl-NL" sz="2200" dirty="0">
                <a:hlinkClick r:id="rId2"/>
              </a:rPr>
              <a:t>https://www.larsvanhemmen.nl/Kanker/</a:t>
            </a:r>
            <a:r>
              <a:rPr lang="nl-NL" sz="2200" dirty="0"/>
              <a:t> de stukken met de volgende koppen: Kanker alternatief en holistisch benaderen t/m Kanker, kruiden en voeding; </a:t>
            </a:r>
            <a:r>
              <a:rPr lang="nl-NL" sz="2200" dirty="0" err="1"/>
              <a:t>Warburg</a:t>
            </a:r>
            <a:r>
              <a:rPr lang="nl-NL" sz="2200" dirty="0"/>
              <a:t> effect en Persoonlijk advies</a:t>
            </a:r>
          </a:p>
          <a:p>
            <a:endParaRPr lang="nl-NL" sz="2200" dirty="0"/>
          </a:p>
          <a:p>
            <a:r>
              <a:rPr lang="nl-NL" sz="2200" dirty="0"/>
              <a:t>Ga de stappen na die horen bij kritisch lezen</a:t>
            </a:r>
          </a:p>
          <a:p>
            <a:endParaRPr lang="nl-NL" sz="2200" dirty="0"/>
          </a:p>
          <a:p>
            <a:r>
              <a:rPr lang="nl-NL" sz="2200" dirty="0"/>
              <a:t>Is het artikel betrouwbaar? Weet te beredeneren waarom wel/niet.</a:t>
            </a:r>
          </a:p>
        </p:txBody>
      </p:sp>
    </p:spTree>
    <p:extLst>
      <p:ext uri="{BB962C8B-B14F-4D97-AF65-F5344CB8AC3E}">
        <p14:creationId xmlns:p14="http://schemas.microsoft.com/office/powerpoint/2010/main" val="413086877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A317B-AD8E-4548-8103-377474F20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Voordat een wetenschappelijk artikel wordt gepubliceerd…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C9936DB-5FB4-4453-950F-26D35EB35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442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7268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A725AC-88BB-4A78-9049-E674F7B4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" y="0"/>
            <a:ext cx="8334670" cy="432048"/>
          </a:xfrm>
        </p:spPr>
        <p:txBody>
          <a:bodyPr/>
          <a:lstStyle/>
          <a:p>
            <a:r>
              <a:rPr lang="nl-NL" dirty="0"/>
              <a:t>Preprints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22E33E-1989-4185-B52B-7E705F860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7" t="23402" r="45276" b="47199"/>
          <a:stretch/>
        </p:blipFill>
        <p:spPr>
          <a:xfrm>
            <a:off x="2483768" y="4019146"/>
            <a:ext cx="6660232" cy="245377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E90983D-8ABA-40E5-A396-13A0D30BD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6" t="16400" r="8850" b="29001"/>
          <a:stretch/>
        </p:blipFill>
        <p:spPr>
          <a:xfrm>
            <a:off x="251520" y="476672"/>
            <a:ext cx="8336672" cy="2952328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98FA414-67D5-4361-B48F-E1BBD8DCFC93}"/>
              </a:ext>
            </a:extLst>
          </p:cNvPr>
          <p:cNvCxnSpPr/>
          <p:nvPr/>
        </p:nvCxnSpPr>
        <p:spPr>
          <a:xfrm>
            <a:off x="467544" y="3789040"/>
            <a:ext cx="82809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905718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673405-997F-463A-AB9B-A3E97D2E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Opbouw peer review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F10AA5-9F35-436A-ACFD-D69303573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45124" r="27950" b="30785"/>
          <a:stretch/>
        </p:blipFill>
        <p:spPr>
          <a:xfrm>
            <a:off x="404665" y="2060848"/>
            <a:ext cx="854094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30077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89FFE-C753-4B89-A03C-89E98EE6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Ook gepubliceerde artikelen zijn niet altijd juist!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EDF6C0E-8B13-4676-A605-03EB1AF75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2819" r="21773" b="12901"/>
          <a:stretch/>
        </p:blipFill>
        <p:spPr>
          <a:xfrm>
            <a:off x="3203848" y="3284984"/>
            <a:ext cx="5655028" cy="27363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EFEFEDA-9747-42D8-B789-736FA2C7F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7" t="16401" r="17714" b="16401"/>
          <a:stretch/>
        </p:blipFill>
        <p:spPr>
          <a:xfrm>
            <a:off x="107504" y="1268760"/>
            <a:ext cx="3960440" cy="226310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905826D-76AD-49B1-B190-C981727004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29000" r="26375" b="10800"/>
          <a:stretch/>
        </p:blipFill>
        <p:spPr>
          <a:xfrm>
            <a:off x="561966" y="1246977"/>
            <a:ext cx="7682442" cy="502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882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59B8B6-BFA6-4611-987B-8B3ACD321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400" dirty="0"/>
              <a:t>Je kan er ook wat geld bij opleggen…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2A8FD59-8105-4B74-A649-010D68CC5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1" t="17800" r="29525" b="12200"/>
          <a:stretch/>
        </p:blipFill>
        <p:spPr>
          <a:xfrm>
            <a:off x="179512" y="1052735"/>
            <a:ext cx="8064896" cy="46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44153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9971F-BE3E-44B5-AE94-D33D3678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7725"/>
            <a:ext cx="8334670" cy="432048"/>
          </a:xfrm>
        </p:spPr>
        <p:txBody>
          <a:bodyPr/>
          <a:lstStyle/>
          <a:p>
            <a:r>
              <a:rPr lang="nl-NL" dirty="0"/>
              <a:t>Zie jij de fout?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8A30E93-69BC-4147-B8DD-ED03AA1C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9" t="33697" r="50000" b="22000"/>
          <a:stretch/>
        </p:blipFill>
        <p:spPr>
          <a:xfrm>
            <a:off x="931031" y="619841"/>
            <a:ext cx="7385385" cy="561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9829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20A194A-F146-46A8-8124-7B0E87DF0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87" t="31800" r="18501" b="22000"/>
          <a:stretch/>
        </p:blipFill>
        <p:spPr>
          <a:xfrm>
            <a:off x="1043608" y="116632"/>
            <a:ext cx="7344816" cy="62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82778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63C6F-18F2-462B-B7BB-19C3D2BF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Duplicaties gebeuren vaker dan je denkt…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171CE10-87E5-454B-A64E-9EFB40C00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" t="40200" r="48425" b="17801"/>
          <a:stretch/>
        </p:blipFill>
        <p:spPr>
          <a:xfrm>
            <a:off x="107505" y="1268760"/>
            <a:ext cx="4877060" cy="237626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C9E1D7E-36EC-4ACD-8016-04ECE7C18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12" t="36000" r="21651" b="38800"/>
          <a:stretch/>
        </p:blipFill>
        <p:spPr>
          <a:xfrm>
            <a:off x="3792038" y="3645024"/>
            <a:ext cx="5328592" cy="2592288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9F0BBAA-F13F-4378-B399-953098D58345}"/>
              </a:ext>
            </a:extLst>
          </p:cNvPr>
          <p:cNvSpPr/>
          <p:nvPr/>
        </p:nvSpPr>
        <p:spPr>
          <a:xfrm>
            <a:off x="3792038" y="5445224"/>
            <a:ext cx="4947297" cy="720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3769802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57E31-E987-4A94-B99D-28CB5B8B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het moment veel te vinden…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54AEBE-0620-430D-A67B-20C2D455B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50" b="25525"/>
          <a:stretch/>
        </p:blipFill>
        <p:spPr>
          <a:xfrm>
            <a:off x="1979712" y="965465"/>
            <a:ext cx="5256584" cy="50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8246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CA2A1-973C-460C-8257-6F4CCB93B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Take home </a:t>
            </a:r>
            <a:r>
              <a:rPr lang="nl-NL" dirty="0" err="1"/>
              <a:t>messages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347FEFE-0DA8-4E5F-919D-5AAAF1463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8199785" cy="4795836"/>
          </a:xfrm>
        </p:spPr>
        <p:txBody>
          <a:bodyPr/>
          <a:lstStyle/>
          <a:p>
            <a:r>
              <a:rPr lang="nl-NL" sz="2000" dirty="0"/>
              <a:t>Kritisch lezen is altijd van belang; niet alleen bij Nederlands, maar ook in de biologie (en de scheikunde, natuurkunde, economie….)</a:t>
            </a:r>
          </a:p>
          <a:p>
            <a:endParaRPr lang="nl-NL" sz="2000" dirty="0"/>
          </a:p>
          <a:p>
            <a:r>
              <a:rPr lang="nl-NL" sz="2000" dirty="0"/>
              <a:t>Twijfel je over de betrouwbaarheid van een artikel? Ga dan zorgvuldig de vijf stappen van kritisch lezen langs. </a:t>
            </a:r>
          </a:p>
          <a:p>
            <a:endParaRPr lang="nl-NL" sz="2000" dirty="0"/>
          </a:p>
          <a:p>
            <a:r>
              <a:rPr lang="nl-NL" sz="2000" dirty="0"/>
              <a:t>Vergelijk met andere artikelen en/of schakel de hulp in van experts als je niet zeker weet of de informatie in een artikel klopt.</a:t>
            </a:r>
          </a:p>
          <a:p>
            <a:endParaRPr lang="nl-NL" sz="2000" dirty="0"/>
          </a:p>
          <a:p>
            <a:r>
              <a:rPr lang="nl-NL" sz="2000" dirty="0"/>
              <a:t>Ook wetenschappelijke artikelen kunnen fouten bevatten! Is een wetenschappelijk artikel nog een preprint, houd dan in het achterhoofd dat verkeerde onderzoeken of foutieve conclusies voor kunnen komen.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1701075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End</a:t>
            </a: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74FF87EF-DEA7-42EE-8818-BC014B478ACE}"/>
              </a:ext>
            </a:extLst>
          </p:cNvPr>
          <p:cNvSpPr txBox="1"/>
          <p:nvPr/>
        </p:nvSpPr>
        <p:spPr>
          <a:xfrm>
            <a:off x="5255568" y="5205343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Mail: a.fetah@umail.leidenuniv.nl</a:t>
            </a:r>
          </a:p>
        </p:txBody>
      </p:sp>
    </p:spTree>
    <p:extLst>
      <p:ext uri="{BB962C8B-B14F-4D97-AF65-F5344CB8AC3E}">
        <p14:creationId xmlns:p14="http://schemas.microsoft.com/office/powerpoint/2010/main" val="252683583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687EE50-D983-4731-A61D-9FBC4787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4150"/>
            <a:ext cx="8559823" cy="72008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4000" dirty="0"/>
              <a:t>Geschreven door ene…</a:t>
            </a:r>
          </a:p>
        </p:txBody>
      </p:sp>
      <p:sp>
        <p:nvSpPr>
          <p:cNvPr id="16" name="Vertical Text Placeholder 2">
            <a:extLst>
              <a:ext uri="{FF2B5EF4-FFF2-40B4-BE49-F238E27FC236}">
                <a16:creationId xmlns:a16="http://schemas.microsoft.com/office/drawing/2014/main" id="{0DE5C3F7-DA1A-4E5E-9D8D-451FF95ED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1054618"/>
            <a:ext cx="3879303" cy="1152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Auteur: Pieter Borger</a:t>
            </a:r>
          </a:p>
          <a:p>
            <a:endParaRPr lang="en-US" sz="3200" dirty="0"/>
          </a:p>
        </p:txBody>
      </p:sp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3F5FB0E7-AF13-4E31-968A-277CCCC48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50" b="25525"/>
          <a:stretch/>
        </p:blipFill>
        <p:spPr>
          <a:xfrm>
            <a:off x="3995936" y="1031081"/>
            <a:ext cx="4561593" cy="4795837"/>
          </a:xfrm>
          <a:prstGeom prst="rect">
            <a:avLst/>
          </a:prstGeom>
          <a:noFill/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F97FF2D6-1433-460D-BEB0-C07A27FFA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" t="15000" r="35825" b="6601"/>
          <a:stretch/>
        </p:blipFill>
        <p:spPr>
          <a:xfrm>
            <a:off x="251520" y="1628800"/>
            <a:ext cx="5616624" cy="403244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0C06C1A-0177-4EB1-8085-1E60E635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01" r="18500" b="7999"/>
          <a:stretch/>
        </p:blipFill>
        <p:spPr>
          <a:xfrm>
            <a:off x="1691680" y="2297357"/>
            <a:ext cx="7452320" cy="374441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C118708C-2027-4299-BF8E-F9264564B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6" t="13602" r="30313" b="37400"/>
          <a:stretch/>
        </p:blipFill>
        <p:spPr>
          <a:xfrm>
            <a:off x="705927" y="1700808"/>
            <a:ext cx="7732145" cy="31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050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9E13C75-94F1-4CC1-85EC-2681C34B7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0" t="38800" r="36613" b="30400"/>
          <a:stretch/>
        </p:blipFill>
        <p:spPr>
          <a:xfrm>
            <a:off x="0" y="60975"/>
            <a:ext cx="6690198" cy="2016224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EECF1F8C-B2D8-4504-84FF-36B7975AF21E}"/>
              </a:ext>
            </a:extLst>
          </p:cNvPr>
          <p:cNvGrpSpPr/>
          <p:nvPr/>
        </p:nvGrpSpPr>
        <p:grpSpPr>
          <a:xfrm>
            <a:off x="0" y="2021541"/>
            <a:ext cx="7257071" cy="2687254"/>
            <a:chOff x="0" y="2021541"/>
            <a:chExt cx="7257071" cy="268725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C41CCBB2-5B8A-4F46-845A-7D10BA3C2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37" t="40200" r="42125" b="24030"/>
            <a:stretch/>
          </p:blipFill>
          <p:spPr>
            <a:xfrm>
              <a:off x="0" y="2021541"/>
              <a:ext cx="7257071" cy="2687254"/>
            </a:xfrm>
            <a:prstGeom prst="rect">
              <a:avLst/>
            </a:prstGeom>
          </p:spPr>
        </p:pic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58AB21C0-4D53-488F-BA96-C273DB568FFD}"/>
                </a:ext>
              </a:extLst>
            </p:cNvPr>
            <p:cNvCxnSpPr/>
            <p:nvPr/>
          </p:nvCxnSpPr>
          <p:spPr>
            <a:xfrm>
              <a:off x="3131840" y="4581128"/>
              <a:ext cx="93610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EFED720A-91F4-4B84-B012-726299B1BC17}"/>
                </a:ext>
              </a:extLst>
            </p:cNvPr>
            <p:cNvCxnSpPr>
              <a:cxnSpLocks/>
            </p:cNvCxnSpPr>
            <p:nvPr/>
          </p:nvCxnSpPr>
          <p:spPr>
            <a:xfrm>
              <a:off x="4860032" y="4365104"/>
              <a:ext cx="72008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DD2BC26B-632D-43FA-BAF6-5B6BBF632528}"/>
                </a:ext>
              </a:extLst>
            </p:cNvPr>
            <p:cNvCxnSpPr>
              <a:cxnSpLocks/>
            </p:cNvCxnSpPr>
            <p:nvPr/>
          </p:nvCxnSpPr>
          <p:spPr>
            <a:xfrm>
              <a:off x="4211960" y="3861048"/>
              <a:ext cx="72008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7A587D5E-CAEE-4E53-BE45-6819CB9C28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8" t="14732" r="35825" b="9400"/>
          <a:stretch/>
        </p:blipFill>
        <p:spPr>
          <a:xfrm>
            <a:off x="44446" y="70418"/>
            <a:ext cx="5256584" cy="390224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78BDE44F-8371-4644-9395-8A98AA1EB9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75" t="20601" r="38975" b="31800"/>
          <a:stretch/>
        </p:blipFill>
        <p:spPr>
          <a:xfrm>
            <a:off x="4529958" y="3556667"/>
            <a:ext cx="4320480" cy="24482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9172026-653C-4EB8-B7A0-86764A8E18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23" t="12850" r="18587" b="6741"/>
          <a:stretch/>
        </p:blipFill>
        <p:spPr>
          <a:xfrm>
            <a:off x="286993" y="2506167"/>
            <a:ext cx="4104456" cy="3240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817E6B-6B00-448F-BC39-CE4DD6AF07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525" t="22636" r="29526" b="4942"/>
          <a:stretch/>
        </p:blipFill>
        <p:spPr>
          <a:xfrm>
            <a:off x="1382010" y="147083"/>
            <a:ext cx="5889150" cy="58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745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E45711-2976-4910-8387-DA93DC6D3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15000" r="29525" b="10800"/>
          <a:stretch/>
        </p:blipFill>
        <p:spPr>
          <a:xfrm>
            <a:off x="4177428" y="1241376"/>
            <a:ext cx="4966571" cy="37074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965E31-5354-4756-808B-7B3F215D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Gaat vaker los op </a:t>
            </a:r>
            <a:r>
              <a:rPr lang="nl-NL" dirty="0" err="1"/>
              <a:t>social</a:t>
            </a:r>
            <a:r>
              <a:rPr lang="nl-NL" dirty="0"/>
              <a:t> media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D0558B5-B413-4F32-A1EB-A9AE91B29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0728"/>
            <a:ext cx="3769454" cy="3960440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4F9A2338-FEEA-4F93-A25C-93CA30927526}"/>
              </a:ext>
            </a:extLst>
          </p:cNvPr>
          <p:cNvGrpSpPr/>
          <p:nvPr/>
        </p:nvGrpSpPr>
        <p:grpSpPr>
          <a:xfrm>
            <a:off x="1117088" y="-99392"/>
            <a:ext cx="6120679" cy="6741368"/>
            <a:chOff x="1547665" y="153762"/>
            <a:chExt cx="5782670" cy="6587606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1C990B3A-B733-4206-9746-EC738E511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7665" y="153762"/>
              <a:ext cx="5782670" cy="6587606"/>
            </a:xfrm>
            <a:prstGeom prst="rect">
              <a:avLst/>
            </a:prstGeom>
          </p:spPr>
        </p:pic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3FFC61F-3E1A-4DD5-B9BD-E50B0DDA7AB9}"/>
                </a:ext>
              </a:extLst>
            </p:cNvPr>
            <p:cNvSpPr/>
            <p:nvPr/>
          </p:nvSpPr>
          <p:spPr>
            <a:xfrm>
              <a:off x="1608984" y="5157192"/>
              <a:ext cx="5616624" cy="14799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038878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04665" y="404664"/>
            <a:ext cx="8334670" cy="43204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100" dirty="0"/>
              <a:t>Staat er een bron weergegeven?</a:t>
            </a:r>
          </a:p>
        </p:txBody>
      </p:sp>
      <p:sp>
        <p:nvSpPr>
          <p:cNvPr id="12" name="Vertical Text Placeholder 2">
            <a:extLst>
              <a:ext uri="{FF2B5EF4-FFF2-40B4-BE49-F238E27FC236}">
                <a16:creationId xmlns:a16="http://schemas.microsoft.com/office/drawing/2014/main" id="{105CD45E-5E9A-4297-A924-0AF41071B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9552" y="1135516"/>
            <a:ext cx="2376264" cy="4741756"/>
          </a:xfrm>
        </p:spPr>
        <p:txBody>
          <a:bodyPr>
            <a:normAutofit/>
          </a:bodyPr>
          <a:lstStyle/>
          <a:p>
            <a:r>
              <a:rPr lang="en-US" sz="2800" dirty="0"/>
              <a:t>Link </a:t>
            </a:r>
            <a:r>
              <a:rPr lang="en-US" sz="2800" dirty="0" err="1"/>
              <a:t>leidt</a:t>
            </a:r>
            <a:r>
              <a:rPr lang="en-US" sz="2800" dirty="0"/>
              <a:t> </a:t>
            </a:r>
            <a:r>
              <a:rPr lang="en-US" sz="2800" dirty="0" err="1"/>
              <a:t>naar</a:t>
            </a:r>
            <a:r>
              <a:rPr lang="en-US" sz="2800" dirty="0"/>
              <a:t> </a:t>
            </a:r>
            <a:r>
              <a:rPr lang="en-US" sz="2800" dirty="0" err="1"/>
              <a:t>nergens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Gepost</a:t>
            </a:r>
            <a:r>
              <a:rPr lang="en-US" sz="2800" dirty="0"/>
              <a:t> op Facebook…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3F733A-D4D6-40EB-9FA6-D3D9AD890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50" b="25525"/>
          <a:stretch/>
        </p:blipFill>
        <p:spPr>
          <a:xfrm>
            <a:off x="3419872" y="889815"/>
            <a:ext cx="5319464" cy="4911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428059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FF3F1-1C68-41E6-8037-EA98337D5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het doel van de auteur?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C9C35AC-91C6-4EF5-B42A-2C79A15F1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50" b="25525"/>
          <a:stretch/>
        </p:blipFill>
        <p:spPr>
          <a:xfrm>
            <a:off x="1691680" y="980728"/>
            <a:ext cx="5437069" cy="5019854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D344DC14-6AF2-4F90-AFF2-C4D2A7DC9925}"/>
                  </a:ext>
                </a:extLst>
              </p14:cNvPr>
              <p14:cNvContentPartPr/>
              <p14:nvPr/>
            </p14:nvContentPartPr>
            <p14:xfrm>
              <a:off x="1604167" y="1621567"/>
              <a:ext cx="4644000" cy="6444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D344DC14-6AF2-4F90-AFF2-C4D2A7DC99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0527" y="1513567"/>
                <a:ext cx="475164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4A1B0B87-DAC5-4A83-A26B-9E96F55D082E}"/>
                  </a:ext>
                </a:extLst>
              </p14:cNvPr>
              <p14:cNvContentPartPr/>
              <p14:nvPr/>
            </p14:nvContentPartPr>
            <p14:xfrm>
              <a:off x="1702807" y="2025127"/>
              <a:ext cx="5154480" cy="10980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4A1B0B87-DAC5-4A83-A26B-9E96F55D082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9167" y="1917127"/>
                <a:ext cx="52621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B8CF1725-594B-4467-BD81-019755826F3B}"/>
                  </a:ext>
                </a:extLst>
              </p14:cNvPr>
              <p14:cNvContentPartPr/>
              <p14:nvPr/>
            </p14:nvContentPartPr>
            <p14:xfrm>
              <a:off x="1694167" y="2150407"/>
              <a:ext cx="2473920" cy="7380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B8CF1725-594B-4467-BD81-019755826F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40527" y="2042407"/>
                <a:ext cx="258156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0D2F90E4-5FD2-47B7-B911-2CC6F3EF2950}"/>
                  </a:ext>
                </a:extLst>
              </p14:cNvPr>
              <p14:cNvContentPartPr/>
              <p14:nvPr/>
            </p14:nvContentPartPr>
            <p14:xfrm>
              <a:off x="2259007" y="2007847"/>
              <a:ext cx="510480" cy="2376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0D2F90E4-5FD2-47B7-B911-2CC6F3EF29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05007" y="1899847"/>
                <a:ext cx="618120" cy="23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339286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FD2E3-FC21-4CFA-8832-5E9D41D59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Klopt de informatie?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28BBF04-5C9E-4D52-9EBA-D109625BB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4663" y="1225452"/>
            <a:ext cx="4091501" cy="4795836"/>
          </a:xfrm>
        </p:spPr>
        <p:txBody>
          <a:bodyPr>
            <a:normAutofit/>
          </a:bodyPr>
          <a:lstStyle/>
          <a:p>
            <a:r>
              <a:rPr lang="nl-NL" sz="3200" dirty="0"/>
              <a:t>Veel jargon... </a:t>
            </a:r>
          </a:p>
          <a:p>
            <a:endParaRPr lang="nl-NL" sz="3200" dirty="0"/>
          </a:p>
          <a:p>
            <a:r>
              <a:rPr lang="nl-NL" sz="3200" dirty="0"/>
              <a:t>Gebruik je biologische kennis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3356308-F0D8-4DAF-9254-C6DF56092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50" b="25525"/>
          <a:stretch/>
        </p:blipFill>
        <p:spPr>
          <a:xfrm>
            <a:off x="3995936" y="991543"/>
            <a:ext cx="5280082" cy="4874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4653691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7F1C5-10DB-467F-9016-69EA63EA1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Kritisch lezen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353596D-8F09-45CD-A80F-F56A31F85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4663" y="1196752"/>
            <a:ext cx="8334670" cy="485192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sz="2000" dirty="0"/>
              <a:t>Wie is de auteur? -&gt; Is de auteur een expert in dat vakgebied?</a:t>
            </a:r>
          </a:p>
          <a:p>
            <a:pPr marL="342900" indent="-342900">
              <a:buFont typeface="+mj-lt"/>
              <a:buAutoNum type="arabicPeriod"/>
            </a:pPr>
            <a:endParaRPr lang="nl-NL" sz="2000" dirty="0"/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Wat zijn de bronnen? -&gt; Zijn er bronnen weergegeven, zijn die betrouwbaar etc.</a:t>
            </a:r>
          </a:p>
          <a:p>
            <a:pPr marL="342900" indent="-342900">
              <a:buFont typeface="+mj-lt"/>
              <a:buAutoNum type="arabicPeriod"/>
            </a:pPr>
            <a:endParaRPr lang="nl-NL" sz="2000" dirty="0"/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Wat is het doel van het artikel? -&gt; Informatie geven, overtuigen of  ophef creëren?</a:t>
            </a:r>
          </a:p>
          <a:p>
            <a:pPr marL="342900" indent="-342900">
              <a:buFont typeface="+mj-lt"/>
              <a:buAutoNum type="arabicPeriod"/>
            </a:pPr>
            <a:endParaRPr lang="nl-NL" sz="2000" dirty="0"/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Klopt de informatie? -&gt; Gebruik je eigen kennis of andere bronnen voor een </a:t>
            </a:r>
            <a:r>
              <a:rPr lang="nl-NL" sz="2000" dirty="0" err="1"/>
              <a:t>fact</a:t>
            </a:r>
            <a:r>
              <a:rPr lang="nl-NL" sz="2000" dirty="0"/>
              <a:t>-check</a:t>
            </a:r>
          </a:p>
          <a:p>
            <a:pPr marL="342900" indent="-342900">
              <a:buFont typeface="+mj-lt"/>
              <a:buAutoNum type="arabicPeriod"/>
            </a:pPr>
            <a:endParaRPr lang="nl-NL" sz="2000" dirty="0"/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Datum van publicatie -&gt; is het artikel, gezien de datum, nog relevant?</a:t>
            </a:r>
          </a:p>
          <a:p>
            <a:pPr marL="342900" indent="-342900">
              <a:buFont typeface="+mj-lt"/>
              <a:buAutoNum type="arabicPeriod"/>
            </a:pPr>
            <a:endParaRPr lang="nl-NL" sz="2000" dirty="0"/>
          </a:p>
          <a:p>
            <a:pPr marL="342900" indent="-342900">
              <a:buFont typeface="+mj-lt"/>
              <a:buAutoNum type="arabicPeriod"/>
            </a:pPr>
            <a:endParaRPr lang="nl-NL" sz="2000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2674813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756615d22909dbfc8fa990fe52c2f054c552"/>
</p:tagLst>
</file>

<file path=ppt/theme/theme1.xml><?xml version="1.0" encoding="utf-8"?>
<a:theme xmlns:a="http://schemas.openxmlformats.org/drawingml/2006/main" name="Corporate template-set Universiteit Leiden">
  <a:themeElements>
    <a:clrScheme name="Aangepast 28">
      <a:dk1>
        <a:srgbClr val="000000"/>
      </a:dk1>
      <a:lt1>
        <a:srgbClr val="FFFFFF"/>
      </a:lt1>
      <a:dk2>
        <a:srgbClr val="8592BC"/>
      </a:dk2>
      <a:lt2>
        <a:srgbClr val="0C2577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7" id="{842D47AB-63E3-2E4E-A211-FE96BDB8D9F5}" vid="{4EF20B40-D169-7F40-A0A0-7C273282363C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510</Words>
  <Application>Microsoft Office PowerPoint</Application>
  <PresentationFormat>On-screen Show (4:3)</PresentationFormat>
  <Paragraphs>69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Georgia</vt:lpstr>
      <vt:lpstr>Minion</vt:lpstr>
      <vt:lpstr>Minion Pro</vt:lpstr>
      <vt:lpstr>Corporate template-set Universiteit Leiden</vt:lpstr>
      <vt:lpstr>‘Fake news’ in  de biologie</vt:lpstr>
      <vt:lpstr>Op het moment veel te vinden…</vt:lpstr>
      <vt:lpstr>Geschreven door ene…</vt:lpstr>
      <vt:lpstr>PowerPoint Presentation</vt:lpstr>
      <vt:lpstr>Gaat vaker los op social media</vt:lpstr>
      <vt:lpstr>Staat er een bron weergegeven?</vt:lpstr>
      <vt:lpstr>Wat is het doel van de auteur?</vt:lpstr>
      <vt:lpstr>Klopt de informatie?</vt:lpstr>
      <vt:lpstr>Kritisch lezen</vt:lpstr>
      <vt:lpstr>Vaak bij ‘fake news’</vt:lpstr>
      <vt:lpstr>Opdracht</vt:lpstr>
      <vt:lpstr>Voordat een wetenschappelijk artikel wordt gepubliceerd…</vt:lpstr>
      <vt:lpstr>Preprints</vt:lpstr>
      <vt:lpstr>Opbouw peer review</vt:lpstr>
      <vt:lpstr>Ook gepubliceerde artikelen zijn niet altijd juist!</vt:lpstr>
      <vt:lpstr>Je kan er ook wat geld bij opleggen…</vt:lpstr>
      <vt:lpstr>Zie jij de fout?</vt:lpstr>
      <vt:lpstr>PowerPoint Presentation</vt:lpstr>
      <vt:lpstr>Duplicaties gebeuren vaker dan je denkt…</vt:lpstr>
      <vt:lpstr>Take home messages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‘Fake news’ in  de biologie</dc:title>
  <dc:creator>Alan</dc:creator>
  <cp:lastModifiedBy>Alan</cp:lastModifiedBy>
  <cp:revision>20</cp:revision>
  <dcterms:created xsi:type="dcterms:W3CDTF">2021-01-22T12:29:12Z</dcterms:created>
  <dcterms:modified xsi:type="dcterms:W3CDTF">2021-10-31T13:34:33Z</dcterms:modified>
</cp:coreProperties>
</file>